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3"/>
  </p:sldMasterIdLst>
  <p:notesMasterIdLst>
    <p:notesMasterId r:id="rId20"/>
  </p:notesMasterIdLst>
  <p:sldIdLst>
    <p:sldId id="3853" r:id="rId4"/>
    <p:sldId id="3732" r:id="rId5"/>
    <p:sldId id="3878" r:id="rId6"/>
    <p:sldId id="3838" r:id="rId7"/>
    <p:sldId id="3775" r:id="rId8"/>
    <p:sldId id="3876" r:id="rId9"/>
    <p:sldId id="3880" r:id="rId10"/>
    <p:sldId id="3862" r:id="rId11"/>
    <p:sldId id="3858" r:id="rId12"/>
    <p:sldId id="3833" r:id="rId13"/>
    <p:sldId id="3864" r:id="rId14"/>
    <p:sldId id="3846" r:id="rId15"/>
    <p:sldId id="3815" r:id="rId16"/>
    <p:sldId id="3875" r:id="rId17"/>
    <p:sldId id="3848" r:id="rId18"/>
    <p:sldId id="3840" r:id="rId19"/>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0" autoAdjust="0"/>
  </p:normalViewPr>
  <p:slideViewPr>
    <p:cSldViewPr snapToGrid="0">
      <p:cViewPr varScale="1">
        <p:scale>
          <a:sx n="76" d="100"/>
          <a:sy n="76" d="100"/>
        </p:scale>
        <p:origin x="1080" y="84"/>
      </p:cViewPr>
      <p:guideLst>
        <p:guide orient="horz" pos="2160"/>
        <p:guide pos="384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ata1\mcd\DATA\Presentations\2021\02_CAREC\Data\ADU_0_Directory.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Yaaqoubi\AppData\Local\Microsoft\Windows\INetCache\Content.Outlook\8NSSO70V\CAREC%20Okun's%20Coef.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ata1\mcd\DATA\Presentations\2021\02_CAREC\Data\ADU_Average_temp_figure_for_REO_.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Data1\mcd\DATA\Presentations\2021\02_CAREC\Data\ADU_0_Director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ata1\mcd\DATA\Presentations\2021\02_CAREC\02_CAREC%2020th%20Ministerial%20Conference_11.17.21\Data\ADU_0_Director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ata1\mcd\DATA\Presentations\2021\02_CAREC\Data\ADU_Fund%20Financing%20Requests%20-%20Pandemic%20Era-6870266-v86-DMSDR1S-latest.xlsb"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903919458389E-2"/>
          <c:y val="3.9557088166475303E-2"/>
          <c:w val="0.80520093441009499"/>
          <c:h val="0.895471632480621"/>
        </c:manualLayout>
      </c:layout>
      <c:barChart>
        <c:barDir val="bar"/>
        <c:grouping val="stacked"/>
        <c:varyColors val="0"/>
        <c:ser>
          <c:idx val="0"/>
          <c:order val="0"/>
          <c:tx>
            <c:strRef>
              <c:f>VacTarget!$L$5</c:f>
              <c:strCache>
                <c:ptCount val="1"/>
                <c:pt idx="0">
                  <c:v>40 percent</c:v>
                </c:pt>
              </c:strCache>
            </c:strRef>
          </c:tx>
          <c:spPr>
            <a:solidFill>
              <a:srgbClr val="002060"/>
            </a:solidFill>
            <a:ln>
              <a:noFill/>
            </a:ln>
            <a:effectLst/>
          </c:spPr>
          <c:invertIfNegative val="0"/>
          <c:cat>
            <c:strRef>
              <c:f>VacTarget!$T$10:$T$19</c:f>
              <c:strCache>
                <c:ptCount val="10"/>
                <c:pt idx="0">
                  <c:v>CHN</c:v>
                </c:pt>
                <c:pt idx="1">
                  <c:v>MNG</c:v>
                </c:pt>
                <c:pt idx="2">
                  <c:v>AZE</c:v>
                </c:pt>
                <c:pt idx="3">
                  <c:v>KAZ</c:v>
                </c:pt>
                <c:pt idx="4">
                  <c:v>GEO</c:v>
                </c:pt>
                <c:pt idx="5">
                  <c:v>UZB</c:v>
                </c:pt>
                <c:pt idx="6">
                  <c:v>KGZ</c:v>
                </c:pt>
                <c:pt idx="7">
                  <c:v>PAK</c:v>
                </c:pt>
                <c:pt idx="8">
                  <c:v>TJK</c:v>
                </c:pt>
                <c:pt idx="9">
                  <c:v>AFG</c:v>
                </c:pt>
              </c:strCache>
            </c:strRef>
          </c:cat>
          <c:val>
            <c:numRef>
              <c:f>VacTarget!$U$10:$U$19</c:f>
              <c:numCache>
                <c:formatCode>General</c:formatCode>
                <c:ptCount val="10"/>
                <c:pt idx="0">
                  <c:v>0</c:v>
                </c:pt>
                <c:pt idx="1">
                  <c:v>0</c:v>
                </c:pt>
                <c:pt idx="2">
                  <c:v>2.3869294439667399E-2</c:v>
                </c:pt>
                <c:pt idx="3">
                  <c:v>0.487240501306485</c:v>
                </c:pt>
                <c:pt idx="4">
                  <c:v>2.78183339419641</c:v>
                </c:pt>
                <c:pt idx="5">
                  <c:v>4.6918814278563996</c:v>
                </c:pt>
                <c:pt idx="6">
                  <c:v>7.5677524987827898</c:v>
                </c:pt>
                <c:pt idx="7">
                  <c:v>7.0529345344826</c:v>
                </c:pt>
                <c:pt idx="8">
                  <c:v>12.2958497578774</c:v>
                </c:pt>
                <c:pt idx="9">
                  <c:v>40</c:v>
                </c:pt>
              </c:numCache>
            </c:numRef>
          </c:val>
          <c:extLst>
            <c:ext xmlns:c16="http://schemas.microsoft.com/office/drawing/2014/chart" uri="{C3380CC4-5D6E-409C-BE32-E72D297353CC}">
              <c16:uniqueId val="{00000000-DEB0-4266-BD88-DB117F3F46F4}"/>
            </c:ext>
          </c:extLst>
        </c:ser>
        <c:ser>
          <c:idx val="1"/>
          <c:order val="1"/>
          <c:tx>
            <c:strRef>
              <c:f>VacTarget!$M$5</c:f>
              <c:strCache>
                <c:ptCount val="1"/>
                <c:pt idx="0">
                  <c:v>60 percent</c:v>
                </c:pt>
              </c:strCache>
            </c:strRef>
          </c:tx>
          <c:spPr>
            <a:solidFill>
              <a:srgbClr val="00B0F0"/>
            </a:solidFill>
            <a:ln>
              <a:noFill/>
            </a:ln>
            <a:effectLst/>
          </c:spPr>
          <c:invertIfNegative val="0"/>
          <c:cat>
            <c:strRef>
              <c:f>VacTarget!$T$10:$T$19</c:f>
              <c:strCache>
                <c:ptCount val="10"/>
                <c:pt idx="0">
                  <c:v>CHN</c:v>
                </c:pt>
                <c:pt idx="1">
                  <c:v>MNG</c:v>
                </c:pt>
                <c:pt idx="2">
                  <c:v>AZE</c:v>
                </c:pt>
                <c:pt idx="3">
                  <c:v>KAZ</c:v>
                </c:pt>
                <c:pt idx="4">
                  <c:v>GEO</c:v>
                </c:pt>
                <c:pt idx="5">
                  <c:v>UZB</c:v>
                </c:pt>
                <c:pt idx="6">
                  <c:v>KGZ</c:v>
                </c:pt>
                <c:pt idx="7">
                  <c:v>PAK</c:v>
                </c:pt>
                <c:pt idx="8">
                  <c:v>TJK</c:v>
                </c:pt>
                <c:pt idx="9">
                  <c:v>AFG</c:v>
                </c:pt>
              </c:strCache>
            </c:strRef>
          </c:cat>
          <c:val>
            <c:numRef>
              <c:f>VacTarget!$V$10:$V$19</c:f>
              <c:numCache>
                <c:formatCode>General</c:formatCode>
                <c:ptCount val="10"/>
                <c:pt idx="0">
                  <c:v>0</c:v>
                </c:pt>
                <c:pt idx="1">
                  <c:v>0</c:v>
                </c:pt>
                <c:pt idx="2">
                  <c:v>2.5650449613444102</c:v>
                </c:pt>
                <c:pt idx="3">
                  <c:v>2.3567805333565102</c:v>
                </c:pt>
                <c:pt idx="4">
                  <c:v>3.2284410278527602</c:v>
                </c:pt>
                <c:pt idx="5">
                  <c:v>4.1050518492400698</c:v>
                </c:pt>
                <c:pt idx="6">
                  <c:v>5.1215772240970203</c:v>
                </c:pt>
                <c:pt idx="7">
                  <c:v>6.3944849242996398</c:v>
                </c:pt>
                <c:pt idx="8">
                  <c:v>12.5688507093583</c:v>
                </c:pt>
                <c:pt idx="9">
                  <c:v>0</c:v>
                </c:pt>
              </c:numCache>
            </c:numRef>
          </c:val>
          <c:extLst>
            <c:ext xmlns:c16="http://schemas.microsoft.com/office/drawing/2014/chart" uri="{C3380CC4-5D6E-409C-BE32-E72D297353CC}">
              <c16:uniqueId val="{00000001-DEB0-4266-BD88-DB117F3F46F4}"/>
            </c:ext>
          </c:extLst>
        </c:ser>
        <c:dLbls>
          <c:showLegendKey val="0"/>
          <c:showVal val="0"/>
          <c:showCatName val="0"/>
          <c:showSerName val="0"/>
          <c:showPercent val="0"/>
          <c:showBubbleSize val="0"/>
        </c:dLbls>
        <c:gapWidth val="100"/>
        <c:overlap val="100"/>
        <c:axId val="57947248"/>
        <c:axId val="57947664"/>
      </c:barChart>
      <c:scatterChart>
        <c:scatterStyle val="lineMarker"/>
        <c:varyColors val="0"/>
        <c:ser>
          <c:idx val="2"/>
          <c:order val="2"/>
          <c:tx>
            <c:strRef>
              <c:f>VacTarget!$O$5</c:f>
              <c:strCache>
                <c:ptCount val="1"/>
                <c:pt idx="0">
                  <c:v>Red line</c:v>
                </c:pt>
              </c:strCache>
            </c:strRef>
          </c:tx>
          <c:spPr>
            <a:ln w="38100" cap="rnd">
              <a:solidFill>
                <a:srgbClr val="FF0000"/>
              </a:solidFill>
              <a:round/>
            </a:ln>
            <a:effectLst/>
          </c:spPr>
          <c:marker>
            <c:symbol val="none"/>
          </c:marker>
          <c:xVal>
            <c:numRef>
              <c:f>VacTarget!$O$6:$O$35</c:f>
              <c:numCache>
                <c:formatCode>General</c:formatCode>
                <c:ptCount val="30"/>
                <c:pt idx="0">
                  <c:v>40</c:v>
                </c:pt>
                <c:pt idx="1">
                  <c:v>40</c:v>
                </c:pt>
                <c:pt idx="2">
                  <c:v>40</c:v>
                </c:pt>
                <c:pt idx="3">
                  <c:v>40</c:v>
                </c:pt>
                <c:pt idx="4">
                  <c:v>40</c:v>
                </c:pt>
                <c:pt idx="5">
                  <c:v>40</c:v>
                </c:pt>
                <c:pt idx="6">
                  <c:v>40</c:v>
                </c:pt>
                <c:pt idx="7">
                  <c:v>40</c:v>
                </c:pt>
                <c:pt idx="8">
                  <c:v>40</c:v>
                </c:pt>
                <c:pt idx="9">
                  <c:v>40</c:v>
                </c:pt>
                <c:pt idx="10">
                  <c:v>40</c:v>
                </c:pt>
                <c:pt idx="11">
                  <c:v>40</c:v>
                </c:pt>
                <c:pt idx="12">
                  <c:v>40</c:v>
                </c:pt>
                <c:pt idx="13">
                  <c:v>40</c:v>
                </c:pt>
                <c:pt idx="14">
                  <c:v>40</c:v>
                </c:pt>
                <c:pt idx="15">
                  <c:v>40</c:v>
                </c:pt>
                <c:pt idx="16">
                  <c:v>40</c:v>
                </c:pt>
                <c:pt idx="17">
                  <c:v>40</c:v>
                </c:pt>
                <c:pt idx="18">
                  <c:v>40</c:v>
                </c:pt>
                <c:pt idx="19">
                  <c:v>40</c:v>
                </c:pt>
                <c:pt idx="20">
                  <c:v>40</c:v>
                </c:pt>
                <c:pt idx="21">
                  <c:v>40</c:v>
                </c:pt>
                <c:pt idx="22">
                  <c:v>40</c:v>
                </c:pt>
                <c:pt idx="23">
                  <c:v>40</c:v>
                </c:pt>
                <c:pt idx="24">
                  <c:v>40</c:v>
                </c:pt>
                <c:pt idx="25">
                  <c:v>40</c:v>
                </c:pt>
                <c:pt idx="26">
                  <c:v>40</c:v>
                </c:pt>
                <c:pt idx="27">
                  <c:v>40</c:v>
                </c:pt>
                <c:pt idx="28">
                  <c:v>40</c:v>
                </c:pt>
                <c:pt idx="29">
                  <c:v>40</c:v>
                </c:pt>
              </c:numCache>
            </c:numRef>
          </c:xVal>
          <c:yVal>
            <c:numRef>
              <c:f>VacTarget!$N$6:$N$35</c:f>
              <c:numCache>
                <c:formatCode>General</c:formatCode>
                <c:ptCount val="30"/>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2-DEB0-4266-BD88-DB117F3F46F4}"/>
            </c:ext>
          </c:extLst>
        </c:ser>
        <c:dLbls>
          <c:showLegendKey val="0"/>
          <c:showVal val="0"/>
          <c:showCatName val="0"/>
          <c:showSerName val="0"/>
          <c:showPercent val="0"/>
          <c:showBubbleSize val="0"/>
        </c:dLbls>
        <c:axId val="622464895"/>
        <c:axId val="622467807"/>
        <c:extLst>
          <c:ext xmlns:c15="http://schemas.microsoft.com/office/drawing/2012/chart" uri="{02D57815-91ED-43cb-92C2-25804820EDAC}">
            <c15:filteredScatterSeries>
              <c15:ser>
                <c:idx val="3"/>
                <c:order val="3"/>
                <c:tx>
                  <c:strRef>
                    <c:extLst>
                      <c:ext uri="{02D57815-91ED-43cb-92C2-25804820EDAC}">
                        <c15:formulaRef>
                          <c15:sqref>VacTarget!$Q$5</c15:sqref>
                        </c15:formulaRef>
                      </c:ext>
                    </c:extLst>
                    <c:strCache>
                      <c:ptCount val="1"/>
                      <c:pt idx="0">
                        <c:v>Target 1</c:v>
                      </c:pt>
                    </c:strCache>
                  </c:strRef>
                </c:tx>
                <c:spPr>
                  <a:ln w="19050" cap="rnd">
                    <a:solidFill>
                      <a:schemeClr val="accent2"/>
                    </a:solidFill>
                    <a:round/>
                  </a:ln>
                  <a:effectLst/>
                </c:spPr>
                <c:marker>
                  <c:symbol val="none"/>
                </c:marker>
                <c:xVal>
                  <c:numLit>
                    <c:formatCode>General</c:formatCode>
                    <c:ptCount val="30"/>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pt idx="16">
                      <c:v>6</c:v>
                    </c:pt>
                    <c:pt idx="17">
                      <c:v>6</c:v>
                    </c:pt>
                    <c:pt idx="18">
                      <c:v>6</c:v>
                    </c:pt>
                    <c:pt idx="19">
                      <c:v>6</c:v>
                    </c:pt>
                    <c:pt idx="20">
                      <c:v>6</c:v>
                    </c:pt>
                    <c:pt idx="21">
                      <c:v>6</c:v>
                    </c:pt>
                    <c:pt idx="22">
                      <c:v>6</c:v>
                    </c:pt>
                    <c:pt idx="23">
                      <c:v>6</c:v>
                    </c:pt>
                    <c:pt idx="24">
                      <c:v>6</c:v>
                    </c:pt>
                    <c:pt idx="25">
                      <c:v>6</c:v>
                    </c:pt>
                    <c:pt idx="26">
                      <c:v>6</c:v>
                    </c:pt>
                    <c:pt idx="27">
                      <c:v>6</c:v>
                    </c:pt>
                    <c:pt idx="28">
                      <c:v>6</c:v>
                    </c:pt>
                    <c:pt idx="29">
                      <c:v>6</c:v>
                    </c:pt>
                  </c:numLit>
                </c:xVal>
                <c:yVal>
                  <c:numLit>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45</c:v>
                    </c:pt>
                    <c:pt idx="28">
                      <c:v>50</c:v>
                    </c:pt>
                    <c:pt idx="29">
                      <c:v>55</c:v>
                    </c:pt>
                  </c:numLit>
                </c:yVal>
                <c:smooth val="0"/>
                <c:extLst>
                  <c:ext xmlns:c16="http://schemas.microsoft.com/office/drawing/2014/chart" uri="{C3380CC4-5D6E-409C-BE32-E72D297353CC}">
                    <c16:uniqueId val="{00000003-DEB0-4266-BD88-DB117F3F46F4}"/>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VacTarget!$R$5</c15:sqref>
                        </c15:formulaRef>
                      </c:ext>
                    </c:extLst>
                    <c:strCache>
                      <c:ptCount val="1"/>
                      <c:pt idx="0">
                        <c:v>Target 2</c:v>
                      </c:pt>
                    </c:strCache>
                  </c:strRef>
                </c:tx>
                <c:spPr>
                  <a:ln w="19050" cap="rnd">
                    <a:solidFill>
                      <a:schemeClr val="accent2"/>
                    </a:solidFill>
                    <a:prstDash val="solid"/>
                    <a:round/>
                  </a:ln>
                  <a:effectLst/>
                </c:spPr>
                <c:marker>
                  <c:symbol val="none"/>
                </c:marker>
                <c:xVal>
                  <c:numLit>
                    <c:formatCode>General</c:formatCode>
                    <c:ptCount val="30"/>
                    <c:pt idx="0">
                      <c:v>12</c:v>
                    </c:pt>
                    <c:pt idx="1">
                      <c:v>12</c:v>
                    </c:pt>
                    <c:pt idx="2">
                      <c:v>12</c:v>
                    </c:pt>
                    <c:pt idx="3">
                      <c:v>12</c:v>
                    </c:pt>
                    <c:pt idx="4">
                      <c:v>12</c:v>
                    </c:pt>
                    <c:pt idx="5">
                      <c:v>12</c:v>
                    </c:pt>
                    <c:pt idx="6">
                      <c:v>12</c:v>
                    </c:pt>
                    <c:pt idx="7">
                      <c:v>12</c:v>
                    </c:pt>
                    <c:pt idx="8">
                      <c:v>12</c:v>
                    </c:pt>
                    <c:pt idx="9">
                      <c:v>12</c:v>
                    </c:pt>
                    <c:pt idx="10">
                      <c:v>12</c:v>
                    </c:pt>
                    <c:pt idx="11">
                      <c:v>12</c:v>
                    </c:pt>
                    <c:pt idx="12">
                      <c:v>12</c:v>
                    </c:pt>
                    <c:pt idx="13">
                      <c:v>12</c:v>
                    </c:pt>
                    <c:pt idx="14">
                      <c:v>12</c:v>
                    </c:pt>
                    <c:pt idx="15">
                      <c:v>12</c:v>
                    </c:pt>
                    <c:pt idx="16">
                      <c:v>12</c:v>
                    </c:pt>
                    <c:pt idx="17">
                      <c:v>12</c:v>
                    </c:pt>
                    <c:pt idx="18">
                      <c:v>12</c:v>
                    </c:pt>
                    <c:pt idx="19">
                      <c:v>12</c:v>
                    </c:pt>
                    <c:pt idx="20">
                      <c:v>12</c:v>
                    </c:pt>
                    <c:pt idx="21">
                      <c:v>12</c:v>
                    </c:pt>
                    <c:pt idx="22">
                      <c:v>12</c:v>
                    </c:pt>
                    <c:pt idx="23">
                      <c:v>12</c:v>
                    </c:pt>
                    <c:pt idx="24">
                      <c:v>12</c:v>
                    </c:pt>
                    <c:pt idx="25">
                      <c:v>12</c:v>
                    </c:pt>
                    <c:pt idx="26">
                      <c:v>12</c:v>
                    </c:pt>
                    <c:pt idx="27">
                      <c:v>12</c:v>
                    </c:pt>
                    <c:pt idx="28">
                      <c:v>12</c:v>
                    </c:pt>
                    <c:pt idx="29">
                      <c:v>12</c:v>
                    </c:pt>
                  </c:numLit>
                </c:xVal>
                <c:yVal>
                  <c:numLit>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45</c:v>
                    </c:pt>
                    <c:pt idx="28">
                      <c:v>50</c:v>
                    </c:pt>
                    <c:pt idx="29">
                      <c:v>55</c:v>
                    </c:pt>
                  </c:numLit>
                </c:yVal>
                <c:smooth val="0"/>
                <c:extLst>
                  <c:ext xmlns:c16="http://schemas.microsoft.com/office/drawing/2014/chart" uri="{C3380CC4-5D6E-409C-BE32-E72D297353CC}">
                    <c16:uniqueId val="{00000004-DEB0-4266-BD88-DB117F3F46F4}"/>
                  </c:ext>
                </c:extLst>
              </c15:ser>
            </c15:filteredScatterSeries>
          </c:ext>
        </c:extLst>
      </c:scatterChart>
      <c:catAx>
        <c:axId val="5794724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947664"/>
        <c:crosses val="autoZero"/>
        <c:auto val="0"/>
        <c:lblAlgn val="ctr"/>
        <c:lblOffset val="100"/>
        <c:tickLblSkip val="1"/>
        <c:noMultiLvlLbl val="0"/>
      </c:catAx>
      <c:valAx>
        <c:axId val="57947664"/>
        <c:scaling>
          <c:orientation val="minMax"/>
          <c:max val="4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lang="zh-CN"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947248"/>
        <c:crosses val="autoZero"/>
        <c:crossBetween val="between"/>
        <c:majorUnit val="5"/>
      </c:valAx>
      <c:valAx>
        <c:axId val="622464895"/>
        <c:scaling>
          <c:orientation val="minMax"/>
        </c:scaling>
        <c:delete val="1"/>
        <c:axPos val="b"/>
        <c:numFmt formatCode="General" sourceLinked="1"/>
        <c:majorTickMark val="out"/>
        <c:minorTickMark val="none"/>
        <c:tickLblPos val="nextTo"/>
        <c:crossAx val="622467807"/>
        <c:crosses val="autoZero"/>
        <c:crossBetween val="midCat"/>
      </c:valAx>
      <c:valAx>
        <c:axId val="622467807"/>
        <c:scaling>
          <c:orientation val="minMax"/>
          <c:max val="4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22464895"/>
        <c:crosses val="max"/>
        <c:crossBetween val="midCat"/>
        <c:majorUnit val="40"/>
      </c:valAx>
      <c:spPr>
        <a:noFill/>
        <a:ln>
          <a:noFill/>
        </a:ln>
        <a:effectLst/>
      </c:spPr>
    </c:plotArea>
    <c:legend>
      <c:legendPos val="b"/>
      <c:legendEntry>
        <c:idx val="2"/>
        <c:delete val="1"/>
      </c:legendEntry>
      <c:layout>
        <c:manualLayout>
          <c:xMode val="edge"/>
          <c:yMode val="edge"/>
          <c:x val="0.51156669855117798"/>
          <c:y val="1.3134981505572799E-2"/>
          <c:w val="0.34820666909217801"/>
          <c:h val="9.7441762685775798E-2"/>
        </c:manualLayout>
      </c:layout>
      <c:overlay val="0"/>
      <c:spPr>
        <a:noFill/>
        <a:ln>
          <a:noFill/>
        </a:ln>
        <a:effectLst/>
      </c:spPr>
      <c:txPr>
        <a:bodyPr rot="0" spcFirstLastPara="1" vertOverflow="ellipsis" vert="horz" wrap="square" anchor="ctr" anchorCtr="1"/>
        <a:lstStyle/>
        <a:p>
          <a:pPr>
            <a:defRPr lang="zh-CN"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lang="zh-CN" sz="10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128885746002197E-2"/>
          <c:y val="3.6762084811925902E-2"/>
          <c:w val="0.86720442771911599"/>
          <c:h val="0.85833579301834095"/>
        </c:manualLayout>
      </c:layout>
      <c:barChart>
        <c:barDir val="col"/>
        <c:grouping val="clustered"/>
        <c:varyColors val="0"/>
        <c:ser>
          <c:idx val="2"/>
          <c:order val="0"/>
          <c:spPr>
            <a:solidFill>
              <a:srgbClr val="002060"/>
            </a:solidFill>
            <a:ln>
              <a:noFill/>
            </a:ln>
            <a:effectLst/>
          </c:spPr>
          <c:invertIfNegative val="0"/>
          <c:cat>
            <c:strRef>
              <c:f>'Chart 2'!$J$8:$J$10</c:f>
              <c:strCache>
                <c:ptCount val="3"/>
                <c:pt idx="0">
                  <c:v>Upswings</c:v>
                </c:pt>
                <c:pt idx="1">
                  <c:v>Downswings</c:v>
                </c:pt>
                <c:pt idx="2">
                  <c:v>Symmetric</c:v>
                </c:pt>
              </c:strCache>
            </c:strRef>
          </c:cat>
          <c:val>
            <c:numRef>
              <c:f>'Chart 2'!$K$8:$K$10</c:f>
              <c:numCache>
                <c:formatCode>General</c:formatCode>
                <c:ptCount val="3"/>
                <c:pt idx="0">
                  <c:v>-6.6488599999999995E-2</c:v>
                </c:pt>
                <c:pt idx="1">
                  <c:v>-8.6057099999999997E-2</c:v>
                </c:pt>
                <c:pt idx="2">
                  <c:v>-6.9367799999999993E-2</c:v>
                </c:pt>
              </c:numCache>
            </c:numRef>
          </c:val>
          <c:extLst>
            <c:ext xmlns:c16="http://schemas.microsoft.com/office/drawing/2014/chart" uri="{C3380CC4-5D6E-409C-BE32-E72D297353CC}">
              <c16:uniqueId val="{00000000-D2C8-4533-9B86-6A95BEA85EA9}"/>
            </c:ext>
          </c:extLst>
        </c:ser>
        <c:dLbls>
          <c:showLegendKey val="0"/>
          <c:showVal val="0"/>
          <c:showCatName val="0"/>
          <c:showSerName val="0"/>
          <c:showPercent val="0"/>
          <c:showBubbleSize val="0"/>
        </c:dLbls>
        <c:gapWidth val="100"/>
        <c:axId val="413180591"/>
        <c:axId val="416515839"/>
      </c:barChart>
      <c:catAx>
        <c:axId val="413180591"/>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lang="zh-CN"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16515839"/>
        <c:crosses val="autoZero"/>
        <c:auto val="0"/>
        <c:lblAlgn val="ctr"/>
        <c:lblOffset val="100"/>
        <c:noMultiLvlLbl val="0"/>
      </c:catAx>
      <c:valAx>
        <c:axId val="416515839"/>
        <c:scaling>
          <c:orientation val="minMax"/>
        </c:scaling>
        <c:delete val="0"/>
        <c:axPos val="l"/>
        <c:numFmt formatCode="0.00" sourceLinked="0"/>
        <c:majorTickMark val="in"/>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1318059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zh-CN" sz="10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25769984722101"/>
          <c:y val="0.107103206217289"/>
          <c:w val="0.80243432521820102"/>
          <c:h val="0.82468545436859098"/>
        </c:manualLayout>
      </c:layout>
      <c:barChart>
        <c:barDir val="bar"/>
        <c:grouping val="clustered"/>
        <c:varyColors val="0"/>
        <c:ser>
          <c:idx val="0"/>
          <c:order val="0"/>
          <c:tx>
            <c:strRef>
              <c:f>'Chart for REO box'!$Z$24</c:f>
              <c:strCache>
                <c:ptCount val="1"/>
                <c:pt idx="0">
                  <c:v>Average 1986-2005</c:v>
                </c:pt>
              </c:strCache>
            </c:strRef>
          </c:tx>
          <c:spPr>
            <a:solidFill>
              <a:srgbClr val="002060"/>
            </a:solidFill>
            <a:ln>
              <a:noFill/>
            </a:ln>
            <a:effectLst/>
          </c:spPr>
          <c:invertIfNegative val="0"/>
          <c:errBars>
            <c:errBarType val="plus"/>
            <c:errValType val="cust"/>
            <c:noEndCap val="0"/>
            <c:plus>
              <c:numRef>
                <c:f>'Chart for REO box'!$X$25:$X$38</c:f>
                <c:numCache>
                  <c:formatCode>General</c:formatCode>
                  <c:ptCount val="14"/>
                  <c:pt idx="0">
                    <c:v>2.6577024897777699</c:v>
                  </c:pt>
                  <c:pt idx="1">
                    <c:v>2.67669173644444</c:v>
                  </c:pt>
                  <c:pt idx="2">
                    <c:v>2.5920666998888899</c:v>
                  </c:pt>
                  <c:pt idx="3">
                    <c:v>2.1626105333888801</c:v>
                  </c:pt>
                  <c:pt idx="4">
                    <c:v>2.6059370126666699</c:v>
                  </c:pt>
                  <c:pt idx="5">
                    <c:v>2.5982598476666601</c:v>
                  </c:pt>
                  <c:pt idx="6">
                    <c:v>2.7228497782777699</c:v>
                  </c:pt>
                  <c:pt idx="7">
                    <c:v>2.5601094717222201</c:v>
                  </c:pt>
                  <c:pt idx="8">
                    <c:v>2.71277448011111</c:v>
                  </c:pt>
                  <c:pt idx="10">
                    <c:v>2.5876668944382701</c:v>
                  </c:pt>
                </c:numCache>
              </c:numRef>
            </c:plus>
            <c:minus>
              <c:numLit>
                <c:formatCode>General</c:formatCode>
                <c:ptCount val="1"/>
                <c:pt idx="0">
                  <c:v>1</c:v>
                </c:pt>
              </c:numLit>
            </c:minus>
            <c:spPr>
              <a:noFill/>
              <a:ln w="19050" cap="flat" cmpd="sng" algn="ctr">
                <a:solidFill>
                  <a:srgbClr val="FF0000"/>
                </a:solidFill>
                <a:round/>
              </a:ln>
              <a:effectLst/>
            </c:spPr>
          </c:errBars>
          <c:cat>
            <c:strRef>
              <c:f>'Chart for REO box'!$V$25:$V$35</c:f>
              <c:strCache>
                <c:ptCount val="11"/>
                <c:pt idx="0">
                  <c:v>TKM</c:v>
                </c:pt>
                <c:pt idx="1">
                  <c:v>UZB</c:v>
                </c:pt>
                <c:pt idx="2">
                  <c:v>AZE</c:v>
                </c:pt>
                <c:pt idx="3">
                  <c:v>CHN</c:v>
                </c:pt>
                <c:pt idx="4">
                  <c:v>KAZ</c:v>
                </c:pt>
                <c:pt idx="5">
                  <c:v>GEO</c:v>
                </c:pt>
                <c:pt idx="6">
                  <c:v>TJK</c:v>
                </c:pt>
                <c:pt idx="7">
                  <c:v>MNG</c:v>
                </c:pt>
                <c:pt idx="8">
                  <c:v>KGZ</c:v>
                </c:pt>
                <c:pt idx="10">
                  <c:v>CAREC
Average</c:v>
                </c:pt>
              </c:strCache>
            </c:strRef>
          </c:cat>
          <c:val>
            <c:numRef>
              <c:f>'Chart for REO box'!$W$25:$W$35</c:f>
              <c:numCache>
                <c:formatCode>_(* #,##0.0_);_(* \(#,##0.0\);_(* "-"??_);_(@_)</c:formatCode>
                <c:ptCount val="14"/>
                <c:pt idx="0">
                  <c:v>27.903661736277801</c:v>
                </c:pt>
                <c:pt idx="1">
                  <c:v>25.297862856611101</c:v>
                </c:pt>
                <c:pt idx="2">
                  <c:v>24.6291101513333</c:v>
                </c:pt>
                <c:pt idx="3">
                  <c:v>23.495009885277799</c:v>
                </c:pt>
                <c:pt idx="4">
                  <c:v>21.322418642722202</c:v>
                </c:pt>
                <c:pt idx="5">
                  <c:v>18.130548151833299</c:v>
                </c:pt>
                <c:pt idx="6">
                  <c:v>17.843610733055598</c:v>
                </c:pt>
                <c:pt idx="7">
                  <c:v>16.390884873555599</c:v>
                </c:pt>
                <c:pt idx="8">
                  <c:v>15.573219698000001</c:v>
                </c:pt>
                <c:pt idx="10">
                  <c:v>21.176258525407398</c:v>
                </c:pt>
              </c:numCache>
            </c:numRef>
          </c:val>
          <c:extLst>
            <c:ext xmlns:c16="http://schemas.microsoft.com/office/drawing/2014/chart" uri="{C3380CC4-5D6E-409C-BE32-E72D297353CC}">
              <c16:uniqueId val="{00000000-077F-411E-A3DD-A1579D90FB54}"/>
            </c:ext>
          </c:extLst>
        </c:ser>
        <c:ser>
          <c:idx val="1"/>
          <c:order val="1"/>
          <c:tx>
            <c:strRef>
              <c:f>'Chart for REO box'!$AA$24</c:f>
              <c:strCache>
                <c:ptCount val="1"/>
                <c:pt idx="0">
                  <c:v>Change by 2040-59</c:v>
                </c:pt>
              </c:strCache>
            </c:strRef>
          </c:tx>
          <c:spPr>
            <a:solidFill>
              <a:schemeClr val="accent2"/>
            </a:solidFill>
            <a:ln>
              <a:noFill/>
            </a:ln>
            <a:effectLst/>
          </c:spPr>
          <c:invertIfNegative val="0"/>
          <c:cat>
            <c:strRef>
              <c:f>'Chart for REO box'!$V$25:$V$35</c:f>
              <c:strCache>
                <c:ptCount val="11"/>
                <c:pt idx="0">
                  <c:v>TKM</c:v>
                </c:pt>
                <c:pt idx="1">
                  <c:v>UZB</c:v>
                </c:pt>
                <c:pt idx="2">
                  <c:v>AZE</c:v>
                </c:pt>
                <c:pt idx="3">
                  <c:v>CHN</c:v>
                </c:pt>
                <c:pt idx="4">
                  <c:v>KAZ</c:v>
                </c:pt>
                <c:pt idx="5">
                  <c:v>GEO</c:v>
                </c:pt>
                <c:pt idx="6">
                  <c:v>TJK</c:v>
                </c:pt>
                <c:pt idx="7">
                  <c:v>MNG</c:v>
                </c:pt>
                <c:pt idx="8">
                  <c:v>KGZ</c:v>
                </c:pt>
                <c:pt idx="10">
                  <c:v>CAREC
Average</c:v>
                </c:pt>
              </c:strCache>
            </c:strRef>
          </c:cat>
          <c:val>
            <c:numRef>
              <c:f>'Chart for REO box'!$AA$25:$AA$35</c:f>
              <c:numCache>
                <c:formatCode>General</c:formatCode>
                <c:ptCount val="11"/>
              </c:numCache>
            </c:numRef>
          </c:val>
          <c:extLst>
            <c:ext xmlns:c16="http://schemas.microsoft.com/office/drawing/2014/chart" uri="{C3380CC4-5D6E-409C-BE32-E72D297353CC}">
              <c16:uniqueId val="{00000001-077F-411E-A3DD-A1579D90FB54}"/>
            </c:ext>
          </c:extLst>
        </c:ser>
        <c:dLbls>
          <c:showLegendKey val="0"/>
          <c:showVal val="0"/>
          <c:showCatName val="0"/>
          <c:showSerName val="0"/>
          <c:showPercent val="0"/>
          <c:showBubbleSize val="0"/>
        </c:dLbls>
        <c:gapWidth val="100"/>
        <c:axId val="1853169359"/>
        <c:axId val="1853169775"/>
      </c:barChart>
      <c:catAx>
        <c:axId val="1853169359"/>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53169775"/>
        <c:crosses val="autoZero"/>
        <c:auto val="0"/>
        <c:lblAlgn val="ctr"/>
        <c:lblOffset val="100"/>
        <c:noMultiLvlLbl val="0"/>
      </c:catAx>
      <c:valAx>
        <c:axId val="1853169775"/>
        <c:scaling>
          <c:orientation val="minMax"/>
        </c:scaling>
        <c:delete val="0"/>
        <c:axPos val="b"/>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lang="zh-CN"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53169359"/>
        <c:crosses val="autoZero"/>
        <c:crossBetween val="between"/>
      </c:valAx>
      <c:spPr>
        <a:noFill/>
        <a:ln>
          <a:noFill/>
        </a:ln>
        <a:effectLst/>
      </c:spPr>
    </c:plotArea>
    <c:legend>
      <c:legendPos val="t"/>
      <c:legendEntry>
        <c:idx val="0"/>
        <c:delete val="1"/>
      </c:legendEntry>
      <c:layout>
        <c:manualLayout>
          <c:xMode val="edge"/>
          <c:yMode val="edge"/>
          <c:x val="0.55907291173934903"/>
          <c:y val="1.52895553037524E-2"/>
          <c:w val="0.39039143919944802"/>
          <c:h val="7.4277728796005194E-2"/>
        </c:manualLayout>
      </c:layout>
      <c:overlay val="0"/>
      <c:spPr>
        <a:noFill/>
        <a:ln>
          <a:noFill/>
        </a:ln>
        <a:effectLst/>
      </c:spPr>
      <c:txPr>
        <a:bodyPr rot="0" spcFirstLastPara="1" vertOverflow="ellipsis" vert="horz" wrap="square" anchor="ctr" anchorCtr="1"/>
        <a:lstStyle/>
        <a:p>
          <a:pPr>
            <a:defRPr lang="zh-CN"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lang="zh-CN"/>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87671673297899"/>
          <c:y val="0.107431575655937"/>
          <c:w val="0.88440805673599199"/>
          <c:h val="0.79284727573394798"/>
        </c:manualLayout>
      </c:layout>
      <c:barChart>
        <c:barDir val="bar"/>
        <c:grouping val="clustered"/>
        <c:varyColors val="0"/>
        <c:ser>
          <c:idx val="0"/>
          <c:order val="0"/>
          <c:tx>
            <c:strRef>
              <c:f>Hydrocarbon!$K$5</c:f>
              <c:strCache>
                <c:ptCount val="1"/>
                <c:pt idx="0">
                  <c:v>2011-15</c:v>
                </c:pt>
              </c:strCache>
            </c:strRef>
          </c:tx>
          <c:spPr>
            <a:solidFill>
              <a:schemeClr val="accent1">
                <a:lumMod val="60000"/>
                <a:lumOff val="40000"/>
              </a:schemeClr>
            </a:solidFill>
            <a:ln>
              <a:noFill/>
            </a:ln>
            <a:effectLst/>
          </c:spPr>
          <c:invertIfNegative val="0"/>
          <c:cat>
            <c:strRef>
              <c:f>Hydrocarbon!$J$6:$J$11</c:f>
              <c:strCache>
                <c:ptCount val="5"/>
                <c:pt idx="0">
                  <c:v>AZE</c:v>
                </c:pt>
                <c:pt idx="1">
                  <c:v>TKM</c:v>
                </c:pt>
                <c:pt idx="2">
                  <c:v>KAZ</c:v>
                </c:pt>
                <c:pt idx="4">
                  <c:v>CAREC OE</c:v>
                </c:pt>
              </c:strCache>
            </c:strRef>
          </c:cat>
          <c:val>
            <c:numRef>
              <c:f>Hydrocarbon!$K$6:$K$11</c:f>
              <c:numCache>
                <c:formatCode>General</c:formatCode>
                <c:ptCount val="5"/>
                <c:pt idx="0">
                  <c:v>59.933528046130498</c:v>
                </c:pt>
                <c:pt idx="1">
                  <c:v>49.046578585971602</c:v>
                </c:pt>
                <c:pt idx="2">
                  <c:v>47.4876619389008</c:v>
                </c:pt>
                <c:pt idx="4">
                  <c:v>52.155922857001002</c:v>
                </c:pt>
              </c:numCache>
            </c:numRef>
          </c:val>
          <c:extLst>
            <c:ext xmlns:c16="http://schemas.microsoft.com/office/drawing/2014/chart" uri="{C3380CC4-5D6E-409C-BE32-E72D297353CC}">
              <c16:uniqueId val="{00000000-ED40-406E-8308-6BA38E7FFAD4}"/>
            </c:ext>
          </c:extLst>
        </c:ser>
        <c:ser>
          <c:idx val="1"/>
          <c:order val="1"/>
          <c:tx>
            <c:strRef>
              <c:f>Hydrocarbon!$L$5</c:f>
              <c:strCache>
                <c:ptCount val="1"/>
                <c:pt idx="0">
                  <c:v>2016-20</c:v>
                </c:pt>
              </c:strCache>
            </c:strRef>
          </c:tx>
          <c:spPr>
            <a:solidFill>
              <a:srgbClr val="002060"/>
            </a:solidFill>
            <a:ln>
              <a:noFill/>
            </a:ln>
            <a:effectLst/>
          </c:spPr>
          <c:invertIfNegative val="0"/>
          <c:cat>
            <c:strRef>
              <c:f>Hydrocarbon!$J$6:$J$11</c:f>
              <c:strCache>
                <c:ptCount val="5"/>
                <c:pt idx="0">
                  <c:v>AZE</c:v>
                </c:pt>
                <c:pt idx="1">
                  <c:v>TKM</c:v>
                </c:pt>
                <c:pt idx="2">
                  <c:v>KAZ</c:v>
                </c:pt>
                <c:pt idx="4">
                  <c:v>CAREC OE</c:v>
                </c:pt>
              </c:strCache>
            </c:strRef>
          </c:cat>
          <c:val>
            <c:numRef>
              <c:f>Hydrocarbon!$L$6:$L$11</c:f>
              <c:numCache>
                <c:formatCode>General</c:formatCode>
                <c:ptCount val="5"/>
                <c:pt idx="0">
                  <c:v>57.1673714769207</c:v>
                </c:pt>
                <c:pt idx="1">
                  <c:v>35.200786866185197</c:v>
                </c:pt>
                <c:pt idx="2">
                  <c:v>29.193315410276799</c:v>
                </c:pt>
                <c:pt idx="4">
                  <c:v>40.520491251127602</c:v>
                </c:pt>
              </c:numCache>
            </c:numRef>
          </c:val>
          <c:extLst>
            <c:ext xmlns:c16="http://schemas.microsoft.com/office/drawing/2014/chart" uri="{C3380CC4-5D6E-409C-BE32-E72D297353CC}">
              <c16:uniqueId val="{00000001-ED40-406E-8308-6BA38E7FFAD4}"/>
            </c:ext>
          </c:extLst>
        </c:ser>
        <c:dLbls>
          <c:showLegendKey val="0"/>
          <c:showVal val="0"/>
          <c:showCatName val="0"/>
          <c:showSerName val="0"/>
          <c:showPercent val="0"/>
          <c:showBubbleSize val="0"/>
        </c:dLbls>
        <c:gapWidth val="100"/>
        <c:axId val="1925164863"/>
        <c:axId val="1782723135"/>
      </c:barChart>
      <c:catAx>
        <c:axId val="1925164863"/>
        <c:scaling>
          <c:orientation val="minMax"/>
        </c:scaling>
        <c:delete val="0"/>
        <c:axPos val="l"/>
        <c:numFmt formatCode="General" sourceLinked="1"/>
        <c:majorTickMark val="none"/>
        <c:minorTickMark val="none"/>
        <c:tickLblPos val="low"/>
        <c:spPr>
          <a:noFill/>
          <a:ln w="9525" cap="flat" cmpd="sng" algn="ctr">
            <a:noFill/>
            <a:round/>
          </a:ln>
          <a:effectLst/>
        </c:spPr>
        <c:txPr>
          <a:bodyPr rot="0" spcFirstLastPara="1" vertOverflow="ellipsis" wrap="square" anchor="ctr" anchorCtr="1"/>
          <a:lstStyle/>
          <a:p>
            <a:pPr>
              <a:defRPr lang="zh-CN" sz="1000" b="0" i="0" u="none" strike="noStrike" kern="1200" baseline="0">
                <a:solidFill>
                  <a:schemeClr val="tx1"/>
                </a:solidFill>
                <a:latin typeface="+mj-lt"/>
                <a:ea typeface="+mn-ea"/>
                <a:cs typeface="Segoe UI" panose="020B0502040204020203"/>
              </a:defRPr>
            </a:pPr>
            <a:endParaRPr lang="en-US"/>
          </a:p>
        </c:txPr>
        <c:crossAx val="1782723135"/>
        <c:crosses val="autoZero"/>
        <c:auto val="0"/>
        <c:lblAlgn val="ctr"/>
        <c:lblOffset val="100"/>
        <c:tickLblSkip val="1"/>
        <c:noMultiLvlLbl val="0"/>
      </c:catAx>
      <c:valAx>
        <c:axId val="1782723135"/>
        <c:scaling>
          <c:orientation val="minMax"/>
          <c:min val="0"/>
        </c:scaling>
        <c:delete val="0"/>
        <c:axPos val="b"/>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lang="zh-CN" sz="1000" b="0" i="0" u="none" strike="noStrike" kern="1200" baseline="0">
                <a:solidFill>
                  <a:schemeClr val="tx1"/>
                </a:solidFill>
                <a:latin typeface="+mj-lt"/>
                <a:ea typeface="+mn-ea"/>
                <a:cs typeface="Segoe UI" panose="020B0502040204020203"/>
              </a:defRPr>
            </a:pPr>
            <a:endParaRPr lang="en-US"/>
          </a:p>
        </c:txPr>
        <c:crossAx val="1925164863"/>
        <c:crosses val="autoZero"/>
        <c:crossBetween val="between"/>
      </c:valAx>
      <c:spPr>
        <a:noFill/>
        <a:ln w="6350">
          <a:noFill/>
        </a:ln>
        <a:effectLst/>
      </c:spPr>
    </c:plotArea>
    <c:legend>
      <c:legendPos val="b"/>
      <c:layout>
        <c:manualLayout>
          <c:xMode val="edge"/>
          <c:yMode val="edge"/>
          <c:x val="0"/>
          <c:y val="1.36098880320787E-2"/>
          <c:w val="1"/>
          <c:h val="0.11388998478651"/>
        </c:manualLayout>
      </c:layout>
      <c:overlay val="0"/>
      <c:spPr>
        <a:noFill/>
        <a:ln>
          <a:noFill/>
        </a:ln>
        <a:effectLst/>
      </c:spPr>
      <c:txPr>
        <a:bodyPr rot="0" spcFirstLastPara="1" vertOverflow="ellipsis" vert="horz" wrap="square" anchor="ctr" anchorCtr="1"/>
        <a:lstStyle/>
        <a:p>
          <a:pPr>
            <a:defRPr lang="zh-CN" sz="1000" b="0" i="0" u="none" strike="noStrike" kern="1200" baseline="0">
              <a:solidFill>
                <a:schemeClr val="tx1"/>
              </a:solidFill>
              <a:latin typeface="+mj-lt"/>
              <a:ea typeface="+mn-ea"/>
              <a:cs typeface="Segoe UI" panose="020B0502040204020203"/>
            </a:defRPr>
          </a:pPr>
          <a:endParaRPr lang="en-US"/>
        </a:p>
      </c:txPr>
    </c:legend>
    <c:plotVisOnly val="1"/>
    <c:dispBlanksAs val="gap"/>
    <c:showDLblsOverMax val="0"/>
  </c:chart>
  <c:spPr>
    <a:solidFill>
      <a:schemeClr val="bg1"/>
    </a:solidFill>
    <a:ln w="9525" cap="flat" cmpd="sng" algn="ctr">
      <a:noFill/>
      <a:round/>
    </a:ln>
    <a:effectLst/>
  </c:spPr>
  <c:txPr>
    <a:bodyPr/>
    <a:lstStyle/>
    <a:p>
      <a:pPr>
        <a:defRPr lang="zh-CN" sz="1200">
          <a:solidFill>
            <a:schemeClr val="tx1"/>
          </a:solidFill>
          <a:latin typeface="Segoe UI" panose="020B0502040204020203"/>
          <a:cs typeface="Segoe UI" panose="020B0502040204020203"/>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036374628543895E-2"/>
          <c:y val="0.13609895110130299"/>
          <c:w val="0.88440805673599199"/>
          <c:h val="0.76917105913162198"/>
        </c:manualLayout>
      </c:layout>
      <c:barChart>
        <c:barDir val="bar"/>
        <c:grouping val="clustered"/>
        <c:varyColors val="0"/>
        <c:ser>
          <c:idx val="0"/>
          <c:order val="0"/>
          <c:tx>
            <c:strRef>
              <c:f>NDC!$R$5</c:f>
              <c:strCache>
                <c:ptCount val="1"/>
                <c:pt idx="0">
                  <c:v>Unconditional NDC reduction versus 2030 BAU</c:v>
                </c:pt>
              </c:strCache>
            </c:strRef>
          </c:tx>
          <c:spPr>
            <a:solidFill>
              <a:schemeClr val="accent1">
                <a:lumMod val="60000"/>
                <a:lumOff val="40000"/>
              </a:schemeClr>
            </a:solidFill>
            <a:ln>
              <a:noFill/>
            </a:ln>
            <a:effectLst/>
          </c:spPr>
          <c:invertIfNegative val="0"/>
          <c:cat>
            <c:strRef>
              <c:f>NDC!$Q$6:$Q$13</c:f>
              <c:strCache>
                <c:ptCount val="7"/>
                <c:pt idx="0">
                  <c:v>TJK</c:v>
                </c:pt>
                <c:pt idx="1">
                  <c:v>AZE</c:v>
                </c:pt>
                <c:pt idx="2">
                  <c:v>KAZ</c:v>
                </c:pt>
                <c:pt idx="3">
                  <c:v>GEO</c:v>
                </c:pt>
                <c:pt idx="4">
                  <c:v>KGZ</c:v>
                </c:pt>
                <c:pt idx="6">
                  <c:v>CAREC 
Average</c:v>
                </c:pt>
              </c:strCache>
            </c:strRef>
          </c:cat>
          <c:val>
            <c:numRef>
              <c:f>NDC!$R$6:$R$13</c:f>
              <c:numCache>
                <c:formatCode>General</c:formatCode>
                <c:ptCount val="7"/>
                <c:pt idx="0">
                  <c:v>38.75</c:v>
                </c:pt>
                <c:pt idx="1">
                  <c:v>37.31</c:v>
                </c:pt>
                <c:pt idx="2">
                  <c:v>21.74</c:v>
                </c:pt>
                <c:pt idx="3">
                  <c:v>14.99</c:v>
                </c:pt>
                <c:pt idx="4">
                  <c:v>13.33</c:v>
                </c:pt>
                <c:pt idx="6">
                  <c:v>23.123333333333299</c:v>
                </c:pt>
              </c:numCache>
            </c:numRef>
          </c:val>
          <c:extLst>
            <c:ext xmlns:c16="http://schemas.microsoft.com/office/drawing/2014/chart" uri="{C3380CC4-5D6E-409C-BE32-E72D297353CC}">
              <c16:uniqueId val="{00000000-A9A4-48FA-97A5-25D7574658E1}"/>
            </c:ext>
          </c:extLst>
        </c:ser>
        <c:ser>
          <c:idx val="1"/>
          <c:order val="1"/>
          <c:tx>
            <c:strRef>
              <c:f>NDC!$S$5</c:f>
              <c:strCache>
                <c:ptCount val="1"/>
                <c:pt idx="0">
                  <c:v>Conditional NDC reduction versus 2030 BAU</c:v>
                </c:pt>
              </c:strCache>
            </c:strRef>
          </c:tx>
          <c:spPr>
            <a:solidFill>
              <a:srgbClr val="002060"/>
            </a:solidFill>
            <a:ln>
              <a:noFill/>
            </a:ln>
            <a:effectLst/>
          </c:spPr>
          <c:invertIfNegative val="0"/>
          <c:cat>
            <c:strRef>
              <c:f>NDC!$Q$6:$Q$13</c:f>
              <c:strCache>
                <c:ptCount val="7"/>
                <c:pt idx="0">
                  <c:v>TJK</c:v>
                </c:pt>
                <c:pt idx="1">
                  <c:v>AZE</c:v>
                </c:pt>
                <c:pt idx="2">
                  <c:v>KAZ</c:v>
                </c:pt>
                <c:pt idx="3">
                  <c:v>GEO</c:v>
                </c:pt>
                <c:pt idx="4">
                  <c:v>KGZ</c:v>
                </c:pt>
                <c:pt idx="6">
                  <c:v>CAREC 
Average</c:v>
                </c:pt>
              </c:strCache>
            </c:strRef>
          </c:cat>
          <c:val>
            <c:numRef>
              <c:f>NDC!$S$6:$S$13</c:f>
              <c:numCache>
                <c:formatCode>General</c:formatCode>
                <c:ptCount val="7"/>
                <c:pt idx="0">
                  <c:v>80.966522108048494</c:v>
                </c:pt>
                <c:pt idx="2">
                  <c:v>28.151493338705301</c:v>
                </c:pt>
                <c:pt idx="3">
                  <c:v>24.9869859448204</c:v>
                </c:pt>
                <c:pt idx="4">
                  <c:v>13.975038700487</c:v>
                </c:pt>
                <c:pt idx="6">
                  <c:v>37.020010023015303</c:v>
                </c:pt>
              </c:numCache>
            </c:numRef>
          </c:val>
          <c:extLst>
            <c:ext xmlns:c16="http://schemas.microsoft.com/office/drawing/2014/chart" uri="{C3380CC4-5D6E-409C-BE32-E72D297353CC}">
              <c16:uniqueId val="{00000001-A9A4-48FA-97A5-25D7574658E1}"/>
            </c:ext>
          </c:extLst>
        </c:ser>
        <c:dLbls>
          <c:showLegendKey val="0"/>
          <c:showVal val="0"/>
          <c:showCatName val="0"/>
          <c:showSerName val="0"/>
          <c:showPercent val="0"/>
          <c:showBubbleSize val="0"/>
        </c:dLbls>
        <c:gapWidth val="100"/>
        <c:axId val="1925164863"/>
        <c:axId val="1782723135"/>
      </c:barChart>
      <c:catAx>
        <c:axId val="1925164863"/>
        <c:scaling>
          <c:orientation val="minMax"/>
        </c:scaling>
        <c:delete val="0"/>
        <c:axPos val="l"/>
        <c:numFmt formatCode="General" sourceLinked="1"/>
        <c:majorTickMark val="none"/>
        <c:minorTickMark val="none"/>
        <c:tickLblPos val="low"/>
        <c:spPr>
          <a:noFill/>
          <a:ln w="9525" cap="flat" cmpd="sng" algn="ctr">
            <a:noFill/>
            <a:round/>
          </a:ln>
          <a:effectLst/>
        </c:spPr>
        <c:txPr>
          <a:bodyPr rot="0" spcFirstLastPara="1" vertOverflow="ellipsis" wrap="square" anchor="ctr" anchorCtr="1"/>
          <a:lstStyle/>
          <a:p>
            <a:pPr>
              <a:defRPr lang="zh-CN" sz="1000" b="0" i="0" u="none" strike="noStrike" kern="1200" baseline="0">
                <a:solidFill>
                  <a:schemeClr val="tx1"/>
                </a:solidFill>
                <a:latin typeface="+mj-lt"/>
                <a:ea typeface="+mn-ea"/>
                <a:cs typeface="Segoe UI" panose="020B0502040204020203"/>
              </a:defRPr>
            </a:pPr>
            <a:endParaRPr lang="en-US"/>
          </a:p>
        </c:txPr>
        <c:crossAx val="1782723135"/>
        <c:crosses val="autoZero"/>
        <c:auto val="0"/>
        <c:lblAlgn val="ctr"/>
        <c:lblOffset val="100"/>
        <c:tickLblSkip val="1"/>
        <c:noMultiLvlLbl val="0"/>
      </c:catAx>
      <c:valAx>
        <c:axId val="1782723135"/>
        <c:scaling>
          <c:orientation val="minMax"/>
          <c:max val="100"/>
          <c:min val="0"/>
        </c:scaling>
        <c:delete val="0"/>
        <c:axPos val="b"/>
        <c:numFmt formatCode="0" sourceLinked="0"/>
        <c:majorTickMark val="in"/>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lang="zh-CN" sz="1000" b="0" i="0" u="none" strike="noStrike" kern="1200" baseline="0">
                <a:solidFill>
                  <a:schemeClr val="tx1"/>
                </a:solidFill>
                <a:latin typeface="+mj-lt"/>
                <a:ea typeface="+mn-ea"/>
                <a:cs typeface="Segoe UI" panose="020B0502040204020203"/>
              </a:defRPr>
            </a:pPr>
            <a:endParaRPr lang="en-US"/>
          </a:p>
        </c:txPr>
        <c:crossAx val="1925164863"/>
        <c:crosses val="autoZero"/>
        <c:crossBetween val="between"/>
      </c:valAx>
      <c:spPr>
        <a:noFill/>
        <a:ln w="6350">
          <a:noFill/>
        </a:ln>
        <a:effectLst/>
      </c:spPr>
    </c:plotArea>
    <c:legend>
      <c:legendPos val="b"/>
      <c:layout>
        <c:manualLayout>
          <c:xMode val="edge"/>
          <c:yMode val="edge"/>
          <c:x val="0"/>
          <c:y val="3.4591793082654498E-3"/>
          <c:w val="1"/>
          <c:h val="0.12784323096275299"/>
        </c:manualLayout>
      </c:layout>
      <c:overlay val="0"/>
      <c:spPr>
        <a:noFill/>
        <a:ln>
          <a:noFill/>
        </a:ln>
        <a:effectLst/>
      </c:spPr>
      <c:txPr>
        <a:bodyPr rot="0" spcFirstLastPara="1" vertOverflow="ellipsis" vert="horz" wrap="square" anchor="ctr" anchorCtr="1"/>
        <a:lstStyle/>
        <a:p>
          <a:pPr>
            <a:defRPr lang="zh-CN" sz="1000" b="0" i="0" u="none" strike="noStrike" kern="1200" baseline="0">
              <a:solidFill>
                <a:schemeClr val="tx1"/>
              </a:solidFill>
              <a:latin typeface="+mj-lt"/>
              <a:ea typeface="+mn-ea"/>
              <a:cs typeface="Segoe UI" panose="020B0502040204020203"/>
            </a:defRPr>
          </a:pPr>
          <a:endParaRPr lang="en-US"/>
        </a:p>
      </c:txPr>
    </c:legend>
    <c:plotVisOnly val="1"/>
    <c:dispBlanksAs val="gap"/>
    <c:showDLblsOverMax val="0"/>
  </c:chart>
  <c:spPr>
    <a:noFill/>
    <a:ln w="9525" cap="flat" cmpd="sng" algn="ctr">
      <a:noFill/>
      <a:round/>
    </a:ln>
    <a:effectLst/>
  </c:spPr>
  <c:txPr>
    <a:bodyPr/>
    <a:lstStyle/>
    <a:p>
      <a:pPr>
        <a:defRPr lang="zh-CN" sz="1200">
          <a:solidFill>
            <a:schemeClr val="tx1"/>
          </a:solidFill>
          <a:latin typeface="Segoe UI" panose="020B0502040204020203"/>
          <a:cs typeface="Segoe UI" panose="020B0502040204020203"/>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78216838836698E-2"/>
          <c:y val="6.4814813435077695E-2"/>
          <c:w val="0.92566621303558305"/>
          <c:h val="0.845231473445892"/>
        </c:manualLayout>
      </c:layout>
      <c:barChart>
        <c:barDir val="col"/>
        <c:grouping val="clustered"/>
        <c:varyColors val="0"/>
        <c:ser>
          <c:idx val="0"/>
          <c:order val="0"/>
          <c:tx>
            <c:strRef>
              <c:f>'Sheet1 (2)'!$B$1</c:f>
              <c:strCache>
                <c:ptCount val="1"/>
                <c:pt idx="0">
                  <c:v>New IMF financing</c:v>
                </c:pt>
              </c:strCache>
            </c:strRef>
          </c:tx>
          <c:spPr>
            <a:solidFill>
              <a:srgbClr val="002060"/>
            </a:solidFill>
            <a:ln>
              <a:noFill/>
            </a:ln>
            <a:effectLst/>
          </c:spPr>
          <c:invertIfNegative val="0"/>
          <c:cat>
            <c:strRef>
              <c:f>'Sheet1 (2)'!$A$2:$A$17</c:f>
              <c:strCache>
                <c:ptCount val="7"/>
                <c:pt idx="0">
                  <c:v>PAK</c:v>
                </c:pt>
                <c:pt idx="1">
                  <c:v>AFG</c:v>
                </c:pt>
                <c:pt idx="2">
                  <c:v>GEO</c:v>
                </c:pt>
                <c:pt idx="3">
                  <c:v>UZB</c:v>
                </c:pt>
                <c:pt idx="4">
                  <c:v>KGZ</c:v>
                </c:pt>
                <c:pt idx="5">
                  <c:v>TJK</c:v>
                </c:pt>
                <c:pt idx="6">
                  <c:v>MNG</c:v>
                </c:pt>
              </c:strCache>
            </c:strRef>
          </c:cat>
          <c:val>
            <c:numRef>
              <c:f>'Sheet1 (2)'!$B$2:$B$17</c:f>
              <c:numCache>
                <c:formatCode>#,##0.0</c:formatCode>
                <c:ptCount val="7"/>
                <c:pt idx="0">
                  <c:v>1386.005175</c:v>
                </c:pt>
                <c:pt idx="1">
                  <c:v>589.77352940000003</c:v>
                </c:pt>
                <c:pt idx="2">
                  <c:v>374.63500800000003</c:v>
                </c:pt>
                <c:pt idx="3">
                  <c:v>374.33094399999999</c:v>
                </c:pt>
                <c:pt idx="4">
                  <c:v>241.94803200000001</c:v>
                </c:pt>
                <c:pt idx="5">
                  <c:v>189.53332800000001</c:v>
                </c:pt>
                <c:pt idx="6">
                  <c:v>99.508658999999994</c:v>
                </c:pt>
              </c:numCache>
            </c:numRef>
          </c:val>
          <c:extLst>
            <c:ext xmlns:c16="http://schemas.microsoft.com/office/drawing/2014/chart" uri="{C3380CC4-5D6E-409C-BE32-E72D297353CC}">
              <c16:uniqueId val="{00000000-E3F6-4DD5-9540-A061178E82DE}"/>
            </c:ext>
          </c:extLst>
        </c:ser>
        <c:dLbls>
          <c:showLegendKey val="0"/>
          <c:showVal val="0"/>
          <c:showCatName val="0"/>
          <c:showSerName val="0"/>
          <c:showPercent val="0"/>
          <c:showBubbleSize val="0"/>
        </c:dLbls>
        <c:gapWidth val="100"/>
        <c:axId val="1190818095"/>
        <c:axId val="1190830991"/>
      </c:barChart>
      <c:catAx>
        <c:axId val="1190818095"/>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0" spcFirstLastPara="1" vertOverflow="ellipsis" wrap="square" anchor="ctr" anchorCtr="1"/>
          <a:lstStyle/>
          <a:p>
            <a:pPr>
              <a:defRPr lang="zh-CN"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0830991"/>
        <c:crosses val="autoZero"/>
        <c:auto val="0"/>
        <c:lblAlgn val="ctr"/>
        <c:lblOffset val="100"/>
        <c:noMultiLvlLbl val="0"/>
      </c:catAx>
      <c:valAx>
        <c:axId val="1190830991"/>
        <c:scaling>
          <c:orientation val="minMax"/>
          <c:max val="8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0818095"/>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0.82343</cdr:x>
      <cdr:y>0.60598</cdr:y>
    </cdr:from>
    <cdr:to>
      <cdr:x>1</cdr:x>
      <cdr:y>0.72307</cdr:y>
    </cdr:to>
    <cdr:sp macro="" textlink="">
      <cdr:nvSpPr>
        <cdr:cNvPr id="2" name="矩形 1"/>
        <cdr:cNvSpPr/>
      </cdr:nvSpPr>
      <cdr:spPr>
        <a:xfrm xmlns:a="http://schemas.openxmlformats.org/drawingml/2006/main">
          <a:off x="4254119" y="2188718"/>
          <a:ext cx="912241" cy="422910"/>
        </a:xfrm>
        <a:prstGeom xmlns:a="http://schemas.openxmlformats.org/drawingml/2006/main" prst="rect">
          <a:avLst/>
        </a:prstGeom>
      </cdr:spPr>
      <cdr:txBody>
        <a:bodyPr xmlns:a="http://schemas.openxmlformats.org/drawingml/2006/main" vert="horz" wrap="square" lIns="45720" tIns="45720" rIns="45720" bIns="45720" rtlCol="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200" b="1" i="0" u="none" strike="noStrike">
              <a:solidFill>
                <a:srgbClr val="FF0000"/>
              </a:solidFill>
              <a:highlight>
                <a:srgbClr val="000000">
                  <a:alpha val="0"/>
                </a:srgbClr>
              </a:highlight>
              <a:latin typeface="宋体" panose="02010600030101010101" pitchFamily="2" charset="-122"/>
              <a:ea typeface="宋体" panose="02010600030101010101" pitchFamily="2" charset="-122"/>
              <a:cs typeface="Arial" panose="020B0604020202020204" pitchFamily="34" charset="0"/>
            </a:rPr>
            <a:t>＞40个月</a:t>
          </a:r>
        </a:p>
      </cdr:txBody>
    </cdr:sp>
  </cdr:relSizeAnchor>
</c:userShapes>
</file>

<file path=ppt/drawings/drawing2.xml><?xml version="1.0" encoding="utf-8"?>
<c:userShapes xmlns:c="http://schemas.openxmlformats.org/drawingml/2006/chart">
  <cdr:relSizeAnchor xmlns:cdr="http://schemas.openxmlformats.org/drawingml/2006/chartDrawing">
    <cdr:from>
      <cdr:x>0.02207</cdr:x>
      <cdr:y>0.01487</cdr:y>
    </cdr:from>
    <cdr:to>
      <cdr:x>0.49913</cdr:x>
      <cdr:y>0.09384</cdr:y>
    </cdr:to>
    <cdr:grpSp>
      <cdr:nvGrpSpPr>
        <cdr:cNvPr id="2" name="组合 1">
          <a:extLst xmlns:a="http://schemas.openxmlformats.org/drawingml/2006/main">
            <a:ext uri="{FF2B5EF4-FFF2-40B4-BE49-F238E27FC236}">
              <a16:creationId xmlns:a16="http://schemas.microsoft.com/office/drawing/2014/main" id="{0B27CACB-319E-4268-8EDF-3B5CE20115B9}"/>
            </a:ext>
          </a:extLst>
        </cdr:cNvPr>
        <cdr:cNvGrpSpPr/>
      </cdr:nvGrpSpPr>
      <cdr:grpSpPr>
        <a:xfrm xmlns:a="http://schemas.openxmlformats.org/drawingml/2006/main">
          <a:off x="77696" y="51805"/>
          <a:ext cx="1679461" cy="275121"/>
          <a:chOff x="24615" y="-25888"/>
          <a:chExt cx="1492009" cy="215347"/>
        </a:xfrm>
      </cdr:grpSpPr>
      <cdr:cxnSp macro="">
        <cdr:nvCxnSpPr>
          <cdr:cNvPr id="3" name="直接连接符 2">
            <a:extLst xmlns:a="http://schemas.openxmlformats.org/drawingml/2006/main">
              <a:ext uri="{FF2B5EF4-FFF2-40B4-BE49-F238E27FC236}">
                <a16:creationId xmlns:a16="http://schemas.microsoft.com/office/drawing/2014/main" id="{C9725DD2-BEFD-4AF1-AC9E-CC8DDAA1E02B}"/>
              </a:ext>
            </a:extLst>
          </cdr:cNvPr>
          <cdr:cNvCxnSpPr/>
        </cdr:nvCxnSpPr>
        <cdr:spPr>
          <a:xfrm xmlns:a="http://schemas.openxmlformats.org/drawingml/2006/main">
            <a:off x="24615" y="58606"/>
            <a:ext cx="273326" cy="0"/>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4" name="矩形 3"/>
          <cdr:cNvSpPr/>
        </cdr:nvSpPr>
        <cdr:spPr>
          <a:xfrm xmlns:a="http://schemas.openxmlformats.org/drawingml/2006/main">
            <a:off x="323927" y="-25888"/>
            <a:ext cx="1192697" cy="21534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square" lIns="45720" tIns="45720" rIns="45720" bIns="45720" rtlCol="0" anchor="t" anchorCtr="0">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rtl="0"/>
            <a:r>
              <a:rPr lang="en-US" sz="1000" b="0" i="0" u="none" strike="noStrike">
                <a:solidFill>
                  <a:srgbClr val="000000"/>
                </a:solidFill>
                <a:highlight>
                  <a:srgbClr val="000000">
                    <a:alpha val="0"/>
                  </a:srgbClr>
                </a:highlight>
                <a:latin typeface="宋体" panose="02010600030101010101" pitchFamily="2" charset="-122"/>
                <a:ea typeface="宋体" panose="02010600030101010101" pitchFamily="2" charset="-122"/>
                <a:cs typeface="Arial" panose="020B0604020202020204" pitchFamily="34" charset="0"/>
              </a:rPr>
              <a:t>2040-59年的变化</a:t>
            </a:r>
          </a:p>
        </cdr:txBody>
      </cdr:sp>
    </cdr:grpSp>
  </cdr:relSizeAnchor>
</c:userShapes>
</file>

<file path=ppt/drawings/drawing3.xml><?xml version="1.0" encoding="utf-8"?>
<c:userShapes xmlns:c="http://schemas.openxmlformats.org/drawingml/2006/chart">
  <cdr:relSizeAnchor xmlns:cdr="http://schemas.openxmlformats.org/drawingml/2006/chartDrawing">
    <cdr:from>
      <cdr:x>0.10208</cdr:x>
      <cdr:y>0.15801</cdr:y>
    </cdr:from>
    <cdr:to>
      <cdr:x>0.22917</cdr:x>
      <cdr:y>0.22741</cdr:y>
    </cdr:to>
    <cdr:sp macro="" textlink="">
      <cdr:nvSpPr>
        <cdr:cNvPr id="2" name="斜纹 1"/>
        <cdr:cNvSpPr/>
      </cdr:nvSpPr>
      <cdr:spPr>
        <a:xfrm xmlns:a="http://schemas.openxmlformats.org/drawingml/2006/main">
          <a:off x="466725" y="433451"/>
          <a:ext cx="581025" cy="190373"/>
        </a:xfrm>
        <a:prstGeom xmlns:a="http://schemas.openxmlformats.org/drawingml/2006/main" prst="diagStripe">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Autofit/>
        </a:bodyPr>
        <a:lstStyle xmlns:a="http://schemas.openxmlformats.org/drawingml/2006/main"/>
        <a:p xmlns:a="http://schemas.openxmlformats.org/drawingml/2006/main">
          <a:endParaRPr lang="en-US"/>
        </a:p>
      </cdr:txBody>
    </cdr:sp>
  </cdr:relSizeAnchor>
  <cdr:relSizeAnchor xmlns:cdr="http://schemas.openxmlformats.org/drawingml/2006/chartDrawing">
    <cdr:from>
      <cdr:x>0.08275</cdr:x>
      <cdr:y>0.06329</cdr:y>
    </cdr:from>
    <cdr:to>
      <cdr:x>0.289</cdr:x>
      <cdr:y>0.16139</cdr:y>
    </cdr:to>
    <cdr:sp macro="" textlink="">
      <cdr:nvSpPr>
        <cdr:cNvPr id="3" name="矩形 2"/>
        <cdr:cNvSpPr/>
      </cdr:nvSpPr>
      <cdr:spPr>
        <a:xfrm xmlns:a="http://schemas.openxmlformats.org/drawingml/2006/main">
          <a:off x="378333" y="173609"/>
          <a:ext cx="942975" cy="269113"/>
        </a:xfrm>
        <a:prstGeom xmlns:a="http://schemas.openxmlformats.org/drawingml/2006/main" prst="rect">
          <a:avLst/>
        </a:prstGeom>
      </cdr:spPr>
      <cdr:txBody>
        <a:bodyPr xmlns:a="http://schemas.openxmlformats.org/drawingml/2006/main" vertOverflow="clip" vert="horz" wrap="square" lIns="45720" tIns="45720" rIns="45720" bIns="45720" rtlCol="0" anchor="t" anchorCtr="0">
          <a:noAutofit/>
        </a:bodyPr>
        <a:lstStyle xmlns:a="http://schemas.openxmlformats.org/drawingml/2006/main"/>
        <a:p xmlns:a="http://schemas.openxmlformats.org/drawingml/2006/main">
          <a:pPr rtl="0"/>
          <a:r>
            <a:rPr lang="en-US" sz="1000" b="1" i="0" u="none" strike="noStrike">
              <a:solidFill>
                <a:srgbClr val="FEFEFE"/>
              </a:solidFill>
              <a:highlight>
                <a:srgbClr val="000000">
                  <a:alpha val="0"/>
                </a:srgbClr>
              </a:highlight>
              <a:latin typeface="宋体" panose="02010600030101010101" pitchFamily="2" charset="-122"/>
              <a:ea typeface="宋体" panose="02010600030101010101" pitchFamily="2" charset="-122"/>
              <a:cs typeface="Arial" panose="020B0604020202020204" pitchFamily="34" charset="0"/>
            </a:rPr>
            <a:t>1,386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EAC343-5468-4F23-9D6A-3F3E0FF1D785}"/>
              </a:ext>
            </a:extLst>
          </p:cNvPr>
          <p:cNvSpPr>
            <a:spLocks noGrp="1"/>
          </p:cNvSpPr>
          <p:nvPr>
            <p:ph type="hdr" sz="quarter"/>
          </p:nvPr>
        </p:nvSpPr>
        <p:spPr>
          <a:xfrm>
            <a:off x="0" y="0"/>
            <a:ext cx="3170238" cy="481013"/>
          </a:xfrm>
          <a:prstGeom prst="rect">
            <a:avLst/>
          </a:prstGeom>
        </p:spPr>
        <p:txBody>
          <a:bodyPr vert="horz" lIns="96661" tIns="48331" rIns="96661" bIns="48331" rtlCol="0"/>
          <a:lstStyle>
            <a:lvl1pPr>
              <a:defRPr sz="1300" noProof="1"/>
            </a:lvl1pPr>
          </a:lstStyle>
          <a:p>
            <a:endParaRPr lang="en-US" altLang="en-US"/>
          </a:p>
        </p:txBody>
      </p:sp>
      <p:sp>
        <p:nvSpPr>
          <p:cNvPr id="3" name="Date Placeholder 2">
            <a:extLst>
              <a:ext uri="{FF2B5EF4-FFF2-40B4-BE49-F238E27FC236}">
                <a16:creationId xmlns:a16="http://schemas.microsoft.com/office/drawing/2014/main" id="{439522A6-20A9-4300-B3A5-4044415E038E}"/>
              </a:ext>
            </a:extLst>
          </p:cNvPr>
          <p:cNvSpPr>
            <a:spLocks noGrp="1"/>
          </p:cNvSpPr>
          <p:nvPr>
            <p:ph type="dt" idx="1"/>
          </p:nvPr>
        </p:nvSpPr>
        <p:spPr>
          <a:xfrm>
            <a:off x="4143375" y="0"/>
            <a:ext cx="3170238" cy="481013"/>
          </a:xfrm>
          <a:prstGeom prst="rect">
            <a:avLst/>
          </a:prstGeom>
        </p:spPr>
        <p:txBody>
          <a:bodyPr vert="horz" lIns="96661" tIns="48331" rIns="96661" bIns="48331" rtlCol="0"/>
          <a:lstStyle>
            <a:lvl1pPr algn="r">
              <a:defRPr sz="1300" noProof="1">
                <a:cs typeface="+mn-ea"/>
              </a:defRPr>
            </a:lvl1pPr>
          </a:lstStyle>
          <a:p>
            <a:fld id="{BB962C8B-B14F-4D97-AF65-F5344CB8AC3E}" type="datetime1">
              <a:rPr lang="en-US" altLang="en-US"/>
              <a:pPr/>
              <a:t>11/17/2021</a:t>
            </a:fld>
            <a:endParaRPr lang="en-US" altLang="en-US"/>
          </a:p>
        </p:txBody>
      </p:sp>
      <p:sp>
        <p:nvSpPr>
          <p:cNvPr id="14340" name="Slide Image Placeholder 3">
            <a:extLst>
              <a:ext uri="{FF2B5EF4-FFF2-40B4-BE49-F238E27FC236}">
                <a16:creationId xmlns:a16="http://schemas.microsoft.com/office/drawing/2014/main" id="{60938172-7F17-4039-BDC3-BD03D8286B6C}"/>
              </a:ext>
            </a:extLst>
          </p:cNvPr>
          <p:cNvSpPr>
            <a:spLocks noGrp="1" noRot="1" noChangeAspect="1" noChangeArrowheads="1"/>
          </p:cNvSpPr>
          <p:nvPr>
            <p:ph type="sldImg" idx="4294967295"/>
          </p:nvPr>
        </p:nvSpPr>
        <p:spPr bwMode="auto">
          <a:xfrm>
            <a:off x="777875" y="1200150"/>
            <a:ext cx="5759450" cy="3240088"/>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4341" name="Notes Placeholder 4">
            <a:extLst>
              <a:ext uri="{FF2B5EF4-FFF2-40B4-BE49-F238E27FC236}">
                <a16:creationId xmlns:a16="http://schemas.microsoft.com/office/drawing/2014/main" id="{F0FDB892-B271-44C4-B19E-7EC34ACCDA35}"/>
              </a:ext>
            </a:extLst>
          </p:cNvPr>
          <p:cNvSpPr>
            <a:spLocks noGrp="1" noChangeArrowheads="1"/>
          </p:cNvSpPr>
          <p:nvPr>
            <p:ph type="body" sz="quarter" idx="4294967295"/>
          </p:nvPr>
        </p:nvSpPr>
        <p:spPr bwMode="auto">
          <a:xfrm>
            <a:off x="731838" y="4621213"/>
            <a:ext cx="5851525"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Footer Placeholder 5">
            <a:extLst>
              <a:ext uri="{FF2B5EF4-FFF2-40B4-BE49-F238E27FC236}">
                <a16:creationId xmlns:a16="http://schemas.microsoft.com/office/drawing/2014/main" id="{E70F0835-3FA3-4FF1-A5DF-16AE359DE9EC}"/>
              </a:ext>
            </a:extLst>
          </p:cNvPr>
          <p:cNvSpPr>
            <a:spLocks noGrp="1"/>
          </p:cNvSpPr>
          <p:nvPr>
            <p:ph type="ftr" sz="quarter" idx="4"/>
          </p:nvPr>
        </p:nvSpPr>
        <p:spPr>
          <a:xfrm>
            <a:off x="0" y="9120188"/>
            <a:ext cx="3170238" cy="481012"/>
          </a:xfrm>
          <a:prstGeom prst="rect">
            <a:avLst/>
          </a:prstGeom>
        </p:spPr>
        <p:txBody>
          <a:bodyPr vert="horz" lIns="96661" tIns="48331" rIns="96661" bIns="48331" rtlCol="0" anchor="b"/>
          <a:lstStyle>
            <a:lvl1pPr>
              <a:defRPr sz="1300" noProof="1"/>
            </a:lvl1pPr>
          </a:lstStyle>
          <a:p>
            <a:endParaRPr lang="en-US" altLang="en-US"/>
          </a:p>
        </p:txBody>
      </p:sp>
      <p:sp>
        <p:nvSpPr>
          <p:cNvPr id="7" name="Slide Number Placeholder 6">
            <a:extLst>
              <a:ext uri="{FF2B5EF4-FFF2-40B4-BE49-F238E27FC236}">
                <a16:creationId xmlns:a16="http://schemas.microsoft.com/office/drawing/2014/main" id="{C902CBC4-97F6-498A-A49F-0BF1E9D9DDB1}"/>
              </a:ext>
            </a:extLst>
          </p:cNvPr>
          <p:cNvSpPr>
            <a:spLocks noGrp="1"/>
          </p:cNvSpPr>
          <p:nvPr>
            <p:ph type="sldNum" sz="quarter" idx="5"/>
          </p:nvPr>
        </p:nvSpPr>
        <p:spPr>
          <a:xfrm>
            <a:off x="4143375" y="9120188"/>
            <a:ext cx="3170238" cy="481012"/>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fld id="{4E8F9EDD-85D7-4F56-BEF8-D6E5F22742E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8E8BA342-F465-4C36-B0FB-D251B571D5CC}"/>
              </a:ext>
            </a:extLst>
          </p:cNvPr>
          <p:cNvSpPr>
            <a:spLocks noGrp="1" noRot="1" noChangeAspect="1" noChangeArrowheads="1"/>
          </p:cNvSpPr>
          <p:nvPr>
            <p:ph type="sldImg" idx="4294967295"/>
          </p:nvPr>
        </p:nvSpPr>
        <p:spPr>
          <a:xfrm>
            <a:off x="488950" y="735013"/>
            <a:ext cx="6513513" cy="3663950"/>
          </a:xfrm>
          <a:ln>
            <a:miter lim="800000"/>
          </a:ln>
        </p:spPr>
      </p:sp>
      <p:sp>
        <p:nvSpPr>
          <p:cNvPr id="16386" name="Notes Placeholder 2">
            <a:extLst>
              <a:ext uri="{FF2B5EF4-FFF2-40B4-BE49-F238E27FC236}">
                <a16:creationId xmlns:a16="http://schemas.microsoft.com/office/drawing/2014/main" id="{E4A2B67B-EA39-4374-8B0D-6C544EFD6A00}"/>
              </a:ext>
            </a:extLst>
          </p:cNvPr>
          <p:cNvSpPr>
            <a:spLocks noGrp="1" noChangeArrowheads="1"/>
          </p:cNvSpPr>
          <p:nvPr>
            <p:ph type="body" idx="4294967295"/>
          </p:nvPr>
        </p:nvSpPr>
        <p:spPr>
          <a:ln/>
        </p:spPr>
        <p:txBody>
          <a:bodyPr/>
          <a:lstStyle/>
          <a:p>
            <a:r>
              <a:rPr lang="en-US" altLang="en-US"/>
              <a:t>(from top to bottom; separator: //): City of Bukhara in Uzbekistan // Kyrgyz women shop for dried fruits at Osh Bazaar in Bishkek // </a:t>
            </a:r>
            <a:r>
              <a:rPr lang="en-US" altLang="en-US">
                <a:solidFill>
                  <a:srgbClr val="212124"/>
                </a:solidFill>
                <a:latin typeface="Proxima Nova"/>
              </a:rPr>
              <a:t>Nurse at vaccine buses in Tbilisi districts.</a:t>
            </a:r>
          </a:p>
          <a:p>
            <a:endParaRPr lang="en-US" altLang="en-US">
              <a:solidFill>
                <a:srgbClr val="212124"/>
              </a:solidFill>
              <a:latin typeface="Proxima Nova"/>
            </a:endParaRPr>
          </a:p>
          <a:p>
            <a:r>
              <a:rPr lang="en-US" altLang="en-US"/>
              <a:t>Distinguished Ministers of the CAREC Member Countries, Dear Participants, Ladies and Gentlemen, </a:t>
            </a:r>
          </a:p>
          <a:p>
            <a:endParaRPr lang="en-US" altLang="en-US"/>
          </a:p>
          <a:p>
            <a:r>
              <a:rPr lang="en-US" altLang="en-US"/>
              <a:t>On behalf of the IMF, I would like to convey our warm greetings to you from Washington D.C. as we are delivering this presentation to you in a pre-recorded format. </a:t>
            </a:r>
          </a:p>
          <a:p>
            <a:endParaRPr lang="en-US" altLang="en-US"/>
          </a:p>
          <a:p>
            <a:r>
              <a:rPr lang="en-US" altLang="en-US"/>
              <a:t>Today, I would like to share with you the Fund’s assessments of the regional economic outlook and risks.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1821F483-3ED7-48E0-BEA7-7F27FBC6ECD5}"/>
              </a:ext>
            </a:extLst>
          </p:cNvPr>
          <p:cNvSpPr>
            <a:spLocks noGrp="1" noRot="1" noChangeAspect="1" noChangeArrowheads="1"/>
          </p:cNvSpPr>
          <p:nvPr>
            <p:ph type="sldImg" idx="4294967295"/>
          </p:nvPr>
        </p:nvSpPr>
        <p:spPr>
          <a:xfrm>
            <a:off x="488950" y="735013"/>
            <a:ext cx="6513513" cy="3663950"/>
          </a:xfrm>
          <a:ln>
            <a:miter lim="800000"/>
          </a:ln>
        </p:spPr>
      </p:sp>
      <p:sp>
        <p:nvSpPr>
          <p:cNvPr id="34818" name="Notes Placeholder 2">
            <a:extLst>
              <a:ext uri="{FF2B5EF4-FFF2-40B4-BE49-F238E27FC236}">
                <a16:creationId xmlns:a16="http://schemas.microsoft.com/office/drawing/2014/main" id="{E996D2DA-B7D3-4E8F-9D2A-61AA390F81BF}"/>
              </a:ext>
            </a:extLst>
          </p:cNvPr>
          <p:cNvSpPr>
            <a:spLocks noGrp="1" noChangeArrowheads="1"/>
          </p:cNvSpPr>
          <p:nvPr>
            <p:ph type="body" idx="4294967295"/>
          </p:nvPr>
        </p:nvSpPr>
        <p:spPr>
          <a:ln/>
        </p:spPr>
        <p:txBody>
          <a:bodyPr/>
          <a:lstStyle/>
          <a:p>
            <a:r>
              <a:rPr lang="en-US" altLang="en-US" i="1"/>
              <a:t>Chart 1.</a:t>
            </a:r>
            <a:r>
              <a:rPr lang="en-US" altLang="en-US"/>
              <a:t> The current financial conditions are accommodative, allowing countries with market access to low-cost financing. However, a sudden tightening of financial conditions could lead to capital flight, which would particularly affect the countries with weaker external accounts, fundamentals, and buffers. For example, the first figure shows that countries with lower reserve coverage, labeled “Vulnerable”, experienced greater capital outflows during the taper-tantrum and the early stages of the COVID-19 pandemic, even if capital flows since then have recovered. It is important to note two mitigating factors to the risk of capital outflows: (i) although external debt is now higher relative to the Taper Tantrum episode, it reflects to some extent higher official debt in many of these countries, reducing the risk of capital outflows; and (ii) many of the CAREC countries have sufficient reserves, providing a buffer against sharp capital outflows. Furthermore, we also acknowledge that countries that have no access to international capital markets, do not face this risk of immediate outflows, as there are no portfolio investments. However, these countries may face difficulties in refinancing some of their existing debt. </a:t>
            </a:r>
          </a:p>
          <a:p>
            <a:endParaRPr lang="en-US" altLang="en-US"/>
          </a:p>
          <a:p>
            <a:r>
              <a:rPr lang="en-US" altLang="en-US" i="1"/>
              <a:t>Chart 2. </a:t>
            </a:r>
            <a:r>
              <a:rPr lang="en-US" altLang="en-US"/>
              <a:t>Similar observations can also be made for China but given its sheer size, we preferred to present the Chinese data separately in the second Chart. </a:t>
            </a:r>
          </a:p>
          <a:p>
            <a:endParaRPr lang="en-US" altLang="en-US" i="1"/>
          </a:p>
          <a:p>
            <a:r>
              <a:rPr lang="en-US" altLang="en-US" i="1"/>
              <a:t>Chart 3.</a:t>
            </a:r>
            <a:r>
              <a:rPr lang="en-US" altLang="en-US"/>
              <a:t> The COVID-19 shock raised public debt-to-GDP ratios across the region, weakening debt sustainability in several countries. In particular, some countries face a higher probability that debt would not stabilize over a three-year horizon compared with pre-COVID probabilities even in the baseline scenario. These probabilities increase further in an adverse scenario, which assumes higher real interest rates, weaker growth, weaker primary fiscal balances, and realization of additional contingent liabilities (government guaranteed private debt). This prospect of higher and increasing debt path calls for vigilance in public finances beyond the immediate recovery phase.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7C522C98-C02C-49CC-A9EA-B11C759A326F}"/>
              </a:ext>
            </a:extLst>
          </p:cNvPr>
          <p:cNvSpPr>
            <a:spLocks noGrp="1" noRot="1" noChangeAspect="1" noChangeArrowheads="1"/>
          </p:cNvSpPr>
          <p:nvPr>
            <p:ph type="sldImg" idx="4294967295"/>
          </p:nvPr>
        </p:nvSpPr>
        <p:spPr>
          <a:ln>
            <a:miter lim="800000"/>
          </a:ln>
        </p:spPr>
      </p:sp>
      <p:sp>
        <p:nvSpPr>
          <p:cNvPr id="36866" name="Notes Placeholder 2">
            <a:extLst>
              <a:ext uri="{FF2B5EF4-FFF2-40B4-BE49-F238E27FC236}">
                <a16:creationId xmlns:a16="http://schemas.microsoft.com/office/drawing/2014/main" id="{69B9D717-8F0F-479C-B3E1-9F19B6F9EA3A}"/>
              </a:ext>
            </a:extLst>
          </p:cNvPr>
          <p:cNvSpPr>
            <a:spLocks noGrp="1" noChangeArrowheads="1"/>
          </p:cNvSpPr>
          <p:nvPr>
            <p:ph type="body" idx="4294967295"/>
          </p:nvPr>
        </p:nvSpPr>
        <p:spPr>
          <a:ln/>
        </p:spPr>
        <p:txBody>
          <a:bodyPr/>
          <a:lstStyle/>
          <a:p>
            <a:r>
              <a:rPr lang="en-US" altLang="en-US" sz="1800" b="1">
                <a:latin typeface="Arial" panose="020B0604020202020204" pitchFamily="34" charset="0"/>
              </a:rPr>
              <a:t>Chart 1</a:t>
            </a:r>
            <a:r>
              <a:rPr lang="en-US" altLang="en-US" sz="1800">
                <a:latin typeface="Arial" panose="020B0604020202020204" pitchFamily="34" charset="0"/>
              </a:rPr>
              <a:t>.</a:t>
            </a:r>
            <a:r>
              <a:rPr lang="en-US" altLang="en-US" sz="1800">
                <a:latin typeface="Arial" panose="020B0604020202020204" pitchFamily="34" charset="0"/>
                <a:ea typeface="Gulim" panose="020B0503020000020004" pitchFamily="34" charset="-127"/>
                <a:cs typeface="Gulim" panose="020B0503020000020004" pitchFamily="34" charset="-127"/>
              </a:rPr>
              <a:t> </a:t>
            </a:r>
            <a:r>
              <a:rPr lang="en-US" altLang="en-US" sz="1800">
                <a:latin typeface="Arial" panose="020B0604020202020204" pitchFamily="34" charset="0"/>
              </a:rPr>
              <a:t>The COVID crisis has led to a significant increase in unemployment. While the ongoing recovery should bring some jobs back, the reversal is unlikely to be full for two reasons. First, part of employment may not be recouped due to the permanent output loss; and second, the data suggest that employment gains during economic expansions are slower than job losses during downturns. This asymmetry, which is shown in the chart for CAREC, is at least partly explained by structural weaknesses of the labor market, such as the high levels of informality, large public sector employment and high wages in the sector, which tend to be stable, and rigid product and labor market regulatory frameworks. This may also reflect the “hysteresis effect”, whereby prolonged unemployment during recessions result in erosion of skills, which makes it difficult for some people to return to the labor force. Therefore, the longer it takes to recover from the pandemic, more lasting unemployment is likely to be.</a:t>
            </a:r>
          </a:p>
          <a:p>
            <a:endParaRPr lang="en-US" altLang="en-US" sz="1800">
              <a:latin typeface="Arial" panose="020B0604020202020204" pitchFamily="34" charset="0"/>
            </a:endParaRPr>
          </a:p>
          <a:p>
            <a:r>
              <a:rPr lang="en-US" altLang="en-US" sz="1800">
                <a:latin typeface="Arial" panose="020B0604020202020204" pitchFamily="34" charset="0"/>
              </a:rPr>
              <a:t>This hysteresis, coupled with a protracted pandemic, high and rising inflation, particularly for food, and growing poverty and income inequality, may increase the risk of social unrest in the region.</a:t>
            </a:r>
          </a:p>
          <a:p>
            <a:endParaRPr lang="en-US" altLang="en-US"/>
          </a:p>
        </p:txBody>
      </p:sp>
      <p:sp>
        <p:nvSpPr>
          <p:cNvPr id="36867" name="Slide Number Placeholder 3">
            <a:extLst>
              <a:ext uri="{FF2B5EF4-FFF2-40B4-BE49-F238E27FC236}">
                <a16:creationId xmlns:a16="http://schemas.microsoft.com/office/drawing/2014/main" id="{CD5834F5-D9D4-4D0D-A2CE-ED7EE1C80B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766F088-196D-4B9C-A1A1-544935B8558C}"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0E9D410E-0F67-46FF-A3BE-D13589AF6264}"/>
              </a:ext>
            </a:extLst>
          </p:cNvPr>
          <p:cNvSpPr>
            <a:spLocks noGrp="1" noRot="1" noChangeAspect="1" noChangeArrowheads="1"/>
          </p:cNvSpPr>
          <p:nvPr>
            <p:ph type="sldImg" idx="4294967295"/>
          </p:nvPr>
        </p:nvSpPr>
        <p:spPr>
          <a:xfrm>
            <a:off x="488950" y="735013"/>
            <a:ext cx="6513513" cy="3663950"/>
          </a:xfrm>
          <a:ln>
            <a:miter lim="800000"/>
          </a:ln>
        </p:spPr>
      </p:sp>
      <p:sp>
        <p:nvSpPr>
          <p:cNvPr id="38914" name="Notes Placeholder 2">
            <a:extLst>
              <a:ext uri="{FF2B5EF4-FFF2-40B4-BE49-F238E27FC236}">
                <a16:creationId xmlns:a16="http://schemas.microsoft.com/office/drawing/2014/main" id="{8AA0474F-FE37-45EB-B77D-B52E0BC9D0FB}"/>
              </a:ext>
            </a:extLst>
          </p:cNvPr>
          <p:cNvSpPr>
            <a:spLocks noGrp="1" noChangeArrowheads="1"/>
          </p:cNvSpPr>
          <p:nvPr>
            <p:ph type="body" idx="4294967295"/>
          </p:nvPr>
        </p:nvSpPr>
        <p:spPr>
          <a:ln/>
        </p:spPr>
        <p:txBody>
          <a:bodyPr/>
          <a:lstStyle/>
          <a:p>
            <a:pPr>
              <a:lnSpc>
                <a:spcPct val="125000"/>
              </a:lnSpc>
              <a:spcBef>
                <a:spcPts val="800"/>
              </a:spcBef>
            </a:pPr>
            <a:r>
              <a:rPr lang="en-US" altLang="en-US" sz="1800">
                <a:latin typeface="Arial" panose="020B0604020202020204" pitchFamily="34" charset="0"/>
              </a:rPr>
              <a:t>Lastly, significant additional challenges are presented by climate change, to which the region is particularly susceptible.  Climate change will continue to be felt throughout the CAREC region, underscoring the need to prioritize adaptation policies. </a:t>
            </a:r>
          </a:p>
          <a:p>
            <a:pPr>
              <a:lnSpc>
                <a:spcPct val="125000"/>
              </a:lnSpc>
              <a:spcBef>
                <a:spcPts val="800"/>
              </a:spcBef>
            </a:pPr>
            <a:endParaRPr lang="en-US" altLang="en-US" sz="1800">
              <a:latin typeface="Arial" panose="020B0604020202020204" pitchFamily="34" charset="0"/>
            </a:endParaRPr>
          </a:p>
          <a:p>
            <a:pPr>
              <a:lnSpc>
                <a:spcPct val="125000"/>
              </a:lnSpc>
              <a:spcBef>
                <a:spcPts val="800"/>
              </a:spcBef>
            </a:pPr>
            <a:r>
              <a:rPr lang="en-US" altLang="en-US" sz="1800" b="1">
                <a:latin typeface="Arial" panose="020B0604020202020204" pitchFamily="34" charset="0"/>
              </a:rPr>
              <a:t>Chart 1. </a:t>
            </a:r>
            <a:r>
              <a:rPr lang="en-US" altLang="en-US" sz="1800">
                <a:latin typeface="Arial" panose="020B0604020202020204" pitchFamily="34" charset="0"/>
              </a:rPr>
              <a:t> As shown in Chart 1, average summertime temperatures are expected to rise throughout the region by about 2.6 degrees Celsius by 2050, even under a scenario of ambitious reductions in global Green House Gas emissions. This projected warming in the region will likely have significant and potentially very adverse climatic implications. Therefore, the authorities need to prioritize adaptation policies in their national agendas.</a:t>
            </a:r>
          </a:p>
          <a:p>
            <a:pPr>
              <a:lnSpc>
                <a:spcPct val="125000"/>
              </a:lnSpc>
              <a:spcBef>
                <a:spcPts val="800"/>
              </a:spcBef>
            </a:pPr>
            <a:r>
              <a:rPr lang="en-US" altLang="en-US" sz="1800" b="1">
                <a:latin typeface="Arial" panose="020B0604020202020204" pitchFamily="34" charset="0"/>
              </a:rPr>
              <a:t> </a:t>
            </a:r>
            <a:endParaRPr lang="en-US" altLang="en-US" sz="1800">
              <a:latin typeface="Arial" panose="020B0604020202020204" pitchFamily="34" charset="0"/>
            </a:endParaRPr>
          </a:p>
          <a:p>
            <a:pPr>
              <a:lnSpc>
                <a:spcPct val="125000"/>
              </a:lnSpc>
              <a:spcBef>
                <a:spcPts val="800"/>
              </a:spcBef>
            </a:pPr>
            <a:r>
              <a:rPr lang="en-US" altLang="en-US" sz="1800" b="1">
                <a:latin typeface="Arial" panose="020B0604020202020204" pitchFamily="34" charset="0"/>
              </a:rPr>
              <a:t>Chart 2</a:t>
            </a:r>
            <a:r>
              <a:rPr lang="en-US" altLang="en-US" sz="1800">
                <a:latin typeface="Arial" panose="020B0604020202020204" pitchFamily="34" charset="0"/>
              </a:rPr>
              <a:t>: The CAREC region – excluding China - is a relatively small contributor to global emissions, but collective mitigation efforts will be important over the coming decade. The region accounts for around 30 percent of global greenhouse gas emissions, with large contributions from just a few countries. Many countries have committed to mitigation targets in their Nationally Determined Contributions as part of the Paris Agreement. Achieving these targets by 2030 requires coordinated action today and countries should seize the opportunity to foster growth through a green recovery while also reaping health benefits from cleaner air and better climate. These efforts will need to be supported by technical and financial assistance from international partners, especially to low-income counties. </a:t>
            </a:r>
          </a:p>
          <a:p>
            <a:pPr>
              <a:lnSpc>
                <a:spcPct val="125000"/>
              </a:lnSpc>
              <a:spcBef>
                <a:spcPts val="800"/>
              </a:spcBef>
            </a:pPr>
            <a:endParaRPr lang="en-US" altLang="en-US" sz="1800">
              <a:latin typeface="Arial" panose="020B0604020202020204" pitchFamily="34" charset="0"/>
            </a:endParaRPr>
          </a:p>
          <a:p>
            <a:pPr>
              <a:lnSpc>
                <a:spcPct val="125000"/>
              </a:lnSpc>
              <a:spcBef>
                <a:spcPts val="800"/>
              </a:spcBef>
            </a:pPr>
            <a:r>
              <a:rPr lang="en-US" altLang="en-US" sz="1800" b="1">
                <a:latin typeface="Arial" panose="020B0604020202020204" pitchFamily="34" charset="0"/>
              </a:rPr>
              <a:t>Chart 3. </a:t>
            </a:r>
            <a:r>
              <a:rPr lang="en-US" altLang="en-US" sz="1800">
                <a:latin typeface="Arial" panose="020B0604020202020204" pitchFamily="34" charset="0"/>
              </a:rPr>
              <a:t>When it comes to transition, while the share of non-oil revenues has increased in recent years, oil revenues remain high, and wide-ranging reforms to accelerate economic diversification and rationalize government expenditures will be required to navigate the fiscal transition in oil-producing countries. Phasing out energy subsidies would also be critical to reduce energy consumption and carbon footprint, as well as to facilitate more efficient allocation of resources.</a:t>
            </a:r>
          </a:p>
          <a:p>
            <a:endParaRPr lang="en-US" altLang="en-US" sz="1800" b="1">
              <a:latin typeface="Arial" panose="020B0604020202020204" pitchFamily="34" charset="0"/>
            </a:endParaRPr>
          </a:p>
          <a:p>
            <a:endParaRPr lang="en-US" altLang="en-US" sz="900"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6A0B70E7-27A9-45C6-B3E2-52C1597942EA}"/>
              </a:ext>
            </a:extLst>
          </p:cNvPr>
          <p:cNvSpPr>
            <a:spLocks noGrp="1" noRot="1" noChangeAspect="1" noChangeArrowheads="1"/>
          </p:cNvSpPr>
          <p:nvPr>
            <p:ph type="sldImg" idx="4294967295"/>
          </p:nvPr>
        </p:nvSpPr>
        <p:spPr>
          <a:ln>
            <a:miter lim="800000"/>
          </a:ln>
        </p:spPr>
      </p:sp>
      <p:sp>
        <p:nvSpPr>
          <p:cNvPr id="40962" name="Notes Placeholder 2">
            <a:extLst>
              <a:ext uri="{FF2B5EF4-FFF2-40B4-BE49-F238E27FC236}">
                <a16:creationId xmlns:a16="http://schemas.microsoft.com/office/drawing/2014/main" id="{D848AEA8-49B2-47DC-8194-6388FBA8AFFD}"/>
              </a:ext>
            </a:extLst>
          </p:cNvPr>
          <p:cNvSpPr>
            <a:spLocks noGrp="1" noChangeArrowheads="1"/>
          </p:cNvSpPr>
          <p:nvPr>
            <p:ph type="body" idx="4294967295"/>
          </p:nvPr>
        </p:nvSpPr>
        <p:spPr>
          <a:ln/>
        </p:spPr>
        <p:txBody>
          <a:bodyPr/>
          <a:lstStyle/>
          <a:p>
            <a:endParaRPr lang="en-US" altLang="en-US"/>
          </a:p>
        </p:txBody>
      </p:sp>
      <p:sp>
        <p:nvSpPr>
          <p:cNvPr id="40963" name="Slide Number Placeholder 3">
            <a:extLst>
              <a:ext uri="{FF2B5EF4-FFF2-40B4-BE49-F238E27FC236}">
                <a16:creationId xmlns:a16="http://schemas.microsoft.com/office/drawing/2014/main" id="{9C5D2082-3D30-4234-97D9-73FA66936D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cs typeface="Arial" panose="020B0604020202020204" pitchFamily="34" charset="0"/>
              </a:defRPr>
            </a:lvl1pPr>
            <a:lvl2pPr defTabSz="966788">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966788">
              <a:defRPr>
                <a:solidFill>
                  <a:schemeClr val="tx1"/>
                </a:solidFill>
                <a:latin typeface="Arial" panose="020B0604020202020204" pitchFamily="34" charset="0"/>
                <a:cs typeface="Arial" panose="020B0604020202020204" pitchFamily="34" charset="0"/>
              </a:defRPr>
            </a:lvl3pPr>
            <a:lvl4pPr defTabSz="966788">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966788">
              <a:defRPr>
                <a:solidFill>
                  <a:schemeClr val="tx1"/>
                </a:solidFill>
                <a:latin typeface="Arial" panose="020B0604020202020204" pitchFamily="34" charset="0"/>
                <a:cs typeface="Arial" panose="020B0604020202020204" pitchFamily="34" charset="0"/>
              </a:defRPr>
            </a:lvl5pPr>
            <a:lvl6pPr defTabSz="96678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6678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6678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6678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5B8C27-4472-4771-B16E-78A160B3FA62}" type="slidenum">
              <a:rPr lang="en-US" altLang="en-US">
                <a:solidFill>
                  <a:srgbClr val="000000"/>
                </a:solidFill>
                <a:latin typeface="Calibri" panose="020F0502020204030204" pitchFamily="34" charset="0"/>
              </a:rPr>
              <a:pPr/>
              <a:t>13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AFEBF782-FC7C-422D-A7DA-62B7C5C1911F}"/>
              </a:ext>
            </a:extLst>
          </p:cNvPr>
          <p:cNvSpPr>
            <a:spLocks noGrp="1" noRot="1" noChangeAspect="1" noChangeArrowheads="1"/>
          </p:cNvSpPr>
          <p:nvPr>
            <p:ph type="sldImg" idx="4294967295"/>
          </p:nvPr>
        </p:nvSpPr>
        <p:spPr>
          <a:ln>
            <a:miter lim="800000"/>
          </a:ln>
        </p:spPr>
      </p:sp>
      <p:sp>
        <p:nvSpPr>
          <p:cNvPr id="43010" name="Notes Placeholder 2">
            <a:extLst>
              <a:ext uri="{FF2B5EF4-FFF2-40B4-BE49-F238E27FC236}">
                <a16:creationId xmlns:a16="http://schemas.microsoft.com/office/drawing/2014/main" id="{5CA9847C-5DD5-47FD-8D35-04A52D4FED43}"/>
              </a:ext>
            </a:extLst>
          </p:cNvPr>
          <p:cNvSpPr>
            <a:spLocks noChangeArrowheads="1"/>
          </p:cNvSpPr>
          <p:nvPr>
            <p:ph type="body" idx="4294967295"/>
          </p:nvPr>
        </p:nvSpPr>
        <p:spPr>
          <a:ln/>
        </p:spPr>
        <p:txBody>
          <a:bodyPr/>
          <a:lstStyle/>
          <a:p>
            <a:pPr marL="342900" indent="-342900">
              <a:lnSpc>
                <a:spcPct val="125000"/>
              </a:lnSpc>
              <a:spcBef>
                <a:spcPts val="800"/>
              </a:spcBef>
            </a:pPr>
            <a:r>
              <a:rPr lang="en-US" altLang="en-US" sz="1800">
                <a:latin typeface="Arial" panose="020B0604020202020204" pitchFamily="34" charset="0"/>
              </a:rPr>
              <a:t>Going forward, the main challenge facing policymakers is to balance two competing objectives: continue supporting the economy until the recovery is entrenched and strengthen resilience of economies including by reducing public debt and inflation.</a:t>
            </a:r>
          </a:p>
          <a:p>
            <a:pPr marL="342900" indent="-342900">
              <a:lnSpc>
                <a:spcPct val="125000"/>
              </a:lnSpc>
              <a:spcBef>
                <a:spcPts val="800"/>
              </a:spcBef>
            </a:pPr>
            <a:endParaRPr lang="en-US" altLang="en-US" sz="1800" b="1">
              <a:latin typeface="Arial" panose="020B0604020202020204" pitchFamily="34" charset="0"/>
            </a:endParaRPr>
          </a:p>
          <a:p>
            <a:pPr marL="342900" indent="-342900">
              <a:lnSpc>
                <a:spcPct val="125000"/>
              </a:lnSpc>
              <a:spcBef>
                <a:spcPts val="800"/>
              </a:spcBef>
            </a:pPr>
            <a:r>
              <a:rPr lang="en-US" altLang="en-US" sz="1800" b="1">
                <a:latin typeface="Arial" panose="020B0604020202020204" pitchFamily="34" charset="0"/>
              </a:rPr>
              <a:t>Diagram 1</a:t>
            </a:r>
            <a:r>
              <a:rPr lang="en-US" altLang="en-US" sz="1800">
                <a:latin typeface="Arial" panose="020B0604020202020204" pitchFamily="34" charset="0"/>
              </a:rPr>
              <a:t>.</a:t>
            </a:r>
          </a:p>
          <a:p>
            <a:pPr marL="342900" indent="-342900">
              <a:lnSpc>
                <a:spcPct val="125000"/>
              </a:lnSpc>
              <a:spcBef>
                <a:spcPts val="800"/>
              </a:spcBef>
              <a:buFont typeface="SimSun" panose="02010600030101010101" pitchFamily="2" charset="-122"/>
              <a:buAutoNum type="arabicPeriod"/>
            </a:pPr>
            <a:r>
              <a:rPr lang="en-US" altLang="en-US" sz="1800">
                <a:latin typeface="Arial" panose="020B0604020202020204" pitchFamily="34" charset="0"/>
              </a:rPr>
              <a:t>Protecting lives and livelihood is still the number one priority, which first and foremost requires vaccination. To this end, strong global and regional cooperation is essential to further increase availability of vaccines.</a:t>
            </a:r>
          </a:p>
          <a:p>
            <a:pPr marL="342900" indent="-342900">
              <a:lnSpc>
                <a:spcPct val="125000"/>
              </a:lnSpc>
              <a:spcBef>
                <a:spcPts val="800"/>
              </a:spcBef>
              <a:buFont typeface="SimSun" panose="02010600030101010101" pitchFamily="2" charset="-122"/>
              <a:buAutoNum type="arabicPeriod"/>
            </a:pPr>
            <a:endParaRPr lang="en-US" altLang="en-US" sz="1800">
              <a:latin typeface="Arial" panose="020B0604020202020204" pitchFamily="34" charset="0"/>
            </a:endParaRPr>
          </a:p>
          <a:p>
            <a:pPr marL="342900" indent="-342900">
              <a:lnSpc>
                <a:spcPct val="125000"/>
              </a:lnSpc>
              <a:spcBef>
                <a:spcPts val="800"/>
              </a:spcBef>
              <a:buFont typeface="SimSun" panose="02010600030101010101" pitchFamily="2" charset="-122"/>
              <a:buAutoNum type="arabicPeriod"/>
            </a:pPr>
            <a:r>
              <a:rPr lang="en-US" altLang="en-US" sz="1800">
                <a:latin typeface="Arial" panose="020B0604020202020204" pitchFamily="34" charset="0"/>
              </a:rPr>
              <a:t>But near-term policy tradeoffs have become more acute. Many countries in the region are facing protracted recovery, while policy buffers are shrinking. High public debts, especially in oil importing countries, limits fiscal space to provide support to vulnerable firms and households, and rising inflation puts constraints on monetary policy. Country authorities need to strike the right balance between fostering a self-sustaining and inclusive recovery, and strengthening macroeconomic stability, while also promoting green investment to prepare for the post-pandemic world. To this end:</a:t>
            </a:r>
          </a:p>
          <a:p>
            <a:pPr marL="342900" indent="-342900">
              <a:lnSpc>
                <a:spcPct val="125000"/>
              </a:lnSpc>
              <a:spcBef>
                <a:spcPts val="800"/>
              </a:spcBef>
              <a:buFont typeface="SimSun" panose="02010600030101010101" pitchFamily="2" charset="-122"/>
              <a:buAutoNum type="arabicPeriod"/>
            </a:pPr>
            <a:endParaRPr lang="en-US" altLang="en-US" sz="1800">
              <a:latin typeface="Arial" panose="020B0604020202020204" pitchFamily="34" charset="0"/>
            </a:endParaRPr>
          </a:p>
          <a:p>
            <a:pPr marL="742950" lvl="1" indent="-285750">
              <a:lnSpc>
                <a:spcPct val="125000"/>
              </a:lnSpc>
              <a:spcBef>
                <a:spcPts val="800"/>
              </a:spcBef>
              <a:buFont typeface="SimSun" panose="02010600030101010101" pitchFamily="2" charset="-122"/>
              <a:buAutoNum type="arabicPeriod"/>
            </a:pPr>
            <a:r>
              <a:rPr lang="en-US" altLang="en-US" sz="1800">
                <a:latin typeface="Arial" panose="020B0604020202020204" pitchFamily="34" charset="0"/>
              </a:rPr>
              <a:t>Fiscal support should be carefully targeted to those who need it the most while aiming to gradually reduce debt. </a:t>
            </a:r>
          </a:p>
          <a:p>
            <a:pPr marL="742950" lvl="1" indent="-285750">
              <a:lnSpc>
                <a:spcPct val="125000"/>
              </a:lnSpc>
              <a:spcBef>
                <a:spcPts val="800"/>
              </a:spcBef>
              <a:buFont typeface="SimSun" panose="02010600030101010101" pitchFamily="2" charset="-122"/>
              <a:buAutoNum type="arabicPeriod"/>
            </a:pPr>
            <a:r>
              <a:rPr lang="en-US" altLang="en-US" sz="1800">
                <a:latin typeface="Arial" panose="020B0604020202020204" pitchFamily="34" charset="0"/>
              </a:rPr>
              <a:t>Difficult tradeoffs for monetary policy imply that interest rates might need to increase if inflation persists</a:t>
            </a:r>
          </a:p>
          <a:p>
            <a:pPr marL="742950" lvl="1" indent="-285750">
              <a:lnSpc>
                <a:spcPct val="125000"/>
              </a:lnSpc>
              <a:spcBef>
                <a:spcPts val="800"/>
              </a:spcBef>
              <a:buFont typeface="SimSun" panose="02010600030101010101" pitchFamily="2" charset="-122"/>
              <a:buAutoNum type="arabicPeriod"/>
            </a:pPr>
            <a:r>
              <a:rPr lang="en-US" altLang="en-US" sz="1800">
                <a:latin typeface="Arial" panose="020B0604020202020204" pitchFamily="34" charset="0"/>
              </a:rPr>
              <a:t>Improving macro policy frameworks would help reduce these tradeoffs</a:t>
            </a:r>
          </a:p>
          <a:p>
            <a:pPr marL="742950" lvl="1" indent="-285750">
              <a:lnSpc>
                <a:spcPct val="125000"/>
              </a:lnSpc>
              <a:spcBef>
                <a:spcPts val="800"/>
              </a:spcBef>
              <a:buFont typeface="SimSun" panose="02010600030101010101" pitchFamily="2" charset="-122"/>
              <a:buAutoNum type="arabicPeriod"/>
            </a:pPr>
            <a:r>
              <a:rPr lang="en-US" altLang="en-US" sz="1800">
                <a:latin typeface="Arial" panose="020B0604020202020204" pitchFamily="34" charset="0"/>
              </a:rPr>
              <a:t>Structural reforms need to accelerate to raise productivity and inclusiveness, and support job creation and incomes.</a:t>
            </a:r>
            <a:r>
              <a:rPr lang="en-US" altLang="en-US" sz="1800" i="1">
                <a:latin typeface="Arial" panose="020B0604020202020204" pitchFamily="34" charset="0"/>
              </a:rPr>
              <a:t> </a:t>
            </a:r>
            <a:endParaRPr lang="en-US" altLang="en-US" sz="1800">
              <a:latin typeface="Arial" panose="020B0604020202020204" pitchFamily="34" charset="0"/>
            </a:endParaRPr>
          </a:p>
          <a:p>
            <a:pPr marL="342900" indent="-342900">
              <a:lnSpc>
                <a:spcPct val="125000"/>
              </a:lnSpc>
              <a:spcBef>
                <a:spcPts val="800"/>
              </a:spcBef>
              <a:buFont typeface="SimSun" panose="02010600030101010101" pitchFamily="2" charset="-122"/>
              <a:buAutoNum type="arabicPeriod"/>
            </a:pPr>
            <a:endParaRPr lang="en-US" altLang="en-US" sz="1800">
              <a:latin typeface="Arial" panose="020B0604020202020204" pitchFamily="34" charset="0"/>
            </a:endParaRPr>
          </a:p>
          <a:p>
            <a:pPr marL="342900" indent="-342900">
              <a:lnSpc>
                <a:spcPct val="125000"/>
              </a:lnSpc>
              <a:spcBef>
                <a:spcPts val="800"/>
              </a:spcBef>
              <a:buFont typeface="SimSun" panose="02010600030101010101" pitchFamily="2" charset="-122"/>
              <a:buAutoNum type="arabicPeriod"/>
            </a:pPr>
            <a:r>
              <a:rPr lang="en-US" altLang="en-US" sz="1800">
                <a:latin typeface="Arial" panose="020B0604020202020204" pitchFamily="34" charset="0"/>
              </a:rPr>
              <a:t>On this last point, the region faces long-standing structural issues, which if left unaddressed, would weaken resilience and competitiveness in the post-pandemic world. The region needs a new growth model with the private sector in lead and the state providing a supportive investment environment by strengthening governance and leveraging new growth opportunities offered by digitalization, green investment, and regional and global integration. Investing in health and education, supporting youth and women employment, and reducing informality should be essential components of this strategy.</a:t>
            </a:r>
          </a:p>
          <a:p>
            <a:pPr marL="342900" indent="-342900">
              <a:buFontTx/>
              <a:buAutoNum type="arabicPeriod"/>
            </a:pPr>
            <a:endParaRPr lang="en-US" altLang="en-US"/>
          </a:p>
        </p:txBody>
      </p:sp>
      <p:sp>
        <p:nvSpPr>
          <p:cNvPr id="43011" name="Slide Number Placeholder 3">
            <a:extLst>
              <a:ext uri="{FF2B5EF4-FFF2-40B4-BE49-F238E27FC236}">
                <a16:creationId xmlns:a16="http://schemas.microsoft.com/office/drawing/2014/main" id="{B3CE8E9F-7A72-4322-89D8-76823AA004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0AF2531-6820-449A-BC2A-24DFF04298D5}"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09C7F387-3A5A-42A0-977F-0D0A88290131}"/>
              </a:ext>
            </a:extLst>
          </p:cNvPr>
          <p:cNvSpPr>
            <a:spLocks noGrp="1" noRot="1" noChangeAspect="1" noChangeArrowheads="1"/>
          </p:cNvSpPr>
          <p:nvPr>
            <p:ph type="sldImg" idx="4294967295"/>
          </p:nvPr>
        </p:nvSpPr>
        <p:spPr>
          <a:xfrm>
            <a:off x="488950" y="735013"/>
            <a:ext cx="6513513" cy="3663950"/>
          </a:xfrm>
          <a:ln>
            <a:miter lim="800000"/>
          </a:ln>
        </p:spPr>
      </p:sp>
      <p:sp>
        <p:nvSpPr>
          <p:cNvPr id="45058" name="Notes Placeholder 2">
            <a:extLst>
              <a:ext uri="{FF2B5EF4-FFF2-40B4-BE49-F238E27FC236}">
                <a16:creationId xmlns:a16="http://schemas.microsoft.com/office/drawing/2014/main" id="{993B1AD6-BB7E-4FC2-AAC8-7BE2A803E827}"/>
              </a:ext>
            </a:extLst>
          </p:cNvPr>
          <p:cNvSpPr>
            <a:spLocks noChangeArrowheads="1"/>
          </p:cNvSpPr>
          <p:nvPr>
            <p:ph type="body" idx="4294967295"/>
          </p:nvPr>
        </p:nvSpPr>
        <p:spPr>
          <a:ln/>
        </p:spPr>
        <p:txBody>
          <a:bodyPr/>
          <a:lstStyle/>
          <a:p>
            <a:pPr marL="342900" indent="-342900">
              <a:lnSpc>
                <a:spcPct val="125000"/>
              </a:lnSpc>
              <a:spcBef>
                <a:spcPts val="800"/>
              </a:spcBef>
            </a:pPr>
            <a:r>
              <a:rPr lang="en-US" altLang="en-US" sz="900" b="1">
                <a:ea typeface="Batang" panose="020B0503020000020004" pitchFamily="18" charset="-127"/>
                <a:cs typeface="Batang" panose="020B0503020000020004" pitchFamily="18" charset="-127"/>
              </a:rPr>
              <a:t>Diagram 1</a:t>
            </a:r>
            <a:r>
              <a:rPr lang="en-US" altLang="en-US" sz="900">
                <a:ea typeface="Batang" panose="020B0503020000020004" pitchFamily="18" charset="-127"/>
                <a:cs typeface="Batang" panose="020B0503020000020004" pitchFamily="18" charset="-127"/>
              </a:rPr>
              <a:t>.</a:t>
            </a:r>
            <a:r>
              <a:rPr lang="en-US" altLang="en-US" sz="1800">
                <a:latin typeface="Arial" panose="020B0604020202020204" pitchFamily="34" charset="0"/>
              </a:rPr>
              <a:t> </a:t>
            </a:r>
          </a:p>
          <a:p>
            <a:pPr marL="342900" indent="-342900">
              <a:lnSpc>
                <a:spcPct val="125000"/>
              </a:lnSpc>
              <a:spcBef>
                <a:spcPts val="800"/>
              </a:spcBef>
            </a:pPr>
            <a:endParaRPr lang="en-US" altLang="en-US" sz="1800">
              <a:latin typeface="Arial" panose="020B0604020202020204" pitchFamily="34" charset="0"/>
            </a:endParaRPr>
          </a:p>
          <a:p>
            <a:pPr marL="342900" indent="-342900">
              <a:lnSpc>
                <a:spcPct val="125000"/>
              </a:lnSpc>
              <a:spcBef>
                <a:spcPts val="800"/>
              </a:spcBef>
            </a:pPr>
            <a:r>
              <a:rPr lang="en-US" altLang="en-US" sz="1800">
                <a:latin typeface="Arial" panose="020B0604020202020204" pitchFamily="34" charset="0"/>
              </a:rPr>
              <a:t>The Fund has been supporting and will continue to support its membership during this difficult period by providing financing, policy advice, and technical assistance. </a:t>
            </a:r>
          </a:p>
          <a:p>
            <a:pPr marL="342900" indent="-342900">
              <a:lnSpc>
                <a:spcPct val="125000"/>
              </a:lnSpc>
              <a:spcBef>
                <a:spcPts val="800"/>
              </a:spcBef>
            </a:pPr>
            <a:endParaRPr lang="en-US" altLang="en-US" sz="1800">
              <a:latin typeface="Arial" panose="020B0604020202020204" pitchFamily="34" charset="0"/>
            </a:endParaRPr>
          </a:p>
          <a:p>
            <a:pPr marL="342900" indent="-342900">
              <a:lnSpc>
                <a:spcPct val="125000"/>
              </a:lnSpc>
              <a:spcBef>
                <a:spcPts val="800"/>
              </a:spcBef>
              <a:buFontTx/>
              <a:buChar char="•"/>
            </a:pPr>
            <a:r>
              <a:rPr lang="en-US" altLang="en-US" sz="1800" b="1">
                <a:latin typeface="Arial" panose="020B0604020202020204" pitchFamily="34" charset="0"/>
              </a:rPr>
              <a:t>Financing</a:t>
            </a:r>
            <a:r>
              <a:rPr lang="en-US" altLang="en-US" sz="1800">
                <a:latin typeface="Arial" panose="020B0604020202020204" pitchFamily="34" charset="0"/>
              </a:rPr>
              <a:t>: since the start of the pandemic, the IMF disbursed US$20 billion to its members in the region through Emergency Financing and Fund-supported programs. Nearly US$49 billion was provided to the region through new SDR allocations; and Afghanistan, Tajikistan and the Kyrgyz Republic benefited from debt relief under the CCRT. In addition, the Fund facilitated the G20 Debt Service Suspension Initiative, supported the Common Framework for debt treatments beyond the DSSI, and continued to play its catalytic role in mobilizing additional financial resources from donors and international organizations.</a:t>
            </a:r>
          </a:p>
          <a:p>
            <a:pPr marL="342900" indent="-342900">
              <a:lnSpc>
                <a:spcPct val="125000"/>
              </a:lnSpc>
              <a:spcBef>
                <a:spcPts val="800"/>
              </a:spcBef>
              <a:buFontTx/>
              <a:buChar char="•"/>
            </a:pPr>
            <a:endParaRPr lang="en-US" altLang="en-US" sz="1800">
              <a:latin typeface="Arial" panose="020B0604020202020204" pitchFamily="34" charset="0"/>
            </a:endParaRPr>
          </a:p>
          <a:p>
            <a:pPr marL="342900" indent="-342900">
              <a:lnSpc>
                <a:spcPct val="125000"/>
              </a:lnSpc>
              <a:spcBef>
                <a:spcPts val="800"/>
              </a:spcBef>
              <a:buFontTx/>
              <a:buChar char="•"/>
            </a:pPr>
            <a:r>
              <a:rPr lang="en-US" altLang="en-US" sz="1800" b="1">
                <a:latin typeface="Arial" panose="020B0604020202020204" pitchFamily="34" charset="0"/>
              </a:rPr>
              <a:t>Policy advice:</a:t>
            </a:r>
            <a:r>
              <a:rPr lang="en-US" altLang="en-US" sz="1800">
                <a:latin typeface="Arial" panose="020B0604020202020204" pitchFamily="34" charset="0"/>
              </a:rPr>
              <a:t> The Fund has closely engaged with all its member countries in the region and around the world to provide policy advice, tailored to country circumstances, on tackling the COVID-crisis and disseminating global policy initiatives, developing exit strategies, and enhancing longer term growth potentials. In addition to its traditional areas of expertise, such as fiscal, monetary and financial sector, the Fund has expanded its coverage of cutting-edge areas including climate change, digitalization, governance, and gender equality.</a:t>
            </a:r>
          </a:p>
          <a:p>
            <a:pPr marL="342900" indent="-342900">
              <a:lnSpc>
                <a:spcPct val="125000"/>
              </a:lnSpc>
              <a:spcBef>
                <a:spcPts val="800"/>
              </a:spcBef>
              <a:buFontTx/>
              <a:buChar char="•"/>
            </a:pPr>
            <a:endParaRPr lang="en-US" altLang="en-US" sz="1800">
              <a:latin typeface="Arial" panose="020B0604020202020204" pitchFamily="34" charset="0"/>
            </a:endParaRPr>
          </a:p>
          <a:p>
            <a:pPr marL="342900" indent="-342900">
              <a:lnSpc>
                <a:spcPct val="125000"/>
              </a:lnSpc>
              <a:spcBef>
                <a:spcPts val="800"/>
              </a:spcBef>
              <a:buFontTx/>
              <a:buChar char="•"/>
            </a:pPr>
            <a:r>
              <a:rPr lang="en-US" altLang="en-US" sz="1800" b="1">
                <a:latin typeface="Arial" panose="020B0604020202020204" pitchFamily="34" charset="0"/>
              </a:rPr>
              <a:t>Capacity Development</a:t>
            </a:r>
            <a:r>
              <a:rPr lang="en-US" altLang="en-US" sz="1800">
                <a:latin typeface="Arial" panose="020B0604020202020204" pitchFamily="34" charset="0"/>
              </a:rPr>
              <a:t>. Lastly, the IMF has continued to provide extensive support to its members in capacity development. A new regional capacity development center – CCAMTAC – has been recently launched to serve the needs of many CAREC countries.</a:t>
            </a:r>
          </a:p>
          <a:p>
            <a:pPr marL="342900" indent="-342900"/>
            <a:endParaRPr lang="en-US" altLang="en-US" sz="900">
              <a:solidFill>
                <a:srgbClr val="000000"/>
              </a:solidFill>
            </a:endParaRPr>
          </a:p>
          <a:p>
            <a:pPr marL="342900" indent="-342900"/>
            <a:endParaRPr lang="en-US" altLang="en-US" sz="9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F2C91CD0-A076-4149-A870-E843FA5DAAE2}"/>
              </a:ext>
            </a:extLst>
          </p:cNvPr>
          <p:cNvSpPr>
            <a:spLocks noGrp="1" noRot="1" noChangeAspect="1" noChangeArrowheads="1"/>
          </p:cNvSpPr>
          <p:nvPr>
            <p:ph type="sldImg" idx="4294967295"/>
          </p:nvPr>
        </p:nvSpPr>
        <p:spPr>
          <a:ln>
            <a:miter lim="800000"/>
          </a:ln>
        </p:spPr>
      </p:sp>
      <p:sp>
        <p:nvSpPr>
          <p:cNvPr id="47106" name="Notes Placeholder 2">
            <a:extLst>
              <a:ext uri="{FF2B5EF4-FFF2-40B4-BE49-F238E27FC236}">
                <a16:creationId xmlns:a16="http://schemas.microsoft.com/office/drawing/2014/main" id="{66427213-FD07-431C-A862-0E7E162F6C79}"/>
              </a:ext>
            </a:extLst>
          </p:cNvPr>
          <p:cNvSpPr>
            <a:spLocks noGrp="1" noChangeArrowheads="1"/>
          </p:cNvSpPr>
          <p:nvPr>
            <p:ph type="body" idx="4294967295"/>
          </p:nvPr>
        </p:nvSpPr>
        <p:spPr>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675539FA-DAF1-487C-94E3-A228DBAFB813}"/>
              </a:ext>
            </a:extLst>
          </p:cNvPr>
          <p:cNvSpPr>
            <a:spLocks noGrp="1" noRot="1" noChangeAspect="1" noChangeArrowheads="1"/>
          </p:cNvSpPr>
          <p:nvPr>
            <p:ph type="sldImg" idx="4294967295"/>
          </p:nvPr>
        </p:nvSpPr>
        <p:spPr>
          <a:ln>
            <a:miter lim="800000"/>
          </a:ln>
        </p:spPr>
      </p:sp>
      <p:sp>
        <p:nvSpPr>
          <p:cNvPr id="18434" name="Notes Placeholder 2">
            <a:extLst>
              <a:ext uri="{FF2B5EF4-FFF2-40B4-BE49-F238E27FC236}">
                <a16:creationId xmlns:a16="http://schemas.microsoft.com/office/drawing/2014/main" id="{DC74599E-B264-43C2-8CEC-2C9CFD2AA2DA}"/>
              </a:ext>
            </a:extLst>
          </p:cNvPr>
          <p:cNvSpPr>
            <a:spLocks noGrp="1" noChangeArrowheads="1"/>
          </p:cNvSpPr>
          <p:nvPr>
            <p:ph type="body" idx="4294967295"/>
          </p:nvPr>
        </p:nvSpPr>
        <p:spPr>
          <a:ln/>
        </p:spPr>
        <p:txBody>
          <a:bodyPr/>
          <a:lstStyle/>
          <a:p>
            <a:endParaRPr lang="en-US" altLang="en-US"/>
          </a:p>
        </p:txBody>
      </p:sp>
      <p:sp>
        <p:nvSpPr>
          <p:cNvPr id="18435" name="Slide Number Placeholder 3">
            <a:extLst>
              <a:ext uri="{FF2B5EF4-FFF2-40B4-BE49-F238E27FC236}">
                <a16:creationId xmlns:a16="http://schemas.microsoft.com/office/drawing/2014/main" id="{AD0377A8-3D6F-4A8F-A9DB-8665F1BCDF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cs typeface="Arial" panose="020B0604020202020204" pitchFamily="34" charset="0"/>
              </a:defRPr>
            </a:lvl1pPr>
            <a:lvl2pPr defTabSz="966788">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966788">
              <a:defRPr>
                <a:solidFill>
                  <a:schemeClr val="tx1"/>
                </a:solidFill>
                <a:latin typeface="Arial" panose="020B0604020202020204" pitchFamily="34" charset="0"/>
                <a:cs typeface="Arial" panose="020B0604020202020204" pitchFamily="34" charset="0"/>
              </a:defRPr>
            </a:lvl3pPr>
            <a:lvl4pPr defTabSz="966788">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966788">
              <a:defRPr>
                <a:solidFill>
                  <a:schemeClr val="tx1"/>
                </a:solidFill>
                <a:latin typeface="Arial" panose="020B0604020202020204" pitchFamily="34" charset="0"/>
                <a:cs typeface="Arial" panose="020B0604020202020204" pitchFamily="34" charset="0"/>
              </a:defRPr>
            </a:lvl5pPr>
            <a:lvl6pPr defTabSz="96678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6678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6678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6678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E485ED-11A7-4845-89C6-FB6A29172659}" type="slidenum">
              <a:rPr lang="en-US" altLang="en-US">
                <a:solidFill>
                  <a:srgbClr val="000000"/>
                </a:solidFill>
                <a:latin typeface="Calibri" panose="020F0502020204030204" pitchFamily="34" charset="0"/>
              </a:rPr>
              <a:pPr/>
              <a:t>2</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1B6088C0-C172-410A-9C00-72A69E4A5B98}"/>
              </a:ext>
            </a:extLst>
          </p:cNvPr>
          <p:cNvSpPr>
            <a:spLocks noGrp="1" noRot="1" noChangeAspect="1" noChangeArrowheads="1"/>
          </p:cNvSpPr>
          <p:nvPr>
            <p:ph type="sldImg" idx="4294967295"/>
          </p:nvPr>
        </p:nvSpPr>
        <p:spPr>
          <a:ln>
            <a:miter lim="800000"/>
          </a:ln>
        </p:spPr>
      </p:sp>
      <p:sp>
        <p:nvSpPr>
          <p:cNvPr id="20482" name="Notes Placeholder 2">
            <a:extLst>
              <a:ext uri="{FF2B5EF4-FFF2-40B4-BE49-F238E27FC236}">
                <a16:creationId xmlns:a16="http://schemas.microsoft.com/office/drawing/2014/main" id="{0C98978E-E329-4F0A-B81C-2A64C7A3B7A0}"/>
              </a:ext>
            </a:extLst>
          </p:cNvPr>
          <p:cNvSpPr>
            <a:spLocks noGrp="1" noChangeArrowheads="1"/>
          </p:cNvSpPr>
          <p:nvPr>
            <p:ph type="body" idx="4294967295"/>
          </p:nvPr>
        </p:nvSpPr>
        <p:spPr>
          <a:ln/>
        </p:spPr>
        <p:txBody>
          <a:bodyPr/>
          <a:lstStyle/>
          <a:p>
            <a:r>
              <a:rPr lang="en-US" altLang="en-US" i="1"/>
              <a:t>Chart 1</a:t>
            </a:r>
            <a:r>
              <a:rPr lang="en-US" altLang="en-US"/>
              <a:t>. Despite the recent waves of the outbreak of Covid-19, we observe a broad-based recovery around the world and across the region. This reflects, among other things, countries’ progress toward vaccinating their populations and thus, their ability to gradually unwind pandemic-related restrictions. Real GDP growth in the first half of 2021 has picked up, but on average GDP remains below its 2019 level. As shown in the figure, the blue line, which is a real GDP index for the median economy, in 2021:Q2 was still below the red line, which is its pre-pandemic level. Furthermore, as can be seen from the upper and lower bounds of the growth trajectory, the dispersion among the CAREC countries’ growth rates is quite high – suggesting an uneven path toward the post-pandemic recovery. </a:t>
            </a:r>
          </a:p>
          <a:p>
            <a:endParaRPr lang="en-US" altLang="en-US"/>
          </a:p>
          <a:p>
            <a:pPr>
              <a:lnSpc>
                <a:spcPct val="125000"/>
              </a:lnSpc>
              <a:spcBef>
                <a:spcPts val="800"/>
              </a:spcBef>
            </a:pPr>
            <a:r>
              <a:rPr lang="en-US" altLang="en-US" i="1"/>
              <a:t>Chart 2</a:t>
            </a:r>
            <a:r>
              <a:rPr lang="en-US" altLang="en-US"/>
              <a:t>. While growth is picking up, headline inflation has also been increasing in the region, reflecting higher global food and energy prices and supply constraints, pass-through from earlier exchange rate depreciations, and demand pressures in some countries which is consistent with the ongoing domestic recovery. Food inflation in CAREC countries has been particularly high and running well above the global average, which is suggestive of the particular severity of supply chain constraints in the region and the fact that a large part of the recovery in demand has been due to food consumption. </a:t>
            </a:r>
          </a:p>
        </p:txBody>
      </p:sp>
      <p:sp>
        <p:nvSpPr>
          <p:cNvPr id="20483" name="Slide Number Placeholder 3">
            <a:extLst>
              <a:ext uri="{FF2B5EF4-FFF2-40B4-BE49-F238E27FC236}">
                <a16:creationId xmlns:a16="http://schemas.microsoft.com/office/drawing/2014/main" id="{E79C1F2E-937D-4B32-A5D1-37B306650B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cs typeface="Arial" panose="020B0604020202020204" pitchFamily="34" charset="0"/>
              </a:defRPr>
            </a:lvl1pPr>
            <a:lvl2pPr defTabSz="966788">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966788">
              <a:defRPr>
                <a:solidFill>
                  <a:schemeClr val="tx1"/>
                </a:solidFill>
                <a:latin typeface="Arial" panose="020B0604020202020204" pitchFamily="34" charset="0"/>
                <a:cs typeface="Arial" panose="020B0604020202020204" pitchFamily="34" charset="0"/>
              </a:defRPr>
            </a:lvl3pPr>
            <a:lvl4pPr defTabSz="966788">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966788">
              <a:defRPr>
                <a:solidFill>
                  <a:schemeClr val="tx1"/>
                </a:solidFill>
                <a:latin typeface="Arial" panose="020B0604020202020204" pitchFamily="34" charset="0"/>
                <a:cs typeface="Arial" panose="020B0604020202020204" pitchFamily="34" charset="0"/>
              </a:defRPr>
            </a:lvl5pPr>
            <a:lvl6pPr defTabSz="96678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6678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6678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6678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2876B1-4C16-417A-AA48-6615E447E22D}" type="slidenum">
              <a:rPr lang="en-US" altLang="en-US">
                <a:solidFill>
                  <a:srgbClr val="000000"/>
                </a:solidFill>
                <a:latin typeface="Calibri" panose="020F0502020204030204" pitchFamily="34" charset="0"/>
              </a:rPr>
              <a:pPr/>
              <a:t>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0535C063-01ED-488C-8007-98E93F777B87}"/>
              </a:ext>
            </a:extLst>
          </p:cNvPr>
          <p:cNvSpPr>
            <a:spLocks noGrp="1" noRot="1" noChangeAspect="1" noChangeArrowheads="1"/>
          </p:cNvSpPr>
          <p:nvPr>
            <p:ph type="sldImg" idx="4294967295"/>
          </p:nvPr>
        </p:nvSpPr>
        <p:spPr>
          <a:xfrm>
            <a:off x="488950" y="735013"/>
            <a:ext cx="6513513" cy="3663950"/>
          </a:xfrm>
          <a:ln>
            <a:miter lim="800000"/>
          </a:ln>
        </p:spPr>
      </p:sp>
      <p:sp>
        <p:nvSpPr>
          <p:cNvPr id="22530" name="Notes Placeholder 2">
            <a:extLst>
              <a:ext uri="{FF2B5EF4-FFF2-40B4-BE49-F238E27FC236}">
                <a16:creationId xmlns:a16="http://schemas.microsoft.com/office/drawing/2014/main" id="{34F9A1D1-219A-4A3B-8645-EBDE99260B14}"/>
              </a:ext>
            </a:extLst>
          </p:cNvPr>
          <p:cNvSpPr>
            <a:spLocks noGrp="1" noChangeArrowheads="1"/>
          </p:cNvSpPr>
          <p:nvPr>
            <p:ph type="body" idx="4294967295"/>
          </p:nvPr>
        </p:nvSpPr>
        <p:spPr>
          <a:ln/>
        </p:spPr>
        <p:txBody>
          <a:bodyPr/>
          <a:lstStyle/>
          <a:p>
            <a:r>
              <a:rPr lang="en-US" altLang="en-US"/>
              <a:t>Most countries in the region used policy buffers to provide strong monetary and fiscal stimuli in 2020, but high inflation and rising debt levels have prompted policy rebalancing this year. </a:t>
            </a:r>
          </a:p>
          <a:p>
            <a:endParaRPr lang="en-US" altLang="en-US" i="1"/>
          </a:p>
          <a:p>
            <a:r>
              <a:rPr lang="en-US" altLang="en-US" i="1"/>
              <a:t>Chart 1.</a:t>
            </a:r>
            <a:r>
              <a:rPr lang="en-US" altLang="en-US"/>
              <a:t> Some Caucasus and Central Asia (CCA) countries have begun to tighten monetary policy in response to rising inflation to prevent the un-anchoring of inflation expectations. While in Uzbekistan, Pakistan, Mongolia, Azerbaijan, and China policy rates remain below the pre-pandemic levels, Tajikistan, Kazakhstan, Georgia and the Kyrgyz Republic have already raised interest rates above those levels. </a:t>
            </a:r>
          </a:p>
          <a:p>
            <a:endParaRPr lang="en-US" altLang="en-US" i="1"/>
          </a:p>
          <a:p>
            <a:r>
              <a:rPr lang="en-US" altLang="en-US" i="1"/>
              <a:t>Chart 2.</a:t>
            </a:r>
            <a:r>
              <a:rPr lang="en-US" altLang="en-US"/>
              <a:t> Fiscal balances are expected to gradually improve due to a cyclical recovery in revenues, phasing-out of pandemic-related spending, and the planned medium-term fiscal adjustments in countries with elevated debts. Already in 2021, fiscal deficits are expected to decline in most CAREC countries, reflecting the winding down of emergency spending measures and revenue recovery, including because of higher oil prices for oil exporters.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E6423004-5C4F-4F5C-8197-B941E16CF8BF}"/>
              </a:ext>
            </a:extLst>
          </p:cNvPr>
          <p:cNvSpPr>
            <a:spLocks noGrp="1" noRot="1" noChangeAspect="1" noChangeArrowheads="1"/>
          </p:cNvSpPr>
          <p:nvPr>
            <p:ph type="sldImg" idx="4294967295"/>
          </p:nvPr>
        </p:nvSpPr>
        <p:spPr>
          <a:ln>
            <a:miter lim="800000"/>
          </a:ln>
        </p:spPr>
      </p:sp>
      <p:sp>
        <p:nvSpPr>
          <p:cNvPr id="24578" name="Notes Placeholder 2">
            <a:extLst>
              <a:ext uri="{FF2B5EF4-FFF2-40B4-BE49-F238E27FC236}">
                <a16:creationId xmlns:a16="http://schemas.microsoft.com/office/drawing/2014/main" id="{5CB8A7CD-A97C-4CAD-95FA-454FAD555AE6}"/>
              </a:ext>
            </a:extLst>
          </p:cNvPr>
          <p:cNvSpPr>
            <a:spLocks noGrp="1" noChangeArrowheads="1"/>
          </p:cNvSpPr>
          <p:nvPr>
            <p:ph type="body" idx="4294967295"/>
          </p:nvPr>
        </p:nvSpPr>
        <p:spPr>
          <a:ln/>
        </p:spPr>
        <p:txBody>
          <a:bodyPr/>
          <a:lstStyle/>
          <a:p>
            <a:endParaRPr lang="en-US" altLang="en-US"/>
          </a:p>
        </p:txBody>
      </p:sp>
      <p:sp>
        <p:nvSpPr>
          <p:cNvPr id="24579" name="Slide Number Placeholder 3">
            <a:extLst>
              <a:ext uri="{FF2B5EF4-FFF2-40B4-BE49-F238E27FC236}">
                <a16:creationId xmlns:a16="http://schemas.microsoft.com/office/drawing/2014/main" id="{09EB59E2-19C4-4D00-AC83-5CF8FD8847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cs typeface="Arial" panose="020B0604020202020204" pitchFamily="34" charset="0"/>
              </a:defRPr>
            </a:lvl1pPr>
            <a:lvl2pPr defTabSz="966788">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966788">
              <a:defRPr>
                <a:solidFill>
                  <a:schemeClr val="tx1"/>
                </a:solidFill>
                <a:latin typeface="Arial" panose="020B0604020202020204" pitchFamily="34" charset="0"/>
                <a:cs typeface="Arial" panose="020B0604020202020204" pitchFamily="34" charset="0"/>
              </a:defRPr>
            </a:lvl3pPr>
            <a:lvl4pPr defTabSz="966788">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966788">
              <a:defRPr>
                <a:solidFill>
                  <a:schemeClr val="tx1"/>
                </a:solidFill>
                <a:latin typeface="Arial" panose="020B0604020202020204" pitchFamily="34" charset="0"/>
                <a:cs typeface="Arial" panose="020B0604020202020204" pitchFamily="34" charset="0"/>
              </a:defRPr>
            </a:lvl5pPr>
            <a:lvl6pPr defTabSz="96678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6678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6678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6678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9C0ABD-013D-468E-813B-7F890C5BBB24}" type="slidenum">
              <a:rPr lang="en-US" altLang="en-US">
                <a:solidFill>
                  <a:srgbClr val="000000"/>
                </a:solidFill>
                <a:latin typeface="Calibri" panose="020F0502020204030204" pitchFamily="34" charset="0"/>
              </a:rPr>
              <a:pPr/>
              <a:t>5</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AACCEDE1-CEBE-4813-820D-85B2FB1779E2}"/>
              </a:ext>
            </a:extLst>
          </p:cNvPr>
          <p:cNvSpPr>
            <a:spLocks noGrp="1" noRot="1" noChangeAspect="1" noChangeArrowheads="1"/>
          </p:cNvSpPr>
          <p:nvPr>
            <p:ph type="sldImg" idx="4294967295"/>
          </p:nvPr>
        </p:nvSpPr>
        <p:spPr>
          <a:xfrm>
            <a:off x="488950" y="735013"/>
            <a:ext cx="6513513" cy="3663950"/>
          </a:xfrm>
          <a:ln>
            <a:miter lim="800000"/>
          </a:ln>
        </p:spPr>
      </p:sp>
      <p:sp>
        <p:nvSpPr>
          <p:cNvPr id="26626" name="Notes Placeholder 2">
            <a:extLst>
              <a:ext uri="{FF2B5EF4-FFF2-40B4-BE49-F238E27FC236}">
                <a16:creationId xmlns:a16="http://schemas.microsoft.com/office/drawing/2014/main" id="{638FFC63-FB7B-4FF3-804C-0C80B64BEB9B}"/>
              </a:ext>
            </a:extLst>
          </p:cNvPr>
          <p:cNvSpPr>
            <a:spLocks noGrp="1" noChangeArrowheads="1"/>
          </p:cNvSpPr>
          <p:nvPr>
            <p:ph type="body" idx="4294967295"/>
          </p:nvPr>
        </p:nvSpPr>
        <p:spPr>
          <a:ln/>
        </p:spPr>
        <p:txBody>
          <a:bodyPr/>
          <a:lstStyle/>
          <a:p>
            <a:r>
              <a:rPr lang="en-US" altLang="en-US"/>
              <a:t>The outlook is for a strong recovery in the region over the near term, while the recent rise in inflation is a concern, but we see this as mostly transitory assuming appropriate monetary policy responses going forward as well. </a:t>
            </a:r>
          </a:p>
          <a:p>
            <a:endParaRPr lang="en-US" altLang="en-US" i="1"/>
          </a:p>
          <a:p>
            <a:r>
              <a:rPr lang="en-US" altLang="en-US" i="1"/>
              <a:t>Chart 1.</a:t>
            </a:r>
            <a:r>
              <a:rPr lang="en-US" altLang="en-US"/>
              <a:t> After contracting by 1.4 percent in 2020, which excludes China, real GDP in the region is projected to expand by 7.7 percent in 2021 and 5.5 percent in 2022. Oil importers are expected to grow much stronger than oil exporters in the region, especially in 2021, and to outperform EMDE’s (excluding China).  </a:t>
            </a:r>
          </a:p>
          <a:p>
            <a:pPr>
              <a:lnSpc>
                <a:spcPct val="125000"/>
              </a:lnSpc>
              <a:spcBef>
                <a:spcPts val="800"/>
              </a:spcBef>
            </a:pPr>
            <a:endParaRPr lang="en-US" altLang="en-US" i="1"/>
          </a:p>
          <a:p>
            <a:pPr>
              <a:lnSpc>
                <a:spcPct val="125000"/>
              </a:lnSpc>
              <a:spcBef>
                <a:spcPts val="800"/>
              </a:spcBef>
            </a:pPr>
            <a:r>
              <a:rPr lang="en-US" altLang="en-US" i="1"/>
              <a:t>Chart 2.</a:t>
            </a:r>
            <a:r>
              <a:rPr lang="en-US" altLang="en-US"/>
              <a:t> Inflation for the region is expected to peak in 2021 at about 8 percent, and moderate thereafter with the easing of supply chain constraints and demand pressures, in line with global trends. Regional inflation is projected to stabilize around 5 percent in the medium term but will remain higher compared to other EMs. Within the region, oil exporters are projected to continue to have a higher inflation path than oil-importers.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BB53D451-04F9-4707-8F77-27BCF9DC1002}"/>
              </a:ext>
            </a:extLst>
          </p:cNvPr>
          <p:cNvSpPr>
            <a:spLocks noGrp="1" noRot="1" noChangeAspect="1" noChangeArrowheads="1"/>
          </p:cNvSpPr>
          <p:nvPr>
            <p:ph type="sldImg" idx="4294967295"/>
          </p:nvPr>
        </p:nvSpPr>
        <p:spPr>
          <a:xfrm>
            <a:off x="488950" y="735013"/>
            <a:ext cx="6513513" cy="3663950"/>
          </a:xfrm>
          <a:ln>
            <a:miter lim="800000"/>
          </a:ln>
        </p:spPr>
      </p:sp>
      <p:sp>
        <p:nvSpPr>
          <p:cNvPr id="28674" name="Notes Placeholder 2">
            <a:extLst>
              <a:ext uri="{FF2B5EF4-FFF2-40B4-BE49-F238E27FC236}">
                <a16:creationId xmlns:a16="http://schemas.microsoft.com/office/drawing/2014/main" id="{0AC45D25-68E0-46C4-8410-B070669C8DE0}"/>
              </a:ext>
            </a:extLst>
          </p:cNvPr>
          <p:cNvSpPr>
            <a:spLocks noChangeArrowheads="1"/>
          </p:cNvSpPr>
          <p:nvPr>
            <p:ph type="body" idx="4294967295"/>
          </p:nvPr>
        </p:nvSpPr>
        <p:spPr>
          <a:ln/>
        </p:spPr>
        <p:txBody>
          <a:bodyPr/>
          <a:lstStyle/>
          <a:p>
            <a:pPr marL="285750" indent="-285750"/>
            <a:r>
              <a:rPr lang="en-US" altLang="en-US" i="1"/>
              <a:t>Chart 1.</a:t>
            </a:r>
            <a:r>
              <a:rPr lang="en-US" altLang="en-US"/>
              <a:t> The outlook, however, is subject to significant risks for many countries in the region. Some of the key factors that can affect the recovery include the pace of vaccination which is essential to contain the spread of the virus; availability of policy space to support the recovery; and the degree of dependence of economies on tourism and other sectors that are contact-intensive. In the heatmap, for each of these factors green squares indicate a favorable position, red squares indicate an unfavorable position, and orange square(s) indicate a partially unfavorable position. As such:  </a:t>
            </a:r>
          </a:p>
          <a:p>
            <a:pPr marL="285750" indent="-285750"/>
            <a:endParaRPr lang="en-US" altLang="en-US"/>
          </a:p>
          <a:p>
            <a:pPr marL="285750" indent="-285750">
              <a:buFontTx/>
              <a:buChar char="•"/>
            </a:pPr>
            <a:r>
              <a:rPr lang="en-US" altLang="en-US"/>
              <a:t>The countries that have more successfully rolled out vaccines, will be more resilient to new waves of the pandemic or emergence of new variants of COVID. As the heatmap shows, inadequate vaccination remains a major headwind for many countries.</a:t>
            </a:r>
          </a:p>
          <a:p>
            <a:pPr marL="285750" indent="-285750">
              <a:buFontTx/>
              <a:buChar char="•"/>
            </a:pPr>
            <a:r>
              <a:rPr lang="en-US" altLang="en-US"/>
              <a:t>Only a handful countries in the region have macro policy space with low debt and low inflation to support the recovery without undermining macroeconomic stability.  Oil exporters are particularly constrained on the monetary side, including because of inflexible exchange rates, while oil importers face significant fiscal constraints due to high public debt.</a:t>
            </a:r>
          </a:p>
          <a:p>
            <a:pPr marL="285750" indent="-285750">
              <a:buFontTx/>
              <a:buChar char="•"/>
            </a:pPr>
            <a:r>
              <a:rPr lang="en-US" altLang="en-US"/>
              <a:t>Countries that rely more on tourism and contact-intensive sectors are likely to face greater challenges in achieving recovery. One country in the region (i.e. Georgia) with tourism accounting for more than 10 percent of GDP and more than 10 percent of total employment is particularly vulnerable. Because of likely strong negative correlation between tourism and the spread of the pandemic, vaccination will play a particularly important role in those economies.</a:t>
            </a:r>
            <a:br>
              <a:rPr lang="en-US" altLang="en-US"/>
            </a:br>
            <a:br>
              <a:rPr lang="en-US" altLang="en-US"/>
            </a:br>
            <a:r>
              <a:rPr lang="en-US" altLang="en-US"/>
              <a:t>Other risk factors, that are not shown in the heatmap, include oil prices and social challenges: </a:t>
            </a:r>
          </a:p>
          <a:p>
            <a:pPr marL="285750" indent="-285750"/>
            <a:endParaRPr lang="en-US" altLang="en-US"/>
          </a:p>
          <a:p>
            <a:pPr marL="285750" indent="-285750">
              <a:buFontTx/>
              <a:buChar char="•"/>
            </a:pPr>
            <a:r>
              <a:rPr lang="en-US" altLang="en-US"/>
              <a:t>Higher oil prices would support oil exporters but would weaken growth and exert inflation pressures in oil importers. </a:t>
            </a:r>
          </a:p>
          <a:p>
            <a:pPr marL="285750" indent="-285750">
              <a:buFontTx/>
              <a:buChar char="•"/>
            </a:pPr>
            <a:r>
              <a:rPr lang="en-US" altLang="en-US"/>
              <a:t>The pandemic has exacerbated social challenges and inequalities in some countries. Persistent high unemployment could increase the risk of social unrest and political instability. International mediation to resolve conflicts and address humanitarian problems will be essential to contain the vulnerabilities in the affected countries and minimize spillover risks. </a:t>
            </a:r>
          </a:p>
          <a:p>
            <a:pPr marL="285750" indent="-285750"/>
            <a:br>
              <a:rPr lang="en-US" altLang="en-US"/>
            </a:br>
            <a:endParaRPr lang="en-US" altLang="en-US"/>
          </a:p>
          <a:p>
            <a:pPr marL="285750" indent="-285750"/>
            <a:endParaRPr lang="en-US" altLang="en-US" sz="9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2B66405B-10E4-4F0A-A258-BD06ED2AC605}"/>
              </a:ext>
            </a:extLst>
          </p:cNvPr>
          <p:cNvSpPr>
            <a:spLocks noGrp="1" noRot="1" noChangeAspect="1" noChangeArrowheads="1"/>
          </p:cNvSpPr>
          <p:nvPr>
            <p:ph type="sldImg" idx="4294967295"/>
          </p:nvPr>
        </p:nvSpPr>
        <p:spPr>
          <a:ln>
            <a:miter lim="800000"/>
          </a:ln>
        </p:spPr>
      </p:sp>
      <p:sp>
        <p:nvSpPr>
          <p:cNvPr id="30722" name="Notes Placeholder 2">
            <a:extLst>
              <a:ext uri="{FF2B5EF4-FFF2-40B4-BE49-F238E27FC236}">
                <a16:creationId xmlns:a16="http://schemas.microsoft.com/office/drawing/2014/main" id="{9AE5FD1D-F96B-48E6-A8A6-AB80211D27B1}"/>
              </a:ext>
            </a:extLst>
          </p:cNvPr>
          <p:cNvSpPr>
            <a:spLocks noGrp="1" noChangeArrowheads="1"/>
          </p:cNvSpPr>
          <p:nvPr>
            <p:ph type="body" idx="4294967295"/>
          </p:nvPr>
        </p:nvSpPr>
        <p:spPr>
          <a:ln/>
        </p:spPr>
        <p:txBody>
          <a:bodyPr/>
          <a:lstStyle/>
          <a:p>
            <a:r>
              <a:rPr lang="en-US" altLang="en-US" i="1"/>
              <a:t>Diagram 1</a:t>
            </a:r>
            <a:r>
              <a:rPr lang="en-US" altLang="en-US"/>
              <a:t>. This diagram illustrates the balance of risks, which is tilted to the downside. In addition to a resurgence of the pandemic, and a withdrawal of policy support before the recovery is fully established, including due to lack of policy space, downside risks stem from a possible tightening of global financial conditions; persistently high inflation; social unrests due to increased unemployment, inequality and poverty, and geopolitical risks; significant economic scarring; and more frequent and intense climate shocks. </a:t>
            </a:r>
          </a:p>
          <a:p>
            <a:endParaRPr lang="en-US" altLang="en-US"/>
          </a:p>
          <a:p>
            <a:r>
              <a:rPr lang="en-US" altLang="en-US"/>
              <a:t>The one upside risk is the acceleration of vaccine production and distribution. Higher-than-expected oil prices are an upside risk for oil exporters and a downside risk for oil importers, particularly among LICs. That being the case, volatility in the global energy prices is a significant concern for both oil exporters and importers. </a:t>
            </a:r>
          </a:p>
          <a:p>
            <a:br>
              <a:rPr lang="en-US" altLang="en-US"/>
            </a:br>
            <a:endParaRPr lang="en-US" altLang="en-US"/>
          </a:p>
          <a:p>
            <a:endParaRPr lang="en-US" altLang="en-US" sz="1800">
              <a:latin typeface="Arial" panose="020B0604020202020204" pitchFamily="34" charset="0"/>
            </a:endParaRPr>
          </a:p>
        </p:txBody>
      </p:sp>
      <p:sp>
        <p:nvSpPr>
          <p:cNvPr id="30723" name="Slide Number Placeholder 3">
            <a:extLst>
              <a:ext uri="{FF2B5EF4-FFF2-40B4-BE49-F238E27FC236}">
                <a16:creationId xmlns:a16="http://schemas.microsoft.com/office/drawing/2014/main" id="{32A959AB-CD8A-467C-BDAE-A056D467BA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cs typeface="Arial" panose="020B0604020202020204" pitchFamily="34" charset="0"/>
              </a:defRPr>
            </a:lvl1pPr>
            <a:lvl2pPr defTabSz="966788">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966788">
              <a:defRPr>
                <a:solidFill>
                  <a:schemeClr val="tx1"/>
                </a:solidFill>
                <a:latin typeface="Arial" panose="020B0604020202020204" pitchFamily="34" charset="0"/>
                <a:cs typeface="Arial" panose="020B0604020202020204" pitchFamily="34" charset="0"/>
              </a:defRPr>
            </a:lvl3pPr>
            <a:lvl4pPr defTabSz="966788">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966788">
              <a:defRPr>
                <a:solidFill>
                  <a:schemeClr val="tx1"/>
                </a:solidFill>
                <a:latin typeface="Arial" panose="020B0604020202020204" pitchFamily="34" charset="0"/>
                <a:cs typeface="Arial" panose="020B0604020202020204" pitchFamily="34" charset="0"/>
              </a:defRPr>
            </a:lvl5pPr>
            <a:lvl6pPr defTabSz="96678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6678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6678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6678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68A0C2-35E6-4F40-9CAF-2FAF52C69492}" type="slidenum">
              <a:rPr lang="en-US" altLang="en-US">
                <a:solidFill>
                  <a:srgbClr val="000000"/>
                </a:solidFill>
                <a:latin typeface="Calibri" panose="020F0502020204030204" pitchFamily="34" charset="0"/>
              </a:rPr>
              <a:pPr/>
              <a:t>8</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30F5FDDD-AB1B-476C-845B-6C2007F98C98}"/>
              </a:ext>
            </a:extLst>
          </p:cNvPr>
          <p:cNvSpPr>
            <a:spLocks noGrp="1" noRot="1" noChangeAspect="1" noChangeArrowheads="1"/>
          </p:cNvSpPr>
          <p:nvPr>
            <p:ph type="sldImg" idx="4294967295"/>
          </p:nvPr>
        </p:nvSpPr>
        <p:spPr>
          <a:ln>
            <a:miter lim="800000"/>
          </a:ln>
        </p:spPr>
      </p:sp>
      <p:sp>
        <p:nvSpPr>
          <p:cNvPr id="32770" name="Notes Placeholder 2">
            <a:extLst>
              <a:ext uri="{FF2B5EF4-FFF2-40B4-BE49-F238E27FC236}">
                <a16:creationId xmlns:a16="http://schemas.microsoft.com/office/drawing/2014/main" id="{1B6014B7-C7C0-4C1C-83B0-D32701CEF7F5}"/>
              </a:ext>
            </a:extLst>
          </p:cNvPr>
          <p:cNvSpPr>
            <a:spLocks noGrp="1" noChangeArrowheads="1"/>
          </p:cNvSpPr>
          <p:nvPr>
            <p:ph type="body" idx="4294967295"/>
          </p:nvPr>
        </p:nvSpPr>
        <p:spPr>
          <a:ln/>
        </p:spPr>
        <p:txBody>
          <a:bodyPr/>
          <a:lstStyle/>
          <a:p>
            <a:r>
              <a:rPr lang="en-US" altLang="en-US" i="1"/>
              <a:t>Chart 1.</a:t>
            </a:r>
            <a:r>
              <a:rPr lang="en-US" altLang="en-US"/>
              <a:t> Vaccine delivery needs to pick up to achieve wide vaccine coverage and contain the pandemic, resurgence of which is the primary risk to the outlook. At the current pace of inoculation, more than half of the countries in the region will achieve 60-percent population coverage by mid-2022. Most low-income countries will not reach this target until 2023, while Afghanistan will need 40 months to reach the 40 percent vaccination coverage. </a:t>
            </a:r>
          </a:p>
          <a:p>
            <a:pPr>
              <a:lnSpc>
                <a:spcPct val="125000"/>
              </a:lnSpc>
            </a:pPr>
            <a:endParaRPr lang="en-US" altLang="en-US" i="1"/>
          </a:p>
          <a:p>
            <a:pPr>
              <a:lnSpc>
                <a:spcPct val="125000"/>
              </a:lnSpc>
            </a:pPr>
            <a:r>
              <a:rPr lang="en-US" altLang="en-US" i="1"/>
              <a:t>Chart 2.</a:t>
            </a:r>
            <a:r>
              <a:rPr lang="en-US" altLang="en-US"/>
              <a:t> The pandemic is expected to have a lasting effect on output. The chart on the right shows that real GDP is projected to remain below the pre-crisis projections in the medium term, implying permanent output loss. Oil importers are expected to outperform the world and emerging market averages, while oil exporters would underperform. These projections underscore the importance of accelerating structural reforms in the region and elsewhere, but especially among oil exporters, to forestall the structural erosion in the growth potential. </a:t>
            </a:r>
          </a:p>
        </p:txBody>
      </p:sp>
      <p:sp>
        <p:nvSpPr>
          <p:cNvPr id="32771" name="Slide Number Placeholder 3">
            <a:extLst>
              <a:ext uri="{FF2B5EF4-FFF2-40B4-BE49-F238E27FC236}">
                <a16:creationId xmlns:a16="http://schemas.microsoft.com/office/drawing/2014/main" id="{54E49BCB-4321-46DC-BB40-B4B34EBA3B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cs typeface="Arial" panose="020B0604020202020204" pitchFamily="34" charset="0"/>
              </a:defRPr>
            </a:lvl1pPr>
            <a:lvl2pPr defTabSz="966788">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966788">
              <a:defRPr>
                <a:solidFill>
                  <a:schemeClr val="tx1"/>
                </a:solidFill>
                <a:latin typeface="Arial" panose="020B0604020202020204" pitchFamily="34" charset="0"/>
                <a:cs typeface="Arial" panose="020B0604020202020204" pitchFamily="34" charset="0"/>
              </a:defRPr>
            </a:lvl3pPr>
            <a:lvl4pPr defTabSz="966788">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966788">
              <a:defRPr>
                <a:solidFill>
                  <a:schemeClr val="tx1"/>
                </a:solidFill>
                <a:latin typeface="Arial" panose="020B0604020202020204" pitchFamily="34" charset="0"/>
                <a:cs typeface="Arial" panose="020B0604020202020204" pitchFamily="34" charset="0"/>
              </a:defRPr>
            </a:lvl5pPr>
            <a:lvl6pPr defTabSz="96678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6678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6678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6678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2339F5-D743-4706-92D5-8218D4CB0F2E}" type="slidenum">
              <a:rPr lang="en-US" altLang="en-US">
                <a:solidFill>
                  <a:srgbClr val="000000"/>
                </a:solidFill>
                <a:latin typeface="Calibri" panose="020F0502020204030204" pitchFamily="34" charset="0"/>
              </a:rPr>
              <a:pPr/>
              <a:t>9</a:t>
            </a:fld>
            <a:endParaRPr lang="en-US"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56B6DE-6648-4B4D-8796-45ABC32A2885}"/>
              </a:ext>
            </a:extLst>
          </p:cNvPr>
          <p:cNvSpPr/>
          <p:nvPr userDrawn="1"/>
        </p:nvSpPr>
        <p:spPr>
          <a:xfrm>
            <a:off x="11939588" y="0"/>
            <a:ext cx="2524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en-US" sz="3200" noProof="1"/>
          </a:p>
        </p:txBody>
      </p:sp>
      <p:pic>
        <p:nvPicPr>
          <p:cNvPr id="9" name="Graphic 5">
            <a:extLst>
              <a:ext uri="{FF2B5EF4-FFF2-40B4-BE49-F238E27FC236}">
                <a16:creationId xmlns:a16="http://schemas.microsoft.com/office/drawing/2014/main" id="{B4B02A3B-5B9B-4E28-97F4-8A70EC5510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9113" y="7239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5741048" y="1940931"/>
            <a:ext cx="5515285" cy="2239337"/>
          </a:xfrm>
        </p:spPr>
        <p:txBody>
          <a:bodyPr bIns="45720" anchor="b">
            <a:normAutofit/>
          </a:bodyPr>
          <a:lstStyle>
            <a:lvl1pPr algn="l">
              <a:lnSpc>
                <a:spcPct val="95000"/>
              </a:lnSpc>
              <a:defRPr sz="3000" b="0" i="0">
                <a:solidFill>
                  <a:schemeClr val="tx2"/>
                </a:solidFill>
                <a:latin typeface="Arial Black" panose="020B0A04020102020204" charset="0"/>
                <a:cs typeface="Arial Black" panose="020B0A04020102020204" charset="0"/>
              </a:defRPr>
            </a:lvl1pPr>
          </a:lstStyle>
          <a:p>
            <a:r>
              <a:rPr lang="en-US" noProof="1"/>
              <a:t>Presentation Title up to three lines in length</a:t>
            </a:r>
          </a:p>
        </p:txBody>
      </p:sp>
      <p:sp>
        <p:nvSpPr>
          <p:cNvPr id="3" name="Subtitle 2"/>
          <p:cNvSpPr>
            <a:spLocks noGrp="1"/>
          </p:cNvSpPr>
          <p:nvPr>
            <p:ph type="subTitle" idx="1" hasCustomPrompt="1"/>
          </p:nvPr>
        </p:nvSpPr>
        <p:spPr>
          <a:xfrm>
            <a:off x="5741048" y="4180268"/>
            <a:ext cx="5515285" cy="465240"/>
          </a:xfrm>
        </p:spPr>
        <p:txBody>
          <a:bodyPr tIns="91440"/>
          <a:lstStyle>
            <a:lvl1pPr marL="0" indent="0" algn="l">
              <a:buNone/>
              <a:defRPr b="1" cap="all"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1"/>
              <a:t>Month dd, yyyy</a:t>
            </a:r>
          </a:p>
        </p:txBody>
      </p:sp>
      <p:sp>
        <p:nvSpPr>
          <p:cNvPr id="12" name="Text Placeholder 11"/>
          <p:cNvSpPr>
            <a:spLocks noGrp="1"/>
          </p:cNvSpPr>
          <p:nvPr>
            <p:ph type="body" sz="quarter" idx="10" hasCustomPrompt="1"/>
          </p:nvPr>
        </p:nvSpPr>
        <p:spPr>
          <a:xfrm>
            <a:off x="5741048" y="4879731"/>
            <a:ext cx="5515285" cy="1213338"/>
          </a:xfrm>
        </p:spPr>
        <p:txBody>
          <a:bodyPr tIns="0" anchor="b"/>
          <a:lstStyle>
            <a:lvl1pPr marL="0" indent="0">
              <a:spcBef>
                <a:spcPts val="225"/>
              </a:spcBef>
              <a:buNone/>
              <a:defRPr>
                <a:solidFill>
                  <a:schemeClr val="bg1">
                    <a:lumMod val="50000"/>
                  </a:schemeClr>
                </a:solidFill>
              </a:defRPr>
            </a:lvl1pPr>
            <a:lvl2pPr marL="0" indent="0">
              <a:spcBef>
                <a:spcPts val="225"/>
              </a:spcBef>
              <a:buNone/>
              <a:defRPr>
                <a:solidFill>
                  <a:schemeClr val="bg1">
                    <a:lumMod val="50000"/>
                  </a:schemeClr>
                </a:solidFill>
              </a:defRPr>
            </a:lvl2pPr>
            <a:lvl3pPr marL="0" indent="0">
              <a:spcBef>
                <a:spcPts val="225"/>
              </a:spcBef>
              <a:buNone/>
              <a:defRPr>
                <a:solidFill>
                  <a:schemeClr val="bg1">
                    <a:lumMod val="50000"/>
                  </a:schemeClr>
                </a:solidFill>
              </a:defRPr>
            </a:lvl3pPr>
            <a:lvl4pPr marL="0" indent="0">
              <a:spcBef>
                <a:spcPts val="225"/>
              </a:spcBef>
              <a:buNone/>
              <a:defRPr>
                <a:solidFill>
                  <a:schemeClr val="bg1">
                    <a:lumMod val="50000"/>
                  </a:schemeClr>
                </a:solidFill>
              </a:defRPr>
            </a:lvl4pPr>
            <a:lvl5pPr marL="0" indent="0">
              <a:spcBef>
                <a:spcPts val="225"/>
              </a:spcBef>
              <a:buNone/>
              <a:defRPr>
                <a:solidFill>
                  <a:schemeClr val="bg1">
                    <a:lumMod val="50000"/>
                  </a:schemeClr>
                </a:solidFill>
              </a:defRPr>
            </a:lvl5pPr>
          </a:lstStyle>
          <a:p>
            <a:pPr lvl="0"/>
            <a:r>
              <a:rPr lang="en-US" noProof="1"/>
              <a:t>Speaker Name</a:t>
            </a:r>
          </a:p>
          <a:p>
            <a:pPr lvl="0"/>
            <a:r>
              <a:rPr lang="en-US" noProof="1"/>
              <a:t>Division/Title/Affiliation</a:t>
            </a:r>
          </a:p>
        </p:txBody>
      </p:sp>
      <p:sp>
        <p:nvSpPr>
          <p:cNvPr id="5" name="Picture Placeholder 4"/>
          <p:cNvSpPr>
            <a:spLocks noGrp="1"/>
          </p:cNvSpPr>
          <p:nvPr>
            <p:ph type="pic" sz="quarter" idx="11" hasCustomPrompt="1"/>
          </p:nvPr>
        </p:nvSpPr>
        <p:spPr>
          <a:xfrm>
            <a:off x="1" y="0"/>
            <a:ext cx="4891088" cy="6858000"/>
          </a:xfrm>
          <a:solidFill>
            <a:schemeClr val="tx2"/>
          </a:solidFill>
        </p:spPr>
        <p:txBody>
          <a:bodyPr lIns="365760" tIns="365760" rIns="365760" bIns="2971800" anchor="b">
            <a:normAutofit/>
          </a:bodyPr>
          <a:lstStyle>
            <a:lvl1pPr marL="0" indent="0" algn="ctr">
              <a:buNone/>
              <a:defRPr sz="1200" i="1">
                <a:solidFill>
                  <a:schemeClr val="tx2">
                    <a:lumMod val="40000"/>
                    <a:lumOff val="60000"/>
                  </a:schemeClr>
                </a:solidFill>
              </a:defRPr>
            </a:lvl1pPr>
          </a:lstStyle>
          <a:p>
            <a:r>
              <a:rPr lang="en-US" noProof="1"/>
              <a:t>Click icon to insert a photo.</a:t>
            </a:r>
          </a:p>
        </p:txBody>
      </p:sp>
      <p:sp>
        <p:nvSpPr>
          <p:cNvPr id="8" name="Text Placeholder 4"/>
          <p:cNvSpPr>
            <a:spLocks noGrp="1"/>
          </p:cNvSpPr>
          <p:nvPr>
            <p:ph type="body" sz="quarter" idx="12" hasCustomPrompt="1"/>
          </p:nvPr>
        </p:nvSpPr>
        <p:spPr>
          <a:xfrm>
            <a:off x="0" y="6597160"/>
            <a:ext cx="4891089" cy="260840"/>
          </a:xfrm>
        </p:spPr>
        <p:txBody>
          <a:bodyPr lIns="91440" tIns="45720" rIns="91440" bIns="45720">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noProof="1"/>
              <a:t>Click here to insert photo credit/copyright information</a:t>
            </a:r>
          </a:p>
        </p:txBody>
      </p:sp>
    </p:spTree>
    <p:extLst>
      <p:ext uri="{BB962C8B-B14F-4D97-AF65-F5344CB8AC3E}">
        <p14:creationId xmlns:p14="http://schemas.microsoft.com/office/powerpoint/2010/main" val="225964355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rtlCol="0">
            <a:normAutofit/>
          </a:bodyPr>
          <a:lstStyle>
            <a:lvl1pPr algn="l">
              <a:defRPr lang="en-US" sz="2100">
                <a:solidFill>
                  <a:schemeClr val="tx2"/>
                </a:solidFill>
                <a:latin typeface="Arial Black" panose="020B0A04020102020204" charset="0"/>
                <a:ea typeface="Arial Black" panose="020B0A04020102020204" charset="0"/>
                <a:cs typeface="Arial Black" panose="020B0A04020102020204" charset="0"/>
              </a:defRPr>
            </a:lvl1pPr>
          </a:lstStyle>
          <a:p>
            <a:pPr lvl="0"/>
            <a:r>
              <a:rPr lang="en-US" noProof="1"/>
              <a:t>Title for Photo+Text (W) Layout</a:t>
            </a:r>
          </a:p>
        </p:txBody>
      </p:sp>
      <p:sp>
        <p:nvSpPr>
          <p:cNvPr id="4" name="Text Placeholder 2"/>
          <p:cNvSpPr>
            <a:spLocks noGrp="1"/>
          </p:cNvSpPr>
          <p:nvPr>
            <p:ph type="body" sz="quarter" idx="11" hasCustomPrompt="1"/>
          </p:nvPr>
        </p:nvSpPr>
        <p:spPr>
          <a:xfrm>
            <a:off x="6383338" y="1469873"/>
            <a:ext cx="4572000" cy="4860591"/>
          </a:xfrm>
        </p:spPr>
        <p:txBody>
          <a:bodyPr>
            <a:normAutofit/>
          </a:bodyPr>
          <a:lstStyle>
            <a:lvl1pPr>
              <a:spcBef>
                <a:spcPts val="1500"/>
              </a:spcBef>
              <a:defRPr sz="1350">
                <a:solidFill>
                  <a:schemeClr val="tx1"/>
                </a:solidFill>
              </a:defRPr>
            </a:lvl1pPr>
            <a:lvl2pPr>
              <a:defRPr sz="1350"/>
            </a:lvl2pPr>
            <a:lvl3pPr marL="344170" marR="0" indent="-168910" algn="l" defTabSz="685165" rtl="0" eaLnBrk="1" fontAlgn="auto" latinLnBrk="0" hangingPunct="1">
              <a:lnSpc>
                <a:spcPct val="100000"/>
              </a:lnSpc>
              <a:spcBef>
                <a:spcPts val="450"/>
              </a:spcBef>
              <a:spcAft>
                <a:spcPct val="0"/>
              </a:spcAft>
              <a:buClr>
                <a:schemeClr val="bg1">
                  <a:lumMod val="50000"/>
                </a:schemeClr>
              </a:buClr>
              <a:buSzPct val="65000"/>
              <a:buFont typeface="ArialMT"/>
              <a:buChar char="►"/>
              <a:defRPr sz="1350"/>
            </a:lvl3pPr>
            <a:lvl4pPr>
              <a:defRPr sz="1350"/>
            </a:lvl4pPr>
            <a:lvl5pPr marL="688340" marR="0" indent="-168910" algn="l" defTabSz="685165" rtl="0" eaLnBrk="1" fontAlgn="auto" latinLnBrk="0" hangingPunct="1">
              <a:lnSpc>
                <a:spcPct val="100000"/>
              </a:lnSpc>
              <a:spcBef>
                <a:spcPts val="450"/>
              </a:spcBef>
              <a:spcAft>
                <a:spcPct val="0"/>
              </a:spcAft>
              <a:buClr>
                <a:schemeClr val="bg1">
                  <a:lumMod val="50000"/>
                </a:schemeClr>
              </a:buClr>
              <a:buSzTx/>
              <a:buFont typeface=".HelveticaNeueDeskInterface-Regular"/>
              <a:buChar char="●"/>
              <a:defRPr sz="1350"/>
            </a:lvl5pPr>
          </a:lstStyle>
          <a:p>
            <a:pPr lvl="0"/>
            <a:r>
              <a:rPr lang="en-US" noProof="1"/>
              <a:t>Paragraph/unbulleted text formatting</a:t>
            </a:r>
          </a:p>
          <a:p>
            <a:pPr lvl="1"/>
            <a:r>
              <a:rPr lang="en-US" noProof="1"/>
              <a:t>Click the “Indent More” button (in the Home ribbon, above) for first-level bullets</a:t>
            </a:r>
          </a:p>
          <a:p>
            <a:pPr lvl="2"/>
            <a:r>
              <a:rPr lang="en-US" noProof="1"/>
              <a:t>Double-click the “Indent More” button (above) for second-level bullets</a:t>
            </a:r>
          </a:p>
          <a:p>
            <a:pPr lvl="3"/>
            <a:r>
              <a:rPr lang="en-US" noProof="1"/>
              <a:t>Triple-click the “Indent More” button (above) for third-level bullets</a:t>
            </a:r>
          </a:p>
          <a:p>
            <a:pPr lvl="4"/>
            <a:r>
              <a:rPr lang="en-US" noProof="1"/>
              <a:t>Quadruple-click the “Indent More” button (above) for fourth-level bullets</a:t>
            </a:r>
          </a:p>
        </p:txBody>
      </p:sp>
      <p:sp>
        <p:nvSpPr>
          <p:cNvPr id="6" name="Picture Placeholder 4"/>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200" i="1">
                <a:solidFill>
                  <a:schemeClr val="bg1">
                    <a:lumMod val="75000"/>
                  </a:schemeClr>
                </a:solidFill>
              </a:defRPr>
            </a:lvl1pPr>
          </a:lstStyle>
          <a:p>
            <a:r>
              <a:rPr lang="en-US" noProof="1"/>
              <a:t>Click icon to insert a photo.</a:t>
            </a:r>
          </a:p>
        </p:txBody>
      </p:sp>
      <p:sp>
        <p:nvSpPr>
          <p:cNvPr id="7" name="Text Placeholder 4"/>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noProof="1"/>
              <a:t>Click here to insert photo credit/copyright information</a:t>
            </a:r>
          </a:p>
        </p:txBody>
      </p:sp>
    </p:spTree>
    <p:extLst>
      <p:ext uri="{BB962C8B-B14F-4D97-AF65-F5344CB8AC3E}">
        <p14:creationId xmlns:p14="http://schemas.microsoft.com/office/powerpoint/2010/main" val="248164482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7" y="491386"/>
            <a:ext cx="3670259" cy="978486"/>
          </a:xfrm>
          <a:prstGeom prst="rect">
            <a:avLst/>
          </a:prstGeom>
        </p:spPr>
        <p:txBody>
          <a:bodyPr rtlCol="0">
            <a:normAutofit/>
          </a:bodyPr>
          <a:lstStyle>
            <a:lvl1pPr algn="l">
              <a:defRPr lang="en-US" sz="1800">
                <a:solidFill>
                  <a:schemeClr val="tx2"/>
                </a:solidFill>
                <a:latin typeface="Arial Black" panose="020B0A04020102020204" charset="0"/>
                <a:ea typeface="Arial Black" panose="020B0A04020102020204" charset="0"/>
                <a:cs typeface="Arial Black" panose="020B0A04020102020204" charset="0"/>
              </a:defRPr>
            </a:lvl1pPr>
          </a:lstStyle>
          <a:p>
            <a:pPr lvl="0"/>
            <a:r>
              <a:rPr lang="en-US" noProof="1"/>
              <a:t>Title for Text+Photo (W) Layout</a:t>
            </a:r>
          </a:p>
        </p:txBody>
      </p:sp>
      <p:sp>
        <p:nvSpPr>
          <p:cNvPr id="3" name="Text Placeholder 2"/>
          <p:cNvSpPr>
            <a:spLocks noGrp="1"/>
          </p:cNvSpPr>
          <p:nvPr>
            <p:ph type="body" sz="quarter" idx="10" hasCustomPrompt="1"/>
          </p:nvPr>
        </p:nvSpPr>
        <p:spPr>
          <a:xfrm>
            <a:off x="340807" y="1469873"/>
            <a:ext cx="3670259" cy="4860591"/>
          </a:xfrm>
        </p:spPr>
        <p:txBody>
          <a:bodyPr>
            <a:normAutofit/>
          </a:bodyPr>
          <a:lstStyle>
            <a:lvl1pPr>
              <a:spcBef>
                <a:spcPts val="1500"/>
              </a:spcBef>
              <a:defRPr sz="1350">
                <a:solidFill>
                  <a:schemeClr val="tx1"/>
                </a:solidFill>
              </a:defRPr>
            </a:lvl1pPr>
            <a:lvl2pPr>
              <a:defRPr sz="1350"/>
            </a:lvl2pPr>
            <a:lvl3pPr marL="344170" marR="0" indent="-168910" algn="l" defTabSz="685165" rtl="0" eaLnBrk="1" fontAlgn="auto" latinLnBrk="0" hangingPunct="1">
              <a:lnSpc>
                <a:spcPct val="100000"/>
              </a:lnSpc>
              <a:spcBef>
                <a:spcPts val="450"/>
              </a:spcBef>
              <a:spcAft>
                <a:spcPct val="0"/>
              </a:spcAft>
              <a:buClr>
                <a:schemeClr val="bg1">
                  <a:lumMod val="50000"/>
                </a:schemeClr>
              </a:buClr>
              <a:buSzPct val="65000"/>
              <a:buFont typeface="ArialMT"/>
              <a:buChar char="►"/>
              <a:defRPr sz="1350"/>
            </a:lvl3pPr>
            <a:lvl4pPr>
              <a:defRPr sz="1350"/>
            </a:lvl4pPr>
            <a:lvl5pPr>
              <a:defRPr sz="1350"/>
            </a:lvl5pPr>
          </a:lstStyle>
          <a:p>
            <a:pPr lvl="0"/>
            <a:r>
              <a:rPr lang="en-US" noProof="1"/>
              <a:t>Paragraph/unbulleted text formatting</a:t>
            </a:r>
          </a:p>
          <a:p>
            <a:pPr lvl="1"/>
            <a:r>
              <a:rPr lang="en-US" noProof="1"/>
              <a:t>Click the “Indent More” button (in the Home ribbon, above) for first-level bullets</a:t>
            </a:r>
          </a:p>
          <a:p>
            <a:pPr lvl="2"/>
            <a:r>
              <a:rPr lang="en-US" noProof="1"/>
              <a:t>Double-click the “Indent More” button (above) for second-level bullets</a:t>
            </a:r>
          </a:p>
          <a:p>
            <a:pPr lvl="3"/>
            <a:r>
              <a:rPr lang="en-US" noProof="1"/>
              <a:t>Triple-click the “Indent More” button (above) for third-level bullets</a:t>
            </a:r>
          </a:p>
          <a:p>
            <a:pPr lvl="4"/>
            <a:r>
              <a:rPr lang="en-US" noProof="1"/>
              <a:t>Quadruple-click the “Indent More” button (above) for fourth-level bullets</a:t>
            </a:r>
          </a:p>
        </p:txBody>
      </p:sp>
      <p:sp>
        <p:nvSpPr>
          <p:cNvPr id="6" name="Picture Placeholder 2"/>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noProof="1"/>
              <a:t>Click icon to insert a photo.</a:t>
            </a:r>
          </a:p>
        </p:txBody>
      </p:sp>
      <p:sp>
        <p:nvSpPr>
          <p:cNvPr id="7" name="Text Placeholder 4"/>
          <p:cNvSpPr>
            <a:spLocks noGrp="1"/>
          </p:cNvSpPr>
          <p:nvPr>
            <p:ph type="body" sz="quarter" idx="12" hasCustomPrompt="1"/>
          </p:nvPr>
        </p:nvSpPr>
        <p:spPr>
          <a:xfrm rot="5400000">
            <a:off x="8746883" y="3184283"/>
            <a:ext cx="6629396" cy="260839"/>
          </a:xfrm>
        </p:spPr>
        <p:txBody>
          <a:bodyPr lIns="91440" tIns="45720" rIns="91440" bIns="45720">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noProof="1"/>
              <a:t>Click here to insert photo credit/copyright information</a:t>
            </a:r>
          </a:p>
        </p:txBody>
      </p:sp>
    </p:spTree>
    <p:extLst>
      <p:ext uri="{BB962C8B-B14F-4D97-AF65-F5344CB8AC3E}">
        <p14:creationId xmlns:p14="http://schemas.microsoft.com/office/powerpoint/2010/main" val="153215783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rtlCol="0">
            <a:normAutofit/>
          </a:bodyPr>
          <a:lstStyle>
            <a:lvl1pPr algn="l">
              <a:defRPr lang="en-US" sz="2100">
                <a:solidFill>
                  <a:schemeClr val="tx2"/>
                </a:solidFill>
                <a:latin typeface="Arial Black" panose="020B0A04020102020204" charset="0"/>
                <a:ea typeface="Arial Black" panose="020B0A04020102020204" charset="0"/>
                <a:cs typeface="Arial Black" panose="020B0A04020102020204" charset="0"/>
              </a:defRPr>
            </a:lvl1pPr>
          </a:lstStyle>
          <a:p>
            <a:pPr lvl="0"/>
            <a:r>
              <a:rPr lang="en-US" noProof="1"/>
              <a:t>Title for Photo+Photo (W) Layout</a:t>
            </a:r>
          </a:p>
        </p:txBody>
      </p:sp>
      <p:sp>
        <p:nvSpPr>
          <p:cNvPr id="6" name="Picture Placeholder 4"/>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200" i="1">
                <a:solidFill>
                  <a:schemeClr val="bg1">
                    <a:lumMod val="75000"/>
                  </a:schemeClr>
                </a:solidFill>
              </a:defRPr>
            </a:lvl1pPr>
          </a:lstStyle>
          <a:p>
            <a:r>
              <a:rPr lang="en-US" noProof="1"/>
              <a:t>Click icon to insert a photo.</a:t>
            </a:r>
          </a:p>
        </p:txBody>
      </p:sp>
      <p:sp>
        <p:nvSpPr>
          <p:cNvPr id="7" name="Text Placeholder 4"/>
          <p:cNvSpPr>
            <a:spLocks noGrp="1"/>
          </p:cNvSpPr>
          <p:nvPr>
            <p:ph type="body" sz="quarter" idx="13" hasCustomPrompt="1"/>
          </p:nvPr>
        </p:nvSpPr>
        <p:spPr>
          <a:xfrm>
            <a:off x="1" y="5460991"/>
            <a:ext cx="6096000" cy="260840"/>
          </a:xfrm>
        </p:spPr>
        <p:txBody>
          <a:bodyPr lIns="45720" tIns="45720" rIns="45720" bIns="45720" anchor="b">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noProof="1"/>
              <a:t>Click here to insert photo credit/copyright information</a:t>
            </a:r>
          </a:p>
        </p:txBody>
      </p:sp>
      <p:sp>
        <p:nvSpPr>
          <p:cNvPr id="8" name="Picture Placeholder 4"/>
          <p:cNvSpPr>
            <a:spLocks noGrp="1"/>
          </p:cNvSpPr>
          <p:nvPr>
            <p:ph type="pic" sz="quarter" idx="14" hasCustomPrompt="1"/>
          </p:nvPr>
        </p:nvSpPr>
        <p:spPr>
          <a:xfrm>
            <a:off x="6093438" y="1469871"/>
            <a:ext cx="6096000" cy="4251960"/>
          </a:xfrm>
          <a:solidFill>
            <a:schemeClr val="bg1">
              <a:lumMod val="90000"/>
            </a:schemeClr>
          </a:solidFill>
        </p:spPr>
        <p:txBody>
          <a:bodyPr lIns="365760" tIns="365760" rIns="365760" bIns="1828800" anchor="b">
            <a:normAutofit/>
          </a:bodyPr>
          <a:lstStyle>
            <a:lvl1pPr marL="0" indent="0" algn="ctr">
              <a:buNone/>
              <a:defRPr sz="1200" i="1">
                <a:solidFill>
                  <a:schemeClr val="bg1">
                    <a:lumMod val="75000"/>
                  </a:schemeClr>
                </a:solidFill>
              </a:defRPr>
            </a:lvl1pPr>
          </a:lstStyle>
          <a:p>
            <a:r>
              <a:rPr lang="en-US" noProof="1"/>
              <a:t>Click icon to insert a photo.</a:t>
            </a:r>
          </a:p>
        </p:txBody>
      </p:sp>
      <p:sp>
        <p:nvSpPr>
          <p:cNvPr id="9" name="Text Placeholder 4"/>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noProof="1"/>
              <a:t>Click here to insert photo credit/copyright information</a:t>
            </a:r>
          </a:p>
        </p:txBody>
      </p:sp>
    </p:spTree>
    <p:extLst>
      <p:ext uri="{BB962C8B-B14F-4D97-AF65-F5344CB8AC3E}">
        <p14:creationId xmlns:p14="http://schemas.microsoft.com/office/powerpoint/2010/main" val="33851331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hoto+Title (W)">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 y="5349455"/>
            <a:ext cx="12192000" cy="1508547"/>
          </a:xfrm>
          <a:prstGeom prst="rect">
            <a:avLst/>
          </a:prstGeom>
        </p:spPr>
        <p:txBody>
          <a:bodyPr lIns="457200" tIns="182880" rIns="457200" bIns="182880" rtlCol="0" anchor="t">
            <a:noAutofit/>
          </a:bodyPr>
          <a:lstStyle>
            <a:lvl1pPr algn="ctr">
              <a:defRPr lang="en-US" sz="1800">
                <a:solidFill>
                  <a:schemeClr val="tx2"/>
                </a:solidFill>
                <a:latin typeface="Arial Black" panose="020B0A04020102020204" charset="0"/>
                <a:ea typeface="Arial Black" panose="020B0A04020102020204" charset="0"/>
                <a:cs typeface="Arial Black" panose="020B0A04020102020204" charset="0"/>
              </a:defRPr>
            </a:lvl1pPr>
          </a:lstStyle>
          <a:p>
            <a:pPr lvl="0"/>
            <a:r>
              <a:rPr lang="en-US" noProof="1"/>
              <a:t>Title for Large Photo (W) Layout</a:t>
            </a:r>
          </a:p>
        </p:txBody>
      </p:sp>
      <p:sp>
        <p:nvSpPr>
          <p:cNvPr id="5" name="Picture Placeholder 2"/>
          <p:cNvSpPr>
            <a:spLocks noGrp="1"/>
          </p:cNvSpPr>
          <p:nvPr>
            <p:ph type="pic" sz="quarter" idx="10" hasCustomPrompt="1"/>
          </p:nvPr>
        </p:nvSpPr>
        <p:spPr>
          <a:xfrm>
            <a:off x="0" y="2"/>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noProof="1"/>
              <a:t>Click icon to insert a photo.</a:t>
            </a:r>
          </a:p>
        </p:txBody>
      </p:sp>
      <p:sp>
        <p:nvSpPr>
          <p:cNvPr id="6" name="Text Placeholder 4"/>
          <p:cNvSpPr>
            <a:spLocks noGrp="1"/>
          </p:cNvSpPr>
          <p:nvPr>
            <p:ph type="body" sz="quarter" idx="11" hasCustomPrompt="1"/>
          </p:nvPr>
        </p:nvSpPr>
        <p:spPr>
          <a:xfrm rot="5400000">
            <a:off x="9386856" y="2544309"/>
            <a:ext cx="5349451" cy="260839"/>
          </a:xfrm>
        </p:spPr>
        <p:txBody>
          <a:bodyPr lIns="91440" tIns="45720" rIns="91440" bIns="45720">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noProof="1"/>
              <a:t>Click here to insert photo credit/copyright information</a:t>
            </a:r>
          </a:p>
        </p:txBody>
      </p:sp>
    </p:spTree>
    <p:extLst>
      <p:ext uri="{BB962C8B-B14F-4D97-AF65-F5344CB8AC3E}">
        <p14:creationId xmlns:p14="http://schemas.microsoft.com/office/powerpoint/2010/main" val="16077085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Large Photo+Title (W)">
    <p:spTree>
      <p:nvGrpSpPr>
        <p:cNvPr id="1" name=""/>
        <p:cNvGrpSpPr/>
        <p:nvPr/>
      </p:nvGrpSpPr>
      <p:grpSpPr>
        <a:xfrm>
          <a:off x="0" y="0"/>
          <a:ext cx="0" cy="0"/>
          <a:chOff x="0" y="0"/>
          <a:chExt cx="0" cy="0"/>
        </a:xfrm>
      </p:grpSpPr>
      <p:sp>
        <p:nvSpPr>
          <p:cNvPr id="5" name="Picture Placeholder 2"/>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noProof="1"/>
              <a:t>Click icon to insert a photo.</a:t>
            </a:r>
          </a:p>
        </p:txBody>
      </p:sp>
      <p:sp>
        <p:nvSpPr>
          <p:cNvPr id="6" name="Text Placeholder 4"/>
          <p:cNvSpPr>
            <a:spLocks noGrp="1"/>
          </p:cNvSpPr>
          <p:nvPr>
            <p:ph type="body" sz="quarter" idx="11" hasCustomPrompt="1"/>
          </p:nvPr>
        </p:nvSpPr>
        <p:spPr>
          <a:xfrm rot="5400000">
            <a:off x="8975484" y="2955683"/>
            <a:ext cx="6172198" cy="260839"/>
          </a:xfrm>
        </p:spPr>
        <p:txBody>
          <a:bodyPr lIns="91440" tIns="45720" rIns="91440" bIns="45720">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noProof="1"/>
              <a:t>Click here to insert photo credit/copyright information</a:t>
            </a:r>
          </a:p>
        </p:txBody>
      </p:sp>
      <p:sp>
        <p:nvSpPr>
          <p:cNvPr id="4" name="Title Placeholder 1"/>
          <p:cNvSpPr>
            <a:spLocks noGrp="1"/>
          </p:cNvSpPr>
          <p:nvPr>
            <p:ph type="title" hasCustomPrompt="1"/>
          </p:nvPr>
        </p:nvSpPr>
        <p:spPr>
          <a:xfrm>
            <a:off x="1" y="6172200"/>
            <a:ext cx="12202245" cy="685800"/>
          </a:xfrm>
          <a:prstGeom prst="rect">
            <a:avLst/>
          </a:prstGeom>
        </p:spPr>
        <p:txBody>
          <a:bodyPr lIns="457200" tIns="91440" rIns="457200" bIns="182880" rtlCol="0" anchor="t">
            <a:normAutofit/>
          </a:bodyPr>
          <a:lstStyle>
            <a:lvl1pPr algn="ctr">
              <a:defRPr lang="en-US" sz="1650">
                <a:solidFill>
                  <a:schemeClr val="tx2"/>
                </a:solidFill>
                <a:latin typeface="Arial Black" panose="020B0A04020102020204" charset="0"/>
                <a:ea typeface="Arial Black" panose="020B0A04020102020204" charset="0"/>
                <a:cs typeface="Arial Black" panose="020B0A04020102020204" charset="0"/>
              </a:defRPr>
            </a:lvl1pPr>
          </a:lstStyle>
          <a:p>
            <a:pPr lvl="0"/>
            <a:r>
              <a:rPr lang="en-US" noProof="1"/>
              <a:t>Title for Extra-Large Photo+Title (W) Layout</a:t>
            </a:r>
          </a:p>
        </p:txBody>
      </p:sp>
    </p:spTree>
    <p:extLst>
      <p:ext uri="{BB962C8B-B14F-4D97-AF65-F5344CB8AC3E}">
        <p14:creationId xmlns:p14="http://schemas.microsoft.com/office/powerpoint/2010/main" val="99904914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tra-Large Photo (W)">
    <p:spTree>
      <p:nvGrpSpPr>
        <p:cNvPr id="1" name=""/>
        <p:cNvGrpSpPr/>
        <p:nvPr/>
      </p:nvGrpSpPr>
      <p:grpSpPr>
        <a:xfrm>
          <a:off x="0" y="0"/>
          <a:ext cx="0" cy="0"/>
          <a:chOff x="0" y="0"/>
          <a:chExt cx="0" cy="0"/>
        </a:xfrm>
      </p:grpSpPr>
      <p:sp>
        <p:nvSpPr>
          <p:cNvPr id="5" name="Picture Placeholder 2"/>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noProof="1"/>
              <a:t>Click icon to insert a photo.</a:t>
            </a:r>
          </a:p>
        </p:txBody>
      </p:sp>
      <p:sp>
        <p:nvSpPr>
          <p:cNvPr id="6" name="Text Placeholder 4"/>
          <p:cNvSpPr>
            <a:spLocks noGrp="1"/>
          </p:cNvSpPr>
          <p:nvPr>
            <p:ph type="body" sz="quarter" idx="11" hasCustomPrompt="1"/>
          </p:nvPr>
        </p:nvSpPr>
        <p:spPr>
          <a:xfrm rot="5400000">
            <a:off x="8769744" y="3161423"/>
            <a:ext cx="6583678" cy="260839"/>
          </a:xfrm>
        </p:spPr>
        <p:txBody>
          <a:bodyPr lIns="91440" tIns="45720" rIns="91440" bIns="45720">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noProof="1"/>
              <a:t>Click here to insert photo credit/copyright information</a:t>
            </a:r>
          </a:p>
        </p:txBody>
      </p:sp>
    </p:spTree>
    <p:extLst>
      <p:ext uri="{BB962C8B-B14F-4D97-AF65-F5344CB8AC3E}">
        <p14:creationId xmlns:p14="http://schemas.microsoft.com/office/powerpoint/2010/main" val="360457580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ingle-Column (B)">
    <p:bg bwMode="auto">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66318A-E52B-45BF-B812-F1B2065DF3CC}"/>
              </a:ext>
            </a:extLst>
          </p:cNvPr>
          <p:cNvSpPr txBox="1"/>
          <p:nvPr userDrawn="1"/>
        </p:nvSpPr>
        <p:spPr>
          <a:xfrm>
            <a:off x="0" y="6638925"/>
            <a:ext cx="9144000" cy="196850"/>
          </a:xfrm>
          <a:prstGeom prst="rect">
            <a:avLst/>
          </a:prstGeom>
          <a:noFill/>
        </p:spPr>
        <p:txBody>
          <a:bodyPr>
            <a:spAutoFit/>
          </a:bodyPr>
          <a:lstStyle/>
          <a:p>
            <a:pPr fontAlgn="auto"/>
            <a:r>
              <a:rPr lang="en-US" sz="675" b="1" noProof="1">
                <a:solidFill>
                  <a:schemeClr val="accent1">
                    <a:lumMod val="60000"/>
                    <a:lumOff val="40000"/>
                  </a:schemeClr>
                </a:solidFill>
                <a:latin typeface="Arial Black" panose="020B0A04020102020204" charset="0"/>
                <a:cs typeface="Arial Black" panose="020B0A04020102020204" charset="0"/>
              </a:rPr>
              <a:t>IMF</a:t>
            </a:r>
            <a:r>
              <a:rPr lang="en-US" sz="675" noProof="1">
                <a:solidFill>
                  <a:schemeClr val="accent1">
                    <a:lumMod val="60000"/>
                    <a:lumOff val="40000"/>
                  </a:schemeClr>
                </a:solidFill>
                <a:latin typeface="+mn-lt"/>
                <a:cs typeface="Arial Black" panose="020B0A04020102020204" charset="0"/>
              </a:rPr>
              <a:t> | Middle East and Central Asia Department</a:t>
            </a:r>
            <a:endParaRPr lang="en-US" sz="675" noProof="1">
              <a:solidFill>
                <a:schemeClr val="accent1">
                  <a:lumMod val="60000"/>
                  <a:lumOff val="40000"/>
                </a:schemeClr>
              </a:solidFill>
              <a:latin typeface="+mn-lt"/>
            </a:endParaRPr>
          </a:p>
        </p:txBody>
      </p:sp>
      <p:sp>
        <p:nvSpPr>
          <p:cNvPr id="5" name="TextBox 4">
            <a:extLst>
              <a:ext uri="{FF2B5EF4-FFF2-40B4-BE49-F238E27FC236}">
                <a16:creationId xmlns:a16="http://schemas.microsoft.com/office/drawing/2014/main" id="{EC6571F0-B842-4FB4-9E89-4A903090C65F}"/>
              </a:ext>
            </a:extLst>
          </p:cNvPr>
          <p:cNvSpPr txBox="1">
            <a:spLocks noChangeArrowheads="1"/>
          </p:cNvSpPr>
          <p:nvPr userDrawn="1"/>
        </p:nvSpPr>
        <p:spPr bwMode="auto">
          <a:xfrm>
            <a:off x="10982325" y="6661150"/>
            <a:ext cx="12096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algn="r"/>
            <a:fld id="{2DA67340-6566-4A5E-AE60-C216148DFD6E}" type="slidenum">
              <a:rPr lang="en-US" altLang="en-US" sz="700">
                <a:solidFill>
                  <a:schemeClr val="bg1"/>
                </a:solidFill>
              </a:rPr>
              <a:pPr algn="r"/>
              <a:t>‹#›</a:t>
            </a:fld>
            <a:endParaRPr lang="en-US" altLang="en-US" sz="700">
              <a:solidFill>
                <a:schemeClr val="bg1"/>
              </a:solidFill>
            </a:endParaRPr>
          </a:p>
        </p:txBody>
      </p:sp>
      <p:sp>
        <p:nvSpPr>
          <p:cNvPr id="15" name="Title Placeholder 1"/>
          <p:cNvSpPr>
            <a:spLocks noGrp="1"/>
          </p:cNvSpPr>
          <p:nvPr>
            <p:ph type="title" hasCustomPrompt="1"/>
          </p:nvPr>
        </p:nvSpPr>
        <p:spPr>
          <a:xfrm>
            <a:off x="1239838" y="491386"/>
            <a:ext cx="9715500" cy="978486"/>
          </a:xfrm>
          <a:prstGeom prst="rect">
            <a:avLst/>
          </a:prstGeom>
        </p:spPr>
        <p:txBody>
          <a:bodyPr rtlCol="0">
            <a:normAutofit/>
          </a:bodyPr>
          <a:lstStyle>
            <a:lvl1pPr algn="l">
              <a:defRPr lang="en-US" sz="2100">
                <a:solidFill>
                  <a:schemeClr val="bg1"/>
                </a:solidFill>
                <a:latin typeface="Arial Black" panose="020B0A04020102020204" charset="0"/>
                <a:ea typeface="Arial Black" panose="020B0A04020102020204" charset="0"/>
                <a:cs typeface="Arial Black" panose="020B0A04020102020204" charset="0"/>
              </a:defRPr>
            </a:lvl1pPr>
          </a:lstStyle>
          <a:p>
            <a:pPr lvl="0"/>
            <a:r>
              <a:rPr lang="en-US" noProof="1"/>
              <a:t>Title for Single-Column (B) Layout</a:t>
            </a:r>
          </a:p>
        </p:txBody>
      </p:sp>
      <p:sp>
        <p:nvSpPr>
          <p:cNvPr id="3" name="Text Placeholder 2"/>
          <p:cNvSpPr>
            <a:spLocks noGrp="1"/>
          </p:cNvSpPr>
          <p:nvPr>
            <p:ph type="body" sz="quarter" idx="10" hasCustomPrompt="1"/>
          </p:nvPr>
        </p:nvSpPr>
        <p:spPr>
          <a:xfrm>
            <a:off x="1239838" y="1469873"/>
            <a:ext cx="9715500" cy="4860591"/>
          </a:xfrm>
        </p:spPr>
        <p:txBody>
          <a:bodyPr/>
          <a:lstStyle>
            <a:lvl1pPr marL="0" marR="0" indent="0" algn="l" defTabSz="685165" rtl="0" eaLnBrk="1" fontAlgn="auto" latinLnBrk="0" hangingPunct="1">
              <a:lnSpc>
                <a:spcPct val="100000"/>
              </a:lnSpc>
              <a:spcBef>
                <a:spcPts val="1800"/>
              </a:spcBef>
              <a:spcAft>
                <a:spcPct val="0"/>
              </a:spcAft>
              <a:buClr>
                <a:schemeClr val="accent1"/>
              </a:buClr>
              <a:buSzPct val="110000"/>
              <a:buFont typeface="Wingdings" panose="05000000000000000000" pitchFamily="2" charset="2"/>
              <a:buNone/>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lvl="0"/>
            <a:r>
              <a:rPr lang="en-US" noProof="1"/>
              <a:t>Paragraph/unbulleted text formatting</a:t>
            </a:r>
          </a:p>
          <a:p>
            <a:pPr lvl="1"/>
            <a:r>
              <a:rPr lang="en-US" noProof="1"/>
              <a:t>Click the “Indent More” button (in the Home ribbon, above) for first-level bullets</a:t>
            </a:r>
          </a:p>
          <a:p>
            <a:pPr lvl="2"/>
            <a:r>
              <a:rPr lang="en-US" noProof="1"/>
              <a:t>Double-click the “Indent More” button (above) for second-level bullets</a:t>
            </a:r>
          </a:p>
          <a:p>
            <a:pPr lvl="3"/>
            <a:r>
              <a:rPr lang="en-US" noProof="1"/>
              <a:t>Triple-click the “Indent More” button (above) for third-level bullets</a:t>
            </a:r>
          </a:p>
          <a:p>
            <a:pPr lvl="4"/>
            <a:r>
              <a:rPr lang="en-US" noProof="1"/>
              <a:t>Quadruple-click the “Indent More” button (above) for fourth-level bullets</a:t>
            </a:r>
          </a:p>
        </p:txBody>
      </p:sp>
    </p:spTree>
    <p:extLst>
      <p:ext uri="{BB962C8B-B14F-4D97-AF65-F5344CB8AC3E}">
        <p14:creationId xmlns:p14="http://schemas.microsoft.com/office/powerpoint/2010/main" val="1644063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Column (B)">
    <p:bg bwMode="auto">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63B684-10AE-42D0-A217-0D9DDCC8756E}"/>
              </a:ext>
            </a:extLst>
          </p:cNvPr>
          <p:cNvSpPr txBox="1"/>
          <p:nvPr userDrawn="1"/>
        </p:nvSpPr>
        <p:spPr>
          <a:xfrm>
            <a:off x="0" y="6638925"/>
            <a:ext cx="9144000" cy="196850"/>
          </a:xfrm>
          <a:prstGeom prst="rect">
            <a:avLst/>
          </a:prstGeom>
          <a:noFill/>
        </p:spPr>
        <p:txBody>
          <a:bodyPr>
            <a:spAutoFit/>
          </a:bodyPr>
          <a:lstStyle/>
          <a:p>
            <a:pPr fontAlgn="auto"/>
            <a:r>
              <a:rPr lang="en-US" sz="675" b="1" noProof="1">
                <a:solidFill>
                  <a:schemeClr val="accent1">
                    <a:lumMod val="60000"/>
                    <a:lumOff val="40000"/>
                  </a:schemeClr>
                </a:solidFill>
                <a:latin typeface="Arial Black" panose="020B0A04020102020204" charset="0"/>
                <a:cs typeface="Arial Black" panose="020B0A04020102020204" charset="0"/>
              </a:rPr>
              <a:t>IMF</a:t>
            </a:r>
            <a:r>
              <a:rPr lang="en-US" sz="675" noProof="1">
                <a:solidFill>
                  <a:schemeClr val="accent1">
                    <a:lumMod val="60000"/>
                    <a:lumOff val="40000"/>
                  </a:schemeClr>
                </a:solidFill>
                <a:latin typeface="+mn-lt"/>
                <a:cs typeface="Arial Black" panose="020B0A04020102020204" charset="0"/>
              </a:rPr>
              <a:t> | Middle East and Central Asia Department</a:t>
            </a:r>
            <a:endParaRPr lang="en-US" sz="675" noProof="1">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851DFE11-EB71-43A6-81D3-B97722DA6120}"/>
              </a:ext>
            </a:extLst>
          </p:cNvPr>
          <p:cNvSpPr txBox="1">
            <a:spLocks noChangeArrowheads="1"/>
          </p:cNvSpPr>
          <p:nvPr userDrawn="1"/>
        </p:nvSpPr>
        <p:spPr bwMode="auto">
          <a:xfrm>
            <a:off x="10982325" y="6661150"/>
            <a:ext cx="12096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algn="r"/>
            <a:fld id="{7A073684-F5AB-4CBF-92F6-089C8AFF4138}" type="slidenum">
              <a:rPr lang="en-US" altLang="en-US" sz="700">
                <a:solidFill>
                  <a:schemeClr val="bg1"/>
                </a:solidFill>
              </a:rPr>
              <a:pPr algn="r"/>
              <a:t>‹#›</a:t>
            </a:fld>
            <a:endParaRPr lang="en-US" altLang="en-US" sz="700">
              <a:solidFill>
                <a:schemeClr val="bg1"/>
              </a:solidFill>
            </a:endParaRPr>
          </a:p>
        </p:txBody>
      </p:sp>
      <p:cxnSp>
        <p:nvCxnSpPr>
          <p:cNvPr id="7" name="Straight Connector 6">
            <a:extLst>
              <a:ext uri="{FF2B5EF4-FFF2-40B4-BE49-F238E27FC236}">
                <a16:creationId xmlns:a16="http://schemas.microsoft.com/office/drawing/2014/main" id="{D1805EBC-5584-43B9-A812-FEF046DA0603}"/>
              </a:ext>
            </a:extLst>
          </p:cNvPr>
          <p:cNvCxnSpPr/>
          <p:nvPr userDrawn="1"/>
        </p:nvCxnSpPr>
        <p:spPr>
          <a:xfrm flipH="1">
            <a:off x="6096000" y="1670050"/>
            <a:ext cx="0" cy="4425950"/>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Title Placeholder 1"/>
          <p:cNvSpPr>
            <a:spLocks noGrp="1"/>
          </p:cNvSpPr>
          <p:nvPr>
            <p:ph type="title" hasCustomPrompt="1"/>
          </p:nvPr>
        </p:nvSpPr>
        <p:spPr>
          <a:xfrm>
            <a:off x="1239838" y="491386"/>
            <a:ext cx="9715500" cy="978486"/>
          </a:xfrm>
          <a:prstGeom prst="rect">
            <a:avLst/>
          </a:prstGeom>
        </p:spPr>
        <p:txBody>
          <a:bodyPr rtlCol="0">
            <a:normAutofit/>
          </a:bodyPr>
          <a:lstStyle>
            <a:lvl1pPr algn="l">
              <a:defRPr lang="en-US" sz="2100">
                <a:solidFill>
                  <a:schemeClr val="bg1"/>
                </a:solidFill>
                <a:latin typeface="Arial Black" panose="020B0A04020102020204" charset="0"/>
                <a:ea typeface="Arial Black" panose="020B0A04020102020204" charset="0"/>
                <a:cs typeface="Arial Black" panose="020B0A04020102020204" charset="0"/>
              </a:defRPr>
            </a:lvl1pPr>
          </a:lstStyle>
          <a:p>
            <a:pPr lvl="0"/>
            <a:r>
              <a:rPr lang="en-US" noProof="1"/>
              <a:t>Title for Two-Column (B) Layout</a:t>
            </a:r>
          </a:p>
        </p:txBody>
      </p:sp>
      <p:sp>
        <p:nvSpPr>
          <p:cNvPr id="3" name="Text Placeholder 2"/>
          <p:cNvSpPr>
            <a:spLocks noGrp="1"/>
          </p:cNvSpPr>
          <p:nvPr>
            <p:ph type="body" sz="quarter" idx="10" hasCustomPrompt="1"/>
          </p:nvPr>
        </p:nvSpPr>
        <p:spPr>
          <a:xfrm>
            <a:off x="1239838" y="1469873"/>
            <a:ext cx="4572000" cy="4860591"/>
          </a:xfrm>
        </p:spPr>
        <p:txBody>
          <a:bodyPr>
            <a:normAutofit/>
          </a:bodyPr>
          <a:lstStyle>
            <a:lvl1pPr>
              <a:spcBef>
                <a:spcPts val="1500"/>
              </a:spcBef>
              <a:defRPr sz="1350">
                <a:solidFill>
                  <a:schemeClr val="bg1"/>
                </a:solidFill>
              </a:defRPr>
            </a:lvl1pPr>
            <a:lvl2pPr>
              <a:buClr>
                <a:schemeClr val="tx2">
                  <a:lumMod val="40000"/>
                  <a:lumOff val="60000"/>
                </a:schemeClr>
              </a:buClr>
              <a:defRPr sz="1350">
                <a:solidFill>
                  <a:schemeClr val="bg1"/>
                </a:solidFill>
              </a:defRPr>
            </a:lvl2pPr>
            <a:lvl3pPr>
              <a:buClr>
                <a:schemeClr val="bg1">
                  <a:lumMod val="75000"/>
                </a:schemeClr>
              </a:buClr>
              <a:defRPr sz="1350">
                <a:solidFill>
                  <a:schemeClr val="bg1"/>
                </a:solidFill>
              </a:defRPr>
            </a:lvl3pPr>
            <a:lvl4pPr>
              <a:buClr>
                <a:schemeClr val="tx2">
                  <a:lumMod val="40000"/>
                  <a:lumOff val="60000"/>
                </a:schemeClr>
              </a:buClr>
              <a:defRPr sz="1350">
                <a:solidFill>
                  <a:schemeClr val="bg1"/>
                </a:solidFill>
              </a:defRPr>
            </a:lvl4pPr>
            <a:lvl5pPr>
              <a:buClr>
                <a:schemeClr val="bg1">
                  <a:lumMod val="75000"/>
                </a:schemeClr>
              </a:buClr>
              <a:defRPr sz="1350">
                <a:solidFill>
                  <a:schemeClr val="bg1"/>
                </a:solidFill>
              </a:defRPr>
            </a:lvl5pPr>
          </a:lstStyle>
          <a:p>
            <a:pPr lvl="0"/>
            <a:r>
              <a:rPr lang="en-US" noProof="1"/>
              <a:t>Paragraph/unbulleted text formatting</a:t>
            </a:r>
          </a:p>
          <a:p>
            <a:pPr lvl="1"/>
            <a:r>
              <a:rPr lang="en-US" noProof="1"/>
              <a:t>Click the “Indent More” button (in the Home ribbon, above) for first-level bullets</a:t>
            </a:r>
          </a:p>
          <a:p>
            <a:pPr lvl="2"/>
            <a:r>
              <a:rPr lang="en-US" noProof="1"/>
              <a:t>Double-click the “Indent More” button (above) for second-level bullets</a:t>
            </a:r>
          </a:p>
          <a:p>
            <a:pPr lvl="3"/>
            <a:r>
              <a:rPr lang="en-US" noProof="1"/>
              <a:t>Triple-click the “Indent More” button (above) for third-level bullets</a:t>
            </a:r>
          </a:p>
          <a:p>
            <a:pPr lvl="4"/>
            <a:r>
              <a:rPr lang="en-US" noProof="1"/>
              <a:t>Quadruple-click the “Indent More” button (above) for fourth-level bullets</a:t>
            </a:r>
          </a:p>
        </p:txBody>
      </p:sp>
      <p:sp>
        <p:nvSpPr>
          <p:cNvPr id="4" name="Text Placeholder 2"/>
          <p:cNvSpPr>
            <a:spLocks noGrp="1"/>
          </p:cNvSpPr>
          <p:nvPr>
            <p:ph type="body" sz="quarter" idx="11" hasCustomPrompt="1"/>
          </p:nvPr>
        </p:nvSpPr>
        <p:spPr>
          <a:xfrm>
            <a:off x="6383338" y="1469873"/>
            <a:ext cx="4572000" cy="4860591"/>
          </a:xfrm>
        </p:spPr>
        <p:txBody>
          <a:bodyPr>
            <a:normAutofit/>
          </a:bodyPr>
          <a:lstStyle>
            <a:lvl1pPr>
              <a:spcBef>
                <a:spcPts val="1500"/>
              </a:spcBef>
              <a:defRPr sz="1350">
                <a:solidFill>
                  <a:schemeClr val="bg1"/>
                </a:solidFill>
              </a:defRPr>
            </a:lvl1pPr>
            <a:lvl2pPr>
              <a:buClr>
                <a:schemeClr val="tx2">
                  <a:lumMod val="40000"/>
                  <a:lumOff val="60000"/>
                </a:schemeClr>
              </a:buClr>
              <a:defRPr sz="1350">
                <a:solidFill>
                  <a:schemeClr val="bg1"/>
                </a:solidFill>
              </a:defRPr>
            </a:lvl2pPr>
            <a:lvl3pPr>
              <a:buClr>
                <a:schemeClr val="bg1">
                  <a:lumMod val="75000"/>
                </a:schemeClr>
              </a:buClr>
              <a:defRPr sz="1350">
                <a:solidFill>
                  <a:schemeClr val="bg1"/>
                </a:solidFill>
              </a:defRPr>
            </a:lvl3pPr>
            <a:lvl4pPr>
              <a:buClr>
                <a:schemeClr val="tx2">
                  <a:lumMod val="40000"/>
                  <a:lumOff val="60000"/>
                </a:schemeClr>
              </a:buClr>
              <a:defRPr sz="1350">
                <a:solidFill>
                  <a:schemeClr val="bg1"/>
                </a:solidFill>
              </a:defRPr>
            </a:lvl4pPr>
            <a:lvl5pPr>
              <a:buClr>
                <a:schemeClr val="bg1">
                  <a:lumMod val="75000"/>
                </a:schemeClr>
              </a:buClr>
              <a:defRPr sz="1350">
                <a:solidFill>
                  <a:schemeClr val="bg1"/>
                </a:solidFill>
              </a:defRPr>
            </a:lvl5pPr>
          </a:lstStyle>
          <a:p>
            <a:pPr lvl="0"/>
            <a:r>
              <a:rPr lang="en-US" noProof="1"/>
              <a:t>Paragraph/unbulleted text formatting</a:t>
            </a:r>
          </a:p>
          <a:p>
            <a:pPr lvl="1"/>
            <a:r>
              <a:rPr lang="en-US" noProof="1"/>
              <a:t>Click the “Indent More” button (in the Home ribbon, above) for first-level bullets</a:t>
            </a:r>
          </a:p>
          <a:p>
            <a:pPr lvl="2"/>
            <a:r>
              <a:rPr lang="en-US" noProof="1"/>
              <a:t>Double-click the “Indent More” button (above) for second-level bullets</a:t>
            </a:r>
          </a:p>
          <a:p>
            <a:pPr lvl="3"/>
            <a:r>
              <a:rPr lang="en-US" noProof="1"/>
              <a:t>Triple-click the “Indent More” button (above) for third-level bullets</a:t>
            </a:r>
          </a:p>
          <a:p>
            <a:pPr lvl="4"/>
            <a:r>
              <a:rPr lang="en-US" noProof="1"/>
              <a:t>Quadruple-click the “Indent More” button (above) for fourth-level bullets</a:t>
            </a:r>
          </a:p>
        </p:txBody>
      </p:sp>
    </p:spTree>
    <p:extLst>
      <p:ext uri="{BB962C8B-B14F-4D97-AF65-F5344CB8AC3E}">
        <p14:creationId xmlns:p14="http://schemas.microsoft.com/office/powerpoint/2010/main" val="10814028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hoto+Text (B)">
    <p:bg bwMode="auto">
      <p:bgPr>
        <a:solidFill>
          <a:schemeClr val="tx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704214-7459-4878-A7F5-7C267E8B0D79}"/>
              </a:ext>
            </a:extLst>
          </p:cNvPr>
          <p:cNvSpPr txBox="1"/>
          <p:nvPr userDrawn="1"/>
        </p:nvSpPr>
        <p:spPr>
          <a:xfrm>
            <a:off x="0" y="6638925"/>
            <a:ext cx="9144000" cy="196850"/>
          </a:xfrm>
          <a:prstGeom prst="rect">
            <a:avLst/>
          </a:prstGeom>
          <a:noFill/>
        </p:spPr>
        <p:txBody>
          <a:bodyPr>
            <a:spAutoFit/>
          </a:bodyPr>
          <a:lstStyle/>
          <a:p>
            <a:pPr fontAlgn="auto"/>
            <a:r>
              <a:rPr lang="en-US" sz="675" b="1" noProof="1">
                <a:solidFill>
                  <a:schemeClr val="accent1">
                    <a:lumMod val="60000"/>
                    <a:lumOff val="40000"/>
                  </a:schemeClr>
                </a:solidFill>
                <a:latin typeface="Arial Black" panose="020B0A04020102020204" charset="0"/>
                <a:cs typeface="Arial Black" panose="020B0A04020102020204" charset="0"/>
              </a:rPr>
              <a:t>IMF</a:t>
            </a:r>
            <a:r>
              <a:rPr lang="en-US" sz="675" noProof="1">
                <a:solidFill>
                  <a:schemeClr val="accent1">
                    <a:lumMod val="60000"/>
                    <a:lumOff val="40000"/>
                  </a:schemeClr>
                </a:solidFill>
                <a:latin typeface="+mn-lt"/>
                <a:cs typeface="Arial Black" panose="020B0A04020102020204" charset="0"/>
              </a:rPr>
              <a:t> | Middle East and Central Asia Department</a:t>
            </a:r>
            <a:endParaRPr lang="en-US" sz="675" noProof="1">
              <a:solidFill>
                <a:schemeClr val="accent1">
                  <a:lumMod val="60000"/>
                  <a:lumOff val="40000"/>
                </a:schemeClr>
              </a:solidFill>
              <a:latin typeface="+mn-lt"/>
            </a:endParaRPr>
          </a:p>
        </p:txBody>
      </p:sp>
      <p:sp>
        <p:nvSpPr>
          <p:cNvPr id="7" name="TextBox 5">
            <a:extLst>
              <a:ext uri="{FF2B5EF4-FFF2-40B4-BE49-F238E27FC236}">
                <a16:creationId xmlns:a16="http://schemas.microsoft.com/office/drawing/2014/main" id="{7B93637B-B7CD-4C7C-AB25-DB0362A164D3}"/>
              </a:ext>
            </a:extLst>
          </p:cNvPr>
          <p:cNvSpPr txBox="1">
            <a:spLocks noChangeArrowheads="1"/>
          </p:cNvSpPr>
          <p:nvPr userDrawn="1"/>
        </p:nvSpPr>
        <p:spPr bwMode="auto">
          <a:xfrm>
            <a:off x="10982325" y="6661150"/>
            <a:ext cx="12096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algn="r"/>
            <a:fld id="{AE9B706A-75FC-4F0A-AEAA-8351C5DE206A}" type="slidenum">
              <a:rPr lang="en-US" altLang="en-US" sz="700">
                <a:solidFill>
                  <a:schemeClr val="bg1"/>
                </a:solidFill>
              </a:rPr>
              <a:pPr algn="r"/>
              <a:t>‹#›</a:t>
            </a:fld>
            <a:endParaRPr lang="en-US" altLang="en-US" sz="700">
              <a:solidFill>
                <a:schemeClr val="bg1"/>
              </a:solidFill>
            </a:endParaRPr>
          </a:p>
        </p:txBody>
      </p:sp>
      <p:sp>
        <p:nvSpPr>
          <p:cNvPr id="15" name="Title Placeholder 1"/>
          <p:cNvSpPr>
            <a:spLocks noGrp="1"/>
          </p:cNvSpPr>
          <p:nvPr>
            <p:ph type="title" hasCustomPrompt="1"/>
          </p:nvPr>
        </p:nvSpPr>
        <p:spPr>
          <a:xfrm>
            <a:off x="1239838" y="491386"/>
            <a:ext cx="9715500" cy="978486"/>
          </a:xfrm>
          <a:prstGeom prst="rect">
            <a:avLst/>
          </a:prstGeom>
        </p:spPr>
        <p:txBody>
          <a:bodyPr rtlCol="0">
            <a:normAutofit/>
          </a:bodyPr>
          <a:lstStyle>
            <a:lvl1pPr algn="l">
              <a:defRPr lang="en-US" sz="2100">
                <a:solidFill>
                  <a:schemeClr val="bg1"/>
                </a:solidFill>
                <a:latin typeface="Arial Black" panose="020B0A04020102020204" charset="0"/>
                <a:ea typeface="Arial Black" panose="020B0A04020102020204" charset="0"/>
                <a:cs typeface="Arial Black" panose="020B0A04020102020204" charset="0"/>
              </a:defRPr>
            </a:lvl1pPr>
          </a:lstStyle>
          <a:p>
            <a:pPr lvl="0"/>
            <a:r>
              <a:rPr lang="en-US" noProof="1"/>
              <a:t>Title for Photo+Text (B) Layout</a:t>
            </a:r>
          </a:p>
        </p:txBody>
      </p:sp>
      <p:sp>
        <p:nvSpPr>
          <p:cNvPr id="4" name="Text Placeholder 2"/>
          <p:cNvSpPr>
            <a:spLocks noGrp="1"/>
          </p:cNvSpPr>
          <p:nvPr>
            <p:ph type="body" sz="quarter" idx="11" hasCustomPrompt="1"/>
          </p:nvPr>
        </p:nvSpPr>
        <p:spPr>
          <a:xfrm>
            <a:off x="6383338" y="1469873"/>
            <a:ext cx="4572000" cy="4860591"/>
          </a:xfrm>
        </p:spPr>
        <p:txBody>
          <a:bodyPr>
            <a:normAutofit/>
          </a:bodyPr>
          <a:lstStyle>
            <a:lvl1pPr>
              <a:spcBef>
                <a:spcPts val="1500"/>
              </a:spcBef>
              <a:defRPr sz="1350">
                <a:solidFill>
                  <a:schemeClr val="bg1"/>
                </a:solidFill>
              </a:defRPr>
            </a:lvl1pPr>
            <a:lvl2pPr>
              <a:buClr>
                <a:schemeClr val="tx2">
                  <a:lumMod val="40000"/>
                  <a:lumOff val="60000"/>
                </a:schemeClr>
              </a:buClr>
              <a:defRPr sz="1350">
                <a:solidFill>
                  <a:schemeClr val="bg1"/>
                </a:solidFill>
              </a:defRPr>
            </a:lvl2pPr>
            <a:lvl3pPr>
              <a:buClr>
                <a:schemeClr val="bg1">
                  <a:lumMod val="75000"/>
                </a:schemeClr>
              </a:buClr>
              <a:defRPr sz="1350">
                <a:solidFill>
                  <a:schemeClr val="bg1"/>
                </a:solidFill>
              </a:defRPr>
            </a:lvl3pPr>
            <a:lvl4pPr>
              <a:buClr>
                <a:schemeClr val="tx2">
                  <a:lumMod val="40000"/>
                  <a:lumOff val="60000"/>
                </a:schemeClr>
              </a:buClr>
              <a:defRPr sz="1350">
                <a:solidFill>
                  <a:schemeClr val="bg1"/>
                </a:solidFill>
              </a:defRPr>
            </a:lvl4pPr>
            <a:lvl5pPr>
              <a:buClr>
                <a:schemeClr val="bg1">
                  <a:lumMod val="75000"/>
                </a:schemeClr>
              </a:buClr>
              <a:defRPr sz="1350">
                <a:solidFill>
                  <a:schemeClr val="bg1"/>
                </a:solidFill>
              </a:defRPr>
            </a:lvl5pPr>
          </a:lstStyle>
          <a:p>
            <a:pPr lvl="0"/>
            <a:r>
              <a:rPr lang="en-US" noProof="1"/>
              <a:t>Paragraph/unbulleted text formatting</a:t>
            </a:r>
          </a:p>
          <a:p>
            <a:pPr lvl="1"/>
            <a:r>
              <a:rPr lang="en-US" noProof="1"/>
              <a:t>Click the “Indent More” button (in the Home ribbon, above) for first-level bullets</a:t>
            </a:r>
          </a:p>
          <a:p>
            <a:pPr lvl="2"/>
            <a:r>
              <a:rPr lang="en-US" noProof="1"/>
              <a:t>Double-click the “Indent More” button (above) for second-level bullets</a:t>
            </a:r>
          </a:p>
          <a:p>
            <a:pPr lvl="3"/>
            <a:r>
              <a:rPr lang="en-US" noProof="1"/>
              <a:t>Triple-click the “Indent More” button (above) for third-level bullets</a:t>
            </a:r>
          </a:p>
          <a:p>
            <a:pPr lvl="4"/>
            <a:r>
              <a:rPr lang="en-US" noProof="1"/>
              <a:t>Quadruple-click the “Indent More” button (above) for fourth-level bullets</a:t>
            </a:r>
          </a:p>
        </p:txBody>
      </p:sp>
      <p:sp>
        <p:nvSpPr>
          <p:cNvPr id="9" name="Picture Placeholder 4"/>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200" i="1">
                <a:solidFill>
                  <a:schemeClr val="tx2"/>
                </a:solidFill>
              </a:defRPr>
            </a:lvl1pPr>
          </a:lstStyle>
          <a:p>
            <a:r>
              <a:rPr lang="en-US" noProof="1"/>
              <a:t>Click icon to insert a photo.</a:t>
            </a:r>
          </a:p>
        </p:txBody>
      </p:sp>
      <p:sp>
        <p:nvSpPr>
          <p:cNvPr id="10" name="Text Placeholder 4"/>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noProof="1"/>
              <a:t>Click here to insert photo credit/copyright information</a:t>
            </a:r>
          </a:p>
        </p:txBody>
      </p:sp>
    </p:spTree>
    <p:extLst>
      <p:ext uri="{BB962C8B-B14F-4D97-AF65-F5344CB8AC3E}">
        <p14:creationId xmlns:p14="http://schemas.microsoft.com/office/powerpoint/2010/main" val="250433672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hoto+Photo (B)">
    <p:bg bwMode="auto">
      <p:bgPr>
        <a:solidFill>
          <a:schemeClr val="tx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44B2493-7D32-4D4C-9028-82ADDDC9EDB4}"/>
              </a:ext>
            </a:extLst>
          </p:cNvPr>
          <p:cNvSpPr txBox="1"/>
          <p:nvPr userDrawn="1"/>
        </p:nvSpPr>
        <p:spPr>
          <a:xfrm>
            <a:off x="0" y="6638925"/>
            <a:ext cx="9144000" cy="196850"/>
          </a:xfrm>
          <a:prstGeom prst="rect">
            <a:avLst/>
          </a:prstGeom>
          <a:noFill/>
        </p:spPr>
        <p:txBody>
          <a:bodyPr>
            <a:spAutoFit/>
          </a:bodyPr>
          <a:lstStyle/>
          <a:p>
            <a:pPr fontAlgn="auto"/>
            <a:r>
              <a:rPr lang="en-US" sz="675" b="1" noProof="1">
                <a:solidFill>
                  <a:schemeClr val="accent1">
                    <a:lumMod val="60000"/>
                    <a:lumOff val="40000"/>
                  </a:schemeClr>
                </a:solidFill>
                <a:latin typeface="Arial Black" panose="020B0A04020102020204" charset="0"/>
                <a:cs typeface="Arial Black" panose="020B0A04020102020204" charset="0"/>
              </a:rPr>
              <a:t>IMF</a:t>
            </a:r>
            <a:r>
              <a:rPr lang="en-US" sz="675" noProof="1">
                <a:solidFill>
                  <a:schemeClr val="accent1">
                    <a:lumMod val="60000"/>
                    <a:lumOff val="40000"/>
                  </a:schemeClr>
                </a:solidFill>
                <a:latin typeface="+mn-lt"/>
                <a:cs typeface="Arial Black" panose="020B0A04020102020204" charset="0"/>
              </a:rPr>
              <a:t> | Middle East and Central Asia Department</a:t>
            </a:r>
            <a:endParaRPr lang="en-US" sz="675" noProof="1">
              <a:solidFill>
                <a:schemeClr val="accent1">
                  <a:lumMod val="60000"/>
                  <a:lumOff val="40000"/>
                </a:schemeClr>
              </a:solidFill>
              <a:latin typeface="+mn-lt"/>
            </a:endParaRPr>
          </a:p>
        </p:txBody>
      </p:sp>
      <p:sp>
        <p:nvSpPr>
          <p:cNvPr id="11" name="TextBox 10">
            <a:extLst>
              <a:ext uri="{FF2B5EF4-FFF2-40B4-BE49-F238E27FC236}">
                <a16:creationId xmlns:a16="http://schemas.microsoft.com/office/drawing/2014/main" id="{DEEDB5AD-017F-4E66-A22B-F9727DF19A49}"/>
              </a:ext>
            </a:extLst>
          </p:cNvPr>
          <p:cNvSpPr txBox="1">
            <a:spLocks noChangeArrowheads="1"/>
          </p:cNvSpPr>
          <p:nvPr userDrawn="1"/>
        </p:nvSpPr>
        <p:spPr bwMode="auto">
          <a:xfrm>
            <a:off x="10982325" y="6661150"/>
            <a:ext cx="12096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algn="r"/>
            <a:fld id="{0DA4E69B-73CA-4910-A095-38CD3229E7E2}" type="slidenum">
              <a:rPr lang="en-US" altLang="en-US" sz="700">
                <a:solidFill>
                  <a:schemeClr val="bg1"/>
                </a:solidFill>
              </a:rPr>
              <a:pPr algn="r"/>
              <a:t>‹#›</a:t>
            </a:fld>
            <a:endParaRPr lang="en-US" altLang="en-US" sz="700">
              <a:solidFill>
                <a:schemeClr val="bg1"/>
              </a:solidFill>
            </a:endParaRPr>
          </a:p>
        </p:txBody>
      </p:sp>
      <p:sp>
        <p:nvSpPr>
          <p:cNvPr id="15" name="Title Placeholder 1"/>
          <p:cNvSpPr>
            <a:spLocks noGrp="1"/>
          </p:cNvSpPr>
          <p:nvPr>
            <p:ph type="title" hasCustomPrompt="1"/>
          </p:nvPr>
        </p:nvSpPr>
        <p:spPr>
          <a:xfrm>
            <a:off x="1239838" y="491386"/>
            <a:ext cx="9715500" cy="978486"/>
          </a:xfrm>
          <a:prstGeom prst="rect">
            <a:avLst/>
          </a:prstGeom>
        </p:spPr>
        <p:txBody>
          <a:bodyPr rtlCol="0">
            <a:normAutofit/>
          </a:bodyPr>
          <a:lstStyle>
            <a:lvl1pPr algn="l">
              <a:defRPr lang="en-US" sz="2100">
                <a:solidFill>
                  <a:schemeClr val="bg1"/>
                </a:solidFill>
                <a:latin typeface="Arial Black" panose="020B0A04020102020204" charset="0"/>
                <a:ea typeface="Arial Black" panose="020B0A04020102020204" charset="0"/>
                <a:cs typeface="Arial Black" panose="020B0A04020102020204" charset="0"/>
              </a:defRPr>
            </a:lvl1pPr>
          </a:lstStyle>
          <a:p>
            <a:pPr lvl="0"/>
            <a:r>
              <a:rPr lang="en-US" noProof="1"/>
              <a:t>Title for Photo+Photo (B) Layout</a:t>
            </a:r>
          </a:p>
        </p:txBody>
      </p:sp>
      <p:sp>
        <p:nvSpPr>
          <p:cNvPr id="6" name="Picture Placeholder 4"/>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200" i="1">
                <a:solidFill>
                  <a:schemeClr val="tx2"/>
                </a:solidFill>
              </a:defRPr>
            </a:lvl1pPr>
          </a:lstStyle>
          <a:p>
            <a:r>
              <a:rPr lang="en-US" noProof="1"/>
              <a:t>Click icon to insert a photo.</a:t>
            </a:r>
          </a:p>
        </p:txBody>
      </p:sp>
      <p:sp>
        <p:nvSpPr>
          <p:cNvPr id="7" name="Text Placeholder 4"/>
          <p:cNvSpPr>
            <a:spLocks noGrp="1"/>
          </p:cNvSpPr>
          <p:nvPr>
            <p:ph type="body" sz="quarter" idx="13" hasCustomPrompt="1"/>
          </p:nvPr>
        </p:nvSpPr>
        <p:spPr>
          <a:xfrm>
            <a:off x="1" y="5460991"/>
            <a:ext cx="6096000" cy="260840"/>
          </a:xfrm>
        </p:spPr>
        <p:txBody>
          <a:bodyPr lIns="45720" tIns="45720" rIns="45720" bIns="45720" anchor="b">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noProof="1"/>
              <a:t>Click here to insert photo credit/copyright information</a:t>
            </a:r>
          </a:p>
        </p:txBody>
      </p:sp>
      <p:sp>
        <p:nvSpPr>
          <p:cNvPr id="8" name="Picture Placeholder 4"/>
          <p:cNvSpPr>
            <a:spLocks noGrp="1"/>
          </p:cNvSpPr>
          <p:nvPr>
            <p:ph type="pic" sz="quarter" idx="14" hasCustomPrompt="1"/>
          </p:nvPr>
        </p:nvSpPr>
        <p:spPr>
          <a:xfrm>
            <a:off x="6093438" y="1469871"/>
            <a:ext cx="6096000" cy="4251960"/>
          </a:xfrm>
          <a:solidFill>
            <a:schemeClr val="tx2">
              <a:lumMod val="50000"/>
            </a:schemeClr>
          </a:solidFill>
        </p:spPr>
        <p:txBody>
          <a:bodyPr lIns="365760" tIns="365760" rIns="365760" bIns="1828800" anchor="b">
            <a:normAutofit/>
          </a:bodyPr>
          <a:lstStyle>
            <a:lvl1pPr marL="0" indent="0" algn="ctr">
              <a:buNone/>
              <a:defRPr sz="1200" i="1">
                <a:solidFill>
                  <a:schemeClr val="tx2"/>
                </a:solidFill>
              </a:defRPr>
            </a:lvl1pPr>
          </a:lstStyle>
          <a:p>
            <a:r>
              <a:rPr lang="en-US" noProof="1"/>
              <a:t>Click icon to insert a photo.</a:t>
            </a:r>
          </a:p>
        </p:txBody>
      </p:sp>
      <p:sp>
        <p:nvSpPr>
          <p:cNvPr id="9" name="Text Placeholder 4"/>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noProof="1"/>
              <a:t>Click here to insert photo credit/copyright information</a:t>
            </a:r>
          </a:p>
        </p:txBody>
      </p:sp>
    </p:spTree>
    <p:extLst>
      <p:ext uri="{BB962C8B-B14F-4D97-AF65-F5344CB8AC3E}">
        <p14:creationId xmlns:p14="http://schemas.microsoft.com/office/powerpoint/2010/main" val="1132259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CB5755-6B89-4975-99D4-213FB77F1932}"/>
              </a:ext>
            </a:extLst>
          </p:cNvPr>
          <p:cNvSpPr/>
          <p:nvPr userDrawn="1"/>
        </p:nvSpPr>
        <p:spPr>
          <a:xfrm>
            <a:off x="11939588" y="0"/>
            <a:ext cx="2524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en-US" sz="3200" noProof="1"/>
          </a:p>
        </p:txBody>
      </p:sp>
      <p:pic>
        <p:nvPicPr>
          <p:cNvPr id="9" name="Graphic 10">
            <a:extLst>
              <a:ext uri="{FF2B5EF4-FFF2-40B4-BE49-F238E27FC236}">
                <a16:creationId xmlns:a16="http://schemas.microsoft.com/office/drawing/2014/main" id="{2900FEB3-F282-4846-961D-80B7B9A9DA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22925" y="749300"/>
            <a:ext cx="4659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5741048" y="1940931"/>
            <a:ext cx="5515285" cy="2239337"/>
          </a:xfrm>
        </p:spPr>
        <p:txBody>
          <a:bodyPr bIns="45720" anchor="b">
            <a:normAutofit/>
          </a:bodyPr>
          <a:lstStyle>
            <a:lvl1pPr algn="l">
              <a:lnSpc>
                <a:spcPct val="95000"/>
              </a:lnSpc>
              <a:defRPr sz="3000" b="0" i="0">
                <a:solidFill>
                  <a:schemeClr val="tx2"/>
                </a:solidFill>
                <a:latin typeface="Arial Black" panose="020B0A04020102020204" charset="0"/>
                <a:cs typeface="Arial Black" panose="020B0A04020102020204" charset="0"/>
              </a:defRPr>
            </a:lvl1pPr>
          </a:lstStyle>
          <a:p>
            <a:r>
              <a:rPr lang="en-US" noProof="1"/>
              <a:t>Presentation Title up to three lines in length</a:t>
            </a:r>
          </a:p>
        </p:txBody>
      </p:sp>
      <p:sp>
        <p:nvSpPr>
          <p:cNvPr id="3" name="Subtitle 2"/>
          <p:cNvSpPr>
            <a:spLocks noGrp="1"/>
          </p:cNvSpPr>
          <p:nvPr>
            <p:ph type="subTitle" idx="1" hasCustomPrompt="1"/>
          </p:nvPr>
        </p:nvSpPr>
        <p:spPr>
          <a:xfrm>
            <a:off x="5741048" y="4180268"/>
            <a:ext cx="5515285" cy="465240"/>
          </a:xfrm>
        </p:spPr>
        <p:txBody>
          <a:bodyPr tIns="91440"/>
          <a:lstStyle>
            <a:lvl1pPr marL="0" indent="0" algn="l">
              <a:buNone/>
              <a:defRPr b="1" cap="all"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1"/>
              <a:t>Month dd, yyyy</a:t>
            </a:r>
          </a:p>
        </p:txBody>
      </p:sp>
      <p:sp>
        <p:nvSpPr>
          <p:cNvPr id="12" name="Text Placeholder 11"/>
          <p:cNvSpPr>
            <a:spLocks noGrp="1"/>
          </p:cNvSpPr>
          <p:nvPr>
            <p:ph type="body" sz="quarter" idx="10" hasCustomPrompt="1"/>
          </p:nvPr>
        </p:nvSpPr>
        <p:spPr>
          <a:xfrm>
            <a:off x="5741048" y="4879731"/>
            <a:ext cx="5515285" cy="1213338"/>
          </a:xfrm>
        </p:spPr>
        <p:txBody>
          <a:bodyPr tIns="0" anchor="b"/>
          <a:lstStyle>
            <a:lvl1pPr marL="0" indent="0">
              <a:spcBef>
                <a:spcPts val="225"/>
              </a:spcBef>
              <a:buNone/>
              <a:defRPr>
                <a:solidFill>
                  <a:schemeClr val="bg1">
                    <a:lumMod val="50000"/>
                  </a:schemeClr>
                </a:solidFill>
              </a:defRPr>
            </a:lvl1pPr>
            <a:lvl2pPr marL="0" indent="0">
              <a:spcBef>
                <a:spcPts val="225"/>
              </a:spcBef>
              <a:buNone/>
              <a:defRPr>
                <a:solidFill>
                  <a:schemeClr val="bg1">
                    <a:lumMod val="50000"/>
                  </a:schemeClr>
                </a:solidFill>
              </a:defRPr>
            </a:lvl2pPr>
            <a:lvl3pPr marL="0" indent="0">
              <a:spcBef>
                <a:spcPts val="225"/>
              </a:spcBef>
              <a:buNone/>
              <a:defRPr>
                <a:solidFill>
                  <a:schemeClr val="bg1">
                    <a:lumMod val="50000"/>
                  </a:schemeClr>
                </a:solidFill>
              </a:defRPr>
            </a:lvl3pPr>
            <a:lvl4pPr marL="0" indent="0">
              <a:spcBef>
                <a:spcPts val="225"/>
              </a:spcBef>
              <a:buNone/>
              <a:defRPr>
                <a:solidFill>
                  <a:schemeClr val="bg1">
                    <a:lumMod val="50000"/>
                  </a:schemeClr>
                </a:solidFill>
              </a:defRPr>
            </a:lvl4pPr>
            <a:lvl5pPr marL="0" indent="0">
              <a:spcBef>
                <a:spcPts val="225"/>
              </a:spcBef>
              <a:buNone/>
              <a:defRPr>
                <a:solidFill>
                  <a:schemeClr val="bg1">
                    <a:lumMod val="50000"/>
                  </a:schemeClr>
                </a:solidFill>
              </a:defRPr>
            </a:lvl5pPr>
          </a:lstStyle>
          <a:p>
            <a:pPr lvl="0"/>
            <a:r>
              <a:rPr lang="en-US" noProof="1"/>
              <a:t>Speaker Name</a:t>
            </a:r>
          </a:p>
          <a:p>
            <a:pPr lvl="0"/>
            <a:r>
              <a:rPr lang="en-US" noProof="1"/>
              <a:t>Division/Title/Affiliation</a:t>
            </a:r>
          </a:p>
        </p:txBody>
      </p:sp>
      <p:sp>
        <p:nvSpPr>
          <p:cNvPr id="5" name="Picture Placeholder 4"/>
          <p:cNvSpPr>
            <a:spLocks noGrp="1"/>
          </p:cNvSpPr>
          <p:nvPr>
            <p:ph type="pic" sz="quarter" idx="11" hasCustomPrompt="1"/>
          </p:nvPr>
        </p:nvSpPr>
        <p:spPr>
          <a:xfrm>
            <a:off x="1" y="0"/>
            <a:ext cx="4891088" cy="6858000"/>
          </a:xfrm>
          <a:solidFill>
            <a:schemeClr val="tx2"/>
          </a:solidFill>
        </p:spPr>
        <p:txBody>
          <a:bodyPr lIns="365760" tIns="365760" rIns="365760" bIns="2971800" anchor="b">
            <a:normAutofit/>
          </a:bodyPr>
          <a:lstStyle>
            <a:lvl1pPr marL="0" indent="0" algn="ctr">
              <a:buNone/>
              <a:defRPr sz="1200" i="1">
                <a:solidFill>
                  <a:schemeClr val="tx2">
                    <a:lumMod val="40000"/>
                    <a:lumOff val="60000"/>
                  </a:schemeClr>
                </a:solidFill>
              </a:defRPr>
            </a:lvl1pPr>
          </a:lstStyle>
          <a:p>
            <a:r>
              <a:rPr lang="en-US" noProof="1"/>
              <a:t>Click icon to insert a photo.</a:t>
            </a:r>
          </a:p>
        </p:txBody>
      </p:sp>
      <p:sp>
        <p:nvSpPr>
          <p:cNvPr id="8" name="Text Placeholder 4"/>
          <p:cNvSpPr>
            <a:spLocks noGrp="1"/>
          </p:cNvSpPr>
          <p:nvPr>
            <p:ph type="body" sz="quarter" idx="12" hasCustomPrompt="1"/>
          </p:nvPr>
        </p:nvSpPr>
        <p:spPr>
          <a:xfrm>
            <a:off x="0" y="6597160"/>
            <a:ext cx="4891089" cy="260840"/>
          </a:xfrm>
        </p:spPr>
        <p:txBody>
          <a:bodyPr lIns="91440" tIns="45720" rIns="91440" bIns="45720">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noProof="1"/>
              <a:t>Click here to insert photo credit/copyright information</a:t>
            </a:r>
          </a:p>
        </p:txBody>
      </p:sp>
    </p:spTree>
    <p:extLst>
      <p:ext uri="{BB962C8B-B14F-4D97-AF65-F5344CB8AC3E}">
        <p14:creationId xmlns:p14="http://schemas.microsoft.com/office/powerpoint/2010/main" val="95907017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arge-Photo (B)">
    <p:bg bwMode="auto">
      <p:bgPr>
        <a:solidFill>
          <a:schemeClr val="tx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06B7B0-6C7C-41B1-B254-B03553B26073}"/>
              </a:ext>
            </a:extLst>
          </p:cNvPr>
          <p:cNvSpPr txBox="1"/>
          <p:nvPr userDrawn="1"/>
        </p:nvSpPr>
        <p:spPr>
          <a:xfrm>
            <a:off x="0" y="6638925"/>
            <a:ext cx="9144000" cy="196850"/>
          </a:xfrm>
          <a:prstGeom prst="rect">
            <a:avLst/>
          </a:prstGeom>
          <a:noFill/>
        </p:spPr>
        <p:txBody>
          <a:bodyPr>
            <a:spAutoFit/>
          </a:bodyPr>
          <a:lstStyle/>
          <a:p>
            <a:pPr fontAlgn="auto"/>
            <a:r>
              <a:rPr lang="en-US" sz="675" b="1" noProof="1">
                <a:solidFill>
                  <a:schemeClr val="accent1">
                    <a:lumMod val="60000"/>
                    <a:lumOff val="40000"/>
                  </a:schemeClr>
                </a:solidFill>
                <a:latin typeface="Arial Black" panose="020B0A04020102020204" charset="0"/>
                <a:cs typeface="Arial Black" panose="020B0A04020102020204" charset="0"/>
              </a:rPr>
              <a:t>IMF</a:t>
            </a:r>
            <a:r>
              <a:rPr lang="en-US" sz="675" noProof="1">
                <a:solidFill>
                  <a:schemeClr val="accent1">
                    <a:lumMod val="60000"/>
                    <a:lumOff val="40000"/>
                  </a:schemeClr>
                </a:solidFill>
                <a:latin typeface="+mn-lt"/>
                <a:cs typeface="Arial Black" panose="020B0A04020102020204" charset="0"/>
              </a:rPr>
              <a:t> | Middle East and Central Asia Department</a:t>
            </a:r>
            <a:endParaRPr lang="en-US" sz="675" noProof="1">
              <a:solidFill>
                <a:schemeClr val="accent1">
                  <a:lumMod val="60000"/>
                  <a:lumOff val="40000"/>
                </a:schemeClr>
              </a:solidFill>
              <a:latin typeface="+mn-lt"/>
            </a:endParaRPr>
          </a:p>
        </p:txBody>
      </p:sp>
      <p:sp>
        <p:nvSpPr>
          <p:cNvPr id="7" name="TextBox 12">
            <a:extLst>
              <a:ext uri="{FF2B5EF4-FFF2-40B4-BE49-F238E27FC236}">
                <a16:creationId xmlns:a16="http://schemas.microsoft.com/office/drawing/2014/main" id="{053FE13E-E7AC-486A-A08D-21194E660E38}"/>
              </a:ext>
            </a:extLst>
          </p:cNvPr>
          <p:cNvSpPr txBox="1">
            <a:spLocks noChangeArrowheads="1"/>
          </p:cNvSpPr>
          <p:nvPr userDrawn="1"/>
        </p:nvSpPr>
        <p:spPr bwMode="auto">
          <a:xfrm>
            <a:off x="10982325" y="6661150"/>
            <a:ext cx="12096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algn="r"/>
            <a:fld id="{5965894D-8C89-46F8-B096-A5DB15B587A5}" type="slidenum">
              <a:rPr lang="en-US" altLang="en-US" sz="700">
                <a:solidFill>
                  <a:schemeClr val="bg1"/>
                </a:solidFill>
              </a:rPr>
              <a:pPr algn="r"/>
              <a:t>‹#›</a:t>
            </a:fld>
            <a:endParaRPr lang="en-US" altLang="en-US" sz="700">
              <a:solidFill>
                <a:schemeClr val="bg1"/>
              </a:solidFill>
            </a:endParaRPr>
          </a:p>
        </p:txBody>
      </p:sp>
      <p:sp>
        <p:nvSpPr>
          <p:cNvPr id="15" name="Title Placeholder 1"/>
          <p:cNvSpPr>
            <a:spLocks noGrp="1"/>
          </p:cNvSpPr>
          <p:nvPr>
            <p:ph type="title" hasCustomPrompt="1"/>
          </p:nvPr>
        </p:nvSpPr>
        <p:spPr>
          <a:xfrm>
            <a:off x="2" y="5349451"/>
            <a:ext cx="12191999" cy="1508547"/>
          </a:xfrm>
          <a:prstGeom prst="rect">
            <a:avLst/>
          </a:prstGeom>
        </p:spPr>
        <p:txBody>
          <a:bodyPr lIns="457200" tIns="182880" rIns="457200" bIns="182880" rtlCol="0" anchor="t">
            <a:normAutofit/>
          </a:bodyPr>
          <a:lstStyle>
            <a:lvl1pPr algn="ctr">
              <a:defRPr lang="en-US" sz="1800">
                <a:solidFill>
                  <a:schemeClr val="bg1"/>
                </a:solidFill>
                <a:latin typeface="Arial Black" panose="020B0A04020102020204" charset="0"/>
                <a:ea typeface="Arial Black" panose="020B0A04020102020204" charset="0"/>
                <a:cs typeface="Arial Black" panose="020B0A04020102020204" charset="0"/>
              </a:defRPr>
            </a:lvl1pPr>
          </a:lstStyle>
          <a:p>
            <a:pPr lvl="0"/>
            <a:r>
              <a:rPr lang="en-US" noProof="1"/>
              <a:t>Title for Large-Photo (B) Layout</a:t>
            </a:r>
          </a:p>
        </p:txBody>
      </p:sp>
      <p:sp>
        <p:nvSpPr>
          <p:cNvPr id="3" name="Picture Placeholder 2"/>
          <p:cNvSpPr>
            <a:spLocks noGrp="1"/>
          </p:cNvSpPr>
          <p:nvPr>
            <p:ph type="pic" sz="quarter" idx="10" hasCustomPrompt="1"/>
          </p:nvPr>
        </p:nvSpPr>
        <p:spPr>
          <a:xfrm>
            <a:off x="0" y="2"/>
            <a:ext cx="12192000" cy="5349875"/>
          </a:xfrm>
          <a:solidFill>
            <a:schemeClr val="tx2">
              <a:lumMod val="50000"/>
            </a:schemeClr>
          </a:solidFill>
        </p:spPr>
        <p:txBody>
          <a:bodyPr tIns="0" bIns="2057400" anchor="b"/>
          <a:lstStyle>
            <a:lvl1pPr algn="ctr">
              <a:defRPr i="1">
                <a:solidFill>
                  <a:schemeClr val="tx2"/>
                </a:solidFill>
              </a:defRPr>
            </a:lvl1pPr>
          </a:lstStyle>
          <a:p>
            <a:r>
              <a:rPr lang="en-US" noProof="1"/>
              <a:t>Click icon to insert a photo.</a:t>
            </a:r>
          </a:p>
        </p:txBody>
      </p:sp>
      <p:sp>
        <p:nvSpPr>
          <p:cNvPr id="5" name="Text Placeholder 4"/>
          <p:cNvSpPr>
            <a:spLocks noGrp="1"/>
          </p:cNvSpPr>
          <p:nvPr>
            <p:ph type="body" sz="quarter" idx="11" hasCustomPrompt="1"/>
          </p:nvPr>
        </p:nvSpPr>
        <p:spPr>
          <a:xfrm rot="5400000">
            <a:off x="9386856" y="2544309"/>
            <a:ext cx="5349451" cy="260839"/>
          </a:xfrm>
        </p:spPr>
        <p:txBody>
          <a:bodyPr lIns="91440" tIns="45720" rIns="91440" bIns="45720">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noProof="1"/>
              <a:t>Click here to insert photo credit/copyright information</a:t>
            </a:r>
          </a:p>
        </p:txBody>
      </p:sp>
    </p:spTree>
    <p:extLst>
      <p:ext uri="{BB962C8B-B14F-4D97-AF65-F5344CB8AC3E}">
        <p14:creationId xmlns:p14="http://schemas.microsoft.com/office/powerpoint/2010/main" val="365053993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Slide Number Placeholder 2">
            <a:extLst>
              <a:ext uri="{FF2B5EF4-FFF2-40B4-BE49-F238E27FC236}">
                <a16:creationId xmlns:a16="http://schemas.microsoft.com/office/drawing/2014/main" id="{8F9D4450-8CA9-413D-9458-5910CC15E5C7}"/>
              </a:ext>
            </a:extLst>
          </p:cNvPr>
          <p:cNvSpPr>
            <a:spLocks noGrp="1"/>
          </p:cNvSpPr>
          <p:nvPr>
            <p:ph type="sldNum" sz="quarter" idx="10"/>
          </p:nvPr>
        </p:nvSpPr>
        <p:spPr>
          <a:xfrm>
            <a:off x="9059863" y="6491288"/>
            <a:ext cx="2844800" cy="230187"/>
          </a:xfrm>
        </p:spPr>
        <p:txBody>
          <a:bodyPr vert="horz" wrap="square" lIns="91440" tIns="45720" rIns="91440" bIns="45720" numCol="1" anchor="ctr" anchorCtr="0" compatLnSpc="1">
            <a:prstTxWarp prst="textNoShape">
              <a:avLst/>
            </a:prstTxWarp>
          </a:bodyPr>
          <a:lstStyle>
            <a:lvl1pPr>
              <a:defRPr/>
            </a:lvl1pPr>
          </a:lstStyle>
          <a:p>
            <a:fld id="{2DD3795E-1993-408C-8B5E-5B9D8812494D}" type="datetime1">
              <a:rPr lang="en-US" altLang="en-US"/>
              <a:pPr/>
              <a:t>11/17/2021</a:t>
            </a:fld>
            <a:r>
              <a:rPr lang="en-US" altLang="en-US"/>
              <a:t> | </a:t>
            </a:r>
            <a:fld id="{BC8354B1-C4DA-44F8-8207-CE6C70381405}" type="slidenum">
              <a:rPr lang="en-US" altLang="en-US"/>
              <a:pPr/>
              <a:t>‹#›</a:t>
            </a:fld>
            <a:endParaRPr lang="en-US" altLang="en-US"/>
          </a:p>
        </p:txBody>
      </p:sp>
    </p:spTree>
    <p:extLst>
      <p:ext uri="{BB962C8B-B14F-4D97-AF65-F5344CB8AC3E}">
        <p14:creationId xmlns:p14="http://schemas.microsoft.com/office/powerpoint/2010/main" val="3323228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Cyan)">
    <p:bg bwMode="auto">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561B24-5DC2-46F4-9FBB-D0EC3106F01A}"/>
              </a:ext>
            </a:extLst>
          </p:cNvPr>
          <p:cNvSpPr txBox="1"/>
          <p:nvPr userDrawn="1"/>
        </p:nvSpPr>
        <p:spPr>
          <a:xfrm>
            <a:off x="0" y="6638925"/>
            <a:ext cx="9144000" cy="196850"/>
          </a:xfrm>
          <a:prstGeom prst="rect">
            <a:avLst/>
          </a:prstGeom>
          <a:noFill/>
        </p:spPr>
        <p:txBody>
          <a:bodyPr>
            <a:spAutoFit/>
          </a:bodyPr>
          <a:lstStyle/>
          <a:p>
            <a:pPr fontAlgn="auto"/>
            <a:r>
              <a:rPr lang="en-US" sz="675" b="1" noProof="1">
                <a:solidFill>
                  <a:schemeClr val="bg1"/>
                </a:solidFill>
                <a:latin typeface="Arial Black" panose="020B0A04020102020204" charset="0"/>
                <a:cs typeface="Arial Black" panose="020B0A04020102020204" charset="0"/>
              </a:rPr>
              <a:t>IMF</a:t>
            </a:r>
            <a:r>
              <a:rPr lang="en-US" sz="675" noProof="1">
                <a:solidFill>
                  <a:schemeClr val="bg1"/>
                </a:solidFill>
                <a:latin typeface="+mn-lt"/>
                <a:cs typeface="Arial Black" panose="020B0A04020102020204" charset="0"/>
              </a:rPr>
              <a:t> | Middle East and Central Asia Department</a:t>
            </a:r>
            <a:endParaRPr lang="en-US" sz="675" noProof="1">
              <a:solidFill>
                <a:schemeClr val="bg1"/>
              </a:solidFill>
              <a:latin typeface="+mn-lt"/>
            </a:endParaRPr>
          </a:p>
        </p:txBody>
      </p:sp>
      <p:sp>
        <p:nvSpPr>
          <p:cNvPr id="4" name="TextBox 3">
            <a:extLst>
              <a:ext uri="{FF2B5EF4-FFF2-40B4-BE49-F238E27FC236}">
                <a16:creationId xmlns:a16="http://schemas.microsoft.com/office/drawing/2014/main" id="{5715E729-B171-44D8-9754-D5FE1B7F8DBF}"/>
              </a:ext>
            </a:extLst>
          </p:cNvPr>
          <p:cNvSpPr txBox="1">
            <a:spLocks noChangeArrowheads="1"/>
          </p:cNvSpPr>
          <p:nvPr userDrawn="1"/>
        </p:nvSpPr>
        <p:spPr bwMode="auto">
          <a:xfrm>
            <a:off x="10982325" y="6661150"/>
            <a:ext cx="12096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algn="r"/>
            <a:fld id="{6C9A7256-8A66-4B2E-A4DD-46814BF9277B}" type="slidenum">
              <a:rPr lang="en-US" altLang="en-US" sz="700">
                <a:solidFill>
                  <a:schemeClr val="bg1"/>
                </a:solidFill>
              </a:rPr>
              <a:pPr algn="r"/>
              <a:t>‹#›</a:t>
            </a:fld>
            <a:endParaRPr lang="en-US" altLang="en-US" sz="700">
              <a:solidFill>
                <a:schemeClr val="bg1"/>
              </a:solidFill>
            </a:endParaRPr>
          </a:p>
        </p:txBody>
      </p:sp>
      <p:sp>
        <p:nvSpPr>
          <p:cNvPr id="2" name="Title 1"/>
          <p:cNvSpPr>
            <a:spLocks noGrp="1"/>
          </p:cNvSpPr>
          <p:nvPr>
            <p:ph type="title" hasCustomPrompt="1"/>
          </p:nvPr>
        </p:nvSpPr>
        <p:spPr>
          <a:xfrm>
            <a:off x="1295400" y="1371600"/>
            <a:ext cx="9601200" cy="4114800"/>
          </a:xfrm>
        </p:spPr>
        <p:txBody>
          <a:bodyPr/>
          <a:lstStyle>
            <a:lvl1pPr algn="ctr">
              <a:defRPr>
                <a:solidFill>
                  <a:schemeClr val="bg1"/>
                </a:solidFill>
              </a:defRPr>
            </a:lvl1pPr>
          </a:lstStyle>
          <a:p>
            <a:r>
              <a:rPr lang="en-US" noProof="1"/>
              <a:t>Title for Divider (Cyan)</a:t>
            </a:r>
          </a:p>
        </p:txBody>
      </p:sp>
    </p:spTree>
    <p:extLst>
      <p:ext uri="{BB962C8B-B14F-4D97-AF65-F5344CB8AC3E}">
        <p14:creationId xmlns:p14="http://schemas.microsoft.com/office/powerpoint/2010/main" val="92285860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Green)">
    <p:bg bwMode="auto">
      <p:bgPr>
        <a:solidFill>
          <a:srgbClr val="78BE2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C613D7-07A8-448B-A475-A8241C4A805D}"/>
              </a:ext>
            </a:extLst>
          </p:cNvPr>
          <p:cNvSpPr txBox="1"/>
          <p:nvPr userDrawn="1"/>
        </p:nvSpPr>
        <p:spPr>
          <a:xfrm>
            <a:off x="0" y="6638925"/>
            <a:ext cx="9144000" cy="196850"/>
          </a:xfrm>
          <a:prstGeom prst="rect">
            <a:avLst/>
          </a:prstGeom>
          <a:noFill/>
        </p:spPr>
        <p:txBody>
          <a:bodyPr>
            <a:spAutoFit/>
          </a:bodyPr>
          <a:lstStyle/>
          <a:p>
            <a:pPr fontAlgn="auto"/>
            <a:r>
              <a:rPr lang="en-US" sz="675" b="1" noProof="1">
                <a:solidFill>
                  <a:schemeClr val="bg1"/>
                </a:solidFill>
                <a:latin typeface="Arial Black" panose="020B0A04020102020204" charset="0"/>
                <a:cs typeface="Arial Black" panose="020B0A04020102020204" charset="0"/>
              </a:rPr>
              <a:t>IMF</a:t>
            </a:r>
            <a:r>
              <a:rPr lang="en-US" sz="675" noProof="1">
                <a:solidFill>
                  <a:schemeClr val="bg1"/>
                </a:solidFill>
                <a:latin typeface="+mn-lt"/>
                <a:cs typeface="Arial Black" panose="020B0A04020102020204" charset="0"/>
              </a:rPr>
              <a:t> | Middle East and Central Asia Department</a:t>
            </a:r>
            <a:endParaRPr lang="en-US" sz="675" noProof="1">
              <a:solidFill>
                <a:schemeClr val="bg1"/>
              </a:solidFill>
              <a:latin typeface="+mn-lt"/>
            </a:endParaRPr>
          </a:p>
        </p:txBody>
      </p:sp>
      <p:sp>
        <p:nvSpPr>
          <p:cNvPr id="4" name="TextBox 3">
            <a:extLst>
              <a:ext uri="{FF2B5EF4-FFF2-40B4-BE49-F238E27FC236}">
                <a16:creationId xmlns:a16="http://schemas.microsoft.com/office/drawing/2014/main" id="{DEA27592-4185-42C3-B33E-D36BED63ABDD}"/>
              </a:ext>
            </a:extLst>
          </p:cNvPr>
          <p:cNvSpPr txBox="1">
            <a:spLocks noChangeArrowheads="1"/>
          </p:cNvSpPr>
          <p:nvPr userDrawn="1"/>
        </p:nvSpPr>
        <p:spPr bwMode="auto">
          <a:xfrm>
            <a:off x="10982325" y="6661150"/>
            <a:ext cx="12096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algn="r"/>
            <a:fld id="{AD14482F-DD68-4FBA-AFCD-7E1B2C158AF0}" type="slidenum">
              <a:rPr lang="en-US" altLang="en-US" sz="700">
                <a:solidFill>
                  <a:schemeClr val="bg1"/>
                </a:solidFill>
              </a:rPr>
              <a:pPr algn="r"/>
              <a:t>‹#›</a:t>
            </a:fld>
            <a:endParaRPr lang="en-US" altLang="en-US" sz="700">
              <a:solidFill>
                <a:schemeClr val="bg1"/>
              </a:solidFill>
            </a:endParaRPr>
          </a:p>
        </p:txBody>
      </p:sp>
      <p:sp>
        <p:nvSpPr>
          <p:cNvPr id="2" name="Title 1"/>
          <p:cNvSpPr>
            <a:spLocks noGrp="1"/>
          </p:cNvSpPr>
          <p:nvPr>
            <p:ph type="title" hasCustomPrompt="1"/>
          </p:nvPr>
        </p:nvSpPr>
        <p:spPr>
          <a:xfrm>
            <a:off x="1295400" y="1371600"/>
            <a:ext cx="9601200" cy="4114800"/>
          </a:xfrm>
        </p:spPr>
        <p:txBody>
          <a:bodyPr/>
          <a:lstStyle>
            <a:lvl1pPr algn="ctr">
              <a:defRPr>
                <a:solidFill>
                  <a:schemeClr val="bg1"/>
                </a:solidFill>
              </a:defRPr>
            </a:lvl1pPr>
          </a:lstStyle>
          <a:p>
            <a:r>
              <a:rPr lang="en-US" noProof="1"/>
              <a:t>Title for Divider (Green)</a:t>
            </a:r>
          </a:p>
        </p:txBody>
      </p:sp>
    </p:spTree>
    <p:extLst>
      <p:ext uri="{BB962C8B-B14F-4D97-AF65-F5344CB8AC3E}">
        <p14:creationId xmlns:p14="http://schemas.microsoft.com/office/powerpoint/2010/main" val="351766480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bwMode="auto">
      <p:bgPr>
        <a:solidFill>
          <a:schemeClr val="accent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CC8D40-5169-49AA-9F1B-7C974EC0B99E}"/>
              </a:ext>
            </a:extLst>
          </p:cNvPr>
          <p:cNvSpPr txBox="1"/>
          <p:nvPr userDrawn="1"/>
        </p:nvSpPr>
        <p:spPr>
          <a:xfrm>
            <a:off x="0" y="6638925"/>
            <a:ext cx="9144000" cy="196850"/>
          </a:xfrm>
          <a:prstGeom prst="rect">
            <a:avLst/>
          </a:prstGeom>
          <a:noFill/>
        </p:spPr>
        <p:txBody>
          <a:bodyPr>
            <a:spAutoFit/>
          </a:bodyPr>
          <a:lstStyle/>
          <a:p>
            <a:pPr fontAlgn="auto"/>
            <a:r>
              <a:rPr lang="en-US" sz="675" b="1" noProof="1">
                <a:solidFill>
                  <a:schemeClr val="bg1"/>
                </a:solidFill>
                <a:latin typeface="Arial Black" panose="020B0A04020102020204" charset="0"/>
                <a:cs typeface="Arial Black" panose="020B0A04020102020204" charset="0"/>
              </a:rPr>
              <a:t>IMF</a:t>
            </a:r>
            <a:r>
              <a:rPr lang="en-US" sz="675" noProof="1">
                <a:solidFill>
                  <a:schemeClr val="bg1"/>
                </a:solidFill>
                <a:latin typeface="+mn-lt"/>
                <a:cs typeface="Arial Black" panose="020B0A04020102020204" charset="0"/>
              </a:rPr>
              <a:t> | Middle East and Central Asia Department</a:t>
            </a:r>
            <a:endParaRPr lang="en-US" sz="675" noProof="1">
              <a:solidFill>
                <a:schemeClr val="bg1"/>
              </a:solidFill>
              <a:latin typeface="+mn-lt"/>
            </a:endParaRPr>
          </a:p>
        </p:txBody>
      </p:sp>
      <p:sp>
        <p:nvSpPr>
          <p:cNvPr id="4" name="TextBox 3">
            <a:extLst>
              <a:ext uri="{FF2B5EF4-FFF2-40B4-BE49-F238E27FC236}">
                <a16:creationId xmlns:a16="http://schemas.microsoft.com/office/drawing/2014/main" id="{7674F75A-0DFD-4C08-A26C-2654D4D3CB5E}"/>
              </a:ext>
            </a:extLst>
          </p:cNvPr>
          <p:cNvSpPr txBox="1">
            <a:spLocks noChangeArrowheads="1"/>
          </p:cNvSpPr>
          <p:nvPr userDrawn="1"/>
        </p:nvSpPr>
        <p:spPr bwMode="auto">
          <a:xfrm>
            <a:off x="10982325" y="6661150"/>
            <a:ext cx="12096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algn="r"/>
            <a:fld id="{CA6F5CFD-8926-4440-96BE-D1EE70B315B3}" type="slidenum">
              <a:rPr lang="en-US" altLang="en-US" sz="700">
                <a:solidFill>
                  <a:schemeClr val="bg1"/>
                </a:solidFill>
              </a:rPr>
              <a:pPr algn="r"/>
              <a:t>‹#›</a:t>
            </a:fld>
            <a:endParaRPr lang="en-US" altLang="en-US" sz="700">
              <a:solidFill>
                <a:schemeClr val="bg1"/>
              </a:solidFill>
            </a:endParaRPr>
          </a:p>
        </p:txBody>
      </p:sp>
      <p:sp>
        <p:nvSpPr>
          <p:cNvPr id="2" name="Title 1"/>
          <p:cNvSpPr>
            <a:spLocks noGrp="1"/>
          </p:cNvSpPr>
          <p:nvPr>
            <p:ph type="title" hasCustomPrompt="1"/>
          </p:nvPr>
        </p:nvSpPr>
        <p:spPr>
          <a:xfrm>
            <a:off x="1295400" y="1371600"/>
            <a:ext cx="9601200" cy="4114800"/>
          </a:xfrm>
        </p:spPr>
        <p:txBody>
          <a:bodyPr/>
          <a:lstStyle>
            <a:lvl1pPr algn="ctr">
              <a:defRPr>
                <a:solidFill>
                  <a:schemeClr val="bg1"/>
                </a:solidFill>
              </a:defRPr>
            </a:lvl1pPr>
          </a:lstStyle>
          <a:p>
            <a:r>
              <a:rPr lang="en-US" noProof="1"/>
              <a:t>Title for Divider (Yellow)</a:t>
            </a:r>
          </a:p>
        </p:txBody>
      </p:sp>
    </p:spTree>
    <p:extLst>
      <p:ext uri="{BB962C8B-B14F-4D97-AF65-F5344CB8AC3E}">
        <p14:creationId xmlns:p14="http://schemas.microsoft.com/office/powerpoint/2010/main" val="25879500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Agenda">
    <p:bg bwMode="auto">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5D44BC-96AD-49F0-8820-158CDDFD258D}"/>
              </a:ext>
            </a:extLst>
          </p:cNvPr>
          <p:cNvSpPr/>
          <p:nvPr userDrawn="1"/>
        </p:nvSpPr>
        <p:spPr>
          <a:xfrm>
            <a:off x="0" y="6638925"/>
            <a:ext cx="12192000" cy="219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en-US" sz="3200" noProof="1">
              <a:solidFill>
                <a:schemeClr val="tx2"/>
              </a:solidFill>
            </a:endParaRPr>
          </a:p>
        </p:txBody>
      </p:sp>
      <p:sp>
        <p:nvSpPr>
          <p:cNvPr id="4" name="TextBox 3">
            <a:extLst>
              <a:ext uri="{FF2B5EF4-FFF2-40B4-BE49-F238E27FC236}">
                <a16:creationId xmlns:a16="http://schemas.microsoft.com/office/drawing/2014/main" id="{553EE373-FDDD-400D-AB7C-2A8BA06C9011}"/>
              </a:ext>
            </a:extLst>
          </p:cNvPr>
          <p:cNvSpPr txBox="1"/>
          <p:nvPr userDrawn="1"/>
        </p:nvSpPr>
        <p:spPr>
          <a:xfrm>
            <a:off x="0" y="6638925"/>
            <a:ext cx="9144000" cy="196850"/>
          </a:xfrm>
          <a:prstGeom prst="rect">
            <a:avLst/>
          </a:prstGeom>
          <a:noFill/>
        </p:spPr>
        <p:txBody>
          <a:bodyPr>
            <a:spAutoFit/>
          </a:bodyPr>
          <a:lstStyle/>
          <a:p>
            <a:pPr fontAlgn="auto"/>
            <a:r>
              <a:rPr lang="en-US" sz="675" b="1" noProof="1">
                <a:solidFill>
                  <a:schemeClr val="bg1"/>
                </a:solidFill>
                <a:latin typeface="Arial Black" panose="020B0A04020102020204" charset="0"/>
                <a:cs typeface="Arial Black" panose="020B0A04020102020204" charset="0"/>
              </a:rPr>
              <a:t>IMF</a:t>
            </a:r>
            <a:r>
              <a:rPr lang="en-US" sz="675" noProof="1">
                <a:solidFill>
                  <a:schemeClr val="bg1"/>
                </a:solidFill>
                <a:latin typeface="+mn-lt"/>
                <a:cs typeface="Arial Black" panose="020B0A04020102020204" charset="0"/>
              </a:rPr>
              <a:t> | Middle East and Central Asia Department</a:t>
            </a:r>
            <a:endParaRPr lang="en-US" sz="675" noProof="1">
              <a:solidFill>
                <a:schemeClr val="bg1"/>
              </a:solidFill>
              <a:latin typeface="+mn-lt"/>
            </a:endParaRPr>
          </a:p>
        </p:txBody>
      </p:sp>
      <p:sp>
        <p:nvSpPr>
          <p:cNvPr id="5" name="TextBox 3">
            <a:extLst>
              <a:ext uri="{FF2B5EF4-FFF2-40B4-BE49-F238E27FC236}">
                <a16:creationId xmlns:a16="http://schemas.microsoft.com/office/drawing/2014/main" id="{8439E6A4-DB43-41B9-A53A-A5573E0E6202}"/>
              </a:ext>
            </a:extLst>
          </p:cNvPr>
          <p:cNvSpPr txBox="1">
            <a:spLocks noChangeArrowheads="1"/>
          </p:cNvSpPr>
          <p:nvPr userDrawn="1"/>
        </p:nvSpPr>
        <p:spPr bwMode="auto">
          <a:xfrm>
            <a:off x="10982325" y="6661150"/>
            <a:ext cx="12096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algn="r"/>
            <a:fld id="{15268FD3-B9C1-4B2B-B7AB-4900B0BE9533}" type="slidenum">
              <a:rPr lang="en-US" altLang="en-US" sz="700">
                <a:solidFill>
                  <a:schemeClr val="bg1"/>
                </a:solidFill>
              </a:rPr>
              <a:pPr algn="r"/>
              <a:t>‹#›</a:t>
            </a:fld>
            <a:endParaRPr lang="en-US" altLang="en-US" sz="700">
              <a:solidFill>
                <a:schemeClr val="bg1"/>
              </a:solidFill>
            </a:endParaRPr>
          </a:p>
        </p:txBody>
      </p:sp>
      <p:sp>
        <p:nvSpPr>
          <p:cNvPr id="10" name="Content Placeholder 9"/>
          <p:cNvSpPr>
            <a:spLocks noGrp="1"/>
          </p:cNvSpPr>
          <p:nvPr>
            <p:ph sz="quarter" idx="11" hasCustomPrompt="1"/>
          </p:nvPr>
        </p:nvSpPr>
        <p:spPr>
          <a:xfrm>
            <a:off x="1235965" y="683639"/>
            <a:ext cx="9372600" cy="5486400"/>
          </a:xfrm>
        </p:spPr>
        <p:txBody>
          <a:bodyPr tIns="0" bIns="365760" anchor="ctr"/>
          <a:lstStyle>
            <a:lvl1pPr>
              <a:spcBef>
                <a:spcPct val="0"/>
              </a:spcBef>
              <a:spcAft>
                <a:spcPts val="1800"/>
              </a:spcAft>
              <a:buClrTx/>
              <a:defRPr sz="2550" b="0" i="0">
                <a:solidFill>
                  <a:schemeClr val="bg1"/>
                </a:solidFill>
                <a:latin typeface="Arial Black" panose="020B0A04020102020204" charset="0"/>
                <a:cs typeface="Arial Black" panose="020B0A04020102020204" charset="0"/>
              </a:defRPr>
            </a:lvl1pPr>
            <a:lvl2pPr marL="257175" indent="-257175">
              <a:spcBef>
                <a:spcPts val="675"/>
              </a:spcBef>
              <a:spcAft>
                <a:spcPct val="0"/>
              </a:spcAft>
              <a:buClrTx/>
              <a:defRPr sz="2400" b="0">
                <a:solidFill>
                  <a:schemeClr val="bg1"/>
                </a:solidFill>
              </a:defRPr>
            </a:lvl2pPr>
            <a:lvl3pPr marL="257175" indent="-257175">
              <a:spcBef>
                <a:spcPts val="675"/>
              </a:spcBef>
              <a:spcAft>
                <a:spcPct val="0"/>
              </a:spcAft>
              <a:buClrTx/>
              <a:buSzTx/>
              <a:buFont typeface="Wingdings" panose="05000000000000000000" pitchFamily="2" charset="2"/>
              <a:buChar char="§"/>
              <a:defRPr sz="2400" b="1">
                <a:solidFill>
                  <a:schemeClr val="accent2">
                    <a:lumMod val="60000"/>
                    <a:lumOff val="40000"/>
                  </a:schemeClr>
                </a:solidFill>
              </a:defRPr>
            </a:lvl3pPr>
            <a:lvl4pPr marL="385445" indent="-128270">
              <a:spcBef>
                <a:spcPct val="0"/>
              </a:spcBef>
              <a:spcAft>
                <a:spcPts val="225"/>
              </a:spcAft>
              <a:buClrTx/>
              <a:buFont typeface="Arial" panose="020B0604020202020204" pitchFamily="34" charset="0"/>
              <a:buChar char="•"/>
              <a:defRPr sz="1575" b="0">
                <a:solidFill>
                  <a:schemeClr val="bg1"/>
                </a:solidFill>
              </a:defRPr>
            </a:lvl4pPr>
            <a:lvl5pPr marL="385445" indent="-128270">
              <a:spcBef>
                <a:spcPct val="0"/>
              </a:spcBef>
              <a:spcAft>
                <a:spcPts val="225"/>
              </a:spcAft>
              <a:buClrTx/>
              <a:buFont typeface="Arial" panose="020B0604020202020204" pitchFamily="34" charset="0"/>
              <a:buChar char="•"/>
              <a:defRPr sz="1575" b="1">
                <a:solidFill>
                  <a:schemeClr val="accent2">
                    <a:lumMod val="60000"/>
                    <a:lumOff val="40000"/>
                  </a:schemeClr>
                </a:solidFill>
              </a:defRPr>
            </a:lvl5pPr>
          </a:lstStyle>
          <a:p>
            <a:pPr lvl="0"/>
            <a:r>
              <a:rPr lang="en-US" noProof="1"/>
              <a:t>Title for Divider–Agenda</a:t>
            </a:r>
          </a:p>
          <a:p>
            <a:pPr lvl="1"/>
            <a:r>
              <a:rPr lang="en-US" noProof="1"/>
              <a:t>Agenda Item—Inactive</a:t>
            </a:r>
          </a:p>
          <a:p>
            <a:pPr lvl="2"/>
            <a:r>
              <a:rPr lang="en-US" noProof="1"/>
              <a:t>Agenda Item—Active</a:t>
            </a:r>
          </a:p>
          <a:p>
            <a:pPr lvl="3"/>
            <a:r>
              <a:rPr lang="en-US" noProof="1"/>
              <a:t>Second level</a:t>
            </a:r>
          </a:p>
          <a:p>
            <a:pPr lvl="4"/>
            <a:r>
              <a:rPr lang="en-US" noProof="1"/>
              <a:t>Third level</a:t>
            </a:r>
          </a:p>
        </p:txBody>
      </p:sp>
    </p:spTree>
    <p:extLst>
      <p:ext uri="{BB962C8B-B14F-4D97-AF65-F5344CB8AC3E}">
        <p14:creationId xmlns:p14="http://schemas.microsoft.com/office/powerpoint/2010/main" val="3837419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6793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rtlCol="0">
            <a:normAutofit/>
          </a:bodyPr>
          <a:lstStyle>
            <a:lvl1pPr algn="l">
              <a:defRPr lang="en-US" sz="2100">
                <a:solidFill>
                  <a:schemeClr val="tx2"/>
                </a:solidFill>
                <a:latin typeface="Arial Black" panose="020B0A04020102020204" charset="0"/>
                <a:ea typeface="Arial Black" panose="020B0A04020102020204" charset="0"/>
                <a:cs typeface="Arial Black" panose="020B0A04020102020204" charset="0"/>
              </a:defRPr>
            </a:lvl1pPr>
          </a:lstStyle>
          <a:p>
            <a:pPr lvl="0"/>
            <a:r>
              <a:rPr lang="en-US" noProof="1"/>
              <a:t>Slide Title for Single-Column (W) Layout</a:t>
            </a:r>
          </a:p>
        </p:txBody>
      </p:sp>
      <p:sp>
        <p:nvSpPr>
          <p:cNvPr id="3" name="Text Placeholder 2"/>
          <p:cNvSpPr>
            <a:spLocks noGrp="1"/>
          </p:cNvSpPr>
          <p:nvPr>
            <p:ph type="body" sz="quarter" idx="10" hasCustomPrompt="1"/>
          </p:nvPr>
        </p:nvSpPr>
        <p:spPr>
          <a:xfrm>
            <a:off x="1239838" y="1469873"/>
            <a:ext cx="9715500" cy="4860591"/>
          </a:xfrm>
        </p:spPr>
        <p:txBody>
          <a:bodyPr/>
          <a:lstStyle>
            <a:lvl1pPr>
              <a:spcBef>
                <a:spcPts val="1800"/>
              </a:spcBef>
              <a:defRPr>
                <a:solidFill>
                  <a:schemeClr val="tx1"/>
                </a:solidFill>
              </a:defRPr>
            </a:lvl1pPr>
            <a:lvl2pPr>
              <a:defRPr/>
            </a:lvl2pPr>
            <a:lvl3pPr marL="344170" marR="0" indent="-168910" algn="l" defTabSz="685165" rtl="0" eaLnBrk="1" fontAlgn="auto" latinLnBrk="0" hangingPunct="1">
              <a:lnSpc>
                <a:spcPct val="100000"/>
              </a:lnSpc>
              <a:spcBef>
                <a:spcPts val="450"/>
              </a:spcBef>
              <a:spcAft>
                <a:spcPct val="0"/>
              </a:spcAft>
              <a:buClr>
                <a:schemeClr val="bg1">
                  <a:lumMod val="50000"/>
                </a:schemeClr>
              </a:buClr>
              <a:buSzPct val="65000"/>
              <a:buFont typeface="ArialMT"/>
              <a:buChar char="►"/>
              <a:defRPr/>
            </a:lvl3pPr>
            <a:lvl4pPr>
              <a:defRPr/>
            </a:lvl4pPr>
            <a:lvl5pPr>
              <a:defRPr/>
            </a:lvl5pPr>
          </a:lstStyle>
          <a:p>
            <a:pPr lvl="0"/>
            <a:r>
              <a:rPr lang="en-US" noProof="1"/>
              <a:t>Paragraph/unbulleted text formatting</a:t>
            </a:r>
          </a:p>
          <a:p>
            <a:pPr lvl="1"/>
            <a:r>
              <a:rPr lang="en-US" noProof="1"/>
              <a:t>Click the “Indent More” button (in the Home ribbon, above) for first-level bullets</a:t>
            </a:r>
          </a:p>
          <a:p>
            <a:pPr lvl="2"/>
            <a:r>
              <a:rPr lang="en-US" noProof="1"/>
              <a:t>Double-click the “Indent More” button (above) for second-level bullets</a:t>
            </a:r>
          </a:p>
          <a:p>
            <a:pPr lvl="3"/>
            <a:r>
              <a:rPr lang="en-US" noProof="1"/>
              <a:t>Triple-click the “Indent More” button (above) for third-level bullets</a:t>
            </a:r>
          </a:p>
          <a:p>
            <a:pPr lvl="4"/>
            <a:r>
              <a:rPr lang="en-US" noProof="1"/>
              <a:t>Quadruple-click the “Indent More” button (above) for fourth-level bullets</a:t>
            </a:r>
          </a:p>
        </p:txBody>
      </p:sp>
    </p:spTree>
    <p:extLst>
      <p:ext uri="{BB962C8B-B14F-4D97-AF65-F5344CB8AC3E}">
        <p14:creationId xmlns:p14="http://schemas.microsoft.com/office/powerpoint/2010/main" val="203224516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rtlCol="0">
            <a:normAutofit/>
          </a:bodyPr>
          <a:lstStyle>
            <a:lvl1pPr algn="l">
              <a:defRPr lang="en-US" sz="2100">
                <a:solidFill>
                  <a:schemeClr val="tx2"/>
                </a:solidFill>
                <a:latin typeface="Arial Black" panose="020B0A04020102020204" charset="0"/>
                <a:ea typeface="Arial Black" panose="020B0A04020102020204" charset="0"/>
                <a:cs typeface="Arial Black" panose="020B0A04020102020204" charset="0"/>
              </a:defRPr>
            </a:lvl1pPr>
          </a:lstStyle>
          <a:p>
            <a:pPr lvl="0"/>
            <a:r>
              <a:rPr lang="en-US" noProof="1"/>
              <a:t>Slide Title for Two-Column (W) Layout</a:t>
            </a:r>
          </a:p>
        </p:txBody>
      </p:sp>
      <p:sp>
        <p:nvSpPr>
          <p:cNvPr id="3" name="Text Placeholder 2"/>
          <p:cNvSpPr>
            <a:spLocks noGrp="1"/>
          </p:cNvSpPr>
          <p:nvPr>
            <p:ph type="body" sz="quarter" idx="10" hasCustomPrompt="1"/>
          </p:nvPr>
        </p:nvSpPr>
        <p:spPr>
          <a:xfrm>
            <a:off x="1239838" y="1469873"/>
            <a:ext cx="4572000" cy="4860591"/>
          </a:xfrm>
        </p:spPr>
        <p:txBody>
          <a:bodyPr>
            <a:normAutofit/>
          </a:bodyPr>
          <a:lstStyle>
            <a:lvl1pPr>
              <a:spcBef>
                <a:spcPts val="1800"/>
              </a:spcBef>
              <a:defRPr sz="1350">
                <a:solidFill>
                  <a:schemeClr val="tx1"/>
                </a:solidFill>
              </a:defRPr>
            </a:lvl1pPr>
            <a:lvl2pPr>
              <a:defRPr sz="1350"/>
            </a:lvl2pPr>
            <a:lvl3pPr marL="344170" marR="0" indent="-168910" algn="l" defTabSz="685165" rtl="0" eaLnBrk="1" fontAlgn="auto" latinLnBrk="0" hangingPunct="1">
              <a:lnSpc>
                <a:spcPct val="100000"/>
              </a:lnSpc>
              <a:spcBef>
                <a:spcPts val="450"/>
              </a:spcBef>
              <a:spcAft>
                <a:spcPct val="0"/>
              </a:spcAft>
              <a:buClr>
                <a:schemeClr val="bg1">
                  <a:lumMod val="50000"/>
                </a:schemeClr>
              </a:buClr>
              <a:buSzPct val="65000"/>
              <a:buFont typeface="ArialMT"/>
              <a:buChar char="►"/>
              <a:defRPr sz="1350"/>
            </a:lvl3pPr>
            <a:lvl4pPr>
              <a:defRPr sz="1350"/>
            </a:lvl4pPr>
            <a:lvl5pPr>
              <a:defRPr sz="1350"/>
            </a:lvl5pPr>
          </a:lstStyle>
          <a:p>
            <a:pPr lvl="0"/>
            <a:r>
              <a:rPr lang="en-US" noProof="1"/>
              <a:t>Paragraph/unbulleted text formatting</a:t>
            </a:r>
          </a:p>
          <a:p>
            <a:pPr lvl="1"/>
            <a:r>
              <a:rPr lang="en-US" noProof="1"/>
              <a:t>Click the “Indent More” button (in the Home ribbon, above) for first-level bullets</a:t>
            </a:r>
          </a:p>
          <a:p>
            <a:pPr lvl="2"/>
            <a:r>
              <a:rPr lang="en-US" noProof="1"/>
              <a:t>Double-click the “Indent More” button (above) for second-level bullets</a:t>
            </a:r>
          </a:p>
          <a:p>
            <a:pPr lvl="3"/>
            <a:r>
              <a:rPr lang="en-US" noProof="1"/>
              <a:t>Triple-click the “Indent More” button (above) for third-level bullets</a:t>
            </a:r>
          </a:p>
          <a:p>
            <a:pPr lvl="4"/>
            <a:r>
              <a:rPr lang="en-US" noProof="1"/>
              <a:t>Quadruple-click the “Indent More” button (above) for fourth-level bullets</a:t>
            </a:r>
          </a:p>
        </p:txBody>
      </p:sp>
      <p:sp>
        <p:nvSpPr>
          <p:cNvPr id="6" name="Text Placeholder 2"/>
          <p:cNvSpPr>
            <a:spLocks noGrp="1"/>
          </p:cNvSpPr>
          <p:nvPr>
            <p:ph type="body" sz="quarter" idx="13" hasCustomPrompt="1"/>
          </p:nvPr>
        </p:nvSpPr>
        <p:spPr>
          <a:xfrm>
            <a:off x="6383338" y="1469873"/>
            <a:ext cx="4572000" cy="4860591"/>
          </a:xfrm>
        </p:spPr>
        <p:txBody>
          <a:bodyPr>
            <a:normAutofit/>
          </a:bodyPr>
          <a:lstStyle>
            <a:lvl1pPr>
              <a:spcBef>
                <a:spcPts val="1800"/>
              </a:spcBef>
              <a:defRPr sz="1350">
                <a:solidFill>
                  <a:schemeClr val="tx1"/>
                </a:solidFill>
              </a:defRPr>
            </a:lvl1pPr>
            <a:lvl2pPr>
              <a:defRPr sz="1350"/>
            </a:lvl2pPr>
            <a:lvl3pPr marL="344170" marR="0" indent="-168910" algn="l" defTabSz="685165" rtl="0" eaLnBrk="1" fontAlgn="auto" latinLnBrk="0" hangingPunct="1">
              <a:lnSpc>
                <a:spcPct val="100000"/>
              </a:lnSpc>
              <a:spcBef>
                <a:spcPts val="450"/>
              </a:spcBef>
              <a:spcAft>
                <a:spcPct val="0"/>
              </a:spcAft>
              <a:buClr>
                <a:schemeClr val="bg1">
                  <a:lumMod val="50000"/>
                </a:schemeClr>
              </a:buClr>
              <a:buSzPct val="65000"/>
              <a:buFont typeface="ArialMT"/>
              <a:buChar char="►"/>
              <a:defRPr sz="1350"/>
            </a:lvl3pPr>
            <a:lvl4pPr>
              <a:defRPr sz="1350"/>
            </a:lvl4pPr>
            <a:lvl5pPr>
              <a:defRPr sz="1350"/>
            </a:lvl5pPr>
          </a:lstStyle>
          <a:p>
            <a:pPr lvl="0"/>
            <a:r>
              <a:rPr lang="en-US" noProof="1"/>
              <a:t>Paragraph/unbulleted text formatting</a:t>
            </a:r>
          </a:p>
          <a:p>
            <a:pPr lvl="1"/>
            <a:r>
              <a:rPr lang="en-US" noProof="1"/>
              <a:t>Click the “Indent More” button (in the Home ribbon, above) for first-level bullets</a:t>
            </a:r>
          </a:p>
          <a:p>
            <a:pPr lvl="2"/>
            <a:r>
              <a:rPr lang="en-US" noProof="1"/>
              <a:t>Double-click the “Indent More” button (above) for second-level bullets</a:t>
            </a:r>
          </a:p>
          <a:p>
            <a:pPr lvl="3"/>
            <a:r>
              <a:rPr lang="en-US" noProof="1"/>
              <a:t>Triple-click the “Indent More” button (above) for third-level bullets</a:t>
            </a:r>
          </a:p>
          <a:p>
            <a:pPr lvl="4"/>
            <a:r>
              <a:rPr lang="en-US" noProof="1"/>
              <a:t>Quadruple-click the “Indent More” button (above) for fourth-level bullets</a:t>
            </a:r>
          </a:p>
        </p:txBody>
      </p:sp>
    </p:spTree>
    <p:extLst>
      <p:ext uri="{BB962C8B-B14F-4D97-AF65-F5344CB8AC3E}">
        <p14:creationId xmlns:p14="http://schemas.microsoft.com/office/powerpoint/2010/main" val="176253964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F6808394-481F-476E-A953-7D57C6DE8C3F}"/>
              </a:ext>
            </a:extLst>
          </p:cNvPr>
          <p:cNvSpPr>
            <a:spLocks noGrp="1" noChangeArrowheads="1"/>
          </p:cNvSpPr>
          <p:nvPr>
            <p:ph type="body" idx="4294967295"/>
          </p:nvPr>
        </p:nvSpPr>
        <p:spPr bwMode="auto">
          <a:xfrm>
            <a:off x="609600" y="1600200"/>
            <a:ext cx="109728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37160" rIns="0" bIns="0" numCol="1" anchor="t" anchorCtr="0" compatLnSpc="1">
            <a:prstTxWarp prst="textNoShape">
              <a:avLst/>
            </a:prstTxWarp>
          </a:bodyPr>
          <a:lstStyle/>
          <a:p>
            <a:pPr lvl="0"/>
            <a:r>
              <a:rPr lang="en-US" altLang="en-US"/>
              <a:t>Paragraph type</a:t>
            </a:r>
          </a:p>
          <a:p>
            <a:pPr lvl="1"/>
            <a:r>
              <a:rPr lang="en-US" altLang="en-US"/>
              <a:t>Click the “Indent More” button (above) for first-level bullets</a:t>
            </a:r>
          </a:p>
          <a:p>
            <a:pPr lvl="2"/>
            <a:r>
              <a:rPr lang="en-US" altLang="en-US"/>
              <a:t>Click the “Indent More” button (above) twice for second-level bullets</a:t>
            </a:r>
          </a:p>
          <a:p>
            <a:pPr lvl="3"/>
            <a:r>
              <a:rPr lang="en-US" altLang="en-US"/>
              <a:t>Click the “Indent More” button (above) three times for third-level bullets</a:t>
            </a:r>
          </a:p>
          <a:p>
            <a:pPr lvl="4"/>
            <a:r>
              <a:rPr lang="en-US" altLang="en-US"/>
              <a:t>Click the “Indent More” button (above) four times for fourth-level bullets</a:t>
            </a:r>
          </a:p>
        </p:txBody>
      </p:sp>
      <p:sp>
        <p:nvSpPr>
          <p:cNvPr id="1027" name="Title Placeholder 1">
            <a:extLst>
              <a:ext uri="{FF2B5EF4-FFF2-40B4-BE49-F238E27FC236}">
                <a16:creationId xmlns:a16="http://schemas.microsoft.com/office/drawing/2014/main" id="{8B039575-8964-4A79-ADD4-0F681FC2529A}"/>
              </a:ext>
            </a:extLst>
          </p:cNvPr>
          <p:cNvSpPr>
            <a:spLocks noGrp="1" noChangeArrowheads="1"/>
          </p:cNvSpPr>
          <p:nvPr>
            <p:ph type="title" idx="4294967295"/>
          </p:nvPr>
        </p:nvSpPr>
        <p:spPr bwMode="auto">
          <a:xfrm>
            <a:off x="609600" y="482600"/>
            <a:ext cx="109728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Master Slide Title</a:t>
            </a:r>
          </a:p>
        </p:txBody>
      </p:sp>
      <p:sp>
        <p:nvSpPr>
          <p:cNvPr id="4" name="TextBox 3">
            <a:extLst>
              <a:ext uri="{FF2B5EF4-FFF2-40B4-BE49-F238E27FC236}">
                <a16:creationId xmlns:a16="http://schemas.microsoft.com/office/drawing/2014/main" id="{BE404F42-F4D2-429C-B490-CF2AD0CADB9C}"/>
              </a:ext>
            </a:extLst>
          </p:cNvPr>
          <p:cNvSpPr txBox="1"/>
          <p:nvPr userDrawn="1"/>
        </p:nvSpPr>
        <p:spPr>
          <a:xfrm>
            <a:off x="0" y="6638925"/>
            <a:ext cx="9144000" cy="196850"/>
          </a:xfrm>
          <a:prstGeom prst="rect">
            <a:avLst/>
          </a:prstGeom>
          <a:noFill/>
        </p:spPr>
        <p:txBody>
          <a:bodyPr>
            <a:spAutoFit/>
          </a:bodyPr>
          <a:lstStyle/>
          <a:p>
            <a:pPr fontAlgn="auto"/>
            <a:r>
              <a:rPr lang="en-US" sz="675" b="1" noProof="1">
                <a:solidFill>
                  <a:schemeClr val="bg1">
                    <a:lumMod val="75000"/>
                  </a:schemeClr>
                </a:solidFill>
                <a:latin typeface="Arial Black" panose="020B0A04020102020204" charset="0"/>
                <a:cs typeface="Arial Black" panose="020B0A04020102020204" charset="0"/>
              </a:rPr>
              <a:t>IMF </a:t>
            </a:r>
            <a:r>
              <a:rPr lang="en-US" sz="675" noProof="1">
                <a:solidFill>
                  <a:schemeClr val="bg1">
                    <a:lumMod val="75000"/>
                  </a:schemeClr>
                </a:solidFill>
                <a:latin typeface="+mn-lt"/>
                <a:cs typeface="Arial Black" panose="020B0A04020102020204" charset="0"/>
              </a:rPr>
              <a:t>| Middle East and Central Asia Department</a:t>
            </a:r>
            <a:endParaRPr lang="en-US" sz="675" noProof="1">
              <a:solidFill>
                <a:schemeClr val="bg1">
                  <a:lumMod val="75000"/>
                </a:schemeClr>
              </a:solidFill>
              <a:latin typeface="+mn-lt"/>
            </a:endParaRPr>
          </a:p>
        </p:txBody>
      </p:sp>
      <p:sp>
        <p:nvSpPr>
          <p:cNvPr id="1029" name="TextBox 4">
            <a:extLst>
              <a:ext uri="{FF2B5EF4-FFF2-40B4-BE49-F238E27FC236}">
                <a16:creationId xmlns:a16="http://schemas.microsoft.com/office/drawing/2014/main" id="{E90A6446-2A43-4D87-AB73-149211FA6DFF}"/>
              </a:ext>
            </a:extLst>
          </p:cNvPr>
          <p:cNvSpPr txBox="1">
            <a:spLocks noChangeArrowheads="1"/>
          </p:cNvSpPr>
          <p:nvPr userDrawn="1"/>
        </p:nvSpPr>
        <p:spPr bwMode="auto">
          <a:xfrm>
            <a:off x="10982325" y="6661150"/>
            <a:ext cx="12096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algn="r"/>
            <a:fld id="{78B72865-0662-4042-9E5F-DAAC78DE5E83}" type="slidenum">
              <a:rPr lang="en-US" altLang="en-US" sz="700">
                <a:solidFill>
                  <a:schemeClr val="accent1"/>
                </a:solidFill>
              </a:rPr>
              <a:pPr algn="r"/>
              <a:t>‹#›</a:t>
            </a:fld>
            <a:endParaRPr lang="en-US" altLang="en-US" sz="700">
              <a:solidFill>
                <a:schemeClr val="accent1"/>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78" r:id="rId7"/>
    <p:sldLayoutId id="2147483677" r:id="rId8"/>
    <p:sldLayoutId id="2147483676" r:id="rId9"/>
    <p:sldLayoutId id="2147483675" r:id="rId10"/>
    <p:sldLayoutId id="2147483674" r:id="rId11"/>
    <p:sldLayoutId id="2147483673" r:id="rId12"/>
    <p:sldLayoutId id="2147483672" r:id="rId13"/>
    <p:sldLayoutId id="2147483671" r:id="rId14"/>
    <p:sldLayoutId id="2147483670" r:id="rId15"/>
    <p:sldLayoutId id="2147483685" r:id="rId16"/>
    <p:sldLayoutId id="2147483686" r:id="rId17"/>
    <p:sldLayoutId id="2147483687" r:id="rId18"/>
    <p:sldLayoutId id="2147483688" r:id="rId19"/>
    <p:sldLayoutId id="2147483689" r:id="rId20"/>
    <p:sldLayoutId id="2147483690" r:id="rId21"/>
  </p:sldLayoutIdLst>
  <p:transition>
    <p:fade/>
  </p:transition>
  <p:txStyles>
    <p:titleStyle>
      <a:lvl1pPr algn="l" defTabSz="685800" rtl="0" fontAlgn="base">
        <a:lnSpc>
          <a:spcPct val="90000"/>
        </a:lnSpc>
        <a:spcBef>
          <a:spcPct val="0"/>
        </a:spcBef>
        <a:spcAft>
          <a:spcPct val="0"/>
        </a:spcAft>
        <a:defRPr sz="2700" b="1" kern="1200">
          <a:solidFill>
            <a:schemeClr val="tx2"/>
          </a:solidFill>
          <a:latin typeface="Arial Black" panose="020B0A04020102020204" charset="0"/>
          <a:ea typeface="+mj-ea"/>
          <a:cs typeface="Arial" panose="020B0604020202020204" pitchFamily="34" charset="0"/>
        </a:defRPr>
      </a:lvl1pPr>
      <a:lvl2pPr algn="l" defTabSz="685800" rtl="0" fontAlgn="base">
        <a:lnSpc>
          <a:spcPct val="90000"/>
        </a:lnSpc>
        <a:spcBef>
          <a:spcPct val="0"/>
        </a:spcBef>
        <a:spcAft>
          <a:spcPct val="0"/>
        </a:spcAft>
        <a:defRPr sz="2700" b="1">
          <a:solidFill>
            <a:schemeClr val="tx2"/>
          </a:solidFill>
          <a:latin typeface="Arial Black" panose="020B0A04020102020204" pitchFamily="34" charset="0"/>
          <a:cs typeface="Arial" panose="020B0604020202020204" pitchFamily="34" charset="0"/>
        </a:defRPr>
      </a:lvl2pPr>
      <a:lvl3pPr algn="l" defTabSz="685800" rtl="0" fontAlgn="base">
        <a:lnSpc>
          <a:spcPct val="90000"/>
        </a:lnSpc>
        <a:spcBef>
          <a:spcPct val="0"/>
        </a:spcBef>
        <a:spcAft>
          <a:spcPct val="0"/>
        </a:spcAft>
        <a:defRPr sz="2700" b="1">
          <a:solidFill>
            <a:schemeClr val="tx2"/>
          </a:solidFill>
          <a:latin typeface="Arial Black" panose="020B0A04020102020204" pitchFamily="34" charset="0"/>
          <a:cs typeface="Arial" panose="020B0604020202020204" pitchFamily="34" charset="0"/>
        </a:defRPr>
      </a:lvl3pPr>
      <a:lvl4pPr algn="l" defTabSz="685800" rtl="0" fontAlgn="base">
        <a:lnSpc>
          <a:spcPct val="90000"/>
        </a:lnSpc>
        <a:spcBef>
          <a:spcPct val="0"/>
        </a:spcBef>
        <a:spcAft>
          <a:spcPct val="0"/>
        </a:spcAft>
        <a:defRPr sz="2700" b="1">
          <a:solidFill>
            <a:schemeClr val="tx2"/>
          </a:solidFill>
          <a:latin typeface="Arial Black" panose="020B0A04020102020204" pitchFamily="34" charset="0"/>
          <a:cs typeface="Arial" panose="020B0604020202020204" pitchFamily="34" charset="0"/>
        </a:defRPr>
      </a:lvl4pPr>
      <a:lvl5pPr algn="l" defTabSz="685800" rtl="0" fontAlgn="base">
        <a:lnSpc>
          <a:spcPct val="90000"/>
        </a:lnSpc>
        <a:spcBef>
          <a:spcPct val="0"/>
        </a:spcBef>
        <a:spcAft>
          <a:spcPct val="0"/>
        </a:spcAft>
        <a:defRPr sz="2700" b="1">
          <a:solidFill>
            <a:schemeClr val="tx2"/>
          </a:solidFill>
          <a:latin typeface="Arial Black" panose="020B0A04020102020204" pitchFamily="34" charset="0"/>
          <a:cs typeface="Arial" panose="020B0604020202020204" pitchFamily="34" charset="0"/>
        </a:defRPr>
      </a:lvl5pPr>
      <a:lvl6pPr marL="457200" algn="l" defTabSz="685800" rtl="0" fontAlgn="base">
        <a:lnSpc>
          <a:spcPct val="90000"/>
        </a:lnSpc>
        <a:spcBef>
          <a:spcPct val="0"/>
        </a:spcBef>
        <a:spcAft>
          <a:spcPct val="0"/>
        </a:spcAft>
        <a:defRPr sz="2700" b="1">
          <a:solidFill>
            <a:schemeClr val="tx2"/>
          </a:solidFill>
          <a:latin typeface="Arial Black" panose="020B0A04020102020204" pitchFamily="34" charset="0"/>
          <a:cs typeface="Arial" panose="020B0604020202020204" pitchFamily="34" charset="0"/>
        </a:defRPr>
      </a:lvl6pPr>
      <a:lvl7pPr marL="914400" algn="l" defTabSz="685800" rtl="0" fontAlgn="base">
        <a:lnSpc>
          <a:spcPct val="90000"/>
        </a:lnSpc>
        <a:spcBef>
          <a:spcPct val="0"/>
        </a:spcBef>
        <a:spcAft>
          <a:spcPct val="0"/>
        </a:spcAft>
        <a:defRPr sz="2700" b="1">
          <a:solidFill>
            <a:schemeClr val="tx2"/>
          </a:solidFill>
          <a:latin typeface="Arial Black" panose="020B0A04020102020204" pitchFamily="34" charset="0"/>
          <a:cs typeface="Arial" panose="020B0604020202020204" pitchFamily="34" charset="0"/>
        </a:defRPr>
      </a:lvl7pPr>
      <a:lvl8pPr marL="1371600" algn="l" defTabSz="685800" rtl="0" fontAlgn="base">
        <a:lnSpc>
          <a:spcPct val="90000"/>
        </a:lnSpc>
        <a:spcBef>
          <a:spcPct val="0"/>
        </a:spcBef>
        <a:spcAft>
          <a:spcPct val="0"/>
        </a:spcAft>
        <a:defRPr sz="2700" b="1">
          <a:solidFill>
            <a:schemeClr val="tx2"/>
          </a:solidFill>
          <a:latin typeface="Arial Black" panose="020B0A04020102020204" pitchFamily="34" charset="0"/>
          <a:cs typeface="Arial" panose="020B0604020202020204" pitchFamily="34" charset="0"/>
        </a:defRPr>
      </a:lvl8pPr>
      <a:lvl9pPr marL="1828800" algn="l" defTabSz="685800" rtl="0" fontAlgn="base">
        <a:lnSpc>
          <a:spcPct val="90000"/>
        </a:lnSpc>
        <a:spcBef>
          <a:spcPct val="0"/>
        </a:spcBef>
        <a:spcAft>
          <a:spcPct val="0"/>
        </a:spcAft>
        <a:defRPr sz="2700" b="1">
          <a:solidFill>
            <a:schemeClr val="tx2"/>
          </a:solidFill>
          <a:latin typeface="Arial Black" panose="020B0A04020102020204" pitchFamily="34" charset="0"/>
          <a:cs typeface="Arial" panose="020B0604020202020204" pitchFamily="34" charset="0"/>
        </a:defRPr>
      </a:lvl9pPr>
    </p:titleStyle>
    <p:bodyStyle>
      <a:lvl1pPr algn="l" defTabSz="685800" rtl="0" fontAlgn="base">
        <a:spcBef>
          <a:spcPts val="1800"/>
        </a:spcBef>
        <a:spcAft>
          <a:spcPct val="0"/>
        </a:spcAft>
        <a:buClr>
          <a:schemeClr val="accent1"/>
        </a:buClr>
        <a:buSzPct val="110000"/>
        <a:buFont typeface="Wingdings" panose="05000000000000000000" pitchFamily="2" charset="2"/>
        <a:defRPr sz="1500" kern="1200">
          <a:solidFill>
            <a:schemeClr val="tx1"/>
          </a:solidFill>
          <a:latin typeface="+mn-lt"/>
          <a:ea typeface="+mn-ea"/>
          <a:cs typeface="+mn-cs"/>
        </a:defRPr>
      </a:lvl1pPr>
      <a:lvl2pPr marL="174625" indent="-174625" algn="l" defTabSz="685800" rtl="0" fontAlgn="base">
        <a:spcBef>
          <a:spcPts val="450"/>
        </a:spcBef>
        <a:spcAft>
          <a:spcPct val="0"/>
        </a:spcAft>
        <a:buClr>
          <a:schemeClr val="accent1"/>
        </a:buClr>
        <a:buFont typeface="Wingdings" panose="05000000000000000000" pitchFamily="2" charset="2"/>
        <a:buChar char="§"/>
        <a:defRPr sz="1500" kern="1200">
          <a:solidFill>
            <a:schemeClr val="tx1"/>
          </a:solidFill>
          <a:latin typeface="+mn-lt"/>
          <a:ea typeface="+mn-ea"/>
          <a:cs typeface="+mn-cs"/>
        </a:defRPr>
      </a:lvl2pPr>
      <a:lvl3pPr marL="344488" indent="-169863" algn="l" defTabSz="685800" rtl="0" fontAlgn="base">
        <a:spcBef>
          <a:spcPts val="450"/>
        </a:spcBef>
        <a:spcAft>
          <a:spcPct val="0"/>
        </a:spcAft>
        <a:buClr>
          <a:srgbClr val="7F7F7F"/>
        </a:buClr>
        <a:buSzPct val="65000"/>
        <a:buFont typeface="Lucida Grande" pitchFamily="34" charset="0"/>
        <a:buChar char="▶"/>
        <a:defRPr sz="1500" kern="1200">
          <a:solidFill>
            <a:schemeClr val="tx1"/>
          </a:solidFill>
          <a:latin typeface="+mn-lt"/>
          <a:ea typeface="+mn-ea"/>
          <a:cs typeface="+mn-cs"/>
        </a:defRPr>
      </a:lvl3pPr>
      <a:lvl4pPr marL="519113" indent="-176213" algn="l" defTabSz="685800" rtl="0" fontAlgn="base">
        <a:spcBef>
          <a:spcPts val="450"/>
        </a:spcBef>
        <a:spcAft>
          <a:spcPct val="0"/>
        </a:spcAft>
        <a:buClr>
          <a:schemeClr val="accent1"/>
        </a:buClr>
        <a:buFont typeface="LucidaGrande" charset="0"/>
        <a:buChar char="◆"/>
        <a:defRPr sz="1500" kern="1200">
          <a:solidFill>
            <a:schemeClr val="tx1"/>
          </a:solidFill>
          <a:latin typeface="+mn-lt"/>
          <a:ea typeface="+mn-ea"/>
          <a:cs typeface="+mn-cs"/>
        </a:defRPr>
      </a:lvl4pPr>
      <a:lvl5pPr marL="688975" indent="-169863" algn="l" defTabSz="685800" rtl="0" fontAlgn="base">
        <a:spcBef>
          <a:spcPts val="450"/>
        </a:spcBef>
        <a:spcAft>
          <a:spcPct val="0"/>
        </a:spcAft>
        <a:buClr>
          <a:srgbClr val="7F7F7F"/>
        </a:buClr>
        <a:buFont typeface=".HelveticaNeueDeskInterface-Reg"/>
        <a:buChar char="●"/>
        <a:defRPr sz="1500" kern="1200">
          <a:solidFill>
            <a:schemeClr val="tx1"/>
          </a:solidFill>
          <a:latin typeface="+mn-lt"/>
          <a:ea typeface="+mn-ea"/>
          <a:cs typeface="+mn-cs"/>
        </a:defRPr>
      </a:lvl5pPr>
      <a:lvl6pPr marL="1885950" indent="-171450" algn="l" defTabSz="68516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16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16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16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vl6pPr marL="1714500" algn="l" defTabSz="685165" rtl="0" eaLnBrk="1" latinLnBrk="0" hangingPunct="1">
        <a:defRPr sz="1350" kern="1200">
          <a:solidFill>
            <a:schemeClr val="tx1"/>
          </a:solidFill>
          <a:latin typeface="+mn-lt"/>
          <a:ea typeface="+mn-ea"/>
          <a:cs typeface="+mn-cs"/>
        </a:defRPr>
      </a:lvl6pPr>
      <a:lvl7pPr marL="2057400" algn="l" defTabSz="685165" rtl="0" eaLnBrk="1" latinLnBrk="0" hangingPunct="1">
        <a:defRPr sz="1350" kern="1200">
          <a:solidFill>
            <a:schemeClr val="tx1"/>
          </a:solidFill>
          <a:latin typeface="+mn-lt"/>
          <a:ea typeface="+mn-ea"/>
          <a:cs typeface="+mn-cs"/>
        </a:defRPr>
      </a:lvl7pPr>
      <a:lvl8pPr marL="2400300" algn="l" defTabSz="685165" rtl="0" eaLnBrk="1" latinLnBrk="0" hangingPunct="1">
        <a:defRPr sz="1350" kern="1200">
          <a:solidFill>
            <a:schemeClr val="tx1"/>
          </a:solidFill>
          <a:latin typeface="+mn-lt"/>
          <a:ea typeface="+mn-ea"/>
          <a:cs typeface="+mn-cs"/>
        </a:defRPr>
      </a:lvl8pPr>
      <a:lvl9pPr marL="2743200" algn="l" defTabSz="68516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7.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tags" Target="../tags/tag15.xml"/><Relationship Id="rId7" Type="http://schemas.openxmlformats.org/officeDocument/2006/relationships/chart" Target="../charts/chart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chart" Target="../charts/chart3.xml"/><Relationship Id="rId5" Type="http://schemas.openxmlformats.org/officeDocument/2006/relationships/notesSlide" Target="../notesSlides/notesSlide12.xml"/><Relationship Id="rId4"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slideLayout" Target="../slideLayouts/slideLayout8.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chart" Target="../charts/chart6.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7.xml"/><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chart" Target="../charts/char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DAAFEA97-737F-41F8-91FE-6DD50F87C5BA}"/>
              </a:ext>
            </a:extLst>
          </p:cNvPr>
          <p:cNvSpPr>
            <a:spLocks noGrp="1" noChangeArrowheads="1"/>
          </p:cNvSpPr>
          <p:nvPr>
            <p:ph type="ctrTitle"/>
          </p:nvPr>
        </p:nvSpPr>
        <p:spPr>
          <a:xfrm>
            <a:off x="5556250" y="2678113"/>
            <a:ext cx="6083300" cy="1212850"/>
          </a:xfrm>
        </p:spPr>
        <p:txBody>
          <a:bodyPr/>
          <a:lstStyle/>
          <a:p>
            <a:r>
              <a:rPr lang="en-US" altLang="en-US">
                <a:latin typeface="SimSun" panose="02010600030101010101" pitchFamily="2" charset="-122"/>
                <a:ea typeface="SimSun" panose="02010600030101010101" pitchFamily="2" charset="-122"/>
                <a:cs typeface="Arial" panose="020B0604020202020204" pitchFamily="34" charset="0"/>
              </a:rPr>
              <a:t>CAREC</a:t>
            </a:r>
            <a:br>
              <a:rPr lang="en-US" altLang="en-US">
                <a:latin typeface="SimSun" panose="02010600030101010101" pitchFamily="2" charset="-122"/>
                <a:ea typeface="SimSun" panose="02010600030101010101" pitchFamily="2" charset="-122"/>
                <a:cs typeface="Arial" panose="020B0604020202020204" pitchFamily="34" charset="0"/>
              </a:rPr>
            </a:br>
            <a:r>
              <a:rPr lang="en-US" altLang="en-US">
                <a:latin typeface="SimSun" panose="02010600030101010101" pitchFamily="2" charset="-122"/>
                <a:ea typeface="SimSun" panose="02010600030101010101" pitchFamily="2" charset="-122"/>
                <a:cs typeface="Arial" panose="020B0604020202020204" pitchFamily="34" charset="0"/>
              </a:rPr>
              <a:t>区域经济展望报告</a:t>
            </a:r>
          </a:p>
        </p:txBody>
      </p:sp>
      <p:sp>
        <p:nvSpPr>
          <p:cNvPr id="3" name="Subtitle 2">
            <a:extLst>
              <a:ext uri="{FF2B5EF4-FFF2-40B4-BE49-F238E27FC236}">
                <a16:creationId xmlns:a16="http://schemas.microsoft.com/office/drawing/2014/main" id="{371A9256-87D1-4D97-BC3A-371759650C48}"/>
              </a:ext>
            </a:extLst>
          </p:cNvPr>
          <p:cNvSpPr>
            <a:spLocks noGrp="1"/>
          </p:cNvSpPr>
          <p:nvPr>
            <p:ph type="subTitle" idx="1" hasCustomPrompt="1"/>
          </p:nvPr>
        </p:nvSpPr>
        <p:spPr>
          <a:xfrm>
            <a:off x="5556250" y="4303713"/>
            <a:ext cx="5514975" cy="465137"/>
          </a:xfrm>
        </p:spPr>
        <p:txBody>
          <a:bodyPr>
            <a:noAutofit/>
          </a:bodyPr>
          <a:lstStyle/>
          <a:p>
            <a:r>
              <a:rPr lang="en-US" altLang="en-US" cap="none">
                <a:latin typeface="SimSun" panose="02010600030101010101" pitchFamily="2" charset="-122"/>
                <a:ea typeface="SimSun" panose="02010600030101010101" pitchFamily="2" charset="-122"/>
                <a:sym typeface="Arial" panose="020B0604020202020204" pitchFamily="34" charset="0"/>
              </a:rPr>
              <a:t>2021年11月17日</a:t>
            </a:r>
          </a:p>
        </p:txBody>
      </p:sp>
      <p:sp>
        <p:nvSpPr>
          <p:cNvPr id="15363" name="Text Placeholder 9">
            <a:extLst>
              <a:ext uri="{FF2B5EF4-FFF2-40B4-BE49-F238E27FC236}">
                <a16:creationId xmlns:a16="http://schemas.microsoft.com/office/drawing/2014/main" id="{9C1F57C0-33AD-4E1D-86B0-AA33D025FABB}"/>
              </a:ext>
            </a:extLst>
          </p:cNvPr>
          <p:cNvSpPr>
            <a:spLocks noGrp="1" noChangeArrowheads="1"/>
          </p:cNvSpPr>
          <p:nvPr>
            <p:ph type="body" sz="quarter" idx="10"/>
          </p:nvPr>
        </p:nvSpPr>
        <p:spPr>
          <a:xfrm>
            <a:off x="5740400" y="4879975"/>
            <a:ext cx="5516563" cy="1212850"/>
          </a:xfrm>
        </p:spPr>
        <p:txBody>
          <a:bodyPr/>
          <a:lstStyle/>
          <a:p>
            <a:r>
              <a:rPr lang="en-US" altLang="en-US">
                <a:solidFill>
                  <a:srgbClr val="7F7F7F"/>
                </a:solidFill>
                <a:latin typeface="SimSun" panose="02010600030101010101" pitchFamily="2" charset="-122"/>
                <a:ea typeface="SimSun" panose="02010600030101010101" pitchFamily="2" charset="-122"/>
              </a:rPr>
              <a:t>苏比尔拉尔</a:t>
            </a:r>
            <a:endParaRPr lang="en-US" altLang="en-US">
              <a:solidFill>
                <a:srgbClr val="7F7F7F"/>
              </a:solidFill>
            </a:endParaRPr>
          </a:p>
          <a:p>
            <a:r>
              <a:rPr lang="en-US" altLang="en-US">
                <a:solidFill>
                  <a:srgbClr val="7F7F7F"/>
                </a:solidFill>
                <a:latin typeface="SimSun" panose="02010600030101010101" pitchFamily="2" charset="-122"/>
                <a:ea typeface="SimSun" panose="02010600030101010101" pitchFamily="2" charset="-122"/>
              </a:rPr>
              <a:t>副主任</a:t>
            </a:r>
          </a:p>
          <a:p>
            <a:r>
              <a:rPr lang="en-US" altLang="en-US">
                <a:solidFill>
                  <a:srgbClr val="7F7F7F"/>
                </a:solidFill>
                <a:latin typeface="SimSun" panose="02010600030101010101" pitchFamily="2" charset="-122"/>
                <a:ea typeface="SimSun" panose="02010600030101010101" pitchFamily="2" charset="-122"/>
              </a:rPr>
              <a:t>中东和中亚部</a:t>
            </a:r>
          </a:p>
        </p:txBody>
      </p:sp>
      <p:pic>
        <p:nvPicPr>
          <p:cNvPr id="15364" name="Picture 10">
            <a:extLst>
              <a:ext uri="{FF2B5EF4-FFF2-40B4-BE49-F238E27FC236}">
                <a16:creationId xmlns:a16="http://schemas.microsoft.com/office/drawing/2014/main" id="{3B84779C-DE15-4B72-9FE0-D3E9DE53C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693" r="938" b="19992"/>
          <a:stretch>
            <a:fillRect/>
          </a:stretch>
        </p:blipFill>
        <p:spPr bwMode="auto">
          <a:xfrm>
            <a:off x="0" y="0"/>
            <a:ext cx="4732338"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7">
            <a:extLst>
              <a:ext uri="{FF2B5EF4-FFF2-40B4-BE49-F238E27FC236}">
                <a16:creationId xmlns:a16="http://schemas.microsoft.com/office/drawing/2014/main" id="{E0B71628-2E45-4E4D-8EC4-3C22BCB218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9" t="25041" r="5722" b="2585"/>
          <a:stretch>
            <a:fillRect/>
          </a:stretch>
        </p:blipFill>
        <p:spPr bwMode="auto">
          <a:xfrm>
            <a:off x="0" y="2297113"/>
            <a:ext cx="4732338"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A picture containing person, spectacles&#10;&#10;Description automatically generated">
            <a:extLst>
              <a:ext uri="{FF2B5EF4-FFF2-40B4-BE49-F238E27FC236}">
                <a16:creationId xmlns:a16="http://schemas.microsoft.com/office/drawing/2014/main" id="{B36000A3-9436-4EE1-BBC9-EAA0C87E8E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4343400"/>
            <a:ext cx="4735513"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2">
            <a:extLst>
              <a:ext uri="{FF2B5EF4-FFF2-40B4-BE49-F238E27FC236}">
                <a16:creationId xmlns:a16="http://schemas.microsoft.com/office/drawing/2014/main" id="{D47F1CE2-F4FD-43C6-9973-CBB819B53BF9}"/>
              </a:ext>
            </a:extLst>
          </p:cNvPr>
          <p:cNvSpPr>
            <a:spLocks noGrp="1" noChangeArrowheads="1"/>
          </p:cNvSpPr>
          <p:nvPr>
            <p:ph type="title"/>
          </p:nvPr>
        </p:nvSpPr>
        <p:spPr>
          <a:xfrm>
            <a:off x="365125" y="222250"/>
            <a:ext cx="11437938" cy="752475"/>
          </a:xfrm>
        </p:spPr>
        <p:txBody>
          <a:bodyPr/>
          <a:lstStyle/>
          <a:p>
            <a:r>
              <a:rPr altLang="en-US" sz="2200">
                <a:latin typeface="SimSun" panose="02010600030101010101" pitchFamily="2" charset="-122"/>
                <a:ea typeface="SimSun" panose="02010600030101010101" pitchFamily="2" charset="-122"/>
                <a:cs typeface="Arial" panose="020B0604020202020204" pitchFamily="34" charset="0"/>
              </a:rPr>
              <a:t>全球金融状况突然收紧可能会带来资本外逃和债务稳定风险</a:t>
            </a:r>
          </a:p>
        </p:txBody>
      </p:sp>
      <p:sp>
        <p:nvSpPr>
          <p:cNvPr id="33794" name="AutoShape 5">
            <a:extLst>
              <a:ext uri="{FF2B5EF4-FFF2-40B4-BE49-F238E27FC236}">
                <a16:creationId xmlns:a16="http://schemas.microsoft.com/office/drawing/2014/main" id="{0B610903-5B2B-436D-B703-5E468684C06F}"/>
              </a:ext>
            </a:extLst>
          </p:cNvPr>
          <p:cNvSpPr>
            <a:spLocks noChangeArrowheads="1"/>
          </p:cNvSpPr>
          <p:nvPr>
            <p:custDataLst>
              <p:tags r:id="rId1"/>
            </p:custDataLst>
          </p:nvPr>
        </p:nvSpPr>
        <p:spPr bwMode="auto">
          <a:xfrm rot="5400000">
            <a:off x="3575050" y="-2435224"/>
            <a:ext cx="733425" cy="7562850"/>
          </a:xfrm>
          <a:prstGeom prst="homePlate">
            <a:avLst>
              <a:gd name="adj" fmla="val 17171"/>
            </a:avLst>
          </a:prstGeom>
          <a:solidFill>
            <a:srgbClr val="004C97"/>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0" tIns="0" rIns="0" bIns="0" anchor="ctr"/>
          <a:lstStyle>
            <a:lvl1pPr defTabSz="642938">
              <a:defRPr>
                <a:solidFill>
                  <a:schemeClr val="tx1"/>
                </a:solidFill>
                <a:latin typeface="Arial" panose="020B0604020202020204" pitchFamily="34" charset="0"/>
                <a:cs typeface="Arial" panose="020B0604020202020204" pitchFamily="34" charset="0"/>
              </a:defRPr>
            </a:lvl1pPr>
            <a:lvl2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642938">
              <a:defRPr>
                <a:solidFill>
                  <a:schemeClr val="tx1"/>
                </a:solidFill>
                <a:latin typeface="Arial" panose="020B0604020202020204" pitchFamily="34" charset="0"/>
                <a:cs typeface="Arial" panose="020B0604020202020204" pitchFamily="34" charset="0"/>
              </a:defRPr>
            </a:lvl3pPr>
            <a:lvl4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642938">
              <a:defRPr>
                <a:solidFill>
                  <a:schemeClr val="tx1"/>
                </a:solidFill>
                <a:latin typeface="Arial" panose="020B0604020202020204" pitchFamily="34" charset="0"/>
                <a:cs typeface="Arial" panose="020B0604020202020204" pitchFamily="34" charset="0"/>
              </a:defRPr>
            </a:lvl5pPr>
            <a:lvl6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1400" b="1">
                <a:solidFill>
                  <a:srgbClr val="FEFEFE"/>
                </a:solidFill>
                <a:latin typeface="SimSun" panose="02010600030101010101" pitchFamily="2" charset="-122"/>
                <a:ea typeface="SimSun" panose="02010600030101010101" pitchFamily="2" charset="-122"/>
                <a:sym typeface="Gill Sans"/>
              </a:rPr>
              <a:t>全球金融状况突然收紧可能导致资本外逃，对脆弱国家的打击更大…</a:t>
            </a:r>
          </a:p>
        </p:txBody>
      </p:sp>
      <p:sp>
        <p:nvSpPr>
          <p:cNvPr id="33795" name="AutoShape 5">
            <a:extLst>
              <a:ext uri="{FF2B5EF4-FFF2-40B4-BE49-F238E27FC236}">
                <a16:creationId xmlns:a16="http://schemas.microsoft.com/office/drawing/2014/main" id="{C06D83A2-D6AB-4203-91CB-54D0B4554FFB}"/>
              </a:ext>
            </a:extLst>
          </p:cNvPr>
          <p:cNvSpPr>
            <a:spLocks noChangeArrowheads="1"/>
          </p:cNvSpPr>
          <p:nvPr>
            <p:custDataLst>
              <p:tags r:id="rId2"/>
            </p:custDataLst>
          </p:nvPr>
        </p:nvSpPr>
        <p:spPr bwMode="auto">
          <a:xfrm rot="5400000">
            <a:off x="9434513" y="-503238"/>
            <a:ext cx="731838" cy="3681413"/>
          </a:xfrm>
          <a:prstGeom prst="homePlate">
            <a:avLst>
              <a:gd name="adj" fmla="val 17171"/>
            </a:avLst>
          </a:prstGeom>
          <a:solidFill>
            <a:srgbClr val="004C97"/>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0" tIns="0" rIns="0" bIns="0" anchor="ctr"/>
          <a:lstStyle>
            <a:lvl1pPr indent="-280988" defTabSz="642938">
              <a:defRPr>
                <a:solidFill>
                  <a:schemeClr val="tx1"/>
                </a:solidFill>
                <a:latin typeface="Arial" panose="020B0604020202020204" pitchFamily="34" charset="0"/>
                <a:cs typeface="Arial" panose="020B0604020202020204" pitchFamily="34" charset="0"/>
              </a:defRPr>
            </a:lvl1pPr>
            <a:lvl2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642938">
              <a:defRPr>
                <a:solidFill>
                  <a:schemeClr val="tx1"/>
                </a:solidFill>
                <a:latin typeface="Arial" panose="020B0604020202020204" pitchFamily="34" charset="0"/>
                <a:cs typeface="Arial" panose="020B0604020202020204" pitchFamily="34" charset="0"/>
              </a:defRPr>
            </a:lvl3pPr>
            <a:lvl4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642938">
              <a:defRPr>
                <a:solidFill>
                  <a:schemeClr val="tx1"/>
                </a:solidFill>
                <a:latin typeface="Arial" panose="020B0604020202020204" pitchFamily="34" charset="0"/>
                <a:cs typeface="Arial" panose="020B0604020202020204" pitchFamily="34" charset="0"/>
              </a:defRPr>
            </a:lvl5pPr>
            <a:lvl6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1400" b="1">
                <a:solidFill>
                  <a:srgbClr val="FEFEFE"/>
                </a:solidFill>
                <a:latin typeface="SimSun" panose="02010600030101010101" pitchFamily="2" charset="-122"/>
                <a:ea typeface="SimSun" panose="02010600030101010101" pitchFamily="2" charset="-122"/>
                <a:sym typeface="Gill Sans"/>
              </a:rPr>
              <a:t>…并引发对债务不稳定的忧虑，特别是当下行风险出现时</a:t>
            </a:r>
          </a:p>
        </p:txBody>
      </p:sp>
      <p:sp>
        <p:nvSpPr>
          <p:cNvPr id="33796" name="TextBox 1">
            <a:extLst>
              <a:ext uri="{FF2B5EF4-FFF2-40B4-BE49-F238E27FC236}">
                <a16:creationId xmlns:a16="http://schemas.microsoft.com/office/drawing/2014/main" id="{DBEE0D60-376A-4A45-836E-86F2D9E407EA}"/>
              </a:ext>
            </a:extLst>
          </p:cNvPr>
          <p:cNvSpPr txBox="1">
            <a:spLocks noChangeArrowheads="1"/>
          </p:cNvSpPr>
          <p:nvPr/>
        </p:nvSpPr>
        <p:spPr bwMode="auto">
          <a:xfrm>
            <a:off x="8121650" y="5921375"/>
            <a:ext cx="51657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solidFill>
                  <a:srgbClr val="000000"/>
                </a:solidFill>
                <a:latin typeface="SimSun" panose="02010600030101010101" pitchFamily="2" charset="-122"/>
                <a:ea typeface="SimSun" panose="02010600030101010101" pitchFamily="2" charset="-122"/>
              </a:rPr>
              <a:t>资料来源：资料来源：IMF、 </a:t>
            </a:r>
            <a:r>
              <a:rPr lang="en-US" altLang="en-US" sz="1000" i="1">
                <a:solidFill>
                  <a:srgbClr val="000000"/>
                </a:solidFill>
                <a:latin typeface="SimSun" panose="02010600030101010101" pitchFamily="2" charset="-122"/>
                <a:ea typeface="SimSun" panose="02010600030101010101" pitchFamily="2" charset="-122"/>
              </a:rPr>
              <a:t>IFS</a:t>
            </a:r>
            <a:r>
              <a:rPr lang="en-US" altLang="en-US" sz="1000">
                <a:solidFill>
                  <a:srgbClr val="000000"/>
                </a:solidFill>
                <a:latin typeface="SimSun" panose="02010600030101010101" pitchFamily="2" charset="-122"/>
                <a:ea typeface="SimSun" panose="02010600030101010101" pitchFamily="2" charset="-122"/>
              </a:rPr>
              <a:t>;IMF</a:t>
            </a:r>
            <a:r>
              <a:rPr lang="en-US" altLang="en-US" sz="1000" i="1">
                <a:solidFill>
                  <a:srgbClr val="000000"/>
                </a:solidFill>
                <a:latin typeface="SimSun" panose="02010600030101010101" pitchFamily="2" charset="-122"/>
                <a:ea typeface="SimSun" panose="02010600030101010101" pitchFamily="2" charset="-122"/>
              </a:rPr>
              <a:t> WEO</a:t>
            </a:r>
            <a:r>
              <a:rPr lang="en-US" altLang="en-US" sz="1000">
                <a:solidFill>
                  <a:srgbClr val="000000"/>
                </a:solidFill>
                <a:latin typeface="SimSun" panose="02010600030101010101" pitchFamily="2" charset="-122"/>
                <a:ea typeface="SimSun" panose="02010600030101010101" pitchFamily="2" charset="-122"/>
              </a:rPr>
              <a:t>; 以及国际货币基金组织工作人员的计算。</a:t>
            </a:r>
          </a:p>
          <a:p>
            <a:r>
              <a:rPr lang="en-US" altLang="en-US" sz="1000">
                <a:solidFill>
                  <a:srgbClr val="000000"/>
                </a:solidFill>
                <a:latin typeface="SimSun" panose="02010600030101010101" pitchFamily="2" charset="-122"/>
                <a:ea typeface="SimSun" panose="02010600030101010101" pitchFamily="2" charset="-122"/>
              </a:rPr>
              <a:t>注：包括除CHN、MNG和UZB以外的所有CAREC国家。</a:t>
            </a:r>
            <a:endParaRPr lang="en-US" altLang="en-US" sz="1000">
              <a:solidFill>
                <a:srgbClr val="000000"/>
              </a:solidFill>
            </a:endParaRPr>
          </a:p>
        </p:txBody>
      </p:sp>
      <p:sp>
        <p:nvSpPr>
          <p:cNvPr id="33797" name="TextBox 1">
            <a:extLst>
              <a:ext uri="{FF2B5EF4-FFF2-40B4-BE49-F238E27FC236}">
                <a16:creationId xmlns:a16="http://schemas.microsoft.com/office/drawing/2014/main" id="{F9C27041-BEA5-4464-9EBC-D407FBBAA435}"/>
              </a:ext>
            </a:extLst>
          </p:cNvPr>
          <p:cNvSpPr txBox="1">
            <a:spLocks noChangeArrowheads="1"/>
          </p:cNvSpPr>
          <p:nvPr/>
        </p:nvSpPr>
        <p:spPr bwMode="auto">
          <a:xfrm>
            <a:off x="0" y="1747838"/>
            <a:ext cx="4070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b="1">
                <a:solidFill>
                  <a:srgbClr val="000000"/>
                </a:solidFill>
                <a:latin typeface="SimSun" panose="02010600030101010101" pitchFamily="2" charset="-122"/>
                <a:ea typeface="SimSun" panose="02010600030101010101" pitchFamily="2" charset="-122"/>
              </a:rPr>
              <a:t>不包括CAREC中国：累积资本流动</a:t>
            </a:r>
          </a:p>
          <a:p>
            <a:pPr algn="ctr"/>
            <a:r>
              <a:rPr lang="en-US" altLang="en-US" sz="1200">
                <a:solidFill>
                  <a:srgbClr val="000000"/>
                </a:solidFill>
                <a:latin typeface="SimSun" panose="02010600030101010101" pitchFamily="2" charset="-122"/>
                <a:ea typeface="SimSun" panose="02010600030101010101" pitchFamily="2" charset="-122"/>
              </a:rPr>
              <a:t>（百万美元）</a:t>
            </a:r>
          </a:p>
          <a:p>
            <a:endParaRPr lang="en-US" altLang="en-US" sz="1200">
              <a:solidFill>
                <a:srgbClr val="000000"/>
              </a:solidFill>
            </a:endParaRPr>
          </a:p>
        </p:txBody>
      </p:sp>
      <p:sp>
        <p:nvSpPr>
          <p:cNvPr id="33798" name="TextBox 1">
            <a:extLst>
              <a:ext uri="{FF2B5EF4-FFF2-40B4-BE49-F238E27FC236}">
                <a16:creationId xmlns:a16="http://schemas.microsoft.com/office/drawing/2014/main" id="{2DA95CC0-A68B-4C12-AC11-F239DFB34EA2}"/>
              </a:ext>
            </a:extLst>
          </p:cNvPr>
          <p:cNvSpPr txBox="1">
            <a:spLocks noChangeArrowheads="1"/>
          </p:cNvSpPr>
          <p:nvPr/>
        </p:nvSpPr>
        <p:spPr bwMode="auto">
          <a:xfrm>
            <a:off x="8121650" y="1747838"/>
            <a:ext cx="368141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000" b="1">
                <a:solidFill>
                  <a:srgbClr val="000000"/>
                </a:solidFill>
                <a:latin typeface="SimSun" panose="02010600030101010101" pitchFamily="2" charset="-122"/>
                <a:ea typeface="SimSun" panose="02010600030101010101" pitchFamily="2" charset="-122"/>
              </a:rPr>
              <a:t>债务不稳定的基线与不利情景概率</a:t>
            </a:r>
          </a:p>
          <a:p>
            <a:pPr algn="ctr"/>
            <a:r>
              <a:rPr lang="en-US" altLang="en-US" sz="1000">
                <a:solidFill>
                  <a:srgbClr val="000000"/>
                </a:solidFill>
                <a:latin typeface="SimSun" panose="02010600030101010101" pitchFamily="2" charset="-122"/>
                <a:ea typeface="SimSun" panose="02010600030101010101" pitchFamily="2" charset="-122"/>
              </a:rPr>
              <a:t>（百分比）</a:t>
            </a:r>
          </a:p>
          <a:p>
            <a:endParaRPr lang="en-US" altLang="en-US" sz="1000">
              <a:solidFill>
                <a:srgbClr val="000000"/>
              </a:solidFill>
            </a:endParaRPr>
          </a:p>
        </p:txBody>
      </p:sp>
      <p:sp>
        <p:nvSpPr>
          <p:cNvPr id="33799" name="TextBox 1">
            <a:extLst>
              <a:ext uri="{FF2B5EF4-FFF2-40B4-BE49-F238E27FC236}">
                <a16:creationId xmlns:a16="http://schemas.microsoft.com/office/drawing/2014/main" id="{9F84288C-704C-4FE4-BDE5-232F40FA969D}"/>
              </a:ext>
            </a:extLst>
          </p:cNvPr>
          <p:cNvSpPr txBox="1">
            <a:spLocks noChangeArrowheads="1"/>
          </p:cNvSpPr>
          <p:nvPr/>
        </p:nvSpPr>
        <p:spPr bwMode="auto">
          <a:xfrm>
            <a:off x="166688" y="5878513"/>
            <a:ext cx="7704137" cy="731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solidFill>
                  <a:srgbClr val="000000"/>
                </a:solidFill>
                <a:latin typeface="SimSun" panose="02010600030101010101" pitchFamily="2" charset="-122"/>
                <a:ea typeface="SimSun" panose="02010600030101010101" pitchFamily="2" charset="-122"/>
              </a:rPr>
              <a:t>资料来源：哈弗分析、EPFR flows；以及国际货币基金组织工作人员的计算。</a:t>
            </a:r>
          </a:p>
          <a:p>
            <a:r>
              <a:rPr lang="en-US" altLang="en-US" sz="1000">
                <a:solidFill>
                  <a:srgbClr val="000000"/>
                </a:solidFill>
                <a:latin typeface="SimSun" panose="02010600030101010101" pitchFamily="2" charset="-122"/>
                <a:ea typeface="SimSun" panose="02010600030101010101" pitchFamily="2" charset="-122"/>
              </a:rPr>
              <a:t>注：CAREC样品包括：AZE、KAZ、GEO和CHN。</a:t>
            </a:r>
          </a:p>
          <a:p>
            <a:r>
              <a:rPr lang="en-US" altLang="en-US" sz="1000">
                <a:solidFill>
                  <a:srgbClr val="000000"/>
                </a:solidFill>
                <a:latin typeface="SimSun" panose="02010600030101010101" pitchFamily="2" charset="-122"/>
                <a:ea typeface="SimSun" panose="02010600030101010101" pitchFamily="2" charset="-122"/>
              </a:rPr>
              <a:t>在危机爆发后的第t周，如果该国低于（外汇储备）的中位数，则该国被定性为“脆弱国家”。</a:t>
            </a:r>
          </a:p>
        </p:txBody>
      </p:sp>
      <p:sp>
        <p:nvSpPr>
          <p:cNvPr id="21" name="TextBox 4">
            <a:extLst>
              <a:ext uri="{FF2B5EF4-FFF2-40B4-BE49-F238E27FC236}">
                <a16:creationId xmlns:a16="http://schemas.microsoft.com/office/drawing/2014/main" id="{8C432088-4D30-46CB-B1D6-38CFDBF86881}"/>
              </a:ext>
            </a:extLst>
          </p:cNvPr>
          <p:cNvSpPr txBox="1"/>
          <p:nvPr/>
        </p:nvSpPr>
        <p:spPr>
          <a:xfrm>
            <a:off x="8461375" y="5337175"/>
            <a:ext cx="3179763" cy="3698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defTabSz="685800">
              <a:defRPr>
                <a:solidFill>
                  <a:schemeClr val="tx1"/>
                </a:solidFill>
                <a:latin typeface="Arial" panose="020B0604020202020204" pitchFamily="34" charset="0"/>
                <a:cs typeface="Arial" panose="020B0604020202020204" pitchFamily="34" charset="0"/>
              </a:defRPr>
            </a:lvl1pPr>
            <a:lvl2pPr defTabSz="68580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685800">
              <a:defRPr>
                <a:solidFill>
                  <a:schemeClr val="tx1"/>
                </a:solidFill>
                <a:latin typeface="Arial" panose="020B0604020202020204" pitchFamily="34" charset="0"/>
                <a:cs typeface="Arial" panose="020B0604020202020204" pitchFamily="34" charset="0"/>
              </a:defRPr>
            </a:lvl3pPr>
            <a:lvl4pPr defTabSz="6858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685800">
              <a:defRPr>
                <a:solidFill>
                  <a:schemeClr val="tx1"/>
                </a:solidFill>
                <a:latin typeface="Arial" panose="020B0604020202020204" pitchFamily="34" charset="0"/>
                <a:cs typeface="Arial" panose="020B0604020202020204" pitchFamily="34" charset="0"/>
              </a:defRPr>
            </a:lvl5pPr>
            <a:lvl6pPr defTabSz="6858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6858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6858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685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latin typeface="SimSun" panose="02010600030101010101" pitchFamily="2" charset="-122"/>
                <a:ea typeface="SimSun" panose="02010600030101010101" pitchFamily="2" charset="-122"/>
              </a:rPr>
              <a:t>债务概率（2024年）＞债务概率（2023年）</a:t>
            </a:r>
            <a:endParaRPr lang="en-US" altLang="en-US" sz="1000">
              <a:solidFill>
                <a:srgbClr val="000000"/>
              </a:solidFill>
            </a:endParaRPr>
          </a:p>
        </p:txBody>
      </p:sp>
      <p:pic>
        <p:nvPicPr>
          <p:cNvPr id="33801" name="图片 1">
            <a:extLst>
              <a:ext uri="{FF2B5EF4-FFF2-40B4-BE49-F238E27FC236}">
                <a16:creationId xmlns:a16="http://schemas.microsoft.com/office/drawing/2014/main" id="{D6A4F5F5-094F-49C9-8745-1B85048C6F4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1650" y="2436813"/>
            <a:ext cx="3519488" cy="348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hart 12">
            <a:extLst>
              <a:ext uri="{FF2B5EF4-FFF2-40B4-BE49-F238E27FC236}">
                <a16:creationId xmlns:a16="http://schemas.microsoft.com/office/drawing/2014/main" id="{63955905-075C-4164-82FC-0BD276FF0D21}"/>
              </a:ext>
            </a:extLst>
          </p:cNvPr>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25" y="2327275"/>
            <a:ext cx="3756025" cy="3484563"/>
          </a:xfrm>
          <a:prstGeom prst="rect">
            <a:avLst/>
          </a:prstGeom>
          <a:noFill/>
          <a:extLst>
            <a:ext uri="{909E8E84-426E-40DD-AFC4-6F175D3DCCD1}">
              <a14:hiddenFill xmlns:a14="http://schemas.microsoft.com/office/drawing/2010/main">
                <a:solidFill>
                  <a:srgbClr val="FFFFFF"/>
                </a:solidFill>
              </a14:hiddenFill>
            </a:ext>
          </a:extLst>
        </p:spPr>
      </p:pic>
      <p:pic>
        <p:nvPicPr>
          <p:cNvPr id="14" name="Chart 13">
            <a:extLst>
              <a:ext uri="{FF2B5EF4-FFF2-40B4-BE49-F238E27FC236}">
                <a16:creationId xmlns:a16="http://schemas.microsoft.com/office/drawing/2014/main" id="{A946CFBC-DE37-4A97-A902-CAF2635229F7}"/>
              </a:ext>
            </a:extLst>
          </p:cNvPr>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2588" y="2224088"/>
            <a:ext cx="3759200" cy="3495675"/>
          </a:xfrm>
          <a:prstGeom prst="rect">
            <a:avLst/>
          </a:prstGeom>
          <a:noFill/>
          <a:extLst>
            <a:ext uri="{909E8E84-426E-40DD-AFC4-6F175D3DCCD1}">
              <a14:hiddenFill xmlns:a14="http://schemas.microsoft.com/office/drawing/2010/main">
                <a:solidFill>
                  <a:srgbClr val="FFFFFF"/>
                </a:solidFill>
              </a14:hiddenFill>
            </a:ext>
          </a:extLst>
        </p:spPr>
      </p:pic>
      <p:sp>
        <p:nvSpPr>
          <p:cNvPr id="33804" name="TextBox 1">
            <a:extLst>
              <a:ext uri="{FF2B5EF4-FFF2-40B4-BE49-F238E27FC236}">
                <a16:creationId xmlns:a16="http://schemas.microsoft.com/office/drawing/2014/main" id="{AAA1C9D2-1351-4C4A-AB97-2DD422881AAF}"/>
              </a:ext>
            </a:extLst>
          </p:cNvPr>
          <p:cNvSpPr txBox="1">
            <a:spLocks noChangeArrowheads="1"/>
          </p:cNvSpPr>
          <p:nvPr/>
        </p:nvSpPr>
        <p:spPr bwMode="auto">
          <a:xfrm>
            <a:off x="3800475" y="1766888"/>
            <a:ext cx="4070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b="1">
                <a:solidFill>
                  <a:srgbClr val="000000"/>
                </a:solidFill>
                <a:latin typeface="SimSun" panose="02010600030101010101" pitchFamily="2" charset="-122"/>
                <a:ea typeface="SimSun" panose="02010600030101010101" pitchFamily="2" charset="-122"/>
              </a:rPr>
              <a:t>中国：累积资本流动</a:t>
            </a:r>
          </a:p>
          <a:p>
            <a:pPr algn="ctr"/>
            <a:r>
              <a:rPr lang="en-US" altLang="en-US" sz="1200">
                <a:solidFill>
                  <a:srgbClr val="000000"/>
                </a:solidFill>
                <a:latin typeface="SimSun" panose="02010600030101010101" pitchFamily="2" charset="-122"/>
                <a:ea typeface="SimSun" panose="02010600030101010101" pitchFamily="2" charset="-122"/>
              </a:rPr>
              <a:t>（十亿美元）</a:t>
            </a:r>
          </a:p>
          <a:p>
            <a:endParaRPr lang="en-US" altLang="en-US" sz="1200">
              <a:solidFill>
                <a:srgbClr val="000000"/>
              </a:solidFil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9D5708CD-B6B8-4E51-A001-6D68E7D387DD}"/>
              </a:ext>
            </a:extLst>
          </p:cNvPr>
          <p:cNvSpPr>
            <a:spLocks noGrp="1" noChangeArrowheads="1"/>
          </p:cNvSpPr>
          <p:nvPr>
            <p:ph type="title"/>
          </p:nvPr>
        </p:nvSpPr>
        <p:spPr>
          <a:xfrm>
            <a:off x="639763" y="261938"/>
            <a:ext cx="10261600" cy="915987"/>
          </a:xfrm>
        </p:spPr>
        <p:txBody>
          <a:bodyPr/>
          <a:lstStyle/>
          <a:p>
            <a:r>
              <a:rPr altLang="en-US" sz="2400">
                <a:latin typeface="SimSun" panose="02010600030101010101" pitchFamily="2" charset="-122"/>
                <a:ea typeface="SimSun" panose="02010600030101010101" pitchFamily="2" charset="-122"/>
                <a:cs typeface="Arial" panose="020B0604020202020204" pitchFamily="34" charset="0"/>
              </a:rPr>
              <a:t>由于滞后效应和对增长</a:t>
            </a:r>
            <a:r>
              <a:rPr lang="zh-CN" altLang="en-US" sz="2400">
                <a:latin typeface="SimSun" panose="02010600030101010101" pitchFamily="2" charset="-122"/>
                <a:ea typeface="SimSun" panose="02010600030101010101" pitchFamily="2" charset="-122"/>
                <a:cs typeface="Arial" panose="020B0604020202020204" pitchFamily="34" charset="0"/>
              </a:rPr>
              <a:t>反应不强烈</a:t>
            </a:r>
            <a:r>
              <a:rPr altLang="en-US" sz="2400">
                <a:latin typeface="SimSun" panose="02010600030101010101" pitchFamily="2" charset="-122"/>
                <a:ea typeface="SimSun" panose="02010600030101010101" pitchFamily="2" charset="-122"/>
                <a:cs typeface="Arial" panose="020B0604020202020204" pitchFamily="34" charset="0"/>
              </a:rPr>
              <a:t>，就业可能不容易恢复</a:t>
            </a:r>
            <a:br>
              <a:rPr altLang="en-US" sz="2400">
                <a:latin typeface="SimSun" panose="02010600030101010101" pitchFamily="2" charset="-122"/>
                <a:ea typeface="SimSun" panose="02010600030101010101" pitchFamily="2" charset="-122"/>
                <a:cs typeface="Arial" panose="020B0604020202020204" pitchFamily="34" charset="0"/>
              </a:rPr>
            </a:br>
            <a:br>
              <a:rPr altLang="en-US">
                <a:latin typeface="SimSun" panose="02010600030101010101" pitchFamily="2" charset="-122"/>
                <a:ea typeface="SimSun" panose="02010600030101010101" pitchFamily="2" charset="-122"/>
                <a:cs typeface="Arial" panose="020B0604020202020204" pitchFamily="34" charset="0"/>
              </a:rPr>
            </a:br>
            <a:endParaRPr altLang="en-US">
              <a:latin typeface="Arial Black" panose="020B0A04020102020204" pitchFamily="34" charset="0"/>
              <a:cs typeface="Arial" panose="020B0604020202020204" pitchFamily="34" charset="0"/>
            </a:endParaRPr>
          </a:p>
        </p:txBody>
      </p:sp>
      <p:sp>
        <p:nvSpPr>
          <p:cNvPr id="35842" name="AutoShape 5">
            <a:extLst>
              <a:ext uri="{FF2B5EF4-FFF2-40B4-BE49-F238E27FC236}">
                <a16:creationId xmlns:a16="http://schemas.microsoft.com/office/drawing/2014/main" id="{E9782925-4AF7-4847-8029-EFC20143CBDF}"/>
              </a:ext>
            </a:extLst>
          </p:cNvPr>
          <p:cNvSpPr>
            <a:spLocks noChangeArrowheads="1"/>
          </p:cNvSpPr>
          <p:nvPr>
            <p:custDataLst>
              <p:tags r:id="rId1"/>
            </p:custDataLst>
          </p:nvPr>
        </p:nvSpPr>
        <p:spPr bwMode="auto">
          <a:xfrm rot="5400000">
            <a:off x="5780088" y="-1347787"/>
            <a:ext cx="730250" cy="5168900"/>
          </a:xfrm>
          <a:prstGeom prst="homePlate">
            <a:avLst>
              <a:gd name="adj" fmla="val 17171"/>
            </a:avLst>
          </a:prstGeom>
          <a:solidFill>
            <a:srgbClr val="004C97"/>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0" tIns="0" rIns="0" bIns="0" anchor="ctr"/>
          <a:lstStyle>
            <a:lvl1pPr defTabSz="642938">
              <a:defRPr>
                <a:solidFill>
                  <a:schemeClr val="tx1"/>
                </a:solidFill>
                <a:latin typeface="Arial" panose="020B0604020202020204" pitchFamily="34" charset="0"/>
                <a:cs typeface="Arial" panose="020B0604020202020204" pitchFamily="34" charset="0"/>
              </a:defRPr>
            </a:lvl1pPr>
            <a:lvl2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642938">
              <a:defRPr>
                <a:solidFill>
                  <a:schemeClr val="tx1"/>
                </a:solidFill>
                <a:latin typeface="Arial" panose="020B0604020202020204" pitchFamily="34" charset="0"/>
                <a:cs typeface="Arial" panose="020B0604020202020204" pitchFamily="34" charset="0"/>
              </a:defRPr>
            </a:lvl3pPr>
            <a:lvl4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642938">
              <a:defRPr>
                <a:solidFill>
                  <a:schemeClr val="tx1"/>
                </a:solidFill>
                <a:latin typeface="Arial" panose="020B0604020202020204" pitchFamily="34" charset="0"/>
                <a:cs typeface="Arial" panose="020B0604020202020204" pitchFamily="34" charset="0"/>
              </a:defRPr>
            </a:lvl5pPr>
            <a:lvl6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endParaRPr lang="en-US" altLang="en-US" sz="1400" b="1">
              <a:solidFill>
                <a:srgbClr val="FEFEFE"/>
              </a:solidFill>
              <a:sym typeface="Gill Sans"/>
            </a:endParaRPr>
          </a:p>
          <a:p>
            <a:pPr algn="ctr" eaLnBrk="0" hangingPunct="0"/>
            <a:r>
              <a:rPr lang="en-US" altLang="en-US" sz="1400" b="1">
                <a:solidFill>
                  <a:srgbClr val="FEFEFE"/>
                </a:solidFill>
                <a:latin typeface="SimSun" panose="02010600030101010101" pitchFamily="2" charset="-122"/>
                <a:ea typeface="SimSun" panose="02010600030101010101" pitchFamily="2" charset="-122"/>
                <a:sym typeface="Gill Sans"/>
              </a:rPr>
              <a:t>经济扩张期间失业率的下降速度比经济衰退期间的上升速度要慢</a:t>
            </a:r>
          </a:p>
          <a:p>
            <a:pPr algn="ctr" eaLnBrk="0" hangingPunct="0"/>
            <a:endParaRPr lang="en-US" altLang="en-US" sz="1400" b="1">
              <a:solidFill>
                <a:srgbClr val="FEFEFE"/>
              </a:solidFill>
              <a:sym typeface="Gill Sans"/>
            </a:endParaRPr>
          </a:p>
        </p:txBody>
      </p:sp>
      <p:sp>
        <p:nvSpPr>
          <p:cNvPr id="14" name="Footer">
            <a:extLst>
              <a:ext uri="{FF2B5EF4-FFF2-40B4-BE49-F238E27FC236}">
                <a16:creationId xmlns:a16="http://schemas.microsoft.com/office/drawing/2014/main" id="{EB14C657-173C-4CD2-8B1A-DD509A4A0297}"/>
              </a:ext>
            </a:extLst>
          </p:cNvPr>
          <p:cNvSpPr txBox="1"/>
          <p:nvPr/>
        </p:nvSpPr>
        <p:spPr>
          <a:xfrm>
            <a:off x="3563938" y="5986463"/>
            <a:ext cx="5167312" cy="561975"/>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a:lstStyle/>
          <a:p>
            <a:r>
              <a:rPr lang="en-US" altLang="en-US" sz="1000">
                <a:solidFill>
                  <a:srgbClr val="000000"/>
                </a:solidFill>
                <a:latin typeface="SimSun" panose="02010600030101010101" pitchFamily="2" charset="-122"/>
                <a:ea typeface="SimSun" panose="02010600030101010101" pitchFamily="2" charset="-122"/>
              </a:rPr>
              <a:t>资料来源：货币基金组织工作人员的计算。</a:t>
            </a:r>
          </a:p>
          <a:p>
            <a:endParaRPr lang="en-US" altLang="en-US" sz="1000">
              <a:solidFill>
                <a:srgbClr val="000000"/>
              </a:solidFill>
            </a:endParaRPr>
          </a:p>
          <a:p>
            <a:r>
              <a:rPr lang="en-US" altLang="en-US" sz="1000">
                <a:solidFill>
                  <a:srgbClr val="000000"/>
                </a:solidFill>
              </a:rPr>
              <a:t>
</a:t>
            </a:r>
          </a:p>
        </p:txBody>
      </p:sp>
      <p:sp>
        <p:nvSpPr>
          <p:cNvPr id="35844" name="TBTitle">
            <a:extLst>
              <a:ext uri="{FF2B5EF4-FFF2-40B4-BE49-F238E27FC236}">
                <a16:creationId xmlns:a16="http://schemas.microsoft.com/office/drawing/2014/main" id="{5DF86DDC-90A9-44D5-A4C4-0DD2731A450E}"/>
              </a:ext>
            </a:extLst>
          </p:cNvPr>
          <p:cNvSpPr txBox="1">
            <a:spLocks noChangeArrowheads="1"/>
          </p:cNvSpPr>
          <p:nvPr/>
        </p:nvSpPr>
        <p:spPr bwMode="auto">
          <a:xfrm>
            <a:off x="3627438" y="1757363"/>
            <a:ext cx="5165725" cy="371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864" tIns="41148" rIns="0" bIns="0"/>
          <a:lstStyle/>
          <a:p>
            <a:pPr algn="ctr"/>
            <a:r>
              <a:rPr lang="en-US" altLang="en-US" sz="1400" b="1">
                <a:solidFill>
                  <a:srgbClr val="000000"/>
                </a:solidFill>
                <a:latin typeface="SimSun" panose="02010600030101010101" pitchFamily="2" charset="-122"/>
                <a:ea typeface="SimSun" panose="02010600030101010101" pitchFamily="2" charset="-122"/>
              </a:rPr>
              <a:t>CAREC的奥肯系数</a:t>
            </a:r>
            <a:endParaRPr lang="en-US" altLang="en-US" sz="1400">
              <a:solidFill>
                <a:srgbClr val="000000"/>
              </a:solidFill>
            </a:endParaRPr>
          </a:p>
        </p:txBody>
      </p:sp>
      <p:graphicFrame>
        <p:nvGraphicFramePr>
          <p:cNvPr id="7" name="Chart 6">
            <a:extLst>
              <a:ext uri="{FF2B5EF4-FFF2-40B4-BE49-F238E27FC236}">
                <a16:creationId xmlns:a16="http://schemas.microsoft.com/office/drawing/2014/main" id="{B805792D-5978-4658-9D0C-CD2F3B9A0C64}"/>
              </a:ext>
            </a:extLst>
          </p:cNvPr>
          <p:cNvGraphicFramePr/>
          <p:nvPr/>
        </p:nvGraphicFramePr>
        <p:xfrm>
          <a:off x="3627190" y="1602348"/>
          <a:ext cx="5103461" cy="438481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5">
            <a:extLst>
              <a:ext uri="{FF2B5EF4-FFF2-40B4-BE49-F238E27FC236}">
                <a16:creationId xmlns:a16="http://schemas.microsoft.com/office/drawing/2014/main" id="{986583A3-C850-4A52-9FFB-FC5065382CC8}"/>
              </a:ext>
            </a:extLst>
          </p:cNvPr>
          <p:cNvSpPr>
            <a:spLocks noChangeArrowheads="1"/>
          </p:cNvSpPr>
          <p:nvPr>
            <p:custDataLst>
              <p:tags r:id="rId1"/>
            </p:custDataLst>
          </p:nvPr>
        </p:nvSpPr>
        <p:spPr bwMode="auto">
          <a:xfrm rot="5400000">
            <a:off x="9755188" y="-352425"/>
            <a:ext cx="730250" cy="3657600"/>
          </a:xfrm>
          <a:prstGeom prst="homePlate">
            <a:avLst>
              <a:gd name="adj" fmla="val 17171"/>
            </a:avLst>
          </a:prstGeom>
          <a:solidFill>
            <a:srgbClr val="004C97"/>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0" tIns="0" rIns="0" bIns="0" anchor="ctr"/>
          <a:lstStyle>
            <a:lvl1pPr defTabSz="642938">
              <a:defRPr>
                <a:solidFill>
                  <a:schemeClr val="tx1"/>
                </a:solidFill>
                <a:latin typeface="Arial" panose="020B0604020202020204" pitchFamily="34" charset="0"/>
                <a:cs typeface="Arial" panose="020B0604020202020204" pitchFamily="34" charset="0"/>
              </a:defRPr>
            </a:lvl1pPr>
            <a:lvl2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642938">
              <a:defRPr>
                <a:solidFill>
                  <a:schemeClr val="tx1"/>
                </a:solidFill>
                <a:latin typeface="Arial" panose="020B0604020202020204" pitchFamily="34" charset="0"/>
                <a:cs typeface="Arial" panose="020B0604020202020204" pitchFamily="34" charset="0"/>
              </a:defRPr>
            </a:lvl3pPr>
            <a:lvl4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642938">
              <a:defRPr>
                <a:solidFill>
                  <a:schemeClr val="tx1"/>
                </a:solidFill>
                <a:latin typeface="Arial" panose="020B0604020202020204" pitchFamily="34" charset="0"/>
                <a:cs typeface="Arial" panose="020B0604020202020204" pitchFamily="34" charset="0"/>
              </a:defRPr>
            </a:lvl5pPr>
            <a:lvl6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1400" b="1">
                <a:solidFill>
                  <a:srgbClr val="FEFEFE"/>
                </a:solidFill>
                <a:latin typeface="SimSun" panose="02010600030101010101" pitchFamily="2" charset="-122"/>
                <a:ea typeface="SimSun" panose="02010600030101010101" pitchFamily="2" charset="-122"/>
                <a:sym typeface="Gill Sans"/>
              </a:rPr>
              <a:t>需要加快经济多样化，减少对碳氢化合物的依赖</a:t>
            </a:r>
          </a:p>
        </p:txBody>
      </p:sp>
      <p:sp>
        <p:nvSpPr>
          <p:cNvPr id="37890" name="Title 2">
            <a:extLst>
              <a:ext uri="{FF2B5EF4-FFF2-40B4-BE49-F238E27FC236}">
                <a16:creationId xmlns:a16="http://schemas.microsoft.com/office/drawing/2014/main" id="{A328DF76-8DE7-4912-BAD3-C076FFFD55C3}"/>
              </a:ext>
            </a:extLst>
          </p:cNvPr>
          <p:cNvSpPr>
            <a:spLocks noGrp="1" noChangeArrowheads="1"/>
          </p:cNvSpPr>
          <p:nvPr>
            <p:ph type="title"/>
          </p:nvPr>
        </p:nvSpPr>
        <p:spPr>
          <a:xfrm>
            <a:off x="365125" y="222250"/>
            <a:ext cx="11437938" cy="752475"/>
          </a:xfrm>
        </p:spPr>
        <p:txBody>
          <a:bodyPr/>
          <a:lstStyle/>
          <a:p>
            <a:r>
              <a:rPr altLang="en-US" sz="2200">
                <a:latin typeface="SimSun" panose="02010600030101010101" pitchFamily="2" charset="-122"/>
                <a:ea typeface="SimSun" panose="02010600030101010101" pitchFamily="2" charset="-122"/>
                <a:cs typeface="Arial" panose="020B0604020202020204" pitchFamily="34" charset="0"/>
              </a:rPr>
              <a:t>气候变化带来了重大挑战</a:t>
            </a:r>
          </a:p>
        </p:txBody>
      </p:sp>
      <p:sp>
        <p:nvSpPr>
          <p:cNvPr id="37891" name="AutoShape 5">
            <a:extLst>
              <a:ext uri="{FF2B5EF4-FFF2-40B4-BE49-F238E27FC236}">
                <a16:creationId xmlns:a16="http://schemas.microsoft.com/office/drawing/2014/main" id="{3682CC83-F75E-469E-923F-5B8820E6B574}"/>
              </a:ext>
            </a:extLst>
          </p:cNvPr>
          <p:cNvSpPr>
            <a:spLocks noChangeArrowheads="1"/>
          </p:cNvSpPr>
          <p:nvPr>
            <p:custDataLst>
              <p:tags r:id="rId2"/>
            </p:custDataLst>
          </p:nvPr>
        </p:nvSpPr>
        <p:spPr bwMode="auto">
          <a:xfrm rot="5400000">
            <a:off x="1741488" y="-390525"/>
            <a:ext cx="730250" cy="3733800"/>
          </a:xfrm>
          <a:prstGeom prst="homePlate">
            <a:avLst>
              <a:gd name="adj" fmla="val 17171"/>
            </a:avLst>
          </a:prstGeom>
          <a:solidFill>
            <a:srgbClr val="004C97"/>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0" tIns="0" rIns="0" bIns="0" anchor="ctr"/>
          <a:lstStyle>
            <a:lvl1pPr defTabSz="642938">
              <a:defRPr>
                <a:solidFill>
                  <a:schemeClr val="tx1"/>
                </a:solidFill>
                <a:latin typeface="Arial" panose="020B0604020202020204" pitchFamily="34" charset="0"/>
                <a:cs typeface="Arial" panose="020B0604020202020204" pitchFamily="34" charset="0"/>
              </a:defRPr>
            </a:lvl1pPr>
            <a:lvl2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642938">
              <a:defRPr>
                <a:solidFill>
                  <a:schemeClr val="tx1"/>
                </a:solidFill>
                <a:latin typeface="Arial" panose="020B0604020202020204" pitchFamily="34" charset="0"/>
                <a:cs typeface="Arial" panose="020B0604020202020204" pitchFamily="34" charset="0"/>
              </a:defRPr>
            </a:lvl3pPr>
            <a:lvl4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642938">
              <a:defRPr>
                <a:solidFill>
                  <a:schemeClr val="tx1"/>
                </a:solidFill>
                <a:latin typeface="Arial" panose="020B0604020202020204" pitchFamily="34" charset="0"/>
                <a:cs typeface="Arial" panose="020B0604020202020204" pitchFamily="34" charset="0"/>
              </a:defRPr>
            </a:lvl5pPr>
            <a:lvl6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1400" b="1">
                <a:solidFill>
                  <a:srgbClr val="FEFEFE"/>
                </a:solidFill>
                <a:latin typeface="SimSun" panose="02010600030101010101" pitchFamily="2" charset="-122"/>
                <a:ea typeface="SimSun" panose="02010600030101010101" pitchFamily="2" charset="-122"/>
                <a:sym typeface="Gill Sans"/>
              </a:rPr>
              <a:t>整个区域将继续感受到气候变化</a:t>
            </a:r>
            <a:endParaRPr lang="en-US" altLang="en-US" sz="1400" b="1">
              <a:solidFill>
                <a:srgbClr val="FEFEFE"/>
              </a:solidFill>
              <a:sym typeface="Gill Sans"/>
            </a:endParaRPr>
          </a:p>
        </p:txBody>
      </p:sp>
      <p:sp>
        <p:nvSpPr>
          <p:cNvPr id="37892" name="TBTitle">
            <a:extLst>
              <a:ext uri="{FF2B5EF4-FFF2-40B4-BE49-F238E27FC236}">
                <a16:creationId xmlns:a16="http://schemas.microsoft.com/office/drawing/2014/main" id="{615EDE74-9D8A-43D6-AF21-7D90FCFF5307}"/>
              </a:ext>
            </a:extLst>
          </p:cNvPr>
          <p:cNvSpPr txBox="1">
            <a:spLocks noChangeArrowheads="1"/>
          </p:cNvSpPr>
          <p:nvPr/>
        </p:nvSpPr>
        <p:spPr bwMode="auto">
          <a:xfrm>
            <a:off x="109538" y="1992313"/>
            <a:ext cx="3919537"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41148" rIns="0" bIns="0"/>
          <a:lstStyle/>
          <a:p>
            <a:pPr algn="ctr"/>
            <a:r>
              <a:rPr lang="en-US" altLang="en-US" sz="1000" b="1">
                <a:solidFill>
                  <a:srgbClr val="000000"/>
                </a:solidFill>
                <a:latin typeface="SimSun" panose="02010600030101010101" pitchFamily="2" charset="-122"/>
                <a:ea typeface="SimSun" panose="02010600030101010101" pitchFamily="2" charset="-122"/>
              </a:rPr>
              <a:t>1986-2059年夏季平均温度</a:t>
            </a:r>
          </a:p>
          <a:p>
            <a:pPr algn="ctr"/>
            <a:r>
              <a:rPr lang="en-US" altLang="en-US" sz="1000" b="1">
                <a:solidFill>
                  <a:srgbClr val="000000"/>
                </a:solidFill>
                <a:latin typeface="SimSun" panose="02010600030101010101" pitchFamily="2" charset="-122"/>
                <a:ea typeface="SimSun" panose="02010600030101010101" pitchFamily="2" charset="-122"/>
              </a:rPr>
              <a:t>全球温室气体排放量大幅减少的情景（RCP 4.5）</a:t>
            </a:r>
          </a:p>
          <a:p>
            <a:pPr algn="ctr"/>
            <a:r>
              <a:rPr lang="en-US" altLang="en-US" sz="1000">
                <a:solidFill>
                  <a:srgbClr val="000000"/>
                </a:solidFill>
                <a:latin typeface="SimSun" panose="02010600030101010101" pitchFamily="2" charset="-122"/>
                <a:ea typeface="SimSun" panose="02010600030101010101" pitchFamily="2" charset="-122"/>
              </a:rPr>
              <a:t>（摄氏度）</a:t>
            </a:r>
          </a:p>
        </p:txBody>
      </p:sp>
      <p:sp>
        <p:nvSpPr>
          <p:cNvPr id="37893" name="TBTitle">
            <a:extLst>
              <a:ext uri="{FF2B5EF4-FFF2-40B4-BE49-F238E27FC236}">
                <a16:creationId xmlns:a16="http://schemas.microsoft.com/office/drawing/2014/main" id="{13400D61-DB76-4009-B3FB-0E7B77793866}"/>
              </a:ext>
            </a:extLst>
          </p:cNvPr>
          <p:cNvSpPr txBox="1">
            <a:spLocks noChangeArrowheads="1"/>
          </p:cNvSpPr>
          <p:nvPr/>
        </p:nvSpPr>
        <p:spPr bwMode="auto">
          <a:xfrm>
            <a:off x="4359275" y="1992313"/>
            <a:ext cx="365760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41148" rIns="0" bIns="0"/>
          <a:lstStyle/>
          <a:p>
            <a:pPr algn="ctr"/>
            <a:r>
              <a:rPr lang="en-US" altLang="en-US" sz="1000" b="1">
                <a:solidFill>
                  <a:srgbClr val="000000"/>
                </a:solidFill>
                <a:latin typeface="SimSun" panose="02010600030101010101" pitchFamily="2" charset="-122"/>
                <a:ea typeface="SimSun" panose="02010600030101010101" pitchFamily="2" charset="-122"/>
              </a:rPr>
              <a:t>预计2030年通过国家自主贡献目标可减少的温室气体排放量对比不自主减排</a:t>
            </a:r>
          </a:p>
          <a:p>
            <a:pPr algn="ctr"/>
            <a:r>
              <a:rPr lang="en-US" altLang="en-US" sz="1000">
                <a:solidFill>
                  <a:srgbClr val="000000"/>
                </a:solidFill>
                <a:latin typeface="SimSun" panose="02010600030101010101" pitchFamily="2" charset="-122"/>
                <a:ea typeface="SimSun" panose="02010600030101010101" pitchFamily="2" charset="-122"/>
              </a:rPr>
              <a:t>（百分比）</a:t>
            </a:r>
          </a:p>
        </p:txBody>
      </p:sp>
      <p:sp>
        <p:nvSpPr>
          <p:cNvPr id="37894" name="TextBox 1">
            <a:extLst>
              <a:ext uri="{FF2B5EF4-FFF2-40B4-BE49-F238E27FC236}">
                <a16:creationId xmlns:a16="http://schemas.microsoft.com/office/drawing/2014/main" id="{582FDB0E-08D5-492B-B228-6115C051584D}"/>
              </a:ext>
            </a:extLst>
          </p:cNvPr>
          <p:cNvSpPr txBox="1">
            <a:spLocks noChangeArrowheads="1"/>
          </p:cNvSpPr>
          <p:nvPr/>
        </p:nvSpPr>
        <p:spPr bwMode="auto">
          <a:xfrm>
            <a:off x="315913" y="6389688"/>
            <a:ext cx="3657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solidFill>
                  <a:srgbClr val="000000"/>
                </a:solidFill>
                <a:latin typeface="SimSun" panose="02010600030101010101" pitchFamily="2" charset="-122"/>
                <a:ea typeface="SimSun" panose="02010600030101010101" pitchFamily="2" charset="-122"/>
              </a:rPr>
              <a:t>资料来源：气候实验室；以及国际货币基金组织工作人员的计算。</a:t>
            </a:r>
          </a:p>
        </p:txBody>
      </p:sp>
      <p:sp>
        <p:nvSpPr>
          <p:cNvPr id="37895" name="TextBox 1">
            <a:extLst>
              <a:ext uri="{FF2B5EF4-FFF2-40B4-BE49-F238E27FC236}">
                <a16:creationId xmlns:a16="http://schemas.microsoft.com/office/drawing/2014/main" id="{E7DC871D-A5F3-479D-863F-3AB45C87D6D0}"/>
              </a:ext>
            </a:extLst>
          </p:cNvPr>
          <p:cNvSpPr txBox="1">
            <a:spLocks noChangeArrowheads="1"/>
          </p:cNvSpPr>
          <p:nvPr/>
        </p:nvSpPr>
        <p:spPr bwMode="auto">
          <a:xfrm>
            <a:off x="4464050" y="6302375"/>
            <a:ext cx="3657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solidFill>
                  <a:srgbClr val="000000"/>
                </a:solidFill>
                <a:latin typeface="SimSun" panose="02010600030101010101" pitchFamily="2" charset="-122"/>
                <a:ea typeface="SimSun" panose="02010600030101010101" pitchFamily="2" charset="-122"/>
              </a:rPr>
              <a:t>资料来源：国家数据中心报告；国家自主贡献预案(INDC）；和国际货币基金组织的计算。</a:t>
            </a:r>
          </a:p>
        </p:txBody>
      </p:sp>
      <p:sp>
        <p:nvSpPr>
          <p:cNvPr id="37896" name="AutoShape 5">
            <a:extLst>
              <a:ext uri="{FF2B5EF4-FFF2-40B4-BE49-F238E27FC236}">
                <a16:creationId xmlns:a16="http://schemas.microsoft.com/office/drawing/2014/main" id="{E2F61C1A-FF24-4DF8-8E4B-6439DAD3B5FA}"/>
              </a:ext>
            </a:extLst>
          </p:cNvPr>
          <p:cNvSpPr>
            <a:spLocks noChangeArrowheads="1"/>
          </p:cNvSpPr>
          <p:nvPr>
            <p:custDataLst>
              <p:tags r:id="rId3"/>
            </p:custDataLst>
          </p:nvPr>
        </p:nvSpPr>
        <p:spPr bwMode="auto">
          <a:xfrm rot="5400000">
            <a:off x="5848350" y="-346074"/>
            <a:ext cx="733425" cy="3657600"/>
          </a:xfrm>
          <a:prstGeom prst="homePlate">
            <a:avLst>
              <a:gd name="adj" fmla="val 17171"/>
            </a:avLst>
          </a:prstGeom>
          <a:solidFill>
            <a:srgbClr val="004C97"/>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0" tIns="0" rIns="0" bIns="0" anchor="ctr"/>
          <a:lstStyle/>
          <a:p>
            <a:pPr algn="ctr"/>
            <a:r>
              <a:rPr lang="en-US" altLang="en-US" sz="1400" b="1">
                <a:solidFill>
                  <a:srgbClr val="FEFEFE"/>
                </a:solidFill>
                <a:latin typeface="SimSun" panose="02010600030101010101" pitchFamily="2" charset="-122"/>
                <a:ea typeface="SimSun" panose="02010600030101010101" pitchFamily="2" charset="-122"/>
                <a:sym typeface="Gill Sans"/>
              </a:rPr>
              <a:t>实现目标需要</a:t>
            </a:r>
            <a:r>
              <a:rPr lang="zh-CN" altLang="en-US" sz="1400" b="1">
                <a:solidFill>
                  <a:srgbClr val="FEFEFE"/>
                </a:solidFill>
                <a:latin typeface="SimSun" panose="02010600030101010101" pitchFamily="2" charset="-122"/>
                <a:ea typeface="SimSun" panose="02010600030101010101" pitchFamily="2" charset="-122"/>
                <a:sym typeface="Gill Sans"/>
              </a:rPr>
              <a:t>现在</a:t>
            </a:r>
            <a:r>
              <a:rPr lang="en-US" altLang="en-US" sz="1400" b="1">
                <a:solidFill>
                  <a:srgbClr val="FEFEFE"/>
                </a:solidFill>
                <a:latin typeface="SimSun" panose="02010600030101010101" pitchFamily="2" charset="-122"/>
                <a:ea typeface="SimSun" panose="02010600030101010101" pitchFamily="2" charset="-122"/>
                <a:sym typeface="Gill Sans"/>
              </a:rPr>
              <a:t>行动</a:t>
            </a:r>
            <a:r>
              <a:rPr lang="zh-CN" altLang="en-US" sz="1400" b="1">
                <a:solidFill>
                  <a:srgbClr val="FEFEFE"/>
                </a:solidFill>
                <a:latin typeface="SimSun" panose="02010600030101010101" pitchFamily="2" charset="-122"/>
                <a:ea typeface="SimSun" panose="02010600030101010101" pitchFamily="2" charset="-122"/>
                <a:sym typeface="Gill Sans"/>
              </a:rPr>
              <a:t>和</a:t>
            </a:r>
            <a:r>
              <a:rPr lang="en-US" altLang="en-US" sz="1400" b="1">
                <a:solidFill>
                  <a:srgbClr val="FEFEFE"/>
                </a:solidFill>
                <a:latin typeface="SimSun" panose="02010600030101010101" pitchFamily="2" charset="-122"/>
                <a:ea typeface="SimSun" panose="02010600030101010101" pitchFamily="2" charset="-122"/>
                <a:sym typeface="Gill Sans"/>
              </a:rPr>
              <a:t>合作</a:t>
            </a:r>
          </a:p>
          <a:p>
            <a:pPr algn="ctr"/>
            <a:endParaRPr lang="en-US" altLang="en-US" sz="1400">
              <a:solidFill>
                <a:srgbClr val="000000"/>
              </a:solidFill>
            </a:endParaRPr>
          </a:p>
        </p:txBody>
      </p:sp>
      <p:sp>
        <p:nvSpPr>
          <p:cNvPr id="37897" name="TextBox 1">
            <a:extLst>
              <a:ext uri="{FF2B5EF4-FFF2-40B4-BE49-F238E27FC236}">
                <a16:creationId xmlns:a16="http://schemas.microsoft.com/office/drawing/2014/main" id="{A9ACCA81-887A-43B8-A654-3268A070EA93}"/>
              </a:ext>
            </a:extLst>
          </p:cNvPr>
          <p:cNvSpPr txBox="1">
            <a:spLocks noChangeArrowheads="1"/>
          </p:cNvSpPr>
          <p:nvPr/>
        </p:nvSpPr>
        <p:spPr bwMode="auto">
          <a:xfrm>
            <a:off x="8291513" y="6356350"/>
            <a:ext cx="3657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solidFill>
                  <a:srgbClr val="000000"/>
                </a:solidFill>
                <a:latin typeface="SimSun" panose="02010600030101010101" pitchFamily="2" charset="-122"/>
                <a:ea typeface="SimSun" panose="02010600030101010101" pitchFamily="2" charset="-122"/>
              </a:rPr>
              <a:t>资料来源：政府机构；以及国际货币基金组织工作人员的计算。</a:t>
            </a:r>
          </a:p>
        </p:txBody>
      </p:sp>
      <p:sp>
        <p:nvSpPr>
          <p:cNvPr id="37898" name="TBTitle">
            <a:extLst>
              <a:ext uri="{FF2B5EF4-FFF2-40B4-BE49-F238E27FC236}">
                <a16:creationId xmlns:a16="http://schemas.microsoft.com/office/drawing/2014/main" id="{40D4E7CF-3E23-49F8-AA23-1E00C5AFCE04}"/>
              </a:ext>
            </a:extLst>
          </p:cNvPr>
          <p:cNvSpPr txBox="1">
            <a:spLocks noChangeArrowheads="1"/>
          </p:cNvSpPr>
          <p:nvPr/>
        </p:nvSpPr>
        <p:spPr bwMode="auto">
          <a:xfrm>
            <a:off x="8443913" y="2030413"/>
            <a:ext cx="36576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41148" rIns="0" bIns="0"/>
          <a:lstStyle/>
          <a:p>
            <a:pPr algn="ctr"/>
            <a:r>
              <a:rPr lang="en-US" altLang="en-US" sz="1000" b="1">
                <a:solidFill>
                  <a:srgbClr val="000000"/>
                </a:solidFill>
                <a:latin typeface="SimSun" panose="02010600030101010101" pitchFamily="2" charset="-122"/>
                <a:ea typeface="SimSun" panose="02010600030101010101" pitchFamily="2" charset="-122"/>
              </a:rPr>
              <a:t>石油出口国：碳氢化合物收入</a:t>
            </a:r>
          </a:p>
          <a:p>
            <a:pPr algn="ctr"/>
            <a:r>
              <a:rPr lang="en-US" altLang="en-US" sz="1000">
                <a:solidFill>
                  <a:srgbClr val="000000"/>
                </a:solidFill>
                <a:latin typeface="SimSun" panose="02010600030101010101" pitchFamily="2" charset="-122"/>
                <a:ea typeface="SimSun" panose="02010600030101010101" pitchFamily="2" charset="-122"/>
              </a:rPr>
              <a:t>（占总收入的百分比）</a:t>
            </a:r>
          </a:p>
        </p:txBody>
      </p:sp>
      <p:graphicFrame>
        <p:nvGraphicFramePr>
          <p:cNvPr id="24" name="Chart 23">
            <a:extLst>
              <a:ext uri="{FF2B5EF4-FFF2-40B4-BE49-F238E27FC236}">
                <a16:creationId xmlns:a16="http://schemas.microsoft.com/office/drawing/2014/main" id="{88E0FC73-376F-4AD8-8E49-25A96E9FA39D}"/>
              </a:ext>
            </a:extLst>
          </p:cNvPr>
          <p:cNvGraphicFramePr/>
          <p:nvPr/>
        </p:nvGraphicFramePr>
        <p:xfrm>
          <a:off x="162720" y="2638301"/>
          <a:ext cx="3520440" cy="34838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Chart 27">
            <a:extLst>
              <a:ext uri="{FF2B5EF4-FFF2-40B4-BE49-F238E27FC236}">
                <a16:creationId xmlns:a16="http://schemas.microsoft.com/office/drawing/2014/main" id="{30A77D17-5F31-4D6E-8AB3-837A537E7CF8}"/>
              </a:ext>
            </a:extLst>
          </p:cNvPr>
          <p:cNvGraphicFramePr/>
          <p:nvPr/>
        </p:nvGraphicFramePr>
        <p:xfrm>
          <a:off x="8121333" y="2559859"/>
          <a:ext cx="3520437" cy="34838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Chart 19">
            <a:extLst>
              <a:ext uri="{FF2B5EF4-FFF2-40B4-BE49-F238E27FC236}">
                <a16:creationId xmlns:a16="http://schemas.microsoft.com/office/drawing/2014/main" id="{ED4A6E45-CD38-403B-BD23-56DE4B5B5897}"/>
              </a:ext>
            </a:extLst>
          </p:cNvPr>
          <p:cNvGraphicFramePr/>
          <p:nvPr/>
        </p:nvGraphicFramePr>
        <p:xfrm>
          <a:off x="4142025" y="2615592"/>
          <a:ext cx="3520441" cy="3483864"/>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chemeClr val="tx2"/>
        </a:solidFill>
        <a:effectLst/>
      </p:bgPr>
    </p:bg>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057EB07A-3EB9-47C1-980C-F9481BBA302A}"/>
              </a:ext>
            </a:extLst>
          </p:cNvPr>
          <p:cNvSpPr>
            <a:spLocks noGrp="1" noChangeArrowheads="1"/>
          </p:cNvSpPr>
          <p:nvPr>
            <p:ph type="title"/>
          </p:nvPr>
        </p:nvSpPr>
        <p:spPr>
          <a:xfrm>
            <a:off x="954088" y="1371600"/>
            <a:ext cx="10607675" cy="4114800"/>
          </a:xfrm>
        </p:spPr>
        <p:txBody>
          <a:bodyPr/>
          <a:lstStyle/>
          <a:p>
            <a:pPr>
              <a:spcBef>
                <a:spcPts val="425"/>
              </a:spcBef>
              <a:spcAft>
                <a:spcPts val="850"/>
              </a:spcAft>
            </a:pPr>
            <a:br>
              <a:rPr lang="en-US" altLang="en-US" sz="2800" b="0" u="sng">
                <a:latin typeface="Arial Black" panose="020B0A04020102020204" pitchFamily="34" charset="0"/>
                <a:cs typeface="Segoe UI" panose="020B0502040204020203" pitchFamily="34" charset="0"/>
              </a:rPr>
            </a:br>
            <a:br>
              <a:rPr lang="en-US" altLang="en-US" sz="2800" b="0" u="sng">
                <a:latin typeface="Arial Black" panose="020B0A04020102020204" pitchFamily="34" charset="0"/>
                <a:cs typeface="Segoe UI" panose="020B0502040204020203" pitchFamily="34" charset="0"/>
              </a:rPr>
            </a:br>
            <a:br>
              <a:rPr lang="en-US" altLang="en-US" sz="2800" b="0" u="sng">
                <a:latin typeface="Arial Black" panose="020B0A04020102020204" pitchFamily="34" charset="0"/>
                <a:cs typeface="Segoe UI" panose="020B0502040204020203" pitchFamily="34" charset="0"/>
              </a:rPr>
            </a:br>
            <a:br>
              <a:rPr lang="en-US" altLang="en-US" sz="2800" b="0" u="sng">
                <a:latin typeface="Arial Black" panose="020B0A04020102020204" pitchFamily="34" charset="0"/>
                <a:cs typeface="Segoe UI" panose="020B0502040204020203" pitchFamily="34" charset="0"/>
              </a:rPr>
            </a:br>
            <a:br>
              <a:rPr lang="en-US" altLang="en-US" sz="2800" b="0">
                <a:latin typeface="Arial Black" panose="020B0A04020102020204" pitchFamily="34" charset="0"/>
                <a:cs typeface="Segoe UI" panose="020B0502040204020203" pitchFamily="34" charset="0"/>
              </a:rPr>
            </a:br>
            <a:endParaRPr lang="en-US" altLang="en-US" sz="2800" b="0">
              <a:latin typeface="Arial Black" panose="020B0A04020102020204" pitchFamily="34" charset="0"/>
              <a:cs typeface="Segoe UI" panose="020B0502040204020203" pitchFamily="34" charset="0"/>
            </a:endParaRPr>
          </a:p>
        </p:txBody>
      </p:sp>
      <p:sp>
        <p:nvSpPr>
          <p:cNvPr id="39939" name="Rectangle 3">
            <a:extLst>
              <a:ext uri="{FF2B5EF4-FFF2-40B4-BE49-F238E27FC236}">
                <a16:creationId xmlns:a16="http://schemas.microsoft.com/office/drawing/2014/main" id="{3897847D-4D3D-476C-8417-E0847D300B14}"/>
              </a:ext>
            </a:extLst>
          </p:cNvPr>
          <p:cNvSpPr>
            <a:spLocks noChangeArrowheads="1"/>
          </p:cNvSpPr>
          <p:nvPr/>
        </p:nvSpPr>
        <p:spPr bwMode="auto">
          <a:xfrm>
            <a:off x="954088" y="2146300"/>
            <a:ext cx="9688512"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200" b="1">
                <a:solidFill>
                  <a:srgbClr val="FEFEFE"/>
                </a:solidFill>
                <a:latin typeface="SimSun" panose="02010600030101010101" pitchFamily="2" charset="-122"/>
                <a:ea typeface="SimSun" panose="02010600030101010101" pitchFamily="2" charset="-122"/>
              </a:rPr>
              <a:t>更多的权衡和困难的过渡：</a:t>
            </a:r>
          </a:p>
          <a:p>
            <a:pPr algn="ctr"/>
            <a:endParaRPr lang="en-US" altLang="en-US" sz="3200" b="1">
              <a:solidFill>
                <a:srgbClr val="FEFEFE"/>
              </a:solidFill>
              <a:latin typeface="Arial Black" panose="020B0A04020102020204" pitchFamily="34" charset="0"/>
            </a:endParaRPr>
          </a:p>
          <a:p>
            <a:pPr algn="ctr"/>
            <a:r>
              <a:rPr lang="en-US" altLang="en-US" sz="3200" b="1">
                <a:solidFill>
                  <a:srgbClr val="FEFEFE"/>
                </a:solidFill>
                <a:latin typeface="SimSun" panose="02010600030101010101" pitchFamily="2" charset="-122"/>
                <a:ea typeface="SimSun" panose="02010600030101010101" pitchFamily="2" charset="-122"/>
              </a:rPr>
              <a:t>从危机管理走向包容性和转型性复苏</a:t>
            </a:r>
            <a:endParaRPr lang="en-US" altLang="en-US">
              <a:solidFill>
                <a:srgbClr val="000000"/>
              </a:solidFill>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3">
            <a:extLst>
              <a:ext uri="{FF2B5EF4-FFF2-40B4-BE49-F238E27FC236}">
                <a16:creationId xmlns:a16="http://schemas.microsoft.com/office/drawing/2014/main" id="{C4EA2C8B-E8EA-4127-9865-D0461B8565CA}"/>
              </a:ext>
            </a:extLst>
          </p:cNvPr>
          <p:cNvGrpSpPr>
            <a:grpSpLocks/>
          </p:cNvGrpSpPr>
          <p:nvPr/>
        </p:nvGrpSpPr>
        <p:grpSpPr bwMode="auto">
          <a:xfrm>
            <a:off x="1025525" y="506413"/>
            <a:ext cx="10620375" cy="6065837"/>
            <a:chOff x="1002691" y="662169"/>
            <a:chExt cx="10620168" cy="6065657"/>
          </a:xfrm>
        </p:grpSpPr>
        <p:sp>
          <p:nvSpPr>
            <p:cNvPr id="8" name="Rectangle: Rounded Corners 7">
              <a:extLst>
                <a:ext uri="{FF2B5EF4-FFF2-40B4-BE49-F238E27FC236}">
                  <a16:creationId xmlns:a16="http://schemas.microsoft.com/office/drawing/2014/main" id="{AB212AFB-CB11-442A-BB36-7E36C15A6A98}"/>
                </a:ext>
              </a:extLst>
            </p:cNvPr>
            <p:cNvSpPr/>
            <p:nvPr/>
          </p:nvSpPr>
          <p:spPr>
            <a:xfrm>
              <a:off x="1002691" y="666931"/>
              <a:ext cx="10620168" cy="6060895"/>
            </a:xfrm>
            <a:prstGeom prst="roundRect">
              <a:avLst/>
            </a:prstGeom>
            <a:solidFill>
              <a:schemeClr val="bg1">
                <a:lumMod val="9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stStyle>
            <a:p>
              <a:pPr algn="ctr"/>
              <a:endParaRPr lang="en-US" altLang="en-US" sz="1300" noProof="1"/>
            </a:p>
          </p:txBody>
        </p:sp>
        <p:grpSp>
          <p:nvGrpSpPr>
            <p:cNvPr id="41987" name="Group 2">
              <a:extLst>
                <a:ext uri="{FF2B5EF4-FFF2-40B4-BE49-F238E27FC236}">
                  <a16:creationId xmlns:a16="http://schemas.microsoft.com/office/drawing/2014/main" id="{9EA4189C-7666-48D0-8BE2-B1CA323603BF}"/>
                </a:ext>
              </a:extLst>
            </p:cNvPr>
            <p:cNvGrpSpPr>
              <a:grpSpLocks/>
            </p:cNvGrpSpPr>
            <p:nvPr/>
          </p:nvGrpSpPr>
          <p:grpSpPr bwMode="auto">
            <a:xfrm>
              <a:off x="1193199" y="662169"/>
              <a:ext cx="10268361" cy="5889103"/>
              <a:chOff x="1193200" y="505973"/>
              <a:chExt cx="10268361" cy="5889103"/>
            </a:xfrm>
          </p:grpSpPr>
          <p:sp>
            <p:nvSpPr>
              <p:cNvPr id="26" name="Freeform: Shape 25">
                <a:extLst>
                  <a:ext uri="{FF2B5EF4-FFF2-40B4-BE49-F238E27FC236}">
                    <a16:creationId xmlns:a16="http://schemas.microsoft.com/office/drawing/2014/main" id="{CCD4D32C-DF4B-4085-A039-8DDA53BD8989}"/>
                  </a:ext>
                </a:extLst>
              </p:cNvPr>
              <p:cNvSpPr/>
              <p:nvPr/>
            </p:nvSpPr>
            <p:spPr>
              <a:xfrm>
                <a:off x="5018988" y="2229947"/>
                <a:ext cx="2693936" cy="2622472"/>
              </a:xfrm>
              <a:custGeom>
                <a:avLst/>
                <a:gdLst>
                  <a:gd name="connsiteX0" fmla="*/ 2517666 w 2698426"/>
                  <a:gd name="connsiteY0" fmla="*/ 2023819 h 2698426"/>
                  <a:gd name="connsiteX1" fmla="*/ 1349213 w 2698426"/>
                  <a:gd name="connsiteY1" fmla="*/ 2698426 h 2698426"/>
                  <a:gd name="connsiteX2" fmla="*/ 180760 w 2698426"/>
                  <a:gd name="connsiteY2" fmla="*/ 2023820 h 2698426"/>
                  <a:gd name="connsiteX3" fmla="*/ 1349213 w 2698426"/>
                  <a:gd name="connsiteY3" fmla="*/ 1349213 h 2698426"/>
                  <a:gd name="connsiteX4" fmla="*/ 2517666 w 2698426"/>
                  <a:gd name="connsiteY4" fmla="*/ 2023819 h 269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8426" h="2698426">
                    <a:moveTo>
                      <a:pt x="2517666" y="2023819"/>
                    </a:moveTo>
                    <a:cubicBezTo>
                      <a:pt x="2276652" y="2441267"/>
                      <a:pt x="1831241" y="2698426"/>
                      <a:pt x="1349213" y="2698426"/>
                    </a:cubicBezTo>
                    <a:cubicBezTo>
                      <a:pt x="867186" y="2698426"/>
                      <a:pt x="421774" y="2441267"/>
                      <a:pt x="180760" y="2023820"/>
                    </a:cubicBezTo>
                    <a:lnTo>
                      <a:pt x="1349213" y="1349213"/>
                    </a:lnTo>
                    <a:lnTo>
                      <a:pt x="2517666" y="2023819"/>
                    </a:lnTo>
                    <a:close/>
                  </a:path>
                </a:pathLst>
              </a:custGeom>
              <a:solidFill>
                <a:srgbClr val="78BE20"/>
              </a:solidFill>
              <a:ln>
                <a:solidFill>
                  <a:srgbClr val="78BE20"/>
                </a:solidFill>
              </a:ln>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653913" tIns="1762195" rIns="621788" bIns="252361" anchor="ctr"/>
              <a:lstStyle>
                <a:lvl1pPr defTabSz="400050">
                  <a:defRPr>
                    <a:solidFill>
                      <a:schemeClr val="tx1"/>
                    </a:solidFill>
                    <a:latin typeface="Arial" panose="020B0604020202020204" pitchFamily="34" charset="0"/>
                    <a:cs typeface="Arial" panose="020B0604020202020204" pitchFamily="34" charset="0"/>
                  </a:defRPr>
                </a:lvl1pPr>
                <a:lvl2pPr defTabSz="4000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400050">
                  <a:defRPr>
                    <a:solidFill>
                      <a:schemeClr val="tx1"/>
                    </a:solidFill>
                    <a:latin typeface="Arial" panose="020B0604020202020204" pitchFamily="34" charset="0"/>
                    <a:cs typeface="Arial" panose="020B0604020202020204" pitchFamily="34" charset="0"/>
                  </a:defRPr>
                </a:lvl3pPr>
                <a:lvl4pPr defTabSz="40005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400050">
                  <a:defRPr>
                    <a:solidFill>
                      <a:schemeClr val="tx1"/>
                    </a:solidFill>
                    <a:latin typeface="Arial" panose="020B0604020202020204" pitchFamily="34" charset="0"/>
                    <a:cs typeface="Arial" panose="020B0604020202020204" pitchFamily="34" charset="0"/>
                  </a:defRPr>
                </a:lvl5pPr>
                <a:lvl6pPr defTabSz="4000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4000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4000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4000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pPr>
                <a:r>
                  <a:rPr lang="en-US" altLang="en-US" sz="1200" b="1">
                    <a:solidFill>
                      <a:srgbClr val="FEFEFE"/>
                    </a:solidFill>
                    <a:latin typeface="SimSun" panose="02010600030101010101" pitchFamily="2" charset="-122"/>
                    <a:ea typeface="SimSun" panose="02010600030101010101" pitchFamily="2" charset="-122"/>
                  </a:rPr>
                  <a:t>投资未来</a:t>
                </a:r>
                <a:endParaRPr lang="en-US" altLang="en-US" sz="1200">
                  <a:solidFill>
                    <a:schemeClr val="bg1"/>
                  </a:solidFill>
                </a:endParaRPr>
              </a:p>
            </p:txBody>
          </p:sp>
          <p:sp>
            <p:nvSpPr>
              <p:cNvPr id="15" name="Freeform: Shape 14">
                <a:extLst>
                  <a:ext uri="{FF2B5EF4-FFF2-40B4-BE49-F238E27FC236}">
                    <a16:creationId xmlns:a16="http://schemas.microsoft.com/office/drawing/2014/main" id="{7AD070FC-4F06-49FB-9974-AC89A3A6CFE8}"/>
                  </a:ext>
                </a:extLst>
              </p:cNvPr>
              <p:cNvSpPr/>
              <p:nvPr/>
            </p:nvSpPr>
            <p:spPr>
              <a:xfrm>
                <a:off x="1464646" y="505973"/>
                <a:ext cx="9562914" cy="387338"/>
              </a:xfrm>
              <a:custGeom>
                <a:avLst/>
                <a:gdLst>
                  <a:gd name="connsiteX0" fmla="*/ 0 w 9574548"/>
                  <a:gd name="connsiteY0" fmla="*/ 31992 h 319920"/>
                  <a:gd name="connsiteX1" fmla="*/ 31992 w 9574548"/>
                  <a:gd name="connsiteY1" fmla="*/ 0 h 319920"/>
                  <a:gd name="connsiteX2" fmla="*/ 9542556 w 9574548"/>
                  <a:gd name="connsiteY2" fmla="*/ 0 h 319920"/>
                  <a:gd name="connsiteX3" fmla="*/ 9574548 w 9574548"/>
                  <a:gd name="connsiteY3" fmla="*/ 31992 h 319920"/>
                  <a:gd name="connsiteX4" fmla="*/ 9574548 w 9574548"/>
                  <a:gd name="connsiteY4" fmla="*/ 287928 h 319920"/>
                  <a:gd name="connsiteX5" fmla="*/ 9542556 w 9574548"/>
                  <a:gd name="connsiteY5" fmla="*/ 319920 h 319920"/>
                  <a:gd name="connsiteX6" fmla="*/ 31992 w 9574548"/>
                  <a:gd name="connsiteY6" fmla="*/ 319920 h 319920"/>
                  <a:gd name="connsiteX7" fmla="*/ 0 w 9574548"/>
                  <a:gd name="connsiteY7" fmla="*/ 287928 h 319920"/>
                  <a:gd name="connsiteX8" fmla="*/ 0 w 9574548"/>
                  <a:gd name="connsiteY8" fmla="*/ 31992 h 3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4548" h="319920">
                    <a:moveTo>
                      <a:pt x="0" y="31992"/>
                    </a:moveTo>
                    <a:cubicBezTo>
                      <a:pt x="0" y="14323"/>
                      <a:pt x="14323" y="0"/>
                      <a:pt x="31992" y="0"/>
                    </a:cubicBezTo>
                    <a:lnTo>
                      <a:pt x="9542556" y="0"/>
                    </a:lnTo>
                    <a:cubicBezTo>
                      <a:pt x="9560225" y="0"/>
                      <a:pt x="9574548" y="14323"/>
                      <a:pt x="9574548" y="31992"/>
                    </a:cubicBezTo>
                    <a:lnTo>
                      <a:pt x="9574548" y="287928"/>
                    </a:lnTo>
                    <a:cubicBezTo>
                      <a:pt x="9574548" y="305597"/>
                      <a:pt x="9560225" y="319920"/>
                      <a:pt x="9542556" y="319920"/>
                    </a:cubicBezTo>
                    <a:lnTo>
                      <a:pt x="31992" y="319920"/>
                    </a:lnTo>
                    <a:cubicBezTo>
                      <a:pt x="14323" y="319920"/>
                      <a:pt x="0" y="305597"/>
                      <a:pt x="0" y="287928"/>
                    </a:cubicBezTo>
                    <a:lnTo>
                      <a:pt x="0" y="31992"/>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85570" tIns="85570" rIns="85570" bIns="85570" anchor="ctr"/>
              <a:lstStyle>
                <a:lvl1pPr defTabSz="889000">
                  <a:defRPr>
                    <a:solidFill>
                      <a:schemeClr val="tx1"/>
                    </a:solidFill>
                    <a:latin typeface="Arial" panose="020B0604020202020204" pitchFamily="34" charset="0"/>
                    <a:cs typeface="Arial" panose="020B0604020202020204" pitchFamily="34" charset="0"/>
                  </a:defRPr>
                </a:lvl1pPr>
                <a:lvl2pPr defTabSz="88900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889000">
                  <a:defRPr>
                    <a:solidFill>
                      <a:schemeClr val="tx1"/>
                    </a:solidFill>
                    <a:latin typeface="Arial" panose="020B0604020202020204" pitchFamily="34" charset="0"/>
                    <a:cs typeface="Arial" panose="020B0604020202020204" pitchFamily="34" charset="0"/>
                  </a:defRPr>
                </a:lvl3pPr>
                <a:lvl4pPr defTabSz="8890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889000">
                  <a:defRPr>
                    <a:solidFill>
                      <a:schemeClr val="tx1"/>
                    </a:solidFill>
                    <a:latin typeface="Arial" panose="020B0604020202020204" pitchFamily="34" charset="0"/>
                    <a:cs typeface="Arial" panose="020B0604020202020204" pitchFamily="34" charset="0"/>
                  </a:defRPr>
                </a:lvl5pPr>
                <a:lvl6pPr defTabSz="889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889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889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889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pPr>
                <a:r>
                  <a:rPr lang="en-US" altLang="en-US" sz="2000" b="1">
                    <a:latin typeface="SimSun" panose="02010600030101010101" pitchFamily="2" charset="-122"/>
                    <a:ea typeface="SimSun" panose="02010600030101010101" pitchFamily="2" charset="-122"/>
                  </a:rPr>
                  <a:t>加速接种</a:t>
                </a:r>
              </a:p>
            </p:txBody>
          </p:sp>
          <p:sp>
            <p:nvSpPr>
              <p:cNvPr id="16" name="Freeform: Shape 15">
                <a:extLst>
                  <a:ext uri="{FF2B5EF4-FFF2-40B4-BE49-F238E27FC236}">
                    <a16:creationId xmlns:a16="http://schemas.microsoft.com/office/drawing/2014/main" id="{7AFEA104-2827-4090-9FC1-51F744BAB092}"/>
                  </a:ext>
                </a:extLst>
              </p:cNvPr>
              <p:cNvSpPr/>
              <p:nvPr/>
            </p:nvSpPr>
            <p:spPr>
              <a:xfrm>
                <a:off x="1478932" y="936172"/>
                <a:ext cx="3016191" cy="266692"/>
              </a:xfrm>
              <a:custGeom>
                <a:avLst/>
                <a:gdLst>
                  <a:gd name="connsiteX0" fmla="*/ 0 w 3020094"/>
                  <a:gd name="connsiteY0" fmla="*/ 31992 h 319920"/>
                  <a:gd name="connsiteX1" fmla="*/ 31992 w 3020094"/>
                  <a:gd name="connsiteY1" fmla="*/ 0 h 319920"/>
                  <a:gd name="connsiteX2" fmla="*/ 2988102 w 3020094"/>
                  <a:gd name="connsiteY2" fmla="*/ 0 h 319920"/>
                  <a:gd name="connsiteX3" fmla="*/ 3020094 w 3020094"/>
                  <a:gd name="connsiteY3" fmla="*/ 31992 h 319920"/>
                  <a:gd name="connsiteX4" fmla="*/ 3020094 w 3020094"/>
                  <a:gd name="connsiteY4" fmla="*/ 287928 h 319920"/>
                  <a:gd name="connsiteX5" fmla="*/ 2988102 w 3020094"/>
                  <a:gd name="connsiteY5" fmla="*/ 319920 h 319920"/>
                  <a:gd name="connsiteX6" fmla="*/ 31992 w 3020094"/>
                  <a:gd name="connsiteY6" fmla="*/ 319920 h 319920"/>
                  <a:gd name="connsiteX7" fmla="*/ 0 w 3020094"/>
                  <a:gd name="connsiteY7" fmla="*/ 287928 h 319920"/>
                  <a:gd name="connsiteX8" fmla="*/ 0 w 3020094"/>
                  <a:gd name="connsiteY8" fmla="*/ 31992 h 3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0094" h="319920">
                    <a:moveTo>
                      <a:pt x="0" y="31992"/>
                    </a:moveTo>
                    <a:cubicBezTo>
                      <a:pt x="0" y="14323"/>
                      <a:pt x="14323" y="0"/>
                      <a:pt x="31992" y="0"/>
                    </a:cubicBezTo>
                    <a:lnTo>
                      <a:pt x="2988102" y="0"/>
                    </a:lnTo>
                    <a:cubicBezTo>
                      <a:pt x="3005771" y="0"/>
                      <a:pt x="3020094" y="14323"/>
                      <a:pt x="3020094" y="31992"/>
                    </a:cubicBezTo>
                    <a:lnTo>
                      <a:pt x="3020094" y="287928"/>
                    </a:lnTo>
                    <a:cubicBezTo>
                      <a:pt x="3020094" y="305597"/>
                      <a:pt x="3005771" y="319920"/>
                      <a:pt x="2988102" y="319920"/>
                    </a:cubicBezTo>
                    <a:lnTo>
                      <a:pt x="31992" y="319920"/>
                    </a:lnTo>
                    <a:cubicBezTo>
                      <a:pt x="14323" y="319920"/>
                      <a:pt x="0" y="305597"/>
                      <a:pt x="0" y="287928"/>
                    </a:cubicBezTo>
                    <a:lnTo>
                      <a:pt x="0" y="31992"/>
                    </a:lnTo>
                    <a:close/>
                  </a:path>
                </a:pathLst>
              </a:custGeom>
              <a:solidFill>
                <a:srgbClr val="F1CDCC"/>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1280" tIns="51280" rIns="51280" bIns="51280" anchor="ctr"/>
              <a:lstStyle>
                <a:lvl1pPr defTabSz="488950">
                  <a:defRPr>
                    <a:solidFill>
                      <a:schemeClr val="tx1"/>
                    </a:solidFill>
                    <a:latin typeface="Arial" panose="020B0604020202020204" pitchFamily="34" charset="0"/>
                    <a:cs typeface="Arial" panose="020B0604020202020204" pitchFamily="34" charset="0"/>
                  </a:defRPr>
                </a:lvl1pPr>
                <a:lvl2pPr defTabSz="4889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488950">
                  <a:defRPr>
                    <a:solidFill>
                      <a:schemeClr val="tx1"/>
                    </a:solidFill>
                    <a:latin typeface="Arial" panose="020B0604020202020204" pitchFamily="34" charset="0"/>
                    <a:cs typeface="Arial" panose="020B0604020202020204" pitchFamily="34" charset="0"/>
                  </a:defRPr>
                </a:lvl3pPr>
                <a:lvl4pPr defTabSz="48895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488950">
                  <a:defRPr>
                    <a:solidFill>
                      <a:schemeClr val="tx1"/>
                    </a:solidFill>
                    <a:latin typeface="Arial" panose="020B0604020202020204" pitchFamily="34" charset="0"/>
                    <a:cs typeface="Arial" panose="020B0604020202020204" pitchFamily="34" charset="0"/>
                  </a:defRPr>
                </a:lvl5pPr>
                <a:lvl6pPr defTabSz="4889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4889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4889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4889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pPr>
                <a:r>
                  <a:rPr lang="en-US" altLang="en-US" sz="1100">
                    <a:solidFill>
                      <a:srgbClr val="000000"/>
                    </a:solidFill>
                    <a:latin typeface="SimSun" panose="02010600030101010101" pitchFamily="2" charset="-122"/>
                    <a:ea typeface="SimSun" panose="02010600030101010101" pitchFamily="2" charset="-122"/>
                  </a:rPr>
                  <a:t>拯救生命</a:t>
                </a:r>
              </a:p>
            </p:txBody>
          </p:sp>
          <p:sp>
            <p:nvSpPr>
              <p:cNvPr id="18" name="Freeform: Shape 17">
                <a:extLst>
                  <a:ext uri="{FF2B5EF4-FFF2-40B4-BE49-F238E27FC236}">
                    <a16:creationId xmlns:a16="http://schemas.microsoft.com/office/drawing/2014/main" id="{13D1DA9B-3572-4142-8C7B-106C4434D9B4}"/>
                  </a:ext>
                </a:extLst>
              </p:cNvPr>
              <p:cNvSpPr/>
              <p:nvPr/>
            </p:nvSpPr>
            <p:spPr>
              <a:xfrm>
                <a:off x="4749119" y="936172"/>
                <a:ext cx="3016191" cy="266692"/>
              </a:xfrm>
              <a:custGeom>
                <a:avLst/>
                <a:gdLst>
                  <a:gd name="connsiteX0" fmla="*/ 0 w 3020094"/>
                  <a:gd name="connsiteY0" fmla="*/ 31992 h 319920"/>
                  <a:gd name="connsiteX1" fmla="*/ 31992 w 3020094"/>
                  <a:gd name="connsiteY1" fmla="*/ 0 h 319920"/>
                  <a:gd name="connsiteX2" fmla="*/ 2988102 w 3020094"/>
                  <a:gd name="connsiteY2" fmla="*/ 0 h 319920"/>
                  <a:gd name="connsiteX3" fmla="*/ 3020094 w 3020094"/>
                  <a:gd name="connsiteY3" fmla="*/ 31992 h 319920"/>
                  <a:gd name="connsiteX4" fmla="*/ 3020094 w 3020094"/>
                  <a:gd name="connsiteY4" fmla="*/ 287928 h 319920"/>
                  <a:gd name="connsiteX5" fmla="*/ 2988102 w 3020094"/>
                  <a:gd name="connsiteY5" fmla="*/ 319920 h 319920"/>
                  <a:gd name="connsiteX6" fmla="*/ 31992 w 3020094"/>
                  <a:gd name="connsiteY6" fmla="*/ 319920 h 319920"/>
                  <a:gd name="connsiteX7" fmla="*/ 0 w 3020094"/>
                  <a:gd name="connsiteY7" fmla="*/ 287928 h 319920"/>
                  <a:gd name="connsiteX8" fmla="*/ 0 w 3020094"/>
                  <a:gd name="connsiteY8" fmla="*/ 31992 h 3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0094" h="319920">
                    <a:moveTo>
                      <a:pt x="0" y="31992"/>
                    </a:moveTo>
                    <a:cubicBezTo>
                      <a:pt x="0" y="14323"/>
                      <a:pt x="14323" y="0"/>
                      <a:pt x="31992" y="0"/>
                    </a:cubicBezTo>
                    <a:lnTo>
                      <a:pt x="2988102" y="0"/>
                    </a:lnTo>
                    <a:cubicBezTo>
                      <a:pt x="3005771" y="0"/>
                      <a:pt x="3020094" y="14323"/>
                      <a:pt x="3020094" y="31992"/>
                    </a:cubicBezTo>
                    <a:lnTo>
                      <a:pt x="3020094" y="287928"/>
                    </a:lnTo>
                    <a:cubicBezTo>
                      <a:pt x="3020094" y="305597"/>
                      <a:pt x="3005771" y="319920"/>
                      <a:pt x="2988102" y="319920"/>
                    </a:cubicBezTo>
                    <a:lnTo>
                      <a:pt x="31992" y="319920"/>
                    </a:lnTo>
                    <a:cubicBezTo>
                      <a:pt x="14323" y="319920"/>
                      <a:pt x="0" y="305597"/>
                      <a:pt x="0" y="287928"/>
                    </a:cubicBezTo>
                    <a:lnTo>
                      <a:pt x="0" y="31992"/>
                    </a:lnTo>
                    <a:close/>
                  </a:path>
                </a:pathLst>
              </a:custGeom>
              <a:solidFill>
                <a:srgbClr val="F1CDCC"/>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1280" tIns="51280" rIns="51280" bIns="51280" anchor="ctr"/>
              <a:lstStyle>
                <a:lvl1pPr defTabSz="488950">
                  <a:defRPr>
                    <a:solidFill>
                      <a:schemeClr val="tx1"/>
                    </a:solidFill>
                    <a:latin typeface="Arial" panose="020B0604020202020204" pitchFamily="34" charset="0"/>
                    <a:cs typeface="Arial" panose="020B0604020202020204" pitchFamily="34" charset="0"/>
                  </a:defRPr>
                </a:lvl1pPr>
                <a:lvl2pPr defTabSz="4889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488950">
                  <a:defRPr>
                    <a:solidFill>
                      <a:schemeClr val="tx1"/>
                    </a:solidFill>
                    <a:latin typeface="Arial" panose="020B0604020202020204" pitchFamily="34" charset="0"/>
                    <a:cs typeface="Arial" panose="020B0604020202020204" pitchFamily="34" charset="0"/>
                  </a:defRPr>
                </a:lvl3pPr>
                <a:lvl4pPr defTabSz="48895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488950">
                  <a:defRPr>
                    <a:solidFill>
                      <a:schemeClr val="tx1"/>
                    </a:solidFill>
                    <a:latin typeface="Arial" panose="020B0604020202020204" pitchFamily="34" charset="0"/>
                    <a:cs typeface="Arial" panose="020B0604020202020204" pitchFamily="34" charset="0"/>
                  </a:defRPr>
                </a:lvl5pPr>
                <a:lvl6pPr defTabSz="4889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4889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4889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4889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pPr>
                <a:r>
                  <a:rPr lang="en-US" altLang="en-US" sz="1100">
                    <a:solidFill>
                      <a:srgbClr val="000000"/>
                    </a:solidFill>
                    <a:latin typeface="SimSun" panose="02010600030101010101" pitchFamily="2" charset="-122"/>
                    <a:ea typeface="SimSun" panose="02010600030101010101" pitchFamily="2" charset="-122"/>
                  </a:rPr>
                  <a:t>支持复苏</a:t>
                </a:r>
              </a:p>
            </p:txBody>
          </p:sp>
          <p:sp>
            <p:nvSpPr>
              <p:cNvPr id="20" name="Freeform: Shape 19">
                <a:extLst>
                  <a:ext uri="{FF2B5EF4-FFF2-40B4-BE49-F238E27FC236}">
                    <a16:creationId xmlns:a16="http://schemas.microsoft.com/office/drawing/2014/main" id="{ECC7C0D2-47AB-43EC-9D05-B0F5003A7966}"/>
                  </a:ext>
                </a:extLst>
              </p:cNvPr>
              <p:cNvSpPr/>
              <p:nvPr/>
            </p:nvSpPr>
            <p:spPr>
              <a:xfrm>
                <a:off x="8019305" y="936172"/>
                <a:ext cx="3016191" cy="266692"/>
              </a:xfrm>
              <a:custGeom>
                <a:avLst/>
                <a:gdLst>
                  <a:gd name="connsiteX0" fmla="*/ 0 w 3020094"/>
                  <a:gd name="connsiteY0" fmla="*/ 31992 h 319920"/>
                  <a:gd name="connsiteX1" fmla="*/ 31992 w 3020094"/>
                  <a:gd name="connsiteY1" fmla="*/ 0 h 319920"/>
                  <a:gd name="connsiteX2" fmla="*/ 2988102 w 3020094"/>
                  <a:gd name="connsiteY2" fmla="*/ 0 h 319920"/>
                  <a:gd name="connsiteX3" fmla="*/ 3020094 w 3020094"/>
                  <a:gd name="connsiteY3" fmla="*/ 31992 h 319920"/>
                  <a:gd name="connsiteX4" fmla="*/ 3020094 w 3020094"/>
                  <a:gd name="connsiteY4" fmla="*/ 287928 h 319920"/>
                  <a:gd name="connsiteX5" fmla="*/ 2988102 w 3020094"/>
                  <a:gd name="connsiteY5" fmla="*/ 319920 h 319920"/>
                  <a:gd name="connsiteX6" fmla="*/ 31992 w 3020094"/>
                  <a:gd name="connsiteY6" fmla="*/ 319920 h 319920"/>
                  <a:gd name="connsiteX7" fmla="*/ 0 w 3020094"/>
                  <a:gd name="connsiteY7" fmla="*/ 287928 h 319920"/>
                  <a:gd name="connsiteX8" fmla="*/ 0 w 3020094"/>
                  <a:gd name="connsiteY8" fmla="*/ 31992 h 3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0094" h="319920">
                    <a:moveTo>
                      <a:pt x="0" y="31992"/>
                    </a:moveTo>
                    <a:cubicBezTo>
                      <a:pt x="0" y="14323"/>
                      <a:pt x="14323" y="0"/>
                      <a:pt x="31992" y="0"/>
                    </a:cubicBezTo>
                    <a:lnTo>
                      <a:pt x="2988102" y="0"/>
                    </a:lnTo>
                    <a:cubicBezTo>
                      <a:pt x="3005771" y="0"/>
                      <a:pt x="3020094" y="14323"/>
                      <a:pt x="3020094" y="31992"/>
                    </a:cubicBezTo>
                    <a:lnTo>
                      <a:pt x="3020094" y="287928"/>
                    </a:lnTo>
                    <a:cubicBezTo>
                      <a:pt x="3020094" y="305597"/>
                      <a:pt x="3005771" y="319920"/>
                      <a:pt x="2988102" y="319920"/>
                    </a:cubicBezTo>
                    <a:lnTo>
                      <a:pt x="31992" y="319920"/>
                    </a:lnTo>
                    <a:cubicBezTo>
                      <a:pt x="14323" y="319920"/>
                      <a:pt x="0" y="305597"/>
                      <a:pt x="0" y="287928"/>
                    </a:cubicBezTo>
                    <a:lnTo>
                      <a:pt x="0" y="31992"/>
                    </a:lnTo>
                    <a:close/>
                  </a:path>
                </a:pathLst>
              </a:custGeom>
              <a:solidFill>
                <a:srgbClr val="F1CDCC"/>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1280" tIns="51280" rIns="51280" bIns="51280" anchor="ctr"/>
              <a:lstStyle>
                <a:lvl1pPr defTabSz="488950">
                  <a:defRPr>
                    <a:solidFill>
                      <a:schemeClr val="tx1"/>
                    </a:solidFill>
                    <a:latin typeface="Arial" panose="020B0604020202020204" pitchFamily="34" charset="0"/>
                    <a:cs typeface="Arial" panose="020B0604020202020204" pitchFamily="34" charset="0"/>
                  </a:defRPr>
                </a:lvl1pPr>
                <a:lvl2pPr defTabSz="4889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488950">
                  <a:defRPr>
                    <a:solidFill>
                      <a:schemeClr val="tx1"/>
                    </a:solidFill>
                    <a:latin typeface="Arial" panose="020B0604020202020204" pitchFamily="34" charset="0"/>
                    <a:cs typeface="Arial" panose="020B0604020202020204" pitchFamily="34" charset="0"/>
                  </a:defRPr>
                </a:lvl3pPr>
                <a:lvl4pPr defTabSz="48895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488950">
                  <a:defRPr>
                    <a:solidFill>
                      <a:schemeClr val="tx1"/>
                    </a:solidFill>
                    <a:latin typeface="Arial" panose="020B0604020202020204" pitchFamily="34" charset="0"/>
                    <a:cs typeface="Arial" panose="020B0604020202020204" pitchFamily="34" charset="0"/>
                  </a:defRPr>
                </a:lvl5pPr>
                <a:lvl6pPr defTabSz="4889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4889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4889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4889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pPr>
                <a:r>
                  <a:rPr lang="en-US" altLang="en-US" sz="1100">
                    <a:solidFill>
                      <a:srgbClr val="000000"/>
                    </a:solidFill>
                    <a:latin typeface="SimSun" panose="02010600030101010101" pitchFamily="2" charset="-122"/>
                    <a:ea typeface="SimSun" panose="02010600030101010101" pitchFamily="2" charset="-122"/>
                  </a:rPr>
                  <a:t>减少不平等</a:t>
                </a:r>
              </a:p>
            </p:txBody>
          </p:sp>
          <p:sp>
            <p:nvSpPr>
              <p:cNvPr id="32" name="Rectangle: Rounded Corners 31">
                <a:extLst>
                  <a:ext uri="{FF2B5EF4-FFF2-40B4-BE49-F238E27FC236}">
                    <a16:creationId xmlns:a16="http://schemas.microsoft.com/office/drawing/2014/main" id="{00A9471B-8DF2-4DBB-B15F-C354EE7A5D6B}"/>
                  </a:ext>
                </a:extLst>
              </p:cNvPr>
              <p:cNvSpPr/>
              <p:nvPr/>
            </p:nvSpPr>
            <p:spPr>
              <a:xfrm>
                <a:off x="4493537" y="1637826"/>
                <a:ext cx="3638479" cy="3376513"/>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stStyle>
              <a:p>
                <a:pPr algn="ctr"/>
                <a:endParaRPr lang="en-US" altLang="en-US" sz="1300" noProof="1"/>
              </a:p>
            </p:txBody>
          </p:sp>
          <p:sp>
            <p:nvSpPr>
              <p:cNvPr id="22" name="Freeform: Shape 21">
                <a:extLst>
                  <a:ext uri="{FF2B5EF4-FFF2-40B4-BE49-F238E27FC236}">
                    <a16:creationId xmlns:a16="http://schemas.microsoft.com/office/drawing/2014/main" id="{A183F97E-4166-47CC-A907-80F3BC2E98D1}"/>
                  </a:ext>
                </a:extLst>
              </p:cNvPr>
              <p:cNvSpPr/>
              <p:nvPr/>
            </p:nvSpPr>
            <p:spPr>
              <a:xfrm>
                <a:off x="4953903" y="1360023"/>
                <a:ext cx="2584400" cy="477823"/>
              </a:xfrm>
              <a:custGeom>
                <a:avLst/>
                <a:gdLst>
                  <a:gd name="connsiteX0" fmla="*/ 0 w 3020094"/>
                  <a:gd name="connsiteY0" fmla="*/ 31992 h 319920"/>
                  <a:gd name="connsiteX1" fmla="*/ 31992 w 3020094"/>
                  <a:gd name="connsiteY1" fmla="*/ 0 h 319920"/>
                  <a:gd name="connsiteX2" fmla="*/ 2988102 w 3020094"/>
                  <a:gd name="connsiteY2" fmla="*/ 0 h 319920"/>
                  <a:gd name="connsiteX3" fmla="*/ 3020094 w 3020094"/>
                  <a:gd name="connsiteY3" fmla="*/ 31992 h 319920"/>
                  <a:gd name="connsiteX4" fmla="*/ 3020094 w 3020094"/>
                  <a:gd name="connsiteY4" fmla="*/ 287928 h 319920"/>
                  <a:gd name="connsiteX5" fmla="*/ 2988102 w 3020094"/>
                  <a:gd name="connsiteY5" fmla="*/ 319920 h 319920"/>
                  <a:gd name="connsiteX6" fmla="*/ 31992 w 3020094"/>
                  <a:gd name="connsiteY6" fmla="*/ 319920 h 319920"/>
                  <a:gd name="connsiteX7" fmla="*/ 0 w 3020094"/>
                  <a:gd name="connsiteY7" fmla="*/ 287928 h 319920"/>
                  <a:gd name="connsiteX8" fmla="*/ 0 w 3020094"/>
                  <a:gd name="connsiteY8" fmla="*/ 31992 h 3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0094" h="319920">
                    <a:moveTo>
                      <a:pt x="0" y="31992"/>
                    </a:moveTo>
                    <a:cubicBezTo>
                      <a:pt x="0" y="14323"/>
                      <a:pt x="14323" y="0"/>
                      <a:pt x="31992" y="0"/>
                    </a:cubicBezTo>
                    <a:lnTo>
                      <a:pt x="2988102" y="0"/>
                    </a:lnTo>
                    <a:cubicBezTo>
                      <a:pt x="3005771" y="0"/>
                      <a:pt x="3020094" y="14323"/>
                      <a:pt x="3020094" y="31992"/>
                    </a:cubicBezTo>
                    <a:lnTo>
                      <a:pt x="3020094" y="287928"/>
                    </a:lnTo>
                    <a:cubicBezTo>
                      <a:pt x="3020094" y="305597"/>
                      <a:pt x="3005771" y="319920"/>
                      <a:pt x="2988102" y="319920"/>
                    </a:cubicBezTo>
                    <a:lnTo>
                      <a:pt x="31992" y="319920"/>
                    </a:lnTo>
                    <a:cubicBezTo>
                      <a:pt x="14323" y="319920"/>
                      <a:pt x="0" y="305597"/>
                      <a:pt x="0" y="287928"/>
                    </a:cubicBezTo>
                    <a:lnTo>
                      <a:pt x="0" y="31992"/>
                    </a:lnTo>
                    <a:close/>
                  </a:path>
                </a:pathLst>
              </a:custGeom>
              <a:solidFill>
                <a:srgbClr val="9A9ABC"/>
              </a:solidFill>
              <a:ln>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1280" tIns="51280" rIns="51280" bIns="51280" anchor="ctr"/>
              <a:lstStyle>
                <a:lvl1pPr defTabSz="488950">
                  <a:defRPr>
                    <a:solidFill>
                      <a:schemeClr val="tx1"/>
                    </a:solidFill>
                    <a:latin typeface="Arial" panose="020B0604020202020204" pitchFamily="34" charset="0"/>
                    <a:cs typeface="Arial" panose="020B0604020202020204" pitchFamily="34" charset="0"/>
                  </a:defRPr>
                </a:lvl1pPr>
                <a:lvl2pPr defTabSz="4889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488950">
                  <a:defRPr>
                    <a:solidFill>
                      <a:schemeClr val="tx1"/>
                    </a:solidFill>
                    <a:latin typeface="Arial" panose="020B0604020202020204" pitchFamily="34" charset="0"/>
                    <a:cs typeface="Arial" panose="020B0604020202020204" pitchFamily="34" charset="0"/>
                  </a:defRPr>
                </a:lvl3pPr>
                <a:lvl4pPr defTabSz="48895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488950">
                  <a:defRPr>
                    <a:solidFill>
                      <a:schemeClr val="tx1"/>
                    </a:solidFill>
                    <a:latin typeface="Arial" panose="020B0604020202020204" pitchFamily="34" charset="0"/>
                    <a:cs typeface="Arial" panose="020B0604020202020204" pitchFamily="34" charset="0"/>
                  </a:defRPr>
                </a:lvl5pPr>
                <a:lvl6pPr defTabSz="4889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4889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4889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4889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pPr>
                <a:r>
                  <a:rPr lang="en-US" altLang="en-US" sz="1100" b="1">
                    <a:solidFill>
                      <a:srgbClr val="FEFEFE"/>
                    </a:solidFill>
                    <a:latin typeface="SimSun" panose="02010600030101010101" pitchFamily="2" charset="-122"/>
                    <a:ea typeface="SimSun" panose="02010600030101010101" pitchFamily="2" charset="-122"/>
                  </a:rPr>
                  <a:t>区域合作和国际货币基金组织的支持；特别提款权分配</a:t>
                </a:r>
                <a:endParaRPr lang="en-US" altLang="en-US" sz="1100" b="1">
                  <a:solidFill>
                    <a:schemeClr val="bg1"/>
                  </a:solidFill>
                </a:endParaRPr>
              </a:p>
            </p:txBody>
          </p:sp>
          <p:sp>
            <p:nvSpPr>
              <p:cNvPr id="41995" name="TextBox 10">
                <a:extLst>
                  <a:ext uri="{FF2B5EF4-FFF2-40B4-BE49-F238E27FC236}">
                    <a16:creationId xmlns:a16="http://schemas.microsoft.com/office/drawing/2014/main" id="{15744245-C52A-4DF9-BBF9-560E793A3FFB}"/>
                  </a:ext>
                </a:extLst>
              </p:cNvPr>
              <p:cNvSpPr>
                <a:spLocks noChangeArrowheads="1"/>
              </p:cNvSpPr>
              <p:nvPr/>
            </p:nvSpPr>
            <p:spPr bwMode="auto">
              <a:xfrm>
                <a:off x="7593518" y="1838220"/>
                <a:ext cx="3868043" cy="2221434"/>
              </a:xfrm>
              <a:prstGeom prst="roundRect">
                <a:avLst>
                  <a:gd name="adj" fmla="val 16667"/>
                </a:avLst>
              </a:prstGeom>
              <a:solidFill>
                <a:srgbClr val="E8EBCC"/>
              </a:solidFill>
              <a:ln w="25400">
                <a:solidFill>
                  <a:srgbClr val="C7C41F"/>
                </a:solidFill>
                <a:round/>
                <a:headEnd/>
                <a:tailEnd/>
              </a:ln>
            </p:spPr>
            <p:txBody>
              <a:bodyPr/>
              <a:lstStyle>
                <a:lvl1pPr defTabSz="533400">
                  <a:defRPr>
                    <a:solidFill>
                      <a:schemeClr val="tx1"/>
                    </a:solidFill>
                    <a:latin typeface="Arial" panose="020B0604020202020204" pitchFamily="34" charset="0"/>
                    <a:cs typeface="Arial" panose="020B0604020202020204" pitchFamily="34" charset="0"/>
                  </a:defRPr>
                </a:lvl1pPr>
                <a:lvl2pPr defTabSz="53340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533400">
                  <a:defRPr>
                    <a:solidFill>
                      <a:schemeClr val="tx1"/>
                    </a:solidFill>
                    <a:latin typeface="Arial" panose="020B0604020202020204" pitchFamily="34" charset="0"/>
                    <a:cs typeface="Arial" panose="020B0604020202020204" pitchFamily="34" charset="0"/>
                  </a:defRPr>
                </a:lvl3pPr>
                <a:lvl4pPr defTabSz="5334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533400">
                  <a:defRPr>
                    <a:solidFill>
                      <a:schemeClr val="tx1"/>
                    </a:solidFill>
                    <a:latin typeface="Arial" panose="020B0604020202020204" pitchFamily="34" charset="0"/>
                    <a:cs typeface="Arial" panose="020B0604020202020204" pitchFamily="34" charset="0"/>
                  </a:defRPr>
                </a:lvl5pPr>
                <a:lvl6pPr defTabSz="5334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533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5334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5334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algn="r">
                  <a:lnSpc>
                    <a:spcPct val="90000"/>
                  </a:lnSpc>
                  <a:spcAft>
                    <a:spcPts val="600"/>
                  </a:spcAft>
                  <a:buFontTx/>
                  <a:buNone/>
                </a:pPr>
                <a:r>
                  <a:rPr lang="en-US" altLang="en-US" sz="1600" b="1">
                    <a:solidFill>
                      <a:srgbClr val="404040"/>
                    </a:solidFill>
                    <a:latin typeface="SimSun" panose="02010600030101010101" pitchFamily="2" charset="-122"/>
                    <a:ea typeface="SimSun" panose="02010600030101010101" pitchFamily="2" charset="-122"/>
                  </a:rPr>
                  <a:t>重建财政政策空间</a:t>
                </a:r>
                <a:r>
                  <a:rPr lang="en-US" altLang="en-US" sz="1600" b="1">
                    <a:solidFill>
                      <a:srgbClr val="898615"/>
                    </a:solidFill>
                    <a:latin typeface="SimSun" panose="02010600030101010101" pitchFamily="2" charset="-122"/>
                    <a:ea typeface="SimSun" panose="02010600030101010101" pitchFamily="2" charset="-122"/>
                  </a:rPr>
                  <a:t>, </a:t>
                </a:r>
                <a:r>
                  <a:rPr lang="en-US" altLang="en-US" sz="1200">
                    <a:solidFill>
                      <a:srgbClr val="000000"/>
                    </a:solidFill>
                    <a:latin typeface="SimSun" panose="02010600030101010101" pitchFamily="2" charset="-122"/>
                    <a:ea typeface="SimSun" panose="02010600030101010101" pitchFamily="2" charset="-122"/>
                  </a:rPr>
                  <a:t>有利于增长和公平的财政调整</a:t>
                </a:r>
              </a:p>
              <a:p>
                <a:pPr marL="0" lvl="1" algn="r">
                  <a:lnSpc>
                    <a:spcPct val="90000"/>
                  </a:lnSpc>
                  <a:spcAft>
                    <a:spcPts val="600"/>
                  </a:spcAft>
                  <a:buFontTx/>
                  <a:buNone/>
                </a:pPr>
                <a:r>
                  <a:rPr lang="en-US" altLang="en-US" sz="1600" b="1">
                    <a:solidFill>
                      <a:srgbClr val="404040"/>
                    </a:solidFill>
                    <a:latin typeface="SimSun" panose="02010600030101010101" pitchFamily="2" charset="-122"/>
                    <a:ea typeface="SimSun" panose="02010600030101010101" pitchFamily="2" charset="-122"/>
                  </a:rPr>
                  <a:t>改善宏观政策框架</a:t>
                </a:r>
                <a:r>
                  <a:rPr lang="en-US" altLang="en-US" sz="1600" b="1">
                    <a:solidFill>
                      <a:srgbClr val="C7C41F"/>
                    </a:solidFill>
                    <a:latin typeface="SimSun" panose="02010600030101010101" pitchFamily="2" charset="-122"/>
                    <a:ea typeface="SimSun" panose="02010600030101010101" pitchFamily="2" charset="-122"/>
                  </a:rPr>
                  <a:t>: </a:t>
                </a:r>
                <a:r>
                  <a:rPr lang="en-US" altLang="en-US" sz="1200">
                    <a:solidFill>
                      <a:srgbClr val="000000"/>
                    </a:solidFill>
                    <a:latin typeface="SimSun" panose="02010600030101010101" pitchFamily="2" charset="-122"/>
                    <a:ea typeface="SimSun" panose="02010600030101010101" pitchFamily="2" charset="-122"/>
                  </a:rPr>
                  <a:t>用中期财政框架MTFF锚定财政调整；改善货币框架</a:t>
                </a:r>
              </a:p>
              <a:p>
                <a:pPr marL="0" lvl="1">
                  <a:lnSpc>
                    <a:spcPct val="90000"/>
                  </a:lnSpc>
                  <a:spcAft>
                    <a:spcPts val="600"/>
                  </a:spcAft>
                  <a:buFontTx/>
                  <a:buNone/>
                </a:pPr>
                <a:r>
                  <a:rPr lang="en-US" altLang="en-US" sz="1400" b="1">
                    <a:solidFill>
                      <a:srgbClr val="404040"/>
                    </a:solidFill>
                    <a:latin typeface="SimSun" panose="02010600030101010101" pitchFamily="2" charset="-122"/>
                    <a:ea typeface="SimSun" panose="02010600030101010101" pitchFamily="2" charset="-122"/>
                  </a:rPr>
                  <a:t> 密切监控企业和银行的</a:t>
                </a:r>
                <a:r>
                  <a:rPr lang="zh-CN" altLang="en-US" sz="1400" b="1">
                    <a:solidFill>
                      <a:srgbClr val="404040"/>
                    </a:solidFill>
                    <a:latin typeface="SimSun" panose="02010600030101010101" pitchFamily="2" charset="-122"/>
                    <a:ea typeface="SimSun" panose="02010600030101010101" pitchFamily="2" charset="-122"/>
                  </a:rPr>
                  <a:t>漏洞</a:t>
                </a:r>
              </a:p>
            </p:txBody>
          </p:sp>
          <p:sp>
            <p:nvSpPr>
              <p:cNvPr id="41996" name="TextBox 11">
                <a:extLst>
                  <a:ext uri="{FF2B5EF4-FFF2-40B4-BE49-F238E27FC236}">
                    <a16:creationId xmlns:a16="http://schemas.microsoft.com/office/drawing/2014/main" id="{FCDE9918-09D3-4F2C-819B-245AE86A0123}"/>
                  </a:ext>
                </a:extLst>
              </p:cNvPr>
              <p:cNvSpPr>
                <a:spLocks noChangeArrowheads="1"/>
              </p:cNvSpPr>
              <p:nvPr/>
            </p:nvSpPr>
            <p:spPr bwMode="auto">
              <a:xfrm>
                <a:off x="2851142" y="4814612"/>
                <a:ext cx="7141406" cy="1580464"/>
              </a:xfrm>
              <a:prstGeom prst="roundRect">
                <a:avLst>
                  <a:gd name="adj" fmla="val 16667"/>
                </a:avLst>
              </a:prstGeom>
              <a:solidFill>
                <a:srgbClr val="D6E8CC"/>
              </a:solidFill>
              <a:ln w="25400">
                <a:solidFill>
                  <a:srgbClr val="78BE20"/>
                </a:solidFill>
                <a:round/>
                <a:headEnd/>
                <a:tailEnd/>
              </a:ln>
            </p:spPr>
            <p:txBody>
              <a:bodyPr/>
              <a:lstStyle>
                <a:lvl1pPr defTabSz="533400">
                  <a:defRPr>
                    <a:solidFill>
                      <a:schemeClr val="tx1"/>
                    </a:solidFill>
                    <a:latin typeface="Arial" panose="020B0604020202020204" pitchFamily="34" charset="0"/>
                    <a:cs typeface="Arial" panose="020B0604020202020204" pitchFamily="34" charset="0"/>
                  </a:defRPr>
                </a:lvl1pPr>
                <a:lvl2pPr indent="-109538" defTabSz="53340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533400">
                  <a:defRPr>
                    <a:solidFill>
                      <a:schemeClr val="tx1"/>
                    </a:solidFill>
                    <a:latin typeface="Arial" panose="020B0604020202020204" pitchFamily="34" charset="0"/>
                    <a:cs typeface="Arial" panose="020B0604020202020204" pitchFamily="34" charset="0"/>
                  </a:defRPr>
                </a:lvl3pPr>
                <a:lvl4pPr defTabSz="5334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533400">
                  <a:defRPr>
                    <a:solidFill>
                      <a:schemeClr val="tx1"/>
                    </a:solidFill>
                    <a:latin typeface="Arial" panose="020B0604020202020204" pitchFamily="34" charset="0"/>
                    <a:cs typeface="Arial" panose="020B0604020202020204" pitchFamily="34" charset="0"/>
                  </a:defRPr>
                </a:lvl5pPr>
                <a:lvl6pPr defTabSz="5334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533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5334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5334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algn="ctr">
                  <a:lnSpc>
                    <a:spcPct val="90000"/>
                  </a:lnSpc>
                  <a:spcAft>
                    <a:spcPts val="600"/>
                  </a:spcAft>
                  <a:buFontTx/>
                  <a:buNone/>
                </a:pPr>
                <a:r>
                  <a:rPr lang="en-US" altLang="en-US" sz="1600" b="1">
                    <a:solidFill>
                      <a:srgbClr val="404040"/>
                    </a:solidFill>
                    <a:latin typeface="SimSun" panose="02010600030101010101" pitchFamily="2" charset="-122"/>
                    <a:ea typeface="SimSun" panose="02010600030101010101" pitchFamily="2" charset="-122"/>
                  </a:rPr>
                  <a:t>适应气候变化和经济多样化</a:t>
                </a:r>
              </a:p>
              <a:p>
                <a:pPr marL="0" lvl="1" algn="ctr">
                  <a:lnSpc>
                    <a:spcPct val="90000"/>
                  </a:lnSpc>
                  <a:spcAft>
                    <a:spcPts val="600"/>
                  </a:spcAft>
                  <a:buFontTx/>
                  <a:buNone/>
                </a:pPr>
                <a:r>
                  <a:rPr lang="en-US" altLang="en-US" sz="1600" b="1">
                    <a:solidFill>
                      <a:srgbClr val="404040"/>
                    </a:solidFill>
                    <a:latin typeface="SimSun" panose="02010600030101010101" pitchFamily="2" charset="-122"/>
                    <a:ea typeface="SimSun" panose="02010600030101010101" pitchFamily="2" charset="-122"/>
                  </a:rPr>
                  <a:t>投资数字经济</a:t>
                </a:r>
              </a:p>
              <a:p>
                <a:pPr marL="0" lvl="1" algn="ctr">
                  <a:lnSpc>
                    <a:spcPct val="90000"/>
                  </a:lnSpc>
                  <a:spcAft>
                    <a:spcPts val="600"/>
                  </a:spcAft>
                  <a:buFontTx/>
                  <a:buNone/>
                </a:pPr>
                <a:r>
                  <a:rPr lang="en-US" altLang="en-US" sz="1600" b="1">
                    <a:solidFill>
                      <a:srgbClr val="404040"/>
                    </a:solidFill>
                    <a:latin typeface="SimSun" panose="02010600030101010101" pitchFamily="2" charset="-122"/>
                    <a:ea typeface="SimSun" panose="02010600030101010101" pitchFamily="2" charset="-122"/>
                  </a:rPr>
                  <a:t>重新思考国家的作用</a:t>
                </a:r>
                <a:r>
                  <a:rPr lang="en-US" altLang="en-US" sz="1200">
                    <a:solidFill>
                      <a:srgbClr val="000000"/>
                    </a:solidFill>
                    <a:latin typeface="SimSun" panose="02010600030101010101" pitchFamily="2" charset="-122"/>
                    <a:ea typeface="SimSun" panose="02010600030101010101" pitchFamily="2" charset="-122"/>
                  </a:rPr>
                  <a:t>改革国企,；改善治理</a:t>
                </a:r>
              </a:p>
              <a:p>
                <a:pPr marL="0" lvl="1" algn="ctr">
                  <a:lnSpc>
                    <a:spcPct val="90000"/>
                  </a:lnSpc>
                  <a:spcAft>
                    <a:spcPts val="600"/>
                  </a:spcAft>
                  <a:buFontTx/>
                  <a:buNone/>
                </a:pPr>
                <a:r>
                  <a:rPr lang="en-US" altLang="en-US" sz="1600" b="1">
                    <a:solidFill>
                      <a:srgbClr val="404040"/>
                    </a:solidFill>
                    <a:latin typeface="SimSun" panose="02010600030101010101" pitchFamily="2" charset="-122"/>
                    <a:ea typeface="SimSun" panose="02010600030101010101" pitchFamily="2" charset="-122"/>
                  </a:rPr>
                  <a:t>投资于青年与女性，减少非正规就业</a:t>
                </a:r>
                <a:endParaRPr lang="en-US" altLang="en-US" sz="1200">
                  <a:solidFill>
                    <a:srgbClr val="404040"/>
                  </a:solidFill>
                </a:endParaRPr>
              </a:p>
            </p:txBody>
          </p:sp>
          <p:sp>
            <p:nvSpPr>
              <p:cNvPr id="41997" name="TextBox 9">
                <a:extLst>
                  <a:ext uri="{FF2B5EF4-FFF2-40B4-BE49-F238E27FC236}">
                    <a16:creationId xmlns:a16="http://schemas.microsoft.com/office/drawing/2014/main" id="{D0D181DB-1190-43A7-8C24-6E51B3C75D20}"/>
                  </a:ext>
                </a:extLst>
              </p:cNvPr>
              <p:cNvSpPr>
                <a:spLocks noChangeArrowheads="1"/>
              </p:cNvSpPr>
              <p:nvPr/>
            </p:nvSpPr>
            <p:spPr bwMode="auto">
              <a:xfrm>
                <a:off x="1193200" y="1838220"/>
                <a:ext cx="3868042" cy="2221434"/>
              </a:xfrm>
              <a:prstGeom prst="roundRect">
                <a:avLst>
                  <a:gd name="adj" fmla="val 16667"/>
                </a:avLst>
              </a:prstGeom>
              <a:solidFill>
                <a:srgbClr val="EEDFCC"/>
              </a:solidFill>
              <a:ln w="25400">
                <a:solidFill>
                  <a:srgbClr val="D17B1D"/>
                </a:solidFill>
                <a:round/>
                <a:headEnd/>
                <a:tailEnd/>
              </a:ln>
            </p:spPr>
            <p:txBody>
              <a:bodyPr/>
              <a:lstStyle>
                <a:lvl1pPr defTabSz="533400">
                  <a:defRPr>
                    <a:solidFill>
                      <a:schemeClr val="tx1"/>
                    </a:solidFill>
                    <a:latin typeface="Arial" panose="020B0604020202020204" pitchFamily="34" charset="0"/>
                    <a:cs typeface="Arial" panose="020B0604020202020204" pitchFamily="34" charset="0"/>
                  </a:defRPr>
                </a:lvl1pPr>
                <a:lvl2pPr defTabSz="53340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533400">
                  <a:defRPr>
                    <a:solidFill>
                      <a:schemeClr val="tx1"/>
                    </a:solidFill>
                    <a:latin typeface="Arial" panose="020B0604020202020204" pitchFamily="34" charset="0"/>
                    <a:cs typeface="Arial" panose="020B0604020202020204" pitchFamily="34" charset="0"/>
                  </a:defRPr>
                </a:lvl3pPr>
                <a:lvl4pPr defTabSz="5334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533400">
                  <a:defRPr>
                    <a:solidFill>
                      <a:schemeClr val="tx1"/>
                    </a:solidFill>
                    <a:latin typeface="Arial" panose="020B0604020202020204" pitchFamily="34" charset="0"/>
                    <a:cs typeface="Arial" panose="020B0604020202020204" pitchFamily="34" charset="0"/>
                  </a:defRPr>
                </a:lvl5pPr>
                <a:lvl6pPr defTabSz="5334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533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5334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5334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a:lnSpc>
                    <a:spcPct val="90000"/>
                  </a:lnSpc>
                  <a:spcAft>
                    <a:spcPts val="600"/>
                  </a:spcAft>
                  <a:buFontTx/>
                  <a:buNone/>
                </a:pPr>
                <a:r>
                  <a:rPr lang="en-US" altLang="en-US" sz="1600" b="1">
                    <a:solidFill>
                      <a:srgbClr val="404040"/>
                    </a:solidFill>
                    <a:latin typeface="SimSun" panose="02010600030101010101" pitchFamily="2" charset="-122"/>
                    <a:ea typeface="SimSun" panose="02010600030101010101" pitchFamily="2" charset="-122"/>
                  </a:rPr>
                  <a:t>有针对性地扶持</a:t>
                </a:r>
                <a:r>
                  <a:rPr lang="en-US" altLang="en-US" sz="1200">
                    <a:solidFill>
                      <a:srgbClr val="000000"/>
                    </a:solidFill>
                    <a:latin typeface="SimSun" panose="02010600030101010101" pitchFamily="2" charset="-122"/>
                    <a:ea typeface="SimSun" panose="02010600030101010101" pitchFamily="2" charset="-122"/>
                  </a:rPr>
                  <a:t>最脆弱、最困难但有生存能力的公司。如果有政策空间，则逐步减少扶持</a:t>
                </a:r>
              </a:p>
              <a:p>
                <a:pPr marL="0" lvl="1">
                  <a:lnSpc>
                    <a:spcPct val="90000"/>
                  </a:lnSpc>
                  <a:spcAft>
                    <a:spcPts val="600"/>
                  </a:spcAft>
                  <a:buFontTx/>
                  <a:buNone/>
                </a:pPr>
                <a:r>
                  <a:rPr lang="zh-CN" altLang="en-US">
                    <a:latin typeface="SimSun" panose="02010600030101010101" pitchFamily="2" charset="-122"/>
                    <a:ea typeface="SimSun" panose="02010600030101010101" pitchFamily="2" charset="-122"/>
                  </a:rPr>
                  <a:t>收紧政策</a:t>
                </a:r>
                <a:r>
                  <a:rPr lang="en-US" altLang="en-US" sz="1200">
                    <a:solidFill>
                      <a:srgbClr val="000000"/>
                    </a:solidFill>
                    <a:latin typeface="SimSun" panose="02010600030101010101" pitchFamily="2" charset="-122"/>
                    <a:ea typeface="SimSun" panose="02010600030101010101" pitchFamily="2" charset="-122"/>
                  </a:rPr>
                  <a:t>，</a:t>
                </a:r>
                <a:r>
                  <a:rPr lang="zh-CN" altLang="en-US" sz="1200">
                    <a:solidFill>
                      <a:srgbClr val="000000"/>
                    </a:solidFill>
                    <a:latin typeface="SimSun" panose="02010600030101010101" pitchFamily="2" charset="-122"/>
                    <a:ea typeface="SimSun" panose="02010600030101010101" pitchFamily="2" charset="-122"/>
                  </a:rPr>
                  <a:t>前提是</a:t>
                </a:r>
                <a:r>
                  <a:rPr lang="en-US" altLang="en-US" sz="1200">
                    <a:solidFill>
                      <a:srgbClr val="000000"/>
                    </a:solidFill>
                    <a:latin typeface="SimSun" panose="02010600030101010101" pitchFamily="2" charset="-122"/>
                    <a:ea typeface="SimSun" panose="02010600030101010101" pitchFamily="2" charset="-122"/>
                  </a:rPr>
                  <a:t>通胀持续，预期脱锚，否则保持低政策利率 </a:t>
                </a:r>
              </a:p>
              <a:p>
                <a:pPr marL="0" lvl="1">
                  <a:lnSpc>
                    <a:spcPct val="90000"/>
                  </a:lnSpc>
                  <a:spcAft>
                    <a:spcPts val="600"/>
                  </a:spcAft>
                  <a:buFontTx/>
                  <a:buNone/>
                </a:pPr>
                <a:r>
                  <a:rPr lang="en-US" altLang="en-US" sz="1600" b="1">
                    <a:solidFill>
                      <a:srgbClr val="404040"/>
                    </a:solidFill>
                    <a:latin typeface="SimSun" panose="02010600030101010101" pitchFamily="2" charset="-122"/>
                    <a:ea typeface="SimSun" panose="02010600030101010101" pitchFamily="2" charset="-122"/>
                  </a:rPr>
                  <a:t>支持就业：</a:t>
                </a:r>
                <a:r>
                  <a:rPr lang="en-US" altLang="en-US" sz="1200">
                    <a:solidFill>
                      <a:srgbClr val="000000"/>
                    </a:solidFill>
                    <a:latin typeface="SimSun" panose="02010600030101010101" pitchFamily="2" charset="-122"/>
                    <a:ea typeface="SimSun" panose="02010600030101010101" pitchFamily="2" charset="-122"/>
                  </a:rPr>
                  <a:t>推行再分配政策，鼓励人们回归劳动力市场积极求职；支持创造就业岗位的计划</a:t>
                </a:r>
              </a:p>
            </p:txBody>
          </p:sp>
          <p:sp>
            <p:nvSpPr>
              <p:cNvPr id="29" name="Arrow: Circular 28">
                <a:extLst>
                  <a:ext uri="{FF2B5EF4-FFF2-40B4-BE49-F238E27FC236}">
                    <a16:creationId xmlns:a16="http://schemas.microsoft.com/office/drawing/2014/main" id="{6A34FF41-51CB-46B7-9F40-EA61A1B700C3}"/>
                  </a:ext>
                </a:extLst>
              </p:cNvPr>
              <p:cNvSpPr/>
              <p:nvPr/>
            </p:nvSpPr>
            <p:spPr>
              <a:xfrm>
                <a:off x="4852305" y="2068027"/>
                <a:ext cx="3028891" cy="2946312"/>
              </a:xfrm>
              <a:prstGeom prst="circularArrow">
                <a:avLst>
                  <a:gd name="adj1" fmla="val 5085"/>
                  <a:gd name="adj2" fmla="val 327528"/>
                  <a:gd name="adj3" fmla="val 8671970"/>
                  <a:gd name="adj4" fmla="val 1800502"/>
                  <a:gd name="adj5" fmla="val 5932"/>
                </a:avLst>
              </a:prstGeom>
              <a:solidFill>
                <a:srgbClr val="D6E8CC"/>
              </a:solidFill>
              <a:ln w="25400">
                <a:solidFill>
                  <a:srgbClr val="78BE20"/>
                </a:solid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stStyle>
              <a:p>
                <a:endParaRPr noProof="1"/>
              </a:p>
            </p:txBody>
          </p:sp>
          <p:sp>
            <p:nvSpPr>
              <p:cNvPr id="27" name="Freeform: Shape 26">
                <a:extLst>
                  <a:ext uri="{FF2B5EF4-FFF2-40B4-BE49-F238E27FC236}">
                    <a16:creationId xmlns:a16="http://schemas.microsoft.com/office/drawing/2014/main" id="{25F25AF7-B91A-406C-B3C0-0DD55236A6CF}"/>
                  </a:ext>
                </a:extLst>
              </p:cNvPr>
              <p:cNvSpPr/>
              <p:nvPr/>
            </p:nvSpPr>
            <p:spPr>
              <a:xfrm>
                <a:off x="4963428" y="2136287"/>
                <a:ext cx="2693935" cy="2622472"/>
              </a:xfrm>
              <a:custGeom>
                <a:avLst/>
                <a:gdLst>
                  <a:gd name="connsiteX0" fmla="*/ 180760 w 2698426"/>
                  <a:gd name="connsiteY0" fmla="*/ 2023820 h 2698426"/>
                  <a:gd name="connsiteX1" fmla="*/ 180760 w 2698426"/>
                  <a:gd name="connsiteY1" fmla="*/ 674607 h 2698426"/>
                  <a:gd name="connsiteX2" fmla="*/ 1349213 w 2698426"/>
                  <a:gd name="connsiteY2" fmla="*/ 0 h 2698426"/>
                  <a:gd name="connsiteX3" fmla="*/ 1349213 w 2698426"/>
                  <a:gd name="connsiteY3" fmla="*/ 1349213 h 2698426"/>
                  <a:gd name="connsiteX4" fmla="*/ 180760 w 2698426"/>
                  <a:gd name="connsiteY4" fmla="*/ 2023820 h 269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8426" h="2698426">
                    <a:moveTo>
                      <a:pt x="180760" y="2023820"/>
                    </a:moveTo>
                    <a:cubicBezTo>
                      <a:pt x="-60254" y="1606372"/>
                      <a:pt x="-60254" y="1092055"/>
                      <a:pt x="180760" y="674607"/>
                    </a:cubicBezTo>
                    <a:cubicBezTo>
                      <a:pt x="421774" y="257159"/>
                      <a:pt x="867185" y="0"/>
                      <a:pt x="1349213" y="0"/>
                    </a:cubicBezTo>
                    <a:lnTo>
                      <a:pt x="1349213" y="1349213"/>
                    </a:lnTo>
                    <a:lnTo>
                      <a:pt x="180760" y="2023820"/>
                    </a:lnTo>
                    <a:close/>
                  </a:path>
                </a:pathLst>
              </a:custGeom>
              <a:solidFill>
                <a:srgbClr val="D17B1D"/>
              </a:solidFill>
              <a:ln>
                <a:solidFill>
                  <a:srgbClr val="D17B1D"/>
                </a:solidFill>
              </a:ln>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323998" tIns="583240" rIns="1433565" bIns="1334943" anchor="ctr"/>
              <a:lstStyle>
                <a:lvl1pPr defTabSz="400050">
                  <a:defRPr>
                    <a:solidFill>
                      <a:schemeClr val="tx1"/>
                    </a:solidFill>
                    <a:latin typeface="Arial" panose="020B0604020202020204" pitchFamily="34" charset="0"/>
                    <a:cs typeface="Arial" panose="020B0604020202020204" pitchFamily="34" charset="0"/>
                  </a:defRPr>
                </a:lvl1pPr>
                <a:lvl2pPr defTabSz="4000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400050">
                  <a:defRPr>
                    <a:solidFill>
                      <a:schemeClr val="tx1"/>
                    </a:solidFill>
                    <a:latin typeface="Arial" panose="020B0604020202020204" pitchFamily="34" charset="0"/>
                    <a:cs typeface="Arial" panose="020B0604020202020204" pitchFamily="34" charset="0"/>
                  </a:defRPr>
                </a:lvl3pPr>
                <a:lvl4pPr defTabSz="40005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400050">
                  <a:defRPr>
                    <a:solidFill>
                      <a:schemeClr val="tx1"/>
                    </a:solidFill>
                    <a:latin typeface="Arial" panose="020B0604020202020204" pitchFamily="34" charset="0"/>
                    <a:cs typeface="Arial" panose="020B0604020202020204" pitchFamily="34" charset="0"/>
                  </a:defRPr>
                </a:lvl5pPr>
                <a:lvl6pPr defTabSz="4000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4000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4000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4000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pPr>
                <a:r>
                  <a:rPr lang="en-US" altLang="en-US" sz="900" b="1">
                    <a:solidFill>
                      <a:schemeClr val="bg1"/>
                    </a:solidFill>
                  </a:rPr>
                  <a:t>                                                    </a:t>
                </a:r>
              </a:p>
              <a:p>
                <a:pPr algn="ctr">
                  <a:lnSpc>
                    <a:spcPct val="90000"/>
                  </a:lnSpc>
                  <a:spcAft>
                    <a:spcPct val="35000"/>
                  </a:spcAft>
                </a:pPr>
                <a:endParaRPr lang="en-US" altLang="en-US" sz="900" b="1">
                  <a:solidFill>
                    <a:schemeClr val="bg1"/>
                  </a:solidFill>
                </a:endParaRPr>
              </a:p>
              <a:p>
                <a:pPr algn="ctr">
                  <a:lnSpc>
                    <a:spcPct val="90000"/>
                  </a:lnSpc>
                  <a:spcAft>
                    <a:spcPct val="35000"/>
                  </a:spcAft>
                </a:pPr>
                <a:r>
                  <a:rPr lang="en-US" altLang="en-US" sz="1100" b="1">
                    <a:solidFill>
                      <a:srgbClr val="FEFEFE"/>
                    </a:solidFill>
                    <a:latin typeface="SimSun" panose="02010600030101010101" pitchFamily="2" charset="-122"/>
                    <a:ea typeface="SimSun" panose="02010600030101010101" pitchFamily="2" charset="-122"/>
                  </a:rPr>
                  <a:t>促进更强劲、更包容的复苏</a:t>
                </a:r>
                <a:endParaRPr lang="en-US" altLang="en-US" sz="1100">
                  <a:solidFill>
                    <a:schemeClr val="bg1"/>
                  </a:solidFill>
                </a:endParaRPr>
              </a:p>
            </p:txBody>
          </p:sp>
          <p:sp>
            <p:nvSpPr>
              <p:cNvPr id="30" name="Arrow: Circular 29">
                <a:extLst>
                  <a:ext uri="{FF2B5EF4-FFF2-40B4-BE49-F238E27FC236}">
                    <a16:creationId xmlns:a16="http://schemas.microsoft.com/office/drawing/2014/main" id="{AB82156C-28FF-46E9-A5F5-64376CD3B852}"/>
                  </a:ext>
                </a:extLst>
              </p:cNvPr>
              <p:cNvSpPr/>
              <p:nvPr/>
            </p:nvSpPr>
            <p:spPr>
              <a:xfrm>
                <a:off x="4795156" y="1974366"/>
                <a:ext cx="3028891" cy="2946312"/>
              </a:xfrm>
              <a:prstGeom prst="circularArrow">
                <a:avLst>
                  <a:gd name="adj1" fmla="val 5085"/>
                  <a:gd name="adj2" fmla="val 327528"/>
                  <a:gd name="adj3" fmla="val 15873039"/>
                  <a:gd name="adj4" fmla="val 9000000"/>
                  <a:gd name="adj5" fmla="val 5932"/>
                </a:avLst>
              </a:prstGeom>
              <a:solidFill>
                <a:srgbClr val="EEDFCC"/>
              </a:solidFill>
              <a:ln w="25400">
                <a:solidFill>
                  <a:srgbClr val="D17B1D"/>
                </a:solid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stStyle>
              <a:p>
                <a:endParaRPr noProof="1"/>
              </a:p>
            </p:txBody>
          </p:sp>
          <p:sp>
            <p:nvSpPr>
              <p:cNvPr id="25" name="Freeform: Shape 24">
                <a:extLst>
                  <a:ext uri="{FF2B5EF4-FFF2-40B4-BE49-F238E27FC236}">
                    <a16:creationId xmlns:a16="http://schemas.microsoft.com/office/drawing/2014/main" id="{94250399-D9F3-4782-BDBD-2AAB143A9B20}"/>
                  </a:ext>
                </a:extLst>
              </p:cNvPr>
              <p:cNvSpPr/>
              <p:nvPr/>
            </p:nvSpPr>
            <p:spPr>
              <a:xfrm>
                <a:off x="5074550" y="2136287"/>
                <a:ext cx="2693935" cy="2622472"/>
              </a:xfrm>
              <a:custGeom>
                <a:avLst/>
                <a:gdLst>
                  <a:gd name="connsiteX0" fmla="*/ 1349213 w 2698426"/>
                  <a:gd name="connsiteY0" fmla="*/ 0 h 2698426"/>
                  <a:gd name="connsiteX1" fmla="*/ 2517666 w 2698426"/>
                  <a:gd name="connsiteY1" fmla="*/ 674606 h 2698426"/>
                  <a:gd name="connsiteX2" fmla="*/ 2517666 w 2698426"/>
                  <a:gd name="connsiteY2" fmla="*/ 2023819 h 2698426"/>
                  <a:gd name="connsiteX3" fmla="*/ 1349213 w 2698426"/>
                  <a:gd name="connsiteY3" fmla="*/ 1349213 h 2698426"/>
                  <a:gd name="connsiteX4" fmla="*/ 1349213 w 2698426"/>
                  <a:gd name="connsiteY4" fmla="*/ 0 h 269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8426" h="2698426">
                    <a:moveTo>
                      <a:pt x="1349213" y="0"/>
                    </a:moveTo>
                    <a:cubicBezTo>
                      <a:pt x="1831240" y="0"/>
                      <a:pt x="2276652" y="257159"/>
                      <a:pt x="2517666" y="674606"/>
                    </a:cubicBezTo>
                    <a:cubicBezTo>
                      <a:pt x="2758680" y="1092054"/>
                      <a:pt x="2758680" y="1606371"/>
                      <a:pt x="2517666" y="2023819"/>
                    </a:cubicBezTo>
                    <a:lnTo>
                      <a:pt x="1349213" y="1349213"/>
                    </a:lnTo>
                    <a:lnTo>
                      <a:pt x="1349213" y="0"/>
                    </a:lnTo>
                    <a:close/>
                  </a:path>
                </a:pathLst>
              </a:custGeom>
              <a:solidFill>
                <a:srgbClr val="C7C41F"/>
              </a:solidFill>
              <a:ln>
                <a:solidFill>
                  <a:srgbClr val="C7C41F"/>
                </a:solidFill>
              </a:ln>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433565" tIns="583240" rIns="323998" bIns="1334943" anchor="ctr"/>
              <a:lstStyle>
                <a:lvl1pPr defTabSz="400050">
                  <a:defRPr>
                    <a:solidFill>
                      <a:schemeClr val="tx1"/>
                    </a:solidFill>
                    <a:latin typeface="Arial" panose="020B0604020202020204" pitchFamily="34" charset="0"/>
                    <a:cs typeface="Arial" panose="020B0604020202020204" pitchFamily="34" charset="0"/>
                  </a:defRPr>
                </a:lvl1pPr>
                <a:lvl2pPr defTabSz="4000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400050">
                  <a:defRPr>
                    <a:solidFill>
                      <a:schemeClr val="tx1"/>
                    </a:solidFill>
                    <a:latin typeface="Arial" panose="020B0604020202020204" pitchFamily="34" charset="0"/>
                    <a:cs typeface="Arial" panose="020B0604020202020204" pitchFamily="34" charset="0"/>
                  </a:defRPr>
                </a:lvl3pPr>
                <a:lvl4pPr defTabSz="40005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400050">
                  <a:defRPr>
                    <a:solidFill>
                      <a:schemeClr val="tx1"/>
                    </a:solidFill>
                    <a:latin typeface="Arial" panose="020B0604020202020204" pitchFamily="34" charset="0"/>
                    <a:cs typeface="Arial" panose="020B0604020202020204" pitchFamily="34" charset="0"/>
                  </a:defRPr>
                </a:lvl5pPr>
                <a:lvl6pPr defTabSz="4000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4000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4000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4000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pPr>
                <a:r>
                  <a:rPr lang="en-US" altLang="en-US" sz="1100" b="1">
                    <a:solidFill>
                      <a:schemeClr val="bg1"/>
                    </a:solidFill>
                  </a:rPr>
                  <a:t>                          </a:t>
                </a:r>
              </a:p>
              <a:p>
                <a:pPr algn="ctr">
                  <a:lnSpc>
                    <a:spcPct val="90000"/>
                  </a:lnSpc>
                  <a:spcAft>
                    <a:spcPct val="35000"/>
                  </a:spcAft>
                </a:pPr>
                <a:endParaRPr lang="en-US" altLang="en-US" sz="1100" b="1">
                  <a:solidFill>
                    <a:schemeClr val="bg1"/>
                  </a:solidFill>
                </a:endParaRPr>
              </a:p>
              <a:p>
                <a:pPr algn="ctr">
                  <a:lnSpc>
                    <a:spcPct val="90000"/>
                  </a:lnSpc>
                  <a:spcAft>
                    <a:spcPct val="35000"/>
                  </a:spcAft>
                </a:pPr>
                <a:r>
                  <a:rPr lang="en-US" altLang="en-US" sz="1100" b="1">
                    <a:solidFill>
                      <a:srgbClr val="FEFEFE"/>
                    </a:solidFill>
                    <a:latin typeface="SimSun" panose="02010600030101010101" pitchFamily="2" charset="-122"/>
                    <a:ea typeface="SimSun" panose="02010600030101010101" pitchFamily="2" charset="-122"/>
                  </a:rPr>
                  <a:t>保持财政和金融稳定；金融稳定</a:t>
                </a:r>
                <a:endParaRPr lang="en-US" altLang="en-US" sz="1100">
                  <a:solidFill>
                    <a:schemeClr val="bg1"/>
                  </a:solidFill>
                </a:endParaRPr>
              </a:p>
            </p:txBody>
          </p:sp>
          <p:sp>
            <p:nvSpPr>
              <p:cNvPr id="42002" name="TextBox 12">
                <a:extLst>
                  <a:ext uri="{FF2B5EF4-FFF2-40B4-BE49-F238E27FC236}">
                    <a16:creationId xmlns:a16="http://schemas.microsoft.com/office/drawing/2014/main" id="{3CCA5B7A-5B12-407B-99D3-FD2A160FACA4}"/>
                  </a:ext>
                </a:extLst>
              </p:cNvPr>
              <p:cNvSpPr>
                <a:spLocks noChangeArrowheads="1"/>
              </p:cNvSpPr>
              <p:nvPr/>
            </p:nvSpPr>
            <p:spPr bwMode="auto">
              <a:xfrm>
                <a:off x="5640205" y="2377425"/>
                <a:ext cx="1374351" cy="509540"/>
              </a:xfrm>
              <a:prstGeom prst="leftRightArrow">
                <a:avLst>
                  <a:gd name="adj1" fmla="val 67907"/>
                  <a:gd name="adj2" fmla="val 41045"/>
                </a:avLst>
              </a:prstGeom>
              <a:gradFill rotWithShape="1">
                <a:gsLst>
                  <a:gs pos="0">
                    <a:srgbClr val="D17B1D"/>
                  </a:gs>
                  <a:gs pos="46001">
                    <a:srgbClr val="F2A900"/>
                  </a:gs>
                  <a:gs pos="67999">
                    <a:srgbClr val="DFDB31"/>
                  </a:gs>
                  <a:gs pos="100000">
                    <a:srgbClr val="C7C41F"/>
                  </a:gs>
                </a:gsLst>
                <a:lin ang="0" scaled="1"/>
              </a:gradFill>
              <a:ln w="25400">
                <a:solidFill>
                  <a:srgbClr val="FEFEFE"/>
                </a:solidFill>
                <a:round/>
                <a:headEnd/>
                <a:tailEnd/>
              </a:ln>
            </p:spPr>
            <p:txBody>
              <a:bodyPr/>
              <a:lstStyle/>
              <a:p>
                <a:pPr algn="ctr"/>
                <a:r>
                  <a:rPr lang="en-US" altLang="en-US" sz="900" b="1">
                    <a:solidFill>
                      <a:srgbClr val="623A0E"/>
                    </a:solidFill>
                    <a:latin typeface="SimSun" panose="02010600030101010101" pitchFamily="2" charset="-122"/>
                    <a:ea typeface="SimSun" panose="02010600030101010101" pitchFamily="2" charset="-122"/>
                  </a:rPr>
                  <a:t>管理政策权衡</a:t>
                </a:r>
              </a:p>
            </p:txBody>
          </p:sp>
          <p:sp>
            <p:nvSpPr>
              <p:cNvPr id="28" name="Arrow: Circular 27">
                <a:extLst>
                  <a:ext uri="{FF2B5EF4-FFF2-40B4-BE49-F238E27FC236}">
                    <a16:creationId xmlns:a16="http://schemas.microsoft.com/office/drawing/2014/main" id="{6D357D86-E6CA-4322-A71E-E06577FA58DA}"/>
                  </a:ext>
                </a:extLst>
              </p:cNvPr>
              <p:cNvSpPr/>
              <p:nvPr/>
            </p:nvSpPr>
            <p:spPr>
              <a:xfrm>
                <a:off x="4907866" y="1974366"/>
                <a:ext cx="3028891" cy="2946312"/>
              </a:xfrm>
              <a:prstGeom prst="circularArrow">
                <a:avLst>
                  <a:gd name="adj1" fmla="val 5085"/>
                  <a:gd name="adj2" fmla="val 327528"/>
                  <a:gd name="adj3" fmla="val 1472472"/>
                  <a:gd name="adj4" fmla="val 16199432"/>
                  <a:gd name="adj5" fmla="val 5932"/>
                </a:avLst>
              </a:prstGeom>
              <a:solidFill>
                <a:srgbClr val="E8EBCC"/>
              </a:solidFill>
              <a:ln w="25400">
                <a:solidFill>
                  <a:srgbClr val="C7C41F"/>
                </a:solid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stStyle>
              <a:p>
                <a:endParaRPr noProof="1"/>
              </a:p>
            </p:txBody>
          </p:sp>
        </p:grpSp>
      </p:gr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2">
            <a:extLst>
              <a:ext uri="{FF2B5EF4-FFF2-40B4-BE49-F238E27FC236}">
                <a16:creationId xmlns:a16="http://schemas.microsoft.com/office/drawing/2014/main" id="{EAC4B3B2-032B-4A29-8EF1-A0C38A0EC882}"/>
              </a:ext>
            </a:extLst>
          </p:cNvPr>
          <p:cNvSpPr>
            <a:spLocks noGrp="1" noChangeArrowheads="1"/>
          </p:cNvSpPr>
          <p:nvPr>
            <p:ph type="title"/>
          </p:nvPr>
        </p:nvSpPr>
        <p:spPr>
          <a:xfrm>
            <a:off x="365125" y="231775"/>
            <a:ext cx="11233150" cy="752475"/>
          </a:xfrm>
        </p:spPr>
        <p:txBody>
          <a:bodyPr/>
          <a:lstStyle/>
          <a:p>
            <a:r>
              <a:rPr altLang="en-US" sz="2200">
                <a:latin typeface="SimSun" panose="02010600030101010101" pitchFamily="2" charset="-122"/>
                <a:ea typeface="SimSun" panose="02010600030101010101" pitchFamily="2" charset="-122"/>
                <a:cs typeface="Arial" panose="020B0604020202020204" pitchFamily="34" charset="0"/>
              </a:rPr>
              <a:t>国际货币基金组织仍在全力支持该地区</a:t>
            </a:r>
          </a:p>
        </p:txBody>
      </p:sp>
      <p:sp>
        <p:nvSpPr>
          <p:cNvPr id="44034" name="AutoShape 20">
            <a:extLst>
              <a:ext uri="{FF2B5EF4-FFF2-40B4-BE49-F238E27FC236}">
                <a16:creationId xmlns:a16="http://schemas.microsoft.com/office/drawing/2014/main" id="{C69EF89D-78D9-4C3B-9212-7F29A7C24C4F}"/>
              </a:ext>
            </a:extLst>
          </p:cNvPr>
          <p:cNvSpPr>
            <a:spLocks noChangeArrowheads="1"/>
          </p:cNvSpPr>
          <p:nvPr>
            <p:custDataLst>
              <p:tags r:id="rId1"/>
            </p:custDataLst>
          </p:nvPr>
        </p:nvSpPr>
        <p:spPr bwMode="auto">
          <a:xfrm>
            <a:off x="155575" y="4840288"/>
            <a:ext cx="4052888" cy="985837"/>
          </a:xfrm>
          <a:prstGeom prst="roundRect">
            <a:avLst>
              <a:gd name="adj" fmla="val 16667"/>
            </a:avLst>
          </a:prstGeom>
          <a:solidFill>
            <a:srgbClr val="E5E5E5">
              <a:alpha val="43137"/>
            </a:srgbClr>
          </a:solidFill>
          <a:ln>
            <a:noFill/>
          </a:ln>
          <a:extLst>
            <a:ext uri="{91240B29-F687-4F45-9708-019B960494DF}">
              <a14:hiddenLine xmlns:a14="http://schemas.microsoft.com/office/drawing/2010/main" w="9525">
                <a:solidFill>
                  <a:srgbClr val="000000"/>
                </a:solidFill>
                <a:round/>
                <a:headEnd/>
                <a:tailEnd/>
              </a14:hiddenLine>
            </a:ext>
          </a:extLst>
        </p:spPr>
        <p:txBody>
          <a:bodyPr tIns="130044" bIns="130044"/>
          <a:lstStyle>
            <a:lvl1pPr marL="119063" indent="-119063">
              <a:defRPr>
                <a:solidFill>
                  <a:schemeClr val="tx1"/>
                </a:solidFill>
                <a:latin typeface="Arial" panose="020B0604020202020204" pitchFamily="34" charset="0"/>
                <a:cs typeface="Arial" panose="020B0604020202020204" pitchFamily="34" charset="0"/>
              </a:defRPr>
            </a:lvl1pPr>
            <a:lvl2pPr>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40000"/>
              </a:spcBef>
              <a:buFont typeface="Wingdings" panose="05000000000000000000" pitchFamily="2" charset="2"/>
              <a:buChar char="§"/>
            </a:pPr>
            <a:r>
              <a:rPr lang="en-US" altLang="en-US" sz="1200" b="1">
                <a:solidFill>
                  <a:srgbClr val="004C97"/>
                </a:solidFill>
                <a:latin typeface="SimSun" panose="02010600030101010101" pitchFamily="2" charset="-122"/>
                <a:ea typeface="SimSun" panose="02010600030101010101" pitchFamily="2" charset="-122"/>
              </a:rPr>
              <a:t>向该地区提供32.5亿美元的新融资</a:t>
            </a:r>
          </a:p>
          <a:p>
            <a:pPr>
              <a:spcBef>
                <a:spcPct val="40000"/>
              </a:spcBef>
              <a:buFont typeface="Wingdings" panose="05000000000000000000" pitchFamily="2" charset="2"/>
              <a:buChar char="§"/>
            </a:pPr>
            <a:r>
              <a:rPr lang="en-US" altLang="en-US" sz="1200" b="1">
                <a:solidFill>
                  <a:srgbClr val="004C97"/>
                </a:solidFill>
                <a:latin typeface="SimSun" panose="02010600030101010101" pitchFamily="2" charset="-122"/>
                <a:ea typeface="SimSun" panose="02010600030101010101" pitchFamily="2" charset="-122"/>
              </a:rPr>
              <a:t>特别提款权的分配将使该地区的储备资产增加487亿美元</a:t>
            </a:r>
          </a:p>
        </p:txBody>
      </p:sp>
      <p:grpSp>
        <p:nvGrpSpPr>
          <p:cNvPr id="44035" name="Group 1">
            <a:extLst>
              <a:ext uri="{FF2B5EF4-FFF2-40B4-BE49-F238E27FC236}">
                <a16:creationId xmlns:a16="http://schemas.microsoft.com/office/drawing/2014/main" id="{45104515-D338-45A7-8752-3D9BD3D9A876}"/>
              </a:ext>
            </a:extLst>
          </p:cNvPr>
          <p:cNvGrpSpPr>
            <a:grpSpLocks/>
          </p:cNvGrpSpPr>
          <p:nvPr/>
        </p:nvGrpSpPr>
        <p:grpSpPr bwMode="auto">
          <a:xfrm>
            <a:off x="4572000" y="1549400"/>
            <a:ext cx="4014788" cy="4041775"/>
            <a:chOff x="4572000" y="1471520"/>
            <a:chExt cx="3867253" cy="4120100"/>
          </a:xfrm>
        </p:grpSpPr>
        <p:sp>
          <p:nvSpPr>
            <p:cNvPr id="44036" name="Freeform 5">
              <a:extLst>
                <a:ext uri="{FF2B5EF4-FFF2-40B4-BE49-F238E27FC236}">
                  <a16:creationId xmlns:a16="http://schemas.microsoft.com/office/drawing/2014/main" id="{AD241BCC-1052-46E5-A9DC-82886F820FB5}"/>
                </a:ext>
              </a:extLst>
            </p:cNvPr>
            <p:cNvSpPr>
              <a:spLocks noChangeArrowheads="1"/>
            </p:cNvSpPr>
            <p:nvPr>
              <p:custDataLst>
                <p:tags r:id="rId4"/>
              </p:custDataLst>
            </p:nvPr>
          </p:nvSpPr>
          <p:spPr bwMode="auto">
            <a:xfrm rot="565805">
              <a:off x="4572000" y="2578434"/>
              <a:ext cx="1990299" cy="2098320"/>
            </a:xfrm>
            <a:custGeom>
              <a:avLst/>
              <a:gdLst>
                <a:gd name="T0" fmla="*/ 587 w 807"/>
                <a:gd name="T1" fmla="*/ 691 h 810"/>
                <a:gd name="T2" fmla="*/ 553 w 807"/>
                <a:gd name="T3" fmla="*/ 710 h 810"/>
                <a:gd name="T4" fmla="*/ 535 w 807"/>
                <a:gd name="T5" fmla="*/ 789 h 810"/>
                <a:gd name="T6" fmla="*/ 509 w 807"/>
                <a:gd name="T7" fmla="*/ 797 h 810"/>
                <a:gd name="T8" fmla="*/ 450 w 807"/>
                <a:gd name="T9" fmla="*/ 741 h 810"/>
                <a:gd name="T10" fmla="*/ 425 w 807"/>
                <a:gd name="T11" fmla="*/ 744 h 810"/>
                <a:gd name="T12" fmla="*/ 378 w 807"/>
                <a:gd name="T13" fmla="*/ 810 h 810"/>
                <a:gd name="T14" fmla="*/ 351 w 807"/>
                <a:gd name="T15" fmla="*/ 807 h 810"/>
                <a:gd name="T16" fmla="*/ 317 w 807"/>
                <a:gd name="T17" fmla="*/ 733 h 810"/>
                <a:gd name="T18" fmla="*/ 292 w 807"/>
                <a:gd name="T19" fmla="*/ 726 h 810"/>
                <a:gd name="T20" fmla="*/ 225 w 807"/>
                <a:gd name="T21" fmla="*/ 769 h 810"/>
                <a:gd name="T22" fmla="*/ 199 w 807"/>
                <a:gd name="T23" fmla="*/ 755 h 810"/>
                <a:gd name="T24" fmla="*/ 197 w 807"/>
                <a:gd name="T25" fmla="*/ 675 h 810"/>
                <a:gd name="T26" fmla="*/ 177 w 807"/>
                <a:gd name="T27" fmla="*/ 658 h 810"/>
                <a:gd name="T28" fmla="*/ 99 w 807"/>
                <a:gd name="T29" fmla="*/ 672 h 810"/>
                <a:gd name="T30" fmla="*/ 81 w 807"/>
                <a:gd name="T31" fmla="*/ 649 h 810"/>
                <a:gd name="T32" fmla="*/ 103 w 807"/>
                <a:gd name="T33" fmla="*/ 563 h 810"/>
                <a:gd name="T34" fmla="*/ 92 w 807"/>
                <a:gd name="T35" fmla="*/ 540 h 810"/>
                <a:gd name="T36" fmla="*/ 16 w 807"/>
                <a:gd name="T37" fmla="*/ 521 h 810"/>
                <a:gd name="T38" fmla="*/ 67 w 807"/>
                <a:gd name="T39" fmla="*/ 461 h 810"/>
                <a:gd name="T40" fmla="*/ 64 w 807"/>
                <a:gd name="T41" fmla="*/ 436 h 810"/>
                <a:gd name="T42" fmla="*/ 62 w 807"/>
                <a:gd name="T43" fmla="*/ 410 h 810"/>
                <a:gd name="T44" fmla="*/ 1 w 807"/>
                <a:gd name="T45" fmla="*/ 362 h 810"/>
                <a:gd name="T46" fmla="*/ 70 w 807"/>
                <a:gd name="T47" fmla="*/ 328 h 810"/>
                <a:gd name="T48" fmla="*/ 78 w 807"/>
                <a:gd name="T49" fmla="*/ 303 h 810"/>
                <a:gd name="T50" fmla="*/ 86 w 807"/>
                <a:gd name="T51" fmla="*/ 278 h 810"/>
                <a:gd name="T52" fmla="*/ 48 w 807"/>
                <a:gd name="T53" fmla="*/ 212 h 810"/>
                <a:gd name="T54" fmla="*/ 125 w 807"/>
                <a:gd name="T55" fmla="*/ 206 h 810"/>
                <a:gd name="T56" fmla="*/ 140 w 807"/>
                <a:gd name="T57" fmla="*/ 186 h 810"/>
                <a:gd name="T58" fmla="*/ 157 w 807"/>
                <a:gd name="T59" fmla="*/ 166 h 810"/>
                <a:gd name="T60" fmla="*/ 148 w 807"/>
                <a:gd name="T61" fmla="*/ 91 h 810"/>
                <a:gd name="T62" fmla="*/ 221 w 807"/>
                <a:gd name="T63" fmla="*/ 114 h 810"/>
                <a:gd name="T64" fmla="*/ 255 w 807"/>
                <a:gd name="T65" fmla="*/ 95 h 810"/>
                <a:gd name="T66" fmla="*/ 272 w 807"/>
                <a:gd name="T67" fmla="*/ 21 h 810"/>
                <a:gd name="T68" fmla="*/ 302 w 807"/>
                <a:gd name="T69" fmla="*/ 12 h 810"/>
                <a:gd name="T70" fmla="*/ 358 w 807"/>
                <a:gd name="T71" fmla="*/ 63 h 810"/>
                <a:gd name="T72" fmla="*/ 383 w 807"/>
                <a:gd name="T73" fmla="*/ 61 h 810"/>
                <a:gd name="T74" fmla="*/ 427 w 807"/>
                <a:gd name="T75" fmla="*/ 0 h 810"/>
                <a:gd name="T76" fmla="*/ 459 w 807"/>
                <a:gd name="T77" fmla="*/ 3 h 810"/>
                <a:gd name="T78" fmla="*/ 491 w 807"/>
                <a:gd name="T79" fmla="*/ 71 h 810"/>
                <a:gd name="T80" fmla="*/ 515 w 807"/>
                <a:gd name="T81" fmla="*/ 78 h 810"/>
                <a:gd name="T82" fmla="*/ 579 w 807"/>
                <a:gd name="T83" fmla="*/ 39 h 810"/>
                <a:gd name="T84" fmla="*/ 607 w 807"/>
                <a:gd name="T85" fmla="*/ 54 h 810"/>
                <a:gd name="T86" fmla="*/ 611 w 807"/>
                <a:gd name="T87" fmla="*/ 130 h 810"/>
                <a:gd name="T88" fmla="*/ 630 w 807"/>
                <a:gd name="T89" fmla="*/ 146 h 810"/>
                <a:gd name="T90" fmla="*/ 705 w 807"/>
                <a:gd name="T91" fmla="*/ 134 h 810"/>
                <a:gd name="T92" fmla="*/ 725 w 807"/>
                <a:gd name="T93" fmla="*/ 158 h 810"/>
                <a:gd name="T94" fmla="*/ 705 w 807"/>
                <a:gd name="T95" fmla="*/ 241 h 810"/>
                <a:gd name="T96" fmla="*/ 716 w 807"/>
                <a:gd name="T97" fmla="*/ 264 h 810"/>
                <a:gd name="T98" fmla="*/ 791 w 807"/>
                <a:gd name="T99" fmla="*/ 285 h 810"/>
                <a:gd name="T100" fmla="*/ 740 w 807"/>
                <a:gd name="T101" fmla="*/ 343 h 810"/>
                <a:gd name="T102" fmla="*/ 744 w 807"/>
                <a:gd name="T103" fmla="*/ 368 h 810"/>
                <a:gd name="T104" fmla="*/ 745 w 807"/>
                <a:gd name="T105" fmla="*/ 395 h 810"/>
                <a:gd name="T106" fmla="*/ 807 w 807"/>
                <a:gd name="T107" fmla="*/ 442 h 810"/>
                <a:gd name="T108" fmla="*/ 737 w 807"/>
                <a:gd name="T109" fmla="*/ 477 h 810"/>
                <a:gd name="T110" fmla="*/ 730 w 807"/>
                <a:gd name="T111" fmla="*/ 502 h 810"/>
                <a:gd name="T112" fmla="*/ 722 w 807"/>
                <a:gd name="T113" fmla="*/ 526 h 810"/>
                <a:gd name="T114" fmla="*/ 762 w 807"/>
                <a:gd name="T115" fmla="*/ 595 h 810"/>
                <a:gd name="T116" fmla="*/ 683 w 807"/>
                <a:gd name="T117" fmla="*/ 599 h 810"/>
                <a:gd name="T118" fmla="*/ 668 w 807"/>
                <a:gd name="T119" fmla="*/ 620 h 810"/>
                <a:gd name="T120" fmla="*/ 651 w 807"/>
                <a:gd name="T121" fmla="*/ 639 h 810"/>
                <a:gd name="T122" fmla="*/ 662 w 807"/>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7"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066B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ea typeface="SimSun" panose="02010600030101010101" pitchFamily="2" charset="-122"/>
              </a:endParaRPr>
            </a:p>
          </p:txBody>
        </p:sp>
        <p:sp>
          <p:nvSpPr>
            <p:cNvPr id="44037" name="Oval 6">
              <a:extLst>
                <a:ext uri="{FF2B5EF4-FFF2-40B4-BE49-F238E27FC236}">
                  <a16:creationId xmlns:a16="http://schemas.microsoft.com/office/drawing/2014/main" id="{0DF42F52-11CB-4B94-A706-5BAD8AD39207}"/>
                </a:ext>
              </a:extLst>
            </p:cNvPr>
            <p:cNvSpPr>
              <a:spLocks noChangeArrowheads="1"/>
            </p:cNvSpPr>
            <p:nvPr>
              <p:custDataLst>
                <p:tags r:id="rId5"/>
              </p:custDataLst>
            </p:nvPr>
          </p:nvSpPr>
          <p:spPr bwMode="auto">
            <a:xfrm rot="565805">
              <a:off x="4907231" y="2920305"/>
              <a:ext cx="1319835" cy="1389677"/>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ltLang="en-US" sz="1400" b="1">
                <a:solidFill>
                  <a:srgbClr val="000000"/>
                </a:solidFill>
              </a:endParaRPr>
            </a:p>
          </p:txBody>
        </p:sp>
        <p:sp>
          <p:nvSpPr>
            <p:cNvPr id="44038" name="Text Box 7">
              <a:extLst>
                <a:ext uri="{FF2B5EF4-FFF2-40B4-BE49-F238E27FC236}">
                  <a16:creationId xmlns:a16="http://schemas.microsoft.com/office/drawing/2014/main" id="{EF97390A-DF24-4B0C-BCBD-D1D51E929F0E}"/>
                </a:ext>
              </a:extLst>
            </p:cNvPr>
            <p:cNvSpPr txBox="1">
              <a:spLocks noChangeArrowheads="1"/>
            </p:cNvSpPr>
            <p:nvPr>
              <p:custDataLst>
                <p:tags r:id="rId6"/>
              </p:custDataLst>
            </p:nvPr>
          </p:nvSpPr>
          <p:spPr bwMode="auto">
            <a:xfrm>
              <a:off x="5090668" y="3274975"/>
              <a:ext cx="893202" cy="642381"/>
            </a:xfrm>
            <a:prstGeom prst="rect">
              <a:avLst/>
            </a:prstGeom>
            <a:solidFill>
              <a:srgbClr val="066BB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spcBef>
                  <a:spcPct val="20000"/>
                </a:spcBef>
              </a:pPr>
              <a:r>
                <a:rPr lang="en-US" altLang="en-US" sz="1400" b="1" i="1">
                  <a:solidFill>
                    <a:srgbClr val="FEFEFE"/>
                  </a:solidFill>
                  <a:latin typeface="SimSun" panose="02010600030101010101" pitchFamily="2" charset="-122"/>
                  <a:ea typeface="SimSun" panose="02010600030101010101" pitchFamily="2" charset="-122"/>
                </a:rPr>
                <a:t>财政支持</a:t>
              </a:r>
            </a:p>
          </p:txBody>
        </p:sp>
        <p:sp>
          <p:nvSpPr>
            <p:cNvPr id="44039" name="Freeform 8">
              <a:extLst>
                <a:ext uri="{FF2B5EF4-FFF2-40B4-BE49-F238E27FC236}">
                  <a16:creationId xmlns:a16="http://schemas.microsoft.com/office/drawing/2014/main" id="{F411EE44-5BD2-4479-994B-13DB450C1AB9}"/>
                </a:ext>
              </a:extLst>
            </p:cNvPr>
            <p:cNvSpPr>
              <a:spLocks noChangeArrowheads="1"/>
            </p:cNvSpPr>
            <p:nvPr>
              <p:custDataLst>
                <p:tags r:id="rId7"/>
              </p:custDataLst>
            </p:nvPr>
          </p:nvSpPr>
          <p:spPr bwMode="auto">
            <a:xfrm rot="565805">
              <a:off x="6391702" y="1471520"/>
              <a:ext cx="1990299" cy="2098320"/>
            </a:xfrm>
            <a:custGeom>
              <a:avLst/>
              <a:gdLst>
                <a:gd name="T0" fmla="*/ 587 w 807"/>
                <a:gd name="T1" fmla="*/ 691 h 810"/>
                <a:gd name="T2" fmla="*/ 553 w 807"/>
                <a:gd name="T3" fmla="*/ 710 h 810"/>
                <a:gd name="T4" fmla="*/ 535 w 807"/>
                <a:gd name="T5" fmla="*/ 789 h 810"/>
                <a:gd name="T6" fmla="*/ 509 w 807"/>
                <a:gd name="T7" fmla="*/ 797 h 810"/>
                <a:gd name="T8" fmla="*/ 450 w 807"/>
                <a:gd name="T9" fmla="*/ 741 h 810"/>
                <a:gd name="T10" fmla="*/ 425 w 807"/>
                <a:gd name="T11" fmla="*/ 744 h 810"/>
                <a:gd name="T12" fmla="*/ 378 w 807"/>
                <a:gd name="T13" fmla="*/ 810 h 810"/>
                <a:gd name="T14" fmla="*/ 351 w 807"/>
                <a:gd name="T15" fmla="*/ 807 h 810"/>
                <a:gd name="T16" fmla="*/ 317 w 807"/>
                <a:gd name="T17" fmla="*/ 733 h 810"/>
                <a:gd name="T18" fmla="*/ 292 w 807"/>
                <a:gd name="T19" fmla="*/ 726 h 810"/>
                <a:gd name="T20" fmla="*/ 225 w 807"/>
                <a:gd name="T21" fmla="*/ 769 h 810"/>
                <a:gd name="T22" fmla="*/ 199 w 807"/>
                <a:gd name="T23" fmla="*/ 755 h 810"/>
                <a:gd name="T24" fmla="*/ 197 w 807"/>
                <a:gd name="T25" fmla="*/ 675 h 810"/>
                <a:gd name="T26" fmla="*/ 177 w 807"/>
                <a:gd name="T27" fmla="*/ 658 h 810"/>
                <a:gd name="T28" fmla="*/ 99 w 807"/>
                <a:gd name="T29" fmla="*/ 672 h 810"/>
                <a:gd name="T30" fmla="*/ 81 w 807"/>
                <a:gd name="T31" fmla="*/ 649 h 810"/>
                <a:gd name="T32" fmla="*/ 103 w 807"/>
                <a:gd name="T33" fmla="*/ 563 h 810"/>
                <a:gd name="T34" fmla="*/ 92 w 807"/>
                <a:gd name="T35" fmla="*/ 540 h 810"/>
                <a:gd name="T36" fmla="*/ 16 w 807"/>
                <a:gd name="T37" fmla="*/ 521 h 810"/>
                <a:gd name="T38" fmla="*/ 67 w 807"/>
                <a:gd name="T39" fmla="*/ 461 h 810"/>
                <a:gd name="T40" fmla="*/ 64 w 807"/>
                <a:gd name="T41" fmla="*/ 436 h 810"/>
                <a:gd name="T42" fmla="*/ 62 w 807"/>
                <a:gd name="T43" fmla="*/ 410 h 810"/>
                <a:gd name="T44" fmla="*/ 1 w 807"/>
                <a:gd name="T45" fmla="*/ 362 h 810"/>
                <a:gd name="T46" fmla="*/ 70 w 807"/>
                <a:gd name="T47" fmla="*/ 328 h 810"/>
                <a:gd name="T48" fmla="*/ 78 w 807"/>
                <a:gd name="T49" fmla="*/ 303 h 810"/>
                <a:gd name="T50" fmla="*/ 86 w 807"/>
                <a:gd name="T51" fmla="*/ 278 h 810"/>
                <a:gd name="T52" fmla="*/ 48 w 807"/>
                <a:gd name="T53" fmla="*/ 212 h 810"/>
                <a:gd name="T54" fmla="*/ 125 w 807"/>
                <a:gd name="T55" fmla="*/ 206 h 810"/>
                <a:gd name="T56" fmla="*/ 140 w 807"/>
                <a:gd name="T57" fmla="*/ 186 h 810"/>
                <a:gd name="T58" fmla="*/ 157 w 807"/>
                <a:gd name="T59" fmla="*/ 166 h 810"/>
                <a:gd name="T60" fmla="*/ 148 w 807"/>
                <a:gd name="T61" fmla="*/ 91 h 810"/>
                <a:gd name="T62" fmla="*/ 221 w 807"/>
                <a:gd name="T63" fmla="*/ 114 h 810"/>
                <a:gd name="T64" fmla="*/ 255 w 807"/>
                <a:gd name="T65" fmla="*/ 95 h 810"/>
                <a:gd name="T66" fmla="*/ 272 w 807"/>
                <a:gd name="T67" fmla="*/ 21 h 810"/>
                <a:gd name="T68" fmla="*/ 302 w 807"/>
                <a:gd name="T69" fmla="*/ 12 h 810"/>
                <a:gd name="T70" fmla="*/ 358 w 807"/>
                <a:gd name="T71" fmla="*/ 63 h 810"/>
                <a:gd name="T72" fmla="*/ 383 w 807"/>
                <a:gd name="T73" fmla="*/ 61 h 810"/>
                <a:gd name="T74" fmla="*/ 427 w 807"/>
                <a:gd name="T75" fmla="*/ 0 h 810"/>
                <a:gd name="T76" fmla="*/ 459 w 807"/>
                <a:gd name="T77" fmla="*/ 3 h 810"/>
                <a:gd name="T78" fmla="*/ 491 w 807"/>
                <a:gd name="T79" fmla="*/ 71 h 810"/>
                <a:gd name="T80" fmla="*/ 515 w 807"/>
                <a:gd name="T81" fmla="*/ 78 h 810"/>
                <a:gd name="T82" fmla="*/ 579 w 807"/>
                <a:gd name="T83" fmla="*/ 39 h 810"/>
                <a:gd name="T84" fmla="*/ 607 w 807"/>
                <a:gd name="T85" fmla="*/ 54 h 810"/>
                <a:gd name="T86" fmla="*/ 611 w 807"/>
                <a:gd name="T87" fmla="*/ 130 h 810"/>
                <a:gd name="T88" fmla="*/ 630 w 807"/>
                <a:gd name="T89" fmla="*/ 146 h 810"/>
                <a:gd name="T90" fmla="*/ 705 w 807"/>
                <a:gd name="T91" fmla="*/ 134 h 810"/>
                <a:gd name="T92" fmla="*/ 725 w 807"/>
                <a:gd name="T93" fmla="*/ 158 h 810"/>
                <a:gd name="T94" fmla="*/ 705 w 807"/>
                <a:gd name="T95" fmla="*/ 241 h 810"/>
                <a:gd name="T96" fmla="*/ 716 w 807"/>
                <a:gd name="T97" fmla="*/ 264 h 810"/>
                <a:gd name="T98" fmla="*/ 791 w 807"/>
                <a:gd name="T99" fmla="*/ 285 h 810"/>
                <a:gd name="T100" fmla="*/ 740 w 807"/>
                <a:gd name="T101" fmla="*/ 343 h 810"/>
                <a:gd name="T102" fmla="*/ 744 w 807"/>
                <a:gd name="T103" fmla="*/ 368 h 810"/>
                <a:gd name="T104" fmla="*/ 745 w 807"/>
                <a:gd name="T105" fmla="*/ 395 h 810"/>
                <a:gd name="T106" fmla="*/ 807 w 807"/>
                <a:gd name="T107" fmla="*/ 442 h 810"/>
                <a:gd name="T108" fmla="*/ 737 w 807"/>
                <a:gd name="T109" fmla="*/ 477 h 810"/>
                <a:gd name="T110" fmla="*/ 730 w 807"/>
                <a:gd name="T111" fmla="*/ 502 h 810"/>
                <a:gd name="T112" fmla="*/ 722 w 807"/>
                <a:gd name="T113" fmla="*/ 526 h 810"/>
                <a:gd name="T114" fmla="*/ 762 w 807"/>
                <a:gd name="T115" fmla="*/ 595 h 810"/>
                <a:gd name="T116" fmla="*/ 683 w 807"/>
                <a:gd name="T117" fmla="*/ 599 h 810"/>
                <a:gd name="T118" fmla="*/ 668 w 807"/>
                <a:gd name="T119" fmla="*/ 620 h 810"/>
                <a:gd name="T120" fmla="*/ 651 w 807"/>
                <a:gd name="T121" fmla="*/ 639 h 810"/>
                <a:gd name="T122" fmla="*/ 662 w 807"/>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7"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4C9B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ea typeface="SimSun" panose="02010600030101010101" pitchFamily="2" charset="-122"/>
              </a:endParaRPr>
            </a:p>
          </p:txBody>
        </p:sp>
        <p:sp>
          <p:nvSpPr>
            <p:cNvPr id="44040" name="Oval 9">
              <a:extLst>
                <a:ext uri="{FF2B5EF4-FFF2-40B4-BE49-F238E27FC236}">
                  <a16:creationId xmlns:a16="http://schemas.microsoft.com/office/drawing/2014/main" id="{7C3589FF-D667-4CCA-A756-BD8774699C84}"/>
                </a:ext>
              </a:extLst>
            </p:cNvPr>
            <p:cNvSpPr>
              <a:spLocks noChangeArrowheads="1"/>
            </p:cNvSpPr>
            <p:nvPr>
              <p:custDataLst>
                <p:tags r:id="rId8"/>
              </p:custDataLst>
            </p:nvPr>
          </p:nvSpPr>
          <p:spPr bwMode="auto">
            <a:xfrm rot="565805">
              <a:off x="6724673" y="1806883"/>
              <a:ext cx="1319835" cy="1389677"/>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ltLang="en-US" sz="1400" b="1">
                <a:solidFill>
                  <a:srgbClr val="000000"/>
                </a:solidFill>
              </a:endParaRPr>
            </a:p>
          </p:txBody>
        </p:sp>
        <p:sp>
          <p:nvSpPr>
            <p:cNvPr id="44041" name="Freeform 10">
              <a:extLst>
                <a:ext uri="{FF2B5EF4-FFF2-40B4-BE49-F238E27FC236}">
                  <a16:creationId xmlns:a16="http://schemas.microsoft.com/office/drawing/2014/main" id="{816CF077-8325-4EAB-81A9-581B61F7B26C}"/>
                </a:ext>
              </a:extLst>
            </p:cNvPr>
            <p:cNvSpPr>
              <a:spLocks noChangeArrowheads="1"/>
            </p:cNvSpPr>
            <p:nvPr>
              <p:custDataLst>
                <p:tags r:id="rId9"/>
              </p:custDataLst>
            </p:nvPr>
          </p:nvSpPr>
          <p:spPr bwMode="auto">
            <a:xfrm rot="565805">
              <a:off x="6448954" y="3494834"/>
              <a:ext cx="1990299" cy="2096786"/>
            </a:xfrm>
            <a:custGeom>
              <a:avLst/>
              <a:gdLst>
                <a:gd name="T0" fmla="*/ 587 w 807"/>
                <a:gd name="T1" fmla="*/ 691 h 810"/>
                <a:gd name="T2" fmla="*/ 553 w 807"/>
                <a:gd name="T3" fmla="*/ 710 h 810"/>
                <a:gd name="T4" fmla="*/ 535 w 807"/>
                <a:gd name="T5" fmla="*/ 789 h 810"/>
                <a:gd name="T6" fmla="*/ 509 w 807"/>
                <a:gd name="T7" fmla="*/ 797 h 810"/>
                <a:gd name="T8" fmla="*/ 450 w 807"/>
                <a:gd name="T9" fmla="*/ 741 h 810"/>
                <a:gd name="T10" fmla="*/ 425 w 807"/>
                <a:gd name="T11" fmla="*/ 744 h 810"/>
                <a:gd name="T12" fmla="*/ 378 w 807"/>
                <a:gd name="T13" fmla="*/ 810 h 810"/>
                <a:gd name="T14" fmla="*/ 351 w 807"/>
                <a:gd name="T15" fmla="*/ 807 h 810"/>
                <a:gd name="T16" fmla="*/ 317 w 807"/>
                <a:gd name="T17" fmla="*/ 733 h 810"/>
                <a:gd name="T18" fmla="*/ 292 w 807"/>
                <a:gd name="T19" fmla="*/ 726 h 810"/>
                <a:gd name="T20" fmla="*/ 225 w 807"/>
                <a:gd name="T21" fmla="*/ 769 h 810"/>
                <a:gd name="T22" fmla="*/ 199 w 807"/>
                <a:gd name="T23" fmla="*/ 755 h 810"/>
                <a:gd name="T24" fmla="*/ 197 w 807"/>
                <a:gd name="T25" fmla="*/ 675 h 810"/>
                <a:gd name="T26" fmla="*/ 177 w 807"/>
                <a:gd name="T27" fmla="*/ 658 h 810"/>
                <a:gd name="T28" fmla="*/ 99 w 807"/>
                <a:gd name="T29" fmla="*/ 672 h 810"/>
                <a:gd name="T30" fmla="*/ 81 w 807"/>
                <a:gd name="T31" fmla="*/ 649 h 810"/>
                <a:gd name="T32" fmla="*/ 103 w 807"/>
                <a:gd name="T33" fmla="*/ 563 h 810"/>
                <a:gd name="T34" fmla="*/ 92 w 807"/>
                <a:gd name="T35" fmla="*/ 540 h 810"/>
                <a:gd name="T36" fmla="*/ 16 w 807"/>
                <a:gd name="T37" fmla="*/ 521 h 810"/>
                <a:gd name="T38" fmla="*/ 67 w 807"/>
                <a:gd name="T39" fmla="*/ 461 h 810"/>
                <a:gd name="T40" fmla="*/ 64 w 807"/>
                <a:gd name="T41" fmla="*/ 436 h 810"/>
                <a:gd name="T42" fmla="*/ 62 w 807"/>
                <a:gd name="T43" fmla="*/ 410 h 810"/>
                <a:gd name="T44" fmla="*/ 1 w 807"/>
                <a:gd name="T45" fmla="*/ 362 h 810"/>
                <a:gd name="T46" fmla="*/ 70 w 807"/>
                <a:gd name="T47" fmla="*/ 328 h 810"/>
                <a:gd name="T48" fmla="*/ 78 w 807"/>
                <a:gd name="T49" fmla="*/ 303 h 810"/>
                <a:gd name="T50" fmla="*/ 86 w 807"/>
                <a:gd name="T51" fmla="*/ 278 h 810"/>
                <a:gd name="T52" fmla="*/ 48 w 807"/>
                <a:gd name="T53" fmla="*/ 212 h 810"/>
                <a:gd name="T54" fmla="*/ 125 w 807"/>
                <a:gd name="T55" fmla="*/ 206 h 810"/>
                <a:gd name="T56" fmla="*/ 140 w 807"/>
                <a:gd name="T57" fmla="*/ 186 h 810"/>
                <a:gd name="T58" fmla="*/ 157 w 807"/>
                <a:gd name="T59" fmla="*/ 166 h 810"/>
                <a:gd name="T60" fmla="*/ 148 w 807"/>
                <a:gd name="T61" fmla="*/ 91 h 810"/>
                <a:gd name="T62" fmla="*/ 221 w 807"/>
                <a:gd name="T63" fmla="*/ 114 h 810"/>
                <a:gd name="T64" fmla="*/ 255 w 807"/>
                <a:gd name="T65" fmla="*/ 95 h 810"/>
                <a:gd name="T66" fmla="*/ 272 w 807"/>
                <a:gd name="T67" fmla="*/ 21 h 810"/>
                <a:gd name="T68" fmla="*/ 302 w 807"/>
                <a:gd name="T69" fmla="*/ 12 h 810"/>
                <a:gd name="T70" fmla="*/ 358 w 807"/>
                <a:gd name="T71" fmla="*/ 63 h 810"/>
                <a:gd name="T72" fmla="*/ 383 w 807"/>
                <a:gd name="T73" fmla="*/ 61 h 810"/>
                <a:gd name="T74" fmla="*/ 427 w 807"/>
                <a:gd name="T75" fmla="*/ 0 h 810"/>
                <a:gd name="T76" fmla="*/ 459 w 807"/>
                <a:gd name="T77" fmla="*/ 3 h 810"/>
                <a:gd name="T78" fmla="*/ 491 w 807"/>
                <a:gd name="T79" fmla="*/ 71 h 810"/>
                <a:gd name="T80" fmla="*/ 515 w 807"/>
                <a:gd name="T81" fmla="*/ 78 h 810"/>
                <a:gd name="T82" fmla="*/ 579 w 807"/>
                <a:gd name="T83" fmla="*/ 39 h 810"/>
                <a:gd name="T84" fmla="*/ 607 w 807"/>
                <a:gd name="T85" fmla="*/ 54 h 810"/>
                <a:gd name="T86" fmla="*/ 611 w 807"/>
                <a:gd name="T87" fmla="*/ 130 h 810"/>
                <a:gd name="T88" fmla="*/ 630 w 807"/>
                <a:gd name="T89" fmla="*/ 146 h 810"/>
                <a:gd name="T90" fmla="*/ 705 w 807"/>
                <a:gd name="T91" fmla="*/ 134 h 810"/>
                <a:gd name="T92" fmla="*/ 725 w 807"/>
                <a:gd name="T93" fmla="*/ 158 h 810"/>
                <a:gd name="T94" fmla="*/ 705 w 807"/>
                <a:gd name="T95" fmla="*/ 241 h 810"/>
                <a:gd name="T96" fmla="*/ 716 w 807"/>
                <a:gd name="T97" fmla="*/ 264 h 810"/>
                <a:gd name="T98" fmla="*/ 791 w 807"/>
                <a:gd name="T99" fmla="*/ 285 h 810"/>
                <a:gd name="T100" fmla="*/ 740 w 807"/>
                <a:gd name="T101" fmla="*/ 343 h 810"/>
                <a:gd name="T102" fmla="*/ 744 w 807"/>
                <a:gd name="T103" fmla="*/ 368 h 810"/>
                <a:gd name="T104" fmla="*/ 745 w 807"/>
                <a:gd name="T105" fmla="*/ 395 h 810"/>
                <a:gd name="T106" fmla="*/ 807 w 807"/>
                <a:gd name="T107" fmla="*/ 442 h 810"/>
                <a:gd name="T108" fmla="*/ 737 w 807"/>
                <a:gd name="T109" fmla="*/ 477 h 810"/>
                <a:gd name="T110" fmla="*/ 730 w 807"/>
                <a:gd name="T111" fmla="*/ 502 h 810"/>
                <a:gd name="T112" fmla="*/ 722 w 807"/>
                <a:gd name="T113" fmla="*/ 526 h 810"/>
                <a:gd name="T114" fmla="*/ 762 w 807"/>
                <a:gd name="T115" fmla="*/ 595 h 810"/>
                <a:gd name="T116" fmla="*/ 683 w 807"/>
                <a:gd name="T117" fmla="*/ 599 h 810"/>
                <a:gd name="T118" fmla="*/ 668 w 807"/>
                <a:gd name="T119" fmla="*/ 620 h 810"/>
                <a:gd name="T120" fmla="*/ 651 w 807"/>
                <a:gd name="T121" fmla="*/ 639 h 810"/>
                <a:gd name="T122" fmla="*/ 662 w 807"/>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7"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A5CC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ea typeface="SimSun" panose="02010600030101010101" pitchFamily="2" charset="-122"/>
              </a:endParaRPr>
            </a:p>
          </p:txBody>
        </p:sp>
        <p:sp>
          <p:nvSpPr>
            <p:cNvPr id="44042" name="Oval 13">
              <a:extLst>
                <a:ext uri="{FF2B5EF4-FFF2-40B4-BE49-F238E27FC236}">
                  <a16:creationId xmlns:a16="http://schemas.microsoft.com/office/drawing/2014/main" id="{946B13C8-FA1B-43F0-9047-70EC4CBE0D16}"/>
                </a:ext>
              </a:extLst>
            </p:cNvPr>
            <p:cNvSpPr>
              <a:spLocks noChangeArrowheads="1"/>
            </p:cNvSpPr>
            <p:nvPr>
              <p:custDataLst>
                <p:tags r:id="rId10"/>
              </p:custDataLst>
            </p:nvPr>
          </p:nvSpPr>
          <p:spPr bwMode="auto">
            <a:xfrm rot="565805">
              <a:off x="6799977" y="3834024"/>
              <a:ext cx="1319835" cy="1389677"/>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ltLang="en-US" sz="1400" b="1">
                <a:solidFill>
                  <a:srgbClr val="000000"/>
                </a:solidFill>
              </a:endParaRPr>
            </a:p>
          </p:txBody>
        </p:sp>
        <p:sp>
          <p:nvSpPr>
            <p:cNvPr id="44043" name="Text Box 15">
              <a:extLst>
                <a:ext uri="{FF2B5EF4-FFF2-40B4-BE49-F238E27FC236}">
                  <a16:creationId xmlns:a16="http://schemas.microsoft.com/office/drawing/2014/main" id="{FA308695-3209-4F53-986F-E1FEE5EE77D7}"/>
                </a:ext>
              </a:extLst>
            </p:cNvPr>
            <p:cNvSpPr txBox="1">
              <a:spLocks noChangeArrowheads="1"/>
            </p:cNvSpPr>
            <p:nvPr>
              <p:custDataLst>
                <p:tags r:id="rId11"/>
              </p:custDataLst>
            </p:nvPr>
          </p:nvSpPr>
          <p:spPr bwMode="auto">
            <a:xfrm>
              <a:off x="6968713" y="2161436"/>
              <a:ext cx="833223" cy="78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spcBef>
                  <a:spcPct val="20000"/>
                </a:spcBef>
              </a:pPr>
              <a:r>
                <a:rPr lang="en-US" altLang="en-US" sz="1400" b="1" i="1">
                  <a:solidFill>
                    <a:srgbClr val="FEFEFE"/>
                  </a:solidFill>
                  <a:latin typeface="SimSun" panose="02010600030101010101" pitchFamily="2" charset="-122"/>
                  <a:ea typeface="SimSun" panose="02010600030101010101" pitchFamily="2" charset="-122"/>
                </a:rPr>
                <a:t>政策支持和技术咨询</a:t>
              </a:r>
              <a:endParaRPr lang="en-US" altLang="en-US" sz="1400" b="1">
                <a:solidFill>
                  <a:srgbClr val="000000"/>
                </a:solidFill>
              </a:endParaRPr>
            </a:p>
          </p:txBody>
        </p:sp>
        <p:sp>
          <p:nvSpPr>
            <p:cNvPr id="44044" name="Text Box 16">
              <a:extLst>
                <a:ext uri="{FF2B5EF4-FFF2-40B4-BE49-F238E27FC236}">
                  <a16:creationId xmlns:a16="http://schemas.microsoft.com/office/drawing/2014/main" id="{6CD77E82-FF1C-4403-93D2-C165D09B1A57}"/>
                </a:ext>
              </a:extLst>
            </p:cNvPr>
            <p:cNvSpPr txBox="1">
              <a:spLocks noChangeArrowheads="1"/>
            </p:cNvSpPr>
            <p:nvPr>
              <p:custDataLst>
                <p:tags r:id="rId12"/>
              </p:custDataLst>
            </p:nvPr>
          </p:nvSpPr>
          <p:spPr bwMode="auto">
            <a:xfrm>
              <a:off x="6940232" y="4320887"/>
              <a:ext cx="1129096" cy="39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spcBef>
                  <a:spcPct val="20000"/>
                </a:spcBef>
              </a:pPr>
              <a:r>
                <a:rPr lang="en-US" altLang="en-US" sz="1400" b="1" i="1">
                  <a:solidFill>
                    <a:srgbClr val="003971"/>
                  </a:solidFill>
                  <a:latin typeface="SimSun" panose="02010600030101010101" pitchFamily="2" charset="-122"/>
                  <a:ea typeface="SimSun" panose="02010600030101010101" pitchFamily="2" charset="-122"/>
                </a:rPr>
                <a:t>协调和外联</a:t>
              </a:r>
            </a:p>
          </p:txBody>
        </p:sp>
      </p:grpSp>
      <p:sp>
        <p:nvSpPr>
          <p:cNvPr id="33" name="AutoShape 21">
            <a:extLst>
              <a:ext uri="{FF2B5EF4-FFF2-40B4-BE49-F238E27FC236}">
                <a16:creationId xmlns:a16="http://schemas.microsoft.com/office/drawing/2014/main" id="{25636E58-1F51-4884-BEC0-A3A709097C38}"/>
              </a:ext>
            </a:extLst>
          </p:cNvPr>
          <p:cNvSpPr/>
          <p:nvPr>
            <p:custDataLst>
              <p:tags r:id="rId2"/>
            </p:custDataLst>
          </p:nvPr>
        </p:nvSpPr>
        <p:spPr bwMode="gray">
          <a:xfrm>
            <a:off x="8586015" y="1302118"/>
            <a:ext cx="3348203" cy="207616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tIns="130044" bIns="130044"/>
          <a:lstStyle>
            <a:lvl1pPr marL="119380" indent="-119380">
              <a:defRPr sz="2400">
                <a:solidFill>
                  <a:schemeClr val="tx1"/>
                </a:solidFill>
                <a:latin typeface="Book Antiqua" pitchFamily="18" charset="0"/>
              </a:defRPr>
            </a:lvl1pPr>
            <a:lvl2pPr marL="742950" indent="-285750">
              <a:defRPr sz="2400">
                <a:solidFill>
                  <a:schemeClr val="tx1"/>
                </a:solidFill>
                <a:latin typeface="Book Antiqua" pitchFamily="18" charset="0"/>
              </a:defRPr>
            </a:lvl2pPr>
            <a:lvl3pPr marL="1143000" indent="-228600">
              <a:defRPr sz="2400">
                <a:solidFill>
                  <a:schemeClr val="tx1"/>
                </a:solidFill>
                <a:latin typeface="Book Antiqua" pitchFamily="18" charset="0"/>
              </a:defRPr>
            </a:lvl3pPr>
            <a:lvl4pPr marL="1600200" indent="-228600">
              <a:defRPr sz="2400">
                <a:solidFill>
                  <a:schemeClr val="tx1"/>
                </a:solidFill>
                <a:latin typeface="Book Antiqua" pitchFamily="18" charset="0"/>
              </a:defRPr>
            </a:lvl4pPr>
            <a:lvl5pPr marL="2057400" indent="-228600">
              <a:defRPr sz="2400">
                <a:solidFill>
                  <a:schemeClr val="tx1"/>
                </a:solidFill>
                <a:latin typeface="Book Antiqua" pitchFamily="18" charset="0"/>
              </a:defRPr>
            </a:lvl5pPr>
            <a:lvl6pPr marL="2514600" indent="-228600" eaLnBrk="0" fontAlgn="base" hangingPunct="0">
              <a:spcBef>
                <a:spcPct val="0"/>
              </a:spcBef>
              <a:spcAft>
                <a:spcPct val="0"/>
              </a:spcAft>
              <a:defRPr sz="2400">
                <a:solidFill>
                  <a:schemeClr val="tx1"/>
                </a:solidFill>
                <a:latin typeface="Book Antiqua" pitchFamily="18" charset="0"/>
              </a:defRPr>
            </a:lvl6pPr>
            <a:lvl7pPr marL="2971800" indent="-228600" eaLnBrk="0" fontAlgn="base" hangingPunct="0">
              <a:spcBef>
                <a:spcPct val="0"/>
              </a:spcBef>
              <a:spcAft>
                <a:spcPct val="0"/>
              </a:spcAft>
              <a:defRPr sz="2400">
                <a:solidFill>
                  <a:schemeClr val="tx1"/>
                </a:solidFill>
                <a:latin typeface="Book Antiqua" pitchFamily="18" charset="0"/>
              </a:defRPr>
            </a:lvl7pPr>
            <a:lvl8pPr marL="3429000" indent="-228600" eaLnBrk="0" fontAlgn="base" hangingPunct="0">
              <a:spcBef>
                <a:spcPct val="0"/>
              </a:spcBef>
              <a:spcAft>
                <a:spcPct val="0"/>
              </a:spcAft>
              <a:defRPr sz="2400">
                <a:solidFill>
                  <a:schemeClr val="tx1"/>
                </a:solidFill>
                <a:latin typeface="Book Antiqua" pitchFamily="18" charset="0"/>
              </a:defRPr>
            </a:lvl8pPr>
            <a:lvl9pPr marL="3886200" indent="-228600" eaLnBrk="0" fontAlgn="base" hangingPunct="0">
              <a:spcBef>
                <a:spcPct val="0"/>
              </a:spcBef>
              <a:spcAft>
                <a:spcPct val="0"/>
              </a:spcAft>
              <a:defRPr sz="2400">
                <a:solidFill>
                  <a:schemeClr val="tx1"/>
                </a:solidFill>
                <a:latin typeface="Book Antiqua" pitchFamily="18" charset="0"/>
              </a:defRPr>
            </a:lvl9pPr>
          </a:lstStyle>
          <a:p>
            <a:pPr>
              <a:spcBef>
                <a:spcPct val="40000"/>
              </a:spcBef>
              <a:buFont typeface="Wingdings" panose="05000000000000000000" pitchFamily="2" charset="2"/>
              <a:buChar char="§"/>
            </a:pPr>
            <a:r>
              <a:rPr lang="en-US" altLang="en-US" sz="1200" noProof="1">
                <a:solidFill>
                  <a:srgbClr val="000000"/>
                </a:solidFill>
                <a:latin typeface="宋体" panose="02010600030101010101" pitchFamily="2" charset="-122"/>
                <a:ea typeface="宋体" panose="02010600030101010101" pitchFamily="2" charset="-122"/>
                <a:cs typeface="+mn-cs"/>
              </a:rPr>
              <a:t>向当局提供双边评估和政策建议</a:t>
            </a:r>
            <a:endParaRPr lang="en-US" altLang="en-US" sz="1200" noProof="1">
              <a:solidFill>
                <a:srgbClr val="000000"/>
              </a:solidFill>
              <a:latin typeface="宋体" panose="02010600030101010101" pitchFamily="2" charset="-122"/>
              <a:ea typeface="宋体" panose="02010600030101010101" pitchFamily="2" charset="-122"/>
            </a:endParaRPr>
          </a:p>
          <a:p>
            <a:pPr>
              <a:spcBef>
                <a:spcPct val="40000"/>
              </a:spcBef>
              <a:buFont typeface="Wingdings" panose="05000000000000000000" pitchFamily="2" charset="2"/>
              <a:buChar char="§"/>
            </a:pPr>
            <a:r>
              <a:rPr lang="en-US" altLang="en-US" sz="1200" noProof="1">
                <a:solidFill>
                  <a:srgbClr val="000000"/>
                </a:solidFill>
                <a:latin typeface="宋体" panose="02010600030101010101" pitchFamily="2" charset="-122"/>
                <a:ea typeface="宋体" panose="02010600030101010101" pitchFamily="2" charset="-122"/>
                <a:cs typeface="+mn-cs"/>
              </a:rPr>
              <a:t>定期与政府部门接触，以进行更有针对性的政策讨论</a:t>
            </a:r>
            <a:endParaRPr lang="en-US" altLang="en-US" sz="1200" noProof="1">
              <a:solidFill>
                <a:srgbClr val="000000"/>
              </a:solidFill>
              <a:latin typeface="宋体" panose="02010600030101010101" pitchFamily="2" charset="-122"/>
              <a:ea typeface="宋体" panose="02010600030101010101" pitchFamily="2" charset="-122"/>
            </a:endParaRPr>
          </a:p>
          <a:p>
            <a:pPr>
              <a:spcBef>
                <a:spcPct val="40000"/>
              </a:spcBef>
              <a:buFont typeface="Wingdings" panose="05000000000000000000" pitchFamily="2" charset="2"/>
              <a:buChar char="§"/>
            </a:pPr>
            <a:r>
              <a:rPr lang="en-US" altLang="en-US" sz="1200" noProof="1">
                <a:solidFill>
                  <a:srgbClr val="000000"/>
                </a:solidFill>
                <a:latin typeface="宋体" panose="02010600030101010101" pitchFamily="2" charset="-122"/>
                <a:ea typeface="宋体" panose="02010600030101010101" pitchFamily="2" charset="-122"/>
                <a:cs typeface="+mn-cs"/>
              </a:rPr>
              <a:t>传播全球政策倡议和新冠疫情相关政策指导</a:t>
            </a:r>
            <a:endParaRPr lang="en-US" altLang="en-US" sz="1200" noProof="1">
              <a:solidFill>
                <a:srgbClr val="000000"/>
              </a:solidFill>
              <a:latin typeface="宋体" panose="02010600030101010101" pitchFamily="2" charset="-122"/>
              <a:ea typeface="宋体" panose="02010600030101010101" pitchFamily="2" charset="-122"/>
            </a:endParaRPr>
          </a:p>
          <a:p>
            <a:pPr>
              <a:spcBef>
                <a:spcPct val="40000"/>
              </a:spcBef>
              <a:buFont typeface="Wingdings" panose="05000000000000000000" pitchFamily="2" charset="2"/>
              <a:buChar char="§"/>
            </a:pPr>
            <a:r>
              <a:rPr lang="en-US" altLang="en-US" sz="1200" noProof="1">
                <a:solidFill>
                  <a:srgbClr val="000000"/>
                </a:solidFill>
                <a:latin typeface="宋体" panose="02010600030101010101" pitchFamily="2" charset="-122"/>
                <a:ea typeface="宋体" panose="02010600030101010101" pitchFamily="2" charset="-122"/>
                <a:cs typeface="+mn-cs"/>
              </a:rPr>
              <a:t>结合能力建设（CD）和监督：CCAMTAC，</a:t>
            </a:r>
            <a:endParaRPr lang="en-US" altLang="en-US" sz="1200" noProof="1">
              <a:solidFill>
                <a:srgbClr val="000000"/>
              </a:solidFill>
              <a:latin typeface="宋体" panose="02010600030101010101" pitchFamily="2" charset="-122"/>
              <a:ea typeface="宋体" panose="02010600030101010101" pitchFamily="2" charset="-122"/>
            </a:endParaRPr>
          </a:p>
          <a:p>
            <a:pPr marL="118745" indent="-118745" fontAlgn="auto">
              <a:spcBef>
                <a:spcPct val="40000"/>
              </a:spcBef>
              <a:buClr>
                <a:srgbClr val="000000"/>
              </a:buClr>
              <a:buFont typeface="Wingdings" panose="05000000000000000000" pitchFamily="2" charset="2"/>
              <a:buChar char="§"/>
              <a:defRPr/>
            </a:pPr>
            <a:endParaRPr lang="en-US" altLang="en-US" sz="1200" strike="sngStrike">
              <a:solidFill>
                <a:srgbClr val="FF0000"/>
              </a:solidFill>
              <a:latin typeface="Arial" panose="020B0604020202020204" pitchFamily="34" charset="0"/>
            </a:endParaRPr>
          </a:p>
        </p:txBody>
      </p:sp>
      <p:sp>
        <p:nvSpPr>
          <p:cNvPr id="44046" name="AutoShape 23">
            <a:extLst>
              <a:ext uri="{FF2B5EF4-FFF2-40B4-BE49-F238E27FC236}">
                <a16:creationId xmlns:a16="http://schemas.microsoft.com/office/drawing/2014/main" id="{17BC9F26-F1D6-422D-BF98-D0CB94FA6CDA}"/>
              </a:ext>
            </a:extLst>
          </p:cNvPr>
          <p:cNvSpPr>
            <a:spLocks noChangeArrowheads="1"/>
          </p:cNvSpPr>
          <p:nvPr>
            <p:custDataLst>
              <p:tags r:id="rId3"/>
            </p:custDataLst>
          </p:nvPr>
        </p:nvSpPr>
        <p:spPr bwMode="auto">
          <a:xfrm>
            <a:off x="8540750" y="3660775"/>
            <a:ext cx="3651250" cy="24812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tIns="130044" bIns="130044"/>
          <a:lstStyle>
            <a:lvl1pPr marL="119063" indent="-119063">
              <a:defRPr>
                <a:solidFill>
                  <a:schemeClr val="tx1"/>
                </a:solidFill>
                <a:latin typeface="Arial" panose="020B0604020202020204" pitchFamily="34" charset="0"/>
                <a:cs typeface="Arial" panose="020B0604020202020204" pitchFamily="34" charset="0"/>
              </a:defRPr>
            </a:lvl1pPr>
            <a:lvl2pPr>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40000"/>
              </a:spcBef>
              <a:buFont typeface="Wingdings" panose="05000000000000000000" pitchFamily="2" charset="2"/>
              <a:buChar char="§"/>
            </a:pPr>
            <a:r>
              <a:rPr lang="en-US" altLang="en-US" sz="1200">
                <a:solidFill>
                  <a:srgbClr val="000000"/>
                </a:solidFill>
                <a:latin typeface="SimSun" panose="02010600030101010101" pitchFamily="2" charset="-122"/>
                <a:ea typeface="SimSun" panose="02010600030101010101" pitchFamily="2" charset="-122"/>
              </a:rPr>
              <a:t>与世界银行、欧洲复兴开发银行、亚洲开发银行和其他国际金融机构密切协调</a:t>
            </a:r>
            <a:endParaRPr lang="en-US" altLang="en-US" sz="2400">
              <a:latin typeface="Book Antiqua" panose="02040602050305030304" pitchFamily="18" charset="0"/>
            </a:endParaRPr>
          </a:p>
          <a:p>
            <a:pPr>
              <a:spcBef>
                <a:spcPct val="40000"/>
              </a:spcBef>
              <a:buFont typeface="Wingdings" panose="05000000000000000000" pitchFamily="2" charset="2"/>
              <a:buChar char="§"/>
            </a:pPr>
            <a:r>
              <a:rPr lang="en-US" altLang="en-US" sz="1200">
                <a:solidFill>
                  <a:srgbClr val="000000"/>
                </a:solidFill>
                <a:latin typeface="SimSun" panose="02010600030101010101" pitchFamily="2" charset="-122"/>
                <a:ea typeface="SimSun" panose="02010600030101010101" pitchFamily="2" charset="-122"/>
              </a:rPr>
              <a:t>加强与联合国各机构的合作 -开发署/劳工组织/难民署/儿童基金会</a:t>
            </a:r>
            <a:endParaRPr lang="en-US" altLang="en-US" sz="1200">
              <a:solidFill>
                <a:srgbClr val="000000"/>
              </a:solidFill>
            </a:endParaRPr>
          </a:p>
          <a:p>
            <a:pPr>
              <a:spcBef>
                <a:spcPct val="40000"/>
              </a:spcBef>
              <a:buFont typeface="Wingdings" panose="05000000000000000000" pitchFamily="2" charset="2"/>
              <a:buChar char="§"/>
            </a:pPr>
            <a:r>
              <a:rPr lang="en-US" altLang="en-US" sz="1200">
                <a:solidFill>
                  <a:srgbClr val="000000"/>
                </a:solidFill>
                <a:latin typeface="SimSun" panose="02010600030101010101" pitchFamily="2" charset="-122"/>
                <a:ea typeface="SimSun" panose="02010600030101010101" pitchFamily="2" charset="-122"/>
              </a:rPr>
              <a:t>调动财政资源、捐助国支持和债务减免</a:t>
            </a:r>
            <a:endParaRPr lang="en-US" altLang="en-US" sz="1200">
              <a:solidFill>
                <a:srgbClr val="000000"/>
              </a:solidFill>
            </a:endParaRPr>
          </a:p>
          <a:p>
            <a:pPr>
              <a:spcBef>
                <a:spcPct val="40000"/>
              </a:spcBef>
              <a:buFont typeface="Wingdings" panose="05000000000000000000" pitchFamily="2" charset="2"/>
              <a:buChar char="§"/>
            </a:pPr>
            <a:r>
              <a:rPr lang="en-US" altLang="en-US" sz="1200">
                <a:solidFill>
                  <a:srgbClr val="000000"/>
                </a:solidFill>
                <a:latin typeface="SimSun" panose="02010600030101010101" pitchFamily="2" charset="-122"/>
                <a:ea typeface="SimSun" panose="02010600030101010101" pitchFamily="2" charset="-122"/>
              </a:rPr>
              <a:t>推动其他官方债权人提供额外资金</a:t>
            </a:r>
            <a:endParaRPr lang="en-US" altLang="en-US" sz="1200">
              <a:solidFill>
                <a:srgbClr val="000000"/>
              </a:solidFill>
            </a:endParaRPr>
          </a:p>
        </p:txBody>
      </p:sp>
      <p:sp>
        <p:nvSpPr>
          <p:cNvPr id="44047" name="TextBox 1">
            <a:extLst>
              <a:ext uri="{FF2B5EF4-FFF2-40B4-BE49-F238E27FC236}">
                <a16:creationId xmlns:a16="http://schemas.microsoft.com/office/drawing/2014/main" id="{7EE86961-39E0-4529-B885-96886E2A3457}"/>
              </a:ext>
            </a:extLst>
          </p:cNvPr>
          <p:cNvSpPr txBox="1">
            <a:spLocks noChangeArrowheads="1"/>
          </p:cNvSpPr>
          <p:nvPr/>
        </p:nvSpPr>
        <p:spPr bwMode="auto">
          <a:xfrm>
            <a:off x="-6350" y="1414463"/>
            <a:ext cx="5068888"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b="1">
                <a:latin typeface="SimSun" panose="02010600030101010101" pitchFamily="2" charset="-122"/>
                <a:ea typeface="SimSun" panose="02010600030101010101" pitchFamily="2" charset="-122"/>
              </a:rPr>
              <a:t>自疫情爆发以来，国际货币基金组织向CAREC国家提供了资金</a:t>
            </a:r>
          </a:p>
          <a:p>
            <a:pPr algn="ctr"/>
            <a:r>
              <a:rPr lang="en-US" altLang="en-US" sz="1200">
                <a:solidFill>
                  <a:srgbClr val="000000"/>
                </a:solidFill>
                <a:latin typeface="SimSun" panose="02010600030101010101" pitchFamily="2" charset="-122"/>
                <a:ea typeface="SimSun" panose="02010600030101010101" pitchFamily="2" charset="-122"/>
              </a:rPr>
              <a:t>（2020年1月至2021年7月，百万美元）</a:t>
            </a:r>
            <a:endParaRPr lang="en-US" altLang="en-US" sz="1200">
              <a:solidFill>
                <a:srgbClr val="000000"/>
              </a:solidFill>
            </a:endParaRPr>
          </a:p>
          <a:p>
            <a:endParaRPr lang="en-US" altLang="en-US" sz="1200">
              <a:solidFill>
                <a:srgbClr val="000000"/>
              </a:solidFill>
            </a:endParaRPr>
          </a:p>
        </p:txBody>
      </p:sp>
      <p:graphicFrame>
        <p:nvGraphicFramePr>
          <p:cNvPr id="18" name="Chart 17">
            <a:extLst>
              <a:ext uri="{FF2B5EF4-FFF2-40B4-BE49-F238E27FC236}">
                <a16:creationId xmlns:a16="http://schemas.microsoft.com/office/drawing/2014/main" id="{A2F423D9-950D-4060-8D8E-4E8254DD9CA4}"/>
              </a:ext>
            </a:extLst>
          </p:cNvPr>
          <p:cNvGraphicFramePr/>
          <p:nvPr/>
        </p:nvGraphicFramePr>
        <p:xfrm>
          <a:off x="123830" y="1852229"/>
          <a:ext cx="4572000" cy="2743200"/>
        </p:xfrm>
        <a:graphic>
          <a:graphicData uri="http://schemas.openxmlformats.org/drawingml/2006/chart">
            <c:chart xmlns:c="http://schemas.openxmlformats.org/drawingml/2006/chart" xmlns:r="http://schemas.openxmlformats.org/officeDocument/2006/relationships" r:id="rId15"/>
          </a:graphicData>
        </a:graphic>
      </p:graphicFrame>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chemeClr val="tx2"/>
        </a:solidFill>
        <a:effectLst/>
      </p:bgPr>
    </p:bg>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3B104CE4-EDA2-4183-AD73-B439F9904DFC}"/>
              </a:ext>
            </a:extLst>
          </p:cNvPr>
          <p:cNvSpPr>
            <a:spLocks noGrp="1" noChangeArrowheads="1"/>
          </p:cNvSpPr>
          <p:nvPr>
            <p:ph type="title"/>
          </p:nvPr>
        </p:nvSpPr>
        <p:spPr/>
        <p:txBody>
          <a:bodyPr/>
          <a:lstStyle/>
          <a:p>
            <a:pPr>
              <a:spcBef>
                <a:spcPts val="425"/>
              </a:spcBef>
              <a:spcAft>
                <a:spcPts val="850"/>
              </a:spcAft>
            </a:pPr>
            <a:r>
              <a:rPr lang="en-US" altLang="en-US" sz="3200">
                <a:latin typeface="SimSun" panose="02010600030101010101" pitchFamily="2" charset="-122"/>
                <a:ea typeface="SimSun" panose="02010600030101010101" pitchFamily="2" charset="-122"/>
              </a:rPr>
              <a:t>非常感谢。</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a:extLst>
              <a:ext uri="{FF2B5EF4-FFF2-40B4-BE49-F238E27FC236}">
                <a16:creationId xmlns:a16="http://schemas.microsoft.com/office/drawing/2014/main" id="{10AB9ED8-B943-4561-99E2-FA998E8B7D97}"/>
              </a:ext>
            </a:extLst>
          </p:cNvPr>
          <p:cNvSpPr>
            <a:spLocks noChangeArrowheads="1"/>
          </p:cNvSpPr>
          <p:nvPr/>
        </p:nvSpPr>
        <p:spPr bwMode="auto">
          <a:xfrm>
            <a:off x="430213" y="1890713"/>
            <a:ext cx="1133157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r>
              <a:rPr lang="en-US" altLang="en-US" sz="3600" b="1">
                <a:solidFill>
                  <a:srgbClr val="FEFEFE"/>
                </a:solidFill>
                <a:latin typeface="SimSun" panose="02010600030101010101" pitchFamily="2" charset="-122"/>
                <a:ea typeface="SimSun" panose="02010600030101010101" pitchFamily="2" charset="-122"/>
              </a:rPr>
            </a:br>
            <a:br>
              <a:rPr lang="en-US" altLang="en-US" sz="3600" b="1">
                <a:solidFill>
                  <a:srgbClr val="FEFEFE"/>
                </a:solidFill>
                <a:latin typeface="SimSun" panose="02010600030101010101" pitchFamily="2" charset="-122"/>
                <a:ea typeface="SimSun" panose="02010600030101010101" pitchFamily="2" charset="-122"/>
              </a:rPr>
            </a:br>
            <a:r>
              <a:rPr lang="en-US" altLang="en-US" sz="3600" b="1">
                <a:solidFill>
                  <a:srgbClr val="FEFEFE"/>
                </a:solidFill>
                <a:latin typeface="SimSun" panose="02010600030101010101" pitchFamily="2" charset="-122"/>
                <a:ea typeface="SimSun" panose="02010600030101010101" pitchFamily="2" charset="-122"/>
              </a:rPr>
              <a:t>在疫情持续期间，复苏不平衡且脆弱</a:t>
            </a:r>
            <a:br>
              <a:rPr lang="en-US" altLang="en-US" sz="3200" b="1">
                <a:solidFill>
                  <a:srgbClr val="FEFEFE"/>
                </a:solidFill>
                <a:latin typeface="SimSun" panose="02010600030101010101" pitchFamily="2" charset="-122"/>
                <a:ea typeface="SimSun" panose="02010600030101010101" pitchFamily="2" charset="-122"/>
              </a:rPr>
            </a:br>
            <a:br>
              <a:rPr lang="en-US" altLang="en-US" sz="3200" b="1">
                <a:solidFill>
                  <a:srgbClr val="FEFEFE"/>
                </a:solidFill>
                <a:latin typeface="SimSun" panose="02010600030101010101" pitchFamily="2" charset="-122"/>
                <a:ea typeface="SimSun" panose="02010600030101010101" pitchFamily="2" charset="-122"/>
              </a:rPr>
            </a:br>
            <a:endParaRPr lang="en-US" altLang="en-US">
              <a:solidFill>
                <a:srgbClr val="FEFEFE"/>
              </a:solidFil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3DFDBBD3-2CA0-423B-9615-DE3A71C5FF70}"/>
              </a:ext>
            </a:extLst>
          </p:cNvPr>
          <p:cNvSpPr>
            <a:spLocks noGrp="1" noChangeArrowheads="1"/>
          </p:cNvSpPr>
          <p:nvPr>
            <p:ph type="title"/>
          </p:nvPr>
        </p:nvSpPr>
        <p:spPr>
          <a:xfrm>
            <a:off x="630238" y="106363"/>
            <a:ext cx="11456987" cy="979487"/>
          </a:xfrm>
        </p:spPr>
        <p:txBody>
          <a:bodyPr/>
          <a:lstStyle/>
          <a:p>
            <a:r>
              <a:rPr altLang="en-US" sz="2200">
                <a:latin typeface="SimSun" panose="02010600030101010101" pitchFamily="2" charset="-122"/>
                <a:ea typeface="SimSun" panose="02010600030101010101" pitchFamily="2" charset="-122"/>
                <a:cs typeface="Arial" panose="020B0604020202020204" pitchFamily="34" charset="0"/>
              </a:rPr>
              <a:t>疫苗接种工作和经济复苏井然有序，但是价格压力也在增大</a:t>
            </a:r>
          </a:p>
        </p:txBody>
      </p:sp>
      <p:sp>
        <p:nvSpPr>
          <p:cNvPr id="19458" name="AutoShape 5">
            <a:extLst>
              <a:ext uri="{FF2B5EF4-FFF2-40B4-BE49-F238E27FC236}">
                <a16:creationId xmlns:a16="http://schemas.microsoft.com/office/drawing/2014/main" id="{C7232528-0FC1-4ABB-BEC7-A39939FD1AF0}"/>
              </a:ext>
            </a:extLst>
          </p:cNvPr>
          <p:cNvSpPr>
            <a:spLocks noChangeArrowheads="1"/>
          </p:cNvSpPr>
          <p:nvPr>
            <p:custDataLst>
              <p:tags r:id="rId1"/>
            </p:custDataLst>
          </p:nvPr>
        </p:nvSpPr>
        <p:spPr bwMode="auto">
          <a:xfrm rot="5400000">
            <a:off x="2408238" y="-1049337"/>
            <a:ext cx="765175" cy="5032375"/>
          </a:xfrm>
          <a:prstGeom prst="homePlate">
            <a:avLst>
              <a:gd name="adj" fmla="val 17171"/>
            </a:avLst>
          </a:prstGeom>
          <a:solidFill>
            <a:srgbClr val="004C97"/>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0" tIns="0" rIns="0" bIns="0" anchor="ctr"/>
          <a:lstStyle>
            <a:lvl1pPr defTabSz="642938">
              <a:defRPr>
                <a:solidFill>
                  <a:schemeClr val="tx1"/>
                </a:solidFill>
                <a:latin typeface="Arial" panose="020B0604020202020204" pitchFamily="34" charset="0"/>
                <a:cs typeface="Arial" panose="020B0604020202020204" pitchFamily="34" charset="0"/>
              </a:defRPr>
            </a:lvl1pPr>
            <a:lvl2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642938">
              <a:defRPr>
                <a:solidFill>
                  <a:schemeClr val="tx1"/>
                </a:solidFill>
                <a:latin typeface="Arial" panose="020B0604020202020204" pitchFamily="34" charset="0"/>
                <a:cs typeface="Arial" panose="020B0604020202020204" pitchFamily="34" charset="0"/>
              </a:defRPr>
            </a:lvl3pPr>
            <a:lvl4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642938">
              <a:defRPr>
                <a:solidFill>
                  <a:schemeClr val="tx1"/>
                </a:solidFill>
                <a:latin typeface="Arial" panose="020B0604020202020204" pitchFamily="34" charset="0"/>
                <a:cs typeface="Arial" panose="020B0604020202020204" pitchFamily="34" charset="0"/>
              </a:defRPr>
            </a:lvl5pPr>
            <a:lvl6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1400" b="1">
                <a:solidFill>
                  <a:srgbClr val="FEFEFE"/>
                </a:solidFill>
                <a:latin typeface="SimSun" panose="02010600030101010101" pitchFamily="2" charset="-122"/>
                <a:ea typeface="SimSun" panose="02010600030101010101" pitchFamily="2" charset="-122"/>
                <a:sym typeface="Gill Sans"/>
              </a:rPr>
              <a:t>尽管疫情仍未结束，但我们正在复苏当中</a:t>
            </a:r>
            <a:endParaRPr lang="en-US" altLang="en-US" sz="1400" b="1">
              <a:solidFill>
                <a:schemeClr val="bg1"/>
              </a:solidFill>
              <a:sym typeface="Gill Sans"/>
            </a:endParaRPr>
          </a:p>
        </p:txBody>
      </p:sp>
      <p:sp>
        <p:nvSpPr>
          <p:cNvPr id="19459" name="TextBox 1">
            <a:extLst>
              <a:ext uri="{FF2B5EF4-FFF2-40B4-BE49-F238E27FC236}">
                <a16:creationId xmlns:a16="http://schemas.microsoft.com/office/drawing/2014/main" id="{C66EBFD2-549E-4845-BC02-B64F274D79B7}"/>
              </a:ext>
            </a:extLst>
          </p:cNvPr>
          <p:cNvSpPr txBox="1">
            <a:spLocks noChangeArrowheads="1"/>
          </p:cNvSpPr>
          <p:nvPr/>
        </p:nvSpPr>
        <p:spPr bwMode="auto">
          <a:xfrm>
            <a:off x="276225" y="5919788"/>
            <a:ext cx="5165725" cy="822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solidFill>
                  <a:srgbClr val="000000"/>
                </a:solidFill>
                <a:latin typeface="SimSun" panose="02010600030101010101" pitchFamily="2" charset="-122"/>
                <a:ea typeface="SimSun" panose="02010600030101010101" pitchFamily="2" charset="-122"/>
              </a:rPr>
              <a:t>资料来源：哈弗分析；以及国际货币基金组织工作人员的计算。</a:t>
            </a:r>
          </a:p>
          <a:p>
            <a:r>
              <a:rPr lang="en-US" altLang="en-US" sz="1000">
                <a:solidFill>
                  <a:srgbClr val="000000"/>
                </a:solidFill>
                <a:latin typeface="SimSun" panose="02010600030101010101" pitchFamily="2" charset="-122"/>
                <a:ea typeface="SimSun" panose="02010600030101010101" pitchFamily="2" charset="-122"/>
              </a:rPr>
              <a:t>注：样本包括8个CAREC国家：阿塞拜疆、中国、格鲁吉亚、吉尔吉斯共和国、哈萨克斯坦、蒙古、塔吉克斯坦、乌兹别克斯坦。只有塔吉克斯坦发布了截至2019年第三季度的数据。</a:t>
            </a:r>
            <a:endParaRPr lang="en-US" altLang="en-US" sz="1000">
              <a:solidFill>
                <a:srgbClr val="000000"/>
              </a:solidFill>
            </a:endParaRPr>
          </a:p>
          <a:p>
            <a:r>
              <a:rPr lang="en-US" altLang="en-US" sz="1000">
                <a:solidFill>
                  <a:srgbClr val="000000"/>
                </a:solidFill>
                <a:latin typeface="SimSun" panose="02010600030101010101" pitchFamily="2" charset="-122"/>
                <a:ea typeface="SimSun" panose="02010600030101010101" pitchFamily="2" charset="-122"/>
              </a:rPr>
              <a:t>.</a:t>
            </a:r>
            <a:endParaRPr lang="en-US" altLang="en-US" sz="1000">
              <a:solidFill>
                <a:srgbClr val="000000"/>
              </a:solidFill>
            </a:endParaRPr>
          </a:p>
        </p:txBody>
      </p:sp>
      <p:sp>
        <p:nvSpPr>
          <p:cNvPr id="30" name="AutoShape 5">
            <a:extLst>
              <a:ext uri="{FF2B5EF4-FFF2-40B4-BE49-F238E27FC236}">
                <a16:creationId xmlns:a16="http://schemas.microsoft.com/office/drawing/2014/main" id="{EB7F41CF-5B5E-4F81-B138-21C487F2EA2D}"/>
              </a:ext>
            </a:extLst>
          </p:cNvPr>
          <p:cNvSpPr/>
          <p:nvPr>
            <p:custDataLst>
              <p:tags r:id="rId2"/>
            </p:custDataLst>
          </p:nvPr>
        </p:nvSpPr>
        <p:spPr bwMode="auto">
          <a:xfrm rot="5400000">
            <a:off x="8864168" y="-1137667"/>
            <a:ext cx="740832" cy="5196848"/>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itchFamily="18" charset="0"/>
              </a:defRPr>
            </a:lvl1pPr>
            <a:lvl2pPr marL="742950" indent="-285750">
              <a:defRPr sz="2400">
                <a:solidFill>
                  <a:schemeClr val="tx1"/>
                </a:solidFill>
                <a:latin typeface="Book Antiqua" pitchFamily="18" charset="0"/>
              </a:defRPr>
            </a:lvl2pPr>
            <a:lvl3pPr marL="1143000" indent="-228600">
              <a:defRPr sz="2400">
                <a:solidFill>
                  <a:schemeClr val="tx1"/>
                </a:solidFill>
                <a:latin typeface="Book Antiqua" pitchFamily="18" charset="0"/>
              </a:defRPr>
            </a:lvl3pPr>
            <a:lvl4pPr marL="1600200" indent="-228600">
              <a:defRPr sz="2400">
                <a:solidFill>
                  <a:schemeClr val="tx1"/>
                </a:solidFill>
                <a:latin typeface="Book Antiqua" pitchFamily="18" charset="0"/>
              </a:defRPr>
            </a:lvl4pPr>
            <a:lvl5pPr marL="2057400" indent="-228600">
              <a:defRPr sz="2400">
                <a:solidFill>
                  <a:schemeClr val="tx1"/>
                </a:solidFill>
                <a:latin typeface="Book Antiqua" pitchFamily="18" charset="0"/>
              </a:defRPr>
            </a:lvl5pPr>
            <a:lvl6pPr marL="2514600" indent="-228600" eaLnBrk="0" fontAlgn="base" hangingPunct="0">
              <a:spcBef>
                <a:spcPct val="0"/>
              </a:spcBef>
              <a:spcAft>
                <a:spcPct val="0"/>
              </a:spcAft>
              <a:defRPr sz="2400">
                <a:solidFill>
                  <a:schemeClr val="tx1"/>
                </a:solidFill>
                <a:latin typeface="Book Antiqua" pitchFamily="18" charset="0"/>
              </a:defRPr>
            </a:lvl6pPr>
            <a:lvl7pPr marL="2971800" indent="-228600" eaLnBrk="0" fontAlgn="base" hangingPunct="0">
              <a:spcBef>
                <a:spcPct val="0"/>
              </a:spcBef>
              <a:spcAft>
                <a:spcPct val="0"/>
              </a:spcAft>
              <a:defRPr sz="2400">
                <a:solidFill>
                  <a:schemeClr val="tx1"/>
                </a:solidFill>
                <a:latin typeface="Book Antiqua" pitchFamily="18" charset="0"/>
              </a:defRPr>
            </a:lvl7pPr>
            <a:lvl8pPr marL="3429000" indent="-228600" eaLnBrk="0" fontAlgn="base" hangingPunct="0">
              <a:spcBef>
                <a:spcPct val="0"/>
              </a:spcBef>
              <a:spcAft>
                <a:spcPct val="0"/>
              </a:spcAft>
              <a:defRPr sz="2400">
                <a:solidFill>
                  <a:schemeClr val="tx1"/>
                </a:solidFill>
                <a:latin typeface="Book Antiqua" pitchFamily="18" charset="0"/>
              </a:defRPr>
            </a:lvl8pPr>
            <a:lvl9pPr marL="3886200" indent="-228600" eaLnBrk="0" fontAlgn="base" hangingPunct="0">
              <a:spcBef>
                <a:spcPct val="0"/>
              </a:spcBef>
              <a:spcAft>
                <a:spcPct val="0"/>
              </a:spcAft>
              <a:defRPr sz="2400">
                <a:solidFill>
                  <a:schemeClr val="tx1"/>
                </a:solidFill>
                <a:latin typeface="Book Antiqua" pitchFamily="18" charset="0"/>
              </a:defRPr>
            </a:lvl9pPr>
          </a:lstStyle>
          <a:p>
            <a:pPr algn="ctr" defTabSz="642620" eaLnBrk="0" hangingPunct="0">
              <a:defRPr/>
            </a:pPr>
            <a:r>
              <a:rPr lang="en-US" altLang="en-US" sz="1400" b="1" noProof="1">
                <a:solidFill>
                  <a:srgbClr val="FEFEFE"/>
                </a:solidFill>
                <a:latin typeface="宋体" panose="02010600030101010101" pitchFamily="2" charset="-122"/>
                <a:ea typeface="宋体" panose="02010600030101010101" pitchFamily="2" charset="-122"/>
                <a:cs typeface="+mn-cs"/>
                <a:sym typeface="Gill Sans"/>
              </a:rPr>
              <a:t>整体通胀和食品通胀正在上升；</a:t>
            </a:r>
            <a:r>
              <a:rPr lang="zh-CN" altLang="en-US" sz="1400" b="1" noProof="1">
                <a:solidFill>
                  <a:srgbClr val="FEFEFE"/>
                </a:solidFill>
                <a:latin typeface="宋体" panose="02010600030101010101" pitchFamily="2" charset="-122"/>
                <a:ea typeface="宋体" panose="02010600030101010101" pitchFamily="2" charset="-122"/>
                <a:cs typeface="+mn-cs"/>
                <a:sym typeface="Gill Sans"/>
              </a:rPr>
              <a:t>有</a:t>
            </a:r>
            <a:r>
              <a:rPr lang="en-US" altLang="en-US" sz="1400" b="1" noProof="1">
                <a:solidFill>
                  <a:srgbClr val="FEFEFE"/>
                </a:solidFill>
                <a:latin typeface="宋体" panose="02010600030101010101" pitchFamily="2" charset="-122"/>
                <a:ea typeface="宋体" panose="02010600030101010101" pitchFamily="2" charset="-122"/>
                <a:cs typeface="+mn-cs"/>
                <a:sym typeface="Gill Sans"/>
              </a:rPr>
              <a:t>折旧和国内</a:t>
            </a:r>
            <a:r>
              <a:rPr lang="zh-CN" altLang="en-US" sz="1400" b="1" noProof="1">
                <a:solidFill>
                  <a:srgbClr val="FEFEFE"/>
                </a:solidFill>
                <a:latin typeface="宋体" panose="02010600030101010101" pitchFamily="2" charset="-122"/>
                <a:ea typeface="宋体" panose="02010600030101010101" pitchFamily="2" charset="-122"/>
                <a:cs typeface="+mn-cs"/>
                <a:sym typeface="Gill Sans"/>
              </a:rPr>
              <a:t>因素的影响</a:t>
            </a:r>
            <a:r>
              <a:rPr lang="en-US" altLang="zh-CN" sz="1400" b="1" noProof="1">
                <a:solidFill>
                  <a:srgbClr val="FEFEFE"/>
                </a:solidFill>
                <a:latin typeface="宋体" panose="02010600030101010101" pitchFamily="2" charset="-122"/>
                <a:ea typeface="宋体" panose="02010600030101010101" pitchFamily="2" charset="-122"/>
                <a:cs typeface="+mn-cs"/>
                <a:sym typeface="Gill Sans"/>
              </a:rPr>
              <a:t>…</a:t>
            </a:r>
            <a:endParaRPr lang="en-US" sz="1400" b="1">
              <a:solidFill>
                <a:srgbClr val="FEFEFE"/>
              </a:solidFill>
              <a:highlight>
                <a:srgbClr val="000000">
                  <a:alpha val="0"/>
                </a:srgbClr>
              </a:highlight>
              <a:latin typeface="宋体" panose="02010600030101010101" pitchFamily="2" charset="-122"/>
              <a:ea typeface="宋体" panose="02010600030101010101" pitchFamily="2" charset="-122"/>
              <a:cs typeface="+mn-cs"/>
              <a:sym typeface="Gill Sans"/>
            </a:endParaRPr>
          </a:p>
          <a:p>
            <a:pPr algn="ctr" defTabSz="642620" eaLnBrk="0" hangingPunct="0">
              <a:defRPr/>
            </a:pPr>
            <a:endParaRPr lang="zh-CN" altLang="en-US" sz="1400" b="1" strike="sngStrike">
              <a:solidFill>
                <a:srgbClr val="FEFEFE"/>
              </a:solidFill>
              <a:latin typeface="Arial" panose="020B0604020202020204" pitchFamily="34" charset="0"/>
              <a:cs typeface="+mn-cs"/>
              <a:sym typeface="Gill Sans"/>
            </a:endParaRPr>
          </a:p>
        </p:txBody>
      </p:sp>
      <p:sp>
        <p:nvSpPr>
          <p:cNvPr id="19461" name="TextBox 1">
            <a:extLst>
              <a:ext uri="{FF2B5EF4-FFF2-40B4-BE49-F238E27FC236}">
                <a16:creationId xmlns:a16="http://schemas.microsoft.com/office/drawing/2014/main" id="{F8D06B78-105A-4264-95C6-0CB1479D3F32}"/>
              </a:ext>
            </a:extLst>
          </p:cNvPr>
          <p:cNvSpPr txBox="1">
            <a:spLocks noChangeArrowheads="1"/>
          </p:cNvSpPr>
          <p:nvPr/>
        </p:nvSpPr>
        <p:spPr bwMode="auto">
          <a:xfrm>
            <a:off x="6696075" y="1866900"/>
            <a:ext cx="503078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400" b="1">
                <a:solidFill>
                  <a:srgbClr val="000000"/>
                </a:solidFill>
                <a:latin typeface="SimSun" panose="02010600030101010101" pitchFamily="2" charset="-122"/>
                <a:ea typeface="SimSun" panose="02010600030101010101" pitchFamily="2" charset="-122"/>
              </a:rPr>
              <a:t>整体通胀与食品通胀</a:t>
            </a:r>
          </a:p>
          <a:p>
            <a:pPr algn="ctr"/>
            <a:r>
              <a:rPr lang="en-US" altLang="en-US" sz="1400">
                <a:solidFill>
                  <a:srgbClr val="000000"/>
                </a:solidFill>
                <a:latin typeface="SimSun" panose="02010600030101010101" pitchFamily="2" charset="-122"/>
                <a:ea typeface="SimSun" panose="02010600030101010101" pitchFamily="2" charset="-122"/>
              </a:rPr>
              <a:t>（同比百分比变化；简单平均值）</a:t>
            </a:r>
          </a:p>
          <a:p>
            <a:endParaRPr lang="en-US" altLang="en-US" sz="1400">
              <a:solidFill>
                <a:srgbClr val="000000"/>
              </a:solidFill>
              <a:latin typeface="Arial Narrow" panose="020B0606020202030204" pitchFamily="34" charset="0"/>
            </a:endParaRPr>
          </a:p>
        </p:txBody>
      </p:sp>
      <p:sp>
        <p:nvSpPr>
          <p:cNvPr id="19462" name="TextBox 1">
            <a:extLst>
              <a:ext uri="{FF2B5EF4-FFF2-40B4-BE49-F238E27FC236}">
                <a16:creationId xmlns:a16="http://schemas.microsoft.com/office/drawing/2014/main" id="{95C099EB-73BD-4425-97F8-D9B5EB033AB3}"/>
              </a:ext>
            </a:extLst>
          </p:cNvPr>
          <p:cNvSpPr txBox="1">
            <a:spLocks noChangeArrowheads="1"/>
          </p:cNvSpPr>
          <p:nvPr/>
        </p:nvSpPr>
        <p:spPr bwMode="auto">
          <a:xfrm>
            <a:off x="358775" y="1830388"/>
            <a:ext cx="49482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400" b="1">
                <a:solidFill>
                  <a:srgbClr val="000000"/>
                </a:solidFill>
                <a:latin typeface="SimSun" panose="02010600030101010101" pitchFamily="2" charset="-122"/>
                <a:ea typeface="SimSun" panose="02010600030101010101" pitchFamily="2" charset="-122"/>
              </a:rPr>
              <a:t>实际GDP增长</a:t>
            </a:r>
          </a:p>
          <a:p>
            <a:pPr algn="ctr"/>
            <a:r>
              <a:rPr lang="en-US" altLang="en-US" sz="1400">
                <a:solidFill>
                  <a:srgbClr val="000000"/>
                </a:solidFill>
                <a:latin typeface="SimSun" panose="02010600030101010101" pitchFamily="2" charset="-122"/>
                <a:ea typeface="SimSun" panose="02010600030101010101" pitchFamily="2" charset="-122"/>
              </a:rPr>
              <a:t>（指数，2019Q4=100，四个季度总和，sa）</a:t>
            </a:r>
          </a:p>
          <a:p>
            <a:endParaRPr lang="en-US" altLang="en-US" sz="1400">
              <a:solidFill>
                <a:srgbClr val="000000"/>
              </a:solidFill>
            </a:endParaRPr>
          </a:p>
        </p:txBody>
      </p:sp>
      <p:sp>
        <p:nvSpPr>
          <p:cNvPr id="19463" name="TextBox 1">
            <a:extLst>
              <a:ext uri="{FF2B5EF4-FFF2-40B4-BE49-F238E27FC236}">
                <a16:creationId xmlns:a16="http://schemas.microsoft.com/office/drawing/2014/main" id="{EA5743E6-2E37-46E7-A579-2017F5C4D382}"/>
              </a:ext>
            </a:extLst>
          </p:cNvPr>
          <p:cNvSpPr txBox="1">
            <a:spLocks noChangeArrowheads="1"/>
          </p:cNvSpPr>
          <p:nvPr/>
        </p:nvSpPr>
        <p:spPr bwMode="auto">
          <a:xfrm>
            <a:off x="6319838" y="5976938"/>
            <a:ext cx="547528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latin typeface="SimSun" panose="02010600030101010101" pitchFamily="2" charset="-122"/>
                <a:ea typeface="SimSun" panose="02010600030101010101" pitchFamily="2" charset="-122"/>
              </a:rPr>
              <a:t>资料来源：哈弗分析；国家机关；国际货币基金组织， </a:t>
            </a:r>
            <a:r>
              <a:rPr lang="en-US" altLang="en-US" sz="1000" i="1">
                <a:latin typeface="SimSun" panose="02010600030101010101" pitchFamily="2" charset="-122"/>
                <a:ea typeface="SimSun" panose="02010600030101010101" pitchFamily="2" charset="-122"/>
              </a:rPr>
              <a:t>消费物价指数数据库； </a:t>
            </a:r>
            <a:r>
              <a:rPr lang="en-US" altLang="en-US" sz="1000">
                <a:latin typeface="SimSun" panose="02010600030101010101" pitchFamily="2" charset="-122"/>
                <a:ea typeface="SimSun" panose="02010600030101010101" pitchFamily="2" charset="-122"/>
              </a:rPr>
              <a:t>以及国际货币基金组织工作人员的计算。</a:t>
            </a:r>
          </a:p>
          <a:p>
            <a:r>
              <a:rPr lang="en-US" altLang="en-US" sz="1000">
                <a:latin typeface="SimSun" panose="02010600030101010101" pitchFamily="2" charset="-122"/>
                <a:ea typeface="SimSun" panose="02010600030101010101" pitchFamily="2" charset="-122"/>
              </a:rPr>
              <a:t>注：CAREC包括9个国家。由于缺乏最新数据，未包括TKM和AFG。除TJK（数据截至2021年7月）外，最新数据截至2021年8月。如图所示，数据是根据最新可用的通货膨胀增长率推断出来的。全球数据截至2021年7月。</a:t>
            </a:r>
            <a:endParaRPr lang="en-US" altLang="en-US" sz="1000"/>
          </a:p>
        </p:txBody>
      </p:sp>
      <p:pic>
        <p:nvPicPr>
          <p:cNvPr id="17" name="Chart 16">
            <a:extLst>
              <a:ext uri="{FF2B5EF4-FFF2-40B4-BE49-F238E27FC236}">
                <a16:creationId xmlns:a16="http://schemas.microsoft.com/office/drawing/2014/main" id="{A2BE7EFA-1CE3-4B67-B34A-17BFC8D7D40F}"/>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2343150"/>
            <a:ext cx="5165725" cy="3613150"/>
          </a:xfrm>
          <a:prstGeom prst="rect">
            <a:avLst/>
          </a:prstGeom>
          <a:noFill/>
          <a:extLst>
            <a:ext uri="{909E8E84-426E-40DD-AFC4-6F175D3DCCD1}">
              <a14:hiddenFill xmlns:a14="http://schemas.microsoft.com/office/drawing/2010/main">
                <a:solidFill>
                  <a:srgbClr val="FFFFFF"/>
                </a:solidFill>
              </a14:hiddenFill>
            </a:ext>
          </a:extLst>
        </p:spPr>
      </p:pic>
      <p:pic>
        <p:nvPicPr>
          <p:cNvPr id="18" name="Chart 17">
            <a:extLst>
              <a:ext uri="{FF2B5EF4-FFF2-40B4-BE49-F238E27FC236}">
                <a16:creationId xmlns:a16="http://schemas.microsoft.com/office/drawing/2014/main" id="{42C7D703-BD8B-41CC-B2E4-FD6E419B5F7F}"/>
              </a:ext>
            </a:extLst>
          </p:cNvPr>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7813" y="2314575"/>
            <a:ext cx="5167312" cy="3613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2">
            <a:extLst>
              <a:ext uri="{FF2B5EF4-FFF2-40B4-BE49-F238E27FC236}">
                <a16:creationId xmlns:a16="http://schemas.microsoft.com/office/drawing/2014/main" id="{9A23F950-BFE4-4B66-BBE6-CD14474A925B}"/>
              </a:ext>
            </a:extLst>
          </p:cNvPr>
          <p:cNvSpPr>
            <a:spLocks noGrp="1" noChangeArrowheads="1"/>
          </p:cNvSpPr>
          <p:nvPr>
            <p:ph type="title"/>
          </p:nvPr>
        </p:nvSpPr>
        <p:spPr>
          <a:xfrm>
            <a:off x="139700" y="58738"/>
            <a:ext cx="11476038" cy="752475"/>
          </a:xfrm>
        </p:spPr>
        <p:txBody>
          <a:bodyPr/>
          <a:lstStyle/>
          <a:p>
            <a:r>
              <a:rPr altLang="en-US" sz="2200">
                <a:latin typeface="SimSun" panose="02010600030101010101" pitchFamily="2" charset="-122"/>
                <a:ea typeface="SimSun" panose="02010600030101010101" pitchFamily="2" charset="-122"/>
                <a:cs typeface="Arial" panose="020B0604020202020204" pitchFamily="34" charset="0"/>
              </a:rPr>
              <a:t>宏观政策正在收紧</a:t>
            </a:r>
          </a:p>
        </p:txBody>
      </p:sp>
      <p:sp>
        <p:nvSpPr>
          <p:cNvPr id="21506" name="AutoShape 5">
            <a:extLst>
              <a:ext uri="{FF2B5EF4-FFF2-40B4-BE49-F238E27FC236}">
                <a16:creationId xmlns:a16="http://schemas.microsoft.com/office/drawing/2014/main" id="{2FCFD0DC-58A0-45D7-9E1E-705989B4548C}"/>
              </a:ext>
            </a:extLst>
          </p:cNvPr>
          <p:cNvSpPr>
            <a:spLocks noChangeArrowheads="1"/>
          </p:cNvSpPr>
          <p:nvPr>
            <p:custDataLst>
              <p:tags r:id="rId1"/>
            </p:custDataLst>
          </p:nvPr>
        </p:nvSpPr>
        <p:spPr bwMode="auto">
          <a:xfrm rot="5400000">
            <a:off x="8678863" y="-1208087"/>
            <a:ext cx="796925" cy="5286375"/>
          </a:xfrm>
          <a:prstGeom prst="homePlate">
            <a:avLst>
              <a:gd name="adj" fmla="val 17167"/>
            </a:avLst>
          </a:prstGeom>
          <a:solidFill>
            <a:srgbClr val="004C97"/>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0" tIns="0" rIns="0" bIns="0" anchor="ctr"/>
          <a:lstStyle>
            <a:lvl1pPr defTabSz="642938">
              <a:defRPr>
                <a:solidFill>
                  <a:schemeClr val="tx1"/>
                </a:solidFill>
                <a:latin typeface="Arial" panose="020B0604020202020204" pitchFamily="34" charset="0"/>
                <a:cs typeface="Arial" panose="020B0604020202020204" pitchFamily="34" charset="0"/>
              </a:defRPr>
            </a:lvl1pPr>
            <a:lvl2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642938">
              <a:defRPr>
                <a:solidFill>
                  <a:schemeClr val="tx1"/>
                </a:solidFill>
                <a:latin typeface="Arial" panose="020B0604020202020204" pitchFamily="34" charset="0"/>
                <a:cs typeface="Arial" panose="020B0604020202020204" pitchFamily="34" charset="0"/>
              </a:defRPr>
            </a:lvl3pPr>
            <a:lvl4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642938">
              <a:defRPr>
                <a:solidFill>
                  <a:schemeClr val="tx1"/>
                </a:solidFill>
                <a:latin typeface="Arial" panose="020B0604020202020204" pitchFamily="34" charset="0"/>
                <a:cs typeface="Arial" panose="020B0604020202020204" pitchFamily="34" charset="0"/>
              </a:defRPr>
            </a:lvl5pPr>
            <a:lvl6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1400" b="1">
                <a:solidFill>
                  <a:srgbClr val="FEFEFE"/>
                </a:solidFill>
                <a:latin typeface="SimSun" panose="02010600030101010101" pitchFamily="2" charset="-122"/>
                <a:ea typeface="SimSun" panose="02010600030101010101" pitchFamily="2" charset="-122"/>
                <a:sym typeface="Gill Sans"/>
              </a:rPr>
              <a:t>与此同时，财政支持正在下降。</a:t>
            </a:r>
          </a:p>
        </p:txBody>
      </p:sp>
      <p:sp>
        <p:nvSpPr>
          <p:cNvPr id="21507" name="AutoShape 5">
            <a:extLst>
              <a:ext uri="{FF2B5EF4-FFF2-40B4-BE49-F238E27FC236}">
                <a16:creationId xmlns:a16="http://schemas.microsoft.com/office/drawing/2014/main" id="{46785B81-ECB9-40E3-AC0E-42947F7F6BCD}"/>
              </a:ext>
            </a:extLst>
          </p:cNvPr>
          <p:cNvSpPr>
            <a:spLocks noChangeArrowheads="1"/>
          </p:cNvSpPr>
          <p:nvPr>
            <p:custDataLst>
              <p:tags r:id="rId2"/>
            </p:custDataLst>
          </p:nvPr>
        </p:nvSpPr>
        <p:spPr bwMode="auto">
          <a:xfrm rot="5400000">
            <a:off x="2649538" y="-1150937"/>
            <a:ext cx="803275" cy="5165725"/>
          </a:xfrm>
          <a:prstGeom prst="homePlate">
            <a:avLst>
              <a:gd name="adj" fmla="val 17171"/>
            </a:avLst>
          </a:prstGeom>
          <a:solidFill>
            <a:srgbClr val="004C97"/>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0" tIns="0" rIns="0" bIns="0" anchor="ctr"/>
          <a:lstStyle>
            <a:lvl1pPr defTabSz="642938">
              <a:defRPr>
                <a:solidFill>
                  <a:schemeClr val="tx1"/>
                </a:solidFill>
                <a:latin typeface="Arial" panose="020B0604020202020204" pitchFamily="34" charset="0"/>
                <a:cs typeface="Arial" panose="020B0604020202020204" pitchFamily="34" charset="0"/>
              </a:defRPr>
            </a:lvl1pPr>
            <a:lvl2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642938">
              <a:defRPr>
                <a:solidFill>
                  <a:schemeClr val="tx1"/>
                </a:solidFill>
                <a:latin typeface="Arial" panose="020B0604020202020204" pitchFamily="34" charset="0"/>
                <a:cs typeface="Arial" panose="020B0604020202020204" pitchFamily="34" charset="0"/>
              </a:defRPr>
            </a:lvl3pPr>
            <a:lvl4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642938">
              <a:defRPr>
                <a:solidFill>
                  <a:schemeClr val="tx1"/>
                </a:solidFill>
                <a:latin typeface="Arial" panose="020B0604020202020204" pitchFamily="34" charset="0"/>
                <a:cs typeface="Arial" panose="020B0604020202020204" pitchFamily="34" charset="0"/>
              </a:defRPr>
            </a:lvl5pPr>
            <a:lvl6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1400" b="1">
                <a:solidFill>
                  <a:srgbClr val="FEFEFE"/>
                </a:solidFill>
                <a:latin typeface="SimSun" panose="02010600030101010101" pitchFamily="2" charset="-122"/>
                <a:ea typeface="SimSun" panose="02010600030101010101" pitchFamily="2" charset="-122"/>
                <a:sym typeface="Gill Sans"/>
              </a:rPr>
              <a:t>…促使一些央行在2020年的利率低谷期后提高利率。</a:t>
            </a:r>
          </a:p>
          <a:p>
            <a:pPr algn="ctr" eaLnBrk="0" hangingPunct="0"/>
            <a:endParaRPr lang="en-US" altLang="en-US" sz="1400" b="1">
              <a:solidFill>
                <a:srgbClr val="FEFEFE"/>
              </a:solidFill>
              <a:sym typeface="Gill Sans"/>
            </a:endParaRPr>
          </a:p>
        </p:txBody>
      </p:sp>
      <p:sp>
        <p:nvSpPr>
          <p:cNvPr id="21508" name="TextBox 1">
            <a:extLst>
              <a:ext uri="{FF2B5EF4-FFF2-40B4-BE49-F238E27FC236}">
                <a16:creationId xmlns:a16="http://schemas.microsoft.com/office/drawing/2014/main" id="{8EEF7E6C-2C1D-4A2F-B593-1B678088A611}"/>
              </a:ext>
            </a:extLst>
          </p:cNvPr>
          <p:cNvSpPr txBox="1">
            <a:spLocks noChangeArrowheads="1"/>
          </p:cNvSpPr>
          <p:nvPr/>
        </p:nvSpPr>
        <p:spPr bwMode="auto">
          <a:xfrm>
            <a:off x="349250" y="1887538"/>
            <a:ext cx="54070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400" b="1">
                <a:solidFill>
                  <a:srgbClr val="000000"/>
                </a:solidFill>
                <a:latin typeface="SimSun" panose="02010600030101010101" pitchFamily="2" charset="-122"/>
                <a:ea typeface="SimSun" panose="02010600030101010101" pitchFamily="2" charset="-122"/>
              </a:rPr>
              <a:t>货币政策利率</a:t>
            </a:r>
          </a:p>
          <a:p>
            <a:pPr algn="ctr"/>
            <a:r>
              <a:rPr lang="en-US" altLang="en-US" sz="1400">
                <a:solidFill>
                  <a:srgbClr val="000000"/>
                </a:solidFill>
                <a:latin typeface="SimSun" panose="02010600030101010101" pitchFamily="2" charset="-122"/>
                <a:ea typeface="SimSun" panose="02010600030101010101" pitchFamily="2" charset="-122"/>
              </a:rPr>
              <a:t>（百分比）</a:t>
            </a:r>
          </a:p>
          <a:p>
            <a:endParaRPr lang="en-US" altLang="en-US" sz="1400">
              <a:solidFill>
                <a:srgbClr val="000000"/>
              </a:solidFill>
            </a:endParaRPr>
          </a:p>
        </p:txBody>
      </p:sp>
      <p:sp>
        <p:nvSpPr>
          <p:cNvPr id="21509" name="TextBox 1">
            <a:extLst>
              <a:ext uri="{FF2B5EF4-FFF2-40B4-BE49-F238E27FC236}">
                <a16:creationId xmlns:a16="http://schemas.microsoft.com/office/drawing/2014/main" id="{6C4EC0D1-5194-4C59-BEF6-3036650A69BF}"/>
              </a:ext>
            </a:extLst>
          </p:cNvPr>
          <p:cNvSpPr txBox="1">
            <a:spLocks noChangeArrowheads="1"/>
          </p:cNvSpPr>
          <p:nvPr/>
        </p:nvSpPr>
        <p:spPr bwMode="auto">
          <a:xfrm>
            <a:off x="6642100" y="6103938"/>
            <a:ext cx="50800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solidFill>
                  <a:srgbClr val="000000"/>
                </a:solidFill>
                <a:latin typeface="SimSun" panose="02010600030101010101" pitchFamily="2" charset="-122"/>
                <a:ea typeface="SimSun" panose="02010600030101010101" pitchFamily="2" charset="-122"/>
              </a:rPr>
              <a:t>资料来源：国家机构；以及国际货币基金组织工作人员的计算。</a:t>
            </a:r>
          </a:p>
          <a:p>
            <a:r>
              <a:rPr lang="en-US" altLang="en-US" sz="1000">
                <a:solidFill>
                  <a:srgbClr val="000000"/>
                </a:solidFill>
                <a:latin typeface="SimSun" panose="02010600030101010101" pitchFamily="2" charset="-122"/>
                <a:ea typeface="SimSun" panose="02010600030101010101" pitchFamily="2" charset="-122"/>
              </a:rPr>
              <a:t>注：一般政府基本财政收支排除了石油出口国的石油收入影响。</a:t>
            </a:r>
            <a:endParaRPr lang="en-US" altLang="en-US" sz="1000">
              <a:solidFill>
                <a:srgbClr val="000000"/>
              </a:solidFill>
            </a:endParaRPr>
          </a:p>
          <a:p>
            <a:endParaRPr lang="en-US" altLang="en-US" sz="1000">
              <a:solidFill>
                <a:srgbClr val="000000"/>
              </a:solidFill>
            </a:endParaRPr>
          </a:p>
        </p:txBody>
      </p:sp>
      <p:sp>
        <p:nvSpPr>
          <p:cNvPr id="21510" name="TextBox 1">
            <a:extLst>
              <a:ext uri="{FF2B5EF4-FFF2-40B4-BE49-F238E27FC236}">
                <a16:creationId xmlns:a16="http://schemas.microsoft.com/office/drawing/2014/main" id="{8F455FE4-C354-4C2B-9DDC-F2FAB20632FB}"/>
              </a:ext>
            </a:extLst>
          </p:cNvPr>
          <p:cNvSpPr txBox="1">
            <a:spLocks noChangeArrowheads="1"/>
          </p:cNvSpPr>
          <p:nvPr/>
        </p:nvSpPr>
        <p:spPr bwMode="auto">
          <a:xfrm>
            <a:off x="6556375" y="1831975"/>
            <a:ext cx="51657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400" b="1">
                <a:latin typeface="SimSun" panose="02010600030101010101" pitchFamily="2" charset="-122"/>
                <a:ea typeface="SimSun" panose="02010600030101010101" pitchFamily="2" charset="-122"/>
              </a:rPr>
              <a:t>财政脉冲</a:t>
            </a:r>
            <a:endParaRPr lang="en-US" altLang="en-US" sz="1400" b="1"/>
          </a:p>
          <a:p>
            <a:pPr algn="ctr"/>
            <a:r>
              <a:rPr lang="en-US" altLang="en-US" sz="1400">
                <a:latin typeface="SimSun" panose="02010600030101010101" pitchFamily="2" charset="-122"/>
                <a:ea typeface="SimSun" panose="02010600030101010101" pitchFamily="2" charset="-122"/>
              </a:rPr>
              <a:t>（基本财政支出占GDP的百分比的下降）</a:t>
            </a:r>
            <a:endParaRPr lang="en-US" altLang="en-US" sz="1400"/>
          </a:p>
        </p:txBody>
      </p:sp>
      <p:sp>
        <p:nvSpPr>
          <p:cNvPr id="21511" name="TextBox 1">
            <a:extLst>
              <a:ext uri="{FF2B5EF4-FFF2-40B4-BE49-F238E27FC236}">
                <a16:creationId xmlns:a16="http://schemas.microsoft.com/office/drawing/2014/main" id="{23B0AEC6-D0D1-455A-ABF7-6F8039D2A7C7}"/>
              </a:ext>
            </a:extLst>
          </p:cNvPr>
          <p:cNvSpPr txBox="1">
            <a:spLocks noChangeArrowheads="1"/>
          </p:cNvSpPr>
          <p:nvPr/>
        </p:nvSpPr>
        <p:spPr bwMode="auto">
          <a:xfrm>
            <a:off x="469900" y="5969000"/>
            <a:ext cx="5080000" cy="692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latin typeface="SimSun" panose="02010600030101010101" pitchFamily="2" charset="-122"/>
                <a:ea typeface="SimSun" panose="02010600030101010101" pitchFamily="2" charset="-122"/>
              </a:rPr>
              <a:t>资料来源：哈弗分析。</a:t>
            </a:r>
            <a:endParaRPr lang="en-US" altLang="en-US" sz="1000"/>
          </a:p>
          <a:p>
            <a:r>
              <a:rPr lang="en-US" altLang="en-US" sz="1000">
                <a:latin typeface="SimSun" panose="02010600030101010101" pitchFamily="2" charset="-122"/>
                <a:ea typeface="SimSun" panose="02010600030101010101" pitchFamily="2" charset="-122"/>
              </a:rPr>
              <a:t>注：中国利率是指中国人民银行1年期贷款最优惠利率。</a:t>
            </a:r>
          </a:p>
          <a:p>
            <a:r>
              <a:rPr lang="en-US" altLang="en-US" sz="1000">
                <a:latin typeface="SimSun" panose="02010600030101010101" pitchFamily="2" charset="-122"/>
                <a:ea typeface="SimSun" panose="02010600030101010101" pitchFamily="2" charset="-122"/>
              </a:rPr>
              <a:t>国家缩写是国际标准化组织的国家代码。</a:t>
            </a:r>
          </a:p>
          <a:p>
            <a:endParaRPr lang="en-US" altLang="en-US" sz="1000"/>
          </a:p>
        </p:txBody>
      </p:sp>
      <p:pic>
        <p:nvPicPr>
          <p:cNvPr id="11" name="Chart 10">
            <a:extLst>
              <a:ext uri="{FF2B5EF4-FFF2-40B4-BE49-F238E27FC236}">
                <a16:creationId xmlns:a16="http://schemas.microsoft.com/office/drawing/2014/main" id="{6CA52091-9239-466F-A60E-C377D734DDFF}"/>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375" y="2492375"/>
            <a:ext cx="5165725" cy="3611563"/>
          </a:xfrm>
          <a:prstGeom prst="rect">
            <a:avLst/>
          </a:prstGeom>
          <a:noFill/>
          <a:extLst>
            <a:ext uri="{909E8E84-426E-40DD-AFC4-6F175D3DCCD1}">
              <a14:hiddenFill xmlns:a14="http://schemas.microsoft.com/office/drawing/2010/main">
                <a:solidFill>
                  <a:srgbClr val="FFFFFF"/>
                </a:solidFill>
              </a14:hiddenFill>
            </a:ext>
          </a:extLst>
        </p:spPr>
      </p:pic>
      <p:pic>
        <p:nvPicPr>
          <p:cNvPr id="13" name="Chart 12">
            <a:extLst>
              <a:ext uri="{FF2B5EF4-FFF2-40B4-BE49-F238E27FC236}">
                <a16:creationId xmlns:a16="http://schemas.microsoft.com/office/drawing/2014/main" id="{0775431B-9898-46AD-B301-0C3408686056}"/>
              </a:ext>
            </a:extLst>
          </p:cNvPr>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450" y="2492375"/>
            <a:ext cx="5167313" cy="3611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chemeClr val="tx2"/>
        </a:solid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5B974BD-0D37-4623-B756-F91CA0423D6C}"/>
              </a:ext>
            </a:extLst>
          </p:cNvPr>
          <p:cNvSpPr>
            <a:spLocks noGrp="1" noChangeArrowheads="1"/>
          </p:cNvSpPr>
          <p:nvPr>
            <p:ph type="title"/>
          </p:nvPr>
        </p:nvSpPr>
        <p:spPr>
          <a:xfrm>
            <a:off x="517525" y="1371600"/>
            <a:ext cx="10882313" cy="4114800"/>
          </a:xfrm>
        </p:spPr>
        <p:txBody>
          <a:bodyPr/>
          <a:lstStyle/>
          <a:p>
            <a:pPr>
              <a:spcBef>
                <a:spcPts val="425"/>
              </a:spcBef>
              <a:spcAft>
                <a:spcPts val="850"/>
              </a:spcAft>
            </a:pPr>
            <a:br>
              <a:rPr lang="en-US" altLang="en-US" sz="3200">
                <a:latin typeface="SimSun" panose="02010600030101010101" pitchFamily="2" charset="-122"/>
                <a:ea typeface="SimSun" panose="02010600030101010101" pitchFamily="2" charset="-122"/>
              </a:rPr>
            </a:br>
            <a:br>
              <a:rPr lang="en-US" altLang="en-US" sz="3200">
                <a:latin typeface="SimSun" panose="02010600030101010101" pitchFamily="2" charset="-122"/>
                <a:ea typeface="SimSun" panose="02010600030101010101" pitchFamily="2" charset="-122"/>
              </a:rPr>
            </a:br>
            <a:r>
              <a:rPr lang="en-US" altLang="en-US" sz="3200">
                <a:latin typeface="SimSun" panose="02010600030101010101" pitchFamily="2" charset="-122"/>
                <a:ea typeface="SimSun" panose="02010600030101010101" pitchFamily="2" charset="-122"/>
              </a:rPr>
              <a:t>展望：各国复苏速度各异，产出持续下降</a:t>
            </a:r>
            <a:br>
              <a:rPr lang="en-US" altLang="en-US" sz="3200" b="0">
                <a:latin typeface="SimSun" panose="02010600030101010101" pitchFamily="2" charset="-122"/>
                <a:ea typeface="SimSun" panose="02010600030101010101" pitchFamily="2" charset="-122"/>
              </a:rPr>
            </a:br>
            <a:endParaRPr lang="en-US" altLang="en-US" sz="3200" b="0">
              <a:latin typeface="Arial Black" panose="020B0A04020102020204" pitchFamily="34" charset="0"/>
              <a:cs typeface="Segoe UI" panose="020B0502040204020203" pitchFamily="34" charset="0"/>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2">
            <a:extLst>
              <a:ext uri="{FF2B5EF4-FFF2-40B4-BE49-F238E27FC236}">
                <a16:creationId xmlns:a16="http://schemas.microsoft.com/office/drawing/2014/main" id="{D86487B0-1E0D-4047-B1C8-826FC892367F}"/>
              </a:ext>
            </a:extLst>
          </p:cNvPr>
          <p:cNvSpPr>
            <a:spLocks noGrp="1" noChangeArrowheads="1"/>
          </p:cNvSpPr>
          <p:nvPr>
            <p:ph type="title"/>
          </p:nvPr>
        </p:nvSpPr>
        <p:spPr>
          <a:xfrm>
            <a:off x="277813" y="188913"/>
            <a:ext cx="11609387" cy="750887"/>
          </a:xfrm>
        </p:spPr>
        <p:txBody>
          <a:bodyPr/>
          <a:lstStyle/>
          <a:p>
            <a:pPr algn="ctr"/>
            <a:r>
              <a:rPr altLang="en-US" sz="2200">
                <a:latin typeface="SimSun" panose="02010600030101010101" pitchFamily="2" charset="-122"/>
                <a:ea typeface="SimSun" panose="02010600030101010101" pitchFamily="2" charset="-122"/>
                <a:cs typeface="Arial" panose="020B0604020202020204" pitchFamily="34" charset="0"/>
              </a:rPr>
              <a:t>随着通胀放缓，不均衡的经济复苏预计将在2022年提速</a:t>
            </a:r>
          </a:p>
        </p:txBody>
      </p:sp>
      <p:sp>
        <p:nvSpPr>
          <p:cNvPr id="25602" name="AutoShape 5">
            <a:extLst>
              <a:ext uri="{FF2B5EF4-FFF2-40B4-BE49-F238E27FC236}">
                <a16:creationId xmlns:a16="http://schemas.microsoft.com/office/drawing/2014/main" id="{163D4F7E-5A0B-46BA-8FB6-8C49FA119D01}"/>
              </a:ext>
            </a:extLst>
          </p:cNvPr>
          <p:cNvSpPr>
            <a:spLocks noChangeArrowheads="1"/>
          </p:cNvSpPr>
          <p:nvPr>
            <p:custDataLst>
              <p:tags r:id="rId1"/>
            </p:custDataLst>
          </p:nvPr>
        </p:nvSpPr>
        <p:spPr bwMode="auto">
          <a:xfrm rot="5400000">
            <a:off x="2911475" y="-1330325"/>
            <a:ext cx="749300" cy="5619750"/>
          </a:xfrm>
          <a:prstGeom prst="homePlate">
            <a:avLst>
              <a:gd name="adj" fmla="val 17171"/>
            </a:avLst>
          </a:prstGeom>
          <a:solidFill>
            <a:srgbClr val="004C97"/>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0" tIns="0" rIns="0" bIns="0" anchor="ctr"/>
          <a:lstStyle>
            <a:lvl1pPr defTabSz="642938">
              <a:defRPr>
                <a:solidFill>
                  <a:schemeClr val="tx1"/>
                </a:solidFill>
                <a:latin typeface="Arial" panose="020B0604020202020204" pitchFamily="34" charset="0"/>
                <a:cs typeface="Arial" panose="020B0604020202020204" pitchFamily="34" charset="0"/>
              </a:defRPr>
            </a:lvl1pPr>
            <a:lvl2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642938">
              <a:defRPr>
                <a:solidFill>
                  <a:schemeClr val="tx1"/>
                </a:solidFill>
                <a:latin typeface="Arial" panose="020B0604020202020204" pitchFamily="34" charset="0"/>
                <a:cs typeface="Arial" panose="020B0604020202020204" pitchFamily="34" charset="0"/>
              </a:defRPr>
            </a:lvl3pPr>
            <a:lvl4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642938">
              <a:defRPr>
                <a:solidFill>
                  <a:schemeClr val="tx1"/>
                </a:solidFill>
                <a:latin typeface="Arial" panose="020B0604020202020204" pitchFamily="34" charset="0"/>
                <a:cs typeface="Arial" panose="020B0604020202020204" pitchFamily="34" charset="0"/>
              </a:defRPr>
            </a:lvl5pPr>
            <a:lvl6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1400" b="1">
                <a:solidFill>
                  <a:srgbClr val="FEFEFE"/>
                </a:solidFill>
                <a:latin typeface="SimSun" panose="02010600030101010101" pitchFamily="2" charset="-122"/>
                <a:ea typeface="SimSun" panose="02010600030101010101" pitchFamily="2" charset="-122"/>
                <a:sym typeface="Gill Sans"/>
              </a:rPr>
              <a:t>预计经济增长将在2021年加速，势头将保持到2022年</a:t>
            </a:r>
            <a:endParaRPr lang="en-US" altLang="en-US" sz="1400" b="1">
              <a:solidFill>
                <a:schemeClr val="bg1"/>
              </a:solidFill>
              <a:sym typeface="Gill Sans"/>
            </a:endParaRPr>
          </a:p>
        </p:txBody>
      </p:sp>
      <p:sp>
        <p:nvSpPr>
          <p:cNvPr id="25603" name="TextBox 1">
            <a:extLst>
              <a:ext uri="{FF2B5EF4-FFF2-40B4-BE49-F238E27FC236}">
                <a16:creationId xmlns:a16="http://schemas.microsoft.com/office/drawing/2014/main" id="{E965467A-BA3A-4561-AA6A-39742BC7BAFE}"/>
              </a:ext>
            </a:extLst>
          </p:cNvPr>
          <p:cNvSpPr txBox="1">
            <a:spLocks noChangeArrowheads="1"/>
          </p:cNvSpPr>
          <p:nvPr/>
        </p:nvSpPr>
        <p:spPr bwMode="auto">
          <a:xfrm>
            <a:off x="476250" y="6230938"/>
            <a:ext cx="7315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solidFill>
                  <a:srgbClr val="000000"/>
                </a:solidFill>
                <a:latin typeface="SimSun" panose="02010600030101010101" pitchFamily="2" charset="-122"/>
                <a:ea typeface="SimSun" panose="02010600030101010101" pitchFamily="2" charset="-122"/>
              </a:rPr>
              <a:t>资料来源：政府机构；国际货币基金组织， </a:t>
            </a:r>
            <a:r>
              <a:rPr lang="en-US" altLang="en-US" sz="1000" i="1">
                <a:solidFill>
                  <a:srgbClr val="000000"/>
                </a:solidFill>
                <a:latin typeface="SimSun" panose="02010600030101010101" pitchFamily="2" charset="-122"/>
                <a:ea typeface="SimSun" panose="02010600030101010101" pitchFamily="2" charset="-122"/>
              </a:rPr>
              <a:t>WEO</a:t>
            </a:r>
            <a:r>
              <a:rPr lang="en-US" altLang="en-US" sz="1000">
                <a:solidFill>
                  <a:srgbClr val="000000"/>
                </a:solidFill>
                <a:latin typeface="SimSun" panose="02010600030101010101" pitchFamily="2" charset="-122"/>
                <a:ea typeface="SimSun" panose="02010600030101010101" pitchFamily="2" charset="-122"/>
              </a:rPr>
              <a:t>; 以及国际货币基金组织工作人员的计算。</a:t>
            </a:r>
          </a:p>
          <a:p>
            <a:r>
              <a:rPr lang="en-US" altLang="en-US" sz="1000">
                <a:solidFill>
                  <a:srgbClr val="000000"/>
                </a:solidFill>
                <a:latin typeface="SimSun" panose="02010600030101010101" pitchFamily="2" charset="-122"/>
                <a:ea typeface="SimSun" panose="02010600030101010101" pitchFamily="2" charset="-122"/>
              </a:rPr>
              <a:t>注：AFG不包括在CAREC和CAREC OI平均值中。</a:t>
            </a:r>
          </a:p>
        </p:txBody>
      </p:sp>
      <p:sp>
        <p:nvSpPr>
          <p:cNvPr id="25604" name="TextBox 1">
            <a:extLst>
              <a:ext uri="{FF2B5EF4-FFF2-40B4-BE49-F238E27FC236}">
                <a16:creationId xmlns:a16="http://schemas.microsoft.com/office/drawing/2014/main" id="{DEF60EC5-F497-424D-B65F-3F0B3F092CDF}"/>
              </a:ext>
            </a:extLst>
          </p:cNvPr>
          <p:cNvSpPr txBox="1">
            <a:spLocks noChangeArrowheads="1"/>
          </p:cNvSpPr>
          <p:nvPr/>
        </p:nvSpPr>
        <p:spPr bwMode="auto">
          <a:xfrm>
            <a:off x="369888" y="1897063"/>
            <a:ext cx="5486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400" b="1">
                <a:solidFill>
                  <a:srgbClr val="000000"/>
                </a:solidFill>
                <a:latin typeface="SimSun" panose="02010600030101010101" pitchFamily="2" charset="-122"/>
                <a:ea typeface="SimSun" panose="02010600030101010101" pitchFamily="2" charset="-122"/>
              </a:rPr>
              <a:t>实际GDP增长</a:t>
            </a:r>
          </a:p>
          <a:p>
            <a:pPr algn="ctr"/>
            <a:r>
              <a:rPr lang="en-US" altLang="en-US" sz="1400">
                <a:solidFill>
                  <a:srgbClr val="000000"/>
                </a:solidFill>
                <a:latin typeface="SimSun" panose="02010600030101010101" pitchFamily="2" charset="-122"/>
                <a:ea typeface="SimSun" panose="02010600030101010101" pitchFamily="2" charset="-122"/>
              </a:rPr>
              <a:t>（同比百分比变化）</a:t>
            </a:r>
          </a:p>
        </p:txBody>
      </p:sp>
      <p:sp>
        <p:nvSpPr>
          <p:cNvPr id="25605" name="AutoShape 5">
            <a:extLst>
              <a:ext uri="{FF2B5EF4-FFF2-40B4-BE49-F238E27FC236}">
                <a16:creationId xmlns:a16="http://schemas.microsoft.com/office/drawing/2014/main" id="{2F2689C2-E928-459E-9A0D-75FB264C4FF8}"/>
              </a:ext>
            </a:extLst>
          </p:cNvPr>
          <p:cNvSpPr>
            <a:spLocks noChangeArrowheads="1"/>
          </p:cNvSpPr>
          <p:nvPr>
            <p:custDataLst>
              <p:tags r:id="rId2"/>
            </p:custDataLst>
          </p:nvPr>
        </p:nvSpPr>
        <p:spPr bwMode="auto">
          <a:xfrm rot="5400000">
            <a:off x="8696325" y="-939800"/>
            <a:ext cx="750888" cy="4992688"/>
          </a:xfrm>
          <a:prstGeom prst="homePlate">
            <a:avLst>
              <a:gd name="adj" fmla="val 17171"/>
            </a:avLst>
          </a:prstGeom>
          <a:solidFill>
            <a:srgbClr val="004C97"/>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0" tIns="0" rIns="0" bIns="0" anchor="ctr"/>
          <a:lstStyle>
            <a:lvl1pPr defTabSz="642938">
              <a:defRPr>
                <a:solidFill>
                  <a:schemeClr val="tx1"/>
                </a:solidFill>
                <a:latin typeface="Arial" panose="020B0604020202020204" pitchFamily="34" charset="0"/>
                <a:cs typeface="Arial" panose="020B0604020202020204" pitchFamily="34" charset="0"/>
              </a:defRPr>
            </a:lvl1pPr>
            <a:lvl2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642938">
              <a:defRPr>
                <a:solidFill>
                  <a:schemeClr val="tx1"/>
                </a:solidFill>
                <a:latin typeface="Arial" panose="020B0604020202020204" pitchFamily="34" charset="0"/>
                <a:cs typeface="Arial" panose="020B0604020202020204" pitchFamily="34" charset="0"/>
              </a:defRPr>
            </a:lvl3pPr>
            <a:lvl4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642938">
              <a:defRPr>
                <a:solidFill>
                  <a:schemeClr val="tx1"/>
                </a:solidFill>
                <a:latin typeface="Arial" panose="020B0604020202020204" pitchFamily="34" charset="0"/>
                <a:cs typeface="Arial" panose="020B0604020202020204" pitchFamily="34" charset="0"/>
              </a:defRPr>
            </a:lvl5pPr>
            <a:lvl6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1400" b="1">
                <a:solidFill>
                  <a:srgbClr val="FEFEFE"/>
                </a:solidFill>
                <a:latin typeface="SimSun" panose="02010600030101010101" pitchFamily="2" charset="-122"/>
                <a:ea typeface="SimSun" panose="02010600030101010101" pitchFamily="2" charset="-122"/>
                <a:sym typeface="Gill Sans"/>
              </a:rPr>
              <a:t>预计通胀在2021年达到峰值后将趋于缓和</a:t>
            </a:r>
            <a:endParaRPr lang="en-US" altLang="en-US" sz="1400" b="1">
              <a:solidFill>
                <a:srgbClr val="FEFEFE"/>
              </a:solidFill>
              <a:sym typeface="Gill Sans"/>
            </a:endParaRPr>
          </a:p>
        </p:txBody>
      </p:sp>
      <p:sp>
        <p:nvSpPr>
          <p:cNvPr id="25606" name="TextBox 1">
            <a:extLst>
              <a:ext uri="{FF2B5EF4-FFF2-40B4-BE49-F238E27FC236}">
                <a16:creationId xmlns:a16="http://schemas.microsoft.com/office/drawing/2014/main" id="{C02817E2-A870-418E-AC7E-8CEC737FDF29}"/>
              </a:ext>
            </a:extLst>
          </p:cNvPr>
          <p:cNvSpPr txBox="1">
            <a:spLocks noChangeArrowheads="1"/>
          </p:cNvSpPr>
          <p:nvPr/>
        </p:nvSpPr>
        <p:spPr bwMode="auto">
          <a:xfrm>
            <a:off x="6475413" y="6230938"/>
            <a:ext cx="44021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solidFill>
                  <a:srgbClr val="000000"/>
                </a:solidFill>
                <a:latin typeface="SimSun" panose="02010600030101010101" pitchFamily="2" charset="-122"/>
                <a:ea typeface="SimSun" panose="02010600030101010101" pitchFamily="2" charset="-122"/>
              </a:rPr>
              <a:t>资料来源：政府机构 ；国际货币基金组织、世界经济展望组织和国际货币基金组织工作人员的计算。注：CAREC和CAREC OI平均值的预测中不包括AFG。</a:t>
            </a:r>
            <a:endParaRPr lang="en-US" altLang="en-US" sz="1000">
              <a:solidFill>
                <a:srgbClr val="000000"/>
              </a:solidFill>
            </a:endParaRPr>
          </a:p>
        </p:txBody>
      </p:sp>
      <p:sp>
        <p:nvSpPr>
          <p:cNvPr id="19" name="TextBox 2">
            <a:extLst>
              <a:ext uri="{FF2B5EF4-FFF2-40B4-BE49-F238E27FC236}">
                <a16:creationId xmlns:a16="http://schemas.microsoft.com/office/drawing/2014/main" id="{967F6448-2DA4-4570-B8EE-0FA8C1243693}"/>
              </a:ext>
            </a:extLst>
          </p:cNvPr>
          <p:cNvSpPr txBox="1"/>
          <p:nvPr/>
        </p:nvSpPr>
        <p:spPr>
          <a:xfrm>
            <a:off x="6818313" y="1979613"/>
            <a:ext cx="3660775" cy="496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defTabSz="685800">
              <a:defRPr>
                <a:solidFill>
                  <a:schemeClr val="tx1"/>
                </a:solidFill>
                <a:latin typeface="Arial" panose="020B0604020202020204" pitchFamily="34" charset="0"/>
                <a:cs typeface="Arial" panose="020B0604020202020204" pitchFamily="34" charset="0"/>
              </a:defRPr>
            </a:lvl1pPr>
            <a:lvl2pPr defTabSz="68580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685800">
              <a:defRPr>
                <a:solidFill>
                  <a:schemeClr val="tx1"/>
                </a:solidFill>
                <a:latin typeface="Arial" panose="020B0604020202020204" pitchFamily="34" charset="0"/>
                <a:cs typeface="Arial" panose="020B0604020202020204" pitchFamily="34" charset="0"/>
              </a:defRPr>
            </a:lvl3pPr>
            <a:lvl4pPr defTabSz="6858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685800">
              <a:defRPr>
                <a:solidFill>
                  <a:schemeClr val="tx1"/>
                </a:solidFill>
                <a:latin typeface="Arial" panose="020B0604020202020204" pitchFamily="34" charset="0"/>
                <a:cs typeface="Arial" panose="020B0604020202020204" pitchFamily="34" charset="0"/>
              </a:defRPr>
            </a:lvl5pPr>
            <a:lvl6pPr defTabSz="6858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6858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6858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685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000000"/>
                </a:solidFill>
                <a:latin typeface="SimSun" panose="02010600030101010101" pitchFamily="2" charset="-122"/>
                <a:ea typeface="SimSun" panose="02010600030101010101" pitchFamily="2" charset="-122"/>
              </a:rPr>
              <a:t>整体通货膨胀</a:t>
            </a:r>
          </a:p>
          <a:p>
            <a:pPr algn="ctr"/>
            <a:r>
              <a:rPr lang="en-US" altLang="en-US" sz="1400">
                <a:solidFill>
                  <a:srgbClr val="000000"/>
                </a:solidFill>
                <a:latin typeface="SimSun" panose="02010600030101010101" pitchFamily="2" charset="-122"/>
                <a:ea typeface="SimSun" panose="02010600030101010101" pitchFamily="2" charset="-122"/>
              </a:rPr>
              <a:t>（同比百分比变化，平均值）</a:t>
            </a:r>
          </a:p>
        </p:txBody>
      </p:sp>
      <p:grpSp>
        <p:nvGrpSpPr>
          <p:cNvPr id="25608" name="Group 20">
            <a:extLst>
              <a:ext uri="{FF2B5EF4-FFF2-40B4-BE49-F238E27FC236}">
                <a16:creationId xmlns:a16="http://schemas.microsoft.com/office/drawing/2014/main" id="{230CE636-77BA-4EDC-A833-706E8C7B0DDD}"/>
              </a:ext>
            </a:extLst>
          </p:cNvPr>
          <p:cNvGrpSpPr>
            <a:grpSpLocks/>
          </p:cNvGrpSpPr>
          <p:nvPr/>
        </p:nvGrpSpPr>
        <p:grpSpPr bwMode="auto">
          <a:xfrm>
            <a:off x="6402388" y="2574925"/>
            <a:ext cx="5165725" cy="3611563"/>
            <a:chOff x="0" y="0"/>
            <a:chExt cx="3661150" cy="3714463"/>
          </a:xfrm>
        </p:grpSpPr>
        <p:pic>
          <p:nvPicPr>
            <p:cNvPr id="23" name="Chart 22">
              <a:extLst>
                <a:ext uri="{FF2B5EF4-FFF2-40B4-BE49-F238E27FC236}">
                  <a16:creationId xmlns:a16="http://schemas.microsoft.com/office/drawing/2014/main" id="{B1EB2B7C-18D6-406B-95EC-5D78852CFFC5}"/>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661150" cy="371446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5">
              <a:extLst>
                <a:ext uri="{FF2B5EF4-FFF2-40B4-BE49-F238E27FC236}">
                  <a16:creationId xmlns:a16="http://schemas.microsoft.com/office/drawing/2014/main" id="{D4160862-EB40-4711-B3E1-6E7760DB6886}"/>
                </a:ext>
              </a:extLst>
            </p:cNvPr>
            <p:cNvSpPr txBox="1"/>
            <p:nvPr/>
          </p:nvSpPr>
          <p:spPr>
            <a:xfrm>
              <a:off x="300407" y="197561"/>
              <a:ext cx="2343631" cy="5045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defTabSz="685800">
                <a:defRPr>
                  <a:solidFill>
                    <a:schemeClr val="tx1"/>
                  </a:solidFill>
                  <a:latin typeface="Arial" panose="020B0604020202020204" pitchFamily="34" charset="0"/>
                  <a:cs typeface="Arial" panose="020B0604020202020204" pitchFamily="34" charset="0"/>
                </a:defRPr>
              </a:lvl1pPr>
              <a:lvl2pPr defTabSz="68580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685800">
                <a:defRPr>
                  <a:solidFill>
                    <a:schemeClr val="tx1"/>
                  </a:solidFill>
                  <a:latin typeface="Arial" panose="020B0604020202020204" pitchFamily="34" charset="0"/>
                  <a:cs typeface="Arial" panose="020B0604020202020204" pitchFamily="34" charset="0"/>
                </a:defRPr>
              </a:lvl3pPr>
              <a:lvl4pPr defTabSz="6858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685800">
                <a:defRPr>
                  <a:solidFill>
                    <a:schemeClr val="tx1"/>
                  </a:solidFill>
                  <a:latin typeface="Arial" panose="020B0604020202020204" pitchFamily="34" charset="0"/>
                  <a:cs typeface="Arial" panose="020B0604020202020204" pitchFamily="34" charset="0"/>
                </a:defRPr>
              </a:lvl5pPr>
              <a:lvl6pPr defTabSz="6858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6858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6858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685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900" i="1">
                  <a:solidFill>
                    <a:srgbClr val="808080"/>
                  </a:solidFill>
                  <a:latin typeface="SimSun" panose="02010600030101010101" pitchFamily="2" charset="-122"/>
                  <a:ea typeface="SimSun" panose="02010600030101010101" pitchFamily="2" charset="-122"/>
                </a:rPr>
                <a:t>预测</a:t>
              </a:r>
            </a:p>
          </p:txBody>
        </p:sp>
      </p:grpSp>
      <p:pic>
        <p:nvPicPr>
          <p:cNvPr id="25611" name="Picture 4">
            <a:extLst>
              <a:ext uri="{FF2B5EF4-FFF2-40B4-BE49-F238E27FC236}">
                <a16:creationId xmlns:a16="http://schemas.microsoft.com/office/drawing/2014/main" id="{C36B40E2-BAC6-4D39-A539-F75A806AFD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675" y="2571750"/>
            <a:ext cx="51689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a:extLst>
              <a:ext uri="{FF2B5EF4-FFF2-40B4-BE49-F238E27FC236}">
                <a16:creationId xmlns:a16="http://schemas.microsoft.com/office/drawing/2014/main" id="{415E4A29-ACB9-49BF-BC3B-8C224F4C8D49}"/>
              </a:ext>
            </a:extLst>
          </p:cNvPr>
          <p:cNvSpPr>
            <a:spLocks noGrp="1" noChangeArrowheads="1"/>
          </p:cNvSpPr>
          <p:nvPr>
            <p:ph type="title"/>
          </p:nvPr>
        </p:nvSpPr>
        <p:spPr>
          <a:xfrm>
            <a:off x="463550" y="188913"/>
            <a:ext cx="11423650" cy="750887"/>
          </a:xfrm>
        </p:spPr>
        <p:txBody>
          <a:bodyPr/>
          <a:lstStyle/>
          <a:p>
            <a:r>
              <a:rPr altLang="en-US" sz="2200">
                <a:latin typeface="SimSun" panose="02010600030101010101" pitchFamily="2" charset="-122"/>
                <a:ea typeface="SimSun" panose="02010600030101010101" pitchFamily="2" charset="-122"/>
                <a:cs typeface="Arial" panose="020B0604020202020204" pitchFamily="34" charset="0"/>
              </a:rPr>
              <a:t>该区域的前景充满不利因素</a:t>
            </a:r>
            <a:endParaRPr altLang="en-US" sz="2200">
              <a:solidFill>
                <a:srgbClr val="FF0000"/>
              </a:solidFill>
              <a:latin typeface="Arial Black" panose="020B0A04020102020204" pitchFamily="34" charset="0"/>
              <a:cs typeface="Arial" panose="020B0604020202020204" pitchFamily="34" charset="0"/>
            </a:endParaRPr>
          </a:p>
        </p:txBody>
      </p:sp>
      <p:sp>
        <p:nvSpPr>
          <p:cNvPr id="27650" name="TextBox 1">
            <a:extLst>
              <a:ext uri="{FF2B5EF4-FFF2-40B4-BE49-F238E27FC236}">
                <a16:creationId xmlns:a16="http://schemas.microsoft.com/office/drawing/2014/main" id="{0FCDCE1B-08BF-4B54-BA94-7F3DCC79238D}"/>
              </a:ext>
            </a:extLst>
          </p:cNvPr>
          <p:cNvSpPr txBox="1">
            <a:spLocks noChangeArrowheads="1"/>
          </p:cNvSpPr>
          <p:nvPr/>
        </p:nvSpPr>
        <p:spPr bwMode="auto">
          <a:xfrm>
            <a:off x="3492500" y="1522413"/>
            <a:ext cx="536416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400" b="1">
                <a:solidFill>
                  <a:srgbClr val="000000"/>
                </a:solidFill>
                <a:latin typeface="SimSun" panose="02010600030101010101" pitchFamily="2" charset="-122"/>
                <a:ea typeface="SimSun" panose="02010600030101010101" pitchFamily="2" charset="-122"/>
              </a:rPr>
              <a:t>影响近期前景的各种因素</a:t>
            </a:r>
          </a:p>
          <a:p>
            <a:pPr algn="ctr"/>
            <a:r>
              <a:rPr lang="en-US" altLang="en-US" sz="1400">
                <a:solidFill>
                  <a:srgbClr val="000000"/>
                </a:solidFill>
                <a:latin typeface="SimSun" panose="02010600030101010101" pitchFamily="2" charset="-122"/>
                <a:ea typeface="SimSun" panose="02010600030101010101" pitchFamily="2" charset="-122"/>
              </a:rPr>
              <a:t>（每个彩色方块代表一个CAREC成员国）</a:t>
            </a:r>
            <a:endParaRPr lang="en-US" altLang="en-US" sz="1400">
              <a:solidFill>
                <a:srgbClr val="000000"/>
              </a:solidFill>
            </a:endParaRPr>
          </a:p>
        </p:txBody>
      </p:sp>
      <p:sp>
        <p:nvSpPr>
          <p:cNvPr id="27651" name="AutoShape 5">
            <a:extLst>
              <a:ext uri="{FF2B5EF4-FFF2-40B4-BE49-F238E27FC236}">
                <a16:creationId xmlns:a16="http://schemas.microsoft.com/office/drawing/2014/main" id="{070CD8A6-092A-419C-BA55-E3E8569F6699}"/>
              </a:ext>
            </a:extLst>
          </p:cNvPr>
          <p:cNvSpPr>
            <a:spLocks noChangeArrowheads="1"/>
          </p:cNvSpPr>
          <p:nvPr>
            <p:custDataLst>
              <p:tags r:id="rId1"/>
            </p:custDataLst>
          </p:nvPr>
        </p:nvSpPr>
        <p:spPr bwMode="auto">
          <a:xfrm rot="5400000">
            <a:off x="5903913" y="-4383087"/>
            <a:ext cx="539750" cy="11188700"/>
          </a:xfrm>
          <a:prstGeom prst="homePlate">
            <a:avLst>
              <a:gd name="adj" fmla="val 17171"/>
            </a:avLst>
          </a:prstGeom>
          <a:solidFill>
            <a:srgbClr val="004C97"/>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0" tIns="0" rIns="0" bIns="0" anchor="ctr"/>
          <a:lstStyle>
            <a:lvl1pPr defTabSz="642938">
              <a:defRPr>
                <a:solidFill>
                  <a:schemeClr val="tx1"/>
                </a:solidFill>
                <a:latin typeface="Arial" panose="020B0604020202020204" pitchFamily="34" charset="0"/>
                <a:cs typeface="Arial" panose="020B0604020202020204" pitchFamily="34" charset="0"/>
              </a:defRPr>
            </a:lvl1pPr>
            <a:lvl2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642938">
              <a:defRPr>
                <a:solidFill>
                  <a:schemeClr val="tx1"/>
                </a:solidFill>
                <a:latin typeface="Arial" panose="020B0604020202020204" pitchFamily="34" charset="0"/>
                <a:cs typeface="Arial" panose="020B0604020202020204" pitchFamily="34" charset="0"/>
              </a:defRPr>
            </a:lvl3pPr>
            <a:lvl4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642938">
              <a:defRPr>
                <a:solidFill>
                  <a:schemeClr val="tx1"/>
                </a:solidFill>
                <a:latin typeface="Arial" panose="020B0604020202020204" pitchFamily="34" charset="0"/>
                <a:cs typeface="Arial" panose="020B0604020202020204" pitchFamily="34" charset="0"/>
              </a:defRPr>
            </a:lvl5pPr>
            <a:lvl6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1600" b="1">
                <a:solidFill>
                  <a:srgbClr val="FEFEFE"/>
                </a:solidFill>
                <a:latin typeface="SimSun" panose="02010600030101010101" pitchFamily="2" charset="-122"/>
                <a:ea typeface="SimSun" panose="02010600030101010101" pitchFamily="2" charset="-122"/>
                <a:sym typeface="Gill Sans"/>
              </a:rPr>
              <a:t>疫苗供应量低、政策空间减少以及旅游业的风险敞口将影响一些国家的前景</a:t>
            </a:r>
            <a:endParaRPr lang="en-US" altLang="en-US" sz="1600" b="1">
              <a:solidFill>
                <a:srgbClr val="FEFEFE"/>
              </a:solidFill>
              <a:sym typeface="Gill Sans"/>
            </a:endParaRPr>
          </a:p>
        </p:txBody>
      </p:sp>
      <p:sp>
        <p:nvSpPr>
          <p:cNvPr id="13" name="TextBox 3">
            <a:extLst>
              <a:ext uri="{FF2B5EF4-FFF2-40B4-BE49-F238E27FC236}">
                <a16:creationId xmlns:a16="http://schemas.microsoft.com/office/drawing/2014/main" id="{2BD62381-4B86-47E1-A689-3DC7E655DA93}"/>
              </a:ext>
            </a:extLst>
          </p:cNvPr>
          <p:cNvSpPr txBox="1"/>
          <p:nvPr/>
        </p:nvSpPr>
        <p:spPr>
          <a:xfrm>
            <a:off x="0" y="5888038"/>
            <a:ext cx="11955463" cy="15621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defTabSz="685800">
              <a:defRPr>
                <a:solidFill>
                  <a:schemeClr val="tx1"/>
                </a:solidFill>
                <a:latin typeface="Arial" panose="020B0604020202020204" pitchFamily="34" charset="0"/>
                <a:cs typeface="Arial" panose="020B0604020202020204" pitchFamily="34" charset="0"/>
              </a:defRPr>
            </a:lvl1pPr>
            <a:lvl2pPr defTabSz="68580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685800">
              <a:defRPr>
                <a:solidFill>
                  <a:schemeClr val="tx1"/>
                </a:solidFill>
                <a:latin typeface="Arial" panose="020B0604020202020204" pitchFamily="34" charset="0"/>
                <a:cs typeface="Arial" panose="020B0604020202020204" pitchFamily="34" charset="0"/>
              </a:defRPr>
            </a:lvl3pPr>
            <a:lvl4pPr defTabSz="6858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685800">
              <a:defRPr>
                <a:solidFill>
                  <a:schemeClr val="tx1"/>
                </a:solidFill>
                <a:latin typeface="Arial" panose="020B0604020202020204" pitchFamily="34" charset="0"/>
                <a:cs typeface="Arial" panose="020B0604020202020204" pitchFamily="34" charset="0"/>
              </a:defRPr>
            </a:lvl5pPr>
            <a:lvl6pPr defTabSz="6858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6858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6858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685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latin typeface="SimSun" panose="02010600030101010101" pitchFamily="2" charset="-122"/>
                <a:ea typeface="SimSun" panose="02010600030101010101" pitchFamily="2" charset="-122"/>
              </a:rPr>
              <a:t>资料来源：政府机构；货币基金组织世界经济展望数据库；以及国际货币基金组织工作人员的计算。</a:t>
            </a:r>
            <a:br>
              <a:rPr lang="en-US" altLang="en-US" sz="1000">
                <a:solidFill>
                  <a:srgbClr val="000000"/>
                </a:solidFill>
                <a:latin typeface="SimSun" panose="02010600030101010101" pitchFamily="2" charset="-122"/>
                <a:ea typeface="SimSun" panose="02010600030101010101" pitchFamily="2" charset="-122"/>
              </a:rPr>
            </a:br>
            <a:r>
              <a:rPr lang="en-US" altLang="en-US" sz="1000">
                <a:solidFill>
                  <a:srgbClr val="000000"/>
                </a:solidFill>
                <a:latin typeface="SimSun" panose="02010600030101010101" pitchFamily="2" charset="-122"/>
                <a:ea typeface="SimSun" panose="02010600030101010101" pitchFamily="2" charset="-122"/>
              </a:rPr>
              <a:t>1/疫苗推广：绿色代表在2021年底前达到40%的人口覆盖率；红色代表未达到。</a:t>
            </a:r>
          </a:p>
          <a:p>
            <a:r>
              <a:rPr lang="en-US" altLang="en-US" sz="1000">
                <a:solidFill>
                  <a:srgbClr val="000000"/>
                </a:solidFill>
                <a:latin typeface="SimSun" panose="02010600030101010101" pitchFamily="2" charset="-122"/>
                <a:ea typeface="SimSun" panose="02010600030101010101" pitchFamily="2" charset="-122"/>
              </a:rPr>
              <a:t>2/财政政策空间：红色表示没有市场准入和/或债务占GDP的比例达到或高于中位数；反之则呈绿色。</a:t>
            </a:r>
          </a:p>
          <a:p>
            <a:r>
              <a:rPr lang="en-US" altLang="en-US" sz="1000">
                <a:solidFill>
                  <a:srgbClr val="000000"/>
                </a:solidFill>
                <a:latin typeface="SimSun" panose="02010600030101010101" pitchFamily="2" charset="-122"/>
                <a:ea typeface="SimSun" panose="02010600030101010101" pitchFamily="2" charset="-122"/>
              </a:rPr>
              <a:t>3/货币政策空间：红色代表国际货币基金组织《世界经济展望》对2021年的通胀预测是否达到或高于中位数或通胀目标；绿色表示低于中位数和目标值；橙色代表钉住汇率制和通货委员会。</a:t>
            </a:r>
          </a:p>
          <a:p>
            <a:r>
              <a:rPr lang="en-US" altLang="en-US" sz="1000">
                <a:solidFill>
                  <a:srgbClr val="000000"/>
                </a:solidFill>
                <a:latin typeface="SimSun" panose="02010600030101010101" pitchFamily="2" charset="-122"/>
                <a:ea typeface="SimSun" panose="02010600030101010101" pitchFamily="2" charset="-122"/>
              </a:rPr>
              <a:t>4/旅游业依赖性：红色表示旅游业占GDP的比重和旅游业占总就业的比重都大于10%；如果满足上述任一标准，则为橙色；</a:t>
            </a:r>
            <a:r>
              <a:rPr lang="zh-CN" altLang="en-US" sz="1000">
                <a:solidFill>
                  <a:srgbClr val="000000"/>
                </a:solidFill>
                <a:latin typeface="SimSun" panose="02010600030101010101" pitchFamily="2" charset="-122"/>
                <a:ea typeface="SimSun" panose="02010600030101010101" pitchFamily="2" charset="-122"/>
              </a:rPr>
              <a:t>如果一项都不满足</a:t>
            </a:r>
            <a:r>
              <a:rPr lang="en-US" altLang="en-US" sz="1000">
                <a:solidFill>
                  <a:srgbClr val="000000"/>
                </a:solidFill>
                <a:latin typeface="SimSun" panose="02010600030101010101" pitchFamily="2" charset="-122"/>
                <a:ea typeface="SimSun" panose="02010600030101010101" pitchFamily="2" charset="-122"/>
              </a:rPr>
              <a:t>，</a:t>
            </a:r>
            <a:r>
              <a:rPr lang="zh-CN" altLang="en-US" sz="1000">
                <a:solidFill>
                  <a:srgbClr val="000000"/>
                </a:solidFill>
                <a:latin typeface="SimSun" panose="02010600030101010101" pitchFamily="2" charset="-122"/>
                <a:ea typeface="SimSun" panose="02010600030101010101" pitchFamily="2" charset="-122"/>
              </a:rPr>
              <a:t>则</a:t>
            </a:r>
            <a:r>
              <a:rPr lang="en-US" altLang="en-US" sz="1000">
                <a:solidFill>
                  <a:srgbClr val="000000"/>
                </a:solidFill>
                <a:latin typeface="SimSun" panose="02010600030101010101" pitchFamily="2" charset="-122"/>
                <a:ea typeface="SimSun" panose="02010600030101010101" pitchFamily="2" charset="-122"/>
              </a:rPr>
              <a:t>为绿色。</a:t>
            </a:r>
          </a:p>
        </p:txBody>
      </p:sp>
      <p:pic>
        <p:nvPicPr>
          <p:cNvPr id="27653" name="Picture 5">
            <a:extLst>
              <a:ext uri="{FF2B5EF4-FFF2-40B4-BE49-F238E27FC236}">
                <a16:creationId xmlns:a16="http://schemas.microsoft.com/office/drawing/2014/main" id="{A9B4AE50-91D3-4881-B705-D8B5CE6EC2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1975" y="2108200"/>
            <a:ext cx="86868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a:extLst>
              <a:ext uri="{FF2B5EF4-FFF2-40B4-BE49-F238E27FC236}">
                <a16:creationId xmlns:a16="http://schemas.microsoft.com/office/drawing/2014/main" id="{DFF5D023-BC7F-4DDC-98B5-5DC6714319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7975" y="2449513"/>
            <a:ext cx="8864600"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chemeClr val="tx2"/>
        </a:solidFill>
        <a:effectLst/>
      </p:bgPr>
    </p:bg>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BB9D928-9EC2-48A7-BAF6-D4C1B5F8B6B8}"/>
              </a:ext>
            </a:extLst>
          </p:cNvPr>
          <p:cNvSpPr>
            <a:spLocks noGrp="1" noChangeArrowheads="1"/>
          </p:cNvSpPr>
          <p:nvPr>
            <p:ph type="title"/>
          </p:nvPr>
        </p:nvSpPr>
        <p:spPr>
          <a:xfrm>
            <a:off x="954088" y="1371600"/>
            <a:ext cx="10607675" cy="4114800"/>
          </a:xfrm>
        </p:spPr>
        <p:txBody>
          <a:bodyPr/>
          <a:lstStyle/>
          <a:p>
            <a:pPr>
              <a:spcBef>
                <a:spcPts val="425"/>
              </a:spcBef>
              <a:spcAft>
                <a:spcPts val="850"/>
              </a:spcAft>
            </a:pPr>
            <a:br>
              <a:rPr lang="en-US" altLang="en-US" sz="2800" b="0" u="sng">
                <a:latin typeface="Arial Black" panose="020B0A04020102020204" pitchFamily="34" charset="0"/>
                <a:cs typeface="Segoe UI" panose="020B0502040204020203" pitchFamily="34" charset="0"/>
              </a:rPr>
            </a:br>
            <a:br>
              <a:rPr lang="en-US" altLang="en-US" sz="2800" b="0" u="sng">
                <a:latin typeface="Arial Black" panose="020B0A04020102020204" pitchFamily="34" charset="0"/>
                <a:cs typeface="Segoe UI" panose="020B0502040204020203" pitchFamily="34" charset="0"/>
              </a:rPr>
            </a:br>
            <a:br>
              <a:rPr lang="en-US" altLang="en-US" sz="2800" b="0" u="sng">
                <a:latin typeface="Arial Black" panose="020B0A04020102020204" pitchFamily="34" charset="0"/>
                <a:cs typeface="Segoe UI" panose="020B0502040204020203" pitchFamily="34" charset="0"/>
              </a:rPr>
            </a:br>
            <a:br>
              <a:rPr lang="en-US" altLang="en-US" sz="2800" b="0" u="sng">
                <a:latin typeface="Arial Black" panose="020B0A04020102020204" pitchFamily="34" charset="0"/>
                <a:cs typeface="Segoe UI" panose="020B0502040204020203" pitchFamily="34" charset="0"/>
              </a:rPr>
            </a:br>
            <a:br>
              <a:rPr lang="en-US" altLang="en-US" sz="2800" b="0">
                <a:latin typeface="Arial Black" panose="020B0A04020102020204" pitchFamily="34" charset="0"/>
                <a:cs typeface="Segoe UI" panose="020B0502040204020203" pitchFamily="34" charset="0"/>
              </a:rPr>
            </a:br>
            <a:endParaRPr lang="en-US" altLang="en-US" sz="2800" b="0">
              <a:latin typeface="Arial Black" panose="020B0A04020102020204" pitchFamily="34" charset="0"/>
              <a:cs typeface="Segoe UI" panose="020B0502040204020203" pitchFamily="34" charset="0"/>
            </a:endParaRPr>
          </a:p>
        </p:txBody>
      </p:sp>
      <p:sp>
        <p:nvSpPr>
          <p:cNvPr id="29699" name="Rectangle 3">
            <a:extLst>
              <a:ext uri="{FF2B5EF4-FFF2-40B4-BE49-F238E27FC236}">
                <a16:creationId xmlns:a16="http://schemas.microsoft.com/office/drawing/2014/main" id="{4FC7EE63-3582-4B26-94A0-802F93BC2BDA}"/>
              </a:ext>
            </a:extLst>
          </p:cNvPr>
          <p:cNvSpPr>
            <a:spLocks noChangeArrowheads="1"/>
          </p:cNvSpPr>
          <p:nvPr/>
        </p:nvSpPr>
        <p:spPr bwMode="auto">
          <a:xfrm>
            <a:off x="1252538" y="517525"/>
            <a:ext cx="96869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200" b="1">
                <a:solidFill>
                  <a:srgbClr val="FEFEFE"/>
                </a:solidFill>
                <a:latin typeface="SimSun" panose="02010600030101010101" pitchFamily="2" charset="-122"/>
                <a:ea typeface="SimSun" panose="02010600030101010101" pitchFamily="2" charset="-122"/>
              </a:rPr>
              <a:t>高风险和脆弱性</a:t>
            </a:r>
            <a:endParaRPr lang="en-US" altLang="en-US">
              <a:solidFill>
                <a:srgbClr val="000000"/>
              </a:solidFill>
            </a:endParaRPr>
          </a:p>
        </p:txBody>
      </p:sp>
      <p:grpSp>
        <p:nvGrpSpPr>
          <p:cNvPr id="29700" name="Group 4">
            <a:extLst>
              <a:ext uri="{FF2B5EF4-FFF2-40B4-BE49-F238E27FC236}">
                <a16:creationId xmlns:a16="http://schemas.microsoft.com/office/drawing/2014/main" id="{79166A78-D9B5-4D1B-9ABA-83885271A97F}"/>
              </a:ext>
            </a:extLst>
          </p:cNvPr>
          <p:cNvGrpSpPr>
            <a:grpSpLocks/>
          </p:cNvGrpSpPr>
          <p:nvPr/>
        </p:nvGrpSpPr>
        <p:grpSpPr bwMode="auto">
          <a:xfrm>
            <a:off x="974725" y="1508125"/>
            <a:ext cx="10745788" cy="4505325"/>
            <a:chOff x="1188232" y="808729"/>
            <a:chExt cx="10745720" cy="4505314"/>
          </a:xfrm>
        </p:grpSpPr>
        <p:sp>
          <p:nvSpPr>
            <p:cNvPr id="6" name="Minus Sign 5">
              <a:extLst>
                <a:ext uri="{FF2B5EF4-FFF2-40B4-BE49-F238E27FC236}">
                  <a16:creationId xmlns:a16="http://schemas.microsoft.com/office/drawing/2014/main" id="{26E8ED82-C3F4-4601-81DF-7E6BBFB147A3}"/>
                </a:ext>
              </a:extLst>
            </p:cNvPr>
            <p:cNvSpPr/>
            <p:nvPr/>
          </p:nvSpPr>
          <p:spPr>
            <a:xfrm rot="21300000">
              <a:off x="1559705" y="2962962"/>
              <a:ext cx="10374247" cy="946148"/>
            </a:xfrm>
            <a:prstGeom prst="mathMinus">
              <a:avLst/>
            </a:prstGeom>
            <a:solidFill>
              <a:schemeClr val="bg1">
                <a:lumMod val="90000"/>
              </a:schemeClr>
            </a:solidFill>
          </p:spPr>
          <p:style>
            <a:lnRef idx="0">
              <a:schemeClr val="dk1"/>
            </a:lnRef>
            <a:fillRef idx="3">
              <a:schemeClr val="dk1"/>
            </a:fillRef>
            <a:effectRef idx="3">
              <a:schemeClr val="dk1"/>
            </a:effectRef>
            <a:fontRef idx="minor">
              <a:schemeClr val="lt1"/>
            </a:fontRef>
          </p:style>
          <p:txBody>
            <a:bodyPr/>
            <a:lstStyle>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stStyle>
            <a:p>
              <a:endParaRPr noProof="1"/>
            </a:p>
          </p:txBody>
        </p:sp>
        <p:sp>
          <p:nvSpPr>
            <p:cNvPr id="7" name="Freeform: Shape 6">
              <a:extLst>
                <a:ext uri="{FF2B5EF4-FFF2-40B4-BE49-F238E27FC236}">
                  <a16:creationId xmlns:a16="http://schemas.microsoft.com/office/drawing/2014/main" id="{1A95BF23-D06D-4BDC-A5F6-041226E2ED2C}"/>
                </a:ext>
              </a:extLst>
            </p:cNvPr>
            <p:cNvSpPr/>
            <p:nvPr/>
          </p:nvSpPr>
          <p:spPr>
            <a:xfrm>
              <a:off x="4580699" y="1056378"/>
              <a:ext cx="2332022" cy="2285994"/>
            </a:xfrm>
            <a:custGeom>
              <a:avLst/>
              <a:gdLst>
                <a:gd name="connsiteX0" fmla="*/ 0 w 2657898"/>
                <a:gd name="connsiteY0" fmla="*/ 1114297 h 2228594"/>
                <a:gd name="connsiteX1" fmla="*/ 664475 w 2657898"/>
                <a:gd name="connsiteY1" fmla="*/ 1114297 h 2228594"/>
                <a:gd name="connsiteX2" fmla="*/ 664475 w 2657898"/>
                <a:gd name="connsiteY2" fmla="*/ 0 h 2228594"/>
                <a:gd name="connsiteX3" fmla="*/ 1993424 w 2657898"/>
                <a:gd name="connsiteY3" fmla="*/ 0 h 2228594"/>
                <a:gd name="connsiteX4" fmla="*/ 1993424 w 2657898"/>
                <a:gd name="connsiteY4" fmla="*/ 1114297 h 2228594"/>
                <a:gd name="connsiteX5" fmla="*/ 2657898 w 2657898"/>
                <a:gd name="connsiteY5" fmla="*/ 1114297 h 2228594"/>
                <a:gd name="connsiteX6" fmla="*/ 1328949 w 2657898"/>
                <a:gd name="connsiteY6" fmla="*/ 2228594 h 2228594"/>
                <a:gd name="connsiteX7" fmla="*/ 0 w 2657898"/>
                <a:gd name="connsiteY7" fmla="*/ 1114297 h 222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7898" h="2228594">
                  <a:moveTo>
                    <a:pt x="0" y="1114297"/>
                  </a:moveTo>
                  <a:lnTo>
                    <a:pt x="664475" y="1114297"/>
                  </a:lnTo>
                  <a:lnTo>
                    <a:pt x="664475" y="0"/>
                  </a:lnTo>
                  <a:lnTo>
                    <a:pt x="1993424" y="0"/>
                  </a:lnTo>
                  <a:lnTo>
                    <a:pt x="1993424" y="1114297"/>
                  </a:lnTo>
                  <a:lnTo>
                    <a:pt x="2657898" y="1114297"/>
                  </a:lnTo>
                  <a:lnTo>
                    <a:pt x="1328949" y="2228594"/>
                  </a:lnTo>
                  <a:lnTo>
                    <a:pt x="0" y="1114297"/>
                  </a:lnTo>
                  <a:close/>
                </a:path>
              </a:pathLst>
            </a:custGeom>
            <a:solidFill>
              <a:srgbClr val="FF000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771155" tIns="106680" rIns="771154" bIns="663828" anchor="ctr"/>
            <a:lstStyle>
              <a:lvl1pPr defTabSz="666750">
                <a:defRPr>
                  <a:solidFill>
                    <a:schemeClr val="tx1"/>
                  </a:solidFill>
                  <a:latin typeface="Arial" panose="020B0604020202020204" pitchFamily="34" charset="0"/>
                  <a:cs typeface="Arial" panose="020B0604020202020204" pitchFamily="34" charset="0"/>
                </a:defRPr>
              </a:lvl1pPr>
              <a:lvl2pPr defTabSz="6667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666750">
                <a:defRPr>
                  <a:solidFill>
                    <a:schemeClr val="tx1"/>
                  </a:solidFill>
                  <a:latin typeface="Arial" panose="020B0604020202020204" pitchFamily="34" charset="0"/>
                  <a:cs typeface="Arial" panose="020B0604020202020204" pitchFamily="34" charset="0"/>
                </a:defRPr>
              </a:lvl3pPr>
              <a:lvl4pPr defTabSz="66675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666750">
                <a:defRPr>
                  <a:solidFill>
                    <a:schemeClr val="tx1"/>
                  </a:solidFill>
                  <a:latin typeface="Arial" panose="020B0604020202020204" pitchFamily="34" charset="0"/>
                  <a:cs typeface="Arial" panose="020B0604020202020204" pitchFamily="34" charset="0"/>
                </a:defRPr>
              </a:lvl5pPr>
              <a:lvl6pPr defTabSz="6667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6667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6667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6667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pPr>
              <a:r>
                <a:rPr lang="en-US" altLang="en-US" sz="1100">
                  <a:solidFill>
                    <a:srgbClr val="FEFEFE"/>
                  </a:solidFill>
                  <a:latin typeface="SimSun" panose="02010600030101010101" pitchFamily="2" charset="-122"/>
                  <a:ea typeface="SimSun" panose="02010600030101010101" pitchFamily="2" charset="-122"/>
                </a:rPr>
                <a:t>新疫情</a:t>
              </a:r>
            </a:p>
            <a:p>
              <a:pPr algn="ctr">
                <a:lnSpc>
                  <a:spcPct val="90000"/>
                </a:lnSpc>
                <a:spcAft>
                  <a:spcPct val="35000"/>
                </a:spcAft>
              </a:pPr>
              <a:endParaRPr lang="en-US" altLang="en-US" sz="1100">
                <a:solidFill>
                  <a:schemeClr val="bg1"/>
                </a:solidFill>
              </a:endParaRPr>
            </a:p>
            <a:p>
              <a:pPr algn="ctr">
                <a:lnSpc>
                  <a:spcPct val="90000"/>
                </a:lnSpc>
                <a:spcAft>
                  <a:spcPct val="35000"/>
                </a:spcAft>
              </a:pPr>
              <a:r>
                <a:rPr lang="en-US" altLang="en-US" sz="1100">
                  <a:solidFill>
                    <a:srgbClr val="FEFEFE"/>
                  </a:solidFill>
                  <a:latin typeface="SimSun" panose="02010600030101010101" pitchFamily="2" charset="-122"/>
                  <a:ea typeface="SimSun" panose="02010600030101010101" pitchFamily="2" charset="-122"/>
                </a:rPr>
                <a:t>过早结束政策支持</a:t>
              </a:r>
            </a:p>
            <a:p>
              <a:pPr algn="ctr">
                <a:lnSpc>
                  <a:spcPct val="90000"/>
                </a:lnSpc>
                <a:spcAft>
                  <a:spcPct val="35000"/>
                </a:spcAft>
              </a:pPr>
              <a:endParaRPr lang="en-US" altLang="en-US" sz="1200">
                <a:solidFill>
                  <a:schemeClr val="bg1"/>
                </a:solidFill>
              </a:endParaRPr>
            </a:p>
            <a:p>
              <a:pPr algn="ctr">
                <a:lnSpc>
                  <a:spcPct val="90000"/>
                </a:lnSpc>
                <a:spcAft>
                  <a:spcPct val="35000"/>
                </a:spcAft>
              </a:pPr>
              <a:r>
                <a:rPr lang="en-US" altLang="en-US" sz="1000" b="1">
                  <a:solidFill>
                    <a:srgbClr val="7DF9FF"/>
                  </a:solidFill>
                  <a:latin typeface="SimSun" panose="02010600030101010101" pitchFamily="2" charset="-122"/>
                  <a:ea typeface="SimSun" panose="02010600030101010101" pitchFamily="2" charset="-122"/>
                </a:rPr>
                <a:t>大流行病</a:t>
              </a:r>
            </a:p>
          </p:txBody>
        </p:sp>
        <p:sp>
          <p:nvSpPr>
            <p:cNvPr id="8" name="Freeform: Shape 7">
              <a:extLst>
                <a:ext uri="{FF2B5EF4-FFF2-40B4-BE49-F238E27FC236}">
                  <a16:creationId xmlns:a16="http://schemas.microsoft.com/office/drawing/2014/main" id="{39ED5D2C-D5C6-46E0-BA37-F4DCF60DBC49}"/>
                </a:ext>
              </a:extLst>
            </p:cNvPr>
            <p:cNvSpPr/>
            <p:nvPr/>
          </p:nvSpPr>
          <p:spPr>
            <a:xfrm>
              <a:off x="6842871" y="3485247"/>
              <a:ext cx="2435210" cy="1828796"/>
            </a:xfrm>
            <a:custGeom>
              <a:avLst/>
              <a:gdLst>
                <a:gd name="connsiteX0" fmla="*/ 0 w 2657898"/>
                <a:gd name="connsiteY0" fmla="*/ 1114297 h 2228594"/>
                <a:gd name="connsiteX1" fmla="*/ 1328949 w 2657898"/>
                <a:gd name="connsiteY1" fmla="*/ 0 h 2228594"/>
                <a:gd name="connsiteX2" fmla="*/ 2657898 w 2657898"/>
                <a:gd name="connsiteY2" fmla="*/ 1114297 h 2228594"/>
                <a:gd name="connsiteX3" fmla="*/ 1993424 w 2657898"/>
                <a:gd name="connsiteY3" fmla="*/ 1114297 h 2228594"/>
                <a:gd name="connsiteX4" fmla="*/ 1993424 w 2657898"/>
                <a:gd name="connsiteY4" fmla="*/ 2228594 h 2228594"/>
                <a:gd name="connsiteX5" fmla="*/ 664475 w 2657898"/>
                <a:gd name="connsiteY5" fmla="*/ 2228594 h 2228594"/>
                <a:gd name="connsiteX6" fmla="*/ 664475 w 2657898"/>
                <a:gd name="connsiteY6" fmla="*/ 1114297 h 2228594"/>
                <a:gd name="connsiteX7" fmla="*/ 0 w 2657898"/>
                <a:gd name="connsiteY7" fmla="*/ 1114297 h 222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7898" h="2228594">
                  <a:moveTo>
                    <a:pt x="0" y="1114297"/>
                  </a:moveTo>
                  <a:lnTo>
                    <a:pt x="1328949" y="0"/>
                  </a:lnTo>
                  <a:lnTo>
                    <a:pt x="2657898" y="1114297"/>
                  </a:lnTo>
                  <a:lnTo>
                    <a:pt x="1993424" y="1114297"/>
                  </a:lnTo>
                  <a:lnTo>
                    <a:pt x="1993424" y="2228594"/>
                  </a:lnTo>
                  <a:lnTo>
                    <a:pt x="664475" y="2228594"/>
                  </a:lnTo>
                  <a:lnTo>
                    <a:pt x="664475" y="1114297"/>
                  </a:lnTo>
                  <a:lnTo>
                    <a:pt x="0" y="1114297"/>
                  </a:lnTo>
                  <a:close/>
                </a:path>
              </a:pathLst>
            </a:custGeom>
            <a:solidFill>
              <a:srgbClr val="00B05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764043" tIns="656717" rIns="764042" bIns="99568" anchor="ctr"/>
            <a:lstStyle>
              <a:lvl1pPr defTabSz="622300">
                <a:defRPr>
                  <a:solidFill>
                    <a:schemeClr val="tx1"/>
                  </a:solidFill>
                  <a:latin typeface="Arial" panose="020B0604020202020204" pitchFamily="34" charset="0"/>
                  <a:cs typeface="Arial" panose="020B0604020202020204" pitchFamily="34" charset="0"/>
                </a:defRPr>
              </a:lvl1pPr>
              <a:lvl2pPr defTabSz="62230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622300">
                <a:defRPr>
                  <a:solidFill>
                    <a:schemeClr val="tx1"/>
                  </a:solidFill>
                  <a:latin typeface="Arial" panose="020B0604020202020204" pitchFamily="34" charset="0"/>
                  <a:cs typeface="Arial" panose="020B0604020202020204" pitchFamily="34" charset="0"/>
                </a:defRPr>
              </a:lvl3pPr>
              <a:lvl4pPr defTabSz="6223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622300">
                <a:defRPr>
                  <a:solidFill>
                    <a:schemeClr val="tx1"/>
                  </a:solidFill>
                  <a:latin typeface="Arial" panose="020B0604020202020204" pitchFamily="34" charset="0"/>
                  <a:cs typeface="Arial" panose="020B0604020202020204" pitchFamily="34" charset="0"/>
                </a:defRPr>
              </a:lvl5pPr>
              <a:lvl6pPr defTabSz="6223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6223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6223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6223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pPr>
              <a:endParaRPr lang="en-US" altLang="en-US" sz="1000"/>
            </a:p>
            <a:p>
              <a:pPr algn="ctr">
                <a:lnSpc>
                  <a:spcPct val="90000"/>
                </a:lnSpc>
                <a:spcAft>
                  <a:spcPct val="35000"/>
                </a:spcAft>
              </a:pPr>
              <a:endParaRPr lang="en-US" altLang="en-US" sz="1000"/>
            </a:p>
            <a:p>
              <a:pPr algn="ctr">
                <a:lnSpc>
                  <a:spcPct val="90000"/>
                </a:lnSpc>
                <a:spcAft>
                  <a:spcPct val="35000"/>
                </a:spcAft>
              </a:pPr>
              <a:r>
                <a:rPr lang="en-US" altLang="en-US" sz="1200">
                  <a:solidFill>
                    <a:srgbClr val="FEFEFE"/>
                  </a:solidFill>
                  <a:latin typeface="SimSun" panose="02010600030101010101" pitchFamily="2" charset="-122"/>
                  <a:ea typeface="SimSun" panose="02010600030101010101" pitchFamily="2" charset="-122"/>
                </a:rPr>
                <a:t>加速疫苗生产和分配</a:t>
              </a:r>
            </a:p>
            <a:p>
              <a:pPr algn="ctr">
                <a:lnSpc>
                  <a:spcPct val="90000"/>
                </a:lnSpc>
                <a:spcAft>
                  <a:spcPct val="35000"/>
                </a:spcAft>
              </a:pPr>
              <a:endParaRPr lang="en-US" altLang="en-US" sz="1000" b="1"/>
            </a:p>
          </p:txBody>
        </p:sp>
        <p:sp>
          <p:nvSpPr>
            <p:cNvPr id="29704" name="TextBox 8">
              <a:extLst>
                <a:ext uri="{FF2B5EF4-FFF2-40B4-BE49-F238E27FC236}">
                  <a16:creationId xmlns:a16="http://schemas.microsoft.com/office/drawing/2014/main" id="{C72999D8-EE45-4F99-9F1E-79616B3FF3B0}"/>
                </a:ext>
              </a:extLst>
            </p:cNvPr>
            <p:cNvSpPr txBox="1">
              <a:spLocks noChangeArrowheads="1"/>
            </p:cNvSpPr>
            <p:nvPr/>
          </p:nvSpPr>
          <p:spPr bwMode="auto">
            <a:xfrm>
              <a:off x="1188232" y="1582051"/>
              <a:ext cx="13471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altLang="en-US" b="1">
                  <a:solidFill>
                    <a:srgbClr val="FF0000"/>
                  </a:solidFill>
                  <a:latin typeface="SimSun" panose="02010600030101010101" pitchFamily="2" charset="-122"/>
                  <a:ea typeface="SimSun" panose="02010600030101010101" pitchFamily="2" charset="-122"/>
                </a:rPr>
                <a:t>下行风险</a:t>
              </a:r>
            </a:p>
          </p:txBody>
        </p:sp>
        <p:sp>
          <p:nvSpPr>
            <p:cNvPr id="29705" name="TextBox 9">
              <a:extLst>
                <a:ext uri="{FF2B5EF4-FFF2-40B4-BE49-F238E27FC236}">
                  <a16:creationId xmlns:a16="http://schemas.microsoft.com/office/drawing/2014/main" id="{6AF44429-7591-4A14-861A-B86D437BF52C}"/>
                </a:ext>
              </a:extLst>
            </p:cNvPr>
            <p:cNvSpPr txBox="1">
              <a:spLocks noChangeArrowheads="1"/>
            </p:cNvSpPr>
            <p:nvPr/>
          </p:nvSpPr>
          <p:spPr bwMode="auto">
            <a:xfrm>
              <a:off x="10562391" y="4396492"/>
              <a:ext cx="12128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solidFill>
                    <a:srgbClr val="00B050"/>
                  </a:solidFill>
                  <a:latin typeface="SimSun" panose="02010600030101010101" pitchFamily="2" charset="-122"/>
                  <a:ea typeface="SimSun" panose="02010600030101010101" pitchFamily="2" charset="-122"/>
                </a:rPr>
                <a:t>上行风险</a:t>
              </a:r>
            </a:p>
          </p:txBody>
        </p:sp>
        <p:sp>
          <p:nvSpPr>
            <p:cNvPr id="11" name="Freeform: Shape 10">
              <a:extLst>
                <a:ext uri="{FF2B5EF4-FFF2-40B4-BE49-F238E27FC236}">
                  <a16:creationId xmlns:a16="http://schemas.microsoft.com/office/drawing/2014/main" id="{9A7E4A66-E207-4E35-B212-FD5FE7380AF0}"/>
                </a:ext>
              </a:extLst>
            </p:cNvPr>
            <p:cNvSpPr/>
            <p:nvPr/>
          </p:nvSpPr>
          <p:spPr>
            <a:xfrm>
              <a:off x="2223275" y="1432615"/>
              <a:ext cx="2435210" cy="2162170"/>
            </a:xfrm>
            <a:custGeom>
              <a:avLst/>
              <a:gdLst>
                <a:gd name="connsiteX0" fmla="*/ 0 w 2657898"/>
                <a:gd name="connsiteY0" fmla="*/ 1114297 h 2228594"/>
                <a:gd name="connsiteX1" fmla="*/ 664475 w 2657898"/>
                <a:gd name="connsiteY1" fmla="*/ 1114297 h 2228594"/>
                <a:gd name="connsiteX2" fmla="*/ 664475 w 2657898"/>
                <a:gd name="connsiteY2" fmla="*/ 0 h 2228594"/>
                <a:gd name="connsiteX3" fmla="*/ 1993424 w 2657898"/>
                <a:gd name="connsiteY3" fmla="*/ 0 h 2228594"/>
                <a:gd name="connsiteX4" fmla="*/ 1993424 w 2657898"/>
                <a:gd name="connsiteY4" fmla="*/ 1114297 h 2228594"/>
                <a:gd name="connsiteX5" fmla="*/ 2657898 w 2657898"/>
                <a:gd name="connsiteY5" fmla="*/ 1114297 h 2228594"/>
                <a:gd name="connsiteX6" fmla="*/ 1328949 w 2657898"/>
                <a:gd name="connsiteY6" fmla="*/ 2228594 h 2228594"/>
                <a:gd name="connsiteX7" fmla="*/ 0 w 2657898"/>
                <a:gd name="connsiteY7" fmla="*/ 1114297 h 222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7898" h="2228594">
                  <a:moveTo>
                    <a:pt x="0" y="1114297"/>
                  </a:moveTo>
                  <a:lnTo>
                    <a:pt x="664475" y="1114297"/>
                  </a:lnTo>
                  <a:lnTo>
                    <a:pt x="664475" y="0"/>
                  </a:lnTo>
                  <a:lnTo>
                    <a:pt x="1993424" y="0"/>
                  </a:lnTo>
                  <a:lnTo>
                    <a:pt x="1993424" y="1114297"/>
                  </a:lnTo>
                  <a:lnTo>
                    <a:pt x="2657898" y="1114297"/>
                  </a:lnTo>
                  <a:lnTo>
                    <a:pt x="1328949" y="2228594"/>
                  </a:lnTo>
                  <a:lnTo>
                    <a:pt x="0" y="1114297"/>
                  </a:lnTo>
                  <a:close/>
                </a:path>
              </a:pathLst>
            </a:custGeom>
            <a:solidFill>
              <a:srgbClr val="FF000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771155" tIns="106680" rIns="771154" bIns="663828" anchor="ctr"/>
            <a:lstStyle>
              <a:lvl1pPr defTabSz="666750">
                <a:defRPr>
                  <a:solidFill>
                    <a:schemeClr val="tx1"/>
                  </a:solidFill>
                  <a:latin typeface="Arial" panose="020B0604020202020204" pitchFamily="34" charset="0"/>
                  <a:cs typeface="Arial" panose="020B0604020202020204" pitchFamily="34" charset="0"/>
                </a:defRPr>
              </a:lvl1pPr>
              <a:lvl2pPr defTabSz="6667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666750">
                <a:defRPr>
                  <a:solidFill>
                    <a:schemeClr val="tx1"/>
                  </a:solidFill>
                  <a:latin typeface="Arial" panose="020B0604020202020204" pitchFamily="34" charset="0"/>
                  <a:cs typeface="Arial" panose="020B0604020202020204" pitchFamily="34" charset="0"/>
                </a:defRPr>
              </a:lvl3pPr>
              <a:lvl4pPr defTabSz="66675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666750">
                <a:defRPr>
                  <a:solidFill>
                    <a:schemeClr val="tx1"/>
                  </a:solidFill>
                  <a:latin typeface="Arial" panose="020B0604020202020204" pitchFamily="34" charset="0"/>
                  <a:cs typeface="Arial" panose="020B0604020202020204" pitchFamily="34" charset="0"/>
                </a:defRPr>
              </a:lvl5pPr>
              <a:lvl6pPr defTabSz="6667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6667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6667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6667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pPr>
              <a:endParaRPr lang="en-US" altLang="en-US" sz="1200">
                <a:solidFill>
                  <a:schemeClr val="bg1"/>
                </a:solidFill>
              </a:endParaRPr>
            </a:p>
            <a:p>
              <a:pPr algn="ctr">
                <a:lnSpc>
                  <a:spcPct val="90000"/>
                </a:lnSpc>
                <a:spcAft>
                  <a:spcPct val="35000"/>
                </a:spcAft>
              </a:pPr>
              <a:r>
                <a:rPr lang="en-US" altLang="en-US" sz="1100">
                  <a:solidFill>
                    <a:srgbClr val="FEFEFE"/>
                  </a:solidFill>
                  <a:latin typeface="SimSun" panose="02010600030101010101" pitchFamily="2" charset="-122"/>
                  <a:ea typeface="SimSun" panose="02010600030101010101" pitchFamily="2" charset="-122"/>
                </a:rPr>
                <a:t>全球金融形势趋紧</a:t>
              </a:r>
            </a:p>
            <a:p>
              <a:pPr algn="ctr">
                <a:lnSpc>
                  <a:spcPct val="90000"/>
                </a:lnSpc>
                <a:spcAft>
                  <a:spcPct val="35000"/>
                </a:spcAft>
              </a:pPr>
              <a:endParaRPr lang="en-US" altLang="en-US" sz="1100">
                <a:solidFill>
                  <a:schemeClr val="bg1"/>
                </a:solidFill>
              </a:endParaRPr>
            </a:p>
            <a:p>
              <a:pPr algn="ctr">
                <a:lnSpc>
                  <a:spcPct val="90000"/>
                </a:lnSpc>
                <a:spcAft>
                  <a:spcPct val="35000"/>
                </a:spcAft>
              </a:pPr>
              <a:r>
                <a:rPr lang="en-US" altLang="en-US" sz="1100">
                  <a:solidFill>
                    <a:srgbClr val="FEFEFE"/>
                  </a:solidFill>
                  <a:latin typeface="SimSun" panose="02010600030101010101" pitchFamily="2" charset="-122"/>
                  <a:ea typeface="SimSun" panose="02010600030101010101" pitchFamily="2" charset="-122"/>
                </a:rPr>
                <a:t>持续高通胀</a:t>
              </a:r>
            </a:p>
            <a:p>
              <a:pPr algn="ctr">
                <a:lnSpc>
                  <a:spcPct val="90000"/>
                </a:lnSpc>
                <a:spcAft>
                  <a:spcPct val="35000"/>
                </a:spcAft>
              </a:pPr>
              <a:endParaRPr lang="en-US" altLang="en-US" sz="1000" b="1">
                <a:solidFill>
                  <a:srgbClr val="7DF9FF"/>
                </a:solidFill>
              </a:endParaRPr>
            </a:p>
            <a:p>
              <a:pPr algn="ctr">
                <a:lnSpc>
                  <a:spcPct val="90000"/>
                </a:lnSpc>
                <a:spcAft>
                  <a:spcPct val="35000"/>
                </a:spcAft>
              </a:pPr>
              <a:r>
                <a:rPr lang="en-US" altLang="en-US" sz="1000" b="1">
                  <a:solidFill>
                    <a:srgbClr val="7DF9FF"/>
                  </a:solidFill>
                  <a:latin typeface="SimSun" panose="02010600030101010101" pitchFamily="2" charset="-122"/>
                  <a:ea typeface="SimSun" panose="02010600030101010101" pitchFamily="2" charset="-122"/>
                </a:rPr>
                <a:t>宏观</a:t>
              </a:r>
            </a:p>
          </p:txBody>
        </p:sp>
        <p:sp>
          <p:nvSpPr>
            <p:cNvPr id="12" name="Freeform: Shape 11">
              <a:extLst>
                <a:ext uri="{FF2B5EF4-FFF2-40B4-BE49-F238E27FC236}">
                  <a16:creationId xmlns:a16="http://schemas.microsoft.com/office/drawing/2014/main" id="{D77C462A-9265-4D12-951F-8FBC936FD972}"/>
                </a:ext>
              </a:extLst>
            </p:cNvPr>
            <p:cNvSpPr/>
            <p:nvPr/>
          </p:nvSpPr>
          <p:spPr>
            <a:xfrm>
              <a:off x="7176244" y="808729"/>
              <a:ext cx="2741596" cy="2285994"/>
            </a:xfrm>
            <a:custGeom>
              <a:avLst/>
              <a:gdLst>
                <a:gd name="connsiteX0" fmla="*/ 0 w 2657898"/>
                <a:gd name="connsiteY0" fmla="*/ 1114297 h 2228594"/>
                <a:gd name="connsiteX1" fmla="*/ 664475 w 2657898"/>
                <a:gd name="connsiteY1" fmla="*/ 1114297 h 2228594"/>
                <a:gd name="connsiteX2" fmla="*/ 664475 w 2657898"/>
                <a:gd name="connsiteY2" fmla="*/ 0 h 2228594"/>
                <a:gd name="connsiteX3" fmla="*/ 1993424 w 2657898"/>
                <a:gd name="connsiteY3" fmla="*/ 0 h 2228594"/>
                <a:gd name="connsiteX4" fmla="*/ 1993424 w 2657898"/>
                <a:gd name="connsiteY4" fmla="*/ 1114297 h 2228594"/>
                <a:gd name="connsiteX5" fmla="*/ 2657898 w 2657898"/>
                <a:gd name="connsiteY5" fmla="*/ 1114297 h 2228594"/>
                <a:gd name="connsiteX6" fmla="*/ 1328949 w 2657898"/>
                <a:gd name="connsiteY6" fmla="*/ 2228594 h 2228594"/>
                <a:gd name="connsiteX7" fmla="*/ 0 w 2657898"/>
                <a:gd name="connsiteY7" fmla="*/ 1114297 h 222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7898" h="2228594">
                  <a:moveTo>
                    <a:pt x="0" y="1114297"/>
                  </a:moveTo>
                  <a:lnTo>
                    <a:pt x="664475" y="1114297"/>
                  </a:lnTo>
                  <a:lnTo>
                    <a:pt x="664475" y="0"/>
                  </a:lnTo>
                  <a:lnTo>
                    <a:pt x="1993424" y="0"/>
                  </a:lnTo>
                  <a:lnTo>
                    <a:pt x="1993424" y="1114297"/>
                  </a:lnTo>
                  <a:lnTo>
                    <a:pt x="2657898" y="1114297"/>
                  </a:lnTo>
                  <a:lnTo>
                    <a:pt x="1328949" y="2228594"/>
                  </a:lnTo>
                  <a:lnTo>
                    <a:pt x="0" y="1114297"/>
                  </a:lnTo>
                  <a:close/>
                </a:path>
              </a:pathLst>
            </a:custGeom>
            <a:solidFill>
              <a:srgbClr val="FF000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771155" tIns="106680" rIns="771154" bIns="663828" anchor="ctr"/>
            <a:lstStyle>
              <a:lvl1pPr defTabSz="666750">
                <a:defRPr>
                  <a:solidFill>
                    <a:schemeClr val="tx1"/>
                  </a:solidFill>
                  <a:latin typeface="Arial" panose="020B0604020202020204" pitchFamily="34" charset="0"/>
                  <a:cs typeface="Arial" panose="020B0604020202020204" pitchFamily="34" charset="0"/>
                </a:defRPr>
              </a:lvl1pPr>
              <a:lvl2pPr defTabSz="6667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666750">
                <a:defRPr>
                  <a:solidFill>
                    <a:schemeClr val="tx1"/>
                  </a:solidFill>
                  <a:latin typeface="Arial" panose="020B0604020202020204" pitchFamily="34" charset="0"/>
                  <a:cs typeface="Arial" panose="020B0604020202020204" pitchFamily="34" charset="0"/>
                </a:defRPr>
              </a:lvl3pPr>
              <a:lvl4pPr defTabSz="66675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666750">
                <a:defRPr>
                  <a:solidFill>
                    <a:schemeClr val="tx1"/>
                  </a:solidFill>
                  <a:latin typeface="Arial" panose="020B0604020202020204" pitchFamily="34" charset="0"/>
                  <a:cs typeface="Arial" panose="020B0604020202020204" pitchFamily="34" charset="0"/>
                </a:defRPr>
              </a:lvl5pPr>
              <a:lvl6pPr defTabSz="6667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6667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6667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6667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pPr>
              <a:endParaRPr lang="en-US" altLang="en-US" sz="600">
                <a:solidFill>
                  <a:schemeClr val="bg1"/>
                </a:solidFill>
              </a:endParaRPr>
            </a:p>
            <a:p>
              <a:pPr algn="ctr">
                <a:lnSpc>
                  <a:spcPct val="90000"/>
                </a:lnSpc>
                <a:spcAft>
                  <a:spcPct val="35000"/>
                </a:spcAft>
              </a:pPr>
              <a:r>
                <a:rPr lang="en-US" altLang="en-US" sz="1100">
                  <a:solidFill>
                    <a:srgbClr val="FEFEFE"/>
                  </a:solidFill>
                  <a:latin typeface="SimSun" panose="02010600030101010101" pitchFamily="2" charset="-122"/>
                  <a:ea typeface="SimSun" panose="02010600030101010101" pitchFamily="2" charset="-122"/>
                </a:rPr>
                <a:t>社会动荡、地缘政治与安全风险</a:t>
              </a:r>
            </a:p>
            <a:p>
              <a:pPr algn="ctr">
                <a:lnSpc>
                  <a:spcPct val="90000"/>
                </a:lnSpc>
                <a:spcAft>
                  <a:spcPct val="35000"/>
                </a:spcAft>
              </a:pPr>
              <a:r>
                <a:rPr lang="en-US" altLang="en-US" sz="1100">
                  <a:solidFill>
                    <a:srgbClr val="FEFEFE"/>
                  </a:solidFill>
                  <a:latin typeface="SimSun" panose="02010600030101010101" pitchFamily="2" charset="-122"/>
                  <a:ea typeface="SimSun" panose="02010600030101010101" pitchFamily="2" charset="-122"/>
                </a:rPr>
                <a:t>社会创伤</a:t>
              </a:r>
            </a:p>
            <a:p>
              <a:pPr algn="ctr">
                <a:lnSpc>
                  <a:spcPct val="90000"/>
                </a:lnSpc>
                <a:spcAft>
                  <a:spcPct val="35000"/>
                </a:spcAft>
              </a:pPr>
              <a:r>
                <a:rPr lang="en-US" altLang="en-US" sz="1100">
                  <a:solidFill>
                    <a:srgbClr val="FEFEFE"/>
                  </a:solidFill>
                  <a:latin typeface="SimSun" panose="02010600030101010101" pitchFamily="2" charset="-122"/>
                  <a:ea typeface="SimSun" panose="02010600030101010101" pitchFamily="2" charset="-122"/>
                </a:rPr>
                <a:t>危机后遗症</a:t>
              </a:r>
            </a:p>
            <a:p>
              <a:pPr algn="ctr">
                <a:lnSpc>
                  <a:spcPct val="90000"/>
                </a:lnSpc>
                <a:spcAft>
                  <a:spcPct val="35000"/>
                </a:spcAft>
              </a:pPr>
              <a:r>
                <a:rPr lang="en-US" altLang="en-US" sz="1100">
                  <a:solidFill>
                    <a:srgbClr val="FEFEFE"/>
                  </a:solidFill>
                  <a:latin typeface="SimSun" panose="02010600030101010101" pitchFamily="2" charset="-122"/>
                  <a:ea typeface="SimSun" panose="02010600030101010101" pitchFamily="2" charset="-122"/>
                </a:rPr>
                <a:t>扩大不平等</a:t>
              </a:r>
            </a:p>
            <a:p>
              <a:pPr algn="ctr">
                <a:lnSpc>
                  <a:spcPct val="90000"/>
                </a:lnSpc>
                <a:spcAft>
                  <a:spcPct val="35000"/>
                </a:spcAft>
              </a:pPr>
              <a:r>
                <a:rPr lang="en-US" altLang="en-US" sz="1100">
                  <a:solidFill>
                    <a:srgbClr val="FEFEFE"/>
                  </a:solidFill>
                  <a:latin typeface="SimSun" panose="02010600030101010101" pitchFamily="2" charset="-122"/>
                  <a:ea typeface="SimSun" panose="02010600030101010101" pitchFamily="2" charset="-122"/>
                </a:rPr>
                <a:t>气候冲击</a:t>
              </a:r>
            </a:p>
            <a:p>
              <a:pPr algn="ctr">
                <a:lnSpc>
                  <a:spcPct val="90000"/>
                </a:lnSpc>
                <a:spcAft>
                  <a:spcPct val="35000"/>
                </a:spcAft>
              </a:pPr>
              <a:endParaRPr lang="en-US" altLang="en-US" sz="1000" b="1">
                <a:solidFill>
                  <a:srgbClr val="7DF9FF"/>
                </a:solidFill>
              </a:endParaRPr>
            </a:p>
            <a:p>
              <a:pPr algn="ctr">
                <a:lnSpc>
                  <a:spcPct val="90000"/>
                </a:lnSpc>
                <a:spcAft>
                  <a:spcPct val="35000"/>
                </a:spcAft>
              </a:pPr>
              <a:r>
                <a:rPr lang="en-US" altLang="en-US" sz="1000" b="1">
                  <a:solidFill>
                    <a:srgbClr val="7DF9FF"/>
                  </a:solidFill>
                  <a:latin typeface="SimSun" panose="02010600030101010101" pitchFamily="2" charset="-122"/>
                  <a:ea typeface="SimSun" panose="02010600030101010101" pitchFamily="2" charset="-122"/>
                </a:rPr>
                <a:t>其他</a:t>
              </a:r>
            </a:p>
          </p:txBody>
        </p:sp>
      </p:grpSp>
      <p:grpSp>
        <p:nvGrpSpPr>
          <p:cNvPr id="29708" name="Group 2">
            <a:extLst>
              <a:ext uri="{FF2B5EF4-FFF2-40B4-BE49-F238E27FC236}">
                <a16:creationId xmlns:a16="http://schemas.microsoft.com/office/drawing/2014/main" id="{EA19CAA0-8FF4-4373-806F-D95B908A3ECC}"/>
              </a:ext>
            </a:extLst>
          </p:cNvPr>
          <p:cNvGrpSpPr>
            <a:grpSpLocks/>
          </p:cNvGrpSpPr>
          <p:nvPr/>
        </p:nvGrpSpPr>
        <p:grpSpPr bwMode="auto">
          <a:xfrm>
            <a:off x="8839200" y="3036888"/>
            <a:ext cx="1627188" cy="1689100"/>
            <a:chOff x="9017060" y="3011273"/>
            <a:chExt cx="1449352" cy="1687809"/>
          </a:xfrm>
        </p:grpSpPr>
        <p:sp>
          <p:nvSpPr>
            <p:cNvPr id="17" name="Arrow: Curved Down 16">
              <a:extLst>
                <a:ext uri="{FF2B5EF4-FFF2-40B4-BE49-F238E27FC236}">
                  <a16:creationId xmlns:a16="http://schemas.microsoft.com/office/drawing/2014/main" id="{2D651032-6C30-43CB-B14D-4C26D19D9131}"/>
                </a:ext>
              </a:extLst>
            </p:cNvPr>
            <p:cNvSpPr/>
            <p:nvPr/>
          </p:nvSpPr>
          <p:spPr>
            <a:xfrm rot="21359048">
              <a:off x="9017060" y="3011273"/>
              <a:ext cx="1371581" cy="640860"/>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stStyle>
            <a:p>
              <a:pPr algn="ctr"/>
              <a:endParaRPr lang="en-US" altLang="en-US" sz="1300" noProof="1"/>
            </a:p>
          </p:txBody>
        </p:sp>
        <p:sp>
          <p:nvSpPr>
            <p:cNvPr id="18" name="Arrow: Curved Up 17">
              <a:extLst>
                <a:ext uri="{FF2B5EF4-FFF2-40B4-BE49-F238E27FC236}">
                  <a16:creationId xmlns:a16="http://schemas.microsoft.com/office/drawing/2014/main" id="{D1E9E6D6-1040-42D2-9D28-216CECA1E886}"/>
                </a:ext>
              </a:extLst>
            </p:cNvPr>
            <p:cNvSpPr/>
            <p:nvPr/>
          </p:nvSpPr>
          <p:spPr>
            <a:xfrm rot="21418146">
              <a:off x="9094831" y="4058222"/>
              <a:ext cx="1371581" cy="640860"/>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stStyle>
            <a:p>
              <a:pPr algn="ctr"/>
              <a:endParaRPr lang="en-US" altLang="en-US" sz="1300" noProof="1"/>
            </a:p>
          </p:txBody>
        </p:sp>
        <p:sp>
          <p:nvSpPr>
            <p:cNvPr id="29711" name="TextBox 18">
              <a:extLst>
                <a:ext uri="{FF2B5EF4-FFF2-40B4-BE49-F238E27FC236}">
                  <a16:creationId xmlns:a16="http://schemas.microsoft.com/office/drawing/2014/main" id="{EE6B754F-5B43-4E3F-BF22-FCBBB0BE2730}"/>
                </a:ext>
              </a:extLst>
            </p:cNvPr>
            <p:cNvSpPr>
              <a:spLocks noChangeArrowheads="1"/>
            </p:cNvSpPr>
            <p:nvPr/>
          </p:nvSpPr>
          <p:spPr bwMode="auto">
            <a:xfrm rot="-169908">
              <a:off x="9234063" y="3271209"/>
              <a:ext cx="937597" cy="1192605"/>
            </a:xfrm>
            <a:prstGeom prst="ellipse">
              <a:avLst/>
            </a:prstGeom>
            <a:gradFill rotWithShape="1">
              <a:gsLst>
                <a:gs pos="0">
                  <a:srgbClr val="FF0000"/>
                </a:gs>
                <a:gs pos="38000">
                  <a:srgbClr val="FF0000"/>
                </a:gs>
                <a:gs pos="70000">
                  <a:srgbClr val="00B050"/>
                </a:gs>
                <a:gs pos="100000">
                  <a:srgbClr val="00B05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tLang="en-US" sz="800">
                <a:solidFill>
                  <a:schemeClr val="bg1"/>
                </a:solidFill>
              </a:endParaRPr>
            </a:p>
            <a:p>
              <a:pPr algn="ctr"/>
              <a:r>
                <a:rPr lang="en-US" altLang="en-US" sz="1200">
                  <a:solidFill>
                    <a:srgbClr val="FEFEFE"/>
                  </a:solidFill>
                  <a:latin typeface="SimSun" panose="02010600030101010101" pitchFamily="2" charset="-122"/>
                  <a:ea typeface="SimSun" panose="02010600030101010101" pitchFamily="2" charset="-122"/>
                </a:rPr>
                <a:t>油价</a:t>
              </a:r>
            </a:p>
            <a:p>
              <a:pPr algn="ctr"/>
              <a:r>
                <a:rPr lang="en-US" altLang="en-US" sz="1200">
                  <a:solidFill>
                    <a:srgbClr val="FEFEFE"/>
                  </a:solidFill>
                  <a:latin typeface="SimSun" panose="02010600030101010101" pitchFamily="2" charset="-122"/>
                  <a:ea typeface="SimSun" panose="02010600030101010101" pitchFamily="2" charset="-122"/>
                </a:rPr>
                <a:t>攀升</a:t>
              </a:r>
            </a:p>
            <a:p>
              <a:pPr algn="ctr"/>
              <a:endParaRPr lang="en-US" altLang="en-US" sz="800">
                <a:solidFill>
                  <a:schemeClr val="bg1"/>
                </a:solidFill>
              </a:endParaRPr>
            </a:p>
          </p:txBody>
        </p:sp>
      </p:gr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A5221F9F-0D20-464D-B6F6-358AA36B530F}"/>
              </a:ext>
            </a:extLst>
          </p:cNvPr>
          <p:cNvSpPr>
            <a:spLocks noGrp="1" noChangeArrowheads="1"/>
          </p:cNvSpPr>
          <p:nvPr>
            <p:ph type="title"/>
          </p:nvPr>
        </p:nvSpPr>
        <p:spPr>
          <a:xfrm>
            <a:off x="630238" y="106363"/>
            <a:ext cx="11456987" cy="979487"/>
          </a:xfrm>
        </p:spPr>
        <p:txBody>
          <a:bodyPr/>
          <a:lstStyle/>
          <a:p>
            <a:r>
              <a:rPr altLang="en-US" sz="2200">
                <a:latin typeface="SimSun" panose="02010600030101010101" pitchFamily="2" charset="-122"/>
                <a:ea typeface="SimSun" panose="02010600030101010101" pitchFamily="2" charset="-122"/>
                <a:cs typeface="Arial" panose="020B0604020202020204" pitchFamily="34" charset="0"/>
              </a:rPr>
              <a:t>如果不加快疫苗接种工作，危机对产出的影响将长期存在</a:t>
            </a:r>
          </a:p>
        </p:txBody>
      </p:sp>
      <p:sp>
        <p:nvSpPr>
          <p:cNvPr id="27" name="AutoShape 5">
            <a:extLst>
              <a:ext uri="{FF2B5EF4-FFF2-40B4-BE49-F238E27FC236}">
                <a16:creationId xmlns:a16="http://schemas.microsoft.com/office/drawing/2014/main" id="{95D18E38-410D-4E10-8978-EF4E5FA2B39B}"/>
              </a:ext>
            </a:extLst>
          </p:cNvPr>
          <p:cNvSpPr>
            <a:spLocks noChangeArrowheads="1"/>
          </p:cNvSpPr>
          <p:nvPr>
            <p:custDataLst>
              <p:tags r:id="rId1"/>
            </p:custDataLst>
          </p:nvPr>
        </p:nvSpPr>
        <p:spPr bwMode="auto">
          <a:xfrm rot="5400000">
            <a:off x="2579688" y="-939800"/>
            <a:ext cx="731837" cy="4957763"/>
          </a:xfrm>
          <a:prstGeom prst="homePlate">
            <a:avLst>
              <a:gd name="adj" fmla="val 17181"/>
            </a:avLst>
          </a:prstGeom>
          <a:solidFill>
            <a:srgbClr val="004C97"/>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0" tIns="0" rIns="0" bIns="0" anchor="ctr"/>
          <a:lstStyle>
            <a:lvl1pPr defTabSz="642938">
              <a:defRPr>
                <a:solidFill>
                  <a:schemeClr val="tx1"/>
                </a:solidFill>
                <a:latin typeface="Arial" panose="020B0604020202020204" pitchFamily="34" charset="0"/>
                <a:cs typeface="Arial" panose="020B0604020202020204" pitchFamily="34" charset="0"/>
              </a:defRPr>
            </a:lvl1pPr>
            <a:lvl2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642938">
              <a:defRPr>
                <a:solidFill>
                  <a:schemeClr val="tx1"/>
                </a:solidFill>
                <a:latin typeface="Arial" panose="020B0604020202020204" pitchFamily="34" charset="0"/>
                <a:cs typeface="Arial" panose="020B0604020202020204" pitchFamily="34" charset="0"/>
              </a:defRPr>
            </a:lvl3pPr>
            <a:lvl4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642938">
              <a:defRPr>
                <a:solidFill>
                  <a:schemeClr val="tx1"/>
                </a:solidFill>
                <a:latin typeface="Arial" panose="020B0604020202020204" pitchFamily="34" charset="0"/>
                <a:cs typeface="Arial" panose="020B0604020202020204" pitchFamily="34" charset="0"/>
              </a:defRPr>
            </a:lvl5pPr>
            <a:lvl6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1400" b="1">
                <a:solidFill>
                  <a:srgbClr val="FEFEFE"/>
                </a:solidFill>
                <a:latin typeface="SimSun" panose="02010600030101010101" pitchFamily="2" charset="-122"/>
                <a:ea typeface="SimSun" panose="02010600030101010101" pitchFamily="2" charset="-122"/>
                <a:sym typeface="Gill Sans"/>
              </a:rPr>
              <a:t>除非疫苗的接种率提高，否则许多国家将无法实现广泛的疫苗覆盖率</a:t>
            </a:r>
          </a:p>
          <a:p>
            <a:pPr algn="ctr" eaLnBrk="0" hangingPunct="0"/>
            <a:endParaRPr lang="en-US" altLang="zh-CN" sz="1400" b="1">
              <a:solidFill>
                <a:srgbClr val="FEFEFE"/>
              </a:solidFill>
              <a:ea typeface="SimSun" panose="02010600030101010101" pitchFamily="2" charset="-122"/>
              <a:sym typeface="Gill Sans"/>
            </a:endParaRPr>
          </a:p>
        </p:txBody>
      </p:sp>
      <p:sp>
        <p:nvSpPr>
          <p:cNvPr id="31747" name="TextBox 2">
            <a:extLst>
              <a:ext uri="{FF2B5EF4-FFF2-40B4-BE49-F238E27FC236}">
                <a16:creationId xmlns:a16="http://schemas.microsoft.com/office/drawing/2014/main" id="{9C8A6E46-4F2E-4662-8F5A-C00E1F03AA13}"/>
              </a:ext>
            </a:extLst>
          </p:cNvPr>
          <p:cNvSpPr txBox="1">
            <a:spLocks noChangeArrowheads="1"/>
          </p:cNvSpPr>
          <p:nvPr/>
        </p:nvSpPr>
        <p:spPr bwMode="auto">
          <a:xfrm>
            <a:off x="180975" y="1827213"/>
            <a:ext cx="5486400" cy="446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400" b="1">
                <a:latin typeface="SimSun" panose="02010600030101010101" pitchFamily="2" charset="-122"/>
                <a:ea typeface="SimSun" panose="02010600030101010101" pitchFamily="2" charset="-122"/>
              </a:rPr>
              <a:t>为40-60%的人口接种疫苗需要几个月</a:t>
            </a:r>
          </a:p>
          <a:p>
            <a:pPr algn="ctr"/>
            <a:r>
              <a:rPr lang="en-US" altLang="en-US" sz="1400">
                <a:latin typeface="SimSun" panose="02010600030101010101" pitchFamily="2" charset="-122"/>
                <a:ea typeface="SimSun" panose="02010600030101010101" pitchFamily="2" charset="-122"/>
              </a:rPr>
              <a:t>（月份，根据当前接种速度计算）</a:t>
            </a:r>
          </a:p>
        </p:txBody>
      </p:sp>
      <p:sp>
        <p:nvSpPr>
          <p:cNvPr id="30" name="TextBox 3">
            <a:extLst>
              <a:ext uri="{FF2B5EF4-FFF2-40B4-BE49-F238E27FC236}">
                <a16:creationId xmlns:a16="http://schemas.microsoft.com/office/drawing/2014/main" id="{371E3C71-E56E-4386-B562-86A45F0F2A25}"/>
              </a:ext>
            </a:extLst>
          </p:cNvPr>
          <p:cNvSpPr txBox="1"/>
          <p:nvPr/>
        </p:nvSpPr>
        <p:spPr>
          <a:xfrm>
            <a:off x="403225" y="5956300"/>
            <a:ext cx="4768850" cy="4476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defTabSz="685800">
              <a:defRPr>
                <a:solidFill>
                  <a:schemeClr val="tx1"/>
                </a:solidFill>
                <a:latin typeface="Arial" panose="020B0604020202020204" pitchFamily="34" charset="0"/>
                <a:cs typeface="Arial" panose="020B0604020202020204" pitchFamily="34" charset="0"/>
              </a:defRPr>
            </a:lvl1pPr>
            <a:lvl2pPr defTabSz="68580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685800">
              <a:defRPr>
                <a:solidFill>
                  <a:schemeClr val="tx1"/>
                </a:solidFill>
                <a:latin typeface="Arial" panose="020B0604020202020204" pitchFamily="34" charset="0"/>
                <a:cs typeface="Arial" panose="020B0604020202020204" pitchFamily="34" charset="0"/>
              </a:defRPr>
            </a:lvl3pPr>
            <a:lvl4pPr defTabSz="6858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685800">
              <a:defRPr>
                <a:solidFill>
                  <a:schemeClr val="tx1"/>
                </a:solidFill>
                <a:latin typeface="Arial" panose="020B0604020202020204" pitchFamily="34" charset="0"/>
                <a:cs typeface="Arial" panose="020B0604020202020204" pitchFamily="34" charset="0"/>
              </a:defRPr>
            </a:lvl5pPr>
            <a:lvl6pPr defTabSz="6858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6858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6858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685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latin typeface="SimSun" panose="02010600030101010101" pitchFamily="2" charset="-122"/>
                <a:ea typeface="SimSun" panose="02010600030101010101" pitchFamily="2" charset="-122"/>
              </a:rPr>
              <a:t>资料来源：我们的数据世界（OWID）；以及国际货币基金组织工作人员的计算。</a:t>
            </a:r>
          </a:p>
          <a:p>
            <a:r>
              <a:rPr lang="en-US" altLang="en-US" sz="1000">
                <a:solidFill>
                  <a:srgbClr val="000000"/>
                </a:solidFill>
                <a:latin typeface="SimSun" panose="02010600030101010101" pitchFamily="2" charset="-122"/>
                <a:ea typeface="SimSun" panose="02010600030101010101" pitchFamily="2" charset="-122"/>
              </a:rPr>
              <a:t>注：由于缺乏数据，不包括TKM</a:t>
            </a:r>
            <a:endParaRPr lang="en-US" altLang="en-US" sz="1000">
              <a:solidFill>
                <a:srgbClr val="000000"/>
              </a:solidFill>
            </a:endParaRPr>
          </a:p>
        </p:txBody>
      </p:sp>
      <p:sp>
        <p:nvSpPr>
          <p:cNvPr id="31749" name="AutoShape 5">
            <a:extLst>
              <a:ext uri="{FF2B5EF4-FFF2-40B4-BE49-F238E27FC236}">
                <a16:creationId xmlns:a16="http://schemas.microsoft.com/office/drawing/2014/main" id="{1331F3B6-9535-41C0-A19D-7DDF00347F48}"/>
              </a:ext>
            </a:extLst>
          </p:cNvPr>
          <p:cNvSpPr>
            <a:spLocks noChangeArrowheads="1"/>
          </p:cNvSpPr>
          <p:nvPr>
            <p:custDataLst>
              <p:tags r:id="rId2"/>
            </p:custDataLst>
          </p:nvPr>
        </p:nvSpPr>
        <p:spPr bwMode="auto">
          <a:xfrm rot="5400000">
            <a:off x="8596313" y="-1100137"/>
            <a:ext cx="825500" cy="5302250"/>
          </a:xfrm>
          <a:prstGeom prst="homePlate">
            <a:avLst>
              <a:gd name="adj" fmla="val 17171"/>
            </a:avLst>
          </a:prstGeom>
          <a:solidFill>
            <a:srgbClr val="004C97"/>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0" tIns="0" rIns="0" bIns="0" anchor="ctr"/>
          <a:lstStyle>
            <a:lvl1pPr defTabSz="642938">
              <a:defRPr>
                <a:solidFill>
                  <a:schemeClr val="tx1"/>
                </a:solidFill>
                <a:latin typeface="Arial" panose="020B0604020202020204" pitchFamily="34" charset="0"/>
                <a:cs typeface="Arial" panose="020B0604020202020204" pitchFamily="34" charset="0"/>
              </a:defRPr>
            </a:lvl1pPr>
            <a:lvl2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defTabSz="642938">
              <a:defRPr>
                <a:solidFill>
                  <a:schemeClr val="tx1"/>
                </a:solidFill>
                <a:latin typeface="Arial" panose="020B0604020202020204" pitchFamily="34" charset="0"/>
                <a:cs typeface="Arial" panose="020B0604020202020204" pitchFamily="34" charset="0"/>
              </a:defRPr>
            </a:lvl3pPr>
            <a:lvl4pPr defTabSz="642938">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defTabSz="642938">
              <a:defRPr>
                <a:solidFill>
                  <a:schemeClr val="tx1"/>
                </a:solidFill>
                <a:latin typeface="Arial" panose="020B0604020202020204" pitchFamily="34" charset="0"/>
                <a:cs typeface="Arial" panose="020B0604020202020204" pitchFamily="34" charset="0"/>
              </a:defRPr>
            </a:lvl5pPr>
            <a:lvl6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64293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1400" b="1">
                <a:solidFill>
                  <a:srgbClr val="FEFEFE"/>
                </a:solidFill>
                <a:latin typeface="SimSun" panose="02010600030101010101" pitchFamily="2" charset="-122"/>
                <a:ea typeface="SimSun" panose="02010600030101010101" pitchFamily="2" charset="-122"/>
                <a:sym typeface="Gill Sans"/>
              </a:rPr>
              <a:t>预计实际GDP将持续低于危机前的水平</a:t>
            </a:r>
            <a:endParaRPr lang="en-US" altLang="en-US" sz="1400" b="1">
              <a:solidFill>
                <a:srgbClr val="FEFEFE"/>
              </a:solidFill>
              <a:sym typeface="Gill Sans"/>
            </a:endParaRPr>
          </a:p>
        </p:txBody>
      </p:sp>
      <p:sp>
        <p:nvSpPr>
          <p:cNvPr id="31750" name="TextBox 1">
            <a:extLst>
              <a:ext uri="{FF2B5EF4-FFF2-40B4-BE49-F238E27FC236}">
                <a16:creationId xmlns:a16="http://schemas.microsoft.com/office/drawing/2014/main" id="{E320B950-7F70-473C-88D5-D2735EDB74CA}"/>
              </a:ext>
            </a:extLst>
          </p:cNvPr>
          <p:cNvSpPr txBox="1">
            <a:spLocks noChangeArrowheads="1"/>
          </p:cNvSpPr>
          <p:nvPr/>
        </p:nvSpPr>
        <p:spPr bwMode="auto">
          <a:xfrm>
            <a:off x="6151563" y="6061075"/>
            <a:ext cx="571341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solidFill>
                  <a:srgbClr val="000000"/>
                </a:solidFill>
                <a:latin typeface="SimSun" panose="02010600030101010101" pitchFamily="2" charset="-122"/>
                <a:ea typeface="SimSun" panose="02010600030101010101" pitchFamily="2" charset="-122"/>
              </a:rPr>
              <a:t>资料来源：政府机构；以及国际货币基金组织工作人员的估计、预测和计算。</a:t>
            </a:r>
          </a:p>
          <a:p>
            <a:r>
              <a:rPr lang="en-US" altLang="en-US" sz="1000">
                <a:solidFill>
                  <a:srgbClr val="000000"/>
                </a:solidFill>
                <a:latin typeface="SimSun" panose="02010600030101010101" pitchFamily="2" charset="-122"/>
                <a:ea typeface="SimSun" panose="02010600030101010101" pitchFamily="2" charset="-122"/>
              </a:rPr>
              <a:t>注：危机前的预测值指的是2019年10月的预测值。AFG不包括在CAREC和CAREC OI平均值中。</a:t>
            </a:r>
          </a:p>
        </p:txBody>
      </p:sp>
      <p:sp>
        <p:nvSpPr>
          <p:cNvPr id="31751" name="TextBox 1">
            <a:extLst>
              <a:ext uri="{FF2B5EF4-FFF2-40B4-BE49-F238E27FC236}">
                <a16:creationId xmlns:a16="http://schemas.microsoft.com/office/drawing/2014/main" id="{A28E9A01-4667-40AA-A643-35F76DBCAFC7}"/>
              </a:ext>
            </a:extLst>
          </p:cNvPr>
          <p:cNvSpPr txBox="1">
            <a:spLocks noChangeArrowheads="1"/>
          </p:cNvSpPr>
          <p:nvPr/>
        </p:nvSpPr>
        <p:spPr bwMode="auto">
          <a:xfrm>
            <a:off x="5764213" y="2051050"/>
            <a:ext cx="61547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000" b="1">
                <a:solidFill>
                  <a:srgbClr val="000000"/>
                </a:solidFill>
                <a:latin typeface="SimSun" panose="02010600030101010101" pitchFamily="2" charset="-122"/>
                <a:ea typeface="SimSun" panose="02010600030101010101" pitchFamily="2" charset="-122"/>
              </a:rPr>
              <a:t>产出损失相比危机前的预测</a:t>
            </a:r>
          </a:p>
          <a:p>
            <a:pPr algn="ctr"/>
            <a:r>
              <a:rPr lang="en-US" altLang="en-US" sz="1000">
                <a:solidFill>
                  <a:srgbClr val="000000"/>
                </a:solidFill>
                <a:latin typeface="SimSun" panose="02010600030101010101" pitchFamily="2" charset="-122"/>
                <a:ea typeface="SimSun" panose="02010600030101010101" pitchFamily="2" charset="-122"/>
              </a:rPr>
              <a:t>（百分比差异）</a:t>
            </a:r>
            <a:endParaRPr lang="en-US" altLang="en-US" sz="1000" i="1">
              <a:solidFill>
                <a:srgbClr val="000000"/>
              </a:solidFill>
            </a:endParaRPr>
          </a:p>
          <a:p>
            <a:endParaRPr lang="en-US" altLang="en-US" sz="1000">
              <a:solidFill>
                <a:srgbClr val="000000"/>
              </a:solidFill>
            </a:endParaRPr>
          </a:p>
        </p:txBody>
      </p:sp>
      <p:graphicFrame>
        <p:nvGraphicFramePr>
          <p:cNvPr id="14" name="Chart 13">
            <a:extLst>
              <a:ext uri="{FF2B5EF4-FFF2-40B4-BE49-F238E27FC236}">
                <a16:creationId xmlns:a16="http://schemas.microsoft.com/office/drawing/2014/main" id="{23C9920D-CD16-405B-A7E7-4783ACCAA107}"/>
              </a:ext>
            </a:extLst>
          </p:cNvPr>
          <p:cNvGraphicFramePr/>
          <p:nvPr/>
        </p:nvGraphicFramePr>
        <p:xfrm>
          <a:off x="403570" y="2309317"/>
          <a:ext cx="5166360" cy="3611880"/>
        </p:xfrm>
        <a:graphic>
          <a:graphicData uri="http://schemas.openxmlformats.org/drawingml/2006/chart">
            <c:chart xmlns:c="http://schemas.openxmlformats.org/drawingml/2006/chart" xmlns:r="http://schemas.openxmlformats.org/officeDocument/2006/relationships" r:id="rId5"/>
          </a:graphicData>
        </a:graphic>
      </p:graphicFrame>
      <p:pic>
        <p:nvPicPr>
          <p:cNvPr id="11" name="Chart 10">
            <a:extLst>
              <a:ext uri="{FF2B5EF4-FFF2-40B4-BE49-F238E27FC236}">
                <a16:creationId xmlns:a16="http://schemas.microsoft.com/office/drawing/2014/main" id="{40EF6E38-5F47-4F54-9223-D0A65DB8D4A8}"/>
              </a:ext>
            </a:extLst>
          </p:cNvPr>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7125" y="2447925"/>
            <a:ext cx="5167313" cy="3613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3.eV4VO3cUqeJOFsJnxbf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nETqwXskN0uYbmoCuAMzt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FRhkYE7UySmgriVDCrh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7A82Zuy8m0GrZVRHEwIl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5ACVl1TMEes8gp6dLTGZ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KR6q.i4Lh0C_J0y_mJrgH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YzgbvGqUf0qmmLCtYzS2r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ThzStwwOwEuM1sm8kT91_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vcVkVcyPCk2K_gcqFi0sw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O1GTI6XzlUKPxCD33JvoN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WrX4oplcBESH4tlFWiVWW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K3TQEs63Bk.pQHMer3YiB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heme/theme1.xml><?xml version="1.0" encoding="utf-8"?>
<a:theme xmlns:a="http://schemas.openxmlformats.org/drawingml/2006/main" name="4_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2" ma:contentTypeDescription="Create a new document." ma:contentTypeScope="" ma:versionID="d7c7fc69d9d7c3e0900174576ee888b1">
  <xsd:schema xmlns:xsd="http://www.w3.org/2001/XMLSchema" xmlns:xs="http://www.w3.org/2001/XMLSchema" xmlns:p="http://schemas.microsoft.com/office/2006/metadata/properties" xmlns:ns2="f668aa56-9285-4561-92d6-d6343913a899" xmlns:ns3="4d0bf39f-aee5-4194-a8cf-9eb94d977901" targetNamespace="http://schemas.microsoft.com/office/2006/metadata/properties" ma:root="true" ma:fieldsID="41ef8605b30f5619465350b9761e0dda" ns2:_="" ns3:_="">
    <xsd:import namespace="f668aa56-9285-4561-92d6-d6343913a899"/>
    <xsd:import namespace="4d0bf39f-aee5-4194-a8cf-9eb94d97790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AB2A7A-404A-4191-A449-D4FBF8AF9472}">
  <ds:schemaRefs>
    <ds:schemaRef ds:uri="http://schemas.microsoft.com/sharepoint/v3/contenttype/forms"/>
  </ds:schemaRefs>
</ds:datastoreItem>
</file>

<file path=customXml/itemProps2.xml><?xml version="1.0" encoding="utf-8"?>
<ds:datastoreItem xmlns:ds="http://schemas.openxmlformats.org/officeDocument/2006/customXml" ds:itemID="{8A4D3684-51EA-4B66-B301-E9892322D6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68aa56-9285-4561-92d6-d6343913a899"/>
    <ds:schemaRef ds:uri="4d0bf39f-aee5-4194-a8cf-9eb94d9779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Pages>0</Pages>
  <Words>3633</Words>
  <Characters>0</Characters>
  <Application>Microsoft Office PowerPoint</Application>
  <DocSecurity>0</DocSecurity>
  <PresentationFormat>Widescreen</PresentationFormat>
  <Lines>0</Lines>
  <Paragraphs>254</Paragraphs>
  <Slides>16</Slides>
  <Notes>16</Notes>
  <HiddenSlides>0</HiddenSlides>
  <MMClips>0</MMClips>
  <ScaleCrop>false</ScaleCrop>
  <HeadingPairs>
    <vt:vector size="6" baseType="variant">
      <vt:variant>
        <vt:lpstr>Fonts Used</vt:lpstr>
      </vt:variant>
      <vt:variant>
        <vt:i4>24</vt:i4>
      </vt:variant>
      <vt:variant>
        <vt:lpstr>Theme</vt:lpstr>
      </vt:variant>
      <vt:variant>
        <vt:i4>1</vt:i4>
      </vt:variant>
      <vt:variant>
        <vt:lpstr>Slide Titles</vt:lpstr>
      </vt:variant>
      <vt:variant>
        <vt:i4>16</vt:i4>
      </vt:variant>
    </vt:vector>
  </HeadingPairs>
  <TitlesOfParts>
    <vt:vector size="41" baseType="lpstr">
      <vt:lpstr>Arial</vt:lpstr>
      <vt:lpstr>SimSun</vt:lpstr>
      <vt:lpstr>Wingdings</vt:lpstr>
      <vt:lpstr>Arial Black</vt:lpstr>
      <vt:lpstr>Lucida Grande</vt:lpstr>
      <vt:lpstr>LucidaGrande</vt:lpstr>
      <vt:lpstr>Segoe Print</vt:lpstr>
      <vt:lpstr>.HelveticaNeueDeskInterface-Reg</vt:lpstr>
      <vt:lpstr>ArialMT</vt:lpstr>
      <vt:lpstr>Proxima Nova</vt:lpstr>
      <vt:lpstr>Calibri</vt:lpstr>
      <vt:lpstr>Segoe UI</vt:lpstr>
      <vt:lpstr>Book Antiqua</vt:lpstr>
      <vt:lpstr>Gill Sans</vt:lpstr>
      <vt:lpstr>Arial Narrow</vt:lpstr>
      <vt:lpstr>Gulim</vt:lpstr>
      <vt:lpstr>Times New Roman</vt:lpstr>
      <vt:lpstr>Batang</vt:lpstr>
      <vt:lpstr>Constantia</vt:lpstr>
      <vt:lpstr>.HelveticaNeueDeskInterface-Reg</vt:lpstr>
      <vt:lpstr>Microsoft YaHei</vt:lpstr>
      <vt:lpstr>Arial Unicode MS</vt:lpstr>
      <vt:lpstr>等线</vt:lpstr>
      <vt:lpstr>黑体</vt:lpstr>
      <vt:lpstr>4_Custom Design</vt:lpstr>
      <vt:lpstr>CAREC 区域经济展望报告</vt:lpstr>
      <vt:lpstr>PowerPoint Presentation</vt:lpstr>
      <vt:lpstr>疫苗接种工作和经济复苏井然有序，但是价格压力也在增大</vt:lpstr>
      <vt:lpstr>宏观政策正在收紧</vt:lpstr>
      <vt:lpstr>  展望：各国复苏速度各异，产出持续下降 </vt:lpstr>
      <vt:lpstr>随着通胀放缓，不均衡的经济复苏预计将在2022年提速</vt:lpstr>
      <vt:lpstr>该区域的前景充满不利因素</vt:lpstr>
      <vt:lpstr>     </vt:lpstr>
      <vt:lpstr>如果不加快疫苗接种工作，危机对产出的影响将长期存在</vt:lpstr>
      <vt:lpstr>全球金融状况突然收紧可能会带来资本外逃和债务稳定风险</vt:lpstr>
      <vt:lpstr>由于滞后效应和对增长反应不强烈，就业可能不容易恢复  </vt:lpstr>
      <vt:lpstr>气候变化带来了重大挑战</vt:lpstr>
      <vt:lpstr>     </vt:lpstr>
      <vt:lpstr>PowerPoint Presentation</vt:lpstr>
      <vt:lpstr>国际货币基金组织仍在全力支持该地区</vt:lpstr>
      <vt:lpstr>非常感谢。</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Boranova, Vizhdan</dc:creator>
  <cp:keywords/>
  <dc:description/>
  <cp:lastModifiedBy>Shahab D.</cp:lastModifiedBy>
  <cp:revision>2</cp:revision>
  <dcterms:created xsi:type="dcterms:W3CDTF">2021-08-27T16:00:13Z</dcterms:created>
  <dcterms:modified xsi:type="dcterms:W3CDTF">2021-11-17T11:36:08Z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y fmtid="{D5CDD505-2E9C-101B-9397-08002B2CF9AE}" pid="3" name="MSIP_Label_0c07ed86-5dc5-4593-ad03-a8684b843815_ActionId">
    <vt:lpwstr>5c536dd0-344b-454e-9a1b-b251d56f1ef3</vt:lpwstr>
  </property>
  <property fmtid="{D5CDD505-2E9C-101B-9397-08002B2CF9AE}" pid="4" name="MSIP_Label_0c07ed86-5dc5-4593-ad03-a8684b843815_ContentBits">
    <vt:lpwstr>0</vt:lpwstr>
  </property>
  <property fmtid="{D5CDD505-2E9C-101B-9397-08002B2CF9AE}" pid="5" name="MSIP_Label_0c07ed86-5dc5-4593-ad03-a8684b843815_Enabled">
    <vt:lpwstr>true</vt:lpwstr>
  </property>
  <property fmtid="{D5CDD505-2E9C-101B-9397-08002B2CF9AE}" pid="6" name="MSIP_Label_0c07ed86-5dc5-4593-ad03-a8684b843815_Method">
    <vt:lpwstr>Privileged</vt:lpwstr>
  </property>
  <property fmtid="{D5CDD505-2E9C-101B-9397-08002B2CF9AE}" pid="7" name="MSIP_Label_0c07ed86-5dc5-4593-ad03-a8684b843815_Name">
    <vt:lpwstr>0c07ed86-5dc5-4593-ad03-a8684b843815</vt:lpwstr>
  </property>
  <property fmtid="{D5CDD505-2E9C-101B-9397-08002B2CF9AE}" pid="8" name="MSIP_Label_0c07ed86-5dc5-4593-ad03-a8684b843815_SetDate">
    <vt:lpwstr>2021-09-28T04:28:51Z</vt:lpwstr>
  </property>
  <property fmtid="{D5CDD505-2E9C-101B-9397-08002B2CF9AE}" pid="9" name="MSIP_Label_0c07ed86-5dc5-4593-ad03-a8684b843815_SiteId">
    <vt:lpwstr>8085fa43-302e-45bd-b171-a6648c3b6be7</vt:lpwstr>
  </property>
  <property fmtid="{D5CDD505-2E9C-101B-9397-08002B2CF9AE}" pid="10" name="ICV">
    <vt:lpwstr>DA898EAFEC60470B9E870BD4BF231277</vt:lpwstr>
  </property>
  <property fmtid="{D5CDD505-2E9C-101B-9397-08002B2CF9AE}" pid="11" name="KSOProductBuildVer">
    <vt:lpwstr>2052-11.1.0.10700</vt:lpwstr>
  </property>
</Properties>
</file>