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6" r:id="rId2"/>
    <p:sldMasterId id="2147483690" r:id="rId3"/>
    <p:sldMasterId id="2147483706" r:id="rId4"/>
    <p:sldMasterId id="2147483736" r:id="rId5"/>
    <p:sldMasterId id="2147483750" r:id="rId6"/>
    <p:sldMasterId id="2147483765" r:id="rId7"/>
  </p:sldMasterIdLst>
  <p:notesMasterIdLst>
    <p:notesMasterId r:id="rId19"/>
  </p:notesMasterIdLst>
  <p:sldIdLst>
    <p:sldId id="256" r:id="rId8"/>
    <p:sldId id="4096" r:id="rId9"/>
    <p:sldId id="4097" r:id="rId10"/>
    <p:sldId id="424" r:id="rId11"/>
    <p:sldId id="4130" r:id="rId12"/>
    <p:sldId id="4127" r:id="rId13"/>
    <p:sldId id="4128" r:id="rId14"/>
    <p:sldId id="4105" r:id="rId15"/>
    <p:sldId id="4132" r:id="rId16"/>
    <p:sldId id="4131" r:id="rId17"/>
    <p:sldId id="412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32B"/>
    <a:srgbClr val="D60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3D378-5282-3246-9B4B-962906BE01C0}" v="104" dt="2021-06-02T14:34:07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/>
    <p:restoredTop sz="81329"/>
  </p:normalViewPr>
  <p:slideViewPr>
    <p:cSldViewPr snapToGrid="0" snapToObjects="1">
      <p:cViewPr varScale="1">
        <p:scale>
          <a:sx n="87" d="100"/>
          <a:sy n="87" d="100"/>
        </p:scale>
        <p:origin x="2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3E77F-FD09-9342-94E5-63D30D095772}" type="doc">
      <dgm:prSet loTypeId="urn:microsoft.com/office/officeart/2005/8/layout/h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94C411-894B-744E-944C-F2B6BC03CF4A}">
      <dgm:prSet phldrT="[Text]"/>
      <dgm:spPr/>
      <dgm:t>
        <a:bodyPr/>
        <a:lstStyle/>
        <a:p>
          <a:r>
            <a:rPr lang="en-US" b="1" dirty="0"/>
            <a:t>Public Web Portal</a:t>
          </a:r>
          <a:endParaRPr lang="en-US" dirty="0"/>
        </a:p>
      </dgm:t>
    </dgm:pt>
    <dgm:pt modelId="{2EB297ED-2A74-3446-98FD-95ECF75A3584}" type="parTrans" cxnId="{9B35CDF6-3349-B749-9752-A54B120EECF4}">
      <dgm:prSet/>
      <dgm:spPr/>
      <dgm:t>
        <a:bodyPr/>
        <a:lstStyle/>
        <a:p>
          <a:endParaRPr lang="en-US"/>
        </a:p>
      </dgm:t>
    </dgm:pt>
    <dgm:pt modelId="{BC5E2AF1-430F-C543-BF27-0358E41FE25B}" type="sibTrans" cxnId="{9B35CDF6-3349-B749-9752-A54B120EECF4}">
      <dgm:prSet/>
      <dgm:spPr/>
      <dgm:t>
        <a:bodyPr/>
        <a:lstStyle/>
        <a:p>
          <a:endParaRPr lang="en-US"/>
        </a:p>
      </dgm:t>
    </dgm:pt>
    <dgm:pt modelId="{0A9E7722-A122-444E-B8E8-7D31A8DB559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CAREC Energy Website</a:t>
          </a:r>
          <a:endParaRPr lang="en-US" dirty="0"/>
        </a:p>
      </dgm:t>
    </dgm:pt>
    <dgm:pt modelId="{4381A099-7627-FE49-B5DA-F3B8A5660610}" type="parTrans" cxnId="{9112F8DE-41B2-B94D-8677-33B6361004A4}">
      <dgm:prSet/>
      <dgm:spPr/>
      <dgm:t>
        <a:bodyPr/>
        <a:lstStyle/>
        <a:p>
          <a:endParaRPr lang="en-US"/>
        </a:p>
      </dgm:t>
    </dgm:pt>
    <dgm:pt modelId="{996F170E-A6B9-9342-93DD-8EE5BE19FEE9}" type="sibTrans" cxnId="{9112F8DE-41B2-B94D-8677-33B6361004A4}">
      <dgm:prSet/>
      <dgm:spPr/>
      <dgm:t>
        <a:bodyPr/>
        <a:lstStyle/>
        <a:p>
          <a:endParaRPr lang="en-US"/>
        </a:p>
      </dgm:t>
    </dgm:pt>
    <dgm:pt modelId="{8953B2E5-16B4-BC45-B1E1-81BE631D79D1}">
      <dgm:prSet phldrT="[Text]"/>
      <dgm:spPr/>
      <dgm:t>
        <a:bodyPr/>
        <a:lstStyle/>
        <a:p>
          <a:r>
            <a:rPr lang="en-US" b="1"/>
            <a:t>Members Area</a:t>
          </a:r>
        </a:p>
        <a:p>
          <a:r>
            <a:rPr lang="en-US" b="1"/>
            <a:t>already available</a:t>
          </a:r>
          <a:endParaRPr lang="en-US" dirty="0"/>
        </a:p>
      </dgm:t>
    </dgm:pt>
    <dgm:pt modelId="{686C644E-56D0-6345-82BD-0828A399C22F}" type="parTrans" cxnId="{47522C18-B30F-1C40-BAB6-0EB95B4D5A98}">
      <dgm:prSet/>
      <dgm:spPr/>
      <dgm:t>
        <a:bodyPr/>
        <a:lstStyle/>
        <a:p>
          <a:endParaRPr lang="en-US"/>
        </a:p>
      </dgm:t>
    </dgm:pt>
    <dgm:pt modelId="{7A678AE3-8BBD-534B-A8C0-4CA6E3CDE9F1}" type="sibTrans" cxnId="{47522C18-B30F-1C40-BAB6-0EB95B4D5A98}">
      <dgm:prSet/>
      <dgm:spPr/>
      <dgm:t>
        <a:bodyPr/>
        <a:lstStyle/>
        <a:p>
          <a:endParaRPr lang="en-US"/>
        </a:p>
      </dgm:t>
    </dgm:pt>
    <dgm:pt modelId="{180EFE6C-D129-8645-85FD-6861C280867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Log-in only for CAREC Members and Development Partners</a:t>
          </a:r>
        </a:p>
      </dgm:t>
    </dgm:pt>
    <dgm:pt modelId="{E7F8B515-73C1-DC44-9032-B31A416C1872}" type="parTrans" cxnId="{8F8284CD-A7F8-024B-BECA-3D9E20622B58}">
      <dgm:prSet/>
      <dgm:spPr/>
      <dgm:t>
        <a:bodyPr/>
        <a:lstStyle/>
        <a:p>
          <a:endParaRPr lang="en-US"/>
        </a:p>
      </dgm:t>
    </dgm:pt>
    <dgm:pt modelId="{1E5B1356-29C4-5449-8352-FD618337DA82}" type="sibTrans" cxnId="{8F8284CD-A7F8-024B-BECA-3D9E20622B58}">
      <dgm:prSet/>
      <dgm:spPr/>
      <dgm:t>
        <a:bodyPr/>
        <a:lstStyle/>
        <a:p>
          <a:endParaRPr lang="en-US"/>
        </a:p>
      </dgm:t>
    </dgm:pt>
    <dgm:pt modelId="{A92CB17D-0FC1-F941-ABD8-A740E0CEB452}">
      <dgm:prSet phldrT="[Text]"/>
      <dgm:spPr/>
      <dgm:t>
        <a:bodyPr/>
        <a:lstStyle/>
        <a:p>
          <a:r>
            <a:rPr lang="en-US" b="1" dirty="0"/>
            <a:t>Conference</a:t>
          </a:r>
        </a:p>
        <a:p>
          <a:r>
            <a:rPr lang="en-US" b="1" dirty="0"/>
            <a:t>Hub</a:t>
          </a:r>
          <a:endParaRPr lang="en-US" dirty="0"/>
        </a:p>
      </dgm:t>
    </dgm:pt>
    <dgm:pt modelId="{CA265309-2D62-4D4C-A5CA-597C96856B97}" type="parTrans" cxnId="{F48C3B73-81F9-684B-B190-6E6BB70B054B}">
      <dgm:prSet/>
      <dgm:spPr/>
      <dgm:t>
        <a:bodyPr/>
        <a:lstStyle/>
        <a:p>
          <a:endParaRPr lang="en-US"/>
        </a:p>
      </dgm:t>
    </dgm:pt>
    <dgm:pt modelId="{500AA4E3-1729-D940-BEF8-CB77C390825D}" type="sibTrans" cxnId="{F48C3B73-81F9-684B-B190-6E6BB70B054B}">
      <dgm:prSet/>
      <dgm:spPr/>
      <dgm:t>
        <a:bodyPr/>
        <a:lstStyle/>
        <a:p>
          <a:endParaRPr lang="en-US"/>
        </a:p>
      </dgm:t>
    </dgm:pt>
    <dgm:pt modelId="{F479566F-514F-F348-9732-137EC877BC85}">
      <dgm:prSet/>
      <dgm:spPr/>
      <dgm:t>
        <a:bodyPr/>
        <a:lstStyle/>
        <a:p>
          <a:r>
            <a:rPr lang="en-US" dirty="0"/>
            <a:t>Strategy Implementation Tracker</a:t>
          </a:r>
        </a:p>
      </dgm:t>
    </dgm:pt>
    <dgm:pt modelId="{1AEF8936-A42F-034F-844B-C80D874C39B5}" type="parTrans" cxnId="{B04E1275-4444-4644-8EE0-D13254FFECE4}">
      <dgm:prSet/>
      <dgm:spPr/>
      <dgm:t>
        <a:bodyPr/>
        <a:lstStyle/>
        <a:p>
          <a:endParaRPr lang="en-US"/>
        </a:p>
      </dgm:t>
    </dgm:pt>
    <dgm:pt modelId="{03D558E9-DE6F-A840-9C24-CAAD5E8A13B0}" type="sibTrans" cxnId="{B04E1275-4444-4644-8EE0-D13254FFECE4}">
      <dgm:prSet/>
      <dgm:spPr/>
      <dgm:t>
        <a:bodyPr/>
        <a:lstStyle/>
        <a:p>
          <a:endParaRPr lang="en-US"/>
        </a:p>
      </dgm:t>
    </dgm:pt>
    <dgm:pt modelId="{C5B0B8F9-9BD2-6341-B341-785BED1AA0CD}">
      <dgm:prSet/>
      <dgm:spPr/>
      <dgm:t>
        <a:bodyPr/>
        <a:lstStyle/>
        <a:p>
          <a:r>
            <a:rPr lang="en-US"/>
            <a:t>Collaboration platform for Working Groups</a:t>
          </a:r>
          <a:endParaRPr lang="en-US" dirty="0"/>
        </a:p>
      </dgm:t>
    </dgm:pt>
    <dgm:pt modelId="{3B8DB091-F21F-E04B-80D7-794D7FC3BC05}" type="parTrans" cxnId="{C1A95213-AEBF-994F-96C2-0E402F9A3F90}">
      <dgm:prSet/>
      <dgm:spPr/>
      <dgm:t>
        <a:bodyPr/>
        <a:lstStyle/>
        <a:p>
          <a:endParaRPr lang="en-US"/>
        </a:p>
      </dgm:t>
    </dgm:pt>
    <dgm:pt modelId="{9037F60B-48AC-1E48-B15C-11E46B7B996C}" type="sibTrans" cxnId="{C1A95213-AEBF-994F-96C2-0E402F9A3F90}">
      <dgm:prSet/>
      <dgm:spPr/>
      <dgm:t>
        <a:bodyPr/>
        <a:lstStyle/>
        <a:p>
          <a:endParaRPr lang="en-US"/>
        </a:p>
      </dgm:t>
    </dgm:pt>
    <dgm:pt modelId="{F9FCA455-A96F-CC40-978F-5195FFFDAF16}">
      <dgm:prSet/>
      <dgm:spPr/>
      <dgm:t>
        <a:bodyPr/>
        <a:lstStyle/>
        <a:p>
          <a:r>
            <a:rPr lang="en-US"/>
            <a:t>Meeting registration and connection links</a:t>
          </a:r>
          <a:endParaRPr lang="en-US" dirty="0"/>
        </a:p>
      </dgm:t>
    </dgm:pt>
    <dgm:pt modelId="{46C68AB0-3CBE-7446-8291-F9666BA08FD1}" type="parTrans" cxnId="{C43A4106-06B3-4543-825F-48BFF0EE92C6}">
      <dgm:prSet/>
      <dgm:spPr/>
      <dgm:t>
        <a:bodyPr/>
        <a:lstStyle/>
        <a:p>
          <a:endParaRPr lang="en-US"/>
        </a:p>
      </dgm:t>
    </dgm:pt>
    <dgm:pt modelId="{FA102CAB-227B-014A-8898-F9AFE8F14DBB}" type="sibTrans" cxnId="{C43A4106-06B3-4543-825F-48BFF0EE92C6}">
      <dgm:prSet/>
      <dgm:spPr/>
      <dgm:t>
        <a:bodyPr/>
        <a:lstStyle/>
        <a:p>
          <a:endParaRPr lang="en-US"/>
        </a:p>
      </dgm:t>
    </dgm:pt>
    <dgm:pt modelId="{504DE546-FB1F-DA47-B6FE-0D5BFA665CC9}">
      <dgm:prSet/>
      <dgm:spPr/>
      <dgm:t>
        <a:bodyPr/>
        <a:lstStyle/>
        <a:p>
          <a:r>
            <a:rPr lang="en-US" dirty="0"/>
            <a:t>Document Downloads</a:t>
          </a:r>
        </a:p>
      </dgm:t>
    </dgm:pt>
    <dgm:pt modelId="{4735C64A-7286-9A48-ADFE-17927FD05F6A}" type="parTrans" cxnId="{83387267-AFCE-A04C-9B07-1B2585A712FB}">
      <dgm:prSet/>
      <dgm:spPr/>
      <dgm:t>
        <a:bodyPr/>
        <a:lstStyle/>
        <a:p>
          <a:endParaRPr lang="en-US"/>
        </a:p>
      </dgm:t>
    </dgm:pt>
    <dgm:pt modelId="{1AA308DE-5895-6148-970F-AC11259893AD}" type="sibTrans" cxnId="{83387267-AFCE-A04C-9B07-1B2585A712FB}">
      <dgm:prSet/>
      <dgm:spPr/>
      <dgm:t>
        <a:bodyPr/>
        <a:lstStyle/>
        <a:p>
          <a:endParaRPr lang="en-US"/>
        </a:p>
      </dgm:t>
    </dgm:pt>
    <dgm:pt modelId="{25C22114-3D5C-E74C-87ED-B4D65792F7A1}">
      <dgm:prSet/>
      <dgm:spPr/>
      <dgm:t>
        <a:bodyPr/>
        <a:lstStyle/>
        <a:p>
          <a:r>
            <a:rPr lang="en-US" dirty="0"/>
            <a:t>CAREC Energy Conference websites (EIF, Women in Energy Summit, etc.)</a:t>
          </a:r>
        </a:p>
      </dgm:t>
    </dgm:pt>
    <dgm:pt modelId="{B00E492A-D1AA-C048-B61C-89CA3413C6AF}" type="parTrans" cxnId="{1AAE8259-9F3A-B44E-ABF6-418AC378CE67}">
      <dgm:prSet/>
      <dgm:spPr/>
      <dgm:t>
        <a:bodyPr/>
        <a:lstStyle/>
        <a:p>
          <a:endParaRPr lang="en-US"/>
        </a:p>
      </dgm:t>
    </dgm:pt>
    <dgm:pt modelId="{C2DF2ED9-D4B0-D744-B8AD-1D161D1759BE}" type="sibTrans" cxnId="{1AAE8259-9F3A-B44E-ABF6-418AC378CE67}">
      <dgm:prSet/>
      <dgm:spPr/>
      <dgm:t>
        <a:bodyPr/>
        <a:lstStyle/>
        <a:p>
          <a:endParaRPr lang="en-US"/>
        </a:p>
      </dgm:t>
    </dgm:pt>
    <dgm:pt modelId="{3FD8A566-4486-8841-9D5D-6AC1864D5ADF}" type="pres">
      <dgm:prSet presAssocID="{9A43E77F-FD09-9342-94E5-63D30D095772}" presName="Name0" presStyleCnt="0">
        <dgm:presLayoutVars>
          <dgm:dir/>
          <dgm:animLvl val="lvl"/>
          <dgm:resizeHandles val="exact"/>
        </dgm:presLayoutVars>
      </dgm:prSet>
      <dgm:spPr/>
    </dgm:pt>
    <dgm:pt modelId="{A7B42F71-BC81-BA43-85D2-E23913AE056C}" type="pres">
      <dgm:prSet presAssocID="{C094C411-894B-744E-944C-F2B6BC03CF4A}" presName="composite" presStyleCnt="0"/>
      <dgm:spPr/>
    </dgm:pt>
    <dgm:pt modelId="{4A9A4DE0-2414-6D4A-89B8-6D0960BC609E}" type="pres">
      <dgm:prSet presAssocID="{C094C411-894B-744E-944C-F2B6BC03CF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DD4C45F-858B-6F4E-A025-FA94A7EEE708}" type="pres">
      <dgm:prSet presAssocID="{C094C411-894B-744E-944C-F2B6BC03CF4A}" presName="desTx" presStyleLbl="alignAccFollowNode1" presStyleIdx="0" presStyleCnt="3">
        <dgm:presLayoutVars>
          <dgm:bulletEnabled val="1"/>
        </dgm:presLayoutVars>
      </dgm:prSet>
      <dgm:spPr/>
    </dgm:pt>
    <dgm:pt modelId="{81D12F68-1478-BA4B-A5DF-E0FB628E6170}" type="pres">
      <dgm:prSet presAssocID="{BC5E2AF1-430F-C543-BF27-0358E41FE25B}" presName="space" presStyleCnt="0"/>
      <dgm:spPr/>
    </dgm:pt>
    <dgm:pt modelId="{5D471299-A8C1-814D-ACF4-6421A525D8B7}" type="pres">
      <dgm:prSet presAssocID="{8953B2E5-16B4-BC45-B1E1-81BE631D79D1}" presName="composite" presStyleCnt="0"/>
      <dgm:spPr/>
    </dgm:pt>
    <dgm:pt modelId="{012CB910-6183-7749-AEB3-EFF4181487F0}" type="pres">
      <dgm:prSet presAssocID="{8953B2E5-16B4-BC45-B1E1-81BE631D79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9B65A76-23F3-9840-A6C2-B1921326F77C}" type="pres">
      <dgm:prSet presAssocID="{8953B2E5-16B4-BC45-B1E1-81BE631D79D1}" presName="desTx" presStyleLbl="alignAccFollowNode1" presStyleIdx="1" presStyleCnt="3">
        <dgm:presLayoutVars>
          <dgm:bulletEnabled val="1"/>
        </dgm:presLayoutVars>
      </dgm:prSet>
      <dgm:spPr/>
    </dgm:pt>
    <dgm:pt modelId="{0EE925BF-BB2C-2143-ACC1-A07A1E0872F3}" type="pres">
      <dgm:prSet presAssocID="{7A678AE3-8BBD-534B-A8C0-4CA6E3CDE9F1}" presName="space" presStyleCnt="0"/>
      <dgm:spPr/>
    </dgm:pt>
    <dgm:pt modelId="{ACC6E76A-1D8E-5642-8415-35A17922AB5C}" type="pres">
      <dgm:prSet presAssocID="{A92CB17D-0FC1-F941-ABD8-A740E0CEB452}" presName="composite" presStyleCnt="0"/>
      <dgm:spPr/>
    </dgm:pt>
    <dgm:pt modelId="{EFEA40EF-C8D0-D343-9759-121EBB4B0180}" type="pres">
      <dgm:prSet presAssocID="{A92CB17D-0FC1-F941-ABD8-A740E0CEB45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4FFF0F0-50A4-1342-976D-900439FE140F}" type="pres">
      <dgm:prSet presAssocID="{A92CB17D-0FC1-F941-ABD8-A740E0CEB45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3A4106-06B3-4543-825F-48BFF0EE92C6}" srcId="{8953B2E5-16B4-BC45-B1E1-81BE631D79D1}" destId="{F9FCA455-A96F-CC40-978F-5195FFFDAF16}" srcOrd="2" destOrd="0" parTransId="{46C68AB0-3CBE-7446-8291-F9666BA08FD1}" sibTransId="{FA102CAB-227B-014A-8898-F9AFE8F14DBB}"/>
    <dgm:cxn modelId="{C1A95213-AEBF-994F-96C2-0E402F9A3F90}" srcId="{8953B2E5-16B4-BC45-B1E1-81BE631D79D1}" destId="{C5B0B8F9-9BD2-6341-B341-785BED1AA0CD}" srcOrd="1" destOrd="0" parTransId="{3B8DB091-F21F-E04B-80D7-794D7FC3BC05}" sibTransId="{9037F60B-48AC-1E48-B15C-11E46B7B996C}"/>
    <dgm:cxn modelId="{47522C18-B30F-1C40-BAB6-0EB95B4D5A98}" srcId="{9A43E77F-FD09-9342-94E5-63D30D095772}" destId="{8953B2E5-16B4-BC45-B1E1-81BE631D79D1}" srcOrd="1" destOrd="0" parTransId="{686C644E-56D0-6345-82BD-0828A399C22F}" sibTransId="{7A678AE3-8BBD-534B-A8C0-4CA6E3CDE9F1}"/>
    <dgm:cxn modelId="{0767A81F-0243-5C45-9EF0-A204D7FF022B}" type="presOf" srcId="{C5B0B8F9-9BD2-6341-B341-785BED1AA0CD}" destId="{F9B65A76-23F3-9840-A6C2-B1921326F77C}" srcOrd="0" destOrd="1" presId="urn:microsoft.com/office/officeart/2005/8/layout/hList1"/>
    <dgm:cxn modelId="{A0FEAC4C-A368-2641-B85F-674078582270}" type="presOf" srcId="{25C22114-3D5C-E74C-87ED-B4D65792F7A1}" destId="{14FFF0F0-50A4-1342-976D-900439FE140F}" srcOrd="0" destOrd="0" presId="urn:microsoft.com/office/officeart/2005/8/layout/hList1"/>
    <dgm:cxn modelId="{1AAE8259-9F3A-B44E-ABF6-418AC378CE67}" srcId="{A92CB17D-0FC1-F941-ABD8-A740E0CEB452}" destId="{25C22114-3D5C-E74C-87ED-B4D65792F7A1}" srcOrd="0" destOrd="0" parTransId="{B00E492A-D1AA-C048-B61C-89CA3413C6AF}" sibTransId="{C2DF2ED9-D4B0-D744-B8AD-1D161D1759BE}"/>
    <dgm:cxn modelId="{D298C063-3810-0544-8EA5-F00535B01084}" type="presOf" srcId="{9A43E77F-FD09-9342-94E5-63D30D095772}" destId="{3FD8A566-4486-8841-9D5D-6AC1864D5ADF}" srcOrd="0" destOrd="0" presId="urn:microsoft.com/office/officeart/2005/8/layout/hList1"/>
    <dgm:cxn modelId="{83387267-AFCE-A04C-9B07-1B2585A712FB}" srcId="{8953B2E5-16B4-BC45-B1E1-81BE631D79D1}" destId="{504DE546-FB1F-DA47-B6FE-0D5BFA665CC9}" srcOrd="3" destOrd="0" parTransId="{4735C64A-7286-9A48-ADFE-17927FD05F6A}" sibTransId="{1AA308DE-5895-6148-970F-AC11259893AD}"/>
    <dgm:cxn modelId="{F48C3B73-81F9-684B-B190-6E6BB70B054B}" srcId="{9A43E77F-FD09-9342-94E5-63D30D095772}" destId="{A92CB17D-0FC1-F941-ABD8-A740E0CEB452}" srcOrd="2" destOrd="0" parTransId="{CA265309-2D62-4D4C-A5CA-597C96856B97}" sibTransId="{500AA4E3-1729-D940-BEF8-CB77C390825D}"/>
    <dgm:cxn modelId="{B04E1275-4444-4644-8EE0-D13254FFECE4}" srcId="{C094C411-894B-744E-944C-F2B6BC03CF4A}" destId="{F479566F-514F-F348-9732-137EC877BC85}" srcOrd="1" destOrd="0" parTransId="{1AEF8936-A42F-034F-844B-C80D874C39B5}" sibTransId="{03D558E9-DE6F-A840-9C24-CAAD5E8A13B0}"/>
    <dgm:cxn modelId="{39F6F18E-B3ED-CC43-A2B3-0F358771B1D9}" type="presOf" srcId="{0A9E7722-A122-444E-B8E8-7D31A8DB5598}" destId="{CDD4C45F-858B-6F4E-A025-FA94A7EEE708}" srcOrd="0" destOrd="0" presId="urn:microsoft.com/office/officeart/2005/8/layout/hList1"/>
    <dgm:cxn modelId="{E26D52B9-896A-124D-947E-C15D3D241124}" type="presOf" srcId="{A92CB17D-0FC1-F941-ABD8-A740E0CEB452}" destId="{EFEA40EF-C8D0-D343-9759-121EBB4B0180}" srcOrd="0" destOrd="0" presId="urn:microsoft.com/office/officeart/2005/8/layout/hList1"/>
    <dgm:cxn modelId="{576055B9-ACF4-2D4C-B818-F2C87D91EF5E}" type="presOf" srcId="{180EFE6C-D129-8645-85FD-6861C2808671}" destId="{F9B65A76-23F3-9840-A6C2-B1921326F77C}" srcOrd="0" destOrd="0" presId="urn:microsoft.com/office/officeart/2005/8/layout/hList1"/>
    <dgm:cxn modelId="{86C9FBBD-2476-C24E-A174-1CFEB5BF7DF9}" type="presOf" srcId="{F9FCA455-A96F-CC40-978F-5195FFFDAF16}" destId="{F9B65A76-23F3-9840-A6C2-B1921326F77C}" srcOrd="0" destOrd="2" presId="urn:microsoft.com/office/officeart/2005/8/layout/hList1"/>
    <dgm:cxn modelId="{7E0B03CD-4FA9-024D-B271-CC37BB2AAC29}" type="presOf" srcId="{8953B2E5-16B4-BC45-B1E1-81BE631D79D1}" destId="{012CB910-6183-7749-AEB3-EFF4181487F0}" srcOrd="0" destOrd="0" presId="urn:microsoft.com/office/officeart/2005/8/layout/hList1"/>
    <dgm:cxn modelId="{8F8284CD-A7F8-024B-BECA-3D9E20622B58}" srcId="{8953B2E5-16B4-BC45-B1E1-81BE631D79D1}" destId="{180EFE6C-D129-8645-85FD-6861C2808671}" srcOrd="0" destOrd="0" parTransId="{E7F8B515-73C1-DC44-9032-B31A416C1872}" sibTransId="{1E5B1356-29C4-5449-8352-FD618337DA82}"/>
    <dgm:cxn modelId="{9112F8DE-41B2-B94D-8677-33B6361004A4}" srcId="{C094C411-894B-744E-944C-F2B6BC03CF4A}" destId="{0A9E7722-A122-444E-B8E8-7D31A8DB5598}" srcOrd="0" destOrd="0" parTransId="{4381A099-7627-FE49-B5DA-F3B8A5660610}" sibTransId="{996F170E-A6B9-9342-93DD-8EE5BE19FEE9}"/>
    <dgm:cxn modelId="{7BA0ACE8-52EC-FE47-A948-5DC1AD82C37C}" type="presOf" srcId="{504DE546-FB1F-DA47-B6FE-0D5BFA665CC9}" destId="{F9B65A76-23F3-9840-A6C2-B1921326F77C}" srcOrd="0" destOrd="3" presId="urn:microsoft.com/office/officeart/2005/8/layout/hList1"/>
    <dgm:cxn modelId="{85A22AEA-6E67-B744-B8B9-AC233B8B2383}" type="presOf" srcId="{F479566F-514F-F348-9732-137EC877BC85}" destId="{CDD4C45F-858B-6F4E-A025-FA94A7EEE708}" srcOrd="0" destOrd="1" presId="urn:microsoft.com/office/officeart/2005/8/layout/hList1"/>
    <dgm:cxn modelId="{EAF721F2-9E5C-2E4E-8D4F-DBA93BE194AB}" type="presOf" srcId="{C094C411-894B-744E-944C-F2B6BC03CF4A}" destId="{4A9A4DE0-2414-6D4A-89B8-6D0960BC609E}" srcOrd="0" destOrd="0" presId="urn:microsoft.com/office/officeart/2005/8/layout/hList1"/>
    <dgm:cxn modelId="{9B35CDF6-3349-B749-9752-A54B120EECF4}" srcId="{9A43E77F-FD09-9342-94E5-63D30D095772}" destId="{C094C411-894B-744E-944C-F2B6BC03CF4A}" srcOrd="0" destOrd="0" parTransId="{2EB297ED-2A74-3446-98FD-95ECF75A3584}" sibTransId="{BC5E2AF1-430F-C543-BF27-0358E41FE25B}"/>
    <dgm:cxn modelId="{86D5FF83-3257-094F-8EA1-06957073BC6A}" type="presParOf" srcId="{3FD8A566-4486-8841-9D5D-6AC1864D5ADF}" destId="{A7B42F71-BC81-BA43-85D2-E23913AE056C}" srcOrd="0" destOrd="0" presId="urn:microsoft.com/office/officeart/2005/8/layout/hList1"/>
    <dgm:cxn modelId="{CC947978-50FE-2C44-B337-C106F11F51CF}" type="presParOf" srcId="{A7B42F71-BC81-BA43-85D2-E23913AE056C}" destId="{4A9A4DE0-2414-6D4A-89B8-6D0960BC609E}" srcOrd="0" destOrd="0" presId="urn:microsoft.com/office/officeart/2005/8/layout/hList1"/>
    <dgm:cxn modelId="{20BADE97-A833-DD4A-BB7B-88C97C5D6481}" type="presParOf" srcId="{A7B42F71-BC81-BA43-85D2-E23913AE056C}" destId="{CDD4C45F-858B-6F4E-A025-FA94A7EEE708}" srcOrd="1" destOrd="0" presId="urn:microsoft.com/office/officeart/2005/8/layout/hList1"/>
    <dgm:cxn modelId="{B50A5CB3-5C3B-CC42-A379-F585DEB1C25D}" type="presParOf" srcId="{3FD8A566-4486-8841-9D5D-6AC1864D5ADF}" destId="{81D12F68-1478-BA4B-A5DF-E0FB628E6170}" srcOrd="1" destOrd="0" presId="urn:microsoft.com/office/officeart/2005/8/layout/hList1"/>
    <dgm:cxn modelId="{891A237E-79E5-9F48-98A3-92D854452529}" type="presParOf" srcId="{3FD8A566-4486-8841-9D5D-6AC1864D5ADF}" destId="{5D471299-A8C1-814D-ACF4-6421A525D8B7}" srcOrd="2" destOrd="0" presId="urn:microsoft.com/office/officeart/2005/8/layout/hList1"/>
    <dgm:cxn modelId="{6879DF3B-F6DF-CD46-A288-47B6C4428E60}" type="presParOf" srcId="{5D471299-A8C1-814D-ACF4-6421A525D8B7}" destId="{012CB910-6183-7749-AEB3-EFF4181487F0}" srcOrd="0" destOrd="0" presId="urn:microsoft.com/office/officeart/2005/8/layout/hList1"/>
    <dgm:cxn modelId="{CF38614D-FC68-A047-93DC-80092A32D727}" type="presParOf" srcId="{5D471299-A8C1-814D-ACF4-6421A525D8B7}" destId="{F9B65A76-23F3-9840-A6C2-B1921326F77C}" srcOrd="1" destOrd="0" presId="urn:microsoft.com/office/officeart/2005/8/layout/hList1"/>
    <dgm:cxn modelId="{5B717C71-8202-304C-BF87-F6E03D109B5D}" type="presParOf" srcId="{3FD8A566-4486-8841-9D5D-6AC1864D5ADF}" destId="{0EE925BF-BB2C-2143-ACC1-A07A1E0872F3}" srcOrd="3" destOrd="0" presId="urn:microsoft.com/office/officeart/2005/8/layout/hList1"/>
    <dgm:cxn modelId="{8207D4F2-8F49-804C-A436-73FDC1264EAF}" type="presParOf" srcId="{3FD8A566-4486-8841-9D5D-6AC1864D5ADF}" destId="{ACC6E76A-1D8E-5642-8415-35A17922AB5C}" srcOrd="4" destOrd="0" presId="urn:microsoft.com/office/officeart/2005/8/layout/hList1"/>
    <dgm:cxn modelId="{925AD372-82DD-844B-A58E-279AAAF5F852}" type="presParOf" srcId="{ACC6E76A-1D8E-5642-8415-35A17922AB5C}" destId="{EFEA40EF-C8D0-D343-9759-121EBB4B0180}" srcOrd="0" destOrd="0" presId="urn:microsoft.com/office/officeart/2005/8/layout/hList1"/>
    <dgm:cxn modelId="{834A19C3-D9E2-7047-A38B-B38EE9AE5860}" type="presParOf" srcId="{ACC6E76A-1D8E-5642-8415-35A17922AB5C}" destId="{14FFF0F0-50A4-1342-976D-900439FE14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A4DE0-2414-6D4A-89B8-6D0960BC609E}">
      <dsp:nvSpPr>
        <dsp:cNvPr id="0" name=""/>
        <dsp:cNvSpPr/>
      </dsp:nvSpPr>
      <dsp:spPr>
        <a:xfrm>
          <a:off x="2523" y="89898"/>
          <a:ext cx="2460272" cy="751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Public Web Portal</a:t>
          </a:r>
          <a:endParaRPr lang="en-US" sz="1800" kern="1200" dirty="0"/>
        </a:p>
      </dsp:txBody>
      <dsp:txXfrm>
        <a:off x="2523" y="89898"/>
        <a:ext cx="2460272" cy="751254"/>
      </dsp:txXfrm>
    </dsp:sp>
    <dsp:sp modelId="{CDD4C45F-858B-6F4E-A025-FA94A7EEE708}">
      <dsp:nvSpPr>
        <dsp:cNvPr id="0" name=""/>
        <dsp:cNvSpPr/>
      </dsp:nvSpPr>
      <dsp:spPr>
        <a:xfrm>
          <a:off x="2523" y="841152"/>
          <a:ext cx="2460272" cy="29182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/>
            <a:t>CAREC Energy Website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Strategy Implementation Tracker</a:t>
          </a:r>
        </a:p>
      </dsp:txBody>
      <dsp:txXfrm>
        <a:off x="2523" y="841152"/>
        <a:ext cx="2460272" cy="2918278"/>
      </dsp:txXfrm>
    </dsp:sp>
    <dsp:sp modelId="{012CB910-6183-7749-AEB3-EFF4181487F0}">
      <dsp:nvSpPr>
        <dsp:cNvPr id="0" name=""/>
        <dsp:cNvSpPr/>
      </dsp:nvSpPr>
      <dsp:spPr>
        <a:xfrm>
          <a:off x="2807234" y="89898"/>
          <a:ext cx="2460272" cy="75125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Members Area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already available</a:t>
          </a:r>
          <a:endParaRPr lang="en-US" sz="1800" kern="1200" dirty="0"/>
        </a:p>
      </dsp:txBody>
      <dsp:txXfrm>
        <a:off x="2807234" y="89898"/>
        <a:ext cx="2460272" cy="751254"/>
      </dsp:txXfrm>
    </dsp:sp>
    <dsp:sp modelId="{F9B65A76-23F3-9840-A6C2-B1921326F77C}">
      <dsp:nvSpPr>
        <dsp:cNvPr id="0" name=""/>
        <dsp:cNvSpPr/>
      </dsp:nvSpPr>
      <dsp:spPr>
        <a:xfrm>
          <a:off x="2807234" y="841152"/>
          <a:ext cx="2460272" cy="291827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Log-in only for CAREC Members and Development Partners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Collaboration platform for Working Groups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Meeting registration and connection links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Document Downloads</a:t>
          </a:r>
        </a:p>
      </dsp:txBody>
      <dsp:txXfrm>
        <a:off x="2807234" y="841152"/>
        <a:ext cx="2460272" cy="2918278"/>
      </dsp:txXfrm>
    </dsp:sp>
    <dsp:sp modelId="{EFEA40EF-C8D0-D343-9759-121EBB4B0180}">
      <dsp:nvSpPr>
        <dsp:cNvPr id="0" name=""/>
        <dsp:cNvSpPr/>
      </dsp:nvSpPr>
      <dsp:spPr>
        <a:xfrm>
          <a:off x="5611945" y="89898"/>
          <a:ext cx="2460272" cy="75125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Conference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Hub</a:t>
          </a:r>
          <a:endParaRPr lang="en-US" sz="1800" kern="1200" dirty="0"/>
        </a:p>
      </dsp:txBody>
      <dsp:txXfrm>
        <a:off x="5611945" y="89898"/>
        <a:ext cx="2460272" cy="751254"/>
      </dsp:txXfrm>
    </dsp:sp>
    <dsp:sp modelId="{14FFF0F0-50A4-1342-976D-900439FE140F}">
      <dsp:nvSpPr>
        <dsp:cNvPr id="0" name=""/>
        <dsp:cNvSpPr/>
      </dsp:nvSpPr>
      <dsp:spPr>
        <a:xfrm>
          <a:off x="5611945" y="841152"/>
          <a:ext cx="2460272" cy="291827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CAREC Energy Conference websites (EIF, Women in Energy Summit, etc.)</a:t>
          </a:r>
        </a:p>
      </dsp:txBody>
      <dsp:txXfrm>
        <a:off x="5611945" y="841152"/>
        <a:ext cx="2460272" cy="2918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1CAF-CC1E-6646-BE32-92487F6926FE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8902-6FC1-174D-8B2C-1F8BBBEB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35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42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4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9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1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5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69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93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10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6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075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0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2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3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2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5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3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8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6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450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0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4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791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2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6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8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9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8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29BB10FE-1F50-6A4A-8D9B-EE549D71E34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2845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355BB0B9-C554-844A-8A1C-D7242B5F46A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4744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014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153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3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91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36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6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4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4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0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1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3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9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8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7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5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8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82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6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33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1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35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8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15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2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33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651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9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9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84F924-DD89-42E7-BFB1-AFEFEB99CD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34760" y="123679"/>
            <a:ext cx="880208" cy="83644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0FA8AC0-7DEA-425D-ADE3-262E83B6A7A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48073" y="5944861"/>
            <a:ext cx="666895" cy="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7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486384" y="2673946"/>
            <a:ext cx="8171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Launching a fresh era of cooperation: </a:t>
            </a:r>
            <a:br>
              <a:rPr lang="en-US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sz="32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New virtual connectivity and innovative working methods in ESCC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Sarin </a:t>
            </a:r>
            <a:r>
              <a:rPr lang="en-US" sz="2400" dirty="0" err="1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Abado</a:t>
            </a: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, Asian Development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31</a:t>
            </a:r>
            <a:r>
              <a:rPr lang="en-US" sz="2400" baseline="30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st</a:t>
            </a: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ESCC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10 June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5F7C5-A4F5-9847-B6FF-8549D3CE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2" y="1280376"/>
            <a:ext cx="3258326" cy="12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F98D-9A2A-9143-96C2-25454E2B7006}"/>
              </a:ext>
            </a:extLst>
          </p:cNvPr>
          <p:cNvSpPr txBox="1">
            <a:spLocks/>
          </p:cNvSpPr>
          <p:nvPr/>
        </p:nvSpPr>
        <p:spPr>
          <a:xfrm>
            <a:off x="322613" y="740390"/>
            <a:ext cx="849877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CAREC Energy Social Media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9156D94-7971-9644-AC67-A051442C2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3" r="5494"/>
          <a:stretch/>
        </p:blipFill>
        <p:spPr>
          <a:xfrm>
            <a:off x="1314020" y="2350374"/>
            <a:ext cx="1081596" cy="1078626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44D1AAA-F859-5B42-9270-5AECDACBA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7" r="9391"/>
          <a:stretch/>
        </p:blipFill>
        <p:spPr>
          <a:xfrm>
            <a:off x="1289324" y="4825966"/>
            <a:ext cx="1130987" cy="107862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CB8B2D3-D964-C047-89E5-9B5B0F896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6" t="1906" r="6516"/>
          <a:stretch/>
        </p:blipFill>
        <p:spPr>
          <a:xfrm>
            <a:off x="1314020" y="3595715"/>
            <a:ext cx="1067189" cy="10635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29F4A7-45B7-634B-9569-A2A6AADC0601}"/>
              </a:ext>
            </a:extLst>
          </p:cNvPr>
          <p:cNvSpPr/>
          <p:nvPr/>
        </p:nvSpPr>
        <p:spPr>
          <a:xfrm>
            <a:off x="2568595" y="2680135"/>
            <a:ext cx="4403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www.facebook.com</a:t>
            </a:r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/ADBCAREC</a:t>
            </a:r>
            <a:endParaRPr lang="en-PH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F9C54-BD40-BE45-998A-0BFA11B6F806}"/>
              </a:ext>
            </a:extLst>
          </p:cNvPr>
          <p:cNvSpPr/>
          <p:nvPr/>
        </p:nvSpPr>
        <p:spPr>
          <a:xfrm>
            <a:off x="2568595" y="5165224"/>
            <a:ext cx="3784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twitter.com</a:t>
            </a:r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PH" sz="20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CARECEnergy</a:t>
            </a:r>
            <a:endParaRPr lang="en-PH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34C65-5569-F54B-9DB6-A5A75656BF90}"/>
              </a:ext>
            </a:extLst>
          </p:cNvPr>
          <p:cNvSpPr/>
          <p:nvPr/>
        </p:nvSpPr>
        <p:spPr>
          <a:xfrm>
            <a:off x="2568595" y="3927427"/>
            <a:ext cx="4732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</a:t>
            </a:r>
            <a:r>
              <a:rPr lang="en-PH" sz="20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www.instagram.com</a:t>
            </a:r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PH" sz="20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carecenergy</a:t>
            </a:r>
            <a:r>
              <a:rPr lang="en-PH" sz="20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endParaRPr lang="en-PH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8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DB2DC-D5F4-A644-9C8C-12BCAFD7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31" y="2278579"/>
            <a:ext cx="6461538" cy="2519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0ED3C-17C6-5842-BF9D-0692F8B16561}"/>
              </a:ext>
            </a:extLst>
          </p:cNvPr>
          <p:cNvSpPr txBox="1"/>
          <p:nvPr/>
        </p:nvSpPr>
        <p:spPr>
          <a:xfrm>
            <a:off x="4306956" y="4336481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</a:t>
            </a:r>
            <a:r>
              <a:rPr lang="en-US" sz="2400" dirty="0"/>
              <a:t> </a:t>
            </a:r>
            <a:r>
              <a:rPr lang="en-US" sz="28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9424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3">
            <a:extLst>
              <a:ext uri="{FF2B5EF4-FFF2-40B4-BE49-F238E27FC236}">
                <a16:creationId xmlns:a16="http://schemas.microsoft.com/office/drawing/2014/main" id="{2F9D2ECE-8473-4B40-9B23-67FCA1D2E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" t="-1" r="820" b="1533"/>
          <a:stretch/>
        </p:blipFill>
        <p:spPr>
          <a:xfrm>
            <a:off x="357184" y="2205184"/>
            <a:ext cx="3102517" cy="387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A38FFC2-DD0C-7746-BE93-CFC24C4D2F04}"/>
              </a:ext>
            </a:extLst>
          </p:cNvPr>
          <p:cNvSpPr txBox="1">
            <a:spLocks/>
          </p:cNvSpPr>
          <p:nvPr/>
        </p:nvSpPr>
        <p:spPr>
          <a:xfrm>
            <a:off x="353937" y="484890"/>
            <a:ext cx="8436126" cy="1381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CAREC Energy Strategy 2030: </a:t>
            </a:r>
            <a:b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From adoption to implementation</a:t>
            </a:r>
          </a:p>
        </p:txBody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F3A10C6B-C6A3-9049-8402-451DC82D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316" y="2266733"/>
            <a:ext cx="972623" cy="3727703"/>
          </a:xfrm>
          <a:custGeom>
            <a:avLst/>
            <a:gdLst>
              <a:gd name="T0" fmla="*/ 2054 w 2083"/>
              <a:gd name="T1" fmla="*/ 7974 h 7975"/>
              <a:gd name="T2" fmla="*/ 2054 w 2083"/>
              <a:gd name="T3" fmla="*/ 7974 h 7975"/>
              <a:gd name="T4" fmla="*/ 2029 w 2083"/>
              <a:gd name="T5" fmla="*/ 7955 h 7975"/>
              <a:gd name="T6" fmla="*/ 4 w 2083"/>
              <a:gd name="T7" fmla="*/ 35 h 7975"/>
              <a:gd name="T8" fmla="*/ 4 w 2083"/>
              <a:gd name="T9" fmla="*/ 35 h 7975"/>
              <a:gd name="T10" fmla="*/ 22 w 2083"/>
              <a:gd name="T11" fmla="*/ 4 h 7975"/>
              <a:gd name="T12" fmla="*/ 22 w 2083"/>
              <a:gd name="T13" fmla="*/ 4 h 7975"/>
              <a:gd name="T14" fmla="*/ 52 w 2083"/>
              <a:gd name="T15" fmla="*/ 22 h 7975"/>
              <a:gd name="T16" fmla="*/ 2079 w 2083"/>
              <a:gd name="T17" fmla="*/ 7942 h 7975"/>
              <a:gd name="T18" fmla="*/ 2079 w 2083"/>
              <a:gd name="T19" fmla="*/ 7942 h 7975"/>
              <a:gd name="T20" fmla="*/ 2060 w 2083"/>
              <a:gd name="T21" fmla="*/ 7973 h 7975"/>
              <a:gd name="T22" fmla="*/ 2060 w 2083"/>
              <a:gd name="T23" fmla="*/ 7973 h 7975"/>
              <a:gd name="T24" fmla="*/ 2054 w 2083"/>
              <a:gd name="T25" fmla="*/ 7974 h 7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83" h="7975">
                <a:moveTo>
                  <a:pt x="2054" y="7974"/>
                </a:moveTo>
                <a:lnTo>
                  <a:pt x="2054" y="7974"/>
                </a:lnTo>
                <a:cubicBezTo>
                  <a:pt x="2043" y="7974"/>
                  <a:pt x="2032" y="7966"/>
                  <a:pt x="2029" y="7955"/>
                </a:cubicBezTo>
                <a:lnTo>
                  <a:pt x="4" y="35"/>
                </a:lnTo>
                <a:lnTo>
                  <a:pt x="4" y="35"/>
                </a:lnTo>
                <a:cubicBezTo>
                  <a:pt x="0" y="21"/>
                  <a:pt x="8" y="7"/>
                  <a:pt x="22" y="4"/>
                </a:cubicBezTo>
                <a:lnTo>
                  <a:pt x="22" y="4"/>
                </a:lnTo>
                <a:cubicBezTo>
                  <a:pt x="35" y="0"/>
                  <a:pt x="49" y="8"/>
                  <a:pt x="52" y="22"/>
                </a:cubicBezTo>
                <a:lnTo>
                  <a:pt x="2079" y="7942"/>
                </a:lnTo>
                <a:lnTo>
                  <a:pt x="2079" y="7942"/>
                </a:lnTo>
                <a:cubicBezTo>
                  <a:pt x="2082" y="7956"/>
                  <a:pt x="2074" y="7970"/>
                  <a:pt x="2060" y="7973"/>
                </a:cubicBezTo>
                <a:lnTo>
                  <a:pt x="2060" y="7973"/>
                </a:lnTo>
                <a:cubicBezTo>
                  <a:pt x="2058" y="7973"/>
                  <a:pt x="2056" y="7974"/>
                  <a:pt x="2054" y="797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Freeform 208">
            <a:extLst>
              <a:ext uri="{FF2B5EF4-FFF2-40B4-BE49-F238E27FC236}">
                <a16:creationId xmlns:a16="http://schemas.microsoft.com/office/drawing/2014/main" id="{B34B865D-AC73-4A43-B7C6-443220C7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868" y="2491557"/>
            <a:ext cx="239035" cy="239035"/>
          </a:xfrm>
          <a:custGeom>
            <a:avLst/>
            <a:gdLst>
              <a:gd name="T0" fmla="*/ 255 w 511"/>
              <a:gd name="T1" fmla="*/ 0 h 510"/>
              <a:gd name="T2" fmla="*/ 255 w 511"/>
              <a:gd name="T3" fmla="*/ 0 h 510"/>
              <a:gd name="T4" fmla="*/ 510 w 511"/>
              <a:gd name="T5" fmla="*/ 255 h 510"/>
              <a:gd name="T6" fmla="*/ 510 w 511"/>
              <a:gd name="T7" fmla="*/ 255 h 510"/>
              <a:gd name="T8" fmla="*/ 255 w 511"/>
              <a:gd name="T9" fmla="*/ 509 h 510"/>
              <a:gd name="T10" fmla="*/ 255 w 511"/>
              <a:gd name="T11" fmla="*/ 509 h 510"/>
              <a:gd name="T12" fmla="*/ 0 w 511"/>
              <a:gd name="T13" fmla="*/ 255 h 510"/>
              <a:gd name="T14" fmla="*/ 0 w 511"/>
              <a:gd name="T15" fmla="*/ 255 h 510"/>
              <a:gd name="T16" fmla="*/ 255 w 511"/>
              <a:gd name="T17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10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5"/>
                </a:cubicBezTo>
                <a:lnTo>
                  <a:pt x="510" y="255"/>
                </a:lnTo>
                <a:cubicBezTo>
                  <a:pt x="510" y="395"/>
                  <a:pt x="396" y="509"/>
                  <a:pt x="255" y="509"/>
                </a:cubicBezTo>
                <a:lnTo>
                  <a:pt x="255" y="509"/>
                </a:lnTo>
                <a:cubicBezTo>
                  <a:pt x="114" y="509"/>
                  <a:pt x="0" y="395"/>
                  <a:pt x="0" y="255"/>
                </a:cubicBezTo>
                <a:lnTo>
                  <a:pt x="0" y="255"/>
                </a:lnTo>
                <a:cubicBezTo>
                  <a:pt x="0" y="114"/>
                  <a:pt x="114" y="0"/>
                  <a:pt x="255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Freeform 209">
            <a:extLst>
              <a:ext uri="{FF2B5EF4-FFF2-40B4-BE49-F238E27FC236}">
                <a16:creationId xmlns:a16="http://schemas.microsoft.com/office/drawing/2014/main" id="{F729E445-78E8-2843-81ED-75428DDB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292" y="4013610"/>
            <a:ext cx="239035" cy="236973"/>
          </a:xfrm>
          <a:custGeom>
            <a:avLst/>
            <a:gdLst>
              <a:gd name="T0" fmla="*/ 255 w 511"/>
              <a:gd name="T1" fmla="*/ 0 h 509"/>
              <a:gd name="T2" fmla="*/ 255 w 511"/>
              <a:gd name="T3" fmla="*/ 0 h 509"/>
              <a:gd name="T4" fmla="*/ 510 w 511"/>
              <a:gd name="T5" fmla="*/ 254 h 509"/>
              <a:gd name="T6" fmla="*/ 510 w 511"/>
              <a:gd name="T7" fmla="*/ 254 h 509"/>
              <a:gd name="T8" fmla="*/ 255 w 511"/>
              <a:gd name="T9" fmla="*/ 508 h 509"/>
              <a:gd name="T10" fmla="*/ 255 w 511"/>
              <a:gd name="T11" fmla="*/ 508 h 509"/>
              <a:gd name="T12" fmla="*/ 0 w 511"/>
              <a:gd name="T13" fmla="*/ 254 h 509"/>
              <a:gd name="T14" fmla="*/ 0 w 511"/>
              <a:gd name="T15" fmla="*/ 254 h 509"/>
              <a:gd name="T16" fmla="*/ 255 w 511"/>
              <a:gd name="T1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09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4"/>
                </a:cubicBezTo>
                <a:lnTo>
                  <a:pt x="510" y="254"/>
                </a:lnTo>
                <a:cubicBezTo>
                  <a:pt x="510" y="394"/>
                  <a:pt x="396" y="508"/>
                  <a:pt x="255" y="508"/>
                </a:cubicBezTo>
                <a:lnTo>
                  <a:pt x="255" y="508"/>
                </a:lnTo>
                <a:cubicBezTo>
                  <a:pt x="115" y="508"/>
                  <a:pt x="0" y="394"/>
                  <a:pt x="0" y="254"/>
                </a:cubicBezTo>
                <a:lnTo>
                  <a:pt x="0" y="254"/>
                </a:lnTo>
                <a:cubicBezTo>
                  <a:pt x="0" y="114"/>
                  <a:pt x="115" y="0"/>
                  <a:pt x="25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Freeform 210">
            <a:extLst>
              <a:ext uri="{FF2B5EF4-FFF2-40B4-BE49-F238E27FC236}">
                <a16:creationId xmlns:a16="http://schemas.microsoft.com/office/drawing/2014/main" id="{E0450B77-A757-B34B-BAE7-6D7842C6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650" y="5478187"/>
            <a:ext cx="239035" cy="239035"/>
          </a:xfrm>
          <a:custGeom>
            <a:avLst/>
            <a:gdLst>
              <a:gd name="T0" fmla="*/ 255 w 511"/>
              <a:gd name="T1" fmla="*/ 0 h 511"/>
              <a:gd name="T2" fmla="*/ 255 w 511"/>
              <a:gd name="T3" fmla="*/ 0 h 511"/>
              <a:gd name="T4" fmla="*/ 510 w 511"/>
              <a:gd name="T5" fmla="*/ 255 h 511"/>
              <a:gd name="T6" fmla="*/ 510 w 511"/>
              <a:gd name="T7" fmla="*/ 255 h 511"/>
              <a:gd name="T8" fmla="*/ 255 w 511"/>
              <a:gd name="T9" fmla="*/ 510 h 511"/>
              <a:gd name="T10" fmla="*/ 255 w 511"/>
              <a:gd name="T11" fmla="*/ 510 h 511"/>
              <a:gd name="T12" fmla="*/ 0 w 511"/>
              <a:gd name="T13" fmla="*/ 255 h 511"/>
              <a:gd name="T14" fmla="*/ 0 w 511"/>
              <a:gd name="T15" fmla="*/ 255 h 511"/>
              <a:gd name="T16" fmla="*/ 255 w 511"/>
              <a:gd name="T17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" h="511">
                <a:moveTo>
                  <a:pt x="255" y="0"/>
                </a:moveTo>
                <a:lnTo>
                  <a:pt x="255" y="0"/>
                </a:lnTo>
                <a:cubicBezTo>
                  <a:pt x="396" y="0"/>
                  <a:pt x="510" y="114"/>
                  <a:pt x="510" y="255"/>
                </a:cubicBezTo>
                <a:lnTo>
                  <a:pt x="510" y="255"/>
                </a:lnTo>
                <a:cubicBezTo>
                  <a:pt x="510" y="395"/>
                  <a:pt x="396" y="510"/>
                  <a:pt x="255" y="510"/>
                </a:cubicBezTo>
                <a:lnTo>
                  <a:pt x="255" y="510"/>
                </a:lnTo>
                <a:cubicBezTo>
                  <a:pt x="115" y="510"/>
                  <a:pt x="0" y="395"/>
                  <a:pt x="0" y="255"/>
                </a:cubicBezTo>
                <a:lnTo>
                  <a:pt x="0" y="255"/>
                </a:lnTo>
                <a:cubicBezTo>
                  <a:pt x="0" y="114"/>
                  <a:pt x="115" y="0"/>
                  <a:pt x="255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6D61F3-CD13-DC43-8D81-9E9E7ED47290}"/>
              </a:ext>
            </a:extLst>
          </p:cNvPr>
          <p:cNvSpPr txBox="1"/>
          <p:nvPr/>
        </p:nvSpPr>
        <p:spPr>
          <a:xfrm>
            <a:off x="4072542" y="2558231"/>
            <a:ext cx="5148096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CAREC ENERGY STRATEGY 2030 ADOPTION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9259D2-7D5E-394E-AD3C-86ED64BF387C}"/>
              </a:ext>
            </a:extLst>
          </p:cNvPr>
          <p:cNvSpPr txBox="1"/>
          <p:nvPr/>
        </p:nvSpPr>
        <p:spPr>
          <a:xfrm>
            <a:off x="4986431" y="5458457"/>
            <a:ext cx="380687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IMPLEMENTATION PERIOD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6F41A5-4960-5345-9C00-5EF9CC02B7F6}"/>
              </a:ext>
            </a:extLst>
          </p:cNvPr>
          <p:cNvSpPr txBox="1"/>
          <p:nvPr/>
        </p:nvSpPr>
        <p:spPr>
          <a:xfrm>
            <a:off x="4516091" y="3948167"/>
            <a:ext cx="4627909" cy="70788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STRATEGY IMPLEMENTATION PLAN DEVELOPMENT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6EB594-E981-7A4A-A756-CC06DED86ECC}"/>
              </a:ext>
            </a:extLst>
          </p:cNvPr>
          <p:cNvCxnSpPr>
            <a:cxnSpLocks/>
          </p:cNvCxnSpPr>
          <p:nvPr/>
        </p:nvCxnSpPr>
        <p:spPr>
          <a:xfrm>
            <a:off x="5289737" y="6038824"/>
            <a:ext cx="2254" cy="2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6DD0DA8-6410-1C43-9777-45AC9E65542A}"/>
              </a:ext>
            </a:extLst>
          </p:cNvPr>
          <p:cNvCxnSpPr>
            <a:cxnSpLocks/>
          </p:cNvCxnSpPr>
          <p:nvPr/>
        </p:nvCxnSpPr>
        <p:spPr>
          <a:xfrm>
            <a:off x="5291990" y="6238879"/>
            <a:ext cx="3372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554FC9F-D6E0-1548-8A98-C61C10D81E05}"/>
              </a:ext>
            </a:extLst>
          </p:cNvPr>
          <p:cNvSpPr txBox="1"/>
          <p:nvPr/>
        </p:nvSpPr>
        <p:spPr>
          <a:xfrm>
            <a:off x="5690698" y="6038824"/>
            <a:ext cx="3199036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ESCC WORKPLAN 2020-2022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0E4BC9-F52E-D842-8D58-08F769E31D5B}"/>
              </a:ext>
            </a:extLst>
          </p:cNvPr>
          <p:cNvSpPr txBox="1"/>
          <p:nvPr/>
        </p:nvSpPr>
        <p:spPr>
          <a:xfrm>
            <a:off x="4093701" y="2077711"/>
            <a:ext cx="137491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2D89FB-46EF-C640-837F-96B15D92540F}"/>
              </a:ext>
            </a:extLst>
          </p:cNvPr>
          <p:cNvSpPr txBox="1"/>
          <p:nvPr/>
        </p:nvSpPr>
        <p:spPr>
          <a:xfrm>
            <a:off x="4516090" y="3489529"/>
            <a:ext cx="2799109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2020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(COVID-19)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F8841A-153C-0D4D-B411-6C7B521284D6}"/>
              </a:ext>
            </a:extLst>
          </p:cNvPr>
          <p:cNvSpPr txBox="1"/>
          <p:nvPr/>
        </p:nvSpPr>
        <p:spPr>
          <a:xfrm>
            <a:off x="4981925" y="5022077"/>
            <a:ext cx="1776066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2020-2030</a:t>
            </a:r>
          </a:p>
        </p:txBody>
      </p:sp>
    </p:spTree>
    <p:extLst>
      <p:ext uri="{BB962C8B-B14F-4D97-AF65-F5344CB8AC3E}">
        <p14:creationId xmlns:p14="http://schemas.microsoft.com/office/powerpoint/2010/main" val="409599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1291B06-D8EE-1047-A157-B8B98ED36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9" t="11104" r="8210" b="9802"/>
          <a:stretch/>
        </p:blipFill>
        <p:spPr>
          <a:xfrm>
            <a:off x="799666" y="2847095"/>
            <a:ext cx="704887" cy="698782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FEE413B-7758-8043-95E6-16F1F2B0C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6" t="18183" r="13092" b="12997"/>
          <a:stretch/>
        </p:blipFill>
        <p:spPr>
          <a:xfrm>
            <a:off x="3474816" y="2868669"/>
            <a:ext cx="708602" cy="698782"/>
          </a:xfrm>
          <a:prstGeom prst="rect">
            <a:avLst/>
          </a:prstGeom>
        </p:spPr>
      </p:pic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4C1B605-629E-4A46-865A-B5E1D0354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47" t="8383" r="14652" b="14811"/>
          <a:stretch/>
        </p:blipFill>
        <p:spPr>
          <a:xfrm>
            <a:off x="6225915" y="2848208"/>
            <a:ext cx="714735" cy="7019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1522E-1064-944D-8835-547AAA4F5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55" t="5786" r="5067" b="5708"/>
          <a:stretch/>
        </p:blipFill>
        <p:spPr>
          <a:xfrm>
            <a:off x="6231838" y="5006678"/>
            <a:ext cx="708812" cy="70199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8D3060-26C2-8D4B-B706-0B32D7CD59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30" t="8375" r="9310" b="7605"/>
          <a:stretch/>
        </p:blipFill>
        <p:spPr>
          <a:xfrm>
            <a:off x="3417664" y="5030755"/>
            <a:ext cx="708602" cy="701788"/>
          </a:xfrm>
          <a:prstGeom prst="rect">
            <a:avLst/>
          </a:prstGeom>
        </p:spPr>
      </p:pic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A94EB46F-D659-A743-BE81-6F1D8BAA84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54" t="6995" r="7063" b="10335"/>
          <a:stretch/>
        </p:blipFill>
        <p:spPr>
          <a:xfrm>
            <a:off x="760309" y="5006678"/>
            <a:ext cx="705567" cy="698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61C0D-135B-304A-9F59-1604B6A3AB1C}"/>
              </a:ext>
            </a:extLst>
          </p:cNvPr>
          <p:cNvSpPr txBox="1"/>
          <p:nvPr/>
        </p:nvSpPr>
        <p:spPr>
          <a:xfrm>
            <a:off x="1565892" y="2878758"/>
            <a:ext cx="159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Energy Security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379CAD-D904-464C-92DB-FC2E6639F41C}"/>
              </a:ext>
            </a:extLst>
          </p:cNvPr>
          <p:cNvSpPr/>
          <p:nvPr/>
        </p:nvSpPr>
        <p:spPr>
          <a:xfrm>
            <a:off x="4249731" y="2886632"/>
            <a:ext cx="1496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Sector Reforms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6DD78D-7BC5-F746-85CF-2DFFF7A7AD67}"/>
              </a:ext>
            </a:extLst>
          </p:cNvPr>
          <p:cNvSpPr/>
          <p:nvPr/>
        </p:nvSpPr>
        <p:spPr>
          <a:xfrm>
            <a:off x="6983514" y="2891072"/>
            <a:ext cx="1525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Sustainable </a:t>
            </a:r>
          </a:p>
          <a:p>
            <a:r>
              <a:rPr lang="en-PH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Energy</a:t>
            </a:r>
            <a:endParaRPr lang="en-US" sz="2000" b="1" dirty="0">
              <a:solidFill>
                <a:srgbClr val="007DB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444F8F-2C26-3946-A9BD-07454E0C90FC}"/>
              </a:ext>
            </a:extLst>
          </p:cNvPr>
          <p:cNvSpPr txBox="1">
            <a:spLocks/>
          </p:cNvSpPr>
          <p:nvPr/>
        </p:nvSpPr>
        <p:spPr>
          <a:xfrm>
            <a:off x="681153" y="2235070"/>
            <a:ext cx="4572000" cy="488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/>
                </a:solidFill>
                <a:latin typeface="Calibri" panose="020F0502020204030204"/>
                <a:ea typeface="+mn-ea"/>
                <a:cs typeface="+mn-cs"/>
              </a:rPr>
              <a:t>Strategic Priorities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FBE6A3-96A7-D441-B5A6-27D069516195}"/>
              </a:ext>
            </a:extLst>
          </p:cNvPr>
          <p:cNvSpPr txBox="1">
            <a:spLocks/>
          </p:cNvSpPr>
          <p:nvPr/>
        </p:nvSpPr>
        <p:spPr>
          <a:xfrm>
            <a:off x="668854" y="4409318"/>
            <a:ext cx="4572000" cy="489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/>
                </a:solidFill>
                <a:latin typeface="Calibri" panose="020F0502020204030204"/>
                <a:ea typeface="+mn-ea"/>
                <a:cs typeface="+mn-cs"/>
              </a:rPr>
              <a:t>Cross-Cutting Themes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EFFB1-CCAD-4B46-AB7A-0736126B75CF}"/>
              </a:ext>
            </a:extLst>
          </p:cNvPr>
          <p:cNvSpPr txBox="1"/>
          <p:nvPr/>
        </p:nvSpPr>
        <p:spPr>
          <a:xfrm>
            <a:off x="1465876" y="5022944"/>
            <a:ext cx="160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Knowledge &amp;</a:t>
            </a:r>
            <a:b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Partnerships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FF49E-3DFF-0E4E-AA23-D216F8D47603}"/>
              </a:ext>
            </a:extLst>
          </p:cNvPr>
          <p:cNvSpPr txBox="1"/>
          <p:nvPr/>
        </p:nvSpPr>
        <p:spPr>
          <a:xfrm>
            <a:off x="4172969" y="5059012"/>
            <a:ext cx="172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Private Sector </a:t>
            </a:r>
            <a:b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</a:b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Enhancement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5EBD0-5E5B-2D4C-A229-5D35B6FDA1E7}"/>
              </a:ext>
            </a:extLst>
          </p:cNvPr>
          <p:cNvSpPr txBox="1"/>
          <p:nvPr/>
        </p:nvSpPr>
        <p:spPr>
          <a:xfrm>
            <a:off x="6963869" y="5030755"/>
            <a:ext cx="152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Women in </a:t>
            </a: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Energy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ACAD25-0E6A-2141-8578-596ACF65A213}"/>
              </a:ext>
            </a:extLst>
          </p:cNvPr>
          <p:cNvSpPr txBox="1">
            <a:spLocks/>
          </p:cNvSpPr>
          <p:nvPr/>
        </p:nvSpPr>
        <p:spPr>
          <a:xfrm>
            <a:off x="760309" y="523122"/>
            <a:ext cx="8041381" cy="1312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2030 Strategic Priorities &amp;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Cross Cutting Themes</a:t>
            </a:r>
          </a:p>
        </p:txBody>
      </p:sp>
    </p:spTree>
    <p:extLst>
      <p:ext uri="{BB962C8B-B14F-4D97-AF65-F5344CB8AC3E}">
        <p14:creationId xmlns:p14="http://schemas.microsoft.com/office/powerpoint/2010/main" val="13803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12D6454-AFB1-304F-97F9-DE4039E0EAAD}"/>
              </a:ext>
            </a:extLst>
          </p:cNvPr>
          <p:cNvSpPr txBox="1">
            <a:spLocks/>
          </p:cNvSpPr>
          <p:nvPr/>
        </p:nvSpPr>
        <p:spPr bwMode="auto">
          <a:xfrm>
            <a:off x="295913" y="2476214"/>
            <a:ext cx="2943327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Team Work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in new task forces &amp;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working groups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5036C0D-BAD4-4546-8B29-0D697A829144}"/>
              </a:ext>
            </a:extLst>
          </p:cNvPr>
          <p:cNvSpPr txBox="1">
            <a:spLocks/>
          </p:cNvSpPr>
          <p:nvPr/>
        </p:nvSpPr>
        <p:spPr bwMode="auto">
          <a:xfrm>
            <a:off x="5857106" y="3304306"/>
            <a:ext cx="3204356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New Leadership Roles </a:t>
            </a: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for members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BEEBE8A-579F-CC46-8492-6565BB838802}"/>
              </a:ext>
            </a:extLst>
          </p:cNvPr>
          <p:cNvSpPr txBox="1">
            <a:spLocks/>
          </p:cNvSpPr>
          <p:nvPr/>
        </p:nvSpPr>
        <p:spPr bwMode="auto">
          <a:xfrm>
            <a:off x="2492157" y="4771858"/>
            <a:ext cx="2658483" cy="7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25" b="1" i="0" u="none" strike="noStrike" kern="1200" cap="none" spc="0" normalizeH="0" baseline="0" noProof="0" dirty="0">
                <a:ln>
                  <a:noFill/>
                </a:ln>
                <a:solidFill>
                  <a:srgbClr val="2D82BA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Better facilities for </a:t>
            </a:r>
            <a:r>
              <a:rPr kumimoji="0" lang="en-US" altLang="x-none" sz="2700" b="1" i="0" u="none" strike="noStrike" kern="1200" cap="none" spc="0" normalizeH="0" baseline="0" noProof="0" dirty="0">
                <a:ln>
                  <a:noFill/>
                </a:ln>
                <a:solidFill>
                  <a:srgbClr val="E2461C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Open Sans Semibold" charset="0"/>
                <a:sym typeface="Poppins Medium" charset="0"/>
              </a:rPr>
              <a:t>Remote Working</a:t>
            </a:r>
            <a:endParaRPr kumimoji="0" lang="x-none" altLang="x-none" sz="2025" b="1" i="0" u="none" strike="noStrike" kern="1200" cap="none" spc="0" normalizeH="0" baseline="0" noProof="0" dirty="0">
              <a:ln>
                <a:noFill/>
              </a:ln>
              <a:solidFill>
                <a:srgbClr val="2D82BA"/>
              </a:solidFill>
              <a:effectLst/>
              <a:uLnTx/>
              <a:uFillTx/>
              <a:latin typeface="Segoe UI Symbol" panose="020B0502040204020203" pitchFamily="34" charset="0"/>
              <a:ea typeface="Segoe UI Symbol" panose="020B0502040204020203" pitchFamily="34" charset="0"/>
              <a:cs typeface="Open Sans Semibold" charset="0"/>
              <a:sym typeface="Poppins Medium" charset="0"/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D3D6F0C8-E819-2049-971F-259E55EC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03386" y="2296194"/>
            <a:ext cx="3388075" cy="28341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EDB933-21D4-2E42-A099-74C4D275207C}"/>
              </a:ext>
            </a:extLst>
          </p:cNvPr>
          <p:cNvSpPr txBox="1">
            <a:spLocks/>
          </p:cNvSpPr>
          <p:nvPr/>
        </p:nvSpPr>
        <p:spPr>
          <a:xfrm>
            <a:off x="771525" y="717485"/>
            <a:ext cx="7886700" cy="9684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Proposed Implementation Method</a:t>
            </a:r>
          </a:p>
        </p:txBody>
      </p:sp>
    </p:spTree>
    <p:extLst>
      <p:ext uri="{BB962C8B-B14F-4D97-AF65-F5344CB8AC3E}">
        <p14:creationId xmlns:p14="http://schemas.microsoft.com/office/powerpoint/2010/main" val="25255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225A6152-CEF1-F04F-A191-FDA9DAA1F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13285" b="3"/>
          <a:stretch/>
        </p:blipFill>
        <p:spPr>
          <a:xfrm>
            <a:off x="20" y="10"/>
            <a:ext cx="4574266" cy="3428990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F0D8F24A-15EB-2043-AA8C-08E3F17FA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4" r="12977" b="3"/>
          <a:stretch/>
        </p:blipFill>
        <p:spPr>
          <a:xfrm>
            <a:off x="4569714" y="10"/>
            <a:ext cx="4574286" cy="3428990"/>
          </a:xfrm>
          <a:prstGeom prst="rect">
            <a:avLst/>
          </a:prstGeom>
        </p:spPr>
      </p:pic>
      <p:pic>
        <p:nvPicPr>
          <p:cNvPr id="9" name="Picture 8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30CC5106-6C46-4E46-9F63-AB01B59B8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13" r="9979"/>
          <a:stretch/>
        </p:blipFill>
        <p:spPr>
          <a:xfrm>
            <a:off x="-1123" y="3428990"/>
            <a:ext cx="4691110" cy="3429000"/>
          </a:xfrm>
          <a:prstGeom prst="rect">
            <a:avLst/>
          </a:prstGeom>
        </p:spPr>
      </p:pic>
      <p:pic>
        <p:nvPicPr>
          <p:cNvPr id="7" name="Picture 6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90900220-D116-2842-AC9F-74826C5AE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9" r="17040" b="1"/>
          <a:stretch/>
        </p:blipFill>
        <p:spPr>
          <a:xfrm>
            <a:off x="4568571" y="3445192"/>
            <a:ext cx="4574286" cy="3429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30E6CF-95A8-4645-A467-857CF99C8F3B}"/>
              </a:ext>
            </a:extLst>
          </p:cNvPr>
          <p:cNvSpPr txBox="1"/>
          <p:nvPr/>
        </p:nvSpPr>
        <p:spPr>
          <a:xfrm>
            <a:off x="3849328" y="3093650"/>
            <a:ext cx="52946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New CAREC Energy Family &amp; Team Work</a:t>
            </a:r>
          </a:p>
        </p:txBody>
      </p:sp>
    </p:spTree>
    <p:extLst>
      <p:ext uri="{BB962C8B-B14F-4D97-AF65-F5344CB8AC3E}">
        <p14:creationId xmlns:p14="http://schemas.microsoft.com/office/powerpoint/2010/main" val="238578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B12F2B-631C-C649-BDAE-A47B95B7F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13"/>
          <a:stretch/>
        </p:blipFill>
        <p:spPr>
          <a:xfrm>
            <a:off x="184355" y="2056704"/>
            <a:ext cx="5356289" cy="4039567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F99583-7E79-1348-90D3-E82AB1E58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6" t="11540" r="18495" b="15391"/>
          <a:stretch/>
        </p:blipFill>
        <p:spPr>
          <a:xfrm>
            <a:off x="5250425" y="2189799"/>
            <a:ext cx="3805084" cy="1179871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F97E68-1653-A04A-96E6-97C19FF16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7" t="12671" r="21639" b="14260"/>
          <a:stretch/>
        </p:blipFill>
        <p:spPr>
          <a:xfrm>
            <a:off x="5346289" y="3412622"/>
            <a:ext cx="3613356" cy="1179872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905F1B-7FD2-5D4A-9895-52E1782CD6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97" t="10179" r="41177" b="10925"/>
          <a:stretch/>
        </p:blipFill>
        <p:spPr>
          <a:xfrm>
            <a:off x="5346289" y="4592494"/>
            <a:ext cx="2476155" cy="20500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0EB1A2-1221-5840-BD61-B9CEF349823D}"/>
              </a:ext>
            </a:extLst>
          </p:cNvPr>
          <p:cNvSpPr txBox="1">
            <a:spLocks/>
          </p:cNvSpPr>
          <p:nvPr/>
        </p:nvSpPr>
        <p:spPr>
          <a:xfrm>
            <a:off x="771525" y="717485"/>
            <a:ext cx="7886700" cy="96844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CAREC Energy Community Leaders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43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Working Groups and their Chairs</a:t>
            </a:r>
          </a:p>
        </p:txBody>
      </p:sp>
    </p:spTree>
    <p:extLst>
      <p:ext uri="{BB962C8B-B14F-4D97-AF65-F5344CB8AC3E}">
        <p14:creationId xmlns:p14="http://schemas.microsoft.com/office/powerpoint/2010/main" val="167931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54944-443F-AC45-AB66-04381D32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13"/>
          <a:stretch/>
        </p:blipFill>
        <p:spPr>
          <a:xfrm>
            <a:off x="217535" y="2237623"/>
            <a:ext cx="5331543" cy="4020903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D72C4F-EB1B-084F-BABB-5EE7CCF57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0" t="11985" r="17686" b="16164"/>
          <a:stretch/>
        </p:blipFill>
        <p:spPr>
          <a:xfrm>
            <a:off x="5191431" y="4925154"/>
            <a:ext cx="3937821" cy="1088915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CA05D3-6667-9949-ABC7-C9AF40C5F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7" t="11399" r="44415" b="16502"/>
          <a:stretch/>
        </p:blipFill>
        <p:spPr>
          <a:xfrm>
            <a:off x="5191431" y="2472620"/>
            <a:ext cx="2743199" cy="1089657"/>
          </a:xfrm>
          <a:prstGeom prst="rect">
            <a:avLst/>
          </a:prstGeom>
        </p:spPr>
      </p:pic>
      <p:pic>
        <p:nvPicPr>
          <p:cNvPr id="9" name="Picture 8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DD5DEA81-4842-9442-8B84-DB4C2F54D7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2" t="13436" r="47686" b="12442"/>
          <a:stretch/>
        </p:blipFill>
        <p:spPr>
          <a:xfrm>
            <a:off x="5191431" y="3797274"/>
            <a:ext cx="2344994" cy="10090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B88BA4-FD12-524A-9A16-1981D0ACFD2A}"/>
              </a:ext>
            </a:extLst>
          </p:cNvPr>
          <p:cNvSpPr txBox="1">
            <a:spLocks/>
          </p:cNvSpPr>
          <p:nvPr/>
        </p:nvSpPr>
        <p:spPr>
          <a:xfrm>
            <a:off x="771525" y="717485"/>
            <a:ext cx="7886700" cy="96844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43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CAREC Energy Community Leaders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43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Task Forces and their Chairs</a:t>
            </a:r>
          </a:p>
        </p:txBody>
      </p:sp>
    </p:spTree>
    <p:extLst>
      <p:ext uri="{BB962C8B-B14F-4D97-AF65-F5344CB8AC3E}">
        <p14:creationId xmlns:p14="http://schemas.microsoft.com/office/powerpoint/2010/main" val="232744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AC5567-6B7D-C546-9284-6DC16C15AB3E}"/>
              </a:ext>
            </a:extLst>
          </p:cNvPr>
          <p:cNvSpPr txBox="1">
            <a:spLocks/>
          </p:cNvSpPr>
          <p:nvPr/>
        </p:nvSpPr>
        <p:spPr>
          <a:xfrm>
            <a:off x="631575" y="902061"/>
            <a:ext cx="8095411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3700" baseline="300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st</a:t>
            </a:r>
            <a:r>
              <a:rPr lang="en-US" sz="37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Work Stream and Task Force Meetings successfully completed</a:t>
            </a:r>
          </a:p>
        </p:txBody>
      </p:sp>
      <p:pic>
        <p:nvPicPr>
          <p:cNvPr id="15" name="Picture 1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6818FCC-593B-714D-9FF8-479ECFA3D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9" t="11104" r="8210" b="9802"/>
          <a:stretch/>
        </p:blipFill>
        <p:spPr>
          <a:xfrm>
            <a:off x="4102649" y="2944156"/>
            <a:ext cx="516877" cy="51240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D0B64ED5-387F-034C-8F6E-CD4359F21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6" t="18183" r="13092" b="12997"/>
          <a:stretch/>
        </p:blipFill>
        <p:spPr>
          <a:xfrm>
            <a:off x="2294535" y="2919861"/>
            <a:ext cx="516876" cy="494388"/>
          </a:xfrm>
          <a:prstGeom prst="rect">
            <a:avLst/>
          </a:prstGeom>
        </p:spPr>
      </p:pic>
      <p:pic>
        <p:nvPicPr>
          <p:cNvPr id="17" name="Picture 1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8B3C22A-B3E7-5F49-833A-C0644E19C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69" t="8383" r="10664" b="11215"/>
          <a:stretch/>
        </p:blipFill>
        <p:spPr>
          <a:xfrm>
            <a:off x="2847275" y="2919861"/>
            <a:ext cx="516877" cy="49438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6CA8B61-88F9-2A44-ABBD-5FDE681881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55" t="5786" r="5067" b="5708"/>
          <a:stretch/>
        </p:blipFill>
        <p:spPr>
          <a:xfrm>
            <a:off x="4679281" y="2952588"/>
            <a:ext cx="508862" cy="50396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4EAC8E0-D412-9147-927B-1384A9803D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30" t="8375" r="9310" b="7605"/>
          <a:stretch/>
        </p:blipFill>
        <p:spPr>
          <a:xfrm>
            <a:off x="1723305" y="2899580"/>
            <a:ext cx="508862" cy="503969"/>
          </a:xfrm>
          <a:prstGeom prst="rect">
            <a:avLst/>
          </a:prstGeom>
        </p:spPr>
      </p:pic>
      <p:pic>
        <p:nvPicPr>
          <p:cNvPr id="20" name="Picture 19" descr="A picture containing shirt&#10;&#10;Description automatically generated">
            <a:extLst>
              <a:ext uri="{FF2B5EF4-FFF2-40B4-BE49-F238E27FC236}">
                <a16:creationId xmlns:a16="http://schemas.microsoft.com/office/drawing/2014/main" id="{06FAF6BE-36FC-5D45-BC28-164021B3F2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54" t="6995" r="7063" b="10335"/>
          <a:stretch/>
        </p:blipFill>
        <p:spPr>
          <a:xfrm>
            <a:off x="1152066" y="2898351"/>
            <a:ext cx="510103" cy="5051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6FB455-D25C-6743-9527-7461321A041E}"/>
              </a:ext>
            </a:extLst>
          </p:cNvPr>
          <p:cNvSpPr txBox="1"/>
          <p:nvPr/>
        </p:nvSpPr>
        <p:spPr>
          <a:xfrm>
            <a:off x="1441372" y="2419626"/>
            <a:ext cx="153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25 May 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1714F6-9FCF-674A-AE82-21A60B7C13B9}"/>
              </a:ext>
            </a:extLst>
          </p:cNvPr>
          <p:cNvSpPr txBox="1"/>
          <p:nvPr/>
        </p:nvSpPr>
        <p:spPr>
          <a:xfrm>
            <a:off x="4058196" y="2454735"/>
            <a:ext cx="153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27 May 2021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04328F-CA4D-FF44-AC15-C82C95DB9A0E}"/>
              </a:ext>
            </a:extLst>
          </p:cNvPr>
          <p:cNvCxnSpPr>
            <a:cxnSpLocks/>
          </p:cNvCxnSpPr>
          <p:nvPr/>
        </p:nvCxnSpPr>
        <p:spPr>
          <a:xfrm>
            <a:off x="3641046" y="2646648"/>
            <a:ext cx="0" cy="79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16537F1-AA62-B34A-AFB7-829D81BE1A69}"/>
              </a:ext>
            </a:extLst>
          </p:cNvPr>
          <p:cNvSpPr txBox="1"/>
          <p:nvPr/>
        </p:nvSpPr>
        <p:spPr>
          <a:xfrm>
            <a:off x="6299571" y="247000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10 June 2021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AD600E-DB70-604C-960A-9EDC83BB7D6E}"/>
              </a:ext>
            </a:extLst>
          </p:cNvPr>
          <p:cNvCxnSpPr>
            <a:cxnSpLocks/>
          </p:cNvCxnSpPr>
          <p:nvPr/>
        </p:nvCxnSpPr>
        <p:spPr>
          <a:xfrm>
            <a:off x="5912301" y="2607643"/>
            <a:ext cx="0" cy="79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1A2F922-EBF4-B14E-A4D1-808BA41F71A7}"/>
              </a:ext>
            </a:extLst>
          </p:cNvPr>
          <p:cNvSpPr/>
          <p:nvPr/>
        </p:nvSpPr>
        <p:spPr>
          <a:xfrm>
            <a:off x="6606215" y="2978546"/>
            <a:ext cx="150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DB7">
                    <a:lumMod val="75000"/>
                  </a:srgbClr>
                </a:solidFill>
              </a:rPr>
              <a:t>ESCC Meeting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5BC1A-A1DC-E847-9D3B-91DECDC80AD0}"/>
              </a:ext>
            </a:extLst>
          </p:cNvPr>
          <p:cNvSpPr/>
          <p:nvPr/>
        </p:nvSpPr>
        <p:spPr>
          <a:xfrm>
            <a:off x="631576" y="3942312"/>
            <a:ext cx="8095410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Aft>
                <a:spcPts val="10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</a:rPr>
              <a:t>Work Streams and Task Forces are part of the Energy Sector Coordinating Committee (ESCC)</a:t>
            </a:r>
          </a:p>
          <a:p>
            <a:pPr marL="285750" lvl="0" indent="-285750" defTabSz="914400">
              <a:spcAft>
                <a:spcPts val="10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</a:rPr>
              <a:t>They prepare deliverables and present them to ESCC for endorsement</a:t>
            </a:r>
          </a:p>
          <a:p>
            <a:pPr marL="285750" lvl="0" indent="-285750" defTabSz="914400">
              <a:spcAft>
                <a:spcPts val="10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</a:rPr>
              <a:t>Each Work Stream and Task Force is chaired by 1 or 2 Member Countries who lead the process, ensure progress and report results at ESCC meetings</a:t>
            </a:r>
          </a:p>
          <a:p>
            <a:pPr marL="285750" lvl="0" indent="-285750" defTabSz="914400">
              <a:spcAft>
                <a:spcPts val="10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DB7">
                    <a:lumMod val="75000"/>
                  </a:srgbClr>
                </a:solidFill>
              </a:rPr>
              <a:t>International lead consultant assist each working group in preparing the assigned deliverables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400185-4025-314E-A5CF-21D7B41DA1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8857"/>
          <a:stretch/>
        </p:blipFill>
        <p:spPr>
          <a:xfrm>
            <a:off x="6116032" y="2910928"/>
            <a:ext cx="513567" cy="4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F668115-9C2D-354E-8685-5E88B04A5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490823"/>
              </p:ext>
            </p:extLst>
          </p:nvPr>
        </p:nvGraphicFramePr>
        <p:xfrm>
          <a:off x="534629" y="2891691"/>
          <a:ext cx="8074742" cy="384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1664834-A724-314B-82BF-DD008BC21F4A}"/>
              </a:ext>
            </a:extLst>
          </p:cNvPr>
          <p:cNvSpPr/>
          <p:nvPr/>
        </p:nvSpPr>
        <p:spPr>
          <a:xfrm>
            <a:off x="2394609" y="1764019"/>
            <a:ext cx="435478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3600" b="1" dirty="0" err="1">
                <a:solidFill>
                  <a:srgbClr val="00B0F0"/>
                </a:solidFill>
              </a:rPr>
              <a:t>www.carecenergy.org</a:t>
            </a:r>
            <a:endParaRPr lang="en-US" sz="3600" b="1" dirty="0">
              <a:solidFill>
                <a:srgbClr val="00B0F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399B66-E9E0-734A-937B-112EFC71CD43}"/>
              </a:ext>
            </a:extLst>
          </p:cNvPr>
          <p:cNvCxnSpPr>
            <a:cxnSpLocks/>
          </p:cNvCxnSpPr>
          <p:nvPr/>
        </p:nvCxnSpPr>
        <p:spPr>
          <a:xfrm flipV="1">
            <a:off x="2625213" y="2490550"/>
            <a:ext cx="1386750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77FA0-F99C-AE45-982E-DF33580B4CB4}"/>
              </a:ext>
            </a:extLst>
          </p:cNvPr>
          <p:cNvCxnSpPr>
            <a:cxnSpLocks/>
          </p:cNvCxnSpPr>
          <p:nvPr/>
        </p:nvCxnSpPr>
        <p:spPr>
          <a:xfrm flipH="1" flipV="1">
            <a:off x="5324168" y="2490550"/>
            <a:ext cx="1238864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A740-AF1D-0A4F-8BC6-B46A5968983D}"/>
              </a:ext>
            </a:extLst>
          </p:cNvPr>
          <p:cNvCxnSpPr>
            <a:cxnSpLocks/>
          </p:cNvCxnSpPr>
          <p:nvPr/>
        </p:nvCxnSpPr>
        <p:spPr>
          <a:xfrm flipV="1">
            <a:off x="4572000" y="2490550"/>
            <a:ext cx="0" cy="38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E869FBF-75CF-9342-A7B2-692BE6EFEAF7}"/>
              </a:ext>
            </a:extLst>
          </p:cNvPr>
          <p:cNvSpPr txBox="1">
            <a:spLocks/>
          </p:cNvSpPr>
          <p:nvPr/>
        </p:nvSpPr>
        <p:spPr>
          <a:xfrm>
            <a:off x="322613" y="485666"/>
            <a:ext cx="8498774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New Virtual Connectivity and </a:t>
            </a:r>
            <a:br>
              <a:rPr lang="en-US" sz="37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7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Remote Working</a:t>
            </a:r>
          </a:p>
        </p:txBody>
      </p:sp>
    </p:spTree>
    <p:extLst>
      <p:ext uri="{BB962C8B-B14F-4D97-AF65-F5344CB8AC3E}">
        <p14:creationId xmlns:p14="http://schemas.microsoft.com/office/powerpoint/2010/main" val="428814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3" ma:contentTypeDescription="Create a new document." ma:contentTypeScope="" ma:versionID="f0e4886d29306caa1a17031e76b5f547">
  <xsd:schema xmlns:xsd="http://www.w3.org/2001/XMLSchema" xmlns:xs="http://www.w3.org/2001/XMLSchema" xmlns:p="http://schemas.microsoft.com/office/2006/metadata/properties" xmlns:ns2="e30a273d-d6ae-4788-9422-d2fa4deaadf4" xmlns:ns3="c0101cd4-d4a0-41a2-b320-d72d96077b7f" targetNamespace="http://schemas.microsoft.com/office/2006/metadata/properties" ma:root="true" ma:fieldsID="2d4c21dfa09eab61487b3670bb2ab65f" ns2:_="" ns3:_="">
    <xsd:import namespace="e30a273d-d6ae-4788-9422-d2fa4deaadf4"/>
    <xsd:import namespace="c0101cd4-d4a0-41a2-b320-d72d96077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795BE-3FE1-47BA-BE37-12801ABD7C2F}"/>
</file>

<file path=customXml/itemProps2.xml><?xml version="1.0" encoding="utf-8"?>
<ds:datastoreItem xmlns:ds="http://schemas.openxmlformats.org/officeDocument/2006/customXml" ds:itemID="{1C33BE44-6C99-4956-91D8-0F88D789FC53}"/>
</file>

<file path=customXml/itemProps3.xml><?xml version="1.0" encoding="utf-8"?>
<ds:datastoreItem xmlns:ds="http://schemas.openxmlformats.org/officeDocument/2006/customXml" ds:itemID="{A1AFBE25-D352-40A3-AC67-28A4B09C70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3140</TotalTime>
  <Words>316</Words>
  <Application>Microsoft Macintosh PowerPoint</Application>
  <PresentationFormat>On-screen Show (4:3)</PresentationFormat>
  <Paragraphs>68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Lato Light</vt:lpstr>
      <vt:lpstr>Open Sans</vt:lpstr>
      <vt:lpstr>Poppins</vt:lpstr>
      <vt:lpstr>Segoe UI Symbol</vt:lpstr>
      <vt:lpstr>Office Theme</vt:lpstr>
      <vt:lpstr>1_Office Theme</vt:lpstr>
      <vt:lpstr>2_Office Theme</vt:lpstr>
      <vt:lpstr>3_Office Theme</vt:lpstr>
      <vt:lpstr>5_Office Theme</vt:lpstr>
      <vt:lpstr>4_Office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 Abado</dc:creator>
  <cp:lastModifiedBy>Sarin Abado</cp:lastModifiedBy>
  <cp:revision>60</cp:revision>
  <dcterms:created xsi:type="dcterms:W3CDTF">2019-11-08T09:34:02Z</dcterms:created>
  <dcterms:modified xsi:type="dcterms:W3CDTF">2021-06-02T14:34:43Z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</Properties>
</file>