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1153" r:id="rId5"/>
    <p:sldId id="3925" r:id="rId6"/>
    <p:sldId id="3964" r:id="rId7"/>
    <p:sldId id="3943" r:id="rId8"/>
    <p:sldId id="1220" r:id="rId9"/>
    <p:sldId id="1236" r:id="rId10"/>
    <p:sldId id="1241" r:id="rId11"/>
    <p:sldId id="3952" r:id="rId12"/>
    <p:sldId id="3953" r:id="rId13"/>
    <p:sldId id="3946" r:id="rId14"/>
    <p:sldId id="3956" r:id="rId15"/>
    <p:sldId id="3840" r:id="rId16"/>
  </p:sldIdLst>
  <p:sldSz cx="12192000" cy="6858000"/>
  <p:notesSz cx="7102475" cy="9388475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68" userDrawn="1">
          <p15:clr>
            <a:srgbClr val="A4A3A4"/>
          </p15:clr>
        </p15:guide>
        <p15:guide id="2" pos="2148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F87447-4836-C124-DE0C-5458FE43D81F}" name="Harb, Mahmoud" initials="HM" userId="S::MHarb@imf.org::3e7099a0-d7c3-42da-9898-b4196f456401" providerId="AD"/>
  <p188:author id="{7ABAF959-6B1F-9F89-90C2-9D8341262A04}" name="Radzewicz-Bak, Bozena" initials="RB" userId="S::bradzewiczbak@imf.org::6b2a5b70-937a-4779-8e36-0534741f6709" providerId="AD"/>
  <p188:author id="{C2AE536A-11D7-A0E9-BAA3-D6834089BE9D}" name="Vacher, Jerome" initials="VJ" userId="S::JVacher@imf.org::0c04dd97-366e-49b5-a2c0-59b19fa01f2b" providerId="AD"/>
  <p188:author id="{037F6C84-8642-BEF9-D08D-3CCCED91F947}" name="Bayar, Omer Ethem" initials="BOE" userId="S::OBayar@imf.org::2de0aa9f-d41f-4d56-8514-b5d18bae622c" providerId="AD"/>
  <p188:author id="{1F8CC09E-0A8F-7F39-33EE-3DF6B17F9736}" name="Radzewicz-Bak, Bozena" initials="RBB" userId="S::BRadzewiczBak@imf.org::6b2a5b70-937a-4779-8e36-0534741f6709" providerId="AD"/>
  <p188:author id="{2E22A3CA-DCF4-F32F-31A9-82A7AFB2B3CB}" name="Ma, Jiayi" initials="MJ" userId="S::JMa2@imf.org::c106229b-255a-4fbd-b991-47530eaaaf95" providerId="AD"/>
  <p188:author id="{A95462F1-88BA-BC91-7806-8EDEB126D197}" name="Korniyenko, Yevgeniya" initials="KY" userId="S::YKorniyenko@imf.org::475cf037-e6d4-49a0-b2b8-cc71c0f4d97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eiregat, Chris" initials="GC" lastIdx="1" clrIdx="6">
    <p:extLst>
      <p:ext uri="{19B8F6BF-5375-455C-9EA6-DF929625EA0E}">
        <p15:presenceInfo xmlns:p15="http://schemas.microsoft.com/office/powerpoint/2012/main" userId="S::CGeiregat@imf.org::9e1aa9cd-d80c-405e-9cbc-8d6adaafd1f5" providerId="AD"/>
      </p:ext>
    </p:extLst>
  </p:cmAuthor>
  <p:cmAuthor id="1" name="Nandwa, Boaz" initials="NB" lastIdx="10" clrIdx="0"/>
  <p:cmAuthor id="8" name="Belgacem, Aymen" initials="BA" lastIdx="7" clrIdx="7">
    <p:extLst>
      <p:ext uri="{19B8F6BF-5375-455C-9EA6-DF929625EA0E}">
        <p15:presenceInfo xmlns:p15="http://schemas.microsoft.com/office/powerpoint/2012/main" userId="S::ABelgacem@imf.org::03490485-c52e-4f62-b77f-70eef6d2190a" providerId="AD"/>
      </p:ext>
    </p:extLst>
  </p:cmAuthor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F00"/>
    <a:srgbClr val="F2A900"/>
    <a:srgbClr val="DA281C"/>
    <a:srgbClr val="78BE20"/>
    <a:srgbClr val="009CDE"/>
    <a:srgbClr val="005E85"/>
    <a:srgbClr val="004C97"/>
    <a:srgbClr val="0070C0"/>
    <a:srgbClr val="00206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7052" autoAdjust="0"/>
  </p:normalViewPr>
  <p:slideViewPr>
    <p:cSldViewPr snapToGrid="0">
      <p:cViewPr>
        <p:scale>
          <a:sx n="76" d="100"/>
          <a:sy n="76" d="100"/>
        </p:scale>
        <p:origin x="66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68"/>
        <p:guide pos="2148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intlmonetaryfund-my.sharepoint.com/personal/jma2_imf_org/Documents/Microsoft%20Teams%20Chat%20Files/Char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DATA1\MCD\DATA\CrossCountryProjects\2022\FSG\Climate_Finance_Departmental_Paper\1.Climate_and_FS\Charts\7.Sectoral%20Loans%20-%209%20July%202021%20-%20Updated%20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lmonetaryfund.sharepoint.com/teams/MCDFinancialSectorGroup-GreenFinancePaper/Shared%20Documents/Green%20Finance%20Paper/CF%20Sources%20chart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https://intlmonetaryfund.sharepoint.com/teams/MCDFinancialSectorGroup-GreenFinancePaper/Shared%20Documents/Green%20Finance%20Paper/CF%20Sources%20charts.xlsx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intlmonetaryfund.sharepoint.com/teams/MCDFinancialSectorGroup-GreenFinancePaper/Shared%20Documents/Green%20Finance%20Paper/CF%20Sources%20cha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intlmonetaryfund.sharepoint.com/teams/MCDFinancialSectorGroup-GreenFinancePaper/Shared%20Documents/Green%20Finance%20Paper/Data/Green%20Finance%20Charts/3.%20CF%20Sources%20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tlmonetaryfund.sharepoint.com/teams/MCDFinancialSectorGroup-GreenFinancePaper/Shared%20Documents/Green%20Finance%20Paper/Data/Physical%20risk%20charts/Charts_v3.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https://intlmonetaryfund.sharepoint.com/teams/MCDFinancialSectorGroup-GreenFinancePaper/Shared%20Documents/Green%20Finance%20Paper/Data/Physical%20risk%20charts/Simulation_chart%20(4)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tlmonetaryfund-my.sharepoint.com/personal/jma2_imf_org/Documents/Microsoft%20Teams%20Chat%20Files/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DATA1\MCD\DATA\CrossCountryProjects\2022\FSG\Climate_Finance_Departmental_Paper\1.Climate_and_FS\Charts\Copy%20of%20emission%20intensity_NEW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DATA1\MCD\DATA\CrossCountryProjects\2022\FSG\Climate_Finance_Departmental_Paper\1.Climate_and_FS\Copy%20of%20emission%20intensity_NEW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sz="1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ЦАРЭС в финансировании (верхний диапазон</a:t>
            </a:r>
            <a:r>
              <a:rPr lang="en-US" sz="1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defRPr/>
            </a:pPr>
            <a:r>
              <a:rPr lang="en-US" sz="900" b="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900" b="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от ВВП на 2021 год, если не указано иное</a:t>
            </a:r>
            <a:r>
              <a:rPr lang="en-US" sz="900" b="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9.0395637719869665E-2"/>
          <c:y val="7.243355225349523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57998310086821"/>
          <c:y val="0.10779316349241166"/>
          <c:w val="0.78768227030038818"/>
          <c:h val="0.70567827445097153"/>
        </c:manualLayout>
      </c:layout>
      <c:barChart>
        <c:barDir val="col"/>
        <c:grouping val="stacked"/>
        <c:varyColors val="0"/>
        <c:ser>
          <c:idx val="2"/>
          <c:order val="1"/>
          <c:tx>
            <c:v>Mitigation</c:v>
          </c:tx>
          <c:spPr>
            <a:solidFill>
              <a:srgbClr val="F2A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'Data and Charts for PPT'!$A$92:$A$97</c:f>
              <c:strCache>
                <c:ptCount val="6"/>
                <c:pt idx="0">
                  <c:v>MNG</c:v>
                </c:pt>
                <c:pt idx="1">
                  <c:v>PAK</c:v>
                </c:pt>
                <c:pt idx="2">
                  <c:v>CHN</c:v>
                </c:pt>
                <c:pt idx="3">
                  <c:v>KGZ</c:v>
                </c:pt>
                <c:pt idx="4">
                  <c:v>AZE</c:v>
                </c:pt>
                <c:pt idx="5">
                  <c:v>KAZ</c:v>
                </c:pt>
              </c:strCache>
            </c:strRef>
          </c:cat>
          <c:val>
            <c:numRef>
              <c:f>'Data and Charts for PPT'!$G$92:$G$97</c:f>
              <c:numCache>
                <c:formatCode>General</c:formatCode>
                <c:ptCount val="6"/>
                <c:pt idx="0">
                  <c:v>41.213494020483182</c:v>
                </c:pt>
                <c:pt idx="1">
                  <c:v>11.486751220057743</c:v>
                </c:pt>
                <c:pt idx="2">
                  <c:v>27.235065664400537</c:v>
                </c:pt>
                <c:pt idx="3">
                  <c:v>22.408033366742419</c:v>
                </c:pt>
                <c:pt idx="4">
                  <c:v>8.4233186908570854</c:v>
                </c:pt>
                <c:pt idx="5">
                  <c:v>7.1532841129036379E-2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9-46F0-9020-DABED5286A7A}"/>
            </c:ext>
          </c:extLst>
        </c:ser>
        <c:ser>
          <c:idx val="4"/>
          <c:order val="3"/>
          <c:tx>
            <c:v>Adaptation</c:v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'Data and Charts for PPT'!$A$92:$A$97</c:f>
              <c:strCache>
                <c:ptCount val="6"/>
                <c:pt idx="0">
                  <c:v>MNG</c:v>
                </c:pt>
                <c:pt idx="1">
                  <c:v>PAK</c:v>
                </c:pt>
                <c:pt idx="2">
                  <c:v>CHN</c:v>
                </c:pt>
                <c:pt idx="3">
                  <c:v>KGZ</c:v>
                </c:pt>
                <c:pt idx="4">
                  <c:v>AZE</c:v>
                </c:pt>
                <c:pt idx="5">
                  <c:v>KAZ</c:v>
                </c:pt>
              </c:strCache>
            </c:strRef>
          </c:cat>
          <c:val>
            <c:numRef>
              <c:f>'Data and Charts for PPT'!$I$92:$I$97</c:f>
              <c:numCache>
                <c:formatCode>General</c:formatCode>
                <c:ptCount val="6"/>
                <c:pt idx="0">
                  <c:v>34.017487128017869</c:v>
                </c:pt>
                <c:pt idx="1">
                  <c:v>40.203629270202093</c:v>
                </c:pt>
                <c:pt idx="2">
                  <c:v>20.426303471438096</c:v>
                </c:pt>
                <c:pt idx="3">
                  <c:v>22.145081954785748</c:v>
                </c:pt>
                <c:pt idx="4">
                  <c:v>31.89730092388676</c:v>
                </c:pt>
                <c:pt idx="5">
                  <c:v>5.6034058884411841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9-46F0-9020-DABED5286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7526943"/>
        <c:axId val="1687534431"/>
      </c:barChart>
      <c:lineChart>
        <c:grouping val="standard"/>
        <c:varyColors val="0"/>
        <c:ser>
          <c:idx val="3"/>
          <c:order val="2"/>
          <c:tx>
            <c:strRef>
              <c:f>'Data and Charts for PPT'!$C$90</c:f>
              <c:strCache>
                <c:ptCount val="1"/>
                <c:pt idx="0">
                  <c:v>EMDE median 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strRef>
              <c:f>'Data and Charts for PPT'!$A$93:$A$97</c:f>
              <c:strCache>
                <c:ptCount val="5"/>
                <c:pt idx="0">
                  <c:v>PAK</c:v>
                </c:pt>
                <c:pt idx="1">
                  <c:v>CHN</c:v>
                </c:pt>
                <c:pt idx="2">
                  <c:v>KGZ</c:v>
                </c:pt>
                <c:pt idx="3">
                  <c:v>AZE</c:v>
                </c:pt>
                <c:pt idx="4">
                  <c:v>KAZ</c:v>
                </c:pt>
              </c:strCache>
            </c:strRef>
          </c:cat>
          <c:val>
            <c:numRef>
              <c:f>'Data and Charts for PPT'!$C$92:$C$97</c:f>
              <c:numCache>
                <c:formatCode>General</c:formatCode>
                <c:ptCount val="6"/>
                <c:pt idx="0">
                  <c:v>30.309030197838034</c:v>
                </c:pt>
                <c:pt idx="1">
                  <c:v>30.309030197838034</c:v>
                </c:pt>
                <c:pt idx="2">
                  <c:v>30.309030197838034</c:v>
                </c:pt>
                <c:pt idx="3">
                  <c:v>30.309030197838034</c:v>
                </c:pt>
                <c:pt idx="4">
                  <c:v>30.309030197838034</c:v>
                </c:pt>
                <c:pt idx="5">
                  <c:v>30.309030197838034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59-46F0-9020-DABED5286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526943"/>
        <c:axId val="1687534431"/>
      </c:lineChart>
      <c:scatterChart>
        <c:scatterStyle val="lineMarker"/>
        <c:varyColors val="0"/>
        <c:ser>
          <c:idx val="1"/>
          <c:order val="0"/>
          <c:tx>
            <c:v>Total Financing (rhs)</c:v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noFill/>
              </a:ln>
            </c:spPr>
          </c:marker>
          <c:dPt>
            <c:idx val="2"/>
            <c:marker>
              <c:symbol val="triangle"/>
              <c:size val="9"/>
              <c:spPr>
                <a:solidFill>
                  <a:schemeClr val="accent4"/>
                </a:solidFill>
                <a:ln w="9525">
                  <a:solidFill>
                    <a:srgbClr val="F2A9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759-46F0-9020-DABED5286A7A}"/>
              </c:ext>
            </c:extLst>
          </c:dPt>
          <c:dLbls>
            <c:dLbl>
              <c:idx val="2"/>
              <c:layout>
                <c:manualLayout>
                  <c:x val="2.1636057458205002E-2"/>
                  <c:y val="-1.880595849727540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/>
                      <a:t>$8,464 млрд.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65950609465"/>
                      <c:h val="4.64756522942997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59-46F0-9020-DABED5286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'Data and Charts for PPT'!$A$92:$A$97</c:f>
              <c:strCache>
                <c:ptCount val="6"/>
                <c:pt idx="0">
                  <c:v>MNG</c:v>
                </c:pt>
                <c:pt idx="1">
                  <c:v>PAK</c:v>
                </c:pt>
                <c:pt idx="2">
                  <c:v>CHN</c:v>
                </c:pt>
                <c:pt idx="3">
                  <c:v>KGZ</c:v>
                </c:pt>
                <c:pt idx="4">
                  <c:v>AZE</c:v>
                </c:pt>
                <c:pt idx="5">
                  <c:v>KAZ</c:v>
                </c:pt>
              </c:strCache>
            </c:strRef>
          </c:xVal>
          <c:yVal>
            <c:numRef>
              <c:f>'Data and Charts for PPT'!$B$92:$B$97</c:f>
              <c:numCache>
                <c:formatCode>General</c:formatCode>
                <c:ptCount val="6"/>
                <c:pt idx="0">
                  <c:v>11.5</c:v>
                </c:pt>
                <c:pt idx="1">
                  <c:v>180</c:v>
                </c:pt>
                <c:pt idx="2">
                  <c:v>240</c:v>
                </c:pt>
                <c:pt idx="3">
                  <c:v>3.8970000000000002</c:v>
                </c:pt>
                <c:pt idx="4">
                  <c:v>22.023999999999997</c:v>
                </c:pt>
                <c:pt idx="5">
                  <c:v>11.186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759-46F0-9020-DABED5286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154576"/>
        <c:axId val="138158736"/>
      </c:scatterChart>
      <c:catAx>
        <c:axId val="168752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87534431"/>
        <c:crosses val="autoZero"/>
        <c:auto val="1"/>
        <c:lblAlgn val="ctr"/>
        <c:lblOffset val="100"/>
        <c:noMultiLvlLbl val="0"/>
      </c:catAx>
      <c:valAx>
        <c:axId val="168753443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Процент от ВВП 2021 года</a:t>
                </a:r>
                <a:endParaRPr lang="en-US" b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194649220558161E-2"/>
              <c:y val="0.33795019871887949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sz="1000"/>
            </a:pPr>
            <a:endParaRPr lang="ru-RU"/>
          </a:p>
        </c:txPr>
        <c:crossAx val="1687526943"/>
        <c:crosses val="autoZero"/>
        <c:crossBetween val="between"/>
      </c:valAx>
      <c:valAx>
        <c:axId val="138158736"/>
        <c:scaling>
          <c:orientation val="minMax"/>
          <c:max val="250"/>
        </c:scaling>
        <c:delete val="0"/>
        <c:axPos val="r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 млрд.</a:t>
                </a:r>
                <a:endParaRPr lang="en-US" b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" sourceLinked="0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sz="1000"/>
            </a:pPr>
            <a:endParaRPr lang="ru-RU"/>
          </a:p>
        </c:txPr>
        <c:crossAx val="138154576"/>
        <c:crosses val="max"/>
        <c:crossBetween val="midCat"/>
      </c:valAx>
      <c:valAx>
        <c:axId val="138154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8158736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2976758914759092"/>
          <c:y val="0.17872015418018755"/>
          <c:w val="0.33148065411413985"/>
          <c:h val="0.11553130708735866"/>
        </c:manualLayout>
      </c:layout>
      <c:overlay val="0"/>
      <c:txPr>
        <a:bodyPr/>
        <a:lstStyle/>
        <a:p>
          <a:pPr>
            <a:defRPr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noFill/>
    </a:ln>
  </c:spPr>
  <c:txPr>
    <a:bodyPr/>
    <a:lstStyle/>
    <a:p>
      <a:pPr>
        <a:defRPr sz="900"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2167274374083"/>
          <c:y val="5.0309096412137655E-2"/>
          <c:w val="0.83855926814553339"/>
          <c:h val="0.68159087081783964"/>
        </c:manualLayout>
      </c:layout>
      <c:barChart>
        <c:barDir val="col"/>
        <c:grouping val="clustered"/>
        <c:varyColors val="0"/>
        <c:ser>
          <c:idx val="1"/>
          <c:order val="0"/>
          <c:tx>
            <c:v>$30 increase in carbon price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'Stress Test_chart'!$C$164:$L$164</c:f>
              <c:strCache>
                <c:ptCount val="8"/>
                <c:pt idx="0">
                  <c:v>Agriculture</c:v>
                </c:pt>
                <c:pt idx="1">
                  <c:v>Energy</c:v>
                </c:pt>
                <c:pt idx="2">
                  <c:v>Manufacturing</c:v>
                </c:pt>
                <c:pt idx="3">
                  <c:v>Other</c:v>
                </c:pt>
                <c:pt idx="4">
                  <c:v>Services</c:v>
                </c:pt>
                <c:pt idx="5">
                  <c:v>Transportation</c:v>
                </c:pt>
                <c:pt idx="6">
                  <c:v>Utilities</c:v>
                </c:pt>
                <c:pt idx="7">
                  <c:v>Total</c:v>
                </c:pt>
              </c:strCache>
            </c:strRef>
          </c:cat>
          <c:val>
            <c:numRef>
              <c:f>'Stress Test_chart'!$C$165:$L$165</c:f>
              <c:numCache>
                <c:formatCode>_(* #,##0.0_);_(* \(#,##0.0\);_(* "-"??_);_(@_)</c:formatCode>
                <c:ptCount val="8"/>
                <c:pt idx="0">
                  <c:v>12.5</c:v>
                </c:pt>
                <c:pt idx="1">
                  <c:v>2.1739100000000002</c:v>
                </c:pt>
                <c:pt idx="2">
                  <c:v>3.1161500000000015</c:v>
                </c:pt>
                <c:pt idx="3">
                  <c:v>5.5555599999999972</c:v>
                </c:pt>
                <c:pt idx="4">
                  <c:v>4.7337299999999995</c:v>
                </c:pt>
                <c:pt idx="5">
                  <c:v>23.333330000000011</c:v>
                </c:pt>
                <c:pt idx="6">
                  <c:v>69.090910000000022</c:v>
                </c:pt>
                <c:pt idx="7">
                  <c:v>7.4360609046880537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2-4444-AD6C-5D44E48D03E6}"/>
            </c:ext>
          </c:extLst>
        </c:ser>
        <c:ser>
          <c:idx val="0"/>
          <c:order val="1"/>
          <c:tx>
            <c:v>$75 increase in carbon price</c:v>
          </c:tx>
          <c:spPr>
            <a:solidFill>
              <a:srgbClr val="FFCC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'Stress Test_chart'!$C$164:$L$164</c:f>
              <c:strCache>
                <c:ptCount val="8"/>
                <c:pt idx="0">
                  <c:v>Agriculture</c:v>
                </c:pt>
                <c:pt idx="1">
                  <c:v>Energy</c:v>
                </c:pt>
                <c:pt idx="2">
                  <c:v>Manufacturing</c:v>
                </c:pt>
                <c:pt idx="3">
                  <c:v>Other</c:v>
                </c:pt>
                <c:pt idx="4">
                  <c:v>Services</c:v>
                </c:pt>
                <c:pt idx="5">
                  <c:v>Transportation</c:v>
                </c:pt>
                <c:pt idx="6">
                  <c:v>Utilities</c:v>
                </c:pt>
                <c:pt idx="7">
                  <c:v>Total</c:v>
                </c:pt>
              </c:strCache>
            </c:strRef>
          </c:cat>
          <c:val>
            <c:numRef>
              <c:f>'Stress Test_chart'!$C$166:$L$166</c:f>
              <c:numCache>
                <c:formatCode>_(* #,##0.0_);_(* \(#,##0.0\);_(* "-"??_);_(@_)</c:formatCode>
                <c:ptCount val="8"/>
                <c:pt idx="0">
                  <c:v>12.5</c:v>
                </c:pt>
                <c:pt idx="1">
                  <c:v>4.3478299999999983</c:v>
                </c:pt>
                <c:pt idx="2">
                  <c:v>24.929180000000006</c:v>
                </c:pt>
                <c:pt idx="3">
                  <c:v>11.111109999999998</c:v>
                </c:pt>
                <c:pt idx="4">
                  <c:v>5.9171600000000009</c:v>
                </c:pt>
                <c:pt idx="5">
                  <c:v>40</c:v>
                </c:pt>
                <c:pt idx="6">
                  <c:v>89.090910000000022</c:v>
                </c:pt>
                <c:pt idx="7">
                  <c:v>15.163182796316436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2-4444-AD6C-5D44E48D0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34732848"/>
        <c:axId val="734729936"/>
      </c:barChart>
      <c:catAx>
        <c:axId val="7347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734729936"/>
        <c:crosses val="autoZero"/>
        <c:auto val="1"/>
        <c:lblAlgn val="ctr"/>
        <c:lblOffset val="100"/>
        <c:noMultiLvlLbl val="0"/>
      </c:catAx>
      <c:valAx>
        <c:axId val="7347299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73473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77421738717474"/>
          <c:y val="3.1685400622292519E-2"/>
          <c:w val="0.69662152416431833"/>
          <c:h val="0.13704429321666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53103796635835E-2"/>
          <c:y val="9.2521396418152657E-2"/>
          <c:w val="0.88562820654303276"/>
          <c:h val="0.7170710974125448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'Adaptaion versus Mitigation'!$C$2</c:f>
              <c:strCache>
                <c:ptCount val="1"/>
                <c:pt idx="0">
                  <c:v>Adaptation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('Adaptaion versus Mitigation'!$B$3:$B$6,'Adaptaion versus Mitigation'!$B$9)</c:f>
              <c:strCache>
                <c:ptCount val="5"/>
                <c:pt idx="0">
                  <c:v>Global</c:v>
                </c:pt>
                <c:pt idx="1">
                  <c:v>Global Private</c:v>
                </c:pt>
                <c:pt idx="2">
                  <c:v>Global Public</c:v>
                </c:pt>
                <c:pt idx="3">
                  <c:v>Central Asia and Eastern Europe</c:v>
                </c:pt>
                <c:pt idx="4">
                  <c:v>MENA</c:v>
                </c:pt>
              </c:strCache>
              <c:extLst/>
            </c:strRef>
          </c:cat>
          <c:val>
            <c:numRef>
              <c:f>('Adaptaion versus Mitigation'!$C$3:$C$6,'Adaptaion versus Mitigation'!$C$9)</c:f>
              <c:numCache>
                <c:formatCode>General</c:formatCode>
                <c:ptCount val="5"/>
                <c:pt idx="0">
                  <c:v>45859</c:v>
                </c:pt>
                <c:pt idx="1">
                  <c:v>1041</c:v>
                </c:pt>
                <c:pt idx="2">
                  <c:v>44818</c:v>
                </c:pt>
                <c:pt idx="3">
                  <c:v>2513.5</c:v>
                </c:pt>
                <c:pt idx="4">
                  <c:v>2447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1CA-470E-B5B5-DCFF6253F4F6}"/>
            </c:ext>
          </c:extLst>
        </c:ser>
        <c:ser>
          <c:idx val="1"/>
          <c:order val="1"/>
          <c:tx>
            <c:strRef>
              <c:f>'Adaptaion versus Mitigation'!$D$2</c:f>
              <c:strCache>
                <c:ptCount val="1"/>
                <c:pt idx="0">
                  <c:v>Mitigation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('Adaptaion versus Mitigation'!$B$3:$B$6,'Adaptaion versus Mitigation'!$B$9)</c:f>
              <c:strCache>
                <c:ptCount val="5"/>
                <c:pt idx="0">
                  <c:v>Global</c:v>
                </c:pt>
                <c:pt idx="1">
                  <c:v>Global Private</c:v>
                </c:pt>
                <c:pt idx="2">
                  <c:v>Global Public</c:v>
                </c:pt>
                <c:pt idx="3">
                  <c:v>Central Asia and Eastern Europe</c:v>
                </c:pt>
                <c:pt idx="4">
                  <c:v>MENA</c:v>
                </c:pt>
              </c:strCache>
              <c:extLst/>
            </c:strRef>
          </c:cat>
          <c:val>
            <c:numRef>
              <c:f>('Adaptaion versus Mitigation'!$D$3:$D$6,'Adaptaion versus Mitigation'!$D$9)</c:f>
              <c:numCache>
                <c:formatCode>General</c:formatCode>
                <c:ptCount val="5"/>
                <c:pt idx="0">
                  <c:v>570971</c:v>
                </c:pt>
                <c:pt idx="1">
                  <c:v>307100</c:v>
                </c:pt>
                <c:pt idx="2">
                  <c:v>263871</c:v>
                </c:pt>
                <c:pt idx="3">
                  <c:v>28782</c:v>
                </c:pt>
                <c:pt idx="4">
                  <c:v>12085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1CA-470E-B5B5-DCFF6253F4F6}"/>
            </c:ext>
          </c:extLst>
        </c:ser>
        <c:ser>
          <c:idx val="2"/>
          <c:order val="2"/>
          <c:tx>
            <c:strRef>
              <c:f>'Adaptaion versus Mitigation'!$E$2</c:f>
              <c:strCache>
                <c:ptCount val="1"/>
                <c:pt idx="0">
                  <c:v>Multiple Objectives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('Adaptaion versus Mitigation'!$B$3:$B$6,'Adaptaion versus Mitigation'!$B$9)</c:f>
              <c:strCache>
                <c:ptCount val="5"/>
                <c:pt idx="0">
                  <c:v>Global</c:v>
                </c:pt>
                <c:pt idx="1">
                  <c:v>Global Private</c:v>
                </c:pt>
                <c:pt idx="2">
                  <c:v>Global Public</c:v>
                </c:pt>
                <c:pt idx="3">
                  <c:v>Central Asia and Eastern Europe</c:v>
                </c:pt>
                <c:pt idx="4">
                  <c:v>MENA</c:v>
                </c:pt>
              </c:strCache>
              <c:extLst/>
            </c:strRef>
          </c:cat>
          <c:val>
            <c:numRef>
              <c:f>('Adaptaion versus Mitigation'!$E$3:$E$6,'Adaptaion versus Mitigation'!$E$9)</c:f>
              <c:numCache>
                <c:formatCode>General</c:formatCode>
                <c:ptCount val="5"/>
                <c:pt idx="0">
                  <c:v>14840.5</c:v>
                </c:pt>
                <c:pt idx="1">
                  <c:v>2110.5</c:v>
                </c:pt>
                <c:pt idx="2">
                  <c:v>12730</c:v>
                </c:pt>
                <c:pt idx="3">
                  <c:v>944</c:v>
                </c:pt>
                <c:pt idx="4">
                  <c:v>803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1CA-470E-B5B5-DCFF6253F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85776175"/>
        <c:axId val="986153343"/>
      </c:barChart>
      <c:catAx>
        <c:axId val="198577617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rgbClr val="B3B3B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Segoe UI"/>
                <a:cs typeface="Segoe UI"/>
              </a:defRPr>
            </a:pPr>
            <a:endParaRPr lang="ru-RU"/>
          </a:p>
        </c:txPr>
        <c:crossAx val="986153343"/>
        <c:crosses val="autoZero"/>
        <c:auto val="1"/>
        <c:lblAlgn val="ctr"/>
        <c:lblOffset val="100"/>
        <c:noMultiLvlLbl val="0"/>
      </c:catAx>
      <c:valAx>
        <c:axId val="98615334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3175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Segoe UI"/>
                <a:cs typeface="Segoe UI"/>
              </a:defRPr>
            </a:pPr>
            <a:endParaRPr lang="ru-RU"/>
          </a:p>
        </c:txPr>
        <c:crossAx val="19857761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1071376990584124E-2"/>
          <c:y val="2.0781961746319032E-2"/>
          <c:w val="0.84607593567916317"/>
          <c:h val="6.9489938736737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Segoe UI"/>
              <a:cs typeface="Segoe UI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42380612828021"/>
          <c:y val="3.4817209114150698E-2"/>
          <c:w val="0.8613329692169982"/>
          <c:h val="0.78711400804479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'Trend in CF'!$B$44</c:f>
              <c:strCache>
                <c:ptCount val="1"/>
                <c:pt idx="0">
                  <c:v>Middle East and North Africa</c:v>
                </c:pt>
              </c:strCache>
            </c:strRef>
          </c:tx>
          <c:spPr>
            <a:solidFill>
              <a:srgbClr val="009CDE"/>
            </a:solidFill>
            <a:ln w="3175"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'Trend in CF'!$C$38:$F$38</c:f>
              <c:strCache>
                <c:ptCount val="4"/>
                <c:pt idx="0">
                  <c:v>2014</c:v>
                </c:pt>
                <c:pt idx="1">
                  <c:v>2015/16</c:v>
                </c:pt>
                <c:pt idx="2">
                  <c:v>2017/18</c:v>
                </c:pt>
                <c:pt idx="3">
                  <c:v>2019/20</c:v>
                </c:pt>
              </c:strCache>
            </c:strRef>
          </c:cat>
          <c:val>
            <c:numRef>
              <c:f>'Trend in CF'!$C$44:$F$44</c:f>
              <c:numCache>
                <c:formatCode>0.00</c:formatCode>
                <c:ptCount val="4"/>
                <c:pt idx="0">
                  <c:v>0.25304908066946219</c:v>
                </c:pt>
                <c:pt idx="1">
                  <c:v>0.2534833372413085</c:v>
                </c:pt>
                <c:pt idx="2">
                  <c:v>0.40467458272871432</c:v>
                </c:pt>
                <c:pt idx="3">
                  <c:v>0.39329830385998571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A-40EF-AF23-D1EA81C7C1B9}"/>
            </c:ext>
          </c:extLst>
        </c:ser>
        <c:ser>
          <c:idx val="1"/>
          <c:order val="1"/>
          <c:tx>
            <c:strRef>
              <c:f>'Trend in CF'!$B$45</c:f>
              <c:strCache>
                <c:ptCount val="1"/>
                <c:pt idx="0">
                  <c:v>Central Asia and Eastern Europe</c:v>
                </c:pt>
              </c:strCache>
            </c:strRef>
          </c:tx>
          <c:spPr>
            <a:solidFill>
              <a:srgbClr val="FFCC00"/>
            </a:solidFill>
            <a:ln w="3175"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'Trend in CF'!$C$38:$F$38</c:f>
              <c:strCache>
                <c:ptCount val="4"/>
                <c:pt idx="0">
                  <c:v>2014</c:v>
                </c:pt>
                <c:pt idx="1">
                  <c:v>2015/16</c:v>
                </c:pt>
                <c:pt idx="2">
                  <c:v>2017/18</c:v>
                </c:pt>
                <c:pt idx="3">
                  <c:v>2019/20</c:v>
                </c:pt>
              </c:strCache>
            </c:strRef>
          </c:cat>
          <c:val>
            <c:numRef>
              <c:f>'Trend in CF'!$C$45:$F$45</c:f>
              <c:numCache>
                <c:formatCode>0.00</c:formatCode>
                <c:ptCount val="4"/>
                <c:pt idx="0">
                  <c:v>0.20150472567029887</c:v>
                </c:pt>
                <c:pt idx="1">
                  <c:v>0.21017480755211193</c:v>
                </c:pt>
                <c:pt idx="2">
                  <c:v>0.26882580520657695</c:v>
                </c:pt>
                <c:pt idx="3">
                  <c:v>0.61748866154313997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A-40EF-AF23-D1EA81C7C1B9}"/>
            </c:ext>
          </c:extLst>
        </c:ser>
        <c:ser>
          <c:idx val="2"/>
          <c:order val="2"/>
          <c:tx>
            <c:strRef>
              <c:f>'Trend in CF'!$B$46</c:f>
              <c:strCache>
                <c:ptCount val="1"/>
                <c:pt idx="0">
                  <c:v>Global Climate Finance Flows</c:v>
                </c:pt>
              </c:strCache>
            </c:strRef>
          </c:tx>
          <c:spPr>
            <a:solidFill>
              <a:srgbClr val="8030A7"/>
            </a:solidFill>
            <a:ln w="3175"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'Trend in CF'!$C$38:$F$38</c:f>
              <c:strCache>
                <c:ptCount val="4"/>
                <c:pt idx="0">
                  <c:v>2014</c:v>
                </c:pt>
                <c:pt idx="1">
                  <c:v>2015/16</c:v>
                </c:pt>
                <c:pt idx="2">
                  <c:v>2017/18</c:v>
                </c:pt>
                <c:pt idx="3">
                  <c:v>2019/20</c:v>
                </c:pt>
              </c:strCache>
            </c:strRef>
          </c:cat>
          <c:val>
            <c:numRef>
              <c:f>'Trend in CF'!$C$46:$F$46</c:f>
              <c:numCache>
                <c:formatCode>0.00</c:formatCode>
                <c:ptCount val="4"/>
                <c:pt idx="0">
                  <c:v>0.48974546863571644</c:v>
                </c:pt>
                <c:pt idx="1">
                  <c:v>0.61261330210814746</c:v>
                </c:pt>
                <c:pt idx="2">
                  <c:v>0.68641493677270005</c:v>
                </c:pt>
                <c:pt idx="3">
                  <c:v>0.73023480632535587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1A-40EF-AF23-D1EA81C7C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9215872"/>
        <c:axId val="659217408"/>
      </c:barChart>
      <c:catAx>
        <c:axId val="6592158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659217408"/>
        <c:crosses val="autoZero"/>
        <c:auto val="1"/>
        <c:lblAlgn val="ctr"/>
        <c:lblOffset val="100"/>
        <c:tickMarkSkip val="1"/>
        <c:noMultiLvlLbl val="0"/>
      </c:catAx>
      <c:valAx>
        <c:axId val="659217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noFill/>
            <a:prstDash val="solid"/>
          </a:ln>
        </c:spPr>
        <c:txPr>
          <a:bodyPr rot="0" vert="horz"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659215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7977838263627159E-2"/>
          <c:y val="3.4809281191411953E-2"/>
          <c:w val="0.53751092411519241"/>
          <c:h val="0.18102255664986466"/>
        </c:manualLayout>
      </c:layout>
      <c:overlay val="0"/>
      <c:spPr>
        <a:noFill/>
        <a:ln w="25400">
          <a:noFill/>
        </a:ln>
      </c:spPr>
    </c:legend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Segoe UI" pitchFamily="34" charset="0"/>
          <a:ea typeface="Frutiger LT Std 45 Light"/>
          <a:cs typeface="Segoe UI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accent3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EA-4136-BBFA-A52027254A9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tx1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EA-4136-BBFA-A52027254A90}"/>
              </c:ext>
            </c:extLst>
          </c:dPt>
          <c:cat>
            <c:strRef>
              <c:f>'Private and Domestic financing'!$A$12:$A$20</c:f>
              <c:strCache>
                <c:ptCount val="9"/>
                <c:pt idx="0">
                  <c:v>East Asia and Pacific</c:v>
                </c:pt>
                <c:pt idx="1">
                  <c:v>Other Oceania</c:v>
                </c:pt>
                <c:pt idx="2">
                  <c:v>Latin America and Caribbean</c:v>
                </c:pt>
                <c:pt idx="3">
                  <c:v>US and Canada</c:v>
                </c:pt>
                <c:pt idx="4">
                  <c:v>Western Europe</c:v>
                </c:pt>
                <c:pt idx="5">
                  <c:v>South Asia</c:v>
                </c:pt>
                <c:pt idx="6">
                  <c:v>Central Asia and Eastern Europe</c:v>
                </c:pt>
                <c:pt idx="7">
                  <c:v>Middle East and North Africa</c:v>
                </c:pt>
                <c:pt idx="8">
                  <c:v>Sub-Saharan Africa</c:v>
                </c:pt>
              </c:strCache>
            </c:strRef>
          </c:cat>
          <c:val>
            <c:numRef>
              <c:f>'Private and Domestic financing'!$C$12:$C$20</c:f>
              <c:numCache>
                <c:formatCode>General</c:formatCode>
                <c:ptCount val="9"/>
                <c:pt idx="0">
                  <c:v>0.57075967720578691</c:v>
                </c:pt>
                <c:pt idx="1">
                  <c:v>0.48127718672903352</c:v>
                </c:pt>
                <c:pt idx="2">
                  <c:v>0.35393560891735243</c:v>
                </c:pt>
                <c:pt idx="3">
                  <c:v>0.35007828575794847</c:v>
                </c:pt>
                <c:pt idx="4">
                  <c:v>0.342016004295845</c:v>
                </c:pt>
                <c:pt idx="5">
                  <c:v>0.30365255932388341</c:v>
                </c:pt>
                <c:pt idx="6">
                  <c:v>0.24310721570160154</c:v>
                </c:pt>
                <c:pt idx="7">
                  <c:v>0.17867541944359147</c:v>
                </c:pt>
                <c:pt idx="8">
                  <c:v>0.13662913795917905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A-4136-BBFA-A52027254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1493246831"/>
        <c:axId val="1493247247"/>
      </c:barChart>
      <c:catAx>
        <c:axId val="149324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247247"/>
        <c:crosses val="autoZero"/>
        <c:auto val="1"/>
        <c:lblAlgn val="ctr"/>
        <c:lblOffset val="100"/>
        <c:noMultiLvlLbl val="0"/>
      </c:catAx>
      <c:valAx>
        <c:axId val="1493247247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24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28729763660719E-2"/>
          <c:y val="8.0219574358145654E-2"/>
          <c:w val="0.89927247977613556"/>
          <c:h val="0.512177334357195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'CF Database by Actor-Use'!$J$4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91-4EA2-8874-7D2D5D605B7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chemeClr val="accent3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91-4EA2-8874-7D2D5D605B7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chemeClr val="accent3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91-4EA2-8874-7D2D5D605B72}"/>
              </c:ext>
            </c:extLst>
          </c:dPt>
          <c:cat>
            <c:strRef>
              <c:f>'CF Database by Actor-Use'!$K$3:$T$3</c:f>
              <c:strCache>
                <c:ptCount val="10"/>
                <c:pt idx="0">
                  <c:v>US and Canada</c:v>
                </c:pt>
                <c:pt idx="1">
                  <c:v>Other Oceania</c:v>
                </c:pt>
                <c:pt idx="2">
                  <c:v>Western Europe</c:v>
                </c:pt>
                <c:pt idx="3">
                  <c:v>Global Total</c:v>
                </c:pt>
                <c:pt idx="4">
                  <c:v>Latin America and Caribbean</c:v>
                </c:pt>
                <c:pt idx="5">
                  <c:v>Middle East and North Africa</c:v>
                </c:pt>
                <c:pt idx="6">
                  <c:v>Central Asia and Eastern Europe</c:v>
                </c:pt>
                <c:pt idx="7">
                  <c:v>East Asia and Pacific</c:v>
                </c:pt>
                <c:pt idx="8">
                  <c:v>South Asia</c:v>
                </c:pt>
                <c:pt idx="9">
                  <c:v>Sub-Saharan Africa</c:v>
                </c:pt>
              </c:strCache>
            </c:strRef>
          </c:cat>
          <c:val>
            <c:numRef>
              <c:f>'CF Database by Actor-Use'!$K$4:$T$4</c:f>
              <c:numCache>
                <c:formatCode>_-* #,##0_-;\-* #,##0_-;_-* "-"??_-;_-@_-</c:formatCode>
                <c:ptCount val="10"/>
                <c:pt idx="0">
                  <c:v>3623.5</c:v>
                </c:pt>
                <c:pt idx="1">
                  <c:v>1214</c:v>
                </c:pt>
                <c:pt idx="2">
                  <c:v>42825.5</c:v>
                </c:pt>
                <c:pt idx="3">
                  <c:v>321419</c:v>
                </c:pt>
                <c:pt idx="4">
                  <c:v>18413.5</c:v>
                </c:pt>
                <c:pt idx="5">
                  <c:v>8520.5</c:v>
                </c:pt>
                <c:pt idx="6">
                  <c:v>19641</c:v>
                </c:pt>
                <c:pt idx="7">
                  <c:v>180729.5</c:v>
                </c:pt>
                <c:pt idx="8">
                  <c:v>19257</c:v>
                </c:pt>
                <c:pt idx="9">
                  <c:v>16909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91-4EA2-8874-7D2D5D605B72}"/>
            </c:ext>
          </c:extLst>
        </c:ser>
        <c:ser>
          <c:idx val="1"/>
          <c:order val="1"/>
          <c:tx>
            <c:strRef>
              <c:f>'CF Database by Actor-Use'!$J$5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  <a:prstDash val="solid"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accent3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91-4EA2-8874-7D2D5D605B7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accent3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91-4EA2-8874-7D2D5D605B72}"/>
              </c:ext>
            </c:extLst>
          </c:dPt>
          <c:cat>
            <c:strRef>
              <c:f>'CF Database by Actor-Use'!$K$3:$T$3</c:f>
              <c:strCache>
                <c:ptCount val="10"/>
                <c:pt idx="0">
                  <c:v>US and Canada</c:v>
                </c:pt>
                <c:pt idx="1">
                  <c:v>Other Oceania</c:v>
                </c:pt>
                <c:pt idx="2">
                  <c:v>Western Europe</c:v>
                </c:pt>
                <c:pt idx="3">
                  <c:v>Global Total</c:v>
                </c:pt>
                <c:pt idx="4">
                  <c:v>Latin America and Caribbean</c:v>
                </c:pt>
                <c:pt idx="5">
                  <c:v>Middle East and North Africa</c:v>
                </c:pt>
                <c:pt idx="6">
                  <c:v>Central Asia and Eastern Europe</c:v>
                </c:pt>
                <c:pt idx="7">
                  <c:v>East Asia and Pacific</c:v>
                </c:pt>
                <c:pt idx="8">
                  <c:v>South Asia</c:v>
                </c:pt>
                <c:pt idx="9">
                  <c:v>Sub-Saharan Africa</c:v>
                </c:pt>
              </c:strCache>
            </c:strRef>
          </c:cat>
          <c:val>
            <c:numRef>
              <c:f>'CF Database by Actor-Use'!$K$5:$T$5</c:f>
              <c:numCache>
                <c:formatCode>_-* #,##0_-;\-* #,##0_-;_-* "-"??_-;_-@_-</c:formatCode>
                <c:ptCount val="10"/>
                <c:pt idx="0">
                  <c:v>79912</c:v>
                </c:pt>
                <c:pt idx="1">
                  <c:v>7618.5</c:v>
                </c:pt>
                <c:pt idx="2">
                  <c:v>61867.5</c:v>
                </c:pt>
                <c:pt idx="3">
                  <c:v>310251.5</c:v>
                </c:pt>
                <c:pt idx="4">
                  <c:v>16672.5</c:v>
                </c:pt>
                <c:pt idx="5">
                  <c:v>6814.5</c:v>
                </c:pt>
                <c:pt idx="6">
                  <c:v>12598.5</c:v>
                </c:pt>
                <c:pt idx="7">
                  <c:v>111081.5</c:v>
                </c:pt>
                <c:pt idx="8">
                  <c:v>10842.5</c:v>
                </c:pt>
                <c:pt idx="9">
                  <c:v>2345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91-4EA2-8874-7D2D5D605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2068511"/>
        <c:axId val="1992067263"/>
      </c:barChart>
      <c:catAx>
        <c:axId val="1992068511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rgbClr val="B3B3B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Segoe UI"/>
                <a:cs typeface="Segoe UI"/>
              </a:defRPr>
            </a:pPr>
            <a:endParaRPr lang="ru-RU"/>
          </a:p>
        </c:txPr>
        <c:crossAx val="1992067263"/>
        <c:crosses val="autoZero"/>
        <c:auto val="1"/>
        <c:lblAlgn val="ctr"/>
        <c:lblOffset val="100"/>
        <c:noMultiLvlLbl val="0"/>
      </c:catAx>
      <c:valAx>
        <c:axId val="1992067263"/>
        <c:scaling>
          <c:orientation val="minMax"/>
        </c:scaling>
        <c:delete val="0"/>
        <c:axPos val="l"/>
        <c:numFmt formatCode="0%" sourceLinked="1"/>
        <c:majorTickMark val="in"/>
        <c:minorTickMark val="none"/>
        <c:tickLblPos val="nextTo"/>
        <c:spPr>
          <a:noFill/>
          <a:ln w="3175">
            <a:solidFill>
              <a:srgbClr val="B3B3B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Segoe UI"/>
                <a:cs typeface="Segoe UI"/>
              </a:defRPr>
            </a:pPr>
            <a:endParaRPr lang="ru-RU"/>
          </a:p>
        </c:txPr>
        <c:crossAx val="19920685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7574832790104927"/>
          <c:y val="8.398357894226275E-3"/>
          <c:w val="0.61086170728737743"/>
          <c:h val="6.9357166914671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Segoe UI"/>
              <a:cs typeface="Segoe UI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стран на основе обеспеченности ресурсами и финансового развития</a:t>
            </a:r>
            <a:endParaRPr lang="en-US" sz="1200" b="1" dirty="0">
              <a:solidFill>
                <a:srgbClr val="00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8.7521330340545489E-2"/>
          <c:y val="2.0635454133265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528259197553147E-2"/>
          <c:y val="0.12973142704543073"/>
          <c:w val="0.86559295543780734"/>
          <c:h val="0.66812049728351852"/>
        </c:manualLayout>
      </c:layout>
      <c:bubbleChart>
        <c:varyColors val="0"/>
        <c:ser>
          <c:idx val="0"/>
          <c:order val="0"/>
          <c:tx>
            <c:strRef>
              <c:f>'Data and Charts for PPT'!$A$70</c:f>
              <c:strCache>
                <c:ptCount val="1"/>
                <c:pt idx="0">
                  <c:v>Net Oil Exports (% of GDP)</c:v>
                </c:pt>
              </c:strCache>
            </c:strRef>
          </c:tx>
          <c:spPr>
            <a:solidFill>
              <a:srgbClr val="009CDE"/>
            </a:solidFill>
            <a:ln>
              <a:solidFill>
                <a:srgbClr val="002060">
                  <a:alpha val="88000"/>
                </a:srgb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D2BB37-1C16-084E-BBFB-6E315B93A6D8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608-461E-8B07-C72C05C35323}"/>
                </c:ext>
              </c:extLst>
            </c:dLbl>
            <c:dLbl>
              <c:idx val="1"/>
              <c:layout>
                <c:manualLayout>
                  <c:x val="-6.6751576931614987E-2"/>
                  <c:y val="-3.7718291725436705E-2"/>
                </c:manualLayout>
              </c:layout>
              <c:tx>
                <c:rich>
                  <a:bodyPr/>
                  <a:lstStyle/>
                  <a:p>
                    <a:fld id="{2D5B269F-AADD-F14F-9908-DFB63680425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608-461E-8B07-C72C05C353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9A3B5D-8E32-8D44-BAA1-E305B7C69CBF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608-461E-8B07-C72C05C35323}"/>
                </c:ext>
              </c:extLst>
            </c:dLbl>
            <c:dLbl>
              <c:idx val="3"/>
              <c:layout>
                <c:manualLayout>
                  <c:x val="-3.1325609190041279E-2"/>
                  <c:y val="3.7269562985694712E-2"/>
                </c:manualLayout>
              </c:layout>
              <c:tx>
                <c:rich>
                  <a:bodyPr/>
                  <a:lstStyle/>
                  <a:p>
                    <a:fld id="{8578098B-0C44-F046-AE89-3FC53EFF652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608-461E-8B07-C72C05C35323}"/>
                </c:ext>
              </c:extLst>
            </c:dLbl>
            <c:dLbl>
              <c:idx val="4"/>
              <c:layout>
                <c:manualLayout>
                  <c:x val="-2.8477826536401216E-2"/>
                  <c:y val="4.065770507530346E-2"/>
                </c:manualLayout>
              </c:layout>
              <c:tx>
                <c:rich>
                  <a:bodyPr/>
                  <a:lstStyle/>
                  <a:p>
                    <a:fld id="{5979E25C-6B9A-6045-9C82-86654D41465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608-461E-8B07-C72C05C35323}"/>
                </c:ext>
              </c:extLst>
            </c:dLbl>
            <c:dLbl>
              <c:idx val="5"/>
              <c:layout>
                <c:manualLayout>
                  <c:x val="-1.9472330540114494E-2"/>
                  <c:y val="-2.0727692885995422E-2"/>
                </c:manualLayout>
              </c:layout>
              <c:tx>
                <c:rich>
                  <a:bodyPr/>
                  <a:lstStyle/>
                  <a:p>
                    <a:fld id="{79EB52FE-5A41-7D49-BFE6-7F1535FDE03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608-461E-8B07-C72C05C353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7ED1E8E-4E07-014B-91C1-F38C9C83337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608-461E-8B07-C72C05C35323}"/>
                </c:ext>
              </c:extLst>
            </c:dLbl>
            <c:dLbl>
              <c:idx val="7"/>
              <c:layout>
                <c:manualLayout>
                  <c:x val="-3.4337531757261286E-2"/>
                  <c:y val="2.6008392454634245E-2"/>
                </c:manualLayout>
              </c:layout>
              <c:tx>
                <c:rich>
                  <a:bodyPr/>
                  <a:lstStyle/>
                  <a:p>
                    <a:fld id="{8CEA8306-E99F-FE41-83E0-FE8385B49B3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608-461E-8B07-C72C05C35323}"/>
                </c:ext>
              </c:extLst>
            </c:dLbl>
            <c:dLbl>
              <c:idx val="8"/>
              <c:layout>
                <c:manualLayout>
                  <c:x val="-2.8477826536401164E-2"/>
                  <c:y val="3.388142089608609E-2"/>
                </c:manualLayout>
              </c:layout>
              <c:tx>
                <c:rich>
                  <a:bodyPr/>
                  <a:lstStyle/>
                  <a:p>
                    <a:fld id="{44C65506-5A10-BD4F-86B4-D3486E5D9CF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608-461E-8B07-C72C05C353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'Data and Charts for PPT'!$D$71:$D$79</c:f>
              <c:numCache>
                <c:formatCode>General</c:formatCode>
                <c:ptCount val="9"/>
                <c:pt idx="0">
                  <c:v>0.17830866575241089</c:v>
                </c:pt>
                <c:pt idx="1">
                  <c:v>0.30470678210258484</c:v>
                </c:pt>
                <c:pt idx="2">
                  <c:v>0.32502138614654541</c:v>
                </c:pt>
                <c:pt idx="3">
                  <c:v>0.12480573356151581</c:v>
                </c:pt>
                <c:pt idx="4">
                  <c:v>0.22941553592681885</c:v>
                </c:pt>
                <c:pt idx="5">
                  <c:v>0.16025069355964661</c:v>
                </c:pt>
                <c:pt idx="6">
                  <c:v>0.10243495553731918</c:v>
                </c:pt>
                <c:pt idx="7">
                  <c:v>0.54685962200164795</c:v>
                </c:pt>
                <c:pt idx="8">
                  <c:v>0.33048427104949951</c:v>
                </c:pt>
              </c:numCache>
            </c:numRef>
          </c:xVal>
          <c:yVal>
            <c:numRef>
              <c:f>'Data and Charts for PPT'!$H$71:$H$79</c:f>
              <c:numCache>
                <c:formatCode>General</c:formatCode>
                <c:ptCount val="9"/>
                <c:pt idx="0">
                  <c:v>20.942957861944581</c:v>
                </c:pt>
                <c:pt idx="1">
                  <c:v>-3.1469343386929327</c:v>
                </c:pt>
                <c:pt idx="2">
                  <c:v>13.851436078372453</c:v>
                </c:pt>
                <c:pt idx="3">
                  <c:v>-5.1508783500670408</c:v>
                </c:pt>
                <c:pt idx="4">
                  <c:v>-3.1649268487328861</c:v>
                </c:pt>
                <c:pt idx="5">
                  <c:v>-3.211947254591458</c:v>
                </c:pt>
                <c:pt idx="6">
                  <c:v>11.841153814841054</c:v>
                </c:pt>
                <c:pt idx="7">
                  <c:v>-1.1872773989694985</c:v>
                </c:pt>
                <c:pt idx="8">
                  <c:v>-5.0027136395312439</c:v>
                </c:pt>
              </c:numCache>
            </c:numRef>
          </c:yVal>
          <c:bubbleSize>
            <c:numRef>
              <c:f>'Data and Charts for PPT'!$I$71:$I$79</c:f>
              <c:numCache>
                <c:formatCode>General</c:formatCode>
                <c:ptCount val="9"/>
                <c:pt idx="0">
                  <c:v>40.320619614743848</c:v>
                </c:pt>
                <c:pt idx="1">
                  <c:v>7.76</c:v>
                </c:pt>
                <c:pt idx="2">
                  <c:v>5.6749387295702203</c:v>
                </c:pt>
                <c:pt idx="3">
                  <c:v>44.553115321528168</c:v>
                </c:pt>
                <c:pt idx="4">
                  <c:v>51.690380490259834</c:v>
                </c:pt>
                <c:pt idx="5">
                  <c:v>-1</c:v>
                </c:pt>
                <c:pt idx="6">
                  <c:v>-1</c:v>
                </c:pt>
                <c:pt idx="7">
                  <c:v>1.3514040619878165</c:v>
                </c:pt>
                <c:pt idx="8">
                  <c:v>75.230981148501058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'Data and Charts for PPT'!$B$71:$B$79</c15:f>
                <c15:dlblRangeCache>
                  <c:ptCount val="9"/>
                  <c:pt idx="0">
                    <c:v>AZE</c:v>
                  </c:pt>
                  <c:pt idx="1">
                    <c:v>GEO</c:v>
                  </c:pt>
                  <c:pt idx="2">
                    <c:v>KAZ</c:v>
                  </c:pt>
                  <c:pt idx="3">
                    <c:v>KGZ</c:v>
                  </c:pt>
                  <c:pt idx="4">
                    <c:v>PAK</c:v>
                  </c:pt>
                  <c:pt idx="5">
                    <c:v>TJK</c:v>
                  </c:pt>
                  <c:pt idx="6">
                    <c:v>TKM</c:v>
                  </c:pt>
                  <c:pt idx="7">
                    <c:v>CHN</c:v>
                  </c:pt>
                  <c:pt idx="8">
                    <c:v>MNG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6608-461E-8B07-C72C05C35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40"/>
        <c:showNegBubbles val="1"/>
        <c:axId val="1305340416"/>
        <c:axId val="1305341248"/>
      </c:bubbleChart>
      <c:valAx>
        <c:axId val="1305340416"/>
        <c:scaling>
          <c:orientation val="minMax"/>
        </c:scaling>
        <c:delete val="0"/>
        <c:axPos val="b"/>
        <c:title>
          <c:tx>
            <c:strRef>
              <c:f>'https://intlmonetaryfund.sharepoint.com/teams/MCDFinancialSectorGroup-GreenFinancePaper/Shared Documents/Green Finance Paper/Data/Green Finance Charts/[Country classification (Excel).xlsx]Country Classification (2)'!$E$2</c:f>
              <c:strCache>
                <c:ptCount val="1"/>
                <c:pt idx="0">
                  <c:v>Financial Development Index</c:v>
                </c:pt>
              </c:strCache>
            </c:strRef>
          </c:tx>
          <c:layout>
            <c:manualLayout>
              <c:xMode val="edge"/>
              <c:yMode val="edge"/>
              <c:x val="0.30644944140845315"/>
              <c:y val="0.84082822980460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Segoe UI" panose="020B0502040204020203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5341248"/>
        <c:crosses val="autoZero"/>
        <c:crossBetween val="midCat"/>
      </c:valAx>
      <c:valAx>
        <c:axId val="1305341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ru-RU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Чистый экспорт нефти (% от ВВП)</a:t>
                </a:r>
                <a:endPara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5340416"/>
        <c:crossesAt val="0"/>
        <c:crossBetween val="midCat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61464917185701E-2"/>
          <c:y val="0.20818355055657251"/>
          <c:w val="0.86835966778334317"/>
          <c:h val="0.67098606927155335"/>
        </c:manualLayout>
      </c:layout>
      <c:barChart>
        <c:barDir val="col"/>
        <c:grouping val="clustered"/>
        <c:varyColors val="0"/>
        <c:ser>
          <c:idx val="0"/>
          <c:order val="0"/>
          <c:tx>
            <c:v>Cost per year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'total losses'!$C$6:$C$47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'total losses'!$E$6:$E$47</c:f>
              <c:numCache>
                <c:formatCode>General</c:formatCode>
                <c:ptCount val="42"/>
                <c:pt idx="0">
                  <c:v>1.025352</c:v>
                </c:pt>
                <c:pt idx="1">
                  <c:v>0.25633800000000001</c:v>
                </c:pt>
                <c:pt idx="2">
                  <c:v>0.25633800000000001</c:v>
                </c:pt>
                <c:pt idx="3">
                  <c:v>1.025352</c:v>
                </c:pt>
                <c:pt idx="4">
                  <c:v>0.25633800000000001</c:v>
                </c:pt>
                <c:pt idx="5">
                  <c:v>0.25633800000000001</c:v>
                </c:pt>
                <c:pt idx="6">
                  <c:v>0.25633800000000001</c:v>
                </c:pt>
                <c:pt idx="7">
                  <c:v>0.51267600000000002</c:v>
                </c:pt>
                <c:pt idx="8">
                  <c:v>1.28169</c:v>
                </c:pt>
                <c:pt idx="9">
                  <c:v>0</c:v>
                </c:pt>
                <c:pt idx="10">
                  <c:v>1.025352</c:v>
                </c:pt>
                <c:pt idx="11">
                  <c:v>1.025352</c:v>
                </c:pt>
                <c:pt idx="12">
                  <c:v>1.025352</c:v>
                </c:pt>
                <c:pt idx="13">
                  <c:v>0.51267600000000002</c:v>
                </c:pt>
                <c:pt idx="14">
                  <c:v>0.51267600000000002</c:v>
                </c:pt>
                <c:pt idx="15">
                  <c:v>0.25633800000000001</c:v>
                </c:pt>
                <c:pt idx="16">
                  <c:v>1.28169</c:v>
                </c:pt>
                <c:pt idx="17">
                  <c:v>0.76901400000000009</c:v>
                </c:pt>
                <c:pt idx="18">
                  <c:v>0.25633800000000001</c:v>
                </c:pt>
                <c:pt idx="19">
                  <c:v>2.0507040000000001</c:v>
                </c:pt>
                <c:pt idx="20">
                  <c:v>2.8197180000000004</c:v>
                </c:pt>
                <c:pt idx="21">
                  <c:v>1.28169</c:v>
                </c:pt>
                <c:pt idx="22">
                  <c:v>0.51267600000000002</c:v>
                </c:pt>
                <c:pt idx="23">
                  <c:v>0.76901400000000009</c:v>
                </c:pt>
                <c:pt idx="24">
                  <c:v>0.25633800000000001</c:v>
                </c:pt>
                <c:pt idx="25">
                  <c:v>1.025352</c:v>
                </c:pt>
                <c:pt idx="26">
                  <c:v>0.51267600000000002</c:v>
                </c:pt>
                <c:pt idx="27">
                  <c:v>0.76901400000000009</c:v>
                </c:pt>
                <c:pt idx="28">
                  <c:v>1.7943660000000001</c:v>
                </c:pt>
                <c:pt idx="29">
                  <c:v>0.51267600000000002</c:v>
                </c:pt>
                <c:pt idx="30">
                  <c:v>1.28169</c:v>
                </c:pt>
                <c:pt idx="31">
                  <c:v>1.7943660000000001</c:v>
                </c:pt>
                <c:pt idx="32">
                  <c:v>1.7943660000000001</c:v>
                </c:pt>
                <c:pt idx="33">
                  <c:v>0.76901400000000009</c:v>
                </c:pt>
                <c:pt idx="34">
                  <c:v>0.51267600000000002</c:v>
                </c:pt>
                <c:pt idx="35">
                  <c:v>1.28169</c:v>
                </c:pt>
                <c:pt idx="36">
                  <c:v>0.25633800000000001</c:v>
                </c:pt>
                <c:pt idx="37">
                  <c:v>1.025352</c:v>
                </c:pt>
                <c:pt idx="38">
                  <c:v>1.025352</c:v>
                </c:pt>
                <c:pt idx="39">
                  <c:v>1.025352</c:v>
                </c:pt>
                <c:pt idx="40">
                  <c:v>1.025352</c:v>
                </c:pt>
                <c:pt idx="41">
                  <c:v>1.5380280000000002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5D-418D-871F-1AB9305E6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3599056"/>
        <c:axId val="1136592672"/>
      </c:barChart>
      <c:lineChart>
        <c:grouping val="standard"/>
        <c:varyColors val="0"/>
        <c:ser>
          <c:idx val="1"/>
          <c:order val="1"/>
          <c:tx>
            <c:v>Cumulated cost since 1980 (right axis)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'total losses'!$C$6:$C$47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'total losses'!$F$6:$F$47</c:f>
              <c:numCache>
                <c:formatCode>General</c:formatCode>
                <c:ptCount val="42"/>
                <c:pt idx="0">
                  <c:v>1.025352</c:v>
                </c:pt>
                <c:pt idx="1">
                  <c:v>1.28169</c:v>
                </c:pt>
                <c:pt idx="2">
                  <c:v>1.538028</c:v>
                </c:pt>
                <c:pt idx="3">
                  <c:v>2.56338</c:v>
                </c:pt>
                <c:pt idx="4">
                  <c:v>2.8197179999999999</c:v>
                </c:pt>
                <c:pt idx="5">
                  <c:v>3.0760559999999999</c:v>
                </c:pt>
                <c:pt idx="6">
                  <c:v>3.3323939999999999</c:v>
                </c:pt>
                <c:pt idx="7">
                  <c:v>3.8450699999999998</c:v>
                </c:pt>
                <c:pt idx="8">
                  <c:v>5.12676</c:v>
                </c:pt>
                <c:pt idx="9">
                  <c:v>5.12676</c:v>
                </c:pt>
                <c:pt idx="10">
                  <c:v>6.1521119999999998</c:v>
                </c:pt>
                <c:pt idx="11">
                  <c:v>7.1774639999999996</c:v>
                </c:pt>
                <c:pt idx="12">
                  <c:v>8.2028160000000003</c:v>
                </c:pt>
                <c:pt idx="13">
                  <c:v>8.7154920000000011</c:v>
                </c:pt>
                <c:pt idx="14">
                  <c:v>9.2281680000000019</c:v>
                </c:pt>
                <c:pt idx="15">
                  <c:v>9.4845060000000014</c:v>
                </c:pt>
                <c:pt idx="16">
                  <c:v>10.766196000000001</c:v>
                </c:pt>
                <c:pt idx="17">
                  <c:v>11.535210000000001</c:v>
                </c:pt>
                <c:pt idx="18">
                  <c:v>11.791548000000001</c:v>
                </c:pt>
                <c:pt idx="19">
                  <c:v>13.842252</c:v>
                </c:pt>
                <c:pt idx="20">
                  <c:v>16.66197</c:v>
                </c:pt>
                <c:pt idx="21">
                  <c:v>17.943660000000001</c:v>
                </c:pt>
                <c:pt idx="22">
                  <c:v>18.456336</c:v>
                </c:pt>
                <c:pt idx="23">
                  <c:v>19.225349999999999</c:v>
                </c:pt>
                <c:pt idx="24">
                  <c:v>19.481687999999998</c:v>
                </c:pt>
                <c:pt idx="25">
                  <c:v>20.50704</c:v>
                </c:pt>
                <c:pt idx="26">
                  <c:v>21.019715999999999</c:v>
                </c:pt>
                <c:pt idx="27">
                  <c:v>21.788729999999997</c:v>
                </c:pt>
                <c:pt idx="28">
                  <c:v>23.583095999999998</c:v>
                </c:pt>
                <c:pt idx="29">
                  <c:v>24.095771999999997</c:v>
                </c:pt>
                <c:pt idx="30">
                  <c:v>25.377461999999998</c:v>
                </c:pt>
                <c:pt idx="31">
                  <c:v>27.171827999999998</c:v>
                </c:pt>
                <c:pt idx="32">
                  <c:v>28.966193999999998</c:v>
                </c:pt>
                <c:pt idx="33">
                  <c:v>29.735207999999997</c:v>
                </c:pt>
                <c:pt idx="34">
                  <c:v>30.247883999999996</c:v>
                </c:pt>
                <c:pt idx="35">
                  <c:v>31.529573999999997</c:v>
                </c:pt>
                <c:pt idx="36">
                  <c:v>31.785911999999996</c:v>
                </c:pt>
                <c:pt idx="37">
                  <c:v>32.811263999999994</c:v>
                </c:pt>
                <c:pt idx="38">
                  <c:v>33.836615999999992</c:v>
                </c:pt>
                <c:pt idx="39">
                  <c:v>34.86196799999999</c:v>
                </c:pt>
                <c:pt idx="40">
                  <c:v>35.887319999999988</c:v>
                </c:pt>
                <c:pt idx="41">
                  <c:v>37.425347999999985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5D-418D-871F-1AB9305E6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748384"/>
        <c:axId val="2093745472"/>
      </c:lineChart>
      <c:catAx>
        <c:axId val="95359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592672"/>
        <c:crosses val="autoZero"/>
        <c:auto val="1"/>
        <c:lblAlgn val="ctr"/>
        <c:lblOffset val="100"/>
        <c:noMultiLvlLbl val="0"/>
      </c:catAx>
      <c:valAx>
        <c:axId val="113659267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B3B3B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599056"/>
        <c:crosses val="autoZero"/>
        <c:crossBetween val="between"/>
        <c:majorUnit val="1"/>
      </c:valAx>
      <c:valAx>
        <c:axId val="2093745472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B3B3B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3748384"/>
        <c:crosses val="max"/>
        <c:crossBetween val="between"/>
        <c:majorUnit val="10"/>
      </c:valAx>
      <c:catAx>
        <c:axId val="209374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3745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699023928395574E-2"/>
          <c:y val="4.1444596857051992E-2"/>
          <c:w val="0.86347316925648854"/>
          <c:h val="0.13935593943271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411077240257611E-2"/>
          <c:y val="9.1678822642094052E-2"/>
          <c:w val="0.90596776465287532"/>
          <c:h val="0.81371183560201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Sheet1!$G$61</c:f>
              <c:strCache>
                <c:ptCount val="1"/>
                <c:pt idx="0">
                  <c:v>Expected loan losses since 2023</c:v>
                </c:pt>
              </c:strCache>
            </c:strRef>
          </c:tx>
          <c:spPr>
            <a:solidFill>
              <a:srgbClr val="009CDE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'[1]Disaster frequency'!$AC$62:$AC$64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Sheet1!$G$62:$G$64</c:f>
              <c:numCache>
                <c:formatCode>0</c:formatCode>
                <c:ptCount val="3"/>
                <c:pt idx="0">
                  <c:v>11.304787617560454</c:v>
                </c:pt>
                <c:pt idx="1">
                  <c:v>26</c:v>
                </c:pt>
                <c:pt idx="2">
                  <c:v>52.842156604196916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B-4851-AFF3-AF0E7CA8E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9215872"/>
        <c:axId val="659217408"/>
      </c:barChart>
      <c:lineChart>
        <c:grouping val="stacked"/>
        <c:varyColors val="0"/>
        <c:ser>
          <c:idx val="1"/>
          <c:order val="1"/>
          <c:tx>
            <c:strRef>
              <c:f>Sheet1!$H$61</c:f>
              <c:strCache>
                <c:ptCount val="1"/>
                <c:pt idx="0">
                  <c:v>Cumulative loan losses 1980-2021</c:v>
                </c:pt>
              </c:strCache>
            </c:strRef>
          </c:tx>
          <c:marker>
            <c:symbol val="none"/>
          </c:marker>
          <c:cat>
            <c:numRef>
              <c:f>Sheet1!$B$62:$B$64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Sheet1!$H$62:$H$64</c:f>
              <c:numCache>
                <c:formatCode>General</c:formatCode>
                <c:ptCount val="3"/>
                <c:pt idx="0">
                  <c:v>37</c:v>
                </c:pt>
                <c:pt idx="1">
                  <c:v>37</c:v>
                </c:pt>
                <c:pt idx="2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BB-4851-AFF3-AF0E7CA8E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215872"/>
        <c:axId val="659217408"/>
      </c:lineChart>
      <c:catAx>
        <c:axId val="6592158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59217408"/>
        <c:crosses val="autoZero"/>
        <c:auto val="1"/>
        <c:lblAlgn val="ctr"/>
        <c:lblOffset val="100"/>
        <c:tickMarkSkip val="1"/>
        <c:noMultiLvlLbl val="0"/>
      </c:catAx>
      <c:valAx>
        <c:axId val="659217408"/>
        <c:scaling>
          <c:orientation val="minMax"/>
        </c:scaling>
        <c:delete val="0"/>
        <c:axPos val="l"/>
        <c:majorGridlines>
          <c:spPr>
            <a:ln>
              <a:solidFill>
                <a:srgbClr val="FEFEFE">
                  <a:lumMod val="90000"/>
                </a:srgbClr>
              </a:solidFill>
            </a:ln>
          </c:spPr>
        </c:majorGridlines>
        <c:numFmt formatCode="General" sourceLinked="0"/>
        <c:majorTickMark val="in"/>
        <c:minorTickMark val="none"/>
        <c:tickLblPos val="nextTo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59215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0724786799756996E-2"/>
          <c:y val="7.7803476739822346E-3"/>
          <c:w val="0.91494575823528035"/>
          <c:h val="6.8810671925794376E-2"/>
        </c:manualLayout>
      </c:layout>
      <c:overlay val="0"/>
    </c:legend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100" b="0" i="0" u="none" strike="noStrike" baseline="0">
          <a:solidFill>
            <a:sysClr val="windowText" lastClr="000000"/>
          </a:solidFill>
          <a:latin typeface="+mn-lt"/>
          <a:ea typeface="Frutiger LT Std 45 Light"/>
          <a:cs typeface="Segoe UI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0.10799383059223705"/>
          <c:w val="0.8726386608419755"/>
          <c:h val="0.6387063872502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Sheet3!$M$7:$N$7</c:f>
              <c:strCache>
                <c:ptCount val="2"/>
                <c:pt idx="0">
                  <c:v>Total Insured losses</c:v>
                </c:pt>
                <c:pt idx="1">
                  <c:v>Total Economic losses</c:v>
                </c:pt>
              </c:strCache>
            </c:strRef>
          </c:cat>
          <c:val>
            <c:numRef>
              <c:f>Sheet3!$M$8:$N$8</c:f>
              <c:numCache>
                <c:formatCode>General</c:formatCode>
                <c:ptCount val="2"/>
                <c:pt idx="0">
                  <c:v>1.2600000000000002</c:v>
                </c:pt>
                <c:pt idx="1">
                  <c:v>24.799999999999997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6-4DC0-8608-B2697325B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062256"/>
        <c:axId val="1037077648"/>
      </c:barChart>
      <c:catAx>
        <c:axId val="103706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7077648"/>
        <c:crosses val="autoZero"/>
        <c:auto val="1"/>
        <c:lblAlgn val="ctr"/>
        <c:lblOffset val="100"/>
        <c:noMultiLvlLbl val="0"/>
      </c:catAx>
      <c:valAx>
        <c:axId val="103707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706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4C97"/>
                </a:solidFill>
              </a:rPr>
              <a:t>Отраслевые выбросы </a:t>
            </a:r>
            <a:r>
              <a:rPr lang="en-US" sz="1600" b="1" dirty="0">
                <a:solidFill>
                  <a:srgbClr val="004C97"/>
                </a:solidFill>
              </a:rPr>
              <a:t>CO2-</a:t>
            </a:r>
            <a:r>
              <a:rPr lang="ru-RU" sz="1600" b="1" dirty="0">
                <a:solidFill>
                  <a:srgbClr val="004C97"/>
                </a:solidFill>
              </a:rPr>
              <a:t>эквивалента</a:t>
            </a:r>
            <a:r>
              <a:rPr lang="ru-RU" sz="1600" b="1" baseline="0" dirty="0">
                <a:solidFill>
                  <a:srgbClr val="004C97"/>
                </a:solidFill>
              </a:rPr>
              <a:t> в ЦАРЭС</a:t>
            </a:r>
            <a:endParaRPr lang="en-US" sz="1600" b="1" dirty="0">
              <a:solidFill>
                <a:srgbClr val="004C97"/>
              </a:solidFill>
            </a:endParaRPr>
          </a:p>
        </c:rich>
      </c:tx>
      <c:layout>
        <c:manualLayout>
          <c:xMode val="edge"/>
          <c:yMode val="edge"/>
          <c:x val="5.252718779045794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959083031528647"/>
          <c:y val="0.24453304897868264"/>
          <c:w val="0.46500766618707057"/>
          <c:h val="0.62817483593149659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9CDE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F8-4228-8366-9775659B57AC}"/>
              </c:ext>
            </c:extLst>
          </c:dPt>
          <c:dPt>
            <c:idx val="1"/>
            <c:bubble3D val="0"/>
            <c:spPr>
              <a:solidFill>
                <a:srgbClr val="F2A9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8-4228-8366-9775659B57A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F8-4228-8366-9775659B57A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F8-4228-8366-9775659B57AC}"/>
              </c:ext>
            </c:extLst>
          </c:dPt>
          <c:dPt>
            <c:idx val="4"/>
            <c:bubble3D val="0"/>
            <c:spPr>
              <a:solidFill>
                <a:srgbClr val="78BE2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F8-4228-8366-9775659B57AC}"/>
              </c:ext>
            </c:extLst>
          </c:dPt>
          <c:dPt>
            <c:idx val="5"/>
            <c:bubble3D val="0"/>
            <c:spPr>
              <a:solidFill>
                <a:srgbClr val="DA281C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F8-4228-8366-9775659B57AC}"/>
              </c:ext>
            </c:extLst>
          </c:dPt>
          <c:dPt>
            <c:idx val="6"/>
            <c:bubble3D val="0"/>
            <c:spPr>
              <a:solidFill>
                <a:srgbClr val="005E8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F8-4228-8366-9775659B57AC}"/>
              </c:ext>
            </c:extLst>
          </c:dPt>
          <c:dLbls>
            <c:dLbl>
              <c:idx val="0"/>
              <c:layout>
                <c:manualLayout>
                  <c:x val="-7.2865366455840824E-2"/>
                  <c:y val="5.67161179930704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Сельское хозяйство</a:t>
                    </a:r>
                    <a:r>
                      <a:rPr lang="ru-RU" baseline="0" dirty="0"/>
                      <a:t>
</a:t>
                    </a:r>
                    <a:fld id="{7A947BEA-ECD6-B747-B659-DD00E87FACAC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F8-4228-8366-9775659B57AC}"/>
                </c:ext>
              </c:extLst>
            </c:dLbl>
            <c:dLbl>
              <c:idx val="1"/>
              <c:layout>
                <c:manualLayout>
                  <c:x val="5.8656039446957344E-3"/>
                  <c:y val="3.370643408508280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Энергетика</a:t>
                    </a:r>
                    <a:r>
                      <a:rPr lang="ru-RU" baseline="0" dirty="0"/>
                      <a:t>
</a:t>
                    </a:r>
                    <a:fld id="{2FC0DCC7-9774-414E-BA25-79D22D7D5F45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F8-4228-8366-9775659B57AC}"/>
                </c:ext>
              </c:extLst>
            </c:dLbl>
            <c:dLbl>
              <c:idx val="2"/>
              <c:layout>
                <c:manualLayout>
                  <c:x val="9.462371176127882E-3"/>
                  <c:y val="8.19841282118713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Промышленность </a:t>
                    </a:r>
                    <a:r>
                      <a:rPr lang="ru-RU" baseline="0" dirty="0"/>
                      <a:t>
</a:t>
                    </a:r>
                    <a:fld id="{E52E4F33-8F6D-F940-B409-34D4B2DD9D78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772186894474"/>
                      <c:h val="0.167079025744944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F8-4228-8366-9775659B57AC}"/>
                </c:ext>
              </c:extLst>
            </c:dLbl>
            <c:dLbl>
              <c:idx val="3"/>
              <c:layout>
                <c:manualLayout>
                  <c:x val="2.6275009752264104E-2"/>
                  <c:y val="-2.62727508915651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Прочее</a:t>
                    </a:r>
                    <a:r>
                      <a:rPr lang="ru-RU" baseline="0" dirty="0"/>
                      <a:t>
</a:t>
                    </a:r>
                    <a:fld id="{D6CAA87D-A2F9-AF40-A9F5-A1FCA8BBAE88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F8-4228-8366-9775659B57AC}"/>
                </c:ext>
              </c:extLst>
            </c:dLbl>
            <c:dLbl>
              <c:idx val="4"/>
              <c:layout>
                <c:manualLayout>
                  <c:x val="-3.5765197091356712E-2"/>
                  <c:y val="-1.413031564546869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Услуги</a:t>
                    </a:r>
                    <a:r>
                      <a:rPr lang="ru-RU" baseline="0" dirty="0"/>
                      <a:t>
</a:t>
                    </a:r>
                    <a:fld id="{301D1756-DA2D-D846-8CBE-692D51F152EB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59314568526464"/>
                      <c:h val="0.12067157120442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F8-4228-8366-9775659B57AC}"/>
                </c:ext>
              </c:extLst>
            </c:dLbl>
            <c:dLbl>
              <c:idx val="5"/>
              <c:layout>
                <c:manualLayout>
                  <c:x val="-8.0048770102397304E-2"/>
                  <c:y val="-4.17125050489890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ru-RU" dirty="0"/>
                      <a:t>Транспорт</a:t>
                    </a:r>
                    <a:r>
                      <a:rPr lang="ru-RU" baseline="0" dirty="0"/>
                      <a:t>
</a:t>
                    </a:r>
                    <a:fld id="{79C39512-53BD-5944-BBF7-830464E95CB3}" type="PERCENTAGE">
                      <a:rPr lang="en-US" baseline="0"/>
                      <a:pPr>
                        <a:defRPr sz="100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37926158525982"/>
                      <c:h val="0.145460533740254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6F8-4228-8366-9775659B57AC}"/>
                </c:ext>
              </c:extLst>
            </c:dLbl>
            <c:dLbl>
              <c:idx val="6"/>
              <c:layout>
                <c:manualLayout>
                  <c:x val="0.18905917921744197"/>
                  <c:y val="-1.13663119350968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30222983886467"/>
                      <c:h val="9.5377664292542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6F8-4228-8366-9775659B5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and Charts for PPT'!$A$21:$A$27</c:f>
              <c:strCache>
                <c:ptCount val="7"/>
                <c:pt idx="0">
                  <c:v>Agriculture</c:v>
                </c:pt>
                <c:pt idx="1">
                  <c:v>Energy</c:v>
                </c:pt>
                <c:pt idx="2">
                  <c:v>Manufacturing</c:v>
                </c:pt>
                <c:pt idx="3">
                  <c:v>Other</c:v>
                </c:pt>
                <c:pt idx="4">
                  <c:v>Services</c:v>
                </c:pt>
                <c:pt idx="5">
                  <c:v>Transportation</c:v>
                </c:pt>
                <c:pt idx="6">
                  <c:v>Utilities</c:v>
                </c:pt>
              </c:strCache>
            </c:strRef>
          </c:cat>
          <c:val>
            <c:numRef>
              <c:f>'Data and Charts for PPT'!$B$21:$B$27</c:f>
              <c:numCache>
                <c:formatCode>0</c:formatCode>
                <c:ptCount val="7"/>
                <c:pt idx="0">
                  <c:v>109030.20000000001</c:v>
                </c:pt>
                <c:pt idx="1">
                  <c:v>387030.8</c:v>
                </c:pt>
                <c:pt idx="2">
                  <c:v>2892816.9000000004</c:v>
                </c:pt>
                <c:pt idx="3">
                  <c:v>76773.2</c:v>
                </c:pt>
                <c:pt idx="4">
                  <c:v>632552.79999999993</c:v>
                </c:pt>
                <c:pt idx="5">
                  <c:v>1040034.5</c:v>
                </c:pt>
                <c:pt idx="6">
                  <c:v>5509486.4000000004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F8-4228-8366-9775659B5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228915521957033E-2"/>
          <c:y val="0.20120815580466109"/>
          <c:w val="0.90630738428943081"/>
          <c:h val="0.67178559469977639"/>
        </c:manualLayout>
      </c:layout>
      <c:lineChart>
        <c:grouping val="standard"/>
        <c:varyColors val="0"/>
        <c:ser>
          <c:idx val="0"/>
          <c:order val="0"/>
          <c:tx>
            <c:strRef>
              <c:f>'Oil Trade Data'!$A$65</c:f>
              <c:strCache>
                <c:ptCount val="1"/>
                <c:pt idx="0">
                  <c:v>AFR</c:v>
                </c:pt>
              </c:strCache>
            </c:strRef>
          </c:tx>
          <c:spPr>
            <a:ln w="38100">
              <a:solidFill>
                <a:srgbClr val="4B82AD"/>
              </a:solidFill>
              <a:prstDash val="solid"/>
            </a:ln>
            <a:effectLst/>
          </c:spPr>
          <c:marker>
            <c:symbol val="none"/>
          </c:marker>
          <c:cat>
            <c:numRef>
              <c:f>'Oil Trade Data'!$B$62:$N$62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'Oil Trade Data'!$B$65:$N$65</c:f>
              <c:numCache>
                <c:formatCode>0.0</c:formatCode>
                <c:ptCount val="13"/>
                <c:pt idx="0">
                  <c:v>15.822720449345324</c:v>
                </c:pt>
                <c:pt idx="1">
                  <c:v>14.32852129819169</c:v>
                </c:pt>
                <c:pt idx="2">
                  <c:v>13.371617579214117</c:v>
                </c:pt>
                <c:pt idx="3">
                  <c:v>14.84525673593134</c:v>
                </c:pt>
                <c:pt idx="4">
                  <c:v>17.542465985273768</c:v>
                </c:pt>
                <c:pt idx="5">
                  <c:v>22.87584891099986</c:v>
                </c:pt>
                <c:pt idx="6">
                  <c:v>22.1854756010549</c:v>
                </c:pt>
                <c:pt idx="7">
                  <c:v>22.325782078377841</c:v>
                </c:pt>
                <c:pt idx="8">
                  <c:v>24.149471512399469</c:v>
                </c:pt>
                <c:pt idx="9">
                  <c:v>19.400945186685917</c:v>
                </c:pt>
                <c:pt idx="10">
                  <c:v>20.666150308305987</c:v>
                </c:pt>
                <c:pt idx="11">
                  <c:v>23.121666460230131</c:v>
                </c:pt>
                <c:pt idx="12">
                  <c:v>22.100102863638423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67-475C-9FC8-60B77EA2A9CE}"/>
            </c:ext>
          </c:extLst>
        </c:ser>
        <c:ser>
          <c:idx val="1"/>
          <c:order val="1"/>
          <c:tx>
            <c:strRef>
              <c:f>'Oil Trade Data'!$A$66</c:f>
              <c:strCache>
                <c:ptCount val="1"/>
                <c:pt idx="0">
                  <c:v>EUR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'Oil Trade Data'!$B$62:$N$62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'Oil Trade Data'!$B$66:$N$66</c:f>
              <c:numCache>
                <c:formatCode>0.0</c:formatCode>
                <c:ptCount val="13"/>
                <c:pt idx="0">
                  <c:v>2.106366217943457</c:v>
                </c:pt>
                <c:pt idx="1">
                  <c:v>2.0090761274521154</c:v>
                </c:pt>
                <c:pt idx="2">
                  <c:v>1.9903489696630035</c:v>
                </c:pt>
                <c:pt idx="3">
                  <c:v>2.0680362384648725</c:v>
                </c:pt>
                <c:pt idx="4">
                  <c:v>2.3010951709702172</c:v>
                </c:pt>
                <c:pt idx="5">
                  <c:v>2.8800368872151165</c:v>
                </c:pt>
                <c:pt idx="6">
                  <c:v>3.119918264685889</c:v>
                </c:pt>
                <c:pt idx="7">
                  <c:v>2.9677720202577156</c:v>
                </c:pt>
                <c:pt idx="8">
                  <c:v>3.5720889367646036</c:v>
                </c:pt>
                <c:pt idx="9">
                  <c:v>2.8775808479426055</c:v>
                </c:pt>
                <c:pt idx="10">
                  <c:v>3.3070510107634483</c:v>
                </c:pt>
                <c:pt idx="11">
                  <c:v>3.8703255317928607</c:v>
                </c:pt>
                <c:pt idx="12">
                  <c:v>4.2127349583409375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67-475C-9FC8-60B77EA2A9CE}"/>
            </c:ext>
          </c:extLst>
        </c:ser>
        <c:ser>
          <c:idx val="2"/>
          <c:order val="2"/>
          <c:tx>
            <c:strRef>
              <c:f>'Oil Trade Data'!$A$67</c:f>
              <c:strCache>
                <c:ptCount val="1"/>
                <c:pt idx="0">
                  <c:v>WHD</c:v>
                </c:pt>
              </c:strCache>
            </c:strRef>
          </c:tx>
          <c:spPr>
            <a:ln w="38100">
              <a:solidFill>
                <a:srgbClr val="ED7D31"/>
              </a:solidFill>
              <a:prstDash val="lgDashDot"/>
            </a:ln>
            <a:effectLst/>
          </c:spPr>
          <c:marker>
            <c:symbol val="none"/>
          </c:marker>
          <c:cat>
            <c:numRef>
              <c:f>'Oil Trade Data'!$B$62:$N$62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'Oil Trade Data'!$B$67:$N$67</c:f>
              <c:numCache>
                <c:formatCode>0.0</c:formatCode>
                <c:ptCount val="13"/>
                <c:pt idx="0">
                  <c:v>2.0989501495794145</c:v>
                </c:pt>
                <c:pt idx="1">
                  <c:v>1.8248432909664065</c:v>
                </c:pt>
                <c:pt idx="2">
                  <c:v>1.9393143258180521</c:v>
                </c:pt>
                <c:pt idx="3">
                  <c:v>2.1303703892399763</c:v>
                </c:pt>
                <c:pt idx="4">
                  <c:v>2.4272872196148803</c:v>
                </c:pt>
                <c:pt idx="5">
                  <c:v>2.9644383868206248</c:v>
                </c:pt>
                <c:pt idx="6">
                  <c:v>3.344152199061734</c:v>
                </c:pt>
                <c:pt idx="7">
                  <c:v>3.3494863010069689</c:v>
                </c:pt>
                <c:pt idx="8">
                  <c:v>4.3882656530155408</c:v>
                </c:pt>
                <c:pt idx="9">
                  <c:v>3.5902776648178341</c:v>
                </c:pt>
                <c:pt idx="10">
                  <c:v>3.9538790025571915</c:v>
                </c:pt>
                <c:pt idx="11">
                  <c:v>4.9492394989412185</c:v>
                </c:pt>
                <c:pt idx="12">
                  <c:v>4.9770195493337637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67-475C-9FC8-60B77EA2A9CE}"/>
            </c:ext>
          </c:extLst>
        </c:ser>
        <c:ser>
          <c:idx val="3"/>
          <c:order val="3"/>
          <c:tx>
            <c:strRef>
              <c:f>'Oil Trade Data'!$A$68</c:f>
              <c:strCache>
                <c:ptCount val="1"/>
                <c:pt idx="0">
                  <c:v>APD</c:v>
                </c:pt>
              </c:strCache>
            </c:strRef>
          </c:tx>
          <c:spPr>
            <a:ln w="38100">
              <a:solidFill>
                <a:srgbClr val="96BA79"/>
              </a:solidFill>
              <a:prstDash val="lgDash"/>
            </a:ln>
            <a:effectLst/>
          </c:spPr>
          <c:marker>
            <c:symbol val="none"/>
          </c:marker>
          <c:cat>
            <c:numRef>
              <c:f>'Oil Trade Data'!$B$62:$N$62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'Oil Trade Data'!$B$68:$N$68</c:f>
              <c:numCache>
                <c:formatCode>0.0</c:formatCode>
                <c:ptCount val="13"/>
                <c:pt idx="0">
                  <c:v>1.2217532528642296</c:v>
                </c:pt>
                <c:pt idx="1">
                  <c:v>1.1671226053511767</c:v>
                </c:pt>
                <c:pt idx="2">
                  <c:v>1.1142898894314424</c:v>
                </c:pt>
                <c:pt idx="3">
                  <c:v>1.209483829527249</c:v>
                </c:pt>
                <c:pt idx="4">
                  <c:v>1.2709841029005777</c:v>
                </c:pt>
                <c:pt idx="5">
                  <c:v>1.5749700267223079</c:v>
                </c:pt>
                <c:pt idx="6">
                  <c:v>1.6930299709930097</c:v>
                </c:pt>
                <c:pt idx="7">
                  <c:v>1.7652274266036636</c:v>
                </c:pt>
                <c:pt idx="8">
                  <c:v>2.0269130419106713</c:v>
                </c:pt>
                <c:pt idx="9">
                  <c:v>1.7230230744938915</c:v>
                </c:pt>
                <c:pt idx="10">
                  <c:v>1.8270602831556177</c:v>
                </c:pt>
                <c:pt idx="11">
                  <c:v>2.0321591668010166</c:v>
                </c:pt>
                <c:pt idx="12">
                  <c:v>1.9431460343161189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67-475C-9FC8-60B77EA2A9CE}"/>
            </c:ext>
          </c:extLst>
        </c:ser>
        <c:ser>
          <c:idx val="4"/>
          <c:order val="4"/>
          <c:tx>
            <c:strRef>
              <c:f>'Oil Trade Data'!$A$63</c:f>
              <c:strCache>
                <c:ptCount val="1"/>
                <c:pt idx="0">
                  <c:v>MENA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'Oil Trade Data'!$B$62:$N$62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'Oil Trade Data'!$B$63:$N$63</c:f>
              <c:numCache>
                <c:formatCode>0.0</c:formatCode>
                <c:ptCount val="13"/>
                <c:pt idx="0">
                  <c:v>36.148890478792289</c:v>
                </c:pt>
                <c:pt idx="1">
                  <c:v>32.140267870413922</c:v>
                </c:pt>
                <c:pt idx="2">
                  <c:v>30.525002603967959</c:v>
                </c:pt>
                <c:pt idx="3">
                  <c:v>32.093547648203554</c:v>
                </c:pt>
                <c:pt idx="4">
                  <c:v>33.39116330497243</c:v>
                </c:pt>
                <c:pt idx="5">
                  <c:v>37.611269111921821</c:v>
                </c:pt>
                <c:pt idx="6">
                  <c:v>37.943318560764752</c:v>
                </c:pt>
                <c:pt idx="7">
                  <c:v>35.216028679360825</c:v>
                </c:pt>
                <c:pt idx="8">
                  <c:v>36.961651189683856</c:v>
                </c:pt>
                <c:pt idx="9">
                  <c:v>28.530656628784467</c:v>
                </c:pt>
                <c:pt idx="10">
                  <c:v>32.564621774731592</c:v>
                </c:pt>
                <c:pt idx="11">
                  <c:v>37.853364287215541</c:v>
                </c:pt>
                <c:pt idx="12">
                  <c:v>36.078035725556425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67-475C-9FC8-60B77EA2A9CE}"/>
            </c:ext>
          </c:extLst>
        </c:ser>
        <c:ser>
          <c:idx val="6"/>
          <c:order val="6"/>
          <c:tx>
            <c:strRef>
              <c:f>'Oil Trade Data'!$A$64</c:f>
              <c:strCache>
                <c:ptCount val="1"/>
                <c:pt idx="0">
                  <c:v>CCA</c:v>
                </c:pt>
              </c:strCache>
            </c:strRef>
          </c:tx>
          <c:spPr>
            <a:ln>
              <a:solidFill>
                <a:srgbClr val="FFC000"/>
              </a:solidFill>
              <a:prstDash val="sysDash"/>
            </a:ln>
          </c:spPr>
          <c:marker>
            <c:symbol val="none"/>
          </c:marker>
          <c:val>
            <c:numRef>
              <c:f>'Oil Trade Data'!$B$64:$N$64</c:f>
              <c:numCache>
                <c:formatCode>0.0</c:formatCode>
                <c:ptCount val="13"/>
                <c:pt idx="0">
                  <c:v>19.282704897518681</c:v>
                </c:pt>
                <c:pt idx="1">
                  <c:v>17.561763940188388</c:v>
                </c:pt>
                <c:pt idx="2">
                  <c:v>18.088929375206988</c:v>
                </c:pt>
                <c:pt idx="3">
                  <c:v>18.803411526615704</c:v>
                </c:pt>
                <c:pt idx="4">
                  <c:v>20.010435830320876</c:v>
                </c:pt>
                <c:pt idx="5">
                  <c:v>27.204866506009857</c:v>
                </c:pt>
                <c:pt idx="6">
                  <c:v>30.469304420991168</c:v>
                </c:pt>
                <c:pt idx="7">
                  <c:v>30.47348439639461</c:v>
                </c:pt>
                <c:pt idx="8">
                  <c:v>34.351912166676442</c:v>
                </c:pt>
                <c:pt idx="9">
                  <c:v>28.925581231746257</c:v>
                </c:pt>
                <c:pt idx="10">
                  <c:v>31.746779679993999</c:v>
                </c:pt>
                <c:pt idx="11">
                  <c:v>35.763658332933936</c:v>
                </c:pt>
                <c:pt idx="12">
                  <c:v>33.556625983763524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67-475C-9FC8-60B77EA2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385728"/>
        <c:axId val="679409920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'Oil Trade Data'!$A$69</c15:sqref>
                        </c15:formulaRef>
                      </c:ext>
                    </c:extLst>
                    <c:strCache>
                      <c:ptCount val="1"/>
                      <c:pt idx="0">
                        <c:v>CAREC</c:v>
                      </c:pt>
                    </c:strCache>
                  </c:strRef>
                </c:tx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'Oil Trade Data'!$B$69:$N$69</c15:sqref>
                        </c15:formulaRef>
                      </c:ext>
                    </c:extLst>
                    <c:numCache>
                      <c:formatCode>0.0</c:formatCode>
                      <c:ptCount val="13"/>
                      <c:pt idx="0">
                        <c:v>2.3467942892797655</c:v>
                      </c:pt>
                      <c:pt idx="1">
                        <c:v>2.0406382688259384</c:v>
                      </c:pt>
                      <c:pt idx="2">
                        <c:v>1.8305953852736916</c:v>
                      </c:pt>
                      <c:pt idx="3">
                        <c:v>1.8272939791433049</c:v>
                      </c:pt>
                      <c:pt idx="4">
                        <c:v>1.7541667514397359</c:v>
                      </c:pt>
                      <c:pt idx="5">
                        <c:v>2.4797747677256892</c:v>
                      </c:pt>
                      <c:pt idx="6">
                        <c:v>2.7308000848725595</c:v>
                      </c:pt>
                      <c:pt idx="7">
                        <c:v>2.8336831888808418</c:v>
                      </c:pt>
                      <c:pt idx="8">
                        <c:v>3.4929592610345361</c:v>
                      </c:pt>
                      <c:pt idx="9">
                        <c:v>2.7944404368039222</c:v>
                      </c:pt>
                      <c:pt idx="10">
                        <c:v>2.7335896121710377</c:v>
                      </c:pt>
                      <c:pt idx="11">
                        <c:v>3.1068377600628274</c:v>
                      </c:pt>
                      <c:pt idx="12">
                        <c:v>2.9371283196327371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467-475C-9FC8-60B77EA2A9CE}"/>
                  </c:ext>
                </c:extLst>
              </c15:ser>
            </c15:filteredLineSeries>
          </c:ext>
        </c:extLst>
      </c:lineChart>
      <c:catAx>
        <c:axId val="6793857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000">
                <a:latin typeface="Segoe UI"/>
                <a:ea typeface="Segoe UI"/>
                <a:cs typeface="Segoe UI"/>
              </a:defRPr>
            </a:pPr>
            <a:endParaRPr lang="ru-RU"/>
          </a:p>
        </c:txPr>
        <c:crossAx val="679409920"/>
        <c:crosses val="autoZero"/>
        <c:auto val="1"/>
        <c:lblAlgn val="ctr"/>
        <c:lblOffset val="100"/>
        <c:tickMarkSkip val="1"/>
        <c:noMultiLvlLbl val="0"/>
      </c:catAx>
      <c:valAx>
        <c:axId val="679409920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 w="12700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000">
                <a:latin typeface="Segoe UI"/>
                <a:ea typeface="Segoe UI"/>
                <a:cs typeface="Segoe UI"/>
              </a:defRPr>
            </a:pPr>
            <a:endParaRPr lang="ru-RU"/>
          </a:p>
        </c:txPr>
        <c:crossAx val="679385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8720197148455133E-2"/>
          <c:y val="0.14064106332017423"/>
          <c:w val="0.85635990414275276"/>
          <c:h val="5.99898739458917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>
              <a:latin typeface="Segoe UI"/>
              <a:ea typeface="Segoe UI"/>
              <a:cs typeface="Segoe UI"/>
            </a:defRPr>
          </a:pPr>
          <a:endParaRPr lang="ru-RU"/>
        </a:p>
      </c:txPr>
    </c:legend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Segoe UI" pitchFamily="34" charset="0"/>
          <a:ea typeface="Frutiger LT Std 45 Light"/>
          <a:cs typeface="Segoe UI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0060490196171"/>
          <c:y val="2.6971470057692216E-2"/>
          <c:w val="0.87727450561372944"/>
          <c:h val="0.71143912244386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'Compiled data'!$P$3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'Compiled data'!$AL$1:$AS$2</c:f>
              <c:multiLvlStrCache>
                <c:ptCount val="8"/>
                <c:lvl>
                  <c:pt idx="0">
                    <c:v>GDP Index</c:v>
                  </c:pt>
                  <c:pt idx="1">
                    <c:v>Loan Index</c:v>
                  </c:pt>
                  <c:pt idx="3">
                    <c:v>GDP Index</c:v>
                  </c:pt>
                  <c:pt idx="4">
                    <c:v>Loan Index</c:v>
                  </c:pt>
                  <c:pt idx="6">
                    <c:v>GDP Index</c:v>
                  </c:pt>
                  <c:pt idx="7">
                    <c:v>Loan Index</c:v>
                  </c:pt>
                </c:lvl>
                <c:lvl>
                  <c:pt idx="0">
                    <c:v>Total</c:v>
                  </c:pt>
                  <c:pt idx="3">
                    <c:v>OEs</c:v>
                  </c:pt>
                  <c:pt idx="6">
                    <c:v>OIs</c:v>
                  </c:pt>
                </c:lvl>
              </c:multiLvlStrCache>
            </c:multiLvlStrRef>
          </c:cat>
          <c:val>
            <c:numRef>
              <c:f>'Compiled data'!$AL$3:$AS$3</c:f>
              <c:numCache>
                <c:formatCode>0.0</c:formatCode>
                <c:ptCount val="8"/>
                <c:pt idx="0">
                  <c:v>6.4436150159128154</c:v>
                </c:pt>
                <c:pt idx="1">
                  <c:v>2.5984097869540057</c:v>
                </c:pt>
                <c:pt idx="3" formatCode="General">
                  <c:v>4.1226542701613802</c:v>
                </c:pt>
                <c:pt idx="4" formatCode="General">
                  <c:v>0.95392138328075826</c:v>
                </c:pt>
                <c:pt idx="6" formatCode="General">
                  <c:v>13.695296378797714</c:v>
                </c:pt>
                <c:pt idx="7" formatCode="General">
                  <c:v>6.7411719636766509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3-4FCC-B228-050B238C4636}"/>
            </c:ext>
          </c:extLst>
        </c:ser>
        <c:ser>
          <c:idx val="1"/>
          <c:order val="1"/>
          <c:tx>
            <c:strRef>
              <c:f>'Compiled data'!$P$4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'Compiled data'!$AL$1:$AS$2</c:f>
              <c:multiLvlStrCache>
                <c:ptCount val="8"/>
                <c:lvl>
                  <c:pt idx="0">
                    <c:v>GDP Index</c:v>
                  </c:pt>
                  <c:pt idx="1">
                    <c:v>Loan Index</c:v>
                  </c:pt>
                  <c:pt idx="3">
                    <c:v>GDP Index</c:v>
                  </c:pt>
                  <c:pt idx="4">
                    <c:v>Loan Index</c:v>
                  </c:pt>
                  <c:pt idx="6">
                    <c:v>GDP Index</c:v>
                  </c:pt>
                  <c:pt idx="7">
                    <c:v>Loan Index</c:v>
                  </c:pt>
                </c:lvl>
                <c:lvl>
                  <c:pt idx="0">
                    <c:v>Total</c:v>
                  </c:pt>
                  <c:pt idx="3">
                    <c:v>OEs</c:v>
                  </c:pt>
                  <c:pt idx="6">
                    <c:v>OIs</c:v>
                  </c:pt>
                </c:lvl>
              </c:multiLvlStrCache>
            </c:multiLvlStrRef>
          </c:cat>
          <c:val>
            <c:numRef>
              <c:f>'Compiled data'!$AL$4:$AS$4</c:f>
              <c:numCache>
                <c:formatCode>0.0</c:formatCode>
                <c:ptCount val="8"/>
                <c:pt idx="0">
                  <c:v>161.84830846325644</c:v>
                </c:pt>
                <c:pt idx="1">
                  <c:v>287.8460196468468</c:v>
                </c:pt>
                <c:pt idx="3" formatCode="General">
                  <c:v>199.19704517519978</c:v>
                </c:pt>
                <c:pt idx="4" formatCode="General">
                  <c:v>302.06872219776056</c:v>
                </c:pt>
                <c:pt idx="6" formatCode="General">
                  <c:v>123.89468757267042</c:v>
                </c:pt>
                <c:pt idx="7" formatCode="General">
                  <c:v>299.44928737051049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3-4FCC-B228-050B238C4636}"/>
            </c:ext>
          </c:extLst>
        </c:ser>
        <c:ser>
          <c:idx val="2"/>
          <c:order val="2"/>
          <c:tx>
            <c:strRef>
              <c:f>'Compiled data'!$P$5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'Compiled data'!$AL$1:$AS$2</c:f>
              <c:multiLvlStrCache>
                <c:ptCount val="8"/>
                <c:lvl>
                  <c:pt idx="0">
                    <c:v>GDP Index</c:v>
                  </c:pt>
                  <c:pt idx="1">
                    <c:v>Loan Index</c:v>
                  </c:pt>
                  <c:pt idx="3">
                    <c:v>GDP Index</c:v>
                  </c:pt>
                  <c:pt idx="4">
                    <c:v>Loan Index</c:v>
                  </c:pt>
                  <c:pt idx="6">
                    <c:v>GDP Index</c:v>
                  </c:pt>
                  <c:pt idx="7">
                    <c:v>Loan Index</c:v>
                  </c:pt>
                </c:lvl>
                <c:lvl>
                  <c:pt idx="0">
                    <c:v>Total</c:v>
                  </c:pt>
                  <c:pt idx="3">
                    <c:v>OEs</c:v>
                  </c:pt>
                  <c:pt idx="6">
                    <c:v>OIs</c:v>
                  </c:pt>
                </c:lvl>
              </c:multiLvlStrCache>
            </c:multiLvlStrRef>
          </c:cat>
          <c:val>
            <c:numRef>
              <c:f>'Compiled data'!$AL$5:$AS$5</c:f>
              <c:numCache>
                <c:formatCode>0.0</c:formatCode>
                <c:ptCount val="8"/>
                <c:pt idx="0">
                  <c:v>53.936485325488185</c:v>
                </c:pt>
                <c:pt idx="1">
                  <c:v>5.5104248973614833</c:v>
                </c:pt>
                <c:pt idx="3" formatCode="General">
                  <c:v>73.935355510051338</c:v>
                </c:pt>
                <c:pt idx="4" formatCode="General">
                  <c:v>7.6723911474245066</c:v>
                </c:pt>
                <c:pt idx="6" formatCode="General">
                  <c:v>11.884775270471772</c:v>
                </c:pt>
                <c:pt idx="7" formatCode="General">
                  <c:v>1.5279060997764193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D3-4FCC-B228-050B238C4636}"/>
            </c:ext>
          </c:extLst>
        </c:ser>
        <c:ser>
          <c:idx val="3"/>
          <c:order val="3"/>
          <c:tx>
            <c:strRef>
              <c:f>'Compiled data'!$P$6</c:f>
              <c:strCache>
                <c:ptCount val="1"/>
                <c:pt idx="0">
                  <c:v>Utilities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'Compiled data'!$AL$1:$AS$2</c:f>
              <c:multiLvlStrCache>
                <c:ptCount val="8"/>
                <c:lvl>
                  <c:pt idx="0">
                    <c:v>GDP Index</c:v>
                  </c:pt>
                  <c:pt idx="1">
                    <c:v>Loan Index</c:v>
                  </c:pt>
                  <c:pt idx="3">
                    <c:v>GDP Index</c:v>
                  </c:pt>
                  <c:pt idx="4">
                    <c:v>Loan Index</c:v>
                  </c:pt>
                  <c:pt idx="6">
                    <c:v>GDP Index</c:v>
                  </c:pt>
                  <c:pt idx="7">
                    <c:v>Loan Index</c:v>
                  </c:pt>
                </c:lvl>
                <c:lvl>
                  <c:pt idx="0">
                    <c:v>Total</c:v>
                  </c:pt>
                  <c:pt idx="3">
                    <c:v>OEs</c:v>
                  </c:pt>
                  <c:pt idx="6">
                    <c:v>OIs</c:v>
                  </c:pt>
                </c:lvl>
              </c:multiLvlStrCache>
            </c:multiLvlStrRef>
          </c:cat>
          <c:val>
            <c:numRef>
              <c:f>'Compiled data'!$AL$6:$AS$6</c:f>
              <c:numCache>
                <c:formatCode>0.0</c:formatCode>
                <c:ptCount val="8"/>
                <c:pt idx="0">
                  <c:v>397.19625740698103</c:v>
                </c:pt>
                <c:pt idx="1">
                  <c:v>743.70726423099268</c:v>
                </c:pt>
                <c:pt idx="3" formatCode="General">
                  <c:v>512.84161627818696</c:v>
                </c:pt>
                <c:pt idx="4" formatCode="General">
                  <c:v>929.80303193678299</c:v>
                </c:pt>
                <c:pt idx="6" formatCode="General">
                  <c:v>232.65654535804549</c:v>
                </c:pt>
                <c:pt idx="7" formatCode="General">
                  <c:v>503.91888225822373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D3-4FCC-B228-050B238C4636}"/>
            </c:ext>
          </c:extLst>
        </c:ser>
        <c:ser>
          <c:idx val="4"/>
          <c:order val="4"/>
          <c:tx>
            <c:strRef>
              <c:f>'Compiled data'!$P$7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'Compiled data'!$AL$1:$AS$2</c:f>
              <c:multiLvlStrCache>
                <c:ptCount val="8"/>
                <c:lvl>
                  <c:pt idx="0">
                    <c:v>GDP Index</c:v>
                  </c:pt>
                  <c:pt idx="1">
                    <c:v>Loan Index</c:v>
                  </c:pt>
                  <c:pt idx="3">
                    <c:v>GDP Index</c:v>
                  </c:pt>
                  <c:pt idx="4">
                    <c:v>Loan Index</c:v>
                  </c:pt>
                  <c:pt idx="6">
                    <c:v>GDP Index</c:v>
                  </c:pt>
                  <c:pt idx="7">
                    <c:v>Loan Index</c:v>
                  </c:pt>
                </c:lvl>
                <c:lvl>
                  <c:pt idx="0">
                    <c:v>Total</c:v>
                  </c:pt>
                  <c:pt idx="3">
                    <c:v>OEs</c:v>
                  </c:pt>
                  <c:pt idx="6">
                    <c:v>OIs</c:v>
                  </c:pt>
                </c:lvl>
              </c:multiLvlStrCache>
            </c:multiLvlStrRef>
          </c:cat>
          <c:val>
            <c:numRef>
              <c:f>'Compiled data'!$AL$7:$AS$7</c:f>
              <c:numCache>
                <c:formatCode>0.0</c:formatCode>
                <c:ptCount val="8"/>
                <c:pt idx="0">
                  <c:v>92.174459803181691</c:v>
                </c:pt>
                <c:pt idx="1">
                  <c:v>108.35888289889027</c:v>
                </c:pt>
                <c:pt idx="3" formatCode="General">
                  <c:v>84.858929538912108</c:v>
                </c:pt>
                <c:pt idx="4" formatCode="General">
                  <c:v>109.11516820247731</c:v>
                </c:pt>
                <c:pt idx="6" formatCode="General">
                  <c:v>113.05832217889446</c:v>
                </c:pt>
                <c:pt idx="7" formatCode="General">
                  <c:v>103.05625780240747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D3-4FCC-B228-050B238C4636}"/>
            </c:ext>
          </c:extLst>
        </c:ser>
        <c:ser>
          <c:idx val="5"/>
          <c:order val="5"/>
          <c:tx>
            <c:strRef>
              <c:f>'Compiled data'!$P$8</c:f>
              <c:strCache>
                <c:ptCount val="1"/>
                <c:pt idx="0">
                  <c:v>Transportation 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'Compiled data'!$AL$1:$AS$2</c:f>
              <c:multiLvlStrCache>
                <c:ptCount val="8"/>
                <c:lvl>
                  <c:pt idx="0">
                    <c:v>GDP Index</c:v>
                  </c:pt>
                  <c:pt idx="1">
                    <c:v>Loan Index</c:v>
                  </c:pt>
                  <c:pt idx="3">
                    <c:v>GDP Index</c:v>
                  </c:pt>
                  <c:pt idx="4">
                    <c:v>Loan Index</c:v>
                  </c:pt>
                  <c:pt idx="6">
                    <c:v>GDP Index</c:v>
                  </c:pt>
                  <c:pt idx="7">
                    <c:v>Loan Index</c:v>
                  </c:pt>
                </c:lvl>
                <c:lvl>
                  <c:pt idx="0">
                    <c:v>Total</c:v>
                  </c:pt>
                  <c:pt idx="3">
                    <c:v>OEs</c:v>
                  </c:pt>
                  <c:pt idx="6">
                    <c:v>OIs</c:v>
                  </c:pt>
                </c:lvl>
              </c:multiLvlStrCache>
            </c:multiLvlStrRef>
          </c:cat>
          <c:val>
            <c:numRef>
              <c:f>'Compiled data'!$AL$8:$AS$8</c:f>
              <c:numCache>
                <c:formatCode>0.0</c:formatCode>
                <c:ptCount val="8"/>
                <c:pt idx="0">
                  <c:v>204.63203736630655</c:v>
                </c:pt>
                <c:pt idx="1">
                  <c:v>434.81226468860206</c:v>
                </c:pt>
                <c:pt idx="3" formatCode="General">
                  <c:v>178.2117662758626</c:v>
                </c:pt>
                <c:pt idx="4" formatCode="General">
                  <c:v>486.84700420243593</c:v>
                </c:pt>
                <c:pt idx="6" formatCode="General">
                  <c:v>247.34733260277531</c:v>
                </c:pt>
                <c:pt idx="7" formatCode="General">
                  <c:v>143.50370031740883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D3-4FCC-B228-050B238C4636}"/>
            </c:ext>
          </c:extLst>
        </c:ser>
        <c:ser>
          <c:idx val="6"/>
          <c:order val="6"/>
          <c:tx>
            <c:strRef>
              <c:f>'Compiled data'!$P$9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'Compiled data'!$AL$1:$AS$2</c:f>
              <c:multiLvlStrCache>
                <c:ptCount val="8"/>
                <c:lvl>
                  <c:pt idx="0">
                    <c:v>GDP Index</c:v>
                  </c:pt>
                  <c:pt idx="1">
                    <c:v>Loan Index</c:v>
                  </c:pt>
                  <c:pt idx="3">
                    <c:v>GDP Index</c:v>
                  </c:pt>
                  <c:pt idx="4">
                    <c:v>Loan Index</c:v>
                  </c:pt>
                  <c:pt idx="6">
                    <c:v>GDP Index</c:v>
                  </c:pt>
                  <c:pt idx="7">
                    <c:v>Loan Index</c:v>
                  </c:pt>
                </c:lvl>
                <c:lvl>
                  <c:pt idx="0">
                    <c:v>Total</c:v>
                  </c:pt>
                  <c:pt idx="3">
                    <c:v>OEs</c:v>
                  </c:pt>
                  <c:pt idx="6">
                    <c:v>OIs</c:v>
                  </c:pt>
                </c:lvl>
              </c:multiLvlStrCache>
            </c:multiLvlStrRef>
          </c:cat>
          <c:val>
            <c:numRef>
              <c:f>'Compiled data'!$AL$9:$AS$9</c:f>
              <c:numCache>
                <c:formatCode>0.0</c:formatCode>
                <c:ptCount val="8"/>
                <c:pt idx="0">
                  <c:v>1.5417691167374792</c:v>
                </c:pt>
                <c:pt idx="1">
                  <c:v>1.1705558471528608</c:v>
                </c:pt>
                <c:pt idx="3" formatCode="General">
                  <c:v>0</c:v>
                </c:pt>
                <c:pt idx="4" formatCode="General">
                  <c:v>0</c:v>
                </c:pt>
                <c:pt idx="6" formatCode="General">
                  <c:v>2.7619292934216735</c:v>
                </c:pt>
                <c:pt idx="7" formatCode="General">
                  <c:v>1.4387159893157042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D3-4FCC-B228-050B238C4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6625567"/>
        <c:axId val="526630143"/>
      </c:barChart>
      <c:catAx>
        <c:axId val="52662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526630143"/>
        <c:crosses val="autoZero"/>
        <c:auto val="1"/>
        <c:lblAlgn val="ctr"/>
        <c:lblOffset val="100"/>
        <c:noMultiLvlLbl val="0"/>
      </c:catAx>
      <c:valAx>
        <c:axId val="526630143"/>
        <c:scaling>
          <c:orientation val="minMax"/>
          <c:max val="24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526625567"/>
        <c:crosses val="autoZero"/>
        <c:crossBetween val="between"/>
        <c:majorUnit val="4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6404553541216646"/>
          <c:y val="3.6438869617934802E-3"/>
          <c:w val="0.74688721296237615"/>
          <c:h val="0.16314431357228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Share in GDP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'[Copy of emission intensity_NEW.xlsx]Compiled data'!$P$26:$P$32</c:f>
              <c:strCache>
                <c:ptCount val="7"/>
                <c:pt idx="0">
                  <c:v>Agriculture</c:v>
                </c:pt>
                <c:pt idx="1">
                  <c:v>Manufacturing</c:v>
                </c:pt>
                <c:pt idx="2">
                  <c:v>Energy</c:v>
                </c:pt>
                <c:pt idx="3">
                  <c:v>Utilities</c:v>
                </c:pt>
                <c:pt idx="4">
                  <c:v>Services</c:v>
                </c:pt>
                <c:pt idx="5">
                  <c:v>Transportation </c:v>
                </c:pt>
                <c:pt idx="6">
                  <c:v>Other</c:v>
                </c:pt>
              </c:strCache>
            </c:strRef>
          </c:cat>
          <c:val>
            <c:numRef>
              <c:f>'[Copy of emission intensity_NEW.xlsx]Compiled data'!$Z$26:$Z$32</c:f>
              <c:numCache>
                <c:formatCode>0.0</c:formatCode>
                <c:ptCount val="7"/>
                <c:pt idx="0">
                  <c:v>7.7622409628616484</c:v>
                </c:pt>
                <c:pt idx="1">
                  <c:v>15.262708110586228</c:v>
                </c:pt>
                <c:pt idx="2">
                  <c:v>23.38166466805232</c:v>
                </c:pt>
                <c:pt idx="3">
                  <c:v>2.3310367978207727</c:v>
                </c:pt>
                <c:pt idx="4">
                  <c:v>34.568990298969041</c:v>
                </c:pt>
                <c:pt idx="5">
                  <c:v>7.0729561086536341</c:v>
                </c:pt>
                <c:pt idx="6">
                  <c:v>9.6204030530563536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8-480B-9947-32C00D2D356D}"/>
            </c:ext>
          </c:extLst>
        </c:ser>
        <c:ser>
          <c:idx val="3"/>
          <c:order val="3"/>
          <c:tx>
            <c:strRef>
              <c:f>'[Copy of emission intensity_NEW.xlsx]Compiled data'!$AC$24:$AC$25</c:f>
              <c:strCache>
                <c:ptCount val="2"/>
                <c:pt idx="0">
                  <c:v>GDP</c:v>
                </c:pt>
                <c:pt idx="1">
                  <c:v>Sectoral loan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'[Copy of emission intensity_NEW.xlsx]Compiled data'!$P$26:$P$32</c:f>
              <c:strCache>
                <c:ptCount val="7"/>
                <c:pt idx="0">
                  <c:v>Agriculture</c:v>
                </c:pt>
                <c:pt idx="1">
                  <c:v>Manufacturing</c:v>
                </c:pt>
                <c:pt idx="2">
                  <c:v>Energy</c:v>
                </c:pt>
                <c:pt idx="3">
                  <c:v>Utilities</c:v>
                </c:pt>
                <c:pt idx="4">
                  <c:v>Services</c:v>
                </c:pt>
                <c:pt idx="5">
                  <c:v>Transportation </c:v>
                </c:pt>
                <c:pt idx="6">
                  <c:v>Other</c:v>
                </c:pt>
              </c:strCache>
            </c:strRef>
          </c:cat>
          <c:val>
            <c:numRef>
              <c:f>'[Copy of emission intensity_NEW.xlsx]Compiled data'!$AC$26:$AC$32</c:f>
            </c:numRef>
          </c:val>
          <c:extLst>
            <c:ext xmlns:c16="http://schemas.microsoft.com/office/drawing/2014/chart" uri="{C3380CC4-5D6E-409C-BE32-E72D297353CC}">
              <c16:uniqueId val="{00000001-0478-480B-9947-32C00D2D356D}"/>
            </c:ext>
          </c:extLst>
        </c:ser>
        <c:ser>
          <c:idx val="4"/>
          <c:order val="4"/>
          <c:tx>
            <c:strRef>
              <c:f>'[Copy of emission intensity_NEW.xlsx]Compiled data'!$AD$24:$AD$25</c:f>
              <c:strCache>
                <c:ptCount val="2"/>
                <c:pt idx="0">
                  <c:v>GDP</c:v>
                </c:pt>
                <c:pt idx="1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'[Copy of emission intensity_NEW.xlsx]Compiled data'!$P$26:$P$32</c:f>
              <c:strCache>
                <c:ptCount val="7"/>
                <c:pt idx="0">
                  <c:v>Agriculture</c:v>
                </c:pt>
                <c:pt idx="1">
                  <c:v>Manufacturing</c:v>
                </c:pt>
                <c:pt idx="2">
                  <c:v>Energy</c:v>
                </c:pt>
                <c:pt idx="3">
                  <c:v>Utilities</c:v>
                </c:pt>
                <c:pt idx="4">
                  <c:v>Services</c:v>
                </c:pt>
                <c:pt idx="5">
                  <c:v>Transportation </c:v>
                </c:pt>
                <c:pt idx="6">
                  <c:v>Other</c:v>
                </c:pt>
              </c:strCache>
            </c:strRef>
          </c:cat>
          <c:val>
            <c:numRef>
              <c:f>'[Copy of emission intensity_NEW.xlsx]Compiled data'!$AD$26:$AD$32</c:f>
            </c:numRef>
          </c:val>
          <c:extLst>
            <c:ext xmlns:c16="http://schemas.microsoft.com/office/drawing/2014/chart" uri="{C3380CC4-5D6E-409C-BE32-E72D297353CC}">
              <c16:uniqueId val="{00000002-0478-480B-9947-32C00D2D356D}"/>
            </c:ext>
          </c:extLst>
        </c:ser>
        <c:ser>
          <c:idx val="5"/>
          <c:order val="5"/>
          <c:tx>
            <c:strRef>
              <c:f>'[Copy of emission intensity_NEW.xlsx]Compiled data'!$AE$24:$AE$25</c:f>
              <c:strCache>
                <c:ptCount val="2"/>
                <c:pt idx="0">
                  <c:v>GDP</c:v>
                </c:pt>
                <c:pt idx="1">
                  <c:v>Sectoral loan_OI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'[Copy of emission intensity_NEW.xlsx]Compiled data'!$P$26:$P$32</c:f>
              <c:strCache>
                <c:ptCount val="7"/>
                <c:pt idx="0">
                  <c:v>Agriculture</c:v>
                </c:pt>
                <c:pt idx="1">
                  <c:v>Manufacturing</c:v>
                </c:pt>
                <c:pt idx="2">
                  <c:v>Energy</c:v>
                </c:pt>
                <c:pt idx="3">
                  <c:v>Utilities</c:v>
                </c:pt>
                <c:pt idx="4">
                  <c:v>Services</c:v>
                </c:pt>
                <c:pt idx="5">
                  <c:v>Transportation </c:v>
                </c:pt>
                <c:pt idx="6">
                  <c:v>Other</c:v>
                </c:pt>
              </c:strCache>
            </c:strRef>
          </c:cat>
          <c:val>
            <c:numRef>
              <c:f>'[Copy of emission intensity_NEW.xlsx]Compiled data'!$AE$26:$AE$32</c:f>
            </c:numRef>
          </c:val>
          <c:extLst>
            <c:ext xmlns:c16="http://schemas.microsoft.com/office/drawing/2014/chart" uri="{C3380CC4-5D6E-409C-BE32-E72D297353CC}">
              <c16:uniqueId val="{00000003-0478-480B-9947-32C00D2D356D}"/>
            </c:ext>
          </c:extLst>
        </c:ser>
        <c:ser>
          <c:idx val="6"/>
          <c:order val="6"/>
          <c:tx>
            <c:strRef>
              <c:f>'[Copy of emission intensity_NEW.xlsx]Compiled data'!$AF$24:$AF$25</c:f>
              <c:strCache>
                <c:ptCount val="2"/>
                <c:pt idx="0">
                  <c:v>GDP</c:v>
                </c:pt>
                <c:pt idx="1">
                  <c:v>Total_OI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'[Copy of emission intensity_NEW.xlsx]Compiled data'!$P$26:$P$32</c:f>
              <c:strCache>
                <c:ptCount val="7"/>
                <c:pt idx="0">
                  <c:v>Agriculture</c:v>
                </c:pt>
                <c:pt idx="1">
                  <c:v>Manufacturing</c:v>
                </c:pt>
                <c:pt idx="2">
                  <c:v>Energy</c:v>
                </c:pt>
                <c:pt idx="3">
                  <c:v>Utilities</c:v>
                </c:pt>
                <c:pt idx="4">
                  <c:v>Services</c:v>
                </c:pt>
                <c:pt idx="5">
                  <c:v>Transportation </c:v>
                </c:pt>
                <c:pt idx="6">
                  <c:v>Other</c:v>
                </c:pt>
              </c:strCache>
            </c:strRef>
          </c:cat>
          <c:val>
            <c:numRef>
              <c:f>'[Copy of emission intensity_NEW.xlsx]Compiled data'!$AF$26:$AF$32</c:f>
            </c:numRef>
          </c:val>
          <c:extLst>
            <c:ext xmlns:c16="http://schemas.microsoft.com/office/drawing/2014/chart" uri="{C3380CC4-5D6E-409C-BE32-E72D297353CC}">
              <c16:uniqueId val="{00000004-0478-480B-9947-32C00D2D356D}"/>
            </c:ext>
          </c:extLst>
        </c:ser>
        <c:ser>
          <c:idx val="7"/>
          <c:order val="7"/>
          <c:tx>
            <c:strRef>
              <c:f>'[Copy of emission intensity_NEW.xlsx]Compiled data'!$AG$24:$AG$25</c:f>
              <c:strCache>
                <c:ptCount val="2"/>
                <c:pt idx="0">
                  <c:v>GDP</c:v>
                </c:pt>
                <c:pt idx="1">
                  <c:v>Sectoral loan_OE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'[Copy of emission intensity_NEW.xlsx]Compiled data'!$P$26:$P$32</c:f>
              <c:strCache>
                <c:ptCount val="7"/>
                <c:pt idx="0">
                  <c:v>Agriculture</c:v>
                </c:pt>
                <c:pt idx="1">
                  <c:v>Manufacturing</c:v>
                </c:pt>
                <c:pt idx="2">
                  <c:v>Energy</c:v>
                </c:pt>
                <c:pt idx="3">
                  <c:v>Utilities</c:v>
                </c:pt>
                <c:pt idx="4">
                  <c:v>Services</c:v>
                </c:pt>
                <c:pt idx="5">
                  <c:v>Transportation </c:v>
                </c:pt>
                <c:pt idx="6">
                  <c:v>Other</c:v>
                </c:pt>
              </c:strCache>
            </c:strRef>
          </c:cat>
          <c:val>
            <c:numRef>
              <c:f>'[Copy of emission intensity_NEW.xlsx]Compiled data'!$AG$26:$AG$32</c:f>
            </c:numRef>
          </c:val>
          <c:extLst>
            <c:ext xmlns:c16="http://schemas.microsoft.com/office/drawing/2014/chart" uri="{C3380CC4-5D6E-409C-BE32-E72D297353CC}">
              <c16:uniqueId val="{00000005-0478-480B-9947-32C00D2D356D}"/>
            </c:ext>
          </c:extLst>
        </c:ser>
        <c:ser>
          <c:idx val="8"/>
          <c:order val="8"/>
          <c:tx>
            <c:strRef>
              <c:f>'[Copy of emission intensity_NEW.xlsx]Compiled data'!$AH$24:$AH$25</c:f>
              <c:strCache>
                <c:ptCount val="2"/>
                <c:pt idx="0">
                  <c:v>GDP</c:v>
                </c:pt>
                <c:pt idx="1">
                  <c:v>Total_OE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'[Copy of emission intensity_NEW.xlsx]Compiled data'!$P$26:$P$32</c:f>
              <c:strCache>
                <c:ptCount val="7"/>
                <c:pt idx="0">
                  <c:v>Agriculture</c:v>
                </c:pt>
                <c:pt idx="1">
                  <c:v>Manufacturing</c:v>
                </c:pt>
                <c:pt idx="2">
                  <c:v>Energy</c:v>
                </c:pt>
                <c:pt idx="3">
                  <c:v>Utilities</c:v>
                </c:pt>
                <c:pt idx="4">
                  <c:v>Services</c:v>
                </c:pt>
                <c:pt idx="5">
                  <c:v>Transportation </c:v>
                </c:pt>
                <c:pt idx="6">
                  <c:v>Other</c:v>
                </c:pt>
              </c:strCache>
            </c:strRef>
          </c:cat>
          <c:val>
            <c:numRef>
              <c:f>'[Copy of emission intensity_NEW.xlsx]Compiled data'!$AH$26:$AH$32</c:f>
            </c:numRef>
          </c:val>
          <c:extLst>
            <c:ext xmlns:c16="http://schemas.microsoft.com/office/drawing/2014/chart" uri="{C3380CC4-5D6E-409C-BE32-E72D297353CC}">
              <c16:uniqueId val="{00000006-0478-480B-9947-32C00D2D356D}"/>
            </c:ext>
          </c:extLst>
        </c:ser>
        <c:ser>
          <c:idx val="9"/>
          <c:order val="9"/>
          <c:tx>
            <c:v>Share in Loan Portfolio</c:v>
          </c:tx>
          <c:spPr>
            <a:solidFill>
              <a:srgbClr val="FFCC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'[Copy of emission intensity_NEW.xlsx]Compiled data'!$P$26:$P$32</c:f>
              <c:strCache>
                <c:ptCount val="7"/>
                <c:pt idx="0">
                  <c:v>Agriculture</c:v>
                </c:pt>
                <c:pt idx="1">
                  <c:v>Manufacturing</c:v>
                </c:pt>
                <c:pt idx="2">
                  <c:v>Energy</c:v>
                </c:pt>
                <c:pt idx="3">
                  <c:v>Utilities</c:v>
                </c:pt>
                <c:pt idx="4">
                  <c:v>Services</c:v>
                </c:pt>
                <c:pt idx="5">
                  <c:v>Transportation </c:v>
                </c:pt>
                <c:pt idx="6">
                  <c:v>Other</c:v>
                </c:pt>
              </c:strCache>
            </c:strRef>
          </c:cat>
          <c:val>
            <c:numRef>
              <c:f>'[Copy of emission intensity_NEW.xlsx]Compiled data'!$AI$26:$AI$32</c:f>
              <c:numCache>
                <c:formatCode>0.0</c:formatCode>
                <c:ptCount val="7"/>
                <c:pt idx="0">
                  <c:v>3.1301502086616737</c:v>
                </c:pt>
                <c:pt idx="1">
                  <c:v>27.144613498764375</c:v>
                </c:pt>
                <c:pt idx="2">
                  <c:v>2.3887894502407803</c:v>
                </c:pt>
                <c:pt idx="3">
                  <c:v>4.3646156462968504</c:v>
                </c:pt>
                <c:pt idx="4">
                  <c:v>40.63877542366199</c:v>
                </c:pt>
                <c:pt idx="5">
                  <c:v>15.028966642899421</c:v>
                </c:pt>
                <c:pt idx="6">
                  <c:v>7.3040891294749057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78-480B-9947-32C00D2D3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0233104"/>
        <c:axId val="14002347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'[Copy of emission intensity_NEW.xlsx]Compiled data'!$AA$24:$AA$25</c15:sqref>
                        </c15:formulaRef>
                      </c:ext>
                    </c:extLst>
                    <c:strCache>
                      <c:ptCount val="2"/>
                      <c:pt idx="0">
                        <c:v>GDP</c:v>
                      </c:pt>
                      <c:pt idx="1">
                        <c:v>OIs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'[Copy of emission intensity_NEW.xlsx]Compiled data'!$P$26:$P$32</c15:sqref>
                        </c15:formulaRef>
                      </c:ext>
                    </c:extLst>
                    <c:strCache>
                      <c:ptCount val="7"/>
                      <c:pt idx="0">
                        <c:v>Agriculture</c:v>
                      </c:pt>
                      <c:pt idx="1">
                        <c:v>Manufacturing</c:v>
                      </c:pt>
                      <c:pt idx="2">
                        <c:v>Energy</c:v>
                      </c:pt>
                      <c:pt idx="3">
                        <c:v>Utilities</c:v>
                      </c:pt>
                      <c:pt idx="4">
                        <c:v>Services</c:v>
                      </c:pt>
                      <c:pt idx="5">
                        <c:v>Transportation </c:v>
                      </c:pt>
                      <c:pt idx="6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'[Copy of emission intensity_NEW.xlsx]Compiled data'!$AA$26:$AA$32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17.703904668153218</c:v>
                      </c:pt>
                      <c:pt idx="1">
                        <c:v>16.286702507827123</c:v>
                      </c:pt>
                      <c:pt idx="2">
                        <c:v>5.720840795197093</c:v>
                      </c:pt>
                      <c:pt idx="3">
                        <c:v>1.8449676406734818</c:v>
                      </c:pt>
                      <c:pt idx="4">
                        <c:v>41.728392613455526</c:v>
                      </c:pt>
                      <c:pt idx="5">
                        <c:v>7.5237167889582235</c:v>
                      </c:pt>
                      <c:pt idx="6">
                        <c:v>9.1914749857353417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0478-480B-9947-32C00D2D356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data'!$AB$24:$AB$25</c15:sqref>
                        </c15:formulaRef>
                      </c:ext>
                    </c:extLst>
                    <c:strCache>
                      <c:ptCount val="2"/>
                      <c:pt idx="0">
                        <c:v>GDP</c:v>
                      </c:pt>
                      <c:pt idx="1">
                        <c:v>OEs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data'!$P$26:$P$32</c15:sqref>
                        </c15:formulaRef>
                      </c:ext>
                    </c:extLst>
                    <c:strCache>
                      <c:ptCount val="7"/>
                      <c:pt idx="0">
                        <c:v>Agriculture</c:v>
                      </c:pt>
                      <c:pt idx="1">
                        <c:v>Manufacturing</c:v>
                      </c:pt>
                      <c:pt idx="2">
                        <c:v>Energy</c:v>
                      </c:pt>
                      <c:pt idx="3">
                        <c:v>Utilities</c:v>
                      </c:pt>
                      <c:pt idx="4">
                        <c:v>Services</c:v>
                      </c:pt>
                      <c:pt idx="5">
                        <c:v>Transportation </c:v>
                      </c:pt>
                      <c:pt idx="6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data'!$AB$26:$AB$32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4.67670088941553</c:v>
                      </c:pt>
                      <c:pt idx="1">
                        <c:v>14.944896540879906</c:v>
                      </c:pt>
                      <c:pt idx="2">
                        <c:v>28.862958484173262</c:v>
                      </c:pt>
                      <c:pt idx="3">
                        <c:v>2.4818954375116187</c:v>
                      </c:pt>
                      <c:pt idx="4">
                        <c:v>32.346965555614169</c:v>
                      </c:pt>
                      <c:pt idx="5">
                        <c:v>6.933055968813524</c:v>
                      </c:pt>
                      <c:pt idx="6">
                        <c:v>9.7535271235919865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478-480B-9947-32C00D2D356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data'!$AJ$24:$AJ$25</c15:sqref>
                        </c15:formulaRef>
                      </c:ext>
                    </c:extLst>
                    <c:strCache>
                      <c:ptCount val="2"/>
                      <c:pt idx="0">
                        <c:v>Loans</c:v>
                      </c:pt>
                      <c:pt idx="1">
                        <c:v>OIs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data'!$P$26:$P$32</c15:sqref>
                        </c15:formulaRef>
                      </c:ext>
                    </c:extLst>
                    <c:strCache>
                      <c:ptCount val="7"/>
                      <c:pt idx="0">
                        <c:v>Agriculture</c:v>
                      </c:pt>
                      <c:pt idx="1">
                        <c:v>Manufacturing</c:v>
                      </c:pt>
                      <c:pt idx="2">
                        <c:v>Energy</c:v>
                      </c:pt>
                      <c:pt idx="3">
                        <c:v>Utilities</c:v>
                      </c:pt>
                      <c:pt idx="4">
                        <c:v>Services</c:v>
                      </c:pt>
                      <c:pt idx="5">
                        <c:v>Transportation </c:v>
                      </c:pt>
                      <c:pt idx="6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data'!$AJ$26:$AJ$32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8.7143105556533964</c:v>
                      </c:pt>
                      <c:pt idx="1">
                        <c:v>39.364411462143686</c:v>
                      </c:pt>
                      <c:pt idx="2">
                        <c:v>0.73547099948524675</c:v>
                      </c:pt>
                      <c:pt idx="3">
                        <c:v>3.9960794133687276</c:v>
                      </c:pt>
                      <c:pt idx="4">
                        <c:v>38.036757524561381</c:v>
                      </c:pt>
                      <c:pt idx="5">
                        <c:v>4.3650408031269148</c:v>
                      </c:pt>
                      <c:pt idx="6">
                        <c:v>4.7879292416606507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478-480B-9947-32C00D2D356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data'!$AK$24:$AK$25</c15:sqref>
                        </c15:formulaRef>
                      </c:ext>
                    </c:extLst>
                    <c:strCache>
                      <c:ptCount val="2"/>
                      <c:pt idx="0">
                        <c:v>Loans</c:v>
                      </c:pt>
                      <c:pt idx="1">
                        <c:v>OEs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data'!$P$26:$P$32</c15:sqref>
                        </c15:formulaRef>
                      </c:ext>
                    </c:extLst>
                    <c:strCache>
                      <c:ptCount val="7"/>
                      <c:pt idx="0">
                        <c:v>Agriculture</c:v>
                      </c:pt>
                      <c:pt idx="1">
                        <c:v>Manufacturing</c:v>
                      </c:pt>
                      <c:pt idx="2">
                        <c:v>Energy</c:v>
                      </c:pt>
                      <c:pt idx="3">
                        <c:v>Utilities</c:v>
                      </c:pt>
                      <c:pt idx="4">
                        <c:v>Services</c:v>
                      </c:pt>
                      <c:pt idx="5">
                        <c:v>Transportation </c:v>
                      </c:pt>
                      <c:pt idx="6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'[Copy of emission intensity_NEW.xlsx]Compiled data'!$AK$26:$AK$32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1.0821195980246441</c:v>
                      </c:pt>
                      <c:pt idx="1">
                        <c:v>22.662915494106787</c:v>
                      </c:pt>
                      <c:pt idx="2">
                        <c:v>2.9951557767561781</c:v>
                      </c:pt>
                      <c:pt idx="3">
                        <c:v>4.4997789366153773</c:v>
                      </c:pt>
                      <c:pt idx="4">
                        <c:v>41.59308403509975</c:v>
                      </c:pt>
                      <c:pt idx="5">
                        <c:v>18.94003745611181</c:v>
                      </c:pt>
                      <c:pt idx="6">
                        <c:v>8.2269087032854475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478-480B-9947-32C00D2D356D}"/>
                  </c:ext>
                </c:extLst>
              </c15:ser>
            </c15:filteredBarSeries>
          </c:ext>
        </c:extLst>
      </c:barChart>
      <c:catAx>
        <c:axId val="140023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00234768"/>
        <c:crosses val="autoZero"/>
        <c:auto val="1"/>
        <c:lblAlgn val="ctr"/>
        <c:lblOffset val="100"/>
        <c:noMultiLvlLbl val="0"/>
      </c:catAx>
      <c:valAx>
        <c:axId val="140023476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0023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0.0327</cdr:x>
      <cdr:y>0.87564</cdr:y>
    </cdr:from>
    <cdr:to>
      <cdr:x>0.9673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A27EDA-B9BD-4C33-B77B-D111FDA18D9C}"/>
            </a:ext>
          </a:extLst>
        </cdr:cNvPr>
        <cdr:cNvSpPr txBox="1"/>
      </cdr:nvSpPr>
      <cdr:spPr>
        <a:xfrm xmlns:a="http://schemas.openxmlformats.org/drawingml/2006/main">
          <a:off x="170900" y="4149090"/>
          <a:ext cx="4884504" cy="589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>
              <a:latin typeface="Segoe UI" panose="020B0502040204020203" pitchFamily="34" charset="0"/>
              <a:cs typeface="Segoe UI" panose="020B0502040204020203" pitchFamily="34" charset="0"/>
            </a:rPr>
            <a:t>Источник</a:t>
          </a:r>
          <a:r>
            <a:rPr lang="en-US" sz="900" dirty="0"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ru-RU" sz="900" dirty="0">
              <a:latin typeface="Segoe UI" panose="020B0502040204020203" pitchFamily="34" charset="0"/>
              <a:cs typeface="Segoe UI" panose="020B0502040204020203" pitchFamily="34" charset="0"/>
            </a:rPr>
            <a:t>РКИК ООН</a:t>
          </a:r>
          <a:r>
            <a:rPr lang="en-US" sz="900" dirty="0">
              <a:latin typeface="Segoe UI" panose="020B0502040204020203" pitchFamily="34" charset="0"/>
              <a:cs typeface="Segoe UI" panose="020B0502040204020203" pitchFamily="34" charset="0"/>
            </a:rPr>
            <a:t>;</a:t>
          </a:r>
          <a:r>
            <a:rPr lang="en-US" sz="900" baseline="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900" baseline="0" dirty="0">
              <a:latin typeface="Segoe UI" panose="020B0502040204020203" pitchFamily="34" charset="0"/>
              <a:cs typeface="Segoe UI" panose="020B0502040204020203" pitchFamily="34" charset="0"/>
            </a:rPr>
            <a:t>расчеты специалистов МВФ</a:t>
          </a:r>
          <a:endParaRPr lang="en-US" sz="900" dirty="0">
            <a:latin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r>
            <a:rPr lang="ru-RU" sz="900" dirty="0">
              <a:latin typeface="Segoe UI" panose="020B0502040204020203" pitchFamily="34" charset="0"/>
              <a:cs typeface="Segoe UI" panose="020B0502040204020203" pitchFamily="34" charset="0"/>
            </a:rPr>
            <a:t>Примечание</a:t>
          </a:r>
          <a:r>
            <a:rPr lang="en-US" sz="900" dirty="0"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ru-RU" sz="900" dirty="0">
              <a:latin typeface="Segoe UI" panose="020B0502040204020203" pitchFamily="34" charset="0"/>
              <a:cs typeface="Segoe UI" panose="020B0502040204020203" pitchFamily="34" charset="0"/>
            </a:rPr>
            <a:t>финансовые потребности Афганистана указаны в </a:t>
          </a:r>
          <a:r>
            <a:rPr lang="en-US" sz="900" dirty="0"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r>
            <a:rPr lang="ru-RU" sz="900" dirty="0">
              <a:latin typeface="Segoe UI" panose="020B0502040204020203" pitchFamily="34" charset="0"/>
              <a:cs typeface="Segoe UI" panose="020B0502040204020203" pitchFamily="34" charset="0"/>
            </a:rPr>
            <a:t> от ВВП 2020 года в связи с отсутствием данных за 2021 год</a:t>
          </a:r>
          <a:endParaRPr lang="en-US" sz="900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0.72282</cdr:x>
      <cdr:y>0.46716</cdr:y>
    </cdr:from>
    <cdr:to>
      <cdr:x>0.84698</cdr:x>
      <cdr:y>0.55689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47B20E2-9A99-4186-A3FE-BBBE266BD06E}"/>
            </a:ext>
          </a:extLst>
        </cdr:cNvPr>
        <cdr:cNvSpPr txBox="1"/>
      </cdr:nvSpPr>
      <cdr:spPr>
        <a:xfrm xmlns:a="http://schemas.openxmlformats.org/drawingml/2006/main">
          <a:off x="3241197" y="1872114"/>
          <a:ext cx="556734" cy="359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800">
              <a:latin typeface="Arial" panose="020B0604020202020204" pitchFamily="34" charset="0"/>
              <a:cs typeface="Arial" panose="020B0604020202020204" pitchFamily="34" charset="0"/>
            </a:rPr>
            <a:t>EMDE median</a:t>
          </a:r>
        </a:p>
      </cdr:txBody>
    </cdr:sp>
  </cdr:relSizeAnchor>
  <cdr:relSizeAnchor xmlns:cdr="http://schemas.openxmlformats.org/drawingml/2006/chartDrawing">
    <cdr:from>
      <cdr:x>0.58557</cdr:x>
      <cdr:y>0.16876</cdr:y>
    </cdr:from>
    <cdr:to>
      <cdr:x>0.87051</cdr:x>
      <cdr:y>0.37114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E5F36F2-2B90-1947-9A35-757AA5A3EF5F}"/>
            </a:ext>
          </a:extLst>
        </cdr:cNvPr>
        <cdr:cNvSpPr txBox="1"/>
      </cdr:nvSpPr>
      <cdr:spPr>
        <a:xfrm xmlns:a="http://schemas.openxmlformats.org/drawingml/2006/main">
          <a:off x="3060371" y="799657"/>
          <a:ext cx="1489167" cy="9589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dirty="0"/>
            <a:t>Адаптация</a:t>
          </a:r>
        </a:p>
        <a:p xmlns:a="http://schemas.openxmlformats.org/drawingml/2006/main">
          <a:r>
            <a:rPr lang="ru-RU" sz="1050" dirty="0"/>
            <a:t>Митигация</a:t>
          </a:r>
          <a:endParaRPr lang="en-US" sz="1050" dirty="0"/>
        </a:p>
        <a:p xmlns:a="http://schemas.openxmlformats.org/drawingml/2006/main">
          <a:r>
            <a:rPr lang="ru-RU" sz="1050" dirty="0"/>
            <a:t>Общее финансирование </a:t>
          </a:r>
          <a:r>
            <a:rPr lang="en-US" sz="1050" dirty="0"/>
            <a:t>(</a:t>
          </a:r>
          <a:r>
            <a:rPr lang="ru-RU" sz="1050" dirty="0"/>
            <a:t>справа</a:t>
          </a:r>
          <a:r>
            <a:rPr lang="en-US" sz="1050" dirty="0"/>
            <a:t>)</a:t>
          </a:r>
        </a:p>
        <a:p xmlns:a="http://schemas.openxmlformats.org/drawingml/2006/main">
          <a:endParaRPr lang="ru-RU" sz="1050" dirty="0"/>
        </a:p>
        <a:p xmlns:a="http://schemas.openxmlformats.org/drawingml/2006/main">
          <a:endParaRPr lang="ru-RU" sz="105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0.01523</cdr:x>
      <cdr:y>0.88163</cdr:y>
    </cdr:from>
    <cdr:to>
      <cdr:x>0.98387</cdr:x>
      <cdr:y>0.99919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DCAD6A-7210-F60E-2053-36F94C0B6102}"/>
            </a:ext>
          </a:extLst>
        </cdr:cNvPr>
        <cdr:cNvSpPr txBox="1"/>
      </cdr:nvSpPr>
      <cdr:spPr>
        <a:xfrm xmlns:a="http://schemas.openxmlformats.org/drawingml/2006/main">
          <a:off x="79519" y="4081217"/>
          <a:ext cx="5057886" cy="544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dirty="0"/>
            <a:t>Источник</a:t>
          </a:r>
          <a:r>
            <a:rPr lang="en-US" sz="800" dirty="0"/>
            <a:t>: BNEF, </a:t>
          </a:r>
          <a:r>
            <a:rPr lang="ru-RU" sz="800" dirty="0"/>
            <a:t>РКИК ООН</a:t>
          </a:r>
          <a:r>
            <a:rPr lang="en-US" sz="800" dirty="0"/>
            <a:t> </a:t>
          </a:r>
          <a:r>
            <a:rPr lang="ru-RU" sz="800" dirty="0"/>
            <a:t>и</a:t>
          </a:r>
          <a:r>
            <a:rPr lang="en-US" sz="800" dirty="0"/>
            <a:t> </a:t>
          </a:r>
          <a:r>
            <a:rPr lang="ru-RU" sz="800" dirty="0"/>
            <a:t>расчеты специалистов МВФ</a:t>
          </a:r>
          <a:r>
            <a:rPr lang="en-US" sz="800" dirty="0"/>
            <a:t>.</a:t>
          </a:r>
        </a:p>
        <a:p xmlns:a="http://schemas.openxmlformats.org/drawingml/2006/main">
          <a:r>
            <a:rPr lang="ru-RU" sz="800" dirty="0"/>
            <a:t>Примечание</a:t>
          </a:r>
          <a:r>
            <a:rPr lang="en-US" sz="800" dirty="0"/>
            <a:t> 1/: </a:t>
          </a:r>
          <a:r>
            <a:rPr lang="ru-RU" sz="800" dirty="0"/>
            <a:t>Размер пузырей отражает размер инвестиционных потребностей по отношению к ВВП.</a:t>
          </a:r>
          <a:endParaRPr lang="en-US" sz="800" dirty="0"/>
        </a:p>
        <a:p xmlns:a="http://schemas.openxmlformats.org/drawingml/2006/main">
          <a:r>
            <a:rPr lang="en-US" sz="800" dirty="0"/>
            <a:t>2/: </a:t>
          </a:r>
          <a:r>
            <a:rPr lang="ru-RU" sz="800" dirty="0"/>
            <a:t>Туркменистан</a:t>
          </a:r>
          <a:r>
            <a:rPr lang="en-US" sz="800" dirty="0"/>
            <a:t> and </a:t>
          </a:r>
          <a:r>
            <a:rPr lang="ru-RU" sz="800" dirty="0"/>
            <a:t>Таджикистан не</a:t>
          </a:r>
          <a:r>
            <a:rPr lang="en-US" sz="800" dirty="0"/>
            <a:t> </a:t>
          </a:r>
          <a:r>
            <a:rPr lang="ru-RU" sz="800" dirty="0"/>
            <a:t>указали своих финансовых потребностей</a:t>
          </a:r>
          <a:endParaRPr lang="en-US" sz="800" dirty="0"/>
        </a:p>
        <a:p xmlns:a="http://schemas.openxmlformats.org/drawingml/2006/main">
          <a:endParaRPr lang="en-US" sz="105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0.02835</cdr:x>
      <cdr:y>0.88176</cdr:y>
    </cdr:from>
    <cdr:to>
      <cdr:x>0.62708</cdr:x>
      <cdr:y>0.98597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09AD0D-DD96-44C2-88F4-C80659420453}"/>
            </a:ext>
          </a:extLst>
        </cdr:cNvPr>
        <cdr:cNvSpPr txBox="1"/>
      </cdr:nvSpPr>
      <cdr:spPr>
        <a:xfrm xmlns:a="http://schemas.openxmlformats.org/drawingml/2006/main">
          <a:off x="147097" y="3272201"/>
          <a:ext cx="3106801" cy="38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Источник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Институт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Swiss Re, 2021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год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0.01925</cdr:x>
      <cdr:y>0.00992</cdr:y>
    </cdr:from>
    <cdr:to>
      <cdr:x>1</cdr:x>
      <cdr:y>0.12109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659" y="42158"/>
          <a:ext cx="5039136" cy="472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54864" tIns="41148" rIns="0" bIns="0" anchor="t" upright="1">
          <a:spAutoFit/>
        </a:bodyPr>
        <a:lstStyle xmlns:a="http://schemas.openxmlformats.org/drawingml/2006/main"/>
        <a:p xmlns:a="http://schemas.openxmlformats.org/drawingml/2006/main">
          <a:pPr marL="0" indent="0" algn="l" rtl="0">
            <a:defRPr sz="1000"/>
          </a:pPr>
          <a:r>
            <a:rPr lang="ru-RU" sz="1600" b="1" i="0" u="none" strike="noStrike" baseline="0" dirty="0">
              <a:solidFill>
                <a:srgbClr val="004C97"/>
              </a:solidFill>
              <a:latin typeface="Segoe UI"/>
              <a:ea typeface="+mn-ea"/>
              <a:cs typeface="Arial"/>
            </a:rPr>
            <a:t>Доля нефти в торговле</a:t>
          </a:r>
          <a:endParaRPr lang="en-US" sz="1600" b="1" i="0" u="none" strike="noStrike" baseline="0" dirty="0">
            <a:solidFill>
              <a:srgbClr val="004C97"/>
            </a:solidFill>
            <a:latin typeface="Segoe UI"/>
            <a:ea typeface="+mn-ea"/>
            <a:cs typeface="Arial"/>
          </a:endParaRPr>
        </a:p>
        <a:p xmlns:a="http://schemas.openxmlformats.org/drawingml/2006/main">
          <a:pPr marL="0" indent="0" algn="l" rtl="0">
            <a:defRPr sz="1000"/>
          </a:pPr>
          <a:r>
            <a:rPr lang="en-US" sz="1200" b="0" i="0" u="none" strike="noStrike" baseline="0" dirty="0">
              <a:solidFill>
                <a:srgbClr val="004C97"/>
              </a:solidFill>
              <a:latin typeface="Segoe UI"/>
              <a:ea typeface="+mn-ea"/>
              <a:cs typeface="Arial"/>
            </a:rPr>
            <a:t>(</a:t>
          </a:r>
          <a:r>
            <a:rPr lang="ru-RU" sz="1200" b="0" i="0" u="none" strike="noStrike" baseline="0" dirty="0">
              <a:solidFill>
                <a:srgbClr val="004C97"/>
              </a:solidFill>
              <a:latin typeface="Segoe UI"/>
              <a:ea typeface="+mn-ea"/>
              <a:cs typeface="Arial"/>
            </a:rPr>
            <a:t>Доля нефти в </a:t>
          </a:r>
          <a:r>
            <a:rPr lang="en-US" sz="1200" b="0" i="0" u="none" strike="noStrike" baseline="0" dirty="0">
              <a:solidFill>
                <a:srgbClr val="004C97"/>
              </a:solidFill>
              <a:latin typeface="Segoe UI"/>
              <a:ea typeface="+mn-ea"/>
              <a:cs typeface="Arial"/>
            </a:rPr>
            <a:t>%</a:t>
          </a:r>
          <a:r>
            <a:rPr lang="ru-RU" sz="1200" dirty="0">
              <a:solidFill>
                <a:srgbClr val="004C97"/>
              </a:solidFill>
              <a:latin typeface="Segoe UI"/>
              <a:cs typeface="Arial"/>
            </a:rPr>
            <a:t>экспорта и импорта от общего объема экспорта и импорта</a:t>
          </a:r>
          <a:r>
            <a:rPr lang="en-US" sz="1200" b="0" i="0" u="none" strike="noStrike" baseline="0" dirty="0">
              <a:solidFill>
                <a:srgbClr val="004C97"/>
              </a:solidFill>
              <a:latin typeface="Segoe UI"/>
              <a:ea typeface="+mn-ea"/>
              <a:cs typeface="Arial"/>
            </a:rPr>
            <a:t>)</a:t>
          </a:r>
        </a:p>
      </cdr:txBody>
    </cdr:sp>
  </cdr:relSizeAnchor>
  <cdr:relSizeAnchor xmlns:cdr="http://schemas.openxmlformats.org/drawingml/2006/chartDrawing">
    <cdr:from>
      <cdr:x>0.02446</cdr:x>
      <cdr:y>0.91889</cdr:y>
    </cdr:from>
    <cdr:to>
      <cdr:x>0.57797</cdr:x>
      <cdr:y>1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677" y="4015492"/>
          <a:ext cx="2843966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b="0" i="0" u="none" strike="noStrike" baseline="0" dirty="0">
              <a:solidFill>
                <a:srgbClr val="000000"/>
              </a:solidFill>
              <a:latin typeface="Segoe UI"/>
              <a:cs typeface="Arial"/>
            </a:rPr>
            <a:t>Источник</a:t>
          </a:r>
          <a:r>
            <a:rPr lang="en-US" b="0" i="0" u="none" strike="noStrike" baseline="0" dirty="0">
              <a:solidFill>
                <a:srgbClr val="000000"/>
              </a:solidFill>
              <a:latin typeface="Segoe UI"/>
              <a:cs typeface="Arial"/>
            </a:rPr>
            <a:t>: </a:t>
          </a:r>
          <a:r>
            <a:rPr lang="ru-RU" b="0" i="0" u="none" strike="noStrike" baseline="0" dirty="0">
              <a:solidFill>
                <a:srgbClr val="000000"/>
              </a:solidFill>
              <a:latin typeface="Segoe UI"/>
              <a:cs typeface="Arial"/>
            </a:rPr>
            <a:t>МВФ «Перспективы</a:t>
          </a:r>
          <a:r>
            <a:rPr lang="ru-RU" b="0" i="0" u="none" strike="noStrike" dirty="0">
              <a:solidFill>
                <a:srgbClr val="000000"/>
              </a:solidFill>
              <a:latin typeface="Segoe UI"/>
              <a:cs typeface="Arial"/>
            </a:rPr>
            <a:t> развития мировой экономики»</a:t>
          </a:r>
          <a:endParaRPr lang="en-US" b="0" i="0" u="none" strike="noStrike" baseline="0" dirty="0">
            <a:solidFill>
              <a:srgbClr val="000000"/>
            </a:solidFill>
            <a:latin typeface="Segoe UI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0.02805</cdr:x>
      <cdr:y>0.91774</cdr:y>
    </cdr:from>
    <cdr:to>
      <cdr:x>0.8464</cdr:x>
      <cdr:y>0.97952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B2B29D6-3F12-4239-9035-EE3469DC1B2C}"/>
            </a:ext>
          </a:extLst>
        </cdr:cNvPr>
        <cdr:cNvSpPr txBox="1"/>
      </cdr:nvSpPr>
      <cdr:spPr>
        <a:xfrm xmlns:a="http://schemas.openxmlformats.org/drawingml/2006/main">
          <a:off x="151507" y="4003548"/>
          <a:ext cx="4419643" cy="269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Источник</a:t>
          </a:r>
          <a:r>
            <a:rPr lang="en-US" sz="1100" dirty="0"/>
            <a:t>: </a:t>
          </a:r>
          <a:r>
            <a:rPr lang="ru-RU" dirty="0"/>
            <a:t>Инициатива по климатической политике</a:t>
          </a:r>
          <a:endParaRPr 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0.02356</cdr:x>
      <cdr:y>0.87844</cdr:y>
    </cdr:from>
    <cdr:to>
      <cdr:x>0.91759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841BDA3-AD57-4F22-8C4E-5766893123AE}"/>
            </a:ext>
          </a:extLst>
        </cdr:cNvPr>
        <cdr:cNvSpPr txBox="1"/>
      </cdr:nvSpPr>
      <cdr:spPr>
        <a:xfrm xmlns:a="http://schemas.openxmlformats.org/drawingml/2006/main">
          <a:off x="123131" y="3743765"/>
          <a:ext cx="4672471" cy="518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Источник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Инициатива по климатической политике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 расчеты специалистов МВФ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12"/>
            <a:ext cx="3077844" cy="468942"/>
          </a:xfrm>
          <a:prstGeom prst="rect">
            <a:avLst/>
          </a:prstGeom>
        </p:spPr>
        <p:txBody>
          <a:bodyPr vert="horz" lIns="92124" tIns="46060" rIns="92124" bIns="46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" y="8917944"/>
            <a:ext cx="3077844" cy="468942"/>
          </a:xfrm>
          <a:prstGeom prst="rect">
            <a:avLst/>
          </a:prstGeom>
        </p:spPr>
        <p:txBody>
          <a:bodyPr vert="horz" lIns="92124" tIns="46060" rIns="92124" bIns="46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36" y="8917944"/>
            <a:ext cx="3077844" cy="468942"/>
          </a:xfrm>
          <a:prstGeom prst="rect">
            <a:avLst/>
          </a:prstGeom>
        </p:spPr>
        <p:txBody>
          <a:bodyPr vert="horz" lIns="92124" tIns="46060" rIns="92124" bIns="46060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77739" cy="469424"/>
          </a:xfrm>
          <a:prstGeom prst="rect">
            <a:avLst/>
          </a:prstGeom>
        </p:spPr>
        <p:txBody>
          <a:bodyPr vert="horz" lIns="94037" tIns="47019" rIns="94037" bIns="470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100" y="6"/>
            <a:ext cx="3077739" cy="469424"/>
          </a:xfrm>
          <a:prstGeom prst="rect">
            <a:avLst/>
          </a:prstGeom>
        </p:spPr>
        <p:txBody>
          <a:bodyPr vert="horz" lIns="94037" tIns="47019" rIns="94037" bIns="47019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7" tIns="47019" rIns="94037" bIns="470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51" y="4459529"/>
            <a:ext cx="5681980" cy="4224814"/>
          </a:xfrm>
          <a:prstGeom prst="rect">
            <a:avLst/>
          </a:prstGeom>
        </p:spPr>
        <p:txBody>
          <a:bodyPr vert="horz" lIns="94037" tIns="47019" rIns="94037" bIns="470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9"/>
            <a:ext cx="3077739" cy="469424"/>
          </a:xfrm>
          <a:prstGeom prst="rect">
            <a:avLst/>
          </a:prstGeom>
        </p:spPr>
        <p:txBody>
          <a:bodyPr vert="horz" lIns="94037" tIns="47019" rIns="94037" bIns="470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100" y="8917429"/>
            <a:ext cx="3077739" cy="469424"/>
          </a:xfrm>
          <a:prstGeom prst="rect">
            <a:avLst/>
          </a:prstGeom>
        </p:spPr>
        <p:txBody>
          <a:bodyPr vert="horz" lIns="94037" tIns="47019" rIns="94037" bIns="47019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данной презентации я хотел бы поделиться с вами предварительными выводами из ведомственного документа, который планируется выпустить осенью текущего года. Над этим проектом работает большая группа сотрудников департамента МВФ по Ближнему Востоку и Центральной Азии: А. Аль-</a:t>
            </a:r>
            <a:r>
              <a:rPr lang="ru-RU" dirty="0" err="1"/>
              <a:t>Эйд</a:t>
            </a:r>
            <a:r>
              <a:rPr lang="ru-RU" dirty="0"/>
              <a:t>, Р. Би, Б. </a:t>
            </a:r>
            <a:r>
              <a:rPr lang="ru-RU" dirty="0" err="1"/>
              <a:t>Радзевиц</a:t>
            </a:r>
            <a:r>
              <a:rPr lang="ru-RU" dirty="0"/>
              <a:t>-Бак, Ж. </a:t>
            </a:r>
            <a:r>
              <a:rPr lang="ru-RU" dirty="0" err="1"/>
              <a:t>Ма</a:t>
            </a:r>
            <a:r>
              <a:rPr lang="ru-RU" dirty="0"/>
              <a:t>, Т. Мирзоев и Ж. </a:t>
            </a:r>
            <a:r>
              <a:rPr lang="ru-RU" dirty="0" err="1"/>
              <a:t>Вахер</a:t>
            </a:r>
            <a:r>
              <a:rPr lang="ru-RU" dirty="0"/>
              <a:t>.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91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рамках климатического финансирования "зеленые" займы и облигации играют все более важную роль в глобальном масштабе. Когда мы смотрим на ситуацию в ЦАРЭС, мы видим, что кроме Китая, который активно использует эти инструменты (оранжевые полосы), использование зеленых облигаций и займов ограничивается несколькими эмитентами. Поэтому мы видим больший потенциал для роста в этом сегменте.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хотел бы завершить свое выступление рядом рекомендаций для директивных органов. </a:t>
            </a:r>
          </a:p>
          <a:p>
            <a:endParaRPr lang="ru-RU" dirty="0"/>
          </a:p>
          <a:p>
            <a:r>
              <a:rPr lang="ru-RU" dirty="0"/>
              <a:t>Создание благоприятной среды для климатического финансирования - это целостная работа, охватывающая множество аспектов. Я не буду вдаваться в подробности каждого пункта действий, но суть в том, что климат должен быть включен в стратегические планы и программы правительства. А климатические цели должны быть подкреплены последовательной нормативной и операционной базой. </a:t>
            </a:r>
          </a:p>
          <a:p>
            <a:endParaRPr lang="ru-RU" dirty="0"/>
          </a:p>
          <a:p>
            <a:r>
              <a:rPr lang="ru-RU" dirty="0"/>
              <a:t>Важно измерять прогресс в достижении климатических целей с помощью поддающихся верификации стандартов и количественных показателей. Страны могут учиться друг у друга и обмениваться опытом.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9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9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480005"/>
            <a:ext cx="5584825" cy="3969514"/>
          </a:xfrm>
        </p:spPr>
        <p:txBody>
          <a:bodyPr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Gulim"/>
                <a:cs typeface="Arial" panose="020B0604020202020204" pitchFamily="34" charset="0"/>
              </a:rPr>
              <a:t>Переход к зеленой экономике будет сложным для финансовых систем региона ЦАРЭС.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Gulim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Gulim"/>
                <a:cs typeface="Arial" panose="020B0604020202020204" pitchFamily="34" charset="0"/>
              </a:rPr>
              <a:t>Диаграмма 1. Первая диаграмма показывает потребности в финансировании, связанные с климатом, в регионе. Синие и желтые столбики показывают потребности в адаптации и митигации изменения климата в процентах от ВВП (левая колонка), соответственно. Красные точки показывают доступное финансирование в миллиардах долларов США (правая колонка). Диаграмма показывает, что потребности в инвестициях для адаптации к изменению климата и смягчения его последствий в регионе высоки, а доступное финансирование до сих пор весьма ограничено (за исключением КНР).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Gulim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Gulim"/>
                <a:cs typeface="Arial" panose="020B0604020202020204" pitchFamily="34" charset="0"/>
              </a:rPr>
              <a:t>Диаграмма 2. Как видно из второй диаграммы, страны с пропорционально самыми большими инвестиционными потребностями также относятся к чистым импортерам энергии и наименее развиты в финансовом отношении.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Gulim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167">
              <a:defRPr/>
            </a:pPr>
            <a:fld id="{7A64E2A1-001E-452C-BA12-752819F5EF7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16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448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этой таблице я хотел бы показать вам некоторые стандартизированные факты по</a:t>
            </a:r>
            <a:r>
              <a:rPr lang="en-US" dirty="0"/>
              <a:t>:</a:t>
            </a:r>
          </a:p>
          <a:p>
            <a:pPr marL="285750" indent="-285750">
              <a:buAutoNum type="romanLcParenBoth"/>
            </a:pPr>
            <a:r>
              <a:rPr lang="ru-RU" dirty="0"/>
              <a:t>источники связанных с климатом рисков - такие как физические риски и риски переходного периода</a:t>
            </a:r>
          </a:p>
          <a:p>
            <a:pPr marL="285750" indent="-285750">
              <a:buAutoNum type="romanLcParenBoth"/>
            </a:pPr>
            <a:r>
              <a:rPr lang="ru-RU" dirty="0"/>
              <a:t>каналы передачи - которые могут быть прямыми, через отраслевые балансы, или косвенными, через макроэкономические агрегаты</a:t>
            </a:r>
          </a:p>
          <a:p>
            <a:pPr marL="285750" indent="-285750">
              <a:buAutoNum type="romanLcParenBoth"/>
            </a:pPr>
            <a:r>
              <a:rPr lang="ru-RU" dirty="0"/>
              <a:t>факторы, усиливающие или смягчающие воздействие на различные сектора - что необходимо оценить отдельно для домохозяйств, фирм и правительств.</a:t>
            </a:r>
          </a:p>
          <a:p>
            <a:pPr marL="285750" indent="-285750">
              <a:buAutoNum type="romanLcParenBoth"/>
            </a:pPr>
            <a:r>
              <a:rPr lang="ru-RU" dirty="0"/>
              <a:t>и, наконец, риски, с которыми сталкивается финансовый сектор - их можно разделить на 5 категорий.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8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l" defTabSz="914314" rtl="0" eaLnBrk="1" fontAlgn="auto" latinLnBrk="0" hangingPunct="1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УВЕДОМЛЕНИЕ: [Эти диаграммы построены на основе данных Международной базы данных по стихийным бедствиям 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Лувенского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католического университета, Бельгия]. Отражая структуру исходных данных, охват стран на этом слайде несколько иной, поскольку диаграммы отражают весь регион Ближнего Востока и Центральной Азии. Тем не менее, мы считаем, что смысл сказанного остается актуальным и для стран ЦАРЭС, не являющихся членами региона Ближнего Востока и Центральной Азии.</a:t>
            </a:r>
          </a:p>
          <a:p>
            <a:pPr marL="0" marR="0" lvl="0" indent="0" algn="l" defTabSz="914314" rtl="0" eaLnBrk="1" fontAlgn="auto" latinLnBrk="0" hangingPunct="1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Позвольте мне более подробно рассмотреть физические риски, с которыми сталкиваются банковские системы стран ЦАРЭС. </a:t>
            </a:r>
          </a:p>
          <a:p>
            <a:pPr marL="0" marR="0" lvl="0" indent="0" algn="l" defTabSz="914314" rtl="0" eaLnBrk="1" fontAlgn="auto" latinLnBrk="0" hangingPunct="1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Диаграмма 1. Подверженность банков в регионе физическому риску со временем возросла, как из-за увеличения частоты стихийных бедствий, связанных с климатом (засухи, наводнения и экстремальные температурные явления), так и из-за растущих затрат, связанных с ними. По нашим оценкам, общая стоимость для банков региона Ближнего Востока и Северной Азии от стихийных бедствий с 1980 года (до 2021 года) может составить около 40 миллиардов (точное число - 37 миллиардов долларов США) в 2021 году.</a:t>
            </a:r>
          </a:p>
          <a:p>
            <a:pPr marL="0" marR="0" lvl="0" indent="0" algn="l" defTabSz="914314" rtl="0" eaLnBrk="1" fontAlgn="auto" latinLnBrk="0" hangingPunct="1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Диаграмма 2. Мы также провели имитационное моделирование для прогнозирования возможных затрат, которые понесут банки региона Ближнего Востока и Центральной Азии в связи со стихийными бедствиями в период с 2022 по 2050 год, принимая во внимание увеличение частоты и масштабов стихийных бедствий (согласно оценке по набору данных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EM-DAT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за период с 1960 по 2021 год). В целом, по нашим оценкам, банки региона могут понести убытки в размере 50 миллиардов долларов США. Вероятно, это оптимистичная оценка, поскольку она не учитывает возможное ускорение неблагоприятной динамики климата по мере его прогрессирования.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2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УВЕДОМЛЕНИЕ: [Эти диаграммы построены на основе исследования группы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Swiss Re] </a:t>
            </a:r>
            <a:r>
              <a:rPr lang="ru-RU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Отражая структуру исходных данных, охват стран на этом слайде немного отличается, поскольку диаграммы отражают весь регион Ближнего Востока и Центральной Азии. Тем не менее, мы считаем, что смысл сказанного остается актуальным и для стран ЦАРЭС, не входящими в регион Ближнего Востока и Центральной Азии.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Буферы на случай климатических потрясений невелики, поскольку степень распространения страхования в регионе все еще ограничена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Диаграмма 1. Индекс страховой устойчивости, составляемый группой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Swiss Re, </a:t>
            </a:r>
            <a:r>
              <a:rPr lang="ru-RU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представляет собой совокупность трех </a:t>
            </a:r>
            <a:r>
              <a:rPr lang="ru-RU" sz="1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субиндексов</a:t>
            </a:r>
            <a:r>
              <a:rPr lang="ru-RU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страхового покрытия здоровья, смертности и стихийных бедствий. Как видно из первой диаграммы, уровень страхового покрытия в широком регионе Ближнего Востока и Центральной Азии неизменно ниже, чем в среднем по миру и развивающимся рынкам.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Диаграмма 2. В то время как экономические потери, связанные с климатом, составили 25 млрд. долларов США (2007-19 гг.), на долю застрахованных убытков пришлось всего 1,3 млрд. долларов США. Большой разрыв в страховом покрытии в основном приходится на государственный сектор, что может иметь последствия для растущих потребностей в финансировании и эффекта "обратной связи" для спроса на страховые услуги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+mn-lt"/>
              </a:rPr>
              <a:t>Переходные риски относятся к негативным экономическим последствиям, возникающим в результате внедрения климатической политики, технологического прогресса и изменений в настроениях потребителей. Переходные риски особенно актуальны для некоторых стран региона (например, Азербайджана, Туркменистана, Казахстана), учитывая их чрезмерную зависимость от отраслей, связанных с углеводородами, и ограниченные до сих пор инвестиции в возобновляемые источники энергии. По мере того, как мир уходит от углеводородов, бизнес-модель многих фирм, отраслей, секторов и экономик в регионе окажется под давлением. И хотя переход к низкоуглеродной экономике является постепенным процессом, риски могут материализоваться скорее раньше, чем позже, в результате изменения рыночных ожиданий относительно будущей политики, что приведет к значительным колебаниям стоимости активов [так называемый "Климатический Момент </a:t>
            </a:r>
            <a:r>
              <a:rPr lang="ru-RU" dirty="0" err="1">
                <a:latin typeface="+mn-lt"/>
              </a:rPr>
              <a:t>Мински</a:t>
            </a:r>
            <a:r>
              <a:rPr lang="ru-RU" dirty="0">
                <a:latin typeface="+mn-lt"/>
              </a:rPr>
              <a:t>"].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+mn-lt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+mn-lt"/>
              </a:rPr>
              <a:t>Диаграмма 1. Первая диаграмма показывает долю углеводородов в общем объеме внешней торговли в различных регионах - и регион Кавказа и Центральной Азии имеет одну из самых зависимых от углеводородов торговых структур.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+mn-lt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+mn-lt"/>
              </a:rPr>
              <a:t>Диаграмма 2. Если посмотреть на отраслевую структуру выбросов парниковых газов, то мы увидим, что на коммунальное хозяйство, производство и транспорт приходится почти 90 процентов выбросов региона.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3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rtl="0"/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[УВЕДОМЛЕНИЕ: Для аналитической надежности, охват снова проводится по банкам региона Ближнего Востока и Центральной Азии, по которым имеются данные].</a:t>
            </a:r>
          </a:p>
          <a:p>
            <a:pPr rtl="0"/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Диаграмма 1. Построив индекс интенсивности выбросов как для ВВП, так и для кредитных портфелей банковской системы, мы обнаружили, что кредитные портфели банковской системы в регионе даже более интенсивны по выбросам, чем экономическая деятельность, особенно в странах-экспортерах нефти.</a:t>
            </a:r>
          </a:p>
          <a:p>
            <a:pPr rtl="0"/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Диаграмма 2. Это в основном связано с чрезмерной представленностью секторов, интенсивно использующих выбросы, в кредитных портфелях банков. Доля коммунальных услуг, производства и транспорта в кредитных портфелях почти вдвое превышает их долю в ВВП.</a:t>
            </a:r>
          </a:p>
          <a:p>
            <a:pPr rtl="0"/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Диаграмма 3. Мы также провели стресс-тесты для банковских систем стран, подверженных переходным рискам (т.е. экспортеров нефти), введя в качестве шока два уровня цен на углерод. Результаты представлены в третьей диаграмме, где видно, что кредиты в секторах с высоким уровнем выбросов особенно подвержены влиянию политики декарбонизации.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Диаграмма 1. Эта диаграмма построена на основе данных Инициативы по климатической политике, и поэтому классификация стран отражает классификацию первоначального источника данных. Здесь ясно видно, что связанные с климатом финансовые потоки в регионы ЕЦА и БВСА, которые включают большинство стран-членов ЦАРЭС (за примечательным исключением Китая), до сих пор были весьма ограниченными - как в пропорции к ВВП этих стран, так и относительно остального мира.</a:t>
            </a:r>
          </a:p>
          <a:p>
            <a:endParaRPr lang="ru-RU" dirty="0"/>
          </a:p>
          <a:p>
            <a:r>
              <a:rPr lang="ru-RU" dirty="0"/>
              <a:t>Диаграмма 2. Вторая диаграмма показывает распределение имеющегося климатического финансирования по его целям. В глобальном масштабе основная часть финансовых потоков, связанных с климатом, направлена на мероприятия по минимизации последствий изменения климата, что оставляет значительные пробелы для адаптации. Кроме того, эта структура не сильно отличается в зависимости от источника финансирования - т.е. частного или государственного.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Говоря о частных финансовых потоках, следует подчеркнуть, что они играют довольно ограниченную роль в регионе как по сравнению с некоторыми другими регионами (как видно из первого графика), так и по отношению к государственным финансам. Поэтому мы видим огромный неиспользованный потенциал для мобилизации частного климатического финансирования для продвижения в достижении климатических целей в регионе ЦАРЭС.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6/11/23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6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9781" y="723898"/>
            <a:ext cx="1190195" cy="11901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Text+Photo</a:t>
            </a:r>
            <a:r>
              <a:rPr lang="en-US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</a:t>
            </a:r>
            <a:r>
              <a:rPr lang="en-US" err="1"/>
              <a:t>Photo+Title</a:t>
            </a:r>
            <a:r>
              <a:rPr lang="en-US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4" r:id="rId2"/>
    <p:sldLayoutId id="2147483755" r:id="rId3"/>
    <p:sldLayoutId id="2147483756" r:id="rId4"/>
    <p:sldLayoutId id="2147483758" r:id="rId5"/>
    <p:sldLayoutId id="2147483757" r:id="rId6"/>
    <p:sldLayoutId id="2147483707" r:id="rId7"/>
    <p:sldLayoutId id="2147483759" r:id="rId8"/>
    <p:sldLayoutId id="2147483748" r:id="rId9"/>
    <p:sldLayoutId id="2147483744" r:id="rId10"/>
    <p:sldLayoutId id="2147483750" r:id="rId11"/>
    <p:sldLayoutId id="2147483747" r:id="rId12"/>
    <p:sldLayoutId id="2147483752" r:id="rId13"/>
    <p:sldLayoutId id="2147483751" r:id="rId14"/>
    <p:sldLayoutId id="2147483745" r:id="rId15"/>
    <p:sldLayoutId id="2147483746" r:id="rId16"/>
    <p:sldLayoutId id="2147483749" r:id="rId17"/>
    <p:sldLayoutId id="2147483753" r:id="rId18"/>
    <p:sldLayoutId id="2147483743" r:id="rId19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tags" Target="../tags/tag9.xml"/><Relationship Id="rId7" Type="http://schemas.openxmlformats.org/officeDocument/2006/relationships/chart" Target="../charts/chart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8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9869" y="2090057"/>
            <a:ext cx="6736701" cy="2532743"/>
          </a:xfrm>
        </p:spPr>
        <p:txBody>
          <a:bodyPr anchor="t">
            <a:normAutofit fontScale="90000"/>
          </a:bodyPr>
          <a:lstStyle/>
          <a:p>
            <a:r>
              <a:rPr lang="ru-RU" sz="3600" dirty="0"/>
              <a:t>Риски изменения климата с точки зрения финансовой стабильности в регионе ЦАРЭС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869" y="4236667"/>
            <a:ext cx="5515284" cy="465240"/>
          </a:xfrm>
        </p:spPr>
        <p:txBody>
          <a:bodyPr vert="horz" lIns="0" tIns="91440" rIns="0" bIns="0" rtlCol="0" anchor="t">
            <a:normAutofit/>
          </a:bodyPr>
          <a:lstStyle/>
          <a:p>
            <a:r>
              <a:rPr lang="en-US" dirty="0"/>
              <a:t> 14 </a:t>
            </a:r>
            <a:r>
              <a:rPr lang="ru-RU" dirty="0"/>
              <a:t>июня</a:t>
            </a:r>
            <a:r>
              <a:rPr lang="en-US" dirty="0"/>
              <a:t> 2023</a:t>
            </a:r>
            <a:r>
              <a:rPr lang="ru-RU" dirty="0"/>
              <a:t> г.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9869" y="5246254"/>
            <a:ext cx="6340446" cy="9494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Селим Чакир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Постоянный представитель МВФ в Грузии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80B3C6B-76DE-4499-A055-0394908BC8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9258" b="9258"/>
          <a:stretch/>
        </p:blipFill>
        <p:spPr/>
      </p:pic>
    </p:spTree>
    <p:extLst>
      <p:ext uri="{BB962C8B-B14F-4D97-AF65-F5344CB8AC3E}">
        <p14:creationId xmlns:p14="http://schemas.microsoft.com/office/powerpoint/2010/main" val="32897144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8248-4809-43D1-B50A-87DF0625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69269"/>
            <a:ext cx="10341928" cy="67762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Зеленые облигации и кредиты пока ограничены несколькими эмитентами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11E5B3-62D7-6A86-50C4-88EF45D88DD4}"/>
              </a:ext>
            </a:extLst>
          </p:cNvPr>
          <p:cNvSpPr txBox="1"/>
          <p:nvPr/>
        </p:nvSpPr>
        <p:spPr>
          <a:xfrm>
            <a:off x="1374868" y="6341609"/>
            <a:ext cx="248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Источники: </a:t>
            </a:r>
            <a:r>
              <a:rPr lang="en-US" sz="1200" dirty="0"/>
              <a:t>Bloomberg BNEF.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C5B524-3234-006C-ECAA-969EE67A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904" y="745811"/>
            <a:ext cx="9454191" cy="55957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7A3B82-5A3D-F349-B15F-5B94E6A5B256}"/>
              </a:ext>
            </a:extLst>
          </p:cNvPr>
          <p:cNvSpPr/>
          <p:nvPr/>
        </p:nvSpPr>
        <p:spPr>
          <a:xfrm>
            <a:off x="1557867" y="846890"/>
            <a:ext cx="6350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Зеленые облигации и кредиты по странам, 2008-22</a:t>
            </a:r>
          </a:p>
          <a:p>
            <a:r>
              <a:rPr lang="ru-RU" i="1" dirty="0">
                <a:solidFill>
                  <a:schemeClr val="tx2"/>
                </a:solidFill>
              </a:rPr>
              <a:t>(в млрд. долларов США)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98555-82B9-9F42-9AB4-FACDC108396A}"/>
              </a:ext>
            </a:extLst>
          </p:cNvPr>
          <p:cNvSpPr/>
          <p:nvPr/>
        </p:nvSpPr>
        <p:spPr>
          <a:xfrm>
            <a:off x="3149600" y="1956712"/>
            <a:ext cx="208489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Зеленые кредиты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A137BF-58B9-2045-B048-9D79AF18ABA3}"/>
              </a:ext>
            </a:extLst>
          </p:cNvPr>
          <p:cNvSpPr/>
          <p:nvPr/>
        </p:nvSpPr>
        <p:spPr>
          <a:xfrm>
            <a:off x="7624716" y="1956711"/>
            <a:ext cx="208489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Зеленые облигации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572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D738-AF08-4C2E-956C-C9018FDB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23" y="-1"/>
            <a:ext cx="11311660" cy="130628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/>
              </a:rPr>
              <a:t>Директивные органы должны создать благоприятные условия для оценки климатических рисков и развития частного "зеленого" финансирования</a:t>
            </a:r>
            <a:endParaRPr lang="en-US" sz="2400" dirty="0">
              <a:latin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7F42AF-40F9-4F9E-9AB3-DBCAFCE14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32672"/>
              </p:ext>
            </p:extLst>
          </p:nvPr>
        </p:nvGraphicFramePr>
        <p:xfrm>
          <a:off x="485423" y="1427689"/>
          <a:ext cx="10923659" cy="5064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4606">
                  <a:extLst>
                    <a:ext uri="{9D8B030D-6E8A-4147-A177-3AD203B41FA5}">
                      <a16:colId xmlns:a16="http://schemas.microsoft.com/office/drawing/2014/main" val="1411514229"/>
                    </a:ext>
                  </a:extLst>
                </a:gridCol>
                <a:gridCol w="8249053">
                  <a:extLst>
                    <a:ext uri="{9D8B030D-6E8A-4147-A177-3AD203B41FA5}">
                      <a16:colId xmlns:a16="http://schemas.microsoft.com/office/drawing/2014/main" val="1366028243"/>
                    </a:ext>
                  </a:extLst>
                </a:gridCol>
              </a:tblGrid>
              <a:tr h="898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Действия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Рекомендации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0195085"/>
                  </a:ext>
                </a:extLst>
              </a:tr>
              <a:tr h="557936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dirty="0"/>
                        <a:t>Климатические обязательства</a:t>
                      </a:r>
                      <a:endParaRPr lang="en-US" sz="1400" b="1" dirty="0"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Low" fontAlgn="b"/>
                      <a:r>
                        <a:rPr lang="ru-RU" sz="1400" u="none" strike="noStrike" dirty="0">
                          <a:effectLst/>
                        </a:rPr>
                        <a:t>Цели, обещания и обязательства в области устойчивого развития (ОНУВ и т.д.)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9293949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dirty="0"/>
                        <a:t>Таксономии</a:t>
                      </a:r>
                      <a:endParaRPr lang="en-US" sz="1400" b="1" dirty="0"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Low" fontAlgn="b"/>
                      <a:r>
                        <a:rPr lang="ru-RU" sz="1400" u="none" strike="noStrike" dirty="0">
                          <a:effectLst/>
                        </a:rPr>
                        <a:t>Таксономии </a:t>
                      </a:r>
                      <a:r>
                        <a:rPr lang="en-US" sz="1400" u="none" strike="noStrike" dirty="0">
                          <a:effectLst/>
                        </a:rPr>
                        <a:t>ESG (</a:t>
                      </a:r>
                      <a:r>
                        <a:rPr lang="ru-RU" sz="1400" u="none" strike="noStrike" dirty="0">
                          <a:effectLst/>
                        </a:rPr>
                        <a:t>например, как в ЕС)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41085299"/>
                  </a:ext>
                </a:extLst>
              </a:tr>
              <a:tr h="566991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dirty="0" err="1"/>
                        <a:t>Операционализация</a:t>
                      </a:r>
                      <a:r>
                        <a:rPr lang="ru-RU" sz="1400" b="1" dirty="0"/>
                        <a:t> климатических обязательств</a:t>
                      </a:r>
                      <a:endParaRPr lang="en-US" sz="1400" b="1" dirty="0"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Low" fontAlgn="b"/>
                      <a:r>
                        <a:rPr lang="ru-RU" sz="1400" u="none" strike="noStrike" dirty="0">
                          <a:effectLst/>
                        </a:rPr>
                        <a:t>Включение целей, связанных с климатом, в рамки государственной политики и мандаты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541662"/>
                  </a:ext>
                </a:extLst>
              </a:tr>
              <a:tr h="58070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dirty="0"/>
                        <a:t>Поддерживающие НПА</a:t>
                      </a:r>
                      <a:endParaRPr lang="en-US" sz="1400" b="1" dirty="0"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Low" fontAlgn="b"/>
                      <a:r>
                        <a:rPr lang="ru-RU" sz="1400" u="none" strike="noStrike" dirty="0">
                          <a:effectLst/>
                        </a:rPr>
                        <a:t>Поддерживающая политика, цели и законодательство (законы о ГЧП, соглашения о государственных закупках и т.д.)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94163559"/>
                  </a:ext>
                </a:extLst>
              </a:tr>
              <a:tr h="557936">
                <a:tc>
                  <a:txBody>
                    <a:bodyPr/>
                    <a:lstStyle/>
                    <a:p>
                      <a:pPr marL="0" lvl="0" algn="l" defTabSz="914314" rtl="0" eaLnBrk="1" fontAlgn="b" latinLnBrk="0" hangingPunct="1"/>
                      <a:r>
                        <a:rPr lang="ru-RU" sz="1400" b="1" dirty="0"/>
                        <a:t>Реформа субсидирования энергетики и коммунальных услуг</a:t>
                      </a:r>
                      <a:endParaRPr lang="en-US" sz="1400" b="1" dirty="0"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Low" fontAlgn="b"/>
                      <a:r>
                        <a:rPr lang="ru-RU" sz="1400" u="none" strike="noStrike" dirty="0">
                          <a:effectLst/>
                        </a:rPr>
                        <a:t>Постепенная отмена субсидий для снижения спроса и повышения рыночного ценообразования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2440974"/>
                  </a:ext>
                </a:extLst>
              </a:tr>
              <a:tr h="624245">
                <a:tc>
                  <a:txBody>
                    <a:bodyPr/>
                    <a:lstStyle/>
                    <a:p>
                      <a:pPr marL="0" lvl="0" algn="l" defTabSz="914314" rtl="0" eaLnBrk="1" fontAlgn="b" latinLnBrk="0" hangingPunct="1"/>
                      <a:r>
                        <a:rPr lang="ru-RU" sz="1400" b="1" dirty="0"/>
                        <a:t>Содействие инвестициям </a:t>
                      </a:r>
                      <a:r>
                        <a:rPr lang="en-US" sz="1400" b="1" dirty="0"/>
                        <a:t>ESG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Low" fontAlgn="b"/>
                      <a:r>
                        <a:rPr lang="ru-RU" sz="1400" u="none" strike="noStrike" dirty="0">
                          <a:effectLst/>
                        </a:rPr>
                        <a:t>Государственно-частные инвестиции, стимулы (налоговые и неналоговые), целевые гарантии и инициативы по стимулированию "зеленого" инвестирования (финансирование НИОКР, техническая помощь; разработка портфеля </a:t>
                      </a:r>
                      <a:r>
                        <a:rPr lang="ru-RU" sz="1400" u="none" strike="noStrike" dirty="0" err="1">
                          <a:effectLst/>
                        </a:rPr>
                        <a:t>инвестиционно</a:t>
                      </a:r>
                      <a:r>
                        <a:rPr lang="ru-RU" sz="1400" u="none" strike="noStrike" dirty="0">
                          <a:effectLst/>
                        </a:rPr>
                        <a:t> привлекательных проектов)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4454757"/>
                  </a:ext>
                </a:extLst>
              </a:tr>
              <a:tr h="72297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Климатическая информационная архитектура</a:t>
                      </a:r>
                      <a:endParaRPr lang="en-US" sz="1400" b="1" dirty="0"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Low" fontAlgn="b"/>
                      <a:r>
                        <a:rPr lang="ru-RU" sz="1400" u="none" strike="noStrike" dirty="0">
                          <a:effectLst/>
                        </a:rPr>
                        <a:t>Информационные панели, стандарты, верифицируемые показатели для мониторинга и регулирования зеленых инвестиций.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04848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8395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37F5-88FB-4198-A2CD-EBBED06E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45733"/>
            <a:ext cx="9601200" cy="2804160"/>
          </a:xfrm>
        </p:spPr>
        <p:txBody>
          <a:bodyPr>
            <a:normAutofit/>
          </a:bodyPr>
          <a:lstStyle/>
          <a:p>
            <a:pPr>
              <a:spcBef>
                <a:spcPts val="422"/>
              </a:spcBef>
              <a:spcAft>
                <a:spcPts val="844"/>
              </a:spcAft>
            </a:pPr>
            <a:r>
              <a:rPr lang="ru-RU" altLang="en-US" sz="3300" dirty="0">
                <a:latin typeface="Arial Black" panose="020B0A040201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  <a:endParaRPr lang="en-US" altLang="en-US" sz="3300" dirty="0">
              <a:latin typeface="Arial Black" panose="020B0A040201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824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E6DF-D65D-44F0-8ECB-6F7082E4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93" y="106713"/>
            <a:ext cx="11807031" cy="65932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4C97"/>
                </a:solidFill>
                <a:latin typeface="Arial Black"/>
                <a:cs typeface="Segoe UI"/>
              </a:rPr>
              <a:t>Зеленый переход будет сопряжен с определенными трудностями для региона ЦАРЭС</a:t>
            </a:r>
            <a:endParaRPr lang="en-US" sz="2400" dirty="0">
              <a:latin typeface="Arial Black"/>
              <a:cs typeface="Segoe UI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DB5ED31E-93D0-4A93-BA67-25DE6136ED4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8585404" y="-1339170"/>
            <a:ext cx="766298" cy="5226305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" panose="020B0604020202020204"/>
                <a:sym typeface="Gill Sans"/>
              </a:rPr>
              <a:t>Страны с пропорционально самыми большими потребностями в инвестициях также относятся к наименее развитым в финансовом отношении 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D59B8ECA-9120-4BB0-A28B-99707094CD4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2840295" y="-1339172"/>
            <a:ext cx="766300" cy="5226304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914400">
              <a:defRPr/>
            </a:pPr>
            <a:r>
              <a:rPr lang="ru-RU" sz="1300" b="1" dirty="0">
                <a:solidFill>
                  <a:srgbClr val="FEFEFE"/>
                </a:solidFill>
                <a:latin typeface="Arial" panose="020B0604020202020204"/>
                <a:cs typeface="Arial" panose="020B0604020202020204" pitchFamily="34" charset="0"/>
                <a:sym typeface="Gill Sans"/>
              </a:rPr>
              <a:t>В регионе высока потребность в инвестициях, связанных с климатом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Gill San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1CA016-A098-4E64-8787-984FE1F9B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492379"/>
              </p:ext>
            </p:extLst>
          </p:nvPr>
        </p:nvGraphicFramePr>
        <p:xfrm>
          <a:off x="610291" y="1885950"/>
          <a:ext cx="5226305" cy="473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B986F5-20DF-0654-FC1A-3156927A1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166095"/>
              </p:ext>
            </p:extLst>
          </p:nvPr>
        </p:nvGraphicFramePr>
        <p:xfrm>
          <a:off x="6360091" y="1885950"/>
          <a:ext cx="5221615" cy="473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559088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99293D9F-5FCF-0FE6-6D1C-235EF078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09" y="1185334"/>
            <a:ext cx="11274189" cy="5314526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D03229-9F89-4A13-A51D-A990F6F28B6C}"/>
              </a:ext>
            </a:extLst>
          </p:cNvPr>
          <p:cNvSpPr txBox="1">
            <a:spLocks/>
          </p:cNvSpPr>
          <p:nvPr/>
        </p:nvSpPr>
        <p:spPr>
          <a:xfrm rot="5400000">
            <a:off x="8975483" y="2955682"/>
            <a:ext cx="6172198" cy="26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spcBef>
                <a:spcPts val="2400"/>
              </a:spcBef>
              <a:buClr>
                <a:schemeClr val="accent1"/>
              </a:buClr>
              <a:buSzPct val="110000"/>
            </a:pPr>
            <a:endParaRPr lang="en-US" sz="900" b="0" kern="1200">
              <a:solidFill>
                <a:schemeClr val="bg1">
                  <a:lumMod val="25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0E91B2-C3E7-0A09-424F-A26AB63D2A17}"/>
              </a:ext>
            </a:extLst>
          </p:cNvPr>
          <p:cNvSpPr txBox="1">
            <a:spLocks/>
          </p:cNvSpPr>
          <p:nvPr/>
        </p:nvSpPr>
        <p:spPr>
          <a:xfrm>
            <a:off x="492509" y="81606"/>
            <a:ext cx="10433574" cy="1024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ru-RU" sz="2400" dirty="0">
                <a:latin typeface="Arial" panose="020B0604020202020204"/>
                <a:ea typeface="+mn-ea"/>
                <a:cs typeface="+mn-cs"/>
              </a:rPr>
              <a:t>Внутренние финансовые секторы могут поддержать переход к "зеленой" экономике, но они сами уязвимы перед рисками изменения климата</a:t>
            </a:r>
            <a:endParaRPr lang="en-US" sz="2400" dirty="0"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870A2-E34A-B045-BCF0-E740CE2D678E}"/>
              </a:ext>
            </a:extLst>
          </p:cNvPr>
          <p:cNvSpPr txBox="1"/>
          <p:nvPr/>
        </p:nvSpPr>
        <p:spPr>
          <a:xfrm>
            <a:off x="701516" y="1422958"/>
            <a:ext cx="1571422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Источники рисков, связанных с климатом</a:t>
            </a:r>
          </a:p>
          <a:p>
            <a:endParaRPr lang="ru-RU" sz="1200" b="1" dirty="0"/>
          </a:p>
          <a:p>
            <a:endParaRPr lang="en-US" sz="1200" b="1" dirty="0"/>
          </a:p>
          <a:p>
            <a:r>
              <a:rPr lang="ru-RU" sz="1200" b="1" dirty="0"/>
              <a:t>Каналы передачи</a:t>
            </a:r>
          </a:p>
          <a:p>
            <a:endParaRPr lang="ru-RU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ru-RU" sz="1200" b="1" dirty="0"/>
              <a:t>Отраслевое воздействие (усиливающие и смягчающие факторы)</a:t>
            </a:r>
          </a:p>
          <a:p>
            <a:endParaRPr lang="ru-RU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ru-RU" sz="1200" b="1" dirty="0"/>
              <a:t>Риски финансового сектора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94924-A475-2440-AC48-22EF358EA76B}"/>
              </a:ext>
            </a:extLst>
          </p:cNvPr>
          <p:cNvSpPr txBox="1"/>
          <p:nvPr/>
        </p:nvSpPr>
        <p:spPr>
          <a:xfrm>
            <a:off x="2437402" y="1524776"/>
            <a:ext cx="355845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Физические риски:</a:t>
            </a:r>
            <a:r>
              <a:rPr lang="en-US" sz="1050" b="1" dirty="0"/>
              <a:t> </a:t>
            </a:r>
            <a:r>
              <a:rPr lang="ru-RU" sz="1050" dirty="0"/>
              <a:t>острые, хронические </a:t>
            </a:r>
            <a:endParaRPr lang="en-US" sz="1050" dirty="0"/>
          </a:p>
          <a:p>
            <a:pPr algn="ctr"/>
            <a:r>
              <a:rPr lang="ru-RU" sz="1050" dirty="0"/>
              <a:t>(Экстремальные погодные потрясения; долгосрочные </a:t>
            </a:r>
            <a:endParaRPr lang="en-US" sz="1050" dirty="0"/>
          </a:p>
          <a:p>
            <a:pPr algn="ctr"/>
            <a:r>
              <a:rPr lang="ru-RU" sz="1050" dirty="0"/>
              <a:t>изменения климатических моделей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C6723-66B2-F44E-B9B4-76A3E6FD0BF4}"/>
              </a:ext>
            </a:extLst>
          </p:cNvPr>
          <p:cNvSpPr txBox="1"/>
          <p:nvPr/>
        </p:nvSpPr>
        <p:spPr>
          <a:xfrm>
            <a:off x="6277882" y="1524776"/>
            <a:ext cx="355845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Переходные риски: </a:t>
            </a:r>
            <a:r>
              <a:rPr lang="ru-RU" sz="1050" dirty="0"/>
              <a:t>(Изменения в политике/регулировании, технологии, предпочтениях потребителей, настроениях на рынке)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6E92C-0D5E-084C-BE81-1ED471E8279F}"/>
              </a:ext>
            </a:extLst>
          </p:cNvPr>
          <p:cNvSpPr txBox="1"/>
          <p:nvPr/>
        </p:nvSpPr>
        <p:spPr>
          <a:xfrm>
            <a:off x="2437402" y="2430876"/>
            <a:ext cx="355845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/>
              <a:t>Микроэкономические/прямые канал</a:t>
            </a:r>
            <a:r>
              <a:rPr lang="ru-RU" sz="950" dirty="0"/>
              <a:t>ы</a:t>
            </a:r>
          </a:p>
          <a:p>
            <a:pPr algn="ctr"/>
            <a:r>
              <a:rPr lang="ru-RU" sz="950" dirty="0"/>
              <a:t>(Через балансы и доходы конкретных корпораций, включая финансовые учреждения, государственные структуры и домохозяйства через определенные классы активов)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E1242-70ED-E242-B711-5642D9FAFA2C}"/>
              </a:ext>
            </a:extLst>
          </p:cNvPr>
          <p:cNvSpPr txBox="1"/>
          <p:nvPr/>
        </p:nvSpPr>
        <p:spPr>
          <a:xfrm>
            <a:off x="6277882" y="2443366"/>
            <a:ext cx="355845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/>
              <a:t>Макроэкономические/косвенные каналы</a:t>
            </a:r>
          </a:p>
          <a:p>
            <a:pPr algn="ctr"/>
            <a:r>
              <a:rPr lang="ru-RU" sz="950" dirty="0"/>
              <a:t>(Через макроэкономические переменные: экономический рост, производительность труда, инфляцию, сырьевые товары и т.д.)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92D9F-32FC-2A4A-B032-15F14BEB3005}"/>
              </a:ext>
            </a:extLst>
          </p:cNvPr>
          <p:cNvSpPr txBox="1"/>
          <p:nvPr/>
        </p:nvSpPr>
        <p:spPr>
          <a:xfrm>
            <a:off x="2437402" y="3372050"/>
            <a:ext cx="175771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Воздействие на домохозяйства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Доходы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Стоимость залога/стоимость активов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49BAD7-7357-4A48-A2F0-DD29D761B7F0}"/>
              </a:ext>
            </a:extLst>
          </p:cNvPr>
          <p:cNvSpPr txBox="1"/>
          <p:nvPr/>
        </p:nvSpPr>
        <p:spPr>
          <a:xfrm>
            <a:off x="4465387" y="3298953"/>
            <a:ext cx="3427256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50" b="1" dirty="0"/>
              <a:t>Воздействие на предприятия/сектора экономики</a:t>
            </a:r>
            <a:endParaRPr lang="ru-RU" sz="9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/>
              <a:t>Разрушение физического капитала/залогового обеспечения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/>
              <a:t>Нарушение цепочек производства/поставок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/>
              <a:t>Операционные затраты/рентабельность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/>
              <a:t>Капитальные инвестиции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/>
              <a:t>Оценка активов/капитала; обесценивание активов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/>
              <a:t>… </a:t>
            </a:r>
            <a:r>
              <a:rPr lang="en-US" sz="95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EB0A2-038A-5F46-9E49-63105EA45E84}"/>
              </a:ext>
            </a:extLst>
          </p:cNvPr>
          <p:cNvSpPr txBox="1"/>
          <p:nvPr/>
        </p:nvSpPr>
        <p:spPr>
          <a:xfrm>
            <a:off x="8057107" y="3355923"/>
            <a:ext cx="17577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Воздействие на государственный сектор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Фискальная устойчивость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Долговая устойчивость 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…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5E516D-4C5A-054A-81A3-500472CFD7B8}"/>
              </a:ext>
            </a:extLst>
          </p:cNvPr>
          <p:cNvSpPr txBox="1"/>
          <p:nvPr/>
        </p:nvSpPr>
        <p:spPr>
          <a:xfrm>
            <a:off x="2589802" y="3524450"/>
            <a:ext cx="175771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Воздействие на домохозяйства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Доходы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Стоимость залога/стоимость активов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1F60B8-03DB-AD4A-86B7-8AE103F6FB10}"/>
              </a:ext>
            </a:extLst>
          </p:cNvPr>
          <p:cNvSpPr txBox="1"/>
          <p:nvPr/>
        </p:nvSpPr>
        <p:spPr>
          <a:xfrm>
            <a:off x="2437402" y="4848155"/>
            <a:ext cx="12716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Риск </a:t>
            </a:r>
            <a:r>
              <a:rPr lang="ru-RU" sz="1000" b="1" dirty="0" err="1"/>
              <a:t>андеррайтинга</a:t>
            </a:r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30DBBF-F842-BF42-A6B0-7E05664959B4}"/>
              </a:ext>
            </a:extLst>
          </p:cNvPr>
          <p:cNvSpPr txBox="1"/>
          <p:nvPr/>
        </p:nvSpPr>
        <p:spPr>
          <a:xfrm>
            <a:off x="3882026" y="4805667"/>
            <a:ext cx="127169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Рыночные риски</a:t>
            </a:r>
          </a:p>
          <a:p>
            <a:r>
              <a:rPr lang="ru-RU" sz="1000" dirty="0"/>
              <a:t>Переоценка/распродажа акций, облигаций, товаров по сниженным ценам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BA9EC5-8A87-B44F-A292-6874620F514B}"/>
              </a:ext>
            </a:extLst>
          </p:cNvPr>
          <p:cNvSpPr txBox="1"/>
          <p:nvPr/>
        </p:nvSpPr>
        <p:spPr>
          <a:xfrm>
            <a:off x="5420139" y="4805667"/>
            <a:ext cx="144448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50" b="1" dirty="0"/>
              <a:t>Риски ликвидности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/>
              <a:t>Спрос на </a:t>
            </a:r>
            <a:r>
              <a:rPr lang="en-US" sz="950" dirty="0"/>
              <a:t>HQLA</a:t>
            </a:r>
            <a:r>
              <a:rPr lang="ru-RU" sz="950" dirty="0"/>
              <a:t>, стабильные источники финансирования,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/>
              <a:t>Риски пролонгации, рефинансирования</a:t>
            </a:r>
            <a:endParaRPr lang="en-US" sz="9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0E4C9A-5F62-4A42-9620-5413E587182F}"/>
              </a:ext>
            </a:extLst>
          </p:cNvPr>
          <p:cNvSpPr txBox="1"/>
          <p:nvPr/>
        </p:nvSpPr>
        <p:spPr>
          <a:xfrm>
            <a:off x="7029090" y="4796285"/>
            <a:ext cx="1372787" cy="1375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Операционные риски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нарушение операционной деятельности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повышение уровня соблюдения правовых/нормативных требований </a:t>
            </a:r>
            <a:endParaRPr lang="en-US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B47816-E611-FC4A-AD07-493C6B1C85BE}"/>
              </a:ext>
            </a:extLst>
          </p:cNvPr>
          <p:cNvSpPr txBox="1"/>
          <p:nvPr/>
        </p:nvSpPr>
        <p:spPr>
          <a:xfrm>
            <a:off x="8566341" y="4814829"/>
            <a:ext cx="1372787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Кредитные риски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Более высокая вероятность дефолта/уровень возможного убытка,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обесценивание залога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…</a:t>
            </a:r>
            <a:endParaRPr lang="en-US"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D5E038-ACAD-3A4E-9215-ED47D83031D1}"/>
              </a:ext>
            </a:extLst>
          </p:cNvPr>
          <p:cNvSpPr txBox="1"/>
          <p:nvPr/>
        </p:nvSpPr>
        <p:spPr>
          <a:xfrm rot="5400000">
            <a:off x="10166384" y="4049471"/>
            <a:ext cx="2366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/>
              <a:t>Цикл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32572422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B66D-7EBD-4560-A771-797CA5DA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77920"/>
            <a:ext cx="10476293" cy="657458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>
                <a:latin typeface="Arial" panose="020B0604020202020204"/>
                <a:ea typeface="+mn-ea"/>
                <a:cs typeface="+mn-cs"/>
              </a:rPr>
              <a:t>Физические риски для банков в регионе могут стать значительными в будущем</a:t>
            </a:r>
            <a:endParaRPr lang="en-US" sz="2400" b="1" i="0" kern="1200" dirty="0"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E1765190-A59F-F890-BAEC-FC87B03DE82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2777312" y="-1089491"/>
            <a:ext cx="780622" cy="5211298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/>
                <a:sym typeface="Gill Sans"/>
              </a:rPr>
              <a:t>Частота и затраты, связанные с климатическими бедствиями, увеличиваются с течением времени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6C1818BA-4324-E0DB-7699-28FEAD2AAD5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633847" y="-1089710"/>
            <a:ext cx="781060" cy="5211297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/>
              </a:rPr>
              <a:t>... что предполагает более высокие прогнозируемые расходы в ближайшие десятилетия.</a:t>
            </a:r>
            <a:endParaRPr lang="en-US" sz="1400" b="1" dirty="0">
              <a:solidFill>
                <a:schemeClr val="bg1"/>
              </a:solidFill>
              <a:latin typeface="Arial" panose="020B0604020202020204"/>
              <a:sym typeface="Gill Sans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F7D69217-CDDE-73F4-8296-2110B38E66FE}"/>
              </a:ext>
            </a:extLst>
          </p:cNvPr>
          <p:cNvSpPr txBox="1"/>
          <p:nvPr/>
        </p:nvSpPr>
        <p:spPr>
          <a:xfrm>
            <a:off x="6418728" y="2000117"/>
            <a:ext cx="5211298" cy="47522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Оценочные убытки банков на покрытие физических рисков</a:t>
            </a:r>
          </a:p>
          <a:p>
            <a:r>
              <a:rPr lang="en-US" sz="1400" b="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миллиардах долларов США в 2021 году</a:t>
            </a:r>
            <a:r>
              <a:rPr lang="en-US" sz="1400" b="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E75F88-6806-4889-A43B-C564627EB5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482985"/>
              </p:ext>
            </p:extLst>
          </p:nvPr>
        </p:nvGraphicFramePr>
        <p:xfrm>
          <a:off x="561974" y="2393577"/>
          <a:ext cx="5211298" cy="393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A3E130-E4DE-47D0-E1E2-A9B101F3592B}"/>
              </a:ext>
            </a:extLst>
          </p:cNvPr>
          <p:cNvSpPr txBox="1"/>
          <p:nvPr/>
        </p:nvSpPr>
        <p:spPr>
          <a:xfrm>
            <a:off x="695325" y="6324600"/>
            <a:ext cx="7258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Источники: </a:t>
            </a:r>
            <a:r>
              <a:rPr lang="en-US" sz="1100" dirty="0"/>
              <a:t>EM-DAT, CRED/</a:t>
            </a:r>
            <a:r>
              <a:rPr lang="ru-RU" sz="1100" dirty="0" err="1"/>
              <a:t>Лувенский</a:t>
            </a:r>
            <a:r>
              <a:rPr lang="ru-RU" sz="1100" dirty="0"/>
              <a:t> католический университет, Брюссель, Бельгия; расчеты специалистов МВФ.</a:t>
            </a:r>
            <a:endParaRPr lang="en-US" sz="11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1F57381-D930-4704-9D0C-4370A2A62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484092"/>
              </p:ext>
            </p:extLst>
          </p:nvPr>
        </p:nvGraphicFramePr>
        <p:xfrm>
          <a:off x="6418728" y="2503434"/>
          <a:ext cx="5211298" cy="382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id="{F394D8F1-315C-CAF5-D3F7-7A99FEED2A43}"/>
              </a:ext>
            </a:extLst>
          </p:cNvPr>
          <p:cNvSpPr txBox="1"/>
          <p:nvPr/>
        </p:nvSpPr>
        <p:spPr>
          <a:xfrm>
            <a:off x="481292" y="2000117"/>
            <a:ext cx="5291980" cy="47522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стихийных бедствий для финансовых учреждений</a:t>
            </a:r>
          </a:p>
          <a:p>
            <a:r>
              <a:rPr lang="en-US" sz="1400" b="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миллиардах долларов США в 2021 году</a:t>
            </a:r>
            <a:r>
              <a:rPr lang="en-US" sz="1400" b="0" i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3E0450F0-6188-C64D-B7AC-176A284337E7}"/>
              </a:ext>
            </a:extLst>
          </p:cNvPr>
          <p:cNvSpPr txBox="1"/>
          <p:nvPr/>
        </p:nvSpPr>
        <p:spPr>
          <a:xfrm>
            <a:off x="2123498" y="2557100"/>
            <a:ext cx="2516235" cy="54220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50" dirty="0"/>
              <a:t>Затраты в год</a:t>
            </a:r>
          </a:p>
          <a:p>
            <a:r>
              <a:rPr lang="ru-RU" sz="950" dirty="0"/>
              <a:t>Суммарно с 1980 (правая ось)</a:t>
            </a:r>
          </a:p>
          <a:p>
            <a:r>
              <a:rPr lang="ru-RU" sz="950" dirty="0"/>
              <a:t>Линейная (затраты в год)</a:t>
            </a:r>
            <a:endParaRPr lang="en-US" sz="950" dirty="0"/>
          </a:p>
          <a:p>
            <a:endParaRPr lang="ru-RU" sz="950" dirty="0"/>
          </a:p>
          <a:p>
            <a:endParaRPr lang="ru-RU" sz="950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4532F58-5210-2D41-93E0-A7DA50ED18E1}"/>
              </a:ext>
            </a:extLst>
          </p:cNvPr>
          <p:cNvSpPr txBox="1"/>
          <p:nvPr/>
        </p:nvSpPr>
        <p:spPr>
          <a:xfrm>
            <a:off x="7118590" y="2614862"/>
            <a:ext cx="1822210" cy="36379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50" dirty="0"/>
              <a:t>Ожидаемые убытки по </a:t>
            </a:r>
          </a:p>
          <a:p>
            <a:r>
              <a:rPr lang="ru-RU" sz="950" dirty="0"/>
              <a:t>займам с 2023 года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D53A85D-2CA3-9041-BC6E-E463B02D5A23}"/>
              </a:ext>
            </a:extLst>
          </p:cNvPr>
          <p:cNvSpPr txBox="1"/>
          <p:nvPr/>
        </p:nvSpPr>
        <p:spPr>
          <a:xfrm>
            <a:off x="9374307" y="2581498"/>
            <a:ext cx="2665293" cy="21250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50" dirty="0"/>
              <a:t>Суммарные убытки по  займам 1980-2021</a:t>
            </a:r>
          </a:p>
        </p:txBody>
      </p:sp>
    </p:spTree>
    <p:extLst>
      <p:ext uri="{BB962C8B-B14F-4D97-AF65-F5344CB8AC3E}">
        <p14:creationId xmlns:p14="http://schemas.microsoft.com/office/powerpoint/2010/main" val="37505737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B66D-7EBD-4560-A771-797CA5DA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17" y="202481"/>
            <a:ext cx="11169133" cy="978486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>
                <a:latin typeface="Arial" panose="020B0604020202020204"/>
              </a:rPr>
              <a:t>Буферные запасы на случай климатических потрясений невелики, поскольку распространенность страхования в регионе все еще ограничена</a:t>
            </a:r>
            <a:endParaRPr lang="en-US" sz="2400" dirty="0">
              <a:latin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EFC4E-229B-49BD-BEDF-2A51B3F7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8" y="2260611"/>
            <a:ext cx="5060369" cy="4228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E1653-BF45-4167-A254-A73A1BCC01D9}"/>
              </a:ext>
            </a:extLst>
          </p:cNvPr>
          <p:cNvSpPr txBox="1"/>
          <p:nvPr/>
        </p:nvSpPr>
        <p:spPr>
          <a:xfrm>
            <a:off x="606998" y="1582990"/>
            <a:ext cx="4971766" cy="6044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Индекс устойчивости страхования (</a:t>
            </a:r>
            <a:r>
              <a:rPr lang="en-US" sz="1400" b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IRI) </a:t>
            </a:r>
            <a:r>
              <a:rPr lang="ru-RU" sz="1400" b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в отношении стихийных бедствий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552CB-727A-43B1-ADF9-FE1E88B11EE9}"/>
              </a:ext>
            </a:extLst>
          </p:cNvPr>
          <p:cNvSpPr txBox="1"/>
          <p:nvPr/>
        </p:nvSpPr>
        <p:spPr>
          <a:xfrm>
            <a:off x="6377880" y="1672196"/>
            <a:ext cx="5060369" cy="873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Экономические убытки и застрахованные убытки в результате климатических событий в регионе Ближнего Востока и Центральной Азии ($ млрд.)</a:t>
            </a:r>
            <a:endParaRPr lang="en-US" sz="1400" i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DD6FD0-559D-448B-8280-5E6B85F74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333962"/>
              </p:ext>
            </p:extLst>
          </p:nvPr>
        </p:nvGraphicFramePr>
        <p:xfrm>
          <a:off x="6377881" y="2622905"/>
          <a:ext cx="5188968" cy="371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69C17DBB-4ED5-5941-BF63-39E03861A3E9}"/>
              </a:ext>
            </a:extLst>
          </p:cNvPr>
          <p:cNvSpPr txBox="1"/>
          <p:nvPr/>
        </p:nvSpPr>
        <p:spPr>
          <a:xfrm>
            <a:off x="988372" y="2328233"/>
            <a:ext cx="3448161" cy="584299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>
                    <a:lumMod val="25000"/>
                  </a:schemeClr>
                </a:solidFill>
              </a:rPr>
              <a:t>Рисунок 7: 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ea typeface="Arial" panose="020B0604020202020204" pitchFamily="34" charset="0"/>
              </a:rPr>
              <a:t>Индекс устойчивости страхования (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ea typeface="Arial" panose="020B0604020202020204" pitchFamily="34" charset="0"/>
              </a:rPr>
              <a:t>IRI) 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ea typeface="Arial" panose="020B0604020202020204" pitchFamily="34" charset="0"/>
              </a:rPr>
              <a:t>в отношении стихийных бедствий</a:t>
            </a:r>
            <a:endParaRPr lang="en-US" sz="1200" b="1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0F51647-FAF2-EF44-A6BC-D7E937908297}"/>
              </a:ext>
            </a:extLst>
          </p:cNvPr>
          <p:cNvSpPr txBox="1"/>
          <p:nvPr/>
        </p:nvSpPr>
        <p:spPr>
          <a:xfrm>
            <a:off x="899769" y="5904799"/>
            <a:ext cx="4678995" cy="584299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25000"/>
                  </a:schemeClr>
                </a:solidFill>
              </a:rPr>
              <a:t>Источник: 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</a:rPr>
              <a:t>Swiss re, sigma 2022 </a:t>
            </a:r>
            <a:r>
              <a:rPr lang="ru-RU" sz="1200" dirty="0">
                <a:solidFill>
                  <a:schemeClr val="bg1">
                    <a:lumMod val="25000"/>
                  </a:schemeClr>
                </a:solidFill>
              </a:rPr>
              <a:t>и расчеты специалистов МВФ</a:t>
            </a:r>
          </a:p>
          <a:p>
            <a:r>
              <a:rPr lang="ru-RU" sz="1200" dirty="0">
                <a:solidFill>
                  <a:schemeClr val="bg1">
                    <a:lumMod val="25000"/>
                  </a:schemeClr>
                </a:solidFill>
              </a:rPr>
              <a:t>1/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</a:rPr>
              <a:t>IRI </a:t>
            </a:r>
            <a:r>
              <a:rPr lang="ru-RU" sz="1200" dirty="0">
                <a:solidFill>
                  <a:schemeClr val="bg1">
                    <a:lumMod val="25000"/>
                  </a:schemeClr>
                </a:solidFill>
              </a:rPr>
              <a:t>варьируется от 0: без устойчивости до 100: полная защита</a:t>
            </a:r>
            <a:endParaRPr lang="en-US" sz="12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12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4225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713CC2-A812-4AC7-9A03-52AE153D22DF}"/>
              </a:ext>
            </a:extLst>
          </p:cNvPr>
          <p:cNvSpPr txBox="1">
            <a:spLocks/>
          </p:cNvSpPr>
          <p:nvPr/>
        </p:nvSpPr>
        <p:spPr>
          <a:xfrm>
            <a:off x="555171" y="129077"/>
            <a:ext cx="11081657" cy="9024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ru-RU" sz="2400" dirty="0">
                <a:latin typeface="Arial" panose="020B0604020202020204"/>
                <a:ea typeface="+mn-ea"/>
                <a:cs typeface="+mn-cs"/>
              </a:rPr>
              <a:t>Высокая зависимость от углеродоемких отраслей промышленности и ограниченные инвестиции в возобновляемые источники энергии осложняют переход к низкоуглеродной экономике</a:t>
            </a:r>
            <a:endParaRPr lang="en-US" sz="2400" dirty="0"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EA08F3C1-0093-4074-D5CC-1C3164FBE0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8691452" y="-840363"/>
            <a:ext cx="766301" cy="5124450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" panose="020B0604020202020204"/>
                <a:sym typeface="Gill Sans"/>
              </a:rPr>
              <a:t>...при этом коммунальные службы, транспорт и производственный сектор лидируют по объему отраслевых выбросов.</a:t>
            </a:r>
            <a:endParaRPr lang="en-US" sz="1300" b="1" dirty="0">
              <a:solidFill>
                <a:schemeClr val="bg1"/>
              </a:solidFill>
              <a:latin typeface="Arial" panose="020B0604020202020204"/>
              <a:sym typeface="Gill Sans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E521CD48-D7AC-9AD6-BD2D-04731356D9D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2734247" y="-840365"/>
            <a:ext cx="766300" cy="5124452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914400">
              <a:defRPr/>
            </a:pPr>
            <a:r>
              <a:rPr lang="ru-RU" sz="1300" b="1" dirty="0">
                <a:solidFill>
                  <a:srgbClr val="FEFEFE"/>
                </a:solidFill>
                <a:latin typeface="Arial" panose="020B0604020202020204"/>
                <a:cs typeface="Arial" panose="020B0604020202020204" pitchFamily="34" charset="0"/>
                <a:sym typeface="Gill Sans"/>
              </a:rPr>
              <a:t>Доля нефти в общем объеме торговли энергоресурсами выше, чем в других регионах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BE49E052-2D8C-6509-E35F-36FEA7408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377" y="6269420"/>
            <a:ext cx="5903539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36576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МВФ «Перспективы развития мировой экономики», МЭА «Глобальный энергетический </a:t>
            </a:r>
          </a:p>
          <a:p>
            <a:pPr>
              <a:defRPr sz="10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обзор» и расчеты специалистов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F51DB0-2D98-5C97-2A34-07B4A0B4F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673541"/>
              </p:ext>
            </p:extLst>
          </p:nvPr>
        </p:nvGraphicFramePr>
        <p:xfrm>
          <a:off x="6512377" y="2264230"/>
          <a:ext cx="5124451" cy="394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5CFA50-44DC-FC67-564E-C01054C31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89905"/>
              </p:ext>
            </p:extLst>
          </p:nvPr>
        </p:nvGraphicFramePr>
        <p:xfrm>
          <a:off x="548640" y="2333897"/>
          <a:ext cx="5138057" cy="424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83227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B66D-7EBD-4560-A771-797CA5DA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2" y="91693"/>
            <a:ext cx="11063112" cy="978486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latin typeface="Arial" panose="020B0604020202020204"/>
              </a:rPr>
              <a:t>Степень подверженности банков переходным рискам выше, чем в целом по экономике</a:t>
            </a:r>
            <a:endParaRPr lang="en-US" sz="2400" dirty="0"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BF541-A9E4-4E7B-AE3B-269EF1153ACD}"/>
              </a:ext>
            </a:extLst>
          </p:cNvPr>
          <p:cNvSpPr txBox="1"/>
          <p:nvPr/>
        </p:nvSpPr>
        <p:spPr>
          <a:xfrm>
            <a:off x="163264" y="1933506"/>
            <a:ext cx="4081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Интенсивность эмиссии ВВП и кредитные книги банковских систем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46795BA-DA2B-4BC4-B5C8-D08176DBE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295676"/>
              </p:ext>
            </p:extLst>
          </p:nvPr>
        </p:nvGraphicFramePr>
        <p:xfrm>
          <a:off x="163264" y="2558169"/>
          <a:ext cx="4081361" cy="361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F4FFC3C-A186-49EB-8646-6C30B88456B4}"/>
              </a:ext>
            </a:extLst>
          </p:cNvPr>
          <p:cNvSpPr txBox="1"/>
          <p:nvPr/>
        </p:nvSpPr>
        <p:spPr>
          <a:xfrm>
            <a:off x="4403220" y="1933506"/>
            <a:ext cx="3846783" cy="80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Отраслевая чувствительность банков</a:t>
            </a:r>
          </a:p>
          <a:p>
            <a:pPr>
              <a:lnSpc>
                <a:spcPct val="125000"/>
              </a:lnSpc>
            </a:pPr>
            <a:r>
              <a:rPr lang="en-US" sz="1200" i="1" dirty="0">
                <a:solidFill>
                  <a:schemeClr val="tx2"/>
                </a:solidFill>
                <a:effectLst/>
                <a:latin typeface="+mj-lt"/>
                <a:ea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Процент от выданных корпоративных кредитов</a:t>
            </a:r>
            <a:r>
              <a:rPr lang="en-US" sz="1200" i="1" dirty="0">
                <a:solidFill>
                  <a:schemeClr val="tx2"/>
                </a:solidFill>
                <a:effectLst/>
                <a:latin typeface="+mj-lt"/>
                <a:ea typeface="Arial" panose="020B0604020202020204" pitchFamily="34" charset="0"/>
              </a:rPr>
              <a:t>)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DC30E41-3068-4D33-B92C-98C7426E4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960020"/>
              </p:ext>
            </p:extLst>
          </p:nvPr>
        </p:nvGraphicFramePr>
        <p:xfrm>
          <a:off x="4403220" y="2558168"/>
          <a:ext cx="3846782" cy="361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AutoShape 5">
            <a:extLst>
              <a:ext uri="{FF2B5EF4-FFF2-40B4-BE49-F238E27FC236}">
                <a16:creationId xmlns:a16="http://schemas.microsoft.com/office/drawing/2014/main" id="{A787A5B8-34FD-461C-25D5-324ACD2C5C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1833603" y="-555875"/>
            <a:ext cx="780622" cy="4041422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" panose="020B0604020202020204"/>
                <a:sym typeface="Gill Sans"/>
              </a:rPr>
              <a:t>Кредитные портфели банковской системы более выбросоемкие, чем ВВП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DF5867CC-9411-3811-EBC9-703F88483B4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5936300" y="-458555"/>
            <a:ext cx="780622" cy="3846782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" panose="020B0604020202020204"/>
                <a:sym typeface="Gill Sans"/>
              </a:rPr>
              <a:t>Сектора, интенсивно использующие выбросы, чрезмерно представлены в кредитных портфелях банков.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FEDB0D0-5E84-0688-FD68-4855BFA8A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2" y="6411191"/>
            <a:ext cx="8493992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36576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МВФ Перспективы развития мировой экономики,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Haver Analytics,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государственные органы и расчеты специалистов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A4891-69C2-DAA7-DC5A-791FE5D50367}"/>
              </a:ext>
            </a:extLst>
          </p:cNvPr>
          <p:cNvSpPr txBox="1"/>
          <p:nvPr/>
        </p:nvSpPr>
        <p:spPr>
          <a:xfrm>
            <a:off x="8408597" y="1855147"/>
            <a:ext cx="3580200" cy="80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Доля кредитов, подверженных риску </a:t>
            </a:r>
          </a:p>
          <a:p>
            <a:pPr>
              <a:lnSpc>
                <a:spcPct val="125000"/>
              </a:lnSpc>
            </a:pPr>
            <a:r>
              <a:rPr lang="en-US" sz="1200" i="1" dirty="0">
                <a:solidFill>
                  <a:schemeClr val="tx2"/>
                </a:solidFill>
                <a:effectLst/>
                <a:latin typeface="+mj-lt"/>
                <a:ea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Процент от выданных корпоративных кредитов</a:t>
            </a:r>
            <a:r>
              <a:rPr lang="en-US" sz="1200" i="1" dirty="0">
                <a:solidFill>
                  <a:schemeClr val="tx2"/>
                </a:solidFill>
                <a:effectLst/>
                <a:latin typeface="+mj-lt"/>
                <a:ea typeface="Arial" panose="020B0604020202020204" pitchFamily="34" charset="0"/>
              </a:rPr>
              <a:t>)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402FB8-EF0D-DF67-34CE-5F0A5E285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382483"/>
              </p:ext>
            </p:extLst>
          </p:nvPr>
        </p:nvGraphicFramePr>
        <p:xfrm>
          <a:off x="8150578" y="2479809"/>
          <a:ext cx="3846782" cy="369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AutoShape 5">
            <a:extLst>
              <a:ext uri="{FF2B5EF4-FFF2-40B4-BE49-F238E27FC236}">
                <a16:creationId xmlns:a16="http://schemas.microsoft.com/office/drawing/2014/main" id="{493ECE48-D950-E79E-D9D3-3D88113A6CD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9797096" y="-336555"/>
            <a:ext cx="780622" cy="3602779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" panose="020B0604020202020204"/>
                <a:sym typeface="Gill Sans"/>
              </a:rPr>
              <a:t>Объем кредитов, подверженных риску в результате роста цен на углерод, может быть значительным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160279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8248-4809-43D1-B50A-87DF0625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00" y="62232"/>
            <a:ext cx="10458627" cy="97848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/>
              </a:rPr>
              <a:t>Климатическое финансирование остается незначительным по сравнению с инвестиционными потребностями</a:t>
            </a:r>
            <a:endParaRPr lang="en-US" sz="2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6510386-A8B6-423F-A276-D16B0CB5B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295341"/>
              </p:ext>
            </p:extLst>
          </p:nvPr>
        </p:nvGraphicFramePr>
        <p:xfrm>
          <a:off x="6096000" y="2460685"/>
          <a:ext cx="5419033" cy="40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456100-F875-42B1-A9C0-7B451D614E51}"/>
              </a:ext>
            </a:extLst>
          </p:cNvPr>
          <p:cNvSpPr txBox="1"/>
          <p:nvPr/>
        </p:nvSpPr>
        <p:spPr>
          <a:xfrm>
            <a:off x="313000" y="1870741"/>
            <a:ext cx="46696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4C97"/>
                </a:solidFill>
                <a:latin typeface="+mj-lt"/>
                <a:cs typeface="Segoe UI" panose="020B0502040204020203" pitchFamily="34" charset="0"/>
              </a:rPr>
              <a:t>Потоки климатического финансирования</a:t>
            </a:r>
          </a:p>
          <a:p>
            <a:pPr defTabSz="91440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>
                <a:solidFill>
                  <a:srgbClr val="004C97"/>
                </a:solidFill>
                <a:latin typeface="+mj-lt"/>
                <a:cs typeface="Segoe UI" panose="020B0502040204020203" pitchFamily="34" charset="0"/>
              </a:rPr>
              <a:t>В процентах от ВВП</a:t>
            </a:r>
            <a:endParaRPr lang="en-US" sz="1400" i="1" dirty="0">
              <a:solidFill>
                <a:srgbClr val="004C97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B0C7F-B9D3-40EE-91FA-EFB6B4BD1C6C}"/>
              </a:ext>
            </a:extLst>
          </p:cNvPr>
          <p:cNvSpPr txBox="1"/>
          <p:nvPr/>
        </p:nvSpPr>
        <p:spPr>
          <a:xfrm>
            <a:off x="6096000" y="1870741"/>
            <a:ext cx="446331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4C97"/>
                </a:solidFill>
                <a:latin typeface="+mj-lt"/>
                <a:cs typeface="Segoe UI" panose="020B0502040204020203" pitchFamily="34" charset="0"/>
              </a:rPr>
              <a:t>Климатическое финансирование по целям</a:t>
            </a:r>
          </a:p>
          <a:p>
            <a:pPr defTabSz="91440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>
                <a:solidFill>
                  <a:srgbClr val="004C97"/>
                </a:solidFill>
                <a:latin typeface="+mj-lt"/>
                <a:cs typeface="Segoe UI" panose="020B0502040204020203" pitchFamily="34" charset="0"/>
              </a:rPr>
              <a:t>Среднее значение за 2019/2020 гг. </a:t>
            </a:r>
            <a:endParaRPr lang="en-US" sz="1400" i="1" dirty="0">
              <a:solidFill>
                <a:srgbClr val="004C97"/>
              </a:solidFill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3BB95A-E164-4E83-BF50-F9A0CF0D3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936476"/>
              </p:ext>
            </p:extLst>
          </p:nvPr>
        </p:nvGraphicFramePr>
        <p:xfrm>
          <a:off x="313001" y="2460685"/>
          <a:ext cx="5226303" cy="426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AutoShape 5">
            <a:extLst>
              <a:ext uri="{FF2B5EF4-FFF2-40B4-BE49-F238E27FC236}">
                <a16:creationId xmlns:a16="http://schemas.microsoft.com/office/drawing/2014/main" id="{4178BB63-4C78-EE77-854B-ABEF2D7FAAA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8422367" y="-1341966"/>
            <a:ext cx="766301" cy="5419032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" panose="020B0604020202020204"/>
                <a:sym typeface="Gill Sans"/>
              </a:rPr>
              <a:t>...при этом большая часть финансирования привязана к минимизации последствий изменения климата, что приводит к значительным пробелам в инвестициях на цели адаптации.</a:t>
            </a:r>
            <a:endParaRPr lang="en-US" sz="1300" b="1" dirty="0">
              <a:solidFill>
                <a:schemeClr val="bg1"/>
              </a:solidFill>
              <a:latin typeface="Arial" panose="020B0604020202020204"/>
              <a:sym typeface="Gill Sans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D1CAA082-7CF7-94FC-D22C-C2A8E38085A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2543002" y="-1245601"/>
            <a:ext cx="766300" cy="5226304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914400">
              <a:defRPr/>
            </a:pPr>
            <a:r>
              <a:rPr lang="ru-RU" sz="1300" b="1" dirty="0">
                <a:solidFill>
                  <a:srgbClr val="FEFEFE"/>
                </a:solidFill>
                <a:latin typeface="Arial" panose="020B0604020202020204"/>
                <a:cs typeface="Arial" panose="020B0604020202020204" pitchFamily="34" charset="0"/>
                <a:sym typeface="Gill Sans"/>
              </a:rPr>
              <a:t>Финансовые притоки в регион, связанные с климатом, в среднем ниже, чем по миру в целом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104557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8248-4809-43D1-B50A-87DF0625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15" y="62805"/>
            <a:ext cx="10261304" cy="76630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/>
              </a:rPr>
              <a:t>Приток частных средств, связанных с климатом, в регионе остается низким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1100-7D07-4E74-A60E-402B2C411710}"/>
              </a:ext>
            </a:extLst>
          </p:cNvPr>
          <p:cNvSpPr txBox="1"/>
          <p:nvPr/>
        </p:nvSpPr>
        <p:spPr>
          <a:xfrm>
            <a:off x="312915" y="1703587"/>
            <a:ext cx="50395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91440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4C97"/>
                </a:solidFill>
                <a:latin typeface="+mj-lt"/>
                <a:cs typeface="Segoe UI" panose="020B0502040204020203" pitchFamily="34" charset="0"/>
              </a:rPr>
              <a:t>Частное климатическое финансирование, 2019/20 гг.</a:t>
            </a:r>
          </a:p>
          <a:p>
            <a:pPr lvl="0" defTabSz="91440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>
                <a:solidFill>
                  <a:srgbClr val="004C97"/>
                </a:solidFill>
                <a:latin typeface="+mj-lt"/>
                <a:cs typeface="Segoe UI" panose="020B0502040204020203" pitchFamily="34" charset="0"/>
              </a:rPr>
              <a:t>В процентах от ВВП</a:t>
            </a:r>
            <a:endParaRPr lang="en-US" sz="1400" i="1" dirty="0">
              <a:solidFill>
                <a:srgbClr val="004C97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275A4-0976-48C9-900B-1AD380160604}"/>
              </a:ext>
            </a:extLst>
          </p:cNvPr>
          <p:cNvSpPr txBox="1"/>
          <p:nvPr/>
        </p:nvSpPr>
        <p:spPr>
          <a:xfrm>
            <a:off x="6194534" y="1650089"/>
            <a:ext cx="528578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4C97"/>
                </a:solidFill>
                <a:latin typeface="+mj-lt"/>
                <a:cs typeface="Segoe UI" panose="020B0502040204020203" pitchFamily="34" charset="0"/>
              </a:rPr>
              <a:t>Доля государственного и частного финансирования, 2019/20 гг.</a:t>
            </a:r>
          </a:p>
          <a:p>
            <a:pPr defTabSz="91440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>
                <a:solidFill>
                  <a:srgbClr val="004C97"/>
                </a:solidFill>
                <a:latin typeface="+mj-lt"/>
                <a:cs typeface="Segoe UI" panose="020B0502040204020203" pitchFamily="34" charset="0"/>
              </a:rPr>
              <a:t>В процентах</a:t>
            </a:r>
            <a:endParaRPr lang="en-US" sz="1400" i="1" dirty="0">
              <a:solidFill>
                <a:srgbClr val="004C97"/>
              </a:solidFill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9B6460E-6118-4F16-9F96-C7A3736BE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405820"/>
              </p:ext>
            </p:extLst>
          </p:nvPr>
        </p:nvGraphicFramePr>
        <p:xfrm>
          <a:off x="313000" y="2342343"/>
          <a:ext cx="5226304" cy="398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5F0D7EAC-6C09-73EF-089C-B3B146358746}"/>
              </a:ext>
            </a:extLst>
          </p:cNvPr>
          <p:cNvSpPr txBox="1"/>
          <p:nvPr/>
        </p:nvSpPr>
        <p:spPr>
          <a:xfrm>
            <a:off x="798120" y="6220605"/>
            <a:ext cx="5602679" cy="3664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Инициатива по климатической политике; и расчеты специалистов МВФ.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1D029E-EA3E-4F94-9552-4BB915515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953627"/>
              </p:ext>
            </p:extLst>
          </p:nvPr>
        </p:nvGraphicFramePr>
        <p:xfrm>
          <a:off x="6159820" y="2342342"/>
          <a:ext cx="5355213" cy="398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AutoShape 5">
            <a:extLst>
              <a:ext uri="{FF2B5EF4-FFF2-40B4-BE49-F238E27FC236}">
                <a16:creationId xmlns:a16="http://schemas.microsoft.com/office/drawing/2014/main" id="{472D5202-C1DC-363D-1492-10CB2E358E1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8422367" y="-1443171"/>
            <a:ext cx="766301" cy="5419032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/>
                <a:sym typeface="Gill Sans"/>
              </a:rPr>
              <a:t>...так и в сопоставлении с государственными финансовыми потоками</a:t>
            </a:r>
            <a:endParaRPr lang="en-US" sz="1600" b="1" dirty="0">
              <a:solidFill>
                <a:schemeClr val="bg1"/>
              </a:solidFill>
              <a:latin typeface="Arial" panose="020B0604020202020204"/>
              <a:sym typeface="Gill Sans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C4DABD93-0E04-0F3E-21EA-7E14CB26280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2543002" y="-1346806"/>
            <a:ext cx="766300" cy="5226304"/>
          </a:xfrm>
          <a:prstGeom prst="homePlate">
            <a:avLst>
              <a:gd name="adj" fmla="val 17185"/>
            </a:avLst>
          </a:prstGeom>
          <a:solidFill>
            <a:srgbClr val="004C97"/>
          </a:solidFill>
          <a:ln>
            <a:noFill/>
          </a:ln>
        </p:spPr>
        <p:txBody>
          <a:bodyPr rot="10800000" vert="eaVert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lvl="0" algn="ctr" defTabSz="914400">
              <a:defRPr/>
            </a:pPr>
            <a:r>
              <a:rPr lang="en-US" sz="1600" b="1" dirty="0">
                <a:solidFill>
                  <a:srgbClr val="FEFEFE"/>
                </a:solidFill>
                <a:latin typeface="Arial" panose="020B0604020202020204"/>
                <a:cs typeface="Arial" panose="020B0604020202020204" pitchFamily="34" charset="0"/>
                <a:sym typeface="Gill Sans"/>
              </a:rPr>
              <a:t>…</a:t>
            </a:r>
            <a:r>
              <a:rPr lang="ru-RU" sz="1600" b="1" dirty="0">
                <a:solidFill>
                  <a:srgbClr val="FEFEFE"/>
                </a:solidFill>
                <a:latin typeface="Arial" panose="020B0604020202020204"/>
                <a:cs typeface="Arial" panose="020B0604020202020204" pitchFamily="34" charset="0"/>
                <a:sym typeface="Gill Sans"/>
              </a:rPr>
              <a:t>как по сравнению с другими регионами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97B785A-058C-F746-A0F2-DA7D0F40B7F6}"/>
              </a:ext>
            </a:extLst>
          </p:cNvPr>
          <p:cNvSpPr txBox="1"/>
          <p:nvPr/>
        </p:nvSpPr>
        <p:spPr>
          <a:xfrm>
            <a:off x="7976083" y="2393702"/>
            <a:ext cx="710718" cy="19825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/>
              <a:t>Гос.</a:t>
            </a:r>
            <a:endParaRPr lang="en-US" sz="1050" dirty="0"/>
          </a:p>
          <a:p>
            <a:endParaRPr lang="ru-RU" sz="1050" dirty="0"/>
          </a:p>
          <a:p>
            <a:endParaRPr lang="ru-RU" sz="1050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352FE7C-E161-2146-93B9-95C5CCB00154}"/>
              </a:ext>
            </a:extLst>
          </p:cNvPr>
          <p:cNvSpPr txBox="1"/>
          <p:nvPr/>
        </p:nvSpPr>
        <p:spPr>
          <a:xfrm>
            <a:off x="9223499" y="2360987"/>
            <a:ext cx="930850" cy="230965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/>
              <a:t>Частные</a:t>
            </a:r>
            <a:endParaRPr lang="en-US" sz="1050" dirty="0"/>
          </a:p>
          <a:p>
            <a:endParaRPr lang="ru-RU" sz="105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929164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jWzFP1UOrY73khy34xw"/>
</p:tagLst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SDR1S-#7180890-v4-Tunisia_-_2022_-__Presentation_on_Fund_TA v.2.pptx" id="{94F35863-77C8-470E-903B-02A08D43D525}" vid="{1353794C-5AE7-499E-9C7F-AF7C6CD346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867C6282-F799-43CE-BC98-36A0BD7FCD5D}"/>
</file>

<file path=customXml/itemProps2.xml><?xml version="1.0" encoding="utf-8"?>
<ds:datastoreItem xmlns:ds="http://schemas.openxmlformats.org/officeDocument/2006/customXml" ds:itemID="{E9110A4A-6633-4B69-80E7-9B5335B2E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528201-2812-4531-9128-271C0FE55CB8}">
  <ds:schemaRefs>
    <ds:schemaRef ds:uri="3e35385f-e675-4c7b-aace-b622ee639a21"/>
    <ds:schemaRef ds:uri="e1727488-84f6-4a18-bdfc-76d9d1b018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TMU presentation</Template>
  <TotalTime>8067</TotalTime>
  <Words>2662</Words>
  <Application>Microsoft Macintosh PowerPoint</Application>
  <PresentationFormat>Широкоэкранный</PresentationFormat>
  <Paragraphs>245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Gulim</vt:lpstr>
      <vt:lpstr>.HelveticaNeueDeskInterface-Regular</vt:lpstr>
      <vt:lpstr>Arial</vt:lpstr>
      <vt:lpstr>Arial Black</vt:lpstr>
      <vt:lpstr>ArialMT</vt:lpstr>
      <vt:lpstr>Calibri</vt:lpstr>
      <vt:lpstr>Century Gothic</vt:lpstr>
      <vt:lpstr>Gill Sans</vt:lpstr>
      <vt:lpstr>Lucida Grande</vt:lpstr>
      <vt:lpstr>LucidaGrande</vt:lpstr>
      <vt:lpstr>Segoe UI</vt:lpstr>
      <vt:lpstr>Times New Roman</vt:lpstr>
      <vt:lpstr>Wingdings</vt:lpstr>
      <vt:lpstr>Custom Design</vt:lpstr>
      <vt:lpstr>Риски изменения климата с точки зрения финансовой стабильности в регионе ЦАРЭС</vt:lpstr>
      <vt:lpstr>Зеленый переход будет сопряжен с определенными трудностями для региона ЦАРЭС</vt:lpstr>
      <vt:lpstr>Презентация PowerPoint</vt:lpstr>
      <vt:lpstr>Физические риски для банков в регионе могут стать значительными в будущем</vt:lpstr>
      <vt:lpstr>Буферные запасы на случай климатических потрясений невелики, поскольку распространенность страхования в регионе все еще ограничена</vt:lpstr>
      <vt:lpstr>Презентация PowerPoint</vt:lpstr>
      <vt:lpstr>Степень подверженности банков переходным рискам выше, чем в целом по экономике</vt:lpstr>
      <vt:lpstr>Климатическое финансирование остается незначительным по сравнению с инвестиционными потребностями</vt:lpstr>
      <vt:lpstr>Приток частных средств, связанных с климатом, в регионе остается низким</vt:lpstr>
      <vt:lpstr>Зеленые облигации и кредиты пока ограничены несколькими эмитентами</vt:lpstr>
      <vt:lpstr>Директивные органы должны создать благоприятные условия для оценки климатических рисков и развития частного "зеленого" финансирования</vt:lpstr>
      <vt:lpstr>Спасибо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TUNISIE: PROTOCOLE D’ACCORD TECHNIQUE  Critères de performance monétaire</dc:title>
  <dc:creator>Radzewicz-Bak, Bozena</dc:creator>
  <cp:lastModifiedBy>Пользователь Microsoft Office</cp:lastModifiedBy>
  <cp:revision>33</cp:revision>
  <cp:lastPrinted>2022-01-22T17:54:37Z</cp:lastPrinted>
  <dcterms:created xsi:type="dcterms:W3CDTF">2022-08-30T21:43:19Z</dcterms:created>
  <dcterms:modified xsi:type="dcterms:W3CDTF">2023-06-11T13:41:34Z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0c07ed86-5dc5-4593-ad03-a8684b843815_Enabled">
    <vt:lpwstr>true</vt:lpwstr>
  </property>
  <property fmtid="{D5CDD505-2E9C-101B-9397-08002B2CF9AE}" pid="4" name="MSIP_Label_0c07ed86-5dc5-4593-ad03-a8684b843815_SetDate">
    <vt:lpwstr>2022-01-22T17:52:14Z</vt:lpwstr>
  </property>
  <property fmtid="{D5CDD505-2E9C-101B-9397-08002B2CF9AE}" pid="5" name="MSIP_Label_0c07ed86-5dc5-4593-ad03-a8684b843815_Method">
    <vt:lpwstr>Standard</vt:lpwstr>
  </property>
  <property fmtid="{D5CDD505-2E9C-101B-9397-08002B2CF9AE}" pid="6" name="MSIP_Label_0c07ed86-5dc5-4593-ad03-a8684b843815_Name">
    <vt:lpwstr>0c07ed86-5dc5-4593-ad03-a8684b843815</vt:lpwstr>
  </property>
  <property fmtid="{D5CDD505-2E9C-101B-9397-08002B2CF9AE}" pid="7" name="MSIP_Label_0c07ed86-5dc5-4593-ad03-a8684b843815_SiteId">
    <vt:lpwstr>8085fa43-302e-45bd-b171-a6648c3b6be7</vt:lpwstr>
  </property>
  <property fmtid="{D5CDD505-2E9C-101B-9397-08002B2CF9AE}" pid="8" name="MSIP_Label_0c07ed86-5dc5-4593-ad03-a8684b843815_ActionId">
    <vt:lpwstr>b0d34924-1918-4529-8eb9-d8b34f07a074</vt:lpwstr>
  </property>
  <property fmtid="{D5CDD505-2E9C-101B-9397-08002B2CF9AE}" pid="9" name="MSIP_Label_0c07ed86-5dc5-4593-ad03-a8684b843815_ContentBits">
    <vt:lpwstr>0</vt:lpwstr>
  </property>
  <property fmtid="{D5CDD505-2E9C-101B-9397-08002B2CF9AE}" pid="10" name="eDOCS AutoSave">
    <vt:lpwstr/>
  </property>
  <property fmtid="{D5CDD505-2E9C-101B-9397-08002B2CF9AE}" pid="11" name="ContentTypeId">
    <vt:lpwstr>0x0101009FDAEA74914DCF4CB1BBCF0E2E5EDB11</vt:lpwstr>
  </property>
</Properties>
</file>