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7"/>
  </p:notesMasterIdLst>
  <p:handoutMasterIdLst>
    <p:handoutMasterId r:id="rId18"/>
  </p:handoutMasterIdLst>
  <p:sldIdLst>
    <p:sldId id="1153" r:id="rId5"/>
    <p:sldId id="3925" r:id="rId6"/>
    <p:sldId id="3964" r:id="rId7"/>
    <p:sldId id="3943" r:id="rId8"/>
    <p:sldId id="1220" r:id="rId9"/>
    <p:sldId id="1236" r:id="rId10"/>
    <p:sldId id="1241" r:id="rId11"/>
    <p:sldId id="3952" r:id="rId12"/>
    <p:sldId id="3953" r:id="rId13"/>
    <p:sldId id="3946" r:id="rId14"/>
    <p:sldId id="3956" r:id="rId15"/>
    <p:sldId id="3840" r:id="rId16"/>
  </p:sldIdLst>
  <p:sldSz cx="12192000" cy="6858000"/>
  <p:notesSz cx="7102475" cy="9388475"/>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68" userDrawn="1">
          <p15:clr>
            <a:srgbClr val="A4A3A4"/>
          </p15:clr>
        </p15:guide>
        <p15:guide id="2" pos="2148" userDrawn="1">
          <p15:clr>
            <a:srgbClr val="A4A3A4"/>
          </p15:clr>
        </p15:guide>
        <p15:guide id="3" orient="horz" pos="2957" userDrawn="1">
          <p15:clr>
            <a:srgbClr val="A4A3A4"/>
          </p15:clr>
        </p15:guide>
        <p15:guide id="4"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F87447-4836-C124-DE0C-5458FE43D81F}" name="Harb, Mahmoud" initials="HM" userId="S::MHarb@imf.org::3e7099a0-d7c3-42da-9898-b4196f456401" providerId="AD"/>
  <p188:author id="{7ABAF959-6B1F-9F89-90C2-9D8341262A04}" name="Radzewicz-Bak, Bozena" initials="RB" userId="S::bradzewiczbak@imf.org::6b2a5b70-937a-4779-8e36-0534741f6709" providerId="AD"/>
  <p188:author id="{C2AE536A-11D7-A0E9-BAA3-D6834089BE9D}" name="Vacher, Jerome" initials="VJ" userId="S::JVacher@imf.org::0c04dd97-366e-49b5-a2c0-59b19fa01f2b" providerId="AD"/>
  <p188:author id="{037F6C84-8642-BEF9-D08D-3CCCED91F947}" name="Bayar, Omer Ethem" initials="BOE" userId="S::OBayar@imf.org::2de0aa9f-d41f-4d56-8514-b5d18bae622c" providerId="AD"/>
  <p188:author id="{1F8CC09E-0A8F-7F39-33EE-3DF6B17F9736}" name="Radzewicz-Bak, Bozena" initials="RBB" userId="S::BRadzewiczBak@imf.org::6b2a5b70-937a-4779-8e36-0534741f6709" providerId="AD"/>
  <p188:author id="{2E22A3CA-DCF4-F32F-31A9-82A7AFB2B3CB}" name="Ma, Jiayi" initials="MJ" userId="S::JMa2@imf.org::c106229b-255a-4fbd-b991-47530eaaaf95" providerId="AD"/>
  <p188:author id="{A95462F1-88BA-BC91-7806-8EDEB126D197}" name="Korniyenko, Yevgeniya" initials="KY" userId="S::YKorniyenko@imf.org::475cf037-e6d4-49a0-b2b8-cc71c0f4d9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eiregat, Chris" initials="GC" lastIdx="1" clrIdx="6">
    <p:extLst>
      <p:ext uri="{19B8F6BF-5375-455C-9EA6-DF929625EA0E}">
        <p15:presenceInfo xmlns:p15="http://schemas.microsoft.com/office/powerpoint/2012/main" userId="S::CGeiregat@imf.org::9e1aa9cd-d80c-405e-9cbc-8d6adaafd1f5" providerId="AD"/>
      </p:ext>
    </p:extLst>
  </p:cmAuthor>
  <p:cmAuthor id="1" name="Nandwa, Boaz" initials="NB" lastIdx="10" clrIdx="0"/>
  <p:cmAuthor id="8" name="Belgacem, Aymen" initials="BA" lastIdx="7" clrIdx="7">
    <p:extLst>
      <p:ext uri="{19B8F6BF-5375-455C-9EA6-DF929625EA0E}">
        <p15:presenceInfo xmlns:p15="http://schemas.microsoft.com/office/powerpoint/2012/main" userId="S::ABelgacem@imf.org::03490485-c52e-4f62-b77f-70eef6d2190a" providerId="AD"/>
      </p:ext>
    </p:extLst>
  </p:cmAuthor>
  <p:cmAuthor id="2" name="Kamil Dybczak" initials="KD" lastIdx="10" clrIdx="1"/>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7F00"/>
    <a:srgbClr val="F2A900"/>
    <a:srgbClr val="DA281C"/>
    <a:srgbClr val="78BE20"/>
    <a:srgbClr val="009CDE"/>
    <a:srgbClr val="005E85"/>
    <a:srgbClr val="004C97"/>
    <a:srgbClr val="0070C0"/>
    <a:srgbClr val="00206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9" autoAdjust="0"/>
  </p:normalViewPr>
  <p:slideViewPr>
    <p:cSldViewPr snapToGrid="0">
      <p:cViewPr varScale="1">
        <p:scale>
          <a:sx n="63" d="100"/>
          <a:sy n="63" d="100"/>
        </p:scale>
        <p:origin x="1426" y="6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68"/>
        <p:guide pos="2148"/>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intlmonetaryfund-my.sharepoint.com/personal/jma2_imf_org/Documents/Microsoft%20Teams%20Chat%20Files/Chart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ATA1\MCD\DATA\CrossCountryProjects\2022\FSG\Climate_Finance_Departmental_Paper\1.Climate_and_FS\Charts\7.Sectoral%20Loans%20-%209%20July%202021%20-%20Updated%205.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https://intlmonetaryfund.sharepoint.com/teams/MCDFinancialSectorGroup-GreenFinancePaper/Shared%20Documents/Green%20Finance%20Paper/CF%20Sources%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https://intlmonetaryfund.sharepoint.com/teams/MCDFinancialSectorGroup-GreenFinancePaper/Shared%20Documents/Green%20Finance%20Paper/CF%20Sources%20charts.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oleObject" Target="https://intlmonetaryfund.sharepoint.com/teams/MCDFinancialSectorGroup-GreenFinancePaper/Shared%20Documents/Green%20Finance%20Paper/CF%20Sources%20charts.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https://intlmonetaryfund.sharepoint.com/teams/MCDFinancialSectorGroup-GreenFinancePaper/Shared%20Documents/Green%20Finance%20Paper/Data/Green%20Finance%20Charts/3.%20CF%20Sources%20chart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intlmonetaryfund.sharepoint.com/teams/MCDFinancialSectorGroup-GreenFinancePaper/Shared%20Documents/Green%20Finance%20Paper/Data/Physical%20risk%20charts/Charts_v3.0.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https://intlmonetaryfund.sharepoint.com/teams/MCDFinancialSectorGroup-GreenFinancePaper/Shared%20Documents/Green%20Finance%20Paper/Data/Physical%20risk%20charts/Simulation_chart%20(4).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oleObject" Target="https://intlmonetaryfund-my.sharepoint.com/personal/jma2_imf_org/Documents/Microsoft%20Teams%20Chat%20Files/Chart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oleObject" Target="file:///\\DATA1\MCD\DATA\CrossCountryProjects\2022\FSG\Climate_Finance_Departmental_Paper\1.Climate_and_FS\Charts\Copy%20of%20emission%20intensity_NEW.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DATA1\MCD\DATA\CrossCountryProjects\2022\FSG\Climate_Finance_Departmental_Paper\1.Climate_and_FS\Copy%20of%20emission%20intensity_NEW.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200" dirty="0">
                <a:solidFill>
                  <a:srgbClr val="004C97"/>
                </a:solidFill>
                <a:latin typeface="Arial" panose="020B0604020202020204" pitchFamily="34" charset="0"/>
                <a:cs typeface="Arial" panose="020B0604020202020204" pitchFamily="34" charset="0"/>
              </a:rPr>
              <a:t>CAREC Financing Needs (Upper Range)</a:t>
            </a:r>
          </a:p>
          <a:p>
            <a:pPr algn="l">
              <a:defRPr/>
            </a:pPr>
            <a:r>
              <a:rPr lang="en-US" sz="900" b="0" i="1" dirty="0">
                <a:solidFill>
                  <a:srgbClr val="004C97"/>
                </a:solidFill>
                <a:latin typeface="Arial" panose="020B0604020202020204" pitchFamily="34" charset="0"/>
                <a:cs typeface="Arial" panose="020B0604020202020204" pitchFamily="34" charset="0"/>
              </a:rPr>
              <a:t>(In % of the 2021 GDP, unless otherwise indicated)</a:t>
            </a:r>
          </a:p>
        </c:rich>
      </c:tx>
      <c:layout>
        <c:manualLayout>
          <c:xMode val="edge"/>
          <c:yMode val="edge"/>
          <c:x val="9.0395637719869665E-2"/>
          <c:y val="7.2433552253495237E-3"/>
        </c:manualLayout>
      </c:layout>
      <c:overlay val="0"/>
    </c:title>
    <c:autoTitleDeleted val="0"/>
    <c:plotArea>
      <c:layout>
        <c:manualLayout>
          <c:layoutTarget val="inner"/>
          <c:xMode val="edge"/>
          <c:yMode val="edge"/>
          <c:x val="0.10857998310086821"/>
          <c:y val="0.10779316349241166"/>
          <c:w val="0.78768227030038818"/>
          <c:h val="0.70567827445097153"/>
        </c:manualLayout>
      </c:layout>
      <c:barChart>
        <c:barDir val="col"/>
        <c:grouping val="stacked"/>
        <c:varyColors val="0"/>
        <c:ser>
          <c:idx val="2"/>
          <c:order val="1"/>
          <c:tx>
            <c:v>Mitigation</c:v>
          </c:tx>
          <c:spPr>
            <a:solidFill>
              <a:srgbClr val="F2A900"/>
            </a:solidFill>
            <a:ln>
              <a:solidFill>
                <a:schemeClr val="tx1"/>
              </a:solidFill>
            </a:ln>
          </c:spPr>
          <c:invertIfNegative val="0"/>
          <c:cat>
            <c:strRef>
              <c:f>'Data and Charts for PPT'!$A$92:$A$97</c:f>
              <c:strCache>
                <c:ptCount val="6"/>
                <c:pt idx="0">
                  <c:v>MNG</c:v>
                </c:pt>
                <c:pt idx="1">
                  <c:v>PAK</c:v>
                </c:pt>
                <c:pt idx="2">
                  <c:v>CHN</c:v>
                </c:pt>
                <c:pt idx="3">
                  <c:v>KGZ</c:v>
                </c:pt>
                <c:pt idx="4">
                  <c:v>AZE</c:v>
                </c:pt>
                <c:pt idx="5">
                  <c:v>KAZ</c:v>
                </c:pt>
              </c:strCache>
            </c:strRef>
          </c:cat>
          <c:val>
            <c:numRef>
              <c:f>'Data and Charts for PPT'!$G$92:$G$97</c:f>
              <c:numCache>
                <c:formatCode>General</c:formatCode>
                <c:ptCount val="6"/>
                <c:pt idx="0">
                  <c:v>41.213494020483182</c:v>
                </c:pt>
                <c:pt idx="1">
                  <c:v>11.486751220057743</c:v>
                </c:pt>
                <c:pt idx="2">
                  <c:v>27.235065664400537</c:v>
                </c:pt>
                <c:pt idx="3">
                  <c:v>22.408033366742419</c:v>
                </c:pt>
                <c:pt idx="4">
                  <c:v>8.4233186908570854</c:v>
                </c:pt>
                <c:pt idx="5">
                  <c:v>7.1532841129036379E-2</c:v>
                </c:pt>
              </c:numCache>
            </c:numRef>
          </c:val>
          <c:extLst>
            <c:ext xmlns:c16="http://schemas.microsoft.com/office/drawing/2014/chart" uri="{C3380CC4-5D6E-409C-BE32-E72D297353CC}">
              <c16:uniqueId val="{00000000-C759-46F0-9020-DABED5286A7A}"/>
            </c:ext>
          </c:extLst>
        </c:ser>
        <c:ser>
          <c:idx val="4"/>
          <c:order val="3"/>
          <c:tx>
            <c:v>Adaptation</c:v>
          </c:tx>
          <c:spPr>
            <a:solidFill>
              <a:srgbClr val="0070C0"/>
            </a:solidFill>
            <a:ln>
              <a:solidFill>
                <a:schemeClr val="tx1"/>
              </a:solidFill>
            </a:ln>
          </c:spPr>
          <c:invertIfNegative val="0"/>
          <c:cat>
            <c:strRef>
              <c:f>'Data and Charts for PPT'!$A$92:$A$97</c:f>
              <c:strCache>
                <c:ptCount val="6"/>
                <c:pt idx="0">
                  <c:v>MNG</c:v>
                </c:pt>
                <c:pt idx="1">
                  <c:v>PAK</c:v>
                </c:pt>
                <c:pt idx="2">
                  <c:v>CHN</c:v>
                </c:pt>
                <c:pt idx="3">
                  <c:v>KGZ</c:v>
                </c:pt>
                <c:pt idx="4">
                  <c:v>AZE</c:v>
                </c:pt>
                <c:pt idx="5">
                  <c:v>KAZ</c:v>
                </c:pt>
              </c:strCache>
            </c:strRef>
          </c:cat>
          <c:val>
            <c:numRef>
              <c:f>'Data and Charts for PPT'!$I$92:$I$97</c:f>
              <c:numCache>
                <c:formatCode>General</c:formatCode>
                <c:ptCount val="6"/>
                <c:pt idx="0">
                  <c:v>34.017487128017869</c:v>
                </c:pt>
                <c:pt idx="1">
                  <c:v>40.203629270202093</c:v>
                </c:pt>
                <c:pt idx="2">
                  <c:v>20.426303471438096</c:v>
                </c:pt>
                <c:pt idx="3">
                  <c:v>22.145081954785748</c:v>
                </c:pt>
                <c:pt idx="4">
                  <c:v>31.89730092388676</c:v>
                </c:pt>
                <c:pt idx="5">
                  <c:v>5.6034058884411841</c:v>
                </c:pt>
              </c:numCache>
            </c:numRef>
          </c:val>
          <c:extLst>
            <c:ext xmlns:c16="http://schemas.microsoft.com/office/drawing/2014/chart" uri="{C3380CC4-5D6E-409C-BE32-E72D297353CC}">
              <c16:uniqueId val="{00000001-C759-46F0-9020-DABED5286A7A}"/>
            </c:ext>
          </c:extLst>
        </c:ser>
        <c:dLbls>
          <c:showLegendKey val="0"/>
          <c:showVal val="0"/>
          <c:showCatName val="0"/>
          <c:showSerName val="0"/>
          <c:showPercent val="0"/>
          <c:showBubbleSize val="0"/>
        </c:dLbls>
        <c:gapWidth val="150"/>
        <c:overlap val="100"/>
        <c:axId val="1687526943"/>
        <c:axId val="1687534431"/>
      </c:barChart>
      <c:lineChart>
        <c:grouping val="standard"/>
        <c:varyColors val="0"/>
        <c:ser>
          <c:idx val="3"/>
          <c:order val="2"/>
          <c:tx>
            <c:strRef>
              <c:f>'Data and Charts for PPT'!$C$90</c:f>
              <c:strCache>
                <c:ptCount val="1"/>
                <c:pt idx="0">
                  <c:v>EMDE median </c:v>
                </c:pt>
              </c:strCache>
            </c:strRef>
          </c:tx>
          <c:spPr>
            <a:ln>
              <a:solidFill>
                <a:srgbClr val="C00000"/>
              </a:solidFill>
              <a:prstDash val="sysDot"/>
            </a:ln>
          </c:spPr>
          <c:marker>
            <c:symbol val="none"/>
          </c:marker>
          <c:cat>
            <c:strRef>
              <c:f>'Data and Charts for PPT'!$A$93:$A$97</c:f>
              <c:strCache>
                <c:ptCount val="5"/>
                <c:pt idx="0">
                  <c:v>PAK</c:v>
                </c:pt>
                <c:pt idx="1">
                  <c:v>CHN</c:v>
                </c:pt>
                <c:pt idx="2">
                  <c:v>KGZ</c:v>
                </c:pt>
                <c:pt idx="3">
                  <c:v>AZE</c:v>
                </c:pt>
                <c:pt idx="4">
                  <c:v>KAZ</c:v>
                </c:pt>
              </c:strCache>
            </c:strRef>
          </c:cat>
          <c:val>
            <c:numRef>
              <c:f>'Data and Charts for PPT'!$C$92:$C$97</c:f>
              <c:numCache>
                <c:formatCode>General</c:formatCode>
                <c:ptCount val="6"/>
                <c:pt idx="0">
                  <c:v>30.309030197838034</c:v>
                </c:pt>
                <c:pt idx="1">
                  <c:v>30.309030197838034</c:v>
                </c:pt>
                <c:pt idx="2">
                  <c:v>30.309030197838034</c:v>
                </c:pt>
                <c:pt idx="3">
                  <c:v>30.309030197838034</c:v>
                </c:pt>
                <c:pt idx="4">
                  <c:v>30.309030197838034</c:v>
                </c:pt>
                <c:pt idx="5">
                  <c:v>30.309030197838034</c:v>
                </c:pt>
              </c:numCache>
            </c:numRef>
          </c:val>
          <c:smooth val="0"/>
          <c:extLst>
            <c:ext xmlns:c16="http://schemas.microsoft.com/office/drawing/2014/chart" uri="{C3380CC4-5D6E-409C-BE32-E72D297353CC}">
              <c16:uniqueId val="{00000002-C759-46F0-9020-DABED5286A7A}"/>
            </c:ext>
          </c:extLst>
        </c:ser>
        <c:dLbls>
          <c:showLegendKey val="0"/>
          <c:showVal val="0"/>
          <c:showCatName val="0"/>
          <c:showSerName val="0"/>
          <c:showPercent val="0"/>
          <c:showBubbleSize val="0"/>
        </c:dLbls>
        <c:marker val="1"/>
        <c:smooth val="0"/>
        <c:axId val="1687526943"/>
        <c:axId val="1687534431"/>
      </c:lineChart>
      <c:scatterChart>
        <c:scatterStyle val="lineMarker"/>
        <c:varyColors val="0"/>
        <c:ser>
          <c:idx val="1"/>
          <c:order val="0"/>
          <c:tx>
            <c:v>Total Financing (rhs)</c:v>
          </c:tx>
          <c:spPr>
            <a:ln w="19050">
              <a:noFill/>
            </a:ln>
          </c:spPr>
          <c:marker>
            <c:symbol val="circle"/>
            <c:size val="6"/>
            <c:spPr>
              <a:solidFill>
                <a:srgbClr val="C00000"/>
              </a:solidFill>
              <a:ln>
                <a:noFill/>
              </a:ln>
            </c:spPr>
          </c:marker>
          <c:dPt>
            <c:idx val="2"/>
            <c:marker>
              <c:symbol val="triangle"/>
              <c:size val="9"/>
              <c:spPr>
                <a:solidFill>
                  <a:schemeClr val="accent4"/>
                </a:solidFill>
                <a:ln w="9525">
                  <a:solidFill>
                    <a:srgbClr val="F2A900"/>
                  </a:solidFill>
                </a:ln>
              </c:spPr>
            </c:marker>
            <c:bubble3D val="0"/>
            <c:extLst>
              <c:ext xmlns:c16="http://schemas.microsoft.com/office/drawing/2014/chart" uri="{C3380CC4-5D6E-409C-BE32-E72D297353CC}">
                <c16:uniqueId val="{00000003-C759-46F0-9020-DABED5286A7A}"/>
              </c:ext>
            </c:extLst>
          </c:dPt>
          <c:dLbls>
            <c:dLbl>
              <c:idx val="2"/>
              <c:layout>
                <c:manualLayout>
                  <c:x val="-2.6640934132041516E-3"/>
                  <c:y val="-7.2411093784818421E-3"/>
                </c:manualLayout>
              </c:layout>
              <c:tx>
                <c:rich>
                  <a:bodyPr/>
                  <a:lstStyle/>
                  <a:p>
                    <a:r>
                      <a:rPr lang="en-US"/>
                      <a:t>$8,464 bn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759-46F0-9020-DABED5286A7A}"/>
                </c:ext>
              </c:extLst>
            </c:dLbl>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xVal>
            <c:strRef>
              <c:f>'Data and Charts for PPT'!$A$92:$A$97</c:f>
              <c:strCache>
                <c:ptCount val="6"/>
                <c:pt idx="0">
                  <c:v>MNG</c:v>
                </c:pt>
                <c:pt idx="1">
                  <c:v>PAK</c:v>
                </c:pt>
                <c:pt idx="2">
                  <c:v>CHN</c:v>
                </c:pt>
                <c:pt idx="3">
                  <c:v>KGZ</c:v>
                </c:pt>
                <c:pt idx="4">
                  <c:v>AZE</c:v>
                </c:pt>
                <c:pt idx="5">
                  <c:v>KAZ</c:v>
                </c:pt>
              </c:strCache>
            </c:strRef>
          </c:xVal>
          <c:yVal>
            <c:numRef>
              <c:f>'Data and Charts for PPT'!$B$92:$B$97</c:f>
              <c:numCache>
                <c:formatCode>General</c:formatCode>
                <c:ptCount val="6"/>
                <c:pt idx="0">
                  <c:v>11.5</c:v>
                </c:pt>
                <c:pt idx="1">
                  <c:v>180</c:v>
                </c:pt>
                <c:pt idx="2">
                  <c:v>240</c:v>
                </c:pt>
                <c:pt idx="3">
                  <c:v>3.8970000000000002</c:v>
                </c:pt>
                <c:pt idx="4">
                  <c:v>22.023999999999997</c:v>
                </c:pt>
                <c:pt idx="5">
                  <c:v>11.186</c:v>
                </c:pt>
              </c:numCache>
            </c:numRef>
          </c:yVal>
          <c:smooth val="0"/>
          <c:extLst>
            <c:ext xmlns:c16="http://schemas.microsoft.com/office/drawing/2014/chart" uri="{C3380CC4-5D6E-409C-BE32-E72D297353CC}">
              <c16:uniqueId val="{00000004-C759-46F0-9020-DABED5286A7A}"/>
            </c:ext>
          </c:extLst>
        </c:ser>
        <c:dLbls>
          <c:showLegendKey val="0"/>
          <c:showVal val="0"/>
          <c:showCatName val="0"/>
          <c:showSerName val="0"/>
          <c:showPercent val="0"/>
          <c:showBubbleSize val="0"/>
        </c:dLbls>
        <c:axId val="138154576"/>
        <c:axId val="138158736"/>
      </c:scatterChart>
      <c:catAx>
        <c:axId val="1687526943"/>
        <c:scaling>
          <c:orientation val="minMax"/>
        </c:scaling>
        <c:delete val="0"/>
        <c:axPos val="b"/>
        <c:numFmt formatCode="General" sourceLinked="1"/>
        <c:majorTickMark val="none"/>
        <c:minorTickMark val="none"/>
        <c:tickLblPos val="nextTo"/>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crossAx val="1687534431"/>
        <c:crosses val="autoZero"/>
        <c:auto val="1"/>
        <c:lblAlgn val="ctr"/>
        <c:lblOffset val="100"/>
        <c:noMultiLvlLbl val="0"/>
      </c:catAx>
      <c:valAx>
        <c:axId val="1687534431"/>
        <c:scaling>
          <c:orientation val="minMax"/>
        </c:scaling>
        <c:delete val="0"/>
        <c:axPos val="l"/>
        <c:title>
          <c:tx>
            <c:rich>
              <a:bodyPr/>
              <a:lstStyle/>
              <a:p>
                <a:pPr>
                  <a:defRPr b="0"/>
                </a:pPr>
                <a:r>
                  <a:rPr lang="en-US" b="0">
                    <a:solidFill>
                      <a:sysClr val="windowText" lastClr="000000"/>
                    </a:solidFill>
                    <a:latin typeface="Arial" panose="020B0604020202020204" pitchFamily="34" charset="0"/>
                    <a:cs typeface="Arial" panose="020B0604020202020204" pitchFamily="34" charset="0"/>
                  </a:rPr>
                  <a:t>Percent of 2021 GDP</a:t>
                </a:r>
              </a:p>
            </c:rich>
          </c:tx>
          <c:layout>
            <c:manualLayout>
              <c:xMode val="edge"/>
              <c:yMode val="edge"/>
              <c:x val="1.194649220558161E-2"/>
              <c:y val="0.33795019871887949"/>
            </c:manualLayout>
          </c:layout>
          <c:overlay val="0"/>
        </c:title>
        <c:numFmt formatCode="0" sourceLinked="0"/>
        <c:majorTickMark val="in"/>
        <c:minorTickMark val="none"/>
        <c:tickLblPos val="nextTo"/>
        <c:spPr>
          <a:ln/>
        </c:spPr>
        <c:txPr>
          <a:bodyPr/>
          <a:lstStyle/>
          <a:p>
            <a:pPr>
              <a:defRPr sz="1000"/>
            </a:pPr>
            <a:endParaRPr lang="en-US"/>
          </a:p>
        </c:txPr>
        <c:crossAx val="1687526943"/>
        <c:crosses val="autoZero"/>
        <c:crossBetween val="between"/>
      </c:valAx>
      <c:valAx>
        <c:axId val="138158736"/>
        <c:scaling>
          <c:orientation val="minMax"/>
          <c:max val="250"/>
        </c:scaling>
        <c:delete val="0"/>
        <c:axPos val="r"/>
        <c:title>
          <c:tx>
            <c:rich>
              <a:bodyPr/>
              <a:lstStyle/>
              <a:p>
                <a:pPr>
                  <a:defRPr b="0"/>
                </a:pPr>
                <a:r>
                  <a:rPr lang="en-US" b="0">
                    <a:solidFill>
                      <a:sysClr val="windowText" lastClr="000000"/>
                    </a:solidFill>
                    <a:latin typeface="Arial" panose="020B0604020202020204" pitchFamily="34" charset="0"/>
                    <a:cs typeface="Arial" panose="020B0604020202020204" pitchFamily="34" charset="0"/>
                  </a:rPr>
                  <a:t>$ bn</a:t>
                </a:r>
              </a:p>
            </c:rich>
          </c:tx>
          <c:overlay val="0"/>
        </c:title>
        <c:numFmt formatCode="0" sourceLinked="0"/>
        <c:majorTickMark val="in"/>
        <c:minorTickMark val="none"/>
        <c:tickLblPos val="nextTo"/>
        <c:spPr>
          <a:ln/>
        </c:spPr>
        <c:txPr>
          <a:bodyPr/>
          <a:lstStyle/>
          <a:p>
            <a:pPr>
              <a:defRPr sz="1000"/>
            </a:pPr>
            <a:endParaRPr lang="en-US"/>
          </a:p>
        </c:txPr>
        <c:crossAx val="138154576"/>
        <c:crosses val="max"/>
        <c:crossBetween val="midCat"/>
      </c:valAx>
      <c:valAx>
        <c:axId val="138154576"/>
        <c:scaling>
          <c:orientation val="minMax"/>
        </c:scaling>
        <c:delete val="1"/>
        <c:axPos val="b"/>
        <c:majorTickMark val="out"/>
        <c:minorTickMark val="none"/>
        <c:tickLblPos val="nextTo"/>
        <c:crossAx val="138158736"/>
        <c:crosses val="autoZero"/>
        <c:crossBetween val="midCat"/>
      </c:valAx>
    </c:plotArea>
    <c:legend>
      <c:legendPos val="r"/>
      <c:legendEntry>
        <c:idx val="2"/>
        <c:delete val="1"/>
      </c:legendEntry>
      <c:layout>
        <c:manualLayout>
          <c:xMode val="edge"/>
          <c:yMode val="edge"/>
          <c:x val="0.55649780322684017"/>
          <c:y val="0.18408058897084567"/>
          <c:w val="0.30475051651553758"/>
          <c:h val="0.11017076670966214"/>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9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2167274374083"/>
          <c:y val="5.0309096412137655E-2"/>
          <c:w val="0.83855926814553339"/>
          <c:h val="0.68159087081783964"/>
        </c:manualLayout>
      </c:layout>
      <c:barChart>
        <c:barDir val="col"/>
        <c:grouping val="clustered"/>
        <c:varyColors val="0"/>
        <c:ser>
          <c:idx val="1"/>
          <c:order val="0"/>
          <c:tx>
            <c:v>$30 increase in carbon price</c:v>
          </c:tx>
          <c:spPr>
            <a:solidFill>
              <a:schemeClr val="accent1"/>
            </a:solidFill>
            <a:ln>
              <a:solidFill>
                <a:schemeClr val="tx1"/>
              </a:solidFill>
            </a:ln>
            <a:effectLst/>
          </c:spPr>
          <c:invertIfNegative val="0"/>
          <c:cat>
            <c:strRef>
              <c:f>'Stress Test_chart'!$C$164:$L$164</c:f>
              <c:strCache>
                <c:ptCount val="8"/>
                <c:pt idx="0">
                  <c:v>Agriculture</c:v>
                </c:pt>
                <c:pt idx="1">
                  <c:v>Energy</c:v>
                </c:pt>
                <c:pt idx="2">
                  <c:v>Manufacturing</c:v>
                </c:pt>
                <c:pt idx="3">
                  <c:v>Other</c:v>
                </c:pt>
                <c:pt idx="4">
                  <c:v>Services</c:v>
                </c:pt>
                <c:pt idx="5">
                  <c:v>Transportation</c:v>
                </c:pt>
                <c:pt idx="6">
                  <c:v>Utilities</c:v>
                </c:pt>
                <c:pt idx="7">
                  <c:v>Total</c:v>
                </c:pt>
              </c:strCache>
            </c:strRef>
          </c:cat>
          <c:val>
            <c:numRef>
              <c:f>'Stress Test_chart'!$C$165:$L$165</c:f>
              <c:numCache>
                <c:formatCode>_(* #,##0.0_);_(* \(#,##0.0\);_(* "-"??_);_(@_)</c:formatCode>
                <c:ptCount val="8"/>
                <c:pt idx="0">
                  <c:v>12.5</c:v>
                </c:pt>
                <c:pt idx="1">
                  <c:v>2.1739100000000002</c:v>
                </c:pt>
                <c:pt idx="2">
                  <c:v>3.1161500000000015</c:v>
                </c:pt>
                <c:pt idx="3">
                  <c:v>5.5555599999999972</c:v>
                </c:pt>
                <c:pt idx="4">
                  <c:v>4.7337299999999995</c:v>
                </c:pt>
                <c:pt idx="5">
                  <c:v>23.333330000000011</c:v>
                </c:pt>
                <c:pt idx="6">
                  <c:v>69.090910000000022</c:v>
                </c:pt>
                <c:pt idx="7">
                  <c:v>7.4360609046880537</c:v>
                </c:pt>
              </c:numCache>
            </c:numRef>
          </c:val>
          <c:extLst>
            <c:ext xmlns:c16="http://schemas.microsoft.com/office/drawing/2014/chart" uri="{C3380CC4-5D6E-409C-BE32-E72D297353CC}">
              <c16:uniqueId val="{00000000-7A92-4444-AD6C-5D44E48D03E6}"/>
            </c:ext>
          </c:extLst>
        </c:ser>
        <c:ser>
          <c:idx val="0"/>
          <c:order val="1"/>
          <c:tx>
            <c:v>$75 increase in carbon price</c:v>
          </c:tx>
          <c:spPr>
            <a:solidFill>
              <a:srgbClr val="FFCC00"/>
            </a:solidFill>
            <a:ln>
              <a:solidFill>
                <a:schemeClr val="tx1"/>
              </a:solidFill>
            </a:ln>
            <a:effectLst/>
          </c:spPr>
          <c:invertIfNegative val="0"/>
          <c:cat>
            <c:strRef>
              <c:f>'Stress Test_chart'!$C$164:$L$164</c:f>
              <c:strCache>
                <c:ptCount val="8"/>
                <c:pt idx="0">
                  <c:v>Agriculture</c:v>
                </c:pt>
                <c:pt idx="1">
                  <c:v>Energy</c:v>
                </c:pt>
                <c:pt idx="2">
                  <c:v>Manufacturing</c:v>
                </c:pt>
                <c:pt idx="3">
                  <c:v>Other</c:v>
                </c:pt>
                <c:pt idx="4">
                  <c:v>Services</c:v>
                </c:pt>
                <c:pt idx="5">
                  <c:v>Transportation</c:v>
                </c:pt>
                <c:pt idx="6">
                  <c:v>Utilities</c:v>
                </c:pt>
                <c:pt idx="7">
                  <c:v>Total</c:v>
                </c:pt>
              </c:strCache>
            </c:strRef>
          </c:cat>
          <c:val>
            <c:numRef>
              <c:f>'Stress Test_chart'!$C$166:$L$166</c:f>
              <c:numCache>
                <c:formatCode>_(* #,##0.0_);_(* \(#,##0.0\);_(* "-"??_);_(@_)</c:formatCode>
                <c:ptCount val="8"/>
                <c:pt idx="0">
                  <c:v>12.5</c:v>
                </c:pt>
                <c:pt idx="1">
                  <c:v>4.3478299999999983</c:v>
                </c:pt>
                <c:pt idx="2">
                  <c:v>24.929180000000006</c:v>
                </c:pt>
                <c:pt idx="3">
                  <c:v>11.111109999999998</c:v>
                </c:pt>
                <c:pt idx="4">
                  <c:v>5.9171600000000009</c:v>
                </c:pt>
                <c:pt idx="5">
                  <c:v>40</c:v>
                </c:pt>
                <c:pt idx="6">
                  <c:v>89.090910000000022</c:v>
                </c:pt>
                <c:pt idx="7">
                  <c:v>15.163182796316436</c:v>
                </c:pt>
              </c:numCache>
            </c:numRef>
          </c:val>
          <c:extLst>
            <c:ext xmlns:c16="http://schemas.microsoft.com/office/drawing/2014/chart" uri="{C3380CC4-5D6E-409C-BE32-E72D297353CC}">
              <c16:uniqueId val="{00000001-7A92-4444-AD6C-5D44E48D03E6}"/>
            </c:ext>
          </c:extLst>
        </c:ser>
        <c:dLbls>
          <c:showLegendKey val="0"/>
          <c:showVal val="0"/>
          <c:showCatName val="0"/>
          <c:showSerName val="0"/>
          <c:showPercent val="0"/>
          <c:showBubbleSize val="0"/>
        </c:dLbls>
        <c:gapWidth val="100"/>
        <c:axId val="734732848"/>
        <c:axId val="734729936"/>
      </c:barChart>
      <c:catAx>
        <c:axId val="73473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734729936"/>
        <c:crosses val="autoZero"/>
        <c:auto val="1"/>
        <c:lblAlgn val="ctr"/>
        <c:lblOffset val="100"/>
        <c:noMultiLvlLbl val="0"/>
      </c:catAx>
      <c:valAx>
        <c:axId val="7347299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Segoe UI" panose="020B0502040204020203" pitchFamily="34" charset="0"/>
              </a:defRPr>
            </a:pPr>
            <a:endParaRPr lang="en-US"/>
          </a:p>
        </c:txPr>
        <c:crossAx val="734732848"/>
        <c:crosses val="autoZero"/>
        <c:crossBetween val="between"/>
      </c:valAx>
      <c:spPr>
        <a:noFill/>
        <a:ln>
          <a:noFill/>
        </a:ln>
        <a:effectLst/>
      </c:spPr>
    </c:plotArea>
    <c:legend>
      <c:legendPos val="b"/>
      <c:layout>
        <c:manualLayout>
          <c:xMode val="edge"/>
          <c:yMode val="edge"/>
          <c:x val="0.12377421738717474"/>
          <c:y val="3.1685400622292519E-2"/>
          <c:w val="0.69662152416431833"/>
          <c:h val="0.137044293216667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53103796635835E-2"/>
          <c:y val="9.2521396418152657E-2"/>
          <c:w val="0.88562820654303276"/>
          <c:h val="0.71707109741254482"/>
        </c:manualLayout>
      </c:layout>
      <c:barChart>
        <c:barDir val="col"/>
        <c:grouping val="percentStacked"/>
        <c:varyColors val="0"/>
        <c:ser>
          <c:idx val="0"/>
          <c:order val="0"/>
          <c:tx>
            <c:strRef>
              <c:f>'Adaptaion versus Mitigation'!$C$2</c:f>
              <c:strCache>
                <c:ptCount val="1"/>
                <c:pt idx="0">
                  <c:v>Adaptation</c:v>
                </c:pt>
              </c:strCache>
            </c:strRef>
          </c:tx>
          <c:spPr>
            <a:solidFill>
              <a:schemeClr val="accent1"/>
            </a:solidFill>
            <a:ln>
              <a:solidFill>
                <a:srgbClr val="000000"/>
              </a:solidFill>
              <a:prstDash val="solid"/>
            </a:ln>
            <a:effectLst/>
          </c:spPr>
          <c:invertIfNegative val="0"/>
          <c:cat>
            <c:strRef>
              <c:f>('Adaptaion versus Mitigation'!$B$3:$B$6,'Adaptaion versus Mitigation'!$B$9)</c:f>
              <c:strCache>
                <c:ptCount val="5"/>
                <c:pt idx="0">
                  <c:v>Global</c:v>
                </c:pt>
                <c:pt idx="1">
                  <c:v>Global Private</c:v>
                </c:pt>
                <c:pt idx="2">
                  <c:v>Global Public</c:v>
                </c:pt>
                <c:pt idx="3">
                  <c:v>Central Asia and Eastern Europe</c:v>
                </c:pt>
                <c:pt idx="4">
                  <c:v>MENA</c:v>
                </c:pt>
              </c:strCache>
              <c:extLst/>
            </c:strRef>
          </c:cat>
          <c:val>
            <c:numRef>
              <c:f>('Adaptaion versus Mitigation'!$C$3:$C$6,'Adaptaion versus Mitigation'!$C$9)</c:f>
              <c:numCache>
                <c:formatCode>General</c:formatCode>
                <c:ptCount val="5"/>
                <c:pt idx="0">
                  <c:v>45859</c:v>
                </c:pt>
                <c:pt idx="1">
                  <c:v>1041</c:v>
                </c:pt>
                <c:pt idx="2">
                  <c:v>44818</c:v>
                </c:pt>
                <c:pt idx="3">
                  <c:v>2513.5</c:v>
                </c:pt>
                <c:pt idx="4">
                  <c:v>2447</c:v>
                </c:pt>
              </c:numCache>
              <c:extLst/>
            </c:numRef>
          </c:val>
          <c:extLst>
            <c:ext xmlns:c16="http://schemas.microsoft.com/office/drawing/2014/chart" uri="{C3380CC4-5D6E-409C-BE32-E72D297353CC}">
              <c16:uniqueId val="{00000000-F1CA-470E-B5B5-DCFF6253F4F6}"/>
            </c:ext>
          </c:extLst>
        </c:ser>
        <c:ser>
          <c:idx val="1"/>
          <c:order val="1"/>
          <c:tx>
            <c:strRef>
              <c:f>'Adaptaion versus Mitigation'!$D$2</c:f>
              <c:strCache>
                <c:ptCount val="1"/>
                <c:pt idx="0">
                  <c:v>Mitigation</c:v>
                </c:pt>
              </c:strCache>
            </c:strRef>
          </c:tx>
          <c:spPr>
            <a:solidFill>
              <a:srgbClr val="FFCC00"/>
            </a:solidFill>
            <a:ln>
              <a:solidFill>
                <a:srgbClr val="000000"/>
              </a:solidFill>
              <a:prstDash val="solid"/>
            </a:ln>
            <a:effectLst/>
          </c:spPr>
          <c:invertIfNegative val="0"/>
          <c:cat>
            <c:strRef>
              <c:f>('Adaptaion versus Mitigation'!$B$3:$B$6,'Adaptaion versus Mitigation'!$B$9)</c:f>
              <c:strCache>
                <c:ptCount val="5"/>
                <c:pt idx="0">
                  <c:v>Global</c:v>
                </c:pt>
                <c:pt idx="1">
                  <c:v>Global Private</c:v>
                </c:pt>
                <c:pt idx="2">
                  <c:v>Global Public</c:v>
                </c:pt>
                <c:pt idx="3">
                  <c:v>Central Asia and Eastern Europe</c:v>
                </c:pt>
                <c:pt idx="4">
                  <c:v>MENA</c:v>
                </c:pt>
              </c:strCache>
              <c:extLst/>
            </c:strRef>
          </c:cat>
          <c:val>
            <c:numRef>
              <c:f>('Adaptaion versus Mitigation'!$D$3:$D$6,'Adaptaion versus Mitigation'!$D$9)</c:f>
              <c:numCache>
                <c:formatCode>General</c:formatCode>
                <c:ptCount val="5"/>
                <c:pt idx="0">
                  <c:v>570971</c:v>
                </c:pt>
                <c:pt idx="1">
                  <c:v>307100</c:v>
                </c:pt>
                <c:pt idx="2">
                  <c:v>263871</c:v>
                </c:pt>
                <c:pt idx="3">
                  <c:v>28782</c:v>
                </c:pt>
                <c:pt idx="4">
                  <c:v>12085</c:v>
                </c:pt>
              </c:numCache>
              <c:extLst/>
            </c:numRef>
          </c:val>
          <c:extLst>
            <c:ext xmlns:c16="http://schemas.microsoft.com/office/drawing/2014/chart" uri="{C3380CC4-5D6E-409C-BE32-E72D297353CC}">
              <c16:uniqueId val="{00000001-F1CA-470E-B5B5-DCFF6253F4F6}"/>
            </c:ext>
          </c:extLst>
        </c:ser>
        <c:ser>
          <c:idx val="2"/>
          <c:order val="2"/>
          <c:tx>
            <c:strRef>
              <c:f>'Adaptaion versus Mitigation'!$E$2</c:f>
              <c:strCache>
                <c:ptCount val="1"/>
                <c:pt idx="0">
                  <c:v>Multiple Objectives</c:v>
                </c:pt>
              </c:strCache>
            </c:strRef>
          </c:tx>
          <c:spPr>
            <a:solidFill>
              <a:schemeClr val="accent3"/>
            </a:solidFill>
            <a:ln>
              <a:solidFill>
                <a:srgbClr val="000000"/>
              </a:solidFill>
              <a:prstDash val="solid"/>
            </a:ln>
            <a:effectLst/>
          </c:spPr>
          <c:invertIfNegative val="0"/>
          <c:cat>
            <c:strRef>
              <c:f>('Adaptaion versus Mitigation'!$B$3:$B$6,'Adaptaion versus Mitigation'!$B$9)</c:f>
              <c:strCache>
                <c:ptCount val="5"/>
                <c:pt idx="0">
                  <c:v>Global</c:v>
                </c:pt>
                <c:pt idx="1">
                  <c:v>Global Private</c:v>
                </c:pt>
                <c:pt idx="2">
                  <c:v>Global Public</c:v>
                </c:pt>
                <c:pt idx="3">
                  <c:v>Central Asia and Eastern Europe</c:v>
                </c:pt>
                <c:pt idx="4">
                  <c:v>MENA</c:v>
                </c:pt>
              </c:strCache>
              <c:extLst/>
            </c:strRef>
          </c:cat>
          <c:val>
            <c:numRef>
              <c:f>('Adaptaion versus Mitigation'!$E$3:$E$6,'Adaptaion versus Mitigation'!$E$9)</c:f>
              <c:numCache>
                <c:formatCode>General</c:formatCode>
                <c:ptCount val="5"/>
                <c:pt idx="0">
                  <c:v>14840.5</c:v>
                </c:pt>
                <c:pt idx="1">
                  <c:v>2110.5</c:v>
                </c:pt>
                <c:pt idx="2">
                  <c:v>12730</c:v>
                </c:pt>
                <c:pt idx="3">
                  <c:v>944</c:v>
                </c:pt>
                <c:pt idx="4">
                  <c:v>803</c:v>
                </c:pt>
              </c:numCache>
              <c:extLst/>
            </c:numRef>
          </c:val>
          <c:extLst>
            <c:ext xmlns:c16="http://schemas.microsoft.com/office/drawing/2014/chart" uri="{C3380CC4-5D6E-409C-BE32-E72D297353CC}">
              <c16:uniqueId val="{00000002-F1CA-470E-B5B5-DCFF6253F4F6}"/>
            </c:ext>
          </c:extLst>
        </c:ser>
        <c:dLbls>
          <c:showLegendKey val="0"/>
          <c:showVal val="0"/>
          <c:showCatName val="0"/>
          <c:showSerName val="0"/>
          <c:showPercent val="0"/>
          <c:showBubbleSize val="0"/>
        </c:dLbls>
        <c:gapWidth val="100"/>
        <c:overlap val="100"/>
        <c:axId val="1985776175"/>
        <c:axId val="986153343"/>
      </c:barChart>
      <c:catAx>
        <c:axId val="1985776175"/>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Segoe UI"/>
                <a:cs typeface="Segoe UI"/>
              </a:defRPr>
            </a:pPr>
            <a:endParaRPr lang="en-US"/>
          </a:p>
        </c:txPr>
        <c:crossAx val="986153343"/>
        <c:crosses val="autoZero"/>
        <c:auto val="1"/>
        <c:lblAlgn val="ctr"/>
        <c:lblOffset val="100"/>
        <c:noMultiLvlLbl val="0"/>
      </c:catAx>
      <c:valAx>
        <c:axId val="986153343"/>
        <c:scaling>
          <c:orientation val="minMax"/>
        </c:scaling>
        <c:delete val="0"/>
        <c:axPos val="l"/>
        <c:numFmt formatCode="0%" sourceLinked="1"/>
        <c:majorTickMark val="none"/>
        <c:minorTickMark val="none"/>
        <c:tickLblPos val="nextTo"/>
        <c:spPr>
          <a:noFill/>
          <a:ln w="3175">
            <a:no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Segoe UI"/>
                <a:cs typeface="Segoe UI"/>
              </a:defRPr>
            </a:pPr>
            <a:endParaRPr lang="en-US"/>
          </a:p>
        </c:txPr>
        <c:crossAx val="1985776175"/>
        <c:crosses val="autoZero"/>
        <c:crossBetween val="between"/>
      </c:valAx>
      <c:spPr>
        <a:noFill/>
        <a:ln w="25400">
          <a:noFill/>
        </a:ln>
        <a:effectLst/>
      </c:spPr>
    </c:plotArea>
    <c:legend>
      <c:legendPos val="b"/>
      <c:layout>
        <c:manualLayout>
          <c:xMode val="edge"/>
          <c:yMode val="edge"/>
          <c:x val="9.1071376990584124E-2"/>
          <c:y val="2.0781961746319032E-2"/>
          <c:w val="0.84607593567916317"/>
          <c:h val="6.94899387367371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Segoe UI"/>
              <a:cs typeface="Segoe UI"/>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42380612828021"/>
          <c:y val="3.4817209114150698E-2"/>
          <c:w val="0.8613329692169982"/>
          <c:h val="0.78711400804479126"/>
        </c:manualLayout>
      </c:layout>
      <c:barChart>
        <c:barDir val="col"/>
        <c:grouping val="clustered"/>
        <c:varyColors val="0"/>
        <c:ser>
          <c:idx val="0"/>
          <c:order val="0"/>
          <c:tx>
            <c:strRef>
              <c:f>'Trend in CF'!$B$44</c:f>
              <c:strCache>
                <c:ptCount val="1"/>
                <c:pt idx="0">
                  <c:v>Middle East and North Africa</c:v>
                </c:pt>
              </c:strCache>
            </c:strRef>
          </c:tx>
          <c:spPr>
            <a:solidFill>
              <a:srgbClr val="009CDE"/>
            </a:solidFill>
            <a:ln w="3175">
              <a:solidFill>
                <a:srgbClr val="000000"/>
              </a:solidFill>
              <a:prstDash val="solid"/>
            </a:ln>
            <a:effectLst/>
          </c:spPr>
          <c:invertIfNegative val="0"/>
          <c:cat>
            <c:strRef>
              <c:f>'Trend in CF'!$C$38:$F$38</c:f>
              <c:strCache>
                <c:ptCount val="4"/>
                <c:pt idx="0">
                  <c:v>2014</c:v>
                </c:pt>
                <c:pt idx="1">
                  <c:v>2015/16</c:v>
                </c:pt>
                <c:pt idx="2">
                  <c:v>2017/18</c:v>
                </c:pt>
                <c:pt idx="3">
                  <c:v>2019/20</c:v>
                </c:pt>
              </c:strCache>
            </c:strRef>
          </c:cat>
          <c:val>
            <c:numRef>
              <c:f>'Trend in CF'!$C$44:$F$44</c:f>
              <c:numCache>
                <c:formatCode>0.00</c:formatCode>
                <c:ptCount val="4"/>
                <c:pt idx="0">
                  <c:v>0.25304908066946219</c:v>
                </c:pt>
                <c:pt idx="1">
                  <c:v>0.2534833372413085</c:v>
                </c:pt>
                <c:pt idx="2">
                  <c:v>0.40467458272871432</c:v>
                </c:pt>
                <c:pt idx="3">
                  <c:v>0.39329830385998571</c:v>
                </c:pt>
              </c:numCache>
            </c:numRef>
          </c:val>
          <c:extLst>
            <c:ext xmlns:c16="http://schemas.microsoft.com/office/drawing/2014/chart" uri="{C3380CC4-5D6E-409C-BE32-E72D297353CC}">
              <c16:uniqueId val="{00000000-0B1A-40EF-AF23-D1EA81C7C1B9}"/>
            </c:ext>
          </c:extLst>
        </c:ser>
        <c:ser>
          <c:idx val="1"/>
          <c:order val="1"/>
          <c:tx>
            <c:strRef>
              <c:f>'Trend in CF'!$B$45</c:f>
              <c:strCache>
                <c:ptCount val="1"/>
                <c:pt idx="0">
                  <c:v>Central Asia and Eastern Europe</c:v>
                </c:pt>
              </c:strCache>
            </c:strRef>
          </c:tx>
          <c:spPr>
            <a:solidFill>
              <a:srgbClr val="FFCC00"/>
            </a:solidFill>
            <a:ln w="3175">
              <a:solidFill>
                <a:srgbClr val="000000"/>
              </a:solidFill>
              <a:prstDash val="solid"/>
            </a:ln>
            <a:effectLst/>
          </c:spPr>
          <c:invertIfNegative val="0"/>
          <c:cat>
            <c:strRef>
              <c:f>'Trend in CF'!$C$38:$F$38</c:f>
              <c:strCache>
                <c:ptCount val="4"/>
                <c:pt idx="0">
                  <c:v>2014</c:v>
                </c:pt>
                <c:pt idx="1">
                  <c:v>2015/16</c:v>
                </c:pt>
                <c:pt idx="2">
                  <c:v>2017/18</c:v>
                </c:pt>
                <c:pt idx="3">
                  <c:v>2019/20</c:v>
                </c:pt>
              </c:strCache>
            </c:strRef>
          </c:cat>
          <c:val>
            <c:numRef>
              <c:f>'Trend in CF'!$C$45:$F$45</c:f>
              <c:numCache>
                <c:formatCode>0.00</c:formatCode>
                <c:ptCount val="4"/>
                <c:pt idx="0">
                  <c:v>0.20150472567029887</c:v>
                </c:pt>
                <c:pt idx="1">
                  <c:v>0.21017480755211193</c:v>
                </c:pt>
                <c:pt idx="2">
                  <c:v>0.26882580520657695</c:v>
                </c:pt>
                <c:pt idx="3">
                  <c:v>0.61748866154313997</c:v>
                </c:pt>
              </c:numCache>
            </c:numRef>
          </c:val>
          <c:extLst>
            <c:ext xmlns:c16="http://schemas.microsoft.com/office/drawing/2014/chart" uri="{C3380CC4-5D6E-409C-BE32-E72D297353CC}">
              <c16:uniqueId val="{00000001-0B1A-40EF-AF23-D1EA81C7C1B9}"/>
            </c:ext>
          </c:extLst>
        </c:ser>
        <c:ser>
          <c:idx val="2"/>
          <c:order val="2"/>
          <c:tx>
            <c:strRef>
              <c:f>'Trend in CF'!$B$46</c:f>
              <c:strCache>
                <c:ptCount val="1"/>
                <c:pt idx="0">
                  <c:v>Global Climate Finance Flows</c:v>
                </c:pt>
              </c:strCache>
            </c:strRef>
          </c:tx>
          <c:spPr>
            <a:solidFill>
              <a:srgbClr val="8030A7"/>
            </a:solidFill>
            <a:ln w="3175">
              <a:solidFill>
                <a:srgbClr val="000000"/>
              </a:solidFill>
              <a:prstDash val="solid"/>
            </a:ln>
            <a:effectLst/>
          </c:spPr>
          <c:invertIfNegative val="0"/>
          <c:cat>
            <c:strRef>
              <c:f>'Trend in CF'!$C$38:$F$38</c:f>
              <c:strCache>
                <c:ptCount val="4"/>
                <c:pt idx="0">
                  <c:v>2014</c:v>
                </c:pt>
                <c:pt idx="1">
                  <c:v>2015/16</c:v>
                </c:pt>
                <c:pt idx="2">
                  <c:v>2017/18</c:v>
                </c:pt>
                <c:pt idx="3">
                  <c:v>2019/20</c:v>
                </c:pt>
              </c:strCache>
            </c:strRef>
          </c:cat>
          <c:val>
            <c:numRef>
              <c:f>'Trend in CF'!$C$46:$F$46</c:f>
              <c:numCache>
                <c:formatCode>0.00</c:formatCode>
                <c:ptCount val="4"/>
                <c:pt idx="0">
                  <c:v>0.48974546863571644</c:v>
                </c:pt>
                <c:pt idx="1">
                  <c:v>0.61261330210814746</c:v>
                </c:pt>
                <c:pt idx="2">
                  <c:v>0.68641493677270005</c:v>
                </c:pt>
                <c:pt idx="3">
                  <c:v>0.73023480632535587</c:v>
                </c:pt>
              </c:numCache>
            </c:numRef>
          </c:val>
          <c:extLst>
            <c:ext xmlns:c16="http://schemas.microsoft.com/office/drawing/2014/chart" uri="{C3380CC4-5D6E-409C-BE32-E72D297353CC}">
              <c16:uniqueId val="{00000002-0B1A-40EF-AF23-D1EA81C7C1B9}"/>
            </c:ext>
          </c:extLst>
        </c:ser>
        <c:dLbls>
          <c:showLegendKey val="0"/>
          <c:showVal val="0"/>
          <c:showCatName val="0"/>
          <c:showSerName val="0"/>
          <c:showPercent val="0"/>
          <c:showBubbleSize val="0"/>
        </c:dLbls>
        <c:gapWidth val="100"/>
        <c:axId val="659215872"/>
        <c:axId val="659217408"/>
      </c:barChart>
      <c:catAx>
        <c:axId val="659215872"/>
        <c:scaling>
          <c:orientation val="minMax"/>
        </c:scaling>
        <c:delete val="0"/>
        <c:axPos val="b"/>
        <c:numFmt formatCode="General" sourceLinked="1"/>
        <c:majorTickMark val="in"/>
        <c:minorTickMark val="none"/>
        <c:tickLblPos val="low"/>
        <c:spPr>
          <a:ln w="12700">
            <a:solidFill>
              <a:srgbClr val="B3B3B3"/>
            </a:solidFill>
            <a:prstDash val="solid"/>
          </a:ln>
        </c:spPr>
        <c:txPr>
          <a:bodyPr rot="0" vert="horz"/>
          <a:lstStyle/>
          <a:p>
            <a:pPr>
              <a:defRPr>
                <a:latin typeface="+mn-lt"/>
              </a:defRPr>
            </a:pPr>
            <a:endParaRPr lang="en-US"/>
          </a:p>
        </c:txPr>
        <c:crossAx val="659217408"/>
        <c:crosses val="autoZero"/>
        <c:auto val="1"/>
        <c:lblAlgn val="ctr"/>
        <c:lblOffset val="100"/>
        <c:tickMarkSkip val="1"/>
        <c:noMultiLvlLbl val="0"/>
      </c:catAx>
      <c:valAx>
        <c:axId val="659217408"/>
        <c:scaling>
          <c:orientation val="minMax"/>
        </c:scaling>
        <c:delete val="0"/>
        <c:axPos val="l"/>
        <c:numFmt formatCode="General" sourceLinked="0"/>
        <c:majorTickMark val="none"/>
        <c:minorTickMark val="none"/>
        <c:tickLblPos val="nextTo"/>
        <c:spPr>
          <a:ln w="12700">
            <a:noFill/>
            <a:prstDash val="solid"/>
          </a:ln>
        </c:spPr>
        <c:txPr>
          <a:bodyPr rot="0" vert="horz"/>
          <a:lstStyle/>
          <a:p>
            <a:pPr>
              <a:defRPr>
                <a:latin typeface="+mj-lt"/>
              </a:defRPr>
            </a:pPr>
            <a:endParaRPr lang="en-US"/>
          </a:p>
        </c:txPr>
        <c:crossAx val="659215872"/>
        <c:crosses val="autoZero"/>
        <c:crossBetween val="between"/>
      </c:valAx>
      <c:spPr>
        <a:noFill/>
        <a:ln w="25400">
          <a:noFill/>
        </a:ln>
      </c:spPr>
    </c:plotArea>
    <c:legend>
      <c:legendPos val="t"/>
      <c:layout>
        <c:manualLayout>
          <c:xMode val="edge"/>
          <c:yMode val="edge"/>
          <c:x val="9.7977838263627159E-2"/>
          <c:y val="3.4809281191411953E-2"/>
          <c:w val="0.53751092411519241"/>
          <c:h val="0.18102255664986466"/>
        </c:manualLayout>
      </c:layout>
      <c:overlay val="0"/>
      <c:spPr>
        <a:noFill/>
        <a:ln w="25400">
          <a:noFill/>
        </a:ln>
      </c:spPr>
    </c:legend>
    <c:plotVisOnly val="1"/>
    <c:dispBlanksAs val="span"/>
    <c:showDLblsOverMax val="0"/>
  </c:chart>
  <c:spPr>
    <a:noFill/>
    <a:ln w="25400">
      <a:noFill/>
    </a:ln>
  </c:spPr>
  <c:txPr>
    <a:bodyPr/>
    <a:lstStyle/>
    <a:p>
      <a:pPr>
        <a:defRPr sz="1200" b="0" i="0" u="none" strike="noStrike" baseline="0">
          <a:solidFill>
            <a:srgbClr val="000000"/>
          </a:solidFill>
          <a:latin typeface="Segoe UI" pitchFamily="34" charset="0"/>
          <a:ea typeface="Frutiger LT Std 45 Light"/>
          <a:cs typeface="Segoe UI"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Pt>
            <c:idx val="6"/>
            <c:invertIfNegative val="0"/>
            <c:bubble3D val="0"/>
            <c:spPr>
              <a:solidFill>
                <a:schemeClr val="accent2"/>
              </a:solidFill>
              <a:ln w="28575">
                <a:solidFill>
                  <a:schemeClr val="accent3"/>
                </a:solidFill>
                <a:prstDash val="sysDot"/>
              </a:ln>
              <a:effectLst/>
            </c:spPr>
            <c:extLst>
              <c:ext xmlns:c16="http://schemas.microsoft.com/office/drawing/2014/chart" uri="{C3380CC4-5D6E-409C-BE32-E72D297353CC}">
                <c16:uniqueId val="{00000003-98EA-4136-BBFA-A52027254A90}"/>
              </c:ext>
            </c:extLst>
          </c:dPt>
          <c:dPt>
            <c:idx val="7"/>
            <c:invertIfNegative val="0"/>
            <c:bubble3D val="0"/>
            <c:spPr>
              <a:solidFill>
                <a:schemeClr val="accent2"/>
              </a:solidFill>
              <a:ln w="28575">
                <a:solidFill>
                  <a:schemeClr val="tx1"/>
                </a:solidFill>
                <a:prstDash val="sysDot"/>
              </a:ln>
              <a:effectLst/>
            </c:spPr>
            <c:extLst>
              <c:ext xmlns:c16="http://schemas.microsoft.com/office/drawing/2014/chart" uri="{C3380CC4-5D6E-409C-BE32-E72D297353CC}">
                <c16:uniqueId val="{00000002-98EA-4136-BBFA-A52027254A90}"/>
              </c:ext>
            </c:extLst>
          </c:dPt>
          <c:cat>
            <c:strRef>
              <c:f>'Private and Domestic financing'!$A$12:$A$20</c:f>
              <c:strCache>
                <c:ptCount val="9"/>
                <c:pt idx="0">
                  <c:v>East Asia and Pacific</c:v>
                </c:pt>
                <c:pt idx="1">
                  <c:v>Other Oceania</c:v>
                </c:pt>
                <c:pt idx="2">
                  <c:v>Latin America and Caribbean</c:v>
                </c:pt>
                <c:pt idx="3">
                  <c:v>US and Canada</c:v>
                </c:pt>
                <c:pt idx="4">
                  <c:v>Western Europe</c:v>
                </c:pt>
                <c:pt idx="5">
                  <c:v>South Asia</c:v>
                </c:pt>
                <c:pt idx="6">
                  <c:v>Central Asia and Eastern Europe</c:v>
                </c:pt>
                <c:pt idx="7">
                  <c:v>Middle East and North Africa</c:v>
                </c:pt>
                <c:pt idx="8">
                  <c:v>Sub-Saharan Africa</c:v>
                </c:pt>
              </c:strCache>
            </c:strRef>
          </c:cat>
          <c:val>
            <c:numRef>
              <c:f>'Private and Domestic financing'!$C$12:$C$20</c:f>
              <c:numCache>
                <c:formatCode>General</c:formatCode>
                <c:ptCount val="9"/>
                <c:pt idx="0">
                  <c:v>0.57075967720578691</c:v>
                </c:pt>
                <c:pt idx="1">
                  <c:v>0.48127718672903352</c:v>
                </c:pt>
                <c:pt idx="2">
                  <c:v>0.35393560891735243</c:v>
                </c:pt>
                <c:pt idx="3">
                  <c:v>0.35007828575794847</c:v>
                </c:pt>
                <c:pt idx="4">
                  <c:v>0.342016004295845</c:v>
                </c:pt>
                <c:pt idx="5">
                  <c:v>0.30365255932388341</c:v>
                </c:pt>
                <c:pt idx="6">
                  <c:v>0.24310721570160154</c:v>
                </c:pt>
                <c:pt idx="7">
                  <c:v>0.17867541944359147</c:v>
                </c:pt>
                <c:pt idx="8">
                  <c:v>0.13662913795917905</c:v>
                </c:pt>
              </c:numCache>
            </c:numRef>
          </c:val>
          <c:extLst>
            <c:ext xmlns:c16="http://schemas.microsoft.com/office/drawing/2014/chart" uri="{C3380CC4-5D6E-409C-BE32-E72D297353CC}">
              <c16:uniqueId val="{00000000-98EA-4136-BBFA-A52027254A90}"/>
            </c:ext>
          </c:extLst>
        </c:ser>
        <c:dLbls>
          <c:showLegendKey val="0"/>
          <c:showVal val="0"/>
          <c:showCatName val="0"/>
          <c:showSerName val="0"/>
          <c:showPercent val="0"/>
          <c:showBubbleSize val="0"/>
        </c:dLbls>
        <c:gapWidth val="110"/>
        <c:overlap val="-27"/>
        <c:axId val="1493246831"/>
        <c:axId val="1493247247"/>
      </c:barChart>
      <c:catAx>
        <c:axId val="149324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93247247"/>
        <c:crosses val="autoZero"/>
        <c:auto val="1"/>
        <c:lblAlgn val="ctr"/>
        <c:lblOffset val="100"/>
        <c:noMultiLvlLbl val="0"/>
      </c:catAx>
      <c:valAx>
        <c:axId val="1493247247"/>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493246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28729763660719E-2"/>
          <c:y val="8.0219574358145654E-2"/>
          <c:w val="0.89927247977613556"/>
          <c:h val="0.51217733435719537"/>
        </c:manualLayout>
      </c:layout>
      <c:barChart>
        <c:barDir val="col"/>
        <c:grouping val="percentStacked"/>
        <c:varyColors val="0"/>
        <c:ser>
          <c:idx val="0"/>
          <c:order val="0"/>
          <c:tx>
            <c:strRef>
              <c:f>'CF Database by Actor-Use'!$J$4</c:f>
              <c:strCache>
                <c:ptCount val="1"/>
                <c:pt idx="0">
                  <c:v>Public</c:v>
                </c:pt>
              </c:strCache>
            </c:strRef>
          </c:tx>
          <c:spPr>
            <a:solidFill>
              <a:schemeClr val="accent1"/>
            </a:solidFill>
            <a:ln>
              <a:solidFill>
                <a:schemeClr val="tx1"/>
              </a:solidFill>
              <a:prstDash val="solid"/>
            </a:ln>
            <a:effectLst/>
          </c:spPr>
          <c:invertIfNegative val="0"/>
          <c:dPt>
            <c:idx val="3"/>
            <c:invertIfNegative val="0"/>
            <c:bubble3D val="0"/>
            <c:spPr>
              <a:solidFill>
                <a:schemeClr val="accent1"/>
              </a:solidFill>
              <a:ln>
                <a:solidFill>
                  <a:schemeClr val="tx1"/>
                </a:solidFill>
                <a:prstDash val="solid"/>
              </a:ln>
              <a:effectLst/>
            </c:spPr>
            <c:extLst>
              <c:ext xmlns:c16="http://schemas.microsoft.com/office/drawing/2014/chart" uri="{C3380CC4-5D6E-409C-BE32-E72D297353CC}">
                <c16:uniqueId val="{00000001-3B91-4EA2-8874-7D2D5D605B72}"/>
              </c:ext>
            </c:extLst>
          </c:dPt>
          <c:dPt>
            <c:idx val="5"/>
            <c:invertIfNegative val="0"/>
            <c:bubble3D val="0"/>
            <c:spPr>
              <a:solidFill>
                <a:schemeClr val="accent1"/>
              </a:solidFill>
              <a:ln w="28575">
                <a:solidFill>
                  <a:schemeClr val="accent3"/>
                </a:solidFill>
                <a:prstDash val="sysDot"/>
              </a:ln>
              <a:effectLst/>
            </c:spPr>
            <c:extLst>
              <c:ext xmlns:c16="http://schemas.microsoft.com/office/drawing/2014/chart" uri="{C3380CC4-5D6E-409C-BE32-E72D297353CC}">
                <c16:uniqueId val="{00000003-3B91-4EA2-8874-7D2D5D605B72}"/>
              </c:ext>
            </c:extLst>
          </c:dPt>
          <c:dPt>
            <c:idx val="6"/>
            <c:invertIfNegative val="0"/>
            <c:bubble3D val="0"/>
            <c:spPr>
              <a:solidFill>
                <a:schemeClr val="accent1"/>
              </a:solidFill>
              <a:ln w="28575">
                <a:solidFill>
                  <a:schemeClr val="accent3"/>
                </a:solidFill>
                <a:prstDash val="sysDot"/>
              </a:ln>
              <a:effectLst/>
            </c:spPr>
            <c:extLst>
              <c:ext xmlns:c16="http://schemas.microsoft.com/office/drawing/2014/chart" uri="{C3380CC4-5D6E-409C-BE32-E72D297353CC}">
                <c16:uniqueId val="{00000005-3B91-4EA2-8874-7D2D5D605B72}"/>
              </c:ext>
            </c:extLst>
          </c:dPt>
          <c:cat>
            <c:strRef>
              <c:f>'CF Database by Actor-Use'!$K$3:$T$3</c:f>
              <c:strCache>
                <c:ptCount val="10"/>
                <c:pt idx="0">
                  <c:v>US and Canada</c:v>
                </c:pt>
                <c:pt idx="1">
                  <c:v>Other Oceania</c:v>
                </c:pt>
                <c:pt idx="2">
                  <c:v>Western Europe</c:v>
                </c:pt>
                <c:pt idx="3">
                  <c:v>Global Total</c:v>
                </c:pt>
                <c:pt idx="4">
                  <c:v>Latin America and Caribbean</c:v>
                </c:pt>
                <c:pt idx="5">
                  <c:v>Middle East and North Africa</c:v>
                </c:pt>
                <c:pt idx="6">
                  <c:v>Central Asia and Eastern Europe</c:v>
                </c:pt>
                <c:pt idx="7">
                  <c:v>East Asia and Pacific</c:v>
                </c:pt>
                <c:pt idx="8">
                  <c:v>South Asia</c:v>
                </c:pt>
                <c:pt idx="9">
                  <c:v>Sub-Saharan Africa</c:v>
                </c:pt>
              </c:strCache>
            </c:strRef>
          </c:cat>
          <c:val>
            <c:numRef>
              <c:f>'CF Database by Actor-Use'!$K$4:$T$4</c:f>
              <c:numCache>
                <c:formatCode>_-* #,##0_-;\-* #,##0_-;_-* "-"??_-;_-@_-</c:formatCode>
                <c:ptCount val="10"/>
                <c:pt idx="0">
                  <c:v>3623.5</c:v>
                </c:pt>
                <c:pt idx="1">
                  <c:v>1214</c:v>
                </c:pt>
                <c:pt idx="2">
                  <c:v>42825.5</c:v>
                </c:pt>
                <c:pt idx="3">
                  <c:v>321419</c:v>
                </c:pt>
                <c:pt idx="4">
                  <c:v>18413.5</c:v>
                </c:pt>
                <c:pt idx="5">
                  <c:v>8520.5</c:v>
                </c:pt>
                <c:pt idx="6">
                  <c:v>19641</c:v>
                </c:pt>
                <c:pt idx="7">
                  <c:v>180729.5</c:v>
                </c:pt>
                <c:pt idx="8">
                  <c:v>19257</c:v>
                </c:pt>
                <c:pt idx="9">
                  <c:v>16909</c:v>
                </c:pt>
              </c:numCache>
            </c:numRef>
          </c:val>
          <c:extLst>
            <c:ext xmlns:c16="http://schemas.microsoft.com/office/drawing/2014/chart" uri="{C3380CC4-5D6E-409C-BE32-E72D297353CC}">
              <c16:uniqueId val="{00000006-3B91-4EA2-8874-7D2D5D605B72}"/>
            </c:ext>
          </c:extLst>
        </c:ser>
        <c:ser>
          <c:idx val="1"/>
          <c:order val="1"/>
          <c:tx>
            <c:strRef>
              <c:f>'CF Database by Actor-Use'!$J$5</c:f>
              <c:strCache>
                <c:ptCount val="1"/>
                <c:pt idx="0">
                  <c:v>Private</c:v>
                </c:pt>
              </c:strCache>
            </c:strRef>
          </c:tx>
          <c:spPr>
            <a:solidFill>
              <a:schemeClr val="accent2"/>
            </a:solidFill>
            <a:ln>
              <a:solidFill>
                <a:srgbClr val="000000"/>
              </a:solidFill>
              <a:prstDash val="solid"/>
            </a:ln>
            <a:effectLst/>
          </c:spPr>
          <c:invertIfNegative val="0"/>
          <c:dPt>
            <c:idx val="5"/>
            <c:invertIfNegative val="0"/>
            <c:bubble3D val="0"/>
            <c:spPr>
              <a:solidFill>
                <a:schemeClr val="accent2"/>
              </a:solidFill>
              <a:ln w="28575">
                <a:solidFill>
                  <a:schemeClr val="accent3"/>
                </a:solidFill>
                <a:prstDash val="sysDot"/>
              </a:ln>
              <a:effectLst/>
            </c:spPr>
            <c:extLst>
              <c:ext xmlns:c16="http://schemas.microsoft.com/office/drawing/2014/chart" uri="{C3380CC4-5D6E-409C-BE32-E72D297353CC}">
                <c16:uniqueId val="{00000008-3B91-4EA2-8874-7D2D5D605B72}"/>
              </c:ext>
            </c:extLst>
          </c:dPt>
          <c:dPt>
            <c:idx val="6"/>
            <c:invertIfNegative val="0"/>
            <c:bubble3D val="0"/>
            <c:spPr>
              <a:solidFill>
                <a:schemeClr val="accent2"/>
              </a:solidFill>
              <a:ln w="28575">
                <a:solidFill>
                  <a:schemeClr val="accent3"/>
                </a:solidFill>
                <a:prstDash val="sysDot"/>
              </a:ln>
              <a:effectLst/>
            </c:spPr>
            <c:extLst>
              <c:ext xmlns:c16="http://schemas.microsoft.com/office/drawing/2014/chart" uri="{C3380CC4-5D6E-409C-BE32-E72D297353CC}">
                <c16:uniqueId val="{00000009-3B91-4EA2-8874-7D2D5D605B72}"/>
              </c:ext>
            </c:extLst>
          </c:dPt>
          <c:cat>
            <c:strRef>
              <c:f>'CF Database by Actor-Use'!$K$3:$T$3</c:f>
              <c:strCache>
                <c:ptCount val="10"/>
                <c:pt idx="0">
                  <c:v>US and Canada</c:v>
                </c:pt>
                <c:pt idx="1">
                  <c:v>Other Oceania</c:v>
                </c:pt>
                <c:pt idx="2">
                  <c:v>Western Europe</c:v>
                </c:pt>
                <c:pt idx="3">
                  <c:v>Global Total</c:v>
                </c:pt>
                <c:pt idx="4">
                  <c:v>Latin America and Caribbean</c:v>
                </c:pt>
                <c:pt idx="5">
                  <c:v>Middle East and North Africa</c:v>
                </c:pt>
                <c:pt idx="6">
                  <c:v>Central Asia and Eastern Europe</c:v>
                </c:pt>
                <c:pt idx="7">
                  <c:v>East Asia and Pacific</c:v>
                </c:pt>
                <c:pt idx="8">
                  <c:v>South Asia</c:v>
                </c:pt>
                <c:pt idx="9">
                  <c:v>Sub-Saharan Africa</c:v>
                </c:pt>
              </c:strCache>
            </c:strRef>
          </c:cat>
          <c:val>
            <c:numRef>
              <c:f>'CF Database by Actor-Use'!$K$5:$T$5</c:f>
              <c:numCache>
                <c:formatCode>_-* #,##0_-;\-* #,##0_-;_-* "-"??_-;_-@_-</c:formatCode>
                <c:ptCount val="10"/>
                <c:pt idx="0">
                  <c:v>79912</c:v>
                </c:pt>
                <c:pt idx="1">
                  <c:v>7618.5</c:v>
                </c:pt>
                <c:pt idx="2">
                  <c:v>61867.5</c:v>
                </c:pt>
                <c:pt idx="3">
                  <c:v>310251.5</c:v>
                </c:pt>
                <c:pt idx="4">
                  <c:v>16672.5</c:v>
                </c:pt>
                <c:pt idx="5">
                  <c:v>6814.5</c:v>
                </c:pt>
                <c:pt idx="6">
                  <c:v>12598.5</c:v>
                </c:pt>
                <c:pt idx="7">
                  <c:v>111081.5</c:v>
                </c:pt>
                <c:pt idx="8">
                  <c:v>10842.5</c:v>
                </c:pt>
                <c:pt idx="9">
                  <c:v>2345</c:v>
                </c:pt>
              </c:numCache>
            </c:numRef>
          </c:val>
          <c:extLst>
            <c:ext xmlns:c16="http://schemas.microsoft.com/office/drawing/2014/chart" uri="{C3380CC4-5D6E-409C-BE32-E72D297353CC}">
              <c16:uniqueId val="{00000007-3B91-4EA2-8874-7D2D5D605B72}"/>
            </c:ext>
          </c:extLst>
        </c:ser>
        <c:dLbls>
          <c:showLegendKey val="0"/>
          <c:showVal val="0"/>
          <c:showCatName val="0"/>
          <c:showSerName val="0"/>
          <c:showPercent val="0"/>
          <c:showBubbleSize val="0"/>
        </c:dLbls>
        <c:gapWidth val="100"/>
        <c:overlap val="100"/>
        <c:axId val="1992068511"/>
        <c:axId val="1992067263"/>
      </c:barChart>
      <c:catAx>
        <c:axId val="1992068511"/>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Segoe UI"/>
                <a:cs typeface="Segoe UI"/>
              </a:defRPr>
            </a:pPr>
            <a:endParaRPr lang="en-US"/>
          </a:p>
        </c:txPr>
        <c:crossAx val="1992067263"/>
        <c:crosses val="autoZero"/>
        <c:auto val="1"/>
        <c:lblAlgn val="ctr"/>
        <c:lblOffset val="100"/>
        <c:noMultiLvlLbl val="0"/>
      </c:catAx>
      <c:valAx>
        <c:axId val="1992067263"/>
        <c:scaling>
          <c:orientation val="minMax"/>
        </c:scaling>
        <c:delete val="0"/>
        <c:axPos val="l"/>
        <c:numFmt formatCode="0%" sourceLinked="1"/>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Segoe UI"/>
                <a:cs typeface="Segoe UI"/>
              </a:defRPr>
            </a:pPr>
            <a:endParaRPr lang="en-US"/>
          </a:p>
        </c:txPr>
        <c:crossAx val="1992068511"/>
        <c:crosses val="autoZero"/>
        <c:crossBetween val="between"/>
      </c:valAx>
      <c:spPr>
        <a:noFill/>
        <a:ln w="25400">
          <a:noFill/>
        </a:ln>
        <a:effectLst/>
      </c:spPr>
    </c:plotArea>
    <c:legend>
      <c:legendPos val="b"/>
      <c:layout>
        <c:manualLayout>
          <c:xMode val="edge"/>
          <c:yMode val="edge"/>
          <c:x val="0.17574832790104927"/>
          <c:y val="8.398357894226275E-3"/>
          <c:w val="0.61086170728737743"/>
          <c:h val="6.935716691467191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Segoe UI"/>
              <a:cs typeface="Segoe UI"/>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200" b="1">
                <a:solidFill>
                  <a:srgbClr val="004C97"/>
                </a:solidFill>
                <a:latin typeface="Arial" panose="020B0604020202020204" pitchFamily="34" charset="0"/>
                <a:cs typeface="Arial" panose="020B0604020202020204" pitchFamily="34" charset="0"/>
              </a:rPr>
              <a:t>Country </a:t>
            </a:r>
            <a:r>
              <a:rPr lang="en-US" altLang="zh-CN" sz="1200" b="1">
                <a:solidFill>
                  <a:srgbClr val="004C97"/>
                </a:solidFill>
                <a:latin typeface="Arial" panose="020B0604020202020204" pitchFamily="34" charset="0"/>
                <a:cs typeface="Arial" panose="020B0604020202020204" pitchFamily="34" charset="0"/>
              </a:rPr>
              <a:t>C</a:t>
            </a:r>
            <a:r>
              <a:rPr lang="en-US" sz="1200" b="1">
                <a:solidFill>
                  <a:srgbClr val="004C97"/>
                </a:solidFill>
                <a:latin typeface="Arial" panose="020B0604020202020204" pitchFamily="34" charset="0"/>
                <a:cs typeface="Arial" panose="020B0604020202020204" pitchFamily="34" charset="0"/>
              </a:rPr>
              <a:t>lassification </a:t>
            </a:r>
            <a:r>
              <a:rPr lang="en-US" altLang="zh-CN" sz="1200" b="1">
                <a:solidFill>
                  <a:srgbClr val="004C97"/>
                </a:solidFill>
                <a:latin typeface="Arial" panose="020B0604020202020204" pitchFamily="34" charset="0"/>
                <a:cs typeface="Arial" panose="020B0604020202020204" pitchFamily="34" charset="0"/>
              </a:rPr>
              <a:t>B</a:t>
            </a:r>
            <a:r>
              <a:rPr lang="en-US" sz="1200" b="1">
                <a:solidFill>
                  <a:srgbClr val="004C97"/>
                </a:solidFill>
                <a:latin typeface="Arial" panose="020B0604020202020204" pitchFamily="34" charset="0"/>
                <a:cs typeface="Arial" panose="020B0604020202020204" pitchFamily="34" charset="0"/>
              </a:rPr>
              <a:t>ased on Resource</a:t>
            </a:r>
            <a:r>
              <a:rPr lang="en-US" sz="1200" b="1" baseline="0">
                <a:solidFill>
                  <a:srgbClr val="004C97"/>
                </a:solidFill>
                <a:latin typeface="Arial" panose="020B0604020202020204" pitchFamily="34" charset="0"/>
                <a:cs typeface="Arial" panose="020B0604020202020204" pitchFamily="34" charset="0"/>
              </a:rPr>
              <a:t> Endowment and </a:t>
            </a:r>
            <a:r>
              <a:rPr lang="en-US" altLang="zh-CN" sz="1200" b="1" baseline="0">
                <a:solidFill>
                  <a:srgbClr val="004C97"/>
                </a:solidFill>
                <a:latin typeface="Arial" panose="020B0604020202020204" pitchFamily="34" charset="0"/>
                <a:cs typeface="Arial" panose="020B0604020202020204" pitchFamily="34" charset="0"/>
              </a:rPr>
              <a:t>F</a:t>
            </a:r>
            <a:r>
              <a:rPr lang="en-US" sz="1200" b="1" baseline="0">
                <a:solidFill>
                  <a:srgbClr val="004C97"/>
                </a:solidFill>
                <a:latin typeface="Arial" panose="020B0604020202020204" pitchFamily="34" charset="0"/>
                <a:cs typeface="Arial" panose="020B0604020202020204" pitchFamily="34" charset="0"/>
              </a:rPr>
              <a:t>inancial </a:t>
            </a:r>
            <a:r>
              <a:rPr lang="en-US" altLang="zh-CN" sz="1200" b="1" baseline="0">
                <a:solidFill>
                  <a:srgbClr val="004C97"/>
                </a:solidFill>
                <a:latin typeface="Arial" panose="020B0604020202020204" pitchFamily="34" charset="0"/>
                <a:cs typeface="Arial" panose="020B0604020202020204" pitchFamily="34" charset="0"/>
              </a:rPr>
              <a:t>D</a:t>
            </a:r>
            <a:r>
              <a:rPr lang="en-US" sz="1200" b="1" baseline="0">
                <a:solidFill>
                  <a:srgbClr val="004C97"/>
                </a:solidFill>
                <a:latin typeface="Arial" panose="020B0604020202020204" pitchFamily="34" charset="0"/>
                <a:cs typeface="Arial" panose="020B0604020202020204" pitchFamily="34" charset="0"/>
              </a:rPr>
              <a:t>evelopment</a:t>
            </a:r>
            <a:endParaRPr lang="en-US" sz="1200" b="1">
              <a:solidFill>
                <a:srgbClr val="004C97"/>
              </a:solidFill>
              <a:latin typeface="Arial" panose="020B0604020202020204" pitchFamily="34" charset="0"/>
              <a:cs typeface="Arial" panose="020B0604020202020204" pitchFamily="34" charset="0"/>
            </a:endParaRPr>
          </a:p>
        </c:rich>
      </c:tx>
      <c:layout>
        <c:manualLayout>
          <c:xMode val="edge"/>
          <c:yMode val="edge"/>
          <c:x val="8.7521330340545489E-2"/>
          <c:y val="2.0635454133265337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528259197553147E-2"/>
          <c:y val="0.12973142704543073"/>
          <c:w val="0.86559295543780734"/>
          <c:h val="0.66812049728351852"/>
        </c:manualLayout>
      </c:layout>
      <c:bubbleChart>
        <c:varyColors val="0"/>
        <c:ser>
          <c:idx val="0"/>
          <c:order val="0"/>
          <c:tx>
            <c:strRef>
              <c:f>'Data and Charts for PPT'!$A$70</c:f>
              <c:strCache>
                <c:ptCount val="1"/>
                <c:pt idx="0">
                  <c:v>Net Oil Exports (% of GDP)</c:v>
                </c:pt>
              </c:strCache>
            </c:strRef>
          </c:tx>
          <c:spPr>
            <a:solidFill>
              <a:srgbClr val="009CDE"/>
            </a:solidFill>
            <a:ln>
              <a:solidFill>
                <a:srgbClr val="002060">
                  <a:alpha val="88000"/>
                </a:srgbClr>
              </a:solidFill>
            </a:ln>
            <a:effectLst/>
          </c:spPr>
          <c:invertIfNegative val="0"/>
          <c:dLbls>
            <c:dLbl>
              <c:idx val="0"/>
              <c:tx>
                <c:rich>
                  <a:bodyPr/>
                  <a:lstStyle/>
                  <a:p>
                    <a:fld id="{DE9FCA88-C613-4755-85DD-7011F21A18A3}" type="CELLRANGE">
                      <a:rPr lang="en-PH"/>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608-461E-8B07-C72C05C35323}"/>
                </c:ext>
              </c:extLst>
            </c:dLbl>
            <c:dLbl>
              <c:idx val="1"/>
              <c:layout>
                <c:manualLayout>
                  <c:x val="-6.6751576931614987E-2"/>
                  <c:y val="-3.7718291725436705E-2"/>
                </c:manualLayout>
              </c:layout>
              <c:tx>
                <c:rich>
                  <a:bodyPr/>
                  <a:lstStyle/>
                  <a:p>
                    <a:fld id="{166CA6F6-981D-4CF8-889B-9286D6F67505}" type="CELLRANGE">
                      <a:rPr lang="en-US"/>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608-461E-8B07-C72C05C35323}"/>
                </c:ext>
              </c:extLst>
            </c:dLbl>
            <c:dLbl>
              <c:idx val="2"/>
              <c:tx>
                <c:rich>
                  <a:bodyPr/>
                  <a:lstStyle/>
                  <a:p>
                    <a:fld id="{347C3FC6-E7DD-4A9A-A3E1-DCBF1B9B7E42}" type="CELLRANGE">
                      <a:rPr lang="en-PH"/>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608-461E-8B07-C72C05C35323}"/>
                </c:ext>
              </c:extLst>
            </c:dLbl>
            <c:dLbl>
              <c:idx val="3"/>
              <c:layout>
                <c:manualLayout>
                  <c:x val="-3.1325609190041279E-2"/>
                  <c:y val="3.7269562985694712E-2"/>
                </c:manualLayout>
              </c:layout>
              <c:tx>
                <c:rich>
                  <a:bodyPr/>
                  <a:lstStyle/>
                  <a:p>
                    <a:fld id="{2DD18F9E-4714-4FF5-A698-9C745C23D5B8}" type="CELLRANGE">
                      <a:rPr lang="en-US"/>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608-461E-8B07-C72C05C35323}"/>
                </c:ext>
              </c:extLst>
            </c:dLbl>
            <c:dLbl>
              <c:idx val="4"/>
              <c:layout>
                <c:manualLayout>
                  <c:x val="-2.8477826536401216E-2"/>
                  <c:y val="4.065770507530346E-2"/>
                </c:manualLayout>
              </c:layout>
              <c:tx>
                <c:rich>
                  <a:bodyPr/>
                  <a:lstStyle/>
                  <a:p>
                    <a:fld id="{4D4A5FB8-3AD9-4A4E-95E2-20F0EFC9BBCC}" type="CELLRANGE">
                      <a:rPr lang="en-US"/>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608-461E-8B07-C72C05C35323}"/>
                </c:ext>
              </c:extLst>
            </c:dLbl>
            <c:dLbl>
              <c:idx val="5"/>
              <c:layout>
                <c:manualLayout>
                  <c:x val="-1.9472330540114494E-2"/>
                  <c:y val="-2.0727692885995422E-2"/>
                </c:manualLayout>
              </c:layout>
              <c:tx>
                <c:rich>
                  <a:bodyPr/>
                  <a:lstStyle/>
                  <a:p>
                    <a:fld id="{F9CE2873-EAFB-4708-AFB3-AFD66A74575D}" type="CELLRANGE">
                      <a:rPr lang="en-US"/>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608-461E-8B07-C72C05C35323}"/>
                </c:ext>
              </c:extLst>
            </c:dLbl>
            <c:dLbl>
              <c:idx val="6"/>
              <c:tx>
                <c:rich>
                  <a:bodyPr/>
                  <a:lstStyle/>
                  <a:p>
                    <a:fld id="{D82F35D1-689D-43F6-BC1B-E8A45CBA032C}" type="CELLRANGE">
                      <a:rPr lang="en-PH"/>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608-461E-8B07-C72C05C35323}"/>
                </c:ext>
              </c:extLst>
            </c:dLbl>
            <c:dLbl>
              <c:idx val="7"/>
              <c:layout>
                <c:manualLayout>
                  <c:x val="-3.4337531757261286E-2"/>
                  <c:y val="2.6008392454634245E-2"/>
                </c:manualLayout>
              </c:layout>
              <c:tx>
                <c:rich>
                  <a:bodyPr/>
                  <a:lstStyle/>
                  <a:p>
                    <a:fld id="{D3D87EF5-7C1E-4ADA-8CA4-7151E7A9D437}" type="CELLRANGE">
                      <a:rPr lang="en-US"/>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608-461E-8B07-C72C05C35323}"/>
                </c:ext>
              </c:extLst>
            </c:dLbl>
            <c:dLbl>
              <c:idx val="8"/>
              <c:layout>
                <c:manualLayout>
                  <c:x val="-2.8477826536401164E-2"/>
                  <c:y val="3.388142089608609E-2"/>
                </c:manualLayout>
              </c:layout>
              <c:tx>
                <c:rich>
                  <a:bodyPr/>
                  <a:lstStyle/>
                  <a:p>
                    <a:fld id="{B9F4A6CF-589A-4793-A1FF-8AAA4EA6F706}" type="CELLRANGE">
                      <a:rPr lang="en-US"/>
                      <a:pPr/>
                      <a:t>[CELLRANGE]</a:t>
                    </a:fld>
                    <a:endParaRPr lang="en-P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608-461E-8B07-C72C05C3532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'Data and Charts for PPT'!$D$71:$D$79</c:f>
              <c:numCache>
                <c:formatCode>General</c:formatCode>
                <c:ptCount val="9"/>
                <c:pt idx="0">
                  <c:v>0.17830866575241089</c:v>
                </c:pt>
                <c:pt idx="1">
                  <c:v>0.30470678210258484</c:v>
                </c:pt>
                <c:pt idx="2">
                  <c:v>0.32502138614654541</c:v>
                </c:pt>
                <c:pt idx="3">
                  <c:v>0.12480573356151581</c:v>
                </c:pt>
                <c:pt idx="4">
                  <c:v>0.22941553592681885</c:v>
                </c:pt>
                <c:pt idx="5">
                  <c:v>0.16025069355964661</c:v>
                </c:pt>
                <c:pt idx="6">
                  <c:v>0.10243495553731918</c:v>
                </c:pt>
                <c:pt idx="7">
                  <c:v>0.54685962200164795</c:v>
                </c:pt>
                <c:pt idx="8">
                  <c:v>0.33048427104949951</c:v>
                </c:pt>
              </c:numCache>
            </c:numRef>
          </c:xVal>
          <c:yVal>
            <c:numRef>
              <c:f>'Data and Charts for PPT'!$H$71:$H$79</c:f>
              <c:numCache>
                <c:formatCode>General</c:formatCode>
                <c:ptCount val="9"/>
                <c:pt idx="0">
                  <c:v>20.942957861944581</c:v>
                </c:pt>
                <c:pt idx="1">
                  <c:v>-3.1469343386929327</c:v>
                </c:pt>
                <c:pt idx="2">
                  <c:v>13.851436078372453</c:v>
                </c:pt>
                <c:pt idx="3">
                  <c:v>-5.1508783500670408</c:v>
                </c:pt>
                <c:pt idx="4">
                  <c:v>-3.1649268487328861</c:v>
                </c:pt>
                <c:pt idx="5">
                  <c:v>-3.211947254591458</c:v>
                </c:pt>
                <c:pt idx="6">
                  <c:v>11.841153814841054</c:v>
                </c:pt>
                <c:pt idx="7">
                  <c:v>-1.1872773989694985</c:v>
                </c:pt>
                <c:pt idx="8">
                  <c:v>-5.0027136395312439</c:v>
                </c:pt>
              </c:numCache>
            </c:numRef>
          </c:yVal>
          <c:bubbleSize>
            <c:numRef>
              <c:f>'Data and Charts for PPT'!$I$71:$I$79</c:f>
              <c:numCache>
                <c:formatCode>General</c:formatCode>
                <c:ptCount val="9"/>
                <c:pt idx="0">
                  <c:v>40.320619614743848</c:v>
                </c:pt>
                <c:pt idx="1">
                  <c:v>7.76</c:v>
                </c:pt>
                <c:pt idx="2">
                  <c:v>5.6749387295702203</c:v>
                </c:pt>
                <c:pt idx="3">
                  <c:v>44.553115321528168</c:v>
                </c:pt>
                <c:pt idx="4">
                  <c:v>51.690380490259834</c:v>
                </c:pt>
                <c:pt idx="5">
                  <c:v>-1</c:v>
                </c:pt>
                <c:pt idx="6">
                  <c:v>-1</c:v>
                </c:pt>
                <c:pt idx="7">
                  <c:v>1.3514040619878165</c:v>
                </c:pt>
                <c:pt idx="8">
                  <c:v>75.230981148501058</c:v>
                </c:pt>
              </c:numCache>
            </c:numRef>
          </c:bubbleSize>
          <c:bubble3D val="0"/>
          <c:extLst>
            <c:ext xmlns:c15="http://schemas.microsoft.com/office/drawing/2012/chart" uri="{02D57815-91ED-43cb-92C2-25804820EDAC}">
              <c15:datalabelsRange>
                <c15:f>'Data and Charts for PPT'!$B$71:$B$79</c15:f>
                <c15:dlblRangeCache>
                  <c:ptCount val="9"/>
                  <c:pt idx="0">
                    <c:v>AZE</c:v>
                  </c:pt>
                  <c:pt idx="1">
                    <c:v>GEO</c:v>
                  </c:pt>
                  <c:pt idx="2">
                    <c:v>KAZ</c:v>
                  </c:pt>
                  <c:pt idx="3">
                    <c:v>KGZ</c:v>
                  </c:pt>
                  <c:pt idx="4">
                    <c:v>PAK</c:v>
                  </c:pt>
                  <c:pt idx="5">
                    <c:v>TJK</c:v>
                  </c:pt>
                  <c:pt idx="6">
                    <c:v>TKM</c:v>
                  </c:pt>
                  <c:pt idx="7">
                    <c:v>CHN</c:v>
                  </c:pt>
                  <c:pt idx="8">
                    <c:v>MNG</c:v>
                  </c:pt>
                </c15:dlblRangeCache>
              </c15:datalabelsRange>
            </c:ext>
            <c:ext xmlns:c16="http://schemas.microsoft.com/office/drawing/2014/chart" uri="{C3380CC4-5D6E-409C-BE32-E72D297353CC}">
              <c16:uniqueId val="{00000009-6608-461E-8B07-C72C05C35323}"/>
            </c:ext>
          </c:extLst>
        </c:ser>
        <c:dLbls>
          <c:showLegendKey val="0"/>
          <c:showVal val="0"/>
          <c:showCatName val="0"/>
          <c:showSerName val="0"/>
          <c:showPercent val="0"/>
          <c:showBubbleSize val="0"/>
        </c:dLbls>
        <c:bubbleScale val="40"/>
        <c:showNegBubbles val="1"/>
        <c:axId val="1305340416"/>
        <c:axId val="1305341248"/>
      </c:bubbleChart>
      <c:valAx>
        <c:axId val="1305340416"/>
        <c:scaling>
          <c:orientation val="minMax"/>
        </c:scaling>
        <c:delete val="0"/>
        <c:axPos val="b"/>
        <c:title>
          <c:tx>
            <c:strRef>
              <c:f>'https://intlmonetaryfund.sharepoint.com/teams/MCDFinancialSectorGroup-GreenFinancePaper/Shared Documents/Green Finance Paper/Data/Green Finance Charts/[Country classification (Excel).xlsx]Country Classification (2)'!$E$2</c:f>
              <c:strCache>
                <c:ptCount val="1"/>
                <c:pt idx="0">
                  <c:v>Financial Development Index</c:v>
                </c:pt>
              </c:strCache>
            </c:strRef>
          </c:tx>
          <c:layout>
            <c:manualLayout>
              <c:xMode val="edge"/>
              <c:yMode val="edge"/>
              <c:x val="0.30644944140845315"/>
              <c:y val="0.84082822980460781"/>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Segoe UI" panose="020B0502040204020203" pitchFamily="34" charset="0"/>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05341248"/>
        <c:crosses val="autoZero"/>
        <c:crossBetween val="midCat"/>
      </c:valAx>
      <c:valAx>
        <c:axId val="1305341248"/>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a:solidFill>
                      <a:sysClr val="windowText" lastClr="000000"/>
                    </a:solidFill>
                    <a:latin typeface="Arial" panose="020B0604020202020204" pitchFamily="34" charset="0"/>
                    <a:cs typeface="Arial" panose="020B0604020202020204" pitchFamily="34" charset="0"/>
                  </a:rPr>
                  <a:t>Net oil exports (% of 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05340416"/>
        <c:crossesAt val="0"/>
        <c:crossBetween val="midCat"/>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61464917185701E-2"/>
          <c:y val="0.20818355055657251"/>
          <c:w val="0.86835966778334317"/>
          <c:h val="0.67098606927155335"/>
        </c:manualLayout>
      </c:layout>
      <c:barChart>
        <c:barDir val="col"/>
        <c:grouping val="clustered"/>
        <c:varyColors val="0"/>
        <c:ser>
          <c:idx val="0"/>
          <c:order val="0"/>
          <c:tx>
            <c:v>Cost per year</c:v>
          </c:tx>
          <c:spPr>
            <a:solidFill>
              <a:schemeClr val="accent1"/>
            </a:solidFill>
            <a:ln>
              <a:solidFill>
                <a:schemeClr val="tx1"/>
              </a:solidFill>
            </a:ln>
            <a:effectLst/>
          </c:spPr>
          <c:invertIfNegative val="0"/>
          <c:trendline>
            <c:spPr>
              <a:ln w="19050" cap="rnd">
                <a:solidFill>
                  <a:schemeClr val="accent1"/>
                </a:solidFill>
                <a:prstDash val="sysDot"/>
              </a:ln>
              <a:effectLst/>
            </c:spPr>
            <c:trendlineType val="linear"/>
            <c:dispRSqr val="0"/>
            <c:dispEq val="0"/>
          </c:trendline>
          <c:cat>
            <c:numRef>
              <c:f>'total losses'!$C$6:$C$47</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'total losses'!$E$6:$E$47</c:f>
              <c:numCache>
                <c:formatCode>General</c:formatCode>
                <c:ptCount val="42"/>
                <c:pt idx="0">
                  <c:v>1.025352</c:v>
                </c:pt>
                <c:pt idx="1">
                  <c:v>0.25633800000000001</c:v>
                </c:pt>
                <c:pt idx="2">
                  <c:v>0.25633800000000001</c:v>
                </c:pt>
                <c:pt idx="3">
                  <c:v>1.025352</c:v>
                </c:pt>
                <c:pt idx="4">
                  <c:v>0.25633800000000001</c:v>
                </c:pt>
                <c:pt idx="5">
                  <c:v>0.25633800000000001</c:v>
                </c:pt>
                <c:pt idx="6">
                  <c:v>0.25633800000000001</c:v>
                </c:pt>
                <c:pt idx="7">
                  <c:v>0.51267600000000002</c:v>
                </c:pt>
                <c:pt idx="8">
                  <c:v>1.28169</c:v>
                </c:pt>
                <c:pt idx="9">
                  <c:v>0</c:v>
                </c:pt>
                <c:pt idx="10">
                  <c:v>1.025352</c:v>
                </c:pt>
                <c:pt idx="11">
                  <c:v>1.025352</c:v>
                </c:pt>
                <c:pt idx="12">
                  <c:v>1.025352</c:v>
                </c:pt>
                <c:pt idx="13">
                  <c:v>0.51267600000000002</c:v>
                </c:pt>
                <c:pt idx="14">
                  <c:v>0.51267600000000002</c:v>
                </c:pt>
                <c:pt idx="15">
                  <c:v>0.25633800000000001</c:v>
                </c:pt>
                <c:pt idx="16">
                  <c:v>1.28169</c:v>
                </c:pt>
                <c:pt idx="17">
                  <c:v>0.76901400000000009</c:v>
                </c:pt>
                <c:pt idx="18">
                  <c:v>0.25633800000000001</c:v>
                </c:pt>
                <c:pt idx="19">
                  <c:v>2.0507040000000001</c:v>
                </c:pt>
                <c:pt idx="20">
                  <c:v>2.8197180000000004</c:v>
                </c:pt>
                <c:pt idx="21">
                  <c:v>1.28169</c:v>
                </c:pt>
                <c:pt idx="22">
                  <c:v>0.51267600000000002</c:v>
                </c:pt>
                <c:pt idx="23">
                  <c:v>0.76901400000000009</c:v>
                </c:pt>
                <c:pt idx="24">
                  <c:v>0.25633800000000001</c:v>
                </c:pt>
                <c:pt idx="25">
                  <c:v>1.025352</c:v>
                </c:pt>
                <c:pt idx="26">
                  <c:v>0.51267600000000002</c:v>
                </c:pt>
                <c:pt idx="27">
                  <c:v>0.76901400000000009</c:v>
                </c:pt>
                <c:pt idx="28">
                  <c:v>1.7943660000000001</c:v>
                </c:pt>
                <c:pt idx="29">
                  <c:v>0.51267600000000002</c:v>
                </c:pt>
                <c:pt idx="30">
                  <c:v>1.28169</c:v>
                </c:pt>
                <c:pt idx="31">
                  <c:v>1.7943660000000001</c:v>
                </c:pt>
                <c:pt idx="32">
                  <c:v>1.7943660000000001</c:v>
                </c:pt>
                <c:pt idx="33">
                  <c:v>0.76901400000000009</c:v>
                </c:pt>
                <c:pt idx="34">
                  <c:v>0.51267600000000002</c:v>
                </c:pt>
                <c:pt idx="35">
                  <c:v>1.28169</c:v>
                </c:pt>
                <c:pt idx="36">
                  <c:v>0.25633800000000001</c:v>
                </c:pt>
                <c:pt idx="37">
                  <c:v>1.025352</c:v>
                </c:pt>
                <c:pt idx="38">
                  <c:v>1.025352</c:v>
                </c:pt>
                <c:pt idx="39">
                  <c:v>1.025352</c:v>
                </c:pt>
                <c:pt idx="40">
                  <c:v>1.025352</c:v>
                </c:pt>
                <c:pt idx="41">
                  <c:v>1.5380280000000002</c:v>
                </c:pt>
              </c:numCache>
            </c:numRef>
          </c:val>
          <c:extLst>
            <c:ext xmlns:c16="http://schemas.microsoft.com/office/drawing/2014/chart" uri="{C3380CC4-5D6E-409C-BE32-E72D297353CC}">
              <c16:uniqueId val="{00000001-C45D-418D-871F-1AB9305E6F4D}"/>
            </c:ext>
          </c:extLst>
        </c:ser>
        <c:dLbls>
          <c:showLegendKey val="0"/>
          <c:showVal val="0"/>
          <c:showCatName val="0"/>
          <c:showSerName val="0"/>
          <c:showPercent val="0"/>
          <c:showBubbleSize val="0"/>
        </c:dLbls>
        <c:gapWidth val="100"/>
        <c:axId val="953599056"/>
        <c:axId val="1136592672"/>
      </c:barChart>
      <c:lineChart>
        <c:grouping val="standard"/>
        <c:varyColors val="0"/>
        <c:ser>
          <c:idx val="1"/>
          <c:order val="1"/>
          <c:tx>
            <c:v>Cumulated cost since 1980 (right axis)</c:v>
          </c:tx>
          <c:spPr>
            <a:ln w="28575" cap="rnd">
              <a:solidFill>
                <a:schemeClr val="accent2"/>
              </a:solidFill>
              <a:round/>
            </a:ln>
            <a:effectLst/>
          </c:spPr>
          <c:marker>
            <c:symbol val="none"/>
          </c:marker>
          <c:cat>
            <c:numRef>
              <c:f>'total losses'!$C$6:$C$47</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'total losses'!$F$6:$F$47</c:f>
              <c:numCache>
                <c:formatCode>General</c:formatCode>
                <c:ptCount val="42"/>
                <c:pt idx="0">
                  <c:v>1.025352</c:v>
                </c:pt>
                <c:pt idx="1">
                  <c:v>1.28169</c:v>
                </c:pt>
                <c:pt idx="2">
                  <c:v>1.538028</c:v>
                </c:pt>
                <c:pt idx="3">
                  <c:v>2.56338</c:v>
                </c:pt>
                <c:pt idx="4">
                  <c:v>2.8197179999999999</c:v>
                </c:pt>
                <c:pt idx="5">
                  <c:v>3.0760559999999999</c:v>
                </c:pt>
                <c:pt idx="6">
                  <c:v>3.3323939999999999</c:v>
                </c:pt>
                <c:pt idx="7">
                  <c:v>3.8450699999999998</c:v>
                </c:pt>
                <c:pt idx="8">
                  <c:v>5.12676</c:v>
                </c:pt>
                <c:pt idx="9">
                  <c:v>5.12676</c:v>
                </c:pt>
                <c:pt idx="10">
                  <c:v>6.1521119999999998</c:v>
                </c:pt>
                <c:pt idx="11">
                  <c:v>7.1774639999999996</c:v>
                </c:pt>
                <c:pt idx="12">
                  <c:v>8.2028160000000003</c:v>
                </c:pt>
                <c:pt idx="13">
                  <c:v>8.7154920000000011</c:v>
                </c:pt>
                <c:pt idx="14">
                  <c:v>9.2281680000000019</c:v>
                </c:pt>
                <c:pt idx="15">
                  <c:v>9.4845060000000014</c:v>
                </c:pt>
                <c:pt idx="16">
                  <c:v>10.766196000000001</c:v>
                </c:pt>
                <c:pt idx="17">
                  <c:v>11.535210000000001</c:v>
                </c:pt>
                <c:pt idx="18">
                  <c:v>11.791548000000001</c:v>
                </c:pt>
                <c:pt idx="19">
                  <c:v>13.842252</c:v>
                </c:pt>
                <c:pt idx="20">
                  <c:v>16.66197</c:v>
                </c:pt>
                <c:pt idx="21">
                  <c:v>17.943660000000001</c:v>
                </c:pt>
                <c:pt idx="22">
                  <c:v>18.456336</c:v>
                </c:pt>
                <c:pt idx="23">
                  <c:v>19.225349999999999</c:v>
                </c:pt>
                <c:pt idx="24">
                  <c:v>19.481687999999998</c:v>
                </c:pt>
                <c:pt idx="25">
                  <c:v>20.50704</c:v>
                </c:pt>
                <c:pt idx="26">
                  <c:v>21.019715999999999</c:v>
                </c:pt>
                <c:pt idx="27">
                  <c:v>21.788729999999997</c:v>
                </c:pt>
                <c:pt idx="28">
                  <c:v>23.583095999999998</c:v>
                </c:pt>
                <c:pt idx="29">
                  <c:v>24.095771999999997</c:v>
                </c:pt>
                <c:pt idx="30">
                  <c:v>25.377461999999998</c:v>
                </c:pt>
                <c:pt idx="31">
                  <c:v>27.171827999999998</c:v>
                </c:pt>
                <c:pt idx="32">
                  <c:v>28.966193999999998</c:v>
                </c:pt>
                <c:pt idx="33">
                  <c:v>29.735207999999997</c:v>
                </c:pt>
                <c:pt idx="34">
                  <c:v>30.247883999999996</c:v>
                </c:pt>
                <c:pt idx="35">
                  <c:v>31.529573999999997</c:v>
                </c:pt>
                <c:pt idx="36">
                  <c:v>31.785911999999996</c:v>
                </c:pt>
                <c:pt idx="37">
                  <c:v>32.811263999999994</c:v>
                </c:pt>
                <c:pt idx="38">
                  <c:v>33.836615999999992</c:v>
                </c:pt>
                <c:pt idx="39">
                  <c:v>34.86196799999999</c:v>
                </c:pt>
                <c:pt idx="40">
                  <c:v>35.887319999999988</c:v>
                </c:pt>
                <c:pt idx="41">
                  <c:v>37.425347999999985</c:v>
                </c:pt>
              </c:numCache>
            </c:numRef>
          </c:val>
          <c:smooth val="0"/>
          <c:extLst>
            <c:ext xmlns:c16="http://schemas.microsoft.com/office/drawing/2014/chart" uri="{C3380CC4-5D6E-409C-BE32-E72D297353CC}">
              <c16:uniqueId val="{00000002-C45D-418D-871F-1AB9305E6F4D}"/>
            </c:ext>
          </c:extLst>
        </c:ser>
        <c:dLbls>
          <c:showLegendKey val="0"/>
          <c:showVal val="0"/>
          <c:showCatName val="0"/>
          <c:showSerName val="0"/>
          <c:showPercent val="0"/>
          <c:showBubbleSize val="0"/>
        </c:dLbls>
        <c:marker val="1"/>
        <c:smooth val="0"/>
        <c:axId val="2093748384"/>
        <c:axId val="2093745472"/>
      </c:lineChart>
      <c:catAx>
        <c:axId val="95359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136592672"/>
        <c:crosses val="autoZero"/>
        <c:auto val="1"/>
        <c:lblAlgn val="ctr"/>
        <c:lblOffset val="100"/>
        <c:noMultiLvlLbl val="0"/>
      </c:catAx>
      <c:valAx>
        <c:axId val="113659267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rgbClr val="B3B3B3"/>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953599056"/>
        <c:crosses val="autoZero"/>
        <c:crossBetween val="between"/>
        <c:majorUnit val="1"/>
      </c:valAx>
      <c:valAx>
        <c:axId val="2093745472"/>
        <c:scaling>
          <c:orientation val="minMax"/>
        </c:scaling>
        <c:delete val="0"/>
        <c:axPos val="r"/>
        <c:numFmt formatCode="General" sourceLinked="1"/>
        <c:majorTickMark val="in"/>
        <c:minorTickMark val="none"/>
        <c:tickLblPos val="nextTo"/>
        <c:spPr>
          <a:noFill/>
          <a:ln>
            <a:solidFill>
              <a:srgbClr val="B3B3B3"/>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093748384"/>
        <c:crosses val="max"/>
        <c:crossBetween val="between"/>
        <c:majorUnit val="10"/>
      </c:valAx>
      <c:catAx>
        <c:axId val="2093748384"/>
        <c:scaling>
          <c:orientation val="minMax"/>
        </c:scaling>
        <c:delete val="1"/>
        <c:axPos val="b"/>
        <c:numFmt formatCode="General" sourceLinked="1"/>
        <c:majorTickMark val="out"/>
        <c:minorTickMark val="none"/>
        <c:tickLblPos val="nextTo"/>
        <c:crossAx val="2093745472"/>
        <c:crosses val="autoZero"/>
        <c:auto val="1"/>
        <c:lblAlgn val="ctr"/>
        <c:lblOffset val="100"/>
        <c:noMultiLvlLbl val="0"/>
      </c:catAx>
      <c:spPr>
        <a:noFill/>
        <a:ln>
          <a:noFill/>
        </a:ln>
        <a:effectLst/>
      </c:spPr>
    </c:plotArea>
    <c:legend>
      <c:legendPos val="t"/>
      <c:layout>
        <c:manualLayout>
          <c:xMode val="edge"/>
          <c:yMode val="edge"/>
          <c:x val="6.1699023928395574E-2"/>
          <c:y val="4.1444596857051992E-2"/>
          <c:w val="0.86347316925648854"/>
          <c:h val="0.13935593943271488"/>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11077240257611E-2"/>
          <c:y val="9.1678822642094052E-2"/>
          <c:w val="0.90596776465287532"/>
          <c:h val="0.81371183560201255"/>
        </c:manualLayout>
      </c:layout>
      <c:barChart>
        <c:barDir val="col"/>
        <c:grouping val="clustered"/>
        <c:varyColors val="0"/>
        <c:ser>
          <c:idx val="0"/>
          <c:order val="0"/>
          <c:tx>
            <c:strRef>
              <c:f>Sheet1!$G$61</c:f>
              <c:strCache>
                <c:ptCount val="1"/>
                <c:pt idx="0">
                  <c:v>Expected loan losses since 2023</c:v>
                </c:pt>
              </c:strCache>
            </c:strRef>
          </c:tx>
          <c:spPr>
            <a:solidFill>
              <a:srgbClr val="009CDE"/>
            </a:solidFill>
            <a:ln>
              <a:solidFill>
                <a:srgbClr val="000000"/>
              </a:solidFill>
            </a:ln>
          </c:spPr>
          <c:invertIfNegative val="0"/>
          <c:cat>
            <c:numRef>
              <c:f>'[1]Disaster frequency'!$AC$62:$AC$64</c:f>
              <c:numCache>
                <c:formatCode>General</c:formatCode>
                <c:ptCount val="3"/>
                <c:pt idx="0">
                  <c:v>2030</c:v>
                </c:pt>
                <c:pt idx="1">
                  <c:v>2040</c:v>
                </c:pt>
                <c:pt idx="2">
                  <c:v>2050</c:v>
                </c:pt>
              </c:numCache>
            </c:numRef>
          </c:cat>
          <c:val>
            <c:numRef>
              <c:f>Sheet1!$G$62:$G$64</c:f>
              <c:numCache>
                <c:formatCode>0</c:formatCode>
                <c:ptCount val="3"/>
                <c:pt idx="0">
                  <c:v>11.304787617560454</c:v>
                </c:pt>
                <c:pt idx="1">
                  <c:v>26</c:v>
                </c:pt>
                <c:pt idx="2">
                  <c:v>52.842156604196916</c:v>
                </c:pt>
              </c:numCache>
            </c:numRef>
          </c:val>
          <c:extLst>
            <c:ext xmlns:c16="http://schemas.microsoft.com/office/drawing/2014/chart" uri="{C3380CC4-5D6E-409C-BE32-E72D297353CC}">
              <c16:uniqueId val="{00000000-F1BB-4851-AFF3-AF0E7CA8E982}"/>
            </c:ext>
          </c:extLst>
        </c:ser>
        <c:dLbls>
          <c:showLegendKey val="0"/>
          <c:showVal val="0"/>
          <c:showCatName val="0"/>
          <c:showSerName val="0"/>
          <c:showPercent val="0"/>
          <c:showBubbleSize val="0"/>
        </c:dLbls>
        <c:gapWidth val="50"/>
        <c:axId val="659215872"/>
        <c:axId val="659217408"/>
      </c:barChart>
      <c:lineChart>
        <c:grouping val="stacked"/>
        <c:varyColors val="0"/>
        <c:ser>
          <c:idx val="1"/>
          <c:order val="1"/>
          <c:tx>
            <c:strRef>
              <c:f>Sheet1!$H$61</c:f>
              <c:strCache>
                <c:ptCount val="1"/>
                <c:pt idx="0">
                  <c:v>Cumulative loan losses 1980-2021</c:v>
                </c:pt>
              </c:strCache>
            </c:strRef>
          </c:tx>
          <c:marker>
            <c:symbol val="none"/>
          </c:marker>
          <c:cat>
            <c:numRef>
              <c:f>Sheet1!$B$62:$B$64</c:f>
              <c:numCache>
                <c:formatCode>General</c:formatCode>
                <c:ptCount val="3"/>
                <c:pt idx="0">
                  <c:v>2030</c:v>
                </c:pt>
                <c:pt idx="1">
                  <c:v>2040</c:v>
                </c:pt>
                <c:pt idx="2">
                  <c:v>2050</c:v>
                </c:pt>
              </c:numCache>
            </c:numRef>
          </c:cat>
          <c:val>
            <c:numRef>
              <c:f>Sheet1!$H$62:$H$64</c:f>
              <c:numCache>
                <c:formatCode>General</c:formatCode>
                <c:ptCount val="3"/>
                <c:pt idx="0">
                  <c:v>37</c:v>
                </c:pt>
                <c:pt idx="1">
                  <c:v>37</c:v>
                </c:pt>
                <c:pt idx="2">
                  <c:v>37</c:v>
                </c:pt>
              </c:numCache>
            </c:numRef>
          </c:val>
          <c:smooth val="0"/>
          <c:extLst>
            <c:ext xmlns:c16="http://schemas.microsoft.com/office/drawing/2014/chart" uri="{C3380CC4-5D6E-409C-BE32-E72D297353CC}">
              <c16:uniqueId val="{00000001-F1BB-4851-AFF3-AF0E7CA8E982}"/>
            </c:ext>
          </c:extLst>
        </c:ser>
        <c:dLbls>
          <c:showLegendKey val="0"/>
          <c:showVal val="0"/>
          <c:showCatName val="0"/>
          <c:showSerName val="0"/>
          <c:showPercent val="0"/>
          <c:showBubbleSize val="0"/>
        </c:dLbls>
        <c:marker val="1"/>
        <c:smooth val="0"/>
        <c:axId val="659215872"/>
        <c:axId val="659217408"/>
      </c:lineChart>
      <c:catAx>
        <c:axId val="659215872"/>
        <c:scaling>
          <c:orientation val="minMax"/>
        </c:scaling>
        <c:delete val="0"/>
        <c:axPos val="b"/>
        <c:numFmt formatCode="General" sourceLinked="1"/>
        <c:majorTickMark val="in"/>
        <c:minorTickMark val="none"/>
        <c:tickLblPos val="low"/>
        <c:spPr>
          <a:ln w="12700">
            <a:solidFill>
              <a:srgbClr val="B3B3B3"/>
            </a:solidFill>
            <a:prstDash val="solid"/>
          </a:ln>
        </c:spPr>
        <c:txPr>
          <a:bodyPr rot="0" vert="horz"/>
          <a:lstStyle/>
          <a:p>
            <a:pPr>
              <a:defRPr/>
            </a:pPr>
            <a:endParaRPr lang="en-US"/>
          </a:p>
        </c:txPr>
        <c:crossAx val="659217408"/>
        <c:crosses val="autoZero"/>
        <c:auto val="1"/>
        <c:lblAlgn val="ctr"/>
        <c:lblOffset val="100"/>
        <c:tickMarkSkip val="1"/>
        <c:noMultiLvlLbl val="0"/>
      </c:catAx>
      <c:valAx>
        <c:axId val="659217408"/>
        <c:scaling>
          <c:orientation val="minMax"/>
        </c:scaling>
        <c:delete val="0"/>
        <c:axPos val="l"/>
        <c:majorGridlines>
          <c:spPr>
            <a:ln>
              <a:solidFill>
                <a:srgbClr val="FEFEFE">
                  <a:lumMod val="90000"/>
                </a:srgbClr>
              </a:solidFill>
            </a:ln>
          </c:spPr>
        </c:majorGridlines>
        <c:numFmt formatCode="General" sourceLinked="0"/>
        <c:majorTickMark val="in"/>
        <c:minorTickMark val="none"/>
        <c:tickLblPos val="nextTo"/>
        <c:spPr>
          <a:ln w="12700">
            <a:solidFill>
              <a:srgbClr val="B3B3B3"/>
            </a:solidFill>
            <a:prstDash val="solid"/>
          </a:ln>
        </c:spPr>
        <c:txPr>
          <a:bodyPr rot="0" vert="horz"/>
          <a:lstStyle/>
          <a:p>
            <a:pPr>
              <a:defRPr/>
            </a:pPr>
            <a:endParaRPr lang="en-US"/>
          </a:p>
        </c:txPr>
        <c:crossAx val="659215872"/>
        <c:crosses val="autoZero"/>
        <c:crossBetween val="between"/>
      </c:valAx>
      <c:spPr>
        <a:noFill/>
        <a:ln w="25400">
          <a:noFill/>
        </a:ln>
      </c:spPr>
    </c:plotArea>
    <c:legend>
      <c:legendPos val="t"/>
      <c:layout>
        <c:manualLayout>
          <c:xMode val="edge"/>
          <c:yMode val="edge"/>
          <c:x val="4.0724786799756996E-2"/>
          <c:y val="7.7803476739822346E-3"/>
          <c:w val="0.91494575823528035"/>
          <c:h val="6.8810671925794376E-2"/>
        </c:manualLayout>
      </c:layout>
      <c:overlay val="0"/>
    </c:legend>
    <c:plotVisOnly val="1"/>
    <c:dispBlanksAs val="span"/>
    <c:showDLblsOverMax val="0"/>
  </c:chart>
  <c:spPr>
    <a:noFill/>
    <a:ln w="25400">
      <a:noFill/>
    </a:ln>
  </c:spPr>
  <c:txPr>
    <a:bodyPr/>
    <a:lstStyle/>
    <a:p>
      <a:pPr>
        <a:defRPr sz="1100" b="0" i="0" u="none" strike="noStrike" baseline="0">
          <a:solidFill>
            <a:sysClr val="windowText" lastClr="000000"/>
          </a:solidFill>
          <a:latin typeface="+mn-lt"/>
          <a:ea typeface="Frutiger LT Std 45 Light"/>
          <a:cs typeface="Segoe U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80927384076991E-2"/>
          <c:y val="0.10799383059223705"/>
          <c:w val="0.8726386608419755"/>
          <c:h val="0.638706387250222"/>
        </c:manualLayout>
      </c:layout>
      <c:barChart>
        <c:barDir val="col"/>
        <c:grouping val="clustered"/>
        <c:varyColors val="0"/>
        <c:ser>
          <c:idx val="0"/>
          <c:order val="0"/>
          <c:spPr>
            <a:solidFill>
              <a:srgbClr val="00B0F0"/>
            </a:solidFill>
            <a:ln>
              <a:solidFill>
                <a:schemeClr val="tx2"/>
              </a:solidFill>
            </a:ln>
            <a:effectLst/>
          </c:spPr>
          <c:invertIfNegative val="0"/>
          <c:cat>
            <c:strRef>
              <c:f>Sheet3!$M$7:$N$7</c:f>
              <c:strCache>
                <c:ptCount val="2"/>
                <c:pt idx="0">
                  <c:v>Total Insured losses</c:v>
                </c:pt>
                <c:pt idx="1">
                  <c:v>Total Economic losses</c:v>
                </c:pt>
              </c:strCache>
            </c:strRef>
          </c:cat>
          <c:val>
            <c:numRef>
              <c:f>Sheet3!$M$8:$N$8</c:f>
              <c:numCache>
                <c:formatCode>General</c:formatCode>
                <c:ptCount val="2"/>
                <c:pt idx="0">
                  <c:v>1.2600000000000002</c:v>
                </c:pt>
                <c:pt idx="1">
                  <c:v>24.799999999999997</c:v>
                </c:pt>
              </c:numCache>
            </c:numRef>
          </c:val>
          <c:extLst>
            <c:ext xmlns:c16="http://schemas.microsoft.com/office/drawing/2014/chart" uri="{C3380CC4-5D6E-409C-BE32-E72D297353CC}">
              <c16:uniqueId val="{00000000-EBB6-4DC0-8608-B2697325B509}"/>
            </c:ext>
          </c:extLst>
        </c:ser>
        <c:dLbls>
          <c:showLegendKey val="0"/>
          <c:showVal val="0"/>
          <c:showCatName val="0"/>
          <c:showSerName val="0"/>
          <c:showPercent val="0"/>
          <c:showBubbleSize val="0"/>
        </c:dLbls>
        <c:gapWidth val="219"/>
        <c:overlap val="-27"/>
        <c:axId val="1037062256"/>
        <c:axId val="1037077648"/>
      </c:barChart>
      <c:catAx>
        <c:axId val="103706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37077648"/>
        <c:crosses val="autoZero"/>
        <c:auto val="1"/>
        <c:lblAlgn val="ctr"/>
        <c:lblOffset val="100"/>
        <c:noMultiLvlLbl val="0"/>
      </c:catAx>
      <c:valAx>
        <c:axId val="1037077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3706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rgbClr val="004C97"/>
                </a:solidFill>
              </a:rPr>
              <a:t>CAREC Sectoral CO2-eq</a:t>
            </a:r>
            <a:r>
              <a:rPr lang="en-US" sz="1600" b="1" baseline="0">
                <a:solidFill>
                  <a:srgbClr val="004C97"/>
                </a:solidFill>
              </a:rPr>
              <a:t> Emissions</a:t>
            </a:r>
            <a:endParaRPr lang="en-US" sz="1600" b="1">
              <a:solidFill>
                <a:srgbClr val="004C97"/>
              </a:solidFill>
            </a:endParaRPr>
          </a:p>
        </c:rich>
      </c:tx>
      <c:layout>
        <c:manualLayout>
          <c:xMode val="edge"/>
          <c:yMode val="edge"/>
          <c:x val="5.2527269971659178E-2"/>
          <c:y val="3.11569278778452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959083031528647"/>
          <c:y val="0.24453304897868264"/>
          <c:w val="0.46500766618707057"/>
          <c:h val="0.62817483593149659"/>
        </c:manualLayout>
      </c:layout>
      <c:pieChart>
        <c:varyColors val="1"/>
        <c:ser>
          <c:idx val="0"/>
          <c:order val="0"/>
          <c:spPr>
            <a:ln w="12700">
              <a:solidFill>
                <a:schemeClr val="tx1"/>
              </a:solidFill>
            </a:ln>
          </c:spPr>
          <c:dPt>
            <c:idx val="0"/>
            <c:bubble3D val="0"/>
            <c:spPr>
              <a:solidFill>
                <a:srgbClr val="009CDE"/>
              </a:solidFill>
              <a:ln w="12700">
                <a:solidFill>
                  <a:schemeClr val="tx1"/>
                </a:solidFill>
              </a:ln>
              <a:effectLst/>
            </c:spPr>
            <c:extLst>
              <c:ext xmlns:c16="http://schemas.microsoft.com/office/drawing/2014/chart" uri="{C3380CC4-5D6E-409C-BE32-E72D297353CC}">
                <c16:uniqueId val="{00000001-96F8-4228-8366-9775659B57AC}"/>
              </c:ext>
            </c:extLst>
          </c:dPt>
          <c:dPt>
            <c:idx val="1"/>
            <c:bubble3D val="0"/>
            <c:spPr>
              <a:solidFill>
                <a:srgbClr val="F2A900"/>
              </a:solidFill>
              <a:ln w="12700">
                <a:solidFill>
                  <a:schemeClr val="tx1"/>
                </a:solidFill>
              </a:ln>
              <a:effectLst/>
            </c:spPr>
            <c:extLst>
              <c:ext xmlns:c16="http://schemas.microsoft.com/office/drawing/2014/chart" uri="{C3380CC4-5D6E-409C-BE32-E72D297353CC}">
                <c16:uniqueId val="{00000003-96F8-4228-8366-9775659B57AC}"/>
              </c:ext>
            </c:extLst>
          </c:dPt>
          <c:dPt>
            <c:idx val="2"/>
            <c:bubble3D val="0"/>
            <c:spPr>
              <a:solidFill>
                <a:srgbClr val="7030A0"/>
              </a:solidFill>
              <a:ln w="12700">
                <a:solidFill>
                  <a:schemeClr val="tx1"/>
                </a:solidFill>
              </a:ln>
              <a:effectLst/>
            </c:spPr>
            <c:extLst>
              <c:ext xmlns:c16="http://schemas.microsoft.com/office/drawing/2014/chart" uri="{C3380CC4-5D6E-409C-BE32-E72D297353CC}">
                <c16:uniqueId val="{00000005-96F8-4228-8366-9775659B57AC}"/>
              </c:ext>
            </c:extLst>
          </c:dPt>
          <c:dPt>
            <c:idx val="3"/>
            <c:bubble3D val="0"/>
            <c:spPr>
              <a:solidFill>
                <a:schemeClr val="accent2"/>
              </a:solidFill>
              <a:ln w="12700">
                <a:solidFill>
                  <a:schemeClr val="tx1"/>
                </a:solidFill>
              </a:ln>
              <a:effectLst/>
            </c:spPr>
            <c:extLst>
              <c:ext xmlns:c16="http://schemas.microsoft.com/office/drawing/2014/chart" uri="{C3380CC4-5D6E-409C-BE32-E72D297353CC}">
                <c16:uniqueId val="{00000007-96F8-4228-8366-9775659B57AC}"/>
              </c:ext>
            </c:extLst>
          </c:dPt>
          <c:dPt>
            <c:idx val="4"/>
            <c:bubble3D val="0"/>
            <c:spPr>
              <a:solidFill>
                <a:srgbClr val="78BE20"/>
              </a:solidFill>
              <a:ln w="12700">
                <a:solidFill>
                  <a:schemeClr val="tx1"/>
                </a:solidFill>
              </a:ln>
              <a:effectLst/>
            </c:spPr>
            <c:extLst>
              <c:ext xmlns:c16="http://schemas.microsoft.com/office/drawing/2014/chart" uri="{C3380CC4-5D6E-409C-BE32-E72D297353CC}">
                <c16:uniqueId val="{00000009-96F8-4228-8366-9775659B57AC}"/>
              </c:ext>
            </c:extLst>
          </c:dPt>
          <c:dPt>
            <c:idx val="5"/>
            <c:bubble3D val="0"/>
            <c:spPr>
              <a:solidFill>
                <a:srgbClr val="DA281C"/>
              </a:solidFill>
              <a:ln w="12700">
                <a:solidFill>
                  <a:schemeClr val="tx1"/>
                </a:solidFill>
              </a:ln>
              <a:effectLst/>
            </c:spPr>
            <c:extLst>
              <c:ext xmlns:c16="http://schemas.microsoft.com/office/drawing/2014/chart" uri="{C3380CC4-5D6E-409C-BE32-E72D297353CC}">
                <c16:uniqueId val="{0000000B-96F8-4228-8366-9775659B57AC}"/>
              </c:ext>
            </c:extLst>
          </c:dPt>
          <c:dPt>
            <c:idx val="6"/>
            <c:bubble3D val="0"/>
            <c:spPr>
              <a:solidFill>
                <a:srgbClr val="005E85"/>
              </a:solidFill>
              <a:ln w="12700">
                <a:solidFill>
                  <a:schemeClr val="tx1"/>
                </a:solidFill>
              </a:ln>
              <a:effectLst/>
            </c:spPr>
            <c:extLst>
              <c:ext xmlns:c16="http://schemas.microsoft.com/office/drawing/2014/chart" uri="{C3380CC4-5D6E-409C-BE32-E72D297353CC}">
                <c16:uniqueId val="{0000000D-96F8-4228-8366-9775659B57AC}"/>
              </c:ext>
            </c:extLst>
          </c:dPt>
          <c:dLbls>
            <c:dLbl>
              <c:idx val="0"/>
              <c:layout>
                <c:manualLayout>
                  <c:x val="-7.2865366455840824E-2"/>
                  <c:y val="5.67161179930704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F8-4228-8366-9775659B57AC}"/>
                </c:ext>
              </c:extLst>
            </c:dLbl>
            <c:dLbl>
              <c:idx val="1"/>
              <c:layout>
                <c:manualLayout>
                  <c:x val="5.8656039446957344E-3"/>
                  <c:y val="3.370643408508280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F8-4228-8366-9775659B57AC}"/>
                </c:ext>
              </c:extLst>
            </c:dLbl>
            <c:dLbl>
              <c:idx val="2"/>
              <c:layout>
                <c:manualLayout>
                  <c:x val="9.462371176127882E-3"/>
                  <c:y val="8.1984128211871357E-2"/>
                </c:manualLayout>
              </c:layout>
              <c:showLegendKey val="0"/>
              <c:showVal val="0"/>
              <c:showCatName val="1"/>
              <c:showSerName val="0"/>
              <c:showPercent val="1"/>
              <c:showBubbleSize val="0"/>
              <c:extLst>
                <c:ext xmlns:c15="http://schemas.microsoft.com/office/drawing/2012/chart" uri="{CE6537A1-D6FC-4f65-9D91-7224C49458BB}">
                  <c15:layout>
                    <c:manualLayout>
                      <c:w val="0.22347772186894474"/>
                      <c:h val="0.16707902574494496"/>
                    </c:manualLayout>
                  </c15:layout>
                </c:ext>
                <c:ext xmlns:c16="http://schemas.microsoft.com/office/drawing/2014/chart" uri="{C3380CC4-5D6E-409C-BE32-E72D297353CC}">
                  <c16:uniqueId val="{00000005-96F8-4228-8366-9775659B57AC}"/>
                </c:ext>
              </c:extLst>
            </c:dLbl>
            <c:dLbl>
              <c:idx val="3"/>
              <c:layout>
                <c:manualLayout>
                  <c:x val="2.6275009752264104E-2"/>
                  <c:y val="-2.62727508915651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6F8-4228-8366-9775659B57AC}"/>
                </c:ext>
              </c:extLst>
            </c:dLbl>
            <c:dLbl>
              <c:idx val="4"/>
              <c:layout>
                <c:manualLayout>
                  <c:x val="-3.5765197091356712E-2"/>
                  <c:y val="-1.4130315645468699E-2"/>
                </c:manualLayout>
              </c:layout>
              <c:showLegendKey val="0"/>
              <c:showVal val="0"/>
              <c:showCatName val="1"/>
              <c:showSerName val="0"/>
              <c:showPercent val="1"/>
              <c:showBubbleSize val="0"/>
              <c:extLst>
                <c:ext xmlns:c15="http://schemas.microsoft.com/office/drawing/2012/chart" uri="{CE6537A1-D6FC-4f65-9D91-7224C49458BB}">
                  <c15:layout>
                    <c:manualLayout>
                      <c:w val="0.15459314568526464"/>
                      <c:h val="0.12067157120442971"/>
                    </c:manualLayout>
                  </c15:layout>
                </c:ext>
                <c:ext xmlns:c16="http://schemas.microsoft.com/office/drawing/2014/chart" uri="{C3380CC4-5D6E-409C-BE32-E72D297353CC}">
                  <c16:uniqueId val="{00000009-96F8-4228-8366-9775659B57AC}"/>
                </c:ext>
              </c:extLst>
            </c:dLbl>
            <c:dLbl>
              <c:idx val="5"/>
              <c:layout>
                <c:manualLayout>
                  <c:x val="-8.0048770102397304E-2"/>
                  <c:y val="-4.1712505048989053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637926158525982"/>
                      <c:h val="0.14546053374025425"/>
                    </c:manualLayout>
                  </c15:layout>
                </c:ext>
                <c:ext xmlns:c16="http://schemas.microsoft.com/office/drawing/2014/chart" uri="{C3380CC4-5D6E-409C-BE32-E72D297353CC}">
                  <c16:uniqueId val="{0000000B-96F8-4228-8366-9775659B57AC}"/>
                </c:ext>
              </c:extLst>
            </c:dLbl>
            <c:dLbl>
              <c:idx val="6"/>
              <c:layout>
                <c:manualLayout>
                  <c:x val="0.18905917921744197"/>
                  <c:y val="-1.1366311935096851E-2"/>
                </c:manualLayout>
              </c:layout>
              <c:showLegendKey val="0"/>
              <c:showVal val="0"/>
              <c:showCatName val="1"/>
              <c:showSerName val="0"/>
              <c:showPercent val="1"/>
              <c:showBubbleSize val="0"/>
              <c:extLst>
                <c:ext xmlns:c15="http://schemas.microsoft.com/office/drawing/2012/chart" uri="{CE6537A1-D6FC-4f65-9D91-7224C49458BB}">
                  <c15:layout>
                    <c:manualLayout>
                      <c:w val="0.13830222983886467"/>
                      <c:h val="9.5377664292542921E-2"/>
                    </c:manualLayout>
                  </c15:layout>
                </c:ext>
                <c:ext xmlns:c16="http://schemas.microsoft.com/office/drawing/2014/chart" uri="{C3380CC4-5D6E-409C-BE32-E72D297353CC}">
                  <c16:uniqueId val="{0000000D-96F8-4228-8366-9775659B57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and Charts for PPT'!$A$21:$A$27</c:f>
              <c:strCache>
                <c:ptCount val="7"/>
                <c:pt idx="0">
                  <c:v>Agriculture</c:v>
                </c:pt>
                <c:pt idx="1">
                  <c:v>Energy</c:v>
                </c:pt>
                <c:pt idx="2">
                  <c:v>Manufacturing</c:v>
                </c:pt>
                <c:pt idx="3">
                  <c:v>Other</c:v>
                </c:pt>
                <c:pt idx="4">
                  <c:v>Services</c:v>
                </c:pt>
                <c:pt idx="5">
                  <c:v>Transportation</c:v>
                </c:pt>
                <c:pt idx="6">
                  <c:v>Utilities</c:v>
                </c:pt>
              </c:strCache>
            </c:strRef>
          </c:cat>
          <c:val>
            <c:numRef>
              <c:f>'Data and Charts for PPT'!$B$21:$B$27</c:f>
              <c:numCache>
                <c:formatCode>0</c:formatCode>
                <c:ptCount val="7"/>
                <c:pt idx="0">
                  <c:v>109030.20000000001</c:v>
                </c:pt>
                <c:pt idx="1">
                  <c:v>387030.8</c:v>
                </c:pt>
                <c:pt idx="2">
                  <c:v>2892816.9000000004</c:v>
                </c:pt>
                <c:pt idx="3">
                  <c:v>76773.2</c:v>
                </c:pt>
                <c:pt idx="4">
                  <c:v>632552.79999999993</c:v>
                </c:pt>
                <c:pt idx="5">
                  <c:v>1040034.5</c:v>
                </c:pt>
                <c:pt idx="6">
                  <c:v>5509486.4000000004</c:v>
                </c:pt>
              </c:numCache>
            </c:numRef>
          </c:val>
          <c:extLst>
            <c:ext xmlns:c16="http://schemas.microsoft.com/office/drawing/2014/chart" uri="{C3380CC4-5D6E-409C-BE32-E72D297353CC}">
              <c16:uniqueId val="{0000000E-96F8-4228-8366-9775659B57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228915521957033E-2"/>
          <c:y val="0.20120815580466109"/>
          <c:w val="0.90630738428943081"/>
          <c:h val="0.67178559469977639"/>
        </c:manualLayout>
      </c:layout>
      <c:lineChart>
        <c:grouping val="standard"/>
        <c:varyColors val="0"/>
        <c:ser>
          <c:idx val="0"/>
          <c:order val="0"/>
          <c:tx>
            <c:strRef>
              <c:f>'Oil Trade Data'!$A$65</c:f>
              <c:strCache>
                <c:ptCount val="1"/>
                <c:pt idx="0">
                  <c:v>AFR</c:v>
                </c:pt>
              </c:strCache>
            </c:strRef>
          </c:tx>
          <c:spPr>
            <a:ln w="38100">
              <a:solidFill>
                <a:srgbClr val="4B82AD"/>
              </a:solidFill>
              <a:prstDash val="solid"/>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Data'!$B$65:$N$65</c:f>
              <c:numCache>
                <c:formatCode>0.0</c:formatCode>
                <c:ptCount val="13"/>
                <c:pt idx="0">
                  <c:v>15.822720449345324</c:v>
                </c:pt>
                <c:pt idx="1">
                  <c:v>14.32852129819169</c:v>
                </c:pt>
                <c:pt idx="2">
                  <c:v>13.371617579214117</c:v>
                </c:pt>
                <c:pt idx="3">
                  <c:v>14.84525673593134</c:v>
                </c:pt>
                <c:pt idx="4">
                  <c:v>17.542465985273768</c:v>
                </c:pt>
                <c:pt idx="5">
                  <c:v>22.87584891099986</c:v>
                </c:pt>
                <c:pt idx="6">
                  <c:v>22.1854756010549</c:v>
                </c:pt>
                <c:pt idx="7">
                  <c:v>22.325782078377841</c:v>
                </c:pt>
                <c:pt idx="8">
                  <c:v>24.149471512399469</c:v>
                </c:pt>
                <c:pt idx="9">
                  <c:v>19.400945186685917</c:v>
                </c:pt>
                <c:pt idx="10">
                  <c:v>20.666150308305987</c:v>
                </c:pt>
                <c:pt idx="11">
                  <c:v>23.121666460230131</c:v>
                </c:pt>
                <c:pt idx="12">
                  <c:v>22.100102863638423</c:v>
                </c:pt>
              </c:numCache>
            </c:numRef>
          </c:val>
          <c:smooth val="0"/>
          <c:extLst>
            <c:ext xmlns:c16="http://schemas.microsoft.com/office/drawing/2014/chart" uri="{C3380CC4-5D6E-409C-BE32-E72D297353CC}">
              <c16:uniqueId val="{00000000-C467-475C-9FC8-60B77EA2A9CE}"/>
            </c:ext>
          </c:extLst>
        </c:ser>
        <c:ser>
          <c:idx val="1"/>
          <c:order val="1"/>
          <c:tx>
            <c:strRef>
              <c:f>'Oil Trade Data'!$A$66</c:f>
              <c:strCache>
                <c:ptCount val="1"/>
                <c:pt idx="0">
                  <c:v>EUR</c:v>
                </c:pt>
              </c:strCache>
            </c:strRef>
          </c:tx>
          <c:spPr>
            <a:ln w="38100">
              <a:solidFill>
                <a:srgbClr val="C00000"/>
              </a:solidFill>
              <a:prstDash val="sysDash"/>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Data'!$B$66:$N$66</c:f>
              <c:numCache>
                <c:formatCode>0.0</c:formatCode>
                <c:ptCount val="13"/>
                <c:pt idx="0">
                  <c:v>2.106366217943457</c:v>
                </c:pt>
                <c:pt idx="1">
                  <c:v>2.0090761274521154</c:v>
                </c:pt>
                <c:pt idx="2">
                  <c:v>1.9903489696630035</c:v>
                </c:pt>
                <c:pt idx="3">
                  <c:v>2.0680362384648725</c:v>
                </c:pt>
                <c:pt idx="4">
                  <c:v>2.3010951709702172</c:v>
                </c:pt>
                <c:pt idx="5">
                  <c:v>2.8800368872151165</c:v>
                </c:pt>
                <c:pt idx="6">
                  <c:v>3.119918264685889</c:v>
                </c:pt>
                <c:pt idx="7">
                  <c:v>2.9677720202577156</c:v>
                </c:pt>
                <c:pt idx="8">
                  <c:v>3.5720889367646036</c:v>
                </c:pt>
                <c:pt idx="9">
                  <c:v>2.8775808479426055</c:v>
                </c:pt>
                <c:pt idx="10">
                  <c:v>3.3070510107634483</c:v>
                </c:pt>
                <c:pt idx="11">
                  <c:v>3.8703255317928607</c:v>
                </c:pt>
                <c:pt idx="12">
                  <c:v>4.2127349583409375</c:v>
                </c:pt>
              </c:numCache>
            </c:numRef>
          </c:val>
          <c:smooth val="0"/>
          <c:extLst>
            <c:ext xmlns:c16="http://schemas.microsoft.com/office/drawing/2014/chart" uri="{C3380CC4-5D6E-409C-BE32-E72D297353CC}">
              <c16:uniqueId val="{00000001-C467-475C-9FC8-60B77EA2A9CE}"/>
            </c:ext>
          </c:extLst>
        </c:ser>
        <c:ser>
          <c:idx val="2"/>
          <c:order val="2"/>
          <c:tx>
            <c:strRef>
              <c:f>'Oil Trade Data'!$A$67</c:f>
              <c:strCache>
                <c:ptCount val="1"/>
                <c:pt idx="0">
                  <c:v>WHD</c:v>
                </c:pt>
              </c:strCache>
            </c:strRef>
          </c:tx>
          <c:spPr>
            <a:ln w="38100">
              <a:solidFill>
                <a:srgbClr val="ED7D31"/>
              </a:solidFill>
              <a:prstDash val="lgDashDot"/>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Data'!$B$67:$N$67</c:f>
              <c:numCache>
                <c:formatCode>0.0</c:formatCode>
                <c:ptCount val="13"/>
                <c:pt idx="0">
                  <c:v>2.0989501495794145</c:v>
                </c:pt>
                <c:pt idx="1">
                  <c:v>1.8248432909664065</c:v>
                </c:pt>
                <c:pt idx="2">
                  <c:v>1.9393143258180521</c:v>
                </c:pt>
                <c:pt idx="3">
                  <c:v>2.1303703892399763</c:v>
                </c:pt>
                <c:pt idx="4">
                  <c:v>2.4272872196148803</c:v>
                </c:pt>
                <c:pt idx="5">
                  <c:v>2.9644383868206248</c:v>
                </c:pt>
                <c:pt idx="6">
                  <c:v>3.344152199061734</c:v>
                </c:pt>
                <c:pt idx="7">
                  <c:v>3.3494863010069689</c:v>
                </c:pt>
                <c:pt idx="8">
                  <c:v>4.3882656530155408</c:v>
                </c:pt>
                <c:pt idx="9">
                  <c:v>3.5902776648178341</c:v>
                </c:pt>
                <c:pt idx="10">
                  <c:v>3.9538790025571915</c:v>
                </c:pt>
                <c:pt idx="11">
                  <c:v>4.9492394989412185</c:v>
                </c:pt>
                <c:pt idx="12">
                  <c:v>4.9770195493337637</c:v>
                </c:pt>
              </c:numCache>
            </c:numRef>
          </c:val>
          <c:smooth val="0"/>
          <c:extLst>
            <c:ext xmlns:c16="http://schemas.microsoft.com/office/drawing/2014/chart" uri="{C3380CC4-5D6E-409C-BE32-E72D297353CC}">
              <c16:uniqueId val="{00000002-C467-475C-9FC8-60B77EA2A9CE}"/>
            </c:ext>
          </c:extLst>
        </c:ser>
        <c:ser>
          <c:idx val="3"/>
          <c:order val="3"/>
          <c:tx>
            <c:strRef>
              <c:f>'Oil Trade Data'!$A$68</c:f>
              <c:strCache>
                <c:ptCount val="1"/>
                <c:pt idx="0">
                  <c:v>APD</c:v>
                </c:pt>
              </c:strCache>
            </c:strRef>
          </c:tx>
          <c:spPr>
            <a:ln w="38100">
              <a:solidFill>
                <a:srgbClr val="96BA79"/>
              </a:solidFill>
              <a:prstDash val="lgDash"/>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Data'!$B$68:$N$68</c:f>
              <c:numCache>
                <c:formatCode>0.0</c:formatCode>
                <c:ptCount val="13"/>
                <c:pt idx="0">
                  <c:v>1.2217532528642296</c:v>
                </c:pt>
                <c:pt idx="1">
                  <c:v>1.1671226053511767</c:v>
                </c:pt>
                <c:pt idx="2">
                  <c:v>1.1142898894314424</c:v>
                </c:pt>
                <c:pt idx="3">
                  <c:v>1.209483829527249</c:v>
                </c:pt>
                <c:pt idx="4">
                  <c:v>1.2709841029005777</c:v>
                </c:pt>
                <c:pt idx="5">
                  <c:v>1.5749700267223079</c:v>
                </c:pt>
                <c:pt idx="6">
                  <c:v>1.6930299709930097</c:v>
                </c:pt>
                <c:pt idx="7">
                  <c:v>1.7652274266036636</c:v>
                </c:pt>
                <c:pt idx="8">
                  <c:v>2.0269130419106713</c:v>
                </c:pt>
                <c:pt idx="9">
                  <c:v>1.7230230744938915</c:v>
                </c:pt>
                <c:pt idx="10">
                  <c:v>1.8270602831556177</c:v>
                </c:pt>
                <c:pt idx="11">
                  <c:v>2.0321591668010166</c:v>
                </c:pt>
                <c:pt idx="12">
                  <c:v>1.9431460343161189</c:v>
                </c:pt>
              </c:numCache>
            </c:numRef>
          </c:val>
          <c:smooth val="0"/>
          <c:extLst>
            <c:ext xmlns:c16="http://schemas.microsoft.com/office/drawing/2014/chart" uri="{C3380CC4-5D6E-409C-BE32-E72D297353CC}">
              <c16:uniqueId val="{00000003-C467-475C-9FC8-60B77EA2A9CE}"/>
            </c:ext>
          </c:extLst>
        </c:ser>
        <c:ser>
          <c:idx val="4"/>
          <c:order val="4"/>
          <c:tx>
            <c:strRef>
              <c:f>'Oil Trade Data'!$A$63</c:f>
              <c:strCache>
                <c:ptCount val="1"/>
                <c:pt idx="0">
                  <c:v>MENA</c:v>
                </c:pt>
              </c:strCache>
            </c:strRef>
          </c:tx>
          <c:spPr>
            <a:ln w="38100">
              <a:solidFill>
                <a:sysClr val="windowText" lastClr="000000"/>
              </a:solidFill>
              <a:prstDash val="solid"/>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Data'!$B$63:$N$63</c:f>
              <c:numCache>
                <c:formatCode>0.0</c:formatCode>
                <c:ptCount val="13"/>
                <c:pt idx="0">
                  <c:v>36.148890478792289</c:v>
                </c:pt>
                <c:pt idx="1">
                  <c:v>32.140267870413922</c:v>
                </c:pt>
                <c:pt idx="2">
                  <c:v>30.525002603967959</c:v>
                </c:pt>
                <c:pt idx="3">
                  <c:v>32.093547648203554</c:v>
                </c:pt>
                <c:pt idx="4">
                  <c:v>33.39116330497243</c:v>
                </c:pt>
                <c:pt idx="5">
                  <c:v>37.611269111921821</c:v>
                </c:pt>
                <c:pt idx="6">
                  <c:v>37.943318560764752</c:v>
                </c:pt>
                <c:pt idx="7">
                  <c:v>35.216028679360825</c:v>
                </c:pt>
                <c:pt idx="8">
                  <c:v>36.961651189683856</c:v>
                </c:pt>
                <c:pt idx="9">
                  <c:v>28.530656628784467</c:v>
                </c:pt>
                <c:pt idx="10">
                  <c:v>32.564621774731592</c:v>
                </c:pt>
                <c:pt idx="11">
                  <c:v>37.853364287215541</c:v>
                </c:pt>
                <c:pt idx="12">
                  <c:v>36.078035725556425</c:v>
                </c:pt>
              </c:numCache>
            </c:numRef>
          </c:val>
          <c:smooth val="0"/>
          <c:extLst>
            <c:ext xmlns:c16="http://schemas.microsoft.com/office/drawing/2014/chart" uri="{C3380CC4-5D6E-409C-BE32-E72D297353CC}">
              <c16:uniqueId val="{00000004-C467-475C-9FC8-60B77EA2A9CE}"/>
            </c:ext>
          </c:extLst>
        </c:ser>
        <c:ser>
          <c:idx val="6"/>
          <c:order val="6"/>
          <c:tx>
            <c:strRef>
              <c:f>'Oil Trade Data'!$A$64</c:f>
              <c:strCache>
                <c:ptCount val="1"/>
                <c:pt idx="0">
                  <c:v>CCA</c:v>
                </c:pt>
              </c:strCache>
            </c:strRef>
          </c:tx>
          <c:spPr>
            <a:ln>
              <a:solidFill>
                <a:srgbClr val="FFC000"/>
              </a:solidFill>
              <a:prstDash val="sysDash"/>
            </a:ln>
          </c:spPr>
          <c:marker>
            <c:symbol val="none"/>
          </c:marker>
          <c:val>
            <c:numRef>
              <c:f>'Oil Trade Data'!$B$64:$N$64</c:f>
              <c:numCache>
                <c:formatCode>0.0</c:formatCode>
                <c:ptCount val="13"/>
                <c:pt idx="0">
                  <c:v>19.282704897518681</c:v>
                </c:pt>
                <c:pt idx="1">
                  <c:v>17.561763940188388</c:v>
                </c:pt>
                <c:pt idx="2">
                  <c:v>18.088929375206988</c:v>
                </c:pt>
                <c:pt idx="3">
                  <c:v>18.803411526615704</c:v>
                </c:pt>
                <c:pt idx="4">
                  <c:v>20.010435830320876</c:v>
                </c:pt>
                <c:pt idx="5">
                  <c:v>27.204866506009857</c:v>
                </c:pt>
                <c:pt idx="6">
                  <c:v>30.469304420991168</c:v>
                </c:pt>
                <c:pt idx="7">
                  <c:v>30.47348439639461</c:v>
                </c:pt>
                <c:pt idx="8">
                  <c:v>34.351912166676442</c:v>
                </c:pt>
                <c:pt idx="9">
                  <c:v>28.925581231746257</c:v>
                </c:pt>
                <c:pt idx="10">
                  <c:v>31.746779679993999</c:v>
                </c:pt>
                <c:pt idx="11">
                  <c:v>35.763658332933936</c:v>
                </c:pt>
                <c:pt idx="12">
                  <c:v>33.556625983763524</c:v>
                </c:pt>
              </c:numCache>
            </c:numRef>
          </c:val>
          <c:smooth val="0"/>
          <c:extLst>
            <c:ext xmlns:c16="http://schemas.microsoft.com/office/drawing/2014/chart" uri="{C3380CC4-5D6E-409C-BE32-E72D297353CC}">
              <c16:uniqueId val="{00000005-C467-475C-9FC8-60B77EA2A9CE}"/>
            </c:ext>
          </c:extLst>
        </c:ser>
        <c:dLbls>
          <c:showLegendKey val="0"/>
          <c:showVal val="0"/>
          <c:showCatName val="0"/>
          <c:showSerName val="0"/>
          <c:showPercent val="0"/>
          <c:showBubbleSize val="0"/>
        </c:dLbls>
        <c:smooth val="0"/>
        <c:axId val="679385728"/>
        <c:axId val="679409920"/>
        <c:extLst>
          <c:ext xmlns:c15="http://schemas.microsoft.com/office/drawing/2012/chart" uri="{02D57815-91ED-43cb-92C2-25804820EDAC}">
            <c15:filteredLineSeries>
              <c15:ser>
                <c:idx val="5"/>
                <c:order val="5"/>
                <c:tx>
                  <c:strRef>
                    <c:extLst>
                      <c:ext uri="{02D57815-91ED-43cb-92C2-25804820EDAC}">
                        <c15:formulaRef>
                          <c15:sqref>'Oil Trade Data'!$A$69</c15:sqref>
                        </c15:formulaRef>
                      </c:ext>
                    </c:extLst>
                    <c:strCache>
                      <c:ptCount val="1"/>
                      <c:pt idx="0">
                        <c:v>CAREC</c:v>
                      </c:pt>
                    </c:strCache>
                  </c:strRef>
                </c:tx>
                <c:marker>
                  <c:symbol val="none"/>
                </c:marker>
                <c:val>
                  <c:numRef>
                    <c:extLst>
                      <c:ext uri="{02D57815-91ED-43cb-92C2-25804820EDAC}">
                        <c15:formulaRef>
                          <c15:sqref>'Oil Trade Data'!$B$69:$N$69</c15:sqref>
                        </c15:formulaRef>
                      </c:ext>
                    </c:extLst>
                    <c:numCache>
                      <c:formatCode>0.0</c:formatCode>
                      <c:ptCount val="13"/>
                      <c:pt idx="0">
                        <c:v>2.3467942892797655</c:v>
                      </c:pt>
                      <c:pt idx="1">
                        <c:v>2.0406382688259384</c:v>
                      </c:pt>
                      <c:pt idx="2">
                        <c:v>1.8305953852736916</c:v>
                      </c:pt>
                      <c:pt idx="3">
                        <c:v>1.8272939791433049</c:v>
                      </c:pt>
                      <c:pt idx="4">
                        <c:v>1.7541667514397359</c:v>
                      </c:pt>
                      <c:pt idx="5">
                        <c:v>2.4797747677256892</c:v>
                      </c:pt>
                      <c:pt idx="6">
                        <c:v>2.7308000848725595</c:v>
                      </c:pt>
                      <c:pt idx="7">
                        <c:v>2.8336831888808418</c:v>
                      </c:pt>
                      <c:pt idx="8">
                        <c:v>3.4929592610345361</c:v>
                      </c:pt>
                      <c:pt idx="9">
                        <c:v>2.7944404368039222</c:v>
                      </c:pt>
                      <c:pt idx="10">
                        <c:v>2.7335896121710377</c:v>
                      </c:pt>
                      <c:pt idx="11">
                        <c:v>3.1068377600628274</c:v>
                      </c:pt>
                      <c:pt idx="12">
                        <c:v>2.9371283196327371</c:v>
                      </c:pt>
                    </c:numCache>
                  </c:numRef>
                </c:val>
                <c:smooth val="0"/>
                <c:extLst>
                  <c:ext xmlns:c16="http://schemas.microsoft.com/office/drawing/2014/chart" uri="{C3380CC4-5D6E-409C-BE32-E72D297353CC}">
                    <c16:uniqueId val="{00000006-C467-475C-9FC8-60B77EA2A9CE}"/>
                  </c:ext>
                </c:extLst>
              </c15:ser>
            </c15:filteredLineSeries>
          </c:ext>
        </c:extLst>
      </c:lineChart>
      <c:catAx>
        <c:axId val="679385728"/>
        <c:scaling>
          <c:orientation val="minMax"/>
        </c:scaling>
        <c:delete val="0"/>
        <c:axPos val="b"/>
        <c:numFmt formatCode="General" sourceLinked="1"/>
        <c:majorTickMark val="in"/>
        <c:minorTickMark val="none"/>
        <c:tickLblPos val="low"/>
        <c:spPr>
          <a:ln w="12700">
            <a:solidFill>
              <a:sysClr val="windowText" lastClr="000000"/>
            </a:solidFill>
            <a:prstDash val="solid"/>
          </a:ln>
        </c:spPr>
        <c:txPr>
          <a:bodyPr rot="0" vert="horz"/>
          <a:lstStyle/>
          <a:p>
            <a:pPr>
              <a:defRPr sz="1000">
                <a:latin typeface="Segoe UI"/>
                <a:ea typeface="Segoe UI"/>
                <a:cs typeface="Segoe UI"/>
              </a:defRPr>
            </a:pPr>
            <a:endParaRPr lang="en-US"/>
          </a:p>
        </c:txPr>
        <c:crossAx val="679409920"/>
        <c:crosses val="autoZero"/>
        <c:auto val="1"/>
        <c:lblAlgn val="ctr"/>
        <c:lblOffset val="100"/>
        <c:tickMarkSkip val="1"/>
        <c:noMultiLvlLbl val="0"/>
      </c:catAx>
      <c:valAx>
        <c:axId val="679409920"/>
        <c:scaling>
          <c:orientation val="minMax"/>
        </c:scaling>
        <c:delete val="0"/>
        <c:axPos val="l"/>
        <c:numFmt formatCode="General" sourceLinked="0"/>
        <c:majorTickMark val="in"/>
        <c:minorTickMark val="none"/>
        <c:tickLblPos val="nextTo"/>
        <c:spPr>
          <a:ln w="12700">
            <a:solidFill>
              <a:sysClr val="windowText" lastClr="000000"/>
            </a:solidFill>
            <a:prstDash val="solid"/>
          </a:ln>
        </c:spPr>
        <c:txPr>
          <a:bodyPr rot="0" vert="horz"/>
          <a:lstStyle/>
          <a:p>
            <a:pPr>
              <a:defRPr sz="1000">
                <a:latin typeface="Segoe UI"/>
                <a:ea typeface="Segoe UI"/>
                <a:cs typeface="Segoe UI"/>
              </a:defRPr>
            </a:pPr>
            <a:endParaRPr lang="en-US"/>
          </a:p>
        </c:txPr>
        <c:crossAx val="679385728"/>
        <c:crosses val="autoZero"/>
        <c:crossBetween val="between"/>
      </c:valAx>
      <c:spPr>
        <a:noFill/>
        <a:ln w="25400">
          <a:noFill/>
        </a:ln>
      </c:spPr>
    </c:plotArea>
    <c:legend>
      <c:legendPos val="t"/>
      <c:layout>
        <c:manualLayout>
          <c:xMode val="edge"/>
          <c:yMode val="edge"/>
          <c:x val="9.8720197148455133E-2"/>
          <c:y val="0.14064106332017423"/>
          <c:w val="0.85635990414275276"/>
          <c:h val="5.998987394589176E-2"/>
        </c:manualLayout>
      </c:layout>
      <c:overlay val="0"/>
      <c:spPr>
        <a:noFill/>
        <a:ln w="25400">
          <a:noFill/>
        </a:ln>
      </c:spPr>
      <c:txPr>
        <a:bodyPr/>
        <a:lstStyle/>
        <a:p>
          <a:pPr>
            <a:defRPr sz="900">
              <a:latin typeface="Segoe UI"/>
              <a:ea typeface="Segoe UI"/>
              <a:cs typeface="Segoe UI"/>
            </a:defRPr>
          </a:pPr>
          <a:endParaRPr lang="en-US"/>
        </a:p>
      </c:txPr>
    </c:legend>
    <c:plotVisOnly val="1"/>
    <c:dispBlanksAs val="span"/>
    <c:showDLblsOverMax val="0"/>
  </c:chart>
  <c:spPr>
    <a:noFill/>
    <a:ln w="25400">
      <a:noFill/>
    </a:ln>
  </c:spPr>
  <c:txPr>
    <a:bodyPr/>
    <a:lstStyle/>
    <a:p>
      <a:pPr>
        <a:defRPr sz="1800" b="0" i="0" u="none" strike="noStrike" baseline="0">
          <a:solidFill>
            <a:srgbClr val="000000"/>
          </a:solidFill>
          <a:latin typeface="Segoe UI" pitchFamily="34" charset="0"/>
          <a:ea typeface="Frutiger LT Std 45 Light"/>
          <a:cs typeface="Segoe UI"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0060490196171"/>
          <c:y val="2.6971470057692216E-2"/>
          <c:w val="0.87727450561372944"/>
          <c:h val="0.71143912244386331"/>
        </c:manualLayout>
      </c:layout>
      <c:barChart>
        <c:barDir val="col"/>
        <c:grouping val="stacked"/>
        <c:varyColors val="0"/>
        <c:ser>
          <c:idx val="0"/>
          <c:order val="0"/>
          <c:tx>
            <c:strRef>
              <c:f>'Compiled data'!$P$3</c:f>
              <c:strCache>
                <c:ptCount val="1"/>
                <c:pt idx="0">
                  <c:v>Agriculture</c:v>
                </c:pt>
              </c:strCache>
            </c:strRef>
          </c:tx>
          <c:spPr>
            <a:solidFill>
              <a:schemeClr val="accent1"/>
            </a:solidFill>
            <a:ln>
              <a:no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data'!$AL$3:$AS$3</c:f>
              <c:numCache>
                <c:formatCode>0.0</c:formatCode>
                <c:ptCount val="8"/>
                <c:pt idx="0">
                  <c:v>6.4436150159128154</c:v>
                </c:pt>
                <c:pt idx="1">
                  <c:v>2.5984097869540057</c:v>
                </c:pt>
                <c:pt idx="3" formatCode="General">
                  <c:v>4.1226542701613802</c:v>
                </c:pt>
                <c:pt idx="4" formatCode="General">
                  <c:v>0.95392138328075826</c:v>
                </c:pt>
                <c:pt idx="6" formatCode="General">
                  <c:v>13.695296378797714</c:v>
                </c:pt>
                <c:pt idx="7" formatCode="General">
                  <c:v>6.7411719636766509</c:v>
                </c:pt>
              </c:numCache>
            </c:numRef>
          </c:val>
          <c:extLst>
            <c:ext xmlns:c16="http://schemas.microsoft.com/office/drawing/2014/chart" uri="{C3380CC4-5D6E-409C-BE32-E72D297353CC}">
              <c16:uniqueId val="{00000000-EBD3-4FCC-B228-050B238C4636}"/>
            </c:ext>
          </c:extLst>
        </c:ser>
        <c:ser>
          <c:idx val="1"/>
          <c:order val="1"/>
          <c:tx>
            <c:strRef>
              <c:f>'Compiled data'!$P$4</c:f>
              <c:strCache>
                <c:ptCount val="1"/>
                <c:pt idx="0">
                  <c:v>Manufacturing</c:v>
                </c:pt>
              </c:strCache>
            </c:strRef>
          </c:tx>
          <c:spPr>
            <a:solidFill>
              <a:srgbClr val="FFCC00"/>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data'!$AL$4:$AS$4</c:f>
              <c:numCache>
                <c:formatCode>0.0</c:formatCode>
                <c:ptCount val="8"/>
                <c:pt idx="0">
                  <c:v>161.84830846325644</c:v>
                </c:pt>
                <c:pt idx="1">
                  <c:v>287.8460196468468</c:v>
                </c:pt>
                <c:pt idx="3" formatCode="General">
                  <c:v>199.19704517519978</c:v>
                </c:pt>
                <c:pt idx="4" formatCode="General">
                  <c:v>302.06872219776056</c:v>
                </c:pt>
                <c:pt idx="6" formatCode="General">
                  <c:v>123.89468757267042</c:v>
                </c:pt>
                <c:pt idx="7" formatCode="General">
                  <c:v>299.44928737051049</c:v>
                </c:pt>
              </c:numCache>
            </c:numRef>
          </c:val>
          <c:extLst>
            <c:ext xmlns:c16="http://schemas.microsoft.com/office/drawing/2014/chart" uri="{C3380CC4-5D6E-409C-BE32-E72D297353CC}">
              <c16:uniqueId val="{00000001-EBD3-4FCC-B228-050B238C4636}"/>
            </c:ext>
          </c:extLst>
        </c:ser>
        <c:ser>
          <c:idx val="2"/>
          <c:order val="2"/>
          <c:tx>
            <c:strRef>
              <c:f>'Compiled data'!$P$5</c:f>
              <c:strCache>
                <c:ptCount val="1"/>
                <c:pt idx="0">
                  <c:v>Energy</c:v>
                </c:pt>
              </c:strCache>
            </c:strRef>
          </c:tx>
          <c:spPr>
            <a:solidFill>
              <a:schemeClr val="accent3"/>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data'!$AL$5:$AS$5</c:f>
              <c:numCache>
                <c:formatCode>0.0</c:formatCode>
                <c:ptCount val="8"/>
                <c:pt idx="0">
                  <c:v>53.936485325488185</c:v>
                </c:pt>
                <c:pt idx="1">
                  <c:v>5.5104248973614833</c:v>
                </c:pt>
                <c:pt idx="3" formatCode="General">
                  <c:v>73.935355510051338</c:v>
                </c:pt>
                <c:pt idx="4" formatCode="General">
                  <c:v>7.6723911474245066</c:v>
                </c:pt>
                <c:pt idx="6" formatCode="General">
                  <c:v>11.884775270471772</c:v>
                </c:pt>
                <c:pt idx="7" formatCode="General">
                  <c:v>1.5279060997764193</c:v>
                </c:pt>
              </c:numCache>
            </c:numRef>
          </c:val>
          <c:extLst>
            <c:ext xmlns:c16="http://schemas.microsoft.com/office/drawing/2014/chart" uri="{C3380CC4-5D6E-409C-BE32-E72D297353CC}">
              <c16:uniqueId val="{00000002-EBD3-4FCC-B228-050B238C4636}"/>
            </c:ext>
          </c:extLst>
        </c:ser>
        <c:ser>
          <c:idx val="3"/>
          <c:order val="3"/>
          <c:tx>
            <c:strRef>
              <c:f>'Compiled data'!$P$6</c:f>
              <c:strCache>
                <c:ptCount val="1"/>
                <c:pt idx="0">
                  <c:v>Utilities</c:v>
                </c:pt>
              </c:strCache>
            </c:strRef>
          </c:tx>
          <c:spPr>
            <a:solidFill>
              <a:schemeClr val="accent4"/>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data'!$AL$6:$AS$6</c:f>
              <c:numCache>
                <c:formatCode>0.0</c:formatCode>
                <c:ptCount val="8"/>
                <c:pt idx="0">
                  <c:v>397.19625740698103</c:v>
                </c:pt>
                <c:pt idx="1">
                  <c:v>743.70726423099268</c:v>
                </c:pt>
                <c:pt idx="3" formatCode="General">
                  <c:v>512.84161627818696</c:v>
                </c:pt>
                <c:pt idx="4" formatCode="General">
                  <c:v>929.80303193678299</c:v>
                </c:pt>
                <c:pt idx="6" formatCode="General">
                  <c:v>232.65654535804549</c:v>
                </c:pt>
                <c:pt idx="7" formatCode="General">
                  <c:v>503.91888225822373</c:v>
                </c:pt>
              </c:numCache>
            </c:numRef>
          </c:val>
          <c:extLst>
            <c:ext xmlns:c16="http://schemas.microsoft.com/office/drawing/2014/chart" uri="{C3380CC4-5D6E-409C-BE32-E72D297353CC}">
              <c16:uniqueId val="{00000003-EBD3-4FCC-B228-050B238C4636}"/>
            </c:ext>
          </c:extLst>
        </c:ser>
        <c:ser>
          <c:idx val="4"/>
          <c:order val="4"/>
          <c:tx>
            <c:strRef>
              <c:f>'Compiled data'!$P$7</c:f>
              <c:strCache>
                <c:ptCount val="1"/>
                <c:pt idx="0">
                  <c:v>Services</c:v>
                </c:pt>
              </c:strCache>
            </c:strRef>
          </c:tx>
          <c:spPr>
            <a:solidFill>
              <a:schemeClr val="accent5"/>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data'!$AL$7:$AS$7</c:f>
              <c:numCache>
                <c:formatCode>0.0</c:formatCode>
                <c:ptCount val="8"/>
                <c:pt idx="0">
                  <c:v>92.174459803181691</c:v>
                </c:pt>
                <c:pt idx="1">
                  <c:v>108.35888289889027</c:v>
                </c:pt>
                <c:pt idx="3" formatCode="General">
                  <c:v>84.858929538912108</c:v>
                </c:pt>
                <c:pt idx="4" formatCode="General">
                  <c:v>109.11516820247731</c:v>
                </c:pt>
                <c:pt idx="6" formatCode="General">
                  <c:v>113.05832217889446</c:v>
                </c:pt>
                <c:pt idx="7" formatCode="General">
                  <c:v>103.05625780240747</c:v>
                </c:pt>
              </c:numCache>
            </c:numRef>
          </c:val>
          <c:extLst>
            <c:ext xmlns:c16="http://schemas.microsoft.com/office/drawing/2014/chart" uri="{C3380CC4-5D6E-409C-BE32-E72D297353CC}">
              <c16:uniqueId val="{00000004-EBD3-4FCC-B228-050B238C4636}"/>
            </c:ext>
          </c:extLst>
        </c:ser>
        <c:ser>
          <c:idx val="5"/>
          <c:order val="5"/>
          <c:tx>
            <c:strRef>
              <c:f>'Compiled data'!$P$8</c:f>
              <c:strCache>
                <c:ptCount val="1"/>
                <c:pt idx="0">
                  <c:v>Transportation </c:v>
                </c:pt>
              </c:strCache>
            </c:strRef>
          </c:tx>
          <c:spPr>
            <a:solidFill>
              <a:schemeClr val="accent1"/>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data'!$AL$8:$AS$8</c:f>
              <c:numCache>
                <c:formatCode>0.0</c:formatCode>
                <c:ptCount val="8"/>
                <c:pt idx="0">
                  <c:v>204.63203736630655</c:v>
                </c:pt>
                <c:pt idx="1">
                  <c:v>434.81226468860206</c:v>
                </c:pt>
                <c:pt idx="3" formatCode="General">
                  <c:v>178.2117662758626</c:v>
                </c:pt>
                <c:pt idx="4" formatCode="General">
                  <c:v>486.84700420243593</c:v>
                </c:pt>
                <c:pt idx="6" formatCode="General">
                  <c:v>247.34733260277531</c:v>
                </c:pt>
                <c:pt idx="7" formatCode="General">
                  <c:v>143.50370031740883</c:v>
                </c:pt>
              </c:numCache>
            </c:numRef>
          </c:val>
          <c:extLst>
            <c:ext xmlns:c16="http://schemas.microsoft.com/office/drawing/2014/chart" uri="{C3380CC4-5D6E-409C-BE32-E72D297353CC}">
              <c16:uniqueId val="{00000005-EBD3-4FCC-B228-050B238C4636}"/>
            </c:ext>
          </c:extLst>
        </c:ser>
        <c:ser>
          <c:idx val="6"/>
          <c:order val="6"/>
          <c:tx>
            <c:strRef>
              <c:f>'Compiled data'!$P$9</c:f>
              <c:strCache>
                <c:ptCount val="1"/>
                <c:pt idx="0">
                  <c:v>Other</c:v>
                </c:pt>
              </c:strCache>
            </c:strRef>
          </c:tx>
          <c:spPr>
            <a:solidFill>
              <a:schemeClr val="accent1">
                <a:lumMod val="60000"/>
              </a:schemeClr>
            </a:solidFill>
            <a:ln>
              <a:no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data'!$AL$9:$AS$9</c:f>
              <c:numCache>
                <c:formatCode>0.0</c:formatCode>
                <c:ptCount val="8"/>
                <c:pt idx="0">
                  <c:v>1.5417691167374792</c:v>
                </c:pt>
                <c:pt idx="1">
                  <c:v>1.1705558471528608</c:v>
                </c:pt>
                <c:pt idx="3" formatCode="General">
                  <c:v>0</c:v>
                </c:pt>
                <c:pt idx="4" formatCode="General">
                  <c:v>0</c:v>
                </c:pt>
                <c:pt idx="6" formatCode="General">
                  <c:v>2.7619292934216735</c:v>
                </c:pt>
                <c:pt idx="7" formatCode="General">
                  <c:v>1.4387159893157042</c:v>
                </c:pt>
              </c:numCache>
            </c:numRef>
          </c:val>
          <c:extLst>
            <c:ext xmlns:c16="http://schemas.microsoft.com/office/drawing/2014/chart" uri="{C3380CC4-5D6E-409C-BE32-E72D297353CC}">
              <c16:uniqueId val="{00000006-EBD3-4FCC-B228-050B238C4636}"/>
            </c:ext>
          </c:extLst>
        </c:ser>
        <c:dLbls>
          <c:showLegendKey val="0"/>
          <c:showVal val="0"/>
          <c:showCatName val="0"/>
          <c:showSerName val="0"/>
          <c:showPercent val="0"/>
          <c:showBubbleSize val="0"/>
        </c:dLbls>
        <c:gapWidth val="100"/>
        <c:overlap val="100"/>
        <c:axId val="526625567"/>
        <c:axId val="526630143"/>
      </c:barChart>
      <c:catAx>
        <c:axId val="52662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26630143"/>
        <c:crosses val="autoZero"/>
        <c:auto val="1"/>
        <c:lblAlgn val="ctr"/>
        <c:lblOffset val="100"/>
        <c:noMultiLvlLbl val="0"/>
      </c:catAx>
      <c:valAx>
        <c:axId val="526630143"/>
        <c:scaling>
          <c:orientation val="minMax"/>
          <c:max val="240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26625567"/>
        <c:crosses val="autoZero"/>
        <c:crossBetween val="between"/>
        <c:majorUnit val="400"/>
      </c:valAx>
      <c:spPr>
        <a:noFill/>
        <a:ln w="25400">
          <a:noFill/>
        </a:ln>
        <a:effectLst/>
      </c:spPr>
    </c:plotArea>
    <c:legend>
      <c:legendPos val="b"/>
      <c:layout>
        <c:manualLayout>
          <c:xMode val="edge"/>
          <c:yMode val="edge"/>
          <c:x val="0.16404553541216646"/>
          <c:y val="3.6438869617934802E-3"/>
          <c:w val="0.74688721296237615"/>
          <c:h val="0.163144313572281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Share in GDP</c:v>
          </c:tx>
          <c:spPr>
            <a:solidFill>
              <a:schemeClr val="accent1"/>
            </a:solidFill>
            <a:ln>
              <a:solidFill>
                <a:schemeClr val="tx1"/>
              </a:solid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data'!$Z$26:$Z$32</c:f>
              <c:numCache>
                <c:formatCode>0.0</c:formatCode>
                <c:ptCount val="7"/>
                <c:pt idx="0">
                  <c:v>7.7622409628616484</c:v>
                </c:pt>
                <c:pt idx="1">
                  <c:v>15.262708110586228</c:v>
                </c:pt>
                <c:pt idx="2">
                  <c:v>23.38166466805232</c:v>
                </c:pt>
                <c:pt idx="3">
                  <c:v>2.3310367978207727</c:v>
                </c:pt>
                <c:pt idx="4">
                  <c:v>34.568990298969041</c:v>
                </c:pt>
                <c:pt idx="5">
                  <c:v>7.0729561086536341</c:v>
                </c:pt>
                <c:pt idx="6">
                  <c:v>9.6204030530563536</c:v>
                </c:pt>
              </c:numCache>
            </c:numRef>
          </c:val>
          <c:extLst>
            <c:ext xmlns:c16="http://schemas.microsoft.com/office/drawing/2014/chart" uri="{C3380CC4-5D6E-409C-BE32-E72D297353CC}">
              <c16:uniqueId val="{00000000-0478-480B-9947-32C00D2D356D}"/>
            </c:ext>
          </c:extLst>
        </c:ser>
        <c:ser>
          <c:idx val="3"/>
          <c:order val="3"/>
          <c:tx>
            <c:strRef>
              <c:f>'[Copy of emission intensity_NEW.xlsx]Compiled data'!$AC$24:$AC$25</c:f>
              <c:strCache>
                <c:ptCount val="2"/>
                <c:pt idx="0">
                  <c:v>GDP</c:v>
                </c:pt>
                <c:pt idx="1">
                  <c:v>Sectoral loan</c:v>
                </c:pt>
              </c:strCache>
            </c:strRef>
          </c:tx>
          <c:spPr>
            <a:solidFill>
              <a:schemeClr val="accent4"/>
            </a:solidFill>
            <a:ln>
              <a:no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data'!$AC$26:$AC$32</c:f>
            </c:numRef>
          </c:val>
          <c:extLst>
            <c:ext xmlns:c16="http://schemas.microsoft.com/office/drawing/2014/chart" uri="{C3380CC4-5D6E-409C-BE32-E72D297353CC}">
              <c16:uniqueId val="{00000001-0478-480B-9947-32C00D2D356D}"/>
            </c:ext>
          </c:extLst>
        </c:ser>
        <c:ser>
          <c:idx val="4"/>
          <c:order val="4"/>
          <c:tx>
            <c:strRef>
              <c:f>'[Copy of emission intensity_NEW.xlsx]Compiled data'!$AD$24:$AD$25</c:f>
              <c:strCache>
                <c:ptCount val="2"/>
                <c:pt idx="0">
                  <c:v>GDP</c:v>
                </c:pt>
                <c:pt idx="1">
                  <c:v>Total</c:v>
                </c:pt>
              </c:strCache>
            </c:strRef>
          </c:tx>
          <c:spPr>
            <a:solidFill>
              <a:schemeClr val="accent5"/>
            </a:solidFill>
            <a:ln>
              <a:no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data'!$AD$26:$AD$32</c:f>
            </c:numRef>
          </c:val>
          <c:extLst>
            <c:ext xmlns:c16="http://schemas.microsoft.com/office/drawing/2014/chart" uri="{C3380CC4-5D6E-409C-BE32-E72D297353CC}">
              <c16:uniqueId val="{00000002-0478-480B-9947-32C00D2D356D}"/>
            </c:ext>
          </c:extLst>
        </c:ser>
        <c:ser>
          <c:idx val="5"/>
          <c:order val="5"/>
          <c:tx>
            <c:strRef>
              <c:f>'[Copy of emission intensity_NEW.xlsx]Compiled data'!$AE$24:$AE$25</c:f>
              <c:strCache>
                <c:ptCount val="2"/>
                <c:pt idx="0">
                  <c:v>GDP</c:v>
                </c:pt>
                <c:pt idx="1">
                  <c:v>Sectoral loan_OI</c:v>
                </c:pt>
              </c:strCache>
            </c:strRef>
          </c:tx>
          <c:spPr>
            <a:solidFill>
              <a:schemeClr val="accent6"/>
            </a:solidFill>
            <a:ln>
              <a:no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data'!$AE$26:$AE$32</c:f>
            </c:numRef>
          </c:val>
          <c:extLst>
            <c:ext xmlns:c16="http://schemas.microsoft.com/office/drawing/2014/chart" uri="{C3380CC4-5D6E-409C-BE32-E72D297353CC}">
              <c16:uniqueId val="{00000003-0478-480B-9947-32C00D2D356D}"/>
            </c:ext>
          </c:extLst>
        </c:ser>
        <c:ser>
          <c:idx val="6"/>
          <c:order val="6"/>
          <c:tx>
            <c:strRef>
              <c:f>'[Copy of emission intensity_NEW.xlsx]Compiled data'!$AF$24:$AF$25</c:f>
              <c:strCache>
                <c:ptCount val="2"/>
                <c:pt idx="0">
                  <c:v>GDP</c:v>
                </c:pt>
                <c:pt idx="1">
                  <c:v>Total_OI</c:v>
                </c:pt>
              </c:strCache>
            </c:strRef>
          </c:tx>
          <c:spPr>
            <a:solidFill>
              <a:schemeClr val="accent1">
                <a:lumMod val="60000"/>
              </a:schemeClr>
            </a:solidFill>
            <a:ln>
              <a:no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data'!$AF$26:$AF$32</c:f>
            </c:numRef>
          </c:val>
          <c:extLst>
            <c:ext xmlns:c16="http://schemas.microsoft.com/office/drawing/2014/chart" uri="{C3380CC4-5D6E-409C-BE32-E72D297353CC}">
              <c16:uniqueId val="{00000004-0478-480B-9947-32C00D2D356D}"/>
            </c:ext>
          </c:extLst>
        </c:ser>
        <c:ser>
          <c:idx val="7"/>
          <c:order val="7"/>
          <c:tx>
            <c:strRef>
              <c:f>'[Copy of emission intensity_NEW.xlsx]Compiled data'!$AG$24:$AG$25</c:f>
              <c:strCache>
                <c:ptCount val="2"/>
                <c:pt idx="0">
                  <c:v>GDP</c:v>
                </c:pt>
                <c:pt idx="1">
                  <c:v>Sectoral loan_OE</c:v>
                </c:pt>
              </c:strCache>
            </c:strRef>
          </c:tx>
          <c:spPr>
            <a:solidFill>
              <a:schemeClr val="accent2">
                <a:lumMod val="60000"/>
              </a:schemeClr>
            </a:solidFill>
            <a:ln>
              <a:no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data'!$AG$26:$AG$32</c:f>
            </c:numRef>
          </c:val>
          <c:extLst>
            <c:ext xmlns:c16="http://schemas.microsoft.com/office/drawing/2014/chart" uri="{C3380CC4-5D6E-409C-BE32-E72D297353CC}">
              <c16:uniqueId val="{00000005-0478-480B-9947-32C00D2D356D}"/>
            </c:ext>
          </c:extLst>
        </c:ser>
        <c:ser>
          <c:idx val="8"/>
          <c:order val="8"/>
          <c:tx>
            <c:strRef>
              <c:f>'[Copy of emission intensity_NEW.xlsx]Compiled data'!$AH$24:$AH$25</c:f>
              <c:strCache>
                <c:ptCount val="2"/>
                <c:pt idx="0">
                  <c:v>GDP</c:v>
                </c:pt>
                <c:pt idx="1">
                  <c:v>Total_OE</c:v>
                </c:pt>
              </c:strCache>
            </c:strRef>
          </c:tx>
          <c:spPr>
            <a:solidFill>
              <a:schemeClr val="accent3">
                <a:lumMod val="60000"/>
              </a:schemeClr>
            </a:solidFill>
            <a:ln>
              <a:no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data'!$AH$26:$AH$32</c:f>
            </c:numRef>
          </c:val>
          <c:extLst>
            <c:ext xmlns:c16="http://schemas.microsoft.com/office/drawing/2014/chart" uri="{C3380CC4-5D6E-409C-BE32-E72D297353CC}">
              <c16:uniqueId val="{00000006-0478-480B-9947-32C00D2D356D}"/>
            </c:ext>
          </c:extLst>
        </c:ser>
        <c:ser>
          <c:idx val="9"/>
          <c:order val="9"/>
          <c:tx>
            <c:v>Share in Loan Portfolio</c:v>
          </c:tx>
          <c:spPr>
            <a:solidFill>
              <a:srgbClr val="FFCC00"/>
            </a:solidFill>
            <a:ln>
              <a:solidFill>
                <a:schemeClr val="tx1"/>
              </a:solid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data'!$AI$26:$AI$32</c:f>
              <c:numCache>
                <c:formatCode>0.0</c:formatCode>
                <c:ptCount val="7"/>
                <c:pt idx="0">
                  <c:v>3.1301502086616737</c:v>
                </c:pt>
                <c:pt idx="1">
                  <c:v>27.144613498764375</c:v>
                </c:pt>
                <c:pt idx="2">
                  <c:v>2.3887894502407803</c:v>
                </c:pt>
                <c:pt idx="3">
                  <c:v>4.3646156462968504</c:v>
                </c:pt>
                <c:pt idx="4">
                  <c:v>40.63877542366199</c:v>
                </c:pt>
                <c:pt idx="5">
                  <c:v>15.028966642899421</c:v>
                </c:pt>
                <c:pt idx="6">
                  <c:v>7.3040891294749057</c:v>
                </c:pt>
              </c:numCache>
            </c:numRef>
          </c:val>
          <c:extLst>
            <c:ext xmlns:c16="http://schemas.microsoft.com/office/drawing/2014/chart" uri="{C3380CC4-5D6E-409C-BE32-E72D297353CC}">
              <c16:uniqueId val="{00000007-0478-480B-9947-32C00D2D356D}"/>
            </c:ext>
          </c:extLst>
        </c:ser>
        <c:dLbls>
          <c:showLegendKey val="0"/>
          <c:showVal val="0"/>
          <c:showCatName val="0"/>
          <c:showSerName val="0"/>
          <c:showPercent val="0"/>
          <c:showBubbleSize val="0"/>
        </c:dLbls>
        <c:gapWidth val="100"/>
        <c:axId val="1400233104"/>
        <c:axId val="1400234768"/>
        <c:extLst>
          <c:ext xmlns:c15="http://schemas.microsoft.com/office/drawing/2012/chart" uri="{02D57815-91ED-43cb-92C2-25804820EDAC}">
            <c15:filteredBarSeries>
              <c15:ser>
                <c:idx val="1"/>
                <c:order val="1"/>
                <c:tx>
                  <c:strRef>
                    <c:extLst>
                      <c:ext uri="{02D57815-91ED-43cb-92C2-25804820EDAC}">
                        <c15:formulaRef>
                          <c15:sqref>'[Copy of emission intensity_NEW.xlsx]Compiled data'!$AA$24:$AA$25</c15:sqref>
                        </c15:formulaRef>
                      </c:ext>
                    </c:extLst>
                    <c:strCache>
                      <c:ptCount val="2"/>
                      <c:pt idx="0">
                        <c:v>GDP</c:v>
                      </c:pt>
                      <c:pt idx="1">
                        <c:v>OIs</c:v>
                      </c:pt>
                    </c:strCache>
                  </c:strRef>
                </c:tx>
                <c:spPr>
                  <a:solidFill>
                    <a:schemeClr val="accent2"/>
                  </a:solidFill>
                  <a:ln>
                    <a:noFill/>
                  </a:ln>
                  <a:effectLst/>
                </c:spPr>
                <c:invertIfNegative val="0"/>
                <c:cat>
                  <c:strRef>
                    <c:extLst>
                      <c:ex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c:ext uri="{02D57815-91ED-43cb-92C2-25804820EDAC}">
                        <c15:formulaRef>
                          <c15:sqref>'[Copy of emission intensity_NEW.xlsx]Compiled data'!$AA$26:$AA$32</c15:sqref>
                        </c15:formulaRef>
                      </c:ext>
                    </c:extLst>
                    <c:numCache>
                      <c:formatCode>0.0</c:formatCode>
                      <c:ptCount val="7"/>
                      <c:pt idx="0">
                        <c:v>17.703904668153218</c:v>
                      </c:pt>
                      <c:pt idx="1">
                        <c:v>16.286702507827123</c:v>
                      </c:pt>
                      <c:pt idx="2">
                        <c:v>5.720840795197093</c:v>
                      </c:pt>
                      <c:pt idx="3">
                        <c:v>1.8449676406734818</c:v>
                      </c:pt>
                      <c:pt idx="4">
                        <c:v>41.728392613455526</c:v>
                      </c:pt>
                      <c:pt idx="5">
                        <c:v>7.5237167889582235</c:v>
                      </c:pt>
                      <c:pt idx="6">
                        <c:v>9.1914749857353417</c:v>
                      </c:pt>
                    </c:numCache>
                  </c:numRef>
                </c:val>
                <c:extLst>
                  <c:ext xmlns:c16="http://schemas.microsoft.com/office/drawing/2014/chart" uri="{C3380CC4-5D6E-409C-BE32-E72D297353CC}">
                    <c16:uniqueId val="{00000008-0478-480B-9947-32C00D2D356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'[Copy of emission intensity_NEW.xlsx]Compiled data'!$AB$24:$AB$25</c15:sqref>
                        </c15:formulaRef>
                      </c:ext>
                    </c:extLst>
                    <c:strCache>
                      <c:ptCount val="2"/>
                      <c:pt idx="0">
                        <c:v>GDP</c:v>
                      </c:pt>
                      <c:pt idx="1">
                        <c:v>OEs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xmlns:c15="http://schemas.microsoft.com/office/drawing/2012/chart">
                      <c:ext xmlns:c15="http://schemas.microsoft.com/office/drawing/2012/chart" uri="{02D57815-91ED-43cb-92C2-25804820EDAC}">
                        <c15:formulaRef>
                          <c15:sqref>'[Copy of emission intensity_NEW.xlsx]Compiled data'!$AB$26:$AB$32</c15:sqref>
                        </c15:formulaRef>
                      </c:ext>
                    </c:extLst>
                    <c:numCache>
                      <c:formatCode>0.0</c:formatCode>
                      <c:ptCount val="7"/>
                      <c:pt idx="0">
                        <c:v>4.67670088941553</c:v>
                      </c:pt>
                      <c:pt idx="1">
                        <c:v>14.944896540879906</c:v>
                      </c:pt>
                      <c:pt idx="2">
                        <c:v>28.862958484173262</c:v>
                      </c:pt>
                      <c:pt idx="3">
                        <c:v>2.4818954375116187</c:v>
                      </c:pt>
                      <c:pt idx="4">
                        <c:v>32.346965555614169</c:v>
                      </c:pt>
                      <c:pt idx="5">
                        <c:v>6.933055968813524</c:v>
                      </c:pt>
                      <c:pt idx="6">
                        <c:v>9.7535271235919865</c:v>
                      </c:pt>
                    </c:numCache>
                  </c:numRef>
                </c:val>
                <c:extLst xmlns:c15="http://schemas.microsoft.com/office/drawing/2012/chart">
                  <c:ext xmlns:c16="http://schemas.microsoft.com/office/drawing/2014/chart" uri="{C3380CC4-5D6E-409C-BE32-E72D297353CC}">
                    <c16:uniqueId val="{00000009-0478-480B-9947-32C00D2D356D}"/>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'[Copy of emission intensity_NEW.xlsx]Compiled data'!$AJ$24:$AJ$25</c15:sqref>
                        </c15:formulaRef>
                      </c:ext>
                    </c:extLst>
                    <c:strCache>
                      <c:ptCount val="2"/>
                      <c:pt idx="0">
                        <c:v>Loans</c:v>
                      </c:pt>
                      <c:pt idx="1">
                        <c:v>OIs</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xmlns:c15="http://schemas.microsoft.com/office/drawing/2012/chart">
                      <c:ext xmlns:c15="http://schemas.microsoft.com/office/drawing/2012/chart" uri="{02D57815-91ED-43cb-92C2-25804820EDAC}">
                        <c15:formulaRef>
                          <c15:sqref>'[Copy of emission intensity_NEW.xlsx]Compiled data'!$AJ$26:$AJ$32</c15:sqref>
                        </c15:formulaRef>
                      </c:ext>
                    </c:extLst>
                    <c:numCache>
                      <c:formatCode>0.0</c:formatCode>
                      <c:ptCount val="7"/>
                      <c:pt idx="0">
                        <c:v>8.7143105556533964</c:v>
                      </c:pt>
                      <c:pt idx="1">
                        <c:v>39.364411462143686</c:v>
                      </c:pt>
                      <c:pt idx="2">
                        <c:v>0.73547099948524675</c:v>
                      </c:pt>
                      <c:pt idx="3">
                        <c:v>3.9960794133687276</c:v>
                      </c:pt>
                      <c:pt idx="4">
                        <c:v>38.036757524561381</c:v>
                      </c:pt>
                      <c:pt idx="5">
                        <c:v>4.3650408031269148</c:v>
                      </c:pt>
                      <c:pt idx="6">
                        <c:v>4.7879292416606507</c:v>
                      </c:pt>
                    </c:numCache>
                  </c:numRef>
                </c:val>
                <c:extLst xmlns:c15="http://schemas.microsoft.com/office/drawing/2012/chart">
                  <c:ext xmlns:c16="http://schemas.microsoft.com/office/drawing/2014/chart" uri="{C3380CC4-5D6E-409C-BE32-E72D297353CC}">
                    <c16:uniqueId val="{0000000A-0478-480B-9947-32C00D2D356D}"/>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'[Copy of emission intensity_NEW.xlsx]Compiled data'!$AK$24:$AK$25</c15:sqref>
                        </c15:formulaRef>
                      </c:ext>
                    </c:extLst>
                    <c:strCache>
                      <c:ptCount val="2"/>
                      <c:pt idx="0">
                        <c:v>Loans</c:v>
                      </c:pt>
                      <c:pt idx="1">
                        <c:v>OEs</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xmlns:c15="http://schemas.microsoft.com/office/drawing/2012/chart">
                      <c:ext xmlns:c15="http://schemas.microsoft.com/office/drawing/2012/chart" uri="{02D57815-91ED-43cb-92C2-25804820EDAC}">
                        <c15:formulaRef>
                          <c15:sqref>'[Copy of emission intensity_NEW.xlsx]Compiled data'!$AK$26:$AK$32</c15:sqref>
                        </c15:formulaRef>
                      </c:ext>
                    </c:extLst>
                    <c:numCache>
                      <c:formatCode>0.0</c:formatCode>
                      <c:ptCount val="7"/>
                      <c:pt idx="0">
                        <c:v>1.0821195980246441</c:v>
                      </c:pt>
                      <c:pt idx="1">
                        <c:v>22.662915494106787</c:v>
                      </c:pt>
                      <c:pt idx="2">
                        <c:v>2.9951557767561781</c:v>
                      </c:pt>
                      <c:pt idx="3">
                        <c:v>4.4997789366153773</c:v>
                      </c:pt>
                      <c:pt idx="4">
                        <c:v>41.59308403509975</c:v>
                      </c:pt>
                      <c:pt idx="5">
                        <c:v>18.94003745611181</c:v>
                      </c:pt>
                      <c:pt idx="6">
                        <c:v>8.2269087032854475</c:v>
                      </c:pt>
                    </c:numCache>
                  </c:numRef>
                </c:val>
                <c:extLst xmlns:c15="http://schemas.microsoft.com/office/drawing/2012/chart">
                  <c:ext xmlns:c16="http://schemas.microsoft.com/office/drawing/2014/chart" uri="{C3380CC4-5D6E-409C-BE32-E72D297353CC}">
                    <c16:uniqueId val="{0000000B-0478-480B-9947-32C00D2D356D}"/>
                  </c:ext>
                </c:extLst>
              </c15:ser>
            </c15:filteredBarSeries>
          </c:ext>
        </c:extLst>
      </c:barChart>
      <c:catAx>
        <c:axId val="140023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400234768"/>
        <c:crosses val="autoZero"/>
        <c:auto val="1"/>
        <c:lblAlgn val="ctr"/>
        <c:lblOffset val="100"/>
        <c:noMultiLvlLbl val="0"/>
      </c:catAx>
      <c:valAx>
        <c:axId val="14002347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40023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0.02937</cdr:x>
      <cdr:y>0.85513</cdr:y>
    </cdr:from>
    <cdr:to>
      <cdr:x>0.96397</cdr:x>
      <cdr:y>0.99195</cdr:y>
    </cdr:to>
    <cdr:sp macro="" textlink="">
      <cdr:nvSpPr>
        <cdr:cNvPr id="2" name="TextBox 1">
          <a:extLst xmlns:a="http://schemas.openxmlformats.org/drawingml/2006/main">
            <a:ext uri="{FF2B5EF4-FFF2-40B4-BE49-F238E27FC236}">
              <a16:creationId xmlns:a16="http://schemas.microsoft.com/office/drawing/2014/main" id="{FBA27EDA-B9BD-4C33-B77B-D111FDA18D9C}"/>
            </a:ext>
          </a:extLst>
        </cdr:cNvPr>
        <cdr:cNvSpPr txBox="1"/>
      </cdr:nvSpPr>
      <cdr:spPr>
        <a:xfrm xmlns:a="http://schemas.openxmlformats.org/drawingml/2006/main">
          <a:off x="205056" y="4048124"/>
          <a:ext cx="6525214" cy="6476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latin typeface="Segoe UI" panose="020B0502040204020203" pitchFamily="34" charset="0"/>
              <a:cs typeface="Segoe UI" panose="020B0502040204020203" pitchFamily="34" charset="0"/>
            </a:rPr>
            <a:t>Source: UNFCCC;</a:t>
          </a:r>
          <a:r>
            <a:rPr lang="en-US" sz="900" baseline="0" dirty="0">
              <a:latin typeface="Segoe UI" panose="020B0502040204020203" pitchFamily="34" charset="0"/>
              <a:cs typeface="Segoe UI" panose="020B0502040204020203" pitchFamily="34" charset="0"/>
            </a:rPr>
            <a:t> IMF staff calculations</a:t>
          </a:r>
          <a:endParaRPr lang="en-US" sz="900" dirty="0">
            <a:latin typeface="Segoe UI" panose="020B0502040204020203" pitchFamily="34" charset="0"/>
            <a:cs typeface="Segoe UI" panose="020B0502040204020203" pitchFamily="34" charset="0"/>
          </a:endParaRPr>
        </a:p>
        <a:p xmlns:a="http://schemas.openxmlformats.org/drawingml/2006/main">
          <a:r>
            <a:rPr lang="en-US" sz="900" dirty="0">
              <a:latin typeface="Segoe UI" panose="020B0502040204020203" pitchFamily="34" charset="0"/>
              <a:cs typeface="Segoe UI" panose="020B0502040204020203" pitchFamily="34" charset="0"/>
            </a:rPr>
            <a:t>Note: Afghanistan's</a:t>
          </a:r>
          <a:r>
            <a:rPr lang="en-US" sz="900" baseline="0" dirty="0">
              <a:latin typeface="Segoe UI" panose="020B0502040204020203" pitchFamily="34" charset="0"/>
              <a:cs typeface="Segoe UI" panose="020B0502040204020203" pitchFamily="34" charset="0"/>
            </a:rPr>
            <a:t> financing needs are in percent of 2020 GDP due to the unavailability of the 2021 GDP data. </a:t>
          </a:r>
          <a:endParaRPr lang="en-US" sz="900" dirty="0">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0.72282</cdr:x>
      <cdr:y>0.46716</cdr:y>
    </cdr:from>
    <cdr:to>
      <cdr:x>0.84698</cdr:x>
      <cdr:y>0.55689</cdr:y>
    </cdr:to>
    <cdr:sp macro="" textlink="">
      <cdr:nvSpPr>
        <cdr:cNvPr id="3" name="TextBox 2">
          <a:extLst xmlns:a="http://schemas.openxmlformats.org/drawingml/2006/main">
            <a:ext uri="{FF2B5EF4-FFF2-40B4-BE49-F238E27FC236}">
              <a16:creationId xmlns:a16="http://schemas.microsoft.com/office/drawing/2014/main" id="{347B20E2-9A99-4186-A3FE-BBBE266BD06E}"/>
            </a:ext>
          </a:extLst>
        </cdr:cNvPr>
        <cdr:cNvSpPr txBox="1"/>
      </cdr:nvSpPr>
      <cdr:spPr>
        <a:xfrm xmlns:a="http://schemas.openxmlformats.org/drawingml/2006/main">
          <a:off x="3241197" y="1872114"/>
          <a:ext cx="556734" cy="359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a:latin typeface="Arial" panose="020B0604020202020204" pitchFamily="34" charset="0"/>
              <a:cs typeface="Arial" panose="020B0604020202020204" pitchFamily="34" charset="0"/>
            </a:rPr>
            <a:t>EMDE median</a:t>
          </a:r>
        </a:p>
      </cdr:txBody>
    </cdr:sp>
  </cdr:relSizeAnchor>
</c:userShapes>
</file>

<file path=ppt/drawings/drawing2.xml><?xml version="1.0" encoding="utf-8"?>
<c:userShapes xmlns:c="http://schemas.openxmlformats.org/drawingml/2006/chart">
  <cdr:relSizeAnchor xmlns:cdr="http://schemas.openxmlformats.org/drawingml/2006/chartDrawing">
    <cdr:from>
      <cdr:x>0.01523</cdr:x>
      <cdr:y>0.88163</cdr:y>
    </cdr:from>
    <cdr:to>
      <cdr:x>0.98387</cdr:x>
      <cdr:y>0.99919</cdr:y>
    </cdr:to>
    <cdr:sp macro="" textlink="">
      <cdr:nvSpPr>
        <cdr:cNvPr id="2" name="TextBox 1">
          <a:extLst xmlns:a="http://schemas.openxmlformats.org/drawingml/2006/main">
            <a:ext uri="{FF2B5EF4-FFF2-40B4-BE49-F238E27FC236}">
              <a16:creationId xmlns:a16="http://schemas.microsoft.com/office/drawing/2014/main" id="{3CDCAD6A-7210-F60E-2053-36F94C0B6102}"/>
            </a:ext>
          </a:extLst>
        </cdr:cNvPr>
        <cdr:cNvSpPr txBox="1"/>
      </cdr:nvSpPr>
      <cdr:spPr>
        <a:xfrm xmlns:a="http://schemas.openxmlformats.org/drawingml/2006/main">
          <a:off x="79519" y="4081217"/>
          <a:ext cx="5057886" cy="5441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Source: BNEF, UNFCCC and IMF staff calculations</a:t>
          </a:r>
        </a:p>
        <a:p xmlns:a="http://schemas.openxmlformats.org/drawingml/2006/main">
          <a:r>
            <a:rPr lang="en-US" sz="900" dirty="0"/>
            <a:t>Note 1/: The size of the bubbles represents the size of the investment needs relative to GDP.</a:t>
          </a:r>
        </a:p>
        <a:p xmlns:a="http://schemas.openxmlformats.org/drawingml/2006/main">
          <a:r>
            <a:rPr lang="en-US" sz="900" dirty="0"/>
            <a:t>2/: TKM and TJK did not specify their financing needs.</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0.02835</cdr:x>
      <cdr:y>0.88176</cdr:y>
    </cdr:from>
    <cdr:to>
      <cdr:x>0.62708</cdr:x>
      <cdr:y>0.98597</cdr:y>
    </cdr:to>
    <cdr:sp macro="" textlink="">
      <cdr:nvSpPr>
        <cdr:cNvPr id="2" name="TextBox 1">
          <a:extLst xmlns:a="http://schemas.openxmlformats.org/drawingml/2006/main">
            <a:ext uri="{FF2B5EF4-FFF2-40B4-BE49-F238E27FC236}">
              <a16:creationId xmlns:a16="http://schemas.microsoft.com/office/drawing/2014/main" id="{2E09AD0D-DD96-44C2-88F4-C80659420453}"/>
            </a:ext>
          </a:extLst>
        </cdr:cNvPr>
        <cdr:cNvSpPr txBox="1"/>
      </cdr:nvSpPr>
      <cdr:spPr>
        <a:xfrm xmlns:a="http://schemas.openxmlformats.org/drawingml/2006/main">
          <a:off x="147097" y="3272201"/>
          <a:ext cx="3106801" cy="386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panose="020B0604020202020204" pitchFamily="34" charset="0"/>
              <a:cs typeface="Arial" panose="020B0604020202020204" pitchFamily="34" charset="0"/>
            </a:rPr>
            <a:t>Source: Swiss Re Institute, 2021</a:t>
          </a:r>
        </a:p>
      </cdr:txBody>
    </cdr:sp>
  </cdr:relSizeAnchor>
</c:userShapes>
</file>

<file path=ppt/drawings/drawing4.xml><?xml version="1.0" encoding="utf-8"?>
<c:userShapes xmlns:c="http://schemas.openxmlformats.org/drawingml/2006/chart">
  <cdr:relSizeAnchor xmlns:cdr="http://schemas.openxmlformats.org/drawingml/2006/chartDrawing">
    <cdr:from>
      <cdr:x>0.06102</cdr:x>
      <cdr:y>0.00992</cdr:y>
    </cdr:from>
    <cdr:to>
      <cdr:x>0.80732</cdr:x>
      <cdr:y>0.12767</cdr:y>
    </cdr:to>
    <cdr:sp macro="" textlink="">
      <cdr:nvSpPr>
        <cdr:cNvPr id="4" name="Text Box 1"/>
        <cdr:cNvSpPr txBox="1">
          <a:spLocks xmlns:a="http://schemas.openxmlformats.org/drawingml/2006/main" noChangeArrowheads="1"/>
        </cdr:cNvSpPr>
      </cdr:nvSpPr>
      <cdr:spPr bwMode="auto">
        <a:xfrm xmlns:a="http://schemas.openxmlformats.org/drawingml/2006/main">
          <a:off x="313509" y="39804"/>
          <a:ext cx="3834550" cy="4724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54864" tIns="41148" rIns="0" bIns="0" anchor="t" upright="1">
          <a:spAutoFit/>
        </a:bodyPr>
        <a:lstStyle xmlns:a="http://schemas.openxmlformats.org/drawingml/2006/main"/>
        <a:p xmlns:a="http://schemas.openxmlformats.org/drawingml/2006/main">
          <a:pPr marL="0" indent="0" algn="l" rtl="0">
            <a:defRPr sz="1000"/>
          </a:pPr>
          <a:r>
            <a:rPr lang="en-US" sz="1600" b="1" i="0" u="none" strike="noStrike" baseline="0" dirty="0">
              <a:solidFill>
                <a:srgbClr val="004C97"/>
              </a:solidFill>
              <a:latin typeface="Segoe UI"/>
              <a:ea typeface="+mn-ea"/>
              <a:cs typeface="Arial"/>
            </a:rPr>
            <a:t>Oil Share in Trade</a:t>
          </a:r>
        </a:p>
        <a:p xmlns:a="http://schemas.openxmlformats.org/drawingml/2006/main">
          <a:pPr marL="0" indent="0" algn="l" rtl="0">
            <a:defRPr sz="1000"/>
          </a:pPr>
          <a:r>
            <a:rPr lang="en-US" sz="1200" b="0" i="0" u="none" strike="noStrike" baseline="0" dirty="0">
              <a:solidFill>
                <a:srgbClr val="004C97"/>
              </a:solidFill>
              <a:latin typeface="Segoe UI"/>
              <a:ea typeface="+mn-ea"/>
              <a:cs typeface="Arial"/>
            </a:rPr>
            <a:t>(Oil export and import as % of total export and import)</a:t>
          </a:r>
        </a:p>
      </cdr:txBody>
    </cdr:sp>
  </cdr:relSizeAnchor>
  <cdr:relSizeAnchor xmlns:cdr="http://schemas.openxmlformats.org/drawingml/2006/chartDrawing">
    <cdr:from>
      <cdr:x>0.02446</cdr:x>
      <cdr:y>0.94487</cdr:y>
    </cdr:from>
    <cdr:to>
      <cdr:x>0.57797</cdr:x>
      <cdr:y>0.99159</cdr:y>
    </cdr:to>
    <cdr:sp macro="" textlink="">
      <cdr:nvSpPr>
        <cdr:cNvPr id="5" name="Text Box 4"/>
        <cdr:cNvSpPr txBox="1">
          <a:spLocks xmlns:a="http://schemas.openxmlformats.org/drawingml/2006/main" noChangeArrowheads="1"/>
        </cdr:cNvSpPr>
      </cdr:nvSpPr>
      <cdr:spPr bwMode="auto">
        <a:xfrm xmlns:a="http://schemas.openxmlformats.org/drawingml/2006/main">
          <a:off x="125653" y="3859148"/>
          <a:ext cx="2843970" cy="1908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spAutoFit/>
        </a:bodyPr>
        <a:lstStyle xmlns:a="http://schemas.openxmlformats.org/drawingml/2006/main"/>
        <a:p xmlns:a="http://schemas.openxmlformats.org/drawingml/2006/main">
          <a:pPr algn="l" rtl="0">
            <a:defRPr sz="1000"/>
          </a:pPr>
          <a:r>
            <a:rPr lang="en-US" b="0" i="0" u="none" strike="noStrike" baseline="0" dirty="0">
              <a:solidFill>
                <a:srgbClr val="000000"/>
              </a:solidFill>
              <a:latin typeface="Segoe UI"/>
              <a:cs typeface="Arial"/>
            </a:rPr>
            <a:t>Source: IMF World Economic Outlook </a:t>
          </a:r>
        </a:p>
      </cdr:txBody>
    </cdr:sp>
  </cdr:relSizeAnchor>
</c:userShapes>
</file>

<file path=ppt/drawings/drawing5.xml><?xml version="1.0" encoding="utf-8"?>
<c:userShapes xmlns:c="http://schemas.openxmlformats.org/drawingml/2006/chart">
  <cdr:relSizeAnchor xmlns:cdr="http://schemas.openxmlformats.org/drawingml/2006/chartDrawing">
    <cdr:from>
      <cdr:x>0.02805</cdr:x>
      <cdr:y>0.91774</cdr:y>
    </cdr:from>
    <cdr:to>
      <cdr:x>0.8464</cdr:x>
      <cdr:y>0.97952</cdr:y>
    </cdr:to>
    <cdr:sp macro="" textlink="">
      <cdr:nvSpPr>
        <cdr:cNvPr id="2" name="TextBox 1">
          <a:extLst xmlns:a="http://schemas.openxmlformats.org/drawingml/2006/main">
            <a:ext uri="{FF2B5EF4-FFF2-40B4-BE49-F238E27FC236}">
              <a16:creationId xmlns:a16="http://schemas.microsoft.com/office/drawing/2014/main" id="{2B2B29D6-3F12-4239-9035-EE3469DC1B2C}"/>
            </a:ext>
          </a:extLst>
        </cdr:cNvPr>
        <cdr:cNvSpPr txBox="1"/>
      </cdr:nvSpPr>
      <cdr:spPr>
        <a:xfrm xmlns:a="http://schemas.openxmlformats.org/drawingml/2006/main">
          <a:off x="151507" y="4003548"/>
          <a:ext cx="4419643" cy="2695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Source: </a:t>
          </a:r>
          <a:r>
            <a:rPr lang="en-US" dirty="0"/>
            <a:t>Climate Policy Initiative</a:t>
          </a:r>
        </a:p>
      </cdr:txBody>
    </cdr:sp>
  </cdr:relSizeAnchor>
</c:userShapes>
</file>

<file path=ppt/drawings/drawing6.xml><?xml version="1.0" encoding="utf-8"?>
<c:userShapes xmlns:c="http://schemas.openxmlformats.org/drawingml/2006/chart">
  <cdr:relSizeAnchor xmlns:cdr="http://schemas.openxmlformats.org/drawingml/2006/chartDrawing">
    <cdr:from>
      <cdr:x>0.03652</cdr:x>
      <cdr:y>0.92972</cdr:y>
    </cdr:from>
    <cdr:to>
      <cdr:x>0.93055</cdr:x>
      <cdr:y>1</cdr:y>
    </cdr:to>
    <cdr:sp macro="" textlink="">
      <cdr:nvSpPr>
        <cdr:cNvPr id="2" name="TextBox 1">
          <a:extLst xmlns:a="http://schemas.openxmlformats.org/drawingml/2006/main">
            <a:ext uri="{FF2B5EF4-FFF2-40B4-BE49-F238E27FC236}">
              <a16:creationId xmlns:a16="http://schemas.microsoft.com/office/drawing/2014/main" id="{2841BDA3-AD57-4F22-8C4E-5766893123AE}"/>
            </a:ext>
          </a:extLst>
        </cdr:cNvPr>
        <cdr:cNvSpPr txBox="1"/>
      </cdr:nvSpPr>
      <cdr:spPr>
        <a:xfrm xmlns:a="http://schemas.openxmlformats.org/drawingml/2006/main">
          <a:off x="189758" y="3863052"/>
          <a:ext cx="4645446" cy="292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panose="020B0604020202020204" pitchFamily="34" charset="0"/>
              <a:cs typeface="Arial" panose="020B0604020202020204" pitchFamily="34" charset="0"/>
            </a:rPr>
            <a:t>Sources: Climate Policy Initiative; and IMF staff calculations.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 y="12"/>
            <a:ext cx="3077844" cy="468942"/>
          </a:xfrm>
          <a:prstGeom prst="rect">
            <a:avLst/>
          </a:prstGeom>
        </p:spPr>
        <p:txBody>
          <a:bodyPr vert="horz" lIns="92124" tIns="46060" rIns="92124" bIns="46060" rtlCol="0"/>
          <a:lstStyle>
            <a:lvl1pPr algn="l">
              <a:defRPr sz="1200"/>
            </a:lvl1pPr>
          </a:lstStyle>
          <a:p>
            <a:endParaRPr lang="en-US"/>
          </a:p>
        </p:txBody>
      </p:sp>
      <p:sp>
        <p:nvSpPr>
          <p:cNvPr id="4" name="Footer Placeholder 3"/>
          <p:cNvSpPr>
            <a:spLocks noGrp="1"/>
          </p:cNvSpPr>
          <p:nvPr>
            <p:ph type="ftr" sz="quarter" idx="2"/>
          </p:nvPr>
        </p:nvSpPr>
        <p:spPr>
          <a:xfrm>
            <a:off x="13" y="8917944"/>
            <a:ext cx="3077844" cy="468942"/>
          </a:xfrm>
          <a:prstGeom prst="rect">
            <a:avLst/>
          </a:prstGeom>
        </p:spPr>
        <p:txBody>
          <a:bodyPr vert="horz" lIns="92124" tIns="46060" rIns="92124" bIns="46060" rtlCol="0" anchor="b"/>
          <a:lstStyle>
            <a:lvl1pPr algn="l">
              <a:defRPr sz="1200"/>
            </a:lvl1pPr>
          </a:lstStyle>
          <a:p>
            <a:endParaRPr lang="en-US"/>
          </a:p>
        </p:txBody>
      </p:sp>
      <p:sp>
        <p:nvSpPr>
          <p:cNvPr id="5" name="Slide Number Placeholder 4"/>
          <p:cNvSpPr>
            <a:spLocks noGrp="1"/>
          </p:cNvSpPr>
          <p:nvPr>
            <p:ph type="sldNum" sz="quarter" idx="3"/>
          </p:nvPr>
        </p:nvSpPr>
        <p:spPr>
          <a:xfrm>
            <a:off x="4023036" y="8917944"/>
            <a:ext cx="3077844" cy="468942"/>
          </a:xfrm>
          <a:prstGeom prst="rect">
            <a:avLst/>
          </a:prstGeom>
        </p:spPr>
        <p:txBody>
          <a:bodyPr vert="horz" lIns="92124" tIns="46060" rIns="92124" bIns="46060"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77739" cy="469424"/>
          </a:xfrm>
          <a:prstGeom prst="rect">
            <a:avLst/>
          </a:prstGeom>
        </p:spPr>
        <p:txBody>
          <a:bodyPr vert="horz" lIns="94037" tIns="47019" rIns="94037" bIns="47019" rtlCol="0"/>
          <a:lstStyle>
            <a:lvl1pPr algn="l">
              <a:defRPr sz="1200"/>
            </a:lvl1pPr>
          </a:lstStyle>
          <a:p>
            <a:endParaRPr lang="en-US"/>
          </a:p>
        </p:txBody>
      </p:sp>
      <p:sp>
        <p:nvSpPr>
          <p:cNvPr id="3" name="Date Placeholder 2"/>
          <p:cNvSpPr>
            <a:spLocks noGrp="1"/>
          </p:cNvSpPr>
          <p:nvPr>
            <p:ph type="dt" idx="1"/>
          </p:nvPr>
        </p:nvSpPr>
        <p:spPr>
          <a:xfrm>
            <a:off x="4023100" y="6"/>
            <a:ext cx="3077739" cy="469424"/>
          </a:xfrm>
          <a:prstGeom prst="rect">
            <a:avLst/>
          </a:prstGeom>
        </p:spPr>
        <p:txBody>
          <a:bodyPr vert="horz" lIns="94037" tIns="47019" rIns="94037" bIns="47019" rtlCol="0"/>
          <a:lstStyle>
            <a:lvl1pPr algn="r">
              <a:defRPr sz="1200"/>
            </a:lvl1pPr>
          </a:lstStyle>
          <a:p>
            <a:fld id="{49E4E862-E263-8B4A-AFB5-DFAAA754BCA9}" type="datetime1">
              <a:rPr lang="en-US" smtClean="0"/>
              <a:t>6/14/2023</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037" tIns="47019" rIns="94037" bIns="47019" rtlCol="0" anchor="ctr"/>
          <a:lstStyle/>
          <a:p>
            <a:endParaRPr lang="en-US"/>
          </a:p>
        </p:txBody>
      </p:sp>
      <p:sp>
        <p:nvSpPr>
          <p:cNvPr id="5" name="Notes Placeholder 4"/>
          <p:cNvSpPr>
            <a:spLocks noGrp="1"/>
          </p:cNvSpPr>
          <p:nvPr>
            <p:ph type="body" sz="quarter" idx="3"/>
          </p:nvPr>
        </p:nvSpPr>
        <p:spPr>
          <a:xfrm>
            <a:off x="710251" y="4459529"/>
            <a:ext cx="5681980" cy="4224814"/>
          </a:xfrm>
          <a:prstGeom prst="rect">
            <a:avLst/>
          </a:prstGeom>
        </p:spPr>
        <p:txBody>
          <a:bodyPr vert="horz" lIns="94037" tIns="47019" rIns="94037" bIns="470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9"/>
            <a:ext cx="3077739" cy="469424"/>
          </a:xfrm>
          <a:prstGeom prst="rect">
            <a:avLst/>
          </a:prstGeom>
        </p:spPr>
        <p:txBody>
          <a:bodyPr vert="horz" lIns="94037" tIns="47019" rIns="94037" bIns="47019" rtlCol="0" anchor="b"/>
          <a:lstStyle>
            <a:lvl1pPr algn="l">
              <a:defRPr sz="1200"/>
            </a:lvl1pPr>
          </a:lstStyle>
          <a:p>
            <a:endParaRPr lang="en-US"/>
          </a:p>
        </p:txBody>
      </p:sp>
      <p:sp>
        <p:nvSpPr>
          <p:cNvPr id="7" name="Slide Number Placeholder 6"/>
          <p:cNvSpPr>
            <a:spLocks noGrp="1"/>
          </p:cNvSpPr>
          <p:nvPr>
            <p:ph type="sldNum" sz="quarter" idx="5"/>
          </p:nvPr>
        </p:nvSpPr>
        <p:spPr>
          <a:xfrm>
            <a:off x="4023100" y="8917429"/>
            <a:ext cx="3077739" cy="469424"/>
          </a:xfrm>
          <a:prstGeom prst="rect">
            <a:avLst/>
          </a:prstGeom>
        </p:spPr>
        <p:txBody>
          <a:bodyPr vert="horz" lIns="94037" tIns="47019" rIns="94037" bIns="47019"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 </a:t>
            </a:r>
            <a:r>
              <a:rPr lang="fr-FR" dirty="0" err="1"/>
              <a:t>this</a:t>
            </a:r>
            <a:r>
              <a:rPr lang="fr-FR" dirty="0"/>
              <a:t> </a:t>
            </a:r>
            <a:r>
              <a:rPr lang="fr-FR" dirty="0" err="1"/>
              <a:t>presentation</a:t>
            </a:r>
            <a:r>
              <a:rPr lang="fr-FR" dirty="0"/>
              <a:t> I </a:t>
            </a:r>
            <a:r>
              <a:rPr lang="fr-FR" dirty="0" err="1"/>
              <a:t>would</a:t>
            </a:r>
            <a:r>
              <a:rPr lang="fr-FR" dirty="0"/>
              <a:t> like to </a:t>
            </a:r>
            <a:r>
              <a:rPr lang="fr-FR" dirty="0" err="1"/>
              <a:t>share</a:t>
            </a:r>
            <a:r>
              <a:rPr lang="fr-FR" dirty="0"/>
              <a:t> </a:t>
            </a:r>
            <a:r>
              <a:rPr lang="fr-FR" dirty="0" err="1"/>
              <a:t>with</a:t>
            </a:r>
            <a:r>
              <a:rPr lang="fr-FR" dirty="0"/>
              <a:t> </a:t>
            </a:r>
            <a:r>
              <a:rPr lang="fr-FR" dirty="0" err="1"/>
              <a:t>you</a:t>
            </a:r>
            <a:r>
              <a:rPr lang="fr-FR" dirty="0"/>
              <a:t> the </a:t>
            </a:r>
            <a:r>
              <a:rPr lang="fr-FR" dirty="0" err="1"/>
              <a:t>preliminary</a:t>
            </a:r>
            <a:r>
              <a:rPr lang="fr-FR" dirty="0"/>
              <a:t> </a:t>
            </a:r>
            <a:r>
              <a:rPr lang="fr-FR" dirty="0" err="1"/>
              <a:t>findings</a:t>
            </a:r>
            <a:r>
              <a:rPr lang="fr-FR" dirty="0"/>
              <a:t> of a </a:t>
            </a:r>
            <a:r>
              <a:rPr lang="fr-FR" dirty="0" err="1"/>
              <a:t>departmental</a:t>
            </a:r>
            <a:r>
              <a:rPr lang="fr-FR" dirty="0"/>
              <a:t> </a:t>
            </a:r>
            <a:r>
              <a:rPr lang="fr-FR" dirty="0" err="1"/>
              <a:t>paper</a:t>
            </a:r>
            <a:r>
              <a:rPr lang="fr-FR" dirty="0"/>
              <a:t> </a:t>
            </a:r>
            <a:r>
              <a:rPr lang="fr-FR" dirty="0" err="1"/>
              <a:t>that</a:t>
            </a:r>
            <a:r>
              <a:rPr lang="fr-FR" dirty="0"/>
              <a:t> </a:t>
            </a:r>
            <a:r>
              <a:rPr lang="fr-FR" dirty="0" err="1"/>
              <a:t>is</a:t>
            </a:r>
            <a:r>
              <a:rPr lang="fr-FR" dirty="0"/>
              <a:t> </a:t>
            </a:r>
            <a:r>
              <a:rPr lang="fr-FR" dirty="0" err="1"/>
              <a:t>planned</a:t>
            </a:r>
            <a:r>
              <a:rPr lang="fr-FR" dirty="0"/>
              <a:t> to </a:t>
            </a:r>
            <a:r>
              <a:rPr lang="fr-FR" dirty="0" err="1"/>
              <a:t>be</a:t>
            </a:r>
            <a:r>
              <a:rPr lang="fr-FR" dirty="0"/>
              <a:t> </a:t>
            </a:r>
            <a:r>
              <a:rPr lang="fr-FR" dirty="0" err="1"/>
              <a:t>released</a:t>
            </a:r>
            <a:r>
              <a:rPr lang="fr-FR" dirty="0"/>
              <a:t> </a:t>
            </a:r>
            <a:r>
              <a:rPr lang="fr-FR" dirty="0" err="1"/>
              <a:t>this</a:t>
            </a:r>
            <a:r>
              <a:rPr lang="fr-FR" dirty="0"/>
              <a:t> </a:t>
            </a:r>
            <a:r>
              <a:rPr lang="fr-FR" dirty="0" err="1"/>
              <a:t>Fall</a:t>
            </a:r>
            <a:r>
              <a:rPr lang="fr-FR" dirty="0"/>
              <a:t>. A large team </a:t>
            </a:r>
            <a:r>
              <a:rPr lang="fr-FR" dirty="0" err="1"/>
              <a:t>from</a:t>
            </a:r>
            <a:r>
              <a:rPr lang="fr-FR" dirty="0"/>
              <a:t> the </a:t>
            </a:r>
            <a:r>
              <a:rPr lang="fr-FR" dirty="0" err="1"/>
              <a:t>IMF’s</a:t>
            </a:r>
            <a:r>
              <a:rPr lang="fr-FR" dirty="0"/>
              <a:t> Middle East and Central Asia </a:t>
            </a:r>
            <a:r>
              <a:rPr lang="fr-FR" dirty="0" err="1"/>
              <a:t>Department</a:t>
            </a:r>
            <a:r>
              <a:rPr lang="fr-FR" dirty="0"/>
              <a:t> </a:t>
            </a:r>
            <a:r>
              <a:rPr lang="fr-FR" dirty="0" err="1"/>
              <a:t>is</a:t>
            </a:r>
            <a:r>
              <a:rPr lang="fr-FR" dirty="0"/>
              <a:t> </a:t>
            </a:r>
            <a:r>
              <a:rPr lang="fr-FR" dirty="0" err="1"/>
              <a:t>working</a:t>
            </a:r>
            <a:r>
              <a:rPr lang="fr-FR" dirty="0"/>
              <a:t> on </a:t>
            </a:r>
            <a:r>
              <a:rPr lang="fr-FR" dirty="0" err="1"/>
              <a:t>this</a:t>
            </a:r>
            <a:r>
              <a:rPr lang="fr-FR" dirty="0"/>
              <a:t> </a:t>
            </a:r>
            <a:r>
              <a:rPr lang="fr-FR" dirty="0" err="1"/>
              <a:t>project</a:t>
            </a:r>
            <a:r>
              <a:rPr lang="fr-FR" dirty="0"/>
              <a:t> – </a:t>
            </a:r>
            <a:r>
              <a:rPr lang="fr-FR" dirty="0" err="1"/>
              <a:t>including</a:t>
            </a:r>
            <a:r>
              <a:rPr lang="fr-FR" dirty="0"/>
              <a:t>, </a:t>
            </a:r>
            <a:r>
              <a:rPr lang="fr-FR" i="1" dirty="0"/>
              <a:t>A. Al-Eyd</a:t>
            </a:r>
            <a:r>
              <a:rPr lang="fr-FR" dirty="0"/>
              <a:t>, </a:t>
            </a:r>
            <a:r>
              <a:rPr lang="fr-FR" i="1" dirty="0"/>
              <a:t>R. Bi</a:t>
            </a:r>
            <a:r>
              <a:rPr lang="fr-FR" dirty="0"/>
              <a:t>, </a:t>
            </a:r>
            <a:r>
              <a:rPr lang="fr-FR" i="1" dirty="0"/>
              <a:t>B. </a:t>
            </a:r>
            <a:r>
              <a:rPr lang="fr-FR" i="1" dirty="0" err="1"/>
              <a:t>Radzewics</a:t>
            </a:r>
            <a:r>
              <a:rPr lang="fr-FR" i="1" dirty="0"/>
              <a:t>-Bak</a:t>
            </a:r>
            <a:r>
              <a:rPr lang="fr-FR" dirty="0"/>
              <a:t>, </a:t>
            </a:r>
            <a:r>
              <a:rPr lang="fr-FR" i="1" dirty="0"/>
              <a:t>J. Ma</a:t>
            </a:r>
            <a:r>
              <a:rPr lang="fr-FR" dirty="0"/>
              <a:t>, </a:t>
            </a:r>
            <a:r>
              <a:rPr lang="fr-FR" i="1" dirty="0"/>
              <a:t>T. Mirzoev</a:t>
            </a:r>
            <a:r>
              <a:rPr lang="fr-FR" dirty="0"/>
              <a:t>, and </a:t>
            </a:r>
            <a:r>
              <a:rPr lang="fr-FR" i="1" dirty="0"/>
              <a:t>J. Vacher</a:t>
            </a:r>
            <a:r>
              <a:rPr lang="fr-FR" dirty="0"/>
              <a:t>. For full </a:t>
            </a:r>
            <a:r>
              <a:rPr lang="fr-FR" dirty="0" err="1"/>
              <a:t>disclosure</a:t>
            </a:r>
            <a:r>
              <a:rPr lang="fr-FR" dirty="0"/>
              <a:t> </a:t>
            </a:r>
            <a:r>
              <a:rPr lang="fr-FR" dirty="0" err="1"/>
              <a:t>purposes</a:t>
            </a:r>
            <a:r>
              <a:rPr lang="fr-FR" dirty="0"/>
              <a:t>, I </a:t>
            </a:r>
            <a:r>
              <a:rPr lang="fr-FR" dirty="0" err="1"/>
              <a:t>am</a:t>
            </a:r>
            <a:r>
              <a:rPr lang="fr-FR" dirty="0"/>
              <a:t> not </a:t>
            </a:r>
            <a:r>
              <a:rPr lang="fr-FR" dirty="0" err="1"/>
              <a:t>among</a:t>
            </a:r>
            <a:r>
              <a:rPr lang="fr-FR" dirty="0"/>
              <a:t> the </a:t>
            </a:r>
            <a:r>
              <a:rPr lang="fr-FR" dirty="0" err="1"/>
              <a:t>authors</a:t>
            </a:r>
            <a:r>
              <a:rPr lang="fr-FR" dirty="0"/>
              <a:t> of </a:t>
            </a:r>
            <a:r>
              <a:rPr lang="fr-FR" dirty="0" err="1"/>
              <a:t>this</a:t>
            </a:r>
            <a:r>
              <a:rPr lang="fr-FR" dirty="0"/>
              <a:t> </a:t>
            </a:r>
            <a:r>
              <a:rPr lang="fr-FR" dirty="0" err="1"/>
              <a:t>paper</a:t>
            </a:r>
            <a:r>
              <a:rPr lang="fr-FR" dirty="0"/>
              <a:t>.  </a:t>
            </a:r>
            <a:r>
              <a:rPr lang="en-US" dirty="0"/>
              <a:t>With limited fiscal space following the COVID-19 pandemic and already elevated levels of public debt in many countries, public resources alone will not suffice to cover the costs of climate change mitigation and adaptation. Therefore, financial sectors will have to play a bigger role in meeting countries’ climate objectives and thus contributing to their sustainable growth and development. Their role will be particularly important in providing access to and mobilizing private finance, in promoting investments in green technologies, and in building capacity to use green finance to facilitate the transition to a green economy. Addressing climate-related financial stability vulnerabilities therefore appears to be a precondition for unlocking more private sources of financing and enabling financial sectors in the region to contribute effectively to green and sustainable growth. I will share some charts from the above-mentioned paper for further discussion.</a:t>
            </a:r>
            <a:endParaRPr lang="fr-FR" dirty="0"/>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a:t>
            </a:fld>
            <a:endParaRPr lang="en-US"/>
          </a:p>
        </p:txBody>
      </p:sp>
    </p:spTree>
    <p:extLst>
      <p:ext uri="{BB962C8B-B14F-4D97-AF65-F5344CB8AC3E}">
        <p14:creationId xmlns:p14="http://schemas.microsoft.com/office/powerpoint/2010/main" val="46939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a:t>
            </a:r>
            <a:r>
              <a:rPr lang="en-US" dirty="0" err="1"/>
              <a:t>ithin</a:t>
            </a:r>
            <a:r>
              <a:rPr lang="en-US" dirty="0"/>
              <a:t> the climate finance envelope, green loans and bonds assume an increasingly important role globally. When we look at the situation in the CAREC situation, we see that apart from China, which has been actively using these vehicles (orange bars), the use of green bonds and loans have been confined to a few issuers. We therefore see more potential for growth in this segment. Let me add that domestic lenders face wide-ranging barriers in scaling up financing for green projects. Banks have the potential to contribute more to the development of green finance and benefit from these opportunities, but for this to happen, an enabling environment needs to be created.</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10</a:t>
            </a:fld>
            <a:endParaRPr lang="en-US"/>
          </a:p>
        </p:txBody>
      </p:sp>
    </p:spTree>
    <p:extLst>
      <p:ext uri="{BB962C8B-B14F-4D97-AF65-F5344CB8AC3E}">
        <p14:creationId xmlns:p14="http://schemas.microsoft.com/office/powerpoint/2010/main" val="126410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unlocking of private green finance potential is crucial for a successful transition to a low-carbon economy in the region. The financial sector has the potential to catalyze this financing and therefore contribute significantly to the green future of the region. To enhance the resilience of the financial sectors to climate change-related risks, it will be important to:</a:t>
            </a:r>
          </a:p>
          <a:p>
            <a:endParaRPr lang="en-US" dirty="0"/>
          </a:p>
          <a:p>
            <a:r>
              <a:rPr lang="en-US" dirty="0"/>
              <a:t>• Better measure and understand climate risks: Effective climate risk management begins with accurate measurement and understanding of such risks. Policy actions must prioritize the implementation of standardized methodologies for quantifying and reporting climate risks. This entails developing comprehensive frameworks that capture both physical risks (e.g., extreme weather events, sea-level rise) and transition risks (e.g., policy changes, consumers’ preferences shift). By adopting consistent methodologies and metrics, financial institutions (as well as their regulators and supervisors) can better assess and compare their exposure to climate risks, facilitating informed decision-making processes.</a:t>
            </a:r>
          </a:p>
          <a:p>
            <a:r>
              <a:rPr lang="en-US" dirty="0"/>
              <a:t>• Promote climate risk data disclosure by financial institutions: This disclosure should extend beyond just compliance and strive for comprehensive and consistent reporting, enabling stakeholders to make informed a</a:t>
            </a:r>
          </a:p>
          <a:p>
            <a:r>
              <a:rPr lang="en-US" dirty="0"/>
              <a:t>assessments of an institution's exposure to climate-related risks. Standardized reporting frameworks can provide guidance to the region on best practices in climate risk disclosure.</a:t>
            </a:r>
          </a:p>
          <a:p>
            <a:r>
              <a:rPr lang="en-US" dirty="0"/>
              <a:t>• Develop new and enhance existing climate-risk models and climate forecasting: As climate risks evolve, it becomes imperative to assess their potential impact on the financial sectors’ resilience. Policy actions should prioritize the development of robust models capable of evaluating and quantifying the implications of climate risks on financial institutions. These models should consider various scenarios and stress tests, integrating both physical and transition risks. By comprehensively assessing the potential impacts, financial institutions can identify vulnerabilities, allocate resources effectively, and implement necessary risk management strategies.</a:t>
            </a:r>
          </a:p>
          <a:p>
            <a:r>
              <a:rPr lang="en-US" dirty="0"/>
              <a:t>•Adopt sound risk management in financial sector institutions: This involves gathering reliable, up-to-date information on climate-related exposures and vulnerabilities, and enhancing risk governance, internal controls, and accountabilities within financial institutions, as well as ensuring that climate risks are properly identified, monitored, and managed at all levels. This includes the development of robust risk management policies and practices and may require changing some existing liquidity and credit policies (e.g., shortening loan maturities in carbon-intensive sectors), creating stronger capital buffers, and setting up thresholds on asset concentration, leverage, or specific sectoral exposures . Macroprudential tools can be used for that purpose such as sector specific risk weights, concentration thresholds, sectoral systemic risk buffers, among others.</a:t>
            </a:r>
          </a:p>
          <a:p>
            <a:endParaRPr lang="en-US" dirty="0"/>
          </a:p>
          <a:p>
            <a:r>
              <a:rPr lang="en-US" dirty="0"/>
              <a:t>Let me conclude by highlighting that policies should be geared towards reducing climate change-related risks in the financial sectors, deepening insurance markets, and creating enabling conditions to promote and develop green finance. The financial sectors in the region can help ensure that the necessary resources are available to finance climate adaptation and mitigation, but such support for sustainable development should take place in close collaboration with governments, financial regulators, and the private sector, and be well-integrated into the overall policy frameworks for climate adaptation and mitigation.</a:t>
            </a:r>
          </a:p>
          <a:p>
            <a:endParaRPr lang="en-US" dirty="0"/>
          </a:p>
          <a:p>
            <a:r>
              <a:rPr lang="en-US" dirty="0"/>
              <a:t> </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11</a:t>
            </a:fld>
            <a:endParaRPr lang="en-US"/>
          </a:p>
        </p:txBody>
      </p:sp>
    </p:spTree>
    <p:extLst>
      <p:ext uri="{BB962C8B-B14F-4D97-AF65-F5344CB8AC3E}">
        <p14:creationId xmlns:p14="http://schemas.microsoft.com/office/powerpoint/2010/main" val="85199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41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480005"/>
            <a:ext cx="5584825" cy="3969514"/>
          </a:xfrm>
        </p:spPr>
        <p:txBody>
          <a:bodyPr>
            <a:normAutofit fontScale="92500" lnSpcReduction="20000"/>
          </a:bodyPr>
          <a:lstStyle/>
          <a:p>
            <a:pPr marL="0" marR="0">
              <a:spcBef>
                <a:spcPts val="0"/>
              </a:spcBef>
              <a:spcAft>
                <a:spcPts val="0"/>
              </a:spcAft>
            </a:pPr>
            <a:r>
              <a:rPr lang="en-US" sz="1800" dirty="0">
                <a:solidFill>
                  <a:srgbClr val="000000"/>
                </a:solidFill>
                <a:latin typeface="Arial" panose="020B0604020202020204" pitchFamily="34" charset="0"/>
                <a:ea typeface="Gulim"/>
                <a:cs typeface="Arial" panose="020B0604020202020204" pitchFamily="34" charset="0"/>
              </a:rPr>
              <a:t>The transition to a green economy will be challenging for the financial systems of the CAREC region. </a:t>
            </a:r>
          </a:p>
          <a:p>
            <a:pPr marL="0" marR="0">
              <a:spcBef>
                <a:spcPts val="0"/>
              </a:spcBef>
              <a:spcAft>
                <a:spcPts val="0"/>
              </a:spcAft>
            </a:pPr>
            <a:endParaRPr lang="en-US" sz="1800" dirty="0">
              <a:solidFill>
                <a:srgbClr val="000000"/>
              </a:solidFill>
              <a:latin typeface="Arial" panose="020B0604020202020204" pitchFamily="34" charset="0"/>
              <a:ea typeface="Gulim"/>
              <a:cs typeface="Arial" panose="020B0604020202020204" pitchFamily="34" charset="0"/>
            </a:endParaRPr>
          </a:p>
          <a:p>
            <a:pPr marL="0" marR="0">
              <a:spcBef>
                <a:spcPts val="0"/>
              </a:spcBef>
              <a:spcAft>
                <a:spcPts val="0"/>
              </a:spcAft>
            </a:pPr>
            <a:r>
              <a:rPr lang="en-US" sz="1800" dirty="0">
                <a:solidFill>
                  <a:srgbClr val="000000"/>
                </a:solidFill>
                <a:latin typeface="Arial" panose="020B0604020202020204" pitchFamily="34" charset="0"/>
                <a:ea typeface="Gulim"/>
                <a:cs typeface="Arial" panose="020B0604020202020204" pitchFamily="34" charset="0"/>
              </a:rPr>
              <a:t>Chart 1. The first chart shows the climate-related financing needs in the region. Blue and yellow bars indicate the adaptation and mitigation needs as a percent of GDP (left column), respectively. The red dots show the available financing in billions of USD (right column). The chart reveals that investment needs for climate adaptation and mitigation are high in the region and the available financing has so far been very limited (with the exception of CHN).</a:t>
            </a:r>
          </a:p>
          <a:p>
            <a:pPr marL="0" marR="0">
              <a:spcBef>
                <a:spcPts val="0"/>
              </a:spcBef>
              <a:spcAft>
                <a:spcPts val="0"/>
              </a:spcAft>
            </a:pPr>
            <a:endParaRPr lang="en-US" sz="1800" dirty="0">
              <a:solidFill>
                <a:srgbClr val="000000"/>
              </a:solidFill>
              <a:latin typeface="Arial" panose="020B0604020202020204" pitchFamily="34" charset="0"/>
              <a:ea typeface="Gulim"/>
              <a:cs typeface="Arial" panose="020B0604020202020204" pitchFamily="34" charset="0"/>
            </a:endParaRPr>
          </a:p>
          <a:p>
            <a:pPr marL="0" marR="0">
              <a:spcBef>
                <a:spcPts val="0"/>
              </a:spcBef>
              <a:spcAft>
                <a:spcPts val="0"/>
              </a:spcAft>
            </a:pPr>
            <a:r>
              <a:rPr lang="en-US" sz="1800" dirty="0">
                <a:solidFill>
                  <a:srgbClr val="000000"/>
                </a:solidFill>
                <a:latin typeface="Arial" panose="020B0604020202020204" pitchFamily="34" charset="0"/>
                <a:ea typeface="Gulim"/>
                <a:cs typeface="Arial" panose="020B0604020202020204" pitchFamily="34" charset="0"/>
              </a:rPr>
              <a:t>Chart 2. As you can see from the second chart, countries with proportionally the largest investment needs are also among the net energy importers and financially least developed. </a:t>
            </a:r>
          </a:p>
        </p:txBody>
      </p:sp>
      <p:sp>
        <p:nvSpPr>
          <p:cNvPr id="4" name="Slide Number Placeholder 3"/>
          <p:cNvSpPr>
            <a:spLocks noGrp="1"/>
          </p:cNvSpPr>
          <p:nvPr>
            <p:ph type="sldNum" sz="quarter" idx="5"/>
          </p:nvPr>
        </p:nvSpPr>
        <p:spPr/>
        <p:txBody>
          <a:bodyPr/>
          <a:lstStyle/>
          <a:p>
            <a:pPr defTabSz="933167">
              <a:defRPr/>
            </a:pPr>
            <a:fld id="{7A64E2A1-001E-452C-BA12-752819F5EF79}" type="slidenum">
              <a:rPr lang="en-US">
                <a:solidFill>
                  <a:prstClr val="black"/>
                </a:solidFill>
                <a:latin typeface="Calibri" panose="020F0502020204030204"/>
              </a:rPr>
              <a:pPr defTabSz="93316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64448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chart, I would like to share with you some stylized facts about:</a:t>
            </a:r>
          </a:p>
          <a:p>
            <a:pPr marL="285750" indent="-285750">
              <a:buAutoNum type="romanLcParenBoth"/>
            </a:pPr>
            <a:r>
              <a:rPr lang="en-US" dirty="0"/>
              <a:t>the sources of climate-related risks – such as physical risks and transition risks. Physical risks arise from: (</a:t>
            </a:r>
            <a:r>
              <a:rPr lang="en-US" dirty="0" err="1"/>
              <a:t>i</a:t>
            </a:r>
            <a:r>
              <a:rPr lang="en-US" dirty="0"/>
              <a:t>) extreme weather shocks (acute risks), and (ii) gradual changes in climate patterns (chronic risks). Transition risks include shifts in consumer preferences and investor sentiment away from carbon-intensive companies/sectors, which in turn can affect financing conditions for these investments, potentially leading to higher operating costs, weaker profitability, and asset repricing. </a:t>
            </a:r>
          </a:p>
          <a:p>
            <a:pPr marL="285750" indent="-285750">
              <a:buAutoNum type="romanLcParenBoth"/>
            </a:pPr>
            <a:r>
              <a:rPr lang="en-US" dirty="0"/>
              <a:t>the transmission channels – which could be direct, through sectoral balance sheets or indirect through the impact of macroeconomic factors (second round effects) such as economic growth, labor productivity and sovereign credit rating, which in turn will affect financial institutions through their impact on the economic environment in which they operate</a:t>
            </a:r>
          </a:p>
          <a:p>
            <a:pPr marL="285750" indent="-285750">
              <a:buAutoNum type="romanLcParenBoth"/>
            </a:pPr>
            <a:r>
              <a:rPr lang="en-US" dirty="0"/>
              <a:t>climate change may exacerbate already existing vulnerabilities in the financial sectors. Climate risks can exacerbate underlying vulnerabilities, particularly in small and concentrated (in terms of assets) banking sectors, and those with exposure to climate-sensitive sectors such as agriculture (e.g., CCA), real estate (some countries in the GCC) and tourism (Tunisia) or carbon-intensive industries (oil exporters).</a:t>
            </a:r>
          </a:p>
          <a:p>
            <a:pPr marL="285750" indent="-285750">
              <a:buAutoNum type="romanLcParenBoth"/>
            </a:pPr>
            <a:r>
              <a:rPr lang="en-US" dirty="0"/>
              <a:t>and finally the risks facing the financial sector – the study finds that climate related disasters have the potential to pose more significant systemic risk challenges if they transpire during a period of pre-existing financial distress, or if their realization and severity increase over time. </a:t>
            </a:r>
          </a:p>
          <a:p>
            <a:endParaRPr lang="en-US" dirty="0"/>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253778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314" rtl="0" eaLnBrk="1" fontAlgn="auto" latinLnBrk="0" hangingPunct="1">
              <a:lnSpc>
                <a:spcPct val="125000"/>
              </a:lnSpc>
              <a:spcBef>
                <a:spcPts val="800"/>
              </a:spcBef>
              <a:spcAft>
                <a:spcPts val="0"/>
              </a:spcAft>
              <a:buClrTx/>
              <a:buSzTx/>
              <a:buFontTx/>
              <a:buNone/>
              <a:tabLst/>
              <a:defRPr/>
            </a:pPr>
            <a:r>
              <a:rPr lang="en-US" sz="1800" dirty="0">
                <a:effectLst/>
                <a:latin typeface="Arial" panose="020B0604020202020204" pitchFamily="34" charset="0"/>
                <a:ea typeface="Arial" panose="020B0604020202020204" pitchFamily="34" charset="0"/>
                <a:cs typeface="Times New Roman" panose="02020603050405020304" pitchFamily="18" charset="0"/>
              </a:rPr>
              <a:t>CAVEAT: [These charts are constructed based on the data from the </a:t>
            </a:r>
            <a:r>
              <a:rPr lang="en-US" sz="1800" i="1" dirty="0">
                <a:effectLst/>
                <a:latin typeface="Arial" panose="020B0604020202020204" pitchFamily="34" charset="0"/>
                <a:ea typeface="Arial" panose="020B0604020202020204" pitchFamily="34" charset="0"/>
                <a:cs typeface="Times New Roman" panose="02020603050405020304" pitchFamily="18" charset="0"/>
              </a:rPr>
              <a:t>International Disaster Database </a:t>
            </a:r>
            <a:r>
              <a:rPr lang="en-US" sz="1800" dirty="0">
                <a:effectLst/>
                <a:latin typeface="Arial" panose="020B0604020202020204" pitchFamily="34" charset="0"/>
                <a:ea typeface="Arial" panose="020B0604020202020204" pitchFamily="34" charset="0"/>
                <a:cs typeface="Times New Roman" panose="02020603050405020304" pitchFamily="18" charset="0"/>
              </a:rPr>
              <a:t>of the </a:t>
            </a:r>
            <a:r>
              <a:rPr lang="en-US" sz="1800" dirty="0" err="1">
                <a:effectLst/>
                <a:latin typeface="Arial" panose="020B0604020202020204" pitchFamily="34" charset="0"/>
                <a:ea typeface="Arial" panose="020B0604020202020204" pitchFamily="34" charset="0"/>
                <a:cs typeface="Times New Roman" panose="02020603050405020304" pitchFamily="18" charset="0"/>
              </a:rPr>
              <a:t>Universite</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err="1">
                <a:effectLst/>
                <a:latin typeface="Arial" panose="020B0604020202020204" pitchFamily="34" charset="0"/>
                <a:ea typeface="Arial" panose="020B0604020202020204" pitchFamily="34" charset="0"/>
                <a:cs typeface="Times New Roman" panose="02020603050405020304" pitchFamily="18" charset="0"/>
              </a:rPr>
              <a:t>Catholique</a:t>
            </a:r>
            <a:r>
              <a:rPr lang="en-US" sz="1800" dirty="0">
                <a:effectLst/>
                <a:latin typeface="Arial" panose="020B0604020202020204" pitchFamily="34" charset="0"/>
                <a:ea typeface="Arial" panose="020B0604020202020204" pitchFamily="34" charset="0"/>
                <a:cs typeface="Times New Roman" panose="02020603050405020304" pitchFamily="18" charset="0"/>
              </a:rPr>
              <a:t> de Louvain, Belgium] Reflecting the structure of the source data, the country coverage is slightly different in this slide as the charts reflect the entire Middle East and Central Asia region. Nevertheless, we believe the message remains relevant for the non-ME&amp;CA members of the CAREC as well.</a:t>
            </a:r>
          </a:p>
          <a:p>
            <a:pPr marL="0" marR="0" lvl="0" indent="0" algn="l" defTabSz="914314" rtl="0" eaLnBrk="1" fontAlgn="auto" latinLnBrk="0" hangingPunct="1">
              <a:lnSpc>
                <a:spcPct val="125000"/>
              </a:lnSpc>
              <a:spcBef>
                <a:spcPts val="80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5000"/>
              </a:lnSpc>
              <a:spcBef>
                <a:spcPts val="80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Let me look more closely into the physical risks facing the CAREC banking systems. </a:t>
            </a:r>
          </a:p>
          <a:p>
            <a:pPr marL="0" marR="0" lvl="0" indent="0" algn="just">
              <a:lnSpc>
                <a:spcPct val="125000"/>
              </a:lnSpc>
              <a:spcBef>
                <a:spcPts val="800"/>
              </a:spcBef>
              <a:spcAft>
                <a:spcPts val="0"/>
              </a:spcAft>
              <a:buFont typeface="+mj-lt"/>
              <a:buNone/>
            </a:pPr>
            <a:endParaRPr lang="en-US" sz="1800" dirty="0">
              <a:solidFill>
                <a:schemeClr val="tx1"/>
              </a:solidFill>
              <a:effectLst/>
              <a:latin typeface="Arial" panose="020B0604020202020204" pitchFamily="34" charset="0"/>
              <a:ea typeface="Century Gothic" panose="020B0502020202020204" pitchFamily="34" charset="0"/>
              <a:cs typeface="Times New Roman" panose="02020603050405020304" pitchFamily="18" charset="0"/>
            </a:endParaRPr>
          </a:p>
          <a:p>
            <a:pPr marL="0" marR="0" lvl="0" indent="0" algn="just">
              <a:lnSpc>
                <a:spcPct val="125000"/>
              </a:lnSpc>
              <a:spcBef>
                <a:spcPts val="800"/>
              </a:spcBef>
              <a:spcAft>
                <a:spcPts val="0"/>
              </a:spcAft>
              <a:buFont typeface="+mj-lt"/>
              <a:buNone/>
            </a:pPr>
            <a:r>
              <a:rPr lang="en-US" sz="1800" dirty="0">
                <a:solidFill>
                  <a:schemeClr val="tx1"/>
                </a:solidFill>
                <a:effectLst/>
                <a:latin typeface="Arial" panose="020B0604020202020204" pitchFamily="34" charset="0"/>
                <a:ea typeface="Century Gothic" panose="020B0502020202020204" pitchFamily="34" charset="0"/>
                <a:cs typeface="Times New Roman" panose="02020603050405020304" pitchFamily="18" charset="0"/>
              </a:rPr>
              <a:t>Chart 1. </a:t>
            </a:r>
            <a:r>
              <a:rPr lang="en-US" sz="1800" dirty="0">
                <a:solidFill>
                  <a:srgbClr val="000000"/>
                </a:solidFill>
                <a:effectLst/>
                <a:latin typeface="Arial" panose="020B0604020202020204" pitchFamily="34" charset="0"/>
                <a:ea typeface="Century Gothic" panose="020B0502020202020204" pitchFamily="34" charset="0"/>
              </a:rPr>
              <a:t>The exposure of banks in the region to physical risk has grown overtime, both due to the increased frequency of climate related natural disasters (droughts, floods and extreme temperature events) and because of rising costs associated with the. We estimate that the total cost for ME&amp;CA banks of natural disasters since 1980 (until 2021) may amount to around 40 billion (exact number is 37 USD billion) of 2021 USD. The simulated losses are related to bank credit, not bank capital.</a:t>
            </a:r>
          </a:p>
          <a:p>
            <a:pPr marL="0" marR="0" lvl="0" indent="0" algn="just">
              <a:lnSpc>
                <a:spcPct val="125000"/>
              </a:lnSpc>
              <a:spcBef>
                <a:spcPts val="800"/>
              </a:spcBef>
              <a:spcAft>
                <a:spcPts val="0"/>
              </a:spcAft>
              <a:buFont typeface="+mj-lt"/>
              <a:buNone/>
            </a:pPr>
            <a:endParaRPr lang="en-US" sz="1800" dirty="0">
              <a:solidFill>
                <a:srgbClr val="000000"/>
              </a:solidFill>
              <a:effectLst/>
              <a:latin typeface="Arial" panose="020B0604020202020204" pitchFamily="34" charset="0"/>
              <a:ea typeface="Century Gothic" panose="020B0502020202020204" pitchFamily="34" charset="0"/>
            </a:endParaRPr>
          </a:p>
          <a:p>
            <a:pPr marL="0" marR="0" lvl="0" indent="0" algn="just">
              <a:lnSpc>
                <a:spcPct val="125000"/>
              </a:lnSpc>
              <a:spcBef>
                <a:spcPts val="800"/>
              </a:spcBef>
              <a:spcAft>
                <a:spcPts val="0"/>
              </a:spcAft>
              <a:buFont typeface="+mj-lt"/>
              <a:buNone/>
            </a:pPr>
            <a:r>
              <a:rPr lang="en-US" sz="1800" dirty="0">
                <a:solidFill>
                  <a:srgbClr val="000000"/>
                </a:solidFill>
                <a:effectLst/>
                <a:latin typeface="Arial" panose="020B0604020202020204" pitchFamily="34" charset="0"/>
                <a:ea typeface="Century Gothic" panose="020B0502020202020204" pitchFamily="34" charset="0"/>
              </a:rPr>
              <a:t>Chart 2. We also carried out a simulation exercise to project the possible costs to be borne by ME&amp;CA banks in relation to natural disasters from 2022 to 2050, taking into account the increase in the frequency and magnitude of natural disasters (as estimated on the EM-DAT dataset over the period 1960 to 2021). In total, we estimate that the region’s banks could be exposed to losses corresponding to 50 USD billion. This is likely an optimistic estimate as it does not account for a possible acceleration of adverse climate dynamics as climate change progresses.</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134742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Arial" panose="020B0604020202020204" pitchFamily="34" charset="0"/>
                <a:cs typeface="Times New Roman" panose="02020603050405020304" pitchFamily="18" charset="0"/>
              </a:rPr>
              <a:t>CAVEAT: [These charts are constructed based on the research by the Swiss Re Group] Reflecting the structure of the source data, the country coverage is slightly different in this slide as the charts reflect the entire Middle East and Central Asia region. Nevertheless, we believe the message remains relevant for the non-ME&amp;CA members of the CAREC as well.</a:t>
            </a:r>
          </a:p>
          <a:p>
            <a:pPr marL="0" indent="0">
              <a:buFont typeface="Arial" panose="020B0604020202020204" pitchFamily="34" charset="0"/>
              <a:buNone/>
            </a:pPr>
            <a:endParaRPr lang="en-US" dirty="0"/>
          </a:p>
          <a:p>
            <a:pPr marL="0" indent="0">
              <a:buFont typeface="Arial" panose="020B0604020202020204" pitchFamily="34" charset="0"/>
              <a:buNone/>
            </a:pPr>
            <a:r>
              <a:rPr lang="en-US" sz="1200" i="1" dirty="0">
                <a:latin typeface="Arial" panose="020B0604020202020204"/>
              </a:rPr>
              <a:t>Buffers to deal with climate shocks are small as insurance penetration is still limited in the region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Chart 1. The Insurance Resilience Index, produced by the Swiss Re Group, is an aggregate of three sub-indices of insurance coverage for health, mortality, and natural catastrophes. As you can see from the first chart, the insurance coverage in the broader Middle East and Central Asia is consistently lower than the global and emerging market averages.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Chart 2. While climate-related economic losses amounted to USD25 bn (2007-19), the insured losses accounted for just $1.3 billion. Limited penetration of the insurance sector in the ME&amp;CA region leads to a significant economic impact from climate-related losses, primarily placing burdens on domestic fiscal budgets.</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318965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dirty="0">
                <a:latin typeface="+mn-lt"/>
              </a:rPr>
              <a:t>Transition risk refers to the negative economic impact resulting from the introduction of climate policies, technological advances and changes in consumer sentiment. Transition risk is of particular relevance to some countries (e.g., AZE, TKM, KAZ) in the region given their outsized reliance on hydrocarbon related industries and limited investments in renewables so far. As the world moves away from hydrocarbons, the business model of many firms, industries, sectors and economies in the region will come under pressure. And even though the transition to a low-carbon economy is a gradual process, risks can materialize sooner rather than later through the change in market expectations regarding future policies leading to large fluctuations in asset valuations [the so-called “Climate Minsky Moment”].</a:t>
            </a:r>
          </a:p>
          <a:p>
            <a:pPr marL="0" marR="0" lvl="0" indent="0" algn="l" defTabSz="914314"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314" rtl="0" eaLnBrk="1" fontAlgn="auto" latinLnBrk="0" hangingPunct="1">
              <a:lnSpc>
                <a:spcPct val="100000"/>
              </a:lnSpc>
              <a:spcBef>
                <a:spcPts val="0"/>
              </a:spcBef>
              <a:spcAft>
                <a:spcPts val="0"/>
              </a:spcAft>
              <a:buClrTx/>
              <a:buSzTx/>
              <a:buFontTx/>
              <a:buNone/>
              <a:tabLst/>
              <a:defRPr/>
            </a:pPr>
            <a:r>
              <a:rPr lang="en-US" dirty="0">
                <a:latin typeface="+mn-lt"/>
              </a:rPr>
              <a:t>Chart 1. The first chart shows the share of hydrocarbons in the total external trade across different regions – and the CCA region, comes across as to have one of the most hydrocarbon-dependent trading structures. </a:t>
            </a:r>
          </a:p>
          <a:p>
            <a:pPr marL="0" marR="0" lvl="0" indent="0" algn="l" defTabSz="914314"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314" rtl="0" eaLnBrk="1" fontAlgn="auto" latinLnBrk="0" hangingPunct="1">
              <a:lnSpc>
                <a:spcPct val="100000"/>
              </a:lnSpc>
              <a:spcBef>
                <a:spcPts val="0"/>
              </a:spcBef>
              <a:spcAft>
                <a:spcPts val="0"/>
              </a:spcAft>
              <a:buClrTx/>
              <a:buSzTx/>
              <a:buFontTx/>
              <a:buNone/>
              <a:tabLst/>
              <a:defRPr/>
            </a:pPr>
            <a:r>
              <a:rPr lang="en-US" dirty="0">
                <a:latin typeface="+mn-lt"/>
              </a:rPr>
              <a:t>Chart 2. When we look at the sectoral composition of the GHG emissions; we see that utilities, manufacturing, and transportation accounts for nearly 90 percent of the region’s emissions.</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6</a:t>
            </a:fld>
            <a:endParaRPr lang="en-US"/>
          </a:p>
        </p:txBody>
      </p:sp>
    </p:spTree>
    <p:extLst>
      <p:ext uri="{BB962C8B-B14F-4D97-AF65-F5344CB8AC3E}">
        <p14:creationId xmlns:p14="http://schemas.microsoft.com/office/powerpoint/2010/main" val="136455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r>
              <a:rPr lang="en-US" sz="1800" dirty="0">
                <a:effectLst/>
                <a:latin typeface="Arial" panose="020B0604020202020204" pitchFamily="34" charset="0"/>
                <a:ea typeface="Arial" panose="020B0604020202020204" pitchFamily="34" charset="0"/>
                <a:cs typeface="Times New Roman" panose="02020603050405020304" pitchFamily="18" charset="0"/>
              </a:rPr>
              <a:t>[CAVEAT: For analytical robustness, the coverage is again for ME&amp;CA banks, where data is available]</a:t>
            </a:r>
          </a:p>
          <a:p>
            <a:pPr rtl="0"/>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rtl="0"/>
            <a:r>
              <a:rPr lang="en-US" sz="1800" dirty="0">
                <a:effectLst/>
                <a:latin typeface="Arial" panose="020B0604020202020204" pitchFamily="34" charset="0"/>
                <a:ea typeface="Arial" panose="020B0604020202020204" pitchFamily="34" charset="0"/>
                <a:cs typeface="Times New Roman" panose="02020603050405020304" pitchFamily="18" charset="0"/>
              </a:rPr>
              <a:t>Chart 1. By constructing an emission intensity index for both GDP and banking system loans books, we discovered that banking system loan portfolios in the region are even more emission intensive than economic activity, particularly among oil-exporters, further exacerbating transition risks to the financial sector.</a:t>
            </a:r>
          </a:p>
          <a:p>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r>
              <a:rPr lang="en-US" sz="1800" dirty="0">
                <a:effectLst/>
                <a:latin typeface="Arial" panose="020B0604020202020204" pitchFamily="34" charset="0"/>
                <a:ea typeface="Arial" panose="020B0604020202020204" pitchFamily="34" charset="0"/>
                <a:cs typeface="Times New Roman" panose="02020603050405020304" pitchFamily="18" charset="0"/>
              </a:rPr>
              <a:t>Chart 2. This is mainly due to the over representation of emission intensive sectors in banks’ loan books. The share of utilities, manufacturing, and transportation in loan book portfolios is almost double that in GDP.</a:t>
            </a:r>
          </a:p>
          <a:p>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r>
              <a:rPr lang="en-US" sz="1800" dirty="0">
                <a:effectLst/>
                <a:latin typeface="Arial" panose="020B0604020202020204" pitchFamily="34" charset="0"/>
                <a:ea typeface="Arial" panose="020B0604020202020204" pitchFamily="34" charset="0"/>
                <a:cs typeface="Times New Roman" panose="02020603050405020304" pitchFamily="18" charset="0"/>
              </a:rPr>
              <a:t>Chart 3. We also ran stress tests for the banking systems of the economies that are exposed to transition risks (i.e., oil exporters) – by imposing two levels of carbon costs as a shock. The results are shown on the third chart where you can see that the loans in the emissions-intensive sectors are particularly prone to decarbonization policies.</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14387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1. This chart has been constructed based on data from the </a:t>
            </a:r>
            <a:r>
              <a:rPr lang="en-US" i="1" dirty="0"/>
              <a:t>Climate Policy Initiative </a:t>
            </a:r>
            <a:r>
              <a:rPr lang="en-US" i="0" dirty="0"/>
              <a:t>and thus</a:t>
            </a:r>
            <a:r>
              <a:rPr lang="en-US" dirty="0"/>
              <a:t>, the country classifications reflect that of the original data source. Here, what is clear is that climate-related financial flows to the ECA and MENA regions which include most of the CAREC members (with the notable exception of China) have so far been quite limited – both in proportion to the countries’ GDP and relative to the rest of the world.</a:t>
            </a:r>
          </a:p>
          <a:p>
            <a:endParaRPr lang="en-US" dirty="0"/>
          </a:p>
          <a:p>
            <a:r>
              <a:rPr lang="en-US" dirty="0"/>
              <a:t>Chart 2. The second chart shows the breakdown of the available climate financing by its objectives. Globally, the bulk of the climate-related financial flows is dedicated to mitigation activities, which leaves significant gaps for adaptation. Besides, this structure does not differ much with respect to the source of financing – i.e., private or public.</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8</a:t>
            </a:fld>
            <a:endParaRPr lang="en-US"/>
          </a:p>
        </p:txBody>
      </p:sp>
    </p:spTree>
    <p:extLst>
      <p:ext uri="{BB962C8B-B14F-4D97-AF65-F5344CB8AC3E}">
        <p14:creationId xmlns:p14="http://schemas.microsoft.com/office/powerpoint/2010/main" val="128788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the private financial flows, one thing we need to stress is the rather limited role they play in the region both relative to some other regions (as you can see from the first chart) and with respect to public finance. Therefore, we see a huge untapped potential for mobilizing private climate finance for advancing toward climate objectives in the CAREC region. </a:t>
            </a:r>
          </a:p>
        </p:txBody>
      </p:sp>
      <p:sp>
        <p:nvSpPr>
          <p:cNvPr id="4" name="Date Placeholder 3"/>
          <p:cNvSpPr>
            <a:spLocks noGrp="1"/>
          </p:cNvSpPr>
          <p:nvPr>
            <p:ph type="dt" idx="1"/>
          </p:nvPr>
        </p:nvSpPr>
        <p:spPr/>
        <p:txBody>
          <a:bodyPr/>
          <a:lstStyle/>
          <a:p>
            <a:fld id="{49E4E862-E263-8B4A-AFB5-DFAAA754BCA9}" type="datetime1">
              <a:rPr lang="en-US" smtClean="0"/>
              <a:t>6/14/2023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9</a:t>
            </a:fld>
            <a:endParaRPr lang="en-US"/>
          </a:p>
        </p:txBody>
      </p:sp>
    </p:spTree>
    <p:extLst>
      <p:ext uri="{BB962C8B-B14F-4D97-AF65-F5344CB8AC3E}">
        <p14:creationId xmlns:p14="http://schemas.microsoft.com/office/powerpoint/2010/main" val="438362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781" y="723898"/>
            <a:ext cx="1190195" cy="1190195"/>
          </a:xfrm>
          <a:prstGeom prst="rect">
            <a:avLst/>
          </a:prstGeom>
        </p:spPr>
      </p:pic>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6085019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11519002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4016884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94526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709873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01591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579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1683390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9914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1982088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INTERNATIONAL MONETARY FUND</a:t>
            </a:r>
            <a:endParaRPr lang="en-US" sz="90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54" r:id="rId2"/>
    <p:sldLayoutId id="2147483755" r:id="rId3"/>
    <p:sldLayoutId id="2147483756" r:id="rId4"/>
    <p:sldLayoutId id="2147483758" r:id="rId5"/>
    <p:sldLayoutId id="2147483757" r:id="rId6"/>
    <p:sldLayoutId id="2147483707" r:id="rId7"/>
    <p:sldLayoutId id="2147483759" r:id="rId8"/>
    <p:sldLayoutId id="2147483748" r:id="rId9"/>
    <p:sldLayoutId id="2147483744" r:id="rId10"/>
    <p:sldLayoutId id="2147483750" r:id="rId11"/>
    <p:sldLayoutId id="2147483747" r:id="rId12"/>
    <p:sldLayoutId id="2147483752" r:id="rId13"/>
    <p:sldLayoutId id="2147483751" r:id="rId14"/>
    <p:sldLayoutId id="2147483745" r:id="rId15"/>
    <p:sldLayoutId id="2147483746" r:id="rId16"/>
    <p:sldLayoutId id="2147483749" r:id="rId17"/>
    <p:sldLayoutId id="2147483753" r:id="rId18"/>
    <p:sldLayoutId id="2147483743" r:id="rId19"/>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tags" Target="../tags/tag9.xml"/><Relationship Id="rId7" Type="http://schemas.openxmlformats.org/officeDocument/2006/relationships/chart" Target="../charts/chart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8.xml"/><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019869" y="2090057"/>
            <a:ext cx="6736701" cy="2532743"/>
          </a:xfrm>
        </p:spPr>
        <p:txBody>
          <a:bodyPr anchor="t">
            <a:normAutofit/>
          </a:bodyPr>
          <a:lstStyle/>
          <a:p>
            <a:r>
              <a:rPr lang="en-US" sz="3600" dirty="0"/>
              <a:t>Climate Change Risks to Financial Stability in the CAREC Region</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a:xfrm>
            <a:off x="5019869" y="4236667"/>
            <a:ext cx="5515284" cy="465240"/>
          </a:xfrm>
        </p:spPr>
        <p:txBody>
          <a:bodyPr vert="horz" lIns="0" tIns="91440" rIns="0" bIns="0" rtlCol="0" anchor="t">
            <a:normAutofit/>
          </a:bodyPr>
          <a:lstStyle/>
          <a:p>
            <a:r>
              <a:rPr lang="en-US" dirty="0"/>
              <a:t> June 14, 2023</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5019869" y="5246254"/>
            <a:ext cx="6340446" cy="949464"/>
          </a:xfrm>
        </p:spPr>
        <p:txBody>
          <a:bodyPr>
            <a:normAutofit/>
          </a:bodyPr>
          <a:lstStyle/>
          <a:p>
            <a:r>
              <a:rPr lang="en-US" dirty="0">
                <a:solidFill>
                  <a:schemeClr val="tx1">
                    <a:lumMod val="65000"/>
                    <a:lumOff val="35000"/>
                  </a:schemeClr>
                </a:solidFill>
              </a:rPr>
              <a:t>Selim </a:t>
            </a:r>
            <a:r>
              <a:rPr lang="tr-TR" dirty="0">
                <a:solidFill>
                  <a:schemeClr val="tx1">
                    <a:lumMod val="65000"/>
                    <a:lumOff val="35000"/>
                  </a:schemeClr>
                </a:solidFill>
              </a:rPr>
              <a:t>Çakır</a:t>
            </a:r>
          </a:p>
          <a:p>
            <a:r>
              <a:rPr lang="tr-TR" dirty="0">
                <a:solidFill>
                  <a:schemeClr val="tx1">
                    <a:lumMod val="65000"/>
                    <a:lumOff val="35000"/>
                  </a:schemeClr>
                </a:solidFill>
              </a:rPr>
              <a:t>IMF Re</a:t>
            </a:r>
            <a:r>
              <a:rPr lang="en-US" dirty="0" err="1">
                <a:solidFill>
                  <a:schemeClr val="tx1">
                    <a:lumMod val="65000"/>
                    <a:lumOff val="35000"/>
                  </a:schemeClr>
                </a:solidFill>
              </a:rPr>
              <a:t>sident</a:t>
            </a:r>
            <a:r>
              <a:rPr lang="en-US" dirty="0">
                <a:solidFill>
                  <a:schemeClr val="tx1">
                    <a:lumMod val="65000"/>
                    <a:lumOff val="35000"/>
                  </a:schemeClr>
                </a:solidFill>
              </a:rPr>
              <a:t> Representative to Georgia</a:t>
            </a:r>
          </a:p>
        </p:txBody>
      </p:sp>
      <p:pic>
        <p:nvPicPr>
          <p:cNvPr id="13" name="Picture Placeholder 12">
            <a:extLst>
              <a:ext uri="{FF2B5EF4-FFF2-40B4-BE49-F238E27FC236}">
                <a16:creationId xmlns:a16="http://schemas.microsoft.com/office/drawing/2014/main" id="{880B3C6B-76DE-4499-A055-0394908BC8F0}"/>
              </a:ext>
            </a:extLst>
          </p:cNvPr>
          <p:cNvPicPr>
            <a:picLocks noGrp="1" noChangeAspect="1"/>
          </p:cNvPicPr>
          <p:nvPr>
            <p:ph type="pic" sz="quarter" idx="11"/>
          </p:nvPr>
        </p:nvPicPr>
        <p:blipFill rotWithShape="1">
          <a:blip r:embed="rId3"/>
          <a:srcRect t="9258" b="9258"/>
          <a:stretch/>
        </p:blipFill>
        <p:spPr/>
      </p:pic>
    </p:spTree>
    <p:extLst>
      <p:ext uri="{BB962C8B-B14F-4D97-AF65-F5344CB8AC3E}">
        <p14:creationId xmlns:p14="http://schemas.microsoft.com/office/powerpoint/2010/main" val="32897144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8248-4809-43D1-B50A-87DF0625C1FF}"/>
              </a:ext>
            </a:extLst>
          </p:cNvPr>
          <p:cNvSpPr>
            <a:spLocks noGrp="1"/>
          </p:cNvSpPr>
          <p:nvPr>
            <p:ph type="title"/>
          </p:nvPr>
        </p:nvSpPr>
        <p:spPr>
          <a:xfrm>
            <a:off x="491490" y="169269"/>
            <a:ext cx="10341928" cy="677621"/>
          </a:xfrm>
        </p:spPr>
        <p:txBody>
          <a:bodyPr>
            <a:normAutofit/>
          </a:bodyPr>
          <a:lstStyle/>
          <a:p>
            <a:r>
              <a:rPr lang="en-US" sz="2400" dirty="0">
                <a:latin typeface="+mn-lt"/>
              </a:rPr>
              <a:t>Green bonds and loans remain so far limited to a few issuers</a:t>
            </a:r>
          </a:p>
        </p:txBody>
      </p:sp>
      <p:sp>
        <p:nvSpPr>
          <p:cNvPr id="12" name="TextBox 11">
            <a:extLst>
              <a:ext uri="{FF2B5EF4-FFF2-40B4-BE49-F238E27FC236}">
                <a16:creationId xmlns:a16="http://schemas.microsoft.com/office/drawing/2014/main" id="{7311E5B3-62D7-6A86-50C4-88EF45D88DD4}"/>
              </a:ext>
            </a:extLst>
          </p:cNvPr>
          <p:cNvSpPr txBox="1"/>
          <p:nvPr/>
        </p:nvSpPr>
        <p:spPr>
          <a:xfrm>
            <a:off x="1374868" y="6341609"/>
            <a:ext cx="2489562" cy="276999"/>
          </a:xfrm>
          <a:prstGeom prst="rect">
            <a:avLst/>
          </a:prstGeom>
          <a:noFill/>
        </p:spPr>
        <p:txBody>
          <a:bodyPr wrap="square" rtlCol="0">
            <a:spAutoFit/>
          </a:bodyPr>
          <a:lstStyle/>
          <a:p>
            <a:r>
              <a:rPr lang="en-US" sz="1200" dirty="0"/>
              <a:t>Sources: Bloomberg BNEF.</a:t>
            </a:r>
          </a:p>
        </p:txBody>
      </p:sp>
      <p:pic>
        <p:nvPicPr>
          <p:cNvPr id="17" name="Picture 16">
            <a:extLst>
              <a:ext uri="{FF2B5EF4-FFF2-40B4-BE49-F238E27FC236}">
                <a16:creationId xmlns:a16="http://schemas.microsoft.com/office/drawing/2014/main" id="{9EC5B524-3234-006C-ECAA-969EE67A43B2}"/>
              </a:ext>
            </a:extLst>
          </p:cNvPr>
          <p:cNvPicPr>
            <a:picLocks noChangeAspect="1"/>
          </p:cNvPicPr>
          <p:nvPr/>
        </p:nvPicPr>
        <p:blipFill>
          <a:blip r:embed="rId3"/>
          <a:stretch>
            <a:fillRect/>
          </a:stretch>
        </p:blipFill>
        <p:spPr>
          <a:xfrm>
            <a:off x="1368904" y="745811"/>
            <a:ext cx="9454191" cy="5595798"/>
          </a:xfrm>
          <a:prstGeom prst="rect">
            <a:avLst/>
          </a:prstGeom>
        </p:spPr>
      </p:pic>
    </p:spTree>
    <p:extLst>
      <p:ext uri="{BB962C8B-B14F-4D97-AF65-F5344CB8AC3E}">
        <p14:creationId xmlns:p14="http://schemas.microsoft.com/office/powerpoint/2010/main" val="39413572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D738-AF08-4C2E-956C-C9018FDB9C56}"/>
              </a:ext>
            </a:extLst>
          </p:cNvPr>
          <p:cNvSpPr>
            <a:spLocks noGrp="1"/>
          </p:cNvSpPr>
          <p:nvPr>
            <p:ph type="title"/>
          </p:nvPr>
        </p:nvSpPr>
        <p:spPr>
          <a:xfrm>
            <a:off x="485423" y="-1"/>
            <a:ext cx="11311660" cy="1306287"/>
          </a:xfrm>
        </p:spPr>
        <p:txBody>
          <a:bodyPr>
            <a:normAutofit/>
          </a:bodyPr>
          <a:lstStyle/>
          <a:p>
            <a:r>
              <a:rPr lang="en-US" sz="2400" dirty="0">
                <a:latin typeface="Arial"/>
              </a:rPr>
              <a:t>Policymakers should create an e</a:t>
            </a:r>
            <a:r>
              <a:rPr lang="en-US" sz="2400" u="none" strike="noStrike" dirty="0">
                <a:effectLst/>
                <a:latin typeface="Arial"/>
              </a:rPr>
              <a:t>nabling </a:t>
            </a:r>
            <a:r>
              <a:rPr lang="en-US" sz="2400" dirty="0">
                <a:latin typeface="Arial"/>
              </a:rPr>
              <a:t>environment</a:t>
            </a:r>
            <a:r>
              <a:rPr lang="en-US" sz="2400" u="none" strike="noStrike" dirty="0">
                <a:effectLst/>
                <a:latin typeface="Arial"/>
              </a:rPr>
              <a:t> for climate risk assessment and private green finance</a:t>
            </a:r>
            <a:r>
              <a:rPr lang="en-US" sz="2400" dirty="0">
                <a:latin typeface="Arial"/>
              </a:rPr>
              <a:t> development</a:t>
            </a:r>
          </a:p>
        </p:txBody>
      </p:sp>
      <p:graphicFrame>
        <p:nvGraphicFramePr>
          <p:cNvPr id="4" name="Table 3">
            <a:extLst>
              <a:ext uri="{FF2B5EF4-FFF2-40B4-BE49-F238E27FC236}">
                <a16:creationId xmlns:a16="http://schemas.microsoft.com/office/drawing/2014/main" id="{D37F42AF-40F9-4F9E-9AB3-DBCAFCE14ACF}"/>
              </a:ext>
            </a:extLst>
          </p:cNvPr>
          <p:cNvGraphicFramePr>
            <a:graphicFrameLocks noGrp="1"/>
          </p:cNvGraphicFramePr>
          <p:nvPr>
            <p:extLst>
              <p:ext uri="{D42A27DB-BD31-4B8C-83A1-F6EECF244321}">
                <p14:modId xmlns:p14="http://schemas.microsoft.com/office/powerpoint/2010/main" val="1404968665"/>
              </p:ext>
            </p:extLst>
          </p:nvPr>
        </p:nvGraphicFramePr>
        <p:xfrm>
          <a:off x="485423" y="1427689"/>
          <a:ext cx="10923659" cy="3167025"/>
        </p:xfrm>
        <a:graphic>
          <a:graphicData uri="http://schemas.openxmlformats.org/drawingml/2006/table">
            <a:tbl>
              <a:tblPr>
                <a:tableStyleId>{5C22544A-7EE6-4342-B048-85BDC9FD1C3A}</a:tableStyleId>
              </a:tblPr>
              <a:tblGrid>
                <a:gridCol w="473801">
                  <a:extLst>
                    <a:ext uri="{9D8B030D-6E8A-4147-A177-3AD203B41FA5}">
                      <a16:colId xmlns:a16="http://schemas.microsoft.com/office/drawing/2014/main" val="1411514229"/>
                    </a:ext>
                  </a:extLst>
                </a:gridCol>
                <a:gridCol w="10449858">
                  <a:extLst>
                    <a:ext uri="{9D8B030D-6E8A-4147-A177-3AD203B41FA5}">
                      <a16:colId xmlns:a16="http://schemas.microsoft.com/office/drawing/2014/main" val="1366028243"/>
                    </a:ext>
                  </a:extLst>
                </a:gridCol>
              </a:tblGrid>
              <a:tr h="762279">
                <a:tc>
                  <a:txBody>
                    <a:bodyPr/>
                    <a:lstStyle/>
                    <a:p>
                      <a:pPr algn="ctr" fontAlgn="b"/>
                      <a:endParaRPr lang="en-US" sz="1400" b="1" u="none" strike="noStrike" kern="1200" dirty="0">
                        <a:solidFill>
                          <a:schemeClr val="dk1"/>
                        </a:solidFill>
                        <a:effectLst/>
                        <a:latin typeface="+mn-lt"/>
                        <a:ea typeface="+mn-ea"/>
                        <a:cs typeface="+mn-cs"/>
                      </a:endParaRPr>
                    </a:p>
                  </a:txBody>
                  <a:tcPr marL="6350" marR="6350" marT="6350" marB="0" anchor="ctr"/>
                </a:tc>
                <a:tc>
                  <a:txBody>
                    <a:bodyPr/>
                    <a:lstStyle/>
                    <a:p>
                      <a:pPr algn="ctr" fontAlgn="b"/>
                      <a:endParaRPr lang="en-US" sz="14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320195085"/>
                  </a:ext>
                </a:extLst>
              </a:tr>
              <a:tr h="495512">
                <a:tc>
                  <a:txBody>
                    <a:bodyPr/>
                    <a:lstStyle/>
                    <a:p>
                      <a:pPr lvl="0" algn="l" fontAlgn="b"/>
                      <a:endParaRPr lang="en-US" sz="1400" b="1" dirty="0"/>
                    </a:p>
                  </a:txBody>
                  <a:tcPr marL="6350" marR="6350" marT="6350" marB="0"/>
                </a:tc>
                <a:tc>
                  <a:txBody>
                    <a:bodyPr/>
                    <a:lstStyle/>
                    <a:p>
                      <a:pPr algn="justLow" fontAlgn="b"/>
                      <a:r>
                        <a:rPr lang="en-US" sz="1800" b="0" i="1" u="none" strike="noStrike" dirty="0">
                          <a:solidFill>
                            <a:srgbClr val="000000"/>
                          </a:solidFill>
                          <a:effectLst/>
                          <a:latin typeface="Arial" panose="020B0604020202020204" pitchFamily="34" charset="0"/>
                        </a:rPr>
                        <a:t> - Better measure and understand climate risks</a:t>
                      </a: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309293949"/>
                  </a:ext>
                </a:extLst>
              </a:tr>
              <a:tr h="394432">
                <a:tc>
                  <a:txBody>
                    <a:bodyPr/>
                    <a:lstStyle/>
                    <a:p>
                      <a:pPr lvl="0" algn="l" fontAlgn="b"/>
                      <a:endParaRPr lang="en-US" sz="1400" b="1" dirty="0"/>
                    </a:p>
                  </a:txBody>
                  <a:tcPr marL="6350" marR="6350" marT="6350" marB="0"/>
                </a:tc>
                <a:tc>
                  <a:txBody>
                    <a:bodyPr/>
                    <a:lstStyle/>
                    <a:p>
                      <a:pPr algn="justLow" fontAlgn="b"/>
                      <a:r>
                        <a:rPr lang="en-US" sz="1800" b="0" i="1" u="none" strike="noStrike" dirty="0">
                          <a:solidFill>
                            <a:srgbClr val="000000"/>
                          </a:solidFill>
                          <a:effectLst/>
                          <a:latin typeface="Arial" panose="020B0604020202020204" pitchFamily="34" charset="0"/>
                        </a:rPr>
                        <a:t> - Promote climate risk data disclosure by financial institutions</a:t>
                      </a: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41085299"/>
                  </a:ext>
                </a:extLst>
              </a:tr>
              <a:tr h="503554">
                <a:tc>
                  <a:txBody>
                    <a:bodyPr/>
                    <a:lstStyle/>
                    <a:p>
                      <a:pPr lvl="0" algn="l" fontAlgn="b"/>
                      <a:endParaRPr lang="en-US" sz="1400" b="1" dirty="0"/>
                    </a:p>
                  </a:txBody>
                  <a:tcPr marL="6350" marR="6350" marT="6350" marB="0"/>
                </a:tc>
                <a:tc>
                  <a:txBody>
                    <a:bodyPr/>
                    <a:lstStyle/>
                    <a:p>
                      <a:pPr algn="justLow" fontAlgn="b"/>
                      <a:r>
                        <a:rPr lang="en-US" sz="1800" b="0" i="1" u="none" strike="noStrike" dirty="0">
                          <a:solidFill>
                            <a:srgbClr val="000000"/>
                          </a:solidFill>
                          <a:effectLst/>
                          <a:latin typeface="Arial" panose="020B0604020202020204" pitchFamily="34" charset="0"/>
                        </a:rPr>
                        <a:t> - Develop and enhance existing climate risk models and climate forecasting</a:t>
                      </a: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489541662"/>
                  </a:ext>
                </a:extLst>
              </a:tr>
              <a:tr h="515736">
                <a:tc>
                  <a:txBody>
                    <a:bodyPr/>
                    <a:lstStyle/>
                    <a:p>
                      <a:pPr lvl="0" algn="l" fontAlgn="b"/>
                      <a:endParaRPr lang="en-US" sz="1400" b="1" dirty="0"/>
                    </a:p>
                  </a:txBody>
                  <a:tcPr marL="6350" marR="6350" marT="6350" marB="0"/>
                </a:tc>
                <a:tc>
                  <a:txBody>
                    <a:bodyPr/>
                    <a:lstStyle/>
                    <a:p>
                      <a:pPr algn="justLow" fontAlgn="b"/>
                      <a:r>
                        <a:rPr lang="en-US" sz="1800" b="0" i="1" u="none" strike="noStrike" dirty="0">
                          <a:solidFill>
                            <a:srgbClr val="000000"/>
                          </a:solidFill>
                          <a:effectLst/>
                          <a:latin typeface="Arial" panose="020B0604020202020204" pitchFamily="34" charset="0"/>
                        </a:rPr>
                        <a:t> - Adopt sound risk management in financial sector institutions</a:t>
                      </a: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94163559"/>
                  </a:ext>
                </a:extLst>
              </a:tr>
              <a:tr h="495512">
                <a:tc>
                  <a:txBody>
                    <a:bodyPr/>
                    <a:lstStyle/>
                    <a:p>
                      <a:pPr marL="0" lvl="0" algn="l" defTabSz="914314" rtl="0" eaLnBrk="1" fontAlgn="b" latinLnBrk="0" hangingPunct="1"/>
                      <a:endParaRPr lang="en-US" sz="1400" b="1" dirty="0"/>
                    </a:p>
                  </a:txBody>
                  <a:tcPr marL="6350" marR="6350" marT="6350" marB="0"/>
                </a:tc>
                <a:tc>
                  <a:txBody>
                    <a:bodyPr/>
                    <a:lstStyle/>
                    <a:p>
                      <a:pPr algn="justLow" fontAlgn="b"/>
                      <a:endParaRPr lang="en-US" sz="1400" b="0" i="0" u="none" strike="noStrike" dirty="0">
                        <a:solidFill>
                          <a:srgbClr val="000000"/>
                        </a:solidFill>
                        <a:effectLst/>
                        <a:latin typeface="Arial" panose="020B0604020202020204"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42440974"/>
                  </a:ext>
                </a:extLst>
              </a:tr>
            </a:tbl>
          </a:graphicData>
        </a:graphic>
      </p:graphicFrame>
    </p:spTree>
    <p:extLst>
      <p:ext uri="{BB962C8B-B14F-4D97-AF65-F5344CB8AC3E}">
        <p14:creationId xmlns:p14="http://schemas.microsoft.com/office/powerpoint/2010/main" val="6178395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1295400" y="1845733"/>
            <a:ext cx="9601200" cy="2804160"/>
          </a:xfrm>
        </p:spPr>
        <p:txBody>
          <a:bodyPr>
            <a:normAutofit/>
          </a:bodyPr>
          <a:lstStyle/>
          <a:p>
            <a:pPr>
              <a:spcBef>
                <a:spcPts val="422"/>
              </a:spcBef>
              <a:spcAft>
                <a:spcPts val="844"/>
              </a:spcAft>
            </a:pPr>
            <a:r>
              <a:rPr lang="en-US" altLang="en-US" sz="3300" dirty="0">
                <a:latin typeface="Arial Black" panose="020B0A04020102020204"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9092824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280193" y="106713"/>
            <a:ext cx="11807031" cy="659321"/>
          </a:xfrm>
        </p:spPr>
        <p:txBody>
          <a:bodyPr>
            <a:normAutofit/>
          </a:bodyPr>
          <a:lstStyle/>
          <a:p>
            <a:r>
              <a:rPr lang="en-US" sz="2400" dirty="0">
                <a:solidFill>
                  <a:srgbClr val="004C97"/>
                </a:solidFill>
                <a:latin typeface="Arial Black"/>
                <a:cs typeface="Segoe UI"/>
              </a:rPr>
              <a:t>Green transition will be challenging for the CAREC region</a:t>
            </a:r>
            <a:endParaRPr lang="en-US" sz="2400" dirty="0">
              <a:latin typeface="Arial Black"/>
              <a:cs typeface="Segoe UI"/>
            </a:endParaRPr>
          </a:p>
        </p:txBody>
      </p:sp>
      <p:sp>
        <p:nvSpPr>
          <p:cNvPr id="23" name="AutoShape 5">
            <a:extLst>
              <a:ext uri="{FF2B5EF4-FFF2-40B4-BE49-F238E27FC236}">
                <a16:creationId xmlns:a16="http://schemas.microsoft.com/office/drawing/2014/main" id="{DB5ED31E-93D0-4A93-BA67-25DE6136ED43}"/>
              </a:ext>
            </a:extLst>
          </p:cNvPr>
          <p:cNvSpPr>
            <a:spLocks noChangeArrowheads="1"/>
          </p:cNvSpPr>
          <p:nvPr>
            <p:custDataLst>
              <p:tags r:id="rId1"/>
            </p:custDataLst>
          </p:nvPr>
        </p:nvSpPr>
        <p:spPr bwMode="auto">
          <a:xfrm rot="5400000">
            <a:off x="8585404" y="-1339170"/>
            <a:ext cx="766298" cy="5226305"/>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Countries with proportionally the largest investment needs are also among the financially least developed</a:t>
            </a:r>
            <a:endPar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28" name="AutoShape 5">
            <a:extLst>
              <a:ext uri="{FF2B5EF4-FFF2-40B4-BE49-F238E27FC236}">
                <a16:creationId xmlns:a16="http://schemas.microsoft.com/office/drawing/2014/main" id="{D59B8ECA-9120-4BB0-A28B-99707094CD42}"/>
              </a:ext>
            </a:extLst>
          </p:cNvPr>
          <p:cNvSpPr>
            <a:spLocks noChangeArrowheads="1"/>
          </p:cNvSpPr>
          <p:nvPr>
            <p:custDataLst>
              <p:tags r:id="rId2"/>
            </p:custDataLst>
          </p:nvPr>
        </p:nvSpPr>
        <p:spPr bwMode="auto">
          <a:xfrm rot="5400000">
            <a:off x="2840295" y="-1339172"/>
            <a:ext cx="766300" cy="5226304"/>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Climate-related investment needs are high in the region</a:t>
            </a:r>
          </a:p>
        </p:txBody>
      </p:sp>
      <p:graphicFrame>
        <p:nvGraphicFramePr>
          <p:cNvPr id="7" name="Chart 6">
            <a:extLst>
              <a:ext uri="{FF2B5EF4-FFF2-40B4-BE49-F238E27FC236}">
                <a16:creationId xmlns:a16="http://schemas.microsoft.com/office/drawing/2014/main" id="{CC1CA016-A098-4E64-8787-984FE1F9B362}"/>
              </a:ext>
            </a:extLst>
          </p:cNvPr>
          <p:cNvGraphicFramePr>
            <a:graphicFrameLocks/>
          </p:cNvGraphicFramePr>
          <p:nvPr>
            <p:extLst>
              <p:ext uri="{D42A27DB-BD31-4B8C-83A1-F6EECF244321}">
                <p14:modId xmlns:p14="http://schemas.microsoft.com/office/powerpoint/2010/main" val="1343876939"/>
              </p:ext>
            </p:extLst>
          </p:nvPr>
        </p:nvGraphicFramePr>
        <p:xfrm>
          <a:off x="610291" y="1885950"/>
          <a:ext cx="5226305" cy="473835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F29E6972-5301-E179-3D6D-9F5AB7A4BAE1}"/>
              </a:ext>
            </a:extLst>
          </p:cNvPr>
          <p:cNvSpPr txBox="1"/>
          <p:nvPr/>
        </p:nvSpPr>
        <p:spPr>
          <a:xfrm>
            <a:off x="3048953" y="3272909"/>
            <a:ext cx="6097904"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graphicFrame>
        <p:nvGraphicFramePr>
          <p:cNvPr id="9" name="Chart 8">
            <a:extLst>
              <a:ext uri="{FF2B5EF4-FFF2-40B4-BE49-F238E27FC236}">
                <a16:creationId xmlns:a16="http://schemas.microsoft.com/office/drawing/2014/main" id="{8DB986F5-20DF-0654-FC1A-3156927A1038}"/>
              </a:ext>
            </a:extLst>
          </p:cNvPr>
          <p:cNvGraphicFramePr>
            <a:graphicFrameLocks/>
          </p:cNvGraphicFramePr>
          <p:nvPr>
            <p:extLst>
              <p:ext uri="{D42A27DB-BD31-4B8C-83A1-F6EECF244321}">
                <p14:modId xmlns:p14="http://schemas.microsoft.com/office/powerpoint/2010/main" val="1527681077"/>
              </p:ext>
            </p:extLst>
          </p:nvPr>
        </p:nvGraphicFramePr>
        <p:xfrm>
          <a:off x="6360091" y="1885950"/>
          <a:ext cx="5221615" cy="46291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559088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99293D9F-5FCF-0FE6-6D1C-235EF078EB17}"/>
              </a:ext>
            </a:extLst>
          </p:cNvPr>
          <p:cNvPicPr>
            <a:picLocks noChangeAspect="1"/>
          </p:cNvPicPr>
          <p:nvPr/>
        </p:nvPicPr>
        <p:blipFill>
          <a:blip r:embed="rId3"/>
          <a:stretch>
            <a:fillRect/>
          </a:stretch>
        </p:blipFill>
        <p:spPr>
          <a:xfrm>
            <a:off x="492509" y="1185334"/>
            <a:ext cx="11274189" cy="5314526"/>
          </a:xfrm>
          <a:prstGeom prst="rect">
            <a:avLst/>
          </a:prstGeom>
          <a:noFill/>
        </p:spPr>
      </p:pic>
      <p:sp>
        <p:nvSpPr>
          <p:cNvPr id="4" name="Title 3">
            <a:extLst>
              <a:ext uri="{FF2B5EF4-FFF2-40B4-BE49-F238E27FC236}">
                <a16:creationId xmlns:a16="http://schemas.microsoft.com/office/drawing/2014/main" id="{1BD03229-9F89-4A13-A51D-A990F6F28B6C}"/>
              </a:ext>
            </a:extLst>
          </p:cNvPr>
          <p:cNvSpPr txBox="1">
            <a:spLocks/>
          </p:cNvSpPr>
          <p:nvPr/>
        </p:nvSpPr>
        <p:spPr>
          <a:xfrm rot="5400000">
            <a:off x="8975483" y="2955682"/>
            <a:ext cx="6172198" cy="260840"/>
          </a:xfrm>
          <a:prstGeom prst="rect">
            <a:avLst/>
          </a:prstGeom>
        </p:spPr>
        <p:txBody>
          <a:bodyPr vert="horz" lIns="91440" tIns="45720" rIns="91440" bIns="45720" rtlCol="0" anchor="t">
            <a:normAutofit/>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spcBef>
                <a:spcPts val="2400"/>
              </a:spcBef>
              <a:buClr>
                <a:schemeClr val="accent1"/>
              </a:buClr>
              <a:buSzPct val="110000"/>
            </a:pPr>
            <a:endParaRPr lang="en-US" sz="900" b="0" kern="1200">
              <a:solidFill>
                <a:schemeClr val="bg1">
                  <a:lumMod val="25000"/>
                </a:schemeClr>
              </a:solidFill>
              <a:latin typeface="+mn-lt"/>
              <a:ea typeface="+mn-ea"/>
              <a:cs typeface="Arial"/>
            </a:endParaRPr>
          </a:p>
        </p:txBody>
      </p:sp>
      <p:sp>
        <p:nvSpPr>
          <p:cNvPr id="7" name="Title 1">
            <a:extLst>
              <a:ext uri="{FF2B5EF4-FFF2-40B4-BE49-F238E27FC236}">
                <a16:creationId xmlns:a16="http://schemas.microsoft.com/office/drawing/2014/main" id="{210E91B2-C3E7-0A09-424F-A26AB63D2A17}"/>
              </a:ext>
            </a:extLst>
          </p:cNvPr>
          <p:cNvSpPr txBox="1">
            <a:spLocks/>
          </p:cNvSpPr>
          <p:nvPr/>
        </p:nvSpPr>
        <p:spPr>
          <a:xfrm>
            <a:off x="492509" y="81606"/>
            <a:ext cx="10433574" cy="1024705"/>
          </a:xfrm>
          <a:prstGeom prst="rect">
            <a:avLst/>
          </a:prstGeom>
        </p:spPr>
        <p:txBody>
          <a:bodyPr vert="horz" lIns="0" tIns="0" rIns="0" bIns="0" rtlCol="0" anchor="ctr">
            <a:no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sz="2400" dirty="0">
                <a:latin typeface="Arial" panose="020B0604020202020204"/>
                <a:ea typeface="+mn-ea"/>
                <a:cs typeface="+mn-cs"/>
              </a:rPr>
              <a:t>Domestic financial sectors could support the transition to a green economy, but they are themselves vulnerable to climate change risks</a:t>
            </a:r>
          </a:p>
        </p:txBody>
      </p:sp>
    </p:spTree>
    <p:extLst>
      <p:ext uri="{BB962C8B-B14F-4D97-AF65-F5344CB8AC3E}">
        <p14:creationId xmlns:p14="http://schemas.microsoft.com/office/powerpoint/2010/main" val="32572422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B66D-7EBD-4560-A771-797CA5DAE384}"/>
              </a:ext>
            </a:extLst>
          </p:cNvPr>
          <p:cNvSpPr>
            <a:spLocks noGrp="1"/>
          </p:cNvSpPr>
          <p:nvPr>
            <p:ph type="title"/>
          </p:nvPr>
        </p:nvSpPr>
        <p:spPr>
          <a:xfrm>
            <a:off x="561975" y="177920"/>
            <a:ext cx="10476293" cy="657458"/>
          </a:xfrm>
        </p:spPr>
        <p:txBody>
          <a:bodyPr>
            <a:normAutofit/>
          </a:bodyPr>
          <a:lstStyle/>
          <a:p>
            <a:pPr lvl="0">
              <a:buNone/>
            </a:pPr>
            <a:r>
              <a:rPr lang="en-US" sz="2400" b="1" dirty="0">
                <a:latin typeface="Arial" panose="020B0604020202020204"/>
                <a:ea typeface="+mn-ea"/>
                <a:cs typeface="+mn-cs"/>
              </a:rPr>
              <a:t>Physical </a:t>
            </a:r>
            <a:r>
              <a:rPr lang="en-US" sz="2400" dirty="0">
                <a:latin typeface="Arial" panose="020B0604020202020204"/>
                <a:ea typeface="+mn-ea"/>
                <a:cs typeface="+mn-cs"/>
              </a:rPr>
              <a:t>risks</a:t>
            </a:r>
            <a:r>
              <a:rPr lang="en-US" sz="2400" b="1" dirty="0">
                <a:latin typeface="Arial" panose="020B0604020202020204"/>
                <a:ea typeface="+mn-ea"/>
                <a:cs typeface="+mn-cs"/>
              </a:rPr>
              <a:t> for banks in the region may be significant going forward</a:t>
            </a:r>
            <a:endParaRPr lang="en-US" sz="2400" b="1" i="0" kern="1200" dirty="0">
              <a:latin typeface="Arial" panose="020B0604020202020204"/>
              <a:ea typeface="+mn-ea"/>
              <a:cs typeface="+mn-cs"/>
            </a:endParaRPr>
          </a:p>
        </p:txBody>
      </p:sp>
      <p:sp>
        <p:nvSpPr>
          <p:cNvPr id="9" name="AutoShape 5">
            <a:extLst>
              <a:ext uri="{FF2B5EF4-FFF2-40B4-BE49-F238E27FC236}">
                <a16:creationId xmlns:a16="http://schemas.microsoft.com/office/drawing/2014/main" id="{E1765190-A59F-F890-BAEC-FC87B03DE827}"/>
              </a:ext>
            </a:extLst>
          </p:cNvPr>
          <p:cNvSpPr>
            <a:spLocks noChangeArrowheads="1"/>
          </p:cNvSpPr>
          <p:nvPr>
            <p:custDataLst>
              <p:tags r:id="rId1"/>
            </p:custDataLst>
          </p:nvPr>
        </p:nvSpPr>
        <p:spPr bwMode="auto">
          <a:xfrm rot="5400000">
            <a:off x="2777312" y="-1089491"/>
            <a:ext cx="780622" cy="521129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400" b="1" dirty="0">
                <a:solidFill>
                  <a:schemeClr val="bg1"/>
                </a:solidFill>
                <a:latin typeface="Arial" panose="020B0604020202020204"/>
                <a:sym typeface="Gill Sans"/>
              </a:rPr>
              <a:t>The frequency and costs associated with climate disasters have increased overtime</a:t>
            </a:r>
            <a:endParaRPr kumimoji="0" lang="en-US" sz="14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14" name="AutoShape 5">
            <a:extLst>
              <a:ext uri="{FF2B5EF4-FFF2-40B4-BE49-F238E27FC236}">
                <a16:creationId xmlns:a16="http://schemas.microsoft.com/office/drawing/2014/main" id="{6C1818BA-4324-E0DB-7699-28FEAD2AAD57}"/>
              </a:ext>
            </a:extLst>
          </p:cNvPr>
          <p:cNvSpPr>
            <a:spLocks noChangeArrowheads="1"/>
          </p:cNvSpPr>
          <p:nvPr>
            <p:custDataLst>
              <p:tags r:id="rId2"/>
            </p:custDataLst>
          </p:nvPr>
        </p:nvSpPr>
        <p:spPr bwMode="auto">
          <a:xfrm rot="5400000">
            <a:off x="8633847" y="-1089710"/>
            <a:ext cx="781060" cy="5211297"/>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400" b="1" dirty="0">
                <a:solidFill>
                  <a:schemeClr val="bg1"/>
                </a:solidFill>
                <a:latin typeface="Arial" panose="020B0604020202020204"/>
              </a:rPr>
              <a:t>...suggesting larger projected costs in the decades ahead</a:t>
            </a:r>
            <a:endParaRPr lang="en-US" sz="1400" b="1" dirty="0">
              <a:solidFill>
                <a:schemeClr val="bg1"/>
              </a:solidFill>
              <a:latin typeface="Arial" panose="020B0604020202020204"/>
              <a:sym typeface="Gill Sans"/>
            </a:endParaRPr>
          </a:p>
        </p:txBody>
      </p:sp>
      <p:sp>
        <p:nvSpPr>
          <p:cNvPr id="15" name="TextBox 3">
            <a:extLst>
              <a:ext uri="{FF2B5EF4-FFF2-40B4-BE49-F238E27FC236}">
                <a16:creationId xmlns:a16="http://schemas.microsoft.com/office/drawing/2014/main" id="{F7D69217-CDDE-73F4-8296-2110B38E66FE}"/>
              </a:ext>
            </a:extLst>
          </p:cNvPr>
          <p:cNvSpPr txBox="1"/>
          <p:nvPr/>
        </p:nvSpPr>
        <p:spPr>
          <a:xfrm>
            <a:off x="6418728" y="2028212"/>
            <a:ext cx="5211298" cy="47522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solidFill>
                  <a:srgbClr val="004C97"/>
                </a:solidFill>
                <a:latin typeface="Arial" panose="020B0604020202020204" pitchFamily="34" charset="0"/>
                <a:cs typeface="Arial" panose="020B0604020202020204" pitchFamily="34" charset="0"/>
              </a:rPr>
              <a:t>Estimated Physical Risk Costs for Banks</a:t>
            </a:r>
          </a:p>
          <a:p>
            <a:r>
              <a:rPr lang="en-US" sz="1400" b="0" i="1" dirty="0">
                <a:solidFill>
                  <a:srgbClr val="004C97"/>
                </a:solidFill>
                <a:latin typeface="Arial" panose="020B0604020202020204" pitchFamily="34" charset="0"/>
                <a:cs typeface="Arial" panose="020B0604020202020204" pitchFamily="34" charset="0"/>
              </a:rPr>
              <a:t>(In billions of 2021 U.S. dollars)</a:t>
            </a:r>
          </a:p>
        </p:txBody>
      </p:sp>
      <p:graphicFrame>
        <p:nvGraphicFramePr>
          <p:cNvPr id="8" name="Chart 7">
            <a:extLst>
              <a:ext uri="{FF2B5EF4-FFF2-40B4-BE49-F238E27FC236}">
                <a16:creationId xmlns:a16="http://schemas.microsoft.com/office/drawing/2014/main" id="{8AE75F88-6806-4889-A43B-C564627EB540}"/>
              </a:ext>
            </a:extLst>
          </p:cNvPr>
          <p:cNvGraphicFramePr>
            <a:graphicFrameLocks/>
          </p:cNvGraphicFramePr>
          <p:nvPr>
            <p:extLst>
              <p:ext uri="{D42A27DB-BD31-4B8C-83A1-F6EECF244321}">
                <p14:modId xmlns:p14="http://schemas.microsoft.com/office/powerpoint/2010/main" val="904482985"/>
              </p:ext>
            </p:extLst>
          </p:nvPr>
        </p:nvGraphicFramePr>
        <p:xfrm>
          <a:off x="561974" y="2393577"/>
          <a:ext cx="5211298" cy="393102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3EA3E130-E4DE-47D0-E1E2-A9B101F3592B}"/>
              </a:ext>
            </a:extLst>
          </p:cNvPr>
          <p:cNvSpPr txBox="1"/>
          <p:nvPr/>
        </p:nvSpPr>
        <p:spPr>
          <a:xfrm>
            <a:off x="695325" y="6324600"/>
            <a:ext cx="7258049" cy="261610"/>
          </a:xfrm>
          <a:prstGeom prst="rect">
            <a:avLst/>
          </a:prstGeom>
          <a:noFill/>
        </p:spPr>
        <p:txBody>
          <a:bodyPr wrap="square" rtlCol="0">
            <a:spAutoFit/>
          </a:bodyPr>
          <a:lstStyle/>
          <a:p>
            <a:r>
              <a:rPr lang="en-US" sz="1100" dirty="0"/>
              <a:t>Sources: EM-DAT, CRED / UC Louvain, Brussels, Belgium; IMF staff calculations. </a:t>
            </a:r>
          </a:p>
        </p:txBody>
      </p:sp>
      <p:graphicFrame>
        <p:nvGraphicFramePr>
          <p:cNvPr id="17" name="Chart 16">
            <a:extLst>
              <a:ext uri="{FF2B5EF4-FFF2-40B4-BE49-F238E27FC236}">
                <a16:creationId xmlns:a16="http://schemas.microsoft.com/office/drawing/2014/main" id="{71F57381-D930-4704-9D0C-4370A2A6274E}"/>
              </a:ext>
            </a:extLst>
          </p:cNvPr>
          <p:cNvGraphicFramePr>
            <a:graphicFrameLocks/>
          </p:cNvGraphicFramePr>
          <p:nvPr>
            <p:extLst>
              <p:ext uri="{D42A27DB-BD31-4B8C-83A1-F6EECF244321}">
                <p14:modId xmlns:p14="http://schemas.microsoft.com/office/powerpoint/2010/main" val="2951484092"/>
              </p:ext>
            </p:extLst>
          </p:nvPr>
        </p:nvGraphicFramePr>
        <p:xfrm>
          <a:off x="6418728" y="2503434"/>
          <a:ext cx="5211298" cy="382116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3">
            <a:extLst>
              <a:ext uri="{FF2B5EF4-FFF2-40B4-BE49-F238E27FC236}">
                <a16:creationId xmlns:a16="http://schemas.microsoft.com/office/drawing/2014/main" id="{F394D8F1-315C-CAF5-D3F7-7A99FEED2A43}"/>
              </a:ext>
            </a:extLst>
          </p:cNvPr>
          <p:cNvSpPr txBox="1"/>
          <p:nvPr/>
        </p:nvSpPr>
        <p:spPr>
          <a:xfrm>
            <a:off x="481292" y="2028211"/>
            <a:ext cx="4772028" cy="47522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solidFill>
                  <a:srgbClr val="004C97"/>
                </a:solidFill>
                <a:latin typeface="Arial" panose="020B0604020202020204" pitchFamily="34" charset="0"/>
                <a:cs typeface="Arial" panose="020B0604020202020204" pitchFamily="34" charset="0"/>
              </a:rPr>
              <a:t>Disaster Cost for Financial Institutions</a:t>
            </a:r>
          </a:p>
          <a:p>
            <a:r>
              <a:rPr lang="en-US" sz="1400" b="0" i="1" dirty="0">
                <a:solidFill>
                  <a:srgbClr val="004C97"/>
                </a:solidFill>
                <a:latin typeface="Arial" panose="020B0604020202020204" pitchFamily="34" charset="0"/>
                <a:cs typeface="Arial" panose="020B0604020202020204" pitchFamily="34" charset="0"/>
              </a:rPr>
              <a:t>(In billions of 2021 U.S. dollars)</a:t>
            </a:r>
          </a:p>
        </p:txBody>
      </p:sp>
    </p:spTree>
    <p:extLst>
      <p:ext uri="{BB962C8B-B14F-4D97-AF65-F5344CB8AC3E}">
        <p14:creationId xmlns:p14="http://schemas.microsoft.com/office/powerpoint/2010/main" val="37505737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B66D-7EBD-4560-A771-797CA5DAE384}"/>
              </a:ext>
            </a:extLst>
          </p:cNvPr>
          <p:cNvSpPr>
            <a:spLocks noGrp="1"/>
          </p:cNvSpPr>
          <p:nvPr>
            <p:ph type="title"/>
          </p:nvPr>
        </p:nvSpPr>
        <p:spPr>
          <a:xfrm>
            <a:off x="470417" y="202481"/>
            <a:ext cx="11169133" cy="978486"/>
          </a:xfrm>
        </p:spPr>
        <p:txBody>
          <a:bodyPr>
            <a:normAutofit/>
          </a:bodyPr>
          <a:lstStyle/>
          <a:p>
            <a:pPr lvl="0">
              <a:buNone/>
            </a:pPr>
            <a:r>
              <a:rPr lang="en-US" sz="2400" dirty="0">
                <a:latin typeface="Arial" panose="020B0604020202020204"/>
              </a:rPr>
              <a:t>Buffers to deal with climate shocks are small as insurance penetration is still limited in the region</a:t>
            </a:r>
          </a:p>
        </p:txBody>
      </p:sp>
      <p:pic>
        <p:nvPicPr>
          <p:cNvPr id="5" name="Picture 4">
            <a:extLst>
              <a:ext uri="{FF2B5EF4-FFF2-40B4-BE49-F238E27FC236}">
                <a16:creationId xmlns:a16="http://schemas.microsoft.com/office/drawing/2014/main" id="{05CEFC4E-229B-49BD-BEDF-2A51B3F7AEAF}"/>
              </a:ext>
            </a:extLst>
          </p:cNvPr>
          <p:cNvPicPr>
            <a:picLocks noChangeAspect="1"/>
          </p:cNvPicPr>
          <p:nvPr/>
        </p:nvPicPr>
        <p:blipFill>
          <a:blip r:embed="rId3"/>
          <a:stretch>
            <a:fillRect/>
          </a:stretch>
        </p:blipFill>
        <p:spPr>
          <a:xfrm>
            <a:off x="606998" y="2260611"/>
            <a:ext cx="5060369" cy="4228487"/>
          </a:xfrm>
          <a:prstGeom prst="rect">
            <a:avLst/>
          </a:prstGeom>
        </p:spPr>
      </p:pic>
      <p:sp>
        <p:nvSpPr>
          <p:cNvPr id="7" name="TextBox 6">
            <a:extLst>
              <a:ext uri="{FF2B5EF4-FFF2-40B4-BE49-F238E27FC236}">
                <a16:creationId xmlns:a16="http://schemas.microsoft.com/office/drawing/2014/main" id="{A98E1653-BF45-4167-A254-A73A1BCC01D9}"/>
              </a:ext>
            </a:extLst>
          </p:cNvPr>
          <p:cNvSpPr txBox="1"/>
          <p:nvPr/>
        </p:nvSpPr>
        <p:spPr>
          <a:xfrm>
            <a:off x="606998" y="1582990"/>
            <a:ext cx="4971766" cy="604461"/>
          </a:xfrm>
          <a:prstGeom prst="rect">
            <a:avLst/>
          </a:prstGeom>
          <a:solidFill>
            <a:schemeClr val="bg1"/>
          </a:solidFill>
        </p:spPr>
        <p:txBody>
          <a:bodyPr wrap="square">
            <a:spAutoFit/>
          </a:bodyPr>
          <a:lstStyle/>
          <a:p>
            <a:pPr marL="0" marR="0">
              <a:lnSpc>
                <a:spcPct val="125000"/>
              </a:lnSpc>
              <a:spcBef>
                <a:spcPts val="0"/>
              </a:spcBef>
              <a:spcAft>
                <a:spcPts val="0"/>
              </a:spcAft>
            </a:pPr>
            <a:r>
              <a:rPr lang="en-US" sz="1400" b="1" dirty="0">
                <a:solidFill>
                  <a:schemeClr val="tx2"/>
                </a:solidFill>
                <a:effectLst/>
                <a:latin typeface="+mj-lt"/>
                <a:ea typeface="Arial" panose="020B0604020202020204" pitchFamily="34" charset="0"/>
              </a:rPr>
              <a:t>Insurance Resilience Index (IRI) Against Natural Catastrophes</a:t>
            </a:r>
            <a:endParaRPr lang="en-US" sz="1400" dirty="0">
              <a:solidFill>
                <a:schemeClr val="tx2"/>
              </a:solidFill>
              <a:latin typeface="+mj-lt"/>
            </a:endParaRPr>
          </a:p>
        </p:txBody>
      </p:sp>
      <p:sp>
        <p:nvSpPr>
          <p:cNvPr id="8" name="TextBox 7">
            <a:extLst>
              <a:ext uri="{FF2B5EF4-FFF2-40B4-BE49-F238E27FC236}">
                <a16:creationId xmlns:a16="http://schemas.microsoft.com/office/drawing/2014/main" id="{A75552CB-727A-43B1-ADF9-FE1E88B11EE9}"/>
              </a:ext>
            </a:extLst>
          </p:cNvPr>
          <p:cNvSpPr txBox="1"/>
          <p:nvPr/>
        </p:nvSpPr>
        <p:spPr>
          <a:xfrm>
            <a:off x="6377880" y="1672196"/>
            <a:ext cx="5060369" cy="604461"/>
          </a:xfrm>
          <a:prstGeom prst="rect">
            <a:avLst/>
          </a:prstGeom>
          <a:solidFill>
            <a:schemeClr val="bg1"/>
          </a:solidFill>
        </p:spPr>
        <p:txBody>
          <a:bodyPr wrap="square">
            <a:spAutoFit/>
          </a:bodyPr>
          <a:lstStyle/>
          <a:p>
            <a:pPr marL="0" marR="0">
              <a:lnSpc>
                <a:spcPct val="125000"/>
              </a:lnSpc>
              <a:spcBef>
                <a:spcPts val="0"/>
              </a:spcBef>
              <a:spcAft>
                <a:spcPts val="0"/>
              </a:spcAft>
            </a:pPr>
            <a:r>
              <a:rPr lang="en-US" sz="1400" b="1" dirty="0">
                <a:solidFill>
                  <a:schemeClr val="tx2"/>
                </a:solidFill>
                <a:effectLst/>
                <a:latin typeface="+mj-lt"/>
                <a:ea typeface="Arial" panose="020B0604020202020204" pitchFamily="34" charset="0"/>
              </a:rPr>
              <a:t>Economic Losses and Insured Losses due to Climate related Events in the ME&amp;CA Region </a:t>
            </a:r>
            <a:r>
              <a:rPr lang="en-US" sz="1400" b="1" i="1" dirty="0">
                <a:solidFill>
                  <a:schemeClr val="tx2"/>
                </a:solidFill>
                <a:latin typeface="+mj-lt"/>
              </a:rPr>
              <a:t>($bn)</a:t>
            </a:r>
            <a:endParaRPr lang="en-US" sz="1400" i="1" dirty="0">
              <a:solidFill>
                <a:schemeClr val="tx2"/>
              </a:solidFill>
              <a:latin typeface="+mj-lt"/>
            </a:endParaRPr>
          </a:p>
        </p:txBody>
      </p:sp>
      <p:graphicFrame>
        <p:nvGraphicFramePr>
          <p:cNvPr id="9" name="Chart 8">
            <a:extLst>
              <a:ext uri="{FF2B5EF4-FFF2-40B4-BE49-F238E27FC236}">
                <a16:creationId xmlns:a16="http://schemas.microsoft.com/office/drawing/2014/main" id="{41DD6FD0-559D-448B-8280-5E6B85F74F5A}"/>
              </a:ext>
            </a:extLst>
          </p:cNvPr>
          <p:cNvGraphicFramePr>
            <a:graphicFrameLocks/>
          </p:cNvGraphicFramePr>
          <p:nvPr>
            <p:extLst>
              <p:ext uri="{D42A27DB-BD31-4B8C-83A1-F6EECF244321}">
                <p14:modId xmlns:p14="http://schemas.microsoft.com/office/powerpoint/2010/main" val="2510678207"/>
              </p:ext>
            </p:extLst>
          </p:nvPr>
        </p:nvGraphicFramePr>
        <p:xfrm>
          <a:off x="6377881" y="2622905"/>
          <a:ext cx="5188968" cy="3710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04225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713CC2-A812-4AC7-9A03-52AE153D22DF}"/>
              </a:ext>
            </a:extLst>
          </p:cNvPr>
          <p:cNvSpPr txBox="1">
            <a:spLocks/>
          </p:cNvSpPr>
          <p:nvPr/>
        </p:nvSpPr>
        <p:spPr>
          <a:xfrm>
            <a:off x="555171" y="129077"/>
            <a:ext cx="11081657" cy="902418"/>
          </a:xfrm>
          <a:prstGeom prst="rect">
            <a:avLst/>
          </a:prstGeom>
        </p:spPr>
        <p:txBody>
          <a:bodyPr vert="horz" lIns="0" tIns="0" rIns="0" bIns="0" rtlCol="0" anchor="ctr">
            <a:no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sz="2400" dirty="0">
                <a:latin typeface="Arial" panose="020B0604020202020204"/>
                <a:ea typeface="+mn-ea"/>
                <a:cs typeface="+mn-cs"/>
              </a:rPr>
              <a:t>High reliance on carbon-intensive industries and limited investments in renewables complicate the transition to a low carbon economy</a:t>
            </a:r>
          </a:p>
        </p:txBody>
      </p:sp>
      <p:sp>
        <p:nvSpPr>
          <p:cNvPr id="2" name="AutoShape 5">
            <a:extLst>
              <a:ext uri="{FF2B5EF4-FFF2-40B4-BE49-F238E27FC236}">
                <a16:creationId xmlns:a16="http://schemas.microsoft.com/office/drawing/2014/main" id="{EA08F3C1-0093-4074-D5CC-1C3164FBE08D}"/>
              </a:ext>
            </a:extLst>
          </p:cNvPr>
          <p:cNvSpPr>
            <a:spLocks noChangeArrowheads="1"/>
          </p:cNvSpPr>
          <p:nvPr>
            <p:custDataLst>
              <p:tags r:id="rId1"/>
            </p:custDataLst>
          </p:nvPr>
        </p:nvSpPr>
        <p:spPr bwMode="auto">
          <a:xfrm rot="5400000">
            <a:off x="8691452" y="-840363"/>
            <a:ext cx="766301" cy="512445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…with utilities, transportation, and manufacturing sectors leading the sectoral emissions</a:t>
            </a:r>
          </a:p>
        </p:txBody>
      </p:sp>
      <p:sp>
        <p:nvSpPr>
          <p:cNvPr id="5" name="AutoShape 5">
            <a:extLst>
              <a:ext uri="{FF2B5EF4-FFF2-40B4-BE49-F238E27FC236}">
                <a16:creationId xmlns:a16="http://schemas.microsoft.com/office/drawing/2014/main" id="{E521CD48-D7AC-9AD6-BD2D-04731356D9DB}"/>
              </a:ext>
            </a:extLst>
          </p:cNvPr>
          <p:cNvSpPr>
            <a:spLocks noChangeArrowheads="1"/>
          </p:cNvSpPr>
          <p:nvPr>
            <p:custDataLst>
              <p:tags r:id="rId2"/>
            </p:custDataLst>
          </p:nvPr>
        </p:nvSpPr>
        <p:spPr bwMode="auto">
          <a:xfrm rot="5400000">
            <a:off x="2734247" y="-840365"/>
            <a:ext cx="766300" cy="5124452"/>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Share of oil in the total energy trade is higher than in other regions</a:t>
            </a:r>
          </a:p>
        </p:txBody>
      </p:sp>
      <p:sp>
        <p:nvSpPr>
          <p:cNvPr id="12" name="Text Box 4">
            <a:extLst>
              <a:ext uri="{FF2B5EF4-FFF2-40B4-BE49-F238E27FC236}">
                <a16:creationId xmlns:a16="http://schemas.microsoft.com/office/drawing/2014/main" id="{BE49E052-2D8C-6509-E35F-36FEA7408B8A}"/>
              </a:ext>
            </a:extLst>
          </p:cNvPr>
          <p:cNvSpPr txBox="1">
            <a:spLocks noChangeArrowheads="1"/>
          </p:cNvSpPr>
          <p:nvPr/>
        </p:nvSpPr>
        <p:spPr bwMode="auto">
          <a:xfrm>
            <a:off x="6512377" y="6269420"/>
            <a:ext cx="5002652" cy="190821"/>
          </a:xfrm>
          <a:prstGeom prst="rect">
            <a:avLst/>
          </a:prstGeom>
          <a:noFill/>
          <a:ln w="9525">
            <a:noFill/>
            <a:miter lim="800000"/>
            <a:headEnd/>
            <a:tailEnd/>
          </a:ln>
        </p:spPr>
        <p:txBody>
          <a:bodyPr wrap="none" lIns="45720" tIns="36576"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b="0" i="0" u="none" strike="noStrike" baseline="0" dirty="0">
                <a:solidFill>
                  <a:srgbClr val="000000"/>
                </a:solidFill>
                <a:latin typeface="Arial" panose="020B0604020202020204" pitchFamily="34" charset="0"/>
                <a:cs typeface="Arial" panose="020B0604020202020204" pitchFamily="34" charset="0"/>
              </a:rPr>
              <a:t>Source: IMF World Economic Outlook, IEA Global Energy Review, and staff calculations</a:t>
            </a:r>
          </a:p>
        </p:txBody>
      </p:sp>
      <p:graphicFrame>
        <p:nvGraphicFramePr>
          <p:cNvPr id="4" name="Chart 3">
            <a:extLst>
              <a:ext uri="{FF2B5EF4-FFF2-40B4-BE49-F238E27FC236}">
                <a16:creationId xmlns:a16="http://schemas.microsoft.com/office/drawing/2014/main" id="{16F51DB0-2D98-5C97-2A34-07B4A0B4F6C0}"/>
              </a:ext>
            </a:extLst>
          </p:cNvPr>
          <p:cNvGraphicFramePr>
            <a:graphicFrameLocks/>
          </p:cNvGraphicFramePr>
          <p:nvPr>
            <p:extLst>
              <p:ext uri="{D42A27DB-BD31-4B8C-83A1-F6EECF244321}">
                <p14:modId xmlns:p14="http://schemas.microsoft.com/office/powerpoint/2010/main" val="2825363130"/>
              </p:ext>
            </p:extLst>
          </p:nvPr>
        </p:nvGraphicFramePr>
        <p:xfrm>
          <a:off x="6512377" y="2264230"/>
          <a:ext cx="5124451" cy="3941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CD5CFA50-44DC-FC67-564E-C01054C313BE}"/>
              </a:ext>
            </a:extLst>
          </p:cNvPr>
          <p:cNvGraphicFramePr>
            <a:graphicFrameLocks noGrp="1"/>
          </p:cNvGraphicFramePr>
          <p:nvPr>
            <p:extLst>
              <p:ext uri="{D42A27DB-BD31-4B8C-83A1-F6EECF244321}">
                <p14:modId xmlns:p14="http://schemas.microsoft.com/office/powerpoint/2010/main" val="162421946"/>
              </p:ext>
            </p:extLst>
          </p:nvPr>
        </p:nvGraphicFramePr>
        <p:xfrm>
          <a:off x="548640" y="2333897"/>
          <a:ext cx="5138057" cy="42497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983227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B66D-7EBD-4560-A771-797CA5DAE384}"/>
              </a:ext>
            </a:extLst>
          </p:cNvPr>
          <p:cNvSpPr>
            <a:spLocks noGrp="1"/>
          </p:cNvSpPr>
          <p:nvPr>
            <p:ph type="title"/>
          </p:nvPr>
        </p:nvSpPr>
        <p:spPr>
          <a:xfrm>
            <a:off x="220922" y="91693"/>
            <a:ext cx="11063112" cy="978486"/>
          </a:xfrm>
        </p:spPr>
        <p:txBody>
          <a:bodyPr>
            <a:normAutofit/>
          </a:bodyPr>
          <a:lstStyle/>
          <a:p>
            <a:pPr lvl="0">
              <a:buNone/>
            </a:pPr>
            <a:r>
              <a:rPr lang="en-US" sz="2400" dirty="0">
                <a:latin typeface="Arial" panose="020B0604020202020204"/>
              </a:rPr>
              <a:t>Banks' exposures to transition risks are higher than for the overall economy</a:t>
            </a:r>
          </a:p>
        </p:txBody>
      </p:sp>
      <p:sp>
        <p:nvSpPr>
          <p:cNvPr id="12" name="TextBox 11">
            <a:extLst>
              <a:ext uri="{FF2B5EF4-FFF2-40B4-BE49-F238E27FC236}">
                <a16:creationId xmlns:a16="http://schemas.microsoft.com/office/drawing/2014/main" id="{7FFBF541-A9E4-4E7B-AE3B-269EF1153ACD}"/>
              </a:ext>
            </a:extLst>
          </p:cNvPr>
          <p:cNvSpPr txBox="1"/>
          <p:nvPr/>
        </p:nvSpPr>
        <p:spPr>
          <a:xfrm>
            <a:off x="163264" y="1933506"/>
            <a:ext cx="4081361" cy="523220"/>
          </a:xfrm>
          <a:prstGeom prst="rect">
            <a:avLst/>
          </a:prstGeom>
          <a:noFill/>
        </p:spPr>
        <p:txBody>
          <a:bodyPr wrap="square">
            <a:spAutoFit/>
          </a:bodyPr>
          <a:lstStyle/>
          <a:p>
            <a:r>
              <a:rPr lang="en-US" sz="1400" b="1" dirty="0">
                <a:solidFill>
                  <a:schemeClr val="tx2"/>
                </a:solidFill>
                <a:effectLst/>
                <a:latin typeface="+mj-lt"/>
                <a:ea typeface="Arial" panose="020B0604020202020204" pitchFamily="34" charset="0"/>
              </a:rPr>
              <a:t>Emission Intensity of GDP and Banking Systems’ Loan Books</a:t>
            </a:r>
            <a:endParaRPr lang="en-US" sz="1400" dirty="0">
              <a:solidFill>
                <a:schemeClr val="tx2"/>
              </a:solidFill>
              <a:latin typeface="+mj-lt"/>
            </a:endParaRPr>
          </a:p>
        </p:txBody>
      </p:sp>
      <p:graphicFrame>
        <p:nvGraphicFramePr>
          <p:cNvPr id="13" name="Chart 12">
            <a:extLst>
              <a:ext uri="{FF2B5EF4-FFF2-40B4-BE49-F238E27FC236}">
                <a16:creationId xmlns:a16="http://schemas.microsoft.com/office/drawing/2014/main" id="{946795BA-DA2B-4BC4-B5C8-D08176DBEE5E}"/>
              </a:ext>
            </a:extLst>
          </p:cNvPr>
          <p:cNvGraphicFramePr>
            <a:graphicFrameLocks/>
          </p:cNvGraphicFramePr>
          <p:nvPr>
            <p:extLst>
              <p:ext uri="{D42A27DB-BD31-4B8C-83A1-F6EECF244321}">
                <p14:modId xmlns:p14="http://schemas.microsoft.com/office/powerpoint/2010/main" val="3353295676"/>
              </p:ext>
            </p:extLst>
          </p:nvPr>
        </p:nvGraphicFramePr>
        <p:xfrm>
          <a:off x="163264" y="2558169"/>
          <a:ext cx="4081361" cy="361959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1F4FFC3C-A186-49EB-8646-6C30B88456B4}"/>
              </a:ext>
            </a:extLst>
          </p:cNvPr>
          <p:cNvSpPr txBox="1"/>
          <p:nvPr/>
        </p:nvSpPr>
        <p:spPr>
          <a:xfrm>
            <a:off x="4403221" y="1933506"/>
            <a:ext cx="3846782" cy="546303"/>
          </a:xfrm>
          <a:prstGeom prst="rect">
            <a:avLst/>
          </a:prstGeom>
          <a:noFill/>
        </p:spPr>
        <p:txBody>
          <a:bodyPr wrap="square">
            <a:spAutoFit/>
          </a:bodyPr>
          <a:lstStyle/>
          <a:p>
            <a:pPr marL="0" marR="0">
              <a:lnSpc>
                <a:spcPct val="125000"/>
              </a:lnSpc>
              <a:spcBef>
                <a:spcPts val="0"/>
              </a:spcBef>
              <a:spcAft>
                <a:spcPts val="0"/>
              </a:spcAft>
            </a:pPr>
            <a:r>
              <a:rPr lang="en-US" sz="1400" b="1" dirty="0">
                <a:solidFill>
                  <a:schemeClr val="tx2"/>
                </a:solidFill>
                <a:effectLst/>
                <a:latin typeface="+mj-lt"/>
                <a:ea typeface="Arial" panose="020B0604020202020204" pitchFamily="34" charset="0"/>
              </a:rPr>
              <a:t>Banks Sectoral Exposure</a:t>
            </a:r>
            <a:endParaRPr lang="en-US" sz="1400" dirty="0">
              <a:solidFill>
                <a:schemeClr val="tx2"/>
              </a:solidFill>
              <a:effectLst/>
              <a:latin typeface="+mj-lt"/>
              <a:ea typeface="Arial" panose="020B0604020202020204" pitchFamily="34" charset="0"/>
            </a:endParaRPr>
          </a:p>
          <a:p>
            <a:r>
              <a:rPr lang="en-US" sz="1200" i="1" dirty="0">
                <a:solidFill>
                  <a:schemeClr val="tx2"/>
                </a:solidFill>
                <a:effectLst/>
                <a:latin typeface="+mj-lt"/>
                <a:ea typeface="Arial" panose="020B0604020202020204" pitchFamily="34" charset="0"/>
              </a:rPr>
              <a:t>(Percent of Outstanding Corporate Loans)</a:t>
            </a:r>
            <a:endParaRPr lang="en-US" sz="1200" dirty="0">
              <a:solidFill>
                <a:schemeClr val="tx2"/>
              </a:solidFill>
              <a:latin typeface="+mj-lt"/>
            </a:endParaRPr>
          </a:p>
        </p:txBody>
      </p:sp>
      <p:graphicFrame>
        <p:nvGraphicFramePr>
          <p:cNvPr id="11" name="Chart 10">
            <a:extLst>
              <a:ext uri="{FF2B5EF4-FFF2-40B4-BE49-F238E27FC236}">
                <a16:creationId xmlns:a16="http://schemas.microsoft.com/office/drawing/2014/main" id="{9DC30E41-3068-4D33-B92C-98C7426E4A59}"/>
              </a:ext>
            </a:extLst>
          </p:cNvPr>
          <p:cNvGraphicFramePr>
            <a:graphicFrameLocks/>
          </p:cNvGraphicFramePr>
          <p:nvPr>
            <p:extLst>
              <p:ext uri="{D42A27DB-BD31-4B8C-83A1-F6EECF244321}">
                <p14:modId xmlns:p14="http://schemas.microsoft.com/office/powerpoint/2010/main" val="3242960020"/>
              </p:ext>
            </p:extLst>
          </p:nvPr>
        </p:nvGraphicFramePr>
        <p:xfrm>
          <a:off x="4403220" y="2558168"/>
          <a:ext cx="3846782" cy="3619598"/>
        </p:xfrm>
        <a:graphic>
          <a:graphicData uri="http://schemas.openxmlformats.org/drawingml/2006/chart">
            <c:chart xmlns:c="http://schemas.openxmlformats.org/drawingml/2006/chart" xmlns:r="http://schemas.openxmlformats.org/officeDocument/2006/relationships" r:id="rId7"/>
          </a:graphicData>
        </a:graphic>
      </p:graphicFrame>
      <p:sp>
        <p:nvSpPr>
          <p:cNvPr id="3" name="AutoShape 5">
            <a:extLst>
              <a:ext uri="{FF2B5EF4-FFF2-40B4-BE49-F238E27FC236}">
                <a16:creationId xmlns:a16="http://schemas.microsoft.com/office/drawing/2014/main" id="{A787A5B8-34FD-461C-25D5-324ACD2C5CDB}"/>
              </a:ext>
            </a:extLst>
          </p:cNvPr>
          <p:cNvSpPr>
            <a:spLocks noChangeArrowheads="1"/>
          </p:cNvSpPr>
          <p:nvPr>
            <p:custDataLst>
              <p:tags r:id="rId1"/>
            </p:custDataLst>
          </p:nvPr>
        </p:nvSpPr>
        <p:spPr bwMode="auto">
          <a:xfrm rot="5400000">
            <a:off x="1833603" y="-555875"/>
            <a:ext cx="780622" cy="4041422"/>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Banking system loan portfolios are more emission intensive than GDP</a:t>
            </a:r>
            <a:endPar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5" name="AutoShape 5">
            <a:extLst>
              <a:ext uri="{FF2B5EF4-FFF2-40B4-BE49-F238E27FC236}">
                <a16:creationId xmlns:a16="http://schemas.microsoft.com/office/drawing/2014/main" id="{DF5867CC-9411-3811-EBC9-703F88483B4A}"/>
              </a:ext>
            </a:extLst>
          </p:cNvPr>
          <p:cNvSpPr>
            <a:spLocks noChangeArrowheads="1"/>
          </p:cNvSpPr>
          <p:nvPr>
            <p:custDataLst>
              <p:tags r:id="rId2"/>
            </p:custDataLst>
          </p:nvPr>
        </p:nvSpPr>
        <p:spPr bwMode="auto">
          <a:xfrm rot="5400000">
            <a:off x="5936300" y="-458555"/>
            <a:ext cx="780622" cy="3846782"/>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Emission intensive sectors are over-represented in banks’ loan books.</a:t>
            </a:r>
            <a:endPar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6" name="Text Box 4">
            <a:extLst>
              <a:ext uri="{FF2B5EF4-FFF2-40B4-BE49-F238E27FC236}">
                <a16:creationId xmlns:a16="http://schemas.microsoft.com/office/drawing/2014/main" id="{AFEDB0D0-5E84-0688-FD68-4855BFA8A60B}"/>
              </a:ext>
            </a:extLst>
          </p:cNvPr>
          <p:cNvSpPr txBox="1">
            <a:spLocks noChangeArrowheads="1"/>
          </p:cNvSpPr>
          <p:nvPr/>
        </p:nvSpPr>
        <p:spPr bwMode="auto">
          <a:xfrm>
            <a:off x="203202" y="6411191"/>
            <a:ext cx="5549276" cy="190821"/>
          </a:xfrm>
          <a:prstGeom prst="rect">
            <a:avLst/>
          </a:prstGeom>
          <a:noFill/>
          <a:ln w="9525">
            <a:noFill/>
            <a:miter lim="800000"/>
            <a:headEnd/>
            <a:tailEnd/>
          </a:ln>
        </p:spPr>
        <p:txBody>
          <a:bodyPr wrap="none" lIns="45720" tIns="36576"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b="0" i="0" u="none" strike="noStrike" baseline="0" dirty="0">
                <a:solidFill>
                  <a:srgbClr val="000000"/>
                </a:solidFill>
                <a:latin typeface="Arial" panose="020B0604020202020204" pitchFamily="34" charset="0"/>
                <a:cs typeface="Arial" panose="020B0604020202020204" pitchFamily="34" charset="0"/>
              </a:rPr>
              <a:t>Source: IMF World Economic Outlook, Haver Analytics, National authorities and Staff calculations</a:t>
            </a:r>
          </a:p>
        </p:txBody>
      </p:sp>
      <p:sp>
        <p:nvSpPr>
          <p:cNvPr id="7" name="TextBox 6">
            <a:extLst>
              <a:ext uri="{FF2B5EF4-FFF2-40B4-BE49-F238E27FC236}">
                <a16:creationId xmlns:a16="http://schemas.microsoft.com/office/drawing/2014/main" id="{123A4891-69C2-DAA7-DC5A-791FE5D50367}"/>
              </a:ext>
            </a:extLst>
          </p:cNvPr>
          <p:cNvSpPr txBox="1"/>
          <p:nvPr/>
        </p:nvSpPr>
        <p:spPr>
          <a:xfrm>
            <a:off x="8408597" y="1855147"/>
            <a:ext cx="3264114" cy="546303"/>
          </a:xfrm>
          <a:prstGeom prst="rect">
            <a:avLst/>
          </a:prstGeom>
          <a:noFill/>
        </p:spPr>
        <p:txBody>
          <a:bodyPr wrap="square">
            <a:spAutoFit/>
          </a:bodyPr>
          <a:lstStyle/>
          <a:p>
            <a:pPr marL="0" marR="0">
              <a:lnSpc>
                <a:spcPct val="125000"/>
              </a:lnSpc>
              <a:spcBef>
                <a:spcPts val="0"/>
              </a:spcBef>
              <a:spcAft>
                <a:spcPts val="0"/>
              </a:spcAft>
            </a:pPr>
            <a:r>
              <a:rPr lang="en-US" sz="1400" b="1" dirty="0">
                <a:solidFill>
                  <a:schemeClr val="tx2"/>
                </a:solidFill>
                <a:effectLst/>
                <a:latin typeface="+mj-lt"/>
                <a:ea typeface="Arial" panose="020B0604020202020204" pitchFamily="34" charset="0"/>
              </a:rPr>
              <a:t>Share of Loans at Risk</a:t>
            </a:r>
            <a:endParaRPr lang="en-US" sz="1400" dirty="0">
              <a:solidFill>
                <a:schemeClr val="tx2"/>
              </a:solidFill>
              <a:effectLst/>
              <a:latin typeface="+mj-lt"/>
              <a:ea typeface="Arial" panose="020B0604020202020204" pitchFamily="34" charset="0"/>
            </a:endParaRPr>
          </a:p>
          <a:p>
            <a:r>
              <a:rPr lang="en-US" sz="1200" i="1" dirty="0">
                <a:solidFill>
                  <a:schemeClr val="tx2"/>
                </a:solidFill>
                <a:effectLst/>
                <a:latin typeface="+mj-lt"/>
                <a:ea typeface="Arial" panose="020B0604020202020204" pitchFamily="34" charset="0"/>
              </a:rPr>
              <a:t>(Percent of Outstanding Corporate Loans)</a:t>
            </a:r>
            <a:endParaRPr lang="en-US" sz="1200" dirty="0">
              <a:solidFill>
                <a:schemeClr val="tx2"/>
              </a:solidFill>
              <a:latin typeface="+mj-lt"/>
            </a:endParaRPr>
          </a:p>
        </p:txBody>
      </p:sp>
      <p:graphicFrame>
        <p:nvGraphicFramePr>
          <p:cNvPr id="8" name="Chart 7">
            <a:extLst>
              <a:ext uri="{FF2B5EF4-FFF2-40B4-BE49-F238E27FC236}">
                <a16:creationId xmlns:a16="http://schemas.microsoft.com/office/drawing/2014/main" id="{AF402FB8-EF0D-DF67-34CE-5F0A5E2858D3}"/>
              </a:ext>
            </a:extLst>
          </p:cNvPr>
          <p:cNvGraphicFramePr>
            <a:graphicFrameLocks/>
          </p:cNvGraphicFramePr>
          <p:nvPr>
            <p:extLst>
              <p:ext uri="{D42A27DB-BD31-4B8C-83A1-F6EECF244321}">
                <p14:modId xmlns:p14="http://schemas.microsoft.com/office/powerpoint/2010/main" val="1641382483"/>
              </p:ext>
            </p:extLst>
          </p:nvPr>
        </p:nvGraphicFramePr>
        <p:xfrm>
          <a:off x="8150578" y="2479809"/>
          <a:ext cx="3846782" cy="3697957"/>
        </p:xfrm>
        <a:graphic>
          <a:graphicData uri="http://schemas.openxmlformats.org/drawingml/2006/chart">
            <c:chart xmlns:c="http://schemas.openxmlformats.org/drawingml/2006/chart" xmlns:r="http://schemas.openxmlformats.org/officeDocument/2006/relationships" r:id="rId8"/>
          </a:graphicData>
        </a:graphic>
      </p:graphicFrame>
      <p:sp>
        <p:nvSpPr>
          <p:cNvPr id="9" name="AutoShape 5">
            <a:extLst>
              <a:ext uri="{FF2B5EF4-FFF2-40B4-BE49-F238E27FC236}">
                <a16:creationId xmlns:a16="http://schemas.microsoft.com/office/drawing/2014/main" id="{493ECE48-D950-E79E-D9D3-3D88113A6CDF}"/>
              </a:ext>
            </a:extLst>
          </p:cNvPr>
          <p:cNvSpPr>
            <a:spLocks noChangeArrowheads="1"/>
          </p:cNvSpPr>
          <p:nvPr>
            <p:custDataLst>
              <p:tags r:id="rId3"/>
            </p:custDataLst>
          </p:nvPr>
        </p:nvSpPr>
        <p:spPr bwMode="auto">
          <a:xfrm rot="5400000">
            <a:off x="9797096" y="-336555"/>
            <a:ext cx="780622" cy="3602779"/>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Loans at risk from increasing carbon prices could be substantial</a:t>
            </a:r>
            <a:endPar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Tree>
    <p:extLst>
      <p:ext uri="{BB962C8B-B14F-4D97-AF65-F5344CB8AC3E}">
        <p14:creationId xmlns:p14="http://schemas.microsoft.com/office/powerpoint/2010/main" val="7160279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8248-4809-43D1-B50A-87DF0625C1FF}"/>
              </a:ext>
            </a:extLst>
          </p:cNvPr>
          <p:cNvSpPr>
            <a:spLocks noGrp="1"/>
          </p:cNvSpPr>
          <p:nvPr>
            <p:ph type="title"/>
          </p:nvPr>
        </p:nvSpPr>
        <p:spPr>
          <a:xfrm>
            <a:off x="313000" y="62232"/>
            <a:ext cx="10458627" cy="978486"/>
          </a:xfrm>
        </p:spPr>
        <p:txBody>
          <a:bodyPr>
            <a:normAutofit/>
          </a:bodyPr>
          <a:lstStyle/>
          <a:p>
            <a:r>
              <a:rPr lang="en-US" sz="2400" b="1" dirty="0">
                <a:solidFill>
                  <a:schemeClr val="tx2"/>
                </a:solidFill>
                <a:latin typeface="Arial" panose="020B0604020202020204"/>
              </a:rPr>
              <a:t>Climate financing has remained small relative to investment needs</a:t>
            </a:r>
            <a:endParaRPr lang="en-US" sz="2400" dirty="0"/>
          </a:p>
        </p:txBody>
      </p:sp>
      <p:graphicFrame>
        <p:nvGraphicFramePr>
          <p:cNvPr id="10" name="Chart 9">
            <a:extLst>
              <a:ext uri="{FF2B5EF4-FFF2-40B4-BE49-F238E27FC236}">
                <a16:creationId xmlns:a16="http://schemas.microsoft.com/office/drawing/2014/main" id="{A6510386-A8B6-423F-A276-D16B0CB5B886}"/>
              </a:ext>
            </a:extLst>
          </p:cNvPr>
          <p:cNvGraphicFramePr>
            <a:graphicFrameLocks/>
          </p:cNvGraphicFramePr>
          <p:nvPr>
            <p:extLst>
              <p:ext uri="{D42A27DB-BD31-4B8C-83A1-F6EECF244321}">
                <p14:modId xmlns:p14="http://schemas.microsoft.com/office/powerpoint/2010/main" val="580180037"/>
              </p:ext>
            </p:extLst>
          </p:nvPr>
        </p:nvGraphicFramePr>
        <p:xfrm>
          <a:off x="6096000" y="2460685"/>
          <a:ext cx="5419033" cy="4043288"/>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1456100-F875-42B1-A9C0-7B451D614E51}"/>
              </a:ext>
            </a:extLst>
          </p:cNvPr>
          <p:cNvSpPr txBox="1"/>
          <p:nvPr/>
        </p:nvSpPr>
        <p:spPr>
          <a:xfrm>
            <a:off x="313000" y="1870741"/>
            <a:ext cx="4669608" cy="523220"/>
          </a:xfrm>
          <a:prstGeom prst="rect">
            <a:avLst/>
          </a:prstGeom>
          <a:solidFill>
            <a:schemeClr val="bg1"/>
          </a:solidFill>
        </p:spPr>
        <p:txBody>
          <a:bodyPr wrap="square">
            <a:spAutoFit/>
          </a:bodyPr>
          <a:lstStyle/>
          <a:p>
            <a:pPr defTabSz="914400">
              <a:defRPr sz="1400" b="0" i="0" u="none" strike="noStrike" kern="1200" spc="0" baseline="0">
                <a:solidFill>
                  <a:srgbClr val="000000">
                    <a:lumMod val="65000"/>
                    <a:lumOff val="35000"/>
                  </a:srgbClr>
                </a:solidFill>
                <a:latin typeface="+mn-lt"/>
                <a:ea typeface="+mn-ea"/>
                <a:cs typeface="+mn-cs"/>
              </a:defRPr>
            </a:pPr>
            <a:r>
              <a:rPr lang="en-US" sz="1400" b="1" dirty="0">
                <a:solidFill>
                  <a:srgbClr val="004C97"/>
                </a:solidFill>
                <a:latin typeface="+mj-lt"/>
                <a:cs typeface="Segoe UI" panose="020B0502040204020203" pitchFamily="34" charset="0"/>
              </a:rPr>
              <a:t>Climate Finance Flows</a:t>
            </a:r>
          </a:p>
          <a:p>
            <a:pPr defTabSz="914400">
              <a:defRPr sz="1400" b="0" i="0" u="none" strike="noStrike" kern="1200" spc="0" baseline="0">
                <a:solidFill>
                  <a:srgbClr val="000000">
                    <a:lumMod val="65000"/>
                    <a:lumOff val="35000"/>
                  </a:srgbClr>
                </a:solidFill>
                <a:latin typeface="+mn-lt"/>
                <a:ea typeface="+mn-ea"/>
                <a:cs typeface="+mn-cs"/>
              </a:defRPr>
            </a:pPr>
            <a:r>
              <a:rPr lang="en-US" sz="1400" i="1" dirty="0">
                <a:solidFill>
                  <a:srgbClr val="004C97"/>
                </a:solidFill>
                <a:latin typeface="+mj-lt"/>
                <a:cs typeface="Segoe UI" panose="020B0502040204020203" pitchFamily="34" charset="0"/>
              </a:rPr>
              <a:t>In percent of GDP</a:t>
            </a:r>
          </a:p>
        </p:txBody>
      </p:sp>
      <p:sp>
        <p:nvSpPr>
          <p:cNvPr id="7" name="TextBox 6">
            <a:extLst>
              <a:ext uri="{FF2B5EF4-FFF2-40B4-BE49-F238E27FC236}">
                <a16:creationId xmlns:a16="http://schemas.microsoft.com/office/drawing/2014/main" id="{B21B0C7F-B9D3-40EE-91FA-EFB6B4BD1C6C}"/>
              </a:ext>
            </a:extLst>
          </p:cNvPr>
          <p:cNvSpPr txBox="1"/>
          <p:nvPr/>
        </p:nvSpPr>
        <p:spPr>
          <a:xfrm>
            <a:off x="6096000" y="1870741"/>
            <a:ext cx="4463319" cy="523220"/>
          </a:xfrm>
          <a:prstGeom prst="rect">
            <a:avLst/>
          </a:prstGeom>
          <a:solidFill>
            <a:schemeClr val="bg1"/>
          </a:solidFill>
        </p:spPr>
        <p:txBody>
          <a:bodyPr wrap="square">
            <a:spAutoFit/>
          </a:bodyPr>
          <a:lstStyle/>
          <a:p>
            <a:pPr defTabSz="914400">
              <a:defRPr sz="1400" b="0" i="0" u="none" strike="noStrike" kern="1200" spc="0" baseline="0">
                <a:solidFill>
                  <a:srgbClr val="000000">
                    <a:lumMod val="65000"/>
                    <a:lumOff val="35000"/>
                  </a:srgbClr>
                </a:solidFill>
                <a:latin typeface="+mn-lt"/>
                <a:ea typeface="+mn-ea"/>
                <a:cs typeface="+mn-cs"/>
              </a:defRPr>
            </a:pPr>
            <a:r>
              <a:rPr lang="en-US" sz="1400" b="1" dirty="0">
                <a:solidFill>
                  <a:srgbClr val="004C97"/>
                </a:solidFill>
                <a:latin typeface="+mj-lt"/>
                <a:cs typeface="Segoe UI" panose="020B0502040204020203" pitchFamily="34" charset="0"/>
              </a:rPr>
              <a:t>Climate Finance by Objective</a:t>
            </a:r>
          </a:p>
          <a:p>
            <a:pPr defTabSz="914400">
              <a:defRPr sz="1400" b="0" i="0" u="none" strike="noStrike" kern="1200" spc="0" baseline="0">
                <a:solidFill>
                  <a:srgbClr val="000000">
                    <a:lumMod val="65000"/>
                    <a:lumOff val="35000"/>
                  </a:srgbClr>
                </a:solidFill>
                <a:latin typeface="+mn-lt"/>
                <a:ea typeface="+mn-ea"/>
                <a:cs typeface="+mn-cs"/>
              </a:defRPr>
            </a:pPr>
            <a:r>
              <a:rPr lang="en-US" sz="1400" i="1" dirty="0">
                <a:solidFill>
                  <a:srgbClr val="004C97"/>
                </a:solidFill>
                <a:latin typeface="+mj-lt"/>
                <a:cs typeface="Segoe UI" panose="020B0502040204020203" pitchFamily="34" charset="0"/>
              </a:rPr>
              <a:t>2019/2020 average</a:t>
            </a:r>
          </a:p>
        </p:txBody>
      </p:sp>
      <p:graphicFrame>
        <p:nvGraphicFramePr>
          <p:cNvPr id="8" name="Chart 7">
            <a:extLst>
              <a:ext uri="{FF2B5EF4-FFF2-40B4-BE49-F238E27FC236}">
                <a16:creationId xmlns:a16="http://schemas.microsoft.com/office/drawing/2014/main" id="{B73BB95A-E164-4E83-BF50-F9A0CF0D3DD8}"/>
              </a:ext>
            </a:extLst>
          </p:cNvPr>
          <p:cNvGraphicFramePr>
            <a:graphicFrameLocks/>
          </p:cNvGraphicFramePr>
          <p:nvPr>
            <p:extLst>
              <p:ext uri="{D42A27DB-BD31-4B8C-83A1-F6EECF244321}">
                <p14:modId xmlns:p14="http://schemas.microsoft.com/office/powerpoint/2010/main" val="3612927422"/>
              </p:ext>
            </p:extLst>
          </p:nvPr>
        </p:nvGraphicFramePr>
        <p:xfrm>
          <a:off x="313001" y="2460685"/>
          <a:ext cx="5226303" cy="4043288"/>
        </p:xfrm>
        <a:graphic>
          <a:graphicData uri="http://schemas.openxmlformats.org/drawingml/2006/chart">
            <c:chart xmlns:c="http://schemas.openxmlformats.org/drawingml/2006/chart" xmlns:r="http://schemas.openxmlformats.org/officeDocument/2006/relationships" r:id="rId6"/>
          </a:graphicData>
        </a:graphic>
      </p:graphicFrame>
      <p:sp>
        <p:nvSpPr>
          <p:cNvPr id="3" name="AutoShape 5">
            <a:extLst>
              <a:ext uri="{FF2B5EF4-FFF2-40B4-BE49-F238E27FC236}">
                <a16:creationId xmlns:a16="http://schemas.microsoft.com/office/drawing/2014/main" id="{4178BB63-4C78-EE77-854B-ABEF2D7FAAA6}"/>
              </a:ext>
            </a:extLst>
          </p:cNvPr>
          <p:cNvSpPr>
            <a:spLocks noChangeArrowheads="1"/>
          </p:cNvSpPr>
          <p:nvPr>
            <p:custDataLst>
              <p:tags r:id="rId1"/>
            </p:custDataLst>
          </p:nvPr>
        </p:nvSpPr>
        <p:spPr bwMode="auto">
          <a:xfrm rot="5400000">
            <a:off x="8422367" y="-1341966"/>
            <a:ext cx="766301" cy="5419032"/>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…with bulk of the financing being tied to mitigation – leaving significant gaps for investment in adaptation</a:t>
            </a:r>
          </a:p>
        </p:txBody>
      </p:sp>
      <p:sp>
        <p:nvSpPr>
          <p:cNvPr id="5" name="AutoShape 5">
            <a:extLst>
              <a:ext uri="{FF2B5EF4-FFF2-40B4-BE49-F238E27FC236}">
                <a16:creationId xmlns:a16="http://schemas.microsoft.com/office/drawing/2014/main" id="{D1CAA082-7CF7-94FC-D22C-C2A8E38085A3}"/>
              </a:ext>
            </a:extLst>
          </p:cNvPr>
          <p:cNvSpPr>
            <a:spLocks noChangeArrowheads="1"/>
          </p:cNvSpPr>
          <p:nvPr>
            <p:custDataLst>
              <p:tags r:id="rId2"/>
            </p:custDataLst>
          </p:nvPr>
        </p:nvSpPr>
        <p:spPr bwMode="auto">
          <a:xfrm rot="5400000">
            <a:off x="2543002" y="-1245601"/>
            <a:ext cx="766300" cy="5226304"/>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Climate-related financial inflows to the region have been lower than the global average</a:t>
            </a:r>
          </a:p>
        </p:txBody>
      </p:sp>
    </p:spTree>
    <p:extLst>
      <p:ext uri="{BB962C8B-B14F-4D97-AF65-F5344CB8AC3E}">
        <p14:creationId xmlns:p14="http://schemas.microsoft.com/office/powerpoint/2010/main" val="12104557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8248-4809-43D1-B50A-87DF0625C1FF}"/>
              </a:ext>
            </a:extLst>
          </p:cNvPr>
          <p:cNvSpPr>
            <a:spLocks noGrp="1"/>
          </p:cNvSpPr>
          <p:nvPr>
            <p:ph type="title"/>
          </p:nvPr>
        </p:nvSpPr>
        <p:spPr>
          <a:xfrm>
            <a:off x="312915" y="62805"/>
            <a:ext cx="10261304" cy="766301"/>
          </a:xfrm>
        </p:spPr>
        <p:txBody>
          <a:bodyPr>
            <a:normAutofit/>
          </a:bodyPr>
          <a:lstStyle/>
          <a:p>
            <a:r>
              <a:rPr lang="en-US" sz="2400" b="1" dirty="0">
                <a:solidFill>
                  <a:schemeClr val="tx2"/>
                </a:solidFill>
                <a:latin typeface="Arial" panose="020B0604020202020204"/>
              </a:rPr>
              <a:t>Private climate-related inflows remain low in the region</a:t>
            </a:r>
            <a:endParaRPr lang="en-US" sz="2400" dirty="0"/>
          </a:p>
        </p:txBody>
      </p:sp>
      <p:sp>
        <p:nvSpPr>
          <p:cNvPr id="7" name="TextBox 6">
            <a:extLst>
              <a:ext uri="{FF2B5EF4-FFF2-40B4-BE49-F238E27FC236}">
                <a16:creationId xmlns:a16="http://schemas.microsoft.com/office/drawing/2014/main" id="{37721100-7D07-4E74-A60E-402B2C411710}"/>
              </a:ext>
            </a:extLst>
          </p:cNvPr>
          <p:cNvSpPr txBox="1"/>
          <p:nvPr/>
        </p:nvSpPr>
        <p:spPr>
          <a:xfrm>
            <a:off x="313000" y="1798690"/>
            <a:ext cx="5039504"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400" b="1" dirty="0">
                <a:solidFill>
                  <a:srgbClr val="004C97"/>
                </a:solidFill>
                <a:latin typeface="+mj-lt"/>
                <a:cs typeface="Segoe UI" panose="020B0502040204020203" pitchFamily="34" charset="0"/>
              </a:rPr>
              <a:t>Private Climate Finance, 2019/20</a:t>
            </a:r>
          </a:p>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400" i="1" dirty="0">
                <a:solidFill>
                  <a:srgbClr val="004C97"/>
                </a:solidFill>
                <a:latin typeface="+mj-lt"/>
                <a:cs typeface="Segoe UI" panose="020B0502040204020203" pitchFamily="34" charset="0"/>
              </a:rPr>
              <a:t>In percent of GDP</a:t>
            </a:r>
          </a:p>
        </p:txBody>
      </p:sp>
      <p:sp>
        <p:nvSpPr>
          <p:cNvPr id="8" name="TextBox 7">
            <a:extLst>
              <a:ext uri="{FF2B5EF4-FFF2-40B4-BE49-F238E27FC236}">
                <a16:creationId xmlns:a16="http://schemas.microsoft.com/office/drawing/2014/main" id="{290275A4-0976-48C9-900B-1AD380160604}"/>
              </a:ext>
            </a:extLst>
          </p:cNvPr>
          <p:cNvSpPr txBox="1"/>
          <p:nvPr/>
        </p:nvSpPr>
        <p:spPr>
          <a:xfrm>
            <a:off x="6096000" y="1818929"/>
            <a:ext cx="5285784" cy="523220"/>
          </a:xfrm>
          <a:prstGeom prst="rect">
            <a:avLst/>
          </a:prstGeom>
          <a:solidFill>
            <a:schemeClr val="bg1"/>
          </a:solidFill>
        </p:spPr>
        <p:txBody>
          <a:bodyPr wrap="square">
            <a:spAutoFit/>
          </a:bodyPr>
          <a:lstStyle/>
          <a:p>
            <a:pPr defTabSz="914400">
              <a:defRPr sz="1400" b="0" i="0" u="none" strike="noStrike" kern="1200" spc="0" baseline="0">
                <a:solidFill>
                  <a:srgbClr val="000000">
                    <a:lumMod val="65000"/>
                    <a:lumOff val="35000"/>
                  </a:srgbClr>
                </a:solidFill>
                <a:latin typeface="+mn-lt"/>
                <a:ea typeface="+mn-ea"/>
                <a:cs typeface="+mn-cs"/>
              </a:defRPr>
            </a:pPr>
            <a:r>
              <a:rPr lang="en-US" sz="1400" b="1" dirty="0">
                <a:solidFill>
                  <a:srgbClr val="004C97"/>
                </a:solidFill>
                <a:latin typeface="+mj-lt"/>
                <a:cs typeface="Segoe UI" panose="020B0502040204020203" pitchFamily="34" charset="0"/>
              </a:rPr>
              <a:t>Public vs. Private Share of Climate Finance, 2019/20</a:t>
            </a:r>
          </a:p>
          <a:p>
            <a:pPr defTabSz="914400">
              <a:defRPr sz="1400" b="0" i="0" u="none" strike="noStrike" kern="1200" spc="0" baseline="0">
                <a:solidFill>
                  <a:srgbClr val="000000">
                    <a:lumMod val="65000"/>
                    <a:lumOff val="35000"/>
                  </a:srgbClr>
                </a:solidFill>
                <a:latin typeface="+mn-lt"/>
                <a:ea typeface="+mn-ea"/>
                <a:cs typeface="+mn-cs"/>
              </a:defRPr>
            </a:pPr>
            <a:r>
              <a:rPr lang="en-US" sz="1400" i="1" dirty="0">
                <a:solidFill>
                  <a:srgbClr val="004C97"/>
                </a:solidFill>
                <a:latin typeface="+mj-lt"/>
                <a:cs typeface="Segoe UI" panose="020B0502040204020203" pitchFamily="34" charset="0"/>
              </a:rPr>
              <a:t>In percent</a:t>
            </a:r>
          </a:p>
        </p:txBody>
      </p:sp>
      <p:graphicFrame>
        <p:nvGraphicFramePr>
          <p:cNvPr id="11" name="Chart 10">
            <a:extLst>
              <a:ext uri="{FF2B5EF4-FFF2-40B4-BE49-F238E27FC236}">
                <a16:creationId xmlns:a16="http://schemas.microsoft.com/office/drawing/2014/main" id="{49B6460E-6118-4F16-9F96-C7A3736BE202}"/>
              </a:ext>
            </a:extLst>
          </p:cNvPr>
          <p:cNvGraphicFramePr>
            <a:graphicFrameLocks/>
          </p:cNvGraphicFramePr>
          <p:nvPr>
            <p:extLst>
              <p:ext uri="{D42A27DB-BD31-4B8C-83A1-F6EECF244321}">
                <p14:modId xmlns:p14="http://schemas.microsoft.com/office/powerpoint/2010/main" val="445405820"/>
              </p:ext>
            </p:extLst>
          </p:nvPr>
        </p:nvGraphicFramePr>
        <p:xfrm>
          <a:off x="313000" y="2342343"/>
          <a:ext cx="5226304" cy="398225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1">
            <a:extLst>
              <a:ext uri="{FF2B5EF4-FFF2-40B4-BE49-F238E27FC236}">
                <a16:creationId xmlns:a16="http://schemas.microsoft.com/office/drawing/2014/main" id="{5F0D7EAC-6C09-73EF-089C-B3B146358746}"/>
              </a:ext>
            </a:extLst>
          </p:cNvPr>
          <p:cNvSpPr txBox="1"/>
          <p:nvPr/>
        </p:nvSpPr>
        <p:spPr>
          <a:xfrm>
            <a:off x="798121" y="6220606"/>
            <a:ext cx="4645446" cy="2920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a:latin typeface="Arial" panose="020B0604020202020204" pitchFamily="34" charset="0"/>
                <a:cs typeface="Arial" panose="020B0604020202020204" pitchFamily="34" charset="0"/>
              </a:rPr>
              <a:t>Sources: Climate Policy Initiative; and IMF staff calculations.</a:t>
            </a:r>
          </a:p>
        </p:txBody>
      </p:sp>
      <p:graphicFrame>
        <p:nvGraphicFramePr>
          <p:cNvPr id="5" name="Chart 4">
            <a:extLst>
              <a:ext uri="{FF2B5EF4-FFF2-40B4-BE49-F238E27FC236}">
                <a16:creationId xmlns:a16="http://schemas.microsoft.com/office/drawing/2014/main" id="{2E1D029E-EA3E-4F94-9552-4BB915515888}"/>
              </a:ext>
            </a:extLst>
          </p:cNvPr>
          <p:cNvGraphicFramePr>
            <a:graphicFrameLocks/>
          </p:cNvGraphicFramePr>
          <p:nvPr>
            <p:extLst>
              <p:ext uri="{D42A27DB-BD31-4B8C-83A1-F6EECF244321}">
                <p14:modId xmlns:p14="http://schemas.microsoft.com/office/powerpoint/2010/main" val="969953627"/>
              </p:ext>
            </p:extLst>
          </p:nvPr>
        </p:nvGraphicFramePr>
        <p:xfrm>
          <a:off x="6159820" y="2342342"/>
          <a:ext cx="5355213" cy="3982258"/>
        </p:xfrm>
        <a:graphic>
          <a:graphicData uri="http://schemas.openxmlformats.org/drawingml/2006/chart">
            <c:chart xmlns:c="http://schemas.openxmlformats.org/drawingml/2006/chart" xmlns:r="http://schemas.openxmlformats.org/officeDocument/2006/relationships" r:id="rId6"/>
          </a:graphicData>
        </a:graphic>
      </p:graphicFrame>
      <p:sp>
        <p:nvSpPr>
          <p:cNvPr id="6" name="AutoShape 5">
            <a:extLst>
              <a:ext uri="{FF2B5EF4-FFF2-40B4-BE49-F238E27FC236}">
                <a16:creationId xmlns:a16="http://schemas.microsoft.com/office/drawing/2014/main" id="{472D5202-C1DC-363D-1492-10CB2E358E11}"/>
              </a:ext>
            </a:extLst>
          </p:cNvPr>
          <p:cNvSpPr>
            <a:spLocks noChangeArrowheads="1"/>
          </p:cNvSpPr>
          <p:nvPr>
            <p:custDataLst>
              <p:tags r:id="rId1"/>
            </p:custDataLst>
          </p:nvPr>
        </p:nvSpPr>
        <p:spPr bwMode="auto">
          <a:xfrm rot="5400000">
            <a:off x="8422367" y="-1341966"/>
            <a:ext cx="766301" cy="5419032"/>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600" b="1" dirty="0">
                <a:solidFill>
                  <a:schemeClr val="bg1"/>
                </a:solidFill>
                <a:latin typeface="Arial" panose="020B0604020202020204"/>
                <a:sym typeface="Gill Sans"/>
              </a:rPr>
              <a:t>…and to public financial flows</a:t>
            </a:r>
          </a:p>
        </p:txBody>
      </p:sp>
      <p:sp>
        <p:nvSpPr>
          <p:cNvPr id="9" name="AutoShape 5">
            <a:extLst>
              <a:ext uri="{FF2B5EF4-FFF2-40B4-BE49-F238E27FC236}">
                <a16:creationId xmlns:a16="http://schemas.microsoft.com/office/drawing/2014/main" id="{C4DABD93-0E04-0F3E-21EA-7E14CB26280C}"/>
              </a:ext>
            </a:extLst>
          </p:cNvPr>
          <p:cNvSpPr>
            <a:spLocks noChangeArrowheads="1"/>
          </p:cNvSpPr>
          <p:nvPr>
            <p:custDataLst>
              <p:tags r:id="rId2"/>
            </p:custDataLst>
          </p:nvPr>
        </p:nvSpPr>
        <p:spPr bwMode="auto">
          <a:xfrm rot="5400000">
            <a:off x="2543002" y="-1245601"/>
            <a:ext cx="766300" cy="5226304"/>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EFEFE"/>
                </a:solidFill>
                <a:latin typeface="Arial" panose="020B0604020202020204"/>
                <a:cs typeface="Arial" panose="020B0604020202020204" pitchFamily="34" charset="0"/>
                <a:sym typeface="Gill Sans"/>
              </a:rPr>
              <a:t>…both in comparison to other regions</a:t>
            </a:r>
            <a:endParaRPr kumimoji="0" lang="en-US" sz="16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endParaRPr>
          </a:p>
        </p:txBody>
      </p:sp>
    </p:spTree>
    <p:extLst>
      <p:ext uri="{BB962C8B-B14F-4D97-AF65-F5344CB8AC3E}">
        <p14:creationId xmlns:p14="http://schemas.microsoft.com/office/powerpoint/2010/main" val="35929164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heme/theme1.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MSDR1S-#7180890-v4-Tunisia_-_2022_-__Presentation_on_Fund_TA v.2.pptx" id="{94F35863-77C8-470E-903B-02A08D43D525}" vid="{1353794C-5AE7-499E-9C7F-AF7C6CD346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28201-2812-4531-9128-271C0FE55CB8}">
  <ds:schemaRefs>
    <ds:schemaRef ds:uri="3e35385f-e675-4c7b-aace-b622ee639a21"/>
    <ds:schemaRef ds:uri="e1727488-84f6-4a18-bdfc-76d9d1b018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110A4A-6633-4B69-80E7-9B5335B2EEC1}">
  <ds:schemaRefs>
    <ds:schemaRef ds:uri="http://schemas.microsoft.com/sharepoint/v3/contenttype/forms"/>
  </ds:schemaRefs>
</ds:datastoreItem>
</file>

<file path=customXml/itemProps3.xml><?xml version="1.0" encoding="utf-8"?>
<ds:datastoreItem xmlns:ds="http://schemas.openxmlformats.org/officeDocument/2006/customXml" ds:itemID="{16F0BECC-7E8D-4586-94CF-C0FE85A8F758}"/>
</file>

<file path=docProps/app.xml><?xml version="1.0" encoding="utf-8"?>
<Properties xmlns="http://schemas.openxmlformats.org/officeDocument/2006/extended-properties" xmlns:vt="http://schemas.openxmlformats.org/officeDocument/2006/docPropsVTypes">
  <Template>TMU presentation</Template>
  <TotalTime>9203</TotalTime>
  <Words>3145</Words>
  <Application>Microsoft Office PowerPoint</Application>
  <PresentationFormat>Widescreen</PresentationFormat>
  <Paragraphs>157</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.HelveticaNeueDeskInterface-Regular</vt:lpstr>
      <vt:lpstr>Arial</vt:lpstr>
      <vt:lpstr>Arial Black</vt:lpstr>
      <vt:lpstr>ArialMT</vt:lpstr>
      <vt:lpstr>Calibri</vt:lpstr>
      <vt:lpstr>Lucida Grande</vt:lpstr>
      <vt:lpstr>LucidaGrande</vt:lpstr>
      <vt:lpstr>Segoe UI</vt:lpstr>
      <vt:lpstr>Times New Roman</vt:lpstr>
      <vt:lpstr>Wingdings</vt:lpstr>
      <vt:lpstr>Custom Design</vt:lpstr>
      <vt:lpstr>Climate Change Risks to Financial Stability in the CAREC Region</vt:lpstr>
      <vt:lpstr>Green transition will be challenging for the CAREC region</vt:lpstr>
      <vt:lpstr>PowerPoint Presentation</vt:lpstr>
      <vt:lpstr>Physical risks for banks in the region may be significant going forward</vt:lpstr>
      <vt:lpstr>Buffers to deal with climate shocks are small as insurance penetration is still limited in the region</vt:lpstr>
      <vt:lpstr>PowerPoint Presentation</vt:lpstr>
      <vt:lpstr>Banks' exposures to transition risks are higher than for the overall economy</vt:lpstr>
      <vt:lpstr>Climate financing has remained small relative to investment needs</vt:lpstr>
      <vt:lpstr>Private climate-related inflows remain low in the region</vt:lpstr>
      <vt:lpstr>Green bonds and loans remain so far limited to a few issuers</vt:lpstr>
      <vt:lpstr>Policymakers should create an enabling environment for climate risk assessment and private green finance development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TUNISIE: PROTOCOLE D’ACCORD TECHNIQUE  Critères de performance monétaire</dc:title>
  <dc:creator>Radzewicz-Bak, Bozena</dc:creator>
  <cp:lastModifiedBy>Reneli Gloria</cp:lastModifiedBy>
  <cp:revision>22</cp:revision>
  <cp:lastPrinted>2022-01-22T17:54:37Z</cp:lastPrinted>
  <dcterms:created xsi:type="dcterms:W3CDTF">2022-08-30T21:43:19Z</dcterms:created>
  <dcterms:modified xsi:type="dcterms:W3CDTF">2023-06-13T21:18:20Z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0c07ed86-5dc5-4593-ad03-a8684b843815_Enabled">
    <vt:lpwstr>true</vt:lpwstr>
  </property>
  <property fmtid="{D5CDD505-2E9C-101B-9397-08002B2CF9AE}" pid="4" name="MSIP_Label_0c07ed86-5dc5-4593-ad03-a8684b843815_SetDate">
    <vt:lpwstr>2022-01-22T17:52:14Z</vt:lpwstr>
  </property>
  <property fmtid="{D5CDD505-2E9C-101B-9397-08002B2CF9AE}" pid="5" name="MSIP_Label_0c07ed86-5dc5-4593-ad03-a8684b843815_Method">
    <vt:lpwstr>Standard</vt:lpwstr>
  </property>
  <property fmtid="{D5CDD505-2E9C-101B-9397-08002B2CF9AE}" pid="6" name="MSIP_Label_0c07ed86-5dc5-4593-ad03-a8684b843815_Name">
    <vt:lpwstr>0c07ed86-5dc5-4593-ad03-a8684b843815</vt:lpwstr>
  </property>
  <property fmtid="{D5CDD505-2E9C-101B-9397-08002B2CF9AE}" pid="7" name="MSIP_Label_0c07ed86-5dc5-4593-ad03-a8684b843815_SiteId">
    <vt:lpwstr>8085fa43-302e-45bd-b171-a6648c3b6be7</vt:lpwstr>
  </property>
  <property fmtid="{D5CDD505-2E9C-101B-9397-08002B2CF9AE}" pid="8" name="MSIP_Label_0c07ed86-5dc5-4593-ad03-a8684b843815_ActionId">
    <vt:lpwstr>b0d34924-1918-4529-8eb9-d8b34f07a074</vt:lpwstr>
  </property>
  <property fmtid="{D5CDD505-2E9C-101B-9397-08002B2CF9AE}" pid="9" name="MSIP_Label_0c07ed86-5dc5-4593-ad03-a8684b843815_ContentBits">
    <vt:lpwstr>0</vt:lpwstr>
  </property>
  <property fmtid="{D5CDD505-2E9C-101B-9397-08002B2CF9AE}" pid="10" name="eDOCS AutoSave">
    <vt:lpwstr/>
  </property>
  <property fmtid="{D5CDD505-2E9C-101B-9397-08002B2CF9AE}" pid="11" name="ContentTypeId">
    <vt:lpwstr>0x0101009FDAEA74914DCF4CB1BBCF0E2E5EDB11</vt:lpwstr>
  </property>
</Properties>
</file>