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svg" ContentType="image/sv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commentAuthors.xml" ContentType="application/vnd.openxmlformats-officedocument.presentationml.commentAuthors+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5.xml" ContentType="application/vnd.openxmlformats-officedocument.drawingml.chartshapes+xml"/>
  <Override PartName="/ppt/drawings/drawing6.xml" ContentType="application/vnd.openxmlformats-officedocument.drawingml.chartshap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0.3-->
<p:presentation xmlns:r="http://schemas.openxmlformats.org/officeDocument/2006/relationships" xmlns:a="http://schemas.openxmlformats.org/drawingml/2006/main" xmlns:p="http://schemas.openxmlformats.org/presentationml/2006/main" showSpecialPlsOnTitleSld="0" saveSubsetFonts="1">
  <p:sldMasterIdLst>
    <p:sldMasterId id="2147483660" r:id="rId5"/>
  </p:sldMasterIdLst>
  <p:notesMasterIdLst>
    <p:notesMasterId r:id="rId6"/>
  </p:notesMasterIdLst>
  <p:handoutMasterIdLst>
    <p:handoutMasterId r:id="rId7"/>
  </p:handoutMasterIdLst>
  <p:sldIdLst>
    <p:sldId id="1153" r:id="rId8"/>
    <p:sldId id="3925" r:id="rId9"/>
    <p:sldId id="3964" r:id="rId10"/>
    <p:sldId id="3943" r:id="rId11"/>
    <p:sldId id="1220" r:id="rId12"/>
    <p:sldId id="1236" r:id="rId13"/>
    <p:sldId id="1241" r:id="rId14"/>
    <p:sldId id="3952" r:id="rId15"/>
    <p:sldId id="3953" r:id="rId16"/>
    <p:sldId id="3946" r:id="rId17"/>
    <p:sldId id="3956" r:id="rId18"/>
    <p:sldId id="3840" r:id="rId19"/>
  </p:sldIdLst>
  <p:sldSz cx="12192000" cy="6858000"/>
  <p:notesSz cx="7102475" cy="9388475"/>
  <p:custDataLst>
    <p:tags r:id="rId20"/>
  </p:custDataLst>
  <p:defaultText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68" userDrawn="1">
          <p15:clr>
            <a:srgbClr val="A4A3A4"/>
          </p15:clr>
        </p15:guide>
        <p15:guide id="2" pos="2148" userDrawn="1">
          <p15:clr>
            <a:srgbClr val="A4A3A4"/>
          </p15:clr>
        </p15:guide>
        <p15:guide id="3" orient="horz" pos="2957" userDrawn="1">
          <p15:clr>
            <a:srgbClr val="A4A3A4"/>
          </p15:clr>
        </p15:guide>
        <p15:guide id="4"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F87447-4836-C124-DE0C-5458FE43D81F}" name="Harb, Mahmoud" initials="HM" userId="S::MHarb@imf.org::3e7099a0-d7c3-42da-9898-b4196f456401" providerId="AD"/>
  <p188:author id="{7ABAF959-6B1F-9F89-90C2-9D8341262A04}" name="Radzewicz-Bak, Bozena" initials="RB" userId="S::bradzewiczbak@imf.org::6b2a5b70-937a-4779-8e36-0534741f6709" providerId="AD"/>
  <p188:author id="{C2AE536A-11D7-A0E9-BAA3-D6834089BE9D}" name="Vacher, Jerome" initials="VJ" userId="S::JVacher@imf.org::0c04dd97-366e-49b5-a2c0-59b19fa01f2b" providerId="AD"/>
  <p188:author id="{037F6C84-8642-BEF9-D08D-3CCCED91F947}" name="Bayar, Omer Ethem" initials="BOE" userId="S::OBayar@imf.org::2de0aa9f-d41f-4d56-8514-b5d18bae622c" providerId="AD"/>
  <p188:author id="{1F8CC09E-0A8F-7F39-33EE-3DF6B17F9736}" name="Radzewicz-Bak, Bozena" initials="RBB" userId="S::BRadzewiczBak@imf.org::6b2a5b70-937a-4779-8e36-0534741f6709" providerId="AD"/>
  <p188:author id="{2E22A3CA-DCF4-F32F-31A9-82A7AFB2B3CB}" name="Ma, Jiayi" initials="MJ" userId="S::JMa2@imf.org::c106229b-255a-4fbd-b991-47530eaaaf95" providerId="AD"/>
  <p188:author id="{A95462F1-88BA-BC91-7806-8EDEB126D197}" name="Korniyenko, Yevgeniya" initials="KY" userId="S::YKorniyenko@imf.org::475cf037-e6d4-49a0-b2b8-cc71c0f4d976" providerId="AD"/>
</p188:authorLst>
</file>

<file path=ppt/commentAuthors.xml><?xml version="1.0" encoding="utf-8"?>
<p:cmAuthorLst xmlns:p="http://schemas.openxmlformats.org/presentationml/2006/main">
  <p:cmAuthor id="7" name="Geiregat, Chris" initials="GC" lastIdx="0" clrIdx="6">
    <p:extLst>
      <p:ext uri="{19B8F6BF-5375-455C-9EA6-DF929625EA0E}">
        <p15:presenceInfo xmlns:p15="http://schemas.microsoft.com/office/powerpoint/2012/main" userId="S::CGeiregat@imf.org::9e1aa9cd-d80c-405e-9cbc-8d6adaafd1f5" providerId="AD"/>
      </p:ext>
    </p:extLst>
  </p:cmAuthor>
  <p:cmAuthor id="1" name="Nandwa, Boaz" initials="NB" lastIdx="0" clrIdx="0"/>
  <p:cmAuthor id="8" name="Belgacem, Aymen" initials="BA" lastIdx="0" clrIdx="7">
    <p:extLst>
      <p:ext uri="{19B8F6BF-5375-455C-9EA6-DF929625EA0E}">
        <p15:presenceInfo xmlns:p15="http://schemas.microsoft.com/office/powerpoint/2012/main" userId="S::ABelgacem@imf.org::03490485-c52e-4f62-b77f-70eef6d2190a" providerId="AD"/>
      </p:ext>
    </p:extLst>
  </p:cmAuthor>
  <p:cmAuthor id="2" name="Kamil Dybczak" initials="KD" lastIdx="0" clrIdx="1"/>
  <p:cmAuthor id="3" name="Tamirisa, Natalia" initials="TN" lastIdx="0" clrIdx="2"/>
  <p:cmAuthor id="4" name="Almalik, Mansour" initials="AM" lastIdx="0" clrIdx="3"/>
  <p:cmAuthor id="5" name="Pierre, Gaelle" initials="PG" lastIdx="0" clrIdx="4"/>
  <p:cmAuthor id="6" name="Basile, Gregory" initials="BG"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7F00"/>
    <a:srgbClr val="F2A900"/>
    <a:srgbClr val="DA281C"/>
    <a:srgbClr val="78BE20"/>
    <a:srgbClr val="009CDE"/>
    <a:srgbClr val="005E85"/>
    <a:srgbClr val="004C97"/>
    <a:srgbClr val="0070C0"/>
    <a:srgbClr val="00206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79" autoAdjust="0"/>
  </p:normalViewPr>
  <p:slideViewPr>
    <p:cSldViewPr snapToGrid="0">
      <p:cViewPr varScale="1">
        <p:scale>
          <a:sx n="56" d="100"/>
          <a:sy n="56" d="100"/>
        </p:scale>
        <p:origin x="976" y="56"/>
      </p:cViewPr>
      <p:guideLst/>
    </p:cSldViewPr>
  </p:slideViewPr>
  <p:notesTextViewPr>
    <p:cViewPr>
      <p:scale>
        <a:sx n="1" d="1"/>
        <a:sy n="1" d="1"/>
      </p:scale>
      <p:origin x="0" y="0"/>
    </p:cViewPr>
  </p:notesTextViewPr>
  <p:notesViewPr>
    <p:cSldViewPr snapToGrid="0">
      <p:cViewPr>
        <p:scale>
          <a:sx n="1" d="100"/>
          <a:sy n="1" d="100"/>
        </p:scale>
        <p:origin x="0" y="0"/>
      </p:cViewPr>
      <p:guideLst>
        <p:guide orient="horz" pos="2868"/>
        <p:guide pos="2148"/>
        <p:guide orient="horz" pos="2957"/>
        <p:guide pos="2237"/>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customXml" Target="../customXml/item2.xml" /><Relationship Id="rId20" Type="http://schemas.openxmlformats.org/officeDocument/2006/relationships/tags" Target="tags/tag14.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microsoft.com/office/2018/10/relationships/authors" Target="authors.xml" /><Relationship Id="rId25" Type="http://schemas.openxmlformats.org/officeDocument/2006/relationships/tableStyles" Target="tableStyles.xml" /><Relationship Id="rId3" Type="http://schemas.openxmlformats.org/officeDocument/2006/relationships/customXml" Target="../customXml/item3.xml" /><Relationship Id="rId4" Type="http://schemas.openxmlformats.org/officeDocument/2006/relationships/commentAuthors" Target="commentAuthors.xml" /><Relationship Id="rId5" Type="http://schemas.openxmlformats.org/officeDocument/2006/relationships/slideMaster" Target="slideMasters/slideMaster1.xml" /><Relationship Id="rId6" Type="http://schemas.openxmlformats.org/officeDocument/2006/relationships/notesMaster" Target="notesMasters/notesMaster1.xml" /><Relationship Id="rId7" Type="http://schemas.openxmlformats.org/officeDocument/2006/relationships/handoutMaster" Target="handoutMasters/handoutMaster1.xml" /><Relationship Id="rId8" Type="http://schemas.openxmlformats.org/officeDocument/2006/relationships/slide" Target="slides/slide1.xml" /><Relationship Id="rId9" Type="http://schemas.openxmlformats.org/officeDocument/2006/relationships/slide" Target="slides/slide2.xml" /></Relationships>
</file>

<file path=ppt/charts/_rels/chart1.xml.rels>&#65279;<?xml version="1.0" encoding="utf-8" standalone="yes"?><Relationships xmlns="http://schemas.openxmlformats.org/package/2006/relationships"><Relationship Id="rId1" Type="http://schemas.openxmlformats.org/officeDocument/2006/relationships/oleObject" Target="https://intlmonetaryfund-my.sharepoint.com/personal/jma2_imf_org/Documents/Microsoft%20Teams%20Chat%20Files/Charts.xlsx" TargetMode="External" /><Relationship Id="rId2" Type="http://schemas.openxmlformats.org/officeDocument/2006/relationships/chartUserShapes" Target="../drawings/drawing1.xml" /></Relationships>
</file>

<file path=ppt/charts/_rels/chart10.xml.rels>&#65279;<?xml version="1.0" encoding="utf-8" standalone="yes"?><Relationships xmlns="http://schemas.openxmlformats.org/package/2006/relationships"><Relationship Id="rId1" Type="http://schemas.openxmlformats.org/officeDocument/2006/relationships/oleObject" Target="file:///\\DATA1\MCD\DATA\CrossCountryProjects\2022\FSG\Climate_Finance_Departmental_Paper\1.Climate_and_FS\Charts\7.Sectoral%20Loans%20-%209%20July%202021%20-%20Updated%205.xlsx" TargetMode="External" /><Relationship Id="rId2" Type="http://schemas.microsoft.com/office/2011/relationships/chartColorStyle" Target="colors7.xml" /><Relationship Id="rId3" Type="http://schemas.microsoft.com/office/2011/relationships/chartStyle" Target="style7.xml" /></Relationships>
</file>

<file path=ppt/charts/_rels/chart11.xml.rels>&#65279;<?xml version="1.0" encoding="utf-8" standalone="yes"?><Relationships xmlns="http://schemas.openxmlformats.org/package/2006/relationships"><Relationship Id="rId1" Type="http://schemas.openxmlformats.org/officeDocument/2006/relationships/oleObject" Target="https://intlmonetaryfund.sharepoint.com/teams/MCDFinancialSectorGroup-GreenFinancePaper/Shared%20Documents/Green%20Finance%20Paper/CF%20Sources%20charts.xlsx" TargetMode="External" /><Relationship Id="rId2" Type="http://schemas.openxmlformats.org/officeDocument/2006/relationships/chartUserShapes" Target="../drawings/drawing5.xml" /><Relationship Id="rId3" Type="http://schemas.microsoft.com/office/2011/relationships/chartColorStyle" Target="colors8.xml" /><Relationship Id="rId4" Type="http://schemas.microsoft.com/office/2011/relationships/chartStyle" Target="style8.xml" /></Relationships>
</file>

<file path=ppt/charts/_rels/chart12.xml.rels>&#65279;<?xml version="1.0" encoding="utf-8" standalone="yes"?><Relationships xmlns="http://schemas.openxmlformats.org/package/2006/relationships"><Relationship Id="rId1" Type="http://schemas.openxmlformats.org/officeDocument/2006/relationships/oleObject" Target="https://intlmonetaryfund.sharepoint.com/teams/MCDFinancialSectorGroup-GreenFinancePaper/Shared%20Documents/Green%20Finance%20Paper/CF%20Sources%20charts.xlsx" TargetMode="External" /><Relationship Id="rId2" Type="http://schemas.openxmlformats.org/officeDocument/2006/relationships/themeOverride" Target="../theme/themeOverride4.xml" /><Relationship Id="rId3" Type="http://schemas.openxmlformats.org/officeDocument/2006/relationships/chartUserShapes" Target="../drawings/drawing6.xml" /></Relationships>
</file>

<file path=ppt/charts/_rels/chart13.xml.rels>&#65279;<?xml version="1.0" encoding="utf-8" standalone="yes"?><Relationships xmlns="http://schemas.openxmlformats.org/package/2006/relationships"><Relationship Id="rId1" Type="http://schemas.openxmlformats.org/officeDocument/2006/relationships/oleObject" Target="https://intlmonetaryfund.sharepoint.com/teams/MCDFinancialSectorGroup-GreenFinancePaper/Shared%20Documents/Green%20Finance%20Paper/CF%20Sources%20charts.xlsx" TargetMode="External" /><Relationship Id="rId2" Type="http://schemas.microsoft.com/office/2011/relationships/chartColorStyle" Target="colors9.xml" /><Relationship Id="rId3" Type="http://schemas.microsoft.com/office/2011/relationships/chartStyle" Target="style9.xml" /></Relationships>
</file>

<file path=ppt/charts/_rels/chart14.xml.rels>&#65279;<?xml version="1.0" encoding="utf-8" standalone="yes"?><Relationships xmlns="http://schemas.openxmlformats.org/package/2006/relationships"><Relationship Id="rId1" Type="http://schemas.openxmlformats.org/officeDocument/2006/relationships/oleObject" Target="https://intlmonetaryfund.sharepoint.com/teams/MCDFinancialSectorGroup-GreenFinancePaper/Shared%20Documents/Green%20Finance%20Paper/Data/Green%20Finance%20Charts/3.%20CF%20Sources%20charts.xlsx" TargetMode="External" /><Relationship Id="rId2" Type="http://schemas.microsoft.com/office/2011/relationships/chartColorStyle" Target="colors10.xml" /><Relationship Id="rId3" Type="http://schemas.microsoft.com/office/2011/relationships/chartStyle" Target="style10.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openxmlformats.org/officeDocument/2006/relationships/chartUserShapes" Target="../drawings/drawing2.xml" /><Relationship Id="rId3" Type="http://schemas.microsoft.com/office/2011/relationships/chartColorStyle" Target="colors1.xml" /><Relationship Id="rId4" Type="http://schemas.microsoft.com/office/2011/relationships/chartStyle" Target="style1.xml" /></Relationships>
</file>

<file path=ppt/charts/_rels/chart3.xml.rels>&#65279;<?xml version="1.0" encoding="utf-8" standalone="yes"?><Relationships xmlns="http://schemas.openxmlformats.org/package/2006/relationships"><Relationship Id="rId1" Type="http://schemas.openxmlformats.org/officeDocument/2006/relationships/oleObject" Target="https://intlmonetaryfund.sharepoint.com/teams/MCDFinancialSectorGroup-GreenFinancePaper/Shared%20Documents/Green%20Finance%20Paper/Data/Physical%20risk%20charts/Charts_v3.0.xlsx" TargetMode="External" /><Relationship Id="rId2" Type="http://schemas.microsoft.com/office/2011/relationships/chartColorStyle" Target="colors2.xml" /><Relationship Id="rId3" Type="http://schemas.microsoft.com/office/2011/relationships/chartStyle" Target="style2.xml" /></Relationships>
</file>

<file path=ppt/charts/_rels/chart4.xml.rels>&#65279;<?xml version="1.0" encoding="utf-8" standalone="yes"?><Relationships xmlns="http://schemas.openxmlformats.org/package/2006/relationships"><Relationship Id="rId1" Type="http://schemas.openxmlformats.org/officeDocument/2006/relationships/oleObject" Target="https://intlmonetaryfund.sharepoint.com/teams/MCDFinancialSectorGroup-GreenFinancePaper/Shared%20Documents/Green%20Finance%20Paper/Data/Physical%20risk%20charts/Simulation_chart%20(4).xlsx" TargetMode="External" /><Relationship Id="rId2" Type="http://schemas.openxmlformats.org/officeDocument/2006/relationships/themeOverride" Target="../theme/themeOverride1.xml" /></Relationships>
</file>

<file path=ppt/charts/_rels/chart5.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openxmlformats.org/officeDocument/2006/relationships/themeOverride" Target="../theme/themeOverride2.xml" /><Relationship Id="rId3" Type="http://schemas.openxmlformats.org/officeDocument/2006/relationships/chartUserShapes" Target="../drawings/drawing3.xml" /><Relationship Id="rId4" Type="http://schemas.microsoft.com/office/2011/relationships/chartColorStyle" Target="colors3.xml" /><Relationship Id="rId5" Type="http://schemas.microsoft.com/office/2011/relationships/chartStyle" Target="style3.xml" /></Relationships>
</file>

<file path=ppt/charts/_rels/chart6.xml.rels>&#65279;<?xml version="1.0" encoding="utf-8" standalone="yes"?><Relationships xmlns="http://schemas.openxmlformats.org/package/2006/relationships"><Relationship Id="rId1" Type="http://schemas.openxmlformats.org/officeDocument/2006/relationships/oleObject" Target="https://intlmonetaryfund-my.sharepoint.com/personal/jma2_imf_org/Documents/Microsoft%20Teams%20Chat%20Files/Charts.xlsx" TargetMode="External" /><Relationship Id="rId2" Type="http://schemas.microsoft.com/office/2011/relationships/chartColorStyle" Target="colors4.xml" /><Relationship Id="rId3" Type="http://schemas.microsoft.com/office/2011/relationships/chartStyle" Target="style4.xml" /></Relationships>
</file>

<file path=ppt/charts/_rels/chart7.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openxmlformats.org/officeDocument/2006/relationships/themeOverride" Target="../theme/themeOverride3.xml" /><Relationship Id="rId3" Type="http://schemas.openxmlformats.org/officeDocument/2006/relationships/chartUserShapes" Target="../drawings/drawing4.xml" /></Relationships>
</file>

<file path=ppt/charts/_rels/chart8.xml.rels>&#65279;<?xml version="1.0" encoding="utf-8" standalone="yes"?><Relationships xmlns="http://schemas.openxmlformats.org/package/2006/relationships"><Relationship Id="rId1" Type="http://schemas.openxmlformats.org/officeDocument/2006/relationships/oleObject" Target="file:///\\DATA1\MCD\DATA\CrossCountryProjects\2022\FSG\Climate_Finance_Departmental_Paper\1.Climate_and_FS\Charts\Copy%20of%20emission%20intensity_NEW.xlsx" TargetMode="External" /><Relationship Id="rId2" Type="http://schemas.microsoft.com/office/2011/relationships/chartColorStyle" Target="colors5.xml" /><Relationship Id="rId3" Type="http://schemas.microsoft.com/office/2011/relationships/chartStyle" Target="style5.xml" /></Relationships>
</file>

<file path=ppt/charts/_rels/chart9.xml.rels>&#65279;<?xml version="1.0" encoding="utf-8" standalone="yes"?><Relationships xmlns="http://schemas.openxmlformats.org/package/2006/relationships"><Relationship Id="rId1" Type="http://schemas.openxmlformats.org/officeDocument/2006/relationships/oleObject" Target="file:///\\DATA1\MCD\DATA\CrossCountryProjects\2022\FSG\Climate_Finance_Departmental_Paper\1.Climate_and_FS\Copy%20of%20emission%20intensity_NEW.xlsx" TargetMode="External" /><Relationship Id="rId2" Type="http://schemas.microsoft.com/office/2011/relationships/chartColorStyle" Target="colors6.xml" /><Relationship Id="rId3" Type="http://schemas.microsoft.com/office/2011/relationships/chartStyle" Target="style6.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rtl="0">
              <a:defRPr/>
            </a:pPr>
            <a:r>
              <a:rPr lang="zh-Hans" sz="1200" b="0" i="0" u="none" strike="noStrike">
                <a:solidFill>
                  <a:srgbClr val="004C97"/>
                </a:solidFill>
                <a:highlight>
                  <a:srgbClr val="000000">
                    <a:alpha val="0"/>
                  </a:srgbClr>
                </a:highlight>
                <a:latin typeface="Simsun"/>
                <a:ea typeface="Simsun"/>
                <a:cs typeface="Arial"/>
              </a:rPr>
              <a:t>CAREC融资需求（最高范围）</a:t>
            </a:r>
          </a:p>
          <a:p>
            <a:pPr algn="l" rtl="0">
              <a:defRPr/>
            </a:pPr>
            <a:r>
              <a:rPr lang="zh-Hans" sz="900" b="0" i="1" u="none" strike="noStrike">
                <a:solidFill>
                  <a:srgbClr val="004C97"/>
                </a:solidFill>
                <a:highlight>
                  <a:srgbClr val="000000">
                    <a:alpha val="0"/>
                  </a:srgbClr>
                </a:highlight>
                <a:latin typeface="Simsun"/>
                <a:ea typeface="Simsun"/>
                <a:cs typeface="Arial"/>
              </a:rPr>
              <a:t>(单位：占2021年国内生产总值的占比，除非另有说明)</a:t>
            </a:r>
          </a:p>
        </c:rich>
      </c:tx>
      <c:layout>
        <c:manualLayout>
          <c:xMode val="edge"/>
          <c:yMode val="edge"/>
          <c:x val="0.09039563685655594"/>
          <c:y val="0.007243355270475149"/>
        </c:manualLayout>
      </c:layout>
      <c:overlay val="0"/>
    </c:title>
    <c:autoTitleDeleted val="0"/>
    <c:plotArea>
      <c:layout>
        <c:manualLayout>
          <c:layoutTarget val="inner"/>
          <c:xMode val="edge"/>
          <c:yMode val="edge"/>
          <c:x val="0.10857998579740524"/>
          <c:y val="0.1077931597828865"/>
          <c:w val="0.787682294845581"/>
          <c:h val="0.7056782841682434"/>
        </c:manualLayout>
      </c:layout>
      <c:barChart>
        <c:barDir val="col"/>
        <c:grouping val="stacked"/>
        <c:varyColors val="0"/>
        <c:ser>
          <c:idx val="2"/>
          <c:order val="1"/>
          <c:tx>
            <c:v>减缓</c:v>
          </c:tx>
          <c:spPr>
            <a:solidFill>
              <a:srgbClr val="F2A900"/>
            </a:solidFill>
            <a:ln>
              <a:solidFill>
                <a:schemeClr val="tx1"/>
              </a:solidFill>
            </a:ln>
          </c:spPr>
          <c:invertIfNegative val="0"/>
          <c:cat>
            <c:strRef>
              <c:f>'Data and Charts for PPT'!$A$92:$A$97</c:f>
              <c:strCache>
                <c:ptCount val="6"/>
                <c:pt idx="0">
                  <c:v>MNG</c:v>
                </c:pt>
                <c:pt idx="1">
                  <c:v>PAK</c:v>
                </c:pt>
                <c:pt idx="2">
                  <c:v>CHN</c:v>
                </c:pt>
                <c:pt idx="3">
                  <c:v>KGZ</c:v>
                </c:pt>
                <c:pt idx="4">
                  <c:v>AZE</c:v>
                </c:pt>
                <c:pt idx="5">
                  <c:v>KAZ</c:v>
                </c:pt>
              </c:strCache>
            </c:strRef>
          </c:cat>
          <c:val>
            <c:numRef>
              <c:f>'Data and Charts for PPT'!$G$92:$G$97</c:f>
              <c:numCache>
                <c:formatCode>General</c:formatCode>
                <c:ptCount val="6"/>
                <c:pt idx="0">
                  <c:v>41.21349402048318</c:v>
                </c:pt>
                <c:pt idx="1">
                  <c:v>11.486751220057743</c:v>
                </c:pt>
                <c:pt idx="2">
                  <c:v>27.235065664400537</c:v>
                </c:pt>
                <c:pt idx="3">
                  <c:v>22.40803336674242</c:v>
                </c:pt>
                <c:pt idx="4">
                  <c:v>8.423318690857085</c:v>
                </c:pt>
                <c:pt idx="5">
                  <c:v>0.07153284112903638</c:v>
                </c:pt>
              </c:numCache>
            </c:numRef>
          </c:val>
          <c:extLst>
            <c:ext xmlns:c16="http://schemas.microsoft.com/office/drawing/2014/chart" uri="{C3380CC4-5D6E-409C-BE32-E72D297353CC}">
              <c16:uniqueId val="{00000000-C759-46F0-9020-DABED5286A7A}"/>
            </c:ext>
          </c:extLst>
        </c:ser>
        <c:ser>
          <c:idx val="4"/>
          <c:order val="3"/>
          <c:tx>
            <c:v>适应</c:v>
          </c:tx>
          <c:spPr>
            <a:solidFill>
              <a:srgbClr val="0070C0"/>
            </a:solidFill>
            <a:ln>
              <a:solidFill>
                <a:schemeClr val="tx1"/>
              </a:solidFill>
            </a:ln>
          </c:spPr>
          <c:invertIfNegative val="0"/>
          <c:cat>
            <c:strRef>
              <c:f>'Data and Charts for PPT'!$A$92:$A$97</c:f>
              <c:strCache>
                <c:ptCount val="6"/>
                <c:pt idx="0">
                  <c:v>MNG</c:v>
                </c:pt>
                <c:pt idx="1">
                  <c:v>PAK</c:v>
                </c:pt>
                <c:pt idx="2">
                  <c:v>CHN</c:v>
                </c:pt>
                <c:pt idx="3">
                  <c:v>KGZ</c:v>
                </c:pt>
                <c:pt idx="4">
                  <c:v>AZE</c:v>
                </c:pt>
                <c:pt idx="5">
                  <c:v>KAZ</c:v>
                </c:pt>
              </c:strCache>
            </c:strRef>
          </c:cat>
          <c:val>
            <c:numRef>
              <c:f>'Data and Charts for PPT'!$I$92:$I$97</c:f>
              <c:numCache>
                <c:formatCode>General</c:formatCode>
                <c:ptCount val="6"/>
                <c:pt idx="0">
                  <c:v>34.01748712801787</c:v>
                </c:pt>
                <c:pt idx="1">
                  <c:v>40.20362927020209</c:v>
                </c:pt>
                <c:pt idx="2">
                  <c:v>20.426303471438096</c:v>
                </c:pt>
                <c:pt idx="3">
                  <c:v>22.14508195478575</c:v>
                </c:pt>
                <c:pt idx="4">
                  <c:v>31.89730092388676</c:v>
                </c:pt>
                <c:pt idx="5">
                  <c:v>5.603405888441184</c:v>
                </c:pt>
              </c:numCache>
            </c:numRef>
          </c:val>
          <c:extLst>
            <c:ext xmlns:c16="http://schemas.microsoft.com/office/drawing/2014/chart" uri="{C3380CC4-5D6E-409C-BE32-E72D297353CC}">
              <c16:uniqueId val="{00000001-C759-46F0-9020-DABED5286A7A}"/>
            </c:ext>
          </c:extLst>
        </c:ser>
        <c:dLbls>
          <c:showLegendKey val="0"/>
          <c:showVal val="0"/>
          <c:showCatName val="0"/>
          <c:showSerName val="0"/>
          <c:showPercent val="0"/>
          <c:showBubbleSize val="0"/>
          <c:showLeaderLines val="0"/>
        </c:dLbls>
        <c:gapWidth/>
        <c:overlap val="100"/>
        <c:axId val="1687526943"/>
        <c:axId val="1687534431"/>
      </c:barChart>
      <c:lineChart>
        <c:grouping/>
        <c:varyColors val="0"/>
        <c:ser>
          <c:idx val="3"/>
          <c:order val="2"/>
          <c:tx>
            <c:strRef>
              <c:f>'Data and Charts for PPT'!$C$90</c:f>
              <c:strCache>
                <c:ptCount val="1"/>
                <c:pt idx="0">
                  <c:v>EMDE median </c:v>
                </c:pt>
              </c:strCache>
            </c:strRef>
          </c:tx>
          <c:spPr>
            <a:ln>
              <a:solidFill>
                <a:srgbClr val="C00000"/>
              </a:solidFill>
              <a:prstDash val="sysDot"/>
            </a:ln>
          </c:spPr>
          <c:marker>
            <c:symbol val="none"/>
          </c:marker>
          <c:cat>
            <c:strRef>
              <c:f>'Data and Charts for PPT'!$A$92:$A$97</c:f>
              <c:strCache>
                <c:ptCount val="6"/>
                <c:pt idx="0">
                  <c:v>MNG</c:v>
                </c:pt>
                <c:pt idx="1">
                  <c:v>PAK</c:v>
                </c:pt>
                <c:pt idx="2">
                  <c:v>CHN</c:v>
                </c:pt>
                <c:pt idx="3">
                  <c:v>KGZ</c:v>
                </c:pt>
                <c:pt idx="4">
                  <c:v>AZE</c:v>
                </c:pt>
                <c:pt idx="5">
                  <c:v>KAZ</c:v>
                </c:pt>
              </c:strCache>
            </c:strRef>
          </c:cat>
          <c:val>
            <c:numRef>
              <c:f>'Data and Charts for PPT'!$C$92:$C$97</c:f>
              <c:numCache>
                <c:formatCode>General</c:formatCode>
                <c:ptCount val="6"/>
                <c:pt idx="0">
                  <c:v>30.309030197838034</c:v>
                </c:pt>
                <c:pt idx="1">
                  <c:v>30.309030197838034</c:v>
                </c:pt>
                <c:pt idx="2">
                  <c:v>30.309030197838034</c:v>
                </c:pt>
                <c:pt idx="3">
                  <c:v>30.309030197838034</c:v>
                </c:pt>
                <c:pt idx="4">
                  <c:v>30.309030197838034</c:v>
                </c:pt>
                <c:pt idx="5">
                  <c:v>30.309030197838034</c:v>
                </c:pt>
              </c:numCache>
            </c:numRef>
          </c:val>
          <c:smooth val="0"/>
          <c:extLst>
            <c:ext xmlns:c16="http://schemas.microsoft.com/office/drawing/2014/chart" uri="{C3380CC4-5D6E-409C-BE32-E72D297353CC}">
              <c16:uniqueId val="{00000002-C759-46F0-9020-DABED5286A7A}"/>
            </c:ext>
          </c:extLst>
        </c:ser>
        <c:dLbls>
          <c:showLegendKey val="0"/>
          <c:showVal val="0"/>
          <c:showCatName val="0"/>
          <c:showSerName val="0"/>
          <c:showPercent val="0"/>
          <c:showBubbleSize val="0"/>
          <c:showLeaderLines val="0"/>
        </c:dLbls>
        <c:axId val="1687526943"/>
        <c:axId val="1687534431"/>
      </c:lineChart>
      <c:scatterChart>
        <c:scatterStyle val="lineMarker"/>
        <c:varyColors val="0"/>
        <c:ser>
          <c:idx val="1"/>
          <c:order val="0"/>
          <c:tx>
            <c:v>融资总额(rhs)</c:v>
          </c:tx>
          <c:spPr>
            <a:ln w="19050">
              <a:noFill/>
            </a:ln>
          </c:spPr>
          <c:marker>
            <c:symbol val="circle"/>
            <c:size val="6"/>
            <c:spPr>
              <a:solidFill>
                <a:srgbClr val="C00000"/>
              </a:solidFill>
              <a:ln>
                <a:noFill/>
              </a:ln>
            </c:spPr>
          </c:marker>
          <c:dPt>
            <c:idx val="2"/>
            <c:invertIfNegative val="1"/>
            <c:marker>
              <c:symbol val="triangle"/>
              <c:size val="9"/>
              <c:spPr>
                <a:solidFill>
                  <a:schemeClr val="accent4"/>
                </a:solidFill>
                <a:ln w="9525">
                  <a:solidFill>
                    <a:srgbClr val="F2A900"/>
                  </a:solidFill>
                </a:ln>
              </c:spPr>
            </c:marker>
            <c:extLst>
              <c:ext xmlns:c16="http://schemas.microsoft.com/office/drawing/2014/chart" uri="{C3380CC4-5D6E-409C-BE32-E72D297353CC}">
                <c16:uniqueId val="{00000003-C759-46F0-9020-DABED5286A7A}"/>
              </c:ext>
            </c:extLst>
          </c:dPt>
          <c:dLbls>
            <c:dLbl>
              <c:idx val="0"/>
              <c:delete val="1"/>
              <c:extLst/>
            </c:dLbl>
            <c:dLbl>
              <c:idx val="1"/>
              <c:delete val="1"/>
              <c:extLst/>
            </c:dLbl>
            <c:dLbl>
              <c:idx val="2"/>
              <c:layout>
                <c:manualLayout>
                  <c:x val="-0.002664093393832445"/>
                  <c:y val="-0.007241109386086464"/>
                </c:manualLayout>
              </c:layout>
              <c:tx>
                <c:rich>
                  <a:bodyPr/>
                  <a:lstStyle/>
                  <a:p>
                    <a:pPr>
                      <a:defRPr/>
                    </a:pPr>
                    <a:r>
                      <a:rPr lang="en-US"/>
                      <a:t>$8,464 bn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59-46F0-9020-DABED5286A7A}"/>
                </c:ext>
              </c:extLst>
            </c:dLbl>
            <c:dLbl>
              <c:idx val="3"/>
              <c:delete val="1"/>
              <c:extLst/>
            </c:dLbl>
            <c:dLbl>
              <c:idx val="4"/>
              <c:delete val="1"/>
              <c:extLst/>
            </c:dLbl>
            <c:dLbl>
              <c:idx val="5"/>
              <c:delete val="1"/>
              <c:extLst/>
            </c:dLbl>
            <c:spPr>
              <a:noFill/>
              <a:ln>
                <a:noFill/>
              </a:ln>
              <a:effectLst/>
            </c:spPr>
            <c:txPr>
              <a:bodyPr wrap="square" lIns="38100" tIns="19050" rIns="38100" bIns="19050" anchor="ctr">
                <a:spAutoFit/>
              </a:bodyPr>
              <a:p>
                <a:pPr>
                  <a:defRPr smtId="4294967295">
                    <a:latin typeface="Arial" pitchFamily="34" charset="0"/>
                    <a:cs typeface="Arial" pitchFamily="34" charset="0"/>
                  </a:defRPr>
                </a:pPr>
                <a:endParaRPr smtId="4294967295">
                  <a:latin typeface="Arial" pitchFamily="34" charset="0"/>
                  <a:cs typeface="Arial" pitchFamily="34" charset="0"/>
                </a:endParaRPr>
              </a:p>
            </c:txPr>
            <c:showLegendKey val="0"/>
            <c:showVal val="0"/>
            <c:showCatName val="0"/>
            <c:showSerName val="0"/>
            <c:showPercent val="0"/>
            <c:showBubbleSize val="0"/>
            <c:extLst>
              <c:ext xmlns:c15="http://schemas.microsoft.com/office/drawing/2012/chart" uri="{CE6537A1-D6FC-4f65-9D91-7224C49458BB}">
                <c15:showLeaderLines val="1"/>
              </c:ext>
            </c:extLst>
          </c:dLbls>
          <c:xVal>
            <c:strRef>
              <c:f>'Data and Charts for PPT'!$A$92:$A$97</c:f>
              <c:strCache>
                <c:ptCount val="6"/>
                <c:pt idx="0">
                  <c:v>MNG</c:v>
                </c:pt>
                <c:pt idx="1">
                  <c:v>PAK</c:v>
                </c:pt>
                <c:pt idx="2">
                  <c:v>CHN</c:v>
                </c:pt>
                <c:pt idx="3">
                  <c:v>KGZ</c:v>
                </c:pt>
                <c:pt idx="4">
                  <c:v>AZE</c:v>
                </c:pt>
                <c:pt idx="5">
                  <c:v>KAZ</c:v>
                </c:pt>
              </c:strCache>
            </c:strRef>
          </c:xVal>
          <c:yVal>
            <c:numRef>
              <c:f>'Data and Charts for PPT'!$B$92:$B$97</c:f>
              <c:numCache>
                <c:formatCode>General</c:formatCode>
                <c:ptCount val="6"/>
                <c:pt idx="0">
                  <c:v>11.5</c:v>
                </c:pt>
                <c:pt idx="1">
                  <c:v>180</c:v>
                </c:pt>
                <c:pt idx="2">
                  <c:v>240</c:v>
                </c:pt>
                <c:pt idx="3">
                  <c:v>3.8970000000000002</c:v>
                </c:pt>
                <c:pt idx="4">
                  <c:v>22.023999999999997</c:v>
                </c:pt>
                <c:pt idx="5">
                  <c:v>11.186</c:v>
                </c:pt>
              </c:numCache>
            </c:numRef>
          </c:yVal>
          <c:smooth val="0"/>
          <c:extLst>
            <c:ext xmlns:c16="http://schemas.microsoft.com/office/drawing/2014/chart" uri="{C3380CC4-5D6E-409C-BE32-E72D297353CC}">
              <c16:uniqueId val="{00000004-C759-46F0-9020-DABED5286A7A}"/>
            </c:ext>
          </c:extLst>
        </c:ser>
        <c:dLbls>
          <c:showLegendKey val="0"/>
          <c:showVal val="0"/>
          <c:showCatName val="0"/>
          <c:showSerName val="0"/>
          <c:showPercent val="0"/>
          <c:showBubbleSize val="0"/>
          <c:showLeaderLines val="0"/>
        </c:dLbls>
        <c:axId val="138154576"/>
        <c:axId val="138158736"/>
      </c:scatterChart>
      <c:catAx>
        <c:axId val="1687526943"/>
        <c:scaling>
          <c:orientation/>
        </c:scaling>
        <c:delete val="0"/>
        <c:axPos val="b"/>
        <c:numFmt formatCode="General" sourceLinked="1"/>
        <c:majorTickMark val="none"/>
        <c:minorTickMark val="none"/>
        <c:txPr>
          <a:bodyPr/>
          <a:p>
            <a:pPr>
              <a:defRPr sz="1000" smtId="4294967295">
                <a:solidFill>
                  <a:sysClr val="windowText" lastClr="000000"/>
                </a:solidFill>
                <a:latin typeface="Arial" pitchFamily="34" charset="0"/>
                <a:cs typeface="Arial" pitchFamily="34" charset="0"/>
              </a:defRPr>
            </a:pPr>
            <a:endParaRPr sz="1000" smtId="4294967295">
              <a:solidFill>
                <a:sysClr val="windowText" lastClr="000000"/>
              </a:solidFill>
              <a:latin typeface="Arial" pitchFamily="34" charset="0"/>
              <a:cs typeface="Arial" pitchFamily="34" charset="0"/>
            </a:endParaRPr>
          </a:p>
        </c:txPr>
        <c:crossAx val="1687534431"/>
        <c:crosses val="autoZero"/>
        <c:auto val="0"/>
        <c:lblAlgn val="ctr"/>
        <c:lblOffset/>
        <c:noMultiLvlLbl val="0"/>
      </c:catAx>
      <c:valAx>
        <c:axId val="1687534431"/>
        <c:scaling>
          <c:orientation/>
        </c:scaling>
        <c:delete val="0"/>
        <c:axPos val="l"/>
        <c:title>
          <c:tx>
            <c:rich>
              <a:bodyPr/>
              <a:lstStyle/>
              <a:p>
                <a:pPr rtl="0">
                  <a:defRPr b="0"/>
                </a:pPr>
                <a:r>
                  <a:rPr lang="zh-Hans" sz="1100" b="0" i="0" u="none" strike="noStrike">
                    <a:solidFill>
                      <a:srgbClr val="000000"/>
                    </a:solidFill>
                    <a:highlight>
                      <a:srgbClr val="000000">
                        <a:alpha val="0"/>
                      </a:srgbClr>
                    </a:highlight>
                    <a:latin typeface="Simsun"/>
                    <a:ea typeface="Simsun"/>
                    <a:cs typeface="Arial"/>
                  </a:rPr>
                  <a:t>（占2021年GDP的百分比）</a:t>
                </a:r>
              </a:p>
            </c:rich>
          </c:tx>
          <c:layout>
            <c:manualLayout>
              <c:xMode val="edge"/>
              <c:yMode val="edge"/>
              <c:x val="0.01194649189710617"/>
              <c:y val="0.337950199842453"/>
            </c:manualLayout>
          </c:layout>
          <c:overlay val="0"/>
        </c:title>
        <c:numFmt formatCode="0" sourceLinked="0"/>
        <c:majorTickMark val="in"/>
        <c:minorTickMark val="none"/>
        <c:txPr>
          <a:bodyPr/>
          <a:p>
            <a:pPr>
              <a:defRPr sz="1000" smtId="4294967295"/>
            </a:pPr>
            <a:endParaRPr sz="1000" smtId="4294967295"/>
          </a:p>
        </c:txPr>
        <c:crossAx val="1687526943"/>
        <c:crosses val="autoZero"/>
        <c:crossBetween val="between"/>
      </c:valAx>
      <c:valAx>
        <c:axId val="138158736"/>
        <c:scaling>
          <c:orientation/>
          <c:max val="250"/>
        </c:scaling>
        <c:delete val="0"/>
        <c:axPos val="r"/>
        <c:title>
          <c:tx>
            <c:rich>
              <a:bodyPr/>
              <a:lstStyle/>
              <a:p>
                <a:pPr rtl="0">
                  <a:defRPr b="0"/>
                </a:pPr>
                <a:r>
                  <a:rPr lang="zh-Hans" sz="1100" b="0" i="0" u="none" strike="noStrike">
                    <a:solidFill>
                      <a:srgbClr val="000000"/>
                    </a:solidFill>
                    <a:highlight>
                      <a:srgbClr val="000000">
                        <a:alpha val="0"/>
                      </a:srgbClr>
                    </a:highlight>
                    <a:latin typeface="Simsun"/>
                    <a:ea typeface="Simsun"/>
                    <a:cs typeface="Arial"/>
                  </a:rPr>
                  <a:t>十亿美金</a:t>
                </a:r>
              </a:p>
            </c:rich>
          </c:tx>
          <c:overlay val="0"/>
        </c:title>
        <c:numFmt formatCode="0" sourceLinked="0"/>
        <c:majorTickMark val="in"/>
        <c:minorTickMark val="none"/>
        <c:txPr>
          <a:bodyPr/>
          <a:p>
            <a:pPr>
              <a:defRPr sz="1000" smtId="4294967295"/>
            </a:pPr>
            <a:endParaRPr sz="1000" smtId="4294967295"/>
          </a:p>
        </c:txPr>
        <c:crossAx val="138154576"/>
        <c:crosses val="max"/>
        <c:crossBetween val="midCat"/>
      </c:valAx>
      <c:valAx>
        <c:axId val="138154576"/>
        <c:scaling>
          <c:orientation/>
        </c:scaling>
        <c:delete val="1"/>
        <c:axPos val="b"/>
        <c:majorTickMark val="out"/>
        <c:minorTickMark val="none"/>
        <c:crossAx val="138158736"/>
        <c:crossBetween val="midCat"/>
      </c:valAx>
    </c:plotArea>
    <c:legend>
      <c:legendPos/>
      <c:legendEntry>
        <c:idx val="2"/>
        <c:delete val="1"/>
      </c:legendEntry>
      <c:layout>
        <c:manualLayout>
          <c:xMode val="edge"/>
          <c:yMode val="edge"/>
          <c:x val="0.5564978122711182"/>
          <c:y val="0.1840805858373642"/>
          <c:w val="0.3047505021095276"/>
          <c:h val="0.11017076671123505"/>
        </c:manualLayout>
      </c:layout>
      <c:overlay val="0"/>
      <c:txPr>
        <a:bodyPr/>
        <a:p>
          <a:pPr>
            <a:defRPr sz="1050" smtId="4294967295">
              <a:latin typeface="Arial" pitchFamily="34" charset="0"/>
              <a:cs typeface="Arial" pitchFamily="34" charset="0"/>
            </a:defRPr>
          </a:pPr>
          <a:endParaRPr sz="1050" smtId="4294967295">
            <a:latin typeface="Arial" pitchFamily="34" charset="0"/>
            <a:cs typeface="Arial" pitchFamily="34" charset="0"/>
          </a:endParaRP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ln>
      <a:noFill/>
    </a:ln>
  </c:spPr>
  <c:txPr>
    <a:bodyPr/>
    <a:p>
      <a:pPr>
        <a:defRPr sz="900" smtId="4294967295">
          <a:latin typeface="Segoe UI" panose="020b0502040204020203" pitchFamily="34" charset="0"/>
          <a:cs typeface="Segoe UI" panose="020b0502040204020203" pitchFamily="34" charset="0"/>
        </a:defRPr>
      </a:pPr>
      <a:endParaRPr sz="900" smtId="4294967295">
        <a:latin typeface="Segoe UI" panose="020b0502040204020203" pitchFamily="34" charset="0"/>
        <a:cs typeface="Segoe UI" panose="020b0502040204020203" pitchFamily="34" charset="0"/>
      </a:endParaRPr>
    </a:p>
  </c:txPr>
  <c:externalData r:id="rId1">
    <c:autoUpdate val="0"/>
  </c:externalData>
  <c:userShapes r:id="rId2"/>
</c:chartSpace>
</file>

<file path=ppt/charts/chart1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02167570590973"/>
          <c:y val="0.05030909553170204"/>
          <c:w val="0.8385592699050903"/>
          <c:h val="0.6815908551216125"/>
        </c:manualLayout>
      </c:layout>
      <c:barChart>
        <c:barDir val="col"/>
        <c:grouping val="clustered"/>
        <c:varyColors val="0"/>
        <c:ser>
          <c:idx val="1"/>
          <c:order val="0"/>
          <c:tx>
            <c:v>碳价增加30美元</c:v>
          </c:tx>
          <c:spPr>
            <a:solidFill>
              <a:schemeClr val="accent1"/>
            </a:solidFill>
            <a:ln>
              <a:solidFill>
                <a:schemeClr val="tx1"/>
              </a:solidFill>
            </a:ln>
            <a:effectLst/>
          </c:spPr>
          <c:invertIfNegative val="0"/>
          <c:cat>
            <c:strRef>
              <c:f>'Stress Test_chart'!$C$164:$L$164</c:f>
              <c:strCache>
                <c:ptCount val="8"/>
                <c:pt idx="0">
                  <c:v>Agriculture</c:v>
                </c:pt>
                <c:pt idx="1">
                  <c:v>Energy</c:v>
                </c:pt>
                <c:pt idx="2">
                  <c:v>Manufacturing</c:v>
                </c:pt>
                <c:pt idx="3">
                  <c:v>Other</c:v>
                </c:pt>
                <c:pt idx="4">
                  <c:v>Services</c:v>
                </c:pt>
                <c:pt idx="5">
                  <c:v>Transportation</c:v>
                </c:pt>
                <c:pt idx="6">
                  <c:v>Utilities</c:v>
                </c:pt>
                <c:pt idx="7">
                  <c:v>Total</c:v>
                </c:pt>
              </c:strCache>
            </c:strRef>
          </c:cat>
          <c:val>
            <c:numRef>
              <c:f>'Stress Test_chart'!$C$165:$L$165</c:f>
              <c:numCache>
                <c:formatCode>_(* #,##0.0_);_(* \(#,##0.0\);_(* "-"??_);_(@_)</c:formatCode>
                <c:ptCount val="8"/>
                <c:pt idx="0">
                  <c:v>12.5</c:v>
                </c:pt>
                <c:pt idx="1">
                  <c:v>2.1739100000000002</c:v>
                </c:pt>
                <c:pt idx="2">
                  <c:v>3.1161500000000015</c:v>
                </c:pt>
                <c:pt idx="3">
                  <c:v>5.555559999999997</c:v>
                </c:pt>
                <c:pt idx="4">
                  <c:v>4.7337299999999995</c:v>
                </c:pt>
                <c:pt idx="5">
                  <c:v>23.33333000000001</c:v>
                </c:pt>
                <c:pt idx="6">
                  <c:v>69.09091000000002</c:v>
                </c:pt>
                <c:pt idx="7">
                  <c:v>7.436060904688054</c:v>
                </c:pt>
              </c:numCache>
            </c:numRef>
          </c:val>
          <c:extLst>
            <c:ext xmlns:c16="http://schemas.microsoft.com/office/drawing/2014/chart" uri="{C3380CC4-5D6E-409C-BE32-E72D297353CC}">
              <c16:uniqueId val="{00000000-7A92-4444-AD6C-5D44E48D03E6}"/>
            </c:ext>
          </c:extLst>
        </c:ser>
        <c:ser>
          <c:idx val="0"/>
          <c:order val="1"/>
          <c:tx>
            <c:v>碳价上涨75美元</c:v>
          </c:tx>
          <c:spPr>
            <a:solidFill>
              <a:srgbClr val="FFCC00"/>
            </a:solidFill>
            <a:ln>
              <a:solidFill>
                <a:schemeClr val="tx1"/>
              </a:solidFill>
            </a:ln>
            <a:effectLst/>
          </c:spPr>
          <c:invertIfNegative val="0"/>
          <c:cat>
            <c:strRef>
              <c:f>'Stress Test_chart'!$C$164:$L$164</c:f>
              <c:strCache>
                <c:ptCount val="8"/>
                <c:pt idx="0">
                  <c:v>Agriculture</c:v>
                </c:pt>
                <c:pt idx="1">
                  <c:v>Energy</c:v>
                </c:pt>
                <c:pt idx="2">
                  <c:v>Manufacturing</c:v>
                </c:pt>
                <c:pt idx="3">
                  <c:v>Other</c:v>
                </c:pt>
                <c:pt idx="4">
                  <c:v>Services</c:v>
                </c:pt>
                <c:pt idx="5">
                  <c:v>Transportation</c:v>
                </c:pt>
                <c:pt idx="6">
                  <c:v>Utilities</c:v>
                </c:pt>
                <c:pt idx="7">
                  <c:v>Total</c:v>
                </c:pt>
              </c:strCache>
            </c:strRef>
          </c:cat>
          <c:val>
            <c:numRef>
              <c:f>'Stress Test_chart'!$C$166:$L$166</c:f>
              <c:numCache>
                <c:formatCode>_(* #,##0.0_);_(* \(#,##0.0\);_(* "-"??_);_(@_)</c:formatCode>
                <c:ptCount val="8"/>
                <c:pt idx="0">
                  <c:v>12.5</c:v>
                </c:pt>
                <c:pt idx="1">
                  <c:v>4.347829999999998</c:v>
                </c:pt>
                <c:pt idx="2">
                  <c:v>24.929180000000006</c:v>
                </c:pt>
                <c:pt idx="3">
                  <c:v>11.111109999999998</c:v>
                </c:pt>
                <c:pt idx="4">
                  <c:v>5.917160000000001</c:v>
                </c:pt>
                <c:pt idx="5">
                  <c:v>40</c:v>
                </c:pt>
                <c:pt idx="6">
                  <c:v>89.09091000000002</c:v>
                </c:pt>
                <c:pt idx="7">
                  <c:v>15.163182796316436</c:v>
                </c:pt>
              </c:numCache>
            </c:numRef>
          </c:val>
          <c:extLst>
            <c:ext xmlns:c16="http://schemas.microsoft.com/office/drawing/2014/chart" uri="{C3380CC4-5D6E-409C-BE32-E72D297353CC}">
              <c16:uniqueId val="{00000001-7A92-4444-AD6C-5D44E48D03E6}"/>
            </c:ext>
          </c:extLst>
        </c:ser>
        <c:dLbls>
          <c:showLegendKey val="0"/>
          <c:showVal val="0"/>
          <c:showCatName val="0"/>
          <c:showSerName val="0"/>
          <c:showPercent val="0"/>
          <c:showBubbleSize val="0"/>
          <c:showLeaderLines val="0"/>
        </c:dLbls>
        <c:gapWidth val="100"/>
        <c:overlap/>
        <c:axId val="734732848"/>
        <c:axId val="734729936"/>
      </c:barChart>
      <c:catAx>
        <c:axId val="734732848"/>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200" b="0" i="0" u="none" strike="noStrike" kern="1200" baseline="0" smtId="4294967295">
                <a:solidFill>
                  <a:schemeClr val="tx1"/>
                </a:solidFill>
                <a:latin typeface="Segoe UI" panose="020b0502040204020203" pitchFamily="34" charset="0"/>
                <a:ea typeface="+mn-ea"/>
                <a:cs typeface="Segoe UI" panose="020b0502040204020203" pitchFamily="34" charset="0"/>
              </a:defRPr>
            </a:pPr>
            <a:endParaRPr sz="1200" b="0" i="0" u="none" strike="noStrike" kern="1200" baseline="0" smtId="4294967295">
              <a:solidFill>
                <a:schemeClr val="tx1"/>
              </a:solidFill>
              <a:latin typeface="Segoe UI" panose="020b0502040204020203" pitchFamily="34" charset="0"/>
              <a:ea typeface="+mn-ea"/>
              <a:cs typeface="Segoe UI" panose="020b0502040204020203" pitchFamily="34" charset="0"/>
            </a:endParaRPr>
          </a:p>
        </c:txPr>
        <c:crossAx val="734729936"/>
        <c:crosses val="autoZero"/>
        <c:auto val="0"/>
        <c:lblAlgn val="ctr"/>
        <c:lblOffset/>
        <c:noMultiLvlLbl val="0"/>
      </c:catAx>
      <c:valAx>
        <c:axId val="734729936"/>
        <c:scaling>
          <c:orientation/>
        </c:scaling>
        <c:delete val="0"/>
        <c:axPos val="l"/>
        <c:numFmt formatCode="#,##0" sourceLinked="0"/>
        <c:majorTickMark val="none"/>
        <c:minorTickMark val="none"/>
        <c:spPr>
          <a:noFill/>
          <a:ln>
            <a:noFill/>
          </a:ln>
          <a:effectLst/>
        </c:spPr>
        <c:txPr>
          <a:bodyPr rot="-60000000" spcFirstLastPara="1" vertOverflow="ellipsis" vert="horz" wrap="square" anchor="ctr" anchorCtr="1"/>
          <a:p>
            <a:pPr>
              <a:defRPr sz="1200" b="0" i="0" u="none" strike="noStrike" kern="1200" baseline="0" smtId="4294967295">
                <a:solidFill>
                  <a:schemeClr val="tx1"/>
                </a:solidFill>
                <a:latin typeface="+mj-lt"/>
                <a:ea typeface="+mn-ea"/>
                <a:cs typeface="Segoe UI" panose="020b0502040204020203" pitchFamily="34" charset="0"/>
              </a:defRPr>
            </a:pPr>
            <a:endParaRPr sz="1200" b="0" i="0" u="none" strike="noStrike" kern="1200" baseline="0" smtId="4294967295">
              <a:solidFill>
                <a:schemeClr val="tx1"/>
              </a:solidFill>
              <a:latin typeface="+mj-lt"/>
              <a:ea typeface="+mn-ea"/>
              <a:cs typeface="Segoe UI" panose="020b0502040204020203" pitchFamily="34" charset="0"/>
            </a:endParaRPr>
          </a:p>
        </c:txPr>
        <c:crossAx val="734732848"/>
        <c:crosses val="autoZero"/>
        <c:crossBetween val="between"/>
      </c:valAx>
      <c:spPr>
        <a:noFill/>
        <a:ln>
          <a:noFill/>
        </a:ln>
        <a:effectLst/>
      </c:spPr>
    </c:plotArea>
    <c:legend>
      <c:legendPos val="b"/>
      <c:layout>
        <c:manualLayout>
          <c:xMode val="edge"/>
          <c:yMode val="edge"/>
          <c:x val="0.1237742155790329"/>
          <c:y val="0.03168540075421333"/>
          <c:w val="0.6966215372085571"/>
          <c:h val="0.137044295668602"/>
        </c:manualLayout>
      </c:layout>
      <c:overlay val="0"/>
      <c:spPr>
        <a:noFill/>
        <a:ln>
          <a:noFill/>
        </a:ln>
        <a:effectLst/>
      </c:spPr>
      <c:txPr>
        <a:bodyPr rot="0" spcFirstLastPara="1" vertOverflow="ellipsis" vert="horz" wrap="square" anchor="ctr" anchorCtr="1"/>
        <a:p>
          <a:pPr>
            <a:defRPr sz="1200" b="0" i="0" u="none" strike="noStrike" kern="1200" baseline="0" smtId="4294967295">
              <a:solidFill>
                <a:schemeClr val="tx1"/>
              </a:solidFill>
              <a:latin typeface="+mj-lt"/>
              <a:ea typeface="+mn-ea"/>
              <a:cs typeface="Segoe UI" panose="020b0502040204020203" pitchFamily="34" charset="0"/>
            </a:defRPr>
          </a:pPr>
          <a:endParaRPr sz="1200" b="0" i="0" u="none" strike="noStrike" kern="1200" baseline="0" smtId="4294967295">
            <a:solidFill>
              <a:schemeClr val="tx1"/>
            </a:solidFill>
            <a:latin typeface="+mj-lt"/>
            <a:ea typeface="+mn-ea"/>
            <a:cs typeface="Segoe UI" panose="020b0502040204020203" pitchFamily="34" charset="0"/>
          </a:endParaRP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sz="1200" smtId="4294967295">
          <a:latin typeface="Segoe UI" panose="020b0502040204020203" pitchFamily="34" charset="0"/>
          <a:cs typeface="Segoe UI" panose="020b0502040204020203" pitchFamily="34" charset="0"/>
        </a:defRPr>
      </a:pPr>
      <a:endParaRPr sz="1200" smtId="4294967295">
        <a:latin typeface="Segoe UI" panose="020b0502040204020203" pitchFamily="34" charset="0"/>
        <a:cs typeface="Segoe UI" panose="020b0502040204020203" pitchFamily="34" charset="0"/>
      </a:endParaRPr>
    </a:p>
  </c:txPr>
  <c:externalData r:id="rId1">
    <c:autoUpdate val="0"/>
  </c:externalData>
</c:chartSpace>
</file>

<file path=ppt/charts/chart1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615310490131378"/>
          <c:y val="0.09252139925956726"/>
          <c:w val="0.8856282234191895"/>
          <c:h val="0.7170711159706116"/>
        </c:manualLayout>
      </c:layout>
      <c:barChart>
        <c:barDir val="col"/>
        <c:grouping val="percentStacked"/>
        <c:varyColors val="0"/>
        <c:ser>
          <c:idx val="0"/>
          <c:order val="0"/>
          <c:tx>
            <c:strRef>
              <c:f>'Adaptaion versus Mitigation'!$C$2</c:f>
              <c:strCache>
                <c:ptCount val="1"/>
                <c:pt idx="0">
                  <c:v>Adaptation</c:v>
                </c:pt>
              </c:strCache>
            </c:strRef>
          </c:tx>
          <c:spPr>
            <a:solidFill>
              <a:schemeClr val="accent1"/>
            </a:solidFill>
            <a:ln>
              <a:solidFill>
                <a:srgbClr val="000000"/>
              </a:solidFill>
              <a:prstDash val="solid"/>
            </a:ln>
            <a:effectLst/>
          </c:spPr>
          <c:invertIfNegative val="0"/>
          <c:cat>
            <c:strRef>
              <c:f>('Adaptaion versus Mitigation'!$B$3:$B$6,'Adaptaion versus Mitigation'!$B$9)</c:f>
              <c:strCache>
                <c:ptCount val="5"/>
                <c:pt idx="0">
                  <c:v>Global</c:v>
                </c:pt>
                <c:pt idx="1">
                  <c:v>Global Private</c:v>
                </c:pt>
                <c:pt idx="2">
                  <c:v>Global Public</c:v>
                </c:pt>
                <c:pt idx="3">
                  <c:v>Central Asia and Eastern Europe</c:v>
                </c:pt>
                <c:pt idx="4">
                  <c:v>MENA</c:v>
                </c:pt>
              </c:strCache>
            </c:strRef>
          </c:cat>
          <c:val>
            <c:numRef>
              <c:f>('Adaptaion versus Mitigation'!$C$3:$C$6,'Adaptaion versus Mitigation'!$C$9)</c:f>
              <c:numCache>
                <c:formatCode>General</c:formatCode>
                <c:ptCount val="5"/>
                <c:pt idx="0">
                  <c:v>45859</c:v>
                </c:pt>
                <c:pt idx="1">
                  <c:v>1041</c:v>
                </c:pt>
                <c:pt idx="2">
                  <c:v>44818</c:v>
                </c:pt>
                <c:pt idx="3">
                  <c:v>2513.5</c:v>
                </c:pt>
                <c:pt idx="4">
                  <c:v>2447</c:v>
                </c:pt>
              </c:numCache>
            </c:numRef>
          </c:val>
          <c:extLst>
            <c:ext xmlns:c16="http://schemas.microsoft.com/office/drawing/2014/chart" uri="{C3380CC4-5D6E-409C-BE32-E72D297353CC}">
              <c16:uniqueId val="{00000000-F1CA-470E-B5B5-DCFF6253F4F6}"/>
            </c:ext>
          </c:extLst>
        </c:ser>
        <c:ser>
          <c:idx val="1"/>
          <c:order val="1"/>
          <c:tx>
            <c:strRef>
              <c:f>'Adaptaion versus Mitigation'!$D$2</c:f>
              <c:strCache>
                <c:ptCount val="1"/>
                <c:pt idx="0">
                  <c:v>Mitigation</c:v>
                </c:pt>
              </c:strCache>
            </c:strRef>
          </c:tx>
          <c:spPr>
            <a:solidFill>
              <a:srgbClr val="FFCC00"/>
            </a:solidFill>
            <a:ln>
              <a:solidFill>
                <a:srgbClr val="000000"/>
              </a:solidFill>
              <a:prstDash val="solid"/>
            </a:ln>
            <a:effectLst/>
          </c:spPr>
          <c:invertIfNegative val="0"/>
          <c:cat>
            <c:strRef>
              <c:f>('Adaptaion versus Mitigation'!$B$3:$B$6,'Adaptaion versus Mitigation'!$B$9)</c:f>
              <c:strCache>
                <c:ptCount val="5"/>
                <c:pt idx="0">
                  <c:v>Global</c:v>
                </c:pt>
                <c:pt idx="1">
                  <c:v>Global Private</c:v>
                </c:pt>
                <c:pt idx="2">
                  <c:v>Global Public</c:v>
                </c:pt>
                <c:pt idx="3">
                  <c:v>Central Asia and Eastern Europe</c:v>
                </c:pt>
                <c:pt idx="4">
                  <c:v>MENA</c:v>
                </c:pt>
              </c:strCache>
            </c:strRef>
          </c:cat>
          <c:val>
            <c:numRef>
              <c:f>('Adaptaion versus Mitigation'!$D$3:$D$6,'Adaptaion versus Mitigation'!$D$9)</c:f>
              <c:numCache>
                <c:formatCode>General</c:formatCode>
                <c:ptCount val="5"/>
                <c:pt idx="0">
                  <c:v>570971</c:v>
                </c:pt>
                <c:pt idx="1">
                  <c:v>307100</c:v>
                </c:pt>
                <c:pt idx="2">
                  <c:v>263871</c:v>
                </c:pt>
                <c:pt idx="3">
                  <c:v>28782</c:v>
                </c:pt>
                <c:pt idx="4">
                  <c:v>12085</c:v>
                </c:pt>
              </c:numCache>
            </c:numRef>
          </c:val>
          <c:extLst>
            <c:ext xmlns:c16="http://schemas.microsoft.com/office/drawing/2014/chart" uri="{C3380CC4-5D6E-409C-BE32-E72D297353CC}">
              <c16:uniqueId val="{00000001-F1CA-470E-B5B5-DCFF6253F4F6}"/>
            </c:ext>
          </c:extLst>
        </c:ser>
        <c:ser>
          <c:idx val="2"/>
          <c:order val="2"/>
          <c:tx>
            <c:strRef>
              <c:f>'Adaptaion versus Mitigation'!$E$2</c:f>
              <c:strCache>
                <c:ptCount val="1"/>
                <c:pt idx="0">
                  <c:v>Multiple Objectives</c:v>
                </c:pt>
              </c:strCache>
            </c:strRef>
          </c:tx>
          <c:spPr>
            <a:solidFill>
              <a:schemeClr val="accent3"/>
            </a:solidFill>
            <a:ln>
              <a:solidFill>
                <a:srgbClr val="000000"/>
              </a:solidFill>
              <a:prstDash val="solid"/>
            </a:ln>
            <a:effectLst/>
          </c:spPr>
          <c:invertIfNegative val="0"/>
          <c:cat>
            <c:strRef>
              <c:f>('Adaptaion versus Mitigation'!$B$3:$B$6,'Adaptaion versus Mitigation'!$B$9)</c:f>
              <c:strCache>
                <c:ptCount val="5"/>
                <c:pt idx="0">
                  <c:v>Global</c:v>
                </c:pt>
                <c:pt idx="1">
                  <c:v>Global Private</c:v>
                </c:pt>
                <c:pt idx="2">
                  <c:v>Global Public</c:v>
                </c:pt>
                <c:pt idx="3">
                  <c:v>Central Asia and Eastern Europe</c:v>
                </c:pt>
                <c:pt idx="4">
                  <c:v>MENA</c:v>
                </c:pt>
              </c:strCache>
            </c:strRef>
          </c:cat>
          <c:val>
            <c:numRef>
              <c:f>('Adaptaion versus Mitigation'!$E$3:$E$6,'Adaptaion versus Mitigation'!$E$9)</c:f>
              <c:numCache>
                <c:formatCode>General</c:formatCode>
                <c:ptCount val="5"/>
                <c:pt idx="0">
                  <c:v>14840.5</c:v>
                </c:pt>
                <c:pt idx="1">
                  <c:v>2110.5</c:v>
                </c:pt>
                <c:pt idx="2">
                  <c:v>12730</c:v>
                </c:pt>
                <c:pt idx="3">
                  <c:v>944</c:v>
                </c:pt>
                <c:pt idx="4">
                  <c:v>803</c:v>
                </c:pt>
              </c:numCache>
            </c:numRef>
          </c:val>
          <c:extLst>
            <c:ext xmlns:c16="http://schemas.microsoft.com/office/drawing/2014/chart" uri="{C3380CC4-5D6E-409C-BE32-E72D297353CC}">
              <c16:uniqueId val="{00000002-F1CA-470E-B5B5-DCFF6253F4F6}"/>
            </c:ext>
          </c:extLst>
        </c:ser>
        <c:dLbls>
          <c:showLegendKey val="0"/>
          <c:showVal val="0"/>
          <c:showCatName val="0"/>
          <c:showSerName val="0"/>
          <c:showPercent val="0"/>
          <c:showBubbleSize val="0"/>
          <c:showLeaderLines val="0"/>
        </c:dLbls>
        <c:gapWidth val="100"/>
        <c:overlap val="100"/>
        <c:axId val="1985776175"/>
        <c:axId val="986153343"/>
      </c:barChart>
      <c:catAx>
        <c:axId val="1985776175"/>
        <c:scaling>
          <c:orientation/>
        </c:scaling>
        <c:delete val="0"/>
        <c:axPos val="b"/>
        <c:numFmt formatCode="General" sourceLinked="1"/>
        <c:majorTickMark val="in"/>
        <c:minorTickMark val="none"/>
        <c:spPr>
          <a:noFill/>
          <a:ln w="3175" cap="flat" cmpd="sng" algn="ctr">
            <a:solidFill>
              <a:srgbClr val="B3B3B3"/>
            </a:solidFill>
            <a:prstDash val="solid"/>
            <a:round/>
          </a:ln>
          <a:effectLst/>
        </c:spPr>
        <c:txPr>
          <a:bodyPr rot="-60000000" spcFirstLastPara="1" vertOverflow="ellipsis" vert="horz" wrap="square" anchor="ctr" anchorCtr="1"/>
          <a:p>
            <a:pPr>
              <a:defRPr sz="1000" b="0" i="0" u="none" strike="noStrike" kern="1200" baseline="0" smtId="4294967295">
                <a:solidFill>
                  <a:schemeClr val="tx1"/>
                </a:solidFill>
                <a:latin typeface="+mn-lt"/>
                <a:ea typeface="Segoe UI"/>
                <a:cs typeface="Segoe UI"/>
              </a:defRPr>
            </a:pPr>
            <a:endParaRPr sz="1000" b="0" i="0" u="none" strike="noStrike" kern="1200" baseline="0" smtId="4294967295">
              <a:solidFill>
                <a:schemeClr val="tx1"/>
              </a:solidFill>
              <a:latin typeface="+mn-lt"/>
              <a:ea typeface="Segoe UI"/>
              <a:cs typeface="Segoe UI"/>
            </a:endParaRPr>
          </a:p>
        </c:txPr>
        <c:crossAx val="986153343"/>
        <c:crosses val="autoZero"/>
        <c:auto val="0"/>
        <c:lblAlgn val="ctr"/>
        <c:lblOffset/>
        <c:noMultiLvlLbl val="0"/>
      </c:catAx>
      <c:valAx>
        <c:axId val="986153343"/>
        <c:scaling>
          <c:orientation/>
        </c:scaling>
        <c:delete val="0"/>
        <c:axPos val="l"/>
        <c:numFmt formatCode="0%" sourceLinked="1"/>
        <c:majorTickMark val="none"/>
        <c:minorTickMark val="none"/>
        <c:spPr>
          <a:noFill/>
          <a:ln w="3175">
            <a:noFill/>
            <a:prstDash val="solid"/>
          </a:ln>
          <a:effectLst/>
        </c:spPr>
        <c:txPr>
          <a:bodyPr rot="-60000000" spcFirstLastPara="1" vertOverflow="ellipsis" vert="horz" wrap="square" anchor="ctr" anchorCtr="1"/>
          <a:p>
            <a:pPr>
              <a:defRPr sz="1200" b="0" i="0" u="none" strike="noStrike" kern="1200" baseline="0" smtId="4294967295">
                <a:solidFill>
                  <a:schemeClr val="tx1"/>
                </a:solidFill>
                <a:latin typeface="+mn-lt"/>
                <a:ea typeface="Segoe UI"/>
                <a:cs typeface="Segoe UI"/>
              </a:defRPr>
            </a:pPr>
            <a:endParaRPr sz="1200" b="0" i="0" u="none" strike="noStrike" kern="1200" baseline="0" smtId="4294967295">
              <a:solidFill>
                <a:schemeClr val="tx1"/>
              </a:solidFill>
              <a:latin typeface="+mn-lt"/>
              <a:ea typeface="Segoe UI"/>
              <a:cs typeface="Segoe UI"/>
            </a:endParaRPr>
          </a:p>
        </c:txPr>
        <c:crossAx val="1985776175"/>
        <c:crosses val="autoZero"/>
        <c:crossBetween val="between"/>
      </c:valAx>
      <c:spPr>
        <a:noFill/>
        <a:ln w="25400">
          <a:noFill/>
        </a:ln>
        <a:effectLst/>
      </c:spPr>
    </c:plotArea>
    <c:legend>
      <c:legendPos val="b"/>
      <c:layout>
        <c:manualLayout>
          <c:xMode val="edge"/>
          <c:yMode val="edge"/>
          <c:x val="0.09107137471437454"/>
          <c:y val="0.02078196220099926"/>
          <c:w val="0.8460759520530701"/>
          <c:h val="0.06948994100093842"/>
        </c:manualLayout>
      </c:layout>
      <c:overlay val="0"/>
      <c:spPr>
        <a:noFill/>
        <a:ln>
          <a:noFill/>
        </a:ln>
        <a:effectLst/>
      </c:spPr>
      <c:txPr>
        <a:bodyPr rot="0" spcFirstLastPara="1" vertOverflow="ellipsis" vert="horz" wrap="square" anchor="ctr" anchorCtr="1"/>
        <a:p>
          <a:pPr>
            <a:defRPr sz="1200" b="0" i="0" u="none" strike="noStrike" kern="1200" baseline="0" smtId="4294967295">
              <a:solidFill>
                <a:schemeClr val="tx1"/>
              </a:solidFill>
              <a:latin typeface="+mn-lt"/>
              <a:ea typeface="Segoe UI"/>
              <a:cs typeface="Segoe UI"/>
            </a:defRPr>
          </a:pPr>
          <a:endParaRPr sz="1200" b="0" i="0" u="none" strike="noStrike" kern="1200" baseline="0" smtId="4294967295">
            <a:solidFill>
              <a:schemeClr val="tx1"/>
            </a:solidFill>
            <a:latin typeface="+mn-lt"/>
            <a:ea typeface="Segoe UI"/>
            <a:cs typeface="Segoe UI"/>
          </a:endParaRP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25400" cap="flat" cmpd="sng" algn="ctr">
      <a:noFill/>
      <a:round/>
    </a:ln>
    <a:effectLst/>
  </c:spPr>
  <c:txPr>
    <a:bodyPr/>
    <a:p>
      <a:pPr>
        <a:defRPr/>
      </a:pPr>
      <a:endParaRPr lang="en-US"/>
    </a:p>
  </c:txPr>
  <c:externalData r:id="rId1">
    <c:autoUpdate val="0"/>
  </c:externalData>
  <c:userShapes r:id="rId2"/>
</c:chartSpace>
</file>

<file path=ppt/charts/chart1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42380404472351"/>
          <c:y val="0.03481720760464668"/>
          <c:w val="0.8613329529762268"/>
          <c:h val="0.7871140241622925"/>
        </c:manualLayout>
      </c:layout>
      <c:barChart>
        <c:barDir val="col"/>
        <c:grouping val="clustered"/>
        <c:varyColors val="0"/>
        <c:ser>
          <c:idx val="0"/>
          <c:order val="0"/>
          <c:tx>
            <c:strRef>
              <c:f>'Trend in CF'!$B$44</c:f>
              <c:strCache>
                <c:ptCount val="1"/>
                <c:pt idx="0">
                  <c:v>Middle East and North Africa</c:v>
                </c:pt>
              </c:strCache>
            </c:strRef>
          </c:tx>
          <c:spPr>
            <a:solidFill>
              <a:srgbClr val="009CDE"/>
            </a:solidFill>
            <a:ln w="3175">
              <a:solidFill>
                <a:srgbClr val="000000"/>
              </a:solidFill>
              <a:prstDash val="solid"/>
            </a:ln>
            <a:effectLst/>
          </c:spPr>
          <c:invertIfNegative val="0"/>
          <c:cat>
            <c:strRef>
              <c:f>'Trend in CF'!$C$38:$F$38</c:f>
              <c:strCache>
                <c:ptCount val="4"/>
                <c:pt idx="0">
                  <c:v>2014</c:v>
                </c:pt>
                <c:pt idx="1">
                  <c:v>2015/16</c:v>
                </c:pt>
                <c:pt idx="2">
                  <c:v>2017/18</c:v>
                </c:pt>
                <c:pt idx="3">
                  <c:v>2019/20</c:v>
                </c:pt>
              </c:strCache>
            </c:strRef>
          </c:cat>
          <c:val>
            <c:numRef>
              <c:f>'Trend in CF'!$C$44:$F$44</c:f>
              <c:numCache>
                <c:formatCode>0.00</c:formatCode>
                <c:ptCount val="4"/>
                <c:pt idx="0">
                  <c:v>0.2530490806694622</c:v>
                </c:pt>
                <c:pt idx="1">
                  <c:v>0.2534833372413085</c:v>
                </c:pt>
                <c:pt idx="2">
                  <c:v>0.4046745827287143</c:v>
                </c:pt>
                <c:pt idx="3">
                  <c:v>0.3932983038599857</c:v>
                </c:pt>
              </c:numCache>
            </c:numRef>
          </c:val>
          <c:extLst>
            <c:ext xmlns:c16="http://schemas.microsoft.com/office/drawing/2014/chart" uri="{C3380CC4-5D6E-409C-BE32-E72D297353CC}">
              <c16:uniqueId val="{00000000-0B1A-40EF-AF23-D1EA81C7C1B9}"/>
            </c:ext>
          </c:extLst>
        </c:ser>
        <c:ser>
          <c:idx val="1"/>
          <c:order val="1"/>
          <c:tx>
            <c:strRef>
              <c:f>'Trend in CF'!$B$45</c:f>
              <c:strCache>
                <c:ptCount val="1"/>
                <c:pt idx="0">
                  <c:v>Central Asia and Eastern Europe</c:v>
                </c:pt>
              </c:strCache>
            </c:strRef>
          </c:tx>
          <c:spPr>
            <a:solidFill>
              <a:srgbClr val="FFCC00"/>
            </a:solidFill>
            <a:ln w="3175">
              <a:solidFill>
                <a:srgbClr val="000000"/>
              </a:solidFill>
              <a:prstDash val="solid"/>
            </a:ln>
            <a:effectLst/>
          </c:spPr>
          <c:invertIfNegative val="0"/>
          <c:cat>
            <c:strRef>
              <c:f>'Trend in CF'!$C$38:$F$38</c:f>
              <c:strCache>
                <c:ptCount val="4"/>
                <c:pt idx="0">
                  <c:v>2014</c:v>
                </c:pt>
                <c:pt idx="1">
                  <c:v>2015/16</c:v>
                </c:pt>
                <c:pt idx="2">
                  <c:v>2017/18</c:v>
                </c:pt>
                <c:pt idx="3">
                  <c:v>2019/20</c:v>
                </c:pt>
              </c:strCache>
            </c:strRef>
          </c:cat>
          <c:val>
            <c:numRef>
              <c:f>'Trend in CF'!$C$45:$F$45</c:f>
              <c:numCache>
                <c:formatCode>0.00</c:formatCode>
                <c:ptCount val="4"/>
                <c:pt idx="0">
                  <c:v>0.20150472567029887</c:v>
                </c:pt>
                <c:pt idx="1">
                  <c:v>0.21017480755211193</c:v>
                </c:pt>
                <c:pt idx="2">
                  <c:v>0.26882580520657695</c:v>
                </c:pt>
                <c:pt idx="3">
                  <c:v>0.61748866154314</c:v>
                </c:pt>
              </c:numCache>
            </c:numRef>
          </c:val>
          <c:extLst>
            <c:ext xmlns:c16="http://schemas.microsoft.com/office/drawing/2014/chart" uri="{C3380CC4-5D6E-409C-BE32-E72D297353CC}">
              <c16:uniqueId val="{00000001-0B1A-40EF-AF23-D1EA81C7C1B9}"/>
            </c:ext>
          </c:extLst>
        </c:ser>
        <c:ser>
          <c:idx val="2"/>
          <c:order val="2"/>
          <c:tx>
            <c:strRef>
              <c:f>'Trend in CF'!$B$46</c:f>
              <c:strCache>
                <c:ptCount val="1"/>
                <c:pt idx="0">
                  <c:v>Global Climate Finance Flows</c:v>
                </c:pt>
              </c:strCache>
            </c:strRef>
          </c:tx>
          <c:spPr>
            <a:solidFill>
              <a:srgbClr val="8030A7"/>
            </a:solidFill>
            <a:ln w="3175">
              <a:solidFill>
                <a:srgbClr val="000000"/>
              </a:solidFill>
              <a:prstDash val="solid"/>
            </a:ln>
            <a:effectLst/>
          </c:spPr>
          <c:invertIfNegative val="0"/>
          <c:cat>
            <c:strRef>
              <c:f>'Trend in CF'!$C$38:$F$38</c:f>
              <c:strCache>
                <c:ptCount val="4"/>
                <c:pt idx="0">
                  <c:v>2014</c:v>
                </c:pt>
                <c:pt idx="1">
                  <c:v>2015/16</c:v>
                </c:pt>
                <c:pt idx="2">
                  <c:v>2017/18</c:v>
                </c:pt>
                <c:pt idx="3">
                  <c:v>2019/20</c:v>
                </c:pt>
              </c:strCache>
            </c:strRef>
          </c:cat>
          <c:val>
            <c:numRef>
              <c:f>'Trend in CF'!$C$46:$F$46</c:f>
              <c:numCache>
                <c:formatCode>0.00</c:formatCode>
                <c:ptCount val="4"/>
                <c:pt idx="0">
                  <c:v>0.48974546863571644</c:v>
                </c:pt>
                <c:pt idx="1">
                  <c:v>0.6126133021081475</c:v>
                </c:pt>
                <c:pt idx="2">
                  <c:v>0.6864149367727</c:v>
                </c:pt>
                <c:pt idx="3">
                  <c:v>0.7302348063253559</c:v>
                </c:pt>
              </c:numCache>
            </c:numRef>
          </c:val>
          <c:extLst>
            <c:ext xmlns:c16="http://schemas.microsoft.com/office/drawing/2014/chart" uri="{C3380CC4-5D6E-409C-BE32-E72D297353CC}">
              <c16:uniqueId val="{00000002-0B1A-40EF-AF23-D1EA81C7C1B9}"/>
            </c:ext>
          </c:extLst>
        </c:ser>
        <c:dLbls>
          <c:showLegendKey val="0"/>
          <c:showVal val="0"/>
          <c:showCatName val="0"/>
          <c:showSerName val="0"/>
          <c:showPercent val="0"/>
          <c:showBubbleSize val="0"/>
          <c:showLeaderLines val="0"/>
        </c:dLbls>
        <c:gapWidth val="100"/>
        <c:overlap/>
        <c:axId val="659215872"/>
        <c:axId val="659217408"/>
      </c:barChart>
      <c:catAx>
        <c:axId val="659215872"/>
        <c:scaling>
          <c:orientation/>
        </c:scaling>
        <c:delete val="0"/>
        <c:axPos val="b"/>
        <c:numFmt formatCode="General" sourceLinked="1"/>
        <c:majorTickMark val="in"/>
        <c:minorTickMark val="none"/>
        <c:tickLblPos val="low"/>
        <c:spPr>
          <a:ln w="12700">
            <a:solidFill>
              <a:srgbClr val="B3B3B3"/>
            </a:solidFill>
            <a:prstDash val="solid"/>
          </a:ln>
        </c:spPr>
        <c:txPr>
          <a:bodyPr rot="0" vert="horz"/>
          <a:p>
            <a:pPr>
              <a:defRPr smtId="4294967295">
                <a:latin typeface="+mn-lt"/>
              </a:defRPr>
            </a:pPr>
            <a:endParaRPr smtId="4294967295">
              <a:latin typeface="+mn-lt"/>
            </a:endParaRPr>
          </a:p>
        </c:txPr>
        <c:crossAx val="659217408"/>
        <c:crosses val="autoZero"/>
        <c:auto val="0"/>
        <c:lblAlgn val="ctr"/>
        <c:lblOffset/>
        <c:tickMarkSkip val="1"/>
        <c:noMultiLvlLbl val="0"/>
      </c:catAx>
      <c:valAx>
        <c:axId val="659217408"/>
        <c:scaling>
          <c:orientation/>
        </c:scaling>
        <c:delete val="0"/>
        <c:axPos val="l"/>
        <c:numFmt formatCode="General" sourceLinked="0"/>
        <c:majorTickMark val="none"/>
        <c:minorTickMark val="none"/>
        <c:spPr>
          <a:ln w="12700">
            <a:noFill/>
            <a:prstDash val="solid"/>
          </a:ln>
        </c:spPr>
        <c:txPr>
          <a:bodyPr rot="0" vert="horz"/>
          <a:p>
            <a:pPr>
              <a:defRPr smtId="4294967295">
                <a:latin typeface="+mj-lt"/>
              </a:defRPr>
            </a:pPr>
            <a:endParaRPr smtId="4294967295">
              <a:latin typeface="+mj-lt"/>
            </a:endParaRPr>
          </a:p>
        </c:txPr>
        <c:crossAx val="659215872"/>
        <c:crosses val="autoZero"/>
        <c:crossBetween val="between"/>
      </c:valAx>
      <c:spPr>
        <a:noFill/>
        <a:ln w="25400">
          <a:noFill/>
        </a:ln>
      </c:spPr>
    </c:plotArea>
    <c:legend>
      <c:legendPos val="t"/>
      <c:layout>
        <c:manualLayout>
          <c:xMode val="edge"/>
          <c:yMode val="edge"/>
          <c:x val="0.09797783941030502"/>
          <c:y val="0.034809280186891556"/>
          <c:w val="0.5375109314918518"/>
          <c:h val="0.1810225546360016"/>
        </c:manualLayout>
      </c:layout>
      <c:overlay val="0"/>
      <c:spPr>
        <a:noFill/>
        <a:ln w="25400">
          <a:noFill/>
        </a:ln>
      </c:spPr>
    </c:legend>
    <c:plotVisOnly val="1"/>
    <c:dispBlanksAs val="span"/>
    <c:showDLblsOverMax val="0"/>
  </c:chart>
  <c:spPr>
    <a:noFill/>
    <a:ln w="25400">
      <a:noFill/>
    </a:ln>
  </c:spPr>
  <c:txPr>
    <a:bodyPr/>
    <a:p>
      <a:pPr>
        <a:defRPr sz="1200" b="0" i="0" u="none" strike="noStrike" baseline="0" smtId="4294967295">
          <a:solidFill>
            <a:srgbClr val="000000"/>
          </a:solidFill>
          <a:latin typeface="Segoe UI" panose="020b0502040204020203" pitchFamily="34" charset="0"/>
          <a:ea typeface="Frutiger LT Std 45 Light"/>
          <a:cs typeface="Segoe UI" panose="020b0502040204020203" pitchFamily="34" charset="0"/>
        </a:defRPr>
      </a:pPr>
      <a:endParaRPr sz="1200" b="0" i="0" u="none" strike="noStrike" baseline="0" smtId="4294967295">
        <a:solidFill>
          <a:srgbClr val="000000"/>
        </a:solidFill>
        <a:latin typeface="Segoe UI" panose="020b0502040204020203" pitchFamily="34" charset="0"/>
        <a:ea typeface="Frutiger LT Std 45 Light"/>
        <a:cs typeface="Segoe UI" panose="020b0502040204020203" pitchFamily="34" charset="0"/>
      </a:endParaRPr>
    </a:p>
  </c:txPr>
  <c:externalData r:id="rId1">
    <c:autoUpdate val="0"/>
  </c:externalData>
  <c:userShapes r:id="rId3"/>
</c:chartSpace>
</file>

<file path=ppt/charts/chart1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spPr>
            <a:solidFill>
              <a:schemeClr val="accent1"/>
            </a:solidFill>
            <a:ln>
              <a:solidFill>
                <a:schemeClr val="tx1"/>
              </a:solidFill>
            </a:ln>
            <a:effectLst/>
          </c:spPr>
          <c:invertIfNegative val="0"/>
          <c:dPt>
            <c:idx val="6"/>
            <c:invertIfNegative val="0"/>
            <c:spPr>
              <a:solidFill>
                <a:schemeClr val="accent2"/>
              </a:solidFill>
              <a:ln w="28575">
                <a:solidFill>
                  <a:schemeClr val="accent3"/>
                </a:solidFill>
                <a:prstDash val="sysDot"/>
              </a:ln>
              <a:effectLst/>
            </c:spPr>
            <c:extLst>
              <c:ext xmlns:c16="http://schemas.microsoft.com/office/drawing/2014/chart" uri="{C3380CC4-5D6E-409C-BE32-E72D297353CC}">
                <c16:uniqueId val="{00000003-98EA-4136-BBFA-A52027254A90}"/>
              </c:ext>
            </c:extLst>
          </c:dPt>
          <c:dPt>
            <c:idx val="7"/>
            <c:invertIfNegative val="0"/>
            <c:spPr>
              <a:solidFill>
                <a:schemeClr val="accent2"/>
              </a:solidFill>
              <a:ln w="28575">
                <a:solidFill>
                  <a:schemeClr val="tx1"/>
                </a:solidFill>
                <a:prstDash val="sysDot"/>
              </a:ln>
              <a:effectLst/>
            </c:spPr>
            <c:extLst>
              <c:ext xmlns:c16="http://schemas.microsoft.com/office/drawing/2014/chart" uri="{C3380CC4-5D6E-409C-BE32-E72D297353CC}">
                <c16:uniqueId val="{00000002-98EA-4136-BBFA-A52027254A90}"/>
              </c:ext>
            </c:extLst>
          </c:dPt>
          <c:cat>
            <c:strRef>
              <c:f>'Private and Domestic financing'!$A$12:$A$20</c:f>
              <c:strCache>
                <c:ptCount val="9"/>
                <c:pt idx="0">
                  <c:v>East Asia and Pacific</c:v>
                </c:pt>
                <c:pt idx="1">
                  <c:v>Other Oceania</c:v>
                </c:pt>
                <c:pt idx="2">
                  <c:v>Latin America and Caribbean</c:v>
                </c:pt>
                <c:pt idx="3">
                  <c:v>US and Canada</c:v>
                </c:pt>
                <c:pt idx="4">
                  <c:v>Western Europe</c:v>
                </c:pt>
                <c:pt idx="5">
                  <c:v>South Asia</c:v>
                </c:pt>
                <c:pt idx="6">
                  <c:v>Central Asia and Eastern Europe</c:v>
                </c:pt>
                <c:pt idx="7">
                  <c:v>Middle East and North Africa</c:v>
                </c:pt>
                <c:pt idx="8">
                  <c:v>Sub-Saharan Africa</c:v>
                </c:pt>
              </c:strCache>
            </c:strRef>
          </c:cat>
          <c:val>
            <c:numRef>
              <c:f>'Private and Domestic financing'!$C$12:$C$20</c:f>
              <c:numCache>
                <c:formatCode>General</c:formatCode>
                <c:ptCount val="9"/>
                <c:pt idx="0">
                  <c:v>0.5707596772057869</c:v>
                </c:pt>
                <c:pt idx="1">
                  <c:v>0.4812771867290335</c:v>
                </c:pt>
                <c:pt idx="2">
                  <c:v>0.35393560891735243</c:v>
                </c:pt>
                <c:pt idx="3">
                  <c:v>0.35007828575794847</c:v>
                </c:pt>
                <c:pt idx="4">
                  <c:v>0.342016004295845</c:v>
                </c:pt>
                <c:pt idx="5">
                  <c:v>0.3036525593238834</c:v>
                </c:pt>
                <c:pt idx="6">
                  <c:v>0.24310721570160154</c:v>
                </c:pt>
                <c:pt idx="7">
                  <c:v>0.17867541944359147</c:v>
                </c:pt>
                <c:pt idx="8">
                  <c:v>0.13662913795917905</c:v>
                </c:pt>
              </c:numCache>
            </c:numRef>
          </c:val>
          <c:extLst>
            <c:ext xmlns:c16="http://schemas.microsoft.com/office/drawing/2014/chart" uri="{C3380CC4-5D6E-409C-BE32-E72D297353CC}">
              <c16:uniqueId val="{00000000-98EA-4136-BBFA-A52027254A90}"/>
            </c:ext>
          </c:extLst>
        </c:ser>
        <c:dLbls>
          <c:showLegendKey val="0"/>
          <c:showVal val="0"/>
          <c:showCatName val="0"/>
          <c:showSerName val="0"/>
          <c:showPercent val="0"/>
          <c:showBubbleSize val="0"/>
          <c:showLeaderLines val="0"/>
        </c:dLbls>
        <c:gapWidth val="110"/>
        <c:overlap val="-27"/>
        <c:axId val="1493246831"/>
        <c:axId val="1493247247"/>
      </c:barChart>
      <c:catAx>
        <c:axId val="1493246831"/>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000" b="0" i="0" u="none" strike="noStrike" kern="1200" baseline="0" smtId="4294967295">
                <a:solidFill>
                  <a:schemeClr val="tx1"/>
                </a:solidFill>
                <a:latin typeface="+mn-lt"/>
                <a:ea typeface="+mn-ea"/>
                <a:cs typeface="+mn-cs"/>
              </a:defRPr>
            </a:pPr>
            <a:endParaRPr sz="1000" b="0" i="0" u="none" strike="noStrike" kern="1200" baseline="0" smtId="4294967295">
              <a:solidFill>
                <a:schemeClr val="tx1"/>
              </a:solidFill>
              <a:latin typeface="+mn-lt"/>
              <a:ea typeface="+mn-ea"/>
              <a:cs typeface="+mn-cs"/>
            </a:endParaRPr>
          </a:p>
        </c:txPr>
        <c:crossAx val="1493247247"/>
        <c:crosses val="autoZero"/>
        <c:auto val="0"/>
        <c:lblAlgn val="ctr"/>
        <c:lblOffset/>
        <c:noMultiLvlLbl val="0"/>
      </c:catAx>
      <c:valAx>
        <c:axId val="1493247247"/>
        <c:scaling>
          <c:orientation/>
        </c:scaling>
        <c:delete val="0"/>
        <c:axPos val="l"/>
        <c:numFmt formatCode="0.0" sourceLinked="0"/>
        <c:majorTickMark val="none"/>
        <c:minorTickMark val="none"/>
        <c:spPr>
          <a:noFill/>
          <a:ln>
            <a:noFill/>
          </a:ln>
          <a:effectLst/>
        </c:spPr>
        <c:txPr>
          <a:bodyPr rot="-60000000" spcFirstLastPara="1" vertOverflow="ellipsis" vert="horz" wrap="square" anchor="ctr" anchorCtr="1"/>
          <a:p>
            <a:pPr>
              <a:defRPr sz="1100" b="0" i="0" u="none" strike="noStrike" kern="1200" baseline="0" smtId="4294967295">
                <a:solidFill>
                  <a:schemeClr val="tx1"/>
                </a:solidFill>
                <a:latin typeface="+mn-lt"/>
                <a:ea typeface="+mn-ea"/>
                <a:cs typeface="+mn-cs"/>
              </a:defRPr>
            </a:pPr>
            <a:endParaRPr sz="1100" b="0" i="0" u="none" strike="noStrike" kern="1200" baseline="0" smtId="4294967295">
              <a:solidFill>
                <a:schemeClr val="tx1"/>
              </a:solidFill>
              <a:latin typeface="+mn-lt"/>
              <a:ea typeface="+mn-ea"/>
              <a:cs typeface="+mn-cs"/>
            </a:endParaRPr>
          </a:p>
        </c:txPr>
        <c:crossAx val="14932468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en-US"/>
    </a:p>
  </c:txPr>
  <c:externalData r:id="rId1">
    <c:autoUpdate val="0"/>
  </c:externalData>
</c:chartSpace>
</file>

<file path=ppt/charts/chart1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272872865200043"/>
          <c:y val="0.0802195742726326"/>
          <c:w val="0.8992725014686584"/>
          <c:h val="0.5121773481369019"/>
        </c:manualLayout>
      </c:layout>
      <c:barChart>
        <c:barDir val="col"/>
        <c:grouping val="percentStacked"/>
        <c:varyColors val="0"/>
        <c:ser>
          <c:idx val="0"/>
          <c:order val="0"/>
          <c:tx>
            <c:strRef>
              <c:f>'CF Database by Actor-Use'!$J$4</c:f>
              <c:strCache>
                <c:ptCount val="1"/>
                <c:pt idx="0">
                  <c:v>Public</c:v>
                </c:pt>
              </c:strCache>
            </c:strRef>
          </c:tx>
          <c:spPr>
            <a:solidFill>
              <a:schemeClr val="accent1"/>
            </a:solidFill>
            <a:ln>
              <a:solidFill>
                <a:schemeClr val="tx1"/>
              </a:solidFill>
              <a:prstDash val="solid"/>
            </a:ln>
            <a:effectLst/>
          </c:spPr>
          <c:invertIfNegative val="0"/>
          <c:dPt>
            <c:idx val="3"/>
            <c:invertIfNegative val="0"/>
            <c:spPr>
              <a:solidFill>
                <a:schemeClr val="accent1"/>
              </a:solidFill>
              <a:ln>
                <a:solidFill>
                  <a:schemeClr val="tx1"/>
                </a:solidFill>
                <a:prstDash val="solid"/>
              </a:ln>
              <a:effectLst/>
            </c:spPr>
            <c:extLst>
              <c:ext xmlns:c16="http://schemas.microsoft.com/office/drawing/2014/chart" uri="{C3380CC4-5D6E-409C-BE32-E72D297353CC}">
                <c16:uniqueId val="{00000001-3B91-4EA2-8874-7D2D5D605B72}"/>
              </c:ext>
            </c:extLst>
          </c:dPt>
          <c:dPt>
            <c:idx val="5"/>
            <c:invertIfNegative val="0"/>
            <c:spPr>
              <a:solidFill>
                <a:schemeClr val="accent1"/>
              </a:solidFill>
              <a:ln w="28575">
                <a:solidFill>
                  <a:schemeClr val="accent3"/>
                </a:solidFill>
                <a:prstDash val="sysDot"/>
              </a:ln>
              <a:effectLst/>
            </c:spPr>
            <c:extLst>
              <c:ext xmlns:c16="http://schemas.microsoft.com/office/drawing/2014/chart" uri="{C3380CC4-5D6E-409C-BE32-E72D297353CC}">
                <c16:uniqueId val="{00000003-3B91-4EA2-8874-7D2D5D605B72}"/>
              </c:ext>
            </c:extLst>
          </c:dPt>
          <c:dPt>
            <c:idx val="6"/>
            <c:invertIfNegative val="0"/>
            <c:spPr>
              <a:solidFill>
                <a:schemeClr val="accent1"/>
              </a:solidFill>
              <a:ln w="28575">
                <a:solidFill>
                  <a:schemeClr val="accent3"/>
                </a:solidFill>
                <a:prstDash val="sysDot"/>
              </a:ln>
              <a:effectLst/>
            </c:spPr>
            <c:extLst>
              <c:ext xmlns:c16="http://schemas.microsoft.com/office/drawing/2014/chart" uri="{C3380CC4-5D6E-409C-BE32-E72D297353CC}">
                <c16:uniqueId val="{00000005-3B91-4EA2-8874-7D2D5D605B72}"/>
              </c:ext>
            </c:extLst>
          </c:dPt>
          <c:cat>
            <c:strRef>
              <c:f>'CF Database by Actor-Use'!$K$3:$T$3</c:f>
              <c:strCache>
                <c:ptCount val="10"/>
                <c:pt idx="0">
                  <c:v>US and Canada</c:v>
                </c:pt>
                <c:pt idx="1">
                  <c:v>Other Oceania</c:v>
                </c:pt>
                <c:pt idx="2">
                  <c:v>Western Europe</c:v>
                </c:pt>
                <c:pt idx="3">
                  <c:v>Global Total</c:v>
                </c:pt>
                <c:pt idx="4">
                  <c:v>Latin America and Caribbean</c:v>
                </c:pt>
                <c:pt idx="5">
                  <c:v>Middle East and North Africa</c:v>
                </c:pt>
                <c:pt idx="6">
                  <c:v>Central Asia and Eastern Europe</c:v>
                </c:pt>
                <c:pt idx="7">
                  <c:v>East Asia and Pacific</c:v>
                </c:pt>
                <c:pt idx="8">
                  <c:v>South Asia</c:v>
                </c:pt>
                <c:pt idx="9">
                  <c:v>Sub-Saharan Africa</c:v>
                </c:pt>
              </c:strCache>
            </c:strRef>
          </c:cat>
          <c:val>
            <c:numRef>
              <c:f>'CF Database by Actor-Use'!$K$4:$T$4</c:f>
              <c:numCache>
                <c:formatCode>_-* #,##0_-;\-* #,##0_-;_-* "-"??_-;_-@_-</c:formatCode>
                <c:ptCount val="10"/>
                <c:pt idx="0">
                  <c:v>3623.5</c:v>
                </c:pt>
                <c:pt idx="1">
                  <c:v>1214</c:v>
                </c:pt>
                <c:pt idx="2">
                  <c:v>42825.5</c:v>
                </c:pt>
                <c:pt idx="3">
                  <c:v>321419</c:v>
                </c:pt>
                <c:pt idx="4">
                  <c:v>18413.5</c:v>
                </c:pt>
                <c:pt idx="5">
                  <c:v>8520.5</c:v>
                </c:pt>
                <c:pt idx="6">
                  <c:v>19641</c:v>
                </c:pt>
                <c:pt idx="7">
                  <c:v>180729.5</c:v>
                </c:pt>
                <c:pt idx="8">
                  <c:v>19257</c:v>
                </c:pt>
                <c:pt idx="9">
                  <c:v>16909</c:v>
                </c:pt>
              </c:numCache>
            </c:numRef>
          </c:val>
          <c:extLst>
            <c:ext xmlns:c16="http://schemas.microsoft.com/office/drawing/2014/chart" uri="{C3380CC4-5D6E-409C-BE32-E72D297353CC}">
              <c16:uniqueId val="{00000006-3B91-4EA2-8874-7D2D5D605B72}"/>
            </c:ext>
          </c:extLst>
        </c:ser>
        <c:ser>
          <c:idx val="1"/>
          <c:order val="1"/>
          <c:tx>
            <c:strRef>
              <c:f>'CF Database by Actor-Use'!$J$5</c:f>
              <c:strCache>
                <c:ptCount val="1"/>
                <c:pt idx="0">
                  <c:v>Private</c:v>
                </c:pt>
              </c:strCache>
            </c:strRef>
          </c:tx>
          <c:spPr>
            <a:solidFill>
              <a:schemeClr val="accent2"/>
            </a:solidFill>
            <a:ln>
              <a:solidFill>
                <a:srgbClr val="000000"/>
              </a:solidFill>
              <a:prstDash val="solid"/>
            </a:ln>
            <a:effectLst/>
          </c:spPr>
          <c:invertIfNegative val="0"/>
          <c:dPt>
            <c:idx val="5"/>
            <c:invertIfNegative val="0"/>
            <c:spPr>
              <a:solidFill>
                <a:schemeClr val="accent2"/>
              </a:solidFill>
              <a:ln w="28575">
                <a:solidFill>
                  <a:schemeClr val="accent3"/>
                </a:solidFill>
                <a:prstDash val="sysDot"/>
              </a:ln>
              <a:effectLst/>
            </c:spPr>
            <c:extLst>
              <c:ext xmlns:c16="http://schemas.microsoft.com/office/drawing/2014/chart" uri="{C3380CC4-5D6E-409C-BE32-E72D297353CC}">
                <c16:uniqueId val="{00000008-3B91-4EA2-8874-7D2D5D605B72}"/>
              </c:ext>
            </c:extLst>
          </c:dPt>
          <c:dPt>
            <c:idx val="6"/>
            <c:invertIfNegative val="0"/>
            <c:spPr>
              <a:solidFill>
                <a:schemeClr val="accent2"/>
              </a:solidFill>
              <a:ln w="28575">
                <a:solidFill>
                  <a:schemeClr val="accent3"/>
                </a:solidFill>
                <a:prstDash val="sysDot"/>
              </a:ln>
              <a:effectLst/>
            </c:spPr>
            <c:extLst>
              <c:ext xmlns:c16="http://schemas.microsoft.com/office/drawing/2014/chart" uri="{C3380CC4-5D6E-409C-BE32-E72D297353CC}">
                <c16:uniqueId val="{00000009-3B91-4EA2-8874-7D2D5D605B72}"/>
              </c:ext>
            </c:extLst>
          </c:dPt>
          <c:cat>
            <c:strRef>
              <c:f>'CF Database by Actor-Use'!$K$3:$T$3</c:f>
              <c:strCache>
                <c:ptCount val="10"/>
                <c:pt idx="0">
                  <c:v>US and Canada</c:v>
                </c:pt>
                <c:pt idx="1">
                  <c:v>Other Oceania</c:v>
                </c:pt>
                <c:pt idx="2">
                  <c:v>Western Europe</c:v>
                </c:pt>
                <c:pt idx="3">
                  <c:v>Global Total</c:v>
                </c:pt>
                <c:pt idx="4">
                  <c:v>Latin America and Caribbean</c:v>
                </c:pt>
                <c:pt idx="5">
                  <c:v>Middle East and North Africa</c:v>
                </c:pt>
                <c:pt idx="6">
                  <c:v>Central Asia and Eastern Europe</c:v>
                </c:pt>
                <c:pt idx="7">
                  <c:v>East Asia and Pacific</c:v>
                </c:pt>
                <c:pt idx="8">
                  <c:v>South Asia</c:v>
                </c:pt>
                <c:pt idx="9">
                  <c:v>Sub-Saharan Africa</c:v>
                </c:pt>
              </c:strCache>
            </c:strRef>
          </c:cat>
          <c:val>
            <c:numRef>
              <c:f>'CF Database by Actor-Use'!$K$5:$T$5</c:f>
              <c:numCache>
                <c:formatCode>_-* #,##0_-;\-* #,##0_-;_-* "-"??_-;_-@_-</c:formatCode>
                <c:ptCount val="10"/>
                <c:pt idx="0">
                  <c:v>79912</c:v>
                </c:pt>
                <c:pt idx="1">
                  <c:v>7618.5</c:v>
                </c:pt>
                <c:pt idx="2">
                  <c:v>61867.5</c:v>
                </c:pt>
                <c:pt idx="3">
                  <c:v>310251.5</c:v>
                </c:pt>
                <c:pt idx="4">
                  <c:v>16672.5</c:v>
                </c:pt>
                <c:pt idx="5">
                  <c:v>6814.5</c:v>
                </c:pt>
                <c:pt idx="6">
                  <c:v>12598.5</c:v>
                </c:pt>
                <c:pt idx="7">
                  <c:v>111081.5</c:v>
                </c:pt>
                <c:pt idx="8">
                  <c:v>10842.5</c:v>
                </c:pt>
                <c:pt idx="9">
                  <c:v>2345</c:v>
                </c:pt>
              </c:numCache>
            </c:numRef>
          </c:val>
          <c:extLst>
            <c:ext xmlns:c16="http://schemas.microsoft.com/office/drawing/2014/chart" uri="{C3380CC4-5D6E-409C-BE32-E72D297353CC}">
              <c16:uniqueId val="{00000007-3B91-4EA2-8874-7D2D5D605B72}"/>
            </c:ext>
          </c:extLst>
        </c:ser>
        <c:dLbls>
          <c:showLegendKey val="0"/>
          <c:showVal val="0"/>
          <c:showCatName val="0"/>
          <c:showSerName val="0"/>
          <c:showPercent val="0"/>
          <c:showBubbleSize val="0"/>
          <c:showLeaderLines val="0"/>
        </c:dLbls>
        <c:gapWidth val="100"/>
        <c:overlap val="100"/>
        <c:axId val="1992068511"/>
        <c:axId val="1992067263"/>
      </c:barChart>
      <c:catAx>
        <c:axId val="1992068511"/>
        <c:scaling>
          <c:orientation/>
        </c:scaling>
        <c:delete val="0"/>
        <c:axPos val="b"/>
        <c:numFmt formatCode="General" sourceLinked="1"/>
        <c:majorTickMark val="in"/>
        <c:minorTickMark val="none"/>
        <c:spPr>
          <a:noFill/>
          <a:ln w="3175" cap="flat" cmpd="sng" algn="ctr">
            <a:solidFill>
              <a:srgbClr val="B3B3B3"/>
            </a:solidFill>
            <a:prstDash val="solid"/>
            <a:round/>
          </a:ln>
          <a:effectLst/>
        </c:spPr>
        <c:txPr>
          <a:bodyPr rot="-60000000" spcFirstLastPara="1" vertOverflow="ellipsis" vert="horz" wrap="square" anchor="ctr" anchorCtr="1"/>
          <a:p>
            <a:pPr>
              <a:defRPr sz="1000" b="0" i="0" u="none" strike="noStrike" kern="1200" baseline="0" smtId="4294967295">
                <a:solidFill>
                  <a:schemeClr val="tx1"/>
                </a:solidFill>
                <a:latin typeface="+mn-lt"/>
                <a:ea typeface="Segoe UI"/>
                <a:cs typeface="Segoe UI"/>
              </a:defRPr>
            </a:pPr>
            <a:endParaRPr sz="1000" b="0" i="0" u="none" strike="noStrike" kern="1200" baseline="0" smtId="4294967295">
              <a:solidFill>
                <a:schemeClr val="tx1"/>
              </a:solidFill>
              <a:latin typeface="+mn-lt"/>
              <a:ea typeface="Segoe UI"/>
              <a:cs typeface="Segoe UI"/>
            </a:endParaRPr>
          </a:p>
        </c:txPr>
        <c:crossAx val="1992067263"/>
        <c:crosses val="autoZero"/>
        <c:auto val="0"/>
        <c:lblAlgn val="ctr"/>
        <c:lblOffset/>
        <c:noMultiLvlLbl val="0"/>
      </c:catAx>
      <c:valAx>
        <c:axId val="1992067263"/>
        <c:scaling>
          <c:orientation/>
        </c:scaling>
        <c:delete val="0"/>
        <c:axPos val="l"/>
        <c:numFmt formatCode="0%" sourceLinked="1"/>
        <c:majorTickMark val="in"/>
        <c:minorTickMark val="none"/>
        <c:spPr>
          <a:noFill/>
          <a:ln w="3175">
            <a:solidFill>
              <a:srgbClr val="B3B3B3"/>
            </a:solidFill>
            <a:prstDash val="solid"/>
          </a:ln>
          <a:effectLst/>
        </c:spPr>
        <c:txPr>
          <a:bodyPr rot="-60000000" spcFirstLastPara="1" vertOverflow="ellipsis" vert="horz" wrap="square" anchor="ctr" anchorCtr="1"/>
          <a:p>
            <a:pPr>
              <a:defRPr sz="1100" b="0" i="0" u="none" strike="noStrike" kern="1200" baseline="0" smtId="4294967295">
                <a:solidFill>
                  <a:schemeClr val="tx1"/>
                </a:solidFill>
                <a:latin typeface="+mn-lt"/>
                <a:ea typeface="Segoe UI"/>
                <a:cs typeface="Segoe UI"/>
              </a:defRPr>
            </a:pPr>
            <a:endParaRPr sz="1100" b="0" i="0" u="none" strike="noStrike" kern="1200" baseline="0" smtId="4294967295">
              <a:solidFill>
                <a:schemeClr val="tx1"/>
              </a:solidFill>
              <a:latin typeface="+mn-lt"/>
              <a:ea typeface="Segoe UI"/>
              <a:cs typeface="Segoe UI"/>
            </a:endParaRPr>
          </a:p>
        </c:txPr>
        <c:crossAx val="1992068511"/>
        <c:crosses val="autoZero"/>
        <c:crossBetween val="between"/>
      </c:valAx>
      <c:spPr>
        <a:noFill/>
        <a:ln w="25400">
          <a:noFill/>
        </a:ln>
        <a:effectLst/>
      </c:spPr>
    </c:plotArea>
    <c:legend>
      <c:legendPos val="b"/>
      <c:layout>
        <c:manualLayout>
          <c:xMode val="edge"/>
          <c:yMode val="edge"/>
          <c:x val="0.1757483333349228"/>
          <c:y val="0.008398357778787613"/>
          <c:w val="0.6108617186546326"/>
          <c:h val="0.06935716420412064"/>
        </c:manualLayout>
      </c:layout>
      <c:overlay val="0"/>
      <c:spPr>
        <a:noFill/>
        <a:ln>
          <a:noFill/>
        </a:ln>
        <a:effectLst/>
      </c:spPr>
      <c:txPr>
        <a:bodyPr rot="0" spcFirstLastPara="1" vertOverflow="ellipsis" vert="horz" wrap="square" anchor="ctr" anchorCtr="1"/>
        <a:p>
          <a:pPr>
            <a:defRPr sz="1000" b="0" i="0" u="none" strike="noStrike" kern="1200" baseline="0" smtId="4294967295">
              <a:solidFill>
                <a:schemeClr val="tx1"/>
              </a:solidFill>
              <a:latin typeface="+mn-lt"/>
              <a:ea typeface="Segoe UI"/>
              <a:cs typeface="Segoe UI"/>
            </a:defRPr>
          </a:pPr>
          <a:endParaRPr sz="1000" b="0" i="0" u="none" strike="noStrike" kern="1200" baseline="0" smtId="4294967295">
            <a:solidFill>
              <a:schemeClr val="tx1"/>
            </a:solidFill>
            <a:latin typeface="+mn-lt"/>
            <a:ea typeface="Segoe UI"/>
            <a:cs typeface="Segoe UI"/>
          </a:endParaRP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25400" cap="flat" cmpd="sng" algn="ctr">
      <a:noFill/>
      <a:round/>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sz="1400" b="0" i="0" u="none" strike="noStrike" kern="1200" spc="0" baseline="0">
                <a:solidFill>
                  <a:schemeClr val="tx1">
                    <a:lumMod val="65000"/>
                    <a:lumOff val="35000"/>
                  </a:schemeClr>
                </a:solidFill>
                <a:latin typeface="+mn-lt"/>
                <a:ea typeface="+mn-ea"/>
                <a:cs typeface="+mn-cs"/>
              </a:defRPr>
            </a:pPr>
            <a:r>
              <a:rPr lang="zh-Hans" sz="1200" b="1" i="0" u="none" strike="noStrike">
                <a:solidFill>
                  <a:srgbClr val="004C97"/>
                </a:solidFill>
                <a:highlight>
                  <a:srgbClr val="000000">
                    <a:alpha val="0"/>
                  </a:srgbClr>
                </a:highlight>
                <a:latin typeface="Simsun"/>
                <a:ea typeface="Simsun"/>
                <a:cs typeface="Arial"/>
              </a:rPr>
              <a:t>基于资源禀赋和金融发展的国家分类</a:t>
            </a:r>
            <a:endParaRPr lang="en-US" sz="1200" b="1">
              <a:solidFill>
                <a:srgbClr val="004C97"/>
              </a:solidFill>
              <a:latin typeface="Arial" pitchFamily="34" charset="0"/>
              <a:cs typeface="Arial" pitchFamily="34" charset="0"/>
            </a:endParaRPr>
          </a:p>
        </c:rich>
      </c:tx>
      <c:layout>
        <c:manualLayout>
          <c:xMode val="edge"/>
          <c:yMode val="edge"/>
          <c:x val="0.08752132952213287"/>
          <c:y val="0.02063545398414135"/>
        </c:manualLayout>
      </c:layout>
      <c:overlay val="0"/>
      <c:spPr>
        <a:noFill/>
        <a:ln>
          <a:noFill/>
        </a:ln>
        <a:effectLst/>
      </c:spPr>
      <c:txPr>
        <a:bodyPr rot="0" spcFirstLastPara="1" vertOverflow="ellipsis" vert="horz" wrap="square" anchor="ctr" anchorCtr="1"/>
        <a:p>
          <a:pPr algn="l">
            <a:defRPr sz="1400" b="0" i="0" u="none" strike="noStrike" kern="1200" spc="0" baseline="0" smtId="4294967295">
              <a:solidFill>
                <a:schemeClr val="tx1">
                  <a:lumMod val="65000"/>
                  <a:lumOff val="35000"/>
                </a:schemeClr>
              </a:solidFill>
              <a:latin typeface="+mn-lt"/>
              <a:ea typeface="+mn-ea"/>
              <a:cs typeface="+mn-cs"/>
            </a:defRPr>
          </a:pPr>
          <a:endParaRPr sz="1400" b="0" i="0" u="none" strike="noStrike" kern="1200" spc="0" baseline="0" smtId="4294967295">
            <a:solidFill>
              <a:schemeClr val="tx1">
                <a:lumMod val="65000"/>
                <a:lumOff val="35000"/>
              </a:schemeClr>
            </a:solidFill>
            <a:latin typeface="+mn-lt"/>
            <a:ea typeface="+mn-ea"/>
            <a:cs typeface="+mn-cs"/>
          </a:endParaRPr>
        </a:p>
      </c:txPr>
    </c:title>
    <c:autoTitleDeleted val="0"/>
    <c:plotArea>
      <c:layout>
        <c:manualLayout>
          <c:layoutTarget val="inner"/>
          <c:xMode val="edge"/>
          <c:yMode val="edge"/>
          <c:x val="0.09752825647592545"/>
          <c:y val="0.1297314316034317"/>
          <c:w val="0.8655929565429688"/>
          <c:h val="0.6681205034255981"/>
        </c:manualLayout>
      </c:layout>
      <c:bubbleChart>
        <c:varyColors val="0"/>
        <c:ser>
          <c:idx val="0"/>
          <c:order val="0"/>
          <c:tx>
            <c:strRef>
              <c:f>'Data and Charts for PPT'!$A$70</c:f>
              <c:strCache>
                <c:ptCount val="1"/>
                <c:pt idx="0">
                  <c:v>石油净出口（占GDP的百分比）</c:v>
                </c:pt>
              </c:strCache>
            </c:strRef>
          </c:tx>
          <c:spPr>
            <a:solidFill>
              <a:srgbClr val="009CDE"/>
            </a:solidFill>
            <a:ln>
              <a:solidFill>
                <a:srgbClr val="002060">
                  <a:alpha val="88000"/>
                </a:srgbClr>
              </a:solidFill>
            </a:ln>
            <a:effectLst/>
          </c:spPr>
          <c:invertIfNegative val="0"/>
          <c:dLbls>
            <c:dLbl>
              <c:idx val="0"/>
              <c:tx>
                <c:rich>
                  <a:bodyPr/>
                  <a:lstStyle/>
                  <a:p>
                    <a:pPr>
                      <a:defRPr/>
                    </a:pPr>
                    <a:fld id="{E9CBEE46-F37B-4EA6-B033-BEBB385A5506}" type="CELLRANGE">
                      <a:rPr lang="en-US"/>
                      <a:t>[CELLRANGE]</a:t>
                    </a:fld>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6608-461E-8B07-C72C05C35323}"/>
                </c:ext>
              </c:extLst>
            </c:dLbl>
            <c:dLbl>
              <c:idx val="1"/>
              <c:layout>
                <c:manualLayout>
                  <c:x val="-0.06675157696008682"/>
                  <c:y val="-0.03771829232573509"/>
                </c:manualLayout>
              </c:layout>
              <c:tx>
                <c:rich>
                  <a:bodyPr/>
                  <a:lstStyle/>
                  <a:p>
                    <a:pPr>
                      <a:defRPr/>
                    </a:pPr>
                    <a:fld id="{4926ABE3-FA1E-4C7D-A4D9-372347DC8C26}" type="CELLRANGE">
                      <a:rPr lang="en-US"/>
                      <a:t>[CELLRANGE]</a:t>
                    </a:fld>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6608-461E-8B07-C72C05C35323}"/>
                </c:ext>
              </c:extLst>
            </c:dLbl>
            <c:dLbl>
              <c:idx val="2"/>
              <c:tx>
                <c:rich>
                  <a:bodyPr/>
                  <a:lstStyle/>
                  <a:p>
                    <a:pPr>
                      <a:defRPr/>
                    </a:pPr>
                    <a:fld id="{96F9FD66-E01D-423D-90D0-FFFBCDD637E4}" type="CELLRANGE">
                      <a:rPr lang="en-US"/>
                      <a:t>[CELLRANGE]</a:t>
                    </a:fld>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6608-461E-8B07-C72C05C35323}"/>
                </c:ext>
              </c:extLst>
            </c:dLbl>
            <c:dLbl>
              <c:idx val="3"/>
              <c:layout>
                <c:manualLayout>
                  <c:x val="-0.03132560849189758"/>
                  <c:y val="0.03726956248283386"/>
                </c:manualLayout>
              </c:layout>
              <c:tx>
                <c:rich>
                  <a:bodyPr/>
                  <a:lstStyle/>
                  <a:p>
                    <a:pPr>
                      <a:defRPr/>
                    </a:pPr>
                    <a:fld id="{31CD774F-380F-41FF-8DA0-D272285B7BE4}" type="CELLRANGE">
                      <a:rPr lang="en-US"/>
                      <a:t>[CELLRANGE]</a:t>
                    </a:fld>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6608-461E-8B07-C72C05C35323}"/>
                </c:ext>
              </c:extLst>
            </c:dLbl>
            <c:dLbl>
              <c:idx val="4"/>
              <c:layout>
                <c:manualLayout>
                  <c:x val="-0.028477827087044716"/>
                  <c:y val="0.040657706558704376"/>
                </c:manualLayout>
              </c:layout>
              <c:tx>
                <c:rich>
                  <a:bodyPr/>
                  <a:lstStyle/>
                  <a:p>
                    <a:pPr>
                      <a:defRPr/>
                    </a:pPr>
                    <a:fld id="{856D3F12-EFCB-4199-AC9F-71DFC89C8B9F}" type="CELLRANGE">
                      <a:rPr lang="en-US"/>
                      <a:t>[CELLRANGE]</a:t>
                    </a:fld>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6608-461E-8B07-C72C05C35323}"/>
                </c:ext>
              </c:extLst>
            </c:dLbl>
            <c:dLbl>
              <c:idx val="5"/>
              <c:layout>
                <c:manualLayout>
                  <c:x val="-0.019472330808639526"/>
                  <c:y val="-0.020727692171931267"/>
                </c:manualLayout>
              </c:layout>
              <c:tx>
                <c:rich>
                  <a:bodyPr/>
                  <a:lstStyle/>
                  <a:p>
                    <a:pPr>
                      <a:defRPr/>
                    </a:pPr>
                    <a:fld id="{8881D716-0C78-44AB-9347-0A8E6A8AA5D7}" type="CELLRANGE">
                      <a:rPr lang="en-US"/>
                      <a:t>[CELLRANGE]</a:t>
                    </a:fld>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608-461E-8B07-C72C05C35323}"/>
                </c:ext>
              </c:extLst>
            </c:dLbl>
            <c:dLbl>
              <c:idx val="6"/>
              <c:tx>
                <c:rich>
                  <a:bodyPr/>
                  <a:lstStyle/>
                  <a:p>
                    <a:pPr>
                      <a:defRPr/>
                    </a:pPr>
                    <a:fld id="{D417CF2A-4D81-4C65-9AA4-759BED026F7A}" type="CELLRANGE">
                      <a:rPr lang="en-US"/>
                      <a:t>[CELLRANGE]</a:t>
                    </a:fld>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6608-461E-8B07-C72C05C35323}"/>
                </c:ext>
              </c:extLst>
            </c:dLbl>
            <c:dLbl>
              <c:idx val="7"/>
              <c:layout>
                <c:manualLayout>
                  <c:x val="-0.03433753177523613"/>
                  <c:y val="0.02600839175283909"/>
                </c:manualLayout>
              </c:layout>
              <c:tx>
                <c:rich>
                  <a:bodyPr/>
                  <a:lstStyle/>
                  <a:p>
                    <a:pPr>
                      <a:defRPr/>
                    </a:pPr>
                    <a:fld id="{D99BC847-EBAB-4866-8A96-904530894EF6}" type="CELLRANGE">
                      <a:rPr lang="en-US"/>
                      <a:t>[CELLRANGE]</a:t>
                    </a:fld>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7-6608-461E-8B07-C72C05C35323}"/>
                </c:ext>
              </c:extLst>
            </c:dLbl>
            <c:dLbl>
              <c:idx val="8"/>
              <c:layout>
                <c:manualLayout>
                  <c:x val="-0.028477827087044716"/>
                  <c:y val="0.03388142213225365"/>
                </c:manualLayout>
              </c:layout>
              <c:tx>
                <c:rich>
                  <a:bodyPr/>
                  <a:lstStyle/>
                  <a:p>
                    <a:pPr>
                      <a:defRPr/>
                    </a:pPr>
                    <a:fld id="{49E9CF9B-795D-42CF-BA24-DD602F21BC8C}" type="CELLRANGE">
                      <a:rPr lang="en-US"/>
                      <a:t>[CELLRANGE]</a:t>
                    </a:fld>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8-6608-461E-8B07-C72C05C35323}"/>
                </c:ext>
              </c:extLst>
            </c:dLbl>
            <c:spPr>
              <a:noFill/>
              <a:ln>
                <a:noFill/>
              </a:ln>
              <a:effectLst/>
            </c:spPr>
            <c:txPr>
              <a:bodyPr rot="0" spcFirstLastPara="1" vertOverflow="ellipsis" vert="horz" wrap="square" lIns="38100" tIns="19050" rIns="38100" bIns="19050" anchor="ctr" anchorCtr="1">
                <a:spAutoFit/>
              </a:bodyPr>
              <a:p>
                <a:pPr>
                  <a:defRPr sz="1000" b="0" i="0" u="none" strike="noStrike" kern="1200" baseline="0" smtId="4294967295">
                    <a:solidFill>
                      <a:schemeClr val="tx1">
                        <a:lumMod val="75000"/>
                        <a:lumOff val="25000"/>
                      </a:schemeClr>
                    </a:solidFill>
                    <a:latin typeface="+mj-lt"/>
                    <a:ea typeface="+mn-ea"/>
                    <a:cs typeface="Segoe UI" panose="020b0502040204020203" pitchFamily="34" charset="0"/>
                  </a:defRPr>
                </a:pPr>
                <a:endParaRPr sz="1000" b="0" i="0" u="none" strike="noStrike" kern="1200" baseline="0" smtId="4294967295">
                  <a:solidFill>
                    <a:schemeClr val="tx1">
                      <a:lumMod val="75000"/>
                      <a:lumOff val="25000"/>
                    </a:schemeClr>
                  </a:solidFill>
                  <a:latin typeface="+mj-lt"/>
                  <a:ea typeface="+mn-ea"/>
                  <a:cs typeface="Segoe UI" panose="020b0502040204020203" pitchFamily="34" charset="0"/>
                </a:endParaRP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15:showDataLabelsRange val="1"/>
              </c:ext>
            </c:extLst>
          </c:dLbls>
          <c:xVal>
            <c:numRef>
              <c:f>'Data and Charts for PPT'!$D$71:$D$79</c:f>
              <c:numCache>
                <c:formatCode>General</c:formatCode>
                <c:ptCount val="9"/>
                <c:pt idx="0">
                  <c:v>0.1783086657524109</c:v>
                </c:pt>
                <c:pt idx="1">
                  <c:v>0.30470678210258484</c:v>
                </c:pt>
                <c:pt idx="2">
                  <c:v>0.3250213861465454</c:v>
                </c:pt>
                <c:pt idx="3">
                  <c:v>0.12480573356151581</c:v>
                </c:pt>
                <c:pt idx="4">
                  <c:v>0.22941553592681885</c:v>
                </c:pt>
                <c:pt idx="5">
                  <c:v>0.1602506935596466</c:v>
                </c:pt>
                <c:pt idx="6">
                  <c:v>0.10243495553731918</c:v>
                </c:pt>
                <c:pt idx="7">
                  <c:v>0.546859622001648</c:v>
                </c:pt>
                <c:pt idx="8">
                  <c:v>0.3304842710494995</c:v>
                </c:pt>
              </c:numCache>
            </c:numRef>
          </c:xVal>
          <c:yVal>
            <c:numRef>
              <c:f>'Data and Charts for PPT'!$H$71:$H$79</c:f>
              <c:numCache>
                <c:formatCode>General</c:formatCode>
                <c:ptCount val="9"/>
                <c:pt idx="0">
                  <c:v>20.94295786194458</c:v>
                </c:pt>
                <c:pt idx="1">
                  <c:v>-3.1469343386929327</c:v>
                </c:pt>
                <c:pt idx="2">
                  <c:v>13.851436078372453</c:v>
                </c:pt>
                <c:pt idx="3">
                  <c:v>-5.150878350067041</c:v>
                </c:pt>
                <c:pt idx="4">
                  <c:v>-3.164926848732886</c:v>
                </c:pt>
                <c:pt idx="5">
                  <c:v>-3.211947254591458</c:v>
                </c:pt>
                <c:pt idx="6">
                  <c:v>11.841153814841054</c:v>
                </c:pt>
                <c:pt idx="7">
                  <c:v>-1.1872773989694985</c:v>
                </c:pt>
                <c:pt idx="8">
                  <c:v>-5.002713639531244</c:v>
                </c:pt>
              </c:numCache>
            </c:numRef>
          </c:yVal>
          <c:bubbleSize>
            <c:numRef>
              <c:f>'Data and Charts for PPT'!$I$71:$I$79</c:f>
              <c:numCache>
                <c:ptCount val="9"/>
                <c:pt idx="0">
                  <c:v>40.32061961474385</c:v>
                </c:pt>
                <c:pt idx="1">
                  <c:v>7.76</c:v>
                </c:pt>
                <c:pt idx="2">
                  <c:v>5.67493872957022</c:v>
                </c:pt>
                <c:pt idx="3">
                  <c:v>44.55311532152817</c:v>
                </c:pt>
                <c:pt idx="4">
                  <c:v>51.690380490259834</c:v>
                </c:pt>
                <c:pt idx="5">
                  <c:v>-1</c:v>
                </c:pt>
                <c:pt idx="6">
                  <c:v>-1</c:v>
                </c:pt>
                <c:pt idx="7">
                  <c:v>1.3514040619878165</c:v>
                </c:pt>
                <c:pt idx="8">
                  <c:v>75.23098114850106</c:v>
                </c:pt>
              </c:numCache>
            </c:numRef>
          </c:bubbleSize>
          <c:bubble3D val="0"/>
          <c:extLst>
            <c:ext xmlns:c16="http://schemas.microsoft.com/office/drawing/2014/chart" uri="{C3380CC4-5D6E-409C-BE32-E72D297353CC}">
              <c16:uniqueId val="{00000009-6608-461E-8B07-C72C05C35323}"/>
            </c:ext>
            <c:ext xmlns:c15="http://schemas.microsoft.com/office/drawing/2012/chart" uri="{02D57815-91ED-43cb-92C2-25804820EDAC}">
              <c15:datalabelsRange xmlns:c15="http://schemas.microsoft.com/office/drawing/2012/chart">
                <c15:f>'Data and Charts for PPT'!$B$71:$B$79</c15:f>
                <c15:dlblRangeCache>
                  <c:ptCount val="9"/>
                  <c:pt idx="0">
                    <c:v>AZE</c:v>
                  </c:pt>
                  <c:pt idx="1">
                    <c:v>GEO</c:v>
                  </c:pt>
                  <c:pt idx="2">
                    <c:v>KAZ</c:v>
                  </c:pt>
                  <c:pt idx="3">
                    <c:v>KGZ</c:v>
                  </c:pt>
                  <c:pt idx="4">
                    <c:v>PAK</c:v>
                  </c:pt>
                  <c:pt idx="5">
                    <c:v>TJK</c:v>
                  </c:pt>
                  <c:pt idx="6">
                    <c:v>TKM</c:v>
                  </c:pt>
                  <c:pt idx="7">
                    <c:v>CHN</c:v>
                  </c:pt>
                  <c:pt idx="8">
                    <c:v>MNG</c:v>
                  </c:pt>
                </c15:dlblRangeCache>
              </c15:datalabelsRange>
            </c:ext>
          </c:extLst>
        </c:ser>
        <c:dLbls>
          <c:showLegendKey val="0"/>
          <c:showVal val="0"/>
          <c:showCatName val="0"/>
          <c:showSerName val="0"/>
          <c:showPercent val="0"/>
          <c:showBubbleSize val="0"/>
          <c:showLeaderLines val="0"/>
        </c:dLbls>
        <c:bubbleScale val="40"/>
        <c:showNegBubbles val="1"/>
        <c:axId val="1305340416"/>
        <c:axId val="1305341248"/>
      </c:bubbleChart>
      <c:valAx>
        <c:axId val="1305340416"/>
        <c:scaling>
          <c:orientation/>
        </c:scaling>
        <c:delete val="0"/>
        <c:axPos val="b"/>
        <c:title>
          <c:tx>
            <c:rich>
              <a:bodyPr/>
              <a:lstStyle/>
              <a:p>
                <a:pPr rtl="0"/>
                <a:r>
                  <a:rPr lang="zh-Hans" sz="1100" b="0" i="0" u="none" strike="noStrike">
                    <a:highlight>
                      <a:srgbClr val="000000">
                        <a:alpha val="0"/>
                      </a:srgbClr>
                    </a:highlight>
                    <a:latin typeface="Simsun"/>
                    <a:ea typeface="Simsun"/>
                  </a:rPr>
                  <a:t>金融发展指数</a:t>
                </a:r>
              </a:p>
            </c:rich>
          </c:tx>
          <c:layout>
            <c:manualLayout>
              <c:xMode val="edge"/>
              <c:yMode val="edge"/>
              <c:x val="0.30644944310188293"/>
              <c:y val="0.8408282399177551"/>
            </c:manualLayout>
          </c:layout>
          <c:overlay val="0"/>
          <c:spPr>
            <a:noFill/>
            <a:ln>
              <a:noFill/>
            </a:ln>
            <a:effectLst/>
          </c:spPr>
          <c:txPr>
            <a:bodyPr rot="0" spcFirstLastPara="1" vertOverflow="ellipsis" vert="horz" wrap="square" anchor="ctr" anchorCtr="1"/>
            <a:p>
              <a:pPr>
                <a:defRPr sz="1000" b="0" i="0" u="none" strike="noStrike" kern="1200" baseline="0" smtId="4294967295">
                  <a:solidFill>
                    <a:sysClr val="windowText" lastClr="000000"/>
                  </a:solidFill>
                  <a:latin typeface="Arial" pitchFamily="34" charset="0"/>
                  <a:ea typeface="+mn-ea"/>
                  <a:cs typeface="Segoe UI" panose="020b0502040204020203" pitchFamily="34" charset="0"/>
                </a:defRPr>
              </a:pPr>
              <a:endParaRPr sz="1000" b="0" i="0" u="none" strike="noStrike" kern="1200" baseline="0" smtId="4294967295">
                <a:solidFill>
                  <a:sysClr val="windowText" lastClr="000000"/>
                </a:solidFill>
                <a:latin typeface="Arial" pitchFamily="34" charset="0"/>
                <a:ea typeface="+mn-ea"/>
                <a:cs typeface="Segoe UI" panose="020b0502040204020203" pitchFamily="34" charset="0"/>
              </a:endParaRPr>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p>
            <a:pPr>
              <a:defRPr sz="1000" b="0" i="0" u="none" strike="noStrike" kern="1200" baseline="0" smtId="4294967295">
                <a:solidFill>
                  <a:sysClr val="windowText" lastClr="000000"/>
                </a:solidFill>
                <a:latin typeface="Arial" pitchFamily="34" charset="0"/>
                <a:ea typeface="+mn-ea"/>
                <a:cs typeface="Arial" pitchFamily="34" charset="0"/>
              </a:defRPr>
            </a:pPr>
            <a:endParaRPr sz="1000" b="0" i="0" u="none" strike="noStrike" kern="1200" baseline="0" smtId="4294967295">
              <a:solidFill>
                <a:sysClr val="windowText" lastClr="000000"/>
              </a:solidFill>
              <a:latin typeface="Arial" pitchFamily="34" charset="0"/>
              <a:ea typeface="+mn-ea"/>
              <a:cs typeface="Arial" pitchFamily="34" charset="0"/>
            </a:endParaRPr>
          </a:p>
        </c:txPr>
        <c:crossAx val="1305341248"/>
        <c:crosses val="autoZero"/>
        <c:crossBetween val="midCat"/>
      </c:valAx>
      <c:valAx>
        <c:axId val="1305341248"/>
        <c:scaling>
          <c:orientation/>
        </c:scaling>
        <c:delete val="0"/>
        <c:axPos val="l"/>
        <c:title>
          <c:tx>
            <c:rich>
              <a:bodyPr rot="-5400000" spcFirstLastPara="1" vertOverflow="ellipsis" vert="horz" wrap="square" anchor="ctr" anchorCtr="1"/>
              <a:lstStyle/>
              <a:p>
                <a:pPr rtl="0">
                  <a:defRPr sz="10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r>
                  <a:rPr lang="zh-Hans" sz="1000" b="0" i="0" u="none" strike="noStrike">
                    <a:solidFill>
                      <a:srgbClr val="000000"/>
                    </a:solidFill>
                    <a:highlight>
                      <a:srgbClr val="000000">
                        <a:alpha val="0"/>
                      </a:srgbClr>
                    </a:highlight>
                    <a:latin typeface="Simsun"/>
                    <a:ea typeface="Simsun"/>
                    <a:cs typeface="Arial"/>
                  </a:rPr>
                  <a:t>石油净出口（占GDP的百分比）</a:t>
                </a:r>
              </a:p>
            </c:rich>
          </c:tx>
          <c:overlay val="0"/>
          <c:spPr>
            <a:noFill/>
            <a:ln>
              <a:noFill/>
            </a:ln>
            <a:effectLst/>
          </c:spPr>
          <c:txPr>
            <a:bodyPr rot="-5400000" spcFirstLastPara="1" vertOverflow="ellipsis" vert="horz" wrap="square" anchor="ctr" anchorCtr="1"/>
            <a:p>
              <a:pPr>
                <a:defRPr sz="1000" b="0" i="0" u="none" strike="noStrike" kern="1200" baseline="0" smtId="4294967295">
                  <a:solidFill>
                    <a:sysClr val="windowText" lastClr="000000"/>
                  </a:solidFill>
                  <a:latin typeface="Segoe UI" panose="020b0502040204020203" pitchFamily="34" charset="0"/>
                  <a:ea typeface="+mn-ea"/>
                  <a:cs typeface="Segoe UI" panose="020b0502040204020203" pitchFamily="34" charset="0"/>
                </a:defRPr>
              </a:pPr>
              <a:endParaRPr sz="1000" b="0" i="0" u="none" strike="noStrike" kern="1200" baseline="0" smtId="4294967295">
                <a:solidFill>
                  <a:sysClr val="windowText" lastClr="000000"/>
                </a:solidFill>
                <a:latin typeface="Segoe UI" panose="020b0502040204020203" pitchFamily="34" charset="0"/>
                <a:ea typeface="+mn-ea"/>
                <a:cs typeface="Segoe UI" panose="020b0502040204020203" pitchFamily="34" charset="0"/>
              </a:endParaRPr>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p>
            <a:pPr>
              <a:defRPr sz="1000" b="0" i="0" u="none" strike="noStrike" kern="1200" baseline="0" smtId="4294967295">
                <a:solidFill>
                  <a:sysClr val="windowText" lastClr="000000"/>
                </a:solidFill>
                <a:latin typeface="Arial" pitchFamily="34" charset="0"/>
                <a:ea typeface="+mn-ea"/>
                <a:cs typeface="Arial" pitchFamily="34" charset="0"/>
              </a:defRPr>
            </a:pPr>
            <a:endParaRPr sz="1000" b="0" i="0" u="none" strike="noStrike" kern="1200" baseline="0" smtId="4294967295">
              <a:solidFill>
                <a:sysClr val="windowText" lastClr="000000"/>
              </a:solidFill>
              <a:latin typeface="Arial" pitchFamily="34" charset="0"/>
              <a:ea typeface="+mn-ea"/>
              <a:cs typeface="Arial" pitchFamily="34" charset="0"/>
            </a:endParaRPr>
          </a:p>
        </c:txPr>
        <c:crossAx val="1305340416"/>
        <c:crossesAt val="0"/>
        <c:crossBetween val="midCat"/>
      </c:valAx>
      <c:spPr>
        <a:noFill/>
        <a:ln>
          <a:solidFill>
            <a:schemeClr val="bg1">
              <a:lumMod val="7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p>
      <a:pPr>
        <a:defRPr/>
      </a:pPr>
      <a:endParaRPr lang="en-US"/>
    </a:p>
  </c:txPr>
  <c:externalData r:id="rId1">
    <c:autoUpdate val="0"/>
  </c:externalData>
  <c:userShapes r:id="rId2"/>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606146529316902"/>
          <c:y val="0.20818355679512024"/>
          <c:w val="0.8683596849441528"/>
          <c:h val="0.6709860563278198"/>
        </c:manualLayout>
      </c:layout>
      <c:barChart>
        <c:barDir val="col"/>
        <c:grouping val="clustered"/>
        <c:varyColors val="0"/>
        <c:ser>
          <c:idx val="0"/>
          <c:order val="0"/>
          <c:tx>
            <c:v>每年的费用</c:v>
          </c:tx>
          <c:spPr>
            <a:solidFill>
              <a:schemeClr val="accent1"/>
            </a:solidFill>
            <a:ln>
              <a:solidFill>
                <a:schemeClr val="tx1"/>
              </a:solidFill>
            </a:ln>
            <a:effectLst/>
          </c:spPr>
          <c:invertIfNegative val="0"/>
          <c:trendline>
            <c:spPr>
              <a:ln w="19050" cap="rnd">
                <a:solidFill>
                  <a:schemeClr val="accent1"/>
                </a:solidFill>
                <a:prstDash val="sysDot"/>
              </a:ln>
              <a:effectLst/>
            </c:spPr>
            <c:trendlineType val="linear"/>
            <c:dispRSqr val="0"/>
            <c:dispEq val="0"/>
          </c:trendline>
          <c:cat>
            <c:numRef>
              <c:f>'total losses'!$C$6:$C$47</c:f>
              <c:numCache>
                <c:formatCode>General</c:formatCode>
                <c:ptCount val="4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numCache>
            </c:numRef>
          </c:cat>
          <c:val>
            <c:numRef>
              <c:f>'total losses'!$E$6:$E$47</c:f>
              <c:numCache>
                <c:formatCode>General</c:formatCode>
                <c:ptCount val="42"/>
                <c:pt idx="0">
                  <c:v>1.025352</c:v>
                </c:pt>
                <c:pt idx="1">
                  <c:v>0.256338</c:v>
                </c:pt>
                <c:pt idx="2">
                  <c:v>0.256338</c:v>
                </c:pt>
                <c:pt idx="3">
                  <c:v>1.025352</c:v>
                </c:pt>
                <c:pt idx="4">
                  <c:v>0.256338</c:v>
                </c:pt>
                <c:pt idx="5">
                  <c:v>0.256338</c:v>
                </c:pt>
                <c:pt idx="6">
                  <c:v>0.256338</c:v>
                </c:pt>
                <c:pt idx="7">
                  <c:v>0.512676</c:v>
                </c:pt>
                <c:pt idx="8">
                  <c:v>1.28169</c:v>
                </c:pt>
                <c:pt idx="9">
                  <c:v>0</c:v>
                </c:pt>
                <c:pt idx="10">
                  <c:v>1.025352</c:v>
                </c:pt>
                <c:pt idx="11">
                  <c:v>1.025352</c:v>
                </c:pt>
                <c:pt idx="12">
                  <c:v>1.025352</c:v>
                </c:pt>
                <c:pt idx="13">
                  <c:v>0.512676</c:v>
                </c:pt>
                <c:pt idx="14">
                  <c:v>0.512676</c:v>
                </c:pt>
                <c:pt idx="15">
                  <c:v>0.256338</c:v>
                </c:pt>
                <c:pt idx="16">
                  <c:v>1.28169</c:v>
                </c:pt>
                <c:pt idx="17">
                  <c:v>0.7690140000000001</c:v>
                </c:pt>
                <c:pt idx="18">
                  <c:v>0.256338</c:v>
                </c:pt>
                <c:pt idx="19">
                  <c:v>2.050704</c:v>
                </c:pt>
                <c:pt idx="20">
                  <c:v>2.8197180000000004</c:v>
                </c:pt>
                <c:pt idx="21">
                  <c:v>1.28169</c:v>
                </c:pt>
                <c:pt idx="22">
                  <c:v>0.512676</c:v>
                </c:pt>
                <c:pt idx="23">
                  <c:v>0.7690140000000001</c:v>
                </c:pt>
                <c:pt idx="24">
                  <c:v>0.256338</c:v>
                </c:pt>
                <c:pt idx="25">
                  <c:v>1.025352</c:v>
                </c:pt>
                <c:pt idx="26">
                  <c:v>0.512676</c:v>
                </c:pt>
                <c:pt idx="27">
                  <c:v>0.7690140000000001</c:v>
                </c:pt>
                <c:pt idx="28">
                  <c:v>1.7943660000000001</c:v>
                </c:pt>
                <c:pt idx="29">
                  <c:v>0.512676</c:v>
                </c:pt>
                <c:pt idx="30">
                  <c:v>1.28169</c:v>
                </c:pt>
                <c:pt idx="31">
                  <c:v>1.7943660000000001</c:v>
                </c:pt>
                <c:pt idx="32">
                  <c:v>1.7943660000000001</c:v>
                </c:pt>
                <c:pt idx="33">
                  <c:v>0.7690140000000001</c:v>
                </c:pt>
                <c:pt idx="34">
                  <c:v>0.512676</c:v>
                </c:pt>
                <c:pt idx="35">
                  <c:v>1.28169</c:v>
                </c:pt>
                <c:pt idx="36">
                  <c:v>0.256338</c:v>
                </c:pt>
                <c:pt idx="37">
                  <c:v>1.025352</c:v>
                </c:pt>
                <c:pt idx="38">
                  <c:v>1.025352</c:v>
                </c:pt>
                <c:pt idx="39">
                  <c:v>1.025352</c:v>
                </c:pt>
                <c:pt idx="40">
                  <c:v>1.025352</c:v>
                </c:pt>
                <c:pt idx="41">
                  <c:v>1.5380280000000002</c:v>
                </c:pt>
              </c:numCache>
            </c:numRef>
          </c:val>
          <c:extLst>
            <c:ext xmlns:c16="http://schemas.microsoft.com/office/drawing/2014/chart" uri="{C3380CC4-5D6E-409C-BE32-E72D297353CC}">
              <c16:uniqueId val="{00000001-C45D-418D-871F-1AB9305E6F4D}"/>
            </c:ext>
          </c:extLst>
        </c:ser>
        <c:dLbls>
          <c:showLegendKey val="0"/>
          <c:showVal val="0"/>
          <c:showCatName val="0"/>
          <c:showSerName val="0"/>
          <c:showPercent val="0"/>
          <c:showBubbleSize val="0"/>
          <c:showLeaderLines val="0"/>
        </c:dLbls>
        <c:gapWidth val="100"/>
        <c:overlap/>
        <c:axId val="953599056"/>
        <c:axId val="1136592672"/>
      </c:barChart>
      <c:lineChart>
        <c:grouping/>
        <c:varyColors val="0"/>
        <c:ser>
          <c:idx val="1"/>
          <c:order val="1"/>
          <c:tx>
            <c:v>自1980年以来的累计成本（右轴）。</c:v>
          </c:tx>
          <c:spPr>
            <a:ln w="28575" cap="rnd">
              <a:solidFill>
                <a:schemeClr val="accent2"/>
              </a:solidFill>
              <a:round/>
            </a:ln>
            <a:effectLst/>
          </c:spPr>
          <c:marker>
            <c:symbol val="none"/>
          </c:marker>
          <c:cat>
            <c:numRef>
              <c:f>'total losses'!$C$6:$C$47</c:f>
              <c:numCache>
                <c:formatCode>General</c:formatCode>
                <c:ptCount val="4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numCache>
            </c:numRef>
          </c:cat>
          <c:val>
            <c:numRef>
              <c:f>'total losses'!$F$6:$F$47</c:f>
              <c:numCache>
                <c:formatCode>General</c:formatCode>
                <c:ptCount val="42"/>
                <c:pt idx="0">
                  <c:v>1.025352</c:v>
                </c:pt>
                <c:pt idx="1">
                  <c:v>1.28169</c:v>
                </c:pt>
                <c:pt idx="2">
                  <c:v>1.538028</c:v>
                </c:pt>
                <c:pt idx="3">
                  <c:v>2.56338</c:v>
                </c:pt>
                <c:pt idx="4">
                  <c:v>2.819718</c:v>
                </c:pt>
                <c:pt idx="5">
                  <c:v>3.076056</c:v>
                </c:pt>
                <c:pt idx="6">
                  <c:v>3.332394</c:v>
                </c:pt>
                <c:pt idx="7">
                  <c:v>3.8450699999999998</c:v>
                </c:pt>
                <c:pt idx="8">
                  <c:v>5.12676</c:v>
                </c:pt>
                <c:pt idx="9">
                  <c:v>5.12676</c:v>
                </c:pt>
                <c:pt idx="10">
                  <c:v>6.152112</c:v>
                </c:pt>
                <c:pt idx="11">
                  <c:v>7.177464</c:v>
                </c:pt>
                <c:pt idx="12">
                  <c:v>8.202816</c:v>
                </c:pt>
                <c:pt idx="13">
                  <c:v>8.715492000000001</c:v>
                </c:pt>
                <c:pt idx="14">
                  <c:v>9.228168000000002</c:v>
                </c:pt>
                <c:pt idx="15">
                  <c:v>9.484506000000001</c:v>
                </c:pt>
                <c:pt idx="16">
                  <c:v>10.766196</c:v>
                </c:pt>
                <c:pt idx="17">
                  <c:v>11.535210000000001</c:v>
                </c:pt>
                <c:pt idx="18">
                  <c:v>11.791548</c:v>
                </c:pt>
                <c:pt idx="19">
                  <c:v>13.842252</c:v>
                </c:pt>
                <c:pt idx="20">
                  <c:v>16.66197</c:v>
                </c:pt>
                <c:pt idx="21">
                  <c:v>17.94366</c:v>
                </c:pt>
                <c:pt idx="22">
                  <c:v>18.456336</c:v>
                </c:pt>
                <c:pt idx="23">
                  <c:v>19.22535</c:v>
                </c:pt>
                <c:pt idx="24">
                  <c:v>19.481688</c:v>
                </c:pt>
                <c:pt idx="25">
                  <c:v>20.50704</c:v>
                </c:pt>
                <c:pt idx="26">
                  <c:v>21.019716</c:v>
                </c:pt>
                <c:pt idx="27">
                  <c:v>21.788729999999997</c:v>
                </c:pt>
                <c:pt idx="28">
                  <c:v>23.583095999999998</c:v>
                </c:pt>
                <c:pt idx="29">
                  <c:v>24.095771999999997</c:v>
                </c:pt>
                <c:pt idx="30">
                  <c:v>25.377461999999998</c:v>
                </c:pt>
                <c:pt idx="31">
                  <c:v>27.171827999999998</c:v>
                </c:pt>
                <c:pt idx="32">
                  <c:v>28.966193999999998</c:v>
                </c:pt>
                <c:pt idx="33">
                  <c:v>29.735207999999997</c:v>
                </c:pt>
                <c:pt idx="34">
                  <c:v>30.247883999999996</c:v>
                </c:pt>
                <c:pt idx="35">
                  <c:v>31.529573999999997</c:v>
                </c:pt>
                <c:pt idx="36">
                  <c:v>31.785911999999996</c:v>
                </c:pt>
                <c:pt idx="37">
                  <c:v>32.811263999999994</c:v>
                </c:pt>
                <c:pt idx="38">
                  <c:v>33.83661599999999</c:v>
                </c:pt>
                <c:pt idx="39">
                  <c:v>34.86196799999999</c:v>
                </c:pt>
                <c:pt idx="40">
                  <c:v>35.88731999999999</c:v>
                </c:pt>
                <c:pt idx="41">
                  <c:v>37.425347999999985</c:v>
                </c:pt>
              </c:numCache>
            </c:numRef>
          </c:val>
          <c:smooth val="0"/>
          <c:extLst>
            <c:ext xmlns:c16="http://schemas.microsoft.com/office/drawing/2014/chart" uri="{C3380CC4-5D6E-409C-BE32-E72D297353CC}">
              <c16:uniqueId val="{00000002-C45D-418D-871F-1AB9305E6F4D}"/>
            </c:ext>
          </c:extLst>
        </c:ser>
        <c:dLbls>
          <c:showLegendKey val="0"/>
          <c:showVal val="0"/>
          <c:showCatName val="0"/>
          <c:showSerName val="0"/>
          <c:showPercent val="0"/>
          <c:showBubbleSize val="0"/>
          <c:showLeaderLines val="0"/>
        </c:dLbls>
        <c:axId val="2093748384"/>
        <c:axId val="2093745472"/>
      </c:lineChart>
      <c:catAx>
        <c:axId val="953599056"/>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5400000" spcFirstLastPara="1" vertOverflow="ellipsis" wrap="square" anchor="ctr" anchorCtr="1"/>
          <a:p>
            <a:pPr>
              <a:defRPr sz="1100" b="0" i="0" u="none" strike="noStrike" kern="1200" baseline="0" smtId="4294967295">
                <a:solidFill>
                  <a:sysClr val="windowText" lastClr="000000"/>
                </a:solidFill>
                <a:latin typeface="+mn-lt"/>
                <a:ea typeface="+mn-ea"/>
                <a:cs typeface="+mn-cs"/>
              </a:defRPr>
            </a:pPr>
            <a:endParaRPr sz="1100" b="0" i="0" u="none" strike="noStrike" kern="1200" baseline="0" smtId="4294967295">
              <a:solidFill>
                <a:sysClr val="windowText" lastClr="000000"/>
              </a:solidFill>
              <a:latin typeface="+mn-lt"/>
              <a:ea typeface="+mn-ea"/>
              <a:cs typeface="+mn-cs"/>
            </a:endParaRPr>
          </a:p>
        </c:txPr>
        <c:crossAx val="1136592672"/>
        <c:crosses val="autoZero"/>
        <c:auto val="0"/>
        <c:lblAlgn val="ctr"/>
        <c:lblOffset/>
        <c:noMultiLvlLbl val="0"/>
      </c:catAx>
      <c:valAx>
        <c:axId val="1136592672"/>
        <c:scaling>
          <c:orientation/>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spPr>
          <a:noFill/>
          <a:ln>
            <a:solidFill>
              <a:srgbClr val="B3B3B3"/>
            </a:solidFill>
          </a:ln>
          <a:effectLst/>
        </c:spPr>
        <c:txPr>
          <a:bodyPr rot="-60000000" spcFirstLastPara="1" vertOverflow="ellipsis" vert="horz" wrap="square" anchor="ctr" anchorCtr="1"/>
          <a:p>
            <a:pPr>
              <a:defRPr sz="1100" b="0" i="0" u="none" strike="noStrike" kern="1200" baseline="0" smtId="4294967295">
                <a:solidFill>
                  <a:sysClr val="windowText" lastClr="000000"/>
                </a:solidFill>
                <a:latin typeface="+mn-lt"/>
                <a:ea typeface="+mn-ea"/>
                <a:cs typeface="+mn-cs"/>
              </a:defRPr>
            </a:pPr>
            <a:endParaRPr sz="1100" b="0" i="0" u="none" strike="noStrike" kern="1200" baseline="0" smtId="4294967295">
              <a:solidFill>
                <a:sysClr val="windowText" lastClr="000000"/>
              </a:solidFill>
              <a:latin typeface="+mn-lt"/>
              <a:ea typeface="+mn-ea"/>
              <a:cs typeface="+mn-cs"/>
            </a:endParaRPr>
          </a:p>
        </c:txPr>
        <c:crossAx val="953599056"/>
        <c:crosses val="autoZero"/>
        <c:crossBetween val="between"/>
        <c:majorUnit val="1"/>
      </c:valAx>
      <c:valAx>
        <c:axId val="2093745472"/>
        <c:scaling>
          <c:orientation/>
        </c:scaling>
        <c:delete val="0"/>
        <c:axPos val="r"/>
        <c:numFmt formatCode="General" sourceLinked="1"/>
        <c:majorTickMark val="in"/>
        <c:minorTickMark val="none"/>
        <c:spPr>
          <a:noFill/>
          <a:ln>
            <a:solidFill>
              <a:srgbClr val="B3B3B3"/>
            </a:solidFill>
          </a:ln>
          <a:effectLst/>
        </c:spPr>
        <c:txPr>
          <a:bodyPr rot="-60000000" spcFirstLastPara="1" vertOverflow="ellipsis" vert="horz" wrap="square" anchor="ctr" anchorCtr="1"/>
          <a:p>
            <a:pPr>
              <a:defRPr sz="1100" b="0" i="0" u="none" strike="noStrike" kern="1200" baseline="0" smtId="4294967295">
                <a:solidFill>
                  <a:sysClr val="windowText" lastClr="000000"/>
                </a:solidFill>
                <a:latin typeface="+mn-lt"/>
                <a:ea typeface="+mn-ea"/>
                <a:cs typeface="+mn-cs"/>
              </a:defRPr>
            </a:pPr>
            <a:endParaRPr sz="1100" b="0" i="0" u="none" strike="noStrike" kern="1200" baseline="0" smtId="4294967295">
              <a:solidFill>
                <a:sysClr val="windowText" lastClr="000000"/>
              </a:solidFill>
              <a:latin typeface="+mn-lt"/>
              <a:ea typeface="+mn-ea"/>
              <a:cs typeface="+mn-cs"/>
            </a:endParaRPr>
          </a:p>
        </c:txPr>
        <c:crossAx val="2093748384"/>
        <c:crosses val="max"/>
        <c:crossBetween val="between"/>
        <c:majorUnit val="10"/>
      </c:valAx>
      <c:catAx>
        <c:axId val="2093748384"/>
        <c:scaling>
          <c:orientation/>
        </c:scaling>
        <c:delete val="1"/>
        <c:axPos val="b"/>
        <c:numFmt formatCode="General" sourceLinked="1"/>
        <c:majorTickMark val="out"/>
        <c:minorTickMark val="none"/>
        <c:crossAx val="2093745472"/>
        <c:auto val="0"/>
        <c:lblAlgn val="ctr"/>
        <c:lblOffset/>
        <c:noMultiLvlLbl val="0"/>
      </c:catAx>
      <c:spPr>
        <a:noFill/>
        <a:ln>
          <a:noFill/>
        </a:ln>
        <a:effectLst/>
      </c:spPr>
    </c:plotArea>
    <c:legend>
      <c:legendPos val="t"/>
      <c:layout>
        <c:manualLayout>
          <c:xMode val="edge"/>
          <c:yMode val="edge"/>
          <c:x val="0.061699025332927704"/>
          <c:y val="0.04144459590315819"/>
          <c:w val="0.8634731769561768"/>
          <c:h val="0.13935594260692596"/>
        </c:manualLayout>
      </c:layout>
      <c:overlay val="0"/>
      <c:spPr>
        <a:noFill/>
        <a:ln>
          <a:noFill/>
        </a:ln>
        <a:effectLst/>
      </c:spPr>
      <c:txPr>
        <a:bodyPr rot="0" spcFirstLastPara="1" vertOverflow="ellipsis" vert="horz" wrap="square" anchor="ctr" anchorCtr="1"/>
        <a:p>
          <a:pPr>
            <a:defRPr sz="1100" b="0" i="0" u="none" strike="noStrike" kern="1200" baseline="0" smtId="4294967295">
              <a:solidFill>
                <a:sysClr val="windowText" lastClr="000000"/>
              </a:solidFill>
              <a:latin typeface="+mn-lt"/>
              <a:ea typeface="+mn-ea"/>
              <a:cs typeface="+mn-cs"/>
            </a:defRPr>
          </a:pPr>
          <a:endParaRPr sz="1100" b="0" i="0" u="none" strike="noStrike" kern="1200" baseline="0" smtId="4294967295">
            <a:solidFill>
              <a:sysClr val="windowText" lastClr="000000"/>
            </a:solidFill>
            <a:latin typeface="+mn-lt"/>
            <a:ea typeface="+mn-ea"/>
            <a:cs typeface="+mn-cs"/>
          </a:endParaRP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p>
      <a:pPr>
        <a:defRPr sz="1100" smtId="4294967295">
          <a:solidFill>
            <a:sysClr val="windowText" lastClr="000000"/>
          </a:solidFill>
          <a:latin typeface="+mn-lt"/>
        </a:defRPr>
      </a:pPr>
      <a:endParaRPr sz="1100" smtId="4294967295">
        <a:solidFill>
          <a:sysClr val="windowText" lastClr="000000"/>
        </a:solidFill>
        <a:latin typeface="+mn-lt"/>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7341107726097107"/>
          <c:y val="0.09167882055044174"/>
          <c:w val="0.9059677720069885"/>
          <c:h val="0.8137118220329285"/>
        </c:manualLayout>
      </c:layout>
      <c:barChart>
        <c:barDir val="col"/>
        <c:grouping val="clustered"/>
        <c:varyColors val="0"/>
        <c:ser>
          <c:idx val="0"/>
          <c:order val="0"/>
          <c:tx>
            <c:strRef>
              <c:f>Sheet1!$G$61</c:f>
              <c:strCache>
                <c:ptCount val="1"/>
                <c:pt idx="0">
                  <c:v>Expected loan losses since 2023</c:v>
                </c:pt>
              </c:strCache>
            </c:strRef>
          </c:tx>
          <c:spPr>
            <a:solidFill>
              <a:srgbClr val="009CDE"/>
            </a:solidFill>
            <a:ln>
              <a:solidFill>
                <a:srgbClr val="000000"/>
              </a:solidFill>
            </a:ln>
          </c:spPr>
          <c:invertIfNegative val="0"/>
          <c:cat>
            <c:numRef>
              <c:f>'[1]Disaster frequency'!$AC$62:$AC$64</c:f>
              <c:numCache>
                <c:formatCode>General</c:formatCode>
                <c:ptCount val="3"/>
                <c:pt idx="0">
                  <c:v>2030</c:v>
                </c:pt>
                <c:pt idx="1">
                  <c:v>2040</c:v>
                </c:pt>
                <c:pt idx="2">
                  <c:v>2050</c:v>
                </c:pt>
              </c:numCache>
            </c:numRef>
          </c:cat>
          <c:val>
            <c:numRef>
              <c:f>Sheet1!$G$62:$G$64</c:f>
              <c:numCache>
                <c:formatCode>0</c:formatCode>
                <c:ptCount val="3"/>
                <c:pt idx="0">
                  <c:v>11.304787617560454</c:v>
                </c:pt>
                <c:pt idx="1">
                  <c:v>26</c:v>
                </c:pt>
                <c:pt idx="2">
                  <c:v>52.842156604196916</c:v>
                </c:pt>
              </c:numCache>
            </c:numRef>
          </c:val>
          <c:extLst>
            <c:ext xmlns:c16="http://schemas.microsoft.com/office/drawing/2014/chart" uri="{C3380CC4-5D6E-409C-BE32-E72D297353CC}">
              <c16:uniqueId val="{00000000-F1BB-4851-AFF3-AF0E7CA8E982}"/>
            </c:ext>
          </c:extLst>
        </c:ser>
        <c:dLbls>
          <c:showLegendKey val="0"/>
          <c:showVal val="0"/>
          <c:showCatName val="0"/>
          <c:showSerName val="0"/>
          <c:showPercent val="0"/>
          <c:showBubbleSize val="0"/>
          <c:showLeaderLines val="0"/>
        </c:dLbls>
        <c:gapWidth val="50"/>
        <c:overlap/>
        <c:axId val="659215872"/>
        <c:axId val="659217408"/>
      </c:barChart>
      <c:lineChart>
        <c:grouping val="stacked"/>
        <c:varyColors val="0"/>
        <c:ser>
          <c:idx val="1"/>
          <c:order val="1"/>
          <c:tx>
            <c:strRef>
              <c:f>Sheet1!$H$61</c:f>
              <c:strCache>
                <c:ptCount val="1"/>
                <c:pt idx="0">
                  <c:v>Cumulative loan losses 1980-2021</c:v>
                </c:pt>
              </c:strCache>
            </c:strRef>
          </c:tx>
          <c:marker>
            <c:symbol val="none"/>
          </c:marker>
          <c:cat>
            <c:numRef>
              <c:f>'[1]Disaster frequency'!$AC$62:$AC$64</c:f>
              <c:numCache>
                <c:formatCode>General</c:formatCode>
                <c:ptCount val="3"/>
                <c:pt idx="0">
                  <c:v>2030</c:v>
                </c:pt>
                <c:pt idx="1">
                  <c:v>2040</c:v>
                </c:pt>
                <c:pt idx="2">
                  <c:v>2050</c:v>
                </c:pt>
              </c:numCache>
            </c:numRef>
          </c:cat>
          <c:val>
            <c:numRef>
              <c:f>Sheet1!$H$62:$H$64</c:f>
              <c:numCache>
                <c:formatCode>General</c:formatCode>
                <c:ptCount val="3"/>
                <c:pt idx="0">
                  <c:v>37</c:v>
                </c:pt>
                <c:pt idx="1">
                  <c:v>37</c:v>
                </c:pt>
                <c:pt idx="2">
                  <c:v>37</c:v>
                </c:pt>
              </c:numCache>
            </c:numRef>
          </c:val>
          <c:smooth val="0"/>
          <c:extLst>
            <c:ext xmlns:c16="http://schemas.microsoft.com/office/drawing/2014/chart" uri="{C3380CC4-5D6E-409C-BE32-E72D297353CC}">
              <c16:uniqueId val="{00000001-F1BB-4851-AFF3-AF0E7CA8E982}"/>
            </c:ext>
          </c:extLst>
        </c:ser>
        <c:dLbls>
          <c:showLegendKey val="0"/>
          <c:showVal val="0"/>
          <c:showCatName val="0"/>
          <c:showSerName val="0"/>
          <c:showPercent val="0"/>
          <c:showBubbleSize val="0"/>
          <c:showLeaderLines val="0"/>
        </c:dLbls>
        <c:axId val="659215872"/>
        <c:axId val="659217408"/>
      </c:lineChart>
      <c:catAx>
        <c:axId val="659215872"/>
        <c:scaling>
          <c:orientation/>
        </c:scaling>
        <c:delete val="0"/>
        <c:axPos val="b"/>
        <c:numFmt formatCode="General" sourceLinked="1"/>
        <c:majorTickMark val="in"/>
        <c:minorTickMark val="none"/>
        <c:tickLblPos val="low"/>
        <c:spPr>
          <a:ln w="12700">
            <a:solidFill>
              <a:srgbClr val="B3B3B3"/>
            </a:solidFill>
            <a:prstDash val="solid"/>
          </a:ln>
        </c:spPr>
        <c:txPr>
          <a:bodyPr rot="0" vert="horz"/>
          <a:p>
            <a:pPr>
              <a:defRPr/>
            </a:pPr>
            <a:endParaRPr lang="en-US"/>
          </a:p>
        </c:txPr>
        <c:crossAx val="659217408"/>
        <c:crosses val="autoZero"/>
        <c:auto val="0"/>
        <c:lblAlgn val="ctr"/>
        <c:lblOffset/>
        <c:tickMarkSkip val="1"/>
        <c:noMultiLvlLbl val="0"/>
      </c:catAx>
      <c:valAx>
        <c:axId val="659217408"/>
        <c:scaling>
          <c:orientation/>
        </c:scaling>
        <c:delete val="0"/>
        <c:axPos val="l"/>
        <c:majorGridlines>
          <c:spPr>
            <a:ln>
              <a:solidFill>
                <a:srgbClr val="FEFEFE">
                  <a:lumMod val="90000"/>
                </a:srgbClr>
              </a:solidFill>
            </a:ln>
          </c:spPr>
        </c:majorGridlines>
        <c:numFmt formatCode="General" sourceLinked="0"/>
        <c:majorTickMark val="in"/>
        <c:minorTickMark val="none"/>
        <c:spPr>
          <a:ln w="12700">
            <a:solidFill>
              <a:srgbClr val="B3B3B3"/>
            </a:solidFill>
            <a:prstDash val="solid"/>
          </a:ln>
        </c:spPr>
        <c:txPr>
          <a:bodyPr rot="0" vert="horz"/>
          <a:p>
            <a:pPr>
              <a:defRPr/>
            </a:pPr>
            <a:endParaRPr lang="en-US"/>
          </a:p>
        </c:txPr>
        <c:crossAx val="659215872"/>
        <c:crosses val="autoZero"/>
        <c:crossBetween val="between"/>
      </c:valAx>
      <c:spPr>
        <a:noFill/>
        <a:ln w="25400">
          <a:noFill/>
        </a:ln>
      </c:spPr>
    </c:plotArea>
    <c:legend>
      <c:legendPos val="t"/>
      <c:layout>
        <c:manualLayout>
          <c:xMode val="edge"/>
          <c:yMode val="edge"/>
          <c:x val="0.04072478786110878"/>
          <c:y val="0.0077803474850952625"/>
          <c:w val="0.9149457812309265"/>
          <c:h val="0.06881067156791687"/>
        </c:manualLayout>
      </c:layout>
      <c:overlay val="0"/>
    </c:legend>
    <c:plotVisOnly val="1"/>
    <c:dispBlanksAs val="span"/>
    <c:showDLblsOverMax val="0"/>
  </c:chart>
  <c:spPr>
    <a:noFill/>
    <a:ln w="25400">
      <a:noFill/>
    </a:ln>
  </c:spPr>
  <c:txPr>
    <a:bodyPr/>
    <a:p>
      <a:pPr>
        <a:defRPr sz="1100" b="0" i="0" u="none" strike="noStrike" baseline="0" smtId="4294967295">
          <a:solidFill>
            <a:sysClr val="windowText" lastClr="000000"/>
          </a:solidFill>
          <a:latin typeface="+mn-lt"/>
          <a:ea typeface="Frutiger LT Std 45 Light"/>
          <a:cs typeface="Segoe UI" panose="020b0502040204020203" pitchFamily="34" charset="0"/>
        </a:defRPr>
      </a:pPr>
      <a:endParaRPr sz="1100" b="0" i="0" u="none" strike="noStrike" baseline="0" smtId="4294967295">
        <a:solidFill>
          <a:sysClr val="windowText" lastClr="000000"/>
        </a:solidFill>
        <a:latin typeface="+mn-lt"/>
        <a:ea typeface="Frutiger LT Std 45 Light"/>
        <a:cs typeface="Segoe UI" panose="020b0502040204020203" pitchFamily="34" charset="0"/>
      </a:endParaRPr>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658092886209488"/>
          <c:y val="0.10799383372068405"/>
          <c:w val="0.8726386427879333"/>
          <c:h val="0.638706386089325"/>
        </c:manualLayout>
      </c:layout>
      <c:barChart>
        <c:barDir val="col"/>
        <c:grouping val="clustered"/>
        <c:varyColors val="0"/>
        <c:ser>
          <c:idx val="0"/>
          <c:order val="0"/>
          <c:spPr>
            <a:solidFill>
              <a:srgbClr val="00B0F0"/>
            </a:solidFill>
            <a:ln>
              <a:solidFill>
                <a:schemeClr val="tx2"/>
              </a:solidFill>
            </a:ln>
            <a:effectLst/>
          </c:spPr>
          <c:invertIfNegative val="0"/>
          <c:cat>
            <c:strRef>
              <c:f>Sheet3!$M$7:$N$7</c:f>
              <c:strCache>
                <c:ptCount val="2"/>
                <c:pt idx="0">
                  <c:v>保险损失总额</c:v>
                </c:pt>
                <c:pt idx="1">
                  <c:v>经济损失总额</c:v>
                </c:pt>
              </c:strCache>
            </c:strRef>
          </c:cat>
          <c:val>
            <c:numRef>
              <c:f>Sheet3!$M$8:$N$8</c:f>
              <c:numCache>
                <c:formatCode>General</c:formatCode>
                <c:ptCount val="2"/>
                <c:pt idx="0">
                  <c:v>1.2600000000000002</c:v>
                </c:pt>
                <c:pt idx="1">
                  <c:v>24.799999999999997</c:v>
                </c:pt>
              </c:numCache>
            </c:numRef>
          </c:val>
          <c:extLst>
            <c:ext xmlns:c16="http://schemas.microsoft.com/office/drawing/2014/chart" uri="{C3380CC4-5D6E-409C-BE32-E72D297353CC}">
              <c16:uniqueId val="{00000000-EBB6-4DC0-8608-B2697325B509}"/>
            </c:ext>
          </c:extLst>
        </c:ser>
        <c:dLbls>
          <c:showLegendKey val="0"/>
          <c:showVal val="0"/>
          <c:showCatName val="0"/>
          <c:showSerName val="0"/>
          <c:showPercent val="0"/>
          <c:showBubbleSize val="0"/>
          <c:showLeaderLines val="0"/>
        </c:dLbls>
        <c:gapWidth val="219"/>
        <c:overlap val="-27"/>
        <c:axId val="1037062256"/>
        <c:axId val="1037077648"/>
      </c:barChart>
      <c:catAx>
        <c:axId val="1037062256"/>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050" b="0" i="0" u="none" strike="noStrike" kern="1200" baseline="0" smtId="4294967295">
                <a:solidFill>
                  <a:schemeClr val="tx1">
                    <a:lumMod val="65000"/>
                    <a:lumOff val="35000"/>
                  </a:schemeClr>
                </a:solidFill>
                <a:latin typeface="Arial" pitchFamily="34" charset="0"/>
                <a:ea typeface="+mn-ea"/>
                <a:cs typeface="Arial" pitchFamily="34" charset="0"/>
              </a:defRPr>
            </a:pPr>
            <a:endParaRPr sz="1050" b="0" i="0" u="none" strike="noStrike" kern="1200" baseline="0" smtId="4294967295">
              <a:solidFill>
                <a:schemeClr val="tx1">
                  <a:lumMod val="65000"/>
                  <a:lumOff val="35000"/>
                </a:schemeClr>
              </a:solidFill>
              <a:latin typeface="Arial" pitchFamily="34" charset="0"/>
              <a:ea typeface="+mn-ea"/>
              <a:cs typeface="Arial" pitchFamily="34" charset="0"/>
            </a:endParaRPr>
          </a:p>
        </c:txPr>
        <c:crossAx val="1037077648"/>
        <c:crosses val="autoZero"/>
        <c:auto val="0"/>
        <c:lblAlgn val="ctr"/>
        <c:lblOffset/>
        <c:noMultiLvlLbl val="0"/>
      </c:catAx>
      <c:valAx>
        <c:axId val="1037077648"/>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sz="1050" b="0" i="0" u="none" strike="noStrike" kern="1200" baseline="0" smtId="4294967295">
                <a:solidFill>
                  <a:schemeClr val="tx1">
                    <a:lumMod val="65000"/>
                    <a:lumOff val="35000"/>
                  </a:schemeClr>
                </a:solidFill>
                <a:latin typeface="+mn-lt"/>
                <a:ea typeface="+mn-ea"/>
                <a:cs typeface="+mn-cs"/>
              </a:defRPr>
            </a:pPr>
            <a:endParaRPr sz="1050" b="0" i="0" u="none" strike="noStrike" kern="1200" baseline="0" smtId="4294967295">
              <a:solidFill>
                <a:schemeClr val="tx1">
                  <a:lumMod val="65000"/>
                  <a:lumOff val="35000"/>
                </a:schemeClr>
              </a:solidFill>
              <a:latin typeface="+mn-lt"/>
              <a:ea typeface="+mn-ea"/>
              <a:cs typeface="+mn-cs"/>
            </a:endParaRPr>
          </a:p>
        </c:txPr>
        <c:crossAx val="1037062256"/>
        <c:crosses val="autoZero"/>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userShapes r:id="rId3"/>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400" b="0" i="0" u="none" strike="noStrike" kern="1200" spc="0" baseline="0">
                <a:solidFill>
                  <a:schemeClr val="tx1">
                    <a:lumMod val="65000"/>
                    <a:lumOff val="35000"/>
                  </a:schemeClr>
                </a:solidFill>
                <a:latin typeface="+mn-lt"/>
                <a:ea typeface="+mn-ea"/>
                <a:cs typeface="+mn-cs"/>
              </a:defRPr>
            </a:pPr>
            <a:r>
              <a:rPr lang="zh-Hans" sz="1600" b="1" i="0" u="none" strike="noStrike">
                <a:solidFill>
                  <a:srgbClr val="004C97"/>
                </a:solidFill>
                <a:highlight>
                  <a:srgbClr val="000000">
                    <a:alpha val="0"/>
                  </a:srgbClr>
                </a:highlight>
                <a:latin typeface="Simsun"/>
                <a:ea typeface="Simsun"/>
              </a:rPr>
              <a:t>CAREC部门的二氧化碳当量排放</a:t>
            </a:r>
            <a:endParaRPr lang="en-US" sz="1600" b="1">
              <a:solidFill>
                <a:srgbClr val="004C97"/>
              </a:solidFill>
            </a:endParaRPr>
          </a:p>
        </c:rich>
      </c:tx>
      <c:layout>
        <c:manualLayout>
          <c:xMode val="edge"/>
          <c:yMode val="edge"/>
          <c:x val="0.05252727121114731"/>
          <c:y val="0.031156927347183228"/>
        </c:manualLayout>
      </c:layout>
      <c:overlay val="0"/>
      <c:spPr>
        <a:noFill/>
        <a:ln>
          <a:noFill/>
        </a:ln>
        <a:effectLst/>
      </c:spPr>
      <c:txPr>
        <a:bodyPr rot="0" spcFirstLastPara="1" vertOverflow="ellipsis" vert="horz" wrap="square" anchor="ctr" anchorCtr="1"/>
        <a:p>
          <a:pPr>
            <a:defRPr sz="1400" b="0" i="0" u="none" strike="noStrike" kern="1200" spc="0" baseline="0" smtId="4294967295">
              <a:solidFill>
                <a:schemeClr val="tx1">
                  <a:lumMod val="65000"/>
                  <a:lumOff val="35000"/>
                </a:schemeClr>
              </a:solidFill>
              <a:latin typeface="+mn-lt"/>
              <a:ea typeface="+mn-ea"/>
              <a:cs typeface="+mn-cs"/>
            </a:defRPr>
          </a:pPr>
          <a:endParaRPr sz="1400" b="0" i="0" u="none" strike="noStrike" kern="1200" spc="0" baseline="0" smtId="4294967295">
            <a:solidFill>
              <a:schemeClr val="tx1">
                <a:lumMod val="65000"/>
                <a:lumOff val="35000"/>
              </a:schemeClr>
            </a:solidFill>
            <a:latin typeface="+mn-lt"/>
            <a:ea typeface="+mn-ea"/>
            <a:cs typeface="+mn-cs"/>
          </a:endParaRPr>
        </a:p>
      </c:txPr>
    </c:title>
    <c:autoTitleDeleted val="0"/>
    <c:plotArea>
      <c:layout>
        <c:manualLayout>
          <c:layoutTarget val="inner"/>
          <c:xMode val="edge"/>
          <c:yMode val="edge"/>
          <c:x val="0.269590824842453"/>
          <c:y val="0.24453304708003998"/>
          <c:w val="0.4650076627731323"/>
          <c:h val="0.6281748414039612"/>
        </c:manualLayout>
      </c:layout>
      <c:pieChart>
        <c:varyColors val="1"/>
        <c:ser>
          <c:idx val="0"/>
          <c:order val="0"/>
          <c:spPr>
            <a:ln w="12700">
              <a:solidFill>
                <a:schemeClr val="tx1"/>
              </a:solidFill>
            </a:ln>
          </c:spPr>
          <c:dPt>
            <c:idx val="0"/>
            <c:invertIfNegative val="1"/>
            <c:spPr>
              <a:solidFill>
                <a:srgbClr val="009CDE"/>
              </a:solidFill>
              <a:ln w="12700">
                <a:solidFill>
                  <a:schemeClr val="tx1"/>
                </a:solidFill>
              </a:ln>
            </c:spPr>
            <c:extLst>
              <c:ext xmlns:c16="http://schemas.microsoft.com/office/drawing/2014/chart" uri="{C3380CC4-5D6E-409C-BE32-E72D297353CC}">
                <c16:uniqueId val="{00000001-96F8-4228-8366-9775659B57AC}"/>
              </c:ext>
            </c:extLst>
          </c:dPt>
          <c:dPt>
            <c:idx val="1"/>
            <c:invertIfNegative val="1"/>
            <c:spPr>
              <a:solidFill>
                <a:srgbClr val="F2A900"/>
              </a:solidFill>
              <a:ln w="12700">
                <a:solidFill>
                  <a:schemeClr val="tx1"/>
                </a:solidFill>
              </a:ln>
            </c:spPr>
            <c:extLst>
              <c:ext xmlns:c16="http://schemas.microsoft.com/office/drawing/2014/chart" uri="{C3380CC4-5D6E-409C-BE32-E72D297353CC}">
                <c16:uniqueId val="{00000003-96F8-4228-8366-9775659B57AC}"/>
              </c:ext>
            </c:extLst>
          </c:dPt>
          <c:dPt>
            <c:idx val="2"/>
            <c:invertIfNegative val="1"/>
            <c:spPr>
              <a:solidFill>
                <a:srgbClr val="7030A0"/>
              </a:solidFill>
              <a:ln w="12700">
                <a:solidFill>
                  <a:schemeClr val="tx1"/>
                </a:solidFill>
              </a:ln>
            </c:spPr>
            <c:extLst>
              <c:ext xmlns:c16="http://schemas.microsoft.com/office/drawing/2014/chart" uri="{C3380CC4-5D6E-409C-BE32-E72D297353CC}">
                <c16:uniqueId val="{00000005-96F8-4228-8366-9775659B57AC}"/>
              </c:ext>
            </c:extLst>
          </c:dPt>
          <c:dPt>
            <c:idx val="3"/>
            <c:invertIfNegative val="1"/>
            <c:spPr>
              <a:solidFill>
                <a:schemeClr val="accent2"/>
              </a:solidFill>
              <a:ln w="12700">
                <a:solidFill>
                  <a:schemeClr val="tx1"/>
                </a:solidFill>
              </a:ln>
            </c:spPr>
            <c:extLst>
              <c:ext xmlns:c16="http://schemas.microsoft.com/office/drawing/2014/chart" uri="{C3380CC4-5D6E-409C-BE32-E72D297353CC}">
                <c16:uniqueId val="{00000007-96F8-4228-8366-9775659B57AC}"/>
              </c:ext>
            </c:extLst>
          </c:dPt>
          <c:dPt>
            <c:idx val="4"/>
            <c:invertIfNegative val="1"/>
            <c:spPr>
              <a:solidFill>
                <a:srgbClr val="78BE20"/>
              </a:solidFill>
              <a:ln w="12700">
                <a:solidFill>
                  <a:schemeClr val="tx1"/>
                </a:solidFill>
              </a:ln>
            </c:spPr>
            <c:extLst>
              <c:ext xmlns:c16="http://schemas.microsoft.com/office/drawing/2014/chart" uri="{C3380CC4-5D6E-409C-BE32-E72D297353CC}">
                <c16:uniqueId val="{00000009-96F8-4228-8366-9775659B57AC}"/>
              </c:ext>
            </c:extLst>
          </c:dPt>
          <c:dPt>
            <c:idx val="5"/>
            <c:invertIfNegative val="1"/>
            <c:spPr>
              <a:solidFill>
                <a:srgbClr val="DA281C"/>
              </a:solidFill>
              <a:ln w="12700">
                <a:solidFill>
                  <a:schemeClr val="tx1"/>
                </a:solidFill>
              </a:ln>
            </c:spPr>
            <c:extLst>
              <c:ext xmlns:c16="http://schemas.microsoft.com/office/drawing/2014/chart" uri="{C3380CC4-5D6E-409C-BE32-E72D297353CC}">
                <c16:uniqueId val="{0000000B-96F8-4228-8366-9775659B57AC}"/>
              </c:ext>
            </c:extLst>
          </c:dPt>
          <c:dPt>
            <c:idx val="6"/>
            <c:invertIfNegative val="1"/>
            <c:spPr>
              <a:solidFill>
                <a:srgbClr val="005E85"/>
              </a:solidFill>
              <a:ln w="12700">
                <a:solidFill>
                  <a:schemeClr val="tx1"/>
                </a:solidFill>
              </a:ln>
            </c:spPr>
            <c:extLst>
              <c:ext xmlns:c16="http://schemas.microsoft.com/office/drawing/2014/chart" uri="{C3380CC4-5D6E-409C-BE32-E72D297353CC}">
                <c16:uniqueId val="{0000000D-96F8-4228-8366-9775659B57AC}"/>
              </c:ext>
            </c:extLst>
          </c:dPt>
          <c:dLbls>
            <c:dLbl>
              <c:idx val="0"/>
              <c:layout>
                <c:manualLayout>
                  <c:x val="-0.07286536693572998"/>
                  <c:y val="0.00567161198705434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6F8-4228-8366-9775659B57AC}"/>
                </c:ext>
              </c:extLst>
            </c:dLbl>
            <c:dLbl>
              <c:idx val="1"/>
              <c:layout>
                <c:manualLayout>
                  <c:x val="0.005865604151040316"/>
                  <c:y val="0.00337064336054027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6F8-4228-8366-9775659B57AC}"/>
                </c:ext>
              </c:extLst>
            </c:dLbl>
            <c:dLbl>
              <c:idx val="2"/>
              <c:layout>
                <c:manualLayout>
                  <c:x val="0.009462371468544006"/>
                  <c:y val="0.08198412507772446"/>
                </c:manualLayout>
              </c:layout>
              <c:showLegendKey val="0"/>
              <c:showVal val="0"/>
              <c:showCatName val="1"/>
              <c:showSerName val="0"/>
              <c:showPercent val="1"/>
              <c:showBubbleSize val="0"/>
              <c:extLst>
                <c:ext xmlns:c15="http://schemas.microsoft.com/office/drawing/2012/chart" uri="{CE6537A1-D6FC-4f65-9D91-7224C49458BB}">
                  <c15:layout>
                    <c:manualLayout>
                      <c:w val="0.22347772"/>
                      <c:h val="0.16707903"/>
                    </c:manualLayout>
                  </c15:layout>
                </c:ext>
                <c:ext xmlns:c16="http://schemas.microsoft.com/office/drawing/2014/chart" uri="{C3380CC4-5D6E-409C-BE32-E72D297353CC}">
                  <c16:uniqueId val="{00000005-96F8-4228-8366-9775659B57AC}"/>
                </c:ext>
              </c:extLst>
            </c:dLbl>
            <c:dLbl>
              <c:idx val="3"/>
              <c:layout>
                <c:manualLayout>
                  <c:x val="0.02627500891685486"/>
                  <c:y val="-0.0262727513909339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6F8-4228-8366-9775659B57AC}"/>
                </c:ext>
              </c:extLst>
            </c:dLbl>
            <c:dLbl>
              <c:idx val="4"/>
              <c:layout>
                <c:manualLayout>
                  <c:x val="-0.03576519712805748"/>
                  <c:y val="-0.014130315743386745"/>
                </c:manualLayout>
              </c:layout>
              <c:showLegendKey val="0"/>
              <c:showVal val="0"/>
              <c:showCatName val="1"/>
              <c:showSerName val="0"/>
              <c:showPercent val="1"/>
              <c:showBubbleSize val="0"/>
              <c:extLst>
                <c:ext xmlns:c15="http://schemas.microsoft.com/office/drawing/2012/chart" uri="{CE6537A1-D6FC-4f65-9D91-7224C49458BB}">
                  <c15:layout>
                    <c:manualLayout>
                      <c:w val="0.15459314"/>
                      <c:h val="0.12067157"/>
                    </c:manualLayout>
                  </c15:layout>
                </c:ext>
                <c:ext xmlns:c16="http://schemas.microsoft.com/office/drawing/2014/chart" uri="{C3380CC4-5D6E-409C-BE32-E72D297353CC}">
                  <c16:uniqueId val="{00000009-96F8-4228-8366-9775659B57AC}"/>
                </c:ext>
              </c:extLst>
            </c:dLbl>
            <c:dLbl>
              <c:idx val="5"/>
              <c:layout>
                <c:manualLayout>
                  <c:x val="-0.08004876971244812"/>
                  <c:y val="-0.0041712503880262375"/>
                </c:manualLayout>
              </c:layout>
              <c:spPr>
                <a:noFill/>
                <a:ln>
                  <a:noFill/>
                </a:ln>
                <a:effectLst/>
              </c:spPr>
              <c:txPr>
                <a:bodyPr rot="0" spcFirstLastPara="1" vertOverflow="ellipsis" vert="horz" wrap="square" lIns="38100" tIns="19050" rIns="38100" bIns="19050" anchor="ctr" anchorCtr="1">
                  <a:noAutofit/>
                </a:bodyPr>
                <a:p>
                  <a:pPr>
                    <a:defRPr sz="1000" b="0" i="0" u="none" strike="noStrike" kern="1200" baseline="0" smtId="4294967295">
                      <a:solidFill>
                        <a:sysClr val="windowText" lastClr="000000"/>
                      </a:solidFill>
                      <a:latin typeface="Segoe UI" panose="020b0502040204020203" pitchFamily="34" charset="0"/>
                      <a:ea typeface="+mn-ea"/>
                      <a:cs typeface="Segoe UI" panose="020b0502040204020203" pitchFamily="34" charset="0"/>
                    </a:defRPr>
                  </a:pPr>
                  <a:endParaRPr sz="1000" b="0" i="0" u="none" strike="noStrike" kern="1200" baseline="0" smtId="4294967295">
                    <a:solidFill>
                      <a:sysClr val="windowText" lastClr="000000"/>
                    </a:solidFill>
                    <a:latin typeface="Segoe UI" panose="020b0502040204020203" pitchFamily="34" charset="0"/>
                    <a:ea typeface="+mn-ea"/>
                    <a:cs typeface="Segoe UI" panose="020b0502040204020203" pitchFamily="34" charset="0"/>
                  </a:endParaRPr>
                </a:p>
              </c:txPr>
              <c:showLegendKey val="0"/>
              <c:showVal val="0"/>
              <c:showCatName val="1"/>
              <c:showSerName val="0"/>
              <c:showPercent val="1"/>
              <c:showBubbleSize val="0"/>
              <c:extLst>
                <c:ext xmlns:c15="http://schemas.microsoft.com/office/drawing/2012/chart" uri="{CE6537A1-D6FC-4f65-9D91-7224C49458BB}">
                  <c15:layout>
                    <c:manualLayout>
                      <c:w val="0.20637926"/>
                      <c:h val="0.14546053"/>
                    </c:manualLayout>
                  </c15:layout>
                </c:ext>
                <c:ext xmlns:c16="http://schemas.microsoft.com/office/drawing/2014/chart" uri="{C3380CC4-5D6E-409C-BE32-E72D297353CC}">
                  <c16:uniqueId val="{0000000B-96F8-4228-8366-9775659B57AC}"/>
                </c:ext>
              </c:extLst>
            </c:dLbl>
            <c:dLbl>
              <c:idx val="6"/>
              <c:layout>
                <c:manualLayout>
                  <c:x val="0.18905918300151825"/>
                  <c:y val="-0.011366312392055988"/>
                </c:manualLayout>
              </c:layout>
              <c:showLegendKey val="0"/>
              <c:showVal val="0"/>
              <c:showCatName val="1"/>
              <c:showSerName val="0"/>
              <c:showPercent val="1"/>
              <c:showBubbleSize val="0"/>
              <c:extLst>
                <c:ext xmlns:c15="http://schemas.microsoft.com/office/drawing/2012/chart" uri="{CE6537A1-D6FC-4f65-9D91-7224C49458BB}">
                  <c15:layout>
                    <c:manualLayout>
                      <c:w val="0.13830224"/>
                      <c:h val="0.09537766"/>
                    </c:manualLayout>
                  </c15:layout>
                </c:ext>
                <c:ext xmlns:c16="http://schemas.microsoft.com/office/drawing/2014/chart" uri="{C3380CC4-5D6E-409C-BE32-E72D297353CC}">
                  <c16:uniqueId val="{0000000D-96F8-4228-8366-9775659B57AC}"/>
                </c:ext>
              </c:extLst>
            </c:dLbl>
            <c:spPr>
              <a:noFill/>
              <a:ln>
                <a:noFill/>
              </a:ln>
              <a:effectLst/>
            </c:spPr>
            <c:txPr>
              <a:bodyPr rot="0" spcFirstLastPara="1" vertOverflow="ellipsis" vert="horz" wrap="square" lIns="38100" tIns="19050" rIns="38100" bIns="19050" anchor="ctr" anchorCtr="1">
                <a:spAutoFit/>
              </a:bodyPr>
              <a:p>
                <a:pPr>
                  <a:defRPr sz="1000" b="0" i="0" u="none" strike="noStrike" kern="1200" baseline="0" smtId="4294967295">
                    <a:solidFill>
                      <a:sysClr val="windowText" lastClr="000000"/>
                    </a:solidFill>
                    <a:latin typeface="Segoe UI" panose="020b0502040204020203" pitchFamily="34" charset="0"/>
                    <a:ea typeface="+mn-ea"/>
                    <a:cs typeface="Segoe UI" panose="020b0502040204020203" pitchFamily="34" charset="0"/>
                  </a:defRPr>
                </a:pPr>
                <a:endParaRPr sz="1000" b="0" i="0" u="none" strike="noStrike" kern="1200" baseline="0" smtId="4294967295">
                  <a:solidFill>
                    <a:sysClr val="windowText" lastClr="000000"/>
                  </a:solidFill>
                  <a:latin typeface="Segoe UI" panose="020b0502040204020203" pitchFamily="34" charset="0"/>
                  <a:ea typeface="+mn-ea"/>
                  <a:cs typeface="Segoe UI" panose="020b0502040204020203" pitchFamily="34" charset="0"/>
                </a:endParaRP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dLbls>
          <c:cat>
            <c:strRef>
              <c:f>'Data and Charts for PPT'!$A$21:$A$27</c:f>
              <c:strCache>
                <c:ptCount val="7"/>
                <c:pt idx="0">
                  <c:v>Agriculture</c:v>
                </c:pt>
                <c:pt idx="1">
                  <c:v>Energy</c:v>
                </c:pt>
                <c:pt idx="2">
                  <c:v>Manufacturing</c:v>
                </c:pt>
                <c:pt idx="3">
                  <c:v>Other</c:v>
                </c:pt>
                <c:pt idx="4">
                  <c:v>Services</c:v>
                </c:pt>
                <c:pt idx="5">
                  <c:v>Transportation</c:v>
                </c:pt>
                <c:pt idx="6">
                  <c:v>Utilities</c:v>
                </c:pt>
              </c:strCache>
            </c:strRef>
          </c:cat>
          <c:val>
            <c:numRef>
              <c:f>'Data and Charts for PPT'!$B$21:$B$27</c:f>
              <c:numCache>
                <c:formatCode>0</c:formatCode>
                <c:ptCount val="7"/>
                <c:pt idx="0">
                  <c:v>109030.20000000001</c:v>
                </c:pt>
                <c:pt idx="1">
                  <c:v>387030.8</c:v>
                </c:pt>
                <c:pt idx="2">
                  <c:v>2892816.9000000004</c:v>
                </c:pt>
                <c:pt idx="3">
                  <c:v>76773.2</c:v>
                </c:pt>
                <c:pt idx="4">
                  <c:v>632552.7999999999</c:v>
                </c:pt>
                <c:pt idx="5">
                  <c:v>1040034.5</c:v>
                </c:pt>
                <c:pt idx="6">
                  <c:v>5509486.4</c:v>
                </c:pt>
              </c:numCache>
            </c:numRef>
          </c:val>
          <c:extLst>
            <c:ext xmlns:c16="http://schemas.microsoft.com/office/drawing/2014/chart" uri="{C3380CC4-5D6E-409C-BE32-E72D297353CC}">
              <c16:uniqueId val="{0000000E-96F8-4228-8366-9775659B57AC}"/>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p>
      <a:pPr>
        <a:defRPr/>
      </a:pPr>
      <a:endParaRPr lang="en-US"/>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722891330718994"/>
          <c:y val="0.20120815932750702"/>
          <c:w val="0.9063073992729187"/>
          <c:h val="0.6717855930328369"/>
        </c:manualLayout>
      </c:layout>
      <c:lineChart>
        <c:grouping/>
        <c:varyColors val="0"/>
        <c:ser>
          <c:idx val="0"/>
          <c:order val="0"/>
          <c:tx>
            <c:strRef>
              <c:f>'Oil Trade Data'!$A$65</c:f>
              <c:strCache>
                <c:ptCount val="1"/>
                <c:pt idx="0">
                  <c:v>AFR</c:v>
                </c:pt>
              </c:strCache>
            </c:strRef>
          </c:tx>
          <c:spPr>
            <a:ln w="38100">
              <a:solidFill>
                <a:srgbClr val="4B82AD"/>
              </a:solidFill>
              <a:prstDash val="solid"/>
            </a:ln>
            <a:effectLst/>
          </c:spPr>
          <c:marker>
            <c:symbol val="none"/>
          </c:marker>
          <c:cat>
            <c:numRef>
              <c:f>'Oil Trade Data'!$B$62:$N$62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'Oil Trade Data'!$B$65:$N$65</c:f>
              <c:numCache>
                <c:formatCode>0.0</c:formatCode>
                <c:ptCount val="13"/>
                <c:pt idx="0">
                  <c:v>15.822720449345324</c:v>
                </c:pt>
                <c:pt idx="1">
                  <c:v>14.32852129819169</c:v>
                </c:pt>
                <c:pt idx="2">
                  <c:v>13.371617579214117</c:v>
                </c:pt>
                <c:pt idx="3">
                  <c:v>14.84525673593134</c:v>
                </c:pt>
                <c:pt idx="4">
                  <c:v>17.54246598527377</c:v>
                </c:pt>
                <c:pt idx="5">
                  <c:v>22.87584891099986</c:v>
                </c:pt>
                <c:pt idx="6">
                  <c:v>22.1854756010549</c:v>
                </c:pt>
                <c:pt idx="7">
                  <c:v>22.32578207837784</c:v>
                </c:pt>
                <c:pt idx="8">
                  <c:v>24.14947151239947</c:v>
                </c:pt>
                <c:pt idx="9">
                  <c:v>19.400945186685917</c:v>
                </c:pt>
                <c:pt idx="10">
                  <c:v>20.666150308305987</c:v>
                </c:pt>
                <c:pt idx="11">
                  <c:v>23.12166646023013</c:v>
                </c:pt>
                <c:pt idx="12">
                  <c:v>22.100102863638423</c:v>
                </c:pt>
              </c:numCache>
            </c:numRef>
          </c:val>
          <c:smooth val="0"/>
          <c:extLst>
            <c:ext xmlns:c16="http://schemas.microsoft.com/office/drawing/2014/chart" uri="{C3380CC4-5D6E-409C-BE32-E72D297353CC}">
              <c16:uniqueId val="{00000000-C467-475C-9FC8-60B77EA2A9CE}"/>
            </c:ext>
          </c:extLst>
        </c:ser>
        <c:ser>
          <c:idx val="1"/>
          <c:order val="1"/>
          <c:tx>
            <c:strRef>
              <c:f>'Oil Trade Data'!$A$66</c:f>
              <c:strCache>
                <c:ptCount val="1"/>
                <c:pt idx="0">
                  <c:v>EUR</c:v>
                </c:pt>
              </c:strCache>
            </c:strRef>
          </c:tx>
          <c:spPr>
            <a:ln w="38100">
              <a:solidFill>
                <a:srgbClr val="C00000"/>
              </a:solidFill>
              <a:prstDash val="sysDash"/>
            </a:ln>
            <a:effectLst/>
          </c:spPr>
          <c:marker>
            <c:symbol val="none"/>
          </c:marker>
          <c:cat>
            <c:numRef>
              <c:f>'Oil Trade Data'!$B$62:$N$62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'Oil Trade Data'!$B$66:$N$66</c:f>
              <c:numCache>
                <c:formatCode>0.0</c:formatCode>
                <c:ptCount val="13"/>
                <c:pt idx="0">
                  <c:v>2.106366217943457</c:v>
                </c:pt>
                <c:pt idx="1">
                  <c:v>2.0090761274521154</c:v>
                </c:pt>
                <c:pt idx="2">
                  <c:v>1.9903489696630035</c:v>
                </c:pt>
                <c:pt idx="3">
                  <c:v>2.0680362384648725</c:v>
                </c:pt>
                <c:pt idx="4">
                  <c:v>2.301095170970217</c:v>
                </c:pt>
                <c:pt idx="5">
                  <c:v>2.8800368872151165</c:v>
                </c:pt>
                <c:pt idx="6">
                  <c:v>3.119918264685889</c:v>
                </c:pt>
                <c:pt idx="7">
                  <c:v>2.9677720202577156</c:v>
                </c:pt>
                <c:pt idx="8">
                  <c:v>3.5720889367646036</c:v>
                </c:pt>
                <c:pt idx="9">
                  <c:v>2.8775808479426055</c:v>
                </c:pt>
                <c:pt idx="10">
                  <c:v>3.3070510107634483</c:v>
                </c:pt>
                <c:pt idx="11">
                  <c:v>3.8703255317928607</c:v>
                </c:pt>
                <c:pt idx="12">
                  <c:v>4.2127349583409375</c:v>
                </c:pt>
              </c:numCache>
            </c:numRef>
          </c:val>
          <c:smooth val="0"/>
          <c:extLst>
            <c:ext xmlns:c16="http://schemas.microsoft.com/office/drawing/2014/chart" uri="{C3380CC4-5D6E-409C-BE32-E72D297353CC}">
              <c16:uniqueId val="{00000001-C467-475C-9FC8-60B77EA2A9CE}"/>
            </c:ext>
          </c:extLst>
        </c:ser>
        <c:ser>
          <c:idx val="2"/>
          <c:order val="2"/>
          <c:tx>
            <c:strRef>
              <c:f>'Oil Trade Data'!$A$67</c:f>
              <c:strCache>
                <c:ptCount val="1"/>
                <c:pt idx="0">
                  <c:v>WHD</c:v>
                </c:pt>
              </c:strCache>
            </c:strRef>
          </c:tx>
          <c:spPr>
            <a:ln w="38100">
              <a:solidFill>
                <a:srgbClr val="ED7D31"/>
              </a:solidFill>
              <a:prstDash val="lgDashDot"/>
            </a:ln>
            <a:effectLst/>
          </c:spPr>
          <c:marker>
            <c:symbol val="none"/>
          </c:marker>
          <c:cat>
            <c:numRef>
              <c:f>'Oil Trade Data'!$B$62:$N$62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'Oil Trade Data'!$B$67:$N$67</c:f>
              <c:numCache>
                <c:formatCode>0.0</c:formatCode>
                <c:ptCount val="13"/>
                <c:pt idx="0">
                  <c:v>2.0989501495794145</c:v>
                </c:pt>
                <c:pt idx="1">
                  <c:v>1.8248432909664065</c:v>
                </c:pt>
                <c:pt idx="2">
                  <c:v>1.939314325818052</c:v>
                </c:pt>
                <c:pt idx="3">
                  <c:v>2.1303703892399763</c:v>
                </c:pt>
                <c:pt idx="4">
                  <c:v>2.4272872196148803</c:v>
                </c:pt>
                <c:pt idx="5">
                  <c:v>2.9644383868206248</c:v>
                </c:pt>
                <c:pt idx="6">
                  <c:v>3.344152199061734</c:v>
                </c:pt>
                <c:pt idx="7">
                  <c:v>3.349486301006969</c:v>
                </c:pt>
                <c:pt idx="8">
                  <c:v>4.388265653015541</c:v>
                </c:pt>
                <c:pt idx="9">
                  <c:v>3.590277664817834</c:v>
                </c:pt>
                <c:pt idx="10">
                  <c:v>3.9538790025571915</c:v>
                </c:pt>
                <c:pt idx="11">
                  <c:v>4.9492394989412185</c:v>
                </c:pt>
                <c:pt idx="12">
                  <c:v>4.977019549333764</c:v>
                </c:pt>
              </c:numCache>
            </c:numRef>
          </c:val>
          <c:smooth val="0"/>
          <c:extLst>
            <c:ext xmlns:c16="http://schemas.microsoft.com/office/drawing/2014/chart" uri="{C3380CC4-5D6E-409C-BE32-E72D297353CC}">
              <c16:uniqueId val="{00000002-C467-475C-9FC8-60B77EA2A9CE}"/>
            </c:ext>
          </c:extLst>
        </c:ser>
        <c:ser>
          <c:idx val="3"/>
          <c:order val="3"/>
          <c:tx>
            <c:strRef>
              <c:f>'Oil Trade Data'!$A$68</c:f>
              <c:strCache>
                <c:ptCount val="1"/>
                <c:pt idx="0">
                  <c:v>APD</c:v>
                </c:pt>
              </c:strCache>
            </c:strRef>
          </c:tx>
          <c:spPr>
            <a:ln w="38100">
              <a:solidFill>
                <a:srgbClr val="96BA79"/>
              </a:solidFill>
              <a:prstDash val="lgDash"/>
            </a:ln>
            <a:effectLst/>
          </c:spPr>
          <c:marker>
            <c:symbol val="none"/>
          </c:marker>
          <c:cat>
            <c:numRef>
              <c:f>'Oil Trade Data'!$B$62:$N$62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'Oil Trade Data'!$B$68:$N$68</c:f>
              <c:numCache>
                <c:formatCode>0.0</c:formatCode>
                <c:ptCount val="13"/>
                <c:pt idx="0">
                  <c:v>1.2217532528642296</c:v>
                </c:pt>
                <c:pt idx="1">
                  <c:v>1.1671226053511767</c:v>
                </c:pt>
                <c:pt idx="2">
                  <c:v>1.1142898894314424</c:v>
                </c:pt>
                <c:pt idx="3">
                  <c:v>1.209483829527249</c:v>
                </c:pt>
                <c:pt idx="4">
                  <c:v>1.2709841029005777</c:v>
                </c:pt>
                <c:pt idx="5">
                  <c:v>1.574970026722308</c:v>
                </c:pt>
                <c:pt idx="6">
                  <c:v>1.6930299709930097</c:v>
                </c:pt>
                <c:pt idx="7">
                  <c:v>1.7652274266036636</c:v>
                </c:pt>
                <c:pt idx="8">
                  <c:v>2.0269130419106713</c:v>
                </c:pt>
                <c:pt idx="9">
                  <c:v>1.7230230744938915</c:v>
                </c:pt>
                <c:pt idx="10">
                  <c:v>1.8270602831556177</c:v>
                </c:pt>
                <c:pt idx="11">
                  <c:v>2.0321591668010166</c:v>
                </c:pt>
                <c:pt idx="12">
                  <c:v>1.9431460343161189</c:v>
                </c:pt>
              </c:numCache>
            </c:numRef>
          </c:val>
          <c:smooth val="0"/>
          <c:extLst>
            <c:ext xmlns:c16="http://schemas.microsoft.com/office/drawing/2014/chart" uri="{C3380CC4-5D6E-409C-BE32-E72D297353CC}">
              <c16:uniqueId val="{00000003-C467-475C-9FC8-60B77EA2A9CE}"/>
            </c:ext>
          </c:extLst>
        </c:ser>
        <c:ser>
          <c:idx val="4"/>
          <c:order val="4"/>
          <c:tx>
            <c:strRef>
              <c:f>'Oil Trade Data'!$A$63</c:f>
              <c:strCache>
                <c:ptCount val="1"/>
                <c:pt idx="0">
                  <c:v>MENA</c:v>
                </c:pt>
              </c:strCache>
            </c:strRef>
          </c:tx>
          <c:spPr>
            <a:ln w="38100">
              <a:solidFill>
                <a:sysClr val="windowText" lastClr="000000"/>
              </a:solidFill>
              <a:prstDash val="solid"/>
            </a:ln>
            <a:effectLst/>
          </c:spPr>
          <c:marker>
            <c:symbol val="none"/>
          </c:marker>
          <c:cat>
            <c:numRef>
              <c:f>'Oil Trade Data'!$B$62:$N$62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'Oil Trade Data'!$B$63:$N$63</c:f>
              <c:numCache>
                <c:formatCode>0.0</c:formatCode>
                <c:ptCount val="13"/>
                <c:pt idx="0">
                  <c:v>36.14889047879229</c:v>
                </c:pt>
                <c:pt idx="1">
                  <c:v>32.14026787041392</c:v>
                </c:pt>
                <c:pt idx="2">
                  <c:v>30.52500260396796</c:v>
                </c:pt>
                <c:pt idx="3">
                  <c:v>32.093547648203554</c:v>
                </c:pt>
                <c:pt idx="4">
                  <c:v>33.39116330497243</c:v>
                </c:pt>
                <c:pt idx="5">
                  <c:v>37.61126911192182</c:v>
                </c:pt>
                <c:pt idx="6">
                  <c:v>37.94331856076475</c:v>
                </c:pt>
                <c:pt idx="7">
                  <c:v>35.216028679360825</c:v>
                </c:pt>
                <c:pt idx="8">
                  <c:v>36.961651189683856</c:v>
                </c:pt>
                <c:pt idx="9">
                  <c:v>28.530656628784467</c:v>
                </c:pt>
                <c:pt idx="10">
                  <c:v>32.56462177473159</c:v>
                </c:pt>
                <c:pt idx="11">
                  <c:v>37.85336428721554</c:v>
                </c:pt>
                <c:pt idx="12">
                  <c:v>36.078035725556425</c:v>
                </c:pt>
              </c:numCache>
            </c:numRef>
          </c:val>
          <c:smooth val="0"/>
          <c:extLst>
            <c:ext xmlns:c16="http://schemas.microsoft.com/office/drawing/2014/chart" uri="{C3380CC4-5D6E-409C-BE32-E72D297353CC}">
              <c16:uniqueId val="{00000004-C467-475C-9FC8-60B77EA2A9CE}"/>
            </c:ext>
          </c:extLst>
        </c:ser>
        <c:ser>
          <c:idx val="6"/>
          <c:order val="6"/>
          <c:tx>
            <c:strRef>
              <c:f>'Oil Trade Data'!$A$64</c:f>
              <c:strCache>
                <c:ptCount val="1"/>
                <c:pt idx="0">
                  <c:v>CCA</c:v>
                </c:pt>
              </c:strCache>
            </c:strRef>
          </c:tx>
          <c:spPr>
            <a:ln>
              <a:solidFill>
                <a:srgbClr val="FFC000"/>
              </a:solidFill>
              <a:prstDash val="sysDash"/>
            </a:ln>
          </c:spPr>
          <c:marker>
            <c:symbol val="none"/>
          </c:marker>
          <c:cat>
            <c:numRef>
              <c:f>'Oil Trade Data'!$B$62:$N$62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'Oil Trade Data'!$B$64:$N$64</c:f>
              <c:numCache>
                <c:formatCode>0.0</c:formatCode>
                <c:ptCount val="13"/>
                <c:pt idx="0">
                  <c:v>19.28270489751868</c:v>
                </c:pt>
                <c:pt idx="1">
                  <c:v>17.56176394018839</c:v>
                </c:pt>
                <c:pt idx="2">
                  <c:v>18.088929375206988</c:v>
                </c:pt>
                <c:pt idx="3">
                  <c:v>18.803411526615704</c:v>
                </c:pt>
                <c:pt idx="4">
                  <c:v>20.010435830320876</c:v>
                </c:pt>
                <c:pt idx="5">
                  <c:v>27.204866506009857</c:v>
                </c:pt>
                <c:pt idx="6">
                  <c:v>30.46930442099117</c:v>
                </c:pt>
                <c:pt idx="7">
                  <c:v>30.47348439639461</c:v>
                </c:pt>
                <c:pt idx="8">
                  <c:v>34.35191216667644</c:v>
                </c:pt>
                <c:pt idx="9">
                  <c:v>28.925581231746257</c:v>
                </c:pt>
                <c:pt idx="10">
                  <c:v>31.746779679994</c:v>
                </c:pt>
                <c:pt idx="11">
                  <c:v>35.763658332933936</c:v>
                </c:pt>
                <c:pt idx="12">
                  <c:v>33.556625983763524</c:v>
                </c:pt>
              </c:numCache>
            </c:numRef>
          </c:val>
          <c:smooth val="0"/>
          <c:extLst>
            <c:ext xmlns:c16="http://schemas.microsoft.com/office/drawing/2014/chart" uri="{C3380CC4-5D6E-409C-BE32-E72D297353CC}">
              <c16:uniqueId val="{00000005-C467-475C-9FC8-60B77EA2A9CE}"/>
            </c:ext>
          </c:extLst>
        </c:ser>
        <c:dLbls>
          <c:showLegendKey val="0"/>
          <c:showVal val="0"/>
          <c:showCatName val="0"/>
          <c:showSerName val="0"/>
          <c:showPercent val="0"/>
          <c:showBubbleSize val="0"/>
          <c:showLeaderLines val="0"/>
        </c:dLbls>
        <c:axId val="679385728"/>
        <c:axId val="679409920"/>
        <c:extLst>
          <c:ext xmlns:c15="http://schemas.microsoft.com/office/drawing/2012/chart" uri="{02D57815-91ED-43cb-92C2-25804820EDAC}">
            <c15:filteredLineSeries>
              <c15:ser>
                <c:idx val="5"/>
                <c:order val="5"/>
                <c:tx>
                  <c:strRef>
                    <c:extLst>
                      <c:ext uri="{02D57815-91ED-43cb-92C2-25804820EDAC}">
                        <c15:formulaRef>
                          <c15:sqref>'Oil Trade Data'!$A$69</c15:sqref>
                        </c15:formulaRef>
                      </c:ext>
                    </c:extLst>
                    <c:strCache>
                      <c:ptCount val="1"/>
                      <c:pt idx="0">
                        <c:v>CAREC</c:v>
                      </c:pt>
                    </c:strCache>
                  </c:strRef>
                </c:tx>
                <c:marker>
                  <c:symbol val="none"/>
                </c:marker>
                <c:val>
                  <c:numRef>
                    <c:extLst>
                      <c:ext uri="{02D57815-91ED-43cb-92C2-25804820EDAC}">
                        <c15:formulaRef>
                          <c15:sqref>'Oil Trade Data'!$B$69:$N$69</c15:sqref>
                        </c15:formulaRef>
                      </c:ext>
                    </c:extLst>
                    <c:numCache>
                      <c:formatCode>0.0</c:formatCode>
                      <c:ptCount val="13"/>
                      <c:pt idx="0">
                        <c:v>2.3467942892797655</c:v>
                      </c:pt>
                      <c:pt idx="1">
                        <c:v>2.0406382688259384</c:v>
                      </c:pt>
                      <c:pt idx="2">
                        <c:v>1.8305953852736916</c:v>
                      </c:pt>
                      <c:pt idx="3">
                        <c:v>1.8272939791433049</c:v>
                      </c:pt>
                      <c:pt idx="4">
                        <c:v>1.7541667514397359</c:v>
                      </c:pt>
                      <c:pt idx="5">
                        <c:v>2.4797747677256892</c:v>
                      </c:pt>
                      <c:pt idx="6">
                        <c:v>2.7308000848725595</c:v>
                      </c:pt>
                      <c:pt idx="7">
                        <c:v>2.8336831888808418</c:v>
                      </c:pt>
                      <c:pt idx="8">
                        <c:v>3.4929592610345361</c:v>
                      </c:pt>
                      <c:pt idx="9">
                        <c:v>2.7944404368039222</c:v>
                      </c:pt>
                      <c:pt idx="10">
                        <c:v>2.7335896121710377</c:v>
                      </c:pt>
                      <c:pt idx="11">
                        <c:v>3.1068377600628274</c:v>
                      </c:pt>
                      <c:pt idx="12">
                        <c:v>2.9371283196327371</c:v>
                      </c:pt>
                    </c:numCache>
                  </c:numRef>
                </c:val>
                <c:smooth val="0"/>
                <c:extLst>
                  <c:ext xmlns:c16="http://schemas.microsoft.com/office/drawing/2014/chart" uri="{C3380CC4-5D6E-409C-BE32-E72D297353CC}">
                    <c16:uniqueId val="{00000006-C467-475C-9FC8-60B77EA2A9CE}"/>
                  </c:ext>
                </c:extLst>
              </c15:ser>
            </c15:filteredLineSeries>
          </c:ext>
        </c:extLst>
      </c:lineChart>
      <c:catAx>
        <c:axId val="679385728"/>
        <c:scaling>
          <c:orientation/>
        </c:scaling>
        <c:delete val="0"/>
        <c:axPos val="b"/>
        <c:numFmt formatCode="General" sourceLinked="1"/>
        <c:majorTickMark val="in"/>
        <c:minorTickMark val="none"/>
        <c:tickLblPos val="low"/>
        <c:spPr>
          <a:ln w="12700">
            <a:solidFill>
              <a:sysClr val="windowText" lastClr="000000"/>
            </a:solidFill>
            <a:prstDash val="solid"/>
          </a:ln>
        </c:spPr>
        <c:txPr>
          <a:bodyPr rot="0" vert="horz"/>
          <a:p>
            <a:pPr>
              <a:defRPr sz="1000" smtId="4294967295">
                <a:latin typeface="Segoe UI"/>
                <a:ea typeface="Segoe UI"/>
                <a:cs typeface="Segoe UI"/>
              </a:defRPr>
            </a:pPr>
            <a:endParaRPr sz="1000" smtId="4294967295">
              <a:latin typeface="Segoe UI"/>
              <a:ea typeface="Segoe UI"/>
              <a:cs typeface="Segoe UI"/>
            </a:endParaRPr>
          </a:p>
        </c:txPr>
        <c:crossAx val="679409920"/>
        <c:crosses val="autoZero"/>
        <c:auto val="0"/>
        <c:lblAlgn val="ctr"/>
        <c:lblOffset/>
        <c:tickMarkSkip val="1"/>
        <c:noMultiLvlLbl val="0"/>
      </c:catAx>
      <c:valAx>
        <c:axId val="679409920"/>
        <c:scaling>
          <c:orientation/>
        </c:scaling>
        <c:delete val="0"/>
        <c:axPos val="l"/>
        <c:numFmt formatCode="General" sourceLinked="0"/>
        <c:majorTickMark val="in"/>
        <c:minorTickMark val="none"/>
        <c:spPr>
          <a:ln w="12700">
            <a:solidFill>
              <a:sysClr val="windowText" lastClr="000000"/>
            </a:solidFill>
            <a:prstDash val="solid"/>
          </a:ln>
        </c:spPr>
        <c:txPr>
          <a:bodyPr rot="0" vert="horz"/>
          <a:p>
            <a:pPr>
              <a:defRPr sz="1000" smtId="4294967295">
                <a:latin typeface="Segoe UI"/>
                <a:ea typeface="Segoe UI"/>
                <a:cs typeface="Segoe UI"/>
              </a:defRPr>
            </a:pPr>
            <a:endParaRPr sz="1000" smtId="4294967295">
              <a:latin typeface="Segoe UI"/>
              <a:ea typeface="Segoe UI"/>
              <a:cs typeface="Segoe UI"/>
            </a:endParaRPr>
          </a:p>
        </c:txPr>
        <c:crossAx val="679385728"/>
        <c:crosses val="autoZero"/>
        <c:crossBetween val="between"/>
      </c:valAx>
      <c:spPr>
        <a:noFill/>
        <a:ln w="25400">
          <a:noFill/>
        </a:ln>
      </c:spPr>
    </c:plotArea>
    <c:legend>
      <c:legendPos val="t"/>
      <c:layout>
        <c:manualLayout>
          <c:xMode val="edge"/>
          <c:yMode val="edge"/>
          <c:x val="0.09872020035982132"/>
          <c:y val="0.14064106345176697"/>
          <c:w val="0.8563598990440369"/>
          <c:h val="0.05998987331986427"/>
        </c:manualLayout>
      </c:layout>
      <c:overlay val="0"/>
      <c:spPr>
        <a:noFill/>
        <a:ln w="25400">
          <a:noFill/>
        </a:ln>
      </c:spPr>
      <c:txPr>
        <a:bodyPr/>
        <a:p>
          <a:pPr>
            <a:defRPr sz="900" smtId="4294967295">
              <a:latin typeface="Segoe UI"/>
              <a:ea typeface="Segoe UI"/>
              <a:cs typeface="Segoe UI"/>
            </a:defRPr>
          </a:pPr>
          <a:endParaRPr sz="900" smtId="4294967295">
            <a:latin typeface="Segoe UI"/>
            <a:ea typeface="Segoe UI"/>
            <a:cs typeface="Segoe UI"/>
          </a:endParaRPr>
        </a:p>
      </c:txPr>
    </c:legend>
    <c:plotVisOnly val="1"/>
    <c:dispBlanksAs val="span"/>
    <c:showDLblsOverMax val="0"/>
  </c:chart>
  <c:spPr>
    <a:noFill/>
    <a:ln w="25400">
      <a:noFill/>
    </a:ln>
  </c:spPr>
  <c:txPr>
    <a:bodyPr/>
    <a:p>
      <a:pPr>
        <a:defRPr sz="1800" b="0" i="0" u="none" strike="noStrike" baseline="0" smtId="4294967295">
          <a:solidFill>
            <a:srgbClr val="000000"/>
          </a:solidFill>
          <a:latin typeface="Segoe UI" panose="020b0502040204020203" pitchFamily="34" charset="0"/>
          <a:ea typeface="Frutiger LT Std 45 Light"/>
          <a:cs typeface="Segoe UI" panose="020b0502040204020203" pitchFamily="34" charset="0"/>
        </a:defRPr>
      </a:pPr>
      <a:endParaRPr sz="1800" b="0" i="0" u="none" strike="noStrike" baseline="0" smtId="4294967295">
        <a:solidFill>
          <a:srgbClr val="000000"/>
        </a:solidFill>
        <a:latin typeface="Segoe UI" panose="020b0502040204020203" pitchFamily="34" charset="0"/>
        <a:ea typeface="Frutiger LT Std 45 Light"/>
        <a:cs typeface="Segoe UI" panose="020b0502040204020203" pitchFamily="34" charset="0"/>
      </a:endParaRPr>
    </a:p>
  </c:txPr>
  <c:externalData r:id="rId1">
    <c:autoUpdate val="0"/>
  </c:externalData>
  <c:userShapes r:id="rId3"/>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40060555934906"/>
          <c:y val="0.026971470564603806"/>
          <c:w val="0.8772745132446289"/>
          <c:h val="0.7114391326904297"/>
        </c:manualLayout>
      </c:layout>
      <c:barChart>
        <c:barDir val="col"/>
        <c:grouping val="stacked"/>
        <c:varyColors val="0"/>
        <c:ser>
          <c:idx val="0"/>
          <c:order val="0"/>
          <c:tx>
            <c:strRef>
              <c:f>'Compiled data'!$P$3</c:f>
              <c:strCache>
                <c:ptCount val="1"/>
                <c:pt idx="0">
                  <c:v>Agriculture</c:v>
                </c:pt>
              </c:strCache>
            </c:strRef>
          </c:tx>
          <c:spPr>
            <a:solidFill>
              <a:schemeClr val="accent1"/>
            </a:solidFill>
            <a:ln>
              <a:noFill/>
            </a:ln>
            <a:effectLst/>
          </c:spPr>
          <c:invertIfNegative val="0"/>
          <c:cat>
            <c:multiLvlStrRef>
              <c:f>'Compiled data'!$AL$1:$AS$2</c:f>
              <c:multiLvlStrCache>
                <c:ptCount val="8"/>
                <c:lvl>
                  <c:pt idx="0">
                    <c:v>GDP Index</c:v>
                  </c:pt>
                  <c:pt idx="1">
                    <c:v>Loan Index</c:v>
                  </c:pt>
                  <c:pt idx="3">
                    <c:v>GDP Index</c:v>
                  </c:pt>
                  <c:pt idx="4">
                    <c:v>Loan Index</c:v>
                  </c:pt>
                  <c:pt idx="6">
                    <c:v>GDP Index</c:v>
                  </c:pt>
                  <c:pt idx="7">
                    <c:v>Loan Index</c:v>
                  </c:pt>
                </c:lvl>
                <c:lvl>
                  <c:pt idx="0">
                    <c:v>Total</c:v>
                  </c:pt>
                  <c:pt idx="3">
                    <c:v>OEs</c:v>
                  </c:pt>
                  <c:pt idx="6">
                    <c:v>OIs</c:v>
                  </c:pt>
                </c:lvl>
              </c:multiLvlStrCache>
            </c:multiLvlStrRef>
          </c:cat>
          <c:val>
            <c:numRef>
              <c:f>'Compiled data'!$AL$3:$AS$3</c:f>
              <c:numCache>
                <c:formatCode>0.0</c:formatCode>
                <c:ptCount val="8"/>
                <c:pt idx="0">
                  <c:v>6.443615015912815</c:v>
                </c:pt>
                <c:pt idx="1">
                  <c:v>2.5984097869540057</c:v>
                </c:pt>
                <c:pt idx="3" formatCode="General">
                  <c:v>4.12265427016138</c:v>
                </c:pt>
                <c:pt idx="4" formatCode="General">
                  <c:v>0.9539213832807583</c:v>
                </c:pt>
                <c:pt idx="6" formatCode="General">
                  <c:v>13.695296378797714</c:v>
                </c:pt>
                <c:pt idx="7" formatCode="General">
                  <c:v>6.741171963676651</c:v>
                </c:pt>
              </c:numCache>
            </c:numRef>
          </c:val>
          <c:extLst>
            <c:ext xmlns:c16="http://schemas.microsoft.com/office/drawing/2014/chart" uri="{C3380CC4-5D6E-409C-BE32-E72D297353CC}">
              <c16:uniqueId val="{00000000-EBD3-4FCC-B228-050B238C4636}"/>
            </c:ext>
          </c:extLst>
        </c:ser>
        <c:ser>
          <c:idx val="1"/>
          <c:order val="1"/>
          <c:tx>
            <c:strRef>
              <c:f>'Compiled data'!$P$4</c:f>
              <c:strCache>
                <c:ptCount val="1"/>
                <c:pt idx="0">
                  <c:v>Manufacturing</c:v>
                </c:pt>
              </c:strCache>
            </c:strRef>
          </c:tx>
          <c:spPr>
            <a:solidFill>
              <a:srgbClr val="FFCC00"/>
            </a:solidFill>
            <a:ln>
              <a:solidFill>
                <a:schemeClr val="tx1"/>
              </a:solidFill>
            </a:ln>
            <a:effectLst/>
          </c:spPr>
          <c:invertIfNegative val="0"/>
          <c:cat>
            <c:multiLvlStrRef>
              <c:f>'Compiled data'!$AL$1:$AS$2</c:f>
              <c:multiLvlStrCache>
                <c:ptCount val="8"/>
                <c:lvl>
                  <c:pt idx="0">
                    <c:v>GDP Index</c:v>
                  </c:pt>
                  <c:pt idx="1">
                    <c:v>Loan Index</c:v>
                  </c:pt>
                  <c:pt idx="3">
                    <c:v>GDP Index</c:v>
                  </c:pt>
                  <c:pt idx="4">
                    <c:v>Loan Index</c:v>
                  </c:pt>
                  <c:pt idx="6">
                    <c:v>GDP Index</c:v>
                  </c:pt>
                  <c:pt idx="7">
                    <c:v>Loan Index</c:v>
                  </c:pt>
                </c:lvl>
                <c:lvl>
                  <c:pt idx="0">
                    <c:v>Total</c:v>
                  </c:pt>
                  <c:pt idx="3">
                    <c:v>OEs</c:v>
                  </c:pt>
                  <c:pt idx="6">
                    <c:v>OIs</c:v>
                  </c:pt>
                </c:lvl>
              </c:multiLvlStrCache>
            </c:multiLvlStrRef>
          </c:cat>
          <c:val>
            <c:numRef>
              <c:f>'Compiled data'!$AL$4:$AS$4</c:f>
              <c:numCache>
                <c:formatCode>0.0</c:formatCode>
                <c:ptCount val="8"/>
                <c:pt idx="0">
                  <c:v>161.84830846325644</c:v>
                </c:pt>
                <c:pt idx="1">
                  <c:v>287.8460196468468</c:v>
                </c:pt>
                <c:pt idx="3" formatCode="General">
                  <c:v>199.19704517519978</c:v>
                </c:pt>
                <c:pt idx="4" formatCode="General">
                  <c:v>302.06872219776056</c:v>
                </c:pt>
                <c:pt idx="6" formatCode="General">
                  <c:v>123.89468757267042</c:v>
                </c:pt>
                <c:pt idx="7" formatCode="General">
                  <c:v>299.4492873705105</c:v>
                </c:pt>
              </c:numCache>
            </c:numRef>
          </c:val>
          <c:extLst>
            <c:ext xmlns:c16="http://schemas.microsoft.com/office/drawing/2014/chart" uri="{C3380CC4-5D6E-409C-BE32-E72D297353CC}">
              <c16:uniqueId val="{00000001-EBD3-4FCC-B228-050B238C4636}"/>
            </c:ext>
          </c:extLst>
        </c:ser>
        <c:ser>
          <c:idx val="2"/>
          <c:order val="2"/>
          <c:tx>
            <c:strRef>
              <c:f>'Compiled data'!$P$5</c:f>
              <c:strCache>
                <c:ptCount val="1"/>
                <c:pt idx="0">
                  <c:v>Energy</c:v>
                </c:pt>
              </c:strCache>
            </c:strRef>
          </c:tx>
          <c:spPr>
            <a:solidFill>
              <a:schemeClr val="accent3"/>
            </a:solidFill>
            <a:ln>
              <a:solidFill>
                <a:schemeClr val="tx1"/>
              </a:solidFill>
            </a:ln>
            <a:effectLst/>
          </c:spPr>
          <c:invertIfNegative val="0"/>
          <c:cat>
            <c:multiLvlStrRef>
              <c:f>'Compiled data'!$AL$1:$AS$2</c:f>
              <c:multiLvlStrCache>
                <c:ptCount val="8"/>
                <c:lvl>
                  <c:pt idx="0">
                    <c:v>GDP Index</c:v>
                  </c:pt>
                  <c:pt idx="1">
                    <c:v>Loan Index</c:v>
                  </c:pt>
                  <c:pt idx="3">
                    <c:v>GDP Index</c:v>
                  </c:pt>
                  <c:pt idx="4">
                    <c:v>Loan Index</c:v>
                  </c:pt>
                  <c:pt idx="6">
                    <c:v>GDP Index</c:v>
                  </c:pt>
                  <c:pt idx="7">
                    <c:v>Loan Index</c:v>
                  </c:pt>
                </c:lvl>
                <c:lvl>
                  <c:pt idx="0">
                    <c:v>Total</c:v>
                  </c:pt>
                  <c:pt idx="3">
                    <c:v>OEs</c:v>
                  </c:pt>
                  <c:pt idx="6">
                    <c:v>OIs</c:v>
                  </c:pt>
                </c:lvl>
              </c:multiLvlStrCache>
            </c:multiLvlStrRef>
          </c:cat>
          <c:val>
            <c:numRef>
              <c:f>'Compiled data'!$AL$5:$AS$5</c:f>
              <c:numCache>
                <c:formatCode>0.0</c:formatCode>
                <c:ptCount val="8"/>
                <c:pt idx="0">
                  <c:v>53.936485325488185</c:v>
                </c:pt>
                <c:pt idx="1">
                  <c:v>5.510424897361483</c:v>
                </c:pt>
                <c:pt idx="3" formatCode="General">
                  <c:v>73.93535551005134</c:v>
                </c:pt>
                <c:pt idx="4" formatCode="General">
                  <c:v>7.672391147424507</c:v>
                </c:pt>
                <c:pt idx="6" formatCode="General">
                  <c:v>11.884775270471772</c:v>
                </c:pt>
                <c:pt idx="7" formatCode="General">
                  <c:v>1.5279060997764193</c:v>
                </c:pt>
              </c:numCache>
            </c:numRef>
          </c:val>
          <c:extLst>
            <c:ext xmlns:c16="http://schemas.microsoft.com/office/drawing/2014/chart" uri="{C3380CC4-5D6E-409C-BE32-E72D297353CC}">
              <c16:uniqueId val="{00000002-EBD3-4FCC-B228-050B238C4636}"/>
            </c:ext>
          </c:extLst>
        </c:ser>
        <c:ser>
          <c:idx val="3"/>
          <c:order val="3"/>
          <c:tx>
            <c:strRef>
              <c:f>'Compiled data'!$P$6</c:f>
              <c:strCache>
                <c:ptCount val="1"/>
                <c:pt idx="0">
                  <c:v>Utilities</c:v>
                </c:pt>
              </c:strCache>
            </c:strRef>
          </c:tx>
          <c:spPr>
            <a:solidFill>
              <a:schemeClr val="accent4"/>
            </a:solidFill>
            <a:ln>
              <a:solidFill>
                <a:schemeClr val="tx1"/>
              </a:solidFill>
            </a:ln>
            <a:effectLst/>
          </c:spPr>
          <c:invertIfNegative val="0"/>
          <c:cat>
            <c:multiLvlStrRef>
              <c:f>'Compiled data'!$AL$1:$AS$2</c:f>
              <c:multiLvlStrCache>
                <c:ptCount val="8"/>
                <c:lvl>
                  <c:pt idx="0">
                    <c:v>GDP Index</c:v>
                  </c:pt>
                  <c:pt idx="1">
                    <c:v>Loan Index</c:v>
                  </c:pt>
                  <c:pt idx="3">
                    <c:v>GDP Index</c:v>
                  </c:pt>
                  <c:pt idx="4">
                    <c:v>Loan Index</c:v>
                  </c:pt>
                  <c:pt idx="6">
                    <c:v>GDP Index</c:v>
                  </c:pt>
                  <c:pt idx="7">
                    <c:v>Loan Index</c:v>
                  </c:pt>
                </c:lvl>
                <c:lvl>
                  <c:pt idx="0">
                    <c:v>Total</c:v>
                  </c:pt>
                  <c:pt idx="3">
                    <c:v>OEs</c:v>
                  </c:pt>
                  <c:pt idx="6">
                    <c:v>OIs</c:v>
                  </c:pt>
                </c:lvl>
              </c:multiLvlStrCache>
            </c:multiLvlStrRef>
          </c:cat>
          <c:val>
            <c:numRef>
              <c:f>'Compiled data'!$AL$6:$AS$6</c:f>
              <c:numCache>
                <c:formatCode>0.0</c:formatCode>
                <c:ptCount val="8"/>
                <c:pt idx="0">
                  <c:v>397.19625740698103</c:v>
                </c:pt>
                <c:pt idx="1">
                  <c:v>743.7072642309927</c:v>
                </c:pt>
                <c:pt idx="3" formatCode="General">
                  <c:v>512.841616278187</c:v>
                </c:pt>
                <c:pt idx="4" formatCode="General">
                  <c:v>929.803031936783</c:v>
                </c:pt>
                <c:pt idx="6" formatCode="General">
                  <c:v>232.6565453580455</c:v>
                </c:pt>
                <c:pt idx="7" formatCode="General">
                  <c:v>503.91888225822373</c:v>
                </c:pt>
              </c:numCache>
            </c:numRef>
          </c:val>
          <c:extLst>
            <c:ext xmlns:c16="http://schemas.microsoft.com/office/drawing/2014/chart" uri="{C3380CC4-5D6E-409C-BE32-E72D297353CC}">
              <c16:uniqueId val="{00000003-EBD3-4FCC-B228-050B238C4636}"/>
            </c:ext>
          </c:extLst>
        </c:ser>
        <c:ser>
          <c:idx val="4"/>
          <c:order val="4"/>
          <c:tx>
            <c:strRef>
              <c:f>'Compiled data'!$P$7</c:f>
              <c:strCache>
                <c:ptCount val="1"/>
                <c:pt idx="0">
                  <c:v>Services</c:v>
                </c:pt>
              </c:strCache>
            </c:strRef>
          </c:tx>
          <c:spPr>
            <a:solidFill>
              <a:schemeClr val="accent5"/>
            </a:solidFill>
            <a:ln>
              <a:solidFill>
                <a:schemeClr val="tx1"/>
              </a:solidFill>
            </a:ln>
            <a:effectLst/>
          </c:spPr>
          <c:invertIfNegative val="0"/>
          <c:cat>
            <c:multiLvlStrRef>
              <c:f>'Compiled data'!$AL$1:$AS$2</c:f>
              <c:multiLvlStrCache>
                <c:ptCount val="8"/>
                <c:lvl>
                  <c:pt idx="0">
                    <c:v>GDP Index</c:v>
                  </c:pt>
                  <c:pt idx="1">
                    <c:v>Loan Index</c:v>
                  </c:pt>
                  <c:pt idx="3">
                    <c:v>GDP Index</c:v>
                  </c:pt>
                  <c:pt idx="4">
                    <c:v>Loan Index</c:v>
                  </c:pt>
                  <c:pt idx="6">
                    <c:v>GDP Index</c:v>
                  </c:pt>
                  <c:pt idx="7">
                    <c:v>Loan Index</c:v>
                  </c:pt>
                </c:lvl>
                <c:lvl>
                  <c:pt idx="0">
                    <c:v>Total</c:v>
                  </c:pt>
                  <c:pt idx="3">
                    <c:v>OEs</c:v>
                  </c:pt>
                  <c:pt idx="6">
                    <c:v>OIs</c:v>
                  </c:pt>
                </c:lvl>
              </c:multiLvlStrCache>
            </c:multiLvlStrRef>
          </c:cat>
          <c:val>
            <c:numRef>
              <c:f>'Compiled data'!$AL$7:$AS$7</c:f>
              <c:numCache>
                <c:formatCode>0.0</c:formatCode>
                <c:ptCount val="8"/>
                <c:pt idx="0">
                  <c:v>92.17445980318169</c:v>
                </c:pt>
                <c:pt idx="1">
                  <c:v>108.35888289889027</c:v>
                </c:pt>
                <c:pt idx="3" formatCode="General">
                  <c:v>84.85892953891211</c:v>
                </c:pt>
                <c:pt idx="4" formatCode="General">
                  <c:v>109.1151682024773</c:v>
                </c:pt>
                <c:pt idx="6" formatCode="General">
                  <c:v>113.05832217889446</c:v>
                </c:pt>
                <c:pt idx="7" formatCode="General">
                  <c:v>103.05625780240747</c:v>
                </c:pt>
              </c:numCache>
            </c:numRef>
          </c:val>
          <c:extLst>
            <c:ext xmlns:c16="http://schemas.microsoft.com/office/drawing/2014/chart" uri="{C3380CC4-5D6E-409C-BE32-E72D297353CC}">
              <c16:uniqueId val="{00000004-EBD3-4FCC-B228-050B238C4636}"/>
            </c:ext>
          </c:extLst>
        </c:ser>
        <c:ser>
          <c:idx val="5"/>
          <c:order val="5"/>
          <c:tx>
            <c:strRef>
              <c:f>'Compiled data'!$P$8</c:f>
              <c:strCache>
                <c:ptCount val="1"/>
                <c:pt idx="0">
                  <c:v>Transportation </c:v>
                </c:pt>
              </c:strCache>
            </c:strRef>
          </c:tx>
          <c:spPr>
            <a:solidFill>
              <a:schemeClr val="accent1"/>
            </a:solidFill>
            <a:ln>
              <a:solidFill>
                <a:schemeClr val="tx1"/>
              </a:solidFill>
            </a:ln>
            <a:effectLst/>
          </c:spPr>
          <c:invertIfNegative val="0"/>
          <c:cat>
            <c:multiLvlStrRef>
              <c:f>'Compiled data'!$AL$1:$AS$2</c:f>
              <c:multiLvlStrCache>
                <c:ptCount val="8"/>
                <c:lvl>
                  <c:pt idx="0">
                    <c:v>GDP Index</c:v>
                  </c:pt>
                  <c:pt idx="1">
                    <c:v>Loan Index</c:v>
                  </c:pt>
                  <c:pt idx="3">
                    <c:v>GDP Index</c:v>
                  </c:pt>
                  <c:pt idx="4">
                    <c:v>Loan Index</c:v>
                  </c:pt>
                  <c:pt idx="6">
                    <c:v>GDP Index</c:v>
                  </c:pt>
                  <c:pt idx="7">
                    <c:v>Loan Index</c:v>
                  </c:pt>
                </c:lvl>
                <c:lvl>
                  <c:pt idx="0">
                    <c:v>Total</c:v>
                  </c:pt>
                  <c:pt idx="3">
                    <c:v>OEs</c:v>
                  </c:pt>
                  <c:pt idx="6">
                    <c:v>OIs</c:v>
                  </c:pt>
                </c:lvl>
              </c:multiLvlStrCache>
            </c:multiLvlStrRef>
          </c:cat>
          <c:val>
            <c:numRef>
              <c:f>'Compiled data'!$AL$8:$AS$8</c:f>
              <c:numCache>
                <c:formatCode>0.0</c:formatCode>
                <c:ptCount val="8"/>
                <c:pt idx="0">
                  <c:v>204.63203736630655</c:v>
                </c:pt>
                <c:pt idx="1">
                  <c:v>434.81226468860206</c:v>
                </c:pt>
                <c:pt idx="3" formatCode="General">
                  <c:v>178.2117662758626</c:v>
                </c:pt>
                <c:pt idx="4" formatCode="General">
                  <c:v>486.8470042024359</c:v>
                </c:pt>
                <c:pt idx="6" formatCode="General">
                  <c:v>247.3473326027753</c:v>
                </c:pt>
                <c:pt idx="7" formatCode="General">
                  <c:v>143.50370031740883</c:v>
                </c:pt>
              </c:numCache>
            </c:numRef>
          </c:val>
          <c:extLst>
            <c:ext xmlns:c16="http://schemas.microsoft.com/office/drawing/2014/chart" uri="{C3380CC4-5D6E-409C-BE32-E72D297353CC}">
              <c16:uniqueId val="{00000005-EBD3-4FCC-B228-050B238C4636}"/>
            </c:ext>
          </c:extLst>
        </c:ser>
        <c:ser>
          <c:idx val="6"/>
          <c:order val="6"/>
          <c:tx>
            <c:strRef>
              <c:f>'Compiled data'!$P$9</c:f>
              <c:strCache>
                <c:ptCount val="1"/>
                <c:pt idx="0">
                  <c:v>Other</c:v>
                </c:pt>
              </c:strCache>
            </c:strRef>
          </c:tx>
          <c:spPr>
            <a:solidFill>
              <a:schemeClr val="accent1">
                <a:lumMod val="60000"/>
              </a:schemeClr>
            </a:solidFill>
            <a:ln>
              <a:noFill/>
            </a:ln>
            <a:effectLst/>
          </c:spPr>
          <c:invertIfNegative val="0"/>
          <c:cat>
            <c:multiLvlStrRef>
              <c:f>'Compiled data'!$AL$1:$AS$2</c:f>
              <c:multiLvlStrCache>
                <c:ptCount val="8"/>
                <c:lvl>
                  <c:pt idx="0">
                    <c:v>GDP Index</c:v>
                  </c:pt>
                  <c:pt idx="1">
                    <c:v>Loan Index</c:v>
                  </c:pt>
                  <c:pt idx="3">
                    <c:v>GDP Index</c:v>
                  </c:pt>
                  <c:pt idx="4">
                    <c:v>Loan Index</c:v>
                  </c:pt>
                  <c:pt idx="6">
                    <c:v>GDP Index</c:v>
                  </c:pt>
                  <c:pt idx="7">
                    <c:v>Loan Index</c:v>
                  </c:pt>
                </c:lvl>
                <c:lvl>
                  <c:pt idx="0">
                    <c:v>Total</c:v>
                  </c:pt>
                  <c:pt idx="3">
                    <c:v>OEs</c:v>
                  </c:pt>
                  <c:pt idx="6">
                    <c:v>OIs</c:v>
                  </c:pt>
                </c:lvl>
              </c:multiLvlStrCache>
            </c:multiLvlStrRef>
          </c:cat>
          <c:val>
            <c:numRef>
              <c:f>'Compiled data'!$AL$9:$AS$9</c:f>
              <c:numCache>
                <c:formatCode>0.0</c:formatCode>
                <c:ptCount val="8"/>
                <c:pt idx="0">
                  <c:v>1.5417691167374792</c:v>
                </c:pt>
                <c:pt idx="1">
                  <c:v>1.1705558471528608</c:v>
                </c:pt>
                <c:pt idx="3" formatCode="General">
                  <c:v>0</c:v>
                </c:pt>
                <c:pt idx="4" formatCode="General">
                  <c:v>0</c:v>
                </c:pt>
                <c:pt idx="6" formatCode="General">
                  <c:v>2.7619292934216735</c:v>
                </c:pt>
                <c:pt idx="7" formatCode="General">
                  <c:v>1.4387159893157042</c:v>
                </c:pt>
              </c:numCache>
            </c:numRef>
          </c:val>
          <c:extLst>
            <c:ext xmlns:c16="http://schemas.microsoft.com/office/drawing/2014/chart" uri="{C3380CC4-5D6E-409C-BE32-E72D297353CC}">
              <c16:uniqueId val="{00000006-EBD3-4FCC-B228-050B238C4636}"/>
            </c:ext>
          </c:extLst>
        </c:ser>
        <c:dLbls>
          <c:showLegendKey val="0"/>
          <c:showVal val="0"/>
          <c:showCatName val="0"/>
          <c:showSerName val="0"/>
          <c:showPercent val="0"/>
          <c:showBubbleSize val="0"/>
          <c:showLeaderLines val="0"/>
        </c:dLbls>
        <c:gapWidth val="100"/>
        <c:overlap val="100"/>
        <c:axId val="526625567"/>
        <c:axId val="526630143"/>
      </c:barChart>
      <c:catAx>
        <c:axId val="526625567"/>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0" spcFirstLastPara="1" vertOverflow="ellipsis" wrap="square" anchor="ctr" anchorCtr="1"/>
          <a:p>
            <a:pPr>
              <a:defRPr sz="1200" b="0" i="0" u="none" strike="noStrike" kern="1200" baseline="0" smtId="4294967295">
                <a:solidFill>
                  <a:schemeClr val="tx1"/>
                </a:solidFill>
                <a:latin typeface="Segoe UI" panose="020b0502040204020203" pitchFamily="34" charset="0"/>
                <a:ea typeface="+mn-ea"/>
                <a:cs typeface="Segoe UI" panose="020b0502040204020203" pitchFamily="34" charset="0"/>
              </a:defRPr>
            </a:pPr>
            <a:endParaRPr sz="1200" b="0" i="0" u="none" strike="noStrike" kern="1200" baseline="0" smtId="4294967295">
              <a:solidFill>
                <a:schemeClr val="tx1"/>
              </a:solidFill>
              <a:latin typeface="Segoe UI" panose="020b0502040204020203" pitchFamily="34" charset="0"/>
              <a:ea typeface="+mn-ea"/>
              <a:cs typeface="Segoe UI" panose="020b0502040204020203" pitchFamily="34" charset="0"/>
            </a:endParaRPr>
          </a:p>
        </c:txPr>
        <c:crossAx val="526630143"/>
        <c:crosses val="autoZero"/>
        <c:auto val="0"/>
        <c:lblAlgn val="ctr"/>
        <c:lblOffset/>
        <c:noMultiLvlLbl val="0"/>
      </c:catAx>
      <c:valAx>
        <c:axId val="526630143"/>
        <c:scaling>
          <c:orientation/>
          <c:max val="2400"/>
        </c:scaling>
        <c:delete val="0"/>
        <c:axPos val="l"/>
        <c:numFmt formatCode="0" sourceLinked="0"/>
        <c:majorTickMark val="none"/>
        <c:minorTickMark val="none"/>
        <c:spPr>
          <a:noFill/>
          <a:ln>
            <a:noFill/>
          </a:ln>
          <a:effectLst/>
        </c:spPr>
        <c:txPr>
          <a:bodyPr rot="-60000000" spcFirstLastPara="1" vertOverflow="ellipsis" vert="horz" wrap="square" anchor="ctr" anchorCtr="1"/>
          <a:p>
            <a:pPr>
              <a:defRPr sz="1200" b="0" i="0" u="none" strike="noStrike" kern="1200" baseline="0" smtId="4294967295">
                <a:solidFill>
                  <a:schemeClr val="tx1"/>
                </a:solidFill>
                <a:latin typeface="Segoe UI" panose="020b0502040204020203" pitchFamily="34" charset="0"/>
                <a:ea typeface="+mn-ea"/>
                <a:cs typeface="Segoe UI" panose="020b0502040204020203" pitchFamily="34" charset="0"/>
              </a:defRPr>
            </a:pPr>
            <a:endParaRPr sz="1200" b="0" i="0" u="none" strike="noStrike" kern="1200" baseline="0" smtId="4294967295">
              <a:solidFill>
                <a:schemeClr val="tx1"/>
              </a:solidFill>
              <a:latin typeface="Segoe UI" panose="020b0502040204020203" pitchFamily="34" charset="0"/>
              <a:ea typeface="+mn-ea"/>
              <a:cs typeface="Segoe UI" panose="020b0502040204020203" pitchFamily="34" charset="0"/>
            </a:endParaRPr>
          </a:p>
        </c:txPr>
        <c:crossAx val="526625567"/>
        <c:crosses val="autoZero"/>
        <c:crossBetween val="between"/>
        <c:majorUnit val="400"/>
      </c:valAx>
      <c:spPr>
        <a:noFill/>
        <a:ln w="25400">
          <a:noFill/>
        </a:ln>
        <a:effectLst/>
      </c:spPr>
    </c:plotArea>
    <c:legend>
      <c:legendPos val="b"/>
      <c:layout>
        <c:manualLayout>
          <c:xMode val="edge"/>
          <c:yMode val="edge"/>
          <c:x val="0.1640455424785614"/>
          <c:y val="0.00364388688467443"/>
          <c:w val="0.74688720703125"/>
          <c:h val="0.1631443202495575"/>
        </c:manualLayout>
      </c:layout>
      <c:overlay val="0"/>
      <c:spPr>
        <a:noFill/>
        <a:ln>
          <a:noFill/>
        </a:ln>
        <a:effectLst/>
      </c:spPr>
      <c:txPr>
        <a:bodyPr rot="0" spcFirstLastPara="1" vertOverflow="ellipsis" vert="horz" wrap="square" anchor="ctr" anchorCtr="1"/>
        <a:p>
          <a:pPr>
            <a:defRPr sz="1200" b="0" i="0" u="none" strike="noStrike" kern="1200" baseline="0" smtId="4294967295">
              <a:solidFill>
                <a:schemeClr val="tx1"/>
              </a:solidFill>
              <a:latin typeface="Segoe UI" panose="020b0502040204020203" pitchFamily="34" charset="0"/>
              <a:ea typeface="+mn-ea"/>
              <a:cs typeface="Segoe UI" panose="020b0502040204020203" pitchFamily="34" charset="0"/>
            </a:defRPr>
          </a:pPr>
          <a:endParaRPr sz="1200" b="0" i="0" u="none" strike="noStrike" kern="1200" baseline="0" smtId="4294967295">
            <a:solidFill>
              <a:schemeClr val="tx1"/>
            </a:solidFill>
            <a:latin typeface="Segoe UI" panose="020b0502040204020203" pitchFamily="34" charset="0"/>
            <a:ea typeface="+mn-ea"/>
            <a:cs typeface="Segoe UI" panose="020b0502040204020203" pitchFamily="34" charset="0"/>
          </a:endParaRP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en-US"/>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v>在国内生产总值中的占比</c:v>
          </c:tx>
          <c:spPr>
            <a:solidFill>
              <a:schemeClr val="accent1"/>
            </a:solidFill>
            <a:ln>
              <a:solidFill>
                <a:schemeClr val="tx1"/>
              </a:solidFill>
            </a:ln>
            <a:effectLst/>
          </c:spPr>
          <c:invertIfNegative val="0"/>
          <c:cat>
            <c:strRef>
              <c:f>'[Copy of emission intensity_NEW.xlsx]Compiled data'!$P$26:$P$32</c:f>
              <c:strCache>
                <c:ptCount val="7"/>
                <c:pt idx="0">
                  <c:v>Agriculture</c:v>
                </c:pt>
                <c:pt idx="1">
                  <c:v>Manufacturing</c:v>
                </c:pt>
                <c:pt idx="2">
                  <c:v>Energy</c:v>
                </c:pt>
                <c:pt idx="3">
                  <c:v>Utilities</c:v>
                </c:pt>
                <c:pt idx="4">
                  <c:v>Services</c:v>
                </c:pt>
                <c:pt idx="5">
                  <c:v>Transportation </c:v>
                </c:pt>
                <c:pt idx="6">
                  <c:v>Other</c:v>
                </c:pt>
              </c:strCache>
            </c:strRef>
          </c:cat>
          <c:val>
            <c:numRef>
              <c:f>'[Copy of emission intensity_NEW.xlsx]Compiled data'!$Z$26:$Z$32</c:f>
              <c:numCache>
                <c:formatCode>0.0</c:formatCode>
                <c:ptCount val="7"/>
                <c:pt idx="0">
                  <c:v>7.762240962861648</c:v>
                </c:pt>
                <c:pt idx="1">
                  <c:v>15.262708110586228</c:v>
                </c:pt>
                <c:pt idx="2">
                  <c:v>23.38166466805232</c:v>
                </c:pt>
                <c:pt idx="3">
                  <c:v>2.3310367978207727</c:v>
                </c:pt>
                <c:pt idx="4">
                  <c:v>34.56899029896904</c:v>
                </c:pt>
                <c:pt idx="5">
                  <c:v>7.072956108653634</c:v>
                </c:pt>
                <c:pt idx="6">
                  <c:v>9.620403053056354</c:v>
                </c:pt>
              </c:numCache>
            </c:numRef>
          </c:val>
          <c:extLst>
            <c:ext xmlns:c16="http://schemas.microsoft.com/office/drawing/2014/chart" uri="{C3380CC4-5D6E-409C-BE32-E72D297353CC}">
              <c16:uniqueId val="{00000000-0478-480B-9947-32C00D2D356D}"/>
            </c:ext>
          </c:extLst>
        </c:ser>
        <c:ser>
          <c:idx val="9"/>
          <c:order val="9"/>
          <c:tx>
            <c:v>在贷款组合中的占比</c:v>
          </c:tx>
          <c:spPr>
            <a:solidFill>
              <a:srgbClr val="FFCC00"/>
            </a:solidFill>
            <a:ln>
              <a:solidFill>
                <a:schemeClr val="tx1"/>
              </a:solidFill>
            </a:ln>
            <a:effectLst/>
          </c:spPr>
          <c:invertIfNegative val="0"/>
          <c:cat>
            <c:strRef>
              <c:f>'[Copy of emission intensity_NEW.xlsx]Compiled data'!$P$26:$P$32</c:f>
              <c:strCache>
                <c:ptCount val="7"/>
                <c:pt idx="0">
                  <c:v>Agriculture</c:v>
                </c:pt>
                <c:pt idx="1">
                  <c:v>Manufacturing</c:v>
                </c:pt>
                <c:pt idx="2">
                  <c:v>Energy</c:v>
                </c:pt>
                <c:pt idx="3">
                  <c:v>Utilities</c:v>
                </c:pt>
                <c:pt idx="4">
                  <c:v>Services</c:v>
                </c:pt>
                <c:pt idx="5">
                  <c:v>Transportation </c:v>
                </c:pt>
                <c:pt idx="6">
                  <c:v>Other</c:v>
                </c:pt>
              </c:strCache>
            </c:strRef>
          </c:cat>
          <c:val>
            <c:numRef>
              <c:f>'[Copy of emission intensity_NEW.xlsx]Compiled data'!$AI$26:$AI$32</c:f>
              <c:numCache>
                <c:formatCode>0.0</c:formatCode>
                <c:ptCount val="7"/>
                <c:pt idx="0">
                  <c:v>3.1301502086616737</c:v>
                </c:pt>
                <c:pt idx="1">
                  <c:v>27.144613498764375</c:v>
                </c:pt>
                <c:pt idx="2">
                  <c:v>2.3887894502407803</c:v>
                </c:pt>
                <c:pt idx="3">
                  <c:v>4.36461564629685</c:v>
                </c:pt>
                <c:pt idx="4">
                  <c:v>40.63877542366199</c:v>
                </c:pt>
                <c:pt idx="5">
                  <c:v>15.028966642899421</c:v>
                </c:pt>
                <c:pt idx="6">
                  <c:v>7.304089129474906</c:v>
                </c:pt>
              </c:numCache>
            </c:numRef>
          </c:val>
          <c:extLst>
            <c:ext xmlns:c16="http://schemas.microsoft.com/office/drawing/2014/chart" uri="{C3380CC4-5D6E-409C-BE32-E72D297353CC}">
              <c16:uniqueId val="{00000007-0478-480B-9947-32C00D2D356D}"/>
            </c:ext>
          </c:extLst>
        </c:ser>
        <c:dLbls>
          <c:showLegendKey val="0"/>
          <c:showVal val="0"/>
          <c:showCatName val="0"/>
          <c:showSerName val="0"/>
          <c:showPercent val="0"/>
          <c:showBubbleSize val="0"/>
          <c:showLeaderLines val="0"/>
        </c:dLbls>
        <c:gapWidth val="100"/>
        <c:overlap/>
        <c:axId val="1400233104"/>
        <c:axId val="1400234768"/>
        <c:extLst>
          <c:ext xmlns:c15="http://schemas.microsoft.com/office/drawing/2012/chart" uri="{02D57815-91ED-43cb-92C2-25804820EDAC}">
            <c15:filteredBarSeries>
              <c15:ser>
                <c:idx val="1"/>
                <c:order val="1"/>
                <c:tx>
                  <c:strRef>
                    <c:extLst>
                      <c:ext uri="{02D57815-91ED-43cb-92C2-25804820EDAC}">
                        <c15:formulaRef>
                          <c15:sqref>'[Copy of emission intensity_NEW.xlsx]Compiled data'!$AA$24:$AA$25</c15:sqref>
                        </c15:formulaRef>
                      </c:ext>
                    </c:extLst>
                    <c:strCache>
                      <c:ptCount val="2"/>
                      <c:pt idx="0">
                        <c:v>GDP</c:v>
                      </c:pt>
                      <c:pt idx="1">
                        <c:v>OIs</c:v>
                      </c:pt>
                    </c:strCache>
                  </c:strRef>
                </c:tx>
                <c:spPr>
                  <a:solidFill>
                    <a:schemeClr val="accent2"/>
                  </a:solidFill>
                  <a:ln>
                    <a:noFill/>
                  </a:ln>
                  <a:effectLst/>
                </c:spPr>
                <c:invertIfNegative val="0"/>
                <c:cat>
                  <c:strRef>
                    <c:extLst>
                      <c:ext uri="{02D57815-91ED-43cb-92C2-25804820EDAC}">
                        <c15:formulaRef>
                          <c15:sqref>'[Copy of emission intensity_NEW.xlsx]Compiled data'!$P$26:$P$32</c15:sqref>
                        </c15:formulaRef>
                      </c:ext>
                    </c:extLst>
                    <c:strCache>
                      <c:ptCount val="7"/>
                      <c:pt idx="0">
                        <c:v>Agriculture</c:v>
                      </c:pt>
                      <c:pt idx="1">
                        <c:v>Manufacturing</c:v>
                      </c:pt>
                      <c:pt idx="2">
                        <c:v>Energy</c:v>
                      </c:pt>
                      <c:pt idx="3">
                        <c:v>Utilities</c:v>
                      </c:pt>
                      <c:pt idx="4">
                        <c:v>Services</c:v>
                      </c:pt>
                      <c:pt idx="5">
                        <c:v>Transportation </c:v>
                      </c:pt>
                      <c:pt idx="6">
                        <c:v>Other</c:v>
                      </c:pt>
                    </c:strCache>
                  </c:strRef>
                </c:cat>
                <c:val>
                  <c:numRef>
                    <c:extLst>
                      <c:ext uri="{02D57815-91ED-43cb-92C2-25804820EDAC}">
                        <c15:formulaRef>
                          <c15:sqref>'[Copy of emission intensity_NEW.xlsx]Compiled data'!$AA$26:$AA$32</c15:sqref>
                        </c15:formulaRef>
                      </c:ext>
                    </c:extLst>
                    <c:numCache>
                      <c:formatCode>0.0</c:formatCode>
                      <c:ptCount val="7"/>
                      <c:pt idx="0">
                        <c:v>17.703904668153218</c:v>
                      </c:pt>
                      <c:pt idx="1">
                        <c:v>16.286702507827123</c:v>
                      </c:pt>
                      <c:pt idx="2">
                        <c:v>5.720840795197093</c:v>
                      </c:pt>
                      <c:pt idx="3">
                        <c:v>1.8449676406734818</c:v>
                      </c:pt>
                      <c:pt idx="4">
                        <c:v>41.728392613455526</c:v>
                      </c:pt>
                      <c:pt idx="5">
                        <c:v>7.5237167889582235</c:v>
                      </c:pt>
                      <c:pt idx="6">
                        <c:v>9.1914749857353417</c:v>
                      </c:pt>
                    </c:numCache>
                  </c:numRef>
                </c:val>
                <c:extLst>
                  <c:ext xmlns:c16="http://schemas.microsoft.com/office/drawing/2014/chart" uri="{C3380CC4-5D6E-409C-BE32-E72D297353CC}">
                    <c16:uniqueId val="{00000008-0478-480B-9947-32C00D2D356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'[Copy of emission intensity_NEW.xlsx]Compiled data'!$AB$24:$AB$25</c15:sqref>
                        </c15:formulaRef>
                      </c:ext>
                    </c:extLst>
                    <c:strCache>
                      <c:ptCount val="2"/>
                      <c:pt idx="0">
                        <c:v>GDP</c:v>
                      </c:pt>
                      <c:pt idx="1">
                        <c:v>OEs</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'[Copy of emission intensity_NEW.xlsx]Compiled data'!$P$26:$P$32</c15:sqref>
                        </c15:formulaRef>
                      </c:ext>
                    </c:extLst>
                    <c:strCache>
                      <c:ptCount val="7"/>
                      <c:pt idx="0">
                        <c:v>Agriculture</c:v>
                      </c:pt>
                      <c:pt idx="1">
                        <c:v>Manufacturing</c:v>
                      </c:pt>
                      <c:pt idx="2">
                        <c:v>Energy</c:v>
                      </c:pt>
                      <c:pt idx="3">
                        <c:v>Utilities</c:v>
                      </c:pt>
                      <c:pt idx="4">
                        <c:v>Services</c:v>
                      </c:pt>
                      <c:pt idx="5">
                        <c:v>Transportation </c:v>
                      </c:pt>
                      <c:pt idx="6">
                        <c:v>Other</c:v>
                      </c:pt>
                    </c:strCache>
                  </c:strRef>
                </c:cat>
                <c:val>
                  <c:numRef>
                    <c:extLst xmlns:c15="http://schemas.microsoft.com/office/drawing/2012/chart">
                      <c:ext xmlns:c15="http://schemas.microsoft.com/office/drawing/2012/chart" uri="{02D57815-91ED-43cb-92C2-25804820EDAC}">
                        <c15:formulaRef>
                          <c15:sqref>'[Copy of emission intensity_NEW.xlsx]Compiled data'!$AB$26:$AB$32</c15:sqref>
                        </c15:formulaRef>
                      </c:ext>
                    </c:extLst>
                    <c:numCache>
                      <c:formatCode>0.0</c:formatCode>
                      <c:ptCount val="7"/>
                      <c:pt idx="0">
                        <c:v>4.67670088941553</c:v>
                      </c:pt>
                      <c:pt idx="1">
                        <c:v>14.944896540879906</c:v>
                      </c:pt>
                      <c:pt idx="2">
                        <c:v>28.862958484173262</c:v>
                      </c:pt>
                      <c:pt idx="3">
                        <c:v>2.4818954375116187</c:v>
                      </c:pt>
                      <c:pt idx="4">
                        <c:v>32.346965555614169</c:v>
                      </c:pt>
                      <c:pt idx="5">
                        <c:v>6.933055968813524</c:v>
                      </c:pt>
                      <c:pt idx="6">
                        <c:v>9.7535271235919865</c:v>
                      </c:pt>
                    </c:numCache>
                  </c:numRef>
                </c:val>
                <c:extLst xmlns:c15="http://schemas.microsoft.com/office/drawing/2012/chart">
                  <c:ext xmlns:c16="http://schemas.microsoft.com/office/drawing/2014/chart" uri="{C3380CC4-5D6E-409C-BE32-E72D297353CC}">
                    <c16:uniqueId val="{00000009-0478-480B-9947-32C00D2D356D}"/>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'[Copy of emission intensity_NEW.xlsx]Compiled data'!$AJ$24:$AJ$25</c15:sqref>
                        </c15:formulaRef>
                      </c:ext>
                    </c:extLst>
                    <c:strCache>
                      <c:ptCount val="2"/>
                      <c:pt idx="0">
                        <c:v>Loans</c:v>
                      </c:pt>
                      <c:pt idx="1">
                        <c:v>OIs</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'[Copy of emission intensity_NEW.xlsx]Compiled data'!$P$26:$P$32</c15:sqref>
                        </c15:formulaRef>
                      </c:ext>
                    </c:extLst>
                    <c:strCache>
                      <c:ptCount val="7"/>
                      <c:pt idx="0">
                        <c:v>Agriculture</c:v>
                      </c:pt>
                      <c:pt idx="1">
                        <c:v>Manufacturing</c:v>
                      </c:pt>
                      <c:pt idx="2">
                        <c:v>Energy</c:v>
                      </c:pt>
                      <c:pt idx="3">
                        <c:v>Utilities</c:v>
                      </c:pt>
                      <c:pt idx="4">
                        <c:v>Services</c:v>
                      </c:pt>
                      <c:pt idx="5">
                        <c:v>Transportation </c:v>
                      </c:pt>
                      <c:pt idx="6">
                        <c:v>Other</c:v>
                      </c:pt>
                    </c:strCache>
                  </c:strRef>
                </c:cat>
                <c:val>
                  <c:numRef>
                    <c:extLst xmlns:c15="http://schemas.microsoft.com/office/drawing/2012/chart">
                      <c:ext xmlns:c15="http://schemas.microsoft.com/office/drawing/2012/chart" uri="{02D57815-91ED-43cb-92C2-25804820EDAC}">
                        <c15:formulaRef>
                          <c15:sqref>'[Copy of emission intensity_NEW.xlsx]Compiled data'!$AJ$26:$AJ$32</c15:sqref>
                        </c15:formulaRef>
                      </c:ext>
                    </c:extLst>
                    <c:numCache>
                      <c:formatCode>0.0</c:formatCode>
                      <c:ptCount val="7"/>
                      <c:pt idx="0">
                        <c:v>8.7143105556533964</c:v>
                      </c:pt>
                      <c:pt idx="1">
                        <c:v>39.364411462143686</c:v>
                      </c:pt>
                      <c:pt idx="2">
                        <c:v>0.73547099948524675</c:v>
                      </c:pt>
                      <c:pt idx="3">
                        <c:v>3.9960794133687276</c:v>
                      </c:pt>
                      <c:pt idx="4">
                        <c:v>38.036757524561381</c:v>
                      </c:pt>
                      <c:pt idx="5">
                        <c:v>4.3650408031269148</c:v>
                      </c:pt>
                      <c:pt idx="6">
                        <c:v>4.7879292416606507</c:v>
                      </c:pt>
                    </c:numCache>
                  </c:numRef>
                </c:val>
                <c:extLst xmlns:c15="http://schemas.microsoft.com/office/drawing/2012/chart">
                  <c:ext xmlns:c16="http://schemas.microsoft.com/office/drawing/2014/chart" uri="{C3380CC4-5D6E-409C-BE32-E72D297353CC}">
                    <c16:uniqueId val="{0000000A-0478-480B-9947-32C00D2D356D}"/>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'[Copy of emission intensity_NEW.xlsx]Compiled data'!$AK$24:$AK$25</c15:sqref>
                        </c15:formulaRef>
                      </c:ext>
                    </c:extLst>
                    <c:strCache>
                      <c:ptCount val="2"/>
                      <c:pt idx="0">
                        <c:v>Loans</c:v>
                      </c:pt>
                      <c:pt idx="1">
                        <c:v>OEs</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'[Copy of emission intensity_NEW.xlsx]Compiled data'!$P$26:$P$32</c15:sqref>
                        </c15:formulaRef>
                      </c:ext>
                    </c:extLst>
                    <c:strCache>
                      <c:ptCount val="7"/>
                      <c:pt idx="0">
                        <c:v>Agriculture</c:v>
                      </c:pt>
                      <c:pt idx="1">
                        <c:v>Manufacturing</c:v>
                      </c:pt>
                      <c:pt idx="2">
                        <c:v>Energy</c:v>
                      </c:pt>
                      <c:pt idx="3">
                        <c:v>Utilities</c:v>
                      </c:pt>
                      <c:pt idx="4">
                        <c:v>Services</c:v>
                      </c:pt>
                      <c:pt idx="5">
                        <c:v>Transportation </c:v>
                      </c:pt>
                      <c:pt idx="6">
                        <c:v>Other</c:v>
                      </c:pt>
                    </c:strCache>
                  </c:strRef>
                </c:cat>
                <c:val>
                  <c:numRef>
                    <c:extLst xmlns:c15="http://schemas.microsoft.com/office/drawing/2012/chart">
                      <c:ext xmlns:c15="http://schemas.microsoft.com/office/drawing/2012/chart" uri="{02D57815-91ED-43cb-92C2-25804820EDAC}">
                        <c15:formulaRef>
                          <c15:sqref>'[Copy of emission intensity_NEW.xlsx]Compiled data'!$AK$26:$AK$32</c15:sqref>
                        </c15:formulaRef>
                      </c:ext>
                    </c:extLst>
                    <c:numCache>
                      <c:formatCode>0.0</c:formatCode>
                      <c:ptCount val="7"/>
                      <c:pt idx="0">
                        <c:v>1.0821195980246441</c:v>
                      </c:pt>
                      <c:pt idx="1">
                        <c:v>22.662915494106787</c:v>
                      </c:pt>
                      <c:pt idx="2">
                        <c:v>2.9951557767561781</c:v>
                      </c:pt>
                      <c:pt idx="3">
                        <c:v>4.4997789366153773</c:v>
                      </c:pt>
                      <c:pt idx="4">
                        <c:v>41.59308403509975</c:v>
                      </c:pt>
                      <c:pt idx="5">
                        <c:v>18.94003745611181</c:v>
                      </c:pt>
                      <c:pt idx="6">
                        <c:v>8.2269087032854475</c:v>
                      </c:pt>
                    </c:numCache>
                  </c:numRef>
                </c:val>
                <c:extLst xmlns:c15="http://schemas.microsoft.com/office/drawing/2012/chart">
                  <c:ext xmlns:c16="http://schemas.microsoft.com/office/drawing/2014/chart" uri="{C3380CC4-5D6E-409C-BE32-E72D297353CC}">
                    <c16:uniqueId val="{0000000B-0478-480B-9947-32C00D2D356D}"/>
                  </c:ext>
                </c:extLst>
              </c15:ser>
            </c15:filteredBarSeries>
          </c:ext>
        </c:extLst>
      </c:barChart>
      <c:catAx>
        <c:axId val="140023310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200" b="0" i="0" u="none" strike="noStrike" kern="1200" baseline="0" smtId="4294967295">
                <a:solidFill>
                  <a:schemeClr val="tx1"/>
                </a:solidFill>
                <a:latin typeface="Segoe UI" panose="020b0502040204020203" pitchFamily="34" charset="0"/>
                <a:ea typeface="+mn-ea"/>
                <a:cs typeface="Segoe UI" panose="020b0502040204020203" pitchFamily="34" charset="0"/>
              </a:defRPr>
            </a:pPr>
            <a:endParaRPr sz="1200" b="0" i="0" u="none" strike="noStrike" kern="1200" baseline="0" smtId="4294967295">
              <a:solidFill>
                <a:schemeClr val="tx1"/>
              </a:solidFill>
              <a:latin typeface="Segoe UI" panose="020b0502040204020203" pitchFamily="34" charset="0"/>
              <a:ea typeface="+mn-ea"/>
              <a:cs typeface="Segoe UI" panose="020b0502040204020203" pitchFamily="34" charset="0"/>
            </a:endParaRPr>
          </a:p>
        </c:txPr>
        <c:crossAx val="1400234768"/>
        <c:crosses val="autoZero"/>
        <c:auto val="0"/>
        <c:lblAlgn val="ctr"/>
        <c:lblOffset/>
        <c:noMultiLvlLbl val="0"/>
      </c:catAx>
      <c:valAx>
        <c:axId val="1400234768"/>
        <c:scaling>
          <c:orientation/>
        </c:scaling>
        <c:delete val="0"/>
        <c:axPos val="l"/>
        <c:numFmt formatCode="0" sourceLinked="0"/>
        <c:majorTickMark val="none"/>
        <c:minorTickMark val="none"/>
        <c:spPr>
          <a:noFill/>
          <a:ln>
            <a:noFill/>
          </a:ln>
          <a:effectLst/>
        </c:spPr>
        <c:txPr>
          <a:bodyPr rot="-60000000" spcFirstLastPara="1" vertOverflow="ellipsis" vert="horz" wrap="square" anchor="ctr" anchorCtr="1"/>
          <a:p>
            <a:pPr>
              <a:defRPr sz="1200" b="0" i="0" u="none" strike="noStrike" kern="1200" baseline="0" smtId="4294967295">
                <a:solidFill>
                  <a:schemeClr val="tx1"/>
                </a:solidFill>
                <a:latin typeface="Segoe UI" panose="020b0502040204020203" pitchFamily="34" charset="0"/>
                <a:ea typeface="+mn-ea"/>
                <a:cs typeface="Segoe UI" panose="020b0502040204020203" pitchFamily="34" charset="0"/>
              </a:defRPr>
            </a:pPr>
            <a:endParaRPr sz="1200" b="0" i="0" u="none" strike="noStrike" kern="1200" baseline="0" smtId="4294967295">
              <a:solidFill>
                <a:schemeClr val="tx1"/>
              </a:solidFill>
              <a:latin typeface="Segoe UI" panose="020b0502040204020203" pitchFamily="34" charset="0"/>
              <a:ea typeface="+mn-ea"/>
              <a:cs typeface="Segoe UI" panose="020b0502040204020203" pitchFamily="34" charset="0"/>
            </a:endParaRPr>
          </a:p>
        </c:txPr>
        <c:crossAx val="1400233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200" b="0" i="0" u="none" strike="noStrike" kern="1200" baseline="0" smtId="4294967295">
              <a:solidFill>
                <a:schemeClr val="tx1">
                  <a:lumMod val="65000"/>
                  <a:lumOff val="35000"/>
                </a:schemeClr>
              </a:solidFill>
              <a:latin typeface="Segoe UI" panose="020b0502040204020203" pitchFamily="34" charset="0"/>
              <a:ea typeface="+mn-ea"/>
              <a:cs typeface="Segoe UI" panose="020b0502040204020203" pitchFamily="34" charset="0"/>
            </a:defRPr>
          </a:pPr>
          <a:endParaRPr sz="1200" b="0" i="0" u="none" strike="noStrike" kern="1200" baseline="0" smtId="4294967295">
            <a:solidFill>
              <a:schemeClr val="tx1">
                <a:lumMod val="65000"/>
                <a:lumOff val="35000"/>
              </a:schemeClr>
            </a:solidFill>
            <a:latin typeface="Segoe UI" panose="020b0502040204020203" pitchFamily="34" charset="0"/>
            <a:ea typeface="+mn-ea"/>
            <a:cs typeface="Segoe UI" panose="020b0502040204020203" pitchFamily="34" charset="0"/>
          </a:endParaRP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sz="1200" smtId="4294967295">
          <a:latin typeface="Segoe UI" panose="020b0502040204020203" pitchFamily="34" charset="0"/>
          <a:cs typeface="Segoe UI" panose="020b0502040204020203" pitchFamily="34" charset="0"/>
        </a:defRPr>
      </a:pPr>
      <a:endParaRPr sz="1200" smtId="4294967295">
        <a:latin typeface="Segoe UI" panose="020b0502040204020203" pitchFamily="34" charset="0"/>
        <a:cs typeface="Segoe UI" panose="020b0502040204020203" pitchFamily="34"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r:relSizeAnchor>
    <cdr:from>
      <cdr:x>0.02938</cdr:x>
      <cdr:y>0.85514</cdr:y>
    </cdr:from>
    <cdr:to>
      <cdr:x>0.96396</cdr:x>
      <cdr:y>0.99196</cdr:y>
    </cdr:to>
    <cdr:sp macro="" textlink="">
      <cdr:nvSpPr>
        <cdr:cNvPr id="2" name="TextBox 1">
          <a:extLst>
            <a:ext uri="{FF2B5EF4-FFF2-40B4-BE49-F238E27FC236}">
              <a16:creationId xmlns:a16="http://schemas.microsoft.com/office/drawing/2014/main" id="{FBA27EDA-B9BD-4C33-B77B-D111FDA18D9C}"/>
            </a:ext>
          </a:extLst>
        </cdr:cNvPr>
        <cdr:cNvSpPr txBox="1"/>
      </cdr:nvSpPr>
      <cdr:spPr>
        <a:xfrm>
          <a:off x="153543" y="4051935"/>
          <a:ext cx="4884420" cy="648335"/>
        </a:xfrm>
        <a:prstGeom prst="rect">
          <a:avLst/>
        </a:prstGeom>
      </cdr:spPr>
      <cdr:txBody>
        <a:bodyPr vertOverflow="clip" wrap="square" rtlCol="0">
          <a:noAutofit/>
        </a:bodyPr>
        <a:lstStyle/>
        <a:p>
          <a:pPr rtl="0"/>
          <a:r>
            <a:rPr lang="zh-Hans" sz="900" b="0" i="0" u="none" strike="noStrike">
              <a:highlight>
                <a:srgbClr val="000000">
                  <a:alpha val="0"/>
                </a:srgbClr>
              </a:highlight>
              <a:latin typeface="Simsun"/>
              <a:ea typeface="Simsun"/>
              <a:cs typeface="Segoe UI"/>
            </a:rPr>
            <a:t>资料来源：UNFCCC；IMF工作人员的计算。</a:t>
          </a:r>
          <a:endParaRPr lang="en-US" sz="900">
            <a:latin typeface="Segoe UI" panose="020b0502040204020203" pitchFamily="34" charset="0"/>
            <a:cs typeface="Segoe UI" panose="020b0502040204020203" pitchFamily="34" charset="0"/>
          </a:endParaRPr>
        </a:p>
        <a:p>
          <a:pPr rtl="0"/>
          <a:r>
            <a:rPr lang="zh-Hans" sz="900" b="0" i="0" u="none" strike="noStrike">
              <a:highlight>
                <a:srgbClr val="000000">
                  <a:alpha val="0"/>
                </a:srgbClr>
              </a:highlight>
              <a:latin typeface="Simsun"/>
              <a:ea typeface="Simsun"/>
              <a:cs typeface="Segoe UI"/>
            </a:rPr>
            <a:t>注：由于无法获得阿富汗2021年的GDP数据，阿富汗的融资需求以2020年GDP的百分比表示。</a:t>
          </a:r>
          <a:endParaRPr lang="en-US" sz="900">
            <a:latin typeface="Segoe UI" panose="020b0502040204020203" pitchFamily="34" charset="0"/>
            <a:cs typeface="Segoe UI" panose="020b0502040204020203" pitchFamily="34" charset="0"/>
          </a:endParaRPr>
        </a:p>
      </cdr:txBody>
    </cdr:sp>
  </cdr:relSizeAnchor>
  <cdr:relSizeAnchor>
    <cdr:from>
      <cdr:x>0.72281</cdr:x>
      <cdr:y>0.46717</cdr:y>
    </cdr:from>
    <cdr:to>
      <cdr:x>0.84698</cdr:x>
      <cdr:y>0.55688</cdr:y>
    </cdr:to>
    <cdr:sp macro="" textlink="">
      <cdr:nvSpPr>
        <cdr:cNvPr id="3" name="TextBox 2">
          <a:extLst>
            <a:ext uri="{FF2B5EF4-FFF2-40B4-BE49-F238E27FC236}">
              <a16:creationId xmlns:a16="http://schemas.microsoft.com/office/drawing/2014/main" id="{347B20E2-9A99-4186-A3FE-BBBE266BD06E}"/>
            </a:ext>
          </a:extLst>
        </cdr:cNvPr>
        <cdr:cNvSpPr txBox="1"/>
      </cdr:nvSpPr>
      <cdr:spPr>
        <a:xfrm>
          <a:off x="3777615" y="2213610"/>
          <a:ext cx="648970" cy="425069"/>
        </a:xfrm>
        <a:prstGeom prst="rect">
          <a:avLst/>
        </a:prstGeom>
      </cdr:spPr>
      <cdr:txBody>
        <a:bodyPr vertOverflow="clip" wrap="square" rtlCol="0">
          <a:noAutofit/>
        </a:bodyPr>
        <a:lstStyle/>
        <a:p>
          <a:pPr algn="ctr" rtl="0"/>
          <a:r>
            <a:rPr lang="zh-Hans" sz="800" b="0" i="0" u="none" strike="noStrike">
              <a:highlight>
                <a:srgbClr val="000000">
                  <a:alpha val="0"/>
                </a:srgbClr>
              </a:highlight>
              <a:latin typeface="Simsun"/>
              <a:ea typeface="Simsun"/>
              <a:cs typeface="Arial"/>
            </a:rPr>
            <a:t>EMDE中位数</a:t>
          </a:r>
        </a:p>
      </cdr:txBody>
    </cdr:sp>
  </cdr:relSizeAnchor>
</c:userShapes>
</file>

<file path=ppt/drawings/drawing2.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r:relSizeAnchor>
    <cdr:from>
      <cdr:x>0.01523</cdr:x>
      <cdr:y>0.88162</cdr:y>
    </cdr:from>
    <cdr:to>
      <cdr:x>0.98387</cdr:x>
      <cdr:y>0.99918</cdr:y>
    </cdr:to>
    <cdr:sp macro="" textlink="">
      <cdr:nvSpPr>
        <cdr:cNvPr id="2" name="TextBox 1">
          <a:extLst>
            <a:ext uri="{FF2B5EF4-FFF2-40B4-BE49-F238E27FC236}">
              <a16:creationId xmlns:a16="http://schemas.microsoft.com/office/drawing/2014/main" id="{3CDCAD6A-7210-F60E-2053-36F94C0B6102}"/>
            </a:ext>
          </a:extLst>
        </cdr:cNvPr>
        <cdr:cNvSpPr txBox="1"/>
      </cdr:nvSpPr>
      <cdr:spPr>
        <a:xfrm>
          <a:off x="79502" y="4081145"/>
          <a:ext cx="5057902" cy="544195"/>
        </a:xfrm>
        <a:prstGeom prst="rect">
          <a:avLst/>
        </a:prstGeom>
      </cdr:spPr>
      <cdr:txBody>
        <a:bodyPr vertOverflow="clip" wrap="square" rtlCol="0">
          <a:noAutofit/>
        </a:bodyPr>
        <a:lstStyle/>
        <a:p>
          <a:pPr rtl="0"/>
          <a:r>
            <a:rPr lang="zh-Hans" sz="900" b="0" i="0" u="none" strike="noStrike">
              <a:highlight>
                <a:srgbClr val="000000">
                  <a:alpha val="0"/>
                </a:srgbClr>
              </a:highlight>
              <a:latin typeface="Simsun"/>
              <a:ea typeface="Simsun"/>
            </a:rPr>
            <a:t>资料来源：BNEF、UNFCCC和IMF工作人员的计算：</a:t>
          </a:r>
        </a:p>
        <a:p>
          <a:pPr rtl="0"/>
          <a:r>
            <a:rPr lang="zh-Hans" sz="900" b="0" i="0" u="none" strike="noStrike">
              <a:highlight>
                <a:srgbClr val="000000">
                  <a:alpha val="0"/>
                </a:srgbClr>
              </a:highlight>
              <a:latin typeface="Simsun"/>
              <a:ea typeface="Simsun"/>
            </a:rPr>
            <a:t>注1/：泡泡的大小代表投资需求相对于GDP的大小。</a:t>
          </a:r>
        </a:p>
        <a:p>
          <a:pPr rtl="0"/>
          <a:r>
            <a:rPr lang="zh-Hans" sz="900" b="0" i="0" u="none" strike="noStrike">
              <a:highlight>
                <a:srgbClr val="000000">
                  <a:alpha val="0"/>
                </a:srgbClr>
              </a:highlight>
              <a:latin typeface="Simsun"/>
              <a:ea typeface="Simsun"/>
            </a:rPr>
            <a:t>2/:TKM和TJK没有说明他们的融资需求。</a:t>
          </a:r>
        </a:p>
        <a:p>
          <a:endParaRPr lang="en-US" sz="1100"/>
        </a:p>
      </cdr:txBody>
    </cdr:sp>
  </cdr:relSizeAnchor>
</c:userShapes>
</file>

<file path=ppt/drawings/drawing3.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r:relSizeAnchor>
    <cdr:from>
      <cdr:x>0.02834</cdr:x>
      <cdr:y>0.88175</cdr:y>
    </cdr:from>
    <cdr:to>
      <cdr:x>0.62707</cdr:x>
      <cdr:y>0.98596</cdr:y>
    </cdr:to>
    <cdr:sp macro="" textlink="">
      <cdr:nvSpPr>
        <cdr:cNvPr id="2" name="TextBox 1">
          <a:extLst>
            <a:ext uri="{FF2B5EF4-FFF2-40B4-BE49-F238E27FC236}">
              <a16:creationId xmlns:a16="http://schemas.microsoft.com/office/drawing/2014/main" id="{2E09AD0D-DD96-44C2-88F4-C80659420453}"/>
            </a:ext>
          </a:extLst>
        </cdr:cNvPr>
        <cdr:cNvSpPr txBox="1"/>
      </cdr:nvSpPr>
      <cdr:spPr>
        <a:xfrm>
          <a:off x="147066" y="3272155"/>
          <a:ext cx="3106801" cy="386715"/>
        </a:xfrm>
        <a:prstGeom prst="rect">
          <a:avLst/>
        </a:prstGeom>
      </cdr:spPr>
      <cdr:txBody>
        <a:bodyPr vertOverflow="clip" wrap="square" rtlCol="0">
          <a:noAutofit/>
        </a:bodyPr>
        <a:lstStyle/>
        <a:p>
          <a:pPr rtl="0"/>
          <a:r>
            <a:rPr lang="zh-Hans" sz="1100" b="0" i="0" u="none" strike="noStrike">
              <a:highlight>
                <a:srgbClr val="000000">
                  <a:alpha val="0"/>
                </a:srgbClr>
              </a:highlight>
              <a:latin typeface="Simsun"/>
              <a:ea typeface="Simsun"/>
              <a:cs typeface="Arial"/>
            </a:rPr>
            <a:t>资料来源：瑞士再保险研究所，2021年</a:t>
          </a:r>
        </a:p>
      </cdr:txBody>
    </cdr:sp>
  </cdr:relSizeAnchor>
</c:userShapes>
</file>

<file path=ppt/drawings/drawing4.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r:relSizeAnchor>
    <cdr:from>
      <cdr:x>0.06103</cdr:x>
      <cdr:y>0.00992</cdr:y>
    </cdr:from>
    <cdr:to>
      <cdr:x>0.80732</cdr:x>
      <cdr:y>0.12766</cdr:y>
    </cdr:to>
    <cdr:sp macro="" textlink="">
      <cdr:nvSpPr>
        <cdr:cNvPr id="2" name="Text Box 1"/>
        <cdr:cNvSpPr txBox="1">
          <a:spLocks noChangeArrowheads="1"/>
        </cdr:cNvSpPr>
      </cdr:nvSpPr>
      <cdr:spPr bwMode="auto">
        <a:xfrm>
          <a:off x="313563" y="42164"/>
          <a:ext cx="3834511" cy="500380"/>
        </a:xfrm>
        <a:prstGeom prst="rect">
          <a:avLst/>
        </a:prstGeom>
        <a:noFill/>
        <a:ln w="9525">
          <a:noFill/>
          <a:miter lim="800000"/>
        </a:ln>
      </cdr:spPr>
      <cdr:txBody>
        <a:bodyPr vertOverflow="clip" wrap="none" lIns="54864" tIns="41148" rIns="0" bIns="0" anchor="t" upright="1">
          <a:noAutofit/>
        </a:bodyPr>
        <a:lstStyle/>
        <a:p>
          <a:pPr marL="0" indent="0" algn="l" rtl="0">
            <a:defRPr sz="1000"/>
          </a:pPr>
          <a:r>
            <a:rPr lang="zh-Hans" sz="1600" b="1" i="0" u="none" strike="noStrike" baseline="0">
              <a:solidFill>
                <a:srgbClr val="004C97"/>
              </a:solidFill>
              <a:highlight>
                <a:srgbClr val="000000">
                  <a:alpha val="0"/>
                </a:srgbClr>
              </a:highlight>
              <a:latin typeface="Simsun"/>
              <a:ea typeface="Simsun"/>
              <a:cs typeface="Arial"/>
            </a:rPr>
            <a:t>石油在贸易中的份额</a:t>
          </a:r>
        </a:p>
        <a:p>
          <a:pPr marL="0" indent="0" algn="l" rtl="0">
            <a:defRPr sz="1000"/>
          </a:pPr>
          <a:r>
            <a:rPr lang="zh-Hans" sz="1200" b="0" i="0" u="none" strike="noStrike" baseline="0">
              <a:solidFill>
                <a:srgbClr val="004C97"/>
              </a:solidFill>
              <a:highlight>
                <a:srgbClr val="000000">
                  <a:alpha val="0"/>
                </a:srgbClr>
              </a:highlight>
              <a:latin typeface="Simsun"/>
              <a:ea typeface="Simsun"/>
              <a:cs typeface="Arial"/>
            </a:rPr>
            <a:t>(石油出口和进口占总出口和进口的百分比)</a:t>
          </a:r>
        </a:p>
      </cdr:txBody>
    </cdr:sp>
  </cdr:relSizeAnchor>
  <cdr:relSizeAnchor>
    <cdr:from>
      <cdr:x>0.02447</cdr:x>
      <cdr:y>0.94487</cdr:y>
    </cdr:from>
    <cdr:to>
      <cdr:x>0.57797</cdr:x>
      <cdr:y>0.99158</cdr:y>
    </cdr:to>
    <cdr:sp macro="" textlink="">
      <cdr:nvSpPr>
        <cdr:cNvPr id="3" name="Text Box 4"/>
        <cdr:cNvSpPr txBox="1">
          <a:spLocks noChangeArrowheads="1"/>
        </cdr:cNvSpPr>
      </cdr:nvSpPr>
      <cdr:spPr bwMode="auto">
        <a:xfrm>
          <a:off x="125730" y="4015486"/>
          <a:ext cx="2843911" cy="198501"/>
        </a:xfrm>
        <a:prstGeom prst="rect">
          <a:avLst/>
        </a:prstGeom>
        <a:noFill/>
        <a:ln w="9525">
          <a:noFill/>
          <a:miter lim="800000"/>
        </a:ln>
      </cdr:spPr>
      <cdr:txBody>
        <a:bodyPr vertOverflow="clip" wrap="square" lIns="45720" tIns="36576" rIns="0" bIns="0" anchor="t" upright="1">
          <a:noAutofit/>
        </a:bodyPr>
        <a:lstStyle/>
        <a:p>
          <a:pPr algn="l" rtl="0">
            <a:defRPr sz="1000"/>
          </a:pPr>
          <a:r>
            <a:rPr lang="zh-Hans" sz="1000" b="0" i="0" u="none" strike="noStrike" baseline="0">
              <a:solidFill>
                <a:srgbClr val="000000"/>
              </a:solidFill>
              <a:highlight>
                <a:srgbClr val="000000">
                  <a:alpha val="0"/>
                </a:srgbClr>
              </a:highlight>
              <a:latin typeface="Simsun"/>
              <a:ea typeface="Simsun"/>
              <a:cs typeface="Arial"/>
            </a:rPr>
            <a:t>资料来源：国际货币基金组织《世界经济展望》</a:t>
          </a:r>
        </a:p>
      </cdr:txBody>
    </cdr:sp>
  </cdr:relSizeAnchor>
</c:userShapes>
</file>

<file path=ppt/drawings/drawing5.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r:relSizeAnchor>
    <cdr:from>
      <cdr:x>0.02805</cdr:x>
      <cdr:y>0.91774</cdr:y>
    </cdr:from>
    <cdr:to>
      <cdr:x>0.84641</cdr:x>
      <cdr:y>0.97952</cdr:y>
    </cdr:to>
    <cdr:sp macro="" textlink="">
      <cdr:nvSpPr>
        <cdr:cNvPr id="2" name="TextBox 1">
          <a:extLst>
            <a:ext uri="{FF2B5EF4-FFF2-40B4-BE49-F238E27FC236}">
              <a16:creationId xmlns:a16="http://schemas.microsoft.com/office/drawing/2014/main" id="{2B2B29D6-3F12-4239-9035-EE3469DC1B2C}"/>
            </a:ext>
          </a:extLst>
        </cdr:cNvPr>
        <cdr:cNvSpPr txBox="1"/>
      </cdr:nvSpPr>
      <cdr:spPr>
        <a:xfrm>
          <a:off x="152019" y="3710686"/>
          <a:ext cx="4434713" cy="249809"/>
        </a:xfrm>
        <a:prstGeom prst="rect">
          <a:avLst/>
        </a:prstGeom>
      </cdr:spPr>
      <cdr: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r>
            <a:rPr lang="zh-Hans" sz="1100" b="0" i="0" u="none" strike="noStrike">
              <a:highlight>
                <a:srgbClr val="000000">
                  <a:alpha val="0"/>
                </a:srgbClr>
              </a:highlight>
              <a:latin typeface="Simsun"/>
              <a:ea typeface="Simsun"/>
            </a:rPr>
            <a:t>资料来源：气候政策倡议</a:t>
          </a:r>
        </a:p>
      </cdr:txBody>
    </cdr:sp>
  </cdr:relSizeAnchor>
</c:userShapes>
</file>

<file path=ppt/drawings/drawing6.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r:relSizeAnchor>
    <cdr:from>
      <cdr:x>0.03652</cdr:x>
      <cdr:y>0.92971</cdr:y>
    </cdr:from>
    <cdr:to>
      <cdr:x>0.93055</cdr:x>
      <cdr:y>1</cdr:y>
    </cdr:to>
    <cdr:sp macro="" textlink="">
      <cdr:nvSpPr>
        <cdr:cNvPr id="2" name="TextBox 1">
          <a:extLst>
            <a:ext uri="{FF2B5EF4-FFF2-40B4-BE49-F238E27FC236}">
              <a16:creationId xmlns:a16="http://schemas.microsoft.com/office/drawing/2014/main" id="{2841BDA3-AD57-4F22-8C4E-5766893123AE}"/>
            </a:ext>
          </a:extLst>
        </cdr:cNvPr>
        <cdr:cNvSpPr txBox="1"/>
      </cdr:nvSpPr>
      <cdr:spPr>
        <a:xfrm>
          <a:off x="190881" y="3759073"/>
          <a:ext cx="4672457" cy="284226"/>
        </a:xfrm>
        <a:prstGeom prst="rect">
          <a:avLst/>
        </a:prstGeom>
      </cdr:spPr>
      <cdr:txBody>
        <a:bodyPr vertOverflow="clip" wrap="square" rtlCol="0">
          <a:noAutofit/>
        </a:bodyPr>
        <a:lstStyle/>
        <a:p>
          <a:pPr rtl="0"/>
          <a:r>
            <a:rPr lang="zh-Hans" sz="1100" b="0" i="0" u="none" strike="noStrike">
              <a:highlight>
                <a:srgbClr val="000000">
                  <a:alpha val="0"/>
                </a:srgbClr>
              </a:highlight>
              <a:latin typeface="Simsun"/>
              <a:ea typeface="Simsun"/>
              <a:cs typeface="Arial"/>
            </a:rPr>
            <a:t>资料来源：气候政策倡议；以及国际货币基金组织工作人员的计算。</a:t>
          </a:r>
        </a:p>
      </cdr:txBody>
    </cdr:sp>
  </cdr:relSizeAnchor>
</c:userShape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13" y="12"/>
            <a:ext cx="3077844" cy="468942"/>
          </a:xfrm>
          <a:prstGeom prst="rect">
            <a:avLst/>
          </a:prstGeom>
        </p:spPr>
        <p:txBody>
          <a:bodyPr vert="horz" lIns="92124" tIns="46060" rIns="92124" bIns="46060" rtlCol="0"/>
          <a:lstStyle>
            <a:lvl1pPr algn="l">
              <a:defRPr sz="1200"/>
            </a:lvl1pPr>
          </a:lstStyle>
          <a:p>
            <a:endParaRPr lang="en-US"/>
          </a:p>
        </p:txBody>
      </p:sp>
      <p:sp>
        <p:nvSpPr>
          <p:cNvPr id="4" name="Footer Placeholder 3"/>
          <p:cNvSpPr>
            <a:spLocks noGrp="1"/>
          </p:cNvSpPr>
          <p:nvPr>
            <p:ph type="ftr" sz="quarter" idx="2"/>
          </p:nvPr>
        </p:nvSpPr>
        <p:spPr>
          <a:xfrm>
            <a:off x="13" y="8917944"/>
            <a:ext cx="3077844" cy="468942"/>
          </a:xfrm>
          <a:prstGeom prst="rect">
            <a:avLst/>
          </a:prstGeom>
        </p:spPr>
        <p:txBody>
          <a:bodyPr vert="horz" lIns="92124" tIns="46060" rIns="92124" bIns="46060" rtlCol="0" anchor="b"/>
          <a:lstStyle>
            <a:lvl1pPr algn="l">
              <a:defRPr sz="1200"/>
            </a:lvl1pPr>
          </a:lstStyle>
          <a:p>
            <a:endParaRPr lang="en-US"/>
          </a:p>
        </p:txBody>
      </p:sp>
      <p:sp>
        <p:nvSpPr>
          <p:cNvPr id="5" name="Slide Number Placeholder 4"/>
          <p:cNvSpPr>
            <a:spLocks noGrp="1"/>
          </p:cNvSpPr>
          <p:nvPr>
            <p:ph type="sldNum" sz="quarter" idx="3"/>
          </p:nvPr>
        </p:nvSpPr>
        <p:spPr>
          <a:xfrm>
            <a:off x="4023036" y="8917944"/>
            <a:ext cx="3077844" cy="468942"/>
          </a:xfrm>
          <a:prstGeom prst="rect">
            <a:avLst/>
          </a:prstGeom>
        </p:spPr>
        <p:txBody>
          <a:bodyPr vert="horz" lIns="92124" tIns="46060" rIns="92124" bIns="46060" rtlCol="0" anchor="b"/>
          <a:lstStyle>
            <a:lvl1pPr algn="r">
              <a:defRPr sz="1200"/>
            </a:lvl1pPr>
          </a:lstStyle>
          <a:p>
            <a:fld id="{70787CFD-D5C7-455D-B121-683BFE13FBD4}" type="slidenum">
              <a:rPr lang="en-US" smtClean="0"/>
              <a:t>‹#›</a:t>
            </a:fld>
            <a:endParaRPr lang="en-US"/>
          </a:p>
        </p:txBody>
      </p:sp>
    </p:spTree>
    <p:extLst>
      <p:ext uri="{BB962C8B-B14F-4D97-AF65-F5344CB8AC3E}">
        <p14:creationId xmlns:p14="http://schemas.microsoft.com/office/powerpoint/2010/main" val="3391989844"/>
      </p:ext>
    </p:extLst>
  </p:cSld>
  <p:clrMap bg1="lt1" tx1="dk1" bg2="lt2" tx2="dk2" accent1="accent1" accent2="accent2" accent3="accent3" accent4="accent4" accent5="accent5" accent6="accent6" hlink="hlink" folHlink="folHlink"/>
  <p:hf hdr="0" ftr="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1" y="6"/>
            <a:ext cx="3077739" cy="469424"/>
          </a:xfrm>
          <a:prstGeom prst="rect">
            <a:avLst/>
          </a:prstGeom>
        </p:spPr>
        <p:txBody>
          <a:bodyPr vert="horz" lIns="94037" tIns="47019" rIns="94037" bIns="47019" rtlCol="0"/>
          <a:lstStyle>
            <a:lvl1pPr algn="l">
              <a:defRPr sz="1200"/>
            </a:lvl1pPr>
          </a:lstStyle>
          <a:p>
            <a:endParaRPr lang="en-US"/>
          </a:p>
        </p:txBody>
      </p:sp>
      <p:sp>
        <p:nvSpPr>
          <p:cNvPr id="3" name="Date Placeholder 2"/>
          <p:cNvSpPr>
            <a:spLocks noGrp="1"/>
          </p:cNvSpPr>
          <p:nvPr>
            <p:ph type="dt" idx="1"/>
          </p:nvPr>
        </p:nvSpPr>
        <p:spPr>
          <a:xfrm>
            <a:off x="4023100" y="6"/>
            <a:ext cx="3077739" cy="469424"/>
          </a:xfrm>
          <a:prstGeom prst="rect">
            <a:avLst/>
          </a:prstGeom>
        </p:spPr>
        <p:txBody>
          <a:bodyPr vert="horz" lIns="94037" tIns="47019" rIns="94037" bIns="47019" rtlCol="0"/>
          <a:lstStyle>
            <a:lvl1pPr algn="r">
              <a:defRPr sz="1200"/>
            </a:lvl1pPr>
          </a:lstStyle>
          <a:p>
            <a:fld id="{49E4E862-E263-8B4A-AFB5-DFAAA754BCA9}" type="datetime1">
              <a:rPr lang="en-US" smtClean="0"/>
              <a:t>6/11/2023</a:t>
            </a:fld>
            <a:endParaRPr lang="en-US"/>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sp>
      <p:sp>
        <p:nvSpPr>
          <p:cNvPr id="5" name="Notes Placeholder 4"/>
          <p:cNvSpPr>
            <a:spLocks noGrp="1"/>
          </p:cNvSpPr>
          <p:nvPr>
            <p:ph type="body" sz="quarter" idx="3"/>
          </p:nvPr>
        </p:nvSpPr>
        <p:spPr>
          <a:xfrm>
            <a:off x="710251" y="4459529"/>
            <a:ext cx="5681980" cy="4224814"/>
          </a:xfrm>
          <a:prstGeom prst="rect">
            <a:avLst/>
          </a:prstGeom>
        </p:spPr>
        <p:txBody>
          <a:bodyPr vert="horz" lIns="94037" tIns="47019" rIns="94037" bIns="470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9"/>
            <a:ext cx="3077739" cy="469424"/>
          </a:xfrm>
          <a:prstGeom prst="rect">
            <a:avLst/>
          </a:prstGeom>
        </p:spPr>
        <p:txBody>
          <a:bodyPr vert="horz" lIns="94037" tIns="47019" rIns="94037" bIns="47019" rtlCol="0" anchor="b"/>
          <a:lstStyle>
            <a:lvl1pPr algn="l">
              <a:defRPr sz="1200"/>
            </a:lvl1pPr>
          </a:lstStyle>
          <a:p>
            <a:endParaRPr lang="en-US"/>
          </a:p>
        </p:txBody>
      </p:sp>
      <p:sp>
        <p:nvSpPr>
          <p:cNvPr id="7" name="Slide Number Placeholder 6"/>
          <p:cNvSpPr>
            <a:spLocks noGrp="1"/>
          </p:cNvSpPr>
          <p:nvPr>
            <p:ph type="sldNum" sz="quarter" idx="5"/>
          </p:nvPr>
        </p:nvSpPr>
        <p:spPr>
          <a:xfrm>
            <a:off x="4023100" y="8917429"/>
            <a:ext cx="3077739" cy="469424"/>
          </a:xfrm>
          <a:prstGeom prst="rect">
            <a:avLst/>
          </a:prstGeom>
        </p:spPr>
        <p:txBody>
          <a:bodyPr vert="horz" lIns="94037" tIns="47019" rIns="94037" bIns="47019" rtlCol="0" anchor="b"/>
          <a:lstStyle>
            <a:lvl1pPr algn="r">
              <a:defRPr sz="1200"/>
            </a:lvl1pPr>
          </a:lstStyle>
          <a:p>
            <a:fld id="{BA49F774-CCF9-492C-9AEB-F2814D4A6625}" type="slidenum">
              <a:rPr lang="en-US" smtClean="0"/>
              <a:t>‹#›</a:t>
            </a:fld>
            <a:endParaRPr lang="en-US"/>
          </a:p>
        </p:txBody>
      </p:sp>
    </p:spTree>
    <p:extLst>
      <p:ext uri="{BB962C8B-B14F-4D97-AF65-F5344CB8AC3E}">
        <p14:creationId xmlns:p14="http://schemas.microsoft.com/office/powerpoint/2010/main" val="1913010238"/>
      </p:ext>
    </p:extLst>
  </p:cSld>
  <p:clrMap bg1="lt1" tx1="dk1" bg2="lt2" tx2="dk2" accent1="accent1" accent2="accent2" accent3="accent3" accent4="accent4" accent5="accent5" accent6="accent6" hlink="hlink" folHlink="folHlink"/>
  <p:hf hdr="0" ftr="0"/>
  <p:notesStyle>
    <a:lvl1pPr marL="0" algn="l" defTabSz="914314" rtl="0" eaLnBrk="1" latinLnBrk="0" hangingPunct="1">
      <a:defRPr sz="1200" kern="1200">
        <a:solidFill>
          <a:schemeClr val="tx1"/>
        </a:solidFill>
        <a:latin typeface="+mn-lt"/>
        <a:ea typeface="+mn-ea"/>
        <a:cs typeface="+mn-cs"/>
      </a:defRPr>
    </a:lvl1pPr>
    <a:lvl2pPr marL="457157" algn="l" defTabSz="914314" rtl="0" eaLnBrk="1" latinLnBrk="0" hangingPunct="1">
      <a:defRPr sz="1200" kern="1200">
        <a:solidFill>
          <a:schemeClr val="tx1"/>
        </a:solidFill>
        <a:latin typeface="+mn-lt"/>
        <a:ea typeface="+mn-ea"/>
        <a:cs typeface="+mn-cs"/>
      </a:defRPr>
    </a:lvl2pPr>
    <a:lvl3pPr marL="914314" algn="l" defTabSz="914314" rtl="0" eaLnBrk="1" latinLnBrk="0" hangingPunct="1">
      <a:defRPr sz="1200" kern="1200">
        <a:solidFill>
          <a:schemeClr val="tx1"/>
        </a:solidFill>
        <a:latin typeface="+mn-lt"/>
        <a:ea typeface="+mn-ea"/>
        <a:cs typeface="+mn-cs"/>
      </a:defRPr>
    </a:lvl3pPr>
    <a:lvl4pPr marL="1371472" algn="l" defTabSz="914314" rtl="0" eaLnBrk="1" latinLnBrk="0" hangingPunct="1">
      <a:defRPr sz="1200" kern="1200">
        <a:solidFill>
          <a:schemeClr val="tx1"/>
        </a:solidFill>
        <a:latin typeface="+mn-lt"/>
        <a:ea typeface="+mn-ea"/>
        <a:cs typeface="+mn-cs"/>
      </a:defRPr>
    </a:lvl4pPr>
    <a:lvl5pPr marL="1828628" algn="l" defTabSz="914314" rtl="0" eaLnBrk="1" latinLnBrk="0" hangingPunct="1">
      <a:defRPr sz="1200" kern="1200">
        <a:solidFill>
          <a:schemeClr val="tx1"/>
        </a:solidFill>
        <a:latin typeface="+mn-lt"/>
        <a:ea typeface="+mn-ea"/>
        <a:cs typeface="+mn-cs"/>
      </a:defRPr>
    </a:lvl5pPr>
    <a:lvl6pPr marL="2285785" algn="l" defTabSz="914314" rtl="0" eaLnBrk="1" latinLnBrk="0" hangingPunct="1">
      <a:defRPr sz="1200" kern="1200">
        <a:solidFill>
          <a:schemeClr val="tx1"/>
        </a:solidFill>
        <a:latin typeface="+mn-lt"/>
        <a:ea typeface="+mn-ea"/>
        <a:cs typeface="+mn-cs"/>
      </a:defRPr>
    </a:lvl6pPr>
    <a:lvl7pPr marL="2742942" algn="l" defTabSz="914314" rtl="0" eaLnBrk="1" latinLnBrk="0" hangingPunct="1">
      <a:defRPr sz="1200" kern="1200">
        <a:solidFill>
          <a:schemeClr val="tx1"/>
        </a:solidFill>
        <a:latin typeface="+mn-lt"/>
        <a:ea typeface="+mn-ea"/>
        <a:cs typeface="+mn-cs"/>
      </a:defRPr>
    </a:lvl7pPr>
    <a:lvl8pPr marL="3200100" algn="l" defTabSz="914314" rtl="0" eaLnBrk="1" latinLnBrk="0" hangingPunct="1">
      <a:defRPr sz="1200" kern="1200">
        <a:solidFill>
          <a:schemeClr val="tx1"/>
        </a:solidFill>
        <a:latin typeface="+mn-lt"/>
        <a:ea typeface="+mn-ea"/>
        <a:cs typeface="+mn-cs"/>
      </a:defRPr>
    </a:lvl8pPr>
    <a:lvl9pPr marL="3657257" algn="l" defTabSz="914314"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a:highlight>
                  <a:srgbClr val="000000">
                    <a:alpha val="0"/>
                  </a:srgbClr>
                </a:highlight>
                <a:latin typeface="Simsun"/>
                <a:ea typeface="Simsun"/>
              </a:rPr>
              <a:t>在这次演讲中，我想与大家分享一份计划在今年秋季发布的部门文件的初步结果。国际货币基金组织中东和中亚部的一个大型团队正在进行这个项目的工作，团队成员包括：</a:t>
            </a:r>
            <a:r>
              <a:rPr lang="zh-Hans" sz="1200" b="0" i="1" u="none" strike="noStrike">
                <a:highlight>
                  <a:srgbClr val="000000">
                    <a:alpha val="0"/>
                  </a:srgbClr>
                </a:highlight>
                <a:latin typeface="Simsun"/>
                <a:ea typeface="Simsun"/>
              </a:rPr>
              <a:t>A. Al-Eyd</a:t>
            </a:r>
            <a:r>
              <a:rPr lang="zh-Hans" sz="1200" b="0" i="0" u="none" strike="noStrike">
                <a:highlight>
                  <a:srgbClr val="000000">
                    <a:alpha val="0"/>
                  </a:srgbClr>
                </a:highlight>
                <a:latin typeface="Simsun"/>
                <a:ea typeface="Simsun"/>
              </a:rPr>
              <a:t>、</a:t>
            </a:r>
            <a:r>
              <a:rPr lang="zh-Hans" sz="1200" b="0" i="1" u="none" strike="noStrike">
                <a:highlight>
                  <a:srgbClr val="000000">
                    <a:alpha val="0"/>
                  </a:srgbClr>
                </a:highlight>
                <a:latin typeface="Simsun"/>
                <a:ea typeface="Simsun"/>
              </a:rPr>
              <a:t>R. Bi</a:t>
            </a:r>
            <a:r>
              <a:rPr lang="zh-Hans" sz="1200" b="0" i="0" u="none" strike="noStrike">
                <a:highlight>
                  <a:srgbClr val="000000">
                    <a:alpha val="0"/>
                  </a:srgbClr>
                </a:highlight>
                <a:latin typeface="Simsun"/>
                <a:ea typeface="Simsun"/>
              </a:rPr>
              <a:t>、</a:t>
            </a:r>
            <a:r>
              <a:rPr lang="zh-Hans" sz="1200" b="0" i="1" u="none" strike="noStrike">
                <a:highlight>
                  <a:srgbClr val="000000">
                    <a:alpha val="0"/>
                  </a:srgbClr>
                </a:highlight>
                <a:latin typeface="Simsun"/>
                <a:ea typeface="Simsun"/>
              </a:rPr>
              <a:t>B. Radzewics-Bak</a:t>
            </a:r>
            <a:r>
              <a:rPr lang="zh-Hans" sz="1200" b="0" i="0" u="none" strike="noStrike">
                <a:highlight>
                  <a:srgbClr val="000000">
                    <a:alpha val="0"/>
                  </a:srgbClr>
                </a:highlight>
                <a:latin typeface="Simsun"/>
                <a:ea typeface="Simsun"/>
              </a:rPr>
              <a:t>、</a:t>
            </a:r>
            <a:r>
              <a:rPr lang="zh-Hans" sz="1200" b="0" i="1" u="none" strike="noStrike">
                <a:highlight>
                  <a:srgbClr val="000000">
                    <a:alpha val="0"/>
                  </a:srgbClr>
                </a:highlight>
                <a:latin typeface="Simsun"/>
                <a:ea typeface="Simsun"/>
              </a:rPr>
              <a:t>J. Ma</a:t>
            </a:r>
            <a:r>
              <a:rPr lang="zh-Hans" sz="1200" b="0" i="0" u="none" strike="noStrike">
                <a:highlight>
                  <a:srgbClr val="000000">
                    <a:alpha val="0"/>
                  </a:srgbClr>
                </a:highlight>
                <a:latin typeface="Simsun"/>
                <a:ea typeface="Simsun"/>
              </a:rPr>
              <a:t>、</a:t>
            </a:r>
            <a:r>
              <a:rPr lang="zh-Hans" sz="1200" b="0" i="1" u="none" strike="noStrike">
                <a:highlight>
                  <a:srgbClr val="000000">
                    <a:alpha val="0"/>
                  </a:srgbClr>
                </a:highlight>
                <a:latin typeface="Simsun"/>
                <a:ea typeface="Simsun"/>
              </a:rPr>
              <a:t>T. Mirzoev</a:t>
            </a:r>
            <a:r>
              <a:rPr lang="zh-Hans" sz="1200" b="0" i="0" u="none" strike="noStrike">
                <a:highlight>
                  <a:srgbClr val="000000">
                    <a:alpha val="0"/>
                  </a:srgbClr>
                </a:highlight>
                <a:latin typeface="Simsun"/>
                <a:ea typeface="Simsun"/>
              </a:rPr>
              <a:t>和</a:t>
            </a:r>
            <a:r>
              <a:rPr lang="zh-Hans" sz="1200" b="0" i="1" u="none" strike="noStrike">
                <a:highlight>
                  <a:srgbClr val="000000">
                    <a:alpha val="0"/>
                  </a:srgbClr>
                </a:highlight>
                <a:latin typeface="Simsun"/>
                <a:ea typeface="Simsun"/>
              </a:rPr>
              <a:t>J. Vacher</a:t>
            </a:r>
            <a:r>
              <a:rPr lang="zh-Hans" sz="1200" b="0" i="0" u="none" strike="noStrike">
                <a:highlight>
                  <a:srgbClr val="000000">
                    <a:alpha val="0"/>
                  </a:srgbClr>
                </a:highlight>
                <a:latin typeface="Simsun"/>
                <a:ea typeface="Simsun"/>
              </a:rPr>
              <a:t>。</a:t>
            </a:r>
          </a:p>
        </p:txBody>
      </p:sp>
      <p:sp>
        <p:nvSpPr>
          <p:cNvPr id="4" name="Date Placeholder 3"/>
          <p:cNvSpPr>
            <a:spLocks noGrp="1"/>
          </p:cNvSpPr>
          <p:nvPr>
            <p:ph type="dt" idx="10"/>
          </p:nvPr>
        </p:nvSpPr>
        <p:spPr/>
        <p:txBody>
          <a:bodyPr/>
          <a:lstStyle/>
          <a:p>
            <a:fld id="{49E4E862-E263-8B4A-AFB5-DFAAA754BCA9}" type="datetime1">
              <a:rPr lang="en-US" smtClean="0"/>
              <a:t>6/13/2023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t>1</a:t>
            </a:fld>
            <a:endParaRPr lang="en-US"/>
          </a:p>
        </p:txBody>
      </p:sp>
    </p:spTree>
    <p:extLst>
      <p:ext uri="{BB962C8B-B14F-4D97-AF65-F5344CB8AC3E}">
        <p14:creationId xmlns:p14="http://schemas.microsoft.com/office/powerpoint/2010/main" val="46939170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a:highlight>
                  <a:srgbClr val="000000">
                    <a:alpha val="0"/>
                  </a:srgbClr>
                </a:highlight>
                <a:latin typeface="Simsun"/>
                <a:ea typeface="Simsun"/>
              </a:rPr>
              <a:t>在气候融资范围内，绿色贷款和债券在全球承担着越来越重要的作用。当我们观察CAREC的情况时，我们看到除了中国一直在积极使用这些工具（橙色柱）外，绿色债券和贷款的使用只限于少数发行人。因此，我们认为这部分的增长潜力更大。</a:t>
            </a:r>
          </a:p>
        </p:txBody>
      </p:sp>
      <p:sp>
        <p:nvSpPr>
          <p:cNvPr id="4" name="Date Placeholder 3"/>
          <p:cNvSpPr>
            <a:spLocks noGrp="1"/>
          </p:cNvSpPr>
          <p:nvPr>
            <p:ph type="dt" idx="10"/>
          </p:nvPr>
        </p:nvSpPr>
        <p:spPr/>
        <p:txBody>
          <a:bodyPr/>
          <a:lstStyle/>
          <a:p>
            <a:fld id="{49E4E862-E263-8B4A-AFB5-DFAAA754BCA9}" type="datetime1">
              <a:rPr lang="en-US" smtClean="0"/>
              <a:t>6/13/2023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t>10</a:t>
            </a:fld>
            <a:endParaRPr lang="en-US"/>
          </a:p>
        </p:txBody>
      </p:sp>
    </p:spTree>
    <p:extLst>
      <p:ext uri="{BB962C8B-B14F-4D97-AF65-F5344CB8AC3E}">
        <p14:creationId xmlns:p14="http://schemas.microsoft.com/office/powerpoint/2010/main" val="126410935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a:highlight>
                  <a:srgbClr val="000000">
                    <a:alpha val="0"/>
                  </a:srgbClr>
                </a:highlight>
                <a:latin typeface="Simsun"/>
                <a:ea typeface="Simsun"/>
              </a:rPr>
              <a:t>最后，我想向政策制定者提出一系列建议作为演讲的结尾。</a:t>
            </a:r>
          </a:p>
          <a:p>
            <a:endParaRPr lang="en-US"/>
          </a:p>
          <a:p>
            <a:pPr rtl="0"/>
            <a:r>
              <a:rPr lang="zh-Hans" sz="1200" b="0" i="0" u="none" strike="noStrike">
                <a:highlight>
                  <a:srgbClr val="000000">
                    <a:alpha val="0"/>
                  </a:srgbClr>
                </a:highlight>
                <a:latin typeface="Simsun"/>
                <a:ea typeface="Simsun"/>
              </a:rPr>
              <a:t>为气候融资创造一个有利的环境需要在多个方面进行整体的努力。我不会在这里讨论每个行动项目的细节，但底线是，气候应该被纳入政府战略计划和方案的主流。而且，气候目标应该有一致的监管和操作框架。</a:t>
            </a:r>
          </a:p>
          <a:p>
            <a:endParaRPr lang="en-US"/>
          </a:p>
          <a:p>
            <a:pPr rtl="0"/>
            <a:r>
              <a:rPr lang="zh-Hans" sz="1200" b="0" i="0" u="none" strike="noStrike">
                <a:highlight>
                  <a:srgbClr val="000000">
                    <a:alpha val="0"/>
                  </a:srgbClr>
                </a:highlight>
                <a:latin typeface="Simsun"/>
                <a:ea typeface="Simsun"/>
              </a:rPr>
              <a:t>用可核查的标准和量化指标来衡量实现气候目标的进展是很重要的。各国可以相互学习，分享经验。</a:t>
            </a:r>
          </a:p>
        </p:txBody>
      </p:sp>
      <p:sp>
        <p:nvSpPr>
          <p:cNvPr id="4" name="Date Placeholder 3"/>
          <p:cNvSpPr>
            <a:spLocks noGrp="1"/>
          </p:cNvSpPr>
          <p:nvPr>
            <p:ph type="dt" idx="10"/>
          </p:nvPr>
        </p:nvSpPr>
        <p:spPr/>
        <p:txBody>
          <a:bodyPr/>
          <a:lstStyle/>
          <a:p>
            <a:fld id="{49E4E862-E263-8B4A-AFB5-DFAAA754BCA9}" type="datetime1">
              <a:rPr lang="en-US" smtClean="0"/>
              <a:t>6/13/2023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t>11</a:t>
            </a:fld>
            <a:endParaRPr lang="en-US"/>
          </a:p>
        </p:txBody>
      </p:sp>
    </p:spTree>
    <p:extLst>
      <p:ext uri="{BB962C8B-B14F-4D97-AF65-F5344CB8AC3E}">
        <p14:creationId xmlns:p14="http://schemas.microsoft.com/office/powerpoint/2010/main" val="85199782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419198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9138" y="4480005"/>
            <a:ext cx="5584825" cy="3969514"/>
          </a:xfrm>
        </p:spPr>
        <p:txBody>
          <a:bodyPr>
            <a:normAutofit/>
          </a:bodyPr>
          <a:lstStyle/>
          <a:p>
            <a:pPr marL="0" marR="0" rtl="0">
              <a:spcBef>
                <a:spcPct val="0"/>
              </a:spcBef>
              <a:spcAft>
                <a:spcPct val="0"/>
              </a:spcAft>
            </a:pPr>
            <a:r>
              <a:rPr lang="zh-Hans" sz="1800" b="0" i="0" u="none" strike="noStrike">
                <a:solidFill>
                  <a:srgbClr val="000000"/>
                </a:solidFill>
                <a:highlight>
                  <a:srgbClr val="000000">
                    <a:alpha val="0"/>
                  </a:srgbClr>
                </a:highlight>
                <a:latin typeface="Simsun"/>
                <a:ea typeface="Simsun"/>
                <a:cs typeface="Arial"/>
              </a:rPr>
              <a:t>向绿色经济的转型对CAREC区域的金融体系来说将是一个挑战。</a:t>
            </a:r>
          </a:p>
          <a:p>
            <a:pPr marL="0" marR="0">
              <a:spcBef>
                <a:spcPct val="0"/>
              </a:spcBef>
              <a:spcAft>
                <a:spcPct val="0"/>
              </a:spcAft>
            </a:pPr>
            <a:endParaRPr lang="en-US" sz="1800">
              <a:solidFill>
                <a:srgbClr val="000000"/>
              </a:solidFill>
              <a:latin typeface="Arial" pitchFamily="34" charset="0"/>
              <a:ea typeface="Gulim"/>
              <a:cs typeface="Arial" pitchFamily="34" charset="0"/>
            </a:endParaRPr>
          </a:p>
          <a:p>
            <a:pPr marL="0" marR="0" rtl="0">
              <a:spcBef>
                <a:spcPct val="0"/>
              </a:spcBef>
              <a:spcAft>
                <a:spcPct val="0"/>
              </a:spcAft>
            </a:pPr>
            <a:r>
              <a:rPr lang="zh-Hans" sz="1800" b="0" i="0" u="none" strike="noStrike">
                <a:solidFill>
                  <a:srgbClr val="000000"/>
                </a:solidFill>
                <a:highlight>
                  <a:srgbClr val="000000">
                    <a:alpha val="0"/>
                  </a:srgbClr>
                </a:highlight>
                <a:latin typeface="Simsun"/>
                <a:ea typeface="Simsun"/>
                <a:cs typeface="Arial"/>
              </a:rPr>
              <a:t>图1.第一张图显示了该地区与气候有关的融资需求。蓝色和黄色柱子分别表示适应和减缓需求占GDP的百分比（左栏）。红点显示的是可用的融资，以十亿美元计（右栏）。该图表显示，该地区对气候适应和减缓的投资需求很高，而到目前为止，可获得的资金非常有限（中国除外）。</a:t>
            </a:r>
          </a:p>
          <a:p>
            <a:pPr marL="0" marR="0">
              <a:spcBef>
                <a:spcPct val="0"/>
              </a:spcBef>
              <a:spcAft>
                <a:spcPct val="0"/>
              </a:spcAft>
            </a:pPr>
            <a:endParaRPr lang="en-US" sz="1800">
              <a:solidFill>
                <a:srgbClr val="000000"/>
              </a:solidFill>
              <a:latin typeface="Arial" pitchFamily="34" charset="0"/>
              <a:ea typeface="Gulim"/>
              <a:cs typeface="Arial" pitchFamily="34" charset="0"/>
            </a:endParaRPr>
          </a:p>
          <a:p>
            <a:pPr marL="0" marR="0" rtl="0">
              <a:spcBef>
                <a:spcPct val="0"/>
              </a:spcBef>
              <a:spcAft>
                <a:spcPct val="0"/>
              </a:spcAft>
            </a:pPr>
            <a:r>
              <a:rPr lang="zh-Hans" sz="1800" b="0" i="0" u="none" strike="noStrike">
                <a:solidFill>
                  <a:srgbClr val="000000"/>
                </a:solidFill>
                <a:highlight>
                  <a:srgbClr val="000000">
                    <a:alpha val="0"/>
                  </a:srgbClr>
                </a:highlight>
                <a:latin typeface="Simsun"/>
                <a:ea typeface="Simsun"/>
                <a:cs typeface="Arial"/>
              </a:rPr>
              <a:t>图2.从第二张图可以看出，投资需求比例最大的国家也是能源净进口国和金融最不发达的国家。</a:t>
            </a:r>
          </a:p>
        </p:txBody>
      </p:sp>
      <p:sp>
        <p:nvSpPr>
          <p:cNvPr id="4" name="Slide Number Placeholder 3"/>
          <p:cNvSpPr>
            <a:spLocks noGrp="1"/>
          </p:cNvSpPr>
          <p:nvPr>
            <p:ph type="sldNum" sz="quarter" idx="5"/>
          </p:nvPr>
        </p:nvSpPr>
        <p:spPr/>
        <p:txBody>
          <a:bodyPr/>
          <a:lstStyle/>
          <a:p>
            <a:pPr defTabSz="933167">
              <a:defRPr/>
            </a:pPr>
            <a:fld id="{7A64E2A1-001E-452C-BA12-752819F5EF79}" type="slidenum">
              <a:rPr lang="en-US">
                <a:solidFill>
                  <a:prstClr val="black"/>
                </a:solidFill>
                <a:latin typeface="Calibri"/>
              </a:rPr>
              <a:pPr defTabSz="933167">
                <a:defRPr/>
              </a:pPr>
              <a:t>2</a:t>
            </a:fld>
            <a:endParaRPr lang="en-US">
              <a:solidFill>
                <a:prstClr val="black"/>
              </a:solidFill>
              <a:latin typeface="Calibri"/>
            </a:endParaRPr>
          </a:p>
        </p:txBody>
      </p:sp>
    </p:spTree>
    <p:extLst>
      <p:ext uri="{BB962C8B-B14F-4D97-AF65-F5344CB8AC3E}">
        <p14:creationId xmlns:p14="http://schemas.microsoft.com/office/powerpoint/2010/main" val="164448696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a:highlight>
                  <a:srgbClr val="000000">
                    <a:alpha val="0"/>
                  </a:srgbClr>
                </a:highlight>
                <a:latin typeface="Simsun"/>
                <a:ea typeface="Simsun"/>
              </a:rPr>
              <a:t>在这个图表中，我想与你分享一些以下领域的事实：</a:t>
            </a:r>
          </a:p>
          <a:p>
            <a:pPr marL="285750" indent="-285750" rtl="0">
              <a:buAutoNum type="romanLcParenBoth"/>
            </a:pPr>
            <a:r>
              <a:rPr lang="zh-Hans" sz="1200" b="0" i="0" u="none" strike="noStrike">
                <a:highlight>
                  <a:srgbClr val="000000">
                    <a:alpha val="0"/>
                  </a:srgbClr>
                </a:highlight>
                <a:latin typeface="Simsun"/>
                <a:ea typeface="Simsun"/>
              </a:rPr>
              <a:t>气候相关风险的来源——如物理风险和过渡风险</a:t>
            </a:r>
          </a:p>
          <a:p>
            <a:pPr marL="285750" indent="-285750" rtl="0">
              <a:buAutoNum type="romanLcParenBoth"/>
            </a:pPr>
            <a:r>
              <a:rPr lang="zh-Hans" sz="1200" b="0" i="0" u="none" strike="noStrike">
                <a:highlight>
                  <a:srgbClr val="000000">
                    <a:alpha val="0"/>
                  </a:srgbClr>
                </a:highlight>
                <a:latin typeface="Simsun"/>
                <a:ea typeface="Simsun"/>
              </a:rPr>
              <a:t>传播渠道——可以是直接的，通过部门资产负债表，也可以是间接的，通过宏观经济总量。</a:t>
            </a:r>
          </a:p>
          <a:p>
            <a:pPr marL="285750" indent="-285750" rtl="0">
              <a:buAutoNum type="romanLcParenBoth"/>
            </a:pPr>
            <a:r>
              <a:rPr lang="zh-Hans" sz="1200" b="0" i="0" u="none" strike="noStrike">
                <a:highlight>
                  <a:srgbClr val="000000">
                    <a:alpha val="0"/>
                  </a:srgbClr>
                </a:highlight>
                <a:latin typeface="Simsun"/>
                <a:ea typeface="Simsun"/>
              </a:rPr>
              <a:t>扩大或减轻对各部门影响的因素——这需要对家庭、公司和政府分别进行评估。</a:t>
            </a:r>
          </a:p>
          <a:p>
            <a:pPr marL="285750" indent="-285750" rtl="0">
              <a:buAutoNum type="romanLcParenBoth"/>
            </a:pPr>
            <a:r>
              <a:rPr lang="zh-Hans" sz="1200" b="0" i="0" u="none" strike="noStrike">
                <a:highlight>
                  <a:srgbClr val="000000">
                    <a:alpha val="0"/>
                  </a:srgbClr>
                </a:highlight>
                <a:latin typeface="Simsun"/>
                <a:ea typeface="Simsun"/>
              </a:rPr>
              <a:t>最后是金融部门面临的风险——可分为5类。</a:t>
            </a:r>
          </a:p>
          <a:p>
            <a:endParaRPr lang="en-US"/>
          </a:p>
          <a:p>
            <a:endParaRPr lang="en-US"/>
          </a:p>
        </p:txBody>
      </p:sp>
      <p:sp>
        <p:nvSpPr>
          <p:cNvPr id="4" name="Date Placeholder 3"/>
          <p:cNvSpPr>
            <a:spLocks noGrp="1"/>
          </p:cNvSpPr>
          <p:nvPr>
            <p:ph type="dt" idx="10"/>
          </p:nvPr>
        </p:nvSpPr>
        <p:spPr/>
        <p:txBody>
          <a:bodyPr/>
          <a:lstStyle/>
          <a:p>
            <a:fld id="{49E4E862-E263-8B4A-AFB5-DFAAA754BCA9}" type="datetime1">
              <a:rPr lang="en-US" smtClean="0"/>
              <a:t>6/13/2023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t>3</a:t>
            </a:fld>
            <a:endParaRPr lang="en-US"/>
          </a:p>
        </p:txBody>
      </p:sp>
    </p:spTree>
    <p:extLst>
      <p:ext uri="{BB962C8B-B14F-4D97-AF65-F5344CB8AC3E}">
        <p14:creationId xmlns:p14="http://schemas.microsoft.com/office/powerpoint/2010/main" val="253778987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14" rtl="0" eaLnBrk="1" fontAlgn="auto" latinLnBrk="0" hangingPunct="1">
              <a:lnSpc>
                <a:spcPct val="125000"/>
              </a:lnSpc>
              <a:spcBef>
                <a:spcPts val="800"/>
              </a:spcBef>
              <a:spcAft>
                <a:spcPct val="0"/>
              </a:spcAft>
              <a:buClrTx/>
              <a:buSzTx/>
              <a:buFontTx/>
              <a:buNone/>
              <a:defRPr/>
            </a:pPr>
            <a:r>
              <a:rPr lang="zh-Hans" sz="1800" b="0" i="0" u="none" strike="noStrike">
                <a:highlight>
                  <a:srgbClr val="000000">
                    <a:alpha val="0"/>
                  </a:srgbClr>
                </a:highlight>
                <a:latin typeface="Simsun"/>
                <a:ea typeface="Simsun"/>
                <a:cs typeface="Times New Roman"/>
              </a:rPr>
              <a:t>警告：[这些图表是根据比利时鲁汶大学</a:t>
            </a:r>
            <a:r>
              <a:rPr lang="zh-Hans" sz="1800" b="0" i="1" u="none" strike="noStrike">
                <a:highlight>
                  <a:srgbClr val="000000">
                    <a:alpha val="0"/>
                  </a:srgbClr>
                </a:highlight>
                <a:latin typeface="Simsun"/>
                <a:ea typeface="Simsun"/>
                <a:cs typeface="Times New Roman"/>
              </a:rPr>
              <a:t>国际灾害数据库 </a:t>
            </a:r>
            <a:r>
              <a:rPr lang="zh-Hans" sz="1800" b="0" i="0" u="none" strike="noStrike">
                <a:highlight>
                  <a:srgbClr val="000000">
                    <a:alpha val="0"/>
                  </a:srgbClr>
                </a:highlight>
                <a:latin typeface="Simsun"/>
                <a:ea typeface="Simsun"/>
                <a:cs typeface="Times New Roman"/>
              </a:rPr>
              <a:t>的数据制作的。］为了反映源数据的结构，本幻灯片中的国家覆盖面略有不同，因为图表反映的是整个中东和中亚地区。然而，我们相信这个信息对CAREC中的非中东和中亚成员国也是有意义的。</a:t>
            </a:r>
          </a:p>
          <a:p>
            <a:pPr marL="0" marR="0" lvl="0" indent="0" algn="l" defTabSz="914314" rtl="0" eaLnBrk="1" fontAlgn="auto" latinLnBrk="0" hangingPunct="1">
              <a:lnSpc>
                <a:spcPct val="125000"/>
              </a:lnSpc>
              <a:spcBef>
                <a:spcPts val="800"/>
              </a:spcBef>
              <a:spcAft>
                <a:spcPct val="0"/>
              </a:spcAft>
              <a:buClrTx/>
              <a:buSzTx/>
              <a:buFontTx/>
              <a:buNone/>
              <a:defRPr/>
            </a:pPr>
            <a:endParaRPr lang="en-US" sz="1800">
              <a:effectLst/>
              <a:latin typeface="Arial" pitchFamily="34" charset="0"/>
              <a:ea typeface="Arial" pitchFamily="34" charset="0"/>
              <a:cs typeface="Times New Roman" panose="02020603050405020304" pitchFamily="18" charset="0"/>
            </a:endParaRPr>
          </a:p>
          <a:p>
            <a:pPr marL="0" marR="0" rtl="0">
              <a:lnSpc>
                <a:spcPct val="125000"/>
              </a:lnSpc>
              <a:spcBef>
                <a:spcPts val="800"/>
              </a:spcBef>
              <a:spcAft>
                <a:spcPct val="0"/>
              </a:spcAft>
            </a:pPr>
            <a:r>
              <a:rPr lang="zh-Hans" sz="1800" b="0" i="0" u="none" strike="noStrike">
                <a:highlight>
                  <a:srgbClr val="000000">
                    <a:alpha val="0"/>
                  </a:srgbClr>
                </a:highlight>
                <a:latin typeface="Simsun"/>
                <a:ea typeface="Simsun"/>
                <a:cs typeface="Times New Roman"/>
              </a:rPr>
              <a:t>让我来更详尽地解读一下CAREC银行系统所面临的物理风险。</a:t>
            </a:r>
          </a:p>
          <a:p>
            <a:pPr marL="0" marR="0" lvl="0" indent="0" algn="just">
              <a:lnSpc>
                <a:spcPct val="125000"/>
              </a:lnSpc>
              <a:spcBef>
                <a:spcPts val="800"/>
              </a:spcBef>
              <a:spcAft>
                <a:spcPct val="0"/>
              </a:spcAft>
              <a:buFont typeface="+mj-lt"/>
              <a:buNone/>
            </a:pPr>
            <a:endParaRPr lang="en-US" sz="1800">
              <a:solidFill>
                <a:schemeClr val="tx1"/>
              </a:solidFill>
              <a:effectLst/>
              <a:latin typeface="Arial" pitchFamily="34" charset="0"/>
              <a:ea typeface="Century Gothic" panose="020b0502020202020204" pitchFamily="34" charset="0"/>
              <a:cs typeface="Times New Roman" panose="02020603050405020304" pitchFamily="18" charset="0"/>
            </a:endParaRPr>
          </a:p>
          <a:p>
            <a:pPr marL="0" marR="0" lvl="0" indent="0" algn="just" rtl="0">
              <a:lnSpc>
                <a:spcPct val="125000"/>
              </a:lnSpc>
              <a:spcBef>
                <a:spcPts val="800"/>
              </a:spcBef>
              <a:spcAft>
                <a:spcPct val="0"/>
              </a:spcAft>
              <a:buFont typeface="+mj-lt"/>
              <a:buNone/>
            </a:pPr>
            <a:r>
              <a:rPr lang="zh-Hans" sz="1800" b="0" i="0" u="none" strike="noStrike">
                <a:solidFill>
                  <a:srgbClr val="000000"/>
                </a:solidFill>
                <a:highlight>
                  <a:srgbClr val="000000">
                    <a:alpha val="0"/>
                  </a:srgbClr>
                </a:highlight>
                <a:latin typeface="Simsun"/>
                <a:ea typeface="Simsun"/>
                <a:cs typeface="Times New Roman"/>
              </a:rPr>
              <a:t>图1.</a:t>
            </a:r>
            <a:r>
              <a:rPr lang="zh-Hans" sz="1800" b="0" i="0" u="none" strike="noStrike">
                <a:solidFill>
                  <a:srgbClr val="000000"/>
                </a:solidFill>
                <a:highlight>
                  <a:srgbClr val="000000">
                    <a:alpha val="0"/>
                  </a:srgbClr>
                </a:highlight>
                <a:latin typeface="Simsun"/>
                <a:ea typeface="Simsun"/>
              </a:rPr>
              <a:t>由于与气候有关的自然灾害（干旱、洪水和极端温度事件）的频率增加，以及与之相关的成本上升，该地区的银行面临的物理风险也在不断增加。我们估计，自1980年以来（直到2021年），ME&amp;CA银行的自然灾害总成本可能达到400亿左右（准确数字是370亿美元）。</a:t>
            </a:r>
          </a:p>
          <a:p>
            <a:pPr marL="0" marR="0" lvl="0" indent="0" algn="just">
              <a:lnSpc>
                <a:spcPct val="125000"/>
              </a:lnSpc>
              <a:spcBef>
                <a:spcPts val="800"/>
              </a:spcBef>
              <a:spcAft>
                <a:spcPct val="0"/>
              </a:spcAft>
              <a:buFont typeface="+mj-lt"/>
              <a:buNone/>
            </a:pPr>
            <a:endParaRPr lang="en-US" sz="1800">
              <a:solidFill>
                <a:srgbClr val="000000"/>
              </a:solidFill>
              <a:effectLst/>
              <a:latin typeface="Arial" pitchFamily="34" charset="0"/>
              <a:ea typeface="Century Gothic" panose="020b0502020202020204" pitchFamily="34" charset="0"/>
            </a:endParaRPr>
          </a:p>
          <a:p>
            <a:pPr marL="0" marR="0" lvl="0" indent="0" algn="just" rtl="0">
              <a:lnSpc>
                <a:spcPct val="125000"/>
              </a:lnSpc>
              <a:spcBef>
                <a:spcPts val="800"/>
              </a:spcBef>
              <a:spcAft>
                <a:spcPct val="0"/>
              </a:spcAft>
              <a:buFont typeface="+mj-lt"/>
              <a:buNone/>
            </a:pPr>
            <a:r>
              <a:rPr lang="zh-Hans" sz="1800" b="0" i="0" u="none" strike="noStrike">
                <a:solidFill>
                  <a:srgbClr val="000000"/>
                </a:solidFill>
                <a:highlight>
                  <a:srgbClr val="000000">
                    <a:alpha val="0"/>
                  </a:srgbClr>
                </a:highlight>
                <a:latin typeface="Simsun"/>
                <a:ea typeface="Simsun"/>
              </a:rPr>
              <a:t>图2.我们还进行了模拟练习，预测从2022年到2050年ME&amp;CA银行在自然灾害方面可能承担的成本，同时考虑到自然灾害频率和规模的增加（根据1960年到2021年期间EM-DAT数据集进行估算）。总的来说，我们估计该地区的银行可能面临相当于500亿美元的损失。这可能是一个乐观的估计，因为它没有考虑到随着气候变化的进展，不利的气候动态可能加速。</a:t>
            </a:r>
          </a:p>
        </p:txBody>
      </p:sp>
      <p:sp>
        <p:nvSpPr>
          <p:cNvPr id="4" name="Date Placeholder 3"/>
          <p:cNvSpPr>
            <a:spLocks noGrp="1"/>
          </p:cNvSpPr>
          <p:nvPr>
            <p:ph type="dt" idx="10"/>
          </p:nvPr>
        </p:nvSpPr>
        <p:spPr/>
        <p:txBody>
          <a:bodyPr/>
          <a:lstStyle/>
          <a:p>
            <a:fld id="{49E4E862-E263-8B4A-AFB5-DFAAA754BCA9}" type="datetime1">
              <a:rPr lang="en-US" smtClean="0"/>
              <a:t>6/13/2023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t>4</a:t>
            </a:fld>
            <a:endParaRPr lang="en-US"/>
          </a:p>
        </p:txBody>
      </p:sp>
    </p:spTree>
    <p:extLst>
      <p:ext uri="{BB962C8B-B14F-4D97-AF65-F5344CB8AC3E}">
        <p14:creationId xmlns:p14="http://schemas.microsoft.com/office/powerpoint/2010/main" val="134742004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4" rtl="0" eaLnBrk="1" fontAlgn="auto" latinLnBrk="0" hangingPunct="1">
              <a:lnSpc>
                <a:spcPct val="100000"/>
              </a:lnSpc>
              <a:spcBef>
                <a:spcPct val="0"/>
              </a:spcBef>
              <a:spcAft>
                <a:spcPct val="0"/>
              </a:spcAft>
              <a:buClrTx/>
              <a:buSzTx/>
              <a:buFont typeface="Arial" pitchFamily="34" charset="0"/>
              <a:buNone/>
              <a:defRPr/>
            </a:pPr>
            <a:r>
              <a:rPr lang="zh-Hans" sz="1200" b="0" i="0" u="none" strike="noStrike">
                <a:highlight>
                  <a:srgbClr val="000000">
                    <a:alpha val="0"/>
                  </a:srgbClr>
                </a:highlight>
                <a:latin typeface="Simsun"/>
                <a:ea typeface="Simsun"/>
                <a:cs typeface="Times New Roman"/>
              </a:rPr>
              <a:t>注意：[这些图表是根据瑞士再保险集团的研究绘制的]为了反映源数据的结构，本幻灯片中的国家覆盖率略有不同，因为这些图表反映了整个中东和中亚地区。然而，我们相信这个信息对CAREC中的非中东和中亚成员国也是有意义的。</a:t>
            </a:r>
          </a:p>
          <a:p>
            <a:pPr marL="0" indent="0">
              <a:buFont typeface="Arial" pitchFamily="34" charset="0"/>
              <a:buNone/>
            </a:pPr>
            <a:endParaRPr lang="en-US"/>
          </a:p>
          <a:p>
            <a:pPr marL="0" indent="0" rtl="0">
              <a:buFont typeface="Arial" pitchFamily="34" charset="0"/>
              <a:buNone/>
            </a:pPr>
            <a:r>
              <a:rPr lang="zh-Hans" sz="1200" b="0" i="1" u="none" strike="noStrike">
                <a:highlight>
                  <a:srgbClr val="000000">
                    <a:alpha val="0"/>
                  </a:srgbClr>
                </a:highlight>
                <a:latin typeface="Simsun"/>
                <a:ea typeface="Simsun"/>
              </a:rPr>
              <a:t>应对气候冲击的缓冲很少，因为该地区的保险渗透率仍然有限</a:t>
            </a:r>
          </a:p>
          <a:p>
            <a:pPr marL="0" indent="0">
              <a:buFont typeface="Arial" pitchFamily="34" charset="0"/>
              <a:buNone/>
            </a:pPr>
            <a:endParaRPr lang="en-US"/>
          </a:p>
          <a:p>
            <a:pPr marL="0" indent="0" rtl="0">
              <a:buFont typeface="Arial" pitchFamily="34" charset="0"/>
              <a:buNone/>
            </a:pPr>
            <a:r>
              <a:rPr lang="zh-Hans" sz="1200" b="0" i="0" u="none" strike="noStrike">
                <a:highlight>
                  <a:srgbClr val="000000">
                    <a:alpha val="0"/>
                  </a:srgbClr>
                </a:highlight>
                <a:latin typeface="Simsun"/>
                <a:ea typeface="Simsun"/>
              </a:rPr>
              <a:t>图1.由瑞士再保险集团编制的保险复原力指数，是健康、死亡和自然灾难保险的三个子指数的总和。从第一张图可以看出，大中东和中亚地区的保险覆盖率一直低于全球和新兴市场的平均水平。</a:t>
            </a:r>
          </a:p>
          <a:p>
            <a:pPr marL="0" indent="0">
              <a:buFont typeface="Arial" pitchFamily="34" charset="0"/>
              <a:buNone/>
            </a:pPr>
            <a:endParaRPr lang="en-US"/>
          </a:p>
          <a:p>
            <a:pPr marL="0" indent="0" rtl="0">
              <a:buFont typeface="Arial" pitchFamily="34" charset="0"/>
              <a:buNone/>
            </a:pPr>
            <a:r>
              <a:rPr lang="zh-Hans" sz="1200" b="0" i="0" u="none" strike="noStrike">
                <a:highlight>
                  <a:srgbClr val="000000">
                    <a:alpha val="0"/>
                  </a:srgbClr>
                </a:highlight>
                <a:latin typeface="Simsun"/>
                <a:ea typeface="Simsun"/>
              </a:rPr>
              <a:t>图2.虽然与气候有关的经济损失达250亿美元（2007-19年），但保险覆盖的损失仅为13亿美元。保险覆盖面的巨大缺口主要由公共部门承担，可能对日益增长的</a:t>
            </a:r>
            <a:r>
              <a:rPr lang="zh-Hans" sz="1200" b="0" i="0" u="none" strike="noStrike">
                <a:highlight>
                  <a:srgbClr val="000000">
                    <a:alpha val="0"/>
                  </a:srgbClr>
                </a:highlight>
                <a:latin typeface="Simsun"/>
                <a:ea typeface="Simsun"/>
                <a:cs typeface="Times New Roman"/>
              </a:rPr>
              <a:t>融资需求 </a:t>
            </a:r>
            <a:r>
              <a:rPr lang="zh-Hans" sz="1200" b="0" i="0" u="none" strike="noStrike">
                <a:highlight>
                  <a:srgbClr val="000000">
                    <a:alpha val="0"/>
                  </a:srgbClr>
                </a:highlight>
                <a:latin typeface="Simsun"/>
                <a:ea typeface="Simsun"/>
              </a:rPr>
              <a:t>产生影响，并</a:t>
            </a:r>
            <a:r>
              <a:rPr lang="zh-Hans" sz="1200" b="0" i="0" u="none" strike="noStrike">
                <a:highlight>
                  <a:srgbClr val="000000">
                    <a:alpha val="0"/>
                  </a:srgbClr>
                </a:highlight>
                <a:latin typeface="Simsun"/>
                <a:ea typeface="Simsun"/>
                <a:cs typeface="Times New Roman"/>
              </a:rPr>
              <a:t>对保险服务需求产生反馈效应 </a:t>
            </a:r>
            <a:endParaRPr lang="en-US"/>
          </a:p>
          <a:p>
            <a:endParaRPr lang="en-US"/>
          </a:p>
        </p:txBody>
      </p:sp>
      <p:sp>
        <p:nvSpPr>
          <p:cNvPr id="4" name="Date Placeholder 3"/>
          <p:cNvSpPr>
            <a:spLocks noGrp="1"/>
          </p:cNvSpPr>
          <p:nvPr>
            <p:ph type="dt" idx="10"/>
          </p:nvPr>
        </p:nvSpPr>
        <p:spPr/>
        <p:txBody>
          <a:bodyPr/>
          <a:lstStyle/>
          <a:p>
            <a:fld id="{49E4E862-E263-8B4A-AFB5-DFAAA754BCA9}" type="datetime1">
              <a:rPr lang="en-US" smtClean="0"/>
              <a:t>6/13/2023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t>5</a:t>
            </a:fld>
            <a:endParaRPr lang="en-US"/>
          </a:p>
        </p:txBody>
      </p:sp>
    </p:spTree>
    <p:extLst>
      <p:ext uri="{BB962C8B-B14F-4D97-AF65-F5344CB8AC3E}">
        <p14:creationId xmlns:p14="http://schemas.microsoft.com/office/powerpoint/2010/main" val="318965152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4" rtl="0" eaLnBrk="1" fontAlgn="auto" latinLnBrk="0" hangingPunct="1">
              <a:lnSpc>
                <a:spcPct val="100000"/>
              </a:lnSpc>
              <a:spcBef>
                <a:spcPct val="0"/>
              </a:spcBef>
              <a:spcAft>
                <a:spcPct val="0"/>
              </a:spcAft>
              <a:buClrTx/>
              <a:buSzTx/>
              <a:buFontTx/>
              <a:buNone/>
              <a:defRPr/>
            </a:pPr>
            <a:r>
              <a:rPr lang="zh-Hans" sz="1200" b="0" i="0" u="none" strike="noStrike">
                <a:highlight>
                  <a:srgbClr val="000000">
                    <a:alpha val="0"/>
                  </a:srgbClr>
                </a:highlight>
                <a:latin typeface="Simsun"/>
                <a:ea typeface="Simsun"/>
              </a:rPr>
              <a:t>过渡风险是指由于气候政策的出台、技术进步和消费者情绪的变化而产生的负面经济影响。鉴于该地区一些国家（如阿塞拜疆、吉尔吉斯斯坦、哈萨克斯坦）对碳氢化合物相关产业的过度依赖，以及迄今为止对可再生能源的有限投资，这些国家的过渡风险尤甚。随着世界远离碳氢化合物，本地区许多公司、行业、部门和经济体的商业模式将面临压力。即使向低碳经济的过渡是一个渐进的过程，但通过市场对未来政策的预期变化导致资产估值的大幅波动[所谓的 "气候明斯基时刻"]，风险可能会更早爆发。</a:t>
            </a:r>
          </a:p>
          <a:p>
            <a:pPr marL="0" marR="0" lvl="0" indent="0" algn="l" defTabSz="914314" rtl="0" eaLnBrk="1" fontAlgn="auto" latinLnBrk="0" hangingPunct="1">
              <a:lnSpc>
                <a:spcPct val="100000"/>
              </a:lnSpc>
              <a:spcBef>
                <a:spcPct val="0"/>
              </a:spcBef>
              <a:spcAft>
                <a:spcPct val="0"/>
              </a:spcAft>
              <a:buClrTx/>
              <a:buSzTx/>
              <a:buFontTx/>
              <a:buNone/>
              <a:defRPr/>
            </a:pPr>
            <a:endParaRPr lang="en-US">
              <a:latin typeface="+mn-lt"/>
            </a:endParaRPr>
          </a:p>
          <a:p>
            <a:pPr marL="0" marR="0" lvl="0" indent="0" algn="l" defTabSz="914314" rtl="0" eaLnBrk="1" fontAlgn="auto" latinLnBrk="0" hangingPunct="1">
              <a:lnSpc>
                <a:spcPct val="100000"/>
              </a:lnSpc>
              <a:spcBef>
                <a:spcPct val="0"/>
              </a:spcBef>
              <a:spcAft>
                <a:spcPct val="0"/>
              </a:spcAft>
              <a:buClrTx/>
              <a:buSzTx/>
              <a:buFontTx/>
              <a:buNone/>
              <a:defRPr/>
            </a:pPr>
            <a:r>
              <a:rPr lang="zh-Hans" sz="1200" b="0" i="0" u="none" strike="noStrike">
                <a:highlight>
                  <a:srgbClr val="000000">
                    <a:alpha val="0"/>
                  </a:srgbClr>
                </a:highlight>
                <a:latin typeface="Simsun"/>
                <a:ea typeface="Simsun"/>
              </a:rPr>
              <a:t>图1.第一张图显示了碳氢化合物在不同地区对外贸易总额中的份额——CCA地区是拥有最依赖碳氢化合物的贸易结构之一。</a:t>
            </a:r>
          </a:p>
          <a:p>
            <a:pPr marL="0" marR="0" lvl="0" indent="0" algn="l" defTabSz="914314" rtl="0" eaLnBrk="1" fontAlgn="auto" latinLnBrk="0" hangingPunct="1">
              <a:lnSpc>
                <a:spcPct val="100000"/>
              </a:lnSpc>
              <a:spcBef>
                <a:spcPct val="0"/>
              </a:spcBef>
              <a:spcAft>
                <a:spcPct val="0"/>
              </a:spcAft>
              <a:buClrTx/>
              <a:buSzTx/>
              <a:buFontTx/>
              <a:buNone/>
              <a:defRPr/>
            </a:pPr>
            <a:endParaRPr lang="en-US">
              <a:latin typeface="+mn-lt"/>
            </a:endParaRPr>
          </a:p>
          <a:p>
            <a:pPr marL="0" marR="0" lvl="0" indent="0" algn="l" defTabSz="914314" rtl="0" eaLnBrk="1" fontAlgn="auto" latinLnBrk="0" hangingPunct="1">
              <a:lnSpc>
                <a:spcPct val="100000"/>
              </a:lnSpc>
              <a:spcBef>
                <a:spcPct val="0"/>
              </a:spcBef>
              <a:spcAft>
                <a:spcPct val="0"/>
              </a:spcAft>
              <a:buClrTx/>
              <a:buSzTx/>
              <a:buFontTx/>
              <a:buNone/>
              <a:defRPr/>
            </a:pPr>
            <a:r>
              <a:rPr lang="zh-Hans" sz="1200" b="0" i="0" u="none" strike="noStrike">
                <a:highlight>
                  <a:srgbClr val="000000">
                    <a:alpha val="0"/>
                  </a:srgbClr>
                </a:highlight>
                <a:latin typeface="Simsun"/>
                <a:ea typeface="Simsun"/>
              </a:rPr>
              <a:t>图2.当我们看一下温室气体排放的部门构成时，我们发现公用事业、制造业和运输业占了该地区排放量的近90%。</a:t>
            </a:r>
          </a:p>
        </p:txBody>
      </p:sp>
      <p:sp>
        <p:nvSpPr>
          <p:cNvPr id="4" name="Date Placeholder 3"/>
          <p:cNvSpPr>
            <a:spLocks noGrp="1"/>
          </p:cNvSpPr>
          <p:nvPr>
            <p:ph type="dt" idx="10"/>
          </p:nvPr>
        </p:nvSpPr>
        <p:spPr/>
        <p:txBody>
          <a:bodyPr/>
          <a:lstStyle/>
          <a:p>
            <a:fld id="{49E4E862-E263-8B4A-AFB5-DFAAA754BCA9}" type="datetime1">
              <a:rPr lang="en-US" smtClean="0"/>
              <a:t>6/13/2023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t>6</a:t>
            </a:fld>
            <a:endParaRPr lang="en-US"/>
          </a:p>
        </p:txBody>
      </p:sp>
    </p:spTree>
    <p:extLst>
      <p:ext uri="{BB962C8B-B14F-4D97-AF65-F5344CB8AC3E}">
        <p14:creationId xmlns:p14="http://schemas.microsoft.com/office/powerpoint/2010/main" val="136455354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zh-Hans" sz="1800" b="0" i="0" u="none" strike="noStrike">
                <a:highlight>
                  <a:srgbClr val="000000">
                    <a:alpha val="0"/>
                  </a:srgbClr>
                </a:highlight>
                <a:latin typeface="Simsun"/>
                <a:ea typeface="Simsun"/>
                <a:cs typeface="Times New Roman"/>
              </a:rPr>
              <a:t>[警告：为了分析的稳健性，在有数据的情况下，覆盖范围还是针对ME&amp;CA银行] 。</a:t>
            </a:r>
          </a:p>
          <a:p>
            <a:pPr rtl="0"/>
            <a:endParaRPr lang="en-US" sz="1800">
              <a:effectLst/>
              <a:latin typeface="Arial" pitchFamily="34" charset="0"/>
              <a:ea typeface="Arial" pitchFamily="34" charset="0"/>
              <a:cs typeface="Times New Roman" panose="02020603050405020304" pitchFamily="18" charset="0"/>
            </a:endParaRPr>
          </a:p>
          <a:p>
            <a:pPr rtl="0"/>
            <a:r>
              <a:rPr lang="zh-Hans" sz="1800" b="0" i="0" u="none" strike="noStrike">
                <a:highlight>
                  <a:srgbClr val="000000">
                    <a:alpha val="0"/>
                  </a:srgbClr>
                </a:highlight>
                <a:latin typeface="Simsun"/>
                <a:ea typeface="Simsun"/>
                <a:cs typeface="Times New Roman"/>
              </a:rPr>
              <a:t>图1.通过为国内生产总值和银行系统贷款账簿构建排放强度指数，我们发现该地区的银行系统贷款组合甚至比经济活动的排放强度更高，特别是在石油出口国。</a:t>
            </a:r>
          </a:p>
          <a:p>
            <a:endParaRPr lang="en-US" sz="1800">
              <a:effectLst/>
              <a:latin typeface="Arial" pitchFamily="34" charset="0"/>
              <a:ea typeface="Arial" pitchFamily="34" charset="0"/>
              <a:cs typeface="Times New Roman" panose="02020603050405020304" pitchFamily="18" charset="0"/>
            </a:endParaRPr>
          </a:p>
          <a:p>
            <a:pPr rtl="0"/>
            <a:r>
              <a:rPr lang="zh-Hans" sz="1800" b="0" i="0" u="none" strike="noStrike">
                <a:highlight>
                  <a:srgbClr val="000000">
                    <a:alpha val="0"/>
                  </a:srgbClr>
                </a:highlight>
                <a:latin typeface="Simsun"/>
                <a:ea typeface="Simsun"/>
                <a:cs typeface="Times New Roman"/>
              </a:rPr>
              <a:t>图2.这主要是由于在银行的贷款账目中，排放密集型部门的占比过高。公用事业、制造业和运输业在贷款组合中的占比几乎是其在国内生产总值中的占比的两倍。</a:t>
            </a:r>
          </a:p>
          <a:p>
            <a:endParaRPr lang="en-US" sz="1800">
              <a:effectLst/>
              <a:latin typeface="Arial" pitchFamily="34" charset="0"/>
              <a:ea typeface="Arial" pitchFamily="34" charset="0"/>
              <a:cs typeface="Times New Roman" panose="02020603050405020304" pitchFamily="18" charset="0"/>
            </a:endParaRPr>
          </a:p>
          <a:p>
            <a:pPr rtl="0"/>
            <a:r>
              <a:rPr lang="zh-Hans" sz="1800" b="0" i="0" u="none" strike="noStrike">
                <a:highlight>
                  <a:srgbClr val="000000">
                    <a:alpha val="0"/>
                  </a:srgbClr>
                </a:highlight>
                <a:latin typeface="Simsun"/>
                <a:ea typeface="Simsun"/>
                <a:cs typeface="Times New Roman"/>
              </a:rPr>
              <a:t>图3.我们还对面临过渡风险的经济体（即石油出口国）的银行系统进行了压力测试——通过施加两种水平的碳价作为冲击。结果显示在第三张图上，你可以看到，排放密集型部门的贷款特别容易受到脱碳政策的影响。</a:t>
            </a:r>
          </a:p>
        </p:txBody>
      </p:sp>
      <p:sp>
        <p:nvSpPr>
          <p:cNvPr id="4" name="Date Placeholder 3"/>
          <p:cNvSpPr>
            <a:spLocks noGrp="1"/>
          </p:cNvSpPr>
          <p:nvPr>
            <p:ph type="dt" idx="10"/>
          </p:nvPr>
        </p:nvSpPr>
        <p:spPr/>
        <p:txBody>
          <a:bodyPr/>
          <a:lstStyle/>
          <a:p>
            <a:fld id="{49E4E862-E263-8B4A-AFB5-DFAAA754BCA9}" type="datetime1">
              <a:rPr lang="en-US" smtClean="0"/>
              <a:t>6/13/2023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t>7</a:t>
            </a:fld>
            <a:endParaRPr lang="en-US"/>
          </a:p>
        </p:txBody>
      </p:sp>
    </p:spTree>
    <p:extLst>
      <p:ext uri="{BB962C8B-B14F-4D97-AF65-F5344CB8AC3E}">
        <p14:creationId xmlns:p14="http://schemas.microsoft.com/office/powerpoint/2010/main" val="14387777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a:highlight>
                  <a:srgbClr val="000000">
                    <a:alpha val="0"/>
                  </a:srgbClr>
                </a:highlight>
                <a:latin typeface="Simsun"/>
                <a:ea typeface="Simsun"/>
              </a:rPr>
              <a:t>图1.本图是根据</a:t>
            </a:r>
            <a:r>
              <a:rPr lang="zh-Hans" sz="1200" b="0" i="1" u="none" strike="noStrike">
                <a:highlight>
                  <a:srgbClr val="000000">
                    <a:alpha val="0"/>
                  </a:srgbClr>
                </a:highlight>
                <a:latin typeface="Simsun"/>
                <a:ea typeface="Simsun"/>
              </a:rPr>
              <a:t>气候政策倡议 </a:t>
            </a:r>
            <a:r>
              <a:rPr lang="zh-Hans" sz="1200" b="0" i="0" u="none" strike="noStrike">
                <a:highlight>
                  <a:srgbClr val="000000">
                    <a:alpha val="0"/>
                  </a:srgbClr>
                </a:highlight>
                <a:latin typeface="Simsun"/>
                <a:ea typeface="Simsun"/>
              </a:rPr>
              <a:t>的数据绘制的，因此，国家分类反映了原始数据来源的情况。图中可以明显看到，目前为止流向东欧和中亚（ECA）地区和中东及北非（MENA）地区的与气候有关的资金流向是相当有限，这也包括大多数CAREC成员国（中国明显例外）——无论是资金量占GDP比重还是与世界其他地区比较都非常有限。</a:t>
            </a:r>
          </a:p>
          <a:p>
            <a:endParaRPr lang="en-US"/>
          </a:p>
          <a:p>
            <a:pPr rtl="0"/>
            <a:r>
              <a:rPr lang="zh-Hans" sz="1200" b="0" i="0" u="none" strike="noStrike">
                <a:highlight>
                  <a:srgbClr val="000000">
                    <a:alpha val="0"/>
                  </a:srgbClr>
                </a:highlight>
                <a:latin typeface="Simsun"/>
                <a:ea typeface="Simsun"/>
              </a:rPr>
              <a:t>图2.第二张图显示了按目标分列的可用气候融资。在全球范围内，大部分与气候有关的资金流被用于缓解活动，这给适应活动留下了巨大的缺口。此外，这种结构在融资来源方面没有太大区别，即私营资金或公共资金。</a:t>
            </a:r>
          </a:p>
        </p:txBody>
      </p:sp>
      <p:sp>
        <p:nvSpPr>
          <p:cNvPr id="4" name="Date Placeholder 3"/>
          <p:cNvSpPr>
            <a:spLocks noGrp="1"/>
          </p:cNvSpPr>
          <p:nvPr>
            <p:ph type="dt" idx="10"/>
          </p:nvPr>
        </p:nvSpPr>
        <p:spPr/>
        <p:txBody>
          <a:bodyPr/>
          <a:lstStyle/>
          <a:p>
            <a:fld id="{49E4E862-E263-8B4A-AFB5-DFAAA754BCA9}" type="datetime1">
              <a:rPr lang="en-US" smtClean="0"/>
              <a:t>6/13/2023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t>8</a:t>
            </a:fld>
            <a:endParaRPr lang="en-US"/>
          </a:p>
        </p:txBody>
      </p:sp>
    </p:spTree>
    <p:extLst>
      <p:ext uri="{BB962C8B-B14F-4D97-AF65-F5344CB8AC3E}">
        <p14:creationId xmlns:p14="http://schemas.microsoft.com/office/powerpoint/2010/main" val="128788402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a:highlight>
                  <a:srgbClr val="000000">
                    <a:alpha val="0"/>
                  </a:srgbClr>
                </a:highlight>
                <a:latin typeface="Simsun"/>
                <a:ea typeface="Simsun"/>
              </a:rPr>
              <a:t>我们需要强调的一点是，相对于其他一些地区（正如图一所示）和公共财政，私营资金在该地区发挥的作用相当有限。因此，我们认为在调动私营气候资金以推进CAREC地区的气候目标方面有巨大的潜力未被开发。</a:t>
            </a:r>
          </a:p>
        </p:txBody>
      </p:sp>
      <p:sp>
        <p:nvSpPr>
          <p:cNvPr id="4" name="Date Placeholder 3"/>
          <p:cNvSpPr>
            <a:spLocks noGrp="1"/>
          </p:cNvSpPr>
          <p:nvPr>
            <p:ph type="dt" idx="10"/>
          </p:nvPr>
        </p:nvSpPr>
        <p:spPr/>
        <p:txBody>
          <a:bodyPr/>
          <a:lstStyle/>
          <a:p>
            <a:fld id="{49E4E862-E263-8B4A-AFB5-DFAAA754BCA9}" type="datetime1">
              <a:rPr lang="en-US" smtClean="0"/>
              <a:t>6/13/2023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t>9</a:t>
            </a:fld>
            <a:endParaRPr lang="en-US"/>
          </a:p>
        </p:txBody>
      </p:sp>
    </p:spTree>
    <p:extLst>
      <p:ext uri="{BB962C8B-B14F-4D97-AF65-F5344CB8AC3E}">
        <p14:creationId xmlns:p14="http://schemas.microsoft.com/office/powerpoint/2010/main" val="438362116"/>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Presentation Title">
    <p:spTree>
      <p:nvGrpSpPr>
        <p:cNvPr id="1" name=""/>
        <p:cNvGrpSpPr/>
        <p:nvPr/>
      </p:nvGrpSpPr>
      <p:grpSpPr>
        <a:xfrm>
          <a:off x="0" y="0"/>
          <a: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dd, 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defRPr>
                <a:solidFill>
                  <a:schemeClr val="bg1">
                    <a:lumMod val="50000"/>
                  </a:schemeClr>
                </a:solidFill>
              </a:defRPr>
            </a:lvl1pPr>
            <a:lvl2pPr marL="0" indent="0">
              <a:spcBef>
                <a:spcPts val="300"/>
              </a:spcBef>
              <a:buNone/>
              <a:defRPr>
                <a:solidFill>
                  <a:schemeClr val="bg1">
                    <a:lumMod val="50000"/>
                  </a:schemeClr>
                </a:solidFill>
              </a:defRPr>
            </a:lvl2pPr>
            <a:lvl3pPr marL="0" indent="0">
              <a:spcBef>
                <a:spcPts val="300"/>
              </a:spcBef>
              <a:buNone/>
              <a:defRPr>
                <a:solidFill>
                  <a:schemeClr val="bg1">
                    <a:lumMod val="50000"/>
                  </a:schemeClr>
                </a:solidFill>
              </a:defRPr>
            </a:lvl3pPr>
            <a:lvl4pPr marL="0" indent="0">
              <a:spcBef>
                <a:spcPts val="300"/>
              </a:spcBef>
              <a:buNone/>
              <a:defRPr>
                <a:solidFill>
                  <a:schemeClr val="bg1">
                    <a:lumMod val="50000"/>
                  </a:schemeClr>
                </a:solidFill>
              </a:defRPr>
            </a:lvl4pPr>
            <a:lvl5pPr marL="0" indent="0">
              <a:spcBef>
                <a:spcPts val="300"/>
              </a:spcBef>
              <a:buNone/>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599781" y="723898"/>
            <a:ext cx="1190195" cy="1190195"/>
          </a:xfrm>
          <a:prstGeom prst="rect">
            <a:avLst/>
          </a:prstGeom>
        </p:spPr>
      </p:pic>
    </p:spTree>
  </p:cSld>
  <p:clrMapOvr>
    <a:masterClrMapping/>
  </p:clrMapOvr>
  <p:transition>
    <p:fade/>
  </p:transition>
  <p:timing/>
  <p:extLst>
    <p:ext uri="{DCECCB84-F9BA-43D5-87BE-67443E8EF086}">
      <p15:sldGuideLst xmlns:p15="http://schemas.microsoft.com/office/powerpoint/2012/main">
        <p15:guide id="1" orient="horz" pos="2160" userDrawn="1">
          <p15:clr>
            <a:srgbClr val="FBAE40"/>
          </p15:clr>
        </p15:guide>
        <p15:guide id="2" orient="horz" pos="3799" userDrawn="1">
          <p15:clr>
            <a:srgbClr val="FBAE40"/>
          </p15:clr>
        </p15:guide>
        <p15:guide id="3" pos="3600" userDrawn="1">
          <p15:clr>
            <a:srgbClr val="FBAE40"/>
          </p15:clr>
        </p15:guide>
        <p15:guide id="4" pos="30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Text+Photo (W)">
    <p:spTree>
      <p:nvGrpSpPr>
        <p:cNvPr id="1" name=""/>
        <p:cNvGrpSpPr/>
        <p:nvPr/>
      </p:nvGrpSpPr>
      <p:grpSpPr>
        <a:xfrm>
          <a:off x="0" y="0"/>
          <a: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a:solidFill>
                  <a:schemeClr val="tx2"/>
                </a:solidFill>
                <a:latin typeface="Arial Black" charset="0"/>
                <a:ea typeface="Arial Black" charset="0"/>
                <a:cs typeface="Arial Black" charset="0"/>
              </a:defRPr>
            </a:lvl1pPr>
          </a:lstStyle>
          <a:p>
            <a:pPr marL="0" lvl="0"/>
            <a:r>
              <a:rPr lang="en-US"/>
              <a:t>Title for Text+Photo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ct val="0"/>
              </a:spcAft>
              <a:buClr>
                <a:schemeClr val="bg1">
                  <a:lumMod val="50000"/>
                </a:schemeClr>
              </a:buClr>
              <a:buSzPct val="65000"/>
              <a:buFont typeface="ArialMT"/>
              <a:buChar char="►"/>
              <a:defRPr sz="1800"/>
            </a:lvl3pPr>
            <a:lvl4pPr>
              <a:defRPr sz="1800"/>
            </a:lvl4pPr>
            <a:lvl5pPr>
              <a:defRPr sz="1800"/>
            </a:lvl5pPr>
          </a:lstStyle>
          <a:p>
            <a:pPr lvl="0"/>
            <a:r>
              <a:rPr lang="en-US"/>
              <a:t>Paragraph/unbulleted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ct val="0"/>
              </a:spcAft>
              <a:buClr>
                <a:schemeClr val="bg1">
                  <a:lumMod val="50000"/>
                </a:schemeClr>
              </a:buClr>
              <a:buSzPct val="65000"/>
              <a:buFont typeface="ArialMT"/>
              <a:buChar char="►"/>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4016584983"/>
      </p:ext>
    </p:extLst>
  </p:cSld>
  <p:clrMapOvr>
    <a:masterClrMapping/>
  </p:clrMapOvr>
  <p:transition>
    <p:fade/>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Photo+Photo (W)">
    <p:spTree>
      <p:nvGrpSpPr>
        <p:cNvPr id="1" name=""/>
        <p:cNvGrpSpPr/>
        <p:nvPr/>
      </p:nvGrpSpPr>
      <p:grpSpPr>
        <a:xfrm>
          <a:off x="0" y="0"/>
          <a: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a:solidFill>
                  <a:schemeClr val="tx2"/>
                </a:solidFill>
                <a:latin typeface="Arial Black" charset="0"/>
                <a:ea typeface="Arial Black" charset="0"/>
                <a:cs typeface="Arial Black" charset="0"/>
              </a:defRPr>
            </a:lvl1pPr>
          </a:lstStyle>
          <a:p>
            <a:pPr marL="0" lvl="0"/>
            <a:r>
              <a:rPr lang="en-US"/>
              <a:t>Title for Photo+Photo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608501901"/>
      </p:ext>
    </p:extLst>
  </p:cSld>
  <p:clrMapOvr>
    <a:masterClrMapping/>
  </p:clrMapOvr>
  <p:transition>
    <p:fade/>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Large Photo+Title (W)">
    <p:spTree>
      <p:nvGrpSpPr>
        <p:cNvPr id="1" name=""/>
        <p:cNvGrpSpPr/>
        <p:nvPr/>
      </p:nvGrpSpPr>
      <p:grpSpPr>
        <a:xfrm>
          <a:off x="0" y="0"/>
          <a: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a:solidFill>
                  <a:schemeClr val="tx2"/>
                </a:solidFill>
                <a:latin typeface="Arial Black" charset="0"/>
                <a:ea typeface="Arial Black" charset="0"/>
                <a:cs typeface="Arial Black" charset="0"/>
              </a:defRPr>
            </a:lvl1pPr>
          </a:lstStyle>
          <a:p>
            <a:pPr marL="0" lvl="0"/>
            <a:r>
              <a:rPr lang="en-US"/>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687998840"/>
      </p:ext>
    </p:extLst>
  </p:cSld>
  <p:clrMapOvr>
    <a:masterClrMapping/>
  </p:clrMapOvr>
  <p:transition>
    <p:fade/>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Extra-Large Photo+Title (W)">
    <p:spTree>
      <p:nvGrpSpPr>
        <p:cNvPr id="1" name=""/>
        <p:cNvGrpSpPr/>
        <p:nvPr/>
      </p:nvGrpSpPr>
      <p:grpSpPr>
        <a:xfrm>
          <a:off x="0" y="0"/>
          <a: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a:solidFill>
                  <a:schemeClr val="tx2"/>
                </a:solidFill>
                <a:latin typeface="Arial Black" charset="0"/>
                <a:ea typeface="Arial Black" charset="0"/>
                <a:cs typeface="Arial Black" charset="0"/>
              </a:defRPr>
            </a:lvl1pPr>
          </a:lstStyle>
          <a:p>
            <a:pPr marL="0" lvl="0"/>
            <a:r>
              <a:rPr lang="en-US"/>
              <a:t>Title for Extra-Large Photo+Title (W) Layout</a:t>
            </a:r>
          </a:p>
        </p:txBody>
      </p:sp>
    </p:spTree>
    <p:extLst>
      <p:ext uri="{BB962C8B-B14F-4D97-AF65-F5344CB8AC3E}">
        <p14:creationId xmlns:p14="http://schemas.microsoft.com/office/powerpoint/2010/main" val="1151900210"/>
      </p:ext>
    </p:extLst>
  </p:cSld>
  <p:clrMapOvr>
    <a:masterClrMapping/>
  </p:clrMapOvr>
  <p:transition>
    <p:fade/>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Extra-Large Photo (W)">
    <p:spTree>
      <p:nvGrpSpPr>
        <p:cNvPr id="1" name=""/>
        <p:cNvGrpSpPr/>
        <p:nvPr/>
      </p:nvGrpSpPr>
      <p:grpSpPr>
        <a:xfrm>
          <a:off x="0" y="0"/>
          <a: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401688430"/>
      </p:ext>
    </p:extLst>
  </p:cSld>
  <p:clrMapOvr>
    <a:masterClrMapping/>
  </p:clrMapOvr>
  <p:transition>
    <p:fade/>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a:solidFill>
                  <a:schemeClr val="bg1"/>
                </a:solidFill>
                <a:latin typeface="Arial Black" charset="0"/>
                <a:ea typeface="Arial Black" charset="0"/>
                <a:cs typeface="Arial Black" charset="0"/>
              </a:defRPr>
            </a:lvl1pPr>
          </a:lstStyle>
          <a:p>
            <a:pPr marL="0" lvl="0"/>
            <a:r>
              <a:rPr lang="en-US"/>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ct val="0"/>
              </a:spcAft>
              <a:buClr>
                <a:schemeClr val="accent1"/>
              </a:buClr>
              <a:buSzPct val="110000"/>
              <a:buFont typeface="Wingdings" charset="2"/>
              <a:buNone/>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ct val="0"/>
              </a:spcAft>
              <a:buClr>
                <a:schemeClr val="accent1"/>
              </a:buClr>
              <a:buSzPct val="110000"/>
              <a:buFont typeface="Wingdings" charset="2"/>
              <a:buNone/>
              <a:defRPr/>
            </a:pPr>
            <a:r>
              <a:rPr lang="en-US"/>
              <a:t>Paragraph/unbulleted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287926854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a:solidFill>
                  <a:schemeClr val="bg1"/>
                </a:solidFill>
                <a:latin typeface="Arial Black" charset="0"/>
                <a:ea typeface="Arial Black" charset="0"/>
                <a:cs typeface="Arial Black" charset="0"/>
              </a:defRPr>
            </a:lvl1pPr>
          </a:lstStyle>
          <a:p>
            <a:pPr marL="0" lvl="0"/>
            <a:r>
              <a:rPr lang="en-US"/>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Paragraph/unbulleted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Paragraph/unbulleted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p:nvPr userDrawn="1"/>
        </p:nvCxnSpPr>
        <p:spPr>
          <a:xfrm flipH="1">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158907"/>
      </p:ext>
    </p:extLst>
  </p:cSld>
  <p:clrMapOvr>
    <a:masterClrMapping/>
  </p:clrMapOvr>
  <p:transition>
    <p:fade/>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a:solidFill>
                  <a:schemeClr val="bg1"/>
                </a:solidFill>
                <a:latin typeface="Arial Black" charset="0"/>
                <a:ea typeface="Arial Black" charset="0"/>
                <a:cs typeface="Arial Black" charset="0"/>
              </a:defRPr>
            </a:lvl1pPr>
          </a:lstStyle>
          <a:p>
            <a:pPr marL="0" lvl="0"/>
            <a:r>
              <a:rPr lang="en-US"/>
              <a:t>Title for Photo+Text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Paragraph/unbulleted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115769321"/>
      </p:ext>
    </p:extLst>
  </p:cSld>
  <p:clrMapOvr>
    <a:masterClrMapping/>
  </p:clrMapOvr>
  <p:transition>
    <p:fade/>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a:solidFill>
                  <a:schemeClr val="bg1"/>
                </a:solidFill>
                <a:latin typeface="Arial Black" charset="0"/>
                <a:ea typeface="Arial Black" charset="0"/>
                <a:cs typeface="Arial Black" charset="0"/>
              </a:defRPr>
            </a:lvl1pPr>
          </a:lstStyle>
          <a:p>
            <a:pPr marL="0" lvl="0"/>
            <a:r>
              <a:rPr lang="en-US"/>
              <a:t>Title for Photo+Photo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19452614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a:solidFill>
                  <a:schemeClr val="bg1"/>
                </a:solidFill>
                <a:latin typeface="Arial Black" charset="0"/>
                <a:ea typeface="Arial Black" charset="0"/>
                <a:cs typeface="Arial Black" charset="0"/>
              </a:defRPr>
            </a:lvl1pPr>
          </a:lstStyle>
          <a:p>
            <a:pPr marL="0" lvl="0"/>
            <a:r>
              <a:rPr lang="en-US"/>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cSld>
  <p:clrMapOvr>
    <a:masterClrMapping/>
  </p:clrMapOvr>
  <p:transition>
    <p:fade/>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INTERNATIONAL MONETARY FUND</a:t>
            </a:r>
            <a:endParaRPr lang="en-US" sz="90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70987336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INTERNATIONAL MONETARY FUND</a:t>
            </a:r>
            <a:endParaRPr lang="en-US" sz="90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60159108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INTERNATIONAL MONETARY FUND</a:t>
            </a:r>
            <a:endParaRPr lang="en-US" sz="90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657991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INTERNATIONAL MONETARY FUND</a:t>
            </a:r>
            <a:endParaRPr lang="en-US" sz="90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ct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ct val="0"/>
              </a:spcAft>
              <a:buClrTx/>
              <a:defRPr sz="3200" b="0">
                <a:solidFill>
                  <a:schemeClr val="bg1"/>
                </a:solidFill>
              </a:defRPr>
            </a:lvl2pPr>
            <a:lvl3pPr marL="342900" indent="-342900">
              <a:spcBef>
                <a:spcPts val="900"/>
              </a:spcBef>
              <a:spcAft>
                <a:spcPct val="0"/>
              </a:spcAft>
              <a:buClrTx/>
              <a:buSzTx/>
              <a:buFont typeface="Wingdings" pitchFamily="2" charset="2"/>
              <a:buChar char="§"/>
              <a:defRPr sz="3200" b="1">
                <a:solidFill>
                  <a:schemeClr val="accent2">
                    <a:lumMod val="60000"/>
                    <a:lumOff val="40000"/>
                  </a:schemeClr>
                </a:solidFill>
              </a:defRPr>
            </a:lvl3pPr>
            <a:lvl4pPr marL="514350" indent="-171450">
              <a:spcBef>
                <a:spcPct val="0"/>
              </a:spcBef>
              <a:spcAft>
                <a:spcPts val="300"/>
              </a:spcAft>
              <a:buClrTx/>
              <a:buFont typeface="Arial" pitchFamily="34" charset="0"/>
              <a:buChar char="•"/>
              <a:defRPr sz="2100" b="0">
                <a:solidFill>
                  <a:schemeClr val="bg1"/>
                </a:solidFill>
              </a:defRPr>
            </a:lvl4pPr>
            <a:lvl5pPr marL="514350" indent="-171450">
              <a:spcBef>
                <a:spcPct val="0"/>
              </a:spcBef>
              <a:spcAft>
                <a:spcPts val="300"/>
              </a:spcAft>
              <a:buClrTx/>
              <a:buFont typeface="Arial" pitchFamily="34" charset="0"/>
              <a:buChar char="•"/>
              <a:defRPr sz="2100" b="1">
                <a:solidFill>
                  <a:schemeClr val="accent2">
                    <a:lumMod val="60000"/>
                    <a:lumOff val="40000"/>
                  </a:schemeClr>
                </a:solidFill>
              </a:defRPr>
            </a:lvl5pPr>
          </a:lstStyle>
          <a:p>
            <a:pPr lvl="0"/>
            <a:r>
              <a:rPr lang="en-US"/>
              <a:t>Title for Divider–Agenda</a:t>
            </a:r>
          </a:p>
          <a:p>
            <a:pPr lvl="1"/>
            <a:r>
              <a:rPr lang="en-US"/>
              <a:t>Agenda Item—Inactive</a:t>
            </a:r>
          </a:p>
          <a:p>
            <a:pPr lvl="2"/>
            <a:r>
              <a:rPr lang="en-US"/>
              <a:t>Agenda Item—Active</a:t>
            </a:r>
          </a:p>
          <a:p>
            <a:pPr lvl="3"/>
            <a:r>
              <a:rPr lang="en-US"/>
              <a:t>Second level</a:t>
            </a:r>
          </a:p>
          <a:p>
            <a:pPr lvl="4"/>
            <a:r>
              <a:rPr lang="en-US"/>
              <a:t>Third level</a:t>
            </a:r>
          </a:p>
        </p:txBody>
      </p:sp>
    </p:spTree>
    <p:extLst>
      <p:ext uri="{BB962C8B-B14F-4D97-AF65-F5344CB8AC3E}">
        <p14:creationId xmlns:p14="http://schemas.microsoft.com/office/powerpoint/2010/main" val="168339043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9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Blank (W)">
    <p:spTree>
      <p:nvGrpSpPr>
        <p:cNvPr id="1" name=""/>
        <p:cNvGrpSpPr/>
        <p:nvPr/>
      </p:nvGrpSpPr>
      <p:grpSpPr>
        <a:xfrm>
          <a:off x="0" y="0"/>
          <a:ext cx="0" cy="0"/>
        </a:xfrm>
      </p:grpSpPr>
    </p:spTree>
    <p:extLst>
      <p:ext uri="{BB962C8B-B14F-4D97-AF65-F5344CB8AC3E}">
        <p14:creationId xmlns:p14="http://schemas.microsoft.com/office/powerpoint/2010/main" val="1827991406"/>
      </p:ext>
    </p:extLst>
  </p:cSld>
  <p:clrMapOvr>
    <a:masterClrMapping/>
  </p:clrMapOvr>
  <p:transition>
    <p:fade/>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Single-Column (W)">
    <p:spTree>
      <p:nvGrpSpPr>
        <p:cNvPr id="1" name=""/>
        <p:cNvGrpSpPr/>
        <p:nvPr/>
      </p:nvGrpSpPr>
      <p:grpSpPr>
        <a:xfrm>
          <a:off x="0" y="0"/>
          <a: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a:solidFill>
                  <a:schemeClr val="tx2"/>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ct val="0"/>
              </a:spcAft>
              <a:buClr>
                <a:schemeClr val="bg1">
                  <a:lumMod val="50000"/>
                </a:schemeClr>
              </a:buClr>
              <a:buSzPct val="65000"/>
              <a:buFont typeface="ArialMT"/>
              <a:buChar char="►"/>
              <a:defRPr/>
            </a:lvl3pPr>
            <a:lvl4pPr>
              <a:defRPr/>
            </a:lvl4pPr>
            <a:lvl5pPr>
              <a:defRPr/>
            </a:lvl5pPr>
          </a:lstStyle>
          <a:p>
            <a:pPr lvl="0"/>
            <a:r>
              <a:rPr lang="en-US"/>
              <a:t>Paragraph/unbulleted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ct val="0"/>
              </a:spcAft>
              <a:buClr>
                <a:schemeClr val="bg1">
                  <a:lumMod val="50000"/>
                </a:schemeClr>
              </a:buClr>
              <a:buSzPct val="65000"/>
              <a:buFont typeface="ArialMT"/>
              <a:buChar char="►"/>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808027569"/>
      </p:ext>
    </p:extLst>
  </p:cSld>
  <p:clrMapOvr>
    <a:masterClrMapping/>
  </p:clrMapOvr>
  <p:transition>
    <p:fade/>
  </p:transition>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81" userDrawn="1">
          <p15:clr>
            <a:srgbClr val="FBAE40"/>
          </p15:clr>
        </p15:guide>
        <p15:guide id="4" pos="690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Two-Column (W)">
    <p:spTree>
      <p:nvGrpSpPr>
        <p:cNvPr id="1" name=""/>
        <p:cNvGrpSpPr/>
        <p:nvPr/>
      </p:nvGrpSpPr>
      <p:grpSpPr>
        <a:xfrm>
          <a:off x="0" y="0"/>
          <a: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a:solidFill>
                  <a:schemeClr val="tx2"/>
                </a:solidFill>
                <a:latin typeface="Arial Black" charset="0"/>
                <a:ea typeface="Arial Black" charset="0"/>
                <a:cs typeface="Arial Black" charset="0"/>
              </a:defRPr>
            </a:lvl1pPr>
          </a:lstStyle>
          <a:p>
            <a:pPr marL="0" lvl="0"/>
            <a:r>
              <a:rPr lang="en-US"/>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ct val="0"/>
              </a:spcAft>
              <a:buClr>
                <a:schemeClr val="bg1">
                  <a:lumMod val="50000"/>
                </a:schemeClr>
              </a:buClr>
              <a:buSzPct val="65000"/>
              <a:buFont typeface="ArialMT"/>
              <a:buChar char="►"/>
              <a:defRPr sz="1800"/>
            </a:lvl3pPr>
            <a:lvl4pPr>
              <a:defRPr sz="1800"/>
            </a:lvl4pPr>
            <a:lvl5pPr>
              <a:defRPr sz="1800"/>
            </a:lvl5pPr>
          </a:lstStyle>
          <a:p>
            <a:pPr lvl="0"/>
            <a:r>
              <a:rPr lang="en-US"/>
              <a:t>Paragraph/unbulleted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ct val="0"/>
              </a:spcAft>
              <a:buClr>
                <a:schemeClr val="bg1">
                  <a:lumMod val="50000"/>
                </a:schemeClr>
              </a:buClr>
              <a:buSzPct val="65000"/>
              <a:buFont typeface="ArialMT"/>
              <a:buChar char="►"/>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ct val="0"/>
              </a:spcAft>
              <a:buClr>
                <a:schemeClr val="bg1">
                  <a:lumMod val="50000"/>
                </a:schemeClr>
              </a:buClr>
              <a:buSzPct val="65000"/>
              <a:buFont typeface="ArialMT"/>
              <a:buChar char="►"/>
              <a:defRPr sz="1800"/>
            </a:lvl3pPr>
            <a:lvl4pPr>
              <a:defRPr sz="1800"/>
            </a:lvl4pPr>
            <a:lvl5pPr>
              <a:defRPr sz="1800"/>
            </a:lvl5pPr>
          </a:lstStyle>
          <a:p>
            <a:pPr lvl="0"/>
            <a:r>
              <a:rPr lang="en-US"/>
              <a:t>Paragraph/unbulleted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ct val="0"/>
              </a:spcAft>
              <a:buClr>
                <a:schemeClr val="bg1">
                  <a:lumMod val="50000"/>
                </a:schemeClr>
              </a:buClr>
              <a:buSzPct val="65000"/>
              <a:buFont typeface="ArialMT"/>
              <a:buChar char="►"/>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2198208820"/>
      </p:ext>
    </p:extLst>
  </p:cSld>
  <p:clrMapOvr>
    <a:masterClrMapping/>
  </p:clrMapOvr>
  <p:transition>
    <p:fade/>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Photo+Text (W)">
    <p:spTree>
      <p:nvGrpSpPr>
        <p:cNvPr id="1" name=""/>
        <p:cNvGrpSpPr/>
        <p:nvPr/>
      </p:nvGrpSpPr>
      <p:grpSpPr>
        <a:xfrm>
          <a:off x="0" y="0"/>
          <a: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a:solidFill>
                  <a:schemeClr val="tx2"/>
                </a:solidFill>
                <a:latin typeface="Arial Black" charset="0"/>
                <a:ea typeface="Arial Black" charset="0"/>
                <a:cs typeface="Arial Black" charset="0"/>
              </a:defRPr>
            </a:lvl1pPr>
          </a:lstStyle>
          <a:p>
            <a:pPr marL="0" lvl="0"/>
            <a:r>
              <a:rPr lang="en-US"/>
              <a:t>Title for Photo+Text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ct val="0"/>
              </a:spcAft>
              <a:buClr>
                <a:schemeClr val="bg1">
                  <a:lumMod val="50000"/>
                </a:schemeClr>
              </a:buClr>
              <a:buSzPct val="65000"/>
              <a:buFont typeface="ArialMT"/>
              <a:buChar char="►"/>
              <a:defRPr sz="1800"/>
            </a:lvl3pPr>
            <a:lvl4pPr>
              <a:defRPr sz="1800"/>
            </a:lvl4pPr>
            <a:lvl5pPr marL="917575" marR="0" indent="-225425" algn="l" defTabSz="914314" rtl="0" eaLnBrk="1" fontAlgn="auto" latinLnBrk="0" hangingPunct="1">
              <a:lnSpc>
                <a:spcPct val="100000"/>
              </a:lnSpc>
              <a:spcBef>
                <a:spcPts val="600"/>
              </a:spcBef>
              <a:spcAft>
                <a:spcPct val="0"/>
              </a:spcAft>
              <a:buClr>
                <a:schemeClr val="bg1">
                  <a:lumMod val="50000"/>
                </a:schemeClr>
              </a:buClr>
              <a:buSzTx/>
              <a:buFont typeface=".HelveticaNeueDeskInterface-Regular"/>
              <a:buChar char="●"/>
              <a:defRPr sz="1800"/>
            </a:lvl5pPr>
          </a:lstStyle>
          <a:p>
            <a:pPr lvl="0"/>
            <a:r>
              <a:rPr lang="en-US"/>
              <a:t>Paragraph/unbulleted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ct val="0"/>
              </a:spcAft>
              <a:buClr>
                <a:schemeClr val="bg1">
                  <a:lumMod val="50000"/>
                </a:schemeClr>
              </a:buClr>
              <a:buSzPct val="65000"/>
              <a:buFont typeface="ArialMT"/>
              <a:buChar char="►"/>
              <a:defRPr/>
            </a:pPr>
            <a:r>
              <a:rPr lang="en-US"/>
              <a:t>Double-click the “Indent More” button (above) for second-level bullets</a:t>
            </a:r>
          </a:p>
          <a:p>
            <a:pPr lvl="3"/>
            <a:r>
              <a:rPr lang="en-US"/>
              <a:t>Triple-click the “Indent More” button (above) for third-level bullets</a:t>
            </a:r>
          </a:p>
          <a:p>
            <a:pPr marL="917575" marR="0" lvl="4" indent="-225425" algn="l" defTabSz="914314" rtl="0" eaLnBrk="1" fontAlgn="auto" latinLnBrk="0" hangingPunct="1">
              <a:lnSpc>
                <a:spcPct val="100000"/>
              </a:lnSpc>
              <a:spcBef>
                <a:spcPts val="600"/>
              </a:spcBef>
              <a:spcAft>
                <a:spcPct val="0"/>
              </a:spcAft>
              <a:buClr>
                <a:schemeClr val="bg1">
                  <a:lumMod val="50000"/>
                </a:schemeClr>
              </a:buClr>
              <a:buSzTx/>
              <a:buFont typeface=".HelveticaNeueDeskInterface-Regular"/>
              <a:buChar char="●"/>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536701377"/>
      </p:ext>
    </p:extLst>
  </p:cSld>
  <p:clrMapOvr>
    <a:masterClrMapping/>
  </p:clrMapOvr>
  <p:transition>
    <p:fade/>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lumMod val="75000"/>
                  </a:schemeClr>
                </a:solidFill>
                <a:latin typeface="Arial Black" charset="0"/>
                <a:cs typeface="Arial Black" charset="0"/>
              </a:rPr>
              <a:t>INTERNATIONAL MONETARY FUND</a:t>
            </a:r>
            <a:endParaRPr lang="en-US" sz="900">
              <a:solidFill>
                <a:schemeClr val="bg1">
                  <a:lumMod val="75000"/>
                </a:schemeClr>
              </a:solidFill>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1</a:t>
            </a:fld>
            <a:endParaRPr lang="en-US" sz="100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754" r:id="rId2"/>
    <p:sldLayoutId id="2147483755" r:id="rId3"/>
    <p:sldLayoutId id="2147483756" r:id="rId4"/>
    <p:sldLayoutId id="2147483758" r:id="rId5"/>
    <p:sldLayoutId id="2147483757" r:id="rId6"/>
    <p:sldLayoutId id="2147483707" r:id="rId7"/>
    <p:sldLayoutId id="2147483759" r:id="rId8"/>
    <p:sldLayoutId id="2147483748" r:id="rId9"/>
    <p:sldLayoutId id="2147483744" r:id="rId10"/>
    <p:sldLayoutId id="2147483750" r:id="rId11"/>
    <p:sldLayoutId id="2147483747" r:id="rId12"/>
    <p:sldLayoutId id="2147483752" r:id="rId13"/>
    <p:sldLayoutId id="2147483751" r:id="rId14"/>
    <p:sldLayoutId id="2147483745" r:id="rId15"/>
    <p:sldLayoutId id="2147483746" r:id="rId16"/>
    <p:sldLayoutId id="2147483749" r:id="rId17"/>
    <p:sldLayoutId id="2147483753" r:id="rId18"/>
    <p:sldLayoutId id="2147483743" r:id="rId19"/>
  </p:sldLayoutIdLst>
  <p:transition>
    <p:fade/>
  </p:transition>
  <p:timing/>
  <p:hf hd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Tx/>
        <a:buFont typeface="Wingdings" pitchFamily="2" charset="2"/>
        <a:buChar char="§"/>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Tx/>
        <a:buFont typeface="LucidaGrande" charset="0"/>
        <a:buChar char="◆"/>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image" Target="../media/image6.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tags" Target="../tags/tag1.xml" /><Relationship Id="rId4" Type="http://schemas.openxmlformats.org/officeDocument/2006/relationships/tags" Target="../tags/tag2.xml" /><Relationship Id="rId5" Type="http://schemas.openxmlformats.org/officeDocument/2006/relationships/chart" Target="../charts/chart1.xml" /><Relationship Id="rId6" Type="http://schemas.openxmlformats.org/officeDocument/2006/relationships/chart" Target="../charts/char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3.xml" /><Relationship Id="rId3"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chart" Target="../charts/chart3.xml" /><Relationship Id="rId6" Type="http://schemas.openxmlformats.org/officeDocument/2006/relationships/chart" Target="../charts/chart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5.png" /><Relationship Id="rId4" Type="http://schemas.openxmlformats.org/officeDocument/2006/relationships/chart" Target="../charts/chart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openxmlformats.org/officeDocument/2006/relationships/tags" Target="../tags/tag5.xml" /><Relationship Id="rId4" Type="http://schemas.openxmlformats.org/officeDocument/2006/relationships/tags" Target="../tags/tag6.xml" /><Relationship Id="rId5" Type="http://schemas.openxmlformats.org/officeDocument/2006/relationships/chart" Target="../charts/chart6.xml" /><Relationship Id="rId6" Type="http://schemas.openxmlformats.org/officeDocument/2006/relationships/chart" Target="../charts/chart7.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7.xml" /><Relationship Id="rId3" Type="http://schemas.openxmlformats.org/officeDocument/2006/relationships/chart" Target="../charts/chart8.xml" /><Relationship Id="rId4" Type="http://schemas.openxmlformats.org/officeDocument/2006/relationships/chart" Target="../charts/chart9.xml" /><Relationship Id="rId5" Type="http://schemas.openxmlformats.org/officeDocument/2006/relationships/tags" Target="../tags/tag7.xml" /><Relationship Id="rId6" Type="http://schemas.openxmlformats.org/officeDocument/2006/relationships/tags" Target="../tags/tag8.xml" /><Relationship Id="rId7" Type="http://schemas.openxmlformats.org/officeDocument/2006/relationships/chart" Target="../charts/chart10.xml" /><Relationship Id="rId8" Type="http://schemas.openxmlformats.org/officeDocument/2006/relationships/tags" Target="../tags/tag9.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8.xml" /><Relationship Id="rId3" Type="http://schemas.openxmlformats.org/officeDocument/2006/relationships/chart" Target="../charts/chart11.xml" /><Relationship Id="rId4" Type="http://schemas.openxmlformats.org/officeDocument/2006/relationships/chart" Target="../charts/chart12.xml" /><Relationship Id="rId5" Type="http://schemas.openxmlformats.org/officeDocument/2006/relationships/tags" Target="../tags/tag10.xml" /><Relationship Id="rId6" Type="http://schemas.openxmlformats.org/officeDocument/2006/relationships/tags" Target="../tags/tag11.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9.xml" /><Relationship Id="rId3" Type="http://schemas.openxmlformats.org/officeDocument/2006/relationships/chart" Target="../charts/chart13.xml" /><Relationship Id="rId4" Type="http://schemas.openxmlformats.org/officeDocument/2006/relationships/chart" Target="../charts/chart14.xml" /><Relationship Id="rId5" Type="http://schemas.openxmlformats.org/officeDocument/2006/relationships/tags" Target="../tags/tag12.xml" /><Relationship Id="rId6" Type="http://schemas.openxmlformats.org/officeDocument/2006/relationships/tags" Target="../tags/tag1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9354EC1-60D1-CD48-8690-FF0B6D8AC540}"/>
              </a:ext>
            </a:extLst>
          </p:cNvPr>
          <p:cNvSpPr>
            <a:spLocks noGrp="1"/>
          </p:cNvSpPr>
          <p:nvPr>
            <p:ph type="ctrTitle"/>
          </p:nvPr>
        </p:nvSpPr>
        <p:spPr>
          <a:xfrm>
            <a:off x="5019869" y="2090057"/>
            <a:ext cx="6736701" cy="2532743"/>
          </a:xfrm>
        </p:spPr>
        <p:txBody>
          <a:bodyPr anchor="t">
            <a:noAutofit/>
          </a:bodyPr>
          <a:lstStyle/>
          <a:p>
            <a:pPr rtl="0"/>
            <a:r>
              <a:rPr lang="zh-Hans" sz="3600" b="0" i="0" u="none" strike="noStrike">
                <a:highlight>
                  <a:srgbClr val="000000">
                    <a:alpha val="0"/>
                  </a:srgbClr>
                </a:highlight>
                <a:latin typeface="Simsun"/>
                <a:ea typeface="Simsun"/>
              </a:rPr>
              <a:t>气候变化给CAREC地区金融稳定带来的风险</a:t>
            </a:r>
          </a:p>
        </p:txBody>
      </p:sp>
      <p:sp>
        <p:nvSpPr>
          <p:cNvPr id="3" name="Subtitle 2">
            <a:extLst>
              <a:ext uri="{FF2B5EF4-FFF2-40B4-BE49-F238E27FC236}">
                <a16:creationId xmlns:a16="http://schemas.microsoft.com/office/drawing/2014/main" id="{AE34567D-8DF8-2F4C-807C-947F097BF330}"/>
              </a:ext>
            </a:extLst>
          </p:cNvPr>
          <p:cNvSpPr>
            <a:spLocks noGrp="1"/>
          </p:cNvSpPr>
          <p:nvPr>
            <p:ph type="subTitle" idx="1"/>
          </p:nvPr>
        </p:nvSpPr>
        <p:spPr>
          <a:xfrm>
            <a:off x="5019869" y="4236667"/>
            <a:ext cx="5515284" cy="465240"/>
          </a:xfrm>
        </p:spPr>
        <p:txBody>
          <a:bodyPr vert="horz" lIns="0" tIns="91440" rIns="0" bIns="0" rtlCol="0" anchor="t">
            <a:noAutofit/>
          </a:bodyPr>
          <a:lstStyle/>
          <a:p>
            <a:pPr rtl="0"/>
            <a:r>
              <a:rPr lang="zh-Hans" sz="2000" b="1" i="0" u="none" strike="noStrike">
                <a:highlight>
                  <a:srgbClr val="000000">
                    <a:alpha val="0"/>
                  </a:srgbClr>
                </a:highlight>
                <a:latin typeface="Simsun"/>
                <a:ea typeface="Simsun"/>
              </a:rPr>
              <a:t>2023年6月14日</a:t>
            </a:r>
          </a:p>
        </p:txBody>
      </p:sp>
      <p:sp>
        <p:nvSpPr>
          <p:cNvPr id="4" name="Text Placeholder 3">
            <a:extLst>
              <a:ext uri="{FF2B5EF4-FFF2-40B4-BE49-F238E27FC236}">
                <a16:creationId xmlns:a16="http://schemas.microsoft.com/office/drawing/2014/main" id="{EF2EA944-E770-B641-8381-99B0FD277FBC}"/>
              </a:ext>
            </a:extLst>
          </p:cNvPr>
          <p:cNvSpPr>
            <a:spLocks noGrp="1"/>
          </p:cNvSpPr>
          <p:nvPr>
            <p:ph type="body" sz="quarter" idx="10"/>
          </p:nvPr>
        </p:nvSpPr>
        <p:spPr>
          <a:xfrm>
            <a:off x="5019869" y="5246254"/>
            <a:ext cx="6340446" cy="949464"/>
          </a:xfrm>
        </p:spPr>
        <p:txBody>
          <a:bodyPr>
            <a:noAutofit/>
          </a:bodyPr>
          <a:lstStyle/>
          <a:p>
            <a:pPr rtl="0"/>
            <a:r>
              <a:rPr lang="zh-Hans" sz="2000" b="0" i="0" u="none" strike="noStrike">
                <a:solidFill>
                  <a:srgbClr val="595959"/>
                </a:solidFill>
                <a:highlight>
                  <a:srgbClr val="000000">
                    <a:alpha val="0"/>
                  </a:srgbClr>
                </a:highlight>
                <a:latin typeface="Simsun"/>
                <a:ea typeface="Simsun"/>
              </a:rPr>
              <a:t>Selim Çakır</a:t>
            </a:r>
          </a:p>
          <a:p>
            <a:pPr rtl="0"/>
            <a:r>
              <a:rPr lang="zh-Hans" sz="2000" b="0" i="0" u="none" strike="noStrike">
                <a:solidFill>
                  <a:srgbClr val="595959"/>
                </a:solidFill>
                <a:highlight>
                  <a:srgbClr val="000000">
                    <a:alpha val="0"/>
                  </a:srgbClr>
                </a:highlight>
                <a:latin typeface="Simsun"/>
                <a:ea typeface="Simsun"/>
              </a:rPr>
              <a:t>国际货币基金组织驻格鲁吉亚代表</a:t>
            </a:r>
          </a:p>
        </p:txBody>
      </p:sp>
      <p:pic>
        <p:nvPicPr>
          <p:cNvPr id="13" name="Picture Placeholder 12">
            <a:extLst>
              <a:ext uri="{FF2B5EF4-FFF2-40B4-BE49-F238E27FC236}">
                <a16:creationId xmlns:a16="http://schemas.microsoft.com/office/drawing/2014/main" id="{880B3C6B-76DE-4499-A055-0394908BC8F0}"/>
              </a:ext>
            </a:extLst>
          </p:cNvPr>
          <p:cNvPicPr>
            <a:picLocks noGrp="1" noChangeAspect="1"/>
          </p:cNvPicPr>
          <p:nvPr>
            <p:ph type="pic" sz="quarter" idx="11"/>
          </p:nvPr>
        </p:nvPicPr>
        <p:blipFill>
          <a:blip r:embed="rId3"/>
          <a:srcRect t="9258" b="9258"/>
          <a:stretch>
            <a:fillRect/>
          </a:stretch>
        </p:blipFill>
        <p:spPr/>
      </p:pic>
    </p:spTree>
    <p:extLst>
      <p:ext uri="{BB962C8B-B14F-4D97-AF65-F5344CB8AC3E}">
        <p14:creationId xmlns:p14="http://schemas.microsoft.com/office/powerpoint/2010/main" val="3289714482"/>
      </p:ext>
    </p:extLst>
  </p:cSld>
  <p:clrMapOvr>
    <a:masterClrMapping/>
  </p:clrMapOvr>
  <p:transition>
    <p:fade/>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5F98248-4809-43D1-B50A-87DF0625C1FF}"/>
              </a:ext>
            </a:extLst>
          </p:cNvPr>
          <p:cNvSpPr>
            <a:spLocks noGrp="1"/>
          </p:cNvSpPr>
          <p:nvPr>
            <p:ph type="title"/>
          </p:nvPr>
        </p:nvSpPr>
        <p:spPr>
          <a:xfrm>
            <a:off x="491490" y="169269"/>
            <a:ext cx="10341928" cy="677621"/>
          </a:xfrm>
        </p:spPr>
        <p:txBody>
          <a:bodyPr>
            <a:noAutofit/>
          </a:bodyPr>
          <a:lstStyle/>
          <a:p>
            <a:pPr rtl="0"/>
            <a:r>
              <a:rPr lang="zh-Hans" sz="2400" b="1" i="0" u="none" strike="noStrike">
                <a:highlight>
                  <a:srgbClr val="000000">
                    <a:alpha val="0"/>
                  </a:srgbClr>
                </a:highlight>
                <a:latin typeface="Simsun"/>
                <a:ea typeface="Simsun"/>
              </a:rPr>
              <a:t>到目前为止，绿色债券和贷款仍然只限于少数几个发行人</a:t>
            </a:r>
          </a:p>
        </p:txBody>
      </p:sp>
      <p:sp>
        <p:nvSpPr>
          <p:cNvPr id="12" name="TextBox 11">
            <a:extLst>
              <a:ext uri="{FF2B5EF4-FFF2-40B4-BE49-F238E27FC236}">
                <a16:creationId xmlns:a16="http://schemas.microsoft.com/office/drawing/2014/main" id="{7311E5B3-62D7-6A86-50C4-88EF45D88DD4}"/>
              </a:ext>
            </a:extLst>
          </p:cNvPr>
          <p:cNvSpPr txBox="1"/>
          <p:nvPr/>
        </p:nvSpPr>
        <p:spPr>
          <a:xfrm>
            <a:off x="1374868" y="6341609"/>
            <a:ext cx="2489562" cy="276999"/>
          </a:xfrm>
          <a:prstGeom prst="rect">
            <a:avLst/>
          </a:prstGeom>
          <a:noFill/>
        </p:spPr>
        <p:txBody>
          <a:bodyPr wrap="square" rtlCol="0">
            <a:noAutofit/>
          </a:bodyPr>
          <a:lstStyle/>
          <a:p>
            <a:pPr rtl="0"/>
            <a:r>
              <a:rPr lang="zh-Hans" sz="1200" b="0" i="0" u="none" strike="noStrike">
                <a:highlight>
                  <a:srgbClr val="000000">
                    <a:alpha val="0"/>
                  </a:srgbClr>
                </a:highlight>
                <a:latin typeface="Simsun"/>
                <a:ea typeface="Simsun"/>
              </a:rPr>
              <a:t>资料来源：彭博社BNEF。</a:t>
            </a:r>
          </a:p>
        </p:txBody>
      </p:sp>
      <p:pic>
        <p:nvPicPr>
          <p:cNvPr id="17" name="Picture 16">
            <a:extLst>
              <a:ext uri="{FF2B5EF4-FFF2-40B4-BE49-F238E27FC236}">
                <a16:creationId xmlns:a16="http://schemas.microsoft.com/office/drawing/2014/main" id="{9EC5B524-3234-006C-ECAA-969EE67A43B2}"/>
              </a:ext>
            </a:extLst>
          </p:cNvPr>
          <p:cNvPicPr>
            <a:picLocks noChangeAspect="1"/>
          </p:cNvPicPr>
          <p:nvPr/>
        </p:nvPicPr>
        <p:blipFill>
          <a:blip r:embed="rId3"/>
          <a:stretch>
            <a:fillRect/>
          </a:stretch>
        </p:blipFill>
        <p:spPr>
          <a:xfrm>
            <a:off x="1368904" y="745811"/>
            <a:ext cx="9454191" cy="5595798"/>
          </a:xfrm>
          <a:prstGeom prst="rect">
            <a:avLst/>
          </a:prstGeom>
        </p:spPr>
      </p:pic>
    </p:spTree>
    <p:extLst>
      <p:ext uri="{BB962C8B-B14F-4D97-AF65-F5344CB8AC3E}">
        <p14:creationId xmlns:p14="http://schemas.microsoft.com/office/powerpoint/2010/main" val="3941357227"/>
      </p:ext>
    </p:extLst>
  </p:cSld>
  <p:clrMapOvr>
    <a:masterClrMapping/>
  </p:clrMapOvr>
  <p:transition>
    <p:fade/>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932D738-AF08-4C2E-956C-C9018FDB9C56}"/>
              </a:ext>
            </a:extLst>
          </p:cNvPr>
          <p:cNvSpPr>
            <a:spLocks noGrp="1"/>
          </p:cNvSpPr>
          <p:nvPr>
            <p:ph type="title"/>
          </p:nvPr>
        </p:nvSpPr>
        <p:spPr>
          <a:xfrm>
            <a:off x="485423" y="-1"/>
            <a:ext cx="11311660" cy="1306287"/>
          </a:xfrm>
        </p:spPr>
        <p:txBody>
          <a:bodyPr>
            <a:noAutofit/>
          </a:bodyPr>
          <a:lstStyle/>
          <a:p>
            <a:pPr rtl="0"/>
            <a:r>
              <a:rPr lang="zh-Hans" sz="2400" b="1" i="0" u="none" strike="noStrike">
                <a:highlight>
                  <a:srgbClr val="000000">
                    <a:alpha val="0"/>
                  </a:srgbClr>
                </a:highlight>
                <a:latin typeface="Simsun"/>
                <a:ea typeface="Simsun"/>
              </a:rPr>
              <a:t>政策制定者应该为气候风险评估和私人绿色金融发展创造有利环境</a:t>
            </a:r>
          </a:p>
        </p:txBody>
      </p:sp>
      <p:graphicFrame>
        <p:nvGraphicFramePr>
          <p:cNvPr id="4" name="Table 3">
            <a:extLst>
              <a:ext uri="{FF2B5EF4-FFF2-40B4-BE49-F238E27FC236}">
                <a16:creationId xmlns:a16="http://schemas.microsoft.com/office/drawing/2014/main" id="{D37F42AF-40F9-4F9E-9AB3-DBCAFCE14ACF}"/>
              </a:ext>
            </a:extLst>
          </p:cNvPr>
          <p:cNvGraphicFramePr>
            <a:graphicFrameLocks noGrp="1"/>
          </p:cNvGraphicFramePr>
          <p:nvPr>
            <p:extLst>
              <p:ext uri="{D42A27DB-BD31-4B8C-83A1-F6EECF244321}">
                <p14:modId xmlns:p14="http://schemas.microsoft.com/office/powerpoint/2010/main" val="3589634285"/>
              </p:ext>
            </p:extLst>
          </p:nvPr>
        </p:nvGraphicFramePr>
        <p:xfrm>
          <a:off x="485423" y="1427689"/>
          <a:ext cx="10923659" cy="4953583"/>
        </p:xfrm>
        <a:graphic>
          <a:graphicData uri="http://schemas.openxmlformats.org/drawingml/2006/table">
            <a:tbl>
              <a:tblPr>
                <a:tableStyleId>{5C22544A-7EE6-4342-B048-85BDC9FD1C3A}</a:tableStyleId>
              </a:tblPr>
              <a:tblGrid>
                <a:gridCol w="2674606">
                  <a:extLst>
                    <a:ext uri="{9D8B030D-6E8A-4147-A177-3AD203B41FA5}">
                      <a16:colId xmlns:a16="http://schemas.microsoft.com/office/drawing/2014/main" val="1411514229"/>
                    </a:ext>
                  </a:extLst>
                </a:gridCol>
                <a:gridCol w="8249053">
                  <a:extLst>
                    <a:ext uri="{9D8B030D-6E8A-4147-A177-3AD203B41FA5}">
                      <a16:colId xmlns:a16="http://schemas.microsoft.com/office/drawing/2014/main" val="1366028243"/>
                    </a:ext>
                  </a:extLst>
                </a:gridCol>
              </a:tblGrid>
              <a:tr h="898669">
                <a:tc>
                  <a:txBody>
                    <a:bodyPr vert="horz" wrap="square">
                      <a:noAutofit/>
                    </a:bodyPr>
                    <a:lstStyle/>
                    <a:p>
                      <a:pPr algn="ctr" rtl="0" fontAlgn="b"/>
                      <a:r>
                        <a:rPr lang="zh-Hans" sz="1400" b="1" i="0" u="none" strike="noStrike" kern="1200">
                          <a:solidFill>
                            <a:srgbClr val="000000"/>
                          </a:solidFill>
                          <a:highlight>
                            <a:srgbClr val="000000">
                              <a:alpha val="0"/>
                            </a:srgbClr>
                          </a:highlight>
                          <a:latin typeface="Simsun"/>
                          <a:ea typeface="Simsun"/>
                          <a:cs typeface="+mn-cs"/>
                        </a:rPr>
                        <a:t>行动</a:t>
                      </a:r>
                    </a:p>
                  </a:txBody>
                  <a:tcPr marL="6350" marR="6350" marT="6350" marB="0" anchor="ctr"/>
                </a:tc>
                <a:tc>
                  <a:txBody>
                    <a:bodyPr vert="horz" wrap="square">
                      <a:noAutofit/>
                    </a:bodyPr>
                    <a:lstStyle/>
                    <a:p>
                      <a:pPr algn="ctr" rtl="0" fontAlgn="b"/>
                      <a:r>
                        <a:rPr lang="zh-Hans" sz="1400" b="1" i="0" u="none" strike="noStrike">
                          <a:highlight>
                            <a:srgbClr val="000000">
                              <a:alpha val="0"/>
                            </a:srgbClr>
                          </a:highlight>
                          <a:latin typeface="Simsun"/>
                          <a:ea typeface="Simsun"/>
                        </a:rPr>
                        <a:t>建议</a:t>
                      </a:r>
                      <a:endParaRPr lang="en-US" sz="1400" b="1" i="0" u="none" strike="noStrike">
                        <a:solidFill>
                          <a:srgbClr val="000000"/>
                        </a:solidFill>
                        <a:effectLst/>
                        <a:latin typeface="Arial" pitchFamily="34" charset="0"/>
                      </a:endParaRPr>
                    </a:p>
                  </a:txBody>
                  <a:tcPr marL="6350" marR="6350" marT="6350" marB="0" anchor="ctr"/>
                </a:tc>
                <a:extLst>
                  <a:ext uri="{0D108BD9-81ED-4DB2-BD59-A6C34878D82A}">
                    <a16:rowId xmlns:a16="http://schemas.microsoft.com/office/drawing/2014/main" val="1320195085"/>
                  </a:ext>
                </a:extLst>
              </a:tr>
              <a:tr h="557936">
                <a:tc>
                  <a:txBody>
                    <a:bodyPr vert="horz" wrap="square">
                      <a:noAutofit/>
                    </a:bodyPr>
                    <a:lstStyle/>
                    <a:p>
                      <a:pPr lvl="0" algn="l" rtl="0" fontAlgn="b"/>
                      <a:r>
                        <a:rPr lang="zh-Hans" sz="1400" b="1" i="0" u="none" strike="noStrike">
                          <a:highlight>
                            <a:srgbClr val="000000">
                              <a:alpha val="0"/>
                            </a:srgbClr>
                          </a:highlight>
                          <a:latin typeface="Simsun"/>
                          <a:ea typeface="Simsun"/>
                        </a:rPr>
                        <a:t>气候承诺</a:t>
                      </a:r>
                    </a:p>
                  </a:txBody>
                  <a:tcPr marL="6350" marR="6350" marT="6350" marB="0"/>
                </a:tc>
                <a:tc>
                  <a:txBody>
                    <a:bodyPr vert="horz" wrap="square">
                      <a:noAutofit/>
                    </a:bodyPr>
                    <a:lstStyle/>
                    <a:p>
                      <a:pPr algn="justLow" rtl="0" fontAlgn="b"/>
                      <a:r>
                        <a:rPr lang="zh-Hans" sz="1400" b="0" i="0" u="none" strike="noStrike">
                          <a:highlight>
                            <a:srgbClr val="000000">
                              <a:alpha val="0"/>
                            </a:srgbClr>
                          </a:highlight>
                          <a:latin typeface="Simsun"/>
                          <a:ea typeface="Simsun"/>
                        </a:rPr>
                        <a:t>可持续发展目标、保证和承诺（NDC等）。</a:t>
                      </a:r>
                      <a:endParaRPr lang="en-US" sz="1400" b="0" i="0" u="none" strike="noStrike">
                        <a:solidFill>
                          <a:srgbClr val="000000"/>
                        </a:solidFill>
                        <a:effectLst/>
                        <a:latin typeface="Arial" pitchFamily="34" charset="0"/>
                      </a:endParaRPr>
                    </a:p>
                  </a:txBody>
                  <a:tcPr marL="6350" marR="6350" marT="6350" marB="0">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309293949"/>
                  </a:ext>
                </a:extLst>
              </a:tr>
              <a:tr h="444122">
                <a:tc>
                  <a:txBody>
                    <a:bodyPr vert="horz" wrap="square">
                      <a:noAutofit/>
                    </a:bodyPr>
                    <a:lstStyle/>
                    <a:p>
                      <a:pPr lvl="0" algn="l" rtl="0" fontAlgn="b"/>
                      <a:r>
                        <a:rPr lang="zh-Hans" sz="1400" b="1" i="0" u="none" strike="noStrike">
                          <a:highlight>
                            <a:srgbClr val="000000">
                              <a:alpha val="0"/>
                            </a:srgbClr>
                          </a:highlight>
                          <a:latin typeface="Simsun"/>
                          <a:ea typeface="Simsun"/>
                        </a:rPr>
                        <a:t>分类法</a:t>
                      </a:r>
                    </a:p>
                  </a:txBody>
                  <a:tcPr marL="6350" marR="6350" marT="6350" marB="0"/>
                </a:tc>
                <a:tc>
                  <a:txBody>
                    <a:bodyPr vert="horz" wrap="square">
                      <a:noAutofit/>
                    </a:bodyPr>
                    <a:lstStyle/>
                    <a:p>
                      <a:pPr algn="justLow" rtl="0" fontAlgn="b"/>
                      <a:r>
                        <a:rPr lang="zh-Hans" sz="1400" b="0" i="0" u="none" strike="noStrike">
                          <a:highlight>
                            <a:srgbClr val="000000">
                              <a:alpha val="0"/>
                            </a:srgbClr>
                          </a:highlight>
                          <a:latin typeface="Simsun"/>
                          <a:ea typeface="Simsun"/>
                        </a:rPr>
                        <a:t>环境、社会和治理分类法（如欧盟的分类法）。</a:t>
                      </a:r>
                      <a:endParaRPr lang="en-US" sz="1400" b="0" i="0" u="none" strike="noStrike">
                        <a:solidFill>
                          <a:srgbClr val="000000"/>
                        </a:solidFill>
                        <a:effectLst/>
                        <a:latin typeface="Arial" pitchFamily="34" charset="0"/>
                      </a:endParaRPr>
                    </a:p>
                  </a:txBody>
                  <a:tcPr marL="6350" marR="6350" marT="6350" marB="0">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41085299"/>
                  </a:ext>
                </a:extLst>
              </a:tr>
              <a:tr h="566991">
                <a:tc>
                  <a:txBody>
                    <a:bodyPr vert="horz" wrap="square">
                      <a:noAutofit/>
                    </a:bodyPr>
                    <a:lstStyle/>
                    <a:p>
                      <a:pPr lvl="0" algn="l" rtl="0" fontAlgn="b"/>
                      <a:r>
                        <a:rPr lang="zh-Hans" sz="1400" b="1" i="0" u="none" strike="noStrike">
                          <a:highlight>
                            <a:srgbClr val="000000">
                              <a:alpha val="0"/>
                            </a:srgbClr>
                          </a:highlight>
                          <a:latin typeface="Simsun"/>
                          <a:ea typeface="Simsun"/>
                        </a:rPr>
                        <a:t>气候承诺的操作</a:t>
                      </a:r>
                    </a:p>
                  </a:txBody>
                  <a:tcPr marL="6350" marR="6350" marT="6350" marB="0"/>
                </a:tc>
                <a:tc>
                  <a:txBody>
                    <a:bodyPr vert="horz" wrap="square">
                      <a:noAutofit/>
                    </a:bodyPr>
                    <a:lstStyle/>
                    <a:p>
                      <a:pPr algn="justLow" rtl="0" fontAlgn="b"/>
                      <a:r>
                        <a:rPr lang="zh-Hans" sz="1400" b="0" i="0" u="none" strike="noStrike">
                          <a:highlight>
                            <a:srgbClr val="000000">
                              <a:alpha val="0"/>
                            </a:srgbClr>
                          </a:highlight>
                          <a:latin typeface="Simsun"/>
                          <a:ea typeface="Simsun"/>
                        </a:rPr>
                        <a:t>将与气候有关的目标纳入政府政策框架和任务规定中</a:t>
                      </a:r>
                      <a:endParaRPr lang="en-US" sz="1400" b="0" i="0" u="none" strike="noStrike">
                        <a:solidFill>
                          <a:srgbClr val="000000"/>
                        </a:solidFill>
                        <a:effectLst/>
                        <a:latin typeface="Arial" pitchFamily="34" charset="0"/>
                      </a:endParaRPr>
                    </a:p>
                  </a:txBody>
                  <a:tcPr marL="6350" marR="6350" marT="6350" marB="0">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489541662"/>
                  </a:ext>
                </a:extLst>
              </a:tr>
              <a:tr h="580709">
                <a:tc>
                  <a:txBody>
                    <a:bodyPr vert="horz" wrap="square">
                      <a:noAutofit/>
                    </a:bodyPr>
                    <a:lstStyle/>
                    <a:p>
                      <a:pPr lvl="0" algn="l" rtl="0" fontAlgn="b"/>
                      <a:r>
                        <a:rPr lang="zh-Hans" sz="1400" b="1" i="0" u="none" strike="noStrike">
                          <a:highlight>
                            <a:srgbClr val="000000">
                              <a:alpha val="0"/>
                            </a:srgbClr>
                          </a:highlight>
                          <a:latin typeface="Simsun"/>
                          <a:ea typeface="Simsun"/>
                        </a:rPr>
                        <a:t>支持性法规</a:t>
                      </a:r>
                    </a:p>
                  </a:txBody>
                  <a:tcPr marL="6350" marR="6350" marT="6350" marB="0"/>
                </a:tc>
                <a:tc>
                  <a:txBody>
                    <a:bodyPr vert="horz" wrap="square">
                      <a:noAutofit/>
                    </a:bodyPr>
                    <a:lstStyle/>
                    <a:p>
                      <a:pPr algn="justLow" rtl="0" fontAlgn="b"/>
                      <a:r>
                        <a:rPr lang="zh-Hans" sz="1400" b="0" i="0" u="none" strike="noStrike">
                          <a:highlight>
                            <a:srgbClr val="000000">
                              <a:alpha val="0"/>
                            </a:srgbClr>
                          </a:highlight>
                          <a:latin typeface="Simsun"/>
                          <a:ea typeface="Simsun"/>
                        </a:rPr>
                        <a:t>支持政策、目标和立法（PPP法律、公共采购协议等）</a:t>
                      </a:r>
                      <a:endParaRPr lang="en-US" sz="1400" b="0" i="0" u="none" strike="noStrike">
                        <a:solidFill>
                          <a:srgbClr val="000000"/>
                        </a:solidFill>
                        <a:effectLst/>
                        <a:latin typeface="Arial" pitchFamily="34" charset="0"/>
                      </a:endParaRPr>
                    </a:p>
                  </a:txBody>
                  <a:tcPr marL="6350" marR="6350" marT="6350" marB="0">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994163559"/>
                  </a:ext>
                </a:extLst>
              </a:tr>
              <a:tr h="557936">
                <a:tc>
                  <a:txBody>
                    <a:bodyPr vert="horz" wrap="square">
                      <a:noAutofit/>
                    </a:bodyPr>
                    <a:lstStyle/>
                    <a:p>
                      <a:pPr marL="0" lvl="0" algn="l" defTabSz="914314" rtl="0" eaLnBrk="1" fontAlgn="b" latinLnBrk="0" hangingPunct="1"/>
                      <a:r>
                        <a:rPr lang="zh-Hans" sz="1400" b="1" i="0" u="none" strike="noStrike">
                          <a:highlight>
                            <a:srgbClr val="000000">
                              <a:alpha val="0"/>
                            </a:srgbClr>
                          </a:highlight>
                          <a:latin typeface="Simsun"/>
                          <a:ea typeface="Simsun"/>
                        </a:rPr>
                        <a:t>能源和公用事业补贴改革</a:t>
                      </a:r>
                    </a:p>
                  </a:txBody>
                  <a:tcPr marL="6350" marR="6350" marT="6350" marB="0"/>
                </a:tc>
                <a:tc>
                  <a:txBody>
                    <a:bodyPr vert="horz" wrap="square">
                      <a:noAutofit/>
                    </a:bodyPr>
                    <a:lstStyle/>
                    <a:p>
                      <a:pPr algn="justLow" rtl="0" fontAlgn="b"/>
                      <a:r>
                        <a:rPr lang="zh-Hans" sz="1400" b="0" i="0" u="none" strike="noStrike">
                          <a:highlight>
                            <a:srgbClr val="000000">
                              <a:alpha val="0"/>
                            </a:srgbClr>
                          </a:highlight>
                          <a:latin typeface="Simsun"/>
                          <a:ea typeface="Simsun"/>
                        </a:rPr>
                        <a:t>逐步取消补贴，减少需求，提高市场定价</a:t>
                      </a:r>
                      <a:endParaRPr lang="en-US" sz="1400" b="0" i="0" u="none" strike="noStrike">
                        <a:solidFill>
                          <a:srgbClr val="000000"/>
                        </a:solidFill>
                        <a:effectLst/>
                        <a:latin typeface="Arial" pitchFamily="34" charset="0"/>
                      </a:endParaRPr>
                    </a:p>
                  </a:txBody>
                  <a:tcPr marL="6350" marR="6350" marT="6350" marB="0">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642440974"/>
                  </a:ext>
                </a:extLst>
              </a:tr>
              <a:tr h="624245">
                <a:tc>
                  <a:txBody>
                    <a:bodyPr vert="horz" wrap="square">
                      <a:noAutofit/>
                    </a:bodyPr>
                    <a:lstStyle/>
                    <a:p>
                      <a:pPr marL="0" lvl="0" algn="l" defTabSz="914314" rtl="0" eaLnBrk="1" fontAlgn="b" latinLnBrk="0" hangingPunct="1"/>
                      <a:r>
                        <a:rPr lang="zh-Hans" sz="1400" b="1" i="0" u="none" strike="noStrike">
                          <a:highlight>
                            <a:srgbClr val="000000">
                              <a:alpha val="0"/>
                            </a:srgbClr>
                          </a:highlight>
                          <a:latin typeface="Simsun"/>
                          <a:ea typeface="Simsun"/>
                        </a:rPr>
                        <a:t>ESG投资促进</a:t>
                      </a:r>
                    </a:p>
                  </a:txBody>
                  <a:tcPr marL="6350" marR="6350" marT="6350" marB="0"/>
                </a:tc>
                <a:tc>
                  <a:txBody>
                    <a:bodyPr vert="horz" wrap="square">
                      <a:noAutofit/>
                    </a:bodyPr>
                    <a:lstStyle/>
                    <a:p>
                      <a:pPr algn="justLow" rtl="0" fontAlgn="b"/>
                      <a:r>
                        <a:rPr lang="zh-Hans" sz="1400" b="0" i="0" u="none" strike="noStrike">
                          <a:highlight>
                            <a:srgbClr val="000000">
                              <a:alpha val="0"/>
                            </a:srgbClr>
                          </a:highlight>
                          <a:latin typeface="Simsun"/>
                          <a:ea typeface="Simsun"/>
                        </a:rPr>
                        <a:t>公共私人投资、激励措施（税收和非税收）、定向担保和促进绿色投资的举措（研发资金、技术援助；开发可投资项目管道）</a:t>
                      </a:r>
                      <a:endParaRPr lang="en-US" sz="1400" b="0" i="0" u="none" strike="noStrike">
                        <a:solidFill>
                          <a:srgbClr val="000000"/>
                        </a:solidFill>
                        <a:effectLst/>
                        <a:latin typeface="Arial" pitchFamily="34" charset="0"/>
                      </a:endParaRPr>
                    </a:p>
                  </a:txBody>
                  <a:tcPr marL="6350" marR="6350" marT="6350" marB="0">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464454757"/>
                  </a:ext>
                </a:extLst>
              </a:tr>
              <a:tr h="722975">
                <a:tc>
                  <a:txBody>
                    <a:bodyPr vert="horz" wrap="square">
                      <a:noAutofit/>
                    </a:bodyPr>
                    <a:lstStyle/>
                    <a:p>
                      <a:pPr lvl="0" algn="l" rtl="0" fontAlgn="b"/>
                      <a:r>
                        <a:rPr lang="zh-Hans" sz="1400" b="1" i="0" u="none" strike="noStrike" kern="1200">
                          <a:solidFill>
                            <a:srgbClr val="000000"/>
                          </a:solidFill>
                          <a:highlight>
                            <a:srgbClr val="000000">
                              <a:alpha val="0"/>
                            </a:srgbClr>
                          </a:highlight>
                          <a:latin typeface="Simsun"/>
                          <a:ea typeface="Simsun"/>
                          <a:cs typeface="+mn-cs"/>
                        </a:rPr>
                        <a:t>气候信息架构</a:t>
                      </a:r>
                      <a:endParaRPr lang="en-US" sz="1400" b="1"/>
                    </a:p>
                  </a:txBody>
                  <a:tcPr marL="6350" marR="6350" marT="6350" marB="0"/>
                </a:tc>
                <a:tc>
                  <a:txBody>
                    <a:bodyPr vert="horz" wrap="square">
                      <a:noAutofit/>
                    </a:bodyPr>
                    <a:lstStyle/>
                    <a:p>
                      <a:pPr algn="justLow" rtl="0" fontAlgn="b"/>
                      <a:r>
                        <a:rPr lang="zh-Hans" sz="1400" b="0" i="0" u="none" strike="noStrike">
                          <a:highlight>
                            <a:srgbClr val="000000">
                              <a:alpha val="0"/>
                            </a:srgbClr>
                          </a:highlight>
                          <a:latin typeface="Simsun"/>
                          <a:ea typeface="Simsun"/>
                        </a:rPr>
                        <a:t>数据仪表板、标准、可核查的指标，以监测和规范绿色投资。</a:t>
                      </a:r>
                      <a:endParaRPr lang="en-US" sz="1400" b="0" i="0" u="none" strike="noStrike">
                        <a:solidFill>
                          <a:srgbClr val="000000"/>
                        </a:solidFill>
                        <a:effectLst/>
                        <a:latin typeface="Arial" pitchFamily="34" charset="0"/>
                      </a:endParaRPr>
                    </a:p>
                  </a:txBody>
                  <a:tcPr marL="6350" marR="6350" marT="6350" marB="0">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904848958"/>
                  </a:ext>
                </a:extLst>
              </a:tr>
            </a:tbl>
          </a:graphicData>
        </a:graphic>
      </p:graphicFrame>
    </p:spTree>
    <p:extLst>
      <p:ext uri="{BB962C8B-B14F-4D97-AF65-F5344CB8AC3E}">
        <p14:creationId xmlns:p14="http://schemas.microsoft.com/office/powerpoint/2010/main" val="617839543"/>
      </p:ext>
    </p:extLst>
  </p:cSld>
  <p:clrMapOvr>
    <a:masterClrMapping/>
  </p:clrMapOvr>
  <p:transition>
    <p:fade/>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D17137F5-88FB-4198-A2CD-EBBED06E870F}"/>
              </a:ext>
            </a:extLst>
          </p:cNvPr>
          <p:cNvSpPr>
            <a:spLocks noGrp="1"/>
          </p:cNvSpPr>
          <p:nvPr>
            <p:ph type="title"/>
          </p:nvPr>
        </p:nvSpPr>
        <p:spPr>
          <a:xfrm>
            <a:off x="1295400" y="1845733"/>
            <a:ext cx="9601200" cy="2804160"/>
          </a:xfrm>
        </p:spPr>
        <p:txBody>
          <a:bodyPr>
            <a:noAutofit/>
          </a:bodyPr>
          <a:lstStyle/>
          <a:p>
            <a:pPr rtl="0">
              <a:spcBef>
                <a:spcPts val="422"/>
              </a:spcBef>
              <a:spcAft>
                <a:spcPts val="844"/>
              </a:spcAft>
            </a:pPr>
            <a:r>
              <a:rPr lang="zh-Hans" sz="3300" b="1" i="0" u="none" strike="noStrike">
                <a:highlight>
                  <a:srgbClr val="000000">
                    <a:alpha val="0"/>
                  </a:srgbClr>
                </a:highlight>
                <a:latin typeface="Simsun"/>
                <a:ea typeface="Simsun"/>
                <a:cs typeface="Segoe UI"/>
              </a:rPr>
              <a:t>谢谢</a:t>
            </a:r>
          </a:p>
        </p:txBody>
      </p:sp>
    </p:spTree>
    <p:extLst>
      <p:ext uri="{BB962C8B-B14F-4D97-AF65-F5344CB8AC3E}">
        <p14:creationId xmlns:p14="http://schemas.microsoft.com/office/powerpoint/2010/main" val="1909282488"/>
      </p:ext>
    </p:extLst>
  </p:cSld>
  <p:clrMapOvr>
    <a:masterClrMapping/>
  </p:clrMapOvr>
  <p:transition>
    <p:fade/>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698E6DF-D65D-44F0-8ECB-6F7082E48CF9}"/>
              </a:ext>
            </a:extLst>
          </p:cNvPr>
          <p:cNvSpPr>
            <a:spLocks noGrp="1"/>
          </p:cNvSpPr>
          <p:nvPr>
            <p:ph type="title"/>
          </p:nvPr>
        </p:nvSpPr>
        <p:spPr>
          <a:xfrm>
            <a:off x="280193" y="106713"/>
            <a:ext cx="11807031" cy="659321"/>
          </a:xfrm>
        </p:spPr>
        <p:txBody>
          <a:bodyPr>
            <a:noAutofit/>
          </a:bodyPr>
          <a:lstStyle/>
          <a:p>
            <a:pPr rtl="0"/>
            <a:r>
              <a:rPr lang="zh-Hans" sz="2400" b="1" i="0" u="none" strike="noStrike">
                <a:solidFill>
                  <a:srgbClr val="004C97"/>
                </a:solidFill>
                <a:highlight>
                  <a:srgbClr val="000000">
                    <a:alpha val="0"/>
                  </a:srgbClr>
                </a:highlight>
                <a:latin typeface="Simsun"/>
                <a:ea typeface="Simsun"/>
                <a:cs typeface="Segoe UI"/>
              </a:rPr>
              <a:t>绿色转型对CAREC地区来说将是一个挑战</a:t>
            </a:r>
            <a:endParaRPr lang="en-US" sz="2400">
              <a:latin typeface="Arial Black"/>
              <a:cs typeface="Segoe UI"/>
            </a:endParaRPr>
          </a:p>
        </p:txBody>
      </p:sp>
      <p:sp>
        <p:nvSpPr>
          <p:cNvPr id="23" name="AutoShape 5">
            <a:extLst>
              <a:ext uri="{FF2B5EF4-FFF2-40B4-BE49-F238E27FC236}">
                <a16:creationId xmlns:a16="http://schemas.microsoft.com/office/drawing/2014/main" id="{DB5ED31E-93D0-4A93-BA67-25DE6136ED43}"/>
              </a:ext>
            </a:extLst>
          </p:cNvPr>
          <p:cNvSpPr>
            <a:spLocks noChangeArrowheads="1"/>
          </p:cNvSpPr>
          <p:nvPr>
            <p:custDataLst>
              <p:tags r:id="rId3"/>
            </p:custDataLst>
          </p:nvPr>
        </p:nvSpPr>
        <p:spPr bwMode="auto">
          <a:xfrm rot="5400000">
            <a:off x="8585404" y="-1339170"/>
            <a:ext cx="766298" cy="5226305"/>
          </a:xfrm>
          <a:prstGeom prst="homePlate">
            <a:avLst>
              <a:gd name="adj" fmla="val 17185"/>
            </a:avLst>
          </a:prstGeom>
          <a:solidFill>
            <a:srgbClr val="004C97"/>
          </a:solidFill>
          <a:ln>
            <a:noFill/>
          </a:ln>
        </p:spPr>
        <p:txBody>
          <a:bodyPr rot="10800000" vert="eaVert" lIns="0" tIns="0" rIns="0" bIns="0" anchor="ctr">
            <a:no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defRPr/>
            </a:pPr>
            <a:r>
              <a:rPr lang="zh-Hans" sz="1300" b="1" i="0" u="none" strike="noStrike">
                <a:solidFill>
                  <a:srgbClr val="FEFEFE"/>
                </a:solidFill>
                <a:highlight>
                  <a:srgbClr val="000000">
                    <a:alpha val="0"/>
                  </a:srgbClr>
                </a:highlight>
                <a:latin typeface="Simsun"/>
                <a:ea typeface="Simsun"/>
                <a:sym typeface="Gill Sans"/>
              </a:rPr>
              <a:t>投资需求比例最大的国家也是金融最不发达的国家之一。</a:t>
            </a:r>
            <a:endParaRPr kumimoji="0" lang="en-US" sz="1300" b="1" i="0" u="none" strike="noStrike" kern="1200" cap="none" spc="0" normalizeH="0" baseline="0" noProof="0">
              <a:ln>
                <a:noFill/>
              </a:ln>
              <a:solidFill>
                <a:schemeClr val="bg1"/>
              </a:solidFill>
              <a:effectLst/>
              <a:uLnTx/>
              <a:uFillTx/>
              <a:latin typeface="Arial"/>
              <a:ea typeface="+mn-ea"/>
              <a:cs typeface="+mn-cs"/>
              <a:sym typeface="Gill Sans"/>
            </a:endParaRPr>
          </a:p>
        </p:txBody>
      </p:sp>
      <p:sp>
        <p:nvSpPr>
          <p:cNvPr id="28" name="AutoShape 5">
            <a:extLst>
              <a:ext uri="{FF2B5EF4-FFF2-40B4-BE49-F238E27FC236}">
                <a16:creationId xmlns:a16="http://schemas.microsoft.com/office/drawing/2014/main" id="{D59B8ECA-9120-4BB0-A28B-99707094CD42}"/>
              </a:ext>
            </a:extLst>
          </p:cNvPr>
          <p:cNvSpPr>
            <a:spLocks noChangeArrowheads="1"/>
          </p:cNvSpPr>
          <p:nvPr>
            <p:custDataLst>
              <p:tags r:id="rId4"/>
            </p:custDataLst>
          </p:nvPr>
        </p:nvSpPr>
        <p:spPr bwMode="auto">
          <a:xfrm rot="5400000">
            <a:off x="2840295" y="-1339172"/>
            <a:ext cx="766300" cy="5226304"/>
          </a:xfrm>
          <a:prstGeom prst="homePlate">
            <a:avLst>
              <a:gd name="adj" fmla="val 17185"/>
            </a:avLst>
          </a:prstGeom>
          <a:solidFill>
            <a:srgbClr val="004C97"/>
          </a:solidFill>
          <a:ln>
            <a:noFill/>
          </a:ln>
        </p:spPr>
        <p:txBody>
          <a:bodyPr rot="10800000" vert="eaVert" lIns="0" tIns="0" rIns="0" bIns="0" anchor="ctr">
            <a:no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300" b="1" i="0" u="none" strike="noStrike" kern="1200" cap="none" spc="0" normalizeH="0" baseline="0" noProof="0">
                <a:solidFill>
                  <a:srgbClr val="FEFEFE"/>
                </a:solidFill>
                <a:highlight>
                  <a:srgbClr val="000000">
                    <a:alpha val="0"/>
                  </a:srgbClr>
                </a:highlight>
                <a:uLnTx/>
                <a:uFillTx/>
                <a:latin typeface="Simsun"/>
                <a:ea typeface="Simsun"/>
                <a:cs typeface="Arial"/>
                <a:sym typeface="Gill Sans"/>
              </a:rPr>
              <a:t>该地区与气候有关的投资需求很高</a:t>
            </a:r>
          </a:p>
        </p:txBody>
      </p:sp>
      <p:graphicFrame>
        <p:nvGraphicFramePr>
          <p:cNvPr id="7" name="Chart 6">
            <a:extLst>
              <a:ext uri="{FF2B5EF4-FFF2-40B4-BE49-F238E27FC236}">
                <a16:creationId xmlns:a16="http://schemas.microsoft.com/office/drawing/2014/main" id="{CC1CA016-A098-4E64-8787-984FE1F9B362}"/>
              </a:ext>
            </a:extLst>
          </p:cNvPr>
          <p:cNvGraphicFramePr/>
          <p:nvPr>
            <p:extLst>
              <p:ext uri="{D42A27DB-BD31-4B8C-83A1-F6EECF244321}">
                <p14:modId xmlns:p14="http://schemas.microsoft.com/office/powerpoint/2010/main" val="1343876939"/>
              </p:ext>
            </p:extLst>
          </p:nvPr>
        </p:nvGraphicFramePr>
        <p:xfrm>
          <a:off x="610291" y="1885950"/>
          <a:ext cx="5226305" cy="4738352"/>
        </p:xfrm>
        <a:graphic>
          <a:graphicData uri="http://schemas.openxmlformats.org/drawingml/2006/chart">
            <c:chart xmlns:c="http://schemas.openxmlformats.org/drawingml/2006/chart" r:id="rId5"/>
          </a:graphicData>
        </a:graphic>
      </p:graphicFrame>
      <p:sp>
        <p:nvSpPr>
          <p:cNvPr id="8" name="TextBox 7">
            <a:extLst>
              <a:ext uri="{FF2B5EF4-FFF2-40B4-BE49-F238E27FC236}">
                <a16:creationId xmlns:a16="http://schemas.microsoft.com/office/drawing/2014/main" id="{F29E6972-5301-E179-3D6D-9F5AB7A4BAE1}"/>
              </a:ext>
            </a:extLst>
          </p:cNvPr>
          <p:cNvSpPr txBox="1"/>
          <p:nvPr/>
        </p:nvSpPr>
        <p:spPr>
          <a:xfrm>
            <a:off x="3048953" y="3272909"/>
            <a:ext cx="6097904" cy="369332"/>
          </a:xfrm>
          <a:prstGeom prst="rect">
            <a:avLst/>
          </a:prstGeom>
          <a:noFill/>
        </p:spPr>
        <p:txBody>
          <a:bodyPr wrap="square">
            <a:noAutofit/>
          </a:bodyPr>
          <a:lstStyle/>
          <a:p>
            <a:r>
              <a:rPr lang="en-US" b="0" i="0">
                <a:solidFill>
                  <a:srgbClr val="000000"/>
                </a:solidFill>
                <a:effectLst/>
                <a:latin typeface="Times New Roman" panose="02020603050405020304" pitchFamily="18" charset="0"/>
              </a:rPr>
              <a:t> </a:t>
            </a:r>
            <a:endParaRPr lang="en-US"/>
          </a:p>
        </p:txBody>
      </p:sp>
      <p:graphicFrame>
        <p:nvGraphicFramePr>
          <p:cNvPr id="9" name="Chart 8">
            <a:extLst>
              <a:ext uri="{FF2B5EF4-FFF2-40B4-BE49-F238E27FC236}">
                <a16:creationId xmlns:a16="http://schemas.microsoft.com/office/drawing/2014/main" id="{8DB986F5-20DF-0654-FC1A-3156927A1038}"/>
              </a:ext>
            </a:extLst>
          </p:cNvPr>
          <p:cNvGraphicFramePr/>
          <p:nvPr>
            <p:extLst>
              <p:ext uri="{D42A27DB-BD31-4B8C-83A1-F6EECF244321}">
                <p14:modId xmlns:p14="http://schemas.microsoft.com/office/powerpoint/2010/main" val="1527681077"/>
              </p:ext>
            </p:extLst>
          </p:nvPr>
        </p:nvGraphicFramePr>
        <p:xfrm>
          <a:off x="6360091" y="1885950"/>
          <a:ext cx="5221615" cy="4629150"/>
        </p:xfrm>
        <a:graphic>
          <a:graphicData uri="http://schemas.openxmlformats.org/drawingml/2006/chart">
            <c:chart xmlns:c="http://schemas.openxmlformats.org/drawingml/2006/chart" r:id="rId6"/>
          </a:graphicData>
        </a:graphic>
      </p:graphicFrame>
    </p:spTree>
    <p:extLst>
      <p:ext uri="{BB962C8B-B14F-4D97-AF65-F5344CB8AC3E}">
        <p14:creationId xmlns:p14="http://schemas.microsoft.com/office/powerpoint/2010/main" val="2855908891"/>
      </p:ext>
    </p:extLst>
  </p:cSld>
  <p:clrMapOvr>
    <a:masterClrMapping/>
  </p:clrMapOvr>
  <p:transition>
    <p:fade/>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Table&#10;&#10;Description automatically generated">
            <a:extLst>
              <a:ext uri="{FF2B5EF4-FFF2-40B4-BE49-F238E27FC236}">
                <a16:creationId xmlns:a16="http://schemas.microsoft.com/office/drawing/2014/main" id="{99293D9F-5FCF-0FE6-6D1C-235EF078EB17}"/>
              </a:ext>
            </a:extLst>
          </p:cNvPr>
          <p:cNvPicPr>
            <a:picLocks noChangeAspect="1"/>
          </p:cNvPicPr>
          <p:nvPr/>
        </p:nvPicPr>
        <p:blipFill>
          <a:blip r:embed="rId3"/>
          <a:stretch>
            <a:fillRect/>
          </a:stretch>
        </p:blipFill>
        <p:spPr>
          <a:xfrm>
            <a:off x="492509" y="1185334"/>
            <a:ext cx="11274189" cy="5314526"/>
          </a:xfrm>
          <a:prstGeom prst="rect">
            <a:avLst/>
          </a:prstGeom>
          <a:noFill/>
        </p:spPr>
      </p:pic>
      <p:sp>
        <p:nvSpPr>
          <p:cNvPr id="4" name="Title 3">
            <a:extLst>
              <a:ext uri="{FF2B5EF4-FFF2-40B4-BE49-F238E27FC236}">
                <a16:creationId xmlns:a16="http://schemas.microsoft.com/office/drawing/2014/main" id="{1BD03229-9F89-4A13-A51D-A990F6F28B6C}"/>
              </a:ext>
            </a:extLst>
          </p:cNvPr>
          <p:cNvSpPr txBox="1"/>
          <p:nvPr/>
        </p:nvSpPr>
        <p:spPr>
          <a:xfrm rot="5400000">
            <a:off x="8975483" y="2955682"/>
            <a:ext cx="6172198" cy="260840"/>
          </a:xfrm>
          <a:prstGeom prst="rect">
            <a:avLst/>
          </a:prstGeom>
        </p:spPr>
        <p:txBody>
          <a:bodyPr vert="horz" lIns="91440" tIns="45720" rIns="91440" bIns="45720" rtlCol="0" anchor="t">
            <a:noAutofit/>
          </a:bodyPr>
          <a:lst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pPr>
              <a:spcBef>
                <a:spcPts val="2400"/>
              </a:spcBef>
              <a:buClr>
                <a:schemeClr val="accent1"/>
              </a:buClr>
              <a:buSzPct val="110000"/>
            </a:pPr>
            <a:endParaRPr lang="en-US" sz="900" b="0" kern="1200">
              <a:solidFill>
                <a:schemeClr val="bg1">
                  <a:lumMod val="25000"/>
                </a:schemeClr>
              </a:solidFill>
              <a:latin typeface="+mn-lt"/>
              <a:ea typeface="+mn-ea"/>
              <a:cs typeface="Arial"/>
            </a:endParaRPr>
          </a:p>
        </p:txBody>
      </p:sp>
      <p:sp>
        <p:nvSpPr>
          <p:cNvPr id="7" name="Title 1">
            <a:extLst>
              <a:ext uri="{FF2B5EF4-FFF2-40B4-BE49-F238E27FC236}">
                <a16:creationId xmlns:a16="http://schemas.microsoft.com/office/drawing/2014/main" id="{210E91B2-C3E7-0A09-424F-A26AB63D2A17}"/>
              </a:ext>
            </a:extLst>
          </p:cNvPr>
          <p:cNvSpPr txBox="1"/>
          <p:nvPr/>
        </p:nvSpPr>
        <p:spPr>
          <a:xfrm>
            <a:off x="492509" y="81606"/>
            <a:ext cx="10433574" cy="1024705"/>
          </a:xfrm>
          <a:prstGeom prst="rect">
            <a:avLst/>
          </a:prstGeom>
        </p:spPr>
        <p:txBody>
          <a:bodyPr vert="horz" lIns="0" tIns="0" rIns="0" bIns="0" rtlCol="0" anchor="ctr">
            <a:noAutofit/>
          </a:bodyPr>
          <a:lstStyle>
            <a:lvl1pPr algn="l" defTabSz="914314" rtl="0" eaLnBrk="1" latinLnBrk="0" hangingPunct="1">
              <a:lnSpc>
                <a:spcPct val="90000"/>
              </a:lnSpc>
              <a:spcBef>
                <a:spcPct val="0"/>
              </a:spcBef>
              <a:buNone/>
              <a:defRPr lang="en-US" sz="2800" b="1" i="0" kern="1200">
                <a:solidFill>
                  <a:schemeClr val="tx2"/>
                </a:solidFill>
                <a:latin typeface="Arial Black" charset="0"/>
                <a:ea typeface="Arial Black" charset="0"/>
                <a:cs typeface="Arial Black" charset="0"/>
              </a:defRPr>
            </a:lvl1pPr>
          </a:lstStyle>
          <a:p>
            <a:pPr rtl="0"/>
            <a:r>
              <a:rPr lang="zh-Hans" sz="2400" b="1" i="0" u="none" strike="noStrike">
                <a:highlight>
                  <a:srgbClr val="000000">
                    <a:alpha val="0"/>
                  </a:srgbClr>
                </a:highlight>
                <a:latin typeface="Simsun"/>
                <a:ea typeface="Simsun"/>
                <a:cs typeface="+mn-cs"/>
              </a:rPr>
              <a:t>国内金融部门可以支持向绿色经济过渡，但金融业本身也容易受到气候变化风险的影响</a:t>
            </a:r>
          </a:p>
        </p:txBody>
      </p:sp>
    </p:spTree>
    <p:extLst>
      <p:ext uri="{BB962C8B-B14F-4D97-AF65-F5344CB8AC3E}">
        <p14:creationId xmlns:p14="http://schemas.microsoft.com/office/powerpoint/2010/main" val="3257242263"/>
      </p:ext>
    </p:extLst>
  </p:cSld>
  <p:clrMapOvr>
    <a:masterClrMapping/>
  </p:clrMapOvr>
  <p:transition>
    <p:fade/>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B8DB66D-7EBD-4560-A771-797CA5DAE384}"/>
              </a:ext>
            </a:extLst>
          </p:cNvPr>
          <p:cNvSpPr>
            <a:spLocks noGrp="1"/>
          </p:cNvSpPr>
          <p:nvPr>
            <p:ph type="title"/>
          </p:nvPr>
        </p:nvSpPr>
        <p:spPr>
          <a:xfrm>
            <a:off x="561975" y="177920"/>
            <a:ext cx="10476293" cy="657458"/>
          </a:xfrm>
        </p:spPr>
        <p:txBody>
          <a:bodyPr>
            <a:noAutofit/>
          </a:bodyPr>
          <a:lstStyle/>
          <a:p>
            <a:pPr lvl="0" rtl="0">
              <a:buNone/>
            </a:pPr>
            <a:r>
              <a:rPr lang="zh-Hans" sz="2400" b="1" i="0" u="none" strike="noStrike">
                <a:highlight>
                  <a:srgbClr val="000000">
                    <a:alpha val="0"/>
                  </a:srgbClr>
                </a:highlight>
                <a:latin typeface="Simsun"/>
                <a:ea typeface="Simsun"/>
                <a:cs typeface="+mn-cs"/>
              </a:rPr>
              <a:t>该地区的银行今后的物理风险可能会很大</a:t>
            </a:r>
            <a:endParaRPr lang="en-US" sz="2400" b="1" i="0" kern="1200">
              <a:latin typeface="Arial"/>
              <a:ea typeface="+mn-ea"/>
              <a:cs typeface="+mn-cs"/>
            </a:endParaRPr>
          </a:p>
        </p:txBody>
      </p:sp>
      <p:sp>
        <p:nvSpPr>
          <p:cNvPr id="9" name="AutoShape 5">
            <a:extLst>
              <a:ext uri="{FF2B5EF4-FFF2-40B4-BE49-F238E27FC236}">
                <a16:creationId xmlns:a16="http://schemas.microsoft.com/office/drawing/2014/main" id="{E1765190-A59F-F890-BAEC-FC87B03DE827}"/>
              </a:ext>
            </a:extLst>
          </p:cNvPr>
          <p:cNvSpPr>
            <a:spLocks noChangeArrowheads="1"/>
          </p:cNvSpPr>
          <p:nvPr>
            <p:custDataLst>
              <p:tags r:id="rId3"/>
            </p:custDataLst>
          </p:nvPr>
        </p:nvSpPr>
        <p:spPr bwMode="auto">
          <a:xfrm rot="5400000">
            <a:off x="2777312" y="-1089491"/>
            <a:ext cx="780622" cy="5211298"/>
          </a:xfrm>
          <a:prstGeom prst="homePlate">
            <a:avLst>
              <a:gd name="adj" fmla="val 17185"/>
            </a:avLst>
          </a:prstGeom>
          <a:solidFill>
            <a:srgbClr val="004C97"/>
          </a:solidFill>
          <a:ln>
            <a:noFill/>
          </a:ln>
        </p:spPr>
        <p:txBody>
          <a:bodyPr rot="10800000" vert="eaVert" lIns="0" tIns="0" rIns="0" bIns="0" anchor="ctr">
            <a:no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defRPr/>
            </a:pPr>
            <a:r>
              <a:rPr lang="zh-Hans" sz="1400" b="1" i="0" u="none" strike="noStrike">
                <a:solidFill>
                  <a:srgbClr val="FEFEFE"/>
                </a:solidFill>
                <a:highlight>
                  <a:srgbClr val="000000">
                    <a:alpha val="0"/>
                  </a:srgbClr>
                </a:highlight>
                <a:latin typeface="Simsun"/>
                <a:ea typeface="Simsun"/>
                <a:sym typeface="Gill Sans"/>
              </a:rPr>
              <a:t>与气候灾害相关的频率和成本随着时间的推移而增加</a:t>
            </a:r>
            <a:endParaRPr kumimoji="0" lang="en-US" sz="1400" b="1" i="0" u="none" strike="noStrike" kern="1200" cap="none" spc="0" normalizeH="0" baseline="0" noProof="0">
              <a:ln>
                <a:noFill/>
              </a:ln>
              <a:solidFill>
                <a:schemeClr val="bg1"/>
              </a:solidFill>
              <a:effectLst/>
              <a:uLnTx/>
              <a:uFillTx/>
              <a:latin typeface="Arial"/>
              <a:ea typeface="+mn-ea"/>
              <a:cs typeface="+mn-cs"/>
              <a:sym typeface="Gill Sans"/>
            </a:endParaRPr>
          </a:p>
        </p:txBody>
      </p:sp>
      <p:sp>
        <p:nvSpPr>
          <p:cNvPr id="14" name="AutoShape 5">
            <a:extLst>
              <a:ext uri="{FF2B5EF4-FFF2-40B4-BE49-F238E27FC236}">
                <a16:creationId xmlns:a16="http://schemas.microsoft.com/office/drawing/2014/main" id="{6C1818BA-4324-E0DB-7699-28FEAD2AAD57}"/>
              </a:ext>
            </a:extLst>
          </p:cNvPr>
          <p:cNvSpPr>
            <a:spLocks noChangeArrowheads="1"/>
          </p:cNvSpPr>
          <p:nvPr>
            <p:custDataLst>
              <p:tags r:id="rId4"/>
            </p:custDataLst>
          </p:nvPr>
        </p:nvSpPr>
        <p:spPr bwMode="auto">
          <a:xfrm rot="5400000">
            <a:off x="8633847" y="-1089710"/>
            <a:ext cx="781060" cy="5211297"/>
          </a:xfrm>
          <a:prstGeom prst="homePlate">
            <a:avLst>
              <a:gd name="adj" fmla="val 17185"/>
            </a:avLst>
          </a:prstGeom>
          <a:solidFill>
            <a:srgbClr val="004C97"/>
          </a:solidFill>
          <a:ln>
            <a:noFill/>
          </a:ln>
        </p:spPr>
        <p:txBody>
          <a:bodyPr rot="10800000" vert="eaVert" lIns="0" tIns="0" rIns="0" bIns="0" anchor="ctr">
            <a:no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defRPr/>
            </a:pPr>
            <a:r>
              <a:rPr lang="zh-Hans" sz="1400" b="1" i="0" u="none" strike="noStrike">
                <a:solidFill>
                  <a:srgbClr val="FEFEFE"/>
                </a:solidFill>
                <a:highlight>
                  <a:srgbClr val="000000">
                    <a:alpha val="0"/>
                  </a:srgbClr>
                </a:highlight>
                <a:latin typeface="Simsun"/>
                <a:ea typeface="Simsun"/>
              </a:rPr>
              <a:t>......表明在未来的几十年里有更大的预计成本</a:t>
            </a:r>
            <a:endParaRPr lang="en-US" sz="1400" b="1">
              <a:solidFill>
                <a:schemeClr val="bg1"/>
              </a:solidFill>
              <a:latin typeface="Arial"/>
              <a:sym typeface="Gill Sans"/>
            </a:endParaRPr>
          </a:p>
        </p:txBody>
      </p:sp>
      <p:sp>
        <p:nvSpPr>
          <p:cNvPr id="15" name="TextBox 3">
            <a:extLst>
              <a:ext uri="{FF2B5EF4-FFF2-40B4-BE49-F238E27FC236}">
                <a16:creationId xmlns:a16="http://schemas.microsoft.com/office/drawing/2014/main" id="{F7D69217-CDDE-73F4-8296-2110B38E66FE}"/>
              </a:ext>
            </a:extLst>
          </p:cNvPr>
          <p:cNvSpPr txBox="1"/>
          <p:nvPr/>
        </p:nvSpPr>
        <p:spPr>
          <a:xfrm>
            <a:off x="6418728" y="2028212"/>
            <a:ext cx="5211298" cy="47522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zh-Hans" sz="1600" b="1" i="0" u="none" strike="noStrike">
                <a:solidFill>
                  <a:srgbClr val="004C97"/>
                </a:solidFill>
                <a:highlight>
                  <a:srgbClr val="000000">
                    <a:alpha val="0"/>
                  </a:srgbClr>
                </a:highlight>
                <a:latin typeface="Simsun"/>
                <a:ea typeface="Simsun"/>
                <a:cs typeface="Arial"/>
              </a:rPr>
              <a:t>银行的物理风险成本估计</a:t>
            </a:r>
          </a:p>
          <a:p>
            <a:pPr rtl="0"/>
            <a:r>
              <a:rPr lang="zh-Hans" sz="1400" b="0" i="1" u="none" strike="noStrike">
                <a:solidFill>
                  <a:srgbClr val="004C97"/>
                </a:solidFill>
                <a:highlight>
                  <a:srgbClr val="000000">
                    <a:alpha val="0"/>
                  </a:srgbClr>
                </a:highlight>
                <a:latin typeface="Simsun"/>
                <a:ea typeface="Simsun"/>
                <a:cs typeface="Arial"/>
              </a:rPr>
              <a:t>(以2021年的十亿美元为单位)</a:t>
            </a:r>
          </a:p>
        </p:txBody>
      </p:sp>
      <p:graphicFrame>
        <p:nvGraphicFramePr>
          <p:cNvPr id="8" name="Chart 7">
            <a:extLst>
              <a:ext uri="{FF2B5EF4-FFF2-40B4-BE49-F238E27FC236}">
                <a16:creationId xmlns:a16="http://schemas.microsoft.com/office/drawing/2014/main" id="{8AE75F88-6806-4889-A43B-C564627EB540}"/>
              </a:ext>
            </a:extLst>
          </p:cNvPr>
          <p:cNvGraphicFramePr/>
          <p:nvPr>
            <p:extLst>
              <p:ext uri="{D42A27DB-BD31-4B8C-83A1-F6EECF244321}">
                <p14:modId xmlns:p14="http://schemas.microsoft.com/office/powerpoint/2010/main" val="904482985"/>
              </p:ext>
            </p:extLst>
          </p:nvPr>
        </p:nvGraphicFramePr>
        <p:xfrm>
          <a:off x="561974" y="2393577"/>
          <a:ext cx="5211298" cy="3931022"/>
        </p:xfrm>
        <a:graphic>
          <a:graphicData uri="http://schemas.openxmlformats.org/drawingml/2006/chart">
            <c:chart xmlns:c="http://schemas.openxmlformats.org/drawingml/2006/chart" r:id="rId5"/>
          </a:graphicData>
        </a:graphic>
      </p:graphicFrame>
      <p:sp>
        <p:nvSpPr>
          <p:cNvPr id="11" name="TextBox 10">
            <a:extLst>
              <a:ext uri="{FF2B5EF4-FFF2-40B4-BE49-F238E27FC236}">
                <a16:creationId xmlns:a16="http://schemas.microsoft.com/office/drawing/2014/main" id="{3EA3E130-E4DE-47D0-E1E2-A9B101F3592B}"/>
              </a:ext>
            </a:extLst>
          </p:cNvPr>
          <p:cNvSpPr txBox="1"/>
          <p:nvPr/>
        </p:nvSpPr>
        <p:spPr>
          <a:xfrm>
            <a:off x="695325" y="6324600"/>
            <a:ext cx="7258049" cy="261610"/>
          </a:xfrm>
          <a:prstGeom prst="rect">
            <a:avLst/>
          </a:prstGeom>
          <a:noFill/>
        </p:spPr>
        <p:txBody>
          <a:bodyPr wrap="square" rtlCol="0">
            <a:noAutofit/>
          </a:bodyPr>
          <a:lstStyle/>
          <a:p>
            <a:pPr rtl="0"/>
            <a:r>
              <a:rPr lang="zh-Hans" sz="1100" b="0" i="0" u="none" strike="noStrike">
                <a:highlight>
                  <a:srgbClr val="000000">
                    <a:alpha val="0"/>
                  </a:srgbClr>
                </a:highlight>
                <a:latin typeface="Simsun"/>
                <a:ea typeface="Simsun"/>
              </a:rPr>
              <a:t>资料来源：EM-DAT，CRED / 比利时魯汶大学；IMF工作人员计算。</a:t>
            </a:r>
          </a:p>
        </p:txBody>
      </p:sp>
      <p:graphicFrame>
        <p:nvGraphicFramePr>
          <p:cNvPr id="17" name="Chart 16">
            <a:extLst>
              <a:ext uri="{FF2B5EF4-FFF2-40B4-BE49-F238E27FC236}">
                <a16:creationId xmlns:a16="http://schemas.microsoft.com/office/drawing/2014/main" id="{71F57381-D930-4704-9D0C-4370A2A6274E}"/>
              </a:ext>
            </a:extLst>
          </p:cNvPr>
          <p:cNvGraphicFramePr/>
          <p:nvPr>
            <p:extLst>
              <p:ext uri="{D42A27DB-BD31-4B8C-83A1-F6EECF244321}">
                <p14:modId xmlns:p14="http://schemas.microsoft.com/office/powerpoint/2010/main" val="2951484092"/>
              </p:ext>
            </p:extLst>
          </p:nvPr>
        </p:nvGraphicFramePr>
        <p:xfrm>
          <a:off x="6418728" y="2503434"/>
          <a:ext cx="5211298" cy="3821166"/>
        </p:xfrm>
        <a:graphic>
          <a:graphicData uri="http://schemas.openxmlformats.org/drawingml/2006/chart">
            <c:chart xmlns:c="http://schemas.openxmlformats.org/drawingml/2006/chart" r:id="rId6"/>
          </a:graphicData>
        </a:graphic>
      </p:graphicFrame>
      <p:sp>
        <p:nvSpPr>
          <p:cNvPr id="10" name="TextBox 3">
            <a:extLst>
              <a:ext uri="{FF2B5EF4-FFF2-40B4-BE49-F238E27FC236}">
                <a16:creationId xmlns:a16="http://schemas.microsoft.com/office/drawing/2014/main" id="{F394D8F1-315C-CAF5-D3F7-7A99FEED2A43}"/>
              </a:ext>
            </a:extLst>
          </p:cNvPr>
          <p:cNvSpPr txBox="1"/>
          <p:nvPr/>
        </p:nvSpPr>
        <p:spPr>
          <a:xfrm>
            <a:off x="481292" y="2028211"/>
            <a:ext cx="4772028" cy="47522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zh-Hans" sz="1600" b="1" i="0" u="none" strike="noStrike">
                <a:solidFill>
                  <a:srgbClr val="004C97"/>
                </a:solidFill>
                <a:highlight>
                  <a:srgbClr val="000000">
                    <a:alpha val="0"/>
                  </a:srgbClr>
                </a:highlight>
                <a:latin typeface="Simsun"/>
                <a:ea typeface="Simsun"/>
                <a:cs typeface="Arial"/>
              </a:rPr>
              <a:t>金融机构的灾难成本</a:t>
            </a:r>
          </a:p>
          <a:p>
            <a:pPr rtl="0"/>
            <a:r>
              <a:rPr lang="zh-Hans" sz="1400" b="0" i="1" u="none" strike="noStrike">
                <a:solidFill>
                  <a:srgbClr val="004C97"/>
                </a:solidFill>
                <a:highlight>
                  <a:srgbClr val="000000">
                    <a:alpha val="0"/>
                  </a:srgbClr>
                </a:highlight>
                <a:latin typeface="Simsun"/>
                <a:ea typeface="Simsun"/>
                <a:cs typeface="Arial"/>
              </a:rPr>
              <a:t>(以2021年的十亿美元为单位)</a:t>
            </a:r>
          </a:p>
        </p:txBody>
      </p:sp>
    </p:spTree>
    <p:extLst>
      <p:ext uri="{BB962C8B-B14F-4D97-AF65-F5344CB8AC3E}">
        <p14:creationId xmlns:p14="http://schemas.microsoft.com/office/powerpoint/2010/main" val="3750573747"/>
      </p:ext>
    </p:extLst>
  </p:cSld>
  <p:clrMapOvr>
    <a:masterClrMapping/>
  </p:clrMapOvr>
  <p:transition>
    <p:fade/>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B8DB66D-7EBD-4560-A771-797CA5DAE384}"/>
              </a:ext>
            </a:extLst>
          </p:cNvPr>
          <p:cNvSpPr>
            <a:spLocks noGrp="1"/>
          </p:cNvSpPr>
          <p:nvPr>
            <p:ph type="title"/>
          </p:nvPr>
        </p:nvSpPr>
        <p:spPr>
          <a:xfrm>
            <a:off x="470417" y="202481"/>
            <a:ext cx="11169133" cy="978486"/>
          </a:xfrm>
        </p:spPr>
        <p:txBody>
          <a:bodyPr>
            <a:noAutofit/>
          </a:bodyPr>
          <a:lstStyle/>
          <a:p>
            <a:pPr lvl="0" rtl="0">
              <a:buNone/>
            </a:pPr>
            <a:r>
              <a:rPr lang="zh-Hans" sz="2400" b="1" i="0" u="none" strike="noStrike">
                <a:highlight>
                  <a:srgbClr val="000000">
                    <a:alpha val="0"/>
                  </a:srgbClr>
                </a:highlight>
                <a:latin typeface="Simsun"/>
                <a:ea typeface="Simsun"/>
              </a:rPr>
              <a:t>应对气候冲击的缓冲很少，因为该地区的保险渗透率仍然有限</a:t>
            </a:r>
          </a:p>
        </p:txBody>
      </p:sp>
      <p:pic>
        <p:nvPicPr>
          <p:cNvPr id="5" name="Picture 4">
            <a:extLst>
              <a:ext uri="{FF2B5EF4-FFF2-40B4-BE49-F238E27FC236}">
                <a16:creationId xmlns:a16="http://schemas.microsoft.com/office/drawing/2014/main" id="{05CEFC4E-229B-49BD-BEDF-2A51B3F7AEAF}"/>
              </a:ext>
            </a:extLst>
          </p:cNvPr>
          <p:cNvPicPr>
            <a:picLocks noChangeAspect="1"/>
          </p:cNvPicPr>
          <p:nvPr/>
        </p:nvPicPr>
        <p:blipFill>
          <a:blip r:embed="rId3"/>
          <a:stretch>
            <a:fillRect/>
          </a:stretch>
        </p:blipFill>
        <p:spPr>
          <a:xfrm>
            <a:off x="606998" y="2260611"/>
            <a:ext cx="5060369" cy="4228487"/>
          </a:xfrm>
          <a:prstGeom prst="rect">
            <a:avLst/>
          </a:prstGeom>
        </p:spPr>
      </p:pic>
      <p:sp>
        <p:nvSpPr>
          <p:cNvPr id="7" name="TextBox 6">
            <a:extLst>
              <a:ext uri="{FF2B5EF4-FFF2-40B4-BE49-F238E27FC236}">
                <a16:creationId xmlns:a16="http://schemas.microsoft.com/office/drawing/2014/main" id="{A98E1653-BF45-4167-A254-A73A1BCC01D9}"/>
              </a:ext>
            </a:extLst>
          </p:cNvPr>
          <p:cNvSpPr txBox="1"/>
          <p:nvPr/>
        </p:nvSpPr>
        <p:spPr>
          <a:xfrm>
            <a:off x="606998" y="1582990"/>
            <a:ext cx="4971766" cy="604461"/>
          </a:xfrm>
          <a:prstGeom prst="rect">
            <a:avLst/>
          </a:prstGeom>
          <a:solidFill>
            <a:schemeClr val="bg1"/>
          </a:solidFill>
        </p:spPr>
        <p:txBody>
          <a:bodyPr wrap="square">
            <a:noAutofit/>
          </a:bodyPr>
          <a:lstStyle/>
          <a:p>
            <a:pPr marL="0" marR="0" rtl="0">
              <a:lnSpc>
                <a:spcPct val="125000"/>
              </a:lnSpc>
              <a:spcBef>
                <a:spcPct val="0"/>
              </a:spcBef>
              <a:spcAft>
                <a:spcPct val="0"/>
              </a:spcAft>
            </a:pPr>
            <a:r>
              <a:rPr lang="zh-Hans" sz="1400" b="1" i="0" u="none" strike="noStrike">
                <a:solidFill>
                  <a:srgbClr val="004C97"/>
                </a:solidFill>
                <a:highlight>
                  <a:srgbClr val="000000">
                    <a:alpha val="0"/>
                  </a:srgbClr>
                </a:highlight>
                <a:latin typeface="Simsun"/>
                <a:ea typeface="Simsun"/>
              </a:rPr>
              <a:t>抗击自然灾害的保险复原力指数(IRI)</a:t>
            </a:r>
            <a:endParaRPr lang="en-US" sz="1400">
              <a:solidFill>
                <a:schemeClr val="tx2"/>
              </a:solidFill>
              <a:latin typeface="+mj-lt"/>
            </a:endParaRPr>
          </a:p>
        </p:txBody>
      </p:sp>
      <p:sp>
        <p:nvSpPr>
          <p:cNvPr id="8" name="TextBox 7">
            <a:extLst>
              <a:ext uri="{FF2B5EF4-FFF2-40B4-BE49-F238E27FC236}">
                <a16:creationId xmlns:a16="http://schemas.microsoft.com/office/drawing/2014/main" id="{A75552CB-727A-43B1-ADF9-FE1E88B11EE9}"/>
              </a:ext>
            </a:extLst>
          </p:cNvPr>
          <p:cNvSpPr txBox="1"/>
          <p:nvPr/>
        </p:nvSpPr>
        <p:spPr>
          <a:xfrm>
            <a:off x="6377880" y="1672196"/>
            <a:ext cx="5060369" cy="604461"/>
          </a:xfrm>
          <a:prstGeom prst="rect">
            <a:avLst/>
          </a:prstGeom>
          <a:solidFill>
            <a:schemeClr val="bg1"/>
          </a:solidFill>
        </p:spPr>
        <p:txBody>
          <a:bodyPr wrap="square">
            <a:noAutofit/>
          </a:bodyPr>
          <a:lstStyle/>
          <a:p>
            <a:pPr marL="0" marR="0" rtl="0">
              <a:lnSpc>
                <a:spcPct val="125000"/>
              </a:lnSpc>
              <a:spcBef>
                <a:spcPct val="0"/>
              </a:spcBef>
              <a:spcAft>
                <a:spcPct val="0"/>
              </a:spcAft>
            </a:pPr>
            <a:r>
              <a:rPr lang="zh-Hans" sz="1400" b="1" i="0" u="none" strike="noStrike">
                <a:solidFill>
                  <a:srgbClr val="004C97"/>
                </a:solidFill>
                <a:highlight>
                  <a:srgbClr val="000000">
                    <a:alpha val="0"/>
                  </a:srgbClr>
                </a:highlight>
                <a:latin typeface="Simsun"/>
                <a:ea typeface="Simsun"/>
              </a:rPr>
              <a:t>中东和中亚地区气候相关事件造成的经济损失和保险损失</a:t>
            </a:r>
            <a:r>
              <a:rPr lang="zh-Hans" sz="1400" b="1" i="1" u="none" strike="noStrike">
                <a:solidFill>
                  <a:srgbClr val="004C97"/>
                </a:solidFill>
                <a:highlight>
                  <a:srgbClr val="000000">
                    <a:alpha val="0"/>
                  </a:srgbClr>
                </a:highlight>
                <a:latin typeface="Simsun"/>
                <a:ea typeface="Simsun"/>
              </a:rPr>
              <a:t>（10亿美元）</a:t>
            </a:r>
            <a:endParaRPr lang="en-US" sz="1400" i="1">
              <a:solidFill>
                <a:schemeClr val="tx2"/>
              </a:solidFill>
              <a:latin typeface="+mj-lt"/>
            </a:endParaRPr>
          </a:p>
        </p:txBody>
      </p:sp>
      <p:graphicFrame>
        <p:nvGraphicFramePr>
          <p:cNvPr id="9" name="Chart 8">
            <a:extLst>
              <a:ext uri="{FF2B5EF4-FFF2-40B4-BE49-F238E27FC236}">
                <a16:creationId xmlns:a16="http://schemas.microsoft.com/office/drawing/2014/main" id="{41DD6FD0-559D-448B-8280-5E6B85F74F5A}"/>
              </a:ext>
            </a:extLst>
          </p:cNvPr>
          <p:cNvGraphicFramePr/>
          <p:nvPr>
            <p:extLst>
              <p:ext uri="{D42A27DB-BD31-4B8C-83A1-F6EECF244321}">
                <p14:modId xmlns:p14="http://schemas.microsoft.com/office/powerpoint/2010/main" val="2510678207"/>
              </p:ext>
            </p:extLst>
          </p:nvPr>
        </p:nvGraphicFramePr>
        <p:xfrm>
          <a:off x="6377881" y="2622905"/>
          <a:ext cx="5188968" cy="3710988"/>
        </p:xfrm>
        <a:graphic>
          <a:graphicData uri="http://schemas.openxmlformats.org/drawingml/2006/chart">
            <c:chart xmlns:c="http://schemas.openxmlformats.org/drawingml/2006/chart" r:id="rId4"/>
          </a:graphicData>
        </a:graphic>
      </p:graphicFrame>
    </p:spTree>
    <p:extLst>
      <p:ext uri="{BB962C8B-B14F-4D97-AF65-F5344CB8AC3E}">
        <p14:creationId xmlns:p14="http://schemas.microsoft.com/office/powerpoint/2010/main" val="3100422595"/>
      </p:ext>
    </p:extLst>
  </p:cSld>
  <p:clrMapOvr>
    <a:masterClrMapping/>
  </p:clrMapOvr>
  <p:transition>
    <p:fade/>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Title 1">
            <a:extLst>
              <a:ext uri="{FF2B5EF4-FFF2-40B4-BE49-F238E27FC236}">
                <a16:creationId xmlns:a16="http://schemas.microsoft.com/office/drawing/2014/main" id="{87713CC2-A812-4AC7-9A03-52AE153D22DF}"/>
              </a:ext>
            </a:extLst>
          </p:cNvPr>
          <p:cNvSpPr txBox="1"/>
          <p:nvPr/>
        </p:nvSpPr>
        <p:spPr>
          <a:xfrm>
            <a:off x="555171" y="129077"/>
            <a:ext cx="11081657" cy="902418"/>
          </a:xfrm>
          <a:prstGeom prst="rect">
            <a:avLst/>
          </a:prstGeom>
        </p:spPr>
        <p:txBody>
          <a:bodyPr vert="horz" lIns="0" tIns="0" rIns="0" bIns="0" rtlCol="0" anchor="ctr">
            <a:noAutofit/>
          </a:bodyPr>
          <a:lstStyle>
            <a:lvl1pPr algn="l" defTabSz="914314" rtl="0" eaLnBrk="1" latinLnBrk="0" hangingPunct="1">
              <a:lnSpc>
                <a:spcPct val="90000"/>
              </a:lnSpc>
              <a:spcBef>
                <a:spcPct val="0"/>
              </a:spcBef>
              <a:buNone/>
              <a:defRPr lang="en-US" sz="2800" b="1" i="0" kern="1200">
                <a:solidFill>
                  <a:schemeClr val="tx2"/>
                </a:solidFill>
                <a:latin typeface="Arial Black" charset="0"/>
                <a:ea typeface="Arial Black" charset="0"/>
                <a:cs typeface="Arial Black" charset="0"/>
              </a:defRPr>
            </a:lvl1pPr>
          </a:lstStyle>
          <a:p>
            <a:pPr rtl="0"/>
            <a:r>
              <a:rPr lang="zh-Hans" sz="2400" b="1" i="0" u="none" strike="noStrike">
                <a:highlight>
                  <a:srgbClr val="000000">
                    <a:alpha val="0"/>
                  </a:srgbClr>
                </a:highlight>
                <a:latin typeface="Simsun"/>
                <a:ea typeface="Simsun"/>
                <a:cs typeface="+mn-cs"/>
              </a:rPr>
              <a:t>对碳密集型产业的高度依赖和对可再生能源的有限投资使向低碳经济的过渡愈发复杂</a:t>
            </a:r>
          </a:p>
        </p:txBody>
      </p:sp>
      <p:sp>
        <p:nvSpPr>
          <p:cNvPr id="2" name="AutoShape 5">
            <a:extLst>
              <a:ext uri="{FF2B5EF4-FFF2-40B4-BE49-F238E27FC236}">
                <a16:creationId xmlns:a16="http://schemas.microsoft.com/office/drawing/2014/main" id="{EA08F3C1-0093-4074-D5CC-1C3164FBE08D}"/>
              </a:ext>
            </a:extLst>
          </p:cNvPr>
          <p:cNvSpPr>
            <a:spLocks noChangeArrowheads="1"/>
          </p:cNvSpPr>
          <p:nvPr>
            <p:custDataLst>
              <p:tags r:id="rId3"/>
            </p:custDataLst>
          </p:nvPr>
        </p:nvSpPr>
        <p:spPr bwMode="auto">
          <a:xfrm rot="5400000">
            <a:off x="8691452" y="-840363"/>
            <a:ext cx="766301" cy="5124450"/>
          </a:xfrm>
          <a:prstGeom prst="homePlate">
            <a:avLst>
              <a:gd name="adj" fmla="val 17185"/>
            </a:avLst>
          </a:prstGeom>
          <a:solidFill>
            <a:srgbClr val="004C97"/>
          </a:solidFill>
          <a:ln>
            <a:noFill/>
          </a:ln>
        </p:spPr>
        <p:txBody>
          <a:bodyPr rot="10800000" vert="eaVert" lIns="0" tIns="0" rIns="0" bIns="0" anchor="ctr">
            <a:no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defRPr/>
            </a:pPr>
            <a:r>
              <a:rPr lang="zh-Hans" sz="1300" b="1" i="0" u="none" strike="noStrike">
                <a:solidFill>
                  <a:srgbClr val="FEFEFE"/>
                </a:solidFill>
                <a:highlight>
                  <a:srgbClr val="000000">
                    <a:alpha val="0"/>
                  </a:srgbClr>
                </a:highlight>
                <a:latin typeface="Simsun"/>
                <a:ea typeface="Simsun"/>
                <a:sym typeface="Gill Sans"/>
              </a:rPr>
              <a:t>......公用事业、交通和制造业部门的排放量领先于其他部门。</a:t>
            </a:r>
          </a:p>
        </p:txBody>
      </p:sp>
      <p:sp>
        <p:nvSpPr>
          <p:cNvPr id="5" name="AutoShape 5">
            <a:extLst>
              <a:ext uri="{FF2B5EF4-FFF2-40B4-BE49-F238E27FC236}">
                <a16:creationId xmlns:a16="http://schemas.microsoft.com/office/drawing/2014/main" id="{E521CD48-D7AC-9AD6-BD2D-04731356D9DB}"/>
              </a:ext>
            </a:extLst>
          </p:cNvPr>
          <p:cNvSpPr>
            <a:spLocks noChangeArrowheads="1"/>
          </p:cNvSpPr>
          <p:nvPr>
            <p:custDataLst>
              <p:tags r:id="rId4"/>
            </p:custDataLst>
          </p:nvPr>
        </p:nvSpPr>
        <p:spPr bwMode="auto">
          <a:xfrm rot="5400000">
            <a:off x="2734247" y="-840365"/>
            <a:ext cx="766300" cy="5124452"/>
          </a:xfrm>
          <a:prstGeom prst="homePlate">
            <a:avLst>
              <a:gd name="adj" fmla="val 17185"/>
            </a:avLst>
          </a:prstGeom>
          <a:solidFill>
            <a:srgbClr val="004C97"/>
          </a:solidFill>
          <a:ln>
            <a:noFill/>
          </a:ln>
        </p:spPr>
        <p:txBody>
          <a:bodyPr rot="10800000" vert="eaVert" lIns="0" tIns="0" rIns="0" bIns="0" anchor="ctr">
            <a:no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300" b="1" i="0" u="none" strike="noStrike" kern="1200" cap="none" spc="0" normalizeH="0" baseline="0" noProof="0">
                <a:solidFill>
                  <a:srgbClr val="FEFEFE"/>
                </a:solidFill>
                <a:highlight>
                  <a:srgbClr val="000000">
                    <a:alpha val="0"/>
                  </a:srgbClr>
                </a:highlight>
                <a:uLnTx/>
                <a:uFillTx/>
                <a:latin typeface="Simsun"/>
                <a:ea typeface="Simsun"/>
                <a:cs typeface="Arial"/>
                <a:sym typeface="Gill Sans"/>
              </a:rPr>
              <a:t>石油在能源贸易总额中的份额高于其他地区</a:t>
            </a:r>
          </a:p>
        </p:txBody>
      </p:sp>
      <p:sp>
        <p:nvSpPr>
          <p:cNvPr id="12" name="Text Box 4">
            <a:extLst>
              <a:ext uri="{FF2B5EF4-FFF2-40B4-BE49-F238E27FC236}">
                <a16:creationId xmlns:a16="http://schemas.microsoft.com/office/drawing/2014/main" id="{BE49E052-2D8C-6509-E35F-36FEA7408B8A}"/>
              </a:ext>
            </a:extLst>
          </p:cNvPr>
          <p:cNvSpPr txBox="1">
            <a:spLocks noChangeArrowheads="1"/>
          </p:cNvSpPr>
          <p:nvPr/>
        </p:nvSpPr>
        <p:spPr bwMode="auto">
          <a:xfrm>
            <a:off x="6512377" y="6269420"/>
            <a:ext cx="5002652" cy="190821"/>
          </a:xfrm>
          <a:prstGeom prst="rect">
            <a:avLst/>
          </a:prstGeom>
          <a:noFill/>
          <a:ln w="9525">
            <a:noFill/>
            <a:miter lim="800000"/>
          </a:ln>
        </p:spPr>
        <p:txBody>
          <a:bodyPr wrap="none" lIns="45720" tIns="36576"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zh-Hans" sz="1000" b="0" i="0" u="none" strike="noStrike" baseline="0">
                <a:solidFill>
                  <a:srgbClr val="000000"/>
                </a:solidFill>
                <a:highlight>
                  <a:srgbClr val="000000">
                    <a:alpha val="0"/>
                  </a:srgbClr>
                </a:highlight>
                <a:latin typeface="Simsun"/>
                <a:ea typeface="Simsun"/>
                <a:cs typeface="Arial"/>
              </a:rPr>
              <a:t>资料来源：国际货币基金组织《世界经济展望》，国际能源署《全球能源评论》和工作人员计算：</a:t>
            </a:r>
          </a:p>
        </p:txBody>
      </p:sp>
      <p:graphicFrame>
        <p:nvGraphicFramePr>
          <p:cNvPr id="4" name="Chart 3">
            <a:extLst>
              <a:ext uri="{FF2B5EF4-FFF2-40B4-BE49-F238E27FC236}">
                <a16:creationId xmlns:a16="http://schemas.microsoft.com/office/drawing/2014/main" id="{16F51DB0-2D98-5C97-2A34-07B4A0B4F6C0}"/>
              </a:ext>
            </a:extLst>
          </p:cNvPr>
          <p:cNvGraphicFramePr/>
          <p:nvPr>
            <p:extLst>
              <p:ext uri="{D42A27DB-BD31-4B8C-83A1-F6EECF244321}">
                <p14:modId xmlns:p14="http://schemas.microsoft.com/office/powerpoint/2010/main" val="2825363130"/>
              </p:ext>
            </p:extLst>
          </p:nvPr>
        </p:nvGraphicFramePr>
        <p:xfrm>
          <a:off x="6512377" y="2264230"/>
          <a:ext cx="5124451" cy="3941384"/>
        </p:xfrm>
        <a:graphic>
          <a:graphicData uri="http://schemas.openxmlformats.org/drawingml/2006/chart">
            <c:chart xmlns:c="http://schemas.openxmlformats.org/drawingml/2006/chart" r:id="rId5"/>
          </a:graphicData>
        </a:graphic>
      </p:graphicFrame>
      <p:graphicFrame>
        <p:nvGraphicFramePr>
          <p:cNvPr id="8" name="Chart 7">
            <a:extLst>
              <a:ext uri="{FF2B5EF4-FFF2-40B4-BE49-F238E27FC236}">
                <a16:creationId xmlns:a16="http://schemas.microsoft.com/office/drawing/2014/main" id="{CD5CFA50-44DC-FC67-564E-C01054C313BE}"/>
              </a:ext>
            </a:extLst>
          </p:cNvPr>
          <p:cNvGraphicFramePr>
            <a:graphicFrameLocks noGrp="1"/>
          </p:cNvGraphicFramePr>
          <p:nvPr>
            <p:extLst>
              <p:ext uri="{D42A27DB-BD31-4B8C-83A1-F6EECF244321}">
                <p14:modId xmlns:p14="http://schemas.microsoft.com/office/powerpoint/2010/main" val="162421946"/>
              </p:ext>
            </p:extLst>
          </p:nvPr>
        </p:nvGraphicFramePr>
        <p:xfrm>
          <a:off x="548640" y="2333897"/>
          <a:ext cx="5138057" cy="4249783"/>
        </p:xfrm>
        <a:graphic>
          <a:graphicData uri="http://schemas.openxmlformats.org/drawingml/2006/chart">
            <c:chart xmlns:c="http://schemas.openxmlformats.org/drawingml/2006/chart" r:id="rId6"/>
          </a:graphicData>
        </a:graphic>
      </p:graphicFrame>
    </p:spTree>
    <p:extLst>
      <p:ext uri="{BB962C8B-B14F-4D97-AF65-F5344CB8AC3E}">
        <p14:creationId xmlns:p14="http://schemas.microsoft.com/office/powerpoint/2010/main" val="2298322798"/>
      </p:ext>
    </p:extLst>
  </p:cSld>
  <p:clrMapOvr>
    <a:masterClrMapping/>
  </p:clrMapOvr>
  <p:transition>
    <p:fade/>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B8DB66D-7EBD-4560-A771-797CA5DAE384}"/>
              </a:ext>
            </a:extLst>
          </p:cNvPr>
          <p:cNvSpPr>
            <a:spLocks noGrp="1"/>
          </p:cNvSpPr>
          <p:nvPr>
            <p:ph type="title"/>
          </p:nvPr>
        </p:nvSpPr>
        <p:spPr>
          <a:xfrm>
            <a:off x="220922" y="91693"/>
            <a:ext cx="11063112" cy="978486"/>
          </a:xfrm>
        </p:spPr>
        <p:txBody>
          <a:bodyPr>
            <a:noAutofit/>
          </a:bodyPr>
          <a:lstStyle/>
          <a:p>
            <a:pPr lvl="0" rtl="0">
              <a:buNone/>
            </a:pPr>
            <a:r>
              <a:rPr lang="zh-Hans" sz="2400" b="1" i="0" u="none" strike="noStrike">
                <a:highlight>
                  <a:srgbClr val="000000">
                    <a:alpha val="0"/>
                  </a:srgbClr>
                </a:highlight>
                <a:latin typeface="Simsun"/>
                <a:ea typeface="Simsun"/>
              </a:rPr>
              <a:t>银行对过渡风险的暴露高于整体经济的暴露</a:t>
            </a:r>
          </a:p>
        </p:txBody>
      </p:sp>
      <p:sp>
        <p:nvSpPr>
          <p:cNvPr id="12" name="TextBox 11">
            <a:extLst>
              <a:ext uri="{FF2B5EF4-FFF2-40B4-BE49-F238E27FC236}">
                <a16:creationId xmlns:a16="http://schemas.microsoft.com/office/drawing/2014/main" id="{7FFBF541-A9E4-4E7B-AE3B-269EF1153ACD}"/>
              </a:ext>
            </a:extLst>
          </p:cNvPr>
          <p:cNvSpPr txBox="1"/>
          <p:nvPr/>
        </p:nvSpPr>
        <p:spPr>
          <a:xfrm>
            <a:off x="163264" y="1933506"/>
            <a:ext cx="4081361" cy="523220"/>
          </a:xfrm>
          <a:prstGeom prst="rect">
            <a:avLst/>
          </a:prstGeom>
          <a:noFill/>
        </p:spPr>
        <p:txBody>
          <a:bodyPr wrap="square">
            <a:noAutofit/>
          </a:bodyPr>
          <a:lstStyle/>
          <a:p>
            <a:pPr rtl="0"/>
            <a:r>
              <a:rPr lang="zh-Hans" sz="1400" b="1" i="0" u="none" strike="noStrike">
                <a:solidFill>
                  <a:srgbClr val="004C97"/>
                </a:solidFill>
                <a:highlight>
                  <a:srgbClr val="000000">
                    <a:alpha val="0"/>
                  </a:srgbClr>
                </a:highlight>
                <a:latin typeface="Simsun"/>
                <a:ea typeface="Simsun"/>
              </a:rPr>
              <a:t>国内生产总值的排放强度和银行系统的贷款账目</a:t>
            </a:r>
            <a:endParaRPr lang="en-US" sz="1400">
              <a:solidFill>
                <a:schemeClr val="tx2"/>
              </a:solidFill>
              <a:latin typeface="+mj-lt"/>
            </a:endParaRPr>
          </a:p>
        </p:txBody>
      </p:sp>
      <p:graphicFrame>
        <p:nvGraphicFramePr>
          <p:cNvPr id="13" name="Chart 12">
            <a:extLst>
              <a:ext uri="{FF2B5EF4-FFF2-40B4-BE49-F238E27FC236}">
                <a16:creationId xmlns:a16="http://schemas.microsoft.com/office/drawing/2014/main" id="{946795BA-DA2B-4BC4-B5C8-D08176DBEE5E}"/>
              </a:ext>
            </a:extLst>
          </p:cNvPr>
          <p:cNvGraphicFramePr/>
          <p:nvPr>
            <p:extLst>
              <p:ext uri="{D42A27DB-BD31-4B8C-83A1-F6EECF244321}">
                <p14:modId xmlns:p14="http://schemas.microsoft.com/office/powerpoint/2010/main" val="3353295676"/>
              </p:ext>
            </p:extLst>
          </p:nvPr>
        </p:nvGraphicFramePr>
        <p:xfrm>
          <a:off x="163264" y="2558169"/>
          <a:ext cx="4081361" cy="3619598"/>
        </p:xfrm>
        <a:graphic>
          <a:graphicData uri="http://schemas.openxmlformats.org/drawingml/2006/chart">
            <c:chart xmlns:c="http://schemas.openxmlformats.org/drawingml/2006/chart" r:id="rId3"/>
          </a:graphicData>
        </a:graphic>
      </p:graphicFrame>
      <p:sp>
        <p:nvSpPr>
          <p:cNvPr id="21" name="TextBox 20">
            <a:extLst>
              <a:ext uri="{FF2B5EF4-FFF2-40B4-BE49-F238E27FC236}">
                <a16:creationId xmlns:a16="http://schemas.microsoft.com/office/drawing/2014/main" id="{1F4FFC3C-A186-49EB-8646-6C30B88456B4}"/>
              </a:ext>
            </a:extLst>
          </p:cNvPr>
          <p:cNvSpPr txBox="1"/>
          <p:nvPr/>
        </p:nvSpPr>
        <p:spPr>
          <a:xfrm>
            <a:off x="4403221" y="1933506"/>
            <a:ext cx="3846782" cy="546303"/>
          </a:xfrm>
          <a:prstGeom prst="rect">
            <a:avLst/>
          </a:prstGeom>
          <a:noFill/>
        </p:spPr>
        <p:txBody>
          <a:bodyPr wrap="square">
            <a:noAutofit/>
          </a:bodyPr>
          <a:lstStyle/>
          <a:p>
            <a:pPr marL="0" marR="0" rtl="0">
              <a:lnSpc>
                <a:spcPct val="125000"/>
              </a:lnSpc>
              <a:spcBef>
                <a:spcPct val="0"/>
              </a:spcBef>
              <a:spcAft>
                <a:spcPct val="0"/>
              </a:spcAft>
            </a:pPr>
            <a:r>
              <a:rPr lang="zh-Hans" sz="1400" b="1" i="0" u="none" strike="noStrike">
                <a:solidFill>
                  <a:srgbClr val="004C97"/>
                </a:solidFill>
                <a:highlight>
                  <a:srgbClr val="000000">
                    <a:alpha val="0"/>
                  </a:srgbClr>
                </a:highlight>
                <a:latin typeface="Simsun"/>
                <a:ea typeface="Simsun"/>
              </a:rPr>
              <a:t>银行行业风险敞口</a:t>
            </a:r>
            <a:endParaRPr lang="en-US" sz="1400">
              <a:solidFill>
                <a:schemeClr val="tx2"/>
              </a:solidFill>
              <a:effectLst/>
              <a:latin typeface="+mj-lt"/>
              <a:ea typeface="Arial" pitchFamily="34" charset="0"/>
            </a:endParaRPr>
          </a:p>
          <a:p>
            <a:pPr rtl="0"/>
            <a:r>
              <a:rPr lang="zh-Hans" sz="1200" b="0" i="1" u="none" strike="noStrike">
                <a:solidFill>
                  <a:srgbClr val="004C97"/>
                </a:solidFill>
                <a:highlight>
                  <a:srgbClr val="000000">
                    <a:alpha val="0"/>
                  </a:srgbClr>
                </a:highlight>
                <a:latin typeface="Simsun"/>
                <a:ea typeface="Simsun"/>
              </a:rPr>
              <a:t>(未偿还的企业贷款的占比)</a:t>
            </a:r>
            <a:endParaRPr lang="en-US" sz="1200">
              <a:solidFill>
                <a:schemeClr val="tx2"/>
              </a:solidFill>
              <a:latin typeface="+mj-lt"/>
            </a:endParaRPr>
          </a:p>
        </p:txBody>
      </p:sp>
      <p:graphicFrame>
        <p:nvGraphicFramePr>
          <p:cNvPr id="11" name="Chart 10">
            <a:extLst>
              <a:ext uri="{FF2B5EF4-FFF2-40B4-BE49-F238E27FC236}">
                <a16:creationId xmlns:a16="http://schemas.microsoft.com/office/drawing/2014/main" id="{9DC30E41-3068-4D33-B92C-98C7426E4A59}"/>
              </a:ext>
            </a:extLst>
          </p:cNvPr>
          <p:cNvGraphicFramePr/>
          <p:nvPr>
            <p:extLst>
              <p:ext uri="{D42A27DB-BD31-4B8C-83A1-F6EECF244321}">
                <p14:modId xmlns:p14="http://schemas.microsoft.com/office/powerpoint/2010/main" val="3242960020"/>
              </p:ext>
            </p:extLst>
          </p:nvPr>
        </p:nvGraphicFramePr>
        <p:xfrm>
          <a:off x="4403220" y="2558168"/>
          <a:ext cx="3846782" cy="3619598"/>
        </p:xfrm>
        <a:graphic>
          <a:graphicData uri="http://schemas.openxmlformats.org/drawingml/2006/chart">
            <c:chart xmlns:c="http://schemas.openxmlformats.org/drawingml/2006/chart" r:id="rId4"/>
          </a:graphicData>
        </a:graphic>
      </p:graphicFrame>
      <p:sp>
        <p:nvSpPr>
          <p:cNvPr id="3" name="AutoShape 5">
            <a:extLst>
              <a:ext uri="{FF2B5EF4-FFF2-40B4-BE49-F238E27FC236}">
                <a16:creationId xmlns:a16="http://schemas.microsoft.com/office/drawing/2014/main" id="{A787A5B8-34FD-461C-25D5-324ACD2C5CDB}"/>
              </a:ext>
            </a:extLst>
          </p:cNvPr>
          <p:cNvSpPr>
            <a:spLocks noChangeArrowheads="1"/>
          </p:cNvSpPr>
          <p:nvPr>
            <p:custDataLst>
              <p:tags r:id="rId5"/>
            </p:custDataLst>
          </p:nvPr>
        </p:nvSpPr>
        <p:spPr bwMode="auto">
          <a:xfrm rot="5400000">
            <a:off x="1833603" y="-555875"/>
            <a:ext cx="780622" cy="4041422"/>
          </a:xfrm>
          <a:prstGeom prst="homePlate">
            <a:avLst>
              <a:gd name="adj" fmla="val 17185"/>
            </a:avLst>
          </a:prstGeom>
          <a:solidFill>
            <a:srgbClr val="004C97"/>
          </a:solidFill>
          <a:ln>
            <a:noFill/>
          </a:ln>
        </p:spPr>
        <p:txBody>
          <a:bodyPr rot="10800000" vert="eaVert" lIns="0" tIns="0" rIns="0" bIns="0" anchor="ctr">
            <a:no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defRPr/>
            </a:pPr>
            <a:r>
              <a:rPr lang="zh-Hans" sz="1300" b="1" i="0" u="none" strike="noStrike">
                <a:solidFill>
                  <a:srgbClr val="FEFEFE"/>
                </a:solidFill>
                <a:highlight>
                  <a:srgbClr val="000000">
                    <a:alpha val="0"/>
                  </a:srgbClr>
                </a:highlight>
                <a:latin typeface="Simsun"/>
                <a:ea typeface="Simsun"/>
                <a:sym typeface="Gill Sans"/>
              </a:rPr>
              <a:t>银行系统的贷款组合比GDP的排放强度更高</a:t>
            </a:r>
            <a:endParaRPr kumimoji="0" lang="en-US" sz="1300" b="1" i="0" u="none" strike="noStrike" kern="1200" cap="none" spc="0" normalizeH="0" baseline="0" noProof="0">
              <a:ln>
                <a:noFill/>
              </a:ln>
              <a:solidFill>
                <a:schemeClr val="bg1"/>
              </a:solidFill>
              <a:effectLst/>
              <a:uLnTx/>
              <a:uFillTx/>
              <a:latin typeface="Arial"/>
              <a:ea typeface="+mn-ea"/>
              <a:cs typeface="+mn-cs"/>
              <a:sym typeface="Gill Sans"/>
            </a:endParaRPr>
          </a:p>
        </p:txBody>
      </p:sp>
      <p:sp>
        <p:nvSpPr>
          <p:cNvPr id="5" name="AutoShape 5">
            <a:extLst>
              <a:ext uri="{FF2B5EF4-FFF2-40B4-BE49-F238E27FC236}">
                <a16:creationId xmlns:a16="http://schemas.microsoft.com/office/drawing/2014/main" id="{DF5867CC-9411-3811-EBC9-703F88483B4A}"/>
              </a:ext>
            </a:extLst>
          </p:cNvPr>
          <p:cNvSpPr>
            <a:spLocks noChangeArrowheads="1"/>
          </p:cNvSpPr>
          <p:nvPr>
            <p:custDataLst>
              <p:tags r:id="rId6"/>
            </p:custDataLst>
          </p:nvPr>
        </p:nvSpPr>
        <p:spPr bwMode="auto">
          <a:xfrm rot="5400000">
            <a:off x="5936300" y="-458555"/>
            <a:ext cx="780622" cy="3846782"/>
          </a:xfrm>
          <a:prstGeom prst="homePlate">
            <a:avLst>
              <a:gd name="adj" fmla="val 17185"/>
            </a:avLst>
          </a:prstGeom>
          <a:solidFill>
            <a:srgbClr val="004C97"/>
          </a:solidFill>
          <a:ln>
            <a:noFill/>
          </a:ln>
        </p:spPr>
        <p:txBody>
          <a:bodyPr rot="10800000" vert="eaVert" lIns="0" tIns="0" rIns="0" bIns="0" anchor="ctr">
            <a:no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defRPr/>
            </a:pPr>
            <a:r>
              <a:rPr lang="zh-Hans" sz="1300" b="1" i="0" u="none" strike="noStrike">
                <a:solidFill>
                  <a:srgbClr val="FEFEFE"/>
                </a:solidFill>
                <a:highlight>
                  <a:srgbClr val="000000">
                    <a:alpha val="0"/>
                  </a:srgbClr>
                </a:highlight>
                <a:latin typeface="Simsun"/>
                <a:ea typeface="Simsun"/>
                <a:sym typeface="Gill Sans"/>
              </a:rPr>
              <a:t>排放密集型部门在银行的贷款账目中占比过高。</a:t>
            </a:r>
            <a:endParaRPr kumimoji="0" lang="en-US" sz="1300" b="1" i="0" u="none" strike="noStrike" kern="1200" cap="none" spc="0" normalizeH="0" baseline="0" noProof="0">
              <a:ln>
                <a:noFill/>
              </a:ln>
              <a:solidFill>
                <a:schemeClr val="bg1"/>
              </a:solidFill>
              <a:effectLst/>
              <a:uLnTx/>
              <a:uFillTx/>
              <a:latin typeface="Arial"/>
              <a:ea typeface="+mn-ea"/>
              <a:cs typeface="+mn-cs"/>
              <a:sym typeface="Gill Sans"/>
            </a:endParaRPr>
          </a:p>
        </p:txBody>
      </p:sp>
      <p:sp>
        <p:nvSpPr>
          <p:cNvPr id="6" name="Text Box 4">
            <a:extLst>
              <a:ext uri="{FF2B5EF4-FFF2-40B4-BE49-F238E27FC236}">
                <a16:creationId xmlns:a16="http://schemas.microsoft.com/office/drawing/2014/main" id="{AFEDB0D0-5E84-0688-FD68-4855BFA8A60B}"/>
              </a:ext>
            </a:extLst>
          </p:cNvPr>
          <p:cNvSpPr txBox="1">
            <a:spLocks noChangeArrowheads="1"/>
          </p:cNvSpPr>
          <p:nvPr/>
        </p:nvSpPr>
        <p:spPr bwMode="auto">
          <a:xfrm>
            <a:off x="203202" y="6411191"/>
            <a:ext cx="5549276" cy="190821"/>
          </a:xfrm>
          <a:prstGeom prst="rect">
            <a:avLst/>
          </a:prstGeom>
          <a:noFill/>
          <a:ln w="9525">
            <a:noFill/>
            <a:miter lim="800000"/>
          </a:ln>
        </p:spPr>
        <p:txBody>
          <a:bodyPr wrap="none" lIns="45720" tIns="36576"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zh-Hans" sz="1000" b="0" i="0" u="none" strike="noStrike" baseline="0">
                <a:solidFill>
                  <a:srgbClr val="000000"/>
                </a:solidFill>
                <a:highlight>
                  <a:srgbClr val="000000">
                    <a:alpha val="0"/>
                  </a:srgbClr>
                </a:highlight>
                <a:latin typeface="Simsun"/>
                <a:ea typeface="Simsun"/>
                <a:cs typeface="Arial"/>
              </a:rPr>
              <a:t>资料来源：国际货币基金组织《世界经济展望》、Haver Analytics、国家当局和工作人员的计算</a:t>
            </a:r>
          </a:p>
        </p:txBody>
      </p:sp>
      <p:sp>
        <p:nvSpPr>
          <p:cNvPr id="7" name="TextBox 6">
            <a:extLst>
              <a:ext uri="{FF2B5EF4-FFF2-40B4-BE49-F238E27FC236}">
                <a16:creationId xmlns:a16="http://schemas.microsoft.com/office/drawing/2014/main" id="{123A4891-69C2-DAA7-DC5A-791FE5D50367}"/>
              </a:ext>
            </a:extLst>
          </p:cNvPr>
          <p:cNvSpPr txBox="1"/>
          <p:nvPr/>
        </p:nvSpPr>
        <p:spPr>
          <a:xfrm>
            <a:off x="8408597" y="1855147"/>
            <a:ext cx="3264114" cy="546303"/>
          </a:xfrm>
          <a:prstGeom prst="rect">
            <a:avLst/>
          </a:prstGeom>
          <a:noFill/>
        </p:spPr>
        <p:txBody>
          <a:bodyPr wrap="square">
            <a:noAutofit/>
          </a:bodyPr>
          <a:lstStyle/>
          <a:p>
            <a:pPr marL="0" marR="0" rtl="0">
              <a:lnSpc>
                <a:spcPct val="125000"/>
              </a:lnSpc>
              <a:spcBef>
                <a:spcPct val="0"/>
              </a:spcBef>
              <a:spcAft>
                <a:spcPct val="0"/>
              </a:spcAft>
            </a:pPr>
            <a:r>
              <a:rPr lang="zh-Hans" sz="1400" b="1" i="0" u="none" strike="noStrike">
                <a:solidFill>
                  <a:srgbClr val="004C97"/>
                </a:solidFill>
                <a:highlight>
                  <a:srgbClr val="000000">
                    <a:alpha val="0"/>
                  </a:srgbClr>
                </a:highlight>
                <a:latin typeface="Simsun"/>
                <a:ea typeface="Simsun"/>
              </a:rPr>
              <a:t>有风险的贷款占比</a:t>
            </a:r>
            <a:endParaRPr lang="en-US" sz="1400">
              <a:solidFill>
                <a:schemeClr val="tx2"/>
              </a:solidFill>
              <a:effectLst/>
              <a:latin typeface="+mj-lt"/>
              <a:ea typeface="Arial" pitchFamily="34" charset="0"/>
            </a:endParaRPr>
          </a:p>
          <a:p>
            <a:pPr rtl="0"/>
            <a:r>
              <a:rPr lang="zh-Hans" sz="1200" b="0" i="1" u="none" strike="noStrike">
                <a:solidFill>
                  <a:srgbClr val="004C97"/>
                </a:solidFill>
                <a:highlight>
                  <a:srgbClr val="000000">
                    <a:alpha val="0"/>
                  </a:srgbClr>
                </a:highlight>
                <a:latin typeface="Simsun"/>
                <a:ea typeface="Simsun"/>
              </a:rPr>
              <a:t>(未偿还的企业贷款的占比)</a:t>
            </a:r>
            <a:endParaRPr lang="en-US" sz="1200">
              <a:solidFill>
                <a:schemeClr val="tx2"/>
              </a:solidFill>
              <a:latin typeface="+mj-lt"/>
            </a:endParaRPr>
          </a:p>
        </p:txBody>
      </p:sp>
      <p:graphicFrame>
        <p:nvGraphicFramePr>
          <p:cNvPr id="8" name="Chart 7">
            <a:extLst>
              <a:ext uri="{FF2B5EF4-FFF2-40B4-BE49-F238E27FC236}">
                <a16:creationId xmlns:a16="http://schemas.microsoft.com/office/drawing/2014/main" id="{AF402FB8-EF0D-DF67-34CE-5F0A5E2858D3}"/>
              </a:ext>
            </a:extLst>
          </p:cNvPr>
          <p:cNvGraphicFramePr/>
          <p:nvPr>
            <p:extLst>
              <p:ext uri="{D42A27DB-BD31-4B8C-83A1-F6EECF244321}">
                <p14:modId xmlns:p14="http://schemas.microsoft.com/office/powerpoint/2010/main" val="1641382483"/>
              </p:ext>
            </p:extLst>
          </p:nvPr>
        </p:nvGraphicFramePr>
        <p:xfrm>
          <a:off x="8150578" y="2479809"/>
          <a:ext cx="3846782" cy="3697957"/>
        </p:xfrm>
        <a:graphic>
          <a:graphicData uri="http://schemas.openxmlformats.org/drawingml/2006/chart">
            <c:chart xmlns:c="http://schemas.openxmlformats.org/drawingml/2006/chart" r:id="rId7"/>
          </a:graphicData>
        </a:graphic>
      </p:graphicFrame>
      <p:sp>
        <p:nvSpPr>
          <p:cNvPr id="9" name="AutoShape 5">
            <a:extLst>
              <a:ext uri="{FF2B5EF4-FFF2-40B4-BE49-F238E27FC236}">
                <a16:creationId xmlns:a16="http://schemas.microsoft.com/office/drawing/2014/main" id="{493ECE48-D950-E79E-D9D3-3D88113A6CDF}"/>
              </a:ext>
            </a:extLst>
          </p:cNvPr>
          <p:cNvSpPr>
            <a:spLocks noChangeArrowheads="1"/>
          </p:cNvSpPr>
          <p:nvPr>
            <p:custDataLst>
              <p:tags r:id="rId8"/>
            </p:custDataLst>
          </p:nvPr>
        </p:nvSpPr>
        <p:spPr bwMode="auto">
          <a:xfrm rot="5400000">
            <a:off x="9797096" y="-336555"/>
            <a:ext cx="780622" cy="3602779"/>
          </a:xfrm>
          <a:prstGeom prst="homePlate">
            <a:avLst>
              <a:gd name="adj" fmla="val 17185"/>
            </a:avLst>
          </a:prstGeom>
          <a:solidFill>
            <a:srgbClr val="004C97"/>
          </a:solidFill>
          <a:ln>
            <a:noFill/>
          </a:ln>
        </p:spPr>
        <p:txBody>
          <a:bodyPr rot="10800000" vert="eaVert" lIns="0" tIns="0" rIns="0" bIns="0" anchor="ctr">
            <a:no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defRPr/>
            </a:pPr>
            <a:r>
              <a:rPr lang="zh-Hans" sz="1300" b="1" i="0" u="none" strike="noStrike">
                <a:solidFill>
                  <a:srgbClr val="FEFEFE"/>
                </a:solidFill>
                <a:highlight>
                  <a:srgbClr val="000000">
                    <a:alpha val="0"/>
                  </a:srgbClr>
                </a:highlight>
                <a:latin typeface="Simsun"/>
                <a:ea typeface="Simsun"/>
                <a:sym typeface="Gill Sans"/>
              </a:rPr>
              <a:t>碳价上涨带来的贷款风险可能是巨大的</a:t>
            </a:r>
            <a:endParaRPr kumimoji="0" lang="en-US" sz="1300" b="1" i="0" u="none" strike="noStrike" kern="1200" cap="none" spc="0" normalizeH="0" baseline="0" noProof="0">
              <a:ln>
                <a:noFill/>
              </a:ln>
              <a:solidFill>
                <a:schemeClr val="bg1"/>
              </a:solidFill>
              <a:effectLst/>
              <a:uLnTx/>
              <a:uFillTx/>
              <a:latin typeface="Arial"/>
              <a:ea typeface="+mn-ea"/>
              <a:cs typeface="+mn-cs"/>
              <a:sym typeface="Gill Sans"/>
            </a:endParaRPr>
          </a:p>
        </p:txBody>
      </p:sp>
    </p:spTree>
    <p:extLst>
      <p:ext uri="{BB962C8B-B14F-4D97-AF65-F5344CB8AC3E}">
        <p14:creationId xmlns:p14="http://schemas.microsoft.com/office/powerpoint/2010/main" val="716027966"/>
      </p:ext>
    </p:extLst>
  </p:cSld>
  <p:clrMapOvr>
    <a:masterClrMapping/>
  </p:clrMapOvr>
  <p:transition>
    <p:fade/>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5F98248-4809-43D1-B50A-87DF0625C1FF}"/>
              </a:ext>
            </a:extLst>
          </p:cNvPr>
          <p:cNvSpPr>
            <a:spLocks noGrp="1"/>
          </p:cNvSpPr>
          <p:nvPr>
            <p:ph type="title"/>
          </p:nvPr>
        </p:nvSpPr>
        <p:spPr>
          <a:xfrm>
            <a:off x="313000" y="62232"/>
            <a:ext cx="10458627" cy="978486"/>
          </a:xfrm>
        </p:spPr>
        <p:txBody>
          <a:bodyPr>
            <a:noAutofit/>
          </a:bodyPr>
          <a:lstStyle/>
          <a:p>
            <a:pPr rtl="0"/>
            <a:r>
              <a:rPr lang="zh-Hans" sz="2400" b="1" i="0" u="none" strike="noStrike">
                <a:solidFill>
                  <a:srgbClr val="004C97"/>
                </a:solidFill>
                <a:highlight>
                  <a:srgbClr val="000000">
                    <a:alpha val="0"/>
                  </a:srgbClr>
                </a:highlight>
                <a:latin typeface="Simsun"/>
                <a:ea typeface="Simsun"/>
              </a:rPr>
              <a:t>相对于投资需求而言，气候融资仍然很小</a:t>
            </a:r>
            <a:endParaRPr lang="en-US" sz="2400"/>
          </a:p>
        </p:txBody>
      </p:sp>
      <p:graphicFrame>
        <p:nvGraphicFramePr>
          <p:cNvPr id="10" name="Chart 9">
            <a:extLst>
              <a:ext uri="{FF2B5EF4-FFF2-40B4-BE49-F238E27FC236}">
                <a16:creationId xmlns:a16="http://schemas.microsoft.com/office/drawing/2014/main" id="{A6510386-A8B6-423F-A276-D16B0CB5B886}"/>
              </a:ext>
            </a:extLst>
          </p:cNvPr>
          <p:cNvGraphicFramePr/>
          <p:nvPr>
            <p:extLst>
              <p:ext uri="{D42A27DB-BD31-4B8C-83A1-F6EECF244321}">
                <p14:modId xmlns:p14="http://schemas.microsoft.com/office/powerpoint/2010/main" val="580180037"/>
              </p:ext>
            </p:extLst>
          </p:nvPr>
        </p:nvGraphicFramePr>
        <p:xfrm>
          <a:off x="6096000" y="2460685"/>
          <a:ext cx="5419033" cy="4043288"/>
        </p:xfrm>
        <a:graphic>
          <a:graphicData uri="http://schemas.openxmlformats.org/drawingml/2006/chart">
            <c:chart xmlns:c="http://schemas.openxmlformats.org/drawingml/2006/chart" r:id="rId3"/>
          </a:graphicData>
        </a:graphic>
      </p:graphicFrame>
      <p:sp>
        <p:nvSpPr>
          <p:cNvPr id="6" name="TextBox 5">
            <a:extLst>
              <a:ext uri="{FF2B5EF4-FFF2-40B4-BE49-F238E27FC236}">
                <a16:creationId xmlns:a16="http://schemas.microsoft.com/office/drawing/2014/main" id="{E1456100-F875-42B1-A9C0-7B451D614E51}"/>
              </a:ext>
            </a:extLst>
          </p:cNvPr>
          <p:cNvSpPr txBox="1"/>
          <p:nvPr/>
        </p:nvSpPr>
        <p:spPr>
          <a:xfrm>
            <a:off x="313000" y="1870741"/>
            <a:ext cx="4669608" cy="523220"/>
          </a:xfrm>
          <a:prstGeom prst="rect">
            <a:avLst/>
          </a:prstGeom>
          <a:solidFill>
            <a:schemeClr val="bg1"/>
          </a:solidFill>
        </p:spPr>
        <p:txBody>
          <a:bodyPr wrap="square">
            <a:noAutofit/>
          </a:bodyPr>
          <a:lstStyle/>
          <a:p>
            <a:pPr defTabSz="914400" rtl="0">
              <a:defRPr sz="1400" b="0" i="0" u="none" strike="noStrike" kern="1200" spc="0" baseline="0">
                <a:solidFill>
                  <a:srgbClr val="000000">
                    <a:lumMod val="65000"/>
                    <a:lumOff val="35000"/>
                  </a:srgbClr>
                </a:solidFill>
                <a:latin typeface="+mn-lt"/>
                <a:ea typeface="+mn-ea"/>
                <a:cs typeface="+mn-cs"/>
              </a:defRPr>
            </a:pPr>
            <a:r>
              <a:rPr lang="zh-Hans" sz="1400" b="1" i="0" u="none" strike="noStrike">
                <a:solidFill>
                  <a:srgbClr val="004C97"/>
                </a:solidFill>
                <a:highlight>
                  <a:srgbClr val="000000">
                    <a:alpha val="0"/>
                  </a:srgbClr>
                </a:highlight>
                <a:latin typeface="Simsun"/>
                <a:ea typeface="Simsun"/>
                <a:cs typeface="Segoe UI"/>
              </a:rPr>
              <a:t>气候资金流向</a:t>
            </a:r>
          </a:p>
          <a:p>
            <a:pPr defTabSz="914400" rtl="0">
              <a:defRPr sz="1400" b="0" i="0" u="none" strike="noStrike" kern="1200" spc="0" baseline="0">
                <a:solidFill>
                  <a:srgbClr val="000000">
                    <a:lumMod val="65000"/>
                    <a:lumOff val="35000"/>
                  </a:srgbClr>
                </a:solidFill>
                <a:latin typeface="+mn-lt"/>
                <a:ea typeface="+mn-ea"/>
                <a:cs typeface="+mn-cs"/>
              </a:defRPr>
            </a:pPr>
            <a:r>
              <a:rPr lang="zh-Hans" sz="1400" b="0" i="1" u="none" strike="noStrike">
                <a:solidFill>
                  <a:srgbClr val="004C97"/>
                </a:solidFill>
                <a:highlight>
                  <a:srgbClr val="000000">
                    <a:alpha val="0"/>
                  </a:srgbClr>
                </a:highlight>
                <a:latin typeface="Simsun"/>
                <a:ea typeface="Simsun"/>
                <a:cs typeface="Segoe UI"/>
              </a:rPr>
              <a:t>占国内生产总值的百分比</a:t>
            </a:r>
          </a:p>
        </p:txBody>
      </p:sp>
      <p:sp>
        <p:nvSpPr>
          <p:cNvPr id="7" name="TextBox 6">
            <a:extLst>
              <a:ext uri="{FF2B5EF4-FFF2-40B4-BE49-F238E27FC236}">
                <a16:creationId xmlns:a16="http://schemas.microsoft.com/office/drawing/2014/main" id="{B21B0C7F-B9D3-40EE-91FA-EFB6B4BD1C6C}"/>
              </a:ext>
            </a:extLst>
          </p:cNvPr>
          <p:cNvSpPr txBox="1"/>
          <p:nvPr/>
        </p:nvSpPr>
        <p:spPr>
          <a:xfrm>
            <a:off x="6096000" y="1870741"/>
            <a:ext cx="4463319" cy="523220"/>
          </a:xfrm>
          <a:prstGeom prst="rect">
            <a:avLst/>
          </a:prstGeom>
          <a:solidFill>
            <a:schemeClr val="bg1"/>
          </a:solidFill>
        </p:spPr>
        <p:txBody>
          <a:bodyPr wrap="square">
            <a:noAutofit/>
          </a:bodyPr>
          <a:lstStyle/>
          <a:p>
            <a:pPr defTabSz="914400" rtl="0">
              <a:defRPr sz="1400" b="0" i="0" u="none" strike="noStrike" kern="1200" spc="0" baseline="0">
                <a:solidFill>
                  <a:srgbClr val="000000">
                    <a:lumMod val="65000"/>
                    <a:lumOff val="35000"/>
                  </a:srgbClr>
                </a:solidFill>
                <a:latin typeface="+mn-lt"/>
                <a:ea typeface="+mn-ea"/>
                <a:cs typeface="+mn-cs"/>
              </a:defRPr>
            </a:pPr>
            <a:r>
              <a:rPr lang="zh-Hans" sz="1400" b="1" i="0" u="none" strike="noStrike">
                <a:solidFill>
                  <a:srgbClr val="004C97"/>
                </a:solidFill>
                <a:highlight>
                  <a:srgbClr val="000000">
                    <a:alpha val="0"/>
                  </a:srgbClr>
                </a:highlight>
                <a:latin typeface="Simsun"/>
                <a:ea typeface="Simsun"/>
                <a:cs typeface="Segoe UI"/>
              </a:rPr>
              <a:t>按目标划分的气候融资</a:t>
            </a:r>
          </a:p>
          <a:p>
            <a:pPr defTabSz="914400" rtl="0">
              <a:defRPr sz="1400" b="0" i="0" u="none" strike="noStrike" kern="1200" spc="0" baseline="0">
                <a:solidFill>
                  <a:srgbClr val="000000">
                    <a:lumMod val="65000"/>
                    <a:lumOff val="35000"/>
                  </a:srgbClr>
                </a:solidFill>
                <a:latin typeface="+mn-lt"/>
                <a:ea typeface="+mn-ea"/>
                <a:cs typeface="+mn-cs"/>
              </a:defRPr>
            </a:pPr>
            <a:r>
              <a:rPr lang="zh-Hans" sz="1400" b="0" i="1" u="none" strike="noStrike">
                <a:solidFill>
                  <a:srgbClr val="004C97"/>
                </a:solidFill>
                <a:highlight>
                  <a:srgbClr val="000000">
                    <a:alpha val="0"/>
                  </a:srgbClr>
                </a:highlight>
                <a:latin typeface="Simsun"/>
                <a:ea typeface="Simsun"/>
                <a:cs typeface="Segoe UI"/>
              </a:rPr>
              <a:t>2019/2020年平均数</a:t>
            </a:r>
          </a:p>
        </p:txBody>
      </p:sp>
      <p:graphicFrame>
        <p:nvGraphicFramePr>
          <p:cNvPr id="8" name="Chart 7">
            <a:extLst>
              <a:ext uri="{FF2B5EF4-FFF2-40B4-BE49-F238E27FC236}">
                <a16:creationId xmlns:a16="http://schemas.microsoft.com/office/drawing/2014/main" id="{B73BB95A-E164-4E83-BF50-F9A0CF0D3DD8}"/>
              </a:ext>
            </a:extLst>
          </p:cNvPr>
          <p:cNvGraphicFramePr/>
          <p:nvPr>
            <p:extLst>
              <p:ext uri="{D42A27DB-BD31-4B8C-83A1-F6EECF244321}">
                <p14:modId xmlns:p14="http://schemas.microsoft.com/office/powerpoint/2010/main" val="3612927422"/>
              </p:ext>
            </p:extLst>
          </p:nvPr>
        </p:nvGraphicFramePr>
        <p:xfrm>
          <a:off x="313001" y="2460685"/>
          <a:ext cx="5226303" cy="4043288"/>
        </p:xfrm>
        <a:graphic>
          <a:graphicData uri="http://schemas.openxmlformats.org/drawingml/2006/chart">
            <c:chart xmlns:c="http://schemas.openxmlformats.org/drawingml/2006/chart" r:id="rId4"/>
          </a:graphicData>
        </a:graphic>
      </p:graphicFrame>
      <p:sp>
        <p:nvSpPr>
          <p:cNvPr id="3" name="AutoShape 5">
            <a:extLst>
              <a:ext uri="{FF2B5EF4-FFF2-40B4-BE49-F238E27FC236}">
                <a16:creationId xmlns:a16="http://schemas.microsoft.com/office/drawing/2014/main" id="{4178BB63-4C78-EE77-854B-ABEF2D7FAAA6}"/>
              </a:ext>
            </a:extLst>
          </p:cNvPr>
          <p:cNvSpPr>
            <a:spLocks noChangeArrowheads="1"/>
          </p:cNvSpPr>
          <p:nvPr>
            <p:custDataLst>
              <p:tags r:id="rId5"/>
            </p:custDataLst>
          </p:nvPr>
        </p:nvSpPr>
        <p:spPr bwMode="auto">
          <a:xfrm rot="5400000">
            <a:off x="8422367" y="-1341966"/>
            <a:ext cx="766301" cy="5419032"/>
          </a:xfrm>
          <a:prstGeom prst="homePlate">
            <a:avLst>
              <a:gd name="adj" fmla="val 17185"/>
            </a:avLst>
          </a:prstGeom>
          <a:solidFill>
            <a:srgbClr val="004C97"/>
          </a:solidFill>
          <a:ln>
            <a:noFill/>
          </a:ln>
        </p:spPr>
        <p:txBody>
          <a:bodyPr rot="10800000" vert="eaVert" lIns="0" tIns="0" rIns="0" bIns="0" anchor="ctr">
            <a:no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defRPr/>
            </a:pPr>
            <a:r>
              <a:rPr lang="zh-Hans" sz="1300" b="1" i="0" u="none" strike="noStrike">
                <a:solidFill>
                  <a:srgbClr val="FEFEFE"/>
                </a:solidFill>
                <a:highlight>
                  <a:srgbClr val="000000">
                    <a:alpha val="0"/>
                  </a:srgbClr>
                </a:highlight>
                <a:latin typeface="Simsun"/>
                <a:ea typeface="Simsun"/>
                <a:sym typeface="Gill Sans"/>
              </a:rPr>
              <a:t>......大部分资金与缓解措施挂钩——而适应性投资有巨大缺口</a:t>
            </a:r>
          </a:p>
        </p:txBody>
      </p:sp>
      <p:sp>
        <p:nvSpPr>
          <p:cNvPr id="5" name="AutoShape 5">
            <a:extLst>
              <a:ext uri="{FF2B5EF4-FFF2-40B4-BE49-F238E27FC236}">
                <a16:creationId xmlns:a16="http://schemas.microsoft.com/office/drawing/2014/main" id="{D1CAA082-7CF7-94FC-D22C-C2A8E38085A3}"/>
              </a:ext>
            </a:extLst>
          </p:cNvPr>
          <p:cNvSpPr>
            <a:spLocks noChangeArrowheads="1"/>
          </p:cNvSpPr>
          <p:nvPr>
            <p:custDataLst>
              <p:tags r:id="rId6"/>
            </p:custDataLst>
          </p:nvPr>
        </p:nvSpPr>
        <p:spPr bwMode="auto">
          <a:xfrm rot="5400000">
            <a:off x="2543002" y="-1245601"/>
            <a:ext cx="766300" cy="5226304"/>
          </a:xfrm>
          <a:prstGeom prst="homePlate">
            <a:avLst>
              <a:gd name="adj" fmla="val 17185"/>
            </a:avLst>
          </a:prstGeom>
          <a:solidFill>
            <a:srgbClr val="004C97"/>
          </a:solidFill>
          <a:ln>
            <a:noFill/>
          </a:ln>
        </p:spPr>
        <p:txBody>
          <a:bodyPr rot="10800000" vert="eaVert" lIns="0" tIns="0" rIns="0" bIns="0" anchor="ctr">
            <a:no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300" b="1" i="0" u="none" strike="noStrike" kern="1200" cap="none" spc="0" normalizeH="0" baseline="0" noProof="0">
                <a:solidFill>
                  <a:srgbClr val="FEFEFE"/>
                </a:solidFill>
                <a:highlight>
                  <a:srgbClr val="000000">
                    <a:alpha val="0"/>
                  </a:srgbClr>
                </a:highlight>
                <a:uLnTx/>
                <a:uFillTx/>
                <a:latin typeface="Simsun"/>
                <a:ea typeface="Simsun"/>
                <a:cs typeface="Arial"/>
                <a:sym typeface="Gill Sans"/>
              </a:rPr>
              <a:t>流入该地区的与气候有关的资金量低于全球平均水平</a:t>
            </a:r>
          </a:p>
        </p:txBody>
      </p:sp>
    </p:spTree>
    <p:extLst>
      <p:ext uri="{BB962C8B-B14F-4D97-AF65-F5344CB8AC3E}">
        <p14:creationId xmlns:p14="http://schemas.microsoft.com/office/powerpoint/2010/main" val="1210455738"/>
      </p:ext>
    </p:extLst>
  </p:cSld>
  <p:clrMapOvr>
    <a:masterClrMapping/>
  </p:clrMapOvr>
  <p:transition>
    <p:fade/>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5F98248-4809-43D1-B50A-87DF0625C1FF}"/>
              </a:ext>
            </a:extLst>
          </p:cNvPr>
          <p:cNvSpPr>
            <a:spLocks noGrp="1"/>
          </p:cNvSpPr>
          <p:nvPr>
            <p:ph type="title"/>
          </p:nvPr>
        </p:nvSpPr>
        <p:spPr>
          <a:xfrm>
            <a:off x="312915" y="62805"/>
            <a:ext cx="10261304" cy="766301"/>
          </a:xfrm>
        </p:spPr>
        <p:txBody>
          <a:bodyPr>
            <a:noAutofit/>
          </a:bodyPr>
          <a:lstStyle/>
          <a:p>
            <a:pPr rtl="0"/>
            <a:r>
              <a:rPr lang="zh-Hans" sz="2400" b="1" i="0" u="none" strike="noStrike">
                <a:solidFill>
                  <a:srgbClr val="004C97"/>
                </a:solidFill>
                <a:highlight>
                  <a:srgbClr val="000000">
                    <a:alpha val="0"/>
                  </a:srgbClr>
                </a:highlight>
                <a:latin typeface="Simsun"/>
                <a:ea typeface="Simsun"/>
              </a:rPr>
              <a:t>该地区与气候有关的私营资金流入量仍然很低</a:t>
            </a:r>
            <a:endParaRPr lang="en-US" sz="2400"/>
          </a:p>
        </p:txBody>
      </p:sp>
      <p:sp>
        <p:nvSpPr>
          <p:cNvPr id="7" name="TextBox 6">
            <a:extLst>
              <a:ext uri="{FF2B5EF4-FFF2-40B4-BE49-F238E27FC236}">
                <a16:creationId xmlns:a16="http://schemas.microsoft.com/office/drawing/2014/main" id="{37721100-7D07-4E74-A60E-402B2C411710}"/>
              </a:ext>
            </a:extLst>
          </p:cNvPr>
          <p:cNvSpPr txBox="1"/>
          <p:nvPr/>
        </p:nvSpPr>
        <p:spPr>
          <a:xfrm>
            <a:off x="313000" y="1798690"/>
            <a:ext cx="5039504" cy="523220"/>
          </a:xfrm>
          <a:prstGeom prst="rect">
            <a:avLst/>
          </a:prstGeom>
          <a:solidFill>
            <a:schemeClr val="bg1"/>
          </a:solidFill>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sz="1400" b="0" i="0" u="none" strike="noStrike" kern="1200" spc="0" baseline="0">
                <a:solidFill>
                  <a:srgbClr val="000000">
                    <a:lumMod val="65000"/>
                    <a:lumOff val="35000"/>
                  </a:srgbClr>
                </a:solidFill>
                <a:latin typeface="+mn-lt"/>
                <a:ea typeface="+mn-ea"/>
                <a:cs typeface="+mn-cs"/>
              </a:defRPr>
            </a:pPr>
            <a:r>
              <a:rPr lang="zh-Hans" sz="1400" b="1" i="0" u="none" strike="noStrike">
                <a:solidFill>
                  <a:srgbClr val="004C97"/>
                </a:solidFill>
                <a:highlight>
                  <a:srgbClr val="000000">
                    <a:alpha val="0"/>
                  </a:srgbClr>
                </a:highlight>
                <a:latin typeface="Simsun"/>
                <a:ea typeface="Simsun"/>
                <a:cs typeface="Segoe UI"/>
              </a:rPr>
              <a:t>私营部门气候融资，2019/20</a:t>
            </a:r>
          </a:p>
          <a:p>
            <a:pPr marL="0" marR="0" lvl="0" indent="0" algn="l" defTabSz="914400" rtl="0" eaLnBrk="1" fontAlgn="auto" latinLnBrk="0" hangingPunct="1">
              <a:lnSpc>
                <a:spcPct val="100000"/>
              </a:lnSpc>
              <a:spcBef>
                <a:spcPct val="0"/>
              </a:spcBef>
              <a:spcAft>
                <a:spcPct val="0"/>
              </a:spcAft>
              <a:buClrTx/>
              <a:buSzTx/>
              <a:buFontTx/>
              <a:buNone/>
              <a:defRPr sz="1400" b="0" i="0" u="none" strike="noStrike" kern="1200" spc="0" baseline="0">
                <a:solidFill>
                  <a:srgbClr val="000000">
                    <a:lumMod val="65000"/>
                    <a:lumOff val="35000"/>
                  </a:srgbClr>
                </a:solidFill>
                <a:latin typeface="+mn-lt"/>
                <a:ea typeface="+mn-ea"/>
                <a:cs typeface="+mn-cs"/>
              </a:defRPr>
            </a:pPr>
            <a:r>
              <a:rPr lang="zh-Hans" sz="1400" b="0" i="1" u="none" strike="noStrike">
                <a:solidFill>
                  <a:srgbClr val="004C97"/>
                </a:solidFill>
                <a:highlight>
                  <a:srgbClr val="000000">
                    <a:alpha val="0"/>
                  </a:srgbClr>
                </a:highlight>
                <a:latin typeface="Simsun"/>
                <a:ea typeface="Simsun"/>
                <a:cs typeface="Segoe UI"/>
              </a:rPr>
              <a:t>占国内生产总值的百分比</a:t>
            </a:r>
          </a:p>
        </p:txBody>
      </p:sp>
      <p:sp>
        <p:nvSpPr>
          <p:cNvPr id="8" name="TextBox 7">
            <a:extLst>
              <a:ext uri="{FF2B5EF4-FFF2-40B4-BE49-F238E27FC236}">
                <a16:creationId xmlns:a16="http://schemas.microsoft.com/office/drawing/2014/main" id="{290275A4-0976-48C9-900B-1AD380160604}"/>
              </a:ext>
            </a:extLst>
          </p:cNvPr>
          <p:cNvSpPr txBox="1"/>
          <p:nvPr/>
        </p:nvSpPr>
        <p:spPr>
          <a:xfrm>
            <a:off x="6096000" y="1818929"/>
            <a:ext cx="5285784" cy="523220"/>
          </a:xfrm>
          <a:prstGeom prst="rect">
            <a:avLst/>
          </a:prstGeom>
          <a:solidFill>
            <a:schemeClr val="bg1"/>
          </a:solidFill>
        </p:spPr>
        <p:txBody>
          <a:bodyPr wrap="square">
            <a:noAutofit/>
          </a:bodyPr>
          <a:lstStyle/>
          <a:p>
            <a:pPr defTabSz="914400" rtl="0">
              <a:defRPr sz="1400" b="0" i="0" u="none" strike="noStrike" kern="1200" spc="0" baseline="0">
                <a:solidFill>
                  <a:srgbClr val="000000">
                    <a:lumMod val="65000"/>
                    <a:lumOff val="35000"/>
                  </a:srgbClr>
                </a:solidFill>
                <a:latin typeface="+mn-lt"/>
                <a:ea typeface="+mn-ea"/>
                <a:cs typeface="+mn-cs"/>
              </a:defRPr>
            </a:pPr>
            <a:r>
              <a:rPr lang="zh-Hans" sz="1400" b="1" i="0" u="none" strike="noStrike">
                <a:solidFill>
                  <a:srgbClr val="004C97"/>
                </a:solidFill>
                <a:highlight>
                  <a:srgbClr val="000000">
                    <a:alpha val="0"/>
                  </a:srgbClr>
                </a:highlight>
                <a:latin typeface="Simsun"/>
                <a:ea typeface="Simsun"/>
                <a:cs typeface="Segoe UI"/>
              </a:rPr>
              <a:t>2019/20年气候融资的公共与私营比重</a:t>
            </a:r>
          </a:p>
          <a:p>
            <a:pPr defTabSz="914400" rtl="0">
              <a:defRPr sz="1400" b="0" i="0" u="none" strike="noStrike" kern="1200" spc="0" baseline="0">
                <a:solidFill>
                  <a:srgbClr val="000000">
                    <a:lumMod val="65000"/>
                    <a:lumOff val="35000"/>
                  </a:srgbClr>
                </a:solidFill>
                <a:latin typeface="+mn-lt"/>
                <a:ea typeface="+mn-ea"/>
                <a:cs typeface="+mn-cs"/>
              </a:defRPr>
            </a:pPr>
            <a:r>
              <a:rPr lang="zh-Hans" sz="1400" b="0" i="1" u="none" strike="noStrike">
                <a:solidFill>
                  <a:srgbClr val="004C97"/>
                </a:solidFill>
                <a:highlight>
                  <a:srgbClr val="000000">
                    <a:alpha val="0"/>
                  </a:srgbClr>
                </a:highlight>
                <a:latin typeface="Simsun"/>
                <a:ea typeface="Simsun"/>
                <a:cs typeface="Segoe UI"/>
              </a:rPr>
              <a:t>百分比</a:t>
            </a:r>
          </a:p>
        </p:txBody>
      </p:sp>
      <p:graphicFrame>
        <p:nvGraphicFramePr>
          <p:cNvPr id="11" name="Chart 10">
            <a:extLst>
              <a:ext uri="{FF2B5EF4-FFF2-40B4-BE49-F238E27FC236}">
                <a16:creationId xmlns:a16="http://schemas.microsoft.com/office/drawing/2014/main" id="{49B6460E-6118-4F16-9F96-C7A3736BE202}"/>
              </a:ext>
            </a:extLst>
          </p:cNvPr>
          <p:cNvGraphicFramePr/>
          <p:nvPr>
            <p:extLst>
              <p:ext uri="{D42A27DB-BD31-4B8C-83A1-F6EECF244321}">
                <p14:modId xmlns:p14="http://schemas.microsoft.com/office/powerpoint/2010/main" val="445405820"/>
              </p:ext>
            </p:extLst>
          </p:nvPr>
        </p:nvGraphicFramePr>
        <p:xfrm>
          <a:off x="313000" y="2342343"/>
          <a:ext cx="5226304" cy="3982257"/>
        </p:xfrm>
        <a:graphic>
          <a:graphicData uri="http://schemas.openxmlformats.org/drawingml/2006/chart">
            <c:chart xmlns:c="http://schemas.openxmlformats.org/drawingml/2006/chart" r:id="rId3"/>
          </a:graphicData>
        </a:graphic>
      </p:graphicFrame>
      <p:sp>
        <p:nvSpPr>
          <p:cNvPr id="3" name="TextBox 1">
            <a:extLst>
              <a:ext uri="{FF2B5EF4-FFF2-40B4-BE49-F238E27FC236}">
                <a16:creationId xmlns:a16="http://schemas.microsoft.com/office/drawing/2014/main" id="{5F0D7EAC-6C09-73EF-089C-B3B146358746}"/>
              </a:ext>
            </a:extLst>
          </p:cNvPr>
          <p:cNvSpPr txBox="1"/>
          <p:nvPr/>
        </p:nvSpPr>
        <p:spPr>
          <a:xfrm>
            <a:off x="798121" y="6220606"/>
            <a:ext cx="4645446" cy="292018"/>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r>
              <a:rPr lang="zh-Hans" sz="1100" b="0" i="0" u="none" strike="noStrike">
                <a:highlight>
                  <a:srgbClr val="000000">
                    <a:alpha val="0"/>
                  </a:srgbClr>
                </a:highlight>
                <a:latin typeface="Simsun"/>
                <a:ea typeface="Simsun"/>
                <a:cs typeface="Arial"/>
              </a:rPr>
              <a:t>资料来源：气候政策倡议；以及国际货币基金组织工作人员的计算。</a:t>
            </a:r>
          </a:p>
        </p:txBody>
      </p:sp>
      <p:graphicFrame>
        <p:nvGraphicFramePr>
          <p:cNvPr id="5" name="Chart 4">
            <a:extLst>
              <a:ext uri="{FF2B5EF4-FFF2-40B4-BE49-F238E27FC236}">
                <a16:creationId xmlns:a16="http://schemas.microsoft.com/office/drawing/2014/main" id="{2E1D029E-EA3E-4F94-9552-4BB915515888}"/>
              </a:ext>
            </a:extLst>
          </p:cNvPr>
          <p:cNvGraphicFramePr/>
          <p:nvPr>
            <p:extLst>
              <p:ext uri="{D42A27DB-BD31-4B8C-83A1-F6EECF244321}">
                <p14:modId xmlns:p14="http://schemas.microsoft.com/office/powerpoint/2010/main" val="969953627"/>
              </p:ext>
            </p:extLst>
          </p:nvPr>
        </p:nvGraphicFramePr>
        <p:xfrm>
          <a:off x="6159820" y="2342342"/>
          <a:ext cx="5355213" cy="3982258"/>
        </p:xfrm>
        <a:graphic>
          <a:graphicData uri="http://schemas.openxmlformats.org/drawingml/2006/chart">
            <c:chart xmlns:c="http://schemas.openxmlformats.org/drawingml/2006/chart" r:id="rId4"/>
          </a:graphicData>
        </a:graphic>
      </p:graphicFrame>
      <p:sp>
        <p:nvSpPr>
          <p:cNvPr id="6" name="AutoShape 5">
            <a:extLst>
              <a:ext uri="{FF2B5EF4-FFF2-40B4-BE49-F238E27FC236}">
                <a16:creationId xmlns:a16="http://schemas.microsoft.com/office/drawing/2014/main" id="{472D5202-C1DC-363D-1492-10CB2E358E11}"/>
              </a:ext>
            </a:extLst>
          </p:cNvPr>
          <p:cNvSpPr>
            <a:spLocks noChangeArrowheads="1"/>
          </p:cNvSpPr>
          <p:nvPr>
            <p:custDataLst>
              <p:tags r:id="rId5"/>
            </p:custDataLst>
          </p:nvPr>
        </p:nvSpPr>
        <p:spPr bwMode="auto">
          <a:xfrm rot="5400000">
            <a:off x="8422367" y="-1341966"/>
            <a:ext cx="766301" cy="5419032"/>
          </a:xfrm>
          <a:prstGeom prst="homePlate">
            <a:avLst>
              <a:gd name="adj" fmla="val 17185"/>
            </a:avLst>
          </a:prstGeom>
          <a:solidFill>
            <a:srgbClr val="004C97"/>
          </a:solidFill>
          <a:ln>
            <a:noFill/>
          </a:ln>
        </p:spPr>
        <p:txBody>
          <a:bodyPr rot="10800000" vert="eaVert" lIns="0" tIns="0" rIns="0" bIns="0" anchor="ctr">
            <a:no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defRPr/>
            </a:pPr>
            <a:r>
              <a:rPr lang="zh-Hans" sz="1600" b="1" i="0" u="none" strike="noStrike">
                <a:solidFill>
                  <a:srgbClr val="FEFEFE"/>
                </a:solidFill>
                <a:highlight>
                  <a:srgbClr val="000000">
                    <a:alpha val="0"/>
                  </a:srgbClr>
                </a:highlight>
                <a:latin typeface="Simsun"/>
                <a:ea typeface="Simsun"/>
                <a:sym typeface="Gill Sans"/>
              </a:rPr>
              <a:t>......以及对公共资金流动的影响</a:t>
            </a:r>
          </a:p>
        </p:txBody>
      </p:sp>
      <p:sp>
        <p:nvSpPr>
          <p:cNvPr id="9" name="AutoShape 5">
            <a:extLst>
              <a:ext uri="{FF2B5EF4-FFF2-40B4-BE49-F238E27FC236}">
                <a16:creationId xmlns:a16="http://schemas.microsoft.com/office/drawing/2014/main" id="{C4DABD93-0E04-0F3E-21EA-7E14CB26280C}"/>
              </a:ext>
            </a:extLst>
          </p:cNvPr>
          <p:cNvSpPr>
            <a:spLocks noChangeArrowheads="1"/>
          </p:cNvSpPr>
          <p:nvPr>
            <p:custDataLst>
              <p:tags r:id="rId6"/>
            </p:custDataLst>
          </p:nvPr>
        </p:nvSpPr>
        <p:spPr bwMode="auto">
          <a:xfrm rot="5400000">
            <a:off x="2543002" y="-1245601"/>
            <a:ext cx="766300" cy="5226304"/>
          </a:xfrm>
          <a:prstGeom prst="homePlate">
            <a:avLst>
              <a:gd name="adj" fmla="val 17185"/>
            </a:avLst>
          </a:prstGeom>
          <a:solidFill>
            <a:srgbClr val="004C97"/>
          </a:solidFill>
          <a:ln>
            <a:noFill/>
          </a:ln>
        </p:spPr>
        <p:txBody>
          <a:bodyPr rot="10800000" vert="eaVert" lIns="0" tIns="0" rIns="0" bIns="0" anchor="ctr">
            <a:no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zh-Hans" sz="1600" b="1" i="0" u="none" strike="noStrike">
                <a:solidFill>
                  <a:srgbClr val="FEFEFE"/>
                </a:solidFill>
                <a:highlight>
                  <a:srgbClr val="000000">
                    <a:alpha val="0"/>
                  </a:srgbClr>
                </a:highlight>
                <a:latin typeface="Simsun"/>
                <a:ea typeface="Simsun"/>
                <a:cs typeface="Arial"/>
                <a:sym typeface="Gill Sans"/>
              </a:rPr>
              <a:t>...与其他地区相比，都是如此</a:t>
            </a:r>
            <a:endParaRPr kumimoji="0" lang="en-US" sz="1600" b="1" i="0" u="none" strike="noStrike" kern="1200" cap="none" spc="0" normalizeH="0" baseline="0" noProof="0">
              <a:ln>
                <a:noFill/>
              </a:ln>
              <a:solidFill>
                <a:srgbClr val="FEFEFE"/>
              </a:solidFill>
              <a:effectLst/>
              <a:uLnTx/>
              <a:uFillTx/>
              <a:latin typeface="Arial"/>
              <a:ea typeface="+mn-ea"/>
              <a:cs typeface="Arial" pitchFamily="34" charset="0"/>
              <a:sym typeface="Gill Sans"/>
            </a:endParaRPr>
          </a:p>
        </p:txBody>
      </p:sp>
    </p:spTree>
    <p:extLst>
      <p:ext uri="{BB962C8B-B14F-4D97-AF65-F5344CB8AC3E}">
        <p14:creationId xmlns:p14="http://schemas.microsoft.com/office/powerpoint/2010/main" val="359291649"/>
      </p:ext>
    </p:extLst>
  </p:cSld>
  <p:clrMapOvr>
    <a:masterClrMapping/>
  </p:clrMapOvr>
  <p:transition>
    <p:fade/>
  </p:transition>
  <p:timing/>
</p:sld>
</file>

<file path=ppt/tags/tag1.xml><?xml version="1.0" encoding="utf-8"?>
<p:tagLst xmlns:p="http://schemas.openxmlformats.org/presentationml/2006/main">
  <p:tag name="THINKCELLSHAPEDONOTDELETE" val="pxnmjWzFP1UOrY73khy34xw"/>
</p:tagLst>
</file>

<file path=ppt/tags/tag10.xml><?xml version="1.0" encoding="utf-8"?>
<p:tagLst xmlns:p="http://schemas.openxmlformats.org/presentationml/2006/main">
  <p:tag name="THINKCELLSHAPEDONOTDELETE" val="pxnmjWzFP1UOrY73khy34xw"/>
</p:tagLst>
</file>

<file path=ppt/tags/tag11.xml><?xml version="1.0" encoding="utf-8"?>
<p:tagLst xmlns:p="http://schemas.openxmlformats.org/presentationml/2006/main">
  <p:tag name="THINKCELLSHAPEDONOTDELETE" val="pxnmjWzFP1UOrY73khy34xw"/>
</p:tagLst>
</file>

<file path=ppt/tags/tag12.xml><?xml version="1.0" encoding="utf-8"?>
<p:tagLst xmlns:p="http://schemas.openxmlformats.org/presentationml/2006/main">
  <p:tag name="THINKCELLSHAPEDONOTDELETE" val="pxnmjWzFP1UOrY73khy34xw"/>
</p:tagLst>
</file>

<file path=ppt/tags/tag13.xml><?xml version="1.0" encoding="utf-8"?>
<p:tagLst xmlns:p="http://schemas.openxmlformats.org/presentationml/2006/main">
  <p:tag name="THINKCELLSHAPEDONOTDELETE" val="pxnmjWzFP1UOrY73khy34xw"/>
</p:tagLst>
</file>

<file path=ppt/tags/tag14.xml><?xml version="1.0" encoding="utf-8"?>
<p:tagLst xmlns:p="http://schemas.openxmlformats.org/presentationml/2006/main">
  <p:tag name="AS_NET" val="3.1.12"/>
  <p:tag name="AS_OS" val="Unix 5.4.209.116"/>
  <p:tag name="AS_RELEASE_DATE" val="2020.03.14"/>
  <p:tag name="AS_TITLE" val="Aspose.Slides for .NET Standard 2.0"/>
  <p:tag name="AS_VERSION" val="20.3"/>
</p:tagLst>
</file>

<file path=ppt/tags/tag2.xml><?xml version="1.0" encoding="utf-8"?>
<p:tagLst xmlns:p="http://schemas.openxmlformats.org/presentationml/2006/main">
  <p:tag name="THINKCELLSHAPEDONOTDELETE" val="pxnmjWzFP1UOrY73khy34xw"/>
</p:tagLst>
</file>

<file path=ppt/tags/tag3.xml><?xml version="1.0" encoding="utf-8"?>
<p:tagLst xmlns:p="http://schemas.openxmlformats.org/presentationml/2006/main">
  <p:tag name="THINKCELLSHAPEDONOTDELETE" val="pxnmjWzFP1UOrY73khy34xw"/>
</p:tagLst>
</file>

<file path=ppt/tags/tag4.xml><?xml version="1.0" encoding="utf-8"?>
<p:tagLst xmlns:p="http://schemas.openxmlformats.org/presentationml/2006/main">
  <p:tag name="THINKCELLSHAPEDONOTDELETE" val="pxnmjWzFP1UOrY73khy34xw"/>
</p:tagLst>
</file>

<file path=ppt/tags/tag5.xml><?xml version="1.0" encoding="utf-8"?>
<p:tagLst xmlns:p="http://schemas.openxmlformats.org/presentationml/2006/main">
  <p:tag name="THINKCELLSHAPEDONOTDELETE" val="pxnmjWzFP1UOrY73khy34xw"/>
</p:tagLst>
</file>

<file path=ppt/tags/tag6.xml><?xml version="1.0" encoding="utf-8"?>
<p:tagLst xmlns:p="http://schemas.openxmlformats.org/presentationml/2006/main">
  <p:tag name="THINKCELLSHAPEDONOTDELETE" val="pxnmjWzFP1UOrY73khy34xw"/>
</p:tagLst>
</file>

<file path=ppt/tags/tag7.xml><?xml version="1.0" encoding="utf-8"?>
<p:tagLst xmlns:p="http://schemas.openxmlformats.org/presentationml/2006/main">
  <p:tag name="THINKCELLSHAPEDONOTDELETE" val="pxnmjWzFP1UOrY73khy34xw"/>
</p:tagLst>
</file>

<file path=ppt/tags/tag8.xml><?xml version="1.0" encoding="utf-8"?>
<p:tagLst xmlns:p="http://schemas.openxmlformats.org/presentationml/2006/main">
  <p:tag name="THINKCELLSHAPEDONOTDELETE" val="pxnmjWzFP1UOrY73khy34xw"/>
</p:tagLst>
</file>

<file path=ppt/tags/tag9.xml><?xml version="1.0" encoding="utf-8"?>
<p:tagLst xmlns:p="http://schemas.openxmlformats.org/presentationml/2006/main">
  <p:tag name="THINKCELLSHAPEDONOTDELETE" val="pxnmjWzFP1UOrY73khy34xw"/>
</p:tagLst>
</file>

<file path=ppt/theme/theme1.xml><?xml version="1.0" encoding="utf-8"?>
<a:theme xmlns:r="http://schemas.openxmlformats.org/officeDocument/2006/relationships" xmlns:a="http://schemas.openxmlformats.org/drawingml/2006/main" name="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DMSDR1S-#7180890-v4-Tunisia_-_2022_-__Presentation_on_Fund_TA v.2.pptx" id="{94F35863-77C8-470E-903B-02A08D43D525}" vid="{1353794C-5AE7-499E-9C7F-AF7C6CD3462E}"/>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xsi:nil="true"/>
  </documentManagement>
</p:properties>
</file>

<file path=customXml/itemProps1.xml><?xml version="1.0" encoding="utf-8"?>
<ds:datastoreItem xmlns:ds="http://schemas.openxmlformats.org/officeDocument/2006/customXml" ds:itemID="{E9110A4A-6633-4B69-80E7-9B5335B2EEC1}">
  <ds:schemaRefs>
    <ds:schemaRef ds:uri="http://schemas.microsoft.com/sharepoint/v3/contenttype/forms"/>
  </ds:schemaRefs>
</ds:datastoreItem>
</file>

<file path=customXml/itemProps2.xml><?xml version="1.0" encoding="utf-8"?>
<ds:datastoreItem xmlns:ds="http://schemas.openxmlformats.org/officeDocument/2006/customXml" ds:itemID="{6FD49DAB-D68C-47DB-BBF5-6140325A4AE8}"/>
</file>

<file path=customXml/itemProps3.xml><?xml version="1.0" encoding="utf-8"?>
<ds:datastoreItem xmlns:ds="http://schemas.openxmlformats.org/officeDocument/2006/customXml" ds:itemID="{30528201-2812-4531-9128-271C0FE55CB8}">
  <ds:schemaRefs>
    <ds:schemaRef ds:uri="3e35385f-e675-4c7b-aace-b622ee639a21"/>
    <ds:schemaRef ds:uri="e1727488-84f6-4a18-bdfc-76d9d1b018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vt="http://schemas.openxmlformats.org/officeDocument/2006/docPropsVTypes" xmlns="http://schemas.openxmlformats.org/officeDocument/2006/extended-properties">
  <Template>TMU presentation</Template>
  <Company/>
  <PresentationFormat>Widescreen</PresentationFormat>
  <Paragraphs>65</Paragraphs>
  <Slides>12</Slides>
  <Notes>12</Notes>
  <TotalTime>7892</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12</vt:i4>
      </vt:variant>
    </vt:vector>
  </HeadingPairs>
  <TitlesOfParts>
    <vt:vector baseType="lpstr" size="30">
      <vt:lpstr>Arial</vt:lpstr>
      <vt:lpstr>Arial Black</vt:lpstr>
      <vt:lpstr>Wingdings</vt:lpstr>
      <vt:lpstr>Lucida Grande</vt:lpstr>
      <vt:lpstr>LucidaGrande</vt:lpstr>
      <vt:lpstr>.HelveticaNeueDeskInterface-Regular</vt:lpstr>
      <vt:lpstr>ArialMT</vt:lpstr>
      <vt:lpstr>Calibri</vt:lpstr>
      <vt:lpstr>Segoe UI</vt:lpstr>
      <vt:lpstr>Book Antiqua</vt:lpstr>
      <vt:lpstr>Gill Sans</vt:lpstr>
      <vt:lpstr>Times New Roman</vt:lpstr>
      <vt:lpstr>Gulim</vt:lpstr>
      <vt:lpstr>Frutiger LT Std 45 Light</vt:lpstr>
      <vt:lpstr>Cambria</vt:lpstr>
      <vt:lpstr>Century Gothic</vt:lpstr>
      <vt:lpstr>Calibri Light</vt:lpstr>
      <vt:lpstr>Custom Design</vt:lpstr>
      <vt:lpstr>气候变化给CAREC地区金融稳定带来的风险</vt:lpstr>
      <vt:lpstr>绿色转型对CAREC地区来说将是一个挑战</vt:lpstr>
      <vt:lpstr>PowerPoint Presentation</vt:lpstr>
      <vt:lpstr>该地区的银行今后的物理风险可能会很大</vt:lpstr>
      <vt:lpstr>应对气候冲击的缓冲很少，因为该地区的保险渗透率仍然有限</vt:lpstr>
      <vt:lpstr>PowerPoint Presentation</vt:lpstr>
      <vt:lpstr>银行对过渡风险的暴露高于整体经济的暴露</vt:lpstr>
      <vt:lpstr>相对于投资需求而言，气候融资仍然很小</vt:lpstr>
      <vt:lpstr>该地区与气候有关的私营资金流入量仍然很低</vt:lpstr>
      <vt:lpstr>到目前为止，绿色债券和贷款仍然只限于少数几个发行人</vt:lpstr>
      <vt:lpstr>政策制定者应该为气候风险评估和私人绿色金融发展创造有利环境</vt:lpstr>
      <vt:lpstr>谢谢</vt:lpstr>
    </vt:vector>
  </TitlesOfParts>
  <LinksUpToDate>0</LinksUpToDate>
  <SharedDoc>0</SharedDoc>
  <HyperlinksChanged>0</HyperlinksChanged>
  <Application>Aspose.Slides for .NET</Application>
  <AppVersion>20.0300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TUNISIE: PROTOCOLE D’ACCORD TECHNIQUE  Critères de performance monétaire</dc:title>
  <dc:creator>Radzewicz-Bak, Bozena</dc:creator>
  <cp:lastModifiedBy>Cakir, Selim</cp:lastModifiedBy>
  <cp:revision>19</cp:revision>
  <cp:lastPrinted>2022-01-22T17:54:37Z</cp:lastPrinted>
  <dcterms:created xsi:type="dcterms:W3CDTF">2022-08-30T21:43:19Z</dcterms:created>
  <dcterms:modified xsi:type="dcterms:W3CDTF">2023-06-13T12:28:04Z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0x0101009FDAEA74914DCF4CB1BBCF0E2E5EDB11</vt:lpwstr>
  </property>
  <property fmtid="{D5CDD505-2E9C-101B-9397-08002B2CF9AE}" pid="4" name="eDOCS AutoSave">
    <vt:lpwstr/>
  </property>
  <property fmtid="{D5CDD505-2E9C-101B-9397-08002B2CF9AE}" pid="5" name="MSIP_Label_0c07ed86-5dc5-4593-ad03-a8684b843815_ActionId">
    <vt:lpwstr>b0d34924-1918-4529-8eb9-d8b34f07a074</vt:lpwstr>
  </property>
  <property fmtid="{D5CDD505-2E9C-101B-9397-08002B2CF9AE}" pid="6" name="MSIP_Label_0c07ed86-5dc5-4593-ad03-a8684b843815_ContentBits">
    <vt:lpwstr>0</vt:lpwstr>
  </property>
  <property fmtid="{D5CDD505-2E9C-101B-9397-08002B2CF9AE}" pid="7" name="MSIP_Label_0c07ed86-5dc5-4593-ad03-a8684b843815_Enabled">
    <vt:lpwstr>true</vt:lpwstr>
  </property>
  <property fmtid="{D5CDD505-2E9C-101B-9397-08002B2CF9AE}" pid="8" name="MSIP_Label_0c07ed86-5dc5-4593-ad03-a8684b843815_Method">
    <vt:lpwstr>Standard</vt:lpwstr>
  </property>
  <property fmtid="{D5CDD505-2E9C-101B-9397-08002B2CF9AE}" pid="9" name="MSIP_Label_0c07ed86-5dc5-4593-ad03-a8684b843815_Name">
    <vt:lpwstr>0c07ed86-5dc5-4593-ad03-a8684b843815</vt:lpwstr>
  </property>
  <property fmtid="{D5CDD505-2E9C-101B-9397-08002B2CF9AE}" pid="10" name="MSIP_Label_0c07ed86-5dc5-4593-ad03-a8684b843815_SetDate">
    <vt:lpwstr>2022-01-22T17:52:14Z</vt:lpwstr>
  </property>
  <property fmtid="{D5CDD505-2E9C-101B-9397-08002B2CF9AE}" pid="11" name="MSIP_Label_0c07ed86-5dc5-4593-ad03-a8684b843815_SiteId">
    <vt:lpwstr>8085fa43-302e-45bd-b171-a6648c3b6be7</vt:lpwstr>
  </property>
</Properties>
</file>