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4"/>
    <p:sldMasterId id="2147483707" r:id="rId5"/>
  </p:sldMasterIdLst>
  <p:notesMasterIdLst>
    <p:notesMasterId r:id="rId20"/>
  </p:notesMasterIdLst>
  <p:sldIdLst>
    <p:sldId id="259" r:id="rId6"/>
    <p:sldId id="940" r:id="rId7"/>
    <p:sldId id="941" r:id="rId8"/>
    <p:sldId id="908" r:id="rId9"/>
    <p:sldId id="289" r:id="rId10"/>
    <p:sldId id="909" r:id="rId11"/>
    <p:sldId id="279" r:id="rId12"/>
    <p:sldId id="282" r:id="rId13"/>
    <p:sldId id="910" r:id="rId14"/>
    <p:sldId id="283" r:id="rId15"/>
    <p:sldId id="290" r:id="rId16"/>
    <p:sldId id="309" r:id="rId17"/>
    <p:sldId id="310" r:id="rId18"/>
    <p:sldId id="31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2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67"/>
    <p:restoredTop sz="95878"/>
  </p:normalViewPr>
  <p:slideViewPr>
    <p:cSldViewPr snapToGrid="0" snapToObjects="1">
      <p:cViewPr varScale="1">
        <p:scale>
          <a:sx n="114" d="100"/>
          <a:sy n="114" d="100"/>
        </p:scale>
        <p:origin x="1264" y="16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C97522-C372-094E-816B-9406D17934DF}" type="datetimeFigureOut">
              <a:rPr lang="en-US" smtClean="0"/>
              <a:t>6/16/22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ED6FD7-F9EA-E34F-B908-B9FA60401DA4}" type="slidenum">
              <a:rPr lang="en-US" smtClean="0"/>
              <a:t>‹#›</a:t>
            </a:fld>
            <a:endParaRPr lang="en-US"/>
          </a:p>
        </p:txBody>
      </p:sp>
    </p:spTree>
    <p:extLst>
      <p:ext uri="{BB962C8B-B14F-4D97-AF65-F5344CB8AC3E}">
        <p14:creationId xmlns:p14="http://schemas.microsoft.com/office/powerpoint/2010/main" val="351085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63DD75-343C-444B-866E-06C371725CD8}"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20978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DA210E-3A2E-0E42-AC64-6CCA490809BE}"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415681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345ABD-CDD5-F14E-B0EC-27073EAE0518}"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720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C02FDB-88AE-9C4F-BB03-649D4C3DB247}"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221755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D012-1442-BE49-8BAF-49BB7D4F7717}"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3079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93F8D-873A-0C4D-9BD0-617E458008E3}"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763806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B108CB-D1D7-774B-A357-38C9F720B060}"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312201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C0DAD-2431-B043-A5B6-E1E3620158F1}"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097228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67995F-1FDC-48AC-A690-806BF2C5B9CD}"/>
              </a:ext>
            </a:extLst>
          </p:cNvPr>
          <p:cNvSpPr/>
          <p:nvPr userDrawn="1"/>
        </p:nvSpPr>
        <p:spPr>
          <a:xfrm>
            <a:off x="0" y="-26988"/>
            <a:ext cx="9144000" cy="1130301"/>
          </a:xfrm>
          <a:prstGeom prst="rect">
            <a:avLst/>
          </a:prstGeom>
          <a:solidFill>
            <a:srgbClr val="AFC651"/>
          </a:solidFill>
          <a:ln w="3175">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9" descr="logo_white.eps">
            <a:extLst>
              <a:ext uri="{FF2B5EF4-FFF2-40B4-BE49-F238E27FC236}">
                <a16:creationId xmlns:a16="http://schemas.microsoft.com/office/drawing/2014/main" id="{9B96EC9B-FE2E-4B33-B36E-E68D3F8DC695}"/>
              </a:ext>
            </a:extLst>
          </p:cNvPr>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3924300" y="333375"/>
            <a:ext cx="1535113"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a:extLst>
              <a:ext uri="{FF2B5EF4-FFF2-40B4-BE49-F238E27FC236}">
                <a16:creationId xmlns:a16="http://schemas.microsoft.com/office/drawing/2014/main" id="{A821ED65-E9BC-4AD4-89D7-B4A4E17F5D4D}"/>
              </a:ext>
            </a:extLst>
          </p:cNvPr>
          <p:cNvSpPr>
            <a:spLocks noChangeArrowheads="1"/>
          </p:cNvSpPr>
          <p:nvPr userDrawn="1"/>
        </p:nvSpPr>
        <p:spPr bwMode="auto">
          <a:xfrm>
            <a:off x="4230688" y="6381750"/>
            <a:ext cx="682625" cy="482600"/>
          </a:xfrm>
          <a:prstGeom prst="rect">
            <a:avLst/>
          </a:prstGeom>
          <a:solidFill>
            <a:srgbClr val="AFC651"/>
          </a:solidFill>
          <a:ln w="9525" algn="ctr">
            <a:noFill/>
            <a:miter lim="800000"/>
            <a:headEnd/>
            <a:tailEnd/>
          </a:ln>
          <a:effectLst/>
        </p:spPr>
        <p:txBody>
          <a:bodyPr lIns="36000"/>
          <a:lstStyle/>
          <a:p>
            <a:pPr defTabSz="457200" eaLnBrk="1" hangingPunct="1">
              <a:defRPr/>
            </a:pPr>
            <a:r>
              <a:rPr lang="fr-BE" sz="700" b="0" i="1" dirty="0">
                <a:solidFill>
                  <a:schemeClr val="bg1"/>
                </a:solidFill>
                <a:latin typeface="+mj-lt"/>
                <a:cs typeface="+mn-cs"/>
              </a:rPr>
              <a:t>Food </a:t>
            </a:r>
            <a:r>
              <a:rPr lang="fr-BE" sz="700" b="0" i="1" dirty="0" err="1">
                <a:solidFill>
                  <a:schemeClr val="bg1"/>
                </a:solidFill>
                <a:latin typeface="+mj-lt"/>
                <a:cs typeface="+mn-cs"/>
              </a:rPr>
              <a:t>safety</a:t>
            </a:r>
            <a:endParaRPr lang="fr-BE" sz="450" b="0" i="1" dirty="0">
              <a:solidFill>
                <a:schemeClr val="bg1"/>
              </a:solidFill>
              <a:latin typeface="+mj-lt"/>
              <a:cs typeface="+mn-cs"/>
            </a:endParaRPr>
          </a:p>
        </p:txBody>
      </p:sp>
      <p:sp>
        <p:nvSpPr>
          <p:cNvPr id="2" name="Title 1"/>
          <p:cNvSpPr>
            <a:spLocks noGrp="1"/>
          </p:cNvSpPr>
          <p:nvPr>
            <p:ph type="title"/>
          </p:nvPr>
        </p:nvSpPr>
        <p:spPr>
          <a:xfrm>
            <a:off x="468313" y="1556271"/>
            <a:ext cx="8229600" cy="936625"/>
          </a:xfrm>
        </p:spPr>
        <p:txBody>
          <a:bodyPr/>
          <a:lstStyle>
            <a:lvl1pPr>
              <a:defRPr>
                <a:latin typeface="Verdana" pitchFamily="34" charset="0"/>
                <a:ea typeface="Verdana" pitchFamily="34" charset="0"/>
                <a:cs typeface="Verdana" pitchFamily="34" charset="0"/>
              </a:defRPr>
            </a:lvl1pPr>
          </a:lstStyle>
          <a:p>
            <a:r>
              <a:rPr lang="en-US" dirty="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F5494"/>
              </a:buClr>
              <a:buSzPct val="120000"/>
              <a:buFont typeface="Arial" pitchFamily="34" charset="0"/>
              <a:buChar char="•"/>
              <a:defRPr>
                <a:latin typeface="Verdana" pitchFamily="34" charset="0"/>
                <a:ea typeface="Verdana" pitchFamily="34" charset="0"/>
                <a:cs typeface="Verdana" pitchFamily="34" charset="0"/>
              </a:defRPr>
            </a:lvl1pPr>
            <a:lvl2pPr>
              <a:buClr>
                <a:srgbClr val="AFC551"/>
              </a:buClr>
              <a:defRPr>
                <a:latin typeface="Verdana" pitchFamily="34" charset="0"/>
                <a:ea typeface="Verdana" pitchFamily="34" charset="0"/>
                <a:cs typeface="Verdana" pitchFamily="34" charset="0"/>
              </a:defRPr>
            </a:lvl2pPr>
            <a:lvl3pPr>
              <a:buFontTx/>
              <a:buChar char="-"/>
              <a:defRPr>
                <a:latin typeface="Verdana" pitchFamily="34" charset="0"/>
                <a:ea typeface="Verdana" pitchFamily="34" charset="0"/>
                <a:cs typeface="Verdana" pitchFamily="34" charset="0"/>
              </a:defRPr>
            </a:lvl3pPr>
          </a:lstStyle>
          <a:p>
            <a:pPr lvl="0"/>
            <a:r>
              <a:rPr lang="en-US" dirty="0"/>
              <a:t>Click to edit Master text styles</a:t>
            </a:r>
          </a:p>
          <a:p>
            <a:pPr lvl="1"/>
            <a:r>
              <a:rPr lang="en-US" dirty="0"/>
              <a:t>Second level</a:t>
            </a:r>
          </a:p>
          <a:p>
            <a:pPr lvl="2"/>
            <a:r>
              <a:rPr lang="en-US" dirty="0"/>
              <a:t>Third level</a:t>
            </a:r>
          </a:p>
          <a:p>
            <a:pPr lvl="2"/>
            <a:endParaRPr lang="en-US" dirty="0"/>
          </a:p>
        </p:txBody>
      </p:sp>
      <p:sp>
        <p:nvSpPr>
          <p:cNvPr id="7" name="Rectangle 4">
            <a:extLst>
              <a:ext uri="{FF2B5EF4-FFF2-40B4-BE49-F238E27FC236}">
                <a16:creationId xmlns:a16="http://schemas.microsoft.com/office/drawing/2014/main" id="{12D03172-D1A2-4B02-8AA0-F7D716C35E54}"/>
              </a:ext>
            </a:extLst>
          </p:cNvPr>
          <p:cNvSpPr>
            <a:spLocks noGrp="1" noChangeArrowheads="1"/>
          </p:cNvSpPr>
          <p:nvPr>
            <p:ph type="dt" sz="half" idx="10"/>
          </p:nvPr>
        </p:nvSpPr>
        <p:spPr>
          <a:xfrm>
            <a:off x="457200" y="6356350"/>
            <a:ext cx="2133600" cy="365125"/>
          </a:xfrm>
          <a:prstGeom prst="rect">
            <a:avLst/>
          </a:prstGeom>
        </p:spPr>
        <p:txBody>
          <a:bodyPr/>
          <a:lstStyle>
            <a:lvl1pPr eaLnBrk="1" hangingPunct="1">
              <a:defRPr>
                <a:solidFill>
                  <a:schemeClr val="tx1"/>
                </a:solidFill>
                <a:cs typeface="Arial" charset="0"/>
              </a:defRPr>
            </a:lvl1pPr>
          </a:lstStyle>
          <a:p>
            <a:pPr>
              <a:defRPr/>
            </a:pPr>
            <a:endParaRPr lang="en-GB"/>
          </a:p>
        </p:txBody>
      </p:sp>
      <p:sp>
        <p:nvSpPr>
          <p:cNvPr id="8" name="Rectangle 6">
            <a:extLst>
              <a:ext uri="{FF2B5EF4-FFF2-40B4-BE49-F238E27FC236}">
                <a16:creationId xmlns:a16="http://schemas.microsoft.com/office/drawing/2014/main" id="{1C0DC6DD-DE62-4F85-9807-19F4D492CE64}"/>
              </a:ext>
            </a:extLst>
          </p:cNvPr>
          <p:cNvSpPr>
            <a:spLocks noGrp="1" noChangeArrowheads="1"/>
          </p:cNvSpPr>
          <p:nvPr>
            <p:ph type="sldNum" sz="quarter" idx="11"/>
          </p:nvPr>
        </p:nvSpPr>
        <p:spPr>
          <a:xfrm>
            <a:off x="6553200" y="6092825"/>
            <a:ext cx="2133600"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08BABABA-A630-4AD2-8E27-23FC1A9FAD21}" type="slidenum">
              <a:rPr lang="en-GB" altLang="fr-FR"/>
              <a:pPr/>
              <a:t>‹#›</a:t>
            </a:fld>
            <a:endParaRPr lang="en-GB" altLang="fr-FR"/>
          </a:p>
        </p:txBody>
      </p:sp>
    </p:spTree>
    <p:extLst>
      <p:ext uri="{BB962C8B-B14F-4D97-AF65-F5344CB8AC3E}">
        <p14:creationId xmlns:p14="http://schemas.microsoft.com/office/powerpoint/2010/main" val="2046618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4458ED-14D3-E14D-8FF7-543F30FE63C3}"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282766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C0F108-D9FC-904A-8715-C66CCCC8854D}"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44676" y="6275043"/>
            <a:ext cx="512638" cy="365125"/>
          </a:xfrm>
        </p:spPr>
        <p:txBody>
          <a:bodyPr/>
          <a:lstStyle/>
          <a:p>
            <a:fld id="{2BC2A5CE-91F7-0C45-B0DE-85B9307D2AA8}" type="slidenum">
              <a:rPr lang="en-US" smtClean="0"/>
              <a:t>‹#›</a:t>
            </a:fld>
            <a:endParaRPr lang="en-US" dirty="0"/>
          </a:p>
        </p:txBody>
      </p:sp>
    </p:spTree>
    <p:extLst>
      <p:ext uri="{BB962C8B-B14F-4D97-AF65-F5344CB8AC3E}">
        <p14:creationId xmlns:p14="http://schemas.microsoft.com/office/powerpoint/2010/main" val="150558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912" y="246531"/>
            <a:ext cx="6347713" cy="1320800"/>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297368" y="1761566"/>
            <a:ext cx="6347714" cy="42797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A9862A8-09C5-E842-BE20-3D7F9DD09CAF}"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132445" y="6175175"/>
            <a:ext cx="512638" cy="365125"/>
          </a:xfrm>
        </p:spPr>
        <p:txBody>
          <a:bodyPr/>
          <a:lstStyle/>
          <a:p>
            <a:fld id="{2BC2A5CE-91F7-0C45-B0DE-85B9307D2AA8}" type="slidenum">
              <a:rPr lang="en-US" smtClean="0"/>
              <a:t>‹#›</a:t>
            </a:fld>
            <a:endParaRPr lang="en-US" dirty="0"/>
          </a:p>
        </p:txBody>
      </p:sp>
    </p:spTree>
    <p:extLst>
      <p:ext uri="{BB962C8B-B14F-4D97-AF65-F5344CB8AC3E}">
        <p14:creationId xmlns:p14="http://schemas.microsoft.com/office/powerpoint/2010/main" val="1057226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9C7805-B343-DF4E-972A-67F0133CDBAC}"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4106616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DF89A8-23B7-D544-AD28-B0D3D49CB5F1}"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426224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A30CD2-B0FC-774F-BE49-6E7B398CE789}" type="datetime1">
              <a:rPr lang="en-GB" smtClean="0"/>
              <a:t>16/06/2022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16838902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180559-A1BF-E34E-B1EF-6A0E9DF1182F}" type="datetime1">
              <a:rPr lang="en-GB" smtClean="0"/>
              <a:t>16/06/2022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397667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26BDE-EC2A-AD44-938D-246FD0AD65BF}" type="datetime1">
              <a:rPr lang="en-GB" smtClean="0"/>
              <a:t>16/06/2022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1631211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CE904B6-F150-F445-AC13-AEE85022ADC4}"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3729076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086057-36DE-E04C-AF00-91777EBE01BC}"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615751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DC4CD7-9AFC-7043-95B7-4078726E6C4A}"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3714442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BAC4E-6F05-AB46-935C-CD1EA68D7B20}"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61128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CA6B26-AE44-E642-8DA5-807DF3287F3F}"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276139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77F784-D0A0-5D45-961B-790C936E88CA}"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19398740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270A29-C9E0-7E4A-B701-ECB1F91D48A6}"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65440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82623-33EE-544A-B2ED-279EB37495E1}"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933220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DD114-6258-184C-B543-F690AC229D79}"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11303624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97F67F-A09C-3247-9692-C94461A0FB69}" type="datetime1">
              <a:rPr lang="en-GB" smtClean="0"/>
              <a:t>16/06/2022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95104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95DADA-115D-9C42-8FD3-98E38260A522}"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39161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03B699-C811-E241-A5CC-F5C7E7FE281A}" type="datetime1">
              <a:rPr lang="en-GB" smtClean="0"/>
              <a:t>16/06/2022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912343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01A8F5-9615-D646-9915-50AEA5C3C6B3}" type="datetime1">
              <a:rPr lang="en-GB" smtClean="0"/>
              <a:t>16/06/2022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8106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3F9F3-2B8A-B643-9F8F-8DD1E6D36F9D}" type="datetime1">
              <a:rPr lang="en-GB" smtClean="0"/>
              <a:t>16/06/2022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1654010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67D99C6-AEE9-684C-9224-A816E8330481}"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31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031B9F-48D0-5D4B-A9EF-94A8761440CC}" type="datetime1">
              <a:rPr lang="en-GB" smtClean="0"/>
              <a:t>16/06/2022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2A5CE-91F7-0C45-B0DE-85B9307D2AA8}" type="slidenum">
              <a:rPr lang="en-US" smtClean="0"/>
              <a:t>‹#›</a:t>
            </a:fld>
            <a:endParaRPr lang="en-US"/>
          </a:p>
        </p:txBody>
      </p:sp>
    </p:spTree>
    <p:extLst>
      <p:ext uri="{BB962C8B-B14F-4D97-AF65-F5344CB8AC3E}">
        <p14:creationId xmlns:p14="http://schemas.microsoft.com/office/powerpoint/2010/main" val="250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391CFA-8587-0044-853C-F1E61AD47A0A}" type="datetime1">
              <a:rPr lang="en-GB" smtClean="0"/>
              <a:t>16/06/2022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BC2A5CE-91F7-0C45-B0DE-85B9307D2AA8}" type="slidenum">
              <a:rPr lang="en-US" smtClean="0"/>
              <a:t>‹#›</a:t>
            </a:fld>
            <a:endParaRPr lang="en-US"/>
          </a:p>
        </p:txBody>
      </p:sp>
      <p:sp>
        <p:nvSpPr>
          <p:cNvPr id="18" name="TextBox 17">
            <a:extLst>
              <a:ext uri="{FF2B5EF4-FFF2-40B4-BE49-F238E27FC236}">
                <a16:creationId xmlns:a16="http://schemas.microsoft.com/office/drawing/2014/main" id="{197B2C7B-652E-0589-0F2D-A0F24EC52B6A}"/>
              </a:ext>
            </a:extLst>
          </p:cNvPr>
          <p:cNvSpPr txBox="1"/>
          <p:nvPr userDrawn="1">
            <p:extLst>
              <p:ext uri="{1162E1C5-73C7-4A58-AE30-91384D911F3F}">
                <p184:classification xmlns:p184="http://schemas.microsoft.com/office/powerpoint/2018/4/main" val="ftr"/>
              </p:ext>
            </p:extLst>
          </p:nvPr>
        </p:nvSpPr>
        <p:spPr>
          <a:xfrm>
            <a:off x="0" y="6720841"/>
            <a:ext cx="4595813" cy="103875"/>
          </a:xfrm>
          <a:prstGeom prst="rect">
            <a:avLst/>
          </a:prstGeom>
        </p:spPr>
        <p:txBody>
          <a:bodyPr horzOverflow="overflow" lIns="0" tIns="0" rIns="0" bIns="0">
            <a:spAutoFit/>
          </a:bodyPr>
          <a:lstStyle/>
          <a:p>
            <a:pPr algn="l"/>
            <a:r>
              <a:rPr lang="en-US" sz="675">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322907677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AE72E3-DB18-8947-87BF-8F13B44B5FC2}" type="datetime1">
              <a:rPr lang="en-GB" smtClean="0"/>
              <a:t>16/06/2022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BC2A5CE-91F7-0C45-B0DE-85B9307D2AA8}" type="slidenum">
              <a:rPr lang="en-US" smtClean="0"/>
              <a:t>‹#›</a:t>
            </a:fld>
            <a:endParaRPr lang="en-US"/>
          </a:p>
        </p:txBody>
      </p:sp>
      <p:sp>
        <p:nvSpPr>
          <p:cNvPr id="18" name="TextBox 17">
            <a:extLst>
              <a:ext uri="{FF2B5EF4-FFF2-40B4-BE49-F238E27FC236}">
                <a16:creationId xmlns:a16="http://schemas.microsoft.com/office/drawing/2014/main" id="{197B2C7B-652E-0589-0F2D-A0F24EC52B6A}"/>
              </a:ext>
            </a:extLst>
          </p:cNvPr>
          <p:cNvSpPr txBox="1"/>
          <p:nvPr userDrawn="1">
            <p:extLst>
              <p:ext uri="{1162E1C5-73C7-4A58-AE30-91384D911F3F}">
                <p184:classification xmlns:p184="http://schemas.microsoft.com/office/powerpoint/2018/4/main" val="ftr"/>
              </p:ext>
            </p:extLst>
          </p:nvPr>
        </p:nvSpPr>
        <p:spPr>
          <a:xfrm>
            <a:off x="0" y="6720841"/>
            <a:ext cx="4595813" cy="103875"/>
          </a:xfrm>
          <a:prstGeom prst="rect">
            <a:avLst/>
          </a:prstGeom>
        </p:spPr>
        <p:txBody>
          <a:bodyPr horzOverflow="overflow" lIns="0" tIns="0" rIns="0" bIns="0">
            <a:spAutoFit/>
          </a:bodyPr>
          <a:lstStyle/>
          <a:p>
            <a:pPr algn="l"/>
            <a:r>
              <a:rPr lang="en-US" sz="675">
                <a:solidFill>
                  <a:srgbClr val="000000"/>
                </a:solidFill>
                <a:latin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extLst>
      <p:ext uri="{BB962C8B-B14F-4D97-AF65-F5344CB8AC3E}">
        <p14:creationId xmlns:p14="http://schemas.microsoft.com/office/powerpoint/2010/main" val="266262521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db.org/projects/49190-001/main" TargetMode="External"/><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AE6C4-3A30-4485-B0BE-32FAA27D7D21}"/>
              </a:ext>
            </a:extLst>
          </p:cNvPr>
          <p:cNvSpPr>
            <a:spLocks noGrp="1"/>
          </p:cNvSpPr>
          <p:nvPr>
            <p:ph type="ctrTitle"/>
          </p:nvPr>
        </p:nvSpPr>
        <p:spPr>
          <a:xfrm>
            <a:off x="557715" y="2353389"/>
            <a:ext cx="7021689" cy="1646302"/>
          </a:xfrm>
        </p:spPr>
        <p:txBody>
          <a:bodyPr/>
          <a:lstStyle/>
          <a:p>
            <a:pPr algn="ctr">
              <a:spcBef>
                <a:spcPts val="0"/>
              </a:spcBef>
            </a:pPr>
            <a:r>
              <a:rPr lang="mn-MN" sz="2200" b="1" dirty="0">
                <a:latin typeface="Arial" panose="020B0604020202020204" pitchFamily="34" charset="0"/>
                <a:cs typeface="Arial" panose="020B0604020202020204" pitchFamily="34" charset="0"/>
              </a:rPr>
              <a:t>Гааль ба амьтан, ургамлын эрүүл </a:t>
            </a:r>
            <a:r>
              <a:rPr lang="mn-MN" sz="2200" b="1">
                <a:latin typeface="Arial" panose="020B0604020202020204" pitchFamily="34" charset="0"/>
                <a:cs typeface="Arial" panose="020B0604020202020204" pitchFamily="34" charset="0"/>
              </a:rPr>
              <a:t>ахуйн </a:t>
            </a:r>
            <a:br>
              <a:rPr lang="mn-MN" sz="2200" b="1">
                <a:latin typeface="Arial" panose="020B0604020202020204" pitchFamily="34" charset="0"/>
                <a:cs typeface="Arial" panose="020B0604020202020204" pitchFamily="34" charset="0"/>
              </a:rPr>
            </a:br>
            <a:r>
              <a:rPr lang="mn-MN" sz="2200" b="1">
                <a:latin typeface="Arial" panose="020B0604020202020204" pitchFamily="34" charset="0"/>
                <a:cs typeface="Arial" panose="020B0604020202020204" pitchFamily="34" charset="0"/>
              </a:rPr>
              <a:t>арга </a:t>
            </a:r>
            <a:r>
              <a:rPr lang="mn-MN" sz="2200" b="1" dirty="0">
                <a:latin typeface="Arial" panose="020B0604020202020204" pitchFamily="34" charset="0"/>
                <a:cs typeface="Arial" panose="020B0604020202020204" pitchFamily="34" charset="0"/>
              </a:rPr>
              <a:t>хэмжээ сэдэвт</a:t>
            </a:r>
            <a:br>
              <a:rPr lang="mn-MN" sz="2200" b="1" dirty="0">
                <a:latin typeface="Arial" panose="020B0604020202020204" pitchFamily="34" charset="0"/>
                <a:cs typeface="Arial" panose="020B0604020202020204" pitchFamily="34" charset="0"/>
              </a:rPr>
            </a:br>
            <a:r>
              <a:rPr lang="mn-MN" sz="2200" b="1" dirty="0">
                <a:latin typeface="Arial" panose="020B0604020202020204" pitchFamily="34" charset="0"/>
                <a:cs typeface="Arial" panose="020B0604020202020204" pitchFamily="34" charset="0"/>
              </a:rPr>
              <a:t> Монгол Улсад зориулсан цуврал вебинар</a:t>
            </a:r>
            <a:br>
              <a:rPr lang="en-GB" sz="2000" b="1" dirty="0"/>
            </a:br>
            <a:br>
              <a:rPr lang="en-GB" sz="2200" b="1" dirty="0"/>
            </a:br>
            <a:r>
              <a:rPr lang="mn-MN" sz="1800" dirty="0">
                <a:solidFill>
                  <a:srgbClr val="0070C0"/>
                </a:solidFill>
              </a:rPr>
              <a:t>Цуврал 1: Хилийн нэгдсэн удирдлага болон ургамал, амьтан, тэдгээрийн гаралтай бүтээгдэхүүний эрсдэлийн үнэлгээний туршлага</a:t>
            </a:r>
            <a:br>
              <a:rPr lang="en-GB" sz="1800" dirty="0">
                <a:solidFill>
                  <a:srgbClr val="0070C0"/>
                </a:solidFill>
              </a:rPr>
            </a:br>
            <a:br>
              <a:rPr lang="en-GB" sz="1800" dirty="0">
                <a:solidFill>
                  <a:srgbClr val="0070C0"/>
                </a:solidFill>
              </a:rPr>
            </a:br>
            <a:r>
              <a:rPr lang="ru-RU" sz="1800" dirty="0">
                <a:solidFill>
                  <a:srgbClr val="0070C0"/>
                </a:solidFill>
              </a:rPr>
              <a:t>2022 оны 6-р сарын 16-17</a:t>
            </a:r>
            <a:br>
              <a:rPr lang="en-US" sz="1800" dirty="0">
                <a:solidFill>
                  <a:srgbClr val="0070C0"/>
                </a:solidFill>
              </a:rPr>
            </a:br>
            <a:endParaRPr lang="en-US" sz="1800" dirty="0"/>
          </a:p>
        </p:txBody>
      </p:sp>
      <p:sp>
        <p:nvSpPr>
          <p:cNvPr id="3" name="Slide Number Placeholder 2">
            <a:extLst>
              <a:ext uri="{FF2B5EF4-FFF2-40B4-BE49-F238E27FC236}">
                <a16:creationId xmlns:a16="http://schemas.microsoft.com/office/drawing/2014/main" id="{764E37A3-3760-BBDB-E6F0-47E6E6D6052F}"/>
              </a:ext>
            </a:extLst>
          </p:cNvPr>
          <p:cNvSpPr>
            <a:spLocks noGrp="1"/>
          </p:cNvSpPr>
          <p:nvPr>
            <p:ph type="sldNum" sz="quarter" idx="12"/>
          </p:nvPr>
        </p:nvSpPr>
        <p:spPr/>
        <p:txBody>
          <a:bodyPr/>
          <a:lstStyle/>
          <a:p>
            <a:fld id="{2BC2A5CE-91F7-0C45-B0DE-85B9307D2AA8}" type="slidenum">
              <a:rPr lang="en-US" smtClean="0"/>
              <a:t>1</a:t>
            </a:fld>
            <a:endParaRPr lang="en-US"/>
          </a:p>
        </p:txBody>
      </p:sp>
      <p:pic>
        <p:nvPicPr>
          <p:cNvPr id="4" name="Picture 3">
            <a:extLst>
              <a:ext uri="{FF2B5EF4-FFF2-40B4-BE49-F238E27FC236}">
                <a16:creationId xmlns:a16="http://schemas.microsoft.com/office/drawing/2014/main" id="{8C772744-FF9C-4CC3-5AB0-49634233510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12320" y="5493037"/>
            <a:ext cx="1070909" cy="1096899"/>
          </a:xfrm>
          <a:prstGeom prst="rect">
            <a:avLst/>
          </a:prstGeom>
        </p:spPr>
      </p:pic>
      <p:sp>
        <p:nvSpPr>
          <p:cNvPr id="5" name="Subtitle 2">
            <a:extLst>
              <a:ext uri="{FF2B5EF4-FFF2-40B4-BE49-F238E27FC236}">
                <a16:creationId xmlns:a16="http://schemas.microsoft.com/office/drawing/2014/main" id="{4A38E6E1-C0AA-B5DE-7E31-D37D0DC22B3A}"/>
              </a:ext>
            </a:extLst>
          </p:cNvPr>
          <p:cNvSpPr txBox="1">
            <a:spLocks/>
          </p:cNvSpPr>
          <p:nvPr/>
        </p:nvSpPr>
        <p:spPr>
          <a:xfrm>
            <a:off x="438415" y="4273915"/>
            <a:ext cx="7576696" cy="109689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endParaRPr lang="en-US" sz="2000" i="1" dirty="0">
              <a:solidFill>
                <a:srgbClr val="0070C0"/>
              </a:solidFill>
            </a:endParaRPr>
          </a:p>
        </p:txBody>
      </p:sp>
      <p:sp>
        <p:nvSpPr>
          <p:cNvPr id="8" name="Subtitle 2">
            <a:extLst>
              <a:ext uri="{FF2B5EF4-FFF2-40B4-BE49-F238E27FC236}">
                <a16:creationId xmlns:a16="http://schemas.microsoft.com/office/drawing/2014/main" id="{9B8B599B-1308-85AF-742E-8427B996407D}"/>
              </a:ext>
            </a:extLst>
          </p:cNvPr>
          <p:cNvSpPr txBox="1">
            <a:spLocks/>
          </p:cNvSpPr>
          <p:nvPr/>
        </p:nvSpPr>
        <p:spPr>
          <a:xfrm>
            <a:off x="1305300" y="5834055"/>
            <a:ext cx="6709812" cy="5446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just">
              <a:spcBef>
                <a:spcPts val="0"/>
              </a:spcBef>
              <a:defRPr sz="1200" i="1">
                <a:solidFill>
                  <a:schemeClr val="tx1"/>
                </a:solidFill>
              </a:defRPr>
            </a:pPr>
            <a:r>
              <a:rPr lang="az-Cyrl-AZ" u="sng" dirty="0">
                <a:hlinkClick r:id="rId3">
                  <a:extLst>
                    <a:ext uri="{A12FA001-AC4F-418D-AE19-62706E023703}">
                      <ahyp:hlinkClr xmlns:ahyp="http://schemas.microsoft.com/office/drawing/2018/hyperlinkcolor" val="tx"/>
                    </a:ext>
                  </a:extLst>
                </a:hlinkClick>
              </a:rPr>
              <a:t>ТА 9500: Худалдааг хөнгөвчлөх ариун цэврийн болон ургамлын эрүүл ахуйн арга хэмжээг шинэчлэх</a:t>
            </a:r>
            <a:r>
              <a:rPr lang="az-Cyrl-AZ" dirty="0"/>
              <a:t> , БНХАУ-ын Ядуурлыг бууруулах, бүс нутгийн хамтын ажиллагааны сан, Бүс нутгийн хамтын ажиллагаа, интеграцийн сангаас хамтран санхүүжүүлдэг.</a:t>
            </a:r>
            <a:endParaRPr lang="az-Cyrl-AZ" sz="1200" i="1" dirty="0">
              <a:solidFill>
                <a:schemeClr val="tx1"/>
              </a:solidFill>
            </a:endParaRPr>
          </a:p>
        </p:txBody>
      </p:sp>
      <p:sp>
        <p:nvSpPr>
          <p:cNvPr id="7" name="Subtitle 2">
            <a:extLst>
              <a:ext uri="{FF2B5EF4-FFF2-40B4-BE49-F238E27FC236}">
                <a16:creationId xmlns:a16="http://schemas.microsoft.com/office/drawing/2014/main" id="{BCAEF258-4C2D-24AA-6459-86BCC45D4F49}"/>
              </a:ext>
            </a:extLst>
          </p:cNvPr>
          <p:cNvSpPr txBox="1">
            <a:spLocks/>
          </p:cNvSpPr>
          <p:nvPr/>
        </p:nvSpPr>
        <p:spPr>
          <a:xfrm>
            <a:off x="212320" y="4151692"/>
            <a:ext cx="7712480" cy="109689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mn-MN" sz="1600" b="1" dirty="0">
                <a:solidFill>
                  <a:srgbClr val="0070C0"/>
                </a:solidFill>
              </a:rPr>
              <a:t>Хэлэлцүүлэг 4: Амьтан, амьтны гаралтай бүтээгдэхүүний (</a:t>
            </a:r>
            <a:r>
              <a:rPr lang="en-GB" sz="1600" b="1" dirty="0">
                <a:solidFill>
                  <a:srgbClr val="0070C0"/>
                </a:solidFill>
              </a:rPr>
              <a:t>POAO) </a:t>
            </a:r>
            <a:r>
              <a:rPr lang="mn-MN" sz="1600" b="1" dirty="0">
                <a:solidFill>
                  <a:srgbClr val="0070C0"/>
                </a:solidFill>
              </a:rPr>
              <a:t>эрсдэлийн үнэлгээ ба ангилал, эрх зүйн үндэс</a:t>
            </a:r>
          </a:p>
          <a:p>
            <a:pPr algn="ctr">
              <a:spcBef>
                <a:spcPts val="0"/>
              </a:spcBef>
            </a:pPr>
            <a:r>
              <a:rPr lang="mn-MN" sz="1600" dirty="0">
                <a:solidFill>
                  <a:srgbClr val="0070C0"/>
                </a:solidFill>
              </a:rPr>
              <a:t>Др. Хелен Робертс, амьтан, амьтны гаралтай бүтээгдэхүүний эрсдэлийн үнэлгээний эксперт, </a:t>
            </a:r>
          </a:p>
          <a:p>
            <a:pPr algn="ctr">
              <a:spcBef>
                <a:spcPts val="0"/>
              </a:spcBef>
            </a:pPr>
            <a:r>
              <a:rPr lang="mn-MN" sz="1600" dirty="0">
                <a:solidFill>
                  <a:srgbClr val="0070C0"/>
                </a:solidFill>
              </a:rPr>
              <a:t>Азийн хөгжлийн банк, </a:t>
            </a:r>
            <a:r>
              <a:rPr lang="en-US" sz="1600" dirty="0">
                <a:solidFill>
                  <a:srgbClr val="0070C0"/>
                </a:solidFill>
              </a:rPr>
              <a:t>KSTA 9500</a:t>
            </a:r>
            <a:endParaRPr lang="en-GB" sz="1600" dirty="0">
              <a:solidFill>
                <a:srgbClr val="0070C0"/>
              </a:solidFill>
            </a:endParaRPr>
          </a:p>
        </p:txBody>
      </p:sp>
    </p:spTree>
    <p:extLst>
      <p:ext uri="{BB962C8B-B14F-4D97-AF65-F5344CB8AC3E}">
        <p14:creationId xmlns:p14="http://schemas.microsoft.com/office/powerpoint/2010/main" val="3738326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8FB9301-6161-45FE-B346-D92DCBF4147F}"/>
              </a:ext>
            </a:extLst>
          </p:cNvPr>
          <p:cNvSpPr>
            <a:spLocks noGrp="1"/>
          </p:cNvSpPr>
          <p:nvPr>
            <p:ph type="title" idx="4294967295"/>
          </p:nvPr>
        </p:nvSpPr>
        <p:spPr>
          <a:xfrm>
            <a:off x="758826" y="347060"/>
            <a:ext cx="6262084" cy="1408168"/>
          </a:xfrm>
        </p:spPr>
        <p:txBody>
          <a:bodyPr>
            <a:normAutofit/>
          </a:bodyPr>
          <a:lstStyle/>
          <a:p>
            <a:r>
              <a:rPr lang="mn-MN" altLang="en-US" dirty="0"/>
              <a:t>Эрсдлийг үнэлэх</a:t>
            </a:r>
            <a:r>
              <a:rPr lang="en-GB" altLang="en-US" b="0" dirty="0"/>
              <a:t> – </a:t>
            </a:r>
            <a:r>
              <a:rPr lang="mn-MN" altLang="en-US" b="0" dirty="0"/>
              <a:t>Чанарын үнэлгээ</a:t>
            </a:r>
            <a:endParaRPr lang="en-GB" altLang="en-US" b="0" dirty="0"/>
          </a:p>
        </p:txBody>
      </p:sp>
      <p:graphicFrame>
        <p:nvGraphicFramePr>
          <p:cNvPr id="6" name="Table 5">
            <a:extLst>
              <a:ext uri="{FF2B5EF4-FFF2-40B4-BE49-F238E27FC236}">
                <a16:creationId xmlns:a16="http://schemas.microsoft.com/office/drawing/2014/main" id="{0208DE9D-CD91-4871-B58B-79109FA9BDF7}"/>
              </a:ext>
            </a:extLst>
          </p:cNvPr>
          <p:cNvGraphicFramePr>
            <a:graphicFrameLocks noGrp="1"/>
          </p:cNvGraphicFramePr>
          <p:nvPr>
            <p:extLst>
              <p:ext uri="{D42A27DB-BD31-4B8C-83A1-F6EECF244321}">
                <p14:modId xmlns:p14="http://schemas.microsoft.com/office/powerpoint/2010/main" val="1139825260"/>
              </p:ext>
            </p:extLst>
          </p:nvPr>
        </p:nvGraphicFramePr>
        <p:xfrm>
          <a:off x="1526081" y="1927224"/>
          <a:ext cx="3571875" cy="3356696"/>
        </p:xfrm>
        <a:graphic>
          <a:graphicData uri="http://schemas.openxmlformats.org/drawingml/2006/table">
            <a:tbl>
              <a:tblPr/>
              <a:tblGrid>
                <a:gridCol w="1143000">
                  <a:extLst>
                    <a:ext uri="{9D8B030D-6E8A-4147-A177-3AD203B41FA5}">
                      <a16:colId xmlns:a16="http://schemas.microsoft.com/office/drawing/2014/main" val="20000"/>
                    </a:ext>
                  </a:extLst>
                </a:gridCol>
                <a:gridCol w="2428875">
                  <a:extLst>
                    <a:ext uri="{9D8B030D-6E8A-4147-A177-3AD203B41FA5}">
                      <a16:colId xmlns:a16="http://schemas.microsoft.com/office/drawing/2014/main" val="20001"/>
                    </a:ext>
                  </a:extLst>
                </a:gridCol>
              </a:tblGrid>
              <a:tr h="560832">
                <a:tc>
                  <a:txBody>
                    <a:bodyPr/>
                    <a:lstStyle/>
                    <a:p>
                      <a:pPr>
                        <a:lnSpc>
                          <a:spcPct val="115000"/>
                        </a:lnSpc>
                        <a:spcBef>
                          <a:spcPts val="1200"/>
                        </a:spcBef>
                        <a:spcAft>
                          <a:spcPts val="0"/>
                        </a:spcAft>
                      </a:pPr>
                      <a:r>
                        <a:rPr lang="mn-MN" sz="1600" dirty="0">
                          <a:latin typeface="Arial"/>
                          <a:ea typeface="Calibri"/>
                          <a:cs typeface="Arial"/>
                        </a:rPr>
                        <a:t>Ялимгүй</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Маш ховор</a:t>
                      </a:r>
                      <a:r>
                        <a:rPr lang="mn-MN" sz="1600" baseline="0" dirty="0">
                          <a:latin typeface="Arial"/>
                          <a:ea typeface="Calibri"/>
                          <a:cs typeface="Arial"/>
                        </a:rPr>
                        <a:t> учир авч үзэх шаардлагагүй</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60832">
                <a:tc>
                  <a:txBody>
                    <a:bodyPr/>
                    <a:lstStyle/>
                    <a:p>
                      <a:pPr>
                        <a:lnSpc>
                          <a:spcPct val="115000"/>
                        </a:lnSpc>
                        <a:spcBef>
                          <a:spcPts val="1200"/>
                        </a:spcBef>
                        <a:spcAft>
                          <a:spcPts val="0"/>
                        </a:spcAft>
                      </a:pPr>
                      <a:r>
                        <a:rPr lang="mn-MN" sz="1600" dirty="0">
                          <a:latin typeface="Arial"/>
                          <a:ea typeface="Calibri"/>
                          <a:cs typeface="Arial"/>
                        </a:rPr>
                        <a:t>Маш</a:t>
                      </a:r>
                      <a:r>
                        <a:rPr lang="mn-MN" sz="1600" baseline="0" dirty="0">
                          <a:latin typeface="Arial"/>
                          <a:ea typeface="Calibri"/>
                          <a:cs typeface="Arial"/>
                        </a:rPr>
                        <a:t> бага</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Маш ховор гэхдээ хайхралгүй</a:t>
                      </a:r>
                      <a:r>
                        <a:rPr lang="mn-MN" sz="1600" baseline="0" dirty="0">
                          <a:latin typeface="Arial"/>
                          <a:ea typeface="Calibri"/>
                          <a:cs typeface="Arial"/>
                        </a:rPr>
                        <a:t> орхиж болохгүй</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0352">
                <a:tc>
                  <a:txBody>
                    <a:bodyPr/>
                    <a:lstStyle/>
                    <a:p>
                      <a:pPr>
                        <a:lnSpc>
                          <a:spcPct val="115000"/>
                        </a:lnSpc>
                        <a:spcBef>
                          <a:spcPts val="1200"/>
                        </a:spcBef>
                        <a:spcAft>
                          <a:spcPts val="0"/>
                        </a:spcAft>
                      </a:pPr>
                      <a:r>
                        <a:rPr lang="mn-MN" sz="1600" dirty="0">
                          <a:latin typeface="Arial"/>
                          <a:ea typeface="Calibri"/>
                          <a:cs typeface="Arial"/>
                        </a:rPr>
                        <a:t>Бага</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Ховор гэхдээ тохиолддог</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40352">
                <a:tc>
                  <a:txBody>
                    <a:bodyPr/>
                    <a:lstStyle/>
                    <a:p>
                      <a:pPr>
                        <a:lnSpc>
                          <a:spcPct val="115000"/>
                        </a:lnSpc>
                        <a:spcBef>
                          <a:spcPts val="1200"/>
                        </a:spcBef>
                        <a:spcAft>
                          <a:spcPts val="0"/>
                        </a:spcAft>
                      </a:pPr>
                      <a:r>
                        <a:rPr lang="mn-MN" sz="1600" dirty="0">
                          <a:latin typeface="Arial"/>
                          <a:ea typeface="Calibri"/>
                          <a:cs typeface="Arial"/>
                        </a:rPr>
                        <a:t>Дунд</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Үе</a:t>
                      </a:r>
                      <a:r>
                        <a:rPr lang="mn-MN" sz="1600" baseline="0" dirty="0">
                          <a:latin typeface="Arial"/>
                          <a:ea typeface="Calibri"/>
                          <a:cs typeface="Arial"/>
                        </a:rPr>
                        <a:t> үе тохиолддог</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0352">
                <a:tc>
                  <a:txBody>
                    <a:bodyPr/>
                    <a:lstStyle/>
                    <a:p>
                      <a:pPr>
                        <a:lnSpc>
                          <a:spcPct val="115000"/>
                        </a:lnSpc>
                        <a:spcBef>
                          <a:spcPts val="1200"/>
                        </a:spcBef>
                        <a:spcAft>
                          <a:spcPts val="0"/>
                        </a:spcAft>
                      </a:pPr>
                      <a:r>
                        <a:rPr lang="mn-MN" sz="1600" dirty="0">
                          <a:latin typeface="Arial"/>
                          <a:ea typeface="Calibri"/>
                          <a:cs typeface="Arial"/>
                        </a:rPr>
                        <a:t>Өндөр</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Байнга</a:t>
                      </a:r>
                      <a:r>
                        <a:rPr lang="mn-MN" sz="1600" baseline="0" dirty="0">
                          <a:latin typeface="Arial"/>
                          <a:ea typeface="Calibri"/>
                          <a:cs typeface="Arial"/>
                        </a:rPr>
                        <a:t> тохиолддог</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0832">
                <a:tc>
                  <a:txBody>
                    <a:bodyPr/>
                    <a:lstStyle/>
                    <a:p>
                      <a:pPr>
                        <a:lnSpc>
                          <a:spcPct val="115000"/>
                        </a:lnSpc>
                        <a:spcBef>
                          <a:spcPts val="1200"/>
                        </a:spcBef>
                        <a:spcAft>
                          <a:spcPts val="0"/>
                        </a:spcAft>
                      </a:pPr>
                      <a:r>
                        <a:rPr lang="mn-MN" sz="1600" dirty="0">
                          <a:latin typeface="Arial"/>
                          <a:ea typeface="Calibri"/>
                          <a:cs typeface="Arial"/>
                        </a:rPr>
                        <a:t>Маш</a:t>
                      </a:r>
                      <a:r>
                        <a:rPr lang="mn-MN" sz="1600" baseline="0" dirty="0">
                          <a:latin typeface="Arial"/>
                          <a:ea typeface="Calibri"/>
                          <a:cs typeface="Arial"/>
                        </a:rPr>
                        <a:t> өндөр</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200"/>
                        </a:spcBef>
                        <a:spcAft>
                          <a:spcPts val="0"/>
                        </a:spcAft>
                      </a:pPr>
                      <a:r>
                        <a:rPr lang="mn-MN" sz="1600" dirty="0">
                          <a:latin typeface="Arial"/>
                          <a:ea typeface="Calibri"/>
                          <a:cs typeface="Arial"/>
                        </a:rPr>
                        <a:t>Тохиолдол</a:t>
                      </a:r>
                      <a:r>
                        <a:rPr lang="mn-MN" sz="1600" baseline="0" dirty="0">
                          <a:latin typeface="Arial"/>
                          <a:ea typeface="Calibri"/>
                          <a:cs typeface="Arial"/>
                        </a:rPr>
                        <a:t> болох нь гарцаагүй</a:t>
                      </a:r>
                      <a:endParaRPr lang="en-GB" sz="16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F56E8A21-FF7A-4A92-8FCB-3A39BD22D3B9}"/>
              </a:ext>
            </a:extLst>
          </p:cNvPr>
          <p:cNvSpPr txBox="1"/>
          <p:nvPr/>
        </p:nvSpPr>
        <p:spPr>
          <a:xfrm>
            <a:off x="5266122" y="2690336"/>
            <a:ext cx="3047561" cy="1754326"/>
          </a:xfrm>
          <a:prstGeom prst="rect">
            <a:avLst/>
          </a:prstGeom>
          <a:noFill/>
        </p:spPr>
        <p:txBody>
          <a:bodyPr wrap="square" rtlCol="0">
            <a:spAutoFit/>
          </a:bodyPr>
          <a:lstStyle/>
          <a:p>
            <a:r>
              <a:rPr lang="mn-MN" dirty="0"/>
              <a:t>Эрсдлийн хүлээж авч болохуйц түвшин хаана вэ</a:t>
            </a:r>
            <a:r>
              <a:rPr lang="en-GB" dirty="0"/>
              <a:t>?</a:t>
            </a:r>
          </a:p>
          <a:p>
            <a:endParaRPr lang="en-GB" dirty="0"/>
          </a:p>
          <a:p>
            <a:r>
              <a:rPr lang="mn-MN" dirty="0"/>
              <a:t>Үүгээр эрсдлийн удирдлагад түвшинг мэдээлнэ</a:t>
            </a:r>
            <a:endParaRPr lang="en-GB" dirty="0"/>
          </a:p>
        </p:txBody>
      </p:sp>
      <p:sp>
        <p:nvSpPr>
          <p:cNvPr id="7" name="Slide Number Placeholder 1">
            <a:extLst>
              <a:ext uri="{FF2B5EF4-FFF2-40B4-BE49-F238E27FC236}">
                <a16:creationId xmlns:a16="http://schemas.microsoft.com/office/drawing/2014/main" id="{6BFF1DCA-D792-4BA1-B3F9-7542AA61C72D}"/>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B842FCE0-8901-45F4-B965-294C97879731}"/>
              </a:ext>
            </a:extLst>
          </p:cNvPr>
          <p:cNvSpPr>
            <a:spLocks noGrp="1"/>
          </p:cNvSpPr>
          <p:nvPr>
            <p:ph type="title" idx="4294967295"/>
          </p:nvPr>
        </p:nvSpPr>
        <p:spPr>
          <a:xfrm>
            <a:off x="188259" y="368299"/>
            <a:ext cx="8812305" cy="936625"/>
          </a:xfrm>
        </p:spPr>
        <p:txBody>
          <a:bodyPr>
            <a:noAutofit/>
          </a:bodyPr>
          <a:lstStyle/>
          <a:p>
            <a:r>
              <a:rPr lang="mn-MN" altLang="en-US" sz="2800" dirty="0"/>
              <a:t>Амьд амьтан эсвэл амьтны гаралтай бүтээгдэхүүний импортын эрсдэлийн хурдавчилсан үнэлгээ</a:t>
            </a:r>
            <a:endParaRPr lang="en-GB" altLang="en-US" sz="2800" b="0" dirty="0"/>
          </a:p>
        </p:txBody>
      </p:sp>
      <p:sp>
        <p:nvSpPr>
          <p:cNvPr id="27651" name="Content Placeholder 1">
            <a:extLst>
              <a:ext uri="{FF2B5EF4-FFF2-40B4-BE49-F238E27FC236}">
                <a16:creationId xmlns:a16="http://schemas.microsoft.com/office/drawing/2014/main" id="{474BD415-FF42-47BE-A6CF-FBD198C3887E}"/>
              </a:ext>
            </a:extLst>
          </p:cNvPr>
          <p:cNvSpPr>
            <a:spLocks noGrp="1"/>
          </p:cNvSpPr>
          <p:nvPr>
            <p:ph idx="4294967295"/>
          </p:nvPr>
        </p:nvSpPr>
        <p:spPr>
          <a:xfrm>
            <a:off x="378373" y="3602275"/>
            <a:ext cx="8229600" cy="3384550"/>
          </a:xfrm>
        </p:spPr>
        <p:txBody>
          <a:bodyPr>
            <a:normAutofit/>
          </a:bodyPr>
          <a:lstStyle/>
          <a:p>
            <a:pPr>
              <a:lnSpc>
                <a:spcPct val="80000"/>
              </a:lnSpc>
              <a:buFontTx/>
              <a:buChar char="•"/>
            </a:pPr>
            <a:r>
              <a:rPr lang="mn-MN" altLang="fr-FR" sz="2000" dirty="0">
                <a:solidFill>
                  <a:srgbClr val="004A8F"/>
                </a:solidFill>
              </a:rPr>
              <a:t>Экспортлогч улсын үнэлгээ</a:t>
            </a:r>
          </a:p>
          <a:p>
            <a:pPr>
              <a:lnSpc>
                <a:spcPct val="80000"/>
              </a:lnSpc>
              <a:buFontTx/>
              <a:buChar char="•"/>
            </a:pPr>
            <a:r>
              <a:rPr lang="mn-MN" altLang="fr-FR" sz="2000" dirty="0">
                <a:solidFill>
                  <a:srgbClr val="004A8F"/>
                </a:solidFill>
              </a:rPr>
              <a:t>Түүхий эд, бүтээгдэхүүнтэй холбоотой эрсдэлийн зөн </a:t>
            </a:r>
            <a:r>
              <a:rPr lang="mn-MN" altLang="fr-FR" sz="2000">
                <a:solidFill>
                  <a:srgbClr val="004A8F"/>
                </a:solidFill>
              </a:rPr>
              <a:t>совингийн үнэлгээ</a:t>
            </a:r>
            <a:endParaRPr lang="mn-MN" altLang="fr-FR" sz="2000" dirty="0">
              <a:solidFill>
                <a:srgbClr val="004A8F"/>
              </a:solidFill>
            </a:endParaRPr>
          </a:p>
          <a:p>
            <a:pPr marL="685800" lvl="1">
              <a:lnSpc>
                <a:spcPct val="80000"/>
              </a:lnSpc>
              <a:buFontTx/>
              <a:buChar char="-"/>
            </a:pPr>
            <a:r>
              <a:rPr lang="mn-MN" altLang="fr-FR" sz="1800" dirty="0">
                <a:solidFill>
                  <a:srgbClr val="004A8F"/>
                </a:solidFill>
              </a:rPr>
              <a:t>Мал, амьтны төрөл</a:t>
            </a:r>
            <a:r>
              <a:rPr lang="bg-BG" altLang="fr-FR" sz="1800" dirty="0">
                <a:solidFill>
                  <a:srgbClr val="004A8F"/>
                </a:solidFill>
              </a:rPr>
              <a:t>		</a:t>
            </a:r>
            <a:endParaRPr lang="mn-MN" altLang="fr-FR" sz="1800" dirty="0">
              <a:solidFill>
                <a:srgbClr val="CC3300"/>
              </a:solidFill>
            </a:endParaRPr>
          </a:p>
          <a:p>
            <a:pPr lvl="1" indent="-342900">
              <a:lnSpc>
                <a:spcPct val="80000"/>
              </a:lnSpc>
              <a:buFontTx/>
              <a:buChar char="-"/>
            </a:pPr>
            <a:r>
              <a:rPr lang="mn-MN" altLang="fr-FR" sz="2000" dirty="0">
                <a:solidFill>
                  <a:srgbClr val="004A8F"/>
                </a:solidFill>
              </a:rPr>
              <a:t>шаардлагатай хорио цээр</a:t>
            </a:r>
          </a:p>
          <a:p>
            <a:pPr lvl="1" indent="-342900">
              <a:lnSpc>
                <a:spcPct val="80000"/>
              </a:lnSpc>
              <a:buFontTx/>
              <a:buChar char="-"/>
            </a:pPr>
            <a:r>
              <a:rPr lang="mn-MN" altLang="fr-FR" sz="2000" dirty="0">
                <a:solidFill>
                  <a:srgbClr val="004A8F"/>
                </a:solidFill>
              </a:rPr>
              <a:t>бүтээгдэхүүний төрөл ба бүтээгдэхүүнд хийсэн боловсуулалт (халууны арга, ясыг салгасан, гүйцэд боловсруулсан)	</a:t>
            </a:r>
          </a:p>
          <a:p>
            <a:pPr lvl="1" indent="-342900">
              <a:lnSpc>
                <a:spcPct val="80000"/>
              </a:lnSpc>
              <a:buFontTx/>
              <a:buChar char="-"/>
            </a:pPr>
            <a:r>
              <a:rPr lang="mn-MN" altLang="fr-FR" sz="2000" dirty="0">
                <a:solidFill>
                  <a:srgbClr val="004A8F"/>
                </a:solidFill>
              </a:rPr>
              <a:t>гэрчилгээ</a:t>
            </a:r>
          </a:p>
          <a:p>
            <a:pPr lvl="1" indent="-342900">
              <a:lnSpc>
                <a:spcPct val="80000"/>
              </a:lnSpc>
              <a:buFontTx/>
              <a:buChar char="-"/>
            </a:pPr>
            <a:r>
              <a:rPr lang="mn-MN" altLang="fr-FR" sz="2000" dirty="0">
                <a:solidFill>
                  <a:srgbClr val="004A8F"/>
                </a:solidFill>
              </a:rPr>
              <a:t>импортын нөхцлийн тухай шийдвэр гаргах </a:t>
            </a:r>
          </a:p>
        </p:txBody>
      </p:sp>
      <p:sp>
        <p:nvSpPr>
          <p:cNvPr id="4" name="Slide Number Placeholder 1">
            <a:extLst>
              <a:ext uri="{FF2B5EF4-FFF2-40B4-BE49-F238E27FC236}">
                <a16:creationId xmlns:a16="http://schemas.microsoft.com/office/drawing/2014/main" id="{EED6D0B5-B6D0-49AF-A90F-15427E0E0FBC}"/>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11</a:t>
            </a:fld>
            <a:endParaRPr lang="en-US"/>
          </a:p>
        </p:txBody>
      </p:sp>
      <p:sp>
        <p:nvSpPr>
          <p:cNvPr id="2" name="TextBox 1">
            <a:extLst>
              <a:ext uri="{FF2B5EF4-FFF2-40B4-BE49-F238E27FC236}">
                <a16:creationId xmlns:a16="http://schemas.microsoft.com/office/drawing/2014/main" id="{E1A70DA9-65AD-47B4-BEA0-29DF7C688672}"/>
              </a:ext>
            </a:extLst>
          </p:cNvPr>
          <p:cNvSpPr txBox="1"/>
          <p:nvPr/>
        </p:nvSpPr>
        <p:spPr>
          <a:xfrm>
            <a:off x="304800" y="1715841"/>
            <a:ext cx="7861738" cy="1477328"/>
          </a:xfrm>
          <a:prstGeom prst="rect">
            <a:avLst/>
          </a:prstGeom>
          <a:noFill/>
        </p:spPr>
        <p:txBody>
          <a:bodyPr wrap="square" rtlCol="0">
            <a:spAutoFit/>
          </a:bodyPr>
          <a:lstStyle/>
          <a:p>
            <a:r>
              <a:rPr lang="mn-MN" dirty="0"/>
              <a:t>Юуны өмнө эрсдэлийн хялбаршуулсан асуултыг ашиглана уу: </a:t>
            </a:r>
            <a:r>
              <a:rPr lang="en-GB" dirty="0"/>
              <a:t>Y </a:t>
            </a:r>
            <a:r>
              <a:rPr lang="mn-MN" dirty="0"/>
              <a:t>улс/бүс нутгаас Х агуулсан импортын нэг ачаагаар дамжин А өвчин Монголд орж ирэх магадлал хэр байна вэ?</a:t>
            </a:r>
          </a:p>
          <a:p>
            <a:endParaRPr lang="en-GB" dirty="0"/>
          </a:p>
          <a:p>
            <a:r>
              <a:rPr lang="mn-MN" dirty="0"/>
              <a:t>Өртөлт эсвэл үр дагаврын үе шатыг тооцоолох хэрэггүй.</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CD6324-3561-4903-A569-09FD3B8FF9A9}"/>
              </a:ext>
            </a:extLst>
          </p:cNvPr>
          <p:cNvGraphicFramePr>
            <a:graphicFrameLocks noGrp="1"/>
          </p:cNvGraphicFramePr>
          <p:nvPr>
            <p:extLst>
              <p:ext uri="{D42A27DB-BD31-4B8C-83A1-F6EECF244321}">
                <p14:modId xmlns:p14="http://schemas.microsoft.com/office/powerpoint/2010/main" val="1741810540"/>
              </p:ext>
            </p:extLst>
          </p:nvPr>
        </p:nvGraphicFramePr>
        <p:xfrm>
          <a:off x="609599" y="966951"/>
          <a:ext cx="7220607" cy="5380068"/>
        </p:xfrm>
        <a:graphic>
          <a:graphicData uri="http://schemas.openxmlformats.org/drawingml/2006/table">
            <a:tbl>
              <a:tblPr firstRow="1" firstCol="1" bandRow="1">
                <a:tableStyleId>{5C22544A-7EE6-4342-B048-85BDC9FD1C3A}</a:tableStyleId>
              </a:tblPr>
              <a:tblGrid>
                <a:gridCol w="744478">
                  <a:extLst>
                    <a:ext uri="{9D8B030D-6E8A-4147-A177-3AD203B41FA5}">
                      <a16:colId xmlns:a16="http://schemas.microsoft.com/office/drawing/2014/main" val="2270352245"/>
                    </a:ext>
                  </a:extLst>
                </a:gridCol>
                <a:gridCol w="5652530">
                  <a:extLst>
                    <a:ext uri="{9D8B030D-6E8A-4147-A177-3AD203B41FA5}">
                      <a16:colId xmlns:a16="http://schemas.microsoft.com/office/drawing/2014/main" val="4001119904"/>
                    </a:ext>
                  </a:extLst>
                </a:gridCol>
                <a:gridCol w="823599">
                  <a:extLst>
                    <a:ext uri="{9D8B030D-6E8A-4147-A177-3AD203B41FA5}">
                      <a16:colId xmlns:a16="http://schemas.microsoft.com/office/drawing/2014/main" val="2721806308"/>
                    </a:ext>
                  </a:extLst>
                </a:gridCol>
              </a:tblGrid>
              <a:tr h="191727">
                <a:tc>
                  <a:txBody>
                    <a:bodyPr/>
                    <a:lstStyle/>
                    <a:p>
                      <a:pPr algn="ctr">
                        <a:lnSpc>
                          <a:spcPct val="115000"/>
                        </a:lnSpc>
                        <a:spcAft>
                          <a:spcPts val="1000"/>
                        </a:spcAft>
                        <a:tabLst>
                          <a:tab pos="2971800" algn="ctr"/>
                          <a:tab pos="5943600" algn="r"/>
                        </a:tabLst>
                      </a:pPr>
                      <a:r>
                        <a:rPr lang="mn-MN"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mn-MN" sz="1600" dirty="0">
                          <a:effectLst/>
                          <a:latin typeface="+mn-lt"/>
                          <a:ea typeface="+mn-ea"/>
                          <a:cs typeface="+mn-cs"/>
                        </a:rPr>
                        <a:t>Шалгуур</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mn-MN" sz="1600" dirty="0">
                          <a:effectLst/>
                        </a:rPr>
                        <a:t>Оноо</a:t>
                      </a:r>
                      <a:r>
                        <a:rPr lang="en-US" sz="1600" dirty="0">
                          <a:effectLst/>
                        </a:rPr>
                        <a:t> </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2004714198"/>
                  </a:ext>
                </a:extLst>
              </a:tr>
              <a:tr h="231395">
                <a:tc gridSpan="3">
                  <a:txBody>
                    <a:bodyPr/>
                    <a:lstStyle/>
                    <a:p>
                      <a:pPr algn="l">
                        <a:lnSpc>
                          <a:spcPct val="115000"/>
                        </a:lnSpc>
                        <a:spcAft>
                          <a:spcPts val="1000"/>
                        </a:spcAft>
                        <a:tabLst>
                          <a:tab pos="2971800" algn="ctr"/>
                          <a:tab pos="5943600" algn="r"/>
                        </a:tabLst>
                      </a:pPr>
                      <a:r>
                        <a:rPr lang="mn-MN" sz="1600" dirty="0">
                          <a:effectLst/>
                        </a:rPr>
                        <a:t>Нэг</a:t>
                      </a:r>
                      <a:r>
                        <a:rPr lang="en-US" sz="1600" dirty="0">
                          <a:effectLst/>
                        </a:rPr>
                        <a:t>. </a:t>
                      </a:r>
                      <a:r>
                        <a:rPr lang="mn-MN" sz="1600" dirty="0">
                          <a:effectLst/>
                        </a:rPr>
                        <a:t>Зориулалт</a:t>
                      </a:r>
                      <a:r>
                        <a:rPr lang="en-US" sz="1600" dirty="0">
                          <a:effectLst/>
                        </a:rPr>
                        <a:t> (</a:t>
                      </a:r>
                      <a:r>
                        <a:rPr lang="mn-MN" sz="1600" dirty="0">
                          <a:effectLst/>
                        </a:rPr>
                        <a:t>Нэгийг</a:t>
                      </a:r>
                      <a:r>
                        <a:rPr lang="mn-MN" sz="1600" baseline="0" dirty="0">
                          <a:effectLst/>
                        </a:rPr>
                        <a:t> сонгох</a:t>
                      </a:r>
                      <a:r>
                        <a:rPr lang="en-US"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hMerge="1">
                  <a:txBody>
                    <a:bodyPr/>
                    <a:lstStyle/>
                    <a:p>
                      <a:endParaRPr lang="en-GB"/>
                    </a:p>
                  </a:txBody>
                  <a:tcPr/>
                </a:tc>
                <a:tc hMerge="1">
                  <a:txBody>
                    <a:bodyPr/>
                    <a:lstStyle/>
                    <a:p>
                      <a:pPr algn="l">
                        <a:lnSpc>
                          <a:spcPct val="115000"/>
                        </a:lnSpc>
                        <a:spcAft>
                          <a:spcPts val="1000"/>
                        </a:spcAft>
                        <a:tabLst>
                          <a:tab pos="2971800" algn="ctr"/>
                          <a:tab pos="5943600" algn="r"/>
                        </a:tabLst>
                      </a:pP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446987156"/>
                  </a:ext>
                </a:extLst>
              </a:tr>
              <a:tr h="326004">
                <a:tc>
                  <a:txBody>
                    <a:bodyPr/>
                    <a:lstStyle/>
                    <a:p>
                      <a:pPr algn="ctr">
                        <a:lnSpc>
                          <a:spcPct val="115000"/>
                        </a:lnSpc>
                        <a:spcAft>
                          <a:spcPts val="1000"/>
                        </a:spcAft>
                        <a:tabLst>
                          <a:tab pos="2971800" algn="ctr"/>
                          <a:tab pos="5943600" algn="r"/>
                        </a:tabLst>
                      </a:pPr>
                      <a:r>
                        <a:rPr lang="en-US" sz="1600">
                          <a:effectLst/>
                        </a:rPr>
                        <a:t>1.1</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Үржлийн</a:t>
                      </a:r>
                      <a:r>
                        <a:rPr lang="en-US" sz="1600" dirty="0">
                          <a:effectLst/>
                        </a:rPr>
                        <a:t> / </a:t>
                      </a:r>
                      <a:r>
                        <a:rPr lang="mn-MN" sz="1600" dirty="0">
                          <a:effectLst/>
                        </a:rPr>
                        <a:t>байнгын</a:t>
                      </a:r>
                      <a:r>
                        <a:rPr lang="en-US" sz="1600" dirty="0">
                          <a:effectLst/>
                        </a:rPr>
                        <a:t> (</a:t>
                      </a:r>
                      <a:r>
                        <a:rPr lang="mn-MN" sz="1600" dirty="0">
                          <a:effectLst/>
                        </a:rPr>
                        <a:t>гэрийн тэжээвэр</a:t>
                      </a:r>
                      <a:r>
                        <a:rPr lang="mn-MN" sz="1600" baseline="0" dirty="0">
                          <a:effectLst/>
                        </a:rPr>
                        <a:t> болон адуу багтана</a:t>
                      </a:r>
                      <a:r>
                        <a:rPr lang="en-US"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a:effectLst/>
                        </a:rPr>
                        <a:t>80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1068326972"/>
                  </a:ext>
                </a:extLst>
              </a:tr>
              <a:tr h="220927">
                <a:tc>
                  <a:txBody>
                    <a:bodyPr/>
                    <a:lstStyle/>
                    <a:p>
                      <a:pPr algn="ctr">
                        <a:lnSpc>
                          <a:spcPct val="115000"/>
                        </a:lnSpc>
                        <a:spcAft>
                          <a:spcPts val="1000"/>
                        </a:spcAft>
                        <a:tabLst>
                          <a:tab pos="2971800" algn="ctr"/>
                          <a:tab pos="5943600" algn="r"/>
                        </a:tabLst>
                      </a:pPr>
                      <a:r>
                        <a:rPr lang="en-US" sz="1600">
                          <a:effectLst/>
                        </a:rPr>
                        <a:t>1.2</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latin typeface="+mn-lt"/>
                          <a:ea typeface="+mn-ea"/>
                          <a:cs typeface="+mn-cs"/>
                        </a:rPr>
                        <a:t>Нядалгаанд</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a:effectLst/>
                        </a:rPr>
                        <a:t>30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711174151"/>
                  </a:ext>
                </a:extLst>
              </a:tr>
              <a:tr h="326004">
                <a:tc>
                  <a:txBody>
                    <a:bodyPr/>
                    <a:lstStyle/>
                    <a:p>
                      <a:pPr algn="ctr">
                        <a:lnSpc>
                          <a:spcPct val="115000"/>
                        </a:lnSpc>
                        <a:spcAft>
                          <a:spcPts val="1000"/>
                        </a:spcAft>
                        <a:tabLst>
                          <a:tab pos="2971800" algn="ctr"/>
                          <a:tab pos="5943600" algn="r"/>
                        </a:tabLst>
                      </a:pPr>
                      <a:r>
                        <a:rPr lang="en-US" sz="1600">
                          <a:effectLst/>
                        </a:rPr>
                        <a:t>1.3</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Бусад</a:t>
                      </a:r>
                      <a:r>
                        <a:rPr lang="mn-MN" sz="1600" baseline="0" dirty="0">
                          <a:effectLst/>
                        </a:rPr>
                        <a:t> зориулалтаар</a:t>
                      </a:r>
                      <a:r>
                        <a:rPr lang="en-US" sz="1600" dirty="0">
                          <a:effectLst/>
                        </a:rPr>
                        <a:t> (</a:t>
                      </a:r>
                      <a:r>
                        <a:rPr lang="mn-MN" sz="1600" dirty="0">
                          <a:effectLst/>
                        </a:rPr>
                        <a:t>тэмцээнд</a:t>
                      </a:r>
                      <a:r>
                        <a:rPr lang="mn-MN" sz="1600" baseline="0" dirty="0">
                          <a:effectLst/>
                        </a:rPr>
                        <a:t> оролцохоор түр орох</a:t>
                      </a:r>
                      <a:r>
                        <a:rPr lang="en-US"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dirty="0">
                          <a:effectLst/>
                        </a:rPr>
                        <a:t>10</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493598475"/>
                  </a:ext>
                </a:extLst>
              </a:tr>
              <a:tr h="230844">
                <a:tc gridSpan="3">
                  <a:txBody>
                    <a:bodyPr/>
                    <a:lstStyle/>
                    <a:p>
                      <a:pPr algn="l">
                        <a:lnSpc>
                          <a:spcPct val="115000"/>
                        </a:lnSpc>
                        <a:spcAft>
                          <a:spcPts val="1000"/>
                        </a:spcAft>
                        <a:tabLst>
                          <a:tab pos="2971800" algn="ctr"/>
                          <a:tab pos="5943600" algn="r"/>
                        </a:tabLst>
                      </a:pPr>
                      <a:r>
                        <a:rPr lang="mn-MN" sz="1600" dirty="0">
                          <a:effectLst/>
                        </a:rPr>
                        <a:t>Хоёр. Гарал</a:t>
                      </a:r>
                      <a:r>
                        <a:rPr lang="mn-MN" sz="1600" baseline="0" dirty="0">
                          <a:effectLst/>
                        </a:rPr>
                        <a:t> үүслийн улс</a:t>
                      </a:r>
                      <a:r>
                        <a:rPr lang="en-US" sz="1600" dirty="0">
                          <a:effectLst/>
                        </a:rPr>
                        <a:t> (</a:t>
                      </a:r>
                      <a:r>
                        <a:rPr lang="mn-MN" sz="1600" dirty="0">
                          <a:effectLst/>
                        </a:rPr>
                        <a:t>Нэгийг</a:t>
                      </a:r>
                      <a:r>
                        <a:rPr lang="mn-MN" sz="1600" baseline="0" dirty="0">
                          <a:effectLst/>
                        </a:rPr>
                        <a:t> сонгох</a:t>
                      </a:r>
                      <a:r>
                        <a:rPr lang="en-US"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hMerge="1">
                  <a:txBody>
                    <a:bodyPr/>
                    <a:lstStyle/>
                    <a:p>
                      <a:endParaRPr lang="en-GB"/>
                    </a:p>
                  </a:txBody>
                  <a:tcPr/>
                </a:tc>
                <a:tc hMerge="1">
                  <a:txBody>
                    <a:bodyPr/>
                    <a:lstStyle/>
                    <a:p>
                      <a:pPr algn="l">
                        <a:lnSpc>
                          <a:spcPct val="115000"/>
                        </a:lnSpc>
                        <a:spcAft>
                          <a:spcPts val="1000"/>
                        </a:spcAft>
                        <a:tabLst>
                          <a:tab pos="2971800" algn="ctr"/>
                          <a:tab pos="5943600" algn="r"/>
                        </a:tabLst>
                      </a:pP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1618008398"/>
                  </a:ext>
                </a:extLst>
              </a:tr>
              <a:tr h="494381">
                <a:tc>
                  <a:txBody>
                    <a:bodyPr/>
                    <a:lstStyle/>
                    <a:p>
                      <a:pPr algn="ctr">
                        <a:lnSpc>
                          <a:spcPct val="115000"/>
                        </a:lnSpc>
                        <a:spcAft>
                          <a:spcPts val="1000"/>
                        </a:spcAft>
                        <a:tabLst>
                          <a:tab pos="2971800" algn="ctr"/>
                          <a:tab pos="5943600" algn="r"/>
                        </a:tabLst>
                      </a:pPr>
                      <a:r>
                        <a:rPr lang="en-US" sz="1600">
                          <a:effectLst/>
                        </a:rPr>
                        <a:t>2.1</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Жагсаалтанд байгаа өвчин байдаг</a:t>
                      </a:r>
                      <a:r>
                        <a:rPr lang="mn-MN" sz="1600" baseline="0" dirty="0">
                          <a:effectLst/>
                        </a:rPr>
                        <a:t> ба хянадаггүй улс эсвэл бүсээс гарсан</a:t>
                      </a:r>
                      <a:r>
                        <a:rPr lang="en-US" sz="1600" dirty="0">
                          <a:effectLst/>
                        </a:rPr>
                        <a:t> </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nchor="ctr"/>
                </a:tc>
                <a:tc>
                  <a:txBody>
                    <a:bodyPr/>
                    <a:lstStyle/>
                    <a:p>
                      <a:pPr algn="ctr">
                        <a:lnSpc>
                          <a:spcPct val="115000"/>
                        </a:lnSpc>
                        <a:spcAft>
                          <a:spcPts val="1000"/>
                        </a:spcAft>
                        <a:tabLst>
                          <a:tab pos="2971800" algn="ctr"/>
                          <a:tab pos="5943600" algn="r"/>
                        </a:tabLst>
                      </a:pPr>
                      <a:r>
                        <a:rPr lang="en-US" sz="1600">
                          <a:effectLst/>
                        </a:rPr>
                        <a:t>60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4072282336"/>
                  </a:ext>
                </a:extLst>
              </a:tr>
              <a:tr h="494381">
                <a:tc>
                  <a:txBody>
                    <a:bodyPr/>
                    <a:lstStyle/>
                    <a:p>
                      <a:pPr algn="ctr">
                        <a:lnSpc>
                          <a:spcPct val="115000"/>
                        </a:lnSpc>
                        <a:spcAft>
                          <a:spcPts val="1000"/>
                        </a:spcAft>
                        <a:tabLst>
                          <a:tab pos="2971800" algn="ctr"/>
                          <a:tab pos="5943600" algn="r"/>
                        </a:tabLst>
                      </a:pPr>
                      <a:r>
                        <a:rPr lang="en-US" sz="1600">
                          <a:effectLst/>
                        </a:rPr>
                        <a:t>2.2</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Жагсаалтанд байгаа өвчнийг</a:t>
                      </a:r>
                      <a:r>
                        <a:rPr lang="mn-MN" sz="1600" baseline="0" dirty="0">
                          <a:effectLst/>
                        </a:rPr>
                        <a:t> устгах зорилгоор хяналтанд авсан улс эсвэл бүсээс гаралтай</a:t>
                      </a:r>
                      <a:r>
                        <a:rPr lang="mn-MN" sz="1600" dirty="0">
                          <a:effectLst/>
                        </a:rPr>
                        <a:t> </a:t>
                      </a:r>
                    </a:p>
                  </a:txBody>
                  <a:tcPr marL="49547" marR="49547" marT="0" marB="0"/>
                </a:tc>
                <a:tc>
                  <a:txBody>
                    <a:bodyPr/>
                    <a:lstStyle/>
                    <a:p>
                      <a:pPr algn="ctr">
                        <a:lnSpc>
                          <a:spcPct val="115000"/>
                        </a:lnSpc>
                        <a:spcAft>
                          <a:spcPts val="1000"/>
                        </a:spcAft>
                        <a:tabLst>
                          <a:tab pos="2971800" algn="ctr"/>
                          <a:tab pos="5943600" algn="r"/>
                        </a:tabLst>
                      </a:pPr>
                      <a:r>
                        <a:rPr lang="en-US" sz="1600">
                          <a:effectLst/>
                        </a:rPr>
                        <a:t>30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3593831100"/>
                  </a:ext>
                </a:extLst>
              </a:tr>
              <a:tr h="359763">
                <a:tc>
                  <a:txBody>
                    <a:bodyPr/>
                    <a:lstStyle/>
                    <a:p>
                      <a:pPr algn="ctr">
                        <a:lnSpc>
                          <a:spcPct val="115000"/>
                        </a:lnSpc>
                        <a:spcAft>
                          <a:spcPts val="1000"/>
                        </a:spcAft>
                        <a:tabLst>
                          <a:tab pos="2971800" algn="ctr"/>
                          <a:tab pos="5943600" algn="r"/>
                        </a:tabLst>
                      </a:pPr>
                      <a:r>
                        <a:rPr lang="en-US" sz="1600">
                          <a:effectLst/>
                        </a:rPr>
                        <a:t>2.3</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Жагсаалтанд байгаа өвчин</a:t>
                      </a:r>
                      <a:r>
                        <a:rPr lang="mn-MN" sz="1600" baseline="0" dirty="0">
                          <a:effectLst/>
                        </a:rPr>
                        <a:t>гүй</a:t>
                      </a:r>
                      <a:r>
                        <a:rPr lang="mn-MN" sz="1600" dirty="0">
                          <a:effectLst/>
                        </a:rPr>
                        <a:t> улс эсвэл бүсээс гарсан </a:t>
                      </a:r>
                    </a:p>
                  </a:txBody>
                  <a:tcPr marL="49547" marR="49547" marT="0" marB="0"/>
                </a:tc>
                <a:tc>
                  <a:txBody>
                    <a:bodyPr/>
                    <a:lstStyle/>
                    <a:p>
                      <a:pPr algn="ctr">
                        <a:lnSpc>
                          <a:spcPct val="115000"/>
                        </a:lnSpc>
                        <a:spcAft>
                          <a:spcPts val="1000"/>
                        </a:spcAft>
                        <a:tabLst>
                          <a:tab pos="2971800" algn="ctr"/>
                          <a:tab pos="5943600" algn="r"/>
                        </a:tabLst>
                      </a:pPr>
                      <a:r>
                        <a:rPr lang="en-US" sz="1600" dirty="0">
                          <a:effectLst/>
                        </a:rPr>
                        <a:t>10</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1574113365"/>
                  </a:ext>
                </a:extLst>
              </a:tr>
              <a:tr h="323787">
                <a:tc gridSpan="3">
                  <a:txBody>
                    <a:bodyPr/>
                    <a:lstStyle/>
                    <a:p>
                      <a:pPr algn="l">
                        <a:lnSpc>
                          <a:spcPct val="115000"/>
                        </a:lnSpc>
                        <a:spcAft>
                          <a:spcPts val="1000"/>
                        </a:spcAft>
                        <a:tabLst>
                          <a:tab pos="2971800" algn="ctr"/>
                          <a:tab pos="5943600" algn="r"/>
                        </a:tabLst>
                      </a:pPr>
                      <a:r>
                        <a:rPr lang="mn-MN" sz="1600" dirty="0">
                          <a:effectLst/>
                        </a:rPr>
                        <a:t>Гурав</a:t>
                      </a:r>
                      <a:r>
                        <a:rPr lang="en-US" sz="1600" dirty="0">
                          <a:effectLst/>
                        </a:rPr>
                        <a:t>. </a:t>
                      </a:r>
                      <a:r>
                        <a:rPr lang="mn-MN" sz="1600" dirty="0">
                          <a:effectLst/>
                        </a:rPr>
                        <a:t>Өмнөх үзлэгийн бүртгэл</a:t>
                      </a:r>
                      <a:r>
                        <a:rPr lang="en-US" sz="1600" dirty="0">
                          <a:effectLst/>
                        </a:rPr>
                        <a:t> (</a:t>
                      </a:r>
                      <a:r>
                        <a:rPr lang="mn-MN" sz="1600" dirty="0">
                          <a:effectLst/>
                        </a:rPr>
                        <a:t>Нэгийг</a:t>
                      </a:r>
                      <a:r>
                        <a:rPr lang="mn-MN" sz="1600" baseline="0" dirty="0">
                          <a:effectLst/>
                        </a:rPr>
                        <a:t> сонгох</a:t>
                      </a:r>
                      <a:r>
                        <a:rPr lang="en-US" sz="1600" dirty="0">
                          <a:effectLst/>
                        </a:rPr>
                        <a:t>.)</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hMerge="1">
                  <a:txBody>
                    <a:bodyPr/>
                    <a:lstStyle/>
                    <a:p>
                      <a:endParaRPr lang="en-GB"/>
                    </a:p>
                  </a:txBody>
                  <a:tcPr/>
                </a:tc>
                <a:tc hMerge="1">
                  <a:txBody>
                    <a:bodyPr/>
                    <a:lstStyle/>
                    <a:p>
                      <a:pPr algn="l">
                        <a:lnSpc>
                          <a:spcPct val="115000"/>
                        </a:lnSpc>
                        <a:spcAft>
                          <a:spcPts val="1000"/>
                        </a:spcAft>
                        <a:tabLst>
                          <a:tab pos="2971800" algn="ctr"/>
                          <a:tab pos="5943600" algn="r"/>
                        </a:tabLst>
                      </a:pPr>
                      <a:endParaRPr lang="en-GB" sz="18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353999530"/>
                  </a:ext>
                </a:extLst>
              </a:tr>
              <a:tr h="662760">
                <a:tc>
                  <a:txBody>
                    <a:bodyPr/>
                    <a:lstStyle/>
                    <a:p>
                      <a:pPr algn="ctr">
                        <a:lnSpc>
                          <a:spcPct val="115000"/>
                        </a:lnSpc>
                        <a:spcAft>
                          <a:spcPts val="1000"/>
                        </a:spcAft>
                        <a:tabLst>
                          <a:tab pos="2971800" algn="ctr"/>
                          <a:tab pos="5943600" algn="r"/>
                        </a:tabLst>
                      </a:pPr>
                      <a:r>
                        <a:rPr lang="en-US" sz="1600">
                          <a:effectLst/>
                        </a:rPr>
                        <a:t>3.1</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Хууль, журам, стандартыг</a:t>
                      </a:r>
                      <a:r>
                        <a:rPr lang="mn-MN" sz="1600" baseline="0" dirty="0">
                          <a:effectLst/>
                        </a:rPr>
                        <a:t> давтан байнга зөрчиж ирсэн</a:t>
                      </a:r>
                      <a:r>
                        <a:rPr lang="en-US" sz="1600" dirty="0">
                          <a:effectLst/>
                        </a:rPr>
                        <a:t>; </a:t>
                      </a:r>
                      <a:r>
                        <a:rPr lang="mn-MN" sz="1600" dirty="0">
                          <a:effectLst/>
                        </a:rPr>
                        <a:t>зөрчил болон илрүүлсэн дутагдлыг залруулах тал</a:t>
                      </a:r>
                      <a:r>
                        <a:rPr lang="mn-MN" sz="1600" baseline="0" dirty="0">
                          <a:effectLst/>
                        </a:rPr>
                        <a:t> дээр ямар ч арга хэмжээ аваагүй</a:t>
                      </a:r>
                      <a:r>
                        <a:rPr lang="en-US" sz="1600" dirty="0">
                          <a:effectLst/>
                        </a:rPr>
                        <a:t> </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a:effectLst/>
                        </a:rPr>
                        <a:t>30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436883623"/>
                  </a:ext>
                </a:extLst>
              </a:tr>
              <a:tr h="494381">
                <a:tc>
                  <a:txBody>
                    <a:bodyPr/>
                    <a:lstStyle/>
                    <a:p>
                      <a:pPr algn="ctr">
                        <a:lnSpc>
                          <a:spcPct val="115000"/>
                        </a:lnSpc>
                        <a:spcAft>
                          <a:spcPts val="1000"/>
                        </a:spcAft>
                        <a:tabLst>
                          <a:tab pos="2971800" algn="ctr"/>
                          <a:tab pos="5943600" algn="r"/>
                        </a:tabLst>
                      </a:pPr>
                      <a:r>
                        <a:rPr lang="en-US" sz="1600">
                          <a:effectLst/>
                        </a:rPr>
                        <a:t>3.2</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Зөрчил тун бага гаргадаг тодорхой</a:t>
                      </a:r>
                      <a:r>
                        <a:rPr lang="mn-MN" sz="1600" baseline="0" dirty="0">
                          <a:effectLst/>
                        </a:rPr>
                        <a:t> шаардлага бүхий мэдэгдлийг үе үе тогтмол бус байдлаар авч байсан</a:t>
                      </a:r>
                      <a:r>
                        <a:rPr lang="en-US" sz="1600" dirty="0">
                          <a:effectLst/>
                        </a:rPr>
                        <a:t>. </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a:effectLst/>
                        </a:rPr>
                        <a:t>20</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529052731"/>
                  </a:ext>
                </a:extLst>
              </a:tr>
              <a:tr h="326004">
                <a:tc>
                  <a:txBody>
                    <a:bodyPr/>
                    <a:lstStyle/>
                    <a:p>
                      <a:pPr algn="ctr">
                        <a:lnSpc>
                          <a:spcPct val="115000"/>
                        </a:lnSpc>
                        <a:spcAft>
                          <a:spcPts val="1000"/>
                        </a:spcAft>
                        <a:tabLst>
                          <a:tab pos="2971800" algn="ctr"/>
                          <a:tab pos="5943600" algn="r"/>
                        </a:tabLst>
                      </a:pPr>
                      <a:r>
                        <a:rPr lang="en-US" sz="1600">
                          <a:effectLst/>
                        </a:rPr>
                        <a:t>3.3</a:t>
                      </a:r>
                      <a:endParaRPr lang="en-GB" sz="160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l">
                        <a:lnSpc>
                          <a:spcPct val="115000"/>
                        </a:lnSpc>
                        <a:spcAft>
                          <a:spcPts val="1000"/>
                        </a:spcAft>
                        <a:tabLst>
                          <a:tab pos="2971800" algn="ctr"/>
                          <a:tab pos="5943600" algn="r"/>
                        </a:tabLst>
                      </a:pPr>
                      <a:r>
                        <a:rPr lang="mn-MN" sz="1600" dirty="0">
                          <a:effectLst/>
                        </a:rPr>
                        <a:t>Хууль, журам, стандартын</a:t>
                      </a:r>
                      <a:r>
                        <a:rPr lang="mn-MN" sz="1600" baseline="0" dirty="0">
                          <a:effectLst/>
                        </a:rPr>
                        <a:t> шаардлагын нийцлийг хангадаг</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tc>
                  <a:txBody>
                    <a:bodyPr/>
                    <a:lstStyle/>
                    <a:p>
                      <a:pPr algn="ctr">
                        <a:lnSpc>
                          <a:spcPct val="115000"/>
                        </a:lnSpc>
                        <a:spcAft>
                          <a:spcPts val="1000"/>
                        </a:spcAft>
                        <a:tabLst>
                          <a:tab pos="2971800" algn="ctr"/>
                          <a:tab pos="5943600" algn="r"/>
                        </a:tabLst>
                      </a:pPr>
                      <a:r>
                        <a:rPr lang="en-US" sz="1600" dirty="0">
                          <a:effectLst/>
                        </a:rPr>
                        <a:t>10</a:t>
                      </a:r>
                      <a:endParaRPr lang="en-GB"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49547" marR="49547" marT="0" marB="0"/>
                </a:tc>
                <a:extLst>
                  <a:ext uri="{0D108BD9-81ED-4DB2-BD59-A6C34878D82A}">
                    <a16:rowId xmlns:a16="http://schemas.microsoft.com/office/drawing/2014/main" val="686086196"/>
                  </a:ext>
                </a:extLst>
              </a:tr>
            </a:tbl>
          </a:graphicData>
        </a:graphic>
      </p:graphicFrame>
      <p:sp>
        <p:nvSpPr>
          <p:cNvPr id="3" name="Title 2">
            <a:extLst>
              <a:ext uri="{FF2B5EF4-FFF2-40B4-BE49-F238E27FC236}">
                <a16:creationId xmlns:a16="http://schemas.microsoft.com/office/drawing/2014/main" id="{59D14746-A407-443F-BFCE-602FB5BD13EE}"/>
              </a:ext>
            </a:extLst>
          </p:cNvPr>
          <p:cNvSpPr>
            <a:spLocks noGrp="1"/>
          </p:cNvSpPr>
          <p:nvPr>
            <p:ph type="title"/>
          </p:nvPr>
        </p:nvSpPr>
        <p:spPr>
          <a:xfrm>
            <a:off x="609600" y="210207"/>
            <a:ext cx="6347714" cy="1320800"/>
          </a:xfrm>
        </p:spPr>
        <p:txBody>
          <a:bodyPr>
            <a:normAutofit/>
          </a:bodyPr>
          <a:lstStyle/>
          <a:p>
            <a:r>
              <a:rPr lang="mn-MN" dirty="0"/>
              <a:t>Болзолт оноо өгөх схем</a:t>
            </a:r>
            <a:endParaRPr lang="en-GB" dirty="0"/>
          </a:p>
        </p:txBody>
      </p:sp>
      <p:sp>
        <p:nvSpPr>
          <p:cNvPr id="9" name="Slide Number Placeholder 1">
            <a:extLst>
              <a:ext uri="{FF2B5EF4-FFF2-40B4-BE49-F238E27FC236}">
                <a16:creationId xmlns:a16="http://schemas.microsoft.com/office/drawing/2014/main" id="{48EA049E-C9A4-4487-B06F-25310570C0AA}"/>
              </a:ext>
            </a:extLst>
          </p:cNvPr>
          <p:cNvSpPr>
            <a:spLocks noGrp="1"/>
          </p:cNvSpPr>
          <p:nvPr>
            <p:ph type="sldNum" sz="quarter" idx="12"/>
          </p:nvPr>
        </p:nvSpPr>
        <p:spPr>
          <a:xfrm>
            <a:off x="6444676" y="6287417"/>
            <a:ext cx="512638" cy="365125"/>
          </a:xfrm>
        </p:spPr>
        <p:txBody>
          <a:bodyPr/>
          <a:lstStyle/>
          <a:p>
            <a:fld id="{2BC2A5CE-91F7-0C45-B0DE-85B9307D2AA8}"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F72D5BB-A852-472E-80D2-69ABC4A93003}"/>
              </a:ext>
            </a:extLst>
          </p:cNvPr>
          <p:cNvGraphicFramePr>
            <a:graphicFrameLocks noGrp="1"/>
          </p:cNvGraphicFramePr>
          <p:nvPr>
            <p:extLst>
              <p:ext uri="{D42A27DB-BD31-4B8C-83A1-F6EECF244321}">
                <p14:modId xmlns:p14="http://schemas.microsoft.com/office/powerpoint/2010/main" val="1301531590"/>
              </p:ext>
            </p:extLst>
          </p:nvPr>
        </p:nvGraphicFramePr>
        <p:xfrm>
          <a:off x="220717" y="671001"/>
          <a:ext cx="8166537" cy="6107114"/>
        </p:xfrm>
        <a:graphic>
          <a:graphicData uri="http://schemas.openxmlformats.org/drawingml/2006/table">
            <a:tbl>
              <a:tblPr firstRow="1" firstCol="1" bandRow="1">
                <a:tableStyleId>{5C22544A-7EE6-4342-B048-85BDC9FD1C3A}</a:tableStyleId>
              </a:tblPr>
              <a:tblGrid>
                <a:gridCol w="1283526">
                  <a:extLst>
                    <a:ext uri="{9D8B030D-6E8A-4147-A177-3AD203B41FA5}">
                      <a16:colId xmlns:a16="http://schemas.microsoft.com/office/drawing/2014/main" val="3511907934"/>
                    </a:ext>
                  </a:extLst>
                </a:gridCol>
                <a:gridCol w="1964170">
                  <a:extLst>
                    <a:ext uri="{9D8B030D-6E8A-4147-A177-3AD203B41FA5}">
                      <a16:colId xmlns:a16="http://schemas.microsoft.com/office/drawing/2014/main" val="2158628426"/>
                    </a:ext>
                  </a:extLst>
                </a:gridCol>
                <a:gridCol w="4918841">
                  <a:extLst>
                    <a:ext uri="{9D8B030D-6E8A-4147-A177-3AD203B41FA5}">
                      <a16:colId xmlns:a16="http://schemas.microsoft.com/office/drawing/2014/main" val="1338326553"/>
                    </a:ext>
                  </a:extLst>
                </a:gridCol>
              </a:tblGrid>
              <a:tr h="0">
                <a:tc>
                  <a:txBody>
                    <a:bodyPr/>
                    <a:lstStyle/>
                    <a:p>
                      <a:pPr algn="ctr">
                        <a:lnSpc>
                          <a:spcPct val="115000"/>
                        </a:lnSpc>
                        <a:spcAft>
                          <a:spcPts val="1000"/>
                        </a:spcAft>
                      </a:pPr>
                      <a:r>
                        <a:rPr lang="mn-MN" sz="1800" dirty="0">
                          <a:effectLst/>
                          <a:latin typeface="+mn-lt"/>
                          <a:ea typeface="+mn-ea"/>
                          <a:cs typeface="+mn-cs"/>
                        </a:rPr>
                        <a:t>Эрсдлийн</a:t>
                      </a:r>
                      <a:r>
                        <a:rPr lang="mn-MN" sz="1800" baseline="0" dirty="0">
                          <a:effectLst/>
                          <a:latin typeface="+mn-lt"/>
                          <a:ea typeface="+mn-ea"/>
                          <a:cs typeface="+mn-cs"/>
                        </a:rPr>
                        <a:t> ангилал</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1000"/>
                        </a:spcAft>
                      </a:pPr>
                      <a:r>
                        <a:rPr lang="mn-MN" sz="1800" dirty="0">
                          <a:effectLst/>
                        </a:rPr>
                        <a:t>Нийт</a:t>
                      </a:r>
                      <a:r>
                        <a:rPr lang="mn-MN" sz="1800" baseline="0" dirty="0">
                          <a:effectLst/>
                        </a:rPr>
                        <a:t> оноо</a:t>
                      </a:r>
                      <a:endParaRPr lang="en-GB" sz="1800" dirty="0">
                        <a:effectLst/>
                      </a:endParaRPr>
                    </a:p>
                    <a:p>
                      <a:pPr algn="ctr">
                        <a:lnSpc>
                          <a:spcPct val="115000"/>
                        </a:lnSpc>
                        <a:spcAft>
                          <a:spcPts val="1000"/>
                        </a:spcAft>
                      </a:pPr>
                      <a:r>
                        <a:rPr lang="en-US" sz="1800" dirty="0">
                          <a:effectLst/>
                        </a:rPr>
                        <a:t>(</a:t>
                      </a:r>
                      <a:r>
                        <a:rPr lang="mn-MN" sz="1800" dirty="0">
                          <a:effectLst/>
                        </a:rPr>
                        <a:t>Хүснэгт</a:t>
                      </a:r>
                      <a:r>
                        <a:rPr lang="en-US" sz="1800" dirty="0">
                          <a:effectLst/>
                        </a:rPr>
                        <a:t> 1</a:t>
                      </a:r>
                      <a:r>
                        <a:rPr lang="mn-MN" sz="1800" dirty="0">
                          <a:effectLst/>
                        </a:rPr>
                        <a:t>-ийг ашиглах</a:t>
                      </a:r>
                      <a:r>
                        <a:rPr lang="en-US" sz="1800" dirty="0">
                          <a:effectLst/>
                        </a:rPr>
                        <a:t>)</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1000"/>
                        </a:spcAft>
                      </a:pPr>
                      <a:r>
                        <a:rPr lang="mn-MN" sz="1800" dirty="0">
                          <a:effectLst/>
                          <a:latin typeface="+mn-lt"/>
                          <a:ea typeface="+mn-ea"/>
                          <a:cs typeface="+mn-cs"/>
                        </a:rPr>
                        <a:t>Хяналтын</a:t>
                      </a:r>
                      <a:r>
                        <a:rPr lang="mn-MN" sz="1800" baseline="0" dirty="0">
                          <a:effectLst/>
                          <a:latin typeface="+mn-lt"/>
                          <a:ea typeface="+mn-ea"/>
                          <a:cs typeface="+mn-cs"/>
                        </a:rPr>
                        <a:t> арга</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618775726"/>
                  </a:ext>
                </a:extLst>
              </a:tr>
              <a:tr h="0">
                <a:tc>
                  <a:txBody>
                    <a:bodyPr/>
                    <a:lstStyle/>
                    <a:p>
                      <a:pPr>
                        <a:lnSpc>
                          <a:spcPct val="115000"/>
                        </a:lnSpc>
                        <a:spcAft>
                          <a:spcPts val="1000"/>
                        </a:spcAft>
                      </a:pPr>
                      <a:r>
                        <a:rPr lang="mn-MN" sz="1800" dirty="0">
                          <a:effectLst/>
                          <a:latin typeface="+mn-lt"/>
                          <a:ea typeface="+mn-ea"/>
                          <a:cs typeface="+mn-cs"/>
                        </a:rPr>
                        <a:t>Өндөр</a:t>
                      </a:r>
                      <a:r>
                        <a:rPr lang="mn-MN" sz="1800" baseline="0" dirty="0">
                          <a:effectLst/>
                          <a:latin typeface="+mn-lt"/>
                          <a:ea typeface="+mn-ea"/>
                          <a:cs typeface="+mn-cs"/>
                        </a:rPr>
                        <a:t> эрсдэл</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101 </a:t>
                      </a:r>
                      <a:r>
                        <a:rPr lang="mn-MN" sz="1800" dirty="0">
                          <a:effectLst/>
                        </a:rPr>
                        <a:t>ба</a:t>
                      </a:r>
                      <a:r>
                        <a:rPr lang="mn-MN" sz="1800" baseline="0" dirty="0">
                          <a:effectLst/>
                        </a:rPr>
                        <a:t> түүнээс дээш</a:t>
                      </a:r>
                      <a:r>
                        <a:rPr lang="en-GB" sz="1800" dirty="0">
                          <a:effectLst/>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342900" lvl="0" indent="-342900">
                        <a:lnSpc>
                          <a:spcPct val="115000"/>
                        </a:lnSpc>
                        <a:buFont typeface="Symbol" panose="05050102010706020507" pitchFamily="18" charset="2"/>
                        <a:buChar char=""/>
                      </a:pPr>
                      <a:r>
                        <a:rPr lang="mn-MN" sz="1800" dirty="0">
                          <a:effectLst/>
                        </a:rPr>
                        <a:t>Баримт</a:t>
                      </a:r>
                      <a:r>
                        <a:rPr lang="mn-MN" sz="1800" baseline="0" dirty="0">
                          <a:effectLst/>
                        </a:rPr>
                        <a:t> бичгийн шалгалт</a:t>
                      </a:r>
                      <a:endParaRPr lang="en-GB" sz="1800" dirty="0">
                        <a:effectLst/>
                      </a:endParaRPr>
                    </a:p>
                    <a:p>
                      <a:pPr marL="342900" lvl="0" indent="-342900">
                        <a:lnSpc>
                          <a:spcPct val="115000"/>
                        </a:lnSpc>
                        <a:buFont typeface="Symbol" panose="05050102010706020507" pitchFamily="18" charset="2"/>
                        <a:buChar char=""/>
                      </a:pPr>
                      <a:r>
                        <a:rPr lang="mn-MN" sz="1800" dirty="0">
                          <a:effectLst/>
                        </a:rPr>
                        <a:t>Тулгалт</a:t>
                      </a:r>
                      <a:r>
                        <a:rPr lang="mn-MN" sz="1800" baseline="0" dirty="0">
                          <a:effectLst/>
                        </a:rPr>
                        <a:t> хийх</a:t>
                      </a:r>
                      <a:endParaRPr lang="en-GB" sz="1800" dirty="0">
                        <a:effectLst/>
                      </a:endParaRPr>
                    </a:p>
                    <a:p>
                      <a:pPr marL="342900" lvl="0" indent="-342900">
                        <a:lnSpc>
                          <a:spcPct val="115000"/>
                        </a:lnSpc>
                        <a:buFont typeface="Symbol" panose="05050102010706020507" pitchFamily="18" charset="2"/>
                        <a:buChar char=""/>
                      </a:pPr>
                      <a:r>
                        <a:rPr lang="mn-MN" sz="1800" dirty="0">
                          <a:effectLst/>
                        </a:rPr>
                        <a:t>Биет</a:t>
                      </a:r>
                      <a:r>
                        <a:rPr lang="mn-MN" sz="1800" baseline="0" dirty="0">
                          <a:effectLst/>
                        </a:rPr>
                        <a:t> үзлэг</a:t>
                      </a:r>
                      <a:endParaRPr lang="en-GB" sz="1800" dirty="0">
                        <a:effectLst/>
                      </a:endParaRPr>
                    </a:p>
                    <a:p>
                      <a:pPr marL="342900" lvl="0" indent="-342900">
                        <a:lnSpc>
                          <a:spcPct val="115000"/>
                        </a:lnSpc>
                        <a:spcAft>
                          <a:spcPts val="1000"/>
                        </a:spcAft>
                        <a:buFont typeface="Symbol" panose="05050102010706020507" pitchFamily="18" charset="2"/>
                        <a:buChar char=""/>
                      </a:pPr>
                      <a:r>
                        <a:rPr lang="mn-MN" sz="1800" dirty="0">
                          <a:effectLst/>
                        </a:rPr>
                        <a:t>Лабораторийн</a:t>
                      </a:r>
                      <a:r>
                        <a:rPr lang="mn-MN" sz="1800" baseline="0" dirty="0">
                          <a:effectLst/>
                        </a:rPr>
                        <a:t> хяналт</a:t>
                      </a:r>
                      <a:r>
                        <a:rPr lang="en-US" sz="1800" dirty="0">
                          <a:effectLst/>
                        </a:rPr>
                        <a:t>: </a:t>
                      </a:r>
                      <a:r>
                        <a:rPr lang="mn-MN" sz="1800" dirty="0">
                          <a:effectLst/>
                        </a:rPr>
                        <a:t>гэрчилгээнд дурьдагдсан өвчнүүдээр</a:t>
                      </a:r>
                      <a:r>
                        <a:rPr lang="mn-MN" sz="1800" baseline="0" dirty="0">
                          <a:effectLst/>
                        </a:rPr>
                        <a:t> 95 хувийн итгэлцэл, 5 хувийн тархалт илрүүлэх</a:t>
                      </a:r>
                      <a:endParaRPr lang="en-GB" sz="1800" dirty="0">
                        <a:effectLst/>
                      </a:endParaRPr>
                    </a:p>
                    <a:p>
                      <a:pPr>
                        <a:lnSpc>
                          <a:spcPct val="115000"/>
                        </a:lnSpc>
                        <a:spcAft>
                          <a:spcPts val="1000"/>
                        </a:spcAft>
                      </a:pPr>
                      <a:r>
                        <a:rPr lang="en-US" sz="1800" dirty="0">
                          <a:effectLst/>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40148284"/>
                  </a:ext>
                </a:extLst>
              </a:tr>
              <a:tr h="0">
                <a:tc>
                  <a:txBody>
                    <a:bodyPr/>
                    <a:lstStyle/>
                    <a:p>
                      <a:pPr algn="ctr">
                        <a:lnSpc>
                          <a:spcPct val="115000"/>
                        </a:lnSpc>
                        <a:spcAft>
                          <a:spcPts val="1000"/>
                        </a:spcAft>
                      </a:pPr>
                      <a:r>
                        <a:rPr lang="mn-MN" sz="1800" dirty="0">
                          <a:effectLst/>
                          <a:latin typeface="+mn-lt"/>
                          <a:ea typeface="+mn-ea"/>
                          <a:cs typeface="+mn-cs"/>
                        </a:rPr>
                        <a:t>Дунд</a:t>
                      </a:r>
                      <a:r>
                        <a:rPr lang="mn-MN" sz="1800" baseline="0" dirty="0">
                          <a:effectLst/>
                          <a:latin typeface="+mn-lt"/>
                          <a:ea typeface="+mn-ea"/>
                          <a:cs typeface="+mn-cs"/>
                        </a:rPr>
                        <a:t> эрсдэл</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dirty="0">
                          <a:effectLst/>
                        </a:rPr>
                        <a:t>61 </a:t>
                      </a:r>
                      <a:r>
                        <a:rPr lang="mn-MN" sz="1800" dirty="0">
                          <a:effectLst/>
                        </a:rPr>
                        <a:t>-</a:t>
                      </a:r>
                      <a:r>
                        <a:rPr lang="en-US" sz="1800" dirty="0">
                          <a:effectLst/>
                        </a:rPr>
                        <a:t> 100</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342900" lvl="0" indent="-342900">
                        <a:lnSpc>
                          <a:spcPct val="115000"/>
                        </a:lnSpc>
                        <a:buFont typeface="Symbol" panose="05050102010706020507" pitchFamily="18" charset="2"/>
                        <a:buChar char=""/>
                      </a:pPr>
                      <a:r>
                        <a:rPr lang="mn-MN" sz="1800" dirty="0">
                          <a:effectLst/>
                        </a:rPr>
                        <a:t>Баримт</a:t>
                      </a:r>
                      <a:r>
                        <a:rPr lang="mn-MN" sz="1800" baseline="0" dirty="0">
                          <a:effectLst/>
                        </a:rPr>
                        <a:t> бичгийн шалгалт</a:t>
                      </a:r>
                      <a:endParaRPr lang="en-GB" sz="1800" dirty="0">
                        <a:effectLst/>
                      </a:endParaRPr>
                    </a:p>
                    <a:p>
                      <a:pPr marL="342900" lvl="0" indent="-342900">
                        <a:lnSpc>
                          <a:spcPct val="115000"/>
                        </a:lnSpc>
                        <a:buFont typeface="Symbol" panose="05050102010706020507" pitchFamily="18" charset="2"/>
                        <a:buChar char=""/>
                      </a:pPr>
                      <a:r>
                        <a:rPr lang="mn-MN" sz="1800" dirty="0">
                          <a:effectLst/>
                        </a:rPr>
                        <a:t>Тулгалт</a:t>
                      </a:r>
                      <a:r>
                        <a:rPr lang="mn-MN" sz="1800" baseline="0" dirty="0">
                          <a:effectLst/>
                        </a:rPr>
                        <a:t> хийх</a:t>
                      </a:r>
                      <a:endParaRPr lang="en-GB" sz="1800" dirty="0">
                        <a:effectLst/>
                      </a:endParaRPr>
                    </a:p>
                    <a:p>
                      <a:pPr marL="342900" lvl="0" indent="-342900">
                        <a:lnSpc>
                          <a:spcPct val="115000"/>
                        </a:lnSpc>
                        <a:buFont typeface="Symbol" panose="05050102010706020507" pitchFamily="18" charset="2"/>
                        <a:buChar char=""/>
                      </a:pPr>
                      <a:r>
                        <a:rPr lang="mn-MN" sz="1800" dirty="0">
                          <a:effectLst/>
                        </a:rPr>
                        <a:t>Биет</a:t>
                      </a:r>
                      <a:r>
                        <a:rPr lang="mn-MN" sz="1800" baseline="0" dirty="0">
                          <a:effectLst/>
                        </a:rPr>
                        <a:t> үзлэг</a:t>
                      </a:r>
                      <a:endParaRPr lang="en-GB" sz="1800" dirty="0">
                        <a:effectLst/>
                      </a:endParaRPr>
                    </a:p>
                    <a:p>
                      <a:pPr marL="342900" lvl="0" indent="-342900">
                        <a:lnSpc>
                          <a:spcPct val="115000"/>
                        </a:lnSpc>
                        <a:spcAft>
                          <a:spcPts val="1000"/>
                        </a:spcAft>
                        <a:buFont typeface="Symbol" panose="05050102010706020507" pitchFamily="18" charset="2"/>
                        <a:buChar char=""/>
                      </a:pPr>
                      <a:r>
                        <a:rPr lang="mn-MN" sz="1800" dirty="0">
                          <a:effectLst/>
                        </a:rPr>
                        <a:t>Үл нийцэл нь ноцтой</a:t>
                      </a:r>
                      <a:r>
                        <a:rPr lang="mn-MN" sz="1800" baseline="0" dirty="0">
                          <a:effectLst/>
                        </a:rPr>
                        <a:t> байх нөхцөлд л лабораторийн хяналт хийнэ</a:t>
                      </a:r>
                      <a:endParaRPr lang="en-GB" sz="1800" dirty="0">
                        <a:effectLst/>
                      </a:endParaRPr>
                    </a:p>
                    <a:p>
                      <a:pPr>
                        <a:lnSpc>
                          <a:spcPct val="115000"/>
                        </a:lnSpc>
                        <a:spcAft>
                          <a:spcPts val="1000"/>
                        </a:spcAft>
                      </a:pPr>
                      <a:r>
                        <a:rPr lang="en-US" sz="1800" dirty="0">
                          <a:effectLst/>
                        </a:rPr>
                        <a:t> </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88440925"/>
                  </a:ext>
                </a:extLst>
              </a:tr>
              <a:tr h="0">
                <a:tc>
                  <a:txBody>
                    <a:bodyPr/>
                    <a:lstStyle/>
                    <a:p>
                      <a:pPr algn="ctr">
                        <a:lnSpc>
                          <a:spcPct val="115000"/>
                        </a:lnSpc>
                        <a:spcAft>
                          <a:spcPts val="1000"/>
                        </a:spcAft>
                      </a:pPr>
                      <a:r>
                        <a:rPr lang="mn-MN" sz="1800" dirty="0">
                          <a:effectLst/>
                          <a:latin typeface="+mn-lt"/>
                          <a:ea typeface="+mn-ea"/>
                          <a:cs typeface="+mn-cs"/>
                        </a:rPr>
                        <a:t>Бага</a:t>
                      </a:r>
                      <a:r>
                        <a:rPr lang="mn-MN" sz="1800" baseline="0" dirty="0">
                          <a:effectLst/>
                          <a:latin typeface="+mn-lt"/>
                          <a:ea typeface="+mn-ea"/>
                          <a:cs typeface="+mn-cs"/>
                        </a:rPr>
                        <a:t> эрсдэл</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15000"/>
                        </a:lnSpc>
                        <a:spcAft>
                          <a:spcPts val="1000"/>
                        </a:spcAft>
                      </a:pPr>
                      <a:r>
                        <a:rPr lang="en-US" sz="1800" dirty="0">
                          <a:effectLst/>
                        </a:rPr>
                        <a:t>60 </a:t>
                      </a:r>
                      <a:r>
                        <a:rPr lang="mn-MN" sz="1800" dirty="0">
                          <a:effectLst/>
                        </a:rPr>
                        <a:t>ба</a:t>
                      </a:r>
                      <a:r>
                        <a:rPr lang="mn-MN" sz="1800" baseline="0" dirty="0">
                          <a:effectLst/>
                        </a:rPr>
                        <a:t> түүнээс доош</a:t>
                      </a: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342900" lvl="0" indent="-342900">
                        <a:lnSpc>
                          <a:spcPct val="115000"/>
                        </a:lnSpc>
                        <a:spcAft>
                          <a:spcPts val="1000"/>
                        </a:spcAft>
                        <a:buFont typeface="Symbol" panose="05050102010706020507" pitchFamily="18" charset="2"/>
                        <a:buChar char=""/>
                      </a:pPr>
                      <a:r>
                        <a:rPr lang="mn-MN" sz="1800" dirty="0">
                          <a:effectLst/>
                        </a:rPr>
                        <a:t>Баримт бичгийн шалгалт,</a:t>
                      </a:r>
                      <a:r>
                        <a:rPr lang="mn-MN" sz="1800" baseline="0" dirty="0">
                          <a:effectLst/>
                        </a:rPr>
                        <a:t> </a:t>
                      </a:r>
                      <a:r>
                        <a:rPr lang="mn-MN" sz="1800" dirty="0">
                          <a:effectLst/>
                        </a:rPr>
                        <a:t>Тулгалт хийх</a:t>
                      </a:r>
                    </a:p>
                    <a:p>
                      <a:pPr marL="342900" lvl="0" indent="-342900">
                        <a:lnSpc>
                          <a:spcPct val="115000"/>
                        </a:lnSpc>
                        <a:spcAft>
                          <a:spcPts val="1000"/>
                        </a:spcAft>
                        <a:buFont typeface="Symbol" panose="05050102010706020507" pitchFamily="18" charset="2"/>
                        <a:buChar char=""/>
                      </a:pPr>
                      <a:endParaRPr lang="en-GB"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98754006"/>
                  </a:ext>
                </a:extLst>
              </a:tr>
            </a:tbl>
          </a:graphicData>
        </a:graphic>
      </p:graphicFrame>
      <p:sp>
        <p:nvSpPr>
          <p:cNvPr id="7" name="Slide Number Placeholder 1">
            <a:extLst>
              <a:ext uri="{FF2B5EF4-FFF2-40B4-BE49-F238E27FC236}">
                <a16:creationId xmlns:a16="http://schemas.microsoft.com/office/drawing/2014/main" id="{B58DB3BA-DA24-4E29-98D8-1A195DF3F3A1}"/>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EEFEAB-F5FF-412E-8E39-F391DEC16381}"/>
              </a:ext>
            </a:extLst>
          </p:cNvPr>
          <p:cNvSpPr txBox="1"/>
          <p:nvPr/>
        </p:nvSpPr>
        <p:spPr>
          <a:xfrm>
            <a:off x="683173" y="788276"/>
            <a:ext cx="3657600" cy="523220"/>
          </a:xfrm>
          <a:prstGeom prst="rect">
            <a:avLst/>
          </a:prstGeom>
          <a:noFill/>
        </p:spPr>
        <p:txBody>
          <a:bodyPr wrap="square" rtlCol="0">
            <a:spAutoFit/>
          </a:bodyPr>
          <a:lstStyle/>
          <a:p>
            <a:r>
              <a:rPr lang="mn-MN" sz="2800" dirty="0">
                <a:solidFill>
                  <a:srgbClr val="0070C0"/>
                </a:solidFill>
              </a:rPr>
              <a:t>Дараагийн алхам</a:t>
            </a:r>
            <a:r>
              <a:rPr lang="en-GB" sz="2800" dirty="0">
                <a:solidFill>
                  <a:srgbClr val="0070C0"/>
                </a:solidFill>
              </a:rPr>
              <a:t>?</a:t>
            </a:r>
          </a:p>
        </p:txBody>
      </p:sp>
      <p:sp>
        <p:nvSpPr>
          <p:cNvPr id="3" name="TextBox 2">
            <a:extLst>
              <a:ext uri="{FF2B5EF4-FFF2-40B4-BE49-F238E27FC236}">
                <a16:creationId xmlns:a16="http://schemas.microsoft.com/office/drawing/2014/main" id="{9649ED5C-C5F5-4530-ACB5-83251D9897E4}"/>
              </a:ext>
            </a:extLst>
          </p:cNvPr>
          <p:cNvSpPr txBox="1"/>
          <p:nvPr/>
        </p:nvSpPr>
        <p:spPr>
          <a:xfrm>
            <a:off x="588580" y="2196662"/>
            <a:ext cx="7504386" cy="4247317"/>
          </a:xfrm>
          <a:prstGeom prst="rect">
            <a:avLst/>
          </a:prstGeom>
          <a:noFill/>
        </p:spPr>
        <p:txBody>
          <a:bodyPr wrap="square" rtlCol="0">
            <a:spAutoFit/>
          </a:bodyPr>
          <a:lstStyle/>
          <a:p>
            <a:r>
              <a:rPr lang="mn-MN" dirty="0"/>
              <a:t>Эрсдлийн үнэлгээний сургалтыг практикт хийх нь хамгийн сайн байдаг</a:t>
            </a:r>
            <a:r>
              <a:rPr lang="en-GB" dirty="0"/>
              <a:t>!</a:t>
            </a:r>
          </a:p>
          <a:p>
            <a:endParaRPr lang="en-GB" dirty="0"/>
          </a:p>
          <a:p>
            <a:r>
              <a:rPr lang="mn-MN" dirty="0"/>
              <a:t>Энэ нь та бүхэн нотолгоогоо нэгтгэх үйл явц юм</a:t>
            </a:r>
            <a:endParaRPr lang="en-GB" dirty="0"/>
          </a:p>
          <a:p>
            <a:endParaRPr lang="en-GB" dirty="0"/>
          </a:p>
          <a:p>
            <a:r>
              <a:rPr lang="mn-MN" dirty="0"/>
              <a:t>Зөвхөн импортод биш, шийдвэр шаардлагатай аливаа явцад ашиглаж болно</a:t>
            </a:r>
            <a:r>
              <a:rPr lang="en-GB" dirty="0"/>
              <a:t> – </a:t>
            </a:r>
            <a:r>
              <a:rPr lang="mn-MN" dirty="0"/>
              <a:t>өвчний тархалт</a:t>
            </a:r>
            <a:r>
              <a:rPr lang="en-GB" dirty="0"/>
              <a:t>, </a:t>
            </a:r>
            <a:r>
              <a:rPr lang="mn-MN" dirty="0"/>
              <a:t>бодлогын өөрчлөлтийг мэдээлэх</a:t>
            </a:r>
            <a:r>
              <a:rPr lang="en-GB" dirty="0"/>
              <a:t>.</a:t>
            </a:r>
          </a:p>
          <a:p>
            <a:endParaRPr lang="en-GB" dirty="0"/>
          </a:p>
          <a:p>
            <a:r>
              <a:rPr lang="mn-MN" dirty="0"/>
              <a:t>Энэ процессыг ашигласнаар та эрсдлийн болзошгүй цуврал замналуудаар чанарын болон тоон үнэлгээ</a:t>
            </a:r>
            <a:r>
              <a:rPr lang="en-US" dirty="0"/>
              <a:t>/</a:t>
            </a:r>
            <a:r>
              <a:rPr lang="mn-MN" dirty="0"/>
              <a:t> оноог өгч эрсдлийн асуултуудандаа хариулт олж чадна</a:t>
            </a:r>
            <a:r>
              <a:rPr lang="en-GB" dirty="0"/>
              <a:t>.</a:t>
            </a:r>
          </a:p>
          <a:p>
            <a:endParaRPr lang="en-GB" dirty="0"/>
          </a:p>
          <a:p>
            <a:r>
              <a:rPr lang="mn-MN" dirty="0"/>
              <a:t>Ил тод</a:t>
            </a:r>
            <a:r>
              <a:rPr lang="en-GB" dirty="0"/>
              <a:t>, </a:t>
            </a:r>
            <a:r>
              <a:rPr lang="mn-MN" dirty="0"/>
              <a:t>давтан ашиглагдах</a:t>
            </a:r>
            <a:r>
              <a:rPr lang="en-GB" dirty="0"/>
              <a:t>, </a:t>
            </a:r>
            <a:r>
              <a:rPr lang="mn-MN" dirty="0"/>
              <a:t>нэгдсэн</a:t>
            </a:r>
            <a:r>
              <a:rPr lang="en-GB" dirty="0"/>
              <a:t>, </a:t>
            </a:r>
            <a:r>
              <a:rPr lang="mn-MN" dirty="0"/>
              <a:t>ойлгоход хялбар</a:t>
            </a:r>
            <a:r>
              <a:rPr lang="en-GB" dirty="0"/>
              <a:t>.</a:t>
            </a:r>
          </a:p>
          <a:p>
            <a:endParaRPr lang="en-GB" dirty="0"/>
          </a:p>
          <a:p>
            <a:endParaRPr lang="en-GB" dirty="0"/>
          </a:p>
        </p:txBody>
      </p:sp>
      <p:sp>
        <p:nvSpPr>
          <p:cNvPr id="6" name="Slide Number Placeholder 1">
            <a:extLst>
              <a:ext uri="{FF2B5EF4-FFF2-40B4-BE49-F238E27FC236}">
                <a16:creationId xmlns:a16="http://schemas.microsoft.com/office/drawing/2014/main" id="{D705E856-9F24-415E-8450-B936194970A9}"/>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AAB1-2B42-7B4E-4638-048B65C97653}"/>
              </a:ext>
            </a:extLst>
          </p:cNvPr>
          <p:cNvSpPr>
            <a:spLocks noGrp="1"/>
          </p:cNvSpPr>
          <p:nvPr>
            <p:ph type="title"/>
          </p:nvPr>
        </p:nvSpPr>
        <p:spPr/>
        <p:txBody>
          <a:bodyPr>
            <a:normAutofit fontScale="90000"/>
          </a:bodyPr>
          <a:lstStyle/>
          <a:p>
            <a:pPr algn="ctr"/>
            <a:r>
              <a:rPr lang="mn-MN" dirty="0"/>
              <a:t>Монгол улсын мал, амьтны эрүүл мэндийн эрх зүйн үндэс</a:t>
            </a:r>
            <a:endParaRPr lang="en-US" dirty="0"/>
          </a:p>
        </p:txBody>
      </p:sp>
      <p:sp>
        <p:nvSpPr>
          <p:cNvPr id="4" name="Slide Number Placeholder 3">
            <a:extLst>
              <a:ext uri="{FF2B5EF4-FFF2-40B4-BE49-F238E27FC236}">
                <a16:creationId xmlns:a16="http://schemas.microsoft.com/office/drawing/2014/main" id="{9D9F9FBF-B94A-DF02-E894-18140DD36CF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BC2A5CE-91F7-0C45-B0DE-85B9307D2AA8}" type="slidenum">
              <a:rPr kumimoji="0" lang="en-US" sz="900" b="0" i="0" u="none" strike="noStrike" kern="1200" cap="none" spc="0" normalizeH="0" baseline="0" noProof="0" smtClean="0">
                <a:ln>
                  <a:noFill/>
                </a:ln>
                <a:solidFill>
                  <a:srgbClr val="0F6FC6"/>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0F6FC6"/>
              </a:solidFill>
              <a:effectLst/>
              <a:uLnTx/>
              <a:uFillTx/>
              <a:latin typeface="Trebuchet MS" panose="020B0603020202020204"/>
              <a:ea typeface="+mn-ea"/>
              <a:cs typeface="+mn-cs"/>
            </a:endParaRPr>
          </a:p>
        </p:txBody>
      </p:sp>
      <p:pic>
        <p:nvPicPr>
          <p:cNvPr id="6" name="Picture 5" descr="A picture containing scale, device&#10;&#10;Description automatically generated">
            <a:extLst>
              <a:ext uri="{FF2B5EF4-FFF2-40B4-BE49-F238E27FC236}">
                <a16:creationId xmlns:a16="http://schemas.microsoft.com/office/drawing/2014/main" id="{E6246E3C-7F39-BDC3-890C-3DBC8C8CC253}"/>
              </a:ext>
            </a:extLst>
          </p:cNvPr>
          <p:cNvPicPr>
            <a:picLocks noChangeAspect="1"/>
          </p:cNvPicPr>
          <p:nvPr/>
        </p:nvPicPr>
        <p:blipFill>
          <a:blip r:embed="rId2"/>
          <a:stretch>
            <a:fillRect/>
          </a:stretch>
        </p:blipFill>
        <p:spPr>
          <a:xfrm>
            <a:off x="2380968" y="2434974"/>
            <a:ext cx="2871056" cy="2296845"/>
          </a:xfrm>
          <a:prstGeom prst="rect">
            <a:avLst/>
          </a:prstGeom>
        </p:spPr>
      </p:pic>
    </p:spTree>
    <p:extLst>
      <p:ext uri="{BB962C8B-B14F-4D97-AF65-F5344CB8AC3E}">
        <p14:creationId xmlns:p14="http://schemas.microsoft.com/office/powerpoint/2010/main" val="80639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A8863-1C78-4B72-A7FD-9D87BCED7084}"/>
              </a:ext>
            </a:extLst>
          </p:cNvPr>
          <p:cNvSpPr>
            <a:spLocks noGrp="1"/>
          </p:cNvSpPr>
          <p:nvPr>
            <p:ph idx="1"/>
          </p:nvPr>
        </p:nvSpPr>
        <p:spPr>
          <a:xfrm>
            <a:off x="609599" y="1839310"/>
            <a:ext cx="7420304" cy="4202053"/>
          </a:xfrm>
        </p:spPr>
        <p:txBody>
          <a:bodyPr>
            <a:normAutofit fontScale="77500" lnSpcReduction="20000"/>
          </a:bodyPr>
          <a:lstStyle/>
          <a:p>
            <a:r>
              <a:rPr lang="mn-MN" dirty="0"/>
              <a:t>Амьтан, ургамал, тэдгээрийн гаралтай түүхий эд, бүтээгдэхүүнийг улсын хилээр нэвтрүүлэх үеийн хорио цээрийн хяналт, шалгалтын тухай хууль(Хорио цээр, хяналтын тухай хууль) (хамгийн сүүлд 2021 онд өөрчлөлт орсон )</a:t>
            </a:r>
            <a:endParaRPr lang="en-US" dirty="0"/>
          </a:p>
          <a:p>
            <a:r>
              <a:rPr lang="ru-RU" dirty="0"/>
              <a:t>Мал, амьтны эрүүл мэндийн тухай хууль (2017)</a:t>
            </a:r>
            <a:endParaRPr lang="en-US" dirty="0"/>
          </a:p>
          <a:p>
            <a:r>
              <a:rPr lang="mn-MN" b="1" dirty="0"/>
              <a:t>Өнөөдрийн гол агуулга бол амьд амьтан, амьтны гаралтай бүтээгдэхүүний (</a:t>
            </a:r>
            <a:r>
              <a:rPr lang="en-GB" b="1" dirty="0"/>
              <a:t>POAO) </a:t>
            </a:r>
            <a:r>
              <a:rPr lang="mn-MN" b="1" dirty="0"/>
              <a:t>эрсдэлийн үнэлгээ, хилийн шалгалтад тавигдах эрх зүйн шаардлагын тухай байх болно. </a:t>
            </a:r>
            <a:endParaRPr lang="en-US" b="1" dirty="0"/>
          </a:p>
          <a:p>
            <a:pPr marL="0" indent="0">
              <a:buNone/>
            </a:pPr>
            <a:endParaRPr lang="en-GB" b="1" dirty="0"/>
          </a:p>
          <a:p>
            <a:pPr marL="0" indent="0">
              <a:buNone/>
            </a:pPr>
            <a:r>
              <a:rPr lang="mn-MN" b="1" u="sng" dirty="0"/>
              <a:t>Мал, амьтны эрүүл мэндийн эрх зүйн үндэс</a:t>
            </a:r>
            <a:br>
              <a:rPr lang="en-GB" dirty="0"/>
            </a:br>
            <a:endParaRPr lang="en-GB" dirty="0"/>
          </a:p>
          <a:p>
            <a:pPr marL="0" indent="0">
              <a:buNone/>
            </a:pPr>
            <a:r>
              <a:rPr lang="mn-MN" dirty="0"/>
              <a:t>Хорио цээр, хяналтын тухай хууль “мал, амьтны хорио цээр”, улсын мал эмнэлгийн үйлчилгээг байгуулах асуудлыг хамарсан, гэхдээ сайжруулах боломжтой.</a:t>
            </a:r>
            <a:r>
              <a:rPr lang="en-GB" dirty="0"/>
              <a:t> </a:t>
            </a:r>
          </a:p>
          <a:p>
            <a:pPr marL="0" indent="0">
              <a:buNone/>
            </a:pPr>
            <a:r>
              <a:rPr lang="mn-MN" dirty="0"/>
              <a:t>Шинэчлэгдсэн Мал, амьтны эрүүл мэндийн тухай хууль нь Монгол улсын малын эрүүл мэнд, мал эмнэлгийн асуудлыг зохицуулах сайн эрх зүйн үндэс болсон байна.</a:t>
            </a:r>
            <a:endParaRPr lang="en-US" dirty="0"/>
          </a:p>
          <a:p>
            <a:pPr marL="0" indent="0">
              <a:buNone/>
            </a:pPr>
            <a:r>
              <a:rPr lang="mn-MN" b="1" dirty="0"/>
              <a:t>Зарим нэмэлт зөвлөмжийг зөвлөгөөний үеэр хэлэлцэж болно.</a:t>
            </a:r>
            <a:endParaRPr lang="en-GB" b="1" dirty="0"/>
          </a:p>
        </p:txBody>
      </p:sp>
      <p:sp>
        <p:nvSpPr>
          <p:cNvPr id="4" name="Slide Number Placeholder 3">
            <a:extLst>
              <a:ext uri="{FF2B5EF4-FFF2-40B4-BE49-F238E27FC236}">
                <a16:creationId xmlns:a16="http://schemas.microsoft.com/office/drawing/2014/main" id="{CC7BC1D2-9022-4966-B591-62A2B16CD82C}"/>
              </a:ext>
            </a:extLst>
          </p:cNvPr>
          <p:cNvSpPr>
            <a:spLocks noGrp="1"/>
          </p:cNvSpPr>
          <p:nvPr>
            <p:ph type="sldNum" sz="quarter" idx="12"/>
          </p:nvPr>
        </p:nvSpPr>
        <p:spPr/>
        <p:txBody>
          <a:bodyPr/>
          <a:lstStyle/>
          <a:p>
            <a:fld id="{2BC2A5CE-91F7-0C45-B0DE-85B9307D2AA8}" type="slidenum">
              <a:rPr lang="en-US" smtClean="0"/>
              <a:t>3</a:t>
            </a:fld>
            <a:endParaRPr lang="en-US" dirty="0"/>
          </a:p>
        </p:txBody>
      </p:sp>
      <p:sp>
        <p:nvSpPr>
          <p:cNvPr id="5" name="Title 1">
            <a:extLst>
              <a:ext uri="{FF2B5EF4-FFF2-40B4-BE49-F238E27FC236}">
                <a16:creationId xmlns:a16="http://schemas.microsoft.com/office/drawing/2014/main" id="{C0BE99E7-EF27-43C6-A126-D7059C73D612}"/>
              </a:ext>
            </a:extLst>
          </p:cNvPr>
          <p:cNvSpPr>
            <a:spLocks noGrp="1"/>
          </p:cNvSpPr>
          <p:nvPr>
            <p:ph type="title"/>
          </p:nvPr>
        </p:nvSpPr>
        <p:spPr>
          <a:xfrm>
            <a:off x="609600" y="609600"/>
            <a:ext cx="7799294" cy="1320800"/>
          </a:xfrm>
        </p:spPr>
        <p:txBody>
          <a:bodyPr>
            <a:normAutofit fontScale="90000"/>
          </a:bodyPr>
          <a:lstStyle/>
          <a:p>
            <a:r>
              <a:rPr lang="mn-MN" b="1" dirty="0"/>
              <a:t>Монгол улсын ургамал, мал, амьтны эрүүл мэндийн тухай хуулиуд</a:t>
            </a:r>
            <a:endParaRPr lang="en-GB" dirty="0"/>
          </a:p>
        </p:txBody>
      </p:sp>
    </p:spTree>
    <p:extLst>
      <p:ext uri="{BB962C8B-B14F-4D97-AF65-F5344CB8AC3E}">
        <p14:creationId xmlns:p14="http://schemas.microsoft.com/office/powerpoint/2010/main" val="374677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DE46F8-EF9D-4872-98ED-96053176858A}"/>
              </a:ext>
            </a:extLst>
          </p:cNvPr>
          <p:cNvSpPr>
            <a:spLocks noGrp="1"/>
          </p:cNvSpPr>
          <p:nvPr>
            <p:ph type="title"/>
          </p:nvPr>
        </p:nvSpPr>
        <p:spPr>
          <a:xfrm>
            <a:off x="263912" y="156776"/>
            <a:ext cx="7248512" cy="1320800"/>
          </a:xfrm>
        </p:spPr>
        <p:txBody>
          <a:bodyPr/>
          <a:lstStyle/>
          <a:p>
            <a:r>
              <a:rPr lang="mn-MN" dirty="0"/>
              <a:t>Импортын эрсдэлийн шинжилгээ</a:t>
            </a:r>
            <a:r>
              <a:rPr lang="en-US" dirty="0"/>
              <a:t> </a:t>
            </a:r>
            <a:r>
              <a:rPr lang="en-GB" dirty="0">
                <a:solidFill>
                  <a:srgbClr val="0070C0"/>
                </a:solidFill>
              </a:rPr>
              <a:t>(WOAH)</a:t>
            </a:r>
          </a:p>
        </p:txBody>
      </p:sp>
      <p:sp>
        <p:nvSpPr>
          <p:cNvPr id="6" name="Rectangle 5">
            <a:extLst>
              <a:ext uri="{FF2B5EF4-FFF2-40B4-BE49-F238E27FC236}">
                <a16:creationId xmlns:a16="http://schemas.microsoft.com/office/drawing/2014/main" id="{86020805-66D7-4DE9-85C6-C4CC00D23256}"/>
              </a:ext>
            </a:extLst>
          </p:cNvPr>
          <p:cNvSpPr/>
          <p:nvPr/>
        </p:nvSpPr>
        <p:spPr>
          <a:xfrm>
            <a:off x="263912" y="3219240"/>
            <a:ext cx="6127531" cy="901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dirty="0"/>
              <a:t>Эрсдэлийн талаарх харилцаа холбоо, мэдээлэл</a:t>
            </a:r>
            <a:endParaRPr lang="en-GB" dirty="0"/>
          </a:p>
        </p:txBody>
      </p:sp>
      <p:sp>
        <p:nvSpPr>
          <p:cNvPr id="7" name="Rectangle 6">
            <a:extLst>
              <a:ext uri="{FF2B5EF4-FFF2-40B4-BE49-F238E27FC236}">
                <a16:creationId xmlns:a16="http://schemas.microsoft.com/office/drawing/2014/main" id="{933B78A4-6594-41E1-8439-EA36C767480D}"/>
              </a:ext>
            </a:extLst>
          </p:cNvPr>
          <p:cNvSpPr/>
          <p:nvPr/>
        </p:nvSpPr>
        <p:spPr>
          <a:xfrm>
            <a:off x="4887781" y="1555329"/>
            <a:ext cx="1499887" cy="901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dirty="0"/>
              <a:t>Эрсдэлийн менежмент</a:t>
            </a:r>
            <a:endParaRPr lang="en-GB" dirty="0"/>
          </a:p>
        </p:txBody>
      </p:sp>
      <p:sp>
        <p:nvSpPr>
          <p:cNvPr id="8" name="Rectangle 7">
            <a:extLst>
              <a:ext uri="{FF2B5EF4-FFF2-40B4-BE49-F238E27FC236}">
                <a16:creationId xmlns:a16="http://schemas.microsoft.com/office/drawing/2014/main" id="{29C690AB-0B63-44C3-B71E-0E3FADE4A00E}"/>
              </a:ext>
            </a:extLst>
          </p:cNvPr>
          <p:cNvSpPr/>
          <p:nvPr/>
        </p:nvSpPr>
        <p:spPr>
          <a:xfrm>
            <a:off x="2586698" y="1555329"/>
            <a:ext cx="1645302" cy="901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dirty="0"/>
              <a:t>Эрсдэлийн үнэлгээ</a:t>
            </a:r>
            <a:endParaRPr lang="en-GB" dirty="0"/>
          </a:p>
        </p:txBody>
      </p:sp>
      <p:sp>
        <p:nvSpPr>
          <p:cNvPr id="9" name="Rectangle 8">
            <a:extLst>
              <a:ext uri="{FF2B5EF4-FFF2-40B4-BE49-F238E27FC236}">
                <a16:creationId xmlns:a16="http://schemas.microsoft.com/office/drawing/2014/main" id="{D17210FE-A3AB-4A32-83A3-CD5AF2293811}"/>
              </a:ext>
            </a:extLst>
          </p:cNvPr>
          <p:cNvSpPr/>
          <p:nvPr/>
        </p:nvSpPr>
        <p:spPr>
          <a:xfrm>
            <a:off x="263911" y="1558852"/>
            <a:ext cx="1666949" cy="901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n-MN" dirty="0"/>
              <a:t>Аюулыг тодорхойлох</a:t>
            </a:r>
            <a:endParaRPr lang="en-GB" dirty="0"/>
          </a:p>
        </p:txBody>
      </p:sp>
      <p:cxnSp>
        <p:nvCxnSpPr>
          <p:cNvPr id="11" name="Connector: Curved 10">
            <a:extLst>
              <a:ext uri="{FF2B5EF4-FFF2-40B4-BE49-F238E27FC236}">
                <a16:creationId xmlns:a16="http://schemas.microsoft.com/office/drawing/2014/main" id="{56272903-9BEE-4C42-95A6-83E14AF68060}"/>
              </a:ext>
            </a:extLst>
          </p:cNvPr>
          <p:cNvCxnSpPr>
            <a:cxnSpLocks/>
            <a:stCxn id="8" idx="0"/>
            <a:endCxn id="7" idx="0"/>
          </p:cNvCxnSpPr>
          <p:nvPr/>
        </p:nvCxnSpPr>
        <p:spPr>
          <a:xfrm rot="5400000" flipH="1" flipV="1">
            <a:off x="4523537" y="441141"/>
            <a:ext cx="12700" cy="2228376"/>
          </a:xfrm>
          <a:prstGeom prst="curvedConnector3">
            <a:avLst>
              <a:gd name="adj1" fmla="val 1800000"/>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Connector: Curved 14">
            <a:extLst>
              <a:ext uri="{FF2B5EF4-FFF2-40B4-BE49-F238E27FC236}">
                <a16:creationId xmlns:a16="http://schemas.microsoft.com/office/drawing/2014/main" id="{CF88E734-4F83-4110-BB78-B0D57C64ACDB}"/>
              </a:ext>
            </a:extLst>
          </p:cNvPr>
          <p:cNvCxnSpPr>
            <a:cxnSpLocks/>
            <a:stCxn id="8" idx="2"/>
            <a:endCxn id="7" idx="2"/>
          </p:cNvCxnSpPr>
          <p:nvPr/>
        </p:nvCxnSpPr>
        <p:spPr>
          <a:xfrm rot="16200000" flipH="1">
            <a:off x="4523537" y="1342649"/>
            <a:ext cx="12700" cy="2228376"/>
          </a:xfrm>
          <a:prstGeom prst="curvedConnector3">
            <a:avLst>
              <a:gd name="adj1" fmla="val 1800000"/>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CA60DCE-7338-471F-A699-970FB7A4916F}"/>
              </a:ext>
            </a:extLst>
          </p:cNvPr>
          <p:cNvCxnSpPr>
            <a:endCxn id="8" idx="1"/>
          </p:cNvCxnSpPr>
          <p:nvPr/>
        </p:nvCxnSpPr>
        <p:spPr>
          <a:xfrm>
            <a:off x="1935056" y="1888128"/>
            <a:ext cx="651642" cy="117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89054B55-9262-4FD7-BDB4-8042C0C77060}"/>
              </a:ext>
            </a:extLst>
          </p:cNvPr>
          <p:cNvCxnSpPr>
            <a:cxnSpLocks/>
          </p:cNvCxnSpPr>
          <p:nvPr/>
        </p:nvCxnSpPr>
        <p:spPr>
          <a:xfrm>
            <a:off x="1099483" y="2279023"/>
            <a:ext cx="912104" cy="12517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DE811356-96FA-47B7-88EF-FD98EF8A72AC}"/>
              </a:ext>
            </a:extLst>
          </p:cNvPr>
          <p:cNvCxnSpPr>
            <a:cxnSpLocks/>
            <a:endCxn id="6" idx="0"/>
          </p:cNvCxnSpPr>
          <p:nvPr/>
        </p:nvCxnSpPr>
        <p:spPr>
          <a:xfrm flipH="1">
            <a:off x="3327678" y="2220229"/>
            <a:ext cx="7711" cy="99901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B4D502D-7304-4C9B-9D24-016D964A2751}"/>
              </a:ext>
            </a:extLst>
          </p:cNvPr>
          <p:cNvCxnSpPr>
            <a:cxnSpLocks/>
          </p:cNvCxnSpPr>
          <p:nvPr/>
        </p:nvCxnSpPr>
        <p:spPr>
          <a:xfrm flipH="1">
            <a:off x="5764272" y="2220229"/>
            <a:ext cx="1465" cy="13322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7" name="Slide Number Placeholder 1">
            <a:extLst>
              <a:ext uri="{FF2B5EF4-FFF2-40B4-BE49-F238E27FC236}">
                <a16:creationId xmlns:a16="http://schemas.microsoft.com/office/drawing/2014/main" id="{5C6B4134-05D9-490A-A456-37BE7A26B065}"/>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4</a:t>
            </a:fld>
            <a:endParaRPr lang="en-US"/>
          </a:p>
        </p:txBody>
      </p:sp>
      <p:sp>
        <p:nvSpPr>
          <p:cNvPr id="38" name="Text Placeholder 3">
            <a:extLst>
              <a:ext uri="{FF2B5EF4-FFF2-40B4-BE49-F238E27FC236}">
                <a16:creationId xmlns:a16="http://schemas.microsoft.com/office/drawing/2014/main" id="{C101AA44-9B1A-4DEA-A589-65E9C3E0CAA2}"/>
              </a:ext>
            </a:extLst>
          </p:cNvPr>
          <p:cNvSpPr txBox="1">
            <a:spLocks/>
          </p:cNvSpPr>
          <p:nvPr/>
        </p:nvSpPr>
        <p:spPr>
          <a:xfrm>
            <a:off x="263911" y="4743928"/>
            <a:ext cx="7863383" cy="29810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defRPr/>
            </a:pPr>
            <a:r>
              <a:rPr lang="mn-MN" sz="2000" dirty="0"/>
              <a:t>Үнэлгээ ба менежментийг тусгаарласан дөрвөн бүрэлдэхүүн хэсэг;</a:t>
            </a:r>
            <a:endParaRPr lang="en-GB" sz="2000" dirty="0"/>
          </a:p>
          <a:p>
            <a:pPr>
              <a:defRPr/>
            </a:pPr>
            <a:r>
              <a:rPr lang="ru-RU" sz="2000" dirty="0"/>
              <a:t>Нээлттэй, давтагдах, ил тод байх ёстой;</a:t>
            </a:r>
            <a:r>
              <a:rPr lang="en-GB" sz="2000" dirty="0"/>
              <a:t>;</a:t>
            </a:r>
          </a:p>
          <a:p>
            <a:pPr>
              <a:defRPr/>
            </a:pPr>
            <a:r>
              <a:rPr lang="mn-MN" sz="2000" dirty="0"/>
              <a:t>Бүх эрсдлийн үнэлгээнүүд нь илүү их нотлох баримтаар шинэчлэгдэж байдаг “амьд” баримт бичиг юм.</a:t>
            </a:r>
            <a:endParaRPr lang="en-GB" sz="2000" dirty="0"/>
          </a:p>
        </p:txBody>
      </p:sp>
    </p:spTree>
    <p:extLst>
      <p:ext uri="{BB962C8B-B14F-4D97-AF65-F5344CB8AC3E}">
        <p14:creationId xmlns:p14="http://schemas.microsoft.com/office/powerpoint/2010/main" val="154276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2D5C267-73CA-490E-B186-1001EF6DE12F}"/>
              </a:ext>
            </a:extLst>
          </p:cNvPr>
          <p:cNvSpPr>
            <a:spLocks noGrp="1"/>
          </p:cNvSpPr>
          <p:nvPr>
            <p:ph type="title" idx="4294967295"/>
          </p:nvPr>
        </p:nvSpPr>
        <p:spPr>
          <a:xfrm>
            <a:off x="468313" y="657224"/>
            <a:ext cx="8229600" cy="9366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358775" indent="-358775" eaLnBrk="0" fontAlgn="base" hangingPunct="0">
              <a:spcAft>
                <a:spcPct val="0"/>
              </a:spcAft>
            </a:pPr>
            <a:r>
              <a:rPr lang="mn-MN" altLang="en-US" sz="3000" kern="0" dirty="0">
                <a:solidFill>
                  <a:srgbClr val="0F5494"/>
                </a:solidFill>
                <a:latin typeface="Verdana" pitchFamily="34" charset="0"/>
                <a:ea typeface="Verdana" pitchFamily="34" charset="0"/>
              </a:rPr>
              <a:t>Аюулыг тодорхойлох</a:t>
            </a:r>
            <a:endParaRPr lang="en-GB" altLang="en-US" sz="3000" kern="0" dirty="0">
              <a:solidFill>
                <a:srgbClr val="0F5494"/>
              </a:solidFill>
              <a:latin typeface="Verdana" pitchFamily="34" charset="0"/>
              <a:ea typeface="Verdana" pitchFamily="34" charset="0"/>
            </a:endParaRPr>
          </a:p>
        </p:txBody>
      </p:sp>
      <p:sp>
        <p:nvSpPr>
          <p:cNvPr id="23555" name="Text Placeholder 2">
            <a:extLst>
              <a:ext uri="{FF2B5EF4-FFF2-40B4-BE49-F238E27FC236}">
                <a16:creationId xmlns:a16="http://schemas.microsoft.com/office/drawing/2014/main" id="{4BF17BA6-2163-4F74-A359-7E5F707936E1}"/>
              </a:ext>
            </a:extLst>
          </p:cNvPr>
          <p:cNvSpPr>
            <a:spLocks noGrp="1"/>
          </p:cNvSpPr>
          <p:nvPr>
            <p:ph idx="4294967295"/>
          </p:nvPr>
        </p:nvSpPr>
        <p:spPr>
          <a:xfrm>
            <a:off x="136634" y="1665287"/>
            <a:ext cx="8229600" cy="1079500"/>
          </a:xfrm>
        </p:spPr>
        <p:txBody>
          <a:bodyPr>
            <a:noAutofit/>
          </a:bodyPr>
          <a:lstStyle/>
          <a:p>
            <a:pPr>
              <a:buFontTx/>
              <a:buChar char="•"/>
            </a:pPr>
            <a:r>
              <a:rPr lang="mn-MN" altLang="en-US" sz="2000" dirty="0"/>
              <a:t>Вирус, бактери, шимэгч зэрэг эмгэг төрүүлэгч</a:t>
            </a:r>
          </a:p>
          <a:p>
            <a:pPr>
              <a:buFontTx/>
              <a:buChar char="•"/>
            </a:pPr>
            <a:r>
              <a:rPr lang="mn-MN" altLang="en-US" sz="2000" dirty="0"/>
              <a:t>Бүтээгдэхүүн, түүхий эдийн дотор эсвэл гадаргуу дээр </a:t>
            </a:r>
          </a:p>
          <a:p>
            <a:pPr>
              <a:buFontTx/>
              <a:buChar char="•"/>
            </a:pPr>
            <a:r>
              <a:rPr lang="mn-MN" altLang="en-US" sz="2000" dirty="0"/>
              <a:t>Амьд амьтан, тэдгээрийн тээвэрлэлт аль эсвэл амьтны гаралтай бүтээгдэхүүн гэдгийг харгалзах</a:t>
            </a:r>
          </a:p>
          <a:p>
            <a:pPr>
              <a:buFontTx/>
              <a:buChar char="•"/>
            </a:pPr>
            <a:r>
              <a:rPr lang="mn-MN" altLang="en-US" sz="2000" dirty="0"/>
              <a:t>Арилжааны ачаанд ямар нэг тэмдэглэгээ байгаа эсэх?</a:t>
            </a:r>
            <a:endParaRPr lang="en-GB" altLang="en-US" sz="2000" dirty="0"/>
          </a:p>
        </p:txBody>
      </p:sp>
      <p:sp>
        <p:nvSpPr>
          <p:cNvPr id="6" name="Title 1">
            <a:extLst>
              <a:ext uri="{FF2B5EF4-FFF2-40B4-BE49-F238E27FC236}">
                <a16:creationId xmlns:a16="http://schemas.microsoft.com/office/drawing/2014/main" id="{EFE20162-8529-4991-A234-73BF58B9E40F}"/>
              </a:ext>
            </a:extLst>
          </p:cNvPr>
          <p:cNvSpPr txBox="1">
            <a:spLocks/>
          </p:cNvSpPr>
          <p:nvPr/>
        </p:nvSpPr>
        <p:spPr bwMode="auto">
          <a:xfrm>
            <a:off x="468313" y="3863100"/>
            <a:ext cx="6793734"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8775" indent="-358775" algn="l" rtl="0" eaLnBrk="0" fontAlgn="base" hangingPunct="0">
              <a:spcBef>
                <a:spcPct val="0"/>
              </a:spcBef>
              <a:spcAft>
                <a:spcPct val="0"/>
              </a:spcAft>
              <a:defRPr sz="3000" b="1">
                <a:solidFill>
                  <a:srgbClr val="0F5494"/>
                </a:solidFill>
                <a:latin typeface="Verdana" pitchFamily="34" charset="0"/>
                <a:ea typeface="Verdana" pitchFamily="34" charset="0"/>
                <a:cs typeface="Verdana" pitchFamily="34" charset="0"/>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defRPr/>
            </a:pPr>
            <a:r>
              <a:rPr lang="mn-MN" b="0" kern="0" dirty="0"/>
              <a:t>Эрсдэлийн асуулт</a:t>
            </a:r>
            <a:endParaRPr lang="en-GB" b="0" kern="0" dirty="0"/>
          </a:p>
        </p:txBody>
      </p:sp>
      <p:sp>
        <p:nvSpPr>
          <p:cNvPr id="23557" name="Text Placeholder 2">
            <a:extLst>
              <a:ext uri="{FF2B5EF4-FFF2-40B4-BE49-F238E27FC236}">
                <a16:creationId xmlns:a16="http://schemas.microsoft.com/office/drawing/2014/main" id="{E841A105-552C-4582-9FA2-F928EAD480CC}"/>
              </a:ext>
            </a:extLst>
          </p:cNvPr>
          <p:cNvSpPr txBox="1">
            <a:spLocks/>
          </p:cNvSpPr>
          <p:nvPr/>
        </p:nvSpPr>
        <p:spPr bwMode="auto">
          <a:xfrm>
            <a:off x="468313" y="4652963"/>
            <a:ext cx="8229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Clr>
                <a:srgbClr val="0F5494"/>
              </a:buClr>
              <a:buSzPct val="120000"/>
            </a:pPr>
            <a:r>
              <a:rPr lang="mn-MN" altLang="en-US" sz="2000" i="0" dirty="0">
                <a:solidFill>
                  <a:schemeClr val="tx1"/>
                </a:solidFill>
                <a:latin typeface="+mn-lt"/>
                <a:ea typeface="Verdana" panose="020B0604030504040204" pitchFamily="34" charset="0"/>
                <a:cs typeface="Verdana" panose="020B0604030504040204" pitchFamily="34" charset="0"/>
              </a:rPr>
              <a:t>Аюул гэж үзсэн зүйлс хилийн үзлэг хяналтын цэг дээр бусад амьтан, эсвэл үзлэгийн явцад хүмүүст дамжин халдварлах, тухайн улсын нутаг дэвсгэрт байгаа бусад мал, зэрлэг ан амьтад дамжин халдварлах боломжтой юу?</a:t>
            </a:r>
          </a:p>
          <a:p>
            <a:pPr>
              <a:buClr>
                <a:srgbClr val="0F5494"/>
              </a:buClr>
              <a:buSzPct val="120000"/>
            </a:pPr>
            <a:r>
              <a:rPr lang="mn-MN" altLang="en-US" sz="2000" i="0" dirty="0">
                <a:solidFill>
                  <a:schemeClr val="tx1"/>
                </a:solidFill>
                <a:latin typeface="+mn-lt"/>
                <a:ea typeface="Verdana" panose="020B0604030504040204" pitchFamily="34" charset="0"/>
                <a:cs typeface="Verdana" panose="020B0604030504040204" pitchFamily="34" charset="0"/>
              </a:rPr>
              <a:t>Суваг, замууд нь юу байна, эрсдэлийн удирдлагын ямар сонголтууд байна?</a:t>
            </a:r>
            <a:endParaRPr lang="en-GB" altLang="en-US" sz="2000" b="0" i="0" dirty="0">
              <a:solidFill>
                <a:schemeClr val="tx1"/>
              </a:solidFill>
              <a:latin typeface="+mn-lt"/>
              <a:ea typeface="Verdana" panose="020B0604030504040204" pitchFamily="34" charset="0"/>
              <a:cs typeface="Verdana" panose="020B0604030504040204" pitchFamily="34" charset="0"/>
            </a:endParaRPr>
          </a:p>
        </p:txBody>
      </p:sp>
      <p:sp>
        <p:nvSpPr>
          <p:cNvPr id="7" name="Slide Number Placeholder 1">
            <a:extLst>
              <a:ext uri="{FF2B5EF4-FFF2-40B4-BE49-F238E27FC236}">
                <a16:creationId xmlns:a16="http://schemas.microsoft.com/office/drawing/2014/main" id="{A64C446D-6A45-4795-A3BD-529628E40E12}"/>
              </a:ext>
            </a:extLst>
          </p:cNvPr>
          <p:cNvSpPr>
            <a:spLocks noGrp="1"/>
          </p:cNvSpPr>
          <p:nvPr>
            <p:ph type="sldNum" sz="quarter" idx="12"/>
          </p:nvPr>
        </p:nvSpPr>
        <p:spPr>
          <a:xfrm>
            <a:off x="6444676" y="6041363"/>
            <a:ext cx="512638" cy="365125"/>
          </a:xfrm>
        </p:spPr>
        <p:txBody>
          <a:bodyPr/>
          <a:lstStyle/>
          <a:p>
            <a:fld id="{2BC2A5CE-91F7-0C45-B0DE-85B9307D2AA8}"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BCB58-E033-425E-9A39-BDE599A1B75E}"/>
              </a:ext>
            </a:extLst>
          </p:cNvPr>
          <p:cNvSpPr>
            <a:spLocks noGrp="1"/>
          </p:cNvSpPr>
          <p:nvPr>
            <p:ph type="title"/>
          </p:nvPr>
        </p:nvSpPr>
        <p:spPr>
          <a:xfrm>
            <a:off x="263912" y="246531"/>
            <a:ext cx="7149900" cy="1320800"/>
          </a:xfrm>
        </p:spPr>
        <p:txBody>
          <a:bodyPr/>
          <a:lstStyle/>
          <a:p>
            <a:r>
              <a:rPr lang="mn-MN" dirty="0"/>
              <a:t>Чанар эсвэл тоо</a:t>
            </a:r>
            <a:r>
              <a:rPr lang="en-US" dirty="0"/>
              <a:t> </a:t>
            </a:r>
            <a:r>
              <a:rPr lang="mn-MN" dirty="0"/>
              <a:t>хэмжээ?</a:t>
            </a:r>
            <a:endParaRPr lang="en-GB" dirty="0"/>
          </a:p>
        </p:txBody>
      </p:sp>
      <p:sp>
        <p:nvSpPr>
          <p:cNvPr id="4" name="Slide Number Placeholder 3">
            <a:extLst>
              <a:ext uri="{FF2B5EF4-FFF2-40B4-BE49-F238E27FC236}">
                <a16:creationId xmlns:a16="http://schemas.microsoft.com/office/drawing/2014/main" id="{CA57D444-2489-474B-A76E-9678CE5E95E1}"/>
              </a:ext>
            </a:extLst>
          </p:cNvPr>
          <p:cNvSpPr>
            <a:spLocks noGrp="1"/>
          </p:cNvSpPr>
          <p:nvPr>
            <p:ph type="sldNum" sz="quarter" idx="12"/>
          </p:nvPr>
        </p:nvSpPr>
        <p:spPr/>
        <p:txBody>
          <a:bodyPr/>
          <a:lstStyle/>
          <a:p>
            <a:fld id="{2BC2A5CE-91F7-0C45-B0DE-85B9307D2AA8}" type="slidenum">
              <a:rPr lang="en-US" smtClean="0"/>
              <a:t>6</a:t>
            </a:fld>
            <a:endParaRPr lang="en-US" dirty="0"/>
          </a:p>
        </p:txBody>
      </p:sp>
      <p:sp>
        <p:nvSpPr>
          <p:cNvPr id="5" name="Text Placeholder 3">
            <a:extLst>
              <a:ext uri="{FF2B5EF4-FFF2-40B4-BE49-F238E27FC236}">
                <a16:creationId xmlns:a16="http://schemas.microsoft.com/office/drawing/2014/main" id="{EE1CFCB4-EF86-47B1-9E3A-765019EA6AA8}"/>
              </a:ext>
            </a:extLst>
          </p:cNvPr>
          <p:cNvSpPr>
            <a:spLocks noGrp="1"/>
          </p:cNvSpPr>
          <p:nvPr>
            <p:ph idx="1"/>
          </p:nvPr>
        </p:nvSpPr>
        <p:spPr>
          <a:xfrm>
            <a:off x="296862" y="1567331"/>
            <a:ext cx="8667843" cy="4474694"/>
          </a:xfrm>
        </p:spPr>
        <p:txBody>
          <a:bodyPr>
            <a:noAutofit/>
          </a:bodyPr>
          <a:lstStyle/>
          <a:p>
            <a:pPr lvl="2">
              <a:spcAft>
                <a:spcPts val="600"/>
              </a:spcAft>
              <a:defRPr/>
            </a:pPr>
            <a:r>
              <a:rPr lang="mn-MN" sz="2000" dirty="0">
                <a:latin typeface="+mj-lt"/>
              </a:rPr>
              <a:t>Эрсдлийн асуултыг тодорхойлох</a:t>
            </a:r>
          </a:p>
          <a:p>
            <a:pPr lvl="2">
              <a:spcAft>
                <a:spcPts val="600"/>
              </a:spcAft>
              <a:defRPr/>
            </a:pPr>
            <a:r>
              <a:rPr lang="mn-MN" sz="2000" dirty="0">
                <a:latin typeface="+mj-lt"/>
              </a:rPr>
              <a:t>Эрсдлийн хүчин зүйлс, бууруулах хүчин зүйлсийг тодорхойлох/тоогоор илэрхийлэх</a:t>
            </a:r>
          </a:p>
          <a:p>
            <a:pPr lvl="2">
              <a:spcAft>
                <a:spcPts val="600"/>
              </a:spcAft>
              <a:defRPr/>
            </a:pPr>
            <a:r>
              <a:rPr lang="mn-MN" sz="2000" dirty="0">
                <a:latin typeface="+mj-lt"/>
              </a:rPr>
              <a:t>Үр дагаврыг (мал эмнэлгийн) тооцоолох</a:t>
            </a:r>
          </a:p>
          <a:p>
            <a:pPr lvl="2">
              <a:spcAft>
                <a:spcPts val="600"/>
              </a:spcAft>
              <a:defRPr/>
            </a:pPr>
            <a:r>
              <a:rPr lang="mn-MN" sz="2000" dirty="0">
                <a:latin typeface="+mj-lt"/>
              </a:rPr>
              <a:t>Үүсэх магадлалыг тооцоолох ("эрсдэл"-ийг эпидемиологийн нэр томъёогоор)</a:t>
            </a:r>
          </a:p>
          <a:p>
            <a:pPr lvl="3">
              <a:spcAft>
                <a:spcPts val="600"/>
              </a:spcAft>
              <a:defRPr/>
            </a:pPr>
            <a:r>
              <a:rPr lang="mn-MN" sz="1800" dirty="0">
                <a:latin typeface="+mj-lt"/>
              </a:rPr>
              <a:t>Чанарын "маш бага" эсвэл тоон үзүүлэлтээр "200 жилд нэг удаа“</a:t>
            </a:r>
          </a:p>
          <a:p>
            <a:pPr lvl="2">
              <a:spcAft>
                <a:spcPts val="600"/>
              </a:spcAft>
              <a:defRPr/>
            </a:pPr>
            <a:r>
              <a:rPr lang="mn-MN" sz="2200" dirty="0">
                <a:latin typeface="+mj-lt"/>
              </a:rPr>
              <a:t>Тодорхойгүй байдал, таамаглалыг тайлбарлах</a:t>
            </a:r>
          </a:p>
          <a:p>
            <a:pPr lvl="2">
              <a:spcAft>
                <a:spcPts val="600"/>
              </a:spcAft>
              <a:defRPr/>
            </a:pPr>
            <a:r>
              <a:rPr lang="mn-MN" sz="2000" dirty="0">
                <a:solidFill>
                  <a:schemeClr val="tx1"/>
                </a:solidFill>
                <a:latin typeface="+mj-lt"/>
              </a:rPr>
              <a:t>Мал эмнэлгийн эрсдэлийн удирдлагын талаарх хэлэлцүүлгийг багтааж болно</a:t>
            </a:r>
          </a:p>
          <a:p>
            <a:pPr lvl="2">
              <a:spcAft>
                <a:spcPts val="600"/>
              </a:spcAft>
              <a:defRPr/>
            </a:pPr>
            <a:r>
              <a:rPr lang="mn-MN" sz="2000" dirty="0">
                <a:latin typeface="+mj-lt"/>
              </a:rPr>
              <a:t>Дүгнэлт (мөн мал эмнэлгийн зөвлөгөөний хураангуй)</a:t>
            </a:r>
            <a:endParaRPr lang="en-GB" sz="2000" dirty="0">
              <a:latin typeface="+mj-lt"/>
            </a:endParaRPr>
          </a:p>
        </p:txBody>
      </p:sp>
    </p:spTree>
    <p:extLst>
      <p:ext uri="{BB962C8B-B14F-4D97-AF65-F5344CB8AC3E}">
        <p14:creationId xmlns:p14="http://schemas.microsoft.com/office/powerpoint/2010/main" val="75781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BFE75E8-7A9C-4F8D-8C13-DBF3F0BA2571}"/>
              </a:ext>
            </a:extLst>
          </p:cNvPr>
          <p:cNvSpPr>
            <a:spLocks noGrp="1"/>
          </p:cNvSpPr>
          <p:nvPr>
            <p:ph type="title" idx="4294967295"/>
          </p:nvPr>
        </p:nvSpPr>
        <p:spPr>
          <a:xfrm>
            <a:off x="914400" y="346184"/>
            <a:ext cx="8229600" cy="936625"/>
          </a:xfrm>
        </p:spPr>
        <p:txBody>
          <a:bodyPr/>
          <a:lstStyle/>
          <a:p>
            <a:r>
              <a:rPr lang="mn-MN" altLang="en-US" dirty="0"/>
              <a:t>Хийх ажлын хүрээ</a:t>
            </a:r>
            <a:endParaRPr lang="en-GB" altLang="en-US" b="0" dirty="0"/>
          </a:p>
        </p:txBody>
      </p:sp>
      <p:sp>
        <p:nvSpPr>
          <p:cNvPr id="24580" name="Rectangle 4">
            <a:extLst>
              <a:ext uri="{FF2B5EF4-FFF2-40B4-BE49-F238E27FC236}">
                <a16:creationId xmlns:a16="http://schemas.microsoft.com/office/drawing/2014/main" id="{F58A41E3-17A6-4461-A1C1-EEBFBE7F7C8C}"/>
              </a:ext>
            </a:extLst>
          </p:cNvPr>
          <p:cNvSpPr>
            <a:spLocks noChangeArrowheads="1"/>
          </p:cNvSpPr>
          <p:nvPr/>
        </p:nvSpPr>
        <p:spPr bwMode="auto">
          <a:xfrm>
            <a:off x="1357313" y="1611819"/>
            <a:ext cx="1643062" cy="54133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None/>
            </a:pPr>
            <a:r>
              <a:rPr lang="mn-MN" altLang="en-US" sz="1600" i="0" dirty="0">
                <a:solidFill>
                  <a:schemeClr val="tx1"/>
                </a:solidFill>
              </a:rPr>
              <a:t>Аюулыг </a:t>
            </a:r>
          </a:p>
          <a:p>
            <a:pPr algn="ctr">
              <a:spcBef>
                <a:spcPct val="0"/>
              </a:spcBef>
              <a:buClrTx/>
              <a:buNone/>
            </a:pPr>
            <a:r>
              <a:rPr lang="mn-MN" altLang="en-US" sz="1600" i="0" dirty="0">
                <a:solidFill>
                  <a:schemeClr val="tx1"/>
                </a:solidFill>
              </a:rPr>
              <a:t>тодорхойлох</a:t>
            </a:r>
            <a:endParaRPr lang="en-US" altLang="en-US" sz="1600" i="0" dirty="0">
              <a:solidFill>
                <a:schemeClr val="tx1"/>
              </a:solidFill>
            </a:endParaRPr>
          </a:p>
        </p:txBody>
      </p:sp>
      <p:sp>
        <p:nvSpPr>
          <p:cNvPr id="24581" name="Rectangle 5">
            <a:extLst>
              <a:ext uri="{FF2B5EF4-FFF2-40B4-BE49-F238E27FC236}">
                <a16:creationId xmlns:a16="http://schemas.microsoft.com/office/drawing/2014/main" id="{CC7434B3-4205-40DC-A971-29AC297C9581}"/>
              </a:ext>
            </a:extLst>
          </p:cNvPr>
          <p:cNvSpPr>
            <a:spLocks noChangeArrowheads="1"/>
          </p:cNvSpPr>
          <p:nvPr/>
        </p:nvSpPr>
        <p:spPr bwMode="auto">
          <a:xfrm>
            <a:off x="1285875" y="2665003"/>
            <a:ext cx="1785938" cy="5715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None/>
            </a:pPr>
            <a:r>
              <a:rPr lang="mn-MN" altLang="en-US" sz="1600" i="0" dirty="0">
                <a:solidFill>
                  <a:schemeClr val="tx1"/>
                </a:solidFill>
              </a:rPr>
              <a:t>Оруулах (Нэвтрүүлэх)</a:t>
            </a:r>
          </a:p>
          <a:p>
            <a:pPr algn="ctr">
              <a:spcBef>
                <a:spcPct val="0"/>
              </a:spcBef>
              <a:buClrTx/>
              <a:buNone/>
            </a:pPr>
            <a:r>
              <a:rPr lang="mn-MN" altLang="en-US" sz="1600" i="0" dirty="0">
                <a:solidFill>
                  <a:schemeClr val="tx1"/>
                </a:solidFill>
              </a:rPr>
              <a:t>Үнэлгээ</a:t>
            </a:r>
          </a:p>
        </p:txBody>
      </p:sp>
      <p:sp>
        <p:nvSpPr>
          <p:cNvPr id="24582" name="Rectangle 6">
            <a:extLst>
              <a:ext uri="{FF2B5EF4-FFF2-40B4-BE49-F238E27FC236}">
                <a16:creationId xmlns:a16="http://schemas.microsoft.com/office/drawing/2014/main" id="{48E22BEC-3CF5-4ACA-8259-20B862698407}"/>
              </a:ext>
            </a:extLst>
          </p:cNvPr>
          <p:cNvSpPr>
            <a:spLocks noChangeArrowheads="1"/>
          </p:cNvSpPr>
          <p:nvPr/>
        </p:nvSpPr>
        <p:spPr bwMode="auto">
          <a:xfrm>
            <a:off x="1428750" y="3740193"/>
            <a:ext cx="1500188" cy="49053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None/>
            </a:pPr>
            <a:r>
              <a:rPr lang="mn-MN" altLang="en-US" sz="1600" i="0" dirty="0">
                <a:solidFill>
                  <a:schemeClr val="tx1"/>
                </a:solidFill>
              </a:rPr>
              <a:t>Өртөх</a:t>
            </a:r>
          </a:p>
          <a:p>
            <a:pPr algn="ctr">
              <a:spcBef>
                <a:spcPct val="0"/>
              </a:spcBef>
              <a:buClrTx/>
              <a:buNone/>
            </a:pPr>
            <a:r>
              <a:rPr lang="mn-MN" altLang="en-US" sz="1600" i="0" dirty="0">
                <a:solidFill>
                  <a:schemeClr val="tx1"/>
                </a:solidFill>
              </a:rPr>
              <a:t>Үнэлгээ</a:t>
            </a:r>
          </a:p>
        </p:txBody>
      </p:sp>
      <p:sp>
        <p:nvSpPr>
          <p:cNvPr id="24583" name="Rectangle 7">
            <a:extLst>
              <a:ext uri="{FF2B5EF4-FFF2-40B4-BE49-F238E27FC236}">
                <a16:creationId xmlns:a16="http://schemas.microsoft.com/office/drawing/2014/main" id="{F69DA6CE-A359-458D-A3E6-DE2AA7C72732}"/>
              </a:ext>
            </a:extLst>
          </p:cNvPr>
          <p:cNvSpPr>
            <a:spLocks noChangeArrowheads="1"/>
          </p:cNvSpPr>
          <p:nvPr/>
        </p:nvSpPr>
        <p:spPr bwMode="auto">
          <a:xfrm>
            <a:off x="1428750" y="4767349"/>
            <a:ext cx="1500188" cy="500062"/>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ClrTx/>
              <a:buNone/>
            </a:pPr>
            <a:r>
              <a:rPr lang="mn-MN" altLang="en-US" sz="1600" i="0" dirty="0">
                <a:solidFill>
                  <a:schemeClr val="tx1"/>
                </a:solidFill>
              </a:rPr>
              <a:t>Үр дагавар</a:t>
            </a:r>
          </a:p>
          <a:p>
            <a:pPr algn="ctr">
              <a:spcBef>
                <a:spcPct val="0"/>
              </a:spcBef>
              <a:buClrTx/>
              <a:buNone/>
            </a:pPr>
            <a:r>
              <a:rPr lang="mn-MN" altLang="en-US" sz="1600" i="0" dirty="0">
                <a:solidFill>
                  <a:schemeClr val="tx1"/>
                </a:solidFill>
              </a:rPr>
              <a:t>Үнэлгээ</a:t>
            </a:r>
          </a:p>
        </p:txBody>
      </p:sp>
      <p:sp>
        <p:nvSpPr>
          <p:cNvPr id="24584" name="Rectangle 12">
            <a:extLst>
              <a:ext uri="{FF2B5EF4-FFF2-40B4-BE49-F238E27FC236}">
                <a16:creationId xmlns:a16="http://schemas.microsoft.com/office/drawing/2014/main" id="{571343FA-1FD0-4E19-985B-35A70B1D6329}"/>
              </a:ext>
            </a:extLst>
          </p:cNvPr>
          <p:cNvSpPr>
            <a:spLocks noChangeArrowheads="1"/>
          </p:cNvSpPr>
          <p:nvPr/>
        </p:nvSpPr>
        <p:spPr bwMode="auto">
          <a:xfrm>
            <a:off x="1072055" y="5575191"/>
            <a:ext cx="7704391" cy="100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lr>
                <a:schemeClr val="bg1"/>
              </a:buClr>
              <a:buChar char="•"/>
              <a:defRPr sz="2400" i="1">
                <a:solidFill>
                  <a:srgbClr val="0F5494"/>
                </a:solidFill>
                <a:latin typeface="Verdana" panose="020B0604030504040204" pitchFamily="34" charset="0"/>
              </a:defRPr>
            </a:lvl1pPr>
            <a:lvl2pPr marL="742950" indent="-285750">
              <a:spcBef>
                <a:spcPct val="20000"/>
              </a:spcBef>
              <a:buClr>
                <a:srgbClr val="009FBA"/>
              </a:buClr>
              <a:buChar char="•"/>
              <a:defRPr sz="2000" b="1">
                <a:solidFill>
                  <a:srgbClr val="0F5494"/>
                </a:solidFill>
                <a:latin typeface="Verdana" panose="020B0604030504040204" pitchFamily="34" charset="0"/>
              </a:defRPr>
            </a:lvl2pPr>
            <a:lvl3pPr marL="1143000" indent="-228600">
              <a:spcBef>
                <a:spcPct val="20000"/>
              </a:spcBef>
              <a:defRPr sz="1400">
                <a:solidFill>
                  <a:srgbClr val="0F5494"/>
                </a:solidFill>
                <a:latin typeface="Verdana" panose="020B060403050404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ClrTx/>
            </a:pPr>
            <a:r>
              <a:rPr lang="mn-MN" altLang="en-US" sz="2000" i="0" dirty="0">
                <a:solidFill>
                  <a:srgbClr val="663300"/>
                </a:solidFill>
              </a:rPr>
              <a:t>Ерөнхий эрсдлийн тооцоо</a:t>
            </a:r>
            <a:endParaRPr lang="en-GB" altLang="en-US" sz="2000" b="0" i="0" dirty="0">
              <a:solidFill>
                <a:srgbClr val="663300"/>
              </a:solidFill>
            </a:endParaRPr>
          </a:p>
          <a:p>
            <a:pPr lvl="1">
              <a:buClrTx/>
              <a:buFontTx/>
              <a:buChar char="–"/>
            </a:pPr>
            <a:r>
              <a:rPr lang="mn-MN" altLang="en-US" sz="1800" b="0" dirty="0">
                <a:solidFill>
                  <a:srgbClr val="663300"/>
                </a:solidFill>
              </a:rPr>
              <a:t>Хэрэв үл тоомсорлож болохгүй гэж үзвэл эрсдэлийн удирдлага/бууруулах үйл ажиллагаа явуулах хэрэгтэй. </a:t>
            </a:r>
            <a:endParaRPr lang="en-GB" altLang="en-US" sz="1800" b="0" dirty="0">
              <a:solidFill>
                <a:srgbClr val="663300"/>
              </a:solidFill>
            </a:endParaRPr>
          </a:p>
        </p:txBody>
      </p:sp>
      <p:sp>
        <p:nvSpPr>
          <p:cNvPr id="9" name="Slide Number Placeholder 1">
            <a:extLst>
              <a:ext uri="{FF2B5EF4-FFF2-40B4-BE49-F238E27FC236}">
                <a16:creationId xmlns:a16="http://schemas.microsoft.com/office/drawing/2014/main" id="{93EE180B-73B9-47C8-A53A-B1058368EDF0}"/>
              </a:ext>
            </a:extLst>
          </p:cNvPr>
          <p:cNvSpPr>
            <a:spLocks noGrp="1"/>
          </p:cNvSpPr>
          <p:nvPr>
            <p:ph type="sldNum" sz="quarter" idx="12"/>
          </p:nvPr>
        </p:nvSpPr>
        <p:spPr>
          <a:xfrm>
            <a:off x="6444676" y="6329253"/>
            <a:ext cx="512638" cy="365125"/>
          </a:xfrm>
        </p:spPr>
        <p:txBody>
          <a:bodyPr/>
          <a:lstStyle/>
          <a:p>
            <a:fld id="{2BC2A5CE-91F7-0C45-B0DE-85B9307D2AA8}" type="slidenum">
              <a:rPr lang="en-US" smtClean="0"/>
              <a:t>7</a:t>
            </a:fld>
            <a:endParaRPr lang="en-US"/>
          </a:p>
        </p:txBody>
      </p:sp>
      <p:sp>
        <p:nvSpPr>
          <p:cNvPr id="10" name="Text Placeholder 3">
            <a:extLst>
              <a:ext uri="{FF2B5EF4-FFF2-40B4-BE49-F238E27FC236}">
                <a16:creationId xmlns:a16="http://schemas.microsoft.com/office/drawing/2014/main" id="{D82D1775-4B49-44CA-A860-49006BF2F4A8}"/>
              </a:ext>
            </a:extLst>
          </p:cNvPr>
          <p:cNvSpPr txBox="1">
            <a:spLocks/>
          </p:cNvSpPr>
          <p:nvPr/>
        </p:nvSpPr>
        <p:spPr>
          <a:xfrm>
            <a:off x="3451993" y="1611819"/>
            <a:ext cx="4683014" cy="356166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1200"/>
              </a:spcBef>
              <a:buNone/>
              <a:defRPr/>
            </a:pPr>
            <a:r>
              <a:rPr lang="mn-MN" sz="2000" i="1" dirty="0">
                <a:solidFill>
                  <a:schemeClr val="tx1"/>
                </a:solidFill>
              </a:rPr>
              <a:t>Аюул гэж юу вэ, хэрхэн илрүүлэх вэ?</a:t>
            </a:r>
          </a:p>
          <a:p>
            <a:pPr marL="0" indent="0">
              <a:spcBef>
                <a:spcPts val="1200"/>
              </a:spcBef>
              <a:buNone/>
              <a:defRPr/>
            </a:pPr>
            <a:endParaRPr lang="mn-MN" sz="2000" i="1" dirty="0">
              <a:solidFill>
                <a:schemeClr val="tx1"/>
              </a:solidFill>
            </a:endParaRPr>
          </a:p>
          <a:p>
            <a:pPr marL="0" indent="0">
              <a:spcBef>
                <a:spcPts val="1200"/>
              </a:spcBef>
              <a:buNone/>
              <a:defRPr/>
            </a:pPr>
            <a:r>
              <a:rPr lang="ru-RU" sz="2000" i="1" dirty="0">
                <a:solidFill>
                  <a:schemeClr val="tx1"/>
                </a:solidFill>
              </a:rPr>
              <a:t>Тодорхой орчинд аюул байх суваг, замууд</a:t>
            </a:r>
            <a:endParaRPr lang="en-GB" sz="1000" i="1" dirty="0">
              <a:solidFill>
                <a:schemeClr val="tx1"/>
              </a:solidFill>
            </a:endParaRPr>
          </a:p>
          <a:p>
            <a:pPr marL="0" indent="0">
              <a:spcBef>
                <a:spcPts val="1200"/>
              </a:spcBef>
              <a:buFont typeface="Wingdings 3" charset="2"/>
              <a:buNone/>
              <a:defRPr/>
            </a:pPr>
            <a:endParaRPr lang="mn-MN" sz="2000" i="1" dirty="0">
              <a:solidFill>
                <a:schemeClr val="tx1"/>
              </a:solidFill>
            </a:endParaRPr>
          </a:p>
          <a:p>
            <a:pPr marL="0" indent="0">
              <a:spcBef>
                <a:spcPts val="1200"/>
              </a:spcBef>
              <a:buNone/>
              <a:defRPr/>
            </a:pPr>
            <a:r>
              <a:rPr lang="ru-RU" sz="2000" i="1" dirty="0">
                <a:solidFill>
                  <a:schemeClr val="tx1"/>
                </a:solidFill>
              </a:rPr>
              <a:t>Мал амьтан аюулд өртөх суваг, замууд</a:t>
            </a:r>
            <a:endParaRPr lang="en-GB" sz="1000" i="1" dirty="0">
              <a:solidFill>
                <a:schemeClr val="tx1"/>
              </a:solidFill>
            </a:endParaRPr>
          </a:p>
          <a:p>
            <a:pPr marL="0" indent="0">
              <a:spcBef>
                <a:spcPts val="1200"/>
              </a:spcBef>
              <a:buNone/>
              <a:defRPr/>
            </a:pPr>
            <a:r>
              <a:rPr lang="mn-MN" sz="2000" i="1" dirty="0">
                <a:solidFill>
                  <a:schemeClr val="tx1"/>
                </a:solidFill>
              </a:rPr>
              <a:t>Аюулд өртсөнөөр үүсч болзошгүй үр дагавруудыг  (өвчин тархах, эдийн засгийн нөлөө) тайлбарлах </a:t>
            </a:r>
            <a:endParaRPr lang="en-US" sz="2000" i="1" dirty="0">
              <a:solidFill>
                <a:schemeClr val="tx1"/>
              </a:solidFill>
            </a:endParaRPr>
          </a:p>
          <a:p>
            <a:pPr>
              <a:defRPr/>
            </a:pPr>
            <a:endParaRPr lang="en-GB" sz="20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EB734699-3A36-4512-9B6A-F87FE499DEFC}"/>
              </a:ext>
            </a:extLst>
          </p:cNvPr>
          <p:cNvSpPr>
            <a:spLocks noGrp="1"/>
          </p:cNvSpPr>
          <p:nvPr>
            <p:ph type="sldNum" sz="quarter" idx="12"/>
          </p:nvPr>
        </p:nvSpPr>
        <p:spPr>
          <a:xfrm>
            <a:off x="6188357" y="6392863"/>
            <a:ext cx="512638" cy="365125"/>
          </a:xfrm>
        </p:spPr>
        <p:txBody>
          <a:bodyPr/>
          <a:lstStyle/>
          <a:p>
            <a:fld id="{2BC2A5CE-91F7-0C45-B0DE-85B9307D2AA8}" type="slidenum">
              <a:rPr lang="en-US" smtClean="0"/>
              <a:t>8</a:t>
            </a:fld>
            <a:endParaRPr lang="en-US"/>
          </a:p>
        </p:txBody>
      </p:sp>
      <p:grpSp>
        <p:nvGrpSpPr>
          <p:cNvPr id="6" name="Canvas 2">
            <a:extLst>
              <a:ext uri="{FF2B5EF4-FFF2-40B4-BE49-F238E27FC236}">
                <a16:creationId xmlns:a16="http://schemas.microsoft.com/office/drawing/2014/main" id="{F47B81B7-34AF-48E8-AF31-83451328BE8A}"/>
              </a:ext>
            </a:extLst>
          </p:cNvPr>
          <p:cNvGrpSpPr/>
          <p:nvPr/>
        </p:nvGrpSpPr>
        <p:grpSpPr>
          <a:xfrm>
            <a:off x="263488" y="1348893"/>
            <a:ext cx="8561990" cy="4940735"/>
            <a:chOff x="0" y="0"/>
            <a:chExt cx="9829800" cy="5768340"/>
          </a:xfrm>
        </p:grpSpPr>
        <p:sp>
          <p:nvSpPr>
            <p:cNvPr id="7" name="Rectangle 6">
              <a:extLst>
                <a:ext uri="{FF2B5EF4-FFF2-40B4-BE49-F238E27FC236}">
                  <a16:creationId xmlns:a16="http://schemas.microsoft.com/office/drawing/2014/main" id="{F28920E6-E52B-4496-9E7A-557E861C6125}"/>
                </a:ext>
              </a:extLst>
            </p:cNvPr>
            <p:cNvSpPr/>
            <p:nvPr/>
          </p:nvSpPr>
          <p:spPr>
            <a:xfrm>
              <a:off x="0" y="0"/>
              <a:ext cx="9829800" cy="5768340"/>
            </a:xfrm>
            <a:prstGeom prst="rect">
              <a:avLst/>
            </a:prstGeom>
            <a:noFill/>
          </p:spPr>
        </p:sp>
        <p:cxnSp>
          <p:nvCxnSpPr>
            <p:cNvPr id="8" name="Straight Connector 7">
              <a:extLst>
                <a:ext uri="{FF2B5EF4-FFF2-40B4-BE49-F238E27FC236}">
                  <a16:creationId xmlns:a16="http://schemas.microsoft.com/office/drawing/2014/main" id="{A3D16ED3-EB28-489B-B618-8D2697623BD9}"/>
                </a:ext>
              </a:extLst>
            </p:cNvPr>
            <p:cNvCxnSpPr>
              <a:cxnSpLocks noChangeShapeType="1"/>
            </p:cNvCxnSpPr>
            <p:nvPr/>
          </p:nvCxnSpPr>
          <p:spPr bwMode="auto">
            <a:xfrm flipH="1">
              <a:off x="5082500" y="55000"/>
              <a:ext cx="54300" cy="5713340"/>
            </a:xfrm>
            <a:prstGeom prst="line">
              <a:avLst/>
            </a:prstGeom>
            <a:noFill/>
            <a:ln w="28575">
              <a:solidFill>
                <a:srgbClr val="00B0F0"/>
              </a:solidFill>
              <a:prstDash val="lgDash"/>
              <a:round/>
              <a:headEnd/>
              <a:tailEnd/>
            </a:ln>
            <a:extLst>
              <a:ext uri="{909E8E84-426E-40DD-AFC4-6F175D3DCCD1}">
                <a14:hiddenFill xmlns:a14="http://schemas.microsoft.com/office/drawing/2010/main">
                  <a:noFill/>
                </a14:hiddenFill>
              </a:ext>
            </a:extLst>
          </p:spPr>
        </p:cxnSp>
        <p:pic>
          <p:nvPicPr>
            <p:cNvPr id="9" name="Picture 8">
              <a:extLst>
                <a:ext uri="{FF2B5EF4-FFF2-40B4-BE49-F238E27FC236}">
                  <a16:creationId xmlns:a16="http://schemas.microsoft.com/office/drawing/2014/main" id="{6B9AC3C7-7AB9-49C0-B0EB-4625446E8962}"/>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805300" y="1974414"/>
              <a:ext cx="816900" cy="81690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20">
              <a:extLst>
                <a:ext uri="{FF2B5EF4-FFF2-40B4-BE49-F238E27FC236}">
                  <a16:creationId xmlns:a16="http://schemas.microsoft.com/office/drawing/2014/main" id="{B0DB049B-CCD8-4627-94B5-AAAF2DA78EF3}"/>
                </a:ext>
              </a:extLst>
            </p:cNvPr>
            <p:cNvSpPr>
              <a:spLocks noChangeArrowheads="1"/>
            </p:cNvSpPr>
            <p:nvPr/>
          </p:nvSpPr>
          <p:spPr bwMode="auto">
            <a:xfrm>
              <a:off x="2197100" y="4732033"/>
              <a:ext cx="3842900" cy="396203"/>
            </a:xfrm>
            <a:prstGeom prst="roundRect">
              <a:avLst>
                <a:gd name="adj" fmla="val 16667"/>
              </a:avLst>
            </a:prstGeom>
            <a:solidFill>
              <a:srgbClr val="FCD5B5"/>
            </a:solidFill>
            <a:ln w="25400">
              <a:solidFill>
                <a:srgbClr val="B66D31"/>
              </a:solidFill>
              <a:round/>
              <a:headEnd/>
              <a:tailEnd/>
            </a:ln>
          </p:spPr>
          <p:txBody>
            <a:bodyPr rot="0" vert="horz" wrap="square" lIns="91440" tIns="0" rIns="91440" bIns="0" anchor="ctr" anchorCtr="0" upright="1">
              <a:noAutofit/>
            </a:bodyPr>
            <a:lstStyle/>
            <a:p>
              <a:pPr algn="ctr">
                <a:lnSpc>
                  <a:spcPts val="1400"/>
                </a:lnSpc>
              </a:pPr>
              <a:r>
                <a:rPr lang="en-GB" sz="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Environmental contamination: Soil, plants, surfaces (eg mineral licks), surface water, groundwater, run off</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1" name="Rounded Rectangle 21">
              <a:extLst>
                <a:ext uri="{FF2B5EF4-FFF2-40B4-BE49-F238E27FC236}">
                  <a16:creationId xmlns:a16="http://schemas.microsoft.com/office/drawing/2014/main" id="{714A8A61-14A1-4639-BD10-EAC1DEE9C597}"/>
                </a:ext>
              </a:extLst>
            </p:cNvPr>
            <p:cNvSpPr>
              <a:spLocks noChangeArrowheads="1"/>
            </p:cNvSpPr>
            <p:nvPr/>
          </p:nvSpPr>
          <p:spPr bwMode="auto">
            <a:xfrm>
              <a:off x="4912000" y="3182522"/>
              <a:ext cx="449600" cy="225702"/>
            </a:xfrm>
            <a:prstGeom prst="roundRect">
              <a:avLst>
                <a:gd name="adj" fmla="val 16667"/>
              </a:avLst>
            </a:prstGeom>
            <a:solidFill>
              <a:srgbClr val="9BBB59"/>
            </a:solidFill>
            <a:ln w="25400">
              <a:solidFill>
                <a:srgbClr val="71893F"/>
              </a:solidFill>
              <a:round/>
              <a:headEnd/>
              <a:tailEnd/>
            </a:ln>
          </p:spPr>
          <p:txBody>
            <a:bodyPr rot="0" vert="horz" wrap="square" lIns="0" tIns="0" rIns="0" bIns="0" anchor="ctr" anchorCtr="0" upright="1">
              <a:noAutofit/>
            </a:bodyPr>
            <a:lstStyle/>
            <a:p>
              <a:pPr algn="ctr">
                <a:lnSpc>
                  <a:spcPts val="1400"/>
                </a:lnSpc>
              </a:pPr>
              <a:r>
                <a:rPr lang="en-GB" sz="900" b="1">
                  <a:effectLst/>
                  <a:latin typeface="Calibri" panose="020F0502020204030204" pitchFamily="34" charset="0"/>
                  <a:ea typeface="Calibri" panose="020F0502020204030204" pitchFamily="34" charset="0"/>
                  <a:cs typeface="Times New Roman" panose="02020603050405020304" pitchFamily="18" charset="0"/>
                </a:rPr>
                <a:t>Alive</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2" name="Rounded Rectangle 23">
              <a:extLst>
                <a:ext uri="{FF2B5EF4-FFF2-40B4-BE49-F238E27FC236}">
                  <a16:creationId xmlns:a16="http://schemas.microsoft.com/office/drawing/2014/main" id="{C28637E8-2706-4FBD-B76F-9AD717CC2CB3}"/>
                </a:ext>
              </a:extLst>
            </p:cNvPr>
            <p:cNvSpPr>
              <a:spLocks noChangeArrowheads="1"/>
            </p:cNvSpPr>
            <p:nvPr/>
          </p:nvSpPr>
          <p:spPr bwMode="auto">
            <a:xfrm>
              <a:off x="4942500" y="1036207"/>
              <a:ext cx="419100" cy="266702"/>
            </a:xfrm>
            <a:prstGeom prst="roundRect">
              <a:avLst>
                <a:gd name="adj" fmla="val 16667"/>
              </a:avLst>
            </a:prstGeom>
            <a:solidFill>
              <a:srgbClr val="9BBB59"/>
            </a:solidFill>
            <a:ln w="25400">
              <a:solidFill>
                <a:srgbClr val="71893F"/>
              </a:solidFill>
              <a:round/>
              <a:headEnd/>
              <a:tailEnd/>
            </a:ln>
          </p:spPr>
          <p:txBody>
            <a:bodyPr rot="0" vert="horz" wrap="square" lIns="0" tIns="0" rIns="0" bIns="0" anchor="ctr" anchorCtr="0" upright="1">
              <a:noAutofit/>
            </a:bodyPr>
            <a:lstStyle/>
            <a:p>
              <a:pPr algn="ctr">
                <a:lnSpc>
                  <a:spcPts val="1400"/>
                </a:lnSpc>
              </a:pPr>
              <a:r>
                <a:rPr lang="en-GB" sz="900" b="1">
                  <a:effectLst/>
                  <a:latin typeface="Calibri" panose="020F0502020204030204" pitchFamily="34" charset="0"/>
                  <a:ea typeface="Calibri" panose="020F0502020204030204" pitchFamily="34" charset="0"/>
                  <a:cs typeface="Times New Roman" panose="02020603050405020304" pitchFamily="18" charset="0"/>
                </a:rPr>
                <a:t>Dead</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Rounded Rectangle 40">
              <a:extLst>
                <a:ext uri="{FF2B5EF4-FFF2-40B4-BE49-F238E27FC236}">
                  <a16:creationId xmlns:a16="http://schemas.microsoft.com/office/drawing/2014/main" id="{E9F8DA34-D3F3-47A7-A8F3-844D75E3EAB8}"/>
                </a:ext>
              </a:extLst>
            </p:cNvPr>
            <p:cNvSpPr>
              <a:spLocks noChangeArrowheads="1"/>
            </p:cNvSpPr>
            <p:nvPr/>
          </p:nvSpPr>
          <p:spPr bwMode="auto">
            <a:xfrm>
              <a:off x="5915500" y="2186615"/>
              <a:ext cx="1792400" cy="414003"/>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Licensed Capture for Scientific or educational purposes</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Rounded Rectangle 41">
              <a:extLst>
                <a:ext uri="{FF2B5EF4-FFF2-40B4-BE49-F238E27FC236}">
                  <a16:creationId xmlns:a16="http://schemas.microsoft.com/office/drawing/2014/main" id="{1AE41FD6-CF9A-461F-8784-2A2CE0EB3215}"/>
                </a:ext>
              </a:extLst>
            </p:cNvPr>
            <p:cNvSpPr>
              <a:spLocks noChangeArrowheads="1"/>
            </p:cNvSpPr>
            <p:nvPr/>
          </p:nvSpPr>
          <p:spPr bwMode="auto">
            <a:xfrm>
              <a:off x="6107700" y="2674619"/>
              <a:ext cx="1600200" cy="412203"/>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Licensed removal of deer from one area to</a:t>
              </a:r>
              <a:r>
                <a:rPr lang="en-GB" sz="900">
                  <a:effectLst/>
                  <a:latin typeface="Arial" panose="020B0604020202020204" pitchFamily="34" charset="0"/>
                  <a:ea typeface="Calibri" panose="020F0502020204030204" pitchFamily="34" charset="0"/>
                  <a:cs typeface="Times New Roman" panose="02020603050405020304" pitchFamily="18" charset="0"/>
                </a:rPr>
                <a:t> </a:t>
              </a:r>
              <a:r>
                <a:rPr lang="en-GB" sz="900">
                  <a:effectLst/>
                  <a:latin typeface="Calibri" panose="020F0502020204030204" pitchFamily="34" charset="0"/>
                  <a:ea typeface="Calibri" panose="020F0502020204030204" pitchFamily="34" charset="0"/>
                  <a:cs typeface="Times New Roman" panose="02020603050405020304" pitchFamily="18" charset="0"/>
                </a:rPr>
                <a:t>another</a:t>
              </a:r>
              <a:r>
                <a:rPr lang="en-GB" sz="900">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15" name="Rounded Rectangle 42">
              <a:extLst>
                <a:ext uri="{FF2B5EF4-FFF2-40B4-BE49-F238E27FC236}">
                  <a16:creationId xmlns:a16="http://schemas.microsoft.com/office/drawing/2014/main" id="{70B50B33-D5FE-49A5-A0C7-1B51AF4312B6}"/>
                </a:ext>
              </a:extLst>
            </p:cNvPr>
            <p:cNvSpPr>
              <a:spLocks noChangeArrowheads="1"/>
            </p:cNvSpPr>
            <p:nvPr/>
          </p:nvSpPr>
          <p:spPr bwMode="auto">
            <a:xfrm>
              <a:off x="2130800" y="4296230"/>
              <a:ext cx="2301200" cy="226302"/>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Transported from one area to</a:t>
              </a:r>
              <a:r>
                <a:rPr lang="en-GB" sz="900">
                  <a:effectLst/>
                  <a:latin typeface="Arial" panose="020B0604020202020204" pitchFamily="34" charset="0"/>
                  <a:ea typeface="Calibri" panose="020F0502020204030204" pitchFamily="34" charset="0"/>
                  <a:cs typeface="Times New Roman" panose="02020603050405020304" pitchFamily="18" charset="0"/>
                </a:rPr>
                <a:t> </a:t>
              </a:r>
              <a:r>
                <a:rPr lang="en-GB" sz="900">
                  <a:effectLst/>
                  <a:latin typeface="Calibri" panose="020F0502020204030204" pitchFamily="34" charset="0"/>
                  <a:ea typeface="Calibri" panose="020F0502020204030204" pitchFamily="34" charset="0"/>
                  <a:cs typeface="Times New Roman" panose="02020603050405020304" pitchFamily="18" charset="0"/>
                </a:rPr>
                <a:t>another</a:t>
              </a:r>
              <a:r>
                <a:rPr lang="en-GB" sz="900">
                  <a:effectLst/>
                  <a:latin typeface="Arial" panose="020B0604020202020204" pitchFamily="34" charset="0"/>
                  <a:ea typeface="Calibri" panose="020F0502020204030204" pitchFamily="34" charset="0"/>
                  <a:cs typeface="Times New Roman" panose="02020603050405020304" pitchFamily="18" charset="0"/>
                </a:rPr>
                <a:t> </a:t>
              </a:r>
            </a:p>
          </p:txBody>
        </p:sp>
        <p:cxnSp>
          <p:nvCxnSpPr>
            <p:cNvPr id="16" name="Straight Arrow Connector 15">
              <a:extLst>
                <a:ext uri="{FF2B5EF4-FFF2-40B4-BE49-F238E27FC236}">
                  <a16:creationId xmlns:a16="http://schemas.microsoft.com/office/drawing/2014/main" id="{91426E90-B265-4F77-9852-A3832ABF42AC}"/>
                </a:ext>
              </a:extLst>
            </p:cNvPr>
            <p:cNvCxnSpPr>
              <a:cxnSpLocks noChangeShapeType="1"/>
              <a:stCxn id="19" idx="1"/>
            </p:cNvCxnSpPr>
            <p:nvPr/>
          </p:nvCxnSpPr>
          <p:spPr bwMode="auto">
            <a:xfrm flipH="1" flipV="1">
              <a:off x="2829600" y="784905"/>
              <a:ext cx="327600" cy="15170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17" name="Rounded Rectangle 44">
              <a:extLst>
                <a:ext uri="{FF2B5EF4-FFF2-40B4-BE49-F238E27FC236}">
                  <a16:creationId xmlns:a16="http://schemas.microsoft.com/office/drawing/2014/main" id="{1194ACBF-44CD-44F6-9DC9-C63155F3BE77}"/>
                </a:ext>
              </a:extLst>
            </p:cNvPr>
            <p:cNvSpPr>
              <a:spLocks noChangeArrowheads="1"/>
            </p:cNvSpPr>
            <p:nvPr/>
          </p:nvSpPr>
          <p:spPr bwMode="auto">
            <a:xfrm>
              <a:off x="2964100" y="3350323"/>
              <a:ext cx="784900" cy="419503"/>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Transport to abattoir</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8" name="Rounded Rectangle 45">
              <a:extLst>
                <a:ext uri="{FF2B5EF4-FFF2-40B4-BE49-F238E27FC236}">
                  <a16:creationId xmlns:a16="http://schemas.microsoft.com/office/drawing/2014/main" id="{DDA2F13E-20C0-49FE-8D62-18C2399D9A99}"/>
                </a:ext>
              </a:extLst>
            </p:cNvPr>
            <p:cNvSpPr>
              <a:spLocks noChangeArrowheads="1"/>
            </p:cNvSpPr>
            <p:nvPr/>
          </p:nvSpPr>
          <p:spPr bwMode="auto">
            <a:xfrm>
              <a:off x="2987000" y="3887927"/>
              <a:ext cx="807700" cy="2160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Shot at site</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9" name="Rounded Rectangle 46">
              <a:extLst>
                <a:ext uri="{FF2B5EF4-FFF2-40B4-BE49-F238E27FC236}">
                  <a16:creationId xmlns:a16="http://schemas.microsoft.com/office/drawing/2014/main" id="{70BCF98B-93A1-4EF8-B3C4-895FE78674E0}"/>
                </a:ext>
              </a:extLst>
            </p:cNvPr>
            <p:cNvSpPr>
              <a:spLocks noChangeArrowheads="1"/>
            </p:cNvSpPr>
            <p:nvPr/>
          </p:nvSpPr>
          <p:spPr bwMode="auto">
            <a:xfrm>
              <a:off x="3169900" y="829906"/>
              <a:ext cx="1485900" cy="2134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Disease not suspected</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0" name="Rounded Rectangle 47">
              <a:extLst>
                <a:ext uri="{FF2B5EF4-FFF2-40B4-BE49-F238E27FC236}">
                  <a16:creationId xmlns:a16="http://schemas.microsoft.com/office/drawing/2014/main" id="{FB7884B5-B24D-4567-ABB8-72494356F5EC}"/>
                </a:ext>
              </a:extLst>
            </p:cNvPr>
            <p:cNvSpPr>
              <a:spLocks noChangeArrowheads="1"/>
            </p:cNvSpPr>
            <p:nvPr/>
          </p:nvSpPr>
          <p:spPr bwMode="auto">
            <a:xfrm>
              <a:off x="3367999" y="1190708"/>
              <a:ext cx="1093003" cy="2141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?Suspect COVID?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1" name="Rounded Rectangle 48">
              <a:extLst>
                <a:ext uri="{FF2B5EF4-FFF2-40B4-BE49-F238E27FC236}">
                  <a16:creationId xmlns:a16="http://schemas.microsoft.com/office/drawing/2014/main" id="{87FB4ED6-1B6A-405E-B7F9-48838DD39BFF}"/>
                </a:ext>
              </a:extLst>
            </p:cNvPr>
            <p:cNvSpPr>
              <a:spLocks noChangeArrowheads="1"/>
            </p:cNvSpPr>
            <p:nvPr/>
          </p:nvSpPr>
          <p:spPr bwMode="auto">
            <a:xfrm>
              <a:off x="7121200" y="3386923"/>
              <a:ext cx="586700" cy="2160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Hunted </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2" name="Rounded Rectangle 57">
              <a:extLst>
                <a:ext uri="{FF2B5EF4-FFF2-40B4-BE49-F238E27FC236}">
                  <a16:creationId xmlns:a16="http://schemas.microsoft.com/office/drawing/2014/main" id="{A1187606-E090-41FA-9761-5581A4E40217}"/>
                </a:ext>
              </a:extLst>
            </p:cNvPr>
            <p:cNvSpPr>
              <a:spLocks noChangeArrowheads="1"/>
            </p:cNvSpPr>
            <p:nvPr/>
          </p:nvSpPr>
          <p:spPr bwMode="auto">
            <a:xfrm>
              <a:off x="5630443" y="1635611"/>
              <a:ext cx="524500" cy="266702"/>
            </a:xfrm>
            <a:prstGeom prst="roundRect">
              <a:avLst>
                <a:gd name="adj" fmla="val 16667"/>
              </a:avLst>
            </a:prstGeom>
            <a:solidFill>
              <a:srgbClr val="9BBB59"/>
            </a:solidFill>
            <a:ln w="25400">
              <a:solidFill>
                <a:srgbClr val="71893F"/>
              </a:solidFill>
              <a:round/>
              <a:headEnd/>
              <a:tailEnd/>
            </a:ln>
          </p:spPr>
          <p:txBody>
            <a:bodyPr rot="0" vert="horz" wrap="square" lIns="0" tIns="0" rIns="0" bIns="0" anchor="ctr" anchorCtr="0" upright="1">
              <a:noAutofit/>
            </a:bodyPr>
            <a:lstStyle/>
            <a:p>
              <a:pPr algn="ctr">
                <a:lnSpc>
                  <a:spcPts val="1400"/>
                </a:lnSpc>
              </a:pPr>
              <a:r>
                <a:rPr lang="en-GB" sz="900" b="1">
                  <a:effectLst/>
                  <a:latin typeface="Calibri" panose="020F0502020204030204" pitchFamily="34" charset="0"/>
                  <a:ea typeface="Calibri" panose="020F0502020204030204" pitchFamily="34" charset="0"/>
                  <a:cs typeface="Times New Roman" panose="02020603050405020304" pitchFamily="18" charset="0"/>
                </a:rPr>
                <a:t>Injured</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3" name="Rounded Rectangle 58">
              <a:extLst>
                <a:ext uri="{FF2B5EF4-FFF2-40B4-BE49-F238E27FC236}">
                  <a16:creationId xmlns:a16="http://schemas.microsoft.com/office/drawing/2014/main" id="{DFBE4636-5B89-4AD0-94E9-EB2A00D75E01}"/>
                </a:ext>
              </a:extLst>
            </p:cNvPr>
            <p:cNvSpPr>
              <a:spLocks noChangeArrowheads="1"/>
            </p:cNvSpPr>
            <p:nvPr/>
          </p:nvSpPr>
          <p:spPr bwMode="auto">
            <a:xfrm>
              <a:off x="4489100" y="3813426"/>
              <a:ext cx="1382200" cy="599204"/>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Shedding virus via saliva, urine, faeces, placenta</a:t>
              </a:r>
              <a:r>
                <a:rPr lang="en-GB" sz="900">
                  <a:effectLst/>
                  <a:latin typeface="Arial" panose="020B0604020202020204" pitchFamily="34" charset="0"/>
                  <a:ea typeface="Calibri" panose="020F0502020204030204" pitchFamily="34" charset="0"/>
                  <a:cs typeface="Times New Roman" panose="02020603050405020304" pitchFamily="18" charset="0"/>
                </a:rPr>
                <a:t> </a:t>
              </a:r>
              <a:r>
                <a:rPr lang="en-GB" sz="900">
                  <a:effectLst/>
                  <a:latin typeface="Calibri" panose="020F0502020204030204" pitchFamily="34" charset="0"/>
                  <a:ea typeface="Calibri" panose="020F0502020204030204" pitchFamily="34" charset="0"/>
                  <a:cs typeface="Times New Roman" panose="02020603050405020304" pitchFamily="18" charset="0"/>
                </a:rPr>
                <a:t>etc</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24" name="Straight Arrow Connector 23">
              <a:extLst>
                <a:ext uri="{FF2B5EF4-FFF2-40B4-BE49-F238E27FC236}">
                  <a16:creationId xmlns:a16="http://schemas.microsoft.com/office/drawing/2014/main" id="{48D71A34-9A2B-4329-A209-2C6BE18342FE}"/>
                </a:ext>
              </a:extLst>
            </p:cNvPr>
            <p:cNvCxnSpPr>
              <a:cxnSpLocks noChangeShapeType="1"/>
              <a:stCxn id="22" idx="3"/>
              <a:endCxn id="27" idx="1"/>
            </p:cNvCxnSpPr>
            <p:nvPr/>
          </p:nvCxnSpPr>
          <p:spPr bwMode="auto">
            <a:xfrm>
              <a:off x="6154943" y="1768962"/>
              <a:ext cx="561157" cy="7620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25" name="Straight Arrow Connector 24">
              <a:extLst>
                <a:ext uri="{FF2B5EF4-FFF2-40B4-BE49-F238E27FC236}">
                  <a16:creationId xmlns:a16="http://schemas.microsoft.com/office/drawing/2014/main" id="{DEDE4504-A2F2-4602-AADE-A8681DFB1E6C}"/>
                </a:ext>
              </a:extLst>
            </p:cNvPr>
            <p:cNvCxnSpPr>
              <a:cxnSpLocks noChangeShapeType="1"/>
              <a:stCxn id="22" idx="0"/>
            </p:cNvCxnSpPr>
            <p:nvPr/>
          </p:nvCxnSpPr>
          <p:spPr bwMode="auto">
            <a:xfrm flipV="1">
              <a:off x="5892693" y="1008408"/>
              <a:ext cx="768407" cy="627203"/>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26" name="Rounded Rectangle 63">
              <a:extLst>
                <a:ext uri="{FF2B5EF4-FFF2-40B4-BE49-F238E27FC236}">
                  <a16:creationId xmlns:a16="http://schemas.microsoft.com/office/drawing/2014/main" id="{8C0B7682-9F9B-46E4-AC1B-2F826D7A760F}"/>
                </a:ext>
              </a:extLst>
            </p:cNvPr>
            <p:cNvSpPr>
              <a:spLocks noChangeArrowheads="1"/>
            </p:cNvSpPr>
            <p:nvPr/>
          </p:nvSpPr>
          <p:spPr bwMode="auto">
            <a:xfrm>
              <a:off x="6611600" y="784805"/>
              <a:ext cx="655300" cy="2160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Dispatch</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7" name="Rounded Rectangle 64">
              <a:extLst>
                <a:ext uri="{FF2B5EF4-FFF2-40B4-BE49-F238E27FC236}">
                  <a16:creationId xmlns:a16="http://schemas.microsoft.com/office/drawing/2014/main" id="{726C509A-195A-4F2A-BF5F-9FAF26954875}"/>
                </a:ext>
              </a:extLst>
            </p:cNvPr>
            <p:cNvSpPr>
              <a:spLocks noChangeArrowheads="1"/>
            </p:cNvSpPr>
            <p:nvPr/>
          </p:nvSpPr>
          <p:spPr bwMode="auto">
            <a:xfrm>
              <a:off x="6716100" y="1711812"/>
              <a:ext cx="991800" cy="266702"/>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Save &amp; recover</a:t>
              </a:r>
              <a:r>
                <a:rPr lang="en-GB" sz="900">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28" name="Rounded Rectangle 65">
              <a:extLst>
                <a:ext uri="{FF2B5EF4-FFF2-40B4-BE49-F238E27FC236}">
                  <a16:creationId xmlns:a16="http://schemas.microsoft.com/office/drawing/2014/main" id="{7CB0FD19-B0E6-490B-9B44-86C4F4711B85}"/>
                </a:ext>
              </a:extLst>
            </p:cNvPr>
            <p:cNvSpPr>
              <a:spLocks noChangeArrowheads="1"/>
            </p:cNvSpPr>
            <p:nvPr/>
          </p:nvSpPr>
          <p:spPr bwMode="auto">
            <a:xfrm>
              <a:off x="1729700" y="355002"/>
              <a:ext cx="1112500" cy="940307"/>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nSpc>
                  <a:spcPts val="1400"/>
                </a:lnSpc>
              </a:pPr>
              <a:r>
                <a:rPr lang="en-GB" sz="900" dirty="0">
                  <a:effectLst/>
                  <a:latin typeface="Arial" panose="020B060402020202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Knacker</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 Hunt kennel</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 Maggot farm</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 Incinerator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 Renderer</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ts val="1400"/>
                </a:lnSpc>
              </a:pPr>
              <a:r>
                <a:rPr lang="en-GB" sz="900" dirty="0">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29" name="Rounded Rectangle 70">
              <a:extLst>
                <a:ext uri="{FF2B5EF4-FFF2-40B4-BE49-F238E27FC236}">
                  <a16:creationId xmlns:a16="http://schemas.microsoft.com/office/drawing/2014/main" id="{3CDCBC99-4545-4A0D-92EB-B14C298B3FBC}"/>
                </a:ext>
              </a:extLst>
            </p:cNvPr>
            <p:cNvSpPr>
              <a:spLocks noChangeArrowheads="1"/>
            </p:cNvSpPr>
            <p:nvPr/>
          </p:nvSpPr>
          <p:spPr bwMode="auto">
            <a:xfrm>
              <a:off x="1748700" y="1346209"/>
              <a:ext cx="1112600" cy="795006"/>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t" anchorCtr="0" upright="1">
              <a:noAutofit/>
            </a:bodyPr>
            <a:lstStyle/>
            <a:p>
              <a:pP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 Incineration</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 Process &amp;</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  incinerate</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 Combust as</a:t>
              </a:r>
              <a:r>
                <a:rPr lang="en-GB" sz="900">
                  <a:effectLst/>
                  <a:latin typeface="Arial" panose="020B0604020202020204" pitchFamily="34" charset="0"/>
                  <a:ea typeface="Calibri" panose="020F0502020204030204" pitchFamily="34" charset="0"/>
                  <a:cs typeface="Times New Roman" panose="02020603050405020304" pitchFamily="18" charset="0"/>
                </a:rPr>
                <a:t> f</a:t>
              </a:r>
              <a:r>
                <a:rPr lang="en-GB" sz="900">
                  <a:effectLst/>
                  <a:latin typeface="Calibri" panose="020F0502020204030204" pitchFamily="34" charset="0"/>
                  <a:ea typeface="Calibri" panose="020F0502020204030204" pitchFamily="34" charset="0"/>
                  <a:cs typeface="Times New Roman" panose="02020603050405020304" pitchFamily="18" charset="0"/>
                </a:rPr>
                <a:t>uel</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0C8A4481-0FCE-4EAA-9CBD-F58E20076CBD}"/>
                </a:ext>
              </a:extLst>
            </p:cNvPr>
            <p:cNvCxnSpPr>
              <a:cxnSpLocks noChangeShapeType="1"/>
              <a:stCxn id="20" idx="1"/>
            </p:cNvCxnSpPr>
            <p:nvPr/>
          </p:nvCxnSpPr>
          <p:spPr bwMode="auto">
            <a:xfrm flipH="1">
              <a:off x="2842201" y="1297759"/>
              <a:ext cx="525798" cy="10935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31" name="Straight Arrow Connector 30">
              <a:extLst>
                <a:ext uri="{FF2B5EF4-FFF2-40B4-BE49-F238E27FC236}">
                  <a16:creationId xmlns:a16="http://schemas.microsoft.com/office/drawing/2014/main" id="{B467ADAC-8E62-4B69-8C85-917652648123}"/>
                </a:ext>
              </a:extLst>
            </p:cNvPr>
            <p:cNvCxnSpPr>
              <a:cxnSpLocks noChangeShapeType="1"/>
              <a:stCxn id="20" idx="2"/>
              <a:endCxn id="32" idx="3"/>
            </p:cNvCxnSpPr>
            <p:nvPr/>
          </p:nvCxnSpPr>
          <p:spPr bwMode="auto">
            <a:xfrm flipH="1">
              <a:off x="2701200" y="1404809"/>
              <a:ext cx="1213301" cy="1118608"/>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32" name="Rounded Rectangle 74">
              <a:extLst>
                <a:ext uri="{FF2B5EF4-FFF2-40B4-BE49-F238E27FC236}">
                  <a16:creationId xmlns:a16="http://schemas.microsoft.com/office/drawing/2014/main" id="{3CA27B3F-9696-453D-A98C-2A0A4C5CCB4F}"/>
                </a:ext>
              </a:extLst>
            </p:cNvPr>
            <p:cNvSpPr>
              <a:spLocks noChangeArrowheads="1"/>
            </p:cNvSpPr>
            <p:nvPr/>
          </p:nvSpPr>
          <p:spPr bwMode="auto">
            <a:xfrm>
              <a:off x="1748700" y="2201815"/>
              <a:ext cx="952500" cy="643204"/>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Animal health and research</a:t>
              </a:r>
              <a:r>
                <a:rPr lang="en-GB" sz="900">
                  <a:effectLst/>
                  <a:latin typeface="Arial" panose="020B0604020202020204" pitchFamily="34" charset="0"/>
                  <a:ea typeface="Calibri" panose="020F0502020204030204" pitchFamily="34" charset="0"/>
                  <a:cs typeface="Times New Roman" panose="02020603050405020304" pitchFamily="18" charset="0"/>
                </a:rPr>
                <a:t> </a:t>
              </a:r>
              <a:r>
                <a:rPr lang="en-GB" sz="900">
                  <a:effectLst/>
                  <a:latin typeface="Calibri" panose="020F0502020204030204" pitchFamily="34" charset="0"/>
                  <a:ea typeface="Calibri" panose="020F0502020204030204" pitchFamily="34" charset="0"/>
                  <a:cs typeface="Times New Roman" panose="02020603050405020304" pitchFamily="18" charset="0"/>
                </a:rPr>
                <a:t>facility</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3" name="Text Box 76">
              <a:extLst>
                <a:ext uri="{FF2B5EF4-FFF2-40B4-BE49-F238E27FC236}">
                  <a16:creationId xmlns:a16="http://schemas.microsoft.com/office/drawing/2014/main" id="{A8AD04A7-8546-4507-B8CB-35B2E3F71329}"/>
                </a:ext>
              </a:extLst>
            </p:cNvPr>
            <p:cNvSpPr txBox="1">
              <a:spLocks noChangeArrowheads="1"/>
            </p:cNvSpPr>
            <p:nvPr/>
          </p:nvSpPr>
          <p:spPr bwMode="auto">
            <a:xfrm>
              <a:off x="60900" y="582804"/>
              <a:ext cx="1600200" cy="1315709"/>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dirty="0">
                  <a:effectLst/>
                  <a:latin typeface="Calibri" panose="020F0502020204030204" pitchFamily="34" charset="0"/>
                  <a:ea typeface="Calibri" panose="020F0502020204030204" pitchFamily="34" charset="0"/>
                  <a:cs typeface="Arial" panose="020B0604020202020204" pitchFamily="34" charset="0"/>
                </a:rPr>
                <a:t>Occupational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Arial" panose="020B0604020202020204" pitchFamily="34" charset="0"/>
                </a:rPr>
                <a:t>Handlers at source: Farmworker, local authority, estate worker etc.</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Arial" panose="020B0604020202020204" pitchFamily="34" charset="0"/>
                </a:rPr>
                <a:t>Collection &amp; transport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Arial" panose="020B0604020202020204" pitchFamily="34" charset="0"/>
                </a:rPr>
                <a:t>Processing staff</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Text Box 77">
              <a:extLst>
                <a:ext uri="{FF2B5EF4-FFF2-40B4-BE49-F238E27FC236}">
                  <a16:creationId xmlns:a16="http://schemas.microsoft.com/office/drawing/2014/main" id="{38793C26-6C94-4C3B-8B74-4B74AF02E103}"/>
                </a:ext>
              </a:extLst>
            </p:cNvPr>
            <p:cNvSpPr txBox="1">
              <a:spLocks noChangeArrowheads="1"/>
            </p:cNvSpPr>
            <p:nvPr/>
          </p:nvSpPr>
          <p:spPr bwMode="auto">
            <a:xfrm>
              <a:off x="60900" y="2092815"/>
              <a:ext cx="1600200" cy="961535"/>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a:effectLst/>
                  <a:latin typeface="Calibri" panose="020F0502020204030204" pitchFamily="34" charset="0"/>
                  <a:ea typeface="Calibri" panose="020F0502020204030204" pitchFamily="34" charset="0"/>
                  <a:cs typeface="Arial" panose="020B0604020202020204" pitchFamily="34" charset="0"/>
                </a:rPr>
                <a:t>Occupational </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Arial" panose="020B0604020202020204" pitchFamily="34" charset="0"/>
                </a:rPr>
                <a:t>Handlers at source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Arial" panose="020B0604020202020204" pitchFamily="34" charset="0"/>
                </a:rPr>
                <a:t>Collection &amp; transport</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u="sng">
                  <a:solidFill>
                    <a:srgbClr val="008080"/>
                  </a:solidFill>
                  <a:effectLst/>
                  <a:latin typeface="Calibri" panose="020F0502020204030204" pitchFamily="34" charset="0"/>
                  <a:ea typeface="Calibri" panose="020F0502020204030204" pitchFamily="34" charset="0"/>
                  <a:cs typeface="Arial" panose="020B0604020202020204" pitchFamily="34" charset="0"/>
                </a:rPr>
                <a:t>VI centre staff</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Arial" panose="020B0604020202020204" pitchFamily="34" charset="0"/>
                </a:rPr>
                <a:t>Laboratory staff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5" name="Straight Arrow Connector 34">
              <a:extLst>
                <a:ext uri="{FF2B5EF4-FFF2-40B4-BE49-F238E27FC236}">
                  <a16:creationId xmlns:a16="http://schemas.microsoft.com/office/drawing/2014/main" id="{5AD7AC4C-6694-4BCC-97A6-4622D3A096DE}"/>
                </a:ext>
              </a:extLst>
            </p:cNvPr>
            <p:cNvCxnSpPr>
              <a:cxnSpLocks noChangeShapeType="1"/>
            </p:cNvCxnSpPr>
            <p:nvPr/>
          </p:nvCxnSpPr>
          <p:spPr bwMode="auto">
            <a:xfrm>
              <a:off x="7559000" y="3602925"/>
              <a:ext cx="289600" cy="734105"/>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36" name="Text Box 86">
              <a:extLst>
                <a:ext uri="{FF2B5EF4-FFF2-40B4-BE49-F238E27FC236}">
                  <a16:creationId xmlns:a16="http://schemas.microsoft.com/office/drawing/2014/main" id="{8F9683CD-1522-4058-8FFA-769BA1C14FFD}"/>
                </a:ext>
              </a:extLst>
            </p:cNvPr>
            <p:cNvSpPr txBox="1">
              <a:spLocks noChangeArrowheads="1"/>
            </p:cNvSpPr>
            <p:nvPr/>
          </p:nvSpPr>
          <p:spPr bwMode="auto">
            <a:xfrm>
              <a:off x="5303500" y="62700"/>
              <a:ext cx="612000" cy="539204"/>
            </a:xfrm>
            <a:prstGeom prst="rect">
              <a:avLst/>
            </a:prstGeom>
            <a:solidFill>
              <a:srgbClr val="00B0F0"/>
            </a:solidFill>
            <a:ln w="6350">
              <a:solidFill>
                <a:srgbClr val="000000"/>
              </a:solidFill>
              <a:miter lim="800000"/>
              <a:headEnd/>
              <a:tailEnd/>
            </a:ln>
          </p:spPr>
          <p:txBody>
            <a:bodyPr rot="0" vert="horz" wrap="square" lIns="91440" tIns="45720" rIns="91440" bIns="45720" anchor="ctr" anchorCtr="0" upright="1">
              <a:noAutofit/>
            </a:bodyPr>
            <a:lstStyle/>
            <a:p>
              <a:pPr algn="ctr">
                <a:lnSpc>
                  <a:spcPts val="1400"/>
                </a:lnSpc>
              </a:pPr>
              <a:r>
                <a:rPr lang="en-GB"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Wild deer</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7" name="Text Box 87">
              <a:extLst>
                <a:ext uri="{FF2B5EF4-FFF2-40B4-BE49-F238E27FC236}">
                  <a16:creationId xmlns:a16="http://schemas.microsoft.com/office/drawing/2014/main" id="{76E97E17-C6AA-4BC9-8970-A6C1CB14B8FF}"/>
                </a:ext>
              </a:extLst>
            </p:cNvPr>
            <p:cNvSpPr txBox="1">
              <a:spLocks noChangeArrowheads="1"/>
            </p:cNvSpPr>
            <p:nvPr/>
          </p:nvSpPr>
          <p:spPr bwMode="auto">
            <a:xfrm>
              <a:off x="4305300" y="55200"/>
              <a:ext cx="659800" cy="539204"/>
            </a:xfrm>
            <a:prstGeom prst="rect">
              <a:avLst/>
            </a:prstGeom>
            <a:solidFill>
              <a:srgbClr val="00B0F0"/>
            </a:solidFill>
            <a:ln w="6350">
              <a:solidFill>
                <a:srgbClr val="000000"/>
              </a:solidFill>
              <a:miter lim="800000"/>
              <a:headEnd/>
              <a:tailEnd/>
            </a:ln>
          </p:spPr>
          <p:txBody>
            <a:bodyPr rot="0" vert="horz" wrap="square" lIns="0" tIns="45720" rIns="0" bIns="45720" anchor="ctr" anchorCtr="0" upright="1">
              <a:noAutofit/>
            </a:bodyPr>
            <a:lstStyle/>
            <a:p>
              <a:pPr algn="ctr">
                <a:lnSpc>
                  <a:spcPts val="1400"/>
                </a:lnSpc>
              </a:pPr>
              <a:r>
                <a:rPr lang="en-GB"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Farmed deer</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8" name="Text Box 89">
              <a:extLst>
                <a:ext uri="{FF2B5EF4-FFF2-40B4-BE49-F238E27FC236}">
                  <a16:creationId xmlns:a16="http://schemas.microsoft.com/office/drawing/2014/main" id="{B6ACB4B5-F821-4142-B5E4-8B9E84A62A29}"/>
                </a:ext>
              </a:extLst>
            </p:cNvPr>
            <p:cNvSpPr txBox="1">
              <a:spLocks noChangeArrowheads="1"/>
            </p:cNvSpPr>
            <p:nvPr/>
          </p:nvSpPr>
          <p:spPr bwMode="auto">
            <a:xfrm>
              <a:off x="7795200" y="460202"/>
              <a:ext cx="1645900" cy="1944723"/>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a:effectLst/>
                  <a:latin typeface="Calibri" panose="020F0502020204030204" pitchFamily="34" charset="0"/>
                  <a:ea typeface="Calibri" panose="020F0502020204030204" pitchFamily="34" charset="0"/>
                  <a:cs typeface="Times New Roman" panose="02020603050405020304" pitchFamily="18" charset="0"/>
                </a:rPr>
                <a:t>Occupational</a:t>
              </a:r>
              <a:r>
                <a:rPr lang="en-GB" sz="900">
                  <a:effectLst/>
                  <a:latin typeface="Calibri" panose="020F0502020204030204" pitchFamily="34" charset="0"/>
                  <a:ea typeface="Calibri" panose="020F0502020204030204" pitchFamily="34" charset="0"/>
                  <a:cs typeface="Times New Roman" panose="02020603050405020304" pitchFamily="18" charset="0"/>
                </a:rPr>
                <a:t> – recovery from private or public land (including roads – deer vehicle collisions)</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Police</a:t>
              </a: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RSPCA/Vet/animal sanctuary</a:t>
              </a:r>
            </a:p>
            <a:p>
              <a:pPr marL="342900" lvl="0" indent="-342900">
                <a:lnSpc>
                  <a:spcPct val="115000"/>
                </a:lnSpc>
                <a:spcAft>
                  <a:spcPts val="600"/>
                </a:spcAft>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Estate /Forestry commission etc</a:t>
              </a:r>
            </a:p>
            <a:p>
              <a:pPr marL="342900" lvl="0" indent="-342900">
                <a:lnSpc>
                  <a:spcPct val="115000"/>
                </a:lnSpc>
                <a:spcAft>
                  <a:spcPts val="1000"/>
                </a:spcAft>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The public</a:t>
              </a:r>
            </a:p>
          </p:txBody>
        </p:sp>
        <p:cxnSp>
          <p:nvCxnSpPr>
            <p:cNvPr id="39" name="Straight Arrow Connector 38">
              <a:extLst>
                <a:ext uri="{FF2B5EF4-FFF2-40B4-BE49-F238E27FC236}">
                  <a16:creationId xmlns:a16="http://schemas.microsoft.com/office/drawing/2014/main" id="{991729D4-D3BF-444C-B903-3A9E37BA5C5F}"/>
                </a:ext>
              </a:extLst>
            </p:cNvPr>
            <p:cNvCxnSpPr>
              <a:cxnSpLocks noChangeShapeType="1"/>
              <a:stCxn id="26" idx="1"/>
              <a:endCxn id="12" idx="3"/>
            </p:cNvCxnSpPr>
            <p:nvPr/>
          </p:nvCxnSpPr>
          <p:spPr bwMode="auto">
            <a:xfrm flipH="1">
              <a:off x="5361600" y="892806"/>
              <a:ext cx="1250000" cy="276802"/>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40" name="Straight Arrow Connector 39">
              <a:extLst>
                <a:ext uri="{FF2B5EF4-FFF2-40B4-BE49-F238E27FC236}">
                  <a16:creationId xmlns:a16="http://schemas.microsoft.com/office/drawing/2014/main" id="{F1B54AEB-76A7-48C8-B6C3-BB79A55CCC62}"/>
                </a:ext>
              </a:extLst>
            </p:cNvPr>
            <p:cNvCxnSpPr>
              <a:cxnSpLocks noChangeShapeType="1"/>
              <a:stCxn id="12" idx="1"/>
              <a:endCxn id="20" idx="3"/>
            </p:cNvCxnSpPr>
            <p:nvPr/>
          </p:nvCxnSpPr>
          <p:spPr bwMode="auto">
            <a:xfrm flipH="1">
              <a:off x="4461002" y="1169558"/>
              <a:ext cx="481498" cy="12820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41" name="Straight Arrow Connector 40">
              <a:extLst>
                <a:ext uri="{FF2B5EF4-FFF2-40B4-BE49-F238E27FC236}">
                  <a16:creationId xmlns:a16="http://schemas.microsoft.com/office/drawing/2014/main" id="{12A9A066-CB61-44A0-B8E5-89464BA09CF8}"/>
                </a:ext>
              </a:extLst>
            </p:cNvPr>
            <p:cNvCxnSpPr>
              <a:cxnSpLocks noChangeShapeType="1"/>
              <a:endCxn id="19" idx="3"/>
            </p:cNvCxnSpPr>
            <p:nvPr/>
          </p:nvCxnSpPr>
          <p:spPr bwMode="auto">
            <a:xfrm flipH="1" flipV="1">
              <a:off x="4668500" y="936606"/>
              <a:ext cx="362600" cy="9970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42" name="Rounded Rectangle 95">
              <a:extLst>
                <a:ext uri="{FF2B5EF4-FFF2-40B4-BE49-F238E27FC236}">
                  <a16:creationId xmlns:a16="http://schemas.microsoft.com/office/drawing/2014/main" id="{5543AD93-A35C-43D3-90AC-88337B65197E}"/>
                </a:ext>
              </a:extLst>
            </p:cNvPr>
            <p:cNvSpPr>
              <a:spLocks noChangeArrowheads="1"/>
            </p:cNvSpPr>
            <p:nvPr/>
          </p:nvSpPr>
          <p:spPr bwMode="auto">
            <a:xfrm>
              <a:off x="6416000" y="62700"/>
              <a:ext cx="1225500" cy="440203"/>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Undetected carcass or left at site</a:t>
              </a:r>
              <a:r>
                <a:rPr lang="en-GB" sz="900">
                  <a:effectLst/>
                  <a:latin typeface="Arial" panose="020B0604020202020204" pitchFamily="34" charset="0"/>
                  <a:ea typeface="Calibri" panose="020F0502020204030204" pitchFamily="34" charset="0"/>
                  <a:cs typeface="Times New Roman" panose="02020603050405020304" pitchFamily="18" charset="0"/>
                </a:rPr>
                <a:t> </a:t>
              </a:r>
            </a:p>
          </p:txBody>
        </p:sp>
        <p:cxnSp>
          <p:nvCxnSpPr>
            <p:cNvPr id="43" name="Elbow Connector 96">
              <a:extLst>
                <a:ext uri="{FF2B5EF4-FFF2-40B4-BE49-F238E27FC236}">
                  <a16:creationId xmlns:a16="http://schemas.microsoft.com/office/drawing/2014/main" id="{4BBD763F-59DA-4328-A3B0-4F6AB1351C88}"/>
                </a:ext>
              </a:extLst>
            </p:cNvPr>
            <p:cNvCxnSpPr>
              <a:cxnSpLocks noChangeShapeType="1"/>
              <a:stCxn id="42" idx="3"/>
            </p:cNvCxnSpPr>
            <p:nvPr/>
          </p:nvCxnSpPr>
          <p:spPr bwMode="auto">
            <a:xfrm flipH="1">
              <a:off x="6040000" y="282802"/>
              <a:ext cx="1601500" cy="4784533"/>
            </a:xfrm>
            <a:prstGeom prst="bentConnector4">
              <a:avLst>
                <a:gd name="adj1" fmla="val -123236"/>
                <a:gd name="adj2" fmla="val 99921"/>
              </a:avLst>
            </a:prstGeom>
            <a:noFill/>
            <a:ln w="15875">
              <a:solidFill>
                <a:srgbClr val="98B954"/>
              </a:solidFill>
              <a:miter lim="800000"/>
              <a:headEnd/>
              <a:tailEnd type="arrow" w="med" len="med"/>
            </a:ln>
            <a:extLst>
              <a:ext uri="{909E8E84-426E-40DD-AFC4-6F175D3DCCD1}">
                <a14:hiddenFill xmlns:a14="http://schemas.microsoft.com/office/drawing/2010/main">
                  <a:noFill/>
                </a14:hiddenFill>
              </a:ext>
            </a:extLst>
          </p:spPr>
        </p:cxnSp>
        <p:cxnSp>
          <p:nvCxnSpPr>
            <p:cNvPr id="44" name="Straight Arrow Connector 43">
              <a:extLst>
                <a:ext uri="{FF2B5EF4-FFF2-40B4-BE49-F238E27FC236}">
                  <a16:creationId xmlns:a16="http://schemas.microsoft.com/office/drawing/2014/main" id="{CA46717A-2CFA-4BB0-9E75-2B103CFCB422}"/>
                </a:ext>
              </a:extLst>
            </p:cNvPr>
            <p:cNvCxnSpPr>
              <a:cxnSpLocks noChangeShapeType="1"/>
              <a:endCxn id="42" idx="1"/>
            </p:cNvCxnSpPr>
            <p:nvPr/>
          </p:nvCxnSpPr>
          <p:spPr bwMode="auto">
            <a:xfrm flipV="1">
              <a:off x="5361600" y="282802"/>
              <a:ext cx="1054400" cy="753405"/>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45" name="Rounded Rectangle 98">
              <a:extLst>
                <a:ext uri="{FF2B5EF4-FFF2-40B4-BE49-F238E27FC236}">
                  <a16:creationId xmlns:a16="http://schemas.microsoft.com/office/drawing/2014/main" id="{C4ABC694-8147-4DCA-86CF-C5B9DC45F3EF}"/>
                </a:ext>
              </a:extLst>
            </p:cNvPr>
            <p:cNvSpPr>
              <a:spLocks noChangeArrowheads="1"/>
            </p:cNvSpPr>
            <p:nvPr/>
          </p:nvSpPr>
          <p:spPr bwMode="auto">
            <a:xfrm>
              <a:off x="7559000" y="4337030"/>
              <a:ext cx="1028700" cy="381703"/>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Blood/gralloch/ offal at kill</a:t>
              </a:r>
              <a:r>
                <a:rPr lang="en-GB" sz="900">
                  <a:effectLst/>
                  <a:latin typeface="Arial" panose="020B0604020202020204" pitchFamily="34" charset="0"/>
                  <a:ea typeface="Calibri" panose="020F0502020204030204" pitchFamily="34" charset="0"/>
                  <a:cs typeface="Times New Roman" panose="02020603050405020304" pitchFamily="18" charset="0"/>
                </a:rPr>
                <a:t> </a:t>
              </a:r>
              <a:r>
                <a:rPr lang="en-GB" sz="900">
                  <a:effectLst/>
                  <a:latin typeface="Calibri" panose="020F0502020204030204" pitchFamily="34" charset="0"/>
                  <a:ea typeface="Calibri" panose="020F0502020204030204" pitchFamily="34" charset="0"/>
                  <a:cs typeface="Times New Roman" panose="02020603050405020304" pitchFamily="18" charset="0"/>
                </a:rPr>
                <a:t>site</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46" name="Straight Arrow Connector 45">
              <a:extLst>
                <a:ext uri="{FF2B5EF4-FFF2-40B4-BE49-F238E27FC236}">
                  <a16:creationId xmlns:a16="http://schemas.microsoft.com/office/drawing/2014/main" id="{67051900-A7AC-4217-A500-CDDC968E408A}"/>
                </a:ext>
              </a:extLst>
            </p:cNvPr>
            <p:cNvCxnSpPr>
              <a:cxnSpLocks noChangeShapeType="1"/>
              <a:endCxn id="17" idx="3"/>
            </p:cNvCxnSpPr>
            <p:nvPr/>
          </p:nvCxnSpPr>
          <p:spPr bwMode="auto">
            <a:xfrm flipH="1">
              <a:off x="3749000" y="3298923"/>
              <a:ext cx="1163000" cy="261102"/>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47" name="Straight Arrow Connector 46">
              <a:extLst>
                <a:ext uri="{FF2B5EF4-FFF2-40B4-BE49-F238E27FC236}">
                  <a16:creationId xmlns:a16="http://schemas.microsoft.com/office/drawing/2014/main" id="{F5361A0B-189E-4EBD-A1C9-21BB7FDC98D5}"/>
                </a:ext>
              </a:extLst>
            </p:cNvPr>
            <p:cNvCxnSpPr>
              <a:cxnSpLocks noChangeShapeType="1"/>
              <a:stCxn id="11" idx="1"/>
            </p:cNvCxnSpPr>
            <p:nvPr/>
          </p:nvCxnSpPr>
          <p:spPr bwMode="auto">
            <a:xfrm flipH="1">
              <a:off x="3650600" y="3295423"/>
              <a:ext cx="1261400" cy="592504"/>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48" name="Text Box 101">
              <a:extLst>
                <a:ext uri="{FF2B5EF4-FFF2-40B4-BE49-F238E27FC236}">
                  <a16:creationId xmlns:a16="http://schemas.microsoft.com/office/drawing/2014/main" id="{09AE8D97-B13A-4C07-971F-CEF9BE81BB94}"/>
                </a:ext>
              </a:extLst>
            </p:cNvPr>
            <p:cNvSpPr txBox="1">
              <a:spLocks noChangeArrowheads="1"/>
            </p:cNvSpPr>
            <p:nvPr/>
          </p:nvSpPr>
          <p:spPr bwMode="auto">
            <a:xfrm>
              <a:off x="60900" y="3408224"/>
              <a:ext cx="1600200" cy="1728926"/>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dirty="0">
                  <a:effectLst/>
                  <a:latin typeface="Calibri" panose="020F0502020204030204" pitchFamily="34" charset="0"/>
                  <a:ea typeface="Calibri" panose="020F0502020204030204" pitchFamily="34" charset="0"/>
                  <a:cs typeface="Times New Roman" panose="02020603050405020304" pitchFamily="18" charset="0"/>
                </a:rPr>
                <a:t>Occupational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Farm staff &amp; families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Vet</a:t>
              </a:r>
              <a:r>
                <a:rPr lang="en-GB" sz="900"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Collection &amp; transport</a:t>
              </a: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Slaughterhouse/ abattoir workers</a:t>
              </a: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Butchery</a:t>
              </a:r>
            </a:p>
            <a:p>
              <a:pPr marL="342900" lvl="0" indent="-342900">
                <a:lnSpc>
                  <a:spcPct val="115000"/>
                </a:lnSpc>
                <a:spcAft>
                  <a:spcPts val="1000"/>
                </a:spcAft>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Approved game handlers</a:t>
              </a:r>
            </a:p>
            <a:p>
              <a:pP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49" name="Elbow Connector 102">
              <a:extLst>
                <a:ext uri="{FF2B5EF4-FFF2-40B4-BE49-F238E27FC236}">
                  <a16:creationId xmlns:a16="http://schemas.microsoft.com/office/drawing/2014/main" id="{91409E75-2C66-4D56-8AA8-D4E73ED8C858}"/>
                </a:ext>
              </a:extLst>
            </p:cNvPr>
            <p:cNvCxnSpPr>
              <a:cxnSpLocks noChangeShapeType="1"/>
              <a:stCxn id="45" idx="2"/>
              <a:endCxn id="10" idx="3"/>
            </p:cNvCxnSpPr>
            <p:nvPr/>
          </p:nvCxnSpPr>
          <p:spPr bwMode="auto">
            <a:xfrm rot="5400000">
              <a:off x="6950999" y="3807733"/>
              <a:ext cx="211401" cy="2033300"/>
            </a:xfrm>
            <a:prstGeom prst="bentConnector2">
              <a:avLst/>
            </a:prstGeom>
            <a:noFill/>
            <a:ln w="15875">
              <a:solidFill>
                <a:srgbClr val="98B954"/>
              </a:solidFill>
              <a:miter lim="800000"/>
              <a:headEnd/>
              <a:tailEnd type="arrow" w="med" len="med"/>
            </a:ln>
            <a:extLst>
              <a:ext uri="{909E8E84-426E-40DD-AFC4-6F175D3DCCD1}">
                <a14:hiddenFill xmlns:a14="http://schemas.microsoft.com/office/drawing/2010/main">
                  <a:noFill/>
                </a14:hiddenFill>
              </a:ext>
            </a:extLst>
          </p:spPr>
        </p:cxnSp>
        <p:cxnSp>
          <p:nvCxnSpPr>
            <p:cNvPr id="50" name="Straight Arrow Connector 49">
              <a:extLst>
                <a:ext uri="{FF2B5EF4-FFF2-40B4-BE49-F238E27FC236}">
                  <a16:creationId xmlns:a16="http://schemas.microsoft.com/office/drawing/2014/main" id="{7C53821E-3643-4B3E-AC92-EF9F8531CDE6}"/>
                </a:ext>
              </a:extLst>
            </p:cNvPr>
            <p:cNvCxnSpPr>
              <a:cxnSpLocks noChangeShapeType="1"/>
            </p:cNvCxnSpPr>
            <p:nvPr/>
          </p:nvCxnSpPr>
          <p:spPr bwMode="auto">
            <a:xfrm flipH="1">
              <a:off x="3667900" y="3408224"/>
              <a:ext cx="1274600" cy="876906"/>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51" name="Rounded Rectangle 106">
              <a:extLst>
                <a:ext uri="{FF2B5EF4-FFF2-40B4-BE49-F238E27FC236}">
                  <a16:creationId xmlns:a16="http://schemas.microsoft.com/office/drawing/2014/main" id="{BCAB3A7D-9FD2-4CF2-BE6E-6E2636D7E77D}"/>
                </a:ext>
              </a:extLst>
            </p:cNvPr>
            <p:cNvSpPr>
              <a:spLocks noChangeArrowheads="1"/>
            </p:cNvSpPr>
            <p:nvPr/>
          </p:nvSpPr>
          <p:spPr bwMode="auto">
            <a:xfrm>
              <a:off x="7707900" y="3887927"/>
              <a:ext cx="449600" cy="32690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rot="0" vert="horz" wrap="square" lIns="0" tIns="0" rIns="0" bIns="0" anchor="ctr" anchorCtr="0" upright="1">
              <a:noAutofit/>
            </a:bodyPr>
            <a:lstStyle/>
            <a:p>
              <a:pPr algn="ctr">
                <a:lnSpc>
                  <a:spcPts val="1400"/>
                </a:lnSpc>
              </a:pPr>
              <a:r>
                <a:rPr lang="en-GB" sz="900">
                  <a:solidFill>
                    <a:srgbClr val="9BBB59"/>
                  </a:solidFill>
                  <a:effectLst/>
                  <a:latin typeface="Arial" panose="020B0604020202020204" pitchFamily="34" charset="0"/>
                  <a:ea typeface="Calibri" panose="020F0502020204030204" pitchFamily="34" charset="0"/>
                  <a:cs typeface="Times New Roman" panose="02020603050405020304" pitchFamily="18" charset="0"/>
                </a:rPr>
                <a:t>Small scale </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2" name="Rounded Rectangle 107">
              <a:extLst>
                <a:ext uri="{FF2B5EF4-FFF2-40B4-BE49-F238E27FC236}">
                  <a16:creationId xmlns:a16="http://schemas.microsoft.com/office/drawing/2014/main" id="{6924AD6E-1A80-482A-91B7-22160E90AC59}"/>
                </a:ext>
              </a:extLst>
            </p:cNvPr>
            <p:cNvSpPr>
              <a:spLocks noChangeArrowheads="1"/>
            </p:cNvSpPr>
            <p:nvPr/>
          </p:nvSpPr>
          <p:spPr bwMode="auto">
            <a:xfrm>
              <a:off x="6728400" y="3740326"/>
              <a:ext cx="690900" cy="32490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rot="0" vert="horz" wrap="square" lIns="0" tIns="0" rIns="0" bIns="0" anchor="ctr" anchorCtr="0" upright="1">
              <a:noAutofit/>
            </a:bodyPr>
            <a:lstStyle/>
            <a:p>
              <a:pPr algn="ctr">
                <a:lnSpc>
                  <a:spcPts val="1400"/>
                </a:lnSpc>
              </a:pPr>
              <a:r>
                <a:rPr lang="en-GB" sz="900">
                  <a:solidFill>
                    <a:srgbClr val="9BBB59"/>
                  </a:solidFill>
                  <a:effectLst/>
                  <a:latin typeface="Arial" panose="020B0604020202020204" pitchFamily="34" charset="0"/>
                  <a:ea typeface="Calibri" panose="020F0502020204030204" pitchFamily="34" charset="0"/>
                  <a:cs typeface="Times New Roman" panose="02020603050405020304" pitchFamily="18" charset="0"/>
                </a:rPr>
                <a:t>Commercial  scale </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3" name="Text Box 108">
              <a:extLst>
                <a:ext uri="{FF2B5EF4-FFF2-40B4-BE49-F238E27FC236}">
                  <a16:creationId xmlns:a16="http://schemas.microsoft.com/office/drawing/2014/main" id="{24668D1F-AEAF-4CFD-8E52-DC85B49957AC}"/>
                </a:ext>
              </a:extLst>
            </p:cNvPr>
            <p:cNvSpPr txBox="1">
              <a:spLocks noChangeArrowheads="1"/>
            </p:cNvSpPr>
            <p:nvPr/>
          </p:nvSpPr>
          <p:spPr bwMode="auto">
            <a:xfrm>
              <a:off x="2987000" y="5173936"/>
              <a:ext cx="2776600" cy="541104"/>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dirty="0">
                  <a:effectLst/>
                  <a:latin typeface="Calibri" panose="020F0502020204030204" pitchFamily="34" charset="0"/>
                  <a:ea typeface="Calibri" panose="020F0502020204030204" pitchFamily="34" charset="0"/>
                  <a:cs typeface="Times New Roman" panose="02020603050405020304" pitchFamily="18" charset="0"/>
                </a:rPr>
                <a:t>Occupational/recreational</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Gamekeepers</a:t>
              </a:r>
              <a:r>
                <a:rPr lang="en-GB" sz="9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conservationists/hunters</a:t>
              </a:r>
            </a:p>
            <a:p>
              <a:pPr marL="342900" lvl="0" indent="-342900">
                <a:lnSpc>
                  <a:spcPct val="115000"/>
                </a:lnSpc>
                <a:spcAft>
                  <a:spcPts val="1000"/>
                </a:spcAft>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Times New Roman" panose="02020603050405020304" pitchFamily="18" charset="0"/>
                </a:rPr>
                <a:t>The public </a:t>
              </a:r>
              <a:r>
                <a:rPr lang="en-GB" sz="900" u="sng" dirty="0">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(visitors to open farms/parks)</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p>
            <a:p>
              <a:pPr>
                <a:lnSpc>
                  <a:spcPts val="1400"/>
                </a:lnSpc>
              </a:pPr>
              <a:r>
                <a:rPr lang="en-GB" sz="90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400"/>
                </a:lnSpc>
              </a:pPr>
              <a:r>
                <a:rPr lang="en-GB" sz="90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4" name="Rounded Rectangle 110">
              <a:extLst>
                <a:ext uri="{FF2B5EF4-FFF2-40B4-BE49-F238E27FC236}">
                  <a16:creationId xmlns:a16="http://schemas.microsoft.com/office/drawing/2014/main" id="{6FDC5107-8931-4F68-B98C-6E074C124BF1}"/>
                </a:ext>
              </a:extLst>
            </p:cNvPr>
            <p:cNvSpPr>
              <a:spLocks noChangeArrowheads="1"/>
            </p:cNvSpPr>
            <p:nvPr/>
          </p:nvSpPr>
          <p:spPr bwMode="auto">
            <a:xfrm>
              <a:off x="1789700" y="3414924"/>
              <a:ext cx="784900" cy="617204"/>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a:effectLst/>
                  <a:latin typeface="Calibri" panose="020F0502020204030204" pitchFamily="34" charset="0"/>
                  <a:ea typeface="Calibri" panose="020F0502020204030204" pitchFamily="34" charset="0"/>
                  <a:cs typeface="Times New Roman" panose="02020603050405020304" pitchFamily="18" charset="0"/>
                </a:rPr>
                <a:t>Butchering and processing</a:t>
              </a:r>
              <a:endParaRPr lang="en-GB" sz="90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55" name="Straight Arrow Connector 54">
              <a:extLst>
                <a:ext uri="{FF2B5EF4-FFF2-40B4-BE49-F238E27FC236}">
                  <a16:creationId xmlns:a16="http://schemas.microsoft.com/office/drawing/2014/main" id="{93149F68-8174-4987-97D5-7C2E90FF7B09}"/>
                </a:ext>
              </a:extLst>
            </p:cNvPr>
            <p:cNvCxnSpPr>
              <a:cxnSpLocks noChangeShapeType="1"/>
            </p:cNvCxnSpPr>
            <p:nvPr/>
          </p:nvCxnSpPr>
          <p:spPr bwMode="auto">
            <a:xfrm flipH="1">
              <a:off x="2574600" y="3517324"/>
              <a:ext cx="389500" cy="32300"/>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56" name="Straight Arrow Connector 55">
              <a:extLst>
                <a:ext uri="{FF2B5EF4-FFF2-40B4-BE49-F238E27FC236}">
                  <a16:creationId xmlns:a16="http://schemas.microsoft.com/office/drawing/2014/main" id="{F611BD49-61AD-4586-A2D4-A8EDD8734AB1}"/>
                </a:ext>
              </a:extLst>
            </p:cNvPr>
            <p:cNvCxnSpPr>
              <a:cxnSpLocks noChangeShapeType="1"/>
              <a:endCxn id="54" idx="3"/>
            </p:cNvCxnSpPr>
            <p:nvPr/>
          </p:nvCxnSpPr>
          <p:spPr bwMode="auto">
            <a:xfrm flipH="1" flipV="1">
              <a:off x="2574600" y="3723526"/>
              <a:ext cx="412400" cy="253002"/>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57" name="Elbow Connector 113">
              <a:extLst>
                <a:ext uri="{FF2B5EF4-FFF2-40B4-BE49-F238E27FC236}">
                  <a16:creationId xmlns:a16="http://schemas.microsoft.com/office/drawing/2014/main" id="{D1FA0E8D-8846-43B4-B8B3-374008BC8D3F}"/>
                </a:ext>
              </a:extLst>
            </p:cNvPr>
            <p:cNvCxnSpPr>
              <a:cxnSpLocks noChangeShapeType="1"/>
            </p:cNvCxnSpPr>
            <p:nvPr/>
          </p:nvCxnSpPr>
          <p:spPr bwMode="auto">
            <a:xfrm>
              <a:off x="2050600" y="4032128"/>
              <a:ext cx="3130700" cy="605204"/>
            </a:xfrm>
            <a:prstGeom prst="bentConnector3">
              <a:avLst>
                <a:gd name="adj1" fmla="val 102"/>
              </a:avLst>
            </a:prstGeom>
            <a:noFill/>
            <a:ln w="15875">
              <a:solidFill>
                <a:srgbClr val="98B954"/>
              </a:solidFill>
              <a:miter lim="800000"/>
              <a:headEnd type="arrow" w="med" len="med"/>
              <a:tailEnd/>
            </a:ln>
            <a:extLst>
              <a:ext uri="{909E8E84-426E-40DD-AFC4-6F175D3DCCD1}">
                <a14:hiddenFill xmlns:a14="http://schemas.microsoft.com/office/drawing/2010/main">
                  <a:noFill/>
                </a14:hiddenFill>
              </a:ext>
            </a:extLst>
          </p:spPr>
        </p:cxnSp>
        <p:cxnSp>
          <p:nvCxnSpPr>
            <p:cNvPr id="58" name="Elbow Connector 114">
              <a:extLst>
                <a:ext uri="{FF2B5EF4-FFF2-40B4-BE49-F238E27FC236}">
                  <a16:creationId xmlns:a16="http://schemas.microsoft.com/office/drawing/2014/main" id="{66DE68B0-FDC0-4785-9110-942A6E9448A3}"/>
                </a:ext>
              </a:extLst>
            </p:cNvPr>
            <p:cNvCxnSpPr>
              <a:cxnSpLocks noChangeShapeType="1"/>
            </p:cNvCxnSpPr>
            <p:nvPr/>
          </p:nvCxnSpPr>
          <p:spPr bwMode="auto">
            <a:xfrm flipV="1">
              <a:off x="5396600" y="3609625"/>
              <a:ext cx="2016600" cy="1027707"/>
            </a:xfrm>
            <a:prstGeom prst="bentConnector2">
              <a:avLst/>
            </a:prstGeom>
            <a:noFill/>
            <a:ln w="15875">
              <a:solidFill>
                <a:srgbClr val="98B954"/>
              </a:solidFill>
              <a:miter lim="800000"/>
              <a:headEnd/>
              <a:tailEnd/>
            </a:ln>
            <a:extLst>
              <a:ext uri="{909E8E84-426E-40DD-AFC4-6F175D3DCCD1}">
                <a14:hiddenFill xmlns:a14="http://schemas.microsoft.com/office/drawing/2010/main">
                  <a:noFill/>
                </a14:hiddenFill>
              </a:ext>
            </a:extLst>
          </p:spPr>
        </p:cxnSp>
        <p:sp>
          <p:nvSpPr>
            <p:cNvPr id="59" name="Text Box 115">
              <a:extLst>
                <a:ext uri="{FF2B5EF4-FFF2-40B4-BE49-F238E27FC236}">
                  <a16:creationId xmlns:a16="http://schemas.microsoft.com/office/drawing/2014/main" id="{0F1E172A-1342-40D9-90E4-6F7E7ABB06ED}"/>
                </a:ext>
              </a:extLst>
            </p:cNvPr>
            <p:cNvSpPr txBox="1">
              <a:spLocks noChangeArrowheads="1"/>
            </p:cNvSpPr>
            <p:nvPr/>
          </p:nvSpPr>
          <p:spPr bwMode="auto">
            <a:xfrm>
              <a:off x="7795200" y="3225322"/>
              <a:ext cx="1645900" cy="584704"/>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a:effectLst/>
                  <a:latin typeface="Calibri" panose="020F0502020204030204" pitchFamily="34" charset="0"/>
                  <a:ea typeface="Calibri" panose="020F0502020204030204" pitchFamily="34" charset="0"/>
                  <a:cs typeface="Times New Roman" panose="02020603050405020304" pitchFamily="18" charset="0"/>
                </a:rPr>
                <a:t>Occupational/recreational</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Hunters</a:t>
              </a:r>
            </a:p>
            <a:p>
              <a:pPr marL="342900" lvl="0" indent="-342900">
                <a:lnSpc>
                  <a:spcPct val="115000"/>
                </a:lnSpc>
                <a:spcAft>
                  <a:spcPts val="1000"/>
                </a:spcAft>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Gamekeepers etc</a:t>
              </a:r>
            </a:p>
          </p:txBody>
        </p:sp>
        <p:sp>
          <p:nvSpPr>
            <p:cNvPr id="60" name="Text Box 116">
              <a:extLst>
                <a:ext uri="{FF2B5EF4-FFF2-40B4-BE49-F238E27FC236}">
                  <a16:creationId xmlns:a16="http://schemas.microsoft.com/office/drawing/2014/main" id="{762BCB25-63E6-4877-9AA3-A6C9BCC62547}"/>
                </a:ext>
              </a:extLst>
            </p:cNvPr>
            <p:cNvSpPr txBox="1">
              <a:spLocks noChangeArrowheads="1"/>
            </p:cNvSpPr>
            <p:nvPr/>
          </p:nvSpPr>
          <p:spPr bwMode="auto">
            <a:xfrm>
              <a:off x="7795200" y="2484017"/>
              <a:ext cx="1645900" cy="684705"/>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a:effectLst/>
                  <a:latin typeface="Calibri" panose="020F0502020204030204" pitchFamily="34" charset="0"/>
                  <a:ea typeface="Calibri" panose="020F0502020204030204" pitchFamily="34" charset="0"/>
                  <a:cs typeface="Times New Roman" panose="02020603050405020304" pitchFamily="18" charset="0"/>
                </a:rPr>
                <a:t>Occupational</a:t>
              </a:r>
              <a:endParaRPr lang="en-GB" sz="90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Research staff</a:t>
              </a:r>
            </a:p>
            <a:p>
              <a:pPr marL="342900" lvl="0" indent="-342900">
                <a:lnSpc>
                  <a:spcPct val="115000"/>
                </a:lnSpc>
                <a:spcAft>
                  <a:spcPts val="1000"/>
                </a:spcAft>
                <a:buFont typeface="Symbol" panose="05050102010706020507" pitchFamily="18" charset="2"/>
                <a:buChar char=""/>
              </a:pPr>
              <a:r>
                <a:rPr lang="en-GB" sz="900">
                  <a:effectLst/>
                  <a:latin typeface="Calibri" panose="020F0502020204030204" pitchFamily="34" charset="0"/>
                  <a:ea typeface="Calibri" panose="020F0502020204030204" pitchFamily="34" charset="0"/>
                  <a:cs typeface="Times New Roman" panose="02020603050405020304" pitchFamily="18" charset="0"/>
                </a:rPr>
                <a:t>Estate workers</a:t>
              </a:r>
            </a:p>
          </p:txBody>
        </p:sp>
        <p:cxnSp>
          <p:nvCxnSpPr>
            <p:cNvPr id="61" name="Straight Arrow Connector 60">
              <a:extLst>
                <a:ext uri="{FF2B5EF4-FFF2-40B4-BE49-F238E27FC236}">
                  <a16:creationId xmlns:a16="http://schemas.microsoft.com/office/drawing/2014/main" id="{0EAF4661-D26D-49D3-AEB1-471A13AFB7DD}"/>
                </a:ext>
              </a:extLst>
            </p:cNvPr>
            <p:cNvCxnSpPr>
              <a:cxnSpLocks noChangeShapeType="1"/>
              <a:endCxn id="13" idx="1"/>
            </p:cNvCxnSpPr>
            <p:nvPr/>
          </p:nvCxnSpPr>
          <p:spPr bwMode="auto">
            <a:xfrm flipV="1">
              <a:off x="5219700" y="2393617"/>
              <a:ext cx="695800" cy="775105"/>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62" name="Straight Arrow Connector 61">
              <a:extLst>
                <a:ext uri="{FF2B5EF4-FFF2-40B4-BE49-F238E27FC236}">
                  <a16:creationId xmlns:a16="http://schemas.microsoft.com/office/drawing/2014/main" id="{C5CB3C75-113D-481F-AB89-0ED7E7E7F4FD}"/>
                </a:ext>
              </a:extLst>
            </p:cNvPr>
            <p:cNvCxnSpPr>
              <a:cxnSpLocks noChangeShapeType="1"/>
              <a:endCxn id="14" idx="1"/>
            </p:cNvCxnSpPr>
            <p:nvPr/>
          </p:nvCxnSpPr>
          <p:spPr bwMode="auto">
            <a:xfrm flipV="1">
              <a:off x="5361600" y="2880720"/>
              <a:ext cx="746100" cy="301802"/>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63" name="Straight Arrow Connector 62">
              <a:extLst>
                <a:ext uri="{FF2B5EF4-FFF2-40B4-BE49-F238E27FC236}">
                  <a16:creationId xmlns:a16="http://schemas.microsoft.com/office/drawing/2014/main" id="{C95B8DC3-A46C-4C24-8747-7368FEA4195C}"/>
                </a:ext>
              </a:extLst>
            </p:cNvPr>
            <p:cNvCxnSpPr>
              <a:cxnSpLocks noChangeShapeType="1"/>
            </p:cNvCxnSpPr>
            <p:nvPr/>
          </p:nvCxnSpPr>
          <p:spPr bwMode="auto">
            <a:xfrm>
              <a:off x="5303500" y="3408224"/>
              <a:ext cx="127400" cy="405203"/>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64" name="Freeform 9">
              <a:extLst>
                <a:ext uri="{FF2B5EF4-FFF2-40B4-BE49-F238E27FC236}">
                  <a16:creationId xmlns:a16="http://schemas.microsoft.com/office/drawing/2014/main" id="{BF1DC68C-D30D-4C6E-8F7C-68291CDB4BDA}"/>
                </a:ext>
              </a:extLst>
            </p:cNvPr>
            <p:cNvSpPr>
              <a:spLocks/>
            </p:cNvSpPr>
            <p:nvPr/>
          </p:nvSpPr>
          <p:spPr bwMode="auto">
            <a:xfrm>
              <a:off x="5177000" y="4529231"/>
              <a:ext cx="225200" cy="108101"/>
            </a:xfrm>
            <a:custGeom>
              <a:avLst/>
              <a:gdLst>
                <a:gd name="T0" fmla="*/ 0 w 225279"/>
                <a:gd name="T1" fmla="*/ 101421 h 146212"/>
                <a:gd name="T2" fmla="*/ 121920 w 225279"/>
                <a:gd name="T3" fmla="*/ 0 h 146212"/>
                <a:gd name="T4" fmla="*/ 220980 w 225279"/>
                <a:gd name="T5" fmla="*/ 101421 h 146212"/>
                <a:gd name="T6" fmla="*/ 198120 w 225279"/>
                <a:gd name="T7" fmla="*/ 90152 h 1462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5279" h="146212">
                  <a:moveTo>
                    <a:pt x="0" y="137160"/>
                  </a:moveTo>
                  <a:cubicBezTo>
                    <a:pt x="42545" y="68580"/>
                    <a:pt x="85090" y="0"/>
                    <a:pt x="121920" y="0"/>
                  </a:cubicBezTo>
                  <a:cubicBezTo>
                    <a:pt x="158750" y="0"/>
                    <a:pt x="208280" y="116840"/>
                    <a:pt x="220980" y="137160"/>
                  </a:cubicBezTo>
                  <a:cubicBezTo>
                    <a:pt x="233680" y="157480"/>
                    <a:pt x="215900" y="139700"/>
                    <a:pt x="198120" y="121920"/>
                  </a:cubicBezTo>
                </a:path>
              </a:pathLst>
            </a:custGeom>
            <a:noFill/>
            <a:ln w="15875">
              <a:solidFill>
                <a:srgbClr val="9BBB59"/>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en-GB" sz="900"/>
            </a:p>
          </p:txBody>
        </p:sp>
        <p:cxnSp>
          <p:nvCxnSpPr>
            <p:cNvPr id="65" name="Straight Arrow Connector 64">
              <a:extLst>
                <a:ext uri="{FF2B5EF4-FFF2-40B4-BE49-F238E27FC236}">
                  <a16:creationId xmlns:a16="http://schemas.microsoft.com/office/drawing/2014/main" id="{19C05BD9-C8F1-4D30-AD64-903CF5245A5E}"/>
                </a:ext>
              </a:extLst>
            </p:cNvPr>
            <p:cNvCxnSpPr>
              <a:cxnSpLocks noChangeShapeType="1"/>
              <a:endCxn id="21" idx="1"/>
            </p:cNvCxnSpPr>
            <p:nvPr/>
          </p:nvCxnSpPr>
          <p:spPr bwMode="auto">
            <a:xfrm>
              <a:off x="5361600" y="3356523"/>
              <a:ext cx="1759600" cy="138401"/>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66" name="Straight Arrow Connector 65">
              <a:extLst>
                <a:ext uri="{FF2B5EF4-FFF2-40B4-BE49-F238E27FC236}">
                  <a16:creationId xmlns:a16="http://schemas.microsoft.com/office/drawing/2014/main" id="{58E52316-F06B-4F2A-A3C1-736DA4D30FB3}"/>
                </a:ext>
              </a:extLst>
            </p:cNvPr>
            <p:cNvCxnSpPr>
              <a:cxnSpLocks noChangeShapeType="1"/>
            </p:cNvCxnSpPr>
            <p:nvPr/>
          </p:nvCxnSpPr>
          <p:spPr bwMode="auto">
            <a:xfrm flipH="1">
              <a:off x="4887100" y="3404824"/>
              <a:ext cx="122000" cy="408603"/>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67" name="Straight Arrow Connector 66">
              <a:extLst>
                <a:ext uri="{FF2B5EF4-FFF2-40B4-BE49-F238E27FC236}">
                  <a16:creationId xmlns:a16="http://schemas.microsoft.com/office/drawing/2014/main" id="{5D34D7B0-B834-46FB-B5D5-BE7CEB2CD5A0}"/>
                </a:ext>
              </a:extLst>
            </p:cNvPr>
            <p:cNvCxnSpPr>
              <a:cxnSpLocks noChangeShapeType="1"/>
            </p:cNvCxnSpPr>
            <p:nvPr/>
          </p:nvCxnSpPr>
          <p:spPr bwMode="auto">
            <a:xfrm flipH="1">
              <a:off x="5302800" y="4412631"/>
              <a:ext cx="700" cy="331102"/>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68" name="Rounded Rectangle 80">
              <a:extLst>
                <a:ext uri="{FF2B5EF4-FFF2-40B4-BE49-F238E27FC236}">
                  <a16:creationId xmlns:a16="http://schemas.microsoft.com/office/drawing/2014/main" id="{109D7D60-28F7-42DD-9F37-C01FD49D84C0}"/>
                </a:ext>
              </a:extLst>
            </p:cNvPr>
            <p:cNvSpPr>
              <a:spLocks noChangeArrowheads="1"/>
            </p:cNvSpPr>
            <p:nvPr/>
          </p:nvSpPr>
          <p:spPr bwMode="auto">
            <a:xfrm>
              <a:off x="1748700" y="76201"/>
              <a:ext cx="1045300" cy="214101"/>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Taxidermy</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p:txBody>
        </p:sp>
        <p:cxnSp>
          <p:nvCxnSpPr>
            <p:cNvPr id="69" name="Straight Arrow Connector 68">
              <a:extLst>
                <a:ext uri="{FF2B5EF4-FFF2-40B4-BE49-F238E27FC236}">
                  <a16:creationId xmlns:a16="http://schemas.microsoft.com/office/drawing/2014/main" id="{D3881DC6-6FF0-41A8-99A3-34D99611CF59}"/>
                </a:ext>
              </a:extLst>
            </p:cNvPr>
            <p:cNvCxnSpPr>
              <a:cxnSpLocks noChangeShapeType="1"/>
              <a:endCxn id="68" idx="3"/>
            </p:cNvCxnSpPr>
            <p:nvPr/>
          </p:nvCxnSpPr>
          <p:spPr bwMode="auto">
            <a:xfrm flipH="1" flipV="1">
              <a:off x="2794000" y="183201"/>
              <a:ext cx="936900" cy="644404"/>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70" name="Text Box 82">
              <a:extLst>
                <a:ext uri="{FF2B5EF4-FFF2-40B4-BE49-F238E27FC236}">
                  <a16:creationId xmlns:a16="http://schemas.microsoft.com/office/drawing/2014/main" id="{A089D813-CF98-401C-AE71-00C266276993}"/>
                </a:ext>
              </a:extLst>
            </p:cNvPr>
            <p:cNvSpPr txBox="1">
              <a:spLocks noChangeArrowheads="1"/>
            </p:cNvSpPr>
            <p:nvPr/>
          </p:nvSpPr>
          <p:spPr bwMode="auto">
            <a:xfrm>
              <a:off x="55614" y="97343"/>
              <a:ext cx="1600200" cy="384003"/>
            </a:xfrm>
            <a:prstGeom prst="rect">
              <a:avLst/>
            </a:prstGeom>
            <a:solidFill>
              <a:srgbClr val="FFFFFF"/>
            </a:solidFill>
            <a:ln w="6350">
              <a:solidFill>
                <a:srgbClr val="000000"/>
              </a:solidFill>
              <a:miter lim="800000"/>
              <a:headEnd/>
              <a:tailEnd/>
            </a:ln>
          </p:spPr>
          <p:txBody>
            <a:bodyPr rot="0" vert="horz" wrap="square" lIns="72000" tIns="0" rIns="0" bIns="0" anchor="t" anchorCtr="0" upright="1">
              <a:noAutofit/>
            </a:bodyPr>
            <a:lstStyle/>
            <a:p>
              <a:pPr>
                <a:lnSpc>
                  <a:spcPts val="1400"/>
                </a:lnSpc>
              </a:pPr>
              <a:r>
                <a:rPr lang="en-GB" sz="900" u="sng" dirty="0">
                  <a:effectLst/>
                  <a:latin typeface="Calibri" panose="020F0502020204030204" pitchFamily="34" charset="0"/>
                  <a:ea typeface="Calibri" panose="020F0502020204030204" pitchFamily="34" charset="0"/>
                  <a:cs typeface="Arial" panose="020B0604020202020204" pitchFamily="34" charset="0"/>
                </a:rPr>
                <a:t>Occupational</a:t>
              </a:r>
              <a:endParaRPr lang="en-GB"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900" dirty="0">
                  <a:effectLst/>
                  <a:latin typeface="Calibri" panose="020F0502020204030204" pitchFamily="34" charset="0"/>
                  <a:ea typeface="Calibri" panose="020F0502020204030204" pitchFamily="34" charset="0"/>
                  <a:cs typeface="Arial" panose="020B0604020202020204" pitchFamily="34" charset="0"/>
                </a:rPr>
                <a:t>Taxidermists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71" name="Straight Arrow Connector 70">
              <a:extLst>
                <a:ext uri="{FF2B5EF4-FFF2-40B4-BE49-F238E27FC236}">
                  <a16:creationId xmlns:a16="http://schemas.microsoft.com/office/drawing/2014/main" id="{EFDE24CA-546A-4BC2-8F94-C751E2C0601D}"/>
                </a:ext>
              </a:extLst>
            </p:cNvPr>
            <p:cNvCxnSpPr>
              <a:cxnSpLocks noChangeShapeType="1"/>
              <a:stCxn id="11" idx="1"/>
            </p:cNvCxnSpPr>
            <p:nvPr/>
          </p:nvCxnSpPr>
          <p:spPr bwMode="auto">
            <a:xfrm flipH="1" flipV="1">
              <a:off x="3847880" y="2552920"/>
              <a:ext cx="1064120" cy="742453"/>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sp>
          <p:nvSpPr>
            <p:cNvPr id="72" name="Rounded Rectangle 74">
              <a:extLst>
                <a:ext uri="{FF2B5EF4-FFF2-40B4-BE49-F238E27FC236}">
                  <a16:creationId xmlns:a16="http://schemas.microsoft.com/office/drawing/2014/main" id="{98D66A61-9089-477D-B597-6B2F7051E483}"/>
                </a:ext>
              </a:extLst>
            </p:cNvPr>
            <p:cNvSpPr>
              <a:spLocks noChangeArrowheads="1"/>
            </p:cNvSpPr>
            <p:nvPr/>
          </p:nvSpPr>
          <p:spPr bwMode="auto">
            <a:xfrm>
              <a:off x="3368040" y="2325933"/>
              <a:ext cx="1156390" cy="213995"/>
            </a:xfrm>
            <a:prstGeom prst="roundRect">
              <a:avLst>
                <a:gd name="adj" fmla="val 16667"/>
              </a:avLst>
            </a:prstGeom>
            <a:solidFill>
              <a:srgbClr val="FFFFFF"/>
            </a:solidFill>
            <a:ln w="25400">
              <a:solidFill>
                <a:srgbClr val="9BBB59"/>
              </a:solidFill>
              <a:round/>
              <a:headEnd/>
              <a:tailEnd/>
            </a:ln>
          </p:spPr>
          <p:txBody>
            <a:bodyPr rot="0" vert="horz" wrap="square" lIns="0" tIns="0" rIns="0" bIns="0" anchor="ctr" anchorCtr="0" upright="1">
              <a:noAutofit/>
            </a:bodyPr>
            <a:lstStyle/>
            <a:p>
              <a:pPr algn="ctr">
                <a:lnSpc>
                  <a:spcPts val="1400"/>
                </a:lnSpc>
              </a:pPr>
              <a:r>
                <a:rPr lang="en-GB" sz="900" dirty="0">
                  <a:effectLst/>
                  <a:latin typeface="Calibri" panose="020F0502020204030204" pitchFamily="34" charset="0"/>
                  <a:ea typeface="Calibri" panose="020F0502020204030204" pitchFamily="34" charset="0"/>
                  <a:cs typeface="Times New Roman" panose="02020603050405020304" pitchFamily="18" charset="0"/>
                </a:rPr>
                <a:t>?Suspect COVID? </a:t>
              </a:r>
              <a:endParaRPr lang="en-GB" sz="900" dirty="0">
                <a:effectLst/>
                <a:latin typeface="Times New Roman" panose="02020603050405020304" pitchFamily="18" charset="0"/>
                <a:ea typeface="Times New Roman" panose="02020603050405020304" pitchFamily="18" charset="0"/>
              </a:endParaRPr>
            </a:p>
          </p:txBody>
        </p:sp>
        <p:cxnSp>
          <p:nvCxnSpPr>
            <p:cNvPr id="73" name="Straight Arrow Connector 72">
              <a:extLst>
                <a:ext uri="{FF2B5EF4-FFF2-40B4-BE49-F238E27FC236}">
                  <a16:creationId xmlns:a16="http://schemas.microsoft.com/office/drawing/2014/main" id="{5BF9A0B0-14AB-4543-A538-A9AD4F364074}"/>
                </a:ext>
              </a:extLst>
            </p:cNvPr>
            <p:cNvCxnSpPr>
              <a:cxnSpLocks noChangeShapeType="1"/>
              <a:stCxn id="72" idx="1"/>
              <a:endCxn id="32" idx="3"/>
            </p:cNvCxnSpPr>
            <p:nvPr/>
          </p:nvCxnSpPr>
          <p:spPr bwMode="auto">
            <a:xfrm flipH="1">
              <a:off x="2701200" y="2432931"/>
              <a:ext cx="666840" cy="90486"/>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cxnSp>
          <p:nvCxnSpPr>
            <p:cNvPr id="74" name="Straight Arrow Connector 73">
              <a:extLst>
                <a:ext uri="{FF2B5EF4-FFF2-40B4-BE49-F238E27FC236}">
                  <a16:creationId xmlns:a16="http://schemas.microsoft.com/office/drawing/2014/main" id="{52FC8CC3-D254-4A06-8A52-D383C48E4986}"/>
                </a:ext>
              </a:extLst>
            </p:cNvPr>
            <p:cNvCxnSpPr>
              <a:cxnSpLocks noChangeShapeType="1"/>
              <a:stCxn id="22" idx="1"/>
              <a:endCxn id="12" idx="2"/>
            </p:cNvCxnSpPr>
            <p:nvPr/>
          </p:nvCxnSpPr>
          <p:spPr bwMode="auto">
            <a:xfrm flipH="1" flipV="1">
              <a:off x="5152050" y="1302909"/>
              <a:ext cx="478393" cy="466053"/>
            </a:xfrm>
            <a:prstGeom prst="straightConnector1">
              <a:avLst/>
            </a:prstGeom>
            <a:noFill/>
            <a:ln w="15875">
              <a:solidFill>
                <a:srgbClr val="98B954"/>
              </a:solidFill>
              <a:round/>
              <a:headEnd/>
              <a:tailEnd type="arrow" w="med" len="med"/>
            </a:ln>
            <a:extLst>
              <a:ext uri="{909E8E84-426E-40DD-AFC4-6F175D3DCCD1}">
                <a14:hiddenFill xmlns:a14="http://schemas.microsoft.com/office/drawing/2010/main">
                  <a:noFill/>
                </a14:hiddenFill>
              </a:ext>
            </a:extLst>
          </p:spPr>
        </p:cxnSp>
      </p:grpSp>
      <p:sp>
        <p:nvSpPr>
          <p:cNvPr id="2" name="TextBox 1">
            <a:extLst>
              <a:ext uri="{FF2B5EF4-FFF2-40B4-BE49-F238E27FC236}">
                <a16:creationId xmlns:a16="http://schemas.microsoft.com/office/drawing/2014/main" id="{BBD184A1-59F6-4A49-9B13-85ACE181905E}"/>
              </a:ext>
            </a:extLst>
          </p:cNvPr>
          <p:cNvSpPr txBox="1"/>
          <p:nvPr/>
        </p:nvSpPr>
        <p:spPr>
          <a:xfrm>
            <a:off x="263488" y="312582"/>
            <a:ext cx="7571303" cy="553998"/>
          </a:xfrm>
          <a:prstGeom prst="rect">
            <a:avLst/>
          </a:prstGeom>
          <a:noFill/>
        </p:spPr>
        <p:txBody>
          <a:bodyPr wrap="none" rtlCol="0">
            <a:spAutoFit/>
          </a:bodyPr>
          <a:lstStyle/>
          <a:p>
            <a:r>
              <a:rPr lang="mn-MN" sz="3000" dirty="0">
                <a:solidFill>
                  <a:srgbClr val="0070C0"/>
                </a:solidFill>
              </a:rPr>
              <a:t>Хэт төвөгтэй эрсдлийн замналын жишээ</a:t>
            </a:r>
            <a:endParaRPr lang="en-GB" sz="3000"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8EEED9-EB9A-498F-9A00-07D55EC9F726}"/>
              </a:ext>
            </a:extLst>
          </p:cNvPr>
          <p:cNvSpPr>
            <a:spLocks noGrp="1"/>
          </p:cNvSpPr>
          <p:nvPr>
            <p:ph type="sldNum" sz="quarter" idx="12"/>
          </p:nvPr>
        </p:nvSpPr>
        <p:spPr/>
        <p:txBody>
          <a:bodyPr/>
          <a:lstStyle/>
          <a:p>
            <a:fld id="{2BC2A5CE-91F7-0C45-B0DE-85B9307D2AA8}" type="slidenum">
              <a:rPr lang="en-US" smtClean="0"/>
              <a:t>9</a:t>
            </a:fld>
            <a:endParaRPr lang="en-US"/>
          </a:p>
        </p:txBody>
      </p:sp>
      <p:sp>
        <p:nvSpPr>
          <p:cNvPr id="3" name="TextBox 2">
            <a:extLst>
              <a:ext uri="{FF2B5EF4-FFF2-40B4-BE49-F238E27FC236}">
                <a16:creationId xmlns:a16="http://schemas.microsoft.com/office/drawing/2014/main" id="{21030A10-A691-4263-9B06-12CC0574A70F}"/>
              </a:ext>
            </a:extLst>
          </p:cNvPr>
          <p:cNvSpPr txBox="1"/>
          <p:nvPr/>
        </p:nvSpPr>
        <p:spPr>
          <a:xfrm>
            <a:off x="346842" y="402443"/>
            <a:ext cx="6832320" cy="553998"/>
          </a:xfrm>
          <a:prstGeom prst="rect">
            <a:avLst/>
          </a:prstGeom>
          <a:noFill/>
        </p:spPr>
        <p:txBody>
          <a:bodyPr wrap="none" rtlCol="0">
            <a:spAutoFit/>
          </a:bodyPr>
          <a:lstStyle/>
          <a:p>
            <a:r>
              <a:rPr lang="mn-MN" sz="3000" dirty="0">
                <a:solidFill>
                  <a:srgbClr val="0070C0"/>
                </a:solidFill>
              </a:rPr>
              <a:t>Эрсдлийн арай дөт замналын жишээ </a:t>
            </a:r>
            <a:endParaRPr lang="en-GB" sz="3000" dirty="0">
              <a:solidFill>
                <a:srgbClr val="0070C0"/>
              </a:solidFill>
            </a:endParaRPr>
          </a:p>
        </p:txBody>
      </p:sp>
      <p:pic>
        <p:nvPicPr>
          <p:cNvPr id="4" name="Picture 3" descr="Diagram&#10;&#10;Description automatically generated with medium confidence">
            <a:extLst>
              <a:ext uri="{FF2B5EF4-FFF2-40B4-BE49-F238E27FC236}">
                <a16:creationId xmlns:a16="http://schemas.microsoft.com/office/drawing/2014/main" id="{7D459D93-1612-4E92-93D3-4AE689791A1D}"/>
              </a:ext>
            </a:extLst>
          </p:cNvPr>
          <p:cNvPicPr/>
          <p:nvPr/>
        </p:nvPicPr>
        <p:blipFill>
          <a:blip r:embed="rId2" cstate="print">
            <a:extLst>
              <a:ext uri="{28A0092B-C50C-407E-A947-70E740481C1C}">
                <a14:useLocalDpi xmlns:a14="http://schemas.microsoft.com/office/drawing/2010/main"/>
              </a:ext>
            </a:extLst>
          </a:blip>
          <a:stretch>
            <a:fillRect/>
          </a:stretch>
        </p:blipFill>
        <p:spPr>
          <a:xfrm>
            <a:off x="346843" y="1095703"/>
            <a:ext cx="8586950" cy="4666593"/>
          </a:xfrm>
          <a:prstGeom prst="rect">
            <a:avLst/>
          </a:prstGeom>
        </p:spPr>
      </p:pic>
    </p:spTree>
    <p:extLst>
      <p:ext uri="{BB962C8B-B14F-4D97-AF65-F5344CB8AC3E}">
        <p14:creationId xmlns:p14="http://schemas.microsoft.com/office/powerpoint/2010/main" val="540706217"/>
      </p:ext>
    </p:extLst>
  </p:cSld>
  <p:clrMapOvr>
    <a:masterClrMapping/>
  </p:clrMapOvr>
</p:sld>
</file>

<file path=ppt/theme/theme1.xml><?xml version="1.0" encoding="utf-8"?>
<a:theme xmlns:a="http://schemas.openxmlformats.org/drawingml/2006/main" name="Facet">
  <a:themeElements>
    <a:clrScheme name="Custom 1">
      <a:dk1>
        <a:srgbClr val="000000"/>
      </a:dk1>
      <a:lt1>
        <a:srgbClr val="FFFFFF"/>
      </a:lt1>
      <a:dk2>
        <a:srgbClr val="17406D"/>
      </a:dk2>
      <a:lt2>
        <a:srgbClr val="DBEFF9"/>
      </a:lt2>
      <a:accent1>
        <a:srgbClr val="0F6FC6"/>
      </a:accent1>
      <a:accent2>
        <a:srgbClr val="009DD9"/>
      </a:accent2>
      <a:accent3>
        <a:srgbClr val="0B234A"/>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1_Facet">
  <a:themeElements>
    <a:clrScheme name="Custom 1">
      <a:dk1>
        <a:srgbClr val="000000"/>
      </a:dk1>
      <a:lt1>
        <a:srgbClr val="FFFFFF"/>
      </a:lt1>
      <a:dk2>
        <a:srgbClr val="17406D"/>
      </a:dk2>
      <a:lt2>
        <a:srgbClr val="DBEFF9"/>
      </a:lt2>
      <a:accent1>
        <a:srgbClr val="0F6FC6"/>
      </a:accent1>
      <a:accent2>
        <a:srgbClr val="009DD9"/>
      </a:accent2>
      <a:accent3>
        <a:srgbClr val="0B234A"/>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4ADFDAB6B7C14EBB899CD562AAE01A" ma:contentTypeVersion="35" ma:contentTypeDescription="Create a new document." ma:contentTypeScope="" ma:versionID="7fcffbb01794ef01d0b6f3ce75f9f2c0">
  <xsd:schema xmlns:xsd="http://www.w3.org/2001/XMLSchema" xmlns:xs="http://www.w3.org/2001/XMLSchema" xmlns:p="http://schemas.microsoft.com/office/2006/metadata/properties" xmlns:ns2="c1fdd505-2570-46c2-bd04-3e0f2d874cf5" xmlns:ns3="bfc3d794-f474-4e3b-ac9c-26d99714d35c" xmlns:ns4="cbbeafd8-838d-484f-836c-4627ed3edf10" targetNamespace="http://schemas.microsoft.com/office/2006/metadata/properties" ma:root="true" ma:fieldsID="91bd7453539e5af6cc90d3ae8ac31513" ns2:_="" ns3:_="" ns4:_="">
    <xsd:import namespace="c1fdd505-2570-46c2-bd04-3e0f2d874cf5"/>
    <xsd:import namespace="bfc3d794-f474-4e3b-ac9c-26d99714d35c"/>
    <xsd:import namespace="cbbeafd8-838d-484f-836c-4627ed3edf10"/>
    <xsd:element name="properties">
      <xsd:complexType>
        <xsd:sequence>
          <xsd:element name="documentManagement">
            <xsd:complexType>
              <xsd:all>
                <xsd:element ref="ns2:j78542b1fffc4a1c84659474212e3133" minOccurs="0"/>
                <xsd:element ref="ns3:Update_x0020_ADB_x0020_Document_x0020_Type_x0028_1_x0029_"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j78542b1fffc4a1c84659474212e3133" ma:index="9" nillable="true" ma:taxonomy="true" ma:internalName="j78542b1fffc4a1c84659474212e3133" ma:taxonomyFieldName="ADBContentGroup" ma:displayName="Content Group" ma:readOnly="false" ma:default="2;#EARD|285068fb-56a1-4780-9bb2-e37fa6deb6dc" ma:fieldId="{378542b1-fffc-4a1c-8465-9474212e3133}" ma:taxonomyMulti="true" ma:sspId="115af50e-efb3-4a0e-b425-875ff625e09e" ma:termSetId="2a9ffbee-93a5-418b-bcdb-8d6817936e6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fc3d794-f474-4e3b-ac9c-26d99714d35c" elementFormDefault="qualified">
    <xsd:import namespace="http://schemas.microsoft.com/office/2006/documentManagement/types"/>
    <xsd:import namespace="http://schemas.microsoft.com/office/infopath/2007/PartnerControls"/>
    <xsd:element name="Update_x0020_ADB_x0020_Document_x0020_Type_x0028_1_x0029_" ma:index="10" nillable="true" ma:displayName="Update ADB Document Type" ma:internalName="Update_x0020_ADB_x0020_Document_x0020_Type_x0028_1_x0029_">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bbeafd8-838d-484f-836c-4627ed3edf1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j78542b1fffc4a1c84659474212e3133 xmlns="c1fdd505-2570-46c2-bd04-3e0f2d874cf5">
      <Terms xmlns="http://schemas.microsoft.com/office/infopath/2007/PartnerControls">
        <TermInfo xmlns="http://schemas.microsoft.com/office/infopath/2007/PartnerControls">
          <TermName xmlns="http://schemas.microsoft.com/office/infopath/2007/PartnerControls">EARD</TermName>
          <TermId xmlns="http://schemas.microsoft.com/office/infopath/2007/PartnerControls">285068fb-56a1-4780-9bb2-e37fa6deb6dc</TermId>
        </TermInfo>
      </Terms>
    </j78542b1fffc4a1c84659474212e3133>
    <Update_x0020_ADB_x0020_Document_x0020_Type_x0028_1_x0029_ xmlns="bfc3d794-f474-4e3b-ac9c-26d99714d35c">
      <Url xsi:nil="true"/>
      <Description xsi:nil="true"/>
    </Update_x0020_ADB_x0020_Document_x0020_Type_x0028_1_x0029_>
    <lcf76f155ced4ddcb4097134ff3c332f xmlns="bfc3d794-f474-4e3b-ac9c-26d99714d35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5C5D184-86FA-4C5D-B559-9DB429A361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fdd505-2570-46c2-bd04-3e0f2d874cf5"/>
    <ds:schemaRef ds:uri="bfc3d794-f474-4e3b-ac9c-26d99714d35c"/>
    <ds:schemaRef ds:uri="cbbeafd8-838d-484f-836c-4627ed3edf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005431B-72DA-47F6-A996-EB8D6941DC73}">
  <ds:schemaRefs>
    <ds:schemaRef ds:uri="http://schemas.microsoft.com/sharepoint/v3/contenttype/forms"/>
  </ds:schemaRefs>
</ds:datastoreItem>
</file>

<file path=customXml/itemProps3.xml><?xml version="1.0" encoding="utf-8"?>
<ds:datastoreItem xmlns:ds="http://schemas.openxmlformats.org/officeDocument/2006/customXml" ds:itemID="{BBC2F49F-71B3-43D7-B437-E4758E7A759D}">
  <ds:schemaRefs>
    <ds:schemaRef ds:uri="cbbeafd8-838d-484f-836c-4627ed3edf10"/>
    <ds:schemaRef ds:uri="c1fdd505-2570-46c2-bd04-3e0f2d874cf5"/>
    <ds:schemaRef ds:uri="http://purl.org/dc/terms/"/>
    <ds:schemaRef ds:uri="http://www.w3.org/XML/1998/namespace"/>
    <ds:schemaRef ds:uri="http://purl.org/dc/dcmitype/"/>
    <ds:schemaRef ds:uri="http://purl.org/dc/elements/1.1/"/>
    <ds:schemaRef ds:uri="http://schemas.microsoft.com/office/2006/documentManagement/types"/>
    <ds:schemaRef ds:uri="bfc3d794-f474-4e3b-ac9c-26d99714d35c"/>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2189</TotalTime>
  <Words>1266</Words>
  <Application>Microsoft Macintosh PowerPoint</Application>
  <PresentationFormat>On-screen Show (4:3)</PresentationFormat>
  <Paragraphs>235</Paragraphs>
  <Slides>14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Symbol</vt:lpstr>
      <vt:lpstr>Times New Roman</vt:lpstr>
      <vt:lpstr>Trebuchet MS</vt:lpstr>
      <vt:lpstr>Verdana</vt:lpstr>
      <vt:lpstr>Wingdings 3</vt:lpstr>
      <vt:lpstr>Facet</vt:lpstr>
      <vt:lpstr>1_Facet</vt:lpstr>
      <vt:lpstr>Гааль ба амьтан, ургамлын эрүүл ахуйн  арга хэмжээ сэдэвт  Монгол Улсад зориулсан цуврал вебинар  Цуврал 1: Хилийн нэгдсэн удирдлага болон ургамал, амьтан, тэдгээрийн гаралтай бүтээгдэхүүний эрсдэлийн үнэлгээний туршлага  2022 оны 6-р сарын 16-17 </vt:lpstr>
      <vt:lpstr>Монгол улсын мал, амьтны эрүүл мэндийн эрх зүйн үндэс</vt:lpstr>
      <vt:lpstr>Монгол улсын ургамал, мал, амьтны эрүүл мэндийн тухай хуулиуд</vt:lpstr>
      <vt:lpstr>Импортын эрсдэлийн шинжилгээ (WOAH)</vt:lpstr>
      <vt:lpstr>Аюулыг тодорхойлох</vt:lpstr>
      <vt:lpstr>Чанар эсвэл тоо хэмжээ?</vt:lpstr>
      <vt:lpstr>Хийх ажлын хүрээ</vt:lpstr>
      <vt:lpstr>PowerPoint Presentation</vt:lpstr>
      <vt:lpstr>PowerPoint Presentation</vt:lpstr>
      <vt:lpstr>Эрсдлийг үнэлэх – Чанарын үнэлгээ</vt:lpstr>
      <vt:lpstr>Амьд амьтан эсвэл амьтны гаралтай бүтээгдэхүүний импортын эрсдэлийн хурдавчилсан үнэлгээ</vt:lpstr>
      <vt:lpstr>Болзолт оноо өгөх схем</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Series on Customs  and Sanitary and Phytosanitary Measures for Mongolia</dc:title>
  <dc:creator>Aiken Rose Tafgar</dc:creator>
  <cp:lastModifiedBy>Aiken Rose Tafgar</cp:lastModifiedBy>
  <cp:revision>80</cp:revision>
  <dcterms:created xsi:type="dcterms:W3CDTF">2022-06-08T15:04:33Z</dcterms:created>
  <dcterms:modified xsi:type="dcterms:W3CDTF">2022-06-16T03:46:25Z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7d4574-7375-4d17-b29c-6e4c6df0fcb0_Enabled">
    <vt:lpwstr>true</vt:lpwstr>
  </property>
  <property fmtid="{D5CDD505-2E9C-101B-9397-08002B2CF9AE}" pid="3" name="MSIP_Label_817d4574-7375-4d17-b29c-6e4c6df0fcb0_SetDate">
    <vt:lpwstr>2022-06-08T15:04:33Z</vt:lpwstr>
  </property>
  <property fmtid="{D5CDD505-2E9C-101B-9397-08002B2CF9AE}" pid="4" name="MSIP_Label_817d4574-7375-4d17-b29c-6e4c6df0fcb0_Method">
    <vt:lpwstr>Standard</vt:lpwstr>
  </property>
  <property fmtid="{D5CDD505-2E9C-101B-9397-08002B2CF9AE}" pid="5" name="MSIP_Label_817d4574-7375-4d17-b29c-6e4c6df0fcb0_Name">
    <vt:lpwstr>ADB Internal</vt:lpwstr>
  </property>
  <property fmtid="{D5CDD505-2E9C-101B-9397-08002B2CF9AE}" pid="6" name="MSIP_Label_817d4574-7375-4d17-b29c-6e4c6df0fcb0_SiteId">
    <vt:lpwstr>9495d6bb-41c2-4c58-848f-92e52cf3d640</vt:lpwstr>
  </property>
  <property fmtid="{D5CDD505-2E9C-101B-9397-08002B2CF9AE}" pid="7" name="MSIP_Label_817d4574-7375-4d17-b29c-6e4c6df0fcb0_ActionId">
    <vt:lpwstr>4f078b40-7dc4-4356-acab-a4fda3195f30</vt:lpwstr>
  </property>
  <property fmtid="{D5CDD505-2E9C-101B-9397-08002B2CF9AE}" pid="8" name="MSIP_Label_817d4574-7375-4d17-b29c-6e4c6df0fcb0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INTERNAL. This information is accessible to ADB Management and staff. It may be shared outside ADB with appropriate permission.</vt:lpwstr>
  </property>
  <property fmtid="{D5CDD505-2E9C-101B-9397-08002B2CF9AE}" pid="11" name="ContentTypeId">
    <vt:lpwstr>0x010100A34ADFDAB6B7C14EBB899CD562AAE01A</vt:lpwstr>
  </property>
  <property fmtid="{D5CDD505-2E9C-101B-9397-08002B2CF9AE}" pid="12" name="TaxCatchAll">
    <vt:lpwstr>3;#EARD|285068fb-56a1-4780-9bb2-e37fa6deb6dc;#2;#EARD|285068fb-56a1-4780-9bb2-e37fa6deb6dc;#1;#English|16ac8743-31bb-43f8-9a73-533a041667d6</vt:lpwstr>
  </property>
  <property fmtid="{D5CDD505-2E9C-101B-9397-08002B2CF9AE}" pid="13" name="h00e4aaaf4624e24a7df7f06faa038c6">
    <vt:lpwstr>English|16ac8743-31bb-43f8-9a73-533a041667d6</vt:lpwstr>
  </property>
  <property fmtid="{D5CDD505-2E9C-101B-9397-08002B2CF9AE}" pid="14" name="a37ff23a602146d4934a49238d370ca5">
    <vt:lpwstr/>
  </property>
  <property fmtid="{D5CDD505-2E9C-101B-9397-08002B2CF9AE}" pid="15" name="k985dbdc596c44d7acaf8184f33920f0">
    <vt:lpwstr/>
  </property>
  <property fmtid="{D5CDD505-2E9C-101B-9397-08002B2CF9AE}" pid="16" name="ADBCountry">
    <vt:lpwstr/>
  </property>
  <property fmtid="{D5CDD505-2E9C-101B-9397-08002B2CF9AE}" pid="17" name="MediaServiceImageTags">
    <vt:lpwstr/>
  </property>
  <property fmtid="{D5CDD505-2E9C-101B-9397-08002B2CF9AE}" pid="18" name="d61536b25a8a4fedb48bb564279be82a">
    <vt:lpwstr>EARD|285068fb-56a1-4780-9bb2-e37fa6deb6dc</vt:lpwstr>
  </property>
  <property fmtid="{D5CDD505-2E9C-101B-9397-08002B2CF9AE}" pid="19" name="ADBContentGroup">
    <vt:lpwstr>2;#EARD|285068fb-56a1-4780-9bb2-e37fa6deb6dc</vt:lpwstr>
  </property>
  <property fmtid="{D5CDD505-2E9C-101B-9397-08002B2CF9AE}" pid="20" name="ADBSector">
    <vt:lpwstr/>
  </property>
  <property fmtid="{D5CDD505-2E9C-101B-9397-08002B2CF9AE}" pid="21" name="d01a0ce1b141461dbfb235a3ab729a2c">
    <vt:lpwstr/>
  </property>
  <property fmtid="{D5CDD505-2E9C-101B-9397-08002B2CF9AE}" pid="22" name="ADBDocumentSecurity">
    <vt:lpwstr/>
  </property>
  <property fmtid="{D5CDD505-2E9C-101B-9397-08002B2CF9AE}" pid="23" name="ADBDocumentLanguage">
    <vt:lpwstr>1;#English|16ac8743-31bb-43f8-9a73-533a041667d6</vt:lpwstr>
  </property>
  <property fmtid="{D5CDD505-2E9C-101B-9397-08002B2CF9AE}" pid="24" name="ADBDocumentType">
    <vt:lpwstr/>
  </property>
  <property fmtid="{D5CDD505-2E9C-101B-9397-08002B2CF9AE}" pid="25" name="ADBDepartmentOwner">
    <vt:lpwstr>3;#EARD|285068fb-56a1-4780-9bb2-e37fa6deb6dc</vt:lpwstr>
  </property>
  <property fmtid="{D5CDD505-2E9C-101B-9397-08002B2CF9AE}" pid="26" name="p030e467f78f45b4ae8f7e2c17ea4d82">
    <vt:lpwstr/>
  </property>
</Properties>
</file>