
<file path=[Content_Types].xml><?xml version="1.0" encoding="utf-8"?>
<Types xmlns="http://schemas.openxmlformats.org/package/2006/content-types">
  <Default Extension="glb" ContentType="model/gltf.binary"/>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9" r:id="rId4"/>
  </p:sldMasterIdLst>
  <p:notesMasterIdLst>
    <p:notesMasterId r:id="rId33"/>
  </p:notesMasterIdLst>
  <p:sldIdLst>
    <p:sldId id="259" r:id="rId5"/>
    <p:sldId id="956" r:id="rId6"/>
    <p:sldId id="940" r:id="rId7"/>
    <p:sldId id="951" r:id="rId8"/>
    <p:sldId id="952" r:id="rId9"/>
    <p:sldId id="939" r:id="rId10"/>
    <p:sldId id="941" r:id="rId11"/>
    <p:sldId id="948" r:id="rId12"/>
    <p:sldId id="263" r:id="rId13"/>
    <p:sldId id="257" r:id="rId14"/>
    <p:sldId id="260" r:id="rId15"/>
    <p:sldId id="934" r:id="rId16"/>
    <p:sldId id="261" r:id="rId17"/>
    <p:sldId id="861" r:id="rId18"/>
    <p:sldId id="596" r:id="rId19"/>
    <p:sldId id="504" r:id="rId20"/>
    <p:sldId id="517" r:id="rId21"/>
    <p:sldId id="516" r:id="rId22"/>
    <p:sldId id="312" r:id="rId23"/>
    <p:sldId id="935" r:id="rId24"/>
    <p:sldId id="957" r:id="rId25"/>
    <p:sldId id="945" r:id="rId26"/>
    <p:sldId id="922" r:id="rId27"/>
    <p:sldId id="953" r:id="rId28"/>
    <p:sldId id="946" r:id="rId29"/>
    <p:sldId id="954" r:id="rId30"/>
    <p:sldId id="936" r:id="rId31"/>
    <p:sldId id="955"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52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39" autoAdjust="0"/>
    <p:restoredTop sz="89482" autoAdjust="0"/>
  </p:normalViewPr>
  <p:slideViewPr>
    <p:cSldViewPr snapToGrid="0" snapToObjects="1">
      <p:cViewPr varScale="1">
        <p:scale>
          <a:sx n="101" d="100"/>
          <a:sy n="101" d="100"/>
        </p:scale>
        <p:origin x="156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505062-3366-44CF-9C61-E4310C3DB9FF}" type="datetimeFigureOut">
              <a:rPr lang="en-GB" smtClean="0"/>
              <a:t>16/06/2022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140879-AD31-40A2-817A-7A605C0890EC}" type="slidenum">
              <a:rPr lang="en-GB" smtClean="0"/>
              <a:t>‹#›</a:t>
            </a:fld>
            <a:endParaRPr lang="en-GB"/>
          </a:p>
        </p:txBody>
      </p:sp>
    </p:spTree>
    <p:extLst>
      <p:ext uri="{BB962C8B-B14F-4D97-AF65-F5344CB8AC3E}">
        <p14:creationId xmlns:p14="http://schemas.microsoft.com/office/powerpoint/2010/main" val="1836982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F1F79A-81A2-4D06-AA04-04EA9FD9AE0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5673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BA1AA32-C644-4039-98E5-524DD55A38F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8870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F1F79A-81A2-4D06-AA04-04EA9FD9AE0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2177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F1F79A-81A2-4D06-AA04-04EA9FD9AE0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1223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1C829E-5447-47C9-8213-AB752ECC855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8375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BA1AA32-C644-4039-98E5-524DD55A38F8}"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9175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13B873E-AB24-5744-99AA-6DD9B7016624}" type="datetime1">
              <a:rPr lang="en-GB" smtClean="0"/>
              <a:t>16/06/2022</a:t>
            </a:fld>
            <a:endParaRPr lang="en-US"/>
          </a:p>
        </p:txBody>
      </p:sp>
      <p:sp>
        <p:nvSpPr>
          <p:cNvPr id="5" name="Footer Placeholder 4"/>
          <p:cNvSpPr>
            <a:spLocks noGrp="1"/>
          </p:cNvSpPr>
          <p:nvPr>
            <p:ph type="ftr" sz="quarter" idx="11"/>
          </p:nvPr>
        </p:nvSpPr>
        <p:spPr/>
        <p:txBody>
          <a:bodyPr/>
          <a:lstStyle/>
          <a:p>
            <a:r>
              <a:rPr lang="en-US"/>
              <a:t>Copyright © 2020 BSI. All rights reserved</a:t>
            </a:r>
          </a:p>
        </p:txBody>
      </p:sp>
      <p:sp>
        <p:nvSpPr>
          <p:cNvPr id="6" name="Slide Number Placeholder 5"/>
          <p:cNvSpPr>
            <a:spLocks noGrp="1"/>
          </p:cNvSpPr>
          <p:nvPr>
            <p:ph type="sldNum" sz="quarter" idx="12"/>
          </p:nvPr>
        </p:nvSpPr>
        <p:spPr/>
        <p:txBody>
          <a:bodyPr/>
          <a:lstStyle/>
          <a:p>
            <a:fld id="{2BC2A5CE-91F7-0C45-B0DE-85B9307D2AA8}" type="slidenum">
              <a:rPr lang="en-US" smtClean="0"/>
              <a:t>‹#›</a:t>
            </a:fld>
            <a:endParaRPr lang="en-US"/>
          </a:p>
        </p:txBody>
      </p:sp>
    </p:spTree>
    <p:extLst>
      <p:ext uri="{BB962C8B-B14F-4D97-AF65-F5344CB8AC3E}">
        <p14:creationId xmlns:p14="http://schemas.microsoft.com/office/powerpoint/2010/main" val="209785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787FFA-F912-2F46-8F05-B7ECCF152987}" type="datetime1">
              <a:rPr lang="en-GB" smtClean="0"/>
              <a:t>16/06/2022</a:t>
            </a:fld>
            <a:endParaRPr lang="en-US"/>
          </a:p>
        </p:txBody>
      </p:sp>
      <p:sp>
        <p:nvSpPr>
          <p:cNvPr id="5" name="Footer Placeholder 4"/>
          <p:cNvSpPr>
            <a:spLocks noGrp="1"/>
          </p:cNvSpPr>
          <p:nvPr>
            <p:ph type="ftr" sz="quarter" idx="11"/>
          </p:nvPr>
        </p:nvSpPr>
        <p:spPr/>
        <p:txBody>
          <a:bodyPr/>
          <a:lstStyle/>
          <a:p>
            <a:r>
              <a:rPr lang="en-US"/>
              <a:t>Copyright © 2020 BSI. All rights reserved</a:t>
            </a:r>
          </a:p>
        </p:txBody>
      </p:sp>
      <p:sp>
        <p:nvSpPr>
          <p:cNvPr id="6" name="Slide Number Placeholder 5"/>
          <p:cNvSpPr>
            <a:spLocks noGrp="1"/>
          </p:cNvSpPr>
          <p:nvPr>
            <p:ph type="sldNum" sz="quarter" idx="12"/>
          </p:nvPr>
        </p:nvSpPr>
        <p:spPr/>
        <p:txBody>
          <a:bodyPr/>
          <a:lstStyle/>
          <a:p>
            <a:fld id="{2BC2A5CE-91F7-0C45-B0DE-85B9307D2AA8}" type="slidenum">
              <a:rPr lang="en-US" smtClean="0"/>
              <a:t>‹#›</a:t>
            </a:fld>
            <a:endParaRPr lang="en-US"/>
          </a:p>
        </p:txBody>
      </p:sp>
    </p:spTree>
    <p:extLst>
      <p:ext uri="{BB962C8B-B14F-4D97-AF65-F5344CB8AC3E}">
        <p14:creationId xmlns:p14="http://schemas.microsoft.com/office/powerpoint/2010/main" val="4156818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9CD473-D17D-3241-BB6A-A67B9A25368E}" type="datetime1">
              <a:rPr lang="en-GB" smtClean="0"/>
              <a:t>16/06/2022</a:t>
            </a:fld>
            <a:endParaRPr lang="en-US"/>
          </a:p>
        </p:txBody>
      </p:sp>
      <p:sp>
        <p:nvSpPr>
          <p:cNvPr id="5" name="Footer Placeholder 4"/>
          <p:cNvSpPr>
            <a:spLocks noGrp="1"/>
          </p:cNvSpPr>
          <p:nvPr>
            <p:ph type="ftr" sz="quarter" idx="11"/>
          </p:nvPr>
        </p:nvSpPr>
        <p:spPr/>
        <p:txBody>
          <a:bodyPr/>
          <a:lstStyle/>
          <a:p>
            <a:r>
              <a:rPr lang="en-US"/>
              <a:t>Copyright © 2020 BSI. All rights reserved</a:t>
            </a:r>
          </a:p>
        </p:txBody>
      </p:sp>
      <p:sp>
        <p:nvSpPr>
          <p:cNvPr id="6" name="Slide Number Placeholder 5"/>
          <p:cNvSpPr>
            <a:spLocks noGrp="1"/>
          </p:cNvSpPr>
          <p:nvPr>
            <p:ph type="sldNum" sz="quarter" idx="12"/>
          </p:nvPr>
        </p:nvSpPr>
        <p:spPr/>
        <p:txBody>
          <a:bodyPr/>
          <a:lstStyle/>
          <a:p>
            <a:fld id="{2BC2A5CE-91F7-0C45-B0DE-85B9307D2AA8}"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872027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C634DFD-6B26-8348-9722-8FE966D4EE0F}" type="datetime1">
              <a:rPr lang="en-GB" smtClean="0"/>
              <a:t>16/06/2022</a:t>
            </a:fld>
            <a:endParaRPr lang="en-US"/>
          </a:p>
        </p:txBody>
      </p:sp>
      <p:sp>
        <p:nvSpPr>
          <p:cNvPr id="5" name="Footer Placeholder 4"/>
          <p:cNvSpPr>
            <a:spLocks noGrp="1"/>
          </p:cNvSpPr>
          <p:nvPr>
            <p:ph type="ftr" sz="quarter" idx="11"/>
          </p:nvPr>
        </p:nvSpPr>
        <p:spPr/>
        <p:txBody>
          <a:bodyPr/>
          <a:lstStyle/>
          <a:p>
            <a:r>
              <a:rPr lang="en-US"/>
              <a:t>Copyright © 2020 BSI. All rights reserved</a:t>
            </a:r>
          </a:p>
        </p:txBody>
      </p:sp>
      <p:sp>
        <p:nvSpPr>
          <p:cNvPr id="6" name="Slide Number Placeholder 5"/>
          <p:cNvSpPr>
            <a:spLocks noGrp="1"/>
          </p:cNvSpPr>
          <p:nvPr>
            <p:ph type="sldNum" sz="quarter" idx="12"/>
          </p:nvPr>
        </p:nvSpPr>
        <p:spPr/>
        <p:txBody>
          <a:bodyPr/>
          <a:lstStyle/>
          <a:p>
            <a:fld id="{2BC2A5CE-91F7-0C45-B0DE-85B9307D2AA8}" type="slidenum">
              <a:rPr lang="en-US" smtClean="0"/>
              <a:t>‹#›</a:t>
            </a:fld>
            <a:endParaRPr lang="en-US"/>
          </a:p>
        </p:txBody>
      </p:sp>
    </p:spTree>
    <p:extLst>
      <p:ext uri="{BB962C8B-B14F-4D97-AF65-F5344CB8AC3E}">
        <p14:creationId xmlns:p14="http://schemas.microsoft.com/office/powerpoint/2010/main" val="3221755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6840E0-AA90-014B-9AD3-8F76984B06BC}" type="datetime1">
              <a:rPr lang="en-GB" smtClean="0"/>
              <a:t>16/06/2022</a:t>
            </a:fld>
            <a:endParaRPr lang="en-US"/>
          </a:p>
        </p:txBody>
      </p:sp>
      <p:sp>
        <p:nvSpPr>
          <p:cNvPr id="5" name="Footer Placeholder 4"/>
          <p:cNvSpPr>
            <a:spLocks noGrp="1"/>
          </p:cNvSpPr>
          <p:nvPr>
            <p:ph type="ftr" sz="quarter" idx="11"/>
          </p:nvPr>
        </p:nvSpPr>
        <p:spPr/>
        <p:txBody>
          <a:bodyPr/>
          <a:lstStyle/>
          <a:p>
            <a:r>
              <a:rPr lang="en-US"/>
              <a:t>Copyright © 2020 BSI. All rights reserved</a:t>
            </a:r>
          </a:p>
        </p:txBody>
      </p:sp>
      <p:sp>
        <p:nvSpPr>
          <p:cNvPr id="6" name="Slide Number Placeholder 5"/>
          <p:cNvSpPr>
            <a:spLocks noGrp="1"/>
          </p:cNvSpPr>
          <p:nvPr>
            <p:ph type="sldNum" sz="quarter" idx="12"/>
          </p:nvPr>
        </p:nvSpPr>
        <p:spPr/>
        <p:txBody>
          <a:bodyPr/>
          <a:lstStyle/>
          <a:p>
            <a:fld id="{2BC2A5CE-91F7-0C45-B0DE-85B9307D2AA8}" type="slidenum">
              <a:rPr lang="en-US" smtClean="0"/>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43079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DD9998E-1088-C142-B588-5830E09E401D}" type="datetime1">
              <a:rPr lang="en-GB" smtClean="0"/>
              <a:t>16/06/2022</a:t>
            </a:fld>
            <a:endParaRPr lang="en-US"/>
          </a:p>
        </p:txBody>
      </p:sp>
      <p:sp>
        <p:nvSpPr>
          <p:cNvPr id="5" name="Footer Placeholder 4"/>
          <p:cNvSpPr>
            <a:spLocks noGrp="1"/>
          </p:cNvSpPr>
          <p:nvPr>
            <p:ph type="ftr" sz="quarter" idx="11"/>
          </p:nvPr>
        </p:nvSpPr>
        <p:spPr/>
        <p:txBody>
          <a:bodyPr/>
          <a:lstStyle/>
          <a:p>
            <a:r>
              <a:rPr lang="en-US"/>
              <a:t>Copyright © 2020 BSI. All rights reserved</a:t>
            </a:r>
          </a:p>
        </p:txBody>
      </p:sp>
      <p:sp>
        <p:nvSpPr>
          <p:cNvPr id="6" name="Slide Number Placeholder 5"/>
          <p:cNvSpPr>
            <a:spLocks noGrp="1"/>
          </p:cNvSpPr>
          <p:nvPr>
            <p:ph type="sldNum" sz="quarter" idx="12"/>
          </p:nvPr>
        </p:nvSpPr>
        <p:spPr/>
        <p:txBody>
          <a:bodyPr/>
          <a:lstStyle/>
          <a:p>
            <a:fld id="{2BC2A5CE-91F7-0C45-B0DE-85B9307D2AA8}" type="slidenum">
              <a:rPr lang="en-US" smtClean="0"/>
              <a:t>‹#›</a:t>
            </a:fld>
            <a:endParaRPr lang="en-US"/>
          </a:p>
        </p:txBody>
      </p:sp>
    </p:spTree>
    <p:extLst>
      <p:ext uri="{BB962C8B-B14F-4D97-AF65-F5344CB8AC3E}">
        <p14:creationId xmlns:p14="http://schemas.microsoft.com/office/powerpoint/2010/main" val="37638064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05DBA0-4978-9A40-BDE2-1F914AB5D0AA}" type="datetime1">
              <a:rPr lang="en-GB" smtClean="0"/>
              <a:t>16/06/2022</a:t>
            </a:fld>
            <a:endParaRPr lang="en-US"/>
          </a:p>
        </p:txBody>
      </p:sp>
      <p:sp>
        <p:nvSpPr>
          <p:cNvPr id="5" name="Footer Placeholder 4"/>
          <p:cNvSpPr>
            <a:spLocks noGrp="1"/>
          </p:cNvSpPr>
          <p:nvPr>
            <p:ph type="ftr" sz="quarter" idx="11"/>
          </p:nvPr>
        </p:nvSpPr>
        <p:spPr/>
        <p:txBody>
          <a:bodyPr/>
          <a:lstStyle/>
          <a:p>
            <a:r>
              <a:rPr lang="en-US"/>
              <a:t>Copyright © 2020 BSI. All rights reserved</a:t>
            </a:r>
          </a:p>
        </p:txBody>
      </p:sp>
      <p:sp>
        <p:nvSpPr>
          <p:cNvPr id="6" name="Slide Number Placeholder 5"/>
          <p:cNvSpPr>
            <a:spLocks noGrp="1"/>
          </p:cNvSpPr>
          <p:nvPr>
            <p:ph type="sldNum" sz="quarter" idx="12"/>
          </p:nvPr>
        </p:nvSpPr>
        <p:spPr/>
        <p:txBody>
          <a:bodyPr/>
          <a:lstStyle/>
          <a:p>
            <a:fld id="{2BC2A5CE-91F7-0C45-B0DE-85B9307D2AA8}" type="slidenum">
              <a:rPr lang="en-US" smtClean="0"/>
              <a:t>‹#›</a:t>
            </a:fld>
            <a:endParaRPr lang="en-US"/>
          </a:p>
        </p:txBody>
      </p:sp>
    </p:spTree>
    <p:extLst>
      <p:ext uri="{BB962C8B-B14F-4D97-AF65-F5344CB8AC3E}">
        <p14:creationId xmlns:p14="http://schemas.microsoft.com/office/powerpoint/2010/main" val="33122016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DF4DBA8-364B-714F-A5CA-660D2ED059A1}" type="datetime1">
              <a:rPr lang="en-GB" smtClean="0"/>
              <a:t>16/06/2022</a:t>
            </a:fld>
            <a:endParaRPr lang="en-US"/>
          </a:p>
        </p:txBody>
      </p:sp>
      <p:sp>
        <p:nvSpPr>
          <p:cNvPr id="5" name="Footer Placeholder 4"/>
          <p:cNvSpPr>
            <a:spLocks noGrp="1"/>
          </p:cNvSpPr>
          <p:nvPr>
            <p:ph type="ftr" sz="quarter" idx="11"/>
          </p:nvPr>
        </p:nvSpPr>
        <p:spPr/>
        <p:txBody>
          <a:bodyPr/>
          <a:lstStyle/>
          <a:p>
            <a:r>
              <a:rPr lang="en-US"/>
              <a:t>Copyright © 2020 BSI. All rights reserved</a:t>
            </a:r>
          </a:p>
        </p:txBody>
      </p:sp>
      <p:sp>
        <p:nvSpPr>
          <p:cNvPr id="6" name="Slide Number Placeholder 5"/>
          <p:cNvSpPr>
            <a:spLocks noGrp="1"/>
          </p:cNvSpPr>
          <p:nvPr>
            <p:ph type="sldNum" sz="quarter" idx="12"/>
          </p:nvPr>
        </p:nvSpPr>
        <p:spPr/>
        <p:txBody>
          <a:bodyPr/>
          <a:lstStyle/>
          <a:p>
            <a:fld id="{2BC2A5CE-91F7-0C45-B0DE-85B9307D2AA8}" type="slidenum">
              <a:rPr lang="en-US" smtClean="0"/>
              <a:t>‹#›</a:t>
            </a:fld>
            <a:endParaRPr lang="en-US"/>
          </a:p>
        </p:txBody>
      </p:sp>
    </p:spTree>
    <p:extLst>
      <p:ext uri="{BB962C8B-B14F-4D97-AF65-F5344CB8AC3E}">
        <p14:creationId xmlns:p14="http://schemas.microsoft.com/office/powerpoint/2010/main" val="30972283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General content layout 1">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b="1"/>
            </a:lvl1pPr>
          </a:lstStyle>
          <a:p>
            <a:r>
              <a:rPr lang="en-US"/>
              <a:t>Click to edit Master title style</a:t>
            </a:r>
            <a:endParaRPr lang="en-GB" dirty="0"/>
          </a:p>
        </p:txBody>
      </p:sp>
      <p:sp>
        <p:nvSpPr>
          <p:cNvPr id="3" name="Date Placeholder 2"/>
          <p:cNvSpPr>
            <a:spLocks noGrp="1"/>
          </p:cNvSpPr>
          <p:nvPr>
            <p:ph type="dt" sz="half" idx="10"/>
          </p:nvPr>
        </p:nvSpPr>
        <p:spPr/>
        <p:txBody>
          <a:bodyPr/>
          <a:lstStyle/>
          <a:p>
            <a:fld id="{E4DFCCB9-A312-6940-8CA5-DB5BF49C76D3}" type="datetime1">
              <a:rPr lang="en-GB" smtClean="0"/>
              <a:t>16/06/2022</a:t>
            </a:fld>
            <a:endParaRPr lang="en-GB"/>
          </a:p>
        </p:txBody>
      </p:sp>
      <p:sp>
        <p:nvSpPr>
          <p:cNvPr id="4" name="Footer Placeholder 3"/>
          <p:cNvSpPr>
            <a:spLocks noGrp="1"/>
          </p:cNvSpPr>
          <p:nvPr>
            <p:ph type="ftr" sz="quarter" idx="11"/>
          </p:nvPr>
        </p:nvSpPr>
        <p:spPr/>
        <p:txBody>
          <a:bodyPr/>
          <a:lstStyle/>
          <a:p>
            <a:r>
              <a:rPr lang="en-GB"/>
              <a:t>Copyright © 2020 BSI. All rights reserved</a:t>
            </a:r>
            <a:endParaRPr lang="en-GB" dirty="0"/>
          </a:p>
        </p:txBody>
      </p:sp>
      <p:sp>
        <p:nvSpPr>
          <p:cNvPr id="5" name="Slide Number Placeholder 4"/>
          <p:cNvSpPr>
            <a:spLocks noGrp="1"/>
          </p:cNvSpPr>
          <p:nvPr>
            <p:ph type="sldNum" sz="quarter" idx="12"/>
          </p:nvPr>
        </p:nvSpPr>
        <p:spPr>
          <a:xfrm>
            <a:off x="7054276" y="6386803"/>
            <a:ext cx="512638" cy="365125"/>
          </a:xfrm>
        </p:spPr>
        <p:txBody>
          <a:bodyPr/>
          <a:lstStyle/>
          <a:p>
            <a:fld id="{C1B07ACB-AE6F-47F7-B02A-AE02D6CD5526}" type="slidenum">
              <a:rPr lang="en-GB" smtClean="0"/>
              <a:pPr/>
              <a:t>‹#›</a:t>
            </a:fld>
            <a:endParaRPr lang="en-GB" dirty="0"/>
          </a:p>
        </p:txBody>
      </p:sp>
      <p:sp>
        <p:nvSpPr>
          <p:cNvPr id="7" name="Content Placeholder 6"/>
          <p:cNvSpPr>
            <a:spLocks noGrp="1"/>
          </p:cNvSpPr>
          <p:nvPr>
            <p:ph sz="quarter" idx="13" hasCustomPrompt="1"/>
          </p:nvPr>
        </p:nvSpPr>
        <p:spPr/>
        <p:txBody>
          <a:bodyPr/>
          <a:lstStyle>
            <a:lvl1pPr>
              <a:defRPr b="0">
                <a:solidFill>
                  <a:schemeClr val="tx1"/>
                </a:solidFill>
              </a:defRPr>
            </a:lvl1pPr>
            <a:lvl2pPr marL="285743" indent="-285743">
              <a:buFont typeface="Arial" pitchFamily="34" charset="0"/>
              <a:buChar char="•"/>
              <a:defRPr/>
            </a:lvl2pPr>
            <a:lvl5pPr>
              <a:defRPr/>
            </a:lvl5pPr>
            <a:lvl6pPr>
              <a:defRPr/>
            </a:lvl6pPr>
          </a:lstStyle>
          <a:p>
            <a:pPr lvl="0"/>
            <a:r>
              <a:rPr lang="en-US" dirty="0"/>
              <a:t>Click to edit body text</a:t>
            </a:r>
          </a:p>
          <a:p>
            <a:pPr lvl="2"/>
            <a:r>
              <a:rPr lang="en-US" dirty="0"/>
              <a:t>Third level</a:t>
            </a:r>
          </a:p>
          <a:p>
            <a:pPr lvl="3"/>
            <a:r>
              <a:rPr lang="en-US" dirty="0"/>
              <a:t>Fourth level</a:t>
            </a:r>
          </a:p>
        </p:txBody>
      </p:sp>
    </p:spTree>
    <p:extLst>
      <p:ext uri="{BB962C8B-B14F-4D97-AF65-F5344CB8AC3E}">
        <p14:creationId xmlns:p14="http://schemas.microsoft.com/office/powerpoint/2010/main" val="161841228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642433-24F9-4A4A-A7DD-9EEC7C12DC48}" type="datetime1">
              <a:rPr lang="en-GB" smtClean="0"/>
              <a:t>16/06/2022</a:t>
            </a:fld>
            <a:endParaRPr lang="en-US"/>
          </a:p>
        </p:txBody>
      </p:sp>
      <p:sp>
        <p:nvSpPr>
          <p:cNvPr id="5" name="Footer Placeholder 4"/>
          <p:cNvSpPr>
            <a:spLocks noGrp="1"/>
          </p:cNvSpPr>
          <p:nvPr>
            <p:ph type="ftr" sz="quarter" idx="11"/>
          </p:nvPr>
        </p:nvSpPr>
        <p:spPr/>
        <p:txBody>
          <a:bodyPr/>
          <a:lstStyle/>
          <a:p>
            <a:r>
              <a:rPr lang="en-US"/>
              <a:t>Copyright © 2020 BSI. All rights reserved</a:t>
            </a:r>
          </a:p>
        </p:txBody>
      </p:sp>
      <p:sp>
        <p:nvSpPr>
          <p:cNvPr id="6" name="Slide Number Placeholder 5"/>
          <p:cNvSpPr>
            <a:spLocks noGrp="1"/>
          </p:cNvSpPr>
          <p:nvPr>
            <p:ph type="sldNum" sz="quarter" idx="12"/>
          </p:nvPr>
        </p:nvSpPr>
        <p:spPr/>
        <p:txBody>
          <a:bodyPr/>
          <a:lstStyle/>
          <a:p>
            <a:fld id="{2BC2A5CE-91F7-0C45-B0DE-85B9307D2AA8}" type="slidenum">
              <a:rPr lang="en-US" smtClean="0"/>
              <a:t>‹#›</a:t>
            </a:fld>
            <a:endParaRPr lang="en-US"/>
          </a:p>
        </p:txBody>
      </p:sp>
    </p:spTree>
    <p:extLst>
      <p:ext uri="{BB962C8B-B14F-4D97-AF65-F5344CB8AC3E}">
        <p14:creationId xmlns:p14="http://schemas.microsoft.com/office/powerpoint/2010/main" val="1057226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F5BE3F-5419-1D4D-B5D4-1925DC5DAFE2}" type="datetime1">
              <a:rPr lang="en-GB" smtClean="0"/>
              <a:t>16/06/2022</a:t>
            </a:fld>
            <a:endParaRPr lang="en-US"/>
          </a:p>
        </p:txBody>
      </p:sp>
      <p:sp>
        <p:nvSpPr>
          <p:cNvPr id="5" name="Footer Placeholder 4"/>
          <p:cNvSpPr>
            <a:spLocks noGrp="1"/>
          </p:cNvSpPr>
          <p:nvPr>
            <p:ph type="ftr" sz="quarter" idx="11"/>
          </p:nvPr>
        </p:nvSpPr>
        <p:spPr/>
        <p:txBody>
          <a:bodyPr/>
          <a:lstStyle/>
          <a:p>
            <a:r>
              <a:rPr lang="en-US"/>
              <a:t>Copyright © 2020 BSI. All rights reserved</a:t>
            </a:r>
          </a:p>
        </p:txBody>
      </p:sp>
      <p:sp>
        <p:nvSpPr>
          <p:cNvPr id="6" name="Slide Number Placeholder 5"/>
          <p:cNvSpPr>
            <a:spLocks noGrp="1"/>
          </p:cNvSpPr>
          <p:nvPr>
            <p:ph type="sldNum" sz="quarter" idx="12"/>
          </p:nvPr>
        </p:nvSpPr>
        <p:spPr/>
        <p:txBody>
          <a:bodyPr/>
          <a:lstStyle/>
          <a:p>
            <a:fld id="{2BC2A5CE-91F7-0C45-B0DE-85B9307D2AA8}" type="slidenum">
              <a:rPr lang="en-US" smtClean="0"/>
              <a:t>‹#›</a:t>
            </a:fld>
            <a:endParaRPr lang="en-US"/>
          </a:p>
        </p:txBody>
      </p:sp>
    </p:spTree>
    <p:extLst>
      <p:ext uri="{BB962C8B-B14F-4D97-AF65-F5344CB8AC3E}">
        <p14:creationId xmlns:p14="http://schemas.microsoft.com/office/powerpoint/2010/main" val="1939874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ADF0CC-95CF-E44B-A342-2DFFD0B479F3}" type="datetime1">
              <a:rPr lang="en-GB" smtClean="0"/>
              <a:t>16/06/2022</a:t>
            </a:fld>
            <a:endParaRPr lang="en-US"/>
          </a:p>
        </p:txBody>
      </p:sp>
      <p:sp>
        <p:nvSpPr>
          <p:cNvPr id="6" name="Footer Placeholder 5"/>
          <p:cNvSpPr>
            <a:spLocks noGrp="1"/>
          </p:cNvSpPr>
          <p:nvPr>
            <p:ph type="ftr" sz="quarter" idx="11"/>
          </p:nvPr>
        </p:nvSpPr>
        <p:spPr/>
        <p:txBody>
          <a:bodyPr/>
          <a:lstStyle/>
          <a:p>
            <a:r>
              <a:rPr lang="en-US"/>
              <a:t>Copyright © 2020 BSI. All rights reserved</a:t>
            </a:r>
          </a:p>
        </p:txBody>
      </p:sp>
      <p:sp>
        <p:nvSpPr>
          <p:cNvPr id="7" name="Slide Number Placeholder 6"/>
          <p:cNvSpPr>
            <a:spLocks noGrp="1"/>
          </p:cNvSpPr>
          <p:nvPr>
            <p:ph type="sldNum" sz="quarter" idx="12"/>
          </p:nvPr>
        </p:nvSpPr>
        <p:spPr/>
        <p:txBody>
          <a:bodyPr/>
          <a:lstStyle/>
          <a:p>
            <a:fld id="{2BC2A5CE-91F7-0C45-B0DE-85B9307D2AA8}" type="slidenum">
              <a:rPr lang="en-US" smtClean="0"/>
              <a:t>‹#›</a:t>
            </a:fld>
            <a:endParaRPr lang="en-US"/>
          </a:p>
        </p:txBody>
      </p:sp>
    </p:spTree>
    <p:extLst>
      <p:ext uri="{BB962C8B-B14F-4D97-AF65-F5344CB8AC3E}">
        <p14:creationId xmlns:p14="http://schemas.microsoft.com/office/powerpoint/2010/main" val="339161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EC906ED-1161-A34E-9EEB-FC8A23787802}" type="datetime1">
              <a:rPr lang="en-GB" smtClean="0"/>
              <a:t>16/06/2022</a:t>
            </a:fld>
            <a:endParaRPr lang="en-US"/>
          </a:p>
        </p:txBody>
      </p:sp>
      <p:sp>
        <p:nvSpPr>
          <p:cNvPr id="8" name="Footer Placeholder 7"/>
          <p:cNvSpPr>
            <a:spLocks noGrp="1"/>
          </p:cNvSpPr>
          <p:nvPr>
            <p:ph type="ftr" sz="quarter" idx="11"/>
          </p:nvPr>
        </p:nvSpPr>
        <p:spPr/>
        <p:txBody>
          <a:bodyPr/>
          <a:lstStyle/>
          <a:p>
            <a:r>
              <a:rPr lang="en-US"/>
              <a:t>Copyright © 2020 BSI. All rights reserved</a:t>
            </a:r>
          </a:p>
        </p:txBody>
      </p:sp>
      <p:sp>
        <p:nvSpPr>
          <p:cNvPr id="9" name="Slide Number Placeholder 8"/>
          <p:cNvSpPr>
            <a:spLocks noGrp="1"/>
          </p:cNvSpPr>
          <p:nvPr>
            <p:ph type="sldNum" sz="quarter" idx="12"/>
          </p:nvPr>
        </p:nvSpPr>
        <p:spPr/>
        <p:txBody>
          <a:bodyPr/>
          <a:lstStyle/>
          <a:p>
            <a:fld id="{2BC2A5CE-91F7-0C45-B0DE-85B9307D2AA8}" type="slidenum">
              <a:rPr lang="en-US" smtClean="0"/>
              <a:t>‹#›</a:t>
            </a:fld>
            <a:endParaRPr lang="en-US"/>
          </a:p>
        </p:txBody>
      </p:sp>
    </p:spTree>
    <p:extLst>
      <p:ext uri="{BB962C8B-B14F-4D97-AF65-F5344CB8AC3E}">
        <p14:creationId xmlns:p14="http://schemas.microsoft.com/office/powerpoint/2010/main" val="912343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D7D71D-0999-A944-99D6-764AA82C0FEA}" type="datetime1">
              <a:rPr lang="en-GB" smtClean="0"/>
              <a:t>16/06/2022</a:t>
            </a:fld>
            <a:endParaRPr lang="en-US"/>
          </a:p>
        </p:txBody>
      </p:sp>
      <p:sp>
        <p:nvSpPr>
          <p:cNvPr id="4" name="Footer Placeholder 3"/>
          <p:cNvSpPr>
            <a:spLocks noGrp="1"/>
          </p:cNvSpPr>
          <p:nvPr>
            <p:ph type="ftr" sz="quarter" idx="11"/>
          </p:nvPr>
        </p:nvSpPr>
        <p:spPr/>
        <p:txBody>
          <a:bodyPr/>
          <a:lstStyle/>
          <a:p>
            <a:r>
              <a:rPr lang="en-US"/>
              <a:t>Copyright © 2020 BSI. All rights reserved</a:t>
            </a:r>
          </a:p>
        </p:txBody>
      </p:sp>
      <p:sp>
        <p:nvSpPr>
          <p:cNvPr id="5" name="Slide Number Placeholder 4"/>
          <p:cNvSpPr>
            <a:spLocks noGrp="1"/>
          </p:cNvSpPr>
          <p:nvPr>
            <p:ph type="sldNum" sz="quarter" idx="12"/>
          </p:nvPr>
        </p:nvSpPr>
        <p:spPr/>
        <p:txBody>
          <a:bodyPr/>
          <a:lstStyle/>
          <a:p>
            <a:fld id="{2BC2A5CE-91F7-0C45-B0DE-85B9307D2AA8}" type="slidenum">
              <a:rPr lang="en-US" smtClean="0"/>
              <a:t>‹#›</a:t>
            </a:fld>
            <a:endParaRPr lang="en-US"/>
          </a:p>
        </p:txBody>
      </p:sp>
    </p:spTree>
    <p:extLst>
      <p:ext uri="{BB962C8B-B14F-4D97-AF65-F5344CB8AC3E}">
        <p14:creationId xmlns:p14="http://schemas.microsoft.com/office/powerpoint/2010/main" val="381067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E0598A-235A-074B-9A26-31F8ABBEFDA9}" type="datetime1">
              <a:rPr lang="en-GB" smtClean="0"/>
              <a:t>16/06/2022</a:t>
            </a:fld>
            <a:endParaRPr lang="en-US"/>
          </a:p>
        </p:txBody>
      </p:sp>
      <p:sp>
        <p:nvSpPr>
          <p:cNvPr id="3" name="Footer Placeholder 2"/>
          <p:cNvSpPr>
            <a:spLocks noGrp="1"/>
          </p:cNvSpPr>
          <p:nvPr>
            <p:ph type="ftr" sz="quarter" idx="11"/>
          </p:nvPr>
        </p:nvSpPr>
        <p:spPr/>
        <p:txBody>
          <a:bodyPr/>
          <a:lstStyle/>
          <a:p>
            <a:r>
              <a:rPr lang="en-US"/>
              <a:t>Copyright © 2020 BSI. All rights reserved</a:t>
            </a:r>
          </a:p>
        </p:txBody>
      </p:sp>
      <p:sp>
        <p:nvSpPr>
          <p:cNvPr id="4" name="Slide Number Placeholder 3"/>
          <p:cNvSpPr>
            <a:spLocks noGrp="1"/>
          </p:cNvSpPr>
          <p:nvPr>
            <p:ph type="sldNum" sz="quarter" idx="12"/>
          </p:nvPr>
        </p:nvSpPr>
        <p:spPr/>
        <p:txBody>
          <a:bodyPr/>
          <a:lstStyle/>
          <a:p>
            <a:fld id="{2BC2A5CE-91F7-0C45-B0DE-85B9307D2AA8}" type="slidenum">
              <a:rPr lang="en-US" smtClean="0"/>
              <a:t>‹#›</a:t>
            </a:fld>
            <a:endParaRPr lang="en-US"/>
          </a:p>
        </p:txBody>
      </p:sp>
    </p:spTree>
    <p:extLst>
      <p:ext uri="{BB962C8B-B14F-4D97-AF65-F5344CB8AC3E}">
        <p14:creationId xmlns:p14="http://schemas.microsoft.com/office/powerpoint/2010/main" val="1654010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583D1157-9691-9B4E-90A4-A390A4734707}" type="datetime1">
              <a:rPr lang="en-GB" smtClean="0"/>
              <a:t>16/06/2022</a:t>
            </a:fld>
            <a:endParaRPr lang="en-US"/>
          </a:p>
        </p:txBody>
      </p:sp>
      <p:sp>
        <p:nvSpPr>
          <p:cNvPr id="6" name="Footer Placeholder 5"/>
          <p:cNvSpPr>
            <a:spLocks noGrp="1"/>
          </p:cNvSpPr>
          <p:nvPr>
            <p:ph type="ftr" sz="quarter" idx="11"/>
          </p:nvPr>
        </p:nvSpPr>
        <p:spPr/>
        <p:txBody>
          <a:bodyPr/>
          <a:lstStyle/>
          <a:p>
            <a:r>
              <a:rPr lang="en-US"/>
              <a:t>Copyright © 2020 BSI. All rights reserved</a:t>
            </a:r>
          </a:p>
        </p:txBody>
      </p:sp>
      <p:sp>
        <p:nvSpPr>
          <p:cNvPr id="7" name="Slide Number Placeholder 6"/>
          <p:cNvSpPr>
            <a:spLocks noGrp="1"/>
          </p:cNvSpPr>
          <p:nvPr>
            <p:ph type="sldNum" sz="quarter" idx="12"/>
          </p:nvPr>
        </p:nvSpPr>
        <p:spPr/>
        <p:txBody>
          <a:bodyPr/>
          <a:lstStyle/>
          <a:p>
            <a:fld id="{2BC2A5CE-91F7-0C45-B0DE-85B9307D2AA8}" type="slidenum">
              <a:rPr lang="en-US" smtClean="0"/>
              <a:t>‹#›</a:t>
            </a:fld>
            <a:endParaRPr lang="en-US"/>
          </a:p>
        </p:txBody>
      </p:sp>
    </p:spTree>
    <p:extLst>
      <p:ext uri="{BB962C8B-B14F-4D97-AF65-F5344CB8AC3E}">
        <p14:creationId xmlns:p14="http://schemas.microsoft.com/office/powerpoint/2010/main" val="314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3BEA18-DD80-CB4A-93A6-0E4064D0D1AE}" type="datetime1">
              <a:rPr lang="en-GB" smtClean="0"/>
              <a:t>16/06/2022</a:t>
            </a:fld>
            <a:endParaRPr lang="en-US"/>
          </a:p>
        </p:txBody>
      </p:sp>
      <p:sp>
        <p:nvSpPr>
          <p:cNvPr id="6" name="Footer Placeholder 5"/>
          <p:cNvSpPr>
            <a:spLocks noGrp="1"/>
          </p:cNvSpPr>
          <p:nvPr>
            <p:ph type="ftr" sz="quarter" idx="11"/>
          </p:nvPr>
        </p:nvSpPr>
        <p:spPr/>
        <p:txBody>
          <a:bodyPr/>
          <a:lstStyle/>
          <a:p>
            <a:r>
              <a:rPr lang="en-US"/>
              <a:t>Copyright © 2020 BSI. All rights reserved</a:t>
            </a:r>
          </a:p>
        </p:txBody>
      </p:sp>
      <p:sp>
        <p:nvSpPr>
          <p:cNvPr id="7" name="Slide Number Placeholder 6"/>
          <p:cNvSpPr>
            <a:spLocks noGrp="1"/>
          </p:cNvSpPr>
          <p:nvPr>
            <p:ph type="sldNum" sz="quarter" idx="12"/>
          </p:nvPr>
        </p:nvSpPr>
        <p:spPr/>
        <p:txBody>
          <a:bodyPr/>
          <a:lstStyle/>
          <a:p>
            <a:fld id="{2BC2A5CE-91F7-0C45-B0DE-85B9307D2AA8}" type="slidenum">
              <a:rPr lang="en-US" smtClean="0"/>
              <a:t>‹#›</a:t>
            </a:fld>
            <a:endParaRPr lang="en-US"/>
          </a:p>
        </p:txBody>
      </p:sp>
    </p:spTree>
    <p:extLst>
      <p:ext uri="{BB962C8B-B14F-4D97-AF65-F5344CB8AC3E}">
        <p14:creationId xmlns:p14="http://schemas.microsoft.com/office/powerpoint/2010/main" val="2502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8FC971A-FFAE-E14C-8C2E-C36ACBED231D}" type="datetime1">
              <a:rPr lang="en-GB" smtClean="0"/>
              <a:t>16/06/2022</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Copyright © 2020 BSI. All rights reserved</a:t>
            </a: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2BC2A5CE-91F7-0C45-B0DE-85B9307D2AA8}" type="slidenum">
              <a:rPr lang="en-US" smtClean="0"/>
              <a:t>‹#›</a:t>
            </a:fld>
            <a:endParaRPr lang="en-US"/>
          </a:p>
        </p:txBody>
      </p:sp>
      <p:sp>
        <p:nvSpPr>
          <p:cNvPr id="18" name="TextBox 17">
            <a:extLst>
              <a:ext uri="{FF2B5EF4-FFF2-40B4-BE49-F238E27FC236}">
                <a16:creationId xmlns:a16="http://schemas.microsoft.com/office/drawing/2014/main" id="{197B2C7B-652E-0589-0F2D-A0F24EC52B6A}"/>
              </a:ext>
            </a:extLst>
          </p:cNvPr>
          <p:cNvSpPr txBox="1"/>
          <p:nvPr userDrawn="1">
            <p:extLst>
              <p:ext uri="{1162E1C5-73C7-4A58-AE30-91384D911F3F}">
                <p184:classification xmlns:p184="http://schemas.microsoft.com/office/powerpoint/2018/4/main" val="ftr"/>
              </p:ext>
            </p:extLst>
          </p:nvPr>
        </p:nvSpPr>
        <p:spPr>
          <a:xfrm>
            <a:off x="0" y="6720841"/>
            <a:ext cx="4595813" cy="103875"/>
          </a:xfrm>
          <a:prstGeom prst="rect">
            <a:avLst/>
          </a:prstGeom>
        </p:spPr>
        <p:txBody>
          <a:bodyPr horzOverflow="overflow" lIns="0" tIns="0" rIns="0" bIns="0">
            <a:spAutoFit/>
          </a:bodyPr>
          <a:lstStyle/>
          <a:p>
            <a:pPr algn="l"/>
            <a:r>
              <a:rPr lang="en-US" sz="675">
                <a:solidFill>
                  <a:srgbClr val="000000"/>
                </a:solidFill>
                <a:latin typeface="Calibri" panose="020F0502020204030204" pitchFamily="34" charset="0"/>
                <a:cs typeface="Calibri" panose="020F0502020204030204" pitchFamily="34" charset="0"/>
              </a:rPr>
              <a:t>INTERNAL. This information is accessible to ADB Management and staff. It may be shared outside ADB with appropriate permission.</a:t>
            </a:r>
          </a:p>
        </p:txBody>
      </p:sp>
    </p:spTree>
    <p:extLst>
      <p:ext uri="{BB962C8B-B14F-4D97-AF65-F5344CB8AC3E}">
        <p14:creationId xmlns:p14="http://schemas.microsoft.com/office/powerpoint/2010/main" val="322907677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adb.org/projects/49190-001/main" TargetMode="External"/><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microsoft.com/office/2017/06/relationships/model3d" Target="../media/model3d1.glb"/><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13.jpg"/><Relationship Id="rId5" Type="http://schemas.openxmlformats.org/officeDocument/2006/relationships/image" Target="../media/image12.jpe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jpeg"/><Relationship Id="rId5" Type="http://schemas.microsoft.com/office/2007/relationships/hdphoto" Target="../media/hdphoto2.wdp"/><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4.png"/><Relationship Id="rId5" Type="http://schemas.microsoft.com/office/2007/relationships/hdphoto" Target="../media/hdphoto5.wdp"/><Relationship Id="rId4" Type="http://schemas.openxmlformats.org/officeDocument/2006/relationships/image" Target="../media/image23.png"/><Relationship Id="rId9" Type="http://schemas.microsoft.com/office/2007/relationships/hdphoto" Target="../media/hdphoto7.wdp"/></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8.wdp"/><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8" Type="http://schemas.microsoft.com/office/2007/relationships/hdphoto" Target="../media/hdphoto11.wdp"/><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10.wdp"/><Relationship Id="rId5" Type="http://schemas.openxmlformats.org/officeDocument/2006/relationships/image" Target="../media/image30.png"/><Relationship Id="rId10" Type="http://schemas.microsoft.com/office/2007/relationships/hdphoto" Target="../media/hdphoto12.wdp"/><Relationship Id="rId4" Type="http://schemas.microsoft.com/office/2007/relationships/hdphoto" Target="../media/hdphoto9.wdp"/><Relationship Id="rId9"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AE6C4-3A30-4485-B0BE-32FAA27D7D21}"/>
              </a:ext>
            </a:extLst>
          </p:cNvPr>
          <p:cNvSpPr>
            <a:spLocks noGrp="1"/>
          </p:cNvSpPr>
          <p:nvPr>
            <p:ph type="ctrTitle"/>
          </p:nvPr>
        </p:nvSpPr>
        <p:spPr>
          <a:xfrm>
            <a:off x="557715" y="2353389"/>
            <a:ext cx="7021689" cy="1646302"/>
          </a:xfrm>
        </p:spPr>
        <p:txBody>
          <a:bodyPr/>
          <a:lstStyle/>
          <a:p>
            <a:pPr algn="ctr">
              <a:spcBef>
                <a:spcPts val="0"/>
              </a:spcBef>
            </a:pPr>
            <a:r>
              <a:rPr lang="mn-MN" sz="2200" b="1" dirty="0"/>
              <a:t>Гааль ба амьтан, </a:t>
            </a:r>
            <a:r>
              <a:rPr lang="mn-MN" sz="2200" b="1"/>
              <a:t>ургамлын эрүүл ахуйн </a:t>
            </a:r>
            <a:br>
              <a:rPr lang="mn-MN" sz="2200" b="1"/>
            </a:br>
            <a:r>
              <a:rPr lang="mn-MN" sz="2200" b="1"/>
              <a:t>арга </a:t>
            </a:r>
            <a:r>
              <a:rPr lang="mn-MN" sz="2200" b="1" dirty="0"/>
              <a:t>хэмжээ сэдэвт</a:t>
            </a:r>
            <a:br>
              <a:rPr lang="mn-MN" sz="2200" b="1" dirty="0"/>
            </a:br>
            <a:r>
              <a:rPr lang="mn-MN" sz="2200" b="1" dirty="0"/>
              <a:t> Монгол Улсад зориулсан цуврал вебинар</a:t>
            </a:r>
            <a:br>
              <a:rPr lang="en-GB" sz="2000" b="1" dirty="0"/>
            </a:br>
            <a:br>
              <a:rPr lang="en-GB" sz="2200" b="1" dirty="0"/>
            </a:br>
            <a:r>
              <a:rPr sz="1800" dirty="0">
                <a:solidFill>
                  <a:srgbClr val="0070C0"/>
                </a:solidFill>
              </a:rPr>
              <a:t> </a:t>
            </a:r>
            <a:r>
              <a:rPr lang="mn-MN" sz="1800" dirty="0">
                <a:solidFill>
                  <a:srgbClr val="0070C0"/>
                </a:solidFill>
              </a:rPr>
              <a:t>Цуврал 1: Хилийн нэгдсэн удирдлага болон ургамал, амьтан, тэдгээрийн гаралтай бүтээгдэхүүний эрсдэлийн үнэлгээний туршлага</a:t>
            </a:r>
            <a:br>
              <a:rPr lang="mn-MN" sz="1800" dirty="0">
                <a:solidFill>
                  <a:srgbClr val="0070C0"/>
                </a:solidFill>
              </a:rPr>
            </a:br>
            <a:br>
              <a:rPr lang="mn-MN" sz="1800" dirty="0">
                <a:solidFill>
                  <a:srgbClr val="0070C0"/>
                </a:solidFill>
              </a:rPr>
            </a:br>
            <a:r>
              <a:rPr lang="mn-MN" sz="1800" dirty="0">
                <a:solidFill>
                  <a:srgbClr val="0070C0"/>
                </a:solidFill>
              </a:rPr>
              <a:t>2022 оны 6-р сарын 16-17</a:t>
            </a:r>
            <a:br>
              <a:rPr lang="mn-MN" sz="1800" dirty="0">
                <a:solidFill>
                  <a:srgbClr val="0070C0"/>
                </a:solidFill>
              </a:rPr>
            </a:br>
            <a:endParaRPr lang="en-US" sz="1800" dirty="0">
              <a:solidFill>
                <a:srgbClr val="0070C0"/>
              </a:solidFill>
            </a:endParaRPr>
          </a:p>
        </p:txBody>
      </p:sp>
      <p:pic>
        <p:nvPicPr>
          <p:cNvPr id="4" name="Picture 3">
            <a:extLst>
              <a:ext uri="{FF2B5EF4-FFF2-40B4-BE49-F238E27FC236}">
                <a16:creationId xmlns:a16="http://schemas.microsoft.com/office/drawing/2014/main" id="{8C772744-FF9C-4CC3-5AB0-49634233510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2320" y="5493037"/>
            <a:ext cx="1070909" cy="1096899"/>
          </a:xfrm>
          <a:prstGeom prst="rect">
            <a:avLst/>
          </a:prstGeom>
        </p:spPr>
      </p:pic>
      <p:sp>
        <p:nvSpPr>
          <p:cNvPr id="5" name="Subtitle 2">
            <a:extLst>
              <a:ext uri="{FF2B5EF4-FFF2-40B4-BE49-F238E27FC236}">
                <a16:creationId xmlns:a16="http://schemas.microsoft.com/office/drawing/2014/main" id="{4A38E6E1-C0AA-B5DE-7E31-D37D0DC22B3A}"/>
              </a:ext>
            </a:extLst>
          </p:cNvPr>
          <p:cNvSpPr txBox="1">
            <a:spLocks/>
          </p:cNvSpPr>
          <p:nvPr/>
        </p:nvSpPr>
        <p:spPr>
          <a:xfrm>
            <a:off x="438415" y="4273915"/>
            <a:ext cx="7576696" cy="1096899"/>
          </a:xfrm>
          <a:prstGeom prst="rect">
            <a:avLst/>
          </a:prstGeom>
        </p:spPr>
        <p:txBody>
          <a:bodyPr vert="horz" lIns="91440" tIns="45720" rIns="91440" bIns="4572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spcBef>
                <a:spcPts val="0"/>
              </a:spcBef>
            </a:pPr>
            <a:endParaRPr lang="en-US" sz="2000" i="1" dirty="0">
              <a:solidFill>
                <a:srgbClr val="0070C0"/>
              </a:solidFill>
            </a:endParaRPr>
          </a:p>
        </p:txBody>
      </p:sp>
      <p:sp>
        <p:nvSpPr>
          <p:cNvPr id="8" name="Subtitle 2">
            <a:extLst>
              <a:ext uri="{FF2B5EF4-FFF2-40B4-BE49-F238E27FC236}">
                <a16:creationId xmlns:a16="http://schemas.microsoft.com/office/drawing/2014/main" id="{9B8B599B-1308-85AF-742E-8427B996407D}"/>
              </a:ext>
            </a:extLst>
          </p:cNvPr>
          <p:cNvSpPr txBox="1">
            <a:spLocks/>
          </p:cNvSpPr>
          <p:nvPr/>
        </p:nvSpPr>
        <p:spPr>
          <a:xfrm>
            <a:off x="1305300" y="6009550"/>
            <a:ext cx="6533400" cy="544690"/>
          </a:xfrm>
          <a:prstGeom prst="rect">
            <a:avLst/>
          </a:prstGeom>
        </p:spPr>
        <p:txBody>
          <a:bodyPr vert="horz" lIns="91440" tIns="45720" rIns="91440" bIns="4572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just">
              <a:spcBef>
                <a:spcPts val="0"/>
              </a:spcBef>
              <a:defRPr sz="1200" i="1">
                <a:solidFill>
                  <a:schemeClr val="tx1"/>
                </a:solidFill>
              </a:defRPr>
            </a:pPr>
            <a:r>
              <a:rPr u="sng" dirty="0">
                <a:hlinkClick r:id="rId3">
                  <a:extLst>
                    <a:ext uri="{A12FA001-AC4F-418D-AE19-62706E023703}">
                      <ahyp:hlinkClr xmlns:ahyp="http://schemas.microsoft.com/office/drawing/2018/hyperlinkcolor" val="tx"/>
                    </a:ext>
                  </a:extLst>
                </a:hlinkClick>
              </a:rPr>
              <a:t>ТА 9500: Худалдааг хөнгөвчлөх ариун цэврийн болон ургамлын эрүүл ахуйн арга хэмжээг шинэчлэх</a:t>
            </a:r>
            <a:r>
              <a:rPr dirty="0"/>
              <a:t> , БНХАУ-</a:t>
            </a:r>
            <a:r>
              <a:rPr dirty="0" err="1"/>
              <a:t>ын</a:t>
            </a:r>
            <a:r>
              <a:rPr dirty="0"/>
              <a:t> </a:t>
            </a:r>
            <a:r>
              <a:rPr dirty="0" err="1"/>
              <a:t>Ядуурлыг</a:t>
            </a:r>
            <a:r>
              <a:rPr dirty="0"/>
              <a:t> </a:t>
            </a:r>
            <a:r>
              <a:rPr dirty="0" err="1"/>
              <a:t>бууруулах</a:t>
            </a:r>
            <a:r>
              <a:rPr dirty="0"/>
              <a:t>, </a:t>
            </a:r>
            <a:r>
              <a:rPr dirty="0" err="1"/>
              <a:t>бүс</a:t>
            </a:r>
            <a:r>
              <a:rPr dirty="0"/>
              <a:t> </a:t>
            </a:r>
            <a:r>
              <a:rPr dirty="0" err="1"/>
              <a:t>нутгийн</a:t>
            </a:r>
            <a:r>
              <a:rPr dirty="0"/>
              <a:t> </a:t>
            </a:r>
            <a:r>
              <a:rPr dirty="0" err="1"/>
              <a:t>хамтын</a:t>
            </a:r>
            <a:r>
              <a:rPr dirty="0"/>
              <a:t> </a:t>
            </a:r>
            <a:r>
              <a:rPr dirty="0" err="1"/>
              <a:t>ажиллагааны</a:t>
            </a:r>
            <a:r>
              <a:rPr dirty="0"/>
              <a:t> </a:t>
            </a:r>
            <a:r>
              <a:rPr dirty="0" err="1"/>
              <a:t>сан</a:t>
            </a:r>
            <a:r>
              <a:rPr dirty="0"/>
              <a:t>, </a:t>
            </a:r>
            <a:r>
              <a:rPr dirty="0" err="1"/>
              <a:t>Бүс</a:t>
            </a:r>
            <a:r>
              <a:rPr dirty="0"/>
              <a:t> </a:t>
            </a:r>
            <a:r>
              <a:rPr dirty="0" err="1"/>
              <a:t>нутгийн</a:t>
            </a:r>
            <a:r>
              <a:rPr dirty="0"/>
              <a:t> </a:t>
            </a:r>
            <a:r>
              <a:rPr dirty="0" err="1"/>
              <a:t>хамтын</a:t>
            </a:r>
            <a:r>
              <a:rPr dirty="0"/>
              <a:t> </a:t>
            </a:r>
            <a:r>
              <a:rPr dirty="0" err="1"/>
              <a:t>ажиллагаа</a:t>
            </a:r>
            <a:r>
              <a:rPr dirty="0"/>
              <a:t>, </a:t>
            </a:r>
            <a:r>
              <a:rPr dirty="0" err="1"/>
              <a:t>интеграцийн</a:t>
            </a:r>
            <a:r>
              <a:rPr dirty="0"/>
              <a:t> </a:t>
            </a:r>
            <a:r>
              <a:rPr dirty="0" err="1"/>
              <a:t>сангаас</a:t>
            </a:r>
            <a:r>
              <a:rPr dirty="0"/>
              <a:t> </a:t>
            </a:r>
            <a:r>
              <a:rPr dirty="0" err="1"/>
              <a:t>хамтран</a:t>
            </a:r>
            <a:r>
              <a:rPr dirty="0"/>
              <a:t> </a:t>
            </a:r>
            <a:r>
              <a:rPr dirty="0" err="1"/>
              <a:t>санхүүжүүлдэг</a:t>
            </a:r>
            <a:r>
              <a:rPr dirty="0"/>
              <a:t>.</a:t>
            </a:r>
            <a:endParaRPr lang="en-PH" sz="1200" i="1" dirty="0">
              <a:solidFill>
                <a:schemeClr val="tx1"/>
              </a:solidFill>
            </a:endParaRPr>
          </a:p>
          <a:p>
            <a:pPr algn="just">
              <a:spcBef>
                <a:spcPts val="0"/>
              </a:spcBef>
            </a:pPr>
            <a:endParaRPr lang="en-US" sz="1200" i="1" dirty="0">
              <a:solidFill>
                <a:schemeClr val="tx1"/>
              </a:solidFill>
            </a:endParaRPr>
          </a:p>
        </p:txBody>
      </p:sp>
      <p:sp>
        <p:nvSpPr>
          <p:cNvPr id="7" name="Subtitle 2">
            <a:extLst>
              <a:ext uri="{FF2B5EF4-FFF2-40B4-BE49-F238E27FC236}">
                <a16:creationId xmlns:a16="http://schemas.microsoft.com/office/drawing/2014/main" id="{BCAEF258-4C2D-24AA-6459-86BCC45D4F49}"/>
              </a:ext>
            </a:extLst>
          </p:cNvPr>
          <p:cNvSpPr txBox="1">
            <a:spLocks/>
          </p:cNvSpPr>
          <p:nvPr/>
        </p:nvSpPr>
        <p:spPr>
          <a:xfrm>
            <a:off x="212320" y="3999691"/>
            <a:ext cx="7712480" cy="1096899"/>
          </a:xfrm>
          <a:prstGeom prst="rect">
            <a:avLst/>
          </a:prstGeom>
        </p:spPr>
        <p:txBody>
          <a:bodyPr vert="horz" lIns="91440" tIns="45720" rIns="91440" bIns="4572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spcBef>
                <a:spcPts val="0"/>
              </a:spcBef>
              <a:defRPr sz="1600" b="1">
                <a:solidFill>
                  <a:srgbClr val="0070C0"/>
                </a:solidFill>
              </a:defRPr>
            </a:pPr>
            <a:r>
              <a:t>Хичээл 3: Ургамал, ургамлын гаралтай бүтээгдэхүүний эрсдэлийн үнэлгээ, ангилал, хууль эрх зүйн үндэслэл </a:t>
            </a:r>
          </a:p>
          <a:p>
            <a:pPr algn="ctr">
              <a:spcBef>
                <a:spcPts val="0"/>
              </a:spcBef>
              <a:defRPr sz="1600">
                <a:solidFill>
                  <a:srgbClr val="0070C0"/>
                </a:solidFill>
              </a:defRPr>
            </a:pPr>
            <a:r>
              <a:t>Профессор Роб Блэк, багийн ахлагч,</a:t>
            </a:r>
            <a:r>
              <a:rPr lang="mn-MN"/>
              <a:t>ТА 9500 </a:t>
            </a:r>
            <a:endParaRPr/>
          </a:p>
          <a:p>
            <a:pPr algn="ctr">
              <a:spcBef>
                <a:spcPts val="0"/>
              </a:spcBef>
              <a:defRPr sz="1600">
                <a:solidFill>
                  <a:srgbClr val="0070C0"/>
                </a:solidFill>
              </a:defRPr>
            </a:pPr>
            <a:r>
              <a:t>Ноён Дэвид МакКеллар, УАЭА-н эксперт, ТТ 9500</a:t>
            </a:r>
          </a:p>
          <a:p>
            <a:pPr algn="ctr">
              <a:spcBef>
                <a:spcPts val="0"/>
              </a:spcBef>
              <a:defRPr sz="1600">
                <a:solidFill>
                  <a:srgbClr val="0070C0"/>
                </a:solidFill>
              </a:defRPr>
            </a:pPr>
            <a:r>
              <a:t>Азийн Хөгжлийн Банк</a:t>
            </a:r>
          </a:p>
        </p:txBody>
      </p:sp>
    </p:spTree>
    <p:extLst>
      <p:ext uri="{BB962C8B-B14F-4D97-AF65-F5344CB8AC3E}">
        <p14:creationId xmlns:p14="http://schemas.microsoft.com/office/powerpoint/2010/main" val="3738326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FB24B-2D76-874B-CDA2-CD1C75D3E1B2}"/>
              </a:ext>
            </a:extLst>
          </p:cNvPr>
          <p:cNvSpPr>
            <a:spLocks noGrp="1"/>
          </p:cNvSpPr>
          <p:nvPr>
            <p:ph type="title"/>
          </p:nvPr>
        </p:nvSpPr>
        <p:spPr>
          <a:xfrm>
            <a:off x="343269" y="37377"/>
            <a:ext cx="6257947" cy="1288248"/>
          </a:xfrm>
        </p:spPr>
        <p:txBody>
          <a:bodyPr>
            <a:normAutofit fontScale="90000"/>
          </a:bodyPr>
          <a:lstStyle/>
          <a:p>
            <a:r>
              <a:t>Ургамал, ургамлын гаралтай бүтээгдэхүүнд эрсдэлийн үнэлгээ яагаад хэрэгтэй вэ?</a:t>
            </a:r>
            <a:endParaRPr lang="en-US" dirty="0"/>
          </a:p>
        </p:txBody>
      </p:sp>
      <p:sp>
        <p:nvSpPr>
          <p:cNvPr id="3" name="Content Placeholder 2">
            <a:extLst>
              <a:ext uri="{FF2B5EF4-FFF2-40B4-BE49-F238E27FC236}">
                <a16:creationId xmlns:a16="http://schemas.microsoft.com/office/drawing/2014/main" id="{C4AC6AA2-20BD-ABFD-2D3D-5A77B957DD55}"/>
              </a:ext>
            </a:extLst>
          </p:cNvPr>
          <p:cNvSpPr>
            <a:spLocks noGrp="1"/>
          </p:cNvSpPr>
          <p:nvPr>
            <p:ph idx="1"/>
          </p:nvPr>
        </p:nvSpPr>
        <p:spPr>
          <a:xfrm>
            <a:off x="476434" y="1488613"/>
            <a:ext cx="6347714" cy="5080863"/>
          </a:xfrm>
        </p:spPr>
        <p:txBody>
          <a:bodyPr>
            <a:normAutofit fontScale="92500" lnSpcReduction="20000"/>
          </a:bodyPr>
          <a:lstStyle/>
          <a:p>
            <a:pPr>
              <a:defRPr sz="2400"/>
            </a:pPr>
            <a:r>
              <a:t>Эрсдэл = магадлал (хортон шавьж орох, үүсэх, тархах) ба үр дагавар (хортон шавьж орох, үүсэх, тархах).</a:t>
            </a:r>
          </a:p>
          <a:p>
            <a:endParaRPr lang="en-GB" sz="2400" dirty="0"/>
          </a:p>
          <a:p>
            <a:pPr>
              <a:defRPr sz="2400"/>
            </a:pPr>
            <a:r>
              <a:t>Монголын газар тариалангийн салбарт хамгийн их эрсдэлтэй хортон шавж, өвчин, тэдгээрийн орох замд анхаарлаа хандуулах нь гаалийн хувьд илүү үр дүнтэй.</a:t>
            </a:r>
          </a:p>
          <a:p>
            <a:endParaRPr lang="en-GB" sz="2400" dirty="0"/>
          </a:p>
          <a:p>
            <a:pPr marL="0" indent="0">
              <a:buNone/>
              <a:defRPr sz="2400"/>
            </a:pPr>
            <a:r>
              <a:t>Эрсдлийн үнэлгээний гол элементүүд нь:</a:t>
            </a:r>
          </a:p>
          <a:p>
            <a:pPr>
              <a:defRPr sz="2400"/>
            </a:pPr>
            <a:r>
              <a:t>Хортон шавьж ба/эсвэл хорио цээрийн хортон шавьжийн гол орох замыг тодорхойлох.</a:t>
            </a:r>
          </a:p>
          <a:p>
            <a:pPr>
              <a:defRPr sz="2400"/>
            </a:pPr>
            <a:r>
              <a:t>Эрсдэлийг үнэлж, хортон шавьжтай тэмцэх зохистой стратегийг тодорхойлох.</a:t>
            </a:r>
          </a:p>
          <a:p>
            <a:endParaRPr lang="en-US" dirty="0"/>
          </a:p>
        </p:txBody>
      </p:sp>
      <p:sp>
        <p:nvSpPr>
          <p:cNvPr id="4" name="Slide Number Placeholder 3">
            <a:extLst>
              <a:ext uri="{FF2B5EF4-FFF2-40B4-BE49-F238E27FC236}">
                <a16:creationId xmlns:a16="http://schemas.microsoft.com/office/drawing/2014/main" id="{65DEC05D-B41D-A461-3CE7-894B4BC258AE}"/>
              </a:ext>
            </a:extLst>
          </p:cNvPr>
          <p:cNvSpPr>
            <a:spLocks noGrp="1"/>
          </p:cNvSpPr>
          <p:nvPr>
            <p:ph type="sldNum" sz="quarter" idx="12"/>
          </p:nvPr>
        </p:nvSpPr>
        <p:spPr/>
        <p:txBody>
          <a:bodyPr/>
          <a:lstStyle/>
          <a:p>
            <a:fld id="{2BC2A5CE-91F7-0C45-B0DE-85B9307D2AA8}" type="slidenum">
              <a:rPr lang="en-US" smtClean="0"/>
              <a:t>10</a:t>
            </a:fld>
            <a:endParaRPr lang="en-US"/>
          </a:p>
        </p:txBody>
      </p:sp>
    </p:spTree>
    <p:extLst>
      <p:ext uri="{BB962C8B-B14F-4D97-AF65-F5344CB8AC3E}">
        <p14:creationId xmlns:p14="http://schemas.microsoft.com/office/powerpoint/2010/main" val="1939223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FB24B-2D76-874B-CDA2-CD1C75D3E1B2}"/>
              </a:ext>
            </a:extLst>
          </p:cNvPr>
          <p:cNvSpPr>
            <a:spLocks noGrp="1"/>
          </p:cNvSpPr>
          <p:nvPr>
            <p:ph type="title"/>
          </p:nvPr>
        </p:nvSpPr>
        <p:spPr>
          <a:xfrm>
            <a:off x="96963" y="232305"/>
            <a:ext cx="6347713" cy="1320800"/>
          </a:xfrm>
        </p:spPr>
        <p:txBody>
          <a:bodyPr>
            <a:normAutofit/>
          </a:bodyPr>
          <a:lstStyle/>
          <a:p>
            <a:pPr algn="ctr"/>
            <a:r>
              <a:t>Анхаарах шаардлагатай ургамлын хортон шавьж </a:t>
            </a:r>
          </a:p>
        </p:txBody>
      </p:sp>
      <p:sp>
        <p:nvSpPr>
          <p:cNvPr id="3" name="Content Placeholder 2">
            <a:extLst>
              <a:ext uri="{FF2B5EF4-FFF2-40B4-BE49-F238E27FC236}">
                <a16:creationId xmlns:a16="http://schemas.microsoft.com/office/drawing/2014/main" id="{C4AC6AA2-20BD-ABFD-2D3D-5A77B957DD55}"/>
              </a:ext>
            </a:extLst>
          </p:cNvPr>
          <p:cNvSpPr>
            <a:spLocks noGrp="1"/>
          </p:cNvSpPr>
          <p:nvPr>
            <p:ph idx="1"/>
          </p:nvPr>
        </p:nvSpPr>
        <p:spPr>
          <a:xfrm>
            <a:off x="213666" y="1249997"/>
            <a:ext cx="6347714" cy="4358005"/>
          </a:xfrm>
        </p:spPr>
        <p:txBody>
          <a:bodyPr>
            <a:normAutofit fontScale="92500"/>
          </a:bodyPr>
          <a:lstStyle/>
          <a:p>
            <a:pPr>
              <a:defRPr sz="2400"/>
            </a:pPr>
            <a:r>
              <a:t>Эрсдэлтэй газар тариалан, цэцэрлэгжүүлэлтийн салбарыг тодорхойлох.</a:t>
            </a:r>
          </a:p>
          <a:p>
            <a:pPr>
              <a:defRPr sz="2400"/>
            </a:pPr>
            <a:r>
              <a:t>Импортын хяналтын үйл ажиллагаа, протоколыг бэхжүүлэх.</a:t>
            </a:r>
          </a:p>
          <a:p>
            <a:pPr>
              <a:defRPr sz="2400"/>
            </a:pPr>
            <a:r>
              <a:t>Дотоодын ургамлын эрүүл мэндийн дүрэм журмыг хянаж үзэх. </a:t>
            </a:r>
          </a:p>
          <a:p>
            <a:pPr>
              <a:defRPr sz="2400"/>
            </a:pPr>
            <a:r>
              <a:t>Ургамлын хортон шавьжийн тандалт, хортон шавжийн хяналт мониторинг, хортон шавьжийн урьдчилсан мэдээг бэхжүүлэх. </a:t>
            </a:r>
          </a:p>
          <a:p>
            <a:pPr>
              <a:defRPr sz="2400"/>
            </a:pPr>
            <a:r>
              <a:t>Ургамлын эрүүл мэндийн лабораторийн хүчин чадлыг тодорхойлох.</a:t>
            </a:r>
          </a:p>
          <a:p>
            <a:endParaRPr lang="en-US" dirty="0"/>
          </a:p>
        </p:txBody>
      </p:sp>
      <p:pic>
        <p:nvPicPr>
          <p:cNvPr id="4" name="Picture 3" descr="A picture containing tree, outdoor, plant, shade  Description automatically generated">
            <a:extLst>
              <a:ext uri="{FF2B5EF4-FFF2-40B4-BE49-F238E27FC236}">
                <a16:creationId xmlns:a16="http://schemas.microsoft.com/office/drawing/2014/main" id="{729147C2-D673-2A0A-5369-1E0567344CC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61380" y="167861"/>
            <a:ext cx="2464904" cy="1762539"/>
          </a:xfrm>
          <a:prstGeom prst="rect">
            <a:avLst/>
          </a:prstGeom>
        </p:spPr>
      </p:pic>
      <p:pic>
        <p:nvPicPr>
          <p:cNvPr id="5" name="Picture 4">
            <a:extLst>
              <a:ext uri="{FF2B5EF4-FFF2-40B4-BE49-F238E27FC236}">
                <a16:creationId xmlns:a16="http://schemas.microsoft.com/office/drawing/2014/main" id="{A8BA8540-E78E-8826-B858-4A731CD34720}"/>
              </a:ext>
            </a:extLst>
          </p:cNvPr>
          <p:cNvPicPr>
            <a:picLocks noChangeAspect="1"/>
          </p:cNvPicPr>
          <p:nvPr/>
        </p:nvPicPr>
        <p:blipFill>
          <a:blip r:embed="rId3"/>
          <a:stretch>
            <a:fillRect/>
          </a:stretch>
        </p:blipFill>
        <p:spPr>
          <a:xfrm>
            <a:off x="6585053" y="2089910"/>
            <a:ext cx="2462997" cy="1920406"/>
          </a:xfrm>
          <a:prstGeom prst="rect">
            <a:avLst/>
          </a:prstGeom>
        </p:spPr>
      </p:pic>
      <p:pic>
        <p:nvPicPr>
          <p:cNvPr id="6" name="Picture 5">
            <a:extLst>
              <a:ext uri="{FF2B5EF4-FFF2-40B4-BE49-F238E27FC236}">
                <a16:creationId xmlns:a16="http://schemas.microsoft.com/office/drawing/2014/main" id="{A74A3191-F4C8-C335-60A4-5518FA5FB984}"/>
              </a:ext>
            </a:extLst>
          </p:cNvPr>
          <p:cNvPicPr>
            <a:picLocks noChangeAspect="1"/>
          </p:cNvPicPr>
          <p:nvPr/>
        </p:nvPicPr>
        <p:blipFill>
          <a:blip r:embed="rId4"/>
          <a:stretch>
            <a:fillRect/>
          </a:stretch>
        </p:blipFill>
        <p:spPr>
          <a:xfrm>
            <a:off x="6561380" y="4135939"/>
            <a:ext cx="2462997" cy="1847248"/>
          </a:xfrm>
          <a:prstGeom prst="rect">
            <a:avLst/>
          </a:prstGeom>
        </p:spPr>
      </p:pic>
      <p:sp>
        <p:nvSpPr>
          <p:cNvPr id="7" name="Slide Number Placeholder 6">
            <a:extLst>
              <a:ext uri="{FF2B5EF4-FFF2-40B4-BE49-F238E27FC236}">
                <a16:creationId xmlns:a16="http://schemas.microsoft.com/office/drawing/2014/main" id="{2B12FD3C-39BE-F6E8-307F-FBAE5BDF29AC}"/>
              </a:ext>
            </a:extLst>
          </p:cNvPr>
          <p:cNvSpPr>
            <a:spLocks noGrp="1"/>
          </p:cNvSpPr>
          <p:nvPr>
            <p:ph type="sldNum" sz="quarter" idx="12"/>
          </p:nvPr>
        </p:nvSpPr>
        <p:spPr/>
        <p:txBody>
          <a:bodyPr/>
          <a:lstStyle/>
          <a:p>
            <a:fld id="{2BC2A5CE-91F7-0C45-B0DE-85B9307D2AA8}" type="slidenum">
              <a:rPr lang="en-US" smtClean="0"/>
              <a:t>11</a:t>
            </a:fld>
            <a:endParaRPr lang="en-US"/>
          </a:p>
        </p:txBody>
      </p:sp>
    </p:spTree>
    <p:extLst>
      <p:ext uri="{BB962C8B-B14F-4D97-AF65-F5344CB8AC3E}">
        <p14:creationId xmlns:p14="http://schemas.microsoft.com/office/powerpoint/2010/main" val="2260117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3CD38-6BE9-4BA2-B8BC-3722E72C12A3}"/>
              </a:ext>
            </a:extLst>
          </p:cNvPr>
          <p:cNvSpPr>
            <a:spLocks noGrp="1"/>
          </p:cNvSpPr>
          <p:nvPr>
            <p:ph type="title"/>
          </p:nvPr>
        </p:nvSpPr>
        <p:spPr>
          <a:xfrm>
            <a:off x="684103" y="177777"/>
            <a:ext cx="7200900" cy="1114425"/>
          </a:xfrm>
        </p:spPr>
        <p:txBody>
          <a:bodyPr>
            <a:normAutofit fontScale="90000"/>
          </a:bodyPr>
          <a:lstStyle/>
          <a:p>
            <a:pPr algn="ctr"/>
            <a:r>
              <a:t>Хортон шавьжны эрсдэлийн шинжилгээ </a:t>
            </a:r>
          </a:p>
        </p:txBody>
      </p:sp>
      <mc:AlternateContent xmlns:mc="http://schemas.openxmlformats.org/markup-compatibility/2006">
        <mc:Choice xmlns:am3d="http://schemas.microsoft.com/office/drawing/2017/model3d" Requires="am3d">
          <p:graphicFrame>
            <p:nvGraphicFramePr>
              <p:cNvPr id="5" name="Content Placeholder 4" descr="Domes And Pinacoid Red">
                <a:extLst>
                  <a:ext uri="{FF2B5EF4-FFF2-40B4-BE49-F238E27FC236}">
                    <a16:creationId xmlns:a16="http://schemas.microsoft.com/office/drawing/2014/main" id="{01D5B440-FD25-48B2-B4B2-FF8A9D17A8FD}"/>
                  </a:ext>
                </a:extLst>
              </p:cNvPr>
              <p:cNvGraphicFramePr>
                <a:graphicFrameLocks noGrp="1" noChangeAspect="1"/>
              </p:cNvGraphicFramePr>
              <p:nvPr>
                <p:ph idx="1"/>
              </p:nvPr>
            </p:nvGraphicFramePr>
            <p:xfrm>
              <a:off x="576636" y="1482974"/>
              <a:ext cx="2570429" cy="1253936"/>
            </p:xfrm>
            <a:graphic>
              <a:graphicData uri="http://schemas.microsoft.com/office/drawing/2017/model3d">
                <am3d:model3d r:embed="rId3">
                  <am3d:spPr>
                    <a:xfrm>
                      <a:off x="0" y="0"/>
                      <a:ext cx="2570429" cy="1253936"/>
                    </a:xfrm>
                    <a:prstGeom prst="rect">
                      <a:avLst/>
                    </a:prstGeom>
                  </am3d:spPr>
                  <am3d:camera>
                    <am3d:pos x="0" y="0" z="61634510"/>
                    <am3d:up dx="0" dy="36000000" dz="0"/>
                    <am3d:lookAt x="0" y="0" z="0"/>
                    <am3d:perspective fov="2700000"/>
                  </am3d:camera>
                  <am3d:trans>
                    <am3d:meterPerModelUnit n="105404" d="1000000"/>
                    <am3d:preTrans dx="-38771" dy="-6202928" dz="0"/>
                    <am3d:scale>
                      <am3d:sx n="1000000" d="1000000"/>
                      <am3d:sy n="1000000" d="1000000"/>
                      <am3d:sz n="1000000" d="1000000"/>
                    </am3d:scale>
                    <am3d:rot ax="371581" ay="1478011" az="155381"/>
                    <am3d:postTrans dx="0" dy="0" dz="0"/>
                  </am3d:trans>
                  <am3d:raster rName="Office3DRenderer" rVer="16.0.8326">
                    <am3d:blip r:embed="rId4"/>
                  </am3d:raster>
                  <am3d:objViewport viewportSz="2686049"/>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 name="Content Placeholder 4" descr="Domes And Pinacoid Red">
                <a:extLst>
                  <a:ext uri="{FF2B5EF4-FFF2-40B4-BE49-F238E27FC236}">
                    <a16:creationId xmlns:a16="http://schemas.microsoft.com/office/drawing/2014/main" id="{01D5B440-FD25-48B2-B4B2-FF8A9D17A8FD}"/>
                  </a:ext>
                </a:extLst>
              </p:cNvPr>
              <p:cNvPicPr>
                <a:picLocks noGrp="1" noRot="1" noChangeAspect="1" noMove="1" noResize="1" noEditPoints="1" noAdjustHandles="1" noChangeArrowheads="1" noChangeShapeType="1" noCrop="1"/>
              </p:cNvPicPr>
              <p:nvPr/>
            </p:nvPicPr>
            <p:blipFill>
              <a:blip r:embed="rId4"/>
              <a:stretch>
                <a:fillRect/>
              </a:stretch>
            </p:blipFill>
            <p:spPr>
              <a:xfrm>
                <a:off x="576636" y="1482974"/>
                <a:ext cx="2570429" cy="1253936"/>
              </a:xfrm>
              <a:prstGeom prst="rect">
                <a:avLst/>
              </a:prstGeom>
            </p:spPr>
          </p:pic>
        </mc:Fallback>
      </mc:AlternateContent>
      <p:sp>
        <p:nvSpPr>
          <p:cNvPr id="4" name="Slide Number Placeholder 3">
            <a:extLst>
              <a:ext uri="{FF2B5EF4-FFF2-40B4-BE49-F238E27FC236}">
                <a16:creationId xmlns:a16="http://schemas.microsoft.com/office/drawing/2014/main" id="{DA7B7B16-3739-4CE7-B20C-BD8BC04417BE}"/>
              </a:ext>
            </a:extLst>
          </p:cNvPr>
          <p:cNvSpPr>
            <a:spLocks noGrp="1"/>
          </p:cNvSpPr>
          <p:nvPr>
            <p:ph type="sldNum" sz="quarter" idx="12"/>
          </p:nvPr>
        </p:nvSpPr>
        <p:spPr/>
        <p:txBody>
          <a:bodyPr/>
          <a:lstStyle/>
          <a:p>
            <a:pPr defTabSz="685800">
              <a:defRPr/>
            </a:pPr>
            <a:fld id="{C4D50946-7F3A-D141-BB8B-2371C9556B9E}" type="slidenum">
              <a:rPr lang="en-US">
                <a:solidFill>
                  <a:srgbClr val="191B0E"/>
                </a:solidFill>
                <a:latin typeface="Franklin Gothic Book" panose="020B0503020102020204"/>
              </a:rPr>
              <a:pPr defTabSz="685800">
                <a:defRPr/>
              </a:pPr>
              <a:t>12</a:t>
            </a:fld>
            <a:endParaRPr lang="en-US" dirty="0">
              <a:solidFill>
                <a:srgbClr val="191B0E"/>
              </a:solidFill>
              <a:latin typeface="Franklin Gothic Book" panose="020B0503020102020204"/>
            </a:endParaRPr>
          </a:p>
        </p:txBody>
      </p:sp>
      <mc:AlternateContent xmlns:mc="http://schemas.openxmlformats.org/markup-compatibility/2006">
        <mc:Choice xmlns:am3d="http://schemas.microsoft.com/office/drawing/2017/model3d" Requires="am3d">
          <p:graphicFrame>
            <p:nvGraphicFramePr>
              <p:cNvPr id="6" name="Content Placeholder 4" descr="Domes And Pinacoid Red">
                <a:extLst>
                  <a:ext uri="{FF2B5EF4-FFF2-40B4-BE49-F238E27FC236}">
                    <a16:creationId xmlns:a16="http://schemas.microsoft.com/office/drawing/2014/main" id="{31CA3C91-092C-4726-9C83-98B281431A85}"/>
                  </a:ext>
                </a:extLst>
              </p:cNvPr>
              <p:cNvGraphicFramePr>
                <a:graphicFrameLocks noChangeAspect="1"/>
              </p:cNvGraphicFramePr>
              <p:nvPr/>
            </p:nvGraphicFramePr>
            <p:xfrm>
              <a:off x="1717833" y="2841516"/>
              <a:ext cx="2566720" cy="1317365"/>
            </p:xfrm>
            <a:graphic>
              <a:graphicData uri="http://schemas.microsoft.com/office/drawing/2017/model3d">
                <am3d:model3d r:embed="rId3">
                  <am3d:spPr>
                    <a:xfrm>
                      <a:off x="0" y="0"/>
                      <a:ext cx="2566720" cy="1317365"/>
                    </a:xfrm>
                    <a:prstGeom prst="rect">
                      <a:avLst/>
                    </a:prstGeom>
                  </am3d:spPr>
                  <am3d:camera>
                    <am3d:pos x="0" y="0" z="61634510"/>
                    <am3d:up dx="0" dy="36000000" dz="0"/>
                    <am3d:lookAt x="0" y="0" z="0"/>
                    <am3d:perspective fov="2700000"/>
                  </am3d:camera>
                  <am3d:trans>
                    <am3d:meterPerModelUnit n="105404" d="1000000"/>
                    <am3d:preTrans dx="-38771" dy="-6202928" dz="0"/>
                    <am3d:scale>
                      <am3d:sx n="1000000" d="1000000"/>
                      <am3d:sy n="1000000" d="1000000"/>
                      <am3d:sz n="1000000" d="1000000"/>
                    </am3d:scale>
                    <am3d:rot ax="449873" ay="1541631" az="195956"/>
                    <am3d:postTrans dx="0" dy="0" dz="0"/>
                  </am3d:trans>
                  <am3d:raster rName="Office3DRenderer" rVer="16.0.8326">
                    <am3d:blip r:embed="rId5"/>
                  </am3d:raster>
                  <am3d:objViewport viewportSz="2686046"/>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6" name="Content Placeholder 4" descr="Domes And Pinacoid Red">
                <a:extLst>
                  <a:ext uri="{FF2B5EF4-FFF2-40B4-BE49-F238E27FC236}">
                    <a16:creationId xmlns:a16="http://schemas.microsoft.com/office/drawing/2014/main" id="{31CA3C91-092C-4726-9C83-98B281431A85}"/>
                  </a:ext>
                </a:extLst>
              </p:cNvPr>
              <p:cNvPicPr>
                <a:picLocks noGrp="1" noRot="1" noChangeAspect="1" noMove="1" noResize="1" noEditPoints="1" noAdjustHandles="1" noChangeArrowheads="1" noChangeShapeType="1" noCrop="1"/>
              </p:cNvPicPr>
              <p:nvPr/>
            </p:nvPicPr>
            <p:blipFill>
              <a:blip r:embed="rId5"/>
              <a:stretch>
                <a:fillRect/>
              </a:stretch>
            </p:blipFill>
            <p:spPr>
              <a:xfrm>
                <a:off x="1717833" y="2841516"/>
                <a:ext cx="2566720" cy="1317365"/>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7" name="Content Placeholder 4" descr="Domes And Pinacoid Red">
                <a:extLst>
                  <a:ext uri="{FF2B5EF4-FFF2-40B4-BE49-F238E27FC236}">
                    <a16:creationId xmlns:a16="http://schemas.microsoft.com/office/drawing/2014/main" id="{810562C4-2142-4D51-B302-2678B6C69238}"/>
                  </a:ext>
                </a:extLst>
              </p:cNvPr>
              <p:cNvGraphicFramePr>
                <a:graphicFrameLocks noChangeAspect="1"/>
              </p:cNvGraphicFramePr>
              <p:nvPr/>
            </p:nvGraphicFramePr>
            <p:xfrm>
              <a:off x="3574234" y="3878417"/>
              <a:ext cx="2570429" cy="1253936"/>
            </p:xfrm>
            <a:graphic>
              <a:graphicData uri="http://schemas.microsoft.com/office/drawing/2017/model3d">
                <am3d:model3d r:embed="rId3">
                  <am3d:spPr>
                    <a:xfrm>
                      <a:off x="0" y="0"/>
                      <a:ext cx="2570429" cy="1253936"/>
                    </a:xfrm>
                    <a:prstGeom prst="rect">
                      <a:avLst/>
                    </a:prstGeom>
                  </am3d:spPr>
                  <am3d:camera>
                    <am3d:pos x="0" y="0" z="61634510"/>
                    <am3d:up dx="0" dy="36000000" dz="0"/>
                    <am3d:lookAt x="0" y="0" z="0"/>
                    <am3d:perspective fov="2700000"/>
                  </am3d:camera>
                  <am3d:trans>
                    <am3d:meterPerModelUnit n="105404" d="1000000"/>
                    <am3d:preTrans dx="-38771" dy="-6202928" dz="0"/>
                    <am3d:scale>
                      <am3d:sx n="1000000" d="1000000"/>
                      <am3d:sy n="1000000" d="1000000"/>
                      <am3d:sz n="1000000" d="1000000"/>
                    </am3d:scale>
                    <am3d:rot ax="371581" ay="1478011" az="155381"/>
                    <am3d:postTrans dx="0" dy="0" dz="0"/>
                  </am3d:trans>
                  <am3d:raster rName="Office3DRenderer" rVer="16.0.8326">
                    <am3d:blip r:embed="rId4"/>
                  </am3d:raster>
                  <am3d:objViewport viewportSz="2686049"/>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7" name="Content Placeholder 4" descr="Domes And Pinacoid Red">
                <a:extLst>
                  <a:ext uri="{FF2B5EF4-FFF2-40B4-BE49-F238E27FC236}">
                    <a16:creationId xmlns:a16="http://schemas.microsoft.com/office/drawing/2014/main" id="{810562C4-2142-4D51-B302-2678B6C69238}"/>
                  </a:ext>
                </a:extLst>
              </p:cNvPr>
              <p:cNvPicPr>
                <a:picLocks noGrp="1" noRot="1" noChangeAspect="1" noMove="1" noResize="1" noEditPoints="1" noAdjustHandles="1" noChangeArrowheads="1" noChangeShapeType="1" noCrop="1"/>
              </p:cNvPicPr>
              <p:nvPr/>
            </p:nvPicPr>
            <p:blipFill>
              <a:blip r:embed="rId4"/>
              <a:stretch>
                <a:fillRect/>
              </a:stretch>
            </p:blipFill>
            <p:spPr>
              <a:xfrm>
                <a:off x="3574234" y="3878417"/>
                <a:ext cx="2570429" cy="1253936"/>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8" name="Content Placeholder 4" descr="Domes And Pinacoid Red">
                <a:extLst>
                  <a:ext uri="{FF2B5EF4-FFF2-40B4-BE49-F238E27FC236}">
                    <a16:creationId xmlns:a16="http://schemas.microsoft.com/office/drawing/2014/main" id="{A5E9232D-F2EB-45D4-A2F8-9D3127AD7B6D}"/>
                  </a:ext>
                </a:extLst>
              </p:cNvPr>
              <p:cNvGraphicFramePr>
                <a:graphicFrameLocks noChangeAspect="1"/>
              </p:cNvGraphicFramePr>
              <p:nvPr/>
            </p:nvGraphicFramePr>
            <p:xfrm>
              <a:off x="6250218" y="4543474"/>
              <a:ext cx="2570429" cy="1253936"/>
            </p:xfrm>
            <a:graphic>
              <a:graphicData uri="http://schemas.microsoft.com/office/drawing/2017/model3d">
                <am3d:model3d r:embed="rId3">
                  <am3d:spPr>
                    <a:xfrm>
                      <a:off x="0" y="0"/>
                      <a:ext cx="2570429" cy="1253936"/>
                    </a:xfrm>
                    <a:prstGeom prst="rect">
                      <a:avLst/>
                    </a:prstGeom>
                  </am3d:spPr>
                  <am3d:camera>
                    <am3d:pos x="0" y="0" z="61634510"/>
                    <am3d:up dx="0" dy="36000000" dz="0"/>
                    <am3d:lookAt x="0" y="0" z="0"/>
                    <am3d:perspective fov="2700000"/>
                  </am3d:camera>
                  <am3d:trans>
                    <am3d:meterPerModelUnit n="105404" d="1000000"/>
                    <am3d:preTrans dx="-38771" dy="-6202928" dz="0"/>
                    <am3d:scale>
                      <am3d:sx n="1000000" d="1000000"/>
                      <am3d:sy n="1000000" d="1000000"/>
                      <am3d:sz n="1000000" d="1000000"/>
                    </am3d:scale>
                    <am3d:rot ax="371581" ay="1478011" az="155381"/>
                    <am3d:postTrans dx="0" dy="0" dz="0"/>
                  </am3d:trans>
                  <am3d:raster rName="Office3DRenderer" rVer="16.0.8326">
                    <am3d:blip r:embed="rId4"/>
                  </am3d:raster>
                  <am3d:objViewport viewportSz="2686049"/>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8" name="Content Placeholder 4" descr="Domes And Pinacoid Red">
                <a:extLst>
                  <a:ext uri="{FF2B5EF4-FFF2-40B4-BE49-F238E27FC236}">
                    <a16:creationId xmlns:a16="http://schemas.microsoft.com/office/drawing/2014/main" id="{A5E9232D-F2EB-45D4-A2F8-9D3127AD7B6D}"/>
                  </a:ext>
                </a:extLst>
              </p:cNvPr>
              <p:cNvPicPr>
                <a:picLocks noGrp="1" noRot="1" noChangeAspect="1" noMove="1" noResize="1" noEditPoints="1" noAdjustHandles="1" noChangeArrowheads="1" noChangeShapeType="1" noCrop="1"/>
              </p:cNvPicPr>
              <p:nvPr/>
            </p:nvPicPr>
            <p:blipFill>
              <a:blip r:embed="rId4"/>
              <a:stretch>
                <a:fillRect/>
              </a:stretch>
            </p:blipFill>
            <p:spPr>
              <a:xfrm>
                <a:off x="6250218" y="4543474"/>
                <a:ext cx="2570429" cy="1253936"/>
              </a:xfrm>
              <a:prstGeom prst="rect">
                <a:avLst/>
              </a:prstGeom>
            </p:spPr>
          </p:pic>
        </mc:Fallback>
      </mc:AlternateContent>
      <p:sp>
        <p:nvSpPr>
          <p:cNvPr id="10" name="TextBox 9">
            <a:extLst>
              <a:ext uri="{FF2B5EF4-FFF2-40B4-BE49-F238E27FC236}">
                <a16:creationId xmlns:a16="http://schemas.microsoft.com/office/drawing/2014/main" id="{839D2F3F-DB94-4458-940C-EE5EB3479F78}"/>
              </a:ext>
            </a:extLst>
          </p:cNvPr>
          <p:cNvSpPr txBox="1"/>
          <p:nvPr/>
        </p:nvSpPr>
        <p:spPr>
          <a:xfrm>
            <a:off x="1079468" y="1739494"/>
            <a:ext cx="1921725" cy="923330"/>
          </a:xfrm>
          <a:prstGeom prst="rect">
            <a:avLst/>
          </a:prstGeom>
          <a:noFill/>
        </p:spPr>
        <p:txBody>
          <a:bodyPr wrap="square">
            <a:spAutoFit/>
          </a:bodyPr>
          <a:lstStyle/>
          <a:p>
            <a:pPr defTabSz="685800">
              <a:defRPr sz="1350" b="1">
                <a:solidFill>
                  <a:prstClr val="white"/>
                </a:solidFill>
                <a:latin typeface="Franklin Gothic Book" panose="020B0503020102020204"/>
              </a:defRPr>
            </a:pPr>
            <a:r>
              <a:t>Бараа бүтээгдэхүүнд нөлөөлөх дэлхийд </a:t>
            </a:r>
            <a:r>
              <a:rPr lang="ru-RU"/>
              <a:t> тархсан хортон шавьж </a:t>
            </a:r>
          </a:p>
          <a:p>
            <a:pPr defTabSz="685800">
              <a:defRPr sz="1350" b="1">
                <a:solidFill>
                  <a:prstClr val="white"/>
                </a:solidFill>
                <a:latin typeface="Franklin Gothic Book" panose="020B0503020102020204"/>
              </a:defRPr>
            </a:pPr>
            <a:endParaRPr/>
          </a:p>
        </p:txBody>
      </p:sp>
      <p:sp>
        <p:nvSpPr>
          <p:cNvPr id="11" name="Arrow: Bent 10">
            <a:extLst>
              <a:ext uri="{FF2B5EF4-FFF2-40B4-BE49-F238E27FC236}">
                <a16:creationId xmlns:a16="http://schemas.microsoft.com/office/drawing/2014/main" id="{1C5047A4-E135-4D46-9ABA-90357E1A0522}"/>
              </a:ext>
            </a:extLst>
          </p:cNvPr>
          <p:cNvSpPr/>
          <p:nvPr/>
        </p:nvSpPr>
        <p:spPr>
          <a:xfrm rot="5400000">
            <a:off x="3276821" y="2402336"/>
            <a:ext cx="594827" cy="68717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GB" sz="1350">
              <a:solidFill>
                <a:prstClr val="black"/>
              </a:solidFill>
              <a:latin typeface="Franklin Gothic Book" panose="020B0503020102020204"/>
            </a:endParaRPr>
          </a:p>
        </p:txBody>
      </p:sp>
      <p:sp>
        <p:nvSpPr>
          <p:cNvPr id="12" name="Arrow: Bent 11">
            <a:extLst>
              <a:ext uri="{FF2B5EF4-FFF2-40B4-BE49-F238E27FC236}">
                <a16:creationId xmlns:a16="http://schemas.microsoft.com/office/drawing/2014/main" id="{972B17B5-7826-49C3-8107-B3921071EA85}"/>
              </a:ext>
            </a:extLst>
          </p:cNvPr>
          <p:cNvSpPr/>
          <p:nvPr/>
        </p:nvSpPr>
        <p:spPr>
          <a:xfrm rot="5400000">
            <a:off x="4464807" y="3348377"/>
            <a:ext cx="610362" cy="651510"/>
          </a:xfrm>
          <a:prstGeom prst="bentArrow">
            <a:avLst>
              <a:gd name="adj1" fmla="val 25000"/>
              <a:gd name="adj2" fmla="val 23854"/>
              <a:gd name="adj3" fmla="val 25000"/>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GB" sz="1350">
              <a:solidFill>
                <a:prstClr val="black"/>
              </a:solidFill>
              <a:latin typeface="Franklin Gothic Book" panose="020B0503020102020204"/>
            </a:endParaRPr>
          </a:p>
        </p:txBody>
      </p:sp>
      <p:sp>
        <p:nvSpPr>
          <p:cNvPr id="13" name="Arrow: Bent 12">
            <a:extLst>
              <a:ext uri="{FF2B5EF4-FFF2-40B4-BE49-F238E27FC236}">
                <a16:creationId xmlns:a16="http://schemas.microsoft.com/office/drawing/2014/main" id="{3C4278D9-0A80-43E0-9E4B-271507BE8A8B}"/>
              </a:ext>
            </a:extLst>
          </p:cNvPr>
          <p:cNvSpPr/>
          <p:nvPr/>
        </p:nvSpPr>
        <p:spPr>
          <a:xfrm rot="5400000">
            <a:off x="6413771" y="4130906"/>
            <a:ext cx="594827" cy="68717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GB" sz="1350">
              <a:solidFill>
                <a:prstClr val="black"/>
              </a:solidFill>
              <a:latin typeface="Franklin Gothic Book" panose="020B0503020102020204"/>
            </a:endParaRPr>
          </a:p>
        </p:txBody>
      </p:sp>
      <p:sp>
        <p:nvSpPr>
          <p:cNvPr id="15" name="TextBox 14">
            <a:extLst>
              <a:ext uri="{FF2B5EF4-FFF2-40B4-BE49-F238E27FC236}">
                <a16:creationId xmlns:a16="http://schemas.microsoft.com/office/drawing/2014/main" id="{6B9A2A15-CC5A-445F-B9E6-47170DA5A3EA}"/>
              </a:ext>
            </a:extLst>
          </p:cNvPr>
          <p:cNvSpPr txBox="1"/>
          <p:nvPr/>
        </p:nvSpPr>
        <p:spPr>
          <a:xfrm>
            <a:off x="2286584" y="3269507"/>
            <a:ext cx="1917669" cy="507831"/>
          </a:xfrm>
          <a:prstGeom prst="rect">
            <a:avLst/>
          </a:prstGeom>
          <a:noFill/>
        </p:spPr>
        <p:txBody>
          <a:bodyPr wrap="square">
            <a:spAutoFit/>
          </a:bodyPr>
          <a:lstStyle/>
          <a:p>
            <a:pPr defTabSz="685800">
              <a:defRPr sz="1350" b="1">
                <a:solidFill>
                  <a:prstClr val="white"/>
                </a:solidFill>
                <a:latin typeface="Franklin Gothic Book" panose="020B0503020102020204"/>
              </a:defRPr>
            </a:pPr>
            <a:r>
              <a:t>ЭКСПОРТЛОГЧ оронд байдаг хортон шавьж</a:t>
            </a:r>
          </a:p>
        </p:txBody>
      </p:sp>
      <p:sp>
        <p:nvSpPr>
          <p:cNvPr id="17" name="TextBox 16">
            <a:extLst>
              <a:ext uri="{FF2B5EF4-FFF2-40B4-BE49-F238E27FC236}">
                <a16:creationId xmlns:a16="http://schemas.microsoft.com/office/drawing/2014/main" id="{E30AFA44-95F8-4566-A20E-DCB832E5D2E2}"/>
              </a:ext>
            </a:extLst>
          </p:cNvPr>
          <p:cNvSpPr txBox="1"/>
          <p:nvPr/>
        </p:nvSpPr>
        <p:spPr>
          <a:xfrm>
            <a:off x="4027326" y="4301101"/>
            <a:ext cx="2136836" cy="507831"/>
          </a:xfrm>
          <a:prstGeom prst="rect">
            <a:avLst/>
          </a:prstGeom>
          <a:noFill/>
        </p:spPr>
        <p:txBody>
          <a:bodyPr wrap="square">
            <a:spAutoFit/>
          </a:bodyPr>
          <a:lstStyle/>
          <a:p>
            <a:pPr defTabSz="685800">
              <a:defRPr sz="1350" b="1">
                <a:solidFill>
                  <a:prstClr val="white"/>
                </a:solidFill>
                <a:latin typeface="Franklin Gothic Book" panose="020B0503020102020204"/>
              </a:defRPr>
            </a:pPr>
            <a:r>
              <a:rPr lang="mn-MN"/>
              <a:t>ИМПОРТЛОГЧ </a:t>
            </a:r>
            <a:r>
              <a:rPr lang="ru-RU"/>
              <a:t>оронд байдаг хортон шавьж</a:t>
            </a:r>
          </a:p>
        </p:txBody>
      </p:sp>
      <p:sp>
        <p:nvSpPr>
          <p:cNvPr id="19" name="TextBox 18">
            <a:extLst>
              <a:ext uri="{FF2B5EF4-FFF2-40B4-BE49-F238E27FC236}">
                <a16:creationId xmlns:a16="http://schemas.microsoft.com/office/drawing/2014/main" id="{6BCDE7DB-520F-4CBE-ABB1-845339AE3FEA}"/>
              </a:ext>
            </a:extLst>
          </p:cNvPr>
          <p:cNvSpPr txBox="1"/>
          <p:nvPr/>
        </p:nvSpPr>
        <p:spPr>
          <a:xfrm>
            <a:off x="6711184" y="4938410"/>
            <a:ext cx="2309047" cy="507831"/>
          </a:xfrm>
          <a:prstGeom prst="rect">
            <a:avLst/>
          </a:prstGeom>
          <a:noFill/>
        </p:spPr>
        <p:txBody>
          <a:bodyPr wrap="square">
            <a:spAutoFit/>
          </a:bodyPr>
          <a:lstStyle/>
          <a:p>
            <a:pPr defTabSz="685800">
              <a:defRPr sz="1350" b="1">
                <a:solidFill>
                  <a:prstClr val="white"/>
                </a:solidFill>
                <a:latin typeface="Franklin Gothic Book" panose="020B0503020102020204"/>
              </a:defRPr>
            </a:pPr>
            <a:r>
              <a:rPr lang="mn-MN"/>
              <a:t>И</a:t>
            </a:r>
            <a:r>
              <a:t>мпортлогдож болох бодит эрсдэл бүхий хортон шавьж</a:t>
            </a:r>
          </a:p>
        </p:txBody>
      </p:sp>
      <p:pic>
        <p:nvPicPr>
          <p:cNvPr id="16" name="Picture 15" descr="A picture containing person, marketplace, shop  Description automatically generated">
            <a:extLst>
              <a:ext uri="{FF2B5EF4-FFF2-40B4-BE49-F238E27FC236}">
                <a16:creationId xmlns:a16="http://schemas.microsoft.com/office/drawing/2014/main" id="{680BEFEB-ECA8-46B8-ADD0-32C0D74D4CD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30636" y="1158919"/>
            <a:ext cx="3626306" cy="2043531"/>
          </a:xfrm>
          <a:prstGeom prst="rect">
            <a:avLst/>
          </a:prstGeom>
        </p:spPr>
      </p:pic>
    </p:spTree>
    <p:extLst>
      <p:ext uri="{BB962C8B-B14F-4D97-AF65-F5344CB8AC3E}">
        <p14:creationId xmlns:p14="http://schemas.microsoft.com/office/powerpoint/2010/main" val="1969780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FB24B-2D76-874B-CDA2-CD1C75D3E1B2}"/>
              </a:ext>
            </a:extLst>
          </p:cNvPr>
          <p:cNvSpPr>
            <a:spLocks noGrp="1"/>
          </p:cNvSpPr>
          <p:nvPr>
            <p:ph type="title"/>
          </p:nvPr>
        </p:nvSpPr>
        <p:spPr>
          <a:xfrm>
            <a:off x="134492" y="287358"/>
            <a:ext cx="7679185" cy="1320800"/>
          </a:xfrm>
        </p:spPr>
        <p:txBody>
          <a:bodyPr/>
          <a:lstStyle/>
          <a:p>
            <a:r>
              <a:t>Хортон шавьжны эрсдлийн шинжилгээний хоёр төрөл</a:t>
            </a:r>
            <a:endParaRPr lang="en-US" dirty="0"/>
          </a:p>
        </p:txBody>
      </p:sp>
      <p:sp>
        <p:nvSpPr>
          <p:cNvPr id="3" name="Content Placeholder 2">
            <a:extLst>
              <a:ext uri="{FF2B5EF4-FFF2-40B4-BE49-F238E27FC236}">
                <a16:creationId xmlns:a16="http://schemas.microsoft.com/office/drawing/2014/main" id="{C4AC6AA2-20BD-ABFD-2D3D-5A77B957DD55}"/>
              </a:ext>
            </a:extLst>
          </p:cNvPr>
          <p:cNvSpPr>
            <a:spLocks noGrp="1"/>
          </p:cNvSpPr>
          <p:nvPr>
            <p:ph idx="1"/>
          </p:nvPr>
        </p:nvSpPr>
        <p:spPr>
          <a:xfrm>
            <a:off x="352147" y="1375479"/>
            <a:ext cx="2576946" cy="1677766"/>
          </a:xfrm>
        </p:spPr>
        <p:txBody>
          <a:bodyPr>
            <a:normAutofit fontScale="62500" lnSpcReduction="20000"/>
          </a:bodyPr>
          <a:lstStyle/>
          <a:p>
            <a:pPr>
              <a:defRPr sz="2400"/>
            </a:pPr>
            <a:r>
              <a:t>Төрөл зүйлээр хортон шавьжийн эрсдэлийн шинжилгээ </a:t>
            </a:r>
            <a:r>
              <a:rPr lang="en-US"/>
              <a:t>(</a:t>
            </a:r>
            <a:r>
              <a:rPr lang="mn-MN"/>
              <a:t>ХШЭҮ</a:t>
            </a:r>
            <a:r>
              <a:rPr lang="en-US"/>
              <a:t>/PRA)</a:t>
            </a:r>
            <a:r>
              <a:t> хийх</a:t>
            </a:r>
          </a:p>
          <a:p>
            <a:pPr marL="0" indent="0">
              <a:buNone/>
            </a:pPr>
            <a:endParaRPr lang="en-GB" sz="2400" dirty="0"/>
          </a:p>
          <a:p>
            <a:pPr>
              <a:defRPr sz="2400"/>
            </a:pPr>
            <a:r>
              <a:rPr lang="mn-MN"/>
              <a:t>Нэвтрэх замаар </a:t>
            </a:r>
            <a:r>
              <a:rPr lang="en-US"/>
              <a:t>PRA </a:t>
            </a:r>
            <a:r>
              <a:rPr lang="mn-MN"/>
              <a:t>хийх</a:t>
            </a:r>
            <a:endParaRPr/>
          </a:p>
          <a:p>
            <a:endParaRPr lang="en-US" dirty="0"/>
          </a:p>
        </p:txBody>
      </p:sp>
      <p:pic>
        <p:nvPicPr>
          <p:cNvPr id="5" name="Picture 4">
            <a:extLst>
              <a:ext uri="{FF2B5EF4-FFF2-40B4-BE49-F238E27FC236}">
                <a16:creationId xmlns:a16="http://schemas.microsoft.com/office/drawing/2014/main" id="{C2957113-7C3A-9878-5217-0CDDBF72381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16767" y="3298729"/>
            <a:ext cx="8310465" cy="2902991"/>
          </a:xfrm>
          <a:prstGeom prst="rect">
            <a:avLst/>
          </a:prstGeom>
        </p:spPr>
      </p:pic>
      <p:sp>
        <p:nvSpPr>
          <p:cNvPr id="4" name="Slide Number Placeholder 3">
            <a:extLst>
              <a:ext uri="{FF2B5EF4-FFF2-40B4-BE49-F238E27FC236}">
                <a16:creationId xmlns:a16="http://schemas.microsoft.com/office/drawing/2014/main" id="{061AEDC8-F9C9-4986-24F4-6A2FFAD547E5}"/>
              </a:ext>
            </a:extLst>
          </p:cNvPr>
          <p:cNvSpPr>
            <a:spLocks noGrp="1"/>
          </p:cNvSpPr>
          <p:nvPr>
            <p:ph type="sldNum" sz="quarter" idx="12"/>
          </p:nvPr>
        </p:nvSpPr>
        <p:spPr/>
        <p:txBody>
          <a:bodyPr/>
          <a:lstStyle/>
          <a:p>
            <a:fld id="{2BC2A5CE-91F7-0C45-B0DE-85B9307D2AA8}" type="slidenum">
              <a:rPr lang="en-US" smtClean="0"/>
              <a:t>13</a:t>
            </a:fld>
            <a:endParaRPr lang="en-US"/>
          </a:p>
        </p:txBody>
      </p:sp>
    </p:spTree>
    <p:extLst>
      <p:ext uri="{BB962C8B-B14F-4D97-AF65-F5344CB8AC3E}">
        <p14:creationId xmlns:p14="http://schemas.microsoft.com/office/powerpoint/2010/main" val="10279911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D37A80D2-18CF-4038-AD27-7EEB06AC6240}"/>
              </a:ext>
            </a:extLst>
          </p:cNvPr>
          <p:cNvSpPr>
            <a:spLocks noGrp="1"/>
          </p:cNvSpPr>
          <p:nvPr>
            <p:ph type="title"/>
          </p:nvPr>
        </p:nvSpPr>
        <p:spPr>
          <a:xfrm>
            <a:off x="403680" y="5964807"/>
            <a:ext cx="8488800" cy="416522"/>
          </a:xfrm>
        </p:spPr>
        <p:txBody>
          <a:bodyPr>
            <a:normAutofit fontScale="90000"/>
          </a:bodyPr>
          <a:lstStyle/>
          <a:p>
            <a:pPr algn="ctr">
              <a:lnSpc>
                <a:spcPct val="114000"/>
              </a:lnSpc>
            </a:pPr>
            <a:br>
              <a:rPr lang="en-GB" dirty="0"/>
            </a:br>
            <a:br>
              <a:rPr lang="en-GB" dirty="0">
                <a:solidFill>
                  <a:schemeClr val="accent2">
                    <a:lumMod val="75000"/>
                  </a:schemeClr>
                </a:solidFill>
              </a:rPr>
            </a:br>
            <a:br>
              <a:rPr lang="en-GB" sz="1600" b="0" dirty="0">
                <a:solidFill>
                  <a:schemeClr val="accent2">
                    <a:lumMod val="75000"/>
                  </a:schemeClr>
                </a:solidFill>
              </a:rPr>
            </a:br>
            <a:br>
              <a:rPr lang="en-GB" sz="1600" b="0" dirty="0">
                <a:solidFill>
                  <a:schemeClr val="accent2">
                    <a:lumMod val="75000"/>
                  </a:schemeClr>
                </a:solidFill>
              </a:rPr>
            </a:br>
            <a:br>
              <a:rPr lang="en-GB" sz="1600" b="0" dirty="0">
                <a:solidFill>
                  <a:schemeClr val="accent2">
                    <a:lumMod val="75000"/>
                  </a:schemeClr>
                </a:solidFill>
              </a:rPr>
            </a:br>
            <a:endParaRPr lang="en-GB" b="0" dirty="0"/>
          </a:p>
        </p:txBody>
      </p:sp>
      <p:sp>
        <p:nvSpPr>
          <p:cNvPr id="3" name="Slide Number Placeholder 2">
            <a:extLst>
              <a:ext uri="{FF2B5EF4-FFF2-40B4-BE49-F238E27FC236}">
                <a16:creationId xmlns:a16="http://schemas.microsoft.com/office/drawing/2014/main" id="{DAE5F061-B098-4C4A-A446-81C5E1881341}"/>
              </a:ext>
            </a:extLst>
          </p:cNvPr>
          <p:cNvSpPr>
            <a:spLocks noGrp="1"/>
          </p:cNvSpPr>
          <p:nvPr>
            <p:ph type="sldNum" sz="quarter" idx="12"/>
          </p:nvPr>
        </p:nvSpPr>
        <p:spPr/>
        <p:txBody>
          <a:bodyPr/>
          <a:lstStyle/>
          <a:p>
            <a:pPr algn="ctr" defTabSz="685783">
              <a:defRPr/>
            </a:pPr>
            <a:fld id="{C1B07ACB-AE6F-47F7-B02A-AE02D6CD5526}" type="slidenum">
              <a:rPr lang="en-GB" sz="700">
                <a:solidFill>
                  <a:srgbClr val="FFFFFF"/>
                </a:solidFill>
                <a:latin typeface="Tahoma"/>
              </a:rPr>
              <a:pPr algn="ctr" defTabSz="685783">
                <a:defRPr/>
              </a:pPr>
              <a:t>14</a:t>
            </a:fld>
            <a:endParaRPr lang="en-GB" sz="700" dirty="0">
              <a:solidFill>
                <a:srgbClr val="FFFFFF"/>
              </a:solidFill>
              <a:latin typeface="Tahoma"/>
            </a:endParaRPr>
          </a:p>
        </p:txBody>
      </p:sp>
      <p:pic>
        <p:nvPicPr>
          <p:cNvPr id="7" name="Picture 6">
            <a:extLst>
              <a:ext uri="{FF2B5EF4-FFF2-40B4-BE49-F238E27FC236}">
                <a16:creationId xmlns:a16="http://schemas.microsoft.com/office/drawing/2014/main" id="{43015C50-16E1-43F7-8F80-52EDBAC25E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9284" y="1176088"/>
            <a:ext cx="3280719" cy="1845404"/>
          </a:xfrm>
          <a:prstGeom prst="rect">
            <a:avLst/>
          </a:prstGeom>
        </p:spPr>
      </p:pic>
      <p:pic>
        <p:nvPicPr>
          <p:cNvPr id="10" name="Picture 9">
            <a:extLst>
              <a:ext uri="{FF2B5EF4-FFF2-40B4-BE49-F238E27FC236}">
                <a16:creationId xmlns:a16="http://schemas.microsoft.com/office/drawing/2014/main" id="{DDFD41BA-EE77-4489-B4AD-B7AC84F027B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95412" y="1029446"/>
            <a:ext cx="3055229" cy="1845404"/>
          </a:xfrm>
          <a:prstGeom prst="rect">
            <a:avLst/>
          </a:prstGeom>
        </p:spPr>
      </p:pic>
      <p:pic>
        <p:nvPicPr>
          <p:cNvPr id="4" name="Picture 3">
            <a:extLst>
              <a:ext uri="{FF2B5EF4-FFF2-40B4-BE49-F238E27FC236}">
                <a16:creationId xmlns:a16="http://schemas.microsoft.com/office/drawing/2014/main" id="{4DB86BF0-CF05-42C0-B2EF-6BBF415FA30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538975" y="3184052"/>
            <a:ext cx="2977743" cy="2017608"/>
          </a:xfrm>
          <a:prstGeom prst="rect">
            <a:avLst/>
          </a:prstGeom>
        </p:spPr>
      </p:pic>
      <p:sp>
        <p:nvSpPr>
          <p:cNvPr id="12" name="Title 1">
            <a:extLst>
              <a:ext uri="{FF2B5EF4-FFF2-40B4-BE49-F238E27FC236}">
                <a16:creationId xmlns:a16="http://schemas.microsoft.com/office/drawing/2014/main" id="{5AF4D77D-8855-094E-D6D9-E272E5EB900F}"/>
              </a:ext>
            </a:extLst>
          </p:cNvPr>
          <p:cNvSpPr txBox="1">
            <a:spLocks/>
          </p:cNvSpPr>
          <p:nvPr/>
        </p:nvSpPr>
        <p:spPr>
          <a:xfrm>
            <a:off x="0" y="214812"/>
            <a:ext cx="7208668" cy="1320800"/>
          </a:xfrm>
          <a:prstGeom prst="rect">
            <a:avLst/>
          </a:prstGeom>
        </p:spPr>
        <p:txBody>
          <a:bodyPr vert="horz" lIns="91440" tIns="45720" rIns="91440" bIns="45720" anchor="t">
            <a:normAutofit fontScale="92500" lnSpcReduction="10000"/>
          </a:bodyPr>
          <a:lstStyle>
            <a:lvl1pPr algn="l" defTabSz="457200" rtl="0" eaLnBrk="1" latinLnBrk="0" hangingPunct="1">
              <a:spcBef>
                <a:spcPct val="0"/>
              </a:spcBef>
              <a:buNone/>
              <a:defRPr sz="2400" b="1"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sz="3000"/>
            </a:pPr>
            <a:r>
              <a:t>Хортон шавьж нэвтэрч болзошгүй замуудын жишээ</a:t>
            </a:r>
            <a:br>
              <a:rPr lang="en-US" dirty="0"/>
            </a:br>
            <a:endParaRPr lang="en-US" dirty="0"/>
          </a:p>
        </p:txBody>
      </p:sp>
      <p:pic>
        <p:nvPicPr>
          <p:cNvPr id="13" name="Picture 12" descr="A picture containing ground, outdoor, person, plant  Description automatically generated">
            <a:extLst>
              <a:ext uri="{FF2B5EF4-FFF2-40B4-BE49-F238E27FC236}">
                <a16:creationId xmlns:a16="http://schemas.microsoft.com/office/drawing/2014/main" id="{9013F180-646B-39FC-7213-5CF41866138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00995" y="1368381"/>
            <a:ext cx="2381250" cy="1815671"/>
          </a:xfrm>
          <a:prstGeom prst="rect">
            <a:avLst/>
          </a:prstGeom>
        </p:spPr>
      </p:pic>
      <p:pic>
        <p:nvPicPr>
          <p:cNvPr id="14" name="Picture 13" descr="A picture containing grass, outdoor, truck, old  Description automatically generated">
            <a:extLst>
              <a:ext uri="{FF2B5EF4-FFF2-40B4-BE49-F238E27FC236}">
                <a16:creationId xmlns:a16="http://schemas.microsoft.com/office/drawing/2014/main" id="{7ED34214-49F8-7BEE-64EC-99AEA512C5E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71683" y="4004139"/>
            <a:ext cx="2890986" cy="2097678"/>
          </a:xfrm>
          <a:prstGeom prst="rect">
            <a:avLst/>
          </a:prstGeom>
        </p:spPr>
      </p:pic>
      <p:pic>
        <p:nvPicPr>
          <p:cNvPr id="5" name="Picture 4" descr="A group of wooden boxes  Description automatically generated with low confidence">
            <a:extLst>
              <a:ext uri="{FF2B5EF4-FFF2-40B4-BE49-F238E27FC236}">
                <a16:creationId xmlns:a16="http://schemas.microsoft.com/office/drawing/2014/main" id="{4A495214-5847-1F46-7E0D-132B72C1EB87}"/>
              </a:ext>
            </a:extLst>
          </p:cNvPr>
          <p:cNvPicPr>
            <a:picLocks noChangeAspect="1"/>
          </p:cNvPicPr>
          <p:nvPr/>
        </p:nvPicPr>
        <p:blipFill>
          <a:blip r:embed="rId8"/>
          <a:stretch>
            <a:fillRect/>
          </a:stretch>
        </p:blipFill>
        <p:spPr>
          <a:xfrm>
            <a:off x="6541895" y="4141149"/>
            <a:ext cx="2457450" cy="2017608"/>
          </a:xfrm>
          <a:prstGeom prst="rect">
            <a:avLst/>
          </a:prstGeom>
        </p:spPr>
      </p:pic>
    </p:spTree>
    <p:extLst>
      <p:ext uri="{BB962C8B-B14F-4D97-AF65-F5344CB8AC3E}">
        <p14:creationId xmlns:p14="http://schemas.microsoft.com/office/powerpoint/2010/main" val="890870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632761-B7E5-9E4A-A18B-85CEB0600547}"/>
              </a:ext>
            </a:extLst>
          </p:cNvPr>
          <p:cNvSpPr>
            <a:spLocks noGrp="1"/>
          </p:cNvSpPr>
          <p:nvPr>
            <p:ph idx="1"/>
          </p:nvPr>
        </p:nvSpPr>
        <p:spPr>
          <a:xfrm>
            <a:off x="2341447" y="1115915"/>
            <a:ext cx="5789950" cy="4626169"/>
          </a:xfrm>
        </p:spPr>
        <p:txBody>
          <a:bodyPr>
            <a:noAutofit/>
          </a:bodyPr>
          <a:lstStyle/>
          <a:p>
            <a:r>
              <a:t>Эрсдэлгүй ургамлын гаралтай бүтээгдэхүүнд ургамлын эрүүл ахуйн арга хэмжээ авах шаардлагагүй.</a:t>
            </a:r>
          </a:p>
          <a:p>
            <a:endParaRPr lang="en-GB" dirty="0"/>
          </a:p>
          <a:p>
            <a:r>
              <a:t>Эрсдэл багатай бүтээгдэхүүнд ургамлын эрүүл ахуйн баримт бичиг, баталгаажуулалтын шалгалтыг шаарддаг. </a:t>
            </a:r>
          </a:p>
          <a:p>
            <a:endParaRPr lang="en-GB" dirty="0"/>
          </a:p>
          <a:p>
            <a:r>
              <a:t>Дунд зэргийн эрсдэлтэй бүтээгдэхүүнд ургамлын эрүүл ахуйн баримт бичиг, харж шалгах хяналтыг шаарддаг (медиум дээж авах).</a:t>
            </a:r>
          </a:p>
          <a:p>
            <a:endParaRPr lang="en-GB" dirty="0"/>
          </a:p>
          <a:p>
            <a:r>
              <a:t>Өндөр эрсдэлтэй бараа бүтээгдэхүүнд илүү няхуур бичиг баримтын хяналт, ургамлын эрүүл ахуйн хяналт шалгалт (илүү түүвэрлэн авах) болон нэвтэрсний дараах шалгалт шаардлагатай.</a:t>
            </a:r>
          </a:p>
        </p:txBody>
      </p:sp>
      <p:sp>
        <p:nvSpPr>
          <p:cNvPr id="4" name="Slide Number Placeholder 3">
            <a:extLst>
              <a:ext uri="{FF2B5EF4-FFF2-40B4-BE49-F238E27FC236}">
                <a16:creationId xmlns:a16="http://schemas.microsoft.com/office/drawing/2014/main" id="{5BB2D1EE-9278-344A-94EF-C38C81C7432D}"/>
              </a:ext>
            </a:extLst>
          </p:cNvPr>
          <p:cNvSpPr>
            <a:spLocks noGrp="1"/>
          </p:cNvSpPr>
          <p:nvPr>
            <p:ph type="sldNum" sz="quarter" idx="12"/>
          </p:nvPr>
        </p:nvSpPr>
        <p:spPr/>
        <p:txBody>
          <a:bodyPr/>
          <a:lstStyle/>
          <a:p>
            <a:fld id="{C4D50946-7F3A-D141-BB8B-2371C9556B9E}" type="slidenum">
              <a:rPr lang="en-US" smtClean="0">
                <a:solidFill>
                  <a:srgbClr val="191B0E"/>
                </a:solidFill>
              </a:rPr>
              <a:t>15</a:t>
            </a:fld>
            <a:endParaRPr lang="en-US" dirty="0">
              <a:solidFill>
                <a:srgbClr val="191B0E"/>
              </a:solidFill>
            </a:endParaRPr>
          </a:p>
        </p:txBody>
      </p:sp>
      <p:pic>
        <p:nvPicPr>
          <p:cNvPr id="6" name="Picture 5">
            <a:extLst>
              <a:ext uri="{FF2B5EF4-FFF2-40B4-BE49-F238E27FC236}">
                <a16:creationId xmlns:a16="http://schemas.microsoft.com/office/drawing/2014/main" id="{90DA47FA-E8C3-4868-B1D9-3E0C8A3CEA87}"/>
              </a:ext>
            </a:extLst>
          </p:cNvPr>
          <p:cNvPicPr>
            <a:picLocks noChangeAspect="1"/>
          </p:cNvPicPr>
          <p:nvPr/>
        </p:nvPicPr>
        <p:blipFill>
          <a:blip r:embed="rId2" cstate="screen">
            <a:extLst>
              <a:ext uri="{BEBA8EAE-BF5A-486C-A8C5-ECC9F3942E4B}">
                <a14:imgProps xmlns:a14="http://schemas.microsoft.com/office/drawing/2010/main">
                  <a14:imgLayer r:embed="rId3">
                    <a14:imgEffect>
                      <a14:backgroundRemoval t="513" b="98095" l="924" r="98571">
                        <a14:foregroundMark x1="87227" y1="18974" x2="87227" y2="18974"/>
                        <a14:foregroundMark x1="85210" y1="57875" x2="85210" y2="57875"/>
                        <a14:foregroundMark x1="93782" y1="66593" x2="93782" y2="66593"/>
                        <a14:foregroundMark x1="14034" y1="28571" x2="14034" y2="28571"/>
                        <a14:foregroundMark x1="5546" y1="32527" x2="5546" y2="32527"/>
                        <a14:foregroundMark x1="39076" y1="95018" x2="39076" y2="95018"/>
                        <a14:foregroundMark x1="66218" y1="5861" x2="66218" y2="5861"/>
                        <a14:foregroundMark x1="88739" y1="91941" x2="88739" y2="91941"/>
                        <a14:foregroundMark x1="7479" y1="91502" x2="7479" y2="91502"/>
                      </a14:backgroundRemoval>
                    </a14:imgEffect>
                  </a14:imgLayer>
                </a14:imgProps>
              </a:ext>
              <a:ext uri="{28A0092B-C50C-407E-A947-70E740481C1C}">
                <a14:useLocalDpi xmlns:a14="http://schemas.microsoft.com/office/drawing/2010/main"/>
              </a:ext>
            </a:extLst>
          </a:blip>
          <a:stretch>
            <a:fillRect/>
          </a:stretch>
        </p:blipFill>
        <p:spPr>
          <a:xfrm flipH="1">
            <a:off x="275968" y="1588200"/>
            <a:ext cx="1005639" cy="1153528"/>
          </a:xfrm>
          <a:prstGeom prst="rect">
            <a:avLst/>
          </a:prstGeom>
        </p:spPr>
      </p:pic>
      <p:pic>
        <p:nvPicPr>
          <p:cNvPr id="8" name="Picture 7">
            <a:extLst>
              <a:ext uri="{FF2B5EF4-FFF2-40B4-BE49-F238E27FC236}">
                <a16:creationId xmlns:a16="http://schemas.microsoft.com/office/drawing/2014/main" id="{6ABB13AC-580B-446C-8002-4F5B4130EFAA}"/>
              </a:ext>
            </a:extLst>
          </p:cNvPr>
          <p:cNvPicPr>
            <a:picLocks noChangeAspect="1"/>
          </p:cNvPicPr>
          <p:nvPr/>
        </p:nvPicPr>
        <p:blipFill>
          <a:blip r:embed="rId4" cstate="screen">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904932" y="2612392"/>
            <a:ext cx="1436515" cy="1222049"/>
          </a:xfrm>
          <a:prstGeom prst="rect">
            <a:avLst/>
          </a:prstGeom>
        </p:spPr>
      </p:pic>
      <p:pic>
        <p:nvPicPr>
          <p:cNvPr id="12" name="Picture 11">
            <a:extLst>
              <a:ext uri="{FF2B5EF4-FFF2-40B4-BE49-F238E27FC236}">
                <a16:creationId xmlns:a16="http://schemas.microsoft.com/office/drawing/2014/main" id="{A4231D33-0B57-4410-B6C5-467A4D710C1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52909" y="5085034"/>
            <a:ext cx="1433777" cy="956329"/>
          </a:xfrm>
          <a:prstGeom prst="rect">
            <a:avLst/>
          </a:prstGeom>
        </p:spPr>
      </p:pic>
      <p:pic>
        <p:nvPicPr>
          <p:cNvPr id="14" name="Picture 13">
            <a:extLst>
              <a:ext uri="{FF2B5EF4-FFF2-40B4-BE49-F238E27FC236}">
                <a16:creationId xmlns:a16="http://schemas.microsoft.com/office/drawing/2014/main" id="{FA5CA5B1-2989-48FB-B4DC-A66EC44A7E24}"/>
              </a:ext>
            </a:extLst>
          </p:cNvPr>
          <p:cNvPicPr>
            <a:picLocks noChangeAspect="1"/>
          </p:cNvPicPr>
          <p:nvPr/>
        </p:nvPicPr>
        <p:blipFill>
          <a:blip r:embed="rId7" cstate="screen">
            <a:extLst>
              <a:ext uri="{BEBA8EAE-BF5A-486C-A8C5-ECC9F3942E4B}">
                <a14:imgProps xmlns:a14="http://schemas.microsoft.com/office/drawing/2010/main">
                  <a14:imgLayer r:embed="rId8">
                    <a14:imgEffect>
                      <a14:backgroundRemoval t="4550" b="93571" l="10000" r="93467">
                        <a14:backgroundMark x1="23267" y1="92186" x2="23267" y2="92186"/>
                        <a14:backgroundMark x1="39133" y1="92186" x2="39133" y2="92186"/>
                        <a14:backgroundMark x1="42200" y1="91296" x2="42200" y2="91296"/>
                        <a14:backgroundMark x1="50867" y1="86548" x2="50867" y2="86548"/>
                        <a14:backgroundMark x1="66533" y1="86548" x2="66533" y2="86548"/>
                        <a14:backgroundMark x1="70200" y1="79130" x2="70200" y2="79130"/>
                        <a14:backgroundMark x1="73133" y1="80218" x2="73133" y2="80218"/>
                        <a14:backgroundMark x1="84200" y1="80712" x2="84200" y2="80712"/>
                        <a14:backgroundMark x1="40667" y1="91098" x2="40667" y2="91098"/>
                        <a14:backgroundMark x1="35800" y1="92186" x2="35800" y2="92186"/>
                        <a14:backgroundMark x1="53000" y1="85163" x2="53000" y2="85163"/>
                      </a14:backgroundRemoval>
                    </a14:imgEffect>
                  </a14:imgLayer>
                </a14:imgProps>
              </a:ext>
              <a:ext uri="{28A0092B-C50C-407E-A947-70E740481C1C}">
                <a14:useLocalDpi xmlns:a14="http://schemas.microsoft.com/office/drawing/2010/main"/>
              </a:ext>
            </a:extLst>
          </a:blip>
          <a:stretch>
            <a:fillRect/>
          </a:stretch>
        </p:blipFill>
        <p:spPr>
          <a:xfrm>
            <a:off x="-139085" y="3705105"/>
            <a:ext cx="1835744" cy="1237291"/>
          </a:xfrm>
          <a:prstGeom prst="rect">
            <a:avLst/>
          </a:prstGeom>
        </p:spPr>
      </p:pic>
      <p:sp>
        <p:nvSpPr>
          <p:cNvPr id="7" name="Title 6">
            <a:extLst>
              <a:ext uri="{FF2B5EF4-FFF2-40B4-BE49-F238E27FC236}">
                <a16:creationId xmlns:a16="http://schemas.microsoft.com/office/drawing/2014/main" id="{CFC41AAF-C30C-8636-760E-C250AE1021E4}"/>
              </a:ext>
            </a:extLst>
          </p:cNvPr>
          <p:cNvSpPr>
            <a:spLocks noGrp="1"/>
          </p:cNvSpPr>
          <p:nvPr>
            <p:ph type="title"/>
          </p:nvPr>
        </p:nvSpPr>
        <p:spPr>
          <a:xfrm>
            <a:off x="609599" y="136297"/>
            <a:ext cx="6347713" cy="1320800"/>
          </a:xfrm>
        </p:spPr>
        <p:txBody>
          <a:bodyPr>
            <a:normAutofit fontScale="90000"/>
          </a:bodyPr>
          <a:lstStyle/>
          <a:p>
            <a:r>
              <a:t>Бараа бүтээгдэхүүнийг хортон шавьжийн эрсдэлээр нь ангилах</a:t>
            </a:r>
          </a:p>
        </p:txBody>
      </p:sp>
    </p:spTree>
    <p:extLst>
      <p:ext uri="{BB962C8B-B14F-4D97-AF65-F5344CB8AC3E}">
        <p14:creationId xmlns:p14="http://schemas.microsoft.com/office/powerpoint/2010/main" val="94543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2B3F4-4E99-4675-B514-3B12C3BBC797}"/>
              </a:ext>
            </a:extLst>
          </p:cNvPr>
          <p:cNvSpPr>
            <a:spLocks noGrp="1"/>
          </p:cNvSpPr>
          <p:nvPr>
            <p:ph type="title"/>
          </p:nvPr>
        </p:nvSpPr>
        <p:spPr>
          <a:xfrm>
            <a:off x="-541445" y="352207"/>
            <a:ext cx="8296507" cy="878732"/>
          </a:xfrm>
        </p:spPr>
        <p:txBody>
          <a:bodyPr>
            <a:normAutofit/>
          </a:bodyPr>
          <a:lstStyle/>
          <a:p>
            <a:pPr algn="ctr"/>
            <a:r>
              <a:t>Барааны эрсдэлийн ангилал</a:t>
            </a:r>
            <a:endParaRPr lang="en-GB" sz="2100" dirty="0"/>
          </a:p>
        </p:txBody>
      </p:sp>
      <p:sp>
        <p:nvSpPr>
          <p:cNvPr id="3" name="Content Placeholder 2">
            <a:extLst>
              <a:ext uri="{FF2B5EF4-FFF2-40B4-BE49-F238E27FC236}">
                <a16:creationId xmlns:a16="http://schemas.microsoft.com/office/drawing/2014/main" id="{C467C4D8-C8A8-4701-802B-C8E6C2EFD646}"/>
              </a:ext>
            </a:extLst>
          </p:cNvPr>
          <p:cNvSpPr>
            <a:spLocks noGrp="1"/>
          </p:cNvSpPr>
          <p:nvPr>
            <p:ph idx="1"/>
          </p:nvPr>
        </p:nvSpPr>
        <p:spPr>
          <a:xfrm>
            <a:off x="322844" y="1613820"/>
            <a:ext cx="5825466" cy="4015013"/>
          </a:xfrm>
        </p:spPr>
        <p:txBody>
          <a:bodyPr>
            <a:normAutofit fontScale="92500" lnSpcReduction="20000"/>
          </a:bodyPr>
          <a:lstStyle/>
          <a:p>
            <a:pPr>
              <a:defRPr sz="2100"/>
            </a:pPr>
            <a:r>
              <a:t>Хортон шавьж нэвтрэх эрсдэл нь ургамлын гаралтай түүхий эдийг боловсруулах арга, боловсруулалтын зэрэгтэй холбоотой байдаг.</a:t>
            </a:r>
          </a:p>
          <a:p>
            <a:pPr>
              <a:defRPr sz="2100"/>
            </a:pPr>
            <a:r>
              <a:t>Хортон шавьж нэвтрэх эрсдэл нь зориулалтын ашиглалт, улмаар зохицуулалттай хортон шавьж тээвэрлэх зам болох боломжтой холбоотой юм.</a:t>
            </a:r>
          </a:p>
          <a:p>
            <a:pPr marL="0" indent="0">
              <a:buNone/>
            </a:pPr>
            <a:endParaRPr lang="en-GB" sz="1200" dirty="0"/>
          </a:p>
          <a:p>
            <a:pPr>
              <a:buFont typeface="Wingdings" panose="05000000000000000000" pitchFamily="2" charset="2"/>
              <a:buChar char="Ø"/>
              <a:defRPr sz="2100"/>
            </a:pPr>
            <a:r>
              <a:t>Эрсдэлийн ангиллын хүрээнд хяналт шалгалтаа хандуулах шаардлагтай өндөр эрсдэлтэй бараа бүтээгдэхүүнийг тодорхойлдог.</a:t>
            </a:r>
          </a:p>
          <a:p>
            <a:pPr>
              <a:buFont typeface="Wingdings" panose="05000000000000000000" pitchFamily="2" charset="2"/>
              <a:buChar char="Ø"/>
              <a:defRPr sz="2100"/>
            </a:pPr>
            <a:r>
              <a:t>Дараахь ангиллын схем нь ISPM 32-той нийцсэн байна</a:t>
            </a:r>
          </a:p>
          <a:p>
            <a:endParaRPr lang="en-GB" sz="2100" dirty="0"/>
          </a:p>
          <a:p>
            <a:pPr marL="0" indent="0">
              <a:buNone/>
            </a:pPr>
            <a:endParaRPr lang="en-GB" sz="2100" dirty="0"/>
          </a:p>
          <a:p>
            <a:pPr marL="0" indent="0">
              <a:buNone/>
            </a:pPr>
            <a:endParaRPr lang="en-GB" dirty="0"/>
          </a:p>
          <a:p>
            <a:pPr marL="0" indent="0">
              <a:buNone/>
            </a:pPr>
            <a:endParaRPr lang="en-GB" dirty="0"/>
          </a:p>
          <a:p>
            <a:pPr marL="0" indent="0">
              <a:buNone/>
            </a:pPr>
            <a:endParaRPr lang="en-GB" dirty="0"/>
          </a:p>
        </p:txBody>
      </p:sp>
      <p:sp>
        <p:nvSpPr>
          <p:cNvPr id="4" name="Slide Number Placeholder 3">
            <a:extLst>
              <a:ext uri="{FF2B5EF4-FFF2-40B4-BE49-F238E27FC236}">
                <a16:creationId xmlns:a16="http://schemas.microsoft.com/office/drawing/2014/main" id="{7DC613C8-0302-412F-ABA8-0479485D1F76}"/>
              </a:ext>
            </a:extLst>
          </p:cNvPr>
          <p:cNvSpPr>
            <a:spLocks noGrp="1"/>
          </p:cNvSpPr>
          <p:nvPr>
            <p:ph type="sldNum" sz="quarter" idx="12"/>
          </p:nvPr>
        </p:nvSpPr>
        <p:spPr/>
        <p:txBody>
          <a:bodyPr/>
          <a:lstStyle/>
          <a:p>
            <a:pPr defTabSz="685800">
              <a:defRPr/>
            </a:pPr>
            <a:fld id="{C4D50946-7F3A-D141-BB8B-2371C9556B9E}" type="slidenum">
              <a:rPr lang="en-US">
                <a:solidFill>
                  <a:srgbClr val="191B0E"/>
                </a:solidFill>
                <a:latin typeface="Franklin Gothic Book" panose="020B0503020102020204"/>
              </a:rPr>
              <a:pPr defTabSz="685800">
                <a:defRPr/>
              </a:pPr>
              <a:t>16</a:t>
            </a:fld>
            <a:endParaRPr lang="en-US">
              <a:solidFill>
                <a:srgbClr val="191B0E"/>
              </a:solidFill>
              <a:latin typeface="Franklin Gothic Book" panose="020B0503020102020204"/>
            </a:endParaRPr>
          </a:p>
        </p:txBody>
      </p:sp>
      <p:pic>
        <p:nvPicPr>
          <p:cNvPr id="6" name="Picture 5">
            <a:extLst>
              <a:ext uri="{FF2B5EF4-FFF2-40B4-BE49-F238E27FC236}">
                <a16:creationId xmlns:a16="http://schemas.microsoft.com/office/drawing/2014/main" id="{B516F161-8C7D-4263-A862-72C94C90E0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52732" y="2358744"/>
            <a:ext cx="2562854" cy="1427008"/>
          </a:xfrm>
          <a:prstGeom prst="rect">
            <a:avLst/>
          </a:prstGeom>
        </p:spPr>
      </p:pic>
      <p:pic>
        <p:nvPicPr>
          <p:cNvPr id="8" name="Picture 7">
            <a:extLst>
              <a:ext uri="{FF2B5EF4-FFF2-40B4-BE49-F238E27FC236}">
                <a16:creationId xmlns:a16="http://schemas.microsoft.com/office/drawing/2014/main" id="{D26B03BB-ED9A-485F-BAEB-6A654B4437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94539" y="4028016"/>
            <a:ext cx="2521047" cy="1427008"/>
          </a:xfrm>
          <a:prstGeom prst="rect">
            <a:avLst/>
          </a:prstGeom>
        </p:spPr>
      </p:pic>
    </p:spTree>
    <p:extLst>
      <p:ext uri="{BB962C8B-B14F-4D97-AF65-F5344CB8AC3E}">
        <p14:creationId xmlns:p14="http://schemas.microsoft.com/office/powerpoint/2010/main" val="1354121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56389-C88E-45DF-B51B-AAF8D7FB04E5}"/>
              </a:ext>
            </a:extLst>
          </p:cNvPr>
          <p:cNvSpPr>
            <a:spLocks noGrp="1"/>
          </p:cNvSpPr>
          <p:nvPr>
            <p:ph type="title"/>
          </p:nvPr>
        </p:nvSpPr>
        <p:spPr>
          <a:xfrm>
            <a:off x="489897" y="100393"/>
            <a:ext cx="7200900" cy="488021"/>
          </a:xfrm>
        </p:spPr>
        <p:txBody>
          <a:bodyPr>
            <a:normAutofit fontScale="90000"/>
          </a:bodyPr>
          <a:lstStyle/>
          <a:p>
            <a:pPr algn="ctr"/>
            <a:r>
              <a:t>1-р ангиллын жишээ</a:t>
            </a:r>
            <a:br>
              <a:rPr lang="en-GB" dirty="0"/>
            </a:br>
            <a:r>
              <a:t> Ургамлын гаралтай бүтээгдэхүүн</a:t>
            </a:r>
          </a:p>
        </p:txBody>
      </p:sp>
      <p:graphicFrame>
        <p:nvGraphicFramePr>
          <p:cNvPr id="5" name="Content Placeholder 4">
            <a:extLst>
              <a:ext uri="{FF2B5EF4-FFF2-40B4-BE49-F238E27FC236}">
                <a16:creationId xmlns:a16="http://schemas.microsoft.com/office/drawing/2014/main" id="{DB52E1CD-5DB3-4F45-BDB1-CC42F60305A3}"/>
              </a:ext>
            </a:extLst>
          </p:cNvPr>
          <p:cNvGraphicFramePr>
            <a:graphicFrameLocks noGrp="1"/>
          </p:cNvGraphicFramePr>
          <p:nvPr>
            <p:ph idx="1"/>
            <p:extLst>
              <p:ext uri="{D42A27DB-BD31-4B8C-83A1-F6EECF244321}">
                <p14:modId xmlns:p14="http://schemas.microsoft.com/office/powerpoint/2010/main" val="1786652757"/>
              </p:ext>
            </p:extLst>
          </p:nvPr>
        </p:nvGraphicFramePr>
        <p:xfrm>
          <a:off x="1877787" y="1621829"/>
          <a:ext cx="7086600" cy="4268115"/>
        </p:xfrm>
        <a:graphic>
          <a:graphicData uri="http://schemas.openxmlformats.org/drawingml/2006/table">
            <a:tbl>
              <a:tblPr firstRow="1" firstCol="1" bandRow="1">
                <a:tableStyleId>{5C22544A-7EE6-4342-B048-85BDC9FD1C3A}</a:tableStyleId>
              </a:tblPr>
              <a:tblGrid>
                <a:gridCol w="3104313">
                  <a:extLst>
                    <a:ext uri="{9D8B030D-6E8A-4147-A177-3AD203B41FA5}">
                      <a16:colId xmlns:a16="http://schemas.microsoft.com/office/drawing/2014/main" val="3249223564"/>
                    </a:ext>
                  </a:extLst>
                </a:gridCol>
                <a:gridCol w="3982287">
                  <a:extLst>
                    <a:ext uri="{9D8B030D-6E8A-4147-A177-3AD203B41FA5}">
                      <a16:colId xmlns:a16="http://schemas.microsoft.com/office/drawing/2014/main" val="1395905839"/>
                    </a:ext>
                  </a:extLst>
                </a:gridCol>
              </a:tblGrid>
              <a:tr h="786764">
                <a:tc>
                  <a:txBody>
                    <a:bodyPr/>
                    <a:lstStyle/>
                    <a:p>
                      <a:pPr algn="l">
                        <a:lnSpc>
                          <a:spcPct val="107000"/>
                        </a:lnSpc>
                        <a:spcAft>
                          <a:spcPts val="0"/>
                        </a:spcAft>
                        <a:defRPr sz="1500">
                          <a:effectLst/>
                        </a:defRPr>
                      </a:pPr>
                      <a:r>
                        <a:t>Монголд импортолж буй ургамлын гаралтай түүхий эдийн жишээ</a:t>
                      </a:r>
                      <a:endParaRPr lang="en-GB" sz="1500" dirty="0">
                        <a:effectLst/>
                        <a:latin typeface="Calibri" panose="020F0502020204030204" pitchFamily="34" charset="0"/>
                        <a:ea typeface="Yu Mincho" panose="02020400000000000000" pitchFamily="18" charset="-128"/>
                        <a:cs typeface="Cordia New" panose="020B0304020202020204" pitchFamily="34" charset="-34"/>
                      </a:endParaRPr>
                    </a:p>
                  </a:txBody>
                  <a:tcPr marL="51435" marR="51435" marT="0" marB="0"/>
                </a:tc>
                <a:tc>
                  <a:txBody>
                    <a:bodyPr/>
                    <a:lstStyle/>
                    <a:p>
                      <a:pPr algn="l">
                        <a:lnSpc>
                          <a:spcPct val="107000"/>
                        </a:lnSpc>
                        <a:spcAft>
                          <a:spcPts val="0"/>
                        </a:spcAft>
                        <a:defRPr sz="1500">
                          <a:effectLst/>
                        </a:defRPr>
                      </a:pPr>
                      <a:r>
                        <a:t>Арилжааны үйл явц: дулаан эсвэл исгэх аргаар боловсруулах</a:t>
                      </a:r>
                      <a:endParaRPr lang="en-GB" sz="1500" dirty="0">
                        <a:effectLst/>
                        <a:latin typeface="Calibri" panose="020F0502020204030204" pitchFamily="34" charset="0"/>
                        <a:ea typeface="Yu Mincho" panose="02020400000000000000" pitchFamily="18" charset="-128"/>
                        <a:cs typeface="Cordia New" panose="020B0304020202020204" pitchFamily="34" charset="-34"/>
                      </a:endParaRPr>
                    </a:p>
                  </a:txBody>
                  <a:tcPr marL="51435" marR="51435" marT="0" marB="0"/>
                </a:tc>
                <a:extLst>
                  <a:ext uri="{0D108BD9-81ED-4DB2-BD59-A6C34878D82A}">
                    <a16:rowId xmlns:a16="http://schemas.microsoft.com/office/drawing/2014/main" val="308487365"/>
                  </a:ext>
                </a:extLst>
              </a:tr>
              <a:tr h="322055">
                <a:tc>
                  <a:txBody>
                    <a:bodyPr/>
                    <a:lstStyle/>
                    <a:p>
                      <a:pPr algn="l">
                        <a:lnSpc>
                          <a:spcPct val="107000"/>
                        </a:lnSpc>
                        <a:spcAft>
                          <a:spcPts val="0"/>
                        </a:spcAft>
                        <a:defRPr sz="1500">
                          <a:effectLst/>
                        </a:defRPr>
                      </a:pPr>
                      <a:r>
                        <a:t>Бэлэн гоймон</a:t>
                      </a:r>
                      <a:endParaRPr lang="en-GB" sz="1500" dirty="0">
                        <a:effectLst/>
                        <a:latin typeface="Calibri" panose="020F0502020204030204" pitchFamily="34" charset="0"/>
                        <a:ea typeface="Yu Mincho" panose="02020400000000000000" pitchFamily="18" charset="-128"/>
                        <a:cs typeface="Cordia New" panose="020B0304020202020204" pitchFamily="34" charset="-34"/>
                      </a:endParaRPr>
                    </a:p>
                  </a:txBody>
                  <a:tcPr marL="51435" marR="51435" marT="0" marB="0"/>
                </a:tc>
                <a:tc>
                  <a:txBody>
                    <a:bodyPr/>
                    <a:lstStyle/>
                    <a:p>
                      <a:pPr algn="l">
                        <a:lnSpc>
                          <a:spcPct val="107000"/>
                        </a:lnSpc>
                        <a:spcAft>
                          <a:spcPts val="0"/>
                        </a:spcAft>
                        <a:defRPr sz="1500">
                          <a:effectLst/>
                        </a:defRPr>
                      </a:pPr>
                      <a:r>
                        <a:t>Хоол хийх (буцалгах, халаах, богино долгионы зуух)</a:t>
                      </a:r>
                      <a:endParaRPr lang="en-GB" sz="1500" dirty="0">
                        <a:effectLst/>
                        <a:latin typeface="Calibri" panose="020F0502020204030204" pitchFamily="34" charset="0"/>
                        <a:ea typeface="Yu Mincho" panose="02020400000000000000" pitchFamily="18" charset="-128"/>
                        <a:cs typeface="Cordia New" panose="020B0304020202020204" pitchFamily="34" charset="-34"/>
                      </a:endParaRPr>
                    </a:p>
                  </a:txBody>
                  <a:tcPr marL="51435" marR="51435" marT="0" marB="0"/>
                </a:tc>
                <a:extLst>
                  <a:ext uri="{0D108BD9-81ED-4DB2-BD59-A6C34878D82A}">
                    <a16:rowId xmlns:a16="http://schemas.microsoft.com/office/drawing/2014/main" val="270653159"/>
                  </a:ext>
                </a:extLst>
              </a:tr>
              <a:tr h="322055">
                <a:tc>
                  <a:txBody>
                    <a:bodyPr/>
                    <a:lstStyle/>
                    <a:p>
                      <a:pPr algn="l">
                        <a:lnSpc>
                          <a:spcPct val="107000"/>
                        </a:lnSpc>
                        <a:spcAft>
                          <a:spcPts val="0"/>
                        </a:spcAft>
                        <a:defRPr sz="1500">
                          <a:effectLst/>
                        </a:defRPr>
                      </a:pPr>
                      <a:r>
                        <a:t>Элсэн чихэр, ургамлын тос</a:t>
                      </a:r>
                      <a:endParaRPr lang="en-GB" sz="1500" dirty="0">
                        <a:effectLst/>
                        <a:latin typeface="Calibri" panose="020F0502020204030204" pitchFamily="34" charset="0"/>
                        <a:ea typeface="Yu Mincho" panose="02020400000000000000" pitchFamily="18" charset="-128"/>
                        <a:cs typeface="Cordia New" panose="020B0304020202020204" pitchFamily="34" charset="-34"/>
                      </a:endParaRPr>
                    </a:p>
                  </a:txBody>
                  <a:tcPr marL="51435" marR="51435" marT="0" marB="0"/>
                </a:tc>
                <a:tc>
                  <a:txBody>
                    <a:bodyPr/>
                    <a:lstStyle/>
                    <a:p>
                      <a:pPr algn="l">
                        <a:lnSpc>
                          <a:spcPct val="107000"/>
                        </a:lnSpc>
                        <a:spcAft>
                          <a:spcPts val="0"/>
                        </a:spcAft>
                        <a:defRPr sz="1500">
                          <a:effectLst/>
                        </a:defRPr>
                      </a:pPr>
                      <a:r>
                        <a:rPr lang="mn-MN" sz="1500">
                          <a:effectLst/>
                          <a:latin typeface="Calibri" panose="020F0502020204030204" pitchFamily="34" charset="0"/>
                          <a:ea typeface="Yu Mincho" panose="02020400000000000000" pitchFamily="18" charset="-128"/>
                          <a:cs typeface="Cordia New" panose="020B0304020202020204" pitchFamily="34" charset="-34"/>
                        </a:rPr>
                        <a:t>Шахаж авах</a:t>
                      </a:r>
                      <a:endParaRPr lang="en-GB" sz="1500" dirty="0">
                        <a:effectLst/>
                        <a:latin typeface="Calibri" panose="020F0502020204030204" pitchFamily="34" charset="0"/>
                        <a:ea typeface="Yu Mincho" panose="02020400000000000000" pitchFamily="18" charset="-128"/>
                        <a:cs typeface="Cordia New" panose="020B0304020202020204" pitchFamily="34" charset="-34"/>
                      </a:endParaRPr>
                    </a:p>
                  </a:txBody>
                  <a:tcPr marL="51435" marR="51435" marT="0" marB="0"/>
                </a:tc>
                <a:extLst>
                  <a:ext uri="{0D108BD9-81ED-4DB2-BD59-A6C34878D82A}">
                    <a16:rowId xmlns:a16="http://schemas.microsoft.com/office/drawing/2014/main" val="2846949632"/>
                  </a:ext>
                </a:extLst>
              </a:tr>
              <a:tr h="786764">
                <a:tc>
                  <a:txBody>
                    <a:bodyPr/>
                    <a:lstStyle/>
                    <a:p>
                      <a:pPr algn="l">
                        <a:lnSpc>
                          <a:spcPct val="107000"/>
                        </a:lnSpc>
                        <a:spcAft>
                          <a:spcPts val="0"/>
                        </a:spcAft>
                        <a:defRPr sz="1500">
                          <a:effectLst/>
                        </a:defRPr>
                      </a:pPr>
                      <a:r>
                        <a:t>Дарс, архи, шар айраг болон бусад согтууруулах ундаа, исгэсэн ногоо</a:t>
                      </a:r>
                      <a:endParaRPr lang="en-GB" sz="1500" dirty="0">
                        <a:effectLst/>
                        <a:latin typeface="Calibri" panose="020F0502020204030204" pitchFamily="34" charset="0"/>
                        <a:ea typeface="Yu Mincho" panose="02020400000000000000" pitchFamily="18" charset="-128"/>
                        <a:cs typeface="Cordia New" panose="020B0304020202020204" pitchFamily="34" charset="-34"/>
                      </a:endParaRPr>
                    </a:p>
                  </a:txBody>
                  <a:tcPr marL="51435" marR="51435" marT="0" marB="0"/>
                </a:tc>
                <a:tc>
                  <a:txBody>
                    <a:bodyPr/>
                    <a:lstStyle/>
                    <a:p>
                      <a:pPr algn="l">
                        <a:lnSpc>
                          <a:spcPct val="107000"/>
                        </a:lnSpc>
                        <a:spcAft>
                          <a:spcPts val="0"/>
                        </a:spcAft>
                        <a:defRPr sz="1500">
                          <a:effectLst/>
                        </a:defRPr>
                      </a:pPr>
                      <a:r>
                        <a:t>Исгэх</a:t>
                      </a:r>
                      <a:endParaRPr lang="en-GB" sz="1500" dirty="0">
                        <a:effectLst/>
                        <a:latin typeface="Calibri" panose="020F0502020204030204" pitchFamily="34" charset="0"/>
                        <a:ea typeface="Yu Mincho" panose="02020400000000000000" pitchFamily="18" charset="-128"/>
                        <a:cs typeface="Cordia New" panose="020B0304020202020204" pitchFamily="34" charset="-34"/>
                      </a:endParaRPr>
                    </a:p>
                  </a:txBody>
                  <a:tcPr marL="51435" marR="51435" marT="0" marB="0"/>
                </a:tc>
                <a:extLst>
                  <a:ext uri="{0D108BD9-81ED-4DB2-BD59-A6C34878D82A}">
                    <a16:rowId xmlns:a16="http://schemas.microsoft.com/office/drawing/2014/main" val="1759243899"/>
                  </a:ext>
                </a:extLst>
              </a:tr>
              <a:tr h="520061">
                <a:tc>
                  <a:txBody>
                    <a:bodyPr/>
                    <a:lstStyle/>
                    <a:p>
                      <a:pPr algn="l">
                        <a:lnSpc>
                          <a:spcPct val="107000"/>
                        </a:lnSpc>
                        <a:spcAft>
                          <a:spcPts val="0"/>
                        </a:spcAft>
                        <a:defRPr sz="1500">
                          <a:effectLst/>
                        </a:defRPr>
                      </a:pPr>
                      <a:r>
                        <a:t>Ариутгасан шүүс</a:t>
                      </a:r>
                      <a:endParaRPr lang="en-GB" sz="1500" dirty="0">
                        <a:effectLst/>
                        <a:latin typeface="Calibri" panose="020F0502020204030204" pitchFamily="34" charset="0"/>
                        <a:ea typeface="Yu Mincho" panose="02020400000000000000" pitchFamily="18" charset="-128"/>
                        <a:cs typeface="Cordia New" panose="020B0304020202020204" pitchFamily="34" charset="-34"/>
                      </a:endParaRPr>
                    </a:p>
                  </a:txBody>
                  <a:tcPr marL="51435" marR="51435" marT="0" marB="0"/>
                </a:tc>
                <a:tc>
                  <a:txBody>
                    <a:bodyPr/>
                    <a:lstStyle/>
                    <a:p>
                      <a:pPr algn="l">
                        <a:lnSpc>
                          <a:spcPct val="107000"/>
                        </a:lnSpc>
                        <a:spcAft>
                          <a:spcPts val="0"/>
                        </a:spcAft>
                        <a:defRPr sz="1500">
                          <a:effectLst/>
                        </a:defRPr>
                      </a:pPr>
                      <a:r>
                        <a:t>Ариутгал </a:t>
                      </a:r>
                      <a:r>
                        <a:rPr lang="en-US"/>
                        <a:t>(</a:t>
                      </a:r>
                      <a:r>
                        <a:rPr lang="mn-MN"/>
                        <a:t>пастиризаци</a:t>
                      </a:r>
                      <a:r>
                        <a:rPr lang="en-US"/>
                        <a:t>)</a:t>
                      </a:r>
                      <a:endParaRPr lang="en-GB" sz="1500" dirty="0">
                        <a:effectLst/>
                        <a:latin typeface="Calibri" panose="020F0502020204030204" pitchFamily="34" charset="0"/>
                        <a:ea typeface="Yu Mincho" panose="02020400000000000000" pitchFamily="18" charset="-128"/>
                        <a:cs typeface="Cordia New" panose="020B0304020202020204" pitchFamily="34" charset="-34"/>
                      </a:endParaRPr>
                    </a:p>
                  </a:txBody>
                  <a:tcPr marL="51435" marR="51435" marT="0" marB="0"/>
                </a:tc>
                <a:extLst>
                  <a:ext uri="{0D108BD9-81ED-4DB2-BD59-A6C34878D82A}">
                    <a16:rowId xmlns:a16="http://schemas.microsoft.com/office/drawing/2014/main" val="2410375679"/>
                  </a:ext>
                </a:extLst>
              </a:tr>
              <a:tr h="322055">
                <a:tc>
                  <a:txBody>
                    <a:bodyPr/>
                    <a:lstStyle/>
                    <a:p>
                      <a:pPr algn="l">
                        <a:lnSpc>
                          <a:spcPct val="107000"/>
                        </a:lnSpc>
                        <a:spcAft>
                          <a:spcPts val="0"/>
                        </a:spcAft>
                        <a:defRPr sz="1500">
                          <a:effectLst/>
                        </a:defRPr>
                      </a:pPr>
                      <a:r>
                        <a:t>Хуурсан кофе</a:t>
                      </a:r>
                      <a:endParaRPr lang="en-GB" sz="1500" dirty="0">
                        <a:effectLst/>
                        <a:latin typeface="Calibri" panose="020F0502020204030204" pitchFamily="34" charset="0"/>
                        <a:ea typeface="Yu Mincho" panose="02020400000000000000" pitchFamily="18" charset="-128"/>
                        <a:cs typeface="Cordia New" panose="020B0304020202020204" pitchFamily="34" charset="-34"/>
                      </a:endParaRPr>
                    </a:p>
                  </a:txBody>
                  <a:tcPr marL="51435" marR="51435" marT="0" marB="0"/>
                </a:tc>
                <a:tc>
                  <a:txBody>
                    <a:bodyPr/>
                    <a:lstStyle/>
                    <a:p>
                      <a:pPr algn="l">
                        <a:lnSpc>
                          <a:spcPct val="107000"/>
                        </a:lnSpc>
                        <a:spcAft>
                          <a:spcPts val="0"/>
                        </a:spcAft>
                        <a:defRPr sz="1500">
                          <a:effectLst/>
                        </a:defRPr>
                      </a:pPr>
                      <a:r>
                        <a:rPr lang="mn-MN" sz="1500">
                          <a:effectLst/>
                          <a:latin typeface="Calibri" panose="020F0502020204030204" pitchFamily="34" charset="0"/>
                          <a:ea typeface="Yu Mincho" panose="02020400000000000000" pitchFamily="18" charset="-128"/>
                          <a:cs typeface="Cordia New" panose="020B0304020202020204" pitchFamily="34" charset="-34"/>
                        </a:rPr>
                        <a:t>Хуурах</a:t>
                      </a:r>
                      <a:endParaRPr lang="en-GB" sz="1500" dirty="0">
                        <a:effectLst/>
                        <a:latin typeface="Calibri" panose="020F0502020204030204" pitchFamily="34" charset="0"/>
                        <a:ea typeface="Yu Mincho" panose="02020400000000000000" pitchFamily="18" charset="-128"/>
                        <a:cs typeface="Cordia New" panose="020B0304020202020204" pitchFamily="34" charset="-34"/>
                      </a:endParaRPr>
                    </a:p>
                  </a:txBody>
                  <a:tcPr marL="51435" marR="51435" marT="0" marB="0"/>
                </a:tc>
                <a:extLst>
                  <a:ext uri="{0D108BD9-81ED-4DB2-BD59-A6C34878D82A}">
                    <a16:rowId xmlns:a16="http://schemas.microsoft.com/office/drawing/2014/main" val="823391260"/>
                  </a:ext>
                </a:extLst>
              </a:tr>
              <a:tr h="1053467">
                <a:tc>
                  <a:txBody>
                    <a:bodyPr/>
                    <a:lstStyle/>
                    <a:p>
                      <a:pPr algn="l">
                        <a:lnSpc>
                          <a:spcPct val="107000"/>
                        </a:lnSpc>
                        <a:spcAft>
                          <a:spcPts val="0"/>
                        </a:spcAft>
                        <a:defRPr sz="1500">
                          <a:effectLst/>
                        </a:defRPr>
                      </a:pPr>
                      <a:r>
                        <a:t>Лаазалсан ногоо, шөл</a:t>
                      </a:r>
                      <a:endParaRPr lang="en-GB" sz="1500" dirty="0">
                        <a:effectLst/>
                        <a:latin typeface="Calibri" panose="020F0502020204030204" pitchFamily="34" charset="0"/>
                        <a:ea typeface="Yu Mincho" panose="02020400000000000000" pitchFamily="18" charset="-128"/>
                        <a:cs typeface="Cordia New" panose="020B0304020202020204" pitchFamily="34" charset="-34"/>
                      </a:endParaRPr>
                    </a:p>
                  </a:txBody>
                  <a:tcPr marL="51435" marR="51435" marT="0" marB="0"/>
                </a:tc>
                <a:tc>
                  <a:txBody>
                    <a:bodyPr/>
                    <a:lstStyle/>
                    <a:p>
                      <a:pPr algn="l">
                        <a:lnSpc>
                          <a:spcPct val="107000"/>
                        </a:lnSpc>
                        <a:spcAft>
                          <a:spcPts val="0"/>
                        </a:spcAft>
                        <a:defRPr sz="1500">
                          <a:effectLst/>
                        </a:defRPr>
                      </a:pPr>
                      <a:r>
                        <a:t>Ариутгал </a:t>
                      </a:r>
                      <a:r>
                        <a:rPr lang="en-US"/>
                        <a:t>(</a:t>
                      </a:r>
                      <a:r>
                        <a:rPr lang="mn-MN"/>
                        <a:t>стерилизаци</a:t>
                      </a:r>
                      <a:r>
                        <a:rPr lang="en-US"/>
                        <a:t>)</a:t>
                      </a:r>
                      <a:endParaRPr lang="en-GB" sz="1500" dirty="0">
                        <a:effectLst/>
                        <a:latin typeface="Calibri" panose="020F0502020204030204" pitchFamily="34" charset="0"/>
                        <a:ea typeface="Yu Mincho" panose="02020400000000000000" pitchFamily="18" charset="-128"/>
                        <a:cs typeface="Cordia New" panose="020B0304020202020204" pitchFamily="34" charset="-34"/>
                      </a:endParaRPr>
                    </a:p>
                  </a:txBody>
                  <a:tcPr marL="51435" marR="51435" marT="0" marB="0"/>
                </a:tc>
                <a:extLst>
                  <a:ext uri="{0D108BD9-81ED-4DB2-BD59-A6C34878D82A}">
                    <a16:rowId xmlns:a16="http://schemas.microsoft.com/office/drawing/2014/main" val="945044547"/>
                  </a:ext>
                </a:extLst>
              </a:tr>
            </a:tbl>
          </a:graphicData>
        </a:graphic>
      </p:graphicFrame>
      <p:sp>
        <p:nvSpPr>
          <p:cNvPr id="4" name="Slide Number Placeholder 3">
            <a:extLst>
              <a:ext uri="{FF2B5EF4-FFF2-40B4-BE49-F238E27FC236}">
                <a16:creationId xmlns:a16="http://schemas.microsoft.com/office/drawing/2014/main" id="{7E931B7D-7429-49B6-8398-84C8635B6FC2}"/>
              </a:ext>
            </a:extLst>
          </p:cNvPr>
          <p:cNvSpPr>
            <a:spLocks noGrp="1"/>
          </p:cNvSpPr>
          <p:nvPr>
            <p:ph type="sldNum" sz="quarter" idx="12"/>
          </p:nvPr>
        </p:nvSpPr>
        <p:spPr/>
        <p:txBody>
          <a:bodyPr/>
          <a:lstStyle/>
          <a:p>
            <a:pPr defTabSz="685800">
              <a:defRPr/>
            </a:pPr>
            <a:fld id="{C4D50946-7F3A-D141-BB8B-2371C9556B9E}" type="slidenum">
              <a:rPr lang="en-US">
                <a:solidFill>
                  <a:srgbClr val="191B0E"/>
                </a:solidFill>
                <a:latin typeface="Franklin Gothic Book" panose="020B0503020102020204"/>
              </a:rPr>
              <a:pPr defTabSz="685800">
                <a:defRPr/>
              </a:pPr>
              <a:t>17</a:t>
            </a:fld>
            <a:endParaRPr lang="en-US" dirty="0">
              <a:solidFill>
                <a:srgbClr val="191B0E"/>
              </a:solidFill>
              <a:latin typeface="Franklin Gothic Book" panose="020B0503020102020204"/>
            </a:endParaRPr>
          </a:p>
        </p:txBody>
      </p:sp>
      <p:pic>
        <p:nvPicPr>
          <p:cNvPr id="6" name="Picture 5">
            <a:extLst>
              <a:ext uri="{FF2B5EF4-FFF2-40B4-BE49-F238E27FC236}">
                <a16:creationId xmlns:a16="http://schemas.microsoft.com/office/drawing/2014/main" id="{E1094482-1E6C-4C89-B58F-6058988C9FB7}"/>
              </a:ext>
            </a:extLst>
          </p:cNvPr>
          <p:cNvPicPr>
            <a:picLocks noChangeAspect="1"/>
          </p:cNvPicPr>
          <p:nvPr/>
        </p:nvPicPr>
        <p:blipFill>
          <a:blip r:embed="rId2" cstate="screen">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71732" y="884888"/>
            <a:ext cx="1161961" cy="1161961"/>
          </a:xfrm>
          <a:prstGeom prst="rect">
            <a:avLst/>
          </a:prstGeom>
        </p:spPr>
      </p:pic>
      <p:pic>
        <p:nvPicPr>
          <p:cNvPr id="8" name="Picture 7">
            <a:extLst>
              <a:ext uri="{FF2B5EF4-FFF2-40B4-BE49-F238E27FC236}">
                <a16:creationId xmlns:a16="http://schemas.microsoft.com/office/drawing/2014/main" id="{8FEEC411-74A8-43FC-A99D-E51A135E0F52}"/>
              </a:ext>
            </a:extLst>
          </p:cNvPr>
          <p:cNvPicPr>
            <a:picLocks noChangeAspect="1"/>
          </p:cNvPicPr>
          <p:nvPr/>
        </p:nvPicPr>
        <p:blipFill>
          <a:blip r:embed="rId4" cstate="screen">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270196" y="1817838"/>
            <a:ext cx="1732379" cy="1161961"/>
          </a:xfrm>
          <a:prstGeom prst="rect">
            <a:avLst/>
          </a:prstGeom>
        </p:spPr>
      </p:pic>
      <p:pic>
        <p:nvPicPr>
          <p:cNvPr id="10" name="Picture 9">
            <a:extLst>
              <a:ext uri="{FF2B5EF4-FFF2-40B4-BE49-F238E27FC236}">
                <a16:creationId xmlns:a16="http://schemas.microsoft.com/office/drawing/2014/main" id="{25E1ACFF-BD73-4146-A5E1-D2740153A026}"/>
              </a:ext>
            </a:extLst>
          </p:cNvPr>
          <p:cNvPicPr>
            <a:picLocks noChangeAspect="1"/>
          </p:cNvPicPr>
          <p:nvPr/>
        </p:nvPicPr>
        <p:blipFill>
          <a:blip r:embed="rId6" cstate="screen">
            <a:extLst>
              <a:ext uri="{BEBA8EAE-BF5A-486C-A8C5-ECC9F3942E4B}">
                <a14:imgProps xmlns:a14="http://schemas.microsoft.com/office/drawing/2010/main">
                  <a14:imgLayer r:embed="rId7">
                    <a14:imgEffect>
                      <a14:backgroundRemoval t="1099" b="99707" l="9817" r="89817">
                        <a14:foregroundMark x1="40440" y1="95238" x2="40440" y2="95238"/>
                        <a14:foregroundMark x1="49670" y1="95531" x2="49670" y2="95531"/>
                      </a14:backgroundRemoval>
                    </a14:imgEffect>
                  </a14:imgLayer>
                </a14:imgProps>
              </a:ext>
              <a:ext uri="{28A0092B-C50C-407E-A947-70E740481C1C}">
                <a14:useLocalDpi xmlns:a14="http://schemas.microsoft.com/office/drawing/2010/main"/>
              </a:ext>
            </a:extLst>
          </a:blip>
          <a:stretch>
            <a:fillRect/>
          </a:stretch>
        </p:blipFill>
        <p:spPr>
          <a:xfrm>
            <a:off x="406068" y="2979799"/>
            <a:ext cx="1518557" cy="1518557"/>
          </a:xfrm>
          <a:prstGeom prst="rect">
            <a:avLst/>
          </a:prstGeom>
        </p:spPr>
      </p:pic>
      <p:pic>
        <p:nvPicPr>
          <p:cNvPr id="12" name="Picture 11">
            <a:extLst>
              <a:ext uri="{FF2B5EF4-FFF2-40B4-BE49-F238E27FC236}">
                <a16:creationId xmlns:a16="http://schemas.microsoft.com/office/drawing/2014/main" id="{390FF6A2-06DE-4941-83B6-04A9C8E601AE}"/>
              </a:ext>
            </a:extLst>
          </p:cNvPr>
          <p:cNvPicPr>
            <a:picLocks noChangeAspect="1"/>
          </p:cNvPicPr>
          <p:nvPr/>
        </p:nvPicPr>
        <p:blipFill>
          <a:blip r:embed="rId8" cstate="screen">
            <a:extLst>
              <a:ext uri="{BEBA8EAE-BF5A-486C-A8C5-ECC9F3942E4B}">
                <a14:imgProps xmlns:a14="http://schemas.microsoft.com/office/drawing/2010/main">
                  <a14:imgLayer r:embed="rId9">
                    <a14:imgEffect>
                      <a14:backgroundRemoval t="0" b="100000" l="444" r="100000"/>
                    </a14:imgEffect>
                  </a14:imgLayer>
                </a14:imgProps>
              </a:ext>
              <a:ext uri="{28A0092B-C50C-407E-A947-70E740481C1C}">
                <a14:useLocalDpi xmlns:a14="http://schemas.microsoft.com/office/drawing/2010/main"/>
              </a:ext>
            </a:extLst>
          </a:blip>
          <a:stretch>
            <a:fillRect/>
          </a:stretch>
        </p:blipFill>
        <p:spPr>
          <a:xfrm>
            <a:off x="791371" y="4708454"/>
            <a:ext cx="847600" cy="1026596"/>
          </a:xfrm>
          <a:prstGeom prst="rect">
            <a:avLst/>
          </a:prstGeom>
        </p:spPr>
      </p:pic>
    </p:spTree>
    <p:extLst>
      <p:ext uri="{BB962C8B-B14F-4D97-AF65-F5344CB8AC3E}">
        <p14:creationId xmlns:p14="http://schemas.microsoft.com/office/powerpoint/2010/main" val="215786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33A6C-D390-46B5-A939-29991BA6CF05}"/>
              </a:ext>
            </a:extLst>
          </p:cNvPr>
          <p:cNvSpPr>
            <a:spLocks noGrp="1"/>
          </p:cNvSpPr>
          <p:nvPr>
            <p:ph type="title"/>
          </p:nvPr>
        </p:nvSpPr>
        <p:spPr>
          <a:xfrm>
            <a:off x="71061" y="156344"/>
            <a:ext cx="7200900" cy="561345"/>
          </a:xfrm>
        </p:spPr>
        <p:txBody>
          <a:bodyPr>
            <a:normAutofit fontScale="90000"/>
          </a:bodyPr>
          <a:lstStyle/>
          <a:p>
            <a:pPr algn="ctr"/>
            <a:r>
              <a:t>2-р ангиллын жишээ</a:t>
            </a:r>
            <a:br>
              <a:rPr lang="en-GB" dirty="0"/>
            </a:br>
            <a:r>
              <a:t> Ургамлын гаралтай бүтээгдэхүүн</a:t>
            </a:r>
          </a:p>
        </p:txBody>
      </p:sp>
      <p:graphicFrame>
        <p:nvGraphicFramePr>
          <p:cNvPr id="5" name="Content Placeholder 4">
            <a:extLst>
              <a:ext uri="{FF2B5EF4-FFF2-40B4-BE49-F238E27FC236}">
                <a16:creationId xmlns:a16="http://schemas.microsoft.com/office/drawing/2014/main" id="{4EFBEE52-5E65-4F16-AF20-0E6777EBCADD}"/>
              </a:ext>
            </a:extLst>
          </p:cNvPr>
          <p:cNvGraphicFramePr>
            <a:graphicFrameLocks noGrp="1"/>
          </p:cNvGraphicFramePr>
          <p:nvPr>
            <p:ph idx="1"/>
            <p:extLst>
              <p:ext uri="{D42A27DB-BD31-4B8C-83A1-F6EECF244321}">
                <p14:modId xmlns:p14="http://schemas.microsoft.com/office/powerpoint/2010/main" val="1974925580"/>
              </p:ext>
            </p:extLst>
          </p:nvPr>
        </p:nvGraphicFramePr>
        <p:xfrm>
          <a:off x="2476871" y="1809299"/>
          <a:ext cx="6144616" cy="3143368"/>
        </p:xfrm>
        <a:graphic>
          <a:graphicData uri="http://schemas.openxmlformats.org/drawingml/2006/table">
            <a:tbl>
              <a:tblPr firstRow="1" firstCol="1" bandRow="1">
                <a:tableStyleId>{5C22544A-7EE6-4342-B048-85BDC9FD1C3A}</a:tableStyleId>
              </a:tblPr>
              <a:tblGrid>
                <a:gridCol w="2940773">
                  <a:extLst>
                    <a:ext uri="{9D8B030D-6E8A-4147-A177-3AD203B41FA5}">
                      <a16:colId xmlns:a16="http://schemas.microsoft.com/office/drawing/2014/main" val="287790778"/>
                    </a:ext>
                  </a:extLst>
                </a:gridCol>
                <a:gridCol w="3203843">
                  <a:extLst>
                    <a:ext uri="{9D8B030D-6E8A-4147-A177-3AD203B41FA5}">
                      <a16:colId xmlns:a16="http://schemas.microsoft.com/office/drawing/2014/main" val="3305016897"/>
                    </a:ext>
                  </a:extLst>
                </a:gridCol>
              </a:tblGrid>
              <a:tr h="1078131">
                <a:tc>
                  <a:txBody>
                    <a:bodyPr/>
                    <a:lstStyle/>
                    <a:p>
                      <a:pPr algn="l">
                        <a:lnSpc>
                          <a:spcPct val="107000"/>
                        </a:lnSpc>
                        <a:spcAft>
                          <a:spcPts val="0"/>
                        </a:spcAft>
                        <a:defRPr sz="1500">
                          <a:effectLst/>
                        </a:defRPr>
                      </a:pPr>
                      <a:r>
                        <a:t>Монголд импортолж буй ургамлын гаралтай түүхий эдийн жишээ</a:t>
                      </a:r>
                      <a:endParaRPr lang="en-GB" sz="1500" dirty="0">
                        <a:effectLst/>
                        <a:latin typeface="Calibri" panose="020F0502020204030204" pitchFamily="34" charset="0"/>
                        <a:ea typeface="Yu Mincho" panose="02020400000000000000" pitchFamily="18" charset="-128"/>
                        <a:cs typeface="Cordia New" panose="020B0304020202020204" pitchFamily="34" charset="-34"/>
                      </a:endParaRPr>
                    </a:p>
                  </a:txBody>
                  <a:tcPr marL="51435" marR="51435" marT="0" marB="0"/>
                </a:tc>
                <a:tc>
                  <a:txBody>
                    <a:bodyPr/>
                    <a:lstStyle/>
                    <a:p>
                      <a:pPr algn="l">
                        <a:lnSpc>
                          <a:spcPct val="107000"/>
                        </a:lnSpc>
                        <a:spcAft>
                          <a:spcPts val="0"/>
                        </a:spcAft>
                        <a:defRPr sz="1500">
                          <a:effectLst/>
                        </a:defRPr>
                      </a:pPr>
                      <a:r>
                        <a:t>Арилжааны үйл явц– зөвхөн физик процесс</a:t>
                      </a:r>
                      <a:endParaRPr lang="en-GB" sz="1500" dirty="0">
                        <a:effectLst/>
                        <a:latin typeface="Calibri" panose="020F0502020204030204" pitchFamily="34" charset="0"/>
                        <a:ea typeface="Yu Mincho" panose="02020400000000000000" pitchFamily="18" charset="-128"/>
                        <a:cs typeface="Cordia New" panose="020B0304020202020204" pitchFamily="34" charset="-34"/>
                      </a:endParaRPr>
                    </a:p>
                  </a:txBody>
                  <a:tcPr marL="51435" marR="51435" marT="0" marB="0"/>
                </a:tc>
                <a:extLst>
                  <a:ext uri="{0D108BD9-81ED-4DB2-BD59-A6C34878D82A}">
                    <a16:rowId xmlns:a16="http://schemas.microsoft.com/office/drawing/2014/main" val="3541006945"/>
                  </a:ext>
                </a:extLst>
              </a:tr>
              <a:tr h="422509">
                <a:tc>
                  <a:txBody>
                    <a:bodyPr/>
                    <a:lstStyle/>
                    <a:p>
                      <a:pPr algn="l">
                        <a:lnSpc>
                          <a:spcPct val="107000"/>
                        </a:lnSpc>
                        <a:spcAft>
                          <a:spcPts val="0"/>
                        </a:spcAft>
                        <a:defRPr sz="1500">
                          <a:effectLst/>
                        </a:defRPr>
                      </a:pPr>
                      <a:r>
                        <a:t>Гурил</a:t>
                      </a:r>
                      <a:endParaRPr lang="en-GB" sz="1500" dirty="0">
                        <a:effectLst/>
                        <a:latin typeface="Calibri" panose="020F0502020204030204" pitchFamily="34" charset="0"/>
                        <a:ea typeface="Yu Mincho" panose="02020400000000000000" pitchFamily="18" charset="-128"/>
                        <a:cs typeface="Cordia New" panose="020B0304020202020204" pitchFamily="34" charset="-34"/>
                      </a:endParaRPr>
                    </a:p>
                  </a:txBody>
                  <a:tcPr marL="51435" marR="51435" marT="0" marB="0"/>
                </a:tc>
                <a:tc>
                  <a:txBody>
                    <a:bodyPr/>
                    <a:lstStyle/>
                    <a:p>
                      <a:pPr algn="l">
                        <a:lnSpc>
                          <a:spcPct val="107000"/>
                        </a:lnSpc>
                        <a:spcAft>
                          <a:spcPts val="0"/>
                        </a:spcAft>
                        <a:defRPr sz="1500">
                          <a:effectLst/>
                        </a:defRPr>
                      </a:pPr>
                      <a:r>
                        <a:t>Тээрэмдэх</a:t>
                      </a:r>
                      <a:endParaRPr lang="en-GB" sz="1500" dirty="0">
                        <a:effectLst/>
                        <a:latin typeface="Calibri" panose="020F0502020204030204" pitchFamily="34" charset="0"/>
                        <a:ea typeface="Yu Mincho" panose="02020400000000000000" pitchFamily="18" charset="-128"/>
                        <a:cs typeface="Cordia New" panose="020B0304020202020204" pitchFamily="34" charset="-34"/>
                      </a:endParaRPr>
                    </a:p>
                  </a:txBody>
                  <a:tcPr marL="51435" marR="51435" marT="0" marB="0"/>
                </a:tc>
                <a:extLst>
                  <a:ext uri="{0D108BD9-81ED-4DB2-BD59-A6C34878D82A}">
                    <a16:rowId xmlns:a16="http://schemas.microsoft.com/office/drawing/2014/main" val="1579517405"/>
                  </a:ext>
                </a:extLst>
              </a:tr>
              <a:tr h="498668">
                <a:tc>
                  <a:txBody>
                    <a:bodyPr/>
                    <a:lstStyle/>
                    <a:p>
                      <a:pPr algn="l">
                        <a:lnSpc>
                          <a:spcPct val="107000"/>
                        </a:lnSpc>
                        <a:spcAft>
                          <a:spcPts val="0"/>
                        </a:spcAft>
                        <a:defRPr sz="1500">
                          <a:effectLst/>
                        </a:defRPr>
                      </a:pPr>
                      <a:r>
                        <a:t>Жижиглэсэн жимс, самар, үр тариа, хүнсний ногоо</a:t>
                      </a:r>
                      <a:endParaRPr lang="en-GB" sz="1500" dirty="0">
                        <a:effectLst/>
                        <a:latin typeface="Calibri" panose="020F0502020204030204" pitchFamily="34" charset="0"/>
                        <a:ea typeface="Yu Mincho" panose="02020400000000000000" pitchFamily="18" charset="-128"/>
                        <a:cs typeface="Cordia New" panose="020B0304020202020204" pitchFamily="34" charset="-34"/>
                      </a:endParaRPr>
                    </a:p>
                  </a:txBody>
                  <a:tcPr marL="51435" marR="51435" marT="0" marB="0"/>
                </a:tc>
                <a:tc>
                  <a:txBody>
                    <a:bodyPr/>
                    <a:lstStyle/>
                    <a:p>
                      <a:pPr algn="l">
                        <a:lnSpc>
                          <a:spcPct val="107000"/>
                        </a:lnSpc>
                        <a:spcAft>
                          <a:spcPts val="0"/>
                        </a:spcAft>
                        <a:defRPr sz="1500">
                          <a:effectLst/>
                        </a:defRPr>
                      </a:pPr>
                      <a:r>
                        <a:t>Хөшгилөж жижиглэх</a:t>
                      </a:r>
                      <a:endParaRPr lang="en-GB" sz="1500" dirty="0">
                        <a:effectLst/>
                        <a:latin typeface="Calibri" panose="020F0502020204030204" pitchFamily="34" charset="0"/>
                        <a:ea typeface="Yu Mincho" panose="02020400000000000000" pitchFamily="18" charset="-128"/>
                        <a:cs typeface="Cordia New" panose="020B0304020202020204" pitchFamily="34" charset="-34"/>
                      </a:endParaRPr>
                    </a:p>
                  </a:txBody>
                  <a:tcPr marL="51435" marR="51435" marT="0" marB="0"/>
                </a:tc>
                <a:extLst>
                  <a:ext uri="{0D108BD9-81ED-4DB2-BD59-A6C34878D82A}">
                    <a16:rowId xmlns:a16="http://schemas.microsoft.com/office/drawing/2014/main" val="390991487"/>
                  </a:ext>
                </a:extLst>
              </a:tr>
              <a:tr h="498668">
                <a:tc>
                  <a:txBody>
                    <a:bodyPr/>
                    <a:lstStyle/>
                    <a:p>
                      <a:pPr algn="l">
                        <a:lnSpc>
                          <a:spcPct val="107000"/>
                        </a:lnSpc>
                        <a:spcAft>
                          <a:spcPts val="0"/>
                        </a:spcAft>
                        <a:defRPr sz="1500">
                          <a:effectLst/>
                        </a:defRPr>
                      </a:pPr>
                      <a:r>
                        <a:t>Эмийн ургамлууд, самар (ихэвчлэн хатаасан бүтээгдэхүүн)</a:t>
                      </a:r>
                      <a:endParaRPr lang="en-GB" sz="1500" dirty="0">
                        <a:effectLst/>
                        <a:latin typeface="Calibri" panose="020F0502020204030204" pitchFamily="34" charset="0"/>
                        <a:ea typeface="Yu Mincho" panose="02020400000000000000" pitchFamily="18" charset="-128"/>
                        <a:cs typeface="Cordia New" panose="020B0304020202020204" pitchFamily="34" charset="-34"/>
                      </a:endParaRPr>
                    </a:p>
                  </a:txBody>
                  <a:tcPr marL="51435" marR="51435" marT="0" marB="0"/>
                </a:tc>
                <a:tc>
                  <a:txBody>
                    <a:bodyPr/>
                    <a:lstStyle/>
                    <a:p>
                      <a:pPr algn="l">
                        <a:lnSpc>
                          <a:spcPct val="107000"/>
                        </a:lnSpc>
                        <a:spcAft>
                          <a:spcPts val="0"/>
                        </a:spcAft>
                        <a:defRPr sz="1500">
                          <a:effectLst/>
                        </a:defRPr>
                      </a:pPr>
                      <a:r>
                        <a:t>Бутлах</a:t>
                      </a:r>
                      <a:endParaRPr lang="en-GB" sz="1500" dirty="0">
                        <a:effectLst/>
                        <a:latin typeface="Calibri" panose="020F0502020204030204" pitchFamily="34" charset="0"/>
                        <a:ea typeface="Yu Mincho" panose="02020400000000000000" pitchFamily="18" charset="-128"/>
                        <a:cs typeface="Cordia New" panose="020B0304020202020204" pitchFamily="34" charset="-34"/>
                      </a:endParaRPr>
                    </a:p>
                  </a:txBody>
                  <a:tcPr marL="51435" marR="51435" marT="0" marB="0"/>
                </a:tc>
                <a:extLst>
                  <a:ext uri="{0D108BD9-81ED-4DB2-BD59-A6C34878D82A}">
                    <a16:rowId xmlns:a16="http://schemas.microsoft.com/office/drawing/2014/main" val="80443519"/>
                  </a:ext>
                </a:extLst>
              </a:tr>
              <a:tr h="422509">
                <a:tc>
                  <a:txBody>
                    <a:bodyPr/>
                    <a:lstStyle/>
                    <a:p>
                      <a:pPr algn="l">
                        <a:lnSpc>
                          <a:spcPct val="107000"/>
                        </a:lnSpc>
                        <a:spcAft>
                          <a:spcPts val="0"/>
                        </a:spcAft>
                        <a:defRPr sz="1500">
                          <a:effectLst/>
                        </a:defRPr>
                      </a:pPr>
                      <a:r>
                        <a:t>Өнгөлсөн будаа</a:t>
                      </a:r>
                      <a:endParaRPr lang="en-GB" sz="1500" dirty="0">
                        <a:effectLst/>
                        <a:latin typeface="Calibri" panose="020F0502020204030204" pitchFamily="34" charset="0"/>
                        <a:ea typeface="Yu Mincho" panose="02020400000000000000" pitchFamily="18" charset="-128"/>
                        <a:cs typeface="Cordia New" panose="020B0304020202020204" pitchFamily="34" charset="-34"/>
                      </a:endParaRPr>
                    </a:p>
                  </a:txBody>
                  <a:tcPr marL="51435" marR="51435" marT="0" marB="0"/>
                </a:tc>
                <a:tc>
                  <a:txBody>
                    <a:bodyPr/>
                    <a:lstStyle/>
                    <a:p>
                      <a:pPr algn="l">
                        <a:lnSpc>
                          <a:spcPct val="107000"/>
                        </a:lnSpc>
                        <a:spcAft>
                          <a:spcPts val="0"/>
                        </a:spcAft>
                        <a:defRPr sz="1500">
                          <a:effectLst/>
                        </a:defRPr>
                      </a:pPr>
                      <a:r>
                        <a:t>өнгөлөх (үр тариа)</a:t>
                      </a:r>
                      <a:endParaRPr lang="en-GB" sz="1500" dirty="0">
                        <a:effectLst/>
                        <a:latin typeface="Calibri" panose="020F0502020204030204" pitchFamily="34" charset="0"/>
                        <a:ea typeface="Yu Mincho" panose="02020400000000000000" pitchFamily="18" charset="-128"/>
                        <a:cs typeface="Cordia New" panose="020B0304020202020204" pitchFamily="34" charset="-34"/>
                      </a:endParaRPr>
                    </a:p>
                  </a:txBody>
                  <a:tcPr marL="51435" marR="51435" marT="0" marB="0"/>
                </a:tc>
                <a:extLst>
                  <a:ext uri="{0D108BD9-81ED-4DB2-BD59-A6C34878D82A}">
                    <a16:rowId xmlns:a16="http://schemas.microsoft.com/office/drawing/2014/main" val="1303951605"/>
                  </a:ext>
                </a:extLst>
              </a:tr>
            </a:tbl>
          </a:graphicData>
        </a:graphic>
      </p:graphicFrame>
      <p:sp>
        <p:nvSpPr>
          <p:cNvPr id="4" name="Slide Number Placeholder 3">
            <a:extLst>
              <a:ext uri="{FF2B5EF4-FFF2-40B4-BE49-F238E27FC236}">
                <a16:creationId xmlns:a16="http://schemas.microsoft.com/office/drawing/2014/main" id="{F03B4D7E-1DBB-4DD7-ADA7-FBA8E57AC15A}"/>
              </a:ext>
            </a:extLst>
          </p:cNvPr>
          <p:cNvSpPr>
            <a:spLocks noGrp="1"/>
          </p:cNvSpPr>
          <p:nvPr>
            <p:ph type="sldNum" sz="quarter" idx="12"/>
          </p:nvPr>
        </p:nvSpPr>
        <p:spPr/>
        <p:txBody>
          <a:bodyPr/>
          <a:lstStyle/>
          <a:p>
            <a:pPr defTabSz="685800">
              <a:defRPr/>
            </a:pPr>
            <a:fld id="{C4D50946-7F3A-D141-BB8B-2371C9556B9E}" type="slidenum">
              <a:rPr lang="en-US">
                <a:solidFill>
                  <a:srgbClr val="191B0E"/>
                </a:solidFill>
                <a:latin typeface="Franklin Gothic Book" panose="020B0503020102020204"/>
              </a:rPr>
              <a:pPr defTabSz="685800">
                <a:defRPr/>
              </a:pPr>
              <a:t>18</a:t>
            </a:fld>
            <a:endParaRPr lang="en-US" dirty="0">
              <a:solidFill>
                <a:srgbClr val="191B0E"/>
              </a:solidFill>
              <a:latin typeface="Franklin Gothic Book" panose="020B0503020102020204"/>
            </a:endParaRPr>
          </a:p>
        </p:txBody>
      </p:sp>
      <p:pic>
        <p:nvPicPr>
          <p:cNvPr id="7" name="Picture 6">
            <a:extLst>
              <a:ext uri="{FF2B5EF4-FFF2-40B4-BE49-F238E27FC236}">
                <a16:creationId xmlns:a16="http://schemas.microsoft.com/office/drawing/2014/main" id="{2C1FE1F9-E2BE-4147-B13F-9541B5041F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3661" y="1747454"/>
            <a:ext cx="1642310" cy="843815"/>
          </a:xfrm>
          <a:prstGeom prst="rect">
            <a:avLst/>
          </a:prstGeom>
        </p:spPr>
      </p:pic>
      <p:pic>
        <p:nvPicPr>
          <p:cNvPr id="9" name="Picture 8">
            <a:extLst>
              <a:ext uri="{FF2B5EF4-FFF2-40B4-BE49-F238E27FC236}">
                <a16:creationId xmlns:a16="http://schemas.microsoft.com/office/drawing/2014/main" id="{12CCF109-CE9F-45C4-9B96-3F58534C81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3661" y="2850044"/>
            <a:ext cx="1642310" cy="1094327"/>
          </a:xfrm>
          <a:prstGeom prst="rect">
            <a:avLst/>
          </a:prstGeom>
        </p:spPr>
      </p:pic>
      <p:pic>
        <p:nvPicPr>
          <p:cNvPr id="11" name="Picture 10">
            <a:extLst>
              <a:ext uri="{FF2B5EF4-FFF2-40B4-BE49-F238E27FC236}">
                <a16:creationId xmlns:a16="http://schemas.microsoft.com/office/drawing/2014/main" id="{BCFDE38F-D142-456C-95B0-1BFC08462294}"/>
              </a:ext>
            </a:extLst>
          </p:cNvPr>
          <p:cNvPicPr>
            <a:picLocks noChangeAspect="1"/>
          </p:cNvPicPr>
          <p:nvPr/>
        </p:nvPicPr>
        <p:blipFill>
          <a:blip r:embed="rId5" cstate="screen">
            <a:extLst>
              <a:ext uri="{BEBA8EAE-BF5A-486C-A8C5-ECC9F3942E4B}">
                <a14:imgProps xmlns:a14="http://schemas.microsoft.com/office/drawing/2010/main">
                  <a14:imgLayer r:embed="rId6">
                    <a14:imgEffect>
                      <a14:backgroundRemoval t="1758" b="98242" l="3646" r="97656"/>
                    </a14:imgEffect>
                  </a14:imgLayer>
                </a14:imgProps>
              </a:ext>
              <a:ext uri="{28A0092B-C50C-407E-A947-70E740481C1C}">
                <a14:useLocalDpi xmlns:a14="http://schemas.microsoft.com/office/drawing/2010/main"/>
              </a:ext>
            </a:extLst>
          </a:blip>
          <a:stretch>
            <a:fillRect/>
          </a:stretch>
        </p:blipFill>
        <p:spPr>
          <a:xfrm>
            <a:off x="485981" y="4203146"/>
            <a:ext cx="1642311" cy="1094874"/>
          </a:xfrm>
          <a:prstGeom prst="rect">
            <a:avLst/>
          </a:prstGeom>
        </p:spPr>
      </p:pic>
    </p:spTree>
    <p:extLst>
      <p:ext uri="{BB962C8B-B14F-4D97-AF65-F5344CB8AC3E}">
        <p14:creationId xmlns:p14="http://schemas.microsoft.com/office/powerpoint/2010/main" val="41768102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323242" y="1162578"/>
            <a:ext cx="8327570" cy="4980215"/>
          </a:xfrm>
        </p:spPr>
        <p:txBody>
          <a:bodyPr>
            <a:normAutofit/>
          </a:bodyPr>
          <a:lstStyle/>
          <a:p>
            <a:pPr marL="0" indent="0">
              <a:buNone/>
              <a:defRPr sz="2800">
                <a:latin typeface="Calibri" panose="020F0502020204030204" pitchFamily="34" charset="0"/>
                <a:cs typeface="Calibri" panose="020F0502020204030204" pitchFamily="34" charset="0"/>
              </a:defRPr>
            </a:pPr>
            <a:r>
              <a:rPr b="1"/>
              <a:t>Ангилал 3-ын</a:t>
            </a:r>
            <a:r>
              <a:t> түүхий эдийг боловсруулдаггүй бөгөөд хэрэглээ, боловсруулалтад зориулж импортолдог.</a:t>
            </a:r>
          </a:p>
          <a:p>
            <a:pPr marL="0" indent="0">
              <a:buNone/>
              <a:defRPr sz="2800">
                <a:latin typeface="Calibri" panose="020F0502020204030204" pitchFamily="34" charset="0"/>
                <a:cs typeface="Calibri" panose="020F0502020204030204" pitchFamily="34" charset="0"/>
              </a:defRPr>
            </a:pPr>
            <a:r>
              <a:t>Эдгээр ургамлын гаралтай бүтээгдэхүүнд шинэ жимс, хүнсний ногоо, үндэсгүй цэцэг, зүсмэл мод, гуалин зэрэг орно.</a:t>
            </a:r>
          </a:p>
          <a:p>
            <a:pPr marL="0" indent="0">
              <a:buNone/>
            </a:pPr>
            <a:endParaRPr lang="en-GB" sz="2850" dirty="0">
              <a:latin typeface="Calibri" panose="020F0502020204030204" pitchFamily="34" charset="0"/>
              <a:cs typeface="Calibri" panose="020F0502020204030204" pitchFamily="34" charset="0"/>
            </a:endParaRPr>
          </a:p>
          <a:p>
            <a:pPr marL="0" indent="0">
              <a:buNone/>
            </a:pPr>
            <a:endParaRPr lang="en-GB" sz="2850" dirty="0">
              <a:latin typeface="Calibri" panose="020F0502020204030204" pitchFamily="34" charset="0"/>
              <a:cs typeface="Calibri" panose="020F0502020204030204" pitchFamily="34" charset="0"/>
            </a:endParaRPr>
          </a:p>
          <a:p>
            <a:pPr algn="l"/>
            <a:endParaRPr lang="en-GB" sz="2850" dirty="0">
              <a:latin typeface="Calibri" panose="020F0502020204030204" pitchFamily="34" charset="0"/>
              <a:cs typeface="Calibri" panose="020F0502020204030204" pitchFamily="34" charset="0"/>
            </a:endParaRPr>
          </a:p>
          <a:p>
            <a:pPr algn="l"/>
            <a:endParaRPr lang="en-GB" sz="2850" dirty="0">
              <a:latin typeface="Calibri" panose="020F0502020204030204" pitchFamily="34" charset="0"/>
              <a:cs typeface="Calibri" panose="020F0502020204030204" pitchFamily="34" charset="0"/>
            </a:endParaRPr>
          </a:p>
          <a:p>
            <a:pPr algn="l"/>
            <a:endParaRPr lang="en-GB" sz="2850" dirty="0">
              <a:latin typeface="Calibri" panose="020F0502020204030204" pitchFamily="34" charset="0"/>
              <a:cs typeface="Calibri" panose="020F0502020204030204" pitchFamily="34" charset="0"/>
            </a:endParaRPr>
          </a:p>
          <a:p>
            <a:pPr algn="l"/>
            <a:endParaRPr lang="en-GB" sz="2850" dirty="0">
              <a:latin typeface="Calibri" panose="020F0502020204030204" pitchFamily="34" charset="0"/>
              <a:cs typeface="Calibri" panose="020F0502020204030204" pitchFamily="34" charset="0"/>
            </a:endParaRPr>
          </a:p>
          <a:p>
            <a:pPr algn="l"/>
            <a:endParaRPr lang="en-GB" sz="2850" dirty="0">
              <a:latin typeface="Calibri" panose="020F0502020204030204" pitchFamily="34" charset="0"/>
              <a:cs typeface="Calibri" panose="020F0502020204030204" pitchFamily="34" charset="0"/>
            </a:endParaRPr>
          </a:p>
          <a:p>
            <a:pPr algn="l"/>
            <a:endParaRPr lang="en-GB" sz="2700" dirty="0"/>
          </a:p>
        </p:txBody>
      </p:sp>
      <p:sp>
        <p:nvSpPr>
          <p:cNvPr id="2" name="Slide Number Placeholder 1">
            <a:extLst>
              <a:ext uri="{FF2B5EF4-FFF2-40B4-BE49-F238E27FC236}">
                <a16:creationId xmlns:a16="http://schemas.microsoft.com/office/drawing/2014/main" id="{DC591EE7-2C46-4428-AC7B-2FAEBC73926B}"/>
              </a:ext>
            </a:extLst>
          </p:cNvPr>
          <p:cNvSpPr>
            <a:spLocks noGrp="1"/>
          </p:cNvSpPr>
          <p:nvPr>
            <p:ph type="sldNum" sz="quarter" idx="12"/>
          </p:nvPr>
        </p:nvSpPr>
        <p:spPr/>
        <p:txBody>
          <a:bodyPr/>
          <a:lstStyle/>
          <a:p>
            <a:pPr defTabSz="685800">
              <a:defRPr/>
            </a:pPr>
            <a:fld id="{C4D50946-7F3A-D141-BB8B-2371C9556B9E}" type="slidenum">
              <a:rPr lang="en-US" sz="1500">
                <a:solidFill>
                  <a:srgbClr val="191B0E"/>
                </a:solidFill>
                <a:latin typeface="Calibri" panose="020F0502020204030204" pitchFamily="34" charset="0"/>
                <a:cs typeface="Calibri" panose="020F0502020204030204" pitchFamily="34" charset="0"/>
              </a:rPr>
              <a:pPr defTabSz="685800">
                <a:defRPr/>
              </a:pPr>
              <a:t>19</a:t>
            </a:fld>
            <a:endParaRPr lang="en-US" sz="1500" dirty="0">
              <a:solidFill>
                <a:srgbClr val="191B0E"/>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863B5E9A-3A51-46E1-9875-1E3D63A4837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56" b="97778" l="2500" r="99643"/>
                    </a14:imgEffect>
                  </a14:imgLayer>
                </a14:imgProps>
              </a:ext>
              <a:ext uri="{28A0092B-C50C-407E-A947-70E740481C1C}">
                <a14:useLocalDpi xmlns:a14="http://schemas.microsoft.com/office/drawing/2010/main"/>
              </a:ext>
            </a:extLst>
          </a:blip>
          <a:stretch>
            <a:fillRect/>
          </a:stretch>
        </p:blipFill>
        <p:spPr>
          <a:xfrm>
            <a:off x="4166176" y="5124947"/>
            <a:ext cx="2216722" cy="1425035"/>
          </a:xfrm>
          <a:prstGeom prst="rect">
            <a:avLst/>
          </a:prstGeom>
        </p:spPr>
      </p:pic>
      <p:pic>
        <p:nvPicPr>
          <p:cNvPr id="8" name="Picture 7">
            <a:extLst>
              <a:ext uri="{FF2B5EF4-FFF2-40B4-BE49-F238E27FC236}">
                <a16:creationId xmlns:a16="http://schemas.microsoft.com/office/drawing/2014/main" id="{FDA5D1E2-DE95-4165-B4EC-472047C68BC7}"/>
              </a:ext>
            </a:extLst>
          </p:cNvPr>
          <p:cNvPicPr>
            <a:picLocks noChangeAspect="1"/>
          </p:cNvPicPr>
          <p:nvPr/>
        </p:nvPicPr>
        <p:blipFill>
          <a:blip r:embed="rId5" cstate="screen">
            <a:extLst>
              <a:ext uri="{BEBA8EAE-BF5A-486C-A8C5-ECC9F3942E4B}">
                <a14:imgProps xmlns:a14="http://schemas.microsoft.com/office/drawing/2010/main">
                  <a14:imgLayer r:embed="rId6">
                    <a14:imgEffect>
                      <a14:backgroundRemoval t="9926" b="95852" l="3000" r="97444"/>
                    </a14:imgEffect>
                  </a14:imgLayer>
                </a14:imgProps>
              </a:ext>
              <a:ext uri="{28A0092B-C50C-407E-A947-70E740481C1C}">
                <a14:useLocalDpi xmlns:a14="http://schemas.microsoft.com/office/drawing/2010/main"/>
              </a:ext>
            </a:extLst>
          </a:blip>
          <a:stretch>
            <a:fillRect/>
          </a:stretch>
        </p:blipFill>
        <p:spPr>
          <a:xfrm>
            <a:off x="1507702" y="4528136"/>
            <a:ext cx="2261052" cy="1695789"/>
          </a:xfrm>
          <a:prstGeom prst="rect">
            <a:avLst/>
          </a:prstGeom>
        </p:spPr>
      </p:pic>
      <p:pic>
        <p:nvPicPr>
          <p:cNvPr id="10" name="Picture 9">
            <a:extLst>
              <a:ext uri="{FF2B5EF4-FFF2-40B4-BE49-F238E27FC236}">
                <a16:creationId xmlns:a16="http://schemas.microsoft.com/office/drawing/2014/main" id="{2F077035-303D-4FF5-A715-D29B730DEF3B}"/>
              </a:ext>
            </a:extLst>
          </p:cNvPr>
          <p:cNvPicPr>
            <a:picLocks noChangeAspect="1"/>
          </p:cNvPicPr>
          <p:nvPr/>
        </p:nvPicPr>
        <p:blipFill>
          <a:blip r:embed="rId7" cstate="screen">
            <a:extLst>
              <a:ext uri="{BEBA8EAE-BF5A-486C-A8C5-ECC9F3942E4B}">
                <a14:imgProps xmlns:a14="http://schemas.microsoft.com/office/drawing/2010/main">
                  <a14:imgLayer r:embed="rId8">
                    <a14:imgEffect>
                      <a14:backgroundRemoval t="9828" b="89970" l="0" r="98982"/>
                    </a14:imgEffect>
                  </a14:imgLayer>
                </a14:imgProps>
              </a:ext>
              <a:ext uri="{28A0092B-C50C-407E-A947-70E740481C1C}">
                <a14:useLocalDpi xmlns:a14="http://schemas.microsoft.com/office/drawing/2010/main"/>
              </a:ext>
            </a:extLst>
          </a:blip>
          <a:stretch>
            <a:fillRect/>
          </a:stretch>
        </p:blipFill>
        <p:spPr>
          <a:xfrm>
            <a:off x="41035" y="2605094"/>
            <a:ext cx="2199377" cy="2549771"/>
          </a:xfrm>
          <a:prstGeom prst="rect">
            <a:avLst/>
          </a:prstGeom>
        </p:spPr>
      </p:pic>
      <p:pic>
        <p:nvPicPr>
          <p:cNvPr id="12" name="Picture 11">
            <a:extLst>
              <a:ext uri="{FF2B5EF4-FFF2-40B4-BE49-F238E27FC236}">
                <a16:creationId xmlns:a16="http://schemas.microsoft.com/office/drawing/2014/main" id="{D7AE1288-EFBE-4B31-BA5E-BCAF69862794}"/>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327" b="99020" l="706" r="97412"/>
                    </a14:imgEffect>
                  </a14:imgLayer>
                </a14:imgProps>
              </a:ext>
              <a:ext uri="{28A0092B-C50C-407E-A947-70E740481C1C}">
                <a14:useLocalDpi xmlns:a14="http://schemas.microsoft.com/office/drawing/2010/main"/>
              </a:ext>
            </a:extLst>
          </a:blip>
          <a:stretch>
            <a:fillRect/>
          </a:stretch>
        </p:blipFill>
        <p:spPr>
          <a:xfrm>
            <a:off x="3507941" y="2938959"/>
            <a:ext cx="3036094" cy="2185988"/>
          </a:xfrm>
          <a:prstGeom prst="rect">
            <a:avLst/>
          </a:prstGeom>
        </p:spPr>
      </p:pic>
      <p:sp>
        <p:nvSpPr>
          <p:cNvPr id="9" name="Title 1">
            <a:extLst>
              <a:ext uri="{FF2B5EF4-FFF2-40B4-BE49-F238E27FC236}">
                <a16:creationId xmlns:a16="http://schemas.microsoft.com/office/drawing/2014/main" id="{15047065-6824-D564-47B2-507A0F4BDFFF}"/>
              </a:ext>
            </a:extLst>
          </p:cNvPr>
          <p:cNvSpPr>
            <a:spLocks noGrp="1"/>
          </p:cNvSpPr>
          <p:nvPr>
            <p:ph type="title"/>
          </p:nvPr>
        </p:nvSpPr>
        <p:spPr>
          <a:xfrm>
            <a:off x="71061" y="156344"/>
            <a:ext cx="7200900" cy="561345"/>
          </a:xfrm>
        </p:spPr>
        <p:txBody>
          <a:bodyPr>
            <a:normAutofit fontScale="90000"/>
          </a:bodyPr>
          <a:lstStyle/>
          <a:p>
            <a:pPr algn="ctr"/>
            <a:r>
              <a:t>3-р ангиллын жишээ</a:t>
            </a:r>
            <a:br>
              <a:rPr lang="en-GB" dirty="0"/>
            </a:br>
            <a:r>
              <a:t> Ургамлын гаралтай бүтээгдэхүүн</a:t>
            </a:r>
          </a:p>
        </p:txBody>
      </p:sp>
    </p:spTree>
    <p:extLst>
      <p:ext uri="{BB962C8B-B14F-4D97-AF65-F5344CB8AC3E}">
        <p14:creationId xmlns:p14="http://schemas.microsoft.com/office/powerpoint/2010/main" val="1080510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0AD6F-021C-C1B7-5F9E-85018E3674C5}"/>
              </a:ext>
            </a:extLst>
          </p:cNvPr>
          <p:cNvSpPr>
            <a:spLocks noGrp="1"/>
          </p:cNvSpPr>
          <p:nvPr>
            <p:ph type="title"/>
          </p:nvPr>
        </p:nvSpPr>
        <p:spPr/>
        <p:txBody>
          <a:bodyPr/>
          <a:lstStyle/>
          <a:p>
            <a:r>
              <a:t>Илтгэлийн төлөвлөгөө</a:t>
            </a:r>
          </a:p>
        </p:txBody>
      </p:sp>
      <p:sp>
        <p:nvSpPr>
          <p:cNvPr id="3" name="Content Placeholder 2">
            <a:extLst>
              <a:ext uri="{FF2B5EF4-FFF2-40B4-BE49-F238E27FC236}">
                <a16:creationId xmlns:a16="http://schemas.microsoft.com/office/drawing/2014/main" id="{94CAB4ED-53E7-F473-B624-0BF6EE0165B4}"/>
              </a:ext>
            </a:extLst>
          </p:cNvPr>
          <p:cNvSpPr>
            <a:spLocks noGrp="1"/>
          </p:cNvSpPr>
          <p:nvPr>
            <p:ph idx="1"/>
          </p:nvPr>
        </p:nvSpPr>
        <p:spPr/>
        <p:txBody>
          <a:bodyPr>
            <a:normAutofit lnSpcReduction="10000"/>
          </a:bodyPr>
          <a:lstStyle/>
          <a:p>
            <a:r>
              <a:t>Монгол Улсын Ургамал Хамгааллын Үндэсний Байгууллага </a:t>
            </a:r>
            <a:r>
              <a:rPr lang="en-US"/>
              <a:t>(</a:t>
            </a:r>
            <a:r>
              <a:rPr lang="mn-MN"/>
              <a:t>УХҮБ</a:t>
            </a:r>
            <a:r>
              <a:rPr lang="en-US"/>
              <a:t>)</a:t>
            </a:r>
            <a:r>
              <a:t>, ургамл, амьтны эрүүл ахуйн арга хэмжээний эрх зүйн үндэс</a:t>
            </a:r>
          </a:p>
          <a:p>
            <a:r>
              <a:t>Ургамлын эрүүл мэндийн эрсдэлийн шинжилгээ, эрсдэлийн ангилал</a:t>
            </a:r>
          </a:p>
          <a:p>
            <a:r>
              <a:t>Эрсдэлийн шинжилгээ/эрсдэлийн үнэлгээний багийн бүрэлдэхүүн</a:t>
            </a:r>
          </a:p>
          <a:p>
            <a:r>
              <a:t>Лабораторийн шинжилгээ</a:t>
            </a:r>
          </a:p>
          <a:p>
            <a:endParaRPr lang="en-US" dirty="0"/>
          </a:p>
          <a:p>
            <a:pPr marL="0" indent="0">
              <a:buNone/>
              <a:defRPr u="sng"/>
            </a:pPr>
            <a:r>
              <a:t>Дагалдах материал</a:t>
            </a:r>
            <a:endParaRPr lang="en-US" dirty="0"/>
          </a:p>
          <a:p>
            <a:r>
              <a:t>ISPM 32. Барааны эрсдэлийг эрсдэлээр ангилах нь (англи, орос хэлээр)</a:t>
            </a:r>
          </a:p>
        </p:txBody>
      </p:sp>
      <p:sp>
        <p:nvSpPr>
          <p:cNvPr id="4" name="Slide Number Placeholder 3">
            <a:extLst>
              <a:ext uri="{FF2B5EF4-FFF2-40B4-BE49-F238E27FC236}">
                <a16:creationId xmlns:a16="http://schemas.microsoft.com/office/drawing/2014/main" id="{B4E39906-1F83-4D35-52D3-F65556817AC6}"/>
              </a:ext>
            </a:extLst>
          </p:cNvPr>
          <p:cNvSpPr>
            <a:spLocks noGrp="1"/>
          </p:cNvSpPr>
          <p:nvPr>
            <p:ph type="sldNum" sz="quarter" idx="12"/>
          </p:nvPr>
        </p:nvSpPr>
        <p:spPr/>
        <p:txBody>
          <a:bodyPr/>
          <a:lstStyle/>
          <a:p>
            <a:fld id="{2BC2A5CE-91F7-0C45-B0DE-85B9307D2AA8}" type="slidenum">
              <a:rPr lang="en-US" smtClean="0"/>
              <a:t>2</a:t>
            </a:fld>
            <a:endParaRPr lang="en-US"/>
          </a:p>
        </p:txBody>
      </p:sp>
    </p:spTree>
    <p:extLst>
      <p:ext uri="{BB962C8B-B14F-4D97-AF65-F5344CB8AC3E}">
        <p14:creationId xmlns:p14="http://schemas.microsoft.com/office/powerpoint/2010/main" val="15178270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FB24B-2D76-874B-CDA2-CD1C75D3E1B2}"/>
              </a:ext>
            </a:extLst>
          </p:cNvPr>
          <p:cNvSpPr>
            <a:spLocks noGrp="1"/>
          </p:cNvSpPr>
          <p:nvPr>
            <p:ph type="title"/>
          </p:nvPr>
        </p:nvSpPr>
        <p:spPr>
          <a:xfrm>
            <a:off x="511945" y="93452"/>
            <a:ext cx="6347713" cy="1320800"/>
          </a:xfrm>
        </p:spPr>
        <p:txBody>
          <a:bodyPr>
            <a:normAutofit fontScale="90000"/>
          </a:bodyPr>
          <a:lstStyle/>
          <a:p>
            <a:pPr algn="ctr">
              <a:defRPr sz="3200"/>
            </a:pPr>
            <a:r>
              <a:t>4-р ангиллын жишээ</a:t>
            </a:r>
            <a:br>
              <a:rPr lang="en-GB" sz="3200" dirty="0"/>
            </a:br>
            <a:r>
              <a:t> Ургамлын гаралтай бүтээгдэхүүн</a:t>
            </a:r>
            <a:endParaRPr lang="en-US" sz="3200" dirty="0"/>
          </a:p>
        </p:txBody>
      </p:sp>
      <p:sp>
        <p:nvSpPr>
          <p:cNvPr id="3" name="Content Placeholder 2">
            <a:extLst>
              <a:ext uri="{FF2B5EF4-FFF2-40B4-BE49-F238E27FC236}">
                <a16:creationId xmlns:a16="http://schemas.microsoft.com/office/drawing/2014/main" id="{C4AC6AA2-20BD-ABFD-2D3D-5A77B957DD55}"/>
              </a:ext>
            </a:extLst>
          </p:cNvPr>
          <p:cNvSpPr>
            <a:spLocks noGrp="1"/>
          </p:cNvSpPr>
          <p:nvPr>
            <p:ph idx="1"/>
          </p:nvPr>
        </p:nvSpPr>
        <p:spPr>
          <a:xfrm>
            <a:off x="316636" y="1201803"/>
            <a:ext cx="6347714" cy="1816605"/>
          </a:xfrm>
        </p:spPr>
        <p:txBody>
          <a:bodyPr/>
          <a:lstStyle/>
          <a:p>
            <a:pPr marL="0" indent="0">
              <a:buNone/>
              <a:defRPr sz="2800"/>
            </a:pPr>
            <a:r>
              <a:rPr b="1"/>
              <a:t>4-р ангиллын</a:t>
            </a:r>
            <a:r>
              <a:t> бараанд ургамал, суулгац, зарим үр, булцуу зэрэг багтдаг ба тарих зориулалттай.</a:t>
            </a:r>
          </a:p>
          <a:p>
            <a:endParaRPr lang="en-US" dirty="0"/>
          </a:p>
        </p:txBody>
      </p:sp>
      <p:pic>
        <p:nvPicPr>
          <p:cNvPr id="4" name="Picture 3">
            <a:extLst>
              <a:ext uri="{FF2B5EF4-FFF2-40B4-BE49-F238E27FC236}">
                <a16:creationId xmlns:a16="http://schemas.microsoft.com/office/drawing/2014/main" id="{62CB00C2-6943-4877-FBDE-A4A62FAE6CC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73251" y="4126759"/>
            <a:ext cx="3350957" cy="2233972"/>
          </a:xfrm>
          <a:prstGeom prst="rect">
            <a:avLst/>
          </a:prstGeom>
        </p:spPr>
      </p:pic>
      <p:pic>
        <p:nvPicPr>
          <p:cNvPr id="6" name="Picture 5" descr="A picture containing fence, grass, sky, tree  Description automatically generated">
            <a:extLst>
              <a:ext uri="{FF2B5EF4-FFF2-40B4-BE49-F238E27FC236}">
                <a16:creationId xmlns:a16="http://schemas.microsoft.com/office/drawing/2014/main" id="{504B8C8A-B5D7-3C9D-CC54-05C02C92CAB9}"/>
              </a:ext>
            </a:extLst>
          </p:cNvPr>
          <p:cNvPicPr>
            <a:picLocks noChangeAspect="1"/>
          </p:cNvPicPr>
          <p:nvPr/>
        </p:nvPicPr>
        <p:blipFill>
          <a:blip r:embed="rId3"/>
          <a:stretch>
            <a:fillRect/>
          </a:stretch>
        </p:blipFill>
        <p:spPr>
          <a:xfrm>
            <a:off x="435256" y="2655116"/>
            <a:ext cx="2619375" cy="1743075"/>
          </a:xfrm>
          <a:prstGeom prst="rect">
            <a:avLst/>
          </a:prstGeom>
        </p:spPr>
      </p:pic>
      <p:pic>
        <p:nvPicPr>
          <p:cNvPr id="8" name="Picture 7" descr="A picture containing plant  Description automatically generated">
            <a:extLst>
              <a:ext uri="{FF2B5EF4-FFF2-40B4-BE49-F238E27FC236}">
                <a16:creationId xmlns:a16="http://schemas.microsoft.com/office/drawing/2014/main" id="{1B60738D-F561-F6BD-7BF4-286714C96F3B}"/>
              </a:ext>
            </a:extLst>
          </p:cNvPr>
          <p:cNvPicPr>
            <a:picLocks noChangeAspect="1"/>
          </p:cNvPicPr>
          <p:nvPr/>
        </p:nvPicPr>
        <p:blipFill>
          <a:blip r:embed="rId4"/>
          <a:stretch>
            <a:fillRect/>
          </a:stretch>
        </p:blipFill>
        <p:spPr>
          <a:xfrm>
            <a:off x="5629156" y="2228988"/>
            <a:ext cx="2619375" cy="1743075"/>
          </a:xfrm>
          <a:prstGeom prst="rect">
            <a:avLst/>
          </a:prstGeom>
        </p:spPr>
      </p:pic>
      <p:sp>
        <p:nvSpPr>
          <p:cNvPr id="5" name="Slide Number Placeholder 4">
            <a:extLst>
              <a:ext uri="{FF2B5EF4-FFF2-40B4-BE49-F238E27FC236}">
                <a16:creationId xmlns:a16="http://schemas.microsoft.com/office/drawing/2014/main" id="{CC31A18A-D1B8-C5F1-53ED-D5380B9C6AE0}"/>
              </a:ext>
            </a:extLst>
          </p:cNvPr>
          <p:cNvSpPr>
            <a:spLocks noGrp="1"/>
          </p:cNvSpPr>
          <p:nvPr>
            <p:ph type="sldNum" sz="quarter" idx="12"/>
          </p:nvPr>
        </p:nvSpPr>
        <p:spPr/>
        <p:txBody>
          <a:bodyPr/>
          <a:lstStyle/>
          <a:p>
            <a:fld id="{2BC2A5CE-91F7-0C45-B0DE-85B9307D2AA8}" type="slidenum">
              <a:rPr lang="en-US" smtClean="0"/>
              <a:t>20</a:t>
            </a:fld>
            <a:endParaRPr lang="en-US"/>
          </a:p>
        </p:txBody>
      </p:sp>
    </p:spTree>
    <p:extLst>
      <p:ext uri="{BB962C8B-B14F-4D97-AF65-F5344CB8AC3E}">
        <p14:creationId xmlns:p14="http://schemas.microsoft.com/office/powerpoint/2010/main" val="4175461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584AC-5C7A-47EB-9095-B2CCA18FE725}"/>
              </a:ext>
            </a:extLst>
          </p:cNvPr>
          <p:cNvSpPr>
            <a:spLocks noGrp="1"/>
          </p:cNvSpPr>
          <p:nvPr>
            <p:ph type="title"/>
          </p:nvPr>
        </p:nvSpPr>
        <p:spPr>
          <a:xfrm>
            <a:off x="609599" y="75345"/>
            <a:ext cx="6347713" cy="787685"/>
          </a:xfrm>
        </p:spPr>
        <p:txBody>
          <a:bodyPr>
            <a:normAutofit fontScale="90000"/>
          </a:bodyPr>
          <a:lstStyle/>
          <a:p>
            <a:r>
              <a:t>Ургамлын эрүүл мэндийн эрсдэлийг ангилах урьдчилсан онооны схем</a:t>
            </a:r>
          </a:p>
        </p:txBody>
      </p:sp>
      <p:graphicFrame>
        <p:nvGraphicFramePr>
          <p:cNvPr id="4" name="Table 3">
            <a:extLst>
              <a:ext uri="{FF2B5EF4-FFF2-40B4-BE49-F238E27FC236}">
                <a16:creationId xmlns:a16="http://schemas.microsoft.com/office/drawing/2014/main" id="{D94152A3-49E8-929E-6EF5-D9B5F9BB08CA}"/>
              </a:ext>
            </a:extLst>
          </p:cNvPr>
          <p:cNvGraphicFramePr>
            <a:graphicFrameLocks noGrp="1"/>
          </p:cNvGraphicFramePr>
          <p:nvPr>
            <p:extLst>
              <p:ext uri="{D42A27DB-BD31-4B8C-83A1-F6EECF244321}">
                <p14:modId xmlns:p14="http://schemas.microsoft.com/office/powerpoint/2010/main" val="4272166842"/>
              </p:ext>
            </p:extLst>
          </p:nvPr>
        </p:nvGraphicFramePr>
        <p:xfrm>
          <a:off x="842480" y="863030"/>
          <a:ext cx="6724435" cy="5815171"/>
        </p:xfrm>
        <a:graphic>
          <a:graphicData uri="http://schemas.openxmlformats.org/drawingml/2006/table">
            <a:tbl>
              <a:tblPr firstRow="1" firstCol="1" bandRow="1">
                <a:tableStyleId>{5C22544A-7EE6-4342-B048-85BDC9FD1C3A}</a:tableStyleId>
              </a:tblPr>
              <a:tblGrid>
                <a:gridCol w="693320">
                  <a:extLst>
                    <a:ext uri="{9D8B030D-6E8A-4147-A177-3AD203B41FA5}">
                      <a16:colId xmlns:a16="http://schemas.microsoft.com/office/drawing/2014/main" val="2994961635"/>
                    </a:ext>
                  </a:extLst>
                </a:gridCol>
                <a:gridCol w="4644475">
                  <a:extLst>
                    <a:ext uri="{9D8B030D-6E8A-4147-A177-3AD203B41FA5}">
                      <a16:colId xmlns:a16="http://schemas.microsoft.com/office/drawing/2014/main" val="1218448572"/>
                    </a:ext>
                  </a:extLst>
                </a:gridCol>
                <a:gridCol w="1386640">
                  <a:extLst>
                    <a:ext uri="{9D8B030D-6E8A-4147-A177-3AD203B41FA5}">
                      <a16:colId xmlns:a16="http://schemas.microsoft.com/office/drawing/2014/main" val="2836595965"/>
                    </a:ext>
                  </a:extLst>
                </a:gridCol>
              </a:tblGrid>
              <a:tr h="277508">
                <a:tc>
                  <a:txBody>
                    <a:bodyPr/>
                    <a:lstStyle/>
                    <a:p>
                      <a:pPr algn="ctr">
                        <a:lnSpc>
                          <a:spcPct val="115000"/>
                        </a:lnSpc>
                        <a:spcAft>
                          <a:spcPts val="1000"/>
                        </a:spcAft>
                        <a:tabLst>
                          <a:tab pos="2971800" algn="ctr"/>
                          <a:tab pos="5943600" algn="r"/>
                        </a:tabLst>
                        <a:defRPr sz="1000">
                          <a:effectLst/>
                        </a:defRPr>
                      </a:pPr>
                      <a:r>
                        <a:t>№</a:t>
                      </a:r>
                      <a:endParaRPr lang="en-GB" sz="1000">
                        <a:effectLst/>
                        <a:latin typeface="Calibri" panose="020F0502020204030204" pitchFamily="34" charset="0"/>
                        <a:ea typeface="SimSun" panose="02010600030101010101" pitchFamily="2" charset="-122"/>
                        <a:cs typeface="Times New Roman" panose="02020603050405020304" pitchFamily="18" charset="0"/>
                      </a:endParaRPr>
                    </a:p>
                  </a:txBody>
                  <a:tcPr marL="59257" marR="59257" marT="0" marB="0"/>
                </a:tc>
                <a:tc>
                  <a:txBody>
                    <a:bodyPr/>
                    <a:lstStyle/>
                    <a:p>
                      <a:pPr algn="ctr">
                        <a:lnSpc>
                          <a:spcPct val="115000"/>
                        </a:lnSpc>
                        <a:spcAft>
                          <a:spcPts val="1000"/>
                        </a:spcAft>
                        <a:tabLst>
                          <a:tab pos="2971800" algn="ctr"/>
                          <a:tab pos="5943600" algn="r"/>
                        </a:tabLst>
                        <a:defRPr sz="1000">
                          <a:effectLst/>
                        </a:defRPr>
                      </a:pPr>
                      <a:r>
                        <a:t>Шалгуур</a:t>
                      </a:r>
                      <a:endParaRPr lang="en-GB" sz="1000">
                        <a:effectLst/>
                        <a:latin typeface="Calibri" panose="020F0502020204030204" pitchFamily="34" charset="0"/>
                        <a:ea typeface="SimSun" panose="02010600030101010101" pitchFamily="2" charset="-122"/>
                        <a:cs typeface="Times New Roman" panose="02020603050405020304" pitchFamily="18" charset="0"/>
                      </a:endParaRPr>
                    </a:p>
                  </a:txBody>
                  <a:tcPr marL="59257" marR="59257" marT="0" marB="0"/>
                </a:tc>
                <a:tc>
                  <a:txBody>
                    <a:bodyPr/>
                    <a:lstStyle/>
                    <a:p>
                      <a:pPr algn="ctr">
                        <a:lnSpc>
                          <a:spcPct val="115000"/>
                        </a:lnSpc>
                        <a:spcAft>
                          <a:spcPts val="1000"/>
                        </a:spcAft>
                        <a:tabLst>
                          <a:tab pos="2971800" algn="ctr"/>
                          <a:tab pos="5943600" algn="r"/>
                        </a:tabLst>
                        <a:defRPr sz="1000">
                          <a:effectLst/>
                        </a:defRPr>
                      </a:pPr>
                      <a:r>
                        <a:t>Үзүүлэлтүүд </a:t>
                      </a:r>
                      <a:endParaRPr lang="en-GB" sz="1000" dirty="0">
                        <a:effectLst/>
                        <a:latin typeface="Calibri" panose="020F0502020204030204" pitchFamily="34" charset="0"/>
                        <a:ea typeface="SimSun" panose="02010600030101010101" pitchFamily="2" charset="-122"/>
                        <a:cs typeface="Times New Roman" panose="02020603050405020304" pitchFamily="18" charset="0"/>
                      </a:endParaRPr>
                    </a:p>
                  </a:txBody>
                  <a:tcPr marL="59257" marR="59257" marT="0" marB="0"/>
                </a:tc>
                <a:extLst>
                  <a:ext uri="{0D108BD9-81ED-4DB2-BD59-A6C34878D82A}">
                    <a16:rowId xmlns:a16="http://schemas.microsoft.com/office/drawing/2014/main" val="1776513964"/>
                  </a:ext>
                </a:extLst>
              </a:tr>
              <a:tr h="334925">
                <a:tc gridSpan="3">
                  <a:txBody>
                    <a:bodyPr/>
                    <a:lstStyle/>
                    <a:p>
                      <a:pPr algn="l">
                        <a:lnSpc>
                          <a:spcPct val="115000"/>
                        </a:lnSpc>
                        <a:spcAft>
                          <a:spcPts val="1000"/>
                        </a:spcAft>
                        <a:tabLst>
                          <a:tab pos="2971800" algn="ctr"/>
                          <a:tab pos="5943600" algn="r"/>
                        </a:tabLst>
                        <a:defRPr sz="1000">
                          <a:effectLst/>
                        </a:defRPr>
                      </a:pPr>
                      <a:r>
                        <a:t>Нэг. Зориулалт (Нэгийг нь сонгоно уу.)</a:t>
                      </a:r>
                      <a:endParaRPr lang="en-GB" sz="1000">
                        <a:effectLst/>
                        <a:latin typeface="Calibri" panose="020F0502020204030204" pitchFamily="34" charset="0"/>
                        <a:ea typeface="SimSun" panose="02010600030101010101" pitchFamily="2" charset="-122"/>
                        <a:cs typeface="Times New Roman" panose="02020603050405020304" pitchFamily="18" charset="0"/>
                      </a:endParaRPr>
                    </a:p>
                  </a:txBody>
                  <a:tcPr marL="59257" marR="59257"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23729082"/>
                  </a:ext>
                </a:extLst>
              </a:tr>
              <a:tr h="319773">
                <a:tc>
                  <a:txBody>
                    <a:bodyPr/>
                    <a:lstStyle/>
                    <a:p>
                      <a:pPr algn="ctr">
                        <a:lnSpc>
                          <a:spcPct val="115000"/>
                        </a:lnSpc>
                        <a:spcAft>
                          <a:spcPts val="1000"/>
                        </a:spcAft>
                        <a:tabLst>
                          <a:tab pos="2971800" algn="ctr"/>
                          <a:tab pos="5943600" algn="r"/>
                        </a:tabLst>
                        <a:defRPr sz="1000">
                          <a:effectLst/>
                        </a:defRPr>
                      </a:pPr>
                      <a:r>
                        <a:t>1.1.</a:t>
                      </a:r>
                      <a:endParaRPr lang="en-GB" sz="1000">
                        <a:effectLst/>
                        <a:latin typeface="Calibri" panose="020F0502020204030204" pitchFamily="34" charset="0"/>
                        <a:ea typeface="SimSun" panose="02010600030101010101" pitchFamily="2" charset="-122"/>
                        <a:cs typeface="Times New Roman" panose="02020603050405020304" pitchFamily="18" charset="0"/>
                      </a:endParaRPr>
                    </a:p>
                  </a:txBody>
                  <a:tcPr marL="59257" marR="59257" marT="0" marB="0"/>
                </a:tc>
                <a:tc>
                  <a:txBody>
                    <a:bodyPr/>
                    <a:lstStyle/>
                    <a:p>
                      <a:pPr algn="l">
                        <a:lnSpc>
                          <a:spcPct val="115000"/>
                        </a:lnSpc>
                        <a:spcAft>
                          <a:spcPts val="1000"/>
                        </a:spcAft>
                        <a:tabLst>
                          <a:tab pos="2971800" algn="ctr"/>
                          <a:tab pos="5943600" algn="r"/>
                        </a:tabLst>
                        <a:defRPr sz="1000">
                          <a:effectLst/>
                        </a:defRPr>
                      </a:pPr>
                      <a:r>
                        <a:t>Тарих зориулалттай</a:t>
                      </a:r>
                      <a:endParaRPr lang="en-GB" sz="1000">
                        <a:effectLst/>
                        <a:latin typeface="Calibri" panose="020F0502020204030204" pitchFamily="34" charset="0"/>
                        <a:ea typeface="SimSun" panose="02010600030101010101" pitchFamily="2" charset="-122"/>
                        <a:cs typeface="Times New Roman" panose="02020603050405020304" pitchFamily="18" charset="0"/>
                      </a:endParaRPr>
                    </a:p>
                  </a:txBody>
                  <a:tcPr marL="59257" marR="59257" marT="0" marB="0"/>
                </a:tc>
                <a:tc>
                  <a:txBody>
                    <a:bodyPr/>
                    <a:lstStyle/>
                    <a:p>
                      <a:pPr algn="ctr">
                        <a:lnSpc>
                          <a:spcPct val="115000"/>
                        </a:lnSpc>
                        <a:spcAft>
                          <a:spcPts val="1000"/>
                        </a:spcAft>
                        <a:tabLst>
                          <a:tab pos="2971800" algn="ctr"/>
                          <a:tab pos="5943600" algn="r"/>
                        </a:tabLst>
                        <a:defRPr sz="1000">
                          <a:effectLst/>
                        </a:defRPr>
                      </a:pPr>
                      <a:r>
                        <a:t>80</a:t>
                      </a:r>
                      <a:endParaRPr lang="en-GB" sz="1000">
                        <a:effectLst/>
                        <a:latin typeface="Calibri" panose="020F0502020204030204" pitchFamily="34" charset="0"/>
                        <a:ea typeface="SimSun" panose="02010600030101010101" pitchFamily="2" charset="-122"/>
                        <a:cs typeface="Times New Roman" panose="02020603050405020304" pitchFamily="18" charset="0"/>
                      </a:endParaRPr>
                    </a:p>
                  </a:txBody>
                  <a:tcPr marL="59257" marR="59257" marT="0" marB="0"/>
                </a:tc>
                <a:extLst>
                  <a:ext uri="{0D108BD9-81ED-4DB2-BD59-A6C34878D82A}">
                    <a16:rowId xmlns:a16="http://schemas.microsoft.com/office/drawing/2014/main" val="3186881427"/>
                  </a:ext>
                </a:extLst>
              </a:tr>
              <a:tr h="319773">
                <a:tc>
                  <a:txBody>
                    <a:bodyPr/>
                    <a:lstStyle/>
                    <a:p>
                      <a:pPr algn="ctr">
                        <a:lnSpc>
                          <a:spcPct val="115000"/>
                        </a:lnSpc>
                        <a:spcAft>
                          <a:spcPts val="1000"/>
                        </a:spcAft>
                        <a:tabLst>
                          <a:tab pos="2971800" algn="ctr"/>
                          <a:tab pos="5943600" algn="r"/>
                        </a:tabLst>
                        <a:defRPr sz="1000">
                          <a:effectLst/>
                        </a:defRPr>
                      </a:pPr>
                      <a:r>
                        <a:t>1.2</a:t>
                      </a:r>
                      <a:endParaRPr lang="en-GB" sz="1000">
                        <a:effectLst/>
                        <a:latin typeface="Calibri" panose="020F0502020204030204" pitchFamily="34" charset="0"/>
                        <a:ea typeface="SimSun" panose="02010600030101010101" pitchFamily="2" charset="-122"/>
                        <a:cs typeface="Times New Roman" panose="02020603050405020304" pitchFamily="18" charset="0"/>
                      </a:endParaRPr>
                    </a:p>
                  </a:txBody>
                  <a:tcPr marL="59257" marR="59257" marT="0" marB="0"/>
                </a:tc>
                <a:tc>
                  <a:txBody>
                    <a:bodyPr/>
                    <a:lstStyle/>
                    <a:p>
                      <a:pPr algn="l">
                        <a:lnSpc>
                          <a:spcPct val="115000"/>
                        </a:lnSpc>
                        <a:spcAft>
                          <a:spcPts val="1000"/>
                        </a:spcAft>
                        <a:tabLst>
                          <a:tab pos="2971800" algn="ctr"/>
                          <a:tab pos="5943600" algn="r"/>
                        </a:tabLst>
                        <a:defRPr sz="1000">
                          <a:effectLst/>
                        </a:defRPr>
                      </a:pPr>
                      <a:r>
                        <a:t>Шинэ бүтээгдэхүүн</a:t>
                      </a:r>
                      <a:endParaRPr lang="en-GB" sz="1000">
                        <a:effectLst/>
                        <a:latin typeface="Calibri" panose="020F0502020204030204" pitchFamily="34" charset="0"/>
                        <a:ea typeface="SimSun" panose="02010600030101010101" pitchFamily="2" charset="-122"/>
                        <a:cs typeface="Times New Roman" panose="02020603050405020304" pitchFamily="18" charset="0"/>
                      </a:endParaRPr>
                    </a:p>
                  </a:txBody>
                  <a:tcPr marL="59257" marR="59257" marT="0" marB="0"/>
                </a:tc>
                <a:tc>
                  <a:txBody>
                    <a:bodyPr/>
                    <a:lstStyle/>
                    <a:p>
                      <a:pPr algn="ctr">
                        <a:lnSpc>
                          <a:spcPct val="115000"/>
                        </a:lnSpc>
                        <a:spcAft>
                          <a:spcPts val="1000"/>
                        </a:spcAft>
                        <a:tabLst>
                          <a:tab pos="2971800" algn="ctr"/>
                          <a:tab pos="5943600" algn="r"/>
                        </a:tabLst>
                        <a:defRPr sz="1000">
                          <a:effectLst/>
                        </a:defRPr>
                      </a:pPr>
                      <a:r>
                        <a:t>60</a:t>
                      </a:r>
                      <a:endParaRPr lang="en-GB" sz="1000">
                        <a:effectLst/>
                        <a:latin typeface="Calibri" panose="020F0502020204030204" pitchFamily="34" charset="0"/>
                        <a:ea typeface="SimSun" panose="02010600030101010101" pitchFamily="2" charset="-122"/>
                        <a:cs typeface="Times New Roman" panose="02020603050405020304" pitchFamily="18" charset="0"/>
                      </a:endParaRPr>
                    </a:p>
                  </a:txBody>
                  <a:tcPr marL="59257" marR="59257" marT="0" marB="0"/>
                </a:tc>
                <a:extLst>
                  <a:ext uri="{0D108BD9-81ED-4DB2-BD59-A6C34878D82A}">
                    <a16:rowId xmlns:a16="http://schemas.microsoft.com/office/drawing/2014/main" val="2257791769"/>
                  </a:ext>
                </a:extLst>
              </a:tr>
              <a:tr h="319773">
                <a:tc>
                  <a:txBody>
                    <a:bodyPr/>
                    <a:lstStyle/>
                    <a:p>
                      <a:pPr algn="ctr">
                        <a:lnSpc>
                          <a:spcPct val="115000"/>
                        </a:lnSpc>
                        <a:spcAft>
                          <a:spcPts val="1000"/>
                        </a:spcAft>
                        <a:tabLst>
                          <a:tab pos="2971800" algn="ctr"/>
                          <a:tab pos="5943600" algn="r"/>
                        </a:tabLst>
                        <a:defRPr sz="1000">
                          <a:effectLst/>
                        </a:defRPr>
                      </a:pPr>
                      <a:r>
                        <a:t>1.3</a:t>
                      </a:r>
                      <a:endParaRPr lang="en-GB" sz="1000">
                        <a:effectLst/>
                        <a:latin typeface="Calibri" panose="020F0502020204030204" pitchFamily="34" charset="0"/>
                        <a:ea typeface="SimSun" panose="02010600030101010101" pitchFamily="2" charset="-122"/>
                        <a:cs typeface="Times New Roman" panose="02020603050405020304" pitchFamily="18" charset="0"/>
                      </a:endParaRPr>
                    </a:p>
                  </a:txBody>
                  <a:tcPr marL="59257" marR="59257" marT="0" marB="0"/>
                </a:tc>
                <a:tc>
                  <a:txBody>
                    <a:bodyPr/>
                    <a:lstStyle/>
                    <a:p>
                      <a:pPr algn="l">
                        <a:lnSpc>
                          <a:spcPct val="115000"/>
                        </a:lnSpc>
                        <a:spcAft>
                          <a:spcPts val="1000"/>
                        </a:spcAft>
                        <a:tabLst>
                          <a:tab pos="2971800" algn="ctr"/>
                          <a:tab pos="5943600" algn="r"/>
                        </a:tabLst>
                        <a:defRPr sz="1000">
                          <a:effectLst/>
                        </a:defRPr>
                      </a:pPr>
                      <a:r>
                        <a:t>Бусад зорилгоор </a:t>
                      </a:r>
                      <a:endParaRPr lang="en-GB" sz="1000">
                        <a:effectLst/>
                        <a:latin typeface="Calibri" panose="020F0502020204030204" pitchFamily="34" charset="0"/>
                        <a:ea typeface="SimSun" panose="02010600030101010101" pitchFamily="2" charset="-122"/>
                        <a:cs typeface="Times New Roman" panose="02020603050405020304" pitchFamily="18" charset="0"/>
                      </a:endParaRPr>
                    </a:p>
                  </a:txBody>
                  <a:tcPr marL="59257" marR="59257" marT="0" marB="0"/>
                </a:tc>
                <a:tc>
                  <a:txBody>
                    <a:bodyPr/>
                    <a:lstStyle/>
                    <a:p>
                      <a:pPr algn="ctr">
                        <a:lnSpc>
                          <a:spcPct val="115000"/>
                        </a:lnSpc>
                        <a:spcAft>
                          <a:spcPts val="1000"/>
                        </a:spcAft>
                        <a:tabLst>
                          <a:tab pos="2971800" algn="ctr"/>
                          <a:tab pos="5943600" algn="r"/>
                        </a:tabLst>
                        <a:defRPr sz="1000">
                          <a:effectLst/>
                        </a:defRPr>
                      </a:pPr>
                      <a:r>
                        <a:t>10</a:t>
                      </a:r>
                      <a:endParaRPr lang="en-GB" sz="1000">
                        <a:effectLst/>
                        <a:latin typeface="Calibri" panose="020F0502020204030204" pitchFamily="34" charset="0"/>
                        <a:ea typeface="SimSun" panose="02010600030101010101" pitchFamily="2" charset="-122"/>
                        <a:cs typeface="Times New Roman" panose="02020603050405020304" pitchFamily="18" charset="0"/>
                      </a:endParaRPr>
                    </a:p>
                  </a:txBody>
                  <a:tcPr marL="59257" marR="59257" marT="0" marB="0"/>
                </a:tc>
                <a:extLst>
                  <a:ext uri="{0D108BD9-81ED-4DB2-BD59-A6C34878D82A}">
                    <a16:rowId xmlns:a16="http://schemas.microsoft.com/office/drawing/2014/main" val="1486128181"/>
                  </a:ext>
                </a:extLst>
              </a:tr>
              <a:tr h="334128">
                <a:tc gridSpan="3">
                  <a:txBody>
                    <a:bodyPr/>
                    <a:lstStyle/>
                    <a:p>
                      <a:pPr algn="l">
                        <a:lnSpc>
                          <a:spcPct val="115000"/>
                        </a:lnSpc>
                        <a:spcAft>
                          <a:spcPts val="1000"/>
                        </a:spcAft>
                        <a:tabLst>
                          <a:tab pos="2971800" algn="ctr"/>
                          <a:tab pos="5943600" algn="r"/>
                        </a:tabLst>
                        <a:defRPr sz="1000">
                          <a:effectLst/>
                        </a:defRPr>
                      </a:pPr>
                      <a:r>
                        <a:t>Хоёр. Гарал үүслийн улс (Нэгийг нь сонгоно уу.)</a:t>
                      </a:r>
                      <a:endParaRPr lang="en-GB" sz="1000">
                        <a:effectLst/>
                        <a:latin typeface="Calibri" panose="020F0502020204030204" pitchFamily="34" charset="0"/>
                        <a:ea typeface="SimSun" panose="02010600030101010101" pitchFamily="2" charset="-122"/>
                        <a:cs typeface="Times New Roman" panose="02020603050405020304" pitchFamily="18" charset="0"/>
                      </a:endParaRPr>
                    </a:p>
                  </a:txBody>
                  <a:tcPr marL="59257" marR="59257"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36026155"/>
                  </a:ext>
                </a:extLst>
              </a:tr>
              <a:tr h="493108">
                <a:tc>
                  <a:txBody>
                    <a:bodyPr/>
                    <a:lstStyle/>
                    <a:p>
                      <a:pPr algn="ctr">
                        <a:lnSpc>
                          <a:spcPct val="115000"/>
                        </a:lnSpc>
                        <a:spcAft>
                          <a:spcPts val="1000"/>
                        </a:spcAft>
                        <a:tabLst>
                          <a:tab pos="2971800" algn="ctr"/>
                          <a:tab pos="5943600" algn="r"/>
                        </a:tabLst>
                        <a:defRPr sz="1000">
                          <a:effectLst/>
                        </a:defRPr>
                      </a:pPr>
                      <a:r>
                        <a:t>2.1.</a:t>
                      </a:r>
                      <a:endParaRPr lang="en-GB" sz="1000">
                        <a:effectLst/>
                        <a:latin typeface="Calibri" panose="020F0502020204030204" pitchFamily="34" charset="0"/>
                        <a:ea typeface="SimSun" panose="02010600030101010101" pitchFamily="2" charset="-122"/>
                        <a:cs typeface="Times New Roman" panose="02020603050405020304" pitchFamily="18" charset="0"/>
                      </a:endParaRPr>
                    </a:p>
                  </a:txBody>
                  <a:tcPr marL="59257" marR="59257" marT="0" marB="0"/>
                </a:tc>
                <a:tc>
                  <a:txBody>
                    <a:bodyPr/>
                    <a:lstStyle/>
                    <a:p>
                      <a:pPr algn="l">
                        <a:lnSpc>
                          <a:spcPct val="115000"/>
                        </a:lnSpc>
                        <a:spcAft>
                          <a:spcPts val="1000"/>
                        </a:spcAft>
                        <a:tabLst>
                          <a:tab pos="2971800" algn="ctr"/>
                          <a:tab pos="5943600" algn="r"/>
                        </a:tabLst>
                        <a:defRPr sz="1000">
                          <a:effectLst/>
                        </a:defRPr>
                      </a:pPr>
                      <a:r>
                        <a:t>Зохицуулалттай (хорио цээрийн) бүтээгдэхүүн тархдаг улс эсвэл бүс нутгаас гаралтай</a:t>
                      </a:r>
                      <a:endParaRPr lang="en-GB" sz="1000">
                        <a:effectLst/>
                        <a:latin typeface="Calibri" panose="020F0502020204030204" pitchFamily="34" charset="0"/>
                        <a:ea typeface="SimSun" panose="02010600030101010101" pitchFamily="2" charset="-122"/>
                        <a:cs typeface="Times New Roman" panose="02020603050405020304" pitchFamily="18" charset="0"/>
                      </a:endParaRPr>
                    </a:p>
                  </a:txBody>
                  <a:tcPr marL="59257" marR="59257" marT="0" marB="0" anchor="ctr"/>
                </a:tc>
                <a:tc>
                  <a:txBody>
                    <a:bodyPr/>
                    <a:lstStyle/>
                    <a:p>
                      <a:pPr algn="ctr">
                        <a:lnSpc>
                          <a:spcPct val="115000"/>
                        </a:lnSpc>
                        <a:spcAft>
                          <a:spcPts val="1000"/>
                        </a:spcAft>
                        <a:tabLst>
                          <a:tab pos="2971800" algn="ctr"/>
                          <a:tab pos="5943600" algn="r"/>
                        </a:tabLst>
                        <a:defRPr sz="1000">
                          <a:effectLst/>
                        </a:defRPr>
                      </a:pPr>
                      <a:r>
                        <a:t>60</a:t>
                      </a:r>
                      <a:endParaRPr lang="en-GB" sz="1000">
                        <a:effectLst/>
                        <a:latin typeface="Calibri" panose="020F0502020204030204" pitchFamily="34" charset="0"/>
                        <a:ea typeface="SimSun" panose="02010600030101010101" pitchFamily="2" charset="-122"/>
                        <a:cs typeface="Times New Roman" panose="02020603050405020304" pitchFamily="18" charset="0"/>
                      </a:endParaRPr>
                    </a:p>
                  </a:txBody>
                  <a:tcPr marL="59257" marR="59257" marT="0" marB="0"/>
                </a:tc>
                <a:extLst>
                  <a:ext uri="{0D108BD9-81ED-4DB2-BD59-A6C34878D82A}">
                    <a16:rowId xmlns:a16="http://schemas.microsoft.com/office/drawing/2014/main" val="913698141"/>
                  </a:ext>
                </a:extLst>
              </a:tr>
              <a:tr h="520728">
                <a:tc>
                  <a:txBody>
                    <a:bodyPr/>
                    <a:lstStyle/>
                    <a:p>
                      <a:pPr algn="ctr">
                        <a:lnSpc>
                          <a:spcPct val="115000"/>
                        </a:lnSpc>
                        <a:spcAft>
                          <a:spcPts val="1000"/>
                        </a:spcAft>
                        <a:tabLst>
                          <a:tab pos="2971800" algn="ctr"/>
                          <a:tab pos="5943600" algn="r"/>
                        </a:tabLst>
                        <a:defRPr sz="1000">
                          <a:effectLst/>
                        </a:defRPr>
                      </a:pPr>
                      <a:r>
                        <a:t>2.2</a:t>
                      </a:r>
                      <a:endParaRPr lang="en-GB" sz="1000">
                        <a:effectLst/>
                        <a:latin typeface="Calibri" panose="020F0502020204030204" pitchFamily="34" charset="0"/>
                        <a:ea typeface="SimSun" panose="02010600030101010101" pitchFamily="2" charset="-122"/>
                        <a:cs typeface="Times New Roman" panose="02020603050405020304" pitchFamily="18" charset="0"/>
                      </a:endParaRPr>
                    </a:p>
                  </a:txBody>
                  <a:tcPr marL="59257" marR="59257" marT="0" marB="0"/>
                </a:tc>
                <a:tc>
                  <a:txBody>
                    <a:bodyPr/>
                    <a:lstStyle/>
                    <a:p>
                      <a:pPr algn="l">
                        <a:lnSpc>
                          <a:spcPct val="115000"/>
                        </a:lnSpc>
                        <a:spcAft>
                          <a:spcPts val="1000"/>
                        </a:spcAft>
                        <a:tabLst>
                          <a:tab pos="2971800" algn="ctr"/>
                          <a:tab pos="5943600" algn="r"/>
                        </a:tabLst>
                        <a:defRPr sz="1000">
                          <a:effectLst/>
                        </a:defRPr>
                      </a:pPr>
                      <a:r>
                        <a:t>Зохицуулалттай (хорио цээрийн) бүтээгдэхүүн тархсан эсэх нь тодорхойгүй улс эсвэл бүс нутгаас гаралтай </a:t>
                      </a:r>
                      <a:endParaRPr lang="en-GB" sz="1000">
                        <a:effectLst/>
                        <a:latin typeface="Calibri" panose="020F0502020204030204" pitchFamily="34" charset="0"/>
                        <a:ea typeface="SimSun" panose="02010600030101010101" pitchFamily="2" charset="-122"/>
                        <a:cs typeface="Times New Roman" panose="02020603050405020304" pitchFamily="18" charset="0"/>
                      </a:endParaRPr>
                    </a:p>
                  </a:txBody>
                  <a:tcPr marL="59257" marR="59257" marT="0" marB="0"/>
                </a:tc>
                <a:tc>
                  <a:txBody>
                    <a:bodyPr/>
                    <a:lstStyle/>
                    <a:p>
                      <a:pPr algn="ctr">
                        <a:lnSpc>
                          <a:spcPct val="115000"/>
                        </a:lnSpc>
                        <a:spcAft>
                          <a:spcPts val="1000"/>
                        </a:spcAft>
                        <a:tabLst>
                          <a:tab pos="2971800" algn="ctr"/>
                          <a:tab pos="5943600" algn="r"/>
                        </a:tabLst>
                        <a:defRPr sz="1000">
                          <a:effectLst/>
                        </a:defRPr>
                      </a:pPr>
                      <a:r>
                        <a:t>30%</a:t>
                      </a:r>
                      <a:endParaRPr lang="en-GB" sz="1000">
                        <a:effectLst/>
                        <a:latin typeface="Calibri" panose="020F0502020204030204" pitchFamily="34" charset="0"/>
                        <a:ea typeface="SimSun" panose="02010600030101010101" pitchFamily="2" charset="-122"/>
                        <a:cs typeface="Times New Roman" panose="02020603050405020304" pitchFamily="18" charset="0"/>
                      </a:endParaRPr>
                    </a:p>
                  </a:txBody>
                  <a:tcPr marL="59257" marR="59257" marT="0" marB="0"/>
                </a:tc>
                <a:extLst>
                  <a:ext uri="{0D108BD9-81ED-4DB2-BD59-A6C34878D82A}">
                    <a16:rowId xmlns:a16="http://schemas.microsoft.com/office/drawing/2014/main" val="1215891959"/>
                  </a:ext>
                </a:extLst>
              </a:tr>
              <a:tr h="520728">
                <a:tc>
                  <a:txBody>
                    <a:bodyPr/>
                    <a:lstStyle/>
                    <a:p>
                      <a:pPr algn="ctr">
                        <a:lnSpc>
                          <a:spcPct val="115000"/>
                        </a:lnSpc>
                        <a:spcAft>
                          <a:spcPts val="1000"/>
                        </a:spcAft>
                        <a:tabLst>
                          <a:tab pos="2971800" algn="ctr"/>
                          <a:tab pos="5943600" algn="r"/>
                        </a:tabLst>
                        <a:defRPr sz="1000">
                          <a:effectLst/>
                        </a:defRPr>
                      </a:pPr>
                      <a:r>
                        <a:t>2.3</a:t>
                      </a:r>
                      <a:endParaRPr lang="en-GB" sz="1000">
                        <a:effectLst/>
                        <a:latin typeface="Calibri" panose="020F0502020204030204" pitchFamily="34" charset="0"/>
                        <a:ea typeface="SimSun" panose="02010600030101010101" pitchFamily="2" charset="-122"/>
                        <a:cs typeface="Times New Roman" panose="02020603050405020304" pitchFamily="18" charset="0"/>
                      </a:endParaRPr>
                    </a:p>
                  </a:txBody>
                  <a:tcPr marL="59257" marR="59257" marT="0" marB="0"/>
                </a:tc>
                <a:tc>
                  <a:txBody>
                    <a:bodyPr/>
                    <a:lstStyle/>
                    <a:p>
                      <a:pPr algn="l">
                        <a:lnSpc>
                          <a:spcPct val="115000"/>
                        </a:lnSpc>
                        <a:spcAft>
                          <a:spcPts val="1000"/>
                        </a:spcAft>
                        <a:tabLst>
                          <a:tab pos="2971800" algn="ctr"/>
                          <a:tab pos="5943600" algn="r"/>
                        </a:tabLst>
                        <a:defRPr sz="1000">
                          <a:effectLst/>
                        </a:defRPr>
                      </a:pPr>
                      <a:r>
                        <a:t>Зохицуулалттай (хорио цээрийн) бүтээгдэхүүн тархаагүй улс эсвэл бүс нутгаас гаралтай</a:t>
                      </a:r>
                      <a:endParaRPr lang="en-GB" sz="1000">
                        <a:effectLst/>
                        <a:latin typeface="Calibri" panose="020F0502020204030204" pitchFamily="34" charset="0"/>
                        <a:ea typeface="SimSun" panose="02010600030101010101" pitchFamily="2" charset="-122"/>
                        <a:cs typeface="Times New Roman" panose="02020603050405020304" pitchFamily="18" charset="0"/>
                      </a:endParaRPr>
                    </a:p>
                  </a:txBody>
                  <a:tcPr marL="59257" marR="59257" marT="0" marB="0"/>
                </a:tc>
                <a:tc>
                  <a:txBody>
                    <a:bodyPr/>
                    <a:lstStyle/>
                    <a:p>
                      <a:pPr algn="ctr">
                        <a:lnSpc>
                          <a:spcPct val="115000"/>
                        </a:lnSpc>
                        <a:spcAft>
                          <a:spcPts val="1000"/>
                        </a:spcAft>
                        <a:tabLst>
                          <a:tab pos="2971800" algn="ctr"/>
                          <a:tab pos="5943600" algn="r"/>
                        </a:tabLst>
                        <a:defRPr sz="1000">
                          <a:effectLst/>
                        </a:defRPr>
                      </a:pPr>
                      <a:r>
                        <a:t>20</a:t>
                      </a:r>
                      <a:endParaRPr lang="en-GB" sz="1000">
                        <a:effectLst/>
                        <a:latin typeface="Calibri" panose="020F0502020204030204" pitchFamily="34" charset="0"/>
                        <a:ea typeface="SimSun" panose="02010600030101010101" pitchFamily="2" charset="-122"/>
                        <a:cs typeface="Times New Roman" panose="02020603050405020304" pitchFamily="18" charset="0"/>
                      </a:endParaRPr>
                    </a:p>
                  </a:txBody>
                  <a:tcPr marL="59257" marR="59257" marT="0" marB="0"/>
                </a:tc>
                <a:extLst>
                  <a:ext uri="{0D108BD9-81ED-4DB2-BD59-A6C34878D82A}">
                    <a16:rowId xmlns:a16="http://schemas.microsoft.com/office/drawing/2014/main" val="3782545126"/>
                  </a:ext>
                </a:extLst>
              </a:tr>
              <a:tr h="385961">
                <a:tc gridSpan="3">
                  <a:txBody>
                    <a:bodyPr/>
                    <a:lstStyle/>
                    <a:p>
                      <a:pPr algn="l">
                        <a:lnSpc>
                          <a:spcPct val="115000"/>
                        </a:lnSpc>
                        <a:spcAft>
                          <a:spcPts val="1000"/>
                        </a:spcAft>
                        <a:tabLst>
                          <a:tab pos="2971800" algn="ctr"/>
                          <a:tab pos="5943600" algn="r"/>
                        </a:tabLst>
                        <a:defRPr sz="1000">
                          <a:effectLst/>
                        </a:defRPr>
                      </a:pPr>
                      <a:r>
                        <a:t>Гурав. Өмнөх шалгалтын бүртгэл (Нэгийг нь сонгоно уу.)</a:t>
                      </a:r>
                      <a:endParaRPr lang="en-GB" sz="1000">
                        <a:effectLst/>
                        <a:latin typeface="Calibri" panose="020F0502020204030204" pitchFamily="34" charset="0"/>
                        <a:ea typeface="SimSun" panose="02010600030101010101" pitchFamily="2" charset="-122"/>
                        <a:cs typeface="Times New Roman" panose="02020603050405020304" pitchFamily="18" charset="0"/>
                      </a:endParaRPr>
                    </a:p>
                  </a:txBody>
                  <a:tcPr marL="59257" marR="59257"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2629566"/>
                  </a:ext>
                </a:extLst>
              </a:tr>
              <a:tr h="747829">
                <a:tc>
                  <a:txBody>
                    <a:bodyPr/>
                    <a:lstStyle/>
                    <a:p>
                      <a:pPr algn="ctr">
                        <a:lnSpc>
                          <a:spcPct val="115000"/>
                        </a:lnSpc>
                        <a:spcAft>
                          <a:spcPts val="1000"/>
                        </a:spcAft>
                        <a:tabLst>
                          <a:tab pos="2971800" algn="ctr"/>
                          <a:tab pos="5943600" algn="r"/>
                        </a:tabLst>
                        <a:defRPr sz="1000">
                          <a:effectLst/>
                        </a:defRPr>
                      </a:pPr>
                      <a:r>
                        <a:t>3.1</a:t>
                      </a:r>
                      <a:endParaRPr lang="en-GB" sz="1000">
                        <a:effectLst/>
                        <a:latin typeface="Calibri" panose="020F0502020204030204" pitchFamily="34" charset="0"/>
                        <a:ea typeface="SimSun" panose="02010600030101010101" pitchFamily="2" charset="-122"/>
                        <a:cs typeface="Times New Roman" panose="02020603050405020304" pitchFamily="18" charset="0"/>
                      </a:endParaRPr>
                    </a:p>
                  </a:txBody>
                  <a:tcPr marL="59257" marR="59257" marT="0" marB="0"/>
                </a:tc>
                <a:tc>
                  <a:txBody>
                    <a:bodyPr/>
                    <a:lstStyle/>
                    <a:p>
                      <a:pPr algn="l">
                        <a:lnSpc>
                          <a:spcPct val="115000"/>
                        </a:lnSpc>
                        <a:spcAft>
                          <a:spcPts val="1000"/>
                        </a:spcAft>
                        <a:tabLst>
                          <a:tab pos="2971800" algn="ctr"/>
                          <a:tab pos="5943600" algn="r"/>
                        </a:tabLst>
                        <a:defRPr sz="1000">
                          <a:effectLst/>
                        </a:defRPr>
                      </a:pPr>
                      <a:r>
                        <a:t>Хууль тогтоомж, дүрэм журам, стандартыг давтан зөрчих; зөрчил, доголдлыг арилгах арга хэмжээ аваагүй </a:t>
                      </a:r>
                      <a:endParaRPr lang="en-GB" sz="1000">
                        <a:effectLst/>
                        <a:latin typeface="Calibri" panose="020F0502020204030204" pitchFamily="34" charset="0"/>
                        <a:ea typeface="SimSun" panose="02010600030101010101" pitchFamily="2" charset="-122"/>
                        <a:cs typeface="Times New Roman" panose="02020603050405020304" pitchFamily="18" charset="0"/>
                      </a:endParaRPr>
                    </a:p>
                  </a:txBody>
                  <a:tcPr marL="59257" marR="59257" marT="0" marB="0"/>
                </a:tc>
                <a:tc>
                  <a:txBody>
                    <a:bodyPr/>
                    <a:lstStyle/>
                    <a:p>
                      <a:pPr algn="ctr">
                        <a:lnSpc>
                          <a:spcPct val="115000"/>
                        </a:lnSpc>
                        <a:spcAft>
                          <a:spcPts val="1000"/>
                        </a:spcAft>
                        <a:tabLst>
                          <a:tab pos="2971800" algn="ctr"/>
                          <a:tab pos="5943600" algn="r"/>
                        </a:tabLst>
                        <a:defRPr sz="1000">
                          <a:effectLst/>
                        </a:defRPr>
                      </a:pPr>
                      <a:r>
                        <a:t>30%</a:t>
                      </a:r>
                      <a:endParaRPr lang="en-GB" sz="1000">
                        <a:effectLst/>
                        <a:latin typeface="Calibri" panose="020F0502020204030204" pitchFamily="34" charset="0"/>
                        <a:ea typeface="SimSun" panose="02010600030101010101" pitchFamily="2" charset="-122"/>
                        <a:cs typeface="Times New Roman" panose="02020603050405020304" pitchFamily="18" charset="0"/>
                      </a:endParaRPr>
                    </a:p>
                  </a:txBody>
                  <a:tcPr marL="59257" marR="59257" marT="0" marB="0"/>
                </a:tc>
                <a:extLst>
                  <a:ext uri="{0D108BD9-81ED-4DB2-BD59-A6C34878D82A}">
                    <a16:rowId xmlns:a16="http://schemas.microsoft.com/office/drawing/2014/main" val="1859527514"/>
                  </a:ext>
                </a:extLst>
              </a:tr>
              <a:tr h="747829">
                <a:tc>
                  <a:txBody>
                    <a:bodyPr/>
                    <a:lstStyle/>
                    <a:p>
                      <a:pPr algn="ctr">
                        <a:lnSpc>
                          <a:spcPct val="115000"/>
                        </a:lnSpc>
                        <a:spcAft>
                          <a:spcPts val="1000"/>
                        </a:spcAft>
                        <a:tabLst>
                          <a:tab pos="2971800" algn="ctr"/>
                          <a:tab pos="5943600" algn="r"/>
                        </a:tabLst>
                        <a:defRPr sz="1000">
                          <a:effectLst/>
                        </a:defRPr>
                      </a:pPr>
                      <a:r>
                        <a:t>3.2</a:t>
                      </a:r>
                      <a:endParaRPr lang="en-GB" sz="1000">
                        <a:effectLst/>
                        <a:latin typeface="Calibri" panose="020F0502020204030204" pitchFamily="34" charset="0"/>
                        <a:ea typeface="SimSun" panose="02010600030101010101" pitchFamily="2" charset="-122"/>
                        <a:cs typeface="Times New Roman" panose="02020603050405020304" pitchFamily="18" charset="0"/>
                      </a:endParaRPr>
                    </a:p>
                  </a:txBody>
                  <a:tcPr marL="59257" marR="59257" marT="0" marB="0"/>
                </a:tc>
                <a:tc>
                  <a:txBody>
                    <a:bodyPr/>
                    <a:lstStyle/>
                    <a:p>
                      <a:pPr algn="l">
                        <a:lnSpc>
                          <a:spcPct val="115000"/>
                        </a:lnSpc>
                        <a:spcAft>
                          <a:spcPts val="1000"/>
                        </a:spcAft>
                        <a:tabLst>
                          <a:tab pos="2971800" algn="ctr"/>
                          <a:tab pos="5943600" algn="r"/>
                        </a:tabLst>
                        <a:defRPr sz="1000">
                          <a:effectLst/>
                        </a:defRPr>
                      </a:pPr>
                      <a:r>
                        <a:t>Хууль тогтоомж, дүрэм журам, стандартын шаардлагыг биелүүлээгүй; илэрсэн зөрчил, доголдлыг арилгах арга хэмжээг бүрэн хэрэгжүүлэхгүй байх </a:t>
                      </a:r>
                      <a:endParaRPr lang="en-GB" sz="1000">
                        <a:effectLst/>
                        <a:latin typeface="Calibri" panose="020F0502020204030204" pitchFamily="34" charset="0"/>
                        <a:ea typeface="SimSun" panose="02010600030101010101" pitchFamily="2" charset="-122"/>
                        <a:cs typeface="Times New Roman" panose="02020603050405020304" pitchFamily="18" charset="0"/>
                      </a:endParaRPr>
                    </a:p>
                  </a:txBody>
                  <a:tcPr marL="59257" marR="59257" marT="0" marB="0"/>
                </a:tc>
                <a:tc>
                  <a:txBody>
                    <a:bodyPr/>
                    <a:lstStyle/>
                    <a:p>
                      <a:pPr algn="ctr">
                        <a:lnSpc>
                          <a:spcPct val="115000"/>
                        </a:lnSpc>
                        <a:spcAft>
                          <a:spcPts val="1000"/>
                        </a:spcAft>
                        <a:tabLst>
                          <a:tab pos="2971800" algn="ctr"/>
                          <a:tab pos="5943600" algn="r"/>
                        </a:tabLst>
                        <a:defRPr sz="1000">
                          <a:effectLst/>
                        </a:defRPr>
                      </a:pPr>
                      <a:r>
                        <a:t>20</a:t>
                      </a:r>
                      <a:endParaRPr lang="en-GB" sz="1000">
                        <a:effectLst/>
                        <a:latin typeface="Calibri" panose="020F0502020204030204" pitchFamily="34" charset="0"/>
                        <a:ea typeface="SimSun" panose="02010600030101010101" pitchFamily="2" charset="-122"/>
                        <a:cs typeface="Times New Roman" panose="02020603050405020304" pitchFamily="18" charset="0"/>
                      </a:endParaRPr>
                    </a:p>
                  </a:txBody>
                  <a:tcPr marL="59257" marR="59257" marT="0" marB="0"/>
                </a:tc>
                <a:extLst>
                  <a:ext uri="{0D108BD9-81ED-4DB2-BD59-A6C34878D82A}">
                    <a16:rowId xmlns:a16="http://schemas.microsoft.com/office/drawing/2014/main" val="2061760896"/>
                  </a:ext>
                </a:extLst>
              </a:tr>
              <a:tr h="493108">
                <a:tc>
                  <a:txBody>
                    <a:bodyPr/>
                    <a:lstStyle/>
                    <a:p>
                      <a:pPr algn="ctr">
                        <a:lnSpc>
                          <a:spcPct val="115000"/>
                        </a:lnSpc>
                        <a:spcAft>
                          <a:spcPts val="1000"/>
                        </a:spcAft>
                        <a:tabLst>
                          <a:tab pos="2971800" algn="ctr"/>
                          <a:tab pos="5943600" algn="r"/>
                        </a:tabLst>
                        <a:defRPr sz="1000">
                          <a:effectLst/>
                        </a:defRPr>
                      </a:pPr>
                      <a:r>
                        <a:t>3.3</a:t>
                      </a:r>
                      <a:endParaRPr lang="en-GB" sz="1000">
                        <a:effectLst/>
                        <a:latin typeface="Calibri" panose="020F0502020204030204" pitchFamily="34" charset="0"/>
                        <a:ea typeface="SimSun" panose="02010600030101010101" pitchFamily="2" charset="-122"/>
                        <a:cs typeface="Times New Roman" panose="02020603050405020304" pitchFamily="18" charset="0"/>
                      </a:endParaRPr>
                    </a:p>
                  </a:txBody>
                  <a:tcPr marL="59257" marR="59257" marT="0" marB="0"/>
                </a:tc>
                <a:tc>
                  <a:txBody>
                    <a:bodyPr/>
                    <a:lstStyle/>
                    <a:p>
                      <a:pPr algn="l">
                        <a:lnSpc>
                          <a:spcPct val="115000"/>
                        </a:lnSpc>
                        <a:spcAft>
                          <a:spcPts val="1000"/>
                        </a:spcAft>
                        <a:tabLst>
                          <a:tab pos="2971800" algn="ctr"/>
                          <a:tab pos="5943600" algn="r"/>
                        </a:tabLst>
                        <a:defRPr sz="1000">
                          <a:effectLst/>
                        </a:defRPr>
                      </a:pPr>
                      <a:r>
                        <a:t>Хууль, дүрэм журам, стандартын шаардлагыг хангадаг</a:t>
                      </a:r>
                      <a:endParaRPr lang="en-GB" sz="1000">
                        <a:effectLst/>
                        <a:latin typeface="Calibri" panose="020F0502020204030204" pitchFamily="34" charset="0"/>
                        <a:ea typeface="SimSun" panose="02010600030101010101" pitchFamily="2" charset="-122"/>
                        <a:cs typeface="Times New Roman" panose="02020603050405020304" pitchFamily="18" charset="0"/>
                      </a:endParaRPr>
                    </a:p>
                  </a:txBody>
                  <a:tcPr marL="59257" marR="59257" marT="0" marB="0"/>
                </a:tc>
                <a:tc>
                  <a:txBody>
                    <a:bodyPr/>
                    <a:lstStyle/>
                    <a:p>
                      <a:pPr algn="ctr">
                        <a:lnSpc>
                          <a:spcPct val="115000"/>
                        </a:lnSpc>
                        <a:spcAft>
                          <a:spcPts val="1000"/>
                        </a:spcAft>
                        <a:tabLst>
                          <a:tab pos="2971800" algn="ctr"/>
                          <a:tab pos="5943600" algn="r"/>
                        </a:tabLst>
                        <a:defRPr sz="1000">
                          <a:effectLst/>
                        </a:defRPr>
                      </a:pPr>
                      <a:r>
                        <a:t>10</a:t>
                      </a:r>
                      <a:endParaRPr lang="en-GB" sz="1000" dirty="0">
                        <a:effectLst/>
                        <a:latin typeface="Calibri" panose="020F0502020204030204" pitchFamily="34" charset="0"/>
                        <a:ea typeface="SimSun" panose="02010600030101010101" pitchFamily="2" charset="-122"/>
                        <a:cs typeface="Times New Roman" panose="02020603050405020304" pitchFamily="18" charset="0"/>
                      </a:endParaRPr>
                    </a:p>
                  </a:txBody>
                  <a:tcPr marL="59257" marR="59257" marT="0" marB="0"/>
                </a:tc>
                <a:extLst>
                  <a:ext uri="{0D108BD9-81ED-4DB2-BD59-A6C34878D82A}">
                    <a16:rowId xmlns:a16="http://schemas.microsoft.com/office/drawing/2014/main" val="1090904796"/>
                  </a:ext>
                </a:extLst>
              </a:tr>
            </a:tbl>
          </a:graphicData>
        </a:graphic>
      </p:graphicFrame>
      <p:sp>
        <p:nvSpPr>
          <p:cNvPr id="5" name="Slide Number Placeholder 4">
            <a:extLst>
              <a:ext uri="{FF2B5EF4-FFF2-40B4-BE49-F238E27FC236}">
                <a16:creationId xmlns:a16="http://schemas.microsoft.com/office/drawing/2014/main" id="{2D0F1E91-CE06-7D0D-3726-DE0FE1A96F2C}"/>
              </a:ext>
            </a:extLst>
          </p:cNvPr>
          <p:cNvSpPr>
            <a:spLocks noGrp="1"/>
          </p:cNvSpPr>
          <p:nvPr>
            <p:ph type="sldNum" sz="quarter" idx="12"/>
          </p:nvPr>
        </p:nvSpPr>
        <p:spPr/>
        <p:txBody>
          <a:bodyPr/>
          <a:lstStyle/>
          <a:p>
            <a:fld id="{C1B07ACB-AE6F-47F7-B02A-AE02D6CD5526}" type="slidenum">
              <a:rPr lang="en-GB" smtClean="0"/>
              <a:t>21</a:t>
            </a:fld>
            <a:endParaRPr lang="en-GB" dirty="0"/>
          </a:p>
        </p:txBody>
      </p:sp>
    </p:spTree>
    <p:extLst>
      <p:ext uri="{BB962C8B-B14F-4D97-AF65-F5344CB8AC3E}">
        <p14:creationId xmlns:p14="http://schemas.microsoft.com/office/powerpoint/2010/main" val="52610895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DC44E-62D1-C217-9F0D-C4B311638A37}"/>
              </a:ext>
            </a:extLst>
          </p:cNvPr>
          <p:cNvSpPr>
            <a:spLocks noGrp="1"/>
          </p:cNvSpPr>
          <p:nvPr>
            <p:ph type="title"/>
          </p:nvPr>
        </p:nvSpPr>
        <p:spPr>
          <a:xfrm>
            <a:off x="743411" y="152401"/>
            <a:ext cx="6823503" cy="1320800"/>
          </a:xfrm>
        </p:spPr>
        <p:txBody>
          <a:bodyPr>
            <a:normAutofit fontScale="90000"/>
          </a:bodyPr>
          <a:lstStyle/>
          <a:p>
            <a:r>
              <a:t>АХБ-ны TA9500</a:t>
            </a:r>
            <a:r>
              <a:rPr lang="en-US"/>
              <a:t> </a:t>
            </a:r>
            <a:r>
              <a:rPr lang="mn-MN"/>
              <a:t>төслөөс</a:t>
            </a:r>
            <a:r>
              <a:t> ургамлын эрүүл мэндэд зориулан боловсруулсан загвар дахь түүхий эдийн эрсдэлийн ангилалын үр дүн</a:t>
            </a:r>
          </a:p>
        </p:txBody>
      </p:sp>
      <p:sp>
        <p:nvSpPr>
          <p:cNvPr id="3" name="Slide Number Placeholder 2">
            <a:extLst>
              <a:ext uri="{FF2B5EF4-FFF2-40B4-BE49-F238E27FC236}">
                <a16:creationId xmlns:a16="http://schemas.microsoft.com/office/drawing/2014/main" id="{7CABC2A3-3CB8-A747-B2AC-B0423E58917D}"/>
              </a:ext>
            </a:extLst>
          </p:cNvPr>
          <p:cNvSpPr>
            <a:spLocks noGrp="1"/>
          </p:cNvSpPr>
          <p:nvPr>
            <p:ph type="sldNum" sz="quarter" idx="12"/>
          </p:nvPr>
        </p:nvSpPr>
        <p:spPr/>
        <p:txBody>
          <a:bodyPr/>
          <a:lstStyle/>
          <a:p>
            <a:fld id="{C1B07ACB-AE6F-47F7-B02A-AE02D6CD5526}" type="slidenum">
              <a:rPr lang="en-GB" smtClean="0"/>
              <a:t>22</a:t>
            </a:fld>
            <a:endParaRPr lang="en-GB" dirty="0"/>
          </a:p>
        </p:txBody>
      </p:sp>
      <p:graphicFrame>
        <p:nvGraphicFramePr>
          <p:cNvPr id="4" name="Table 3">
            <a:extLst>
              <a:ext uri="{FF2B5EF4-FFF2-40B4-BE49-F238E27FC236}">
                <a16:creationId xmlns:a16="http://schemas.microsoft.com/office/drawing/2014/main" id="{D355E1E3-10CF-2611-A16B-957352A0FAEA}"/>
              </a:ext>
            </a:extLst>
          </p:cNvPr>
          <p:cNvGraphicFramePr>
            <a:graphicFrameLocks noGrp="1"/>
          </p:cNvGraphicFramePr>
          <p:nvPr>
            <p:extLst>
              <p:ext uri="{D42A27DB-BD31-4B8C-83A1-F6EECF244321}">
                <p14:modId xmlns:p14="http://schemas.microsoft.com/office/powerpoint/2010/main" val="1761193531"/>
              </p:ext>
            </p:extLst>
          </p:nvPr>
        </p:nvGraphicFramePr>
        <p:xfrm>
          <a:off x="563671" y="1103081"/>
          <a:ext cx="7032976" cy="5653703"/>
        </p:xfrm>
        <a:graphic>
          <a:graphicData uri="http://schemas.openxmlformats.org/drawingml/2006/table">
            <a:tbl>
              <a:tblPr>
                <a:tableStyleId>{5C22544A-7EE6-4342-B048-85BDC9FD1C3A}</a:tableStyleId>
              </a:tblPr>
              <a:tblGrid>
                <a:gridCol w="1669150">
                  <a:extLst>
                    <a:ext uri="{9D8B030D-6E8A-4147-A177-3AD203B41FA5}">
                      <a16:colId xmlns:a16="http://schemas.microsoft.com/office/drawing/2014/main" val="3715372158"/>
                    </a:ext>
                  </a:extLst>
                </a:gridCol>
                <a:gridCol w="1348122">
                  <a:extLst>
                    <a:ext uri="{9D8B030D-6E8A-4147-A177-3AD203B41FA5}">
                      <a16:colId xmlns:a16="http://schemas.microsoft.com/office/drawing/2014/main" val="348877703"/>
                    </a:ext>
                  </a:extLst>
                </a:gridCol>
                <a:gridCol w="4015704">
                  <a:extLst>
                    <a:ext uri="{9D8B030D-6E8A-4147-A177-3AD203B41FA5}">
                      <a16:colId xmlns:a16="http://schemas.microsoft.com/office/drawing/2014/main" val="3307396475"/>
                    </a:ext>
                  </a:extLst>
                </a:gridCol>
              </a:tblGrid>
              <a:tr h="731381">
                <a:tc>
                  <a:txBody>
                    <a:bodyPr/>
                    <a:lstStyle/>
                    <a:p>
                      <a:pPr>
                        <a:defRPr sz="1800">
                          <a:effectLst/>
                        </a:defRPr>
                      </a:pPr>
                      <a:r>
                        <a:t>Эрсдлийн ангилал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721" marR="64721" marT="43147" marB="43147"/>
                </a:tc>
                <a:tc>
                  <a:txBody>
                    <a:bodyPr/>
                    <a:lstStyle/>
                    <a:p>
                      <a:pPr algn="ctr">
                        <a:defRPr sz="1200" b="1">
                          <a:effectLst/>
                        </a:defRPr>
                      </a:pPr>
                      <a:r>
                        <a:t>Нийт оноо</a:t>
                      </a:r>
                      <a:endParaRPr lang="en-GB" sz="1800" b="1" dirty="0">
                        <a:effectLst/>
                      </a:endParaRPr>
                    </a:p>
                    <a:p>
                      <a:pPr algn="ctr">
                        <a:defRPr sz="1200" b="1">
                          <a:effectLst/>
                        </a:defRPr>
                      </a:pPr>
                      <a:r>
                        <a:t>(Өмнөх слайд дээрх хүснэгтээс)</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R="1744980">
                        <a:tabLst>
                          <a:tab pos="3442335" algn="l"/>
                        </a:tabLst>
                        <a:defRPr sz="1800">
                          <a:effectLst/>
                        </a:defRPr>
                      </a:pPr>
                      <a:r>
                        <a:t>Хяналт шалгалтын аргууд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4721" marR="64721" marT="43147" marB="43147"/>
                </a:tc>
                <a:extLst>
                  <a:ext uri="{0D108BD9-81ED-4DB2-BD59-A6C34878D82A}">
                    <a16:rowId xmlns:a16="http://schemas.microsoft.com/office/drawing/2014/main" val="1143364824"/>
                  </a:ext>
                </a:extLst>
              </a:tr>
              <a:tr h="1598306">
                <a:tc>
                  <a:txBody>
                    <a:bodyPr/>
                    <a:lstStyle/>
                    <a:p>
                      <a:pPr>
                        <a:defRPr sz="1800">
                          <a:effectLst/>
                        </a:defRPr>
                      </a:pPr>
                      <a:r>
                        <a:t>Өндөр эрсдэл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721" marR="64721" marT="43147" marB="43147"/>
                </a:tc>
                <a:tc>
                  <a:txBody>
                    <a:bodyPr/>
                    <a:lstStyle/>
                    <a:p>
                      <a:pPr algn="ctr">
                        <a:defRPr sz="1200" b="1">
                          <a:effectLst/>
                        </a:defRPr>
                      </a:pPr>
                      <a:r>
                        <a:t>101 ба түүнээс дээш</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42900" lvl="0" indent="-342900">
                        <a:buFont typeface="Arial" panose="020B0604020202020204" pitchFamily="34" charset="0"/>
                        <a:buChar char="•"/>
                        <a:tabLst>
                          <a:tab pos="457200" algn="l"/>
                          <a:tab pos="3442335" algn="l"/>
                        </a:tabLst>
                        <a:defRPr sz="1800">
                          <a:effectLst/>
                        </a:defRPr>
                      </a:pPr>
                      <a:r>
                        <a:t>Бичиг баримтын шалгалт </a:t>
                      </a:r>
                    </a:p>
                    <a:p>
                      <a:pPr marL="342900" lvl="0" indent="-342900">
                        <a:buFont typeface="Arial" panose="020B0604020202020204" pitchFamily="34" charset="0"/>
                        <a:buChar char="•"/>
                        <a:tabLst>
                          <a:tab pos="457200" algn="l"/>
                          <a:tab pos="3442335" algn="l"/>
                        </a:tabLst>
                        <a:defRPr sz="1800">
                          <a:effectLst/>
                        </a:defRPr>
                      </a:pPr>
                      <a:r>
                        <a:t>Биет үзлэг </a:t>
                      </a:r>
                    </a:p>
                    <a:p>
                      <a:pPr marL="342900" lvl="0" indent="-342900">
                        <a:buFont typeface="Arial" panose="020B0604020202020204" pitchFamily="34" charset="0"/>
                        <a:buChar char="•"/>
                        <a:tabLst>
                          <a:tab pos="457200" algn="l"/>
                          <a:tab pos="3442335" algn="l"/>
                        </a:tabLst>
                        <a:defRPr sz="1800">
                          <a:effectLst/>
                        </a:defRPr>
                      </a:pPr>
                      <a:r>
                        <a:t>Лабораторийн шинжилгээ: ургамлын эрүүл ахуй (хортон шавьж) ба пестицид (зөвхөн түүхий шинэ жимс) </a:t>
                      </a:r>
                    </a:p>
                    <a:p>
                      <a:pPr>
                        <a:tabLst>
                          <a:tab pos="3442335" algn="l"/>
                        </a:tabLst>
                        <a:defRPr sz="1800">
                          <a:effectLst/>
                        </a:defRPr>
                      </a:pPr>
                      <a: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4721" marR="64721" marT="43147" marB="43147"/>
                </a:tc>
                <a:extLst>
                  <a:ext uri="{0D108BD9-81ED-4DB2-BD59-A6C34878D82A}">
                    <a16:rowId xmlns:a16="http://schemas.microsoft.com/office/drawing/2014/main" val="1499948016"/>
                  </a:ext>
                </a:extLst>
              </a:tr>
              <a:tr h="1598306">
                <a:tc>
                  <a:txBody>
                    <a:bodyPr/>
                    <a:lstStyle/>
                    <a:p>
                      <a:pPr>
                        <a:defRPr sz="1800">
                          <a:effectLst/>
                        </a:defRPr>
                      </a:pPr>
                      <a:r>
                        <a:t>Дунд зэргийн эрсдэлтэй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721" marR="64721" marT="43147" marB="43147"/>
                </a:tc>
                <a:tc>
                  <a:txBody>
                    <a:bodyPr/>
                    <a:lstStyle/>
                    <a:p>
                      <a:pPr marL="228600" algn="ctr">
                        <a:defRPr sz="1200" b="1">
                          <a:effectLst/>
                        </a:defRPr>
                      </a:pPr>
                      <a:r>
                        <a:t>90-100</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42900" lvl="0" indent="-342900">
                        <a:buFont typeface="Arial" panose="020B0604020202020204" pitchFamily="34" charset="0"/>
                        <a:buChar char="•"/>
                        <a:tabLst>
                          <a:tab pos="457200" algn="l"/>
                          <a:tab pos="3442335" algn="l"/>
                        </a:tabLst>
                        <a:defRPr sz="1800">
                          <a:effectLst/>
                        </a:defRPr>
                      </a:pPr>
                      <a:r>
                        <a:rPr lang="mn-MN"/>
                        <a:t>Бичиг баримтын шалгалт </a:t>
                      </a:r>
                    </a:p>
                    <a:p>
                      <a:pPr marL="342900" lvl="0" indent="-342900">
                        <a:buFont typeface="Arial" panose="020B0604020202020204" pitchFamily="34" charset="0"/>
                        <a:buChar char="•"/>
                        <a:tabLst>
                          <a:tab pos="457200" algn="l"/>
                          <a:tab pos="3442335" algn="l"/>
                        </a:tabLst>
                        <a:defRPr sz="1800">
                          <a:effectLst/>
                        </a:defRPr>
                      </a:pPr>
                      <a:r>
                        <a:rPr lang="mn-MN"/>
                        <a:t>Биет үзлэг </a:t>
                      </a:r>
                    </a:p>
                    <a:p>
                      <a:pPr>
                        <a:tabLst>
                          <a:tab pos="3442335" algn="l"/>
                        </a:tabLst>
                        <a:defRPr sz="1800">
                          <a:effectLst/>
                        </a:defRPr>
                      </a:pPr>
                      <a:r>
                        <a:t>(Хэрэв биет үзлэгээр зохицуулалттай хортон шавьж байх сэжиг бүхий байгаа бол хортон шавьжийг тодорхойлох зорилгоор лабораторид илгээнэ) </a:t>
                      </a:r>
                    </a:p>
                    <a:p>
                      <a:pPr>
                        <a:tabLst>
                          <a:tab pos="3442335" algn="l"/>
                        </a:tabLst>
                        <a:defRPr sz="1800">
                          <a:effectLst/>
                        </a:defRPr>
                      </a:pPr>
                      <a:r>
                        <a: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4721" marR="64721" marT="43147" marB="43147"/>
                </a:tc>
                <a:extLst>
                  <a:ext uri="{0D108BD9-81ED-4DB2-BD59-A6C34878D82A}">
                    <a16:rowId xmlns:a16="http://schemas.microsoft.com/office/drawing/2014/main" val="4210305600"/>
                  </a:ext>
                </a:extLst>
              </a:tr>
              <a:tr h="528410">
                <a:tc>
                  <a:txBody>
                    <a:bodyPr/>
                    <a:lstStyle/>
                    <a:p>
                      <a:pPr>
                        <a:defRPr sz="1800">
                          <a:effectLst/>
                        </a:defRPr>
                      </a:pPr>
                      <a:r>
                        <a:t>Бага эрсдэлтэй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721" marR="64721" marT="43147" marB="43147"/>
                </a:tc>
                <a:tc>
                  <a:txBody>
                    <a:bodyPr/>
                    <a:lstStyle/>
                    <a:p>
                      <a:pPr algn="ctr">
                        <a:defRPr sz="1200" b="1">
                          <a:effectLst/>
                        </a:defRPr>
                      </a:pPr>
                      <a:r>
                        <a:t>89 ба түүнээс бага</a:t>
                      </a:r>
                      <a:endParaRPr lang="en-GB"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tabLst>
                          <a:tab pos="3442335" algn="l"/>
                        </a:tabLst>
                        <a:defRPr sz="1800">
                          <a:effectLst/>
                        </a:defRPr>
                      </a:pPr>
                      <a:r>
                        <a:t>Зөвхөн бичиг баримт, цаас шалгах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4721" marR="64721" marT="43147" marB="43147"/>
                </a:tc>
                <a:extLst>
                  <a:ext uri="{0D108BD9-81ED-4DB2-BD59-A6C34878D82A}">
                    <a16:rowId xmlns:a16="http://schemas.microsoft.com/office/drawing/2014/main" val="607733077"/>
                  </a:ext>
                </a:extLst>
              </a:tr>
            </a:tbl>
          </a:graphicData>
        </a:graphic>
      </p:graphicFrame>
    </p:spTree>
    <p:extLst>
      <p:ext uri="{BB962C8B-B14F-4D97-AF65-F5344CB8AC3E}">
        <p14:creationId xmlns:p14="http://schemas.microsoft.com/office/powerpoint/2010/main" val="85366650"/>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D37A80D2-18CF-4038-AD27-7EEB06AC6240}"/>
              </a:ext>
            </a:extLst>
          </p:cNvPr>
          <p:cNvSpPr>
            <a:spLocks noGrp="1"/>
          </p:cNvSpPr>
          <p:nvPr>
            <p:ph type="title"/>
          </p:nvPr>
        </p:nvSpPr>
        <p:spPr>
          <a:xfrm>
            <a:off x="403680" y="6132072"/>
            <a:ext cx="8488800" cy="416522"/>
          </a:xfrm>
        </p:spPr>
        <p:txBody>
          <a:bodyPr>
            <a:normAutofit fontScale="90000"/>
          </a:bodyPr>
          <a:lstStyle/>
          <a:p>
            <a:pPr algn="ctr">
              <a:lnSpc>
                <a:spcPct val="114000"/>
              </a:lnSpc>
            </a:pPr>
            <a:br>
              <a:rPr lang="en-GB" dirty="0"/>
            </a:br>
            <a:br>
              <a:rPr lang="en-GB" dirty="0">
                <a:solidFill>
                  <a:schemeClr val="accent2">
                    <a:lumMod val="75000"/>
                  </a:schemeClr>
                </a:solidFill>
              </a:rPr>
            </a:br>
            <a:br>
              <a:rPr lang="en-GB" sz="1600" b="0" dirty="0">
                <a:solidFill>
                  <a:schemeClr val="accent2">
                    <a:lumMod val="75000"/>
                  </a:schemeClr>
                </a:solidFill>
              </a:rPr>
            </a:br>
            <a:br>
              <a:rPr lang="en-GB" sz="1600" b="0" dirty="0">
                <a:solidFill>
                  <a:schemeClr val="accent2">
                    <a:lumMod val="75000"/>
                  </a:schemeClr>
                </a:solidFill>
              </a:rPr>
            </a:br>
            <a:br>
              <a:rPr lang="en-GB" sz="1600" b="0" dirty="0">
                <a:solidFill>
                  <a:schemeClr val="accent2">
                    <a:lumMod val="75000"/>
                  </a:schemeClr>
                </a:solidFill>
              </a:rPr>
            </a:br>
            <a:endParaRPr lang="en-GB" b="0" dirty="0"/>
          </a:p>
        </p:txBody>
      </p:sp>
      <p:sp>
        <p:nvSpPr>
          <p:cNvPr id="6" name="Shape 1054">
            <a:extLst>
              <a:ext uri="{FF2B5EF4-FFF2-40B4-BE49-F238E27FC236}">
                <a16:creationId xmlns:a16="http://schemas.microsoft.com/office/drawing/2014/main" id="{7C56BBD1-6F29-4BA3-8567-DB382FA591D4}"/>
              </a:ext>
            </a:extLst>
          </p:cNvPr>
          <p:cNvSpPr/>
          <p:nvPr/>
        </p:nvSpPr>
        <p:spPr>
          <a:xfrm>
            <a:off x="2459369" y="2850029"/>
            <a:ext cx="3048994" cy="721066"/>
          </a:xfrm>
          <a:prstGeom prst="roundRect">
            <a:avLst>
              <a:gd name="adj" fmla="val 27646"/>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26789" tIns="26789" rIns="26789" bIns="26789" anchor="ctr"/>
          <a:lstStyle/>
          <a:p>
            <a:pPr algn="ctr" defTabSz="685783">
              <a:defRPr sz="1600">
                <a:solidFill>
                  <a:srgbClr val="000000"/>
                </a:solidFill>
                <a:latin typeface="Tahoma"/>
              </a:defRPr>
            </a:pPr>
            <a:r>
              <a:rPr b="1"/>
              <a:t>Өргөдөл/хил дээр ирэх</a:t>
            </a:r>
            <a:r>
              <a:t> </a:t>
            </a:r>
          </a:p>
        </p:txBody>
      </p:sp>
      <p:sp>
        <p:nvSpPr>
          <p:cNvPr id="7" name="Shape 1055">
            <a:extLst>
              <a:ext uri="{FF2B5EF4-FFF2-40B4-BE49-F238E27FC236}">
                <a16:creationId xmlns:a16="http://schemas.microsoft.com/office/drawing/2014/main" id="{17838A21-2AE8-44B3-A32D-96497471AA92}"/>
              </a:ext>
            </a:extLst>
          </p:cNvPr>
          <p:cNvSpPr/>
          <p:nvPr/>
        </p:nvSpPr>
        <p:spPr>
          <a:xfrm>
            <a:off x="2209417" y="4064459"/>
            <a:ext cx="4535562" cy="613044"/>
          </a:xfrm>
          <a:prstGeom prst="roundRect">
            <a:avLst>
              <a:gd name="adj" fmla="val 24165"/>
            </a:avLst>
          </a:prstGeom>
          <a:blipFill>
            <a:blip r:embed="rId3"/>
          </a:blip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26789" tIns="26789" rIns="26789" bIns="26789" anchor="ctr"/>
          <a:lstStyle/>
          <a:p>
            <a:pPr algn="ctr" defTabSz="308042">
              <a:defRPr sz="2000" b="1">
                <a:solidFill>
                  <a:srgbClr val="000000"/>
                </a:solidFill>
                <a:latin typeface="Helvetica Neue Light"/>
                <a:ea typeface="Helvetica Neue Light"/>
                <a:cs typeface="Helvetica Neue Light"/>
                <a:sym typeface="Helvetica Neue Light"/>
              </a:defRPr>
            </a:pPr>
            <a:r>
              <a:t>Ургамал эрүүл ахуйн хяналт </a:t>
            </a:r>
          </a:p>
        </p:txBody>
      </p:sp>
      <p:sp>
        <p:nvSpPr>
          <p:cNvPr id="8" name="Shape 1056">
            <a:extLst>
              <a:ext uri="{FF2B5EF4-FFF2-40B4-BE49-F238E27FC236}">
                <a16:creationId xmlns:a16="http://schemas.microsoft.com/office/drawing/2014/main" id="{2D28205D-8863-4259-818A-B2E4F2C23DCC}"/>
              </a:ext>
            </a:extLst>
          </p:cNvPr>
          <p:cNvSpPr/>
          <p:nvPr/>
        </p:nvSpPr>
        <p:spPr>
          <a:xfrm>
            <a:off x="2161403" y="4975092"/>
            <a:ext cx="1632133" cy="565848"/>
          </a:xfrm>
          <a:prstGeom prst="roundRect">
            <a:avLst>
              <a:gd name="adj" fmla="val 25432"/>
            </a:avLst>
          </a:prstGeom>
          <a:blipFill>
            <a:blip r:embed="rId4"/>
          </a:blip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26789" tIns="26789" rIns="26789" bIns="26789" anchor="ctr"/>
          <a:lstStyle>
            <a:lvl1pPr defTabSz="584200">
              <a:defRPr sz="3600" b="1">
                <a:latin typeface="Helvetica Neue"/>
                <a:ea typeface="Helvetica Neue"/>
                <a:cs typeface="Helvetica Neue"/>
                <a:sym typeface="Helvetica Neue"/>
              </a:defRPr>
            </a:lvl1pPr>
          </a:lstStyle>
          <a:p>
            <a:pPr defTabSz="584186">
              <a:defRPr sz="1898">
                <a:solidFill>
                  <a:srgbClr val="000000"/>
                </a:solidFill>
              </a:defRPr>
            </a:pPr>
            <a:r>
              <a:t>Баримт</a:t>
            </a:r>
            <a:endParaRPr sz="1898" dirty="0">
              <a:solidFill>
                <a:srgbClr val="000000"/>
              </a:solidFill>
            </a:endParaRPr>
          </a:p>
        </p:txBody>
      </p:sp>
      <p:sp>
        <p:nvSpPr>
          <p:cNvPr id="9" name="Shape 1057">
            <a:extLst>
              <a:ext uri="{FF2B5EF4-FFF2-40B4-BE49-F238E27FC236}">
                <a16:creationId xmlns:a16="http://schemas.microsoft.com/office/drawing/2014/main" id="{96ABBA02-7BB4-4885-8BE1-A7FCC88ADD6B}"/>
              </a:ext>
            </a:extLst>
          </p:cNvPr>
          <p:cNvSpPr/>
          <p:nvPr/>
        </p:nvSpPr>
        <p:spPr>
          <a:xfrm>
            <a:off x="4167272" y="4971925"/>
            <a:ext cx="1244449" cy="604160"/>
          </a:xfrm>
          <a:prstGeom prst="roundRect">
            <a:avLst>
              <a:gd name="adj" fmla="val 25600"/>
            </a:avLst>
          </a:prstGeom>
          <a:blipFill>
            <a:blip r:embed="rId5"/>
          </a:blipFill>
          <a:ln w="12700">
            <a:miter lim="400000"/>
          </a:ln>
          <a:effectLst>
            <a:outerShdw blurRad="50800" dist="12700" rotWithShape="0">
              <a:srgbClr val="000000">
                <a:alpha val="50000"/>
              </a:srgbClr>
            </a:outerShdw>
          </a:effectLst>
          <a:extLst>
            <a:ext uri="{C572A759-6A51-4108-AA02-DFA0A04FC94B}">
              <ma14:wrappingTextBoxFlag xmlns="" xmlns:ma14="http://schemas.microsoft.com/office/mac/drawingml/2011/main" val="1"/>
            </a:ext>
          </a:extLst>
        </p:spPr>
        <p:txBody>
          <a:bodyPr lIns="26789" tIns="26789" rIns="26789" bIns="26789" anchor="ctr"/>
          <a:lstStyle>
            <a:lvl1pPr defTabSz="584200">
              <a:defRPr sz="3600" b="1">
                <a:latin typeface="Helvetica Neue"/>
                <a:ea typeface="Helvetica Neue"/>
                <a:cs typeface="Helvetica Neue"/>
                <a:sym typeface="Helvetica Neue"/>
              </a:defRPr>
            </a:lvl1pPr>
          </a:lstStyle>
          <a:p>
            <a:pPr defTabSz="584186">
              <a:defRPr sz="1898">
                <a:solidFill>
                  <a:srgbClr val="000000"/>
                </a:solidFill>
              </a:defRPr>
            </a:pPr>
            <a:r>
              <a:t>Тодорхойлох</a:t>
            </a:r>
            <a:endParaRPr sz="1898" dirty="0">
              <a:solidFill>
                <a:srgbClr val="000000"/>
              </a:solidFill>
            </a:endParaRPr>
          </a:p>
        </p:txBody>
      </p:sp>
      <p:sp>
        <p:nvSpPr>
          <p:cNvPr id="10" name="Shape 1058">
            <a:extLst>
              <a:ext uri="{FF2B5EF4-FFF2-40B4-BE49-F238E27FC236}">
                <a16:creationId xmlns:a16="http://schemas.microsoft.com/office/drawing/2014/main" id="{BEC89351-0CB7-45BC-ACA3-CAE0356E48FB}"/>
              </a:ext>
            </a:extLst>
          </p:cNvPr>
          <p:cNvSpPr/>
          <p:nvPr/>
        </p:nvSpPr>
        <p:spPr>
          <a:xfrm>
            <a:off x="6127548" y="4929143"/>
            <a:ext cx="1797726" cy="613044"/>
          </a:xfrm>
          <a:prstGeom prst="roundRect">
            <a:avLst>
              <a:gd name="adj" fmla="val 25600"/>
            </a:avLst>
          </a:prstGeom>
          <a:blipFill>
            <a:blip r:embed="rId6"/>
          </a:blipFill>
          <a:ln w="12700">
            <a:miter lim="400000"/>
          </a:ln>
          <a:effectLst>
            <a:outerShdw blurRad="50800" dist="12700" rotWithShape="0">
              <a:srgbClr val="000000">
                <a:alpha val="50000"/>
              </a:srgbClr>
            </a:outerShdw>
          </a:effectLst>
          <a:extLst>
            <a:ext uri="{C572A759-6A51-4108-AA02-DFA0A04FC94B}">
              <ma14:wrappingTextBoxFlag xmlns="" xmlns:ma14="http://schemas.microsoft.com/office/mac/drawingml/2011/main" val="1"/>
            </a:ext>
          </a:extLst>
        </p:spPr>
        <p:txBody>
          <a:bodyPr lIns="26789" tIns="26789" rIns="26789" bIns="26789" anchor="ctr"/>
          <a:lstStyle/>
          <a:p>
            <a:pPr defTabSz="308042">
              <a:defRPr sz="1898" b="1">
                <a:solidFill>
                  <a:srgbClr val="000000"/>
                </a:solidFill>
                <a:latin typeface="Helvetica Neue"/>
                <a:ea typeface="Helvetica Neue"/>
                <a:cs typeface="Helvetica Neue"/>
                <a:sym typeface="Helvetica Neue"/>
              </a:defRPr>
            </a:pPr>
            <a:r>
              <a:t>Биет үзлэг </a:t>
            </a:r>
          </a:p>
        </p:txBody>
      </p:sp>
      <p:sp>
        <p:nvSpPr>
          <p:cNvPr id="12" name="Shape 1059">
            <a:extLst>
              <a:ext uri="{FF2B5EF4-FFF2-40B4-BE49-F238E27FC236}">
                <a16:creationId xmlns:a16="http://schemas.microsoft.com/office/drawing/2014/main" id="{C9168CF6-E517-4C1F-A391-A3FCB6451683}"/>
              </a:ext>
            </a:extLst>
          </p:cNvPr>
          <p:cNvSpPr/>
          <p:nvPr/>
        </p:nvSpPr>
        <p:spPr>
          <a:xfrm>
            <a:off x="4332430" y="6063911"/>
            <a:ext cx="2158584" cy="604159"/>
          </a:xfrm>
          <a:prstGeom prst="roundRect">
            <a:avLst>
              <a:gd name="adj" fmla="val 22122"/>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26789" tIns="26789" rIns="26789" bIns="26789" anchor="ctr"/>
          <a:lstStyle>
            <a:lvl1pPr>
              <a:defRPr sz="2600"/>
            </a:lvl1pPr>
          </a:lstStyle>
          <a:p>
            <a:pPr algn="ctr" defTabSz="685783">
              <a:defRPr sz="1600" b="1">
                <a:solidFill>
                  <a:srgbClr val="000000"/>
                </a:solidFill>
                <a:latin typeface="Tahoma"/>
              </a:defRPr>
            </a:pPr>
            <a:r>
              <a:t>Гаалийн бүрдүүлэлт</a:t>
            </a:r>
          </a:p>
        </p:txBody>
      </p:sp>
      <p:sp>
        <p:nvSpPr>
          <p:cNvPr id="13" name="Shape 1061">
            <a:extLst>
              <a:ext uri="{FF2B5EF4-FFF2-40B4-BE49-F238E27FC236}">
                <a16:creationId xmlns:a16="http://schemas.microsoft.com/office/drawing/2014/main" id="{61EFB287-0609-4D0C-B88D-131122BD19CE}"/>
              </a:ext>
            </a:extLst>
          </p:cNvPr>
          <p:cNvSpPr/>
          <p:nvPr/>
        </p:nvSpPr>
        <p:spPr>
          <a:xfrm>
            <a:off x="6622410" y="6063912"/>
            <a:ext cx="1582138" cy="613044"/>
          </a:xfrm>
          <a:prstGeom prst="roundRect">
            <a:avLst>
              <a:gd name="adj" fmla="val 22122"/>
            </a:avLst>
          </a:prstGeom>
          <a:solidFill>
            <a:schemeClr val="accent5">
              <a:hueOff val="-444211"/>
              <a:satOff val="-14915"/>
              <a:lumOff val="22857"/>
            </a:schemeClr>
          </a:solid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26789" tIns="26789" rIns="26789" bIns="26789" anchor="ctr"/>
          <a:lstStyle>
            <a:lvl1pPr>
              <a:defRPr sz="2600"/>
            </a:lvl1pPr>
          </a:lstStyle>
          <a:p>
            <a:pPr algn="ctr" defTabSz="685783">
              <a:defRPr sz="1800" b="1">
                <a:solidFill>
                  <a:srgbClr val="000000"/>
                </a:solidFill>
                <a:latin typeface="Tahoma"/>
              </a:defRPr>
            </a:pPr>
            <a:r>
              <a:t>Оруулахаас</a:t>
            </a:r>
          </a:p>
          <a:p>
            <a:pPr algn="ctr" defTabSz="685783">
              <a:defRPr sz="1800" b="1">
                <a:solidFill>
                  <a:srgbClr val="000000"/>
                </a:solidFill>
                <a:latin typeface="Tahoma"/>
              </a:defRPr>
            </a:pPr>
            <a:r>
              <a:t>Татгалзах</a:t>
            </a:r>
            <a:endParaRPr sz="1800" b="1" dirty="0">
              <a:solidFill>
                <a:srgbClr val="000000"/>
              </a:solidFill>
              <a:latin typeface="Tahoma"/>
            </a:endParaRPr>
          </a:p>
        </p:txBody>
      </p:sp>
      <p:cxnSp>
        <p:nvCxnSpPr>
          <p:cNvPr id="14" name="Connector 1063">
            <a:extLst>
              <a:ext uri="{FF2B5EF4-FFF2-40B4-BE49-F238E27FC236}">
                <a16:creationId xmlns:a16="http://schemas.microsoft.com/office/drawing/2014/main" id="{A78B9622-A904-495A-9923-AB218740874D}"/>
              </a:ext>
            </a:extLst>
          </p:cNvPr>
          <p:cNvCxnSpPr/>
          <p:nvPr/>
        </p:nvCxnSpPr>
        <p:spPr>
          <a:xfrm flipH="1">
            <a:off x="3981816" y="3646466"/>
            <a:ext cx="2050" cy="380122"/>
          </a:xfrm>
          <a:prstGeom prst="straightConnector1">
            <a:avLst/>
          </a:prstGeom>
          <a:ln w="63500">
            <a:solidFill>
              <a:srgbClr val="85888D"/>
            </a:solidFill>
            <a:miter lim="400000"/>
            <a:tailEnd type="triangle"/>
          </a:ln>
        </p:spPr>
      </p:cxnSp>
      <p:cxnSp>
        <p:nvCxnSpPr>
          <p:cNvPr id="15" name="Straight Connector 14">
            <a:extLst>
              <a:ext uri="{FF2B5EF4-FFF2-40B4-BE49-F238E27FC236}">
                <a16:creationId xmlns:a16="http://schemas.microsoft.com/office/drawing/2014/main" id="{52E0CD65-06AD-41D4-A380-5C0363B6912E}"/>
              </a:ext>
            </a:extLst>
          </p:cNvPr>
          <p:cNvCxnSpPr/>
          <p:nvPr/>
        </p:nvCxnSpPr>
        <p:spPr>
          <a:xfrm flipH="1">
            <a:off x="1636515" y="4379745"/>
            <a:ext cx="572902" cy="0"/>
          </a:xfrm>
          <a:prstGeom prst="line">
            <a:avLst/>
          </a:prstGeom>
          <a:noFill/>
          <a:ln w="57150" cap="flat">
            <a:solidFill>
              <a:schemeClr val="bg2">
                <a:lumMod val="90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16" name="Straight Connector 15">
            <a:extLst>
              <a:ext uri="{FF2B5EF4-FFF2-40B4-BE49-F238E27FC236}">
                <a16:creationId xmlns:a16="http://schemas.microsoft.com/office/drawing/2014/main" id="{50E33E80-A803-4721-9D8B-185981FF800D}"/>
              </a:ext>
            </a:extLst>
          </p:cNvPr>
          <p:cNvCxnSpPr/>
          <p:nvPr/>
        </p:nvCxnSpPr>
        <p:spPr>
          <a:xfrm>
            <a:off x="1636514" y="4379747"/>
            <a:ext cx="0" cy="790973"/>
          </a:xfrm>
          <a:prstGeom prst="line">
            <a:avLst/>
          </a:prstGeom>
          <a:noFill/>
          <a:ln w="57150" cap="flat">
            <a:solidFill>
              <a:schemeClr val="bg2">
                <a:lumMod val="90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17" name="Straight Arrow Connector 16">
            <a:extLst>
              <a:ext uri="{FF2B5EF4-FFF2-40B4-BE49-F238E27FC236}">
                <a16:creationId xmlns:a16="http://schemas.microsoft.com/office/drawing/2014/main" id="{AFC3C579-1435-4A6F-A97C-3A6A1FF8563F}"/>
              </a:ext>
            </a:extLst>
          </p:cNvPr>
          <p:cNvCxnSpPr/>
          <p:nvPr/>
        </p:nvCxnSpPr>
        <p:spPr>
          <a:xfrm>
            <a:off x="1619284" y="5183298"/>
            <a:ext cx="511398" cy="1"/>
          </a:xfrm>
          <a:prstGeom prst="straightConnector1">
            <a:avLst/>
          </a:prstGeom>
          <a:noFill/>
          <a:ln w="57150" cap="flat">
            <a:solidFill>
              <a:schemeClr val="bg2">
                <a:lumMod val="90000"/>
              </a:schemeClr>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8" name="Connector 1065">
            <a:extLst>
              <a:ext uri="{FF2B5EF4-FFF2-40B4-BE49-F238E27FC236}">
                <a16:creationId xmlns:a16="http://schemas.microsoft.com/office/drawing/2014/main" id="{7620FF9E-9E55-4DC5-A405-93B65FB390BE}"/>
              </a:ext>
            </a:extLst>
          </p:cNvPr>
          <p:cNvCxnSpPr>
            <a:cxnSpLocks/>
            <a:endCxn id="8" idx="3"/>
          </p:cNvCxnSpPr>
          <p:nvPr/>
        </p:nvCxnSpPr>
        <p:spPr>
          <a:xfrm flipH="1" flipV="1">
            <a:off x="3793536" y="5258016"/>
            <a:ext cx="373736" cy="2059"/>
          </a:xfrm>
          <a:prstGeom prst="straightConnector1">
            <a:avLst/>
          </a:prstGeom>
          <a:ln w="63500">
            <a:solidFill>
              <a:srgbClr val="85888D"/>
            </a:solidFill>
            <a:miter lim="400000"/>
            <a:headEnd type="triangle"/>
          </a:ln>
        </p:spPr>
      </p:cxnSp>
      <p:cxnSp>
        <p:nvCxnSpPr>
          <p:cNvPr id="21" name="Connector 1067">
            <a:extLst>
              <a:ext uri="{FF2B5EF4-FFF2-40B4-BE49-F238E27FC236}">
                <a16:creationId xmlns:a16="http://schemas.microsoft.com/office/drawing/2014/main" id="{5D7C56B3-4BFB-4318-A006-DC1C7636DBE6}"/>
              </a:ext>
            </a:extLst>
          </p:cNvPr>
          <p:cNvCxnSpPr/>
          <p:nvPr/>
        </p:nvCxnSpPr>
        <p:spPr>
          <a:xfrm>
            <a:off x="5411722" y="5252845"/>
            <a:ext cx="681363" cy="5171"/>
          </a:xfrm>
          <a:prstGeom prst="straightConnector1">
            <a:avLst/>
          </a:prstGeom>
          <a:ln w="63500">
            <a:solidFill>
              <a:srgbClr val="85888D"/>
            </a:solidFill>
            <a:miter lim="400000"/>
            <a:tailEnd type="triangle"/>
          </a:ln>
        </p:spPr>
      </p:cxnSp>
      <p:cxnSp>
        <p:nvCxnSpPr>
          <p:cNvPr id="22" name="Connector 1068">
            <a:extLst>
              <a:ext uri="{FF2B5EF4-FFF2-40B4-BE49-F238E27FC236}">
                <a16:creationId xmlns:a16="http://schemas.microsoft.com/office/drawing/2014/main" id="{AE5E2491-6A43-41C8-8A3E-4C8767FD6FE1}"/>
              </a:ext>
            </a:extLst>
          </p:cNvPr>
          <p:cNvCxnSpPr/>
          <p:nvPr/>
        </p:nvCxnSpPr>
        <p:spPr>
          <a:xfrm rot="16200000" flipH="1">
            <a:off x="6676626" y="5579743"/>
            <a:ext cx="650916" cy="317423"/>
          </a:xfrm>
          <a:prstGeom prst="bentConnector3">
            <a:avLst>
              <a:gd name="adj1" fmla="val 50000"/>
            </a:avLst>
          </a:prstGeom>
          <a:ln w="63500">
            <a:solidFill>
              <a:srgbClr val="85888D"/>
            </a:solidFill>
            <a:miter lim="400000"/>
            <a:tailEnd type="triangle"/>
          </a:ln>
        </p:spPr>
      </p:cxnSp>
      <p:cxnSp>
        <p:nvCxnSpPr>
          <p:cNvPr id="23" name="Connector 1066">
            <a:extLst>
              <a:ext uri="{FF2B5EF4-FFF2-40B4-BE49-F238E27FC236}">
                <a16:creationId xmlns:a16="http://schemas.microsoft.com/office/drawing/2014/main" id="{E616C778-1CB1-4E4C-A9C9-5FFED7C919B5}"/>
              </a:ext>
            </a:extLst>
          </p:cNvPr>
          <p:cNvCxnSpPr/>
          <p:nvPr/>
        </p:nvCxnSpPr>
        <p:spPr>
          <a:xfrm rot="5400000">
            <a:off x="5802090" y="5022630"/>
            <a:ext cx="650916" cy="1431650"/>
          </a:xfrm>
          <a:prstGeom prst="bentConnector3">
            <a:avLst>
              <a:gd name="adj1" fmla="val 50000"/>
            </a:avLst>
          </a:prstGeom>
          <a:ln w="63500">
            <a:solidFill>
              <a:srgbClr val="85888D"/>
            </a:solidFill>
            <a:miter lim="400000"/>
            <a:tailEnd type="triangle"/>
          </a:ln>
        </p:spPr>
      </p:cxnSp>
      <p:sp>
        <p:nvSpPr>
          <p:cNvPr id="2" name="Slide Number Placeholder 1">
            <a:extLst>
              <a:ext uri="{FF2B5EF4-FFF2-40B4-BE49-F238E27FC236}">
                <a16:creationId xmlns:a16="http://schemas.microsoft.com/office/drawing/2014/main" id="{39F88433-1971-488A-A4D8-602C1E143FA7}"/>
              </a:ext>
            </a:extLst>
          </p:cNvPr>
          <p:cNvSpPr>
            <a:spLocks noGrp="1"/>
          </p:cNvSpPr>
          <p:nvPr>
            <p:ph type="sldNum" sz="quarter" idx="12"/>
          </p:nvPr>
        </p:nvSpPr>
        <p:spPr>
          <a:xfrm>
            <a:off x="6444676" y="6253232"/>
            <a:ext cx="512638" cy="365125"/>
          </a:xfrm>
        </p:spPr>
        <p:txBody>
          <a:bodyPr/>
          <a:lstStyle/>
          <a:p>
            <a:pPr defTabSz="685783"/>
            <a:fld id="{C1B07ACB-AE6F-47F7-B02A-AE02D6CD5526}" type="slidenum">
              <a:rPr lang="en-GB">
                <a:solidFill>
                  <a:srgbClr val="FFFFFF"/>
                </a:solidFill>
                <a:latin typeface="Tahoma"/>
              </a:rPr>
              <a:pPr defTabSz="685783"/>
              <a:t>23</a:t>
            </a:fld>
            <a:endParaRPr lang="en-GB" dirty="0">
              <a:solidFill>
                <a:srgbClr val="FFFFFF"/>
              </a:solidFill>
              <a:latin typeface="Tahoma"/>
            </a:endParaRPr>
          </a:p>
        </p:txBody>
      </p:sp>
      <p:sp>
        <p:nvSpPr>
          <p:cNvPr id="20" name="Title 1">
            <a:extLst>
              <a:ext uri="{FF2B5EF4-FFF2-40B4-BE49-F238E27FC236}">
                <a16:creationId xmlns:a16="http://schemas.microsoft.com/office/drawing/2014/main" id="{541A2886-7E2B-D2E2-EC1B-EAFB477764CF}"/>
              </a:ext>
            </a:extLst>
          </p:cNvPr>
          <p:cNvSpPr txBox="1">
            <a:spLocks/>
          </p:cNvSpPr>
          <p:nvPr/>
        </p:nvSpPr>
        <p:spPr>
          <a:xfrm>
            <a:off x="71060" y="-22073"/>
            <a:ext cx="8488799" cy="561345"/>
          </a:xfrm>
          <a:prstGeom prst="rect">
            <a:avLst/>
          </a:prstGeom>
        </p:spPr>
        <p:txBody>
          <a:bodyPr vert="horz" lIns="91440" tIns="45720" rIns="91440" bIns="45720" anchor="t">
            <a:noAutofit/>
          </a:bodyPr>
          <a:lstStyle>
            <a:lvl1pPr algn="l" defTabSz="457200" rtl="0" eaLnBrk="1" latinLnBrk="0" hangingPunct="1">
              <a:spcBef>
                <a:spcPct val="0"/>
              </a:spcBef>
              <a:buNone/>
              <a:defRPr sz="2400" b="1"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sz="2800"/>
            </a:pPr>
            <a:r>
              <a:t>Ургамлын эрүүл ахуйн импортын хяналт шалгалтын журам</a:t>
            </a:r>
          </a:p>
          <a:p>
            <a:pPr algn="ctr"/>
            <a:endParaRPr lang="en-GB" sz="2800" dirty="0"/>
          </a:p>
        </p:txBody>
      </p:sp>
      <p:cxnSp>
        <p:nvCxnSpPr>
          <p:cNvPr id="4" name="Straight Connector 3">
            <a:extLst>
              <a:ext uri="{FF2B5EF4-FFF2-40B4-BE49-F238E27FC236}">
                <a16:creationId xmlns:a16="http://schemas.microsoft.com/office/drawing/2014/main" id="{B3193372-8726-9FFD-4DF2-B12E8FBEBA20}"/>
              </a:ext>
            </a:extLst>
          </p:cNvPr>
          <p:cNvCxnSpPr>
            <a:cxnSpLocks/>
          </p:cNvCxnSpPr>
          <p:nvPr/>
        </p:nvCxnSpPr>
        <p:spPr>
          <a:xfrm>
            <a:off x="760288" y="2662875"/>
            <a:ext cx="7736440" cy="0"/>
          </a:xfrm>
          <a:prstGeom prst="line">
            <a:avLst/>
          </a:prstGeom>
          <a:ln w="22225">
            <a:prstDash val="sysDash"/>
          </a:ln>
        </p:spPr>
        <p:style>
          <a:lnRef idx="1">
            <a:schemeClr val="accent1"/>
          </a:lnRef>
          <a:fillRef idx="0">
            <a:schemeClr val="accent1"/>
          </a:fillRef>
          <a:effectRef idx="0">
            <a:schemeClr val="accent1"/>
          </a:effectRef>
          <a:fontRef idx="minor">
            <a:schemeClr val="tx1"/>
          </a:fontRef>
        </p:style>
      </p:cxnSp>
      <p:sp>
        <p:nvSpPr>
          <p:cNvPr id="24" name="Shape 1054">
            <a:extLst>
              <a:ext uri="{FF2B5EF4-FFF2-40B4-BE49-F238E27FC236}">
                <a16:creationId xmlns:a16="http://schemas.microsoft.com/office/drawing/2014/main" id="{C9484735-246E-2034-0756-6537219B6F8C}"/>
              </a:ext>
            </a:extLst>
          </p:cNvPr>
          <p:cNvSpPr/>
          <p:nvPr/>
        </p:nvSpPr>
        <p:spPr>
          <a:xfrm>
            <a:off x="2529998" y="1787374"/>
            <a:ext cx="3048994" cy="721066"/>
          </a:xfrm>
          <a:prstGeom prst="roundRect">
            <a:avLst>
              <a:gd name="adj" fmla="val 27646"/>
            </a:avLst>
          </a:prstGeom>
          <a:solidFill>
            <a:srgbClr val="FFFF00"/>
          </a:solid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26789" tIns="26789" rIns="26789" bIns="26789" anchor="ctr"/>
          <a:lstStyle/>
          <a:p>
            <a:pPr algn="ctr" defTabSz="685783">
              <a:defRPr sz="1600">
                <a:solidFill>
                  <a:srgbClr val="000000"/>
                </a:solidFill>
                <a:latin typeface="Tahoma"/>
              </a:defRPr>
            </a:pPr>
            <a:r>
              <a:rPr b="1"/>
              <a:t>Барааны эрсдэлийн ангилал</a:t>
            </a:r>
            <a:r>
              <a:t> </a:t>
            </a:r>
          </a:p>
        </p:txBody>
      </p:sp>
      <p:sp>
        <p:nvSpPr>
          <p:cNvPr id="25" name="Shape 1054">
            <a:extLst>
              <a:ext uri="{FF2B5EF4-FFF2-40B4-BE49-F238E27FC236}">
                <a16:creationId xmlns:a16="http://schemas.microsoft.com/office/drawing/2014/main" id="{1675FF7A-ABD7-4318-EF8C-0FE582197342}"/>
              </a:ext>
            </a:extLst>
          </p:cNvPr>
          <p:cNvSpPr/>
          <p:nvPr/>
        </p:nvSpPr>
        <p:spPr>
          <a:xfrm>
            <a:off x="2083168" y="839363"/>
            <a:ext cx="3760126" cy="721066"/>
          </a:xfrm>
          <a:prstGeom prst="roundRect">
            <a:avLst>
              <a:gd name="adj" fmla="val 27646"/>
            </a:avLst>
          </a:prstGeom>
          <a:solidFill>
            <a:srgbClr val="FFFF00"/>
          </a:solidFill>
          <a:ln w="12700">
            <a:miter lim="400000"/>
          </a:ln>
          <a:effectLst>
            <a:outerShdw blurRad="38100" dist="25400" dir="5400000" rotWithShape="0">
              <a:srgbClr val="000000">
                <a:alpha val="50000"/>
              </a:srgbClr>
            </a:outerShdw>
          </a:effectLst>
          <a:extLst>
            <a:ext uri="{C572A759-6A51-4108-AA02-DFA0A04FC94B}">
              <ma14:wrappingTextBoxFlag xmlns="" xmlns:ma14="http://schemas.microsoft.com/office/mac/drawingml/2011/main" val="1"/>
            </a:ext>
          </a:extLst>
        </p:spPr>
        <p:txBody>
          <a:bodyPr lIns="26789" tIns="26789" rIns="26789" bIns="26789" anchor="ctr"/>
          <a:lstStyle/>
          <a:p>
            <a:pPr algn="ctr" defTabSz="685783">
              <a:defRPr sz="1600" b="1">
                <a:solidFill>
                  <a:srgbClr val="000000"/>
                </a:solidFill>
                <a:latin typeface="Tahoma"/>
              </a:defRPr>
            </a:pPr>
            <a:r>
              <a:t>Хорио цээрийнхортон шавж, ургамлын эрүүл ахуйн импортын шаардлагад </a:t>
            </a:r>
            <a:r>
              <a:rPr lang="en-US"/>
              <a:t>PRA </a:t>
            </a:r>
            <a:r>
              <a:rPr lang="mn-MN"/>
              <a:t>хийх</a:t>
            </a:r>
            <a:endParaRPr sz="1600" dirty="0">
              <a:solidFill>
                <a:srgbClr val="000000"/>
              </a:solidFill>
              <a:latin typeface="Tahoma"/>
            </a:endParaRPr>
          </a:p>
        </p:txBody>
      </p:sp>
      <p:cxnSp>
        <p:nvCxnSpPr>
          <p:cNvPr id="26" name="Connector 1063">
            <a:extLst>
              <a:ext uri="{FF2B5EF4-FFF2-40B4-BE49-F238E27FC236}">
                <a16:creationId xmlns:a16="http://schemas.microsoft.com/office/drawing/2014/main" id="{1704F5D8-7B95-34CA-6A65-933BBDE7B2B5}"/>
              </a:ext>
            </a:extLst>
          </p:cNvPr>
          <p:cNvCxnSpPr/>
          <p:nvPr/>
        </p:nvCxnSpPr>
        <p:spPr>
          <a:xfrm flipH="1">
            <a:off x="4011555" y="2527630"/>
            <a:ext cx="2050" cy="380122"/>
          </a:xfrm>
          <a:prstGeom prst="straightConnector1">
            <a:avLst/>
          </a:prstGeom>
          <a:ln w="63500">
            <a:solidFill>
              <a:srgbClr val="85888D"/>
            </a:solidFill>
            <a:miter lim="400000"/>
            <a:tailEnd type="triangle"/>
          </a:ln>
        </p:spPr>
      </p:cxnSp>
      <p:cxnSp>
        <p:nvCxnSpPr>
          <p:cNvPr id="27" name="Connector 1063">
            <a:extLst>
              <a:ext uri="{FF2B5EF4-FFF2-40B4-BE49-F238E27FC236}">
                <a16:creationId xmlns:a16="http://schemas.microsoft.com/office/drawing/2014/main" id="{7523E19B-CBC4-52F9-1D1C-F22A9B5A5459}"/>
              </a:ext>
            </a:extLst>
          </p:cNvPr>
          <p:cNvCxnSpPr>
            <a:cxnSpLocks/>
          </p:cNvCxnSpPr>
          <p:nvPr/>
        </p:nvCxnSpPr>
        <p:spPr>
          <a:xfrm>
            <a:off x="3963231" y="1471962"/>
            <a:ext cx="0" cy="316952"/>
          </a:xfrm>
          <a:prstGeom prst="straightConnector1">
            <a:avLst/>
          </a:prstGeom>
          <a:ln w="63500">
            <a:solidFill>
              <a:srgbClr val="85888D"/>
            </a:solidFill>
            <a:miter lim="400000"/>
            <a:tailEnd type="triangle"/>
          </a:ln>
        </p:spPr>
      </p:cxnSp>
      <p:sp>
        <p:nvSpPr>
          <p:cNvPr id="3" name="Rounded Rectangle 2">
            <a:extLst>
              <a:ext uri="{FF2B5EF4-FFF2-40B4-BE49-F238E27FC236}">
                <a16:creationId xmlns:a16="http://schemas.microsoft.com/office/drawing/2014/main" id="{88D33878-D8BF-987E-F4A2-454E381664F3}"/>
              </a:ext>
            </a:extLst>
          </p:cNvPr>
          <p:cNvSpPr/>
          <p:nvPr/>
        </p:nvSpPr>
        <p:spPr>
          <a:xfrm>
            <a:off x="291938" y="1030845"/>
            <a:ext cx="1241883"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p>
        </p:txBody>
      </p:sp>
      <p:sp>
        <p:nvSpPr>
          <p:cNvPr id="5" name="TextBox 4">
            <a:extLst>
              <a:ext uri="{FF2B5EF4-FFF2-40B4-BE49-F238E27FC236}">
                <a16:creationId xmlns:a16="http://schemas.microsoft.com/office/drawing/2014/main" id="{5B4C40E1-76A7-92BE-348F-A58C461BE8C8}"/>
              </a:ext>
            </a:extLst>
          </p:cNvPr>
          <p:cNvSpPr txBox="1"/>
          <p:nvPr/>
        </p:nvSpPr>
        <p:spPr>
          <a:xfrm>
            <a:off x="256482" y="1226635"/>
            <a:ext cx="1344246" cy="830997"/>
          </a:xfrm>
          <a:prstGeom prst="rect">
            <a:avLst/>
          </a:prstGeom>
          <a:noFill/>
        </p:spPr>
        <p:txBody>
          <a:bodyPr wrap="square">
            <a:spAutoFit/>
          </a:bodyPr>
          <a:lstStyle/>
          <a:p>
            <a:pPr algn="ctr">
              <a:defRPr sz="1600" b="1"/>
            </a:pPr>
            <a:r>
              <a:t> </a:t>
            </a:r>
            <a:r>
              <a:rPr lang="mn-MN"/>
              <a:t>УХҮБ-аас гаргасан бодлого</a:t>
            </a:r>
            <a:endParaRPr lang="en-US" sz="1600" b="1" dirty="0"/>
          </a:p>
        </p:txBody>
      </p:sp>
      <p:sp>
        <p:nvSpPr>
          <p:cNvPr id="28" name="Rounded Rectangle 27">
            <a:extLst>
              <a:ext uri="{FF2B5EF4-FFF2-40B4-BE49-F238E27FC236}">
                <a16:creationId xmlns:a16="http://schemas.microsoft.com/office/drawing/2014/main" id="{E3F1CC46-9AA2-4237-0663-50C618520734}"/>
              </a:ext>
            </a:extLst>
          </p:cNvPr>
          <p:cNvSpPr/>
          <p:nvPr/>
        </p:nvSpPr>
        <p:spPr>
          <a:xfrm>
            <a:off x="366281" y="3145859"/>
            <a:ext cx="1241883"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p>
        </p:txBody>
      </p:sp>
      <p:sp>
        <p:nvSpPr>
          <p:cNvPr id="29" name="TextBox 28">
            <a:extLst>
              <a:ext uri="{FF2B5EF4-FFF2-40B4-BE49-F238E27FC236}">
                <a16:creationId xmlns:a16="http://schemas.microsoft.com/office/drawing/2014/main" id="{4FB68DD7-901B-E585-A61D-779D293E0A43}"/>
              </a:ext>
            </a:extLst>
          </p:cNvPr>
          <p:cNvSpPr txBox="1"/>
          <p:nvPr/>
        </p:nvSpPr>
        <p:spPr>
          <a:xfrm>
            <a:off x="330825" y="3263588"/>
            <a:ext cx="1344246" cy="584775"/>
          </a:xfrm>
          <a:prstGeom prst="rect">
            <a:avLst/>
          </a:prstGeom>
          <a:noFill/>
        </p:spPr>
        <p:txBody>
          <a:bodyPr wrap="square">
            <a:spAutoFit/>
          </a:bodyPr>
          <a:lstStyle/>
          <a:p>
            <a:pPr algn="ctr">
              <a:defRPr sz="1600" b="1"/>
            </a:pPr>
            <a:r>
              <a:t>Хилийн үйл явц</a:t>
            </a:r>
          </a:p>
        </p:txBody>
      </p:sp>
    </p:spTree>
    <p:extLst>
      <p:ext uri="{BB962C8B-B14F-4D97-AF65-F5344CB8AC3E}">
        <p14:creationId xmlns:p14="http://schemas.microsoft.com/office/powerpoint/2010/main" val="223874242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E9343-CF55-79FB-0055-32F8A34E13F7}"/>
              </a:ext>
            </a:extLst>
          </p:cNvPr>
          <p:cNvSpPr>
            <a:spLocks noGrp="1"/>
          </p:cNvSpPr>
          <p:nvPr>
            <p:ph type="title"/>
          </p:nvPr>
        </p:nvSpPr>
        <p:spPr>
          <a:xfrm>
            <a:off x="609599" y="2726076"/>
            <a:ext cx="6347713" cy="1320800"/>
          </a:xfrm>
        </p:spPr>
        <p:txBody>
          <a:bodyPr/>
          <a:lstStyle/>
          <a:p>
            <a:pPr algn="ctr"/>
            <a:r>
              <a:t>Эрсдэлийн шинжилгээ/эрсдэлийн үнэлгээний багийн бүрэлдэхүүн</a:t>
            </a:r>
          </a:p>
        </p:txBody>
      </p:sp>
      <p:sp>
        <p:nvSpPr>
          <p:cNvPr id="4" name="Slide Number Placeholder 3">
            <a:extLst>
              <a:ext uri="{FF2B5EF4-FFF2-40B4-BE49-F238E27FC236}">
                <a16:creationId xmlns:a16="http://schemas.microsoft.com/office/drawing/2014/main" id="{252D0E46-BEA8-87D5-FD68-BBE2EEF50168}"/>
              </a:ext>
            </a:extLst>
          </p:cNvPr>
          <p:cNvSpPr>
            <a:spLocks noGrp="1"/>
          </p:cNvSpPr>
          <p:nvPr>
            <p:ph type="sldNum" sz="quarter" idx="12"/>
          </p:nvPr>
        </p:nvSpPr>
        <p:spPr/>
        <p:txBody>
          <a:bodyPr/>
          <a:lstStyle/>
          <a:p>
            <a:fld id="{C1B07ACB-AE6F-47F7-B02A-AE02D6CD5526}" type="slidenum">
              <a:rPr lang="en-GB" smtClean="0"/>
              <a:t>24</a:t>
            </a:fld>
            <a:endParaRPr lang="en-GB" dirty="0"/>
          </a:p>
        </p:txBody>
      </p:sp>
    </p:spTree>
    <p:extLst>
      <p:ext uri="{BB962C8B-B14F-4D97-AF65-F5344CB8AC3E}">
        <p14:creationId xmlns:p14="http://schemas.microsoft.com/office/powerpoint/2010/main" val="2955396777"/>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AB738-BEC1-B191-7921-6B7B3B5A3A91}"/>
              </a:ext>
            </a:extLst>
          </p:cNvPr>
          <p:cNvSpPr>
            <a:spLocks noGrp="1"/>
          </p:cNvSpPr>
          <p:nvPr>
            <p:ph type="title"/>
          </p:nvPr>
        </p:nvSpPr>
        <p:spPr>
          <a:xfrm>
            <a:off x="609599" y="353123"/>
            <a:ext cx="6347713" cy="1320800"/>
          </a:xfrm>
        </p:spPr>
        <p:txBody>
          <a:bodyPr>
            <a:normAutofit/>
          </a:bodyPr>
          <a:lstStyle/>
          <a:p>
            <a:r>
              <a:t>Ургамлын эрүүл мэндийн эрсдэлийн шинжилгээ/эрсдлийн үнэлгээ </a:t>
            </a:r>
            <a:r>
              <a:rPr lang="en-US"/>
              <a:t>PRA</a:t>
            </a:r>
            <a:r>
              <a:t> хийх багийн бүрэлдэхүүнд өгөх саналууд)</a:t>
            </a:r>
          </a:p>
        </p:txBody>
      </p:sp>
      <p:sp>
        <p:nvSpPr>
          <p:cNvPr id="3" name="Content Placeholder 2">
            <a:extLst>
              <a:ext uri="{FF2B5EF4-FFF2-40B4-BE49-F238E27FC236}">
                <a16:creationId xmlns:a16="http://schemas.microsoft.com/office/drawing/2014/main" id="{558F1087-7E79-A9C5-6DB5-7F37529C3A27}"/>
              </a:ext>
            </a:extLst>
          </p:cNvPr>
          <p:cNvSpPr>
            <a:spLocks noGrp="1"/>
          </p:cNvSpPr>
          <p:nvPr>
            <p:ph sz="quarter" idx="13"/>
          </p:nvPr>
        </p:nvSpPr>
        <p:spPr>
          <a:xfrm>
            <a:off x="609599" y="1714544"/>
            <a:ext cx="6347714" cy="4418627"/>
          </a:xfrm>
        </p:spPr>
        <p:txBody>
          <a:bodyPr>
            <a:normAutofit fontScale="85000" lnSpcReduction="10000"/>
          </a:bodyPr>
          <a:lstStyle/>
          <a:p>
            <a:pPr marL="0" indent="0">
              <a:buNone/>
            </a:pPr>
            <a:r>
              <a:t>1.</a:t>
            </a:r>
            <a:r>
              <a:rPr b="1"/>
              <a:t> </a:t>
            </a:r>
            <a:r>
              <a:rPr lang="mn-MN" b="1"/>
              <a:t>УХҮБ</a:t>
            </a:r>
            <a:r>
              <a:rPr b="1"/>
              <a:t> </a:t>
            </a:r>
            <a:r>
              <a:rPr lang="mn-MN" b="1"/>
              <a:t>нь </a:t>
            </a:r>
            <a:r>
              <a:rPr b="1"/>
              <a:t>эрсдлийн шинжилгээг зохицуулах, удирдах, үр дүнг албан ёсоор тайлагнах </a:t>
            </a:r>
            <a:r>
              <a:rPr lang="mn-MN" b="1">
                <a:solidFill>
                  <a:schemeClr val="accent1"/>
                </a:solidFill>
              </a:rPr>
              <a:t>байнгын баг</a:t>
            </a:r>
            <a:r>
              <a:rPr lang="mn-MN" b="1"/>
              <a:t> байгуулах шаардлагатай</a:t>
            </a:r>
            <a:endParaRPr lang="en-US" dirty="0"/>
          </a:p>
          <a:p>
            <a:r>
              <a:t>Шавьж судлаач</a:t>
            </a:r>
          </a:p>
          <a:p>
            <a:r>
              <a:t>Ургамлын эмгэг судлаач - микологи, вирус судлал эсвэл бактериологи</a:t>
            </a:r>
          </a:p>
          <a:p>
            <a:r>
              <a:t>Нематологич?</a:t>
            </a:r>
          </a:p>
          <a:p>
            <a:r>
              <a:t>Хогийн ургамал судлаач/агрономич</a:t>
            </a:r>
          </a:p>
          <a:p>
            <a:r>
              <a:t>Эдийн засагч</a:t>
            </a:r>
          </a:p>
          <a:p>
            <a:r>
              <a:t>Мэдээлэл, харилцаа холбооны технологи (МХХТ)-ийн мэргэжилтэн?</a:t>
            </a:r>
          </a:p>
          <a:p>
            <a:pPr marL="0" indent="0">
              <a:buNone/>
              <a:defRPr b="1"/>
            </a:pPr>
            <a:r>
              <a:t>2. Тохиолдол бүрт гаднаас авах эсвэл гэрээт мэргэжилтэн</a:t>
            </a:r>
          </a:p>
          <a:p>
            <a:pPr>
              <a:defRPr b="1" i="1"/>
            </a:pPr>
            <a:r>
              <a:t>Жишээлбэл, байнгын багийн гишүүн нян судлалын чиглэлээр мэдлэгтэй бол тодорхой тохиолдолд вирус судлаач шаардлагатай байж болно. Мэргэжилтнүүдийг бусад төрийн байгууллага эсвэл академиас хамтран сонгох эсвэл гэрээгээр ажиллуулах боломжтой.</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0D7591B6-4A34-1095-60F2-45BC1693CF55}"/>
              </a:ext>
            </a:extLst>
          </p:cNvPr>
          <p:cNvSpPr>
            <a:spLocks noGrp="1"/>
          </p:cNvSpPr>
          <p:nvPr>
            <p:ph type="sldNum" sz="quarter" idx="12"/>
          </p:nvPr>
        </p:nvSpPr>
        <p:spPr/>
        <p:txBody>
          <a:bodyPr/>
          <a:lstStyle/>
          <a:p>
            <a:fld id="{C1B07ACB-AE6F-47F7-B02A-AE02D6CD5526}" type="slidenum">
              <a:rPr lang="en-GB" smtClean="0"/>
              <a:t>25</a:t>
            </a:fld>
            <a:endParaRPr lang="en-GB" dirty="0"/>
          </a:p>
        </p:txBody>
      </p:sp>
    </p:spTree>
    <p:extLst>
      <p:ext uri="{BB962C8B-B14F-4D97-AF65-F5344CB8AC3E}">
        <p14:creationId xmlns:p14="http://schemas.microsoft.com/office/powerpoint/2010/main" val="3436103555"/>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E9343-CF55-79FB-0055-32F8A34E13F7}"/>
              </a:ext>
            </a:extLst>
          </p:cNvPr>
          <p:cNvSpPr>
            <a:spLocks noGrp="1"/>
          </p:cNvSpPr>
          <p:nvPr>
            <p:ph type="title"/>
          </p:nvPr>
        </p:nvSpPr>
        <p:spPr>
          <a:xfrm>
            <a:off x="609599" y="2726076"/>
            <a:ext cx="6347713" cy="1320800"/>
          </a:xfrm>
        </p:spPr>
        <p:txBody>
          <a:bodyPr/>
          <a:lstStyle/>
          <a:p>
            <a:pPr algn="ctr"/>
            <a:r>
              <a:t>Лабораторийн шинжилгээ</a:t>
            </a:r>
          </a:p>
        </p:txBody>
      </p:sp>
      <p:sp>
        <p:nvSpPr>
          <p:cNvPr id="3" name="Slide Number Placeholder 2">
            <a:extLst>
              <a:ext uri="{FF2B5EF4-FFF2-40B4-BE49-F238E27FC236}">
                <a16:creationId xmlns:a16="http://schemas.microsoft.com/office/drawing/2014/main" id="{D0C691D6-75CE-0D60-5B05-CE4F4319B579}"/>
              </a:ext>
            </a:extLst>
          </p:cNvPr>
          <p:cNvSpPr>
            <a:spLocks noGrp="1"/>
          </p:cNvSpPr>
          <p:nvPr>
            <p:ph type="sldNum" sz="quarter" idx="12"/>
          </p:nvPr>
        </p:nvSpPr>
        <p:spPr/>
        <p:txBody>
          <a:bodyPr/>
          <a:lstStyle/>
          <a:p>
            <a:fld id="{C1B07ACB-AE6F-47F7-B02A-AE02D6CD5526}" type="slidenum">
              <a:rPr lang="en-GB" smtClean="0"/>
              <a:t>26</a:t>
            </a:fld>
            <a:endParaRPr lang="en-GB" dirty="0"/>
          </a:p>
        </p:txBody>
      </p:sp>
    </p:spTree>
    <p:extLst>
      <p:ext uri="{BB962C8B-B14F-4D97-AF65-F5344CB8AC3E}">
        <p14:creationId xmlns:p14="http://schemas.microsoft.com/office/powerpoint/2010/main" val="2850857316"/>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FB24B-2D76-874B-CDA2-CD1C75D3E1B2}"/>
              </a:ext>
            </a:extLst>
          </p:cNvPr>
          <p:cNvSpPr>
            <a:spLocks noGrp="1"/>
          </p:cNvSpPr>
          <p:nvPr>
            <p:ph type="title"/>
          </p:nvPr>
        </p:nvSpPr>
        <p:spPr>
          <a:xfrm>
            <a:off x="609599" y="112451"/>
            <a:ext cx="6347713" cy="1320800"/>
          </a:xfrm>
        </p:spPr>
        <p:txBody>
          <a:bodyPr/>
          <a:lstStyle/>
          <a:p>
            <a:pPr algn="ctr"/>
            <a:r>
              <a:t>Лабораторийн шинжилгээ</a:t>
            </a:r>
          </a:p>
        </p:txBody>
      </p:sp>
      <p:pic>
        <p:nvPicPr>
          <p:cNvPr id="5" name="Content Placeholder 4" descr="A person looking at a microscope  Description automatically generated with medium confidence">
            <a:extLst>
              <a:ext uri="{FF2B5EF4-FFF2-40B4-BE49-F238E27FC236}">
                <a16:creationId xmlns:a16="http://schemas.microsoft.com/office/drawing/2014/main" id="{541FA440-5580-B8C8-AEBE-2BA961BE17CA}"/>
              </a:ext>
            </a:extLst>
          </p:cNvPr>
          <p:cNvPicPr>
            <a:picLocks noGrp="1" noChangeAspect="1"/>
          </p:cNvPicPr>
          <p:nvPr>
            <p:ph idx="1"/>
          </p:nvPr>
        </p:nvPicPr>
        <p:blipFill>
          <a:blip r:embed="rId2"/>
          <a:stretch>
            <a:fillRect/>
          </a:stretch>
        </p:blipFill>
        <p:spPr>
          <a:xfrm>
            <a:off x="2286285" y="2991496"/>
            <a:ext cx="4571429" cy="2952381"/>
          </a:xfrm>
        </p:spPr>
      </p:pic>
      <p:sp>
        <p:nvSpPr>
          <p:cNvPr id="6" name="Content Placeholder 2">
            <a:extLst>
              <a:ext uri="{FF2B5EF4-FFF2-40B4-BE49-F238E27FC236}">
                <a16:creationId xmlns:a16="http://schemas.microsoft.com/office/drawing/2014/main" id="{E03DD70B-CFCE-45F2-B0DC-D8128D2F9AD2}"/>
              </a:ext>
            </a:extLst>
          </p:cNvPr>
          <p:cNvSpPr txBox="1">
            <a:spLocks/>
          </p:cNvSpPr>
          <p:nvPr/>
        </p:nvSpPr>
        <p:spPr>
          <a:xfrm>
            <a:off x="106618" y="1104149"/>
            <a:ext cx="7483789" cy="1816605"/>
          </a:xfrm>
          <a:prstGeom prst="rect">
            <a:avLst/>
          </a:prstGeom>
        </p:spPr>
        <p:txBody>
          <a:bodyPr vert="horz" lIns="91440" tIns="45720" rIns="91440" bIns="4572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defRPr sz="2800"/>
            </a:pPr>
            <a:r>
              <a:t>Хортон шавьжийг зөв илрүүлэх, хортон шавьжийг тодорхойлох нь ургамлын эрүүл ахуйн арга хэмжээг зохих ёсоор хэрэгжүүлэхэд нэн чухал юм.</a:t>
            </a:r>
            <a:endParaRPr lang="en-US" dirty="0"/>
          </a:p>
        </p:txBody>
      </p:sp>
      <p:sp>
        <p:nvSpPr>
          <p:cNvPr id="3" name="Slide Number Placeholder 2">
            <a:extLst>
              <a:ext uri="{FF2B5EF4-FFF2-40B4-BE49-F238E27FC236}">
                <a16:creationId xmlns:a16="http://schemas.microsoft.com/office/drawing/2014/main" id="{41487757-A478-F4F7-153F-9EDCCA760B56}"/>
              </a:ext>
            </a:extLst>
          </p:cNvPr>
          <p:cNvSpPr>
            <a:spLocks noGrp="1"/>
          </p:cNvSpPr>
          <p:nvPr>
            <p:ph type="sldNum" sz="quarter" idx="12"/>
          </p:nvPr>
        </p:nvSpPr>
        <p:spPr/>
        <p:txBody>
          <a:bodyPr/>
          <a:lstStyle/>
          <a:p>
            <a:fld id="{2BC2A5CE-91F7-0C45-B0DE-85B9307D2AA8}" type="slidenum">
              <a:rPr lang="en-US" smtClean="0"/>
              <a:t>27</a:t>
            </a:fld>
            <a:endParaRPr lang="en-US"/>
          </a:p>
        </p:txBody>
      </p:sp>
    </p:spTree>
    <p:extLst>
      <p:ext uri="{BB962C8B-B14F-4D97-AF65-F5344CB8AC3E}">
        <p14:creationId xmlns:p14="http://schemas.microsoft.com/office/powerpoint/2010/main" val="4169827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FCA4F-23EA-BAA8-E605-9271880D079E}"/>
              </a:ext>
            </a:extLst>
          </p:cNvPr>
          <p:cNvSpPr>
            <a:spLocks noGrp="1"/>
          </p:cNvSpPr>
          <p:nvPr>
            <p:ph type="title"/>
          </p:nvPr>
        </p:nvSpPr>
        <p:spPr/>
        <p:txBody>
          <a:bodyPr/>
          <a:lstStyle/>
          <a:p>
            <a:r>
              <a:t>Асуулт, хариулт ба хэлэлцүүлэг</a:t>
            </a:r>
          </a:p>
        </p:txBody>
      </p:sp>
      <p:sp>
        <p:nvSpPr>
          <p:cNvPr id="3" name="Content Placeholder 2">
            <a:extLst>
              <a:ext uri="{FF2B5EF4-FFF2-40B4-BE49-F238E27FC236}">
                <a16:creationId xmlns:a16="http://schemas.microsoft.com/office/drawing/2014/main" id="{7BF3274B-0B63-2C19-097A-7877A8212C36}"/>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A0806F56-3385-6A65-82A7-6CB73C73FF84}"/>
              </a:ext>
            </a:extLst>
          </p:cNvPr>
          <p:cNvSpPr>
            <a:spLocks noGrp="1"/>
          </p:cNvSpPr>
          <p:nvPr>
            <p:ph type="sldNum" sz="quarter" idx="12"/>
          </p:nvPr>
        </p:nvSpPr>
        <p:spPr/>
        <p:txBody>
          <a:bodyPr/>
          <a:lstStyle/>
          <a:p>
            <a:fld id="{2BC2A5CE-91F7-0C45-B0DE-85B9307D2AA8}" type="slidenum">
              <a:rPr lang="en-US" smtClean="0"/>
              <a:t>28</a:t>
            </a:fld>
            <a:endParaRPr lang="en-US"/>
          </a:p>
        </p:txBody>
      </p:sp>
    </p:spTree>
    <p:extLst>
      <p:ext uri="{BB962C8B-B14F-4D97-AF65-F5344CB8AC3E}">
        <p14:creationId xmlns:p14="http://schemas.microsoft.com/office/powerpoint/2010/main" val="4039227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AAB1-2B42-7B4E-4638-048B65C97653}"/>
              </a:ext>
            </a:extLst>
          </p:cNvPr>
          <p:cNvSpPr>
            <a:spLocks noGrp="1"/>
          </p:cNvSpPr>
          <p:nvPr>
            <p:ph type="title"/>
          </p:nvPr>
        </p:nvSpPr>
        <p:spPr>
          <a:xfrm>
            <a:off x="609599" y="1205499"/>
            <a:ext cx="6347713" cy="1558247"/>
          </a:xfrm>
        </p:spPr>
        <p:txBody>
          <a:bodyPr>
            <a:normAutofit fontScale="90000"/>
          </a:bodyPr>
          <a:lstStyle/>
          <a:p>
            <a:pPr algn="ctr"/>
            <a:r>
              <a:t>Монгол улсын </a:t>
            </a:r>
            <a:r>
              <a:rPr lang="mn-MN"/>
              <a:t>УХҮБ</a:t>
            </a:r>
            <a:r>
              <a:t> ба ургамал, амьтны эрүүл ахуйн арга хэмжээний эрх зүйн үндэс</a:t>
            </a:r>
          </a:p>
        </p:txBody>
      </p:sp>
      <p:sp>
        <p:nvSpPr>
          <p:cNvPr id="4" name="Slide Number Placeholder 3">
            <a:extLst>
              <a:ext uri="{FF2B5EF4-FFF2-40B4-BE49-F238E27FC236}">
                <a16:creationId xmlns:a16="http://schemas.microsoft.com/office/drawing/2014/main" id="{9D9F9FBF-B94A-DF02-E894-18140DD36CFC}"/>
              </a:ext>
            </a:extLst>
          </p:cNvPr>
          <p:cNvSpPr>
            <a:spLocks noGrp="1"/>
          </p:cNvSpPr>
          <p:nvPr>
            <p:ph type="sldNum" sz="quarter" idx="12"/>
          </p:nvPr>
        </p:nvSpPr>
        <p:spPr/>
        <p:txBody>
          <a:bodyPr/>
          <a:lstStyle/>
          <a:p>
            <a:fld id="{2BC2A5CE-91F7-0C45-B0DE-85B9307D2AA8}" type="slidenum">
              <a:rPr lang="en-US" smtClean="0"/>
              <a:t>3</a:t>
            </a:fld>
            <a:endParaRPr lang="en-US"/>
          </a:p>
        </p:txBody>
      </p:sp>
      <p:pic>
        <p:nvPicPr>
          <p:cNvPr id="6" name="Picture 5" descr="A picture containing scale, device  Description automatically generated">
            <a:extLst>
              <a:ext uri="{FF2B5EF4-FFF2-40B4-BE49-F238E27FC236}">
                <a16:creationId xmlns:a16="http://schemas.microsoft.com/office/drawing/2014/main" id="{E6246E3C-7F39-BDC3-890C-3DBC8C8CC253}"/>
              </a:ext>
            </a:extLst>
          </p:cNvPr>
          <p:cNvPicPr>
            <a:picLocks noChangeAspect="1"/>
          </p:cNvPicPr>
          <p:nvPr/>
        </p:nvPicPr>
        <p:blipFill>
          <a:blip r:embed="rId2"/>
          <a:stretch>
            <a:fillRect/>
          </a:stretch>
        </p:blipFill>
        <p:spPr>
          <a:xfrm>
            <a:off x="2380968" y="3308276"/>
            <a:ext cx="2871056" cy="2296845"/>
          </a:xfrm>
          <a:prstGeom prst="rect">
            <a:avLst/>
          </a:prstGeom>
        </p:spPr>
      </p:pic>
    </p:spTree>
    <p:extLst>
      <p:ext uri="{BB962C8B-B14F-4D97-AF65-F5344CB8AC3E}">
        <p14:creationId xmlns:p14="http://schemas.microsoft.com/office/powerpoint/2010/main" val="806391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428CE-C5C7-14DA-E1FA-C833AD8D7C05}"/>
              </a:ext>
            </a:extLst>
          </p:cNvPr>
          <p:cNvSpPr>
            <a:spLocks noGrp="1"/>
          </p:cNvSpPr>
          <p:nvPr>
            <p:ph type="title"/>
          </p:nvPr>
        </p:nvSpPr>
        <p:spPr>
          <a:xfrm>
            <a:off x="609599" y="75345"/>
            <a:ext cx="6718127" cy="1320800"/>
          </a:xfrm>
        </p:spPr>
        <p:txBody>
          <a:bodyPr>
            <a:normAutofit fontScale="90000"/>
          </a:bodyPr>
          <a:lstStyle/>
          <a:p>
            <a:pPr>
              <a:defRPr b="1"/>
            </a:pPr>
            <a:r>
              <a:t>Монгол Улсын Ургамал, амьтны эрүүл мэндийн хууль тогтоомж</a:t>
            </a:r>
            <a:endParaRPr lang="en-GB" dirty="0"/>
          </a:p>
        </p:txBody>
      </p:sp>
      <p:sp>
        <p:nvSpPr>
          <p:cNvPr id="3" name="Content Placeholder 2">
            <a:extLst>
              <a:ext uri="{FF2B5EF4-FFF2-40B4-BE49-F238E27FC236}">
                <a16:creationId xmlns:a16="http://schemas.microsoft.com/office/drawing/2014/main" id="{F6845857-5645-8C32-A375-0AE38B6FAC21}"/>
              </a:ext>
            </a:extLst>
          </p:cNvPr>
          <p:cNvSpPr>
            <a:spLocks noGrp="1"/>
          </p:cNvSpPr>
          <p:nvPr>
            <p:ph idx="1"/>
          </p:nvPr>
        </p:nvSpPr>
        <p:spPr>
          <a:xfrm>
            <a:off x="609599" y="1396146"/>
            <a:ext cx="6347714" cy="4645218"/>
          </a:xfrm>
        </p:spPr>
        <p:txBody>
          <a:bodyPr>
            <a:normAutofit lnSpcReduction="10000"/>
          </a:bodyPr>
          <a:lstStyle/>
          <a:p>
            <a:r>
              <a:t>Амьтан, ургамал, тэдгээрийн гаралтай түүхий эд, бүтээгдэхүүнийг улсын хилийн боомтод оруулах хорио цээрийн дэглэмийн тухай хууль (УХЦХ</a:t>
            </a:r>
            <a:r>
              <a:rPr lang="en-US"/>
              <a:t>)</a:t>
            </a:r>
            <a:r>
              <a:t>, </a:t>
            </a:r>
            <a:r>
              <a:rPr lang="en-US"/>
              <a:t>(</a:t>
            </a:r>
            <a:r>
              <a:t>хамгийн сүүлд 2021 онд нэмэлт, өөрчлөлт оруулсан)</a:t>
            </a:r>
          </a:p>
          <a:p>
            <a:r>
              <a:t>Ургамал хамгааллын тухай хууль (УХХ) (2007</a:t>
            </a:r>
            <a:r>
              <a:rPr lang="en-US"/>
              <a:t> </a:t>
            </a:r>
            <a:r>
              <a:rPr lang="mn-MN"/>
              <a:t>он</a:t>
            </a:r>
            <a:r>
              <a:t>)</a:t>
            </a:r>
          </a:p>
          <a:p>
            <a:pPr marL="0" indent="0">
              <a:buNone/>
            </a:pPr>
            <a:r>
              <a:t>(</a:t>
            </a:r>
            <a:r>
              <a:rPr i="1"/>
              <a:t> Англи хэл рүү албан бус орчуулга)</a:t>
            </a:r>
          </a:p>
          <a:p>
            <a:pPr marL="0" indent="0">
              <a:buNone/>
            </a:pPr>
            <a:r>
              <a:t>Энэ хоёр хуулийг нарийвчлан хянаж, үнэлсэн. Гэсэн хэдий ч, менторингийн зорилгоор бүрэн хянуулахыг зөвлөж байна (</a:t>
            </a:r>
            <a:r>
              <a:rPr lang="mn-MN"/>
              <a:t>ХХАХҮЯ</a:t>
            </a:r>
            <a:r>
              <a:t>, </a:t>
            </a:r>
            <a:r>
              <a:rPr lang="mn-MN"/>
              <a:t>ГЕГ-ын</a:t>
            </a:r>
            <a:r>
              <a:t> эрдэмтэд</a:t>
            </a:r>
            <a:r>
              <a:rPr i="1"/>
              <a:t>, </a:t>
            </a:r>
            <a:r>
              <a:rPr lang="mn-MN" i="1"/>
              <a:t>боломжтой бол </a:t>
            </a:r>
            <a:r>
              <a:rPr i="1"/>
              <a:t> хуульчдаар</a:t>
            </a:r>
            <a:r>
              <a:t>.)</a:t>
            </a:r>
            <a:endParaRPr lang="en-GB" i="1" dirty="0"/>
          </a:p>
          <a:p>
            <a:pPr marL="0" indent="0">
              <a:buNone/>
              <a:defRPr i="1"/>
            </a:pPr>
            <a:r>
              <a:t>Хянаж үзээд энэхүү танилцуулгад дараахь гол санааг багтаасан болно.</a:t>
            </a:r>
            <a:endParaRPr lang="en-GB" b="1" dirty="0"/>
          </a:p>
          <a:p>
            <a:pPr>
              <a:buFont typeface="+mj-lt"/>
              <a:buAutoNum type="arabicPeriod"/>
              <a:defRPr b="1"/>
            </a:pPr>
            <a:r>
              <a:rPr lang="mn-MN"/>
              <a:t>УХҮБ</a:t>
            </a:r>
            <a:r>
              <a:t>-ыг байгуулах эрх зүйн үндэс</a:t>
            </a:r>
          </a:p>
          <a:p>
            <a:pPr>
              <a:buFont typeface="+mj-lt"/>
              <a:buAutoNum type="arabicPeriod"/>
              <a:defRPr b="1"/>
            </a:pPr>
            <a:r>
              <a:t>Ургамал, амьтны эрүүл ахуйн арга хэмжээний эрх зүйн үндэслэл</a:t>
            </a:r>
          </a:p>
          <a:p>
            <a:pPr marL="0" indent="0">
              <a:buNone/>
            </a:pPr>
            <a:endParaRPr lang="en-US" dirty="0"/>
          </a:p>
        </p:txBody>
      </p:sp>
      <p:sp>
        <p:nvSpPr>
          <p:cNvPr id="4" name="Slide Number Placeholder 3">
            <a:extLst>
              <a:ext uri="{FF2B5EF4-FFF2-40B4-BE49-F238E27FC236}">
                <a16:creationId xmlns:a16="http://schemas.microsoft.com/office/drawing/2014/main" id="{834AC68B-385D-0403-7E9A-0715DEE0F20C}"/>
              </a:ext>
            </a:extLst>
          </p:cNvPr>
          <p:cNvSpPr>
            <a:spLocks noGrp="1"/>
          </p:cNvSpPr>
          <p:nvPr>
            <p:ph type="sldNum" sz="quarter" idx="12"/>
          </p:nvPr>
        </p:nvSpPr>
        <p:spPr/>
        <p:txBody>
          <a:bodyPr/>
          <a:lstStyle/>
          <a:p>
            <a:fld id="{2BC2A5CE-91F7-0C45-B0DE-85B9307D2AA8}" type="slidenum">
              <a:rPr lang="en-US" smtClean="0"/>
              <a:t>4</a:t>
            </a:fld>
            <a:endParaRPr lang="en-US"/>
          </a:p>
        </p:txBody>
      </p:sp>
    </p:spTree>
    <p:extLst>
      <p:ext uri="{BB962C8B-B14F-4D97-AF65-F5344CB8AC3E}">
        <p14:creationId xmlns:p14="http://schemas.microsoft.com/office/powerpoint/2010/main" val="2929278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370CD-A65D-EDEF-9C8D-70A5FEFFB2B0}"/>
              </a:ext>
            </a:extLst>
          </p:cNvPr>
          <p:cNvSpPr>
            <a:spLocks noGrp="1"/>
          </p:cNvSpPr>
          <p:nvPr>
            <p:ph type="title"/>
          </p:nvPr>
        </p:nvSpPr>
        <p:spPr>
          <a:xfrm>
            <a:off x="609599" y="188361"/>
            <a:ext cx="6347713" cy="1044538"/>
          </a:xfrm>
        </p:spPr>
        <p:txBody>
          <a:bodyPr>
            <a:normAutofit fontScale="90000"/>
          </a:bodyPr>
          <a:lstStyle/>
          <a:p>
            <a:pPr>
              <a:defRPr sz="3200"/>
            </a:pPr>
            <a:r>
              <a:rPr lang="mn-MN"/>
              <a:t>УХҮБ</a:t>
            </a:r>
            <a:r>
              <a:t>-ыг байгуулах эрх зүйн үндэс</a:t>
            </a:r>
          </a:p>
        </p:txBody>
      </p:sp>
      <p:sp>
        <p:nvSpPr>
          <p:cNvPr id="3" name="Content Placeholder 2">
            <a:extLst>
              <a:ext uri="{FF2B5EF4-FFF2-40B4-BE49-F238E27FC236}">
                <a16:creationId xmlns:a16="http://schemas.microsoft.com/office/drawing/2014/main" id="{31E9B855-7070-16AD-0A8F-313571FA82B3}"/>
              </a:ext>
            </a:extLst>
          </p:cNvPr>
          <p:cNvSpPr>
            <a:spLocks noGrp="1"/>
          </p:cNvSpPr>
          <p:nvPr>
            <p:ph idx="1"/>
          </p:nvPr>
        </p:nvSpPr>
        <p:spPr>
          <a:xfrm>
            <a:off x="609599" y="1232900"/>
            <a:ext cx="7054922" cy="4808464"/>
          </a:xfrm>
        </p:spPr>
        <p:txBody>
          <a:bodyPr>
            <a:normAutofit fontScale="85000" lnSpcReduction="20000"/>
          </a:bodyPr>
          <a:lstStyle/>
          <a:p>
            <a:pPr>
              <a:buFont typeface="+mj-lt"/>
              <a:buAutoNum type="arabicPeriod"/>
            </a:pPr>
            <a:r>
              <a:t>Ургамлын хорио цээрийн тухай хоёр хууль байдаг. </a:t>
            </a:r>
          </a:p>
          <a:p>
            <a:pPr>
              <a:buFont typeface="Wingdings" pitchFamily="2" charset="2"/>
              <a:buChar char="§"/>
            </a:pPr>
            <a:r>
              <a:rPr lang="mn-MN"/>
              <a:t>УХЦХ</a:t>
            </a:r>
            <a:r>
              <a:t> (хамгийн сүүлд 2021 онд нэмэлт өөрчлөлт оруулсан)</a:t>
            </a:r>
          </a:p>
          <a:p>
            <a:pPr>
              <a:buFont typeface="Wingdings" pitchFamily="2" charset="2"/>
              <a:buChar char="§"/>
            </a:pPr>
            <a:r>
              <a:rPr lang="mn-MN"/>
              <a:t>УХХ</a:t>
            </a:r>
            <a:r>
              <a:t> </a:t>
            </a:r>
          </a:p>
          <a:p>
            <a:pPr marL="0" indent="0">
              <a:buNone/>
            </a:pPr>
            <a:r>
              <a:rPr lang="mn-MN"/>
              <a:t>УХЦХ</a:t>
            </a:r>
            <a:r>
              <a:t> болон </a:t>
            </a:r>
            <a:r>
              <a:rPr lang="mn-MN"/>
              <a:t>УХХ</a:t>
            </a:r>
            <a:r>
              <a:t> аль алинд нь "бусад хуультай нийцүүлэх" тухай заасан нь бүс нутгийн хууль тогтоомжтой нийтлэг шинжтэй байна. Давхцуулан зохицуулсан тохиолдолд аль хуулийг мөрдөхийг зааж өгөх нь олон улсын шилдэг туршлага юм. Ихэвчлэн сүүлд батлагдсан заалтууд (өөрөөр хэлбэл </a:t>
            </a:r>
            <a:r>
              <a:rPr lang="mn-MN"/>
              <a:t>УХЦХ</a:t>
            </a:r>
            <a:r>
              <a:t>) давамгай байдлаар хэрэгжих боловч доорохыг анхаарч үзэх хэрэгтэй.</a:t>
            </a:r>
          </a:p>
          <a:p>
            <a:pPr marL="0" indent="0">
              <a:spcBef>
                <a:spcPts val="600"/>
              </a:spcBef>
              <a:buFont typeface="+mj-lt"/>
              <a:buAutoNum type="arabicPeriod" startAt="2"/>
            </a:pPr>
            <a:r>
              <a:rPr lang="mn-MN"/>
              <a:t>УХЦХ-иар</a:t>
            </a:r>
            <a:r>
              <a:t> </a:t>
            </a:r>
            <a:r>
              <a:rPr lang="mn-MN"/>
              <a:t>УХҮБ</a:t>
            </a:r>
            <a:r>
              <a:t>-ыг хангалттай түвшинд байгуулахыг заагаагүй. Олон зүйл заалтад "төрийн байгууллага" болон Гаалийн байгууллага гэж бүрхэг, харилцан адилгүй байдлаар ишлэн заасан нь </a:t>
            </a:r>
            <a:r>
              <a:rPr lang="mn-MN"/>
              <a:t>УХҮБ-аа хэлж байна гэж ойлгогдохоор байна</a:t>
            </a:r>
            <a:r>
              <a:t>.</a:t>
            </a:r>
          </a:p>
          <a:p>
            <a:pPr marL="0" indent="0">
              <a:spcBef>
                <a:spcPts val="600"/>
              </a:spcBef>
              <a:buFont typeface="+mj-lt"/>
              <a:buAutoNum type="arabicPeriod" startAt="2"/>
            </a:pPr>
            <a:r>
              <a:rPr lang="mn-MN"/>
              <a:t>Ургамал, амьтны хорио цээр </a:t>
            </a:r>
            <a:r>
              <a:rPr lang="en-US"/>
              <a:t>(</a:t>
            </a:r>
            <a:r>
              <a:rPr i="1"/>
              <a:t>SPS</a:t>
            </a:r>
            <a:r>
              <a:rPr lang="en-US" i="1"/>
              <a:t>)</a:t>
            </a:r>
            <a:r>
              <a:rPr lang="mn-MN" i="1"/>
              <a:t>-ийн</a:t>
            </a:r>
            <a:r>
              <a:rPr i="1"/>
              <a:t> гэрээ</a:t>
            </a:r>
            <a:r>
              <a:t> 3.1.2-т заасан</a:t>
            </a:r>
            <a:r>
              <a:rPr i="1"/>
              <a:t> ургамлын эрүүл мэнд</a:t>
            </a:r>
            <a:r>
              <a:t> болон 7 дугаар зүйлд</a:t>
            </a:r>
            <a:r>
              <a:rPr i="1"/>
              <a:t> заасан УАЭА-н бусад салбарын </a:t>
            </a:r>
            <a:r>
              <a:rPr lang="ru-RU"/>
              <a:t>“</a:t>
            </a:r>
            <a:r>
              <a:rPr lang="mn-MN"/>
              <a:t>э</a:t>
            </a:r>
            <a:r>
              <a:rPr lang="ru-RU"/>
              <a:t>рх бүхий байгууллага"-ы</a:t>
            </a:r>
            <a:r>
              <a:rPr lang="mn-MN"/>
              <a:t>г харилцан адилгүй, тууштай бусаар ишлэсэн</a:t>
            </a:r>
            <a:r>
              <a:t>.</a:t>
            </a:r>
          </a:p>
          <a:p>
            <a:pPr marL="0" indent="0">
              <a:spcBef>
                <a:spcPts val="600"/>
              </a:spcBef>
              <a:buFont typeface="+mj-lt"/>
              <a:buAutoNum type="arabicPeriod" startAt="2"/>
            </a:pPr>
            <a:r>
              <a:rPr lang="mn-MN"/>
              <a:t>УХҮБ</a:t>
            </a:r>
            <a:r>
              <a:t> нь эрх мэдлийг доорх байгууллагуудад шилжүүлэх боломжтой байх ёстой.</a:t>
            </a:r>
          </a:p>
          <a:p>
            <a:pPr marL="0" indent="0">
              <a:spcBef>
                <a:spcPts val="600"/>
              </a:spcBef>
              <a:buFont typeface="+mj-lt"/>
              <a:buAutoNum type="arabicPeriod" startAt="2"/>
            </a:pPr>
            <a:r>
              <a:t>Үүний эсрэгээр </a:t>
            </a:r>
            <a:r>
              <a:rPr lang="mn-MN"/>
              <a:t>УХХ-д олон удаа </a:t>
            </a:r>
            <a:r>
              <a:rPr i="1"/>
              <a:t>төрийн захиргааны төв байгууллага (бэлчээр, тариалангийн асуудал эрхэлсэн) гэж тухайлан зааж, түүнийг </a:t>
            </a:r>
            <a:r>
              <a:rPr lang="mn-MN"/>
              <a:t>УХҮБ болгож байна</a:t>
            </a:r>
            <a:r>
              <a:t>. </a:t>
            </a:r>
          </a:p>
        </p:txBody>
      </p:sp>
      <p:sp>
        <p:nvSpPr>
          <p:cNvPr id="4" name="Slide Number Placeholder 3">
            <a:extLst>
              <a:ext uri="{FF2B5EF4-FFF2-40B4-BE49-F238E27FC236}">
                <a16:creationId xmlns:a16="http://schemas.microsoft.com/office/drawing/2014/main" id="{EDA5B5F8-1CBF-DD20-7B14-DCD8E982A6E2}"/>
              </a:ext>
            </a:extLst>
          </p:cNvPr>
          <p:cNvSpPr>
            <a:spLocks noGrp="1"/>
          </p:cNvSpPr>
          <p:nvPr>
            <p:ph type="sldNum" sz="quarter" idx="12"/>
          </p:nvPr>
        </p:nvSpPr>
        <p:spPr/>
        <p:txBody>
          <a:bodyPr/>
          <a:lstStyle/>
          <a:p>
            <a:fld id="{2BC2A5CE-91F7-0C45-B0DE-85B9307D2AA8}" type="slidenum">
              <a:rPr lang="en-US" smtClean="0"/>
              <a:t>5</a:t>
            </a:fld>
            <a:endParaRPr lang="en-US"/>
          </a:p>
        </p:txBody>
      </p:sp>
    </p:spTree>
    <p:extLst>
      <p:ext uri="{BB962C8B-B14F-4D97-AF65-F5344CB8AC3E}">
        <p14:creationId xmlns:p14="http://schemas.microsoft.com/office/powerpoint/2010/main" val="2625753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D64C9-45F0-6F35-083F-C4EA4718C072}"/>
              </a:ext>
            </a:extLst>
          </p:cNvPr>
          <p:cNvSpPr>
            <a:spLocks noGrp="1"/>
          </p:cNvSpPr>
          <p:nvPr>
            <p:ph type="title"/>
          </p:nvPr>
        </p:nvSpPr>
        <p:spPr>
          <a:xfrm>
            <a:off x="609599" y="291103"/>
            <a:ext cx="6347713" cy="1320800"/>
          </a:xfrm>
        </p:spPr>
        <p:txBody>
          <a:bodyPr>
            <a:normAutofit fontScale="90000"/>
          </a:bodyPr>
          <a:lstStyle/>
          <a:p>
            <a:pPr>
              <a:defRPr sz="3200"/>
            </a:pPr>
            <a:r>
              <a:t>Ургамал, амьтны эрүүл ахуйн арга хэмжээний эрх зүйн үндэслэл</a:t>
            </a:r>
          </a:p>
        </p:txBody>
      </p:sp>
      <p:sp>
        <p:nvSpPr>
          <p:cNvPr id="3" name="Content Placeholder 2">
            <a:extLst>
              <a:ext uri="{FF2B5EF4-FFF2-40B4-BE49-F238E27FC236}">
                <a16:creationId xmlns:a16="http://schemas.microsoft.com/office/drawing/2014/main" id="{351B399D-F508-B9F6-6BE6-7B15DFF20E6A}"/>
              </a:ext>
            </a:extLst>
          </p:cNvPr>
          <p:cNvSpPr>
            <a:spLocks noGrp="1"/>
          </p:cNvSpPr>
          <p:nvPr>
            <p:ph idx="1"/>
          </p:nvPr>
        </p:nvSpPr>
        <p:spPr>
          <a:xfrm>
            <a:off x="609599" y="1429379"/>
            <a:ext cx="7167938" cy="4900773"/>
          </a:xfrm>
        </p:spPr>
        <p:txBody>
          <a:bodyPr>
            <a:normAutofit fontScale="77500" lnSpcReduction="20000"/>
          </a:bodyPr>
          <a:lstStyle/>
          <a:p>
            <a:pPr marL="0" indent="0">
              <a:buFont typeface="+mj-lt"/>
              <a:buAutoNum type="arabicPeriod"/>
            </a:pPr>
            <a:r>
              <a:t>Эрсдлийн шинжилгээ, эрсдлийн үнэлгээг </a:t>
            </a:r>
            <a:r>
              <a:rPr lang="mn-MN"/>
              <a:t>УХЦХ</a:t>
            </a:r>
            <a:r>
              <a:t>-д тодорхойлсон боловч зохицуулалттай хортон шавьж, фитосанитар </a:t>
            </a:r>
            <a:r>
              <a:rPr lang="en-US"/>
              <a:t>(</a:t>
            </a:r>
            <a:r>
              <a:rPr lang="mn-MN"/>
              <a:t>ургамал, амьтны эрүүл ахиуй</a:t>
            </a:r>
            <a:r>
              <a:rPr lang="en-US"/>
              <a:t>)</a:t>
            </a:r>
            <a:r>
              <a:rPr lang="mn-MN"/>
              <a:t>-ын</a:t>
            </a:r>
            <a:r>
              <a:t> импортын шаардлагын дагуу эдгээр процессыг ашигладаггүй. </a:t>
            </a:r>
            <a:r>
              <a:rPr sz="1600"/>
              <a:t>(10.1.12-т "</a:t>
            </a:r>
            <a:r>
              <a:rPr sz="1600" i="1"/>
              <a:t>амьтан, ургамал, түүхий эд, бүтээгдэхүүний зөвшөөрөгдөх эрсдэлийг тогтоосон' хэмээн </a:t>
            </a:r>
            <a:r>
              <a:rPr lang="mn-MN" sz="1600"/>
              <a:t>тодорхой бус дурдсан байна.</a:t>
            </a:r>
            <a:endParaRPr lang="en-US" sz="1600" dirty="0"/>
          </a:p>
          <a:p>
            <a:pPr marL="0" indent="0">
              <a:buFont typeface="+mj-lt"/>
              <a:buAutoNum type="arabicPeriod"/>
            </a:pPr>
            <a:r>
              <a:t>УХЦХ-д </a:t>
            </a:r>
            <a:r>
              <a:rPr lang="mn-MN"/>
              <a:t>хамгийн чухал асуудал болох </a:t>
            </a:r>
            <a:r>
              <a:t>ургамл, амьтны эрүүл ахуйн гэрчилгээг хангалттай сайн тусгаагүй, учир нь 3 дугаар зүйлийн 'тодорхойлолт' хэсэг болон хуулийн бусад хэсэг дэх үндсэн заалтын хооронд гэрчилгээний нэршил зөрүүтэй байна; мөн IPPC-н дагуух загвар гэрчилгээний талаар дурдаагүй.</a:t>
            </a:r>
          </a:p>
          <a:p>
            <a:pPr marL="0" indent="0">
              <a:buFont typeface="+mj-lt"/>
              <a:buAutoNum type="arabicPeriod"/>
            </a:pPr>
            <a:r>
              <a:rPr lang="mn-MN"/>
              <a:t>УХХ</a:t>
            </a:r>
            <a:r>
              <a:t> нь IPPC-н зарчмуудыг илүү сайн тусгаж, </a:t>
            </a:r>
            <a:r>
              <a:rPr lang="mn-MN"/>
              <a:t>УХҮБ</a:t>
            </a:r>
            <a:r>
              <a:t>-ийн талаар илүү тодорхой болгосон хэдий ч хорио цээрт багтах хортон шавьжийн тодорхойлолт, эрсдлийн шинжилгээ асуудлыг дутуу орхисон байна. Иймээс </a:t>
            </a:r>
            <a:r>
              <a:rPr lang="mn-MN"/>
              <a:t>хортон шавьжийн эрсдэлийн шинжилгээ </a:t>
            </a:r>
            <a:r>
              <a:rPr lang="en-US"/>
              <a:t>(</a:t>
            </a:r>
            <a:r>
              <a:t>PRA</a:t>
            </a:r>
            <a:r>
              <a:rPr lang="en-US"/>
              <a:t>)</a:t>
            </a:r>
            <a:r>
              <a:t>-н</a:t>
            </a:r>
            <a:r>
              <a:rPr lang="mn-MN"/>
              <a:t>ий</a:t>
            </a:r>
            <a:r>
              <a:t> үйл явцыг хууль эрх зүйн хувьд албажуулах асуудал шийдэгдээгүй.</a:t>
            </a:r>
            <a:endParaRPr lang="en-GB" b="1" u="sng" dirty="0"/>
          </a:p>
          <a:p>
            <a:pPr marL="0" indent="0">
              <a:buNone/>
            </a:pPr>
            <a:endParaRPr lang="en-US" sz="1300" b="1" u="sng" dirty="0"/>
          </a:p>
          <a:p>
            <a:pPr marL="0" indent="0">
              <a:buNone/>
              <a:defRPr b="1" u="sng"/>
            </a:pPr>
            <a:r>
              <a:t>Малын эрүүл мэндийн эрх зүйн орчны талаарх товч тэмдэглэл</a:t>
            </a:r>
            <a:br>
              <a:rPr lang="en-GB" dirty="0"/>
            </a:br>
            <a:endParaRPr lang="en-GB" dirty="0"/>
          </a:p>
          <a:p>
            <a:pPr marL="0" indent="0">
              <a:buNone/>
            </a:pPr>
            <a:r>
              <a:rPr lang="mn-MN"/>
              <a:t>УХЦХ</a:t>
            </a:r>
            <a:r>
              <a:t> нь "амьтны хорио цээр"-ийг мөн зохицуулсан хэдий ч мал эмнэлгийн үндэсний байгууллага бий болгох асуудал дээр адилхан тодорхойгүй, уялдаа холбоогүй үлдээсэн байна. Гэсэн хэдий ч, нэмэлт өөрчлөлт оруулсан</a:t>
            </a:r>
            <a:r>
              <a:rPr i="1"/>
              <a:t> Малын эрүүл мэндийн тухай хуулиар</a:t>
            </a:r>
            <a:r>
              <a:t> Монгол Улсад малын эрүүл мэнд, мал эмнэлгийн асуудлыг хамарсан эрх зүйн орчин сайн болсон. Дэлгэрэнгүй мэдээллийг </a:t>
            </a:r>
            <a:r>
              <a:rPr b="1"/>
              <a:t>4-р хэсэгт </a:t>
            </a:r>
            <a:r>
              <a:t>үзэхээр оруулсан.</a:t>
            </a:r>
          </a:p>
          <a:p>
            <a:pPr marL="0" indent="0">
              <a:buNone/>
            </a:pPr>
            <a:endParaRPr lang="en-GB" dirty="0"/>
          </a:p>
          <a:p>
            <a:pPr marL="0" indent="0">
              <a:buFont typeface="+mj-lt"/>
              <a:buAutoNum type="arabicPeriod"/>
            </a:pPr>
            <a:endParaRPr lang="en-GB" dirty="0"/>
          </a:p>
          <a:p>
            <a:pPr marL="0" indent="0">
              <a:buNone/>
            </a:pPr>
            <a:endParaRPr lang="en-US" dirty="0"/>
          </a:p>
        </p:txBody>
      </p:sp>
      <p:sp>
        <p:nvSpPr>
          <p:cNvPr id="4" name="Slide Number Placeholder 3">
            <a:extLst>
              <a:ext uri="{FF2B5EF4-FFF2-40B4-BE49-F238E27FC236}">
                <a16:creationId xmlns:a16="http://schemas.microsoft.com/office/drawing/2014/main" id="{9695EECB-964C-94FE-4AA2-6FB068575749}"/>
              </a:ext>
            </a:extLst>
          </p:cNvPr>
          <p:cNvSpPr>
            <a:spLocks noGrp="1"/>
          </p:cNvSpPr>
          <p:nvPr>
            <p:ph type="sldNum" sz="quarter" idx="12"/>
          </p:nvPr>
        </p:nvSpPr>
        <p:spPr/>
        <p:txBody>
          <a:bodyPr/>
          <a:lstStyle/>
          <a:p>
            <a:fld id="{2BC2A5CE-91F7-0C45-B0DE-85B9307D2AA8}" type="slidenum">
              <a:rPr lang="en-US" smtClean="0"/>
              <a:t>6</a:t>
            </a:fld>
            <a:endParaRPr lang="en-US"/>
          </a:p>
        </p:txBody>
      </p:sp>
    </p:spTree>
    <p:extLst>
      <p:ext uri="{BB962C8B-B14F-4D97-AF65-F5344CB8AC3E}">
        <p14:creationId xmlns:p14="http://schemas.microsoft.com/office/powerpoint/2010/main" val="4104383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16D89-54CD-69AA-9D04-22703ADD6BFE}"/>
              </a:ext>
            </a:extLst>
          </p:cNvPr>
          <p:cNvSpPr>
            <a:spLocks noGrp="1"/>
          </p:cNvSpPr>
          <p:nvPr>
            <p:ph type="title"/>
          </p:nvPr>
        </p:nvSpPr>
        <p:spPr>
          <a:xfrm>
            <a:off x="609599" y="609600"/>
            <a:ext cx="7118960" cy="1320800"/>
          </a:xfrm>
        </p:spPr>
        <p:txBody>
          <a:bodyPr>
            <a:normAutofit fontScale="90000"/>
          </a:bodyPr>
          <a:lstStyle/>
          <a:p>
            <a:r>
              <a:t>Монгол Улсын ургамлын эрүүл мэндийн тухай хууль тогтоомжид өөрчлөлт оруулах тухай зөвлөмж</a:t>
            </a:r>
          </a:p>
        </p:txBody>
      </p:sp>
      <p:sp>
        <p:nvSpPr>
          <p:cNvPr id="3" name="Content Placeholder 2">
            <a:extLst>
              <a:ext uri="{FF2B5EF4-FFF2-40B4-BE49-F238E27FC236}">
                <a16:creationId xmlns:a16="http://schemas.microsoft.com/office/drawing/2014/main" id="{C0DB679A-A638-F4CF-8D0C-1F61A11756FF}"/>
              </a:ext>
            </a:extLst>
          </p:cNvPr>
          <p:cNvSpPr>
            <a:spLocks noGrp="1"/>
          </p:cNvSpPr>
          <p:nvPr>
            <p:ph idx="1"/>
          </p:nvPr>
        </p:nvSpPr>
        <p:spPr/>
        <p:txBody>
          <a:bodyPr>
            <a:normAutofit lnSpcReduction="10000"/>
          </a:bodyPr>
          <a:lstStyle/>
          <a:p>
            <a:pPr>
              <a:defRPr b="1"/>
            </a:pPr>
            <a:r>
              <a:t>IPPC-ийн зарчмуудыг нэвтрүүлэхийн тулд УЭМ-ийн хуулийг үндсэнд нь шинэ</a:t>
            </a:r>
            <a:r>
              <a:rPr lang="mn-MN"/>
              <a:t>эр хийх</a:t>
            </a:r>
            <a:r>
              <a:t> шаардлагатай боловч </a:t>
            </a:r>
            <a:r>
              <a:rPr lang="mn-MN"/>
              <a:t>УХХ</a:t>
            </a:r>
            <a:r>
              <a:t> нь хуучин хэдий ч илүү сайжруулаад явбал амар байж болно. </a:t>
            </a:r>
          </a:p>
          <a:p>
            <a:pPr>
              <a:defRPr b="1"/>
            </a:pPr>
            <a:r>
              <a:rPr lang="mn-MN"/>
              <a:t>УХЦХ</a:t>
            </a:r>
            <a:r>
              <a:t>-ийг бүхэлд нь хүчингүй болгож орлох </a:t>
            </a:r>
            <a:r>
              <a:rPr lang="mn-MN"/>
              <a:t>УЭМ-ийн шинэ хууль боловсруулах </a:t>
            </a:r>
            <a:r>
              <a:t>боловч </a:t>
            </a:r>
            <a:r>
              <a:rPr lang="mn-MN"/>
              <a:t>УХХ</a:t>
            </a:r>
            <a:r>
              <a:t> дээр үндэслэгдсэн байх нь зүйтэй. (Монгол Улсын малын эрүүл мэндийн тухай хуулийн талаарх дээрх тайлбарыг харгалзан, </a:t>
            </a:r>
            <a:r>
              <a:rPr lang="mn-MN"/>
              <a:t>УХХ</a:t>
            </a:r>
            <a:r>
              <a:t>-д нэмэлт өөрчлөлт оруулсны дараа </a:t>
            </a:r>
            <a:r>
              <a:rPr lang="mn-MN"/>
              <a:t>УХЦХ</a:t>
            </a:r>
            <a:r>
              <a:t>-ийг бүхэлд нь хүчингүй болгож болно.)</a:t>
            </a:r>
          </a:p>
          <a:p>
            <a:pPr marL="0" indent="0">
              <a:buNone/>
            </a:pPr>
            <a:r>
              <a:t>(Үндсэндээ 2018 онд Монгол Улсад ТА9500 томилгоот баг ажилласны дараа эдгээр хуулийг хянаж үзээд ижил зөвлөмжийг гаргасан)</a:t>
            </a:r>
          </a:p>
          <a:p>
            <a:pPr marL="0" indent="0">
              <a:buNone/>
            </a:pPr>
            <a:endParaRPr lang="en-US" dirty="0"/>
          </a:p>
        </p:txBody>
      </p:sp>
      <p:sp>
        <p:nvSpPr>
          <p:cNvPr id="4" name="Slide Number Placeholder 3">
            <a:extLst>
              <a:ext uri="{FF2B5EF4-FFF2-40B4-BE49-F238E27FC236}">
                <a16:creationId xmlns:a16="http://schemas.microsoft.com/office/drawing/2014/main" id="{A771EDAD-376F-A653-184B-2A3FA275AC54}"/>
              </a:ext>
            </a:extLst>
          </p:cNvPr>
          <p:cNvSpPr>
            <a:spLocks noGrp="1"/>
          </p:cNvSpPr>
          <p:nvPr>
            <p:ph type="sldNum" sz="quarter" idx="12"/>
          </p:nvPr>
        </p:nvSpPr>
        <p:spPr/>
        <p:txBody>
          <a:bodyPr/>
          <a:lstStyle/>
          <a:p>
            <a:fld id="{2BC2A5CE-91F7-0C45-B0DE-85B9307D2AA8}" type="slidenum">
              <a:rPr lang="en-US" smtClean="0"/>
              <a:t>7</a:t>
            </a:fld>
            <a:endParaRPr lang="en-US" dirty="0"/>
          </a:p>
        </p:txBody>
      </p:sp>
    </p:spTree>
    <p:extLst>
      <p:ext uri="{BB962C8B-B14F-4D97-AF65-F5344CB8AC3E}">
        <p14:creationId xmlns:p14="http://schemas.microsoft.com/office/powerpoint/2010/main" val="2781636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EEF8C-D19E-2166-B26F-2842E9AFEC63}"/>
              </a:ext>
            </a:extLst>
          </p:cNvPr>
          <p:cNvSpPr>
            <a:spLocks noGrp="1"/>
          </p:cNvSpPr>
          <p:nvPr>
            <p:ph type="title"/>
          </p:nvPr>
        </p:nvSpPr>
        <p:spPr>
          <a:xfrm>
            <a:off x="773983" y="2417850"/>
            <a:ext cx="6347713" cy="1320800"/>
          </a:xfrm>
        </p:spPr>
        <p:txBody>
          <a:bodyPr>
            <a:normAutofit fontScale="90000"/>
          </a:bodyPr>
          <a:lstStyle/>
          <a:p>
            <a:pPr algn="ctr"/>
            <a:r>
              <a:t>Ургамлын эрүүл мэндийн эрсдэлийн үнэлгээ ба эрсдэлийн ангилал</a:t>
            </a:r>
          </a:p>
        </p:txBody>
      </p:sp>
      <p:sp>
        <p:nvSpPr>
          <p:cNvPr id="3" name="Slide Number Placeholder 2">
            <a:extLst>
              <a:ext uri="{FF2B5EF4-FFF2-40B4-BE49-F238E27FC236}">
                <a16:creationId xmlns:a16="http://schemas.microsoft.com/office/drawing/2014/main" id="{EC0FA67B-2F65-97C4-9373-3A95F85B4DDB}"/>
              </a:ext>
            </a:extLst>
          </p:cNvPr>
          <p:cNvSpPr>
            <a:spLocks noGrp="1"/>
          </p:cNvSpPr>
          <p:nvPr>
            <p:ph type="sldNum" sz="quarter" idx="12"/>
          </p:nvPr>
        </p:nvSpPr>
        <p:spPr/>
        <p:txBody>
          <a:bodyPr/>
          <a:lstStyle/>
          <a:p>
            <a:fld id="{2BC2A5CE-91F7-0C45-B0DE-85B9307D2AA8}" type="slidenum">
              <a:rPr lang="en-US" smtClean="0"/>
              <a:t>8</a:t>
            </a:fld>
            <a:endParaRPr lang="en-US"/>
          </a:p>
        </p:txBody>
      </p:sp>
    </p:spTree>
    <p:extLst>
      <p:ext uri="{BB962C8B-B14F-4D97-AF65-F5344CB8AC3E}">
        <p14:creationId xmlns:p14="http://schemas.microsoft.com/office/powerpoint/2010/main" val="3144119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FB24B-2D76-874B-CDA2-CD1C75D3E1B2}"/>
              </a:ext>
            </a:extLst>
          </p:cNvPr>
          <p:cNvSpPr>
            <a:spLocks noGrp="1"/>
          </p:cNvSpPr>
          <p:nvPr>
            <p:ph type="title"/>
          </p:nvPr>
        </p:nvSpPr>
        <p:spPr>
          <a:xfrm>
            <a:off x="63666" y="492711"/>
            <a:ext cx="7477869" cy="1320800"/>
          </a:xfrm>
        </p:spPr>
        <p:txBody>
          <a:bodyPr>
            <a:normAutofit/>
          </a:bodyPr>
          <a:lstStyle/>
          <a:p>
            <a:pPr algn="ctr">
              <a:defRPr sz="3200"/>
            </a:pPr>
            <a:r>
              <a:t>ДХБ-ын Худалдааг хөнгөвчлөх хэлэлцээр </a:t>
            </a:r>
          </a:p>
        </p:txBody>
      </p:sp>
      <p:sp>
        <p:nvSpPr>
          <p:cNvPr id="3" name="Content Placeholder 2">
            <a:extLst>
              <a:ext uri="{FF2B5EF4-FFF2-40B4-BE49-F238E27FC236}">
                <a16:creationId xmlns:a16="http://schemas.microsoft.com/office/drawing/2014/main" id="{C4AC6AA2-20BD-ABFD-2D3D-5A77B957DD55}"/>
              </a:ext>
            </a:extLst>
          </p:cNvPr>
          <p:cNvSpPr>
            <a:spLocks noGrp="1"/>
          </p:cNvSpPr>
          <p:nvPr>
            <p:ph idx="1"/>
          </p:nvPr>
        </p:nvSpPr>
        <p:spPr>
          <a:xfrm>
            <a:off x="263369" y="1488613"/>
            <a:ext cx="7078464" cy="4876676"/>
          </a:xfrm>
        </p:spPr>
        <p:txBody>
          <a:bodyPr>
            <a:normAutofit lnSpcReduction="10000"/>
          </a:bodyPr>
          <a:lstStyle/>
          <a:p>
            <a:pPr marL="0" indent="0">
              <a:buNone/>
              <a:defRPr sz="2400"/>
            </a:pPr>
            <a:r>
              <a:t>7 дугаар зүйл (Бараанд бүрдүүлэлт хийх) - 4. Эрсдэлийн удирдлага:</a:t>
            </a:r>
          </a:p>
          <a:p>
            <a:pPr>
              <a:defRPr sz="2400"/>
            </a:pPr>
            <a:r>
              <a:t>Гаалийн хяналтын эрсдэлийн удирдлагын тогтолцоо.</a:t>
            </a:r>
          </a:p>
          <a:p>
            <a:pPr>
              <a:defRPr sz="2400"/>
            </a:pPr>
            <a:r>
              <a:t>Эрсдлийн удирдлагыг үндэслэлгүй ялгаварлахаас зайлсхийх байдлаар хийх.</a:t>
            </a:r>
          </a:p>
          <a:p>
            <a:pPr>
              <a:defRPr sz="2400"/>
            </a:pPr>
            <a:r>
              <a:t>Гаалийн хяналтыг эрсдэл өндөртэй ачаанд төвлөрүүлж, эрсдэл багатай ачааг гаргах ажлыг түргэтгэх. </a:t>
            </a:r>
          </a:p>
          <a:p>
            <a:pPr>
              <a:defRPr sz="2400"/>
            </a:pPr>
            <a:r>
              <a:t>Сонгох байдалд зохих шалгуураар эрсдэлийн үнэлгээнд үндэслэн эрсдэлийн удирдлага хийх. </a:t>
            </a:r>
          </a:p>
          <a:p>
            <a:endParaRPr lang="en-US" dirty="0"/>
          </a:p>
        </p:txBody>
      </p:sp>
      <p:sp>
        <p:nvSpPr>
          <p:cNvPr id="4" name="Slide Number Placeholder 3">
            <a:extLst>
              <a:ext uri="{FF2B5EF4-FFF2-40B4-BE49-F238E27FC236}">
                <a16:creationId xmlns:a16="http://schemas.microsoft.com/office/drawing/2014/main" id="{F849AFB4-ABB1-A88F-4BB7-3D1D49CDFE03}"/>
              </a:ext>
            </a:extLst>
          </p:cNvPr>
          <p:cNvSpPr>
            <a:spLocks noGrp="1"/>
          </p:cNvSpPr>
          <p:nvPr>
            <p:ph type="sldNum" sz="quarter" idx="12"/>
          </p:nvPr>
        </p:nvSpPr>
        <p:spPr/>
        <p:txBody>
          <a:bodyPr/>
          <a:lstStyle/>
          <a:p>
            <a:fld id="{2BC2A5CE-91F7-0C45-B0DE-85B9307D2AA8}" type="slidenum">
              <a:rPr lang="en-US" smtClean="0"/>
              <a:t>9</a:t>
            </a:fld>
            <a:endParaRPr lang="en-US"/>
          </a:p>
        </p:txBody>
      </p:sp>
    </p:spTree>
    <p:extLst>
      <p:ext uri="{BB962C8B-B14F-4D97-AF65-F5344CB8AC3E}">
        <p14:creationId xmlns:p14="http://schemas.microsoft.com/office/powerpoint/2010/main" val="108427749"/>
      </p:ext>
    </p:extLst>
  </p:cSld>
  <p:clrMapOvr>
    <a:masterClrMapping/>
  </p:clrMapOvr>
</p:sld>
</file>

<file path=ppt/theme/theme1.xml><?xml version="1.0" encoding="utf-8"?>
<a:theme xmlns:a="http://schemas.openxmlformats.org/drawingml/2006/main" name="Facet">
  <a:themeElements>
    <a:clrScheme name="Custom 1">
      <a:dk1>
        <a:srgbClr val="000000"/>
      </a:dk1>
      <a:lt1>
        <a:srgbClr val="FFFFFF"/>
      </a:lt1>
      <a:dk2>
        <a:srgbClr val="17406D"/>
      </a:dk2>
      <a:lt2>
        <a:srgbClr val="DBEFF9"/>
      </a:lt2>
      <a:accent1>
        <a:srgbClr val="0F6FC6"/>
      </a:accent1>
      <a:accent2>
        <a:srgbClr val="009DD9"/>
      </a:accent2>
      <a:accent3>
        <a:srgbClr val="0B234A"/>
      </a:accent3>
      <a:accent4>
        <a:srgbClr val="10CF9B"/>
      </a:accent4>
      <a:accent5>
        <a:srgbClr val="7CCA62"/>
      </a:accent5>
      <a:accent6>
        <a:srgbClr val="A5C249"/>
      </a:accent6>
      <a:hlink>
        <a:srgbClr val="F49100"/>
      </a:hlink>
      <a:folHlink>
        <a:srgbClr val="85DFD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4ADFDAB6B7C14EBB899CD562AAE01A" ma:contentTypeVersion="35" ma:contentTypeDescription="Create a new document." ma:contentTypeScope="" ma:versionID="7fcffbb01794ef01d0b6f3ce75f9f2c0">
  <xsd:schema xmlns:xsd="http://www.w3.org/2001/XMLSchema" xmlns:xs="http://www.w3.org/2001/XMLSchema" xmlns:p="http://schemas.microsoft.com/office/2006/metadata/properties" xmlns:ns2="c1fdd505-2570-46c2-bd04-3e0f2d874cf5" xmlns:ns3="bfc3d794-f474-4e3b-ac9c-26d99714d35c" xmlns:ns4="cbbeafd8-838d-484f-836c-4627ed3edf10" targetNamespace="http://schemas.microsoft.com/office/2006/metadata/properties" ma:root="true" ma:fieldsID="91bd7453539e5af6cc90d3ae8ac31513" ns2:_="" ns3:_="" ns4:_="">
    <xsd:import namespace="c1fdd505-2570-46c2-bd04-3e0f2d874cf5"/>
    <xsd:import namespace="bfc3d794-f474-4e3b-ac9c-26d99714d35c"/>
    <xsd:import namespace="cbbeafd8-838d-484f-836c-4627ed3edf10"/>
    <xsd:element name="properties">
      <xsd:complexType>
        <xsd:sequence>
          <xsd:element name="documentManagement">
            <xsd:complexType>
              <xsd:all>
                <xsd:element ref="ns2:j78542b1fffc4a1c84659474212e3133" minOccurs="0"/>
                <xsd:element ref="ns3:Update_x0020_ADB_x0020_Document_x0020_Type_x0028_1_x0029_"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fdd505-2570-46c2-bd04-3e0f2d874cf5" elementFormDefault="qualified">
    <xsd:import namespace="http://schemas.microsoft.com/office/2006/documentManagement/types"/>
    <xsd:import namespace="http://schemas.microsoft.com/office/infopath/2007/PartnerControls"/>
    <xsd:element name="j78542b1fffc4a1c84659474212e3133" ma:index="9" nillable="true" ma:taxonomy="true" ma:internalName="j78542b1fffc4a1c84659474212e3133" ma:taxonomyFieldName="ADBContentGroup" ma:displayName="Content Group" ma:readOnly="false" ma:default="2;#EARD|285068fb-56a1-4780-9bb2-e37fa6deb6dc" ma:fieldId="{378542b1-fffc-4a1c-8465-9474212e3133}" ma:taxonomyMulti="true" ma:sspId="115af50e-efb3-4a0e-b425-875ff625e09e" ma:termSetId="2a9ffbee-93a5-418b-bcdb-8d6817936e6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bfc3d794-f474-4e3b-ac9c-26d99714d35c" elementFormDefault="qualified">
    <xsd:import namespace="http://schemas.microsoft.com/office/2006/documentManagement/types"/>
    <xsd:import namespace="http://schemas.microsoft.com/office/infopath/2007/PartnerControls"/>
    <xsd:element name="Update_x0020_ADB_x0020_Document_x0020_Type_x0028_1_x0029_" ma:index="10" nillable="true" ma:displayName="Update ADB Document Type" ma:internalName="Update_x0020_ADB_x0020_Document_x0020_Type_x0028_1_x0029_">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115af50e-efb3-4a0e-b425-875ff625e09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bbeafd8-838d-484f-836c-4627ed3edf1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j78542b1fffc4a1c84659474212e3133 xmlns="c1fdd505-2570-46c2-bd04-3e0f2d874cf5">
      <Terms xmlns="http://schemas.microsoft.com/office/infopath/2007/PartnerControls">
        <TermInfo xmlns="http://schemas.microsoft.com/office/infopath/2007/PartnerControls">
          <TermName xmlns="http://schemas.microsoft.com/office/infopath/2007/PartnerControls">EARD</TermName>
          <TermId xmlns="http://schemas.microsoft.com/office/infopath/2007/PartnerControls">285068fb-56a1-4780-9bb2-e37fa6deb6dc</TermId>
        </TermInfo>
      </Terms>
    </j78542b1fffc4a1c84659474212e3133>
    <Update_x0020_ADB_x0020_Document_x0020_Type_x0028_1_x0029_ xmlns="bfc3d794-f474-4e3b-ac9c-26d99714d35c">
      <Url xsi:nil="true"/>
      <Description xsi:nil="true"/>
    </Update_x0020_ADB_x0020_Document_x0020_Type_x0028_1_x0029_>
    <lcf76f155ced4ddcb4097134ff3c332f xmlns="bfc3d794-f474-4e3b-ac9c-26d99714d35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41053A7-ED22-484B-968A-AFDCB5A758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fdd505-2570-46c2-bd04-3e0f2d874cf5"/>
    <ds:schemaRef ds:uri="bfc3d794-f474-4e3b-ac9c-26d99714d35c"/>
    <ds:schemaRef ds:uri="cbbeafd8-838d-484f-836c-4627ed3edf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CBA1A40-AD01-449F-9C29-8717212C00E1}">
  <ds:schemaRefs>
    <ds:schemaRef ds:uri="http://schemas.microsoft.com/sharepoint/v3/contenttype/forms"/>
  </ds:schemaRefs>
</ds:datastoreItem>
</file>

<file path=customXml/itemProps3.xml><?xml version="1.0" encoding="utf-8"?>
<ds:datastoreItem xmlns:ds="http://schemas.openxmlformats.org/officeDocument/2006/customXml" ds:itemID="{2F520E02-1665-41E6-A407-974E6308D730}">
  <ds:schemaRefs>
    <ds:schemaRef ds:uri="http://schemas.openxmlformats.org/package/2006/metadata/core-properties"/>
    <ds:schemaRef ds:uri="bfc3d794-f474-4e3b-ac9c-26d99714d35c"/>
    <ds:schemaRef ds:uri="http://schemas.microsoft.com/office/infopath/2007/PartnerControls"/>
    <ds:schemaRef ds:uri="c1fdd505-2570-46c2-bd04-3e0f2d874cf5"/>
    <ds:schemaRef ds:uri="http://schemas.microsoft.com/office/2006/documentManagement/types"/>
    <ds:schemaRef ds:uri="cbbeafd8-838d-484f-836c-4627ed3edf10"/>
    <ds:schemaRef ds:uri="http://purl.org/dc/elements/1.1/"/>
    <ds:schemaRef ds:uri="http://www.w3.org/XML/1998/namespace"/>
    <ds:schemaRef ds:uri="http://schemas.microsoft.com/office/2006/metadata/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Facet</Template>
  <TotalTime>676</TotalTime>
  <Words>1906</Words>
  <Application>Microsoft Macintosh PowerPoint</Application>
  <PresentationFormat>On-screen Show (4:3)</PresentationFormat>
  <Paragraphs>246</Paragraphs>
  <Slides>28</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Arial</vt:lpstr>
      <vt:lpstr>Calibri</vt:lpstr>
      <vt:lpstr>Franklin Gothic Book</vt:lpstr>
      <vt:lpstr>Helvetica Neue</vt:lpstr>
      <vt:lpstr>Helvetica Neue Light</vt:lpstr>
      <vt:lpstr>Tahoma</vt:lpstr>
      <vt:lpstr>Trebuchet MS</vt:lpstr>
      <vt:lpstr>Wingdings</vt:lpstr>
      <vt:lpstr>Wingdings 3</vt:lpstr>
      <vt:lpstr>Facet</vt:lpstr>
      <vt:lpstr>Гааль ба амьтан, ургамлын эрүүл ахуйн  арга хэмжээ сэдэвт  Монгол Улсад зориулсан цуврал вебинар   Цуврал 1: Хилийн нэгдсэн удирдлага болон ургамал, амьтан, тэдгээрийн гаралтай бүтээгдэхүүний эрсдэлийн үнэлгээний туршлага  2022 оны 6-р сарын 16-17 </vt:lpstr>
      <vt:lpstr>Илтгэлийн төлөвлөгөө</vt:lpstr>
      <vt:lpstr>Монгол улсын УХҮБ ба ургамал, амьтны эрүүл ахуйн арга хэмжээний эрх зүйн үндэс</vt:lpstr>
      <vt:lpstr>Монгол Улсын Ургамал, амьтны эрүүл мэндийн хууль тогтоомж</vt:lpstr>
      <vt:lpstr>УХҮБ-ыг байгуулах эрх зүйн үндэс</vt:lpstr>
      <vt:lpstr>Ургамал, амьтны эрүүл ахуйн арга хэмжээний эрх зүйн үндэслэл</vt:lpstr>
      <vt:lpstr>Монгол Улсын ургамлын эрүүл мэндийн тухай хууль тогтоомжид өөрчлөлт оруулах тухай зөвлөмж</vt:lpstr>
      <vt:lpstr>Ургамлын эрүүл мэндийн эрсдэлийн үнэлгээ ба эрсдэлийн ангилал</vt:lpstr>
      <vt:lpstr>ДХБ-ын Худалдааг хөнгөвчлөх хэлэлцээр </vt:lpstr>
      <vt:lpstr>Ургамал, ургамлын гаралтай бүтээгдэхүүнд эрсдэлийн үнэлгээ яагаад хэрэгтэй вэ?</vt:lpstr>
      <vt:lpstr>Анхаарах шаардлагатай ургамлын хортон шавьж </vt:lpstr>
      <vt:lpstr>Хортон шавьжны эрсдэлийн шинжилгээ </vt:lpstr>
      <vt:lpstr>Хортон шавьжны эрсдлийн шинжилгээний хоёр төрөл</vt:lpstr>
      <vt:lpstr>     </vt:lpstr>
      <vt:lpstr>Бараа бүтээгдэхүүнийг хортон шавьжийн эрсдэлээр нь ангилах</vt:lpstr>
      <vt:lpstr>Барааны эрсдэлийн ангилал</vt:lpstr>
      <vt:lpstr>1-р ангиллын жишээ  Ургамлын гаралтай бүтээгдэхүүн</vt:lpstr>
      <vt:lpstr>2-р ангиллын жишээ  Ургамлын гаралтай бүтээгдэхүүн</vt:lpstr>
      <vt:lpstr>3-р ангиллын жишээ  Ургамлын гаралтай бүтээгдэхүүн</vt:lpstr>
      <vt:lpstr>4-р ангиллын жишээ  Ургамлын гаралтай бүтээгдэхүүн</vt:lpstr>
      <vt:lpstr>Ургамлын эрүүл мэндийн эрсдэлийг ангилах урьдчилсан онооны схем</vt:lpstr>
      <vt:lpstr>АХБ-ны TA9500 төслөөс ургамлын эрүүл мэндэд зориулан боловсруулсан загвар дахь түүхий эдийн эрсдэлийн ангилалын үр дүн</vt:lpstr>
      <vt:lpstr>     </vt:lpstr>
      <vt:lpstr>Эрсдэлийн шинжилгээ/эрсдэлийн үнэлгээний багийн бүрэлдэхүүн</vt:lpstr>
      <vt:lpstr>Ургамлын эрүүл мэндийн эрсдэлийн шинжилгээ/эрсдлийн үнэлгээ PRA хийх багийн бүрэлдэхүүнд өгөх саналууд)</vt:lpstr>
      <vt:lpstr>Лабораторийн шинжилгээ</vt:lpstr>
      <vt:lpstr>Лабораторийн шинжилгээ</vt:lpstr>
      <vt:lpstr>Асуулт, хариулт ба хэлэлцүүлэг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Webinar Series on Customs  and Sanitary and Phytosanitary Measures for Mongolia</dc:title>
  <dc:creator>Aiken Rose Tafgar</dc:creator>
  <cp:lastModifiedBy>Aiken Rose Tafgar</cp:lastModifiedBy>
  <cp:revision>38</cp:revision>
  <dcterms:created xsi:type="dcterms:W3CDTF">2022-06-08T15:04:33Z</dcterms:created>
  <dcterms:modified xsi:type="dcterms:W3CDTF">2022-06-16T03:45:49Z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17d4574-7375-4d17-b29c-6e4c6df0fcb0_Enabled">
    <vt:lpwstr>true</vt:lpwstr>
  </property>
  <property fmtid="{D5CDD505-2E9C-101B-9397-08002B2CF9AE}" pid="3" name="MSIP_Label_817d4574-7375-4d17-b29c-6e4c6df0fcb0_SetDate">
    <vt:lpwstr>2022-06-08T15:04:33Z</vt:lpwstr>
  </property>
  <property fmtid="{D5CDD505-2E9C-101B-9397-08002B2CF9AE}" pid="4" name="MSIP_Label_817d4574-7375-4d17-b29c-6e4c6df0fcb0_Method">
    <vt:lpwstr>Standard</vt:lpwstr>
  </property>
  <property fmtid="{D5CDD505-2E9C-101B-9397-08002B2CF9AE}" pid="5" name="MSIP_Label_817d4574-7375-4d17-b29c-6e4c6df0fcb0_Name">
    <vt:lpwstr>ADB Internal</vt:lpwstr>
  </property>
  <property fmtid="{D5CDD505-2E9C-101B-9397-08002B2CF9AE}" pid="6" name="MSIP_Label_817d4574-7375-4d17-b29c-6e4c6df0fcb0_SiteId">
    <vt:lpwstr>9495d6bb-41c2-4c58-848f-92e52cf3d640</vt:lpwstr>
  </property>
  <property fmtid="{D5CDD505-2E9C-101B-9397-08002B2CF9AE}" pid="7" name="MSIP_Label_817d4574-7375-4d17-b29c-6e4c6df0fcb0_ActionId">
    <vt:lpwstr>4f078b40-7dc4-4356-acab-a4fda3195f30</vt:lpwstr>
  </property>
  <property fmtid="{D5CDD505-2E9C-101B-9397-08002B2CF9AE}" pid="8" name="MSIP_Label_817d4574-7375-4d17-b29c-6e4c6df0fcb0_ContentBits">
    <vt:lpwstr>2</vt:lpwstr>
  </property>
  <property fmtid="{D5CDD505-2E9C-101B-9397-08002B2CF9AE}" pid="9" name="ClassificationContentMarkingFooterLocations">
    <vt:lpwstr>Office Theme:8</vt:lpwstr>
  </property>
  <property fmtid="{D5CDD505-2E9C-101B-9397-08002B2CF9AE}" pid="10" name="ClassificationContentMarkingFooterText">
    <vt:lpwstr>INTERNAL. This information is accessible to ADB Management and staff. It may be shared outside ADB with appropriate permission.</vt:lpwstr>
  </property>
  <property fmtid="{D5CDD505-2E9C-101B-9397-08002B2CF9AE}" pid="11" name="ContentTypeId">
    <vt:lpwstr>0x010100A34ADFDAB6B7C14EBB899CD562AAE01A</vt:lpwstr>
  </property>
  <property fmtid="{D5CDD505-2E9C-101B-9397-08002B2CF9AE}" pid="12" name="TaxCatchAll">
    <vt:lpwstr>3;#EARD|285068fb-56a1-4780-9bb2-e37fa6deb6dc;#2;#EARD|285068fb-56a1-4780-9bb2-e37fa6deb6dc;#1;#English|16ac8743-31bb-43f8-9a73-533a041667d6</vt:lpwstr>
  </property>
  <property fmtid="{D5CDD505-2E9C-101B-9397-08002B2CF9AE}" pid="13" name="h00e4aaaf4624e24a7df7f06faa038c6">
    <vt:lpwstr>English|16ac8743-31bb-43f8-9a73-533a041667d6</vt:lpwstr>
  </property>
  <property fmtid="{D5CDD505-2E9C-101B-9397-08002B2CF9AE}" pid="14" name="a37ff23a602146d4934a49238d370ca5">
    <vt:lpwstr/>
  </property>
  <property fmtid="{D5CDD505-2E9C-101B-9397-08002B2CF9AE}" pid="15" name="k985dbdc596c44d7acaf8184f33920f0">
    <vt:lpwstr/>
  </property>
  <property fmtid="{D5CDD505-2E9C-101B-9397-08002B2CF9AE}" pid="16" name="ADBCountry">
    <vt:lpwstr/>
  </property>
  <property fmtid="{D5CDD505-2E9C-101B-9397-08002B2CF9AE}" pid="17" name="MediaServiceImageTags">
    <vt:lpwstr/>
  </property>
  <property fmtid="{D5CDD505-2E9C-101B-9397-08002B2CF9AE}" pid="18" name="d61536b25a8a4fedb48bb564279be82a">
    <vt:lpwstr>EARD|285068fb-56a1-4780-9bb2-e37fa6deb6dc</vt:lpwstr>
  </property>
  <property fmtid="{D5CDD505-2E9C-101B-9397-08002B2CF9AE}" pid="19" name="ADBContentGroup">
    <vt:lpwstr>2;#EARD|285068fb-56a1-4780-9bb2-e37fa6deb6dc</vt:lpwstr>
  </property>
  <property fmtid="{D5CDD505-2E9C-101B-9397-08002B2CF9AE}" pid="20" name="ADBSector">
    <vt:lpwstr/>
  </property>
  <property fmtid="{D5CDD505-2E9C-101B-9397-08002B2CF9AE}" pid="21" name="d01a0ce1b141461dbfb235a3ab729a2c">
    <vt:lpwstr/>
  </property>
  <property fmtid="{D5CDD505-2E9C-101B-9397-08002B2CF9AE}" pid="22" name="ADBDocumentSecurity">
    <vt:lpwstr/>
  </property>
  <property fmtid="{D5CDD505-2E9C-101B-9397-08002B2CF9AE}" pid="23" name="ADBDocumentLanguage">
    <vt:lpwstr>1;#English|16ac8743-31bb-43f8-9a73-533a041667d6</vt:lpwstr>
  </property>
  <property fmtid="{D5CDD505-2E9C-101B-9397-08002B2CF9AE}" pid="24" name="ADBDocumentType">
    <vt:lpwstr/>
  </property>
  <property fmtid="{D5CDD505-2E9C-101B-9397-08002B2CF9AE}" pid="25" name="ADBDepartmentOwner">
    <vt:lpwstr>3;#EARD|285068fb-56a1-4780-9bb2-e37fa6deb6dc</vt:lpwstr>
  </property>
  <property fmtid="{D5CDD505-2E9C-101B-9397-08002B2CF9AE}" pid="26" name="p030e467f78f45b4ae8f7e2c17ea4d82">
    <vt:lpwstr/>
  </property>
</Properties>
</file>