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703" r:id="rId2"/>
    <p:sldId id="695" r:id="rId3"/>
    <p:sldId id="694" r:id="rId4"/>
    <p:sldId id="698" r:id="rId5"/>
    <p:sldId id="699" r:id="rId6"/>
    <p:sldId id="700" r:id="rId7"/>
    <p:sldId id="701" r:id="rId8"/>
    <p:sldId id="702" r:id="rId9"/>
    <p:sldId id="704" r:id="rId10"/>
    <p:sldId id="696" r:id="rId11"/>
  </p:sldIdLst>
  <p:sldSz cx="9144000" cy="5143500" type="screen16x9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 autoAdjust="0"/>
    <p:restoredTop sz="94620" autoAdjust="0"/>
  </p:normalViewPr>
  <p:slideViewPr>
    <p:cSldViewPr>
      <p:cViewPr varScale="1">
        <p:scale>
          <a:sx n="78" d="100"/>
          <a:sy n="78" d="100"/>
        </p:scale>
        <p:origin x="341" y="4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/>
              <a:t>Редактировать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dirty="0">
                <a:solidFill>
                  <a:schemeClr val="bg1">
                    <a:lumMod val="65000"/>
                  </a:schemeClr>
                </a:solidFill>
              </a:rPr>
              <a:t>В этой презентации используется бесплатный шаблон, предоставленный FPPT.com.</a:t>
            </a:r>
          </a:p>
          <a:p>
            <a:r>
              <a:rPr lang="ru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18D8EA-F1CE-402D-A4F8-248FA285A6B5}"/>
              </a:ext>
            </a:extLst>
          </p:cNvPr>
          <p:cNvSpPr txBox="1">
            <a:spLocks/>
          </p:cNvSpPr>
          <p:nvPr/>
        </p:nvSpPr>
        <p:spPr>
          <a:xfrm>
            <a:off x="311530" y="1502815"/>
            <a:ext cx="6551045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Заключительн</a:t>
            </a:r>
            <a:r>
              <a:rPr lang="ru-RU" sz="26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ая</a:t>
            </a:r>
            <a:r>
              <a:rPr lang="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сессия: </a:t>
            </a:r>
            <a:r>
              <a:rPr lang="ru" sz="2600" dirty="0">
                <a:solidFill>
                  <a:schemeClr val="bg1"/>
                </a:solidFill>
                <a:latin typeface="Arial Black" panose="020B0A04020102020204" pitchFamily="34" charset="0"/>
              </a:rPr>
              <a:t>Стратегии проведения реформ: Куда двигаться дальше?</a:t>
            </a:r>
          </a:p>
          <a:p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296260" y="2571750"/>
            <a:ext cx="5173644" cy="1374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" sz="19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Хайн де Хаас </a:t>
            </a:r>
            <a: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Профессор Амстердамского университета </a:t>
            </a:r>
            <a: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Института международной миграции (IMI)</a:t>
            </a:r>
          </a:p>
        </p:txBody>
      </p:sp>
      <p:sp>
        <p:nvSpPr>
          <p:cNvPr id="10" name="Google Shape;65;p1"/>
          <p:cNvSpPr txBox="1">
            <a:spLocks noGrp="1"/>
          </p:cNvSpPr>
          <p:nvPr>
            <p:ph type="title"/>
          </p:nvPr>
        </p:nvSpPr>
        <p:spPr>
          <a:xfrm>
            <a:off x="0" y="-24235"/>
            <a:ext cx="4572000" cy="916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050"/>
              <a:buFont typeface="Calibri"/>
              <a:buNone/>
            </a:pPr>
            <a:r>
              <a:rPr lang="ru" sz="1050" b="1" i="0" u="none" strike="noStrike" cap="none">
                <a:latin typeface="Calibri"/>
                <a:ea typeface="Calibri"/>
                <a:cs typeface="Calibri"/>
                <a:sym typeface="Calibri"/>
              </a:rPr>
              <a:t>Укрепление регионального сотрудничества по развитию навыков в рамках Программы ЦАРЭС: основные достижения, вызовы и возможности для </a:t>
            </a:r>
            <a:r>
              <a:rPr lang="ru" sz="1050" i="0" u="none" strike="noStrike" cap="none">
                <a:latin typeface="Arial"/>
                <a:ea typeface="Arial"/>
                <a:cs typeface="Arial"/>
                <a:sym typeface="Arial"/>
              </a:rPr>
              <a:t>сотрудничества</a:t>
            </a:r>
            <a:r>
              <a:rPr lang="ru" sz="105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05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0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Начальное совещание и круглый стол международных экспертов </a:t>
            </a:r>
            <a:r>
              <a:rPr lang="en-US" sz="100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00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0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30–31 мая 2022 г., Тбилиси, Грузия</a:t>
            </a:r>
            <a:endParaRPr sz="105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6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618D8EA-F1CE-402D-A4F8-248FA285A6B5}"/>
              </a:ext>
            </a:extLst>
          </p:cNvPr>
          <p:cNvSpPr txBox="1">
            <a:spLocks/>
          </p:cNvSpPr>
          <p:nvPr/>
        </p:nvSpPr>
        <p:spPr>
          <a:xfrm>
            <a:off x="311530" y="1502815"/>
            <a:ext cx="6551045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Заключительн</a:t>
            </a:r>
            <a:r>
              <a:rPr lang="ru-RU" sz="26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ая</a:t>
            </a:r>
            <a:r>
              <a:rPr lang="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сессия: </a:t>
            </a:r>
            <a:r>
              <a:rPr lang="ru" sz="2600" dirty="0">
                <a:solidFill>
                  <a:schemeClr val="bg1"/>
                </a:solidFill>
                <a:latin typeface="Arial Black" panose="020B0A04020102020204" pitchFamily="34" charset="0"/>
              </a:rPr>
              <a:t>Стратегии проведения реформ: Куда двигаться дальше?</a:t>
            </a:r>
          </a:p>
          <a:p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296260" y="2571750"/>
            <a:ext cx="5173644" cy="1374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" sz="19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Хайн де Хаас </a:t>
            </a:r>
            <a: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Профессор Амстердамского университета </a:t>
            </a:r>
            <a: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19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Института международной миграции (IMI)</a:t>
            </a:r>
          </a:p>
        </p:txBody>
      </p:sp>
      <p:sp>
        <p:nvSpPr>
          <p:cNvPr id="6" name="Google Shape;65;p1"/>
          <p:cNvSpPr txBox="1">
            <a:spLocks noGrp="1"/>
          </p:cNvSpPr>
          <p:nvPr>
            <p:ph type="title"/>
          </p:nvPr>
        </p:nvSpPr>
        <p:spPr>
          <a:xfrm>
            <a:off x="0" y="-24235"/>
            <a:ext cx="4572000" cy="916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050"/>
              <a:buFont typeface="Calibri"/>
              <a:buNone/>
            </a:pPr>
            <a:r>
              <a:rPr lang="ru" sz="1050" b="1" i="0" u="none" strike="noStrike" cap="none">
                <a:latin typeface="Calibri"/>
                <a:ea typeface="Calibri"/>
                <a:cs typeface="Calibri"/>
                <a:sym typeface="Calibri"/>
              </a:rPr>
              <a:t>Укрепление регионального сотрудничества по развитию навыков в рамках Программы ЦАРЭС: основные достижения, вызовы и возможности для </a:t>
            </a:r>
            <a:r>
              <a:rPr lang="ru" sz="1050" i="0" u="none" strike="noStrike" cap="none">
                <a:latin typeface="Arial"/>
                <a:ea typeface="Arial"/>
                <a:cs typeface="Arial"/>
                <a:sym typeface="Arial"/>
              </a:rPr>
              <a:t>сотрудничества</a:t>
            </a:r>
            <a:r>
              <a:rPr lang="ru" sz="105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05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0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Начальное совещание и круглый стол международных экспертов </a:t>
            </a:r>
            <a:r>
              <a:rPr lang="en-US" sz="100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00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0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30–31 мая 2022 г., Тбилиси, Грузия</a:t>
            </a:r>
            <a:endParaRPr sz="105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3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06" y="128470"/>
            <a:ext cx="8229600" cy="63396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ru" sz="1800" b="1" cap="small" dirty="0">
                <a:solidFill>
                  <a:schemeClr val="bg1"/>
                </a:solidFill>
              </a:rPr>
              <a:t>Установление нового мирового стандарта в анализе мобильности навыков</a:t>
            </a: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endParaRPr lang="en-NL" sz="24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448965" y="1044700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Предоставление доказательной базы для возможных региональных решений для лучшей увязки данных и анализа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навыков, рынка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труда и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динамики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миграции.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Доказательная база для новаторских количественных анализов</a:t>
            </a:r>
          </a:p>
          <a:p>
            <a:pPr lvl="2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тенденции миграции</a:t>
            </a:r>
          </a:p>
          <a:p>
            <a:pPr lvl="2">
              <a:lnSpc>
                <a:spcPct val="80000"/>
              </a:lnSpc>
              <a:buClr>
                <a:srgbClr val="17375E"/>
              </a:buClr>
              <a:defRPr/>
            </a:pPr>
            <a:r>
              <a:rPr lang="ru-RU" sz="2000" dirty="0">
                <a:solidFill>
                  <a:srgbClr val="17375E"/>
                </a:solidFill>
                <a:cs typeface="Calibri"/>
              </a:rPr>
              <a:t>о</a:t>
            </a:r>
            <a:r>
              <a:rPr lang="ru" sz="2000" dirty="0" smtClean="0">
                <a:solidFill>
                  <a:srgbClr val="17375E"/>
                </a:solidFill>
                <a:cs typeface="Calibri"/>
              </a:rPr>
              <a:t>пределяющие факторы миграции</a:t>
            </a:r>
            <a:endParaRPr lang="ru" sz="2000" dirty="0">
              <a:solidFill>
                <a:srgbClr val="17375E"/>
              </a:solidFill>
              <a:cs typeface="Calibri"/>
            </a:endParaRPr>
          </a:p>
          <a:p>
            <a:pPr lvl="2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тенденции политики</a:t>
            </a:r>
          </a:p>
          <a:p>
            <a:pPr lvl="2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эффективность политики</a:t>
            </a: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Сценарии мобильности навыков, реализующие методологию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глобальных показателей миграции «</a:t>
            </a:r>
            <a:r>
              <a:rPr lang="ru" sz="2400" i="1" dirty="0" smtClean="0">
                <a:solidFill>
                  <a:srgbClr val="17375E"/>
                </a:solidFill>
                <a:cs typeface="Calibri"/>
              </a:rPr>
              <a:t>Global </a:t>
            </a:r>
            <a:r>
              <a:rPr lang="ru" sz="2400" i="1" dirty="0">
                <a:solidFill>
                  <a:srgbClr val="17375E"/>
                </a:solidFill>
                <a:cs typeface="Calibri"/>
              </a:rPr>
              <a:t>Migration </a:t>
            </a:r>
            <a:r>
              <a:rPr lang="ru" sz="2400" i="1" dirty="0" smtClean="0">
                <a:solidFill>
                  <a:srgbClr val="17375E"/>
                </a:solidFill>
                <a:cs typeface="Calibri"/>
              </a:rPr>
              <a:t>Futures»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,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разработанную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Институтом международной миграции (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IMI Oxford)</a:t>
            </a:r>
            <a:endParaRPr lang="ru" sz="2400" dirty="0">
              <a:solidFill>
                <a:srgbClr val="17375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505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473671" y="1197405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Новые базы данных миграции и политик</a:t>
            </a: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Расширение баз данных DEMIG C2C путем интеграции данных о двусторонних миграционных потоках по странам ЦАРЭС</a:t>
            </a: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Расширение баз данных DEMIG POLICY для включения данных об эволюции </a:t>
            </a:r>
            <a:r>
              <a:rPr lang="ru" sz="2000" dirty="0" smtClean="0">
                <a:solidFill>
                  <a:srgbClr val="17375E"/>
                </a:solidFill>
                <a:cs typeface="Calibri"/>
              </a:rPr>
              <a:t>направлений миграционной политики </a:t>
            </a:r>
            <a:r>
              <a:rPr lang="ru" sz="2000" dirty="0">
                <a:solidFill>
                  <a:srgbClr val="17375E"/>
                </a:solidFill>
                <a:cs typeface="Calibri"/>
              </a:rPr>
              <a:t>ЦАРЭС</a:t>
            </a: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0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 smtClean="0">
                <a:solidFill>
                  <a:srgbClr val="17375E"/>
                </a:solidFill>
                <a:cs typeface="Calibri"/>
              </a:rPr>
              <a:t>Обеспечение доступности данных на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удобной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онлайн-платформе</a:t>
            </a:r>
            <a:endParaRPr lang="ru" sz="2400" dirty="0">
              <a:solidFill>
                <a:srgbClr val="17375E"/>
              </a:solidFill>
              <a:cs typeface="Calibri"/>
            </a:endParaRPr>
          </a:p>
          <a:p>
            <a:pPr marL="0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0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Font typeface="Arial" pitchFamily="34" charset="0"/>
              <a:buNone/>
            </a:pPr>
            <a:endParaRPr lang="en-NL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06" y="128470"/>
            <a:ext cx="8229600" cy="63396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ru" sz="1800" b="1" cap="small" dirty="0">
                <a:solidFill>
                  <a:schemeClr val="bg1"/>
                </a:solidFill>
              </a:rPr>
              <a:t>Установление нового мирового стандарта в анализе мобильности навыков</a:t>
            </a: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r>
              <a:rPr lang="en-US" sz="1800" b="1" cap="small" dirty="0">
                <a:solidFill>
                  <a:schemeClr val="bg1"/>
                </a:solidFill>
              </a:rPr>
              <a:t/>
            </a:r>
            <a:br>
              <a:rPr lang="en-US" sz="1800" b="1" cap="small" dirty="0">
                <a:solidFill>
                  <a:schemeClr val="bg1"/>
                </a:solidFill>
              </a:rPr>
            </a:br>
            <a:endParaRPr lang="en-NL" sz="24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417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ru" sz="2000" b="1" i="1" cap="small" dirty="0">
                <a:solidFill>
                  <a:schemeClr val="bg1"/>
                </a:solidFill>
              </a:rPr>
              <a:t>Научная статья 1 </a:t>
            </a: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ru" sz="2000" b="1" cap="small" dirty="0">
                <a:solidFill>
                  <a:schemeClr val="bg1"/>
                </a:solidFill>
              </a:rPr>
              <a:t>Долгосрочные тенденции и тренды миграции в Центральной Азии</a:t>
            </a: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endParaRPr lang="en-NL" sz="28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448965" y="1350112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Комплексный анализ долгосрочных тенденций и моделей миграции из региона Центральной Азии, внутри него и в направлении к нему за период 1960-2022 гг.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Подготовка почвы для последующего анализа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Анализ детерминант миграции –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факторов, объясняющих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изменения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в миграционных тенденциях</a:t>
            </a:r>
            <a:endParaRPr lang="ru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b="1" i="1" dirty="0">
                <a:solidFill>
                  <a:srgbClr val="17375E"/>
                </a:solidFill>
                <a:cs typeface="Calibri"/>
              </a:rPr>
              <a:t>Основные </a:t>
            </a:r>
            <a:r>
              <a:rPr lang="ru" sz="2400" b="1" i="1" dirty="0" smtClean="0">
                <a:solidFill>
                  <a:srgbClr val="17375E"/>
                </a:solidFill>
                <a:cs typeface="Calibri"/>
              </a:rPr>
              <a:t>данные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: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глобальные двусторонние данные о количестве мигрантов, данные АБР и другие установленные глобальные данные о миграции.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lvl="1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Font typeface="Arial" pitchFamily="34" charset="0"/>
              <a:buNone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6705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ru" sz="2400" b="1" i="1" cap="small" dirty="0">
                <a:solidFill>
                  <a:schemeClr val="bg1"/>
                </a:solidFill>
              </a:rPr>
              <a:t>Научная статья 2</a:t>
            </a:r>
            <a:r>
              <a:rPr lang="ru" sz="2400" b="1" cap="small" dirty="0">
                <a:solidFill>
                  <a:schemeClr val="bg1"/>
                </a:solidFill>
              </a:rPr>
              <a:t> </a:t>
            </a: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ru" sz="2400" b="1" cap="small" dirty="0">
                <a:solidFill>
                  <a:schemeClr val="bg1"/>
                </a:solidFill>
              </a:rPr>
              <a:t>Недавние факторы миграции из Центральной Азии</a:t>
            </a: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endParaRPr lang="en-NL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448965" y="1350112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 smtClean="0">
                <a:solidFill>
                  <a:srgbClr val="17375E"/>
                </a:solidFill>
                <a:cs typeface="Calibri"/>
              </a:rPr>
              <a:t>Ориентированность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на период 2005-2022 гг.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Анализ того, как изменения в экономической трансформации, динамике рынка труда, демографических тенденциях, тенденциях в сфере образования, а также в странах назначения и происхождения сформировали миграционные модели ЦАРЭС.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Включает влияние пандемии Covid.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 smtClean="0">
                <a:solidFill>
                  <a:srgbClr val="17375E"/>
                </a:solidFill>
                <a:cs typeface="Calibri"/>
              </a:rPr>
              <a:t>Закладывает основу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для разработки сценариев миграции.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b="1" i="1" dirty="0">
                <a:solidFill>
                  <a:srgbClr val="17375E"/>
                </a:solidFill>
                <a:cs typeface="Calibri"/>
              </a:rPr>
              <a:t>Основные данные: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данные о потоках двусторонней миграции DEMIG C2C.</a:t>
            </a:r>
          </a:p>
          <a:p>
            <a:pPr marL="0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lvl="1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None/>
            </a:pPr>
            <a:endParaRPr lang="en-NL" dirty="0"/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lvl="1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Font typeface="Arial" pitchFamily="34" charset="0"/>
              <a:buNone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3686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" sz="2400" b="1" cap="small" dirty="0" smtClean="0">
                <a:solidFill>
                  <a:schemeClr val="bg1"/>
                </a:solidFill>
              </a:rPr>
              <a:t> </a:t>
            </a:r>
            <a:r>
              <a:rPr lang="ru" sz="2400" b="1" i="1" cap="small" dirty="0">
                <a:solidFill>
                  <a:schemeClr val="bg1"/>
                </a:solidFill>
              </a:rPr>
              <a:t>Научная статья 3</a:t>
            </a:r>
            <a:r>
              <a:rPr lang="ru" sz="2400" b="1" cap="small" dirty="0">
                <a:solidFill>
                  <a:schemeClr val="bg1"/>
                </a:solidFill>
              </a:rPr>
              <a:t> </a:t>
            </a:r>
            <a:r>
              <a:rPr lang="en-US" sz="2400" b="1" cap="small" dirty="0">
                <a:solidFill>
                  <a:schemeClr val="bg1"/>
                </a:solidFill>
              </a:rPr>
              <a:t/>
            </a:r>
            <a:br>
              <a:rPr lang="en-US" sz="2400" b="1" cap="small" dirty="0">
                <a:solidFill>
                  <a:schemeClr val="bg1"/>
                </a:solidFill>
              </a:rPr>
            </a:br>
            <a:r>
              <a:rPr lang="ru" sz="2400" b="1" cap="small" dirty="0">
                <a:solidFill>
                  <a:schemeClr val="bg1"/>
                </a:solidFill>
              </a:rPr>
              <a:t>Тенденции миграционной политики и доступ к </a:t>
            </a:r>
            <a:r>
              <a:rPr lang="ru" sz="2400" b="1" cap="small" dirty="0" smtClean="0">
                <a:solidFill>
                  <a:schemeClr val="bg1"/>
                </a:solidFill>
              </a:rPr>
              <a:t>рынку в ЦА</a:t>
            </a:r>
            <a:endParaRPr lang="en-NL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56326" y="739290"/>
            <a:ext cx="9070677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Эволюция тенденций миграционной политики в регионе с особым акцентом на содействие правительств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обеспечению мобильности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навыков.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Анализ на основе двух частей</a:t>
            </a: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Анализ ежегодных индексов ограничений, классифицированных по (1) областям политики; (2) инструмент политики; (3) категория мигрантов (или целевая группа); и (4) географическое происхождение на основе индекса отслеживания DEMIG POLICY.</a:t>
            </a: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000" dirty="0">
                <a:solidFill>
                  <a:srgbClr val="17375E"/>
                </a:solidFill>
                <a:cs typeface="Calibri"/>
              </a:rPr>
              <a:t>Целенаправленный анализ показателей миграции с использованием методологии Международного индекса доступа к рынку </a:t>
            </a:r>
            <a:r>
              <a:rPr lang="ru" sz="2000" dirty="0" err="1">
                <a:solidFill>
                  <a:srgbClr val="17375E"/>
                </a:solidFill>
                <a:cs typeface="Calibri"/>
              </a:rPr>
              <a:t>труда </a:t>
            </a:r>
            <a:r>
              <a:rPr lang="ru" sz="2000" dirty="0">
                <a:solidFill>
                  <a:srgbClr val="17375E"/>
                </a:solidFill>
                <a:cs typeface="Calibri"/>
              </a:rPr>
              <a:t>(ILMA)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b="1" i="1" dirty="0">
                <a:solidFill>
                  <a:srgbClr val="17375E"/>
                </a:solidFill>
                <a:cs typeface="Calibri"/>
              </a:rPr>
              <a:t>Основные данные: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расширенные индексы DEMIG POLICY и ILMA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.</a:t>
            </a:r>
            <a:endParaRPr lang="ru" sz="2400" dirty="0">
              <a:solidFill>
                <a:srgbClr val="17375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478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" sz="2400" b="1" cap="small" dirty="0" smtClean="0">
                <a:solidFill>
                  <a:schemeClr val="bg1"/>
                </a:solidFill>
              </a:rPr>
              <a:t> </a:t>
            </a:r>
            <a:r>
              <a:rPr lang="ru" sz="2400" b="1" i="1" cap="small" dirty="0">
                <a:solidFill>
                  <a:schemeClr val="bg1"/>
                </a:solidFill>
              </a:rPr>
              <a:t>Научная статья 4 </a:t>
            </a:r>
            <a:r>
              <a:rPr lang="en-US" sz="2400" b="1" i="1" cap="small" dirty="0">
                <a:solidFill>
                  <a:schemeClr val="bg1"/>
                </a:solidFill>
              </a:rPr>
              <a:t/>
            </a:r>
            <a:br>
              <a:rPr lang="en-US" sz="2400" b="1" i="1" cap="small" dirty="0">
                <a:solidFill>
                  <a:schemeClr val="bg1"/>
                </a:solidFill>
              </a:rPr>
            </a:br>
            <a:r>
              <a:rPr lang="ru" sz="2400" b="1" cap="small" dirty="0">
                <a:solidFill>
                  <a:schemeClr val="bg1"/>
                </a:solidFill>
              </a:rPr>
              <a:t>Эффективность политики </a:t>
            </a:r>
            <a:r>
              <a:rPr lang="ru" sz="2400" b="1" cap="small" dirty="0" smtClean="0">
                <a:solidFill>
                  <a:schemeClr val="bg1"/>
                </a:solidFill>
              </a:rPr>
              <a:t>в отношении навыков</a:t>
            </a:r>
            <a:endParaRPr lang="en-NL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82473" y="1044702"/>
            <a:ext cx="9070677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Насколько эффективна политика в области миграции, образования и повышения квалификации в привлечении и удержании высококвалифицированных и низкоквалифицированных работников? [интеграция ВО и ТПОП)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Как политика повлияла на величину, выбор и циркулярность миграционных потоков?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Была ли политика эффективной в достижении своих целей?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Какая политика провалилась и почему?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Какие лучшие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примеры передовой практики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можно выделить?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b="1" i="1" dirty="0">
                <a:solidFill>
                  <a:srgbClr val="17375E"/>
                </a:solidFill>
                <a:cs typeface="Calibri"/>
              </a:rPr>
              <a:t>Основные данные: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все данные, созданные для проекта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.</a:t>
            </a: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Font typeface="Arial" pitchFamily="34" charset="0"/>
              <a:buNone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58041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ru" sz="2000" b="1" cap="small" dirty="0">
                <a:solidFill>
                  <a:schemeClr val="bg1"/>
                </a:solidFill>
              </a:rPr>
              <a:t> </a:t>
            </a:r>
            <a:r>
              <a:rPr lang="ru" sz="2000" b="1" i="1" cap="small" dirty="0">
                <a:solidFill>
                  <a:schemeClr val="bg1"/>
                </a:solidFill>
              </a:rPr>
              <a:t>Научная статья 5 </a:t>
            </a:r>
            <a:r>
              <a:rPr lang="en-US" sz="2000" b="1" i="1" cap="small" dirty="0">
                <a:solidFill>
                  <a:schemeClr val="bg1"/>
                </a:solidFill>
              </a:rPr>
              <a:t/>
            </a:r>
            <a:br>
              <a:rPr lang="en-US" sz="2000" b="1" i="1" cap="small" dirty="0">
                <a:solidFill>
                  <a:schemeClr val="bg1"/>
                </a:solidFill>
              </a:rPr>
            </a:br>
            <a:r>
              <a:rPr lang="ru" sz="2000" b="1" cap="small" dirty="0">
                <a:solidFill>
                  <a:schemeClr val="bg1"/>
                </a:solidFill>
              </a:rPr>
              <a:t>Мобильность навыков в Центральной Азии: прогнозы и сценарии</a:t>
            </a: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r>
              <a:rPr lang="en-US" sz="2000" b="1" cap="small" dirty="0">
                <a:solidFill>
                  <a:schemeClr val="bg1"/>
                </a:solidFill>
              </a:rPr>
              <a:t/>
            </a:r>
            <a:br>
              <a:rPr lang="en-US" sz="2000" b="1" cap="small" dirty="0">
                <a:solidFill>
                  <a:schemeClr val="bg1"/>
                </a:solidFill>
              </a:rPr>
            </a:br>
            <a:endParaRPr lang="en-NL" sz="28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601670" y="1044700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Разработка сценариев будущих тенденций моделей и тенденций мобильности навыков в ЦАРЭС.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Повышение способности политиков предвидеть альтернативное будущее и 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заранее обеспечивать более эффективное планирование с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целью повышения потенциала развития мобильности навыков внутри региона, из региона и в направлении к нему.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b="1" i="1" dirty="0" smtClean="0">
                <a:solidFill>
                  <a:srgbClr val="17375E"/>
                </a:solidFill>
                <a:cs typeface="Calibri"/>
              </a:rPr>
              <a:t>Методология</a:t>
            </a:r>
            <a:r>
              <a:rPr lang="ru" sz="2400" b="1" dirty="0" smtClean="0">
                <a:solidFill>
                  <a:srgbClr val="17375E"/>
                </a:solidFill>
                <a:cs typeface="Calibri"/>
              </a:rPr>
              <a:t>: </a:t>
            </a:r>
            <a:r>
              <a:rPr lang="ru" sz="2400" dirty="0">
                <a:solidFill>
                  <a:srgbClr val="17375E"/>
                </a:solidFill>
                <a:cs typeface="Calibri"/>
              </a:rPr>
              <a:t>Базовый анализ будущих тенденций движущих сил миграции; семинары по сценариям с участием национальных экспертов и ключевых заинтересованных сторон</a:t>
            </a:r>
            <a:r>
              <a:rPr lang="ru" sz="2400" dirty="0" smtClean="0">
                <a:solidFill>
                  <a:srgbClr val="17375E"/>
                </a:solidFill>
                <a:cs typeface="Calibri"/>
              </a:rPr>
              <a:t>.</a:t>
            </a:r>
            <a:endParaRPr lang="ru" sz="2400" b="1" dirty="0">
              <a:solidFill>
                <a:srgbClr val="17375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255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C5826-318D-9446-B472-2C065B7D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70" y="128470"/>
            <a:ext cx="8229600" cy="762436"/>
          </a:xfr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b="1" cap="small" dirty="0" smtClean="0">
                <a:solidFill>
                  <a:schemeClr val="bg1"/>
                </a:solidFill>
              </a:rPr>
              <a:t>Дальнейшие шаги</a:t>
            </a:r>
            <a:endParaRPr lang="en-NL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B90B4DF-0883-E449-ACD9-E585DF1B134B}"/>
              </a:ext>
            </a:extLst>
          </p:cNvPr>
          <p:cNvSpPr txBox="1">
            <a:spLocks/>
          </p:cNvSpPr>
          <p:nvPr/>
        </p:nvSpPr>
        <p:spPr>
          <a:xfrm>
            <a:off x="448965" y="1350112"/>
            <a:ext cx="8246070" cy="3664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Установление нового мирового стандарта в анализе мобильности навыков</a:t>
            </a:r>
            <a:r>
              <a:rPr lang="en-GB" sz="2400" dirty="0">
                <a:solidFill>
                  <a:srgbClr val="17375E"/>
                </a:solidFill>
                <a:cs typeface="Calibri"/>
              </a:rPr>
              <a:t/>
            </a:r>
            <a:br>
              <a:rPr lang="en-GB" sz="2400" dirty="0">
                <a:solidFill>
                  <a:srgbClr val="17375E"/>
                </a:solidFill>
                <a:cs typeface="Calibri"/>
              </a:rPr>
            </a:b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r>
              <a:rPr lang="ru" sz="2400" dirty="0">
                <a:solidFill>
                  <a:srgbClr val="17375E"/>
                </a:solidFill>
                <a:cs typeface="Calibri"/>
              </a:rPr>
              <a:t>Предоставление доказательной базы для более эффективной политики мобильности навыков в рамках ЦАРЭС.</a:t>
            </a: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lvl="1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None/>
            </a:pPr>
            <a:endParaRPr lang="en-NL"/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lvl="1" indent="0">
              <a:lnSpc>
                <a:spcPct val="80000"/>
              </a:lnSpc>
              <a:buClr>
                <a:srgbClr val="17375E"/>
              </a:buClr>
              <a:buNone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lvl="1"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>
              <a:lnSpc>
                <a:spcPct val="80000"/>
              </a:lnSpc>
              <a:buClr>
                <a:srgbClr val="17375E"/>
              </a:buClr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sz="2400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457200" indent="-457200">
              <a:lnSpc>
                <a:spcPct val="80000"/>
              </a:lnSpc>
              <a:buClr>
                <a:srgbClr val="17375E"/>
              </a:buClr>
              <a:buFont typeface="+mj-lt"/>
              <a:buAutoNum type="arabicPeriod"/>
              <a:defRPr/>
            </a:pPr>
            <a:endParaRPr lang="en-GB" dirty="0">
              <a:solidFill>
                <a:srgbClr val="17375E"/>
              </a:solidFill>
              <a:cs typeface="Calibri"/>
            </a:endParaRPr>
          </a:p>
          <a:p>
            <a:pPr marL="0" indent="0">
              <a:buFont typeface="Arial" pitchFamily="34" charset="0"/>
              <a:buNone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6135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B6D6F428-F004-4C44-A960-1EAA7FEE28CF}"/>
</file>

<file path=customXml/itemProps2.xml><?xml version="1.0" encoding="utf-8"?>
<ds:datastoreItem xmlns:ds="http://schemas.openxmlformats.org/officeDocument/2006/customXml" ds:itemID="{EE0AC755-E7B1-42E2-9578-CDAE92AF509C}"/>
</file>

<file path=customXml/itemProps3.xml><?xml version="1.0" encoding="utf-8"?>
<ds:datastoreItem xmlns:ds="http://schemas.openxmlformats.org/officeDocument/2006/customXml" ds:itemID="{447A6D32-E594-4BFC-B06D-F52A244E1347}"/>
</file>

<file path=customXml/itemProps4.xml><?xml version="1.0" encoding="utf-8"?>
<ds:datastoreItem xmlns:ds="http://schemas.openxmlformats.org/officeDocument/2006/customXml" ds:itemID="{17D2490A-E764-4AD1-83CC-88BB5267DDA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Office PowerPoint</Application>
  <PresentationFormat>Экран (16:9)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Office Theme</vt:lpstr>
      <vt:lpstr>Укрепление регионального сотрудничества по развитию навыков в рамках Программы ЦАРЭС: основные достижения, вызовы и возможности для сотрудничества  Начальное совещание и круглый стол международных экспертов  30–31 мая 2022 г., Тбилиси, Грузия</vt:lpstr>
      <vt:lpstr>   Установление нового мирового стандарта в анализе мобильности навыков   </vt:lpstr>
      <vt:lpstr>   Установление нового мирового стандарта в анализе мобильности навыков   </vt:lpstr>
      <vt:lpstr>    Научная статья 1  Долгосрочные тенденции и тренды миграции в Центральной Азии    </vt:lpstr>
      <vt:lpstr>    Научная статья 2  Недавние факторы миграции из Центральной Азии    </vt:lpstr>
      <vt:lpstr> Научная статья 3  Тенденции миграционной политики и доступ к рынку в ЦА</vt:lpstr>
      <vt:lpstr> Научная статья 4  Эффективность политики в отношении навыков</vt:lpstr>
      <vt:lpstr>     Научная статья 5  Мобильность навыков в Центральной Азии: прогнозы и сценарии    </vt:lpstr>
      <vt:lpstr>Дальнейшие шаги</vt:lpstr>
      <vt:lpstr>Укрепление регионального сотрудничества по развитию навыков в рамках Программы ЦАРЭС: основные достижения, вызовы и возможности для сотрудничества  Начальное совещание и круглый стол международных экспертов  30–31 мая 2022 г., Тбилиси, Грузия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2022-05-31T07:39:30Z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ContentTypeId">
    <vt:lpwstr>0x010100A3BFD338C4D69F46BE33AA49AB50870100C520B00D8BB20C45814389052060F14C</vt:lpwstr>
  </property>
  <property fmtid="{D5CDD505-2E9C-101B-9397-08002B2CF9AE}" pid="10" name="MediaServiceImageTags">
    <vt:lpwstr/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Division">
    <vt:lpwstr>4;#CWRC|ecfd6e9e-1aa8-422e-b0ee-5f69329336ed</vt:lpwstr>
  </property>
  <property fmtid="{D5CDD505-2E9C-101B-9397-08002B2CF9AE}" pid="15" name="ADBSector">
    <vt:lpwstr/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