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Layouts/slideLayout9.xml" ContentType="application/vnd.openxmlformats-officedocument.presentationml.slideLayout+xml"/>
  <Override PartName="/ppt/slideLayouts/slideLayout5.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ustom.xml" ContentType="application/vnd.openxmlformats-officedocument.custom-propertie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2"/>
  </p:notesMasterIdLst>
  <p:sldIdLst>
    <p:sldId id="703" r:id="rId2"/>
    <p:sldId id="695" r:id="rId3"/>
    <p:sldId id="694" r:id="rId4"/>
    <p:sldId id="698" r:id="rId5"/>
    <p:sldId id="699" r:id="rId6"/>
    <p:sldId id="700" r:id="rId7"/>
    <p:sldId id="701" r:id="rId8"/>
    <p:sldId id="702" r:id="rId9"/>
    <p:sldId id="704" r:id="rId10"/>
    <p:sldId id="696"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B9F8"/>
    <a:srgbClr val="02B4F2"/>
    <a:srgbClr val="FE9202"/>
    <a:srgbClr val="E7FF01"/>
    <a:srgbClr val="E39A39"/>
    <a:srgbClr val="1D3A00"/>
    <a:srgbClr val="5EEC3C"/>
    <a:srgbClr val="990099"/>
    <a:srgbClr val="CC0099"/>
    <a:srgbClr val="007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21" autoAdjust="0"/>
    <p:restoredTop sz="94620" autoAdjust="0"/>
  </p:normalViewPr>
  <p:slideViewPr>
    <p:cSldViewPr>
      <p:cViewPr varScale="1">
        <p:scale>
          <a:sx n="137" d="100"/>
          <a:sy n="137" d="100"/>
        </p:scale>
        <p:origin x="688" y="19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152705" cy="1527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20" Type="http://schemas.openxmlformats.org/officeDocument/2006/relationships/customXml" Target="../customXml/item4.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D18E60-4300-4729-A0D7-6AB984C3922D}" type="datetimeFigureOut">
              <a:rPr lang="en-US" smtClean="0"/>
              <a:t>5/31/22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533E96-F078-4B3D-A8F4-F1AF21EBC357}" type="slidenum">
              <a:rPr lang="en-US" smtClean="0"/>
              <a:t>‹#›</a:t>
            </a:fld>
            <a:endParaRPr lang="en-US"/>
          </a:p>
        </p:txBody>
      </p:sp>
    </p:spTree>
    <p:extLst>
      <p:ext uri="{BB962C8B-B14F-4D97-AF65-F5344CB8AC3E}">
        <p14:creationId xmlns:p14="http://schemas.microsoft.com/office/powerpoint/2010/main" val="2844300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01670" y="2571750"/>
            <a:ext cx="7177135" cy="1374345"/>
          </a:xfrm>
          <a:noFill/>
          <a:effectLst>
            <a:outerShdw blurRad="50800" dist="38100" dir="2700000" algn="tl" rotWithShape="0">
              <a:prstClr val="black">
                <a:alpha val="40000"/>
              </a:prstClr>
            </a:outerShdw>
          </a:effectLst>
        </p:spPr>
        <p:txBody>
          <a:bodyPr>
            <a:normAutofit/>
          </a:bodyPr>
          <a:lstStyle>
            <a:lvl1pPr algn="l">
              <a:defRPr sz="3600">
                <a:solidFill>
                  <a:schemeClr val="bg2"/>
                </a:solidFill>
              </a:defRPr>
            </a:lvl1pPr>
          </a:lstStyle>
          <a:p>
            <a:r>
              <a:rPr lang="en-US" dirty="0"/>
              <a:t>Click to edit Master title style</a:t>
            </a:r>
          </a:p>
        </p:txBody>
      </p:sp>
      <p:sp>
        <p:nvSpPr>
          <p:cNvPr id="3" name="Subtitle 2"/>
          <p:cNvSpPr>
            <a:spLocks noGrp="1"/>
          </p:cNvSpPr>
          <p:nvPr>
            <p:ph type="subTitle" idx="1"/>
          </p:nvPr>
        </p:nvSpPr>
        <p:spPr>
          <a:xfrm>
            <a:off x="601670" y="1655520"/>
            <a:ext cx="7164342" cy="610821"/>
          </a:xfrm>
        </p:spPr>
        <p:txBody>
          <a:bodyPr>
            <a:normAutofit/>
          </a:bodyPr>
          <a:lstStyle>
            <a:lvl1pPr marL="0" indent="0" algn="l">
              <a:buNone/>
              <a:defRPr sz="2800" b="0" i="0">
                <a:solidFill>
                  <a:srgbClr val="00B0F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8" name="Picture 7" descr="Logo&#10;&#10;Description automatically generated">
            <a:extLst>
              <a:ext uri="{FF2B5EF4-FFF2-40B4-BE49-F238E27FC236}">
                <a16:creationId xmlns:a16="http://schemas.microsoft.com/office/drawing/2014/main" id="{DE531C40-5BCC-4413-AA5C-B41B8C684CC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6073" y="4556915"/>
            <a:ext cx="545597" cy="545597"/>
          </a:xfrm>
          <a:prstGeom prst="rect">
            <a:avLst/>
          </a:prstGeom>
        </p:spPr>
      </p:pic>
      <p:pic>
        <p:nvPicPr>
          <p:cNvPr id="10" name="Picture 9" descr="Logo&#10;&#10;Description automatically generated">
            <a:extLst>
              <a:ext uri="{FF2B5EF4-FFF2-40B4-BE49-F238E27FC236}">
                <a16:creationId xmlns:a16="http://schemas.microsoft.com/office/drawing/2014/main" id="{3BCD3074-E865-498A-A5A2-263675CEE5B4}"/>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29997" y="4544038"/>
            <a:ext cx="558475" cy="558475"/>
          </a:xfrm>
          <a:prstGeom prst="rect">
            <a:avLst/>
          </a:prstGeom>
        </p:spPr>
      </p:pic>
      <p:pic>
        <p:nvPicPr>
          <p:cNvPr id="12" name="Picture 11" descr="Logo&#10;&#10;Description automatically generated with low confidence">
            <a:extLst>
              <a:ext uri="{FF2B5EF4-FFF2-40B4-BE49-F238E27FC236}">
                <a16:creationId xmlns:a16="http://schemas.microsoft.com/office/drawing/2014/main" id="{43A11F9F-0F18-41EF-8401-07B664584F6E}"/>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778805" y="4542001"/>
            <a:ext cx="1437430" cy="696325"/>
          </a:xfrm>
          <a:prstGeom prst="rect">
            <a:avLst/>
          </a:prstGeom>
        </p:spPr>
      </p:pic>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descr="E:\websites\free-power-point-templates\2012\logos.png">
            <a:extLst>
              <a:ext uri="{FF2B5EF4-FFF2-40B4-BE49-F238E27FC236}">
                <a16:creationId xmlns:a16="http://schemas.microsoft.com/office/drawing/2014/main" id="{08B89D22-1D6E-450B-881F-4D2A4C527F72}"/>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3808475" y="2326213"/>
            <a:ext cx="1463784" cy="526961"/>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966" y="1197405"/>
            <a:ext cx="8246070" cy="3664918"/>
          </a:xfrm>
        </p:spPr>
        <p:txBody>
          <a:bodyPr/>
          <a:lstStyle>
            <a:lvl1pPr algn="l">
              <a:defRPr sz="2800">
                <a:solidFill>
                  <a:schemeClr val="tx1"/>
                </a:solidFill>
              </a:defRPr>
            </a:lvl1pPr>
            <a:lvl2pPr algn="l">
              <a:defRPr>
                <a:solidFill>
                  <a:schemeClr val="tx1"/>
                </a:solidFill>
              </a:defRPr>
            </a:lvl2pPr>
            <a:lvl3pPr algn="l">
              <a:defRPr>
                <a:solidFill>
                  <a:schemeClr val="tx1"/>
                </a:solidFill>
              </a:defRPr>
            </a:lvl3pPr>
            <a:lvl4pPr algn="l">
              <a:defRPr>
                <a:solidFill>
                  <a:schemeClr val="tx1"/>
                </a:solidFill>
              </a:defRPr>
            </a:lvl4pPr>
            <a:lvl5pPr algn="l">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3">
            <a:extLst>
              <a:ext uri="{FF2B5EF4-FFF2-40B4-BE49-F238E27FC236}">
                <a16:creationId xmlns:a16="http://schemas.microsoft.com/office/drawing/2014/main" id="{847E726B-9D90-4860-AA11-BEC25578D0A5}"/>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48965" y="433880"/>
            <a:ext cx="7024430" cy="572644"/>
          </a:xfrm>
        </p:spPr>
        <p:txBody>
          <a:bodyPr>
            <a:normAutofit/>
          </a:bodyPr>
          <a:lstStyle>
            <a:lvl1pPr algn="l">
              <a:defRPr sz="3600">
                <a:solidFill>
                  <a:srgbClr val="00B0F0"/>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448965" y="1044700"/>
            <a:ext cx="7024430" cy="3511061"/>
          </a:xfrm>
        </p:spPr>
        <p:txBody>
          <a:bodyPr/>
          <a:lstStyle>
            <a:lvl1pPr>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1670" y="128470"/>
            <a:ext cx="8093365" cy="763525"/>
          </a:xfrm>
        </p:spPr>
        <p:txBody>
          <a:bodyPr>
            <a:normAutofit/>
          </a:bodyPr>
          <a:lstStyle>
            <a:lvl1pPr algn="l">
              <a:defRPr sz="3600" baseline="0">
                <a:solidFill>
                  <a:srgbClr val="00B0F0"/>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Text Placeholder 2"/>
          <p:cNvSpPr>
            <a:spLocks noGrp="1"/>
          </p:cNvSpPr>
          <p:nvPr>
            <p:ph type="body" idx="1"/>
          </p:nvPr>
        </p:nvSpPr>
        <p:spPr>
          <a:xfrm>
            <a:off x="536879" y="1350110"/>
            <a:ext cx="4040188" cy="479822"/>
          </a:xfrm>
        </p:spPr>
        <p:txBody>
          <a:bodyPr anchor="b"/>
          <a:lstStyle>
            <a:lvl1pPr marL="0" indent="0" algn="ctr">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36879" y="1822507"/>
            <a:ext cx="4040188" cy="2276294"/>
          </a:xfrm>
        </p:spPr>
        <p:txBody>
          <a:bodyPr/>
          <a:lstStyle>
            <a:lvl1pPr algn="ctr">
              <a:defRPr sz="2400">
                <a:solidFill>
                  <a:schemeClr val="tx1"/>
                </a:solidFill>
              </a:defRPr>
            </a:lvl1pPr>
            <a:lvl2pPr algn="ctr">
              <a:defRPr sz="2000">
                <a:solidFill>
                  <a:schemeClr val="tx1"/>
                </a:solidFill>
              </a:defRPr>
            </a:lvl2pPr>
            <a:lvl3pPr algn="ctr">
              <a:defRPr sz="1800">
                <a:solidFill>
                  <a:schemeClr val="tx1"/>
                </a:solidFill>
              </a:defRPr>
            </a:lvl3pPr>
            <a:lvl4pPr algn="ctr">
              <a:defRPr sz="1600">
                <a:solidFill>
                  <a:schemeClr val="tx1"/>
                </a:solidFill>
              </a:defRPr>
            </a:lvl4pPr>
            <a:lvl5pPr algn="ctr">
              <a:defRPr sz="1600">
                <a:solidFill>
                  <a:schemeClr val="tx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572000" y="1350110"/>
            <a:ext cx="4041775" cy="479822"/>
          </a:xfrm>
        </p:spPr>
        <p:txBody>
          <a:bodyPr anchor="b"/>
          <a:lstStyle>
            <a:lvl1pPr marL="0" indent="0" algn="ctr">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572000" y="1822507"/>
            <a:ext cx="4041775" cy="2276294"/>
          </a:xfrm>
        </p:spPr>
        <p:txBody>
          <a:bodyPr/>
          <a:lstStyle>
            <a:lvl1pPr algn="ctr">
              <a:defRPr sz="2400">
                <a:solidFill>
                  <a:schemeClr val="tx1"/>
                </a:solidFill>
              </a:defRPr>
            </a:lvl1pPr>
            <a:lvl2pPr algn="ctr">
              <a:defRPr sz="2000">
                <a:solidFill>
                  <a:schemeClr val="tx1"/>
                </a:solidFill>
              </a:defRPr>
            </a:lvl2pPr>
            <a:lvl3pPr algn="ctr">
              <a:defRPr sz="1800">
                <a:solidFill>
                  <a:schemeClr val="tx1"/>
                </a:solidFill>
              </a:defRPr>
            </a:lvl3pPr>
            <a:lvl4pPr algn="ctr">
              <a:defRPr sz="1600">
                <a:solidFill>
                  <a:schemeClr val="tx1"/>
                </a:solidFill>
              </a:defRPr>
            </a:lvl4pPr>
            <a:lvl5pPr algn="ctr">
              <a:defRPr sz="1600">
                <a:solidFill>
                  <a:schemeClr val="tx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Box 6">
            <a:extLst>
              <a:ext uri="{FF2B5EF4-FFF2-40B4-BE49-F238E27FC236}">
                <a16:creationId xmlns:a16="http://schemas.microsoft.com/office/drawing/2014/main" id="{11E867DF-3DCA-4725-94F0-F2B6BD747A82}"/>
              </a:ext>
            </a:extLst>
          </p:cNvPr>
          <p:cNvSpPr txBox="1"/>
          <p:nvPr userDrawn="1"/>
        </p:nvSpPr>
        <p:spPr>
          <a:xfrm>
            <a:off x="-9150" y="5213747"/>
            <a:ext cx="8389625" cy="523220"/>
          </a:xfrm>
          <a:prstGeom prst="rect">
            <a:avLst/>
          </a:prstGeom>
          <a:noFill/>
        </p:spPr>
        <p:txBody>
          <a:bodyPr wrap="square" rtlCol="0">
            <a:spAutoFit/>
          </a:bodyPr>
          <a:lstStyle/>
          <a:p>
            <a:r>
              <a:rPr lang="en-US" sz="1400" dirty="0">
                <a:solidFill>
                  <a:schemeClr val="bg1">
                    <a:lumMod val="65000"/>
                  </a:schemeClr>
                </a:solidFill>
              </a:rPr>
              <a:t>This presentation uses a free template provided by FPPT.com</a:t>
            </a:r>
          </a:p>
          <a:p>
            <a:r>
              <a:rPr lang="en-US" sz="1400" dirty="0">
                <a:solidFill>
                  <a:schemeClr val="bg1">
                    <a:lumMod val="65000"/>
                  </a:schemeClr>
                </a:solidFill>
              </a:rPr>
              <a:t>www.free-power-point-templates.com</a:t>
            </a:r>
          </a:p>
        </p:txBody>
      </p:sp>
      <p:pic>
        <p:nvPicPr>
          <p:cNvPr id="8" name="Picture 7" descr="Logo&#10;&#10;Description automatically generated">
            <a:extLst>
              <a:ext uri="{FF2B5EF4-FFF2-40B4-BE49-F238E27FC236}">
                <a16:creationId xmlns:a16="http://schemas.microsoft.com/office/drawing/2014/main" id="{CD60A5A7-9F09-47D4-BC9F-BB1ADA5EA237}"/>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56073" y="4556915"/>
            <a:ext cx="545597" cy="545597"/>
          </a:xfrm>
          <a:prstGeom prst="rect">
            <a:avLst/>
          </a:prstGeom>
        </p:spPr>
      </p:pic>
      <p:pic>
        <p:nvPicPr>
          <p:cNvPr id="9" name="Picture 8" descr="Logo&#10;&#10;Description automatically generated">
            <a:extLst>
              <a:ext uri="{FF2B5EF4-FFF2-40B4-BE49-F238E27FC236}">
                <a16:creationId xmlns:a16="http://schemas.microsoft.com/office/drawing/2014/main" id="{52C8A23C-685D-43C1-B988-55AA07D6BE64}"/>
              </a:ext>
            </a:extLst>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729997" y="4544038"/>
            <a:ext cx="558475" cy="558475"/>
          </a:xfrm>
          <a:prstGeom prst="rect">
            <a:avLst/>
          </a:prstGeom>
        </p:spPr>
      </p:pic>
      <p:pic>
        <p:nvPicPr>
          <p:cNvPr id="10" name="Picture 9" descr="Logo&#10;&#10;Description automatically generated with low confidence">
            <a:extLst>
              <a:ext uri="{FF2B5EF4-FFF2-40B4-BE49-F238E27FC236}">
                <a16:creationId xmlns:a16="http://schemas.microsoft.com/office/drawing/2014/main" id="{B33467BE-478F-4B37-A5E8-813E9F163266}"/>
              </a:ext>
            </a:extLst>
          </p:cNvPr>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7778805" y="4542001"/>
            <a:ext cx="1437430" cy="696325"/>
          </a:xfrm>
          <a:prstGeom prst="rect">
            <a:avLst/>
          </a:prstGeom>
        </p:spPr>
      </p:pic>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7618D8EA-F1CE-402D-A4F8-248FA285A6B5}"/>
              </a:ext>
            </a:extLst>
          </p:cNvPr>
          <p:cNvSpPr txBox="1">
            <a:spLocks/>
          </p:cNvSpPr>
          <p:nvPr/>
        </p:nvSpPr>
        <p:spPr>
          <a:xfrm>
            <a:off x="296260" y="1197405"/>
            <a:ext cx="5955495" cy="1786591"/>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600" kern="1200">
                <a:solidFill>
                  <a:srgbClr val="00B0F0"/>
                </a:solidFill>
                <a:effectLst>
                  <a:outerShdw blurRad="50800" dist="38100" dir="2700000" algn="tl" rotWithShape="0">
                    <a:prstClr val="black">
                      <a:alpha val="40000"/>
                    </a:prstClr>
                  </a:outerShdw>
                </a:effectLst>
                <a:latin typeface="+mj-lt"/>
                <a:ea typeface="+mj-ea"/>
                <a:cs typeface="+mj-cs"/>
              </a:defRPr>
            </a:lvl1pPr>
          </a:lstStyle>
          <a:p>
            <a:r>
              <a:rPr lang="en-US" sz="2600" dirty="0">
                <a:solidFill>
                  <a:schemeClr val="bg1"/>
                </a:solidFill>
                <a:latin typeface="Arial Black" panose="020B0A04020102020204" pitchFamily="34" charset="0"/>
              </a:rPr>
              <a:t>Closing session: Strategies for achieving reform: Where to go from here? </a:t>
            </a:r>
          </a:p>
          <a:p>
            <a:endParaRPr lang="en-US" dirty="0">
              <a:solidFill>
                <a:schemeClr val="bg1"/>
              </a:solidFill>
              <a:latin typeface="Arial Black" panose="020B0A04020102020204" pitchFamily="34" charset="0"/>
            </a:endParaRPr>
          </a:p>
        </p:txBody>
      </p:sp>
      <p:sp>
        <p:nvSpPr>
          <p:cNvPr id="9" name="Subtitle 2">
            <a:extLst>
              <a:ext uri="{FF2B5EF4-FFF2-40B4-BE49-F238E27FC236}">
                <a16:creationId xmlns:a16="http://schemas.microsoft.com/office/drawing/2014/main" id="{FEA72FE8-9FBF-4530-85AF-6ABD622BB239}"/>
              </a:ext>
            </a:extLst>
          </p:cNvPr>
          <p:cNvSpPr txBox="1">
            <a:spLocks/>
          </p:cNvSpPr>
          <p:nvPr/>
        </p:nvSpPr>
        <p:spPr>
          <a:xfrm>
            <a:off x="296261" y="2571750"/>
            <a:ext cx="4275739" cy="1374345"/>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itchFamily="34" charset="0"/>
              <a:buChar char="•"/>
              <a:defRPr sz="2800" kern="1200">
                <a:solidFill>
                  <a:schemeClr val="bg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bg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bg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bg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US" sz="2000" b="1" dirty="0">
              <a:solidFill>
                <a:srgbClr val="00B0F0"/>
              </a:solidFill>
              <a:latin typeface="Arial" panose="020B0604020202020204" pitchFamily="34" charset="0"/>
              <a:cs typeface="Arial" panose="020B0604020202020204" pitchFamily="34" charset="0"/>
            </a:endParaRPr>
          </a:p>
          <a:p>
            <a:pPr marL="0" indent="0">
              <a:buNone/>
            </a:pPr>
            <a:endParaRPr lang="en-US" sz="2000" b="1" dirty="0">
              <a:solidFill>
                <a:srgbClr val="00B0F0"/>
              </a:solidFill>
              <a:latin typeface="Arial" panose="020B0604020202020204" pitchFamily="34" charset="0"/>
              <a:cs typeface="Arial" panose="020B0604020202020204" pitchFamily="34" charset="0"/>
            </a:endParaRPr>
          </a:p>
          <a:p>
            <a:pPr marL="0" indent="0">
              <a:buNone/>
            </a:pPr>
            <a:r>
              <a:rPr lang="en-US" sz="1900" b="1" dirty="0">
                <a:solidFill>
                  <a:srgbClr val="00B0F0"/>
                </a:solidFill>
                <a:latin typeface="Arial" panose="020B0604020202020204" pitchFamily="34" charset="0"/>
                <a:cs typeface="Arial" panose="020B0604020202020204" pitchFamily="34" charset="0"/>
              </a:rPr>
              <a:t>Hein de Haas	</a:t>
            </a:r>
            <a:br>
              <a:rPr lang="en-US" sz="1900" dirty="0">
                <a:solidFill>
                  <a:srgbClr val="00B0F0"/>
                </a:solidFill>
                <a:latin typeface="Arial" panose="020B0604020202020204" pitchFamily="34" charset="0"/>
                <a:cs typeface="Arial" panose="020B0604020202020204" pitchFamily="34" charset="0"/>
              </a:rPr>
            </a:br>
            <a:r>
              <a:rPr lang="en-US" sz="1900" dirty="0">
                <a:solidFill>
                  <a:srgbClr val="00B0F0"/>
                </a:solidFill>
                <a:latin typeface="Arial" panose="020B0604020202020204" pitchFamily="34" charset="0"/>
                <a:cs typeface="Arial" panose="020B0604020202020204" pitchFamily="34" charset="0"/>
              </a:rPr>
              <a:t>Professor, University of Amsterdam</a:t>
            </a:r>
            <a:br>
              <a:rPr lang="en-US" sz="1900" dirty="0">
                <a:solidFill>
                  <a:srgbClr val="00B0F0"/>
                </a:solidFill>
                <a:latin typeface="Arial" panose="020B0604020202020204" pitchFamily="34" charset="0"/>
                <a:cs typeface="Arial" panose="020B0604020202020204" pitchFamily="34" charset="0"/>
              </a:rPr>
            </a:br>
            <a:r>
              <a:rPr lang="en-US" sz="1900" dirty="0">
                <a:solidFill>
                  <a:srgbClr val="00B0F0"/>
                </a:solidFill>
                <a:latin typeface="Arial" panose="020B0604020202020204" pitchFamily="34" charset="0"/>
                <a:cs typeface="Arial" panose="020B0604020202020204" pitchFamily="34" charset="0"/>
              </a:rPr>
              <a:t>Director, International Migration Institute (IMI)</a:t>
            </a:r>
          </a:p>
        </p:txBody>
      </p:sp>
      <p:sp>
        <p:nvSpPr>
          <p:cNvPr id="11" name="Title 10">
            <a:extLst>
              <a:ext uri="{FF2B5EF4-FFF2-40B4-BE49-F238E27FC236}">
                <a16:creationId xmlns:a16="http://schemas.microsoft.com/office/drawing/2014/main" id="{83F303A0-6AF5-4C4C-9ED4-98642EE50CBD}"/>
              </a:ext>
            </a:extLst>
          </p:cNvPr>
          <p:cNvSpPr>
            <a:spLocks noGrp="1"/>
          </p:cNvSpPr>
          <p:nvPr>
            <p:ph type="title"/>
          </p:nvPr>
        </p:nvSpPr>
        <p:spPr>
          <a:xfrm>
            <a:off x="0" y="-24235"/>
            <a:ext cx="4572000" cy="916230"/>
          </a:xfrm>
        </p:spPr>
        <p:txBody>
          <a:bodyPr>
            <a:noAutofit/>
          </a:bodyPr>
          <a:lstStyle/>
          <a:p>
            <a:r>
              <a:rPr kumimoji="0" lang="en-US" sz="1050" b="1" i="0" u="none" strike="noStrike" kern="1200" cap="none" spc="0" normalizeH="0" baseline="0" noProof="0" dirty="0">
                <a:ln>
                  <a:noFill/>
                </a:ln>
                <a:effectLst/>
                <a:uLnTx/>
                <a:uFillTx/>
                <a:latin typeface="+mn-lt"/>
                <a:ea typeface="Times New Roman" panose="02020603050405020304" pitchFamily="18" charset="0"/>
              </a:rPr>
              <a:t>Strengthening Regional Cooperation on Skills Development under the CAREC Program: Key Progress, Challenges, and Opportunities for Collabora</a:t>
            </a:r>
            <a:r>
              <a:rPr kumimoji="0" lang="en-US" sz="1050" i="0" u="none" strike="noStrike" kern="1200" cap="none" spc="0" normalizeH="0" baseline="0" noProof="0" dirty="0">
                <a:ln>
                  <a:noFill/>
                </a:ln>
                <a:effectLst/>
                <a:uLnTx/>
                <a:uFillTx/>
                <a:latin typeface="Avante garde"/>
                <a:ea typeface="Times New Roman" panose="02020603050405020304" pitchFamily="18" charset="0"/>
              </a:rPr>
              <a:t>tion</a:t>
            </a:r>
            <a:br>
              <a:rPr kumimoji="0" lang="en-US" sz="1050" i="0" u="none" strike="noStrike" kern="1200" cap="none" spc="0" normalizeH="0" baseline="0" noProof="0" dirty="0">
                <a:ln>
                  <a:noFill/>
                </a:ln>
                <a:solidFill>
                  <a:schemeClr val="bg1"/>
                </a:solidFill>
                <a:effectLst/>
                <a:uLnTx/>
                <a:uFillTx/>
                <a:latin typeface="Avante garde"/>
                <a:ea typeface="Times New Roman" panose="02020603050405020304" pitchFamily="18" charset="0"/>
              </a:rPr>
            </a:br>
            <a:r>
              <a:rPr kumimoji="0" lang="en-US" sz="1000" i="0" u="none" strike="noStrike" kern="1200" cap="none" spc="0" normalizeH="0" baseline="0" noProof="0" dirty="0">
                <a:ln>
                  <a:noFill/>
                </a:ln>
                <a:solidFill>
                  <a:schemeClr val="bg1"/>
                </a:solidFill>
                <a:effectLst/>
                <a:uLnTx/>
                <a:uFillTx/>
                <a:latin typeface="Avante garde"/>
                <a:ea typeface="Times New Roman" panose="02020603050405020304" pitchFamily="18" charset="0"/>
              </a:rPr>
              <a:t>Inception Meeting and International Expert Roundtable </a:t>
            </a:r>
            <a:br>
              <a:rPr kumimoji="0" lang="en-US" sz="1000" i="0" u="none" strike="noStrike" kern="1200" cap="none" spc="0" normalizeH="0" baseline="0" noProof="0" dirty="0">
                <a:ln>
                  <a:noFill/>
                </a:ln>
                <a:solidFill>
                  <a:schemeClr val="bg1"/>
                </a:solidFill>
                <a:effectLst/>
                <a:uLnTx/>
                <a:uFillTx/>
                <a:latin typeface="Avante garde"/>
                <a:ea typeface="Times New Roman" panose="02020603050405020304" pitchFamily="18" charset="0"/>
              </a:rPr>
            </a:br>
            <a:r>
              <a:rPr kumimoji="0" lang="en-US" sz="1000" i="0" u="none" strike="noStrike" kern="1200" cap="none" spc="0" normalizeH="0" baseline="0" noProof="0" dirty="0">
                <a:ln>
                  <a:noFill/>
                </a:ln>
                <a:solidFill>
                  <a:schemeClr val="bg1"/>
                </a:solidFill>
                <a:effectLst/>
                <a:uLnTx/>
                <a:uFillTx/>
                <a:latin typeface="Avante garde"/>
                <a:ea typeface="Times New Roman" panose="02020603050405020304" pitchFamily="18" charset="0"/>
              </a:rPr>
              <a:t>30–31 May 2022, Tbilisi, Georgia</a:t>
            </a:r>
            <a:endParaRPr lang="en-US" sz="1050" dirty="0">
              <a:solidFill>
                <a:schemeClr val="bg1"/>
              </a:solidFill>
            </a:endParaRPr>
          </a:p>
        </p:txBody>
      </p:sp>
    </p:spTree>
    <p:extLst>
      <p:ext uri="{BB962C8B-B14F-4D97-AF65-F5344CB8AC3E}">
        <p14:creationId xmlns:p14="http://schemas.microsoft.com/office/powerpoint/2010/main" val="39818685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7618D8EA-F1CE-402D-A4F8-248FA285A6B5}"/>
              </a:ext>
            </a:extLst>
          </p:cNvPr>
          <p:cNvSpPr txBox="1">
            <a:spLocks/>
          </p:cNvSpPr>
          <p:nvPr/>
        </p:nvSpPr>
        <p:spPr>
          <a:xfrm>
            <a:off x="296260" y="1197405"/>
            <a:ext cx="5955495" cy="1786591"/>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600" kern="1200">
                <a:solidFill>
                  <a:srgbClr val="00B0F0"/>
                </a:solidFill>
                <a:effectLst>
                  <a:outerShdw blurRad="50800" dist="38100" dir="2700000" algn="tl" rotWithShape="0">
                    <a:prstClr val="black">
                      <a:alpha val="40000"/>
                    </a:prstClr>
                  </a:outerShdw>
                </a:effectLst>
                <a:latin typeface="+mj-lt"/>
                <a:ea typeface="+mj-ea"/>
                <a:cs typeface="+mj-cs"/>
              </a:defRPr>
            </a:lvl1pPr>
          </a:lstStyle>
          <a:p>
            <a:r>
              <a:rPr lang="en-US" sz="2600" dirty="0">
                <a:solidFill>
                  <a:schemeClr val="bg1"/>
                </a:solidFill>
                <a:latin typeface="Arial Black" panose="020B0A04020102020204" pitchFamily="34" charset="0"/>
              </a:rPr>
              <a:t>Closing session: Strategies for achieving reform: Where to go from here? </a:t>
            </a:r>
          </a:p>
          <a:p>
            <a:endParaRPr lang="en-US" dirty="0">
              <a:solidFill>
                <a:schemeClr val="bg1"/>
              </a:solidFill>
              <a:latin typeface="Arial Black" panose="020B0A04020102020204" pitchFamily="34" charset="0"/>
            </a:endParaRPr>
          </a:p>
        </p:txBody>
      </p:sp>
      <p:sp>
        <p:nvSpPr>
          <p:cNvPr id="9" name="Subtitle 2">
            <a:extLst>
              <a:ext uri="{FF2B5EF4-FFF2-40B4-BE49-F238E27FC236}">
                <a16:creationId xmlns:a16="http://schemas.microsoft.com/office/drawing/2014/main" id="{FEA72FE8-9FBF-4530-85AF-6ABD622BB239}"/>
              </a:ext>
            </a:extLst>
          </p:cNvPr>
          <p:cNvSpPr txBox="1">
            <a:spLocks/>
          </p:cNvSpPr>
          <p:nvPr/>
        </p:nvSpPr>
        <p:spPr>
          <a:xfrm>
            <a:off x="296261" y="2571750"/>
            <a:ext cx="4275739" cy="1374345"/>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itchFamily="34" charset="0"/>
              <a:buChar char="•"/>
              <a:defRPr sz="2800" kern="1200">
                <a:solidFill>
                  <a:schemeClr val="bg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bg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bg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bg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US" sz="2000" b="1" dirty="0">
              <a:solidFill>
                <a:srgbClr val="00B0F0"/>
              </a:solidFill>
              <a:latin typeface="Arial" panose="020B0604020202020204" pitchFamily="34" charset="0"/>
              <a:cs typeface="Arial" panose="020B0604020202020204" pitchFamily="34" charset="0"/>
            </a:endParaRPr>
          </a:p>
          <a:p>
            <a:pPr marL="0" indent="0">
              <a:buNone/>
            </a:pPr>
            <a:endParaRPr lang="en-US" sz="2000" b="1" dirty="0">
              <a:solidFill>
                <a:srgbClr val="00B0F0"/>
              </a:solidFill>
              <a:latin typeface="Arial" panose="020B0604020202020204" pitchFamily="34" charset="0"/>
              <a:cs typeface="Arial" panose="020B0604020202020204" pitchFamily="34" charset="0"/>
            </a:endParaRPr>
          </a:p>
          <a:p>
            <a:pPr marL="0" indent="0">
              <a:buNone/>
            </a:pPr>
            <a:r>
              <a:rPr lang="en-US" sz="1900" b="1" dirty="0">
                <a:solidFill>
                  <a:srgbClr val="00B0F0"/>
                </a:solidFill>
                <a:latin typeface="Arial" panose="020B0604020202020204" pitchFamily="34" charset="0"/>
                <a:cs typeface="Arial" panose="020B0604020202020204" pitchFamily="34" charset="0"/>
              </a:rPr>
              <a:t>Hein de Haas	</a:t>
            </a:r>
            <a:br>
              <a:rPr lang="en-US" sz="1900" dirty="0">
                <a:solidFill>
                  <a:srgbClr val="00B0F0"/>
                </a:solidFill>
                <a:latin typeface="Arial" panose="020B0604020202020204" pitchFamily="34" charset="0"/>
                <a:cs typeface="Arial" panose="020B0604020202020204" pitchFamily="34" charset="0"/>
              </a:rPr>
            </a:br>
            <a:r>
              <a:rPr lang="en-US" sz="1900" dirty="0">
                <a:solidFill>
                  <a:srgbClr val="00B0F0"/>
                </a:solidFill>
                <a:latin typeface="Arial" panose="020B0604020202020204" pitchFamily="34" charset="0"/>
                <a:cs typeface="Arial" panose="020B0604020202020204" pitchFamily="34" charset="0"/>
              </a:rPr>
              <a:t>Professor, University of Amsterdam</a:t>
            </a:r>
            <a:br>
              <a:rPr lang="en-US" sz="1900" dirty="0">
                <a:solidFill>
                  <a:srgbClr val="00B0F0"/>
                </a:solidFill>
                <a:latin typeface="Arial" panose="020B0604020202020204" pitchFamily="34" charset="0"/>
                <a:cs typeface="Arial" panose="020B0604020202020204" pitchFamily="34" charset="0"/>
              </a:rPr>
            </a:br>
            <a:r>
              <a:rPr lang="en-US" sz="1900" dirty="0">
                <a:solidFill>
                  <a:srgbClr val="00B0F0"/>
                </a:solidFill>
                <a:latin typeface="Arial" panose="020B0604020202020204" pitchFamily="34" charset="0"/>
                <a:cs typeface="Arial" panose="020B0604020202020204" pitchFamily="34" charset="0"/>
              </a:rPr>
              <a:t>Director, International Migration Institute (IMI)</a:t>
            </a:r>
          </a:p>
        </p:txBody>
      </p:sp>
      <p:sp>
        <p:nvSpPr>
          <p:cNvPr id="11" name="Title 10">
            <a:extLst>
              <a:ext uri="{FF2B5EF4-FFF2-40B4-BE49-F238E27FC236}">
                <a16:creationId xmlns:a16="http://schemas.microsoft.com/office/drawing/2014/main" id="{83F303A0-6AF5-4C4C-9ED4-98642EE50CBD}"/>
              </a:ext>
            </a:extLst>
          </p:cNvPr>
          <p:cNvSpPr>
            <a:spLocks noGrp="1"/>
          </p:cNvSpPr>
          <p:nvPr>
            <p:ph type="title"/>
          </p:nvPr>
        </p:nvSpPr>
        <p:spPr>
          <a:xfrm>
            <a:off x="0" y="-24235"/>
            <a:ext cx="4572000" cy="916230"/>
          </a:xfrm>
        </p:spPr>
        <p:txBody>
          <a:bodyPr>
            <a:noAutofit/>
          </a:bodyPr>
          <a:lstStyle/>
          <a:p>
            <a:r>
              <a:rPr kumimoji="0" lang="en-US" sz="1050" b="1" i="0" u="none" strike="noStrike" kern="1200" cap="none" spc="0" normalizeH="0" baseline="0" noProof="0" dirty="0">
                <a:ln>
                  <a:noFill/>
                </a:ln>
                <a:effectLst/>
                <a:uLnTx/>
                <a:uFillTx/>
                <a:latin typeface="+mn-lt"/>
                <a:ea typeface="Times New Roman" panose="02020603050405020304" pitchFamily="18" charset="0"/>
              </a:rPr>
              <a:t>Strengthening Regional Cooperation on Skills Development under the CAREC Program: Key Progress, Challenges, and Opportunities for Collabora</a:t>
            </a:r>
            <a:r>
              <a:rPr kumimoji="0" lang="en-US" sz="1050" i="0" u="none" strike="noStrike" kern="1200" cap="none" spc="0" normalizeH="0" baseline="0" noProof="0" dirty="0">
                <a:ln>
                  <a:noFill/>
                </a:ln>
                <a:effectLst/>
                <a:uLnTx/>
                <a:uFillTx/>
                <a:latin typeface="Avante garde"/>
                <a:ea typeface="Times New Roman" panose="02020603050405020304" pitchFamily="18" charset="0"/>
              </a:rPr>
              <a:t>tion</a:t>
            </a:r>
            <a:br>
              <a:rPr kumimoji="0" lang="en-US" sz="1050" i="0" u="none" strike="noStrike" kern="1200" cap="none" spc="0" normalizeH="0" baseline="0" noProof="0" dirty="0">
                <a:ln>
                  <a:noFill/>
                </a:ln>
                <a:solidFill>
                  <a:schemeClr val="bg1"/>
                </a:solidFill>
                <a:effectLst/>
                <a:uLnTx/>
                <a:uFillTx/>
                <a:latin typeface="Avante garde"/>
                <a:ea typeface="Times New Roman" panose="02020603050405020304" pitchFamily="18" charset="0"/>
              </a:rPr>
            </a:br>
            <a:r>
              <a:rPr kumimoji="0" lang="en-US" sz="1000" i="0" u="none" strike="noStrike" kern="1200" cap="none" spc="0" normalizeH="0" baseline="0" noProof="0" dirty="0">
                <a:ln>
                  <a:noFill/>
                </a:ln>
                <a:solidFill>
                  <a:schemeClr val="bg1"/>
                </a:solidFill>
                <a:effectLst/>
                <a:uLnTx/>
                <a:uFillTx/>
                <a:latin typeface="Avante garde"/>
                <a:ea typeface="Times New Roman" panose="02020603050405020304" pitchFamily="18" charset="0"/>
              </a:rPr>
              <a:t>Inception Meeting and International Expert Roundtable </a:t>
            </a:r>
            <a:br>
              <a:rPr kumimoji="0" lang="en-US" sz="1000" i="0" u="none" strike="noStrike" kern="1200" cap="none" spc="0" normalizeH="0" baseline="0" noProof="0" dirty="0">
                <a:ln>
                  <a:noFill/>
                </a:ln>
                <a:solidFill>
                  <a:schemeClr val="bg1"/>
                </a:solidFill>
                <a:effectLst/>
                <a:uLnTx/>
                <a:uFillTx/>
                <a:latin typeface="Avante garde"/>
                <a:ea typeface="Times New Roman" panose="02020603050405020304" pitchFamily="18" charset="0"/>
              </a:rPr>
            </a:br>
            <a:r>
              <a:rPr kumimoji="0" lang="en-US" sz="1000" i="0" u="none" strike="noStrike" kern="1200" cap="none" spc="0" normalizeH="0" baseline="0" noProof="0" dirty="0">
                <a:ln>
                  <a:noFill/>
                </a:ln>
                <a:solidFill>
                  <a:schemeClr val="bg1"/>
                </a:solidFill>
                <a:effectLst/>
                <a:uLnTx/>
                <a:uFillTx/>
                <a:latin typeface="Avante garde"/>
                <a:ea typeface="Times New Roman" panose="02020603050405020304" pitchFamily="18" charset="0"/>
              </a:rPr>
              <a:t>30–31 May 2022, Tbilisi, Georgia</a:t>
            </a:r>
            <a:endParaRPr lang="en-US" sz="1050" dirty="0">
              <a:solidFill>
                <a:schemeClr val="bg1"/>
              </a:solidFill>
            </a:endParaRPr>
          </a:p>
        </p:txBody>
      </p:sp>
    </p:spTree>
    <p:extLst>
      <p:ext uri="{BB962C8B-B14F-4D97-AF65-F5344CB8AC3E}">
        <p14:creationId xmlns:p14="http://schemas.microsoft.com/office/powerpoint/2010/main" val="3770933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AEC5826-318D-9446-B472-2C065B7D61AC}"/>
              </a:ext>
            </a:extLst>
          </p:cNvPr>
          <p:cNvSpPr>
            <a:spLocks noGrp="1"/>
          </p:cNvSpPr>
          <p:nvPr>
            <p:ph type="title"/>
          </p:nvPr>
        </p:nvSpPr>
        <p:spPr>
          <a:xfrm>
            <a:off x="481906" y="128470"/>
            <a:ext cx="8229600" cy="633966"/>
          </a:xfrm>
          <a:solidFill>
            <a:schemeClr val="accent6">
              <a:lumMod val="75000"/>
            </a:schemeClr>
          </a:solidFill>
          <a:ln>
            <a:solidFill>
              <a:schemeClr val="accent1"/>
            </a:solidFill>
          </a:ln>
        </p:spPr>
        <p:txBody>
          <a:bodyPr>
            <a:noAutofit/>
          </a:bodyPr>
          <a:lstStyle/>
          <a:p>
            <a:br>
              <a:rPr lang="en-US" sz="2400" b="1" cap="small" dirty="0">
                <a:solidFill>
                  <a:schemeClr val="bg1"/>
                </a:solidFill>
              </a:rPr>
            </a:br>
            <a:br>
              <a:rPr lang="en-US" sz="2400" b="1" cap="small" dirty="0">
                <a:solidFill>
                  <a:schemeClr val="bg1"/>
                </a:solidFill>
              </a:rPr>
            </a:br>
            <a:br>
              <a:rPr lang="en-US" sz="2400" b="1" cap="small" dirty="0">
                <a:solidFill>
                  <a:schemeClr val="bg1"/>
                </a:solidFill>
              </a:rPr>
            </a:br>
            <a:r>
              <a:rPr lang="en-US" sz="2400" b="1" cap="small" dirty="0">
                <a:solidFill>
                  <a:schemeClr val="bg1"/>
                </a:solidFill>
              </a:rPr>
              <a:t>Setting a new global standard in skills mobility analysis</a:t>
            </a:r>
            <a:br>
              <a:rPr lang="en-US" sz="2400" b="1" cap="small" dirty="0">
                <a:solidFill>
                  <a:schemeClr val="bg1"/>
                </a:solidFill>
              </a:rPr>
            </a:br>
            <a:br>
              <a:rPr lang="en-US" sz="2400" b="1" cap="small" dirty="0">
                <a:solidFill>
                  <a:schemeClr val="bg1"/>
                </a:solidFill>
              </a:rPr>
            </a:br>
            <a:br>
              <a:rPr lang="en-US" sz="2400" b="1" cap="small" dirty="0">
                <a:solidFill>
                  <a:schemeClr val="bg1"/>
                </a:solidFill>
              </a:rPr>
            </a:br>
            <a:endParaRPr lang="en-NL" sz="3200" b="1" dirty="0">
              <a:solidFill>
                <a:schemeClr val="bg1"/>
              </a:solidFill>
              <a:effectLst/>
            </a:endParaRPr>
          </a:p>
        </p:txBody>
      </p:sp>
      <p:sp>
        <p:nvSpPr>
          <p:cNvPr id="6" name="Content Placeholder 1">
            <a:extLst>
              <a:ext uri="{FF2B5EF4-FFF2-40B4-BE49-F238E27FC236}">
                <a16:creationId xmlns:a16="http://schemas.microsoft.com/office/drawing/2014/main" id="{4B90B4DF-0883-E449-ACD9-E585DF1B134B}"/>
              </a:ext>
            </a:extLst>
          </p:cNvPr>
          <p:cNvSpPr txBox="1">
            <a:spLocks/>
          </p:cNvSpPr>
          <p:nvPr/>
        </p:nvSpPr>
        <p:spPr>
          <a:xfrm>
            <a:off x="448965" y="1350112"/>
            <a:ext cx="8246070" cy="366491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80000"/>
              </a:lnSpc>
              <a:buClr>
                <a:srgbClr val="17375E"/>
              </a:buClr>
              <a:defRPr/>
            </a:pPr>
            <a:r>
              <a:rPr lang="en-GB" sz="2400" dirty="0">
                <a:solidFill>
                  <a:srgbClr val="17375E"/>
                </a:solidFill>
                <a:cs typeface="Calibri"/>
              </a:rPr>
              <a:t>Providing the evidence basis for possible regional solutions to better link data and analysis on skills, </a:t>
            </a:r>
            <a:r>
              <a:rPr lang="en-GB" sz="2400" dirty="0" err="1">
                <a:solidFill>
                  <a:srgbClr val="17375E"/>
                </a:solidFill>
                <a:cs typeface="Calibri"/>
              </a:rPr>
              <a:t>labor</a:t>
            </a:r>
            <a:r>
              <a:rPr lang="en-GB" sz="2400" dirty="0">
                <a:solidFill>
                  <a:srgbClr val="17375E"/>
                </a:solidFill>
                <a:cs typeface="Calibri"/>
              </a:rPr>
              <a:t> market and migration dynamics. </a:t>
            </a:r>
          </a:p>
          <a:p>
            <a:pPr>
              <a:lnSpc>
                <a:spcPct val="80000"/>
              </a:lnSpc>
              <a:buClr>
                <a:srgbClr val="17375E"/>
              </a:buClr>
              <a:defRPr/>
            </a:pPr>
            <a:r>
              <a:rPr lang="en-GB" sz="2400" dirty="0">
                <a:solidFill>
                  <a:srgbClr val="17375E"/>
                </a:solidFill>
                <a:cs typeface="Calibri"/>
              </a:rPr>
              <a:t>Evidence base for ground-breaking quantitative analyses on </a:t>
            </a:r>
          </a:p>
          <a:p>
            <a:pPr lvl="2">
              <a:lnSpc>
                <a:spcPct val="80000"/>
              </a:lnSpc>
              <a:buClr>
                <a:srgbClr val="17375E"/>
              </a:buClr>
              <a:defRPr/>
            </a:pPr>
            <a:r>
              <a:rPr lang="en-GB" sz="2000" dirty="0">
                <a:solidFill>
                  <a:srgbClr val="17375E"/>
                </a:solidFill>
                <a:cs typeface="Calibri"/>
              </a:rPr>
              <a:t>migration trends</a:t>
            </a:r>
          </a:p>
          <a:p>
            <a:pPr lvl="2">
              <a:lnSpc>
                <a:spcPct val="80000"/>
              </a:lnSpc>
              <a:buClr>
                <a:srgbClr val="17375E"/>
              </a:buClr>
              <a:defRPr/>
            </a:pPr>
            <a:r>
              <a:rPr lang="en-GB" sz="2000" dirty="0">
                <a:solidFill>
                  <a:srgbClr val="17375E"/>
                </a:solidFill>
                <a:cs typeface="Calibri"/>
              </a:rPr>
              <a:t>migration determinants</a:t>
            </a:r>
          </a:p>
          <a:p>
            <a:pPr lvl="2">
              <a:lnSpc>
                <a:spcPct val="80000"/>
              </a:lnSpc>
              <a:buClr>
                <a:srgbClr val="17375E"/>
              </a:buClr>
              <a:defRPr/>
            </a:pPr>
            <a:r>
              <a:rPr lang="en-GB" sz="2000" dirty="0">
                <a:solidFill>
                  <a:srgbClr val="17375E"/>
                </a:solidFill>
                <a:cs typeface="Calibri"/>
              </a:rPr>
              <a:t>policy trends</a:t>
            </a:r>
          </a:p>
          <a:p>
            <a:pPr lvl="2">
              <a:lnSpc>
                <a:spcPct val="80000"/>
              </a:lnSpc>
              <a:buClr>
                <a:srgbClr val="17375E"/>
              </a:buClr>
              <a:defRPr/>
            </a:pPr>
            <a:r>
              <a:rPr lang="en-GB" sz="2000" dirty="0">
                <a:solidFill>
                  <a:srgbClr val="17375E"/>
                </a:solidFill>
                <a:cs typeface="Calibri"/>
              </a:rPr>
              <a:t>policy effectiveness</a:t>
            </a:r>
            <a:endParaRPr lang="en-GB" sz="2400" dirty="0">
              <a:solidFill>
                <a:srgbClr val="17375E"/>
              </a:solidFill>
              <a:cs typeface="Calibri"/>
            </a:endParaRPr>
          </a:p>
          <a:p>
            <a:pPr>
              <a:lnSpc>
                <a:spcPct val="80000"/>
              </a:lnSpc>
              <a:buClr>
                <a:srgbClr val="17375E"/>
              </a:buClr>
              <a:defRPr/>
            </a:pPr>
            <a:r>
              <a:rPr lang="en-GB" sz="2400" dirty="0">
                <a:solidFill>
                  <a:srgbClr val="17375E"/>
                </a:solidFill>
                <a:cs typeface="Calibri"/>
              </a:rPr>
              <a:t>Skills mobility scenarios implementing the Global Migration Futures methodology developed at IMI Oxford</a:t>
            </a:r>
          </a:p>
          <a:p>
            <a:pPr>
              <a:lnSpc>
                <a:spcPct val="80000"/>
              </a:lnSpc>
              <a:buClr>
                <a:srgbClr val="17375E"/>
              </a:buClr>
              <a:defRPr/>
            </a:pPr>
            <a:endParaRPr lang="en-GB" sz="2400" dirty="0">
              <a:solidFill>
                <a:srgbClr val="17375E"/>
              </a:solidFill>
              <a:cs typeface="Calibri"/>
            </a:endParaRPr>
          </a:p>
          <a:p>
            <a:pPr marL="0" indent="0">
              <a:lnSpc>
                <a:spcPct val="80000"/>
              </a:lnSpc>
              <a:buClr>
                <a:srgbClr val="17375E"/>
              </a:buClr>
              <a:buNone/>
              <a:defRPr/>
            </a:pPr>
            <a:endParaRPr lang="en-GB" sz="2400" dirty="0">
              <a:solidFill>
                <a:srgbClr val="17375E"/>
              </a:solidFill>
              <a:cs typeface="Calibri"/>
            </a:endParaRPr>
          </a:p>
          <a:p>
            <a:pPr marL="457200" lvl="1" indent="0">
              <a:lnSpc>
                <a:spcPct val="80000"/>
              </a:lnSpc>
              <a:buClr>
                <a:srgbClr val="17375E"/>
              </a:buClr>
              <a:buNone/>
              <a:defRPr/>
            </a:pPr>
            <a:endParaRPr lang="en-GB" sz="2400" dirty="0">
              <a:solidFill>
                <a:srgbClr val="17375E"/>
              </a:solidFill>
              <a:cs typeface="Calibri"/>
            </a:endParaRPr>
          </a:p>
          <a:p>
            <a:pPr lvl="1">
              <a:lnSpc>
                <a:spcPct val="80000"/>
              </a:lnSpc>
              <a:buClr>
                <a:srgbClr val="17375E"/>
              </a:buClr>
              <a:defRPr/>
            </a:pPr>
            <a:endParaRPr lang="en-GB" sz="2400" dirty="0">
              <a:solidFill>
                <a:srgbClr val="17375E"/>
              </a:solidFill>
              <a:cs typeface="Calibri"/>
            </a:endParaRPr>
          </a:p>
          <a:p>
            <a:pPr>
              <a:lnSpc>
                <a:spcPct val="80000"/>
              </a:lnSpc>
              <a:buClr>
                <a:srgbClr val="17375E"/>
              </a:buClr>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dirty="0">
              <a:solidFill>
                <a:srgbClr val="17375E"/>
              </a:solidFill>
              <a:cs typeface="Calibri"/>
            </a:endParaRPr>
          </a:p>
          <a:p>
            <a:pPr marL="457200" indent="-457200">
              <a:lnSpc>
                <a:spcPct val="80000"/>
              </a:lnSpc>
              <a:buClr>
                <a:srgbClr val="17375E"/>
              </a:buClr>
              <a:buFont typeface="+mj-lt"/>
              <a:buAutoNum type="arabicPeriod"/>
              <a:defRPr/>
            </a:pPr>
            <a:endParaRPr lang="en-GB" dirty="0">
              <a:solidFill>
                <a:srgbClr val="17375E"/>
              </a:solidFill>
              <a:cs typeface="Calibri"/>
            </a:endParaRPr>
          </a:p>
          <a:p>
            <a:pPr marL="0" indent="0">
              <a:buFont typeface="Arial" pitchFamily="34" charset="0"/>
              <a:buNone/>
            </a:pPr>
            <a:endParaRPr lang="en-NL" dirty="0"/>
          </a:p>
        </p:txBody>
      </p:sp>
    </p:spTree>
    <p:extLst>
      <p:ext uri="{BB962C8B-B14F-4D97-AF65-F5344CB8AC3E}">
        <p14:creationId xmlns:p14="http://schemas.microsoft.com/office/powerpoint/2010/main" val="4075050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AEC5826-318D-9446-B472-2C065B7D61AC}"/>
              </a:ext>
            </a:extLst>
          </p:cNvPr>
          <p:cNvSpPr>
            <a:spLocks noGrp="1"/>
          </p:cNvSpPr>
          <p:nvPr>
            <p:ph type="title"/>
          </p:nvPr>
        </p:nvSpPr>
        <p:spPr>
          <a:xfrm>
            <a:off x="481906" y="128470"/>
            <a:ext cx="8229600" cy="633966"/>
          </a:xfrm>
          <a:solidFill>
            <a:schemeClr val="accent6">
              <a:lumMod val="75000"/>
            </a:schemeClr>
          </a:solidFill>
          <a:ln>
            <a:solidFill>
              <a:schemeClr val="accent1"/>
            </a:solidFill>
          </a:ln>
        </p:spPr>
        <p:txBody>
          <a:bodyPr>
            <a:noAutofit/>
          </a:bodyPr>
          <a:lstStyle/>
          <a:p>
            <a:br>
              <a:rPr lang="en-US" sz="2400" b="1" cap="small" dirty="0">
                <a:solidFill>
                  <a:schemeClr val="bg1"/>
                </a:solidFill>
              </a:rPr>
            </a:br>
            <a:br>
              <a:rPr lang="en-US" sz="2400" b="1" cap="small" dirty="0">
                <a:solidFill>
                  <a:schemeClr val="bg1"/>
                </a:solidFill>
              </a:rPr>
            </a:br>
            <a:br>
              <a:rPr lang="en-US" sz="2400" b="1" cap="small" dirty="0">
                <a:solidFill>
                  <a:schemeClr val="bg1"/>
                </a:solidFill>
              </a:rPr>
            </a:br>
            <a:br>
              <a:rPr lang="en-US" sz="2400" b="1" cap="small" dirty="0">
                <a:solidFill>
                  <a:schemeClr val="bg1"/>
                </a:solidFill>
              </a:rPr>
            </a:br>
            <a:br>
              <a:rPr lang="en-US" sz="2400" b="1" cap="small" dirty="0">
                <a:solidFill>
                  <a:schemeClr val="bg1"/>
                </a:solidFill>
              </a:rPr>
            </a:br>
            <a:r>
              <a:rPr lang="en-US" sz="2400" b="1" cap="small" dirty="0">
                <a:solidFill>
                  <a:schemeClr val="bg1"/>
                </a:solidFill>
              </a:rPr>
              <a:t>Setting a new global standard in skills mobility analysis</a:t>
            </a:r>
            <a:br>
              <a:rPr lang="en-US" sz="2400" b="1" cap="small" dirty="0">
                <a:solidFill>
                  <a:schemeClr val="bg1"/>
                </a:solidFill>
              </a:rPr>
            </a:br>
            <a:br>
              <a:rPr lang="en-US" sz="2400" b="1" cap="small" dirty="0">
                <a:solidFill>
                  <a:schemeClr val="bg1"/>
                </a:solidFill>
              </a:rPr>
            </a:br>
            <a:br>
              <a:rPr lang="en-US" sz="2400" b="1" cap="small" dirty="0">
                <a:solidFill>
                  <a:schemeClr val="bg1"/>
                </a:solidFill>
              </a:rPr>
            </a:br>
            <a:br>
              <a:rPr lang="en-US" sz="2400" b="1" cap="small" dirty="0">
                <a:solidFill>
                  <a:schemeClr val="bg1"/>
                </a:solidFill>
              </a:rPr>
            </a:br>
            <a:br>
              <a:rPr lang="en-US" sz="2400" b="1" cap="small" dirty="0">
                <a:solidFill>
                  <a:schemeClr val="bg1"/>
                </a:solidFill>
              </a:rPr>
            </a:br>
            <a:endParaRPr lang="en-NL" sz="3200" b="1" dirty="0">
              <a:solidFill>
                <a:schemeClr val="bg1"/>
              </a:solidFill>
              <a:effectLst/>
            </a:endParaRPr>
          </a:p>
        </p:txBody>
      </p:sp>
      <p:sp>
        <p:nvSpPr>
          <p:cNvPr id="6" name="Content Placeholder 1">
            <a:extLst>
              <a:ext uri="{FF2B5EF4-FFF2-40B4-BE49-F238E27FC236}">
                <a16:creationId xmlns:a16="http://schemas.microsoft.com/office/drawing/2014/main" id="{4B90B4DF-0883-E449-ACD9-E585DF1B134B}"/>
              </a:ext>
            </a:extLst>
          </p:cNvPr>
          <p:cNvSpPr txBox="1">
            <a:spLocks/>
          </p:cNvSpPr>
          <p:nvPr/>
        </p:nvSpPr>
        <p:spPr>
          <a:xfrm>
            <a:off x="473671" y="1197405"/>
            <a:ext cx="8246070" cy="366491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80000"/>
              </a:lnSpc>
              <a:buClr>
                <a:srgbClr val="17375E"/>
              </a:buClr>
              <a:defRPr/>
            </a:pPr>
            <a:r>
              <a:rPr lang="en-GB" sz="2400" dirty="0">
                <a:solidFill>
                  <a:srgbClr val="17375E"/>
                </a:solidFill>
                <a:cs typeface="Calibri"/>
              </a:rPr>
              <a:t>New migration and policy databases</a:t>
            </a:r>
          </a:p>
          <a:p>
            <a:pPr lvl="1">
              <a:lnSpc>
                <a:spcPct val="80000"/>
              </a:lnSpc>
              <a:buClr>
                <a:srgbClr val="17375E"/>
              </a:buClr>
              <a:defRPr/>
            </a:pPr>
            <a:r>
              <a:rPr lang="en-GB" sz="2000" dirty="0">
                <a:solidFill>
                  <a:srgbClr val="17375E"/>
                </a:solidFill>
                <a:cs typeface="Calibri"/>
              </a:rPr>
              <a:t>Expansion of DEMIG C2C databases, integrating bilateral migration flow data on CAREC countries</a:t>
            </a:r>
          </a:p>
          <a:p>
            <a:pPr lvl="1">
              <a:lnSpc>
                <a:spcPct val="80000"/>
              </a:lnSpc>
              <a:buClr>
                <a:srgbClr val="17375E"/>
              </a:buClr>
              <a:defRPr/>
            </a:pPr>
            <a:r>
              <a:rPr lang="en-GB" sz="2000" dirty="0">
                <a:solidFill>
                  <a:srgbClr val="17375E"/>
                </a:solidFill>
                <a:cs typeface="Calibri"/>
              </a:rPr>
              <a:t>Expansion of DEMIG POLICY databases to include data on the evolution of CAREC migration policies </a:t>
            </a:r>
          </a:p>
          <a:p>
            <a:pPr lvl="1">
              <a:lnSpc>
                <a:spcPct val="80000"/>
              </a:lnSpc>
              <a:buClr>
                <a:srgbClr val="17375E"/>
              </a:buClr>
              <a:defRPr/>
            </a:pPr>
            <a:endParaRPr lang="en-GB" sz="2000" dirty="0">
              <a:solidFill>
                <a:srgbClr val="17375E"/>
              </a:solidFill>
              <a:cs typeface="Calibri"/>
            </a:endParaRPr>
          </a:p>
          <a:p>
            <a:pPr>
              <a:lnSpc>
                <a:spcPct val="80000"/>
              </a:lnSpc>
              <a:buClr>
                <a:srgbClr val="17375E"/>
              </a:buClr>
              <a:defRPr/>
            </a:pPr>
            <a:r>
              <a:rPr lang="en-GB" sz="2400" dirty="0">
                <a:solidFill>
                  <a:srgbClr val="17375E"/>
                </a:solidFill>
                <a:cs typeface="Calibri"/>
              </a:rPr>
              <a:t>Make data available on an easy-to-access online platform.</a:t>
            </a:r>
          </a:p>
          <a:p>
            <a:pPr marL="0" indent="0">
              <a:lnSpc>
                <a:spcPct val="80000"/>
              </a:lnSpc>
              <a:buClr>
                <a:srgbClr val="17375E"/>
              </a:buClr>
              <a:buNone/>
              <a:defRPr/>
            </a:pPr>
            <a:endParaRPr lang="en-GB" sz="2400" dirty="0">
              <a:solidFill>
                <a:srgbClr val="17375E"/>
              </a:solidFill>
              <a:cs typeface="Calibri"/>
            </a:endParaRPr>
          </a:p>
          <a:p>
            <a:pPr marL="0" indent="0">
              <a:lnSpc>
                <a:spcPct val="80000"/>
              </a:lnSpc>
              <a:buClr>
                <a:srgbClr val="17375E"/>
              </a:buClr>
              <a:buNone/>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dirty="0">
              <a:solidFill>
                <a:srgbClr val="17375E"/>
              </a:solidFill>
              <a:cs typeface="Calibri"/>
            </a:endParaRPr>
          </a:p>
          <a:p>
            <a:pPr marL="457200" indent="-457200">
              <a:lnSpc>
                <a:spcPct val="80000"/>
              </a:lnSpc>
              <a:buClr>
                <a:srgbClr val="17375E"/>
              </a:buClr>
              <a:buFont typeface="+mj-lt"/>
              <a:buAutoNum type="arabicPeriod"/>
              <a:defRPr/>
            </a:pPr>
            <a:endParaRPr lang="en-GB" dirty="0">
              <a:solidFill>
                <a:srgbClr val="17375E"/>
              </a:solidFill>
              <a:cs typeface="Calibri"/>
            </a:endParaRPr>
          </a:p>
          <a:p>
            <a:pPr marL="0" indent="0">
              <a:buFont typeface="Arial" pitchFamily="34" charset="0"/>
              <a:buNone/>
            </a:pPr>
            <a:endParaRPr lang="en-NL" dirty="0"/>
          </a:p>
        </p:txBody>
      </p:sp>
    </p:spTree>
    <p:extLst>
      <p:ext uri="{BB962C8B-B14F-4D97-AF65-F5344CB8AC3E}">
        <p14:creationId xmlns:p14="http://schemas.microsoft.com/office/powerpoint/2010/main" val="35441764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AEC5826-318D-9446-B472-2C065B7D61AC}"/>
              </a:ext>
            </a:extLst>
          </p:cNvPr>
          <p:cNvSpPr>
            <a:spLocks noGrp="1"/>
          </p:cNvSpPr>
          <p:nvPr>
            <p:ph type="title"/>
          </p:nvPr>
        </p:nvSpPr>
        <p:spPr>
          <a:xfrm>
            <a:off x="601670" y="128470"/>
            <a:ext cx="8229600" cy="762436"/>
          </a:xfrm>
          <a:solidFill>
            <a:schemeClr val="accent6">
              <a:lumMod val="75000"/>
            </a:schemeClr>
          </a:solidFill>
          <a:ln>
            <a:solidFill>
              <a:schemeClr val="accent1"/>
            </a:solidFill>
          </a:ln>
        </p:spPr>
        <p:txBody>
          <a:bodyPr>
            <a:noAutofit/>
          </a:bodyPr>
          <a:lstStyle/>
          <a:p>
            <a:br>
              <a:rPr lang="en-US" sz="2400" b="1" cap="small" dirty="0">
                <a:solidFill>
                  <a:schemeClr val="bg1"/>
                </a:solidFill>
              </a:rPr>
            </a:br>
            <a:br>
              <a:rPr lang="en-US" sz="2400" b="1" cap="small" dirty="0">
                <a:solidFill>
                  <a:schemeClr val="bg1"/>
                </a:solidFill>
              </a:rPr>
            </a:br>
            <a:br>
              <a:rPr lang="en-US" sz="2400" b="1" cap="small" dirty="0">
                <a:solidFill>
                  <a:schemeClr val="bg1"/>
                </a:solidFill>
              </a:rPr>
            </a:br>
            <a:br>
              <a:rPr lang="en-US" sz="2400" b="1" cap="small" dirty="0">
                <a:solidFill>
                  <a:schemeClr val="bg1"/>
                </a:solidFill>
              </a:rPr>
            </a:br>
            <a:r>
              <a:rPr lang="en-US" sz="2400" b="1" i="1" cap="small" dirty="0">
                <a:solidFill>
                  <a:schemeClr val="bg1"/>
                </a:solidFill>
              </a:rPr>
              <a:t>Scientific paper 1</a:t>
            </a:r>
            <a:br>
              <a:rPr lang="en-US" sz="2400" b="1" cap="small" dirty="0">
                <a:solidFill>
                  <a:schemeClr val="bg1"/>
                </a:solidFill>
              </a:rPr>
            </a:br>
            <a:r>
              <a:rPr lang="en-US" sz="2400" b="1" cap="small" dirty="0">
                <a:solidFill>
                  <a:schemeClr val="bg1"/>
                </a:solidFill>
              </a:rPr>
              <a:t>Long-term trends and trends of Central Asian migration </a:t>
            </a:r>
            <a:br>
              <a:rPr lang="en-US" sz="2400" b="1" cap="small" dirty="0">
                <a:solidFill>
                  <a:schemeClr val="bg1"/>
                </a:solidFill>
              </a:rPr>
            </a:br>
            <a:br>
              <a:rPr lang="en-US" sz="2400" b="1" cap="small" dirty="0">
                <a:solidFill>
                  <a:schemeClr val="bg1"/>
                </a:solidFill>
              </a:rPr>
            </a:br>
            <a:br>
              <a:rPr lang="en-US" sz="2400" b="1" cap="small" dirty="0">
                <a:solidFill>
                  <a:schemeClr val="bg1"/>
                </a:solidFill>
              </a:rPr>
            </a:br>
            <a:br>
              <a:rPr lang="en-US" sz="2400" b="1" cap="small" dirty="0">
                <a:solidFill>
                  <a:schemeClr val="bg1"/>
                </a:solidFill>
              </a:rPr>
            </a:br>
            <a:endParaRPr lang="en-NL" sz="3200" b="1" dirty="0">
              <a:solidFill>
                <a:schemeClr val="bg1"/>
              </a:solidFill>
              <a:effectLst/>
            </a:endParaRPr>
          </a:p>
        </p:txBody>
      </p:sp>
      <p:sp>
        <p:nvSpPr>
          <p:cNvPr id="6" name="Content Placeholder 1">
            <a:extLst>
              <a:ext uri="{FF2B5EF4-FFF2-40B4-BE49-F238E27FC236}">
                <a16:creationId xmlns:a16="http://schemas.microsoft.com/office/drawing/2014/main" id="{4B90B4DF-0883-E449-ACD9-E585DF1B134B}"/>
              </a:ext>
            </a:extLst>
          </p:cNvPr>
          <p:cNvSpPr txBox="1">
            <a:spLocks/>
          </p:cNvSpPr>
          <p:nvPr/>
        </p:nvSpPr>
        <p:spPr>
          <a:xfrm>
            <a:off x="448965" y="1350112"/>
            <a:ext cx="8246070" cy="366491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80000"/>
              </a:lnSpc>
              <a:buClr>
                <a:srgbClr val="17375E"/>
              </a:buClr>
              <a:defRPr/>
            </a:pPr>
            <a:r>
              <a:rPr lang="en-GB" sz="2400" dirty="0">
                <a:solidFill>
                  <a:srgbClr val="17375E"/>
                </a:solidFill>
                <a:cs typeface="Calibri"/>
              </a:rPr>
              <a:t>Comprehensive analysis of long-term trends and patterns of migration from, within and toward the Central Asian region over the 1960-2022 period.</a:t>
            </a:r>
          </a:p>
          <a:p>
            <a:pPr>
              <a:lnSpc>
                <a:spcPct val="80000"/>
              </a:lnSpc>
              <a:buClr>
                <a:srgbClr val="17375E"/>
              </a:buClr>
              <a:defRPr/>
            </a:pPr>
            <a:r>
              <a:rPr lang="en-GB" sz="2400" dirty="0">
                <a:solidFill>
                  <a:srgbClr val="17375E"/>
                </a:solidFill>
                <a:cs typeface="Calibri"/>
              </a:rPr>
              <a:t>Setting the ground for subsequent analyses</a:t>
            </a:r>
          </a:p>
          <a:p>
            <a:pPr>
              <a:lnSpc>
                <a:spcPct val="80000"/>
              </a:lnSpc>
              <a:buClr>
                <a:srgbClr val="17375E"/>
              </a:buClr>
              <a:defRPr/>
            </a:pPr>
            <a:r>
              <a:rPr lang="en-GB" sz="2400" dirty="0">
                <a:solidFill>
                  <a:srgbClr val="17375E"/>
                </a:solidFill>
                <a:cs typeface="Calibri"/>
              </a:rPr>
              <a:t>Migration determinants analysis – factors explaining changes in migration trends </a:t>
            </a:r>
          </a:p>
          <a:p>
            <a:pPr>
              <a:lnSpc>
                <a:spcPct val="80000"/>
              </a:lnSpc>
              <a:buClr>
                <a:srgbClr val="17375E"/>
              </a:buClr>
              <a:defRPr/>
            </a:pPr>
            <a:r>
              <a:rPr lang="en-GB" sz="2400" b="1" i="1" dirty="0">
                <a:solidFill>
                  <a:srgbClr val="17375E"/>
                </a:solidFill>
                <a:cs typeface="Calibri"/>
              </a:rPr>
              <a:t>Core data</a:t>
            </a:r>
            <a:r>
              <a:rPr lang="en-GB" sz="2400" dirty="0">
                <a:solidFill>
                  <a:srgbClr val="17375E"/>
                </a:solidFill>
                <a:cs typeface="Calibri"/>
              </a:rPr>
              <a:t> : Global bilateral migrant stock data, ADB data and other established global migration data.</a:t>
            </a:r>
          </a:p>
          <a:p>
            <a:pPr>
              <a:lnSpc>
                <a:spcPct val="80000"/>
              </a:lnSpc>
              <a:buClr>
                <a:srgbClr val="17375E"/>
              </a:buClr>
              <a:defRPr/>
            </a:pPr>
            <a:endParaRPr lang="en-GB" sz="2400" dirty="0">
              <a:solidFill>
                <a:srgbClr val="17375E"/>
              </a:solidFill>
              <a:cs typeface="Calibri"/>
            </a:endParaRPr>
          </a:p>
          <a:p>
            <a:pPr>
              <a:lnSpc>
                <a:spcPct val="80000"/>
              </a:lnSpc>
              <a:buClr>
                <a:srgbClr val="17375E"/>
              </a:buClr>
              <a:defRPr/>
            </a:pPr>
            <a:endParaRPr lang="en-GB" sz="2400" dirty="0">
              <a:solidFill>
                <a:srgbClr val="17375E"/>
              </a:solidFill>
              <a:cs typeface="Calibri"/>
            </a:endParaRPr>
          </a:p>
          <a:p>
            <a:pPr marL="457200" lvl="1" indent="0">
              <a:lnSpc>
                <a:spcPct val="80000"/>
              </a:lnSpc>
              <a:buClr>
                <a:srgbClr val="17375E"/>
              </a:buClr>
              <a:buNone/>
              <a:defRPr/>
            </a:pPr>
            <a:endParaRPr lang="en-GB" sz="2400" dirty="0">
              <a:solidFill>
                <a:srgbClr val="17375E"/>
              </a:solidFill>
              <a:cs typeface="Calibri"/>
            </a:endParaRPr>
          </a:p>
          <a:p>
            <a:pPr lvl="1">
              <a:lnSpc>
                <a:spcPct val="80000"/>
              </a:lnSpc>
              <a:buClr>
                <a:srgbClr val="17375E"/>
              </a:buClr>
              <a:defRPr/>
            </a:pPr>
            <a:endParaRPr lang="en-GB" sz="2400" dirty="0">
              <a:solidFill>
                <a:srgbClr val="17375E"/>
              </a:solidFill>
              <a:cs typeface="Calibri"/>
            </a:endParaRPr>
          </a:p>
          <a:p>
            <a:pPr>
              <a:lnSpc>
                <a:spcPct val="80000"/>
              </a:lnSpc>
              <a:buClr>
                <a:srgbClr val="17375E"/>
              </a:buClr>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dirty="0">
              <a:solidFill>
                <a:srgbClr val="17375E"/>
              </a:solidFill>
              <a:cs typeface="Calibri"/>
            </a:endParaRPr>
          </a:p>
          <a:p>
            <a:pPr marL="457200" indent="-457200">
              <a:lnSpc>
                <a:spcPct val="80000"/>
              </a:lnSpc>
              <a:buClr>
                <a:srgbClr val="17375E"/>
              </a:buClr>
              <a:buFont typeface="+mj-lt"/>
              <a:buAutoNum type="arabicPeriod"/>
              <a:defRPr/>
            </a:pPr>
            <a:endParaRPr lang="en-GB" dirty="0">
              <a:solidFill>
                <a:srgbClr val="17375E"/>
              </a:solidFill>
              <a:cs typeface="Calibri"/>
            </a:endParaRPr>
          </a:p>
          <a:p>
            <a:pPr marL="0" indent="0">
              <a:buFont typeface="Arial" pitchFamily="34" charset="0"/>
              <a:buNone/>
            </a:pPr>
            <a:endParaRPr lang="en-NL" dirty="0"/>
          </a:p>
        </p:txBody>
      </p:sp>
    </p:spTree>
    <p:extLst>
      <p:ext uri="{BB962C8B-B14F-4D97-AF65-F5344CB8AC3E}">
        <p14:creationId xmlns:p14="http://schemas.microsoft.com/office/powerpoint/2010/main" val="29670581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AEC5826-318D-9446-B472-2C065B7D61AC}"/>
              </a:ext>
            </a:extLst>
          </p:cNvPr>
          <p:cNvSpPr>
            <a:spLocks noGrp="1"/>
          </p:cNvSpPr>
          <p:nvPr>
            <p:ph type="title"/>
          </p:nvPr>
        </p:nvSpPr>
        <p:spPr>
          <a:xfrm>
            <a:off x="601670" y="128470"/>
            <a:ext cx="8229600" cy="762436"/>
          </a:xfrm>
          <a:solidFill>
            <a:schemeClr val="accent6">
              <a:lumMod val="75000"/>
            </a:schemeClr>
          </a:solidFill>
          <a:ln>
            <a:solidFill>
              <a:schemeClr val="accent1"/>
            </a:solidFill>
          </a:ln>
        </p:spPr>
        <p:txBody>
          <a:bodyPr>
            <a:noAutofit/>
          </a:bodyPr>
          <a:lstStyle/>
          <a:p>
            <a:br>
              <a:rPr lang="en-US" sz="2400" b="1" cap="small" dirty="0">
                <a:solidFill>
                  <a:schemeClr val="bg1"/>
                </a:solidFill>
              </a:rPr>
            </a:br>
            <a:br>
              <a:rPr lang="en-US" sz="2400" b="1" cap="small" dirty="0">
                <a:solidFill>
                  <a:schemeClr val="bg1"/>
                </a:solidFill>
              </a:rPr>
            </a:br>
            <a:br>
              <a:rPr lang="en-US" sz="2400" b="1" cap="small" dirty="0">
                <a:solidFill>
                  <a:schemeClr val="bg1"/>
                </a:solidFill>
              </a:rPr>
            </a:br>
            <a:br>
              <a:rPr lang="en-US" sz="2400" b="1" cap="small" dirty="0">
                <a:solidFill>
                  <a:schemeClr val="bg1"/>
                </a:solidFill>
              </a:rPr>
            </a:br>
            <a:r>
              <a:rPr lang="en-US" sz="2400" b="1" i="1" cap="small" dirty="0">
                <a:solidFill>
                  <a:schemeClr val="bg1"/>
                </a:solidFill>
              </a:rPr>
              <a:t>Scientific paper 2</a:t>
            </a:r>
            <a:r>
              <a:rPr lang="en-US" sz="2400" b="1" cap="small" dirty="0">
                <a:solidFill>
                  <a:schemeClr val="bg1"/>
                </a:solidFill>
              </a:rPr>
              <a:t> </a:t>
            </a:r>
            <a:br>
              <a:rPr lang="en-US" sz="2400" b="1" cap="small" dirty="0">
                <a:solidFill>
                  <a:schemeClr val="bg1"/>
                </a:solidFill>
              </a:rPr>
            </a:br>
            <a:r>
              <a:rPr lang="en-US" sz="2400" b="1" cap="small" dirty="0">
                <a:solidFill>
                  <a:schemeClr val="bg1"/>
                </a:solidFill>
              </a:rPr>
              <a:t>Recent drivers of Central Asian migration </a:t>
            </a:r>
            <a:br>
              <a:rPr lang="en-US" sz="2400" b="1" cap="small" dirty="0">
                <a:solidFill>
                  <a:schemeClr val="bg1"/>
                </a:solidFill>
              </a:rPr>
            </a:br>
            <a:br>
              <a:rPr lang="en-US" sz="2400" b="1" cap="small" dirty="0">
                <a:solidFill>
                  <a:schemeClr val="bg1"/>
                </a:solidFill>
              </a:rPr>
            </a:br>
            <a:br>
              <a:rPr lang="en-US" sz="2400" b="1" cap="small" dirty="0">
                <a:solidFill>
                  <a:schemeClr val="bg1"/>
                </a:solidFill>
              </a:rPr>
            </a:br>
            <a:br>
              <a:rPr lang="en-US" sz="2400" b="1" cap="small" dirty="0">
                <a:solidFill>
                  <a:schemeClr val="bg1"/>
                </a:solidFill>
              </a:rPr>
            </a:br>
            <a:endParaRPr lang="en-NL" sz="3200" b="1" dirty="0">
              <a:solidFill>
                <a:schemeClr val="bg1"/>
              </a:solidFill>
              <a:effectLst/>
            </a:endParaRPr>
          </a:p>
        </p:txBody>
      </p:sp>
      <p:sp>
        <p:nvSpPr>
          <p:cNvPr id="6" name="Content Placeholder 1">
            <a:extLst>
              <a:ext uri="{FF2B5EF4-FFF2-40B4-BE49-F238E27FC236}">
                <a16:creationId xmlns:a16="http://schemas.microsoft.com/office/drawing/2014/main" id="{4B90B4DF-0883-E449-ACD9-E585DF1B134B}"/>
              </a:ext>
            </a:extLst>
          </p:cNvPr>
          <p:cNvSpPr txBox="1">
            <a:spLocks/>
          </p:cNvSpPr>
          <p:nvPr/>
        </p:nvSpPr>
        <p:spPr>
          <a:xfrm>
            <a:off x="448965" y="1350112"/>
            <a:ext cx="8246070" cy="366491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80000"/>
              </a:lnSpc>
              <a:buClr>
                <a:srgbClr val="17375E"/>
              </a:buClr>
              <a:defRPr/>
            </a:pPr>
            <a:r>
              <a:rPr lang="en-GB" sz="2400" dirty="0">
                <a:solidFill>
                  <a:srgbClr val="17375E"/>
                </a:solidFill>
                <a:cs typeface="Calibri"/>
              </a:rPr>
              <a:t>Focusing  on 2005-2022 period.  </a:t>
            </a:r>
          </a:p>
          <a:p>
            <a:pPr>
              <a:lnSpc>
                <a:spcPct val="80000"/>
              </a:lnSpc>
              <a:buClr>
                <a:srgbClr val="17375E"/>
              </a:buClr>
              <a:defRPr/>
            </a:pPr>
            <a:r>
              <a:rPr lang="en-GB" sz="2400" dirty="0">
                <a:solidFill>
                  <a:srgbClr val="17375E"/>
                </a:solidFill>
                <a:cs typeface="Calibri"/>
              </a:rPr>
              <a:t>Analysis of the ways in which changes economic transformation, labour market dynamics, demographic trends, education trends and in destination and origin countries have shaped CAREC migration patterns. </a:t>
            </a:r>
          </a:p>
          <a:p>
            <a:pPr>
              <a:lnSpc>
                <a:spcPct val="80000"/>
              </a:lnSpc>
              <a:buClr>
                <a:srgbClr val="17375E"/>
              </a:buClr>
              <a:defRPr/>
            </a:pPr>
            <a:r>
              <a:rPr lang="en-GB" sz="2400" dirty="0">
                <a:solidFill>
                  <a:srgbClr val="17375E"/>
                </a:solidFill>
                <a:cs typeface="Calibri"/>
              </a:rPr>
              <a:t>Includes impact of Covid pandemic. </a:t>
            </a:r>
          </a:p>
          <a:p>
            <a:pPr>
              <a:lnSpc>
                <a:spcPct val="80000"/>
              </a:lnSpc>
              <a:buClr>
                <a:srgbClr val="17375E"/>
              </a:buClr>
              <a:defRPr/>
            </a:pPr>
            <a:r>
              <a:rPr lang="en-GB" sz="2400" dirty="0">
                <a:solidFill>
                  <a:srgbClr val="17375E"/>
                </a:solidFill>
                <a:cs typeface="Calibri"/>
              </a:rPr>
              <a:t>Lies the basis for the elaboration of migration scenarios. </a:t>
            </a:r>
          </a:p>
          <a:p>
            <a:pPr>
              <a:lnSpc>
                <a:spcPct val="80000"/>
              </a:lnSpc>
              <a:buClr>
                <a:srgbClr val="17375E"/>
              </a:buClr>
              <a:defRPr/>
            </a:pPr>
            <a:r>
              <a:rPr lang="en-GB" sz="2400" b="1" i="1" dirty="0">
                <a:solidFill>
                  <a:srgbClr val="17375E"/>
                </a:solidFill>
                <a:cs typeface="Calibri"/>
              </a:rPr>
              <a:t>Core data: </a:t>
            </a:r>
            <a:r>
              <a:rPr lang="en-GB" sz="2400" dirty="0">
                <a:solidFill>
                  <a:srgbClr val="17375E"/>
                </a:solidFill>
                <a:cs typeface="Calibri"/>
              </a:rPr>
              <a:t>DEMIG C2C bilateral migration flow data. </a:t>
            </a:r>
          </a:p>
          <a:p>
            <a:pPr marL="0" indent="0">
              <a:lnSpc>
                <a:spcPct val="80000"/>
              </a:lnSpc>
              <a:buClr>
                <a:srgbClr val="17375E"/>
              </a:buClr>
              <a:buNone/>
              <a:defRPr/>
            </a:pPr>
            <a:endParaRPr lang="en-GB" sz="2400" dirty="0">
              <a:solidFill>
                <a:srgbClr val="17375E"/>
              </a:solidFill>
              <a:cs typeface="Calibri"/>
            </a:endParaRPr>
          </a:p>
          <a:p>
            <a:pPr>
              <a:lnSpc>
                <a:spcPct val="80000"/>
              </a:lnSpc>
              <a:buClr>
                <a:srgbClr val="17375E"/>
              </a:buClr>
              <a:defRPr/>
            </a:pPr>
            <a:endParaRPr lang="en-GB" sz="2400" dirty="0">
              <a:solidFill>
                <a:srgbClr val="17375E"/>
              </a:solidFill>
              <a:cs typeface="Calibri"/>
            </a:endParaRPr>
          </a:p>
          <a:p>
            <a:pPr>
              <a:lnSpc>
                <a:spcPct val="80000"/>
              </a:lnSpc>
              <a:buClr>
                <a:srgbClr val="17375E"/>
              </a:buClr>
              <a:defRPr/>
            </a:pPr>
            <a:endParaRPr lang="en-GB" sz="2400" dirty="0">
              <a:solidFill>
                <a:srgbClr val="17375E"/>
              </a:solidFill>
              <a:cs typeface="Calibri"/>
            </a:endParaRPr>
          </a:p>
          <a:p>
            <a:pPr marL="457200" lvl="1" indent="0">
              <a:lnSpc>
                <a:spcPct val="80000"/>
              </a:lnSpc>
              <a:buClr>
                <a:srgbClr val="17375E"/>
              </a:buClr>
              <a:buNone/>
              <a:defRPr/>
            </a:pPr>
            <a:endParaRPr lang="en-GB" sz="2400" dirty="0">
              <a:solidFill>
                <a:srgbClr val="17375E"/>
              </a:solidFill>
              <a:cs typeface="Calibri"/>
            </a:endParaRPr>
          </a:p>
          <a:p>
            <a:pPr lvl="1">
              <a:lnSpc>
                <a:spcPct val="80000"/>
              </a:lnSpc>
              <a:buClr>
                <a:srgbClr val="17375E"/>
              </a:buClr>
              <a:defRPr/>
            </a:pPr>
            <a:endParaRPr lang="en-GB" sz="2400" dirty="0">
              <a:solidFill>
                <a:srgbClr val="17375E"/>
              </a:solidFill>
              <a:cs typeface="Calibri"/>
            </a:endParaRPr>
          </a:p>
          <a:p>
            <a:pPr>
              <a:lnSpc>
                <a:spcPct val="80000"/>
              </a:lnSpc>
              <a:buClr>
                <a:srgbClr val="17375E"/>
              </a:buClr>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dirty="0">
              <a:solidFill>
                <a:srgbClr val="17375E"/>
              </a:solidFill>
              <a:cs typeface="Calibri"/>
            </a:endParaRPr>
          </a:p>
          <a:p>
            <a:pPr marL="457200" indent="-457200">
              <a:lnSpc>
                <a:spcPct val="80000"/>
              </a:lnSpc>
              <a:buClr>
                <a:srgbClr val="17375E"/>
              </a:buClr>
              <a:buFont typeface="+mj-lt"/>
              <a:buAutoNum type="arabicPeriod"/>
              <a:defRPr/>
            </a:pPr>
            <a:endParaRPr lang="en-GB" dirty="0">
              <a:solidFill>
                <a:srgbClr val="17375E"/>
              </a:solidFill>
              <a:cs typeface="Calibri"/>
            </a:endParaRPr>
          </a:p>
          <a:p>
            <a:pPr marL="0" indent="0">
              <a:buNone/>
            </a:pPr>
            <a:endParaRPr lang="en-NL"/>
          </a:p>
          <a:p>
            <a:pPr>
              <a:lnSpc>
                <a:spcPct val="80000"/>
              </a:lnSpc>
              <a:buClr>
                <a:srgbClr val="17375E"/>
              </a:buClr>
              <a:defRPr/>
            </a:pPr>
            <a:endParaRPr lang="en-GB" sz="2400" dirty="0">
              <a:solidFill>
                <a:srgbClr val="17375E"/>
              </a:solidFill>
              <a:cs typeface="Calibri"/>
            </a:endParaRPr>
          </a:p>
          <a:p>
            <a:pPr>
              <a:lnSpc>
                <a:spcPct val="80000"/>
              </a:lnSpc>
              <a:buClr>
                <a:srgbClr val="17375E"/>
              </a:buClr>
              <a:defRPr/>
            </a:pPr>
            <a:endParaRPr lang="en-GB" sz="2400" dirty="0">
              <a:solidFill>
                <a:srgbClr val="17375E"/>
              </a:solidFill>
              <a:cs typeface="Calibri"/>
            </a:endParaRPr>
          </a:p>
          <a:p>
            <a:pPr>
              <a:lnSpc>
                <a:spcPct val="80000"/>
              </a:lnSpc>
              <a:buClr>
                <a:srgbClr val="17375E"/>
              </a:buClr>
              <a:defRPr/>
            </a:pPr>
            <a:endParaRPr lang="en-GB" sz="2400" dirty="0">
              <a:solidFill>
                <a:srgbClr val="17375E"/>
              </a:solidFill>
              <a:cs typeface="Calibri"/>
            </a:endParaRPr>
          </a:p>
          <a:p>
            <a:pPr marL="457200" lvl="1" indent="0">
              <a:lnSpc>
                <a:spcPct val="80000"/>
              </a:lnSpc>
              <a:buClr>
                <a:srgbClr val="17375E"/>
              </a:buClr>
              <a:buNone/>
              <a:defRPr/>
            </a:pPr>
            <a:endParaRPr lang="en-GB" sz="2400" dirty="0">
              <a:solidFill>
                <a:srgbClr val="17375E"/>
              </a:solidFill>
              <a:cs typeface="Calibri"/>
            </a:endParaRPr>
          </a:p>
          <a:p>
            <a:pPr lvl="1">
              <a:lnSpc>
                <a:spcPct val="80000"/>
              </a:lnSpc>
              <a:buClr>
                <a:srgbClr val="17375E"/>
              </a:buClr>
              <a:defRPr/>
            </a:pPr>
            <a:endParaRPr lang="en-GB" sz="2400" dirty="0">
              <a:solidFill>
                <a:srgbClr val="17375E"/>
              </a:solidFill>
              <a:cs typeface="Calibri"/>
            </a:endParaRPr>
          </a:p>
          <a:p>
            <a:pPr>
              <a:lnSpc>
                <a:spcPct val="80000"/>
              </a:lnSpc>
              <a:buClr>
                <a:srgbClr val="17375E"/>
              </a:buClr>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dirty="0">
              <a:solidFill>
                <a:srgbClr val="17375E"/>
              </a:solidFill>
              <a:cs typeface="Calibri"/>
            </a:endParaRPr>
          </a:p>
          <a:p>
            <a:pPr marL="457200" indent="-457200">
              <a:lnSpc>
                <a:spcPct val="80000"/>
              </a:lnSpc>
              <a:buClr>
                <a:srgbClr val="17375E"/>
              </a:buClr>
              <a:buFont typeface="+mj-lt"/>
              <a:buAutoNum type="arabicPeriod"/>
              <a:defRPr/>
            </a:pPr>
            <a:endParaRPr lang="en-GB" dirty="0">
              <a:solidFill>
                <a:srgbClr val="17375E"/>
              </a:solidFill>
              <a:cs typeface="Calibri"/>
            </a:endParaRPr>
          </a:p>
          <a:p>
            <a:pPr marL="0" indent="0">
              <a:buFont typeface="Arial" pitchFamily="34" charset="0"/>
              <a:buNone/>
            </a:pPr>
            <a:endParaRPr lang="en-NL" dirty="0"/>
          </a:p>
        </p:txBody>
      </p:sp>
    </p:spTree>
    <p:extLst>
      <p:ext uri="{BB962C8B-B14F-4D97-AF65-F5344CB8AC3E}">
        <p14:creationId xmlns:p14="http://schemas.microsoft.com/office/powerpoint/2010/main" val="5368666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AEC5826-318D-9446-B472-2C065B7D61AC}"/>
              </a:ext>
            </a:extLst>
          </p:cNvPr>
          <p:cNvSpPr>
            <a:spLocks noGrp="1"/>
          </p:cNvSpPr>
          <p:nvPr>
            <p:ph type="title"/>
          </p:nvPr>
        </p:nvSpPr>
        <p:spPr>
          <a:xfrm>
            <a:off x="601670" y="128470"/>
            <a:ext cx="8229600" cy="762436"/>
          </a:xfrm>
          <a:solidFill>
            <a:schemeClr val="accent6">
              <a:lumMod val="75000"/>
            </a:schemeClr>
          </a:solidFill>
          <a:ln>
            <a:solidFill>
              <a:schemeClr val="accent1"/>
            </a:solidFill>
          </a:ln>
        </p:spPr>
        <p:txBody>
          <a:bodyPr>
            <a:noAutofit/>
          </a:bodyPr>
          <a:lstStyle/>
          <a:p>
            <a:br>
              <a:rPr lang="en-US" sz="2400" b="1" cap="small" dirty="0">
                <a:solidFill>
                  <a:schemeClr val="bg1"/>
                </a:solidFill>
              </a:rPr>
            </a:br>
            <a:br>
              <a:rPr lang="en-US" sz="2400" b="1" cap="small" dirty="0">
                <a:solidFill>
                  <a:schemeClr val="bg1"/>
                </a:solidFill>
              </a:rPr>
            </a:br>
            <a:br>
              <a:rPr lang="en-US" sz="2400" b="1" cap="small" dirty="0">
                <a:solidFill>
                  <a:schemeClr val="bg1"/>
                </a:solidFill>
              </a:rPr>
            </a:br>
            <a:br>
              <a:rPr lang="en-US" sz="2400" b="1" cap="small" dirty="0">
                <a:solidFill>
                  <a:schemeClr val="bg1"/>
                </a:solidFill>
              </a:rPr>
            </a:br>
            <a:r>
              <a:rPr lang="en-US" sz="2400" b="1" cap="small" dirty="0">
                <a:solidFill>
                  <a:schemeClr val="bg1"/>
                </a:solidFill>
              </a:rPr>
              <a:t> </a:t>
            </a:r>
            <a:r>
              <a:rPr lang="en-US" sz="2400" b="1" i="1" cap="small" dirty="0">
                <a:solidFill>
                  <a:schemeClr val="bg1"/>
                </a:solidFill>
              </a:rPr>
              <a:t>Scientific paper 3</a:t>
            </a:r>
            <a:r>
              <a:rPr lang="en-US" sz="2400" b="1" cap="small" dirty="0">
                <a:solidFill>
                  <a:schemeClr val="bg1"/>
                </a:solidFill>
              </a:rPr>
              <a:t> </a:t>
            </a:r>
            <a:br>
              <a:rPr lang="en-US" sz="2400" b="1" cap="small" dirty="0">
                <a:solidFill>
                  <a:schemeClr val="bg1"/>
                </a:solidFill>
              </a:rPr>
            </a:br>
            <a:r>
              <a:rPr lang="en-US" sz="2400" b="1" cap="small" dirty="0">
                <a:solidFill>
                  <a:schemeClr val="bg1"/>
                </a:solidFill>
              </a:rPr>
              <a:t>Migration policy trends and </a:t>
            </a:r>
            <a:r>
              <a:rPr lang="en-US" sz="2400" b="1" cap="small" dirty="0" err="1">
                <a:solidFill>
                  <a:schemeClr val="bg1"/>
                </a:solidFill>
              </a:rPr>
              <a:t>labour</a:t>
            </a:r>
            <a:r>
              <a:rPr lang="en-US" sz="2400" b="1" cap="small" dirty="0">
                <a:solidFill>
                  <a:schemeClr val="bg1"/>
                </a:solidFill>
              </a:rPr>
              <a:t> market access in Central Asia </a:t>
            </a:r>
            <a:br>
              <a:rPr lang="en-US" sz="2400" b="1" cap="small" dirty="0">
                <a:solidFill>
                  <a:schemeClr val="bg1"/>
                </a:solidFill>
              </a:rPr>
            </a:br>
            <a:br>
              <a:rPr lang="en-US" sz="2400" b="1" cap="small" dirty="0">
                <a:solidFill>
                  <a:schemeClr val="bg1"/>
                </a:solidFill>
              </a:rPr>
            </a:br>
            <a:br>
              <a:rPr lang="en-US" sz="2400" b="1" cap="small" dirty="0">
                <a:solidFill>
                  <a:schemeClr val="bg1"/>
                </a:solidFill>
              </a:rPr>
            </a:br>
            <a:br>
              <a:rPr lang="en-US" sz="2400" b="1" cap="small" dirty="0">
                <a:solidFill>
                  <a:schemeClr val="bg1"/>
                </a:solidFill>
              </a:rPr>
            </a:br>
            <a:endParaRPr lang="en-NL" sz="3200" b="1" dirty="0">
              <a:solidFill>
                <a:schemeClr val="bg1"/>
              </a:solidFill>
              <a:effectLst/>
            </a:endParaRPr>
          </a:p>
        </p:txBody>
      </p:sp>
      <p:sp>
        <p:nvSpPr>
          <p:cNvPr id="6" name="Content Placeholder 1">
            <a:extLst>
              <a:ext uri="{FF2B5EF4-FFF2-40B4-BE49-F238E27FC236}">
                <a16:creationId xmlns:a16="http://schemas.microsoft.com/office/drawing/2014/main" id="{4B90B4DF-0883-E449-ACD9-E585DF1B134B}"/>
              </a:ext>
            </a:extLst>
          </p:cNvPr>
          <p:cNvSpPr txBox="1">
            <a:spLocks/>
          </p:cNvSpPr>
          <p:nvPr/>
        </p:nvSpPr>
        <p:spPr>
          <a:xfrm>
            <a:off x="448965" y="1044700"/>
            <a:ext cx="8246070" cy="366491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80000"/>
              </a:lnSpc>
              <a:buClr>
                <a:srgbClr val="17375E"/>
              </a:buClr>
              <a:defRPr/>
            </a:pPr>
            <a:endParaRPr lang="en-GB" sz="2400" dirty="0">
              <a:solidFill>
                <a:srgbClr val="17375E"/>
              </a:solidFill>
              <a:cs typeface="Calibri"/>
            </a:endParaRPr>
          </a:p>
          <a:p>
            <a:pPr>
              <a:lnSpc>
                <a:spcPct val="80000"/>
              </a:lnSpc>
              <a:buClr>
                <a:srgbClr val="17375E"/>
              </a:buClr>
              <a:defRPr/>
            </a:pPr>
            <a:r>
              <a:rPr lang="en-GB" sz="2400" dirty="0">
                <a:solidFill>
                  <a:srgbClr val="17375E"/>
                </a:solidFill>
                <a:cs typeface="Calibri"/>
              </a:rPr>
              <a:t>Evolution of migration policy trends in the region, with a particular focus on governments’ facilitation of skills mobility. </a:t>
            </a:r>
          </a:p>
          <a:p>
            <a:pPr>
              <a:lnSpc>
                <a:spcPct val="80000"/>
              </a:lnSpc>
              <a:buClr>
                <a:srgbClr val="17375E"/>
              </a:buClr>
              <a:defRPr/>
            </a:pPr>
            <a:r>
              <a:rPr lang="en-GB" sz="2400" dirty="0">
                <a:solidFill>
                  <a:srgbClr val="17375E"/>
                </a:solidFill>
                <a:cs typeface="Calibri"/>
              </a:rPr>
              <a:t>Analysis based on two parts </a:t>
            </a:r>
          </a:p>
          <a:p>
            <a:pPr lvl="1">
              <a:lnSpc>
                <a:spcPct val="80000"/>
              </a:lnSpc>
              <a:buClr>
                <a:srgbClr val="17375E"/>
              </a:buClr>
              <a:defRPr/>
            </a:pPr>
            <a:r>
              <a:rPr lang="en-GB" sz="2000" dirty="0">
                <a:solidFill>
                  <a:srgbClr val="17375E"/>
                </a:solidFill>
                <a:cs typeface="Calibri"/>
              </a:rPr>
              <a:t>Analyses of annual restrictiveness indices categorized by (1) policy area; (2) policy tool; (3) migrant category (or target group); and (4) geographic origin based on the DEMIG POLICY tracking index</a:t>
            </a:r>
          </a:p>
          <a:p>
            <a:pPr lvl="1">
              <a:lnSpc>
                <a:spcPct val="80000"/>
              </a:lnSpc>
              <a:buClr>
                <a:srgbClr val="17375E"/>
              </a:buClr>
              <a:defRPr/>
            </a:pPr>
            <a:r>
              <a:rPr lang="en-GB" sz="2000" dirty="0">
                <a:solidFill>
                  <a:srgbClr val="17375E"/>
                </a:solidFill>
                <a:cs typeface="Calibri"/>
              </a:rPr>
              <a:t>Focused  analysis of Migration Measures by using the International </a:t>
            </a:r>
            <a:r>
              <a:rPr lang="en-GB" sz="2000" dirty="0" err="1">
                <a:solidFill>
                  <a:srgbClr val="17375E"/>
                </a:solidFill>
                <a:cs typeface="Calibri"/>
              </a:rPr>
              <a:t>Labor</a:t>
            </a:r>
            <a:r>
              <a:rPr lang="en-GB" sz="2000" dirty="0">
                <a:solidFill>
                  <a:srgbClr val="17375E"/>
                </a:solidFill>
                <a:cs typeface="Calibri"/>
              </a:rPr>
              <a:t> Market Access Index (ILMA) methodology </a:t>
            </a:r>
          </a:p>
          <a:p>
            <a:pPr>
              <a:lnSpc>
                <a:spcPct val="80000"/>
              </a:lnSpc>
              <a:buClr>
                <a:srgbClr val="17375E"/>
              </a:buClr>
              <a:defRPr/>
            </a:pPr>
            <a:r>
              <a:rPr lang="en-GB" sz="2400" b="1" i="1" dirty="0">
                <a:solidFill>
                  <a:srgbClr val="17375E"/>
                </a:solidFill>
                <a:cs typeface="Calibri"/>
              </a:rPr>
              <a:t>Core data: </a:t>
            </a:r>
            <a:r>
              <a:rPr lang="en-GB" sz="2400" dirty="0">
                <a:solidFill>
                  <a:srgbClr val="17375E"/>
                </a:solidFill>
                <a:cs typeface="Calibri"/>
              </a:rPr>
              <a:t>Expanded DEMIG POLICY and ILMA indices. </a:t>
            </a:r>
          </a:p>
          <a:p>
            <a:pPr marL="0" indent="0">
              <a:lnSpc>
                <a:spcPct val="80000"/>
              </a:lnSpc>
              <a:buClr>
                <a:srgbClr val="17375E"/>
              </a:buClr>
              <a:buNone/>
              <a:defRPr/>
            </a:pPr>
            <a:endParaRPr lang="en-GB" sz="2400" dirty="0">
              <a:solidFill>
                <a:srgbClr val="17375E"/>
              </a:solidFill>
              <a:cs typeface="Calibri"/>
            </a:endParaRPr>
          </a:p>
          <a:p>
            <a:pPr>
              <a:lnSpc>
                <a:spcPct val="80000"/>
              </a:lnSpc>
              <a:buClr>
                <a:srgbClr val="17375E"/>
              </a:buClr>
              <a:defRPr/>
            </a:pPr>
            <a:endParaRPr lang="en-GB" sz="2400" dirty="0">
              <a:solidFill>
                <a:srgbClr val="17375E"/>
              </a:solidFill>
              <a:cs typeface="Calibri"/>
            </a:endParaRPr>
          </a:p>
          <a:p>
            <a:pPr>
              <a:lnSpc>
                <a:spcPct val="80000"/>
              </a:lnSpc>
              <a:buClr>
                <a:srgbClr val="17375E"/>
              </a:buClr>
              <a:defRPr/>
            </a:pPr>
            <a:endParaRPr lang="en-GB" sz="2400" dirty="0">
              <a:solidFill>
                <a:srgbClr val="17375E"/>
              </a:solidFill>
              <a:cs typeface="Calibri"/>
            </a:endParaRPr>
          </a:p>
          <a:p>
            <a:pPr marL="457200" lvl="1" indent="0">
              <a:lnSpc>
                <a:spcPct val="80000"/>
              </a:lnSpc>
              <a:buClr>
                <a:srgbClr val="17375E"/>
              </a:buClr>
              <a:buNone/>
              <a:defRPr/>
            </a:pPr>
            <a:endParaRPr lang="en-GB" sz="2400" dirty="0">
              <a:solidFill>
                <a:srgbClr val="17375E"/>
              </a:solidFill>
              <a:cs typeface="Calibri"/>
            </a:endParaRPr>
          </a:p>
          <a:p>
            <a:pPr lvl="1">
              <a:lnSpc>
                <a:spcPct val="80000"/>
              </a:lnSpc>
              <a:buClr>
                <a:srgbClr val="17375E"/>
              </a:buClr>
              <a:defRPr/>
            </a:pPr>
            <a:endParaRPr lang="en-GB" sz="2400" dirty="0">
              <a:solidFill>
                <a:srgbClr val="17375E"/>
              </a:solidFill>
              <a:cs typeface="Calibri"/>
            </a:endParaRPr>
          </a:p>
          <a:p>
            <a:pPr>
              <a:lnSpc>
                <a:spcPct val="80000"/>
              </a:lnSpc>
              <a:buClr>
                <a:srgbClr val="17375E"/>
              </a:buClr>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dirty="0">
              <a:solidFill>
                <a:srgbClr val="17375E"/>
              </a:solidFill>
              <a:cs typeface="Calibri"/>
            </a:endParaRPr>
          </a:p>
          <a:p>
            <a:pPr marL="457200" indent="-457200">
              <a:lnSpc>
                <a:spcPct val="80000"/>
              </a:lnSpc>
              <a:buClr>
                <a:srgbClr val="17375E"/>
              </a:buClr>
              <a:buFont typeface="+mj-lt"/>
              <a:buAutoNum type="arabicPeriod"/>
              <a:defRPr/>
            </a:pPr>
            <a:endParaRPr lang="en-GB" dirty="0">
              <a:solidFill>
                <a:srgbClr val="17375E"/>
              </a:solidFill>
              <a:cs typeface="Calibri"/>
            </a:endParaRPr>
          </a:p>
          <a:p>
            <a:pPr marL="0" indent="0">
              <a:buNone/>
            </a:pPr>
            <a:endParaRPr lang="en-NL"/>
          </a:p>
          <a:p>
            <a:pPr>
              <a:lnSpc>
                <a:spcPct val="80000"/>
              </a:lnSpc>
              <a:buClr>
                <a:srgbClr val="17375E"/>
              </a:buClr>
              <a:defRPr/>
            </a:pPr>
            <a:endParaRPr lang="en-GB" sz="2400" dirty="0">
              <a:solidFill>
                <a:srgbClr val="17375E"/>
              </a:solidFill>
              <a:cs typeface="Calibri"/>
            </a:endParaRPr>
          </a:p>
          <a:p>
            <a:pPr>
              <a:lnSpc>
                <a:spcPct val="80000"/>
              </a:lnSpc>
              <a:buClr>
                <a:srgbClr val="17375E"/>
              </a:buClr>
              <a:defRPr/>
            </a:pPr>
            <a:endParaRPr lang="en-GB" sz="2400" dirty="0">
              <a:solidFill>
                <a:srgbClr val="17375E"/>
              </a:solidFill>
              <a:cs typeface="Calibri"/>
            </a:endParaRPr>
          </a:p>
          <a:p>
            <a:pPr>
              <a:lnSpc>
                <a:spcPct val="80000"/>
              </a:lnSpc>
              <a:buClr>
                <a:srgbClr val="17375E"/>
              </a:buClr>
              <a:defRPr/>
            </a:pPr>
            <a:endParaRPr lang="en-GB" sz="2400" dirty="0">
              <a:solidFill>
                <a:srgbClr val="17375E"/>
              </a:solidFill>
              <a:cs typeface="Calibri"/>
            </a:endParaRPr>
          </a:p>
          <a:p>
            <a:pPr marL="457200" lvl="1" indent="0">
              <a:lnSpc>
                <a:spcPct val="80000"/>
              </a:lnSpc>
              <a:buClr>
                <a:srgbClr val="17375E"/>
              </a:buClr>
              <a:buNone/>
              <a:defRPr/>
            </a:pPr>
            <a:endParaRPr lang="en-GB" sz="2400" dirty="0">
              <a:solidFill>
                <a:srgbClr val="17375E"/>
              </a:solidFill>
              <a:cs typeface="Calibri"/>
            </a:endParaRPr>
          </a:p>
          <a:p>
            <a:pPr lvl="1">
              <a:lnSpc>
                <a:spcPct val="80000"/>
              </a:lnSpc>
              <a:buClr>
                <a:srgbClr val="17375E"/>
              </a:buClr>
              <a:defRPr/>
            </a:pPr>
            <a:endParaRPr lang="en-GB" sz="2400" dirty="0">
              <a:solidFill>
                <a:srgbClr val="17375E"/>
              </a:solidFill>
              <a:cs typeface="Calibri"/>
            </a:endParaRPr>
          </a:p>
          <a:p>
            <a:pPr>
              <a:lnSpc>
                <a:spcPct val="80000"/>
              </a:lnSpc>
              <a:buClr>
                <a:srgbClr val="17375E"/>
              </a:buClr>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dirty="0">
              <a:solidFill>
                <a:srgbClr val="17375E"/>
              </a:solidFill>
              <a:cs typeface="Calibri"/>
            </a:endParaRPr>
          </a:p>
          <a:p>
            <a:pPr marL="457200" indent="-457200">
              <a:lnSpc>
                <a:spcPct val="80000"/>
              </a:lnSpc>
              <a:buClr>
                <a:srgbClr val="17375E"/>
              </a:buClr>
              <a:buFont typeface="+mj-lt"/>
              <a:buAutoNum type="arabicPeriod"/>
              <a:defRPr/>
            </a:pPr>
            <a:endParaRPr lang="en-GB" dirty="0">
              <a:solidFill>
                <a:srgbClr val="17375E"/>
              </a:solidFill>
              <a:cs typeface="Calibri"/>
            </a:endParaRPr>
          </a:p>
          <a:p>
            <a:pPr marL="0" indent="0">
              <a:buFont typeface="Arial" pitchFamily="34" charset="0"/>
              <a:buNone/>
            </a:pPr>
            <a:endParaRPr lang="en-NL" dirty="0"/>
          </a:p>
        </p:txBody>
      </p:sp>
    </p:spTree>
    <p:extLst>
      <p:ext uri="{BB962C8B-B14F-4D97-AF65-F5344CB8AC3E}">
        <p14:creationId xmlns:p14="http://schemas.microsoft.com/office/powerpoint/2010/main" val="3834781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AEC5826-318D-9446-B472-2C065B7D61AC}"/>
              </a:ext>
            </a:extLst>
          </p:cNvPr>
          <p:cNvSpPr>
            <a:spLocks noGrp="1"/>
          </p:cNvSpPr>
          <p:nvPr>
            <p:ph type="title"/>
          </p:nvPr>
        </p:nvSpPr>
        <p:spPr>
          <a:xfrm>
            <a:off x="601670" y="128470"/>
            <a:ext cx="8229600" cy="762436"/>
          </a:xfrm>
          <a:solidFill>
            <a:schemeClr val="accent6">
              <a:lumMod val="75000"/>
            </a:schemeClr>
          </a:solidFill>
          <a:ln>
            <a:solidFill>
              <a:schemeClr val="accent1"/>
            </a:solidFill>
          </a:ln>
        </p:spPr>
        <p:txBody>
          <a:bodyPr>
            <a:noAutofit/>
          </a:bodyPr>
          <a:lstStyle/>
          <a:p>
            <a:br>
              <a:rPr lang="en-US" sz="2400" b="1" cap="small" dirty="0">
                <a:solidFill>
                  <a:schemeClr val="bg1"/>
                </a:solidFill>
              </a:rPr>
            </a:br>
            <a:br>
              <a:rPr lang="en-US" sz="2400" b="1" cap="small" dirty="0">
                <a:solidFill>
                  <a:schemeClr val="bg1"/>
                </a:solidFill>
              </a:rPr>
            </a:br>
            <a:br>
              <a:rPr lang="en-US" sz="2400" b="1" cap="small" dirty="0">
                <a:solidFill>
                  <a:schemeClr val="bg1"/>
                </a:solidFill>
              </a:rPr>
            </a:br>
            <a:br>
              <a:rPr lang="en-US" sz="2400" b="1" cap="small" dirty="0">
                <a:solidFill>
                  <a:schemeClr val="bg1"/>
                </a:solidFill>
              </a:rPr>
            </a:br>
            <a:r>
              <a:rPr lang="en-US" sz="2400" b="1" cap="small" dirty="0">
                <a:solidFill>
                  <a:schemeClr val="bg1"/>
                </a:solidFill>
              </a:rPr>
              <a:t> </a:t>
            </a:r>
            <a:r>
              <a:rPr lang="en-US" sz="2400" b="1" i="1" cap="small" dirty="0">
                <a:solidFill>
                  <a:schemeClr val="bg1"/>
                </a:solidFill>
              </a:rPr>
              <a:t>Scientific paper 4</a:t>
            </a:r>
            <a:br>
              <a:rPr lang="en-US" sz="2400" b="1" i="1" cap="small" dirty="0">
                <a:solidFill>
                  <a:schemeClr val="bg1"/>
                </a:solidFill>
              </a:rPr>
            </a:br>
            <a:r>
              <a:rPr lang="en-US" sz="2400" b="1" cap="small" dirty="0">
                <a:solidFill>
                  <a:schemeClr val="bg1"/>
                </a:solidFill>
              </a:rPr>
              <a:t>The effectiveness of skills policies </a:t>
            </a:r>
            <a:br>
              <a:rPr lang="en-US" sz="2400" b="1" cap="small" dirty="0">
                <a:solidFill>
                  <a:schemeClr val="bg1"/>
                </a:solidFill>
              </a:rPr>
            </a:br>
            <a:br>
              <a:rPr lang="en-US" sz="2400" b="1" cap="small" dirty="0">
                <a:solidFill>
                  <a:schemeClr val="bg1"/>
                </a:solidFill>
              </a:rPr>
            </a:br>
            <a:br>
              <a:rPr lang="en-US" sz="2400" b="1" cap="small" dirty="0">
                <a:solidFill>
                  <a:schemeClr val="bg1"/>
                </a:solidFill>
              </a:rPr>
            </a:br>
            <a:br>
              <a:rPr lang="en-US" sz="2400" b="1" cap="small" dirty="0">
                <a:solidFill>
                  <a:schemeClr val="bg1"/>
                </a:solidFill>
              </a:rPr>
            </a:br>
            <a:endParaRPr lang="en-NL" sz="3200" b="1" dirty="0">
              <a:solidFill>
                <a:schemeClr val="bg1"/>
              </a:solidFill>
              <a:effectLst/>
            </a:endParaRPr>
          </a:p>
        </p:txBody>
      </p:sp>
      <p:sp>
        <p:nvSpPr>
          <p:cNvPr id="6" name="Content Placeholder 1">
            <a:extLst>
              <a:ext uri="{FF2B5EF4-FFF2-40B4-BE49-F238E27FC236}">
                <a16:creationId xmlns:a16="http://schemas.microsoft.com/office/drawing/2014/main" id="{4B90B4DF-0883-E449-ACD9-E585DF1B134B}"/>
              </a:ext>
            </a:extLst>
          </p:cNvPr>
          <p:cNvSpPr txBox="1">
            <a:spLocks/>
          </p:cNvSpPr>
          <p:nvPr/>
        </p:nvSpPr>
        <p:spPr>
          <a:xfrm>
            <a:off x="448965" y="1350112"/>
            <a:ext cx="8246070" cy="366491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80000"/>
              </a:lnSpc>
              <a:buClr>
                <a:srgbClr val="17375E"/>
              </a:buClr>
              <a:defRPr/>
            </a:pPr>
            <a:r>
              <a:rPr lang="en-GB" sz="2400" dirty="0">
                <a:solidFill>
                  <a:srgbClr val="17375E"/>
                </a:solidFill>
                <a:cs typeface="Calibri"/>
              </a:rPr>
              <a:t>To what extent have migration, education and skills policies been effective in attracting and retaining higher and lower skilled workers? [integrating HE and TVET) </a:t>
            </a:r>
          </a:p>
          <a:p>
            <a:pPr>
              <a:lnSpc>
                <a:spcPct val="80000"/>
              </a:lnSpc>
              <a:buClr>
                <a:srgbClr val="17375E"/>
              </a:buClr>
              <a:defRPr/>
            </a:pPr>
            <a:r>
              <a:rPr lang="en-GB" sz="2400" dirty="0">
                <a:solidFill>
                  <a:srgbClr val="17375E"/>
                </a:solidFill>
                <a:cs typeface="Calibri"/>
              </a:rPr>
              <a:t>How have policies affected the magnitude, selection and circularity of migration flows? </a:t>
            </a:r>
          </a:p>
          <a:p>
            <a:pPr>
              <a:lnSpc>
                <a:spcPct val="80000"/>
              </a:lnSpc>
              <a:buClr>
                <a:srgbClr val="17375E"/>
              </a:buClr>
              <a:defRPr/>
            </a:pPr>
            <a:r>
              <a:rPr lang="en-GB" sz="2400" dirty="0">
                <a:solidFill>
                  <a:srgbClr val="17375E"/>
                </a:solidFill>
                <a:cs typeface="Calibri"/>
              </a:rPr>
              <a:t>Have policies been effective in reaching their targets? </a:t>
            </a:r>
          </a:p>
          <a:p>
            <a:pPr>
              <a:lnSpc>
                <a:spcPct val="80000"/>
              </a:lnSpc>
              <a:buClr>
                <a:srgbClr val="17375E"/>
              </a:buClr>
              <a:defRPr/>
            </a:pPr>
            <a:r>
              <a:rPr lang="en-GB" sz="2400" dirty="0">
                <a:solidFill>
                  <a:srgbClr val="17375E"/>
                </a:solidFill>
                <a:cs typeface="Calibri"/>
              </a:rPr>
              <a:t>What policies seem to have failed and why? </a:t>
            </a:r>
          </a:p>
          <a:p>
            <a:pPr>
              <a:lnSpc>
                <a:spcPct val="80000"/>
              </a:lnSpc>
              <a:buClr>
                <a:srgbClr val="17375E"/>
              </a:buClr>
              <a:defRPr/>
            </a:pPr>
            <a:r>
              <a:rPr lang="en-GB" sz="2400" dirty="0">
                <a:solidFill>
                  <a:srgbClr val="17375E"/>
                </a:solidFill>
                <a:cs typeface="Calibri"/>
              </a:rPr>
              <a:t>What best practices can be identified?</a:t>
            </a:r>
          </a:p>
          <a:p>
            <a:pPr>
              <a:lnSpc>
                <a:spcPct val="80000"/>
              </a:lnSpc>
              <a:buClr>
                <a:srgbClr val="17375E"/>
              </a:buClr>
              <a:defRPr/>
            </a:pPr>
            <a:r>
              <a:rPr lang="en-GB" sz="2400" b="1" i="1" dirty="0">
                <a:solidFill>
                  <a:srgbClr val="17375E"/>
                </a:solidFill>
                <a:cs typeface="Calibri"/>
              </a:rPr>
              <a:t>Core data: </a:t>
            </a:r>
            <a:r>
              <a:rPr lang="en-GB" sz="2400" dirty="0">
                <a:solidFill>
                  <a:srgbClr val="17375E"/>
                </a:solidFill>
                <a:cs typeface="Calibri"/>
              </a:rPr>
              <a:t>All data generated for project. </a:t>
            </a:r>
          </a:p>
          <a:p>
            <a:pPr marL="0" indent="0">
              <a:lnSpc>
                <a:spcPct val="80000"/>
              </a:lnSpc>
              <a:buClr>
                <a:srgbClr val="17375E"/>
              </a:buClr>
              <a:buNone/>
              <a:defRPr/>
            </a:pPr>
            <a:endParaRPr lang="en-GB" sz="2400" dirty="0">
              <a:solidFill>
                <a:srgbClr val="17375E"/>
              </a:solidFill>
              <a:cs typeface="Calibri"/>
            </a:endParaRPr>
          </a:p>
          <a:p>
            <a:pPr>
              <a:lnSpc>
                <a:spcPct val="80000"/>
              </a:lnSpc>
              <a:buClr>
                <a:srgbClr val="17375E"/>
              </a:buClr>
              <a:defRPr/>
            </a:pPr>
            <a:endParaRPr lang="en-GB" sz="2400" dirty="0">
              <a:solidFill>
                <a:srgbClr val="17375E"/>
              </a:solidFill>
              <a:cs typeface="Calibri"/>
            </a:endParaRPr>
          </a:p>
          <a:p>
            <a:pPr>
              <a:lnSpc>
                <a:spcPct val="80000"/>
              </a:lnSpc>
              <a:buClr>
                <a:srgbClr val="17375E"/>
              </a:buClr>
              <a:defRPr/>
            </a:pPr>
            <a:endParaRPr lang="en-GB" sz="2400" dirty="0">
              <a:solidFill>
                <a:srgbClr val="17375E"/>
              </a:solidFill>
              <a:cs typeface="Calibri"/>
            </a:endParaRPr>
          </a:p>
          <a:p>
            <a:pPr marL="457200" lvl="1" indent="0">
              <a:lnSpc>
                <a:spcPct val="80000"/>
              </a:lnSpc>
              <a:buClr>
                <a:srgbClr val="17375E"/>
              </a:buClr>
              <a:buNone/>
              <a:defRPr/>
            </a:pPr>
            <a:endParaRPr lang="en-GB" sz="2400" dirty="0">
              <a:solidFill>
                <a:srgbClr val="17375E"/>
              </a:solidFill>
              <a:cs typeface="Calibri"/>
            </a:endParaRPr>
          </a:p>
          <a:p>
            <a:pPr lvl="1">
              <a:lnSpc>
                <a:spcPct val="80000"/>
              </a:lnSpc>
              <a:buClr>
                <a:srgbClr val="17375E"/>
              </a:buClr>
              <a:defRPr/>
            </a:pPr>
            <a:endParaRPr lang="en-GB" sz="2400" dirty="0">
              <a:solidFill>
                <a:srgbClr val="17375E"/>
              </a:solidFill>
              <a:cs typeface="Calibri"/>
            </a:endParaRPr>
          </a:p>
          <a:p>
            <a:pPr>
              <a:lnSpc>
                <a:spcPct val="80000"/>
              </a:lnSpc>
              <a:buClr>
                <a:srgbClr val="17375E"/>
              </a:buClr>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dirty="0">
              <a:solidFill>
                <a:srgbClr val="17375E"/>
              </a:solidFill>
              <a:cs typeface="Calibri"/>
            </a:endParaRPr>
          </a:p>
          <a:p>
            <a:pPr marL="457200" indent="-457200">
              <a:lnSpc>
                <a:spcPct val="80000"/>
              </a:lnSpc>
              <a:buClr>
                <a:srgbClr val="17375E"/>
              </a:buClr>
              <a:buFont typeface="+mj-lt"/>
              <a:buAutoNum type="arabicPeriod"/>
              <a:defRPr/>
            </a:pPr>
            <a:endParaRPr lang="en-GB" dirty="0">
              <a:solidFill>
                <a:srgbClr val="17375E"/>
              </a:solidFill>
              <a:cs typeface="Calibri"/>
            </a:endParaRPr>
          </a:p>
          <a:p>
            <a:pPr marL="0" indent="0">
              <a:buNone/>
            </a:pPr>
            <a:endParaRPr lang="en-NL"/>
          </a:p>
          <a:p>
            <a:pPr>
              <a:lnSpc>
                <a:spcPct val="80000"/>
              </a:lnSpc>
              <a:buClr>
                <a:srgbClr val="17375E"/>
              </a:buClr>
              <a:defRPr/>
            </a:pPr>
            <a:endParaRPr lang="en-GB" sz="2400" dirty="0">
              <a:solidFill>
                <a:srgbClr val="17375E"/>
              </a:solidFill>
              <a:cs typeface="Calibri"/>
            </a:endParaRPr>
          </a:p>
          <a:p>
            <a:pPr>
              <a:lnSpc>
                <a:spcPct val="80000"/>
              </a:lnSpc>
              <a:buClr>
                <a:srgbClr val="17375E"/>
              </a:buClr>
              <a:defRPr/>
            </a:pPr>
            <a:endParaRPr lang="en-GB" sz="2400" dirty="0">
              <a:solidFill>
                <a:srgbClr val="17375E"/>
              </a:solidFill>
              <a:cs typeface="Calibri"/>
            </a:endParaRPr>
          </a:p>
          <a:p>
            <a:pPr>
              <a:lnSpc>
                <a:spcPct val="80000"/>
              </a:lnSpc>
              <a:buClr>
                <a:srgbClr val="17375E"/>
              </a:buClr>
              <a:defRPr/>
            </a:pPr>
            <a:endParaRPr lang="en-GB" sz="2400" dirty="0">
              <a:solidFill>
                <a:srgbClr val="17375E"/>
              </a:solidFill>
              <a:cs typeface="Calibri"/>
            </a:endParaRPr>
          </a:p>
          <a:p>
            <a:pPr marL="457200" lvl="1" indent="0">
              <a:lnSpc>
                <a:spcPct val="80000"/>
              </a:lnSpc>
              <a:buClr>
                <a:srgbClr val="17375E"/>
              </a:buClr>
              <a:buNone/>
              <a:defRPr/>
            </a:pPr>
            <a:endParaRPr lang="en-GB" sz="2400" dirty="0">
              <a:solidFill>
                <a:srgbClr val="17375E"/>
              </a:solidFill>
              <a:cs typeface="Calibri"/>
            </a:endParaRPr>
          </a:p>
          <a:p>
            <a:pPr lvl="1">
              <a:lnSpc>
                <a:spcPct val="80000"/>
              </a:lnSpc>
              <a:buClr>
                <a:srgbClr val="17375E"/>
              </a:buClr>
              <a:defRPr/>
            </a:pPr>
            <a:endParaRPr lang="en-GB" sz="2400" dirty="0">
              <a:solidFill>
                <a:srgbClr val="17375E"/>
              </a:solidFill>
              <a:cs typeface="Calibri"/>
            </a:endParaRPr>
          </a:p>
          <a:p>
            <a:pPr>
              <a:lnSpc>
                <a:spcPct val="80000"/>
              </a:lnSpc>
              <a:buClr>
                <a:srgbClr val="17375E"/>
              </a:buClr>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dirty="0">
              <a:solidFill>
                <a:srgbClr val="17375E"/>
              </a:solidFill>
              <a:cs typeface="Calibri"/>
            </a:endParaRPr>
          </a:p>
          <a:p>
            <a:pPr marL="457200" indent="-457200">
              <a:lnSpc>
                <a:spcPct val="80000"/>
              </a:lnSpc>
              <a:buClr>
                <a:srgbClr val="17375E"/>
              </a:buClr>
              <a:buFont typeface="+mj-lt"/>
              <a:buAutoNum type="arabicPeriod"/>
              <a:defRPr/>
            </a:pPr>
            <a:endParaRPr lang="en-GB" dirty="0">
              <a:solidFill>
                <a:srgbClr val="17375E"/>
              </a:solidFill>
              <a:cs typeface="Calibri"/>
            </a:endParaRPr>
          </a:p>
          <a:p>
            <a:pPr marL="0" indent="0">
              <a:buFont typeface="Arial" pitchFamily="34" charset="0"/>
              <a:buNone/>
            </a:pPr>
            <a:endParaRPr lang="en-NL" dirty="0"/>
          </a:p>
        </p:txBody>
      </p:sp>
    </p:spTree>
    <p:extLst>
      <p:ext uri="{BB962C8B-B14F-4D97-AF65-F5344CB8AC3E}">
        <p14:creationId xmlns:p14="http://schemas.microsoft.com/office/powerpoint/2010/main" val="15804153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AEC5826-318D-9446-B472-2C065B7D61AC}"/>
              </a:ext>
            </a:extLst>
          </p:cNvPr>
          <p:cNvSpPr>
            <a:spLocks noGrp="1"/>
          </p:cNvSpPr>
          <p:nvPr>
            <p:ph type="title"/>
          </p:nvPr>
        </p:nvSpPr>
        <p:spPr>
          <a:xfrm>
            <a:off x="601670" y="128470"/>
            <a:ext cx="8229600" cy="762436"/>
          </a:xfrm>
          <a:solidFill>
            <a:schemeClr val="accent6">
              <a:lumMod val="75000"/>
            </a:schemeClr>
          </a:solidFill>
          <a:ln>
            <a:solidFill>
              <a:schemeClr val="accent1"/>
            </a:solidFill>
          </a:ln>
        </p:spPr>
        <p:txBody>
          <a:bodyPr>
            <a:noAutofit/>
          </a:bodyPr>
          <a:lstStyle/>
          <a:p>
            <a:br>
              <a:rPr lang="en-US" sz="2400" b="1" cap="small" dirty="0">
                <a:solidFill>
                  <a:schemeClr val="bg1"/>
                </a:solidFill>
              </a:rPr>
            </a:br>
            <a:br>
              <a:rPr lang="en-US" sz="2400" b="1" cap="small" dirty="0">
                <a:solidFill>
                  <a:schemeClr val="bg1"/>
                </a:solidFill>
              </a:rPr>
            </a:br>
            <a:br>
              <a:rPr lang="en-US" sz="2400" b="1" cap="small" dirty="0">
                <a:solidFill>
                  <a:schemeClr val="bg1"/>
                </a:solidFill>
              </a:rPr>
            </a:br>
            <a:br>
              <a:rPr lang="en-US" sz="2400" b="1" cap="small" dirty="0">
                <a:solidFill>
                  <a:schemeClr val="bg1"/>
                </a:solidFill>
              </a:rPr>
            </a:br>
            <a:r>
              <a:rPr lang="en-US" sz="2400" b="1" cap="small" dirty="0">
                <a:solidFill>
                  <a:schemeClr val="bg1"/>
                </a:solidFill>
              </a:rPr>
              <a:t> </a:t>
            </a:r>
            <a:r>
              <a:rPr lang="en-US" sz="2400" b="1" i="1" cap="small" dirty="0">
                <a:solidFill>
                  <a:schemeClr val="bg1"/>
                </a:solidFill>
              </a:rPr>
              <a:t>Scientific paper 5</a:t>
            </a:r>
            <a:br>
              <a:rPr lang="en-US" sz="2400" b="1" i="1" cap="small" dirty="0">
                <a:solidFill>
                  <a:schemeClr val="bg1"/>
                </a:solidFill>
              </a:rPr>
            </a:br>
            <a:r>
              <a:rPr lang="en-US" sz="2400" b="1" cap="small" dirty="0">
                <a:solidFill>
                  <a:schemeClr val="bg1"/>
                </a:solidFill>
              </a:rPr>
              <a:t>Skill mobility in Central Asia: projections and scenarios </a:t>
            </a:r>
            <a:br>
              <a:rPr lang="en-US" sz="2400" b="1" cap="small" dirty="0">
                <a:solidFill>
                  <a:schemeClr val="bg1"/>
                </a:solidFill>
              </a:rPr>
            </a:br>
            <a:br>
              <a:rPr lang="en-US" sz="2400" b="1" cap="small" dirty="0">
                <a:solidFill>
                  <a:schemeClr val="bg1"/>
                </a:solidFill>
              </a:rPr>
            </a:br>
            <a:br>
              <a:rPr lang="en-US" sz="2400" b="1" cap="small" dirty="0">
                <a:solidFill>
                  <a:schemeClr val="bg1"/>
                </a:solidFill>
              </a:rPr>
            </a:br>
            <a:br>
              <a:rPr lang="en-US" sz="2400" b="1" cap="small" dirty="0">
                <a:solidFill>
                  <a:schemeClr val="bg1"/>
                </a:solidFill>
              </a:rPr>
            </a:br>
            <a:endParaRPr lang="en-NL" sz="3200" b="1" dirty="0">
              <a:solidFill>
                <a:schemeClr val="bg1"/>
              </a:solidFill>
              <a:effectLst/>
            </a:endParaRPr>
          </a:p>
        </p:txBody>
      </p:sp>
      <p:sp>
        <p:nvSpPr>
          <p:cNvPr id="6" name="Content Placeholder 1">
            <a:extLst>
              <a:ext uri="{FF2B5EF4-FFF2-40B4-BE49-F238E27FC236}">
                <a16:creationId xmlns:a16="http://schemas.microsoft.com/office/drawing/2014/main" id="{4B90B4DF-0883-E449-ACD9-E585DF1B134B}"/>
              </a:ext>
            </a:extLst>
          </p:cNvPr>
          <p:cNvSpPr txBox="1">
            <a:spLocks/>
          </p:cNvSpPr>
          <p:nvPr/>
        </p:nvSpPr>
        <p:spPr>
          <a:xfrm>
            <a:off x="448965" y="1350112"/>
            <a:ext cx="8246070" cy="366491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80000"/>
              </a:lnSpc>
              <a:buClr>
                <a:srgbClr val="17375E"/>
              </a:buClr>
              <a:defRPr/>
            </a:pPr>
            <a:r>
              <a:rPr lang="en-GB" sz="2400" dirty="0">
                <a:solidFill>
                  <a:srgbClr val="17375E"/>
                </a:solidFill>
                <a:cs typeface="Calibri"/>
              </a:rPr>
              <a:t>Developing scenarios on future trends of patterns and trends of skill mobility in CAREC. </a:t>
            </a:r>
          </a:p>
          <a:p>
            <a:pPr>
              <a:lnSpc>
                <a:spcPct val="80000"/>
              </a:lnSpc>
              <a:buClr>
                <a:srgbClr val="17375E"/>
              </a:buClr>
              <a:defRPr/>
            </a:pPr>
            <a:r>
              <a:rPr lang="en-GB" sz="2400" dirty="0">
                <a:solidFill>
                  <a:srgbClr val="17375E"/>
                </a:solidFill>
                <a:cs typeface="Calibri"/>
              </a:rPr>
              <a:t>Enhancing the ability for policy makers to anticipate alternative futures and to better plan ahead with the goal of enhancing the development potential of skills mobility within, from and towards the region. </a:t>
            </a:r>
          </a:p>
          <a:p>
            <a:pPr>
              <a:lnSpc>
                <a:spcPct val="80000"/>
              </a:lnSpc>
              <a:buClr>
                <a:srgbClr val="17375E"/>
              </a:buClr>
              <a:defRPr/>
            </a:pPr>
            <a:r>
              <a:rPr lang="en-GB" sz="2400" b="1" i="1" dirty="0">
                <a:solidFill>
                  <a:srgbClr val="17375E"/>
                </a:solidFill>
                <a:cs typeface="Calibri"/>
              </a:rPr>
              <a:t>Methodology</a:t>
            </a:r>
            <a:r>
              <a:rPr lang="en-GB" sz="2400" b="1" dirty="0">
                <a:solidFill>
                  <a:srgbClr val="17375E"/>
                </a:solidFill>
                <a:cs typeface="Calibri"/>
              </a:rPr>
              <a:t>: </a:t>
            </a:r>
            <a:r>
              <a:rPr lang="en-GB" sz="2400" dirty="0">
                <a:solidFill>
                  <a:srgbClr val="17375E"/>
                </a:solidFill>
                <a:cs typeface="Calibri"/>
              </a:rPr>
              <a:t>Background analysis of future trends of migration drivers; scenario workshops involving national experts and key stakeholders. </a:t>
            </a:r>
            <a:r>
              <a:rPr lang="en-GB" sz="2400" b="1" dirty="0">
                <a:solidFill>
                  <a:srgbClr val="17375E"/>
                </a:solidFill>
                <a:cs typeface="Calibri"/>
              </a:rPr>
              <a:t>  </a:t>
            </a:r>
          </a:p>
          <a:p>
            <a:pPr>
              <a:lnSpc>
                <a:spcPct val="80000"/>
              </a:lnSpc>
              <a:buClr>
                <a:srgbClr val="17375E"/>
              </a:buClr>
              <a:defRPr/>
            </a:pPr>
            <a:endParaRPr lang="en-GB" sz="2400" dirty="0">
              <a:solidFill>
                <a:srgbClr val="17375E"/>
              </a:solidFill>
              <a:cs typeface="Calibri"/>
            </a:endParaRPr>
          </a:p>
          <a:p>
            <a:pPr>
              <a:lnSpc>
                <a:spcPct val="80000"/>
              </a:lnSpc>
              <a:buClr>
                <a:srgbClr val="17375E"/>
              </a:buClr>
              <a:defRPr/>
            </a:pPr>
            <a:endParaRPr lang="en-GB" sz="2400" dirty="0">
              <a:solidFill>
                <a:srgbClr val="17375E"/>
              </a:solidFill>
              <a:cs typeface="Calibri"/>
            </a:endParaRPr>
          </a:p>
          <a:p>
            <a:pPr>
              <a:lnSpc>
                <a:spcPct val="80000"/>
              </a:lnSpc>
              <a:buClr>
                <a:srgbClr val="17375E"/>
              </a:buClr>
              <a:defRPr/>
            </a:pPr>
            <a:endParaRPr lang="en-GB" sz="2400" dirty="0">
              <a:solidFill>
                <a:srgbClr val="17375E"/>
              </a:solidFill>
              <a:cs typeface="Calibri"/>
            </a:endParaRPr>
          </a:p>
          <a:p>
            <a:pPr marL="457200" lvl="1" indent="0">
              <a:lnSpc>
                <a:spcPct val="80000"/>
              </a:lnSpc>
              <a:buClr>
                <a:srgbClr val="17375E"/>
              </a:buClr>
              <a:buNone/>
              <a:defRPr/>
            </a:pPr>
            <a:endParaRPr lang="en-GB" sz="2400" dirty="0">
              <a:solidFill>
                <a:srgbClr val="17375E"/>
              </a:solidFill>
              <a:cs typeface="Calibri"/>
            </a:endParaRPr>
          </a:p>
          <a:p>
            <a:pPr lvl="1">
              <a:lnSpc>
                <a:spcPct val="80000"/>
              </a:lnSpc>
              <a:buClr>
                <a:srgbClr val="17375E"/>
              </a:buClr>
              <a:defRPr/>
            </a:pPr>
            <a:endParaRPr lang="en-GB" sz="2400" dirty="0">
              <a:solidFill>
                <a:srgbClr val="17375E"/>
              </a:solidFill>
              <a:cs typeface="Calibri"/>
            </a:endParaRPr>
          </a:p>
          <a:p>
            <a:pPr>
              <a:lnSpc>
                <a:spcPct val="80000"/>
              </a:lnSpc>
              <a:buClr>
                <a:srgbClr val="17375E"/>
              </a:buClr>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dirty="0">
              <a:solidFill>
                <a:srgbClr val="17375E"/>
              </a:solidFill>
              <a:cs typeface="Calibri"/>
            </a:endParaRPr>
          </a:p>
          <a:p>
            <a:pPr marL="457200" indent="-457200">
              <a:lnSpc>
                <a:spcPct val="80000"/>
              </a:lnSpc>
              <a:buClr>
                <a:srgbClr val="17375E"/>
              </a:buClr>
              <a:buFont typeface="+mj-lt"/>
              <a:buAutoNum type="arabicPeriod"/>
              <a:defRPr/>
            </a:pPr>
            <a:endParaRPr lang="en-GB" dirty="0">
              <a:solidFill>
                <a:srgbClr val="17375E"/>
              </a:solidFill>
              <a:cs typeface="Calibri"/>
            </a:endParaRPr>
          </a:p>
          <a:p>
            <a:pPr marL="0" indent="0">
              <a:buNone/>
            </a:pPr>
            <a:endParaRPr lang="en-NL"/>
          </a:p>
          <a:p>
            <a:pPr>
              <a:lnSpc>
                <a:spcPct val="80000"/>
              </a:lnSpc>
              <a:buClr>
                <a:srgbClr val="17375E"/>
              </a:buClr>
              <a:defRPr/>
            </a:pPr>
            <a:endParaRPr lang="en-GB" sz="2400" dirty="0">
              <a:solidFill>
                <a:srgbClr val="17375E"/>
              </a:solidFill>
              <a:cs typeface="Calibri"/>
            </a:endParaRPr>
          </a:p>
          <a:p>
            <a:pPr>
              <a:lnSpc>
                <a:spcPct val="80000"/>
              </a:lnSpc>
              <a:buClr>
                <a:srgbClr val="17375E"/>
              </a:buClr>
              <a:defRPr/>
            </a:pPr>
            <a:endParaRPr lang="en-GB" sz="2400" dirty="0">
              <a:solidFill>
                <a:srgbClr val="17375E"/>
              </a:solidFill>
              <a:cs typeface="Calibri"/>
            </a:endParaRPr>
          </a:p>
          <a:p>
            <a:pPr>
              <a:lnSpc>
                <a:spcPct val="80000"/>
              </a:lnSpc>
              <a:buClr>
                <a:srgbClr val="17375E"/>
              </a:buClr>
              <a:defRPr/>
            </a:pPr>
            <a:endParaRPr lang="en-GB" sz="2400" dirty="0">
              <a:solidFill>
                <a:srgbClr val="17375E"/>
              </a:solidFill>
              <a:cs typeface="Calibri"/>
            </a:endParaRPr>
          </a:p>
          <a:p>
            <a:pPr marL="457200" lvl="1" indent="0">
              <a:lnSpc>
                <a:spcPct val="80000"/>
              </a:lnSpc>
              <a:buClr>
                <a:srgbClr val="17375E"/>
              </a:buClr>
              <a:buNone/>
              <a:defRPr/>
            </a:pPr>
            <a:endParaRPr lang="en-GB" sz="2400" dirty="0">
              <a:solidFill>
                <a:srgbClr val="17375E"/>
              </a:solidFill>
              <a:cs typeface="Calibri"/>
            </a:endParaRPr>
          </a:p>
          <a:p>
            <a:pPr lvl="1">
              <a:lnSpc>
                <a:spcPct val="80000"/>
              </a:lnSpc>
              <a:buClr>
                <a:srgbClr val="17375E"/>
              </a:buClr>
              <a:defRPr/>
            </a:pPr>
            <a:endParaRPr lang="en-GB" sz="2400" dirty="0">
              <a:solidFill>
                <a:srgbClr val="17375E"/>
              </a:solidFill>
              <a:cs typeface="Calibri"/>
            </a:endParaRPr>
          </a:p>
          <a:p>
            <a:pPr>
              <a:lnSpc>
                <a:spcPct val="80000"/>
              </a:lnSpc>
              <a:buClr>
                <a:srgbClr val="17375E"/>
              </a:buClr>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dirty="0">
              <a:solidFill>
                <a:srgbClr val="17375E"/>
              </a:solidFill>
              <a:cs typeface="Calibri"/>
            </a:endParaRPr>
          </a:p>
          <a:p>
            <a:pPr marL="457200" indent="-457200">
              <a:lnSpc>
                <a:spcPct val="80000"/>
              </a:lnSpc>
              <a:buClr>
                <a:srgbClr val="17375E"/>
              </a:buClr>
              <a:buFont typeface="+mj-lt"/>
              <a:buAutoNum type="arabicPeriod"/>
              <a:defRPr/>
            </a:pPr>
            <a:endParaRPr lang="en-GB" dirty="0">
              <a:solidFill>
                <a:srgbClr val="17375E"/>
              </a:solidFill>
              <a:cs typeface="Calibri"/>
            </a:endParaRPr>
          </a:p>
          <a:p>
            <a:pPr marL="0" indent="0">
              <a:buFont typeface="Arial" pitchFamily="34" charset="0"/>
              <a:buNone/>
            </a:pPr>
            <a:endParaRPr lang="en-NL" dirty="0"/>
          </a:p>
        </p:txBody>
      </p:sp>
    </p:spTree>
    <p:extLst>
      <p:ext uri="{BB962C8B-B14F-4D97-AF65-F5344CB8AC3E}">
        <p14:creationId xmlns:p14="http://schemas.microsoft.com/office/powerpoint/2010/main" val="16025536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AEC5826-318D-9446-B472-2C065B7D61AC}"/>
              </a:ext>
            </a:extLst>
          </p:cNvPr>
          <p:cNvSpPr>
            <a:spLocks noGrp="1"/>
          </p:cNvSpPr>
          <p:nvPr>
            <p:ph type="title"/>
          </p:nvPr>
        </p:nvSpPr>
        <p:spPr>
          <a:xfrm>
            <a:off x="601670" y="128470"/>
            <a:ext cx="8229600" cy="762436"/>
          </a:xfrm>
          <a:solidFill>
            <a:schemeClr val="accent6">
              <a:lumMod val="75000"/>
            </a:schemeClr>
          </a:solidFill>
          <a:ln>
            <a:solidFill>
              <a:schemeClr val="accent1"/>
            </a:solidFill>
          </a:ln>
        </p:spPr>
        <p:txBody>
          <a:bodyPr>
            <a:noAutofit/>
          </a:bodyPr>
          <a:lstStyle/>
          <a:p>
            <a:br>
              <a:rPr lang="en-US" sz="2400" b="1" cap="small" dirty="0">
                <a:solidFill>
                  <a:schemeClr val="bg1"/>
                </a:solidFill>
              </a:rPr>
            </a:br>
            <a:br>
              <a:rPr lang="en-US" sz="2400" b="1" cap="small" dirty="0">
                <a:solidFill>
                  <a:schemeClr val="bg1"/>
                </a:solidFill>
              </a:rPr>
            </a:br>
            <a:br>
              <a:rPr lang="en-US" sz="2400" b="1" cap="small" dirty="0">
                <a:solidFill>
                  <a:schemeClr val="bg1"/>
                </a:solidFill>
              </a:rPr>
            </a:br>
            <a:br>
              <a:rPr lang="en-US" sz="2400" b="1" cap="small" dirty="0">
                <a:solidFill>
                  <a:schemeClr val="bg1"/>
                </a:solidFill>
              </a:rPr>
            </a:br>
            <a:r>
              <a:rPr lang="en-US" sz="2400" b="1" cap="small" dirty="0">
                <a:solidFill>
                  <a:schemeClr val="bg1"/>
                </a:solidFill>
              </a:rPr>
              <a:t> The Road Ahead</a:t>
            </a:r>
            <a:br>
              <a:rPr lang="en-US" sz="2400" b="1" cap="small" dirty="0">
                <a:solidFill>
                  <a:schemeClr val="bg1"/>
                </a:solidFill>
              </a:rPr>
            </a:br>
            <a:br>
              <a:rPr lang="en-US" sz="2400" b="1" cap="small" dirty="0">
                <a:solidFill>
                  <a:schemeClr val="bg1"/>
                </a:solidFill>
              </a:rPr>
            </a:br>
            <a:br>
              <a:rPr lang="en-US" sz="2400" b="1" cap="small" dirty="0">
                <a:solidFill>
                  <a:schemeClr val="bg1"/>
                </a:solidFill>
              </a:rPr>
            </a:br>
            <a:br>
              <a:rPr lang="en-US" sz="2400" b="1" cap="small" dirty="0">
                <a:solidFill>
                  <a:schemeClr val="bg1"/>
                </a:solidFill>
              </a:rPr>
            </a:br>
            <a:endParaRPr lang="en-NL" sz="3200" b="1" dirty="0">
              <a:solidFill>
                <a:schemeClr val="bg1"/>
              </a:solidFill>
              <a:effectLst/>
            </a:endParaRPr>
          </a:p>
        </p:txBody>
      </p:sp>
      <p:sp>
        <p:nvSpPr>
          <p:cNvPr id="6" name="Content Placeholder 1">
            <a:extLst>
              <a:ext uri="{FF2B5EF4-FFF2-40B4-BE49-F238E27FC236}">
                <a16:creationId xmlns:a16="http://schemas.microsoft.com/office/drawing/2014/main" id="{4B90B4DF-0883-E449-ACD9-E585DF1B134B}"/>
              </a:ext>
            </a:extLst>
          </p:cNvPr>
          <p:cNvSpPr txBox="1">
            <a:spLocks/>
          </p:cNvSpPr>
          <p:nvPr/>
        </p:nvSpPr>
        <p:spPr>
          <a:xfrm>
            <a:off x="448965" y="1350112"/>
            <a:ext cx="8246070" cy="366491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80000"/>
              </a:lnSpc>
              <a:buClr>
                <a:srgbClr val="17375E"/>
              </a:buClr>
              <a:defRPr/>
            </a:pPr>
            <a:r>
              <a:rPr lang="en-GB" sz="2400" dirty="0">
                <a:solidFill>
                  <a:srgbClr val="17375E"/>
                </a:solidFill>
                <a:cs typeface="Calibri"/>
              </a:rPr>
              <a:t>Setting a new global standard in skills mobility analysis</a:t>
            </a:r>
            <a:br>
              <a:rPr lang="en-GB" sz="2400" dirty="0">
                <a:solidFill>
                  <a:srgbClr val="17375E"/>
                </a:solidFill>
                <a:cs typeface="Calibri"/>
              </a:rPr>
            </a:br>
            <a:endParaRPr lang="en-GB" sz="2400" dirty="0">
              <a:solidFill>
                <a:srgbClr val="17375E"/>
              </a:solidFill>
              <a:cs typeface="Calibri"/>
            </a:endParaRPr>
          </a:p>
          <a:p>
            <a:pPr>
              <a:lnSpc>
                <a:spcPct val="80000"/>
              </a:lnSpc>
              <a:buClr>
                <a:srgbClr val="17375E"/>
              </a:buClr>
              <a:defRPr/>
            </a:pPr>
            <a:r>
              <a:rPr lang="en-GB" sz="2400" dirty="0">
                <a:solidFill>
                  <a:srgbClr val="17375E"/>
                </a:solidFill>
                <a:cs typeface="Calibri"/>
              </a:rPr>
              <a:t>Providing the evidence base for more effective skills mobility policies within CAREC. </a:t>
            </a:r>
          </a:p>
          <a:p>
            <a:pPr>
              <a:lnSpc>
                <a:spcPct val="80000"/>
              </a:lnSpc>
              <a:buClr>
                <a:srgbClr val="17375E"/>
              </a:buClr>
              <a:defRPr/>
            </a:pPr>
            <a:endParaRPr lang="en-GB" sz="2400" dirty="0">
              <a:solidFill>
                <a:srgbClr val="17375E"/>
              </a:solidFill>
              <a:cs typeface="Calibri"/>
            </a:endParaRPr>
          </a:p>
          <a:p>
            <a:pPr>
              <a:lnSpc>
                <a:spcPct val="80000"/>
              </a:lnSpc>
              <a:buClr>
                <a:srgbClr val="17375E"/>
              </a:buClr>
              <a:defRPr/>
            </a:pPr>
            <a:endParaRPr lang="en-GB" sz="2400" dirty="0">
              <a:solidFill>
                <a:srgbClr val="17375E"/>
              </a:solidFill>
              <a:cs typeface="Calibri"/>
            </a:endParaRPr>
          </a:p>
          <a:p>
            <a:pPr marL="457200" lvl="1" indent="0">
              <a:lnSpc>
                <a:spcPct val="80000"/>
              </a:lnSpc>
              <a:buClr>
                <a:srgbClr val="17375E"/>
              </a:buClr>
              <a:buNone/>
              <a:defRPr/>
            </a:pPr>
            <a:endParaRPr lang="en-GB" sz="2400" dirty="0">
              <a:solidFill>
                <a:srgbClr val="17375E"/>
              </a:solidFill>
              <a:cs typeface="Calibri"/>
            </a:endParaRPr>
          </a:p>
          <a:p>
            <a:pPr lvl="1">
              <a:lnSpc>
                <a:spcPct val="80000"/>
              </a:lnSpc>
              <a:buClr>
                <a:srgbClr val="17375E"/>
              </a:buClr>
              <a:defRPr/>
            </a:pPr>
            <a:endParaRPr lang="en-GB" sz="2400" dirty="0">
              <a:solidFill>
                <a:srgbClr val="17375E"/>
              </a:solidFill>
              <a:cs typeface="Calibri"/>
            </a:endParaRPr>
          </a:p>
          <a:p>
            <a:pPr>
              <a:lnSpc>
                <a:spcPct val="80000"/>
              </a:lnSpc>
              <a:buClr>
                <a:srgbClr val="17375E"/>
              </a:buClr>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dirty="0">
              <a:solidFill>
                <a:srgbClr val="17375E"/>
              </a:solidFill>
              <a:cs typeface="Calibri"/>
            </a:endParaRPr>
          </a:p>
          <a:p>
            <a:pPr marL="457200" indent="-457200">
              <a:lnSpc>
                <a:spcPct val="80000"/>
              </a:lnSpc>
              <a:buClr>
                <a:srgbClr val="17375E"/>
              </a:buClr>
              <a:buFont typeface="+mj-lt"/>
              <a:buAutoNum type="arabicPeriod"/>
              <a:defRPr/>
            </a:pPr>
            <a:endParaRPr lang="en-GB" dirty="0">
              <a:solidFill>
                <a:srgbClr val="17375E"/>
              </a:solidFill>
              <a:cs typeface="Calibri"/>
            </a:endParaRPr>
          </a:p>
          <a:p>
            <a:pPr marL="0" indent="0">
              <a:buNone/>
            </a:pPr>
            <a:endParaRPr lang="en-NL"/>
          </a:p>
          <a:p>
            <a:pPr>
              <a:lnSpc>
                <a:spcPct val="80000"/>
              </a:lnSpc>
              <a:buClr>
                <a:srgbClr val="17375E"/>
              </a:buClr>
              <a:defRPr/>
            </a:pPr>
            <a:endParaRPr lang="en-GB" sz="2400" dirty="0">
              <a:solidFill>
                <a:srgbClr val="17375E"/>
              </a:solidFill>
              <a:cs typeface="Calibri"/>
            </a:endParaRPr>
          </a:p>
          <a:p>
            <a:pPr>
              <a:lnSpc>
                <a:spcPct val="80000"/>
              </a:lnSpc>
              <a:buClr>
                <a:srgbClr val="17375E"/>
              </a:buClr>
              <a:defRPr/>
            </a:pPr>
            <a:endParaRPr lang="en-GB" sz="2400" dirty="0">
              <a:solidFill>
                <a:srgbClr val="17375E"/>
              </a:solidFill>
              <a:cs typeface="Calibri"/>
            </a:endParaRPr>
          </a:p>
          <a:p>
            <a:pPr>
              <a:lnSpc>
                <a:spcPct val="80000"/>
              </a:lnSpc>
              <a:buClr>
                <a:srgbClr val="17375E"/>
              </a:buClr>
              <a:defRPr/>
            </a:pPr>
            <a:endParaRPr lang="en-GB" sz="2400" dirty="0">
              <a:solidFill>
                <a:srgbClr val="17375E"/>
              </a:solidFill>
              <a:cs typeface="Calibri"/>
            </a:endParaRPr>
          </a:p>
          <a:p>
            <a:pPr marL="457200" lvl="1" indent="0">
              <a:lnSpc>
                <a:spcPct val="80000"/>
              </a:lnSpc>
              <a:buClr>
                <a:srgbClr val="17375E"/>
              </a:buClr>
              <a:buNone/>
              <a:defRPr/>
            </a:pPr>
            <a:endParaRPr lang="en-GB" sz="2400" dirty="0">
              <a:solidFill>
                <a:srgbClr val="17375E"/>
              </a:solidFill>
              <a:cs typeface="Calibri"/>
            </a:endParaRPr>
          </a:p>
          <a:p>
            <a:pPr lvl="1">
              <a:lnSpc>
                <a:spcPct val="80000"/>
              </a:lnSpc>
              <a:buClr>
                <a:srgbClr val="17375E"/>
              </a:buClr>
              <a:defRPr/>
            </a:pPr>
            <a:endParaRPr lang="en-GB" sz="2400" dirty="0">
              <a:solidFill>
                <a:srgbClr val="17375E"/>
              </a:solidFill>
              <a:cs typeface="Calibri"/>
            </a:endParaRPr>
          </a:p>
          <a:p>
            <a:pPr>
              <a:lnSpc>
                <a:spcPct val="80000"/>
              </a:lnSpc>
              <a:buClr>
                <a:srgbClr val="17375E"/>
              </a:buClr>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sz="2400" dirty="0">
              <a:solidFill>
                <a:srgbClr val="17375E"/>
              </a:solidFill>
              <a:cs typeface="Calibri"/>
            </a:endParaRPr>
          </a:p>
          <a:p>
            <a:pPr marL="457200" indent="-457200">
              <a:lnSpc>
                <a:spcPct val="80000"/>
              </a:lnSpc>
              <a:buClr>
                <a:srgbClr val="17375E"/>
              </a:buClr>
              <a:buFont typeface="+mj-lt"/>
              <a:buAutoNum type="arabicPeriod"/>
              <a:defRPr/>
            </a:pPr>
            <a:endParaRPr lang="en-GB" dirty="0">
              <a:solidFill>
                <a:srgbClr val="17375E"/>
              </a:solidFill>
              <a:cs typeface="Calibri"/>
            </a:endParaRPr>
          </a:p>
          <a:p>
            <a:pPr marL="457200" indent="-457200">
              <a:lnSpc>
                <a:spcPct val="80000"/>
              </a:lnSpc>
              <a:buClr>
                <a:srgbClr val="17375E"/>
              </a:buClr>
              <a:buFont typeface="+mj-lt"/>
              <a:buAutoNum type="arabicPeriod"/>
              <a:defRPr/>
            </a:pPr>
            <a:endParaRPr lang="en-GB" dirty="0">
              <a:solidFill>
                <a:srgbClr val="17375E"/>
              </a:solidFill>
              <a:cs typeface="Calibri"/>
            </a:endParaRPr>
          </a:p>
          <a:p>
            <a:pPr marL="0" indent="0">
              <a:buFont typeface="Arial" pitchFamily="34" charset="0"/>
              <a:buNone/>
            </a:pPr>
            <a:endParaRPr lang="en-NL" dirty="0"/>
          </a:p>
        </p:txBody>
      </p:sp>
    </p:spTree>
    <p:extLst>
      <p:ext uri="{BB962C8B-B14F-4D97-AF65-F5344CB8AC3E}">
        <p14:creationId xmlns:p14="http://schemas.microsoft.com/office/powerpoint/2010/main" val="8613532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ADB Project Document" ma:contentTypeID="0x010100A3BFD338C4D69F46BE33AA49AB50870100C520B00D8BB20C45814389052060F14C" ma:contentTypeVersion="21" ma:contentTypeDescription="" ma:contentTypeScope="" ma:versionID="58be340fe5619450d09685c0a5b7b67a">
  <xsd:schema xmlns:xsd="http://www.w3.org/2001/XMLSchema" xmlns:xs="http://www.w3.org/2001/XMLSchema" xmlns:p="http://schemas.microsoft.com/office/2006/metadata/properties" xmlns:ns2="c1fdd505-2570-46c2-bd04-3e0f2d874cf5" xmlns:ns3="cf371439-f430-41b1-8688-7ef6c47b85d0" xmlns:ns4="374793f7-8f2b-4177-9cc3-2a8d0cfae40f" targetNamespace="http://schemas.microsoft.com/office/2006/metadata/properties" ma:root="true" ma:fieldsID="4ba4e69ffd3f543ad970e0b458f0e8b3" ns2:_="" ns3:_="" ns4:_="">
    <xsd:import namespace="c1fdd505-2570-46c2-bd04-3e0f2d874cf5"/>
    <xsd:import namespace="cf371439-f430-41b1-8688-7ef6c47b85d0"/>
    <xsd:import namespace="374793f7-8f2b-4177-9cc3-2a8d0cfae40f"/>
    <xsd:element name="properties">
      <xsd:complexType>
        <xsd:sequence>
          <xsd:element name="documentManagement">
            <xsd:complexType>
              <xsd:all>
                <xsd:element ref="ns2:ADBDocumentDate" minOccurs="0"/>
                <xsd:element ref="ns2:ADBMonth" minOccurs="0"/>
                <xsd:element ref="ns2:ADBYear" minOccurs="0"/>
                <xsd:element ref="ns2:ADBAuthors" minOccurs="0"/>
                <xsd:element ref="ns2:ADBSourceLink" minOccurs="0"/>
                <xsd:element ref="ns2:ADBCirculatedLink" minOccurs="0"/>
                <xsd:element ref="ns2:a0d1b14b197747dfafc19f70ff45d4f6" minOccurs="0"/>
                <xsd:element ref="ns2:d01a0ce1b141461dbfb235a3ab729a2c" minOccurs="0"/>
                <xsd:element ref="ns2:TaxCatchAll" minOccurs="0"/>
                <xsd:element ref="ns2:hca2169e3b0945318411f30479ba40c8" minOccurs="0"/>
                <xsd:element ref="ns2:p030e467f78f45b4ae8f7e2c17ea4d82" minOccurs="0"/>
                <xsd:element ref="ns2:h00e4aaaf4624e24a7df7f06faa038c6" minOccurs="0"/>
                <xsd:element ref="ns2:d61536b25a8a4fedb48bb564279be82a" minOccurs="0"/>
                <xsd:element ref="ns2:j78542b1fffc4a1c84659474212e3133" minOccurs="0"/>
                <xsd:element ref="ns2:ADBDocumentTypeValue" minOccurs="0"/>
                <xsd:element ref="ns2:ia017ac09b1942648b563fe0b2b14d52" minOccurs="0"/>
                <xsd:element ref="ns2:h35d3bd3f16b4964a022bfaedf90233f" minOccurs="0"/>
                <xsd:element ref="ns2:kc098dd651dc4f4b9248417ab8ccab6f" minOccurs="0"/>
                <xsd:element ref="ns2:k985dbdc596c44d7acaf8184f33920f0" minOccurs="0"/>
                <xsd:element ref="ns3:MediaServiceMetadata" minOccurs="0"/>
                <xsd:element ref="ns3:MediaServiceFastMetadata" minOccurs="0"/>
                <xsd:element ref="ns4:SharedWithUsers" minOccurs="0"/>
                <xsd:element ref="ns4:SharedWithDetail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3:MediaLengthInSeconds" minOccurs="0"/>
                <xsd:element ref="ns3: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1fdd505-2570-46c2-bd04-3e0f2d874cf5" elementFormDefault="qualified">
    <xsd:import namespace="http://schemas.microsoft.com/office/2006/documentManagement/types"/>
    <xsd:import namespace="http://schemas.microsoft.com/office/infopath/2007/PartnerControls"/>
    <xsd:element name="ADBDocumentDate" ma:index="3" nillable="true" ma:displayName="Document Date" ma:format="DateOnly" ma:internalName="ADBDocumentDate">
      <xsd:simpleType>
        <xsd:restriction base="dms:DateTime"/>
      </xsd:simpleType>
    </xsd:element>
    <xsd:element name="ADBMonth" ma:index="4" nillable="true" ma:displayName="Month" ma:format="Dropdown" ma:internalName="ADBMonth">
      <xsd:simpleType>
        <xsd:restriction base="dms:Choice">
          <xsd:enumeration value="01-Jan"/>
          <xsd:enumeration value="02-Feb"/>
          <xsd:enumeration value="03-Mar"/>
          <xsd:enumeration value="04-Apr"/>
          <xsd:enumeration value="05-May"/>
          <xsd:enumeration value="06-Jun"/>
          <xsd:enumeration value="07-Jul"/>
          <xsd:enumeration value="08-Aug"/>
          <xsd:enumeration value="09-Sep"/>
          <xsd:enumeration value="10-Oct"/>
          <xsd:enumeration value="11-Nov"/>
          <xsd:enumeration value="12-Dec"/>
        </xsd:restriction>
      </xsd:simpleType>
    </xsd:element>
    <xsd:element name="ADBYear" ma:index="5" nillable="true" ma:displayName="Year" ma:internalName="ADBYear">
      <xsd:simpleType>
        <xsd:restriction base="dms:Text">
          <xsd:maxLength value="4"/>
        </xsd:restriction>
      </xsd:simpleType>
    </xsd:element>
    <xsd:element name="ADBAuthors" ma:index="6" nillable="true" ma:displayName="Authors" ma:list="UserInfo" ma:SharePointGroup="0" ma:internalName="ADBAuthors"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DBSourceLink" ma:index="16" nillable="true" ma:displayName="Source Link" ma:format="Hyperlink" ma:internalName="ADBSourceLink">
      <xsd:complexType>
        <xsd:complexContent>
          <xsd:extension base="dms:URL">
            <xsd:sequence>
              <xsd:element name="Url" type="dms:ValidUrl" minOccurs="0" nillable="true"/>
              <xsd:element name="Description" type="xsd:string" nillable="true"/>
            </xsd:sequence>
          </xsd:extension>
        </xsd:complexContent>
      </xsd:complexType>
    </xsd:element>
    <xsd:element name="ADBCirculatedLink" ma:index="17" nillable="true" ma:displayName="Final Document Link" ma:format="Hyperlink" ma:internalName="ADBCirculatedLink">
      <xsd:complexType>
        <xsd:complexContent>
          <xsd:extension base="dms:URL">
            <xsd:sequence>
              <xsd:element name="Url" type="dms:ValidUrl" minOccurs="0" nillable="true"/>
              <xsd:element name="Description" type="xsd:string" nillable="true"/>
            </xsd:sequence>
          </xsd:extension>
        </xsd:complexContent>
      </xsd:complexType>
    </xsd:element>
    <xsd:element name="a0d1b14b197747dfafc19f70ff45d4f6" ma:index="18" nillable="true" ma:taxonomy="true" ma:internalName="a0d1b14b197747dfafc19f70ff45d4f6" ma:taxonomyFieldName="ADBProjectDocumentType" ma:displayName="ADB Project Document Type" ma:default="" ma:fieldId="{a0d1b14b-1977-47df-afc1-9f70ff45d4f6}" ma:sspId="115af50e-efb3-4a0e-b425-875ff625e09e" ma:termSetId="14b53411-9553-454e-9031-2e4b08df825b" ma:anchorId="00000000-0000-0000-0000-000000000000" ma:open="false" ma:isKeyword="false">
      <xsd:complexType>
        <xsd:sequence>
          <xsd:element ref="pc:Terms" minOccurs="0" maxOccurs="1"/>
        </xsd:sequence>
      </xsd:complexType>
    </xsd:element>
    <xsd:element name="d01a0ce1b141461dbfb235a3ab729a2c" ma:index="19" nillable="true" ma:taxonomy="true" ma:internalName="d01a0ce1b141461dbfb235a3ab729a2c" ma:taxonomyFieldName="ADBSector" ma:displayName="Sector" ma:default="" ma:fieldId="{d01a0ce1-b141-461d-bfb2-35a3ab729a2c}" ma:sspId="115af50e-efb3-4a0e-b425-875ff625e09e" ma:termSetId="bae01210-cdc5-4479-86d7-616c28c0a9b3" ma:anchorId="00000000-0000-0000-0000-000000000000" ma:open="false" ma:isKeyword="false">
      <xsd:complexType>
        <xsd:sequence>
          <xsd:element ref="pc:Terms" minOccurs="0" maxOccurs="1"/>
        </xsd:sequence>
      </xsd:complexType>
    </xsd:element>
    <xsd:element name="TaxCatchAll" ma:index="20" nillable="true" ma:displayName="Taxonomy Catch All Column" ma:hidden="true" ma:list="{386ab4f6-7bbe-4882-af96-60d4468885a4}" ma:internalName="TaxCatchAll" ma:showField="CatchAllData" ma:web="374793f7-8f2b-4177-9cc3-2a8d0cfae40f">
      <xsd:complexType>
        <xsd:complexContent>
          <xsd:extension base="dms:MultiChoiceLookup">
            <xsd:sequence>
              <xsd:element name="Value" type="dms:Lookup" maxOccurs="unbounded" minOccurs="0" nillable="true"/>
            </xsd:sequence>
          </xsd:extension>
        </xsd:complexContent>
      </xsd:complexType>
    </xsd:element>
    <xsd:element name="hca2169e3b0945318411f30479ba40c8" ma:index="21" nillable="true" ma:taxonomy="true" ma:internalName="hca2169e3b0945318411f30479ba40c8" ma:taxonomyFieldName="ADBProject" ma:displayName="Project" ma:default="" ma:fieldId="{1ca2169e-3b09-4531-8411-f30479ba40c8}" ma:sspId="115af50e-efb3-4a0e-b425-875ff625e09e" ma:termSetId="7a252312-03a3-44f4-bc5c-a08b11dfe2f6" ma:anchorId="00000000-0000-0000-0000-000000000000" ma:open="false" ma:isKeyword="false">
      <xsd:complexType>
        <xsd:sequence>
          <xsd:element ref="pc:Terms" minOccurs="0" maxOccurs="1"/>
        </xsd:sequence>
      </xsd:complexType>
    </xsd:element>
    <xsd:element name="p030e467f78f45b4ae8f7e2c17ea4d82" ma:index="22" nillable="true" ma:taxonomy="true" ma:internalName="p030e467f78f45b4ae8f7e2c17ea4d82" ma:taxonomyFieldName="ADBDocumentSecurity" ma:displayName="Document Security" ma:default="" ma:fieldId="{9030e467-f78f-45b4-ae8f-7e2c17ea4d82}" ma:sspId="115af50e-efb3-4a0e-b425-875ff625e09e" ma:termSetId="9b0b4686-afa9-4a02-bc15-8fbc99f17210" ma:anchorId="00000000-0000-0000-0000-000000000000" ma:open="false" ma:isKeyword="false">
      <xsd:complexType>
        <xsd:sequence>
          <xsd:element ref="pc:Terms" minOccurs="0" maxOccurs="1"/>
        </xsd:sequence>
      </xsd:complexType>
    </xsd:element>
    <xsd:element name="h00e4aaaf4624e24a7df7f06faa038c6" ma:index="24" nillable="true" ma:taxonomy="true" ma:internalName="h00e4aaaf4624e24a7df7f06faa038c6" ma:taxonomyFieldName="ADBDocumentLanguage" ma:displayName="Document Language" ma:default="1;#English|16ac8743-31bb-43f8-9a73-533a041667d6" ma:fieldId="{100e4aaa-f462-4e24-a7df-7f06faa038c6}" ma:sspId="115af50e-efb3-4a0e-b425-875ff625e09e" ma:termSetId="fdf74959-6eb2-4689-a0fc-b9e1ab230b09" ma:anchorId="00000000-0000-0000-0000-000000000000" ma:open="false" ma:isKeyword="false">
      <xsd:complexType>
        <xsd:sequence>
          <xsd:element ref="pc:Terms" minOccurs="0" maxOccurs="1"/>
        </xsd:sequence>
      </xsd:complexType>
    </xsd:element>
    <xsd:element name="d61536b25a8a4fedb48bb564279be82a" ma:index="27" nillable="true" ma:taxonomy="true" ma:internalName="d61536b25a8a4fedb48bb564279be82a" ma:taxonomyFieldName="ADBDepartmentOwner" ma:displayName="Department Owner" ma:default="" ma:fieldId="{d61536b2-5a8a-4fed-b48b-b564279be82a}" ma:sspId="115af50e-efb3-4a0e-b425-875ff625e09e" ma:termSetId="b965cdb6-1071-4c6a-a9a3-189d53a950d4" ma:anchorId="00000000-0000-0000-0000-000000000000" ma:open="false" ma:isKeyword="false">
      <xsd:complexType>
        <xsd:sequence>
          <xsd:element ref="pc:Terms" minOccurs="0" maxOccurs="1"/>
        </xsd:sequence>
      </xsd:complexType>
    </xsd:element>
    <xsd:element name="j78542b1fffc4a1c84659474212e3133" ma:index="31" nillable="true" ma:taxonomy="true" ma:internalName="j78542b1fffc4a1c84659474212e3133" ma:taxonomyFieldName="ADBContentGroup" ma:displayName="Content Group" ma:default="2;#CWRD|6d71ff58-4882-4388-ab5c-218969b1e9c8" ma:fieldId="{378542b1-fffc-4a1c-8465-9474212e3133}" ma:taxonomyMulti="true" ma:sspId="115af50e-efb3-4a0e-b425-875ff625e09e" ma:termSetId="2a9ffbee-93a5-418b-bcdb-8d6817936e6b" ma:anchorId="00000000-0000-0000-0000-000000000000" ma:open="false" ma:isKeyword="false">
      <xsd:complexType>
        <xsd:sequence>
          <xsd:element ref="pc:Terms" minOccurs="0" maxOccurs="1"/>
        </xsd:sequence>
      </xsd:complexType>
    </xsd:element>
    <xsd:element name="ADBDocumentTypeValue" ma:index="32" nillable="true" ma:displayName="Document Type" ma:hidden="true" ma:internalName="ADBDocumentTypeValue" ma:readOnly="false">
      <xsd:simpleType>
        <xsd:restriction base="dms:Text">
          <xsd:maxLength value="255"/>
        </xsd:restriction>
      </xsd:simpleType>
    </xsd:element>
    <xsd:element name="ia017ac09b1942648b563fe0b2b14d52" ma:index="33" nillable="true" ma:taxonomy="true" ma:internalName="ia017ac09b1942648b563fe0b2b14d52" ma:taxonomyFieldName="ADBDivision" ma:displayName="Division" ma:default="" ma:fieldId="{2a017ac0-9b19-4264-8b56-3fe0b2b14d52}" ma:sspId="115af50e-efb3-4a0e-b425-875ff625e09e" ma:termSetId="d736278f-2140-40cc-b46b-6a0ab0de2d29" ma:anchorId="00000000-0000-0000-0000-000000000000" ma:open="false" ma:isKeyword="false">
      <xsd:complexType>
        <xsd:sequence>
          <xsd:element ref="pc:Terms" minOccurs="0" maxOccurs="1"/>
        </xsd:sequence>
      </xsd:complexType>
    </xsd:element>
    <xsd:element name="h35d3bd3f16b4964a022bfaedf90233f" ma:index="34" nillable="true" ma:taxonomy="true" ma:internalName="h35d3bd3f16b4964a022bfaedf90233f" ma:taxonomyFieldName="ADBSubRegion" ma:displayName="Subregion" ma:default="" ma:fieldId="{135d3bd3-f16b-4964-a022-bfaedf90233f}" ma:taxonomyMulti="true" ma:sspId="115af50e-efb3-4a0e-b425-875ff625e09e" ma:termSetId="26887811-cbc8-440f-ae3c-476d537525b4" ma:anchorId="00000000-0000-0000-0000-000000000000" ma:open="false" ma:isKeyword="false">
      <xsd:complexType>
        <xsd:sequence>
          <xsd:element ref="pc:Terms" minOccurs="0" maxOccurs="1"/>
        </xsd:sequence>
      </xsd:complexType>
    </xsd:element>
    <xsd:element name="kc098dd651dc4f4b9248417ab8ccab6f" ma:index="36" nillable="true" ma:taxonomy="true" ma:internalName="kc098dd651dc4f4b9248417ab8ccab6f" ma:taxonomyFieldName="Segment" ma:displayName="Segment" ma:readOnly="false" ma:default="" ma:fieldId="{4c098dd6-51dc-4f4b-9248-417ab8ccab6f}" ma:sspId="115af50e-efb3-4a0e-b425-875ff625e09e" ma:termSetId="ca487498-3907-4013-84b5-72a7400220c5" ma:anchorId="00000000-0000-0000-0000-000000000000" ma:open="false" ma:isKeyword="false">
      <xsd:complexType>
        <xsd:sequence>
          <xsd:element ref="pc:Terms" minOccurs="0" maxOccurs="1"/>
        </xsd:sequence>
      </xsd:complexType>
    </xsd:element>
    <xsd:element name="k985dbdc596c44d7acaf8184f33920f0" ma:index="37" nillable="true" ma:taxonomy="true" ma:internalName="k985dbdc596c44d7acaf8184f33920f0" ma:taxonomyFieldName="ADBCountry" ma:displayName="Country" ma:default="" ma:fieldId="{4985dbdc-596c-44d7-acaf-8184f33920f0}" ma:sspId="115af50e-efb3-4a0e-b425-875ff625e09e" ma:termSetId="169202c7-46da-431e-ac86-348c41a1f49b"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cf371439-f430-41b1-8688-7ef6c47b85d0" elementFormDefault="qualified">
    <xsd:import namespace="http://schemas.microsoft.com/office/2006/documentManagement/types"/>
    <xsd:import namespace="http://schemas.microsoft.com/office/infopath/2007/PartnerControls"/>
    <xsd:element name="MediaServiceMetadata" ma:index="38" nillable="true" ma:displayName="MediaServiceMetadata" ma:hidden="true" ma:internalName="MediaServiceMetadata" ma:readOnly="true">
      <xsd:simpleType>
        <xsd:restriction base="dms:Note"/>
      </xsd:simpleType>
    </xsd:element>
    <xsd:element name="MediaServiceFastMetadata" ma:index="39" nillable="true" ma:displayName="MediaServiceFastMetadata" ma:hidden="true" ma:internalName="MediaServiceFastMetadata" ma:readOnly="true">
      <xsd:simpleType>
        <xsd:restriction base="dms:Note"/>
      </xsd:simpleType>
    </xsd:element>
    <xsd:element name="MediaServiceAutoTags" ma:index="42" nillable="true" ma:displayName="Tags" ma:internalName="MediaServiceAutoTags" ma:readOnly="true">
      <xsd:simpleType>
        <xsd:restriction base="dms:Text"/>
      </xsd:simpleType>
    </xsd:element>
    <xsd:element name="MediaServiceOCR" ma:index="43" nillable="true" ma:displayName="Extracted Text" ma:internalName="MediaServiceOCR" ma:readOnly="true">
      <xsd:simpleType>
        <xsd:restriction base="dms:Note">
          <xsd:maxLength value="255"/>
        </xsd:restriction>
      </xsd:simpleType>
    </xsd:element>
    <xsd:element name="MediaServiceGenerationTime" ma:index="44" nillable="true" ma:displayName="MediaServiceGenerationTime" ma:hidden="true" ma:internalName="MediaServiceGenerationTime" ma:readOnly="true">
      <xsd:simpleType>
        <xsd:restriction base="dms:Text"/>
      </xsd:simpleType>
    </xsd:element>
    <xsd:element name="MediaServiceEventHashCode" ma:index="45" nillable="true" ma:displayName="MediaServiceEventHashCode" ma:hidden="true" ma:internalName="MediaServiceEventHashCode" ma:readOnly="true">
      <xsd:simpleType>
        <xsd:restriction base="dms:Text"/>
      </xsd:simpleType>
    </xsd:element>
    <xsd:element name="MediaServiceDateTaken" ma:index="46" nillable="true" ma:displayName="MediaServiceDateTaken" ma:hidden="true" ma:internalName="MediaServiceDateTaken" ma:readOnly="true">
      <xsd:simpleType>
        <xsd:restriction base="dms:Text"/>
      </xsd:simpleType>
    </xsd:element>
    <xsd:element name="MediaServiceLocation" ma:index="47" nillable="true" ma:displayName="Location" ma:internalName="MediaServiceLocation" ma:readOnly="true">
      <xsd:simpleType>
        <xsd:restriction base="dms:Text"/>
      </xsd:simpleType>
    </xsd:element>
    <xsd:element name="MediaServiceAutoKeyPoints" ma:index="48" nillable="true" ma:displayName="MediaServiceAutoKeyPoints" ma:hidden="true" ma:internalName="MediaServiceAutoKeyPoints" ma:readOnly="true">
      <xsd:simpleType>
        <xsd:restriction base="dms:Note"/>
      </xsd:simpleType>
    </xsd:element>
    <xsd:element name="MediaServiceKeyPoints" ma:index="49" nillable="true" ma:displayName="KeyPoints" ma:internalName="MediaServiceKeyPoints" ma:readOnly="true">
      <xsd:simpleType>
        <xsd:restriction base="dms:Note">
          <xsd:maxLength value="255"/>
        </xsd:restriction>
      </xsd:simpleType>
    </xsd:element>
    <xsd:element name="MediaLengthInSeconds" ma:index="50" nillable="true" ma:displayName="Length (seconds)" ma:internalName="MediaLengthInSeconds" ma:readOnly="true">
      <xsd:simpleType>
        <xsd:restriction base="dms:Unknown"/>
      </xsd:simpleType>
    </xsd:element>
    <xsd:element name="lcf76f155ced4ddcb4097134ff3c332f" ma:index="52" nillable="true" ma:taxonomy="true" ma:internalName="lcf76f155ced4ddcb4097134ff3c332f" ma:taxonomyFieldName="MediaServiceImageTags" ma:displayName="Image Tags" ma:readOnly="false" ma:fieldId="{5cf76f15-5ced-4ddc-b409-7134ff3c332f}" ma:taxonomyMulti="true" ma:sspId="115af50e-efb3-4a0e-b425-875ff625e09e"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74793f7-8f2b-4177-9cc3-2a8d0cfae40f" elementFormDefault="qualified">
    <xsd:import namespace="http://schemas.microsoft.com/office/2006/documentManagement/types"/>
    <xsd:import namespace="http://schemas.microsoft.com/office/infopath/2007/PartnerControls"/>
    <xsd:element name="SharedWithUsers" ma:index="4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4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35" ma:displayName="Content Type"/>
        <xsd:element ref="dc:title" minOccurs="0" maxOccurs="1" ma:index="1" ma:displayName="Task Nam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haredContentType xmlns="Microsoft.SharePoint.Taxonomy.ContentTypeSync" SourceId="115af50e-efb3-4a0e-b425-875ff625e09e" ContentTypeId="0x010100A3BFD338C4D69F46BE33AA49AB508701" PreviousValue="false"/>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ADBDocumentDate xmlns="c1fdd505-2570-46c2-bd04-3e0f2d874cf5" xsi:nil="true"/>
    <ADBMonth xmlns="c1fdd505-2570-46c2-bd04-3e0f2d874cf5" xsi:nil="true"/>
    <hca2169e3b0945318411f30479ba40c8 xmlns="c1fdd505-2570-46c2-bd04-3e0f2d874cf5">
      <Terms xmlns="http://schemas.microsoft.com/office/infopath/2007/PartnerControls"/>
    </hca2169e3b0945318411f30479ba40c8>
    <a0d1b14b197747dfafc19f70ff45d4f6 xmlns="c1fdd505-2570-46c2-bd04-3e0f2d874cf5">
      <Terms xmlns="http://schemas.microsoft.com/office/infopath/2007/PartnerControls"/>
    </a0d1b14b197747dfafc19f70ff45d4f6>
    <j78542b1fffc4a1c84659474212e3133 xmlns="c1fdd505-2570-46c2-bd04-3e0f2d874cf5">
      <Terms xmlns="http://schemas.microsoft.com/office/infopath/2007/PartnerControls">
        <TermInfo xmlns="http://schemas.microsoft.com/office/infopath/2007/PartnerControls">
          <TermName xmlns="http://schemas.microsoft.com/office/infopath/2007/PartnerControls">CWRD</TermName>
          <TermId xmlns="http://schemas.microsoft.com/office/infopath/2007/PartnerControls">6d71ff58-4882-4388-ab5c-218969b1e9c8</TermId>
        </TermInfo>
      </Terms>
    </j78542b1fffc4a1c84659474212e3133>
    <ia017ac09b1942648b563fe0b2b14d52 xmlns="c1fdd505-2570-46c2-bd04-3e0f2d874cf5">
      <Terms xmlns="http://schemas.microsoft.com/office/infopath/2007/PartnerControls">
        <TermInfo xmlns="http://schemas.microsoft.com/office/infopath/2007/PartnerControls">
          <TermName xmlns="http://schemas.microsoft.com/office/infopath/2007/PartnerControls">CWRC</TermName>
          <TermId xmlns="http://schemas.microsoft.com/office/infopath/2007/PartnerControls">ecfd6e9e-1aa8-422e-b0ee-5f69329336ed</TermId>
        </TermInfo>
      </Terms>
    </ia017ac09b1942648b563fe0b2b14d52>
    <lcf76f155ced4ddcb4097134ff3c332f xmlns="cf371439-f430-41b1-8688-7ef6c47b85d0">
      <Terms xmlns="http://schemas.microsoft.com/office/infopath/2007/PartnerControls"/>
    </lcf76f155ced4ddcb4097134ff3c332f>
    <ADBYear xmlns="c1fdd505-2570-46c2-bd04-3e0f2d874cf5" xsi:nil="true"/>
    <ADBAuthors xmlns="c1fdd505-2570-46c2-bd04-3e0f2d874cf5">
      <UserInfo>
        <DisplayName/>
        <AccountId xsi:nil="true"/>
        <AccountType/>
      </UserInfo>
    </ADBAuthors>
    <p030e467f78f45b4ae8f7e2c17ea4d82 xmlns="c1fdd505-2570-46c2-bd04-3e0f2d874cf5">
      <Terms xmlns="http://schemas.microsoft.com/office/infopath/2007/PartnerControls"/>
    </p030e467f78f45b4ae8f7e2c17ea4d82>
    <h35d3bd3f16b4964a022bfaedf90233f xmlns="c1fdd505-2570-46c2-bd04-3e0f2d874cf5">
      <Terms xmlns="http://schemas.microsoft.com/office/infopath/2007/PartnerControls">
        <TermInfo xmlns="http://schemas.microsoft.com/office/infopath/2007/PartnerControls">
          <TermName xmlns="http://schemas.microsoft.com/office/infopath/2007/PartnerControls">CAREC</TermName>
          <TermId xmlns="http://schemas.microsoft.com/office/infopath/2007/PartnerControls">815c4229-ad07-427a-8f71-a8b862b1014a</TermId>
        </TermInfo>
      </Terms>
    </h35d3bd3f16b4964a022bfaedf90233f>
    <k985dbdc596c44d7acaf8184f33920f0 xmlns="c1fdd505-2570-46c2-bd04-3e0f2d874cf5">
      <Terms xmlns="http://schemas.microsoft.com/office/infopath/2007/PartnerControls">
        <TermInfo xmlns="http://schemas.microsoft.com/office/infopath/2007/PartnerControls">
          <TermName xmlns="http://schemas.microsoft.com/office/infopath/2007/PartnerControls">Regional</TermName>
          <TermId xmlns="http://schemas.microsoft.com/office/infopath/2007/PartnerControls">d4cb8265-5963-4e16-b4f8-5ada18938c78</TermId>
        </TermInfo>
      </Terms>
    </k985dbdc596c44d7acaf8184f33920f0>
    <ADBSourceLink xmlns="c1fdd505-2570-46c2-bd04-3e0f2d874cf5">
      <Url xsi:nil="true"/>
      <Description xsi:nil="true"/>
    </ADBSourceLink>
    <h00e4aaaf4624e24a7df7f06faa038c6 xmlns="c1fdd505-2570-46c2-bd04-3e0f2d874cf5">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16ac8743-31bb-43f8-9a73-533a041667d6</TermId>
        </TermInfo>
      </Terms>
    </h00e4aaaf4624e24a7df7f06faa038c6>
    <kc098dd651dc4f4b9248417ab8ccab6f xmlns="c1fdd505-2570-46c2-bd04-3e0f2d874cf5">
      <Terms xmlns="http://schemas.microsoft.com/office/infopath/2007/PartnerControls"/>
    </kc098dd651dc4f4b9248417ab8ccab6f>
    <d01a0ce1b141461dbfb235a3ab729a2c xmlns="c1fdd505-2570-46c2-bd04-3e0f2d874cf5">
      <Terms xmlns="http://schemas.microsoft.com/office/infopath/2007/PartnerControls"/>
    </d01a0ce1b141461dbfb235a3ab729a2c>
    <ADBDocumentTypeValue xmlns="c1fdd505-2570-46c2-bd04-3e0f2d874cf5" xsi:nil="true"/>
    <d61536b25a8a4fedb48bb564279be82a xmlns="c1fdd505-2570-46c2-bd04-3e0f2d874cf5">
      <Terms xmlns="http://schemas.microsoft.com/office/infopath/2007/PartnerControls">
        <TermInfo xmlns="http://schemas.microsoft.com/office/infopath/2007/PartnerControls">
          <TermName xmlns="http://schemas.microsoft.com/office/infopath/2007/PartnerControls">CWRD</TermName>
          <TermId xmlns="http://schemas.microsoft.com/office/infopath/2007/PartnerControls">6d71ff58-4882-4388-ab5c-218969b1e9c8</TermId>
        </TermInfo>
      </Terms>
    </d61536b25a8a4fedb48bb564279be82a>
    <ADBCirculatedLink xmlns="c1fdd505-2570-46c2-bd04-3e0f2d874cf5">
      <Url xsi:nil="true"/>
      <Description xsi:nil="true"/>
    </ADBCirculatedLink>
    <TaxCatchAll xmlns="c1fdd505-2570-46c2-bd04-3e0f2d874cf5">
      <Value>18</Value>
      <Value>11</Value>
      <Value>4</Value>
      <Value>3</Value>
      <Value>2</Value>
      <Value>1</Value>
    </TaxCatchAll>
  </documentManagement>
</p:properties>
</file>

<file path=customXml/itemProps1.xml><?xml version="1.0" encoding="utf-8"?>
<ds:datastoreItem xmlns:ds="http://schemas.openxmlformats.org/officeDocument/2006/customXml" ds:itemID="{9ED4B958-92CF-483B-92FB-62B955F6FFF8}"/>
</file>

<file path=customXml/itemProps2.xml><?xml version="1.0" encoding="utf-8"?>
<ds:datastoreItem xmlns:ds="http://schemas.openxmlformats.org/officeDocument/2006/customXml" ds:itemID="{6130E11F-10F5-43FF-AAE6-EF601CE7CE55}"/>
</file>

<file path=customXml/itemProps3.xml><?xml version="1.0" encoding="utf-8"?>
<ds:datastoreItem xmlns:ds="http://schemas.openxmlformats.org/officeDocument/2006/customXml" ds:itemID="{A9EA85D4-F049-4D19-855E-F25A813A7A7C}"/>
</file>

<file path=customXml/itemProps4.xml><?xml version="1.0" encoding="utf-8"?>
<ds:datastoreItem xmlns:ds="http://schemas.openxmlformats.org/officeDocument/2006/customXml" ds:itemID="{455837A6-3F01-479B-B463-91B3C5D6E19E}"/>
</file>

<file path=docProps/app.xml><?xml version="1.0" encoding="utf-8"?>
<Properties xmlns="http://schemas.openxmlformats.org/officeDocument/2006/extended-properties" xmlns:vt="http://schemas.openxmlformats.org/officeDocument/2006/docPropsVTypes">
  <TotalTime>0</TotalTime>
  <Words>759</Words>
  <Application>Microsoft Macintosh PowerPoint</Application>
  <PresentationFormat>On-screen Show (16:9)</PresentationFormat>
  <Paragraphs>214</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Arial Black</vt:lpstr>
      <vt:lpstr>Avante garde</vt:lpstr>
      <vt:lpstr>Calibri</vt:lpstr>
      <vt:lpstr>Times New Roman</vt:lpstr>
      <vt:lpstr>Office Theme</vt:lpstr>
      <vt:lpstr>Strengthening Regional Cooperation on Skills Development under the CAREC Program: Key Progress, Challenges, and Opportunities for Collaboration Inception Meeting and International Expert Roundtable  30–31 May 2022, Tbilisi, Georgia</vt:lpstr>
      <vt:lpstr>   Setting a new global standard in skills mobility analysis   </vt:lpstr>
      <vt:lpstr>     Setting a new global standard in skills mobility analysis     </vt:lpstr>
      <vt:lpstr>    Scientific paper 1 Long-term trends and trends of Central Asian migration     </vt:lpstr>
      <vt:lpstr>    Scientific paper 2  Recent drivers of Central Asian migration     </vt:lpstr>
      <vt:lpstr>     Scientific paper 3  Migration policy trends and labour market access in Central Asia     </vt:lpstr>
      <vt:lpstr>     Scientific paper 4 The effectiveness of skills policies     </vt:lpstr>
      <vt:lpstr>     Scientific paper 5 Skill mobility in Central Asia: projections and scenarios     </vt:lpstr>
      <vt:lpstr>     The Road Ahead    </vt:lpstr>
      <vt:lpstr>Strengthening Regional Cooperation on Skills Development under the CAREC Program: Key Progress, Challenges, and Opportunities for Collaboration Inception Meeting and International Expert Roundtable  30–31 May 2022, Tbilisi, Georgia</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2017-08-01T15:40:51Z</dcterms:created>
  <dcterms:modified xsi:type="dcterms:W3CDTF">2022-05-31T06:47:55Z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817d4574-7375-4d17-b29c-6e4c6df0fcb0_Enabled">
    <vt:lpwstr>true</vt:lpwstr>
  </property>
  <property fmtid="{D5CDD505-2E9C-101B-9397-08002B2CF9AE}" pid="3" name="MSIP_Label_817d4574-7375-4d17-b29c-6e4c6df0fcb0_SetDate">
    <vt:lpwstr>2022-05-22T15:46:09Z</vt:lpwstr>
  </property>
  <property fmtid="{D5CDD505-2E9C-101B-9397-08002B2CF9AE}" pid="4" name="MSIP_Label_817d4574-7375-4d17-b29c-6e4c6df0fcb0_Method">
    <vt:lpwstr>Standard</vt:lpwstr>
  </property>
  <property fmtid="{D5CDD505-2E9C-101B-9397-08002B2CF9AE}" pid="5" name="MSIP_Label_817d4574-7375-4d17-b29c-6e4c6df0fcb0_Name">
    <vt:lpwstr>ADB Internal</vt:lpwstr>
  </property>
  <property fmtid="{D5CDD505-2E9C-101B-9397-08002B2CF9AE}" pid="6" name="MSIP_Label_817d4574-7375-4d17-b29c-6e4c6df0fcb0_SiteId">
    <vt:lpwstr>9495d6bb-41c2-4c58-848f-92e52cf3d640</vt:lpwstr>
  </property>
  <property fmtid="{D5CDD505-2E9C-101B-9397-08002B2CF9AE}" pid="7" name="MSIP_Label_817d4574-7375-4d17-b29c-6e4c6df0fcb0_ActionId">
    <vt:lpwstr>52994b1c-c9a4-4201-a1b1-818b038f7711</vt:lpwstr>
  </property>
  <property fmtid="{D5CDD505-2E9C-101B-9397-08002B2CF9AE}" pid="8" name="MSIP_Label_817d4574-7375-4d17-b29c-6e4c6df0fcb0_ContentBits">
    <vt:lpwstr>2</vt:lpwstr>
  </property>
  <property fmtid="{D5CDD505-2E9C-101B-9397-08002B2CF9AE}" pid="9" name="ContentTypeId">
    <vt:lpwstr>0x010100A3BFD338C4D69F46BE33AA49AB50870100C520B00D8BB20C45814389052060F14C</vt:lpwstr>
  </property>
  <property fmtid="{D5CDD505-2E9C-101B-9397-08002B2CF9AE}" pid="10" name="MediaServiceImageTags">
    <vt:lpwstr/>
  </property>
  <property fmtid="{D5CDD505-2E9C-101B-9397-08002B2CF9AE}" pid="11" name="ADBProjectDocumentType">
    <vt:lpwstr/>
  </property>
  <property fmtid="{D5CDD505-2E9C-101B-9397-08002B2CF9AE}" pid="12" name="ADBProject">
    <vt:lpwstr/>
  </property>
  <property fmtid="{D5CDD505-2E9C-101B-9397-08002B2CF9AE}" pid="13" name="ADBContentGroup">
    <vt:lpwstr>2;#CWRD|6d71ff58-4882-4388-ab5c-218969b1e9c8</vt:lpwstr>
  </property>
  <property fmtid="{D5CDD505-2E9C-101B-9397-08002B2CF9AE}" pid="14" name="ADBDivision">
    <vt:lpwstr>4;#CWRC|ecfd6e9e-1aa8-422e-b0ee-5f69329336ed</vt:lpwstr>
  </property>
  <property fmtid="{D5CDD505-2E9C-101B-9397-08002B2CF9AE}" pid="15" name="ADBSector">
    <vt:lpwstr/>
  </property>
  <property fmtid="{D5CDD505-2E9C-101B-9397-08002B2CF9AE}" pid="16" name="ADBDocumentSecurity">
    <vt:lpwstr/>
  </property>
  <property fmtid="{D5CDD505-2E9C-101B-9397-08002B2CF9AE}" pid="17" name="ADBDocumentLanguage">
    <vt:lpwstr>1;#English|16ac8743-31bb-43f8-9a73-533a041667d6</vt:lpwstr>
  </property>
  <property fmtid="{D5CDD505-2E9C-101B-9397-08002B2CF9AE}" pid="18" name="ADBSubRegion">
    <vt:lpwstr>11;#CAREC|815c4229-ad07-427a-8f71-a8b862b1014a</vt:lpwstr>
  </property>
  <property fmtid="{D5CDD505-2E9C-101B-9397-08002B2CF9AE}" pid="19" name="Segment">
    <vt:lpwstr/>
  </property>
  <property fmtid="{D5CDD505-2E9C-101B-9397-08002B2CF9AE}" pid="20" name="ADBDepartmentOwner">
    <vt:lpwstr>3;#CWRD|6d71ff58-4882-4388-ab5c-218969b1e9c8</vt:lpwstr>
  </property>
  <property fmtid="{D5CDD505-2E9C-101B-9397-08002B2CF9AE}" pid="21" name="ADBCountry">
    <vt:lpwstr>18;#Regional|d4cb8265-5963-4e16-b4f8-5ada18938c78</vt:lpwstr>
  </property>
</Properties>
</file>