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9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B9F8"/>
    <a:srgbClr val="02B4F2"/>
    <a:srgbClr val="FE9202"/>
    <a:srgbClr val="E7FF01"/>
    <a:srgbClr val="E39A39"/>
    <a:srgbClr val="1D3A00"/>
    <a:srgbClr val="5EEC3C"/>
    <a:srgbClr val="990099"/>
    <a:srgbClr val="CC0099"/>
    <a:srgbClr val="00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59" autoAdjust="0"/>
  </p:normalViewPr>
  <p:slideViewPr>
    <p:cSldViewPr>
      <p:cViewPr varScale="1">
        <p:scale>
          <a:sx n="53" d="100"/>
          <a:sy n="53" d="100"/>
        </p:scale>
        <p:origin x="32" y="4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2571750"/>
            <a:ext cx="7177135" cy="137434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1655520"/>
            <a:ext cx="7164342" cy="610821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00B0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DE531C40-5BCC-4413-AA5C-B41B8C684C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3" y="4556915"/>
            <a:ext cx="545597" cy="545597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3BCD3074-E865-498A-A5A2-263675CEE5B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97" y="4544038"/>
            <a:ext cx="558475" cy="558475"/>
          </a:xfrm>
          <a:prstGeom prst="rect">
            <a:avLst/>
          </a:prstGeom>
        </p:spPr>
      </p:pic>
      <p:pic>
        <p:nvPicPr>
          <p:cNvPr id="12" name="Picture 11" descr="Logo&#10;&#10;Description automatically generated with low confidence">
            <a:extLst>
              <a:ext uri="{FF2B5EF4-FFF2-40B4-BE49-F238E27FC236}">
                <a16:creationId xmlns:a16="http://schemas.microsoft.com/office/drawing/2014/main" id="{43A11F9F-0F18-41EF-8401-07B664584F6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805" y="4542001"/>
            <a:ext cx="1437430" cy="69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664918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47E726B-9D90-4860-AA11-BEC25578D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7024430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044700"/>
            <a:ext cx="7024430" cy="351106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8470"/>
            <a:ext cx="8093365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35011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1822507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35011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822507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CD60A5A7-9F09-47D4-BC9F-BB1ADA5EA23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3" y="4556915"/>
            <a:ext cx="545597" cy="545597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52C8A23C-685D-43C1-B988-55AA07D6BE6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97" y="4544038"/>
            <a:ext cx="558475" cy="558475"/>
          </a:xfrm>
          <a:prstGeom prst="rect">
            <a:avLst/>
          </a:prstGeom>
        </p:spPr>
      </p:pic>
      <p:pic>
        <p:nvPicPr>
          <p:cNvPr id="10" name="Picture 9" descr="Logo&#10;&#10;Description automatically generated with low confidence">
            <a:extLst>
              <a:ext uri="{FF2B5EF4-FFF2-40B4-BE49-F238E27FC236}">
                <a16:creationId xmlns:a16="http://schemas.microsoft.com/office/drawing/2014/main" id="{B33467BE-478F-4B37-A5E8-813E9F163266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805" y="4542001"/>
            <a:ext cx="1437430" cy="69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618D8EA-F1CE-402D-A4F8-248FA285A6B5}"/>
              </a:ext>
            </a:extLst>
          </p:cNvPr>
          <p:cNvSpPr txBox="1">
            <a:spLocks/>
          </p:cNvSpPr>
          <p:nvPr/>
        </p:nvSpPr>
        <p:spPr>
          <a:xfrm>
            <a:off x="296260" y="1197405"/>
            <a:ext cx="8133594" cy="17865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>
                <a:solidFill>
                  <a:schemeClr val="bg1"/>
                </a:solidFill>
                <a:latin typeface="Arial Black" panose="020B0A04020102020204" pitchFamily="34" charset="0"/>
              </a:rPr>
              <a:t>Управление наймом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EA72FE8-9FBF-4530-85AF-6ABD622BB239}"/>
              </a:ext>
            </a:extLst>
          </p:cNvPr>
          <p:cNvSpPr txBox="1">
            <a:spLocks/>
          </p:cNvSpPr>
          <p:nvPr/>
        </p:nvSpPr>
        <p:spPr>
          <a:xfrm>
            <a:off x="296261" y="2571750"/>
            <a:ext cx="4275739" cy="1374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Довелин Мендоса</a:t>
            </a:r>
            <a:br>
              <a:rPr lang="ru-RU" sz="200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Консультант АБР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83F303A0-6AF5-4C4C-9ED4-98642EE50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24235"/>
            <a:ext cx="5640935" cy="916230"/>
          </a:xfrm>
        </p:spPr>
        <p:txBody>
          <a:bodyPr>
            <a:noAutofit/>
          </a:bodyPr>
          <a:lstStyle/>
          <a:p>
            <a:r>
              <a:rPr kumimoji="0" lang="ru-RU" sz="1050" b="1" i="0" u="none" strike="noStrike" cap="none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Times New Roman" panose="02020603050405020304" pitchFamily="18" charset="0"/>
              </a:rPr>
              <a:t>Укрепление регионального сотрудничества по развитию навыков в рамках Программы ЦАРЭС: Основные </a:t>
            </a:r>
            <a:r>
              <a:rPr kumimoji="0" lang="ru-RU" sz="1050" b="1" i="0" u="none" strike="noStrike" cap="none" normalizeH="0" baseline="0" noProof="0" dirty="0">
                <a:ln>
                  <a:noFill/>
                </a:ln>
                <a:effectLst/>
                <a:uLnTx/>
                <a:uFillTx/>
              </a:rPr>
              <a:t>достижения, вызовы и возможности сотрудничества.</a:t>
            </a:r>
            <a:br>
              <a:rPr kumimoji="0" lang="ru-RU" sz="1050" i="0" u="none" strike="noStrike" cap="none" normalizeH="0" baseline="0" noProof="0" dirty="0">
                <a:ln>
                  <a:noFill/>
                </a:ln>
                <a:effectLst/>
                <a:uLnTx/>
                <a:uFillTx/>
              </a:rPr>
            </a:br>
            <a:r>
              <a:rPr kumimoji="0" lang="ru-RU" sz="1000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ante garde"/>
                <a:ea typeface="Times New Roman" panose="02020603050405020304" pitchFamily="18" charset="0"/>
              </a:rPr>
              <a:t>Организационное совещание и круглый стол с участием международных экспертов  </a:t>
            </a:r>
            <a:br>
              <a:rPr kumimoji="0" lang="ru-RU" sz="1000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ante garde"/>
                <a:ea typeface="Times New Roman" panose="02020603050405020304" pitchFamily="18" charset="0"/>
              </a:rPr>
            </a:br>
            <a:r>
              <a:rPr kumimoji="0" lang="ru-RU" sz="1000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ante garde"/>
                <a:ea typeface="Times New Roman" panose="02020603050405020304" pitchFamily="18" charset="0"/>
              </a:rPr>
              <a:t>30–31 мая 2022, Тбилиси, Грузия 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8470"/>
            <a:ext cx="8246070" cy="763525"/>
          </a:xfrm>
        </p:spPr>
        <p:txBody>
          <a:bodyPr>
            <a:noAutofit/>
          </a:bodyPr>
          <a:lstStyle/>
          <a:p>
            <a:pPr algn="l"/>
            <a:br>
              <a:rPr lang="ru-RU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Промежуточный результат 3: </a:t>
            </a:r>
            <a:br>
              <a:rPr lang="ru-RU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Улучшение управления и регулирования системами найма </a:t>
            </a:r>
            <a:br>
              <a:rPr lang="ru-RU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4483" y="910305"/>
            <a:ext cx="8623257" cy="3799315"/>
          </a:xfrm>
        </p:spPr>
        <p:txBody>
          <a:bodyPr>
            <a:normAutofit fontScale="25000" lnSpcReduction="20000"/>
          </a:bodyPr>
          <a:lstStyle/>
          <a:p>
            <a:r>
              <a:rPr lang="ru-RU" sz="5600" b="1" dirty="0"/>
              <a:t>Исследование 1: Предварительный обзор текущих правил и регламентов, связанных с наймом, в каждой стране-члене ЦАРЭС.</a:t>
            </a:r>
          </a:p>
          <a:p>
            <a:r>
              <a:rPr lang="ru-RU" sz="5600" b="1" dirty="0"/>
              <a:t>Исследование 2: Три тематических исследования по конкретным маршрутам, по которым мигранты из ЦАРЭС отправляются на работу за границу.</a:t>
            </a:r>
          </a:p>
          <a:p>
            <a:pPr lvl="1"/>
            <a:r>
              <a:rPr lang="ru-RU" sz="5600" dirty="0"/>
              <a:t>Тематические исследования позволят нам понять, что на самом деле происходит на местах, как регламенты, которые мы изучали в исследовании 1, работают на практике. </a:t>
            </a:r>
          </a:p>
          <a:p>
            <a:pPr lvl="1"/>
            <a:r>
              <a:rPr lang="ru-RU" sz="5600" dirty="0"/>
              <a:t>Акцент на три разных маршрута стран-членов ЦАРЭС в 6 основных стран назначения. </a:t>
            </a:r>
          </a:p>
          <a:p>
            <a:pPr lvl="2"/>
            <a:r>
              <a:rPr lang="ru-RU" sz="5600" b="1" dirty="0"/>
              <a:t>Западный маршрут:</a:t>
            </a:r>
            <a:r>
              <a:rPr lang="ru-RU" sz="5600" dirty="0"/>
              <a:t> </a:t>
            </a:r>
            <a:r>
              <a:rPr lang="ru-RU" sz="5600" u="sng" dirty="0"/>
              <a:t>Россия, Украина и Германия</a:t>
            </a:r>
            <a:r>
              <a:rPr lang="ru-RU" sz="5600" dirty="0"/>
              <a:t> как основные страны назначения для Азербайджана, Грузии, Казахстана, Кыргызской Республики, Туркменистана, Узбекистана</a:t>
            </a:r>
          </a:p>
          <a:p>
            <a:pPr lvl="2"/>
            <a:r>
              <a:rPr lang="ru-RU" sz="5600" b="1" dirty="0"/>
              <a:t>Маршрут Ближнего Востока:</a:t>
            </a:r>
            <a:r>
              <a:rPr lang="ru-RU" sz="5600" dirty="0"/>
              <a:t> </a:t>
            </a:r>
            <a:r>
              <a:rPr lang="ru-RU" sz="5600" u="sng" dirty="0"/>
              <a:t>Саудовская Аравия и ОАЭ</a:t>
            </a:r>
            <a:r>
              <a:rPr lang="ru-RU" sz="5600" dirty="0"/>
              <a:t> как основные страны назначения для Афганистана и Пакистана преимущественно через частные рекрутинговые агентства </a:t>
            </a:r>
          </a:p>
          <a:p>
            <a:pPr lvl="2"/>
            <a:r>
              <a:rPr lang="ru-RU" sz="5600" b="1" dirty="0"/>
              <a:t>Маршрут Восточной Азии:</a:t>
            </a:r>
            <a:r>
              <a:rPr lang="ru-RU" sz="5600" dirty="0"/>
              <a:t> </a:t>
            </a:r>
            <a:r>
              <a:rPr lang="ru-RU" sz="5600" u="sng" dirty="0"/>
              <a:t>Ю. Корея</a:t>
            </a:r>
            <a:r>
              <a:rPr lang="ru-RU" sz="5600" dirty="0"/>
              <a:t> как основная страна назначения для Узбекистана, Монголии и Китая. Этот миграционный поток происходит в основном через межправительственную схему, называемую системой разрешений на трудоустройство (СРТ).  </a:t>
            </a:r>
          </a:p>
          <a:p>
            <a:r>
              <a:rPr lang="ru-RU" sz="5600" b="1" dirty="0"/>
              <a:t>Исследование 3: Сравнение с международными коридорами найма для извлечения уроков, которые могут быть актуальны для ЦАРЭС.  </a:t>
            </a:r>
          </a:p>
          <a:p>
            <a:pPr lvl="1"/>
            <a:r>
              <a:rPr lang="ru-RU" sz="5600" b="1" dirty="0"/>
              <a:t>Филиппины как квинтэссенция страны эмиграции: </a:t>
            </a:r>
            <a:r>
              <a:rPr lang="ru-RU" sz="5600" dirty="0"/>
              <a:t>Регулирование найма в страны назначения мигрантов ЦАРЭС:  Саудовская Аравия, ОАЭ, Россия, Украина, Германия и Южная Корея. Это даст представление о том, как работает филиппинская система, которая на сегодняшний день считается самой передовой системой найма.  </a:t>
            </a:r>
          </a:p>
          <a:p>
            <a:pPr lvl="1"/>
            <a:r>
              <a:rPr lang="ru-RU" sz="5600" b="1" dirty="0"/>
              <a:t>Великобритания как страна назначения во времена закрытых границ:</a:t>
            </a:r>
            <a:r>
              <a:rPr lang="ru-RU" sz="5600" dirty="0"/>
              <a:t>  основное внимание уделяется ключевым странам-отправителям: Филиппины, Индия, Турция, Украина и Польша. </a:t>
            </a:r>
          </a:p>
          <a:p>
            <a:pPr marL="0" indent="0">
              <a:buNone/>
            </a:pPr>
            <a:r>
              <a:rPr lang="ru-RU" sz="5600" dirty="0"/>
              <a:t> </a:t>
            </a:r>
          </a:p>
          <a:p>
            <a:pPr marL="0" indent="0">
              <a:buNone/>
            </a:pPr>
            <a:endParaRPr lang="en-NL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DB Project Document" ma:contentTypeID="0x010100A3BFD338C4D69F46BE33AA49AB50870100C520B00D8BB20C45814389052060F14C" ma:contentTypeVersion="21" ma:contentTypeDescription="" ma:contentTypeScope="" ma:versionID="58be340fe5619450d09685c0a5b7b67a">
  <xsd:schema xmlns:xsd="http://www.w3.org/2001/XMLSchema" xmlns:xs="http://www.w3.org/2001/XMLSchema" xmlns:p="http://schemas.microsoft.com/office/2006/metadata/properties" xmlns:ns2="c1fdd505-2570-46c2-bd04-3e0f2d874cf5" xmlns:ns3="cf371439-f430-41b1-8688-7ef6c47b85d0" xmlns:ns4="374793f7-8f2b-4177-9cc3-2a8d0cfae40f" targetNamespace="http://schemas.microsoft.com/office/2006/metadata/properties" ma:root="true" ma:fieldsID="4ba4e69ffd3f543ad970e0b458f0e8b3" ns2:_="" ns3:_="" ns4:_="">
    <xsd:import namespace="c1fdd505-2570-46c2-bd04-3e0f2d874cf5"/>
    <xsd:import namespace="cf371439-f430-41b1-8688-7ef6c47b85d0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ADBDocumentDate" minOccurs="0"/>
                <xsd:element ref="ns2:ADBMonth" minOccurs="0"/>
                <xsd:element ref="ns2:ADBYear" minOccurs="0"/>
                <xsd:element ref="ns2:ADBAuthors" minOccurs="0"/>
                <xsd:element ref="ns2:ADBSourceLink" minOccurs="0"/>
                <xsd:element ref="ns2:ADBCirculatedLink" minOccurs="0"/>
                <xsd:element ref="ns2:a0d1b14b197747dfafc19f70ff45d4f6" minOccurs="0"/>
                <xsd:element ref="ns2:d01a0ce1b141461dbfb235a3ab729a2c" minOccurs="0"/>
                <xsd:element ref="ns2:TaxCatchAll" minOccurs="0"/>
                <xsd:element ref="ns2:hca2169e3b0945318411f30479ba40c8" minOccurs="0"/>
                <xsd:element ref="ns2:p030e467f78f45b4ae8f7e2c17ea4d82" minOccurs="0"/>
                <xsd:element ref="ns2:h00e4aaaf4624e24a7df7f06faa038c6" minOccurs="0"/>
                <xsd:element ref="ns2:d61536b25a8a4fedb48bb564279be82a" minOccurs="0"/>
                <xsd:element ref="ns2:j78542b1fffc4a1c84659474212e3133" minOccurs="0"/>
                <xsd:element ref="ns2:ADBDocumentTypeValue" minOccurs="0"/>
                <xsd:element ref="ns2:ia017ac09b1942648b563fe0b2b14d52" minOccurs="0"/>
                <xsd:element ref="ns2:h35d3bd3f16b4964a022bfaedf90233f" minOccurs="0"/>
                <xsd:element ref="ns2:kc098dd651dc4f4b9248417ab8ccab6f" minOccurs="0"/>
                <xsd:element ref="ns2:k985dbdc596c44d7acaf8184f33920f0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ADBDocumentDate" ma:index="3" nillable="true" ma:displayName="Document Date" ma:format="DateOnly" ma:internalName="ADBDocumentDate">
      <xsd:simpleType>
        <xsd:restriction base="dms:DateTime"/>
      </xsd:simpleType>
    </xsd:element>
    <xsd:element name="ADBMonth" ma:index="4" nillable="true" ma:displayName="Month" ma:format="Dropdown" ma:internalName="ADBMonth">
      <xsd:simpleType>
        <xsd:restriction base="dms:Choice">
          <xsd:enumeration value="01-Jan"/>
          <xsd:enumeration value="02-Feb"/>
          <xsd:enumeration value="03-Mar"/>
          <xsd:enumeration value="04-Apr"/>
          <xsd:enumeration value="05-May"/>
          <xsd:enumeration value="06-Jun"/>
          <xsd:enumeration value="07-Jul"/>
          <xsd:enumeration value="08-Aug"/>
          <xsd:enumeration value="09-Sep"/>
          <xsd:enumeration value="10-Oct"/>
          <xsd:enumeration value="11-Nov"/>
          <xsd:enumeration value="12-Dec"/>
        </xsd:restriction>
      </xsd:simpleType>
    </xsd:element>
    <xsd:element name="ADBYear" ma:index="5" nillable="true" ma:displayName="Year" ma:internalName="ADBYear">
      <xsd:simpleType>
        <xsd:restriction base="dms:Text">
          <xsd:maxLength value="4"/>
        </xsd:restriction>
      </xsd:simpleType>
    </xsd:element>
    <xsd:element name="ADBAuthors" ma:index="6" nillable="true" ma:displayName="Authors" ma:list="UserInfo" ma:SharePointGroup="0" ma:internalName="ADBAuthors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DBSourceLink" ma:index="16" nillable="true" ma:displayName="Source Link" ma:format="Hyperlink" ma:internalName="ADBSource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DBCirculatedLink" ma:index="17" nillable="true" ma:displayName="Final Document Link" ma:format="Hyperlink" ma:internalName="ADBCirculated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0d1b14b197747dfafc19f70ff45d4f6" ma:index="18" nillable="true" ma:taxonomy="true" ma:internalName="a0d1b14b197747dfafc19f70ff45d4f6" ma:taxonomyFieldName="ADBProjectDocumentType" ma:displayName="ADB Project Document Type" ma:default="" ma:fieldId="{a0d1b14b-1977-47df-afc1-9f70ff45d4f6}" ma:sspId="115af50e-efb3-4a0e-b425-875ff625e09e" ma:termSetId="14b53411-9553-454e-9031-2e4b08df825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01a0ce1b141461dbfb235a3ab729a2c" ma:index="19" nillable="true" ma:taxonomy="true" ma:internalName="d01a0ce1b141461dbfb235a3ab729a2c" ma:taxonomyFieldName="ADBSector" ma:displayName="Sector" ma:default="" ma:fieldId="{d01a0ce1-b141-461d-bfb2-35a3ab729a2c}" ma:sspId="115af50e-efb3-4a0e-b425-875ff625e09e" ma:termSetId="bae01210-cdc5-4479-86d7-616c28c0a9b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0" nillable="true" ma:displayName="Taxonomy Catch All Column" ma:hidden="true" ma:list="{386ab4f6-7bbe-4882-af96-60d4468885a4}" ma:internalName="TaxCatchAll" ma:showField="CatchAllData" ma:web="374793f7-8f2b-4177-9cc3-2a8d0cfae4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ca2169e3b0945318411f30479ba40c8" ma:index="21" nillable="true" ma:taxonomy="true" ma:internalName="hca2169e3b0945318411f30479ba40c8" ma:taxonomyFieldName="ADBProject" ma:displayName="Project" ma:default="" ma:fieldId="{1ca2169e-3b09-4531-8411-f30479ba40c8}" ma:sspId="115af50e-efb3-4a0e-b425-875ff625e09e" ma:termSetId="7a252312-03a3-44f4-bc5c-a08b11dfe2f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30e467f78f45b4ae8f7e2c17ea4d82" ma:index="22" nillable="true" ma:taxonomy="true" ma:internalName="p030e467f78f45b4ae8f7e2c17ea4d82" ma:taxonomyFieldName="ADBDocumentSecurity" ma:displayName="Document Security" ma:default="" ma:fieldId="{9030e467-f78f-45b4-ae8f-7e2c17ea4d82}" ma:sspId="115af50e-efb3-4a0e-b425-875ff625e09e" ma:termSetId="9b0b4686-afa9-4a02-bc15-8fbc99f172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00e4aaaf4624e24a7df7f06faa038c6" ma:index="24" nillable="true" ma:taxonomy="true" ma:internalName="h00e4aaaf4624e24a7df7f06faa038c6" ma:taxonomyFieldName="ADBDocumentLanguage" ma:displayName="Document Language" ma:default="1;#English|16ac8743-31bb-43f8-9a73-533a041667d6" ma:fieldId="{100e4aaa-f462-4e24-a7df-7f06faa038c6}" ma:sspId="115af50e-efb3-4a0e-b425-875ff625e09e" ma:termSetId="fdf74959-6eb2-4689-a0fc-b9e1ab230b0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61536b25a8a4fedb48bb564279be82a" ma:index="27" nillable="true" ma:taxonomy="true" ma:internalName="d61536b25a8a4fedb48bb564279be82a" ma:taxonomyFieldName="ADBDepartmentOwner" ma:displayName="Department Owner" ma:default="" ma:fieldId="{d61536b2-5a8a-4fed-b48b-b564279be82a}" ma:sspId="115af50e-efb3-4a0e-b425-875ff625e09e" ma:termSetId="b965cdb6-1071-4c6a-a9a3-189d53a950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78542b1fffc4a1c84659474212e3133" ma:index="31" nillable="true" ma:taxonomy="true" ma:internalName="j78542b1fffc4a1c84659474212e3133" ma:taxonomyFieldName="ADBContentGroup" ma:displayName="Content Group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DBDocumentTypeValue" ma:index="32" nillable="true" ma:displayName="Document Type" ma:hidden="true" ma:internalName="ADBDocumentTypeValue" ma:readOnly="false">
      <xsd:simpleType>
        <xsd:restriction base="dms:Text">
          <xsd:maxLength value="255"/>
        </xsd:restriction>
      </xsd:simpleType>
    </xsd:element>
    <xsd:element name="ia017ac09b1942648b563fe0b2b14d52" ma:index="33" nillable="true" ma:taxonomy="true" ma:internalName="ia017ac09b1942648b563fe0b2b14d52" ma:taxonomyFieldName="ADBDivision" ma:displayName="Division" ma:default="" ma:fieldId="{2a017ac0-9b19-4264-8b56-3fe0b2b14d52}" ma:sspId="115af50e-efb3-4a0e-b425-875ff625e09e" ma:termSetId="d736278f-2140-40cc-b46b-6a0ab0de2d2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35d3bd3f16b4964a022bfaedf90233f" ma:index="34" nillable="true" ma:taxonomy="true" ma:internalName="h35d3bd3f16b4964a022bfaedf90233f" ma:taxonomyFieldName="ADBSubRegion" ma:displayName="Subregion" ma:default="" ma:fieldId="{135d3bd3-f16b-4964-a022-bfaedf90233f}" ma:taxonomyMulti="true" ma:sspId="115af50e-efb3-4a0e-b425-875ff625e09e" ma:termSetId="26887811-cbc8-440f-ae3c-476d537525b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c098dd651dc4f4b9248417ab8ccab6f" ma:index="36" nillable="true" ma:taxonomy="true" ma:internalName="kc098dd651dc4f4b9248417ab8ccab6f" ma:taxonomyFieldName="Segment" ma:displayName="Segment" ma:readOnly="false" ma:default="" ma:fieldId="{4c098dd6-51dc-4f4b-9248-417ab8ccab6f}" ma:sspId="115af50e-efb3-4a0e-b425-875ff625e09e" ma:termSetId="ca487498-3907-4013-84b5-72a7400220c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985dbdc596c44d7acaf8184f33920f0" ma:index="37" nillable="true" ma:taxonomy="true" ma:internalName="k985dbdc596c44d7acaf8184f33920f0" ma:taxonomyFieldName="ADBCountry" ma:displayName="Country" ma:default="" ma:fieldId="{4985dbdc-596c-44d7-acaf-8184f33920f0}" ma:sspId="115af50e-efb3-4a0e-b425-875ff625e09e" ma:termSetId="169202c7-46da-431e-ac86-348c41a1f49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71439-f430-41b1-8688-7ef6c47b85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42" nillable="true" ma:displayName="Tags" ma:internalName="MediaServiceAutoTags" ma:readOnly="true">
      <xsd:simpleType>
        <xsd:restriction base="dms:Text"/>
      </xsd:simpleType>
    </xsd:element>
    <xsd:element name="MediaServiceOCR" ma:index="4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4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47" nillable="true" ma:displayName="Location" ma:internalName="MediaServiceLocation" ma:readOnly="true">
      <xsd:simpleType>
        <xsd:restriction base="dms:Text"/>
      </xsd:simpleType>
    </xsd:element>
    <xsd:element name="MediaServiceAutoKeyPoints" ma:index="4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5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5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4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4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5" ma:displayName="Content Type"/>
        <xsd:element ref="dc:title" minOccurs="0" maxOccurs="1" ma:index="1" ma:displayName="Task Nam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115af50e-efb3-4a0e-b425-875ff625e09e" ContentTypeId="0x010100A3BFD338C4D69F46BE33AA49AB5087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DBDocumentDate xmlns="c1fdd505-2570-46c2-bd04-3e0f2d874cf5" xsi:nil="true"/>
    <ADBMonth xmlns="c1fdd505-2570-46c2-bd04-3e0f2d874cf5" xsi:nil="true"/>
    <hca2169e3b0945318411f30479ba40c8 xmlns="c1fdd505-2570-46c2-bd04-3e0f2d874cf5">
      <Terms xmlns="http://schemas.microsoft.com/office/infopath/2007/PartnerControls"/>
    </hca2169e3b0945318411f30479ba40c8>
    <a0d1b14b197747dfafc19f70ff45d4f6 xmlns="c1fdd505-2570-46c2-bd04-3e0f2d874cf5">
      <Terms xmlns="http://schemas.microsoft.com/office/infopath/2007/PartnerControls"/>
    </a0d1b14b197747dfafc19f70ff45d4f6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ia017ac09b1942648b563fe0b2b14d52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CWRC</TermName>
          <TermId xmlns="http://schemas.microsoft.com/office/infopath/2007/PartnerControls">ecfd6e9e-1aa8-422e-b0ee-5f69329336ed</TermId>
        </TermInfo>
      </Terms>
    </ia017ac09b1942648b563fe0b2b14d52>
    <lcf76f155ced4ddcb4097134ff3c332f xmlns="cf371439-f430-41b1-8688-7ef6c47b85d0">
      <Terms xmlns="http://schemas.microsoft.com/office/infopath/2007/PartnerControls"/>
    </lcf76f155ced4ddcb4097134ff3c332f>
    <ADBYear xmlns="c1fdd505-2570-46c2-bd04-3e0f2d874cf5" xsi:nil="true"/>
    <ADBAuthors xmlns="c1fdd505-2570-46c2-bd04-3e0f2d874cf5">
      <UserInfo>
        <DisplayName/>
        <AccountId xsi:nil="true"/>
        <AccountType/>
      </UserInfo>
    </ADBAuthors>
    <p030e467f78f45b4ae8f7e2c17ea4d82 xmlns="c1fdd505-2570-46c2-bd04-3e0f2d874cf5">
      <Terms xmlns="http://schemas.microsoft.com/office/infopath/2007/PartnerControls"/>
    </p030e467f78f45b4ae8f7e2c17ea4d82>
    <h35d3bd3f16b4964a022bfaedf90233f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CAREC</TermName>
          <TermId xmlns="http://schemas.microsoft.com/office/infopath/2007/PartnerControls">815c4229-ad07-427a-8f71-a8b862b1014a</TermId>
        </TermInfo>
      </Terms>
    </h35d3bd3f16b4964a022bfaedf90233f>
    <k985dbdc596c44d7acaf8184f33920f0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Regional</TermName>
          <TermId xmlns="http://schemas.microsoft.com/office/infopath/2007/PartnerControls">d4cb8265-5963-4e16-b4f8-5ada18938c78</TermId>
        </TermInfo>
      </Terms>
    </k985dbdc596c44d7acaf8184f33920f0>
    <ADBSourceLink xmlns="c1fdd505-2570-46c2-bd04-3e0f2d874cf5">
      <Url xsi:nil="true"/>
      <Description xsi:nil="true"/>
    </ADBSourceLink>
    <h00e4aaaf4624e24a7df7f06faa038c6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16ac8743-31bb-43f8-9a73-533a041667d6</TermId>
        </TermInfo>
      </Terms>
    </h00e4aaaf4624e24a7df7f06faa038c6>
    <kc098dd651dc4f4b9248417ab8ccab6f xmlns="c1fdd505-2570-46c2-bd04-3e0f2d874cf5">
      <Terms xmlns="http://schemas.microsoft.com/office/infopath/2007/PartnerControls"/>
    </kc098dd651dc4f4b9248417ab8ccab6f>
    <d01a0ce1b141461dbfb235a3ab729a2c xmlns="c1fdd505-2570-46c2-bd04-3e0f2d874cf5">
      <Terms xmlns="http://schemas.microsoft.com/office/infopath/2007/PartnerControls"/>
    </d01a0ce1b141461dbfb235a3ab729a2c>
    <ADBDocumentTypeValue xmlns="c1fdd505-2570-46c2-bd04-3e0f2d874cf5" xsi:nil="true"/>
    <d61536b25a8a4fedb48bb564279be82a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d61536b25a8a4fedb48bb564279be82a>
    <ADBCirculatedLink xmlns="c1fdd505-2570-46c2-bd04-3e0f2d874cf5">
      <Url xsi:nil="true"/>
      <Description xsi:nil="true"/>
    </ADBCirculatedLink>
    <TaxCatchAll xmlns="c1fdd505-2570-46c2-bd04-3e0f2d874cf5">
      <Value>18</Value>
      <Value>11</Value>
      <Value>4</Value>
      <Value>3</Value>
      <Value>2</Value>
      <Value>1</Value>
    </TaxCatchAll>
  </documentManagement>
</p:properties>
</file>

<file path=customXml/itemProps1.xml><?xml version="1.0" encoding="utf-8"?>
<ds:datastoreItem xmlns:ds="http://schemas.openxmlformats.org/officeDocument/2006/customXml" ds:itemID="{4CDDC475-22A3-4B47-80FC-915E04EF9B88}"/>
</file>

<file path=customXml/itemProps2.xml><?xml version="1.0" encoding="utf-8"?>
<ds:datastoreItem xmlns:ds="http://schemas.openxmlformats.org/officeDocument/2006/customXml" ds:itemID="{184D581E-A9B8-4E22-84C6-E2598889045F}"/>
</file>

<file path=customXml/itemProps3.xml><?xml version="1.0" encoding="utf-8"?>
<ds:datastoreItem xmlns:ds="http://schemas.openxmlformats.org/officeDocument/2006/customXml" ds:itemID="{036FADB7-557C-4D03-9B26-72C844E6692C}"/>
</file>

<file path=customXml/itemProps4.xml><?xml version="1.0" encoding="utf-8"?>
<ds:datastoreItem xmlns:ds="http://schemas.openxmlformats.org/officeDocument/2006/customXml" ds:itemID="{9FFC065B-8FBD-4667-9727-431631FB53A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315</Words>
  <Application>Microsoft Office PowerPoint</Application>
  <PresentationFormat>Экран (16:9)</PresentationFormat>
  <Paragraphs>16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Arial Black</vt:lpstr>
      <vt:lpstr>Avante garde</vt:lpstr>
      <vt:lpstr>Calibri</vt:lpstr>
      <vt:lpstr>Office Theme</vt:lpstr>
      <vt:lpstr>Укрепление регионального сотрудничества по развитию навыков в рамках Программы ЦАРЭС: Основные достижения, вызовы и возможности сотрудничества. Организационное совещание и круглый стол с участием международных экспертов   30–31 мая 2022, Тбилиси, Грузия </vt:lpstr>
      <vt:lpstr> Промежуточный результат 3:  Улучшение управления и регулирования системами найма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2022-05-31T08:23:03Z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7d4574-7375-4d17-b29c-6e4c6df0fcb0_Enabled">
    <vt:lpwstr>true</vt:lpwstr>
  </property>
  <property fmtid="{D5CDD505-2E9C-101B-9397-08002B2CF9AE}" pid="3" name="MSIP_Label_817d4574-7375-4d17-b29c-6e4c6df0fcb0_SetDate">
    <vt:lpwstr>2022-05-22T15:46:09Z</vt:lpwstr>
  </property>
  <property fmtid="{D5CDD505-2E9C-101B-9397-08002B2CF9AE}" pid="4" name="MSIP_Label_817d4574-7375-4d17-b29c-6e4c6df0fcb0_Method">
    <vt:lpwstr>Standard</vt:lpwstr>
  </property>
  <property fmtid="{D5CDD505-2E9C-101B-9397-08002B2CF9AE}" pid="5" name="MSIP_Label_817d4574-7375-4d17-b29c-6e4c6df0fcb0_Name">
    <vt:lpwstr>ADB Internal</vt:lpwstr>
  </property>
  <property fmtid="{D5CDD505-2E9C-101B-9397-08002B2CF9AE}" pid="6" name="MSIP_Label_817d4574-7375-4d17-b29c-6e4c6df0fcb0_SiteId">
    <vt:lpwstr>9495d6bb-41c2-4c58-848f-92e52cf3d640</vt:lpwstr>
  </property>
  <property fmtid="{D5CDD505-2E9C-101B-9397-08002B2CF9AE}" pid="7" name="MSIP_Label_817d4574-7375-4d17-b29c-6e4c6df0fcb0_ActionId">
    <vt:lpwstr>52994b1c-c9a4-4201-a1b1-818b038f7711</vt:lpwstr>
  </property>
  <property fmtid="{D5CDD505-2E9C-101B-9397-08002B2CF9AE}" pid="8" name="MSIP_Label_817d4574-7375-4d17-b29c-6e4c6df0fcb0_ContentBits">
    <vt:lpwstr>2</vt:lpwstr>
  </property>
  <property fmtid="{D5CDD505-2E9C-101B-9397-08002B2CF9AE}" pid="9" name="ContentTypeId">
    <vt:lpwstr>0x010100A3BFD338C4D69F46BE33AA49AB50870100C520B00D8BB20C45814389052060F14C</vt:lpwstr>
  </property>
  <property fmtid="{D5CDD505-2E9C-101B-9397-08002B2CF9AE}" pid="10" name="MediaServiceImageTags">
    <vt:lpwstr/>
  </property>
  <property fmtid="{D5CDD505-2E9C-101B-9397-08002B2CF9AE}" pid="11" name="ADBProjectDocumentType">
    <vt:lpwstr/>
  </property>
  <property fmtid="{D5CDD505-2E9C-101B-9397-08002B2CF9AE}" pid="12" name="ADBProject">
    <vt:lpwstr/>
  </property>
  <property fmtid="{D5CDD505-2E9C-101B-9397-08002B2CF9AE}" pid="13" name="ADBContentGroup">
    <vt:lpwstr>2;#CWRD|6d71ff58-4882-4388-ab5c-218969b1e9c8</vt:lpwstr>
  </property>
  <property fmtid="{D5CDD505-2E9C-101B-9397-08002B2CF9AE}" pid="14" name="ADBDivision">
    <vt:lpwstr>4;#CWRC|ecfd6e9e-1aa8-422e-b0ee-5f69329336ed</vt:lpwstr>
  </property>
  <property fmtid="{D5CDD505-2E9C-101B-9397-08002B2CF9AE}" pid="15" name="ADBSector">
    <vt:lpwstr/>
  </property>
  <property fmtid="{D5CDD505-2E9C-101B-9397-08002B2CF9AE}" pid="16" name="ADBDocumentSecurity">
    <vt:lpwstr/>
  </property>
  <property fmtid="{D5CDD505-2E9C-101B-9397-08002B2CF9AE}" pid="17" name="ADBDocumentLanguage">
    <vt:lpwstr>1;#English|16ac8743-31bb-43f8-9a73-533a041667d6</vt:lpwstr>
  </property>
  <property fmtid="{D5CDD505-2E9C-101B-9397-08002B2CF9AE}" pid="18" name="ADBSubRegion">
    <vt:lpwstr>11;#CAREC|815c4229-ad07-427a-8f71-a8b862b1014a</vt:lpwstr>
  </property>
  <property fmtid="{D5CDD505-2E9C-101B-9397-08002B2CF9AE}" pid="19" name="Segment">
    <vt:lpwstr/>
  </property>
  <property fmtid="{D5CDD505-2E9C-101B-9397-08002B2CF9AE}" pid="20" name="ADBDepartmentOwner">
    <vt:lpwstr>3;#CWRD|6d71ff58-4882-4388-ab5c-218969b1e9c8</vt:lpwstr>
  </property>
  <property fmtid="{D5CDD505-2E9C-101B-9397-08002B2CF9AE}" pid="21" name="ADBCountry">
    <vt:lpwstr>18;#Regional|d4cb8265-5963-4e16-b4f8-5ada18938c78</vt:lpwstr>
  </property>
</Properties>
</file>