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9" r:id="rId2"/>
    <p:sldId id="257"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B9F8"/>
    <a:srgbClr val="02B4F2"/>
    <a:srgbClr val="FE9202"/>
    <a:srgbClr val="E7FF01"/>
    <a:srgbClr val="E39A39"/>
    <a:srgbClr val="1D3A00"/>
    <a:srgbClr val="5EEC3C"/>
    <a:srgbClr val="990099"/>
    <a:srgbClr val="CC0099"/>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59" autoAdjust="0"/>
  </p:normalViewPr>
  <p:slideViewPr>
    <p:cSldViewPr>
      <p:cViewPr varScale="1">
        <p:scale>
          <a:sx n="147" d="100"/>
          <a:sy n="147" d="100"/>
        </p:scale>
        <p:origin x="640" y="-23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4.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5/31/22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1670" y="2571750"/>
            <a:ext cx="7177135" cy="1374345"/>
          </a:xfrm>
          <a:noFill/>
          <a:effectLst>
            <a:outerShdw blurRad="50800" dist="38100" dir="2700000" algn="tl" rotWithShape="0">
              <a:prstClr val="black">
                <a:alpha val="40000"/>
              </a:prstClr>
            </a:outerShdw>
          </a:effectLst>
        </p:spPr>
        <p:txBody>
          <a:bodyPr>
            <a:normAutofit/>
          </a:bodyPr>
          <a:lstStyle>
            <a:lvl1pPr algn="l">
              <a:defRPr sz="3600">
                <a:solidFill>
                  <a:schemeClr val="bg2"/>
                </a:solidFill>
              </a:defRPr>
            </a:lvl1pPr>
          </a:lstStyle>
          <a:p>
            <a:r>
              <a:rPr lang="en-US" dirty="0"/>
              <a:t>Click to edit Master title style</a:t>
            </a:r>
          </a:p>
        </p:txBody>
      </p:sp>
      <p:sp>
        <p:nvSpPr>
          <p:cNvPr id="3" name="Subtitle 2"/>
          <p:cNvSpPr>
            <a:spLocks noGrp="1"/>
          </p:cNvSpPr>
          <p:nvPr>
            <p:ph type="subTitle" idx="1"/>
          </p:nvPr>
        </p:nvSpPr>
        <p:spPr>
          <a:xfrm>
            <a:off x="601670" y="1655520"/>
            <a:ext cx="7164342" cy="610821"/>
          </a:xfrm>
        </p:spPr>
        <p:txBody>
          <a:bodyPr>
            <a:normAutofit/>
          </a:bodyPr>
          <a:lstStyle>
            <a:lvl1pPr marL="0" indent="0" algn="l">
              <a:buNone/>
              <a:defRPr sz="2800" b="0" i="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7" descr="Logo&#10;&#10;Description automatically generated">
            <a:extLst>
              <a:ext uri="{FF2B5EF4-FFF2-40B4-BE49-F238E27FC236}">
                <a16:creationId xmlns:a16="http://schemas.microsoft.com/office/drawing/2014/main" id="{DE531C40-5BCC-4413-AA5C-B41B8C684C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073" y="4556915"/>
            <a:ext cx="545597" cy="545597"/>
          </a:xfrm>
          <a:prstGeom prst="rect">
            <a:avLst/>
          </a:prstGeom>
        </p:spPr>
      </p:pic>
      <p:pic>
        <p:nvPicPr>
          <p:cNvPr id="10" name="Picture 9" descr="Logo&#10;&#10;Description automatically generated">
            <a:extLst>
              <a:ext uri="{FF2B5EF4-FFF2-40B4-BE49-F238E27FC236}">
                <a16:creationId xmlns:a16="http://schemas.microsoft.com/office/drawing/2014/main" id="{3BCD3074-E865-498A-A5A2-263675CEE5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9997" y="4544038"/>
            <a:ext cx="558475" cy="558475"/>
          </a:xfrm>
          <a:prstGeom prst="rect">
            <a:avLst/>
          </a:prstGeom>
        </p:spPr>
      </p:pic>
      <p:pic>
        <p:nvPicPr>
          <p:cNvPr id="12" name="Picture 11" descr="Logo&#10;&#10;Description automatically generated with low confidence">
            <a:extLst>
              <a:ext uri="{FF2B5EF4-FFF2-40B4-BE49-F238E27FC236}">
                <a16:creationId xmlns:a16="http://schemas.microsoft.com/office/drawing/2014/main" id="{43A11F9F-0F18-41EF-8401-07B664584F6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78805" y="4542001"/>
            <a:ext cx="1437430" cy="696325"/>
          </a:xfrm>
          <a:prstGeom prst="rect">
            <a:avLst/>
          </a:prstGeom>
        </p:spPr>
      </p:pic>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6" y="1197405"/>
            <a:ext cx="8246070" cy="3664918"/>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847E726B-9D90-4860-AA11-BEC25578D0A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7024430" cy="572644"/>
          </a:xfrm>
        </p:spPr>
        <p:txBody>
          <a:bodyPr>
            <a:normAutofit/>
          </a:bodyPr>
          <a:lstStyle>
            <a:lvl1pPr algn="l">
              <a:defRPr sz="360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5" y="1044700"/>
            <a:ext cx="7024430"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128470"/>
            <a:ext cx="8093365" cy="763525"/>
          </a:xfrm>
        </p:spPr>
        <p:txBody>
          <a:bodyPr>
            <a:normAutofit/>
          </a:bodyPr>
          <a:lstStyle>
            <a:lvl1pPr algn="l">
              <a:defRPr sz="3600" baseline="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350110"/>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822507"/>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350110"/>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822507"/>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pic>
        <p:nvPicPr>
          <p:cNvPr id="8" name="Picture 7" descr="Logo&#10;&#10;Description automatically generated">
            <a:extLst>
              <a:ext uri="{FF2B5EF4-FFF2-40B4-BE49-F238E27FC236}">
                <a16:creationId xmlns:a16="http://schemas.microsoft.com/office/drawing/2014/main" id="{CD60A5A7-9F09-47D4-BC9F-BB1ADA5EA237}"/>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6073" y="4556915"/>
            <a:ext cx="545597" cy="545597"/>
          </a:xfrm>
          <a:prstGeom prst="rect">
            <a:avLst/>
          </a:prstGeom>
        </p:spPr>
      </p:pic>
      <p:pic>
        <p:nvPicPr>
          <p:cNvPr id="9" name="Picture 8" descr="Logo&#10;&#10;Description automatically generated">
            <a:extLst>
              <a:ext uri="{FF2B5EF4-FFF2-40B4-BE49-F238E27FC236}">
                <a16:creationId xmlns:a16="http://schemas.microsoft.com/office/drawing/2014/main" id="{52C8A23C-685D-43C1-B988-55AA07D6BE64}"/>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29997" y="4544038"/>
            <a:ext cx="558475" cy="558475"/>
          </a:xfrm>
          <a:prstGeom prst="rect">
            <a:avLst/>
          </a:prstGeom>
        </p:spPr>
      </p:pic>
      <p:pic>
        <p:nvPicPr>
          <p:cNvPr id="10" name="Picture 9" descr="Logo&#10;&#10;Description automatically generated with low confidence">
            <a:extLst>
              <a:ext uri="{FF2B5EF4-FFF2-40B4-BE49-F238E27FC236}">
                <a16:creationId xmlns:a16="http://schemas.microsoft.com/office/drawing/2014/main" id="{B33467BE-478F-4B37-A5E8-813E9F163266}"/>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778805" y="4542001"/>
            <a:ext cx="1437430" cy="696325"/>
          </a:xfrm>
          <a:prstGeom prst="rect">
            <a:avLst/>
          </a:prstGeom>
        </p:spPr>
      </p:pic>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618D8EA-F1CE-402D-A4F8-248FA285A6B5}"/>
              </a:ext>
            </a:extLst>
          </p:cNvPr>
          <p:cNvSpPr txBox="1">
            <a:spLocks/>
          </p:cNvSpPr>
          <p:nvPr/>
        </p:nvSpPr>
        <p:spPr>
          <a:xfrm>
            <a:off x="296260" y="1197405"/>
            <a:ext cx="8133594" cy="178659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kern="1200">
                <a:solidFill>
                  <a:srgbClr val="00B0F0"/>
                </a:solidFill>
                <a:effectLst>
                  <a:outerShdw blurRad="50800" dist="38100" dir="2700000" algn="tl" rotWithShape="0">
                    <a:prstClr val="black">
                      <a:alpha val="40000"/>
                    </a:prstClr>
                  </a:outerShdw>
                </a:effectLst>
                <a:latin typeface="+mj-lt"/>
                <a:ea typeface="+mj-ea"/>
                <a:cs typeface="+mj-cs"/>
              </a:defRPr>
            </a:lvl1pPr>
          </a:lstStyle>
          <a:p>
            <a:r>
              <a:rPr lang="en-US" dirty="0">
                <a:solidFill>
                  <a:schemeClr val="bg1"/>
                </a:solidFill>
                <a:latin typeface="Arial Black" panose="020B0A04020102020204" pitchFamily="34" charset="0"/>
              </a:rPr>
              <a:t>Recruitment Governance</a:t>
            </a:r>
          </a:p>
        </p:txBody>
      </p:sp>
      <p:sp>
        <p:nvSpPr>
          <p:cNvPr id="9" name="Subtitle 2">
            <a:extLst>
              <a:ext uri="{FF2B5EF4-FFF2-40B4-BE49-F238E27FC236}">
                <a16:creationId xmlns:a16="http://schemas.microsoft.com/office/drawing/2014/main" id="{FEA72FE8-9FBF-4530-85AF-6ABD622BB239}"/>
              </a:ext>
            </a:extLst>
          </p:cNvPr>
          <p:cNvSpPr txBox="1">
            <a:spLocks/>
          </p:cNvSpPr>
          <p:nvPr/>
        </p:nvSpPr>
        <p:spPr>
          <a:xfrm>
            <a:off x="296261" y="2571750"/>
            <a:ext cx="4275739" cy="137434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dirty="0">
                <a:solidFill>
                  <a:srgbClr val="00B0F0"/>
                </a:solidFill>
                <a:latin typeface="Arial" panose="020B0604020202020204" pitchFamily="34" charset="0"/>
                <a:cs typeface="Arial" panose="020B0604020202020204" pitchFamily="34" charset="0"/>
              </a:rPr>
              <a:t>Dovelyn Mendoza</a:t>
            </a:r>
            <a:br>
              <a:rPr lang="en-US" sz="2000" dirty="0">
                <a:solidFill>
                  <a:srgbClr val="00B0F0"/>
                </a:solidFill>
                <a:latin typeface="Arial" panose="020B0604020202020204" pitchFamily="34" charset="0"/>
                <a:cs typeface="Arial" panose="020B0604020202020204" pitchFamily="34" charset="0"/>
              </a:rPr>
            </a:br>
            <a:r>
              <a:rPr lang="en-US" sz="2000" dirty="0">
                <a:solidFill>
                  <a:srgbClr val="00B0F0"/>
                </a:solidFill>
                <a:latin typeface="Arial" panose="020B0604020202020204" pitchFamily="34" charset="0"/>
                <a:cs typeface="Arial" panose="020B0604020202020204" pitchFamily="34" charset="0"/>
              </a:rPr>
              <a:t>Resource Person, ADB</a:t>
            </a:r>
          </a:p>
        </p:txBody>
      </p:sp>
      <p:sp>
        <p:nvSpPr>
          <p:cNvPr id="11" name="Title 10">
            <a:extLst>
              <a:ext uri="{FF2B5EF4-FFF2-40B4-BE49-F238E27FC236}">
                <a16:creationId xmlns:a16="http://schemas.microsoft.com/office/drawing/2014/main" id="{83F303A0-6AF5-4C4C-9ED4-98642EE50CBD}"/>
              </a:ext>
            </a:extLst>
          </p:cNvPr>
          <p:cNvSpPr>
            <a:spLocks noGrp="1"/>
          </p:cNvSpPr>
          <p:nvPr>
            <p:ph type="title"/>
          </p:nvPr>
        </p:nvSpPr>
        <p:spPr>
          <a:xfrm>
            <a:off x="0" y="-24235"/>
            <a:ext cx="4572000" cy="916230"/>
          </a:xfrm>
        </p:spPr>
        <p:txBody>
          <a:bodyPr>
            <a:noAutofit/>
          </a:bodyPr>
          <a:lstStyle/>
          <a:p>
            <a:r>
              <a:rPr kumimoji="0" lang="en-US" sz="1050" b="1" i="0" u="none" strike="noStrike" kern="1200" cap="none" spc="0" normalizeH="0" baseline="0" noProof="0" dirty="0">
                <a:ln>
                  <a:noFill/>
                </a:ln>
                <a:effectLst/>
                <a:uLnTx/>
                <a:uFillTx/>
                <a:latin typeface="+mn-lt"/>
                <a:ea typeface="Times New Roman" panose="02020603050405020304" pitchFamily="18" charset="0"/>
              </a:rPr>
              <a:t>Strengthening Regional Cooperation on Skills Development under the CAREC Program: Key Progress, Challenges, and Opportunities for Collabora</a:t>
            </a:r>
            <a:r>
              <a:rPr kumimoji="0" lang="en-US" sz="1050" i="0" u="none" strike="noStrike" kern="1200" cap="none" spc="0" normalizeH="0" baseline="0" noProof="0" dirty="0">
                <a:ln>
                  <a:noFill/>
                </a:ln>
                <a:effectLst/>
                <a:uLnTx/>
                <a:uFillTx/>
                <a:latin typeface="Avante garde"/>
                <a:ea typeface="Times New Roman" panose="02020603050405020304" pitchFamily="18" charset="0"/>
              </a:rPr>
              <a:t>tion</a:t>
            </a:r>
            <a:br>
              <a:rPr kumimoji="0" lang="en-US" sz="105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br>
            <a:r>
              <a:rPr kumimoji="0" lang="en-US" sz="100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t>Inception Meeting and International Expert Roundtable </a:t>
            </a:r>
            <a:br>
              <a:rPr kumimoji="0" lang="en-US" sz="100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br>
            <a:r>
              <a:rPr kumimoji="0" lang="en-US" sz="1000" i="0" u="none" strike="noStrike" kern="1200" cap="none" spc="0" normalizeH="0" baseline="0" noProof="0" dirty="0">
                <a:ln>
                  <a:noFill/>
                </a:ln>
                <a:solidFill>
                  <a:schemeClr val="bg1"/>
                </a:solidFill>
                <a:effectLst/>
                <a:uLnTx/>
                <a:uFillTx/>
                <a:latin typeface="Avante garde"/>
                <a:ea typeface="Times New Roman" panose="02020603050405020304" pitchFamily="18" charset="0"/>
              </a:rPr>
              <a:t>30–31 May 2022, Tbilisi, Georgia</a:t>
            </a:r>
            <a:endParaRPr lang="en-US" sz="1050" dirty="0">
              <a:solidFill>
                <a:schemeClr val="bg1"/>
              </a:solidFill>
            </a:endParaRPr>
          </a:p>
        </p:txBody>
      </p:sp>
    </p:spTree>
    <p:extLst>
      <p:ext uri="{BB962C8B-B14F-4D97-AF65-F5344CB8AC3E}">
        <p14:creationId xmlns:p14="http://schemas.microsoft.com/office/powerpoint/2010/main" val="110163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8246070" cy="763525"/>
          </a:xfrm>
        </p:spPr>
        <p:txBody>
          <a:bodyPr>
            <a:noAutofit/>
          </a:bodyPr>
          <a:lstStyle/>
          <a:p>
            <a:br>
              <a:rPr lang="en-US" sz="2400" dirty="0">
                <a:solidFill>
                  <a:schemeClr val="bg1"/>
                </a:solidFill>
              </a:rPr>
            </a:br>
            <a:r>
              <a:rPr lang="en-US" sz="2400" dirty="0">
                <a:solidFill>
                  <a:schemeClr val="bg1"/>
                </a:solidFill>
              </a:rPr>
              <a:t>Output 3: </a:t>
            </a:r>
            <a:br>
              <a:rPr lang="en-US" sz="2400" dirty="0">
                <a:solidFill>
                  <a:schemeClr val="bg1"/>
                </a:solidFill>
              </a:rPr>
            </a:br>
            <a:r>
              <a:rPr lang="en-US" sz="2400" dirty="0">
                <a:solidFill>
                  <a:schemeClr val="bg1"/>
                </a:solidFill>
              </a:rPr>
              <a:t>Governance and regulation of recruitment systems improved </a:t>
            </a:r>
            <a:br>
              <a:rPr lang="en-US" sz="2400" dirty="0">
                <a:solidFill>
                  <a:schemeClr val="bg1"/>
                </a:solidFill>
              </a:rPr>
            </a:br>
            <a:r>
              <a:rPr lang="en-US" sz="2400" dirty="0">
                <a:solidFill>
                  <a:schemeClr val="bg1"/>
                </a:solidFill>
              </a:rPr>
              <a:t> </a:t>
            </a:r>
          </a:p>
        </p:txBody>
      </p:sp>
      <p:sp>
        <p:nvSpPr>
          <p:cNvPr id="3" name="Content Placeholder 2"/>
          <p:cNvSpPr>
            <a:spLocks noGrp="1"/>
          </p:cNvSpPr>
          <p:nvPr>
            <p:ph idx="4294967295"/>
          </p:nvPr>
        </p:nvSpPr>
        <p:spPr>
          <a:xfrm>
            <a:off x="448966" y="1197404"/>
            <a:ext cx="8695034" cy="3946095"/>
          </a:xfrm>
        </p:spPr>
        <p:txBody>
          <a:bodyPr>
            <a:normAutofit fontScale="25000" lnSpcReduction="20000"/>
          </a:bodyPr>
          <a:lstStyle/>
          <a:p>
            <a:r>
              <a:rPr lang="en-US" sz="5600" b="1" dirty="0"/>
              <a:t>Study 1: Scoping review of current recruitment related rules and regulation in each CAREC member states</a:t>
            </a:r>
            <a:endParaRPr lang="en-NL" sz="5600" dirty="0"/>
          </a:p>
          <a:p>
            <a:r>
              <a:rPr lang="en-US" sz="5600" b="1" dirty="0"/>
              <a:t>Study 2: Three case studies on particular routes CAREC migrants take to work abroad</a:t>
            </a:r>
            <a:r>
              <a:rPr lang="en-US" sz="5600" dirty="0"/>
              <a:t>.</a:t>
            </a:r>
          </a:p>
          <a:p>
            <a:pPr lvl="1"/>
            <a:r>
              <a:rPr lang="en-US" sz="5600" dirty="0"/>
              <a:t>The case studies would allow us to understand what really happens on the ground, how the regulations which we studied in Study 1 works in practice. </a:t>
            </a:r>
          </a:p>
          <a:p>
            <a:pPr lvl="1"/>
            <a:r>
              <a:rPr lang="en-US" sz="5600" dirty="0"/>
              <a:t>Focus on three different routes in 6 key destinations of CAREC MS. </a:t>
            </a:r>
            <a:endParaRPr lang="en-NL" sz="5600" dirty="0"/>
          </a:p>
          <a:p>
            <a:pPr lvl="2"/>
            <a:r>
              <a:rPr lang="en-US" sz="5600" b="1" dirty="0"/>
              <a:t>The West Route</a:t>
            </a:r>
            <a:r>
              <a:rPr lang="en-US" sz="5600" dirty="0"/>
              <a:t>: </a:t>
            </a:r>
            <a:r>
              <a:rPr lang="en-US" sz="5600" u="sng" dirty="0"/>
              <a:t>Russia, Ukraine and Germany</a:t>
            </a:r>
            <a:r>
              <a:rPr lang="en-US" sz="5600" dirty="0"/>
              <a:t> as major destinations for Azerbaijan, Georgia, Kazakhstan, Kyrgyz Republic, Tajikistan, Turkmenistan, Uzbekistan</a:t>
            </a:r>
            <a:endParaRPr lang="en-NL" sz="5600" dirty="0"/>
          </a:p>
          <a:p>
            <a:pPr lvl="2"/>
            <a:r>
              <a:rPr lang="en-US" sz="5600" b="1" dirty="0"/>
              <a:t>The Middle East Route</a:t>
            </a:r>
            <a:r>
              <a:rPr lang="en-US" sz="5600" dirty="0"/>
              <a:t>: </a:t>
            </a:r>
            <a:r>
              <a:rPr lang="en-US" sz="5600" u="sng" dirty="0"/>
              <a:t>Saudi Arabia and UAE</a:t>
            </a:r>
            <a:r>
              <a:rPr lang="en-US" sz="5600" dirty="0"/>
              <a:t> as major destinations for Afghanistan and Pakistan, mainly via Private Recruitment Agency</a:t>
            </a:r>
            <a:endParaRPr lang="en-NL" sz="5600" dirty="0"/>
          </a:p>
          <a:p>
            <a:pPr lvl="2"/>
            <a:r>
              <a:rPr lang="en-US" sz="5600" b="1" dirty="0"/>
              <a:t>The East Asia Route</a:t>
            </a:r>
            <a:r>
              <a:rPr lang="en-US" sz="5600" dirty="0"/>
              <a:t>: S</a:t>
            </a:r>
            <a:r>
              <a:rPr lang="en-US" sz="5600" u="sng" dirty="0"/>
              <a:t>. Korea</a:t>
            </a:r>
            <a:r>
              <a:rPr lang="en-US" sz="5600" dirty="0"/>
              <a:t> as major destination for Uzbekistan, Mongolia and China. This migration flow occurs mainly via the G to G scheme called the Employment Permit System (EPS).  </a:t>
            </a:r>
            <a:endParaRPr lang="en-NL" sz="5600" dirty="0"/>
          </a:p>
          <a:p>
            <a:r>
              <a:rPr lang="en-US" sz="5600" b="1" dirty="0"/>
              <a:t>Study 3: Comparison with international recruitment corridors  in order to take lessons that could be relevant for CAREC.  </a:t>
            </a:r>
            <a:endParaRPr lang="en-NL" sz="5600" dirty="0"/>
          </a:p>
          <a:p>
            <a:pPr lvl="1"/>
            <a:r>
              <a:rPr lang="en-US" sz="5600" b="1" dirty="0"/>
              <a:t>Philippines as the Quintessential Emigration Country: </a:t>
            </a:r>
            <a:r>
              <a:rPr lang="en-US" sz="5600" dirty="0"/>
              <a:t>Regulating Recruitment to CAREC migrant destinations: Saudi Arabia, UAE, Russia, Ukraine, Germany and S. Korea. This will provide an insight into how the Philippine system work which is considered as the most advanced recruitment system so far.  </a:t>
            </a:r>
          </a:p>
          <a:p>
            <a:pPr lvl="1"/>
            <a:r>
              <a:rPr lang="en-US" sz="5600" b="1" dirty="0"/>
              <a:t>The United Kingdom as country of destination on a time of </a:t>
            </a:r>
            <a:r>
              <a:rPr lang="en-US" sz="5600" b="1"/>
              <a:t>closed borders:</a:t>
            </a:r>
            <a:r>
              <a:rPr lang="en-US" sz="5600"/>
              <a:t> </a:t>
            </a:r>
            <a:r>
              <a:rPr lang="en-US" sz="5600" dirty="0"/>
              <a:t>focusing on key sending countries:  Philippines, India, Turkey, Ukraine and Poland </a:t>
            </a:r>
            <a:endParaRPr lang="en-NL" sz="5600" dirty="0"/>
          </a:p>
          <a:p>
            <a:pPr marL="0" indent="0">
              <a:buNone/>
            </a:pPr>
            <a:r>
              <a:rPr lang="en-NL" sz="5600" dirty="0"/>
              <a:t> </a:t>
            </a:r>
          </a:p>
          <a:p>
            <a:pPr marL="0" indent="0">
              <a:buNone/>
            </a:pPr>
            <a:endParaRPr lang="en-NL" dirty="0"/>
          </a:p>
          <a:p>
            <a:endParaRPr lang="en-US" dirty="0"/>
          </a:p>
          <a:p>
            <a:endParaRPr lang="en-US" dirty="0"/>
          </a:p>
        </p:txBody>
      </p:sp>
    </p:spTree>
    <p:extLst>
      <p:ext uri="{BB962C8B-B14F-4D97-AF65-F5344CB8AC3E}">
        <p14:creationId xmlns:p14="http://schemas.microsoft.com/office/powerpoint/2010/main" val="4103309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ADB Project Document" ma:contentTypeID="0x010100A3BFD338C4D69F46BE33AA49AB50870100C520B00D8BB20C45814389052060F14C" ma:contentTypeVersion="21" ma:contentTypeDescription="" ma:contentTypeScope="" ma:versionID="58be340fe5619450d09685c0a5b7b67a">
  <xsd:schema xmlns:xsd="http://www.w3.org/2001/XMLSchema" xmlns:xs="http://www.w3.org/2001/XMLSchema" xmlns:p="http://schemas.microsoft.com/office/2006/metadata/properties" xmlns:ns2="c1fdd505-2570-46c2-bd04-3e0f2d874cf5" xmlns:ns3="cf371439-f430-41b1-8688-7ef6c47b85d0" xmlns:ns4="374793f7-8f2b-4177-9cc3-2a8d0cfae40f" targetNamespace="http://schemas.microsoft.com/office/2006/metadata/properties" ma:root="true" ma:fieldsID="4ba4e69ffd3f543ad970e0b458f0e8b3" ns2:_="" ns3:_="" ns4:_="">
    <xsd:import namespace="c1fdd505-2570-46c2-bd04-3e0f2d874cf5"/>
    <xsd:import namespace="cf371439-f430-41b1-8688-7ef6c47b85d0"/>
    <xsd:import namespace="374793f7-8f2b-4177-9cc3-2a8d0cfae40f"/>
    <xsd:element name="properties">
      <xsd:complexType>
        <xsd:sequence>
          <xsd:element name="documentManagement">
            <xsd:complexType>
              <xsd:all>
                <xsd:element ref="ns2:ADBDocumentDate" minOccurs="0"/>
                <xsd:element ref="ns2:ADBMonth" minOccurs="0"/>
                <xsd:element ref="ns2:ADBYear" minOccurs="0"/>
                <xsd:element ref="ns2:ADBAuthors" minOccurs="0"/>
                <xsd:element ref="ns2:ADBSourceLink" minOccurs="0"/>
                <xsd:element ref="ns2:ADBCirculatedLink" minOccurs="0"/>
                <xsd:element ref="ns2:a0d1b14b197747dfafc19f70ff45d4f6" minOccurs="0"/>
                <xsd:element ref="ns2:d01a0ce1b141461dbfb235a3ab729a2c" minOccurs="0"/>
                <xsd:element ref="ns2:TaxCatchAll" minOccurs="0"/>
                <xsd:element ref="ns2:hca2169e3b0945318411f30479ba40c8" minOccurs="0"/>
                <xsd:element ref="ns2:p030e467f78f45b4ae8f7e2c17ea4d82" minOccurs="0"/>
                <xsd:element ref="ns2:h00e4aaaf4624e24a7df7f06faa038c6" minOccurs="0"/>
                <xsd:element ref="ns2:d61536b25a8a4fedb48bb564279be82a" minOccurs="0"/>
                <xsd:element ref="ns2:j78542b1fffc4a1c84659474212e3133" minOccurs="0"/>
                <xsd:element ref="ns2:ADBDocumentTypeValue" minOccurs="0"/>
                <xsd:element ref="ns2:ia017ac09b1942648b563fe0b2b14d52" minOccurs="0"/>
                <xsd:element ref="ns2:h35d3bd3f16b4964a022bfaedf90233f" minOccurs="0"/>
                <xsd:element ref="ns2:kc098dd651dc4f4b9248417ab8ccab6f" minOccurs="0"/>
                <xsd:element ref="ns2:k985dbdc596c44d7acaf8184f33920f0" minOccurs="0"/>
                <xsd:element ref="ns3:MediaServiceMetadata" minOccurs="0"/>
                <xsd:element ref="ns3:MediaServiceFastMetadata" minOccurs="0"/>
                <xsd:element ref="ns4:SharedWithUsers" minOccurs="0"/>
                <xsd:element ref="ns4:SharedWithDetail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ADBDocumentDate" ma:index="3" nillable="true" ma:displayName="Document Date" ma:format="DateOnly" ma:internalName="ADBDocumentDate">
      <xsd:simpleType>
        <xsd:restriction base="dms:DateTime"/>
      </xsd:simpleType>
    </xsd:element>
    <xsd:element name="ADBMonth" ma:index="4" nillable="true" ma:displayName="Month" ma:format="Dropdown" ma:internalName="ADBMonth">
      <xsd:simpleType>
        <xsd:restriction base="dms:Choice">
          <xsd:enumeration value="01-Jan"/>
          <xsd:enumeration value="02-Feb"/>
          <xsd:enumeration value="03-Mar"/>
          <xsd:enumeration value="04-Apr"/>
          <xsd:enumeration value="05-May"/>
          <xsd:enumeration value="06-Jun"/>
          <xsd:enumeration value="07-Jul"/>
          <xsd:enumeration value="08-Aug"/>
          <xsd:enumeration value="09-Sep"/>
          <xsd:enumeration value="10-Oct"/>
          <xsd:enumeration value="11-Nov"/>
          <xsd:enumeration value="12-Dec"/>
        </xsd:restriction>
      </xsd:simpleType>
    </xsd:element>
    <xsd:element name="ADBYear" ma:index="5" nillable="true" ma:displayName="Year" ma:internalName="ADBYear">
      <xsd:simpleType>
        <xsd:restriction base="dms:Text">
          <xsd:maxLength value="4"/>
        </xsd:restriction>
      </xsd:simpleType>
    </xsd:element>
    <xsd:element name="ADBAuthors" ma:index="6" nillable="true" ma:displayName="Authors" ma:list="UserInfo" ma:SharePointGroup="0" ma:internalName="ADBAuthors"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DBSourceLink" ma:index="16" nillable="true" ma:displayName="Source Link" ma:format="Hyperlink" ma:internalName="ADBSourceLink">
      <xsd:complexType>
        <xsd:complexContent>
          <xsd:extension base="dms:URL">
            <xsd:sequence>
              <xsd:element name="Url" type="dms:ValidUrl" minOccurs="0" nillable="true"/>
              <xsd:element name="Description" type="xsd:string" nillable="true"/>
            </xsd:sequence>
          </xsd:extension>
        </xsd:complexContent>
      </xsd:complexType>
    </xsd:element>
    <xsd:element name="ADBCirculatedLink" ma:index="17" nillable="true" ma:displayName="Final Document Link" ma:format="Hyperlink" ma:internalName="ADBCirculatedLink">
      <xsd:complexType>
        <xsd:complexContent>
          <xsd:extension base="dms:URL">
            <xsd:sequence>
              <xsd:element name="Url" type="dms:ValidUrl" minOccurs="0" nillable="true"/>
              <xsd:element name="Description" type="xsd:string" nillable="true"/>
            </xsd:sequence>
          </xsd:extension>
        </xsd:complexContent>
      </xsd:complexType>
    </xsd:element>
    <xsd:element name="a0d1b14b197747dfafc19f70ff45d4f6" ma:index="18" nillable="true" ma:taxonomy="true" ma:internalName="a0d1b14b197747dfafc19f70ff45d4f6" ma:taxonomyFieldName="ADBProjectDocumentType" ma:displayName="ADB Project Document Type" ma:default="" ma:fieldId="{a0d1b14b-1977-47df-afc1-9f70ff45d4f6}" ma:sspId="115af50e-efb3-4a0e-b425-875ff625e09e" ma:termSetId="14b53411-9553-454e-9031-2e4b08df825b" ma:anchorId="00000000-0000-0000-0000-000000000000" ma:open="false" ma:isKeyword="false">
      <xsd:complexType>
        <xsd:sequence>
          <xsd:element ref="pc:Terms" minOccurs="0" maxOccurs="1"/>
        </xsd:sequence>
      </xsd:complexType>
    </xsd:element>
    <xsd:element name="d01a0ce1b141461dbfb235a3ab729a2c" ma:index="19" nillable="true" ma:taxonomy="true" ma:internalName="d01a0ce1b141461dbfb235a3ab729a2c" ma:taxonomyFieldName="ADBSector" ma:displayName="Sector" ma:default="" ma:fieldId="{d01a0ce1-b141-461d-bfb2-35a3ab729a2c}" ma:sspId="115af50e-efb3-4a0e-b425-875ff625e09e" ma:termSetId="bae01210-cdc5-4479-86d7-616c28c0a9b3" ma:anchorId="00000000-0000-0000-0000-000000000000" ma:open="false" ma:isKeyword="false">
      <xsd:complexType>
        <xsd:sequence>
          <xsd:element ref="pc:Terms" minOccurs="0" maxOccurs="1"/>
        </xsd:sequence>
      </xsd:complexType>
    </xsd:element>
    <xsd:element name="TaxCatchAll" ma:index="20" nillable="true" ma:displayName="Taxonomy Catch All Column" ma:hidden="true" ma:list="{386ab4f6-7bbe-4882-af96-60d4468885a4}" ma:internalName="TaxCatchAll" ma:showField="CatchAllData" ma:web="374793f7-8f2b-4177-9cc3-2a8d0cfae40f">
      <xsd:complexType>
        <xsd:complexContent>
          <xsd:extension base="dms:MultiChoiceLookup">
            <xsd:sequence>
              <xsd:element name="Value" type="dms:Lookup" maxOccurs="unbounded" minOccurs="0" nillable="true"/>
            </xsd:sequence>
          </xsd:extension>
        </xsd:complexContent>
      </xsd:complexType>
    </xsd:element>
    <xsd:element name="hca2169e3b0945318411f30479ba40c8" ma:index="21" nillable="true" ma:taxonomy="true" ma:internalName="hca2169e3b0945318411f30479ba40c8" ma:taxonomyFieldName="ADBProject" ma:displayName="Project" ma:default="" ma:fieldId="{1ca2169e-3b09-4531-8411-f30479ba40c8}" ma:sspId="115af50e-efb3-4a0e-b425-875ff625e09e" ma:termSetId="7a252312-03a3-44f4-bc5c-a08b11dfe2f6" ma:anchorId="00000000-0000-0000-0000-000000000000" ma:open="false" ma:isKeyword="false">
      <xsd:complexType>
        <xsd:sequence>
          <xsd:element ref="pc:Terms" minOccurs="0" maxOccurs="1"/>
        </xsd:sequence>
      </xsd:complexType>
    </xsd:element>
    <xsd:element name="p030e467f78f45b4ae8f7e2c17ea4d82" ma:index="22" nillable="true" ma:taxonomy="true" ma:internalName="p030e467f78f45b4ae8f7e2c17ea4d82" ma:taxonomyFieldName="ADBDocumentSecurity" ma:displayName="Document Security" ma:default="" ma:fieldId="{9030e467-f78f-45b4-ae8f-7e2c17ea4d82}" ma:sspId="115af50e-efb3-4a0e-b425-875ff625e09e" ma:termSetId="9b0b4686-afa9-4a02-bc15-8fbc99f17210" ma:anchorId="00000000-0000-0000-0000-000000000000" ma:open="false" ma:isKeyword="false">
      <xsd:complexType>
        <xsd:sequence>
          <xsd:element ref="pc:Terms" minOccurs="0" maxOccurs="1"/>
        </xsd:sequence>
      </xsd:complexType>
    </xsd:element>
    <xsd:element name="h00e4aaaf4624e24a7df7f06faa038c6" ma:index="24" nillable="true" ma:taxonomy="true" ma:internalName="h00e4aaaf4624e24a7df7f06faa038c6" ma:taxonomyFieldName="ADBDocumentLanguage" ma:displayName="Document Language" ma:default="1;#English|16ac8743-31bb-43f8-9a73-533a041667d6" ma:fieldId="{100e4aaa-f462-4e24-a7df-7f06faa038c6}" ma:sspId="115af50e-efb3-4a0e-b425-875ff625e09e" ma:termSetId="fdf74959-6eb2-4689-a0fc-b9e1ab230b09" ma:anchorId="00000000-0000-0000-0000-000000000000" ma:open="false" ma:isKeyword="false">
      <xsd:complexType>
        <xsd:sequence>
          <xsd:element ref="pc:Terms" minOccurs="0" maxOccurs="1"/>
        </xsd:sequence>
      </xsd:complexType>
    </xsd:element>
    <xsd:element name="d61536b25a8a4fedb48bb564279be82a" ma:index="27" nillable="true" ma:taxonomy="true" ma:internalName="d61536b25a8a4fedb48bb564279be82a" ma:taxonomyFieldName="ADBDepartmentOwner" ma:displayName="Department Owner" ma:default="" ma:fieldId="{d61536b2-5a8a-4fed-b48b-b564279be82a}" ma:sspId="115af50e-efb3-4a0e-b425-875ff625e09e" ma:termSetId="b965cdb6-1071-4c6a-a9a3-189d53a950d4" ma:anchorId="00000000-0000-0000-0000-000000000000" ma:open="false" ma:isKeyword="false">
      <xsd:complexType>
        <xsd:sequence>
          <xsd:element ref="pc:Terms" minOccurs="0" maxOccurs="1"/>
        </xsd:sequence>
      </xsd:complexType>
    </xsd:element>
    <xsd:element name="j78542b1fffc4a1c84659474212e3133" ma:index="31" nillable="true" ma:taxonomy="true" ma:internalName="j78542b1fffc4a1c84659474212e3133" ma:taxonomyFieldName="ADBContentGroup" ma:displayName="Content Group" ma:default="2;#CWRD|6d71ff58-4882-4388-ab5c-218969b1e9c8" ma:fieldId="{378542b1-fffc-4a1c-8465-9474212e3133}" ma:taxonomyMulti="true" ma:sspId="115af50e-efb3-4a0e-b425-875ff625e09e" ma:termSetId="2a9ffbee-93a5-418b-bcdb-8d6817936e6b" ma:anchorId="00000000-0000-0000-0000-000000000000" ma:open="false" ma:isKeyword="false">
      <xsd:complexType>
        <xsd:sequence>
          <xsd:element ref="pc:Terms" minOccurs="0" maxOccurs="1"/>
        </xsd:sequence>
      </xsd:complexType>
    </xsd:element>
    <xsd:element name="ADBDocumentTypeValue" ma:index="32" nillable="true" ma:displayName="Document Type" ma:hidden="true" ma:internalName="ADBDocumentTypeValue" ma:readOnly="false">
      <xsd:simpleType>
        <xsd:restriction base="dms:Text">
          <xsd:maxLength value="255"/>
        </xsd:restriction>
      </xsd:simpleType>
    </xsd:element>
    <xsd:element name="ia017ac09b1942648b563fe0b2b14d52" ma:index="33" nillable="true" ma:taxonomy="true" ma:internalName="ia017ac09b1942648b563fe0b2b14d52" ma:taxonomyFieldName="ADBDivision" ma:displayName="Division" ma:default="" ma:fieldId="{2a017ac0-9b19-4264-8b56-3fe0b2b14d52}" ma:sspId="115af50e-efb3-4a0e-b425-875ff625e09e" ma:termSetId="d736278f-2140-40cc-b46b-6a0ab0de2d29" ma:anchorId="00000000-0000-0000-0000-000000000000" ma:open="false" ma:isKeyword="false">
      <xsd:complexType>
        <xsd:sequence>
          <xsd:element ref="pc:Terms" minOccurs="0" maxOccurs="1"/>
        </xsd:sequence>
      </xsd:complexType>
    </xsd:element>
    <xsd:element name="h35d3bd3f16b4964a022bfaedf90233f" ma:index="34" nillable="true" ma:taxonomy="true" ma:internalName="h35d3bd3f16b4964a022bfaedf90233f" ma:taxonomyFieldName="ADBSubRegion" ma:displayName="Subregion" ma:default="" ma:fieldId="{135d3bd3-f16b-4964-a022-bfaedf90233f}" ma:taxonomyMulti="true" ma:sspId="115af50e-efb3-4a0e-b425-875ff625e09e" ma:termSetId="26887811-cbc8-440f-ae3c-476d537525b4" ma:anchorId="00000000-0000-0000-0000-000000000000" ma:open="false" ma:isKeyword="false">
      <xsd:complexType>
        <xsd:sequence>
          <xsd:element ref="pc:Terms" minOccurs="0" maxOccurs="1"/>
        </xsd:sequence>
      </xsd:complexType>
    </xsd:element>
    <xsd:element name="kc098dd651dc4f4b9248417ab8ccab6f" ma:index="36" nillable="true" ma:taxonomy="true" ma:internalName="kc098dd651dc4f4b9248417ab8ccab6f" ma:taxonomyFieldName="Segment" ma:displayName="Segment" ma:readOnly="false" ma:default="" ma:fieldId="{4c098dd6-51dc-4f4b-9248-417ab8ccab6f}" ma:sspId="115af50e-efb3-4a0e-b425-875ff625e09e" ma:termSetId="ca487498-3907-4013-84b5-72a7400220c5" ma:anchorId="00000000-0000-0000-0000-000000000000" ma:open="false" ma:isKeyword="false">
      <xsd:complexType>
        <xsd:sequence>
          <xsd:element ref="pc:Terms" minOccurs="0" maxOccurs="1"/>
        </xsd:sequence>
      </xsd:complexType>
    </xsd:element>
    <xsd:element name="k985dbdc596c44d7acaf8184f33920f0" ma:index="37" nillable="true" ma:taxonomy="true" ma:internalName="k985dbdc596c44d7acaf8184f33920f0" ma:taxonomyFieldName="ADBCountry" ma:displayName="Country" ma:default="" ma:fieldId="{4985dbdc-596c-44d7-acaf-8184f33920f0}" ma:sspId="115af50e-efb3-4a0e-b425-875ff625e09e" ma:termSetId="169202c7-46da-431e-ac86-348c41a1f49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f371439-f430-41b1-8688-7ef6c47b85d0" elementFormDefault="qualified">
    <xsd:import namespace="http://schemas.microsoft.com/office/2006/documentManagement/types"/>
    <xsd:import namespace="http://schemas.microsoft.com/office/infopath/2007/PartnerControls"/>
    <xsd:element name="MediaServiceMetadata" ma:index="38" nillable="true" ma:displayName="MediaServiceMetadata" ma:hidden="true" ma:internalName="MediaServiceMetadata" ma:readOnly="true">
      <xsd:simpleType>
        <xsd:restriction base="dms:Note"/>
      </xsd:simpleType>
    </xsd:element>
    <xsd:element name="MediaServiceFastMetadata" ma:index="39" nillable="true" ma:displayName="MediaServiceFastMetadata" ma:hidden="true" ma:internalName="MediaServiceFastMetadata" ma:readOnly="true">
      <xsd:simpleType>
        <xsd:restriction base="dms:Note"/>
      </xsd:simpleType>
    </xsd:element>
    <xsd:element name="MediaServiceAutoTags" ma:index="42" nillable="true" ma:displayName="Tags" ma:internalName="MediaServiceAutoTags" ma:readOnly="true">
      <xsd:simpleType>
        <xsd:restriction base="dms:Text"/>
      </xsd:simpleType>
    </xsd:element>
    <xsd:element name="MediaServiceOCR" ma:index="43" nillable="true" ma:displayName="Extracted Text" ma:internalName="MediaServiceOCR" ma:readOnly="true">
      <xsd:simpleType>
        <xsd:restriction base="dms:Note">
          <xsd:maxLength value="255"/>
        </xsd:restriction>
      </xsd:simpleType>
    </xsd:element>
    <xsd:element name="MediaServiceGenerationTime" ma:index="44" nillable="true" ma:displayName="MediaServiceGenerationTime" ma:hidden="true" ma:internalName="MediaServiceGenerationTime" ma:readOnly="true">
      <xsd:simpleType>
        <xsd:restriction base="dms:Text"/>
      </xsd:simpleType>
    </xsd:element>
    <xsd:element name="MediaServiceEventHashCode" ma:index="45" nillable="true" ma:displayName="MediaServiceEventHashCode" ma:hidden="true" ma:internalName="MediaServiceEventHashCode" ma:readOnly="true">
      <xsd:simpleType>
        <xsd:restriction base="dms:Text"/>
      </xsd:simpleType>
    </xsd:element>
    <xsd:element name="MediaServiceDateTaken" ma:index="46" nillable="true" ma:displayName="MediaServiceDateTaken" ma:hidden="true" ma:internalName="MediaServiceDateTaken" ma:readOnly="true">
      <xsd:simpleType>
        <xsd:restriction base="dms:Text"/>
      </xsd:simpleType>
    </xsd:element>
    <xsd:element name="MediaServiceLocation" ma:index="47" nillable="true" ma:displayName="Location" ma:internalName="MediaServiceLocation" ma:readOnly="true">
      <xsd:simpleType>
        <xsd:restriction base="dms:Text"/>
      </xsd:simpleType>
    </xsd:element>
    <xsd:element name="MediaServiceAutoKeyPoints" ma:index="48" nillable="true" ma:displayName="MediaServiceAutoKeyPoints" ma:hidden="true" ma:internalName="MediaServiceAutoKeyPoints" ma:readOnly="true">
      <xsd:simpleType>
        <xsd:restriction base="dms:Note"/>
      </xsd:simpleType>
    </xsd:element>
    <xsd:element name="MediaServiceKeyPoints" ma:index="49" nillable="true" ma:displayName="KeyPoints" ma:internalName="MediaServiceKeyPoints" ma:readOnly="true">
      <xsd:simpleType>
        <xsd:restriction base="dms:Note">
          <xsd:maxLength value="255"/>
        </xsd:restriction>
      </xsd:simpleType>
    </xsd:element>
    <xsd:element name="MediaLengthInSeconds" ma:index="50" nillable="true" ma:displayName="Length (seconds)" ma:internalName="MediaLengthInSeconds" ma:readOnly="true">
      <xsd:simpleType>
        <xsd:restriction base="dms:Unknown"/>
      </xsd:simpleType>
    </xsd:element>
    <xsd:element name="lcf76f155ced4ddcb4097134ff3c332f" ma:index="52" nillable="true" ma:taxonomy="true" ma:internalName="lcf76f155ced4ddcb4097134ff3c332f" ma:taxonomyFieldName="MediaServiceImageTags" ma:displayName="Image Tags" ma:readOnly="false" ma:fieldId="{5cf76f15-5ced-4ddc-b409-7134ff3c332f}" ma:taxonomyMulti="true" ma:sspId="115af50e-efb3-4a0e-b425-875ff625e09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74793f7-8f2b-4177-9cc3-2a8d0cfae40f" elementFormDefault="qualified">
    <xsd:import namespace="http://schemas.microsoft.com/office/2006/documentManagement/types"/>
    <xsd:import namespace="http://schemas.microsoft.com/office/infopath/2007/PartnerControls"/>
    <xsd:element name="SharedWithUsers" ma:index="4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4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5" ma:displayName="Content Type"/>
        <xsd:element ref="dc:title" minOccurs="0" maxOccurs="1" ma:index="1" ma:displayName="Task Nam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115af50e-efb3-4a0e-b425-875ff625e09e" ContentTypeId="0x010100A3BFD338C4D69F46BE33AA49AB5087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ADBDocumentDate xmlns="c1fdd505-2570-46c2-bd04-3e0f2d874cf5" xsi:nil="true"/>
    <ADBMonth xmlns="c1fdd505-2570-46c2-bd04-3e0f2d874cf5" xsi:nil="true"/>
    <hca2169e3b0945318411f30479ba40c8 xmlns="c1fdd505-2570-46c2-bd04-3e0f2d874cf5">
      <Terms xmlns="http://schemas.microsoft.com/office/infopath/2007/PartnerControls"/>
    </hca2169e3b0945318411f30479ba40c8>
    <a0d1b14b197747dfafc19f70ff45d4f6 xmlns="c1fdd505-2570-46c2-bd04-3e0f2d874cf5">
      <Terms xmlns="http://schemas.microsoft.com/office/infopath/2007/PartnerControls"/>
    </a0d1b14b197747dfafc19f70ff45d4f6>
    <j78542b1fffc4a1c84659474212e3133 xmlns="c1fdd505-2570-46c2-bd04-3e0f2d874cf5">
      <Terms xmlns="http://schemas.microsoft.com/office/infopath/2007/PartnerControls">
        <TermInfo xmlns="http://schemas.microsoft.com/office/infopath/2007/PartnerControls">
          <TermName xmlns="http://schemas.microsoft.com/office/infopath/2007/PartnerControls">CWRD</TermName>
          <TermId xmlns="http://schemas.microsoft.com/office/infopath/2007/PartnerControls">6d71ff58-4882-4388-ab5c-218969b1e9c8</TermId>
        </TermInfo>
      </Terms>
    </j78542b1fffc4a1c84659474212e3133>
    <ia017ac09b1942648b563fe0b2b14d52 xmlns="c1fdd505-2570-46c2-bd04-3e0f2d874cf5">
      <Terms xmlns="http://schemas.microsoft.com/office/infopath/2007/PartnerControls">
        <TermInfo xmlns="http://schemas.microsoft.com/office/infopath/2007/PartnerControls">
          <TermName xmlns="http://schemas.microsoft.com/office/infopath/2007/PartnerControls">CWRC</TermName>
          <TermId xmlns="http://schemas.microsoft.com/office/infopath/2007/PartnerControls">ecfd6e9e-1aa8-422e-b0ee-5f69329336ed</TermId>
        </TermInfo>
      </Terms>
    </ia017ac09b1942648b563fe0b2b14d52>
    <lcf76f155ced4ddcb4097134ff3c332f xmlns="cf371439-f430-41b1-8688-7ef6c47b85d0">
      <Terms xmlns="http://schemas.microsoft.com/office/infopath/2007/PartnerControls"/>
    </lcf76f155ced4ddcb4097134ff3c332f>
    <ADBYear xmlns="c1fdd505-2570-46c2-bd04-3e0f2d874cf5" xsi:nil="true"/>
    <ADBAuthors xmlns="c1fdd505-2570-46c2-bd04-3e0f2d874cf5">
      <UserInfo>
        <DisplayName/>
        <AccountId xsi:nil="true"/>
        <AccountType/>
      </UserInfo>
    </ADBAuthors>
    <p030e467f78f45b4ae8f7e2c17ea4d82 xmlns="c1fdd505-2570-46c2-bd04-3e0f2d874cf5">
      <Terms xmlns="http://schemas.microsoft.com/office/infopath/2007/PartnerControls"/>
    </p030e467f78f45b4ae8f7e2c17ea4d82>
    <h35d3bd3f16b4964a022bfaedf90233f xmlns="c1fdd505-2570-46c2-bd04-3e0f2d874cf5">
      <Terms xmlns="http://schemas.microsoft.com/office/infopath/2007/PartnerControls">
        <TermInfo xmlns="http://schemas.microsoft.com/office/infopath/2007/PartnerControls">
          <TermName xmlns="http://schemas.microsoft.com/office/infopath/2007/PartnerControls">CAREC</TermName>
          <TermId xmlns="http://schemas.microsoft.com/office/infopath/2007/PartnerControls">815c4229-ad07-427a-8f71-a8b862b1014a</TermId>
        </TermInfo>
      </Terms>
    </h35d3bd3f16b4964a022bfaedf90233f>
    <k985dbdc596c44d7acaf8184f33920f0 xmlns="c1fdd505-2570-46c2-bd04-3e0f2d874cf5">
      <Terms xmlns="http://schemas.microsoft.com/office/infopath/2007/PartnerControls">
        <TermInfo xmlns="http://schemas.microsoft.com/office/infopath/2007/PartnerControls">
          <TermName xmlns="http://schemas.microsoft.com/office/infopath/2007/PartnerControls">Regional</TermName>
          <TermId xmlns="http://schemas.microsoft.com/office/infopath/2007/PartnerControls">d4cb8265-5963-4e16-b4f8-5ada18938c78</TermId>
        </TermInfo>
      </Terms>
    </k985dbdc596c44d7acaf8184f33920f0>
    <ADBSourceLink xmlns="c1fdd505-2570-46c2-bd04-3e0f2d874cf5">
      <Url xsi:nil="true"/>
      <Description xsi:nil="true"/>
    </ADBSourceLink>
    <h00e4aaaf4624e24a7df7f06faa038c6 xmlns="c1fdd505-2570-46c2-bd04-3e0f2d874cf5">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16ac8743-31bb-43f8-9a73-533a041667d6</TermId>
        </TermInfo>
      </Terms>
    </h00e4aaaf4624e24a7df7f06faa038c6>
    <kc098dd651dc4f4b9248417ab8ccab6f xmlns="c1fdd505-2570-46c2-bd04-3e0f2d874cf5">
      <Terms xmlns="http://schemas.microsoft.com/office/infopath/2007/PartnerControls"/>
    </kc098dd651dc4f4b9248417ab8ccab6f>
    <d01a0ce1b141461dbfb235a3ab729a2c xmlns="c1fdd505-2570-46c2-bd04-3e0f2d874cf5">
      <Terms xmlns="http://schemas.microsoft.com/office/infopath/2007/PartnerControls"/>
    </d01a0ce1b141461dbfb235a3ab729a2c>
    <ADBDocumentTypeValue xmlns="c1fdd505-2570-46c2-bd04-3e0f2d874cf5" xsi:nil="true"/>
    <d61536b25a8a4fedb48bb564279be82a xmlns="c1fdd505-2570-46c2-bd04-3e0f2d874cf5">
      <Terms xmlns="http://schemas.microsoft.com/office/infopath/2007/PartnerControls">
        <TermInfo xmlns="http://schemas.microsoft.com/office/infopath/2007/PartnerControls">
          <TermName xmlns="http://schemas.microsoft.com/office/infopath/2007/PartnerControls">CWRD</TermName>
          <TermId xmlns="http://schemas.microsoft.com/office/infopath/2007/PartnerControls">6d71ff58-4882-4388-ab5c-218969b1e9c8</TermId>
        </TermInfo>
      </Terms>
    </d61536b25a8a4fedb48bb564279be82a>
    <ADBCirculatedLink xmlns="c1fdd505-2570-46c2-bd04-3e0f2d874cf5">
      <Url xsi:nil="true"/>
      <Description xsi:nil="true"/>
    </ADBCirculatedLink>
    <TaxCatchAll xmlns="c1fdd505-2570-46c2-bd04-3e0f2d874cf5">
      <Value>18</Value>
      <Value>11</Value>
      <Value>4</Value>
      <Value>3</Value>
      <Value>2</Value>
      <Value>1</Value>
    </TaxCatchAll>
  </documentManagement>
</p:properties>
</file>

<file path=customXml/itemProps1.xml><?xml version="1.0" encoding="utf-8"?>
<ds:datastoreItem xmlns:ds="http://schemas.openxmlformats.org/officeDocument/2006/customXml" ds:itemID="{65E012E8-E80D-47F8-AE1B-C42CDB368D88}"/>
</file>

<file path=customXml/itemProps2.xml><?xml version="1.0" encoding="utf-8"?>
<ds:datastoreItem xmlns:ds="http://schemas.openxmlformats.org/officeDocument/2006/customXml" ds:itemID="{F2F21C59-1482-43CD-AB6A-DFEB6773B642}"/>
</file>

<file path=customXml/itemProps3.xml><?xml version="1.0" encoding="utf-8"?>
<ds:datastoreItem xmlns:ds="http://schemas.openxmlformats.org/officeDocument/2006/customXml" ds:itemID="{51F8E722-ACF1-4907-B07E-BE9675E27875}"/>
</file>

<file path=customXml/itemProps4.xml><?xml version="1.0" encoding="utf-8"?>
<ds:datastoreItem xmlns:ds="http://schemas.openxmlformats.org/officeDocument/2006/customXml" ds:itemID="{B7C8A402-6FDB-4481-9240-D73867D602EB}"/>
</file>

<file path=docProps/app.xml><?xml version="1.0" encoding="utf-8"?>
<Properties xmlns="http://schemas.openxmlformats.org/officeDocument/2006/extended-properties" xmlns:vt="http://schemas.openxmlformats.org/officeDocument/2006/docPropsVTypes">
  <TotalTime>0</TotalTime>
  <Words>320</Words>
  <Application>Microsoft Macintosh PowerPoint</Application>
  <PresentationFormat>On-screen Show (16:9)</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Black</vt:lpstr>
      <vt:lpstr>Avante garde</vt:lpstr>
      <vt:lpstr>Calibri</vt:lpstr>
      <vt:lpstr>Office Theme</vt:lpstr>
      <vt:lpstr>Strengthening Regional Cooperation on Skills Development under the CAREC Program: Key Progress, Challenges, and Opportunities for Collaboration Inception Meeting and International Expert Roundtable  30–31 May 2022, Tbilisi, Georgia</vt:lpstr>
      <vt:lpstr> Output 3:  Governance and regulation of recruitment systems improved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2022-05-31T07:38:24Z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7d4574-7375-4d17-b29c-6e4c6df0fcb0_Enabled">
    <vt:lpwstr>true</vt:lpwstr>
  </property>
  <property fmtid="{D5CDD505-2E9C-101B-9397-08002B2CF9AE}" pid="3" name="MSIP_Label_817d4574-7375-4d17-b29c-6e4c6df0fcb0_SetDate">
    <vt:lpwstr>2022-05-22T15:46:09Z</vt:lpwstr>
  </property>
  <property fmtid="{D5CDD505-2E9C-101B-9397-08002B2CF9AE}" pid="4" name="MSIP_Label_817d4574-7375-4d17-b29c-6e4c6df0fcb0_Method">
    <vt:lpwstr>Standard</vt:lpwstr>
  </property>
  <property fmtid="{D5CDD505-2E9C-101B-9397-08002B2CF9AE}" pid="5" name="MSIP_Label_817d4574-7375-4d17-b29c-6e4c6df0fcb0_Name">
    <vt:lpwstr>ADB Internal</vt:lpwstr>
  </property>
  <property fmtid="{D5CDD505-2E9C-101B-9397-08002B2CF9AE}" pid="6" name="MSIP_Label_817d4574-7375-4d17-b29c-6e4c6df0fcb0_SiteId">
    <vt:lpwstr>9495d6bb-41c2-4c58-848f-92e52cf3d640</vt:lpwstr>
  </property>
  <property fmtid="{D5CDD505-2E9C-101B-9397-08002B2CF9AE}" pid="7" name="MSIP_Label_817d4574-7375-4d17-b29c-6e4c6df0fcb0_ActionId">
    <vt:lpwstr>52994b1c-c9a4-4201-a1b1-818b038f7711</vt:lpwstr>
  </property>
  <property fmtid="{D5CDD505-2E9C-101B-9397-08002B2CF9AE}" pid="8" name="MSIP_Label_817d4574-7375-4d17-b29c-6e4c6df0fcb0_ContentBits">
    <vt:lpwstr>2</vt:lpwstr>
  </property>
  <property fmtid="{D5CDD505-2E9C-101B-9397-08002B2CF9AE}" pid="9" name="ContentTypeId">
    <vt:lpwstr>0x010100A3BFD338C4D69F46BE33AA49AB50870100C520B00D8BB20C45814389052060F14C</vt:lpwstr>
  </property>
  <property fmtid="{D5CDD505-2E9C-101B-9397-08002B2CF9AE}" pid="10" name="MediaServiceImageTags">
    <vt:lpwstr/>
  </property>
  <property fmtid="{D5CDD505-2E9C-101B-9397-08002B2CF9AE}" pid="11" name="ADBProjectDocumentType">
    <vt:lpwstr/>
  </property>
  <property fmtid="{D5CDD505-2E9C-101B-9397-08002B2CF9AE}" pid="12" name="ADBProject">
    <vt:lpwstr/>
  </property>
  <property fmtid="{D5CDD505-2E9C-101B-9397-08002B2CF9AE}" pid="13" name="ADBContentGroup">
    <vt:lpwstr>2;#CWRD|6d71ff58-4882-4388-ab5c-218969b1e9c8</vt:lpwstr>
  </property>
  <property fmtid="{D5CDD505-2E9C-101B-9397-08002B2CF9AE}" pid="14" name="ADBDivision">
    <vt:lpwstr>4;#CWRC|ecfd6e9e-1aa8-422e-b0ee-5f69329336ed</vt:lpwstr>
  </property>
  <property fmtid="{D5CDD505-2E9C-101B-9397-08002B2CF9AE}" pid="15" name="ADBSector">
    <vt:lpwstr/>
  </property>
  <property fmtid="{D5CDD505-2E9C-101B-9397-08002B2CF9AE}" pid="16" name="ADBDocumentSecurity">
    <vt:lpwstr/>
  </property>
  <property fmtid="{D5CDD505-2E9C-101B-9397-08002B2CF9AE}" pid="17" name="ADBDocumentLanguage">
    <vt:lpwstr>1;#English|16ac8743-31bb-43f8-9a73-533a041667d6</vt:lpwstr>
  </property>
  <property fmtid="{D5CDD505-2E9C-101B-9397-08002B2CF9AE}" pid="18" name="ADBSubRegion">
    <vt:lpwstr>11;#CAREC|815c4229-ad07-427a-8f71-a8b862b1014a</vt:lpwstr>
  </property>
  <property fmtid="{D5CDD505-2E9C-101B-9397-08002B2CF9AE}" pid="19" name="Segment">
    <vt:lpwstr/>
  </property>
  <property fmtid="{D5CDD505-2E9C-101B-9397-08002B2CF9AE}" pid="20" name="ADBDepartmentOwner">
    <vt:lpwstr>3;#CWRD|6d71ff58-4882-4388-ab5c-218969b1e9c8</vt:lpwstr>
  </property>
  <property fmtid="{D5CDD505-2E9C-101B-9397-08002B2CF9AE}" pid="21" name="ADBCountry">
    <vt:lpwstr>18;#Regional|d4cb8265-5963-4e16-b4f8-5ada18938c78</vt:lpwstr>
  </property>
</Properties>
</file>