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0" r:id="rId1"/>
  </p:sldMasterIdLst>
  <p:notesMasterIdLst>
    <p:notesMasterId r:id="rId29"/>
  </p:notesMasterIdLst>
  <p:sldIdLst>
    <p:sldId id="256" r:id="rId2"/>
    <p:sldId id="273" r:id="rId3"/>
    <p:sldId id="280" r:id="rId4"/>
    <p:sldId id="275" r:id="rId5"/>
    <p:sldId id="258" r:id="rId6"/>
    <p:sldId id="259" r:id="rId7"/>
    <p:sldId id="260" r:id="rId8"/>
    <p:sldId id="261" r:id="rId9"/>
    <p:sldId id="262" r:id="rId10"/>
    <p:sldId id="263" r:id="rId11"/>
    <p:sldId id="281" r:id="rId12"/>
    <p:sldId id="265" r:id="rId13"/>
    <p:sldId id="266" r:id="rId14"/>
    <p:sldId id="267" r:id="rId15"/>
    <p:sldId id="268" r:id="rId16"/>
    <p:sldId id="269" r:id="rId17"/>
    <p:sldId id="270" r:id="rId18"/>
    <p:sldId id="287" r:id="rId19"/>
    <p:sldId id="271" r:id="rId20"/>
    <p:sldId id="278" r:id="rId21"/>
    <p:sldId id="283" r:id="rId22"/>
    <p:sldId id="257" r:id="rId23"/>
    <p:sldId id="284" r:id="rId24"/>
    <p:sldId id="286" r:id="rId25"/>
    <p:sldId id="274" r:id="rId26"/>
    <p:sldId id="277" r:id="rId27"/>
    <p:sldId id="272" r:id="rId28"/>
  </p:sldIdLst>
  <p:sldSz cx="12192000" cy="6858000"/>
  <p:notesSz cx="6858000" cy="9144000"/>
  <p:embeddedFontLst>
    <p:embeddedFont>
      <p:font typeface="Roboto" panose="02000000000000000000" pitchFamily="2" charset="0"/>
      <p:regular r:id="rId30"/>
      <p:bold r:id="rId31"/>
      <p:italic r:id="rId32"/>
      <p:boldItalic r:id="rId33"/>
    </p:embeddedFont>
    <p:embeddedFont>
      <p:font typeface="Tw Cen MT" panose="020B0602020104020603" pitchFamily="34" charset="0"/>
      <p:regular r:id="rId34"/>
      <p:bold r:id="rId35"/>
      <p:italic r:id="rId36"/>
      <p:boldItalic r:id="rId37"/>
    </p:embeddedFont>
    <p:embeddedFont>
      <p:font typeface="Tw Cen MT Condensed" panose="020B0606020104020203" pitchFamily="34" charset="0"/>
      <p:regular r:id="rId38"/>
      <p:bold r:id="rId39"/>
    </p:embeddedFont>
    <p:embeddedFont>
      <p:font typeface="Wingdings 3" panose="05040102010807070707" pitchFamily="18" charset="2"/>
      <p:regular r:id="rId4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2" roundtripDataSignature="AMtx7miPo4Xkd/HFA4E4lBx1ZpFVKkMSB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5D8F86A-D6EE-4869-9456-801D38E72A86}">
  <a:tblStyle styleId="{15D8F86A-D6EE-4869-9456-801D38E72A8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0" autoAdjust="0"/>
    <p:restoredTop sz="94660"/>
  </p:normalViewPr>
  <p:slideViewPr>
    <p:cSldViewPr snapToGrid="0">
      <p:cViewPr varScale="1">
        <p:scale>
          <a:sx n="92" d="100"/>
          <a:sy n="92" d="100"/>
        </p:scale>
        <p:origin x="184"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ableStyles" Target="tableStyles.xml"/><Relationship Id="rId20" Type="http://schemas.openxmlformats.org/officeDocument/2006/relationships/slide" Target="slides/slide19.xml"/></Relationships>
</file>

<file path=ppt/diagrams/_rels/data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diagrams/_rels/data5.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ata6.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 Id="rId14" Type="http://schemas.openxmlformats.org/officeDocument/2006/relationships/image" Target="../media/image56.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diagrams/_rels/drawing5.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rawing6.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 Id="rId14" Type="http://schemas.openxmlformats.org/officeDocument/2006/relationships/image" Target="../media/image56.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46B13F-C5C9-4274-858E-F338A825AA43}" type="doc">
      <dgm:prSet loTypeId="urn:microsoft.com/office/officeart/2008/layout/LinedList" loCatId="list" qsTypeId="urn:microsoft.com/office/officeart/2005/8/quickstyle/simple5" qsCatId="simple" csTypeId="urn:microsoft.com/office/officeart/2005/8/colors/colorful2" csCatId="colorful"/>
      <dgm:spPr/>
      <dgm:t>
        <a:bodyPr/>
        <a:lstStyle/>
        <a:p>
          <a:endParaRPr lang="en-US"/>
        </a:p>
      </dgm:t>
    </dgm:pt>
    <dgm:pt modelId="{9B48E339-8463-45F3-8811-D758DCE01F6D}">
      <dgm:prSet/>
      <dgm:spPr/>
      <dgm:t>
        <a:bodyPr/>
        <a:lstStyle/>
        <a:p>
          <a:r>
            <a:rPr lang="en-US"/>
            <a:t>Startups</a:t>
          </a:r>
        </a:p>
      </dgm:t>
    </dgm:pt>
    <dgm:pt modelId="{0908558E-B496-418D-AB6A-431727A75B6D}" type="parTrans" cxnId="{2C26648B-7695-413A-B0F2-DED62C9312D2}">
      <dgm:prSet/>
      <dgm:spPr/>
      <dgm:t>
        <a:bodyPr/>
        <a:lstStyle/>
        <a:p>
          <a:endParaRPr lang="en-US"/>
        </a:p>
      </dgm:t>
    </dgm:pt>
    <dgm:pt modelId="{E3B283FF-2E3A-4620-8A20-1C58921A0620}" type="sibTrans" cxnId="{2C26648B-7695-413A-B0F2-DED62C9312D2}">
      <dgm:prSet/>
      <dgm:spPr/>
      <dgm:t>
        <a:bodyPr/>
        <a:lstStyle/>
        <a:p>
          <a:endParaRPr lang="en-US"/>
        </a:p>
      </dgm:t>
    </dgm:pt>
    <dgm:pt modelId="{48349815-668D-46EE-A8EA-178352B9401A}">
      <dgm:prSet/>
      <dgm:spPr/>
      <dgm:t>
        <a:bodyPr/>
        <a:lstStyle/>
        <a:p>
          <a:r>
            <a:rPr lang="en-US"/>
            <a:t>Angel Investors</a:t>
          </a:r>
        </a:p>
      </dgm:t>
    </dgm:pt>
    <dgm:pt modelId="{6F30470D-A38D-4AFE-99C8-5D70C7782B94}" type="parTrans" cxnId="{995CFDF8-383B-4C9A-9F47-A794E2DB7EAB}">
      <dgm:prSet/>
      <dgm:spPr/>
      <dgm:t>
        <a:bodyPr/>
        <a:lstStyle/>
        <a:p>
          <a:endParaRPr lang="en-US"/>
        </a:p>
      </dgm:t>
    </dgm:pt>
    <dgm:pt modelId="{64550828-1D46-4497-8947-A4D517FF2048}" type="sibTrans" cxnId="{995CFDF8-383B-4C9A-9F47-A794E2DB7EAB}">
      <dgm:prSet/>
      <dgm:spPr/>
      <dgm:t>
        <a:bodyPr/>
        <a:lstStyle/>
        <a:p>
          <a:endParaRPr lang="en-US"/>
        </a:p>
      </dgm:t>
    </dgm:pt>
    <dgm:pt modelId="{AB2D7868-8343-4EF4-996F-D819E9116C74}">
      <dgm:prSet/>
      <dgm:spPr/>
      <dgm:t>
        <a:bodyPr/>
        <a:lstStyle/>
        <a:p>
          <a:r>
            <a:rPr lang="en-US"/>
            <a:t>Venture Capital Firms</a:t>
          </a:r>
        </a:p>
      </dgm:t>
    </dgm:pt>
    <dgm:pt modelId="{4E2B64FC-BBCC-49C4-B017-4F4CE1FE9291}" type="parTrans" cxnId="{6D409CE2-DC14-4B94-81CD-4BB1A1883EAF}">
      <dgm:prSet/>
      <dgm:spPr/>
      <dgm:t>
        <a:bodyPr/>
        <a:lstStyle/>
        <a:p>
          <a:endParaRPr lang="en-US"/>
        </a:p>
      </dgm:t>
    </dgm:pt>
    <dgm:pt modelId="{ADFE9946-2FB3-49A1-A830-D341F604F059}" type="sibTrans" cxnId="{6D409CE2-DC14-4B94-81CD-4BB1A1883EAF}">
      <dgm:prSet/>
      <dgm:spPr/>
      <dgm:t>
        <a:bodyPr/>
        <a:lstStyle/>
        <a:p>
          <a:endParaRPr lang="en-US"/>
        </a:p>
      </dgm:t>
    </dgm:pt>
    <dgm:pt modelId="{2C37F235-4212-4F74-B122-AA212F123597}">
      <dgm:prSet/>
      <dgm:spPr/>
      <dgm:t>
        <a:bodyPr/>
        <a:lstStyle/>
        <a:p>
          <a:r>
            <a:rPr lang="en-US"/>
            <a:t>Corporate Venture Capital</a:t>
          </a:r>
        </a:p>
      </dgm:t>
    </dgm:pt>
    <dgm:pt modelId="{0D23DD31-4186-4833-8B32-9B1579C59175}" type="parTrans" cxnId="{DE2FF097-CC06-4289-B597-A4665464E96F}">
      <dgm:prSet/>
      <dgm:spPr/>
      <dgm:t>
        <a:bodyPr/>
        <a:lstStyle/>
        <a:p>
          <a:endParaRPr lang="en-US"/>
        </a:p>
      </dgm:t>
    </dgm:pt>
    <dgm:pt modelId="{A1048A5E-FB7E-402B-A55C-398FDBE565DF}" type="sibTrans" cxnId="{DE2FF097-CC06-4289-B597-A4665464E96F}">
      <dgm:prSet/>
      <dgm:spPr/>
      <dgm:t>
        <a:bodyPr/>
        <a:lstStyle/>
        <a:p>
          <a:endParaRPr lang="en-US"/>
        </a:p>
      </dgm:t>
    </dgm:pt>
    <dgm:pt modelId="{5EFFFE3D-DCC7-4605-90F2-9411D284FD85}">
      <dgm:prSet/>
      <dgm:spPr/>
      <dgm:t>
        <a:bodyPr/>
        <a:lstStyle/>
        <a:p>
          <a:r>
            <a:rPr lang="en-US"/>
            <a:t>Private Equity</a:t>
          </a:r>
        </a:p>
      </dgm:t>
    </dgm:pt>
    <dgm:pt modelId="{04E2729B-F055-4FAB-9401-A431C88CBF91}" type="parTrans" cxnId="{8A8A3DDF-7359-47BC-BA6D-9D54DE522831}">
      <dgm:prSet/>
      <dgm:spPr/>
      <dgm:t>
        <a:bodyPr/>
        <a:lstStyle/>
        <a:p>
          <a:endParaRPr lang="en-US"/>
        </a:p>
      </dgm:t>
    </dgm:pt>
    <dgm:pt modelId="{B77BE97D-1D87-4995-A59D-04C6191089A7}" type="sibTrans" cxnId="{8A8A3DDF-7359-47BC-BA6D-9D54DE522831}">
      <dgm:prSet/>
      <dgm:spPr/>
      <dgm:t>
        <a:bodyPr/>
        <a:lstStyle/>
        <a:p>
          <a:endParaRPr lang="en-US"/>
        </a:p>
      </dgm:t>
    </dgm:pt>
    <dgm:pt modelId="{3260B77A-9A3E-48A7-B161-D09D1E18AE9D}">
      <dgm:prSet/>
      <dgm:spPr/>
      <dgm:t>
        <a:bodyPr/>
        <a:lstStyle/>
        <a:p>
          <a:r>
            <a:rPr lang="en-US"/>
            <a:t>Syndicates</a:t>
          </a:r>
        </a:p>
      </dgm:t>
    </dgm:pt>
    <dgm:pt modelId="{C8862D02-FCF5-434E-B2F3-75F69E574416}" type="parTrans" cxnId="{A7F40C96-FA30-4C10-A91C-D98068E3984A}">
      <dgm:prSet/>
      <dgm:spPr/>
      <dgm:t>
        <a:bodyPr/>
        <a:lstStyle/>
        <a:p>
          <a:endParaRPr lang="en-US"/>
        </a:p>
      </dgm:t>
    </dgm:pt>
    <dgm:pt modelId="{7A09DA59-6923-4055-8597-62CEC2459E3B}" type="sibTrans" cxnId="{A7F40C96-FA30-4C10-A91C-D98068E3984A}">
      <dgm:prSet/>
      <dgm:spPr/>
      <dgm:t>
        <a:bodyPr/>
        <a:lstStyle/>
        <a:p>
          <a:endParaRPr lang="en-US"/>
        </a:p>
      </dgm:t>
    </dgm:pt>
    <dgm:pt modelId="{53B1C249-176D-47B2-8813-9FA51B135192}">
      <dgm:prSet/>
      <dgm:spPr/>
      <dgm:t>
        <a:bodyPr/>
        <a:lstStyle/>
        <a:p>
          <a:r>
            <a:rPr lang="en-US"/>
            <a:t>Special Purpose Vehicles</a:t>
          </a:r>
        </a:p>
      </dgm:t>
    </dgm:pt>
    <dgm:pt modelId="{B8BEAAA6-D1B2-4D62-8240-9AF54036C548}" type="parTrans" cxnId="{A9F61A5D-2381-4BCC-B906-6F4B1779161A}">
      <dgm:prSet/>
      <dgm:spPr/>
      <dgm:t>
        <a:bodyPr/>
        <a:lstStyle/>
        <a:p>
          <a:endParaRPr lang="en-US"/>
        </a:p>
      </dgm:t>
    </dgm:pt>
    <dgm:pt modelId="{3558D5C6-2F66-4A0D-8F0D-340E83397117}" type="sibTrans" cxnId="{A9F61A5D-2381-4BCC-B906-6F4B1779161A}">
      <dgm:prSet/>
      <dgm:spPr/>
      <dgm:t>
        <a:bodyPr/>
        <a:lstStyle/>
        <a:p>
          <a:endParaRPr lang="en-US"/>
        </a:p>
      </dgm:t>
    </dgm:pt>
    <dgm:pt modelId="{55C0CC9F-9A5A-411F-A8AB-99794BDD4A5F}">
      <dgm:prSet/>
      <dgm:spPr/>
      <dgm:t>
        <a:bodyPr/>
        <a:lstStyle/>
        <a:p>
          <a:r>
            <a:rPr lang="en-US"/>
            <a:t>Multipliers</a:t>
          </a:r>
        </a:p>
      </dgm:t>
    </dgm:pt>
    <dgm:pt modelId="{959F1EED-12D3-497E-B14C-84EEF6F2619E}" type="parTrans" cxnId="{AAEC7F23-FEFA-476F-9652-4BD6766D42E3}">
      <dgm:prSet/>
      <dgm:spPr/>
      <dgm:t>
        <a:bodyPr/>
        <a:lstStyle/>
        <a:p>
          <a:endParaRPr lang="en-US"/>
        </a:p>
      </dgm:t>
    </dgm:pt>
    <dgm:pt modelId="{FF4BCEB8-AEBE-4FDC-943F-B392A5F74873}" type="sibTrans" cxnId="{AAEC7F23-FEFA-476F-9652-4BD6766D42E3}">
      <dgm:prSet/>
      <dgm:spPr/>
      <dgm:t>
        <a:bodyPr/>
        <a:lstStyle/>
        <a:p>
          <a:endParaRPr lang="en-US"/>
        </a:p>
      </dgm:t>
    </dgm:pt>
    <dgm:pt modelId="{FF9EEFA1-60A0-417F-A744-17BE2494C4AE}" type="pres">
      <dgm:prSet presAssocID="{F446B13F-C5C9-4274-858E-F338A825AA43}" presName="vert0" presStyleCnt="0">
        <dgm:presLayoutVars>
          <dgm:dir/>
          <dgm:animOne val="branch"/>
          <dgm:animLvl val="lvl"/>
        </dgm:presLayoutVars>
      </dgm:prSet>
      <dgm:spPr/>
    </dgm:pt>
    <dgm:pt modelId="{7C5E8578-3BE7-4BAC-8053-3B3F5D8FF67B}" type="pres">
      <dgm:prSet presAssocID="{9B48E339-8463-45F3-8811-D758DCE01F6D}" presName="thickLine" presStyleLbl="alignNode1" presStyleIdx="0" presStyleCnt="8"/>
      <dgm:spPr/>
    </dgm:pt>
    <dgm:pt modelId="{AD3473F4-81E0-4FCD-8F80-7115BB85045B}" type="pres">
      <dgm:prSet presAssocID="{9B48E339-8463-45F3-8811-D758DCE01F6D}" presName="horz1" presStyleCnt="0"/>
      <dgm:spPr/>
    </dgm:pt>
    <dgm:pt modelId="{DC44D659-4750-4366-9F16-23BDF7C3BCC1}" type="pres">
      <dgm:prSet presAssocID="{9B48E339-8463-45F3-8811-D758DCE01F6D}" presName="tx1" presStyleLbl="revTx" presStyleIdx="0" presStyleCnt="8"/>
      <dgm:spPr/>
    </dgm:pt>
    <dgm:pt modelId="{3004601E-261E-496F-A9BC-388CD70A1C5E}" type="pres">
      <dgm:prSet presAssocID="{9B48E339-8463-45F3-8811-D758DCE01F6D}" presName="vert1" presStyleCnt="0"/>
      <dgm:spPr/>
    </dgm:pt>
    <dgm:pt modelId="{40B3116A-80D6-47B0-97A4-BCBA1ABBCF70}" type="pres">
      <dgm:prSet presAssocID="{48349815-668D-46EE-A8EA-178352B9401A}" presName="thickLine" presStyleLbl="alignNode1" presStyleIdx="1" presStyleCnt="8"/>
      <dgm:spPr/>
    </dgm:pt>
    <dgm:pt modelId="{61F91DA6-B265-4003-BD3D-8EFE2DAED228}" type="pres">
      <dgm:prSet presAssocID="{48349815-668D-46EE-A8EA-178352B9401A}" presName="horz1" presStyleCnt="0"/>
      <dgm:spPr/>
    </dgm:pt>
    <dgm:pt modelId="{CC5B0217-C11A-4FB6-BCF5-628329D441DE}" type="pres">
      <dgm:prSet presAssocID="{48349815-668D-46EE-A8EA-178352B9401A}" presName="tx1" presStyleLbl="revTx" presStyleIdx="1" presStyleCnt="8"/>
      <dgm:spPr/>
    </dgm:pt>
    <dgm:pt modelId="{370ADD2C-742B-4981-8409-E25DDE4F55FC}" type="pres">
      <dgm:prSet presAssocID="{48349815-668D-46EE-A8EA-178352B9401A}" presName="vert1" presStyleCnt="0"/>
      <dgm:spPr/>
    </dgm:pt>
    <dgm:pt modelId="{FC8EC0E1-F561-4AEB-9AE0-9223E4E46444}" type="pres">
      <dgm:prSet presAssocID="{AB2D7868-8343-4EF4-996F-D819E9116C74}" presName="thickLine" presStyleLbl="alignNode1" presStyleIdx="2" presStyleCnt="8"/>
      <dgm:spPr/>
    </dgm:pt>
    <dgm:pt modelId="{4ABAA851-B6F6-41CC-BAFE-05563F579D42}" type="pres">
      <dgm:prSet presAssocID="{AB2D7868-8343-4EF4-996F-D819E9116C74}" presName="horz1" presStyleCnt="0"/>
      <dgm:spPr/>
    </dgm:pt>
    <dgm:pt modelId="{B24FAE86-9C8B-45CF-A195-7EC9F8FB6C3F}" type="pres">
      <dgm:prSet presAssocID="{AB2D7868-8343-4EF4-996F-D819E9116C74}" presName="tx1" presStyleLbl="revTx" presStyleIdx="2" presStyleCnt="8"/>
      <dgm:spPr/>
    </dgm:pt>
    <dgm:pt modelId="{EF6A9055-1A8C-498D-902F-7C7F139E7227}" type="pres">
      <dgm:prSet presAssocID="{AB2D7868-8343-4EF4-996F-D819E9116C74}" presName="vert1" presStyleCnt="0"/>
      <dgm:spPr/>
    </dgm:pt>
    <dgm:pt modelId="{C410D423-BD99-4CF5-96DA-4AF49DC51FDA}" type="pres">
      <dgm:prSet presAssocID="{2C37F235-4212-4F74-B122-AA212F123597}" presName="thickLine" presStyleLbl="alignNode1" presStyleIdx="3" presStyleCnt="8"/>
      <dgm:spPr/>
    </dgm:pt>
    <dgm:pt modelId="{C4E6F61E-CA88-4D72-BA34-B8608A8F37BF}" type="pres">
      <dgm:prSet presAssocID="{2C37F235-4212-4F74-B122-AA212F123597}" presName="horz1" presStyleCnt="0"/>
      <dgm:spPr/>
    </dgm:pt>
    <dgm:pt modelId="{E3F77744-32EF-41EC-857A-C216CE73398F}" type="pres">
      <dgm:prSet presAssocID="{2C37F235-4212-4F74-B122-AA212F123597}" presName="tx1" presStyleLbl="revTx" presStyleIdx="3" presStyleCnt="8"/>
      <dgm:spPr/>
    </dgm:pt>
    <dgm:pt modelId="{6D1C8F7F-1A86-48E0-AFA3-A878FF5D0CA8}" type="pres">
      <dgm:prSet presAssocID="{2C37F235-4212-4F74-B122-AA212F123597}" presName="vert1" presStyleCnt="0"/>
      <dgm:spPr/>
    </dgm:pt>
    <dgm:pt modelId="{24C7C15E-9CCD-474C-B353-FC5544418558}" type="pres">
      <dgm:prSet presAssocID="{5EFFFE3D-DCC7-4605-90F2-9411D284FD85}" presName="thickLine" presStyleLbl="alignNode1" presStyleIdx="4" presStyleCnt="8"/>
      <dgm:spPr/>
    </dgm:pt>
    <dgm:pt modelId="{F1AFB2C8-D9A4-41C8-928C-92FC2A03CF27}" type="pres">
      <dgm:prSet presAssocID="{5EFFFE3D-DCC7-4605-90F2-9411D284FD85}" presName="horz1" presStyleCnt="0"/>
      <dgm:spPr/>
    </dgm:pt>
    <dgm:pt modelId="{E9235ABF-C94F-4264-B24D-64CEBD831326}" type="pres">
      <dgm:prSet presAssocID="{5EFFFE3D-DCC7-4605-90F2-9411D284FD85}" presName="tx1" presStyleLbl="revTx" presStyleIdx="4" presStyleCnt="8"/>
      <dgm:spPr/>
    </dgm:pt>
    <dgm:pt modelId="{A25B7D1D-D40B-473B-B4AD-B1B8DF2D6783}" type="pres">
      <dgm:prSet presAssocID="{5EFFFE3D-DCC7-4605-90F2-9411D284FD85}" presName="vert1" presStyleCnt="0"/>
      <dgm:spPr/>
    </dgm:pt>
    <dgm:pt modelId="{3618AAD8-21D9-4FEB-9148-9869FD422F6E}" type="pres">
      <dgm:prSet presAssocID="{3260B77A-9A3E-48A7-B161-D09D1E18AE9D}" presName="thickLine" presStyleLbl="alignNode1" presStyleIdx="5" presStyleCnt="8"/>
      <dgm:spPr/>
    </dgm:pt>
    <dgm:pt modelId="{3EE1B251-F4DD-4857-BACC-9EA9A5BC2A35}" type="pres">
      <dgm:prSet presAssocID="{3260B77A-9A3E-48A7-B161-D09D1E18AE9D}" presName="horz1" presStyleCnt="0"/>
      <dgm:spPr/>
    </dgm:pt>
    <dgm:pt modelId="{360014C2-03D2-445A-A821-E0CB269DF386}" type="pres">
      <dgm:prSet presAssocID="{3260B77A-9A3E-48A7-B161-D09D1E18AE9D}" presName="tx1" presStyleLbl="revTx" presStyleIdx="5" presStyleCnt="8"/>
      <dgm:spPr/>
    </dgm:pt>
    <dgm:pt modelId="{53D4D776-5E0B-460E-8941-2A0816F40C8C}" type="pres">
      <dgm:prSet presAssocID="{3260B77A-9A3E-48A7-B161-D09D1E18AE9D}" presName="vert1" presStyleCnt="0"/>
      <dgm:spPr/>
    </dgm:pt>
    <dgm:pt modelId="{E2822D95-F6E6-460D-9DD2-6A83CB5797AF}" type="pres">
      <dgm:prSet presAssocID="{53B1C249-176D-47B2-8813-9FA51B135192}" presName="thickLine" presStyleLbl="alignNode1" presStyleIdx="6" presStyleCnt="8"/>
      <dgm:spPr/>
    </dgm:pt>
    <dgm:pt modelId="{18CCBD67-34E3-4D2A-A1EE-2F54EB35F85C}" type="pres">
      <dgm:prSet presAssocID="{53B1C249-176D-47B2-8813-9FA51B135192}" presName="horz1" presStyleCnt="0"/>
      <dgm:spPr/>
    </dgm:pt>
    <dgm:pt modelId="{099E5A5C-5854-4C74-B478-8179B59E4876}" type="pres">
      <dgm:prSet presAssocID="{53B1C249-176D-47B2-8813-9FA51B135192}" presName="tx1" presStyleLbl="revTx" presStyleIdx="6" presStyleCnt="8"/>
      <dgm:spPr/>
    </dgm:pt>
    <dgm:pt modelId="{0CE52714-CBB9-4B9A-8260-E00D5F687B50}" type="pres">
      <dgm:prSet presAssocID="{53B1C249-176D-47B2-8813-9FA51B135192}" presName="vert1" presStyleCnt="0"/>
      <dgm:spPr/>
    </dgm:pt>
    <dgm:pt modelId="{3D5A627C-77BE-4A99-B938-9C36AA7E96A7}" type="pres">
      <dgm:prSet presAssocID="{55C0CC9F-9A5A-411F-A8AB-99794BDD4A5F}" presName="thickLine" presStyleLbl="alignNode1" presStyleIdx="7" presStyleCnt="8"/>
      <dgm:spPr/>
    </dgm:pt>
    <dgm:pt modelId="{0AE987CF-75C8-4345-B049-D1B165CBDF6B}" type="pres">
      <dgm:prSet presAssocID="{55C0CC9F-9A5A-411F-A8AB-99794BDD4A5F}" presName="horz1" presStyleCnt="0"/>
      <dgm:spPr/>
    </dgm:pt>
    <dgm:pt modelId="{5E3283DD-B2C6-48F1-AD7B-CEE7C2531615}" type="pres">
      <dgm:prSet presAssocID="{55C0CC9F-9A5A-411F-A8AB-99794BDD4A5F}" presName="tx1" presStyleLbl="revTx" presStyleIdx="7" presStyleCnt="8"/>
      <dgm:spPr/>
    </dgm:pt>
    <dgm:pt modelId="{95092793-E02C-47E9-9028-DC055D66BB69}" type="pres">
      <dgm:prSet presAssocID="{55C0CC9F-9A5A-411F-A8AB-99794BDD4A5F}" presName="vert1" presStyleCnt="0"/>
      <dgm:spPr/>
    </dgm:pt>
  </dgm:ptLst>
  <dgm:cxnLst>
    <dgm:cxn modelId="{2F8AE615-8470-4440-9569-DEB695B0ADCC}" type="presOf" srcId="{53B1C249-176D-47B2-8813-9FA51B135192}" destId="{099E5A5C-5854-4C74-B478-8179B59E4876}" srcOrd="0" destOrd="0" presId="urn:microsoft.com/office/officeart/2008/layout/LinedList"/>
    <dgm:cxn modelId="{68817E18-1DF8-44EB-B7C9-DBF4D9772804}" type="presOf" srcId="{9B48E339-8463-45F3-8811-D758DCE01F6D}" destId="{DC44D659-4750-4366-9F16-23BDF7C3BCC1}" srcOrd="0" destOrd="0" presId="urn:microsoft.com/office/officeart/2008/layout/LinedList"/>
    <dgm:cxn modelId="{AAEC7F23-FEFA-476F-9652-4BD6766D42E3}" srcId="{F446B13F-C5C9-4274-858E-F338A825AA43}" destId="{55C0CC9F-9A5A-411F-A8AB-99794BDD4A5F}" srcOrd="7" destOrd="0" parTransId="{959F1EED-12D3-497E-B14C-84EEF6F2619E}" sibTransId="{FF4BCEB8-AEBE-4FDC-943F-B392A5F74873}"/>
    <dgm:cxn modelId="{A9F61A5D-2381-4BCC-B906-6F4B1779161A}" srcId="{F446B13F-C5C9-4274-858E-F338A825AA43}" destId="{53B1C249-176D-47B2-8813-9FA51B135192}" srcOrd="6" destOrd="0" parTransId="{B8BEAAA6-D1B2-4D62-8240-9AF54036C548}" sibTransId="{3558D5C6-2F66-4A0D-8F0D-340E83397117}"/>
    <dgm:cxn modelId="{EE02DC63-3F69-4EB4-AD74-20D0DF174350}" type="presOf" srcId="{55C0CC9F-9A5A-411F-A8AB-99794BDD4A5F}" destId="{5E3283DD-B2C6-48F1-AD7B-CEE7C2531615}" srcOrd="0" destOrd="0" presId="urn:microsoft.com/office/officeart/2008/layout/LinedList"/>
    <dgm:cxn modelId="{AD9C0265-3B0B-4694-AE0B-DE1CA8C51FB7}" type="presOf" srcId="{3260B77A-9A3E-48A7-B161-D09D1E18AE9D}" destId="{360014C2-03D2-445A-A821-E0CB269DF386}" srcOrd="0" destOrd="0" presId="urn:microsoft.com/office/officeart/2008/layout/LinedList"/>
    <dgm:cxn modelId="{A282DA51-25DC-4DFC-AFDD-8C3D31D419F3}" type="presOf" srcId="{48349815-668D-46EE-A8EA-178352B9401A}" destId="{CC5B0217-C11A-4FB6-BCF5-628329D441DE}" srcOrd="0" destOrd="0" presId="urn:microsoft.com/office/officeart/2008/layout/LinedList"/>
    <dgm:cxn modelId="{2C26648B-7695-413A-B0F2-DED62C9312D2}" srcId="{F446B13F-C5C9-4274-858E-F338A825AA43}" destId="{9B48E339-8463-45F3-8811-D758DCE01F6D}" srcOrd="0" destOrd="0" parTransId="{0908558E-B496-418D-AB6A-431727A75B6D}" sibTransId="{E3B283FF-2E3A-4620-8A20-1C58921A0620}"/>
    <dgm:cxn modelId="{A7F40C96-FA30-4C10-A91C-D98068E3984A}" srcId="{F446B13F-C5C9-4274-858E-F338A825AA43}" destId="{3260B77A-9A3E-48A7-B161-D09D1E18AE9D}" srcOrd="5" destOrd="0" parTransId="{C8862D02-FCF5-434E-B2F3-75F69E574416}" sibTransId="{7A09DA59-6923-4055-8597-62CEC2459E3B}"/>
    <dgm:cxn modelId="{DE2FF097-CC06-4289-B597-A4665464E96F}" srcId="{F446B13F-C5C9-4274-858E-F338A825AA43}" destId="{2C37F235-4212-4F74-B122-AA212F123597}" srcOrd="3" destOrd="0" parTransId="{0D23DD31-4186-4833-8B32-9B1579C59175}" sibTransId="{A1048A5E-FB7E-402B-A55C-398FDBE565DF}"/>
    <dgm:cxn modelId="{232E36BB-0407-4D41-A5C6-570172B26DF2}" type="presOf" srcId="{2C37F235-4212-4F74-B122-AA212F123597}" destId="{E3F77744-32EF-41EC-857A-C216CE73398F}" srcOrd="0" destOrd="0" presId="urn:microsoft.com/office/officeart/2008/layout/LinedList"/>
    <dgm:cxn modelId="{518612CB-3AE6-4D9F-87E5-D59DAD082995}" type="presOf" srcId="{5EFFFE3D-DCC7-4605-90F2-9411D284FD85}" destId="{E9235ABF-C94F-4264-B24D-64CEBD831326}" srcOrd="0" destOrd="0" presId="urn:microsoft.com/office/officeart/2008/layout/LinedList"/>
    <dgm:cxn modelId="{6D36C6CF-D218-462A-B959-1816014F19EC}" type="presOf" srcId="{AB2D7868-8343-4EF4-996F-D819E9116C74}" destId="{B24FAE86-9C8B-45CF-A195-7EC9F8FB6C3F}" srcOrd="0" destOrd="0" presId="urn:microsoft.com/office/officeart/2008/layout/LinedList"/>
    <dgm:cxn modelId="{9F15CAD9-94A0-4796-84B9-6F4EAC32740C}" type="presOf" srcId="{F446B13F-C5C9-4274-858E-F338A825AA43}" destId="{FF9EEFA1-60A0-417F-A744-17BE2494C4AE}" srcOrd="0" destOrd="0" presId="urn:microsoft.com/office/officeart/2008/layout/LinedList"/>
    <dgm:cxn modelId="{8A8A3DDF-7359-47BC-BA6D-9D54DE522831}" srcId="{F446B13F-C5C9-4274-858E-F338A825AA43}" destId="{5EFFFE3D-DCC7-4605-90F2-9411D284FD85}" srcOrd="4" destOrd="0" parTransId="{04E2729B-F055-4FAB-9401-A431C88CBF91}" sibTransId="{B77BE97D-1D87-4995-A59D-04C6191089A7}"/>
    <dgm:cxn modelId="{6D409CE2-DC14-4B94-81CD-4BB1A1883EAF}" srcId="{F446B13F-C5C9-4274-858E-F338A825AA43}" destId="{AB2D7868-8343-4EF4-996F-D819E9116C74}" srcOrd="2" destOrd="0" parTransId="{4E2B64FC-BBCC-49C4-B017-4F4CE1FE9291}" sibTransId="{ADFE9946-2FB3-49A1-A830-D341F604F059}"/>
    <dgm:cxn modelId="{995CFDF8-383B-4C9A-9F47-A794E2DB7EAB}" srcId="{F446B13F-C5C9-4274-858E-F338A825AA43}" destId="{48349815-668D-46EE-A8EA-178352B9401A}" srcOrd="1" destOrd="0" parTransId="{6F30470D-A38D-4AFE-99C8-5D70C7782B94}" sibTransId="{64550828-1D46-4497-8947-A4D517FF2048}"/>
    <dgm:cxn modelId="{DCCC917E-0DEC-45E6-8A73-FEDE49D9407F}" type="presParOf" srcId="{FF9EEFA1-60A0-417F-A744-17BE2494C4AE}" destId="{7C5E8578-3BE7-4BAC-8053-3B3F5D8FF67B}" srcOrd="0" destOrd="0" presId="urn:microsoft.com/office/officeart/2008/layout/LinedList"/>
    <dgm:cxn modelId="{C72126F5-4779-4DDD-8021-BFAD02C7605D}" type="presParOf" srcId="{FF9EEFA1-60A0-417F-A744-17BE2494C4AE}" destId="{AD3473F4-81E0-4FCD-8F80-7115BB85045B}" srcOrd="1" destOrd="0" presId="urn:microsoft.com/office/officeart/2008/layout/LinedList"/>
    <dgm:cxn modelId="{027AD600-5503-43AB-BABD-31E385B01702}" type="presParOf" srcId="{AD3473F4-81E0-4FCD-8F80-7115BB85045B}" destId="{DC44D659-4750-4366-9F16-23BDF7C3BCC1}" srcOrd="0" destOrd="0" presId="urn:microsoft.com/office/officeart/2008/layout/LinedList"/>
    <dgm:cxn modelId="{243FB631-FBDF-47F1-BE1C-3B33D40C88AA}" type="presParOf" srcId="{AD3473F4-81E0-4FCD-8F80-7115BB85045B}" destId="{3004601E-261E-496F-A9BC-388CD70A1C5E}" srcOrd="1" destOrd="0" presId="urn:microsoft.com/office/officeart/2008/layout/LinedList"/>
    <dgm:cxn modelId="{523304C0-C31C-4884-A00E-A4AE367270CE}" type="presParOf" srcId="{FF9EEFA1-60A0-417F-A744-17BE2494C4AE}" destId="{40B3116A-80D6-47B0-97A4-BCBA1ABBCF70}" srcOrd="2" destOrd="0" presId="urn:microsoft.com/office/officeart/2008/layout/LinedList"/>
    <dgm:cxn modelId="{810642A6-54E3-487A-9300-E1801709FC1F}" type="presParOf" srcId="{FF9EEFA1-60A0-417F-A744-17BE2494C4AE}" destId="{61F91DA6-B265-4003-BD3D-8EFE2DAED228}" srcOrd="3" destOrd="0" presId="urn:microsoft.com/office/officeart/2008/layout/LinedList"/>
    <dgm:cxn modelId="{AF78CFBF-5EC9-4ED4-BF1A-B22256EAA9EC}" type="presParOf" srcId="{61F91DA6-B265-4003-BD3D-8EFE2DAED228}" destId="{CC5B0217-C11A-4FB6-BCF5-628329D441DE}" srcOrd="0" destOrd="0" presId="urn:microsoft.com/office/officeart/2008/layout/LinedList"/>
    <dgm:cxn modelId="{936EA235-A328-434C-AEDD-40D4F35932D9}" type="presParOf" srcId="{61F91DA6-B265-4003-BD3D-8EFE2DAED228}" destId="{370ADD2C-742B-4981-8409-E25DDE4F55FC}" srcOrd="1" destOrd="0" presId="urn:microsoft.com/office/officeart/2008/layout/LinedList"/>
    <dgm:cxn modelId="{1615A7F6-9159-466C-8A6C-05DF430D1485}" type="presParOf" srcId="{FF9EEFA1-60A0-417F-A744-17BE2494C4AE}" destId="{FC8EC0E1-F561-4AEB-9AE0-9223E4E46444}" srcOrd="4" destOrd="0" presId="urn:microsoft.com/office/officeart/2008/layout/LinedList"/>
    <dgm:cxn modelId="{2EA6FE48-FF88-44F3-B678-C279CB2DC76A}" type="presParOf" srcId="{FF9EEFA1-60A0-417F-A744-17BE2494C4AE}" destId="{4ABAA851-B6F6-41CC-BAFE-05563F579D42}" srcOrd="5" destOrd="0" presId="urn:microsoft.com/office/officeart/2008/layout/LinedList"/>
    <dgm:cxn modelId="{1F102B64-E63A-4D72-BDBB-76D1FF61184F}" type="presParOf" srcId="{4ABAA851-B6F6-41CC-BAFE-05563F579D42}" destId="{B24FAE86-9C8B-45CF-A195-7EC9F8FB6C3F}" srcOrd="0" destOrd="0" presId="urn:microsoft.com/office/officeart/2008/layout/LinedList"/>
    <dgm:cxn modelId="{DA2A4BBE-481A-4FA5-9564-5F6C2B310D95}" type="presParOf" srcId="{4ABAA851-B6F6-41CC-BAFE-05563F579D42}" destId="{EF6A9055-1A8C-498D-902F-7C7F139E7227}" srcOrd="1" destOrd="0" presId="urn:microsoft.com/office/officeart/2008/layout/LinedList"/>
    <dgm:cxn modelId="{F4EFC319-D2F9-4286-AC9A-517CD25533D6}" type="presParOf" srcId="{FF9EEFA1-60A0-417F-A744-17BE2494C4AE}" destId="{C410D423-BD99-4CF5-96DA-4AF49DC51FDA}" srcOrd="6" destOrd="0" presId="urn:microsoft.com/office/officeart/2008/layout/LinedList"/>
    <dgm:cxn modelId="{60ADECC6-3724-4C46-B2C8-2C210799CD03}" type="presParOf" srcId="{FF9EEFA1-60A0-417F-A744-17BE2494C4AE}" destId="{C4E6F61E-CA88-4D72-BA34-B8608A8F37BF}" srcOrd="7" destOrd="0" presId="urn:microsoft.com/office/officeart/2008/layout/LinedList"/>
    <dgm:cxn modelId="{6E2D6741-43B4-406B-A9A8-59DA3A0B5F82}" type="presParOf" srcId="{C4E6F61E-CA88-4D72-BA34-B8608A8F37BF}" destId="{E3F77744-32EF-41EC-857A-C216CE73398F}" srcOrd="0" destOrd="0" presId="urn:microsoft.com/office/officeart/2008/layout/LinedList"/>
    <dgm:cxn modelId="{8E40F1A9-48C0-4D54-9BC6-18EF2CFB4EE9}" type="presParOf" srcId="{C4E6F61E-CA88-4D72-BA34-B8608A8F37BF}" destId="{6D1C8F7F-1A86-48E0-AFA3-A878FF5D0CA8}" srcOrd="1" destOrd="0" presId="urn:microsoft.com/office/officeart/2008/layout/LinedList"/>
    <dgm:cxn modelId="{36EE17C8-F4F0-4E7B-94C6-812ADB5ABF76}" type="presParOf" srcId="{FF9EEFA1-60A0-417F-A744-17BE2494C4AE}" destId="{24C7C15E-9CCD-474C-B353-FC5544418558}" srcOrd="8" destOrd="0" presId="urn:microsoft.com/office/officeart/2008/layout/LinedList"/>
    <dgm:cxn modelId="{25F60C6C-AC54-4446-91E8-51B45A5EC6C3}" type="presParOf" srcId="{FF9EEFA1-60A0-417F-A744-17BE2494C4AE}" destId="{F1AFB2C8-D9A4-41C8-928C-92FC2A03CF27}" srcOrd="9" destOrd="0" presId="urn:microsoft.com/office/officeart/2008/layout/LinedList"/>
    <dgm:cxn modelId="{48ED66F1-739E-41DA-A68A-CC29D6A52F7C}" type="presParOf" srcId="{F1AFB2C8-D9A4-41C8-928C-92FC2A03CF27}" destId="{E9235ABF-C94F-4264-B24D-64CEBD831326}" srcOrd="0" destOrd="0" presId="urn:microsoft.com/office/officeart/2008/layout/LinedList"/>
    <dgm:cxn modelId="{D371F877-3697-4C6A-B4EA-8AC8825A1281}" type="presParOf" srcId="{F1AFB2C8-D9A4-41C8-928C-92FC2A03CF27}" destId="{A25B7D1D-D40B-473B-B4AD-B1B8DF2D6783}" srcOrd="1" destOrd="0" presId="urn:microsoft.com/office/officeart/2008/layout/LinedList"/>
    <dgm:cxn modelId="{15E65B85-EFED-45BE-B981-8C1D428CCBA3}" type="presParOf" srcId="{FF9EEFA1-60A0-417F-A744-17BE2494C4AE}" destId="{3618AAD8-21D9-4FEB-9148-9869FD422F6E}" srcOrd="10" destOrd="0" presId="urn:microsoft.com/office/officeart/2008/layout/LinedList"/>
    <dgm:cxn modelId="{F1B79012-AED1-4F6A-B3A3-E38E976730EC}" type="presParOf" srcId="{FF9EEFA1-60A0-417F-A744-17BE2494C4AE}" destId="{3EE1B251-F4DD-4857-BACC-9EA9A5BC2A35}" srcOrd="11" destOrd="0" presId="urn:microsoft.com/office/officeart/2008/layout/LinedList"/>
    <dgm:cxn modelId="{6D443777-E5F5-46BB-B463-FF5F983AF942}" type="presParOf" srcId="{3EE1B251-F4DD-4857-BACC-9EA9A5BC2A35}" destId="{360014C2-03D2-445A-A821-E0CB269DF386}" srcOrd="0" destOrd="0" presId="urn:microsoft.com/office/officeart/2008/layout/LinedList"/>
    <dgm:cxn modelId="{9806974C-4734-4CAA-940A-59A6788091CC}" type="presParOf" srcId="{3EE1B251-F4DD-4857-BACC-9EA9A5BC2A35}" destId="{53D4D776-5E0B-460E-8941-2A0816F40C8C}" srcOrd="1" destOrd="0" presId="urn:microsoft.com/office/officeart/2008/layout/LinedList"/>
    <dgm:cxn modelId="{3E5E7932-108E-4F34-AFA0-1853964C0539}" type="presParOf" srcId="{FF9EEFA1-60A0-417F-A744-17BE2494C4AE}" destId="{E2822D95-F6E6-460D-9DD2-6A83CB5797AF}" srcOrd="12" destOrd="0" presId="urn:microsoft.com/office/officeart/2008/layout/LinedList"/>
    <dgm:cxn modelId="{44839DEA-9F80-42DD-97B0-CC8F5808A71E}" type="presParOf" srcId="{FF9EEFA1-60A0-417F-A744-17BE2494C4AE}" destId="{18CCBD67-34E3-4D2A-A1EE-2F54EB35F85C}" srcOrd="13" destOrd="0" presId="urn:microsoft.com/office/officeart/2008/layout/LinedList"/>
    <dgm:cxn modelId="{96D3AC09-7922-455A-9144-4D05610DAD91}" type="presParOf" srcId="{18CCBD67-34E3-4D2A-A1EE-2F54EB35F85C}" destId="{099E5A5C-5854-4C74-B478-8179B59E4876}" srcOrd="0" destOrd="0" presId="urn:microsoft.com/office/officeart/2008/layout/LinedList"/>
    <dgm:cxn modelId="{97B08031-1281-41B8-B2E8-1B2C84F0000B}" type="presParOf" srcId="{18CCBD67-34E3-4D2A-A1EE-2F54EB35F85C}" destId="{0CE52714-CBB9-4B9A-8260-E00D5F687B50}" srcOrd="1" destOrd="0" presId="urn:microsoft.com/office/officeart/2008/layout/LinedList"/>
    <dgm:cxn modelId="{2AD02268-C5C7-4DD0-A33F-937A013BA6CC}" type="presParOf" srcId="{FF9EEFA1-60A0-417F-A744-17BE2494C4AE}" destId="{3D5A627C-77BE-4A99-B938-9C36AA7E96A7}" srcOrd="14" destOrd="0" presId="urn:microsoft.com/office/officeart/2008/layout/LinedList"/>
    <dgm:cxn modelId="{90399F31-C90E-4F3F-8A2F-9FBEA9A6DAE5}" type="presParOf" srcId="{FF9EEFA1-60A0-417F-A744-17BE2494C4AE}" destId="{0AE987CF-75C8-4345-B049-D1B165CBDF6B}" srcOrd="15" destOrd="0" presId="urn:microsoft.com/office/officeart/2008/layout/LinedList"/>
    <dgm:cxn modelId="{99A9A621-365F-4B74-90F5-5B1CBBF40761}" type="presParOf" srcId="{0AE987CF-75C8-4345-B049-D1B165CBDF6B}" destId="{5E3283DD-B2C6-48F1-AD7B-CEE7C2531615}" srcOrd="0" destOrd="0" presId="urn:microsoft.com/office/officeart/2008/layout/LinedList"/>
    <dgm:cxn modelId="{4D926C4A-8C00-493A-AE79-6161006B27BB}" type="presParOf" srcId="{0AE987CF-75C8-4345-B049-D1B165CBDF6B}" destId="{95092793-E02C-47E9-9028-DC055D66BB69}"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B818ED-3ED6-4016-9D61-9F4E18D1849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B95E6A42-8074-4FE5-A941-8B6ADBA4DB12}">
      <dgm:prSet/>
      <dgm:spPr/>
      <dgm:t>
        <a:bodyPr/>
        <a:lstStyle/>
        <a:p>
          <a:r>
            <a:rPr lang="en-US"/>
            <a:t>Micro Business</a:t>
          </a:r>
        </a:p>
      </dgm:t>
    </dgm:pt>
    <dgm:pt modelId="{4C3F74E4-97D4-4F6C-BB77-0DED4A5F5226}" type="parTrans" cxnId="{5D7C2130-98F1-4F87-9A04-DD7AFEEDC6D6}">
      <dgm:prSet/>
      <dgm:spPr/>
      <dgm:t>
        <a:bodyPr/>
        <a:lstStyle/>
        <a:p>
          <a:endParaRPr lang="en-US"/>
        </a:p>
      </dgm:t>
    </dgm:pt>
    <dgm:pt modelId="{5B2C199B-3BF5-412F-9548-73EFD94B2E3D}" type="sibTrans" cxnId="{5D7C2130-98F1-4F87-9A04-DD7AFEEDC6D6}">
      <dgm:prSet/>
      <dgm:spPr/>
      <dgm:t>
        <a:bodyPr/>
        <a:lstStyle/>
        <a:p>
          <a:endParaRPr lang="en-US"/>
        </a:p>
      </dgm:t>
    </dgm:pt>
    <dgm:pt modelId="{063382D5-154B-41C8-A27B-265A7469AE47}">
      <dgm:prSet/>
      <dgm:spPr/>
      <dgm:t>
        <a:bodyPr/>
        <a:lstStyle/>
        <a:p>
          <a:r>
            <a:rPr lang="en-US"/>
            <a:t>Young Company </a:t>
          </a:r>
        </a:p>
      </dgm:t>
    </dgm:pt>
    <dgm:pt modelId="{C198D120-AC99-46DB-A2A6-985845D77E64}" type="parTrans" cxnId="{B1406890-07B3-4216-B34D-B27480121DF8}">
      <dgm:prSet/>
      <dgm:spPr/>
      <dgm:t>
        <a:bodyPr/>
        <a:lstStyle/>
        <a:p>
          <a:endParaRPr lang="en-US"/>
        </a:p>
      </dgm:t>
    </dgm:pt>
    <dgm:pt modelId="{AF619A28-FACC-43E7-8E87-8B7C2A568FD7}" type="sibTrans" cxnId="{B1406890-07B3-4216-B34D-B27480121DF8}">
      <dgm:prSet/>
      <dgm:spPr/>
      <dgm:t>
        <a:bodyPr/>
        <a:lstStyle/>
        <a:p>
          <a:endParaRPr lang="en-US"/>
        </a:p>
      </dgm:t>
    </dgm:pt>
    <dgm:pt modelId="{DFC3391F-608C-4A03-938D-E18C513B701C}">
      <dgm:prSet/>
      <dgm:spPr/>
      <dgm:t>
        <a:bodyPr/>
        <a:lstStyle/>
        <a:p>
          <a:r>
            <a:rPr lang="en-US" dirty="0"/>
            <a:t>Tech Enabled</a:t>
          </a:r>
        </a:p>
      </dgm:t>
    </dgm:pt>
    <dgm:pt modelId="{D24AF656-0683-4898-A256-01F5833B2702}" type="parTrans" cxnId="{62CD05DF-5CED-4EC2-BF23-00A83EF55153}">
      <dgm:prSet/>
      <dgm:spPr/>
      <dgm:t>
        <a:bodyPr/>
        <a:lstStyle/>
        <a:p>
          <a:endParaRPr lang="en-US"/>
        </a:p>
      </dgm:t>
    </dgm:pt>
    <dgm:pt modelId="{5A6300FB-B66D-4027-B34E-E01B28E195D2}" type="sibTrans" cxnId="{62CD05DF-5CED-4EC2-BF23-00A83EF55153}">
      <dgm:prSet/>
      <dgm:spPr/>
      <dgm:t>
        <a:bodyPr/>
        <a:lstStyle/>
        <a:p>
          <a:endParaRPr lang="en-US"/>
        </a:p>
      </dgm:t>
    </dgm:pt>
    <dgm:pt modelId="{35C8F034-02AC-44F2-94BB-EC3DDFE98100}">
      <dgm:prSet/>
      <dgm:spPr/>
      <dgm:t>
        <a:bodyPr/>
        <a:lstStyle/>
        <a:p>
          <a:r>
            <a:rPr lang="en-US"/>
            <a:t>Innovative</a:t>
          </a:r>
        </a:p>
      </dgm:t>
    </dgm:pt>
    <dgm:pt modelId="{D17B6769-510E-4385-879A-C1F5191D7D42}" type="parTrans" cxnId="{F50B06C6-CF87-46B4-90F5-554A66553C6B}">
      <dgm:prSet/>
      <dgm:spPr/>
      <dgm:t>
        <a:bodyPr/>
        <a:lstStyle/>
        <a:p>
          <a:endParaRPr lang="en-US"/>
        </a:p>
      </dgm:t>
    </dgm:pt>
    <dgm:pt modelId="{D4842713-6E62-4BD6-9518-4A36D608D0A9}" type="sibTrans" cxnId="{F50B06C6-CF87-46B4-90F5-554A66553C6B}">
      <dgm:prSet/>
      <dgm:spPr/>
      <dgm:t>
        <a:bodyPr/>
        <a:lstStyle/>
        <a:p>
          <a:endParaRPr lang="en-US"/>
        </a:p>
      </dgm:t>
    </dgm:pt>
    <dgm:pt modelId="{3BAC6986-381E-4D46-AB68-88BBCE2DB058}">
      <dgm:prSet/>
      <dgm:spPr/>
      <dgm:t>
        <a:bodyPr/>
        <a:lstStyle/>
        <a:p>
          <a:r>
            <a:rPr lang="en-US"/>
            <a:t>Disruptive</a:t>
          </a:r>
        </a:p>
      </dgm:t>
    </dgm:pt>
    <dgm:pt modelId="{56C5A6AE-7467-4034-B7CE-C3838C4C10C1}" type="parTrans" cxnId="{39C5BD1C-B33B-49E7-A631-8B29876F1779}">
      <dgm:prSet/>
      <dgm:spPr/>
      <dgm:t>
        <a:bodyPr/>
        <a:lstStyle/>
        <a:p>
          <a:endParaRPr lang="en-US"/>
        </a:p>
      </dgm:t>
    </dgm:pt>
    <dgm:pt modelId="{DF02181A-404C-4689-BF22-E5AC6DF0D7E1}" type="sibTrans" cxnId="{39C5BD1C-B33B-49E7-A631-8B29876F1779}">
      <dgm:prSet/>
      <dgm:spPr/>
      <dgm:t>
        <a:bodyPr/>
        <a:lstStyle/>
        <a:p>
          <a:endParaRPr lang="en-US"/>
        </a:p>
      </dgm:t>
    </dgm:pt>
    <dgm:pt modelId="{3C99F3CB-FCA1-4C34-9FF7-8FA1B24036EB}">
      <dgm:prSet/>
      <dgm:spPr/>
      <dgm:t>
        <a:bodyPr/>
        <a:lstStyle/>
        <a:p>
          <a:r>
            <a:rPr lang="en-US"/>
            <a:t>Poised for High Growth</a:t>
          </a:r>
        </a:p>
      </dgm:t>
    </dgm:pt>
    <dgm:pt modelId="{0828AF86-3CF6-4619-9ABA-AB6FBAF4DB48}" type="parTrans" cxnId="{95D8A4DE-4BF1-404D-8296-A43D51080C0B}">
      <dgm:prSet/>
      <dgm:spPr/>
      <dgm:t>
        <a:bodyPr/>
        <a:lstStyle/>
        <a:p>
          <a:endParaRPr lang="en-US"/>
        </a:p>
      </dgm:t>
    </dgm:pt>
    <dgm:pt modelId="{900565C3-3F92-4C61-B2D0-ED6292830692}" type="sibTrans" cxnId="{95D8A4DE-4BF1-404D-8296-A43D51080C0B}">
      <dgm:prSet/>
      <dgm:spPr/>
      <dgm:t>
        <a:bodyPr/>
        <a:lstStyle/>
        <a:p>
          <a:endParaRPr lang="en-US"/>
        </a:p>
      </dgm:t>
    </dgm:pt>
    <dgm:pt modelId="{409D0276-0806-40EB-86BF-EE704B7D8F46}" type="pres">
      <dgm:prSet presAssocID="{09B818ED-3ED6-4016-9D61-9F4E18D18493}" presName="linear" presStyleCnt="0">
        <dgm:presLayoutVars>
          <dgm:animLvl val="lvl"/>
          <dgm:resizeHandles val="exact"/>
        </dgm:presLayoutVars>
      </dgm:prSet>
      <dgm:spPr/>
    </dgm:pt>
    <dgm:pt modelId="{2E0B8EF9-C4F3-413C-BE33-8D22FE653044}" type="pres">
      <dgm:prSet presAssocID="{B95E6A42-8074-4FE5-A941-8B6ADBA4DB12}" presName="parentText" presStyleLbl="node1" presStyleIdx="0" presStyleCnt="6">
        <dgm:presLayoutVars>
          <dgm:chMax val="0"/>
          <dgm:bulletEnabled val="1"/>
        </dgm:presLayoutVars>
      </dgm:prSet>
      <dgm:spPr/>
    </dgm:pt>
    <dgm:pt modelId="{3DB19E8C-3DA7-460C-8394-F1BBEF7FE3F6}" type="pres">
      <dgm:prSet presAssocID="{5B2C199B-3BF5-412F-9548-73EFD94B2E3D}" presName="spacer" presStyleCnt="0"/>
      <dgm:spPr/>
    </dgm:pt>
    <dgm:pt modelId="{60D1FF63-A7CF-47E8-B7DD-23AC0DEC4F08}" type="pres">
      <dgm:prSet presAssocID="{063382D5-154B-41C8-A27B-265A7469AE47}" presName="parentText" presStyleLbl="node1" presStyleIdx="1" presStyleCnt="6">
        <dgm:presLayoutVars>
          <dgm:chMax val="0"/>
          <dgm:bulletEnabled val="1"/>
        </dgm:presLayoutVars>
      </dgm:prSet>
      <dgm:spPr/>
    </dgm:pt>
    <dgm:pt modelId="{D7796320-66A0-49DE-BDFE-28F272906AA8}" type="pres">
      <dgm:prSet presAssocID="{AF619A28-FACC-43E7-8E87-8B7C2A568FD7}" presName="spacer" presStyleCnt="0"/>
      <dgm:spPr/>
    </dgm:pt>
    <dgm:pt modelId="{B0220677-6234-451C-9C33-B71FC44BA0FF}" type="pres">
      <dgm:prSet presAssocID="{DFC3391F-608C-4A03-938D-E18C513B701C}" presName="parentText" presStyleLbl="node1" presStyleIdx="2" presStyleCnt="6">
        <dgm:presLayoutVars>
          <dgm:chMax val="0"/>
          <dgm:bulletEnabled val="1"/>
        </dgm:presLayoutVars>
      </dgm:prSet>
      <dgm:spPr/>
    </dgm:pt>
    <dgm:pt modelId="{799BBF90-A490-4D7E-A164-0CD91A50077B}" type="pres">
      <dgm:prSet presAssocID="{5A6300FB-B66D-4027-B34E-E01B28E195D2}" presName="spacer" presStyleCnt="0"/>
      <dgm:spPr/>
    </dgm:pt>
    <dgm:pt modelId="{463B5484-FA51-4B36-898B-773476C0AD2A}" type="pres">
      <dgm:prSet presAssocID="{35C8F034-02AC-44F2-94BB-EC3DDFE98100}" presName="parentText" presStyleLbl="node1" presStyleIdx="3" presStyleCnt="6">
        <dgm:presLayoutVars>
          <dgm:chMax val="0"/>
          <dgm:bulletEnabled val="1"/>
        </dgm:presLayoutVars>
      </dgm:prSet>
      <dgm:spPr/>
    </dgm:pt>
    <dgm:pt modelId="{F77A090D-B28F-4321-B3BE-8CDF7C7FA597}" type="pres">
      <dgm:prSet presAssocID="{D4842713-6E62-4BD6-9518-4A36D608D0A9}" presName="spacer" presStyleCnt="0"/>
      <dgm:spPr/>
    </dgm:pt>
    <dgm:pt modelId="{39075272-AEF5-42E7-AF78-85EB248D8E76}" type="pres">
      <dgm:prSet presAssocID="{3BAC6986-381E-4D46-AB68-88BBCE2DB058}" presName="parentText" presStyleLbl="node1" presStyleIdx="4" presStyleCnt="6">
        <dgm:presLayoutVars>
          <dgm:chMax val="0"/>
          <dgm:bulletEnabled val="1"/>
        </dgm:presLayoutVars>
      </dgm:prSet>
      <dgm:spPr/>
    </dgm:pt>
    <dgm:pt modelId="{B1BB753F-13A5-4940-A214-8A4DEABEEC19}" type="pres">
      <dgm:prSet presAssocID="{DF02181A-404C-4689-BF22-E5AC6DF0D7E1}" presName="spacer" presStyleCnt="0"/>
      <dgm:spPr/>
    </dgm:pt>
    <dgm:pt modelId="{27EFBE17-9BD9-45C0-A4BE-82C7F9EDE432}" type="pres">
      <dgm:prSet presAssocID="{3C99F3CB-FCA1-4C34-9FF7-8FA1B24036EB}" presName="parentText" presStyleLbl="node1" presStyleIdx="5" presStyleCnt="6">
        <dgm:presLayoutVars>
          <dgm:chMax val="0"/>
          <dgm:bulletEnabled val="1"/>
        </dgm:presLayoutVars>
      </dgm:prSet>
      <dgm:spPr/>
    </dgm:pt>
  </dgm:ptLst>
  <dgm:cxnLst>
    <dgm:cxn modelId="{73E9FF14-007B-4B1A-9D36-A5BAECB7DC89}" type="presOf" srcId="{063382D5-154B-41C8-A27B-265A7469AE47}" destId="{60D1FF63-A7CF-47E8-B7DD-23AC0DEC4F08}" srcOrd="0" destOrd="0" presId="urn:microsoft.com/office/officeart/2005/8/layout/vList2"/>
    <dgm:cxn modelId="{39C5BD1C-B33B-49E7-A631-8B29876F1779}" srcId="{09B818ED-3ED6-4016-9D61-9F4E18D18493}" destId="{3BAC6986-381E-4D46-AB68-88BBCE2DB058}" srcOrd="4" destOrd="0" parTransId="{56C5A6AE-7467-4034-B7CE-C3838C4C10C1}" sibTransId="{DF02181A-404C-4689-BF22-E5AC6DF0D7E1}"/>
    <dgm:cxn modelId="{5D7C2130-98F1-4F87-9A04-DD7AFEEDC6D6}" srcId="{09B818ED-3ED6-4016-9D61-9F4E18D18493}" destId="{B95E6A42-8074-4FE5-A941-8B6ADBA4DB12}" srcOrd="0" destOrd="0" parTransId="{4C3F74E4-97D4-4F6C-BB77-0DED4A5F5226}" sibTransId="{5B2C199B-3BF5-412F-9548-73EFD94B2E3D}"/>
    <dgm:cxn modelId="{43830831-9BD6-41DA-A4C3-99FB7D6DAC86}" type="presOf" srcId="{B95E6A42-8074-4FE5-A941-8B6ADBA4DB12}" destId="{2E0B8EF9-C4F3-413C-BE33-8D22FE653044}" srcOrd="0" destOrd="0" presId="urn:microsoft.com/office/officeart/2005/8/layout/vList2"/>
    <dgm:cxn modelId="{EBE55F39-F7FC-4191-ADBE-50350840694C}" type="presOf" srcId="{3C99F3CB-FCA1-4C34-9FF7-8FA1B24036EB}" destId="{27EFBE17-9BD9-45C0-A4BE-82C7F9EDE432}" srcOrd="0" destOrd="0" presId="urn:microsoft.com/office/officeart/2005/8/layout/vList2"/>
    <dgm:cxn modelId="{D56E6778-779F-42FD-9947-4C6D024ACDCC}" type="presOf" srcId="{09B818ED-3ED6-4016-9D61-9F4E18D18493}" destId="{409D0276-0806-40EB-86BF-EE704B7D8F46}" srcOrd="0" destOrd="0" presId="urn:microsoft.com/office/officeart/2005/8/layout/vList2"/>
    <dgm:cxn modelId="{B1406890-07B3-4216-B34D-B27480121DF8}" srcId="{09B818ED-3ED6-4016-9D61-9F4E18D18493}" destId="{063382D5-154B-41C8-A27B-265A7469AE47}" srcOrd="1" destOrd="0" parTransId="{C198D120-AC99-46DB-A2A6-985845D77E64}" sibTransId="{AF619A28-FACC-43E7-8E87-8B7C2A568FD7}"/>
    <dgm:cxn modelId="{4368619E-8CA4-47AC-A286-06CA8246ED88}" type="presOf" srcId="{DFC3391F-608C-4A03-938D-E18C513B701C}" destId="{B0220677-6234-451C-9C33-B71FC44BA0FF}" srcOrd="0" destOrd="0" presId="urn:microsoft.com/office/officeart/2005/8/layout/vList2"/>
    <dgm:cxn modelId="{31CEAAAA-AEDF-41FE-A3C5-6EBE070C3649}" type="presOf" srcId="{3BAC6986-381E-4D46-AB68-88BBCE2DB058}" destId="{39075272-AEF5-42E7-AF78-85EB248D8E76}" srcOrd="0" destOrd="0" presId="urn:microsoft.com/office/officeart/2005/8/layout/vList2"/>
    <dgm:cxn modelId="{F50B06C6-CF87-46B4-90F5-554A66553C6B}" srcId="{09B818ED-3ED6-4016-9D61-9F4E18D18493}" destId="{35C8F034-02AC-44F2-94BB-EC3DDFE98100}" srcOrd="3" destOrd="0" parTransId="{D17B6769-510E-4385-879A-C1F5191D7D42}" sibTransId="{D4842713-6E62-4BD6-9518-4A36D608D0A9}"/>
    <dgm:cxn modelId="{95D8A4DE-4BF1-404D-8296-A43D51080C0B}" srcId="{09B818ED-3ED6-4016-9D61-9F4E18D18493}" destId="{3C99F3CB-FCA1-4C34-9FF7-8FA1B24036EB}" srcOrd="5" destOrd="0" parTransId="{0828AF86-3CF6-4619-9ABA-AB6FBAF4DB48}" sibTransId="{900565C3-3F92-4C61-B2D0-ED6292830692}"/>
    <dgm:cxn modelId="{62CD05DF-5CED-4EC2-BF23-00A83EF55153}" srcId="{09B818ED-3ED6-4016-9D61-9F4E18D18493}" destId="{DFC3391F-608C-4A03-938D-E18C513B701C}" srcOrd="2" destOrd="0" parTransId="{D24AF656-0683-4898-A256-01F5833B2702}" sibTransId="{5A6300FB-B66D-4027-B34E-E01B28E195D2}"/>
    <dgm:cxn modelId="{2A4BAAF8-A3FB-458A-A337-186D6D4E973B}" type="presOf" srcId="{35C8F034-02AC-44F2-94BB-EC3DDFE98100}" destId="{463B5484-FA51-4B36-898B-773476C0AD2A}" srcOrd="0" destOrd="0" presId="urn:microsoft.com/office/officeart/2005/8/layout/vList2"/>
    <dgm:cxn modelId="{3F8238C2-1AB7-4BE9-AE3D-327889618136}" type="presParOf" srcId="{409D0276-0806-40EB-86BF-EE704B7D8F46}" destId="{2E0B8EF9-C4F3-413C-BE33-8D22FE653044}" srcOrd="0" destOrd="0" presId="urn:microsoft.com/office/officeart/2005/8/layout/vList2"/>
    <dgm:cxn modelId="{6E8315EB-2FEA-4455-8F02-AA3A095FFCAC}" type="presParOf" srcId="{409D0276-0806-40EB-86BF-EE704B7D8F46}" destId="{3DB19E8C-3DA7-460C-8394-F1BBEF7FE3F6}" srcOrd="1" destOrd="0" presId="urn:microsoft.com/office/officeart/2005/8/layout/vList2"/>
    <dgm:cxn modelId="{D74E684E-4302-43E9-8C33-FFA37045BA65}" type="presParOf" srcId="{409D0276-0806-40EB-86BF-EE704B7D8F46}" destId="{60D1FF63-A7CF-47E8-B7DD-23AC0DEC4F08}" srcOrd="2" destOrd="0" presId="urn:microsoft.com/office/officeart/2005/8/layout/vList2"/>
    <dgm:cxn modelId="{74B4DB52-9548-4198-9EE3-213E9A431347}" type="presParOf" srcId="{409D0276-0806-40EB-86BF-EE704B7D8F46}" destId="{D7796320-66A0-49DE-BDFE-28F272906AA8}" srcOrd="3" destOrd="0" presId="urn:microsoft.com/office/officeart/2005/8/layout/vList2"/>
    <dgm:cxn modelId="{FF67EA82-CEBE-4561-8868-35C5421E5D1E}" type="presParOf" srcId="{409D0276-0806-40EB-86BF-EE704B7D8F46}" destId="{B0220677-6234-451C-9C33-B71FC44BA0FF}" srcOrd="4" destOrd="0" presId="urn:microsoft.com/office/officeart/2005/8/layout/vList2"/>
    <dgm:cxn modelId="{8E544151-7C59-45FE-8308-E870863963B9}" type="presParOf" srcId="{409D0276-0806-40EB-86BF-EE704B7D8F46}" destId="{799BBF90-A490-4D7E-A164-0CD91A50077B}" srcOrd="5" destOrd="0" presId="urn:microsoft.com/office/officeart/2005/8/layout/vList2"/>
    <dgm:cxn modelId="{EA97F1D8-EEC6-487A-BC07-855857376B66}" type="presParOf" srcId="{409D0276-0806-40EB-86BF-EE704B7D8F46}" destId="{463B5484-FA51-4B36-898B-773476C0AD2A}" srcOrd="6" destOrd="0" presId="urn:microsoft.com/office/officeart/2005/8/layout/vList2"/>
    <dgm:cxn modelId="{77DB9994-8824-4A1E-B2C1-B935C8024373}" type="presParOf" srcId="{409D0276-0806-40EB-86BF-EE704B7D8F46}" destId="{F77A090D-B28F-4321-B3BE-8CDF7C7FA597}" srcOrd="7" destOrd="0" presId="urn:microsoft.com/office/officeart/2005/8/layout/vList2"/>
    <dgm:cxn modelId="{2E81D290-7A21-4D39-9D32-8AA90DD6FE3B}" type="presParOf" srcId="{409D0276-0806-40EB-86BF-EE704B7D8F46}" destId="{39075272-AEF5-42E7-AF78-85EB248D8E76}" srcOrd="8" destOrd="0" presId="urn:microsoft.com/office/officeart/2005/8/layout/vList2"/>
    <dgm:cxn modelId="{24B90FFA-0DB8-4B9F-8530-D7F93BBF30EE}" type="presParOf" srcId="{409D0276-0806-40EB-86BF-EE704B7D8F46}" destId="{B1BB753F-13A5-4940-A214-8A4DEABEEC19}" srcOrd="9" destOrd="0" presId="urn:microsoft.com/office/officeart/2005/8/layout/vList2"/>
    <dgm:cxn modelId="{17249D19-8195-4578-86D5-35205A1492DB}" type="presParOf" srcId="{409D0276-0806-40EB-86BF-EE704B7D8F46}" destId="{27EFBE17-9BD9-45C0-A4BE-82C7F9EDE43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109EB82-B463-40F7-BFB7-47B628E51CDC}" type="doc">
      <dgm:prSet loTypeId="urn:microsoft.com/office/officeart/2005/8/layout/hierarchy1" loCatId="hierarchy" qsTypeId="urn:microsoft.com/office/officeart/2005/8/quickstyle/simple1" qsCatId="simple" csTypeId="urn:microsoft.com/office/officeart/2005/8/colors/accent2_2" csCatId="accent2" phldr="1"/>
      <dgm:spPr/>
      <dgm:t>
        <a:bodyPr/>
        <a:lstStyle/>
        <a:p>
          <a:endParaRPr lang="en-US"/>
        </a:p>
      </dgm:t>
    </dgm:pt>
    <dgm:pt modelId="{6221DBE7-2597-4156-9391-A31362B904A7}">
      <dgm:prSet/>
      <dgm:spPr/>
      <dgm:t>
        <a:bodyPr/>
        <a:lstStyle/>
        <a:p>
          <a:r>
            <a:rPr lang="en-US" dirty="0"/>
            <a:t>High growth potential </a:t>
          </a:r>
        </a:p>
      </dgm:t>
    </dgm:pt>
    <dgm:pt modelId="{E85204C9-FAAB-4A7C-9A9B-BA49733575F0}" type="parTrans" cxnId="{23F4EE13-01F1-48F0-9FF8-BF1F736FB62B}">
      <dgm:prSet/>
      <dgm:spPr/>
      <dgm:t>
        <a:bodyPr/>
        <a:lstStyle/>
        <a:p>
          <a:endParaRPr lang="en-US"/>
        </a:p>
      </dgm:t>
    </dgm:pt>
    <dgm:pt modelId="{6131FAB3-2CE4-40A1-A751-81BE9ED63384}" type="sibTrans" cxnId="{23F4EE13-01F1-48F0-9FF8-BF1F736FB62B}">
      <dgm:prSet/>
      <dgm:spPr/>
      <dgm:t>
        <a:bodyPr/>
        <a:lstStyle/>
        <a:p>
          <a:endParaRPr lang="en-US"/>
        </a:p>
      </dgm:t>
    </dgm:pt>
    <dgm:pt modelId="{0BF09EA9-B34E-4F44-BAB8-1EC50CCAD7C1}">
      <dgm:prSet/>
      <dgm:spPr/>
      <dgm:t>
        <a:bodyPr/>
        <a:lstStyle/>
        <a:p>
          <a:r>
            <a:rPr lang="en-US" dirty="0"/>
            <a:t>Early-Mid stage startups</a:t>
          </a:r>
        </a:p>
      </dgm:t>
    </dgm:pt>
    <dgm:pt modelId="{09008669-3124-4594-A7A4-7CB70CD5808D}" type="parTrans" cxnId="{DBB1F2DF-737D-4167-9DA4-6F28620B1A9D}">
      <dgm:prSet/>
      <dgm:spPr/>
      <dgm:t>
        <a:bodyPr/>
        <a:lstStyle/>
        <a:p>
          <a:endParaRPr lang="en-US"/>
        </a:p>
      </dgm:t>
    </dgm:pt>
    <dgm:pt modelId="{34478997-4535-49EE-B761-C46EF92F9B83}" type="sibTrans" cxnId="{DBB1F2DF-737D-4167-9DA4-6F28620B1A9D}">
      <dgm:prSet/>
      <dgm:spPr/>
      <dgm:t>
        <a:bodyPr/>
        <a:lstStyle/>
        <a:p>
          <a:endParaRPr lang="en-US"/>
        </a:p>
      </dgm:t>
    </dgm:pt>
    <dgm:pt modelId="{A64BACDE-E84E-4BD0-9B32-0D961BA88AD3}">
      <dgm:prSet/>
      <dgm:spPr/>
      <dgm:t>
        <a:bodyPr/>
        <a:lstStyle/>
        <a:p>
          <a:r>
            <a:rPr lang="en-US" dirty="0"/>
            <a:t>Equity</a:t>
          </a:r>
        </a:p>
      </dgm:t>
    </dgm:pt>
    <dgm:pt modelId="{5C5F6B06-9CBD-4B6E-A068-4508A5C43E4A}" type="parTrans" cxnId="{8E865DD6-5FB1-4F61-8F86-F4A58A359285}">
      <dgm:prSet/>
      <dgm:spPr/>
      <dgm:t>
        <a:bodyPr/>
        <a:lstStyle/>
        <a:p>
          <a:endParaRPr lang="en-US"/>
        </a:p>
      </dgm:t>
    </dgm:pt>
    <dgm:pt modelId="{C07BE6D1-7F99-4ACA-AC4F-E9DF62DBE58D}" type="sibTrans" cxnId="{8E865DD6-5FB1-4F61-8F86-F4A58A359285}">
      <dgm:prSet/>
      <dgm:spPr/>
      <dgm:t>
        <a:bodyPr/>
        <a:lstStyle/>
        <a:p>
          <a:endParaRPr lang="en-US"/>
        </a:p>
      </dgm:t>
    </dgm:pt>
    <dgm:pt modelId="{EB60B941-CF51-4AA2-959D-59FD3182BDEF}">
      <dgm:prSet/>
      <dgm:spPr/>
      <dgm:t>
        <a:bodyPr/>
        <a:lstStyle/>
        <a:p>
          <a:r>
            <a:rPr lang="en-US" dirty="0"/>
            <a:t>Exit – Acquisition or IPO</a:t>
          </a:r>
        </a:p>
      </dgm:t>
    </dgm:pt>
    <dgm:pt modelId="{89F37A3F-F902-4694-8F19-8261A13B8671}" type="parTrans" cxnId="{5BE525DA-040E-4EC8-AC31-715E818DC1B1}">
      <dgm:prSet/>
      <dgm:spPr/>
      <dgm:t>
        <a:bodyPr/>
        <a:lstStyle/>
        <a:p>
          <a:endParaRPr lang="en-US"/>
        </a:p>
      </dgm:t>
    </dgm:pt>
    <dgm:pt modelId="{80FA0BC9-1F5F-41B9-B95F-8E1CB2C2C11F}" type="sibTrans" cxnId="{5BE525DA-040E-4EC8-AC31-715E818DC1B1}">
      <dgm:prSet/>
      <dgm:spPr/>
      <dgm:t>
        <a:bodyPr/>
        <a:lstStyle/>
        <a:p>
          <a:endParaRPr lang="en-US"/>
        </a:p>
      </dgm:t>
    </dgm:pt>
    <dgm:pt modelId="{607B0B18-7280-441A-8287-572C7EBF8C56}" type="pres">
      <dgm:prSet presAssocID="{4109EB82-B463-40F7-BFB7-47B628E51CDC}" presName="hierChild1" presStyleCnt="0">
        <dgm:presLayoutVars>
          <dgm:chPref val="1"/>
          <dgm:dir/>
          <dgm:animOne val="branch"/>
          <dgm:animLvl val="lvl"/>
          <dgm:resizeHandles/>
        </dgm:presLayoutVars>
      </dgm:prSet>
      <dgm:spPr/>
    </dgm:pt>
    <dgm:pt modelId="{7940DF21-3C89-430E-A023-A14C07F27A17}" type="pres">
      <dgm:prSet presAssocID="{6221DBE7-2597-4156-9391-A31362B904A7}" presName="hierRoot1" presStyleCnt="0"/>
      <dgm:spPr/>
    </dgm:pt>
    <dgm:pt modelId="{DED1F3EF-9CBE-41E0-89B3-7DFC1454BB51}" type="pres">
      <dgm:prSet presAssocID="{6221DBE7-2597-4156-9391-A31362B904A7}" presName="composite" presStyleCnt="0"/>
      <dgm:spPr/>
    </dgm:pt>
    <dgm:pt modelId="{9E3DCB92-DA7F-4037-9913-1509B8D8B6F0}" type="pres">
      <dgm:prSet presAssocID="{6221DBE7-2597-4156-9391-A31362B904A7}" presName="background" presStyleLbl="node0" presStyleIdx="0" presStyleCnt="4"/>
      <dgm:spPr/>
    </dgm:pt>
    <dgm:pt modelId="{18C06493-8CBA-4830-91BD-1157E03D8FDB}" type="pres">
      <dgm:prSet presAssocID="{6221DBE7-2597-4156-9391-A31362B904A7}" presName="text" presStyleLbl="fgAcc0" presStyleIdx="0" presStyleCnt="4">
        <dgm:presLayoutVars>
          <dgm:chPref val="3"/>
        </dgm:presLayoutVars>
      </dgm:prSet>
      <dgm:spPr/>
    </dgm:pt>
    <dgm:pt modelId="{FC8500A3-478E-41E7-AD5E-8B86A0547B91}" type="pres">
      <dgm:prSet presAssocID="{6221DBE7-2597-4156-9391-A31362B904A7}" presName="hierChild2" presStyleCnt="0"/>
      <dgm:spPr/>
    </dgm:pt>
    <dgm:pt modelId="{A344FC6C-1FAE-40E2-8582-20F0BFB0BCC5}" type="pres">
      <dgm:prSet presAssocID="{0BF09EA9-B34E-4F44-BAB8-1EC50CCAD7C1}" presName="hierRoot1" presStyleCnt="0"/>
      <dgm:spPr/>
    </dgm:pt>
    <dgm:pt modelId="{96185CEF-0013-45E6-AE94-5C031B36C6BB}" type="pres">
      <dgm:prSet presAssocID="{0BF09EA9-B34E-4F44-BAB8-1EC50CCAD7C1}" presName="composite" presStyleCnt="0"/>
      <dgm:spPr/>
    </dgm:pt>
    <dgm:pt modelId="{D6E6F3A9-18C2-4F37-BE17-08625FDBB311}" type="pres">
      <dgm:prSet presAssocID="{0BF09EA9-B34E-4F44-BAB8-1EC50CCAD7C1}" presName="background" presStyleLbl="node0" presStyleIdx="1" presStyleCnt="4"/>
      <dgm:spPr/>
    </dgm:pt>
    <dgm:pt modelId="{A9092FDE-0242-45EB-BA30-2434A87AC536}" type="pres">
      <dgm:prSet presAssocID="{0BF09EA9-B34E-4F44-BAB8-1EC50CCAD7C1}" presName="text" presStyleLbl="fgAcc0" presStyleIdx="1" presStyleCnt="4">
        <dgm:presLayoutVars>
          <dgm:chPref val="3"/>
        </dgm:presLayoutVars>
      </dgm:prSet>
      <dgm:spPr/>
    </dgm:pt>
    <dgm:pt modelId="{145C5C3B-CC2E-432E-8BB5-CC8833E4AB52}" type="pres">
      <dgm:prSet presAssocID="{0BF09EA9-B34E-4F44-BAB8-1EC50CCAD7C1}" presName="hierChild2" presStyleCnt="0"/>
      <dgm:spPr/>
    </dgm:pt>
    <dgm:pt modelId="{87CB8629-1EAC-44F5-8DB7-69BF3898E965}" type="pres">
      <dgm:prSet presAssocID="{A64BACDE-E84E-4BD0-9B32-0D961BA88AD3}" presName="hierRoot1" presStyleCnt="0"/>
      <dgm:spPr/>
    </dgm:pt>
    <dgm:pt modelId="{CCF62350-BA19-4B51-A83D-75453371D252}" type="pres">
      <dgm:prSet presAssocID="{A64BACDE-E84E-4BD0-9B32-0D961BA88AD3}" presName="composite" presStyleCnt="0"/>
      <dgm:spPr/>
    </dgm:pt>
    <dgm:pt modelId="{187145C2-11E2-4C49-89BB-2851F80C9D00}" type="pres">
      <dgm:prSet presAssocID="{A64BACDE-E84E-4BD0-9B32-0D961BA88AD3}" presName="background" presStyleLbl="node0" presStyleIdx="2" presStyleCnt="4"/>
      <dgm:spPr/>
    </dgm:pt>
    <dgm:pt modelId="{29A1DA1A-5183-46D1-8ECD-6E80A0B8CF38}" type="pres">
      <dgm:prSet presAssocID="{A64BACDE-E84E-4BD0-9B32-0D961BA88AD3}" presName="text" presStyleLbl="fgAcc0" presStyleIdx="2" presStyleCnt="4">
        <dgm:presLayoutVars>
          <dgm:chPref val="3"/>
        </dgm:presLayoutVars>
      </dgm:prSet>
      <dgm:spPr/>
    </dgm:pt>
    <dgm:pt modelId="{6DAB386B-5403-44DE-9688-14DF6A2EE3D5}" type="pres">
      <dgm:prSet presAssocID="{A64BACDE-E84E-4BD0-9B32-0D961BA88AD3}" presName="hierChild2" presStyleCnt="0"/>
      <dgm:spPr/>
    </dgm:pt>
    <dgm:pt modelId="{0BE19039-E322-4A26-B738-63825FBEABD9}" type="pres">
      <dgm:prSet presAssocID="{EB60B941-CF51-4AA2-959D-59FD3182BDEF}" presName="hierRoot1" presStyleCnt="0"/>
      <dgm:spPr/>
    </dgm:pt>
    <dgm:pt modelId="{02D659C7-C035-4281-A9AF-E9182A0FC7FE}" type="pres">
      <dgm:prSet presAssocID="{EB60B941-CF51-4AA2-959D-59FD3182BDEF}" presName="composite" presStyleCnt="0"/>
      <dgm:spPr/>
    </dgm:pt>
    <dgm:pt modelId="{5FFD2549-B469-40DB-BD58-CB18129048BD}" type="pres">
      <dgm:prSet presAssocID="{EB60B941-CF51-4AA2-959D-59FD3182BDEF}" presName="background" presStyleLbl="node0" presStyleIdx="3" presStyleCnt="4"/>
      <dgm:spPr/>
    </dgm:pt>
    <dgm:pt modelId="{C74A8C76-2234-413D-B4F4-FF8C5E215C83}" type="pres">
      <dgm:prSet presAssocID="{EB60B941-CF51-4AA2-959D-59FD3182BDEF}" presName="text" presStyleLbl="fgAcc0" presStyleIdx="3" presStyleCnt="4">
        <dgm:presLayoutVars>
          <dgm:chPref val="3"/>
        </dgm:presLayoutVars>
      </dgm:prSet>
      <dgm:spPr/>
    </dgm:pt>
    <dgm:pt modelId="{1728C71F-9EDD-4CC0-AC4B-4AD9BA2DA555}" type="pres">
      <dgm:prSet presAssocID="{EB60B941-CF51-4AA2-959D-59FD3182BDEF}" presName="hierChild2" presStyleCnt="0"/>
      <dgm:spPr/>
    </dgm:pt>
  </dgm:ptLst>
  <dgm:cxnLst>
    <dgm:cxn modelId="{72229002-3D8C-43E1-9BAD-D738B3E1D5AE}" type="presOf" srcId="{4109EB82-B463-40F7-BFB7-47B628E51CDC}" destId="{607B0B18-7280-441A-8287-572C7EBF8C56}" srcOrd="0" destOrd="0" presId="urn:microsoft.com/office/officeart/2005/8/layout/hierarchy1"/>
    <dgm:cxn modelId="{DE44E504-7A55-4E8D-AFC8-C2D09340B6B0}" type="presOf" srcId="{EB60B941-CF51-4AA2-959D-59FD3182BDEF}" destId="{C74A8C76-2234-413D-B4F4-FF8C5E215C83}" srcOrd="0" destOrd="0" presId="urn:microsoft.com/office/officeart/2005/8/layout/hierarchy1"/>
    <dgm:cxn modelId="{537D2606-85D6-4B1A-8B1D-FC9902432F1F}" type="presOf" srcId="{A64BACDE-E84E-4BD0-9B32-0D961BA88AD3}" destId="{29A1DA1A-5183-46D1-8ECD-6E80A0B8CF38}" srcOrd="0" destOrd="0" presId="urn:microsoft.com/office/officeart/2005/8/layout/hierarchy1"/>
    <dgm:cxn modelId="{23F4EE13-01F1-48F0-9FF8-BF1F736FB62B}" srcId="{4109EB82-B463-40F7-BFB7-47B628E51CDC}" destId="{6221DBE7-2597-4156-9391-A31362B904A7}" srcOrd="0" destOrd="0" parTransId="{E85204C9-FAAB-4A7C-9A9B-BA49733575F0}" sibTransId="{6131FAB3-2CE4-40A1-A751-81BE9ED63384}"/>
    <dgm:cxn modelId="{61186C71-459C-4984-A5A5-000EEFC12E2C}" type="presOf" srcId="{0BF09EA9-B34E-4F44-BAB8-1EC50CCAD7C1}" destId="{A9092FDE-0242-45EB-BA30-2434A87AC536}" srcOrd="0" destOrd="0" presId="urn:microsoft.com/office/officeart/2005/8/layout/hierarchy1"/>
    <dgm:cxn modelId="{7D80F58D-29ED-44B6-9125-673D2F166C1C}" type="presOf" srcId="{6221DBE7-2597-4156-9391-A31362B904A7}" destId="{18C06493-8CBA-4830-91BD-1157E03D8FDB}" srcOrd="0" destOrd="0" presId="urn:microsoft.com/office/officeart/2005/8/layout/hierarchy1"/>
    <dgm:cxn modelId="{8E865DD6-5FB1-4F61-8F86-F4A58A359285}" srcId="{4109EB82-B463-40F7-BFB7-47B628E51CDC}" destId="{A64BACDE-E84E-4BD0-9B32-0D961BA88AD3}" srcOrd="2" destOrd="0" parTransId="{5C5F6B06-9CBD-4B6E-A068-4508A5C43E4A}" sibTransId="{C07BE6D1-7F99-4ACA-AC4F-E9DF62DBE58D}"/>
    <dgm:cxn modelId="{5BE525DA-040E-4EC8-AC31-715E818DC1B1}" srcId="{4109EB82-B463-40F7-BFB7-47B628E51CDC}" destId="{EB60B941-CF51-4AA2-959D-59FD3182BDEF}" srcOrd="3" destOrd="0" parTransId="{89F37A3F-F902-4694-8F19-8261A13B8671}" sibTransId="{80FA0BC9-1F5F-41B9-B95F-8E1CB2C2C11F}"/>
    <dgm:cxn modelId="{DBB1F2DF-737D-4167-9DA4-6F28620B1A9D}" srcId="{4109EB82-B463-40F7-BFB7-47B628E51CDC}" destId="{0BF09EA9-B34E-4F44-BAB8-1EC50CCAD7C1}" srcOrd="1" destOrd="0" parTransId="{09008669-3124-4594-A7A4-7CB70CD5808D}" sibTransId="{34478997-4535-49EE-B761-C46EF92F9B83}"/>
    <dgm:cxn modelId="{1B0B688B-49BC-406A-8666-C2BC3DCACB0E}" type="presParOf" srcId="{607B0B18-7280-441A-8287-572C7EBF8C56}" destId="{7940DF21-3C89-430E-A023-A14C07F27A17}" srcOrd="0" destOrd="0" presId="urn:microsoft.com/office/officeart/2005/8/layout/hierarchy1"/>
    <dgm:cxn modelId="{14264366-0FBC-4DDD-A74B-8D138500515C}" type="presParOf" srcId="{7940DF21-3C89-430E-A023-A14C07F27A17}" destId="{DED1F3EF-9CBE-41E0-89B3-7DFC1454BB51}" srcOrd="0" destOrd="0" presId="urn:microsoft.com/office/officeart/2005/8/layout/hierarchy1"/>
    <dgm:cxn modelId="{51740929-220C-49AF-B6EA-455071268E46}" type="presParOf" srcId="{DED1F3EF-9CBE-41E0-89B3-7DFC1454BB51}" destId="{9E3DCB92-DA7F-4037-9913-1509B8D8B6F0}" srcOrd="0" destOrd="0" presId="urn:microsoft.com/office/officeart/2005/8/layout/hierarchy1"/>
    <dgm:cxn modelId="{8D8955C2-46F6-458E-BF64-84368FD6029E}" type="presParOf" srcId="{DED1F3EF-9CBE-41E0-89B3-7DFC1454BB51}" destId="{18C06493-8CBA-4830-91BD-1157E03D8FDB}" srcOrd="1" destOrd="0" presId="urn:microsoft.com/office/officeart/2005/8/layout/hierarchy1"/>
    <dgm:cxn modelId="{F8FB3006-F5C8-48D8-BC88-0507F9AD8D71}" type="presParOf" srcId="{7940DF21-3C89-430E-A023-A14C07F27A17}" destId="{FC8500A3-478E-41E7-AD5E-8B86A0547B91}" srcOrd="1" destOrd="0" presId="urn:microsoft.com/office/officeart/2005/8/layout/hierarchy1"/>
    <dgm:cxn modelId="{6883C103-F965-4D2D-B7D2-B8572B4F7F59}" type="presParOf" srcId="{607B0B18-7280-441A-8287-572C7EBF8C56}" destId="{A344FC6C-1FAE-40E2-8582-20F0BFB0BCC5}" srcOrd="1" destOrd="0" presId="urn:microsoft.com/office/officeart/2005/8/layout/hierarchy1"/>
    <dgm:cxn modelId="{7C74E6CC-4B17-4DA2-B322-9E8105024658}" type="presParOf" srcId="{A344FC6C-1FAE-40E2-8582-20F0BFB0BCC5}" destId="{96185CEF-0013-45E6-AE94-5C031B36C6BB}" srcOrd="0" destOrd="0" presId="urn:microsoft.com/office/officeart/2005/8/layout/hierarchy1"/>
    <dgm:cxn modelId="{023DE966-B30F-465E-B1E0-0750C8862328}" type="presParOf" srcId="{96185CEF-0013-45E6-AE94-5C031B36C6BB}" destId="{D6E6F3A9-18C2-4F37-BE17-08625FDBB311}" srcOrd="0" destOrd="0" presId="urn:microsoft.com/office/officeart/2005/8/layout/hierarchy1"/>
    <dgm:cxn modelId="{BE463A3F-D379-473C-B3A0-3D7D5F8B4C95}" type="presParOf" srcId="{96185CEF-0013-45E6-AE94-5C031B36C6BB}" destId="{A9092FDE-0242-45EB-BA30-2434A87AC536}" srcOrd="1" destOrd="0" presId="urn:microsoft.com/office/officeart/2005/8/layout/hierarchy1"/>
    <dgm:cxn modelId="{212249A0-CD16-47AF-B729-1E7871B4CD22}" type="presParOf" srcId="{A344FC6C-1FAE-40E2-8582-20F0BFB0BCC5}" destId="{145C5C3B-CC2E-432E-8BB5-CC8833E4AB52}" srcOrd="1" destOrd="0" presId="urn:microsoft.com/office/officeart/2005/8/layout/hierarchy1"/>
    <dgm:cxn modelId="{A5E89C2E-04E2-4B15-A94F-6E3665ECF21F}" type="presParOf" srcId="{607B0B18-7280-441A-8287-572C7EBF8C56}" destId="{87CB8629-1EAC-44F5-8DB7-69BF3898E965}" srcOrd="2" destOrd="0" presId="urn:microsoft.com/office/officeart/2005/8/layout/hierarchy1"/>
    <dgm:cxn modelId="{12F85FF6-EFED-46B4-9E40-E8A96BC7FB48}" type="presParOf" srcId="{87CB8629-1EAC-44F5-8DB7-69BF3898E965}" destId="{CCF62350-BA19-4B51-A83D-75453371D252}" srcOrd="0" destOrd="0" presId="urn:microsoft.com/office/officeart/2005/8/layout/hierarchy1"/>
    <dgm:cxn modelId="{4637405D-6D6B-4E49-AF7B-AF884D5D99C9}" type="presParOf" srcId="{CCF62350-BA19-4B51-A83D-75453371D252}" destId="{187145C2-11E2-4C49-89BB-2851F80C9D00}" srcOrd="0" destOrd="0" presId="urn:microsoft.com/office/officeart/2005/8/layout/hierarchy1"/>
    <dgm:cxn modelId="{8C9D9775-7A3E-469B-90FE-E8A5FC58B083}" type="presParOf" srcId="{CCF62350-BA19-4B51-A83D-75453371D252}" destId="{29A1DA1A-5183-46D1-8ECD-6E80A0B8CF38}" srcOrd="1" destOrd="0" presId="urn:microsoft.com/office/officeart/2005/8/layout/hierarchy1"/>
    <dgm:cxn modelId="{15901CC3-EDCF-4F6A-81C9-CA39EE2B6D1D}" type="presParOf" srcId="{87CB8629-1EAC-44F5-8DB7-69BF3898E965}" destId="{6DAB386B-5403-44DE-9688-14DF6A2EE3D5}" srcOrd="1" destOrd="0" presId="urn:microsoft.com/office/officeart/2005/8/layout/hierarchy1"/>
    <dgm:cxn modelId="{213B3C0D-979E-4B9B-B140-829175A02D14}" type="presParOf" srcId="{607B0B18-7280-441A-8287-572C7EBF8C56}" destId="{0BE19039-E322-4A26-B738-63825FBEABD9}" srcOrd="3" destOrd="0" presId="urn:microsoft.com/office/officeart/2005/8/layout/hierarchy1"/>
    <dgm:cxn modelId="{CC16D360-3864-4DA8-9974-3974EE8784C9}" type="presParOf" srcId="{0BE19039-E322-4A26-B738-63825FBEABD9}" destId="{02D659C7-C035-4281-A9AF-E9182A0FC7FE}" srcOrd="0" destOrd="0" presId="urn:microsoft.com/office/officeart/2005/8/layout/hierarchy1"/>
    <dgm:cxn modelId="{D905D6F9-AFEF-4346-831A-F8CB8B26D77C}" type="presParOf" srcId="{02D659C7-C035-4281-A9AF-E9182A0FC7FE}" destId="{5FFD2549-B469-40DB-BD58-CB18129048BD}" srcOrd="0" destOrd="0" presId="urn:microsoft.com/office/officeart/2005/8/layout/hierarchy1"/>
    <dgm:cxn modelId="{EF47E216-BA3E-4193-9BA8-F5DDE5DEF0E2}" type="presParOf" srcId="{02D659C7-C035-4281-A9AF-E9182A0FC7FE}" destId="{C74A8C76-2234-413D-B4F4-FF8C5E215C83}" srcOrd="1" destOrd="0" presId="urn:microsoft.com/office/officeart/2005/8/layout/hierarchy1"/>
    <dgm:cxn modelId="{A2B91E4B-BBAD-4A8B-88F4-D42EF9B76419}" type="presParOf" srcId="{0BE19039-E322-4A26-B738-63825FBEABD9}" destId="{1728C71F-9EDD-4CC0-AC4B-4AD9BA2DA55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82FB30-736F-47AE-9022-4B4454CFA575}" type="doc">
      <dgm:prSet loTypeId="urn:microsoft.com/office/officeart/2018/2/layout/Icon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875DA501-0D8D-4367-AC7B-902E87F73529}">
      <dgm:prSet/>
      <dgm:spPr/>
      <dgm:t>
        <a:bodyPr/>
        <a:lstStyle/>
        <a:p>
          <a:pPr>
            <a:lnSpc>
              <a:spcPct val="100000"/>
            </a:lnSpc>
          </a:pPr>
          <a:r>
            <a:rPr lang="en-US" dirty="0"/>
            <a:t>Invests in larger companies or growth stage startups</a:t>
          </a:r>
        </a:p>
      </dgm:t>
    </dgm:pt>
    <dgm:pt modelId="{10A7D2B1-5941-4326-A35B-E98F6D5D8FE6}" type="parTrans" cxnId="{19906A64-D1AD-4D73-9E8A-F8F1D8EA90E8}">
      <dgm:prSet/>
      <dgm:spPr/>
      <dgm:t>
        <a:bodyPr/>
        <a:lstStyle/>
        <a:p>
          <a:endParaRPr lang="en-US"/>
        </a:p>
      </dgm:t>
    </dgm:pt>
    <dgm:pt modelId="{6EE5A584-8342-47D9-92F3-6DE0A8CDABA9}" type="sibTrans" cxnId="{19906A64-D1AD-4D73-9E8A-F8F1D8EA90E8}">
      <dgm:prSet/>
      <dgm:spPr/>
      <dgm:t>
        <a:bodyPr/>
        <a:lstStyle/>
        <a:p>
          <a:endParaRPr lang="en-US"/>
        </a:p>
      </dgm:t>
    </dgm:pt>
    <dgm:pt modelId="{3AD3E877-ED2F-4F30-A8E9-B988B330A049}">
      <dgm:prSet/>
      <dgm:spPr/>
      <dgm:t>
        <a:bodyPr/>
        <a:lstStyle/>
        <a:p>
          <a:pPr>
            <a:lnSpc>
              <a:spcPct val="100000"/>
            </a:lnSpc>
          </a:pPr>
          <a:r>
            <a:rPr lang="en-US"/>
            <a:t>Larger investments minimum $25 Million</a:t>
          </a:r>
        </a:p>
      </dgm:t>
    </dgm:pt>
    <dgm:pt modelId="{74E93B34-174D-42A3-B092-AE5BE2B76CA8}" type="parTrans" cxnId="{C7B7280C-6F8B-43F3-ABE2-84F8BECB9820}">
      <dgm:prSet/>
      <dgm:spPr/>
      <dgm:t>
        <a:bodyPr/>
        <a:lstStyle/>
        <a:p>
          <a:endParaRPr lang="en-US"/>
        </a:p>
      </dgm:t>
    </dgm:pt>
    <dgm:pt modelId="{7B04A541-A807-4A11-9E85-03BB4FFA94E7}" type="sibTrans" cxnId="{C7B7280C-6F8B-43F3-ABE2-84F8BECB9820}">
      <dgm:prSet/>
      <dgm:spPr/>
      <dgm:t>
        <a:bodyPr/>
        <a:lstStyle/>
        <a:p>
          <a:endParaRPr lang="en-US"/>
        </a:p>
      </dgm:t>
    </dgm:pt>
    <dgm:pt modelId="{957C0EE3-579D-4C0E-BFD3-825E82A00A6B}">
      <dgm:prSet/>
      <dgm:spPr/>
      <dgm:t>
        <a:bodyPr/>
        <a:lstStyle/>
        <a:p>
          <a:pPr>
            <a:lnSpc>
              <a:spcPct val="100000"/>
            </a:lnSpc>
          </a:pPr>
          <a:r>
            <a:rPr lang="en-US" dirty="0"/>
            <a:t>Series B, Series C, Series D Round etc. </a:t>
          </a:r>
        </a:p>
      </dgm:t>
    </dgm:pt>
    <dgm:pt modelId="{523284A7-B122-4638-A10B-152BDE723380}" type="parTrans" cxnId="{5EE49027-11B2-477A-83A0-F73A36A8A21B}">
      <dgm:prSet/>
      <dgm:spPr/>
      <dgm:t>
        <a:bodyPr/>
        <a:lstStyle/>
        <a:p>
          <a:endParaRPr lang="en-US"/>
        </a:p>
      </dgm:t>
    </dgm:pt>
    <dgm:pt modelId="{4DD022B9-9F9E-43BE-B959-B4C284054CD5}" type="sibTrans" cxnId="{5EE49027-11B2-477A-83A0-F73A36A8A21B}">
      <dgm:prSet/>
      <dgm:spPr/>
      <dgm:t>
        <a:bodyPr/>
        <a:lstStyle/>
        <a:p>
          <a:endParaRPr lang="en-US"/>
        </a:p>
      </dgm:t>
    </dgm:pt>
    <dgm:pt modelId="{15871DDC-E1E9-4204-BBE0-AF07C3FEA04B}">
      <dgm:prSet/>
      <dgm:spPr/>
      <dgm:t>
        <a:bodyPr/>
        <a:lstStyle/>
        <a:p>
          <a:pPr>
            <a:lnSpc>
              <a:spcPct val="100000"/>
            </a:lnSpc>
          </a:pPr>
          <a:r>
            <a:rPr lang="en-US"/>
            <a:t>Average fund size of $5 Billion</a:t>
          </a:r>
        </a:p>
      </dgm:t>
    </dgm:pt>
    <dgm:pt modelId="{35B03EBC-05B0-4B65-8A27-D0E473C6DE7F}" type="parTrans" cxnId="{9D8ED33B-D859-414A-BD3B-B0B7E16722D9}">
      <dgm:prSet/>
      <dgm:spPr/>
      <dgm:t>
        <a:bodyPr/>
        <a:lstStyle/>
        <a:p>
          <a:endParaRPr lang="en-US"/>
        </a:p>
      </dgm:t>
    </dgm:pt>
    <dgm:pt modelId="{8EEAFCCC-C4E7-4035-8BD2-57055164943E}" type="sibTrans" cxnId="{9D8ED33B-D859-414A-BD3B-B0B7E16722D9}">
      <dgm:prSet/>
      <dgm:spPr/>
      <dgm:t>
        <a:bodyPr/>
        <a:lstStyle/>
        <a:p>
          <a:endParaRPr lang="en-US"/>
        </a:p>
      </dgm:t>
    </dgm:pt>
    <dgm:pt modelId="{695F9A87-D232-4BC6-913D-D2DD02637C96}">
      <dgm:prSet/>
      <dgm:spPr/>
      <dgm:t>
        <a:bodyPr/>
        <a:lstStyle/>
        <a:p>
          <a:pPr>
            <a:lnSpc>
              <a:spcPct val="100000"/>
            </a:lnSpc>
          </a:pPr>
          <a:r>
            <a:rPr lang="en-US" dirty="0"/>
            <a:t>Hold till Acquisition, IPO</a:t>
          </a:r>
        </a:p>
      </dgm:t>
    </dgm:pt>
    <dgm:pt modelId="{E1B64973-9085-4ACF-869F-A49D019ADA73}" type="parTrans" cxnId="{576EC116-FB6D-4B02-8804-6EB990EEC35C}">
      <dgm:prSet/>
      <dgm:spPr/>
      <dgm:t>
        <a:bodyPr/>
        <a:lstStyle/>
        <a:p>
          <a:endParaRPr lang="en-US"/>
        </a:p>
      </dgm:t>
    </dgm:pt>
    <dgm:pt modelId="{8349F745-B8EA-4318-8E4A-10C3D37397F1}" type="sibTrans" cxnId="{576EC116-FB6D-4B02-8804-6EB990EEC35C}">
      <dgm:prSet/>
      <dgm:spPr/>
      <dgm:t>
        <a:bodyPr/>
        <a:lstStyle/>
        <a:p>
          <a:endParaRPr lang="en-US"/>
        </a:p>
      </dgm:t>
    </dgm:pt>
    <dgm:pt modelId="{BBC02C08-616C-48B4-AA77-0CCB6EF670D4}" type="pres">
      <dgm:prSet presAssocID="{EC82FB30-736F-47AE-9022-4B4454CFA575}" presName="root" presStyleCnt="0">
        <dgm:presLayoutVars>
          <dgm:dir/>
          <dgm:resizeHandles val="exact"/>
        </dgm:presLayoutVars>
      </dgm:prSet>
      <dgm:spPr/>
    </dgm:pt>
    <dgm:pt modelId="{B907E9F4-6CAA-44BC-8F1D-B0992E5C9EEC}" type="pres">
      <dgm:prSet presAssocID="{875DA501-0D8D-4367-AC7B-902E87F73529}" presName="compNode" presStyleCnt="0"/>
      <dgm:spPr/>
    </dgm:pt>
    <dgm:pt modelId="{24CF2DFC-3C18-44FF-9ABA-657EE25C3157}" type="pres">
      <dgm:prSet presAssocID="{875DA501-0D8D-4367-AC7B-902E87F73529}" presName="iconRect" presStyleLbl="node1" presStyleIdx="0" presStyleCnt="5" custScaleX="186301" custScaleY="15610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pward trend"/>
        </a:ext>
      </dgm:extLst>
    </dgm:pt>
    <dgm:pt modelId="{80AE0948-397C-44C2-89F9-E3A2013C0B2E}" type="pres">
      <dgm:prSet presAssocID="{875DA501-0D8D-4367-AC7B-902E87F73529}" presName="spaceRect" presStyleCnt="0"/>
      <dgm:spPr/>
    </dgm:pt>
    <dgm:pt modelId="{7ED50773-0195-4F7A-B86B-395258740848}" type="pres">
      <dgm:prSet presAssocID="{875DA501-0D8D-4367-AC7B-902E87F73529}" presName="textRect" presStyleLbl="revTx" presStyleIdx="0" presStyleCnt="5">
        <dgm:presLayoutVars>
          <dgm:chMax val="1"/>
          <dgm:chPref val="1"/>
        </dgm:presLayoutVars>
      </dgm:prSet>
      <dgm:spPr/>
    </dgm:pt>
    <dgm:pt modelId="{CF6BCB2E-037B-4409-8F3F-59F814388B30}" type="pres">
      <dgm:prSet presAssocID="{6EE5A584-8342-47D9-92F3-6DE0A8CDABA9}" presName="sibTrans" presStyleCnt="0"/>
      <dgm:spPr/>
    </dgm:pt>
    <dgm:pt modelId="{A48EF9C9-9908-415F-99BE-4AFB018A8F19}" type="pres">
      <dgm:prSet presAssocID="{3AD3E877-ED2F-4F30-A8E9-B988B330A049}" presName="compNode" presStyleCnt="0"/>
      <dgm:spPr/>
    </dgm:pt>
    <dgm:pt modelId="{D553CA37-1FEA-4BE5-B14B-357442706247}" type="pres">
      <dgm:prSet presAssocID="{3AD3E877-ED2F-4F30-A8E9-B988B330A049}" presName="iconRect" presStyleLbl="node1" presStyleIdx="1" presStyleCnt="5" custScaleX="186301" custScaleY="15610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4A71BDB1-BCAE-4F9A-BD21-755B821B30DC}" type="pres">
      <dgm:prSet presAssocID="{3AD3E877-ED2F-4F30-A8E9-B988B330A049}" presName="spaceRect" presStyleCnt="0"/>
      <dgm:spPr/>
    </dgm:pt>
    <dgm:pt modelId="{92116FB8-06EE-4013-85C2-617A563FDAC1}" type="pres">
      <dgm:prSet presAssocID="{3AD3E877-ED2F-4F30-A8E9-B988B330A049}" presName="textRect" presStyleLbl="revTx" presStyleIdx="1" presStyleCnt="5">
        <dgm:presLayoutVars>
          <dgm:chMax val="1"/>
          <dgm:chPref val="1"/>
        </dgm:presLayoutVars>
      </dgm:prSet>
      <dgm:spPr/>
    </dgm:pt>
    <dgm:pt modelId="{9BB3C6ED-5AF9-4E03-9D09-4FB6900EDA0E}" type="pres">
      <dgm:prSet presAssocID="{7B04A541-A807-4A11-9E85-03BB4FFA94E7}" presName="sibTrans" presStyleCnt="0"/>
      <dgm:spPr/>
    </dgm:pt>
    <dgm:pt modelId="{2567FB8A-AAA0-4D90-B3BD-124DD5652C80}" type="pres">
      <dgm:prSet presAssocID="{957C0EE3-579D-4C0E-BFD3-825E82A00A6B}" presName="compNode" presStyleCnt="0"/>
      <dgm:spPr/>
    </dgm:pt>
    <dgm:pt modelId="{9D0808DD-DC8E-43BB-9A28-11E37104CF71}" type="pres">
      <dgm:prSet presAssocID="{957C0EE3-579D-4C0E-BFD3-825E82A00A6B}" presName="iconRect" presStyleLbl="node1" presStyleIdx="2" presStyleCnt="5" custScaleX="186301" custScaleY="15610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VD player"/>
        </a:ext>
      </dgm:extLst>
    </dgm:pt>
    <dgm:pt modelId="{5CF893E1-76AB-43FF-BA6D-3D997D2DC23A}" type="pres">
      <dgm:prSet presAssocID="{957C0EE3-579D-4C0E-BFD3-825E82A00A6B}" presName="spaceRect" presStyleCnt="0"/>
      <dgm:spPr/>
    </dgm:pt>
    <dgm:pt modelId="{26695110-542E-4D52-AF6B-69585F21DCA5}" type="pres">
      <dgm:prSet presAssocID="{957C0EE3-579D-4C0E-BFD3-825E82A00A6B}" presName="textRect" presStyleLbl="revTx" presStyleIdx="2" presStyleCnt="5">
        <dgm:presLayoutVars>
          <dgm:chMax val="1"/>
          <dgm:chPref val="1"/>
        </dgm:presLayoutVars>
      </dgm:prSet>
      <dgm:spPr/>
    </dgm:pt>
    <dgm:pt modelId="{7B5B7633-E1FC-489F-9DBD-A38E60231FAA}" type="pres">
      <dgm:prSet presAssocID="{4DD022B9-9F9E-43BE-B959-B4C284054CD5}" presName="sibTrans" presStyleCnt="0"/>
      <dgm:spPr/>
    </dgm:pt>
    <dgm:pt modelId="{9055EA93-D1DB-438F-8949-3D889064B780}" type="pres">
      <dgm:prSet presAssocID="{15871DDC-E1E9-4204-BBE0-AF07C3FEA04B}" presName="compNode" presStyleCnt="0"/>
      <dgm:spPr/>
    </dgm:pt>
    <dgm:pt modelId="{799814B1-3D0C-41F6-ABF8-63D6F8313CC4}" type="pres">
      <dgm:prSet presAssocID="{15871DDC-E1E9-4204-BBE0-AF07C3FEA04B}" presName="iconRect" presStyleLbl="node1" presStyleIdx="3" presStyleCnt="5" custScaleX="186301" custScaleY="15610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oins"/>
        </a:ext>
      </dgm:extLst>
    </dgm:pt>
    <dgm:pt modelId="{407CBE43-E9EB-40C6-B38D-417BEAFB0417}" type="pres">
      <dgm:prSet presAssocID="{15871DDC-E1E9-4204-BBE0-AF07C3FEA04B}" presName="spaceRect" presStyleCnt="0"/>
      <dgm:spPr/>
    </dgm:pt>
    <dgm:pt modelId="{8F5A0473-1861-40A9-AE8B-25DAE2040FD7}" type="pres">
      <dgm:prSet presAssocID="{15871DDC-E1E9-4204-BBE0-AF07C3FEA04B}" presName="textRect" presStyleLbl="revTx" presStyleIdx="3" presStyleCnt="5">
        <dgm:presLayoutVars>
          <dgm:chMax val="1"/>
          <dgm:chPref val="1"/>
        </dgm:presLayoutVars>
      </dgm:prSet>
      <dgm:spPr/>
    </dgm:pt>
    <dgm:pt modelId="{A0A4576A-0149-42B1-AC26-6D5E3B139032}" type="pres">
      <dgm:prSet presAssocID="{8EEAFCCC-C4E7-4035-8BD2-57055164943E}" presName="sibTrans" presStyleCnt="0"/>
      <dgm:spPr/>
    </dgm:pt>
    <dgm:pt modelId="{9A639814-749F-4C4C-A8B0-D16A4F42284E}" type="pres">
      <dgm:prSet presAssocID="{695F9A87-D232-4BC6-913D-D2DD02637C96}" presName="compNode" presStyleCnt="0"/>
      <dgm:spPr/>
    </dgm:pt>
    <dgm:pt modelId="{AF4F544E-F718-4501-B34B-7D591EAA4602}" type="pres">
      <dgm:prSet presAssocID="{695F9A87-D232-4BC6-913D-D2DD02637C96}" presName="iconRect" presStyleLbl="node1" presStyleIdx="4" presStyleCnt="5" custScaleX="186301" custScaleY="15610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andshake"/>
        </a:ext>
      </dgm:extLst>
    </dgm:pt>
    <dgm:pt modelId="{305BCA40-0C2F-4C14-BC67-A90BC769B3B0}" type="pres">
      <dgm:prSet presAssocID="{695F9A87-D232-4BC6-913D-D2DD02637C96}" presName="spaceRect" presStyleCnt="0"/>
      <dgm:spPr/>
    </dgm:pt>
    <dgm:pt modelId="{817F4379-7B51-430B-835B-1B67ECDE4E15}" type="pres">
      <dgm:prSet presAssocID="{695F9A87-D232-4BC6-913D-D2DD02637C96}" presName="textRect" presStyleLbl="revTx" presStyleIdx="4" presStyleCnt="5" custScaleX="132673">
        <dgm:presLayoutVars>
          <dgm:chMax val="1"/>
          <dgm:chPref val="1"/>
        </dgm:presLayoutVars>
      </dgm:prSet>
      <dgm:spPr/>
    </dgm:pt>
  </dgm:ptLst>
  <dgm:cxnLst>
    <dgm:cxn modelId="{C7B7280C-6F8B-43F3-ABE2-84F8BECB9820}" srcId="{EC82FB30-736F-47AE-9022-4B4454CFA575}" destId="{3AD3E877-ED2F-4F30-A8E9-B988B330A049}" srcOrd="1" destOrd="0" parTransId="{74E93B34-174D-42A3-B092-AE5BE2B76CA8}" sibTransId="{7B04A541-A807-4A11-9E85-03BB4FFA94E7}"/>
    <dgm:cxn modelId="{576EC116-FB6D-4B02-8804-6EB990EEC35C}" srcId="{EC82FB30-736F-47AE-9022-4B4454CFA575}" destId="{695F9A87-D232-4BC6-913D-D2DD02637C96}" srcOrd="4" destOrd="0" parTransId="{E1B64973-9085-4ACF-869F-A49D019ADA73}" sibTransId="{8349F745-B8EA-4318-8E4A-10C3D37397F1}"/>
    <dgm:cxn modelId="{98744B1B-B78C-4184-8BFE-5AD639BB805C}" type="presOf" srcId="{695F9A87-D232-4BC6-913D-D2DD02637C96}" destId="{817F4379-7B51-430B-835B-1B67ECDE4E15}" srcOrd="0" destOrd="0" presId="urn:microsoft.com/office/officeart/2018/2/layout/IconLabelList"/>
    <dgm:cxn modelId="{5EE49027-11B2-477A-83A0-F73A36A8A21B}" srcId="{EC82FB30-736F-47AE-9022-4B4454CFA575}" destId="{957C0EE3-579D-4C0E-BFD3-825E82A00A6B}" srcOrd="2" destOrd="0" parTransId="{523284A7-B122-4638-A10B-152BDE723380}" sibTransId="{4DD022B9-9F9E-43BE-B959-B4C284054CD5}"/>
    <dgm:cxn modelId="{1A826736-06CB-4F7F-867F-56AE2EC41DDC}" type="presOf" srcId="{EC82FB30-736F-47AE-9022-4B4454CFA575}" destId="{BBC02C08-616C-48B4-AA77-0CCB6EF670D4}" srcOrd="0" destOrd="0" presId="urn:microsoft.com/office/officeart/2018/2/layout/IconLabelList"/>
    <dgm:cxn modelId="{4059C939-9F5B-471A-92DF-439375392092}" type="presOf" srcId="{875DA501-0D8D-4367-AC7B-902E87F73529}" destId="{7ED50773-0195-4F7A-B86B-395258740848}" srcOrd="0" destOrd="0" presId="urn:microsoft.com/office/officeart/2018/2/layout/IconLabelList"/>
    <dgm:cxn modelId="{9D8ED33B-D859-414A-BD3B-B0B7E16722D9}" srcId="{EC82FB30-736F-47AE-9022-4B4454CFA575}" destId="{15871DDC-E1E9-4204-BBE0-AF07C3FEA04B}" srcOrd="3" destOrd="0" parTransId="{35B03EBC-05B0-4B65-8A27-D0E473C6DE7F}" sibTransId="{8EEAFCCC-C4E7-4035-8BD2-57055164943E}"/>
    <dgm:cxn modelId="{19906A64-D1AD-4D73-9E8A-F8F1D8EA90E8}" srcId="{EC82FB30-736F-47AE-9022-4B4454CFA575}" destId="{875DA501-0D8D-4367-AC7B-902E87F73529}" srcOrd="0" destOrd="0" parTransId="{10A7D2B1-5941-4326-A35B-E98F6D5D8FE6}" sibTransId="{6EE5A584-8342-47D9-92F3-6DE0A8CDABA9}"/>
    <dgm:cxn modelId="{36602B5A-D63D-40FC-8103-013FA542F908}" type="presOf" srcId="{957C0EE3-579D-4C0E-BFD3-825E82A00A6B}" destId="{26695110-542E-4D52-AF6B-69585F21DCA5}" srcOrd="0" destOrd="0" presId="urn:microsoft.com/office/officeart/2018/2/layout/IconLabelList"/>
    <dgm:cxn modelId="{A8686A82-2DE8-4508-8296-BB1F5112D4C5}" type="presOf" srcId="{3AD3E877-ED2F-4F30-A8E9-B988B330A049}" destId="{92116FB8-06EE-4013-85C2-617A563FDAC1}" srcOrd="0" destOrd="0" presId="urn:microsoft.com/office/officeart/2018/2/layout/IconLabelList"/>
    <dgm:cxn modelId="{BACDDBE6-7608-4093-BECA-58D4DA1F0039}" type="presOf" srcId="{15871DDC-E1E9-4204-BBE0-AF07C3FEA04B}" destId="{8F5A0473-1861-40A9-AE8B-25DAE2040FD7}" srcOrd="0" destOrd="0" presId="urn:microsoft.com/office/officeart/2018/2/layout/IconLabelList"/>
    <dgm:cxn modelId="{7D246E91-0DC2-48EB-967E-F3D50CC173ED}" type="presParOf" srcId="{BBC02C08-616C-48B4-AA77-0CCB6EF670D4}" destId="{B907E9F4-6CAA-44BC-8F1D-B0992E5C9EEC}" srcOrd="0" destOrd="0" presId="urn:microsoft.com/office/officeart/2018/2/layout/IconLabelList"/>
    <dgm:cxn modelId="{879B7257-44FF-4961-9422-3CE74EBF6CD6}" type="presParOf" srcId="{B907E9F4-6CAA-44BC-8F1D-B0992E5C9EEC}" destId="{24CF2DFC-3C18-44FF-9ABA-657EE25C3157}" srcOrd="0" destOrd="0" presId="urn:microsoft.com/office/officeart/2018/2/layout/IconLabelList"/>
    <dgm:cxn modelId="{BE7B010C-86AB-4944-8B46-6F127A1B4F13}" type="presParOf" srcId="{B907E9F4-6CAA-44BC-8F1D-B0992E5C9EEC}" destId="{80AE0948-397C-44C2-89F9-E3A2013C0B2E}" srcOrd="1" destOrd="0" presId="urn:microsoft.com/office/officeart/2018/2/layout/IconLabelList"/>
    <dgm:cxn modelId="{8419D964-502A-4B96-9AE1-EF4766A33C2B}" type="presParOf" srcId="{B907E9F4-6CAA-44BC-8F1D-B0992E5C9EEC}" destId="{7ED50773-0195-4F7A-B86B-395258740848}" srcOrd="2" destOrd="0" presId="urn:microsoft.com/office/officeart/2018/2/layout/IconLabelList"/>
    <dgm:cxn modelId="{14B1C903-71A8-4086-B0C0-47DE0C9EBFFF}" type="presParOf" srcId="{BBC02C08-616C-48B4-AA77-0CCB6EF670D4}" destId="{CF6BCB2E-037B-4409-8F3F-59F814388B30}" srcOrd="1" destOrd="0" presId="urn:microsoft.com/office/officeart/2018/2/layout/IconLabelList"/>
    <dgm:cxn modelId="{6E74CDA6-A5C3-46A0-8642-E5F8F98599DD}" type="presParOf" srcId="{BBC02C08-616C-48B4-AA77-0CCB6EF670D4}" destId="{A48EF9C9-9908-415F-99BE-4AFB018A8F19}" srcOrd="2" destOrd="0" presId="urn:microsoft.com/office/officeart/2018/2/layout/IconLabelList"/>
    <dgm:cxn modelId="{B35CB8B0-6858-45BD-A28B-6C65E310ECA5}" type="presParOf" srcId="{A48EF9C9-9908-415F-99BE-4AFB018A8F19}" destId="{D553CA37-1FEA-4BE5-B14B-357442706247}" srcOrd="0" destOrd="0" presId="urn:microsoft.com/office/officeart/2018/2/layout/IconLabelList"/>
    <dgm:cxn modelId="{3892CC53-2F87-47CD-86E9-50916F8AE222}" type="presParOf" srcId="{A48EF9C9-9908-415F-99BE-4AFB018A8F19}" destId="{4A71BDB1-BCAE-4F9A-BD21-755B821B30DC}" srcOrd="1" destOrd="0" presId="urn:microsoft.com/office/officeart/2018/2/layout/IconLabelList"/>
    <dgm:cxn modelId="{F2E7896C-2213-4FBF-AB3C-9641633191B7}" type="presParOf" srcId="{A48EF9C9-9908-415F-99BE-4AFB018A8F19}" destId="{92116FB8-06EE-4013-85C2-617A563FDAC1}" srcOrd="2" destOrd="0" presId="urn:microsoft.com/office/officeart/2018/2/layout/IconLabelList"/>
    <dgm:cxn modelId="{EBC805B2-874D-485B-B5C3-89F0A534D1E5}" type="presParOf" srcId="{BBC02C08-616C-48B4-AA77-0CCB6EF670D4}" destId="{9BB3C6ED-5AF9-4E03-9D09-4FB6900EDA0E}" srcOrd="3" destOrd="0" presId="urn:microsoft.com/office/officeart/2018/2/layout/IconLabelList"/>
    <dgm:cxn modelId="{960DBDFE-1B02-4EB8-BD42-7090182BB44D}" type="presParOf" srcId="{BBC02C08-616C-48B4-AA77-0CCB6EF670D4}" destId="{2567FB8A-AAA0-4D90-B3BD-124DD5652C80}" srcOrd="4" destOrd="0" presId="urn:microsoft.com/office/officeart/2018/2/layout/IconLabelList"/>
    <dgm:cxn modelId="{5002A0EE-DDD1-4091-8ED0-1570CCE469F4}" type="presParOf" srcId="{2567FB8A-AAA0-4D90-B3BD-124DD5652C80}" destId="{9D0808DD-DC8E-43BB-9A28-11E37104CF71}" srcOrd="0" destOrd="0" presId="urn:microsoft.com/office/officeart/2018/2/layout/IconLabelList"/>
    <dgm:cxn modelId="{4459C161-11C0-4DE6-8256-D40DD57465BE}" type="presParOf" srcId="{2567FB8A-AAA0-4D90-B3BD-124DD5652C80}" destId="{5CF893E1-76AB-43FF-BA6D-3D997D2DC23A}" srcOrd="1" destOrd="0" presId="urn:microsoft.com/office/officeart/2018/2/layout/IconLabelList"/>
    <dgm:cxn modelId="{DFF784FC-00BB-4654-987F-8D42D8BE5985}" type="presParOf" srcId="{2567FB8A-AAA0-4D90-B3BD-124DD5652C80}" destId="{26695110-542E-4D52-AF6B-69585F21DCA5}" srcOrd="2" destOrd="0" presId="urn:microsoft.com/office/officeart/2018/2/layout/IconLabelList"/>
    <dgm:cxn modelId="{A2C9FD8B-70EF-4CD6-BF1D-ED41D1AD8859}" type="presParOf" srcId="{BBC02C08-616C-48B4-AA77-0CCB6EF670D4}" destId="{7B5B7633-E1FC-489F-9DBD-A38E60231FAA}" srcOrd="5" destOrd="0" presId="urn:microsoft.com/office/officeart/2018/2/layout/IconLabelList"/>
    <dgm:cxn modelId="{BB01D7F7-F66D-47DC-A8ED-F123409F925D}" type="presParOf" srcId="{BBC02C08-616C-48B4-AA77-0CCB6EF670D4}" destId="{9055EA93-D1DB-438F-8949-3D889064B780}" srcOrd="6" destOrd="0" presId="urn:microsoft.com/office/officeart/2018/2/layout/IconLabelList"/>
    <dgm:cxn modelId="{61296602-A0AB-4B04-8A4C-8AA9144C71C6}" type="presParOf" srcId="{9055EA93-D1DB-438F-8949-3D889064B780}" destId="{799814B1-3D0C-41F6-ABF8-63D6F8313CC4}" srcOrd="0" destOrd="0" presId="urn:microsoft.com/office/officeart/2018/2/layout/IconLabelList"/>
    <dgm:cxn modelId="{5CE5D832-59E9-45FB-82B7-174CEB59359E}" type="presParOf" srcId="{9055EA93-D1DB-438F-8949-3D889064B780}" destId="{407CBE43-E9EB-40C6-B38D-417BEAFB0417}" srcOrd="1" destOrd="0" presId="urn:microsoft.com/office/officeart/2018/2/layout/IconLabelList"/>
    <dgm:cxn modelId="{5C5BE215-E69A-4847-87CE-4CFD12C8E9A0}" type="presParOf" srcId="{9055EA93-D1DB-438F-8949-3D889064B780}" destId="{8F5A0473-1861-40A9-AE8B-25DAE2040FD7}" srcOrd="2" destOrd="0" presId="urn:microsoft.com/office/officeart/2018/2/layout/IconLabelList"/>
    <dgm:cxn modelId="{4186F775-583A-4346-828D-992A8395E325}" type="presParOf" srcId="{BBC02C08-616C-48B4-AA77-0CCB6EF670D4}" destId="{A0A4576A-0149-42B1-AC26-6D5E3B139032}" srcOrd="7" destOrd="0" presId="urn:microsoft.com/office/officeart/2018/2/layout/IconLabelList"/>
    <dgm:cxn modelId="{D65C82E5-3A38-4A21-A9B2-75E11FF44792}" type="presParOf" srcId="{BBC02C08-616C-48B4-AA77-0CCB6EF670D4}" destId="{9A639814-749F-4C4C-A8B0-D16A4F42284E}" srcOrd="8" destOrd="0" presId="urn:microsoft.com/office/officeart/2018/2/layout/IconLabelList"/>
    <dgm:cxn modelId="{FB69B282-119B-4112-87F4-EB8CE62B14E0}" type="presParOf" srcId="{9A639814-749F-4C4C-A8B0-D16A4F42284E}" destId="{AF4F544E-F718-4501-B34B-7D591EAA4602}" srcOrd="0" destOrd="0" presId="urn:microsoft.com/office/officeart/2018/2/layout/IconLabelList"/>
    <dgm:cxn modelId="{BD75AF7E-B620-48FE-9187-256061E54794}" type="presParOf" srcId="{9A639814-749F-4C4C-A8B0-D16A4F42284E}" destId="{305BCA40-0C2F-4C14-BC67-A90BC769B3B0}" srcOrd="1" destOrd="0" presId="urn:microsoft.com/office/officeart/2018/2/layout/IconLabelList"/>
    <dgm:cxn modelId="{9E4BAC99-4D65-4B11-A8CB-BF3614DAD0CA}" type="presParOf" srcId="{9A639814-749F-4C4C-A8B0-D16A4F42284E}" destId="{817F4379-7B51-430B-835B-1B67ECDE4E15}"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6A3F234-0CF3-42DA-BC0D-17148F9CB16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C4277C7-F570-4B6B-9E87-78C1E1898182}">
      <dgm:prSet/>
      <dgm:spPr/>
      <dgm:t>
        <a:bodyPr/>
        <a:lstStyle/>
        <a:p>
          <a:r>
            <a:rPr lang="en-US"/>
            <a:t>Business entity registered specifically to hold an investment</a:t>
          </a:r>
        </a:p>
      </dgm:t>
    </dgm:pt>
    <dgm:pt modelId="{157EA6AF-9835-4629-A2C7-0BB697C8D322}" type="parTrans" cxnId="{31B28821-F2D9-4EF0-BE5B-922ADB72C3BC}">
      <dgm:prSet/>
      <dgm:spPr/>
      <dgm:t>
        <a:bodyPr/>
        <a:lstStyle/>
        <a:p>
          <a:endParaRPr lang="en-US"/>
        </a:p>
      </dgm:t>
    </dgm:pt>
    <dgm:pt modelId="{0A11327C-1EAE-4ECE-9AC9-2BCBF89DCCE5}" type="sibTrans" cxnId="{31B28821-F2D9-4EF0-BE5B-922ADB72C3BC}">
      <dgm:prSet/>
      <dgm:spPr/>
      <dgm:t>
        <a:bodyPr/>
        <a:lstStyle/>
        <a:p>
          <a:endParaRPr lang="en-US"/>
        </a:p>
      </dgm:t>
    </dgm:pt>
    <dgm:pt modelId="{09AFEAEB-320D-472E-BC28-D16F044FA414}">
      <dgm:prSet/>
      <dgm:spPr/>
      <dgm:t>
        <a:bodyPr/>
        <a:lstStyle/>
        <a:p>
          <a:r>
            <a:rPr lang="en-US"/>
            <a:t>For a specific period of time</a:t>
          </a:r>
        </a:p>
      </dgm:t>
    </dgm:pt>
    <dgm:pt modelId="{5376B083-C36C-415A-A466-8056818A36DB}" type="parTrans" cxnId="{4C7F7008-B685-4624-B147-A7C896B5696E}">
      <dgm:prSet/>
      <dgm:spPr/>
      <dgm:t>
        <a:bodyPr/>
        <a:lstStyle/>
        <a:p>
          <a:endParaRPr lang="en-US"/>
        </a:p>
      </dgm:t>
    </dgm:pt>
    <dgm:pt modelId="{3F2E7C30-B1D0-443F-AD1C-30B5E7702C60}" type="sibTrans" cxnId="{4C7F7008-B685-4624-B147-A7C896B5696E}">
      <dgm:prSet/>
      <dgm:spPr/>
      <dgm:t>
        <a:bodyPr/>
        <a:lstStyle/>
        <a:p>
          <a:endParaRPr lang="en-US"/>
        </a:p>
      </dgm:t>
    </dgm:pt>
    <dgm:pt modelId="{B8B49804-9748-4157-97EF-0B7CCB59E371}">
      <dgm:prSet/>
      <dgm:spPr/>
      <dgm:t>
        <a:bodyPr/>
        <a:lstStyle/>
        <a:p>
          <a:r>
            <a:rPr lang="en-US"/>
            <a:t>Syndicate invested at Series A -&gt; Exited at Series B</a:t>
          </a:r>
        </a:p>
      </dgm:t>
    </dgm:pt>
    <dgm:pt modelId="{78F775C1-0B0D-4FFA-9612-E48D87CC0C40}" type="parTrans" cxnId="{88D35EE5-C0BD-419D-BF3C-46766424916E}">
      <dgm:prSet/>
      <dgm:spPr/>
      <dgm:t>
        <a:bodyPr/>
        <a:lstStyle/>
        <a:p>
          <a:endParaRPr lang="en-US"/>
        </a:p>
      </dgm:t>
    </dgm:pt>
    <dgm:pt modelId="{2C1FE87F-6D6D-476A-85DA-B1715AE021FA}" type="sibTrans" cxnId="{88D35EE5-C0BD-419D-BF3C-46766424916E}">
      <dgm:prSet/>
      <dgm:spPr/>
      <dgm:t>
        <a:bodyPr/>
        <a:lstStyle/>
        <a:p>
          <a:endParaRPr lang="en-US"/>
        </a:p>
      </dgm:t>
    </dgm:pt>
    <dgm:pt modelId="{387C40D9-09D9-4F5F-A5F3-F928FAA1FAE0}">
      <dgm:prSet/>
      <dgm:spPr/>
      <dgm:t>
        <a:bodyPr/>
        <a:lstStyle/>
        <a:p>
          <a:r>
            <a:rPr lang="en-US"/>
            <a:t>SPV dissolved, all investors paid their principal + earnings</a:t>
          </a:r>
        </a:p>
      </dgm:t>
    </dgm:pt>
    <dgm:pt modelId="{A0458D1C-B87E-487C-ACAE-4271E5BCA736}" type="parTrans" cxnId="{312EBFD9-5AB0-486F-9F59-23FC7E1280E7}">
      <dgm:prSet/>
      <dgm:spPr/>
      <dgm:t>
        <a:bodyPr/>
        <a:lstStyle/>
        <a:p>
          <a:endParaRPr lang="en-US"/>
        </a:p>
      </dgm:t>
    </dgm:pt>
    <dgm:pt modelId="{0B1F0E42-34A8-4762-A446-97765913AF27}" type="sibTrans" cxnId="{312EBFD9-5AB0-486F-9F59-23FC7E1280E7}">
      <dgm:prSet/>
      <dgm:spPr/>
      <dgm:t>
        <a:bodyPr/>
        <a:lstStyle/>
        <a:p>
          <a:endParaRPr lang="en-US"/>
        </a:p>
      </dgm:t>
    </dgm:pt>
    <dgm:pt modelId="{5F91C425-A786-47EB-B67E-38C6EF4824A9}" type="pres">
      <dgm:prSet presAssocID="{36A3F234-0CF3-42DA-BC0D-17148F9CB16B}" presName="root" presStyleCnt="0">
        <dgm:presLayoutVars>
          <dgm:dir/>
          <dgm:resizeHandles val="exact"/>
        </dgm:presLayoutVars>
      </dgm:prSet>
      <dgm:spPr/>
    </dgm:pt>
    <dgm:pt modelId="{713F58E5-2327-4FF0-9263-3019EA47FBD6}" type="pres">
      <dgm:prSet presAssocID="{2C4277C7-F570-4B6B-9E87-78C1E1898182}" presName="compNode" presStyleCnt="0"/>
      <dgm:spPr/>
    </dgm:pt>
    <dgm:pt modelId="{DEF97F80-9C35-44F2-A2E4-3B2AD35DBA5D}" type="pres">
      <dgm:prSet presAssocID="{2C4277C7-F570-4B6B-9E87-78C1E1898182}" presName="bgRect" presStyleLbl="bgShp" presStyleIdx="0" presStyleCnt="4"/>
      <dgm:spPr/>
    </dgm:pt>
    <dgm:pt modelId="{37B56068-6E6E-4D52-A2A0-1AE58A6DA193}" type="pres">
      <dgm:prSet presAssocID="{2C4277C7-F570-4B6B-9E87-78C1E189818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54B881C6-89B9-4AE6-95C7-60201C1C5272}" type="pres">
      <dgm:prSet presAssocID="{2C4277C7-F570-4B6B-9E87-78C1E1898182}" presName="spaceRect" presStyleCnt="0"/>
      <dgm:spPr/>
    </dgm:pt>
    <dgm:pt modelId="{0B4B8017-CB61-4B3C-A005-22C70D8500E2}" type="pres">
      <dgm:prSet presAssocID="{2C4277C7-F570-4B6B-9E87-78C1E1898182}" presName="parTx" presStyleLbl="revTx" presStyleIdx="0" presStyleCnt="4">
        <dgm:presLayoutVars>
          <dgm:chMax val="0"/>
          <dgm:chPref val="0"/>
        </dgm:presLayoutVars>
      </dgm:prSet>
      <dgm:spPr/>
    </dgm:pt>
    <dgm:pt modelId="{8E81F7ED-5A2C-431B-9844-553A376EFE50}" type="pres">
      <dgm:prSet presAssocID="{0A11327C-1EAE-4ECE-9AC9-2BCBF89DCCE5}" presName="sibTrans" presStyleCnt="0"/>
      <dgm:spPr/>
    </dgm:pt>
    <dgm:pt modelId="{F606CCC8-140F-47CB-B77D-F769BE0B85FF}" type="pres">
      <dgm:prSet presAssocID="{09AFEAEB-320D-472E-BC28-D16F044FA414}" presName="compNode" presStyleCnt="0"/>
      <dgm:spPr/>
    </dgm:pt>
    <dgm:pt modelId="{7576F607-E7D0-4929-831A-77BF5CF75E02}" type="pres">
      <dgm:prSet presAssocID="{09AFEAEB-320D-472E-BC28-D16F044FA414}" presName="bgRect" presStyleLbl="bgShp" presStyleIdx="1" presStyleCnt="4"/>
      <dgm:spPr/>
    </dgm:pt>
    <dgm:pt modelId="{1E9E9513-91DC-48C3-8A3A-02EC81CFF7A8}" type="pres">
      <dgm:prSet presAssocID="{09AFEAEB-320D-472E-BC28-D16F044FA41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0DC5818C-5B82-499D-9E16-14E36183B235}" type="pres">
      <dgm:prSet presAssocID="{09AFEAEB-320D-472E-BC28-D16F044FA414}" presName="spaceRect" presStyleCnt="0"/>
      <dgm:spPr/>
    </dgm:pt>
    <dgm:pt modelId="{98CCBCD1-BFF7-4687-A107-2D427A621093}" type="pres">
      <dgm:prSet presAssocID="{09AFEAEB-320D-472E-BC28-D16F044FA414}" presName="parTx" presStyleLbl="revTx" presStyleIdx="1" presStyleCnt="4">
        <dgm:presLayoutVars>
          <dgm:chMax val="0"/>
          <dgm:chPref val="0"/>
        </dgm:presLayoutVars>
      </dgm:prSet>
      <dgm:spPr/>
    </dgm:pt>
    <dgm:pt modelId="{9F3FC516-8424-466F-9C54-9EBCA3F8EF52}" type="pres">
      <dgm:prSet presAssocID="{3F2E7C30-B1D0-443F-AD1C-30B5E7702C60}" presName="sibTrans" presStyleCnt="0"/>
      <dgm:spPr/>
    </dgm:pt>
    <dgm:pt modelId="{AAA72341-FC93-41FD-B180-775F6285EEC3}" type="pres">
      <dgm:prSet presAssocID="{B8B49804-9748-4157-97EF-0B7CCB59E371}" presName="compNode" presStyleCnt="0"/>
      <dgm:spPr/>
    </dgm:pt>
    <dgm:pt modelId="{125C01C7-9D58-4EE0-AECA-CACCB62EC986}" type="pres">
      <dgm:prSet presAssocID="{B8B49804-9748-4157-97EF-0B7CCB59E371}" presName="bgRect" presStyleLbl="bgShp" presStyleIdx="2" presStyleCnt="4"/>
      <dgm:spPr/>
    </dgm:pt>
    <dgm:pt modelId="{C10FFF99-12A9-4B7A-ADCF-EE96C27EE049}" type="pres">
      <dgm:prSet presAssocID="{B8B49804-9748-4157-97EF-0B7CCB59E37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actory"/>
        </a:ext>
      </dgm:extLst>
    </dgm:pt>
    <dgm:pt modelId="{1BCAF4D5-1DBA-4F48-A6F2-D1017AEB9AA1}" type="pres">
      <dgm:prSet presAssocID="{B8B49804-9748-4157-97EF-0B7CCB59E371}" presName="spaceRect" presStyleCnt="0"/>
      <dgm:spPr/>
    </dgm:pt>
    <dgm:pt modelId="{73354687-DFA2-429A-826D-7648C50E2539}" type="pres">
      <dgm:prSet presAssocID="{B8B49804-9748-4157-97EF-0B7CCB59E371}" presName="parTx" presStyleLbl="revTx" presStyleIdx="2" presStyleCnt="4">
        <dgm:presLayoutVars>
          <dgm:chMax val="0"/>
          <dgm:chPref val="0"/>
        </dgm:presLayoutVars>
      </dgm:prSet>
      <dgm:spPr/>
    </dgm:pt>
    <dgm:pt modelId="{BE348778-ED0F-483A-8294-5B5D8CA93A7D}" type="pres">
      <dgm:prSet presAssocID="{2C1FE87F-6D6D-476A-85DA-B1715AE021FA}" presName="sibTrans" presStyleCnt="0"/>
      <dgm:spPr/>
    </dgm:pt>
    <dgm:pt modelId="{F4B5115C-4F77-4B5A-A4F6-FA47EB6998AA}" type="pres">
      <dgm:prSet presAssocID="{387C40D9-09D9-4F5F-A5F3-F928FAA1FAE0}" presName="compNode" presStyleCnt="0"/>
      <dgm:spPr/>
    </dgm:pt>
    <dgm:pt modelId="{CCF26725-8AA7-42D4-9F18-E16D7D5D2D5A}" type="pres">
      <dgm:prSet presAssocID="{387C40D9-09D9-4F5F-A5F3-F928FAA1FAE0}" presName="bgRect" presStyleLbl="bgShp" presStyleIdx="3" presStyleCnt="4"/>
      <dgm:spPr/>
    </dgm:pt>
    <dgm:pt modelId="{F52D2050-AFC1-498D-A7EC-E4B8DB92FDC8}" type="pres">
      <dgm:prSet presAssocID="{387C40D9-09D9-4F5F-A5F3-F928FAA1FAE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ney"/>
        </a:ext>
      </dgm:extLst>
    </dgm:pt>
    <dgm:pt modelId="{DDEE791A-6FD4-470A-9EBF-B888EDE30181}" type="pres">
      <dgm:prSet presAssocID="{387C40D9-09D9-4F5F-A5F3-F928FAA1FAE0}" presName="spaceRect" presStyleCnt="0"/>
      <dgm:spPr/>
    </dgm:pt>
    <dgm:pt modelId="{3DD9B86C-6732-4066-B408-60EED268706A}" type="pres">
      <dgm:prSet presAssocID="{387C40D9-09D9-4F5F-A5F3-F928FAA1FAE0}" presName="parTx" presStyleLbl="revTx" presStyleIdx="3" presStyleCnt="4">
        <dgm:presLayoutVars>
          <dgm:chMax val="0"/>
          <dgm:chPref val="0"/>
        </dgm:presLayoutVars>
      </dgm:prSet>
      <dgm:spPr/>
    </dgm:pt>
  </dgm:ptLst>
  <dgm:cxnLst>
    <dgm:cxn modelId="{4C7F7008-B685-4624-B147-A7C896B5696E}" srcId="{36A3F234-0CF3-42DA-BC0D-17148F9CB16B}" destId="{09AFEAEB-320D-472E-BC28-D16F044FA414}" srcOrd="1" destOrd="0" parTransId="{5376B083-C36C-415A-A466-8056818A36DB}" sibTransId="{3F2E7C30-B1D0-443F-AD1C-30B5E7702C60}"/>
    <dgm:cxn modelId="{E80A0216-319E-4A32-9575-E45A8AD5D81B}" type="presOf" srcId="{387C40D9-09D9-4F5F-A5F3-F928FAA1FAE0}" destId="{3DD9B86C-6732-4066-B408-60EED268706A}" srcOrd="0" destOrd="0" presId="urn:microsoft.com/office/officeart/2018/2/layout/IconVerticalSolidList"/>
    <dgm:cxn modelId="{31B28821-F2D9-4EF0-BE5B-922ADB72C3BC}" srcId="{36A3F234-0CF3-42DA-BC0D-17148F9CB16B}" destId="{2C4277C7-F570-4B6B-9E87-78C1E1898182}" srcOrd="0" destOrd="0" parTransId="{157EA6AF-9835-4629-A2C7-0BB697C8D322}" sibTransId="{0A11327C-1EAE-4ECE-9AC9-2BCBF89DCCE5}"/>
    <dgm:cxn modelId="{413D8D47-B10B-4C36-8AB7-7B9A86F6E6B1}" type="presOf" srcId="{2C4277C7-F570-4B6B-9E87-78C1E1898182}" destId="{0B4B8017-CB61-4B3C-A005-22C70D8500E2}" srcOrd="0" destOrd="0" presId="urn:microsoft.com/office/officeart/2018/2/layout/IconVerticalSolidList"/>
    <dgm:cxn modelId="{4DE22153-3429-4948-9B18-F330FA907169}" type="presOf" srcId="{36A3F234-0CF3-42DA-BC0D-17148F9CB16B}" destId="{5F91C425-A786-47EB-B67E-38C6EF4824A9}" srcOrd="0" destOrd="0" presId="urn:microsoft.com/office/officeart/2018/2/layout/IconVerticalSolidList"/>
    <dgm:cxn modelId="{E476E0AE-52AB-4B3E-9F9A-39DE5C5FC79A}" type="presOf" srcId="{09AFEAEB-320D-472E-BC28-D16F044FA414}" destId="{98CCBCD1-BFF7-4687-A107-2D427A621093}" srcOrd="0" destOrd="0" presId="urn:microsoft.com/office/officeart/2018/2/layout/IconVerticalSolidList"/>
    <dgm:cxn modelId="{312EBFD9-5AB0-486F-9F59-23FC7E1280E7}" srcId="{36A3F234-0CF3-42DA-BC0D-17148F9CB16B}" destId="{387C40D9-09D9-4F5F-A5F3-F928FAA1FAE0}" srcOrd="3" destOrd="0" parTransId="{A0458D1C-B87E-487C-ACAE-4271E5BCA736}" sibTransId="{0B1F0E42-34A8-4762-A446-97765913AF27}"/>
    <dgm:cxn modelId="{88D35EE5-C0BD-419D-BF3C-46766424916E}" srcId="{36A3F234-0CF3-42DA-BC0D-17148F9CB16B}" destId="{B8B49804-9748-4157-97EF-0B7CCB59E371}" srcOrd="2" destOrd="0" parTransId="{78F775C1-0B0D-4FFA-9612-E48D87CC0C40}" sibTransId="{2C1FE87F-6D6D-476A-85DA-B1715AE021FA}"/>
    <dgm:cxn modelId="{27BE7FE6-4F54-4DA6-AA91-022C7033E77B}" type="presOf" srcId="{B8B49804-9748-4157-97EF-0B7CCB59E371}" destId="{73354687-DFA2-429A-826D-7648C50E2539}" srcOrd="0" destOrd="0" presId="urn:microsoft.com/office/officeart/2018/2/layout/IconVerticalSolidList"/>
    <dgm:cxn modelId="{98B34005-F1CE-4B2B-9400-06FC0C21D1AD}" type="presParOf" srcId="{5F91C425-A786-47EB-B67E-38C6EF4824A9}" destId="{713F58E5-2327-4FF0-9263-3019EA47FBD6}" srcOrd="0" destOrd="0" presId="urn:microsoft.com/office/officeart/2018/2/layout/IconVerticalSolidList"/>
    <dgm:cxn modelId="{4FF51C64-047A-471A-AB47-EE5E35491322}" type="presParOf" srcId="{713F58E5-2327-4FF0-9263-3019EA47FBD6}" destId="{DEF97F80-9C35-44F2-A2E4-3B2AD35DBA5D}" srcOrd="0" destOrd="0" presId="urn:microsoft.com/office/officeart/2018/2/layout/IconVerticalSolidList"/>
    <dgm:cxn modelId="{D7471F87-EB15-47AC-BEAC-2CE8EABD7FFF}" type="presParOf" srcId="{713F58E5-2327-4FF0-9263-3019EA47FBD6}" destId="{37B56068-6E6E-4D52-A2A0-1AE58A6DA193}" srcOrd="1" destOrd="0" presId="urn:microsoft.com/office/officeart/2018/2/layout/IconVerticalSolidList"/>
    <dgm:cxn modelId="{2BAD08AE-E3BC-466E-A8A4-392789EB1316}" type="presParOf" srcId="{713F58E5-2327-4FF0-9263-3019EA47FBD6}" destId="{54B881C6-89B9-4AE6-95C7-60201C1C5272}" srcOrd="2" destOrd="0" presId="urn:microsoft.com/office/officeart/2018/2/layout/IconVerticalSolidList"/>
    <dgm:cxn modelId="{5A8B793E-715F-4367-967F-4A4AD73DB3D9}" type="presParOf" srcId="{713F58E5-2327-4FF0-9263-3019EA47FBD6}" destId="{0B4B8017-CB61-4B3C-A005-22C70D8500E2}" srcOrd="3" destOrd="0" presId="urn:microsoft.com/office/officeart/2018/2/layout/IconVerticalSolidList"/>
    <dgm:cxn modelId="{D3C72DE6-A593-4723-8DD7-57A0F7071DD5}" type="presParOf" srcId="{5F91C425-A786-47EB-B67E-38C6EF4824A9}" destId="{8E81F7ED-5A2C-431B-9844-553A376EFE50}" srcOrd="1" destOrd="0" presId="urn:microsoft.com/office/officeart/2018/2/layout/IconVerticalSolidList"/>
    <dgm:cxn modelId="{71EC80A6-241F-4529-B3DF-A4E6203DEB23}" type="presParOf" srcId="{5F91C425-A786-47EB-B67E-38C6EF4824A9}" destId="{F606CCC8-140F-47CB-B77D-F769BE0B85FF}" srcOrd="2" destOrd="0" presId="urn:microsoft.com/office/officeart/2018/2/layout/IconVerticalSolidList"/>
    <dgm:cxn modelId="{541961FD-C82E-463C-A039-4BFFC3854B02}" type="presParOf" srcId="{F606CCC8-140F-47CB-B77D-F769BE0B85FF}" destId="{7576F607-E7D0-4929-831A-77BF5CF75E02}" srcOrd="0" destOrd="0" presId="urn:microsoft.com/office/officeart/2018/2/layout/IconVerticalSolidList"/>
    <dgm:cxn modelId="{6B897B3E-EFA3-4C89-924F-93E8842AAF0D}" type="presParOf" srcId="{F606CCC8-140F-47CB-B77D-F769BE0B85FF}" destId="{1E9E9513-91DC-48C3-8A3A-02EC81CFF7A8}" srcOrd="1" destOrd="0" presId="urn:microsoft.com/office/officeart/2018/2/layout/IconVerticalSolidList"/>
    <dgm:cxn modelId="{27A5703E-5CF8-491B-9F85-EFAEBD2DADA1}" type="presParOf" srcId="{F606CCC8-140F-47CB-B77D-F769BE0B85FF}" destId="{0DC5818C-5B82-499D-9E16-14E36183B235}" srcOrd="2" destOrd="0" presId="urn:microsoft.com/office/officeart/2018/2/layout/IconVerticalSolidList"/>
    <dgm:cxn modelId="{8A27EFD0-9E66-4F8E-B675-052D8211B986}" type="presParOf" srcId="{F606CCC8-140F-47CB-B77D-F769BE0B85FF}" destId="{98CCBCD1-BFF7-4687-A107-2D427A621093}" srcOrd="3" destOrd="0" presId="urn:microsoft.com/office/officeart/2018/2/layout/IconVerticalSolidList"/>
    <dgm:cxn modelId="{D8991A45-4C1E-4B50-9612-AA86C55A81BE}" type="presParOf" srcId="{5F91C425-A786-47EB-B67E-38C6EF4824A9}" destId="{9F3FC516-8424-466F-9C54-9EBCA3F8EF52}" srcOrd="3" destOrd="0" presId="urn:microsoft.com/office/officeart/2018/2/layout/IconVerticalSolidList"/>
    <dgm:cxn modelId="{3C60E46E-C4D4-4E13-A129-23E4E39367FD}" type="presParOf" srcId="{5F91C425-A786-47EB-B67E-38C6EF4824A9}" destId="{AAA72341-FC93-41FD-B180-775F6285EEC3}" srcOrd="4" destOrd="0" presId="urn:microsoft.com/office/officeart/2018/2/layout/IconVerticalSolidList"/>
    <dgm:cxn modelId="{185A1C1A-9625-4366-9D28-75A1A162CE1A}" type="presParOf" srcId="{AAA72341-FC93-41FD-B180-775F6285EEC3}" destId="{125C01C7-9D58-4EE0-AECA-CACCB62EC986}" srcOrd="0" destOrd="0" presId="urn:microsoft.com/office/officeart/2018/2/layout/IconVerticalSolidList"/>
    <dgm:cxn modelId="{05682AB6-5BA6-445F-AE8D-EB202A2BD341}" type="presParOf" srcId="{AAA72341-FC93-41FD-B180-775F6285EEC3}" destId="{C10FFF99-12A9-4B7A-ADCF-EE96C27EE049}" srcOrd="1" destOrd="0" presId="urn:microsoft.com/office/officeart/2018/2/layout/IconVerticalSolidList"/>
    <dgm:cxn modelId="{0E446C6C-8289-4E96-8176-B4C21010CDB4}" type="presParOf" srcId="{AAA72341-FC93-41FD-B180-775F6285EEC3}" destId="{1BCAF4D5-1DBA-4F48-A6F2-D1017AEB9AA1}" srcOrd="2" destOrd="0" presId="urn:microsoft.com/office/officeart/2018/2/layout/IconVerticalSolidList"/>
    <dgm:cxn modelId="{965EBC14-77A4-4499-B833-A0830EDA0EE7}" type="presParOf" srcId="{AAA72341-FC93-41FD-B180-775F6285EEC3}" destId="{73354687-DFA2-429A-826D-7648C50E2539}" srcOrd="3" destOrd="0" presId="urn:microsoft.com/office/officeart/2018/2/layout/IconVerticalSolidList"/>
    <dgm:cxn modelId="{2EA76CD6-D6A9-4559-92CD-27954394BFEE}" type="presParOf" srcId="{5F91C425-A786-47EB-B67E-38C6EF4824A9}" destId="{BE348778-ED0F-483A-8294-5B5D8CA93A7D}" srcOrd="5" destOrd="0" presId="urn:microsoft.com/office/officeart/2018/2/layout/IconVerticalSolidList"/>
    <dgm:cxn modelId="{CE78A66C-F96E-4855-BCAB-F5E1F5EC4072}" type="presParOf" srcId="{5F91C425-A786-47EB-B67E-38C6EF4824A9}" destId="{F4B5115C-4F77-4B5A-A4F6-FA47EB6998AA}" srcOrd="6" destOrd="0" presId="urn:microsoft.com/office/officeart/2018/2/layout/IconVerticalSolidList"/>
    <dgm:cxn modelId="{CD128B7C-8233-4014-B9B6-84AFC8FB7394}" type="presParOf" srcId="{F4B5115C-4F77-4B5A-A4F6-FA47EB6998AA}" destId="{CCF26725-8AA7-42D4-9F18-E16D7D5D2D5A}" srcOrd="0" destOrd="0" presId="urn:microsoft.com/office/officeart/2018/2/layout/IconVerticalSolidList"/>
    <dgm:cxn modelId="{6A3EB6C2-FD0B-4124-96C5-243621A016EA}" type="presParOf" srcId="{F4B5115C-4F77-4B5A-A4F6-FA47EB6998AA}" destId="{F52D2050-AFC1-498D-A7EC-E4B8DB92FDC8}" srcOrd="1" destOrd="0" presId="urn:microsoft.com/office/officeart/2018/2/layout/IconVerticalSolidList"/>
    <dgm:cxn modelId="{B4F1FA4D-1ACE-4774-931E-F72C0246C0A6}" type="presParOf" srcId="{F4B5115C-4F77-4B5A-A4F6-FA47EB6998AA}" destId="{DDEE791A-6FD4-470A-9EBF-B888EDE30181}" srcOrd="2" destOrd="0" presId="urn:microsoft.com/office/officeart/2018/2/layout/IconVerticalSolidList"/>
    <dgm:cxn modelId="{4E3A94E8-7F99-4752-B227-9601A87D2BD4}" type="presParOf" srcId="{F4B5115C-4F77-4B5A-A4F6-FA47EB6998AA}" destId="{3DD9B86C-6732-4066-B408-60EED268706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0A460CB-63F1-4699-ACFA-4387574C5C18}" type="doc">
      <dgm:prSet loTypeId="urn:microsoft.com/office/officeart/2018/2/layout/IconLabelList" loCatId="icon" qsTypeId="urn:microsoft.com/office/officeart/2005/8/quickstyle/simple1" qsCatId="simple" csTypeId="urn:microsoft.com/office/officeart/2005/8/colors/colorful1" csCatId="colorful" phldr="1"/>
      <dgm:spPr/>
      <dgm:t>
        <a:bodyPr/>
        <a:lstStyle/>
        <a:p>
          <a:endParaRPr lang="en-US"/>
        </a:p>
      </dgm:t>
    </dgm:pt>
    <dgm:pt modelId="{CC76A982-E712-4047-B8F2-FB45443CF70B}">
      <dgm:prSet custT="1"/>
      <dgm:spPr/>
      <dgm:t>
        <a:bodyPr/>
        <a:lstStyle/>
        <a:p>
          <a:pPr>
            <a:lnSpc>
              <a:spcPct val="100000"/>
            </a:lnSpc>
          </a:pPr>
          <a:r>
            <a:rPr lang="en-US" sz="2000" dirty="0"/>
            <a:t>Accelerators</a:t>
          </a:r>
        </a:p>
      </dgm:t>
    </dgm:pt>
    <dgm:pt modelId="{32FA0F7A-9D04-472A-9216-DA4AE9EDFB03}" type="parTrans" cxnId="{2F455E2A-7DDE-4DF9-8A96-C4184AD13C30}">
      <dgm:prSet/>
      <dgm:spPr/>
      <dgm:t>
        <a:bodyPr/>
        <a:lstStyle/>
        <a:p>
          <a:endParaRPr lang="en-US" sz="2000"/>
        </a:p>
      </dgm:t>
    </dgm:pt>
    <dgm:pt modelId="{CA086123-26D5-46CB-AF09-EB923EAE5529}" type="sibTrans" cxnId="{2F455E2A-7DDE-4DF9-8A96-C4184AD13C30}">
      <dgm:prSet/>
      <dgm:spPr/>
      <dgm:t>
        <a:bodyPr/>
        <a:lstStyle/>
        <a:p>
          <a:endParaRPr lang="en-US" sz="2000"/>
        </a:p>
      </dgm:t>
    </dgm:pt>
    <dgm:pt modelId="{91BA1717-081C-4BAF-AB6E-7DCB898F76C6}">
      <dgm:prSet custT="1"/>
      <dgm:spPr/>
      <dgm:t>
        <a:bodyPr/>
        <a:lstStyle/>
        <a:p>
          <a:pPr>
            <a:lnSpc>
              <a:spcPct val="100000"/>
            </a:lnSpc>
          </a:pPr>
          <a:r>
            <a:rPr lang="en-US" sz="2000"/>
            <a:t>Incubators</a:t>
          </a:r>
        </a:p>
      </dgm:t>
    </dgm:pt>
    <dgm:pt modelId="{63363417-4FA3-47CE-99EC-39280A9B1392}" type="parTrans" cxnId="{AE54D8D5-D0EE-42A6-AD90-9B58FBD10749}">
      <dgm:prSet/>
      <dgm:spPr/>
      <dgm:t>
        <a:bodyPr/>
        <a:lstStyle/>
        <a:p>
          <a:endParaRPr lang="en-US" sz="2000"/>
        </a:p>
      </dgm:t>
    </dgm:pt>
    <dgm:pt modelId="{BCADB596-72B6-49A2-BE03-5C428E463C35}" type="sibTrans" cxnId="{AE54D8D5-D0EE-42A6-AD90-9B58FBD10749}">
      <dgm:prSet/>
      <dgm:spPr/>
      <dgm:t>
        <a:bodyPr/>
        <a:lstStyle/>
        <a:p>
          <a:endParaRPr lang="en-US" sz="2000"/>
        </a:p>
      </dgm:t>
    </dgm:pt>
    <dgm:pt modelId="{7EC3D5A7-EF2E-4FFC-A5CD-915971C7E9C3}">
      <dgm:prSet custT="1"/>
      <dgm:spPr/>
      <dgm:t>
        <a:bodyPr/>
        <a:lstStyle/>
        <a:p>
          <a:pPr>
            <a:lnSpc>
              <a:spcPct val="100000"/>
            </a:lnSpc>
          </a:pPr>
          <a:r>
            <a:rPr lang="en-US" sz="2000"/>
            <a:t>Entrepreneur Communities</a:t>
          </a:r>
        </a:p>
      </dgm:t>
    </dgm:pt>
    <dgm:pt modelId="{07E6C309-295D-4E89-9002-477D6157CB42}" type="parTrans" cxnId="{16093F1E-9060-4935-9C4D-F5A8C21480ED}">
      <dgm:prSet/>
      <dgm:spPr/>
      <dgm:t>
        <a:bodyPr/>
        <a:lstStyle/>
        <a:p>
          <a:endParaRPr lang="en-US" sz="2000"/>
        </a:p>
      </dgm:t>
    </dgm:pt>
    <dgm:pt modelId="{B18BFFF4-69C6-472B-BA54-E5A5462E5595}" type="sibTrans" cxnId="{16093F1E-9060-4935-9C4D-F5A8C21480ED}">
      <dgm:prSet/>
      <dgm:spPr/>
      <dgm:t>
        <a:bodyPr/>
        <a:lstStyle/>
        <a:p>
          <a:endParaRPr lang="en-US" sz="2000"/>
        </a:p>
      </dgm:t>
    </dgm:pt>
    <dgm:pt modelId="{93063312-DC6B-4363-BE45-49838A28C7D1}">
      <dgm:prSet custT="1"/>
      <dgm:spPr/>
      <dgm:t>
        <a:bodyPr/>
        <a:lstStyle/>
        <a:p>
          <a:pPr>
            <a:lnSpc>
              <a:spcPct val="100000"/>
            </a:lnSpc>
          </a:pPr>
          <a:r>
            <a:rPr lang="en-US" sz="2000"/>
            <a:t>Angel Investor Groups</a:t>
          </a:r>
        </a:p>
      </dgm:t>
    </dgm:pt>
    <dgm:pt modelId="{D640AAB5-41B3-4CBD-A3D8-00C9815B56FA}" type="parTrans" cxnId="{D0BDFF99-CE18-4C2F-9852-8ED120F659D1}">
      <dgm:prSet/>
      <dgm:spPr/>
      <dgm:t>
        <a:bodyPr/>
        <a:lstStyle/>
        <a:p>
          <a:endParaRPr lang="en-US" sz="2000"/>
        </a:p>
      </dgm:t>
    </dgm:pt>
    <dgm:pt modelId="{3C500C89-EE4A-4266-9716-A39ADB3239A6}" type="sibTrans" cxnId="{D0BDFF99-CE18-4C2F-9852-8ED120F659D1}">
      <dgm:prSet/>
      <dgm:spPr/>
      <dgm:t>
        <a:bodyPr/>
        <a:lstStyle/>
        <a:p>
          <a:endParaRPr lang="en-US" sz="2000"/>
        </a:p>
      </dgm:t>
    </dgm:pt>
    <dgm:pt modelId="{A19384CA-336E-4743-8584-BF361A3490C1}">
      <dgm:prSet custT="1"/>
      <dgm:spPr/>
      <dgm:t>
        <a:bodyPr/>
        <a:lstStyle/>
        <a:p>
          <a:pPr>
            <a:lnSpc>
              <a:spcPct val="100000"/>
            </a:lnSpc>
          </a:pPr>
          <a:r>
            <a:rPr lang="en-US" sz="2000"/>
            <a:t>Co-working Spaces</a:t>
          </a:r>
        </a:p>
      </dgm:t>
    </dgm:pt>
    <dgm:pt modelId="{51650204-49BD-41C1-8DCC-A750F15B1159}" type="parTrans" cxnId="{640BFFA0-6FAC-47A8-ACE4-DA79808742D8}">
      <dgm:prSet/>
      <dgm:spPr/>
      <dgm:t>
        <a:bodyPr/>
        <a:lstStyle/>
        <a:p>
          <a:endParaRPr lang="en-US" sz="2000"/>
        </a:p>
      </dgm:t>
    </dgm:pt>
    <dgm:pt modelId="{417DAEDE-DF39-4C03-AA7B-1319413E7008}" type="sibTrans" cxnId="{640BFFA0-6FAC-47A8-ACE4-DA79808742D8}">
      <dgm:prSet/>
      <dgm:spPr/>
      <dgm:t>
        <a:bodyPr/>
        <a:lstStyle/>
        <a:p>
          <a:endParaRPr lang="en-US" sz="2000"/>
        </a:p>
      </dgm:t>
    </dgm:pt>
    <dgm:pt modelId="{19A2D34D-51AC-4A54-B25A-3D4CB3BE8B2B}">
      <dgm:prSet custT="1"/>
      <dgm:spPr/>
      <dgm:t>
        <a:bodyPr/>
        <a:lstStyle/>
        <a:p>
          <a:pPr>
            <a:lnSpc>
              <a:spcPct val="100000"/>
            </a:lnSpc>
          </a:pPr>
          <a:r>
            <a:rPr lang="en-US" sz="2000"/>
            <a:t>Innovation Labs</a:t>
          </a:r>
        </a:p>
      </dgm:t>
    </dgm:pt>
    <dgm:pt modelId="{CF91336B-410D-43D3-9F52-E0AACF3D3C21}" type="parTrans" cxnId="{4D91FC2D-FE31-4C45-8B7E-0A8D79AE5AED}">
      <dgm:prSet/>
      <dgm:spPr/>
      <dgm:t>
        <a:bodyPr/>
        <a:lstStyle/>
        <a:p>
          <a:endParaRPr lang="en-US" sz="2000"/>
        </a:p>
      </dgm:t>
    </dgm:pt>
    <dgm:pt modelId="{4870B4CB-510A-4972-AE4D-2C6BD6A727CC}" type="sibTrans" cxnId="{4D91FC2D-FE31-4C45-8B7E-0A8D79AE5AED}">
      <dgm:prSet/>
      <dgm:spPr/>
      <dgm:t>
        <a:bodyPr/>
        <a:lstStyle/>
        <a:p>
          <a:endParaRPr lang="en-US" sz="2000"/>
        </a:p>
      </dgm:t>
    </dgm:pt>
    <dgm:pt modelId="{08E1E19B-B082-4413-8D93-254D323F77F0}">
      <dgm:prSet custT="1"/>
      <dgm:spPr/>
      <dgm:t>
        <a:bodyPr/>
        <a:lstStyle/>
        <a:p>
          <a:pPr>
            <a:lnSpc>
              <a:spcPct val="100000"/>
            </a:lnSpc>
          </a:pPr>
          <a:r>
            <a:rPr lang="en-US" sz="2000"/>
            <a:t>University Innovation Hubs</a:t>
          </a:r>
        </a:p>
      </dgm:t>
    </dgm:pt>
    <dgm:pt modelId="{F0DEA38D-3C12-4ED5-BD83-6E4D2D8611E4}" type="parTrans" cxnId="{2D3C317A-586A-4E93-AE28-7743D256F335}">
      <dgm:prSet/>
      <dgm:spPr/>
      <dgm:t>
        <a:bodyPr/>
        <a:lstStyle/>
        <a:p>
          <a:endParaRPr lang="en-US" sz="2000"/>
        </a:p>
      </dgm:t>
    </dgm:pt>
    <dgm:pt modelId="{A0745E0A-5CF1-4360-9410-59D76D80D822}" type="sibTrans" cxnId="{2D3C317A-586A-4E93-AE28-7743D256F335}">
      <dgm:prSet/>
      <dgm:spPr/>
      <dgm:t>
        <a:bodyPr/>
        <a:lstStyle/>
        <a:p>
          <a:endParaRPr lang="en-US" sz="2000"/>
        </a:p>
      </dgm:t>
    </dgm:pt>
    <dgm:pt modelId="{EC01F6AA-F495-45A7-B8C1-819BF614483B}" type="pres">
      <dgm:prSet presAssocID="{70A460CB-63F1-4699-ACFA-4387574C5C18}" presName="root" presStyleCnt="0">
        <dgm:presLayoutVars>
          <dgm:dir/>
          <dgm:resizeHandles val="exact"/>
        </dgm:presLayoutVars>
      </dgm:prSet>
      <dgm:spPr/>
    </dgm:pt>
    <dgm:pt modelId="{1549A61A-654A-4C8B-827C-5F62CE24DA5E}" type="pres">
      <dgm:prSet presAssocID="{CC76A982-E712-4047-B8F2-FB45443CF70B}" presName="compNode" presStyleCnt="0"/>
      <dgm:spPr/>
    </dgm:pt>
    <dgm:pt modelId="{B0BD3C61-4A99-4EFE-A968-3B952BB74E9A}" type="pres">
      <dgm:prSet presAssocID="{CC76A982-E712-4047-B8F2-FB45443CF70B}" presName="iconRect" presStyleLbl="node1" presStyleIdx="0" presStyleCnt="7" custScaleX="145159" custScaleY="17963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Atom"/>
        </a:ext>
      </dgm:extLst>
    </dgm:pt>
    <dgm:pt modelId="{E6E7282B-B6DD-4CDA-A62D-F5BA7D118FCB}" type="pres">
      <dgm:prSet presAssocID="{CC76A982-E712-4047-B8F2-FB45443CF70B}" presName="spaceRect" presStyleCnt="0"/>
      <dgm:spPr/>
    </dgm:pt>
    <dgm:pt modelId="{BC3EA5B2-BE5A-4BA3-83F4-8EBD1F1168DC}" type="pres">
      <dgm:prSet presAssocID="{CC76A982-E712-4047-B8F2-FB45443CF70B}" presName="textRect" presStyleLbl="revTx" presStyleIdx="0" presStyleCnt="7">
        <dgm:presLayoutVars>
          <dgm:chMax val="1"/>
          <dgm:chPref val="1"/>
        </dgm:presLayoutVars>
      </dgm:prSet>
      <dgm:spPr/>
    </dgm:pt>
    <dgm:pt modelId="{9673F4C6-8837-4E9F-8D7D-EB104DA6FE48}" type="pres">
      <dgm:prSet presAssocID="{CA086123-26D5-46CB-AF09-EB923EAE5529}" presName="sibTrans" presStyleCnt="0"/>
      <dgm:spPr/>
    </dgm:pt>
    <dgm:pt modelId="{6DDEAED2-D191-4947-8AA8-D3BB8BD9AFA5}" type="pres">
      <dgm:prSet presAssocID="{91BA1717-081C-4BAF-AB6E-7DCB898F76C6}" presName="compNode" presStyleCnt="0"/>
      <dgm:spPr/>
    </dgm:pt>
    <dgm:pt modelId="{16AA9FD3-DA80-4108-976C-618BB6554DE3}" type="pres">
      <dgm:prSet presAssocID="{91BA1717-081C-4BAF-AB6E-7DCB898F76C6}" presName="iconRect" presStyleLbl="node1" presStyleIdx="1" presStyleCnt="7" custScaleX="146003" custScaleY="18155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pinTop"/>
        </a:ext>
      </dgm:extLst>
    </dgm:pt>
    <dgm:pt modelId="{4003058D-B9C3-4574-942F-85C0F53F1AEE}" type="pres">
      <dgm:prSet presAssocID="{91BA1717-081C-4BAF-AB6E-7DCB898F76C6}" presName="spaceRect" presStyleCnt="0"/>
      <dgm:spPr/>
    </dgm:pt>
    <dgm:pt modelId="{68219BB4-45DE-4944-8C09-FF62715786C3}" type="pres">
      <dgm:prSet presAssocID="{91BA1717-081C-4BAF-AB6E-7DCB898F76C6}" presName="textRect" presStyleLbl="revTx" presStyleIdx="1" presStyleCnt="7">
        <dgm:presLayoutVars>
          <dgm:chMax val="1"/>
          <dgm:chPref val="1"/>
        </dgm:presLayoutVars>
      </dgm:prSet>
      <dgm:spPr/>
    </dgm:pt>
    <dgm:pt modelId="{774095BA-D8C9-4842-A527-5A1E73B37878}" type="pres">
      <dgm:prSet presAssocID="{BCADB596-72B6-49A2-BE03-5C428E463C35}" presName="sibTrans" presStyleCnt="0"/>
      <dgm:spPr/>
    </dgm:pt>
    <dgm:pt modelId="{5E874701-4360-492C-9EDA-9ABEB5904755}" type="pres">
      <dgm:prSet presAssocID="{7EC3D5A7-EF2E-4FFC-A5CD-915971C7E9C3}" presName="compNode" presStyleCnt="0"/>
      <dgm:spPr/>
    </dgm:pt>
    <dgm:pt modelId="{B00D7573-D42D-442F-B111-CE8D1C9950BF}" type="pres">
      <dgm:prSet presAssocID="{7EC3D5A7-EF2E-4FFC-A5CD-915971C7E9C3}" presName="iconRect" presStyleLbl="node1" presStyleIdx="2" presStyleCnt="7" custScaleX="150347" custScaleY="149962"/>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roup"/>
        </a:ext>
      </dgm:extLst>
    </dgm:pt>
    <dgm:pt modelId="{36DF18F3-4E09-4869-BBAC-16437359E2F7}" type="pres">
      <dgm:prSet presAssocID="{7EC3D5A7-EF2E-4FFC-A5CD-915971C7E9C3}" presName="spaceRect" presStyleCnt="0"/>
      <dgm:spPr/>
    </dgm:pt>
    <dgm:pt modelId="{BC8D3E06-6B2B-43D6-A650-08681EE5F6EF}" type="pres">
      <dgm:prSet presAssocID="{7EC3D5A7-EF2E-4FFC-A5CD-915971C7E9C3}" presName="textRect" presStyleLbl="revTx" presStyleIdx="2" presStyleCnt="7">
        <dgm:presLayoutVars>
          <dgm:chMax val="1"/>
          <dgm:chPref val="1"/>
        </dgm:presLayoutVars>
      </dgm:prSet>
      <dgm:spPr/>
    </dgm:pt>
    <dgm:pt modelId="{F84BA040-6D7B-4372-97E5-D1A297731C47}" type="pres">
      <dgm:prSet presAssocID="{B18BFFF4-69C6-472B-BA54-E5A5462E5595}" presName="sibTrans" presStyleCnt="0"/>
      <dgm:spPr/>
    </dgm:pt>
    <dgm:pt modelId="{982FB2B0-0C69-42A0-8A81-29B729920C0A}" type="pres">
      <dgm:prSet presAssocID="{93063312-DC6B-4363-BE45-49838A28C7D1}" presName="compNode" presStyleCnt="0"/>
      <dgm:spPr/>
    </dgm:pt>
    <dgm:pt modelId="{5E031078-9916-48D1-912E-520EBFBA3256}" type="pres">
      <dgm:prSet presAssocID="{93063312-DC6B-4363-BE45-49838A28C7D1}" presName="iconRect" presStyleLbl="node1" presStyleIdx="3" presStyleCnt="7" custScaleX="150347" custScaleY="149962"/>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andshake"/>
        </a:ext>
      </dgm:extLst>
    </dgm:pt>
    <dgm:pt modelId="{CA1C6269-C791-4EFF-B5D8-21A1C49A0538}" type="pres">
      <dgm:prSet presAssocID="{93063312-DC6B-4363-BE45-49838A28C7D1}" presName="spaceRect" presStyleCnt="0"/>
      <dgm:spPr/>
    </dgm:pt>
    <dgm:pt modelId="{CD88B5EC-D4CF-4F40-8786-05F75A0629DE}" type="pres">
      <dgm:prSet presAssocID="{93063312-DC6B-4363-BE45-49838A28C7D1}" presName="textRect" presStyleLbl="revTx" presStyleIdx="3" presStyleCnt="7">
        <dgm:presLayoutVars>
          <dgm:chMax val="1"/>
          <dgm:chPref val="1"/>
        </dgm:presLayoutVars>
      </dgm:prSet>
      <dgm:spPr/>
    </dgm:pt>
    <dgm:pt modelId="{4FB0AAD6-143D-4889-B54A-8187A7F33CE0}" type="pres">
      <dgm:prSet presAssocID="{3C500C89-EE4A-4266-9716-A39ADB3239A6}" presName="sibTrans" presStyleCnt="0"/>
      <dgm:spPr/>
    </dgm:pt>
    <dgm:pt modelId="{E98C7239-2429-4D23-AC19-554581493A47}" type="pres">
      <dgm:prSet presAssocID="{A19384CA-336E-4743-8584-BF361A3490C1}" presName="compNode" presStyleCnt="0"/>
      <dgm:spPr/>
    </dgm:pt>
    <dgm:pt modelId="{D1C8D9C3-9223-4A66-B502-831718D8FAB5}" type="pres">
      <dgm:prSet presAssocID="{A19384CA-336E-4743-8584-BF361A3490C1}" presName="iconRect" presStyleLbl="node1" presStyleIdx="4" presStyleCnt="7" custScaleX="150347" custScaleY="149962"/>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Suburban scene"/>
        </a:ext>
      </dgm:extLst>
    </dgm:pt>
    <dgm:pt modelId="{E400D9EC-C6D4-494F-BB41-7A8E6C481123}" type="pres">
      <dgm:prSet presAssocID="{A19384CA-336E-4743-8584-BF361A3490C1}" presName="spaceRect" presStyleCnt="0"/>
      <dgm:spPr/>
    </dgm:pt>
    <dgm:pt modelId="{4B8306D1-E1AD-45C5-B67C-FB79964211F7}" type="pres">
      <dgm:prSet presAssocID="{A19384CA-336E-4743-8584-BF361A3490C1}" presName="textRect" presStyleLbl="revTx" presStyleIdx="4" presStyleCnt="7">
        <dgm:presLayoutVars>
          <dgm:chMax val="1"/>
          <dgm:chPref val="1"/>
        </dgm:presLayoutVars>
      </dgm:prSet>
      <dgm:spPr/>
    </dgm:pt>
    <dgm:pt modelId="{FEC472FA-C436-47D1-A94D-0DCFD4E78E69}" type="pres">
      <dgm:prSet presAssocID="{417DAEDE-DF39-4C03-AA7B-1319413E7008}" presName="sibTrans" presStyleCnt="0"/>
      <dgm:spPr/>
    </dgm:pt>
    <dgm:pt modelId="{549386F2-7BD0-4B7F-92FB-FECB03FF7AC6}" type="pres">
      <dgm:prSet presAssocID="{19A2D34D-51AC-4A54-B25A-3D4CB3BE8B2B}" presName="compNode" presStyleCnt="0"/>
      <dgm:spPr/>
    </dgm:pt>
    <dgm:pt modelId="{94808E90-90FD-4836-87E5-AAEB8A1C3973}" type="pres">
      <dgm:prSet presAssocID="{19A2D34D-51AC-4A54-B25A-3D4CB3BE8B2B}" presName="iconRect" presStyleLbl="node1" presStyleIdx="5" presStyleCnt="7" custScaleX="150347" custScaleY="149962"/>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Flask"/>
        </a:ext>
      </dgm:extLst>
    </dgm:pt>
    <dgm:pt modelId="{C291841A-C343-475A-A842-08BE43FB0EAE}" type="pres">
      <dgm:prSet presAssocID="{19A2D34D-51AC-4A54-B25A-3D4CB3BE8B2B}" presName="spaceRect" presStyleCnt="0"/>
      <dgm:spPr/>
    </dgm:pt>
    <dgm:pt modelId="{FA5F3AEF-1E26-4B0B-99FA-1C99087B8CD5}" type="pres">
      <dgm:prSet presAssocID="{19A2D34D-51AC-4A54-B25A-3D4CB3BE8B2B}" presName="textRect" presStyleLbl="revTx" presStyleIdx="5" presStyleCnt="7">
        <dgm:presLayoutVars>
          <dgm:chMax val="1"/>
          <dgm:chPref val="1"/>
        </dgm:presLayoutVars>
      </dgm:prSet>
      <dgm:spPr/>
    </dgm:pt>
    <dgm:pt modelId="{59B643F3-CAD8-40D5-B56F-0AD198189152}" type="pres">
      <dgm:prSet presAssocID="{4870B4CB-510A-4972-AE4D-2C6BD6A727CC}" presName="sibTrans" presStyleCnt="0"/>
      <dgm:spPr/>
    </dgm:pt>
    <dgm:pt modelId="{D5C4FBC2-CAB2-4AF8-BFE1-D610D81E4804}" type="pres">
      <dgm:prSet presAssocID="{08E1E19B-B082-4413-8D93-254D323F77F0}" presName="compNode" presStyleCnt="0"/>
      <dgm:spPr/>
    </dgm:pt>
    <dgm:pt modelId="{D62E8944-B7D9-4049-80E3-2ED370270BCC}" type="pres">
      <dgm:prSet presAssocID="{08E1E19B-B082-4413-8D93-254D323F77F0}" presName="iconRect" presStyleLbl="node1" presStyleIdx="6" presStyleCnt="7" custScaleX="211269" custScaleY="183376"/>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Lightbulb"/>
        </a:ext>
      </dgm:extLst>
    </dgm:pt>
    <dgm:pt modelId="{5DB3B499-D6A4-4E2B-92C2-4B6876598BA4}" type="pres">
      <dgm:prSet presAssocID="{08E1E19B-B082-4413-8D93-254D323F77F0}" presName="spaceRect" presStyleCnt="0"/>
      <dgm:spPr/>
    </dgm:pt>
    <dgm:pt modelId="{1D103A44-0CDA-49C5-B2C1-146DAB2643F0}" type="pres">
      <dgm:prSet presAssocID="{08E1E19B-B082-4413-8D93-254D323F77F0}" presName="textRect" presStyleLbl="revTx" presStyleIdx="6" presStyleCnt="7">
        <dgm:presLayoutVars>
          <dgm:chMax val="1"/>
          <dgm:chPref val="1"/>
        </dgm:presLayoutVars>
      </dgm:prSet>
      <dgm:spPr/>
    </dgm:pt>
  </dgm:ptLst>
  <dgm:cxnLst>
    <dgm:cxn modelId="{16093F1E-9060-4935-9C4D-F5A8C21480ED}" srcId="{70A460CB-63F1-4699-ACFA-4387574C5C18}" destId="{7EC3D5A7-EF2E-4FFC-A5CD-915971C7E9C3}" srcOrd="2" destOrd="0" parTransId="{07E6C309-295D-4E89-9002-477D6157CB42}" sibTransId="{B18BFFF4-69C6-472B-BA54-E5A5462E5595}"/>
    <dgm:cxn modelId="{2F455E2A-7DDE-4DF9-8A96-C4184AD13C30}" srcId="{70A460CB-63F1-4699-ACFA-4387574C5C18}" destId="{CC76A982-E712-4047-B8F2-FB45443CF70B}" srcOrd="0" destOrd="0" parTransId="{32FA0F7A-9D04-472A-9216-DA4AE9EDFB03}" sibTransId="{CA086123-26D5-46CB-AF09-EB923EAE5529}"/>
    <dgm:cxn modelId="{4D91FC2D-FE31-4C45-8B7E-0A8D79AE5AED}" srcId="{70A460CB-63F1-4699-ACFA-4387574C5C18}" destId="{19A2D34D-51AC-4A54-B25A-3D4CB3BE8B2B}" srcOrd="5" destOrd="0" parTransId="{CF91336B-410D-43D3-9F52-E0AACF3D3C21}" sibTransId="{4870B4CB-510A-4972-AE4D-2C6BD6A727CC}"/>
    <dgm:cxn modelId="{507BA53A-B73D-4F58-83C1-AD776AFDC4C3}" type="presOf" srcId="{A19384CA-336E-4743-8584-BF361A3490C1}" destId="{4B8306D1-E1AD-45C5-B67C-FB79964211F7}" srcOrd="0" destOrd="0" presId="urn:microsoft.com/office/officeart/2018/2/layout/IconLabelList"/>
    <dgm:cxn modelId="{ABB09E6F-4961-4C05-96A3-DEA16CDB2BA6}" type="presOf" srcId="{70A460CB-63F1-4699-ACFA-4387574C5C18}" destId="{EC01F6AA-F495-45A7-B8C1-819BF614483B}" srcOrd="0" destOrd="0" presId="urn:microsoft.com/office/officeart/2018/2/layout/IconLabelList"/>
    <dgm:cxn modelId="{B7150A74-89C5-4905-AE1A-33698271DA44}" type="presOf" srcId="{CC76A982-E712-4047-B8F2-FB45443CF70B}" destId="{BC3EA5B2-BE5A-4BA3-83F4-8EBD1F1168DC}" srcOrd="0" destOrd="0" presId="urn:microsoft.com/office/officeart/2018/2/layout/IconLabelList"/>
    <dgm:cxn modelId="{2D3C317A-586A-4E93-AE28-7743D256F335}" srcId="{70A460CB-63F1-4699-ACFA-4387574C5C18}" destId="{08E1E19B-B082-4413-8D93-254D323F77F0}" srcOrd="6" destOrd="0" parTransId="{F0DEA38D-3C12-4ED5-BD83-6E4D2D8611E4}" sibTransId="{A0745E0A-5CF1-4360-9410-59D76D80D822}"/>
    <dgm:cxn modelId="{56BBE07C-411A-4DD8-94AB-7555C9F2B36D}" type="presOf" srcId="{91BA1717-081C-4BAF-AB6E-7DCB898F76C6}" destId="{68219BB4-45DE-4944-8C09-FF62715786C3}" srcOrd="0" destOrd="0" presId="urn:microsoft.com/office/officeart/2018/2/layout/IconLabelList"/>
    <dgm:cxn modelId="{4EC30F93-D7C2-4E16-B834-76FC5BFD6703}" type="presOf" srcId="{7EC3D5A7-EF2E-4FFC-A5CD-915971C7E9C3}" destId="{BC8D3E06-6B2B-43D6-A650-08681EE5F6EF}" srcOrd="0" destOrd="0" presId="urn:microsoft.com/office/officeart/2018/2/layout/IconLabelList"/>
    <dgm:cxn modelId="{D0BDFF99-CE18-4C2F-9852-8ED120F659D1}" srcId="{70A460CB-63F1-4699-ACFA-4387574C5C18}" destId="{93063312-DC6B-4363-BE45-49838A28C7D1}" srcOrd="3" destOrd="0" parTransId="{D640AAB5-41B3-4CBD-A3D8-00C9815B56FA}" sibTransId="{3C500C89-EE4A-4266-9716-A39ADB3239A6}"/>
    <dgm:cxn modelId="{640BFFA0-6FAC-47A8-ACE4-DA79808742D8}" srcId="{70A460CB-63F1-4699-ACFA-4387574C5C18}" destId="{A19384CA-336E-4743-8584-BF361A3490C1}" srcOrd="4" destOrd="0" parTransId="{51650204-49BD-41C1-8DCC-A750F15B1159}" sibTransId="{417DAEDE-DF39-4C03-AA7B-1319413E7008}"/>
    <dgm:cxn modelId="{13A145C1-1336-4632-80DE-3C8AD1CB8FB2}" type="presOf" srcId="{08E1E19B-B082-4413-8D93-254D323F77F0}" destId="{1D103A44-0CDA-49C5-B2C1-146DAB2643F0}" srcOrd="0" destOrd="0" presId="urn:microsoft.com/office/officeart/2018/2/layout/IconLabelList"/>
    <dgm:cxn modelId="{91BBA9D1-98A2-440F-B624-FDE7C571A222}" type="presOf" srcId="{93063312-DC6B-4363-BE45-49838A28C7D1}" destId="{CD88B5EC-D4CF-4F40-8786-05F75A0629DE}" srcOrd="0" destOrd="0" presId="urn:microsoft.com/office/officeart/2018/2/layout/IconLabelList"/>
    <dgm:cxn modelId="{AE54D8D5-D0EE-42A6-AD90-9B58FBD10749}" srcId="{70A460CB-63F1-4699-ACFA-4387574C5C18}" destId="{91BA1717-081C-4BAF-AB6E-7DCB898F76C6}" srcOrd="1" destOrd="0" parTransId="{63363417-4FA3-47CE-99EC-39280A9B1392}" sibTransId="{BCADB596-72B6-49A2-BE03-5C428E463C35}"/>
    <dgm:cxn modelId="{0915F1DD-3AC6-41E5-8C2A-A5B5A3CD54D3}" type="presOf" srcId="{19A2D34D-51AC-4A54-B25A-3D4CB3BE8B2B}" destId="{FA5F3AEF-1E26-4B0B-99FA-1C99087B8CD5}" srcOrd="0" destOrd="0" presId="urn:microsoft.com/office/officeart/2018/2/layout/IconLabelList"/>
    <dgm:cxn modelId="{350B8AE7-AAD5-4F7A-B17F-8BD720D2370B}" type="presParOf" srcId="{EC01F6AA-F495-45A7-B8C1-819BF614483B}" destId="{1549A61A-654A-4C8B-827C-5F62CE24DA5E}" srcOrd="0" destOrd="0" presId="urn:microsoft.com/office/officeart/2018/2/layout/IconLabelList"/>
    <dgm:cxn modelId="{2C24A09E-BF51-4995-B728-072484407BBE}" type="presParOf" srcId="{1549A61A-654A-4C8B-827C-5F62CE24DA5E}" destId="{B0BD3C61-4A99-4EFE-A968-3B952BB74E9A}" srcOrd="0" destOrd="0" presId="urn:microsoft.com/office/officeart/2018/2/layout/IconLabelList"/>
    <dgm:cxn modelId="{A64B39BE-2207-403D-BA3B-647ACE1B2361}" type="presParOf" srcId="{1549A61A-654A-4C8B-827C-5F62CE24DA5E}" destId="{E6E7282B-B6DD-4CDA-A62D-F5BA7D118FCB}" srcOrd="1" destOrd="0" presId="urn:microsoft.com/office/officeart/2018/2/layout/IconLabelList"/>
    <dgm:cxn modelId="{43D42AD7-6AC1-48EE-9293-1584CAF00B51}" type="presParOf" srcId="{1549A61A-654A-4C8B-827C-5F62CE24DA5E}" destId="{BC3EA5B2-BE5A-4BA3-83F4-8EBD1F1168DC}" srcOrd="2" destOrd="0" presId="urn:microsoft.com/office/officeart/2018/2/layout/IconLabelList"/>
    <dgm:cxn modelId="{0036977C-57E0-4F8C-A224-AFD219FF2D3B}" type="presParOf" srcId="{EC01F6AA-F495-45A7-B8C1-819BF614483B}" destId="{9673F4C6-8837-4E9F-8D7D-EB104DA6FE48}" srcOrd="1" destOrd="0" presId="urn:microsoft.com/office/officeart/2018/2/layout/IconLabelList"/>
    <dgm:cxn modelId="{3B751F89-A484-4781-9636-5A555D426D02}" type="presParOf" srcId="{EC01F6AA-F495-45A7-B8C1-819BF614483B}" destId="{6DDEAED2-D191-4947-8AA8-D3BB8BD9AFA5}" srcOrd="2" destOrd="0" presId="urn:microsoft.com/office/officeart/2018/2/layout/IconLabelList"/>
    <dgm:cxn modelId="{5C8F44AB-2262-4C09-A670-3AC89BC0B5E4}" type="presParOf" srcId="{6DDEAED2-D191-4947-8AA8-D3BB8BD9AFA5}" destId="{16AA9FD3-DA80-4108-976C-618BB6554DE3}" srcOrd="0" destOrd="0" presId="urn:microsoft.com/office/officeart/2018/2/layout/IconLabelList"/>
    <dgm:cxn modelId="{AEA73195-438F-442A-A1A3-4E3429E72F93}" type="presParOf" srcId="{6DDEAED2-D191-4947-8AA8-D3BB8BD9AFA5}" destId="{4003058D-B9C3-4574-942F-85C0F53F1AEE}" srcOrd="1" destOrd="0" presId="urn:microsoft.com/office/officeart/2018/2/layout/IconLabelList"/>
    <dgm:cxn modelId="{224BCE12-0845-4A51-9180-AF3E62005DE8}" type="presParOf" srcId="{6DDEAED2-D191-4947-8AA8-D3BB8BD9AFA5}" destId="{68219BB4-45DE-4944-8C09-FF62715786C3}" srcOrd="2" destOrd="0" presId="urn:microsoft.com/office/officeart/2018/2/layout/IconLabelList"/>
    <dgm:cxn modelId="{F56F3F80-6A0A-4441-998A-8F875F60392A}" type="presParOf" srcId="{EC01F6AA-F495-45A7-B8C1-819BF614483B}" destId="{774095BA-D8C9-4842-A527-5A1E73B37878}" srcOrd="3" destOrd="0" presId="urn:microsoft.com/office/officeart/2018/2/layout/IconLabelList"/>
    <dgm:cxn modelId="{B913CB0B-3F40-4AD0-9EBA-0BCE0A41AAE3}" type="presParOf" srcId="{EC01F6AA-F495-45A7-B8C1-819BF614483B}" destId="{5E874701-4360-492C-9EDA-9ABEB5904755}" srcOrd="4" destOrd="0" presId="urn:microsoft.com/office/officeart/2018/2/layout/IconLabelList"/>
    <dgm:cxn modelId="{27159227-1F15-4F4D-8AA2-6B0980EE23E3}" type="presParOf" srcId="{5E874701-4360-492C-9EDA-9ABEB5904755}" destId="{B00D7573-D42D-442F-B111-CE8D1C9950BF}" srcOrd="0" destOrd="0" presId="urn:microsoft.com/office/officeart/2018/2/layout/IconLabelList"/>
    <dgm:cxn modelId="{F57BC8F0-2412-422C-9F1D-781B641FCCFD}" type="presParOf" srcId="{5E874701-4360-492C-9EDA-9ABEB5904755}" destId="{36DF18F3-4E09-4869-BBAC-16437359E2F7}" srcOrd="1" destOrd="0" presId="urn:microsoft.com/office/officeart/2018/2/layout/IconLabelList"/>
    <dgm:cxn modelId="{E674952B-7B3D-4F61-9591-407955EC98A7}" type="presParOf" srcId="{5E874701-4360-492C-9EDA-9ABEB5904755}" destId="{BC8D3E06-6B2B-43D6-A650-08681EE5F6EF}" srcOrd="2" destOrd="0" presId="urn:microsoft.com/office/officeart/2018/2/layout/IconLabelList"/>
    <dgm:cxn modelId="{12B59EDE-7066-4D7A-AA6C-6FCA31930F7C}" type="presParOf" srcId="{EC01F6AA-F495-45A7-B8C1-819BF614483B}" destId="{F84BA040-6D7B-4372-97E5-D1A297731C47}" srcOrd="5" destOrd="0" presId="urn:microsoft.com/office/officeart/2018/2/layout/IconLabelList"/>
    <dgm:cxn modelId="{4AF03B6C-9BC2-4A1D-AD0F-6AE7CF62B4A8}" type="presParOf" srcId="{EC01F6AA-F495-45A7-B8C1-819BF614483B}" destId="{982FB2B0-0C69-42A0-8A81-29B729920C0A}" srcOrd="6" destOrd="0" presId="urn:microsoft.com/office/officeart/2018/2/layout/IconLabelList"/>
    <dgm:cxn modelId="{58D27F75-9FC3-4C5D-A29E-F06102E340B9}" type="presParOf" srcId="{982FB2B0-0C69-42A0-8A81-29B729920C0A}" destId="{5E031078-9916-48D1-912E-520EBFBA3256}" srcOrd="0" destOrd="0" presId="urn:microsoft.com/office/officeart/2018/2/layout/IconLabelList"/>
    <dgm:cxn modelId="{B4D4071E-08E7-4780-8390-DBB21EB836D2}" type="presParOf" srcId="{982FB2B0-0C69-42A0-8A81-29B729920C0A}" destId="{CA1C6269-C791-4EFF-B5D8-21A1C49A0538}" srcOrd="1" destOrd="0" presId="urn:microsoft.com/office/officeart/2018/2/layout/IconLabelList"/>
    <dgm:cxn modelId="{9CEE3B27-3E8A-40F2-8444-EB6A8DC06175}" type="presParOf" srcId="{982FB2B0-0C69-42A0-8A81-29B729920C0A}" destId="{CD88B5EC-D4CF-4F40-8786-05F75A0629DE}" srcOrd="2" destOrd="0" presId="urn:microsoft.com/office/officeart/2018/2/layout/IconLabelList"/>
    <dgm:cxn modelId="{AE0AE7A6-F58E-4429-9A51-6052E142584F}" type="presParOf" srcId="{EC01F6AA-F495-45A7-B8C1-819BF614483B}" destId="{4FB0AAD6-143D-4889-B54A-8187A7F33CE0}" srcOrd="7" destOrd="0" presId="urn:microsoft.com/office/officeart/2018/2/layout/IconLabelList"/>
    <dgm:cxn modelId="{64C358C9-F076-46FF-B940-502858381A7F}" type="presParOf" srcId="{EC01F6AA-F495-45A7-B8C1-819BF614483B}" destId="{E98C7239-2429-4D23-AC19-554581493A47}" srcOrd="8" destOrd="0" presId="urn:microsoft.com/office/officeart/2018/2/layout/IconLabelList"/>
    <dgm:cxn modelId="{D801662F-B906-4D91-80DD-B2321B067048}" type="presParOf" srcId="{E98C7239-2429-4D23-AC19-554581493A47}" destId="{D1C8D9C3-9223-4A66-B502-831718D8FAB5}" srcOrd="0" destOrd="0" presId="urn:microsoft.com/office/officeart/2018/2/layout/IconLabelList"/>
    <dgm:cxn modelId="{10C8DA10-1C4B-4DD6-A63B-094AE31B954D}" type="presParOf" srcId="{E98C7239-2429-4D23-AC19-554581493A47}" destId="{E400D9EC-C6D4-494F-BB41-7A8E6C481123}" srcOrd="1" destOrd="0" presId="urn:microsoft.com/office/officeart/2018/2/layout/IconLabelList"/>
    <dgm:cxn modelId="{B7C111B1-3120-469D-8B10-DADD1CC7AFA3}" type="presParOf" srcId="{E98C7239-2429-4D23-AC19-554581493A47}" destId="{4B8306D1-E1AD-45C5-B67C-FB79964211F7}" srcOrd="2" destOrd="0" presId="urn:microsoft.com/office/officeart/2018/2/layout/IconLabelList"/>
    <dgm:cxn modelId="{378BD967-517F-4789-A6C2-9A956878A96D}" type="presParOf" srcId="{EC01F6AA-F495-45A7-B8C1-819BF614483B}" destId="{FEC472FA-C436-47D1-A94D-0DCFD4E78E69}" srcOrd="9" destOrd="0" presId="urn:microsoft.com/office/officeart/2018/2/layout/IconLabelList"/>
    <dgm:cxn modelId="{619E59C9-1107-4B4C-83FB-A820D6C0F9BC}" type="presParOf" srcId="{EC01F6AA-F495-45A7-B8C1-819BF614483B}" destId="{549386F2-7BD0-4B7F-92FB-FECB03FF7AC6}" srcOrd="10" destOrd="0" presId="urn:microsoft.com/office/officeart/2018/2/layout/IconLabelList"/>
    <dgm:cxn modelId="{FC000205-85F2-4901-97E2-C96C8EDFA3BC}" type="presParOf" srcId="{549386F2-7BD0-4B7F-92FB-FECB03FF7AC6}" destId="{94808E90-90FD-4836-87E5-AAEB8A1C3973}" srcOrd="0" destOrd="0" presId="urn:microsoft.com/office/officeart/2018/2/layout/IconLabelList"/>
    <dgm:cxn modelId="{A4B22C7F-52B6-41D2-B6B7-04CD23BBF690}" type="presParOf" srcId="{549386F2-7BD0-4B7F-92FB-FECB03FF7AC6}" destId="{C291841A-C343-475A-A842-08BE43FB0EAE}" srcOrd="1" destOrd="0" presId="urn:microsoft.com/office/officeart/2018/2/layout/IconLabelList"/>
    <dgm:cxn modelId="{4FEC7FDE-03A7-4FD6-8C05-734869559E81}" type="presParOf" srcId="{549386F2-7BD0-4B7F-92FB-FECB03FF7AC6}" destId="{FA5F3AEF-1E26-4B0B-99FA-1C99087B8CD5}" srcOrd="2" destOrd="0" presId="urn:microsoft.com/office/officeart/2018/2/layout/IconLabelList"/>
    <dgm:cxn modelId="{A7EE9162-AEC6-4ADE-BDF1-BFEFC900999A}" type="presParOf" srcId="{EC01F6AA-F495-45A7-B8C1-819BF614483B}" destId="{59B643F3-CAD8-40D5-B56F-0AD198189152}" srcOrd="11" destOrd="0" presId="urn:microsoft.com/office/officeart/2018/2/layout/IconLabelList"/>
    <dgm:cxn modelId="{D5BE8C25-82C1-47E5-A0F6-EB0284F4CC64}" type="presParOf" srcId="{EC01F6AA-F495-45A7-B8C1-819BF614483B}" destId="{D5C4FBC2-CAB2-4AF8-BFE1-D610D81E4804}" srcOrd="12" destOrd="0" presId="urn:microsoft.com/office/officeart/2018/2/layout/IconLabelList"/>
    <dgm:cxn modelId="{A2CA6D7A-1AC1-4396-A85E-B71C17B071F1}" type="presParOf" srcId="{D5C4FBC2-CAB2-4AF8-BFE1-D610D81E4804}" destId="{D62E8944-B7D9-4049-80E3-2ED370270BCC}" srcOrd="0" destOrd="0" presId="urn:microsoft.com/office/officeart/2018/2/layout/IconLabelList"/>
    <dgm:cxn modelId="{155CAB59-46B5-4C1E-9E43-8CB8D2EDA629}" type="presParOf" srcId="{D5C4FBC2-CAB2-4AF8-BFE1-D610D81E4804}" destId="{5DB3B499-D6A4-4E2B-92C2-4B6876598BA4}" srcOrd="1" destOrd="0" presId="urn:microsoft.com/office/officeart/2018/2/layout/IconLabelList"/>
    <dgm:cxn modelId="{872CCCD2-30A3-4B93-87B3-9623738629AD}" type="presParOf" srcId="{D5C4FBC2-CAB2-4AF8-BFE1-D610D81E4804}" destId="{1D103A44-0CDA-49C5-B2C1-146DAB2643F0}"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2EC1EC8-64CF-47E6-A61F-B7CF42EBDB34}"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CEFC730F-61FD-4DD7-9A26-579EC9FF9D15}">
      <dgm:prSet/>
      <dgm:spPr/>
      <dgm:t>
        <a:bodyPr/>
        <a:lstStyle/>
        <a:p>
          <a:r>
            <a:rPr lang="en-US"/>
            <a:t>Stable Coins</a:t>
          </a:r>
        </a:p>
      </dgm:t>
    </dgm:pt>
    <dgm:pt modelId="{FF215D32-79D6-4473-AF61-FDC76A98D101}" type="parTrans" cxnId="{6B0EE8DA-25B5-4191-8588-B4716FE06ABB}">
      <dgm:prSet/>
      <dgm:spPr/>
      <dgm:t>
        <a:bodyPr/>
        <a:lstStyle/>
        <a:p>
          <a:endParaRPr lang="en-US"/>
        </a:p>
      </dgm:t>
    </dgm:pt>
    <dgm:pt modelId="{31FBF09A-49B2-4353-AD30-3D12A4F720A9}" type="sibTrans" cxnId="{6B0EE8DA-25B5-4191-8588-B4716FE06ABB}">
      <dgm:prSet/>
      <dgm:spPr/>
      <dgm:t>
        <a:bodyPr/>
        <a:lstStyle/>
        <a:p>
          <a:endParaRPr lang="en-US"/>
        </a:p>
      </dgm:t>
    </dgm:pt>
    <dgm:pt modelId="{0BB3723E-F221-4D93-839B-01C813AE0938}">
      <dgm:prSet/>
      <dgm:spPr/>
      <dgm:t>
        <a:bodyPr/>
        <a:lstStyle/>
        <a:p>
          <a:r>
            <a:rPr lang="en-US"/>
            <a:t>Base Coins</a:t>
          </a:r>
        </a:p>
      </dgm:t>
    </dgm:pt>
    <dgm:pt modelId="{CC22B453-DF70-4F8B-A74F-F67E4D06D04F}" type="parTrans" cxnId="{7A5E56B4-C2E8-4E40-9820-B103CA855DFE}">
      <dgm:prSet/>
      <dgm:spPr/>
      <dgm:t>
        <a:bodyPr/>
        <a:lstStyle/>
        <a:p>
          <a:endParaRPr lang="en-US"/>
        </a:p>
      </dgm:t>
    </dgm:pt>
    <dgm:pt modelId="{1DA31880-1633-4543-948C-51534B81E31E}" type="sibTrans" cxnId="{7A5E56B4-C2E8-4E40-9820-B103CA855DFE}">
      <dgm:prSet/>
      <dgm:spPr/>
      <dgm:t>
        <a:bodyPr/>
        <a:lstStyle/>
        <a:p>
          <a:endParaRPr lang="en-US"/>
        </a:p>
      </dgm:t>
    </dgm:pt>
    <dgm:pt modelId="{1EC7D87E-7DB4-4C9E-9ABA-317285175339}">
      <dgm:prSet/>
      <dgm:spPr/>
      <dgm:t>
        <a:bodyPr/>
        <a:lstStyle/>
        <a:p>
          <a:r>
            <a:rPr lang="en-US"/>
            <a:t>Alt Coins</a:t>
          </a:r>
        </a:p>
      </dgm:t>
    </dgm:pt>
    <dgm:pt modelId="{5948E398-6273-45C9-994C-3992DAAB9611}" type="parTrans" cxnId="{9C754BC0-8E24-4205-AA7D-B38503B4B340}">
      <dgm:prSet/>
      <dgm:spPr/>
      <dgm:t>
        <a:bodyPr/>
        <a:lstStyle/>
        <a:p>
          <a:endParaRPr lang="en-US"/>
        </a:p>
      </dgm:t>
    </dgm:pt>
    <dgm:pt modelId="{2444609A-B094-4720-A58F-8620006C1DF4}" type="sibTrans" cxnId="{9C754BC0-8E24-4205-AA7D-B38503B4B340}">
      <dgm:prSet/>
      <dgm:spPr/>
      <dgm:t>
        <a:bodyPr/>
        <a:lstStyle/>
        <a:p>
          <a:endParaRPr lang="en-US"/>
        </a:p>
      </dgm:t>
    </dgm:pt>
    <dgm:pt modelId="{5741CF39-EAFE-472C-8E07-2EBC1A6178C3}">
      <dgm:prSet/>
      <dgm:spPr/>
      <dgm:t>
        <a:bodyPr/>
        <a:lstStyle/>
        <a:p>
          <a:r>
            <a:rPr lang="en-US"/>
            <a:t>Meme Coins</a:t>
          </a:r>
        </a:p>
      </dgm:t>
    </dgm:pt>
    <dgm:pt modelId="{034A8854-B372-4426-A358-5A0FF22CF61B}" type="parTrans" cxnId="{F20E778D-C8C2-4F46-8A01-B6645C82C612}">
      <dgm:prSet/>
      <dgm:spPr/>
      <dgm:t>
        <a:bodyPr/>
        <a:lstStyle/>
        <a:p>
          <a:endParaRPr lang="en-US"/>
        </a:p>
      </dgm:t>
    </dgm:pt>
    <dgm:pt modelId="{7E6CD393-287C-457D-9DCB-CE5B23D2C947}" type="sibTrans" cxnId="{F20E778D-C8C2-4F46-8A01-B6645C82C612}">
      <dgm:prSet/>
      <dgm:spPr/>
      <dgm:t>
        <a:bodyPr/>
        <a:lstStyle/>
        <a:p>
          <a:endParaRPr lang="en-US"/>
        </a:p>
      </dgm:t>
    </dgm:pt>
    <dgm:pt modelId="{A237FC2E-77A5-4AED-96A9-888A4186D7F1}">
      <dgm:prSet/>
      <dgm:spPr/>
      <dgm:t>
        <a:bodyPr/>
        <a:lstStyle/>
        <a:p>
          <a:r>
            <a:rPr lang="en-US"/>
            <a:t>Exchanges</a:t>
          </a:r>
        </a:p>
      </dgm:t>
    </dgm:pt>
    <dgm:pt modelId="{081A2DDC-F70E-4343-8C35-0A5A9C13AAF8}" type="parTrans" cxnId="{A5E7B84F-94F9-4669-B3FB-C2BE2F806814}">
      <dgm:prSet/>
      <dgm:spPr/>
      <dgm:t>
        <a:bodyPr/>
        <a:lstStyle/>
        <a:p>
          <a:endParaRPr lang="en-US"/>
        </a:p>
      </dgm:t>
    </dgm:pt>
    <dgm:pt modelId="{02FAF51F-8873-4EDF-8B61-CE9529901DD7}" type="sibTrans" cxnId="{A5E7B84F-94F9-4669-B3FB-C2BE2F806814}">
      <dgm:prSet/>
      <dgm:spPr/>
      <dgm:t>
        <a:bodyPr/>
        <a:lstStyle/>
        <a:p>
          <a:endParaRPr lang="en-US"/>
        </a:p>
      </dgm:t>
    </dgm:pt>
    <dgm:pt modelId="{F7E9BEC2-35C4-49F8-8CBC-8598BA2A26DA}">
      <dgm:prSet/>
      <dgm:spPr/>
      <dgm:t>
        <a:bodyPr/>
        <a:lstStyle/>
        <a:p>
          <a:r>
            <a:rPr lang="en-US"/>
            <a:t>Wallets</a:t>
          </a:r>
        </a:p>
      </dgm:t>
    </dgm:pt>
    <dgm:pt modelId="{9DEB8E21-FC02-46A5-96EA-4F1667C8DFAB}" type="parTrans" cxnId="{398BFDCE-CA5F-4BB6-8609-04876AC812E7}">
      <dgm:prSet/>
      <dgm:spPr/>
      <dgm:t>
        <a:bodyPr/>
        <a:lstStyle/>
        <a:p>
          <a:endParaRPr lang="en-US"/>
        </a:p>
      </dgm:t>
    </dgm:pt>
    <dgm:pt modelId="{E997BD39-A3C9-462A-9EFC-9BC343BDF37C}" type="sibTrans" cxnId="{398BFDCE-CA5F-4BB6-8609-04876AC812E7}">
      <dgm:prSet/>
      <dgm:spPr/>
      <dgm:t>
        <a:bodyPr/>
        <a:lstStyle/>
        <a:p>
          <a:endParaRPr lang="en-US"/>
        </a:p>
      </dgm:t>
    </dgm:pt>
    <dgm:pt modelId="{240A6BAC-EBAC-494C-A723-3E00AA69B4E7}" type="pres">
      <dgm:prSet presAssocID="{D2EC1EC8-64CF-47E6-A61F-B7CF42EBDB34}" presName="linear" presStyleCnt="0">
        <dgm:presLayoutVars>
          <dgm:animLvl val="lvl"/>
          <dgm:resizeHandles val="exact"/>
        </dgm:presLayoutVars>
      </dgm:prSet>
      <dgm:spPr/>
    </dgm:pt>
    <dgm:pt modelId="{C4638730-07E4-4014-B0C7-6230F423FB13}" type="pres">
      <dgm:prSet presAssocID="{CEFC730F-61FD-4DD7-9A26-579EC9FF9D15}" presName="parentText" presStyleLbl="node1" presStyleIdx="0" presStyleCnt="6">
        <dgm:presLayoutVars>
          <dgm:chMax val="0"/>
          <dgm:bulletEnabled val="1"/>
        </dgm:presLayoutVars>
      </dgm:prSet>
      <dgm:spPr/>
    </dgm:pt>
    <dgm:pt modelId="{047B87CE-316B-4E6C-8A55-1F1DFC73AE46}" type="pres">
      <dgm:prSet presAssocID="{31FBF09A-49B2-4353-AD30-3D12A4F720A9}" presName="spacer" presStyleCnt="0"/>
      <dgm:spPr/>
    </dgm:pt>
    <dgm:pt modelId="{40D72FBE-521F-45CE-981E-373420D380C9}" type="pres">
      <dgm:prSet presAssocID="{0BB3723E-F221-4D93-839B-01C813AE0938}" presName="parentText" presStyleLbl="node1" presStyleIdx="1" presStyleCnt="6">
        <dgm:presLayoutVars>
          <dgm:chMax val="0"/>
          <dgm:bulletEnabled val="1"/>
        </dgm:presLayoutVars>
      </dgm:prSet>
      <dgm:spPr/>
    </dgm:pt>
    <dgm:pt modelId="{3C374E95-6BD0-40FE-8F9F-D97B1AE60EC2}" type="pres">
      <dgm:prSet presAssocID="{1DA31880-1633-4543-948C-51534B81E31E}" presName="spacer" presStyleCnt="0"/>
      <dgm:spPr/>
    </dgm:pt>
    <dgm:pt modelId="{570DB01A-E711-4B43-BD90-3608760660D9}" type="pres">
      <dgm:prSet presAssocID="{1EC7D87E-7DB4-4C9E-9ABA-317285175339}" presName="parentText" presStyleLbl="node1" presStyleIdx="2" presStyleCnt="6">
        <dgm:presLayoutVars>
          <dgm:chMax val="0"/>
          <dgm:bulletEnabled val="1"/>
        </dgm:presLayoutVars>
      </dgm:prSet>
      <dgm:spPr/>
    </dgm:pt>
    <dgm:pt modelId="{998E1C23-15E1-4A9C-A4C9-C59D6734C48F}" type="pres">
      <dgm:prSet presAssocID="{2444609A-B094-4720-A58F-8620006C1DF4}" presName="spacer" presStyleCnt="0"/>
      <dgm:spPr/>
    </dgm:pt>
    <dgm:pt modelId="{FC6D1D06-7D2D-45BA-8997-BDF1F12A7B00}" type="pres">
      <dgm:prSet presAssocID="{5741CF39-EAFE-472C-8E07-2EBC1A6178C3}" presName="parentText" presStyleLbl="node1" presStyleIdx="3" presStyleCnt="6">
        <dgm:presLayoutVars>
          <dgm:chMax val="0"/>
          <dgm:bulletEnabled val="1"/>
        </dgm:presLayoutVars>
      </dgm:prSet>
      <dgm:spPr/>
    </dgm:pt>
    <dgm:pt modelId="{A3C9321B-895B-4FB1-BF3C-40250765CB3A}" type="pres">
      <dgm:prSet presAssocID="{7E6CD393-287C-457D-9DCB-CE5B23D2C947}" presName="spacer" presStyleCnt="0"/>
      <dgm:spPr/>
    </dgm:pt>
    <dgm:pt modelId="{E26A6613-3B33-41D6-B272-970E9DDF189D}" type="pres">
      <dgm:prSet presAssocID="{A237FC2E-77A5-4AED-96A9-888A4186D7F1}" presName="parentText" presStyleLbl="node1" presStyleIdx="4" presStyleCnt="6">
        <dgm:presLayoutVars>
          <dgm:chMax val="0"/>
          <dgm:bulletEnabled val="1"/>
        </dgm:presLayoutVars>
      </dgm:prSet>
      <dgm:spPr/>
    </dgm:pt>
    <dgm:pt modelId="{1B85AACC-05F3-4399-AF7D-7C0B9A675232}" type="pres">
      <dgm:prSet presAssocID="{02FAF51F-8873-4EDF-8B61-CE9529901DD7}" presName="spacer" presStyleCnt="0"/>
      <dgm:spPr/>
    </dgm:pt>
    <dgm:pt modelId="{026ED6CD-43CB-4245-A433-1ECD55B1F7D7}" type="pres">
      <dgm:prSet presAssocID="{F7E9BEC2-35C4-49F8-8CBC-8598BA2A26DA}" presName="parentText" presStyleLbl="node1" presStyleIdx="5" presStyleCnt="6">
        <dgm:presLayoutVars>
          <dgm:chMax val="0"/>
          <dgm:bulletEnabled val="1"/>
        </dgm:presLayoutVars>
      </dgm:prSet>
      <dgm:spPr/>
    </dgm:pt>
  </dgm:ptLst>
  <dgm:cxnLst>
    <dgm:cxn modelId="{38941C07-3E2D-43B0-8222-6382F406885B}" type="presOf" srcId="{5741CF39-EAFE-472C-8E07-2EBC1A6178C3}" destId="{FC6D1D06-7D2D-45BA-8997-BDF1F12A7B00}" srcOrd="0" destOrd="0" presId="urn:microsoft.com/office/officeart/2005/8/layout/vList2"/>
    <dgm:cxn modelId="{B1BF7F26-B257-43A2-B9BA-A8ADD08CF9D1}" type="presOf" srcId="{CEFC730F-61FD-4DD7-9A26-579EC9FF9D15}" destId="{C4638730-07E4-4014-B0C7-6230F423FB13}" srcOrd="0" destOrd="0" presId="urn:microsoft.com/office/officeart/2005/8/layout/vList2"/>
    <dgm:cxn modelId="{5D582535-1F7D-4B3D-B4B3-5640AC81214B}" type="presOf" srcId="{1EC7D87E-7DB4-4C9E-9ABA-317285175339}" destId="{570DB01A-E711-4B43-BD90-3608760660D9}" srcOrd="0" destOrd="0" presId="urn:microsoft.com/office/officeart/2005/8/layout/vList2"/>
    <dgm:cxn modelId="{A5E7B84F-94F9-4669-B3FB-C2BE2F806814}" srcId="{D2EC1EC8-64CF-47E6-A61F-B7CF42EBDB34}" destId="{A237FC2E-77A5-4AED-96A9-888A4186D7F1}" srcOrd="4" destOrd="0" parTransId="{081A2DDC-F70E-4343-8C35-0A5A9C13AAF8}" sibTransId="{02FAF51F-8873-4EDF-8B61-CE9529901DD7}"/>
    <dgm:cxn modelId="{F20E778D-C8C2-4F46-8A01-B6645C82C612}" srcId="{D2EC1EC8-64CF-47E6-A61F-B7CF42EBDB34}" destId="{5741CF39-EAFE-472C-8E07-2EBC1A6178C3}" srcOrd="3" destOrd="0" parTransId="{034A8854-B372-4426-A358-5A0FF22CF61B}" sibTransId="{7E6CD393-287C-457D-9DCB-CE5B23D2C947}"/>
    <dgm:cxn modelId="{DA3FD08F-77C1-4EA8-8448-7DB24677A3CE}" type="presOf" srcId="{F7E9BEC2-35C4-49F8-8CBC-8598BA2A26DA}" destId="{026ED6CD-43CB-4245-A433-1ECD55B1F7D7}" srcOrd="0" destOrd="0" presId="urn:microsoft.com/office/officeart/2005/8/layout/vList2"/>
    <dgm:cxn modelId="{BFD77B93-C590-4DCF-850E-7D7E5E70E1C7}" type="presOf" srcId="{0BB3723E-F221-4D93-839B-01C813AE0938}" destId="{40D72FBE-521F-45CE-981E-373420D380C9}" srcOrd="0" destOrd="0" presId="urn:microsoft.com/office/officeart/2005/8/layout/vList2"/>
    <dgm:cxn modelId="{0D39059C-C4F8-4BC5-BB93-8B491D9B6DF2}" type="presOf" srcId="{A237FC2E-77A5-4AED-96A9-888A4186D7F1}" destId="{E26A6613-3B33-41D6-B272-970E9DDF189D}" srcOrd="0" destOrd="0" presId="urn:microsoft.com/office/officeart/2005/8/layout/vList2"/>
    <dgm:cxn modelId="{7A5E56B4-C2E8-4E40-9820-B103CA855DFE}" srcId="{D2EC1EC8-64CF-47E6-A61F-B7CF42EBDB34}" destId="{0BB3723E-F221-4D93-839B-01C813AE0938}" srcOrd="1" destOrd="0" parTransId="{CC22B453-DF70-4F8B-A74F-F67E4D06D04F}" sibTransId="{1DA31880-1633-4543-948C-51534B81E31E}"/>
    <dgm:cxn modelId="{C1DE85B8-4B28-4021-AA22-F20F97F735F0}" type="presOf" srcId="{D2EC1EC8-64CF-47E6-A61F-B7CF42EBDB34}" destId="{240A6BAC-EBAC-494C-A723-3E00AA69B4E7}" srcOrd="0" destOrd="0" presId="urn:microsoft.com/office/officeart/2005/8/layout/vList2"/>
    <dgm:cxn modelId="{9C754BC0-8E24-4205-AA7D-B38503B4B340}" srcId="{D2EC1EC8-64CF-47E6-A61F-B7CF42EBDB34}" destId="{1EC7D87E-7DB4-4C9E-9ABA-317285175339}" srcOrd="2" destOrd="0" parTransId="{5948E398-6273-45C9-994C-3992DAAB9611}" sibTransId="{2444609A-B094-4720-A58F-8620006C1DF4}"/>
    <dgm:cxn modelId="{398BFDCE-CA5F-4BB6-8609-04876AC812E7}" srcId="{D2EC1EC8-64CF-47E6-A61F-B7CF42EBDB34}" destId="{F7E9BEC2-35C4-49F8-8CBC-8598BA2A26DA}" srcOrd="5" destOrd="0" parTransId="{9DEB8E21-FC02-46A5-96EA-4F1667C8DFAB}" sibTransId="{E997BD39-A3C9-462A-9EFC-9BC343BDF37C}"/>
    <dgm:cxn modelId="{6B0EE8DA-25B5-4191-8588-B4716FE06ABB}" srcId="{D2EC1EC8-64CF-47E6-A61F-B7CF42EBDB34}" destId="{CEFC730F-61FD-4DD7-9A26-579EC9FF9D15}" srcOrd="0" destOrd="0" parTransId="{FF215D32-79D6-4473-AF61-FDC76A98D101}" sibTransId="{31FBF09A-49B2-4353-AD30-3D12A4F720A9}"/>
    <dgm:cxn modelId="{94EACFCA-BF1F-4413-A2E5-7B68692C6332}" type="presParOf" srcId="{240A6BAC-EBAC-494C-A723-3E00AA69B4E7}" destId="{C4638730-07E4-4014-B0C7-6230F423FB13}" srcOrd="0" destOrd="0" presId="urn:microsoft.com/office/officeart/2005/8/layout/vList2"/>
    <dgm:cxn modelId="{ED4B67C1-8FE6-472B-8F13-5820911860D2}" type="presParOf" srcId="{240A6BAC-EBAC-494C-A723-3E00AA69B4E7}" destId="{047B87CE-316B-4E6C-8A55-1F1DFC73AE46}" srcOrd="1" destOrd="0" presId="urn:microsoft.com/office/officeart/2005/8/layout/vList2"/>
    <dgm:cxn modelId="{1F4F36AE-F4DC-425C-9B60-21BCE9860FFE}" type="presParOf" srcId="{240A6BAC-EBAC-494C-A723-3E00AA69B4E7}" destId="{40D72FBE-521F-45CE-981E-373420D380C9}" srcOrd="2" destOrd="0" presId="urn:microsoft.com/office/officeart/2005/8/layout/vList2"/>
    <dgm:cxn modelId="{AE9EC5AF-4F91-42EA-8BE3-53EEB7EC3BF4}" type="presParOf" srcId="{240A6BAC-EBAC-494C-A723-3E00AA69B4E7}" destId="{3C374E95-6BD0-40FE-8F9F-D97B1AE60EC2}" srcOrd="3" destOrd="0" presId="urn:microsoft.com/office/officeart/2005/8/layout/vList2"/>
    <dgm:cxn modelId="{268DE5C8-8515-4B24-9CE6-953D04CE5F65}" type="presParOf" srcId="{240A6BAC-EBAC-494C-A723-3E00AA69B4E7}" destId="{570DB01A-E711-4B43-BD90-3608760660D9}" srcOrd="4" destOrd="0" presId="urn:microsoft.com/office/officeart/2005/8/layout/vList2"/>
    <dgm:cxn modelId="{EDA86C92-D3AD-4661-956E-709FAA345D36}" type="presParOf" srcId="{240A6BAC-EBAC-494C-A723-3E00AA69B4E7}" destId="{998E1C23-15E1-4A9C-A4C9-C59D6734C48F}" srcOrd="5" destOrd="0" presId="urn:microsoft.com/office/officeart/2005/8/layout/vList2"/>
    <dgm:cxn modelId="{A1B52B7B-583E-409E-9801-00D13760BB68}" type="presParOf" srcId="{240A6BAC-EBAC-494C-A723-3E00AA69B4E7}" destId="{FC6D1D06-7D2D-45BA-8997-BDF1F12A7B00}" srcOrd="6" destOrd="0" presId="urn:microsoft.com/office/officeart/2005/8/layout/vList2"/>
    <dgm:cxn modelId="{EF317D4B-B3CB-4455-A116-45C27E6F1471}" type="presParOf" srcId="{240A6BAC-EBAC-494C-A723-3E00AA69B4E7}" destId="{A3C9321B-895B-4FB1-BF3C-40250765CB3A}" srcOrd="7" destOrd="0" presId="urn:microsoft.com/office/officeart/2005/8/layout/vList2"/>
    <dgm:cxn modelId="{C2F079D2-07A6-450B-B5C0-A3B4609CAAE8}" type="presParOf" srcId="{240A6BAC-EBAC-494C-A723-3E00AA69B4E7}" destId="{E26A6613-3B33-41D6-B272-970E9DDF189D}" srcOrd="8" destOrd="0" presId="urn:microsoft.com/office/officeart/2005/8/layout/vList2"/>
    <dgm:cxn modelId="{AB27EB5C-1115-4D88-9AC7-88320A16FD33}" type="presParOf" srcId="{240A6BAC-EBAC-494C-A723-3E00AA69B4E7}" destId="{1B85AACC-05F3-4399-AF7D-7C0B9A675232}" srcOrd="9" destOrd="0" presId="urn:microsoft.com/office/officeart/2005/8/layout/vList2"/>
    <dgm:cxn modelId="{0C347CDD-5B42-4A4B-8C71-E7D696CEF213}" type="presParOf" srcId="{240A6BAC-EBAC-494C-A723-3E00AA69B4E7}" destId="{026ED6CD-43CB-4245-A433-1ECD55B1F7D7}"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F82DC44-6B40-40A2-8B86-77912A186A3D}"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F0D89188-FF61-46AA-AF4A-7145A72FBB5B}">
      <dgm:prSet/>
      <dgm:spPr/>
      <dgm:t>
        <a:bodyPr/>
        <a:lstStyle/>
        <a:p>
          <a:r>
            <a:rPr lang="en-SG" dirty="0"/>
            <a:t>Founders Personality</a:t>
          </a:r>
          <a:endParaRPr lang="en-US" dirty="0"/>
        </a:p>
      </dgm:t>
    </dgm:pt>
    <dgm:pt modelId="{AEFB2D62-B462-46C4-AB49-1CF83B966BF4}" type="parTrans" cxnId="{36B2AF1F-E5A0-4BC2-A351-8A210FEC8F45}">
      <dgm:prSet/>
      <dgm:spPr/>
      <dgm:t>
        <a:bodyPr/>
        <a:lstStyle/>
        <a:p>
          <a:endParaRPr lang="en-US"/>
        </a:p>
      </dgm:t>
    </dgm:pt>
    <dgm:pt modelId="{6390766C-E76B-4E7F-BB72-7EF991B25DC2}" type="sibTrans" cxnId="{36B2AF1F-E5A0-4BC2-A351-8A210FEC8F45}">
      <dgm:prSet/>
      <dgm:spPr/>
      <dgm:t>
        <a:bodyPr/>
        <a:lstStyle/>
        <a:p>
          <a:endParaRPr lang="en-US"/>
        </a:p>
      </dgm:t>
    </dgm:pt>
    <dgm:pt modelId="{7E3218EA-DDAD-40CE-88C9-1EB846E6C03A}">
      <dgm:prSet/>
      <dgm:spPr/>
      <dgm:t>
        <a:bodyPr/>
        <a:lstStyle/>
        <a:p>
          <a:r>
            <a:rPr lang="en-SG"/>
            <a:t>Data Driven Approach</a:t>
          </a:r>
          <a:endParaRPr lang="en-US"/>
        </a:p>
      </dgm:t>
    </dgm:pt>
    <dgm:pt modelId="{FF4E8A69-E9B0-44F0-9FEA-31FE1901B94F}" type="parTrans" cxnId="{90F313D8-5048-44F5-A681-D0A5224ED393}">
      <dgm:prSet/>
      <dgm:spPr/>
      <dgm:t>
        <a:bodyPr/>
        <a:lstStyle/>
        <a:p>
          <a:endParaRPr lang="en-US"/>
        </a:p>
      </dgm:t>
    </dgm:pt>
    <dgm:pt modelId="{E1C87D21-0D38-4B00-9336-B9F57BCA8B3B}" type="sibTrans" cxnId="{90F313D8-5048-44F5-A681-D0A5224ED393}">
      <dgm:prSet/>
      <dgm:spPr/>
      <dgm:t>
        <a:bodyPr/>
        <a:lstStyle/>
        <a:p>
          <a:endParaRPr lang="en-US"/>
        </a:p>
      </dgm:t>
    </dgm:pt>
    <dgm:pt modelId="{648251A5-0B34-46FB-958B-8B9797494BFB}">
      <dgm:prSet/>
      <dgm:spPr/>
      <dgm:t>
        <a:bodyPr/>
        <a:lstStyle/>
        <a:p>
          <a:r>
            <a:rPr lang="en-SG"/>
            <a:t>Registration Domicile</a:t>
          </a:r>
          <a:endParaRPr lang="en-US"/>
        </a:p>
      </dgm:t>
    </dgm:pt>
    <dgm:pt modelId="{5B3CCCA5-B3B4-480A-BB25-99CB70520EED}" type="parTrans" cxnId="{F50EFD38-EEF3-4014-8ACE-47F5F3E4DDEE}">
      <dgm:prSet/>
      <dgm:spPr/>
      <dgm:t>
        <a:bodyPr/>
        <a:lstStyle/>
        <a:p>
          <a:endParaRPr lang="en-US"/>
        </a:p>
      </dgm:t>
    </dgm:pt>
    <dgm:pt modelId="{9A50285C-1AE8-4C6B-89E2-D534FDCA8FBF}" type="sibTrans" cxnId="{F50EFD38-EEF3-4014-8ACE-47F5F3E4DDEE}">
      <dgm:prSet/>
      <dgm:spPr/>
      <dgm:t>
        <a:bodyPr/>
        <a:lstStyle/>
        <a:p>
          <a:endParaRPr lang="en-US"/>
        </a:p>
      </dgm:t>
    </dgm:pt>
    <dgm:pt modelId="{B5A2D32B-C480-430D-B402-F4BD13E6F5E9}">
      <dgm:prSet/>
      <dgm:spPr/>
      <dgm:t>
        <a:bodyPr/>
        <a:lstStyle/>
        <a:p>
          <a:r>
            <a:rPr lang="en-SG" dirty="0"/>
            <a:t>Valuation Cap</a:t>
          </a:r>
          <a:endParaRPr lang="en-US" dirty="0"/>
        </a:p>
      </dgm:t>
    </dgm:pt>
    <dgm:pt modelId="{8CF10854-C6E4-47E5-A2EA-CE969B82D783}" type="parTrans" cxnId="{9141C54A-22F1-445B-8272-9A572FC53B7A}">
      <dgm:prSet/>
      <dgm:spPr/>
      <dgm:t>
        <a:bodyPr/>
        <a:lstStyle/>
        <a:p>
          <a:endParaRPr lang="en-US"/>
        </a:p>
      </dgm:t>
    </dgm:pt>
    <dgm:pt modelId="{AF755A11-9B9C-48A5-A68F-B3F807651948}" type="sibTrans" cxnId="{9141C54A-22F1-445B-8272-9A572FC53B7A}">
      <dgm:prSet/>
      <dgm:spPr/>
      <dgm:t>
        <a:bodyPr/>
        <a:lstStyle/>
        <a:p>
          <a:endParaRPr lang="en-US"/>
        </a:p>
      </dgm:t>
    </dgm:pt>
    <dgm:pt modelId="{5F63C89E-82FA-4FCE-BC1C-C1EBFAD166CD}">
      <dgm:prSet/>
      <dgm:spPr/>
      <dgm:t>
        <a:bodyPr/>
        <a:lstStyle/>
        <a:p>
          <a:r>
            <a:rPr lang="en-SG"/>
            <a:t>Valuation Matrix</a:t>
          </a:r>
          <a:endParaRPr lang="en-US"/>
        </a:p>
      </dgm:t>
    </dgm:pt>
    <dgm:pt modelId="{4FC82831-1B4B-49C2-93A6-057E378C192F}" type="parTrans" cxnId="{F6017F8B-8BCD-4855-8FE3-D7C21C98374F}">
      <dgm:prSet/>
      <dgm:spPr/>
      <dgm:t>
        <a:bodyPr/>
        <a:lstStyle/>
        <a:p>
          <a:endParaRPr lang="en-US"/>
        </a:p>
      </dgm:t>
    </dgm:pt>
    <dgm:pt modelId="{2DDE6A1C-4B02-493C-A000-A05EB985E285}" type="sibTrans" cxnId="{F6017F8B-8BCD-4855-8FE3-D7C21C98374F}">
      <dgm:prSet/>
      <dgm:spPr/>
      <dgm:t>
        <a:bodyPr/>
        <a:lstStyle/>
        <a:p>
          <a:endParaRPr lang="en-US"/>
        </a:p>
      </dgm:t>
    </dgm:pt>
    <dgm:pt modelId="{46DF8C18-256A-4239-878B-60E6FA468DFB}">
      <dgm:prSet/>
      <dgm:spPr/>
      <dgm:t>
        <a:bodyPr/>
        <a:lstStyle/>
        <a:p>
          <a:r>
            <a:rPr lang="en-SG"/>
            <a:t>Valuation Journey</a:t>
          </a:r>
          <a:endParaRPr lang="en-US"/>
        </a:p>
      </dgm:t>
    </dgm:pt>
    <dgm:pt modelId="{92F27D38-4492-447B-AE9D-E72471A8CA10}" type="parTrans" cxnId="{0B73F6D2-2698-4975-AFB7-61DC49147280}">
      <dgm:prSet/>
      <dgm:spPr/>
      <dgm:t>
        <a:bodyPr/>
        <a:lstStyle/>
        <a:p>
          <a:endParaRPr lang="en-US"/>
        </a:p>
      </dgm:t>
    </dgm:pt>
    <dgm:pt modelId="{729EAE6E-A647-4E1E-B9F4-8609E36D53E1}" type="sibTrans" cxnId="{0B73F6D2-2698-4975-AFB7-61DC49147280}">
      <dgm:prSet/>
      <dgm:spPr/>
      <dgm:t>
        <a:bodyPr/>
        <a:lstStyle/>
        <a:p>
          <a:endParaRPr lang="en-US"/>
        </a:p>
      </dgm:t>
    </dgm:pt>
    <dgm:pt modelId="{27EF5A65-D75B-4CFC-A230-CFF6A4E7DC4A}">
      <dgm:prSet/>
      <dgm:spPr/>
      <dgm:t>
        <a:bodyPr/>
        <a:lstStyle/>
        <a:p>
          <a:r>
            <a:rPr lang="en-SG"/>
            <a:t>Market Size</a:t>
          </a:r>
          <a:endParaRPr lang="en-US"/>
        </a:p>
      </dgm:t>
    </dgm:pt>
    <dgm:pt modelId="{6ECA679A-DEE0-4340-A4B1-73FED72F4D27}" type="parTrans" cxnId="{5BD591DF-4393-480B-B513-B0A269A09C69}">
      <dgm:prSet/>
      <dgm:spPr/>
      <dgm:t>
        <a:bodyPr/>
        <a:lstStyle/>
        <a:p>
          <a:endParaRPr lang="en-US"/>
        </a:p>
      </dgm:t>
    </dgm:pt>
    <dgm:pt modelId="{22CB7477-EF9D-49E3-A717-C2EFC29CA40B}" type="sibTrans" cxnId="{5BD591DF-4393-480B-B513-B0A269A09C69}">
      <dgm:prSet/>
      <dgm:spPr/>
      <dgm:t>
        <a:bodyPr/>
        <a:lstStyle/>
        <a:p>
          <a:endParaRPr lang="en-US"/>
        </a:p>
      </dgm:t>
    </dgm:pt>
    <dgm:pt modelId="{3F1153F7-75B6-4CF2-84D5-3BD53FCDC7DE}">
      <dgm:prSet/>
      <dgm:spPr/>
      <dgm:t>
        <a:bodyPr/>
        <a:lstStyle/>
        <a:p>
          <a:r>
            <a:rPr lang="en-SG" dirty="0"/>
            <a:t>Exit Opportunities</a:t>
          </a:r>
          <a:endParaRPr lang="en-US" dirty="0"/>
        </a:p>
      </dgm:t>
    </dgm:pt>
    <dgm:pt modelId="{B547F065-8316-436C-AB6D-5FB6EF963F68}" type="parTrans" cxnId="{A110C153-E145-4DDF-947A-A897E519F5DC}">
      <dgm:prSet/>
      <dgm:spPr/>
      <dgm:t>
        <a:bodyPr/>
        <a:lstStyle/>
        <a:p>
          <a:endParaRPr lang="en-US"/>
        </a:p>
      </dgm:t>
    </dgm:pt>
    <dgm:pt modelId="{F1D219D5-84C2-457A-8A56-6EB82EADC1FE}" type="sibTrans" cxnId="{A110C153-E145-4DDF-947A-A897E519F5DC}">
      <dgm:prSet/>
      <dgm:spPr/>
      <dgm:t>
        <a:bodyPr/>
        <a:lstStyle/>
        <a:p>
          <a:endParaRPr lang="en-US"/>
        </a:p>
      </dgm:t>
    </dgm:pt>
    <dgm:pt modelId="{B4B0E72B-8E10-4C62-892B-B47C85E0E8E0}" type="pres">
      <dgm:prSet presAssocID="{2F82DC44-6B40-40A2-8B86-77912A186A3D}" presName="vert0" presStyleCnt="0">
        <dgm:presLayoutVars>
          <dgm:dir/>
          <dgm:animOne val="branch"/>
          <dgm:animLvl val="lvl"/>
        </dgm:presLayoutVars>
      </dgm:prSet>
      <dgm:spPr/>
    </dgm:pt>
    <dgm:pt modelId="{CE2A98E4-4F8C-435A-A10A-1103B9092C13}" type="pres">
      <dgm:prSet presAssocID="{F0D89188-FF61-46AA-AF4A-7145A72FBB5B}" presName="thickLine" presStyleLbl="alignNode1" presStyleIdx="0" presStyleCnt="8"/>
      <dgm:spPr/>
    </dgm:pt>
    <dgm:pt modelId="{31764952-969A-4A5E-B133-3B305208D191}" type="pres">
      <dgm:prSet presAssocID="{F0D89188-FF61-46AA-AF4A-7145A72FBB5B}" presName="horz1" presStyleCnt="0"/>
      <dgm:spPr/>
    </dgm:pt>
    <dgm:pt modelId="{C8E9F50D-5B72-4EF3-8F7E-EA695B14C7C4}" type="pres">
      <dgm:prSet presAssocID="{F0D89188-FF61-46AA-AF4A-7145A72FBB5B}" presName="tx1" presStyleLbl="revTx" presStyleIdx="0" presStyleCnt="8"/>
      <dgm:spPr/>
    </dgm:pt>
    <dgm:pt modelId="{531930EB-C794-4298-BCC1-16B7829980B2}" type="pres">
      <dgm:prSet presAssocID="{F0D89188-FF61-46AA-AF4A-7145A72FBB5B}" presName="vert1" presStyleCnt="0"/>
      <dgm:spPr/>
    </dgm:pt>
    <dgm:pt modelId="{CFC3D58C-333C-492F-90D4-CE52788F5CC8}" type="pres">
      <dgm:prSet presAssocID="{7E3218EA-DDAD-40CE-88C9-1EB846E6C03A}" presName="thickLine" presStyleLbl="alignNode1" presStyleIdx="1" presStyleCnt="8"/>
      <dgm:spPr/>
    </dgm:pt>
    <dgm:pt modelId="{5B1AD5FE-11BA-43B4-8CD9-C371B5BFD476}" type="pres">
      <dgm:prSet presAssocID="{7E3218EA-DDAD-40CE-88C9-1EB846E6C03A}" presName="horz1" presStyleCnt="0"/>
      <dgm:spPr/>
    </dgm:pt>
    <dgm:pt modelId="{8299CCB8-6BC6-4FB7-BD60-5D3277C9DBB0}" type="pres">
      <dgm:prSet presAssocID="{7E3218EA-DDAD-40CE-88C9-1EB846E6C03A}" presName="tx1" presStyleLbl="revTx" presStyleIdx="1" presStyleCnt="8"/>
      <dgm:spPr/>
    </dgm:pt>
    <dgm:pt modelId="{FC1510DD-2CEC-4D15-BB9A-ACC2C51D0FAB}" type="pres">
      <dgm:prSet presAssocID="{7E3218EA-DDAD-40CE-88C9-1EB846E6C03A}" presName="vert1" presStyleCnt="0"/>
      <dgm:spPr/>
    </dgm:pt>
    <dgm:pt modelId="{7474C790-523E-4312-A47A-F17619DCE6F4}" type="pres">
      <dgm:prSet presAssocID="{648251A5-0B34-46FB-958B-8B9797494BFB}" presName="thickLine" presStyleLbl="alignNode1" presStyleIdx="2" presStyleCnt="8"/>
      <dgm:spPr/>
    </dgm:pt>
    <dgm:pt modelId="{614EDD90-5884-454E-8E72-772A10CA657C}" type="pres">
      <dgm:prSet presAssocID="{648251A5-0B34-46FB-958B-8B9797494BFB}" presName="horz1" presStyleCnt="0"/>
      <dgm:spPr/>
    </dgm:pt>
    <dgm:pt modelId="{71AECCD3-309D-4B84-98E2-8CAA08CD9C6E}" type="pres">
      <dgm:prSet presAssocID="{648251A5-0B34-46FB-958B-8B9797494BFB}" presName="tx1" presStyleLbl="revTx" presStyleIdx="2" presStyleCnt="8"/>
      <dgm:spPr/>
    </dgm:pt>
    <dgm:pt modelId="{0BAB243F-86A1-4A1A-99F6-9A0D222A00F3}" type="pres">
      <dgm:prSet presAssocID="{648251A5-0B34-46FB-958B-8B9797494BFB}" presName="vert1" presStyleCnt="0"/>
      <dgm:spPr/>
    </dgm:pt>
    <dgm:pt modelId="{20F15C6C-4271-4F6B-8F72-624054047183}" type="pres">
      <dgm:prSet presAssocID="{B5A2D32B-C480-430D-B402-F4BD13E6F5E9}" presName="thickLine" presStyleLbl="alignNode1" presStyleIdx="3" presStyleCnt="8"/>
      <dgm:spPr/>
    </dgm:pt>
    <dgm:pt modelId="{CA5B7384-679E-4C2F-8972-8D1358264A17}" type="pres">
      <dgm:prSet presAssocID="{B5A2D32B-C480-430D-B402-F4BD13E6F5E9}" presName="horz1" presStyleCnt="0"/>
      <dgm:spPr/>
    </dgm:pt>
    <dgm:pt modelId="{D4870914-F839-408A-B082-CF48B1FC877E}" type="pres">
      <dgm:prSet presAssocID="{B5A2D32B-C480-430D-B402-F4BD13E6F5E9}" presName="tx1" presStyleLbl="revTx" presStyleIdx="3" presStyleCnt="8"/>
      <dgm:spPr/>
    </dgm:pt>
    <dgm:pt modelId="{F5DB600A-FFE5-479C-BF3A-2910D8731863}" type="pres">
      <dgm:prSet presAssocID="{B5A2D32B-C480-430D-B402-F4BD13E6F5E9}" presName="vert1" presStyleCnt="0"/>
      <dgm:spPr/>
    </dgm:pt>
    <dgm:pt modelId="{86B6B2AE-6B92-469F-83DA-75F7C88AFCCA}" type="pres">
      <dgm:prSet presAssocID="{5F63C89E-82FA-4FCE-BC1C-C1EBFAD166CD}" presName="thickLine" presStyleLbl="alignNode1" presStyleIdx="4" presStyleCnt="8"/>
      <dgm:spPr/>
    </dgm:pt>
    <dgm:pt modelId="{9EE9EB2F-A141-4E58-A6CA-150713948640}" type="pres">
      <dgm:prSet presAssocID="{5F63C89E-82FA-4FCE-BC1C-C1EBFAD166CD}" presName="horz1" presStyleCnt="0"/>
      <dgm:spPr/>
    </dgm:pt>
    <dgm:pt modelId="{CC172E05-EAEC-4934-A482-1F56EAA96144}" type="pres">
      <dgm:prSet presAssocID="{5F63C89E-82FA-4FCE-BC1C-C1EBFAD166CD}" presName="tx1" presStyleLbl="revTx" presStyleIdx="4" presStyleCnt="8"/>
      <dgm:spPr/>
    </dgm:pt>
    <dgm:pt modelId="{5D250AF4-7F2B-45C0-B23A-FC6B1C7F1603}" type="pres">
      <dgm:prSet presAssocID="{5F63C89E-82FA-4FCE-BC1C-C1EBFAD166CD}" presName="vert1" presStyleCnt="0"/>
      <dgm:spPr/>
    </dgm:pt>
    <dgm:pt modelId="{02BD7224-D97A-4D02-8E5A-CD66AD16D4F1}" type="pres">
      <dgm:prSet presAssocID="{46DF8C18-256A-4239-878B-60E6FA468DFB}" presName="thickLine" presStyleLbl="alignNode1" presStyleIdx="5" presStyleCnt="8"/>
      <dgm:spPr/>
    </dgm:pt>
    <dgm:pt modelId="{D9600D9B-A3CF-41FC-A129-E97BBEEE23EC}" type="pres">
      <dgm:prSet presAssocID="{46DF8C18-256A-4239-878B-60E6FA468DFB}" presName="horz1" presStyleCnt="0"/>
      <dgm:spPr/>
    </dgm:pt>
    <dgm:pt modelId="{F029B4E2-863F-4172-A9AC-1257F8FC3665}" type="pres">
      <dgm:prSet presAssocID="{46DF8C18-256A-4239-878B-60E6FA468DFB}" presName="tx1" presStyleLbl="revTx" presStyleIdx="5" presStyleCnt="8"/>
      <dgm:spPr/>
    </dgm:pt>
    <dgm:pt modelId="{A4BCAD9D-C46F-4F9C-9EF9-D3373F74E07B}" type="pres">
      <dgm:prSet presAssocID="{46DF8C18-256A-4239-878B-60E6FA468DFB}" presName="vert1" presStyleCnt="0"/>
      <dgm:spPr/>
    </dgm:pt>
    <dgm:pt modelId="{5FC7C6BC-3FB0-44A7-A404-4B5F7A85C93D}" type="pres">
      <dgm:prSet presAssocID="{27EF5A65-D75B-4CFC-A230-CFF6A4E7DC4A}" presName="thickLine" presStyleLbl="alignNode1" presStyleIdx="6" presStyleCnt="8"/>
      <dgm:spPr/>
    </dgm:pt>
    <dgm:pt modelId="{3C8C3FE4-FB72-47D2-BE63-46F910198322}" type="pres">
      <dgm:prSet presAssocID="{27EF5A65-D75B-4CFC-A230-CFF6A4E7DC4A}" presName="horz1" presStyleCnt="0"/>
      <dgm:spPr/>
    </dgm:pt>
    <dgm:pt modelId="{C925C665-A5D0-4E64-A7A2-7E2BA20E76A4}" type="pres">
      <dgm:prSet presAssocID="{27EF5A65-D75B-4CFC-A230-CFF6A4E7DC4A}" presName="tx1" presStyleLbl="revTx" presStyleIdx="6" presStyleCnt="8"/>
      <dgm:spPr/>
    </dgm:pt>
    <dgm:pt modelId="{9FC245F0-8798-454E-A0BE-8EBC84F09EDD}" type="pres">
      <dgm:prSet presAssocID="{27EF5A65-D75B-4CFC-A230-CFF6A4E7DC4A}" presName="vert1" presStyleCnt="0"/>
      <dgm:spPr/>
    </dgm:pt>
    <dgm:pt modelId="{22665F1E-E623-4BA4-B01C-E148F258EF3B}" type="pres">
      <dgm:prSet presAssocID="{3F1153F7-75B6-4CF2-84D5-3BD53FCDC7DE}" presName="thickLine" presStyleLbl="alignNode1" presStyleIdx="7" presStyleCnt="8"/>
      <dgm:spPr/>
    </dgm:pt>
    <dgm:pt modelId="{CF4FB99F-F4FB-4A15-BA9E-FCFC5EFF15DD}" type="pres">
      <dgm:prSet presAssocID="{3F1153F7-75B6-4CF2-84D5-3BD53FCDC7DE}" presName="horz1" presStyleCnt="0"/>
      <dgm:spPr/>
    </dgm:pt>
    <dgm:pt modelId="{8082E363-6137-4526-8160-184D243D0649}" type="pres">
      <dgm:prSet presAssocID="{3F1153F7-75B6-4CF2-84D5-3BD53FCDC7DE}" presName="tx1" presStyleLbl="revTx" presStyleIdx="7" presStyleCnt="8"/>
      <dgm:spPr/>
    </dgm:pt>
    <dgm:pt modelId="{CE661882-2AAA-49B8-9523-E2A03445BF6F}" type="pres">
      <dgm:prSet presAssocID="{3F1153F7-75B6-4CF2-84D5-3BD53FCDC7DE}" presName="vert1" presStyleCnt="0"/>
      <dgm:spPr/>
    </dgm:pt>
  </dgm:ptLst>
  <dgm:cxnLst>
    <dgm:cxn modelId="{B4022A02-064D-4CC1-8397-B75E7EDEDD52}" type="presOf" srcId="{5F63C89E-82FA-4FCE-BC1C-C1EBFAD166CD}" destId="{CC172E05-EAEC-4934-A482-1F56EAA96144}" srcOrd="0" destOrd="0" presId="urn:microsoft.com/office/officeart/2008/layout/LinedList"/>
    <dgm:cxn modelId="{36B2AF1F-E5A0-4BC2-A351-8A210FEC8F45}" srcId="{2F82DC44-6B40-40A2-8B86-77912A186A3D}" destId="{F0D89188-FF61-46AA-AF4A-7145A72FBB5B}" srcOrd="0" destOrd="0" parTransId="{AEFB2D62-B462-46C4-AB49-1CF83B966BF4}" sibTransId="{6390766C-E76B-4E7F-BB72-7EF991B25DC2}"/>
    <dgm:cxn modelId="{F50EFD38-EEF3-4014-8ACE-47F5F3E4DDEE}" srcId="{2F82DC44-6B40-40A2-8B86-77912A186A3D}" destId="{648251A5-0B34-46FB-958B-8B9797494BFB}" srcOrd="2" destOrd="0" parTransId="{5B3CCCA5-B3B4-480A-BB25-99CB70520EED}" sibTransId="{9A50285C-1AE8-4C6B-89E2-D534FDCA8FBF}"/>
    <dgm:cxn modelId="{5E1A3543-7988-426A-9ABC-8A7035F20D43}" type="presOf" srcId="{F0D89188-FF61-46AA-AF4A-7145A72FBB5B}" destId="{C8E9F50D-5B72-4EF3-8F7E-EA695B14C7C4}" srcOrd="0" destOrd="0" presId="urn:microsoft.com/office/officeart/2008/layout/LinedList"/>
    <dgm:cxn modelId="{9141C54A-22F1-445B-8272-9A572FC53B7A}" srcId="{2F82DC44-6B40-40A2-8B86-77912A186A3D}" destId="{B5A2D32B-C480-430D-B402-F4BD13E6F5E9}" srcOrd="3" destOrd="0" parTransId="{8CF10854-C6E4-47E5-A2EA-CE969B82D783}" sibTransId="{AF755A11-9B9C-48A5-A68F-B3F807651948}"/>
    <dgm:cxn modelId="{A110C153-E145-4DDF-947A-A897E519F5DC}" srcId="{2F82DC44-6B40-40A2-8B86-77912A186A3D}" destId="{3F1153F7-75B6-4CF2-84D5-3BD53FCDC7DE}" srcOrd="7" destOrd="0" parTransId="{B547F065-8316-436C-AB6D-5FB6EF963F68}" sibTransId="{F1D219D5-84C2-457A-8A56-6EB82EADC1FE}"/>
    <dgm:cxn modelId="{F6017F8B-8BCD-4855-8FE3-D7C21C98374F}" srcId="{2F82DC44-6B40-40A2-8B86-77912A186A3D}" destId="{5F63C89E-82FA-4FCE-BC1C-C1EBFAD166CD}" srcOrd="4" destOrd="0" parTransId="{4FC82831-1B4B-49C2-93A6-057E378C192F}" sibTransId="{2DDE6A1C-4B02-493C-A000-A05EB985E285}"/>
    <dgm:cxn modelId="{2D880B8E-5A70-4D80-939B-413CE0C6E368}" type="presOf" srcId="{2F82DC44-6B40-40A2-8B86-77912A186A3D}" destId="{B4B0E72B-8E10-4C62-892B-B47C85E0E8E0}" srcOrd="0" destOrd="0" presId="urn:microsoft.com/office/officeart/2008/layout/LinedList"/>
    <dgm:cxn modelId="{2672919F-318C-4B5A-B9B1-21C86BD70B74}" type="presOf" srcId="{B5A2D32B-C480-430D-B402-F4BD13E6F5E9}" destId="{D4870914-F839-408A-B082-CF48B1FC877E}" srcOrd="0" destOrd="0" presId="urn:microsoft.com/office/officeart/2008/layout/LinedList"/>
    <dgm:cxn modelId="{545AA5A5-B954-4FB6-B5A4-616FE83CD2B8}" type="presOf" srcId="{3F1153F7-75B6-4CF2-84D5-3BD53FCDC7DE}" destId="{8082E363-6137-4526-8160-184D243D0649}" srcOrd="0" destOrd="0" presId="urn:microsoft.com/office/officeart/2008/layout/LinedList"/>
    <dgm:cxn modelId="{9B4E22A9-205E-4CDA-8E87-67D1B4CE2C8D}" type="presOf" srcId="{46DF8C18-256A-4239-878B-60E6FA468DFB}" destId="{F029B4E2-863F-4172-A9AC-1257F8FC3665}" srcOrd="0" destOrd="0" presId="urn:microsoft.com/office/officeart/2008/layout/LinedList"/>
    <dgm:cxn modelId="{0B73F6D2-2698-4975-AFB7-61DC49147280}" srcId="{2F82DC44-6B40-40A2-8B86-77912A186A3D}" destId="{46DF8C18-256A-4239-878B-60E6FA468DFB}" srcOrd="5" destOrd="0" parTransId="{92F27D38-4492-447B-AE9D-E72471A8CA10}" sibTransId="{729EAE6E-A647-4E1E-B9F4-8609E36D53E1}"/>
    <dgm:cxn modelId="{90F313D8-5048-44F5-A681-D0A5224ED393}" srcId="{2F82DC44-6B40-40A2-8B86-77912A186A3D}" destId="{7E3218EA-DDAD-40CE-88C9-1EB846E6C03A}" srcOrd="1" destOrd="0" parTransId="{FF4E8A69-E9B0-44F0-9FEA-31FE1901B94F}" sibTransId="{E1C87D21-0D38-4B00-9336-B9F57BCA8B3B}"/>
    <dgm:cxn modelId="{5BD591DF-4393-480B-B513-B0A269A09C69}" srcId="{2F82DC44-6B40-40A2-8B86-77912A186A3D}" destId="{27EF5A65-D75B-4CFC-A230-CFF6A4E7DC4A}" srcOrd="6" destOrd="0" parTransId="{6ECA679A-DEE0-4340-A4B1-73FED72F4D27}" sibTransId="{22CB7477-EF9D-49E3-A717-C2EFC29CA40B}"/>
    <dgm:cxn modelId="{AC1AB1F2-0647-44E1-B3A3-B409067A619E}" type="presOf" srcId="{7E3218EA-DDAD-40CE-88C9-1EB846E6C03A}" destId="{8299CCB8-6BC6-4FB7-BD60-5D3277C9DBB0}" srcOrd="0" destOrd="0" presId="urn:microsoft.com/office/officeart/2008/layout/LinedList"/>
    <dgm:cxn modelId="{A8F6B5F4-3C13-4A6B-AFEE-040A07A38FB2}" type="presOf" srcId="{648251A5-0B34-46FB-958B-8B9797494BFB}" destId="{71AECCD3-309D-4B84-98E2-8CAA08CD9C6E}" srcOrd="0" destOrd="0" presId="urn:microsoft.com/office/officeart/2008/layout/LinedList"/>
    <dgm:cxn modelId="{CFA1FAFF-A5F7-4CF0-A305-8743B5125CB3}" type="presOf" srcId="{27EF5A65-D75B-4CFC-A230-CFF6A4E7DC4A}" destId="{C925C665-A5D0-4E64-A7A2-7E2BA20E76A4}" srcOrd="0" destOrd="0" presId="urn:microsoft.com/office/officeart/2008/layout/LinedList"/>
    <dgm:cxn modelId="{B7D86BDF-A546-42BF-9114-0F59B3F2869C}" type="presParOf" srcId="{B4B0E72B-8E10-4C62-892B-B47C85E0E8E0}" destId="{CE2A98E4-4F8C-435A-A10A-1103B9092C13}" srcOrd="0" destOrd="0" presId="urn:microsoft.com/office/officeart/2008/layout/LinedList"/>
    <dgm:cxn modelId="{FA517B09-D764-4744-AC40-C2895CC87695}" type="presParOf" srcId="{B4B0E72B-8E10-4C62-892B-B47C85E0E8E0}" destId="{31764952-969A-4A5E-B133-3B305208D191}" srcOrd="1" destOrd="0" presId="urn:microsoft.com/office/officeart/2008/layout/LinedList"/>
    <dgm:cxn modelId="{4AED7B4E-42D8-46F2-B045-A8330BD46EE8}" type="presParOf" srcId="{31764952-969A-4A5E-B133-3B305208D191}" destId="{C8E9F50D-5B72-4EF3-8F7E-EA695B14C7C4}" srcOrd="0" destOrd="0" presId="urn:microsoft.com/office/officeart/2008/layout/LinedList"/>
    <dgm:cxn modelId="{7E0D7434-00F4-4EB1-BE03-79B4EE736A8E}" type="presParOf" srcId="{31764952-969A-4A5E-B133-3B305208D191}" destId="{531930EB-C794-4298-BCC1-16B7829980B2}" srcOrd="1" destOrd="0" presId="urn:microsoft.com/office/officeart/2008/layout/LinedList"/>
    <dgm:cxn modelId="{21BABB4B-9203-4932-BFF9-0F830A7DF98B}" type="presParOf" srcId="{B4B0E72B-8E10-4C62-892B-B47C85E0E8E0}" destId="{CFC3D58C-333C-492F-90D4-CE52788F5CC8}" srcOrd="2" destOrd="0" presId="urn:microsoft.com/office/officeart/2008/layout/LinedList"/>
    <dgm:cxn modelId="{E2204C33-FEB1-4544-BAB5-8D51A8EFD3DE}" type="presParOf" srcId="{B4B0E72B-8E10-4C62-892B-B47C85E0E8E0}" destId="{5B1AD5FE-11BA-43B4-8CD9-C371B5BFD476}" srcOrd="3" destOrd="0" presId="urn:microsoft.com/office/officeart/2008/layout/LinedList"/>
    <dgm:cxn modelId="{8282D504-78ED-494D-904A-BCEA23BF039C}" type="presParOf" srcId="{5B1AD5FE-11BA-43B4-8CD9-C371B5BFD476}" destId="{8299CCB8-6BC6-4FB7-BD60-5D3277C9DBB0}" srcOrd="0" destOrd="0" presId="urn:microsoft.com/office/officeart/2008/layout/LinedList"/>
    <dgm:cxn modelId="{B0058FE3-0489-4EDC-8D09-1D585001E48F}" type="presParOf" srcId="{5B1AD5FE-11BA-43B4-8CD9-C371B5BFD476}" destId="{FC1510DD-2CEC-4D15-BB9A-ACC2C51D0FAB}" srcOrd="1" destOrd="0" presId="urn:microsoft.com/office/officeart/2008/layout/LinedList"/>
    <dgm:cxn modelId="{559F57F8-40D4-4459-9D8C-630679003191}" type="presParOf" srcId="{B4B0E72B-8E10-4C62-892B-B47C85E0E8E0}" destId="{7474C790-523E-4312-A47A-F17619DCE6F4}" srcOrd="4" destOrd="0" presId="urn:microsoft.com/office/officeart/2008/layout/LinedList"/>
    <dgm:cxn modelId="{ED705D24-F88B-4EB7-8B43-A261D1E11A82}" type="presParOf" srcId="{B4B0E72B-8E10-4C62-892B-B47C85E0E8E0}" destId="{614EDD90-5884-454E-8E72-772A10CA657C}" srcOrd="5" destOrd="0" presId="urn:microsoft.com/office/officeart/2008/layout/LinedList"/>
    <dgm:cxn modelId="{FCA61F64-4A57-4B28-BF11-183485CBB849}" type="presParOf" srcId="{614EDD90-5884-454E-8E72-772A10CA657C}" destId="{71AECCD3-309D-4B84-98E2-8CAA08CD9C6E}" srcOrd="0" destOrd="0" presId="urn:microsoft.com/office/officeart/2008/layout/LinedList"/>
    <dgm:cxn modelId="{6800ADEF-9FF9-40AA-A8DF-4769EB52E75C}" type="presParOf" srcId="{614EDD90-5884-454E-8E72-772A10CA657C}" destId="{0BAB243F-86A1-4A1A-99F6-9A0D222A00F3}" srcOrd="1" destOrd="0" presId="urn:microsoft.com/office/officeart/2008/layout/LinedList"/>
    <dgm:cxn modelId="{FC64FF3E-84D7-49FE-951F-2AB357761BBE}" type="presParOf" srcId="{B4B0E72B-8E10-4C62-892B-B47C85E0E8E0}" destId="{20F15C6C-4271-4F6B-8F72-624054047183}" srcOrd="6" destOrd="0" presId="urn:microsoft.com/office/officeart/2008/layout/LinedList"/>
    <dgm:cxn modelId="{0172DF68-873A-4688-BD00-0771EC0E831C}" type="presParOf" srcId="{B4B0E72B-8E10-4C62-892B-B47C85E0E8E0}" destId="{CA5B7384-679E-4C2F-8972-8D1358264A17}" srcOrd="7" destOrd="0" presId="urn:microsoft.com/office/officeart/2008/layout/LinedList"/>
    <dgm:cxn modelId="{34114326-5371-4A2C-96AC-6A3F292127F1}" type="presParOf" srcId="{CA5B7384-679E-4C2F-8972-8D1358264A17}" destId="{D4870914-F839-408A-B082-CF48B1FC877E}" srcOrd="0" destOrd="0" presId="urn:microsoft.com/office/officeart/2008/layout/LinedList"/>
    <dgm:cxn modelId="{291AA5D1-3F62-49D4-9F9A-A52062B3B73F}" type="presParOf" srcId="{CA5B7384-679E-4C2F-8972-8D1358264A17}" destId="{F5DB600A-FFE5-479C-BF3A-2910D8731863}" srcOrd="1" destOrd="0" presId="urn:microsoft.com/office/officeart/2008/layout/LinedList"/>
    <dgm:cxn modelId="{18AEACF6-A43F-42EB-8011-D27DDFE286D3}" type="presParOf" srcId="{B4B0E72B-8E10-4C62-892B-B47C85E0E8E0}" destId="{86B6B2AE-6B92-469F-83DA-75F7C88AFCCA}" srcOrd="8" destOrd="0" presId="urn:microsoft.com/office/officeart/2008/layout/LinedList"/>
    <dgm:cxn modelId="{FEB0FB8E-1CAB-496E-BB14-9F47CC342E49}" type="presParOf" srcId="{B4B0E72B-8E10-4C62-892B-B47C85E0E8E0}" destId="{9EE9EB2F-A141-4E58-A6CA-150713948640}" srcOrd="9" destOrd="0" presId="urn:microsoft.com/office/officeart/2008/layout/LinedList"/>
    <dgm:cxn modelId="{F3D77670-5E6E-4995-80D4-1A30AE904AFE}" type="presParOf" srcId="{9EE9EB2F-A141-4E58-A6CA-150713948640}" destId="{CC172E05-EAEC-4934-A482-1F56EAA96144}" srcOrd="0" destOrd="0" presId="urn:microsoft.com/office/officeart/2008/layout/LinedList"/>
    <dgm:cxn modelId="{7E3C9BCD-C5AF-4F51-BEBD-A6287EE07755}" type="presParOf" srcId="{9EE9EB2F-A141-4E58-A6CA-150713948640}" destId="{5D250AF4-7F2B-45C0-B23A-FC6B1C7F1603}" srcOrd="1" destOrd="0" presId="urn:microsoft.com/office/officeart/2008/layout/LinedList"/>
    <dgm:cxn modelId="{EAABE5C9-166F-4DEE-B00C-D4934A4F6E75}" type="presParOf" srcId="{B4B0E72B-8E10-4C62-892B-B47C85E0E8E0}" destId="{02BD7224-D97A-4D02-8E5A-CD66AD16D4F1}" srcOrd="10" destOrd="0" presId="urn:microsoft.com/office/officeart/2008/layout/LinedList"/>
    <dgm:cxn modelId="{7963F97B-494C-41AA-9364-BB3F6837681C}" type="presParOf" srcId="{B4B0E72B-8E10-4C62-892B-B47C85E0E8E0}" destId="{D9600D9B-A3CF-41FC-A129-E97BBEEE23EC}" srcOrd="11" destOrd="0" presId="urn:microsoft.com/office/officeart/2008/layout/LinedList"/>
    <dgm:cxn modelId="{A8C5A245-BC63-4A4E-B927-DFAD9D6E896A}" type="presParOf" srcId="{D9600D9B-A3CF-41FC-A129-E97BBEEE23EC}" destId="{F029B4E2-863F-4172-A9AC-1257F8FC3665}" srcOrd="0" destOrd="0" presId="urn:microsoft.com/office/officeart/2008/layout/LinedList"/>
    <dgm:cxn modelId="{70D06B58-1C9F-4145-9020-5B821C790919}" type="presParOf" srcId="{D9600D9B-A3CF-41FC-A129-E97BBEEE23EC}" destId="{A4BCAD9D-C46F-4F9C-9EF9-D3373F74E07B}" srcOrd="1" destOrd="0" presId="urn:microsoft.com/office/officeart/2008/layout/LinedList"/>
    <dgm:cxn modelId="{1C7DA726-6794-4C29-A49F-6C869C77A6AD}" type="presParOf" srcId="{B4B0E72B-8E10-4C62-892B-B47C85E0E8E0}" destId="{5FC7C6BC-3FB0-44A7-A404-4B5F7A85C93D}" srcOrd="12" destOrd="0" presId="urn:microsoft.com/office/officeart/2008/layout/LinedList"/>
    <dgm:cxn modelId="{2D3C52C9-594C-474A-99EA-1264BD03D338}" type="presParOf" srcId="{B4B0E72B-8E10-4C62-892B-B47C85E0E8E0}" destId="{3C8C3FE4-FB72-47D2-BE63-46F910198322}" srcOrd="13" destOrd="0" presId="urn:microsoft.com/office/officeart/2008/layout/LinedList"/>
    <dgm:cxn modelId="{4F122624-5041-4B82-9E71-149A76EED6BA}" type="presParOf" srcId="{3C8C3FE4-FB72-47D2-BE63-46F910198322}" destId="{C925C665-A5D0-4E64-A7A2-7E2BA20E76A4}" srcOrd="0" destOrd="0" presId="urn:microsoft.com/office/officeart/2008/layout/LinedList"/>
    <dgm:cxn modelId="{5517C5EF-8B8E-406B-A918-CDE0FA296C33}" type="presParOf" srcId="{3C8C3FE4-FB72-47D2-BE63-46F910198322}" destId="{9FC245F0-8798-454E-A0BE-8EBC84F09EDD}" srcOrd="1" destOrd="0" presId="urn:microsoft.com/office/officeart/2008/layout/LinedList"/>
    <dgm:cxn modelId="{28A98F9F-8272-4970-B822-A69F73F79660}" type="presParOf" srcId="{B4B0E72B-8E10-4C62-892B-B47C85E0E8E0}" destId="{22665F1E-E623-4BA4-B01C-E148F258EF3B}" srcOrd="14" destOrd="0" presId="urn:microsoft.com/office/officeart/2008/layout/LinedList"/>
    <dgm:cxn modelId="{1FC507D5-2387-4BA4-A511-9EDD1517DB8B}" type="presParOf" srcId="{B4B0E72B-8E10-4C62-892B-B47C85E0E8E0}" destId="{CF4FB99F-F4FB-4A15-BA9E-FCFC5EFF15DD}" srcOrd="15" destOrd="0" presId="urn:microsoft.com/office/officeart/2008/layout/LinedList"/>
    <dgm:cxn modelId="{BD08C953-1E1A-4BA5-9034-9C217A93C1B0}" type="presParOf" srcId="{CF4FB99F-F4FB-4A15-BA9E-FCFC5EFF15DD}" destId="{8082E363-6137-4526-8160-184D243D0649}" srcOrd="0" destOrd="0" presId="urn:microsoft.com/office/officeart/2008/layout/LinedList"/>
    <dgm:cxn modelId="{6BEDF98F-7421-48F0-84FE-EE8D49F867C1}" type="presParOf" srcId="{CF4FB99F-F4FB-4A15-BA9E-FCFC5EFF15DD}" destId="{CE661882-2AAA-49B8-9523-E2A03445BF6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F82DC44-6B40-40A2-8B86-77912A186A3D}"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F0D89188-FF61-46AA-AF4A-7145A72FBB5B}">
      <dgm:prSet/>
      <dgm:spPr/>
      <dgm:t>
        <a:bodyPr/>
        <a:lstStyle/>
        <a:p>
          <a:r>
            <a:rPr lang="en-US" dirty="0"/>
            <a:t>Its OK to Walk Away From Deal</a:t>
          </a:r>
        </a:p>
      </dgm:t>
    </dgm:pt>
    <dgm:pt modelId="{AEFB2D62-B462-46C4-AB49-1CF83B966BF4}" type="parTrans" cxnId="{36B2AF1F-E5A0-4BC2-A351-8A210FEC8F45}">
      <dgm:prSet/>
      <dgm:spPr/>
      <dgm:t>
        <a:bodyPr/>
        <a:lstStyle/>
        <a:p>
          <a:endParaRPr lang="en-US"/>
        </a:p>
      </dgm:t>
    </dgm:pt>
    <dgm:pt modelId="{6390766C-E76B-4E7F-BB72-7EF991B25DC2}" type="sibTrans" cxnId="{36B2AF1F-E5A0-4BC2-A351-8A210FEC8F45}">
      <dgm:prSet/>
      <dgm:spPr/>
      <dgm:t>
        <a:bodyPr/>
        <a:lstStyle/>
        <a:p>
          <a:endParaRPr lang="en-US"/>
        </a:p>
      </dgm:t>
    </dgm:pt>
    <dgm:pt modelId="{7E3218EA-DDAD-40CE-88C9-1EB846E6C03A}">
      <dgm:prSet/>
      <dgm:spPr/>
      <dgm:t>
        <a:bodyPr/>
        <a:lstStyle/>
        <a:p>
          <a:r>
            <a:rPr lang="en-SG" dirty="0"/>
            <a:t>Every Coffee Meeting Counts</a:t>
          </a:r>
          <a:endParaRPr lang="en-US" dirty="0"/>
        </a:p>
      </dgm:t>
    </dgm:pt>
    <dgm:pt modelId="{FF4E8A69-E9B0-44F0-9FEA-31FE1901B94F}" type="parTrans" cxnId="{90F313D8-5048-44F5-A681-D0A5224ED393}">
      <dgm:prSet/>
      <dgm:spPr/>
      <dgm:t>
        <a:bodyPr/>
        <a:lstStyle/>
        <a:p>
          <a:endParaRPr lang="en-US"/>
        </a:p>
      </dgm:t>
    </dgm:pt>
    <dgm:pt modelId="{E1C87D21-0D38-4B00-9336-B9F57BCA8B3B}" type="sibTrans" cxnId="{90F313D8-5048-44F5-A681-D0A5224ED393}">
      <dgm:prSet/>
      <dgm:spPr/>
      <dgm:t>
        <a:bodyPr/>
        <a:lstStyle/>
        <a:p>
          <a:endParaRPr lang="en-US"/>
        </a:p>
      </dgm:t>
    </dgm:pt>
    <dgm:pt modelId="{648251A5-0B34-46FB-958B-8B9797494BFB}">
      <dgm:prSet/>
      <dgm:spPr/>
      <dgm:t>
        <a:bodyPr/>
        <a:lstStyle/>
        <a:p>
          <a:r>
            <a:rPr lang="en-US" dirty="0"/>
            <a:t>Build a Strong Network</a:t>
          </a:r>
        </a:p>
      </dgm:t>
    </dgm:pt>
    <dgm:pt modelId="{5B3CCCA5-B3B4-480A-BB25-99CB70520EED}" type="parTrans" cxnId="{F50EFD38-EEF3-4014-8ACE-47F5F3E4DDEE}">
      <dgm:prSet/>
      <dgm:spPr/>
      <dgm:t>
        <a:bodyPr/>
        <a:lstStyle/>
        <a:p>
          <a:endParaRPr lang="en-US"/>
        </a:p>
      </dgm:t>
    </dgm:pt>
    <dgm:pt modelId="{9A50285C-1AE8-4C6B-89E2-D534FDCA8FBF}" type="sibTrans" cxnId="{F50EFD38-EEF3-4014-8ACE-47F5F3E4DDEE}">
      <dgm:prSet/>
      <dgm:spPr/>
      <dgm:t>
        <a:bodyPr/>
        <a:lstStyle/>
        <a:p>
          <a:endParaRPr lang="en-US"/>
        </a:p>
      </dgm:t>
    </dgm:pt>
    <dgm:pt modelId="{B5A2D32B-C480-430D-B402-F4BD13E6F5E9}">
      <dgm:prSet/>
      <dgm:spPr/>
      <dgm:t>
        <a:bodyPr/>
        <a:lstStyle/>
        <a:p>
          <a:r>
            <a:rPr lang="en-SG" dirty="0"/>
            <a:t>Have a Quick Personal Pitch</a:t>
          </a:r>
          <a:endParaRPr lang="en-US" dirty="0"/>
        </a:p>
      </dgm:t>
    </dgm:pt>
    <dgm:pt modelId="{8CF10854-C6E4-47E5-A2EA-CE969B82D783}" type="parTrans" cxnId="{9141C54A-22F1-445B-8272-9A572FC53B7A}">
      <dgm:prSet/>
      <dgm:spPr/>
      <dgm:t>
        <a:bodyPr/>
        <a:lstStyle/>
        <a:p>
          <a:endParaRPr lang="en-US"/>
        </a:p>
      </dgm:t>
    </dgm:pt>
    <dgm:pt modelId="{AF755A11-9B9C-48A5-A68F-B3F807651948}" type="sibTrans" cxnId="{9141C54A-22F1-445B-8272-9A572FC53B7A}">
      <dgm:prSet/>
      <dgm:spPr/>
      <dgm:t>
        <a:bodyPr/>
        <a:lstStyle/>
        <a:p>
          <a:endParaRPr lang="en-US"/>
        </a:p>
      </dgm:t>
    </dgm:pt>
    <dgm:pt modelId="{5F63C89E-82FA-4FCE-BC1C-C1EBFAD166CD}">
      <dgm:prSet/>
      <dgm:spPr/>
      <dgm:t>
        <a:bodyPr/>
        <a:lstStyle/>
        <a:p>
          <a:r>
            <a:rPr lang="en-SG" dirty="0"/>
            <a:t>Be Flexible About How</a:t>
          </a:r>
          <a:endParaRPr lang="en-US" dirty="0"/>
        </a:p>
      </dgm:t>
    </dgm:pt>
    <dgm:pt modelId="{4FC82831-1B4B-49C2-93A6-057E378C192F}" type="parTrans" cxnId="{F6017F8B-8BCD-4855-8FE3-D7C21C98374F}">
      <dgm:prSet/>
      <dgm:spPr/>
      <dgm:t>
        <a:bodyPr/>
        <a:lstStyle/>
        <a:p>
          <a:endParaRPr lang="en-US"/>
        </a:p>
      </dgm:t>
    </dgm:pt>
    <dgm:pt modelId="{2DDE6A1C-4B02-493C-A000-A05EB985E285}" type="sibTrans" cxnId="{F6017F8B-8BCD-4855-8FE3-D7C21C98374F}">
      <dgm:prSet/>
      <dgm:spPr/>
      <dgm:t>
        <a:bodyPr/>
        <a:lstStyle/>
        <a:p>
          <a:endParaRPr lang="en-US"/>
        </a:p>
      </dgm:t>
    </dgm:pt>
    <dgm:pt modelId="{46DF8C18-256A-4239-878B-60E6FA468DFB}">
      <dgm:prSet/>
      <dgm:spPr/>
      <dgm:t>
        <a:bodyPr/>
        <a:lstStyle/>
        <a:p>
          <a:r>
            <a:rPr lang="en-SG" dirty="0"/>
            <a:t>Keep an Open Mind</a:t>
          </a:r>
          <a:endParaRPr lang="en-US" dirty="0"/>
        </a:p>
      </dgm:t>
    </dgm:pt>
    <dgm:pt modelId="{92F27D38-4492-447B-AE9D-E72471A8CA10}" type="parTrans" cxnId="{0B73F6D2-2698-4975-AFB7-61DC49147280}">
      <dgm:prSet/>
      <dgm:spPr/>
      <dgm:t>
        <a:bodyPr/>
        <a:lstStyle/>
        <a:p>
          <a:endParaRPr lang="en-US"/>
        </a:p>
      </dgm:t>
    </dgm:pt>
    <dgm:pt modelId="{729EAE6E-A647-4E1E-B9F4-8609E36D53E1}" type="sibTrans" cxnId="{0B73F6D2-2698-4975-AFB7-61DC49147280}">
      <dgm:prSet/>
      <dgm:spPr/>
      <dgm:t>
        <a:bodyPr/>
        <a:lstStyle/>
        <a:p>
          <a:endParaRPr lang="en-US"/>
        </a:p>
      </dgm:t>
    </dgm:pt>
    <dgm:pt modelId="{27EF5A65-D75B-4CFC-A230-CFF6A4E7DC4A}">
      <dgm:prSet/>
      <dgm:spPr/>
      <dgm:t>
        <a:bodyPr/>
        <a:lstStyle/>
        <a:p>
          <a:r>
            <a:rPr lang="en-US" dirty="0"/>
            <a:t>Salary</a:t>
          </a:r>
          <a:r>
            <a:rPr lang="en-US" baseline="0" dirty="0"/>
            <a:t> is Not Everything</a:t>
          </a:r>
          <a:endParaRPr lang="en-US" dirty="0"/>
        </a:p>
      </dgm:t>
    </dgm:pt>
    <dgm:pt modelId="{6ECA679A-DEE0-4340-A4B1-73FED72F4D27}" type="parTrans" cxnId="{5BD591DF-4393-480B-B513-B0A269A09C69}">
      <dgm:prSet/>
      <dgm:spPr/>
      <dgm:t>
        <a:bodyPr/>
        <a:lstStyle/>
        <a:p>
          <a:endParaRPr lang="en-US"/>
        </a:p>
      </dgm:t>
    </dgm:pt>
    <dgm:pt modelId="{22CB7477-EF9D-49E3-A717-C2EFC29CA40B}" type="sibTrans" cxnId="{5BD591DF-4393-480B-B513-B0A269A09C69}">
      <dgm:prSet/>
      <dgm:spPr/>
      <dgm:t>
        <a:bodyPr/>
        <a:lstStyle/>
        <a:p>
          <a:endParaRPr lang="en-US"/>
        </a:p>
      </dgm:t>
    </dgm:pt>
    <dgm:pt modelId="{3F1153F7-75B6-4CF2-84D5-3BD53FCDC7DE}">
      <dgm:prSet/>
      <dgm:spPr/>
      <dgm:t>
        <a:bodyPr/>
        <a:lstStyle/>
        <a:p>
          <a:r>
            <a:rPr lang="en-US" dirty="0"/>
            <a:t>Don’t be Afraid </a:t>
          </a:r>
        </a:p>
      </dgm:t>
    </dgm:pt>
    <dgm:pt modelId="{B547F065-8316-436C-AB6D-5FB6EF963F68}" type="parTrans" cxnId="{A110C153-E145-4DDF-947A-A897E519F5DC}">
      <dgm:prSet/>
      <dgm:spPr/>
      <dgm:t>
        <a:bodyPr/>
        <a:lstStyle/>
        <a:p>
          <a:endParaRPr lang="en-US"/>
        </a:p>
      </dgm:t>
    </dgm:pt>
    <dgm:pt modelId="{F1D219D5-84C2-457A-8A56-6EB82EADC1FE}" type="sibTrans" cxnId="{A110C153-E145-4DDF-947A-A897E519F5DC}">
      <dgm:prSet/>
      <dgm:spPr/>
      <dgm:t>
        <a:bodyPr/>
        <a:lstStyle/>
        <a:p>
          <a:endParaRPr lang="en-US"/>
        </a:p>
      </dgm:t>
    </dgm:pt>
    <dgm:pt modelId="{B4B0E72B-8E10-4C62-892B-B47C85E0E8E0}" type="pres">
      <dgm:prSet presAssocID="{2F82DC44-6B40-40A2-8B86-77912A186A3D}" presName="vert0" presStyleCnt="0">
        <dgm:presLayoutVars>
          <dgm:dir/>
          <dgm:animOne val="branch"/>
          <dgm:animLvl val="lvl"/>
        </dgm:presLayoutVars>
      </dgm:prSet>
      <dgm:spPr/>
    </dgm:pt>
    <dgm:pt modelId="{CE2A98E4-4F8C-435A-A10A-1103B9092C13}" type="pres">
      <dgm:prSet presAssocID="{F0D89188-FF61-46AA-AF4A-7145A72FBB5B}" presName="thickLine" presStyleLbl="alignNode1" presStyleIdx="0" presStyleCnt="8"/>
      <dgm:spPr/>
    </dgm:pt>
    <dgm:pt modelId="{31764952-969A-4A5E-B133-3B305208D191}" type="pres">
      <dgm:prSet presAssocID="{F0D89188-FF61-46AA-AF4A-7145A72FBB5B}" presName="horz1" presStyleCnt="0"/>
      <dgm:spPr/>
    </dgm:pt>
    <dgm:pt modelId="{C8E9F50D-5B72-4EF3-8F7E-EA695B14C7C4}" type="pres">
      <dgm:prSet presAssocID="{F0D89188-FF61-46AA-AF4A-7145A72FBB5B}" presName="tx1" presStyleLbl="revTx" presStyleIdx="0" presStyleCnt="8"/>
      <dgm:spPr/>
    </dgm:pt>
    <dgm:pt modelId="{531930EB-C794-4298-BCC1-16B7829980B2}" type="pres">
      <dgm:prSet presAssocID="{F0D89188-FF61-46AA-AF4A-7145A72FBB5B}" presName="vert1" presStyleCnt="0"/>
      <dgm:spPr/>
    </dgm:pt>
    <dgm:pt modelId="{CFC3D58C-333C-492F-90D4-CE52788F5CC8}" type="pres">
      <dgm:prSet presAssocID="{7E3218EA-DDAD-40CE-88C9-1EB846E6C03A}" presName="thickLine" presStyleLbl="alignNode1" presStyleIdx="1" presStyleCnt="8"/>
      <dgm:spPr/>
    </dgm:pt>
    <dgm:pt modelId="{5B1AD5FE-11BA-43B4-8CD9-C371B5BFD476}" type="pres">
      <dgm:prSet presAssocID="{7E3218EA-DDAD-40CE-88C9-1EB846E6C03A}" presName="horz1" presStyleCnt="0"/>
      <dgm:spPr/>
    </dgm:pt>
    <dgm:pt modelId="{8299CCB8-6BC6-4FB7-BD60-5D3277C9DBB0}" type="pres">
      <dgm:prSet presAssocID="{7E3218EA-DDAD-40CE-88C9-1EB846E6C03A}" presName="tx1" presStyleLbl="revTx" presStyleIdx="1" presStyleCnt="8"/>
      <dgm:spPr/>
    </dgm:pt>
    <dgm:pt modelId="{FC1510DD-2CEC-4D15-BB9A-ACC2C51D0FAB}" type="pres">
      <dgm:prSet presAssocID="{7E3218EA-DDAD-40CE-88C9-1EB846E6C03A}" presName="vert1" presStyleCnt="0"/>
      <dgm:spPr/>
    </dgm:pt>
    <dgm:pt modelId="{7474C790-523E-4312-A47A-F17619DCE6F4}" type="pres">
      <dgm:prSet presAssocID="{648251A5-0B34-46FB-958B-8B9797494BFB}" presName="thickLine" presStyleLbl="alignNode1" presStyleIdx="2" presStyleCnt="8"/>
      <dgm:spPr/>
    </dgm:pt>
    <dgm:pt modelId="{614EDD90-5884-454E-8E72-772A10CA657C}" type="pres">
      <dgm:prSet presAssocID="{648251A5-0B34-46FB-958B-8B9797494BFB}" presName="horz1" presStyleCnt="0"/>
      <dgm:spPr/>
    </dgm:pt>
    <dgm:pt modelId="{71AECCD3-309D-4B84-98E2-8CAA08CD9C6E}" type="pres">
      <dgm:prSet presAssocID="{648251A5-0B34-46FB-958B-8B9797494BFB}" presName="tx1" presStyleLbl="revTx" presStyleIdx="2" presStyleCnt="8"/>
      <dgm:spPr/>
    </dgm:pt>
    <dgm:pt modelId="{0BAB243F-86A1-4A1A-99F6-9A0D222A00F3}" type="pres">
      <dgm:prSet presAssocID="{648251A5-0B34-46FB-958B-8B9797494BFB}" presName="vert1" presStyleCnt="0"/>
      <dgm:spPr/>
    </dgm:pt>
    <dgm:pt modelId="{20F15C6C-4271-4F6B-8F72-624054047183}" type="pres">
      <dgm:prSet presAssocID="{B5A2D32B-C480-430D-B402-F4BD13E6F5E9}" presName="thickLine" presStyleLbl="alignNode1" presStyleIdx="3" presStyleCnt="8"/>
      <dgm:spPr/>
    </dgm:pt>
    <dgm:pt modelId="{CA5B7384-679E-4C2F-8972-8D1358264A17}" type="pres">
      <dgm:prSet presAssocID="{B5A2D32B-C480-430D-B402-F4BD13E6F5E9}" presName="horz1" presStyleCnt="0"/>
      <dgm:spPr/>
    </dgm:pt>
    <dgm:pt modelId="{D4870914-F839-408A-B082-CF48B1FC877E}" type="pres">
      <dgm:prSet presAssocID="{B5A2D32B-C480-430D-B402-F4BD13E6F5E9}" presName="tx1" presStyleLbl="revTx" presStyleIdx="3" presStyleCnt="8"/>
      <dgm:spPr/>
    </dgm:pt>
    <dgm:pt modelId="{F5DB600A-FFE5-479C-BF3A-2910D8731863}" type="pres">
      <dgm:prSet presAssocID="{B5A2D32B-C480-430D-B402-F4BD13E6F5E9}" presName="vert1" presStyleCnt="0"/>
      <dgm:spPr/>
    </dgm:pt>
    <dgm:pt modelId="{86B6B2AE-6B92-469F-83DA-75F7C88AFCCA}" type="pres">
      <dgm:prSet presAssocID="{5F63C89E-82FA-4FCE-BC1C-C1EBFAD166CD}" presName="thickLine" presStyleLbl="alignNode1" presStyleIdx="4" presStyleCnt="8"/>
      <dgm:spPr/>
    </dgm:pt>
    <dgm:pt modelId="{9EE9EB2F-A141-4E58-A6CA-150713948640}" type="pres">
      <dgm:prSet presAssocID="{5F63C89E-82FA-4FCE-BC1C-C1EBFAD166CD}" presName="horz1" presStyleCnt="0"/>
      <dgm:spPr/>
    </dgm:pt>
    <dgm:pt modelId="{CC172E05-EAEC-4934-A482-1F56EAA96144}" type="pres">
      <dgm:prSet presAssocID="{5F63C89E-82FA-4FCE-BC1C-C1EBFAD166CD}" presName="tx1" presStyleLbl="revTx" presStyleIdx="4" presStyleCnt="8"/>
      <dgm:spPr/>
    </dgm:pt>
    <dgm:pt modelId="{5D250AF4-7F2B-45C0-B23A-FC6B1C7F1603}" type="pres">
      <dgm:prSet presAssocID="{5F63C89E-82FA-4FCE-BC1C-C1EBFAD166CD}" presName="vert1" presStyleCnt="0"/>
      <dgm:spPr/>
    </dgm:pt>
    <dgm:pt modelId="{02BD7224-D97A-4D02-8E5A-CD66AD16D4F1}" type="pres">
      <dgm:prSet presAssocID="{46DF8C18-256A-4239-878B-60E6FA468DFB}" presName="thickLine" presStyleLbl="alignNode1" presStyleIdx="5" presStyleCnt="8"/>
      <dgm:spPr/>
    </dgm:pt>
    <dgm:pt modelId="{D9600D9B-A3CF-41FC-A129-E97BBEEE23EC}" type="pres">
      <dgm:prSet presAssocID="{46DF8C18-256A-4239-878B-60E6FA468DFB}" presName="horz1" presStyleCnt="0"/>
      <dgm:spPr/>
    </dgm:pt>
    <dgm:pt modelId="{F029B4E2-863F-4172-A9AC-1257F8FC3665}" type="pres">
      <dgm:prSet presAssocID="{46DF8C18-256A-4239-878B-60E6FA468DFB}" presName="tx1" presStyleLbl="revTx" presStyleIdx="5" presStyleCnt="8"/>
      <dgm:spPr/>
    </dgm:pt>
    <dgm:pt modelId="{A4BCAD9D-C46F-4F9C-9EF9-D3373F74E07B}" type="pres">
      <dgm:prSet presAssocID="{46DF8C18-256A-4239-878B-60E6FA468DFB}" presName="vert1" presStyleCnt="0"/>
      <dgm:spPr/>
    </dgm:pt>
    <dgm:pt modelId="{5FC7C6BC-3FB0-44A7-A404-4B5F7A85C93D}" type="pres">
      <dgm:prSet presAssocID="{27EF5A65-D75B-4CFC-A230-CFF6A4E7DC4A}" presName="thickLine" presStyleLbl="alignNode1" presStyleIdx="6" presStyleCnt="8"/>
      <dgm:spPr/>
    </dgm:pt>
    <dgm:pt modelId="{3C8C3FE4-FB72-47D2-BE63-46F910198322}" type="pres">
      <dgm:prSet presAssocID="{27EF5A65-D75B-4CFC-A230-CFF6A4E7DC4A}" presName="horz1" presStyleCnt="0"/>
      <dgm:spPr/>
    </dgm:pt>
    <dgm:pt modelId="{C925C665-A5D0-4E64-A7A2-7E2BA20E76A4}" type="pres">
      <dgm:prSet presAssocID="{27EF5A65-D75B-4CFC-A230-CFF6A4E7DC4A}" presName="tx1" presStyleLbl="revTx" presStyleIdx="6" presStyleCnt="8"/>
      <dgm:spPr/>
    </dgm:pt>
    <dgm:pt modelId="{9FC245F0-8798-454E-A0BE-8EBC84F09EDD}" type="pres">
      <dgm:prSet presAssocID="{27EF5A65-D75B-4CFC-A230-CFF6A4E7DC4A}" presName="vert1" presStyleCnt="0"/>
      <dgm:spPr/>
    </dgm:pt>
    <dgm:pt modelId="{22665F1E-E623-4BA4-B01C-E148F258EF3B}" type="pres">
      <dgm:prSet presAssocID="{3F1153F7-75B6-4CF2-84D5-3BD53FCDC7DE}" presName="thickLine" presStyleLbl="alignNode1" presStyleIdx="7" presStyleCnt="8"/>
      <dgm:spPr/>
    </dgm:pt>
    <dgm:pt modelId="{CF4FB99F-F4FB-4A15-BA9E-FCFC5EFF15DD}" type="pres">
      <dgm:prSet presAssocID="{3F1153F7-75B6-4CF2-84D5-3BD53FCDC7DE}" presName="horz1" presStyleCnt="0"/>
      <dgm:spPr/>
    </dgm:pt>
    <dgm:pt modelId="{8082E363-6137-4526-8160-184D243D0649}" type="pres">
      <dgm:prSet presAssocID="{3F1153F7-75B6-4CF2-84D5-3BD53FCDC7DE}" presName="tx1" presStyleLbl="revTx" presStyleIdx="7" presStyleCnt="8"/>
      <dgm:spPr/>
    </dgm:pt>
    <dgm:pt modelId="{CE661882-2AAA-49B8-9523-E2A03445BF6F}" type="pres">
      <dgm:prSet presAssocID="{3F1153F7-75B6-4CF2-84D5-3BD53FCDC7DE}" presName="vert1" presStyleCnt="0"/>
      <dgm:spPr/>
    </dgm:pt>
  </dgm:ptLst>
  <dgm:cxnLst>
    <dgm:cxn modelId="{B4022A02-064D-4CC1-8397-B75E7EDEDD52}" type="presOf" srcId="{5F63C89E-82FA-4FCE-BC1C-C1EBFAD166CD}" destId="{CC172E05-EAEC-4934-A482-1F56EAA96144}" srcOrd="0" destOrd="0" presId="urn:microsoft.com/office/officeart/2008/layout/LinedList"/>
    <dgm:cxn modelId="{36B2AF1F-E5A0-4BC2-A351-8A210FEC8F45}" srcId="{2F82DC44-6B40-40A2-8B86-77912A186A3D}" destId="{F0D89188-FF61-46AA-AF4A-7145A72FBB5B}" srcOrd="0" destOrd="0" parTransId="{AEFB2D62-B462-46C4-AB49-1CF83B966BF4}" sibTransId="{6390766C-E76B-4E7F-BB72-7EF991B25DC2}"/>
    <dgm:cxn modelId="{F50EFD38-EEF3-4014-8ACE-47F5F3E4DDEE}" srcId="{2F82DC44-6B40-40A2-8B86-77912A186A3D}" destId="{648251A5-0B34-46FB-958B-8B9797494BFB}" srcOrd="2" destOrd="0" parTransId="{5B3CCCA5-B3B4-480A-BB25-99CB70520EED}" sibTransId="{9A50285C-1AE8-4C6B-89E2-D534FDCA8FBF}"/>
    <dgm:cxn modelId="{5E1A3543-7988-426A-9ABC-8A7035F20D43}" type="presOf" srcId="{F0D89188-FF61-46AA-AF4A-7145A72FBB5B}" destId="{C8E9F50D-5B72-4EF3-8F7E-EA695B14C7C4}" srcOrd="0" destOrd="0" presId="urn:microsoft.com/office/officeart/2008/layout/LinedList"/>
    <dgm:cxn modelId="{9141C54A-22F1-445B-8272-9A572FC53B7A}" srcId="{2F82DC44-6B40-40A2-8B86-77912A186A3D}" destId="{B5A2D32B-C480-430D-B402-F4BD13E6F5E9}" srcOrd="3" destOrd="0" parTransId="{8CF10854-C6E4-47E5-A2EA-CE969B82D783}" sibTransId="{AF755A11-9B9C-48A5-A68F-B3F807651948}"/>
    <dgm:cxn modelId="{A110C153-E145-4DDF-947A-A897E519F5DC}" srcId="{2F82DC44-6B40-40A2-8B86-77912A186A3D}" destId="{3F1153F7-75B6-4CF2-84D5-3BD53FCDC7DE}" srcOrd="7" destOrd="0" parTransId="{B547F065-8316-436C-AB6D-5FB6EF963F68}" sibTransId="{F1D219D5-84C2-457A-8A56-6EB82EADC1FE}"/>
    <dgm:cxn modelId="{F6017F8B-8BCD-4855-8FE3-D7C21C98374F}" srcId="{2F82DC44-6B40-40A2-8B86-77912A186A3D}" destId="{5F63C89E-82FA-4FCE-BC1C-C1EBFAD166CD}" srcOrd="4" destOrd="0" parTransId="{4FC82831-1B4B-49C2-93A6-057E378C192F}" sibTransId="{2DDE6A1C-4B02-493C-A000-A05EB985E285}"/>
    <dgm:cxn modelId="{2D880B8E-5A70-4D80-939B-413CE0C6E368}" type="presOf" srcId="{2F82DC44-6B40-40A2-8B86-77912A186A3D}" destId="{B4B0E72B-8E10-4C62-892B-B47C85E0E8E0}" srcOrd="0" destOrd="0" presId="urn:microsoft.com/office/officeart/2008/layout/LinedList"/>
    <dgm:cxn modelId="{2672919F-318C-4B5A-B9B1-21C86BD70B74}" type="presOf" srcId="{B5A2D32B-C480-430D-B402-F4BD13E6F5E9}" destId="{D4870914-F839-408A-B082-CF48B1FC877E}" srcOrd="0" destOrd="0" presId="urn:microsoft.com/office/officeart/2008/layout/LinedList"/>
    <dgm:cxn modelId="{545AA5A5-B954-4FB6-B5A4-616FE83CD2B8}" type="presOf" srcId="{3F1153F7-75B6-4CF2-84D5-3BD53FCDC7DE}" destId="{8082E363-6137-4526-8160-184D243D0649}" srcOrd="0" destOrd="0" presId="urn:microsoft.com/office/officeart/2008/layout/LinedList"/>
    <dgm:cxn modelId="{9B4E22A9-205E-4CDA-8E87-67D1B4CE2C8D}" type="presOf" srcId="{46DF8C18-256A-4239-878B-60E6FA468DFB}" destId="{F029B4E2-863F-4172-A9AC-1257F8FC3665}" srcOrd="0" destOrd="0" presId="urn:microsoft.com/office/officeart/2008/layout/LinedList"/>
    <dgm:cxn modelId="{0B73F6D2-2698-4975-AFB7-61DC49147280}" srcId="{2F82DC44-6B40-40A2-8B86-77912A186A3D}" destId="{46DF8C18-256A-4239-878B-60E6FA468DFB}" srcOrd="5" destOrd="0" parTransId="{92F27D38-4492-447B-AE9D-E72471A8CA10}" sibTransId="{729EAE6E-A647-4E1E-B9F4-8609E36D53E1}"/>
    <dgm:cxn modelId="{90F313D8-5048-44F5-A681-D0A5224ED393}" srcId="{2F82DC44-6B40-40A2-8B86-77912A186A3D}" destId="{7E3218EA-DDAD-40CE-88C9-1EB846E6C03A}" srcOrd="1" destOrd="0" parTransId="{FF4E8A69-E9B0-44F0-9FEA-31FE1901B94F}" sibTransId="{E1C87D21-0D38-4B00-9336-B9F57BCA8B3B}"/>
    <dgm:cxn modelId="{5BD591DF-4393-480B-B513-B0A269A09C69}" srcId="{2F82DC44-6B40-40A2-8B86-77912A186A3D}" destId="{27EF5A65-D75B-4CFC-A230-CFF6A4E7DC4A}" srcOrd="6" destOrd="0" parTransId="{6ECA679A-DEE0-4340-A4B1-73FED72F4D27}" sibTransId="{22CB7477-EF9D-49E3-A717-C2EFC29CA40B}"/>
    <dgm:cxn modelId="{AC1AB1F2-0647-44E1-B3A3-B409067A619E}" type="presOf" srcId="{7E3218EA-DDAD-40CE-88C9-1EB846E6C03A}" destId="{8299CCB8-6BC6-4FB7-BD60-5D3277C9DBB0}" srcOrd="0" destOrd="0" presId="urn:microsoft.com/office/officeart/2008/layout/LinedList"/>
    <dgm:cxn modelId="{A8F6B5F4-3C13-4A6B-AFEE-040A07A38FB2}" type="presOf" srcId="{648251A5-0B34-46FB-958B-8B9797494BFB}" destId="{71AECCD3-309D-4B84-98E2-8CAA08CD9C6E}" srcOrd="0" destOrd="0" presId="urn:microsoft.com/office/officeart/2008/layout/LinedList"/>
    <dgm:cxn modelId="{CFA1FAFF-A5F7-4CF0-A305-8743B5125CB3}" type="presOf" srcId="{27EF5A65-D75B-4CFC-A230-CFF6A4E7DC4A}" destId="{C925C665-A5D0-4E64-A7A2-7E2BA20E76A4}" srcOrd="0" destOrd="0" presId="urn:microsoft.com/office/officeart/2008/layout/LinedList"/>
    <dgm:cxn modelId="{B7D86BDF-A546-42BF-9114-0F59B3F2869C}" type="presParOf" srcId="{B4B0E72B-8E10-4C62-892B-B47C85E0E8E0}" destId="{CE2A98E4-4F8C-435A-A10A-1103B9092C13}" srcOrd="0" destOrd="0" presId="urn:microsoft.com/office/officeart/2008/layout/LinedList"/>
    <dgm:cxn modelId="{FA517B09-D764-4744-AC40-C2895CC87695}" type="presParOf" srcId="{B4B0E72B-8E10-4C62-892B-B47C85E0E8E0}" destId="{31764952-969A-4A5E-B133-3B305208D191}" srcOrd="1" destOrd="0" presId="urn:microsoft.com/office/officeart/2008/layout/LinedList"/>
    <dgm:cxn modelId="{4AED7B4E-42D8-46F2-B045-A8330BD46EE8}" type="presParOf" srcId="{31764952-969A-4A5E-B133-3B305208D191}" destId="{C8E9F50D-5B72-4EF3-8F7E-EA695B14C7C4}" srcOrd="0" destOrd="0" presId="urn:microsoft.com/office/officeart/2008/layout/LinedList"/>
    <dgm:cxn modelId="{7E0D7434-00F4-4EB1-BE03-79B4EE736A8E}" type="presParOf" srcId="{31764952-969A-4A5E-B133-3B305208D191}" destId="{531930EB-C794-4298-BCC1-16B7829980B2}" srcOrd="1" destOrd="0" presId="urn:microsoft.com/office/officeart/2008/layout/LinedList"/>
    <dgm:cxn modelId="{21BABB4B-9203-4932-BFF9-0F830A7DF98B}" type="presParOf" srcId="{B4B0E72B-8E10-4C62-892B-B47C85E0E8E0}" destId="{CFC3D58C-333C-492F-90D4-CE52788F5CC8}" srcOrd="2" destOrd="0" presId="urn:microsoft.com/office/officeart/2008/layout/LinedList"/>
    <dgm:cxn modelId="{E2204C33-FEB1-4544-BAB5-8D51A8EFD3DE}" type="presParOf" srcId="{B4B0E72B-8E10-4C62-892B-B47C85E0E8E0}" destId="{5B1AD5FE-11BA-43B4-8CD9-C371B5BFD476}" srcOrd="3" destOrd="0" presId="urn:microsoft.com/office/officeart/2008/layout/LinedList"/>
    <dgm:cxn modelId="{8282D504-78ED-494D-904A-BCEA23BF039C}" type="presParOf" srcId="{5B1AD5FE-11BA-43B4-8CD9-C371B5BFD476}" destId="{8299CCB8-6BC6-4FB7-BD60-5D3277C9DBB0}" srcOrd="0" destOrd="0" presId="urn:microsoft.com/office/officeart/2008/layout/LinedList"/>
    <dgm:cxn modelId="{B0058FE3-0489-4EDC-8D09-1D585001E48F}" type="presParOf" srcId="{5B1AD5FE-11BA-43B4-8CD9-C371B5BFD476}" destId="{FC1510DD-2CEC-4D15-BB9A-ACC2C51D0FAB}" srcOrd="1" destOrd="0" presId="urn:microsoft.com/office/officeart/2008/layout/LinedList"/>
    <dgm:cxn modelId="{559F57F8-40D4-4459-9D8C-630679003191}" type="presParOf" srcId="{B4B0E72B-8E10-4C62-892B-B47C85E0E8E0}" destId="{7474C790-523E-4312-A47A-F17619DCE6F4}" srcOrd="4" destOrd="0" presId="urn:microsoft.com/office/officeart/2008/layout/LinedList"/>
    <dgm:cxn modelId="{ED705D24-F88B-4EB7-8B43-A261D1E11A82}" type="presParOf" srcId="{B4B0E72B-8E10-4C62-892B-B47C85E0E8E0}" destId="{614EDD90-5884-454E-8E72-772A10CA657C}" srcOrd="5" destOrd="0" presId="urn:microsoft.com/office/officeart/2008/layout/LinedList"/>
    <dgm:cxn modelId="{FCA61F64-4A57-4B28-BF11-183485CBB849}" type="presParOf" srcId="{614EDD90-5884-454E-8E72-772A10CA657C}" destId="{71AECCD3-309D-4B84-98E2-8CAA08CD9C6E}" srcOrd="0" destOrd="0" presId="urn:microsoft.com/office/officeart/2008/layout/LinedList"/>
    <dgm:cxn modelId="{6800ADEF-9FF9-40AA-A8DF-4769EB52E75C}" type="presParOf" srcId="{614EDD90-5884-454E-8E72-772A10CA657C}" destId="{0BAB243F-86A1-4A1A-99F6-9A0D222A00F3}" srcOrd="1" destOrd="0" presId="urn:microsoft.com/office/officeart/2008/layout/LinedList"/>
    <dgm:cxn modelId="{FC64FF3E-84D7-49FE-951F-2AB357761BBE}" type="presParOf" srcId="{B4B0E72B-8E10-4C62-892B-B47C85E0E8E0}" destId="{20F15C6C-4271-4F6B-8F72-624054047183}" srcOrd="6" destOrd="0" presId="urn:microsoft.com/office/officeart/2008/layout/LinedList"/>
    <dgm:cxn modelId="{0172DF68-873A-4688-BD00-0771EC0E831C}" type="presParOf" srcId="{B4B0E72B-8E10-4C62-892B-B47C85E0E8E0}" destId="{CA5B7384-679E-4C2F-8972-8D1358264A17}" srcOrd="7" destOrd="0" presId="urn:microsoft.com/office/officeart/2008/layout/LinedList"/>
    <dgm:cxn modelId="{34114326-5371-4A2C-96AC-6A3F292127F1}" type="presParOf" srcId="{CA5B7384-679E-4C2F-8972-8D1358264A17}" destId="{D4870914-F839-408A-B082-CF48B1FC877E}" srcOrd="0" destOrd="0" presId="urn:microsoft.com/office/officeart/2008/layout/LinedList"/>
    <dgm:cxn modelId="{291AA5D1-3F62-49D4-9F9A-A52062B3B73F}" type="presParOf" srcId="{CA5B7384-679E-4C2F-8972-8D1358264A17}" destId="{F5DB600A-FFE5-479C-BF3A-2910D8731863}" srcOrd="1" destOrd="0" presId="urn:microsoft.com/office/officeart/2008/layout/LinedList"/>
    <dgm:cxn modelId="{18AEACF6-A43F-42EB-8011-D27DDFE286D3}" type="presParOf" srcId="{B4B0E72B-8E10-4C62-892B-B47C85E0E8E0}" destId="{86B6B2AE-6B92-469F-83DA-75F7C88AFCCA}" srcOrd="8" destOrd="0" presId="urn:microsoft.com/office/officeart/2008/layout/LinedList"/>
    <dgm:cxn modelId="{FEB0FB8E-1CAB-496E-BB14-9F47CC342E49}" type="presParOf" srcId="{B4B0E72B-8E10-4C62-892B-B47C85E0E8E0}" destId="{9EE9EB2F-A141-4E58-A6CA-150713948640}" srcOrd="9" destOrd="0" presId="urn:microsoft.com/office/officeart/2008/layout/LinedList"/>
    <dgm:cxn modelId="{F3D77670-5E6E-4995-80D4-1A30AE904AFE}" type="presParOf" srcId="{9EE9EB2F-A141-4E58-A6CA-150713948640}" destId="{CC172E05-EAEC-4934-A482-1F56EAA96144}" srcOrd="0" destOrd="0" presId="urn:microsoft.com/office/officeart/2008/layout/LinedList"/>
    <dgm:cxn modelId="{7E3C9BCD-C5AF-4F51-BEBD-A6287EE07755}" type="presParOf" srcId="{9EE9EB2F-A141-4E58-A6CA-150713948640}" destId="{5D250AF4-7F2B-45C0-B23A-FC6B1C7F1603}" srcOrd="1" destOrd="0" presId="urn:microsoft.com/office/officeart/2008/layout/LinedList"/>
    <dgm:cxn modelId="{EAABE5C9-166F-4DEE-B00C-D4934A4F6E75}" type="presParOf" srcId="{B4B0E72B-8E10-4C62-892B-B47C85E0E8E0}" destId="{02BD7224-D97A-4D02-8E5A-CD66AD16D4F1}" srcOrd="10" destOrd="0" presId="urn:microsoft.com/office/officeart/2008/layout/LinedList"/>
    <dgm:cxn modelId="{7963F97B-494C-41AA-9364-BB3F6837681C}" type="presParOf" srcId="{B4B0E72B-8E10-4C62-892B-B47C85E0E8E0}" destId="{D9600D9B-A3CF-41FC-A129-E97BBEEE23EC}" srcOrd="11" destOrd="0" presId="urn:microsoft.com/office/officeart/2008/layout/LinedList"/>
    <dgm:cxn modelId="{A8C5A245-BC63-4A4E-B927-DFAD9D6E896A}" type="presParOf" srcId="{D9600D9B-A3CF-41FC-A129-E97BBEEE23EC}" destId="{F029B4E2-863F-4172-A9AC-1257F8FC3665}" srcOrd="0" destOrd="0" presId="urn:microsoft.com/office/officeart/2008/layout/LinedList"/>
    <dgm:cxn modelId="{70D06B58-1C9F-4145-9020-5B821C790919}" type="presParOf" srcId="{D9600D9B-A3CF-41FC-A129-E97BBEEE23EC}" destId="{A4BCAD9D-C46F-4F9C-9EF9-D3373F74E07B}" srcOrd="1" destOrd="0" presId="urn:microsoft.com/office/officeart/2008/layout/LinedList"/>
    <dgm:cxn modelId="{1C7DA726-6794-4C29-A49F-6C869C77A6AD}" type="presParOf" srcId="{B4B0E72B-8E10-4C62-892B-B47C85E0E8E0}" destId="{5FC7C6BC-3FB0-44A7-A404-4B5F7A85C93D}" srcOrd="12" destOrd="0" presId="urn:microsoft.com/office/officeart/2008/layout/LinedList"/>
    <dgm:cxn modelId="{2D3C52C9-594C-474A-99EA-1264BD03D338}" type="presParOf" srcId="{B4B0E72B-8E10-4C62-892B-B47C85E0E8E0}" destId="{3C8C3FE4-FB72-47D2-BE63-46F910198322}" srcOrd="13" destOrd="0" presId="urn:microsoft.com/office/officeart/2008/layout/LinedList"/>
    <dgm:cxn modelId="{4F122624-5041-4B82-9E71-149A76EED6BA}" type="presParOf" srcId="{3C8C3FE4-FB72-47D2-BE63-46F910198322}" destId="{C925C665-A5D0-4E64-A7A2-7E2BA20E76A4}" srcOrd="0" destOrd="0" presId="urn:microsoft.com/office/officeart/2008/layout/LinedList"/>
    <dgm:cxn modelId="{5517C5EF-8B8E-406B-A918-CDE0FA296C33}" type="presParOf" srcId="{3C8C3FE4-FB72-47D2-BE63-46F910198322}" destId="{9FC245F0-8798-454E-A0BE-8EBC84F09EDD}" srcOrd="1" destOrd="0" presId="urn:microsoft.com/office/officeart/2008/layout/LinedList"/>
    <dgm:cxn modelId="{28A98F9F-8272-4970-B822-A69F73F79660}" type="presParOf" srcId="{B4B0E72B-8E10-4C62-892B-B47C85E0E8E0}" destId="{22665F1E-E623-4BA4-B01C-E148F258EF3B}" srcOrd="14" destOrd="0" presId="urn:microsoft.com/office/officeart/2008/layout/LinedList"/>
    <dgm:cxn modelId="{1FC507D5-2387-4BA4-A511-9EDD1517DB8B}" type="presParOf" srcId="{B4B0E72B-8E10-4C62-892B-B47C85E0E8E0}" destId="{CF4FB99F-F4FB-4A15-BA9E-FCFC5EFF15DD}" srcOrd="15" destOrd="0" presId="urn:microsoft.com/office/officeart/2008/layout/LinedList"/>
    <dgm:cxn modelId="{BD08C953-1E1A-4BA5-9034-9C217A93C1B0}" type="presParOf" srcId="{CF4FB99F-F4FB-4A15-BA9E-FCFC5EFF15DD}" destId="{8082E363-6137-4526-8160-184D243D0649}" srcOrd="0" destOrd="0" presId="urn:microsoft.com/office/officeart/2008/layout/LinedList"/>
    <dgm:cxn modelId="{6BEDF98F-7421-48F0-84FE-EE8D49F867C1}" type="presParOf" srcId="{CF4FB99F-F4FB-4A15-BA9E-FCFC5EFF15DD}" destId="{CE661882-2AAA-49B8-9523-E2A03445BF6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5E8578-3BE7-4BAC-8053-3B3F5D8FF67B}">
      <dsp:nvSpPr>
        <dsp:cNvPr id="0" name=""/>
        <dsp:cNvSpPr/>
      </dsp:nvSpPr>
      <dsp:spPr>
        <a:xfrm>
          <a:off x="0" y="0"/>
          <a:ext cx="6066818" cy="0"/>
        </a:xfrm>
        <a:prstGeom prst="line">
          <a:avLst/>
        </a:prstGeom>
        <a:gradFill rotWithShape="0">
          <a:gsLst>
            <a:gs pos="0">
              <a:schemeClr val="accent2">
                <a:hueOff val="0"/>
                <a:satOff val="0"/>
                <a:lumOff val="0"/>
                <a:alphaOff val="0"/>
                <a:tint val="100000"/>
                <a:shade val="85000"/>
                <a:satMod val="100000"/>
                <a:lumMod val="100000"/>
              </a:schemeClr>
            </a:gs>
            <a:gs pos="100000">
              <a:schemeClr val="accent2">
                <a:hueOff val="0"/>
                <a:satOff val="0"/>
                <a:lumOff val="0"/>
                <a:alphaOff val="0"/>
                <a:tint val="90000"/>
                <a:shade val="100000"/>
                <a:satMod val="150000"/>
                <a:lumMod val="100000"/>
              </a:schemeClr>
            </a:gs>
          </a:gsLst>
          <a:path path="circle">
            <a:fillToRect l="100000" t="100000" r="100000" b="100000"/>
          </a:path>
        </a:gradFill>
        <a:ln w="9525" cap="flat" cmpd="sng" algn="ctr">
          <a:solidFill>
            <a:schemeClr val="accent2">
              <a:hueOff val="0"/>
              <a:satOff val="0"/>
              <a:lumOff val="0"/>
              <a:alphaOff val="0"/>
            </a:schemeClr>
          </a:solidFill>
          <a:prstDash val="solid"/>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2">
              <a:hueOff val="0"/>
              <a:satOff val="0"/>
              <a:lumOff val="0"/>
              <a:alphaOff val="0"/>
              <a:shade val="35000"/>
              <a:satMod val="160000"/>
            </a:schemeClr>
          </a:contourClr>
        </a:sp3d>
      </dsp:spPr>
      <dsp:style>
        <a:lnRef idx="1">
          <a:scrgbClr r="0" g="0" b="0"/>
        </a:lnRef>
        <a:fillRef idx="3">
          <a:scrgbClr r="0" g="0" b="0"/>
        </a:fillRef>
        <a:effectRef idx="3">
          <a:scrgbClr r="0" g="0" b="0"/>
        </a:effectRef>
        <a:fontRef idx="minor">
          <a:schemeClr val="lt1"/>
        </a:fontRef>
      </dsp:style>
    </dsp:sp>
    <dsp:sp modelId="{DC44D659-4750-4366-9F16-23BDF7C3BCC1}">
      <dsp:nvSpPr>
        <dsp:cNvPr id="0" name=""/>
        <dsp:cNvSpPr/>
      </dsp:nvSpPr>
      <dsp:spPr>
        <a:xfrm>
          <a:off x="0" y="0"/>
          <a:ext cx="6066818" cy="502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Startups</a:t>
          </a:r>
        </a:p>
      </dsp:txBody>
      <dsp:txXfrm>
        <a:off x="0" y="0"/>
        <a:ext cx="6066818" cy="502920"/>
      </dsp:txXfrm>
    </dsp:sp>
    <dsp:sp modelId="{40B3116A-80D6-47B0-97A4-BCBA1ABBCF70}">
      <dsp:nvSpPr>
        <dsp:cNvPr id="0" name=""/>
        <dsp:cNvSpPr/>
      </dsp:nvSpPr>
      <dsp:spPr>
        <a:xfrm>
          <a:off x="0" y="502920"/>
          <a:ext cx="6066818" cy="0"/>
        </a:xfrm>
        <a:prstGeom prst="line">
          <a:avLst/>
        </a:prstGeom>
        <a:gradFill rotWithShape="0">
          <a:gsLst>
            <a:gs pos="0">
              <a:schemeClr val="accent2">
                <a:hueOff val="-189053"/>
                <a:satOff val="213"/>
                <a:lumOff val="504"/>
                <a:alphaOff val="0"/>
                <a:tint val="100000"/>
                <a:shade val="85000"/>
                <a:satMod val="100000"/>
                <a:lumMod val="100000"/>
              </a:schemeClr>
            </a:gs>
            <a:gs pos="100000">
              <a:schemeClr val="accent2">
                <a:hueOff val="-189053"/>
                <a:satOff val="213"/>
                <a:lumOff val="504"/>
                <a:alphaOff val="0"/>
                <a:tint val="90000"/>
                <a:shade val="100000"/>
                <a:satMod val="150000"/>
                <a:lumMod val="100000"/>
              </a:schemeClr>
            </a:gs>
          </a:gsLst>
          <a:path path="circle">
            <a:fillToRect l="100000" t="100000" r="100000" b="100000"/>
          </a:path>
        </a:gradFill>
        <a:ln w="9525" cap="flat" cmpd="sng" algn="ctr">
          <a:solidFill>
            <a:schemeClr val="accent2">
              <a:hueOff val="-189053"/>
              <a:satOff val="213"/>
              <a:lumOff val="504"/>
              <a:alphaOff val="0"/>
            </a:schemeClr>
          </a:solidFill>
          <a:prstDash val="solid"/>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2">
              <a:hueOff val="-189053"/>
              <a:satOff val="213"/>
              <a:lumOff val="504"/>
              <a:alphaOff val="0"/>
              <a:shade val="35000"/>
              <a:satMod val="160000"/>
            </a:schemeClr>
          </a:contourClr>
        </a:sp3d>
      </dsp:spPr>
      <dsp:style>
        <a:lnRef idx="1">
          <a:scrgbClr r="0" g="0" b="0"/>
        </a:lnRef>
        <a:fillRef idx="3">
          <a:scrgbClr r="0" g="0" b="0"/>
        </a:fillRef>
        <a:effectRef idx="3">
          <a:scrgbClr r="0" g="0" b="0"/>
        </a:effectRef>
        <a:fontRef idx="minor">
          <a:schemeClr val="lt1"/>
        </a:fontRef>
      </dsp:style>
    </dsp:sp>
    <dsp:sp modelId="{CC5B0217-C11A-4FB6-BCF5-628329D441DE}">
      <dsp:nvSpPr>
        <dsp:cNvPr id="0" name=""/>
        <dsp:cNvSpPr/>
      </dsp:nvSpPr>
      <dsp:spPr>
        <a:xfrm>
          <a:off x="0" y="502920"/>
          <a:ext cx="6066818" cy="502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Angel Investors</a:t>
          </a:r>
        </a:p>
      </dsp:txBody>
      <dsp:txXfrm>
        <a:off x="0" y="502920"/>
        <a:ext cx="6066818" cy="502920"/>
      </dsp:txXfrm>
    </dsp:sp>
    <dsp:sp modelId="{FC8EC0E1-F561-4AEB-9AE0-9223E4E46444}">
      <dsp:nvSpPr>
        <dsp:cNvPr id="0" name=""/>
        <dsp:cNvSpPr/>
      </dsp:nvSpPr>
      <dsp:spPr>
        <a:xfrm>
          <a:off x="0" y="1005840"/>
          <a:ext cx="6066818" cy="0"/>
        </a:xfrm>
        <a:prstGeom prst="line">
          <a:avLst/>
        </a:prstGeom>
        <a:gradFill rotWithShape="0">
          <a:gsLst>
            <a:gs pos="0">
              <a:schemeClr val="accent2">
                <a:hueOff val="-378107"/>
                <a:satOff val="426"/>
                <a:lumOff val="1009"/>
                <a:alphaOff val="0"/>
                <a:tint val="100000"/>
                <a:shade val="85000"/>
                <a:satMod val="100000"/>
                <a:lumMod val="100000"/>
              </a:schemeClr>
            </a:gs>
            <a:gs pos="100000">
              <a:schemeClr val="accent2">
                <a:hueOff val="-378107"/>
                <a:satOff val="426"/>
                <a:lumOff val="1009"/>
                <a:alphaOff val="0"/>
                <a:tint val="90000"/>
                <a:shade val="100000"/>
                <a:satMod val="150000"/>
                <a:lumMod val="100000"/>
              </a:schemeClr>
            </a:gs>
          </a:gsLst>
          <a:path path="circle">
            <a:fillToRect l="100000" t="100000" r="100000" b="100000"/>
          </a:path>
        </a:gradFill>
        <a:ln w="9525" cap="flat" cmpd="sng" algn="ctr">
          <a:solidFill>
            <a:schemeClr val="accent2">
              <a:hueOff val="-378107"/>
              <a:satOff val="426"/>
              <a:lumOff val="1009"/>
              <a:alphaOff val="0"/>
            </a:schemeClr>
          </a:solidFill>
          <a:prstDash val="solid"/>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2">
              <a:hueOff val="-378107"/>
              <a:satOff val="426"/>
              <a:lumOff val="1009"/>
              <a:alphaOff val="0"/>
              <a:shade val="35000"/>
              <a:satMod val="160000"/>
            </a:schemeClr>
          </a:contourClr>
        </a:sp3d>
      </dsp:spPr>
      <dsp:style>
        <a:lnRef idx="1">
          <a:scrgbClr r="0" g="0" b="0"/>
        </a:lnRef>
        <a:fillRef idx="3">
          <a:scrgbClr r="0" g="0" b="0"/>
        </a:fillRef>
        <a:effectRef idx="3">
          <a:scrgbClr r="0" g="0" b="0"/>
        </a:effectRef>
        <a:fontRef idx="minor">
          <a:schemeClr val="lt1"/>
        </a:fontRef>
      </dsp:style>
    </dsp:sp>
    <dsp:sp modelId="{B24FAE86-9C8B-45CF-A195-7EC9F8FB6C3F}">
      <dsp:nvSpPr>
        <dsp:cNvPr id="0" name=""/>
        <dsp:cNvSpPr/>
      </dsp:nvSpPr>
      <dsp:spPr>
        <a:xfrm>
          <a:off x="0" y="1005840"/>
          <a:ext cx="6066818" cy="502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Venture Capital Firms</a:t>
          </a:r>
        </a:p>
      </dsp:txBody>
      <dsp:txXfrm>
        <a:off x="0" y="1005840"/>
        <a:ext cx="6066818" cy="502920"/>
      </dsp:txXfrm>
    </dsp:sp>
    <dsp:sp modelId="{C410D423-BD99-4CF5-96DA-4AF49DC51FDA}">
      <dsp:nvSpPr>
        <dsp:cNvPr id="0" name=""/>
        <dsp:cNvSpPr/>
      </dsp:nvSpPr>
      <dsp:spPr>
        <a:xfrm>
          <a:off x="0" y="1508760"/>
          <a:ext cx="6066818" cy="0"/>
        </a:xfrm>
        <a:prstGeom prst="line">
          <a:avLst/>
        </a:prstGeom>
        <a:gradFill rotWithShape="0">
          <a:gsLst>
            <a:gs pos="0">
              <a:schemeClr val="accent2">
                <a:hueOff val="-567160"/>
                <a:satOff val="639"/>
                <a:lumOff val="1513"/>
                <a:alphaOff val="0"/>
                <a:tint val="100000"/>
                <a:shade val="85000"/>
                <a:satMod val="100000"/>
                <a:lumMod val="100000"/>
              </a:schemeClr>
            </a:gs>
            <a:gs pos="100000">
              <a:schemeClr val="accent2">
                <a:hueOff val="-567160"/>
                <a:satOff val="639"/>
                <a:lumOff val="1513"/>
                <a:alphaOff val="0"/>
                <a:tint val="90000"/>
                <a:shade val="100000"/>
                <a:satMod val="150000"/>
                <a:lumMod val="100000"/>
              </a:schemeClr>
            </a:gs>
          </a:gsLst>
          <a:path path="circle">
            <a:fillToRect l="100000" t="100000" r="100000" b="100000"/>
          </a:path>
        </a:gradFill>
        <a:ln w="9525" cap="flat" cmpd="sng" algn="ctr">
          <a:solidFill>
            <a:schemeClr val="accent2">
              <a:hueOff val="-567160"/>
              <a:satOff val="639"/>
              <a:lumOff val="1513"/>
              <a:alphaOff val="0"/>
            </a:schemeClr>
          </a:solidFill>
          <a:prstDash val="solid"/>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2">
              <a:hueOff val="-567160"/>
              <a:satOff val="639"/>
              <a:lumOff val="1513"/>
              <a:alphaOff val="0"/>
              <a:shade val="35000"/>
              <a:satMod val="160000"/>
            </a:schemeClr>
          </a:contourClr>
        </a:sp3d>
      </dsp:spPr>
      <dsp:style>
        <a:lnRef idx="1">
          <a:scrgbClr r="0" g="0" b="0"/>
        </a:lnRef>
        <a:fillRef idx="3">
          <a:scrgbClr r="0" g="0" b="0"/>
        </a:fillRef>
        <a:effectRef idx="3">
          <a:scrgbClr r="0" g="0" b="0"/>
        </a:effectRef>
        <a:fontRef idx="minor">
          <a:schemeClr val="lt1"/>
        </a:fontRef>
      </dsp:style>
    </dsp:sp>
    <dsp:sp modelId="{E3F77744-32EF-41EC-857A-C216CE73398F}">
      <dsp:nvSpPr>
        <dsp:cNvPr id="0" name=""/>
        <dsp:cNvSpPr/>
      </dsp:nvSpPr>
      <dsp:spPr>
        <a:xfrm>
          <a:off x="0" y="1508760"/>
          <a:ext cx="6066818" cy="502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Corporate Venture Capital</a:t>
          </a:r>
        </a:p>
      </dsp:txBody>
      <dsp:txXfrm>
        <a:off x="0" y="1508760"/>
        <a:ext cx="6066818" cy="502920"/>
      </dsp:txXfrm>
    </dsp:sp>
    <dsp:sp modelId="{24C7C15E-9CCD-474C-B353-FC5544418558}">
      <dsp:nvSpPr>
        <dsp:cNvPr id="0" name=""/>
        <dsp:cNvSpPr/>
      </dsp:nvSpPr>
      <dsp:spPr>
        <a:xfrm>
          <a:off x="0" y="2011680"/>
          <a:ext cx="6066818" cy="0"/>
        </a:xfrm>
        <a:prstGeom prst="line">
          <a:avLst/>
        </a:prstGeom>
        <a:gradFill rotWithShape="0">
          <a:gsLst>
            <a:gs pos="0">
              <a:schemeClr val="accent2">
                <a:hueOff val="-756213"/>
                <a:satOff val="853"/>
                <a:lumOff val="2017"/>
                <a:alphaOff val="0"/>
                <a:tint val="100000"/>
                <a:shade val="85000"/>
                <a:satMod val="100000"/>
                <a:lumMod val="100000"/>
              </a:schemeClr>
            </a:gs>
            <a:gs pos="100000">
              <a:schemeClr val="accent2">
                <a:hueOff val="-756213"/>
                <a:satOff val="853"/>
                <a:lumOff val="2017"/>
                <a:alphaOff val="0"/>
                <a:tint val="90000"/>
                <a:shade val="100000"/>
                <a:satMod val="150000"/>
                <a:lumMod val="100000"/>
              </a:schemeClr>
            </a:gs>
          </a:gsLst>
          <a:path path="circle">
            <a:fillToRect l="100000" t="100000" r="100000" b="100000"/>
          </a:path>
        </a:gradFill>
        <a:ln w="9525" cap="flat" cmpd="sng" algn="ctr">
          <a:solidFill>
            <a:schemeClr val="accent2">
              <a:hueOff val="-756213"/>
              <a:satOff val="853"/>
              <a:lumOff val="2017"/>
              <a:alphaOff val="0"/>
            </a:schemeClr>
          </a:solidFill>
          <a:prstDash val="solid"/>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2">
              <a:hueOff val="-756213"/>
              <a:satOff val="853"/>
              <a:lumOff val="2017"/>
              <a:alphaOff val="0"/>
              <a:shade val="35000"/>
              <a:satMod val="160000"/>
            </a:schemeClr>
          </a:contourClr>
        </a:sp3d>
      </dsp:spPr>
      <dsp:style>
        <a:lnRef idx="1">
          <a:scrgbClr r="0" g="0" b="0"/>
        </a:lnRef>
        <a:fillRef idx="3">
          <a:scrgbClr r="0" g="0" b="0"/>
        </a:fillRef>
        <a:effectRef idx="3">
          <a:scrgbClr r="0" g="0" b="0"/>
        </a:effectRef>
        <a:fontRef idx="minor">
          <a:schemeClr val="lt1"/>
        </a:fontRef>
      </dsp:style>
    </dsp:sp>
    <dsp:sp modelId="{E9235ABF-C94F-4264-B24D-64CEBD831326}">
      <dsp:nvSpPr>
        <dsp:cNvPr id="0" name=""/>
        <dsp:cNvSpPr/>
      </dsp:nvSpPr>
      <dsp:spPr>
        <a:xfrm>
          <a:off x="0" y="2011680"/>
          <a:ext cx="6066818" cy="502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Private Equity</a:t>
          </a:r>
        </a:p>
      </dsp:txBody>
      <dsp:txXfrm>
        <a:off x="0" y="2011680"/>
        <a:ext cx="6066818" cy="502920"/>
      </dsp:txXfrm>
    </dsp:sp>
    <dsp:sp modelId="{3618AAD8-21D9-4FEB-9148-9869FD422F6E}">
      <dsp:nvSpPr>
        <dsp:cNvPr id="0" name=""/>
        <dsp:cNvSpPr/>
      </dsp:nvSpPr>
      <dsp:spPr>
        <a:xfrm>
          <a:off x="0" y="2514600"/>
          <a:ext cx="6066818" cy="0"/>
        </a:xfrm>
        <a:prstGeom prst="line">
          <a:avLst/>
        </a:prstGeom>
        <a:gradFill rotWithShape="0">
          <a:gsLst>
            <a:gs pos="0">
              <a:schemeClr val="accent2">
                <a:hueOff val="-945266"/>
                <a:satOff val="1066"/>
                <a:lumOff val="2521"/>
                <a:alphaOff val="0"/>
                <a:tint val="100000"/>
                <a:shade val="85000"/>
                <a:satMod val="100000"/>
                <a:lumMod val="100000"/>
              </a:schemeClr>
            </a:gs>
            <a:gs pos="100000">
              <a:schemeClr val="accent2">
                <a:hueOff val="-945266"/>
                <a:satOff val="1066"/>
                <a:lumOff val="2521"/>
                <a:alphaOff val="0"/>
                <a:tint val="90000"/>
                <a:shade val="100000"/>
                <a:satMod val="150000"/>
                <a:lumMod val="100000"/>
              </a:schemeClr>
            </a:gs>
          </a:gsLst>
          <a:path path="circle">
            <a:fillToRect l="100000" t="100000" r="100000" b="100000"/>
          </a:path>
        </a:gradFill>
        <a:ln w="9525" cap="flat" cmpd="sng" algn="ctr">
          <a:solidFill>
            <a:schemeClr val="accent2">
              <a:hueOff val="-945266"/>
              <a:satOff val="1066"/>
              <a:lumOff val="2521"/>
              <a:alphaOff val="0"/>
            </a:schemeClr>
          </a:solidFill>
          <a:prstDash val="solid"/>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2">
              <a:hueOff val="-945266"/>
              <a:satOff val="1066"/>
              <a:lumOff val="2521"/>
              <a:alphaOff val="0"/>
              <a:shade val="35000"/>
              <a:satMod val="160000"/>
            </a:schemeClr>
          </a:contourClr>
        </a:sp3d>
      </dsp:spPr>
      <dsp:style>
        <a:lnRef idx="1">
          <a:scrgbClr r="0" g="0" b="0"/>
        </a:lnRef>
        <a:fillRef idx="3">
          <a:scrgbClr r="0" g="0" b="0"/>
        </a:fillRef>
        <a:effectRef idx="3">
          <a:scrgbClr r="0" g="0" b="0"/>
        </a:effectRef>
        <a:fontRef idx="minor">
          <a:schemeClr val="lt1"/>
        </a:fontRef>
      </dsp:style>
    </dsp:sp>
    <dsp:sp modelId="{360014C2-03D2-445A-A821-E0CB269DF386}">
      <dsp:nvSpPr>
        <dsp:cNvPr id="0" name=""/>
        <dsp:cNvSpPr/>
      </dsp:nvSpPr>
      <dsp:spPr>
        <a:xfrm>
          <a:off x="0" y="2514600"/>
          <a:ext cx="6066818" cy="502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Syndicates</a:t>
          </a:r>
        </a:p>
      </dsp:txBody>
      <dsp:txXfrm>
        <a:off x="0" y="2514600"/>
        <a:ext cx="6066818" cy="502920"/>
      </dsp:txXfrm>
    </dsp:sp>
    <dsp:sp modelId="{E2822D95-F6E6-460D-9DD2-6A83CB5797AF}">
      <dsp:nvSpPr>
        <dsp:cNvPr id="0" name=""/>
        <dsp:cNvSpPr/>
      </dsp:nvSpPr>
      <dsp:spPr>
        <a:xfrm>
          <a:off x="0" y="3017520"/>
          <a:ext cx="6066818" cy="0"/>
        </a:xfrm>
        <a:prstGeom prst="line">
          <a:avLst/>
        </a:prstGeom>
        <a:gradFill rotWithShape="0">
          <a:gsLst>
            <a:gs pos="0">
              <a:schemeClr val="accent2">
                <a:hueOff val="-1134320"/>
                <a:satOff val="1279"/>
                <a:lumOff val="3026"/>
                <a:alphaOff val="0"/>
                <a:tint val="100000"/>
                <a:shade val="85000"/>
                <a:satMod val="100000"/>
                <a:lumMod val="100000"/>
              </a:schemeClr>
            </a:gs>
            <a:gs pos="100000">
              <a:schemeClr val="accent2">
                <a:hueOff val="-1134320"/>
                <a:satOff val="1279"/>
                <a:lumOff val="3026"/>
                <a:alphaOff val="0"/>
                <a:tint val="90000"/>
                <a:shade val="100000"/>
                <a:satMod val="150000"/>
                <a:lumMod val="100000"/>
              </a:schemeClr>
            </a:gs>
          </a:gsLst>
          <a:path path="circle">
            <a:fillToRect l="100000" t="100000" r="100000" b="100000"/>
          </a:path>
        </a:gradFill>
        <a:ln w="9525" cap="flat" cmpd="sng" algn="ctr">
          <a:solidFill>
            <a:schemeClr val="accent2">
              <a:hueOff val="-1134320"/>
              <a:satOff val="1279"/>
              <a:lumOff val="3026"/>
              <a:alphaOff val="0"/>
            </a:schemeClr>
          </a:solidFill>
          <a:prstDash val="solid"/>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2">
              <a:hueOff val="-1134320"/>
              <a:satOff val="1279"/>
              <a:lumOff val="3026"/>
              <a:alphaOff val="0"/>
              <a:shade val="35000"/>
              <a:satMod val="160000"/>
            </a:schemeClr>
          </a:contourClr>
        </a:sp3d>
      </dsp:spPr>
      <dsp:style>
        <a:lnRef idx="1">
          <a:scrgbClr r="0" g="0" b="0"/>
        </a:lnRef>
        <a:fillRef idx="3">
          <a:scrgbClr r="0" g="0" b="0"/>
        </a:fillRef>
        <a:effectRef idx="3">
          <a:scrgbClr r="0" g="0" b="0"/>
        </a:effectRef>
        <a:fontRef idx="minor">
          <a:schemeClr val="lt1"/>
        </a:fontRef>
      </dsp:style>
    </dsp:sp>
    <dsp:sp modelId="{099E5A5C-5854-4C74-B478-8179B59E4876}">
      <dsp:nvSpPr>
        <dsp:cNvPr id="0" name=""/>
        <dsp:cNvSpPr/>
      </dsp:nvSpPr>
      <dsp:spPr>
        <a:xfrm>
          <a:off x="0" y="3017520"/>
          <a:ext cx="6066818" cy="502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Special Purpose Vehicles</a:t>
          </a:r>
        </a:p>
      </dsp:txBody>
      <dsp:txXfrm>
        <a:off x="0" y="3017520"/>
        <a:ext cx="6066818" cy="502920"/>
      </dsp:txXfrm>
    </dsp:sp>
    <dsp:sp modelId="{3D5A627C-77BE-4A99-B938-9C36AA7E96A7}">
      <dsp:nvSpPr>
        <dsp:cNvPr id="0" name=""/>
        <dsp:cNvSpPr/>
      </dsp:nvSpPr>
      <dsp:spPr>
        <a:xfrm>
          <a:off x="0" y="3520439"/>
          <a:ext cx="6066818" cy="0"/>
        </a:xfrm>
        <a:prstGeom prst="line">
          <a:avLst/>
        </a:prstGeom>
        <a:gradFill rotWithShape="0">
          <a:gsLst>
            <a:gs pos="0">
              <a:schemeClr val="accent2">
                <a:hueOff val="-1323373"/>
                <a:satOff val="1492"/>
                <a:lumOff val="3530"/>
                <a:alphaOff val="0"/>
                <a:tint val="100000"/>
                <a:shade val="85000"/>
                <a:satMod val="100000"/>
                <a:lumMod val="100000"/>
              </a:schemeClr>
            </a:gs>
            <a:gs pos="100000">
              <a:schemeClr val="accent2">
                <a:hueOff val="-1323373"/>
                <a:satOff val="1492"/>
                <a:lumOff val="3530"/>
                <a:alphaOff val="0"/>
                <a:tint val="90000"/>
                <a:shade val="100000"/>
                <a:satMod val="150000"/>
                <a:lumMod val="100000"/>
              </a:schemeClr>
            </a:gs>
          </a:gsLst>
          <a:path path="circle">
            <a:fillToRect l="100000" t="100000" r="100000" b="100000"/>
          </a:path>
        </a:gradFill>
        <a:ln w="9525" cap="flat" cmpd="sng" algn="ctr">
          <a:solidFill>
            <a:schemeClr val="accent2">
              <a:hueOff val="-1323373"/>
              <a:satOff val="1492"/>
              <a:lumOff val="3530"/>
              <a:alphaOff val="0"/>
            </a:schemeClr>
          </a:solidFill>
          <a:prstDash val="solid"/>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2">
              <a:hueOff val="-1323373"/>
              <a:satOff val="1492"/>
              <a:lumOff val="3530"/>
              <a:alphaOff val="0"/>
              <a:shade val="35000"/>
              <a:satMod val="160000"/>
            </a:schemeClr>
          </a:contourClr>
        </a:sp3d>
      </dsp:spPr>
      <dsp:style>
        <a:lnRef idx="1">
          <a:scrgbClr r="0" g="0" b="0"/>
        </a:lnRef>
        <a:fillRef idx="3">
          <a:scrgbClr r="0" g="0" b="0"/>
        </a:fillRef>
        <a:effectRef idx="3">
          <a:scrgbClr r="0" g="0" b="0"/>
        </a:effectRef>
        <a:fontRef idx="minor">
          <a:schemeClr val="lt1"/>
        </a:fontRef>
      </dsp:style>
    </dsp:sp>
    <dsp:sp modelId="{5E3283DD-B2C6-48F1-AD7B-CEE7C2531615}">
      <dsp:nvSpPr>
        <dsp:cNvPr id="0" name=""/>
        <dsp:cNvSpPr/>
      </dsp:nvSpPr>
      <dsp:spPr>
        <a:xfrm>
          <a:off x="0" y="3520440"/>
          <a:ext cx="6066818" cy="502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Multipliers</a:t>
          </a:r>
        </a:p>
      </dsp:txBody>
      <dsp:txXfrm>
        <a:off x="0" y="3520440"/>
        <a:ext cx="6066818" cy="5029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0B8EF9-C4F3-413C-BE33-8D22FE653044}">
      <dsp:nvSpPr>
        <dsp:cNvPr id="0" name=""/>
        <dsp:cNvSpPr/>
      </dsp:nvSpPr>
      <dsp:spPr>
        <a:xfrm>
          <a:off x="0" y="652"/>
          <a:ext cx="6290226" cy="821339"/>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Micro Business</a:t>
          </a:r>
        </a:p>
      </dsp:txBody>
      <dsp:txXfrm>
        <a:off x="40094" y="40746"/>
        <a:ext cx="6210038" cy="741151"/>
      </dsp:txXfrm>
    </dsp:sp>
    <dsp:sp modelId="{60D1FF63-A7CF-47E8-B7DD-23AC0DEC4F08}">
      <dsp:nvSpPr>
        <dsp:cNvPr id="0" name=""/>
        <dsp:cNvSpPr/>
      </dsp:nvSpPr>
      <dsp:spPr>
        <a:xfrm>
          <a:off x="0" y="925672"/>
          <a:ext cx="6290226" cy="821339"/>
        </a:xfrm>
        <a:prstGeom prst="roundRect">
          <a:avLst/>
        </a:prstGeom>
        <a:solidFill>
          <a:schemeClr val="accent5">
            <a:hueOff val="471357"/>
            <a:satOff val="-2254"/>
            <a:lumOff val="247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Young Company </a:t>
          </a:r>
        </a:p>
      </dsp:txBody>
      <dsp:txXfrm>
        <a:off x="40094" y="965766"/>
        <a:ext cx="6210038" cy="741151"/>
      </dsp:txXfrm>
    </dsp:sp>
    <dsp:sp modelId="{B0220677-6234-451C-9C33-B71FC44BA0FF}">
      <dsp:nvSpPr>
        <dsp:cNvPr id="0" name=""/>
        <dsp:cNvSpPr/>
      </dsp:nvSpPr>
      <dsp:spPr>
        <a:xfrm>
          <a:off x="0" y="1850692"/>
          <a:ext cx="6290226" cy="821339"/>
        </a:xfrm>
        <a:prstGeom prst="roundRect">
          <a:avLst/>
        </a:prstGeom>
        <a:solidFill>
          <a:schemeClr val="accent5">
            <a:hueOff val="942713"/>
            <a:satOff val="-4508"/>
            <a:lumOff val="494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Tech Enabled</a:t>
          </a:r>
        </a:p>
      </dsp:txBody>
      <dsp:txXfrm>
        <a:off x="40094" y="1890786"/>
        <a:ext cx="6210038" cy="741151"/>
      </dsp:txXfrm>
    </dsp:sp>
    <dsp:sp modelId="{463B5484-FA51-4B36-898B-773476C0AD2A}">
      <dsp:nvSpPr>
        <dsp:cNvPr id="0" name=""/>
        <dsp:cNvSpPr/>
      </dsp:nvSpPr>
      <dsp:spPr>
        <a:xfrm>
          <a:off x="0" y="2775712"/>
          <a:ext cx="6290226" cy="821339"/>
        </a:xfrm>
        <a:prstGeom prst="roundRect">
          <a:avLst/>
        </a:prstGeom>
        <a:solidFill>
          <a:schemeClr val="accent5">
            <a:hueOff val="1414070"/>
            <a:satOff val="-6762"/>
            <a:lumOff val="741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Innovative</a:t>
          </a:r>
        </a:p>
      </dsp:txBody>
      <dsp:txXfrm>
        <a:off x="40094" y="2815806"/>
        <a:ext cx="6210038" cy="741151"/>
      </dsp:txXfrm>
    </dsp:sp>
    <dsp:sp modelId="{39075272-AEF5-42E7-AF78-85EB248D8E76}">
      <dsp:nvSpPr>
        <dsp:cNvPr id="0" name=""/>
        <dsp:cNvSpPr/>
      </dsp:nvSpPr>
      <dsp:spPr>
        <a:xfrm>
          <a:off x="0" y="3700732"/>
          <a:ext cx="6290226" cy="821339"/>
        </a:xfrm>
        <a:prstGeom prst="roundRect">
          <a:avLst/>
        </a:prstGeom>
        <a:solidFill>
          <a:schemeClr val="accent5">
            <a:hueOff val="1885427"/>
            <a:satOff val="-9016"/>
            <a:lumOff val="988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Disruptive</a:t>
          </a:r>
        </a:p>
      </dsp:txBody>
      <dsp:txXfrm>
        <a:off x="40094" y="3740826"/>
        <a:ext cx="6210038" cy="741151"/>
      </dsp:txXfrm>
    </dsp:sp>
    <dsp:sp modelId="{27EFBE17-9BD9-45C0-A4BE-82C7F9EDE432}">
      <dsp:nvSpPr>
        <dsp:cNvPr id="0" name=""/>
        <dsp:cNvSpPr/>
      </dsp:nvSpPr>
      <dsp:spPr>
        <a:xfrm>
          <a:off x="0" y="4625752"/>
          <a:ext cx="6290226" cy="821339"/>
        </a:xfrm>
        <a:prstGeom prst="roundRect">
          <a:avLst/>
        </a:prstGeom>
        <a:solidFill>
          <a:schemeClr val="accent5">
            <a:hueOff val="2356783"/>
            <a:satOff val="-11270"/>
            <a:lumOff val="1235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Poised for High Growth</a:t>
          </a:r>
        </a:p>
      </dsp:txBody>
      <dsp:txXfrm>
        <a:off x="40094" y="4665846"/>
        <a:ext cx="6210038" cy="7411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3DCB92-DA7F-4037-9913-1509B8D8B6F0}">
      <dsp:nvSpPr>
        <dsp:cNvPr id="0" name=""/>
        <dsp:cNvSpPr/>
      </dsp:nvSpPr>
      <dsp:spPr>
        <a:xfrm>
          <a:off x="3290" y="971931"/>
          <a:ext cx="2349226" cy="1491758"/>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C06493-8CBA-4830-91BD-1157E03D8FDB}">
      <dsp:nvSpPr>
        <dsp:cNvPr id="0" name=""/>
        <dsp:cNvSpPr/>
      </dsp:nvSpPr>
      <dsp:spPr>
        <a:xfrm>
          <a:off x="264315" y="1219905"/>
          <a:ext cx="2349226" cy="1491758"/>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High growth potential </a:t>
          </a:r>
        </a:p>
      </dsp:txBody>
      <dsp:txXfrm>
        <a:off x="308007" y="1263597"/>
        <a:ext cx="2261842" cy="1404374"/>
      </dsp:txXfrm>
    </dsp:sp>
    <dsp:sp modelId="{D6E6F3A9-18C2-4F37-BE17-08625FDBB311}">
      <dsp:nvSpPr>
        <dsp:cNvPr id="0" name=""/>
        <dsp:cNvSpPr/>
      </dsp:nvSpPr>
      <dsp:spPr>
        <a:xfrm>
          <a:off x="2874567" y="971931"/>
          <a:ext cx="2349226" cy="1491758"/>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092FDE-0242-45EB-BA30-2434A87AC536}">
      <dsp:nvSpPr>
        <dsp:cNvPr id="0" name=""/>
        <dsp:cNvSpPr/>
      </dsp:nvSpPr>
      <dsp:spPr>
        <a:xfrm>
          <a:off x="3135592" y="1219905"/>
          <a:ext cx="2349226" cy="1491758"/>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Early-Mid stage startups</a:t>
          </a:r>
        </a:p>
      </dsp:txBody>
      <dsp:txXfrm>
        <a:off x="3179284" y="1263597"/>
        <a:ext cx="2261842" cy="1404374"/>
      </dsp:txXfrm>
    </dsp:sp>
    <dsp:sp modelId="{187145C2-11E2-4C49-89BB-2851F80C9D00}">
      <dsp:nvSpPr>
        <dsp:cNvPr id="0" name=""/>
        <dsp:cNvSpPr/>
      </dsp:nvSpPr>
      <dsp:spPr>
        <a:xfrm>
          <a:off x="5745844" y="971931"/>
          <a:ext cx="2349226" cy="1491758"/>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A1DA1A-5183-46D1-8ECD-6E80A0B8CF38}">
      <dsp:nvSpPr>
        <dsp:cNvPr id="0" name=""/>
        <dsp:cNvSpPr/>
      </dsp:nvSpPr>
      <dsp:spPr>
        <a:xfrm>
          <a:off x="6006869" y="1219905"/>
          <a:ext cx="2349226" cy="1491758"/>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Equity</a:t>
          </a:r>
        </a:p>
      </dsp:txBody>
      <dsp:txXfrm>
        <a:off x="6050561" y="1263597"/>
        <a:ext cx="2261842" cy="1404374"/>
      </dsp:txXfrm>
    </dsp:sp>
    <dsp:sp modelId="{5FFD2549-B469-40DB-BD58-CB18129048BD}">
      <dsp:nvSpPr>
        <dsp:cNvPr id="0" name=""/>
        <dsp:cNvSpPr/>
      </dsp:nvSpPr>
      <dsp:spPr>
        <a:xfrm>
          <a:off x="8617121" y="971931"/>
          <a:ext cx="2349226" cy="1491758"/>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4A8C76-2234-413D-B4F4-FF8C5E215C83}">
      <dsp:nvSpPr>
        <dsp:cNvPr id="0" name=""/>
        <dsp:cNvSpPr/>
      </dsp:nvSpPr>
      <dsp:spPr>
        <a:xfrm>
          <a:off x="8878146" y="1219905"/>
          <a:ext cx="2349226" cy="1491758"/>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Exit – Acquisition or IPO</a:t>
          </a:r>
        </a:p>
      </dsp:txBody>
      <dsp:txXfrm>
        <a:off x="8921838" y="1263597"/>
        <a:ext cx="2261842" cy="14043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CF2DFC-3C18-44FF-9ABA-657EE25C3157}">
      <dsp:nvSpPr>
        <dsp:cNvPr id="0" name=""/>
        <dsp:cNvSpPr/>
      </dsp:nvSpPr>
      <dsp:spPr>
        <a:xfrm>
          <a:off x="453395" y="1312039"/>
          <a:ext cx="1509038" cy="126447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ED50773-0195-4F7A-B86B-395258740848}">
      <dsp:nvSpPr>
        <dsp:cNvPr id="0" name=""/>
        <dsp:cNvSpPr/>
      </dsp:nvSpPr>
      <dsp:spPr>
        <a:xfrm>
          <a:off x="307914" y="262893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Invests in larger companies or growth stage startups</a:t>
          </a:r>
        </a:p>
      </dsp:txBody>
      <dsp:txXfrm>
        <a:off x="307914" y="2628934"/>
        <a:ext cx="1800000" cy="720000"/>
      </dsp:txXfrm>
    </dsp:sp>
    <dsp:sp modelId="{D553CA37-1FEA-4BE5-B14B-357442706247}">
      <dsp:nvSpPr>
        <dsp:cNvPr id="0" name=""/>
        <dsp:cNvSpPr/>
      </dsp:nvSpPr>
      <dsp:spPr>
        <a:xfrm>
          <a:off x="2568395" y="1312039"/>
          <a:ext cx="1509038" cy="126447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2116FB8-06EE-4013-85C2-617A563FDAC1}">
      <dsp:nvSpPr>
        <dsp:cNvPr id="0" name=""/>
        <dsp:cNvSpPr/>
      </dsp:nvSpPr>
      <dsp:spPr>
        <a:xfrm>
          <a:off x="2422915" y="262893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Larger investments minimum $25 Million</a:t>
          </a:r>
        </a:p>
      </dsp:txBody>
      <dsp:txXfrm>
        <a:off x="2422915" y="2628934"/>
        <a:ext cx="1800000" cy="720000"/>
      </dsp:txXfrm>
    </dsp:sp>
    <dsp:sp modelId="{9D0808DD-DC8E-43BB-9A28-11E37104CF71}">
      <dsp:nvSpPr>
        <dsp:cNvPr id="0" name=""/>
        <dsp:cNvSpPr/>
      </dsp:nvSpPr>
      <dsp:spPr>
        <a:xfrm>
          <a:off x="4683395" y="1312039"/>
          <a:ext cx="1509038" cy="126447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6695110-542E-4D52-AF6B-69585F21DCA5}">
      <dsp:nvSpPr>
        <dsp:cNvPr id="0" name=""/>
        <dsp:cNvSpPr/>
      </dsp:nvSpPr>
      <dsp:spPr>
        <a:xfrm>
          <a:off x="4537915" y="262893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Series B, Series C, Series D Round etc. </a:t>
          </a:r>
        </a:p>
      </dsp:txBody>
      <dsp:txXfrm>
        <a:off x="4537915" y="2628934"/>
        <a:ext cx="1800000" cy="720000"/>
      </dsp:txXfrm>
    </dsp:sp>
    <dsp:sp modelId="{799814B1-3D0C-41F6-ABF8-63D6F8313CC4}">
      <dsp:nvSpPr>
        <dsp:cNvPr id="0" name=""/>
        <dsp:cNvSpPr/>
      </dsp:nvSpPr>
      <dsp:spPr>
        <a:xfrm>
          <a:off x="6798395" y="1312039"/>
          <a:ext cx="1509038" cy="126447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F5A0473-1861-40A9-AE8B-25DAE2040FD7}">
      <dsp:nvSpPr>
        <dsp:cNvPr id="0" name=""/>
        <dsp:cNvSpPr/>
      </dsp:nvSpPr>
      <dsp:spPr>
        <a:xfrm>
          <a:off x="6652915" y="262893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Average fund size of $5 Billion</a:t>
          </a:r>
        </a:p>
      </dsp:txBody>
      <dsp:txXfrm>
        <a:off x="6652915" y="2628934"/>
        <a:ext cx="1800000" cy="720000"/>
      </dsp:txXfrm>
    </dsp:sp>
    <dsp:sp modelId="{AF4F544E-F718-4501-B34B-7D591EAA4602}">
      <dsp:nvSpPr>
        <dsp:cNvPr id="0" name=""/>
        <dsp:cNvSpPr/>
      </dsp:nvSpPr>
      <dsp:spPr>
        <a:xfrm>
          <a:off x="9207452" y="1312039"/>
          <a:ext cx="1509038" cy="126447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17F4379-7B51-430B-835B-1B67ECDE4E15}">
      <dsp:nvSpPr>
        <dsp:cNvPr id="0" name=""/>
        <dsp:cNvSpPr/>
      </dsp:nvSpPr>
      <dsp:spPr>
        <a:xfrm>
          <a:off x="8767915" y="2628934"/>
          <a:ext cx="238811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Hold till Acquisition, IPO</a:t>
          </a:r>
        </a:p>
      </dsp:txBody>
      <dsp:txXfrm>
        <a:off x="8767915" y="2628934"/>
        <a:ext cx="2388114"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F97F80-9C35-44F2-A2E4-3B2AD35DBA5D}">
      <dsp:nvSpPr>
        <dsp:cNvPr id="0" name=""/>
        <dsp:cNvSpPr/>
      </dsp:nvSpPr>
      <dsp:spPr>
        <a:xfrm>
          <a:off x="0" y="1669"/>
          <a:ext cx="9720262" cy="84618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B56068-6E6E-4D52-A2A0-1AE58A6DA193}">
      <dsp:nvSpPr>
        <dsp:cNvPr id="0" name=""/>
        <dsp:cNvSpPr/>
      </dsp:nvSpPr>
      <dsp:spPr>
        <a:xfrm>
          <a:off x="255971" y="192061"/>
          <a:ext cx="465402" cy="4654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B4B8017-CB61-4B3C-A005-22C70D8500E2}">
      <dsp:nvSpPr>
        <dsp:cNvPr id="0" name=""/>
        <dsp:cNvSpPr/>
      </dsp:nvSpPr>
      <dsp:spPr>
        <a:xfrm>
          <a:off x="977345" y="1669"/>
          <a:ext cx="8742916" cy="846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55" tIns="89555" rIns="89555" bIns="89555" numCol="1" spcCol="1270" anchor="ctr" anchorCtr="0">
          <a:noAutofit/>
        </a:bodyPr>
        <a:lstStyle/>
        <a:p>
          <a:pPr marL="0" lvl="0" indent="0" algn="l" defTabSz="977900">
            <a:lnSpc>
              <a:spcPct val="90000"/>
            </a:lnSpc>
            <a:spcBef>
              <a:spcPct val="0"/>
            </a:spcBef>
            <a:spcAft>
              <a:spcPct val="35000"/>
            </a:spcAft>
            <a:buNone/>
          </a:pPr>
          <a:r>
            <a:rPr lang="en-US" sz="2200" kern="1200"/>
            <a:t>Business entity registered specifically to hold an investment</a:t>
          </a:r>
        </a:p>
      </dsp:txBody>
      <dsp:txXfrm>
        <a:off x="977345" y="1669"/>
        <a:ext cx="8742916" cy="846186"/>
      </dsp:txXfrm>
    </dsp:sp>
    <dsp:sp modelId="{7576F607-E7D0-4929-831A-77BF5CF75E02}">
      <dsp:nvSpPr>
        <dsp:cNvPr id="0" name=""/>
        <dsp:cNvSpPr/>
      </dsp:nvSpPr>
      <dsp:spPr>
        <a:xfrm>
          <a:off x="0" y="1059402"/>
          <a:ext cx="9720262" cy="84618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9E9513-91DC-48C3-8A3A-02EC81CFF7A8}">
      <dsp:nvSpPr>
        <dsp:cNvPr id="0" name=""/>
        <dsp:cNvSpPr/>
      </dsp:nvSpPr>
      <dsp:spPr>
        <a:xfrm>
          <a:off x="255971" y="1249794"/>
          <a:ext cx="465402" cy="4654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8CCBCD1-BFF7-4687-A107-2D427A621093}">
      <dsp:nvSpPr>
        <dsp:cNvPr id="0" name=""/>
        <dsp:cNvSpPr/>
      </dsp:nvSpPr>
      <dsp:spPr>
        <a:xfrm>
          <a:off x="977345" y="1059402"/>
          <a:ext cx="8742916" cy="846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55" tIns="89555" rIns="89555" bIns="89555" numCol="1" spcCol="1270" anchor="ctr" anchorCtr="0">
          <a:noAutofit/>
        </a:bodyPr>
        <a:lstStyle/>
        <a:p>
          <a:pPr marL="0" lvl="0" indent="0" algn="l" defTabSz="977900">
            <a:lnSpc>
              <a:spcPct val="90000"/>
            </a:lnSpc>
            <a:spcBef>
              <a:spcPct val="0"/>
            </a:spcBef>
            <a:spcAft>
              <a:spcPct val="35000"/>
            </a:spcAft>
            <a:buNone/>
          </a:pPr>
          <a:r>
            <a:rPr lang="en-US" sz="2200" kern="1200"/>
            <a:t>For a specific period of time</a:t>
          </a:r>
        </a:p>
      </dsp:txBody>
      <dsp:txXfrm>
        <a:off x="977345" y="1059402"/>
        <a:ext cx="8742916" cy="846186"/>
      </dsp:txXfrm>
    </dsp:sp>
    <dsp:sp modelId="{125C01C7-9D58-4EE0-AECA-CACCB62EC986}">
      <dsp:nvSpPr>
        <dsp:cNvPr id="0" name=""/>
        <dsp:cNvSpPr/>
      </dsp:nvSpPr>
      <dsp:spPr>
        <a:xfrm>
          <a:off x="0" y="2117135"/>
          <a:ext cx="9720262" cy="84618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0FFF99-12A9-4B7A-ADCF-EE96C27EE049}">
      <dsp:nvSpPr>
        <dsp:cNvPr id="0" name=""/>
        <dsp:cNvSpPr/>
      </dsp:nvSpPr>
      <dsp:spPr>
        <a:xfrm>
          <a:off x="255971" y="2307527"/>
          <a:ext cx="465402" cy="4654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3354687-DFA2-429A-826D-7648C50E2539}">
      <dsp:nvSpPr>
        <dsp:cNvPr id="0" name=""/>
        <dsp:cNvSpPr/>
      </dsp:nvSpPr>
      <dsp:spPr>
        <a:xfrm>
          <a:off x="977345" y="2117135"/>
          <a:ext cx="8742916" cy="846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55" tIns="89555" rIns="89555" bIns="89555" numCol="1" spcCol="1270" anchor="ctr" anchorCtr="0">
          <a:noAutofit/>
        </a:bodyPr>
        <a:lstStyle/>
        <a:p>
          <a:pPr marL="0" lvl="0" indent="0" algn="l" defTabSz="977900">
            <a:lnSpc>
              <a:spcPct val="90000"/>
            </a:lnSpc>
            <a:spcBef>
              <a:spcPct val="0"/>
            </a:spcBef>
            <a:spcAft>
              <a:spcPct val="35000"/>
            </a:spcAft>
            <a:buNone/>
          </a:pPr>
          <a:r>
            <a:rPr lang="en-US" sz="2200" kern="1200"/>
            <a:t>Syndicate invested at Series A -&gt; Exited at Series B</a:t>
          </a:r>
        </a:p>
      </dsp:txBody>
      <dsp:txXfrm>
        <a:off x="977345" y="2117135"/>
        <a:ext cx="8742916" cy="846186"/>
      </dsp:txXfrm>
    </dsp:sp>
    <dsp:sp modelId="{CCF26725-8AA7-42D4-9F18-E16D7D5D2D5A}">
      <dsp:nvSpPr>
        <dsp:cNvPr id="0" name=""/>
        <dsp:cNvSpPr/>
      </dsp:nvSpPr>
      <dsp:spPr>
        <a:xfrm>
          <a:off x="0" y="3174868"/>
          <a:ext cx="9720262" cy="84618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2D2050-AFC1-498D-A7EC-E4B8DB92FDC8}">
      <dsp:nvSpPr>
        <dsp:cNvPr id="0" name=""/>
        <dsp:cNvSpPr/>
      </dsp:nvSpPr>
      <dsp:spPr>
        <a:xfrm>
          <a:off x="255971" y="3365260"/>
          <a:ext cx="465402" cy="4654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DD9B86C-6732-4066-B408-60EED268706A}">
      <dsp:nvSpPr>
        <dsp:cNvPr id="0" name=""/>
        <dsp:cNvSpPr/>
      </dsp:nvSpPr>
      <dsp:spPr>
        <a:xfrm>
          <a:off x="977345" y="3174868"/>
          <a:ext cx="8742916" cy="846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55" tIns="89555" rIns="89555" bIns="89555" numCol="1" spcCol="1270" anchor="ctr" anchorCtr="0">
          <a:noAutofit/>
        </a:bodyPr>
        <a:lstStyle/>
        <a:p>
          <a:pPr marL="0" lvl="0" indent="0" algn="l" defTabSz="977900">
            <a:lnSpc>
              <a:spcPct val="90000"/>
            </a:lnSpc>
            <a:spcBef>
              <a:spcPct val="0"/>
            </a:spcBef>
            <a:spcAft>
              <a:spcPct val="35000"/>
            </a:spcAft>
            <a:buNone/>
          </a:pPr>
          <a:r>
            <a:rPr lang="en-US" sz="2200" kern="1200"/>
            <a:t>SPV dissolved, all investors paid their principal + earnings</a:t>
          </a:r>
        </a:p>
      </dsp:txBody>
      <dsp:txXfrm>
        <a:off x="977345" y="3174868"/>
        <a:ext cx="8742916" cy="84618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BD3C61-4A99-4EFE-A968-3B952BB74E9A}">
      <dsp:nvSpPr>
        <dsp:cNvPr id="0" name=""/>
        <dsp:cNvSpPr/>
      </dsp:nvSpPr>
      <dsp:spPr>
        <a:xfrm>
          <a:off x="244369" y="1281184"/>
          <a:ext cx="901360" cy="11154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3EA5B2-BE5A-4BA3-83F4-8EBD1F1168DC}">
      <dsp:nvSpPr>
        <dsp:cNvPr id="0" name=""/>
        <dsp:cNvSpPr/>
      </dsp:nvSpPr>
      <dsp:spPr>
        <a:xfrm>
          <a:off x="5108" y="2403583"/>
          <a:ext cx="1379882" cy="551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t>Accelerators</a:t>
          </a:r>
        </a:p>
      </dsp:txBody>
      <dsp:txXfrm>
        <a:off x="5108" y="2403583"/>
        <a:ext cx="1379882" cy="551953"/>
      </dsp:txXfrm>
    </dsp:sp>
    <dsp:sp modelId="{16AA9FD3-DA80-4108-976C-618BB6554DE3}">
      <dsp:nvSpPr>
        <dsp:cNvPr id="0" name=""/>
        <dsp:cNvSpPr/>
      </dsp:nvSpPr>
      <dsp:spPr>
        <a:xfrm>
          <a:off x="1863111" y="1278205"/>
          <a:ext cx="906601" cy="11273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219BB4-45DE-4944-8C09-FF62715786C3}">
      <dsp:nvSpPr>
        <dsp:cNvPr id="0" name=""/>
        <dsp:cNvSpPr/>
      </dsp:nvSpPr>
      <dsp:spPr>
        <a:xfrm>
          <a:off x="1626470" y="2406562"/>
          <a:ext cx="1379882" cy="551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a:t>Incubators</a:t>
          </a:r>
        </a:p>
      </dsp:txBody>
      <dsp:txXfrm>
        <a:off x="1626470" y="2406562"/>
        <a:ext cx="1379882" cy="551953"/>
      </dsp:txXfrm>
    </dsp:sp>
    <dsp:sp modelId="{B00D7573-D42D-442F-B111-CE8D1C9950BF}">
      <dsp:nvSpPr>
        <dsp:cNvPr id="0" name=""/>
        <dsp:cNvSpPr/>
      </dsp:nvSpPr>
      <dsp:spPr>
        <a:xfrm>
          <a:off x="3470986" y="1327249"/>
          <a:ext cx="933575" cy="93118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8D3E06-6B2B-43D6-A650-08681EE5F6EF}">
      <dsp:nvSpPr>
        <dsp:cNvPr id="0" name=""/>
        <dsp:cNvSpPr/>
      </dsp:nvSpPr>
      <dsp:spPr>
        <a:xfrm>
          <a:off x="3247832" y="2357518"/>
          <a:ext cx="1379882" cy="551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a:t>Entrepreneur Communities</a:t>
          </a:r>
        </a:p>
      </dsp:txBody>
      <dsp:txXfrm>
        <a:off x="3247832" y="2357518"/>
        <a:ext cx="1379882" cy="551953"/>
      </dsp:txXfrm>
    </dsp:sp>
    <dsp:sp modelId="{5E031078-9916-48D1-912E-520EBFBA3256}">
      <dsp:nvSpPr>
        <dsp:cNvPr id="0" name=""/>
        <dsp:cNvSpPr/>
      </dsp:nvSpPr>
      <dsp:spPr>
        <a:xfrm>
          <a:off x="5092348" y="1327249"/>
          <a:ext cx="933575" cy="93118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88B5EC-D4CF-4F40-8786-05F75A0629DE}">
      <dsp:nvSpPr>
        <dsp:cNvPr id="0" name=""/>
        <dsp:cNvSpPr/>
      </dsp:nvSpPr>
      <dsp:spPr>
        <a:xfrm>
          <a:off x="4869195" y="2357518"/>
          <a:ext cx="1379882" cy="551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a:t>Angel Investor Groups</a:t>
          </a:r>
        </a:p>
      </dsp:txBody>
      <dsp:txXfrm>
        <a:off x="4869195" y="2357518"/>
        <a:ext cx="1379882" cy="551953"/>
      </dsp:txXfrm>
    </dsp:sp>
    <dsp:sp modelId="{D1C8D9C3-9223-4A66-B502-831718D8FAB5}">
      <dsp:nvSpPr>
        <dsp:cNvPr id="0" name=""/>
        <dsp:cNvSpPr/>
      </dsp:nvSpPr>
      <dsp:spPr>
        <a:xfrm>
          <a:off x="6713711" y="1327249"/>
          <a:ext cx="933575" cy="93118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8306D1-E1AD-45C5-B67C-FB79964211F7}">
      <dsp:nvSpPr>
        <dsp:cNvPr id="0" name=""/>
        <dsp:cNvSpPr/>
      </dsp:nvSpPr>
      <dsp:spPr>
        <a:xfrm>
          <a:off x="6490557" y="2357518"/>
          <a:ext cx="1379882" cy="551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a:t>Co-working Spaces</a:t>
          </a:r>
        </a:p>
      </dsp:txBody>
      <dsp:txXfrm>
        <a:off x="6490557" y="2357518"/>
        <a:ext cx="1379882" cy="551953"/>
      </dsp:txXfrm>
    </dsp:sp>
    <dsp:sp modelId="{94808E90-90FD-4836-87E5-AAEB8A1C3973}">
      <dsp:nvSpPr>
        <dsp:cNvPr id="0" name=""/>
        <dsp:cNvSpPr/>
      </dsp:nvSpPr>
      <dsp:spPr>
        <a:xfrm>
          <a:off x="8335073" y="1327249"/>
          <a:ext cx="933575" cy="93118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5F3AEF-1E26-4B0B-99FA-1C99087B8CD5}">
      <dsp:nvSpPr>
        <dsp:cNvPr id="0" name=""/>
        <dsp:cNvSpPr/>
      </dsp:nvSpPr>
      <dsp:spPr>
        <a:xfrm>
          <a:off x="8111919" y="2357518"/>
          <a:ext cx="1379882" cy="551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a:t>Innovation Labs</a:t>
          </a:r>
        </a:p>
      </dsp:txBody>
      <dsp:txXfrm>
        <a:off x="8111919" y="2357518"/>
        <a:ext cx="1379882" cy="551953"/>
      </dsp:txXfrm>
    </dsp:sp>
    <dsp:sp modelId="{D62E8944-B7D9-4049-80E3-2ED370270BCC}">
      <dsp:nvSpPr>
        <dsp:cNvPr id="0" name=""/>
        <dsp:cNvSpPr/>
      </dsp:nvSpPr>
      <dsp:spPr>
        <a:xfrm>
          <a:off x="9767288" y="1275378"/>
          <a:ext cx="1311869" cy="1138668"/>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103A44-0CDA-49C5-B2C1-146DAB2643F0}">
      <dsp:nvSpPr>
        <dsp:cNvPr id="0" name=""/>
        <dsp:cNvSpPr/>
      </dsp:nvSpPr>
      <dsp:spPr>
        <a:xfrm>
          <a:off x="9733282" y="2409389"/>
          <a:ext cx="1379882" cy="551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a:t>University Innovation Hubs</a:t>
          </a:r>
        </a:p>
      </dsp:txBody>
      <dsp:txXfrm>
        <a:off x="9733282" y="2409389"/>
        <a:ext cx="1379882" cy="55195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638730-07E4-4014-B0C7-6230F423FB13}">
      <dsp:nvSpPr>
        <dsp:cNvPr id="0" name=""/>
        <dsp:cNvSpPr/>
      </dsp:nvSpPr>
      <dsp:spPr>
        <a:xfrm>
          <a:off x="0" y="652"/>
          <a:ext cx="6290226" cy="821339"/>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Stable Coins</a:t>
          </a:r>
        </a:p>
      </dsp:txBody>
      <dsp:txXfrm>
        <a:off x="40094" y="40746"/>
        <a:ext cx="6210038" cy="741151"/>
      </dsp:txXfrm>
    </dsp:sp>
    <dsp:sp modelId="{40D72FBE-521F-45CE-981E-373420D380C9}">
      <dsp:nvSpPr>
        <dsp:cNvPr id="0" name=""/>
        <dsp:cNvSpPr/>
      </dsp:nvSpPr>
      <dsp:spPr>
        <a:xfrm>
          <a:off x="0" y="925672"/>
          <a:ext cx="6290226" cy="821339"/>
        </a:xfrm>
        <a:prstGeom prst="roundRect">
          <a:avLst/>
        </a:prstGeom>
        <a:solidFill>
          <a:schemeClr val="accent5">
            <a:hueOff val="471357"/>
            <a:satOff val="-2254"/>
            <a:lumOff val="247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Base Coins</a:t>
          </a:r>
        </a:p>
      </dsp:txBody>
      <dsp:txXfrm>
        <a:off x="40094" y="965766"/>
        <a:ext cx="6210038" cy="741151"/>
      </dsp:txXfrm>
    </dsp:sp>
    <dsp:sp modelId="{570DB01A-E711-4B43-BD90-3608760660D9}">
      <dsp:nvSpPr>
        <dsp:cNvPr id="0" name=""/>
        <dsp:cNvSpPr/>
      </dsp:nvSpPr>
      <dsp:spPr>
        <a:xfrm>
          <a:off x="0" y="1850692"/>
          <a:ext cx="6290226" cy="821339"/>
        </a:xfrm>
        <a:prstGeom prst="roundRect">
          <a:avLst/>
        </a:prstGeom>
        <a:solidFill>
          <a:schemeClr val="accent5">
            <a:hueOff val="942713"/>
            <a:satOff val="-4508"/>
            <a:lumOff val="494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Alt Coins</a:t>
          </a:r>
        </a:p>
      </dsp:txBody>
      <dsp:txXfrm>
        <a:off x="40094" y="1890786"/>
        <a:ext cx="6210038" cy="741151"/>
      </dsp:txXfrm>
    </dsp:sp>
    <dsp:sp modelId="{FC6D1D06-7D2D-45BA-8997-BDF1F12A7B00}">
      <dsp:nvSpPr>
        <dsp:cNvPr id="0" name=""/>
        <dsp:cNvSpPr/>
      </dsp:nvSpPr>
      <dsp:spPr>
        <a:xfrm>
          <a:off x="0" y="2775712"/>
          <a:ext cx="6290226" cy="821339"/>
        </a:xfrm>
        <a:prstGeom prst="roundRect">
          <a:avLst/>
        </a:prstGeom>
        <a:solidFill>
          <a:schemeClr val="accent5">
            <a:hueOff val="1414070"/>
            <a:satOff val="-6762"/>
            <a:lumOff val="741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Meme Coins</a:t>
          </a:r>
        </a:p>
      </dsp:txBody>
      <dsp:txXfrm>
        <a:off x="40094" y="2815806"/>
        <a:ext cx="6210038" cy="741151"/>
      </dsp:txXfrm>
    </dsp:sp>
    <dsp:sp modelId="{E26A6613-3B33-41D6-B272-970E9DDF189D}">
      <dsp:nvSpPr>
        <dsp:cNvPr id="0" name=""/>
        <dsp:cNvSpPr/>
      </dsp:nvSpPr>
      <dsp:spPr>
        <a:xfrm>
          <a:off x="0" y="3700732"/>
          <a:ext cx="6290226" cy="821339"/>
        </a:xfrm>
        <a:prstGeom prst="roundRect">
          <a:avLst/>
        </a:prstGeom>
        <a:solidFill>
          <a:schemeClr val="accent5">
            <a:hueOff val="1885427"/>
            <a:satOff val="-9016"/>
            <a:lumOff val="988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Exchanges</a:t>
          </a:r>
        </a:p>
      </dsp:txBody>
      <dsp:txXfrm>
        <a:off x="40094" y="3740826"/>
        <a:ext cx="6210038" cy="741151"/>
      </dsp:txXfrm>
    </dsp:sp>
    <dsp:sp modelId="{026ED6CD-43CB-4245-A433-1ECD55B1F7D7}">
      <dsp:nvSpPr>
        <dsp:cNvPr id="0" name=""/>
        <dsp:cNvSpPr/>
      </dsp:nvSpPr>
      <dsp:spPr>
        <a:xfrm>
          <a:off x="0" y="4625752"/>
          <a:ext cx="6290226" cy="821339"/>
        </a:xfrm>
        <a:prstGeom prst="roundRect">
          <a:avLst/>
        </a:prstGeom>
        <a:solidFill>
          <a:schemeClr val="accent5">
            <a:hueOff val="2356783"/>
            <a:satOff val="-11270"/>
            <a:lumOff val="1235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Wallets</a:t>
          </a:r>
        </a:p>
      </dsp:txBody>
      <dsp:txXfrm>
        <a:off x="40094" y="4665846"/>
        <a:ext cx="6210038" cy="74115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2A98E4-4F8C-435A-A10A-1103B9092C13}">
      <dsp:nvSpPr>
        <dsp:cNvPr id="0" name=""/>
        <dsp:cNvSpPr/>
      </dsp:nvSpPr>
      <dsp:spPr>
        <a:xfrm>
          <a:off x="0" y="0"/>
          <a:ext cx="6290226"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E9F50D-5B72-4EF3-8F7E-EA695B14C7C4}">
      <dsp:nvSpPr>
        <dsp:cNvPr id="0" name=""/>
        <dsp:cNvSpPr/>
      </dsp:nvSpPr>
      <dsp:spPr>
        <a:xfrm>
          <a:off x="0" y="0"/>
          <a:ext cx="6290226" cy="680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SG" sz="3300" kern="1200" dirty="0"/>
            <a:t>Founders Personality</a:t>
          </a:r>
          <a:endParaRPr lang="en-US" sz="3300" kern="1200" dirty="0"/>
        </a:p>
      </dsp:txBody>
      <dsp:txXfrm>
        <a:off x="0" y="0"/>
        <a:ext cx="6290226" cy="680968"/>
      </dsp:txXfrm>
    </dsp:sp>
    <dsp:sp modelId="{CFC3D58C-333C-492F-90D4-CE52788F5CC8}">
      <dsp:nvSpPr>
        <dsp:cNvPr id="0" name=""/>
        <dsp:cNvSpPr/>
      </dsp:nvSpPr>
      <dsp:spPr>
        <a:xfrm>
          <a:off x="0" y="680968"/>
          <a:ext cx="6290226" cy="0"/>
        </a:xfrm>
        <a:prstGeom prst="line">
          <a:avLst/>
        </a:prstGeom>
        <a:solidFill>
          <a:schemeClr val="accent2">
            <a:hueOff val="-189053"/>
            <a:satOff val="213"/>
            <a:lumOff val="504"/>
            <a:alphaOff val="0"/>
          </a:schemeClr>
        </a:solidFill>
        <a:ln w="15875" cap="flat" cmpd="sng" algn="ctr">
          <a:solidFill>
            <a:schemeClr val="accent2">
              <a:hueOff val="-189053"/>
              <a:satOff val="213"/>
              <a:lumOff val="50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99CCB8-6BC6-4FB7-BD60-5D3277C9DBB0}">
      <dsp:nvSpPr>
        <dsp:cNvPr id="0" name=""/>
        <dsp:cNvSpPr/>
      </dsp:nvSpPr>
      <dsp:spPr>
        <a:xfrm>
          <a:off x="0" y="680968"/>
          <a:ext cx="6290226" cy="680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SG" sz="3300" kern="1200"/>
            <a:t>Data Driven Approach</a:t>
          </a:r>
          <a:endParaRPr lang="en-US" sz="3300" kern="1200"/>
        </a:p>
      </dsp:txBody>
      <dsp:txXfrm>
        <a:off x="0" y="680968"/>
        <a:ext cx="6290226" cy="680968"/>
      </dsp:txXfrm>
    </dsp:sp>
    <dsp:sp modelId="{7474C790-523E-4312-A47A-F17619DCE6F4}">
      <dsp:nvSpPr>
        <dsp:cNvPr id="0" name=""/>
        <dsp:cNvSpPr/>
      </dsp:nvSpPr>
      <dsp:spPr>
        <a:xfrm>
          <a:off x="0" y="1361936"/>
          <a:ext cx="6290226" cy="0"/>
        </a:xfrm>
        <a:prstGeom prst="line">
          <a:avLst/>
        </a:prstGeom>
        <a:solidFill>
          <a:schemeClr val="accent2">
            <a:hueOff val="-378107"/>
            <a:satOff val="426"/>
            <a:lumOff val="1009"/>
            <a:alphaOff val="0"/>
          </a:schemeClr>
        </a:solidFill>
        <a:ln w="15875" cap="flat" cmpd="sng" algn="ctr">
          <a:solidFill>
            <a:schemeClr val="accent2">
              <a:hueOff val="-378107"/>
              <a:satOff val="426"/>
              <a:lumOff val="100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AECCD3-309D-4B84-98E2-8CAA08CD9C6E}">
      <dsp:nvSpPr>
        <dsp:cNvPr id="0" name=""/>
        <dsp:cNvSpPr/>
      </dsp:nvSpPr>
      <dsp:spPr>
        <a:xfrm>
          <a:off x="0" y="1361936"/>
          <a:ext cx="6290226" cy="680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SG" sz="3300" kern="1200"/>
            <a:t>Registration Domicile</a:t>
          </a:r>
          <a:endParaRPr lang="en-US" sz="3300" kern="1200"/>
        </a:p>
      </dsp:txBody>
      <dsp:txXfrm>
        <a:off x="0" y="1361936"/>
        <a:ext cx="6290226" cy="680968"/>
      </dsp:txXfrm>
    </dsp:sp>
    <dsp:sp modelId="{20F15C6C-4271-4F6B-8F72-624054047183}">
      <dsp:nvSpPr>
        <dsp:cNvPr id="0" name=""/>
        <dsp:cNvSpPr/>
      </dsp:nvSpPr>
      <dsp:spPr>
        <a:xfrm>
          <a:off x="0" y="2042904"/>
          <a:ext cx="6290226" cy="0"/>
        </a:xfrm>
        <a:prstGeom prst="line">
          <a:avLst/>
        </a:prstGeom>
        <a:solidFill>
          <a:schemeClr val="accent2">
            <a:hueOff val="-567160"/>
            <a:satOff val="639"/>
            <a:lumOff val="1513"/>
            <a:alphaOff val="0"/>
          </a:schemeClr>
        </a:solidFill>
        <a:ln w="15875" cap="flat" cmpd="sng" algn="ctr">
          <a:solidFill>
            <a:schemeClr val="accent2">
              <a:hueOff val="-567160"/>
              <a:satOff val="639"/>
              <a:lumOff val="151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870914-F839-408A-B082-CF48B1FC877E}">
      <dsp:nvSpPr>
        <dsp:cNvPr id="0" name=""/>
        <dsp:cNvSpPr/>
      </dsp:nvSpPr>
      <dsp:spPr>
        <a:xfrm>
          <a:off x="0" y="2042904"/>
          <a:ext cx="6290226" cy="680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SG" sz="3300" kern="1200" dirty="0"/>
            <a:t>Valuation Cap</a:t>
          </a:r>
          <a:endParaRPr lang="en-US" sz="3300" kern="1200" dirty="0"/>
        </a:p>
      </dsp:txBody>
      <dsp:txXfrm>
        <a:off x="0" y="2042904"/>
        <a:ext cx="6290226" cy="680968"/>
      </dsp:txXfrm>
    </dsp:sp>
    <dsp:sp modelId="{86B6B2AE-6B92-469F-83DA-75F7C88AFCCA}">
      <dsp:nvSpPr>
        <dsp:cNvPr id="0" name=""/>
        <dsp:cNvSpPr/>
      </dsp:nvSpPr>
      <dsp:spPr>
        <a:xfrm>
          <a:off x="0" y="2723872"/>
          <a:ext cx="6290226" cy="0"/>
        </a:xfrm>
        <a:prstGeom prst="line">
          <a:avLst/>
        </a:prstGeom>
        <a:solidFill>
          <a:schemeClr val="accent2">
            <a:hueOff val="-756213"/>
            <a:satOff val="853"/>
            <a:lumOff val="2017"/>
            <a:alphaOff val="0"/>
          </a:schemeClr>
        </a:solidFill>
        <a:ln w="15875" cap="flat" cmpd="sng" algn="ctr">
          <a:solidFill>
            <a:schemeClr val="accent2">
              <a:hueOff val="-756213"/>
              <a:satOff val="853"/>
              <a:lumOff val="201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172E05-EAEC-4934-A482-1F56EAA96144}">
      <dsp:nvSpPr>
        <dsp:cNvPr id="0" name=""/>
        <dsp:cNvSpPr/>
      </dsp:nvSpPr>
      <dsp:spPr>
        <a:xfrm>
          <a:off x="0" y="2723872"/>
          <a:ext cx="6290226" cy="680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SG" sz="3300" kern="1200"/>
            <a:t>Valuation Matrix</a:t>
          </a:r>
          <a:endParaRPr lang="en-US" sz="3300" kern="1200"/>
        </a:p>
      </dsp:txBody>
      <dsp:txXfrm>
        <a:off x="0" y="2723872"/>
        <a:ext cx="6290226" cy="680968"/>
      </dsp:txXfrm>
    </dsp:sp>
    <dsp:sp modelId="{02BD7224-D97A-4D02-8E5A-CD66AD16D4F1}">
      <dsp:nvSpPr>
        <dsp:cNvPr id="0" name=""/>
        <dsp:cNvSpPr/>
      </dsp:nvSpPr>
      <dsp:spPr>
        <a:xfrm>
          <a:off x="0" y="3404840"/>
          <a:ext cx="6290226" cy="0"/>
        </a:xfrm>
        <a:prstGeom prst="line">
          <a:avLst/>
        </a:prstGeom>
        <a:solidFill>
          <a:schemeClr val="accent2">
            <a:hueOff val="-945266"/>
            <a:satOff val="1066"/>
            <a:lumOff val="2521"/>
            <a:alphaOff val="0"/>
          </a:schemeClr>
        </a:solidFill>
        <a:ln w="15875" cap="flat" cmpd="sng" algn="ctr">
          <a:solidFill>
            <a:schemeClr val="accent2">
              <a:hueOff val="-945266"/>
              <a:satOff val="1066"/>
              <a:lumOff val="252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29B4E2-863F-4172-A9AC-1257F8FC3665}">
      <dsp:nvSpPr>
        <dsp:cNvPr id="0" name=""/>
        <dsp:cNvSpPr/>
      </dsp:nvSpPr>
      <dsp:spPr>
        <a:xfrm>
          <a:off x="0" y="3404840"/>
          <a:ext cx="6290226" cy="680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SG" sz="3300" kern="1200"/>
            <a:t>Valuation Journey</a:t>
          </a:r>
          <a:endParaRPr lang="en-US" sz="3300" kern="1200"/>
        </a:p>
      </dsp:txBody>
      <dsp:txXfrm>
        <a:off x="0" y="3404840"/>
        <a:ext cx="6290226" cy="680968"/>
      </dsp:txXfrm>
    </dsp:sp>
    <dsp:sp modelId="{5FC7C6BC-3FB0-44A7-A404-4B5F7A85C93D}">
      <dsp:nvSpPr>
        <dsp:cNvPr id="0" name=""/>
        <dsp:cNvSpPr/>
      </dsp:nvSpPr>
      <dsp:spPr>
        <a:xfrm>
          <a:off x="0" y="4085808"/>
          <a:ext cx="6290226" cy="0"/>
        </a:xfrm>
        <a:prstGeom prst="line">
          <a:avLst/>
        </a:prstGeom>
        <a:solidFill>
          <a:schemeClr val="accent2">
            <a:hueOff val="-1134320"/>
            <a:satOff val="1279"/>
            <a:lumOff val="3026"/>
            <a:alphaOff val="0"/>
          </a:schemeClr>
        </a:solidFill>
        <a:ln w="15875" cap="flat" cmpd="sng" algn="ctr">
          <a:solidFill>
            <a:schemeClr val="accent2">
              <a:hueOff val="-1134320"/>
              <a:satOff val="1279"/>
              <a:lumOff val="302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25C665-A5D0-4E64-A7A2-7E2BA20E76A4}">
      <dsp:nvSpPr>
        <dsp:cNvPr id="0" name=""/>
        <dsp:cNvSpPr/>
      </dsp:nvSpPr>
      <dsp:spPr>
        <a:xfrm>
          <a:off x="0" y="4085808"/>
          <a:ext cx="6290226" cy="680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SG" sz="3300" kern="1200"/>
            <a:t>Market Size</a:t>
          </a:r>
          <a:endParaRPr lang="en-US" sz="3300" kern="1200"/>
        </a:p>
      </dsp:txBody>
      <dsp:txXfrm>
        <a:off x="0" y="4085808"/>
        <a:ext cx="6290226" cy="680968"/>
      </dsp:txXfrm>
    </dsp:sp>
    <dsp:sp modelId="{22665F1E-E623-4BA4-B01C-E148F258EF3B}">
      <dsp:nvSpPr>
        <dsp:cNvPr id="0" name=""/>
        <dsp:cNvSpPr/>
      </dsp:nvSpPr>
      <dsp:spPr>
        <a:xfrm>
          <a:off x="0" y="4766776"/>
          <a:ext cx="6290226" cy="0"/>
        </a:xfrm>
        <a:prstGeom prst="line">
          <a:avLst/>
        </a:prstGeom>
        <a:solidFill>
          <a:schemeClr val="accent2">
            <a:hueOff val="-1323373"/>
            <a:satOff val="1492"/>
            <a:lumOff val="3530"/>
            <a:alphaOff val="0"/>
          </a:schemeClr>
        </a:solidFill>
        <a:ln w="15875" cap="flat" cmpd="sng" algn="ctr">
          <a:solidFill>
            <a:schemeClr val="accent2">
              <a:hueOff val="-1323373"/>
              <a:satOff val="1492"/>
              <a:lumOff val="353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82E363-6137-4526-8160-184D243D0649}">
      <dsp:nvSpPr>
        <dsp:cNvPr id="0" name=""/>
        <dsp:cNvSpPr/>
      </dsp:nvSpPr>
      <dsp:spPr>
        <a:xfrm>
          <a:off x="0" y="4766776"/>
          <a:ext cx="6290226" cy="680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SG" sz="3300" kern="1200" dirty="0"/>
            <a:t>Exit Opportunities</a:t>
          </a:r>
          <a:endParaRPr lang="en-US" sz="3300" kern="1200" dirty="0"/>
        </a:p>
      </dsp:txBody>
      <dsp:txXfrm>
        <a:off x="0" y="4766776"/>
        <a:ext cx="6290226" cy="68096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2A98E4-4F8C-435A-A10A-1103B9092C13}">
      <dsp:nvSpPr>
        <dsp:cNvPr id="0" name=""/>
        <dsp:cNvSpPr/>
      </dsp:nvSpPr>
      <dsp:spPr>
        <a:xfrm>
          <a:off x="0" y="0"/>
          <a:ext cx="6290226"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E9F50D-5B72-4EF3-8F7E-EA695B14C7C4}">
      <dsp:nvSpPr>
        <dsp:cNvPr id="0" name=""/>
        <dsp:cNvSpPr/>
      </dsp:nvSpPr>
      <dsp:spPr>
        <a:xfrm>
          <a:off x="0" y="0"/>
          <a:ext cx="6290226" cy="680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dirty="0"/>
            <a:t>Its OK to Walk Away From Deal</a:t>
          </a:r>
        </a:p>
      </dsp:txBody>
      <dsp:txXfrm>
        <a:off x="0" y="0"/>
        <a:ext cx="6290226" cy="680968"/>
      </dsp:txXfrm>
    </dsp:sp>
    <dsp:sp modelId="{CFC3D58C-333C-492F-90D4-CE52788F5CC8}">
      <dsp:nvSpPr>
        <dsp:cNvPr id="0" name=""/>
        <dsp:cNvSpPr/>
      </dsp:nvSpPr>
      <dsp:spPr>
        <a:xfrm>
          <a:off x="0" y="680968"/>
          <a:ext cx="6290226" cy="0"/>
        </a:xfrm>
        <a:prstGeom prst="line">
          <a:avLst/>
        </a:prstGeom>
        <a:solidFill>
          <a:schemeClr val="accent2">
            <a:hueOff val="-189053"/>
            <a:satOff val="213"/>
            <a:lumOff val="504"/>
            <a:alphaOff val="0"/>
          </a:schemeClr>
        </a:solidFill>
        <a:ln w="15875" cap="flat" cmpd="sng" algn="ctr">
          <a:solidFill>
            <a:schemeClr val="accent2">
              <a:hueOff val="-189053"/>
              <a:satOff val="213"/>
              <a:lumOff val="50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99CCB8-6BC6-4FB7-BD60-5D3277C9DBB0}">
      <dsp:nvSpPr>
        <dsp:cNvPr id="0" name=""/>
        <dsp:cNvSpPr/>
      </dsp:nvSpPr>
      <dsp:spPr>
        <a:xfrm>
          <a:off x="0" y="680968"/>
          <a:ext cx="6290226" cy="680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SG" sz="3300" kern="1200" dirty="0"/>
            <a:t>Every Coffee Meeting Counts</a:t>
          </a:r>
          <a:endParaRPr lang="en-US" sz="3300" kern="1200" dirty="0"/>
        </a:p>
      </dsp:txBody>
      <dsp:txXfrm>
        <a:off x="0" y="680968"/>
        <a:ext cx="6290226" cy="680968"/>
      </dsp:txXfrm>
    </dsp:sp>
    <dsp:sp modelId="{7474C790-523E-4312-A47A-F17619DCE6F4}">
      <dsp:nvSpPr>
        <dsp:cNvPr id="0" name=""/>
        <dsp:cNvSpPr/>
      </dsp:nvSpPr>
      <dsp:spPr>
        <a:xfrm>
          <a:off x="0" y="1361936"/>
          <a:ext cx="6290226" cy="0"/>
        </a:xfrm>
        <a:prstGeom prst="line">
          <a:avLst/>
        </a:prstGeom>
        <a:solidFill>
          <a:schemeClr val="accent2">
            <a:hueOff val="-378107"/>
            <a:satOff val="426"/>
            <a:lumOff val="1009"/>
            <a:alphaOff val="0"/>
          </a:schemeClr>
        </a:solidFill>
        <a:ln w="15875" cap="flat" cmpd="sng" algn="ctr">
          <a:solidFill>
            <a:schemeClr val="accent2">
              <a:hueOff val="-378107"/>
              <a:satOff val="426"/>
              <a:lumOff val="100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AECCD3-309D-4B84-98E2-8CAA08CD9C6E}">
      <dsp:nvSpPr>
        <dsp:cNvPr id="0" name=""/>
        <dsp:cNvSpPr/>
      </dsp:nvSpPr>
      <dsp:spPr>
        <a:xfrm>
          <a:off x="0" y="1361936"/>
          <a:ext cx="6290226" cy="680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dirty="0"/>
            <a:t>Build a Strong Network</a:t>
          </a:r>
        </a:p>
      </dsp:txBody>
      <dsp:txXfrm>
        <a:off x="0" y="1361936"/>
        <a:ext cx="6290226" cy="680968"/>
      </dsp:txXfrm>
    </dsp:sp>
    <dsp:sp modelId="{20F15C6C-4271-4F6B-8F72-624054047183}">
      <dsp:nvSpPr>
        <dsp:cNvPr id="0" name=""/>
        <dsp:cNvSpPr/>
      </dsp:nvSpPr>
      <dsp:spPr>
        <a:xfrm>
          <a:off x="0" y="2042904"/>
          <a:ext cx="6290226" cy="0"/>
        </a:xfrm>
        <a:prstGeom prst="line">
          <a:avLst/>
        </a:prstGeom>
        <a:solidFill>
          <a:schemeClr val="accent2">
            <a:hueOff val="-567160"/>
            <a:satOff val="639"/>
            <a:lumOff val="1513"/>
            <a:alphaOff val="0"/>
          </a:schemeClr>
        </a:solidFill>
        <a:ln w="15875" cap="flat" cmpd="sng" algn="ctr">
          <a:solidFill>
            <a:schemeClr val="accent2">
              <a:hueOff val="-567160"/>
              <a:satOff val="639"/>
              <a:lumOff val="151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870914-F839-408A-B082-CF48B1FC877E}">
      <dsp:nvSpPr>
        <dsp:cNvPr id="0" name=""/>
        <dsp:cNvSpPr/>
      </dsp:nvSpPr>
      <dsp:spPr>
        <a:xfrm>
          <a:off x="0" y="2042904"/>
          <a:ext cx="6290226" cy="680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SG" sz="3300" kern="1200" dirty="0"/>
            <a:t>Have a Quick Personal Pitch</a:t>
          </a:r>
          <a:endParaRPr lang="en-US" sz="3300" kern="1200" dirty="0"/>
        </a:p>
      </dsp:txBody>
      <dsp:txXfrm>
        <a:off x="0" y="2042904"/>
        <a:ext cx="6290226" cy="680968"/>
      </dsp:txXfrm>
    </dsp:sp>
    <dsp:sp modelId="{86B6B2AE-6B92-469F-83DA-75F7C88AFCCA}">
      <dsp:nvSpPr>
        <dsp:cNvPr id="0" name=""/>
        <dsp:cNvSpPr/>
      </dsp:nvSpPr>
      <dsp:spPr>
        <a:xfrm>
          <a:off x="0" y="2723872"/>
          <a:ext cx="6290226" cy="0"/>
        </a:xfrm>
        <a:prstGeom prst="line">
          <a:avLst/>
        </a:prstGeom>
        <a:solidFill>
          <a:schemeClr val="accent2">
            <a:hueOff val="-756213"/>
            <a:satOff val="853"/>
            <a:lumOff val="2017"/>
            <a:alphaOff val="0"/>
          </a:schemeClr>
        </a:solidFill>
        <a:ln w="15875" cap="flat" cmpd="sng" algn="ctr">
          <a:solidFill>
            <a:schemeClr val="accent2">
              <a:hueOff val="-756213"/>
              <a:satOff val="853"/>
              <a:lumOff val="201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172E05-EAEC-4934-A482-1F56EAA96144}">
      <dsp:nvSpPr>
        <dsp:cNvPr id="0" name=""/>
        <dsp:cNvSpPr/>
      </dsp:nvSpPr>
      <dsp:spPr>
        <a:xfrm>
          <a:off x="0" y="2723872"/>
          <a:ext cx="6290226" cy="680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SG" sz="3300" kern="1200" dirty="0"/>
            <a:t>Be Flexible About How</a:t>
          </a:r>
          <a:endParaRPr lang="en-US" sz="3300" kern="1200" dirty="0"/>
        </a:p>
      </dsp:txBody>
      <dsp:txXfrm>
        <a:off x="0" y="2723872"/>
        <a:ext cx="6290226" cy="680968"/>
      </dsp:txXfrm>
    </dsp:sp>
    <dsp:sp modelId="{02BD7224-D97A-4D02-8E5A-CD66AD16D4F1}">
      <dsp:nvSpPr>
        <dsp:cNvPr id="0" name=""/>
        <dsp:cNvSpPr/>
      </dsp:nvSpPr>
      <dsp:spPr>
        <a:xfrm>
          <a:off x="0" y="3404840"/>
          <a:ext cx="6290226" cy="0"/>
        </a:xfrm>
        <a:prstGeom prst="line">
          <a:avLst/>
        </a:prstGeom>
        <a:solidFill>
          <a:schemeClr val="accent2">
            <a:hueOff val="-945266"/>
            <a:satOff val="1066"/>
            <a:lumOff val="2521"/>
            <a:alphaOff val="0"/>
          </a:schemeClr>
        </a:solidFill>
        <a:ln w="15875" cap="flat" cmpd="sng" algn="ctr">
          <a:solidFill>
            <a:schemeClr val="accent2">
              <a:hueOff val="-945266"/>
              <a:satOff val="1066"/>
              <a:lumOff val="252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29B4E2-863F-4172-A9AC-1257F8FC3665}">
      <dsp:nvSpPr>
        <dsp:cNvPr id="0" name=""/>
        <dsp:cNvSpPr/>
      </dsp:nvSpPr>
      <dsp:spPr>
        <a:xfrm>
          <a:off x="0" y="3404840"/>
          <a:ext cx="6290226" cy="680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SG" sz="3300" kern="1200" dirty="0"/>
            <a:t>Keep an Open Mind</a:t>
          </a:r>
          <a:endParaRPr lang="en-US" sz="3300" kern="1200" dirty="0"/>
        </a:p>
      </dsp:txBody>
      <dsp:txXfrm>
        <a:off x="0" y="3404840"/>
        <a:ext cx="6290226" cy="680968"/>
      </dsp:txXfrm>
    </dsp:sp>
    <dsp:sp modelId="{5FC7C6BC-3FB0-44A7-A404-4B5F7A85C93D}">
      <dsp:nvSpPr>
        <dsp:cNvPr id="0" name=""/>
        <dsp:cNvSpPr/>
      </dsp:nvSpPr>
      <dsp:spPr>
        <a:xfrm>
          <a:off x="0" y="4085808"/>
          <a:ext cx="6290226" cy="0"/>
        </a:xfrm>
        <a:prstGeom prst="line">
          <a:avLst/>
        </a:prstGeom>
        <a:solidFill>
          <a:schemeClr val="accent2">
            <a:hueOff val="-1134320"/>
            <a:satOff val="1279"/>
            <a:lumOff val="3026"/>
            <a:alphaOff val="0"/>
          </a:schemeClr>
        </a:solidFill>
        <a:ln w="15875" cap="flat" cmpd="sng" algn="ctr">
          <a:solidFill>
            <a:schemeClr val="accent2">
              <a:hueOff val="-1134320"/>
              <a:satOff val="1279"/>
              <a:lumOff val="302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25C665-A5D0-4E64-A7A2-7E2BA20E76A4}">
      <dsp:nvSpPr>
        <dsp:cNvPr id="0" name=""/>
        <dsp:cNvSpPr/>
      </dsp:nvSpPr>
      <dsp:spPr>
        <a:xfrm>
          <a:off x="0" y="4085808"/>
          <a:ext cx="6290226" cy="680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dirty="0"/>
            <a:t>Salary</a:t>
          </a:r>
          <a:r>
            <a:rPr lang="en-US" sz="3300" kern="1200" baseline="0" dirty="0"/>
            <a:t> is Not Everything</a:t>
          </a:r>
          <a:endParaRPr lang="en-US" sz="3300" kern="1200" dirty="0"/>
        </a:p>
      </dsp:txBody>
      <dsp:txXfrm>
        <a:off x="0" y="4085808"/>
        <a:ext cx="6290226" cy="680968"/>
      </dsp:txXfrm>
    </dsp:sp>
    <dsp:sp modelId="{22665F1E-E623-4BA4-B01C-E148F258EF3B}">
      <dsp:nvSpPr>
        <dsp:cNvPr id="0" name=""/>
        <dsp:cNvSpPr/>
      </dsp:nvSpPr>
      <dsp:spPr>
        <a:xfrm>
          <a:off x="0" y="4766776"/>
          <a:ext cx="6290226" cy="0"/>
        </a:xfrm>
        <a:prstGeom prst="line">
          <a:avLst/>
        </a:prstGeom>
        <a:solidFill>
          <a:schemeClr val="accent2">
            <a:hueOff val="-1323373"/>
            <a:satOff val="1492"/>
            <a:lumOff val="3530"/>
            <a:alphaOff val="0"/>
          </a:schemeClr>
        </a:solidFill>
        <a:ln w="15875" cap="flat" cmpd="sng" algn="ctr">
          <a:solidFill>
            <a:schemeClr val="accent2">
              <a:hueOff val="-1323373"/>
              <a:satOff val="1492"/>
              <a:lumOff val="353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82E363-6137-4526-8160-184D243D0649}">
      <dsp:nvSpPr>
        <dsp:cNvPr id="0" name=""/>
        <dsp:cNvSpPr/>
      </dsp:nvSpPr>
      <dsp:spPr>
        <a:xfrm>
          <a:off x="0" y="4766776"/>
          <a:ext cx="6290226" cy="680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dirty="0"/>
            <a:t>Don’t be Afraid </a:t>
          </a:r>
        </a:p>
      </dsp:txBody>
      <dsp:txXfrm>
        <a:off x="0" y="4766776"/>
        <a:ext cx="6290226" cy="68096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9" name="Google Shape;16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 name="Google Shape;17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2ee525bf35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2ee525bf35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2ee525bf35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2ee525bf35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2ee525bf35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93" name="Google Shape;193;g12ee525bf35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 name="Google Shape;19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5b4dd2c86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15b4dd2c86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3" name="Google Shape;12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 name="Google Shape;12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2bddcc4ad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 name="Google Shape;147;g12bddcc4ad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2ee525bf35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g12ee525bf35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5961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2ee525bf35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12ee525bf3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926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259584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0480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854702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2580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621236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613337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94220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370225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795799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77055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endParaRPr lang="en-SG"/>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SG"/>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marL="0" lvl="0" indent="0" algn="r" rtl="0">
              <a:spcBef>
                <a:spcPts val="0"/>
              </a:spcBef>
              <a:spcAft>
                <a:spcPts val="0"/>
              </a:spcAft>
              <a:buNone/>
            </a:pPr>
            <a:fld id="{00000000-1234-1234-1234-123412341234}"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905156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sldNum="0"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sv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image" Target="../media/image58.sv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7.xml.rels><?xml version="1.0" encoding="UTF-8" standalone="yes"?>
<Relationships xmlns="http://schemas.openxmlformats.org/package/2006/relationships"><Relationship Id="rId3" Type="http://schemas.openxmlformats.org/officeDocument/2006/relationships/hyperlink" Target="mailto:mustafar84@gmail.com"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5.jp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7.sv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2"/>
        <p:cNvGrpSpPr/>
        <p:nvPr/>
      </p:nvGrpSpPr>
      <p:grpSpPr>
        <a:xfrm>
          <a:off x="0" y="0"/>
          <a:ext cx="0" cy="0"/>
          <a:chOff x="0" y="0"/>
          <a:chExt cx="0" cy="0"/>
        </a:xfrm>
      </p:grpSpPr>
      <p:sp useBgFill="1">
        <p:nvSpPr>
          <p:cNvPr id="120" name="Rectangle 119">
            <a:extLst>
              <a:ext uri="{FF2B5EF4-FFF2-40B4-BE49-F238E27FC236}">
                <a16:creationId xmlns:a16="http://schemas.microsoft.com/office/drawing/2014/main" id="{B2F63790-02BE-4D55-ABCA-10CAD6091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Google Shape;103;p1"/>
          <p:cNvSpPr txBox="1">
            <a:spLocks noGrp="1"/>
          </p:cNvSpPr>
          <p:nvPr>
            <p:ph type="ctrTitle"/>
          </p:nvPr>
        </p:nvSpPr>
        <p:spPr>
          <a:xfrm>
            <a:off x="613611" y="648182"/>
            <a:ext cx="5370974" cy="3581063"/>
          </a:xfrm>
          <a:prstGeom prst="rect">
            <a:avLst/>
          </a:prstGeom>
        </p:spPr>
        <p:txBody>
          <a:bodyPr spcFirstLastPara="1" lIns="91425" tIns="45700" rIns="91425" bIns="45700" anchor="b" anchorCtr="0">
            <a:normAutofit/>
          </a:bodyPr>
          <a:lstStyle/>
          <a:p>
            <a:pPr marL="0" lvl="0" indent="0" algn="ctr" rtl="0">
              <a:spcBef>
                <a:spcPts val="0"/>
              </a:spcBef>
              <a:spcAft>
                <a:spcPts val="0"/>
              </a:spcAft>
              <a:buClr>
                <a:schemeClr val="dk1"/>
              </a:buClr>
              <a:buSzPts val="8000"/>
              <a:buFont typeface="Arial"/>
              <a:buNone/>
            </a:pPr>
            <a:r>
              <a:rPr lang="en-US" sz="4400" b="1" dirty="0"/>
              <a:t>A Guide for raising funds and the </a:t>
            </a:r>
            <a:r>
              <a:rPr lang="en-US" sz="4400" b="1" dirty="0">
                <a:solidFill>
                  <a:srgbClr val="FF0000"/>
                </a:solidFill>
              </a:rPr>
              <a:t>Singapore</a:t>
            </a:r>
            <a:r>
              <a:rPr lang="en-US" sz="4400" b="1" dirty="0"/>
              <a:t> startup ecosystem</a:t>
            </a:r>
          </a:p>
        </p:txBody>
      </p:sp>
      <p:sp>
        <p:nvSpPr>
          <p:cNvPr id="104" name="Google Shape;104;p1"/>
          <p:cNvSpPr txBox="1">
            <a:spLocks noGrp="1"/>
          </p:cNvSpPr>
          <p:nvPr>
            <p:ph type="subTitle" idx="1"/>
          </p:nvPr>
        </p:nvSpPr>
        <p:spPr>
          <a:xfrm>
            <a:off x="613611" y="4433575"/>
            <a:ext cx="5370974" cy="1463040"/>
          </a:xfrm>
          <a:prstGeom prst="rect">
            <a:avLst/>
          </a:prstGeom>
        </p:spPr>
        <p:txBody>
          <a:bodyPr spcFirstLastPara="1" lIns="91425" tIns="45700" rIns="91425" bIns="45700" anchor="t" anchorCtr="0">
            <a:normAutofit/>
          </a:bodyPr>
          <a:lstStyle/>
          <a:p>
            <a:pPr marL="0" lvl="0" indent="0" algn="ctr" rtl="0">
              <a:spcBef>
                <a:spcPts val="0"/>
              </a:spcBef>
              <a:spcAft>
                <a:spcPts val="600"/>
              </a:spcAft>
              <a:buClr>
                <a:schemeClr val="dk1"/>
              </a:buClr>
              <a:buSzPts val="2800"/>
              <a:buNone/>
            </a:pPr>
            <a:r>
              <a:rPr lang="en-US" sz="1600" dirty="0"/>
              <a:t>Guest Lecture</a:t>
            </a:r>
          </a:p>
          <a:p>
            <a:pPr marL="0" lvl="0" indent="0" algn="ctr" rtl="0">
              <a:spcBef>
                <a:spcPts val="0"/>
              </a:spcBef>
              <a:spcAft>
                <a:spcPts val="600"/>
              </a:spcAft>
              <a:buClr>
                <a:schemeClr val="dk1"/>
              </a:buClr>
              <a:buSzPts val="2800"/>
              <a:buNone/>
            </a:pPr>
            <a:r>
              <a:rPr lang="en-US" sz="1600" dirty="0"/>
              <a:t>Mustafa Rasheed</a:t>
            </a:r>
          </a:p>
          <a:p>
            <a:pPr marL="0" lvl="0" indent="0" algn="ctr" rtl="0">
              <a:spcBef>
                <a:spcPts val="0"/>
              </a:spcBef>
              <a:spcAft>
                <a:spcPts val="600"/>
              </a:spcAft>
              <a:buClr>
                <a:schemeClr val="dk1"/>
              </a:buClr>
              <a:buSzPts val="2800"/>
              <a:buNone/>
            </a:pPr>
            <a:r>
              <a:rPr lang="en-US" sz="1600" dirty="0"/>
              <a:t>Asia Development Bank</a:t>
            </a:r>
          </a:p>
        </p:txBody>
      </p:sp>
      <p:cxnSp>
        <p:nvCxnSpPr>
          <p:cNvPr id="122" name="Straight Connector 121">
            <a:extLst>
              <a:ext uri="{FF2B5EF4-FFF2-40B4-BE49-F238E27FC236}">
                <a16:creationId xmlns:a16="http://schemas.microsoft.com/office/drawing/2014/main" id="{B25F28BA-1F8F-4067-9CFA-0DBF0C7AF2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9085" y="4343196"/>
            <a:ext cx="5029200" cy="0"/>
          </a:xfrm>
          <a:prstGeom prst="line">
            <a:avLst/>
          </a:prstGeom>
          <a:ln w="19050">
            <a:solidFill>
              <a:srgbClr val="0A50A0"/>
            </a:solidFill>
          </a:ln>
        </p:spPr>
        <p:style>
          <a:lnRef idx="1">
            <a:schemeClr val="accent1"/>
          </a:lnRef>
          <a:fillRef idx="0">
            <a:schemeClr val="accent1"/>
          </a:fillRef>
          <a:effectRef idx="0">
            <a:schemeClr val="accent1"/>
          </a:effectRef>
          <a:fontRef idx="minor">
            <a:schemeClr val="tx1"/>
          </a:fontRef>
        </p:style>
      </p:cxnSp>
      <p:pic>
        <p:nvPicPr>
          <p:cNvPr id="106" name="Picture 105" descr="Background pattern&#10;&#10;Description automatically generated">
            <a:extLst>
              <a:ext uri="{FF2B5EF4-FFF2-40B4-BE49-F238E27FC236}">
                <a16:creationId xmlns:a16="http://schemas.microsoft.com/office/drawing/2014/main" id="{DD9004BE-4675-DD0A-B11B-71495C8B3077}"/>
              </a:ext>
            </a:extLst>
          </p:cNvPr>
          <p:cNvPicPr>
            <a:picLocks noChangeAspect="1"/>
          </p:cNvPicPr>
          <p:nvPr/>
        </p:nvPicPr>
        <p:blipFill rotWithShape="1">
          <a:blip r:embed="rId3"/>
          <a:srcRect l="4065" r="14615"/>
          <a:stretch/>
        </p:blipFill>
        <p:spPr>
          <a:xfrm>
            <a:off x="6598196" y="975"/>
            <a:ext cx="5593804" cy="6858000"/>
          </a:xfrm>
          <a:prstGeom prst="rect">
            <a:avLst/>
          </a:prstGeom>
        </p:spPr>
      </p:pic>
      <p:pic>
        <p:nvPicPr>
          <p:cNvPr id="7" name="Graphic 6" descr="Quadcopter with solid fill">
            <a:extLst>
              <a:ext uri="{FF2B5EF4-FFF2-40B4-BE49-F238E27FC236}">
                <a16:creationId xmlns:a16="http://schemas.microsoft.com/office/drawing/2014/main" id="{3F472992-F675-621B-BFB7-219AF1C84D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1885" y="443852"/>
            <a:ext cx="914400" cy="914400"/>
          </a:xfrm>
          <a:prstGeom prst="rect">
            <a:avLst/>
          </a:prstGeom>
        </p:spPr>
      </p:pic>
      <p:pic>
        <p:nvPicPr>
          <p:cNvPr id="9" name="Graphic 8" descr="Robot with solid fill">
            <a:extLst>
              <a:ext uri="{FF2B5EF4-FFF2-40B4-BE49-F238E27FC236}">
                <a16:creationId xmlns:a16="http://schemas.microsoft.com/office/drawing/2014/main" id="{5CA60554-9781-8743-EE1C-E3737E02D14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41898" y="5643745"/>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wd">
                                    <p:tmPct val="15000"/>
                                  </p:iterate>
                                  <p:childTnLst>
                                    <p:set>
                                      <p:cBhvr>
                                        <p:cTn id="6" dur="1" fill="hold">
                                          <p:stCondLst>
                                            <p:cond delay="0"/>
                                          </p:stCondLst>
                                        </p:cTn>
                                        <p:tgtEl>
                                          <p:spTgt spid="104">
                                            <p:txEl>
                                              <p:pRg st="0" end="0"/>
                                            </p:txEl>
                                          </p:spTgt>
                                        </p:tgtEl>
                                        <p:attrNameLst>
                                          <p:attrName>style.visibility</p:attrName>
                                        </p:attrNameLst>
                                      </p:cBhvr>
                                      <p:to>
                                        <p:strVal val="visible"/>
                                      </p:to>
                                    </p:set>
                                    <p:animEffect transition="in" filter="fade">
                                      <p:cBhvr>
                                        <p:cTn id="7" dur="1000"/>
                                        <p:tgtEl>
                                          <p:spTgt spid="10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000"/>
                                  </p:stCondLst>
                                  <p:iterate type="wd">
                                    <p:tmPct val="15000"/>
                                  </p:iterate>
                                  <p:childTnLst>
                                    <p:set>
                                      <p:cBhvr>
                                        <p:cTn id="11" dur="1" fill="hold">
                                          <p:stCondLst>
                                            <p:cond delay="0"/>
                                          </p:stCondLst>
                                        </p:cTn>
                                        <p:tgtEl>
                                          <p:spTgt spid="104">
                                            <p:txEl>
                                              <p:pRg st="1" end="1"/>
                                            </p:txEl>
                                          </p:spTgt>
                                        </p:tgtEl>
                                        <p:attrNameLst>
                                          <p:attrName>style.visibility</p:attrName>
                                        </p:attrNameLst>
                                      </p:cBhvr>
                                      <p:to>
                                        <p:strVal val="visible"/>
                                      </p:to>
                                    </p:set>
                                    <p:animEffect transition="in" filter="fade">
                                      <p:cBhvr>
                                        <p:cTn id="12" dur="1000"/>
                                        <p:tgtEl>
                                          <p:spTgt spid="10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000"/>
                                  </p:stCondLst>
                                  <p:iterate type="wd">
                                    <p:tmPct val="15000"/>
                                  </p:iterate>
                                  <p:childTnLst>
                                    <p:set>
                                      <p:cBhvr>
                                        <p:cTn id="16" dur="1" fill="hold">
                                          <p:stCondLst>
                                            <p:cond delay="0"/>
                                          </p:stCondLst>
                                        </p:cTn>
                                        <p:tgtEl>
                                          <p:spTgt spid="104">
                                            <p:txEl>
                                              <p:pRg st="2" end="2"/>
                                            </p:txEl>
                                          </p:spTgt>
                                        </p:tgtEl>
                                        <p:attrNameLst>
                                          <p:attrName>style.visibility</p:attrName>
                                        </p:attrNameLst>
                                      </p:cBhvr>
                                      <p:to>
                                        <p:strVal val="visible"/>
                                      </p:to>
                                    </p:set>
                                    <p:animEffect transition="in" filter="fade">
                                      <p:cBhvr>
                                        <p:cTn id="17" dur="1000"/>
                                        <p:tgtEl>
                                          <p:spTgt spid="104">
                                            <p:txEl>
                                              <p:pRg st="2" end="2"/>
                                            </p:txEl>
                                          </p:spTgt>
                                        </p:tgtEl>
                                      </p:cBhvr>
                                    </p:animEffect>
                                  </p:childTnLst>
                                </p:cTn>
                              </p:par>
                              <p:par>
                                <p:cTn id="18" presetID="10" presetClass="entr" presetSubtype="0" fill="hold" grpId="0" nodeType="withEffect">
                                  <p:stCondLst>
                                    <p:cond delay="500"/>
                                  </p:stCondLst>
                                  <p:iterate type="wd">
                                    <p:tmPct val="15000"/>
                                  </p:iterate>
                                  <p:childTnLst>
                                    <p:set>
                                      <p:cBhvr>
                                        <p:cTn id="19" dur="1" fill="hold">
                                          <p:stCondLst>
                                            <p:cond delay="0"/>
                                          </p:stCondLst>
                                        </p:cTn>
                                        <p:tgtEl>
                                          <p:spTgt spid="103"/>
                                        </p:tgtEl>
                                        <p:attrNameLst>
                                          <p:attrName>style.visibility</p:attrName>
                                        </p:attrNameLst>
                                      </p:cBhvr>
                                      <p:to>
                                        <p:strVal val="visible"/>
                                      </p:to>
                                    </p:set>
                                    <p:animEffect transition="in" filter="fade">
                                      <p:cBhvr>
                                        <p:cTn id="20" dur="10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4"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8"/>
        <p:cNvGrpSpPr/>
        <p:nvPr/>
      </p:nvGrpSpPr>
      <p:grpSpPr>
        <a:xfrm>
          <a:off x="0" y="0"/>
          <a:ext cx="0" cy="0"/>
          <a:chOff x="0" y="0"/>
          <a:chExt cx="0" cy="0"/>
        </a:xfrm>
      </p:grpSpPr>
      <p:sp>
        <p:nvSpPr>
          <p:cNvPr id="149" name="Google Shape;149;g12bddcc4ad0_0_5"/>
          <p:cNvSpPr txBox="1">
            <a:spLocks noGrp="1"/>
          </p:cNvSpPr>
          <p:nvPr>
            <p:ph type="title"/>
          </p:nvPr>
        </p:nvSpPr>
        <p:spPr>
          <a:xfrm>
            <a:off x="840430" y="921950"/>
            <a:ext cx="3977639" cy="594657"/>
          </a:xfrm>
          <a:prstGeom prst="rect">
            <a:avLst/>
          </a:prstGeom>
        </p:spPr>
        <p:txBody>
          <a:bodyPr spcFirstLastPara="1" lIns="91425" tIns="45700" rIns="91425" bIns="45700" anchor="b" anchorCtr="0">
            <a:normAutofit/>
          </a:bodyPr>
          <a:lstStyle/>
          <a:p>
            <a:pPr marL="0" lvl="0" indent="0" algn="l" rtl="0">
              <a:spcBef>
                <a:spcPts val="0"/>
              </a:spcBef>
              <a:spcAft>
                <a:spcPts val="0"/>
              </a:spcAft>
              <a:buClr>
                <a:schemeClr val="dk1"/>
              </a:buClr>
              <a:buSzPts val="4000"/>
              <a:buFont typeface="Arial"/>
              <a:buNone/>
            </a:pPr>
            <a:r>
              <a:rPr lang="en-US" sz="3200" dirty="0"/>
              <a:t>Startup Funding Rounds</a:t>
            </a:r>
          </a:p>
        </p:txBody>
      </p:sp>
      <p:sp>
        <p:nvSpPr>
          <p:cNvPr id="150" name="Google Shape;150;g12bddcc4ad0_0_5"/>
          <p:cNvSpPr txBox="1">
            <a:spLocks noGrp="1"/>
          </p:cNvSpPr>
          <p:nvPr>
            <p:ph idx="1"/>
          </p:nvPr>
        </p:nvSpPr>
        <p:spPr>
          <a:xfrm>
            <a:off x="727786" y="1773109"/>
            <a:ext cx="3977639" cy="3854112"/>
          </a:xfrm>
          <a:prstGeom prst="rect">
            <a:avLst/>
          </a:prstGeom>
        </p:spPr>
        <p:txBody>
          <a:bodyPr spcFirstLastPara="1" lIns="91425" tIns="45700" rIns="91425" bIns="45700" anchorCtr="0">
            <a:normAutofit lnSpcReduction="10000"/>
          </a:bodyPr>
          <a:lstStyle/>
          <a:p>
            <a:pPr marL="457200" lvl="0" indent="-342900" rtl="0">
              <a:lnSpc>
                <a:spcPct val="150000"/>
              </a:lnSpc>
              <a:spcBef>
                <a:spcPts val="0"/>
              </a:spcBef>
              <a:spcAft>
                <a:spcPts val="600"/>
              </a:spcAft>
              <a:buSzPts val="1800"/>
              <a:buChar char="•"/>
            </a:pPr>
            <a:r>
              <a:rPr lang="en-US" dirty="0"/>
              <a:t>Pre-Seed</a:t>
            </a:r>
          </a:p>
          <a:p>
            <a:pPr marL="457200" lvl="0" indent="-342900" rtl="0">
              <a:lnSpc>
                <a:spcPct val="150000"/>
              </a:lnSpc>
              <a:spcBef>
                <a:spcPts val="0"/>
              </a:spcBef>
              <a:spcAft>
                <a:spcPts val="600"/>
              </a:spcAft>
              <a:buSzPts val="1800"/>
              <a:buChar char="•"/>
            </a:pPr>
            <a:r>
              <a:rPr lang="en-US" dirty="0"/>
              <a:t>Seed</a:t>
            </a:r>
          </a:p>
          <a:p>
            <a:pPr marL="457200" lvl="0" indent="-342900" rtl="0">
              <a:lnSpc>
                <a:spcPct val="150000"/>
              </a:lnSpc>
              <a:spcBef>
                <a:spcPts val="0"/>
              </a:spcBef>
              <a:spcAft>
                <a:spcPts val="600"/>
              </a:spcAft>
              <a:buSzPts val="1800"/>
              <a:buChar char="•"/>
            </a:pPr>
            <a:r>
              <a:rPr lang="en-US" dirty="0"/>
              <a:t>Series A</a:t>
            </a:r>
          </a:p>
          <a:p>
            <a:pPr marL="457200" lvl="0" indent="-342900" rtl="0">
              <a:lnSpc>
                <a:spcPct val="150000"/>
              </a:lnSpc>
              <a:spcBef>
                <a:spcPts val="0"/>
              </a:spcBef>
              <a:spcAft>
                <a:spcPts val="600"/>
              </a:spcAft>
              <a:buSzPts val="1800"/>
              <a:buChar char="•"/>
            </a:pPr>
            <a:r>
              <a:rPr lang="en-US" dirty="0"/>
              <a:t>Series B</a:t>
            </a:r>
          </a:p>
          <a:p>
            <a:pPr marL="457200" lvl="0" indent="-342900" rtl="0">
              <a:lnSpc>
                <a:spcPct val="150000"/>
              </a:lnSpc>
              <a:spcBef>
                <a:spcPts val="0"/>
              </a:spcBef>
              <a:spcAft>
                <a:spcPts val="600"/>
              </a:spcAft>
              <a:buSzPts val="1800"/>
              <a:buChar char="•"/>
            </a:pPr>
            <a:r>
              <a:rPr lang="en-US" dirty="0"/>
              <a:t>Series C</a:t>
            </a:r>
          </a:p>
          <a:p>
            <a:pPr marL="457200" lvl="0" indent="-342900" rtl="0">
              <a:lnSpc>
                <a:spcPct val="150000"/>
              </a:lnSpc>
              <a:spcBef>
                <a:spcPts val="0"/>
              </a:spcBef>
              <a:spcAft>
                <a:spcPts val="600"/>
              </a:spcAft>
              <a:buSzPts val="1800"/>
              <a:buChar char="•"/>
            </a:pPr>
            <a:r>
              <a:rPr lang="en-US" dirty="0"/>
              <a:t>Series D </a:t>
            </a:r>
          </a:p>
          <a:p>
            <a:pPr marL="114300" lvl="0" indent="0" rtl="0">
              <a:spcBef>
                <a:spcPts val="0"/>
              </a:spcBef>
              <a:spcAft>
                <a:spcPts val="600"/>
              </a:spcAft>
              <a:buSzPts val="1800"/>
              <a:buNone/>
            </a:pPr>
            <a:r>
              <a:rPr lang="en-US" dirty="0"/>
              <a:t> </a:t>
            </a:r>
          </a:p>
        </p:txBody>
      </p:sp>
      <p:pic>
        <p:nvPicPr>
          <p:cNvPr id="151" name="Google Shape;151;g12bddcc4ad0_0_5"/>
          <p:cNvPicPr preferRelativeResize="0"/>
          <p:nvPr/>
        </p:nvPicPr>
        <p:blipFill>
          <a:blip r:embed="rId3"/>
          <a:stretch>
            <a:fillRect/>
          </a:stretch>
        </p:blipFill>
        <p:spPr>
          <a:xfrm>
            <a:off x="4592781" y="1773109"/>
            <a:ext cx="6984076" cy="3854112"/>
          </a:xfrm>
          <a:prstGeom prst="rect">
            <a:avLst/>
          </a:prstGeom>
          <a:noFill/>
        </p:spPr>
      </p:pic>
      <p:sp>
        <p:nvSpPr>
          <p:cNvPr id="152" name="Google Shape;152;g12bddcc4ad0_0_5"/>
          <p:cNvSpPr txBox="1"/>
          <p:nvPr/>
        </p:nvSpPr>
        <p:spPr>
          <a:xfrm>
            <a:off x="4818069" y="5627221"/>
            <a:ext cx="6533501" cy="367509"/>
          </a:xfrm>
          <a:prstGeom prst="rect">
            <a:avLst/>
          </a:prstGeom>
          <a:solidFill>
            <a:srgbClr val="000000">
              <a:alpha val="50000"/>
            </a:srgbClr>
          </a:solidFill>
          <a:ln>
            <a:noFill/>
          </a:ln>
        </p:spPr>
        <p:txBody>
          <a:bodyPr spcFirstLastPara="1" wrap="square" lIns="91425" tIns="91425" rIns="91425" bIns="91425" anchor="t" anchorCtr="0">
            <a:noAutofit/>
          </a:bodyPr>
          <a:lstStyle/>
          <a:p>
            <a:pPr marL="0" lvl="0" indent="0" algn="ctr" rtl="0">
              <a:spcBef>
                <a:spcPts val="0"/>
              </a:spcBef>
              <a:spcAft>
                <a:spcPts val="600"/>
              </a:spcAft>
              <a:buNone/>
            </a:pPr>
            <a:r>
              <a:rPr lang="en-US" sz="1300" dirty="0">
                <a:solidFill>
                  <a:srgbClr val="FFFFFF"/>
                </a:solidFill>
              </a:rPr>
              <a:t>image source: finmark.com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sp>
        <p:nvSpPr>
          <p:cNvPr id="164" name="Rectangle 163">
            <a:extLst>
              <a:ext uri="{FF2B5EF4-FFF2-40B4-BE49-F238E27FC236}">
                <a16:creationId xmlns:a16="http://schemas.microsoft.com/office/drawing/2014/main" id="{3A8EC506-B1DA-46A1-B44D-774E68468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 name="Oval 5">
            <a:extLst>
              <a:ext uri="{FF2B5EF4-FFF2-40B4-BE49-F238E27FC236}">
                <a16:creationId xmlns:a16="http://schemas.microsoft.com/office/drawing/2014/main" id="{BFF30785-305E-45D7-984F-5AA93D3CA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8" name="Straight Connector 167">
            <a:extLst>
              <a:ext uri="{FF2B5EF4-FFF2-40B4-BE49-F238E27FC236}">
                <a16:creationId xmlns:a16="http://schemas.microsoft.com/office/drawing/2014/main" id="{15E01FA5-D766-43CA-A83D-E7CF3F04E9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170" name="Rectangle 169">
            <a:extLst>
              <a:ext uri="{FF2B5EF4-FFF2-40B4-BE49-F238E27FC236}">
                <a16:creationId xmlns:a16="http://schemas.microsoft.com/office/drawing/2014/main" id="{42DD0C21-8FEE-4C18-8789-CC8ABE206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A4B51757-7607-4CEA-A0EE-3C5BDC2C1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1998"/>
            <a:ext cx="12188952" cy="22855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Google Shape;157;g12ee525bf35_0_2"/>
          <p:cNvSpPr txBox="1">
            <a:spLocks noGrp="1"/>
          </p:cNvSpPr>
          <p:nvPr>
            <p:ph type="title"/>
          </p:nvPr>
        </p:nvSpPr>
        <p:spPr>
          <a:xfrm>
            <a:off x="457200" y="4960137"/>
            <a:ext cx="7772400" cy="1463040"/>
          </a:xfrm>
          <a:prstGeom prst="rect">
            <a:avLst/>
          </a:prstGeom>
        </p:spPr>
        <p:txBody>
          <a:bodyPr spcFirstLastPara="1" vert="horz" lIns="91440" tIns="45720" rIns="91440" bIns="45720" rtlCol="0" anchor="ctr" anchorCtr="0">
            <a:normAutofit/>
          </a:bodyPr>
          <a:lstStyle/>
          <a:p>
            <a:pPr marL="0" lvl="0" indent="0" algn="r">
              <a:spcAft>
                <a:spcPts val="0"/>
              </a:spcAft>
              <a:buClr>
                <a:schemeClr val="dk1"/>
              </a:buClr>
              <a:buSzPts val="4000"/>
            </a:pPr>
            <a:r>
              <a:rPr lang="en-US" kern="1200" cap="all" spc="200" baseline="0">
                <a:solidFill>
                  <a:srgbClr val="FFFFFF"/>
                </a:solidFill>
                <a:latin typeface="+mj-lt"/>
                <a:ea typeface="+mj-ea"/>
                <a:cs typeface="+mj-cs"/>
              </a:rPr>
              <a:t>Startup Funding Rounds Rounds</a:t>
            </a:r>
          </a:p>
        </p:txBody>
      </p:sp>
      <p:cxnSp>
        <p:nvCxnSpPr>
          <p:cNvPr id="174" name="Straight Connector 173">
            <a:extLst>
              <a:ext uri="{FF2B5EF4-FFF2-40B4-BE49-F238E27FC236}">
                <a16:creationId xmlns:a16="http://schemas.microsoft.com/office/drawing/2014/main" id="{FEF39256-F095-41C8-8707-6C1A665E8F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406507" y="5220212"/>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5B03B77-08D4-6C33-7794-44F68CA6D420}"/>
              </a:ext>
            </a:extLst>
          </p:cNvPr>
          <p:cNvSpPr txBox="1"/>
          <p:nvPr/>
        </p:nvSpPr>
        <p:spPr>
          <a:xfrm>
            <a:off x="768927" y="768927"/>
            <a:ext cx="10882746" cy="452431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SG" sz="2400" dirty="0"/>
              <a:t>Pre-Seed – Angel Investors &amp; Accelerators</a:t>
            </a:r>
          </a:p>
          <a:p>
            <a:pPr marL="285750" indent="-285750">
              <a:lnSpc>
                <a:spcPct val="150000"/>
              </a:lnSpc>
              <a:buFont typeface="Arial" panose="020B0604020202020204" pitchFamily="34" charset="0"/>
              <a:buChar char="•"/>
            </a:pPr>
            <a:r>
              <a:rPr lang="en-SG" sz="2400" dirty="0"/>
              <a:t>Seed – Angel Investors, Accelerators, Family Offices, Venture Capital Firms</a:t>
            </a:r>
          </a:p>
          <a:p>
            <a:pPr marL="285750" indent="-285750">
              <a:lnSpc>
                <a:spcPct val="150000"/>
              </a:lnSpc>
              <a:buFont typeface="Arial" panose="020B0604020202020204" pitchFamily="34" charset="0"/>
              <a:buChar char="•"/>
            </a:pPr>
            <a:r>
              <a:rPr lang="en-SG" sz="2400" dirty="0"/>
              <a:t>Series A – Venture Capital Firms, Corporate Venture Funds, Family Offices</a:t>
            </a:r>
          </a:p>
          <a:p>
            <a:pPr marL="285750" indent="-285750">
              <a:lnSpc>
                <a:spcPct val="150000"/>
              </a:lnSpc>
              <a:buFont typeface="Arial" panose="020B0604020202020204" pitchFamily="34" charset="0"/>
              <a:buChar char="•"/>
            </a:pPr>
            <a:r>
              <a:rPr lang="en-SG" sz="2400" dirty="0"/>
              <a:t>Series B - Venture Capital Firms, Corporate Venture Funds, Family Offices</a:t>
            </a:r>
          </a:p>
          <a:p>
            <a:pPr marL="285750" indent="-285750">
              <a:lnSpc>
                <a:spcPct val="150000"/>
              </a:lnSpc>
              <a:buFont typeface="Arial" panose="020B0604020202020204" pitchFamily="34" charset="0"/>
              <a:buChar char="•"/>
            </a:pPr>
            <a:r>
              <a:rPr lang="en-SG" sz="2400" dirty="0"/>
              <a:t>Series C – Private Equity Funds, Venture Capital Funds, Corporate Venture Funds</a:t>
            </a:r>
          </a:p>
          <a:p>
            <a:pPr marL="285750" indent="-285750">
              <a:lnSpc>
                <a:spcPct val="150000"/>
              </a:lnSpc>
              <a:buFont typeface="Arial" panose="020B0604020202020204" pitchFamily="34" charset="0"/>
              <a:buChar char="•"/>
            </a:pPr>
            <a:r>
              <a:rPr lang="en-SG" sz="2400" dirty="0"/>
              <a:t>Series D - Private Equity Funds, Venture Capital Funds, Corporate Venture Funds</a:t>
            </a:r>
          </a:p>
          <a:p>
            <a:endParaRPr lang="en-SG" dirty="0"/>
          </a:p>
          <a:p>
            <a:pPr marL="285750" indent="-285750">
              <a:buFont typeface="Arial" panose="020B0604020202020204" pitchFamily="34" charset="0"/>
              <a:buChar char="•"/>
            </a:pPr>
            <a:endParaRPr lang="en-SG" dirty="0"/>
          </a:p>
          <a:p>
            <a:pPr marL="285750" indent="-285750">
              <a:buFont typeface="Arial" panose="020B0604020202020204" pitchFamily="34" charset="0"/>
              <a:buChar char="•"/>
            </a:pPr>
            <a:endParaRPr lang="en-SG" dirty="0"/>
          </a:p>
          <a:p>
            <a:pPr marL="285750" indent="-285750">
              <a:buFont typeface="Arial" panose="020B0604020202020204" pitchFamily="34" charset="0"/>
              <a:buChar char="•"/>
            </a:pPr>
            <a:endParaRPr lang="en-SG" dirty="0"/>
          </a:p>
        </p:txBody>
      </p:sp>
    </p:spTree>
    <p:extLst>
      <p:ext uri="{BB962C8B-B14F-4D97-AF65-F5344CB8AC3E}">
        <p14:creationId xmlns:p14="http://schemas.microsoft.com/office/powerpoint/2010/main" val="427544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3"/>
        <p:cNvGrpSpPr/>
        <p:nvPr/>
      </p:nvGrpSpPr>
      <p:grpSpPr>
        <a:xfrm>
          <a:off x="0" y="0"/>
          <a:ext cx="0" cy="0"/>
          <a:chOff x="0" y="0"/>
          <a:chExt cx="0" cy="0"/>
        </a:xfrm>
      </p:grpSpPr>
      <p:sp>
        <p:nvSpPr>
          <p:cNvPr id="165" name="Google Shape;165;g12ee525bf35_0_12"/>
          <p:cNvSpPr txBox="1"/>
          <p:nvPr/>
        </p:nvSpPr>
        <p:spPr>
          <a:xfrm>
            <a:off x="975638" y="367145"/>
            <a:ext cx="6041690" cy="734292"/>
          </a:xfrm>
          <a:prstGeom prst="rect">
            <a:avLst/>
          </a:prstGeom>
        </p:spPr>
        <p:txBody>
          <a:bodyPr spcFirstLastPara="1" vert="horz" lIns="91440" tIns="45720" rIns="91440" bIns="45720" rtlCol="0" anchor="ctr" anchorCtr="0">
            <a:normAutofit/>
          </a:bodyPr>
          <a:lstStyle/>
          <a:p>
            <a:pPr marL="0" lvl="0" indent="0" defTabSz="914400">
              <a:lnSpc>
                <a:spcPct val="80000"/>
              </a:lnSpc>
              <a:spcBef>
                <a:spcPct val="0"/>
              </a:spcBef>
              <a:spcAft>
                <a:spcPts val="600"/>
              </a:spcAft>
            </a:pPr>
            <a:r>
              <a:rPr lang="en-US" sz="4000" cap="all" spc="100" dirty="0">
                <a:solidFill>
                  <a:schemeClr val="tx1">
                    <a:lumMod val="95000"/>
                    <a:lumOff val="5000"/>
                  </a:schemeClr>
                </a:solidFill>
                <a:latin typeface="+mj-lt"/>
                <a:ea typeface="+mj-ea"/>
                <a:cs typeface="+mj-cs"/>
              </a:rPr>
              <a:t>Top Singapore VC firms 2022 </a:t>
            </a:r>
          </a:p>
        </p:txBody>
      </p:sp>
      <p:sp>
        <p:nvSpPr>
          <p:cNvPr id="166" name="Google Shape;166;g12ee525bf35_0_12"/>
          <p:cNvSpPr txBox="1"/>
          <p:nvPr/>
        </p:nvSpPr>
        <p:spPr>
          <a:xfrm>
            <a:off x="6377940" y="445311"/>
            <a:ext cx="4553296" cy="401210"/>
          </a:xfrm>
          <a:prstGeom prst="rect">
            <a:avLst/>
          </a:prstGeom>
        </p:spPr>
        <p:txBody>
          <a:bodyPr spcFirstLastPara="1" vert="horz" lIns="45720" tIns="45720" rIns="45720" bIns="45720" rtlCol="0" anchorCtr="0">
            <a:normAutofit fontScale="77500" lnSpcReduction="20000"/>
          </a:bodyPr>
          <a:lstStyle/>
          <a:p>
            <a:pPr lvl="0" defTabSz="914400">
              <a:lnSpc>
                <a:spcPct val="90000"/>
              </a:lnSpc>
              <a:spcBef>
                <a:spcPts val="0"/>
              </a:spcBef>
              <a:spcAft>
                <a:spcPts val="600"/>
              </a:spcAft>
              <a:buClr>
                <a:schemeClr val="accent1"/>
              </a:buClr>
            </a:pPr>
            <a:r>
              <a:rPr lang="en-US" sz="1600" dirty="0"/>
              <a:t>Source: https://sharpsheets.io/blog/singapore-vc-venture-capital-firms/</a:t>
            </a:r>
          </a:p>
        </p:txBody>
      </p:sp>
      <p:graphicFrame>
        <p:nvGraphicFramePr>
          <p:cNvPr id="164" name="Google Shape;164;g12ee525bf35_0_12"/>
          <p:cNvGraphicFramePr/>
          <p:nvPr>
            <p:extLst>
              <p:ext uri="{D42A27DB-BD31-4B8C-83A1-F6EECF244321}">
                <p14:modId xmlns:p14="http://schemas.microsoft.com/office/powerpoint/2010/main" val="3979030730"/>
              </p:ext>
            </p:extLst>
          </p:nvPr>
        </p:nvGraphicFramePr>
        <p:xfrm>
          <a:off x="893618" y="1043308"/>
          <a:ext cx="10855039" cy="5626125"/>
        </p:xfrm>
        <a:graphic>
          <a:graphicData uri="http://schemas.openxmlformats.org/drawingml/2006/table">
            <a:tbl>
              <a:tblPr firstRow="1" bandRow="1">
                <a:tableStyleId>{F2DE63D5-997A-4646-A377-4702673A728D}</a:tableStyleId>
              </a:tblPr>
              <a:tblGrid>
                <a:gridCol w="1831699">
                  <a:extLst>
                    <a:ext uri="{9D8B030D-6E8A-4147-A177-3AD203B41FA5}">
                      <a16:colId xmlns:a16="http://schemas.microsoft.com/office/drawing/2014/main" val="20000"/>
                    </a:ext>
                  </a:extLst>
                </a:gridCol>
                <a:gridCol w="3311491">
                  <a:extLst>
                    <a:ext uri="{9D8B030D-6E8A-4147-A177-3AD203B41FA5}">
                      <a16:colId xmlns:a16="http://schemas.microsoft.com/office/drawing/2014/main" val="20001"/>
                    </a:ext>
                  </a:extLst>
                </a:gridCol>
                <a:gridCol w="1833620">
                  <a:extLst>
                    <a:ext uri="{9D8B030D-6E8A-4147-A177-3AD203B41FA5}">
                      <a16:colId xmlns:a16="http://schemas.microsoft.com/office/drawing/2014/main" val="20002"/>
                    </a:ext>
                  </a:extLst>
                </a:gridCol>
                <a:gridCol w="2140733">
                  <a:extLst>
                    <a:ext uri="{9D8B030D-6E8A-4147-A177-3AD203B41FA5}">
                      <a16:colId xmlns:a16="http://schemas.microsoft.com/office/drawing/2014/main" val="20003"/>
                    </a:ext>
                  </a:extLst>
                </a:gridCol>
                <a:gridCol w="1737496">
                  <a:extLst>
                    <a:ext uri="{9D8B030D-6E8A-4147-A177-3AD203B41FA5}">
                      <a16:colId xmlns:a16="http://schemas.microsoft.com/office/drawing/2014/main" val="20004"/>
                    </a:ext>
                  </a:extLst>
                </a:gridCol>
              </a:tblGrid>
              <a:tr h="241366">
                <a:tc>
                  <a:txBody>
                    <a:bodyPr/>
                    <a:lstStyle/>
                    <a:p>
                      <a:pPr marL="0" lvl="0" indent="0" algn="ctr" rtl="0">
                        <a:lnSpc>
                          <a:spcPct val="115000"/>
                        </a:lnSpc>
                        <a:spcBef>
                          <a:spcPts val="0"/>
                        </a:spcBef>
                        <a:spcAft>
                          <a:spcPts val="0"/>
                        </a:spcAft>
                        <a:buNone/>
                      </a:pPr>
                      <a:r>
                        <a:rPr lang="en-US" sz="1300" b="1" cap="none" spc="0">
                          <a:solidFill>
                            <a:schemeClr val="tx1"/>
                          </a:solidFill>
                          <a:sym typeface="Roboto"/>
                        </a:rPr>
                        <a:t>Name</a:t>
                      </a:r>
                      <a:endParaRPr sz="1300" b="1" cap="none" spc="0">
                        <a:solidFill>
                          <a:schemeClr val="tx1"/>
                        </a:solidFill>
                        <a:latin typeface="Roboto"/>
                        <a:ea typeface="Roboto"/>
                        <a:cs typeface="Roboto"/>
                        <a:sym typeface="Roboto"/>
                      </a:endParaRPr>
                    </a:p>
                  </a:txBody>
                  <a:tcPr marL="50216" marR="41408" marT="14348" marB="107607" anchor="b"/>
                </a:tc>
                <a:tc>
                  <a:txBody>
                    <a:bodyPr/>
                    <a:lstStyle/>
                    <a:p>
                      <a:pPr marL="0" lvl="0" indent="0" algn="ctr" rtl="0">
                        <a:lnSpc>
                          <a:spcPct val="115000"/>
                        </a:lnSpc>
                        <a:spcBef>
                          <a:spcPts val="0"/>
                        </a:spcBef>
                        <a:spcAft>
                          <a:spcPts val="0"/>
                        </a:spcAft>
                        <a:buNone/>
                      </a:pPr>
                      <a:r>
                        <a:rPr lang="en-US" sz="1300" b="1" cap="none" spc="0">
                          <a:solidFill>
                            <a:schemeClr val="tx1"/>
                          </a:solidFill>
                          <a:sym typeface="Roboto"/>
                        </a:rPr>
                        <a:t>Sector focus</a:t>
                      </a:r>
                      <a:endParaRPr sz="1300" b="1" cap="none" spc="0">
                        <a:solidFill>
                          <a:schemeClr val="tx1"/>
                        </a:solidFill>
                        <a:latin typeface="Roboto"/>
                        <a:ea typeface="Roboto"/>
                        <a:cs typeface="Roboto"/>
                        <a:sym typeface="Roboto"/>
                      </a:endParaRPr>
                    </a:p>
                  </a:txBody>
                  <a:tcPr marL="50216" marR="41408" marT="14348" marB="107607" anchor="b"/>
                </a:tc>
                <a:tc>
                  <a:txBody>
                    <a:bodyPr/>
                    <a:lstStyle/>
                    <a:p>
                      <a:pPr marL="0" lvl="0" indent="0" algn="ctr" rtl="0">
                        <a:lnSpc>
                          <a:spcPct val="115000"/>
                        </a:lnSpc>
                        <a:spcBef>
                          <a:spcPts val="0"/>
                        </a:spcBef>
                        <a:spcAft>
                          <a:spcPts val="0"/>
                        </a:spcAft>
                        <a:buNone/>
                      </a:pPr>
                      <a:r>
                        <a:rPr lang="en-US" sz="1300" b="1" cap="none" spc="0">
                          <a:solidFill>
                            <a:schemeClr val="tx1"/>
                          </a:solidFill>
                          <a:sym typeface="Roboto"/>
                        </a:rPr>
                        <a:t>Round</a:t>
                      </a:r>
                      <a:endParaRPr sz="1300" b="1" cap="none" spc="0">
                        <a:solidFill>
                          <a:schemeClr val="tx1"/>
                        </a:solidFill>
                        <a:latin typeface="Roboto"/>
                        <a:ea typeface="Roboto"/>
                        <a:cs typeface="Roboto"/>
                        <a:sym typeface="Roboto"/>
                      </a:endParaRPr>
                    </a:p>
                  </a:txBody>
                  <a:tcPr marL="50216" marR="41408" marT="14348" marB="107607" anchor="b"/>
                </a:tc>
                <a:tc>
                  <a:txBody>
                    <a:bodyPr/>
                    <a:lstStyle/>
                    <a:p>
                      <a:pPr marL="0" lvl="0" indent="0" algn="ctr" rtl="0">
                        <a:lnSpc>
                          <a:spcPct val="115000"/>
                        </a:lnSpc>
                        <a:spcBef>
                          <a:spcPts val="0"/>
                        </a:spcBef>
                        <a:spcAft>
                          <a:spcPts val="0"/>
                        </a:spcAft>
                        <a:buNone/>
                      </a:pPr>
                      <a:r>
                        <a:rPr lang="en-US" sz="1300" b="1" cap="none" spc="0">
                          <a:solidFill>
                            <a:schemeClr val="tx1"/>
                          </a:solidFill>
                          <a:sym typeface="Roboto"/>
                        </a:rPr>
                        <a:t>Investment size</a:t>
                      </a:r>
                      <a:endParaRPr sz="1300" b="1" cap="none" spc="0">
                        <a:solidFill>
                          <a:schemeClr val="tx1"/>
                        </a:solidFill>
                        <a:latin typeface="Roboto"/>
                        <a:ea typeface="Roboto"/>
                        <a:cs typeface="Roboto"/>
                        <a:sym typeface="Roboto"/>
                      </a:endParaRPr>
                    </a:p>
                  </a:txBody>
                  <a:tcPr marL="50216" marR="41408" marT="14348" marB="107607" anchor="b"/>
                </a:tc>
                <a:tc>
                  <a:txBody>
                    <a:bodyPr/>
                    <a:lstStyle/>
                    <a:p>
                      <a:pPr marL="0" lvl="0" indent="0" algn="ctr" rtl="0">
                        <a:lnSpc>
                          <a:spcPct val="115000"/>
                        </a:lnSpc>
                        <a:spcBef>
                          <a:spcPts val="0"/>
                        </a:spcBef>
                        <a:spcAft>
                          <a:spcPts val="0"/>
                        </a:spcAft>
                        <a:buNone/>
                      </a:pPr>
                      <a:r>
                        <a:rPr lang="en-US" sz="1300" b="1" cap="none" spc="0">
                          <a:solidFill>
                            <a:schemeClr val="tx1"/>
                          </a:solidFill>
                          <a:sym typeface="Roboto"/>
                        </a:rPr>
                        <a:t>Investments</a:t>
                      </a:r>
                      <a:endParaRPr sz="1300" b="1" cap="none" spc="0">
                        <a:solidFill>
                          <a:schemeClr val="tx1"/>
                        </a:solidFill>
                        <a:latin typeface="Roboto"/>
                        <a:ea typeface="Roboto"/>
                        <a:cs typeface="Roboto"/>
                        <a:sym typeface="Roboto"/>
                      </a:endParaRPr>
                    </a:p>
                  </a:txBody>
                  <a:tcPr marL="50216" marR="41408" marT="14348" marB="107607" anchor="b"/>
                </a:tc>
                <a:extLst>
                  <a:ext uri="{0D108BD9-81ED-4DB2-BD59-A6C34878D82A}">
                    <a16:rowId xmlns:a16="http://schemas.microsoft.com/office/drawing/2014/main" val="10000"/>
                  </a:ext>
                </a:extLst>
              </a:tr>
              <a:tr h="229562">
                <a:tc>
                  <a:txBody>
                    <a:bodyPr/>
                    <a:lstStyle/>
                    <a:p>
                      <a:pPr marL="0" lvl="0" indent="0" algn="l" rtl="0">
                        <a:lnSpc>
                          <a:spcPct val="115000"/>
                        </a:lnSpc>
                        <a:spcBef>
                          <a:spcPts val="0"/>
                        </a:spcBef>
                        <a:spcAft>
                          <a:spcPts val="0"/>
                        </a:spcAft>
                        <a:buNone/>
                      </a:pPr>
                      <a:r>
                        <a:rPr lang="en-US" sz="1250" b="1" cap="none" spc="0" dirty="0">
                          <a:solidFill>
                            <a:schemeClr val="tx1"/>
                          </a:solidFill>
                          <a:sym typeface="Roboto"/>
                        </a:rPr>
                        <a:t>500 Global</a:t>
                      </a:r>
                      <a:endParaRPr sz="1250" b="1" cap="none" spc="0" dirty="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a:solidFill>
                            <a:schemeClr val="tx1"/>
                          </a:solidFill>
                          <a:sym typeface="Roboto"/>
                        </a:rPr>
                        <a:t>Technology</a:t>
                      </a:r>
                      <a:endParaRPr sz="1250" b="0" cap="none" spc="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dirty="0">
                          <a:solidFill>
                            <a:schemeClr val="tx1"/>
                          </a:solidFill>
                          <a:sym typeface="Roboto"/>
                        </a:rPr>
                        <a:t>Seed, Series A</a:t>
                      </a:r>
                      <a:endParaRPr sz="1250" b="0" cap="none" spc="0" dirty="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a:solidFill>
                            <a:schemeClr val="tx1"/>
                          </a:solidFill>
                          <a:sym typeface="Roboto"/>
                        </a:rPr>
                        <a:t>Undisclosed</a:t>
                      </a:r>
                      <a:endParaRPr sz="1250" b="0" cap="none" spc="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a:solidFill>
                            <a:schemeClr val="tx1"/>
                          </a:solidFill>
                          <a:sym typeface="Roboto"/>
                        </a:rPr>
                        <a:t>2,771</a:t>
                      </a:r>
                      <a:endParaRPr sz="1250" b="0" cap="none" spc="0">
                        <a:solidFill>
                          <a:schemeClr val="tx1"/>
                        </a:solidFill>
                        <a:latin typeface="Roboto"/>
                        <a:ea typeface="Roboto"/>
                        <a:cs typeface="Roboto"/>
                        <a:sym typeface="Roboto"/>
                      </a:endParaRPr>
                    </a:p>
                  </a:txBody>
                  <a:tcPr marL="50216" marR="42250" marT="14348" marB="107607"/>
                </a:tc>
                <a:extLst>
                  <a:ext uri="{0D108BD9-81ED-4DB2-BD59-A6C34878D82A}">
                    <a16:rowId xmlns:a16="http://schemas.microsoft.com/office/drawing/2014/main" val="10001"/>
                  </a:ext>
                </a:extLst>
              </a:tr>
              <a:tr h="300941">
                <a:tc>
                  <a:txBody>
                    <a:bodyPr/>
                    <a:lstStyle/>
                    <a:p>
                      <a:pPr marL="0" lvl="0" indent="0" algn="l" rtl="0">
                        <a:lnSpc>
                          <a:spcPct val="115000"/>
                        </a:lnSpc>
                        <a:spcBef>
                          <a:spcPts val="0"/>
                        </a:spcBef>
                        <a:spcAft>
                          <a:spcPts val="0"/>
                        </a:spcAft>
                        <a:buNone/>
                      </a:pPr>
                      <a:r>
                        <a:rPr lang="en-US" sz="1250" b="1" cap="none" spc="0" dirty="0">
                          <a:solidFill>
                            <a:schemeClr val="tx1"/>
                          </a:solidFill>
                          <a:sym typeface="Roboto"/>
                        </a:rPr>
                        <a:t>8Capita Partners</a:t>
                      </a:r>
                      <a:endParaRPr sz="1250" b="1" cap="none" spc="0" dirty="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dirty="0">
                          <a:solidFill>
                            <a:schemeClr val="tx1"/>
                          </a:solidFill>
                          <a:sym typeface="Roboto"/>
                        </a:rPr>
                        <a:t>SaaS, ECommerce, Marketplace, Platform, Media</a:t>
                      </a:r>
                      <a:endParaRPr sz="1250" b="0" cap="none" spc="0" dirty="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a:solidFill>
                            <a:schemeClr val="tx1"/>
                          </a:solidFill>
                          <a:sym typeface="Roboto"/>
                        </a:rPr>
                        <a:t>Seed, Series A</a:t>
                      </a:r>
                      <a:endParaRPr sz="1250" b="0" cap="none" spc="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a:solidFill>
                            <a:schemeClr val="tx1"/>
                          </a:solidFill>
                          <a:sym typeface="Roboto"/>
                        </a:rPr>
                        <a:t>$200K – $3M</a:t>
                      </a:r>
                      <a:endParaRPr sz="1250" b="0" cap="none" spc="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a:solidFill>
                            <a:schemeClr val="tx1"/>
                          </a:solidFill>
                          <a:sym typeface="Roboto"/>
                        </a:rPr>
                        <a:t>35</a:t>
                      </a:r>
                      <a:endParaRPr sz="1250" b="0" cap="none" spc="0">
                        <a:solidFill>
                          <a:schemeClr val="tx1"/>
                        </a:solidFill>
                        <a:latin typeface="Roboto"/>
                        <a:ea typeface="Roboto"/>
                        <a:cs typeface="Roboto"/>
                        <a:sym typeface="Roboto"/>
                      </a:endParaRPr>
                    </a:p>
                  </a:txBody>
                  <a:tcPr marL="50216" marR="42250" marT="14348" marB="107607"/>
                </a:tc>
                <a:extLst>
                  <a:ext uri="{0D108BD9-81ED-4DB2-BD59-A6C34878D82A}">
                    <a16:rowId xmlns:a16="http://schemas.microsoft.com/office/drawing/2014/main" val="10002"/>
                  </a:ext>
                </a:extLst>
              </a:tr>
              <a:tr h="229562">
                <a:tc>
                  <a:txBody>
                    <a:bodyPr/>
                    <a:lstStyle/>
                    <a:p>
                      <a:pPr marL="0" lvl="0" indent="0" algn="l" rtl="0">
                        <a:lnSpc>
                          <a:spcPct val="115000"/>
                        </a:lnSpc>
                        <a:spcBef>
                          <a:spcPts val="0"/>
                        </a:spcBef>
                        <a:spcAft>
                          <a:spcPts val="0"/>
                        </a:spcAft>
                        <a:buNone/>
                      </a:pPr>
                      <a:r>
                        <a:rPr lang="en-US" sz="1250" b="1" cap="none" spc="0" dirty="0">
                          <a:solidFill>
                            <a:schemeClr val="tx1"/>
                          </a:solidFill>
                          <a:sym typeface="Roboto"/>
                        </a:rPr>
                        <a:t>Alpha JWC Ventures</a:t>
                      </a:r>
                      <a:endParaRPr sz="1250" b="1" cap="none" spc="0" dirty="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a:solidFill>
                            <a:schemeClr val="tx1"/>
                          </a:solidFill>
                          <a:sym typeface="Roboto"/>
                        </a:rPr>
                        <a:t>Technology</a:t>
                      </a:r>
                      <a:endParaRPr sz="1250" b="0" cap="none" spc="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a:solidFill>
                            <a:schemeClr val="tx1"/>
                          </a:solidFill>
                          <a:sym typeface="Roboto"/>
                        </a:rPr>
                        <a:t>Seed, SeriesA, A+</a:t>
                      </a:r>
                      <a:endParaRPr sz="1250" b="0" cap="none" spc="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a:solidFill>
                            <a:schemeClr val="tx1"/>
                          </a:solidFill>
                          <a:sym typeface="Roboto"/>
                        </a:rPr>
                        <a:t>Undisclosed</a:t>
                      </a:r>
                      <a:endParaRPr sz="1250" b="0" cap="none" spc="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a:solidFill>
                            <a:schemeClr val="tx1"/>
                          </a:solidFill>
                          <a:sym typeface="Roboto"/>
                        </a:rPr>
                        <a:t>77</a:t>
                      </a:r>
                      <a:endParaRPr sz="1250" b="0" cap="none" spc="0">
                        <a:solidFill>
                          <a:schemeClr val="tx1"/>
                        </a:solidFill>
                        <a:latin typeface="Roboto"/>
                        <a:ea typeface="Roboto"/>
                        <a:cs typeface="Roboto"/>
                        <a:sym typeface="Roboto"/>
                      </a:endParaRPr>
                    </a:p>
                  </a:txBody>
                  <a:tcPr marL="50216" marR="42250" marT="14348" marB="107607"/>
                </a:tc>
                <a:extLst>
                  <a:ext uri="{0D108BD9-81ED-4DB2-BD59-A6C34878D82A}">
                    <a16:rowId xmlns:a16="http://schemas.microsoft.com/office/drawing/2014/main" val="10003"/>
                  </a:ext>
                </a:extLst>
              </a:tr>
              <a:tr h="229562">
                <a:tc>
                  <a:txBody>
                    <a:bodyPr/>
                    <a:lstStyle/>
                    <a:p>
                      <a:pPr marL="0" lvl="0" indent="0" algn="l" rtl="0">
                        <a:lnSpc>
                          <a:spcPct val="115000"/>
                        </a:lnSpc>
                        <a:spcBef>
                          <a:spcPts val="0"/>
                        </a:spcBef>
                        <a:spcAft>
                          <a:spcPts val="0"/>
                        </a:spcAft>
                        <a:buNone/>
                      </a:pPr>
                      <a:r>
                        <a:rPr lang="en-US" sz="1250" b="1" cap="none" spc="0" dirty="0">
                          <a:solidFill>
                            <a:schemeClr val="tx1"/>
                          </a:solidFill>
                          <a:sym typeface="Roboto"/>
                        </a:rPr>
                        <a:t>B Capital Group</a:t>
                      </a:r>
                      <a:endParaRPr sz="1250" b="1" cap="none" spc="0" dirty="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dirty="0">
                          <a:solidFill>
                            <a:schemeClr val="tx1"/>
                          </a:solidFill>
                          <a:sym typeface="Roboto"/>
                        </a:rPr>
                        <a:t>Healthcare, Consumer, Enterprise Software</a:t>
                      </a:r>
                      <a:endParaRPr sz="1250" b="0" cap="none" spc="0" dirty="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dirty="0">
                          <a:solidFill>
                            <a:schemeClr val="tx1"/>
                          </a:solidFill>
                          <a:sym typeface="Roboto"/>
                        </a:rPr>
                        <a:t>Seed, Series A, A+</a:t>
                      </a:r>
                      <a:endParaRPr sz="1250" b="0" cap="none" spc="0" dirty="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dirty="0">
                          <a:solidFill>
                            <a:schemeClr val="tx1"/>
                          </a:solidFill>
                          <a:sym typeface="Roboto"/>
                        </a:rPr>
                        <a:t>Undisclosed</a:t>
                      </a:r>
                      <a:endParaRPr sz="1250" b="0" cap="none" spc="0" dirty="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dirty="0">
                          <a:solidFill>
                            <a:schemeClr val="tx1"/>
                          </a:solidFill>
                          <a:sym typeface="Roboto"/>
                        </a:rPr>
                        <a:t>139</a:t>
                      </a:r>
                      <a:endParaRPr sz="1250" b="0" cap="none" spc="0" dirty="0">
                        <a:solidFill>
                          <a:schemeClr val="tx1"/>
                        </a:solidFill>
                        <a:latin typeface="Roboto"/>
                        <a:ea typeface="Roboto"/>
                        <a:cs typeface="Roboto"/>
                        <a:sym typeface="Roboto"/>
                      </a:endParaRPr>
                    </a:p>
                  </a:txBody>
                  <a:tcPr marL="50216" marR="42250" marT="14348" marB="107607"/>
                </a:tc>
                <a:extLst>
                  <a:ext uri="{0D108BD9-81ED-4DB2-BD59-A6C34878D82A}">
                    <a16:rowId xmlns:a16="http://schemas.microsoft.com/office/drawing/2014/main" val="10004"/>
                  </a:ext>
                </a:extLst>
              </a:tr>
              <a:tr h="229562">
                <a:tc>
                  <a:txBody>
                    <a:bodyPr/>
                    <a:lstStyle/>
                    <a:p>
                      <a:pPr marL="0" lvl="0" indent="0" algn="l" rtl="0">
                        <a:lnSpc>
                          <a:spcPct val="115000"/>
                        </a:lnSpc>
                        <a:spcBef>
                          <a:spcPts val="0"/>
                        </a:spcBef>
                        <a:spcAft>
                          <a:spcPts val="0"/>
                        </a:spcAft>
                        <a:buNone/>
                      </a:pPr>
                      <a:r>
                        <a:rPr lang="en-US" sz="1250" b="1" cap="none" spc="0" dirty="0" err="1">
                          <a:solidFill>
                            <a:schemeClr val="tx1"/>
                          </a:solidFill>
                          <a:sym typeface="Roboto"/>
                        </a:rPr>
                        <a:t>Coent</a:t>
                      </a:r>
                      <a:endParaRPr sz="1250" b="1" cap="none" spc="0" dirty="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dirty="0">
                          <a:solidFill>
                            <a:schemeClr val="tx1"/>
                          </a:solidFill>
                          <a:sym typeface="Roboto"/>
                        </a:rPr>
                        <a:t>Financial Services, Intech, </a:t>
                      </a:r>
                      <a:r>
                        <a:rPr lang="en-US" sz="1250" b="0" cap="none" spc="0" dirty="0" err="1">
                          <a:solidFill>
                            <a:schemeClr val="tx1"/>
                          </a:solidFill>
                          <a:sym typeface="Roboto"/>
                        </a:rPr>
                        <a:t>BioTech</a:t>
                      </a:r>
                      <a:endParaRPr sz="1250" b="0" cap="none" spc="0" dirty="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a:solidFill>
                            <a:schemeClr val="tx1"/>
                          </a:solidFill>
                          <a:sym typeface="Roboto"/>
                        </a:rPr>
                        <a:t>Seed</a:t>
                      </a:r>
                      <a:endParaRPr sz="1250" b="0" cap="none" spc="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a:solidFill>
                            <a:schemeClr val="tx1"/>
                          </a:solidFill>
                          <a:sym typeface="Roboto"/>
                        </a:rPr>
                        <a:t>$100K – $1M</a:t>
                      </a:r>
                      <a:endParaRPr sz="1250" b="0" cap="none" spc="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dirty="0">
                          <a:solidFill>
                            <a:schemeClr val="tx1"/>
                          </a:solidFill>
                          <a:sym typeface="Roboto"/>
                        </a:rPr>
                        <a:t>11</a:t>
                      </a:r>
                      <a:endParaRPr sz="1250" b="0" cap="none" spc="0" dirty="0">
                        <a:solidFill>
                          <a:schemeClr val="tx1"/>
                        </a:solidFill>
                        <a:latin typeface="Roboto"/>
                        <a:ea typeface="Roboto"/>
                        <a:cs typeface="Roboto"/>
                        <a:sym typeface="Roboto"/>
                      </a:endParaRPr>
                    </a:p>
                  </a:txBody>
                  <a:tcPr marL="50216" marR="42250" marT="14348" marB="107607"/>
                </a:tc>
                <a:extLst>
                  <a:ext uri="{0D108BD9-81ED-4DB2-BD59-A6C34878D82A}">
                    <a16:rowId xmlns:a16="http://schemas.microsoft.com/office/drawing/2014/main" val="10005"/>
                  </a:ext>
                </a:extLst>
              </a:tr>
              <a:tr h="229562">
                <a:tc>
                  <a:txBody>
                    <a:bodyPr/>
                    <a:lstStyle/>
                    <a:p>
                      <a:pPr marL="0" lvl="0" indent="0" algn="l" rtl="0">
                        <a:lnSpc>
                          <a:spcPct val="115000"/>
                        </a:lnSpc>
                        <a:spcBef>
                          <a:spcPts val="0"/>
                        </a:spcBef>
                        <a:spcAft>
                          <a:spcPts val="0"/>
                        </a:spcAft>
                        <a:buNone/>
                      </a:pPr>
                      <a:r>
                        <a:rPr lang="en-US" sz="1250" b="1" cap="none" spc="0" dirty="0" err="1">
                          <a:solidFill>
                            <a:schemeClr val="tx1"/>
                          </a:solidFill>
                          <a:sym typeface="Roboto"/>
                        </a:rPr>
                        <a:t>Expara</a:t>
                      </a:r>
                      <a:endParaRPr sz="1250" b="1" cap="none" spc="0" dirty="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a:solidFill>
                            <a:schemeClr val="tx1"/>
                          </a:solidFill>
                          <a:sym typeface="Roboto"/>
                        </a:rPr>
                        <a:t>Technology</a:t>
                      </a:r>
                      <a:endParaRPr sz="1250" b="0" cap="none" spc="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a:solidFill>
                            <a:schemeClr val="tx1"/>
                          </a:solidFill>
                          <a:sym typeface="Roboto"/>
                        </a:rPr>
                        <a:t>Seed</a:t>
                      </a:r>
                      <a:endParaRPr sz="1250" b="0" cap="none" spc="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a:solidFill>
                            <a:schemeClr val="tx1"/>
                          </a:solidFill>
                          <a:sym typeface="Roboto"/>
                        </a:rPr>
                        <a:t>$200K – $500K</a:t>
                      </a:r>
                      <a:endParaRPr sz="1250" b="0" cap="none" spc="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dirty="0">
                          <a:solidFill>
                            <a:schemeClr val="tx1"/>
                          </a:solidFill>
                          <a:sym typeface="Roboto"/>
                        </a:rPr>
                        <a:t>18</a:t>
                      </a:r>
                      <a:endParaRPr sz="1250" b="0" cap="none" spc="0" dirty="0">
                        <a:solidFill>
                          <a:schemeClr val="tx1"/>
                        </a:solidFill>
                        <a:latin typeface="Roboto"/>
                        <a:ea typeface="Roboto"/>
                        <a:cs typeface="Roboto"/>
                        <a:sym typeface="Roboto"/>
                      </a:endParaRPr>
                    </a:p>
                  </a:txBody>
                  <a:tcPr marL="50216" marR="42250" marT="14348" marB="107607"/>
                </a:tc>
                <a:extLst>
                  <a:ext uri="{0D108BD9-81ED-4DB2-BD59-A6C34878D82A}">
                    <a16:rowId xmlns:a16="http://schemas.microsoft.com/office/drawing/2014/main" val="10006"/>
                  </a:ext>
                </a:extLst>
              </a:tr>
              <a:tr h="229562">
                <a:tc>
                  <a:txBody>
                    <a:bodyPr/>
                    <a:lstStyle/>
                    <a:p>
                      <a:pPr marL="0" lvl="0" indent="0" algn="l" rtl="0">
                        <a:lnSpc>
                          <a:spcPct val="115000"/>
                        </a:lnSpc>
                        <a:spcBef>
                          <a:spcPts val="0"/>
                        </a:spcBef>
                        <a:spcAft>
                          <a:spcPts val="0"/>
                        </a:spcAft>
                        <a:buNone/>
                      </a:pPr>
                      <a:r>
                        <a:rPr lang="en-US" sz="1250" b="1" cap="none" spc="0" dirty="0">
                          <a:solidFill>
                            <a:schemeClr val="tx1"/>
                          </a:solidFill>
                          <a:sym typeface="Roboto"/>
                        </a:rPr>
                        <a:t>Gobi Partners</a:t>
                      </a:r>
                      <a:endParaRPr sz="1250" b="1" cap="none" spc="0" dirty="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a:solidFill>
                            <a:schemeClr val="tx1"/>
                          </a:solidFill>
                          <a:sym typeface="Roboto"/>
                        </a:rPr>
                        <a:t>Technology</a:t>
                      </a:r>
                      <a:endParaRPr sz="1250" b="0" cap="none" spc="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a:solidFill>
                            <a:schemeClr val="tx1"/>
                          </a:solidFill>
                          <a:sym typeface="Roboto"/>
                        </a:rPr>
                        <a:t>Seed, Series A, A+</a:t>
                      </a:r>
                      <a:endParaRPr sz="1250" b="0" cap="none" spc="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a:solidFill>
                            <a:schemeClr val="tx1"/>
                          </a:solidFill>
                          <a:sym typeface="Roboto"/>
                        </a:rPr>
                        <a:t>$2M – $8M</a:t>
                      </a:r>
                      <a:endParaRPr sz="1250" b="0" cap="none" spc="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dirty="0">
                          <a:solidFill>
                            <a:schemeClr val="tx1"/>
                          </a:solidFill>
                          <a:sym typeface="Roboto"/>
                        </a:rPr>
                        <a:t>179</a:t>
                      </a:r>
                      <a:endParaRPr sz="1250" b="0" cap="none" spc="0" dirty="0">
                        <a:solidFill>
                          <a:schemeClr val="tx1"/>
                        </a:solidFill>
                        <a:latin typeface="Roboto"/>
                        <a:ea typeface="Roboto"/>
                        <a:cs typeface="Roboto"/>
                        <a:sym typeface="Roboto"/>
                      </a:endParaRPr>
                    </a:p>
                  </a:txBody>
                  <a:tcPr marL="50216" marR="42250" marT="14348" marB="107607"/>
                </a:tc>
                <a:extLst>
                  <a:ext uri="{0D108BD9-81ED-4DB2-BD59-A6C34878D82A}">
                    <a16:rowId xmlns:a16="http://schemas.microsoft.com/office/drawing/2014/main" val="10007"/>
                  </a:ext>
                </a:extLst>
              </a:tr>
              <a:tr h="229562">
                <a:tc>
                  <a:txBody>
                    <a:bodyPr/>
                    <a:lstStyle/>
                    <a:p>
                      <a:pPr marL="0" lvl="0" indent="0" algn="l" rtl="0">
                        <a:lnSpc>
                          <a:spcPct val="115000"/>
                        </a:lnSpc>
                        <a:spcBef>
                          <a:spcPts val="0"/>
                        </a:spcBef>
                        <a:spcAft>
                          <a:spcPts val="0"/>
                        </a:spcAft>
                        <a:buNone/>
                      </a:pPr>
                      <a:r>
                        <a:rPr lang="en-US" sz="1250" b="1" cap="none" spc="0" dirty="0">
                          <a:solidFill>
                            <a:schemeClr val="tx1"/>
                          </a:solidFill>
                          <a:sym typeface="Roboto"/>
                        </a:rPr>
                        <a:t>Golden Gate Ventures</a:t>
                      </a:r>
                      <a:endParaRPr sz="1250" b="1" cap="none" spc="0" dirty="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dirty="0">
                          <a:solidFill>
                            <a:schemeClr val="tx1"/>
                          </a:solidFill>
                          <a:sym typeface="Roboto"/>
                        </a:rPr>
                        <a:t>Technology</a:t>
                      </a:r>
                      <a:endParaRPr sz="1250" b="0" cap="none" spc="0" dirty="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a:solidFill>
                            <a:schemeClr val="tx1"/>
                          </a:solidFill>
                          <a:sym typeface="Roboto"/>
                        </a:rPr>
                        <a:t>Seed, Series A, A+</a:t>
                      </a:r>
                      <a:endParaRPr sz="1250" b="0" cap="none" spc="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a:solidFill>
                            <a:schemeClr val="tx1"/>
                          </a:solidFill>
                          <a:sym typeface="Roboto"/>
                        </a:rPr>
                        <a:t>$1M – $5M</a:t>
                      </a:r>
                      <a:endParaRPr sz="1250" b="0" cap="none" spc="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dirty="0">
                          <a:solidFill>
                            <a:schemeClr val="tx1"/>
                          </a:solidFill>
                          <a:sym typeface="Roboto"/>
                        </a:rPr>
                        <a:t>60</a:t>
                      </a:r>
                      <a:endParaRPr sz="1250" b="0" cap="none" spc="0" dirty="0">
                        <a:solidFill>
                          <a:schemeClr val="tx1"/>
                        </a:solidFill>
                        <a:latin typeface="Roboto"/>
                        <a:ea typeface="Roboto"/>
                        <a:cs typeface="Roboto"/>
                        <a:sym typeface="Roboto"/>
                      </a:endParaRPr>
                    </a:p>
                  </a:txBody>
                  <a:tcPr marL="50216" marR="42250" marT="14348" marB="107607"/>
                </a:tc>
                <a:extLst>
                  <a:ext uri="{0D108BD9-81ED-4DB2-BD59-A6C34878D82A}">
                    <a16:rowId xmlns:a16="http://schemas.microsoft.com/office/drawing/2014/main" val="10008"/>
                  </a:ext>
                </a:extLst>
              </a:tr>
              <a:tr h="229562">
                <a:tc>
                  <a:txBody>
                    <a:bodyPr/>
                    <a:lstStyle/>
                    <a:p>
                      <a:pPr marL="0" lvl="0" indent="0" algn="l" rtl="0">
                        <a:lnSpc>
                          <a:spcPct val="115000"/>
                        </a:lnSpc>
                        <a:spcBef>
                          <a:spcPts val="0"/>
                        </a:spcBef>
                        <a:spcAft>
                          <a:spcPts val="0"/>
                        </a:spcAft>
                        <a:buNone/>
                      </a:pPr>
                      <a:r>
                        <a:rPr lang="en-US" sz="1250" b="1" cap="none" spc="0" dirty="0">
                          <a:solidFill>
                            <a:schemeClr val="tx1"/>
                          </a:solidFill>
                          <a:sym typeface="Roboto"/>
                        </a:rPr>
                        <a:t>Jungle Ventures</a:t>
                      </a:r>
                      <a:endParaRPr sz="1250" b="1" cap="none" spc="0" dirty="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a:solidFill>
                            <a:schemeClr val="tx1"/>
                          </a:solidFill>
                          <a:sym typeface="Roboto"/>
                        </a:rPr>
                        <a:t>Technology, Healthcare, Hospitality</a:t>
                      </a:r>
                      <a:endParaRPr sz="1250" b="0" cap="none" spc="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a:solidFill>
                            <a:schemeClr val="tx1"/>
                          </a:solidFill>
                          <a:sym typeface="Roboto"/>
                        </a:rPr>
                        <a:t>Seed</a:t>
                      </a:r>
                      <a:endParaRPr sz="1250" b="0" cap="none" spc="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a:solidFill>
                            <a:schemeClr val="tx1"/>
                          </a:solidFill>
                          <a:sym typeface="Roboto"/>
                        </a:rPr>
                        <a:t>Undisclosed</a:t>
                      </a:r>
                      <a:endParaRPr sz="1250" b="0" cap="none" spc="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dirty="0">
                          <a:solidFill>
                            <a:schemeClr val="tx1"/>
                          </a:solidFill>
                          <a:sym typeface="Roboto"/>
                        </a:rPr>
                        <a:t>101</a:t>
                      </a:r>
                      <a:endParaRPr sz="1250" b="0" cap="none" spc="0" dirty="0">
                        <a:solidFill>
                          <a:schemeClr val="tx1"/>
                        </a:solidFill>
                        <a:latin typeface="Roboto"/>
                        <a:ea typeface="Roboto"/>
                        <a:cs typeface="Roboto"/>
                        <a:sym typeface="Roboto"/>
                      </a:endParaRPr>
                    </a:p>
                  </a:txBody>
                  <a:tcPr marL="50216" marR="42250" marT="14348" marB="107607"/>
                </a:tc>
                <a:extLst>
                  <a:ext uri="{0D108BD9-81ED-4DB2-BD59-A6C34878D82A}">
                    <a16:rowId xmlns:a16="http://schemas.microsoft.com/office/drawing/2014/main" val="10009"/>
                  </a:ext>
                </a:extLst>
              </a:tr>
              <a:tr h="229562">
                <a:tc>
                  <a:txBody>
                    <a:bodyPr/>
                    <a:lstStyle/>
                    <a:p>
                      <a:pPr marL="0" lvl="0" indent="0" algn="l" rtl="0">
                        <a:lnSpc>
                          <a:spcPct val="115000"/>
                        </a:lnSpc>
                        <a:spcBef>
                          <a:spcPts val="0"/>
                        </a:spcBef>
                        <a:spcAft>
                          <a:spcPts val="0"/>
                        </a:spcAft>
                        <a:buNone/>
                      </a:pPr>
                      <a:r>
                        <a:rPr lang="en-US" sz="1250" b="1" cap="none" spc="0" dirty="0">
                          <a:solidFill>
                            <a:schemeClr val="tx1"/>
                          </a:solidFill>
                          <a:sym typeface="Roboto"/>
                        </a:rPr>
                        <a:t>Monk’s Hill Ventures</a:t>
                      </a:r>
                      <a:endParaRPr sz="1250" b="1" cap="none" spc="0" dirty="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a:solidFill>
                            <a:schemeClr val="tx1"/>
                          </a:solidFill>
                          <a:sym typeface="Roboto"/>
                        </a:rPr>
                        <a:t>Technology</a:t>
                      </a:r>
                      <a:endParaRPr sz="1250" b="0" cap="none" spc="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a:solidFill>
                            <a:schemeClr val="tx1"/>
                          </a:solidFill>
                          <a:sym typeface="Roboto"/>
                        </a:rPr>
                        <a:t>Series A</a:t>
                      </a:r>
                      <a:endParaRPr sz="1250" b="0" cap="none" spc="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a:solidFill>
                            <a:schemeClr val="tx1"/>
                          </a:solidFill>
                          <a:sym typeface="Roboto"/>
                        </a:rPr>
                        <a:t>$1M – $3M</a:t>
                      </a:r>
                      <a:endParaRPr sz="1250" b="0" cap="none" spc="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dirty="0">
                          <a:solidFill>
                            <a:schemeClr val="tx1"/>
                          </a:solidFill>
                          <a:sym typeface="Roboto"/>
                        </a:rPr>
                        <a:t>56</a:t>
                      </a:r>
                      <a:endParaRPr sz="1250" b="0" cap="none" spc="0" dirty="0">
                        <a:solidFill>
                          <a:schemeClr val="tx1"/>
                        </a:solidFill>
                        <a:latin typeface="Roboto"/>
                        <a:ea typeface="Roboto"/>
                        <a:cs typeface="Roboto"/>
                        <a:sym typeface="Roboto"/>
                      </a:endParaRPr>
                    </a:p>
                  </a:txBody>
                  <a:tcPr marL="50216" marR="42250" marT="14348" marB="107607"/>
                </a:tc>
                <a:extLst>
                  <a:ext uri="{0D108BD9-81ED-4DB2-BD59-A6C34878D82A}">
                    <a16:rowId xmlns:a16="http://schemas.microsoft.com/office/drawing/2014/main" val="10010"/>
                  </a:ext>
                </a:extLst>
              </a:tr>
              <a:tr h="229562">
                <a:tc>
                  <a:txBody>
                    <a:bodyPr/>
                    <a:lstStyle/>
                    <a:p>
                      <a:pPr marL="0" lvl="0" indent="0" algn="l" rtl="0">
                        <a:lnSpc>
                          <a:spcPct val="115000"/>
                        </a:lnSpc>
                        <a:spcBef>
                          <a:spcPts val="0"/>
                        </a:spcBef>
                        <a:spcAft>
                          <a:spcPts val="0"/>
                        </a:spcAft>
                        <a:buNone/>
                      </a:pPr>
                      <a:r>
                        <a:rPr lang="en-US" sz="1250" b="1" cap="none" spc="0" dirty="0">
                          <a:solidFill>
                            <a:schemeClr val="tx1"/>
                          </a:solidFill>
                          <a:sym typeface="Roboto"/>
                        </a:rPr>
                        <a:t>NGC Ventures</a:t>
                      </a:r>
                      <a:endParaRPr sz="1250" b="1" cap="none" spc="0" dirty="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a:solidFill>
                            <a:schemeClr val="tx1"/>
                          </a:solidFill>
                          <a:sym typeface="Roboto"/>
                        </a:rPr>
                        <a:t>Technology</a:t>
                      </a:r>
                      <a:endParaRPr sz="1250" b="0" cap="none" spc="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a:solidFill>
                            <a:schemeClr val="tx1"/>
                          </a:solidFill>
                          <a:sym typeface="Roboto"/>
                        </a:rPr>
                        <a:t>Seed</a:t>
                      </a:r>
                      <a:endParaRPr sz="1250" b="0" cap="none" spc="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a:solidFill>
                            <a:schemeClr val="tx1"/>
                          </a:solidFill>
                          <a:sym typeface="Roboto"/>
                        </a:rPr>
                        <a:t>Undisclosed</a:t>
                      </a:r>
                      <a:endParaRPr sz="1250" b="0" cap="none" spc="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dirty="0">
                          <a:solidFill>
                            <a:schemeClr val="tx1"/>
                          </a:solidFill>
                          <a:sym typeface="Roboto"/>
                        </a:rPr>
                        <a:t>100</a:t>
                      </a:r>
                      <a:endParaRPr sz="1250" b="0" cap="none" spc="0" dirty="0">
                        <a:solidFill>
                          <a:schemeClr val="tx1"/>
                        </a:solidFill>
                        <a:latin typeface="Roboto"/>
                        <a:ea typeface="Roboto"/>
                        <a:cs typeface="Roboto"/>
                        <a:sym typeface="Roboto"/>
                      </a:endParaRPr>
                    </a:p>
                  </a:txBody>
                  <a:tcPr marL="50216" marR="42250" marT="14348" marB="107607"/>
                </a:tc>
                <a:extLst>
                  <a:ext uri="{0D108BD9-81ED-4DB2-BD59-A6C34878D82A}">
                    <a16:rowId xmlns:a16="http://schemas.microsoft.com/office/drawing/2014/main" val="10011"/>
                  </a:ext>
                </a:extLst>
              </a:tr>
              <a:tr h="229562">
                <a:tc>
                  <a:txBody>
                    <a:bodyPr/>
                    <a:lstStyle/>
                    <a:p>
                      <a:pPr marL="0" lvl="0" indent="0" algn="l" rtl="0">
                        <a:lnSpc>
                          <a:spcPct val="115000"/>
                        </a:lnSpc>
                        <a:spcBef>
                          <a:spcPts val="0"/>
                        </a:spcBef>
                        <a:spcAft>
                          <a:spcPts val="0"/>
                        </a:spcAft>
                        <a:buNone/>
                      </a:pPr>
                      <a:r>
                        <a:rPr lang="en-US" sz="1250" b="1" cap="none" spc="0" dirty="0">
                          <a:solidFill>
                            <a:schemeClr val="tx1"/>
                          </a:solidFill>
                          <a:sym typeface="Roboto"/>
                        </a:rPr>
                        <a:t>Quest Ventures</a:t>
                      </a:r>
                      <a:endParaRPr sz="1250" b="1" cap="none" spc="0" dirty="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a:solidFill>
                            <a:schemeClr val="tx1"/>
                          </a:solidFill>
                          <a:sym typeface="Roboto"/>
                        </a:rPr>
                        <a:t>Technology</a:t>
                      </a:r>
                      <a:endParaRPr sz="1250" b="0" cap="none" spc="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a:solidFill>
                            <a:schemeClr val="tx1"/>
                          </a:solidFill>
                          <a:sym typeface="Roboto"/>
                        </a:rPr>
                        <a:t>Seed</a:t>
                      </a:r>
                      <a:endParaRPr sz="1250" b="0" cap="none" spc="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a:solidFill>
                            <a:schemeClr val="tx1"/>
                          </a:solidFill>
                          <a:sym typeface="Roboto"/>
                        </a:rPr>
                        <a:t>Undisclosed</a:t>
                      </a:r>
                      <a:endParaRPr sz="1250" b="0" cap="none" spc="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dirty="0">
                          <a:solidFill>
                            <a:schemeClr val="tx1"/>
                          </a:solidFill>
                          <a:sym typeface="Roboto"/>
                        </a:rPr>
                        <a:t>85</a:t>
                      </a:r>
                      <a:endParaRPr sz="1250" b="0" cap="none" spc="0" dirty="0">
                        <a:solidFill>
                          <a:schemeClr val="tx1"/>
                        </a:solidFill>
                        <a:latin typeface="Roboto"/>
                        <a:ea typeface="Roboto"/>
                        <a:cs typeface="Roboto"/>
                        <a:sym typeface="Roboto"/>
                      </a:endParaRPr>
                    </a:p>
                  </a:txBody>
                  <a:tcPr marL="50216" marR="42250" marT="14348" marB="107607"/>
                </a:tc>
                <a:extLst>
                  <a:ext uri="{0D108BD9-81ED-4DB2-BD59-A6C34878D82A}">
                    <a16:rowId xmlns:a16="http://schemas.microsoft.com/office/drawing/2014/main" val="10012"/>
                  </a:ext>
                </a:extLst>
              </a:tr>
              <a:tr h="229562">
                <a:tc>
                  <a:txBody>
                    <a:bodyPr/>
                    <a:lstStyle/>
                    <a:p>
                      <a:pPr marL="0" lvl="0" indent="0" algn="l" rtl="0">
                        <a:lnSpc>
                          <a:spcPct val="115000"/>
                        </a:lnSpc>
                        <a:spcBef>
                          <a:spcPts val="0"/>
                        </a:spcBef>
                        <a:spcAft>
                          <a:spcPts val="0"/>
                        </a:spcAft>
                        <a:buNone/>
                      </a:pPr>
                      <a:r>
                        <a:rPr lang="en-US" sz="1250" b="1" cap="none" spc="0" dirty="0">
                          <a:solidFill>
                            <a:schemeClr val="tx1"/>
                          </a:solidFill>
                          <a:sym typeface="Roboto"/>
                        </a:rPr>
                        <a:t>Wavemaker Partners</a:t>
                      </a:r>
                      <a:endParaRPr sz="1250" b="1" cap="none" spc="0" dirty="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a:solidFill>
                            <a:schemeClr val="tx1"/>
                          </a:solidFill>
                          <a:sym typeface="Roboto"/>
                        </a:rPr>
                        <a:t>Technology</a:t>
                      </a:r>
                      <a:endParaRPr sz="1250" b="0" cap="none" spc="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a:solidFill>
                            <a:schemeClr val="tx1"/>
                          </a:solidFill>
                          <a:sym typeface="Roboto"/>
                        </a:rPr>
                        <a:t>Seed</a:t>
                      </a:r>
                      <a:endParaRPr sz="1250" b="0" cap="none" spc="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a:solidFill>
                            <a:schemeClr val="tx1"/>
                          </a:solidFill>
                          <a:sym typeface="Roboto"/>
                        </a:rPr>
                        <a:t>$200K – $7M</a:t>
                      </a:r>
                      <a:endParaRPr sz="1250" b="0" cap="none" spc="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dirty="0">
                          <a:solidFill>
                            <a:schemeClr val="tx1"/>
                          </a:solidFill>
                          <a:sym typeface="Roboto"/>
                        </a:rPr>
                        <a:t>480</a:t>
                      </a:r>
                      <a:endParaRPr sz="1250" b="0" cap="none" spc="0" dirty="0">
                        <a:solidFill>
                          <a:schemeClr val="tx1"/>
                        </a:solidFill>
                        <a:latin typeface="Roboto"/>
                        <a:ea typeface="Roboto"/>
                        <a:cs typeface="Roboto"/>
                        <a:sym typeface="Roboto"/>
                      </a:endParaRPr>
                    </a:p>
                  </a:txBody>
                  <a:tcPr marL="50216" marR="42250" marT="14348" marB="107607"/>
                </a:tc>
                <a:extLst>
                  <a:ext uri="{0D108BD9-81ED-4DB2-BD59-A6C34878D82A}">
                    <a16:rowId xmlns:a16="http://schemas.microsoft.com/office/drawing/2014/main" val="10013"/>
                  </a:ext>
                </a:extLst>
              </a:tr>
              <a:tr h="229562">
                <a:tc>
                  <a:txBody>
                    <a:bodyPr/>
                    <a:lstStyle/>
                    <a:p>
                      <a:pPr marL="0" lvl="0" indent="0" algn="l" rtl="0">
                        <a:lnSpc>
                          <a:spcPct val="115000"/>
                        </a:lnSpc>
                        <a:spcBef>
                          <a:spcPts val="0"/>
                        </a:spcBef>
                        <a:spcAft>
                          <a:spcPts val="0"/>
                        </a:spcAft>
                        <a:buNone/>
                      </a:pPr>
                      <a:r>
                        <a:rPr lang="en-US" sz="1250" b="1" cap="none" spc="0" dirty="0">
                          <a:solidFill>
                            <a:schemeClr val="tx1"/>
                          </a:solidFill>
                          <a:sym typeface="Roboto"/>
                        </a:rPr>
                        <a:t>Spiral Ventures</a:t>
                      </a:r>
                      <a:endParaRPr sz="1250" b="1" cap="none" spc="0" dirty="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a:solidFill>
                            <a:schemeClr val="tx1"/>
                          </a:solidFill>
                          <a:sym typeface="Roboto"/>
                        </a:rPr>
                        <a:t>Technology</a:t>
                      </a:r>
                      <a:endParaRPr sz="1250" b="0" cap="none" spc="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a:solidFill>
                            <a:schemeClr val="tx1"/>
                          </a:solidFill>
                          <a:sym typeface="Roboto"/>
                        </a:rPr>
                        <a:t>Seed, Series A</a:t>
                      </a:r>
                      <a:endParaRPr sz="1250" b="0" cap="none" spc="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a:solidFill>
                            <a:schemeClr val="tx1"/>
                          </a:solidFill>
                          <a:sym typeface="Roboto"/>
                        </a:rPr>
                        <a:t>$100K – $1M</a:t>
                      </a:r>
                      <a:endParaRPr sz="1250" b="0" cap="none" spc="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dirty="0">
                          <a:solidFill>
                            <a:schemeClr val="tx1"/>
                          </a:solidFill>
                          <a:sym typeface="Roboto"/>
                        </a:rPr>
                        <a:t>39</a:t>
                      </a:r>
                      <a:endParaRPr sz="1250" b="0" cap="none" spc="0" dirty="0">
                        <a:solidFill>
                          <a:schemeClr val="tx1"/>
                        </a:solidFill>
                        <a:latin typeface="Roboto"/>
                        <a:ea typeface="Roboto"/>
                        <a:cs typeface="Roboto"/>
                        <a:sym typeface="Roboto"/>
                      </a:endParaRPr>
                    </a:p>
                  </a:txBody>
                  <a:tcPr marL="50216" marR="42250" marT="14348" marB="107607"/>
                </a:tc>
                <a:extLst>
                  <a:ext uri="{0D108BD9-81ED-4DB2-BD59-A6C34878D82A}">
                    <a16:rowId xmlns:a16="http://schemas.microsoft.com/office/drawing/2014/main" val="10014"/>
                  </a:ext>
                </a:extLst>
              </a:tr>
              <a:tr h="229562">
                <a:tc>
                  <a:txBody>
                    <a:bodyPr/>
                    <a:lstStyle/>
                    <a:p>
                      <a:pPr marL="0" lvl="0" indent="0" algn="l" rtl="0">
                        <a:lnSpc>
                          <a:spcPct val="115000"/>
                        </a:lnSpc>
                        <a:spcBef>
                          <a:spcPts val="0"/>
                        </a:spcBef>
                        <a:spcAft>
                          <a:spcPts val="0"/>
                        </a:spcAft>
                        <a:buNone/>
                      </a:pPr>
                      <a:r>
                        <a:rPr lang="en-US" sz="1250" b="1" cap="none" spc="0" dirty="0">
                          <a:solidFill>
                            <a:schemeClr val="tx1"/>
                          </a:solidFill>
                          <a:sym typeface="Roboto"/>
                        </a:rPr>
                        <a:t>East VC</a:t>
                      </a:r>
                      <a:endParaRPr sz="1250" b="1" cap="none" spc="0" dirty="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a:solidFill>
                            <a:schemeClr val="tx1"/>
                          </a:solidFill>
                          <a:sym typeface="Roboto"/>
                        </a:rPr>
                        <a:t>Technology</a:t>
                      </a:r>
                      <a:endParaRPr sz="1250" b="0" cap="none" spc="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a:solidFill>
                            <a:schemeClr val="tx1"/>
                          </a:solidFill>
                          <a:sym typeface="Roboto"/>
                        </a:rPr>
                        <a:t>Seed, Series A</a:t>
                      </a:r>
                      <a:endParaRPr sz="1250" b="0" cap="none" spc="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a:solidFill>
                            <a:schemeClr val="tx1"/>
                          </a:solidFill>
                          <a:sym typeface="Roboto"/>
                        </a:rPr>
                        <a:t>Undisclosed</a:t>
                      </a:r>
                      <a:endParaRPr sz="1250" b="0" cap="none" spc="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dirty="0">
                          <a:solidFill>
                            <a:schemeClr val="tx1"/>
                          </a:solidFill>
                          <a:sym typeface="Roboto"/>
                        </a:rPr>
                        <a:t>31</a:t>
                      </a:r>
                      <a:endParaRPr sz="1250" b="0" cap="none" spc="0" dirty="0">
                        <a:solidFill>
                          <a:schemeClr val="tx1"/>
                        </a:solidFill>
                        <a:latin typeface="Roboto"/>
                        <a:ea typeface="Roboto"/>
                        <a:cs typeface="Roboto"/>
                        <a:sym typeface="Roboto"/>
                      </a:endParaRPr>
                    </a:p>
                  </a:txBody>
                  <a:tcPr marL="50216" marR="42250" marT="14348" marB="107607"/>
                </a:tc>
                <a:extLst>
                  <a:ext uri="{0D108BD9-81ED-4DB2-BD59-A6C34878D82A}">
                    <a16:rowId xmlns:a16="http://schemas.microsoft.com/office/drawing/2014/main" val="10015"/>
                  </a:ext>
                </a:extLst>
              </a:tr>
              <a:tr h="389037">
                <a:tc>
                  <a:txBody>
                    <a:bodyPr/>
                    <a:lstStyle/>
                    <a:p>
                      <a:pPr marL="0" lvl="0" indent="0" algn="l" rtl="0">
                        <a:lnSpc>
                          <a:spcPct val="115000"/>
                        </a:lnSpc>
                        <a:spcBef>
                          <a:spcPts val="0"/>
                        </a:spcBef>
                        <a:spcAft>
                          <a:spcPts val="0"/>
                        </a:spcAft>
                        <a:buNone/>
                      </a:pPr>
                      <a:r>
                        <a:rPr lang="en-US" sz="1250" b="1" cap="none" spc="0" dirty="0">
                          <a:solidFill>
                            <a:schemeClr val="tx1"/>
                          </a:solidFill>
                          <a:sym typeface="Roboto"/>
                        </a:rPr>
                        <a:t>Cocoon Cap</a:t>
                      </a:r>
                      <a:endParaRPr sz="1250" b="1" cap="none" spc="0" dirty="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dirty="0">
                          <a:solidFill>
                            <a:schemeClr val="tx1"/>
                          </a:solidFill>
                          <a:sym typeface="Roboto"/>
                        </a:rPr>
                        <a:t>Enterprise, Deep tech</a:t>
                      </a:r>
                      <a:endParaRPr sz="1250" b="0" cap="none" spc="0" dirty="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a:solidFill>
                            <a:schemeClr val="tx1"/>
                          </a:solidFill>
                          <a:sym typeface="Roboto"/>
                        </a:rPr>
                        <a:t>Seed</a:t>
                      </a:r>
                      <a:endParaRPr sz="1250" b="0" cap="none" spc="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a:solidFill>
                            <a:schemeClr val="tx1"/>
                          </a:solidFill>
                          <a:sym typeface="Roboto"/>
                        </a:rPr>
                        <a:t>SG$500K – SG$1M</a:t>
                      </a:r>
                      <a:endParaRPr sz="1250" b="0" cap="none" spc="0">
                        <a:solidFill>
                          <a:schemeClr val="tx1"/>
                        </a:solidFill>
                        <a:latin typeface="Roboto"/>
                        <a:ea typeface="Roboto"/>
                        <a:cs typeface="Roboto"/>
                        <a:sym typeface="Roboto"/>
                      </a:endParaRPr>
                    </a:p>
                  </a:txBody>
                  <a:tcPr marL="50216" marR="42250" marT="14348" marB="107607"/>
                </a:tc>
                <a:tc>
                  <a:txBody>
                    <a:bodyPr/>
                    <a:lstStyle/>
                    <a:p>
                      <a:pPr marL="0" lvl="0" indent="0" algn="l" rtl="0">
                        <a:lnSpc>
                          <a:spcPct val="115000"/>
                        </a:lnSpc>
                        <a:spcBef>
                          <a:spcPts val="0"/>
                        </a:spcBef>
                        <a:spcAft>
                          <a:spcPts val="0"/>
                        </a:spcAft>
                        <a:buNone/>
                      </a:pPr>
                      <a:r>
                        <a:rPr lang="en-US" sz="1250" b="0" cap="none" spc="0" dirty="0">
                          <a:solidFill>
                            <a:schemeClr val="tx1"/>
                          </a:solidFill>
                          <a:sym typeface="Roboto"/>
                        </a:rPr>
                        <a:t>22</a:t>
                      </a:r>
                      <a:endParaRPr sz="1250" b="0" cap="none" spc="0" dirty="0">
                        <a:solidFill>
                          <a:schemeClr val="tx1"/>
                        </a:solidFill>
                        <a:latin typeface="Roboto"/>
                        <a:ea typeface="Roboto"/>
                        <a:cs typeface="Roboto"/>
                        <a:sym typeface="Roboto"/>
                      </a:endParaRPr>
                    </a:p>
                  </a:txBody>
                  <a:tcPr marL="50216" marR="42250" marT="14348" marB="107607"/>
                </a:tc>
                <a:extLst>
                  <a:ext uri="{0D108BD9-81ED-4DB2-BD59-A6C34878D82A}">
                    <a16:rowId xmlns:a16="http://schemas.microsoft.com/office/drawing/2014/main" val="10016"/>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0"/>
        <p:cNvGrpSpPr/>
        <p:nvPr/>
      </p:nvGrpSpPr>
      <p:grpSpPr>
        <a:xfrm>
          <a:off x="0" y="0"/>
          <a:ext cx="0" cy="0"/>
          <a:chOff x="0" y="0"/>
          <a:chExt cx="0" cy="0"/>
        </a:xfrm>
      </p:grpSpPr>
      <p:sp>
        <p:nvSpPr>
          <p:cNvPr id="171" name="Google Shape;171;p8"/>
          <p:cNvSpPr txBox="1">
            <a:spLocks noGrp="1"/>
          </p:cNvSpPr>
          <p:nvPr>
            <p:ph type="title"/>
          </p:nvPr>
        </p:nvSpPr>
        <p:spPr>
          <a:xfrm>
            <a:off x="1024128" y="585216"/>
            <a:ext cx="6066818" cy="1499616"/>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000"/>
              <a:buFont typeface="Arial"/>
              <a:buNone/>
            </a:pPr>
            <a:r>
              <a:rPr lang="en-US" dirty="0"/>
              <a:t>Syndicates</a:t>
            </a:r>
          </a:p>
        </p:txBody>
      </p:sp>
      <p:sp>
        <p:nvSpPr>
          <p:cNvPr id="172" name="Google Shape;172;p8"/>
          <p:cNvSpPr txBox="1">
            <a:spLocks noGrp="1"/>
          </p:cNvSpPr>
          <p:nvPr>
            <p:ph idx="1"/>
          </p:nvPr>
        </p:nvSpPr>
        <p:spPr>
          <a:xfrm>
            <a:off x="763398" y="1870745"/>
            <a:ext cx="6276342" cy="4343517"/>
          </a:xfrm>
          <a:prstGeom prst="rect">
            <a:avLst/>
          </a:prstGeom>
        </p:spPr>
        <p:txBody>
          <a:bodyPr spcFirstLastPara="1" lIns="91425" tIns="45700" rIns="91425" bIns="45700" anchorCtr="0">
            <a:normAutofit fontScale="92500"/>
          </a:bodyPr>
          <a:lstStyle/>
          <a:p>
            <a:pPr marL="457200" lvl="0" indent="-342900" rtl="0">
              <a:lnSpc>
                <a:spcPct val="150000"/>
              </a:lnSpc>
              <a:spcBef>
                <a:spcPts val="0"/>
              </a:spcBef>
              <a:spcAft>
                <a:spcPts val="600"/>
              </a:spcAft>
              <a:buSzPts val="1800"/>
              <a:buChar char="•"/>
            </a:pPr>
            <a:r>
              <a:rPr lang="en-US" dirty="0"/>
              <a:t>Pool many individual investors’ money together</a:t>
            </a:r>
          </a:p>
          <a:p>
            <a:pPr marL="457200" lvl="0" indent="-342900" rtl="0">
              <a:lnSpc>
                <a:spcPct val="150000"/>
              </a:lnSpc>
              <a:spcBef>
                <a:spcPts val="0"/>
              </a:spcBef>
              <a:spcAft>
                <a:spcPts val="600"/>
              </a:spcAft>
              <a:buSzPts val="1800"/>
              <a:buChar char="•"/>
            </a:pPr>
            <a:r>
              <a:rPr lang="en-US" dirty="0"/>
              <a:t>Invests as 1 entity on 1 investment document </a:t>
            </a:r>
          </a:p>
          <a:p>
            <a:pPr marL="457200" lvl="0" indent="-342900" rtl="0">
              <a:lnSpc>
                <a:spcPct val="150000"/>
              </a:lnSpc>
              <a:spcBef>
                <a:spcPts val="0"/>
              </a:spcBef>
              <a:spcAft>
                <a:spcPts val="600"/>
              </a:spcAft>
              <a:buSzPts val="1800"/>
              <a:buChar char="•"/>
            </a:pPr>
            <a:r>
              <a:rPr lang="en-US" dirty="0"/>
              <a:t>Does the necessary legal paperwork</a:t>
            </a:r>
          </a:p>
          <a:p>
            <a:pPr marL="457200" lvl="0" indent="-342900" rtl="0">
              <a:lnSpc>
                <a:spcPct val="150000"/>
              </a:lnSpc>
              <a:spcBef>
                <a:spcPts val="0"/>
              </a:spcBef>
              <a:spcAft>
                <a:spcPts val="600"/>
              </a:spcAft>
              <a:buSzPts val="1800"/>
              <a:buChar char="•"/>
            </a:pPr>
            <a:r>
              <a:rPr lang="en-US" dirty="0"/>
              <a:t>Lowers minimum ticket the investor (200k-&gt;10k each)</a:t>
            </a:r>
          </a:p>
          <a:p>
            <a:pPr marL="457200" lvl="0" indent="-342900" rtl="0">
              <a:lnSpc>
                <a:spcPct val="150000"/>
              </a:lnSpc>
              <a:spcBef>
                <a:spcPts val="0"/>
              </a:spcBef>
              <a:spcAft>
                <a:spcPts val="600"/>
              </a:spcAft>
              <a:buSzPts val="1800"/>
              <a:buChar char="•"/>
            </a:pPr>
            <a:r>
              <a:rPr lang="en-US" dirty="0"/>
              <a:t>BAN, BANSEA, AngelCentral, many more</a:t>
            </a:r>
          </a:p>
          <a:p>
            <a:pPr marL="457200" lvl="0" indent="-342900" rtl="0">
              <a:lnSpc>
                <a:spcPct val="150000"/>
              </a:lnSpc>
              <a:spcBef>
                <a:spcPts val="0"/>
              </a:spcBef>
              <a:spcAft>
                <a:spcPts val="600"/>
              </a:spcAft>
              <a:buSzPts val="1800"/>
              <a:buChar char="•"/>
            </a:pPr>
            <a:r>
              <a:rPr lang="en-US" dirty="0"/>
              <a:t>Private groups</a:t>
            </a:r>
          </a:p>
          <a:p>
            <a:pPr marL="457200" lvl="0" indent="-342900" rtl="0">
              <a:lnSpc>
                <a:spcPct val="150000"/>
              </a:lnSpc>
              <a:spcBef>
                <a:spcPts val="0"/>
              </a:spcBef>
              <a:spcAft>
                <a:spcPts val="600"/>
              </a:spcAft>
              <a:buSzPts val="1800"/>
              <a:buChar char="•"/>
            </a:pPr>
            <a:r>
              <a:rPr lang="en-US" dirty="0"/>
              <a:t>No individual control </a:t>
            </a:r>
          </a:p>
        </p:txBody>
      </p:sp>
      <p:pic>
        <p:nvPicPr>
          <p:cNvPr id="3" name="Graphic 2" descr="Group success with solid fill">
            <a:extLst>
              <a:ext uri="{FF2B5EF4-FFF2-40B4-BE49-F238E27FC236}">
                <a16:creationId xmlns:a16="http://schemas.microsoft.com/office/drawing/2014/main" id="{57BEDC28-E8D6-56E1-0F8C-1B2E3418AF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38067" y="640080"/>
            <a:ext cx="2628053" cy="2628053"/>
          </a:xfrm>
          <a:prstGeom prst="rect">
            <a:avLst/>
          </a:prstGeom>
        </p:spPr>
      </p:pic>
      <p:pic>
        <p:nvPicPr>
          <p:cNvPr id="181" name="Picture 180" descr="Desk with productivity items">
            <a:extLst>
              <a:ext uri="{FF2B5EF4-FFF2-40B4-BE49-F238E27FC236}">
                <a16:creationId xmlns:a16="http://schemas.microsoft.com/office/drawing/2014/main" id="{4212DDB5-C83E-E6B4-791D-B5E3D9705CB8}"/>
              </a:ext>
            </a:extLst>
          </p:cNvPr>
          <p:cNvPicPr>
            <a:picLocks noChangeAspect="1"/>
          </p:cNvPicPr>
          <p:nvPr/>
        </p:nvPicPr>
        <p:blipFill rotWithShape="1">
          <a:blip r:embed="rId5"/>
          <a:srcRect b="15730"/>
          <a:stretch/>
        </p:blipFill>
        <p:spPr>
          <a:xfrm>
            <a:off x="7552267" y="3589867"/>
            <a:ext cx="3999654" cy="22498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6"/>
        <p:cNvGrpSpPr/>
        <p:nvPr/>
      </p:nvGrpSpPr>
      <p:grpSpPr>
        <a:xfrm>
          <a:off x="0" y="0"/>
          <a:ext cx="0" cy="0"/>
          <a:chOff x="0" y="0"/>
          <a:chExt cx="0" cy="0"/>
        </a:xfrm>
      </p:grpSpPr>
      <p:sp>
        <p:nvSpPr>
          <p:cNvPr id="177" name="Google Shape;177;p9"/>
          <p:cNvSpPr txBox="1">
            <a:spLocks noGrp="1"/>
          </p:cNvSpPr>
          <p:nvPr>
            <p:ph type="title"/>
          </p:nvPr>
        </p:nvSpPr>
        <p:spPr>
          <a:xfrm>
            <a:off x="1024128" y="585216"/>
            <a:ext cx="9720072" cy="1499616"/>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000"/>
              <a:buFont typeface="Arial"/>
              <a:buNone/>
            </a:pPr>
            <a:r>
              <a:rPr lang="en-US"/>
              <a:t>Special Purpose Vehicles (SPV)</a:t>
            </a:r>
          </a:p>
        </p:txBody>
      </p:sp>
      <p:graphicFrame>
        <p:nvGraphicFramePr>
          <p:cNvPr id="181" name="Google Shape;178;p9">
            <a:extLst>
              <a:ext uri="{FF2B5EF4-FFF2-40B4-BE49-F238E27FC236}">
                <a16:creationId xmlns:a16="http://schemas.microsoft.com/office/drawing/2014/main" id="{E675B308-801F-FCF0-6C92-8B342B70EBEF}"/>
              </a:ext>
            </a:extLst>
          </p:cNvPr>
          <p:cNvGraphicFramePr>
            <a:graphicFrameLocks noGrp="1"/>
          </p:cNvGraphicFramePr>
          <p:nvPr>
            <p:ph idx="1"/>
            <p:extLst>
              <p:ext uri="{D42A27DB-BD31-4B8C-83A1-F6EECF244321}">
                <p14:modId xmlns:p14="http://schemas.microsoft.com/office/powerpoint/2010/main" val="813452855"/>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g12ee525bf35_0_35"/>
          <p:cNvSpPr txBox="1">
            <a:spLocks noGrp="1"/>
          </p:cNvSpPr>
          <p:nvPr>
            <p:ph type="title"/>
          </p:nvPr>
        </p:nvSpPr>
        <p:spPr>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Venture Building</a:t>
            </a:r>
          </a:p>
        </p:txBody>
      </p:sp>
      <p:sp>
        <p:nvSpPr>
          <p:cNvPr id="184" name="Google Shape;184;g12ee525bf35_0_35"/>
          <p:cNvSpPr txBox="1">
            <a:spLocks noGrp="1"/>
          </p:cNvSpPr>
          <p:nvPr>
            <p:ph idx="1"/>
          </p:nvPr>
        </p:nvSpPr>
        <p:spPr>
          <a:xfrm>
            <a:off x="671170" y="1967789"/>
            <a:ext cx="10989259" cy="4024125"/>
          </a:xfrm>
          <a:prstGeom prst="rect">
            <a:avLst/>
          </a:prstGeom>
        </p:spPr>
        <p:txBody>
          <a:bodyPr spcFirstLastPara="1" wrap="square" lIns="91425" tIns="45700" rIns="91425" bIns="45700" anchor="t" anchorCtr="0">
            <a:normAutofit fontScale="92500" lnSpcReduction="10000"/>
          </a:bodyPr>
          <a:lstStyle/>
          <a:p>
            <a:pPr marL="457200" lvl="0" indent="-342900" algn="l" rtl="0">
              <a:lnSpc>
                <a:spcPct val="150000"/>
              </a:lnSpc>
              <a:spcBef>
                <a:spcPts val="1000"/>
              </a:spcBef>
              <a:spcAft>
                <a:spcPts val="0"/>
              </a:spcAft>
              <a:buSzPts val="1800"/>
              <a:buChar char="•"/>
            </a:pPr>
            <a:r>
              <a:rPr lang="en-US" sz="3000"/>
              <a:t>Corporate Venture Building - Inhouse</a:t>
            </a:r>
          </a:p>
          <a:p>
            <a:pPr marL="457200" lvl="0" indent="-342900" algn="l" rtl="0">
              <a:lnSpc>
                <a:spcPct val="150000"/>
              </a:lnSpc>
              <a:spcBef>
                <a:spcPts val="0"/>
              </a:spcBef>
              <a:spcAft>
                <a:spcPts val="0"/>
              </a:spcAft>
              <a:buSzPts val="1800"/>
              <a:buChar char="•"/>
            </a:pPr>
            <a:r>
              <a:rPr lang="en-US" sz="3000"/>
              <a:t>Venture Building Studios - External</a:t>
            </a:r>
          </a:p>
          <a:p>
            <a:pPr marL="457200" lvl="0" indent="-342900" algn="l" rtl="0">
              <a:lnSpc>
                <a:spcPct val="150000"/>
              </a:lnSpc>
              <a:spcBef>
                <a:spcPts val="0"/>
              </a:spcBef>
              <a:spcAft>
                <a:spcPts val="0"/>
              </a:spcAft>
              <a:buSzPts val="1800"/>
              <a:buChar char="•"/>
            </a:pPr>
            <a:r>
              <a:rPr lang="en-US" sz="3000"/>
              <a:t>Working with corporations to run venture building programs</a:t>
            </a:r>
          </a:p>
          <a:p>
            <a:pPr marL="457200" lvl="0" indent="-342900" algn="l" rtl="0">
              <a:lnSpc>
                <a:spcPct val="150000"/>
              </a:lnSpc>
              <a:spcBef>
                <a:spcPts val="0"/>
              </a:spcBef>
              <a:spcAft>
                <a:spcPts val="0"/>
              </a:spcAft>
              <a:buSzPts val="1800"/>
              <a:buChar char="•"/>
            </a:pPr>
            <a:r>
              <a:rPr lang="en-US" sz="3000"/>
              <a:t>Highly focused on industry pain points</a:t>
            </a:r>
          </a:p>
          <a:p>
            <a:pPr marL="457200" lvl="0" indent="-342900" algn="l" rtl="0">
              <a:lnSpc>
                <a:spcPct val="150000"/>
              </a:lnSpc>
              <a:spcBef>
                <a:spcPts val="0"/>
              </a:spcBef>
              <a:spcAft>
                <a:spcPts val="0"/>
              </a:spcAft>
              <a:buSzPts val="1800"/>
              <a:buChar char="•"/>
            </a:pPr>
            <a:r>
              <a:rPr lang="en-US" sz="3000"/>
              <a:t>Singapore government co-funds venture building</a:t>
            </a:r>
          </a:p>
          <a:p>
            <a:pPr marL="457200" lvl="0" indent="-342900" algn="l" rtl="0">
              <a:lnSpc>
                <a:spcPct val="150000"/>
              </a:lnSpc>
              <a:spcBef>
                <a:spcPts val="0"/>
              </a:spcBef>
              <a:spcAft>
                <a:spcPts val="0"/>
              </a:spcAft>
              <a:buSzPts val="1800"/>
              <a:buChar char="•"/>
            </a:pPr>
            <a:r>
              <a:rPr lang="en-US" sz="3000"/>
              <a:t>BCG-DV, FutureLabs, Leap by McKinsey, Rainmaking, Mach49</a:t>
            </a:r>
          </a:p>
          <a:p>
            <a:pPr marL="457200" lvl="0" indent="0" algn="l" rtl="0">
              <a:spcBef>
                <a:spcPts val="1000"/>
              </a:spcBef>
              <a:spcAft>
                <a:spcPts val="0"/>
              </a:spcAft>
              <a:buNone/>
            </a:pP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8"/>
        <p:cNvGrpSpPr/>
        <p:nvPr/>
      </p:nvGrpSpPr>
      <p:grpSpPr>
        <a:xfrm>
          <a:off x="0" y="0"/>
          <a:ext cx="0" cy="0"/>
          <a:chOff x="0" y="0"/>
          <a:chExt cx="0" cy="0"/>
        </a:xfrm>
      </p:grpSpPr>
      <p:sp>
        <p:nvSpPr>
          <p:cNvPr id="189" name="Google Shape;189;g12ee525bf35_0_40"/>
          <p:cNvSpPr txBox="1">
            <a:spLocks noGrp="1"/>
          </p:cNvSpPr>
          <p:nvPr>
            <p:ph type="title"/>
          </p:nvPr>
        </p:nvSpPr>
        <p:spPr>
          <a:xfrm>
            <a:off x="685800" y="4698999"/>
            <a:ext cx="10820400" cy="821268"/>
          </a:xfrm>
          <a:prstGeom prst="rect">
            <a:avLst/>
          </a:prstGeom>
        </p:spPr>
        <p:txBody>
          <a:bodyPr spcFirstLastPara="1" vert="horz" lIns="91440" tIns="45720" rIns="91440" bIns="45720" rtlCol="0" anchor="b" anchorCtr="0">
            <a:normAutofit/>
          </a:bodyPr>
          <a:lstStyle/>
          <a:p>
            <a:pPr marL="0" lvl="0" indent="0" algn="l">
              <a:spcAft>
                <a:spcPts val="0"/>
              </a:spcAft>
            </a:pPr>
            <a:r>
              <a:rPr lang="en-US" sz="4400">
                <a:solidFill>
                  <a:schemeClr val="bg1"/>
                </a:solidFill>
              </a:rPr>
              <a:t>Venture Building - Diagram</a:t>
            </a:r>
          </a:p>
        </p:txBody>
      </p:sp>
      <p:pic>
        <p:nvPicPr>
          <p:cNvPr id="190" name="Google Shape;190;g12ee525bf35_0_40"/>
          <p:cNvPicPr preferRelativeResize="0"/>
          <p:nvPr/>
        </p:nvPicPr>
        <p:blipFill>
          <a:blip r:embed="rId3"/>
          <a:stretch>
            <a:fillRect/>
          </a:stretch>
        </p:blipFill>
        <p:spPr>
          <a:xfrm>
            <a:off x="78667" y="1228287"/>
            <a:ext cx="10973194" cy="5461233"/>
          </a:xfrm>
          <a:prstGeom prst="rect">
            <a:avLst/>
          </a:prstGeom>
          <a:noFill/>
          <a:effectLst>
            <a:outerShdw blurRad="50800" dist="50800" dir="5400000" algn="ctr" rotWithShape="0">
              <a:srgbClr val="000000">
                <a:alpha val="0"/>
              </a:srgbClr>
            </a:outerShdw>
          </a:effectLst>
        </p:spPr>
      </p:pic>
      <p:sp>
        <p:nvSpPr>
          <p:cNvPr id="3" name="Google Shape;183;g12ee525bf35_0_35">
            <a:extLst>
              <a:ext uri="{FF2B5EF4-FFF2-40B4-BE49-F238E27FC236}">
                <a16:creationId xmlns:a16="http://schemas.microsoft.com/office/drawing/2014/main" id="{8C325D18-0545-48FC-B440-2CFF36711712}"/>
              </a:ext>
            </a:extLst>
          </p:cNvPr>
          <p:cNvSpPr txBox="1">
            <a:spLocks/>
          </p:cNvSpPr>
          <p:nvPr/>
        </p:nvSpPr>
        <p:spPr>
          <a:xfrm>
            <a:off x="1834619" y="838947"/>
            <a:ext cx="8729472" cy="446948"/>
          </a:xfrm>
          <a:prstGeom prst="rect">
            <a:avLst/>
          </a:prstGeom>
        </p:spPr>
        <p:txBody>
          <a:bodyPr spcFirstLastPara="1" vert="horz" wrap="square" lIns="91425" tIns="45700" rIns="91425" bIns="45700" rtlCol="0" anchor="ctr" anchorCtr="0">
            <a:normAutofit fontScale="70000" lnSpcReduction="20000"/>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spcBef>
                <a:spcPts val="0"/>
              </a:spcBef>
            </a:pPr>
            <a:r>
              <a:rPr lang="en-US" dirty="0"/>
              <a:t>Venture Building process</a:t>
            </a:r>
          </a:p>
        </p:txBody>
      </p:sp>
      <p:sp>
        <p:nvSpPr>
          <p:cNvPr id="5" name="TextBox 4">
            <a:extLst>
              <a:ext uri="{FF2B5EF4-FFF2-40B4-BE49-F238E27FC236}">
                <a16:creationId xmlns:a16="http://schemas.microsoft.com/office/drawing/2014/main" id="{C876DC8A-68F2-3C17-D26C-7E624850EA6A}"/>
              </a:ext>
            </a:extLst>
          </p:cNvPr>
          <p:cNvSpPr txBox="1"/>
          <p:nvPr/>
        </p:nvSpPr>
        <p:spPr>
          <a:xfrm>
            <a:off x="7442750" y="908532"/>
            <a:ext cx="3609111" cy="307777"/>
          </a:xfrm>
          <a:prstGeom prst="rect">
            <a:avLst/>
          </a:prstGeom>
          <a:noFill/>
        </p:spPr>
        <p:txBody>
          <a:bodyPr wrap="square" rtlCol="0">
            <a:spAutoFit/>
          </a:bodyPr>
          <a:lstStyle/>
          <a:p>
            <a:r>
              <a:rPr lang="en-SG" sz="1400" dirty="0"/>
              <a:t>Source: Singapore Economic Development Board</a:t>
            </a:r>
          </a:p>
        </p:txBody>
      </p:sp>
    </p:spTree>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4"/>
        <p:cNvGrpSpPr/>
        <p:nvPr/>
      </p:nvGrpSpPr>
      <p:grpSpPr>
        <a:xfrm>
          <a:off x="0" y="0"/>
          <a:ext cx="0" cy="0"/>
          <a:chOff x="0" y="0"/>
          <a:chExt cx="0" cy="0"/>
        </a:xfrm>
      </p:grpSpPr>
      <p:sp>
        <p:nvSpPr>
          <p:cNvPr id="195" name="Google Shape;195;g12ee525bf35_0_30"/>
          <p:cNvSpPr txBox="1">
            <a:spLocks noGrp="1"/>
          </p:cNvSpPr>
          <p:nvPr>
            <p:ph type="title"/>
          </p:nvPr>
        </p:nvSpPr>
        <p:spPr>
          <a:xfrm>
            <a:off x="1024128" y="585216"/>
            <a:ext cx="9325217" cy="1499616"/>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000"/>
              <a:buFont typeface="Arial"/>
              <a:buNone/>
            </a:pPr>
            <a:r>
              <a:rPr lang="en-US" dirty="0"/>
              <a:t>Multipliers in the startup ecosystem</a:t>
            </a:r>
          </a:p>
        </p:txBody>
      </p:sp>
      <p:graphicFrame>
        <p:nvGraphicFramePr>
          <p:cNvPr id="200" name="Google Shape;196;g12ee525bf35_0_30">
            <a:extLst>
              <a:ext uri="{FF2B5EF4-FFF2-40B4-BE49-F238E27FC236}">
                <a16:creationId xmlns:a16="http://schemas.microsoft.com/office/drawing/2014/main" id="{E6F7ED31-35F1-82D7-AC88-6AEA4096AA60}"/>
              </a:ext>
            </a:extLst>
          </p:cNvPr>
          <p:cNvGraphicFramePr>
            <a:graphicFrameLocks noGrp="1"/>
          </p:cNvGraphicFramePr>
          <p:nvPr>
            <p:ph idx="1"/>
            <p:extLst>
              <p:ext uri="{D42A27DB-BD31-4B8C-83A1-F6EECF244321}">
                <p14:modId xmlns:p14="http://schemas.microsoft.com/office/powerpoint/2010/main" val="2596185557"/>
              </p:ext>
            </p:extLst>
          </p:nvPr>
        </p:nvGraphicFramePr>
        <p:xfrm>
          <a:off x="491836" y="1967345"/>
          <a:ext cx="11118273" cy="42367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8B6BC-DA67-315A-E744-CAD1EAA565D3}"/>
              </a:ext>
            </a:extLst>
          </p:cNvPr>
          <p:cNvSpPr>
            <a:spLocks noGrp="1"/>
          </p:cNvSpPr>
          <p:nvPr>
            <p:ph type="title"/>
          </p:nvPr>
        </p:nvSpPr>
        <p:spPr/>
        <p:txBody>
          <a:bodyPr/>
          <a:lstStyle/>
          <a:p>
            <a:r>
              <a:rPr lang="en-SG" dirty="0"/>
              <a:t>Multipliers</a:t>
            </a:r>
          </a:p>
        </p:txBody>
      </p:sp>
      <p:pic>
        <p:nvPicPr>
          <p:cNvPr id="5" name="Graphic 4">
            <a:extLst>
              <a:ext uri="{FF2B5EF4-FFF2-40B4-BE49-F238E27FC236}">
                <a16:creationId xmlns:a16="http://schemas.microsoft.com/office/drawing/2014/main" id="{DE28A7BA-2C38-0A4F-C01B-5579EDC156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01924" y="2701847"/>
            <a:ext cx="1884855" cy="781323"/>
          </a:xfrm>
          <a:prstGeom prst="rect">
            <a:avLst/>
          </a:prstGeom>
        </p:spPr>
      </p:pic>
      <p:pic>
        <p:nvPicPr>
          <p:cNvPr id="7" name="Picture 6">
            <a:extLst>
              <a:ext uri="{FF2B5EF4-FFF2-40B4-BE49-F238E27FC236}">
                <a16:creationId xmlns:a16="http://schemas.microsoft.com/office/drawing/2014/main" id="{82C3123B-51CC-6421-AD4F-9E3E8BEB3ED5}"/>
              </a:ext>
            </a:extLst>
          </p:cNvPr>
          <p:cNvPicPr>
            <a:picLocks noChangeAspect="1"/>
          </p:cNvPicPr>
          <p:nvPr/>
        </p:nvPicPr>
        <p:blipFill>
          <a:blip r:embed="rId4"/>
          <a:stretch>
            <a:fillRect/>
          </a:stretch>
        </p:blipFill>
        <p:spPr>
          <a:xfrm>
            <a:off x="8175097" y="2562891"/>
            <a:ext cx="2528585" cy="1190708"/>
          </a:xfrm>
          <a:prstGeom prst="rect">
            <a:avLst/>
          </a:prstGeom>
        </p:spPr>
      </p:pic>
      <p:pic>
        <p:nvPicPr>
          <p:cNvPr id="9" name="Graphic 8">
            <a:extLst>
              <a:ext uri="{FF2B5EF4-FFF2-40B4-BE49-F238E27FC236}">
                <a16:creationId xmlns:a16="http://schemas.microsoft.com/office/drawing/2014/main" id="{DF5D67A6-987C-4B79-771D-4CE44AA93C8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88318" y="2084832"/>
            <a:ext cx="1825288" cy="1447735"/>
          </a:xfrm>
          <a:prstGeom prst="rect">
            <a:avLst/>
          </a:prstGeom>
        </p:spPr>
      </p:pic>
      <p:pic>
        <p:nvPicPr>
          <p:cNvPr id="11" name="Picture 10" descr="A picture containing icon">
            <a:extLst>
              <a:ext uri="{FF2B5EF4-FFF2-40B4-BE49-F238E27FC236}">
                <a16:creationId xmlns:a16="http://schemas.microsoft.com/office/drawing/2014/main" id="{3C36AF50-FC00-5261-C483-EB31A5B361E4}"/>
              </a:ext>
            </a:extLst>
          </p:cNvPr>
          <p:cNvPicPr>
            <a:picLocks noChangeAspect="1"/>
          </p:cNvPicPr>
          <p:nvPr/>
        </p:nvPicPr>
        <p:blipFill>
          <a:blip r:embed="rId7"/>
          <a:stretch>
            <a:fillRect/>
          </a:stretch>
        </p:blipFill>
        <p:spPr>
          <a:xfrm>
            <a:off x="1383118" y="4282375"/>
            <a:ext cx="1499616" cy="1499616"/>
          </a:xfrm>
          <a:prstGeom prst="rect">
            <a:avLst/>
          </a:prstGeom>
        </p:spPr>
      </p:pic>
      <p:pic>
        <p:nvPicPr>
          <p:cNvPr id="13" name="Picture 12" descr="A picture containing text, clipart">
            <a:extLst>
              <a:ext uri="{FF2B5EF4-FFF2-40B4-BE49-F238E27FC236}">
                <a16:creationId xmlns:a16="http://schemas.microsoft.com/office/drawing/2014/main" id="{DEAA08D2-96B4-0A8D-D988-FBF23B516830}"/>
              </a:ext>
            </a:extLst>
          </p:cNvPr>
          <p:cNvPicPr>
            <a:picLocks noChangeAspect="1"/>
          </p:cNvPicPr>
          <p:nvPr/>
        </p:nvPicPr>
        <p:blipFill>
          <a:blip r:embed="rId8"/>
          <a:stretch>
            <a:fillRect/>
          </a:stretch>
        </p:blipFill>
        <p:spPr>
          <a:xfrm>
            <a:off x="8340898" y="4643052"/>
            <a:ext cx="2467983" cy="907236"/>
          </a:xfrm>
          <a:prstGeom prst="rect">
            <a:avLst/>
          </a:prstGeom>
        </p:spPr>
      </p:pic>
      <p:pic>
        <p:nvPicPr>
          <p:cNvPr id="15" name="Picture 14" descr="Logo&#10;&#10;Description automatically generated">
            <a:extLst>
              <a:ext uri="{FF2B5EF4-FFF2-40B4-BE49-F238E27FC236}">
                <a16:creationId xmlns:a16="http://schemas.microsoft.com/office/drawing/2014/main" id="{A43ECE92-A088-829F-C6E5-AADEB4FD3BBD}"/>
              </a:ext>
            </a:extLst>
          </p:cNvPr>
          <p:cNvPicPr>
            <a:picLocks noChangeAspect="1"/>
          </p:cNvPicPr>
          <p:nvPr/>
        </p:nvPicPr>
        <p:blipFill>
          <a:blip r:embed="rId9"/>
          <a:stretch>
            <a:fillRect/>
          </a:stretch>
        </p:blipFill>
        <p:spPr>
          <a:xfrm>
            <a:off x="4265852" y="4773169"/>
            <a:ext cx="2691928" cy="672982"/>
          </a:xfrm>
          <a:prstGeom prst="rect">
            <a:avLst/>
          </a:prstGeom>
        </p:spPr>
      </p:pic>
    </p:spTree>
    <p:extLst>
      <p:ext uri="{BB962C8B-B14F-4D97-AF65-F5344CB8AC3E}">
        <p14:creationId xmlns:p14="http://schemas.microsoft.com/office/powerpoint/2010/main" val="15496642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0"/>
        <p:cNvGrpSpPr/>
        <p:nvPr/>
      </p:nvGrpSpPr>
      <p:grpSpPr>
        <a:xfrm>
          <a:off x="0" y="0"/>
          <a:ext cx="0" cy="0"/>
          <a:chOff x="0" y="0"/>
          <a:chExt cx="0" cy="0"/>
        </a:xfrm>
      </p:grpSpPr>
      <p:sp>
        <p:nvSpPr>
          <p:cNvPr id="201" name="Google Shape;201;p10"/>
          <p:cNvSpPr txBox="1">
            <a:spLocks noGrp="1"/>
          </p:cNvSpPr>
          <p:nvPr>
            <p:ph type="title"/>
          </p:nvPr>
        </p:nvSpPr>
        <p:spPr>
          <a:xfrm>
            <a:off x="934517" y="746125"/>
            <a:ext cx="3306744" cy="1040615"/>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000"/>
              <a:buFont typeface="Arial"/>
              <a:buNone/>
            </a:pPr>
            <a:r>
              <a:rPr lang="en-US" sz="4000" dirty="0">
                <a:solidFill>
                  <a:schemeClr val="tx1"/>
                </a:solidFill>
              </a:rPr>
              <a:t>Cryptocurrencies</a:t>
            </a:r>
          </a:p>
        </p:txBody>
      </p:sp>
      <p:graphicFrame>
        <p:nvGraphicFramePr>
          <p:cNvPr id="213" name="Google Shape;202;p10">
            <a:extLst>
              <a:ext uri="{FF2B5EF4-FFF2-40B4-BE49-F238E27FC236}">
                <a16:creationId xmlns:a16="http://schemas.microsoft.com/office/drawing/2014/main" id="{281C48BF-B687-3C38-3F72-E0B6E4DEB034}"/>
              </a:ext>
            </a:extLst>
          </p:cNvPr>
          <p:cNvGraphicFramePr>
            <a:graphicFrameLocks noGrp="1"/>
          </p:cNvGraphicFramePr>
          <p:nvPr>
            <p:ph idx="1"/>
            <p:extLst>
              <p:ext uri="{D42A27DB-BD31-4B8C-83A1-F6EECF244321}">
                <p14:modId xmlns:p14="http://schemas.microsoft.com/office/powerpoint/2010/main" val="3025105411"/>
              </p:ext>
            </p:extLst>
          </p:nvPr>
        </p:nvGraphicFramePr>
        <p:xfrm>
          <a:off x="5279472" y="746125"/>
          <a:ext cx="6290226" cy="5447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109556B-EAE9-4435-B409-0519F2CBDB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267" cy="6858000"/>
          </a:xfrm>
          <a:prstGeom prst="rect">
            <a:avLst/>
          </a:prstGeom>
          <a:solidFill>
            <a:srgbClr val="2C3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4CB051-C138-FDCC-F145-481B13456F3B}"/>
              </a:ext>
            </a:extLst>
          </p:cNvPr>
          <p:cNvSpPr>
            <a:spLocks noGrp="1"/>
          </p:cNvSpPr>
          <p:nvPr>
            <p:ph type="title"/>
          </p:nvPr>
        </p:nvSpPr>
        <p:spPr>
          <a:xfrm>
            <a:off x="1024128" y="585216"/>
            <a:ext cx="6007027" cy="1499616"/>
          </a:xfrm>
        </p:spPr>
        <p:txBody>
          <a:bodyPr vert="horz" lIns="91440" tIns="45720" rIns="91440" bIns="45720" rtlCol="0" anchor="ctr">
            <a:normAutofit/>
          </a:bodyPr>
          <a:lstStyle/>
          <a:p>
            <a:r>
              <a:rPr lang="en-US" dirty="0">
                <a:solidFill>
                  <a:srgbClr val="FFFFFF"/>
                </a:solidFill>
              </a:rPr>
              <a:t>Introduction</a:t>
            </a:r>
          </a:p>
        </p:txBody>
      </p:sp>
      <p:cxnSp>
        <p:nvCxnSpPr>
          <p:cNvPr id="23" name="Straight Connector 22">
            <a:extLst>
              <a:ext uri="{FF2B5EF4-FFF2-40B4-BE49-F238E27FC236}">
                <a16:creationId xmlns:a16="http://schemas.microsoft.com/office/drawing/2014/main" id="{5814CCBE-423E-41B2-A9F3-82679F490E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3850242-3532-4C1D-6F5F-7FD54F1740C4}"/>
              </a:ext>
            </a:extLst>
          </p:cNvPr>
          <p:cNvSpPr txBox="1"/>
          <p:nvPr/>
        </p:nvSpPr>
        <p:spPr>
          <a:xfrm>
            <a:off x="892573" y="1972110"/>
            <a:ext cx="6399138" cy="4023360"/>
          </a:xfrm>
          <a:prstGeom prst="rect">
            <a:avLst/>
          </a:prstGeom>
        </p:spPr>
        <p:txBody>
          <a:bodyPr vert="horz" lIns="45720" tIns="45720" rIns="45720" bIns="45720" rtlCol="0">
            <a:noAutofit/>
          </a:bodyPr>
          <a:lstStyle/>
          <a:p>
            <a:pPr marL="228600" marR="0" lvl="0" indent="-228600" defTabSz="914400" fontAlgn="auto">
              <a:spcBef>
                <a:spcPts val="1000"/>
              </a:spcBef>
              <a:spcAft>
                <a:spcPts val="0"/>
              </a:spcAft>
              <a:buClr>
                <a:schemeClr val="accent1"/>
              </a:buClr>
              <a:buSzPct val="80000"/>
              <a:buFont typeface="Arial" panose="020B0604020202020204" pitchFamily="34" charset="0"/>
              <a:buChar char="•"/>
              <a:tabLst/>
              <a:defRPr/>
            </a:pPr>
            <a:r>
              <a:rPr kumimoji="0" lang="en-US" sz="2400" b="0" i="0" u="none" strike="noStrike" cap="none" spc="50" normalizeH="0" baseline="0" noProof="0" dirty="0">
                <a:ln>
                  <a:noFill/>
                </a:ln>
                <a:solidFill>
                  <a:srgbClr val="FFFFFF"/>
                </a:solidFill>
                <a:effectLst/>
                <a:uLnTx/>
                <a:uFillTx/>
              </a:rPr>
              <a:t>Over a decade in the start-up ecosystem</a:t>
            </a:r>
          </a:p>
          <a:p>
            <a:pPr marL="228600" marR="0" lvl="0" indent="-228600" defTabSz="914400" fontAlgn="auto">
              <a:spcBef>
                <a:spcPts val="1000"/>
              </a:spcBef>
              <a:spcAft>
                <a:spcPts val="0"/>
              </a:spcAft>
              <a:buClr>
                <a:schemeClr val="accent1"/>
              </a:buClr>
              <a:buSzPct val="80000"/>
              <a:buFont typeface="Arial" panose="020B0604020202020204" pitchFamily="34" charset="0"/>
              <a:buChar char="•"/>
              <a:tabLst/>
              <a:defRPr/>
            </a:pPr>
            <a:r>
              <a:rPr kumimoji="0" lang="en-US" sz="2400" b="0" i="0" u="none" strike="noStrike" cap="none" spc="50" normalizeH="0" baseline="0" noProof="0" dirty="0">
                <a:ln>
                  <a:noFill/>
                </a:ln>
                <a:solidFill>
                  <a:srgbClr val="FFFFFF"/>
                </a:solidFill>
                <a:effectLst/>
                <a:uLnTx/>
                <a:uFillTx/>
              </a:rPr>
              <a:t>Singapore Public Sector (SME Centre)</a:t>
            </a:r>
          </a:p>
          <a:p>
            <a:pPr marL="228600" marR="0" lvl="0" indent="-228600" defTabSz="914400" fontAlgn="auto">
              <a:spcBef>
                <a:spcPts val="1000"/>
              </a:spcBef>
              <a:spcAft>
                <a:spcPts val="0"/>
              </a:spcAft>
              <a:buClr>
                <a:schemeClr val="accent1"/>
              </a:buClr>
              <a:buSzPct val="80000"/>
              <a:buFont typeface="Arial" panose="020B0604020202020204" pitchFamily="34" charset="0"/>
              <a:buChar char="•"/>
              <a:tabLst/>
              <a:defRPr/>
            </a:pPr>
            <a:r>
              <a:rPr kumimoji="0" lang="en-US" sz="2400" b="0" i="0" u="none" strike="noStrike" cap="none" spc="50" normalizeH="0" baseline="0" noProof="0" dirty="0">
                <a:ln>
                  <a:noFill/>
                </a:ln>
                <a:solidFill>
                  <a:srgbClr val="FFFFFF"/>
                </a:solidFill>
                <a:effectLst/>
                <a:uLnTx/>
                <a:uFillTx/>
              </a:rPr>
              <a:t>ING Bank</a:t>
            </a:r>
          </a:p>
          <a:p>
            <a:pPr marL="228600" marR="0" lvl="0" indent="-228600" defTabSz="914400" fontAlgn="auto">
              <a:spcBef>
                <a:spcPts val="1000"/>
              </a:spcBef>
              <a:spcAft>
                <a:spcPts val="0"/>
              </a:spcAft>
              <a:buClr>
                <a:schemeClr val="accent1"/>
              </a:buClr>
              <a:buSzPct val="80000"/>
              <a:buFont typeface="Arial" panose="020B0604020202020204" pitchFamily="34" charset="0"/>
              <a:buChar char="•"/>
              <a:tabLst/>
              <a:defRPr/>
            </a:pPr>
            <a:r>
              <a:rPr kumimoji="0" lang="en-US" sz="2400" b="0" i="0" u="none" strike="noStrike" cap="none" spc="50" normalizeH="0" baseline="0" noProof="0" dirty="0">
                <a:ln>
                  <a:noFill/>
                </a:ln>
                <a:solidFill>
                  <a:srgbClr val="FFFFFF"/>
                </a:solidFill>
                <a:effectLst/>
                <a:uLnTx/>
                <a:uFillTx/>
              </a:rPr>
              <a:t>KPMG</a:t>
            </a:r>
          </a:p>
          <a:p>
            <a:pPr marL="228600" marR="0" lvl="0" indent="-228600" defTabSz="914400" fontAlgn="auto">
              <a:spcBef>
                <a:spcPts val="1000"/>
              </a:spcBef>
              <a:spcAft>
                <a:spcPts val="0"/>
              </a:spcAft>
              <a:buClr>
                <a:schemeClr val="accent1"/>
              </a:buClr>
              <a:buSzPct val="80000"/>
              <a:buFont typeface="Arial" panose="020B0604020202020204" pitchFamily="34" charset="0"/>
              <a:buChar char="•"/>
              <a:tabLst/>
              <a:defRPr/>
            </a:pPr>
            <a:r>
              <a:rPr kumimoji="0" lang="en-US" sz="2400" b="0" i="0" u="none" strike="noStrike" cap="none" spc="50" normalizeH="0" baseline="0" noProof="0" dirty="0">
                <a:ln>
                  <a:noFill/>
                </a:ln>
                <a:solidFill>
                  <a:srgbClr val="FFFFFF"/>
                </a:solidFill>
                <a:effectLst/>
                <a:uLnTx/>
                <a:uFillTx/>
              </a:rPr>
              <a:t>Angel Investor</a:t>
            </a:r>
          </a:p>
          <a:p>
            <a:pPr marL="228600" marR="0" lvl="0" indent="-228600" defTabSz="914400" fontAlgn="auto">
              <a:spcBef>
                <a:spcPts val="1000"/>
              </a:spcBef>
              <a:spcAft>
                <a:spcPts val="0"/>
              </a:spcAft>
              <a:buClr>
                <a:schemeClr val="accent1"/>
              </a:buClr>
              <a:buSzPct val="80000"/>
              <a:buFont typeface="Arial" panose="020B0604020202020204" pitchFamily="34" charset="0"/>
              <a:buChar char="•"/>
              <a:tabLst/>
              <a:defRPr/>
            </a:pPr>
            <a:r>
              <a:rPr kumimoji="0" lang="en-US" sz="2400" b="0" i="0" u="none" strike="noStrike" cap="none" spc="50" normalizeH="0" baseline="0" noProof="0" dirty="0">
                <a:ln>
                  <a:noFill/>
                </a:ln>
                <a:solidFill>
                  <a:srgbClr val="FFFFFF"/>
                </a:solidFill>
                <a:effectLst/>
                <a:uLnTx/>
                <a:uFillTx/>
              </a:rPr>
              <a:t>Advised over 3,000 Startups</a:t>
            </a:r>
          </a:p>
          <a:p>
            <a:pPr marL="228600" marR="0" lvl="0" indent="-228600" defTabSz="914400" fontAlgn="auto">
              <a:spcBef>
                <a:spcPts val="1000"/>
              </a:spcBef>
              <a:spcAft>
                <a:spcPts val="0"/>
              </a:spcAft>
              <a:buClr>
                <a:schemeClr val="accent1"/>
              </a:buClr>
              <a:buSzPct val="80000"/>
              <a:buFont typeface="Arial" panose="020B0604020202020204" pitchFamily="34" charset="0"/>
              <a:buChar char="•"/>
              <a:tabLst/>
              <a:defRPr/>
            </a:pPr>
            <a:r>
              <a:rPr kumimoji="0" lang="en-US" sz="2400" b="0" i="0" u="none" strike="noStrike" cap="none" spc="50" normalizeH="0" baseline="0" noProof="0" dirty="0">
                <a:ln>
                  <a:noFill/>
                </a:ln>
                <a:solidFill>
                  <a:srgbClr val="FFFFFF"/>
                </a:solidFill>
                <a:effectLst/>
                <a:uLnTx/>
                <a:uFillTx/>
              </a:rPr>
              <a:t>Advisor at 3 Accelerators</a:t>
            </a:r>
          </a:p>
          <a:p>
            <a:pPr marL="228600" marR="0" lvl="0" indent="-228600" defTabSz="914400" fontAlgn="auto">
              <a:spcBef>
                <a:spcPts val="1000"/>
              </a:spcBef>
              <a:spcAft>
                <a:spcPts val="0"/>
              </a:spcAft>
              <a:buClr>
                <a:schemeClr val="accent1"/>
              </a:buClr>
              <a:buSzPct val="80000"/>
              <a:buFont typeface="Arial" panose="020B0604020202020204" pitchFamily="34" charset="0"/>
              <a:buChar char="•"/>
              <a:tabLst/>
              <a:defRPr/>
            </a:pPr>
            <a:r>
              <a:rPr kumimoji="0" lang="en-US" sz="2400" b="0" i="0" u="none" strike="noStrike" cap="none" spc="50" normalizeH="0" baseline="0" noProof="0" dirty="0">
                <a:ln>
                  <a:noFill/>
                </a:ln>
                <a:solidFill>
                  <a:srgbClr val="FFFFFF"/>
                </a:solidFill>
                <a:effectLst/>
                <a:uLnTx/>
                <a:uFillTx/>
              </a:rPr>
              <a:t>Founded 1 Angel Investor Group</a:t>
            </a:r>
          </a:p>
          <a:p>
            <a:pPr marL="228600" marR="0" lvl="0" indent="-228600" defTabSz="914400" fontAlgn="auto">
              <a:spcBef>
                <a:spcPts val="1000"/>
              </a:spcBef>
              <a:spcAft>
                <a:spcPts val="0"/>
              </a:spcAft>
              <a:buClr>
                <a:schemeClr val="accent1"/>
              </a:buClr>
              <a:buSzPct val="80000"/>
              <a:buFont typeface="Arial" panose="020B0604020202020204" pitchFamily="34" charset="0"/>
              <a:buChar char="•"/>
              <a:tabLst/>
              <a:defRPr/>
            </a:pPr>
            <a:r>
              <a:rPr kumimoji="0" lang="en-US" sz="2400" b="0" i="0" u="none" strike="noStrike" cap="none" spc="50" normalizeH="0" baseline="0" noProof="0" dirty="0">
                <a:ln>
                  <a:noFill/>
                </a:ln>
                <a:solidFill>
                  <a:srgbClr val="FFFFFF"/>
                </a:solidFill>
                <a:effectLst/>
                <a:uLnTx/>
                <a:uFillTx/>
              </a:rPr>
              <a:t>Multiple Advisory Board</a:t>
            </a:r>
          </a:p>
        </p:txBody>
      </p:sp>
      <p:pic>
        <p:nvPicPr>
          <p:cNvPr id="9" name="Content Placeholder 8" descr="A person wearing glasses&#10;&#10;Description automatically generated with low confidence">
            <a:extLst>
              <a:ext uri="{FF2B5EF4-FFF2-40B4-BE49-F238E27FC236}">
                <a16:creationId xmlns:a16="http://schemas.microsoft.com/office/drawing/2014/main" id="{D2B1FA4B-3DEB-8254-75EB-5F4F71638098}"/>
              </a:ext>
            </a:extLst>
          </p:cNvPr>
          <p:cNvPicPr>
            <a:picLocks noGrp="1" noChangeAspect="1"/>
          </p:cNvPicPr>
          <p:nvPr>
            <p:ph idx="1"/>
          </p:nvPr>
        </p:nvPicPr>
        <p:blipFill rotWithShape="1">
          <a:blip r:embed="rId2"/>
          <a:srcRect l="15862" r="10998"/>
          <a:stretch/>
        </p:blipFill>
        <p:spPr>
          <a:xfrm>
            <a:off x="7552266" y="10"/>
            <a:ext cx="4639734" cy="6857990"/>
          </a:xfrm>
          <a:prstGeom prst="rect">
            <a:avLst/>
          </a:prstGeom>
        </p:spPr>
      </p:pic>
    </p:spTree>
    <p:extLst>
      <p:ext uri="{BB962C8B-B14F-4D97-AF65-F5344CB8AC3E}">
        <p14:creationId xmlns:p14="http://schemas.microsoft.com/office/powerpoint/2010/main" val="3919343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6B940-E1EC-3016-0AC7-533953CA8A76}"/>
              </a:ext>
            </a:extLst>
          </p:cNvPr>
          <p:cNvSpPr>
            <a:spLocks noGrp="1"/>
          </p:cNvSpPr>
          <p:nvPr>
            <p:ph type="title"/>
          </p:nvPr>
        </p:nvSpPr>
        <p:spPr>
          <a:xfrm>
            <a:off x="1024128" y="585216"/>
            <a:ext cx="6066818" cy="1499616"/>
          </a:xfrm>
        </p:spPr>
        <p:txBody>
          <a:bodyPr>
            <a:normAutofit/>
          </a:bodyPr>
          <a:lstStyle/>
          <a:p>
            <a:r>
              <a:rPr lang="en-SG" dirty="0"/>
              <a:t>If you are pitching to investors</a:t>
            </a:r>
          </a:p>
        </p:txBody>
      </p:sp>
      <p:sp>
        <p:nvSpPr>
          <p:cNvPr id="3" name="Content Placeholder 2">
            <a:extLst>
              <a:ext uri="{FF2B5EF4-FFF2-40B4-BE49-F238E27FC236}">
                <a16:creationId xmlns:a16="http://schemas.microsoft.com/office/drawing/2014/main" id="{853DE3FC-AD92-CFD1-A036-229CCD980071}"/>
              </a:ext>
            </a:extLst>
          </p:cNvPr>
          <p:cNvSpPr>
            <a:spLocks noGrp="1"/>
          </p:cNvSpPr>
          <p:nvPr>
            <p:ph idx="1"/>
          </p:nvPr>
        </p:nvSpPr>
        <p:spPr>
          <a:xfrm>
            <a:off x="1024128" y="2286000"/>
            <a:ext cx="6066818" cy="4023360"/>
          </a:xfrm>
        </p:spPr>
        <p:txBody>
          <a:bodyPr>
            <a:normAutofit fontScale="85000" lnSpcReduction="10000"/>
          </a:bodyPr>
          <a:lstStyle/>
          <a:p>
            <a:pPr>
              <a:lnSpc>
                <a:spcPct val="150000"/>
              </a:lnSpc>
              <a:buFont typeface="Wingdings" panose="05000000000000000000" pitchFamily="2" charset="2"/>
              <a:buChar char="§"/>
            </a:pPr>
            <a:r>
              <a:rPr lang="en-SG" sz="2000" dirty="0"/>
              <a:t>When an Investor Says No, Accept It, But Always Ask for Feedback</a:t>
            </a:r>
          </a:p>
          <a:p>
            <a:pPr>
              <a:lnSpc>
                <a:spcPct val="150000"/>
              </a:lnSpc>
              <a:buFont typeface="Wingdings" panose="05000000000000000000" pitchFamily="2" charset="2"/>
              <a:buChar char="§"/>
            </a:pPr>
            <a:r>
              <a:rPr lang="en-SG" sz="2000" dirty="0"/>
              <a:t>Every Coffee Meeting or Call is an Opportunity to Ask for Introductions</a:t>
            </a:r>
          </a:p>
          <a:p>
            <a:pPr>
              <a:lnSpc>
                <a:spcPct val="150000"/>
              </a:lnSpc>
              <a:buFont typeface="Wingdings" panose="05000000000000000000" pitchFamily="2" charset="2"/>
              <a:buChar char="§"/>
            </a:pPr>
            <a:r>
              <a:rPr lang="en-SG" sz="2000" dirty="0"/>
              <a:t>Avoid Giving Away Equity, Use SAFE Notes</a:t>
            </a:r>
          </a:p>
          <a:p>
            <a:pPr>
              <a:lnSpc>
                <a:spcPct val="150000"/>
              </a:lnSpc>
              <a:buFont typeface="Wingdings" panose="05000000000000000000" pitchFamily="2" charset="2"/>
              <a:buChar char="§"/>
            </a:pPr>
            <a:r>
              <a:rPr lang="en-SG" sz="2000" dirty="0"/>
              <a:t>Identify Strategic Advisors / Advisory Board Members</a:t>
            </a:r>
          </a:p>
          <a:p>
            <a:pPr>
              <a:lnSpc>
                <a:spcPct val="150000"/>
              </a:lnSpc>
              <a:buFont typeface="Wingdings" panose="05000000000000000000" pitchFamily="2" charset="2"/>
              <a:buChar char="§"/>
            </a:pPr>
            <a:r>
              <a:rPr lang="en-SG" sz="2000" dirty="0"/>
              <a:t>Don’t ask Investors to sign NDAs they will probably ghost you.. </a:t>
            </a:r>
          </a:p>
          <a:p>
            <a:pPr>
              <a:lnSpc>
                <a:spcPct val="150000"/>
              </a:lnSpc>
              <a:buFont typeface="Wingdings" panose="05000000000000000000" pitchFamily="2" charset="2"/>
              <a:buChar char="§"/>
            </a:pPr>
            <a:r>
              <a:rPr lang="en-SG" sz="2000" dirty="0"/>
              <a:t>Co-Founders, Try not to Interrupt Each Other or the Investor While Pitching</a:t>
            </a:r>
          </a:p>
          <a:p>
            <a:endParaRPr lang="en-SG" sz="2000" dirty="0"/>
          </a:p>
        </p:txBody>
      </p:sp>
      <p:pic>
        <p:nvPicPr>
          <p:cNvPr id="5" name="Picture 4">
            <a:extLst>
              <a:ext uri="{FF2B5EF4-FFF2-40B4-BE49-F238E27FC236}">
                <a16:creationId xmlns:a16="http://schemas.microsoft.com/office/drawing/2014/main" id="{3E557D50-AADE-6985-D11C-A34177970414}"/>
              </a:ext>
            </a:extLst>
          </p:cNvPr>
          <p:cNvPicPr>
            <a:picLocks noChangeAspect="1"/>
          </p:cNvPicPr>
          <p:nvPr/>
        </p:nvPicPr>
        <p:blipFill rotWithShape="1">
          <a:blip r:embed="rId2"/>
          <a:srcRect l="19993" r="41952"/>
          <a:stretch/>
        </p:blipFill>
        <p:spPr>
          <a:xfrm>
            <a:off x="7552266" y="10"/>
            <a:ext cx="4639733" cy="6857990"/>
          </a:xfrm>
          <a:prstGeom prst="rect">
            <a:avLst/>
          </a:prstGeom>
        </p:spPr>
      </p:pic>
    </p:spTree>
    <p:extLst>
      <p:ext uri="{BB962C8B-B14F-4D97-AF65-F5344CB8AC3E}">
        <p14:creationId xmlns:p14="http://schemas.microsoft.com/office/powerpoint/2010/main" val="280149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0F1D9-7C8A-E1C1-1B6A-D89A018F6CB5}"/>
              </a:ext>
            </a:extLst>
          </p:cNvPr>
          <p:cNvSpPr>
            <a:spLocks noGrp="1"/>
          </p:cNvSpPr>
          <p:nvPr>
            <p:ph type="title"/>
          </p:nvPr>
        </p:nvSpPr>
        <p:spPr/>
        <p:txBody>
          <a:bodyPr/>
          <a:lstStyle/>
          <a:p>
            <a:r>
              <a:rPr lang="en-SG" dirty="0"/>
              <a:t>Identifying Angel Investors - 1</a:t>
            </a:r>
          </a:p>
        </p:txBody>
      </p:sp>
      <p:sp>
        <p:nvSpPr>
          <p:cNvPr id="3" name="Content Placeholder 2">
            <a:extLst>
              <a:ext uri="{FF2B5EF4-FFF2-40B4-BE49-F238E27FC236}">
                <a16:creationId xmlns:a16="http://schemas.microsoft.com/office/drawing/2014/main" id="{382DDFCB-9871-E034-C7F9-EAFDB243FE64}"/>
              </a:ext>
            </a:extLst>
          </p:cNvPr>
          <p:cNvSpPr>
            <a:spLocks noGrp="1"/>
          </p:cNvSpPr>
          <p:nvPr>
            <p:ph idx="1"/>
          </p:nvPr>
        </p:nvSpPr>
        <p:spPr>
          <a:xfrm>
            <a:off x="1050879" y="1576242"/>
            <a:ext cx="9949630" cy="4428753"/>
          </a:xfrm>
        </p:spPr>
        <p:txBody>
          <a:bodyPr>
            <a:normAutofit fontScale="25000" lnSpcReduction="20000"/>
          </a:bodyPr>
          <a:lstStyle/>
          <a:p>
            <a:pPr>
              <a:lnSpc>
                <a:spcPct val="120000"/>
              </a:lnSpc>
            </a:pPr>
            <a:r>
              <a:rPr lang="en-SG" sz="8000" dirty="0"/>
              <a:t>One Liner</a:t>
            </a:r>
          </a:p>
          <a:p>
            <a:pPr>
              <a:lnSpc>
                <a:spcPct val="120000"/>
              </a:lnSpc>
            </a:pPr>
            <a:r>
              <a:rPr lang="en-SG" sz="8000" dirty="0"/>
              <a:t>Hi I’m Mustafa and I’m the Founder of X, We’re looking to help </a:t>
            </a:r>
            <a:r>
              <a:rPr lang="en-SG" sz="8000" dirty="0" err="1"/>
              <a:t>startups</a:t>
            </a:r>
            <a:r>
              <a:rPr lang="en-SG" sz="8000" dirty="0"/>
              <a:t> get the right tools and hacks in order to fund raise from the best investors FAST. </a:t>
            </a:r>
          </a:p>
          <a:p>
            <a:pPr marL="0" indent="0">
              <a:lnSpc>
                <a:spcPct val="120000"/>
              </a:lnSpc>
              <a:buNone/>
            </a:pPr>
            <a:endParaRPr lang="en-SG" sz="8000" dirty="0"/>
          </a:p>
          <a:p>
            <a:pPr>
              <a:lnSpc>
                <a:spcPct val="120000"/>
              </a:lnSpc>
            </a:pPr>
            <a:r>
              <a:rPr lang="en-SG" sz="8000" dirty="0"/>
              <a:t>What's your ASK?</a:t>
            </a:r>
          </a:p>
          <a:p>
            <a:pPr>
              <a:lnSpc>
                <a:spcPct val="120000"/>
              </a:lnSpc>
            </a:pPr>
            <a:r>
              <a:rPr lang="en-SG" sz="8000" dirty="0"/>
              <a:t>We’re raising 250k on a $3m valuation and I’d be happy to share more if you like. </a:t>
            </a:r>
          </a:p>
          <a:p>
            <a:pPr>
              <a:lnSpc>
                <a:spcPct val="120000"/>
              </a:lnSpc>
            </a:pPr>
            <a:endParaRPr lang="en-SG" sz="8000" dirty="0"/>
          </a:p>
          <a:p>
            <a:pPr>
              <a:lnSpc>
                <a:spcPct val="120000"/>
              </a:lnSpc>
            </a:pPr>
            <a:r>
              <a:rPr lang="en-SG" sz="8000" dirty="0"/>
              <a:t>Elevator Pitch</a:t>
            </a:r>
          </a:p>
          <a:p>
            <a:pPr>
              <a:lnSpc>
                <a:spcPct val="120000"/>
              </a:lnSpc>
            </a:pPr>
            <a:r>
              <a:rPr lang="en-SG" sz="8000" dirty="0"/>
              <a:t>Hi I’m Mustafa and I’m the Founder of X. We’re looking to solve for the gap in early stage Startup funding by equipping founders with the right knowledge and hacks to fund raise faster. We’re looking to raise 250k from strategic angels and I’d be happy to share more if you like.</a:t>
            </a:r>
          </a:p>
          <a:p>
            <a:pPr>
              <a:lnSpc>
                <a:spcPct val="170000"/>
              </a:lnSpc>
            </a:pPr>
            <a:endParaRPr lang="en-SG" dirty="0"/>
          </a:p>
          <a:p>
            <a:pPr>
              <a:lnSpc>
                <a:spcPct val="170000"/>
              </a:lnSpc>
            </a:pPr>
            <a:endParaRPr lang="en-SG" dirty="0"/>
          </a:p>
          <a:p>
            <a:pPr>
              <a:lnSpc>
                <a:spcPct val="170000"/>
              </a:lnSpc>
            </a:pPr>
            <a:endParaRPr lang="en-SG" dirty="0"/>
          </a:p>
          <a:p>
            <a:pPr marL="0" indent="0">
              <a:lnSpc>
                <a:spcPct val="170000"/>
              </a:lnSpc>
              <a:buNone/>
            </a:pPr>
            <a:r>
              <a:rPr lang="en-SG" dirty="0"/>
              <a:t> </a:t>
            </a:r>
          </a:p>
        </p:txBody>
      </p:sp>
    </p:spTree>
    <p:extLst>
      <p:ext uri="{BB962C8B-B14F-4D97-AF65-F5344CB8AC3E}">
        <p14:creationId xmlns:p14="http://schemas.microsoft.com/office/powerpoint/2010/main" val="95676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E9B9E-2450-B3FE-F1C0-480C6944161B}"/>
              </a:ext>
            </a:extLst>
          </p:cNvPr>
          <p:cNvSpPr>
            <a:spLocks noGrp="1"/>
          </p:cNvSpPr>
          <p:nvPr>
            <p:ph type="title"/>
          </p:nvPr>
        </p:nvSpPr>
        <p:spPr/>
        <p:txBody>
          <a:bodyPr/>
          <a:lstStyle/>
          <a:p>
            <a:r>
              <a:rPr lang="en-SG" dirty="0"/>
              <a:t>Identifying Angel Investors- 2</a:t>
            </a:r>
          </a:p>
        </p:txBody>
      </p:sp>
      <p:sp>
        <p:nvSpPr>
          <p:cNvPr id="3" name="Content Placeholder 2">
            <a:extLst>
              <a:ext uri="{FF2B5EF4-FFF2-40B4-BE49-F238E27FC236}">
                <a16:creationId xmlns:a16="http://schemas.microsoft.com/office/drawing/2014/main" id="{06DD9F5F-9411-9AA6-C70F-C3C0941B4318}"/>
              </a:ext>
            </a:extLst>
          </p:cNvPr>
          <p:cNvSpPr>
            <a:spLocks noGrp="1"/>
          </p:cNvSpPr>
          <p:nvPr>
            <p:ph idx="1"/>
          </p:nvPr>
        </p:nvSpPr>
        <p:spPr/>
        <p:txBody>
          <a:bodyPr>
            <a:normAutofit lnSpcReduction="10000"/>
          </a:bodyPr>
          <a:lstStyle/>
          <a:p>
            <a:pPr marL="0" indent="0">
              <a:buNone/>
            </a:pPr>
            <a:r>
              <a:rPr lang="en-SG" dirty="0"/>
              <a:t>Incubators</a:t>
            </a:r>
          </a:p>
          <a:p>
            <a:pPr marL="0" indent="0">
              <a:buNone/>
            </a:pPr>
            <a:r>
              <a:rPr lang="en-SG" dirty="0"/>
              <a:t>Accelerators</a:t>
            </a:r>
          </a:p>
          <a:p>
            <a:pPr marL="0" indent="0">
              <a:buNone/>
            </a:pPr>
            <a:r>
              <a:rPr lang="en-SG" dirty="0"/>
              <a:t>Co-Working Spaces</a:t>
            </a:r>
          </a:p>
          <a:p>
            <a:pPr marL="0" indent="0">
              <a:buNone/>
            </a:pPr>
            <a:r>
              <a:rPr lang="en-SG" dirty="0"/>
              <a:t>Innovation Labs</a:t>
            </a:r>
          </a:p>
          <a:p>
            <a:pPr marL="0" indent="0">
              <a:buNone/>
            </a:pPr>
            <a:r>
              <a:rPr lang="en-SG" dirty="0"/>
              <a:t>Events</a:t>
            </a:r>
          </a:p>
          <a:p>
            <a:pPr marL="0" indent="0">
              <a:buNone/>
            </a:pPr>
            <a:r>
              <a:rPr lang="en-SG" dirty="0"/>
              <a:t>Conferences</a:t>
            </a:r>
          </a:p>
          <a:p>
            <a:pPr marL="0" indent="0">
              <a:buNone/>
            </a:pPr>
            <a:r>
              <a:rPr lang="en-SG" dirty="0"/>
              <a:t>Cold Outreach</a:t>
            </a:r>
          </a:p>
          <a:p>
            <a:pPr marL="0" indent="0">
              <a:buNone/>
            </a:pPr>
            <a:r>
              <a:rPr lang="en-SG" dirty="0"/>
              <a:t>Syndicates</a:t>
            </a:r>
          </a:p>
          <a:p>
            <a:pPr marL="0" indent="0">
              <a:buNone/>
            </a:pPr>
            <a:r>
              <a:rPr lang="en-SG" dirty="0"/>
              <a:t>Etc.</a:t>
            </a:r>
          </a:p>
        </p:txBody>
      </p:sp>
    </p:spTree>
    <p:extLst>
      <p:ext uri="{BB962C8B-B14F-4D97-AF65-F5344CB8AC3E}">
        <p14:creationId xmlns:p14="http://schemas.microsoft.com/office/powerpoint/2010/main" val="10875740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E9B9E-2450-B3FE-F1C0-480C6944161B}"/>
              </a:ext>
            </a:extLst>
          </p:cNvPr>
          <p:cNvSpPr>
            <a:spLocks noGrp="1"/>
          </p:cNvSpPr>
          <p:nvPr>
            <p:ph type="title"/>
          </p:nvPr>
        </p:nvSpPr>
        <p:spPr/>
        <p:txBody>
          <a:bodyPr/>
          <a:lstStyle/>
          <a:p>
            <a:r>
              <a:rPr lang="en-SG" dirty="0"/>
              <a:t>Identifying Angel Investors- 3</a:t>
            </a:r>
          </a:p>
        </p:txBody>
      </p:sp>
      <p:sp>
        <p:nvSpPr>
          <p:cNvPr id="3" name="Content Placeholder 2">
            <a:extLst>
              <a:ext uri="{FF2B5EF4-FFF2-40B4-BE49-F238E27FC236}">
                <a16:creationId xmlns:a16="http://schemas.microsoft.com/office/drawing/2014/main" id="{06DD9F5F-9411-9AA6-C70F-C3C0941B4318}"/>
              </a:ext>
            </a:extLst>
          </p:cNvPr>
          <p:cNvSpPr>
            <a:spLocks noGrp="1"/>
          </p:cNvSpPr>
          <p:nvPr>
            <p:ph idx="1"/>
          </p:nvPr>
        </p:nvSpPr>
        <p:spPr>
          <a:xfrm>
            <a:off x="1050879" y="1818697"/>
            <a:ext cx="9810604" cy="4428753"/>
          </a:xfrm>
        </p:spPr>
        <p:txBody>
          <a:bodyPr/>
          <a:lstStyle/>
          <a:p>
            <a:r>
              <a:rPr lang="en-SG" dirty="0"/>
              <a:t>LinkedIn Search – angel investor, mentor, board advisor, venture partner, limited partner</a:t>
            </a:r>
          </a:p>
          <a:p>
            <a:endParaRPr lang="en-SG" dirty="0"/>
          </a:p>
          <a:p>
            <a:r>
              <a:rPr lang="en-SG" dirty="0"/>
              <a:t>Ask for advice, don’t ask for money immediately</a:t>
            </a:r>
          </a:p>
          <a:p>
            <a:pPr marL="0" indent="0">
              <a:buNone/>
            </a:pPr>
            <a:endParaRPr lang="en-SG" dirty="0"/>
          </a:p>
          <a:p>
            <a:pPr rtl="0">
              <a:spcBef>
                <a:spcPts val="0"/>
              </a:spcBef>
              <a:spcAft>
                <a:spcPts val="0"/>
              </a:spcAft>
            </a:pPr>
            <a:r>
              <a:rPr lang="en-US" sz="2000" i="0" u="none" strike="noStrike" dirty="0">
                <a:solidFill>
                  <a:srgbClr val="000000"/>
                </a:solidFill>
                <a:effectLst/>
              </a:rPr>
              <a:t>“Hi Mustafa great to connect. I noticed from your profile that you've been in the startup ecosystem for over a decade. I'd love to get your feedback on my pitch and business model. Can I buy you a coffee sometime or connect over a call?”</a:t>
            </a:r>
          </a:p>
          <a:p>
            <a:pPr marL="0" indent="0" rtl="0">
              <a:spcBef>
                <a:spcPts val="0"/>
              </a:spcBef>
              <a:spcAft>
                <a:spcPts val="0"/>
              </a:spcAft>
              <a:buNone/>
            </a:pPr>
            <a:r>
              <a:rPr lang="en-US" sz="2000" i="0" u="none" strike="noStrike" dirty="0">
                <a:solidFill>
                  <a:srgbClr val="000000"/>
                </a:solidFill>
                <a:effectLst/>
              </a:rPr>
              <a:t> </a:t>
            </a:r>
            <a:br>
              <a:rPr lang="en-US" b="0" dirty="0">
                <a:effectLst/>
              </a:rPr>
            </a:br>
            <a:r>
              <a:rPr lang="en-US" b="0" dirty="0">
                <a:effectLst/>
              </a:rPr>
              <a:t> </a:t>
            </a:r>
            <a:r>
              <a:rPr lang="en-US" sz="2000" b="0" i="0" u="none" strike="noStrike" dirty="0">
                <a:solidFill>
                  <a:srgbClr val="000000"/>
                </a:solidFill>
                <a:effectLst/>
              </a:rPr>
              <a:t>Instant yes!</a:t>
            </a:r>
            <a:endParaRPr lang="en-SG" dirty="0"/>
          </a:p>
          <a:p>
            <a:endParaRPr lang="en-SG" dirty="0"/>
          </a:p>
          <a:p>
            <a:endParaRPr lang="en-SG" dirty="0"/>
          </a:p>
        </p:txBody>
      </p:sp>
    </p:spTree>
    <p:extLst>
      <p:ext uri="{BB962C8B-B14F-4D97-AF65-F5344CB8AC3E}">
        <p14:creationId xmlns:p14="http://schemas.microsoft.com/office/powerpoint/2010/main" val="195509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17BDF-5E24-CC54-FAF7-AED26DE12889}"/>
              </a:ext>
            </a:extLst>
          </p:cNvPr>
          <p:cNvSpPr>
            <a:spLocks noGrp="1"/>
          </p:cNvSpPr>
          <p:nvPr>
            <p:ph type="title"/>
          </p:nvPr>
        </p:nvSpPr>
        <p:spPr/>
        <p:txBody>
          <a:bodyPr/>
          <a:lstStyle/>
          <a:p>
            <a:r>
              <a:rPr lang="en-SG" dirty="0"/>
              <a:t>Pitch deck Best Practices</a:t>
            </a:r>
          </a:p>
        </p:txBody>
      </p:sp>
      <p:sp>
        <p:nvSpPr>
          <p:cNvPr id="3" name="Content Placeholder 2">
            <a:extLst>
              <a:ext uri="{FF2B5EF4-FFF2-40B4-BE49-F238E27FC236}">
                <a16:creationId xmlns:a16="http://schemas.microsoft.com/office/drawing/2014/main" id="{933362B9-1CE1-BA5F-CDBA-02B6C26F7547}"/>
              </a:ext>
            </a:extLst>
          </p:cNvPr>
          <p:cNvSpPr>
            <a:spLocks noGrp="1"/>
          </p:cNvSpPr>
          <p:nvPr>
            <p:ph idx="1"/>
          </p:nvPr>
        </p:nvSpPr>
        <p:spPr/>
        <p:txBody>
          <a:bodyPr>
            <a:normAutofit lnSpcReduction="10000"/>
          </a:bodyPr>
          <a:lstStyle/>
          <a:p>
            <a:pPr>
              <a:lnSpc>
                <a:spcPct val="200000"/>
              </a:lnSpc>
            </a:pPr>
            <a:r>
              <a:rPr lang="en-SG" dirty="0"/>
              <a:t>10/20/30 Rule</a:t>
            </a:r>
          </a:p>
          <a:p>
            <a:pPr>
              <a:lnSpc>
                <a:spcPct val="200000"/>
              </a:lnSpc>
            </a:pPr>
            <a:r>
              <a:rPr lang="en-SG" dirty="0"/>
              <a:t>It’s a presentation not a document</a:t>
            </a:r>
          </a:p>
          <a:p>
            <a:pPr>
              <a:lnSpc>
                <a:spcPct val="200000"/>
              </a:lnSpc>
            </a:pPr>
            <a:r>
              <a:rPr lang="en-SG" dirty="0"/>
              <a:t>You want the viewer to listen to you </a:t>
            </a:r>
          </a:p>
          <a:p>
            <a:pPr>
              <a:lnSpc>
                <a:spcPct val="200000"/>
              </a:lnSpc>
            </a:pPr>
            <a:r>
              <a:rPr lang="en-SG" dirty="0"/>
              <a:t>Not be trying to read all the content on your slides</a:t>
            </a:r>
          </a:p>
          <a:p>
            <a:pPr>
              <a:lnSpc>
                <a:spcPct val="200000"/>
              </a:lnSpc>
            </a:pPr>
            <a:r>
              <a:rPr lang="en-SG" dirty="0"/>
              <a:t>Use less words</a:t>
            </a:r>
          </a:p>
          <a:p>
            <a:endParaRPr lang="en-SG" dirty="0"/>
          </a:p>
        </p:txBody>
      </p:sp>
    </p:spTree>
    <p:extLst>
      <p:ext uri="{BB962C8B-B14F-4D97-AF65-F5344CB8AC3E}">
        <p14:creationId xmlns:p14="http://schemas.microsoft.com/office/powerpoint/2010/main" val="276353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41D68-B745-D4A3-DC1B-C92C68450157}"/>
              </a:ext>
            </a:extLst>
          </p:cNvPr>
          <p:cNvSpPr>
            <a:spLocks noGrp="1"/>
          </p:cNvSpPr>
          <p:nvPr>
            <p:ph type="title"/>
          </p:nvPr>
        </p:nvSpPr>
        <p:spPr>
          <a:xfrm>
            <a:off x="868680" y="568730"/>
            <a:ext cx="3864254" cy="1940384"/>
          </a:xfrm>
        </p:spPr>
        <p:txBody>
          <a:bodyPr>
            <a:normAutofit/>
          </a:bodyPr>
          <a:lstStyle/>
          <a:p>
            <a:pPr algn="ctr"/>
            <a:r>
              <a:rPr lang="en-SG" dirty="0">
                <a:solidFill>
                  <a:schemeClr val="tx1"/>
                </a:solidFill>
              </a:rPr>
              <a:t>If you are an angel investor</a:t>
            </a:r>
          </a:p>
        </p:txBody>
      </p:sp>
      <p:graphicFrame>
        <p:nvGraphicFramePr>
          <p:cNvPr id="17" name="Content Placeholder 2">
            <a:extLst>
              <a:ext uri="{FF2B5EF4-FFF2-40B4-BE49-F238E27FC236}">
                <a16:creationId xmlns:a16="http://schemas.microsoft.com/office/drawing/2014/main" id="{D21E2976-BB6B-C7DC-C32E-69E29164CCC4}"/>
              </a:ext>
            </a:extLst>
          </p:cNvPr>
          <p:cNvGraphicFramePr>
            <a:graphicFrameLocks noGrp="1"/>
          </p:cNvGraphicFramePr>
          <p:nvPr>
            <p:ph idx="1"/>
            <p:extLst>
              <p:ext uri="{D42A27DB-BD31-4B8C-83A1-F6EECF244321}">
                <p14:modId xmlns:p14="http://schemas.microsoft.com/office/powerpoint/2010/main" val="2046995064"/>
              </p:ext>
            </p:extLst>
          </p:nvPr>
        </p:nvGraphicFramePr>
        <p:xfrm>
          <a:off x="5279472" y="746125"/>
          <a:ext cx="6290226" cy="54477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5678532"/>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41D68-B745-D4A3-DC1B-C92C68450157}"/>
              </a:ext>
            </a:extLst>
          </p:cNvPr>
          <p:cNvSpPr>
            <a:spLocks noGrp="1"/>
          </p:cNvSpPr>
          <p:nvPr>
            <p:ph type="title"/>
          </p:nvPr>
        </p:nvSpPr>
        <p:spPr>
          <a:xfrm>
            <a:off x="941832" y="393164"/>
            <a:ext cx="3306744" cy="2167155"/>
          </a:xfrm>
        </p:spPr>
        <p:txBody>
          <a:bodyPr>
            <a:normAutofit/>
          </a:bodyPr>
          <a:lstStyle/>
          <a:p>
            <a:pPr algn="ctr"/>
            <a:r>
              <a:rPr lang="en-SG" dirty="0">
                <a:solidFill>
                  <a:schemeClr val="tx1"/>
                </a:solidFill>
              </a:rPr>
              <a:t>Career Lessons</a:t>
            </a:r>
          </a:p>
        </p:txBody>
      </p:sp>
      <p:graphicFrame>
        <p:nvGraphicFramePr>
          <p:cNvPr id="17" name="Content Placeholder 2">
            <a:extLst>
              <a:ext uri="{FF2B5EF4-FFF2-40B4-BE49-F238E27FC236}">
                <a16:creationId xmlns:a16="http://schemas.microsoft.com/office/drawing/2014/main" id="{D21E2976-BB6B-C7DC-C32E-69E29164CCC4}"/>
              </a:ext>
            </a:extLst>
          </p:cNvPr>
          <p:cNvGraphicFramePr>
            <a:graphicFrameLocks noGrp="1"/>
          </p:cNvGraphicFramePr>
          <p:nvPr>
            <p:ph idx="1"/>
            <p:extLst>
              <p:ext uri="{D42A27DB-BD31-4B8C-83A1-F6EECF244321}">
                <p14:modId xmlns:p14="http://schemas.microsoft.com/office/powerpoint/2010/main" val="3125889891"/>
              </p:ext>
            </p:extLst>
          </p:nvPr>
        </p:nvGraphicFramePr>
        <p:xfrm>
          <a:off x="5279472" y="746125"/>
          <a:ext cx="6290226" cy="54477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04766436"/>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15b4dd2c865_0_0"/>
          <p:cNvSpPr txBox="1">
            <a:spLocks noGrp="1"/>
          </p:cNvSpPr>
          <p:nvPr>
            <p:ph type="title"/>
          </p:nvPr>
        </p:nvSpPr>
        <p:spPr>
          <a:xfrm>
            <a:off x="2700250" y="1325480"/>
            <a:ext cx="6408096" cy="1293028"/>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dirty="0"/>
              <a:t>Happy to take your questions</a:t>
            </a:r>
          </a:p>
        </p:txBody>
      </p:sp>
      <p:sp>
        <p:nvSpPr>
          <p:cNvPr id="208" name="Google Shape;208;g15b4dd2c865_0_0"/>
          <p:cNvSpPr txBox="1">
            <a:spLocks noGrp="1"/>
          </p:cNvSpPr>
          <p:nvPr>
            <p:ph idx="1"/>
          </p:nvPr>
        </p:nvSpPr>
        <p:spPr>
          <a:xfrm>
            <a:off x="918556" y="2759827"/>
            <a:ext cx="9534699" cy="2497974"/>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r>
              <a:rPr lang="en-US" dirty="0"/>
              <a:t>Hope you found this informative!</a:t>
            </a:r>
          </a:p>
          <a:p>
            <a:pPr marL="0" lvl="0" indent="0" algn="l" rtl="0">
              <a:spcBef>
                <a:spcPts val="1000"/>
              </a:spcBef>
              <a:spcAft>
                <a:spcPts val="0"/>
              </a:spcAft>
              <a:buNone/>
            </a:pPr>
            <a:endParaRPr lang="en-US" dirty="0"/>
          </a:p>
          <a:p>
            <a:pPr marL="0" lvl="0" indent="0" algn="ctr" rtl="0">
              <a:spcBef>
                <a:spcPts val="1000"/>
              </a:spcBef>
              <a:spcAft>
                <a:spcPts val="0"/>
              </a:spcAft>
              <a:buNone/>
            </a:pPr>
            <a:r>
              <a:rPr lang="en-US" dirty="0"/>
              <a:t>Mustafa Rasheed</a:t>
            </a:r>
          </a:p>
          <a:p>
            <a:pPr marL="0" lvl="0" indent="0" algn="ctr" rtl="0">
              <a:spcBef>
                <a:spcPts val="1000"/>
              </a:spcBef>
              <a:spcAft>
                <a:spcPts val="0"/>
              </a:spcAft>
              <a:buNone/>
            </a:pPr>
            <a:r>
              <a:rPr lang="en-US" u="sng" dirty="0">
                <a:solidFill>
                  <a:schemeClr val="hlink"/>
                </a:solidFill>
                <a:hlinkClick r:id="rId3"/>
              </a:rPr>
              <a:t>mustafar84@gmail.com</a:t>
            </a:r>
            <a:endParaRPr lang="en-US" dirty="0"/>
          </a:p>
          <a:p>
            <a:pPr marL="0" lvl="0" indent="0" algn="ctr" rtl="0">
              <a:spcBef>
                <a:spcPts val="1000"/>
              </a:spcBef>
              <a:spcAft>
                <a:spcPts val="0"/>
              </a:spcAft>
              <a:buNone/>
            </a:pPr>
            <a:r>
              <a:rPr lang="en-US" dirty="0"/>
              <a:t>https://www.linkedin.com/in/mustafarasheed/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 company name&#10;&#10;Description automatically generated">
            <a:extLst>
              <a:ext uri="{FF2B5EF4-FFF2-40B4-BE49-F238E27FC236}">
                <a16:creationId xmlns:a16="http://schemas.microsoft.com/office/drawing/2014/main" id="{DFCD329B-5482-1CA9-3F48-237FE9CC4C50}"/>
              </a:ext>
            </a:extLst>
          </p:cNvPr>
          <p:cNvPicPr>
            <a:picLocks noChangeAspect="1"/>
          </p:cNvPicPr>
          <p:nvPr/>
        </p:nvPicPr>
        <p:blipFill>
          <a:blip r:embed="rId2"/>
          <a:stretch>
            <a:fillRect/>
          </a:stretch>
        </p:blipFill>
        <p:spPr>
          <a:xfrm>
            <a:off x="940907" y="3155206"/>
            <a:ext cx="2691194" cy="2963512"/>
          </a:xfrm>
          <a:prstGeom prst="rect">
            <a:avLst/>
          </a:prstGeom>
        </p:spPr>
      </p:pic>
      <p:pic>
        <p:nvPicPr>
          <p:cNvPr id="7" name="Picture 6" descr="Graphical user interface&#10;&#10;Description automatically generated with low confidence">
            <a:extLst>
              <a:ext uri="{FF2B5EF4-FFF2-40B4-BE49-F238E27FC236}">
                <a16:creationId xmlns:a16="http://schemas.microsoft.com/office/drawing/2014/main" id="{CA88DED8-8DEA-CEAF-B748-881DD6B1028D}"/>
              </a:ext>
            </a:extLst>
          </p:cNvPr>
          <p:cNvPicPr>
            <a:picLocks noChangeAspect="1"/>
          </p:cNvPicPr>
          <p:nvPr/>
        </p:nvPicPr>
        <p:blipFill>
          <a:blip r:embed="rId3"/>
          <a:stretch>
            <a:fillRect/>
          </a:stretch>
        </p:blipFill>
        <p:spPr>
          <a:xfrm>
            <a:off x="7045766" y="3888808"/>
            <a:ext cx="1384726" cy="1524845"/>
          </a:xfrm>
          <a:prstGeom prst="rect">
            <a:avLst/>
          </a:prstGeom>
        </p:spPr>
      </p:pic>
      <p:pic>
        <p:nvPicPr>
          <p:cNvPr id="9" name="Picture 8" descr="Logo&#10;&#10;Description automatically generated with low confidence">
            <a:extLst>
              <a:ext uri="{FF2B5EF4-FFF2-40B4-BE49-F238E27FC236}">
                <a16:creationId xmlns:a16="http://schemas.microsoft.com/office/drawing/2014/main" id="{A4A9B23D-8F25-B037-70B3-FAC0EEA9D018}"/>
              </a:ext>
            </a:extLst>
          </p:cNvPr>
          <p:cNvPicPr>
            <a:picLocks noChangeAspect="1"/>
          </p:cNvPicPr>
          <p:nvPr/>
        </p:nvPicPr>
        <p:blipFill>
          <a:blip r:embed="rId4"/>
          <a:stretch>
            <a:fillRect/>
          </a:stretch>
        </p:blipFill>
        <p:spPr>
          <a:xfrm>
            <a:off x="4044483" y="1553803"/>
            <a:ext cx="2217969" cy="2532833"/>
          </a:xfrm>
          <a:prstGeom prst="rect">
            <a:avLst/>
          </a:prstGeom>
        </p:spPr>
      </p:pic>
      <p:pic>
        <p:nvPicPr>
          <p:cNvPr id="11" name="Picture 10" descr="Logo&#10;&#10;Description automatically generated">
            <a:extLst>
              <a:ext uri="{FF2B5EF4-FFF2-40B4-BE49-F238E27FC236}">
                <a16:creationId xmlns:a16="http://schemas.microsoft.com/office/drawing/2014/main" id="{A4ECB4BB-4942-1983-C887-E34954C6AE95}"/>
              </a:ext>
            </a:extLst>
          </p:cNvPr>
          <p:cNvPicPr>
            <a:picLocks noChangeAspect="1"/>
          </p:cNvPicPr>
          <p:nvPr/>
        </p:nvPicPr>
        <p:blipFill>
          <a:blip r:embed="rId5"/>
          <a:stretch>
            <a:fillRect/>
          </a:stretch>
        </p:blipFill>
        <p:spPr>
          <a:xfrm>
            <a:off x="4119868" y="3879272"/>
            <a:ext cx="1934568" cy="1693672"/>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295D5FA1-6C21-A741-136A-F0ADA20FD7C4}"/>
              </a:ext>
            </a:extLst>
          </p:cNvPr>
          <p:cNvPicPr>
            <a:picLocks noChangeAspect="1"/>
          </p:cNvPicPr>
          <p:nvPr/>
        </p:nvPicPr>
        <p:blipFill>
          <a:blip r:embed="rId6"/>
          <a:stretch>
            <a:fillRect/>
          </a:stretch>
        </p:blipFill>
        <p:spPr>
          <a:xfrm>
            <a:off x="7045765" y="2071980"/>
            <a:ext cx="1276391" cy="1405547"/>
          </a:xfrm>
          <a:prstGeom prst="rect">
            <a:avLst/>
          </a:prstGeom>
        </p:spPr>
      </p:pic>
      <p:pic>
        <p:nvPicPr>
          <p:cNvPr id="15" name="Picture 14" descr="A picture containing graphical user interface&#10;&#10;Description automatically generated">
            <a:extLst>
              <a:ext uri="{FF2B5EF4-FFF2-40B4-BE49-F238E27FC236}">
                <a16:creationId xmlns:a16="http://schemas.microsoft.com/office/drawing/2014/main" id="{07A7CC9A-E62F-B7BF-E005-598AF24ACEB4}"/>
              </a:ext>
            </a:extLst>
          </p:cNvPr>
          <p:cNvPicPr>
            <a:picLocks noChangeAspect="1"/>
          </p:cNvPicPr>
          <p:nvPr/>
        </p:nvPicPr>
        <p:blipFill>
          <a:blip r:embed="rId7"/>
          <a:stretch>
            <a:fillRect/>
          </a:stretch>
        </p:blipFill>
        <p:spPr>
          <a:xfrm>
            <a:off x="737767" y="2148574"/>
            <a:ext cx="2989422" cy="932709"/>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77EE7E33-EFC5-028C-18E6-58402D14D8E8}"/>
              </a:ext>
            </a:extLst>
          </p:cNvPr>
          <p:cNvPicPr>
            <a:picLocks noChangeAspect="1"/>
          </p:cNvPicPr>
          <p:nvPr/>
        </p:nvPicPr>
        <p:blipFill>
          <a:blip r:embed="rId8"/>
          <a:stretch>
            <a:fillRect/>
          </a:stretch>
        </p:blipFill>
        <p:spPr>
          <a:xfrm>
            <a:off x="8747786" y="1568383"/>
            <a:ext cx="2381409" cy="2381409"/>
          </a:xfrm>
          <a:prstGeom prst="rect">
            <a:avLst/>
          </a:prstGeom>
        </p:spPr>
      </p:pic>
    </p:spTree>
    <p:extLst>
      <p:ext uri="{BB962C8B-B14F-4D97-AF65-F5344CB8AC3E}">
        <p14:creationId xmlns:p14="http://schemas.microsoft.com/office/powerpoint/2010/main" val="1995346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7DC-EA72-299F-D14C-9AD347EFC66B}"/>
              </a:ext>
            </a:extLst>
          </p:cNvPr>
          <p:cNvSpPr>
            <a:spLocks noGrp="1"/>
          </p:cNvSpPr>
          <p:nvPr>
            <p:ph type="title"/>
          </p:nvPr>
        </p:nvSpPr>
        <p:spPr>
          <a:xfrm>
            <a:off x="1667866" y="2534651"/>
            <a:ext cx="8609380" cy="1737426"/>
          </a:xfrm>
        </p:spPr>
        <p:txBody>
          <a:bodyPr/>
          <a:lstStyle/>
          <a:p>
            <a:pPr algn="ctr"/>
            <a:r>
              <a:rPr lang="en-SG" dirty="0"/>
              <a:t>Knowledge sharing</a:t>
            </a:r>
          </a:p>
        </p:txBody>
      </p:sp>
    </p:spTree>
    <p:extLst>
      <p:ext uri="{BB962C8B-B14F-4D97-AF65-F5344CB8AC3E}">
        <p14:creationId xmlns:p14="http://schemas.microsoft.com/office/powerpoint/2010/main" val="2311975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8"/>
        <p:cNvGrpSpPr/>
        <p:nvPr/>
      </p:nvGrpSpPr>
      <p:grpSpPr>
        <a:xfrm>
          <a:off x="0" y="0"/>
          <a:ext cx="0" cy="0"/>
          <a:chOff x="0" y="0"/>
          <a:chExt cx="0" cy="0"/>
        </a:xfrm>
      </p:grpSpPr>
      <p:sp>
        <p:nvSpPr>
          <p:cNvPr id="119" name="Google Shape;119;p3"/>
          <p:cNvSpPr txBox="1">
            <a:spLocks noGrp="1"/>
          </p:cNvSpPr>
          <p:nvPr>
            <p:ph type="title"/>
          </p:nvPr>
        </p:nvSpPr>
        <p:spPr>
          <a:xfrm>
            <a:off x="1024128" y="585216"/>
            <a:ext cx="6066818" cy="1499616"/>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000"/>
              <a:buFont typeface="Arial"/>
              <a:buNone/>
            </a:pPr>
            <a:r>
              <a:rPr lang="en-US"/>
              <a:t>Segments</a:t>
            </a:r>
          </a:p>
        </p:txBody>
      </p:sp>
      <p:pic>
        <p:nvPicPr>
          <p:cNvPr id="3" name="Picture 2" descr="Child dressed as astronaut">
            <a:extLst>
              <a:ext uri="{FF2B5EF4-FFF2-40B4-BE49-F238E27FC236}">
                <a16:creationId xmlns:a16="http://schemas.microsoft.com/office/drawing/2014/main" id="{FD970C6E-8069-BC09-04CF-40BBC20DC793}"/>
              </a:ext>
            </a:extLst>
          </p:cNvPr>
          <p:cNvPicPr>
            <a:picLocks noChangeAspect="1"/>
          </p:cNvPicPr>
          <p:nvPr/>
        </p:nvPicPr>
        <p:blipFill rotWithShape="1">
          <a:blip r:embed="rId3"/>
          <a:srcRect l="26296" r="28544" b="-1"/>
          <a:stretch/>
        </p:blipFill>
        <p:spPr>
          <a:xfrm>
            <a:off x="7552266" y="10"/>
            <a:ext cx="4639733" cy="6857990"/>
          </a:xfrm>
          <a:prstGeom prst="rect">
            <a:avLst/>
          </a:prstGeom>
        </p:spPr>
      </p:pic>
      <p:graphicFrame>
        <p:nvGraphicFramePr>
          <p:cNvPr id="181" name="Google Shape;120;p3">
            <a:extLst>
              <a:ext uri="{FF2B5EF4-FFF2-40B4-BE49-F238E27FC236}">
                <a16:creationId xmlns:a16="http://schemas.microsoft.com/office/drawing/2014/main" id="{7D0760A2-04D2-7B73-CFBB-F3C5A7941A17}"/>
              </a:ext>
            </a:extLst>
          </p:cNvPr>
          <p:cNvGraphicFramePr>
            <a:graphicFrameLocks noGrp="1"/>
          </p:cNvGraphicFramePr>
          <p:nvPr>
            <p:ph idx="1"/>
            <p:extLst>
              <p:ext uri="{D42A27DB-BD31-4B8C-83A1-F6EECF244321}">
                <p14:modId xmlns:p14="http://schemas.microsoft.com/office/powerpoint/2010/main" val="2609735414"/>
              </p:ext>
            </p:extLst>
          </p:nvPr>
        </p:nvGraphicFramePr>
        <p:xfrm>
          <a:off x="1024128" y="2286000"/>
          <a:ext cx="6066818" cy="40233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4"/>
        <p:cNvGrpSpPr/>
        <p:nvPr/>
      </p:nvGrpSpPr>
      <p:grpSpPr>
        <a:xfrm>
          <a:off x="0" y="0"/>
          <a:ext cx="0" cy="0"/>
          <a:chOff x="0" y="0"/>
          <a:chExt cx="0" cy="0"/>
        </a:xfrm>
      </p:grpSpPr>
      <p:sp>
        <p:nvSpPr>
          <p:cNvPr id="125" name="Google Shape;125;p4"/>
          <p:cNvSpPr txBox="1">
            <a:spLocks noGrp="1"/>
          </p:cNvSpPr>
          <p:nvPr>
            <p:ph type="title"/>
          </p:nvPr>
        </p:nvSpPr>
        <p:spPr>
          <a:xfrm>
            <a:off x="1487202" y="1017105"/>
            <a:ext cx="3306744" cy="2542946"/>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000"/>
              <a:buFont typeface="Arial"/>
              <a:buNone/>
            </a:pPr>
            <a:r>
              <a:rPr lang="en-US" sz="6000" dirty="0">
                <a:solidFill>
                  <a:schemeClr val="tx1"/>
                </a:solidFill>
              </a:rPr>
              <a:t>Startup</a:t>
            </a:r>
          </a:p>
        </p:txBody>
      </p:sp>
      <p:graphicFrame>
        <p:nvGraphicFramePr>
          <p:cNvPr id="137" name="Google Shape;126;p4">
            <a:extLst>
              <a:ext uri="{FF2B5EF4-FFF2-40B4-BE49-F238E27FC236}">
                <a16:creationId xmlns:a16="http://schemas.microsoft.com/office/drawing/2014/main" id="{67C8F03B-71ED-61EC-30EA-55ED3A48D91E}"/>
              </a:ext>
            </a:extLst>
          </p:cNvPr>
          <p:cNvGraphicFramePr>
            <a:graphicFrameLocks noGrp="1"/>
          </p:cNvGraphicFramePr>
          <p:nvPr>
            <p:ph idx="1"/>
            <p:extLst>
              <p:ext uri="{D42A27DB-BD31-4B8C-83A1-F6EECF244321}">
                <p14:modId xmlns:p14="http://schemas.microsoft.com/office/powerpoint/2010/main" val="3019452659"/>
              </p:ext>
            </p:extLst>
          </p:nvPr>
        </p:nvGraphicFramePr>
        <p:xfrm>
          <a:off x="5279472" y="746125"/>
          <a:ext cx="6290226" cy="5447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Graphic 2" descr="Boardroom with solid fill">
            <a:extLst>
              <a:ext uri="{FF2B5EF4-FFF2-40B4-BE49-F238E27FC236}">
                <a16:creationId xmlns:a16="http://schemas.microsoft.com/office/drawing/2014/main" id="{ACC9F41E-C898-3484-6779-6E4A03D5458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87202" y="3469997"/>
            <a:ext cx="2218443" cy="2218443"/>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
                                            <p:graphicEl>
                                              <a:dgm id="{2E0B8EF9-C4F3-413C-BE33-8D22FE653044}"/>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7">
                                            <p:graphicEl>
                                              <a:dgm id="{60D1FF63-A7CF-47E8-B7DD-23AC0DEC4F08}"/>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7">
                                            <p:graphicEl>
                                              <a:dgm id="{B0220677-6234-451C-9C33-B71FC44BA0FF}"/>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7">
                                            <p:graphicEl>
                                              <a:dgm id="{463B5484-FA51-4B36-898B-773476C0AD2A}"/>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7">
                                            <p:graphicEl>
                                              <a:dgm id="{39075272-AEF5-42E7-AF78-85EB248D8E76}"/>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7">
                                            <p:graphicEl>
                                              <a:dgm id="{27EFBE17-9BD9-45C0-A4BE-82C7F9EDE43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7"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0"/>
        <p:cNvGrpSpPr/>
        <p:nvPr/>
      </p:nvGrpSpPr>
      <p:grpSpPr>
        <a:xfrm>
          <a:off x="0" y="0"/>
          <a:ext cx="0" cy="0"/>
          <a:chOff x="0" y="0"/>
          <a:chExt cx="0" cy="0"/>
        </a:xfrm>
      </p:grpSpPr>
      <p:sp>
        <p:nvSpPr>
          <p:cNvPr id="131" name="Google Shape;131;p5"/>
          <p:cNvSpPr txBox="1">
            <a:spLocks noGrp="1"/>
          </p:cNvSpPr>
          <p:nvPr>
            <p:ph type="title"/>
          </p:nvPr>
        </p:nvSpPr>
        <p:spPr>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000"/>
              <a:buFont typeface="Arial"/>
              <a:buNone/>
            </a:pPr>
            <a:r>
              <a:rPr lang="en-US" dirty="0">
                <a:solidFill>
                  <a:schemeClr val="tx1"/>
                </a:solidFill>
              </a:rPr>
              <a:t>Angel Investors</a:t>
            </a:r>
          </a:p>
        </p:txBody>
      </p:sp>
      <p:pic>
        <p:nvPicPr>
          <p:cNvPr id="5" name="Graphic 4" descr="Angel face with solid fill with solid fill">
            <a:extLst>
              <a:ext uri="{FF2B5EF4-FFF2-40B4-BE49-F238E27FC236}">
                <a16:creationId xmlns:a16="http://schemas.microsoft.com/office/drawing/2014/main" id="{9CACE457-DA10-848E-72B0-A91964C752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93564" y="947096"/>
            <a:ext cx="914400" cy="914400"/>
          </a:xfrm>
          <a:prstGeom prst="rect">
            <a:avLst/>
          </a:prstGeom>
        </p:spPr>
      </p:pic>
      <p:sp>
        <p:nvSpPr>
          <p:cNvPr id="6" name="Content Placeholder 5">
            <a:extLst>
              <a:ext uri="{FF2B5EF4-FFF2-40B4-BE49-F238E27FC236}">
                <a16:creationId xmlns:a16="http://schemas.microsoft.com/office/drawing/2014/main" id="{F44F7802-D212-DB9E-702E-BC71E37C79D3}"/>
              </a:ext>
            </a:extLst>
          </p:cNvPr>
          <p:cNvSpPr>
            <a:spLocks noGrp="1"/>
          </p:cNvSpPr>
          <p:nvPr>
            <p:ph idx="1"/>
          </p:nvPr>
        </p:nvSpPr>
        <p:spPr/>
        <p:txBody>
          <a:bodyPr>
            <a:normAutofit/>
          </a:bodyPr>
          <a:lstStyle/>
          <a:p>
            <a:pPr>
              <a:buFont typeface="Wingdings" panose="05000000000000000000" pitchFamily="2" charset="2"/>
              <a:buChar char="§"/>
            </a:pPr>
            <a:r>
              <a:rPr lang="en-US" sz="3000" dirty="0"/>
              <a:t>Provides early-stage capital</a:t>
            </a:r>
          </a:p>
          <a:p>
            <a:pPr>
              <a:buFont typeface="Wingdings" panose="05000000000000000000" pitchFamily="2" charset="2"/>
              <a:buChar char="§"/>
            </a:pPr>
            <a:r>
              <a:rPr lang="en-US" sz="3000" dirty="0"/>
              <a:t>High risk appetite</a:t>
            </a:r>
          </a:p>
          <a:p>
            <a:pPr>
              <a:buFont typeface="Wingdings" panose="05000000000000000000" pitchFamily="2" charset="2"/>
              <a:buChar char="§"/>
            </a:pPr>
            <a:r>
              <a:rPr lang="en-US" sz="3000" dirty="0"/>
              <a:t>High risk high return </a:t>
            </a:r>
          </a:p>
          <a:p>
            <a:pPr>
              <a:buFont typeface="Wingdings" panose="05000000000000000000" pitchFamily="2" charset="2"/>
              <a:buChar char="§"/>
            </a:pPr>
            <a:r>
              <a:rPr lang="en-US" sz="3000" dirty="0"/>
              <a:t>Risky Unproven ventures</a:t>
            </a:r>
          </a:p>
          <a:p>
            <a:pPr>
              <a:buFont typeface="Wingdings" panose="05000000000000000000" pitchFamily="2" charset="2"/>
              <a:buChar char="§"/>
            </a:pPr>
            <a:r>
              <a:rPr lang="en-US" sz="3000" dirty="0"/>
              <a:t>Binary outcome ( 0 / 1)</a:t>
            </a:r>
          </a:p>
          <a:p>
            <a:pPr>
              <a:buFont typeface="Wingdings" panose="05000000000000000000" pitchFamily="2" charset="2"/>
              <a:buChar char="§"/>
            </a:pPr>
            <a:r>
              <a:rPr lang="en-US" sz="3000" dirty="0"/>
              <a:t>Equity / Debt / SAFE note / etc. </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6"/>
        <p:cNvGrpSpPr/>
        <p:nvPr/>
      </p:nvGrpSpPr>
      <p:grpSpPr>
        <a:xfrm>
          <a:off x="0" y="0"/>
          <a:ext cx="0" cy="0"/>
          <a:chOff x="0" y="0"/>
          <a:chExt cx="0" cy="0"/>
        </a:xfrm>
      </p:grpSpPr>
      <p:sp>
        <p:nvSpPr>
          <p:cNvPr id="137" name="Google Shape;137;p6"/>
          <p:cNvSpPr txBox="1">
            <a:spLocks noGrp="1"/>
          </p:cNvSpPr>
          <p:nvPr>
            <p:ph type="title"/>
          </p:nvPr>
        </p:nvSpPr>
        <p:spPr>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000"/>
              <a:buFont typeface="Arial"/>
              <a:buNone/>
            </a:pPr>
            <a:r>
              <a:rPr lang="en-US" dirty="0">
                <a:solidFill>
                  <a:schemeClr val="tx1"/>
                </a:solidFill>
              </a:rPr>
              <a:t>Venture Capital Firms</a:t>
            </a:r>
            <a:endParaRPr lang="en-SG" dirty="0">
              <a:solidFill>
                <a:schemeClr val="tx1"/>
              </a:solidFill>
            </a:endParaRPr>
          </a:p>
        </p:txBody>
      </p:sp>
      <p:graphicFrame>
        <p:nvGraphicFramePr>
          <p:cNvPr id="140" name="Google Shape;138;p6">
            <a:extLst>
              <a:ext uri="{FF2B5EF4-FFF2-40B4-BE49-F238E27FC236}">
                <a16:creationId xmlns:a16="http://schemas.microsoft.com/office/drawing/2014/main" id="{2CB20C19-CF78-E1EF-1A86-9F656AE49049}"/>
              </a:ext>
            </a:extLst>
          </p:cNvPr>
          <p:cNvGraphicFramePr>
            <a:graphicFrameLocks noGrp="1"/>
          </p:cNvGraphicFramePr>
          <p:nvPr>
            <p:ph idx="1"/>
            <p:extLst>
              <p:ext uri="{D42A27DB-BD31-4B8C-83A1-F6EECF244321}">
                <p14:modId xmlns:p14="http://schemas.microsoft.com/office/powerpoint/2010/main" val="4102221146"/>
              </p:ext>
            </p:extLst>
          </p:nvPr>
        </p:nvGraphicFramePr>
        <p:xfrm>
          <a:off x="459027" y="2821774"/>
          <a:ext cx="11230663" cy="36835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2"/>
        <p:cNvGrpSpPr/>
        <p:nvPr/>
      </p:nvGrpSpPr>
      <p:grpSpPr>
        <a:xfrm>
          <a:off x="0" y="0"/>
          <a:ext cx="0" cy="0"/>
          <a:chOff x="0" y="0"/>
          <a:chExt cx="0" cy="0"/>
        </a:xfrm>
      </p:grpSpPr>
      <p:sp>
        <p:nvSpPr>
          <p:cNvPr id="143" name="Google Shape;143;p7"/>
          <p:cNvSpPr txBox="1">
            <a:spLocks noGrp="1"/>
          </p:cNvSpPr>
          <p:nvPr>
            <p:ph type="title"/>
          </p:nvPr>
        </p:nvSpPr>
        <p:spPr>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000"/>
              <a:buFont typeface="Arial"/>
              <a:buNone/>
            </a:pPr>
            <a:r>
              <a:rPr lang="en-US" dirty="0">
                <a:solidFill>
                  <a:schemeClr val="tx1"/>
                </a:solidFill>
              </a:rPr>
              <a:t>Private Equity</a:t>
            </a:r>
          </a:p>
        </p:txBody>
      </p:sp>
      <p:graphicFrame>
        <p:nvGraphicFramePr>
          <p:cNvPr id="146" name="Google Shape;144;p7">
            <a:extLst>
              <a:ext uri="{FF2B5EF4-FFF2-40B4-BE49-F238E27FC236}">
                <a16:creationId xmlns:a16="http://schemas.microsoft.com/office/drawing/2014/main" id="{40554781-5AB9-A962-D391-943B156DF901}"/>
              </a:ext>
            </a:extLst>
          </p:cNvPr>
          <p:cNvGraphicFramePr>
            <a:graphicFrameLocks noGrp="1"/>
          </p:cNvGraphicFramePr>
          <p:nvPr>
            <p:ph idx="1"/>
            <p:extLst>
              <p:ext uri="{D42A27DB-BD31-4B8C-83A1-F6EECF244321}">
                <p14:modId xmlns:p14="http://schemas.microsoft.com/office/powerpoint/2010/main" val="1122094792"/>
              </p:ext>
            </p:extLst>
          </p:nvPr>
        </p:nvGraphicFramePr>
        <p:xfrm>
          <a:off x="187036" y="1773382"/>
          <a:ext cx="11463944" cy="46609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overrideClrMapping bg1="lt1" tx1="dk1" bg2="lt2" tx2="dk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Integral</Template>
  <TotalTime>20376</TotalTime>
  <Words>1077</Words>
  <Application>Microsoft Office PowerPoint</Application>
  <PresentationFormat>Widescreen</PresentationFormat>
  <Paragraphs>260</Paragraphs>
  <Slides>27</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Wingdings 3</vt:lpstr>
      <vt:lpstr>Wingdings</vt:lpstr>
      <vt:lpstr>Tw Cen MT Condensed</vt:lpstr>
      <vt:lpstr>Arial</vt:lpstr>
      <vt:lpstr>Roboto</vt:lpstr>
      <vt:lpstr>Tw Cen MT</vt:lpstr>
      <vt:lpstr>Integral</vt:lpstr>
      <vt:lpstr>A Guide for raising funds and the Singapore startup ecosystem</vt:lpstr>
      <vt:lpstr>Introduction</vt:lpstr>
      <vt:lpstr>PowerPoint Presentation</vt:lpstr>
      <vt:lpstr>Knowledge sharing</vt:lpstr>
      <vt:lpstr>Segments</vt:lpstr>
      <vt:lpstr>Startup</vt:lpstr>
      <vt:lpstr>Angel Investors</vt:lpstr>
      <vt:lpstr>Venture Capital Firms</vt:lpstr>
      <vt:lpstr>Private Equity</vt:lpstr>
      <vt:lpstr>Startup Funding Rounds</vt:lpstr>
      <vt:lpstr>Startup Funding Rounds Rounds</vt:lpstr>
      <vt:lpstr>PowerPoint Presentation</vt:lpstr>
      <vt:lpstr>Syndicates</vt:lpstr>
      <vt:lpstr>Special Purpose Vehicles (SPV)</vt:lpstr>
      <vt:lpstr>Venture Building</vt:lpstr>
      <vt:lpstr>Venture Building - Diagram</vt:lpstr>
      <vt:lpstr>Multipliers in the startup ecosystem</vt:lpstr>
      <vt:lpstr>Multipliers</vt:lpstr>
      <vt:lpstr>Cryptocurrencies</vt:lpstr>
      <vt:lpstr>If you are pitching to investors</vt:lpstr>
      <vt:lpstr>Identifying Angel Investors - 1</vt:lpstr>
      <vt:lpstr>Identifying Angel Investors- 2</vt:lpstr>
      <vt:lpstr>Identifying Angel Investors- 3</vt:lpstr>
      <vt:lpstr>Pitch deck Best Practices</vt:lpstr>
      <vt:lpstr>If you are an angel investor</vt:lpstr>
      <vt:lpstr>Career Lessons</vt:lpstr>
      <vt:lpstr>Happy to take your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Singapore Startup Ecosystem</dc:title>
  <dc:creator>Mustafa Rasheed</dc:creator>
  <cp:lastModifiedBy>Mustafa Rasheed</cp:lastModifiedBy>
  <cp:revision>94</cp:revision>
  <dcterms:created xsi:type="dcterms:W3CDTF">2020-12-19T09:48:10Z</dcterms:created>
  <dcterms:modified xsi:type="dcterms:W3CDTF">2023-04-10T08:07:59Z</dcterms:modified>
</cp:coreProperties>
</file>