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Arimo"/>
      <p:regular r:id="rId25"/>
      <p:bold r:id="rId26"/>
      <p:italic r:id="rId27"/>
      <p:boldItalic r:id="rId28"/>
    </p:embeddedFont>
    <p:embeddedFont>
      <p:font typeface="Archivo Black"/>
      <p:regular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gpDbZ0XEdLc81kTaGAtqwKb7Y/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bold.fntdata"/><Relationship Id="rId25" Type="http://schemas.openxmlformats.org/officeDocument/2006/relationships/font" Target="fonts/Arimo-regular.fntdata"/><Relationship Id="rId28" Type="http://schemas.openxmlformats.org/officeDocument/2006/relationships/font" Target="fonts/Arimo-boldItalic.fntdata"/><Relationship Id="rId27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chivo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6" name="Google Shape;4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3a25f41cd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3" name="Google Shape;413;g23a25f41cd6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4e3e1d1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3" name="Google Shape;423;g104e3e1d15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0" name="Google Shape;43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4e3e1d15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104e3e1d15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1e332033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1e1e3320338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1e332033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1e1e3320338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1e332033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1e1e332033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a25f41c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23a25f41cd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a25f41cd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23a25f41cd6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10802" l="-28070" r="28069" t="5373"/>
          <a:stretch/>
        </p:blipFill>
        <p:spPr>
          <a:xfrm>
            <a:off x="-114847" y="0"/>
            <a:ext cx="18402848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114850" y="0"/>
            <a:ext cx="9846000" cy="10287000"/>
          </a:xfrm>
          <a:prstGeom prst="rect">
            <a:avLst/>
          </a:prstGeom>
          <a:solidFill>
            <a:srgbClr val="174C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163843" y="2541481"/>
            <a:ext cx="81153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80"/>
              <a:buFont typeface="Arial"/>
              <a:buNone/>
            </a:pPr>
            <a:r>
              <a:rPr b="0" i="0" lang="en-US" sz="618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Challenges for Startup Ecosystem Growth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63843" y="6603213"/>
            <a:ext cx="7922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6"/>
              <a:buFont typeface="Arial"/>
              <a:buNone/>
            </a:pPr>
            <a:r>
              <a:rPr b="1" i="0" lang="en-US" sz="3066" u="none" cap="none" strike="noStrike">
                <a:solidFill>
                  <a:schemeClr val="lt1"/>
                </a:solidFill>
              </a:rPr>
              <a:t>Eli David, CEO of StartupBlink</a:t>
            </a:r>
            <a:endParaRPr b="1" i="0" sz="1400" u="none" cap="none" strike="noStrike">
              <a:solidFill>
                <a:schemeClr val="lt1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850" y="8744900"/>
            <a:ext cx="1386900" cy="13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5"/>
          <p:cNvCxnSpPr/>
          <p:nvPr/>
        </p:nvCxnSpPr>
        <p:spPr>
          <a:xfrm>
            <a:off x="9419359" y="6256835"/>
            <a:ext cx="4374826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0" name="Google Shape;160;p5"/>
          <p:cNvSpPr txBox="1"/>
          <p:nvPr/>
        </p:nvSpPr>
        <p:spPr>
          <a:xfrm>
            <a:off x="9144000" y="5286625"/>
            <a:ext cx="8471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</a:rPr>
              <a:t>How does one leverage success stories?</a:t>
            </a:r>
            <a:endParaRPr b="1" i="0" sz="3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3000" u="none" cap="none" strike="noStrike">
                <a:solidFill>
                  <a:srgbClr val="000000"/>
                </a:solidFill>
              </a:rPr>
              <a:t>Celebrate them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</a:rPr>
              <a:t>Result</a:t>
            </a:r>
            <a:r>
              <a:rPr i="0" lang="en-US" sz="3000" u="none" cap="none" strike="noStrike">
                <a:solidFill>
                  <a:srgbClr val="000000"/>
                </a:solidFill>
              </a:rPr>
              <a:t>- </a:t>
            </a:r>
            <a:r>
              <a:rPr lang="en-US" sz="3000"/>
              <a:t>Popularizing </a:t>
            </a:r>
            <a:r>
              <a:rPr lang="en-US" sz="3000"/>
              <a:t>entrepreneurship</a:t>
            </a:r>
            <a:r>
              <a:rPr i="0" lang="en-US" sz="3000" u="none" cap="none" strike="noStrike">
                <a:solidFill>
                  <a:srgbClr val="000000"/>
                </a:solidFill>
              </a:rPr>
              <a:t> + </a:t>
            </a:r>
            <a:r>
              <a:rPr lang="en-US" sz="3000"/>
              <a:t>Successful </a:t>
            </a:r>
            <a:r>
              <a:rPr i="0" lang="en-US" sz="3000" u="none" cap="none" strike="noStrike">
                <a:solidFill>
                  <a:srgbClr val="000000"/>
                </a:solidFill>
              </a:rPr>
              <a:t>Entrepreneurs becoming local investors</a:t>
            </a:r>
            <a:endParaRPr i="0" sz="3000" u="none" cap="none" strike="noStrike">
              <a:solidFill>
                <a:srgbClr val="000000"/>
              </a:solidFill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9182939" y="671783"/>
            <a:ext cx="74616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Impact of success stories on entrepreneurial mindset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38" y="2797400"/>
            <a:ext cx="7809125" cy="520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-25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 entrepreneurs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Investors (FOMO)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revenue and jobs</a:t>
            </a:r>
            <a:endParaRPr/>
          </a:p>
        </p:txBody>
      </p:sp>
      <p:cxnSp>
        <p:nvCxnSpPr>
          <p:cNvPr id="168" name="Google Shape;168;p6"/>
          <p:cNvCxnSpPr/>
          <p:nvPr/>
        </p:nvCxnSpPr>
        <p:spPr>
          <a:xfrm>
            <a:off x="9419359" y="6256835"/>
            <a:ext cx="4374826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9" name="Google Shape;169;p6"/>
          <p:cNvSpPr txBox="1"/>
          <p:nvPr/>
        </p:nvSpPr>
        <p:spPr>
          <a:xfrm>
            <a:off x="9144001" y="447925"/>
            <a:ext cx="83040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Impact of success stories on entrepreneurial mindset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8900125" y="5246375"/>
            <a:ext cx="5200200" cy="3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i="0" lang="en-US" sz="2200" u="none" cap="none" strike="noStrike">
                <a:solidFill>
                  <a:srgbClr val="000000"/>
                </a:solidFill>
              </a:rPr>
              <a:t>Inspiration (It can be done)</a:t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i="0" lang="en-US" sz="2200" u="none" cap="none" strike="noStrike">
                <a:solidFill>
                  <a:srgbClr val="000000"/>
                </a:solidFill>
              </a:rPr>
              <a:t>Envy (If </a:t>
            </a:r>
            <a:r>
              <a:rPr lang="en-US" sz="2200"/>
              <a:t>they</a:t>
            </a:r>
            <a:r>
              <a:rPr i="0" lang="en-US" sz="2200" u="none" cap="none" strike="noStrike">
                <a:solidFill>
                  <a:srgbClr val="000000"/>
                </a:solidFill>
              </a:rPr>
              <a:t> could exit, why can’t I?)</a:t>
            </a:r>
            <a:endParaRPr sz="2200"/>
          </a:p>
          <a:p>
            <a:pPr indent="-3683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➔"/>
            </a:pPr>
            <a:r>
              <a:rPr i="0" lang="en-US" sz="2200" u="none" cap="none" strike="noStrike">
                <a:solidFill>
                  <a:srgbClr val="000000"/>
                </a:solidFill>
              </a:rPr>
              <a:t>Someone you know</a:t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26201" r="26201" t="0"/>
          <a:stretch/>
        </p:blipFill>
        <p:spPr>
          <a:xfrm>
            <a:off x="376900" y="447925"/>
            <a:ext cx="6870000" cy="96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14255525" y="5246375"/>
            <a:ext cx="3525000" cy="23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n-US" sz="2200">
                <a:solidFill>
                  <a:schemeClr val="dk1"/>
                </a:solidFill>
              </a:rPr>
              <a:t>Serial entrepreneurs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n-US" sz="2200">
                <a:solidFill>
                  <a:schemeClr val="dk1"/>
                </a:solidFill>
              </a:rPr>
              <a:t>Investors (FOMO)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lang="en-US" sz="2200">
                <a:solidFill>
                  <a:schemeClr val="dk1"/>
                </a:solidFill>
              </a:rPr>
              <a:t>Tax revenue and jobs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7"/>
          <p:cNvGrpSpPr/>
          <p:nvPr/>
        </p:nvGrpSpPr>
        <p:grpSpPr>
          <a:xfrm rot="-5400000">
            <a:off x="2207880" y="-5548874"/>
            <a:ext cx="3525292" cy="8669671"/>
            <a:chOff x="0" y="0"/>
            <a:chExt cx="4700390" cy="11559562"/>
          </a:xfrm>
        </p:grpSpPr>
        <p:sp>
          <p:nvSpPr>
            <p:cNvPr id="178" name="Google Shape;178;p7"/>
            <p:cNvSpPr/>
            <p:nvPr/>
          </p:nvSpPr>
          <p:spPr>
            <a:xfrm>
              <a:off x="2274087" y="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274087" y="6876134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274087" y="343532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2274087" y="10311461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274087" y="1743775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274087" y="8619909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274087" y="517910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2854592" y="57888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854592" y="7455016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854592" y="401421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854592" y="10890343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854592" y="2322658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854592" y="919879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854592" y="5757985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408" y="115888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408" y="803502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408" y="4594214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408" y="1147034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436390" y="115888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436390" y="803502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436390" y="4594214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436390" y="1147034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408" y="290266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408" y="9778796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408" y="6337989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3436390" y="290266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436390" y="9778796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436390" y="6337989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93017" y="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93017" y="6876134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93017" y="343532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93017" y="10311461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028000" y="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4028000" y="6876134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028000" y="343532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028000" y="10311461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93017" y="1743775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93017" y="8619909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93017" y="517910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028000" y="1743775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4028000" y="8619909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4028000" y="517910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173522" y="57888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1173522" y="7455016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173522" y="401421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173522" y="10890343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608505" y="57888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4608505" y="7455016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608505" y="401421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608505" y="10890343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173522" y="2322658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173522" y="919879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173522" y="5757985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608505" y="2322658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608505" y="919879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4608505" y="5757985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755321" y="115888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755321" y="8035020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755321" y="4594214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755321" y="11470347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755321" y="2902662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755321" y="9778796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755321" y="6337989"/>
              <a:ext cx="88817" cy="8921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2854477" y="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2" name="Google Shape;242;p7"/>
            <p:cNvSpPr/>
            <p:nvPr/>
          </p:nvSpPr>
          <p:spPr>
            <a:xfrm>
              <a:off x="2854477" y="6876134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3" name="Google Shape;243;p7"/>
            <p:cNvSpPr/>
            <p:nvPr/>
          </p:nvSpPr>
          <p:spPr>
            <a:xfrm>
              <a:off x="2854477" y="343532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4" name="Google Shape;244;p7"/>
            <p:cNvSpPr/>
            <p:nvPr/>
          </p:nvSpPr>
          <p:spPr>
            <a:xfrm>
              <a:off x="2854477" y="10311461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5" name="Google Shape;245;p7"/>
            <p:cNvSpPr/>
            <p:nvPr/>
          </p:nvSpPr>
          <p:spPr>
            <a:xfrm>
              <a:off x="2854477" y="1743775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6" name="Google Shape;246;p7"/>
            <p:cNvSpPr/>
            <p:nvPr/>
          </p:nvSpPr>
          <p:spPr>
            <a:xfrm>
              <a:off x="2854477" y="8619909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7" name="Google Shape;247;p7"/>
            <p:cNvSpPr/>
            <p:nvPr/>
          </p:nvSpPr>
          <p:spPr>
            <a:xfrm>
              <a:off x="2854477" y="517910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8" name="Google Shape;248;p7"/>
            <p:cNvSpPr/>
            <p:nvPr/>
          </p:nvSpPr>
          <p:spPr>
            <a:xfrm>
              <a:off x="0" y="57888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49" name="Google Shape;249;p7"/>
            <p:cNvSpPr/>
            <p:nvPr/>
          </p:nvSpPr>
          <p:spPr>
            <a:xfrm>
              <a:off x="0" y="7455016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0" name="Google Shape;250;p7"/>
            <p:cNvSpPr/>
            <p:nvPr/>
          </p:nvSpPr>
          <p:spPr>
            <a:xfrm>
              <a:off x="0" y="401421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1" name="Google Shape;251;p7"/>
            <p:cNvSpPr/>
            <p:nvPr/>
          </p:nvSpPr>
          <p:spPr>
            <a:xfrm>
              <a:off x="0" y="10890343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2" name="Google Shape;252;p7"/>
            <p:cNvSpPr/>
            <p:nvPr/>
          </p:nvSpPr>
          <p:spPr>
            <a:xfrm>
              <a:off x="3434982" y="57888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3434982" y="7455016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3434982" y="401421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3434982" y="10890343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0" y="2322658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7" name="Google Shape;257;p7"/>
            <p:cNvSpPr/>
            <p:nvPr/>
          </p:nvSpPr>
          <p:spPr>
            <a:xfrm>
              <a:off x="0" y="919879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0" y="5757985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3434982" y="2322658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3434982" y="919879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1" name="Google Shape;261;p7"/>
            <p:cNvSpPr/>
            <p:nvPr/>
          </p:nvSpPr>
          <p:spPr>
            <a:xfrm>
              <a:off x="3434982" y="5757985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2" name="Google Shape;262;p7"/>
            <p:cNvSpPr/>
            <p:nvPr/>
          </p:nvSpPr>
          <p:spPr>
            <a:xfrm>
              <a:off x="581798" y="115888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3" name="Google Shape;263;p7"/>
            <p:cNvSpPr/>
            <p:nvPr/>
          </p:nvSpPr>
          <p:spPr>
            <a:xfrm>
              <a:off x="581798" y="803502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4" name="Google Shape;264;p7"/>
            <p:cNvSpPr/>
            <p:nvPr/>
          </p:nvSpPr>
          <p:spPr>
            <a:xfrm>
              <a:off x="581798" y="4594214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5" name="Google Shape;265;p7"/>
            <p:cNvSpPr/>
            <p:nvPr/>
          </p:nvSpPr>
          <p:spPr>
            <a:xfrm>
              <a:off x="581798" y="1147034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6" name="Google Shape;266;p7"/>
            <p:cNvSpPr/>
            <p:nvPr/>
          </p:nvSpPr>
          <p:spPr>
            <a:xfrm>
              <a:off x="4016781" y="115888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7" name="Google Shape;267;p7"/>
            <p:cNvSpPr/>
            <p:nvPr/>
          </p:nvSpPr>
          <p:spPr>
            <a:xfrm>
              <a:off x="4016781" y="803502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8" name="Google Shape;268;p7"/>
            <p:cNvSpPr/>
            <p:nvPr/>
          </p:nvSpPr>
          <p:spPr>
            <a:xfrm>
              <a:off x="4016781" y="4594214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69" name="Google Shape;269;p7"/>
            <p:cNvSpPr/>
            <p:nvPr/>
          </p:nvSpPr>
          <p:spPr>
            <a:xfrm>
              <a:off x="4016781" y="1147034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0" name="Google Shape;270;p7"/>
            <p:cNvSpPr/>
            <p:nvPr/>
          </p:nvSpPr>
          <p:spPr>
            <a:xfrm>
              <a:off x="581798" y="290266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1" name="Google Shape;271;p7"/>
            <p:cNvSpPr/>
            <p:nvPr/>
          </p:nvSpPr>
          <p:spPr>
            <a:xfrm>
              <a:off x="581798" y="9778796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2" name="Google Shape;272;p7"/>
            <p:cNvSpPr/>
            <p:nvPr/>
          </p:nvSpPr>
          <p:spPr>
            <a:xfrm>
              <a:off x="581798" y="6337989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3" name="Google Shape;273;p7"/>
            <p:cNvSpPr/>
            <p:nvPr/>
          </p:nvSpPr>
          <p:spPr>
            <a:xfrm>
              <a:off x="4016781" y="290266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4" name="Google Shape;274;p7"/>
            <p:cNvSpPr/>
            <p:nvPr/>
          </p:nvSpPr>
          <p:spPr>
            <a:xfrm>
              <a:off x="4016781" y="9778796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5" name="Google Shape;275;p7"/>
            <p:cNvSpPr/>
            <p:nvPr/>
          </p:nvSpPr>
          <p:spPr>
            <a:xfrm>
              <a:off x="4016781" y="6337989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6" name="Google Shape;276;p7"/>
            <p:cNvSpPr/>
            <p:nvPr/>
          </p:nvSpPr>
          <p:spPr>
            <a:xfrm>
              <a:off x="2273888" y="115888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7" name="Google Shape;277;p7"/>
            <p:cNvSpPr/>
            <p:nvPr/>
          </p:nvSpPr>
          <p:spPr>
            <a:xfrm>
              <a:off x="2273888" y="803502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8" name="Google Shape;278;p7"/>
            <p:cNvSpPr/>
            <p:nvPr/>
          </p:nvSpPr>
          <p:spPr>
            <a:xfrm>
              <a:off x="2273888" y="4594214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79" name="Google Shape;279;p7"/>
            <p:cNvSpPr/>
            <p:nvPr/>
          </p:nvSpPr>
          <p:spPr>
            <a:xfrm>
              <a:off x="2273888" y="1147034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2273888" y="290266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1" name="Google Shape;281;p7"/>
            <p:cNvSpPr/>
            <p:nvPr/>
          </p:nvSpPr>
          <p:spPr>
            <a:xfrm>
              <a:off x="2273888" y="9778796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2" name="Google Shape;282;p7"/>
            <p:cNvSpPr/>
            <p:nvPr/>
          </p:nvSpPr>
          <p:spPr>
            <a:xfrm>
              <a:off x="2273888" y="6337989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3" name="Google Shape;283;p7"/>
            <p:cNvSpPr/>
            <p:nvPr/>
          </p:nvSpPr>
          <p:spPr>
            <a:xfrm>
              <a:off x="1173408" y="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4" name="Google Shape;284;p7"/>
            <p:cNvSpPr/>
            <p:nvPr/>
          </p:nvSpPr>
          <p:spPr>
            <a:xfrm>
              <a:off x="1173408" y="6876134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5" name="Google Shape;285;p7"/>
            <p:cNvSpPr/>
            <p:nvPr/>
          </p:nvSpPr>
          <p:spPr>
            <a:xfrm>
              <a:off x="1173408" y="343532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6" name="Google Shape;286;p7"/>
            <p:cNvSpPr/>
            <p:nvPr/>
          </p:nvSpPr>
          <p:spPr>
            <a:xfrm>
              <a:off x="1173408" y="10311461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7" name="Google Shape;287;p7"/>
            <p:cNvSpPr/>
            <p:nvPr/>
          </p:nvSpPr>
          <p:spPr>
            <a:xfrm>
              <a:off x="4608390" y="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8" name="Google Shape;288;p7"/>
            <p:cNvSpPr/>
            <p:nvPr/>
          </p:nvSpPr>
          <p:spPr>
            <a:xfrm>
              <a:off x="4608390" y="6876134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89" name="Google Shape;289;p7"/>
            <p:cNvSpPr/>
            <p:nvPr/>
          </p:nvSpPr>
          <p:spPr>
            <a:xfrm>
              <a:off x="4608390" y="3435327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0" name="Google Shape;290;p7"/>
            <p:cNvSpPr/>
            <p:nvPr/>
          </p:nvSpPr>
          <p:spPr>
            <a:xfrm>
              <a:off x="4608390" y="10311461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1" name="Google Shape;291;p7"/>
            <p:cNvSpPr/>
            <p:nvPr/>
          </p:nvSpPr>
          <p:spPr>
            <a:xfrm>
              <a:off x="1173408" y="1743775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2" name="Google Shape;292;p7"/>
            <p:cNvSpPr/>
            <p:nvPr/>
          </p:nvSpPr>
          <p:spPr>
            <a:xfrm>
              <a:off x="1173408" y="8619909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1173408" y="517910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4" name="Google Shape;294;p7"/>
            <p:cNvSpPr/>
            <p:nvPr/>
          </p:nvSpPr>
          <p:spPr>
            <a:xfrm>
              <a:off x="4608390" y="1743775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5" name="Google Shape;295;p7"/>
            <p:cNvSpPr/>
            <p:nvPr/>
          </p:nvSpPr>
          <p:spPr>
            <a:xfrm>
              <a:off x="4608390" y="8619909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6" name="Google Shape;296;p7"/>
            <p:cNvSpPr/>
            <p:nvPr/>
          </p:nvSpPr>
          <p:spPr>
            <a:xfrm>
              <a:off x="4608390" y="517910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7" name="Google Shape;297;p7"/>
            <p:cNvSpPr/>
            <p:nvPr/>
          </p:nvSpPr>
          <p:spPr>
            <a:xfrm>
              <a:off x="1753913" y="57888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8" name="Google Shape;298;p7"/>
            <p:cNvSpPr/>
            <p:nvPr/>
          </p:nvSpPr>
          <p:spPr>
            <a:xfrm>
              <a:off x="1753913" y="7455016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299" name="Google Shape;299;p7"/>
            <p:cNvSpPr/>
            <p:nvPr/>
          </p:nvSpPr>
          <p:spPr>
            <a:xfrm>
              <a:off x="1753913" y="4014210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0" name="Google Shape;300;p7"/>
            <p:cNvSpPr/>
            <p:nvPr/>
          </p:nvSpPr>
          <p:spPr>
            <a:xfrm>
              <a:off x="1753913" y="10890343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1" name="Google Shape;301;p7"/>
            <p:cNvSpPr/>
            <p:nvPr/>
          </p:nvSpPr>
          <p:spPr>
            <a:xfrm>
              <a:off x="1753913" y="2322658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2" name="Google Shape;302;p7"/>
            <p:cNvSpPr/>
            <p:nvPr/>
          </p:nvSpPr>
          <p:spPr>
            <a:xfrm>
              <a:off x="1753913" y="9198792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3" name="Google Shape;303;p7"/>
            <p:cNvSpPr/>
            <p:nvPr/>
          </p:nvSpPr>
          <p:spPr>
            <a:xfrm>
              <a:off x="1753913" y="5757985"/>
              <a:ext cx="89215" cy="8921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4" name="Google Shape;304;p7"/>
            <p:cNvSpPr/>
            <p:nvPr/>
          </p:nvSpPr>
          <p:spPr>
            <a:xfrm>
              <a:off x="84" y="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5" name="Google Shape;305;p7"/>
            <p:cNvSpPr/>
            <p:nvPr/>
          </p:nvSpPr>
          <p:spPr>
            <a:xfrm>
              <a:off x="84" y="6876134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6" name="Google Shape;306;p7"/>
            <p:cNvSpPr/>
            <p:nvPr/>
          </p:nvSpPr>
          <p:spPr>
            <a:xfrm>
              <a:off x="84" y="343532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7" name="Google Shape;307;p7"/>
            <p:cNvSpPr/>
            <p:nvPr/>
          </p:nvSpPr>
          <p:spPr>
            <a:xfrm>
              <a:off x="84" y="10311461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8" name="Google Shape;308;p7"/>
            <p:cNvSpPr/>
            <p:nvPr/>
          </p:nvSpPr>
          <p:spPr>
            <a:xfrm>
              <a:off x="3435067" y="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09" name="Google Shape;309;p7"/>
            <p:cNvSpPr/>
            <p:nvPr/>
          </p:nvSpPr>
          <p:spPr>
            <a:xfrm>
              <a:off x="3435067" y="6876134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0" name="Google Shape;310;p7"/>
            <p:cNvSpPr/>
            <p:nvPr/>
          </p:nvSpPr>
          <p:spPr>
            <a:xfrm>
              <a:off x="3435067" y="343532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1" name="Google Shape;311;p7"/>
            <p:cNvSpPr/>
            <p:nvPr/>
          </p:nvSpPr>
          <p:spPr>
            <a:xfrm>
              <a:off x="3435067" y="10311461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2" name="Google Shape;312;p7"/>
            <p:cNvSpPr/>
            <p:nvPr/>
          </p:nvSpPr>
          <p:spPr>
            <a:xfrm>
              <a:off x="84" y="1743775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3" name="Google Shape;313;p7"/>
            <p:cNvSpPr/>
            <p:nvPr/>
          </p:nvSpPr>
          <p:spPr>
            <a:xfrm>
              <a:off x="84" y="8619909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4" name="Google Shape;314;p7"/>
            <p:cNvSpPr/>
            <p:nvPr/>
          </p:nvSpPr>
          <p:spPr>
            <a:xfrm>
              <a:off x="84" y="517910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5" name="Google Shape;315;p7"/>
            <p:cNvSpPr/>
            <p:nvPr/>
          </p:nvSpPr>
          <p:spPr>
            <a:xfrm>
              <a:off x="3435067" y="1743775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6" name="Google Shape;316;p7"/>
            <p:cNvSpPr/>
            <p:nvPr/>
          </p:nvSpPr>
          <p:spPr>
            <a:xfrm>
              <a:off x="3435067" y="8619909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7" name="Google Shape;317;p7"/>
            <p:cNvSpPr/>
            <p:nvPr/>
          </p:nvSpPr>
          <p:spPr>
            <a:xfrm>
              <a:off x="3435067" y="517910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8" name="Google Shape;318;p7"/>
            <p:cNvSpPr/>
            <p:nvPr/>
          </p:nvSpPr>
          <p:spPr>
            <a:xfrm>
              <a:off x="580589" y="57888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19" name="Google Shape;319;p7"/>
            <p:cNvSpPr/>
            <p:nvPr/>
          </p:nvSpPr>
          <p:spPr>
            <a:xfrm>
              <a:off x="580589" y="7455016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0" name="Google Shape;320;p7"/>
            <p:cNvSpPr/>
            <p:nvPr/>
          </p:nvSpPr>
          <p:spPr>
            <a:xfrm>
              <a:off x="580589" y="401421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1" name="Google Shape;321;p7"/>
            <p:cNvSpPr/>
            <p:nvPr/>
          </p:nvSpPr>
          <p:spPr>
            <a:xfrm>
              <a:off x="580589" y="10890343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2" name="Google Shape;322;p7"/>
            <p:cNvSpPr/>
            <p:nvPr/>
          </p:nvSpPr>
          <p:spPr>
            <a:xfrm>
              <a:off x="4015572" y="57888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3" name="Google Shape;323;p7"/>
            <p:cNvSpPr/>
            <p:nvPr/>
          </p:nvSpPr>
          <p:spPr>
            <a:xfrm>
              <a:off x="4015572" y="7455016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4" name="Google Shape;324;p7"/>
            <p:cNvSpPr/>
            <p:nvPr/>
          </p:nvSpPr>
          <p:spPr>
            <a:xfrm>
              <a:off x="4015572" y="401421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5" name="Google Shape;325;p7"/>
            <p:cNvSpPr/>
            <p:nvPr/>
          </p:nvSpPr>
          <p:spPr>
            <a:xfrm>
              <a:off x="4015572" y="10890343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6" name="Google Shape;326;p7"/>
            <p:cNvSpPr/>
            <p:nvPr/>
          </p:nvSpPr>
          <p:spPr>
            <a:xfrm>
              <a:off x="580589" y="2322658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7" name="Google Shape;327;p7"/>
            <p:cNvSpPr/>
            <p:nvPr/>
          </p:nvSpPr>
          <p:spPr>
            <a:xfrm>
              <a:off x="580589" y="919879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8" name="Google Shape;328;p7"/>
            <p:cNvSpPr/>
            <p:nvPr/>
          </p:nvSpPr>
          <p:spPr>
            <a:xfrm>
              <a:off x="580589" y="5757985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29" name="Google Shape;329;p7"/>
            <p:cNvSpPr/>
            <p:nvPr/>
          </p:nvSpPr>
          <p:spPr>
            <a:xfrm>
              <a:off x="4015572" y="2322658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0" name="Google Shape;330;p7"/>
            <p:cNvSpPr/>
            <p:nvPr/>
          </p:nvSpPr>
          <p:spPr>
            <a:xfrm>
              <a:off x="4015572" y="919879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1" name="Google Shape;331;p7"/>
            <p:cNvSpPr/>
            <p:nvPr/>
          </p:nvSpPr>
          <p:spPr>
            <a:xfrm>
              <a:off x="4015572" y="5757985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2" name="Google Shape;332;p7"/>
            <p:cNvSpPr/>
            <p:nvPr/>
          </p:nvSpPr>
          <p:spPr>
            <a:xfrm>
              <a:off x="1162388" y="115888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3" name="Google Shape;333;p7"/>
            <p:cNvSpPr/>
            <p:nvPr/>
          </p:nvSpPr>
          <p:spPr>
            <a:xfrm>
              <a:off x="1162388" y="803502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4" name="Google Shape;334;p7"/>
            <p:cNvSpPr/>
            <p:nvPr/>
          </p:nvSpPr>
          <p:spPr>
            <a:xfrm>
              <a:off x="1162388" y="4594214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5" name="Google Shape;335;p7"/>
            <p:cNvSpPr/>
            <p:nvPr/>
          </p:nvSpPr>
          <p:spPr>
            <a:xfrm>
              <a:off x="1162388" y="1147034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6" name="Google Shape;336;p7"/>
            <p:cNvSpPr/>
            <p:nvPr/>
          </p:nvSpPr>
          <p:spPr>
            <a:xfrm>
              <a:off x="4597370" y="115888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7" name="Google Shape;337;p7"/>
            <p:cNvSpPr/>
            <p:nvPr/>
          </p:nvSpPr>
          <p:spPr>
            <a:xfrm>
              <a:off x="4597370" y="803502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8" name="Google Shape;338;p7"/>
            <p:cNvSpPr/>
            <p:nvPr/>
          </p:nvSpPr>
          <p:spPr>
            <a:xfrm>
              <a:off x="4597370" y="4594214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39" name="Google Shape;339;p7"/>
            <p:cNvSpPr/>
            <p:nvPr/>
          </p:nvSpPr>
          <p:spPr>
            <a:xfrm>
              <a:off x="4597370" y="1147034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0" name="Google Shape;340;p7"/>
            <p:cNvSpPr/>
            <p:nvPr/>
          </p:nvSpPr>
          <p:spPr>
            <a:xfrm>
              <a:off x="1162388" y="290266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1" name="Google Shape;341;p7"/>
            <p:cNvSpPr/>
            <p:nvPr/>
          </p:nvSpPr>
          <p:spPr>
            <a:xfrm>
              <a:off x="1162388" y="9778796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2" name="Google Shape;342;p7"/>
            <p:cNvSpPr/>
            <p:nvPr/>
          </p:nvSpPr>
          <p:spPr>
            <a:xfrm>
              <a:off x="1162388" y="6337989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3" name="Google Shape;343;p7"/>
            <p:cNvSpPr/>
            <p:nvPr/>
          </p:nvSpPr>
          <p:spPr>
            <a:xfrm>
              <a:off x="4597370" y="290266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4" name="Google Shape;344;p7"/>
            <p:cNvSpPr/>
            <p:nvPr/>
          </p:nvSpPr>
          <p:spPr>
            <a:xfrm>
              <a:off x="4597370" y="9778796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5" name="Google Shape;345;p7"/>
            <p:cNvSpPr/>
            <p:nvPr/>
          </p:nvSpPr>
          <p:spPr>
            <a:xfrm>
              <a:off x="4597370" y="6337989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6" name="Google Shape;346;p7"/>
            <p:cNvSpPr/>
            <p:nvPr/>
          </p:nvSpPr>
          <p:spPr>
            <a:xfrm>
              <a:off x="2854477" y="115888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7" name="Google Shape;347;p7"/>
            <p:cNvSpPr/>
            <p:nvPr/>
          </p:nvSpPr>
          <p:spPr>
            <a:xfrm>
              <a:off x="2854477" y="803502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8" name="Google Shape;348;p7"/>
            <p:cNvSpPr/>
            <p:nvPr/>
          </p:nvSpPr>
          <p:spPr>
            <a:xfrm>
              <a:off x="2854477" y="4594214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49" name="Google Shape;349;p7"/>
            <p:cNvSpPr/>
            <p:nvPr/>
          </p:nvSpPr>
          <p:spPr>
            <a:xfrm>
              <a:off x="2854477" y="1147034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0" name="Google Shape;350;p7"/>
            <p:cNvSpPr/>
            <p:nvPr/>
          </p:nvSpPr>
          <p:spPr>
            <a:xfrm>
              <a:off x="2854477" y="290266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1" name="Google Shape;351;p7"/>
            <p:cNvSpPr/>
            <p:nvPr/>
          </p:nvSpPr>
          <p:spPr>
            <a:xfrm>
              <a:off x="2854477" y="9778796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2" name="Google Shape;352;p7"/>
            <p:cNvSpPr/>
            <p:nvPr/>
          </p:nvSpPr>
          <p:spPr>
            <a:xfrm>
              <a:off x="2854477" y="6337989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3" name="Google Shape;353;p7"/>
            <p:cNvSpPr/>
            <p:nvPr/>
          </p:nvSpPr>
          <p:spPr>
            <a:xfrm>
              <a:off x="1753997" y="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4" name="Google Shape;354;p7"/>
            <p:cNvSpPr/>
            <p:nvPr/>
          </p:nvSpPr>
          <p:spPr>
            <a:xfrm>
              <a:off x="1753997" y="6876134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5" name="Google Shape;355;p7"/>
            <p:cNvSpPr/>
            <p:nvPr/>
          </p:nvSpPr>
          <p:spPr>
            <a:xfrm>
              <a:off x="1753997" y="3435327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6" name="Google Shape;356;p7"/>
            <p:cNvSpPr/>
            <p:nvPr/>
          </p:nvSpPr>
          <p:spPr>
            <a:xfrm>
              <a:off x="1753997" y="10311461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7" name="Google Shape;357;p7"/>
            <p:cNvSpPr/>
            <p:nvPr/>
          </p:nvSpPr>
          <p:spPr>
            <a:xfrm>
              <a:off x="1753997" y="1743775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8" name="Google Shape;358;p7"/>
            <p:cNvSpPr/>
            <p:nvPr/>
          </p:nvSpPr>
          <p:spPr>
            <a:xfrm>
              <a:off x="1753997" y="8619909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59" name="Google Shape;359;p7"/>
            <p:cNvSpPr/>
            <p:nvPr/>
          </p:nvSpPr>
          <p:spPr>
            <a:xfrm>
              <a:off x="1753997" y="517910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0" name="Google Shape;360;p7"/>
            <p:cNvSpPr/>
            <p:nvPr/>
          </p:nvSpPr>
          <p:spPr>
            <a:xfrm>
              <a:off x="2266986" y="57888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1" name="Google Shape;361;p7"/>
            <p:cNvSpPr/>
            <p:nvPr/>
          </p:nvSpPr>
          <p:spPr>
            <a:xfrm>
              <a:off x="2266986" y="7455016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2" name="Google Shape;362;p7"/>
            <p:cNvSpPr/>
            <p:nvPr/>
          </p:nvSpPr>
          <p:spPr>
            <a:xfrm>
              <a:off x="2266986" y="4014210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3" name="Google Shape;363;p7"/>
            <p:cNvSpPr/>
            <p:nvPr/>
          </p:nvSpPr>
          <p:spPr>
            <a:xfrm>
              <a:off x="2266986" y="10890343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4" name="Google Shape;364;p7"/>
            <p:cNvSpPr/>
            <p:nvPr/>
          </p:nvSpPr>
          <p:spPr>
            <a:xfrm>
              <a:off x="2266986" y="2322658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5" name="Google Shape;365;p7"/>
            <p:cNvSpPr/>
            <p:nvPr/>
          </p:nvSpPr>
          <p:spPr>
            <a:xfrm>
              <a:off x="2266986" y="9198792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  <p:sp>
          <p:nvSpPr>
            <p:cNvPr id="366" name="Google Shape;366;p7"/>
            <p:cNvSpPr/>
            <p:nvPr/>
          </p:nvSpPr>
          <p:spPr>
            <a:xfrm>
              <a:off x="2266986" y="5757985"/>
              <a:ext cx="103020" cy="89215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E5BB2">
                <a:alpha val="23921"/>
              </a:srgbClr>
            </a:solidFill>
            <a:ln>
              <a:noFill/>
            </a:ln>
          </p:spPr>
        </p:sp>
      </p:grpSp>
      <p:pic>
        <p:nvPicPr>
          <p:cNvPr id="367" name="Google Shape;3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64" y="1031588"/>
            <a:ext cx="812136" cy="61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89" y="2592673"/>
            <a:ext cx="812136" cy="61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89" y="4153775"/>
            <a:ext cx="812136" cy="61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89" y="5411665"/>
            <a:ext cx="812136" cy="61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89" y="6545204"/>
            <a:ext cx="812136" cy="61574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7"/>
          <p:cNvSpPr txBox="1"/>
          <p:nvPr/>
        </p:nvSpPr>
        <p:spPr>
          <a:xfrm>
            <a:off x="1315784" y="6606770"/>
            <a:ext cx="717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-US" sz="2400" u="none" cap="none" strike="noStrike">
                <a:solidFill>
                  <a:srgbClr val="1E1E1E"/>
                </a:solidFill>
              </a:rPr>
              <a:t>Visas for foreign </a:t>
            </a:r>
            <a:r>
              <a:rPr i="0" lang="en-US" sz="2400" u="none" cap="none" strike="noStrike">
                <a:solidFill>
                  <a:srgbClr val="1E1E1E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entrepreneurs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73" name="Google Shape;373;p7"/>
          <p:cNvSpPr txBox="1"/>
          <p:nvPr/>
        </p:nvSpPr>
        <p:spPr>
          <a:xfrm>
            <a:off x="10035620" y="4469736"/>
            <a:ext cx="10099518" cy="2181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6"/>
              <a:buFont typeface="Arial"/>
              <a:buNone/>
            </a:pPr>
            <a:r>
              <a:rPr b="1" i="0" lang="en-US" sz="7156" u="none" cap="none" strike="noStrike">
                <a:solidFill>
                  <a:srgbClr val="3E5BB2"/>
                </a:solidFill>
                <a:latin typeface="Archivo Black"/>
                <a:ea typeface="Archivo Black"/>
                <a:cs typeface="Archivo Black"/>
                <a:sym typeface="Archivo Black"/>
              </a:rPr>
              <a:t>Legislation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"/>
          <p:cNvSpPr txBox="1"/>
          <p:nvPr/>
        </p:nvSpPr>
        <p:spPr>
          <a:xfrm>
            <a:off x="1315784" y="3989820"/>
            <a:ext cx="71781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2400" u="none" cap="none" strike="noStrike">
                <a:solidFill>
                  <a:srgbClr val="100F0D"/>
                </a:solidFill>
              </a:rPr>
              <a:t>Inability to form investment funds legally or lack of tax incentives for investors 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75" name="Google Shape;375;p7"/>
          <p:cNvSpPr txBox="1"/>
          <p:nvPr/>
        </p:nvSpPr>
        <p:spPr>
          <a:xfrm>
            <a:off x="1315784" y="5386967"/>
            <a:ext cx="717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2400" u="none" cap="none" strike="noStrike">
                <a:solidFill>
                  <a:srgbClr val="100F0D"/>
                </a:solidFill>
              </a:rPr>
              <a:t>Flexible employment laws (hire/fire)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76" name="Google Shape;376;p7"/>
          <p:cNvSpPr txBox="1"/>
          <p:nvPr/>
        </p:nvSpPr>
        <p:spPr>
          <a:xfrm>
            <a:off x="1315784" y="2783143"/>
            <a:ext cx="717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2400" u="none" cap="none" strike="noStrike">
                <a:solidFill>
                  <a:srgbClr val="1E1E1E"/>
                </a:solidFill>
                <a:highlight>
                  <a:srgbClr val="FFFFFF"/>
                </a:highlight>
              </a:rPr>
              <a:t>Difficulties in opening a company/close company</a:t>
            </a:r>
            <a:endParaRPr i="0" sz="2400" u="none" cap="none" strike="noStrike">
              <a:solidFill>
                <a:srgbClr val="1E1E1E"/>
              </a:solidFill>
            </a:endParaRPr>
          </a:p>
        </p:txBody>
      </p:sp>
      <p:sp>
        <p:nvSpPr>
          <p:cNvPr id="377" name="Google Shape;377;p7"/>
          <p:cNvSpPr txBox="1"/>
          <p:nvPr/>
        </p:nvSpPr>
        <p:spPr>
          <a:xfrm>
            <a:off x="1315784" y="5633852"/>
            <a:ext cx="717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"/>
          <p:cNvSpPr txBox="1"/>
          <p:nvPr/>
        </p:nvSpPr>
        <p:spPr>
          <a:xfrm>
            <a:off x="1214150" y="1031600"/>
            <a:ext cx="70113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2400" u="none" cap="none" strike="noStrike">
                <a:solidFill>
                  <a:srgbClr val="1E1E1E"/>
                </a:solidFill>
                <a:highlight>
                  <a:srgbClr val="FFFFFF"/>
                </a:highlight>
              </a:rPr>
              <a:t>Complex and high taxes/social security payments on startups and individuals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79" name="Google Shape;379;p7"/>
          <p:cNvSpPr txBox="1"/>
          <p:nvPr/>
        </p:nvSpPr>
        <p:spPr>
          <a:xfrm>
            <a:off x="392100" y="8038125"/>
            <a:ext cx="10554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2900" u="none" cap="none" strike="noStrike">
                <a:solidFill>
                  <a:srgbClr val="1E1E1E"/>
                </a:solidFill>
              </a:rPr>
              <a:t>If governments could choose only one course of action, that should be to avoid damaging their own startup ecosystems</a:t>
            </a:r>
            <a:endParaRPr i="0" sz="11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8"/>
          <p:cNvPicPr preferRelativeResize="0"/>
          <p:nvPr/>
        </p:nvPicPr>
        <p:blipFill rotWithShape="1">
          <a:blip r:embed="rId3">
            <a:alphaModFix/>
          </a:blip>
          <a:srcRect b="10027" l="9440" r="9440" t="7937"/>
          <a:stretch/>
        </p:blipFill>
        <p:spPr>
          <a:xfrm>
            <a:off x="7913300" y="0"/>
            <a:ext cx="10374699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8"/>
          <p:cNvSpPr txBox="1"/>
          <p:nvPr/>
        </p:nvSpPr>
        <p:spPr>
          <a:xfrm>
            <a:off x="1028700" y="1519272"/>
            <a:ext cx="55914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Infrastructure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8"/>
          <p:cNvSpPr txBox="1"/>
          <p:nvPr/>
        </p:nvSpPr>
        <p:spPr>
          <a:xfrm>
            <a:off x="1028700" y="3628739"/>
            <a:ext cx="10057200" cy="6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Internet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Electricity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Roads (Mainly for secondary ecosystems)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Airport connections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Conference rooms and event places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Coworking spaces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7" name="Google Shape;387;p8"/>
          <p:cNvSpPr txBox="1"/>
          <p:nvPr/>
        </p:nvSpPr>
        <p:spPr>
          <a:xfrm>
            <a:off x="99050" y="9250150"/>
            <a:ext cx="729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9"/>
          <p:cNvPicPr preferRelativeResize="0"/>
          <p:nvPr/>
        </p:nvPicPr>
        <p:blipFill rotWithShape="1">
          <a:blip r:embed="rId3">
            <a:alphaModFix/>
          </a:blip>
          <a:srcRect b="6261" l="0" r="0" t="6261"/>
          <a:stretch/>
        </p:blipFill>
        <p:spPr>
          <a:xfrm>
            <a:off x="0" y="5611922"/>
            <a:ext cx="18554269" cy="51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9"/>
          <p:cNvSpPr txBox="1"/>
          <p:nvPr/>
        </p:nvSpPr>
        <p:spPr>
          <a:xfrm>
            <a:off x="1162495" y="1384704"/>
            <a:ext cx="106569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Talent and Capacity building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"/>
          <p:cNvSpPr txBox="1"/>
          <p:nvPr/>
        </p:nvSpPr>
        <p:spPr>
          <a:xfrm>
            <a:off x="733776" y="3998200"/>
            <a:ext cx="129354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Accelerator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Knowledge of English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5449657" y="4019801"/>
            <a:ext cx="100572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Modern curriculum in universities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Mentors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6" name="Google Shape;396;p9"/>
          <p:cNvSpPr txBox="1"/>
          <p:nvPr/>
        </p:nvSpPr>
        <p:spPr>
          <a:xfrm>
            <a:off x="11066489" y="3998201"/>
            <a:ext cx="100572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Events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Communities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 txBox="1"/>
          <p:nvPr/>
        </p:nvSpPr>
        <p:spPr>
          <a:xfrm>
            <a:off x="1162495" y="1011734"/>
            <a:ext cx="10656919" cy="1674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Narrative and Promotion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1028700" y="3703174"/>
            <a:ext cx="10057200" cy="7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Your most ambitious entrepreneurs will leave an underperforming ecosystem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25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Foreign entrepreneurs go to the international hubs (SF, London, the Shopify example) 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225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No budgets assigned to promotion (Only governments can do it)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25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rgbClr val="000000"/>
                </a:solidFill>
              </a:rPr>
              <a:t>A Startup Ecosystem is a product, a non branded product with no marketing budget will underperform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25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225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225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0" i="0" sz="1799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03" name="Google Shape;40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2150" y="3604400"/>
            <a:ext cx="7517750" cy="50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"/>
          <p:cNvSpPr txBox="1"/>
          <p:nvPr/>
        </p:nvSpPr>
        <p:spPr>
          <a:xfrm>
            <a:off x="8722974" y="967375"/>
            <a:ext cx="81930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Data Flow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"/>
          <p:cNvSpPr txBox="1"/>
          <p:nvPr/>
        </p:nvSpPr>
        <p:spPr>
          <a:xfrm>
            <a:off x="8594601" y="4004575"/>
            <a:ext cx="89985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To develop your ecosystem with a effective strategic and promotion</a:t>
            </a:r>
            <a:r>
              <a:rPr lang="en-US" sz="2400"/>
              <a:t> </a:t>
            </a:r>
            <a:r>
              <a:rPr i="0" lang="en-US" sz="2400" u="none" cap="none" strike="noStrike">
                <a:solidFill>
                  <a:srgbClr val="000000"/>
                </a:solidFill>
              </a:rPr>
              <a:t>plans, you first have to map its main stakeholders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1371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Other stakeholders will benefit from a public interactive resource showing them who is present in the ecosystem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10" name="Google Shape;41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00" y="2983975"/>
            <a:ext cx="7661476" cy="55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a25f41cd6_3_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g23a25f41cd6_3_0"/>
          <p:cNvCxnSpPr/>
          <p:nvPr/>
        </p:nvCxnSpPr>
        <p:spPr>
          <a:xfrm>
            <a:off x="9419359" y="6256835"/>
            <a:ext cx="43749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17" name="Google Shape;417;g23a25f41cd6_3_0"/>
          <p:cNvSpPr txBox="1"/>
          <p:nvPr/>
        </p:nvSpPr>
        <p:spPr>
          <a:xfrm>
            <a:off x="2119434" y="900025"/>
            <a:ext cx="1373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g23a25f41cd6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875" y="1494550"/>
            <a:ext cx="13188449" cy="77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23a25f41cd6_3_0"/>
          <p:cNvSpPr txBox="1"/>
          <p:nvPr/>
        </p:nvSpPr>
        <p:spPr>
          <a:xfrm>
            <a:off x="3386875" y="315025"/>
            <a:ext cx="1347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CAREC Startup Ecosystem Portal</a:t>
            </a:r>
            <a:endParaRPr/>
          </a:p>
        </p:txBody>
      </p:sp>
      <p:sp>
        <p:nvSpPr>
          <p:cNvPr id="420" name="Google Shape;420;g23a25f41cd6_3_0"/>
          <p:cNvSpPr txBox="1"/>
          <p:nvPr/>
        </p:nvSpPr>
        <p:spPr>
          <a:xfrm>
            <a:off x="5737500" y="9427650"/>
            <a:ext cx="7532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Visit: https://www.startupcarec.org/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4e3e1d15f_0_0"/>
          <p:cNvSpPr txBox="1"/>
          <p:nvPr/>
        </p:nvSpPr>
        <p:spPr>
          <a:xfrm>
            <a:off x="9060174" y="956625"/>
            <a:ext cx="75354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Critical </a:t>
            </a:r>
            <a:r>
              <a:rPr b="1" lang="en-US" sz="5462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M</a:t>
            </a: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ass 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104e3e1d15f_0_0"/>
          <p:cNvSpPr txBox="1"/>
          <p:nvPr/>
        </p:nvSpPr>
        <p:spPr>
          <a:xfrm>
            <a:off x="9060175" y="3429000"/>
            <a:ext cx="8188200" cy="7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1E1E1E"/>
                </a:solidFill>
                <a:highlight>
                  <a:srgbClr val="FFFFFF"/>
                </a:highlight>
              </a:rPr>
              <a:t>Achieving a critical mass for your startup ecosystem prevents brain drain, builds an ecosystem of investors, and changes the psychology and narrative of the ecosystem</a:t>
            </a:r>
            <a:endParaRPr i="0" sz="2400" u="none" cap="none" strike="noStrike">
              <a:solidFill>
                <a:srgbClr val="1E1E1E"/>
              </a:solidFill>
              <a:highlight>
                <a:srgbClr val="FFFFFF"/>
              </a:highlight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1E1E1E"/>
                </a:solidFill>
                <a:highlight>
                  <a:srgbClr val="FFFFFF"/>
                </a:highlight>
              </a:rPr>
              <a:t>Remember the second tier cities and ecosystem variety to achieve economic variety</a:t>
            </a:r>
            <a:endParaRPr i="0" sz="2400" u="none" cap="none" strike="noStrike">
              <a:solidFill>
                <a:srgbClr val="1E1E1E"/>
              </a:solidFill>
              <a:highlight>
                <a:srgbClr val="FFFFFF"/>
              </a:highlight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Snowball theory: Public sector needs to get it started as there is no ROI for private sector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➔"/>
            </a:pPr>
            <a:r>
              <a:rPr i="0" lang="en-US" sz="2400" u="none" cap="none" strike="noStrike">
                <a:solidFill>
                  <a:srgbClr val="000000"/>
                </a:solidFill>
              </a:rPr>
              <a:t>Advice to entrepreneurs: If your ecosystem underperforms, leave it, or lead it.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26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427" name="Google Shape;427;g104e3e1d15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00" y="2546775"/>
            <a:ext cx="7952250" cy="53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2630" y="4725818"/>
            <a:ext cx="1062470" cy="83536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"/>
          <p:cNvSpPr txBox="1"/>
          <p:nvPr/>
        </p:nvSpPr>
        <p:spPr>
          <a:xfrm>
            <a:off x="7082497" y="4843830"/>
            <a:ext cx="3679500" cy="15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eli@startupblink.com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"/>
          <p:cNvSpPr txBox="1"/>
          <p:nvPr/>
        </p:nvSpPr>
        <p:spPr>
          <a:xfrm>
            <a:off x="5826700" y="2635550"/>
            <a:ext cx="51570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/>
          <p:cNvSpPr txBox="1"/>
          <p:nvPr/>
        </p:nvSpPr>
        <p:spPr>
          <a:xfrm>
            <a:off x="2039675" y="1247550"/>
            <a:ext cx="148098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lang="en-US" sz="5462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 for your participation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4e3e1d15f_0_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g104e3e1d15f_0_8"/>
          <p:cNvCxnSpPr/>
          <p:nvPr/>
        </p:nvCxnSpPr>
        <p:spPr>
          <a:xfrm>
            <a:off x="9419359" y="6256835"/>
            <a:ext cx="43749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5" name="Google Shape;95;g104e3e1d15f_0_8"/>
          <p:cNvSpPr txBox="1"/>
          <p:nvPr/>
        </p:nvSpPr>
        <p:spPr>
          <a:xfrm>
            <a:off x="2119434" y="900025"/>
            <a:ext cx="137319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lang="en-US" sz="5462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Structure</a:t>
            </a:r>
            <a:r>
              <a:rPr b="1" i="0" lang="en-US" sz="5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04e3e1d15f_0_8"/>
          <p:cNvSpPr txBox="1"/>
          <p:nvPr/>
        </p:nvSpPr>
        <p:spPr>
          <a:xfrm>
            <a:off x="2856100" y="2611275"/>
            <a:ext cx="127134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rgbClr val="FFFFFF"/>
                </a:highlight>
              </a:rPr>
              <a:t>Cultural Challenges and Entrepreneurial Mindset</a:t>
            </a:r>
            <a:endParaRPr b="1" sz="4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Legislation Challenges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Infrastructure Challenges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Talent Challenges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Narrative and Promotion Challenges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Data Flow Challenges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The Critical Mass Challenge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1e3320338_0_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g1e1e3320338_0_3"/>
          <p:cNvCxnSpPr/>
          <p:nvPr/>
        </p:nvCxnSpPr>
        <p:spPr>
          <a:xfrm>
            <a:off x="9419359" y="6256835"/>
            <a:ext cx="43749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3" name="Google Shape;103;g1e1e3320338_0_3"/>
          <p:cNvSpPr txBox="1"/>
          <p:nvPr/>
        </p:nvSpPr>
        <p:spPr>
          <a:xfrm>
            <a:off x="2119434" y="900025"/>
            <a:ext cx="137319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lang="en-US" sz="5462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e1e3320338_0_3"/>
          <p:cNvSpPr txBox="1"/>
          <p:nvPr/>
        </p:nvSpPr>
        <p:spPr>
          <a:xfrm>
            <a:off x="2856100" y="2611275"/>
            <a:ext cx="127134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6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rgbClr val="FFFFFF"/>
                </a:highlight>
              </a:rPr>
              <a:t>An ecosystem is sometimes just as strong as its weakest link</a:t>
            </a:r>
            <a:endParaRPr b="1" sz="4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Each ecosystem is unique and has different types of challenges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82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➔"/>
            </a:pPr>
            <a:r>
              <a:rPr b="1" lang="en-US" sz="4000">
                <a:solidFill>
                  <a:schemeClr val="dk1"/>
                </a:solidFill>
                <a:highlight>
                  <a:schemeClr val="lt1"/>
                </a:highlight>
              </a:rPr>
              <a:t>Sometimes a challenge that is shared by ecosystems has different root causes (The repeating Why question, e.g. for lack of investors)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16780" r="21664" t="0"/>
          <a:stretch/>
        </p:blipFill>
        <p:spPr>
          <a:xfrm>
            <a:off x="-351363" y="0"/>
            <a:ext cx="949536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1817427" y="4097618"/>
            <a:ext cx="15307308" cy="1864407"/>
          </a:xfrm>
          <a:custGeom>
            <a:rect b="b" l="l" r="r" t="t"/>
            <a:pathLst>
              <a:path extrusionOk="0" h="630933" w="5180138">
                <a:moveTo>
                  <a:pt x="0" y="0"/>
                </a:moveTo>
                <a:lnTo>
                  <a:pt x="5180138" y="0"/>
                </a:lnTo>
                <a:lnTo>
                  <a:pt x="5180138" y="630933"/>
                </a:lnTo>
                <a:lnTo>
                  <a:pt x="0" y="630933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</p:sp>
      <p:sp>
        <p:nvSpPr>
          <p:cNvPr id="112" name="Google Shape;112;p2"/>
          <p:cNvSpPr txBox="1"/>
          <p:nvPr/>
        </p:nvSpPr>
        <p:spPr>
          <a:xfrm>
            <a:off x="1452789" y="4689829"/>
            <a:ext cx="153825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2"/>
              <a:buFont typeface="Arial"/>
              <a:buNone/>
            </a:pPr>
            <a:r>
              <a:rPr b="1" i="0" lang="en-US" sz="41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Cultural Challenges and Entrepreneurial Mindset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1e3320338_0_1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g1e1e3320338_0_10"/>
          <p:cNvCxnSpPr/>
          <p:nvPr/>
        </p:nvCxnSpPr>
        <p:spPr>
          <a:xfrm>
            <a:off x="9419359" y="6256835"/>
            <a:ext cx="43749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9" name="Google Shape;119;g1e1e3320338_0_10"/>
          <p:cNvSpPr txBox="1"/>
          <p:nvPr/>
        </p:nvSpPr>
        <p:spPr>
          <a:xfrm>
            <a:off x="2119434" y="900025"/>
            <a:ext cx="137319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lang="en-US" sz="5462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unhelpful mindset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e1e3320338_0_10"/>
          <p:cNvSpPr txBox="1"/>
          <p:nvPr/>
        </p:nvSpPr>
        <p:spPr>
          <a:xfrm>
            <a:off x="2856100" y="2611275"/>
            <a:ext cx="127134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Risk </a:t>
            </a:r>
            <a:r>
              <a:rPr lang="en-US" sz="3200">
                <a:solidFill>
                  <a:schemeClr val="dk1"/>
                </a:solidFill>
              </a:rPr>
              <a:t>averseness (90% failure)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S</a:t>
            </a:r>
            <a:r>
              <a:rPr lang="en-US" sz="3200">
                <a:solidFill>
                  <a:schemeClr val="dk1"/>
                </a:solidFill>
              </a:rPr>
              <a:t>afeguarding reputation 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Modesty (The paradox)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Not trust by default (Zero sum game)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Mostly common in Scandinavia /Asia 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1E1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1e3320338_0_1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g1e1e3320338_0_17"/>
          <p:cNvCxnSpPr/>
          <p:nvPr/>
        </p:nvCxnSpPr>
        <p:spPr>
          <a:xfrm>
            <a:off x="9419359" y="6256835"/>
            <a:ext cx="4374900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7" name="Google Shape;127;g1e1e3320338_0_17"/>
          <p:cNvSpPr txBox="1"/>
          <p:nvPr/>
        </p:nvSpPr>
        <p:spPr>
          <a:xfrm>
            <a:off x="2119434" y="900025"/>
            <a:ext cx="137319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62"/>
              <a:buFont typeface="Arial"/>
              <a:buNone/>
            </a:pPr>
            <a:r>
              <a:rPr b="1" lang="en-US" sz="5462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helpful mindset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e1e3320338_0_17"/>
          <p:cNvSpPr txBox="1"/>
          <p:nvPr/>
        </p:nvSpPr>
        <p:spPr>
          <a:xfrm>
            <a:off x="2856100" y="2611275"/>
            <a:ext cx="127134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Optimism about the 10% chance to create massive change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Fake it until you make it (with its disadvantages)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Trust and </a:t>
            </a:r>
            <a:r>
              <a:rPr lang="en-US" sz="3200">
                <a:solidFill>
                  <a:schemeClr val="dk1"/>
                </a:solidFill>
              </a:rPr>
              <a:t>help</a:t>
            </a:r>
            <a:r>
              <a:rPr lang="en-US" sz="3200">
                <a:solidFill>
                  <a:schemeClr val="dk1"/>
                </a:solidFill>
              </a:rPr>
              <a:t> by default (Win Win)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Mostly common in USA/Israel (Chutzpah) </a:t>
            </a:r>
            <a:endParaRPr b="1" sz="4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29" name="Google Shape;129;g1e1e332033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5013" y="3884088"/>
            <a:ext cx="3686175" cy="55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a25f41cd6_0_10"/>
          <p:cNvSpPr txBox="1"/>
          <p:nvPr/>
        </p:nvSpPr>
        <p:spPr>
          <a:xfrm>
            <a:off x="1282125" y="5424525"/>
            <a:ext cx="68901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i="0" lang="en-US" sz="3200" u="none" cap="none" strike="noStrike">
                <a:solidFill>
                  <a:srgbClr val="000000"/>
                </a:solidFill>
              </a:rPr>
              <a:t>Social pressure to either get a stable job, or to become an entrepreneur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35" name="Google Shape;135;g23a25f41cd6_0_10"/>
          <p:cNvSpPr txBox="1"/>
          <p:nvPr/>
        </p:nvSpPr>
        <p:spPr>
          <a:xfrm>
            <a:off x="1945752" y="348704"/>
            <a:ext cx="153825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62"/>
              <a:buFont typeface="Arial"/>
              <a:buNone/>
            </a:pPr>
            <a:r>
              <a:rPr b="1" i="0" lang="en-US" sz="4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Elements of culture related to Entrepreneurship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3a25f41cd6_0_10"/>
          <p:cNvSpPr txBox="1"/>
          <p:nvPr/>
        </p:nvSpPr>
        <p:spPr>
          <a:xfrm>
            <a:off x="1282125" y="2894925"/>
            <a:ext cx="77547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i="0" lang="en-US" sz="3200" u="none" cap="none" strike="noStrike">
                <a:solidFill>
                  <a:srgbClr val="000000"/>
                </a:solidFill>
              </a:rPr>
              <a:t>Individualism compared to collectivism in the ability to disconnect and create something new (Asia)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id="137" name="Google Shape;137;g23a25f41cd6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3250" y="2894929"/>
            <a:ext cx="82677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1837939" y="6865320"/>
            <a:ext cx="67560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i="0" lang="en-US" sz="3200" u="none" cap="none" strike="noStrike">
                <a:solidFill>
                  <a:srgbClr val="000000"/>
                </a:solidFill>
              </a:rPr>
              <a:t>Cash flow and quick wins vs. skin in the game and perseverance (initial investment, the dip)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658680" y="868250"/>
            <a:ext cx="15382411" cy="679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62"/>
              <a:buFont typeface="Arial"/>
              <a:buNone/>
            </a:pPr>
            <a:r>
              <a:rPr b="1" i="0" lang="en-US" sz="4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Elements of culture related to Entrepreneurship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1964022" y="2661525"/>
            <a:ext cx="57219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54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3100"/>
              <a:buChar char="➔"/>
            </a:pPr>
            <a:r>
              <a:rPr i="0" lang="en-US" sz="3100" u="none" cap="none" strike="noStrike">
                <a:solidFill>
                  <a:srgbClr val="000000"/>
                </a:solidFill>
              </a:rPr>
              <a:t>The perception of successful people- heroes vs. manipulators + celebrating success/serial entrepreneurs who stay </a:t>
            </a:r>
            <a:r>
              <a:rPr i="0" lang="en-US" sz="3100" u="none" cap="none" strike="noStrike">
                <a:solidFill>
                  <a:schemeClr val="dk1"/>
                </a:solidFill>
              </a:rPr>
              <a:t>(Previous communist countries)</a:t>
            </a:r>
            <a:endParaRPr i="0" sz="1300" u="none" cap="none" strike="noStrike">
              <a:solidFill>
                <a:srgbClr val="000000"/>
              </a:solidFill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789" y="3186046"/>
            <a:ext cx="9389260" cy="527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a25f41cd6_0_21"/>
          <p:cNvSpPr txBox="1"/>
          <p:nvPr/>
        </p:nvSpPr>
        <p:spPr>
          <a:xfrm>
            <a:off x="1890227" y="6045446"/>
            <a:ext cx="6740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51" name="Google Shape;151;g23a25f41cd6_0_21"/>
          <p:cNvSpPr txBox="1"/>
          <p:nvPr/>
        </p:nvSpPr>
        <p:spPr>
          <a:xfrm>
            <a:off x="1658680" y="868250"/>
            <a:ext cx="153825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62"/>
              <a:buFont typeface="Arial"/>
              <a:buNone/>
            </a:pPr>
            <a:r>
              <a:rPr b="1" i="0" lang="en-US" sz="4462" u="none" cap="none" strike="noStrike">
                <a:solidFill>
                  <a:srgbClr val="4958B0"/>
                </a:solidFill>
                <a:latin typeface="Archivo Black"/>
                <a:ea typeface="Archivo Black"/>
                <a:cs typeface="Archivo Black"/>
                <a:sym typeface="Archivo Black"/>
              </a:rPr>
              <a:t>Elements of culture related to Entrepreneurship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3a25f41cd6_0_21"/>
          <p:cNvSpPr txBox="1"/>
          <p:nvPr/>
        </p:nvSpPr>
        <p:spPr>
          <a:xfrm>
            <a:off x="1882563" y="2919067"/>
            <a:ext cx="6756000" cy="6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i="0" lang="en-US" sz="3200" u="none" cap="none" strike="noStrike">
                <a:solidFill>
                  <a:srgbClr val="000000"/>
                </a:solidFill>
              </a:rPr>
              <a:t>Victimized mindset (the game is rigged), dependence and expectancy of government support, </a:t>
            </a:r>
            <a:r>
              <a:rPr lang="en-US" sz="3200"/>
              <a:t>vs.</a:t>
            </a:r>
            <a:r>
              <a:rPr i="0" lang="en-US" sz="3200" u="none" cap="none" strike="noStrike">
                <a:solidFill>
                  <a:srgbClr val="000000"/>
                </a:solidFill>
              </a:rPr>
              <a:t> self reliance and focus on market</a:t>
            </a:r>
            <a:r>
              <a:rPr lang="en-US" sz="3200"/>
              <a:t>s and products</a:t>
            </a:r>
            <a:endParaRPr sz="3200"/>
          </a:p>
          <a:p>
            <a:pPr indent="-4318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➔"/>
            </a:pPr>
            <a:r>
              <a:rPr lang="en-US" sz="3200">
                <a:solidFill>
                  <a:schemeClr val="dk1"/>
                </a:solidFill>
              </a:rPr>
              <a:t>Trust and give first mentality vs. NDA mentality (with ideas, co-founders, investors, suppliers)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53" name="Google Shape;153;g23a25f41cd6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9102" y="2919075"/>
            <a:ext cx="8277225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