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66" r:id="rId2"/>
    <p:sldId id="534" r:id="rId3"/>
    <p:sldId id="543" r:id="rId4"/>
    <p:sldId id="555" r:id="rId5"/>
    <p:sldId id="558" r:id="rId6"/>
    <p:sldId id="568" r:id="rId7"/>
    <p:sldId id="567" r:id="rId8"/>
    <p:sldId id="569" r:id="rId9"/>
    <p:sldId id="565" r:id="rId10"/>
    <p:sldId id="572" r:id="rId11"/>
    <p:sldId id="573" r:id="rId12"/>
    <p:sldId id="571" r:id="rId13"/>
    <p:sldId id="576" r:id="rId14"/>
    <p:sldId id="575" r:id="rId15"/>
    <p:sldId id="574" r:id="rId16"/>
    <p:sldId id="536" r:id="rId17"/>
  </p:sldIdLst>
  <p:sldSz cx="12188825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1pPr>
    <a:lvl2pPr marL="60949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2pPr>
    <a:lvl3pPr marL="12189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3pPr>
    <a:lvl4pPr marL="18284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4pPr>
    <a:lvl5pPr marL="24379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5pPr>
    <a:lvl6pPr marL="3047467" algn="l" defTabSz="1218987" rtl="0" eaLnBrk="1" latinLnBrk="0" hangingPunct="1"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6pPr>
    <a:lvl7pPr marL="3656960" algn="l" defTabSz="1218987" rtl="0" eaLnBrk="1" latinLnBrk="0" hangingPunct="1"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7pPr>
    <a:lvl8pPr marL="4266453" algn="l" defTabSz="1218987" rtl="0" eaLnBrk="1" latinLnBrk="0" hangingPunct="1"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8pPr>
    <a:lvl9pPr marL="4875947" algn="l" defTabSz="1218987" rtl="0" eaLnBrk="1" latinLnBrk="0" hangingPunct="1">
      <a:defRPr kern="1200">
        <a:solidFill>
          <a:schemeClr val="tx1"/>
        </a:solidFill>
        <a:latin typeface="HelveticaNeueLT Pro 55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7354" userDrawn="1">
          <p15:clr>
            <a:srgbClr val="A4A3A4"/>
          </p15:clr>
        </p15:guide>
        <p15:guide id="3" orient="horz" pos="232" userDrawn="1">
          <p15:clr>
            <a:srgbClr val="A4A3A4"/>
          </p15:clr>
        </p15:guide>
        <p15:guide id="4" pos="41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 Griffi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C3E1"/>
    <a:srgbClr val="000000"/>
    <a:srgbClr val="F6F5F5"/>
    <a:srgbClr val="FFFFC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43" autoAdjust="0"/>
    <p:restoredTop sz="95777" autoAdjust="0"/>
  </p:normalViewPr>
  <p:slideViewPr>
    <p:cSldViewPr snapToGrid="0">
      <p:cViewPr varScale="1">
        <p:scale>
          <a:sx n="60" d="100"/>
          <a:sy n="60" d="100"/>
        </p:scale>
        <p:origin x="1125" y="103"/>
      </p:cViewPr>
      <p:guideLst>
        <p:guide orient="horz" pos="4020"/>
        <p:guide pos="7354"/>
        <p:guide orient="horz" pos="232"/>
        <p:guide pos="417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2728"/>
    </p:cViewPr>
  </p:sorterViewPr>
  <p:notesViewPr>
    <p:cSldViewPr snapToGrid="0">
      <p:cViewPr varScale="1">
        <p:scale>
          <a:sx n="85" d="100"/>
          <a:sy n="85" d="100"/>
        </p:scale>
        <p:origin x="27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7F4A4E1E-AE9C-A143-ABAD-5D391E7CFCE1}" type="datetimeFigureOut">
              <a:rPr lang="en-US" altLang="en-US"/>
              <a:pPr/>
              <a:t>2/27/2021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0C392FC3-D82C-EB4F-8C81-8965466BD8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421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4BE86FFC-B97E-FA45-9938-FB42098B5E8B}" type="datetimeFigureOut">
              <a:rPr lang="en-US" altLang="en-US"/>
              <a:pPr/>
              <a:t>2/27/2021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1F7B10B-2CA8-0D4D-AA1C-2A87D62C2A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2886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COV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b="19313"/>
          <a:stretch/>
        </p:blipFill>
        <p:spPr>
          <a:xfrm>
            <a:off x="-1" y="1252038"/>
            <a:ext cx="12188824" cy="528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6146" y="4651032"/>
            <a:ext cx="10239885" cy="697731"/>
          </a:xfrm>
        </p:spPr>
        <p:txBody>
          <a:bodyPr anchor="b"/>
          <a:lstStyle>
            <a:lvl1pPr algn="ctr">
              <a:defRPr sz="4400" b="0" i="0" baseline="0">
                <a:latin typeface="Baskerville" charset="0"/>
                <a:ea typeface="Baskerville" charset="0"/>
                <a:cs typeface="Baskerville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6146" y="5816338"/>
            <a:ext cx="10239884" cy="593650"/>
          </a:xfrm>
        </p:spPr>
        <p:txBody>
          <a:bodyPr>
            <a:normAutofit/>
          </a:bodyPr>
          <a:lstStyle>
            <a:lvl1pPr marL="0" indent="0" algn="ctr">
              <a:lnSpc>
                <a:spcPts val="3333"/>
              </a:lnSpc>
              <a:spcBef>
                <a:spcPts val="0"/>
              </a:spcBef>
              <a:buNone/>
              <a:defRPr sz="2399" b="0" i="0" baseline="0">
                <a:solidFill>
                  <a:schemeClr val="accent6"/>
                </a:solidFill>
                <a:latin typeface="Baskerville" charset="0"/>
                <a:ea typeface="Baskerville" charset="0"/>
                <a:cs typeface="Baskerville" charset="0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3541853" y="5572505"/>
            <a:ext cx="5289631" cy="699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3145" y="3176069"/>
            <a:ext cx="2915336" cy="7739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E06F5C-8FAC-4743-A275-FFE9DC1A551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92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1229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8825" cy="1470152"/>
          </a:xfrm>
          <a:prstGeom prst="rect">
            <a:avLst/>
          </a:prstGeom>
        </p:spPr>
      </p:pic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80191" y="363137"/>
            <a:ext cx="8865561" cy="6591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add title</a:t>
            </a:r>
          </a:p>
        </p:txBody>
      </p:sp>
      <p:sp>
        <p:nvSpPr>
          <p:cNvPr id="14" name="Slide Number Placeholder 7"/>
          <p:cNvSpPr txBox="1">
            <a:spLocks/>
          </p:cNvSpPr>
          <p:nvPr userDrawn="1"/>
        </p:nvSpPr>
        <p:spPr>
          <a:xfrm>
            <a:off x="318895" y="6400801"/>
            <a:ext cx="289117" cy="243414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9pPr>
          </a:lstStyle>
          <a:p>
            <a:fld id="{F933393C-D36C-EF49-8616-9B2A742D223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1890" y="383879"/>
            <a:ext cx="2159000" cy="5715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8012" y="1724179"/>
            <a:ext cx="5318226" cy="4560873"/>
          </a:xfrm>
        </p:spPr>
        <p:txBody>
          <a:bodyPr/>
          <a:lstStyle>
            <a:lvl1pPr marL="3600" indent="0">
              <a:lnSpc>
                <a:spcPct val="120000"/>
              </a:lnSpc>
              <a:spcBef>
                <a:spcPts val="400"/>
              </a:spcBef>
              <a:buFont typeface="Arial" charset="0"/>
              <a:buNone/>
              <a:defRPr sz="1800"/>
            </a:lvl1pPr>
            <a:lvl2pPr marL="3600" indent="0">
              <a:defRPr sz="1600"/>
            </a:lvl2pPr>
            <a:lvl6pPr>
              <a:defRPr sz="1600">
                <a:latin typeface="Baskerville" charset="0"/>
                <a:ea typeface="Baskerville" charset="0"/>
                <a:cs typeface="Baskerville" charset="0"/>
              </a:defRPr>
            </a:lvl6pPr>
          </a:lstStyle>
          <a:p>
            <a:r>
              <a:rPr lang="en-US" dirty="0"/>
              <a:t>We provide a range of research, analysis, scoping, training, planning and strategy services, specifically tailored for the aviation industry</a:t>
            </a:r>
          </a:p>
        </p:txBody>
      </p:sp>
    </p:spTree>
    <p:extLst>
      <p:ext uri="{BB962C8B-B14F-4D97-AF65-F5344CB8AC3E}">
        <p14:creationId xmlns:p14="http://schemas.microsoft.com/office/powerpoint/2010/main" val="137151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80191" y="363137"/>
            <a:ext cx="8865561" cy="6591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add title</a:t>
            </a:r>
          </a:p>
        </p:txBody>
      </p:sp>
      <p:sp>
        <p:nvSpPr>
          <p:cNvPr id="14" name="Slide Number Placeholder 7"/>
          <p:cNvSpPr txBox="1">
            <a:spLocks/>
          </p:cNvSpPr>
          <p:nvPr userDrawn="1"/>
        </p:nvSpPr>
        <p:spPr>
          <a:xfrm>
            <a:off x="318895" y="6400801"/>
            <a:ext cx="289117" cy="243414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9pPr>
          </a:lstStyle>
          <a:p>
            <a:fld id="{F933393C-D36C-EF49-8616-9B2A742D223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8012" y="1724179"/>
            <a:ext cx="5318226" cy="4560873"/>
          </a:xfrm>
        </p:spPr>
        <p:txBody>
          <a:bodyPr/>
          <a:lstStyle>
            <a:lvl1pPr marL="3600" indent="0">
              <a:spcBef>
                <a:spcPts val="400"/>
              </a:spcBef>
              <a:buFont typeface="Arial" charset="0"/>
              <a:buNone/>
              <a:defRPr sz="1800"/>
            </a:lvl1pPr>
            <a:lvl2pPr>
              <a:defRPr sz="1600"/>
            </a:lvl2pPr>
            <a:lvl6pPr>
              <a:defRPr sz="1600">
                <a:latin typeface="Baskerville" charset="0"/>
                <a:ea typeface="Baskerville" charset="0"/>
                <a:cs typeface="Baskerville" charset="0"/>
              </a:defRPr>
            </a:lvl6pPr>
          </a:lstStyle>
          <a:p>
            <a:r>
              <a:rPr lang="en-US" dirty="0"/>
              <a:t>We provide a range of research, analysis, scoping, training, planning and strategy services, specifically tailored for the aviation industry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1771" y="1264927"/>
            <a:ext cx="1103854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8904" y="382781"/>
            <a:ext cx="2156786" cy="57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1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COV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1575"/>
            <a:ext cx="12188825" cy="4062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b="18909"/>
          <a:stretch/>
        </p:blipFill>
        <p:spPr>
          <a:xfrm>
            <a:off x="-1" y="1564214"/>
            <a:ext cx="12188825" cy="5311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6146" y="4651032"/>
            <a:ext cx="10239885" cy="697731"/>
          </a:xfrm>
        </p:spPr>
        <p:txBody>
          <a:bodyPr anchor="b"/>
          <a:lstStyle>
            <a:lvl1pPr algn="ctr">
              <a:defRPr sz="4400" b="0" i="0" baseline="0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6146" y="5816338"/>
            <a:ext cx="10239884" cy="593650"/>
          </a:xfrm>
        </p:spPr>
        <p:txBody>
          <a:bodyPr>
            <a:normAutofit/>
          </a:bodyPr>
          <a:lstStyle>
            <a:lvl1pPr marL="0" indent="0" algn="ctr">
              <a:lnSpc>
                <a:spcPts val="3333"/>
              </a:lnSpc>
              <a:spcBef>
                <a:spcPts val="0"/>
              </a:spcBef>
              <a:buNone/>
              <a:defRPr sz="2399" b="0" i="0" baseline="0">
                <a:solidFill>
                  <a:schemeClr val="bg1">
                    <a:lumMod val="95000"/>
                  </a:schemeClr>
                </a:solidFill>
                <a:latin typeface="Baskerville" charset="0"/>
                <a:ea typeface="Baskerville" charset="0"/>
                <a:cs typeface="Baskerville" charset="0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3541853" y="5572505"/>
            <a:ext cx="5289631" cy="69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81571" y="3176070"/>
            <a:ext cx="2947069" cy="78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2470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COV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t="15954"/>
          <a:stretch/>
        </p:blipFill>
        <p:spPr>
          <a:xfrm>
            <a:off x="-1" y="-11576"/>
            <a:ext cx="12188825" cy="3414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/>
          <a:srcRect b="19313"/>
          <a:stretch/>
        </p:blipFill>
        <p:spPr>
          <a:xfrm flipH="1">
            <a:off x="0" y="1564214"/>
            <a:ext cx="12188825" cy="528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0009" y="4477417"/>
            <a:ext cx="10239885" cy="697731"/>
          </a:xfrm>
        </p:spPr>
        <p:txBody>
          <a:bodyPr anchor="b"/>
          <a:lstStyle>
            <a:lvl1pPr algn="l">
              <a:defRPr sz="4400" b="0" i="0" baseline="0">
                <a:latin typeface="Baskerville" charset="0"/>
                <a:ea typeface="Baskerville" charset="0"/>
                <a:cs typeface="Baskerville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0009" y="5642723"/>
            <a:ext cx="10239884" cy="593650"/>
          </a:xfrm>
        </p:spPr>
        <p:txBody>
          <a:bodyPr>
            <a:normAutofit/>
          </a:bodyPr>
          <a:lstStyle>
            <a:lvl1pPr marL="0" indent="0" algn="l">
              <a:lnSpc>
                <a:spcPts val="3333"/>
              </a:lnSpc>
              <a:spcBef>
                <a:spcPts val="0"/>
              </a:spcBef>
              <a:buNone/>
              <a:defRPr sz="2399" b="0" i="0" baseline="0">
                <a:solidFill>
                  <a:schemeClr val="accent6"/>
                </a:solidFill>
                <a:latin typeface="Baskerville" charset="0"/>
                <a:ea typeface="Baskerville" charset="0"/>
                <a:cs typeface="Baskerville" charset="0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1534" y="2858247"/>
            <a:ext cx="3332283" cy="884676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610009" y="5420499"/>
            <a:ext cx="528963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27239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OV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242" y="-34725"/>
            <a:ext cx="4784339" cy="3472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b="18909"/>
          <a:stretch/>
        </p:blipFill>
        <p:spPr>
          <a:xfrm flipH="1">
            <a:off x="0" y="1564214"/>
            <a:ext cx="12188824" cy="5311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0009" y="4477417"/>
            <a:ext cx="10239885" cy="697731"/>
          </a:xfrm>
        </p:spPr>
        <p:txBody>
          <a:bodyPr anchor="b"/>
          <a:lstStyle>
            <a:lvl1pPr algn="l">
              <a:defRPr sz="4400" b="0" i="0" baseline="0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0009" y="5642723"/>
            <a:ext cx="10239884" cy="593650"/>
          </a:xfrm>
        </p:spPr>
        <p:txBody>
          <a:bodyPr>
            <a:normAutofit/>
          </a:bodyPr>
          <a:lstStyle>
            <a:lvl1pPr marL="0" indent="0" algn="l">
              <a:lnSpc>
                <a:spcPts val="3333"/>
              </a:lnSpc>
              <a:spcBef>
                <a:spcPts val="0"/>
              </a:spcBef>
              <a:buNone/>
              <a:defRPr sz="2399" b="0" i="0" baseline="0">
                <a:solidFill>
                  <a:schemeClr val="bg1">
                    <a:lumMod val="95000"/>
                  </a:schemeClr>
                </a:solidFill>
                <a:latin typeface="Baskerville" charset="0"/>
                <a:ea typeface="Baskerville" charset="0"/>
                <a:cs typeface="Baskerville" charset="0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0784" y="2858247"/>
            <a:ext cx="3342113" cy="884676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610009" y="5420499"/>
            <a:ext cx="528963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62663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2693" y="1142020"/>
            <a:ext cx="2991336" cy="794160"/>
          </a:xfrm>
          <a:prstGeom prst="rect">
            <a:avLst/>
          </a:prstGeom>
        </p:spPr>
      </p:pic>
      <p:sp>
        <p:nvSpPr>
          <p:cNvPr id="8" name="Title 39"/>
          <p:cNvSpPr txBox="1">
            <a:spLocks/>
          </p:cNvSpPr>
          <p:nvPr userDrawn="1"/>
        </p:nvSpPr>
        <p:spPr>
          <a:xfrm>
            <a:off x="0" y="2226815"/>
            <a:ext cx="12188825" cy="555624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sobieaviation.com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318894" y="6400801"/>
            <a:ext cx="289117" cy="243414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9pPr>
          </a:lstStyle>
          <a:p>
            <a:fld id="{8802A068-CDB4-3049-AF38-82F214E18B2A}" type="slidenum">
              <a:rPr lang="en-US" altLang="en-US" smtClean="0">
                <a:solidFill>
                  <a:srgbClr val="3B3E43"/>
                </a:solidFill>
              </a:rPr>
              <a:pPr/>
              <a:t>‹#›</a:t>
            </a:fld>
            <a:endParaRPr lang="en-US" altLang="en-US" dirty="0">
              <a:solidFill>
                <a:srgbClr val="3B3E4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t="-421" b="11253"/>
          <a:stretch/>
        </p:blipFill>
        <p:spPr>
          <a:xfrm>
            <a:off x="-1" y="3235124"/>
            <a:ext cx="12188825" cy="362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83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580191" y="289984"/>
            <a:ext cx="11215412" cy="10964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148" y="1477433"/>
            <a:ext cx="10605971" cy="46333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 err="1"/>
              <a:t>Fith</a:t>
            </a:r>
            <a:r>
              <a:rPr lang="en-US" altLang="en-US" dirty="0"/>
              <a:t> level</a:t>
            </a:r>
          </a:p>
          <a:p>
            <a:pPr lvl="3"/>
            <a:endParaRPr lang="en-US" altLang="en-US" dirty="0"/>
          </a:p>
          <a:p>
            <a:pPr lvl="3"/>
            <a:endParaRPr lang="en-US" altLang="en-US" dirty="0"/>
          </a:p>
          <a:p>
            <a:pPr lvl="4"/>
            <a:endParaRPr lang="en-US" altLang="en-US" dirty="0"/>
          </a:p>
          <a:p>
            <a:pPr lvl="4"/>
            <a:endParaRPr lang="en-US" altLang="en-US" dirty="0"/>
          </a:p>
        </p:txBody>
      </p:sp>
      <p:sp>
        <p:nvSpPr>
          <p:cNvPr id="5" name="Slide Number Placeholder 7"/>
          <p:cNvSpPr txBox="1">
            <a:spLocks/>
          </p:cNvSpPr>
          <p:nvPr userDrawn="1"/>
        </p:nvSpPr>
        <p:spPr>
          <a:xfrm>
            <a:off x="318895" y="6400801"/>
            <a:ext cx="289117" cy="243414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HelveticaNeueLT Pro 55 Roman" charset="0"/>
                <a:ea typeface="ＭＳ Ｐゴシック" charset="-128"/>
                <a:cs typeface="+mn-cs"/>
              </a:defRPr>
            </a:lvl9pPr>
          </a:lstStyle>
          <a:p>
            <a:fld id="{F933393C-D36C-EF49-8616-9B2A742D223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5" r:id="rId2"/>
    <p:sldLayoutId id="2147484371" r:id="rId3"/>
    <p:sldLayoutId id="2147484376" r:id="rId4"/>
    <p:sldLayoutId id="2147484373" r:id="rId5"/>
    <p:sldLayoutId id="2147484377" r:id="rId6"/>
    <p:sldLayoutId id="2147484354" r:id="rId7"/>
  </p:sldLayoutIdLst>
  <p:transition spd="med">
    <p:fade/>
  </p:transition>
  <p:hf hdr="0" ftr="0" dt="0"/>
  <p:txStyles>
    <p:titleStyle>
      <a:lvl1pPr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000" b="0" i="0" kern="1200">
          <a:solidFill>
            <a:schemeClr val="tx2"/>
          </a:solidFill>
          <a:effectLst/>
          <a:latin typeface="Baskerville" charset="0"/>
          <a:ea typeface="Baskerville" charset="0"/>
          <a:cs typeface="Baskerville" charset="0"/>
        </a:defRPr>
      </a:lvl1pPr>
      <a:lvl2pPr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266">
          <a:solidFill>
            <a:srgbClr val="46C3E1"/>
          </a:solidFill>
          <a:latin typeface="HelveticaNeueLT Pro 55 Roman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266">
          <a:solidFill>
            <a:srgbClr val="46C3E1"/>
          </a:solidFill>
          <a:latin typeface="HelveticaNeueLT Pro 55 Roman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266">
          <a:solidFill>
            <a:srgbClr val="46C3E1"/>
          </a:solidFill>
          <a:latin typeface="HelveticaNeueLT Pro 55 Roman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266">
          <a:solidFill>
            <a:srgbClr val="46C3E1"/>
          </a:solidFill>
          <a:latin typeface="HelveticaNeueLT Pro 55 Roman" charset="0"/>
          <a:ea typeface="ＭＳ Ｐゴシック" charset="0"/>
          <a:cs typeface="ＭＳ Ｐゴシック" charset="0"/>
        </a:defRPr>
      </a:lvl5pPr>
      <a:lvl6pPr marL="609448"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266">
          <a:solidFill>
            <a:srgbClr val="46C3E1"/>
          </a:solidFill>
          <a:latin typeface="HelveticaNeueLT Pro 55 Roman" charset="0"/>
          <a:ea typeface="ＭＳ Ｐゴシック" charset="0"/>
          <a:cs typeface="ＭＳ Ｐゴシック" charset="0"/>
        </a:defRPr>
      </a:lvl6pPr>
      <a:lvl7pPr marL="1218895"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266">
          <a:solidFill>
            <a:srgbClr val="46C3E1"/>
          </a:solidFill>
          <a:latin typeface="HelveticaNeueLT Pro 55 Roman" charset="0"/>
          <a:ea typeface="ＭＳ Ｐゴシック" charset="0"/>
          <a:cs typeface="ＭＳ Ｐゴシック" charset="0"/>
        </a:defRPr>
      </a:lvl7pPr>
      <a:lvl8pPr marL="1828343"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266">
          <a:solidFill>
            <a:srgbClr val="46C3E1"/>
          </a:solidFill>
          <a:latin typeface="HelveticaNeueLT Pro 55 Roman" charset="0"/>
          <a:ea typeface="ＭＳ Ｐゴシック" charset="0"/>
          <a:cs typeface="ＭＳ Ｐゴシック" charset="0"/>
        </a:defRPr>
      </a:lvl8pPr>
      <a:lvl9pPr marL="2437790" algn="l" rtl="0" eaLnBrk="1" fontAlgn="base" hangingPunct="1">
        <a:lnSpc>
          <a:spcPts val="4266"/>
        </a:lnSpc>
        <a:spcBef>
          <a:spcPct val="0"/>
        </a:spcBef>
        <a:spcAft>
          <a:spcPct val="0"/>
        </a:spcAft>
        <a:defRPr sz="4266">
          <a:solidFill>
            <a:srgbClr val="46C3E1"/>
          </a:solidFill>
          <a:latin typeface="HelveticaNeueLT Pro 55 Roman" charset="0"/>
          <a:ea typeface="ＭＳ Ｐゴシック" charset="0"/>
          <a:cs typeface="ＭＳ Ｐゴシック" charset="0"/>
        </a:defRPr>
      </a:lvl9pPr>
    </p:titleStyle>
    <p:bodyStyle>
      <a:lvl1pPr marL="457086" indent="-457086" algn="l" rtl="0" eaLnBrk="1" fontAlgn="base" hangingPunct="1">
        <a:lnSpc>
          <a:spcPct val="120000"/>
        </a:lnSpc>
        <a:spcBef>
          <a:spcPts val="1600"/>
        </a:spcBef>
        <a:spcAft>
          <a:spcPct val="0"/>
        </a:spcAft>
        <a:buFont typeface="Arial" charset="0"/>
        <a:defRPr sz="2666" kern="1200">
          <a:solidFill>
            <a:schemeClr val="tx1"/>
          </a:solidFill>
          <a:latin typeface="Baskerville" charset="0"/>
          <a:ea typeface="Baskerville" charset="0"/>
          <a:cs typeface="Baskerville" charset="0"/>
        </a:defRPr>
      </a:lvl1pPr>
      <a:lvl2pPr marL="238125" indent="-238125" algn="l" rtl="0" eaLnBrk="1" fontAlgn="base" hangingPunct="1">
        <a:lnSpc>
          <a:spcPct val="120000"/>
        </a:lnSpc>
        <a:spcBef>
          <a:spcPts val="800"/>
        </a:spcBef>
        <a:spcAft>
          <a:spcPct val="0"/>
        </a:spcAft>
        <a:buClr>
          <a:srgbClr val="266571"/>
        </a:buClr>
        <a:buFont typeface="Arial" charset="0"/>
        <a:buChar char="•"/>
        <a:tabLst/>
        <a:defRPr sz="1600" kern="1200">
          <a:solidFill>
            <a:schemeClr val="tx1"/>
          </a:solidFill>
          <a:latin typeface="Baskerville" charset="0"/>
          <a:ea typeface="Baskerville" charset="0"/>
          <a:cs typeface="Baskerville" charset="0"/>
        </a:defRPr>
      </a:lvl2pPr>
      <a:lvl3pPr marL="461963" indent="-228600" algn="l" rtl="0" eaLnBrk="1" fontAlgn="base" hangingPunct="1">
        <a:lnSpc>
          <a:spcPct val="120000"/>
        </a:lnSpc>
        <a:spcBef>
          <a:spcPts val="800"/>
        </a:spcBef>
        <a:spcAft>
          <a:spcPct val="0"/>
        </a:spcAft>
        <a:buClr>
          <a:srgbClr val="266571"/>
        </a:buClr>
        <a:buFont typeface="Arial" charset="0"/>
        <a:buChar char="•"/>
        <a:tabLst/>
        <a:defRPr sz="1600" kern="1200">
          <a:solidFill>
            <a:schemeClr val="tx1"/>
          </a:solidFill>
          <a:latin typeface="Baskerville" charset="0"/>
          <a:ea typeface="Baskerville" charset="0"/>
          <a:cs typeface="Baskerville" charset="0"/>
        </a:defRPr>
      </a:lvl3pPr>
      <a:lvl4pPr marL="744538" indent="-285750" algn="l" rtl="0" eaLnBrk="1" fontAlgn="base" hangingPunct="1">
        <a:lnSpc>
          <a:spcPct val="120000"/>
        </a:lnSpc>
        <a:spcBef>
          <a:spcPts val="400"/>
        </a:spcBef>
        <a:spcAft>
          <a:spcPct val="0"/>
        </a:spcAft>
        <a:buClr>
          <a:srgbClr val="266571"/>
        </a:buClr>
        <a:buFont typeface="Arial" charset="0"/>
        <a:buChar char="•"/>
        <a:tabLst/>
        <a:defRPr sz="1600" kern="1200" baseline="0">
          <a:solidFill>
            <a:schemeClr val="tx1"/>
          </a:solidFill>
          <a:latin typeface="Baskerville" charset="0"/>
          <a:ea typeface="Baskerville" charset="0"/>
          <a:cs typeface="Baskerville" charset="0"/>
        </a:defRPr>
      </a:lvl4pPr>
      <a:lvl5pPr marL="913714" indent="-304724" algn="l" rtl="0" eaLnBrk="1" fontAlgn="base" hangingPunct="1">
        <a:spcBef>
          <a:spcPct val="20000"/>
        </a:spcBef>
        <a:spcAft>
          <a:spcPct val="0"/>
        </a:spcAft>
        <a:buClr>
          <a:srgbClr val="266571"/>
        </a:buClr>
        <a:buFont typeface="Arial" charset="0"/>
        <a:buChar char="»"/>
        <a:defRPr sz="1600" kern="1200">
          <a:solidFill>
            <a:schemeClr val="tx1"/>
          </a:solidFill>
          <a:latin typeface="Baskerville" charset="0"/>
          <a:ea typeface="Baskerville" charset="0"/>
          <a:cs typeface="Baskerville" charset="0"/>
        </a:defRPr>
      </a:lvl5pPr>
      <a:lvl6pPr marL="3351962" indent="-304724" algn="l" defTabSz="121889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121889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121889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121889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176" y="487971"/>
            <a:ext cx="11062448" cy="803189"/>
          </a:xfrm>
        </p:spPr>
        <p:txBody>
          <a:bodyPr/>
          <a:lstStyle/>
          <a:p>
            <a:r>
              <a:rPr lang="ru-RU" sz="4800" dirty="0">
                <a:solidFill>
                  <a:schemeClr val="bg2"/>
                </a:solidFill>
                <a:latin typeface="+mn-lt"/>
              </a:rPr>
              <a:t>Потенциал бюджетных перевозчиков (БП) в ЦАРЭС</a:t>
            </a:r>
            <a:endParaRPr lang="en-US" sz="4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054" y="5103341"/>
            <a:ext cx="11541211" cy="308918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3"/>
                </a:solidFill>
                <a:latin typeface="+mn-lt"/>
              </a:rPr>
              <a:t>Вебинар по авиации и туризму ЦАРЭС,</a:t>
            </a:r>
            <a:r>
              <a:rPr lang="en-US" sz="3600" dirty="0">
                <a:solidFill>
                  <a:schemeClr val="accent3"/>
                </a:solidFill>
                <a:latin typeface="+mn-lt"/>
              </a:rPr>
              <a:t> </a:t>
            </a:r>
            <a:endParaRPr lang="ru-RU" sz="3600" dirty="0">
              <a:solidFill>
                <a:schemeClr val="accent3"/>
              </a:solidFill>
              <a:latin typeface="+mn-lt"/>
            </a:endParaRPr>
          </a:p>
          <a:p>
            <a:r>
              <a:rPr lang="en-US" sz="3600" dirty="0">
                <a:solidFill>
                  <a:schemeClr val="accent3"/>
                </a:solidFill>
                <a:latin typeface="+mn-lt"/>
              </a:rPr>
              <a:t>10 </a:t>
            </a:r>
            <a:r>
              <a:rPr lang="ru-RU" sz="3600" dirty="0">
                <a:solidFill>
                  <a:schemeClr val="accent3"/>
                </a:solidFill>
                <a:latin typeface="+mn-lt"/>
              </a:rPr>
              <a:t>марта </a:t>
            </a:r>
            <a:r>
              <a:rPr lang="en-US" sz="3600" dirty="0">
                <a:solidFill>
                  <a:schemeClr val="accent3"/>
                </a:solidFill>
                <a:latin typeface="+mn-lt"/>
              </a:rPr>
              <a:t>2021</a:t>
            </a:r>
            <a:r>
              <a:rPr lang="ru-RU" sz="3600" dirty="0">
                <a:solidFill>
                  <a:schemeClr val="accent3"/>
                </a:solidFill>
                <a:latin typeface="+mn-lt"/>
              </a:rPr>
              <a:t> года</a:t>
            </a:r>
            <a:endParaRPr lang="en-US" sz="36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79D2E2-1447-E849-A0C1-F3083B091925}"/>
              </a:ext>
            </a:extLst>
          </p:cNvPr>
          <p:cNvSpPr txBox="1"/>
          <p:nvPr/>
        </p:nvSpPr>
        <p:spPr>
          <a:xfrm>
            <a:off x="0" y="5994930"/>
            <a:ext cx="63884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err="1">
                <a:solidFill>
                  <a:srgbClr val="FF0000"/>
                </a:solidFill>
                <a:latin typeface="+mn-lt"/>
                <a:ea typeface="Open Sans" charset="0"/>
                <a:cs typeface="Open Sans" charset="0"/>
              </a:rPr>
              <a:t>Брендан</a:t>
            </a:r>
            <a:r>
              <a:rPr lang="ru-RU" sz="2600" dirty="0">
                <a:solidFill>
                  <a:srgbClr val="FF0000"/>
                </a:solidFill>
                <a:latin typeface="+mn-lt"/>
                <a:ea typeface="Open Sans" charset="0"/>
                <a:cs typeface="Open Sans" charset="0"/>
              </a:rPr>
              <a:t> </a:t>
            </a:r>
            <a:r>
              <a:rPr lang="ru-RU" sz="2600" dirty="0" err="1">
                <a:solidFill>
                  <a:srgbClr val="FF0000"/>
                </a:solidFill>
                <a:latin typeface="+mn-lt"/>
                <a:ea typeface="Open Sans" charset="0"/>
                <a:cs typeface="Open Sans" charset="0"/>
              </a:rPr>
              <a:t>Соби</a:t>
            </a:r>
            <a:endParaRPr lang="en-US" sz="2600" dirty="0">
              <a:solidFill>
                <a:srgbClr val="FF0000"/>
              </a:solidFill>
              <a:latin typeface="+mn-lt"/>
              <a:ea typeface="Open Sans" charset="0"/>
              <a:cs typeface="Open Sans" charset="0"/>
            </a:endParaRPr>
          </a:p>
          <a:p>
            <a:r>
              <a:rPr lang="ru-RU" sz="2600" dirty="0">
                <a:solidFill>
                  <a:srgbClr val="FF0000"/>
                </a:solidFill>
                <a:latin typeface="+mn-lt"/>
                <a:ea typeface="Open Sans" charset="0"/>
                <a:cs typeface="Open Sans" charset="0"/>
              </a:rPr>
              <a:t>Старший специалист по авиации ЦАРЭС</a:t>
            </a:r>
            <a:endParaRPr lang="en-US" dirty="0" err="1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35FA8-C060-5E4E-9EB1-AB8AFF746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894" y="5871362"/>
            <a:ext cx="1898931" cy="107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2091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9" y="363137"/>
            <a:ext cx="9316963" cy="659140"/>
          </a:xfrm>
        </p:spPr>
        <p:txBody>
          <a:bodyPr/>
          <a:lstStyle/>
          <a:p>
            <a:r>
              <a:rPr lang="ru-RU" sz="4800" dirty="0">
                <a:latin typeface="+mn-lt"/>
              </a:rPr>
              <a:t>Иностранные БП в ЦАРЭС</a:t>
            </a:r>
            <a:r>
              <a:rPr lang="en-US" sz="4800" dirty="0">
                <a:latin typeface="+mn-lt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821" y="1234440"/>
            <a:ext cx="8036416" cy="5050613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0AC276-B1C5-5445-AA28-E26E6EE89F3E}"/>
              </a:ext>
            </a:extLst>
          </p:cNvPr>
          <p:cNvSpPr txBox="1"/>
          <p:nvPr/>
        </p:nvSpPr>
        <p:spPr>
          <a:xfrm>
            <a:off x="10404389" y="1771710"/>
            <a:ext cx="146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Pakistan International Airlines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C5FDC4-8A76-AF4E-8DE9-7FC48FD6AAF0}"/>
              </a:ext>
            </a:extLst>
          </p:cNvPr>
          <p:cNvSpPr/>
          <p:nvPr/>
        </p:nvSpPr>
        <p:spPr>
          <a:xfrm flipH="1">
            <a:off x="8662085" y="1680519"/>
            <a:ext cx="26937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Eznis Airways </a:t>
            </a:r>
          </a:p>
          <a:p>
            <a:r>
              <a:rPr lang="en-US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(Mongolia)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212B23-D5DF-124C-927F-D29DA825B5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32450"/>
              </p:ext>
            </p:extLst>
          </p:nvPr>
        </p:nvGraphicFramePr>
        <p:xfrm>
          <a:off x="128789" y="1292060"/>
          <a:ext cx="5218716" cy="55128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49540">
                  <a:extLst>
                    <a:ext uri="{9D8B030D-6E8A-4147-A177-3AD203B41FA5}">
                      <a16:colId xmlns:a16="http://schemas.microsoft.com/office/drawing/2014/main" val="2828608043"/>
                    </a:ext>
                  </a:extLst>
                </a:gridCol>
                <a:gridCol w="2202555">
                  <a:extLst>
                    <a:ext uri="{9D8B030D-6E8A-4147-A177-3AD203B41FA5}">
                      <a16:colId xmlns:a16="http://schemas.microsoft.com/office/drawing/2014/main" val="3900258260"/>
                    </a:ext>
                  </a:extLst>
                </a:gridCol>
                <a:gridCol w="1466621">
                  <a:extLst>
                    <a:ext uri="{9D8B030D-6E8A-4147-A177-3AD203B41FA5}">
                      <a16:colId xmlns:a16="http://schemas.microsoft.com/office/drawing/2014/main" val="1036431885"/>
                    </a:ext>
                  </a:extLst>
                </a:gridCol>
              </a:tblGrid>
              <a:tr h="512577">
                <a:tc>
                  <a:txBody>
                    <a:bodyPr/>
                    <a:lstStyle/>
                    <a:p>
                      <a:r>
                        <a:rPr lang="ru-RU" sz="2000" dirty="0"/>
                        <a:t>Авиа-компания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Количество мест</a:t>
                      </a:r>
                      <a:r>
                        <a:rPr lang="ru-RU" sz="2000" baseline="0" dirty="0"/>
                        <a:t> в неделю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Страны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886160"/>
                  </a:ext>
                </a:extLst>
              </a:tr>
              <a:tr h="437434">
                <a:tc>
                  <a:txBody>
                    <a:bodyPr/>
                    <a:lstStyle/>
                    <a:p>
                      <a:r>
                        <a:rPr lang="en-US" sz="1800" dirty="0"/>
                        <a:t>flydubai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45,247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13418"/>
                  </a:ext>
                </a:extLst>
              </a:tr>
              <a:tr h="437434">
                <a:tc>
                  <a:txBody>
                    <a:bodyPr/>
                    <a:lstStyle/>
                    <a:p>
                      <a:r>
                        <a:rPr lang="en-US" sz="1800" dirty="0"/>
                        <a:t>Air Arabia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32,934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972415"/>
                  </a:ext>
                </a:extLst>
              </a:tr>
              <a:tr h="437434">
                <a:tc>
                  <a:txBody>
                    <a:bodyPr/>
                    <a:lstStyle/>
                    <a:p>
                      <a:r>
                        <a:rPr lang="en-US" sz="1800" dirty="0"/>
                        <a:t>Wizz 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21,196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849598"/>
                  </a:ext>
                </a:extLst>
              </a:tr>
              <a:tr h="437434">
                <a:tc>
                  <a:txBody>
                    <a:bodyPr/>
                    <a:lstStyle/>
                    <a:p>
                      <a:r>
                        <a:rPr lang="en-US" sz="1800" dirty="0"/>
                        <a:t>Pegasus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8,306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960714"/>
                  </a:ext>
                </a:extLst>
              </a:tr>
              <a:tr h="437434">
                <a:tc>
                  <a:txBody>
                    <a:bodyPr/>
                    <a:lstStyle/>
                    <a:p>
                      <a:r>
                        <a:rPr lang="en-US" sz="1800" dirty="0"/>
                        <a:t>flynas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6,560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090164"/>
                  </a:ext>
                </a:extLst>
              </a:tr>
              <a:tr h="437434">
                <a:tc>
                  <a:txBody>
                    <a:bodyPr/>
                    <a:lstStyle/>
                    <a:p>
                      <a:r>
                        <a:rPr lang="en-US" sz="1800" dirty="0"/>
                        <a:t>SalamAir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3,220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494012"/>
                  </a:ext>
                </a:extLst>
              </a:tr>
              <a:tr h="437434">
                <a:tc>
                  <a:txBody>
                    <a:bodyPr/>
                    <a:lstStyle/>
                    <a:p>
                      <a:r>
                        <a:rPr lang="en-US" sz="1800" dirty="0"/>
                        <a:t>Ryanair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3,024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86929"/>
                  </a:ext>
                </a:extLst>
              </a:tr>
              <a:tr h="437434">
                <a:tc>
                  <a:txBody>
                    <a:bodyPr/>
                    <a:lstStyle/>
                    <a:p>
                      <a:r>
                        <a:rPr lang="en-US" sz="1800" dirty="0"/>
                        <a:t>SpiceJet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2,478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714907"/>
                  </a:ext>
                </a:extLst>
              </a:tr>
              <a:tr h="437434">
                <a:tc>
                  <a:txBody>
                    <a:bodyPr/>
                    <a:lstStyle/>
                    <a:p>
                      <a:r>
                        <a:rPr lang="en-US" sz="1800" dirty="0"/>
                        <a:t>Air Busan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4107"/>
                  </a:ext>
                </a:extLst>
              </a:tr>
              <a:tr h="437434">
                <a:tc>
                  <a:txBody>
                    <a:bodyPr/>
                    <a:lstStyle/>
                    <a:p>
                      <a:r>
                        <a:rPr lang="en-US" sz="1800" dirty="0"/>
                        <a:t>SkyUp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664646"/>
                  </a:ext>
                </a:extLst>
              </a:tr>
              <a:tr h="437434">
                <a:tc>
                  <a:txBody>
                    <a:bodyPr/>
                    <a:lstStyle/>
                    <a:p>
                      <a:r>
                        <a:rPr lang="en-US" sz="1800" dirty="0"/>
                        <a:t>airBaltic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21467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800D94B-73B9-1D46-8579-38B0F50873FF}"/>
              </a:ext>
            </a:extLst>
          </p:cNvPr>
          <p:cNvSpPr txBox="1"/>
          <p:nvPr/>
        </p:nvSpPr>
        <p:spPr>
          <a:xfrm>
            <a:off x="5571460" y="1424800"/>
            <a:ext cx="6296090" cy="5484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  <a:ea typeface="Open Sans" charset="0"/>
                <a:cs typeface="Open Sans" charset="0"/>
              </a:rPr>
              <a:t>«</a:t>
            </a:r>
            <a:r>
              <a:rPr lang="en-US" sz="2000" dirty="0">
                <a:latin typeface="+mn-lt"/>
                <a:ea typeface="Open Sans" charset="0"/>
                <a:cs typeface="Open Sans" charset="0"/>
              </a:rPr>
              <a:t>F</a:t>
            </a:r>
            <a:r>
              <a:rPr lang="ru-RU" sz="2000" dirty="0" err="1">
                <a:latin typeface="+mn-lt"/>
                <a:ea typeface="Open Sans" charset="0"/>
                <a:cs typeface="Open Sans" charset="0"/>
              </a:rPr>
              <a:t>lydubai</a:t>
            </a:r>
            <a:r>
              <a:rPr lang="ru-RU" sz="2000" dirty="0">
                <a:latin typeface="+mn-lt"/>
                <a:ea typeface="Open Sans" charset="0"/>
                <a:cs typeface="Open Sans" charset="0"/>
              </a:rPr>
              <a:t>» является крупнейшим БП в ЦАРЭС и осуществляет перевозки по все страны, кроме Монголии.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  <a:ea typeface="Open Sans" charset="0"/>
                <a:cs typeface="Open Sans" charset="0"/>
              </a:rPr>
              <a:t>«</a:t>
            </a:r>
            <a:r>
              <a:rPr lang="ru-RU" sz="2000" dirty="0" err="1">
                <a:latin typeface="+mn-lt"/>
                <a:ea typeface="Open Sans" charset="0"/>
                <a:cs typeface="Open Sans" charset="0"/>
              </a:rPr>
              <a:t>Air</a:t>
            </a:r>
            <a:r>
              <a:rPr lang="ru-RU" sz="2000" dirty="0">
                <a:latin typeface="+mn-lt"/>
                <a:ea typeface="Open Sans" charset="0"/>
                <a:cs typeface="Open Sans" charset="0"/>
              </a:rPr>
              <a:t> </a:t>
            </a:r>
            <a:r>
              <a:rPr lang="ru-RU" sz="2000" dirty="0" err="1">
                <a:latin typeface="+mn-lt"/>
                <a:ea typeface="Open Sans" charset="0"/>
                <a:cs typeface="Open Sans" charset="0"/>
              </a:rPr>
              <a:t>Arabia</a:t>
            </a:r>
            <a:r>
              <a:rPr lang="ru-RU" sz="2000" dirty="0">
                <a:latin typeface="+mn-lt"/>
                <a:ea typeface="Open Sans" charset="0"/>
                <a:cs typeface="Open Sans" charset="0"/>
              </a:rPr>
              <a:t>» - вторая по величине компания, за ней следует «</a:t>
            </a:r>
            <a:r>
              <a:rPr lang="ru-RU" sz="2000" dirty="0" err="1">
                <a:latin typeface="+mn-lt"/>
                <a:ea typeface="Open Sans" charset="0"/>
                <a:cs typeface="Open Sans" charset="0"/>
              </a:rPr>
              <a:t>Wizz</a:t>
            </a:r>
            <a:r>
              <a:rPr lang="ru-RU" sz="2000" dirty="0">
                <a:latin typeface="+mn-lt"/>
                <a:ea typeface="Open Sans" charset="0"/>
                <a:cs typeface="Open Sans" charset="0"/>
              </a:rPr>
              <a:t> </a:t>
            </a:r>
            <a:r>
              <a:rPr lang="ru-RU" sz="2000" dirty="0" err="1">
                <a:latin typeface="+mn-lt"/>
                <a:ea typeface="Open Sans" charset="0"/>
                <a:cs typeface="Open Sans" charset="0"/>
              </a:rPr>
              <a:t>Air</a:t>
            </a:r>
            <a:r>
              <a:rPr lang="ru-RU" sz="2000" dirty="0">
                <a:latin typeface="+mn-lt"/>
                <a:ea typeface="Open Sans" charset="0"/>
                <a:cs typeface="Open Sans" charset="0"/>
              </a:rPr>
              <a:t>», единственный иностранный БП, базирующийся в ЦАРЭС (Кутаиси в Грузии).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  <a:ea typeface="Open Sans" charset="0"/>
                <a:cs typeface="Open Sans" charset="0"/>
              </a:rPr>
              <a:t>«</a:t>
            </a:r>
            <a:r>
              <a:rPr lang="ru-RU" sz="2000" dirty="0" err="1">
                <a:latin typeface="+mn-lt"/>
                <a:ea typeface="Open Sans" charset="0"/>
                <a:cs typeface="Open Sans" charset="0"/>
              </a:rPr>
              <a:t>Pegasus</a:t>
            </a:r>
            <a:r>
              <a:rPr lang="ru-RU" sz="2000" dirty="0">
                <a:latin typeface="+mn-lt"/>
                <a:ea typeface="Open Sans" charset="0"/>
                <a:cs typeface="Open Sans" charset="0"/>
              </a:rPr>
              <a:t>» является четвертым по величине БП и до 2019 года владел 49% акций «</a:t>
            </a:r>
            <a:r>
              <a:rPr lang="ru-RU" sz="2000" dirty="0" err="1">
                <a:latin typeface="+mn-lt"/>
                <a:ea typeface="Open Sans" charset="0"/>
                <a:cs typeface="Open Sans" charset="0"/>
              </a:rPr>
              <a:t>Air</a:t>
            </a:r>
            <a:r>
              <a:rPr lang="ru-RU" sz="2000" dirty="0">
                <a:latin typeface="+mn-lt"/>
                <a:ea typeface="Open Sans" charset="0"/>
                <a:cs typeface="Open Sans" charset="0"/>
              </a:rPr>
              <a:t> </a:t>
            </a:r>
            <a:r>
              <a:rPr lang="ru-RU" sz="2000" dirty="0" err="1">
                <a:latin typeface="+mn-lt"/>
                <a:ea typeface="Open Sans" charset="0"/>
                <a:cs typeface="Open Sans" charset="0"/>
              </a:rPr>
              <a:t>Manas</a:t>
            </a:r>
            <a:r>
              <a:rPr lang="ru-RU" sz="2000" dirty="0">
                <a:latin typeface="+mn-lt"/>
                <a:ea typeface="Open Sans" charset="0"/>
                <a:cs typeface="Open Sans" charset="0"/>
              </a:rPr>
              <a:t>».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  <a:ea typeface="Open Sans" charset="0"/>
                <a:cs typeface="Open Sans" charset="0"/>
              </a:rPr>
              <a:t>Пакистан и Грузия на сегодняшний день являются крупнейшими рынками для иностранных БП, на которые приходилось 38% и 29% от общего числа посадочных мест иностранных БП в ЦАРЭС (за исключением Китая) до COVID.</a:t>
            </a:r>
            <a:endParaRPr lang="en-US" sz="2000" dirty="0">
              <a:latin typeface="+mn-lt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</a:pPr>
            <a:br>
              <a:rPr lang="en-US" dirty="0">
                <a:latin typeface="Open Sans" charset="0"/>
                <a:ea typeface="Open Sans" charset="0"/>
                <a:cs typeface="Open Sans" charset="0"/>
              </a:rPr>
            </a:br>
            <a:r>
              <a:rPr lang="ru-RU" sz="1400" i="1" dirty="0">
                <a:latin typeface="+mn-lt"/>
                <a:ea typeface="Open Sans" charset="0"/>
                <a:cs typeface="Open Sans" charset="0"/>
              </a:rPr>
              <a:t>Примечание: на основе графиков </a:t>
            </a:r>
            <a:r>
              <a:rPr lang="en-US" sz="1400" i="1" dirty="0">
                <a:latin typeface="+mn-lt"/>
                <a:ea typeface="Open Sans" charset="0"/>
                <a:cs typeface="Open Sans" charset="0"/>
              </a:rPr>
              <a:t>OAG </a:t>
            </a:r>
            <a:r>
              <a:rPr lang="ru-RU" sz="1400" i="1" dirty="0">
                <a:latin typeface="+mn-lt"/>
                <a:ea typeface="Open Sans" charset="0"/>
                <a:cs typeface="Open Sans" charset="0"/>
              </a:rPr>
              <a:t>на начало февраля </a:t>
            </a:r>
            <a:r>
              <a:rPr lang="en-US" sz="1400" i="1" dirty="0">
                <a:latin typeface="+mn-lt"/>
                <a:ea typeface="Open Sans" charset="0"/>
                <a:cs typeface="Open Sans" charset="0"/>
              </a:rPr>
              <a:t>2020</a:t>
            </a:r>
            <a:r>
              <a:rPr lang="ru-RU" sz="1400" i="1" dirty="0">
                <a:latin typeface="+mn-lt"/>
                <a:ea typeface="Open Sans" charset="0"/>
                <a:cs typeface="Open Sans" charset="0"/>
              </a:rPr>
              <a:t> года.</a:t>
            </a:r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5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9" y="363137"/>
            <a:ext cx="9316963" cy="659140"/>
          </a:xfrm>
        </p:spPr>
        <p:txBody>
          <a:bodyPr/>
          <a:lstStyle/>
          <a:p>
            <a:r>
              <a:rPr lang="ru-RU" sz="6000" dirty="0">
                <a:latin typeface="+mn-lt"/>
              </a:rPr>
              <a:t>Возможности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821" y="1234440"/>
            <a:ext cx="8036416" cy="5050613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0AC276-B1C5-5445-AA28-E26E6EE89F3E}"/>
              </a:ext>
            </a:extLst>
          </p:cNvPr>
          <p:cNvSpPr txBox="1"/>
          <p:nvPr/>
        </p:nvSpPr>
        <p:spPr>
          <a:xfrm>
            <a:off x="10404389" y="1771710"/>
            <a:ext cx="146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Pakistan International Airlines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C5FDC4-8A76-AF4E-8DE9-7FC48FD6AAF0}"/>
              </a:ext>
            </a:extLst>
          </p:cNvPr>
          <p:cNvSpPr/>
          <p:nvPr/>
        </p:nvSpPr>
        <p:spPr>
          <a:xfrm flipH="1">
            <a:off x="8662085" y="1680519"/>
            <a:ext cx="26937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Eznis Airways </a:t>
            </a:r>
          </a:p>
          <a:p>
            <a:r>
              <a:rPr lang="en-US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(Mongolia)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00D94B-73B9-1D46-8579-38B0F50873FF}"/>
              </a:ext>
            </a:extLst>
          </p:cNvPr>
          <p:cNvSpPr txBox="1"/>
          <p:nvPr/>
        </p:nvSpPr>
        <p:spPr>
          <a:xfrm>
            <a:off x="0" y="1458410"/>
            <a:ext cx="12002947" cy="537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ea typeface="Open Sans" charset="0"/>
                <a:cs typeface="Open Sans" charset="0"/>
              </a:rPr>
              <a:t>Иностранные БП могут стимулировать рост ЦАРЭС, открывая базы и создавая новые совместные предприятия.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ea typeface="Open Sans" charset="0"/>
                <a:cs typeface="Open Sans" charset="0"/>
              </a:rPr>
              <a:t>«</a:t>
            </a:r>
            <a:r>
              <a:rPr lang="ru-RU" sz="2200" dirty="0" err="1">
                <a:latin typeface="+mn-lt"/>
                <a:ea typeface="Open Sans" charset="0"/>
                <a:cs typeface="Open Sans" charset="0"/>
              </a:rPr>
              <a:t>Air</a:t>
            </a:r>
            <a:r>
              <a:rPr lang="ru-RU" sz="2200" dirty="0">
                <a:latin typeface="+mn-lt"/>
                <a:ea typeface="Open Sans" charset="0"/>
                <a:cs typeface="Open Sans" charset="0"/>
              </a:rPr>
              <a:t> </a:t>
            </a:r>
            <a:r>
              <a:rPr lang="ru-RU" sz="2200" dirty="0" err="1">
                <a:latin typeface="+mn-lt"/>
                <a:ea typeface="Open Sans" charset="0"/>
                <a:cs typeface="Open Sans" charset="0"/>
              </a:rPr>
              <a:t>Arabia</a:t>
            </a:r>
            <a:r>
              <a:rPr lang="ru-RU" sz="2200" dirty="0">
                <a:latin typeface="+mn-lt"/>
                <a:ea typeface="Open Sans" charset="0"/>
                <a:cs typeface="Open Sans" charset="0"/>
              </a:rPr>
              <a:t>», «</a:t>
            </a:r>
            <a:r>
              <a:rPr lang="ru-RU" sz="2200" dirty="0" err="1">
                <a:latin typeface="+mn-lt"/>
                <a:ea typeface="Open Sans" charset="0"/>
                <a:cs typeface="Open Sans" charset="0"/>
              </a:rPr>
              <a:t>Pegasus</a:t>
            </a:r>
            <a:r>
              <a:rPr lang="ru-RU" sz="2200" dirty="0">
                <a:latin typeface="+mn-lt"/>
                <a:ea typeface="Open Sans" charset="0"/>
                <a:cs typeface="Open Sans" charset="0"/>
              </a:rPr>
              <a:t>», «</a:t>
            </a:r>
            <a:r>
              <a:rPr lang="ru-RU" sz="2200" dirty="0" err="1">
                <a:latin typeface="+mn-lt"/>
                <a:ea typeface="Open Sans" charset="0"/>
                <a:cs typeface="Open Sans" charset="0"/>
              </a:rPr>
              <a:t>Ryanair</a:t>
            </a:r>
            <a:r>
              <a:rPr lang="ru-RU" sz="2200" dirty="0">
                <a:latin typeface="+mn-lt"/>
                <a:ea typeface="Open Sans" charset="0"/>
                <a:cs typeface="Open Sans" charset="0"/>
              </a:rPr>
              <a:t>» и «</a:t>
            </a:r>
            <a:r>
              <a:rPr lang="ru-RU" sz="2200" dirty="0" err="1">
                <a:latin typeface="+mn-lt"/>
                <a:ea typeface="Open Sans" charset="0"/>
                <a:cs typeface="Open Sans" charset="0"/>
              </a:rPr>
              <a:t>Wizz</a:t>
            </a:r>
            <a:r>
              <a:rPr lang="ru-RU" sz="2200" dirty="0">
                <a:latin typeface="+mn-lt"/>
                <a:ea typeface="Open Sans" charset="0"/>
                <a:cs typeface="Open Sans" charset="0"/>
              </a:rPr>
              <a:t>» заинтересованы расширять свою деятельность в ЦАРЭС; «</a:t>
            </a:r>
            <a:r>
              <a:rPr lang="ru-RU" sz="2200" dirty="0" err="1">
                <a:latin typeface="+mn-lt"/>
                <a:ea typeface="Open Sans" charset="0"/>
                <a:cs typeface="Open Sans" charset="0"/>
              </a:rPr>
              <a:t>Ryanair</a:t>
            </a:r>
            <a:r>
              <a:rPr lang="ru-RU" sz="2200" dirty="0">
                <a:latin typeface="+mn-lt"/>
                <a:ea typeface="Open Sans" charset="0"/>
                <a:cs typeface="Open Sans" charset="0"/>
              </a:rPr>
              <a:t>» - крупнейший БП в Европе – начал осуществлять рейсы в Грузию в 2019 году.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ea typeface="Open Sans" charset="0"/>
                <a:cs typeface="Open Sans" charset="0"/>
              </a:rPr>
              <a:t>«</a:t>
            </a:r>
            <a:r>
              <a:rPr lang="ru-RU" sz="2200" dirty="0" err="1">
                <a:latin typeface="+mn-lt"/>
                <a:ea typeface="Open Sans" charset="0"/>
                <a:cs typeface="Open Sans" charset="0"/>
              </a:rPr>
              <a:t>FlyArystan</a:t>
            </a:r>
            <a:r>
              <a:rPr lang="ru-RU" sz="2200" dirty="0">
                <a:latin typeface="+mn-lt"/>
                <a:ea typeface="Open Sans" charset="0"/>
                <a:cs typeface="Open Sans" charset="0"/>
              </a:rPr>
              <a:t>» также может стать платформой для расширения БП по всей Центральной Азии, поскольку она расширяется и рассматривает возможность создания франшиз в других странах.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ea typeface="Open Sans" charset="0"/>
                <a:cs typeface="Open Sans" charset="0"/>
              </a:rPr>
              <a:t>Масштаб имеет решающее значение для создания успешного БП; таким образом, модель партнерства является привлекательной в ЦАРЭС, учитывая небольшой размер отдельных рынков.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ea typeface="Open Sans" charset="0"/>
                <a:cs typeface="Open Sans" charset="0"/>
              </a:rPr>
              <a:t>Узбекистан планировал запустить БП с 2018 года; несмотря на то, что COVID сдерживает этот процесс, рынок для БП является созревшим.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  <a:ea typeface="Open Sans" charset="0"/>
                <a:cs typeface="Open Sans" charset="0"/>
              </a:rPr>
              <a:t>Любая страна, стремящаяся создать местного БП, должна тщательно продумать свою стратегию и согласовать ее с общей стратегией в области воздушного транспорта и туризма.</a:t>
            </a:r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13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9" y="363137"/>
            <a:ext cx="9316963" cy="659140"/>
          </a:xfrm>
        </p:spPr>
        <p:txBody>
          <a:bodyPr/>
          <a:lstStyle/>
          <a:p>
            <a:r>
              <a:rPr lang="ru-RU" sz="4800" dirty="0">
                <a:latin typeface="+mn-lt"/>
              </a:rPr>
              <a:t>Пример «</a:t>
            </a:r>
            <a:r>
              <a:rPr lang="en-US" sz="4800" dirty="0" err="1">
                <a:latin typeface="+mn-lt"/>
              </a:rPr>
              <a:t>FlyArystan</a:t>
            </a:r>
            <a:r>
              <a:rPr lang="ru-RU" sz="4800" dirty="0">
                <a:latin typeface="+mn-lt"/>
              </a:rPr>
              <a:t>»</a:t>
            </a:r>
            <a:endParaRPr lang="en-US" sz="4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881" y="1464853"/>
            <a:ext cx="8236431" cy="5106068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Авиакомпания начала осуществлять рейсы в мае 2019 года и в 2020 году перевезла 1,5 миллиона пассажиров – это крупное достижение, учитывая влияние COVID, что сделало «</a:t>
            </a:r>
            <a:r>
              <a:rPr lang="ru-RU" sz="2000" dirty="0" err="1">
                <a:latin typeface="+mn-lt"/>
              </a:rPr>
              <a:t>FlyArystan</a:t>
            </a:r>
            <a:r>
              <a:rPr lang="ru-RU" sz="2000" dirty="0">
                <a:latin typeface="+mn-lt"/>
              </a:rPr>
              <a:t>» одним из крупнейших авиационных брендов ЦАРЭС.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Она планирует перевезти более 3 миллионов пассажиров в 2021 году.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В первом полугодии 2021 года флот увеличится с 7 до 10 самолетов.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Более половины мест «</a:t>
            </a:r>
            <a:r>
              <a:rPr lang="ru-RU" sz="2000" dirty="0" err="1">
                <a:latin typeface="+mn-lt"/>
              </a:rPr>
              <a:t>FlyArystan</a:t>
            </a:r>
            <a:r>
              <a:rPr lang="ru-RU" sz="2000" dirty="0">
                <a:latin typeface="+mn-lt"/>
              </a:rPr>
              <a:t>» были проданы в 2019 году по тарифам в одну сторону ниже 24 долларов США со средним коэффициентом загрузки 85%.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Низкие тарифы и экспансия «</a:t>
            </a:r>
            <a:r>
              <a:rPr lang="ru-RU" sz="2000" dirty="0" err="1">
                <a:latin typeface="+mn-lt"/>
              </a:rPr>
              <a:t>FlyArystan</a:t>
            </a:r>
            <a:r>
              <a:rPr lang="ru-RU" sz="2000" dirty="0">
                <a:latin typeface="+mn-lt"/>
              </a:rPr>
              <a:t>» позволили внутреннему рынку Казахстана быстро восстановиться и возобновить рост.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К началу мая будет открыто пять новых маршрутов, всего их будет 34, включая несколько ранее необслуживаемых прямых маршрутов.</a:t>
            </a:r>
            <a:endParaRPr lang="en-US" sz="2400" dirty="0">
              <a:latin typeface="+mn-lt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B01A9-EAED-B64A-8435-020C58EF9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209" y="1464853"/>
            <a:ext cx="3496616" cy="4785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7BABB2-60E8-1746-A372-40162E6CD976}"/>
              </a:ext>
            </a:extLst>
          </p:cNvPr>
          <p:cNvSpPr txBox="1"/>
          <p:nvPr/>
        </p:nvSpPr>
        <p:spPr>
          <a:xfrm>
            <a:off x="8896865" y="1779373"/>
            <a:ext cx="1408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«</a:t>
            </a:r>
            <a:r>
              <a:rPr lang="en-US" sz="1600" dirty="0" err="1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FlyArystan</a:t>
            </a:r>
            <a:r>
              <a:rPr lang="ru-RU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»</a:t>
            </a:r>
            <a:endParaRPr lang="en-US" sz="1600" dirty="0">
              <a:solidFill>
                <a:schemeClr val="bg2"/>
              </a:solidFill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8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9" y="363137"/>
            <a:ext cx="9316963" cy="659140"/>
          </a:xfrm>
        </p:spPr>
        <p:txBody>
          <a:bodyPr/>
          <a:lstStyle/>
          <a:p>
            <a:r>
              <a:rPr lang="ru-RU" sz="4400" dirty="0">
                <a:latin typeface="+mn-lt"/>
              </a:rPr>
              <a:t>Пример аэропорта Кутаиси</a:t>
            </a:r>
            <a:endParaRPr lang="en-US" sz="4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35" y="3727048"/>
            <a:ext cx="8276845" cy="2723178"/>
          </a:xfrm>
        </p:spPr>
        <p:txBody>
          <a:bodyPr/>
          <a:lstStyle/>
          <a:p>
            <a:endParaRPr lang="en-PH" sz="2400" dirty="0"/>
          </a:p>
          <a:p>
            <a:pPr marL="3465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BABB2-60E8-1746-A372-40162E6CD976}"/>
              </a:ext>
            </a:extLst>
          </p:cNvPr>
          <p:cNvSpPr txBox="1"/>
          <p:nvPr/>
        </p:nvSpPr>
        <p:spPr>
          <a:xfrm>
            <a:off x="8896865" y="1779373"/>
            <a:ext cx="1408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FlyArystan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18E44-9359-224E-838C-AAC72A944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877"/>
            <a:ext cx="8328454" cy="4844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F2B090-F3AF-974C-BEF5-E3BABFB9C1AD}"/>
              </a:ext>
            </a:extLst>
          </p:cNvPr>
          <p:cNvSpPr txBox="1"/>
          <p:nvPr/>
        </p:nvSpPr>
        <p:spPr>
          <a:xfrm>
            <a:off x="582706" y="1317708"/>
            <a:ext cx="7494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+mn-lt"/>
                <a:ea typeface="Open Sans" charset="0"/>
                <a:cs typeface="Open Sans" charset="0"/>
              </a:rPr>
              <a:t>Годовой пассажиропоток аэропорта Кутаиси (тыс. чел.</a:t>
            </a:r>
            <a:r>
              <a:rPr lang="en-US" sz="2400" b="1" dirty="0">
                <a:solidFill>
                  <a:srgbClr val="FF0000"/>
                </a:solidFill>
                <a:latin typeface="+mn-lt"/>
                <a:ea typeface="Open Sans" charset="0"/>
                <a:cs typeface="Open Sans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D55377-A696-0846-9C81-F74408158561}"/>
              </a:ext>
            </a:extLst>
          </p:cNvPr>
          <p:cNvSpPr txBox="1"/>
          <p:nvPr/>
        </p:nvSpPr>
        <p:spPr>
          <a:xfrm>
            <a:off x="8369179" y="1416546"/>
            <a:ext cx="3819646" cy="533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  <a:ea typeface="Open Sans" charset="0"/>
                <a:cs typeface="Open Sans" charset="0"/>
              </a:rPr>
              <a:t>Единственный аэропорт БП в ЦАРЭС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  <a:ea typeface="Open Sans" charset="0"/>
                <a:cs typeface="Open Sans" charset="0"/>
              </a:rPr>
              <a:t>Быстрый рост с момента открытия в 2012 году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  <a:ea typeface="Open Sans" charset="0"/>
                <a:cs typeface="Open Sans" charset="0"/>
              </a:rPr>
              <a:t>Объем перевозок увеличился в три раза с 2016 по 2019 год с темпами роста как минимум  не менее 40% в год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  <a:ea typeface="Open Sans" charset="0"/>
                <a:cs typeface="Open Sans" charset="0"/>
              </a:rPr>
              <a:t>Изначально база «</a:t>
            </a:r>
            <a:r>
              <a:rPr lang="ru-RU" sz="2000" dirty="0" err="1">
                <a:latin typeface="+mn-lt"/>
                <a:ea typeface="Open Sans" charset="0"/>
                <a:cs typeface="Open Sans" charset="0"/>
              </a:rPr>
              <a:t>Wizz</a:t>
            </a:r>
            <a:r>
              <a:rPr lang="ru-RU" sz="2000" dirty="0">
                <a:latin typeface="+mn-lt"/>
                <a:ea typeface="Open Sans" charset="0"/>
                <a:cs typeface="Open Sans" charset="0"/>
              </a:rPr>
              <a:t> </a:t>
            </a:r>
            <a:r>
              <a:rPr lang="ru-RU" sz="2000" dirty="0" err="1">
                <a:latin typeface="+mn-lt"/>
                <a:ea typeface="Open Sans" charset="0"/>
                <a:cs typeface="Open Sans" charset="0"/>
              </a:rPr>
              <a:t>Air</a:t>
            </a:r>
            <a:r>
              <a:rPr lang="ru-RU" sz="2000" dirty="0">
                <a:latin typeface="+mn-lt"/>
                <a:ea typeface="Open Sans" charset="0"/>
                <a:cs typeface="Open Sans" charset="0"/>
              </a:rPr>
              <a:t>» была открыта в 2016 году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  <a:ea typeface="Open Sans" charset="0"/>
                <a:cs typeface="Open Sans" charset="0"/>
              </a:rPr>
              <a:t>На долю «</a:t>
            </a:r>
            <a:r>
              <a:rPr lang="ru-RU" sz="2000" dirty="0" err="1">
                <a:latin typeface="+mn-lt"/>
                <a:ea typeface="Open Sans" charset="0"/>
                <a:cs typeface="Open Sans" charset="0"/>
              </a:rPr>
              <a:t>Wizz</a:t>
            </a:r>
            <a:r>
              <a:rPr lang="ru-RU" sz="2000" dirty="0">
                <a:latin typeface="+mn-lt"/>
                <a:ea typeface="Open Sans" charset="0"/>
                <a:cs typeface="Open Sans" charset="0"/>
              </a:rPr>
              <a:t>» приходилось более 90% мест на регулярных рейсах в Кутаиси в 2018 и 2019 годах</a:t>
            </a:r>
            <a:endParaRPr lang="en-US" sz="2400" dirty="0">
              <a:latin typeface="+mn-lt"/>
              <a:ea typeface="Open Sans" charset="0"/>
              <a:cs typeface="Open San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BAE55D-1D87-6741-9348-4333DF6066C9}"/>
              </a:ext>
            </a:extLst>
          </p:cNvPr>
          <p:cNvSpPr txBox="1"/>
          <p:nvPr/>
        </p:nvSpPr>
        <p:spPr>
          <a:xfrm>
            <a:off x="1053296" y="6505340"/>
            <a:ext cx="4641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+mn-lt"/>
                <a:ea typeface="Open Sans" charset="0"/>
                <a:cs typeface="Open Sans" charset="0"/>
              </a:rPr>
              <a:t>Источник</a:t>
            </a:r>
            <a:r>
              <a:rPr lang="en-US" sz="1600" dirty="0">
                <a:latin typeface="+mn-lt"/>
                <a:ea typeface="Open Sans" charset="0"/>
                <a:cs typeface="Open Sans" charset="0"/>
              </a:rPr>
              <a:t>: </a:t>
            </a:r>
            <a:r>
              <a:rPr lang="ru-RU" sz="1600" dirty="0">
                <a:latin typeface="+mn-lt"/>
                <a:ea typeface="Open Sans" charset="0"/>
                <a:cs typeface="Open Sans" charset="0"/>
              </a:rPr>
              <a:t>Агентство гражданской авиации Грузии</a:t>
            </a:r>
            <a:endParaRPr lang="en-US" sz="1600" dirty="0"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9" y="363137"/>
            <a:ext cx="9316963" cy="659140"/>
          </a:xfrm>
        </p:spPr>
        <p:txBody>
          <a:bodyPr/>
          <a:lstStyle/>
          <a:p>
            <a:r>
              <a:rPr lang="ru-RU" sz="4400" dirty="0">
                <a:latin typeface="+mn-lt"/>
              </a:rPr>
              <a:t>Заключение</a:t>
            </a:r>
            <a:r>
              <a:rPr lang="en-US" sz="6000" dirty="0">
                <a:latin typeface="+mn-lt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789" y="1352538"/>
            <a:ext cx="7984640" cy="5103340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</a:rPr>
              <a:t>БП могут способствовать улучшению международной связанности между странами ЦАРЭС, содействуя туризму и активизации путешествий по Шелковому пути.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</a:rPr>
              <a:t>БП также могут стимулировать внутренний рост в нескольких странах ЦАРЭС и способствовать развитию местных поездок и туризма.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</a:rPr>
              <a:t>ЦАРЭС может явно оказывать поддержку большему количеству БП и получать выгоды от роста БП – как от местных, так и от иностранных перевозчиков.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</a:rPr>
              <a:t>Но нормативно-правовая среда нуждается в улучшении, чтобы поддерживать расширение и увеличение количества БП. 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n-lt"/>
              </a:rPr>
              <a:t>Высокие расходы и налоги в аэропорту – некоторые из многих препятствий</a:t>
            </a:r>
            <a:br>
              <a:rPr lang="en-US" sz="2400" dirty="0">
                <a:latin typeface="Open Sans" charset="0"/>
                <a:ea typeface="Open Sans" charset="0"/>
                <a:cs typeface="Open Sans" charset="0"/>
              </a:rPr>
            </a:br>
            <a:endParaRPr lang="en-US" sz="2400" dirty="0">
              <a:latin typeface="Open Sans" charset="0"/>
              <a:ea typeface="Open Sans" charset="0"/>
              <a:cs typeface="Open Sans" charset="0"/>
            </a:endParaRPr>
          </a:p>
          <a:p>
            <a:endParaRPr lang="en-PH" sz="2400" dirty="0"/>
          </a:p>
          <a:p>
            <a:pPr marL="3465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B01A9-EAED-B64A-8435-020C58EF9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446" y="1441307"/>
            <a:ext cx="3780379" cy="43344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7BABB2-60E8-1746-A372-40162E6CD976}"/>
              </a:ext>
            </a:extLst>
          </p:cNvPr>
          <p:cNvSpPr txBox="1"/>
          <p:nvPr/>
        </p:nvSpPr>
        <p:spPr>
          <a:xfrm>
            <a:off x="8896865" y="1779373"/>
            <a:ext cx="1408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Ryanair</a:t>
            </a:r>
          </a:p>
        </p:txBody>
      </p:sp>
    </p:spTree>
    <p:extLst>
      <p:ext uri="{BB962C8B-B14F-4D97-AF65-F5344CB8AC3E}">
        <p14:creationId xmlns:p14="http://schemas.microsoft.com/office/powerpoint/2010/main" val="76153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>
                <a:latin typeface="+mn-lt"/>
              </a:rPr>
              <a:t>БЛИЦ-ОПРОС</a:t>
            </a:r>
            <a:endParaRPr lang="en-US" sz="60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234" y="1376446"/>
            <a:ext cx="11383965" cy="5152768"/>
          </a:xfrm>
        </p:spPr>
        <p:txBody>
          <a:bodyPr/>
          <a:lstStyle/>
          <a:p>
            <a:r>
              <a:rPr lang="ru-RU" sz="3200" dirty="0">
                <a:latin typeface="+mn-lt"/>
              </a:rPr>
              <a:t>Следует ли продолжить дальнейшее изучение возможностей БП в рамках Программы по авиации ЦАРЭС?</a:t>
            </a:r>
            <a:endParaRPr lang="en-US" sz="3200" dirty="0">
              <a:latin typeface="+mn-lt"/>
            </a:endParaRPr>
          </a:p>
          <a:p>
            <a:endParaRPr lang="en-US" sz="3200" dirty="0">
              <a:latin typeface="+mn-lt"/>
            </a:endParaRPr>
          </a:p>
          <a:p>
            <a:pPr marL="746550" indent="-742950">
              <a:buAutoNum type="alphaUcParenR"/>
            </a:pPr>
            <a:r>
              <a:rPr lang="ru-RU" sz="3200" dirty="0">
                <a:latin typeface="+mn-lt"/>
              </a:rPr>
              <a:t>Да</a:t>
            </a:r>
            <a:endParaRPr lang="en-US" sz="3200" dirty="0">
              <a:latin typeface="+mn-lt"/>
            </a:endParaRPr>
          </a:p>
          <a:p>
            <a:pPr marL="746550" indent="-742950">
              <a:buAutoNum type="alphaUcParenR"/>
            </a:pPr>
            <a:r>
              <a:rPr lang="ru-RU" sz="3200" dirty="0">
                <a:latin typeface="+mn-lt"/>
              </a:rPr>
              <a:t>Нет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463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E56312-2520-D647-AED5-2DB43D2F7EB2}"/>
              </a:ext>
            </a:extLst>
          </p:cNvPr>
          <p:cNvSpPr txBox="1"/>
          <p:nvPr/>
        </p:nvSpPr>
        <p:spPr>
          <a:xfrm>
            <a:off x="222422" y="0"/>
            <a:ext cx="11966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4"/>
                </a:solidFill>
                <a:latin typeface="+mn-lt"/>
                <a:ea typeface="Open Sans" charset="0"/>
                <a:cs typeface="Open Sans" charset="0"/>
              </a:rPr>
              <a:t>Thank you!   </a:t>
            </a:r>
            <a:r>
              <a:rPr lang="ru-RU" sz="6000" b="1" dirty="0">
                <a:solidFill>
                  <a:schemeClr val="accent4"/>
                </a:solidFill>
                <a:latin typeface="+mn-lt"/>
                <a:ea typeface="Open Sans" charset="0"/>
                <a:cs typeface="Open Sans" charset="0"/>
              </a:rPr>
              <a:t>	</a:t>
            </a:r>
            <a:r>
              <a:rPr lang="en-US" sz="6000" b="1" dirty="0">
                <a:solidFill>
                  <a:schemeClr val="accent4"/>
                </a:solidFill>
                <a:latin typeface="+mn-lt"/>
                <a:ea typeface="Open Sans" charset="0"/>
                <a:cs typeface="Open Sans" charset="0"/>
              </a:rPr>
              <a:t>   </a:t>
            </a:r>
            <a:r>
              <a:rPr lang="az-Cyrl-AZ" sz="6000" dirty="0">
                <a:solidFill>
                  <a:srgbClr val="FF0000"/>
                </a:solidFill>
                <a:latin typeface="+mn-lt"/>
              </a:rPr>
              <a:t>Большое спасибо</a:t>
            </a:r>
            <a:r>
              <a:rPr lang="en-US" sz="6000" dirty="0">
                <a:solidFill>
                  <a:srgbClr val="FF0000"/>
                </a:solidFill>
                <a:latin typeface="+mn-lt"/>
              </a:rPr>
              <a:t>!</a:t>
            </a:r>
            <a:endParaRPr lang="en-US" sz="6000" b="1" dirty="0">
              <a:solidFill>
                <a:srgbClr val="FF0000"/>
              </a:solidFill>
              <a:latin typeface="+mn-lt"/>
              <a:ea typeface="Open Sans" charset="0"/>
              <a:cs typeface="Open Sans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51A050-AE7D-F54F-850C-8B5AF6F62306}"/>
              </a:ext>
            </a:extLst>
          </p:cNvPr>
          <p:cNvSpPr txBox="1"/>
          <p:nvPr/>
        </p:nvSpPr>
        <p:spPr>
          <a:xfrm>
            <a:off x="4423719" y="2767914"/>
            <a:ext cx="3447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  <a:ea typeface="Open Sans" charset="0"/>
                <a:cs typeface="Open Sans" charset="0"/>
              </a:rPr>
              <a:t>brendan@sobieaviation.com</a:t>
            </a:r>
          </a:p>
        </p:txBody>
      </p:sp>
    </p:spTree>
    <p:extLst>
      <p:ext uri="{BB962C8B-B14F-4D97-AF65-F5344CB8AC3E}">
        <p14:creationId xmlns:p14="http://schemas.microsoft.com/office/powerpoint/2010/main" val="114648595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21" y="271808"/>
            <a:ext cx="9316963" cy="659140"/>
          </a:xfrm>
        </p:spPr>
        <p:txBody>
          <a:bodyPr/>
          <a:lstStyle/>
          <a:p>
            <a:r>
              <a:rPr lang="ru-RU" dirty="0">
                <a:latin typeface="+mn-lt"/>
              </a:rPr>
              <a:t>Что такое бюджетный перевозчик</a:t>
            </a:r>
            <a:r>
              <a:rPr lang="en-US" dirty="0">
                <a:latin typeface="+mn-lt"/>
              </a:rPr>
              <a:t> (</a:t>
            </a:r>
            <a:r>
              <a:rPr lang="ru-RU" dirty="0">
                <a:latin typeface="+mn-lt"/>
              </a:rPr>
              <a:t>БП</a:t>
            </a:r>
            <a:r>
              <a:rPr lang="en-US" dirty="0">
                <a:latin typeface="+mn-lt"/>
              </a:rPr>
              <a:t>)?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821" y="1458097"/>
            <a:ext cx="9485920" cy="52886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Фокусирует внимание на сведении затрат к минимуму и максимальной эффективности операционной деятельности, обеспечивая более низкие тарифы, чем у перевозчиков с полным спектром услуг (ППСУ).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Обычно взимает отдельную плату за все услуги на борту (питание, напитки, развлечения), зарегистрированный багаж и распределение мест.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Обычно эксплуатирует только один тип самолетов и передает на аутсорсинг большинство функций, включая техническое обслуживание, работу с грузами и обработку.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Обеспечивает очень высокий уровень использования воздушных судов, с быстрой оборачиваемостью после каждого полета и, когда это возможно, осуществляя рейсы в ночное время.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Обычно использует конфигурацию самолета для эконом-класса с более высокой плотностью рассадки, чем у ППСУ, что позволяет ему перевозить больше пассажиров за один рейс.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Фокусирует внимание на прямых маршрутах и обычно не предлагает рейсы с пересадками.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B68464-3AEB-1845-B596-A0A37B176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686" y="1914510"/>
            <a:ext cx="2155139" cy="3355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446DB7-F36F-904E-B97E-F29E062DE053}"/>
              </a:ext>
            </a:extLst>
          </p:cNvPr>
          <p:cNvSpPr txBox="1"/>
          <p:nvPr/>
        </p:nvSpPr>
        <p:spPr>
          <a:xfrm>
            <a:off x="10033686" y="1914510"/>
            <a:ext cx="1569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«</a:t>
            </a:r>
            <a:r>
              <a:rPr lang="en-US" sz="2000" dirty="0" err="1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airblue</a:t>
            </a:r>
            <a:r>
              <a:rPr lang="ru-RU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»</a:t>
            </a:r>
            <a:endParaRPr lang="en-US" sz="2000" dirty="0">
              <a:solidFill>
                <a:schemeClr val="bg2"/>
              </a:solidFill>
              <a:latin typeface="+mn-lt"/>
              <a:ea typeface="Open Sans" charset="0"/>
              <a:cs typeface="Open Sans" charset="0"/>
            </a:endParaRPr>
          </a:p>
          <a:p>
            <a:r>
              <a:rPr lang="en-US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(</a:t>
            </a:r>
            <a:r>
              <a:rPr lang="ru-RU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Пакистан</a:t>
            </a:r>
            <a:r>
              <a:rPr lang="en-US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)</a:t>
            </a:r>
            <a:endParaRPr lang="en-US" sz="2000" dirty="0"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8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9" y="363137"/>
            <a:ext cx="9316963" cy="659140"/>
          </a:xfrm>
        </p:spPr>
        <p:txBody>
          <a:bodyPr/>
          <a:lstStyle/>
          <a:p>
            <a:r>
              <a:rPr lang="ru-RU" sz="5400" dirty="0">
                <a:latin typeface="+mn-lt"/>
              </a:rPr>
              <a:t>Почему важны БП</a:t>
            </a:r>
            <a:r>
              <a:rPr lang="en-US" sz="5400" dirty="0">
                <a:latin typeface="+mn-lt"/>
              </a:rPr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821" y="1234440"/>
            <a:ext cx="8036416" cy="5050613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6532EB-EDB9-D943-948E-0127CBB8291F}"/>
              </a:ext>
            </a:extLst>
          </p:cNvPr>
          <p:cNvSpPr txBox="1"/>
          <p:nvPr/>
        </p:nvSpPr>
        <p:spPr>
          <a:xfrm>
            <a:off x="128789" y="1400537"/>
            <a:ext cx="8812439" cy="564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Предлагая значительно более низкие тарифы, чем ППСУ, стимулируется спрос, что приводит к ускорению темпов роста.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БП делают полеты доступными для значительной части населения, особенно на развивающихся рынках с растущим средним классом.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БП содействуют туризму, что приводит к значительному увеличению числа посетителей.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БП открывают новые маршруты и помогают создавать новые рынки туристов и увеличивать количество посетителей из состоявшихся рынков туристов по мере снижения тарифов.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БП и их положительное влияние за последние 30 лет имеют хорошее документальное подтверждение в Северной Америке, Европе, а в последнее время и в Южной Азии, Восточной Азии, на Ближнем Востоке и в Латинской Америке. Но Центральная Азия пока еще не получила выгод от увеличения числа БП.</a:t>
            </a:r>
            <a:endParaRPr lang="en-US" sz="2400" dirty="0">
              <a:latin typeface="+mn-lt"/>
            </a:endParaRPr>
          </a:p>
          <a:p>
            <a:endParaRPr lang="en-US" sz="20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0AC276-B1C5-5445-AA28-E26E6EE89F3E}"/>
              </a:ext>
            </a:extLst>
          </p:cNvPr>
          <p:cNvSpPr txBox="1"/>
          <p:nvPr/>
        </p:nvSpPr>
        <p:spPr>
          <a:xfrm>
            <a:off x="10404389" y="1771710"/>
            <a:ext cx="146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Pakistan International Airlines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21EDBD-87A1-E14E-B8DC-0AD19E026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229" y="1577716"/>
            <a:ext cx="3241596" cy="41681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C5FDC4-8A76-AF4E-8DE9-7FC48FD6AAF0}"/>
              </a:ext>
            </a:extLst>
          </p:cNvPr>
          <p:cNvSpPr/>
          <p:nvPr/>
        </p:nvSpPr>
        <p:spPr>
          <a:xfrm flipH="1">
            <a:off x="9057502" y="1577716"/>
            <a:ext cx="26937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«</a:t>
            </a:r>
            <a:r>
              <a:rPr lang="en-US" sz="2000" dirty="0" err="1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Eznis</a:t>
            </a:r>
            <a:r>
              <a:rPr lang="en-US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 Airways</a:t>
            </a:r>
            <a:r>
              <a:rPr lang="ru-RU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»</a:t>
            </a:r>
            <a:r>
              <a:rPr lang="en-US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 </a:t>
            </a:r>
          </a:p>
          <a:p>
            <a:r>
              <a:rPr lang="en-US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(</a:t>
            </a:r>
            <a:r>
              <a:rPr lang="ru-RU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Монголия</a:t>
            </a:r>
            <a:r>
              <a:rPr lang="en-US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7002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>
                <a:latin typeface="+mn-lt"/>
              </a:rPr>
              <a:t>БЛИЦ-ТЕСТ</a:t>
            </a:r>
            <a:endParaRPr lang="en-US" sz="60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385" y="1349551"/>
            <a:ext cx="11553568" cy="5152768"/>
          </a:xfrm>
        </p:spPr>
        <p:txBody>
          <a:bodyPr/>
          <a:lstStyle/>
          <a:p>
            <a:r>
              <a:rPr lang="ru-RU" sz="3200" dirty="0">
                <a:latin typeface="+mn-lt"/>
              </a:rPr>
              <a:t>Сколько бюджетных перевозчиков или бюджетных подразделений авиакомпаний базируются в ЦАРЭС</a:t>
            </a:r>
            <a:r>
              <a:rPr lang="en-US" sz="3200" dirty="0">
                <a:latin typeface="+mn-lt"/>
              </a:rPr>
              <a:t> (</a:t>
            </a:r>
            <a:r>
              <a:rPr lang="ru-RU" sz="3200" dirty="0">
                <a:latin typeface="+mn-lt"/>
              </a:rPr>
              <a:t>без учета Китая</a:t>
            </a:r>
            <a:r>
              <a:rPr lang="en-US" sz="3200" dirty="0">
                <a:latin typeface="+mn-lt"/>
              </a:rPr>
              <a:t>)? 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200" dirty="0">
                <a:latin typeface="+mn-lt"/>
              </a:rPr>
              <a:t>A) </a:t>
            </a:r>
            <a:r>
              <a:rPr lang="ru-RU" sz="3200" dirty="0">
                <a:latin typeface="+mn-lt"/>
              </a:rPr>
              <a:t>Два</a:t>
            </a:r>
            <a:endParaRPr lang="en-US" sz="3200" dirty="0">
              <a:latin typeface="+mn-lt"/>
            </a:endParaRPr>
          </a:p>
          <a:p>
            <a:r>
              <a:rPr lang="en-US" sz="3200" dirty="0">
                <a:latin typeface="+mn-lt"/>
              </a:rPr>
              <a:t>B) </a:t>
            </a:r>
            <a:r>
              <a:rPr lang="ru-RU" sz="3200" dirty="0">
                <a:latin typeface="+mn-lt"/>
              </a:rPr>
              <a:t>Пять</a:t>
            </a:r>
            <a:endParaRPr lang="en-US" sz="3200" dirty="0">
              <a:latin typeface="+mn-lt"/>
            </a:endParaRPr>
          </a:p>
          <a:p>
            <a:r>
              <a:rPr lang="en-US" sz="3200" dirty="0">
                <a:latin typeface="+mn-lt"/>
              </a:rPr>
              <a:t>C) </a:t>
            </a:r>
            <a:r>
              <a:rPr lang="ru-RU" sz="3200" dirty="0">
                <a:latin typeface="+mn-lt"/>
              </a:rPr>
              <a:t>Восемь</a:t>
            </a:r>
            <a:endParaRPr lang="en-US" sz="3200" dirty="0">
              <a:latin typeface="+mn-lt"/>
            </a:endParaRPr>
          </a:p>
          <a:p>
            <a:r>
              <a:rPr lang="en-US" sz="3200" dirty="0">
                <a:latin typeface="+mn-lt"/>
              </a:rPr>
              <a:t>D) </a:t>
            </a:r>
            <a:r>
              <a:rPr lang="ru-RU" sz="3200" dirty="0">
                <a:latin typeface="+mn-lt"/>
              </a:rPr>
              <a:t>Одиннадцать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34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>
                <a:latin typeface="+mn-lt"/>
              </a:rPr>
              <a:t>БЛИЦ-ТЕСТ</a:t>
            </a:r>
            <a:r>
              <a:rPr lang="en-US" sz="5400" b="1" dirty="0">
                <a:latin typeface="+mn-lt"/>
              </a:rPr>
              <a:t>… </a:t>
            </a:r>
            <a:r>
              <a:rPr lang="ru-RU" sz="5400" b="1" dirty="0">
                <a:latin typeface="+mn-lt"/>
              </a:rPr>
              <a:t>Ответ</a:t>
            </a:r>
            <a:endParaRPr lang="en-US" sz="54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211" y="1213073"/>
            <a:ext cx="12077613" cy="855995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+mn-lt"/>
              </a:rPr>
              <a:t>БП в ЦАРЭС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 (</a:t>
            </a:r>
            <a:r>
              <a:rPr lang="ru-RU" sz="3600" b="1" dirty="0">
                <a:solidFill>
                  <a:srgbClr val="FF0000"/>
                </a:solidFill>
                <a:latin typeface="+mn-lt"/>
              </a:rPr>
              <a:t>без учета Китая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FBC23-76EF-1140-87B2-A3AD61374A20}"/>
              </a:ext>
            </a:extLst>
          </p:cNvPr>
          <p:cNvSpPr txBox="1"/>
          <p:nvPr/>
        </p:nvSpPr>
        <p:spPr>
          <a:xfrm flipH="1">
            <a:off x="9565341" y="1816502"/>
            <a:ext cx="262348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+mn-lt"/>
                <a:ea typeface="Open Sans" charset="0"/>
                <a:cs typeface="Open Sans" charset="0"/>
              </a:rPr>
              <a:t>Примечания</a:t>
            </a:r>
            <a:r>
              <a:rPr lang="en-US" sz="1400" dirty="0">
                <a:latin typeface="+mn-lt"/>
                <a:ea typeface="Open Sans" charset="0"/>
                <a:cs typeface="Open Sans" charset="0"/>
              </a:rPr>
              <a:t>: </a:t>
            </a:r>
            <a:endParaRPr lang="ru-RU" sz="1400" dirty="0">
              <a:latin typeface="+mn-lt"/>
              <a:ea typeface="Open Sans" charset="0"/>
              <a:cs typeface="Open Sans" charset="0"/>
            </a:endParaRPr>
          </a:p>
          <a:p>
            <a:br>
              <a:rPr lang="en-US" sz="1400" dirty="0">
                <a:latin typeface="+mn-lt"/>
                <a:ea typeface="Open Sans" charset="0"/>
                <a:cs typeface="Open Sans" charset="0"/>
              </a:rPr>
            </a:br>
            <a:r>
              <a:rPr lang="ru-RU" sz="1400" dirty="0">
                <a:latin typeface="+mn-lt"/>
                <a:ea typeface="Open Sans" charset="0"/>
                <a:cs typeface="Open Sans" charset="0"/>
              </a:rPr>
              <a:t>Самолеты включают самолеты, которые в настоящее время не летают.</a:t>
            </a:r>
          </a:p>
          <a:p>
            <a:r>
              <a:rPr lang="ru-RU" sz="1400" dirty="0">
                <a:latin typeface="+mn-lt"/>
                <a:ea typeface="Open Sans" charset="0"/>
                <a:cs typeface="Open Sans" charset="0"/>
              </a:rPr>
              <a:t>«</a:t>
            </a:r>
            <a:r>
              <a:rPr lang="ru-RU" sz="1400" dirty="0" err="1">
                <a:latin typeface="+mn-lt"/>
                <a:ea typeface="Open Sans" charset="0"/>
                <a:cs typeface="Open Sans" charset="0"/>
              </a:rPr>
              <a:t>Buta</a:t>
            </a:r>
            <a:r>
              <a:rPr lang="ru-RU" sz="1400" dirty="0">
                <a:latin typeface="+mn-lt"/>
                <a:ea typeface="Open Sans" charset="0"/>
                <a:cs typeface="Open Sans" charset="0"/>
              </a:rPr>
              <a:t>» и «</a:t>
            </a:r>
            <a:r>
              <a:rPr lang="ru-RU" sz="1400" dirty="0" err="1">
                <a:latin typeface="+mn-lt"/>
                <a:ea typeface="Open Sans" charset="0"/>
                <a:cs typeface="Open Sans" charset="0"/>
              </a:rPr>
              <a:t>FlyArystan</a:t>
            </a:r>
            <a:r>
              <a:rPr lang="ru-RU" sz="1400" dirty="0">
                <a:latin typeface="+mn-lt"/>
                <a:ea typeface="Open Sans" charset="0"/>
                <a:cs typeface="Open Sans" charset="0"/>
              </a:rPr>
              <a:t>» - это бюджетные подразделения, а не БП, поскольку они используют сертификаты AOC своих основных компаний, предоставляющих полный спектр услуг.</a:t>
            </a:r>
          </a:p>
          <a:p>
            <a:r>
              <a:rPr lang="ru-RU" sz="1400" dirty="0">
                <a:latin typeface="+mn-lt"/>
                <a:ea typeface="Open Sans" charset="0"/>
                <a:cs typeface="Open Sans" charset="0"/>
              </a:rPr>
              <a:t>«</a:t>
            </a:r>
            <a:r>
              <a:rPr lang="ru-RU" sz="1400" dirty="0" err="1">
                <a:latin typeface="+mn-lt"/>
                <a:ea typeface="Open Sans" charset="0"/>
                <a:cs typeface="Open Sans" charset="0"/>
              </a:rPr>
              <a:t>Eznis</a:t>
            </a:r>
            <a:r>
              <a:rPr lang="ru-RU" sz="1400" dirty="0">
                <a:latin typeface="+mn-lt"/>
                <a:ea typeface="Open Sans" charset="0"/>
                <a:cs typeface="Open Sans" charset="0"/>
              </a:rPr>
              <a:t>» возобновила свою деятельность в 2019 году как БП при новом владельце.</a:t>
            </a:r>
          </a:p>
          <a:p>
            <a:r>
              <a:rPr lang="ru-RU" sz="1400" dirty="0">
                <a:latin typeface="+mn-lt"/>
                <a:ea typeface="Open Sans" charset="0"/>
                <a:cs typeface="Open Sans" charset="0"/>
              </a:rPr>
              <a:t>Компания «</a:t>
            </a:r>
            <a:r>
              <a:rPr lang="ru-RU" sz="1400" dirty="0" err="1">
                <a:latin typeface="+mn-lt"/>
                <a:ea typeface="Open Sans" charset="0"/>
                <a:cs typeface="Open Sans" charset="0"/>
              </a:rPr>
              <a:t>Air</a:t>
            </a:r>
            <a:r>
              <a:rPr lang="ru-RU" sz="1400" dirty="0">
                <a:latin typeface="+mn-lt"/>
                <a:ea typeface="Open Sans" charset="0"/>
                <a:cs typeface="Open Sans" charset="0"/>
              </a:rPr>
              <a:t> </a:t>
            </a:r>
            <a:r>
              <a:rPr lang="ru-RU" sz="1400" dirty="0" err="1">
                <a:latin typeface="+mn-lt"/>
                <a:ea typeface="Open Sans" charset="0"/>
                <a:cs typeface="Open Sans" charset="0"/>
              </a:rPr>
              <a:t>Manas</a:t>
            </a:r>
            <a:r>
              <a:rPr lang="ru-RU" sz="1400" dirty="0">
                <a:latin typeface="+mn-lt"/>
                <a:ea typeface="Open Sans" charset="0"/>
                <a:cs typeface="Open Sans" charset="0"/>
              </a:rPr>
              <a:t>» была основана в 2013 году как «</a:t>
            </a:r>
            <a:r>
              <a:rPr lang="ru-RU" sz="1400" dirty="0" err="1">
                <a:latin typeface="+mn-lt"/>
                <a:ea typeface="Open Sans" charset="0"/>
                <a:cs typeface="Open Sans" charset="0"/>
              </a:rPr>
              <a:t>Pegasus</a:t>
            </a:r>
            <a:r>
              <a:rPr lang="ru-RU" sz="1400" dirty="0">
                <a:latin typeface="+mn-lt"/>
                <a:ea typeface="Open Sans" charset="0"/>
                <a:cs typeface="Open Sans" charset="0"/>
              </a:rPr>
              <a:t> </a:t>
            </a:r>
            <a:r>
              <a:rPr lang="ru-RU" sz="1400" dirty="0" err="1">
                <a:latin typeface="+mn-lt"/>
                <a:ea typeface="Open Sans" charset="0"/>
                <a:cs typeface="Open Sans" charset="0"/>
              </a:rPr>
              <a:t>Asia</a:t>
            </a:r>
            <a:r>
              <a:rPr lang="ru-RU" sz="1400" dirty="0">
                <a:latin typeface="+mn-lt"/>
                <a:ea typeface="Open Sans" charset="0"/>
                <a:cs typeface="Open Sans" charset="0"/>
              </a:rPr>
              <a:t>», а в 2015 году поменяла название на «</a:t>
            </a:r>
            <a:r>
              <a:rPr lang="ru-RU" sz="1400" dirty="0" err="1">
                <a:latin typeface="+mn-lt"/>
                <a:ea typeface="Open Sans" charset="0"/>
                <a:cs typeface="Open Sans" charset="0"/>
              </a:rPr>
              <a:t>Air</a:t>
            </a:r>
            <a:r>
              <a:rPr lang="ru-RU" sz="1400" dirty="0">
                <a:latin typeface="+mn-lt"/>
                <a:ea typeface="Open Sans" charset="0"/>
                <a:cs typeface="Open Sans" charset="0"/>
              </a:rPr>
              <a:t> </a:t>
            </a:r>
            <a:r>
              <a:rPr lang="ru-RU" sz="1400" dirty="0" err="1">
                <a:latin typeface="+mn-lt"/>
                <a:ea typeface="Open Sans" charset="0"/>
                <a:cs typeface="Open Sans" charset="0"/>
              </a:rPr>
              <a:t>Manas</a:t>
            </a:r>
            <a:r>
              <a:rPr lang="ru-RU" sz="1400" dirty="0">
                <a:latin typeface="+mn-lt"/>
                <a:ea typeface="Open Sans" charset="0"/>
                <a:cs typeface="Open Sans" charset="0"/>
              </a:rPr>
              <a:t>».</a:t>
            </a:r>
          </a:p>
          <a:p>
            <a:r>
              <a:rPr lang="ru-RU" sz="1400" dirty="0">
                <a:latin typeface="+mn-lt"/>
                <a:ea typeface="Open Sans" charset="0"/>
                <a:cs typeface="Open Sans" charset="0"/>
              </a:rPr>
              <a:t>«</a:t>
            </a:r>
            <a:r>
              <a:rPr lang="ru-RU" sz="1400" dirty="0" err="1">
                <a:latin typeface="+mn-lt"/>
                <a:ea typeface="Open Sans" charset="0"/>
                <a:cs typeface="Open Sans" charset="0"/>
              </a:rPr>
              <a:t>Buta</a:t>
            </a:r>
            <a:r>
              <a:rPr lang="ru-RU" sz="1400" dirty="0">
                <a:latin typeface="+mn-lt"/>
                <a:ea typeface="Open Sans" charset="0"/>
                <a:cs typeface="Open Sans" charset="0"/>
              </a:rPr>
              <a:t> </a:t>
            </a:r>
            <a:r>
              <a:rPr lang="ru-RU" sz="1400" dirty="0" err="1">
                <a:latin typeface="+mn-lt"/>
                <a:ea typeface="Open Sans" charset="0"/>
                <a:cs typeface="Open Sans" charset="0"/>
              </a:rPr>
              <a:t>Airways</a:t>
            </a:r>
            <a:r>
              <a:rPr lang="ru-RU" sz="1400" dirty="0">
                <a:latin typeface="+mn-lt"/>
                <a:ea typeface="Open Sans" charset="0"/>
                <a:cs typeface="Open Sans" charset="0"/>
              </a:rPr>
              <a:t>» заменила «</a:t>
            </a:r>
            <a:r>
              <a:rPr lang="ru-RU" sz="1400" dirty="0" err="1">
                <a:latin typeface="+mn-lt"/>
                <a:ea typeface="Open Sans" charset="0"/>
                <a:cs typeface="Open Sans" charset="0"/>
              </a:rPr>
              <a:t>AZALJet</a:t>
            </a:r>
            <a:r>
              <a:rPr lang="ru-RU" sz="1400" dirty="0">
                <a:latin typeface="+mn-lt"/>
                <a:ea typeface="Open Sans" charset="0"/>
                <a:cs typeface="Open Sans" charset="0"/>
              </a:rPr>
              <a:t>», созданную в 2016 году.</a:t>
            </a:r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516F0B-38B7-9748-B0AE-C32A13C93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626078"/>
              </p:ext>
            </p:extLst>
          </p:nvPr>
        </p:nvGraphicFramePr>
        <p:xfrm>
          <a:off x="111211" y="1816502"/>
          <a:ext cx="9454130" cy="4866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887">
                  <a:extLst>
                    <a:ext uri="{9D8B030D-6E8A-4147-A177-3AD203B41FA5}">
                      <a16:colId xmlns:a16="http://schemas.microsoft.com/office/drawing/2014/main" val="1805708032"/>
                    </a:ext>
                  </a:extLst>
                </a:gridCol>
                <a:gridCol w="1654927">
                  <a:extLst>
                    <a:ext uri="{9D8B030D-6E8A-4147-A177-3AD203B41FA5}">
                      <a16:colId xmlns:a16="http://schemas.microsoft.com/office/drawing/2014/main" val="3872044838"/>
                    </a:ext>
                  </a:extLst>
                </a:gridCol>
                <a:gridCol w="1026586">
                  <a:extLst>
                    <a:ext uri="{9D8B030D-6E8A-4147-A177-3AD203B41FA5}">
                      <a16:colId xmlns:a16="http://schemas.microsoft.com/office/drawing/2014/main" val="2381360663"/>
                    </a:ext>
                  </a:extLst>
                </a:gridCol>
                <a:gridCol w="1375539">
                  <a:extLst>
                    <a:ext uri="{9D8B030D-6E8A-4147-A177-3AD203B41FA5}">
                      <a16:colId xmlns:a16="http://schemas.microsoft.com/office/drawing/2014/main" val="4039286753"/>
                    </a:ext>
                  </a:extLst>
                </a:gridCol>
                <a:gridCol w="1881215">
                  <a:extLst>
                    <a:ext uri="{9D8B030D-6E8A-4147-A177-3AD203B41FA5}">
                      <a16:colId xmlns:a16="http://schemas.microsoft.com/office/drawing/2014/main" val="3943947616"/>
                    </a:ext>
                  </a:extLst>
                </a:gridCol>
                <a:gridCol w="1660976">
                  <a:extLst>
                    <a:ext uri="{9D8B030D-6E8A-4147-A177-3AD203B41FA5}">
                      <a16:colId xmlns:a16="http://schemas.microsoft.com/office/drawing/2014/main" val="4182920436"/>
                    </a:ext>
                  </a:extLst>
                </a:gridCol>
              </a:tblGrid>
              <a:tr h="1228166">
                <a:tc>
                  <a:txBody>
                    <a:bodyPr/>
                    <a:lstStyle/>
                    <a:p>
                      <a:r>
                        <a:rPr lang="ru-RU" sz="1900" dirty="0"/>
                        <a:t>Авиакомпания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Страна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Год запуска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Самолеты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Пункты назначения</a:t>
                      </a:r>
                      <a:endParaRPr lang="en-US" sz="1900" dirty="0"/>
                    </a:p>
                    <a:p>
                      <a:r>
                        <a:rPr lang="en-US" sz="1900" dirty="0"/>
                        <a:t>(</a:t>
                      </a:r>
                      <a:r>
                        <a:rPr lang="ru-RU" sz="1900" dirty="0"/>
                        <a:t>в</a:t>
                      </a:r>
                      <a:r>
                        <a:rPr lang="ru-RU" sz="1900" baseline="0" dirty="0"/>
                        <a:t> наст. время</a:t>
                      </a:r>
                      <a:r>
                        <a:rPr lang="en-US" sz="1900" dirty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Пункты назначения</a:t>
                      </a:r>
                      <a:br>
                        <a:rPr lang="en-US" sz="1900" dirty="0"/>
                      </a:br>
                      <a:r>
                        <a:rPr lang="en-US" sz="1900" dirty="0"/>
                        <a:t>(</a:t>
                      </a:r>
                      <a:r>
                        <a:rPr lang="ru-RU" sz="1900" dirty="0"/>
                        <a:t>до </a:t>
                      </a:r>
                      <a:r>
                        <a:rPr lang="en-US" sz="1900" dirty="0"/>
                        <a:t>COVID)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667213"/>
                  </a:ext>
                </a:extLst>
              </a:tr>
              <a:tr h="593646">
                <a:tc>
                  <a:txBody>
                    <a:bodyPr/>
                    <a:lstStyle/>
                    <a:p>
                      <a:r>
                        <a:rPr lang="ru-RU" sz="1900" dirty="0"/>
                        <a:t>«</a:t>
                      </a:r>
                      <a:r>
                        <a:rPr lang="en-US" sz="1900" dirty="0" err="1"/>
                        <a:t>airblue</a:t>
                      </a:r>
                      <a:r>
                        <a:rPr lang="ru-RU" sz="1900" dirty="0"/>
                        <a:t>»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Пакистан</a:t>
                      </a:r>
                      <a:r>
                        <a:rPr lang="en-US" sz="19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069489"/>
                  </a:ext>
                </a:extLst>
              </a:tr>
              <a:tr h="593646">
                <a:tc>
                  <a:txBody>
                    <a:bodyPr/>
                    <a:lstStyle/>
                    <a:p>
                      <a:r>
                        <a:rPr lang="ru-RU" sz="1900" dirty="0"/>
                        <a:t>«</a:t>
                      </a:r>
                      <a:r>
                        <a:rPr lang="en-US" sz="1900" dirty="0"/>
                        <a:t>Air </a:t>
                      </a:r>
                      <a:r>
                        <a:rPr lang="en-US" sz="1900" dirty="0" err="1"/>
                        <a:t>Manas</a:t>
                      </a:r>
                      <a:r>
                        <a:rPr lang="ru-RU" sz="1900" dirty="0"/>
                        <a:t>»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Кыргызская</a:t>
                      </a:r>
                      <a:r>
                        <a:rPr lang="ru-RU" sz="1900" baseline="0" dirty="0"/>
                        <a:t> Республика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070257"/>
                  </a:ext>
                </a:extLst>
              </a:tr>
              <a:tr h="593646">
                <a:tc>
                  <a:txBody>
                    <a:bodyPr/>
                    <a:lstStyle/>
                    <a:p>
                      <a:r>
                        <a:rPr lang="ru-RU" sz="1900" dirty="0"/>
                        <a:t>«</a:t>
                      </a:r>
                      <a:r>
                        <a:rPr lang="en-US" sz="1900" dirty="0" err="1"/>
                        <a:t>Buta</a:t>
                      </a:r>
                      <a:r>
                        <a:rPr lang="en-US" sz="1900" dirty="0"/>
                        <a:t> Airways</a:t>
                      </a:r>
                      <a:r>
                        <a:rPr lang="ru-RU" sz="1900" dirty="0"/>
                        <a:t>»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Азербайджан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2017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61489"/>
                  </a:ext>
                </a:extLst>
              </a:tr>
              <a:tr h="593646">
                <a:tc>
                  <a:txBody>
                    <a:bodyPr/>
                    <a:lstStyle/>
                    <a:p>
                      <a:r>
                        <a:rPr lang="ru-RU" sz="1900" dirty="0"/>
                        <a:t>«</a:t>
                      </a:r>
                      <a:r>
                        <a:rPr lang="en-US" sz="1900" dirty="0" err="1"/>
                        <a:t>FlyArystan</a:t>
                      </a:r>
                      <a:r>
                        <a:rPr lang="ru-RU" sz="1900" dirty="0"/>
                        <a:t>»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Казахстан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996156"/>
                  </a:ext>
                </a:extLst>
              </a:tr>
              <a:tr h="593646">
                <a:tc>
                  <a:txBody>
                    <a:bodyPr/>
                    <a:lstStyle/>
                    <a:p>
                      <a:r>
                        <a:rPr lang="ru-RU" sz="1900" dirty="0"/>
                        <a:t>«</a:t>
                      </a:r>
                      <a:r>
                        <a:rPr lang="en-US" sz="1900" dirty="0" err="1"/>
                        <a:t>Eznis</a:t>
                      </a:r>
                      <a:r>
                        <a:rPr lang="en-US" sz="1900" dirty="0"/>
                        <a:t> Airways</a:t>
                      </a:r>
                      <a:r>
                        <a:rPr lang="ru-RU" sz="1900" dirty="0"/>
                        <a:t>»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Монголия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72713"/>
                  </a:ext>
                </a:extLst>
              </a:tr>
              <a:tr h="593646">
                <a:tc>
                  <a:txBody>
                    <a:bodyPr/>
                    <a:lstStyle/>
                    <a:p>
                      <a:r>
                        <a:rPr lang="ru-RU" sz="1900" i="1" dirty="0"/>
                        <a:t>ВСЕГО</a:t>
                      </a:r>
                      <a:r>
                        <a:rPr lang="en-US" sz="1900" i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i="1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i="1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i="1" dirty="0"/>
                        <a:t>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379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54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4" y="189080"/>
            <a:ext cx="9572263" cy="372928"/>
          </a:xfrm>
        </p:spPr>
        <p:txBody>
          <a:bodyPr/>
          <a:lstStyle/>
          <a:p>
            <a:r>
              <a:rPr lang="ru-RU" sz="3800" dirty="0">
                <a:latin typeface="+mn-lt"/>
              </a:rPr>
              <a:t>Доля БП по количеству мест </a:t>
            </a:r>
            <a:r>
              <a:rPr lang="en-PH" sz="3800" dirty="0">
                <a:latin typeface="+mn-lt"/>
              </a:rPr>
              <a:t>: </a:t>
            </a:r>
            <a:r>
              <a:rPr lang="ru-RU" sz="3800" dirty="0">
                <a:latin typeface="+mn-lt"/>
              </a:rPr>
              <a:t>ЦАРЭС</a:t>
            </a:r>
            <a:r>
              <a:rPr lang="en-PH" sz="3800" dirty="0">
                <a:latin typeface="+mn-lt"/>
              </a:rPr>
              <a:t> </a:t>
            </a:r>
            <a:r>
              <a:rPr lang="ru-RU" sz="3800" dirty="0">
                <a:latin typeface="+mn-lt"/>
              </a:rPr>
              <a:t>отстает</a:t>
            </a:r>
            <a:endParaRPr lang="en-US" sz="3800" dirty="0">
              <a:latin typeface="+mn-l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B49B2F9-A7EE-554C-BF16-300BD742C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766" y="2001795"/>
            <a:ext cx="3949099" cy="374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30%</a:t>
            </a:r>
          </a:p>
          <a:p>
            <a:pPr algn="ctr"/>
            <a:endParaRPr lang="en-US" dirty="0"/>
          </a:p>
          <a:p>
            <a:pPr algn="ctr"/>
            <a:r>
              <a:rPr lang="ru-RU" dirty="0">
                <a:solidFill>
                  <a:srgbClr val="FF0000"/>
                </a:solidFill>
              </a:rPr>
              <a:t>Средний глобальный показатель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8340C5-18EE-B344-9739-B8966949B308}"/>
              </a:ext>
            </a:extLst>
          </p:cNvPr>
          <p:cNvSpPr/>
          <p:nvPr/>
        </p:nvSpPr>
        <p:spPr>
          <a:xfrm>
            <a:off x="5427854" y="2733289"/>
            <a:ext cx="2034274" cy="1692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15%</a:t>
            </a:r>
          </a:p>
          <a:p>
            <a:pPr algn="ctr"/>
            <a:br>
              <a:rPr lang="en-US" dirty="0"/>
            </a:br>
            <a:r>
              <a:rPr lang="ru-RU" dirty="0">
                <a:solidFill>
                  <a:srgbClr val="FF0000"/>
                </a:solidFill>
              </a:rPr>
              <a:t>ЦАРЭС</a:t>
            </a:r>
            <a:r>
              <a:rPr lang="en-US" dirty="0"/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6E93E7-6EA7-F244-B81A-16B945141355}"/>
              </a:ext>
            </a:extLst>
          </p:cNvPr>
          <p:cNvSpPr/>
          <p:nvPr/>
        </p:nvSpPr>
        <p:spPr>
          <a:xfrm>
            <a:off x="8526632" y="1628867"/>
            <a:ext cx="3014577" cy="2992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49%</a:t>
            </a:r>
          </a:p>
          <a:p>
            <a:pPr algn="ctr"/>
            <a:r>
              <a:rPr lang="ru-RU" dirty="0">
                <a:solidFill>
                  <a:srgbClr val="7030A0"/>
                </a:solidFill>
              </a:rPr>
              <a:t>АСЕАН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6A80F9-BC7C-2B4B-9CAF-B683CE29F951}"/>
              </a:ext>
            </a:extLst>
          </p:cNvPr>
          <p:cNvSpPr/>
          <p:nvPr/>
        </p:nvSpPr>
        <p:spPr>
          <a:xfrm>
            <a:off x="7142951" y="4333441"/>
            <a:ext cx="2237926" cy="1853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30%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ЕС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54C8C5-352D-9649-9E51-D32F5AC839B0}"/>
              </a:ext>
            </a:extLst>
          </p:cNvPr>
          <p:cNvSpPr/>
          <p:nvPr/>
        </p:nvSpPr>
        <p:spPr>
          <a:xfrm>
            <a:off x="529044" y="6186564"/>
            <a:ext cx="9189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latin typeface="+mn-lt"/>
              </a:rPr>
              <a:t>Примечание</a:t>
            </a:r>
            <a:r>
              <a:rPr lang="en-PH" dirty="0">
                <a:latin typeface="+mn-lt"/>
              </a:rPr>
              <a:t>: </a:t>
            </a:r>
            <a:r>
              <a:rPr lang="ru-RU" dirty="0">
                <a:latin typeface="+mn-lt"/>
              </a:rPr>
              <a:t>На основе данных </a:t>
            </a:r>
            <a:r>
              <a:rPr lang="en-PH" dirty="0">
                <a:latin typeface="+mn-lt"/>
              </a:rPr>
              <a:t>OAG </a:t>
            </a:r>
            <a:r>
              <a:rPr lang="ru-RU" dirty="0">
                <a:latin typeface="+mn-lt"/>
              </a:rPr>
              <a:t>по количеству мест на регулярных рейсах за </a:t>
            </a:r>
            <a:r>
              <a:rPr lang="en-PH" dirty="0">
                <a:latin typeface="+mn-lt"/>
              </a:rPr>
              <a:t>2019 </a:t>
            </a:r>
            <a:r>
              <a:rPr lang="ru-RU" dirty="0">
                <a:latin typeface="+mn-lt"/>
              </a:rPr>
              <a:t>год.</a:t>
            </a:r>
            <a:br>
              <a:rPr lang="en-PH" dirty="0">
                <a:latin typeface="+mn-lt"/>
              </a:rPr>
            </a:br>
            <a:r>
              <a:rPr lang="ru-RU" dirty="0">
                <a:latin typeface="+mn-lt"/>
              </a:rPr>
              <a:t>Доля ЦАРЭС</a:t>
            </a:r>
            <a:r>
              <a:rPr lang="en-PH" dirty="0">
                <a:latin typeface="+mn-lt"/>
              </a:rPr>
              <a:t> </a:t>
            </a:r>
            <a:r>
              <a:rPr lang="ru-RU" dirty="0">
                <a:latin typeface="+mn-lt"/>
              </a:rPr>
              <a:t>не включает Китай и включает бюджетные подразделения авиакомпаний.</a:t>
            </a:r>
            <a:endParaRPr lang="en-PH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19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29" y="204038"/>
            <a:ext cx="9497971" cy="370120"/>
          </a:xfrm>
        </p:spPr>
        <p:txBody>
          <a:bodyPr/>
          <a:lstStyle/>
          <a:p>
            <a:r>
              <a:rPr lang="ru-RU" dirty="0">
                <a:latin typeface="+mn-lt"/>
              </a:rPr>
              <a:t>Доля по количеству мест БП по странам,</a:t>
            </a:r>
            <a:r>
              <a:rPr lang="en-US" dirty="0">
                <a:latin typeface="+mn-lt"/>
              </a:rPr>
              <a:t>2019</a:t>
            </a:r>
            <a:r>
              <a:rPr lang="ru-RU" dirty="0">
                <a:latin typeface="+mn-lt"/>
              </a:rPr>
              <a:t> год</a:t>
            </a:r>
            <a:endParaRPr lang="en-US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9636" y="2372497"/>
            <a:ext cx="11944648" cy="4164228"/>
          </a:xfrm>
        </p:spPr>
        <p:txBody>
          <a:bodyPr/>
          <a:lstStyle/>
          <a:p>
            <a:r>
              <a:rPr lang="en-US" dirty="0" err="1"/>
              <a:t>SourSou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25440-4697-5046-82BB-4B3613D93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5262"/>
            <a:ext cx="11262168" cy="5422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8BA5BC-F904-C34C-B18B-87527C14FCAD}"/>
              </a:ext>
            </a:extLst>
          </p:cNvPr>
          <p:cNvSpPr txBox="1"/>
          <p:nvPr/>
        </p:nvSpPr>
        <p:spPr>
          <a:xfrm>
            <a:off x="10455775" y="2283442"/>
            <a:ext cx="16127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Примечание</a:t>
            </a:r>
            <a:r>
              <a:rPr lang="en-PH" sz="1400" i="1" dirty="0"/>
              <a:t>: </a:t>
            </a:r>
            <a:endParaRPr lang="ru-RU" sz="1400" i="1" dirty="0"/>
          </a:p>
          <a:p>
            <a:r>
              <a:rPr lang="ru-RU" sz="1400" i="1" dirty="0"/>
              <a:t>На основе данных </a:t>
            </a:r>
            <a:r>
              <a:rPr lang="en-PH" sz="1400" i="1" dirty="0"/>
              <a:t>OAG </a:t>
            </a:r>
            <a:r>
              <a:rPr lang="ru-RU" sz="1400" i="1" dirty="0"/>
              <a:t>по количеству мест на регулярных рейсах, с корректировкой для включения бюджетных подразделений</a:t>
            </a:r>
            <a:endParaRPr lang="en-US" sz="1400" i="1" dirty="0">
              <a:latin typeface="+mn-lt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81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9" y="363137"/>
            <a:ext cx="9316963" cy="659140"/>
          </a:xfrm>
        </p:spPr>
        <p:txBody>
          <a:bodyPr/>
          <a:lstStyle/>
          <a:p>
            <a:r>
              <a:rPr lang="ru-RU" sz="4800" dirty="0">
                <a:latin typeface="+mn-lt"/>
              </a:rPr>
              <a:t>БП</a:t>
            </a:r>
            <a:r>
              <a:rPr lang="en-US" sz="4800" dirty="0">
                <a:latin typeface="+mn-lt"/>
              </a:rPr>
              <a:t> … </a:t>
            </a:r>
            <a:r>
              <a:rPr lang="ru-RU" sz="4800" dirty="0">
                <a:latin typeface="+mn-lt"/>
              </a:rPr>
              <a:t>ситуация в ЦАРЭС</a:t>
            </a:r>
            <a:endParaRPr lang="en-US" sz="4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821" y="1234440"/>
            <a:ext cx="8036416" cy="5050613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6532EB-EDB9-D943-948E-0127CBB8291F}"/>
              </a:ext>
            </a:extLst>
          </p:cNvPr>
          <p:cNvSpPr txBox="1"/>
          <p:nvPr/>
        </p:nvSpPr>
        <p:spPr>
          <a:xfrm>
            <a:off x="0" y="1371600"/>
            <a:ext cx="86620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+mn-lt"/>
              </a:rPr>
              <a:t>Грузия – единственная страна ЦАРЭС, имеющая долю рынка БП на уровне среднего глобального показателя.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+mn-lt"/>
              </a:rPr>
              <a:t>В 2019 году Казахстан продемонстрировал самый быстрый рост БП, всего лишь с 2% в 2018 году, благодаря запуску «</a:t>
            </a:r>
            <a:r>
              <a:rPr lang="ru-RU" sz="2400" dirty="0" err="1">
                <a:latin typeface="+mn-lt"/>
              </a:rPr>
              <a:t>FlyArystan</a:t>
            </a:r>
            <a:r>
              <a:rPr lang="ru-RU" sz="2400" dirty="0">
                <a:latin typeface="+mn-lt"/>
              </a:rPr>
              <a:t>» и продолжал быстро наращивать темпы во время пандемии.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+mn-lt"/>
              </a:rPr>
              <a:t>В ЦАРЭС (за исключением Китая) базируется всего пять БП, при этом два не имеют собственных эксплуатационных сертификатов авиакомпаний (AOC) и два в настоящее время не выполняют регулярные рейсы.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+mn-lt"/>
              </a:rPr>
              <a:t>Регион ЦАРЭС также обслуживают 11 зарубежных БП, в основном из Ближнего Востока и Европы. Некоторые из них не являются настоящими БП, а представляют собой гибридные модели.</a:t>
            </a:r>
            <a:endParaRPr lang="en-US" sz="20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0AC276-B1C5-5445-AA28-E26E6EE89F3E}"/>
              </a:ext>
            </a:extLst>
          </p:cNvPr>
          <p:cNvSpPr txBox="1"/>
          <p:nvPr/>
        </p:nvSpPr>
        <p:spPr>
          <a:xfrm>
            <a:off x="10404389" y="1771710"/>
            <a:ext cx="146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Pakistan International Airlines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21EDBD-87A1-E14E-B8DC-0AD19E026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19" y="1680519"/>
            <a:ext cx="3526739" cy="32682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C5FDC4-8A76-AF4E-8DE9-7FC48FD6AAF0}"/>
              </a:ext>
            </a:extLst>
          </p:cNvPr>
          <p:cNvSpPr/>
          <p:nvPr/>
        </p:nvSpPr>
        <p:spPr>
          <a:xfrm flipH="1">
            <a:off x="8662085" y="1680519"/>
            <a:ext cx="26937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«</a:t>
            </a:r>
            <a:r>
              <a:rPr lang="en-US" sz="2000" dirty="0" err="1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Buta</a:t>
            </a:r>
            <a:r>
              <a:rPr lang="en-US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 Airways</a:t>
            </a:r>
            <a:r>
              <a:rPr lang="ru-RU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»</a:t>
            </a:r>
            <a:r>
              <a:rPr lang="en-US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 </a:t>
            </a:r>
          </a:p>
          <a:p>
            <a:r>
              <a:rPr lang="en-US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(</a:t>
            </a:r>
            <a:r>
              <a:rPr lang="ru-RU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Азербайджан</a:t>
            </a:r>
            <a:r>
              <a:rPr lang="en-US" sz="20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41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9" y="363137"/>
            <a:ext cx="9316963" cy="659140"/>
          </a:xfrm>
        </p:spPr>
        <p:txBody>
          <a:bodyPr/>
          <a:lstStyle/>
          <a:p>
            <a:r>
              <a:rPr lang="ru-RU" sz="4800" dirty="0">
                <a:latin typeface="+mn-lt"/>
              </a:rPr>
              <a:t>БП ЦАРЭС</a:t>
            </a:r>
            <a:r>
              <a:rPr lang="en-US" sz="4800" dirty="0">
                <a:latin typeface="+mn-lt"/>
              </a:rPr>
              <a:t> … </a:t>
            </a:r>
            <a:r>
              <a:rPr lang="ru-RU" sz="4800" dirty="0">
                <a:latin typeface="+mn-lt"/>
              </a:rPr>
              <a:t>Ограничения</a:t>
            </a:r>
            <a:endParaRPr lang="en-US" sz="4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270" y="1506373"/>
            <a:ext cx="8276845" cy="5096445"/>
          </a:xfrm>
        </p:spPr>
        <p:txBody>
          <a:bodyPr/>
          <a:lstStyle/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В регионе ЦАРЭС до COVID было всего два международных маршрута, обслуживаемых БП: из Баку в Батуми и Тбилиси («</a:t>
            </a:r>
            <a:r>
              <a:rPr lang="ru-RU" sz="2000" dirty="0" err="1">
                <a:latin typeface="+mn-lt"/>
              </a:rPr>
              <a:t>Buta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Airways</a:t>
            </a:r>
            <a:r>
              <a:rPr lang="ru-RU" sz="2000" dirty="0">
                <a:latin typeface="+mn-lt"/>
              </a:rPr>
              <a:t>»).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«</a:t>
            </a:r>
            <a:r>
              <a:rPr lang="ru-RU" sz="2000" dirty="0" err="1">
                <a:latin typeface="+mn-lt"/>
              </a:rPr>
              <a:t>Buta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Airways</a:t>
            </a:r>
            <a:r>
              <a:rPr lang="ru-RU" sz="2000" dirty="0">
                <a:latin typeface="+mn-lt"/>
              </a:rPr>
              <a:t>» специализируется на международных перевозках за пределами ЦАРЭС, в основном на Ближнем Востоке, в России и Украине.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Этим летом у «</a:t>
            </a:r>
            <a:r>
              <a:rPr lang="ru-RU" sz="2000" dirty="0" err="1">
                <a:latin typeface="+mn-lt"/>
              </a:rPr>
              <a:t>FlyArystan</a:t>
            </a:r>
            <a:r>
              <a:rPr lang="ru-RU" sz="2000" dirty="0">
                <a:latin typeface="+mn-lt"/>
              </a:rPr>
              <a:t> будет» 34 внутренних маршрута, но пока авиакомпания осуществляет рейсы только в один международный пункт назначения (Москва).</a:t>
            </a: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«</a:t>
            </a:r>
            <a:r>
              <a:rPr lang="ru-RU" sz="2000" dirty="0" err="1">
                <a:latin typeface="+mn-lt"/>
              </a:rPr>
              <a:t>airblue</a:t>
            </a:r>
            <a:r>
              <a:rPr lang="ru-RU" sz="2000" dirty="0">
                <a:latin typeface="+mn-lt"/>
              </a:rPr>
              <a:t>» обслуживает только пять внутренних пунктов назначения и специализируется в основном на международных перевозках на Ближний Восток, несмотря на то, что Пакистан имеет второй по величине внутренний рынок в ЦАРЭС.</a:t>
            </a:r>
            <a:r>
              <a:rPr lang="en-US" sz="2000" dirty="0">
                <a:latin typeface="+mn-lt"/>
              </a:rPr>
              <a:t> </a:t>
            </a:r>
            <a:endParaRPr lang="ru-RU" sz="2000" dirty="0">
              <a:latin typeface="+mn-lt"/>
            </a:endParaRPr>
          </a:p>
          <a:p>
            <a:pPr marL="3465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«</a:t>
            </a:r>
            <a:r>
              <a:rPr lang="ru-RU" sz="2000" dirty="0" err="1">
                <a:latin typeface="+mn-lt"/>
              </a:rPr>
              <a:t>Air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Manas</a:t>
            </a:r>
            <a:r>
              <a:rPr lang="ru-RU" sz="2000" dirty="0">
                <a:latin typeface="+mn-lt"/>
              </a:rPr>
              <a:t>» и «</a:t>
            </a:r>
            <a:r>
              <a:rPr lang="ru-RU" sz="2000" dirty="0" err="1">
                <a:latin typeface="+mn-lt"/>
              </a:rPr>
              <a:t>Eznis</a:t>
            </a:r>
            <a:r>
              <a:rPr lang="ru-RU" sz="2000" dirty="0">
                <a:latin typeface="+mn-lt"/>
              </a:rPr>
              <a:t>» очень небольшие авиакомпании, до пандемии каждая из них осуществляла рейсы только по одному маршруту.</a:t>
            </a:r>
            <a:endParaRPr lang="en-US" sz="2400" dirty="0">
              <a:latin typeface="+mn-lt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B01A9-EAED-B64A-8435-020C58EF9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865" y="1779373"/>
            <a:ext cx="3151251" cy="42837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7BABB2-60E8-1746-A372-40162E6CD976}"/>
              </a:ext>
            </a:extLst>
          </p:cNvPr>
          <p:cNvSpPr txBox="1"/>
          <p:nvPr/>
        </p:nvSpPr>
        <p:spPr>
          <a:xfrm>
            <a:off x="8896864" y="1779373"/>
            <a:ext cx="2650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«</a:t>
            </a:r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Air </a:t>
            </a:r>
            <a:r>
              <a:rPr lang="en-US" sz="1600" dirty="0" err="1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Manas</a:t>
            </a:r>
            <a:r>
              <a:rPr lang="ru-RU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»</a:t>
            </a:r>
            <a:endParaRPr lang="en-US" sz="1600" dirty="0">
              <a:solidFill>
                <a:schemeClr val="bg2"/>
              </a:solidFill>
              <a:latin typeface="+mn-lt"/>
              <a:ea typeface="Open Sans" charset="0"/>
              <a:cs typeface="Open Sans" charset="0"/>
            </a:endParaRPr>
          </a:p>
          <a:p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(</a:t>
            </a:r>
            <a:r>
              <a:rPr lang="ru-RU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Кыргызская Республика</a:t>
            </a:r>
            <a:r>
              <a:rPr lang="en-US" sz="1600" dirty="0">
                <a:solidFill>
                  <a:schemeClr val="bg2"/>
                </a:solidFill>
                <a:latin typeface="+mn-lt"/>
                <a:ea typeface="Open Sans" charset="0"/>
                <a:cs typeface="Open Sans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574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Sobie aviation PPT template">
  <a:themeElements>
    <a:clrScheme name="Custom 4">
      <a:dk1>
        <a:srgbClr val="27292C"/>
      </a:dk1>
      <a:lt1>
        <a:srgbClr val="FFFFFF"/>
      </a:lt1>
      <a:dk2>
        <a:srgbClr val="27292C"/>
      </a:dk2>
      <a:lt2>
        <a:srgbClr val="FFFFFE"/>
      </a:lt2>
      <a:accent1>
        <a:srgbClr val="2B9794"/>
      </a:accent1>
      <a:accent2>
        <a:srgbClr val="71BD51"/>
      </a:accent2>
      <a:accent3>
        <a:srgbClr val="FBAF17"/>
      </a:accent3>
      <a:accent4>
        <a:srgbClr val="1C8ACB"/>
      </a:accent4>
      <a:accent5>
        <a:srgbClr val="A55A95"/>
      </a:accent5>
      <a:accent6>
        <a:srgbClr val="555C5F"/>
      </a:accent6>
      <a:hlink>
        <a:srgbClr val="45B1A4"/>
      </a:hlink>
      <a:folHlink>
        <a:srgbClr val="FBAF17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>
            <a:latin typeface="Open Sans" charset="0"/>
            <a:ea typeface="Open Sans" charset="0"/>
            <a:cs typeface="Open Sans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6.01.sprinklrStorytellerTemplate" id="{E6D16989-3BDD-B34B-9CD8-56A11BCE9B9B}" vid="{F482D7FB-4005-3740-A6AC-0E5A7F223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22221</TotalTime>
  <Words>1549</Words>
  <Application>Microsoft Office PowerPoint</Application>
  <PresentationFormat>Custom</PresentationFormat>
  <Paragraphs>198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Baskerville</vt:lpstr>
      <vt:lpstr>Calibri</vt:lpstr>
      <vt:lpstr>HelveticaNeueLT Pro 55 Roman</vt:lpstr>
      <vt:lpstr>Open Sans</vt:lpstr>
      <vt:lpstr>Sobie aviation PPT template</vt:lpstr>
      <vt:lpstr>Потенциал бюджетных перевозчиков (БП) в ЦАРЭС</vt:lpstr>
      <vt:lpstr>Что такое бюджетный перевозчик (БП)? </vt:lpstr>
      <vt:lpstr>Почему важны БП?</vt:lpstr>
      <vt:lpstr>БЛИЦ-ТЕСТ</vt:lpstr>
      <vt:lpstr>БЛИЦ-ТЕСТ… Ответ</vt:lpstr>
      <vt:lpstr>Доля БП по количеству мест : ЦАРЭС отстает</vt:lpstr>
      <vt:lpstr>Доля по количеству мест БП по странам,2019 год</vt:lpstr>
      <vt:lpstr>БП … ситуация в ЦАРЭС</vt:lpstr>
      <vt:lpstr>БП ЦАРЭС … Ограничения</vt:lpstr>
      <vt:lpstr>Иностранные БП в ЦАРЭС </vt:lpstr>
      <vt:lpstr>Возможности</vt:lpstr>
      <vt:lpstr>Пример «FlyArystan»</vt:lpstr>
      <vt:lpstr>Пример аэропорта Кутаиси</vt:lpstr>
      <vt:lpstr>Заключение </vt:lpstr>
      <vt:lpstr>БЛИЦ-ОПРОС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Mina Tung</dc:creator>
  <cp:lastModifiedBy>Pilar Sahilan</cp:lastModifiedBy>
  <cp:revision>734</cp:revision>
  <cp:lastPrinted>2016-01-11T17:50:15Z</cp:lastPrinted>
  <dcterms:created xsi:type="dcterms:W3CDTF">2016-01-12T23:15:55Z</dcterms:created>
  <dcterms:modified xsi:type="dcterms:W3CDTF">2021-02-27T06:34:50Z</dcterms:modified>
</cp:coreProperties>
</file>