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sldIdLst>
    <p:sldId id="256" r:id="rId5"/>
    <p:sldId id="281" r:id="rId6"/>
    <p:sldId id="284" r:id="rId7"/>
    <p:sldId id="285" r:id="rId8"/>
    <p:sldId id="286" r:id="rId9"/>
    <p:sldId id="287" r:id="rId10"/>
    <p:sldId id="282" r:id="rId11"/>
    <p:sldId id="288" r:id="rId12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8E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/>
    <p:restoredTop sz="94674"/>
  </p:normalViewPr>
  <p:slideViewPr>
    <p:cSldViewPr snapToGrid="0">
      <p:cViewPr varScale="1">
        <p:scale>
          <a:sx n="105" d="100"/>
          <a:sy n="10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8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ED05A-238E-3CD6-D278-EBF409BF1F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40125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A35-85C3-5184-990A-4BB7FC949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16" y="1149019"/>
            <a:ext cx="10993549" cy="1638792"/>
          </a:xfrm>
        </p:spPr>
        <p:txBody>
          <a:bodyPr>
            <a:normAutofit fontScale="90000"/>
          </a:bodyPr>
          <a:lstStyle/>
          <a:p>
            <a:pPr algn="ctr"/>
            <a:r>
              <a:rPr lang="ru" sz="4000" i="0" dirty="0">
                <a:solidFill>
                  <a:srgbClr val="000000"/>
                </a:solidFill>
                <a:effectLst/>
                <a:latin typeface="Gill Sans Nova" panose="020B0602020104020203" pitchFamily="34" charset="0"/>
              </a:rPr>
              <a:t>    ОНЛАЙН-ПЛАТФОРМА </a:t>
            </a:r>
            <a:r>
              <a:rPr lang="ru-RU" sz="4000" i="0" dirty="0">
                <a:solidFill>
                  <a:srgbClr val="000000"/>
                </a:solidFill>
                <a:effectLst/>
                <a:latin typeface="Gill Sans Nova" panose="020B0602020104020203" pitchFamily="34" charset="0"/>
              </a:rPr>
              <a:t>ЦАРЭС </a:t>
            </a:r>
            <a:r>
              <a:rPr lang="ru" sz="4000" i="0" dirty="0">
                <a:solidFill>
                  <a:srgbClr val="000000"/>
                </a:solidFill>
                <a:effectLst/>
                <a:latin typeface="Gill Sans Nova" panose="020B0602020104020203" pitchFamily="34" charset="0"/>
              </a:rPr>
              <a:t>ПО РАСШИРЕНИЮ прав и ВОЗМОЖНОСТЕЙ ЖЕНЩИН</a:t>
            </a:r>
            <a:r>
              <a:rPr lang="ru" sz="4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(WEOP)</a:t>
            </a:r>
            <a:br>
              <a:rPr lang="en-US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B42CF-BDBD-0C82-8431-81F8744B1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373" y="5452950"/>
            <a:ext cx="10993546" cy="590321"/>
          </a:xfrm>
        </p:spPr>
        <p:txBody>
          <a:bodyPr>
            <a:normAutofit fontScale="92500" lnSpcReduction="20000"/>
          </a:bodyPr>
          <a:lstStyle/>
          <a:p>
            <a:r>
              <a:rPr lang="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Солонго</a:t>
            </a:r>
            <a:r>
              <a:rPr lang="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</a:t>
            </a:r>
            <a:r>
              <a:rPr lang="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Шархуу</a:t>
            </a:r>
            <a:endParaRPr 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r>
              <a:rPr lang="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Специалист по гендерным вопросам ЦАРЭС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6" name="Picture 5" descr="A logo with red and yellow lines&#10;&#10;Description automatically generated">
            <a:extLst>
              <a:ext uri="{FF2B5EF4-FFF2-40B4-BE49-F238E27FC236}">
                <a16:creationId xmlns:a16="http://schemas.microsoft.com/office/drawing/2014/main" id="{19C4DEE9-A147-313E-21A9-0788CE9E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0" y="4987157"/>
            <a:ext cx="1182415" cy="11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6483" y="1148429"/>
            <a:ext cx="3513529" cy="439327"/>
          </a:xfrm>
        </p:spPr>
        <p:txBody>
          <a:bodyPr>
            <a:noAutofit/>
          </a:bodyPr>
          <a:lstStyle/>
          <a:p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WEOP</a:t>
            </a:r>
            <a:endParaRPr lang="ru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472" y="2213979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6758" y="2186965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9214" y="2163034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2614" y="2160481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742" y="1866851"/>
            <a:ext cx="636623" cy="63662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3426" y="1846791"/>
            <a:ext cx="636623" cy="6366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9214" y="1858487"/>
            <a:ext cx="636623" cy="6366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9459" y="1855408"/>
            <a:ext cx="636623" cy="636623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3485" y="4001841"/>
            <a:ext cx="152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РАСШИРЕНИЕ ВОЗМОЖНОСТЕЙ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70646" y="3958182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ПЛАТФОРМА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664" y="3964605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ЖЕНСКИЙ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0158" y="3979662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В СЕТИ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68512" y="2719678"/>
            <a:ext cx="1030767" cy="919901"/>
            <a:chOff x="1065212" y="2362200"/>
            <a:chExt cx="1371599" cy="1178022"/>
          </a:xfr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621"/>
              <a:endParaRPr lang="en-US" sz="23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grpFill/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B3F854-075C-4FF3-9F56-AE53B6D867BC}"/>
              </a:ext>
            </a:extLst>
          </p:cNvPr>
          <p:cNvSpPr/>
          <p:nvPr/>
        </p:nvSpPr>
        <p:spPr>
          <a:xfrm>
            <a:off x="496276" y="4435383"/>
            <a:ext cx="11136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Онлайн-платформа по расширению прав и возможностей женщин </a:t>
            </a:r>
            <a:r>
              <a:rPr lang="ru" sz="2400" dirty="0">
                <a:solidFill>
                  <a:srgbClr val="000000"/>
                </a:solidFill>
                <a:cs typeface="Arial" panose="020B0604020202020204" pitchFamily="34" charset="0"/>
              </a:rPr>
              <a:t>ЦАРЭС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" sz="2400" dirty="0">
                <a:solidFill>
                  <a:srgbClr val="000000"/>
                </a:solidFill>
                <a:cs typeface="Arial" panose="020B0604020202020204" pitchFamily="34" charset="0"/>
              </a:rPr>
              <a:t>(WEOP) представляет собой </a:t>
            </a:r>
            <a: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комплексное</a:t>
            </a:r>
            <a:r>
              <a:rPr lang="ru" sz="2400" dirty="0">
                <a:solidFill>
                  <a:srgbClr val="000000"/>
                </a:solidFill>
                <a:cs typeface="Arial" panose="020B0604020202020204" pitchFamily="34" charset="0"/>
              </a:rPr>
              <a:t> и удобное для пользователя цифровое пространство, целью которого является расширение прав и возможностей женщин во всем регионе путем предоставления ресурсов для развития потенциала, возможностей для нетворкинга, обмена знаниями и сотрудничества с заинтересованными сторонами.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11" name="Graphic 10" descr="Internet">
            <a:extLst>
              <a:ext uri="{FF2B5EF4-FFF2-40B4-BE49-F238E27FC236}">
                <a16:creationId xmlns:a16="http://schemas.microsoft.com/office/drawing/2014/main" id="{B5D76434-CCD4-4DAD-81F3-7351560CF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788" y="2558391"/>
            <a:ext cx="1242477" cy="1242477"/>
          </a:xfrm>
          <a:prstGeom prst="rect">
            <a:avLst/>
          </a:prstGeom>
        </p:spPr>
      </p:pic>
      <p:pic>
        <p:nvPicPr>
          <p:cNvPr id="21" name="Graphic 20" descr="Connections">
            <a:extLst>
              <a:ext uri="{FF2B5EF4-FFF2-40B4-BE49-F238E27FC236}">
                <a16:creationId xmlns:a16="http://schemas.microsoft.com/office/drawing/2014/main" id="{999D3966-059F-4BFA-97DE-5AEE8578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2143" y="2536441"/>
            <a:ext cx="1264427" cy="1264427"/>
          </a:xfrm>
          <a:prstGeom prst="rect">
            <a:avLst/>
          </a:prstGeom>
        </p:spPr>
      </p:pic>
      <p:pic>
        <p:nvPicPr>
          <p:cNvPr id="34" name="Graphic 33" descr="Female Profile">
            <a:extLst>
              <a:ext uri="{FF2B5EF4-FFF2-40B4-BE49-F238E27FC236}">
                <a16:creationId xmlns:a16="http://schemas.microsoft.com/office/drawing/2014/main" id="{A3011356-B6AA-4974-A63B-504371501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822" y="2658589"/>
            <a:ext cx="1145595" cy="11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328037" y="3653138"/>
            <a:ext cx="5230395" cy="4472285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729658"/>
            <a:ext cx="11029616" cy="823021"/>
          </a:xfrm>
        </p:spPr>
        <p:txBody>
          <a:bodyPr>
            <a:normAutofit/>
          </a:bodyPr>
          <a:lstStyle/>
          <a:p>
            <a:pPr algn="ctr"/>
            <a:r>
              <a:rPr lang="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ПЛАТФОРМА И РЕСУРС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89149"/>
              </p:ext>
            </p:extLst>
          </p:nvPr>
        </p:nvGraphicFramePr>
        <p:xfrm>
          <a:off x="5346700" y="1905560"/>
          <a:ext cx="6391210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63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Платформа </a:t>
                      </a:r>
                      <a:r>
                        <a:rPr lang="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предоставит широкий спектр </a:t>
                      </a:r>
                      <a:r>
                        <a:rPr lang="ru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образовательных материалов</a:t>
                      </a:r>
                      <a:r>
                        <a:rPr lang="ru" sz="24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включая курсы, вебинары и учебные пособия (туториалы), охватывающие такие темы, как предпринимательство, лидерские качества и финансовая грамотность.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Платформа будет сотрудничать с </a:t>
                      </a:r>
                      <a:r>
                        <a:rPr lang="ru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экспертами</a:t>
                      </a:r>
                      <a:r>
                        <a:rPr lang="ru" sz="2400" b="0" i="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организациями</a:t>
                      </a:r>
                      <a:r>
                        <a:rPr lang="ru" sz="2400" b="0" i="0" u="non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разработки и курирования контента</a:t>
                      </a:r>
                      <a:r>
                        <a:rPr lang="ru" sz="24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учетом конкретных потребностей и вызовов, с которыми сталкиваются женщины в регионе </a:t>
                      </a:r>
                      <a:r>
                        <a:rPr lang="ru" sz="2400" b="1" i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ЦАРЭС</a:t>
                      </a:r>
                      <a:r>
                        <a:rPr lang="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endParaRPr lang="en-US" sz="2400" dirty="0"/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534850" y="1905560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Graphic 18" descr="Female Profile">
            <a:extLst>
              <a:ext uri="{FF2B5EF4-FFF2-40B4-BE49-F238E27FC236}">
                <a16:creationId xmlns:a16="http://schemas.microsoft.com/office/drawing/2014/main" id="{1D564FFA-2B99-430C-81CB-13E33010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270" y="2690806"/>
            <a:ext cx="2618794" cy="26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461317" y="3773607"/>
            <a:ext cx="5230395" cy="4353132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19136"/>
          </a:xfrm>
        </p:spPr>
        <p:txBody>
          <a:bodyPr>
            <a:normAutofit/>
          </a:bodyPr>
          <a:lstStyle/>
          <a:p>
            <a:pPr algn="ctr"/>
            <a:r>
              <a:rPr lang="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НЕТВОРКИНГ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34616"/>
              </p:ext>
            </p:extLst>
          </p:nvPr>
        </p:nvGraphicFramePr>
        <p:xfrm>
          <a:off x="4853638" y="1903444"/>
          <a:ext cx="6884272" cy="4998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688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991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В плане нетворкинга и формирования </a:t>
                      </a:r>
                      <a:r>
                        <a:rPr kumimoji="0" lang="ru" sz="23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общественных структур</a:t>
                      </a: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, на платформе будет создано </a:t>
                      </a:r>
                      <a:r>
                        <a:rPr kumimoji="0" lang="ru" sz="23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виртуальное сообщество</a:t>
                      </a: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, где женщины смогут безопасно общаться, </a:t>
                      </a:r>
                      <a:r>
                        <a:rPr kumimoji="0" lang="ru" sz="23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делиться опытом </a:t>
                      </a: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и </a:t>
                      </a:r>
                      <a:r>
                        <a:rPr kumimoji="0" lang="ru" sz="23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поддерживать друг друга</a:t>
                      </a: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Это может включать дискуссионные форумы, группы по интересам и </a:t>
                      </a:r>
                      <a:r>
                        <a:rPr kumimoji="0" lang="ru" sz="23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программы наставничества </a:t>
                      </a: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Будут предоставлены различные возможности для фасилитации и нетворкинга с </a:t>
                      </a:r>
                      <a:r>
                        <a:rPr kumimoji="0" lang="ru" sz="23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успешными женщинами-лидерами, предпринимателями</a:t>
                      </a: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и профессионалами посредством виртуальных мероприятий и форумов.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300816" y="2029155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B4357D-4D91-4891-AB87-9D509980FF0A}"/>
              </a:ext>
            </a:extLst>
          </p:cNvPr>
          <p:cNvGrpSpPr/>
          <p:nvPr/>
        </p:nvGrpSpPr>
        <p:grpSpPr>
          <a:xfrm>
            <a:off x="1647196" y="3429000"/>
            <a:ext cx="1878048" cy="1472323"/>
            <a:chOff x="1065212" y="2362200"/>
            <a:chExt cx="1371599" cy="1178022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8156F21A-95C1-421F-A0F9-855F5995D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621"/>
              <a:endParaRPr lang="en-US" sz="23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6CDFAA-742D-497E-A8EE-28C3BCFDA36B}"/>
                </a:ext>
              </a:extLst>
            </p:cNvPr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grpFill/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E10A98A3-0C9C-42A8-84D6-255CFBD19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0B4C226F-83FC-4E72-93BF-69839D495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625A462A-D540-4CD6-A8AA-F8C99ADF7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45956944-1C55-43FB-86CC-DF6366F4B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2D74DD9-8DCC-4CA3-8B23-AA762048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1E24DF46-6F8F-4936-B844-0651D4F4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1AFF8C36-EC31-4A71-A9C7-0F909E43F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D5196B5D-C96B-450A-A092-6C01F2B3F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485601" y="3698075"/>
            <a:ext cx="5230395" cy="4318210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850961"/>
            <a:ext cx="11029616" cy="836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/>
              </a:rPr>
              <a:t>ПРИЗНАНИЕ РАСШИРЕНИЯ ПРАВ И ВОЗМОЖНОСТЕЙ</a:t>
            </a:r>
            <a:r>
              <a:rPr lang="ru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/>
              </a:rPr>
              <a:t> </a:t>
            </a:r>
            <a:endParaRPr lang="en-US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00623"/>
              </p:ext>
            </p:extLst>
          </p:nvPr>
        </p:nvGraphicFramePr>
        <p:xfrm>
          <a:off x="6096000" y="1947664"/>
          <a:ext cx="5641910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24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Платформа будет </a:t>
                      </a:r>
                      <a:r>
                        <a:rPr kumimoji="0" lang="ru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признавать </a:t>
                      </a:r>
                      <a:r>
                        <a:rPr kumimoji="0" lang="ru" sz="24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и </a:t>
                      </a:r>
                      <a:r>
                        <a:rPr kumimoji="0" lang="ru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отмечать истории успеха</a:t>
                      </a:r>
                      <a:r>
                        <a:rPr kumimoji="0" lang="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" sz="24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посредством статей, интервью и наград, чтобы вдохновлять и </a:t>
                      </a:r>
                      <a:r>
                        <a:rPr kumimoji="0" lang="ru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мотивировать других женщин.</a:t>
                      </a:r>
                    </a:p>
                    <a:p>
                      <a:endParaRPr lang="en-US" sz="2400" dirty="0"/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775186" y="1947664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DC407AC9-C855-41B7-9AEC-7BC1093AB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347" y="3254426"/>
            <a:ext cx="1701849" cy="17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894431">
            <a:off x="1906157" y="3726636"/>
            <a:ext cx="3905802" cy="4584428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982863"/>
            <a:ext cx="11029616" cy="819224"/>
          </a:xfrm>
        </p:spPr>
        <p:txBody>
          <a:bodyPr>
            <a:normAutofit fontScale="90000"/>
          </a:bodyPr>
          <a:lstStyle/>
          <a:p>
            <a:pPr algn="ctr"/>
            <a:r>
              <a:rPr lang="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Сотрудничество с заинтересованными сторонами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54176"/>
              </p:ext>
            </p:extLst>
          </p:nvPr>
        </p:nvGraphicFramePr>
        <p:xfrm>
          <a:off x="6096000" y="1947664"/>
          <a:ext cx="5668711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66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атформа </a:t>
                      </a:r>
                      <a:r>
                        <a:rPr lang="ru" sz="2400" b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поощряет сотрудничество</a:t>
                      </a:r>
                      <a:r>
                        <a:rPr lang="ru" sz="2400" b="0" u="non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с правительствами, НПО и бизнесом в регионе ЦАРЭС с акцентом на операционные кластеры ЦАРЭС для </a:t>
                      </a:r>
                      <a:r>
                        <a:rPr lang="ru" sz="2400" b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получения поддержки, ресурсов</a:t>
                      </a:r>
                      <a:r>
                        <a:rPr lang="ru" sz="2400" b="0" u="non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" sz="2400" b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экспертного вклада </a:t>
                      </a:r>
                      <a:r>
                        <a:rPr lang="ru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для платформы.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endParaRPr lang="en-US" sz="2400" dirty="0"/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702542" y="1897236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Graphic 14" descr="Connections">
            <a:extLst>
              <a:ext uri="{FF2B5EF4-FFF2-40B4-BE49-F238E27FC236}">
                <a16:creationId xmlns:a16="http://schemas.microsoft.com/office/drawing/2014/main" id="{8026EBBB-BDC6-49A5-B3EA-A3288C7E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839" y="287694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E86ED51-9C2B-440F-B283-8D81B3FC3C32}"/>
              </a:ext>
            </a:extLst>
          </p:cNvPr>
          <p:cNvSpPr/>
          <p:nvPr/>
        </p:nvSpPr>
        <p:spPr>
          <a:xfrm>
            <a:off x="216164" y="2006079"/>
            <a:ext cx="997944" cy="1001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695" y="598109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МЕРОПРИЯТИЯ для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WEOP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1151" y="1953764"/>
            <a:ext cx="985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126">
              <a:buFont typeface="Wingdings" panose="05000000000000000000" pitchFamily="2" charset="2"/>
              <a:buChar char="Ø"/>
            </a:pPr>
            <a:r>
              <a:rPr lang="ru" sz="20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Семинар: «Улучшение сбора гендерных данных в бизнес-операциях</a:t>
            </a:r>
            <a:r>
              <a:rPr lang="ru" sz="2000" dirty="0">
                <a:latin typeface="Gill Sans MT" panose="020B0502020104020203" pitchFamily="34" charset="0"/>
                <a:ea typeface="Malgun Gothic" panose="020B0503020000020004" pitchFamily="34" charset="-127"/>
              </a:rPr>
              <a:t>»</a:t>
            </a:r>
            <a:endParaRPr lang="en-US" sz="2000" dirty="0">
              <a:latin typeface="Gill Sans Nova" panose="020B06020201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134" y="1990473"/>
            <a:ext cx="132635" cy="17541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05597" y="2283895"/>
            <a:ext cx="905178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j-lt"/>
                <a:ea typeface="Malgun Gothic"/>
                <a:cs typeface="Arial" panose="020B0604020202020204" pitchFamily="34" charset="0"/>
              </a:rPr>
              <a:t>Серия вебинаров: «Гендерно-чувствительная политика в секторе туризма»</a:t>
            </a:r>
          </a:p>
          <a:p>
            <a:pPr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j-lt"/>
                <a:ea typeface="Malgun Gothic"/>
                <a:cs typeface="Arial" panose="020B0604020202020204" pitchFamily="34" charset="0"/>
              </a:rPr>
              <a:t>Серия приглашенных </a:t>
            </a:r>
            <a:r>
              <a:rPr lang="ru-RU" sz="2000" dirty="0">
                <a:latin typeface="+mj-lt"/>
                <a:ea typeface="Malgun Gothic"/>
                <a:cs typeface="Arial" panose="020B0604020202020204" pitchFamily="34" charset="0"/>
              </a:rPr>
              <a:t>спикеров</a:t>
            </a:r>
            <a:r>
              <a:rPr lang="ru" sz="2000" dirty="0">
                <a:latin typeface="+mj-lt"/>
                <a:ea typeface="Malgun Gothic"/>
                <a:cs typeface="Arial" panose="020B0604020202020204" pitchFamily="34" charset="0"/>
              </a:rPr>
              <a:t>: «Ее история, ее сила!»</a:t>
            </a:r>
          </a:p>
          <a:p>
            <a:pPr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j-lt"/>
                <a:cs typeface="Arial" panose="020B0604020202020204" pitchFamily="34" charset="0"/>
              </a:rPr>
              <a:t>Серия вебинаров: «Повышение цифровой грамотности и маркетинговых навыков»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006641" y="3726992"/>
            <a:ext cx="129984" cy="1347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CBC7C73-7826-4550-A59A-232C1CA20D06}"/>
              </a:ext>
            </a:extLst>
          </p:cNvPr>
          <p:cNvSpPr/>
          <p:nvPr/>
        </p:nvSpPr>
        <p:spPr>
          <a:xfrm>
            <a:off x="218719" y="2000361"/>
            <a:ext cx="294111" cy="3141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63DED9-1A14-4509-9C2B-19C87A85C9C4}"/>
              </a:ext>
            </a:extLst>
          </p:cNvPr>
          <p:cNvSpPr txBox="1"/>
          <p:nvPr/>
        </p:nvSpPr>
        <p:spPr>
          <a:xfrm>
            <a:off x="188684" y="2792574"/>
            <a:ext cx="95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ЖЕНСКИЙ</a:t>
            </a:r>
          </a:p>
        </p:txBody>
      </p:sp>
      <p:pic>
        <p:nvPicPr>
          <p:cNvPr id="133" name="Graphic 132" descr="Female Profile">
            <a:extLst>
              <a:ext uri="{FF2B5EF4-FFF2-40B4-BE49-F238E27FC236}">
                <a16:creationId xmlns:a16="http://schemas.microsoft.com/office/drawing/2014/main" id="{E5EC0388-7709-4303-ABE9-0D6ACADD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45" y="2182516"/>
            <a:ext cx="854281" cy="748558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16EA44A2-119D-46C7-99CC-2C9AF37050B4}"/>
              </a:ext>
            </a:extLst>
          </p:cNvPr>
          <p:cNvSpPr/>
          <p:nvPr/>
        </p:nvSpPr>
        <p:spPr>
          <a:xfrm>
            <a:off x="1221244" y="3007621"/>
            <a:ext cx="1158062" cy="106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3C75F4E-27C2-45D7-A3E1-C27241E8D829}"/>
              </a:ext>
            </a:extLst>
          </p:cNvPr>
          <p:cNvSpPr txBox="1"/>
          <p:nvPr/>
        </p:nvSpPr>
        <p:spPr>
          <a:xfrm>
            <a:off x="1060816" y="3837227"/>
            <a:ext cx="1441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РАСШИРЕНИЕ ВОЗМОЖНОСТЕЙ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1E252B3-0387-41A3-A529-0DACD6D1F99E}"/>
              </a:ext>
            </a:extLst>
          </p:cNvPr>
          <p:cNvGrpSpPr/>
          <p:nvPr/>
        </p:nvGrpSpPr>
        <p:grpSpPr>
          <a:xfrm>
            <a:off x="1487358" y="3308972"/>
            <a:ext cx="508366" cy="465897"/>
            <a:chOff x="1065212" y="2362200"/>
            <a:chExt cx="1371599" cy="11780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A56094A4-6612-4474-BA59-1983A7D29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621"/>
              <a:endParaRPr lang="en-US" sz="23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1CC79D4-43B6-4A9C-AE6D-B3083C695A25}"/>
                </a:ext>
              </a:extLst>
            </p:cNvPr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0" name="Freeform 7">
                <a:extLst>
                  <a:ext uri="{FF2B5EF4-FFF2-40B4-BE49-F238E27FC236}">
                    <a16:creationId xmlns:a16="http://schemas.microsoft.com/office/drawing/2014/main" id="{A016049D-D43B-418F-9D96-205649C21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8">
                <a:extLst>
                  <a:ext uri="{FF2B5EF4-FFF2-40B4-BE49-F238E27FC236}">
                    <a16:creationId xmlns:a16="http://schemas.microsoft.com/office/drawing/2014/main" id="{024022BD-89EF-464E-AF02-F687494A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9">
                <a:extLst>
                  <a:ext uri="{FF2B5EF4-FFF2-40B4-BE49-F238E27FC236}">
                    <a16:creationId xmlns:a16="http://schemas.microsoft.com/office/drawing/2014/main" id="{E8D1027B-6680-4E35-A138-EF81CCAA6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0">
                <a:extLst>
                  <a:ext uri="{FF2B5EF4-FFF2-40B4-BE49-F238E27FC236}">
                    <a16:creationId xmlns:a16="http://schemas.microsoft.com/office/drawing/2014/main" id="{8497B7F6-5221-4417-8131-A41CF8820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">
                <a:extLst>
                  <a:ext uri="{FF2B5EF4-FFF2-40B4-BE49-F238E27FC236}">
                    <a16:creationId xmlns:a16="http://schemas.microsoft.com/office/drawing/2014/main" id="{B8CA751F-CCA5-4A53-8C8E-EE790E69D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">
                <a:extLst>
                  <a:ext uri="{FF2B5EF4-FFF2-40B4-BE49-F238E27FC236}">
                    <a16:creationId xmlns:a16="http://schemas.microsoft.com/office/drawing/2014/main" id="{5E162DE6-40E1-4E9E-A537-3FCBFD6D7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3">
                <a:extLst>
                  <a:ext uri="{FF2B5EF4-FFF2-40B4-BE49-F238E27FC236}">
                    <a16:creationId xmlns:a16="http://schemas.microsoft.com/office/drawing/2014/main" id="{4EF31F2E-6A89-449E-9E99-ED96B871F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4">
                <a:extLst>
                  <a:ext uri="{FF2B5EF4-FFF2-40B4-BE49-F238E27FC236}">
                    <a16:creationId xmlns:a16="http://schemas.microsoft.com/office/drawing/2014/main" id="{FA490479-011C-43BE-9A1E-59B23246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F4BDF3B-6409-4BDE-BD94-CFFF45E4C905}"/>
              </a:ext>
            </a:extLst>
          </p:cNvPr>
          <p:cNvSpPr/>
          <p:nvPr/>
        </p:nvSpPr>
        <p:spPr>
          <a:xfrm>
            <a:off x="1227848" y="3008328"/>
            <a:ext cx="367687" cy="3214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2789177-7D02-48E8-BF0D-38C5423506DA}"/>
              </a:ext>
            </a:extLst>
          </p:cNvPr>
          <p:cNvSpPr/>
          <p:nvPr/>
        </p:nvSpPr>
        <p:spPr>
          <a:xfrm>
            <a:off x="2379306" y="4049215"/>
            <a:ext cx="1259779" cy="108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CA60FE4-CB54-4620-A8A2-18B71554D719}"/>
              </a:ext>
            </a:extLst>
          </p:cNvPr>
          <p:cNvSpPr/>
          <p:nvPr/>
        </p:nvSpPr>
        <p:spPr>
          <a:xfrm>
            <a:off x="2396289" y="4060930"/>
            <a:ext cx="380111" cy="3269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77A240-F682-4B83-AC5A-1EB7EC516B44}"/>
              </a:ext>
            </a:extLst>
          </p:cNvPr>
          <p:cNvSpPr txBox="1"/>
          <p:nvPr/>
        </p:nvSpPr>
        <p:spPr>
          <a:xfrm>
            <a:off x="2577085" y="4855659"/>
            <a:ext cx="86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В СЕТИ</a:t>
            </a:r>
          </a:p>
        </p:txBody>
      </p:sp>
      <p:pic>
        <p:nvPicPr>
          <p:cNvPr id="152" name="Graphic 151" descr="Internet">
            <a:extLst>
              <a:ext uri="{FF2B5EF4-FFF2-40B4-BE49-F238E27FC236}">
                <a16:creationId xmlns:a16="http://schemas.microsoft.com/office/drawing/2014/main" id="{843DBCB8-4864-42B0-BEEA-F46883FC8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629" y="4215741"/>
            <a:ext cx="741851" cy="741851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EA3E2B66-4DB4-4430-B17F-7EA5A3E4B05B}"/>
              </a:ext>
            </a:extLst>
          </p:cNvPr>
          <p:cNvSpPr/>
          <p:nvPr/>
        </p:nvSpPr>
        <p:spPr>
          <a:xfrm>
            <a:off x="3645540" y="5130915"/>
            <a:ext cx="1259780" cy="11274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7557D15-8CF8-4D03-BA0E-C1BD8B57250A}"/>
              </a:ext>
            </a:extLst>
          </p:cNvPr>
          <p:cNvSpPr/>
          <p:nvPr/>
        </p:nvSpPr>
        <p:spPr>
          <a:xfrm>
            <a:off x="3646437" y="5140011"/>
            <a:ext cx="380111" cy="34019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ru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7E3425B-DA49-4F1A-AFD3-72F2FDB19444}"/>
              </a:ext>
            </a:extLst>
          </p:cNvPr>
          <p:cNvSpPr txBox="1"/>
          <p:nvPr/>
        </p:nvSpPr>
        <p:spPr>
          <a:xfrm>
            <a:off x="3565207" y="5999663"/>
            <a:ext cx="141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ПЛАТФОРМА</a:t>
            </a:r>
          </a:p>
        </p:txBody>
      </p:sp>
      <p:pic>
        <p:nvPicPr>
          <p:cNvPr id="156" name="Graphic 155" descr="Connections">
            <a:extLst>
              <a:ext uri="{FF2B5EF4-FFF2-40B4-BE49-F238E27FC236}">
                <a16:creationId xmlns:a16="http://schemas.microsoft.com/office/drawing/2014/main" id="{A230CB4A-F7C8-4E04-B58E-8114F1906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7182" y="5326823"/>
            <a:ext cx="754957" cy="754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88240E-EDB4-4E3E-9BB7-093F8870D425}"/>
              </a:ext>
            </a:extLst>
          </p:cNvPr>
          <p:cNvSpPr/>
          <p:nvPr/>
        </p:nvSpPr>
        <p:spPr>
          <a:xfrm>
            <a:off x="4299903" y="3718184"/>
            <a:ext cx="7682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" sz="2000" dirty="0">
                <a:cs typeface="Arial" panose="020B0604020202020204" pitchFamily="34" charset="0"/>
              </a:rPr>
              <a:t>Семинар по программе наставничества: «Сбор и анализ гендерных данных»</a:t>
            </a:r>
            <a:endParaRPr lang="en-US" sz="2000" dirty="0">
              <a:ea typeface="Malgun Gothic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" sz="2000" dirty="0">
                <a:cs typeface="Arial" panose="020B0604020202020204" pitchFamily="34" charset="0"/>
              </a:rPr>
              <a:t>Виртуальный запуск «Программы наставничества для женщин ЦАРЭС».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" sz="2000" dirty="0">
                <a:cs typeface="Arial" panose="020B0604020202020204" pitchFamily="34" charset="0"/>
              </a:rPr>
              <a:t>Региональный диалог: «Сквозь гендерную призму: Правовая инфраструктура для женского предпринимательства ЦАРЭС»</a:t>
            </a:r>
          </a:p>
        </p:txBody>
      </p:sp>
    </p:spTree>
    <p:extLst>
      <p:ext uri="{BB962C8B-B14F-4D97-AF65-F5344CB8AC3E}">
        <p14:creationId xmlns:p14="http://schemas.microsoft.com/office/powerpoint/2010/main" val="327738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1682-12AD-90A2-F172-9276049F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6198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Xianshuang Zhang</DisplayName>
        <AccountId>740</AccountId>
        <AccountType/>
      </UserInfo>
      <UserInfo>
        <DisplayName>Solongo Sharkhuu</DisplayName>
        <AccountId>2023</AccountId>
        <AccountType/>
      </UserInfo>
      <UserInfo>
        <DisplayName>Dono B. Abdurazakova</DisplayName>
        <AccountId>959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305433-C594-47AD-A94A-243C4D377EF3}">
  <ds:schemaRefs>
    <ds:schemaRef ds:uri="c1fdd505-2570-46c2-bd04-3e0f2d874cf5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f668aa56-9285-4561-92d6-d6343913a899"/>
    <ds:schemaRef ds:uri="http://purl.org/dc/terms/"/>
    <ds:schemaRef ds:uri="http://schemas.openxmlformats.org/package/2006/metadata/core-properties"/>
    <ds:schemaRef ds:uri="4d0bf39f-aee5-4194-a8cf-9eb94d9779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D7F820-BD2B-4B37-805B-05B27D046BBF}"/>
</file>

<file path=customXml/itemProps3.xml><?xml version="1.0" encoding="utf-8"?>
<ds:datastoreItem xmlns:ds="http://schemas.openxmlformats.org/officeDocument/2006/customXml" ds:itemID="{674E7762-F34C-4DC7-A95F-E65E28F1DA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{0DC39B41-CB34-1B42-A3DA-E23501B7CC0A}tf10001123</Template>
  <TotalTime>0</TotalTime>
  <Words>359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Malgun Gothic</vt:lpstr>
      <vt:lpstr>Arial</vt:lpstr>
      <vt:lpstr>Calibri</vt:lpstr>
      <vt:lpstr>Gill Sans MT</vt:lpstr>
      <vt:lpstr>Gill Sans Nova</vt:lpstr>
      <vt:lpstr>Wingdings</vt:lpstr>
      <vt:lpstr>Wingdings 2</vt:lpstr>
      <vt:lpstr>Dividend</vt:lpstr>
      <vt:lpstr>    ОНЛАЙН-ПЛАТФОРМА ЦАРЭС ПО РАСШИРЕНИЮ прав и ВОЗМОЖНОСТЕЙ ЖЕНЩИН (WEOP) </vt:lpstr>
      <vt:lpstr>WEOP</vt:lpstr>
      <vt:lpstr>ПЛАТФОРМА И РЕСУРС</vt:lpstr>
      <vt:lpstr>НЕТВОРКИНГ</vt:lpstr>
      <vt:lpstr>ПРИЗНАНИЕ РАСШИРЕНИЯ ПРАВ И ВОЗМОЖНОСТЕЙ </vt:lpstr>
      <vt:lpstr>Сотрудничество с заинтересованными сторонами</vt:lpstr>
      <vt:lpstr>МЕРОПРИЯТИЯ для WEOP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Cathrine Mae V. Gonzales</dc:creator>
  <cp:lastModifiedBy>solongosharkhuu@gmail.com</cp:lastModifiedBy>
  <cp:revision>22</cp:revision>
  <dcterms:created xsi:type="dcterms:W3CDTF">2023-11-06T04:11:01Z</dcterms:created>
  <dcterms:modified xsi:type="dcterms:W3CDTF">2024-03-21T18:26:19Z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2023-11-06T04:22:16Z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1362453a-8dad-4e49-bccc-5ab545772b4b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Dividend:8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  <property fmtid="{D5CDD505-2E9C-101B-9397-08002B2CF9AE}" pid="13" name="MSIP_Label_2059aa38-f392-4105-be92-628035578272_Enabled">
    <vt:lpwstr>true</vt:lpwstr>
  </property>
  <property fmtid="{D5CDD505-2E9C-101B-9397-08002B2CF9AE}" pid="14" name="MSIP_Label_2059aa38-f392-4105-be92-628035578272_SetDate">
    <vt:lpwstr>2023-11-08T13:57:03Z</vt:lpwstr>
  </property>
  <property fmtid="{D5CDD505-2E9C-101B-9397-08002B2CF9AE}" pid="15" name="MSIP_Label_2059aa38-f392-4105-be92-628035578272_Method">
    <vt:lpwstr>Standard</vt:lpwstr>
  </property>
  <property fmtid="{D5CDD505-2E9C-101B-9397-08002B2CF9AE}" pid="16" name="MSIP_Label_2059aa38-f392-4105-be92-628035578272_Name">
    <vt:lpwstr>IOMLb0020IN123173</vt:lpwstr>
  </property>
  <property fmtid="{D5CDD505-2E9C-101B-9397-08002B2CF9AE}" pid="17" name="MSIP_Label_2059aa38-f392-4105-be92-628035578272_SiteId">
    <vt:lpwstr>1588262d-23fb-43b4-bd6e-bce49c8e6186</vt:lpwstr>
  </property>
  <property fmtid="{D5CDD505-2E9C-101B-9397-08002B2CF9AE}" pid="18" name="MSIP_Label_2059aa38-f392-4105-be92-628035578272_ActionId">
    <vt:lpwstr>afdd8d7f-2c1f-46f6-9e89-7f992cf04ffd</vt:lpwstr>
  </property>
  <property fmtid="{D5CDD505-2E9C-101B-9397-08002B2CF9AE}" pid="19" name="MSIP_Label_2059aa38-f392-4105-be92-628035578272_ContentBits">
    <vt:lpwstr>0</vt:lpwstr>
  </property>
</Properties>
</file>