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4"/>
    <p:sldMasterId id="2147483731" r:id="rId5"/>
  </p:sldMasterIdLst>
  <p:notesMasterIdLst>
    <p:notesMasterId r:id="rId34"/>
  </p:notesMasterIdLst>
  <p:handoutMasterIdLst>
    <p:handoutMasterId r:id="rId35"/>
  </p:handoutMasterIdLst>
  <p:sldIdLst>
    <p:sldId id="344" r:id="rId6"/>
    <p:sldId id="396" r:id="rId7"/>
    <p:sldId id="474" r:id="rId8"/>
    <p:sldId id="463" r:id="rId9"/>
    <p:sldId id="469" r:id="rId10"/>
    <p:sldId id="495" r:id="rId11"/>
    <p:sldId id="496" r:id="rId12"/>
    <p:sldId id="462" r:id="rId13"/>
    <p:sldId id="476" r:id="rId14"/>
    <p:sldId id="473" r:id="rId15"/>
    <p:sldId id="471" r:id="rId16"/>
    <p:sldId id="465" r:id="rId17"/>
    <p:sldId id="490" r:id="rId18"/>
    <p:sldId id="481" r:id="rId19"/>
    <p:sldId id="489" r:id="rId20"/>
    <p:sldId id="488" r:id="rId21"/>
    <p:sldId id="491" r:id="rId22"/>
    <p:sldId id="482" r:id="rId23"/>
    <p:sldId id="483" r:id="rId24"/>
    <p:sldId id="497" r:id="rId25"/>
    <p:sldId id="487" r:id="rId26"/>
    <p:sldId id="486" r:id="rId27"/>
    <p:sldId id="475" r:id="rId28"/>
    <p:sldId id="468" r:id="rId29"/>
    <p:sldId id="467" r:id="rId30"/>
    <p:sldId id="461" r:id="rId31"/>
    <p:sldId id="466" r:id="rId32"/>
    <p:sldId id="493" r:id="rId33"/>
  </p:sldIdLst>
  <p:sldSz cx="12192000" cy="6858000"/>
  <p:notesSz cx="6985000" cy="92837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63" userDrawn="1">
          <p15:clr>
            <a:srgbClr val="A4A3A4"/>
          </p15:clr>
        </p15:guide>
        <p15:guide id="9" pos="7296" userDrawn="1">
          <p15:clr>
            <a:srgbClr val="A4A3A4"/>
          </p15:clr>
        </p15:guide>
        <p15:guide id="10" pos="1663"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048555-D54B-7C35-ACCE-0B419FCA4D9F}" name="Baskerville-Muscutt, Kez (London)" initials="BMK(" userId="S::kez.baskerville-muscutt@towerswatson.com::7fd3d2d3-7bc9-4d49-a86c-3349818102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men Maria Garcia Perez" initials="CMGP" lastIdx="4" clrIdx="0">
    <p:extLst>
      <p:ext uri="{19B8F6BF-5375-455C-9EA6-DF929625EA0E}">
        <p15:presenceInfo xmlns:p15="http://schemas.microsoft.com/office/powerpoint/2012/main" userId="S::cgarciaperez@adb.org::9c97a273-694c-487f-bc77-cb7dfef6b93d" providerId="AD"/>
      </p:ext>
    </p:extLst>
  </p:cmAuthor>
  <p:cmAuthor id="2" name="Calam, Stuart" initials="CS" lastIdx="17" clrIdx="1">
    <p:extLst>
      <p:ext uri="{19B8F6BF-5375-455C-9EA6-DF929625EA0E}">
        <p15:presenceInfo xmlns:p15="http://schemas.microsoft.com/office/powerpoint/2012/main" userId="S::stuart.calam@willistowerswatson.com::f0dea517-9dfa-470a-8a76-6b99df1e05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939"/>
    <a:srgbClr val="702082"/>
    <a:srgbClr val="A3A33F"/>
    <a:srgbClr val="8352DC"/>
    <a:srgbClr val="1FF5EB"/>
    <a:srgbClr val="808000"/>
    <a:srgbClr val="D8D7DF"/>
    <a:srgbClr val="E0AFEB"/>
    <a:srgbClr val="0033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E02B3-A33A-4266-BFCC-F6956ACBD75A}" v="25" dt="2022-11-30T06:10:38.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60"/>
  </p:normalViewPr>
  <p:slideViewPr>
    <p:cSldViewPr snapToGrid="0">
      <p:cViewPr varScale="1">
        <p:scale>
          <a:sx n="61" d="100"/>
          <a:sy n="61" d="100"/>
        </p:scale>
        <p:origin x="72" y="1020"/>
      </p:cViewPr>
      <p:guideLst>
        <p:guide orient="horz" pos="2160"/>
        <p:guide orient="horz" pos="300"/>
        <p:guide orient="horz" pos="960"/>
        <p:guide orient="horz" pos="4032"/>
        <p:guide orient="horz" pos="3840"/>
        <p:guide pos="4608"/>
        <p:guide pos="363"/>
        <p:guide pos="7296"/>
        <p:guide pos="1663"/>
        <p:guide pos="5888"/>
        <p:guide pos="6016"/>
        <p:guide pos="4480"/>
        <p:guide pos="1792"/>
        <p:guide pos="3053"/>
        <p:guide pos="320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ez78949\AppData\Local\Microsoft\Windows\INetCache\Content.Outlook\5MCKP0O2\CAREC%20ILS%20function%20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ON3-IT-STFS11P\GROUP\CRH\CRH%20Projects\2004%20ADB%20CAREC\ADB%20Central%20Asia%20Disaster%20Risk%20Shared%20Folder\15%20Portfolio%20Modelling\Country%20template\PortfolioModel_1.8Mult_v6.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ru" sz="1600" dirty="0"/>
              <a:t>Сравнение страховых возмещений: пошаговый и непрерывный триггер</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Sheet1!$Q$1</c:f>
              <c:strCache>
                <c:ptCount val="1"/>
                <c:pt idx="0">
                  <c:v> Recovery (Continuous Function) </c:v>
                </c:pt>
              </c:strCache>
            </c:strRef>
          </c:tx>
          <c:spPr>
            <a:ln w="50800" cap="rnd">
              <a:solidFill>
                <a:schemeClr val="accent3"/>
              </a:solidFill>
              <a:round/>
            </a:ln>
            <a:effectLst/>
          </c:spPr>
          <c:marker>
            <c:symbol val="none"/>
          </c:marker>
          <c:xVal>
            <c:numRef>
              <c:f>Sheet1!$P$2:$P$131</c:f>
              <c:numCache>
                <c:formatCode>General</c:formatCode>
                <c:ptCount val="130"/>
                <c:pt idx="0">
                  <c:v>0</c:v>
                </c:pt>
                <c:pt idx="1">
                  <c:v>1.0001</c:v>
                </c:pt>
                <c:pt idx="2">
                  <c:v>2</c:v>
                </c:pt>
                <c:pt idx="3">
                  <c:v>3</c:v>
                </c:pt>
                <c:pt idx="4">
                  <c:v>4</c:v>
                </c:pt>
                <c:pt idx="5">
                  <c:v>5</c:v>
                </c:pt>
                <c:pt idx="6">
                  <c:v>6</c:v>
                </c:pt>
                <c:pt idx="7">
                  <c:v>7</c:v>
                </c:pt>
                <c:pt idx="8">
                  <c:v>8</c:v>
                </c:pt>
                <c:pt idx="9">
                  <c:v>9</c:v>
                </c:pt>
                <c:pt idx="10">
                  <c:v>9.99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24.99</c:v>
                </c:pt>
                <c:pt idx="27">
                  <c:v>25</c:v>
                </c:pt>
                <c:pt idx="28">
                  <c:v>26</c:v>
                </c:pt>
                <c:pt idx="29">
                  <c:v>27</c:v>
                </c:pt>
                <c:pt idx="30">
                  <c:v>28</c:v>
                </c:pt>
                <c:pt idx="31">
                  <c:v>29</c:v>
                </c:pt>
                <c:pt idx="32">
                  <c:v>30</c:v>
                </c:pt>
                <c:pt idx="33">
                  <c:v>31</c:v>
                </c:pt>
                <c:pt idx="34">
                  <c:v>32</c:v>
                </c:pt>
                <c:pt idx="35">
                  <c:v>33</c:v>
                </c:pt>
                <c:pt idx="36">
                  <c:v>34</c:v>
                </c:pt>
                <c:pt idx="37">
                  <c:v>35</c:v>
                </c:pt>
                <c:pt idx="38">
                  <c:v>36</c:v>
                </c:pt>
                <c:pt idx="39">
                  <c:v>37</c:v>
                </c:pt>
                <c:pt idx="40">
                  <c:v>38</c:v>
                </c:pt>
                <c:pt idx="41">
                  <c:v>39</c:v>
                </c:pt>
                <c:pt idx="42">
                  <c:v>40</c:v>
                </c:pt>
                <c:pt idx="43">
                  <c:v>41</c:v>
                </c:pt>
                <c:pt idx="44">
                  <c:v>42</c:v>
                </c:pt>
                <c:pt idx="45">
                  <c:v>43</c:v>
                </c:pt>
                <c:pt idx="46">
                  <c:v>44</c:v>
                </c:pt>
                <c:pt idx="47">
                  <c:v>45</c:v>
                </c:pt>
                <c:pt idx="48">
                  <c:v>46</c:v>
                </c:pt>
                <c:pt idx="49">
                  <c:v>47</c:v>
                </c:pt>
                <c:pt idx="50">
                  <c:v>48</c:v>
                </c:pt>
                <c:pt idx="51">
                  <c:v>49</c:v>
                </c:pt>
                <c:pt idx="52">
                  <c:v>49.99</c:v>
                </c:pt>
                <c:pt idx="53">
                  <c:v>50</c:v>
                </c:pt>
                <c:pt idx="54">
                  <c:v>51</c:v>
                </c:pt>
                <c:pt idx="55">
                  <c:v>52</c:v>
                </c:pt>
                <c:pt idx="56">
                  <c:v>53</c:v>
                </c:pt>
                <c:pt idx="57">
                  <c:v>54</c:v>
                </c:pt>
                <c:pt idx="58">
                  <c:v>55</c:v>
                </c:pt>
                <c:pt idx="59">
                  <c:v>56</c:v>
                </c:pt>
                <c:pt idx="60">
                  <c:v>57</c:v>
                </c:pt>
                <c:pt idx="61">
                  <c:v>58</c:v>
                </c:pt>
                <c:pt idx="62">
                  <c:v>59</c:v>
                </c:pt>
                <c:pt idx="63">
                  <c:v>60</c:v>
                </c:pt>
                <c:pt idx="64">
                  <c:v>61</c:v>
                </c:pt>
                <c:pt idx="65">
                  <c:v>62</c:v>
                </c:pt>
                <c:pt idx="66">
                  <c:v>63</c:v>
                </c:pt>
                <c:pt idx="67">
                  <c:v>64</c:v>
                </c:pt>
                <c:pt idx="68">
                  <c:v>65</c:v>
                </c:pt>
                <c:pt idx="69">
                  <c:v>66</c:v>
                </c:pt>
                <c:pt idx="70">
                  <c:v>67</c:v>
                </c:pt>
                <c:pt idx="71">
                  <c:v>68</c:v>
                </c:pt>
                <c:pt idx="72">
                  <c:v>69</c:v>
                </c:pt>
                <c:pt idx="73">
                  <c:v>70</c:v>
                </c:pt>
                <c:pt idx="74">
                  <c:v>71</c:v>
                </c:pt>
                <c:pt idx="75">
                  <c:v>72</c:v>
                </c:pt>
                <c:pt idx="76">
                  <c:v>73</c:v>
                </c:pt>
                <c:pt idx="77">
                  <c:v>74</c:v>
                </c:pt>
                <c:pt idx="78">
                  <c:v>75</c:v>
                </c:pt>
                <c:pt idx="79">
                  <c:v>76</c:v>
                </c:pt>
                <c:pt idx="80">
                  <c:v>77</c:v>
                </c:pt>
                <c:pt idx="81">
                  <c:v>78</c:v>
                </c:pt>
                <c:pt idx="82">
                  <c:v>79</c:v>
                </c:pt>
                <c:pt idx="83">
                  <c:v>80</c:v>
                </c:pt>
                <c:pt idx="84">
                  <c:v>81</c:v>
                </c:pt>
                <c:pt idx="85">
                  <c:v>82</c:v>
                </c:pt>
                <c:pt idx="86">
                  <c:v>83</c:v>
                </c:pt>
                <c:pt idx="87">
                  <c:v>84</c:v>
                </c:pt>
                <c:pt idx="88">
                  <c:v>85</c:v>
                </c:pt>
                <c:pt idx="89">
                  <c:v>86</c:v>
                </c:pt>
                <c:pt idx="90">
                  <c:v>87</c:v>
                </c:pt>
                <c:pt idx="91">
                  <c:v>88</c:v>
                </c:pt>
                <c:pt idx="92">
                  <c:v>89</c:v>
                </c:pt>
                <c:pt idx="93">
                  <c:v>90</c:v>
                </c:pt>
                <c:pt idx="94">
                  <c:v>91</c:v>
                </c:pt>
                <c:pt idx="95">
                  <c:v>92</c:v>
                </c:pt>
                <c:pt idx="96">
                  <c:v>93</c:v>
                </c:pt>
                <c:pt idx="97">
                  <c:v>94</c:v>
                </c:pt>
                <c:pt idx="98">
                  <c:v>95</c:v>
                </c:pt>
                <c:pt idx="99">
                  <c:v>96</c:v>
                </c:pt>
                <c:pt idx="100">
                  <c:v>97</c:v>
                </c:pt>
                <c:pt idx="101">
                  <c:v>98</c:v>
                </c:pt>
                <c:pt idx="102">
                  <c:v>99</c:v>
                </c:pt>
                <c:pt idx="103">
                  <c:v>99.9</c:v>
                </c:pt>
                <c:pt idx="104">
                  <c:v>100</c:v>
                </c:pt>
                <c:pt idx="105">
                  <c:v>101</c:v>
                </c:pt>
                <c:pt idx="106">
                  <c:v>102</c:v>
                </c:pt>
                <c:pt idx="107">
                  <c:v>103</c:v>
                </c:pt>
                <c:pt idx="108">
                  <c:v>104</c:v>
                </c:pt>
                <c:pt idx="109">
                  <c:v>105</c:v>
                </c:pt>
                <c:pt idx="110">
                  <c:v>106</c:v>
                </c:pt>
                <c:pt idx="111">
                  <c:v>107</c:v>
                </c:pt>
                <c:pt idx="112">
                  <c:v>108</c:v>
                </c:pt>
                <c:pt idx="113">
                  <c:v>109</c:v>
                </c:pt>
                <c:pt idx="114">
                  <c:v>110</c:v>
                </c:pt>
                <c:pt idx="115">
                  <c:v>111</c:v>
                </c:pt>
                <c:pt idx="116">
                  <c:v>112</c:v>
                </c:pt>
                <c:pt idx="117">
                  <c:v>113</c:v>
                </c:pt>
                <c:pt idx="118">
                  <c:v>114</c:v>
                </c:pt>
                <c:pt idx="119">
                  <c:v>115</c:v>
                </c:pt>
                <c:pt idx="120">
                  <c:v>116</c:v>
                </c:pt>
                <c:pt idx="121">
                  <c:v>117</c:v>
                </c:pt>
                <c:pt idx="122">
                  <c:v>118</c:v>
                </c:pt>
                <c:pt idx="123">
                  <c:v>119</c:v>
                </c:pt>
                <c:pt idx="124">
                  <c:v>120</c:v>
                </c:pt>
                <c:pt idx="125">
                  <c:v>121</c:v>
                </c:pt>
                <c:pt idx="126">
                  <c:v>122</c:v>
                </c:pt>
                <c:pt idx="127">
                  <c:v>123</c:v>
                </c:pt>
                <c:pt idx="128">
                  <c:v>124</c:v>
                </c:pt>
                <c:pt idx="129">
                  <c:v>125</c:v>
                </c:pt>
              </c:numCache>
            </c:numRef>
          </c:xVal>
          <c:yVal>
            <c:numRef>
              <c:f>Sheet1!$Q$2:$Q$131</c:f>
              <c:numCache>
                <c:formatCode>_-* #,##0_-;\-* #,##0_-;_-* "-"??_-;_-@_-</c:formatCode>
                <c:ptCount val="130"/>
                <c:pt idx="0">
                  <c:v>0</c:v>
                </c:pt>
                <c:pt idx="1">
                  <c:v>0</c:v>
                </c:pt>
                <c:pt idx="2">
                  <c:v>0</c:v>
                </c:pt>
                <c:pt idx="3">
                  <c:v>0</c:v>
                </c:pt>
                <c:pt idx="4">
                  <c:v>0</c:v>
                </c:pt>
                <c:pt idx="5">
                  <c:v>0</c:v>
                </c:pt>
                <c:pt idx="6">
                  <c:v>0</c:v>
                </c:pt>
                <c:pt idx="7">
                  <c:v>0</c:v>
                </c:pt>
                <c:pt idx="8">
                  <c:v>0</c:v>
                </c:pt>
                <c:pt idx="9">
                  <c:v>0</c:v>
                </c:pt>
                <c:pt idx="10">
                  <c:v>0</c:v>
                </c:pt>
                <c:pt idx="11">
                  <c:v>1000000</c:v>
                </c:pt>
                <c:pt idx="12">
                  <c:v>1107397.2703971227</c:v>
                </c:pt>
                <c:pt idx="13">
                  <c:v>1244232.6698430935</c:v>
                </c:pt>
                <c:pt idx="14">
                  <c:v>1352669.1244385384</c:v>
                </c:pt>
                <c:pt idx="15">
                  <c:v>1464381.690847205</c:v>
                </c:pt>
                <c:pt idx="16">
                  <c:v>1566914.4057619118</c:v>
                </c:pt>
                <c:pt idx="17">
                  <c:v>1682833.5885454218</c:v>
                </c:pt>
                <c:pt idx="18">
                  <c:v>1782867.4065364907</c:v>
                </c:pt>
                <c:pt idx="19">
                  <c:v>1942473.1514843213</c:v>
                </c:pt>
                <c:pt idx="20">
                  <c:v>2075250.1649133188</c:v>
                </c:pt>
                <c:pt idx="21">
                  <c:v>2152619.7357634287</c:v>
                </c:pt>
                <c:pt idx="22">
                  <c:v>2299013.3853595364</c:v>
                </c:pt>
                <c:pt idx="23">
                  <c:v>2399707.8629623898</c:v>
                </c:pt>
                <c:pt idx="24">
                  <c:v>2567358.7714897483</c:v>
                </c:pt>
                <c:pt idx="25">
                  <c:v>2668989.0657463274</c:v>
                </c:pt>
                <c:pt idx="26">
                  <c:v>2769721.8592333482</c:v>
                </c:pt>
                <c:pt idx="27">
                  <c:v>2770596.1499882545</c:v>
                </c:pt>
                <c:pt idx="28">
                  <c:v>2877372.4478663411</c:v>
                </c:pt>
                <c:pt idx="29">
                  <c:v>2951180.2787864292</c:v>
                </c:pt>
                <c:pt idx="30">
                  <c:v>3028395.6243063142</c:v>
                </c:pt>
                <c:pt idx="31">
                  <c:v>3133338.7406118531</c:v>
                </c:pt>
                <c:pt idx="32">
                  <c:v>3234082.5835126084</c:v>
                </c:pt>
                <c:pt idx="33">
                  <c:v>3419153.0711772377</c:v>
                </c:pt>
                <c:pt idx="34">
                  <c:v>3557196.9431141163</c:v>
                </c:pt>
                <c:pt idx="35">
                  <c:v>3696141.8273563613</c:v>
                </c:pt>
                <c:pt idx="36">
                  <c:v>3827505.3931675931</c:v>
                </c:pt>
                <c:pt idx="37">
                  <c:v>3903927.4869554066</c:v>
                </c:pt>
                <c:pt idx="38">
                  <c:v>3992027.427213579</c:v>
                </c:pt>
                <c:pt idx="39">
                  <c:v>4133246.739622056</c:v>
                </c:pt>
                <c:pt idx="40">
                  <c:v>4297283.6514384979</c:v>
                </c:pt>
                <c:pt idx="41">
                  <c:v>4538799.600694566</c:v>
                </c:pt>
                <c:pt idx="42">
                  <c:v>4634168.1058025854</c:v>
                </c:pt>
                <c:pt idx="43">
                  <c:v>4757901.6319058677</c:v>
                </c:pt>
                <c:pt idx="44">
                  <c:v>4902073.4558027163</c:v>
                </c:pt>
                <c:pt idx="45">
                  <c:v>4966331.1694872947</c:v>
                </c:pt>
                <c:pt idx="46">
                  <c:v>5076126.1022940055</c:v>
                </c:pt>
                <c:pt idx="47">
                  <c:v>5202033.318094884</c:v>
                </c:pt>
                <c:pt idx="48">
                  <c:v>5273098.2994122868</c:v>
                </c:pt>
                <c:pt idx="49">
                  <c:v>5362302.3018410141</c:v>
                </c:pt>
                <c:pt idx="50">
                  <c:v>5468805.2110448955</c:v>
                </c:pt>
                <c:pt idx="51">
                  <c:v>5557464.8289078688</c:v>
                </c:pt>
                <c:pt idx="52">
                  <c:v>5668708.7988939211</c:v>
                </c:pt>
                <c:pt idx="53">
                  <c:v>5668998.0330836941</c:v>
                </c:pt>
                <c:pt idx="54">
                  <c:v>5738578.41070762</c:v>
                </c:pt>
                <c:pt idx="55">
                  <c:v>5855938.7841693051</c:v>
                </c:pt>
                <c:pt idx="56">
                  <c:v>6009236.8093928071</c:v>
                </c:pt>
                <c:pt idx="57">
                  <c:v>6124485.5250039687</c:v>
                </c:pt>
                <c:pt idx="58">
                  <c:v>6263882.9971254934</c:v>
                </c:pt>
                <c:pt idx="59">
                  <c:v>6356639.6200545439</c:v>
                </c:pt>
                <c:pt idx="60">
                  <c:v>6423300.7336670328</c:v>
                </c:pt>
                <c:pt idx="61">
                  <c:v>6466967.59559057</c:v>
                </c:pt>
                <c:pt idx="62">
                  <c:v>6539591.9339995459</c:v>
                </c:pt>
                <c:pt idx="63">
                  <c:v>6737411.1051023528</c:v>
                </c:pt>
                <c:pt idx="64">
                  <c:v>6812482.0992316753</c:v>
                </c:pt>
                <c:pt idx="65">
                  <c:v>6932139.0665029921</c:v>
                </c:pt>
                <c:pt idx="66">
                  <c:v>6969167.2380492305</c:v>
                </c:pt>
                <c:pt idx="67">
                  <c:v>7079092.6875724318</c:v>
                </c:pt>
                <c:pt idx="68">
                  <c:v>7114100.3699415494</c:v>
                </c:pt>
                <c:pt idx="69">
                  <c:v>7129907.7363712918</c:v>
                </c:pt>
                <c:pt idx="70">
                  <c:v>7176235.6457457691</c:v>
                </c:pt>
                <c:pt idx="71">
                  <c:v>7195359.088557642</c:v>
                </c:pt>
                <c:pt idx="72">
                  <c:v>7214704.3577507678</c:v>
                </c:pt>
                <c:pt idx="73">
                  <c:v>7312226.7847188776</c:v>
                </c:pt>
                <c:pt idx="74">
                  <c:v>7403927.6063426184</c:v>
                </c:pt>
                <c:pt idx="75">
                  <c:v>7446914.1179211745</c:v>
                </c:pt>
                <c:pt idx="76">
                  <c:v>7673022.979817586</c:v>
                </c:pt>
                <c:pt idx="77">
                  <c:v>7730127.372321317</c:v>
                </c:pt>
                <c:pt idx="78">
                  <c:v>7749497.1759226965</c:v>
                </c:pt>
                <c:pt idx="79">
                  <c:v>7827361.2513691839</c:v>
                </c:pt>
                <c:pt idx="80">
                  <c:v>8077359.3807630269</c:v>
                </c:pt>
                <c:pt idx="81">
                  <c:v>8130297.0187065182</c:v>
                </c:pt>
                <c:pt idx="82">
                  <c:v>8203861.7322095372</c:v>
                </c:pt>
                <c:pt idx="83">
                  <c:v>8369147.2263234444</c:v>
                </c:pt>
                <c:pt idx="84">
                  <c:v>8454414.5437154174</c:v>
                </c:pt>
                <c:pt idx="85">
                  <c:v>8586269.6398019083</c:v>
                </c:pt>
                <c:pt idx="86">
                  <c:v>8635832.5231079739</c:v>
                </c:pt>
                <c:pt idx="87">
                  <c:v>8737544.8960602134</c:v>
                </c:pt>
                <c:pt idx="88">
                  <c:v>8807307.1373651531</c:v>
                </c:pt>
                <c:pt idx="89">
                  <c:v>8894248.3998709377</c:v>
                </c:pt>
                <c:pt idx="90">
                  <c:v>8935933.0750279166</c:v>
                </c:pt>
                <c:pt idx="91">
                  <c:v>9065925.0112072844</c:v>
                </c:pt>
                <c:pt idx="92">
                  <c:v>9133984.7006094512</c:v>
                </c:pt>
                <c:pt idx="93">
                  <c:v>9215120.6452864874</c:v>
                </c:pt>
                <c:pt idx="94">
                  <c:v>9350610.2794255484</c:v>
                </c:pt>
                <c:pt idx="95">
                  <c:v>9405017.2928043064</c:v>
                </c:pt>
                <c:pt idx="96">
                  <c:v>9570709.4757784698</c:v>
                </c:pt>
                <c:pt idx="97">
                  <c:v>9669119.1592570581</c:v>
                </c:pt>
                <c:pt idx="98">
                  <c:v>9723986.3101204131</c:v>
                </c:pt>
                <c:pt idx="99">
                  <c:v>9795279.6355756205</c:v>
                </c:pt>
                <c:pt idx="100">
                  <c:v>9827567.4379678518</c:v>
                </c:pt>
                <c:pt idx="101">
                  <c:v>9877948.0035490822</c:v>
                </c:pt>
                <c:pt idx="102">
                  <c:v>9892085.2195341717</c:v>
                </c:pt>
                <c:pt idx="103">
                  <c:v>9988143.7125454079</c:v>
                </c:pt>
                <c:pt idx="104">
                  <c:v>10000000</c:v>
                </c:pt>
                <c:pt idx="105">
                  <c:v>10000000</c:v>
                </c:pt>
                <c:pt idx="106">
                  <c:v>10000000</c:v>
                </c:pt>
                <c:pt idx="107">
                  <c:v>10000000</c:v>
                </c:pt>
                <c:pt idx="108">
                  <c:v>10000000</c:v>
                </c:pt>
                <c:pt idx="109">
                  <c:v>10000000</c:v>
                </c:pt>
                <c:pt idx="110">
                  <c:v>10000000</c:v>
                </c:pt>
                <c:pt idx="111">
                  <c:v>10000000</c:v>
                </c:pt>
                <c:pt idx="112">
                  <c:v>10000000</c:v>
                </c:pt>
                <c:pt idx="113">
                  <c:v>10000000</c:v>
                </c:pt>
                <c:pt idx="114">
                  <c:v>10000000</c:v>
                </c:pt>
                <c:pt idx="115">
                  <c:v>10000000</c:v>
                </c:pt>
                <c:pt idx="116">
                  <c:v>10000000</c:v>
                </c:pt>
                <c:pt idx="117">
                  <c:v>10000000</c:v>
                </c:pt>
                <c:pt idx="118">
                  <c:v>10000000</c:v>
                </c:pt>
                <c:pt idx="119">
                  <c:v>10000000</c:v>
                </c:pt>
                <c:pt idx="120">
                  <c:v>10000000</c:v>
                </c:pt>
                <c:pt idx="121">
                  <c:v>10000000</c:v>
                </c:pt>
                <c:pt idx="122">
                  <c:v>10000000</c:v>
                </c:pt>
                <c:pt idx="123">
                  <c:v>10000000</c:v>
                </c:pt>
                <c:pt idx="124">
                  <c:v>10000000</c:v>
                </c:pt>
                <c:pt idx="125">
                  <c:v>10000000</c:v>
                </c:pt>
                <c:pt idx="126">
                  <c:v>10000000</c:v>
                </c:pt>
                <c:pt idx="127">
                  <c:v>10000000</c:v>
                </c:pt>
                <c:pt idx="128">
                  <c:v>10000000</c:v>
                </c:pt>
                <c:pt idx="129">
                  <c:v>10000000</c:v>
                </c:pt>
              </c:numCache>
            </c:numRef>
          </c:yVal>
          <c:smooth val="1"/>
          <c:extLst>
            <c:ext xmlns:c16="http://schemas.microsoft.com/office/drawing/2014/chart" uri="{C3380CC4-5D6E-409C-BE32-E72D297353CC}">
              <c16:uniqueId val="{00000000-81B7-4D39-B164-2259779C0AF6}"/>
            </c:ext>
          </c:extLst>
        </c:ser>
        <c:ser>
          <c:idx val="1"/>
          <c:order val="1"/>
          <c:tx>
            <c:strRef>
              <c:f>Sheet1!$R$1</c:f>
              <c:strCache>
                <c:ptCount val="1"/>
                <c:pt idx="0">
                  <c:v> Recovery (Step Function Function) </c:v>
                </c:pt>
              </c:strCache>
            </c:strRef>
          </c:tx>
          <c:spPr>
            <a:ln w="28575" cap="rnd">
              <a:solidFill>
                <a:schemeClr val="tx1">
                  <a:lumMod val="75000"/>
                  <a:lumOff val="25000"/>
                </a:schemeClr>
              </a:solidFill>
              <a:prstDash val="sysDash"/>
              <a:round/>
            </a:ln>
            <a:effectLst/>
          </c:spPr>
          <c:marker>
            <c:symbol val="none"/>
          </c:marker>
          <c:dPt>
            <c:idx val="94"/>
            <c:marker>
              <c:symbol val="none"/>
            </c:marker>
            <c:bubble3D val="0"/>
            <c:spPr>
              <a:ln w="25400" cap="rnd">
                <a:solidFill>
                  <a:schemeClr val="tx1">
                    <a:lumMod val="75000"/>
                    <a:lumOff val="25000"/>
                  </a:schemeClr>
                </a:solidFill>
                <a:prstDash val="sysDash"/>
                <a:round/>
              </a:ln>
              <a:effectLst/>
            </c:spPr>
            <c:extLst>
              <c:ext xmlns:c16="http://schemas.microsoft.com/office/drawing/2014/chart" uri="{C3380CC4-5D6E-409C-BE32-E72D297353CC}">
                <c16:uniqueId val="{00000002-81B7-4D39-B164-2259779C0AF6}"/>
              </c:ext>
            </c:extLst>
          </c:dPt>
          <c:xVal>
            <c:numRef>
              <c:f>Sheet1!$P$2:$P$131</c:f>
              <c:numCache>
                <c:formatCode>General</c:formatCode>
                <c:ptCount val="130"/>
                <c:pt idx="0">
                  <c:v>0</c:v>
                </c:pt>
                <c:pt idx="1">
                  <c:v>1.0001</c:v>
                </c:pt>
                <c:pt idx="2">
                  <c:v>2</c:v>
                </c:pt>
                <c:pt idx="3">
                  <c:v>3</c:v>
                </c:pt>
                <c:pt idx="4">
                  <c:v>4</c:v>
                </c:pt>
                <c:pt idx="5">
                  <c:v>5</c:v>
                </c:pt>
                <c:pt idx="6">
                  <c:v>6</c:v>
                </c:pt>
                <c:pt idx="7">
                  <c:v>7</c:v>
                </c:pt>
                <c:pt idx="8">
                  <c:v>8</c:v>
                </c:pt>
                <c:pt idx="9">
                  <c:v>9</c:v>
                </c:pt>
                <c:pt idx="10">
                  <c:v>9.99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24.99</c:v>
                </c:pt>
                <c:pt idx="27">
                  <c:v>25</c:v>
                </c:pt>
                <c:pt idx="28">
                  <c:v>26</c:v>
                </c:pt>
                <c:pt idx="29">
                  <c:v>27</c:v>
                </c:pt>
                <c:pt idx="30">
                  <c:v>28</c:v>
                </c:pt>
                <c:pt idx="31">
                  <c:v>29</c:v>
                </c:pt>
                <c:pt idx="32">
                  <c:v>30</c:v>
                </c:pt>
                <c:pt idx="33">
                  <c:v>31</c:v>
                </c:pt>
                <c:pt idx="34">
                  <c:v>32</c:v>
                </c:pt>
                <c:pt idx="35">
                  <c:v>33</c:v>
                </c:pt>
                <c:pt idx="36">
                  <c:v>34</c:v>
                </c:pt>
                <c:pt idx="37">
                  <c:v>35</c:v>
                </c:pt>
                <c:pt idx="38">
                  <c:v>36</c:v>
                </c:pt>
                <c:pt idx="39">
                  <c:v>37</c:v>
                </c:pt>
                <c:pt idx="40">
                  <c:v>38</c:v>
                </c:pt>
                <c:pt idx="41">
                  <c:v>39</c:v>
                </c:pt>
                <c:pt idx="42">
                  <c:v>40</c:v>
                </c:pt>
                <c:pt idx="43">
                  <c:v>41</c:v>
                </c:pt>
                <c:pt idx="44">
                  <c:v>42</c:v>
                </c:pt>
                <c:pt idx="45">
                  <c:v>43</c:v>
                </c:pt>
                <c:pt idx="46">
                  <c:v>44</c:v>
                </c:pt>
                <c:pt idx="47">
                  <c:v>45</c:v>
                </c:pt>
                <c:pt idx="48">
                  <c:v>46</c:v>
                </c:pt>
                <c:pt idx="49">
                  <c:v>47</c:v>
                </c:pt>
                <c:pt idx="50">
                  <c:v>48</c:v>
                </c:pt>
                <c:pt idx="51">
                  <c:v>49</c:v>
                </c:pt>
                <c:pt idx="52">
                  <c:v>49.99</c:v>
                </c:pt>
                <c:pt idx="53">
                  <c:v>50</c:v>
                </c:pt>
                <c:pt idx="54">
                  <c:v>51</c:v>
                </c:pt>
                <c:pt idx="55">
                  <c:v>52</c:v>
                </c:pt>
                <c:pt idx="56">
                  <c:v>53</c:v>
                </c:pt>
                <c:pt idx="57">
                  <c:v>54</c:v>
                </c:pt>
                <c:pt idx="58">
                  <c:v>55</c:v>
                </c:pt>
                <c:pt idx="59">
                  <c:v>56</c:v>
                </c:pt>
                <c:pt idx="60">
                  <c:v>57</c:v>
                </c:pt>
                <c:pt idx="61">
                  <c:v>58</c:v>
                </c:pt>
                <c:pt idx="62">
                  <c:v>59</c:v>
                </c:pt>
                <c:pt idx="63">
                  <c:v>60</c:v>
                </c:pt>
                <c:pt idx="64">
                  <c:v>61</c:v>
                </c:pt>
                <c:pt idx="65">
                  <c:v>62</c:v>
                </c:pt>
                <c:pt idx="66">
                  <c:v>63</c:v>
                </c:pt>
                <c:pt idx="67">
                  <c:v>64</c:v>
                </c:pt>
                <c:pt idx="68">
                  <c:v>65</c:v>
                </c:pt>
                <c:pt idx="69">
                  <c:v>66</c:v>
                </c:pt>
                <c:pt idx="70">
                  <c:v>67</c:v>
                </c:pt>
                <c:pt idx="71">
                  <c:v>68</c:v>
                </c:pt>
                <c:pt idx="72">
                  <c:v>69</c:v>
                </c:pt>
                <c:pt idx="73">
                  <c:v>70</c:v>
                </c:pt>
                <c:pt idx="74">
                  <c:v>71</c:v>
                </c:pt>
                <c:pt idx="75">
                  <c:v>72</c:v>
                </c:pt>
                <c:pt idx="76">
                  <c:v>73</c:v>
                </c:pt>
                <c:pt idx="77">
                  <c:v>74</c:v>
                </c:pt>
                <c:pt idx="78">
                  <c:v>75</c:v>
                </c:pt>
                <c:pt idx="79">
                  <c:v>76</c:v>
                </c:pt>
                <c:pt idx="80">
                  <c:v>77</c:v>
                </c:pt>
                <c:pt idx="81">
                  <c:v>78</c:v>
                </c:pt>
                <c:pt idx="82">
                  <c:v>79</c:v>
                </c:pt>
                <c:pt idx="83">
                  <c:v>80</c:v>
                </c:pt>
                <c:pt idx="84">
                  <c:v>81</c:v>
                </c:pt>
                <c:pt idx="85">
                  <c:v>82</c:v>
                </c:pt>
                <c:pt idx="86">
                  <c:v>83</c:v>
                </c:pt>
                <c:pt idx="87">
                  <c:v>84</c:v>
                </c:pt>
                <c:pt idx="88">
                  <c:v>85</c:v>
                </c:pt>
                <c:pt idx="89">
                  <c:v>86</c:v>
                </c:pt>
                <c:pt idx="90">
                  <c:v>87</c:v>
                </c:pt>
                <c:pt idx="91">
                  <c:v>88</c:v>
                </c:pt>
                <c:pt idx="92">
                  <c:v>89</c:v>
                </c:pt>
                <c:pt idx="93">
                  <c:v>90</c:v>
                </c:pt>
                <c:pt idx="94">
                  <c:v>91</c:v>
                </c:pt>
                <c:pt idx="95">
                  <c:v>92</c:v>
                </c:pt>
                <c:pt idx="96">
                  <c:v>93</c:v>
                </c:pt>
                <c:pt idx="97">
                  <c:v>94</c:v>
                </c:pt>
                <c:pt idx="98">
                  <c:v>95</c:v>
                </c:pt>
                <c:pt idx="99">
                  <c:v>96</c:v>
                </c:pt>
                <c:pt idx="100">
                  <c:v>97</c:v>
                </c:pt>
                <c:pt idx="101">
                  <c:v>98</c:v>
                </c:pt>
                <c:pt idx="102">
                  <c:v>99</c:v>
                </c:pt>
                <c:pt idx="103">
                  <c:v>99.9</c:v>
                </c:pt>
                <c:pt idx="104">
                  <c:v>100</c:v>
                </c:pt>
                <c:pt idx="105">
                  <c:v>101</c:v>
                </c:pt>
                <c:pt idx="106">
                  <c:v>102</c:v>
                </c:pt>
                <c:pt idx="107">
                  <c:v>103</c:v>
                </c:pt>
                <c:pt idx="108">
                  <c:v>104</c:v>
                </c:pt>
                <c:pt idx="109">
                  <c:v>105</c:v>
                </c:pt>
                <c:pt idx="110">
                  <c:v>106</c:v>
                </c:pt>
                <c:pt idx="111">
                  <c:v>107</c:v>
                </c:pt>
                <c:pt idx="112">
                  <c:v>108</c:v>
                </c:pt>
                <c:pt idx="113">
                  <c:v>109</c:v>
                </c:pt>
                <c:pt idx="114">
                  <c:v>110</c:v>
                </c:pt>
                <c:pt idx="115">
                  <c:v>111</c:v>
                </c:pt>
                <c:pt idx="116">
                  <c:v>112</c:v>
                </c:pt>
                <c:pt idx="117">
                  <c:v>113</c:v>
                </c:pt>
                <c:pt idx="118">
                  <c:v>114</c:v>
                </c:pt>
                <c:pt idx="119">
                  <c:v>115</c:v>
                </c:pt>
                <c:pt idx="120">
                  <c:v>116</c:v>
                </c:pt>
                <c:pt idx="121">
                  <c:v>117</c:v>
                </c:pt>
                <c:pt idx="122">
                  <c:v>118</c:v>
                </c:pt>
                <c:pt idx="123">
                  <c:v>119</c:v>
                </c:pt>
                <c:pt idx="124">
                  <c:v>120</c:v>
                </c:pt>
                <c:pt idx="125">
                  <c:v>121</c:v>
                </c:pt>
                <c:pt idx="126">
                  <c:v>122</c:v>
                </c:pt>
                <c:pt idx="127">
                  <c:v>123</c:v>
                </c:pt>
                <c:pt idx="128">
                  <c:v>124</c:v>
                </c:pt>
                <c:pt idx="129">
                  <c:v>125</c:v>
                </c:pt>
              </c:numCache>
            </c:numRef>
          </c:xVal>
          <c:yVal>
            <c:numRef>
              <c:f>Sheet1!$R$2:$R$131</c:f>
              <c:numCache>
                <c:formatCode>_-* #,##0_-;\-* #,##0_-;_-* "-"??_-;_-@_-</c:formatCode>
                <c:ptCount val="130"/>
                <c:pt idx="0">
                  <c:v>0</c:v>
                </c:pt>
                <c:pt idx="1">
                  <c:v>0</c:v>
                </c:pt>
                <c:pt idx="2">
                  <c:v>0</c:v>
                </c:pt>
                <c:pt idx="3">
                  <c:v>0</c:v>
                </c:pt>
                <c:pt idx="4">
                  <c:v>0</c:v>
                </c:pt>
                <c:pt idx="5">
                  <c:v>0</c:v>
                </c:pt>
                <c:pt idx="6">
                  <c:v>0</c:v>
                </c:pt>
                <c:pt idx="7">
                  <c:v>0</c:v>
                </c:pt>
                <c:pt idx="8">
                  <c:v>0</c:v>
                </c:pt>
                <c:pt idx="9">
                  <c:v>0</c:v>
                </c:pt>
                <c:pt idx="10">
                  <c:v>0</c:v>
                </c:pt>
                <c:pt idx="11">
                  <c:v>1000000</c:v>
                </c:pt>
                <c:pt idx="12">
                  <c:v>1000000</c:v>
                </c:pt>
                <c:pt idx="13">
                  <c:v>1000000</c:v>
                </c:pt>
                <c:pt idx="14">
                  <c:v>1000000</c:v>
                </c:pt>
                <c:pt idx="15">
                  <c:v>1000000</c:v>
                </c:pt>
                <c:pt idx="16">
                  <c:v>1000000</c:v>
                </c:pt>
                <c:pt idx="17">
                  <c:v>1000000</c:v>
                </c:pt>
                <c:pt idx="18">
                  <c:v>1000000</c:v>
                </c:pt>
                <c:pt idx="19">
                  <c:v>1000000</c:v>
                </c:pt>
                <c:pt idx="20">
                  <c:v>1000000</c:v>
                </c:pt>
                <c:pt idx="21">
                  <c:v>1000000</c:v>
                </c:pt>
                <c:pt idx="22">
                  <c:v>1000000</c:v>
                </c:pt>
                <c:pt idx="23">
                  <c:v>1000000</c:v>
                </c:pt>
                <c:pt idx="24">
                  <c:v>1000000</c:v>
                </c:pt>
                <c:pt idx="25">
                  <c:v>1000000</c:v>
                </c:pt>
                <c:pt idx="26">
                  <c:v>1000000</c:v>
                </c:pt>
                <c:pt idx="27">
                  <c:v>3000000</c:v>
                </c:pt>
                <c:pt idx="28">
                  <c:v>3000000</c:v>
                </c:pt>
                <c:pt idx="29">
                  <c:v>3000000</c:v>
                </c:pt>
                <c:pt idx="30">
                  <c:v>3000000</c:v>
                </c:pt>
                <c:pt idx="31">
                  <c:v>3000000</c:v>
                </c:pt>
                <c:pt idx="32">
                  <c:v>3000000</c:v>
                </c:pt>
                <c:pt idx="33">
                  <c:v>3000000</c:v>
                </c:pt>
                <c:pt idx="34">
                  <c:v>3000000</c:v>
                </c:pt>
                <c:pt idx="35">
                  <c:v>3000000</c:v>
                </c:pt>
                <c:pt idx="36">
                  <c:v>3000000</c:v>
                </c:pt>
                <c:pt idx="37">
                  <c:v>3000000</c:v>
                </c:pt>
                <c:pt idx="38">
                  <c:v>3000000</c:v>
                </c:pt>
                <c:pt idx="39">
                  <c:v>3000000</c:v>
                </c:pt>
                <c:pt idx="40">
                  <c:v>3000000</c:v>
                </c:pt>
                <c:pt idx="41">
                  <c:v>3000000</c:v>
                </c:pt>
                <c:pt idx="42">
                  <c:v>3000000</c:v>
                </c:pt>
                <c:pt idx="43">
                  <c:v>3000000</c:v>
                </c:pt>
                <c:pt idx="44">
                  <c:v>3000000</c:v>
                </c:pt>
                <c:pt idx="45">
                  <c:v>3000000</c:v>
                </c:pt>
                <c:pt idx="46">
                  <c:v>3000000</c:v>
                </c:pt>
                <c:pt idx="47">
                  <c:v>3000000</c:v>
                </c:pt>
                <c:pt idx="48">
                  <c:v>3000000</c:v>
                </c:pt>
                <c:pt idx="49">
                  <c:v>3000000</c:v>
                </c:pt>
                <c:pt idx="50">
                  <c:v>3000000</c:v>
                </c:pt>
                <c:pt idx="51">
                  <c:v>3000000</c:v>
                </c:pt>
                <c:pt idx="52">
                  <c:v>3000000</c:v>
                </c:pt>
                <c:pt idx="53">
                  <c:v>6000000</c:v>
                </c:pt>
                <c:pt idx="54">
                  <c:v>6000000</c:v>
                </c:pt>
                <c:pt idx="55">
                  <c:v>6000000</c:v>
                </c:pt>
                <c:pt idx="56">
                  <c:v>6000000</c:v>
                </c:pt>
                <c:pt idx="57">
                  <c:v>6000000</c:v>
                </c:pt>
                <c:pt idx="58">
                  <c:v>6000000</c:v>
                </c:pt>
                <c:pt idx="59">
                  <c:v>6000000</c:v>
                </c:pt>
                <c:pt idx="60">
                  <c:v>6000000</c:v>
                </c:pt>
                <c:pt idx="61">
                  <c:v>6000000</c:v>
                </c:pt>
                <c:pt idx="62">
                  <c:v>6000000</c:v>
                </c:pt>
                <c:pt idx="63">
                  <c:v>6000000</c:v>
                </c:pt>
                <c:pt idx="64">
                  <c:v>6000000</c:v>
                </c:pt>
                <c:pt idx="65">
                  <c:v>6000000</c:v>
                </c:pt>
                <c:pt idx="66">
                  <c:v>6000000</c:v>
                </c:pt>
                <c:pt idx="67">
                  <c:v>6000000</c:v>
                </c:pt>
                <c:pt idx="68">
                  <c:v>6000000</c:v>
                </c:pt>
                <c:pt idx="69">
                  <c:v>6000000</c:v>
                </c:pt>
                <c:pt idx="70">
                  <c:v>6000000</c:v>
                </c:pt>
                <c:pt idx="71">
                  <c:v>6000000</c:v>
                </c:pt>
                <c:pt idx="72">
                  <c:v>6000000</c:v>
                </c:pt>
                <c:pt idx="73">
                  <c:v>6000000</c:v>
                </c:pt>
                <c:pt idx="74">
                  <c:v>6000000</c:v>
                </c:pt>
                <c:pt idx="75">
                  <c:v>6000000</c:v>
                </c:pt>
                <c:pt idx="76">
                  <c:v>6000000</c:v>
                </c:pt>
                <c:pt idx="77">
                  <c:v>6000000</c:v>
                </c:pt>
                <c:pt idx="78">
                  <c:v>6000000</c:v>
                </c:pt>
                <c:pt idx="79">
                  <c:v>6000000</c:v>
                </c:pt>
                <c:pt idx="80">
                  <c:v>6000000</c:v>
                </c:pt>
                <c:pt idx="81">
                  <c:v>6000000</c:v>
                </c:pt>
                <c:pt idx="82">
                  <c:v>6000000</c:v>
                </c:pt>
                <c:pt idx="83">
                  <c:v>6000000</c:v>
                </c:pt>
                <c:pt idx="84">
                  <c:v>6000000</c:v>
                </c:pt>
                <c:pt idx="85">
                  <c:v>6000000</c:v>
                </c:pt>
                <c:pt idx="86">
                  <c:v>6000000</c:v>
                </c:pt>
                <c:pt idx="87">
                  <c:v>6000000</c:v>
                </c:pt>
                <c:pt idx="88">
                  <c:v>6000000</c:v>
                </c:pt>
                <c:pt idx="89">
                  <c:v>6000000</c:v>
                </c:pt>
                <c:pt idx="90">
                  <c:v>6000000</c:v>
                </c:pt>
                <c:pt idx="91">
                  <c:v>6000000</c:v>
                </c:pt>
                <c:pt idx="92">
                  <c:v>6000000</c:v>
                </c:pt>
                <c:pt idx="93">
                  <c:v>6000000</c:v>
                </c:pt>
                <c:pt idx="94">
                  <c:v>6000000</c:v>
                </c:pt>
                <c:pt idx="95">
                  <c:v>6000000</c:v>
                </c:pt>
                <c:pt idx="96">
                  <c:v>6000000</c:v>
                </c:pt>
                <c:pt idx="97">
                  <c:v>6000000</c:v>
                </c:pt>
                <c:pt idx="98">
                  <c:v>6000000</c:v>
                </c:pt>
                <c:pt idx="99">
                  <c:v>6000000</c:v>
                </c:pt>
                <c:pt idx="100">
                  <c:v>6000000</c:v>
                </c:pt>
                <c:pt idx="101">
                  <c:v>6000000</c:v>
                </c:pt>
                <c:pt idx="102">
                  <c:v>6000000</c:v>
                </c:pt>
                <c:pt idx="103">
                  <c:v>6000000</c:v>
                </c:pt>
                <c:pt idx="104">
                  <c:v>10000000</c:v>
                </c:pt>
                <c:pt idx="105">
                  <c:v>10000000</c:v>
                </c:pt>
                <c:pt idx="106">
                  <c:v>10000000</c:v>
                </c:pt>
                <c:pt idx="107">
                  <c:v>10000000</c:v>
                </c:pt>
                <c:pt idx="108">
                  <c:v>10000000</c:v>
                </c:pt>
                <c:pt idx="109">
                  <c:v>10000000</c:v>
                </c:pt>
                <c:pt idx="110">
                  <c:v>10000000</c:v>
                </c:pt>
                <c:pt idx="111">
                  <c:v>10000000</c:v>
                </c:pt>
                <c:pt idx="112">
                  <c:v>10000000</c:v>
                </c:pt>
                <c:pt idx="113">
                  <c:v>10000000</c:v>
                </c:pt>
                <c:pt idx="114">
                  <c:v>10000000</c:v>
                </c:pt>
                <c:pt idx="115">
                  <c:v>10000000</c:v>
                </c:pt>
                <c:pt idx="116">
                  <c:v>10000000</c:v>
                </c:pt>
                <c:pt idx="117">
                  <c:v>10000000</c:v>
                </c:pt>
                <c:pt idx="118">
                  <c:v>10000000</c:v>
                </c:pt>
                <c:pt idx="119">
                  <c:v>10000000</c:v>
                </c:pt>
                <c:pt idx="120">
                  <c:v>10000000</c:v>
                </c:pt>
                <c:pt idx="121">
                  <c:v>10000000</c:v>
                </c:pt>
                <c:pt idx="122">
                  <c:v>10000000</c:v>
                </c:pt>
                <c:pt idx="123">
                  <c:v>10000000</c:v>
                </c:pt>
                <c:pt idx="124">
                  <c:v>10000000</c:v>
                </c:pt>
                <c:pt idx="125">
                  <c:v>10000000</c:v>
                </c:pt>
                <c:pt idx="126">
                  <c:v>10000000</c:v>
                </c:pt>
                <c:pt idx="127">
                  <c:v>10000000</c:v>
                </c:pt>
                <c:pt idx="128">
                  <c:v>10000000</c:v>
                </c:pt>
                <c:pt idx="129">
                  <c:v>10000000</c:v>
                </c:pt>
              </c:numCache>
            </c:numRef>
          </c:yVal>
          <c:smooth val="1"/>
          <c:extLst>
            <c:ext xmlns:c16="http://schemas.microsoft.com/office/drawing/2014/chart" uri="{C3380CC4-5D6E-409C-BE32-E72D297353CC}">
              <c16:uniqueId val="{00000003-81B7-4D39-B164-2259779C0AF6}"/>
            </c:ext>
          </c:extLst>
        </c:ser>
        <c:dLbls>
          <c:showLegendKey val="0"/>
          <c:showVal val="0"/>
          <c:showCatName val="0"/>
          <c:showSerName val="0"/>
          <c:showPercent val="0"/>
          <c:showBubbleSize val="0"/>
        </c:dLbls>
        <c:axId val="2088088575"/>
        <c:axId val="2088108543"/>
      </c:scatterChart>
      <c:valAx>
        <c:axId val="2088088575"/>
        <c:scaling>
          <c:orientation val="minMax"/>
          <c:max val="125"/>
          <c:min val="0"/>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 sz="1400" dirty="0"/>
                  <a:t>Период повторяемости в годах</a:t>
                </a:r>
              </a:p>
            </c:rich>
          </c:tx>
          <c:layout>
            <c:manualLayout>
              <c:xMode val="edge"/>
              <c:yMode val="edge"/>
              <c:x val="0.47239651441657599"/>
              <c:y val="0.880641834286440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88108543"/>
        <c:crosses val="autoZero"/>
        <c:crossBetween val="midCat"/>
        <c:majorUnit val="25"/>
      </c:valAx>
      <c:valAx>
        <c:axId val="2088108543"/>
        <c:scaling>
          <c:orientation val="minMax"/>
          <c:max val="100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 sz="1400" dirty="0"/>
                  <a:t>Возмещение / Выплата</a:t>
                </a:r>
              </a:p>
            </c:rich>
          </c:tx>
          <c:layout>
            <c:manualLayout>
              <c:xMode val="edge"/>
              <c:yMode val="edge"/>
              <c:x val="1.5022027109113574E-2"/>
              <c:y val="0.3772562891580230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88088575"/>
        <c:crosses val="autoZero"/>
        <c:crossBetween val="midCat"/>
        <c:majorUnit val="10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Graphs!$B$60</c:f>
              <c:strCache>
                <c:ptCount val="1"/>
                <c:pt idx="0">
                  <c:v>1 in 10</c:v>
                </c:pt>
              </c:strCache>
            </c:strRef>
          </c:tx>
          <c:spPr>
            <a:solidFill>
              <a:schemeClr val="accent1"/>
            </a:solidFill>
            <a:ln>
              <a:noFill/>
            </a:ln>
            <a:effectLst/>
          </c:spPr>
          <c:invertIfNegative val="0"/>
          <c:cat>
            <c:strRef>
              <c:f>Graphs!$C$53:$L$53</c:f>
              <c:strCache>
                <c:ptCount val="10"/>
                <c:pt idx="0">
                  <c:v> Azerbaijan </c:v>
                </c:pt>
                <c:pt idx="1">
                  <c:v> China </c:v>
                </c:pt>
                <c:pt idx="2">
                  <c:v> Georgia </c:v>
                </c:pt>
                <c:pt idx="3">
                  <c:v> Kazakhstan </c:v>
                </c:pt>
                <c:pt idx="4">
                  <c:v> Kyrgyz Republic </c:v>
                </c:pt>
                <c:pt idx="5">
                  <c:v> Mongolia </c:v>
                </c:pt>
                <c:pt idx="6">
                  <c:v> Pakistan </c:v>
                </c:pt>
                <c:pt idx="7">
                  <c:v> Tajikistan </c:v>
                </c:pt>
                <c:pt idx="8">
                  <c:v> Turkmenistan </c:v>
                </c:pt>
                <c:pt idx="9">
                  <c:v> Uzbekistan </c:v>
                </c:pt>
              </c:strCache>
              <c:extLst/>
            </c:strRef>
          </c:cat>
          <c:val>
            <c:numRef>
              <c:f>Graphs!$C$60:$L$60</c:f>
              <c:numCache>
                <c:formatCode>#,##0_);[Red]\(#,##0\)</c:formatCode>
                <c:ptCount val="10"/>
                <c:pt idx="0">
                  <c:v>0</c:v>
                </c:pt>
                <c:pt idx="1">
                  <c:v>0</c:v>
                </c:pt>
                <c:pt idx="2">
                  <c:v>0</c:v>
                </c:pt>
                <c:pt idx="3">
                  <c:v>0</c:v>
                </c:pt>
                <c:pt idx="4">
                  <c:v>21899134.725078836</c:v>
                </c:pt>
                <c:pt idx="5">
                  <c:v>128505.48694066536</c:v>
                </c:pt>
                <c:pt idx="6">
                  <c:v>52441881.834211253</c:v>
                </c:pt>
                <c:pt idx="7">
                  <c:v>28455252.543485161</c:v>
                </c:pt>
                <c:pt idx="8">
                  <c:v>6282981.5715649333</c:v>
                </c:pt>
                <c:pt idx="9">
                  <c:v>35499638.780417204</c:v>
                </c:pt>
              </c:numCache>
              <c:extLst/>
            </c:numRef>
          </c:val>
          <c:extLst>
            <c:ext xmlns:c16="http://schemas.microsoft.com/office/drawing/2014/chart" uri="{C3380CC4-5D6E-409C-BE32-E72D297353CC}">
              <c16:uniqueId val="{00000000-6B00-4CA2-91D9-ADD7A0E2A1A8}"/>
            </c:ext>
          </c:extLst>
        </c:ser>
        <c:ser>
          <c:idx val="1"/>
          <c:order val="1"/>
          <c:tx>
            <c:strRef>
              <c:f>Graphs!$B$61</c:f>
              <c:strCache>
                <c:ptCount val="1"/>
                <c:pt idx="0">
                  <c:v>1 in 25</c:v>
                </c:pt>
              </c:strCache>
            </c:strRef>
          </c:tx>
          <c:spPr>
            <a:solidFill>
              <a:schemeClr val="accent2"/>
            </a:solidFill>
            <a:ln>
              <a:noFill/>
            </a:ln>
            <a:effectLst/>
          </c:spPr>
          <c:invertIfNegative val="0"/>
          <c:cat>
            <c:strRef>
              <c:f>Graphs!$C$53:$L$53</c:f>
              <c:strCache>
                <c:ptCount val="10"/>
                <c:pt idx="0">
                  <c:v> Azerbaijan </c:v>
                </c:pt>
                <c:pt idx="1">
                  <c:v> China </c:v>
                </c:pt>
                <c:pt idx="2">
                  <c:v> Georgia </c:v>
                </c:pt>
                <c:pt idx="3">
                  <c:v> Kazakhstan </c:v>
                </c:pt>
                <c:pt idx="4">
                  <c:v> Kyrgyz Republic </c:v>
                </c:pt>
                <c:pt idx="5">
                  <c:v> Mongolia </c:v>
                </c:pt>
                <c:pt idx="6">
                  <c:v> Pakistan </c:v>
                </c:pt>
                <c:pt idx="7">
                  <c:v> Tajikistan </c:v>
                </c:pt>
                <c:pt idx="8">
                  <c:v> Turkmenistan </c:v>
                </c:pt>
                <c:pt idx="9">
                  <c:v> Uzbekistan </c:v>
                </c:pt>
              </c:strCache>
              <c:extLst/>
            </c:strRef>
          </c:cat>
          <c:val>
            <c:numRef>
              <c:f>Graphs!$C$61:$L$61</c:f>
              <c:numCache>
                <c:formatCode>#,##0_);[Red]\(#,##0\)</c:formatCode>
                <c:ptCount val="10"/>
                <c:pt idx="0">
                  <c:v>46698436.752210535</c:v>
                </c:pt>
                <c:pt idx="1">
                  <c:v>77666245.794064075</c:v>
                </c:pt>
                <c:pt idx="2">
                  <c:v>14242241.458303349</c:v>
                </c:pt>
                <c:pt idx="3">
                  <c:v>39399534.349723414</c:v>
                </c:pt>
                <c:pt idx="4">
                  <c:v>78903559.690838218</c:v>
                </c:pt>
                <c:pt idx="5">
                  <c:v>441115.2094774507</c:v>
                </c:pt>
                <c:pt idx="6">
                  <c:v>142949737.66110542</c:v>
                </c:pt>
                <c:pt idx="7">
                  <c:v>81079828.169065267</c:v>
                </c:pt>
                <c:pt idx="8">
                  <c:v>17811457.542278435</c:v>
                </c:pt>
                <c:pt idx="9">
                  <c:v>132770743.73312423</c:v>
                </c:pt>
              </c:numCache>
              <c:extLst/>
            </c:numRef>
          </c:val>
          <c:extLst>
            <c:ext xmlns:c16="http://schemas.microsoft.com/office/drawing/2014/chart" uri="{C3380CC4-5D6E-409C-BE32-E72D297353CC}">
              <c16:uniqueId val="{00000001-6B00-4CA2-91D9-ADD7A0E2A1A8}"/>
            </c:ext>
          </c:extLst>
        </c:ser>
        <c:ser>
          <c:idx val="2"/>
          <c:order val="2"/>
          <c:tx>
            <c:strRef>
              <c:f>Graphs!$B$62</c:f>
              <c:strCache>
                <c:ptCount val="1"/>
                <c:pt idx="0">
                  <c:v>1 in 50</c:v>
                </c:pt>
              </c:strCache>
            </c:strRef>
          </c:tx>
          <c:spPr>
            <a:solidFill>
              <a:schemeClr val="accent3"/>
            </a:solidFill>
            <a:ln>
              <a:noFill/>
            </a:ln>
            <a:effectLst/>
          </c:spPr>
          <c:invertIfNegative val="0"/>
          <c:cat>
            <c:strRef>
              <c:f>Graphs!$C$53:$L$53</c:f>
              <c:strCache>
                <c:ptCount val="10"/>
                <c:pt idx="0">
                  <c:v> Azerbaijan </c:v>
                </c:pt>
                <c:pt idx="1">
                  <c:v> China </c:v>
                </c:pt>
                <c:pt idx="2">
                  <c:v> Georgia </c:v>
                </c:pt>
                <c:pt idx="3">
                  <c:v> Kazakhstan </c:v>
                </c:pt>
                <c:pt idx="4">
                  <c:v> Kyrgyz Republic </c:v>
                </c:pt>
                <c:pt idx="5">
                  <c:v> Mongolia </c:v>
                </c:pt>
                <c:pt idx="6">
                  <c:v> Pakistan </c:v>
                </c:pt>
                <c:pt idx="7">
                  <c:v> Tajikistan </c:v>
                </c:pt>
                <c:pt idx="8">
                  <c:v> Turkmenistan </c:v>
                </c:pt>
                <c:pt idx="9">
                  <c:v> Uzbekistan </c:v>
                </c:pt>
              </c:strCache>
              <c:extLst/>
            </c:strRef>
          </c:cat>
          <c:val>
            <c:numRef>
              <c:f>Graphs!$C$62:$L$62</c:f>
              <c:numCache>
                <c:formatCode>#,##0_);[Red]\(#,##0\)</c:formatCode>
                <c:ptCount val="10"/>
                <c:pt idx="0">
                  <c:v>113313856.9580124</c:v>
                </c:pt>
                <c:pt idx="1">
                  <c:v>203529084.46470451</c:v>
                </c:pt>
                <c:pt idx="2">
                  <c:v>38924962.516691186</c:v>
                </c:pt>
                <c:pt idx="3">
                  <c:v>117686755.09291866</c:v>
                </c:pt>
                <c:pt idx="4">
                  <c:v>148350215.80679417</c:v>
                </c:pt>
                <c:pt idx="5">
                  <c:v>824902.45625036454</c:v>
                </c:pt>
                <c:pt idx="6">
                  <c:v>244661148.83919275</c:v>
                </c:pt>
                <c:pt idx="7">
                  <c:v>140276733.90300134</c:v>
                </c:pt>
                <c:pt idx="8">
                  <c:v>31854459.02480267</c:v>
                </c:pt>
                <c:pt idx="9">
                  <c:v>220026113.44114882</c:v>
                </c:pt>
              </c:numCache>
              <c:extLst/>
            </c:numRef>
          </c:val>
          <c:extLst>
            <c:ext xmlns:c16="http://schemas.microsoft.com/office/drawing/2014/chart" uri="{C3380CC4-5D6E-409C-BE32-E72D297353CC}">
              <c16:uniqueId val="{00000002-6B00-4CA2-91D9-ADD7A0E2A1A8}"/>
            </c:ext>
          </c:extLst>
        </c:ser>
        <c:ser>
          <c:idx val="3"/>
          <c:order val="3"/>
          <c:tx>
            <c:strRef>
              <c:f>Graphs!$B$63</c:f>
              <c:strCache>
                <c:ptCount val="1"/>
                <c:pt idx="0">
                  <c:v>1 in 100</c:v>
                </c:pt>
              </c:strCache>
            </c:strRef>
          </c:tx>
          <c:spPr>
            <a:solidFill>
              <a:schemeClr val="accent4"/>
            </a:solidFill>
            <a:ln>
              <a:noFill/>
            </a:ln>
            <a:effectLst/>
          </c:spPr>
          <c:invertIfNegative val="0"/>
          <c:cat>
            <c:strRef>
              <c:f>Graphs!$C$53:$L$53</c:f>
              <c:strCache>
                <c:ptCount val="10"/>
                <c:pt idx="0">
                  <c:v> Azerbaijan </c:v>
                </c:pt>
                <c:pt idx="1">
                  <c:v> China </c:v>
                </c:pt>
                <c:pt idx="2">
                  <c:v> Georgia </c:v>
                </c:pt>
                <c:pt idx="3">
                  <c:v> Kazakhstan </c:v>
                </c:pt>
                <c:pt idx="4">
                  <c:v> Kyrgyz Republic </c:v>
                </c:pt>
                <c:pt idx="5">
                  <c:v> Mongolia </c:v>
                </c:pt>
                <c:pt idx="6">
                  <c:v> Pakistan </c:v>
                </c:pt>
                <c:pt idx="7">
                  <c:v> Tajikistan </c:v>
                </c:pt>
                <c:pt idx="8">
                  <c:v> Turkmenistan </c:v>
                </c:pt>
                <c:pt idx="9">
                  <c:v> Uzbekistan </c:v>
                </c:pt>
              </c:strCache>
              <c:extLst/>
            </c:strRef>
          </c:cat>
          <c:val>
            <c:numRef>
              <c:f>Graphs!$C$63:$L$63</c:f>
              <c:numCache>
                <c:formatCode>#,##0_);[Red]\(#,##0\)</c:formatCode>
                <c:ptCount val="10"/>
                <c:pt idx="0">
                  <c:v>139000000</c:v>
                </c:pt>
                <c:pt idx="1">
                  <c:v>250000000</c:v>
                </c:pt>
                <c:pt idx="2">
                  <c:v>51000000</c:v>
                </c:pt>
                <c:pt idx="3">
                  <c:v>208000000</c:v>
                </c:pt>
                <c:pt idx="4">
                  <c:v>174000000</c:v>
                </c:pt>
                <c:pt idx="5">
                  <c:v>1000000</c:v>
                </c:pt>
                <c:pt idx="6">
                  <c:v>250000000</c:v>
                </c:pt>
                <c:pt idx="7">
                  <c:v>164000000</c:v>
                </c:pt>
                <c:pt idx="8">
                  <c:v>34000000</c:v>
                </c:pt>
                <c:pt idx="9">
                  <c:v>250000000</c:v>
                </c:pt>
              </c:numCache>
              <c:extLst/>
            </c:numRef>
          </c:val>
          <c:extLst>
            <c:ext xmlns:c16="http://schemas.microsoft.com/office/drawing/2014/chart" uri="{C3380CC4-5D6E-409C-BE32-E72D297353CC}">
              <c16:uniqueId val="{00000003-6B00-4CA2-91D9-ADD7A0E2A1A8}"/>
            </c:ext>
          </c:extLst>
        </c:ser>
        <c:dLbls>
          <c:showLegendKey val="0"/>
          <c:showVal val="0"/>
          <c:showCatName val="0"/>
          <c:showSerName val="0"/>
          <c:showPercent val="0"/>
          <c:showBubbleSize val="0"/>
        </c:dLbls>
        <c:gapWidth val="200"/>
        <c:axId val="152228159"/>
        <c:axId val="152221919"/>
      </c:barChart>
      <c:catAx>
        <c:axId val="152228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221919"/>
        <c:crosses val="autoZero"/>
        <c:auto val="1"/>
        <c:lblAlgn val="ctr"/>
        <c:lblOffset val="100"/>
        <c:noMultiLvlLbl val="0"/>
      </c:catAx>
      <c:valAx>
        <c:axId val="152221919"/>
        <c:scaling>
          <c:orientation val="minMax"/>
          <c:max val="3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Expected Recoveries ($, 3yrs)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228159"/>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3935994089744"/>
          <c:y val="3.1826397821315619E-2"/>
          <c:w val="0.86840463182333483"/>
          <c:h val="0.79798957201316967"/>
        </c:manualLayout>
      </c:layout>
      <c:barChart>
        <c:barDir val="col"/>
        <c:grouping val="clustered"/>
        <c:varyColors val="0"/>
        <c:ser>
          <c:idx val="0"/>
          <c:order val="0"/>
          <c:tx>
            <c:strRef>
              <c:f>Graphs!$B$96</c:f>
              <c:strCache>
                <c:ptCount val="1"/>
                <c:pt idx="0">
                  <c:v>1 in 10</c:v>
                </c:pt>
              </c:strCache>
            </c:strRef>
          </c:tx>
          <c:spPr>
            <a:solidFill>
              <a:schemeClr val="accent1"/>
            </a:solidFill>
            <a:ln>
              <a:noFill/>
            </a:ln>
            <a:effectLst/>
          </c:spPr>
          <c:invertIfNegative val="0"/>
          <c:cat>
            <c:strRef>
              <c:f>Graphs!$C$53:$L$53</c:f>
              <c:strCache>
                <c:ptCount val="10"/>
                <c:pt idx="0">
                  <c:v> Azerbaijan </c:v>
                </c:pt>
                <c:pt idx="1">
                  <c:v> China </c:v>
                </c:pt>
                <c:pt idx="2">
                  <c:v> Georgia </c:v>
                </c:pt>
                <c:pt idx="3">
                  <c:v> Kazakhstan </c:v>
                </c:pt>
                <c:pt idx="4">
                  <c:v> Kyrgyz Republic </c:v>
                </c:pt>
                <c:pt idx="5">
                  <c:v> Mongolia </c:v>
                </c:pt>
                <c:pt idx="6">
                  <c:v> Pakistan </c:v>
                </c:pt>
                <c:pt idx="7">
                  <c:v> Tajikistan </c:v>
                </c:pt>
                <c:pt idx="8">
                  <c:v> Turkmenistan </c:v>
                </c:pt>
                <c:pt idx="9">
                  <c:v> Uzbekistan </c:v>
                </c:pt>
              </c:strCache>
              <c:extLst/>
            </c:strRef>
          </c:cat>
          <c:val>
            <c:numRef>
              <c:f>Graphs!$C$96:$L$96</c:f>
              <c:numCache>
                <c:formatCode>#,##0_);[Red]\(#,##0\)</c:formatCode>
                <c:ptCount val="10"/>
                <c:pt idx="0">
                  <c:v>38882576.544781782</c:v>
                </c:pt>
                <c:pt idx="1">
                  <c:v>105052741.30291872</c:v>
                </c:pt>
                <c:pt idx="2">
                  <c:v>11558275.99181349</c:v>
                </c:pt>
                <c:pt idx="3">
                  <c:v>120601097.81075892</c:v>
                </c:pt>
                <c:pt idx="4">
                  <c:v>108697153.31385034</c:v>
                </c:pt>
                <c:pt idx="5">
                  <c:v>53767629.939462692</c:v>
                </c:pt>
                <c:pt idx="6">
                  <c:v>218019665.02681452</c:v>
                </c:pt>
                <c:pt idx="7">
                  <c:v>106040177.92653012</c:v>
                </c:pt>
                <c:pt idx="8">
                  <c:v>179062813.3241021</c:v>
                </c:pt>
                <c:pt idx="9">
                  <c:v>129047066.33439858</c:v>
                </c:pt>
              </c:numCache>
              <c:extLst/>
            </c:numRef>
          </c:val>
          <c:extLst>
            <c:ext xmlns:c16="http://schemas.microsoft.com/office/drawing/2014/chart" uri="{C3380CC4-5D6E-409C-BE32-E72D297353CC}">
              <c16:uniqueId val="{00000000-94B0-4F23-AE2D-0DD880AA68F4}"/>
            </c:ext>
          </c:extLst>
        </c:ser>
        <c:ser>
          <c:idx val="1"/>
          <c:order val="1"/>
          <c:tx>
            <c:strRef>
              <c:f>Graphs!$B$97</c:f>
              <c:strCache>
                <c:ptCount val="1"/>
                <c:pt idx="0">
                  <c:v>1 in 25</c:v>
                </c:pt>
              </c:strCache>
            </c:strRef>
          </c:tx>
          <c:spPr>
            <a:solidFill>
              <a:schemeClr val="accent2"/>
            </a:solidFill>
            <a:ln>
              <a:noFill/>
            </a:ln>
            <a:effectLst/>
          </c:spPr>
          <c:invertIfNegative val="0"/>
          <c:cat>
            <c:strRef>
              <c:f>Graphs!$C$53:$L$53</c:f>
              <c:strCache>
                <c:ptCount val="10"/>
                <c:pt idx="0">
                  <c:v> Azerbaijan </c:v>
                </c:pt>
                <c:pt idx="1">
                  <c:v> China </c:v>
                </c:pt>
                <c:pt idx="2">
                  <c:v> Georgia </c:v>
                </c:pt>
                <c:pt idx="3">
                  <c:v> Kazakhstan </c:v>
                </c:pt>
                <c:pt idx="4">
                  <c:v> Kyrgyz Republic </c:v>
                </c:pt>
                <c:pt idx="5">
                  <c:v> Mongolia </c:v>
                </c:pt>
                <c:pt idx="6">
                  <c:v> Pakistan </c:v>
                </c:pt>
                <c:pt idx="7">
                  <c:v> Tajikistan </c:v>
                </c:pt>
                <c:pt idx="8">
                  <c:v> Turkmenistan </c:v>
                </c:pt>
                <c:pt idx="9">
                  <c:v> Uzbekistan </c:v>
                </c:pt>
              </c:strCache>
              <c:extLst/>
            </c:strRef>
          </c:cat>
          <c:val>
            <c:numRef>
              <c:f>Graphs!$C$97:$L$97</c:f>
              <c:numCache>
                <c:formatCode>#,##0_);[Red]\(#,##0\)</c:formatCode>
                <c:ptCount val="10"/>
                <c:pt idx="0">
                  <c:v>69780102.458862111</c:v>
                </c:pt>
                <c:pt idx="1">
                  <c:v>228941385.07446656</c:v>
                </c:pt>
                <c:pt idx="2">
                  <c:v>25385246.549216267</c:v>
                </c:pt>
                <c:pt idx="3">
                  <c:v>221629758.29164189</c:v>
                </c:pt>
                <c:pt idx="4">
                  <c:v>154160619.23914489</c:v>
                </c:pt>
                <c:pt idx="5">
                  <c:v>87036266.371249139</c:v>
                </c:pt>
                <c:pt idx="6">
                  <c:v>250000000</c:v>
                </c:pt>
                <c:pt idx="7">
                  <c:v>125000000</c:v>
                </c:pt>
                <c:pt idx="8">
                  <c:v>183000000</c:v>
                </c:pt>
                <c:pt idx="9">
                  <c:v>244386221.51119882</c:v>
                </c:pt>
              </c:numCache>
              <c:extLst/>
            </c:numRef>
          </c:val>
          <c:extLst>
            <c:ext xmlns:c16="http://schemas.microsoft.com/office/drawing/2014/chart" uri="{C3380CC4-5D6E-409C-BE32-E72D297353CC}">
              <c16:uniqueId val="{00000001-94B0-4F23-AE2D-0DD880AA68F4}"/>
            </c:ext>
          </c:extLst>
        </c:ser>
        <c:ser>
          <c:idx val="2"/>
          <c:order val="2"/>
          <c:tx>
            <c:strRef>
              <c:f>Graphs!$B$98</c:f>
              <c:strCache>
                <c:ptCount val="1"/>
                <c:pt idx="0">
                  <c:v>1 in 50</c:v>
                </c:pt>
              </c:strCache>
            </c:strRef>
          </c:tx>
          <c:spPr>
            <a:solidFill>
              <a:schemeClr val="accent3"/>
            </a:solidFill>
            <a:ln>
              <a:noFill/>
            </a:ln>
            <a:effectLst/>
          </c:spPr>
          <c:invertIfNegative val="0"/>
          <c:cat>
            <c:strRef>
              <c:f>Graphs!$C$53:$L$53</c:f>
              <c:strCache>
                <c:ptCount val="10"/>
                <c:pt idx="0">
                  <c:v> Azerbaijan </c:v>
                </c:pt>
                <c:pt idx="1">
                  <c:v> China </c:v>
                </c:pt>
                <c:pt idx="2">
                  <c:v> Georgia </c:v>
                </c:pt>
                <c:pt idx="3">
                  <c:v> Kazakhstan </c:v>
                </c:pt>
                <c:pt idx="4">
                  <c:v> Kyrgyz Republic </c:v>
                </c:pt>
                <c:pt idx="5">
                  <c:v> Mongolia </c:v>
                </c:pt>
                <c:pt idx="6">
                  <c:v> Pakistan </c:v>
                </c:pt>
                <c:pt idx="7">
                  <c:v> Tajikistan </c:v>
                </c:pt>
                <c:pt idx="8">
                  <c:v> Turkmenistan </c:v>
                </c:pt>
                <c:pt idx="9">
                  <c:v> Uzbekistan </c:v>
                </c:pt>
              </c:strCache>
              <c:extLst/>
            </c:strRef>
          </c:cat>
          <c:val>
            <c:numRef>
              <c:f>Graphs!$C$98:$L$98</c:f>
              <c:numCache>
                <c:formatCode>#,##0_);[Red]\(#,##0\)</c:formatCode>
                <c:ptCount val="10"/>
                <c:pt idx="0">
                  <c:v>79000000</c:v>
                </c:pt>
                <c:pt idx="1">
                  <c:v>250000000</c:v>
                </c:pt>
                <c:pt idx="2">
                  <c:v>34000000</c:v>
                </c:pt>
                <c:pt idx="3">
                  <c:v>250000000</c:v>
                </c:pt>
                <c:pt idx="4">
                  <c:v>156000000</c:v>
                </c:pt>
                <c:pt idx="5">
                  <c:v>88000000</c:v>
                </c:pt>
                <c:pt idx="6">
                  <c:v>250000000</c:v>
                </c:pt>
                <c:pt idx="7">
                  <c:v>125000000</c:v>
                </c:pt>
                <c:pt idx="8">
                  <c:v>183000000</c:v>
                </c:pt>
                <c:pt idx="9">
                  <c:v>250000000</c:v>
                </c:pt>
              </c:numCache>
              <c:extLst/>
            </c:numRef>
          </c:val>
          <c:extLst>
            <c:ext xmlns:c16="http://schemas.microsoft.com/office/drawing/2014/chart" uri="{C3380CC4-5D6E-409C-BE32-E72D297353CC}">
              <c16:uniqueId val="{00000002-94B0-4F23-AE2D-0DD880AA68F4}"/>
            </c:ext>
          </c:extLst>
        </c:ser>
        <c:ser>
          <c:idx val="3"/>
          <c:order val="3"/>
          <c:tx>
            <c:strRef>
              <c:f>Graphs!$B$99</c:f>
              <c:strCache>
                <c:ptCount val="1"/>
                <c:pt idx="0">
                  <c:v>1 in 100</c:v>
                </c:pt>
              </c:strCache>
            </c:strRef>
          </c:tx>
          <c:spPr>
            <a:solidFill>
              <a:schemeClr val="accent4"/>
            </a:solidFill>
            <a:ln>
              <a:noFill/>
            </a:ln>
            <a:effectLst/>
          </c:spPr>
          <c:invertIfNegative val="0"/>
          <c:cat>
            <c:strRef>
              <c:f>Graphs!$C$53:$L$53</c:f>
              <c:strCache>
                <c:ptCount val="10"/>
                <c:pt idx="0">
                  <c:v> Azerbaijan </c:v>
                </c:pt>
                <c:pt idx="1">
                  <c:v> China </c:v>
                </c:pt>
                <c:pt idx="2">
                  <c:v> Georgia </c:v>
                </c:pt>
                <c:pt idx="3">
                  <c:v> Kazakhstan </c:v>
                </c:pt>
                <c:pt idx="4">
                  <c:v> Kyrgyz Republic </c:v>
                </c:pt>
                <c:pt idx="5">
                  <c:v> Mongolia </c:v>
                </c:pt>
                <c:pt idx="6">
                  <c:v> Pakistan </c:v>
                </c:pt>
                <c:pt idx="7">
                  <c:v> Tajikistan </c:v>
                </c:pt>
                <c:pt idx="8">
                  <c:v> Turkmenistan </c:v>
                </c:pt>
                <c:pt idx="9">
                  <c:v> Uzbekistan </c:v>
                </c:pt>
              </c:strCache>
              <c:extLst/>
            </c:strRef>
          </c:cat>
          <c:val>
            <c:numRef>
              <c:f>Graphs!$C$99:$L$99</c:f>
              <c:numCache>
                <c:formatCode>#,##0_);[Red]\(#,##0\)</c:formatCode>
                <c:ptCount val="10"/>
                <c:pt idx="0">
                  <c:v>79000000</c:v>
                </c:pt>
                <c:pt idx="1">
                  <c:v>250000000</c:v>
                </c:pt>
                <c:pt idx="2">
                  <c:v>34000000</c:v>
                </c:pt>
                <c:pt idx="3">
                  <c:v>250000000</c:v>
                </c:pt>
                <c:pt idx="4">
                  <c:v>156000000</c:v>
                </c:pt>
                <c:pt idx="5">
                  <c:v>88000000</c:v>
                </c:pt>
                <c:pt idx="6">
                  <c:v>250000000</c:v>
                </c:pt>
                <c:pt idx="7">
                  <c:v>125000000</c:v>
                </c:pt>
                <c:pt idx="8">
                  <c:v>183000000</c:v>
                </c:pt>
                <c:pt idx="9">
                  <c:v>250000000</c:v>
                </c:pt>
              </c:numCache>
              <c:extLst/>
            </c:numRef>
          </c:val>
          <c:extLst>
            <c:ext xmlns:c16="http://schemas.microsoft.com/office/drawing/2014/chart" uri="{C3380CC4-5D6E-409C-BE32-E72D297353CC}">
              <c16:uniqueId val="{00000003-94B0-4F23-AE2D-0DD880AA68F4}"/>
            </c:ext>
          </c:extLst>
        </c:ser>
        <c:dLbls>
          <c:showLegendKey val="0"/>
          <c:showVal val="0"/>
          <c:showCatName val="0"/>
          <c:showSerName val="0"/>
          <c:showPercent val="0"/>
          <c:showBubbleSize val="0"/>
        </c:dLbls>
        <c:gapWidth val="200"/>
        <c:axId val="152228159"/>
        <c:axId val="152221919"/>
      </c:barChart>
      <c:catAx>
        <c:axId val="152228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221919"/>
        <c:crosses val="autoZero"/>
        <c:auto val="1"/>
        <c:lblAlgn val="ctr"/>
        <c:lblOffset val="100"/>
        <c:noMultiLvlLbl val="0"/>
      </c:catAx>
      <c:valAx>
        <c:axId val="152221919"/>
        <c:scaling>
          <c:orientation val="minMax"/>
          <c:max val="3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Expected Recoveries ($, 3yrs)</a:t>
                </a:r>
              </a:p>
            </c:rich>
          </c:tx>
          <c:layout>
            <c:manualLayout>
              <c:xMode val="edge"/>
              <c:yMode val="edge"/>
              <c:x val="3.5724156604073284E-2"/>
              <c:y val="0.2026207380583140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228159"/>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11/29/2022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pPr/>
              <a:t>11/29/2022</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19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GB" sz="1200" kern="1200">
                <a:solidFill>
                  <a:schemeClr val="tx1"/>
                </a:solidFill>
                <a:latin typeface="+mn-lt"/>
                <a:ea typeface="+mn-ea"/>
                <a:cs typeface="+mn-cs"/>
              </a:rPr>
              <a:t>Mention the format for Discussions</a:t>
            </a:r>
          </a:p>
          <a:p>
            <a:endParaRPr lang="en-GB" sz="1200" kern="1200">
              <a:solidFill>
                <a:schemeClr val="tx1"/>
              </a:solidFill>
              <a:latin typeface="+mn-lt"/>
              <a:ea typeface="+mn-ea"/>
              <a:cs typeface="+mn-cs"/>
            </a:endParaRPr>
          </a:p>
          <a:p>
            <a:r>
              <a:rPr lang="en-GB" sz="1200" kern="1200">
                <a:solidFill>
                  <a:schemeClr val="tx1"/>
                </a:solidFill>
                <a:latin typeface="+mn-lt"/>
                <a:ea typeface="+mn-ea"/>
                <a:cs typeface="+mn-cs"/>
              </a:rPr>
              <a:t>Underlying objectives to the deliverables is to a</a:t>
            </a:r>
            <a:r>
              <a:rPr lang="en-GB" sz="1200" kern="1200">
                <a:solidFill>
                  <a:schemeClr val="tx1"/>
                </a:solidFill>
                <a:effectLst/>
                <a:latin typeface="+mn-lt"/>
                <a:ea typeface="+mn-ea"/>
                <a:cs typeface="+mn-cs"/>
              </a:rPr>
              <a:t>gree how best to work with you to improve data, modelling and understanding of your requirements and so allow us to work with you to determine appropriate disaster risk financing instruments</a:t>
            </a:r>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pPr/>
              <a:t>2</a:t>
            </a:fld>
            <a:endParaRPr lang="en-US"/>
          </a:p>
        </p:txBody>
      </p:sp>
    </p:spTree>
    <p:extLst>
      <p:ext uri="{BB962C8B-B14F-4D97-AF65-F5344CB8AC3E}">
        <p14:creationId xmlns:p14="http://schemas.microsoft.com/office/powerpoint/2010/main" val="157264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cs typeface="Arial"/>
            </a:endParaRPr>
          </a:p>
        </p:txBody>
      </p:sp>
      <p:sp>
        <p:nvSpPr>
          <p:cNvPr id="4" name="Slide Number Placeholder 3"/>
          <p:cNvSpPr>
            <a:spLocks noGrp="1"/>
          </p:cNvSpPr>
          <p:nvPr>
            <p:ph type="sldNum" sz="quarter" idx="5"/>
          </p:nvPr>
        </p:nvSpPr>
        <p:spPr/>
        <p:txBody>
          <a:bodyPr/>
          <a:lstStyle/>
          <a:p>
            <a:fld id="{A499B0F9-5275-4FDD-BFE5-B9E6F2FD770F}" type="slidenum">
              <a:rPr lang="en-US" smtClean="0"/>
              <a:pPr/>
              <a:t>22</a:t>
            </a:fld>
            <a:endParaRPr lang="en-US"/>
          </a:p>
        </p:txBody>
      </p:sp>
    </p:spTree>
    <p:extLst>
      <p:ext uri="{BB962C8B-B14F-4D97-AF65-F5344CB8AC3E}">
        <p14:creationId xmlns:p14="http://schemas.microsoft.com/office/powerpoint/2010/main" val="60252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pPr/>
              <a:t>27</a:t>
            </a:fld>
            <a:endParaRPr lang="en-US"/>
          </a:p>
        </p:txBody>
      </p:sp>
    </p:spTree>
    <p:extLst>
      <p:ext uri="{BB962C8B-B14F-4D97-AF65-F5344CB8AC3E}">
        <p14:creationId xmlns:p14="http://schemas.microsoft.com/office/powerpoint/2010/main" val="172406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4" name="Picture 13"/>
          <p:cNvPicPr>
            <a:picLocks noChangeAspect="1"/>
          </p:cNvPicPr>
          <p:nvPr userDrawn="1"/>
        </p:nvPicPr>
        <p:blipFill>
          <a:blip r:embed="rId3" cstate="print"/>
          <a:stretch>
            <a:fillRect/>
          </a:stretch>
        </p:blipFill>
        <p:spPr>
          <a:xfrm>
            <a:off x="240932" y="5930896"/>
            <a:ext cx="4030133" cy="584200"/>
          </a:xfrm>
          <a:prstGeom prst="rect">
            <a:avLst/>
          </a:prstGeom>
        </p:spPr>
      </p:pic>
      <p:sp>
        <p:nvSpPr>
          <p:cNvPr id="10" name="Rectangle 9">
            <a:extLst>
              <a:ext uri="{FF2B5EF4-FFF2-40B4-BE49-F238E27FC236}">
                <a16:creationId xmlns:a16="http://schemas.microsoft.com/office/drawing/2014/main" id="{BCC1DA02-E32E-409F-AE9A-710A64E5BC51}"/>
              </a:ext>
            </a:extLst>
          </p:cNvPr>
          <p:cNvSpPr/>
          <p:nvPr userDrawn="1"/>
        </p:nvSpPr>
        <p:spPr>
          <a:xfrm>
            <a:off x="609600" y="6400801"/>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5633639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5"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3"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20" name="Footer Placeholder 3 Copyright"/>
          <p:cNvSpPr>
            <a:spLocks noGrp="1"/>
          </p:cNvSpPr>
          <p:nvPr>
            <p:ph type="ftr" sz="quarter" idx="11"/>
          </p:nvPr>
        </p:nvSpPr>
        <p:spPr>
          <a:xfrm>
            <a:off x="609600" y="6515097"/>
            <a:ext cx="7037137" cy="92333"/>
          </a:xfrm>
        </p:spPr>
        <p:txBody>
          <a:bodyPr/>
          <a:lstStyle>
            <a:lvl1pPr>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ADFC-D10F-4912-887D-F37A14FF20F6}"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6B209-1B1D-486C-B61C-B591A05B3A03}" type="slidenum">
              <a:rPr lang="en-US" smtClean="0"/>
              <a:t>‹#›</a:t>
            </a:fld>
            <a:endParaRPr lang="en-US"/>
          </a:p>
        </p:txBody>
      </p:sp>
    </p:spTree>
    <p:extLst>
      <p:ext uri="{BB962C8B-B14F-4D97-AF65-F5344CB8AC3E}">
        <p14:creationId xmlns:p14="http://schemas.microsoft.com/office/powerpoint/2010/main" val="2426301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42549"/>
            <a:ext cx="827442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1"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pic>
        <p:nvPicPr>
          <p:cNvPr id="4" name="Picture 3" descr="Logo&#10;&#10;Description automatically generated">
            <a:extLst>
              <a:ext uri="{FF2B5EF4-FFF2-40B4-BE49-F238E27FC236}">
                <a16:creationId xmlns:a16="http://schemas.microsoft.com/office/drawing/2014/main" id="{BF9F8AD5-3271-4505-A0B8-753D36D874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1856" y="6318410"/>
            <a:ext cx="1390170" cy="485705"/>
          </a:xfrm>
          <a:prstGeom prst="rect">
            <a:avLst/>
          </a:prstGeom>
        </p:spPr>
      </p:pic>
    </p:spTree>
    <p:extLst>
      <p:ext uri="{BB962C8B-B14F-4D97-AF65-F5344CB8AC3E}">
        <p14:creationId xmlns:p14="http://schemas.microsoft.com/office/powerpoint/2010/main" val="399821152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12" name="Footer Placeholder 4 Copyright">
            <a:extLst>
              <a:ext uri="{FF2B5EF4-FFF2-40B4-BE49-F238E27FC236}">
                <a16:creationId xmlns:a16="http://schemas.microsoft.com/office/drawing/2014/main" id="{6EF31DB7-FC70-4DE2-A88D-1D438B7A84B4}"/>
              </a:ext>
            </a:extLst>
          </p:cNvPr>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1987306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19" name="Picture 18"/>
          <p:cNvPicPr>
            <a:picLocks noChangeAspect="1"/>
          </p:cNvPicPr>
          <p:nvPr userDrawn="1"/>
        </p:nvPicPr>
        <p:blipFill>
          <a:blip r:embed="rId2" cstate="print"/>
          <a:stretch>
            <a:fillRect/>
          </a:stretch>
        </p:blipFill>
        <p:spPr>
          <a:xfrm>
            <a:off x="7836747" y="6273358"/>
            <a:ext cx="4030133" cy="584200"/>
          </a:xfrm>
          <a:prstGeom prst="rect">
            <a:avLst/>
          </a:prstGeom>
        </p:spPr>
      </p:pic>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
        <p:nvSpPr>
          <p:cNvPr id="20" name="Footer Placeholder 4 Copyright">
            <a:extLst>
              <a:ext uri="{FF2B5EF4-FFF2-40B4-BE49-F238E27FC236}">
                <a16:creationId xmlns:a16="http://schemas.microsoft.com/office/drawing/2014/main" id="{F4D70CCC-2E79-4E67-8A9B-4F865808B2AE}"/>
              </a:ext>
            </a:extLst>
          </p:cNvPr>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61223247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pic>
        <p:nvPicPr>
          <p:cNvPr id="25" name="Picture 24"/>
          <p:cNvPicPr>
            <a:picLocks noChangeAspect="1"/>
          </p:cNvPicPr>
          <p:nvPr userDrawn="1"/>
        </p:nvPicPr>
        <p:blipFill>
          <a:blip r:embed="rId3" cstate="print"/>
          <a:stretch>
            <a:fillRect/>
          </a:stretch>
        </p:blipFill>
        <p:spPr>
          <a:xfrm>
            <a:off x="8900458" y="6300217"/>
            <a:ext cx="2377143" cy="347429"/>
          </a:xfrm>
          <a:prstGeom prst="rect">
            <a:avLst/>
          </a:prstGeom>
        </p:spPr>
      </p:pic>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29331002"/>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20"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Tree>
    <p:extLst>
      <p:ext uri="{BB962C8B-B14F-4D97-AF65-F5344CB8AC3E}">
        <p14:creationId xmlns:p14="http://schemas.microsoft.com/office/powerpoint/2010/main" val="116138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6584" y="1673524"/>
            <a:ext cx="11400224" cy="175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5962262"/>
            <a:ext cx="12192000" cy="8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2354454"/>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802093"/>
            <a:ext cx="6181344" cy="381000"/>
          </a:xfrm>
        </p:spPr>
        <p:txBody>
          <a:bodyPr>
            <a:noAutofit/>
          </a:bodyPr>
          <a:lstStyle>
            <a:lvl1pPr>
              <a:defRPr baseline="0"/>
            </a:lvl1pPr>
          </a:lstStyle>
          <a:p>
            <a:r>
              <a:rPr lang="en-US"/>
              <a:t>Divider color slide — click to edit text</a:t>
            </a:r>
          </a:p>
        </p:txBody>
      </p:sp>
    </p:spTree>
    <p:extLst>
      <p:ext uri="{BB962C8B-B14F-4D97-AF65-F5344CB8AC3E}">
        <p14:creationId xmlns:p14="http://schemas.microsoft.com/office/powerpoint/2010/main" val="2286497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a:extLst>
              <a:ext uri="{FF2B5EF4-FFF2-40B4-BE49-F238E27FC236}">
                <a16:creationId xmlns:a16="http://schemas.microsoft.com/office/drawing/2014/main" id="{CE555376-59DD-41DE-B138-7F569F7D9A7A}"/>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035469499"/>
      </p:ext>
    </p:extLst>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F84FEA0B-22D7-48D0-9AB5-00020648BE5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2" name="Picture 11" descr="Logo&#10;&#10;Description automatically generated">
            <a:extLst>
              <a:ext uri="{FF2B5EF4-FFF2-40B4-BE49-F238E27FC236}">
                <a16:creationId xmlns:a16="http://schemas.microsoft.com/office/drawing/2014/main" id="{67C51C0B-87B0-45A9-B624-07EB972BC3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145714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C4FC6ACB-89D1-437D-90B3-1CD1822515E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B031BAF-C658-4EB8-BAF3-E431344243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464607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0FD68D67-E592-428F-9E84-4CC95EE2107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4" name="Picture 13" descr="Logo&#10;&#10;Description automatically generated">
            <a:extLst>
              <a:ext uri="{FF2B5EF4-FFF2-40B4-BE49-F238E27FC236}">
                <a16:creationId xmlns:a16="http://schemas.microsoft.com/office/drawing/2014/main" id="{E90207E4-D4A8-427C-A1F9-A362A3B9EB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2109168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8937DFE0-BD2C-4EDF-ABA5-D791E22CB9B3}"/>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5" name="Picture 14" descr="Logo&#10;&#10;Description automatically generated">
            <a:extLst>
              <a:ext uri="{FF2B5EF4-FFF2-40B4-BE49-F238E27FC236}">
                <a16:creationId xmlns:a16="http://schemas.microsoft.com/office/drawing/2014/main" id="{1A106BEC-486E-44B4-B6D1-44873B2B80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946514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E713B548-BF59-438B-9DD3-A5D89E46658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152E552-7125-4B87-940E-21FEE2E63D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2831146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a:extLst>
              <a:ext uri="{FF2B5EF4-FFF2-40B4-BE49-F238E27FC236}">
                <a16:creationId xmlns:a16="http://schemas.microsoft.com/office/drawing/2014/main" id="{D19747C3-A02C-42CE-9C9E-8DA60AA5F19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0" name="Picture 9" descr="Logo&#10;&#10;Description automatically generated">
            <a:extLst>
              <a:ext uri="{FF2B5EF4-FFF2-40B4-BE49-F238E27FC236}">
                <a16:creationId xmlns:a16="http://schemas.microsoft.com/office/drawing/2014/main" id="{C93D2C86-026A-4B5B-B7F4-6A747361BB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100220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a:extLst>
              <a:ext uri="{FF2B5EF4-FFF2-40B4-BE49-F238E27FC236}">
                <a16:creationId xmlns:a16="http://schemas.microsoft.com/office/drawing/2014/main" id="{A87B37A7-B2F3-40F0-82BA-8C5742E4CF06}"/>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3805253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A297E972-1E4A-4220-8AB3-04B694B4AF1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1268478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7"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0" name="Picture 19" descr="Logo&#10;&#10;Description automatically generated">
            <a:extLst>
              <a:ext uri="{FF2B5EF4-FFF2-40B4-BE49-F238E27FC236}">
                <a16:creationId xmlns:a16="http://schemas.microsoft.com/office/drawing/2014/main" id="{B42B3177-B4DA-4D70-BBFB-E979FF6746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extLst>
      <p:ext uri="{BB962C8B-B14F-4D97-AF65-F5344CB8AC3E}">
        <p14:creationId xmlns:p14="http://schemas.microsoft.com/office/powerpoint/2010/main" val="2082299848"/>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pic>
        <p:nvPicPr>
          <p:cNvPr id="8" name="Picture 7" descr="Logo&#10;&#10;Description automatically generated">
            <a:extLst>
              <a:ext uri="{FF2B5EF4-FFF2-40B4-BE49-F238E27FC236}">
                <a16:creationId xmlns:a16="http://schemas.microsoft.com/office/drawing/2014/main" id="{3B72B750-4B9D-4742-B0E9-B882D3236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extLst>
      <p:ext uri="{BB962C8B-B14F-4D97-AF65-F5344CB8AC3E}">
        <p14:creationId xmlns:p14="http://schemas.microsoft.com/office/powerpoint/2010/main" val="3301743665"/>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color slide — click to edit text</a:t>
            </a:r>
          </a:p>
        </p:txBody>
      </p:sp>
      <p:grpSp>
        <p:nvGrpSpPr>
          <p:cNvPr id="14" name="Group 13"/>
          <p:cNvGrpSpPr/>
          <p:nvPr userDrawn="1"/>
        </p:nvGrpSpPr>
        <p:grpSpPr>
          <a:xfrm>
            <a:off x="609600" y="3829699"/>
            <a:ext cx="2474384"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20" name="Rectangle 19"/>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3" name="Picture 22" descr="Logo&#10;&#10;Description automatically generated">
            <a:extLst>
              <a:ext uri="{FF2B5EF4-FFF2-40B4-BE49-F238E27FC236}">
                <a16:creationId xmlns:a16="http://schemas.microsoft.com/office/drawing/2014/main" id="{3AD913CC-50D6-41C9-9E1A-BE51E4663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75000"/>
                    <a:lumOff val="25000"/>
                  </a:schemeClr>
                </a:solidFill>
              </a:defRPr>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pic>
        <p:nvPicPr>
          <p:cNvPr id="10" name="Picture 4" descr="Asian Development Bank - Wikipedia">
            <a:extLst>
              <a:ext uri="{FF2B5EF4-FFF2-40B4-BE49-F238E27FC236}">
                <a16:creationId xmlns:a16="http://schemas.microsoft.com/office/drawing/2014/main" id="{07863BAC-FEDF-4861-ACA6-8263053368F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73762" y="258915"/>
            <a:ext cx="760719" cy="7163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D4ABD7-746E-4E5B-B5BF-05736DE99326}"/>
              </a:ext>
            </a:extLst>
          </p:cNvPr>
          <p:cNvSpPr/>
          <p:nvPr userDrawn="1"/>
        </p:nvSpPr>
        <p:spPr>
          <a:xfrm>
            <a:off x="609600" y="6400801"/>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Logo, company name&#10;&#10;Description automatically generated">
            <a:extLst>
              <a:ext uri="{FF2B5EF4-FFF2-40B4-BE49-F238E27FC236}">
                <a16:creationId xmlns:a16="http://schemas.microsoft.com/office/drawing/2014/main" id="{87752BC5-798F-4480-99B2-1DCA266756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1681" y="250255"/>
            <a:ext cx="760719" cy="716374"/>
          </a:xfrm>
          <a:prstGeom prst="rect">
            <a:avLst/>
          </a:prstGeom>
        </p:spPr>
      </p:pic>
      <p:pic>
        <p:nvPicPr>
          <p:cNvPr id="14" name="Picture 13" descr="Logo&#10;&#10;Description automatically generated">
            <a:extLst>
              <a:ext uri="{FF2B5EF4-FFF2-40B4-BE49-F238E27FC236}">
                <a16:creationId xmlns:a16="http://schemas.microsoft.com/office/drawing/2014/main" id="{EA7E2FD1-E6C3-432A-98A4-56FB19FCB5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73762" y="6306914"/>
            <a:ext cx="1026256" cy="383455"/>
          </a:xfrm>
          <a:prstGeom prst="rect">
            <a:avLst/>
          </a:prstGeom>
        </p:spPr>
      </p:pic>
    </p:spTree>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3889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ags" Target="../tags/tag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7"/>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9" name="Rectangle 8"/>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30" r:id="rId15"/>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6"/>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
        <p:nvSpPr>
          <p:cNvPr id="9" name="Rectangle 8"/>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extLst>
      <p:ext uri="{BB962C8B-B14F-4D97-AF65-F5344CB8AC3E}">
        <p14:creationId xmlns:p14="http://schemas.microsoft.com/office/powerpoint/2010/main" val="420106536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hyperlink" Target="https://www.artemis.bm/deal-directory/ibrd-car-123-124/"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596" y="1154479"/>
            <a:ext cx="5565396" cy="306324"/>
          </a:xfrm>
        </p:spPr>
        <p:txBody>
          <a:bodyPr/>
          <a:lstStyle/>
          <a:p>
            <a:r>
              <a:rPr lang="ru" sz="2000" b="0" dirty="0">
                <a:solidFill>
                  <a:schemeClr val="tx1">
                    <a:lumMod val="75000"/>
                    <a:lumOff val="25000"/>
                  </a:schemeClr>
                </a:solidFill>
              </a:rPr>
              <a:t>Сессия 9: Облигации для оказания помощи при стихийных бедствиях</a:t>
            </a:r>
            <a:endParaRPr lang="en-GB" b="0" dirty="0">
              <a:solidFill>
                <a:schemeClr val="tx1">
                  <a:lumMod val="75000"/>
                  <a:lumOff val="25000"/>
                </a:schemeClr>
              </a:solidFill>
            </a:endParaRPr>
          </a:p>
        </p:txBody>
      </p:sp>
      <p:sp>
        <p:nvSpPr>
          <p:cNvPr id="8" name="Text Placeholder 7"/>
          <p:cNvSpPr>
            <a:spLocks noGrp="1"/>
          </p:cNvSpPr>
          <p:nvPr>
            <p:ph type="body" sz="quarter" idx="16"/>
          </p:nvPr>
        </p:nvSpPr>
        <p:spPr>
          <a:xfrm>
            <a:off x="502596" y="1864187"/>
            <a:ext cx="2011680" cy="485682"/>
          </a:xfrm>
        </p:spPr>
        <p:txBody>
          <a:bodyPr/>
          <a:lstStyle/>
          <a:p>
            <a:r>
              <a:rPr lang="ru" sz="1600" dirty="0"/>
              <a:t>Стамбул, Турция</a:t>
            </a:r>
            <a:endParaRPr lang="en-GB" sz="1600" dirty="0"/>
          </a:p>
          <a:p>
            <a:r>
              <a:rPr lang="ru" sz="1600" dirty="0"/>
              <a:t>ноябрь 2022 г</a:t>
            </a:r>
            <a:endParaRPr lang="en-GB" sz="1600" dirty="0"/>
          </a:p>
        </p:txBody>
      </p:sp>
      <p:pic>
        <p:nvPicPr>
          <p:cNvPr id="10" name="Picture 10" descr="Global Earthquake Model Foundation | Italy">
            <a:extLst>
              <a:ext uri="{FF2B5EF4-FFF2-40B4-BE49-F238E27FC236}">
                <a16:creationId xmlns:a16="http://schemas.microsoft.com/office/drawing/2014/main" id="{118C49FE-FA52-421B-9CBE-E45F5F7E9D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91" t="11798" r="2395" b="15372"/>
          <a:stretch/>
        </p:blipFill>
        <p:spPr bwMode="auto">
          <a:xfrm>
            <a:off x="1753531" y="6319271"/>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ACC6BE97-2724-44F2-8CD2-3714D8B9506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55" t="12007" r="5777" b="8550"/>
          <a:stretch/>
        </p:blipFill>
        <p:spPr bwMode="auto">
          <a:xfrm>
            <a:off x="3918848" y="6324859"/>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7426278A-6622-4552-90DC-09B12B899FF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39" r="3041"/>
          <a:stretch/>
        </p:blipFill>
        <p:spPr bwMode="auto">
          <a:xfrm>
            <a:off x="5345251" y="6329874"/>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B0997752-EB41-4182-B2BC-A494D38191E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4788" b="11781"/>
          <a:stretch/>
        </p:blipFill>
        <p:spPr bwMode="auto">
          <a:xfrm>
            <a:off x="7185278" y="6341126"/>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FA9C11EB-EB10-4D90-B7FD-2A2459A712F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005" t="30965" r="7294" b="37315"/>
          <a:stretch/>
        </p:blipFill>
        <p:spPr bwMode="auto">
          <a:xfrm>
            <a:off x="8618701" y="6309123"/>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sian Development Bank - Wikipedia">
            <a:extLst>
              <a:ext uri="{FF2B5EF4-FFF2-40B4-BE49-F238E27FC236}">
                <a16:creationId xmlns:a16="http://schemas.microsoft.com/office/drawing/2014/main" id="{EF1F8908-F39D-4A3D-8065-4D811B4B7E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5905" y="1354939"/>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C3E96ABA-30D6-48A9-BAA6-B6D866AE58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85361" y="251370"/>
            <a:ext cx="1058472" cy="1058472"/>
          </a:xfrm>
          <a:prstGeom prst="rect">
            <a:avLst/>
          </a:prstGeom>
        </p:spPr>
      </p:pic>
      <p:sp>
        <p:nvSpPr>
          <p:cNvPr id="3" name="TextBox 2">
            <a:extLst>
              <a:ext uri="{FF2B5EF4-FFF2-40B4-BE49-F238E27FC236}">
                <a16:creationId xmlns:a16="http://schemas.microsoft.com/office/drawing/2014/main" id="{4992083A-21E8-4278-B0E6-A09BCCFF1A71}"/>
              </a:ext>
            </a:extLst>
          </p:cNvPr>
          <p:cNvSpPr txBox="1"/>
          <p:nvPr/>
        </p:nvSpPr>
        <p:spPr>
          <a:xfrm>
            <a:off x="466555" y="284749"/>
            <a:ext cx="5855478" cy="830997"/>
          </a:xfrm>
          <a:prstGeom prst="rect">
            <a:avLst/>
          </a:prstGeom>
          <a:noFill/>
        </p:spPr>
        <p:txBody>
          <a:bodyPr wrap="square" rtlCol="0">
            <a:spAutoFit/>
          </a:bodyPr>
          <a:lstStyle/>
          <a:p>
            <a:r>
              <a:rPr lang="ru-RU" sz="1600" b="1" dirty="0">
                <a:latin typeface="Calibri" panose="020F0502020204030204" pitchFamily="34" charset="0"/>
                <a:ea typeface="Times New Roman" panose="02020603050405020304" pitchFamily="18" charset="0"/>
              </a:rPr>
              <a:t>Совещание по взаимодействию по вопросам рисков бедствий </a:t>
            </a:r>
            <a:br>
              <a:rPr lang="en-US" sz="1600" b="1" dirty="0">
                <a:latin typeface="Calibri" panose="020F0502020204030204" pitchFamily="34" charset="0"/>
                <a:ea typeface="Times New Roman" panose="02020603050405020304" pitchFamily="18" charset="0"/>
              </a:rPr>
            </a:br>
            <a:r>
              <a:rPr lang="ru-RU" sz="1600" b="1" dirty="0">
                <a:latin typeface="Calibri" panose="020F0502020204030204" pitchFamily="34" charset="0"/>
                <a:ea typeface="Times New Roman" panose="02020603050405020304" pitchFamily="18" charset="0"/>
              </a:rPr>
              <a:t>в рамках Программы Центральноазиатского регионального экономического сотрудничества</a:t>
            </a:r>
            <a:endParaRPr lang="en-GB" sz="1600" b="1" dirty="0">
              <a:solidFill>
                <a:srgbClr val="FF0000"/>
              </a:solidFill>
            </a:endParaRPr>
          </a:p>
        </p:txBody>
      </p:sp>
    </p:spTree>
    <p:custDataLst>
      <p:tags r:id="rId1"/>
    </p:custDataLst>
    <p:extLst>
      <p:ext uri="{BB962C8B-B14F-4D97-AF65-F5344CB8AC3E}">
        <p14:creationId xmlns:p14="http://schemas.microsoft.com/office/powerpoint/2010/main" val="170750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F0AE-B055-4A13-A7EC-EBAC0073F5D3}"/>
              </a:ext>
            </a:extLst>
          </p:cNvPr>
          <p:cNvSpPr>
            <a:spLocks noGrp="1"/>
          </p:cNvSpPr>
          <p:nvPr>
            <p:ph type="title"/>
          </p:nvPr>
        </p:nvSpPr>
        <p:spPr/>
        <p:txBody>
          <a:bodyPr/>
          <a:lstStyle/>
          <a:p>
            <a:r>
              <a:rPr lang="ru" dirty="0"/>
              <a:t>Выбор места листинга</a:t>
            </a:r>
            <a:endParaRPr lang="en-GB" dirty="0"/>
          </a:p>
        </p:txBody>
      </p:sp>
      <p:sp>
        <p:nvSpPr>
          <p:cNvPr id="4" name="Content Placeholder 3">
            <a:extLst>
              <a:ext uri="{FF2B5EF4-FFF2-40B4-BE49-F238E27FC236}">
                <a16:creationId xmlns:a16="http://schemas.microsoft.com/office/drawing/2014/main" id="{900622B0-76A2-44CD-B6E2-A8599DD6E2EF}"/>
              </a:ext>
            </a:extLst>
          </p:cNvPr>
          <p:cNvSpPr>
            <a:spLocks noGrp="1"/>
          </p:cNvSpPr>
          <p:nvPr>
            <p:ph idx="1"/>
          </p:nvPr>
        </p:nvSpPr>
        <p:spPr>
          <a:xfrm>
            <a:off x="2759035" y="2663918"/>
            <a:ext cx="8823364" cy="3188886"/>
          </a:xfrm>
        </p:spPr>
        <p:txBody>
          <a:bodyPr vert="horz" lIns="0" tIns="0" rIns="0" bIns="0" rtlCol="0" anchor="t">
            <a:noAutofit/>
          </a:bodyPr>
          <a:lstStyle/>
          <a:p>
            <a:pPr algn="just">
              <a:lnSpc>
                <a:spcPct val="107000"/>
              </a:lnSpc>
              <a:spcBef>
                <a:spcPts val="600"/>
              </a:spcBef>
              <a:spcAft>
                <a:spcPts val="600"/>
              </a:spcAft>
            </a:pPr>
            <a:r>
              <a:rPr lang="ru" sz="1400" dirty="0">
                <a:ea typeface="Times New Roman" panose="02020603050405020304" pitchFamily="18" charset="0"/>
                <a:cs typeface="Times New Roman"/>
              </a:rPr>
              <a:t>Сингапур. </a:t>
            </a:r>
            <a:r>
              <a:rPr lang="ru" sz="1400" b="0" dirty="0">
                <a:ea typeface="Times New Roman" panose="02020603050405020304" pitchFamily="18" charset="0"/>
                <a:cs typeface="Times New Roman"/>
              </a:rPr>
              <a:t>Относительно новое, но все более привлекательное место. Уже один из крупнейших специализированных центров страхования и перестрахования в Азии, а также крупнейшее место жительства кэптива в Азиатско-Тихоокеанском регионе. DRB для Центральной Азии, вероятно, будет хорошо принят, учитывая стремление Сингапура стать лидером зеленого финансирования в Азиатско-Тихоокеанском регионе.</a:t>
            </a:r>
            <a:endParaRPr lang="ru" sz="1400" b="0" dirty="0">
              <a:ea typeface="Calibri" panose="020F0502020204030204" pitchFamily="34" charset="0"/>
              <a:cs typeface="Arial"/>
            </a:endParaRPr>
          </a:p>
          <a:p>
            <a:pPr algn="just">
              <a:lnSpc>
                <a:spcPct val="107000"/>
              </a:lnSpc>
              <a:spcBef>
                <a:spcPts val="600"/>
              </a:spcBef>
              <a:spcAft>
                <a:spcPts val="600"/>
              </a:spcAft>
            </a:pPr>
            <a:r>
              <a:rPr lang="ru" sz="1400" dirty="0">
                <a:ea typeface="Times New Roman" panose="02020603050405020304" pitchFamily="18" charset="0"/>
                <a:cs typeface="Times New Roman" panose="02020603050405020304" pitchFamily="18" charset="0"/>
              </a:rPr>
              <a:t>Гонконг. </a:t>
            </a:r>
            <a:r>
              <a:rPr lang="ru" sz="1400" b="0" dirty="0">
                <a:ea typeface="Times New Roman" panose="02020603050405020304" pitchFamily="18" charset="0"/>
                <a:cs typeface="Times New Roman" panose="02020603050405020304" pitchFamily="18" charset="0"/>
              </a:rPr>
              <a:t>Очень новое место (март 2021 года). Уникально то, </a:t>
            </a:r>
            <a:r>
              <a:rPr lang="ru" sz="1400" b="0" dirty="0">
                <a:ea typeface="Calibri" panose="020F0502020204030204" pitchFamily="34" charset="0"/>
              </a:rPr>
              <a:t>что страховщики материкового Китая могут легче передавать риски рынкам капитала через гонконгские структуры с постоянным местонахождением из-за статуса Гонконга как особого административного района (ОАР).</a:t>
            </a:r>
          </a:p>
          <a:p>
            <a:pPr algn="just">
              <a:lnSpc>
                <a:spcPct val="107000"/>
              </a:lnSpc>
              <a:spcBef>
                <a:spcPts val="600"/>
              </a:spcBef>
              <a:spcAft>
                <a:spcPts val="600"/>
              </a:spcAft>
            </a:pPr>
            <a:endParaRPr lang="ru" sz="400" dirty="0">
              <a:ea typeface="Times New Roman" panose="02020603050405020304" pitchFamily="18" charset="0"/>
              <a:cs typeface="Times New Roman" panose="02020603050405020304" pitchFamily="18" charset="0"/>
            </a:endParaRPr>
          </a:p>
          <a:p>
            <a:pPr algn="just">
              <a:lnSpc>
                <a:spcPct val="107000"/>
              </a:lnSpc>
              <a:spcBef>
                <a:spcPts val="600"/>
              </a:spcBef>
              <a:spcAft>
                <a:spcPts val="600"/>
              </a:spcAft>
            </a:pPr>
            <a:r>
              <a:rPr lang="ru" sz="1400" dirty="0">
                <a:ea typeface="Times New Roman" panose="02020603050405020304" pitchFamily="18" charset="0"/>
                <a:cs typeface="Times New Roman" panose="02020603050405020304" pitchFamily="18" charset="0"/>
              </a:rPr>
              <a:t>Бермуды. </a:t>
            </a:r>
            <a:r>
              <a:rPr lang="ru" sz="1400" b="0" dirty="0">
                <a:ea typeface="Times New Roman" panose="02020603050405020304" pitchFamily="18" charset="0"/>
                <a:cs typeface="Times New Roman" panose="02020603050405020304" pitchFamily="18" charset="0"/>
              </a:rPr>
              <a:t>Самый опытный регулятор ILS и ведущая мировая юрисдикция по выдаче. Надежная передача риска на острове для выпуска катастрофических облигаций, адаптирующаяся нормативно-правовая среда и способность к инновациям означают, что он остается привлекательной юрисдикцией </a:t>
            </a:r>
            <a:r>
              <a:rPr lang="ru" sz="1400" b="0" dirty="0">
                <a:solidFill>
                  <a:srgbClr val="212529"/>
                </a:solidFill>
                <a:ea typeface="Times New Roman" panose="02020603050405020304" pitchFamily="18" charset="0"/>
                <a:cs typeface="Arial" panose="020B0604020202020204" pitchFamily="34" charset="0"/>
              </a:rPr>
              <a:t>для листинга катастрофических облигаций, даже несмотря на то, что в настоящее время существует больше выбора, чем когда-либо, с точки зрения местожительства.</a:t>
            </a:r>
            <a:r>
              <a:rPr lang="ru" sz="1400" b="0" dirty="0">
                <a:ea typeface="Times New Roman" panose="02020603050405020304" pitchFamily="18" charset="0"/>
                <a:cs typeface="Times New Roman" panose="02020603050405020304" pitchFamily="18" charset="0"/>
              </a:rPr>
              <a:t> </a:t>
            </a:r>
            <a:endParaRPr lang="en-GB" sz="1400" b="0" dirty="0"/>
          </a:p>
        </p:txBody>
      </p:sp>
      <p:sp>
        <p:nvSpPr>
          <p:cNvPr id="5" name="Slide Number Placeholder 4">
            <a:extLst>
              <a:ext uri="{FF2B5EF4-FFF2-40B4-BE49-F238E27FC236}">
                <a16:creationId xmlns:a16="http://schemas.microsoft.com/office/drawing/2014/main" id="{C7B86908-FB29-4AE2-B034-B3634C998869}"/>
              </a:ext>
            </a:extLst>
          </p:cNvPr>
          <p:cNvSpPr>
            <a:spLocks noGrp="1"/>
          </p:cNvSpPr>
          <p:nvPr>
            <p:ph type="sldNum" sz="quarter" idx="4"/>
          </p:nvPr>
        </p:nvSpPr>
        <p:spPr/>
        <p:txBody>
          <a:bodyPr/>
          <a:lstStyle/>
          <a:p>
            <a:fld id="{2083E393-C0BF-4ED8-8545-7E4C90AFF831}" type="slidenum">
              <a:rPr lang="en-US" smtClean="0"/>
              <a:pPr/>
              <a:t>10</a:t>
            </a:fld>
            <a:endParaRPr lang="en-US"/>
          </a:p>
        </p:txBody>
      </p:sp>
      <p:pic>
        <p:nvPicPr>
          <p:cNvPr id="3074" name="Picture 2" descr="Flag of Hong Kong - Wikipedia">
            <a:extLst>
              <a:ext uri="{FF2B5EF4-FFF2-40B4-BE49-F238E27FC236}">
                <a16:creationId xmlns:a16="http://schemas.microsoft.com/office/drawing/2014/main" id="{E53D764A-DCC7-49F5-8EA3-66627BFBA3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1291" y="3917113"/>
            <a:ext cx="1098084" cy="7326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lag of Singapore - Wikipedia">
            <a:extLst>
              <a:ext uri="{FF2B5EF4-FFF2-40B4-BE49-F238E27FC236}">
                <a16:creationId xmlns:a16="http://schemas.microsoft.com/office/drawing/2014/main" id="{1058FFFE-0329-4AB8-8D39-13B212B1D5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1291" y="2908975"/>
            <a:ext cx="1098942" cy="732628"/>
          </a:xfrm>
          <a:prstGeom prst="rect">
            <a:avLst/>
          </a:prstGeom>
          <a:noFill/>
          <a:ln>
            <a:solidFill>
              <a:srgbClr val="ED2939"/>
            </a:solidFill>
          </a:ln>
          <a:extLst>
            <a:ext uri="{909E8E84-426E-40DD-AFC4-6F175D3DCCD1}">
              <a14:hiddenFill xmlns:a14="http://schemas.microsoft.com/office/drawing/2010/main">
                <a:solidFill>
                  <a:srgbClr val="FFFFFF"/>
                </a:solidFill>
              </a14:hiddenFill>
            </a:ext>
          </a:extLst>
        </p:spPr>
      </p:pic>
      <p:sp>
        <p:nvSpPr>
          <p:cNvPr id="8" name="AutoShape 6" descr="Bermuda - Wikipedia">
            <a:extLst>
              <a:ext uri="{FF2B5EF4-FFF2-40B4-BE49-F238E27FC236}">
                <a16:creationId xmlns:a16="http://schemas.microsoft.com/office/drawing/2014/main" id="{D761DFDD-742E-46D0-977B-A2EB4707D6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4" name="Picture 12" descr="Flag of Bermuda">
            <a:extLst>
              <a:ext uri="{FF2B5EF4-FFF2-40B4-BE49-F238E27FC236}">
                <a16:creationId xmlns:a16="http://schemas.microsoft.com/office/drawing/2014/main" id="{95B6BE09-67D1-449F-8A06-FAEC0DD4BD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861" y="4979560"/>
            <a:ext cx="1095515" cy="5477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47C9365-DE39-49D3-95EE-E82534FD88AA}"/>
              </a:ext>
            </a:extLst>
          </p:cNvPr>
          <p:cNvSpPr txBox="1"/>
          <p:nvPr/>
        </p:nvSpPr>
        <p:spPr>
          <a:xfrm>
            <a:off x="530770" y="1032713"/>
            <a:ext cx="10972800" cy="1477328"/>
          </a:xfrm>
          <a:prstGeom prst="rect">
            <a:avLst/>
          </a:prstGeom>
          <a:noFill/>
        </p:spPr>
        <p:txBody>
          <a:bodyPr wrap="square" lIns="91440" tIns="45720" rIns="91440" bIns="45720" anchor="t">
            <a:spAutoFit/>
          </a:bodyPr>
          <a:lstStyle/>
          <a:p>
            <a:r>
              <a:rPr lang="ru" sz="1800" dirty="0"/>
              <a:t>Опыт и желание местного регулирующего органа, а также отношение местного регулирующего органа спонсора влияют на относительную привлекательность различных мест листинга.</a:t>
            </a:r>
            <a:endParaRPr lang="en-GB" sz="1800" dirty="0"/>
          </a:p>
          <a:p>
            <a:endParaRPr lang="en-GB" sz="1800" dirty="0"/>
          </a:p>
          <a:p>
            <a:r>
              <a:rPr lang="ru" sz="1800" dirty="0"/>
              <a:t>Ожидается, что плата за управление не будет сильно различаться между юрисдикциями, хотя некоторые юрисдикции могут предлагать субсидии.  </a:t>
            </a:r>
            <a:endParaRPr lang="en-GB" sz="1800" dirty="0">
              <a:cs typeface="Arial"/>
            </a:endParaRPr>
          </a:p>
        </p:txBody>
      </p:sp>
    </p:spTree>
    <p:extLst>
      <p:ext uri="{BB962C8B-B14F-4D97-AF65-F5344CB8AC3E}">
        <p14:creationId xmlns:p14="http://schemas.microsoft.com/office/powerpoint/2010/main" val="1105627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2A9E-DBCB-4D01-A3BA-EA026FFBC587}"/>
              </a:ext>
            </a:extLst>
          </p:cNvPr>
          <p:cNvSpPr>
            <a:spLocks noGrp="1"/>
          </p:cNvSpPr>
          <p:nvPr>
            <p:ph type="title"/>
          </p:nvPr>
        </p:nvSpPr>
        <p:spPr/>
        <p:txBody>
          <a:bodyPr>
            <a:normAutofit fontScale="90000"/>
          </a:bodyPr>
          <a:lstStyle/>
          <a:p>
            <a:r>
              <a:rPr lang="ru" dirty="0"/>
              <a:t>Оптимизация стоимости облигаций для оказания помощи </a:t>
            </a:r>
            <a:br>
              <a:rPr lang="en-US" dirty="0"/>
            </a:br>
            <a:r>
              <a:rPr lang="ru" dirty="0"/>
              <a:t>при стихийных бедствиях</a:t>
            </a:r>
            <a:endParaRPr lang="en-GB" dirty="0"/>
          </a:p>
        </p:txBody>
      </p:sp>
      <p:sp>
        <p:nvSpPr>
          <p:cNvPr id="3" name="Text Placeholder 2">
            <a:extLst>
              <a:ext uri="{FF2B5EF4-FFF2-40B4-BE49-F238E27FC236}">
                <a16:creationId xmlns:a16="http://schemas.microsoft.com/office/drawing/2014/main" id="{FE822607-F359-473A-838B-C95D8FD88BED}"/>
              </a:ext>
            </a:extLst>
          </p:cNvPr>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id="{3EAD5D0D-2B0E-4EBE-A6B9-95D2D374E44D}"/>
              </a:ext>
            </a:extLst>
          </p:cNvPr>
          <p:cNvSpPr>
            <a:spLocks noGrp="1"/>
          </p:cNvSpPr>
          <p:nvPr>
            <p:ph idx="1"/>
          </p:nvPr>
        </p:nvSpPr>
        <p:spPr>
          <a:xfrm>
            <a:off x="609600" y="1504221"/>
            <a:ext cx="10972800" cy="498813"/>
          </a:xfrm>
        </p:spPr>
        <p:txBody>
          <a:bodyPr vert="horz" lIns="0" tIns="0" rIns="0" bIns="0" rtlCol="0" anchor="t">
            <a:noAutofit/>
          </a:bodyPr>
          <a:lstStyle/>
          <a:p>
            <a:pPr>
              <a:buClr>
                <a:schemeClr val="accent1"/>
              </a:buClr>
              <a:buSzPct val="125000"/>
            </a:pPr>
            <a:r>
              <a:rPr lang="ru" sz="1800" b="0" dirty="0"/>
              <a:t>Региональный подход позволяет добиться экономии и повышения эффективности, в том числе:</a:t>
            </a:r>
            <a:r>
              <a:rPr lang="en-GB" b="0" dirty="0"/>
              <a:t>:</a:t>
            </a:r>
          </a:p>
        </p:txBody>
      </p:sp>
      <p:sp>
        <p:nvSpPr>
          <p:cNvPr id="5" name="Slide Number Placeholder 4">
            <a:extLst>
              <a:ext uri="{FF2B5EF4-FFF2-40B4-BE49-F238E27FC236}">
                <a16:creationId xmlns:a16="http://schemas.microsoft.com/office/drawing/2014/main" id="{D60A8AA0-8994-430C-8EBE-EE8DBE5BF012}"/>
              </a:ext>
            </a:extLst>
          </p:cNvPr>
          <p:cNvSpPr>
            <a:spLocks noGrp="1"/>
          </p:cNvSpPr>
          <p:nvPr>
            <p:ph type="sldNum" sz="quarter" idx="4"/>
          </p:nvPr>
        </p:nvSpPr>
        <p:spPr/>
        <p:txBody>
          <a:bodyPr/>
          <a:lstStyle/>
          <a:p>
            <a:fld id="{2083E393-C0BF-4ED8-8545-7E4C90AFF831}" type="slidenum">
              <a:rPr lang="en-US" smtClean="0"/>
              <a:pPr/>
              <a:t>11</a:t>
            </a:fld>
            <a:endParaRPr lang="en-US"/>
          </a:p>
        </p:txBody>
      </p:sp>
      <p:graphicFrame>
        <p:nvGraphicFramePr>
          <p:cNvPr id="7" name="Table 7">
            <a:extLst>
              <a:ext uri="{FF2B5EF4-FFF2-40B4-BE49-F238E27FC236}">
                <a16:creationId xmlns:a16="http://schemas.microsoft.com/office/drawing/2014/main" id="{2E83729D-52AA-4A16-92DF-BA117D5F18FE}"/>
              </a:ext>
            </a:extLst>
          </p:cNvPr>
          <p:cNvGraphicFramePr>
            <a:graphicFrameLocks noGrp="1"/>
          </p:cNvGraphicFramePr>
          <p:nvPr>
            <p:extLst>
              <p:ext uri="{D42A27DB-BD31-4B8C-83A1-F6EECF244321}">
                <p14:modId xmlns:p14="http://schemas.microsoft.com/office/powerpoint/2010/main" val="2820440656"/>
              </p:ext>
            </p:extLst>
          </p:nvPr>
        </p:nvGraphicFramePr>
        <p:xfrm>
          <a:off x="1379706" y="2226912"/>
          <a:ext cx="9432588" cy="1615427"/>
        </p:xfrm>
        <a:graphic>
          <a:graphicData uri="http://schemas.openxmlformats.org/drawingml/2006/table">
            <a:tbl>
              <a:tblPr firstRow="1" bandRow="1">
                <a:tableStyleId>{5C22544A-7EE6-4342-B048-85BDC9FD1C3A}</a:tableStyleId>
              </a:tblPr>
              <a:tblGrid>
                <a:gridCol w="3144196">
                  <a:extLst>
                    <a:ext uri="{9D8B030D-6E8A-4147-A177-3AD203B41FA5}">
                      <a16:colId xmlns:a16="http://schemas.microsoft.com/office/drawing/2014/main" val="3767295843"/>
                    </a:ext>
                  </a:extLst>
                </a:gridCol>
                <a:gridCol w="3144196">
                  <a:extLst>
                    <a:ext uri="{9D8B030D-6E8A-4147-A177-3AD203B41FA5}">
                      <a16:colId xmlns:a16="http://schemas.microsoft.com/office/drawing/2014/main" val="872959602"/>
                    </a:ext>
                  </a:extLst>
                </a:gridCol>
                <a:gridCol w="3144196">
                  <a:extLst>
                    <a:ext uri="{9D8B030D-6E8A-4147-A177-3AD203B41FA5}">
                      <a16:colId xmlns:a16="http://schemas.microsoft.com/office/drawing/2014/main" val="369744800"/>
                    </a:ext>
                  </a:extLst>
                </a:gridCol>
              </a:tblGrid>
              <a:tr h="1615427">
                <a:tc>
                  <a:txBody>
                    <a:bodyPr/>
                    <a:lstStyle/>
                    <a:p>
                      <a:pPr algn="ctr"/>
                      <a:r>
                        <a:rPr lang="ru" sz="1800" dirty="0"/>
                        <a:t>Общий подход к моделированию</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algn="ctr"/>
                      <a:r>
                        <a:rPr lang="ru" sz="1800" dirty="0"/>
                        <a:t>Общая структура триггера</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ru" sz="1800" b="1" kern="1200" dirty="0">
                          <a:solidFill>
                            <a:schemeClr val="lt1"/>
                          </a:solidFill>
                          <a:effectLst/>
                          <a:latin typeface="+mn-lt"/>
                          <a:ea typeface="+mn-ea"/>
                          <a:cs typeface="+mn-cs"/>
                        </a:rPr>
                        <a:t>Общая документация</a:t>
                      </a:r>
                      <a:endParaRPr lang="en-GB" sz="18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4270561123"/>
                  </a:ext>
                </a:extLst>
              </a:tr>
            </a:tbl>
          </a:graphicData>
        </a:graphic>
      </p:graphicFrame>
      <p:graphicFrame>
        <p:nvGraphicFramePr>
          <p:cNvPr id="8" name="Table 7">
            <a:extLst>
              <a:ext uri="{FF2B5EF4-FFF2-40B4-BE49-F238E27FC236}">
                <a16:creationId xmlns:a16="http://schemas.microsoft.com/office/drawing/2014/main" id="{935D6146-D86B-4D2E-8A54-E1CE9A91EB94}"/>
              </a:ext>
            </a:extLst>
          </p:cNvPr>
          <p:cNvGraphicFramePr>
            <a:graphicFrameLocks noGrp="1"/>
          </p:cNvGraphicFramePr>
          <p:nvPr>
            <p:extLst>
              <p:ext uri="{D42A27DB-BD31-4B8C-83A1-F6EECF244321}">
                <p14:modId xmlns:p14="http://schemas.microsoft.com/office/powerpoint/2010/main" val="2423183716"/>
              </p:ext>
            </p:extLst>
          </p:nvPr>
        </p:nvGraphicFramePr>
        <p:xfrm>
          <a:off x="3395493" y="3870976"/>
          <a:ext cx="5401014" cy="1615427"/>
        </p:xfrm>
        <a:graphic>
          <a:graphicData uri="http://schemas.openxmlformats.org/drawingml/2006/table">
            <a:tbl>
              <a:tblPr firstRow="1" bandRow="1">
                <a:tableStyleId>{5C22544A-7EE6-4342-B048-85BDC9FD1C3A}</a:tableStyleId>
              </a:tblPr>
              <a:tblGrid>
                <a:gridCol w="2700507">
                  <a:extLst>
                    <a:ext uri="{9D8B030D-6E8A-4147-A177-3AD203B41FA5}">
                      <a16:colId xmlns:a16="http://schemas.microsoft.com/office/drawing/2014/main" val="3767295843"/>
                    </a:ext>
                  </a:extLst>
                </a:gridCol>
                <a:gridCol w="2700507">
                  <a:extLst>
                    <a:ext uri="{9D8B030D-6E8A-4147-A177-3AD203B41FA5}">
                      <a16:colId xmlns:a16="http://schemas.microsoft.com/office/drawing/2014/main" val="872959602"/>
                    </a:ext>
                  </a:extLst>
                </a:gridCol>
              </a:tblGrid>
              <a:tr h="16154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 sz="1800" b="1" i="0" u="none" strike="noStrike" kern="1200" cap="none" spc="0" normalizeH="0" baseline="0" noProof="0">
                          <a:ln>
                            <a:noFill/>
                          </a:ln>
                          <a:solidFill>
                            <a:prstClr val="white"/>
                          </a:solidFill>
                          <a:effectLst/>
                          <a:uLnTx/>
                          <a:uFillTx/>
                          <a:latin typeface="Arial"/>
                          <a:ea typeface="+mn-ea"/>
                          <a:cs typeface="+mn-cs"/>
                        </a:rPr>
                        <a:t>Эффективность размещения</a:t>
                      </a:r>
                      <a:endParaRPr kumimoji="0" lang="ru" sz="1800" b="1" i="0" u="none" strike="noStrike" kern="1200" cap="none" spc="0" normalizeH="0" baseline="0" noProof="0" dirty="0">
                        <a:ln>
                          <a:noFill/>
                        </a:ln>
                        <a:solidFill>
                          <a:prstClr val="white"/>
                        </a:solidFill>
                        <a:effectLst/>
                        <a:uLnTx/>
                        <a:uFillTx/>
                        <a:latin typeface="Arial"/>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solidFill>
                  </a:tcPr>
                </a:tc>
                <a:tc>
                  <a:txBody>
                    <a:bodyPr/>
                    <a:lstStyle/>
                    <a:p>
                      <a:pPr algn="ctr"/>
                      <a:r>
                        <a:rPr lang="ru" sz="1800" dirty="0"/>
                        <a:t>Структурная диверсификация</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4270561123"/>
                  </a:ext>
                </a:extLst>
              </a:tr>
            </a:tbl>
          </a:graphicData>
        </a:graphic>
      </p:graphicFrame>
    </p:spTree>
    <p:extLst>
      <p:ext uri="{BB962C8B-B14F-4D97-AF65-F5344CB8AC3E}">
        <p14:creationId xmlns:p14="http://schemas.microsoft.com/office/powerpoint/2010/main" val="1551337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722F2-4200-411D-8712-9B1128AFA182}"/>
              </a:ext>
            </a:extLst>
          </p:cNvPr>
          <p:cNvSpPr>
            <a:spLocks noGrp="1"/>
          </p:cNvSpPr>
          <p:nvPr>
            <p:ph type="title"/>
          </p:nvPr>
        </p:nvSpPr>
        <p:spPr/>
        <p:txBody>
          <a:bodyPr/>
          <a:lstStyle/>
          <a:p>
            <a:r>
              <a:rPr lang="ru" dirty="0"/>
              <a:t>Моделирование рисков для облигаций ЦАРЭС для оказания помощи при стихийных бедствиях</a:t>
            </a:r>
            <a:endParaRPr lang="en-GB" dirty="0"/>
          </a:p>
        </p:txBody>
      </p:sp>
      <p:sp>
        <p:nvSpPr>
          <p:cNvPr id="4" name="Slide Number Placeholder 3">
            <a:extLst>
              <a:ext uri="{FF2B5EF4-FFF2-40B4-BE49-F238E27FC236}">
                <a16:creationId xmlns:a16="http://schemas.microsoft.com/office/drawing/2014/main" id="{36B1B96F-FDB9-438B-AFE6-69A4213ED05C}"/>
              </a:ext>
            </a:extLst>
          </p:cNvPr>
          <p:cNvSpPr>
            <a:spLocks noGrp="1"/>
          </p:cNvSpPr>
          <p:nvPr>
            <p:ph type="sldNum" sz="quarter" idx="4"/>
          </p:nvPr>
        </p:nvSpPr>
        <p:spPr/>
        <p:txBody>
          <a:bodyPr/>
          <a:lstStyle/>
          <a:p>
            <a:fld id="{2083E393-C0BF-4ED8-8545-7E4C90AFF831}" type="slidenum">
              <a:rPr lang="en-US" smtClean="0"/>
              <a:pPr/>
              <a:t>12</a:t>
            </a:fld>
            <a:endParaRPr lang="en-US"/>
          </a:p>
        </p:txBody>
      </p:sp>
      <p:sp>
        <p:nvSpPr>
          <p:cNvPr id="5" name="Footer Placeholder 4">
            <a:extLst>
              <a:ext uri="{FF2B5EF4-FFF2-40B4-BE49-F238E27FC236}">
                <a16:creationId xmlns:a16="http://schemas.microsoft.com/office/drawing/2014/main" id="{89EBC8FB-445C-4A82-B3AE-3A8C9AFE6C32}"/>
              </a:ext>
            </a:extLst>
          </p:cNvPr>
          <p:cNvSpPr>
            <a:spLocks noGrp="1"/>
          </p:cNvSpPr>
          <p:nvPr>
            <p:ph type="ftr" sz="quarter" idx="3"/>
          </p:nvPr>
        </p:nvSpPr>
        <p:spPr/>
        <p:txBody>
          <a:bodyPr/>
          <a:lstStyle/>
          <a:p>
            <a:r>
              <a:rPr lang="en-GB"/>
              <a:t>© 2022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882151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037B-9C56-4690-98FC-3FE3709950B1}"/>
              </a:ext>
            </a:extLst>
          </p:cNvPr>
          <p:cNvSpPr>
            <a:spLocks noGrp="1"/>
          </p:cNvSpPr>
          <p:nvPr>
            <p:ph type="title"/>
          </p:nvPr>
        </p:nvSpPr>
        <p:spPr/>
        <p:txBody>
          <a:bodyPr/>
          <a:lstStyle/>
          <a:p>
            <a:r>
              <a:rPr lang="ru" dirty="0"/>
              <a:t>Что моделируется?</a:t>
            </a:r>
            <a:endParaRPr lang="en-US" dirty="0"/>
          </a:p>
        </p:txBody>
      </p:sp>
      <p:sp>
        <p:nvSpPr>
          <p:cNvPr id="3" name="Text Placeholder 2">
            <a:extLst>
              <a:ext uri="{FF2B5EF4-FFF2-40B4-BE49-F238E27FC236}">
                <a16:creationId xmlns:a16="http://schemas.microsoft.com/office/drawing/2014/main" id="{91A66713-EBD1-4169-91BB-B7692EEAD752}"/>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6D94BB17-847B-4351-8976-AB20802701B2}"/>
              </a:ext>
            </a:extLst>
          </p:cNvPr>
          <p:cNvSpPr>
            <a:spLocks noGrp="1"/>
          </p:cNvSpPr>
          <p:nvPr>
            <p:ph type="sldNum" sz="quarter" idx="4"/>
          </p:nvPr>
        </p:nvSpPr>
        <p:spPr/>
        <p:txBody>
          <a:bodyPr/>
          <a:lstStyle/>
          <a:p>
            <a:fld id="{2083E393-C0BF-4ED8-8545-7E4C90AFF831}" type="slidenum">
              <a:rPr lang="en-US" smtClean="0"/>
              <a:pPr/>
              <a:t>13</a:t>
            </a:fld>
            <a:endParaRPr lang="en-US"/>
          </a:p>
        </p:txBody>
      </p:sp>
      <p:sp>
        <p:nvSpPr>
          <p:cNvPr id="7" name="TextBox 6">
            <a:extLst>
              <a:ext uri="{FF2B5EF4-FFF2-40B4-BE49-F238E27FC236}">
                <a16:creationId xmlns:a16="http://schemas.microsoft.com/office/drawing/2014/main" id="{6903AD66-9168-4637-9ED5-4E3C17744D2E}"/>
              </a:ext>
            </a:extLst>
          </p:cNvPr>
          <p:cNvSpPr txBox="1"/>
          <p:nvPr/>
        </p:nvSpPr>
        <p:spPr>
          <a:xfrm>
            <a:off x="2290614" y="1200188"/>
            <a:ext cx="9291783" cy="677108"/>
          </a:xfrm>
          <a:prstGeom prst="rect">
            <a:avLst/>
          </a:prstGeom>
          <a:solidFill>
            <a:srgbClr val="EFEEDE"/>
          </a:solidFill>
        </p:spPr>
        <p:txBody>
          <a:bodyPr wrap="square">
            <a:spAutoFit/>
          </a:bodyPr>
          <a:lstStyle/>
          <a:p>
            <a:pPr>
              <a:buClr>
                <a:schemeClr val="accent1"/>
              </a:buClr>
              <a:buSzPct val="125000"/>
            </a:pPr>
            <a:endParaRPr lang="en-GB" sz="1000" b="0" dirty="0"/>
          </a:p>
          <a:p>
            <a:pPr>
              <a:buClr>
                <a:schemeClr val="accent1"/>
              </a:buClr>
              <a:buSzPct val="125000"/>
            </a:pPr>
            <a:r>
              <a:rPr lang="ru-RU" b="0" dirty="0"/>
              <a:t>Рассматривались </a:t>
            </a:r>
            <a:r>
              <a:rPr lang="ru" b="0" dirty="0"/>
              <a:t>наводнения и землетрясения</a:t>
            </a:r>
          </a:p>
          <a:p>
            <a:pPr>
              <a:buClr>
                <a:schemeClr val="accent1"/>
              </a:buClr>
              <a:buSzPct val="125000"/>
            </a:pPr>
            <a:endParaRPr lang="en-GB" sz="1000" b="0" dirty="0"/>
          </a:p>
        </p:txBody>
      </p:sp>
      <p:sp>
        <p:nvSpPr>
          <p:cNvPr id="9" name="TextBox 8">
            <a:extLst>
              <a:ext uri="{FF2B5EF4-FFF2-40B4-BE49-F238E27FC236}">
                <a16:creationId xmlns:a16="http://schemas.microsoft.com/office/drawing/2014/main" id="{96561D2B-8AEF-4F50-8767-0C2EBE0BC7A9}"/>
              </a:ext>
            </a:extLst>
          </p:cNvPr>
          <p:cNvSpPr txBox="1"/>
          <p:nvPr/>
        </p:nvSpPr>
        <p:spPr>
          <a:xfrm>
            <a:off x="2290617" y="1966594"/>
            <a:ext cx="9291782" cy="1354217"/>
          </a:xfrm>
          <a:prstGeom prst="rect">
            <a:avLst/>
          </a:prstGeom>
          <a:solidFill>
            <a:srgbClr val="C8D7DF"/>
          </a:solidFill>
        </p:spPr>
        <p:txBody>
          <a:bodyPr wrap="square">
            <a:spAutoFit/>
          </a:bodyPr>
          <a:lstStyle/>
          <a:p>
            <a:pPr>
              <a:buClr>
                <a:schemeClr val="accent1"/>
              </a:buClr>
              <a:buSzPct val="125000"/>
            </a:pPr>
            <a:endParaRPr lang="en-GB" sz="1000" b="0" dirty="0"/>
          </a:p>
          <a:p>
            <a:pPr>
              <a:buClr>
                <a:schemeClr val="accent1"/>
              </a:buClr>
              <a:buSzPct val="125000"/>
            </a:pPr>
            <a:r>
              <a:rPr lang="ru" b="0" dirty="0"/>
              <a:t>В модели риска используются те же данные, которые используются для поддержки инструмента визуализации и анализа риска, разработанного для стран-членов ЦАРЭС в рамках этого проекта технической помощи, Интерфейс управления рисками бедствий (DRMI)</a:t>
            </a:r>
            <a:endParaRPr lang="en-GB" sz="1000" b="0" dirty="0"/>
          </a:p>
        </p:txBody>
      </p:sp>
      <p:sp>
        <p:nvSpPr>
          <p:cNvPr id="11" name="TextBox 10">
            <a:extLst>
              <a:ext uri="{FF2B5EF4-FFF2-40B4-BE49-F238E27FC236}">
                <a16:creationId xmlns:a16="http://schemas.microsoft.com/office/drawing/2014/main" id="{CEEC0E0C-D20A-43DB-A93A-2EA98962B1DB}"/>
              </a:ext>
            </a:extLst>
          </p:cNvPr>
          <p:cNvSpPr txBox="1"/>
          <p:nvPr/>
        </p:nvSpPr>
        <p:spPr>
          <a:xfrm>
            <a:off x="2290615" y="3408339"/>
            <a:ext cx="9291782" cy="954107"/>
          </a:xfrm>
          <a:prstGeom prst="rect">
            <a:avLst/>
          </a:prstGeom>
          <a:solidFill>
            <a:srgbClr val="D9E6DC"/>
          </a:solidFill>
        </p:spPr>
        <p:txBody>
          <a:bodyPr wrap="square">
            <a:spAutoFit/>
          </a:bodyPr>
          <a:lstStyle/>
          <a:p>
            <a:pPr>
              <a:buClr>
                <a:schemeClr val="accent1"/>
              </a:buClr>
              <a:buSzPct val="125000"/>
            </a:pPr>
            <a:endParaRPr lang="en-GB" sz="1000" dirty="0"/>
          </a:p>
          <a:p>
            <a:pPr>
              <a:buClr>
                <a:schemeClr val="accent1"/>
              </a:buClr>
              <a:buSzPct val="125000"/>
            </a:pPr>
            <a:r>
              <a:rPr lang="ru" b="0" dirty="0"/>
              <a:t>Однако, поскольку срок действия DRB обычно составляет 3 года, моделируется трехлетний период, в котором по каждому году составляются независимые модели.</a:t>
            </a:r>
            <a:endParaRPr lang="en-GB" b="0" dirty="0">
              <a:cs typeface="Arial"/>
            </a:endParaRPr>
          </a:p>
          <a:p>
            <a:pPr>
              <a:buClr>
                <a:schemeClr val="accent1"/>
              </a:buClr>
              <a:buSzPct val="125000"/>
            </a:pPr>
            <a:endParaRPr lang="en-GB" sz="1000" b="0" dirty="0"/>
          </a:p>
        </p:txBody>
      </p:sp>
      <p:sp>
        <p:nvSpPr>
          <p:cNvPr id="13" name="TextBox 12">
            <a:extLst>
              <a:ext uri="{FF2B5EF4-FFF2-40B4-BE49-F238E27FC236}">
                <a16:creationId xmlns:a16="http://schemas.microsoft.com/office/drawing/2014/main" id="{86E9A226-725C-4933-9AA6-C8A09AB3917C}"/>
              </a:ext>
            </a:extLst>
          </p:cNvPr>
          <p:cNvSpPr txBox="1"/>
          <p:nvPr/>
        </p:nvSpPr>
        <p:spPr>
          <a:xfrm>
            <a:off x="2290616" y="4449975"/>
            <a:ext cx="9291781" cy="1785104"/>
          </a:xfrm>
          <a:prstGeom prst="rect">
            <a:avLst/>
          </a:prstGeom>
          <a:solidFill>
            <a:srgbClr val="DDD0CF"/>
          </a:solidFill>
        </p:spPr>
        <p:txBody>
          <a:bodyPr wrap="square">
            <a:spAutoFit/>
          </a:bodyPr>
          <a:lstStyle/>
          <a:p>
            <a:pPr>
              <a:buClr>
                <a:schemeClr val="accent1"/>
              </a:buClr>
              <a:buSzPct val="125000"/>
            </a:pPr>
            <a:endParaRPr lang="en-GB" sz="1000" b="0" dirty="0"/>
          </a:p>
          <a:p>
            <a:pPr>
              <a:buClr>
                <a:schemeClr val="accent1"/>
              </a:buClr>
              <a:buSzPct val="125000"/>
            </a:pPr>
            <a:r>
              <a:rPr lang="ru-RU" b="0" dirty="0"/>
              <a:t>В отличие от страхования, которое обычно включает возможность восстановления покрытия после убытка, DRB являются «единоразовыми»; лимит покрытия (или сумма залога) исчезает после исчерпания. Никакая дополнительная маржа за риск не подлежит выплате после исчерпания, поэтому моделирование оценивает среднегодовую уплаченную маржу за риск, а также произведенные выплаты.</a:t>
            </a:r>
            <a:endParaRPr lang="en-GB" b="0" dirty="0">
              <a:cs typeface="Arial"/>
            </a:endParaRPr>
          </a:p>
          <a:p>
            <a:pPr>
              <a:buClr>
                <a:schemeClr val="accent1"/>
              </a:buClr>
              <a:buSzPct val="125000"/>
            </a:pPr>
            <a:endParaRPr lang="en-GB" sz="1000" b="0" dirty="0"/>
          </a:p>
        </p:txBody>
      </p:sp>
      <p:pic>
        <p:nvPicPr>
          <p:cNvPr id="19" name="Graphic 18" descr="Target with solid fill">
            <a:extLst>
              <a:ext uri="{FF2B5EF4-FFF2-40B4-BE49-F238E27FC236}">
                <a16:creationId xmlns:a16="http://schemas.microsoft.com/office/drawing/2014/main" id="{6BBEDF94-3664-4EC9-992A-A865515D2B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346" y="2191858"/>
            <a:ext cx="914400" cy="914400"/>
          </a:xfrm>
          <a:prstGeom prst="rect">
            <a:avLst/>
          </a:prstGeom>
        </p:spPr>
      </p:pic>
      <p:pic>
        <p:nvPicPr>
          <p:cNvPr id="21" name="Graphic 20" descr="Line arrow: Rotate left with solid fill">
            <a:extLst>
              <a:ext uri="{FF2B5EF4-FFF2-40B4-BE49-F238E27FC236}">
                <a16:creationId xmlns:a16="http://schemas.microsoft.com/office/drawing/2014/main" id="{00F4C4C3-D2EF-4D99-8FE2-4FEB367296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7346" y="4838419"/>
            <a:ext cx="914400" cy="914400"/>
          </a:xfrm>
          <a:prstGeom prst="rect">
            <a:avLst/>
          </a:prstGeom>
        </p:spPr>
      </p:pic>
      <p:pic>
        <p:nvPicPr>
          <p:cNvPr id="23" name="Graphic 22" descr="Warning with solid fill">
            <a:extLst>
              <a:ext uri="{FF2B5EF4-FFF2-40B4-BE49-F238E27FC236}">
                <a16:creationId xmlns:a16="http://schemas.microsoft.com/office/drawing/2014/main" id="{EAAB8B19-5DE7-4194-A3E2-E36C00FE20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7346" y="1014396"/>
            <a:ext cx="914400" cy="914400"/>
          </a:xfrm>
          <a:prstGeom prst="rect">
            <a:avLst/>
          </a:prstGeom>
        </p:spPr>
      </p:pic>
      <p:pic>
        <p:nvPicPr>
          <p:cNvPr id="25" name="Graphic 24" descr="Branching diagram with solid fill">
            <a:extLst>
              <a:ext uri="{FF2B5EF4-FFF2-40B4-BE49-F238E27FC236}">
                <a16:creationId xmlns:a16="http://schemas.microsoft.com/office/drawing/2014/main" id="{F1B1ED28-4750-45E1-8B60-F56A3BF53D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9120" y="3369320"/>
            <a:ext cx="914400" cy="914400"/>
          </a:xfrm>
          <a:prstGeom prst="rect">
            <a:avLst/>
          </a:prstGeom>
        </p:spPr>
      </p:pic>
    </p:spTree>
    <p:extLst>
      <p:ext uri="{BB962C8B-B14F-4D97-AF65-F5344CB8AC3E}">
        <p14:creationId xmlns:p14="http://schemas.microsoft.com/office/powerpoint/2010/main" val="123878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6BFD-2F79-4993-8380-0DE81424A08F}"/>
              </a:ext>
            </a:extLst>
          </p:cNvPr>
          <p:cNvSpPr>
            <a:spLocks noGrp="1"/>
          </p:cNvSpPr>
          <p:nvPr>
            <p:ph type="title"/>
          </p:nvPr>
        </p:nvSpPr>
        <p:spPr/>
        <p:txBody>
          <a:bodyPr/>
          <a:lstStyle/>
          <a:p>
            <a:r>
              <a:rPr lang="ru" dirty="0"/>
              <a:t>Ценовые предположения</a:t>
            </a:r>
            <a:endParaRPr lang="en-US" dirty="0"/>
          </a:p>
        </p:txBody>
      </p:sp>
      <p:sp>
        <p:nvSpPr>
          <p:cNvPr id="3" name="Text Placeholder 2">
            <a:extLst>
              <a:ext uri="{FF2B5EF4-FFF2-40B4-BE49-F238E27FC236}">
                <a16:creationId xmlns:a16="http://schemas.microsoft.com/office/drawing/2014/main" id="{3F9CD414-0210-47D4-8DF7-AC1690295007}"/>
              </a:ext>
            </a:extLst>
          </p:cNvPr>
          <p:cNvSpPr>
            <a:spLocks noGrp="1"/>
          </p:cNvSpPr>
          <p:nvPr>
            <p:ph type="body" sz="quarter" idx="13"/>
          </p:nvPr>
        </p:nvSpPr>
        <p:spPr>
          <a:xfrm>
            <a:off x="609600" y="798900"/>
            <a:ext cx="10972800" cy="276999"/>
          </a:xfrm>
        </p:spPr>
        <p:txBody>
          <a:bodyPr/>
          <a:lstStyle/>
          <a:p>
            <a:endParaRPr lang="en-US"/>
          </a:p>
        </p:txBody>
      </p:sp>
      <p:sp>
        <p:nvSpPr>
          <p:cNvPr id="5" name="Slide Number Placeholder 4">
            <a:extLst>
              <a:ext uri="{FF2B5EF4-FFF2-40B4-BE49-F238E27FC236}">
                <a16:creationId xmlns:a16="http://schemas.microsoft.com/office/drawing/2014/main" id="{5B142A2A-7F89-4C1B-9537-DE46F8315909}"/>
              </a:ext>
            </a:extLst>
          </p:cNvPr>
          <p:cNvSpPr>
            <a:spLocks noGrp="1"/>
          </p:cNvSpPr>
          <p:nvPr>
            <p:ph type="sldNum" sz="quarter" idx="4"/>
          </p:nvPr>
        </p:nvSpPr>
        <p:spPr/>
        <p:txBody>
          <a:bodyPr/>
          <a:lstStyle/>
          <a:p>
            <a:fld id="{2083E393-C0BF-4ED8-8545-7E4C90AFF831}" type="slidenum">
              <a:rPr lang="en-US" smtClean="0"/>
              <a:pPr/>
              <a:t>14</a:t>
            </a:fld>
            <a:endParaRPr lang="en-US"/>
          </a:p>
        </p:txBody>
      </p:sp>
      <p:sp>
        <p:nvSpPr>
          <p:cNvPr id="8" name="TextBox 7">
            <a:extLst>
              <a:ext uri="{FF2B5EF4-FFF2-40B4-BE49-F238E27FC236}">
                <a16:creationId xmlns:a16="http://schemas.microsoft.com/office/drawing/2014/main" id="{87EEBA81-6AD7-4507-A645-1A1028CE89C1}"/>
              </a:ext>
            </a:extLst>
          </p:cNvPr>
          <p:cNvSpPr txBox="1"/>
          <p:nvPr/>
        </p:nvSpPr>
        <p:spPr>
          <a:xfrm>
            <a:off x="6308437" y="6338575"/>
            <a:ext cx="3760182" cy="230832"/>
          </a:xfrm>
          <a:prstGeom prst="rect">
            <a:avLst/>
          </a:prstGeom>
          <a:noFill/>
        </p:spPr>
        <p:txBody>
          <a:bodyPr wrap="square" rtlCol="0">
            <a:spAutoFit/>
          </a:bodyPr>
          <a:lstStyle/>
          <a:p>
            <a:r>
              <a:rPr lang="en-GB" sz="900" u="sng" dirty="0">
                <a:solidFill>
                  <a:srgbClr val="0000FF"/>
                </a:solidFill>
                <a:latin typeface="Arial" panose="020B0604020202020204" pitchFamily="34" charset="0"/>
                <a:ea typeface="Calibri" panose="020F0502020204030204" pitchFamily="34" charset="0"/>
                <a:hlinkClick r:id="rId2"/>
              </a:rPr>
              <a:t>Source: https://www.artemis.bm/deal-directory/ibrd-car-123-124/</a:t>
            </a:r>
            <a:endParaRPr lang="en-US" sz="900" dirty="0"/>
          </a:p>
        </p:txBody>
      </p:sp>
      <p:pic>
        <p:nvPicPr>
          <p:cNvPr id="9" name="Picture 8">
            <a:extLst>
              <a:ext uri="{FF2B5EF4-FFF2-40B4-BE49-F238E27FC236}">
                <a16:creationId xmlns:a16="http://schemas.microsoft.com/office/drawing/2014/main" id="{47C65365-5EA7-4E66-B316-5A206151A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3187" y="1288482"/>
            <a:ext cx="4605213" cy="4632028"/>
          </a:xfrm>
          <a:prstGeom prst="rect">
            <a:avLst/>
          </a:prstGeom>
          <a:noFill/>
          <a:ln>
            <a:noFill/>
          </a:ln>
        </p:spPr>
      </p:pic>
      <p:sp>
        <p:nvSpPr>
          <p:cNvPr id="6" name="Rectangle 5">
            <a:extLst>
              <a:ext uri="{FF2B5EF4-FFF2-40B4-BE49-F238E27FC236}">
                <a16:creationId xmlns:a16="http://schemas.microsoft.com/office/drawing/2014/main" id="{59509E3C-E227-44FA-A64B-1F90D409546C}"/>
              </a:ext>
            </a:extLst>
          </p:cNvPr>
          <p:cNvSpPr/>
          <p:nvPr/>
        </p:nvSpPr>
        <p:spPr>
          <a:xfrm>
            <a:off x="609600" y="1338850"/>
            <a:ext cx="5800436" cy="4632028"/>
          </a:xfrm>
          <a:prstGeom prst="rect">
            <a:avLst/>
          </a:prstGeom>
          <a:solidFill>
            <a:srgbClr val="D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1445966-756C-47DA-A537-C8507CFDB964}"/>
              </a:ext>
            </a:extLst>
          </p:cNvPr>
          <p:cNvSpPr>
            <a:spLocks noGrp="1"/>
          </p:cNvSpPr>
          <p:nvPr>
            <p:ph idx="1"/>
          </p:nvPr>
        </p:nvSpPr>
        <p:spPr>
          <a:xfrm>
            <a:off x="863600" y="1518684"/>
            <a:ext cx="5232400" cy="4023847"/>
          </a:xfrm>
        </p:spPr>
        <p:txBody>
          <a:bodyPr vert="horz" lIns="0" tIns="0" rIns="0" bIns="0" rtlCol="0" anchor="t">
            <a:noAutofit/>
          </a:bodyPr>
          <a:lstStyle/>
          <a:p>
            <a:pPr marL="285750" indent="-285750">
              <a:buClr>
                <a:schemeClr val="accent1"/>
              </a:buClr>
              <a:buSzPct val="125000"/>
              <a:buFont typeface="Wingdings" panose="05000000000000000000" pitchFamily="2" charset="2"/>
              <a:buChar char="§"/>
            </a:pPr>
            <a:r>
              <a:rPr lang="ru" sz="1700" b="0" dirty="0"/>
              <a:t>Ценовой мультипликатор, который выражает взаимосвязь между маржой риска DRB и средним ожидаемым возмещением, установлен на уровне 1,8, что </a:t>
            </a:r>
            <a:r>
              <a:rPr lang="ru" sz="1700" b="0" dirty="0">
                <a:latin typeface="Arial"/>
                <a:ea typeface="Calibri" panose="020F0502020204030204" pitchFamily="34" charset="0"/>
                <a:cs typeface="Arial"/>
              </a:rPr>
              <a:t>согласуется с недавним выпуском облигаций Всемирного банка «Capital at Risk» для Филиппин в 2019 году*</a:t>
            </a:r>
            <a:endParaRPr lang="en-US" sz="1700" b="0" dirty="0"/>
          </a:p>
          <a:p>
            <a:pPr marL="285750" lvl="1" indent="-285750">
              <a:buClr>
                <a:schemeClr val="accent1"/>
              </a:buClr>
              <a:buSzPct val="125000"/>
              <a:buFont typeface="Wingdings" panose="05000000000000000000" pitchFamily="2" charset="2"/>
              <a:buChar char="§"/>
            </a:pPr>
            <a:r>
              <a:rPr lang="ru" sz="1700" b="0" dirty="0"/>
              <a:t>DRB часто </a:t>
            </a:r>
            <a:r>
              <a:rPr lang="ru" sz="1700" dirty="0"/>
              <a:t>траншируются </a:t>
            </a:r>
            <a:r>
              <a:rPr lang="ru" sz="1700" b="0" dirty="0"/>
              <a:t>(разрезаются на части), чтобы облегчить размещение и привлечь инвесторов с разными аппетитами</a:t>
            </a:r>
            <a:endParaRPr lang="en-GB" sz="1700" b="0" dirty="0">
              <a:cs typeface="Arial"/>
            </a:endParaRPr>
          </a:p>
          <a:p>
            <a:pPr marL="285750" lvl="1" indent="-285750">
              <a:buClr>
                <a:schemeClr val="accent1"/>
              </a:buClr>
              <a:buSzPct val="125000"/>
              <a:buFont typeface="Wingdings" panose="05000000000000000000" pitchFamily="2" charset="2"/>
              <a:buChar char="§"/>
            </a:pPr>
            <a:r>
              <a:rPr lang="ru" sz="1700" dirty="0">
                <a:latin typeface="Arial"/>
                <a:ea typeface="Calibri" panose="020F0502020204030204" pitchFamily="34" charset="0"/>
                <a:cs typeface="Arial"/>
              </a:rPr>
              <a:t>Структуры облигаций </a:t>
            </a:r>
            <a:r>
              <a:rPr lang="ru" sz="1700" dirty="0">
                <a:effectLst/>
                <a:latin typeface="Arial"/>
                <a:ea typeface="Calibri" panose="020F0502020204030204" pitchFamily="34" charset="0"/>
                <a:cs typeface="Arial"/>
              </a:rPr>
              <a:t>в каждой стране обычно </a:t>
            </a:r>
            <a:r>
              <a:rPr lang="ru" sz="1700" dirty="0">
                <a:latin typeface="Arial"/>
                <a:ea typeface="Calibri" panose="020F0502020204030204" pitchFamily="34" charset="0"/>
                <a:cs typeface="Arial"/>
              </a:rPr>
              <a:t>предполагают ожидаемые ежегодные убытки в размере от </a:t>
            </a:r>
            <a:r>
              <a:rPr lang="ru" sz="1700" dirty="0">
                <a:effectLst/>
                <a:latin typeface="Arial"/>
                <a:ea typeface="Calibri" panose="020F0502020204030204" pitchFamily="34" charset="0"/>
                <a:cs typeface="Arial"/>
              </a:rPr>
              <a:t>3% до 5% </a:t>
            </a:r>
            <a:r>
              <a:rPr lang="ru" sz="1700" dirty="0">
                <a:latin typeface="Arial"/>
                <a:ea typeface="Calibri" panose="020F0502020204030204" pitchFamily="34" charset="0"/>
                <a:cs typeface="Arial"/>
              </a:rPr>
              <a:t>от суммы облигаций.</a:t>
            </a:r>
            <a:endParaRPr lang="en-US" sz="1700" dirty="0">
              <a:effectLst/>
              <a:latin typeface="Arial"/>
              <a:ea typeface="Calibri" panose="020F0502020204030204" pitchFamily="34" charset="0"/>
              <a:cs typeface="Arial"/>
            </a:endParaRPr>
          </a:p>
          <a:p>
            <a:pPr marL="285750" lvl="1" indent="-285750">
              <a:buClr>
                <a:schemeClr val="accent1"/>
              </a:buClr>
              <a:buSzPct val="125000"/>
              <a:buFont typeface="Wingdings" panose="05000000000000000000" pitchFamily="2" charset="2"/>
              <a:buChar char="§"/>
            </a:pPr>
            <a:r>
              <a:rPr lang="ru" sz="1700" dirty="0">
                <a:cs typeface="Arial"/>
              </a:rPr>
              <a:t>Мультипликаторы рыночных облигаций выше для облигаций/траншей, где наблюдается б</a:t>
            </a:r>
            <a:r>
              <a:rPr lang="ru" sz="1700" i="1" dirty="0">
                <a:cs typeface="Arial"/>
              </a:rPr>
              <a:t>о</a:t>
            </a:r>
            <a:r>
              <a:rPr lang="ru" sz="1700" dirty="0">
                <a:cs typeface="Arial"/>
              </a:rPr>
              <a:t>льшая волатильность, но более низкие ожидаемые убытки</a:t>
            </a:r>
            <a:endParaRPr lang="en-GB" sz="1700" dirty="0">
              <a:cs typeface="Arial"/>
            </a:endParaRPr>
          </a:p>
        </p:txBody>
      </p:sp>
    </p:spTree>
    <p:extLst>
      <p:ext uri="{BB962C8B-B14F-4D97-AF65-F5344CB8AC3E}">
        <p14:creationId xmlns:p14="http://schemas.microsoft.com/office/powerpoint/2010/main" val="2440845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291A-0B98-4671-9762-E6008170ACF5}"/>
              </a:ext>
            </a:extLst>
          </p:cNvPr>
          <p:cNvSpPr>
            <a:spLocks noGrp="1"/>
          </p:cNvSpPr>
          <p:nvPr>
            <p:ph type="title"/>
          </p:nvPr>
        </p:nvSpPr>
        <p:spPr/>
        <p:txBody>
          <a:bodyPr/>
          <a:lstStyle/>
          <a:p>
            <a:r>
              <a:rPr lang="ru" dirty="0"/>
              <a:t>Структура выплат DRB</a:t>
            </a:r>
            <a:endParaRPr lang="en-US" dirty="0"/>
          </a:p>
        </p:txBody>
      </p:sp>
      <p:sp>
        <p:nvSpPr>
          <p:cNvPr id="3" name="Text Placeholder 2">
            <a:extLst>
              <a:ext uri="{FF2B5EF4-FFF2-40B4-BE49-F238E27FC236}">
                <a16:creationId xmlns:a16="http://schemas.microsoft.com/office/drawing/2014/main" id="{7CF84504-E7EF-4318-9649-0ABA0E9322D7}"/>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B7D1BAC3-72A7-4445-BC2D-EB6CF750C139}"/>
              </a:ext>
            </a:extLst>
          </p:cNvPr>
          <p:cNvSpPr>
            <a:spLocks noGrp="1"/>
          </p:cNvSpPr>
          <p:nvPr>
            <p:ph idx="1"/>
          </p:nvPr>
        </p:nvSpPr>
        <p:spPr>
          <a:xfrm>
            <a:off x="609599" y="1456910"/>
            <a:ext cx="10972800" cy="4389120"/>
          </a:xfrm>
        </p:spPr>
        <p:txBody>
          <a:bodyPr vert="horz" lIns="0" tIns="0" rIns="0" bIns="0" rtlCol="0" anchor="t">
            <a:noAutofit/>
          </a:bodyPr>
          <a:lstStyle/>
          <a:p>
            <a:pPr marL="285750" indent="-285750">
              <a:buClr>
                <a:schemeClr val="accent1"/>
              </a:buClr>
              <a:buSzPct val="125000"/>
              <a:buFont typeface="Wingdings" panose="05000000000000000000" pitchFamily="2" charset="2"/>
              <a:buChar char="§"/>
            </a:pPr>
            <a:r>
              <a:rPr lang="ru" b="0" dirty="0"/>
              <a:t>Предполагается, что DRB имеют триггеры и условия полиса, аналогичные полисам параметрического страхования, приобретаемым странами у существующих региональных центров реагирования на чрезвычайные ситуации.</a:t>
            </a:r>
            <a:endParaRPr lang="en-GB" b="0" dirty="0">
              <a:cs typeface="Arial"/>
            </a:endParaRPr>
          </a:p>
          <a:p>
            <a:pPr marL="285750" indent="-285750">
              <a:buClr>
                <a:schemeClr val="accent1"/>
              </a:buClr>
              <a:buSzPct val="125000"/>
              <a:buFont typeface="Wingdings" panose="05000000000000000000" pitchFamily="2" charset="2"/>
              <a:buChar char="§"/>
            </a:pPr>
            <a:endParaRPr lang="ru" sz="500" b="0" dirty="0"/>
          </a:p>
          <a:p>
            <a:pPr marL="285750" indent="-285750">
              <a:buClr>
                <a:schemeClr val="accent1"/>
              </a:buClr>
              <a:buSzPct val="125000"/>
              <a:buFont typeface="Wingdings" panose="05000000000000000000" pitchFamily="2" charset="2"/>
              <a:buChar char="§"/>
            </a:pPr>
            <a:r>
              <a:rPr lang="ru" b="0" dirty="0"/>
              <a:t>Работает на «моделированной основе убытков» – в основе транзакции лежит стохастическая модель риска катастроф. Хотя это может быть не окончательная структура, она дает хорошую ориентировочную цену.</a:t>
            </a:r>
            <a:endParaRPr lang="en-GB" b="0" dirty="0">
              <a:cs typeface="Arial"/>
            </a:endParaRPr>
          </a:p>
          <a:p>
            <a:pPr marL="285750" indent="-285750">
              <a:buClr>
                <a:schemeClr val="accent1"/>
              </a:buClr>
              <a:buSzPct val="125000"/>
              <a:buFont typeface="Wingdings"/>
              <a:buChar char="§"/>
            </a:pPr>
            <a:endParaRPr lang="ru" sz="300" b="0" dirty="0"/>
          </a:p>
          <a:p>
            <a:pPr marL="285750" indent="-285750">
              <a:buClr>
                <a:schemeClr val="accent1"/>
              </a:buClr>
              <a:buSzPct val="125000"/>
              <a:buFont typeface="Wingdings"/>
              <a:buChar char="§"/>
            </a:pPr>
            <a:r>
              <a:rPr lang="ru" b="0" dirty="0"/>
              <a:t>Если данное событие смоделировано так, чтобы иметь серьезность:</a:t>
            </a:r>
            <a:endParaRPr lang="en-GB" b="0" dirty="0">
              <a:cs typeface="Arial"/>
            </a:endParaRPr>
          </a:p>
          <a:p>
            <a:pPr marL="514350" lvl="2" indent="-285750">
              <a:buClr>
                <a:schemeClr val="accent1"/>
              </a:buClr>
            </a:pPr>
            <a:r>
              <a:rPr lang="ru" b="0" dirty="0"/>
              <a:t>ниже порога вступления в силу </a:t>
            </a:r>
            <a:r>
              <a:rPr lang="ru" dirty="0"/>
              <a:t>выплаты не производятся</a:t>
            </a:r>
            <a:r>
              <a:rPr lang="ru" b="0" dirty="0"/>
              <a:t>;</a:t>
            </a:r>
            <a:endParaRPr lang="en-GB" b="0" dirty="0">
              <a:cs typeface="Arial"/>
            </a:endParaRPr>
          </a:p>
          <a:p>
            <a:pPr marL="514350" lvl="2" indent="-285750">
              <a:buClr>
                <a:schemeClr val="accent1"/>
              </a:buClr>
            </a:pPr>
            <a:r>
              <a:rPr lang="ru" b="0" dirty="0"/>
              <a:t>при пороге вступления в силу производится минимальная </a:t>
            </a:r>
            <a:r>
              <a:rPr lang="ru" dirty="0"/>
              <a:t>выплата</a:t>
            </a:r>
            <a:r>
              <a:rPr lang="ru" b="0" dirty="0"/>
              <a:t>;</a:t>
            </a:r>
          </a:p>
          <a:p>
            <a:pPr marL="514350" lvl="2" indent="-285750">
              <a:buClr>
                <a:schemeClr val="accent1"/>
              </a:buClr>
            </a:pPr>
            <a:r>
              <a:rPr lang="ru" b="0" dirty="0"/>
              <a:t>при пороге завершения действия или выше производится полная </a:t>
            </a:r>
            <a:r>
              <a:rPr lang="ru" dirty="0"/>
              <a:t>выплата </a:t>
            </a:r>
            <a:r>
              <a:rPr lang="ru" b="0" dirty="0"/>
              <a:t>стоимости облигации;</a:t>
            </a:r>
          </a:p>
          <a:p>
            <a:pPr marL="514350" lvl="2" indent="-285750">
              <a:buClr>
                <a:schemeClr val="accent1"/>
              </a:buClr>
            </a:pPr>
            <a:r>
              <a:rPr lang="ru" b="0" dirty="0"/>
              <a:t>между порогом вступления в силу и порогом завершения действия производится платеж в размере между минимальной выплатой и стоимостью облигации, пропорциональный степени серьезности </a:t>
            </a:r>
            <a:r>
              <a:rPr lang="ru" dirty="0"/>
              <a:t>события</a:t>
            </a:r>
            <a:endParaRPr lang="en-GB" dirty="0">
              <a:cs typeface="Arial"/>
            </a:endParaRPr>
          </a:p>
          <a:p>
            <a:pPr lvl="2" indent="0">
              <a:buClr>
                <a:schemeClr val="accent1"/>
              </a:buClr>
              <a:buNone/>
            </a:pPr>
            <a:endParaRPr lang="en-GB" sz="700" dirty="0">
              <a:cs typeface="Arial"/>
            </a:endParaRPr>
          </a:p>
          <a:p>
            <a:pPr marL="285750" lvl="1" indent="-285750">
              <a:buClr>
                <a:schemeClr val="accent1"/>
              </a:buClr>
              <a:buSzPct val="125000"/>
              <a:buFont typeface="Wingdings" panose="05000000000000000000" pitchFamily="2" charset="2"/>
              <a:buChar char="§"/>
            </a:pPr>
            <a:r>
              <a:rPr lang="ru" sz="1800" dirty="0"/>
              <a:t>Все зависит от срока ограничения суммы облигации: более поздние выплаты будут ограничены суммой облигации, оставшейся после более ранних выплат.</a:t>
            </a:r>
            <a:endParaRPr lang="en-GB" sz="1800" dirty="0">
              <a:cs typeface="Arial"/>
            </a:endParaRPr>
          </a:p>
          <a:p>
            <a:pPr marL="285750" indent="-285750">
              <a:buClr>
                <a:schemeClr val="accent1"/>
              </a:buClr>
              <a:buSzPct val="125000"/>
              <a:buFont typeface="Wingdings" panose="05000000000000000000" pitchFamily="2" charset="2"/>
              <a:buChar char="§"/>
            </a:pPr>
            <a:endParaRPr lang="en-US" b="0" dirty="0"/>
          </a:p>
        </p:txBody>
      </p:sp>
      <p:sp>
        <p:nvSpPr>
          <p:cNvPr id="5" name="Slide Number Placeholder 4">
            <a:extLst>
              <a:ext uri="{FF2B5EF4-FFF2-40B4-BE49-F238E27FC236}">
                <a16:creationId xmlns:a16="http://schemas.microsoft.com/office/drawing/2014/main" id="{EE0ED3FA-856B-478D-BDB9-8E4D1FEAD147}"/>
              </a:ext>
            </a:extLst>
          </p:cNvPr>
          <p:cNvSpPr>
            <a:spLocks noGrp="1"/>
          </p:cNvSpPr>
          <p:nvPr>
            <p:ph type="sldNum" sz="quarter" idx="4"/>
          </p:nvPr>
        </p:nvSpPr>
        <p:spPr/>
        <p:txBody>
          <a:bodyPr/>
          <a:lstStyle/>
          <a:p>
            <a:fld id="{2083E393-C0BF-4ED8-8545-7E4C90AFF831}" type="slidenum">
              <a:rPr lang="en-US" smtClean="0"/>
              <a:pPr/>
              <a:t>15</a:t>
            </a:fld>
            <a:endParaRPr lang="en-US"/>
          </a:p>
        </p:txBody>
      </p:sp>
    </p:spTree>
    <p:extLst>
      <p:ext uri="{BB962C8B-B14F-4D97-AF65-F5344CB8AC3E}">
        <p14:creationId xmlns:p14="http://schemas.microsoft.com/office/powerpoint/2010/main" val="2840523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5B3D6-80C0-46AF-90D9-F775193555BD}"/>
              </a:ext>
            </a:extLst>
          </p:cNvPr>
          <p:cNvSpPr>
            <a:spLocks noGrp="1"/>
          </p:cNvSpPr>
          <p:nvPr>
            <p:ph type="title"/>
          </p:nvPr>
        </p:nvSpPr>
        <p:spPr/>
        <p:txBody>
          <a:bodyPr/>
          <a:lstStyle/>
          <a:p>
            <a:r>
              <a:rPr lang="ru" dirty="0"/>
              <a:t>Структура выплат DRB (продолжение)</a:t>
            </a:r>
            <a:endParaRPr lang="en-US" dirty="0"/>
          </a:p>
        </p:txBody>
      </p:sp>
      <p:sp>
        <p:nvSpPr>
          <p:cNvPr id="3" name="Text Placeholder 2">
            <a:extLst>
              <a:ext uri="{FF2B5EF4-FFF2-40B4-BE49-F238E27FC236}">
                <a16:creationId xmlns:a16="http://schemas.microsoft.com/office/drawing/2014/main" id="{ADAC1041-F9B7-4A90-990E-BDAE92EFBB1B}"/>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83A0B81-6490-4515-80D2-5FFB54A4EF38}"/>
              </a:ext>
            </a:extLst>
          </p:cNvPr>
          <p:cNvSpPr>
            <a:spLocks noGrp="1"/>
          </p:cNvSpPr>
          <p:nvPr>
            <p:ph type="sldNum" sz="quarter" idx="4"/>
          </p:nvPr>
        </p:nvSpPr>
        <p:spPr/>
        <p:txBody>
          <a:bodyPr/>
          <a:lstStyle/>
          <a:p>
            <a:fld id="{2083E393-C0BF-4ED8-8545-7E4C90AFF831}" type="slidenum">
              <a:rPr lang="en-US" smtClean="0"/>
              <a:pPr/>
              <a:t>16</a:t>
            </a:fld>
            <a:endParaRPr lang="en-US"/>
          </a:p>
        </p:txBody>
      </p:sp>
      <p:grpSp>
        <p:nvGrpSpPr>
          <p:cNvPr id="4" name="Group 3">
            <a:extLst>
              <a:ext uri="{FF2B5EF4-FFF2-40B4-BE49-F238E27FC236}">
                <a16:creationId xmlns:a16="http://schemas.microsoft.com/office/drawing/2014/main" id="{24B3C57A-F080-437C-9D8D-E745540A1876}"/>
              </a:ext>
            </a:extLst>
          </p:cNvPr>
          <p:cNvGrpSpPr/>
          <p:nvPr/>
        </p:nvGrpSpPr>
        <p:grpSpPr>
          <a:xfrm>
            <a:off x="6604000" y="1393696"/>
            <a:ext cx="4978400" cy="4694844"/>
            <a:chOff x="1209964" y="1347171"/>
            <a:chExt cx="4978400" cy="4694844"/>
          </a:xfrm>
          <a:solidFill>
            <a:srgbClr val="D9E6DC"/>
          </a:solidFill>
        </p:grpSpPr>
        <p:sp>
          <p:nvSpPr>
            <p:cNvPr id="7" name="Rectangle 6">
              <a:extLst>
                <a:ext uri="{FF2B5EF4-FFF2-40B4-BE49-F238E27FC236}">
                  <a16:creationId xmlns:a16="http://schemas.microsoft.com/office/drawing/2014/main" id="{749FF380-4793-4AC4-8442-EE1796B7038E}"/>
                </a:ext>
              </a:extLst>
            </p:cNvPr>
            <p:cNvSpPr/>
            <p:nvPr/>
          </p:nvSpPr>
          <p:spPr>
            <a:xfrm>
              <a:off x="1209964" y="1347171"/>
              <a:ext cx="4978400" cy="4694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8844DF2-FFF4-43CF-AA0B-E0477581286D}"/>
                </a:ext>
              </a:extLst>
            </p:cNvPr>
            <p:cNvSpPr txBox="1"/>
            <p:nvPr/>
          </p:nvSpPr>
          <p:spPr>
            <a:xfrm>
              <a:off x="1431635" y="1496712"/>
              <a:ext cx="4734127" cy="4524315"/>
            </a:xfrm>
            <a:prstGeom prst="rect">
              <a:avLst/>
            </a:prstGeom>
            <a:grpFill/>
          </p:spPr>
          <p:txBody>
            <a:bodyPr wrap="square" lIns="91440" tIns="45720" rIns="91440" bIns="45720" anchor="t">
              <a:spAutoFit/>
            </a:bodyPr>
            <a:lstStyle/>
            <a:p>
              <a:pPr marL="285750" indent="-285750">
                <a:buClr>
                  <a:schemeClr val="accent1"/>
                </a:buClr>
                <a:buSzPct val="125000"/>
                <a:buFont typeface="Wingdings" panose="05000000000000000000" pitchFamily="2" charset="2"/>
                <a:buChar char="§"/>
              </a:pPr>
              <a:r>
                <a:rPr lang="ru" sz="1600" dirty="0">
                  <a:latin typeface="Arial" panose="020B0604020202020204" pitchFamily="34" charset="0"/>
                  <a:ea typeface="Calibri" panose="020F0502020204030204" pitchFamily="34" charset="0"/>
                </a:rPr>
                <a:t>Многие операции с рисковыми капитальными облигациями, размещенными Всемирным банком, используют другую структуру выплат – функцию ступенчатых выплат.</a:t>
              </a:r>
            </a:p>
            <a:p>
              <a:pPr marL="285750" indent="-285750">
                <a:buClr>
                  <a:schemeClr val="accent1"/>
                </a:buClr>
                <a:buSzPct val="125000"/>
                <a:buFont typeface="Wingdings" panose="05000000000000000000" pitchFamily="2" charset="2"/>
                <a:buChar char="§"/>
              </a:pPr>
              <a:endParaRPr lang="en-US" sz="1600" dirty="0">
                <a:latin typeface="Arial" panose="020B0604020202020204" pitchFamily="34" charset="0"/>
                <a:ea typeface="Calibri" panose="020F0502020204030204" pitchFamily="34" charset="0"/>
              </a:endParaRPr>
            </a:p>
            <a:p>
              <a:pPr marL="285750" indent="-285750">
                <a:buClr>
                  <a:schemeClr val="accent1"/>
                </a:buClr>
                <a:buSzPct val="125000"/>
                <a:buFont typeface="Wingdings" panose="05000000000000000000" pitchFamily="2" charset="2"/>
                <a:buChar char="§"/>
              </a:pPr>
              <a:r>
                <a:rPr lang="ru" sz="1600" dirty="0">
                  <a:latin typeface="Arial"/>
                  <a:ea typeface="Calibri" panose="020F0502020204030204" pitchFamily="34" charset="0"/>
                  <a:cs typeface="Arial"/>
                </a:rPr>
                <a:t>Существует большая разница в выплатах при очень небольшой разнице в смоделированных потерях</a:t>
              </a:r>
            </a:p>
            <a:p>
              <a:pPr marL="285750" indent="-285750">
                <a:buClr>
                  <a:schemeClr val="accent1"/>
                </a:buClr>
                <a:buSzPct val="125000"/>
                <a:buFont typeface="Wingdings" panose="05000000000000000000" pitchFamily="2" charset="2"/>
                <a:buChar char="§"/>
              </a:pPr>
              <a:endParaRPr lang="en-GB" sz="1600" dirty="0">
                <a:latin typeface="Arial"/>
                <a:ea typeface="Calibri" panose="020F0502020204030204" pitchFamily="34" charset="0"/>
                <a:cs typeface="Arial"/>
              </a:endParaRPr>
            </a:p>
            <a:p>
              <a:pPr marL="285750" indent="-285750">
                <a:buClr>
                  <a:schemeClr val="accent1"/>
                </a:buClr>
                <a:buSzPct val="125000"/>
                <a:buFont typeface="Wingdings" panose="05000000000000000000" pitchFamily="2" charset="2"/>
                <a:buChar char="§"/>
              </a:pPr>
              <a:r>
                <a:rPr lang="ru" sz="1600" dirty="0">
                  <a:latin typeface="Arial"/>
                  <a:ea typeface="Calibri" panose="020F0502020204030204" pitchFamily="34" charset="0"/>
                  <a:cs typeface="Arial"/>
                </a:rPr>
                <a:t>После образования ущерба это может привести к неуверенности в триггере и процессе.</a:t>
              </a:r>
              <a:endParaRPr lang="en-GB" dirty="0">
                <a:cs typeface="Arial"/>
              </a:endParaRPr>
            </a:p>
            <a:p>
              <a:pPr marL="285750" indent="-285750">
                <a:buClr>
                  <a:schemeClr val="accent1"/>
                </a:buClr>
                <a:buSzPct val="125000"/>
                <a:buFont typeface="Wingdings" panose="05000000000000000000" pitchFamily="2" charset="2"/>
                <a:buChar char="§"/>
              </a:pPr>
              <a:endParaRPr lang="en-GB" sz="1600" dirty="0">
                <a:latin typeface="Arial" panose="020B0604020202020204" pitchFamily="34" charset="0"/>
                <a:ea typeface="Calibri" panose="020F0502020204030204" pitchFamily="34" charset="0"/>
              </a:endParaRPr>
            </a:p>
            <a:p>
              <a:pPr marL="285750" indent="-285750">
                <a:buClr>
                  <a:schemeClr val="accent1"/>
                </a:buClr>
                <a:buSzPct val="125000"/>
                <a:buFont typeface="Wingdings" panose="05000000000000000000" pitchFamily="2" charset="2"/>
                <a:buChar char="§"/>
              </a:pPr>
              <a:r>
                <a:rPr lang="ru" sz="1600" dirty="0">
                  <a:latin typeface="Arial"/>
                  <a:ea typeface="Calibri" panose="020F0502020204030204" pitchFamily="34" charset="0"/>
                  <a:cs typeface="Arial"/>
                </a:rPr>
                <a:t>Как правило, выплата меньше, чем в функции непрерывных выплат, и поэтому будет выглядеть дешевле по сравнению с суммой облигации.</a:t>
              </a:r>
              <a:endParaRPr lang="en-GB" sz="1600" dirty="0">
                <a:latin typeface="Arial"/>
                <a:ea typeface="Calibri" panose="020F0502020204030204" pitchFamily="34" charset="0"/>
                <a:cs typeface="Arial"/>
              </a:endParaRPr>
            </a:p>
          </p:txBody>
        </p:sp>
      </p:grpSp>
      <p:graphicFrame>
        <p:nvGraphicFramePr>
          <p:cNvPr id="11" name="Content Placeholder 9">
            <a:extLst>
              <a:ext uri="{FF2B5EF4-FFF2-40B4-BE49-F238E27FC236}">
                <a16:creationId xmlns:a16="http://schemas.microsoft.com/office/drawing/2014/main" id="{ED30100C-0DF2-4FAB-8250-89E29739CC07}"/>
              </a:ext>
            </a:extLst>
          </p:cNvPr>
          <p:cNvGraphicFramePr>
            <a:graphicFrameLocks/>
          </p:cNvGraphicFramePr>
          <p:nvPr>
            <p:extLst>
              <p:ext uri="{D42A27DB-BD31-4B8C-83A1-F6EECF244321}">
                <p14:modId xmlns:p14="http://schemas.microsoft.com/office/powerpoint/2010/main" val="341908041"/>
              </p:ext>
            </p:extLst>
          </p:nvPr>
        </p:nvGraphicFramePr>
        <p:xfrm>
          <a:off x="757584" y="1458848"/>
          <a:ext cx="5548623" cy="4564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0489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C1EB41-A446-4492-87D9-079758A77C6C}"/>
              </a:ext>
            </a:extLst>
          </p:cNvPr>
          <p:cNvSpPr/>
          <p:nvPr/>
        </p:nvSpPr>
        <p:spPr>
          <a:xfrm>
            <a:off x="609600" y="2558472"/>
            <a:ext cx="11102109" cy="2775528"/>
          </a:xfrm>
          <a:prstGeom prst="rect">
            <a:avLst/>
          </a:prstGeom>
          <a:solidFill>
            <a:srgbClr val="C8D7DF"/>
          </a:solidFill>
          <a:ln>
            <a:solidFill>
              <a:srgbClr val="C8D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2E60EE-52D9-4C89-B5D8-A83CDEF3A928}"/>
              </a:ext>
            </a:extLst>
          </p:cNvPr>
          <p:cNvSpPr>
            <a:spLocks noGrp="1"/>
          </p:cNvSpPr>
          <p:nvPr>
            <p:ph type="title"/>
          </p:nvPr>
        </p:nvSpPr>
        <p:spPr/>
        <p:txBody>
          <a:bodyPr/>
          <a:lstStyle/>
          <a:p>
            <a:r>
              <a:rPr lang="ru" dirty="0"/>
              <a:t>Страновые и портфельные модели</a:t>
            </a:r>
            <a:endParaRPr lang="en-US" dirty="0"/>
          </a:p>
        </p:txBody>
      </p:sp>
      <p:sp>
        <p:nvSpPr>
          <p:cNvPr id="3" name="Text Placeholder 2">
            <a:extLst>
              <a:ext uri="{FF2B5EF4-FFF2-40B4-BE49-F238E27FC236}">
                <a16:creationId xmlns:a16="http://schemas.microsoft.com/office/drawing/2014/main" id="{A7E81E28-3315-4819-962E-2E85D7971046}"/>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C9B8AA76-CFAF-4758-BFE4-418D30218A18}"/>
              </a:ext>
            </a:extLst>
          </p:cNvPr>
          <p:cNvSpPr>
            <a:spLocks noGrp="1"/>
          </p:cNvSpPr>
          <p:nvPr>
            <p:ph idx="1"/>
          </p:nvPr>
        </p:nvSpPr>
        <p:spPr/>
        <p:txBody>
          <a:bodyPr vert="horz" lIns="0" tIns="0" rIns="0" bIns="0" rtlCol="0" anchor="t">
            <a:noAutofit/>
          </a:bodyPr>
          <a:lstStyle/>
          <a:p>
            <a:pPr>
              <a:buClr>
                <a:schemeClr val="accent1"/>
              </a:buClr>
              <a:buSzPct val="125000"/>
            </a:pPr>
            <a:r>
              <a:rPr lang="ru" b="0" dirty="0"/>
              <a:t>Индивидуальная модель наводнений и землетрясений была создана для каждой отдельной страны, что позволяет быстро и легко тестировать и моделировать конструкции. Следующие переменные могут быть изменены для проверки рентабельности различных вариантов</a:t>
            </a:r>
            <a:endParaRPr lang="en-GB" b="0" dirty="0"/>
          </a:p>
          <a:p>
            <a:pPr>
              <a:buClr>
                <a:schemeClr val="accent1"/>
              </a:buClr>
              <a:buSzPct val="125000"/>
            </a:pPr>
            <a:endParaRPr lang="en-GB" b="0" dirty="0">
              <a:cs typeface="Arial"/>
            </a:endParaRPr>
          </a:p>
          <a:p>
            <a:pPr marL="514350" lvl="2" indent="-285750">
              <a:buClr>
                <a:schemeClr val="accent1"/>
              </a:buClr>
            </a:pPr>
            <a:r>
              <a:rPr lang="ru" b="1" dirty="0"/>
              <a:t>Годовая вероятность вступлении в силу (выраженная как период повторяемости) </a:t>
            </a:r>
            <a:r>
              <a:rPr lang="ru" b="0" dirty="0"/>
              <a:t>– страны ЦАРЭС были разделены на три группы на основе их предполагаемого пробела в защите, чтобы сделать выбор</a:t>
            </a:r>
          </a:p>
          <a:p>
            <a:pPr marL="514350" lvl="2" indent="-285750">
              <a:buClr>
                <a:schemeClr val="accent1"/>
              </a:buClr>
            </a:pPr>
            <a:r>
              <a:rPr lang="ru" b="1" dirty="0"/>
              <a:t>Минимальная выплата при вступлении в силу </a:t>
            </a:r>
            <a:r>
              <a:rPr lang="ru" b="0" dirty="0"/>
              <a:t>– определяется в процентах от размера облигации</a:t>
            </a:r>
          </a:p>
          <a:p>
            <a:pPr marL="514350" lvl="2" indent="-285750">
              <a:buClr>
                <a:schemeClr val="accent1"/>
              </a:buClr>
            </a:pPr>
            <a:r>
              <a:rPr lang="ru" b="1" dirty="0"/>
              <a:t>Годовая вероятность завершения действия (выраженная как период повторяемости) </a:t>
            </a:r>
            <a:r>
              <a:rPr lang="ru" dirty="0"/>
              <a:t>– </a:t>
            </a:r>
            <a:r>
              <a:rPr lang="ru" b="0" dirty="0"/>
              <a:t>общая для всех стран, находящихся в опасности: 1 из 200 для землетрясения и 1 из 100 для наводнения.</a:t>
            </a:r>
            <a:endParaRPr lang="en-GB" b="0" dirty="0">
              <a:cs typeface="Arial"/>
            </a:endParaRPr>
          </a:p>
          <a:p>
            <a:pPr marL="514350" lvl="2" indent="-285750">
              <a:buClr>
                <a:schemeClr val="accent1"/>
              </a:buClr>
            </a:pPr>
            <a:r>
              <a:rPr lang="ru" b="1" dirty="0"/>
              <a:t>Размер облигации (максимальная выплата)</a:t>
            </a:r>
            <a:r>
              <a:rPr lang="ru" dirty="0"/>
              <a:t> – устанавливается в соответствии со смоделированными требованиями к реагированию на чрезвычайные ситуации для данного периода возврата средств, ограниченного для этого примера 250 миллионами долларов США. </a:t>
            </a:r>
            <a:endParaRPr lang="en-GB" dirty="0">
              <a:cs typeface="Arial"/>
            </a:endParaRPr>
          </a:p>
          <a:p>
            <a:pPr marL="514350" lvl="2" indent="-285750">
              <a:buClr>
                <a:schemeClr val="accent1"/>
              </a:buClr>
            </a:pPr>
            <a:r>
              <a:rPr lang="ru" b="1" dirty="0"/>
              <a:t>Множественное ценообразование</a:t>
            </a:r>
            <a:r>
              <a:rPr lang="ru" dirty="0"/>
              <a:t> – установлено на уровне 1,8 для всех стран.</a:t>
            </a:r>
          </a:p>
        </p:txBody>
      </p:sp>
      <p:sp>
        <p:nvSpPr>
          <p:cNvPr id="5" name="Slide Number Placeholder 4">
            <a:extLst>
              <a:ext uri="{FF2B5EF4-FFF2-40B4-BE49-F238E27FC236}">
                <a16:creationId xmlns:a16="http://schemas.microsoft.com/office/drawing/2014/main" id="{83DD5CCF-1614-4040-AC9C-3E14DE2EFA86}"/>
              </a:ext>
            </a:extLst>
          </p:cNvPr>
          <p:cNvSpPr>
            <a:spLocks noGrp="1"/>
          </p:cNvSpPr>
          <p:nvPr>
            <p:ph type="sldNum" sz="quarter" idx="4"/>
          </p:nvPr>
        </p:nvSpPr>
        <p:spPr/>
        <p:txBody>
          <a:bodyPr/>
          <a:lstStyle/>
          <a:p>
            <a:fld id="{2083E393-C0BF-4ED8-8545-7E4C90AFF831}" type="slidenum">
              <a:rPr lang="en-US" smtClean="0"/>
              <a:pPr/>
              <a:t>17</a:t>
            </a:fld>
            <a:endParaRPr lang="en-US"/>
          </a:p>
        </p:txBody>
      </p:sp>
    </p:spTree>
    <p:extLst>
      <p:ext uri="{BB962C8B-B14F-4D97-AF65-F5344CB8AC3E}">
        <p14:creationId xmlns:p14="http://schemas.microsoft.com/office/powerpoint/2010/main" val="136589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3E95-7B1F-4E9F-83F1-5C1B2B9DFF46}"/>
              </a:ext>
            </a:extLst>
          </p:cNvPr>
          <p:cNvSpPr>
            <a:spLocks noGrp="1"/>
          </p:cNvSpPr>
          <p:nvPr>
            <p:ph type="title"/>
          </p:nvPr>
        </p:nvSpPr>
        <p:spPr/>
        <p:txBody>
          <a:bodyPr/>
          <a:lstStyle/>
          <a:p>
            <a:r>
              <a:rPr lang="ru" dirty="0"/>
              <a:t>Страновые модели – риск землетрясений</a:t>
            </a:r>
            <a:endParaRPr lang="en-US" dirty="0"/>
          </a:p>
        </p:txBody>
      </p:sp>
      <p:sp>
        <p:nvSpPr>
          <p:cNvPr id="5" name="Slide Number Placeholder 4">
            <a:extLst>
              <a:ext uri="{FF2B5EF4-FFF2-40B4-BE49-F238E27FC236}">
                <a16:creationId xmlns:a16="http://schemas.microsoft.com/office/drawing/2014/main" id="{3BB18878-2BBC-4F74-BB7C-29F0CD70593A}"/>
              </a:ext>
            </a:extLst>
          </p:cNvPr>
          <p:cNvSpPr>
            <a:spLocks noGrp="1"/>
          </p:cNvSpPr>
          <p:nvPr>
            <p:ph type="sldNum" sz="quarter" idx="4"/>
          </p:nvPr>
        </p:nvSpPr>
        <p:spPr/>
        <p:txBody>
          <a:bodyPr/>
          <a:lstStyle/>
          <a:p>
            <a:fld id="{2083E393-C0BF-4ED8-8545-7E4C90AFF831}" type="slidenum">
              <a:rPr lang="en-US" smtClean="0"/>
              <a:pPr/>
              <a:t>18</a:t>
            </a:fld>
            <a:endParaRPr lang="en-US"/>
          </a:p>
        </p:txBody>
      </p:sp>
      <p:sp>
        <p:nvSpPr>
          <p:cNvPr id="11" name="Rectangle 4">
            <a:extLst>
              <a:ext uri="{FF2B5EF4-FFF2-40B4-BE49-F238E27FC236}">
                <a16:creationId xmlns:a16="http://schemas.microsoft.com/office/drawing/2014/main" id="{F95B1AA2-7283-49EA-8399-A750732BE680}"/>
              </a:ext>
            </a:extLst>
          </p:cNvPr>
          <p:cNvSpPr>
            <a:spLocks noChangeArrowheads="1"/>
          </p:cNvSpPr>
          <p:nvPr/>
        </p:nvSpPr>
        <p:spPr bwMode="auto">
          <a:xfrm>
            <a:off x="4235451" y="116908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a:latin typeface="Arial" panose="020B0604020202020204" pitchFamily="34" charset="0"/>
              </a:rPr>
            </a:br>
            <a:endParaRPr lang="en-US" altLang="en-US">
              <a:latin typeface="Arial" panose="020B0604020202020204" pitchFamily="34" charset="0"/>
            </a:endParaRPr>
          </a:p>
        </p:txBody>
      </p:sp>
      <p:sp>
        <p:nvSpPr>
          <p:cNvPr id="13" name="Rectangle 6">
            <a:extLst>
              <a:ext uri="{FF2B5EF4-FFF2-40B4-BE49-F238E27FC236}">
                <a16:creationId xmlns:a16="http://schemas.microsoft.com/office/drawing/2014/main" id="{16C62E94-B8E2-4F51-B791-0CE0B08976E3}"/>
              </a:ext>
            </a:extLst>
          </p:cNvPr>
          <p:cNvSpPr>
            <a:spLocks noChangeArrowheads="1"/>
          </p:cNvSpPr>
          <p:nvPr/>
        </p:nvSpPr>
        <p:spPr bwMode="auto">
          <a:xfrm>
            <a:off x="794426" y="5745995"/>
            <a:ext cx="8229599"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700">
                <a:latin typeface="Arial" panose="020B0604020202020204" pitchFamily="34" charset="0"/>
                <a:ea typeface="Calibri" panose="020F0502020204030204" pitchFamily="34" charset="0"/>
                <a:cs typeface="Arial" panose="020B0604020202020204" pitchFamily="34" charset="0"/>
              </a:rPr>
              <a:t>The People’s Republic of China (PRC) Inner Mongolia Autonomous Region and PRC Xinjiang Uyghur Autonomous Region are modelled together under a single model.</a:t>
            </a:r>
            <a:endParaRPr lang="en-GB" altLang="en-US" sz="1200">
              <a:latin typeface="Arial" panose="020B0604020202020204" pitchFamily="34" charset="0"/>
            </a:endParaRPr>
          </a:p>
        </p:txBody>
      </p:sp>
      <p:graphicFrame>
        <p:nvGraphicFramePr>
          <p:cNvPr id="9" name="Content Placeholder 9">
            <a:extLst>
              <a:ext uri="{FF2B5EF4-FFF2-40B4-BE49-F238E27FC236}">
                <a16:creationId xmlns:a16="http://schemas.microsoft.com/office/drawing/2014/main" id="{BCE50E2C-DF0C-4A02-B209-A010675A8DB6}"/>
              </a:ext>
            </a:extLst>
          </p:cNvPr>
          <p:cNvGraphicFramePr>
            <a:graphicFrameLocks/>
          </p:cNvGraphicFramePr>
          <p:nvPr>
            <p:extLst>
              <p:ext uri="{D42A27DB-BD31-4B8C-83A1-F6EECF244321}">
                <p14:modId xmlns:p14="http://schemas.microsoft.com/office/powerpoint/2010/main" val="2887032657"/>
              </p:ext>
            </p:extLst>
          </p:nvPr>
        </p:nvGraphicFramePr>
        <p:xfrm>
          <a:off x="798946" y="1238596"/>
          <a:ext cx="10529454" cy="4587642"/>
        </p:xfrm>
        <a:graphic>
          <a:graphicData uri="http://schemas.openxmlformats.org/drawingml/2006/table">
            <a:tbl>
              <a:tblPr/>
              <a:tblGrid>
                <a:gridCol w="2908822">
                  <a:extLst>
                    <a:ext uri="{9D8B030D-6E8A-4147-A177-3AD203B41FA5}">
                      <a16:colId xmlns:a16="http://schemas.microsoft.com/office/drawing/2014/main" val="3318990385"/>
                    </a:ext>
                  </a:extLst>
                </a:gridCol>
                <a:gridCol w="1971172">
                  <a:extLst>
                    <a:ext uri="{9D8B030D-6E8A-4147-A177-3AD203B41FA5}">
                      <a16:colId xmlns:a16="http://schemas.microsoft.com/office/drawing/2014/main" val="2450302418"/>
                    </a:ext>
                  </a:extLst>
                </a:gridCol>
                <a:gridCol w="1468367">
                  <a:extLst>
                    <a:ext uri="{9D8B030D-6E8A-4147-A177-3AD203B41FA5}">
                      <a16:colId xmlns:a16="http://schemas.microsoft.com/office/drawing/2014/main" val="3542336056"/>
                    </a:ext>
                  </a:extLst>
                </a:gridCol>
                <a:gridCol w="1467247">
                  <a:extLst>
                    <a:ext uri="{9D8B030D-6E8A-4147-A177-3AD203B41FA5}">
                      <a16:colId xmlns:a16="http://schemas.microsoft.com/office/drawing/2014/main" val="2363878169"/>
                    </a:ext>
                  </a:extLst>
                </a:gridCol>
                <a:gridCol w="1363083">
                  <a:extLst>
                    <a:ext uri="{9D8B030D-6E8A-4147-A177-3AD203B41FA5}">
                      <a16:colId xmlns:a16="http://schemas.microsoft.com/office/drawing/2014/main" val="1853608309"/>
                    </a:ext>
                  </a:extLst>
                </a:gridCol>
                <a:gridCol w="1350763">
                  <a:extLst>
                    <a:ext uri="{9D8B030D-6E8A-4147-A177-3AD203B41FA5}">
                      <a16:colId xmlns:a16="http://schemas.microsoft.com/office/drawing/2014/main" val="1358645910"/>
                    </a:ext>
                  </a:extLst>
                </a:gridCol>
              </a:tblGrid>
              <a:tr h="317653">
                <a:tc gridSpan="6">
                  <a:txBody>
                    <a:bodyPr/>
                    <a:lstStyle/>
                    <a:p>
                      <a:pPr algn="ctr">
                        <a:lnSpc>
                          <a:spcPct val="107000"/>
                        </a:lnSpc>
                        <a:spcBef>
                          <a:spcPts val="400"/>
                        </a:spcBef>
                        <a:spcAft>
                          <a:spcPts val="800"/>
                        </a:spcAft>
                      </a:pPr>
                      <a:r>
                        <a:rPr lang="ru" sz="11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Землетрясение</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11868" marR="118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0162534"/>
                  </a:ext>
                </a:extLst>
              </a:tr>
              <a:tr h="653742">
                <a:tc>
                  <a:txBody>
                    <a:bodyPr/>
                    <a:lstStyle/>
                    <a:p>
                      <a:pPr>
                        <a:lnSpc>
                          <a:spcPct val="107000"/>
                        </a:lnSpc>
                        <a:spcBef>
                          <a:spcPts val="400"/>
                        </a:spcBef>
                        <a:spcAft>
                          <a:spcPts val="800"/>
                        </a:spcAft>
                      </a:pPr>
                      <a:r>
                        <a:rPr lang="ru" sz="1100" b="1" dirty="0">
                          <a:solidFill>
                            <a:srgbClr val="FFFFFF"/>
                          </a:solidFill>
                          <a:effectLst/>
                          <a:latin typeface="Arial"/>
                          <a:ea typeface="Calibri" panose="020F0502020204030204" pitchFamily="34" charset="0"/>
                          <a:cs typeface="Arial"/>
                        </a:rPr>
                        <a:t>Название группы</a:t>
                      </a:r>
                      <a:endParaRPr lang="en-US" sz="1100" dirty="0">
                        <a:effectLst/>
                        <a:latin typeface="Arial"/>
                        <a:ea typeface="Calibri" panose="020F0502020204030204" pitchFamily="34" charset="0"/>
                        <a:cs typeface="Arial"/>
                      </a:endParaRPr>
                    </a:p>
                  </a:txBody>
                  <a:tcPr marL="11868" marR="11868"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Bef>
                          <a:spcPts val="400"/>
                        </a:spcBef>
                        <a:spcAft>
                          <a:spcPts val="800"/>
                        </a:spcAft>
                      </a:pPr>
                      <a:r>
                        <a:rPr lang="ru" sz="1100" b="1" dirty="0">
                          <a:solidFill>
                            <a:srgbClr val="FFFFFF"/>
                          </a:solidFill>
                          <a:effectLst/>
                          <a:latin typeface="Arial"/>
                          <a:ea typeface="Calibri" panose="020F0502020204030204" pitchFamily="34" charset="0"/>
                          <a:cs typeface="Arial"/>
                        </a:rPr>
                        <a:t>Страны</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07000"/>
                        </a:lnSpc>
                        <a:spcBef>
                          <a:spcPts val="400"/>
                        </a:spcBef>
                        <a:spcAft>
                          <a:spcPts val="800"/>
                        </a:spcAft>
                      </a:pPr>
                      <a:r>
                        <a:rPr lang="ru" sz="1100" b="1" dirty="0">
                          <a:solidFill>
                            <a:srgbClr val="FFFFFF"/>
                          </a:solidFill>
                          <a:effectLst/>
                          <a:latin typeface="Arial"/>
                          <a:ea typeface="Calibri" panose="020F0502020204030204" pitchFamily="34" charset="0"/>
                          <a:cs typeface="Arial"/>
                        </a:rPr>
                        <a:t>Годовая вероятность вступления в силу</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07000"/>
                        </a:lnSpc>
                        <a:spcBef>
                          <a:spcPts val="400"/>
                        </a:spcBef>
                        <a:spcAft>
                          <a:spcPts val="800"/>
                        </a:spcAft>
                      </a:pPr>
                      <a:r>
                        <a:rPr lang="ru" sz="1100" b="1" dirty="0">
                          <a:solidFill>
                            <a:srgbClr val="FFFFFF"/>
                          </a:solidFill>
                          <a:effectLst/>
                          <a:latin typeface="Arial"/>
                          <a:ea typeface="Calibri" panose="020F0502020204030204" pitchFamily="34" charset="0"/>
                          <a:cs typeface="Arial"/>
                        </a:rPr>
                        <a:t>Минимальная выплата при вступлении в силу (долл. США)</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07000"/>
                        </a:lnSpc>
                        <a:spcBef>
                          <a:spcPts val="400"/>
                        </a:spcBef>
                        <a:spcAft>
                          <a:spcPts val="800"/>
                        </a:spcAft>
                      </a:pPr>
                      <a:r>
                        <a:rPr lang="ru" sz="1100" b="1" dirty="0">
                          <a:solidFill>
                            <a:srgbClr val="FFFFFF"/>
                          </a:solidFill>
                          <a:effectLst/>
                          <a:latin typeface="Arial"/>
                          <a:ea typeface="Calibri" panose="020F0502020204030204" pitchFamily="34" charset="0"/>
                          <a:cs typeface="Arial"/>
                        </a:rPr>
                        <a:t>Годовая вероятность </a:t>
                      </a:r>
                      <a:r>
                        <a:rPr lang="ru-RU" sz="1100" b="1" dirty="0">
                          <a:solidFill>
                            <a:srgbClr val="FFFFFF"/>
                          </a:solidFill>
                          <a:effectLst/>
                          <a:latin typeface="Arial"/>
                          <a:ea typeface="Calibri" panose="020F0502020204030204" pitchFamily="34" charset="0"/>
                          <a:cs typeface="Arial"/>
                        </a:rPr>
                        <a:t>завершения действия</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07000"/>
                        </a:lnSpc>
                        <a:spcBef>
                          <a:spcPts val="400"/>
                        </a:spcBef>
                        <a:spcAft>
                          <a:spcPts val="800"/>
                        </a:spcAft>
                      </a:pPr>
                      <a:r>
                        <a:rPr lang="ru" sz="1100" b="1" dirty="0">
                          <a:solidFill>
                            <a:srgbClr val="FFFFFF"/>
                          </a:solidFill>
                          <a:effectLst/>
                          <a:latin typeface="Arial"/>
                          <a:ea typeface="Calibri" panose="020F0502020204030204" pitchFamily="34" charset="0"/>
                          <a:cs typeface="Arial"/>
                        </a:rPr>
                        <a:t>Размер облигации</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Bef>
                          <a:spcPts val="400"/>
                        </a:spcBef>
                        <a:spcAft>
                          <a:spcPts val="800"/>
                        </a:spcAft>
                      </a:pPr>
                      <a:r>
                        <a:rPr lang="ru" sz="1100" b="1" dirty="0">
                          <a:solidFill>
                            <a:srgbClr val="FFFFFF"/>
                          </a:solidFill>
                          <a:effectLst/>
                          <a:latin typeface="Arial"/>
                          <a:ea typeface="Calibri" panose="020F0502020204030204" pitchFamily="34" charset="0"/>
                          <a:cs typeface="Arial"/>
                        </a:rPr>
                        <a:t>(</a:t>
                      </a:r>
                      <a:r>
                        <a:rPr lang="ru-RU" sz="1100" b="1" dirty="0">
                          <a:solidFill>
                            <a:srgbClr val="FFFFFF"/>
                          </a:solidFill>
                          <a:effectLst/>
                          <a:latin typeface="Arial"/>
                          <a:ea typeface="Calibri" panose="020F0502020204030204" pitchFamily="34" charset="0"/>
                          <a:cs typeface="Arial"/>
                        </a:rPr>
                        <a:t>долл. США</a:t>
                      </a:r>
                      <a:r>
                        <a:rPr lang="ru" sz="1100" b="1" dirty="0">
                          <a:solidFill>
                            <a:srgbClr val="FFFFFF"/>
                          </a:solidFill>
                          <a:effectLst/>
                          <a:latin typeface="Arial"/>
                          <a:ea typeface="Calibri" panose="020F0502020204030204" pitchFamily="34" charset="0"/>
                          <a:cs typeface="Arial"/>
                        </a:rPr>
                        <a:t>)</a:t>
                      </a:r>
                      <a:endParaRPr lang="en-US" sz="1100" dirty="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628958475"/>
                  </a:ext>
                </a:extLst>
              </a:tr>
              <a:tr h="462245">
                <a:tc rowSpan="2">
                  <a:txBody>
                    <a:bodyPr/>
                    <a:lstStyle/>
                    <a:p>
                      <a:pPr>
                        <a:lnSpc>
                          <a:spcPct val="107000"/>
                        </a:lnSpc>
                        <a:spcBef>
                          <a:spcPts val="400"/>
                        </a:spcBef>
                        <a:spcAft>
                          <a:spcPts val="800"/>
                        </a:spcAft>
                      </a:pPr>
                      <a:r>
                        <a:rPr lang="ru"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Критически недостаточное финансирование</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400"/>
                        </a:spcBef>
                        <a:spcAft>
                          <a:spcPts val="800"/>
                        </a:spcAft>
                      </a:pPr>
                      <a:r>
                        <a:rPr lang="ru"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(80% или более AAL от наводнений и землетрясений не охвачены предварительными механизмами)</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11868" marR="11868"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400"/>
                        </a:spcBef>
                        <a:spcAft>
                          <a:spcPts val="800"/>
                        </a:spcAft>
                      </a:pPr>
                      <a:endParaRPr lang="en-US" sz="1100" dirty="0">
                        <a:effectLst/>
                        <a:latin typeface="Arial"/>
                        <a:ea typeface="Calibri" panose="020F0502020204030204" pitchFamily="34" charset="0"/>
                        <a:cs typeface="Arial"/>
                      </a:endParaRPr>
                    </a:p>
                    <a:p>
                      <a:pP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Пакистан</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400"/>
                        </a:spcBef>
                        <a:spcAft>
                          <a:spcPts val="800"/>
                        </a:spcAft>
                      </a:pPr>
                      <a:r>
                        <a:rPr lang="ru" sz="11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Bef>
                          <a:spcPts val="400"/>
                        </a:spcBef>
                        <a:spcAft>
                          <a:spcPts val="800"/>
                        </a:spcAft>
                      </a:pPr>
                      <a:r>
                        <a:rPr lang="ru" sz="1100">
                          <a:solidFill>
                            <a:srgbClr val="000000"/>
                          </a:solidFill>
                          <a:effectLst/>
                          <a:latin typeface="Arial" panose="020B0604020202020204" pitchFamily="34" charset="0"/>
                          <a:ea typeface="Calibri" panose="020F0502020204030204" pitchFamily="34" charset="0"/>
                          <a:cs typeface="Arial" panose="020B0604020202020204" pitchFamily="34" charset="0"/>
                        </a:rPr>
                        <a:t>1 из 20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Bef>
                          <a:spcPts val="400"/>
                        </a:spcBef>
                        <a:spcAft>
                          <a:spcPts val="800"/>
                        </a:spcAft>
                      </a:pPr>
                      <a:endParaRPr lang="en-US" sz="1100" dirty="0">
                        <a:effectLst/>
                        <a:latin typeface="Arial"/>
                        <a:ea typeface="Calibri" panose="020F0502020204030204" pitchFamily="34" charset="0"/>
                        <a:cs typeface="Arial"/>
                      </a:endParaRPr>
                    </a:p>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25 000 000</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400"/>
                        </a:spcBef>
                        <a:spcAft>
                          <a:spcPts val="800"/>
                        </a:spcAft>
                      </a:pPr>
                      <a:endParaRPr lang="en-US" sz="1100" dirty="0">
                        <a:effectLst/>
                        <a:latin typeface="Arial"/>
                        <a:ea typeface="Calibri" panose="020F0502020204030204" pitchFamily="34" charset="0"/>
                        <a:cs typeface="Arial"/>
                      </a:endParaRPr>
                    </a:p>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200</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Bef>
                          <a:spcPts val="400"/>
                        </a:spcBef>
                        <a:spcAft>
                          <a:spcPts val="800"/>
                        </a:spcAft>
                      </a:pPr>
                      <a:endParaRPr lang="en-US" sz="1100" dirty="0">
                        <a:effectLst/>
                        <a:latin typeface="Arial"/>
                        <a:ea typeface="Calibri" panose="020F0502020204030204" pitchFamily="34" charset="0"/>
                        <a:cs typeface="Arial"/>
                      </a:endParaRPr>
                    </a:p>
                    <a:p>
                      <a:pPr algn="ctr">
                        <a:lnSpc>
                          <a:spcPct val="107000"/>
                        </a:lnSpc>
                        <a:spcBef>
                          <a:spcPts val="400"/>
                        </a:spcBef>
                        <a:spcAft>
                          <a:spcPts val="800"/>
                        </a:spcAft>
                      </a:pPr>
                      <a:r>
                        <a:rPr lang="ru" sz="1100" dirty="0">
                          <a:solidFill>
                            <a:srgbClr val="000000"/>
                          </a:solidFill>
                          <a:effectLst/>
                          <a:latin typeface="Arial"/>
                          <a:ea typeface="Calibri" panose="020F0502020204030204" pitchFamily="34" charset="0"/>
                          <a:cs typeface="Arial"/>
                        </a:rPr>
                        <a:t>250 000 000</a:t>
                      </a:r>
                      <a:endParaRPr lang="en-US" sz="1100" dirty="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51922605"/>
                  </a:ext>
                </a:extLst>
              </a:tr>
              <a:tr h="386248">
                <a:tc vMerge="1">
                  <a:txBody>
                    <a:bodyPr/>
                    <a:lstStyle/>
                    <a:p>
                      <a:endParaRPr lang="en-US"/>
                    </a:p>
                  </a:txBody>
                  <a:tcPr/>
                </a:tc>
                <a:tc>
                  <a:txBody>
                    <a:bodyPr/>
                    <a:lstStyle/>
                    <a:p>
                      <a:pP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Таджикистан</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20</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16 400 000</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200</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Calibri" panose="020F0502020204030204" pitchFamily="34" charset="0"/>
                          <a:cs typeface="Arial"/>
                        </a:rPr>
                        <a:t>164 000 000</a:t>
                      </a:r>
                      <a:endParaRPr lang="en-US" sz="1100" dirty="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082933"/>
                  </a:ext>
                </a:extLst>
              </a:tr>
              <a:tr h="214709">
                <a:tc rowSpan="3">
                  <a:txBody>
                    <a:bodyPr/>
                    <a:lstStyle/>
                    <a:p>
                      <a:pPr>
                        <a:lnSpc>
                          <a:spcPct val="107000"/>
                        </a:lnSpc>
                        <a:spcBef>
                          <a:spcPts val="400"/>
                        </a:spcBef>
                        <a:spcAft>
                          <a:spcPts val="800"/>
                        </a:spcAft>
                      </a:pPr>
                      <a:r>
                        <a:rPr lang="ru" sz="1100" b="1">
                          <a:solidFill>
                            <a:srgbClr val="000000"/>
                          </a:solidFill>
                          <a:effectLst/>
                          <a:latin typeface="Arial"/>
                          <a:ea typeface="Calibri" panose="020F0502020204030204" pitchFamily="34" charset="0"/>
                          <a:cs typeface="Arial"/>
                        </a:rPr>
                        <a:t>Слабое финансирование</a:t>
                      </a:r>
                      <a:endParaRPr lang="en-US" sz="1100" dirty="0">
                        <a:effectLst/>
                        <a:latin typeface="Arial"/>
                        <a:ea typeface="Calibri" panose="020F0502020204030204" pitchFamily="34" charset="0"/>
                        <a:cs typeface="Arial"/>
                      </a:endParaRPr>
                    </a:p>
                    <a:p>
                      <a:pP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(~0%-80% AAL не охвачены предварительными механизмами)*</a:t>
                      </a:r>
                      <a:endParaRPr lang="en-US" sz="1100" dirty="0">
                        <a:effectLst/>
                        <a:latin typeface="Arial"/>
                        <a:ea typeface="Calibri" panose="020F0502020204030204" pitchFamily="34" charset="0"/>
                        <a:cs typeface="Arial"/>
                      </a:endParaRPr>
                    </a:p>
                  </a:txBody>
                  <a:tcPr marL="11868" marR="11868"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400"/>
                        </a:spcBef>
                        <a:spcAft>
                          <a:spcPts val="800"/>
                        </a:spcAft>
                      </a:pPr>
                      <a:r>
                        <a:rPr lang="ru" sz="1100" dirty="0">
                          <a:solidFill>
                            <a:srgbClr val="000000"/>
                          </a:solidFill>
                          <a:effectLst/>
                          <a:latin typeface="Arial"/>
                          <a:ea typeface="Calibri" panose="020F0502020204030204" pitchFamily="34" charset="0"/>
                          <a:cs typeface="Arial"/>
                        </a:rPr>
                        <a:t>Кыргызская Республика</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25</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17 400 000</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200</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174 000 000</a:t>
                      </a:r>
                      <a:endParaRPr lang="en-US" sz="1100" dirty="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64755077"/>
                  </a:ext>
                </a:extLst>
              </a:tr>
              <a:tr h="214709">
                <a:tc vMerge="1">
                  <a:txBody>
                    <a:bodyPr/>
                    <a:lstStyle/>
                    <a:p>
                      <a:endParaRPr lang="en-US"/>
                    </a:p>
                  </a:txBody>
                  <a:tcPr/>
                </a:tc>
                <a:tc>
                  <a:txBody>
                    <a:bodyPr/>
                    <a:lstStyle/>
                    <a:p>
                      <a:pP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Монголия</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a:noFill/>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25</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a:noFill/>
                    </a:lnB>
                    <a:solidFill>
                      <a:srgbClr val="FFFFFF"/>
                    </a:solidFill>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100 000</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a:noFill/>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200</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a:noFill/>
                    </a:lnB>
                    <a:solidFill>
                      <a:srgbClr val="FFFFFF"/>
                    </a:solidFill>
                  </a:tcPr>
                </a:tc>
                <a:tc>
                  <a:txBody>
                    <a:bodyPr/>
                    <a:lstStyle/>
                    <a:p>
                      <a:pPr algn="ctr">
                        <a:lnSpc>
                          <a:spcPct val="107000"/>
                        </a:lnSpc>
                        <a:spcBef>
                          <a:spcPts val="400"/>
                        </a:spcBef>
                        <a:spcAft>
                          <a:spcPts val="800"/>
                        </a:spcAft>
                      </a:pPr>
                      <a:r>
                        <a:rPr lang="ru" sz="1100">
                          <a:solidFill>
                            <a:srgbClr val="000000"/>
                          </a:solidFill>
                          <a:effectLst/>
                          <a:latin typeface="Arial" panose="020B0604020202020204" pitchFamily="34" charset="0"/>
                          <a:ea typeface="Calibri" panose="020F0502020204030204" pitchFamily="34" charset="0"/>
                          <a:cs typeface="Arial" panose="020B0604020202020204" pitchFamily="34" charset="0"/>
                        </a:rPr>
                        <a:t>1 000 000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11868" marR="11868" marT="0"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05301930"/>
                  </a:ext>
                </a:extLst>
              </a:tr>
              <a:tr h="214709">
                <a:tc vMerge="1">
                  <a:txBody>
                    <a:bodyPr/>
                    <a:lstStyle/>
                    <a:p>
                      <a:endParaRPr lang="en-US"/>
                    </a:p>
                  </a:txBody>
                  <a:tcPr/>
                </a:tc>
                <a:tc>
                  <a:txBody>
                    <a:bodyPr/>
                    <a:lstStyle/>
                    <a:p>
                      <a:pPr>
                        <a:lnSpc>
                          <a:spcPct val="107000"/>
                        </a:lnSpc>
                        <a:spcBef>
                          <a:spcPts val="400"/>
                        </a:spcBef>
                        <a:spcAft>
                          <a:spcPts val="800"/>
                        </a:spcAft>
                      </a:pPr>
                      <a:r>
                        <a:rPr lang="ru" sz="1100">
                          <a:solidFill>
                            <a:srgbClr val="000000"/>
                          </a:solidFill>
                          <a:effectLst/>
                          <a:latin typeface="Arial" panose="020B0604020202020204" pitchFamily="34" charset="0"/>
                          <a:ea typeface="Calibri" panose="020F0502020204030204" pitchFamily="34" charset="0"/>
                          <a:cs typeface="Arial" panose="020B0604020202020204" pitchFamily="34" charset="0"/>
                        </a:rPr>
                        <a:t>Узбекистан</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800"/>
                        </a:spcAft>
                      </a:pPr>
                      <a:r>
                        <a:rPr lang="ru" sz="1100" dirty="0">
                          <a:solidFill>
                            <a:srgbClr val="000000"/>
                          </a:solidFill>
                          <a:effectLst/>
                          <a:latin typeface="Arial"/>
                          <a:ea typeface="Calibri" panose="020F0502020204030204" pitchFamily="34" charset="0"/>
                          <a:cs typeface="Arial"/>
                        </a:rPr>
                        <a:t>1 из 25</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25 000 000</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200</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250 000 000</a:t>
                      </a:r>
                      <a:endParaRPr lang="en-US" sz="1100" dirty="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7914"/>
                  </a:ext>
                </a:extLst>
              </a:tr>
              <a:tr h="214709">
                <a:tc rowSpan="3">
                  <a:txBody>
                    <a:bodyPr/>
                    <a:lstStyle/>
                    <a:p>
                      <a:pPr>
                        <a:lnSpc>
                          <a:spcPct val="107000"/>
                        </a:lnSpc>
                        <a:spcBef>
                          <a:spcPts val="400"/>
                        </a:spcBef>
                        <a:spcAft>
                          <a:spcPts val="800"/>
                        </a:spcAft>
                      </a:pPr>
                      <a:r>
                        <a:rPr lang="ru" sz="1100" b="1" dirty="0">
                          <a:solidFill>
                            <a:srgbClr val="000000"/>
                          </a:solidFill>
                          <a:effectLst/>
                          <a:latin typeface="Arial"/>
                          <a:ea typeface="Calibri" panose="020F0502020204030204" pitchFamily="34" charset="0"/>
                          <a:cs typeface="Arial"/>
                        </a:rPr>
                        <a:t>Умеренное финансирование</a:t>
                      </a:r>
                      <a:endParaRPr lang="en-US" sz="1100" dirty="0">
                        <a:effectLst/>
                        <a:latin typeface="Arial"/>
                        <a:ea typeface="Calibri" panose="020F0502020204030204" pitchFamily="34" charset="0"/>
                        <a:cs typeface="Arial"/>
                      </a:endParaRPr>
                    </a:p>
                    <a:p>
                      <a:pPr>
                        <a:lnSpc>
                          <a:spcPct val="107000"/>
                        </a:lnSpc>
                        <a:spcBef>
                          <a:spcPts val="400"/>
                        </a:spcBef>
                        <a:spcAft>
                          <a:spcPts val="800"/>
                        </a:spcAft>
                      </a:pPr>
                      <a:r>
                        <a:rPr lang="ru" sz="1100" dirty="0">
                          <a:solidFill>
                            <a:srgbClr val="000000"/>
                          </a:solidFill>
                          <a:effectLst/>
                          <a:latin typeface="Arial"/>
                          <a:ea typeface="Calibri" panose="020F0502020204030204" pitchFamily="34" charset="0"/>
                          <a:cs typeface="Arial"/>
                        </a:rPr>
                        <a:t>(учитываются AAL от наводнений и землетрясений)</a:t>
                      </a:r>
                      <a:endParaRPr lang="en-US" sz="1100" dirty="0">
                        <a:effectLst/>
                        <a:latin typeface="Arial"/>
                        <a:ea typeface="Calibri" panose="020F0502020204030204" pitchFamily="34" charset="0"/>
                        <a:cs typeface="Arial"/>
                      </a:endParaRPr>
                    </a:p>
                  </a:txBody>
                  <a:tcPr marL="11868" marR="11868"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Азербайджан</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50</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13 900 000</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200</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139 000 000</a:t>
                      </a:r>
                      <a:endParaRPr lang="en-US" sz="1100" dirty="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54768571"/>
                  </a:ext>
                </a:extLst>
              </a:tr>
              <a:tr h="214709">
                <a:tc vMerge="1">
                  <a:txBody>
                    <a:bodyPr/>
                    <a:lstStyle/>
                    <a:p>
                      <a:endParaRPr lang="en-US"/>
                    </a:p>
                  </a:txBody>
                  <a:tcPr/>
                </a:tc>
                <a:tc>
                  <a:txBody>
                    <a:bodyPr/>
                    <a:lstStyle/>
                    <a:p>
                      <a:pP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Грузия</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a:noFill/>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50</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a:noFill/>
                    </a:lnB>
                    <a:solidFill>
                      <a:srgbClr val="FFFFFF"/>
                    </a:solidFill>
                  </a:tcPr>
                </a:tc>
                <a:tc>
                  <a:txBody>
                    <a:bodyPr/>
                    <a:lstStyle/>
                    <a:p>
                      <a:pPr algn="ctr">
                        <a:lnSpc>
                          <a:spcPct val="107000"/>
                        </a:lnSpc>
                        <a:spcBef>
                          <a:spcPts val="400"/>
                        </a:spcBef>
                        <a:spcAft>
                          <a:spcPts val="800"/>
                        </a:spcAft>
                      </a:pPr>
                      <a:r>
                        <a:rPr lang="ru" sz="1100">
                          <a:solidFill>
                            <a:srgbClr val="000000"/>
                          </a:solidFill>
                          <a:effectLst/>
                          <a:latin typeface="Arial" panose="020B0604020202020204" pitchFamily="34" charset="0"/>
                          <a:ea typeface="Calibri" panose="020F0502020204030204" pitchFamily="34" charset="0"/>
                          <a:cs typeface="Arial" panose="020B0604020202020204" pitchFamily="34" charset="0"/>
                        </a:rPr>
                        <a:t>5 100 000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11868" marR="11868" marT="0" marB="0">
                    <a:lnL>
                      <a:noFill/>
                    </a:lnL>
                    <a:lnR>
                      <a:noFill/>
                    </a:lnR>
                    <a:lnT>
                      <a:noFill/>
                    </a:lnT>
                    <a:lnB>
                      <a:noFill/>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200</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a:noFill/>
                    </a:lnB>
                    <a:solidFill>
                      <a:srgbClr val="FFFFFF"/>
                    </a:solidFill>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51 000 000</a:t>
                      </a:r>
                      <a:endParaRPr lang="en-US" sz="1100" dirty="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031382"/>
                  </a:ext>
                </a:extLst>
              </a:tr>
              <a:tr h="214709">
                <a:tc vMerge="1">
                  <a:txBody>
                    <a:bodyPr/>
                    <a:lstStyle/>
                    <a:p>
                      <a:endParaRPr lang="en-US"/>
                    </a:p>
                  </a:txBody>
                  <a:tcPr/>
                </a:tc>
                <a:tc>
                  <a:txBody>
                    <a:bodyPr/>
                    <a:lstStyle/>
                    <a:p>
                      <a:pP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Казахстан</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50</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20 800 000</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200</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208 000 000</a:t>
                      </a:r>
                      <a:endParaRPr lang="en-US" sz="1100" dirty="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416734"/>
                  </a:ext>
                </a:extLst>
              </a:tr>
              <a:tr h="959337">
                <a:tc rowSpan="2">
                  <a:txBody>
                    <a:bodyPr/>
                    <a:lstStyle/>
                    <a:p>
                      <a:pPr>
                        <a:lnSpc>
                          <a:spcPct val="107000"/>
                        </a:lnSpc>
                        <a:spcBef>
                          <a:spcPts val="400"/>
                        </a:spcBef>
                        <a:spcAft>
                          <a:spcPts val="800"/>
                        </a:spcAft>
                      </a:pPr>
                      <a:r>
                        <a:rPr lang="ru" sz="1100" b="1" dirty="0">
                          <a:solidFill>
                            <a:srgbClr val="000000"/>
                          </a:solidFill>
                          <a:effectLst/>
                          <a:latin typeface="Arial"/>
                          <a:ea typeface="Calibri" panose="020F0502020204030204" pitchFamily="34" charset="0"/>
                          <a:cs typeface="Arial"/>
                        </a:rPr>
                        <a:t>Недостаточно данных</a:t>
                      </a:r>
                      <a:endParaRPr lang="en-US" sz="1100" dirty="0">
                        <a:effectLst/>
                        <a:latin typeface="Arial"/>
                        <a:ea typeface="Calibri" panose="020F0502020204030204" pitchFamily="34" charset="0"/>
                        <a:cs typeface="Arial"/>
                      </a:endParaRPr>
                    </a:p>
                  </a:txBody>
                  <a:tcPr marL="11868" marR="11868"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7000"/>
                        </a:lnSpc>
                        <a:spcBef>
                          <a:spcPts val="400"/>
                        </a:spcBef>
                        <a:spcAft>
                          <a:spcPts val="800"/>
                        </a:spcAft>
                      </a:pPr>
                      <a:r>
                        <a:rPr lang="ru"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Китайская Народная Республика (Автономный район Внутренняя Монголия и Синьцзян-Уйгурский автономный район)</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50</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25 000 000</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200</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250 000 000</a:t>
                      </a:r>
                      <a:endParaRPr lang="en-US" sz="1100" dirty="0">
                        <a:effectLst/>
                        <a:latin typeface="Arial"/>
                        <a:ea typeface="Calibri" panose="020F0502020204030204" pitchFamily="34" charset="0"/>
                        <a:cs typeface="Arial"/>
                      </a:endParaRPr>
                    </a:p>
                  </a:txBody>
                  <a:tcPr marL="11868" marR="11868" marT="0" marB="0">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87969441"/>
                  </a:ext>
                </a:extLst>
              </a:tr>
              <a:tr h="214709">
                <a:tc vMerge="1">
                  <a:txBody>
                    <a:bodyPr/>
                    <a:lstStyle/>
                    <a:p>
                      <a:endParaRPr lang="en-US"/>
                    </a:p>
                  </a:txBody>
                  <a:tcPr/>
                </a:tc>
                <a:tc>
                  <a:txBody>
                    <a:bodyPr/>
                    <a:lstStyle/>
                    <a:p>
                      <a:pPr>
                        <a:lnSpc>
                          <a:spcPct val="107000"/>
                        </a:lnSpc>
                        <a:spcBef>
                          <a:spcPts val="400"/>
                        </a:spcBef>
                        <a:spcAft>
                          <a:spcPts val="800"/>
                        </a:spcAft>
                      </a:pPr>
                      <a:r>
                        <a:rPr lang="ru" sz="1100">
                          <a:solidFill>
                            <a:srgbClr val="000000"/>
                          </a:solidFill>
                          <a:effectLst/>
                          <a:latin typeface="Arial" panose="020B0604020202020204" pitchFamily="34" charset="0"/>
                          <a:ea typeface="Calibri" panose="020F0502020204030204" pitchFamily="34" charset="0"/>
                          <a:cs typeface="Arial" panose="020B0604020202020204" pitchFamily="34" charset="0"/>
                        </a:rPr>
                        <a:t>Туркменистан</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11868" marR="1186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20</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3 400 000</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800"/>
                        </a:spcAft>
                      </a:pPr>
                      <a:r>
                        <a:rPr lang="ru" sz="1100">
                          <a:solidFill>
                            <a:srgbClr val="000000"/>
                          </a:solidFill>
                          <a:effectLst/>
                          <a:latin typeface="Arial"/>
                          <a:ea typeface="Calibri" panose="020F0502020204030204" pitchFamily="34" charset="0"/>
                          <a:cs typeface="Arial"/>
                        </a:rPr>
                        <a:t>1 из 200</a:t>
                      </a:r>
                      <a:endParaRPr lang="en-US" sz="1100" dirty="0">
                        <a:effectLst/>
                        <a:latin typeface="Arial"/>
                        <a:ea typeface="Calibri" panose="020F0502020204030204" pitchFamily="34" charset="0"/>
                        <a:cs typeface="Arial"/>
                      </a:endParaRPr>
                    </a:p>
                  </a:txBody>
                  <a:tcPr marL="11868" marR="11868" marT="0" marB="0">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34 000 000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11868" marR="11868"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714045"/>
                  </a:ext>
                </a:extLst>
              </a:tr>
            </a:tbl>
          </a:graphicData>
        </a:graphic>
      </p:graphicFrame>
    </p:spTree>
    <p:extLst>
      <p:ext uri="{BB962C8B-B14F-4D97-AF65-F5344CB8AC3E}">
        <p14:creationId xmlns:p14="http://schemas.microsoft.com/office/powerpoint/2010/main" val="1869466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129B1-2F91-45EC-8DD4-E74D1915D53B}"/>
              </a:ext>
            </a:extLst>
          </p:cNvPr>
          <p:cNvSpPr>
            <a:spLocks noGrp="1"/>
          </p:cNvSpPr>
          <p:nvPr>
            <p:ph type="title"/>
          </p:nvPr>
        </p:nvSpPr>
        <p:spPr/>
        <p:txBody>
          <a:bodyPr/>
          <a:lstStyle/>
          <a:p>
            <a:r>
              <a:rPr lang="ru" dirty="0"/>
              <a:t>Страновые модели – риск наводнений</a:t>
            </a:r>
            <a:endParaRPr lang="en-US" dirty="0"/>
          </a:p>
        </p:txBody>
      </p:sp>
      <p:sp>
        <p:nvSpPr>
          <p:cNvPr id="5" name="Slide Number Placeholder 4">
            <a:extLst>
              <a:ext uri="{FF2B5EF4-FFF2-40B4-BE49-F238E27FC236}">
                <a16:creationId xmlns:a16="http://schemas.microsoft.com/office/drawing/2014/main" id="{C9266DB5-D4E9-4321-9FB5-608336FEEE6D}"/>
              </a:ext>
            </a:extLst>
          </p:cNvPr>
          <p:cNvSpPr>
            <a:spLocks noGrp="1"/>
          </p:cNvSpPr>
          <p:nvPr>
            <p:ph type="sldNum" sz="quarter" idx="4"/>
          </p:nvPr>
        </p:nvSpPr>
        <p:spPr/>
        <p:txBody>
          <a:bodyPr/>
          <a:lstStyle/>
          <a:p>
            <a:fld id="{2083E393-C0BF-4ED8-8545-7E4C90AFF831}" type="slidenum">
              <a:rPr lang="en-US" smtClean="0"/>
              <a:pPr/>
              <a:t>19</a:t>
            </a:fld>
            <a:endParaRPr lang="en-US"/>
          </a:p>
        </p:txBody>
      </p:sp>
      <p:graphicFrame>
        <p:nvGraphicFramePr>
          <p:cNvPr id="7" name="Table 6">
            <a:extLst>
              <a:ext uri="{FF2B5EF4-FFF2-40B4-BE49-F238E27FC236}">
                <a16:creationId xmlns:a16="http://schemas.microsoft.com/office/drawing/2014/main" id="{76C15515-D53C-4499-8967-7C9AFBCD4DC2}"/>
              </a:ext>
            </a:extLst>
          </p:cNvPr>
          <p:cNvGraphicFramePr>
            <a:graphicFrameLocks noGrp="1"/>
          </p:cNvGraphicFramePr>
          <p:nvPr>
            <p:extLst>
              <p:ext uri="{D42A27DB-BD31-4B8C-83A1-F6EECF244321}">
                <p14:modId xmlns:p14="http://schemas.microsoft.com/office/powerpoint/2010/main" val="1003477136"/>
              </p:ext>
            </p:extLst>
          </p:nvPr>
        </p:nvGraphicFramePr>
        <p:xfrm>
          <a:off x="820036" y="1327580"/>
          <a:ext cx="10254364" cy="4436039"/>
        </p:xfrm>
        <a:graphic>
          <a:graphicData uri="http://schemas.openxmlformats.org/drawingml/2006/table">
            <a:tbl>
              <a:tblPr firstRow="1" firstCol="1" bandRow="1"/>
              <a:tblGrid>
                <a:gridCol w="2161689">
                  <a:extLst>
                    <a:ext uri="{9D8B030D-6E8A-4147-A177-3AD203B41FA5}">
                      <a16:colId xmlns:a16="http://schemas.microsoft.com/office/drawing/2014/main" val="715789385"/>
                    </a:ext>
                  </a:extLst>
                </a:gridCol>
                <a:gridCol w="2345759">
                  <a:extLst>
                    <a:ext uri="{9D8B030D-6E8A-4147-A177-3AD203B41FA5}">
                      <a16:colId xmlns:a16="http://schemas.microsoft.com/office/drawing/2014/main" val="394292439"/>
                    </a:ext>
                  </a:extLst>
                </a:gridCol>
                <a:gridCol w="1389260">
                  <a:extLst>
                    <a:ext uri="{9D8B030D-6E8A-4147-A177-3AD203B41FA5}">
                      <a16:colId xmlns:a16="http://schemas.microsoft.com/office/drawing/2014/main" val="3346433688"/>
                    </a:ext>
                  </a:extLst>
                </a:gridCol>
                <a:gridCol w="1435672">
                  <a:extLst>
                    <a:ext uri="{9D8B030D-6E8A-4147-A177-3AD203B41FA5}">
                      <a16:colId xmlns:a16="http://schemas.microsoft.com/office/drawing/2014/main" val="1809751230"/>
                    </a:ext>
                  </a:extLst>
                </a:gridCol>
                <a:gridCol w="1460992">
                  <a:extLst>
                    <a:ext uri="{9D8B030D-6E8A-4147-A177-3AD203B41FA5}">
                      <a16:colId xmlns:a16="http://schemas.microsoft.com/office/drawing/2014/main" val="98300188"/>
                    </a:ext>
                  </a:extLst>
                </a:gridCol>
                <a:gridCol w="1460992">
                  <a:extLst>
                    <a:ext uri="{9D8B030D-6E8A-4147-A177-3AD203B41FA5}">
                      <a16:colId xmlns:a16="http://schemas.microsoft.com/office/drawing/2014/main" val="34610399"/>
                    </a:ext>
                  </a:extLst>
                </a:gridCol>
              </a:tblGrid>
              <a:tr h="277585">
                <a:tc gridSpan="6">
                  <a:txBody>
                    <a:bodyPr/>
                    <a:lstStyle/>
                    <a:p>
                      <a:pPr algn="ctr">
                        <a:lnSpc>
                          <a:spcPct val="107000"/>
                        </a:lnSpc>
                        <a:spcBef>
                          <a:spcPts val="400"/>
                        </a:spcBef>
                        <a:spcAft>
                          <a:spcPts val="800"/>
                        </a:spcAft>
                      </a:pPr>
                      <a:r>
                        <a:rPr lang="ru" sz="1100" b="1" dirty="0">
                          <a:solidFill>
                            <a:srgbClr val="FFFFFF"/>
                          </a:solidFill>
                          <a:effectLst/>
                          <a:latin typeface="Arial"/>
                          <a:ea typeface="Times New Roman" panose="02020603050405020304" pitchFamily="18" charset="0"/>
                          <a:cs typeface="Arial"/>
                        </a:rPr>
                        <a:t>Наводнение</a:t>
                      </a:r>
                      <a:endParaRPr lang="en-US" sz="1100" dirty="0">
                        <a:effectLst/>
                        <a:latin typeface="Arial"/>
                        <a:ea typeface="Calibri" panose="020F0502020204030204" pitchFamily="34" charset="0"/>
                        <a:cs typeface="Arial"/>
                      </a:endParaRPr>
                    </a:p>
                  </a:txBody>
                  <a:tcPr marL="44903" marR="449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0921709"/>
                  </a:ext>
                </a:extLst>
              </a:tr>
              <a:tr h="674433">
                <a:tc>
                  <a:txBody>
                    <a:bodyPr/>
                    <a:lstStyle/>
                    <a:p>
                      <a:pPr>
                        <a:lnSpc>
                          <a:spcPct val="107000"/>
                        </a:lnSpc>
                        <a:spcBef>
                          <a:spcPts val="400"/>
                        </a:spcBef>
                        <a:spcAft>
                          <a:spcPts val="800"/>
                        </a:spcAft>
                      </a:pPr>
                      <a:r>
                        <a:rPr lang="ru" sz="1100" b="1" dirty="0">
                          <a:solidFill>
                            <a:srgbClr val="FFFFFF"/>
                          </a:solidFill>
                          <a:effectLst/>
                          <a:latin typeface="Arial"/>
                          <a:ea typeface="Calibri" panose="020F0502020204030204" pitchFamily="34" charset="0"/>
                          <a:cs typeface="Arial"/>
                        </a:rPr>
                        <a:t>Название группы</a:t>
                      </a:r>
                      <a:endParaRPr lang="en-US" sz="1100" dirty="0">
                        <a:effectLst/>
                        <a:latin typeface="Arial"/>
                        <a:ea typeface="Calibri" panose="020F0502020204030204" pitchFamily="34" charset="0"/>
                        <a:cs typeface="Arial"/>
                      </a:endParaRPr>
                    </a:p>
                  </a:txBody>
                  <a:tcPr marL="11868" marR="1186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07000"/>
                        </a:lnSpc>
                        <a:spcBef>
                          <a:spcPts val="400"/>
                        </a:spcBef>
                        <a:spcAft>
                          <a:spcPts val="800"/>
                        </a:spcAft>
                      </a:pPr>
                      <a:r>
                        <a:rPr lang="ru" sz="1100" b="1" dirty="0">
                          <a:solidFill>
                            <a:srgbClr val="FFFFFF"/>
                          </a:solidFill>
                          <a:effectLst/>
                          <a:latin typeface="Arial"/>
                          <a:ea typeface="Calibri" panose="020F0502020204030204" pitchFamily="34" charset="0"/>
                          <a:cs typeface="Arial"/>
                        </a:rPr>
                        <a:t>Страны</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ct val="107000"/>
                        </a:lnSpc>
                        <a:spcBef>
                          <a:spcPts val="400"/>
                        </a:spcBef>
                        <a:spcAft>
                          <a:spcPts val="800"/>
                        </a:spcAft>
                      </a:pPr>
                      <a:r>
                        <a:rPr lang="ru" sz="1100" b="1" dirty="0">
                          <a:solidFill>
                            <a:srgbClr val="FFFFFF"/>
                          </a:solidFill>
                          <a:effectLst/>
                          <a:latin typeface="Arial"/>
                          <a:ea typeface="Calibri" panose="020F0502020204030204" pitchFamily="34" charset="0"/>
                          <a:cs typeface="Arial"/>
                        </a:rPr>
                        <a:t>Годовая вероятность вступления в силу</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ct val="107000"/>
                        </a:lnSpc>
                        <a:spcBef>
                          <a:spcPts val="400"/>
                        </a:spcBef>
                        <a:spcAft>
                          <a:spcPts val="800"/>
                        </a:spcAft>
                      </a:pPr>
                      <a:r>
                        <a:rPr lang="ru" sz="1100" b="1" dirty="0">
                          <a:solidFill>
                            <a:srgbClr val="FFFFFF"/>
                          </a:solidFill>
                          <a:effectLst/>
                          <a:latin typeface="Arial"/>
                          <a:ea typeface="Calibri" panose="020F0502020204030204" pitchFamily="34" charset="0"/>
                          <a:cs typeface="Arial"/>
                        </a:rPr>
                        <a:t>Минимальная выплата при вступлении в силу (долл. США)</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ct val="107000"/>
                        </a:lnSpc>
                        <a:spcBef>
                          <a:spcPts val="400"/>
                        </a:spcBef>
                        <a:spcAft>
                          <a:spcPts val="800"/>
                        </a:spcAft>
                      </a:pPr>
                      <a:r>
                        <a:rPr lang="ru" sz="1100" b="1" dirty="0">
                          <a:solidFill>
                            <a:srgbClr val="FFFFFF"/>
                          </a:solidFill>
                          <a:effectLst/>
                          <a:latin typeface="Arial"/>
                          <a:ea typeface="Calibri" panose="020F0502020204030204" pitchFamily="34" charset="0"/>
                          <a:cs typeface="Arial"/>
                        </a:rPr>
                        <a:t>Годовая вероятность </a:t>
                      </a:r>
                      <a:r>
                        <a:rPr lang="ru-RU" sz="1100" b="1" dirty="0">
                          <a:solidFill>
                            <a:srgbClr val="FFFFFF"/>
                          </a:solidFill>
                          <a:effectLst/>
                          <a:latin typeface="Arial"/>
                          <a:ea typeface="Calibri" panose="020F0502020204030204" pitchFamily="34" charset="0"/>
                          <a:cs typeface="Arial"/>
                        </a:rPr>
                        <a:t>завершения действия</a:t>
                      </a:r>
                      <a:endParaRPr lang="en-US" sz="1100" dirty="0">
                        <a:effectLst/>
                        <a:latin typeface="Arial"/>
                        <a:ea typeface="Calibri" panose="020F0502020204030204" pitchFamily="34" charset="0"/>
                        <a:cs typeface="Arial"/>
                      </a:endParaRPr>
                    </a:p>
                  </a:txBody>
                  <a:tcPr marL="11868" marR="11868" marT="0" marB="0">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ct val="107000"/>
                        </a:lnSpc>
                        <a:spcBef>
                          <a:spcPts val="400"/>
                        </a:spcBef>
                        <a:spcAft>
                          <a:spcPts val="800"/>
                        </a:spcAft>
                      </a:pPr>
                      <a:r>
                        <a:rPr lang="ru" sz="1100" b="1" dirty="0">
                          <a:solidFill>
                            <a:srgbClr val="FFFFFF"/>
                          </a:solidFill>
                          <a:effectLst/>
                          <a:latin typeface="Arial"/>
                          <a:ea typeface="Calibri" panose="020F0502020204030204" pitchFamily="34" charset="0"/>
                          <a:cs typeface="Arial"/>
                        </a:rPr>
                        <a:t>Размер облигации</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Bef>
                          <a:spcPts val="400"/>
                        </a:spcBef>
                        <a:spcAft>
                          <a:spcPts val="800"/>
                        </a:spcAft>
                      </a:pPr>
                      <a:r>
                        <a:rPr lang="ru" sz="1100" b="1" dirty="0">
                          <a:solidFill>
                            <a:srgbClr val="FFFFFF"/>
                          </a:solidFill>
                          <a:effectLst/>
                          <a:latin typeface="Arial"/>
                          <a:ea typeface="Calibri" panose="020F0502020204030204" pitchFamily="34" charset="0"/>
                          <a:cs typeface="Arial"/>
                        </a:rPr>
                        <a:t>(</a:t>
                      </a:r>
                      <a:r>
                        <a:rPr lang="ru-RU" sz="1100" b="1" dirty="0">
                          <a:solidFill>
                            <a:srgbClr val="FFFFFF"/>
                          </a:solidFill>
                          <a:effectLst/>
                          <a:latin typeface="Arial"/>
                          <a:ea typeface="Calibri" panose="020F0502020204030204" pitchFamily="34" charset="0"/>
                          <a:cs typeface="Arial"/>
                        </a:rPr>
                        <a:t>долл. США</a:t>
                      </a:r>
                      <a:r>
                        <a:rPr lang="ru" sz="1100" b="1" dirty="0">
                          <a:solidFill>
                            <a:srgbClr val="FFFFFF"/>
                          </a:solidFill>
                          <a:effectLst/>
                          <a:latin typeface="Arial"/>
                          <a:ea typeface="Calibri" panose="020F0502020204030204" pitchFamily="34" charset="0"/>
                          <a:cs typeface="Arial"/>
                        </a:rPr>
                        <a:t>)</a:t>
                      </a:r>
                      <a:endParaRPr lang="en-US" sz="1100" dirty="0">
                        <a:effectLst/>
                        <a:latin typeface="Arial"/>
                        <a:ea typeface="Calibri" panose="020F0502020204030204" pitchFamily="34" charset="0"/>
                        <a:cs typeface="Arial"/>
                      </a:endParaRPr>
                    </a:p>
                  </a:txBody>
                  <a:tcPr marL="11868" marR="1186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extLst>
                  <a:ext uri="{0D108BD9-81ED-4DB2-BD59-A6C34878D82A}">
                    <a16:rowId xmlns:a16="http://schemas.microsoft.com/office/drawing/2014/main" val="979644346"/>
                  </a:ext>
                </a:extLst>
              </a:tr>
              <a:tr h="168608">
                <a:tc rowSpan="2">
                  <a:txBody>
                    <a:bodyPr/>
                    <a:lstStyle/>
                    <a:p>
                      <a:pPr>
                        <a:lnSpc>
                          <a:spcPct val="107000"/>
                        </a:lnSpc>
                        <a:spcBef>
                          <a:spcPts val="400"/>
                        </a:spcBef>
                        <a:spcAft>
                          <a:spcPts val="800"/>
                        </a:spcAft>
                      </a:pPr>
                      <a:r>
                        <a:rPr lang="ru" sz="1100" b="1" dirty="0">
                          <a:solidFill>
                            <a:srgbClr val="000000"/>
                          </a:solidFill>
                          <a:effectLst/>
                          <a:latin typeface="Arial"/>
                          <a:ea typeface="Times New Roman" panose="02020603050405020304" pitchFamily="18" charset="0"/>
                          <a:cs typeface="Arial"/>
                        </a:rPr>
                        <a:t>Критически недостаточное финансирование</a:t>
                      </a:r>
                      <a:r>
                        <a:rPr lang="ru" sz="1100" b="0" dirty="0">
                          <a:solidFill>
                            <a:srgbClr val="000000"/>
                          </a:solidFill>
                          <a:effectLst/>
                          <a:latin typeface="Arial"/>
                          <a:ea typeface="Times New Roman" panose="02020603050405020304" pitchFamily="18" charset="0"/>
                          <a:cs typeface="Arial"/>
                        </a:rPr>
                        <a:t> (</a:t>
                      </a:r>
                      <a:r>
                        <a:rPr lang="ru" sz="1100" dirty="0">
                          <a:solidFill>
                            <a:srgbClr val="000000"/>
                          </a:solidFill>
                          <a:effectLst/>
                          <a:latin typeface="Arial"/>
                          <a:ea typeface="Times New Roman" panose="02020603050405020304" pitchFamily="18" charset="0"/>
                          <a:cs typeface="Arial"/>
                        </a:rPr>
                        <a:t>80% или более AAL от наводнений и землетрясений не </a:t>
                      </a:r>
                      <a:r>
                        <a:rPr lang="ru"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охвачены предварительными механизмами</a:t>
                      </a:r>
                      <a:r>
                        <a:rPr lang="ru" sz="1100" dirty="0">
                          <a:solidFill>
                            <a:srgbClr val="000000"/>
                          </a:solidFill>
                          <a:effectLst/>
                          <a:latin typeface="Arial"/>
                          <a:ea typeface="Times New Roman" panose="02020603050405020304" pitchFamily="18" charset="0"/>
                          <a:cs typeface="Arial"/>
                        </a:rPr>
                        <a:t>)</a:t>
                      </a:r>
                      <a:endParaRPr lang="en-US" sz="1100" dirty="0">
                        <a:effectLst/>
                        <a:latin typeface="Arial"/>
                        <a:ea typeface="Calibri" panose="020F0502020204030204" pitchFamily="34" charset="0"/>
                        <a:cs typeface="Arial"/>
                      </a:endParaRPr>
                    </a:p>
                  </a:txBody>
                  <a:tcPr marL="44903" marR="4490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Пакистан</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a:noFill/>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5</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a:noFill/>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25 000 000</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a:noFill/>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100</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a:noFill/>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250 000 000</a:t>
                      </a:r>
                      <a:endParaRPr lang="en-US" sz="1100" dirty="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01924698"/>
                  </a:ext>
                </a:extLst>
              </a:tr>
              <a:tr h="843040">
                <a:tc vMerge="1">
                  <a:txBody>
                    <a:bodyPr/>
                    <a:lstStyle/>
                    <a:p>
                      <a:endParaRPr lang="en-US"/>
                    </a:p>
                  </a:txBody>
                  <a:tcPr/>
                </a:tc>
                <a:tc>
                  <a:txBody>
                    <a:bodyPr/>
                    <a:lstStyle/>
                    <a:p>
                      <a:pP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Таджикистан</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5</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12 500 000</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100</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125 000 000</a:t>
                      </a:r>
                      <a:endParaRPr lang="en-US" sz="1100" dirty="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958137"/>
                  </a:ext>
                </a:extLst>
              </a:tr>
              <a:tr h="168608">
                <a:tc rowSpan="3">
                  <a:txBody>
                    <a:bodyPr/>
                    <a:lstStyle/>
                    <a:p>
                      <a:pPr>
                        <a:lnSpc>
                          <a:spcPct val="107000"/>
                        </a:lnSpc>
                        <a:spcBef>
                          <a:spcPts val="400"/>
                        </a:spcBef>
                        <a:spcAft>
                          <a:spcPts val="800"/>
                        </a:spcAft>
                      </a:pPr>
                      <a:r>
                        <a:rPr lang="ru" sz="1100" b="1" dirty="0">
                          <a:solidFill>
                            <a:srgbClr val="000000"/>
                          </a:solidFill>
                          <a:effectLst/>
                          <a:latin typeface="Arial"/>
                          <a:ea typeface="Times New Roman" panose="02020603050405020304" pitchFamily="18" charset="0"/>
                          <a:cs typeface="Arial"/>
                        </a:rPr>
                        <a:t>Слабое финансирование </a:t>
                      </a:r>
                      <a:br>
                        <a:rPr lang="en-GB" sz="1100" dirty="0">
                          <a:solidFill>
                            <a:srgbClr val="000000"/>
                          </a:solidFill>
                          <a:effectLst/>
                          <a:latin typeface="Arial"/>
                          <a:ea typeface="Times New Roman" panose="02020603050405020304" pitchFamily="18" charset="0"/>
                          <a:cs typeface="Arial"/>
                        </a:rPr>
                      </a:br>
                      <a:r>
                        <a:rPr lang="ru" sz="1100" dirty="0">
                          <a:solidFill>
                            <a:srgbClr val="000000"/>
                          </a:solidFill>
                          <a:effectLst/>
                          <a:latin typeface="Arial"/>
                          <a:ea typeface="Times New Roman" panose="02020603050405020304" pitchFamily="18" charset="0"/>
                          <a:cs typeface="Arial"/>
                        </a:rPr>
                        <a:t>(~0%-80% AAL не </a:t>
                      </a:r>
                      <a:r>
                        <a:rPr lang="ru"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охвачены предварительными механизмами</a:t>
                      </a:r>
                      <a:r>
                        <a:rPr lang="ru" sz="1100" dirty="0">
                          <a:solidFill>
                            <a:srgbClr val="000000"/>
                          </a:solidFill>
                          <a:effectLst/>
                          <a:latin typeface="Arial"/>
                          <a:ea typeface="Times New Roman" panose="02020603050405020304" pitchFamily="18" charset="0"/>
                          <a:cs typeface="Arial"/>
                        </a:rPr>
                        <a:t>)*</a:t>
                      </a:r>
                      <a:endParaRPr lang="en-US" sz="1100" dirty="0">
                        <a:effectLst/>
                        <a:latin typeface="Arial"/>
                        <a:ea typeface="Calibri" panose="020F0502020204030204" pitchFamily="34" charset="0"/>
                        <a:cs typeface="Arial"/>
                      </a:endParaRPr>
                    </a:p>
                  </a:txBody>
                  <a:tcPr marL="44903" marR="4490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Кыргызская Республика</a:t>
                      </a:r>
                      <a:endParaRPr lang="en-US" sz="1100" dirty="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10</a:t>
                      </a:r>
                      <a:endParaRPr lang="en-US" sz="1100" dirty="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15 600 000</a:t>
                      </a:r>
                      <a:endParaRPr lang="en-US" sz="1100" dirty="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100</a:t>
                      </a:r>
                      <a:endParaRPr lang="en-US" sz="1100" dirty="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156 000 000</a:t>
                      </a:r>
                      <a:endParaRPr lang="en-US" sz="1100" dirty="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43591512"/>
                  </a:ext>
                </a:extLst>
              </a:tr>
              <a:tr h="168608">
                <a:tc vMerge="1">
                  <a:txBody>
                    <a:bodyPr/>
                    <a:lstStyle/>
                    <a:p>
                      <a:endParaRPr lang="en-US"/>
                    </a:p>
                  </a:txBody>
                  <a:tcPr/>
                </a:tc>
                <a:tc>
                  <a:txBody>
                    <a:bodyPr/>
                    <a:lstStyle/>
                    <a:p>
                      <a:pP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Монголия</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a:noFill/>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10</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a:noFill/>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8 800 000</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a:noFill/>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100</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a:noFill/>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88 000 000</a:t>
                      </a:r>
                      <a:endParaRPr lang="en-US" sz="1100" dirty="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81655491"/>
                  </a:ext>
                </a:extLst>
              </a:tr>
              <a:tr h="337216">
                <a:tc vMerge="1">
                  <a:txBody>
                    <a:bodyPr/>
                    <a:lstStyle/>
                    <a:p>
                      <a:endParaRPr lang="en-US"/>
                    </a:p>
                  </a:txBody>
                  <a:tcPr/>
                </a:tc>
                <a:tc>
                  <a:txBody>
                    <a:bodyPr/>
                    <a:lstStyle/>
                    <a:p>
                      <a:pP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Узбекистан</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10</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25 000 000</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100</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250 000 000</a:t>
                      </a:r>
                      <a:endParaRPr lang="en-US" sz="1100" dirty="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021930"/>
                  </a:ext>
                </a:extLst>
              </a:tr>
              <a:tr h="168608">
                <a:tc rowSpan="3">
                  <a:txBody>
                    <a:bodyPr/>
                    <a:lstStyle/>
                    <a:p>
                      <a:pPr>
                        <a:lnSpc>
                          <a:spcPct val="107000"/>
                        </a:lnSpc>
                        <a:spcBef>
                          <a:spcPts val="400"/>
                        </a:spcBef>
                        <a:spcAft>
                          <a:spcPts val="800"/>
                        </a:spcAft>
                      </a:pPr>
                      <a:r>
                        <a:rPr lang="ru" sz="1100" b="1" dirty="0">
                          <a:solidFill>
                            <a:srgbClr val="000000"/>
                          </a:solidFill>
                          <a:effectLst/>
                          <a:latin typeface="+mn-lt"/>
                          <a:ea typeface="Calibri" panose="020F0502020204030204" pitchFamily="34" charset="0"/>
                          <a:cs typeface="Arial"/>
                        </a:rPr>
                        <a:t>Умеренное </a:t>
                      </a:r>
                      <a:r>
                        <a:rPr lang="ru" sz="1100" b="1" dirty="0">
                          <a:solidFill>
                            <a:srgbClr val="000000"/>
                          </a:solidFill>
                          <a:effectLst/>
                          <a:latin typeface="Arial"/>
                          <a:ea typeface="Times New Roman" panose="02020603050405020304" pitchFamily="18" charset="0"/>
                          <a:cs typeface="Arial"/>
                        </a:rPr>
                        <a:t>финансирование </a:t>
                      </a:r>
                      <a:br>
                        <a:rPr lang="en-GB" sz="1100" dirty="0">
                          <a:solidFill>
                            <a:srgbClr val="000000"/>
                          </a:solidFill>
                          <a:effectLst/>
                          <a:latin typeface="Arial"/>
                          <a:ea typeface="Times New Roman" panose="02020603050405020304" pitchFamily="18" charset="0"/>
                          <a:cs typeface="Arial"/>
                        </a:rPr>
                      </a:br>
                      <a:r>
                        <a:rPr lang="ru" sz="1100" dirty="0">
                          <a:solidFill>
                            <a:srgbClr val="000000"/>
                          </a:solidFill>
                          <a:effectLst/>
                          <a:latin typeface="Arial"/>
                          <a:ea typeface="Times New Roman" panose="02020603050405020304" pitchFamily="18" charset="0"/>
                          <a:cs typeface="Arial"/>
                        </a:rPr>
                        <a:t>(</a:t>
                      </a:r>
                      <a:r>
                        <a:rPr lang="ru" sz="1100" dirty="0">
                          <a:solidFill>
                            <a:srgbClr val="000000"/>
                          </a:solidFill>
                          <a:effectLst/>
                          <a:latin typeface="+mn-lt"/>
                          <a:ea typeface="Calibri" panose="020F0502020204030204" pitchFamily="34" charset="0"/>
                          <a:cs typeface="Arial"/>
                        </a:rPr>
                        <a:t>учитываются </a:t>
                      </a:r>
                      <a:r>
                        <a:rPr lang="ru" sz="1100" dirty="0">
                          <a:solidFill>
                            <a:srgbClr val="000000"/>
                          </a:solidFill>
                          <a:effectLst/>
                          <a:latin typeface="Arial"/>
                          <a:ea typeface="Times New Roman" panose="02020603050405020304" pitchFamily="18" charset="0"/>
                          <a:cs typeface="Arial"/>
                        </a:rPr>
                        <a:t>AAL от наводнений и землетрясений)</a:t>
                      </a:r>
                      <a:endParaRPr lang="en-US" sz="1100" dirty="0">
                        <a:effectLst/>
                        <a:latin typeface="Arial"/>
                        <a:ea typeface="Calibri" panose="020F0502020204030204" pitchFamily="34" charset="0"/>
                        <a:cs typeface="Arial"/>
                      </a:endParaRPr>
                    </a:p>
                  </a:txBody>
                  <a:tcPr marL="44903" marR="4490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Азербайджан</a:t>
                      </a:r>
                      <a:endParaRPr lang="en-US" sz="1100" dirty="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15</a:t>
                      </a:r>
                      <a:endParaRPr lang="en-US" sz="1100" dirty="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7 900 000</a:t>
                      </a:r>
                      <a:endParaRPr lang="en-US" sz="1100" dirty="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100</a:t>
                      </a:r>
                      <a:endParaRPr lang="en-US" sz="1100" dirty="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79 000 000</a:t>
                      </a:r>
                      <a:endParaRPr lang="en-US" sz="1100" dirty="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74263784"/>
                  </a:ext>
                </a:extLst>
              </a:tr>
              <a:tr h="168608">
                <a:tc vMerge="1">
                  <a:txBody>
                    <a:bodyPr/>
                    <a:lstStyle/>
                    <a:p>
                      <a:endParaRPr lang="en-US"/>
                    </a:p>
                  </a:txBody>
                  <a:tcPr/>
                </a:tc>
                <a:tc>
                  <a:txBody>
                    <a:bodyPr/>
                    <a:lstStyle/>
                    <a:p>
                      <a:pP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Грузия</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a:noFill/>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15</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a:noFill/>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3 400 000</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a:noFill/>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100</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a:noFill/>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34 000 000</a:t>
                      </a:r>
                      <a:endParaRPr lang="en-US" sz="1100" dirty="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51111372"/>
                  </a:ext>
                </a:extLst>
              </a:tr>
              <a:tr h="337216">
                <a:tc vMerge="1">
                  <a:txBody>
                    <a:bodyPr/>
                    <a:lstStyle/>
                    <a:p>
                      <a:endParaRPr lang="en-US"/>
                    </a:p>
                  </a:txBody>
                  <a:tcPr/>
                </a:tc>
                <a:tc>
                  <a:txBody>
                    <a:bodyPr/>
                    <a:lstStyle/>
                    <a:p>
                      <a:pP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Казахстан</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15</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25 000 000</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100</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250 000 000</a:t>
                      </a:r>
                      <a:endParaRPr lang="en-US" sz="1100" dirty="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344725"/>
                  </a:ext>
                </a:extLst>
              </a:tr>
              <a:tr h="843040">
                <a:tc rowSpan="2">
                  <a:txBody>
                    <a:bodyPr/>
                    <a:lstStyle/>
                    <a:p>
                      <a:pPr>
                        <a:lnSpc>
                          <a:spcPct val="107000"/>
                        </a:lnSpc>
                        <a:spcBef>
                          <a:spcPts val="400"/>
                        </a:spcBef>
                        <a:spcAft>
                          <a:spcPts val="800"/>
                        </a:spcAft>
                      </a:pPr>
                      <a:r>
                        <a:rPr lang="ru" sz="1100" b="1" dirty="0">
                          <a:solidFill>
                            <a:srgbClr val="000000"/>
                          </a:solidFill>
                          <a:effectLst/>
                          <a:latin typeface="+mn-lt"/>
                          <a:ea typeface="Calibri" panose="020F0502020204030204" pitchFamily="34" charset="0"/>
                          <a:cs typeface="Arial"/>
                        </a:rPr>
                        <a:t>Недостаточно данных</a:t>
                      </a:r>
                      <a:endParaRPr lang="en-US" sz="1100" dirty="0">
                        <a:effectLst/>
                        <a:latin typeface="Arial"/>
                        <a:ea typeface="Calibri" panose="020F0502020204030204" pitchFamily="34" charset="0"/>
                        <a:cs typeface="Arial"/>
                      </a:endParaRPr>
                    </a:p>
                  </a:txBody>
                  <a:tcPr marL="44903" marR="4490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400"/>
                        </a:spcBef>
                        <a:spcAft>
                          <a:spcPts val="800"/>
                        </a:spcAft>
                      </a:pPr>
                      <a:r>
                        <a:rPr lang="ru" sz="1100" dirty="0">
                          <a:solidFill>
                            <a:srgbClr val="000000"/>
                          </a:solidFill>
                          <a:effectLst/>
                          <a:latin typeface="Arial"/>
                          <a:ea typeface="Calibri" panose="020F0502020204030204" pitchFamily="34" charset="0"/>
                          <a:cs typeface="Arial"/>
                        </a:rPr>
                        <a:t>Китайская Народная Республика (Автономный район Внутренняя Монголия и Синьцзян-Уйгурский автономный район)</a:t>
                      </a:r>
                      <a:endParaRPr lang="en-US" sz="1100" dirty="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15</a:t>
                      </a:r>
                      <a:endParaRPr lang="en-US" sz="1100" dirty="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25 000 000</a:t>
                      </a:r>
                      <a:endParaRPr lang="en-US" sz="1100" dirty="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100</a:t>
                      </a:r>
                      <a:endParaRPr lang="en-US" sz="1100" dirty="0">
                        <a:effectLst/>
                        <a:latin typeface="Arial"/>
                        <a:ea typeface="Calibri" panose="020F0502020204030204" pitchFamily="34" charset="0"/>
                        <a:cs typeface="Arial"/>
                      </a:endParaRPr>
                    </a:p>
                  </a:txBody>
                  <a:tcPr marL="44903" marR="449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250 000 000</a:t>
                      </a:r>
                      <a:endParaRPr lang="en-US" sz="1100" dirty="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26361325"/>
                  </a:ext>
                </a:extLst>
              </a:tr>
              <a:tr h="168608">
                <a:tc vMerge="1">
                  <a:txBody>
                    <a:bodyPr/>
                    <a:lstStyle/>
                    <a:p>
                      <a:endParaRPr lang="en-US"/>
                    </a:p>
                  </a:txBody>
                  <a:tcPr/>
                </a:tc>
                <a:tc>
                  <a:txBody>
                    <a:bodyPr/>
                    <a:lstStyle/>
                    <a:p>
                      <a:pP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Туркменистан</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5</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18 300 000</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 из 100</a:t>
                      </a:r>
                      <a:endParaRPr lang="en-US" sz="1100" dirty="0">
                        <a:effectLst/>
                        <a:latin typeface="Arial"/>
                        <a:ea typeface="Calibri" panose="020F0502020204030204" pitchFamily="34" charset="0"/>
                        <a:cs typeface="Arial"/>
                      </a:endParaRPr>
                    </a:p>
                  </a:txBody>
                  <a:tcPr marL="44903" marR="44903"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Bef>
                          <a:spcPts val="400"/>
                        </a:spcBef>
                        <a:spcAft>
                          <a:spcPts val="800"/>
                        </a:spcAft>
                      </a:pPr>
                      <a:r>
                        <a:rPr lang="ru" sz="1100" dirty="0">
                          <a:solidFill>
                            <a:srgbClr val="000000"/>
                          </a:solidFill>
                          <a:effectLst/>
                          <a:latin typeface="Arial"/>
                          <a:ea typeface="Times New Roman" panose="02020603050405020304" pitchFamily="18" charset="0"/>
                          <a:cs typeface="Arial"/>
                        </a:rPr>
                        <a:t>183 000 000</a:t>
                      </a:r>
                      <a:endParaRPr lang="en-US" sz="1100" dirty="0">
                        <a:effectLst/>
                        <a:latin typeface="Arial"/>
                        <a:ea typeface="Calibri" panose="020F0502020204030204" pitchFamily="34" charset="0"/>
                        <a:cs typeface="Arial"/>
                      </a:endParaRPr>
                    </a:p>
                  </a:txBody>
                  <a:tcPr marL="44903" marR="4490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6581176"/>
                  </a:ext>
                </a:extLst>
              </a:tr>
            </a:tbl>
          </a:graphicData>
        </a:graphic>
      </p:graphicFrame>
    </p:spTree>
    <p:extLst>
      <p:ext uri="{BB962C8B-B14F-4D97-AF65-F5344CB8AC3E}">
        <p14:creationId xmlns:p14="http://schemas.microsoft.com/office/powerpoint/2010/main" val="280653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C57D-01EC-4517-9F94-35C4BDA1DFE0}"/>
              </a:ext>
            </a:extLst>
          </p:cNvPr>
          <p:cNvSpPr>
            <a:spLocks noGrp="1"/>
          </p:cNvSpPr>
          <p:nvPr>
            <p:ph type="title"/>
          </p:nvPr>
        </p:nvSpPr>
        <p:spPr/>
        <p:txBody>
          <a:bodyPr/>
          <a:lstStyle/>
          <a:p>
            <a:r>
              <a:rPr lang="ru" dirty="0"/>
              <a:t>Задачи</a:t>
            </a:r>
            <a:endParaRPr lang="en-US" dirty="0"/>
          </a:p>
        </p:txBody>
      </p:sp>
      <p:sp>
        <p:nvSpPr>
          <p:cNvPr id="5" name="Slide Number Placeholder 4">
            <a:extLst>
              <a:ext uri="{FF2B5EF4-FFF2-40B4-BE49-F238E27FC236}">
                <a16:creationId xmlns:a16="http://schemas.microsoft.com/office/drawing/2014/main" id="{3EA61414-5BAB-41C2-9498-8D15620F4841}"/>
              </a:ext>
            </a:extLst>
          </p:cNvPr>
          <p:cNvSpPr>
            <a:spLocks noGrp="1"/>
          </p:cNvSpPr>
          <p:nvPr>
            <p:ph type="sldNum" sz="quarter" idx="4"/>
          </p:nvPr>
        </p:nvSpPr>
        <p:spPr/>
        <p:txBody>
          <a:bodyPr/>
          <a:lstStyle/>
          <a:p>
            <a:fld id="{2083E393-C0BF-4ED8-8545-7E4C90AFF831}" type="slidenum">
              <a:rPr lang="en-US" smtClean="0"/>
              <a:pPr/>
              <a:t>2</a:t>
            </a:fld>
            <a:endParaRPr lang="en-US"/>
          </a:p>
        </p:txBody>
      </p:sp>
      <p:grpSp>
        <p:nvGrpSpPr>
          <p:cNvPr id="24" name="Group 23">
            <a:extLst>
              <a:ext uri="{FF2B5EF4-FFF2-40B4-BE49-F238E27FC236}">
                <a16:creationId xmlns:a16="http://schemas.microsoft.com/office/drawing/2014/main" id="{490CDDC1-5837-4C01-A146-766E103E8886}"/>
              </a:ext>
            </a:extLst>
          </p:cNvPr>
          <p:cNvGrpSpPr/>
          <p:nvPr/>
        </p:nvGrpSpPr>
        <p:grpSpPr>
          <a:xfrm>
            <a:off x="1423797" y="1296525"/>
            <a:ext cx="9650603" cy="1249075"/>
            <a:chOff x="2812195" y="1524139"/>
            <a:chExt cx="3429420" cy="1582907"/>
          </a:xfrm>
        </p:grpSpPr>
        <p:sp>
          <p:nvSpPr>
            <p:cNvPr id="22" name="Rechteck 33">
              <a:extLst>
                <a:ext uri="{FF2B5EF4-FFF2-40B4-BE49-F238E27FC236}">
                  <a16:creationId xmlns:a16="http://schemas.microsoft.com/office/drawing/2014/main" id="{D85DFEC7-ACA2-4E4E-B4C8-4FA2DC4A9CFE}"/>
                </a:ext>
              </a:extLst>
            </p:cNvPr>
            <p:cNvSpPr/>
            <p:nvPr/>
          </p:nvSpPr>
          <p:spPr>
            <a:xfrm>
              <a:off x="2812195" y="1524139"/>
              <a:ext cx="3429420" cy="1582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3" name="Rechteck 44">
              <a:extLst>
                <a:ext uri="{FF2B5EF4-FFF2-40B4-BE49-F238E27FC236}">
                  <a16:creationId xmlns:a16="http://schemas.microsoft.com/office/drawing/2014/main" id="{1B94095C-9620-45D1-88AE-D9D8237AEC12}"/>
                </a:ext>
              </a:extLst>
            </p:cNvPr>
            <p:cNvSpPr/>
            <p:nvPr/>
          </p:nvSpPr>
          <p:spPr>
            <a:xfrm>
              <a:off x="2822178" y="1754108"/>
              <a:ext cx="3361747" cy="107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en-US" sz="4000" dirty="0">
                  <a:solidFill>
                    <a:schemeClr val="bg1"/>
                  </a:solidFill>
                  <a:latin typeface="Arial" panose="020B0604020202020204" pitchFamily="34" charset="0"/>
                </a:rPr>
                <a:t>1. </a:t>
              </a:r>
              <a:r>
                <a:rPr lang="ru" sz="2400" dirty="0">
                  <a:solidFill>
                    <a:schemeClr val="bg1"/>
                  </a:solidFill>
                  <a:latin typeface="Arial" panose="020B0604020202020204" pitchFamily="34" charset="0"/>
                </a:rPr>
                <a:t>Обзор связанных со страхованием ценных бумаг (</a:t>
              </a:r>
              <a:r>
                <a:rPr lang="en-US" sz="2400" dirty="0">
                  <a:solidFill>
                    <a:schemeClr val="bg1"/>
                  </a:solidFill>
                  <a:latin typeface="Arial" panose="020B0604020202020204" pitchFamily="34" charset="0"/>
                </a:rPr>
                <a:t>ILS</a:t>
              </a:r>
              <a:r>
                <a:rPr lang="ru" sz="2400" dirty="0">
                  <a:solidFill>
                    <a:schemeClr val="bg1"/>
                  </a:solidFill>
                  <a:latin typeface="Arial" panose="020B0604020202020204" pitchFamily="34" charset="0"/>
                </a:rPr>
                <a:t>) и облигаций помощи при стихийных бедствиях</a:t>
              </a:r>
              <a:endParaRPr lang="en-US" sz="1400" dirty="0">
                <a:solidFill>
                  <a:schemeClr val="bg1"/>
                </a:solidFill>
                <a:latin typeface="Arial" panose="020B0604020202020204" pitchFamily="34" charset="0"/>
              </a:endParaRPr>
            </a:p>
          </p:txBody>
        </p:sp>
      </p:grpSp>
      <p:grpSp>
        <p:nvGrpSpPr>
          <p:cNvPr id="32" name="Group 31">
            <a:extLst>
              <a:ext uri="{FF2B5EF4-FFF2-40B4-BE49-F238E27FC236}">
                <a16:creationId xmlns:a16="http://schemas.microsoft.com/office/drawing/2014/main" id="{AA694CBA-5F29-4E79-A9A6-2B54C23923B2}"/>
              </a:ext>
            </a:extLst>
          </p:cNvPr>
          <p:cNvGrpSpPr/>
          <p:nvPr/>
        </p:nvGrpSpPr>
        <p:grpSpPr>
          <a:xfrm>
            <a:off x="1668850" y="2545601"/>
            <a:ext cx="9356146" cy="1172397"/>
            <a:chOff x="884686" y="2640319"/>
            <a:chExt cx="7649641" cy="965072"/>
          </a:xfrm>
          <a:solidFill>
            <a:schemeClr val="accent3"/>
          </a:solidFill>
        </p:grpSpPr>
        <p:sp>
          <p:nvSpPr>
            <p:cNvPr id="25" name="Rechteck 34">
              <a:extLst>
                <a:ext uri="{FF2B5EF4-FFF2-40B4-BE49-F238E27FC236}">
                  <a16:creationId xmlns:a16="http://schemas.microsoft.com/office/drawing/2014/main" id="{5C33A40F-662E-47A4-A47F-BA8E729DE5CA}"/>
                </a:ext>
              </a:extLst>
            </p:cNvPr>
            <p:cNvSpPr/>
            <p:nvPr/>
          </p:nvSpPr>
          <p:spPr>
            <a:xfrm>
              <a:off x="884686" y="2640319"/>
              <a:ext cx="7649641" cy="965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9" name="Rechteck 44">
              <a:extLst>
                <a:ext uri="{FF2B5EF4-FFF2-40B4-BE49-F238E27FC236}">
                  <a16:creationId xmlns:a16="http://schemas.microsoft.com/office/drawing/2014/main" id="{56E03E88-696F-4685-BEEF-CC4DC798BEA1}"/>
                </a:ext>
              </a:extLst>
            </p:cNvPr>
            <p:cNvSpPr/>
            <p:nvPr/>
          </p:nvSpPr>
          <p:spPr>
            <a:xfrm>
              <a:off x="1140532" y="2721786"/>
              <a:ext cx="7346111" cy="658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536575" indent="-536575"/>
              <a:r>
                <a:rPr lang="en-US" sz="4000" dirty="0">
                  <a:solidFill>
                    <a:schemeClr val="bg1"/>
                  </a:solidFill>
                  <a:latin typeface="Arial" panose="020B0604020202020204" pitchFamily="34" charset="0"/>
                </a:rPr>
                <a:t>2. </a:t>
              </a:r>
              <a:r>
                <a:rPr lang="ru" sz="2400" dirty="0">
                  <a:solidFill>
                    <a:schemeClr val="bg1"/>
                  </a:solidFill>
                  <a:latin typeface="Arial" panose="020B0604020202020204" pitchFamily="34" charset="0"/>
                </a:rPr>
                <a:t>Представить возможности и варианты для облигаций помощи при стихийных бедствиях в Центральной Азии</a:t>
              </a:r>
              <a:endParaRPr lang="en-US" sz="1400" dirty="0">
                <a:solidFill>
                  <a:schemeClr val="bg1"/>
                </a:solidFill>
                <a:latin typeface="Arial" panose="020B0604020202020204" pitchFamily="34" charset="0"/>
              </a:endParaRPr>
            </a:p>
          </p:txBody>
        </p:sp>
      </p:grpSp>
      <p:grpSp>
        <p:nvGrpSpPr>
          <p:cNvPr id="31" name="Group 30">
            <a:extLst>
              <a:ext uri="{FF2B5EF4-FFF2-40B4-BE49-F238E27FC236}">
                <a16:creationId xmlns:a16="http://schemas.microsoft.com/office/drawing/2014/main" id="{A674F211-4BBD-4BF7-B6FC-5257539B3C7F}"/>
              </a:ext>
            </a:extLst>
          </p:cNvPr>
          <p:cNvGrpSpPr/>
          <p:nvPr/>
        </p:nvGrpSpPr>
        <p:grpSpPr>
          <a:xfrm>
            <a:off x="2009510" y="3711964"/>
            <a:ext cx="8959268" cy="1041288"/>
            <a:chOff x="2099431" y="4634900"/>
            <a:chExt cx="6587369" cy="1297348"/>
          </a:xfrm>
          <a:solidFill>
            <a:schemeClr val="accent5"/>
          </a:solidFill>
        </p:grpSpPr>
        <p:sp>
          <p:nvSpPr>
            <p:cNvPr id="27" name="Rechteck 38">
              <a:extLst>
                <a:ext uri="{FF2B5EF4-FFF2-40B4-BE49-F238E27FC236}">
                  <a16:creationId xmlns:a16="http://schemas.microsoft.com/office/drawing/2014/main" id="{1C773283-D6A4-4CA6-B0BF-9BD619FBB2FF}"/>
                </a:ext>
              </a:extLst>
            </p:cNvPr>
            <p:cNvSpPr/>
            <p:nvPr/>
          </p:nvSpPr>
          <p:spPr>
            <a:xfrm>
              <a:off x="2099431" y="4634900"/>
              <a:ext cx="6587369" cy="129734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30" name="Rechteck 44">
              <a:extLst>
                <a:ext uri="{FF2B5EF4-FFF2-40B4-BE49-F238E27FC236}">
                  <a16:creationId xmlns:a16="http://schemas.microsoft.com/office/drawing/2014/main" id="{C38F056D-5E99-4593-802A-E2030D44D804}"/>
                </a:ext>
              </a:extLst>
            </p:cNvPr>
            <p:cNvSpPr/>
            <p:nvPr/>
          </p:nvSpPr>
          <p:spPr>
            <a:xfrm>
              <a:off x="2333170" y="4807705"/>
              <a:ext cx="6236094" cy="8299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en-US" sz="4000" dirty="0">
                  <a:solidFill>
                    <a:schemeClr val="bg1"/>
                  </a:solidFill>
                  <a:latin typeface="Arial" panose="020B0604020202020204" pitchFamily="34" charset="0"/>
                </a:rPr>
                <a:t>3. </a:t>
              </a:r>
              <a:r>
                <a:rPr lang="ru" sz="2400" dirty="0">
                  <a:solidFill>
                    <a:schemeClr val="bg1"/>
                  </a:solidFill>
                  <a:latin typeface="Arial" panose="020B0604020202020204" pitchFamily="34" charset="0"/>
                </a:rPr>
                <a:t>Поделиться моделями рисков и вариантами ценообразования</a:t>
              </a:r>
              <a:endParaRPr lang="en-US" sz="1400" dirty="0">
                <a:solidFill>
                  <a:schemeClr val="bg1"/>
                </a:solidFill>
                <a:latin typeface="Arial" panose="020B0604020202020204" pitchFamily="34" charset="0"/>
              </a:endParaRPr>
            </a:p>
          </p:txBody>
        </p:sp>
      </p:grpSp>
      <p:grpSp>
        <p:nvGrpSpPr>
          <p:cNvPr id="20" name="Group 19">
            <a:extLst>
              <a:ext uri="{FF2B5EF4-FFF2-40B4-BE49-F238E27FC236}">
                <a16:creationId xmlns:a16="http://schemas.microsoft.com/office/drawing/2014/main" id="{446B78D6-5F35-417F-A9B1-D80EA5CC68A7}"/>
              </a:ext>
            </a:extLst>
          </p:cNvPr>
          <p:cNvGrpSpPr/>
          <p:nvPr/>
        </p:nvGrpSpPr>
        <p:grpSpPr>
          <a:xfrm>
            <a:off x="2436168" y="4753252"/>
            <a:ext cx="8457482" cy="1116000"/>
            <a:chOff x="2099431" y="4634900"/>
            <a:chExt cx="6587369" cy="1297348"/>
          </a:xfrm>
          <a:solidFill>
            <a:schemeClr val="accent5"/>
          </a:solidFill>
        </p:grpSpPr>
        <p:sp>
          <p:nvSpPr>
            <p:cNvPr id="21" name="Rechteck 38">
              <a:extLst>
                <a:ext uri="{FF2B5EF4-FFF2-40B4-BE49-F238E27FC236}">
                  <a16:creationId xmlns:a16="http://schemas.microsoft.com/office/drawing/2014/main" id="{F57184DA-1EDD-4324-A6F4-4A1E912D312C}"/>
                </a:ext>
              </a:extLst>
            </p:cNvPr>
            <p:cNvSpPr/>
            <p:nvPr/>
          </p:nvSpPr>
          <p:spPr>
            <a:xfrm>
              <a:off x="2099431" y="4634900"/>
              <a:ext cx="6587369" cy="129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6" name="Rechteck 44">
              <a:extLst>
                <a:ext uri="{FF2B5EF4-FFF2-40B4-BE49-F238E27FC236}">
                  <a16:creationId xmlns:a16="http://schemas.microsoft.com/office/drawing/2014/main" id="{03963C76-0CCD-482F-BE55-62C4952A4B98}"/>
                </a:ext>
              </a:extLst>
            </p:cNvPr>
            <p:cNvSpPr/>
            <p:nvPr/>
          </p:nvSpPr>
          <p:spPr>
            <a:xfrm>
              <a:off x="2333170" y="4807704"/>
              <a:ext cx="6229120" cy="829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en-US" sz="4000" dirty="0">
                  <a:solidFill>
                    <a:schemeClr val="bg1"/>
                  </a:solidFill>
                  <a:latin typeface="Arial" panose="020B0604020202020204" pitchFamily="34" charset="0"/>
                </a:rPr>
                <a:t>4. </a:t>
              </a:r>
              <a:r>
                <a:rPr lang="ru" sz="2400" dirty="0">
                  <a:solidFill>
                    <a:schemeClr val="bg1"/>
                  </a:solidFill>
                  <a:latin typeface="Arial" panose="020B0604020202020204" pitchFamily="34" charset="0"/>
                </a:rPr>
                <a:t>Наметить дорожную карту для реализации</a:t>
              </a:r>
              <a:endParaRPr lang="en-US" sz="1400" dirty="0">
                <a:solidFill>
                  <a:schemeClr val="bg1"/>
                </a:solidFill>
                <a:latin typeface="Arial" panose="020B0604020202020204" pitchFamily="34" charset="0"/>
              </a:endParaRPr>
            </a:p>
          </p:txBody>
        </p:sp>
      </p:grpSp>
    </p:spTree>
    <p:extLst>
      <p:ext uri="{BB962C8B-B14F-4D97-AF65-F5344CB8AC3E}">
        <p14:creationId xmlns:p14="http://schemas.microsoft.com/office/powerpoint/2010/main" val="3939712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92A3A-9E3D-4885-9AA9-D01FBA35100A}"/>
              </a:ext>
            </a:extLst>
          </p:cNvPr>
          <p:cNvSpPr>
            <a:spLocks noGrp="1"/>
          </p:cNvSpPr>
          <p:nvPr>
            <p:ph type="title"/>
          </p:nvPr>
        </p:nvSpPr>
        <p:spPr/>
        <p:txBody>
          <a:bodyPr/>
          <a:lstStyle/>
          <a:p>
            <a:r>
              <a:rPr lang="ru" dirty="0"/>
              <a:t>Ожидаемое возмещение по опасностям и странам</a:t>
            </a:r>
            <a:endParaRPr lang="en-GB" dirty="0"/>
          </a:p>
        </p:txBody>
      </p:sp>
      <p:sp>
        <p:nvSpPr>
          <p:cNvPr id="5" name="Slide Number Placeholder 4">
            <a:extLst>
              <a:ext uri="{FF2B5EF4-FFF2-40B4-BE49-F238E27FC236}">
                <a16:creationId xmlns:a16="http://schemas.microsoft.com/office/drawing/2014/main" id="{8B200529-AE46-4BAD-8025-BF87FD52D4EF}"/>
              </a:ext>
            </a:extLst>
          </p:cNvPr>
          <p:cNvSpPr>
            <a:spLocks noGrp="1"/>
          </p:cNvSpPr>
          <p:nvPr>
            <p:ph type="sldNum" sz="quarter" idx="4"/>
          </p:nvPr>
        </p:nvSpPr>
        <p:spPr/>
        <p:txBody>
          <a:bodyPr/>
          <a:lstStyle/>
          <a:p>
            <a:fld id="{2083E393-C0BF-4ED8-8545-7E4C90AFF831}" type="slidenum">
              <a:rPr lang="en-US" smtClean="0"/>
              <a:pPr/>
              <a:t>20</a:t>
            </a:fld>
            <a:endParaRPr lang="en-US"/>
          </a:p>
        </p:txBody>
      </p:sp>
      <p:sp>
        <p:nvSpPr>
          <p:cNvPr id="8" name="TextBox 7">
            <a:extLst>
              <a:ext uri="{FF2B5EF4-FFF2-40B4-BE49-F238E27FC236}">
                <a16:creationId xmlns:a16="http://schemas.microsoft.com/office/drawing/2014/main" id="{A320C008-2570-4A30-9D52-190C2CD1062E}"/>
              </a:ext>
            </a:extLst>
          </p:cNvPr>
          <p:cNvSpPr txBox="1"/>
          <p:nvPr/>
        </p:nvSpPr>
        <p:spPr>
          <a:xfrm>
            <a:off x="423207" y="2045919"/>
            <a:ext cx="35664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 dirty="0">
                <a:cs typeface="Arial"/>
              </a:rPr>
              <a:t>Землетрясение</a:t>
            </a:r>
            <a:endParaRPr lang="en-GB" dirty="0"/>
          </a:p>
        </p:txBody>
      </p:sp>
      <p:sp>
        <p:nvSpPr>
          <p:cNvPr id="9" name="TextBox 8">
            <a:extLst>
              <a:ext uri="{FF2B5EF4-FFF2-40B4-BE49-F238E27FC236}">
                <a16:creationId xmlns:a16="http://schemas.microsoft.com/office/drawing/2014/main" id="{091455E3-41B8-4C37-9125-E9C0809FC957}"/>
              </a:ext>
            </a:extLst>
          </p:cNvPr>
          <p:cNvSpPr txBox="1"/>
          <p:nvPr/>
        </p:nvSpPr>
        <p:spPr>
          <a:xfrm>
            <a:off x="609600" y="4545927"/>
            <a:ext cx="15008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 dirty="0">
                <a:cs typeface="Arial"/>
              </a:rPr>
              <a:t>Наводнение</a:t>
            </a:r>
            <a:endParaRPr lang="en-GB" dirty="0"/>
          </a:p>
        </p:txBody>
      </p:sp>
      <p:sp>
        <p:nvSpPr>
          <p:cNvPr id="4" name="Content Placeholder 3">
            <a:extLst>
              <a:ext uri="{FF2B5EF4-FFF2-40B4-BE49-F238E27FC236}">
                <a16:creationId xmlns:a16="http://schemas.microsoft.com/office/drawing/2014/main" id="{17B817A1-9D19-461D-B045-2DE6285EFBDB}"/>
              </a:ext>
            </a:extLst>
          </p:cNvPr>
          <p:cNvSpPr>
            <a:spLocks noGrp="1"/>
          </p:cNvSpPr>
          <p:nvPr>
            <p:ph idx="1"/>
          </p:nvPr>
        </p:nvSpPr>
        <p:spPr/>
        <p:txBody>
          <a:bodyPr/>
          <a:lstStyle/>
          <a:p>
            <a:endParaRPr lang="en-US" dirty="0"/>
          </a:p>
        </p:txBody>
      </p:sp>
      <p:graphicFrame>
        <p:nvGraphicFramePr>
          <p:cNvPr id="10" name="Content Placeholder 9">
            <a:extLst>
              <a:ext uri="{FF2B5EF4-FFF2-40B4-BE49-F238E27FC236}">
                <a16:creationId xmlns:a16="http://schemas.microsoft.com/office/drawing/2014/main" id="{44BAD3CC-AC88-4011-BBA1-9C4BAF04FEC7}"/>
              </a:ext>
            </a:extLst>
          </p:cNvPr>
          <p:cNvGraphicFramePr>
            <a:graphicFrameLocks/>
          </p:cNvGraphicFramePr>
          <p:nvPr>
            <p:extLst>
              <p:ext uri="{D42A27DB-BD31-4B8C-83A1-F6EECF244321}">
                <p14:modId xmlns:p14="http://schemas.microsoft.com/office/powerpoint/2010/main" val="3320617792"/>
              </p:ext>
            </p:extLst>
          </p:nvPr>
        </p:nvGraphicFramePr>
        <p:xfrm>
          <a:off x="2110902" y="1200849"/>
          <a:ext cx="9471498" cy="27046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5">
            <a:extLst>
              <a:ext uri="{FF2B5EF4-FFF2-40B4-BE49-F238E27FC236}">
                <a16:creationId xmlns:a16="http://schemas.microsoft.com/office/drawing/2014/main" id="{65461C11-71B2-4C88-8A75-25FD96118A82}"/>
              </a:ext>
            </a:extLst>
          </p:cNvPr>
          <p:cNvGraphicFramePr>
            <a:graphicFrameLocks noGrp="1"/>
          </p:cNvGraphicFramePr>
          <p:nvPr/>
        </p:nvGraphicFramePr>
        <p:xfrm>
          <a:off x="2110498" y="3696192"/>
          <a:ext cx="9484282" cy="2704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9360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D6589B-A055-4146-945C-4CFDEB097BF5}"/>
              </a:ext>
            </a:extLst>
          </p:cNvPr>
          <p:cNvSpPr/>
          <p:nvPr/>
        </p:nvSpPr>
        <p:spPr>
          <a:xfrm>
            <a:off x="609600" y="1185030"/>
            <a:ext cx="3112655" cy="2334025"/>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17E5D7-3DBF-40E9-B798-02D8E835387E}"/>
              </a:ext>
            </a:extLst>
          </p:cNvPr>
          <p:cNvSpPr>
            <a:spLocks noGrp="1"/>
          </p:cNvSpPr>
          <p:nvPr>
            <p:ph type="title"/>
          </p:nvPr>
        </p:nvSpPr>
        <p:spPr/>
        <p:txBody>
          <a:bodyPr/>
          <a:lstStyle/>
          <a:p>
            <a:r>
              <a:rPr lang="en-GB"/>
              <a:t>Diversification Benefit</a:t>
            </a:r>
            <a:endParaRPr lang="en-US"/>
          </a:p>
        </p:txBody>
      </p:sp>
      <p:sp>
        <p:nvSpPr>
          <p:cNvPr id="5" name="Slide Number Placeholder 4">
            <a:extLst>
              <a:ext uri="{FF2B5EF4-FFF2-40B4-BE49-F238E27FC236}">
                <a16:creationId xmlns:a16="http://schemas.microsoft.com/office/drawing/2014/main" id="{9CC02556-1AD9-471D-B56E-3D0E9F0393E3}"/>
              </a:ext>
            </a:extLst>
          </p:cNvPr>
          <p:cNvSpPr>
            <a:spLocks noGrp="1"/>
          </p:cNvSpPr>
          <p:nvPr>
            <p:ph type="sldNum" sz="quarter" idx="4"/>
          </p:nvPr>
        </p:nvSpPr>
        <p:spPr/>
        <p:txBody>
          <a:bodyPr/>
          <a:lstStyle/>
          <a:p>
            <a:fld id="{2083E393-C0BF-4ED8-8545-7E4C90AFF831}" type="slidenum">
              <a:rPr lang="en-US" smtClean="0"/>
              <a:pPr/>
              <a:t>21</a:t>
            </a:fld>
            <a:endParaRPr lang="en-US"/>
          </a:p>
        </p:txBody>
      </p:sp>
      <p:pic>
        <p:nvPicPr>
          <p:cNvPr id="10" name="Content Placeholder 9">
            <a:extLst>
              <a:ext uri="{FF2B5EF4-FFF2-40B4-BE49-F238E27FC236}">
                <a16:creationId xmlns:a16="http://schemas.microsoft.com/office/drawing/2014/main" id="{DEA2F8AC-8AE8-4C31-8C8D-F6A96A21E4D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25454" y="1175028"/>
            <a:ext cx="7555641" cy="4907748"/>
          </a:xfrm>
          <a:prstGeom prst="rect">
            <a:avLst/>
          </a:prstGeom>
          <a:noFill/>
        </p:spPr>
      </p:pic>
      <p:sp>
        <p:nvSpPr>
          <p:cNvPr id="6" name="Content Placeholder 3">
            <a:extLst>
              <a:ext uri="{FF2B5EF4-FFF2-40B4-BE49-F238E27FC236}">
                <a16:creationId xmlns:a16="http://schemas.microsoft.com/office/drawing/2014/main" id="{5A81E352-561F-46C1-8B92-F0F304DFC42F}"/>
              </a:ext>
            </a:extLst>
          </p:cNvPr>
          <p:cNvSpPr txBox="1">
            <a:spLocks/>
          </p:cNvSpPr>
          <p:nvPr/>
        </p:nvSpPr>
        <p:spPr>
          <a:xfrm>
            <a:off x="778163" y="1355834"/>
            <a:ext cx="2798619" cy="1849182"/>
          </a:xfrm>
          <a:prstGeom prst="rect">
            <a:avLst/>
          </a:prstGeom>
        </p:spPr>
        <p:txBody>
          <a:bodyPr vert="horz" lIns="0" tIns="0" rIns="0" bIns="0" rtlCol="0" anchor="t">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chemeClr val="accent1"/>
              </a:buClr>
              <a:buSzPct val="125000"/>
            </a:pPr>
            <a:r>
              <a:rPr lang="ru-RU" sz="1400" b="0" dirty="0">
                <a:cs typeface="Arial"/>
              </a:rPr>
              <a:t>Используя стандартные методологии ценообразования в страховании, мы видим аналогичную модель высоких мультипликаторов для облигаций с более низкими средними выплатами – синий (землетрясение) и красный (наводнение).</a:t>
            </a:r>
            <a:endParaRPr lang="en-US" sz="1400" b="0" dirty="0">
              <a:cs typeface="Arial"/>
            </a:endParaRPr>
          </a:p>
        </p:txBody>
      </p:sp>
      <p:sp>
        <p:nvSpPr>
          <p:cNvPr id="9" name="Rectangle 8">
            <a:extLst>
              <a:ext uri="{FF2B5EF4-FFF2-40B4-BE49-F238E27FC236}">
                <a16:creationId xmlns:a16="http://schemas.microsoft.com/office/drawing/2014/main" id="{6A9C40DA-0BDA-48CB-82A5-1B3E190F6607}"/>
              </a:ext>
            </a:extLst>
          </p:cNvPr>
          <p:cNvSpPr/>
          <p:nvPr/>
        </p:nvSpPr>
        <p:spPr>
          <a:xfrm>
            <a:off x="609600" y="3748751"/>
            <a:ext cx="3112655" cy="2334025"/>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E1C076C-413C-44C2-B356-981368EA77E4}"/>
              </a:ext>
            </a:extLst>
          </p:cNvPr>
          <p:cNvSpPr txBox="1"/>
          <p:nvPr/>
        </p:nvSpPr>
        <p:spPr>
          <a:xfrm>
            <a:off x="778163" y="3928992"/>
            <a:ext cx="2775528" cy="2031325"/>
          </a:xfrm>
          <a:prstGeom prst="rect">
            <a:avLst/>
          </a:prstGeom>
          <a:noFill/>
        </p:spPr>
        <p:txBody>
          <a:bodyPr wrap="square">
            <a:spAutoFit/>
          </a:bodyPr>
          <a:lstStyle/>
          <a:p>
            <a:pPr algn="ctr">
              <a:buClr>
                <a:schemeClr val="accent1"/>
              </a:buClr>
              <a:buSzPct val="125000"/>
            </a:pPr>
            <a:r>
              <a:rPr lang="ru-RU" sz="1400" b="0" dirty="0">
                <a:cs typeface="Arial"/>
              </a:rPr>
              <a:t>Подразумеваемая цена облигаций, покрывающих две опасности (желтый), ниже, что отражает ценность диверсификации, объединение стран в группу (указано стрелкой) еще больше снижает теоретическую стоимость</a:t>
            </a:r>
          </a:p>
        </p:txBody>
      </p:sp>
    </p:spTree>
    <p:extLst>
      <p:ext uri="{BB962C8B-B14F-4D97-AF65-F5344CB8AC3E}">
        <p14:creationId xmlns:p14="http://schemas.microsoft.com/office/powerpoint/2010/main" val="205017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E62A-052E-427E-965F-D13C7E8AB773}"/>
              </a:ext>
            </a:extLst>
          </p:cNvPr>
          <p:cNvSpPr>
            <a:spLocks noGrp="1"/>
          </p:cNvSpPr>
          <p:nvPr>
            <p:ph type="title"/>
          </p:nvPr>
        </p:nvSpPr>
        <p:spPr/>
        <p:txBody>
          <a:bodyPr/>
          <a:lstStyle/>
          <a:p>
            <a:r>
              <a:rPr lang="ru" dirty="0"/>
              <a:t>Пример транзакции</a:t>
            </a:r>
            <a:endParaRPr lang="en-US" dirty="0"/>
          </a:p>
        </p:txBody>
      </p:sp>
      <p:sp>
        <p:nvSpPr>
          <p:cNvPr id="3" name="Text Placeholder 2">
            <a:extLst>
              <a:ext uri="{FF2B5EF4-FFF2-40B4-BE49-F238E27FC236}">
                <a16:creationId xmlns:a16="http://schemas.microsoft.com/office/drawing/2014/main" id="{DA3C8FB2-3635-465B-BDF7-A3D616DB3BE4}"/>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2A0C75A6-C745-4B62-9556-8D9D1CDA75BF}"/>
              </a:ext>
            </a:extLst>
          </p:cNvPr>
          <p:cNvSpPr>
            <a:spLocks noGrp="1"/>
          </p:cNvSpPr>
          <p:nvPr>
            <p:ph type="sldNum" sz="quarter" idx="4"/>
          </p:nvPr>
        </p:nvSpPr>
        <p:spPr/>
        <p:txBody>
          <a:bodyPr/>
          <a:lstStyle/>
          <a:p>
            <a:fld id="{2083E393-C0BF-4ED8-8545-7E4C90AFF831}" type="slidenum">
              <a:rPr lang="en-US" smtClean="0"/>
              <a:pPr/>
              <a:t>22</a:t>
            </a:fld>
            <a:endParaRPr lang="en-US"/>
          </a:p>
        </p:txBody>
      </p:sp>
      <p:sp>
        <p:nvSpPr>
          <p:cNvPr id="10" name="Content Placeholder 3">
            <a:extLst>
              <a:ext uri="{FF2B5EF4-FFF2-40B4-BE49-F238E27FC236}">
                <a16:creationId xmlns:a16="http://schemas.microsoft.com/office/drawing/2014/main" id="{758E27F3-59AD-446B-83F0-11D0C81772DB}"/>
              </a:ext>
            </a:extLst>
          </p:cNvPr>
          <p:cNvSpPr txBox="1">
            <a:spLocks/>
          </p:cNvSpPr>
          <p:nvPr/>
        </p:nvSpPr>
        <p:spPr>
          <a:xfrm>
            <a:off x="609599" y="1730511"/>
            <a:ext cx="3657601" cy="3968167"/>
          </a:xfrm>
          <a:prstGeom prst="rect">
            <a:avLst/>
          </a:prstGeom>
        </p:spPr>
        <p:txBody>
          <a:bodyPr vert="horz" lIns="0" tIns="0" rIns="0" bIns="0" rtlCol="0" anchor="t">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chemeClr val="accent1"/>
              </a:buClr>
              <a:buSzPct val="125000"/>
              <a:buFont typeface="Wingdings" panose="05000000000000000000" pitchFamily="2" charset="2"/>
              <a:buChar char="§"/>
            </a:pPr>
            <a:r>
              <a:rPr lang="ru" b="0" dirty="0"/>
              <a:t>Рассматривается пример облигации, охватывающей случайно выбранную группу из 5 стран.</a:t>
            </a:r>
            <a:endParaRPr lang="en-GB" b="0" dirty="0">
              <a:cs typeface="Arial"/>
            </a:endParaRPr>
          </a:p>
          <a:p>
            <a:pPr marL="285750" indent="-285750">
              <a:buClr>
                <a:schemeClr val="accent1"/>
              </a:buClr>
              <a:buSzPct val="125000"/>
              <a:buFont typeface="Wingdings" panose="05000000000000000000" pitchFamily="2" charset="2"/>
              <a:buChar char="§"/>
            </a:pPr>
            <a:r>
              <a:rPr lang="ru" b="0" dirty="0"/>
              <a:t>Предполагается, что рынки капитала допустят только 25% выгоды от диверсификации, рассчитанной с использованием методологии страхового ценообразования, показанной ранее.</a:t>
            </a:r>
            <a:endParaRPr lang="en-GB" b="0" dirty="0">
              <a:cs typeface="Arial"/>
            </a:endParaRPr>
          </a:p>
          <a:p>
            <a:pPr marL="285750" indent="-285750">
              <a:buClr>
                <a:schemeClr val="accent1"/>
              </a:buClr>
              <a:buSzPct val="125000"/>
              <a:buFont typeface="Wingdings" panose="05000000000000000000" pitchFamily="2" charset="2"/>
              <a:buChar char="§"/>
            </a:pPr>
            <a:r>
              <a:rPr lang="ru" b="0" dirty="0"/>
              <a:t>Для облигаций одной страны рынок применит мультипликатор 1,8 к ожидаемому восстановлению.</a:t>
            </a:r>
            <a:endParaRPr lang="en-GB" b="0" dirty="0">
              <a:cs typeface="Arial"/>
            </a:endParaRPr>
          </a:p>
        </p:txBody>
      </p:sp>
      <p:graphicFrame>
        <p:nvGraphicFramePr>
          <p:cNvPr id="7" name="Table 6">
            <a:extLst>
              <a:ext uri="{FF2B5EF4-FFF2-40B4-BE49-F238E27FC236}">
                <a16:creationId xmlns:a16="http://schemas.microsoft.com/office/drawing/2014/main" id="{F0B1141A-9141-4F8D-83AE-21204D32C526}"/>
              </a:ext>
            </a:extLst>
          </p:cNvPr>
          <p:cNvGraphicFramePr>
            <a:graphicFrameLocks noGrp="1"/>
          </p:cNvGraphicFramePr>
          <p:nvPr>
            <p:extLst>
              <p:ext uri="{D42A27DB-BD31-4B8C-83A1-F6EECF244321}">
                <p14:modId xmlns:p14="http://schemas.microsoft.com/office/powerpoint/2010/main" val="1787801197"/>
              </p:ext>
            </p:extLst>
          </p:nvPr>
        </p:nvGraphicFramePr>
        <p:xfrm>
          <a:off x="4562764" y="1719338"/>
          <a:ext cx="7019635" cy="1622134"/>
        </p:xfrm>
        <a:graphic>
          <a:graphicData uri="http://schemas.openxmlformats.org/drawingml/2006/table">
            <a:tbl>
              <a:tblPr/>
              <a:tblGrid>
                <a:gridCol w="2058389">
                  <a:extLst>
                    <a:ext uri="{9D8B030D-6E8A-4147-A177-3AD203B41FA5}">
                      <a16:colId xmlns:a16="http://schemas.microsoft.com/office/drawing/2014/main" val="185832243"/>
                    </a:ext>
                  </a:extLst>
                </a:gridCol>
                <a:gridCol w="2586182">
                  <a:extLst>
                    <a:ext uri="{9D8B030D-6E8A-4147-A177-3AD203B41FA5}">
                      <a16:colId xmlns:a16="http://schemas.microsoft.com/office/drawing/2014/main" val="2739013593"/>
                    </a:ext>
                  </a:extLst>
                </a:gridCol>
                <a:gridCol w="2375064">
                  <a:extLst>
                    <a:ext uri="{9D8B030D-6E8A-4147-A177-3AD203B41FA5}">
                      <a16:colId xmlns:a16="http://schemas.microsoft.com/office/drawing/2014/main" val="2330857711"/>
                    </a:ext>
                  </a:extLst>
                </a:gridCol>
              </a:tblGrid>
              <a:tr h="642277">
                <a:tc>
                  <a:txBody>
                    <a:bodyPr/>
                    <a:lstStyle/>
                    <a:p>
                      <a:pPr algn="ctr" fontAlgn="b"/>
                      <a:endParaRPr lang="en-US" sz="18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800" b="1" i="0" u="none" strike="noStrike" dirty="0">
                          <a:solidFill>
                            <a:schemeClr val="bg1"/>
                          </a:solidFill>
                          <a:effectLst/>
                          <a:latin typeface="Arial" panose="020B0604020202020204" pitchFamily="34" charset="0"/>
                        </a:rPr>
                        <a:t>Total without Diversification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1800" b="1" i="0" u="none" strike="noStrike" dirty="0">
                          <a:solidFill>
                            <a:schemeClr val="bg1"/>
                          </a:solidFill>
                          <a:effectLst/>
                          <a:latin typeface="Arial" panose="020B0604020202020204" pitchFamily="34" charset="0"/>
                        </a:rPr>
                        <a:t>Total with Diversification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533968000"/>
                  </a:ext>
                </a:extLst>
              </a:tr>
              <a:tr h="326619">
                <a:tc>
                  <a:txBody>
                    <a:bodyPr/>
                    <a:lstStyle/>
                    <a:p>
                      <a:pPr algn="l" fontAlgn="b"/>
                      <a:r>
                        <a:rPr lang="en-US" sz="1800" b="0" i="0" u="none" strike="noStrike" dirty="0">
                          <a:solidFill>
                            <a:srgbClr val="000000"/>
                          </a:solidFill>
                          <a:effectLst/>
                          <a:latin typeface="Arial" panose="020B0604020202020204" pitchFamily="34" charset="0"/>
                        </a:rPr>
                        <a:t>EQ</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panose="020B0604020202020204" pitchFamily="34" charset="0"/>
                        </a:rPr>
                        <a:t>3.04%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panose="020B0604020202020204" pitchFamily="34" charset="0"/>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7116757"/>
                  </a:ext>
                </a:extLst>
              </a:tr>
              <a:tr h="326619">
                <a:tc>
                  <a:txBody>
                    <a:bodyPr/>
                    <a:lstStyle/>
                    <a:p>
                      <a:pPr algn="l" fontAlgn="b"/>
                      <a:r>
                        <a:rPr lang="en-US" sz="1800" b="0" i="0" u="none" strike="noStrike" dirty="0">
                          <a:solidFill>
                            <a:srgbClr val="000000"/>
                          </a:solidFill>
                          <a:effectLst/>
                          <a:latin typeface="Arial" panose="020B0604020202020204" pitchFamily="34" charset="0"/>
                        </a:rPr>
                        <a:t>Flood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panose="020B0604020202020204" pitchFamily="34" charset="0"/>
                        </a:rPr>
                        <a:t>10.20%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panose="020B0604020202020204" pitchFamily="34" charset="0"/>
                        </a:rPr>
                        <a:t>9.98%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385889"/>
                  </a:ext>
                </a:extLst>
              </a:tr>
              <a:tr h="326619">
                <a:tc>
                  <a:txBody>
                    <a:bodyPr/>
                    <a:lstStyle/>
                    <a:p>
                      <a:pPr algn="l" fontAlgn="b"/>
                      <a:r>
                        <a:rPr lang="en-US" sz="1800" b="0" i="0" u="none" strike="noStrike" dirty="0">
                          <a:solidFill>
                            <a:srgbClr val="000000"/>
                          </a:solidFill>
                          <a:effectLst/>
                          <a:latin typeface="Arial" panose="020B0604020202020204" pitchFamily="34" charset="0"/>
                        </a:rPr>
                        <a:t>Combined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panose="020B0604020202020204" pitchFamily="34" charset="0"/>
                        </a:rPr>
                        <a:t>6.80%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panose="020B0604020202020204" pitchFamily="34" charset="0"/>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349879"/>
                  </a:ext>
                </a:extLst>
              </a:tr>
            </a:tbl>
          </a:graphicData>
        </a:graphic>
      </p:graphicFrame>
      <p:graphicFrame>
        <p:nvGraphicFramePr>
          <p:cNvPr id="8" name="Table 7">
            <a:extLst>
              <a:ext uri="{FF2B5EF4-FFF2-40B4-BE49-F238E27FC236}">
                <a16:creationId xmlns:a16="http://schemas.microsoft.com/office/drawing/2014/main" id="{863D0AED-69AB-49E7-B0CF-ECAF9C20E09B}"/>
              </a:ext>
            </a:extLst>
          </p:cNvPr>
          <p:cNvGraphicFramePr>
            <a:graphicFrameLocks noGrp="1"/>
          </p:cNvGraphicFramePr>
          <p:nvPr>
            <p:extLst>
              <p:ext uri="{D42A27DB-BD31-4B8C-83A1-F6EECF244321}">
                <p14:modId xmlns:p14="http://schemas.microsoft.com/office/powerpoint/2010/main" val="3615259830"/>
              </p:ext>
            </p:extLst>
          </p:nvPr>
        </p:nvGraphicFramePr>
        <p:xfrm>
          <a:off x="4562764" y="4043594"/>
          <a:ext cx="7019635" cy="1719736"/>
        </p:xfrm>
        <a:graphic>
          <a:graphicData uri="http://schemas.openxmlformats.org/drawingml/2006/table">
            <a:tbl>
              <a:tblPr/>
              <a:tblGrid>
                <a:gridCol w="2058389">
                  <a:extLst>
                    <a:ext uri="{9D8B030D-6E8A-4147-A177-3AD203B41FA5}">
                      <a16:colId xmlns:a16="http://schemas.microsoft.com/office/drawing/2014/main" val="960459514"/>
                    </a:ext>
                  </a:extLst>
                </a:gridCol>
                <a:gridCol w="2586182">
                  <a:extLst>
                    <a:ext uri="{9D8B030D-6E8A-4147-A177-3AD203B41FA5}">
                      <a16:colId xmlns:a16="http://schemas.microsoft.com/office/drawing/2014/main" val="1094119337"/>
                    </a:ext>
                  </a:extLst>
                </a:gridCol>
                <a:gridCol w="2375064">
                  <a:extLst>
                    <a:ext uri="{9D8B030D-6E8A-4147-A177-3AD203B41FA5}">
                      <a16:colId xmlns:a16="http://schemas.microsoft.com/office/drawing/2014/main" val="45280638"/>
                    </a:ext>
                  </a:extLst>
                </a:gridCol>
              </a:tblGrid>
              <a:tr h="680923">
                <a:tc>
                  <a:txBody>
                    <a:bodyPr/>
                    <a:lstStyle/>
                    <a:p>
                      <a:pPr algn="l" fontAlgn="b"/>
                      <a:endParaRPr lang="en-US" sz="18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800" b="1" i="0" u="none" strike="noStrike" dirty="0">
                          <a:solidFill>
                            <a:schemeClr val="bg1"/>
                          </a:solidFill>
                          <a:effectLst/>
                          <a:latin typeface="Arial" panose="020B0604020202020204" pitchFamily="34" charset="0"/>
                        </a:rPr>
                        <a:t>Total without Diversification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800" b="1" i="0" u="none" strike="noStrike" dirty="0">
                          <a:solidFill>
                            <a:schemeClr val="bg1"/>
                          </a:solidFill>
                          <a:effectLst/>
                          <a:latin typeface="Arial" panose="020B0604020202020204" pitchFamily="34" charset="0"/>
                        </a:rPr>
                        <a:t>Total with Diversification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23189974"/>
                  </a:ext>
                </a:extLst>
              </a:tr>
              <a:tr h="346271">
                <a:tc>
                  <a:txBody>
                    <a:bodyPr/>
                    <a:lstStyle/>
                    <a:p>
                      <a:pPr algn="l" fontAlgn="b"/>
                      <a:r>
                        <a:rPr lang="en-US" sz="1800" b="0" i="0" u="none" strike="noStrike" dirty="0">
                          <a:solidFill>
                            <a:srgbClr val="000000"/>
                          </a:solidFill>
                          <a:effectLst/>
                          <a:latin typeface="Arial" panose="020B0604020202020204" pitchFamily="34" charset="0"/>
                        </a:rPr>
                        <a:t>EQ</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Arial" panose="020B0604020202020204" pitchFamily="34" charset="0"/>
                        </a:rPr>
                        <a:t>30,447,447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Arial" panose="020B0604020202020204" pitchFamily="34" charset="0"/>
                        </a:rPr>
                        <a:t>29,180,873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3166824"/>
                  </a:ext>
                </a:extLst>
              </a:tr>
              <a:tr h="346271">
                <a:tc>
                  <a:txBody>
                    <a:bodyPr/>
                    <a:lstStyle/>
                    <a:p>
                      <a:pPr algn="l" fontAlgn="b"/>
                      <a:r>
                        <a:rPr lang="en-US" sz="1800" b="0" i="0" u="none" strike="noStrike">
                          <a:solidFill>
                            <a:srgbClr val="000000"/>
                          </a:solidFill>
                          <a:effectLst/>
                          <a:latin typeface="Arial" panose="020B0604020202020204" pitchFamily="34" charset="0"/>
                        </a:rPr>
                        <a:t>Flood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Arial" panose="020B0604020202020204" pitchFamily="34" charset="0"/>
                        </a:rPr>
                        <a:t>102,032,912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Arial" panose="020B0604020202020204" pitchFamily="34" charset="0"/>
                        </a:rPr>
                        <a:t>99,813,985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2546385"/>
                  </a:ext>
                </a:extLst>
              </a:tr>
              <a:tr h="346271">
                <a:tc>
                  <a:txBody>
                    <a:bodyPr/>
                    <a:lstStyle/>
                    <a:p>
                      <a:pPr algn="l" fontAlgn="b"/>
                      <a:r>
                        <a:rPr lang="en-US" sz="1800" b="0" i="0" u="none" strike="noStrike" dirty="0">
                          <a:solidFill>
                            <a:srgbClr val="000000"/>
                          </a:solidFill>
                          <a:effectLst/>
                          <a:latin typeface="Arial" panose="020B0604020202020204" pitchFamily="34" charset="0"/>
                        </a:rPr>
                        <a:t>Combined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Arial" panose="020B0604020202020204" pitchFamily="34" charset="0"/>
                        </a:rPr>
                        <a:t>67,994,725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a:solidFill>
                            <a:srgbClr val="000000"/>
                          </a:solidFill>
                          <a:effectLst/>
                          <a:latin typeface="Arial" panose="020B0604020202020204" pitchFamily="34" charset="0"/>
                        </a:rPr>
                        <a:t>64,972,154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4399778"/>
                  </a:ext>
                </a:extLst>
              </a:tr>
            </a:tbl>
          </a:graphicData>
        </a:graphic>
      </p:graphicFrame>
      <p:sp>
        <p:nvSpPr>
          <p:cNvPr id="11" name="TextBox 10">
            <a:extLst>
              <a:ext uri="{FF2B5EF4-FFF2-40B4-BE49-F238E27FC236}">
                <a16:creationId xmlns:a16="http://schemas.microsoft.com/office/drawing/2014/main" id="{F26BD072-89F6-4ECC-BBD8-3080591438CF}"/>
              </a:ext>
            </a:extLst>
          </p:cNvPr>
          <p:cNvSpPr txBox="1"/>
          <p:nvPr/>
        </p:nvSpPr>
        <p:spPr>
          <a:xfrm>
            <a:off x="4562764" y="1305408"/>
            <a:ext cx="7019636" cy="369332"/>
          </a:xfrm>
          <a:prstGeom prst="rect">
            <a:avLst/>
          </a:prstGeom>
          <a:noFill/>
        </p:spPr>
        <p:txBody>
          <a:bodyPr wrap="square" rtlCol="0">
            <a:spAutoFit/>
          </a:bodyPr>
          <a:lstStyle/>
          <a:p>
            <a:pPr algn="ctr"/>
            <a:r>
              <a:rPr lang="en-GB" b="1" dirty="0">
                <a:solidFill>
                  <a:schemeClr val="accent3"/>
                </a:solidFill>
              </a:rPr>
              <a:t>Annual Rate</a:t>
            </a:r>
            <a:endParaRPr lang="en-US" b="1" dirty="0">
              <a:solidFill>
                <a:schemeClr val="accent3"/>
              </a:solidFill>
            </a:endParaRPr>
          </a:p>
        </p:txBody>
      </p:sp>
      <p:sp>
        <p:nvSpPr>
          <p:cNvPr id="12" name="TextBox 11">
            <a:extLst>
              <a:ext uri="{FF2B5EF4-FFF2-40B4-BE49-F238E27FC236}">
                <a16:creationId xmlns:a16="http://schemas.microsoft.com/office/drawing/2014/main" id="{9EABA100-61F5-4652-A1A8-504BACD77BDC}"/>
              </a:ext>
            </a:extLst>
          </p:cNvPr>
          <p:cNvSpPr txBox="1"/>
          <p:nvPr/>
        </p:nvSpPr>
        <p:spPr>
          <a:xfrm>
            <a:off x="4562764" y="3623476"/>
            <a:ext cx="7019636" cy="369332"/>
          </a:xfrm>
          <a:prstGeom prst="rect">
            <a:avLst/>
          </a:prstGeom>
          <a:noFill/>
        </p:spPr>
        <p:txBody>
          <a:bodyPr wrap="square" rtlCol="0">
            <a:spAutoFit/>
          </a:bodyPr>
          <a:lstStyle/>
          <a:p>
            <a:pPr algn="ctr"/>
            <a:r>
              <a:rPr lang="en-GB" b="1" dirty="0">
                <a:solidFill>
                  <a:schemeClr val="accent1"/>
                </a:solidFill>
              </a:rPr>
              <a:t>US$1 Billion Bond</a:t>
            </a:r>
            <a:endParaRPr lang="en-US" b="1" dirty="0">
              <a:solidFill>
                <a:schemeClr val="accent1"/>
              </a:solidFill>
            </a:endParaRPr>
          </a:p>
        </p:txBody>
      </p:sp>
    </p:spTree>
    <p:extLst>
      <p:ext uri="{BB962C8B-B14F-4D97-AF65-F5344CB8AC3E}">
        <p14:creationId xmlns:p14="http://schemas.microsoft.com/office/powerpoint/2010/main" val="4123308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383C4B-4C54-444D-A209-AB4C96509E05}"/>
              </a:ext>
            </a:extLst>
          </p:cNvPr>
          <p:cNvSpPr>
            <a:spLocks noGrp="1"/>
          </p:cNvSpPr>
          <p:nvPr>
            <p:ph type="body" sz="quarter" idx="13"/>
          </p:nvPr>
        </p:nvSpPr>
        <p:spPr/>
        <p:txBody>
          <a:bodyPr/>
          <a:lstStyle/>
          <a:p>
            <a:endParaRPr lang="en-GB"/>
          </a:p>
        </p:txBody>
      </p:sp>
      <p:sp>
        <p:nvSpPr>
          <p:cNvPr id="3" name="Title 2">
            <a:extLst>
              <a:ext uri="{FF2B5EF4-FFF2-40B4-BE49-F238E27FC236}">
                <a16:creationId xmlns:a16="http://schemas.microsoft.com/office/drawing/2014/main" id="{DB7722F2-4200-411D-8712-9B1128AFA182}"/>
              </a:ext>
            </a:extLst>
          </p:cNvPr>
          <p:cNvSpPr>
            <a:spLocks noGrp="1"/>
          </p:cNvSpPr>
          <p:nvPr>
            <p:ph type="title"/>
          </p:nvPr>
        </p:nvSpPr>
        <p:spPr/>
        <p:txBody>
          <a:bodyPr/>
          <a:lstStyle/>
          <a:p>
            <a:r>
              <a:rPr lang="ru" dirty="0"/>
              <a:t>Реализация</a:t>
            </a:r>
            <a:endParaRPr lang="en-GB" dirty="0"/>
          </a:p>
        </p:txBody>
      </p:sp>
      <p:sp>
        <p:nvSpPr>
          <p:cNvPr id="4" name="Slide Number Placeholder 3">
            <a:extLst>
              <a:ext uri="{FF2B5EF4-FFF2-40B4-BE49-F238E27FC236}">
                <a16:creationId xmlns:a16="http://schemas.microsoft.com/office/drawing/2014/main" id="{36B1B96F-FDB9-438B-AFE6-69A4213ED05C}"/>
              </a:ext>
            </a:extLst>
          </p:cNvPr>
          <p:cNvSpPr>
            <a:spLocks noGrp="1"/>
          </p:cNvSpPr>
          <p:nvPr>
            <p:ph type="sldNum" sz="quarter" idx="4"/>
          </p:nvPr>
        </p:nvSpPr>
        <p:spPr/>
        <p:txBody>
          <a:bodyPr/>
          <a:lstStyle/>
          <a:p>
            <a:fld id="{2083E393-C0BF-4ED8-8545-7E4C90AFF831}" type="slidenum">
              <a:rPr lang="en-US" smtClean="0"/>
              <a:pPr/>
              <a:t>23</a:t>
            </a:fld>
            <a:endParaRPr lang="en-US"/>
          </a:p>
        </p:txBody>
      </p:sp>
      <p:sp>
        <p:nvSpPr>
          <p:cNvPr id="5" name="Footer Placeholder 4">
            <a:extLst>
              <a:ext uri="{FF2B5EF4-FFF2-40B4-BE49-F238E27FC236}">
                <a16:creationId xmlns:a16="http://schemas.microsoft.com/office/drawing/2014/main" id="{89EBC8FB-445C-4A82-B3AE-3A8C9AFE6C32}"/>
              </a:ext>
            </a:extLst>
          </p:cNvPr>
          <p:cNvSpPr>
            <a:spLocks noGrp="1"/>
          </p:cNvSpPr>
          <p:nvPr>
            <p:ph type="ftr" sz="quarter" idx="3"/>
          </p:nvPr>
        </p:nvSpPr>
        <p:spPr/>
        <p:txBody>
          <a:bodyPr/>
          <a:lstStyle/>
          <a:p>
            <a:r>
              <a:rPr lang="en-GB"/>
              <a:t>© 2022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733554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1043-60F1-4635-8B4A-E543F92B5B30}"/>
              </a:ext>
            </a:extLst>
          </p:cNvPr>
          <p:cNvSpPr>
            <a:spLocks noGrp="1"/>
          </p:cNvSpPr>
          <p:nvPr>
            <p:ph type="title"/>
          </p:nvPr>
        </p:nvSpPr>
        <p:spPr/>
        <p:txBody>
          <a:bodyPr/>
          <a:lstStyle/>
          <a:p>
            <a:r>
              <a:rPr lang="az-Cyrl-AZ" dirty="0"/>
              <a:t>Дорожная карта</a:t>
            </a:r>
            <a:endParaRPr lang="en-GB" dirty="0">
              <a:cs typeface="Arial"/>
            </a:endParaRPr>
          </a:p>
        </p:txBody>
      </p:sp>
      <p:sp>
        <p:nvSpPr>
          <p:cNvPr id="3" name="Text Placeholder 2">
            <a:extLst>
              <a:ext uri="{FF2B5EF4-FFF2-40B4-BE49-F238E27FC236}">
                <a16:creationId xmlns:a16="http://schemas.microsoft.com/office/drawing/2014/main" id="{ED269C59-5787-471B-9B20-F3A1406631A0}"/>
              </a:ext>
            </a:extLst>
          </p:cNvPr>
          <p:cNvSpPr>
            <a:spLocks noGrp="1"/>
          </p:cNvSpPr>
          <p:nvPr>
            <p:ph type="body" sz="quarter" idx="13"/>
          </p:nvPr>
        </p:nvSpPr>
        <p:spPr/>
        <p:txBody>
          <a:bodyPr/>
          <a:lstStyle/>
          <a:p>
            <a:endParaRPr lang="en-GB"/>
          </a:p>
        </p:txBody>
      </p:sp>
      <p:graphicFrame>
        <p:nvGraphicFramePr>
          <p:cNvPr id="6" name="Table 6">
            <a:extLst>
              <a:ext uri="{FF2B5EF4-FFF2-40B4-BE49-F238E27FC236}">
                <a16:creationId xmlns:a16="http://schemas.microsoft.com/office/drawing/2014/main" id="{31CDF3F1-98AB-42BD-9918-B760039B5538}"/>
              </a:ext>
            </a:extLst>
          </p:cNvPr>
          <p:cNvGraphicFramePr>
            <a:graphicFrameLocks noGrp="1"/>
          </p:cNvGraphicFramePr>
          <p:nvPr>
            <p:ph idx="1"/>
            <p:extLst>
              <p:ext uri="{D42A27DB-BD31-4B8C-83A1-F6EECF244321}">
                <p14:modId xmlns:p14="http://schemas.microsoft.com/office/powerpoint/2010/main" val="3883772202"/>
              </p:ext>
            </p:extLst>
          </p:nvPr>
        </p:nvGraphicFramePr>
        <p:xfrm>
          <a:off x="1027500" y="2273691"/>
          <a:ext cx="10137000" cy="3685081"/>
        </p:xfrm>
        <a:graphic>
          <a:graphicData uri="http://schemas.openxmlformats.org/drawingml/2006/table">
            <a:tbl>
              <a:tblPr firstRow="1" bandRow="1">
                <a:tableStyleId>{5C22544A-7EE6-4342-B048-85BDC9FD1C3A}</a:tableStyleId>
              </a:tblPr>
              <a:tblGrid>
                <a:gridCol w="3066130">
                  <a:extLst>
                    <a:ext uri="{9D8B030D-6E8A-4147-A177-3AD203B41FA5}">
                      <a16:colId xmlns:a16="http://schemas.microsoft.com/office/drawing/2014/main" val="3972490380"/>
                    </a:ext>
                  </a:extLst>
                </a:gridCol>
                <a:gridCol w="256554">
                  <a:extLst>
                    <a:ext uri="{9D8B030D-6E8A-4147-A177-3AD203B41FA5}">
                      <a16:colId xmlns:a16="http://schemas.microsoft.com/office/drawing/2014/main" val="2653953197"/>
                    </a:ext>
                  </a:extLst>
                </a:gridCol>
                <a:gridCol w="3333946">
                  <a:extLst>
                    <a:ext uri="{9D8B030D-6E8A-4147-A177-3AD203B41FA5}">
                      <a16:colId xmlns:a16="http://schemas.microsoft.com/office/drawing/2014/main" val="3224794564"/>
                    </a:ext>
                  </a:extLst>
                </a:gridCol>
                <a:gridCol w="256554">
                  <a:extLst>
                    <a:ext uri="{9D8B030D-6E8A-4147-A177-3AD203B41FA5}">
                      <a16:colId xmlns:a16="http://schemas.microsoft.com/office/drawing/2014/main" val="913158024"/>
                    </a:ext>
                  </a:extLst>
                </a:gridCol>
                <a:gridCol w="3223816">
                  <a:extLst>
                    <a:ext uri="{9D8B030D-6E8A-4147-A177-3AD203B41FA5}">
                      <a16:colId xmlns:a16="http://schemas.microsoft.com/office/drawing/2014/main" val="2033703215"/>
                    </a:ext>
                  </a:extLst>
                </a:gridCol>
              </a:tblGrid>
              <a:tr h="748150">
                <a:tc>
                  <a:txBody>
                    <a:bodyPr/>
                    <a:lstStyle/>
                    <a:p>
                      <a:pPr algn="ctr"/>
                      <a:r>
                        <a:rPr lang="ru" sz="1400" dirty="0"/>
                        <a:t>Взаимодействие со страной</a:t>
                      </a:r>
                    </a:p>
                  </a:txBody>
                  <a:tcPr marL="100584" marR="100584" anchor="ctr">
                    <a:solidFill>
                      <a:schemeClr val="accent3"/>
                    </a:solidFill>
                  </a:tcPr>
                </a:tc>
                <a:tc>
                  <a:txBody>
                    <a:bodyPr/>
                    <a:lstStyle/>
                    <a:p>
                      <a:pPr algn="ctr"/>
                      <a:endParaRPr lang="en-GB" sz="1400" dirty="0"/>
                    </a:p>
                  </a:txBody>
                  <a:tcPr marL="100584" marR="100584" anchor="ctr">
                    <a:noFill/>
                  </a:tcPr>
                </a:tc>
                <a:tc>
                  <a:txBody>
                    <a:bodyPr/>
                    <a:lstStyle/>
                    <a:p>
                      <a:pPr algn="ctr"/>
                      <a:r>
                        <a:rPr lang="ru" sz="1400" dirty="0"/>
                        <a:t>Назначение агента по </a:t>
                      </a:r>
                      <a:r>
                        <a:rPr lang="ru" sz="1400" dirty="0" err="1"/>
                        <a:t>моделированию и структурированию</a:t>
                      </a:r>
                    </a:p>
                  </a:txBody>
                  <a:tcPr marL="100584" marR="100584" anchor="ctr"/>
                </a:tc>
                <a:tc>
                  <a:txBody>
                    <a:bodyPr/>
                    <a:lstStyle/>
                    <a:p>
                      <a:pPr algn="ctr"/>
                      <a:endParaRPr lang="en-GB" sz="1400" dirty="0"/>
                    </a:p>
                  </a:txBody>
                  <a:tcPr marL="100584" marR="100584" anchor="ctr">
                    <a:noFill/>
                  </a:tcPr>
                </a:tc>
                <a:tc>
                  <a:txBody>
                    <a:bodyPr/>
                    <a:lstStyle/>
                    <a:p>
                      <a:pPr algn="ctr"/>
                      <a:r>
                        <a:rPr lang="ru" sz="1400" dirty="0"/>
                        <a:t>График</a:t>
                      </a:r>
                    </a:p>
                  </a:txBody>
                  <a:tcPr marL="100584" marR="100584" anchor="ctr">
                    <a:solidFill>
                      <a:schemeClr val="accent5"/>
                    </a:solidFill>
                  </a:tcPr>
                </a:tc>
                <a:extLst>
                  <a:ext uri="{0D108BD9-81ED-4DB2-BD59-A6C34878D82A}">
                    <a16:rowId xmlns:a16="http://schemas.microsoft.com/office/drawing/2014/main" val="1527227792"/>
                  </a:ext>
                </a:extLst>
              </a:tr>
              <a:tr h="2936931">
                <a:tc>
                  <a:txBody>
                    <a:bodyPr/>
                    <a:lstStyle/>
                    <a:p>
                      <a:pPr algn="ctr"/>
                      <a:r>
                        <a:rPr lang="ru" sz="1400" dirty="0"/>
                        <a:t>Цель состоит в том, чтобы согласовать структуру DRB, адаптированную для удовлетворения финансовых потребностей стран-членов.</a:t>
                      </a:r>
                    </a:p>
                    <a:p>
                      <a:pPr algn="ctr"/>
                      <a:endParaRPr lang="en-GB" sz="1400" dirty="0"/>
                    </a:p>
                    <a:p>
                      <a:pPr algn="ctr"/>
                      <a:r>
                        <a:rPr lang="ru" sz="1400" dirty="0"/>
                        <a:t>Заинтересованные стороны могут включать правительственные агентства DRM и DRF, министерства финансов, научные круги </a:t>
                      </a:r>
                      <a:br>
                        <a:rPr lang="ru" sz="1400" dirty="0"/>
                      </a:br>
                      <a:r>
                        <a:rPr lang="ru" sz="1400" dirty="0"/>
                        <a:t>и т. д.</a:t>
                      </a:r>
                    </a:p>
                  </a:txBody>
                  <a:tcPr marL="100584" marR="100584">
                    <a:solidFill>
                      <a:schemeClr val="accent3">
                        <a:lumMod val="20000"/>
                        <a:lumOff val="80000"/>
                      </a:schemeClr>
                    </a:solidFill>
                  </a:tcPr>
                </a:tc>
                <a:tc>
                  <a:txBody>
                    <a:bodyPr/>
                    <a:lstStyle/>
                    <a:p>
                      <a:pPr algn="ctr"/>
                      <a:endParaRPr lang="en-GB" sz="1400" dirty="0"/>
                    </a:p>
                  </a:txBody>
                  <a:tcPr marL="100584" marR="100584">
                    <a:noFill/>
                  </a:tcPr>
                </a:tc>
                <a:tc>
                  <a:txBody>
                    <a:bodyPr/>
                    <a:lstStyle/>
                    <a:p>
                      <a:pPr algn="ctr"/>
                      <a:r>
                        <a:rPr lang="ru" sz="1400" dirty="0"/>
                        <a:t>Агенты моделирования для предоставления соответствующих моделей и/или данных для оценки риска и потенциальных убытков.</a:t>
                      </a:r>
                      <a:endParaRPr lang="en-GB" sz="1400" dirty="0"/>
                    </a:p>
                    <a:p>
                      <a:pPr algn="ctr"/>
                      <a:endParaRPr lang="en-GB" sz="1400" dirty="0"/>
                    </a:p>
                    <a:p>
                      <a:pPr algn="ctr"/>
                      <a:r>
                        <a:rPr lang="ru" sz="1400" dirty="0"/>
                        <a:t>Структурирующие агенты помогают эмитенту выбрать триггер и уровень защиты.</a:t>
                      </a:r>
                    </a:p>
                    <a:p>
                      <a:pPr algn="ctr"/>
                      <a:endParaRPr lang="en-GB" sz="1400" dirty="0"/>
                    </a:p>
                    <a:p>
                      <a:pPr algn="ctr"/>
                      <a:r>
                        <a:rPr lang="ru" sz="1400" dirty="0"/>
                        <a:t>Страны ЦАРЭС могут пожелать сотрудничать для назначения общего агента по </a:t>
                      </a:r>
                      <a:r>
                        <a:rPr lang="ru" sz="1400" dirty="0" err="1"/>
                        <a:t>моделированию </a:t>
                      </a:r>
                      <a:r>
                        <a:rPr lang="ru" sz="1400" dirty="0"/>
                        <a:t>и структурированию.</a:t>
                      </a:r>
                    </a:p>
                  </a:txBody>
                  <a:tcPr marL="100584" marR="100584"/>
                </a:tc>
                <a:tc>
                  <a:txBody>
                    <a:bodyPr/>
                    <a:lstStyle/>
                    <a:p>
                      <a:pPr algn="ctr"/>
                      <a:endParaRPr lang="en-GB" sz="1400" dirty="0"/>
                    </a:p>
                  </a:txBody>
                  <a:tcPr marL="100584" marR="100584">
                    <a:noFill/>
                  </a:tcPr>
                </a:tc>
                <a:tc>
                  <a:txBody>
                    <a:bodyPr/>
                    <a:lstStyle/>
                    <a:p>
                      <a:pPr algn="ctr"/>
                      <a:r>
                        <a:rPr lang="ru" sz="1400" dirty="0"/>
                        <a:t>Зависит от множества факторов, включая сложность структуры, тип триггера облигации и состояние рынка. Оптимистичный срок – 9 месяцев.</a:t>
                      </a:r>
                    </a:p>
                    <a:p>
                      <a:pPr algn="ctr"/>
                      <a:endParaRPr lang="en-GB" sz="1400" dirty="0"/>
                    </a:p>
                    <a:p>
                      <a:pPr algn="ctr"/>
                      <a:r>
                        <a:rPr lang="ru" sz="1400" dirty="0"/>
                        <a:t>АБР может использовать отношения с существующими инвесторами в программе GMTN, чтобы ускорить процесс обеспечения инвестиций для DRB.</a:t>
                      </a:r>
                    </a:p>
                  </a:txBody>
                  <a:tcPr marL="100584" marR="100584">
                    <a:solidFill>
                      <a:schemeClr val="accent5">
                        <a:lumMod val="20000"/>
                        <a:lumOff val="80000"/>
                      </a:schemeClr>
                    </a:solidFill>
                  </a:tcPr>
                </a:tc>
                <a:extLst>
                  <a:ext uri="{0D108BD9-81ED-4DB2-BD59-A6C34878D82A}">
                    <a16:rowId xmlns:a16="http://schemas.microsoft.com/office/drawing/2014/main" val="2973212323"/>
                  </a:ext>
                </a:extLst>
              </a:tr>
            </a:tbl>
          </a:graphicData>
        </a:graphic>
      </p:graphicFrame>
      <p:sp>
        <p:nvSpPr>
          <p:cNvPr id="5" name="Slide Number Placeholder 4">
            <a:extLst>
              <a:ext uri="{FF2B5EF4-FFF2-40B4-BE49-F238E27FC236}">
                <a16:creationId xmlns:a16="http://schemas.microsoft.com/office/drawing/2014/main" id="{1CA122AF-E26A-4BD4-84C7-6038B854841C}"/>
              </a:ext>
            </a:extLst>
          </p:cNvPr>
          <p:cNvSpPr>
            <a:spLocks noGrp="1"/>
          </p:cNvSpPr>
          <p:nvPr>
            <p:ph type="sldNum" sz="quarter" idx="4"/>
          </p:nvPr>
        </p:nvSpPr>
        <p:spPr/>
        <p:txBody>
          <a:bodyPr/>
          <a:lstStyle/>
          <a:p>
            <a:fld id="{2083E393-C0BF-4ED8-8545-7E4C90AFF831}" type="slidenum">
              <a:rPr lang="en-US" smtClean="0"/>
              <a:pPr/>
              <a:t>24</a:t>
            </a:fld>
            <a:endParaRPr lang="en-US"/>
          </a:p>
        </p:txBody>
      </p:sp>
      <p:pic>
        <p:nvPicPr>
          <p:cNvPr id="8" name="Graphic 7" descr="Handshake with solid fill">
            <a:extLst>
              <a:ext uri="{FF2B5EF4-FFF2-40B4-BE49-F238E27FC236}">
                <a16:creationId xmlns:a16="http://schemas.microsoft.com/office/drawing/2014/main" id="{1C5202D7-305D-4864-A047-619B3D63A6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5706" y="1291853"/>
            <a:ext cx="914400" cy="914400"/>
          </a:xfrm>
          <a:prstGeom prst="rect">
            <a:avLst/>
          </a:prstGeom>
        </p:spPr>
      </p:pic>
      <p:pic>
        <p:nvPicPr>
          <p:cNvPr id="10" name="Graphic 9" descr="Daily calendar with solid fill">
            <a:extLst>
              <a:ext uri="{FF2B5EF4-FFF2-40B4-BE49-F238E27FC236}">
                <a16:creationId xmlns:a16="http://schemas.microsoft.com/office/drawing/2014/main" id="{F77E08F8-5B00-4FC6-8AF2-28CBD4FF77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1894" y="1291853"/>
            <a:ext cx="914400" cy="914400"/>
          </a:xfrm>
          <a:prstGeom prst="rect">
            <a:avLst/>
          </a:prstGeom>
        </p:spPr>
      </p:pic>
      <p:pic>
        <p:nvPicPr>
          <p:cNvPr id="12" name="Graphic 11" descr="Blockchain with solid fill">
            <a:extLst>
              <a:ext uri="{FF2B5EF4-FFF2-40B4-BE49-F238E27FC236}">
                <a16:creationId xmlns:a16="http://schemas.microsoft.com/office/drawing/2014/main" id="{DDD99E49-AEFF-44DC-8114-F5444AC51B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1224415"/>
            <a:ext cx="914400" cy="914400"/>
          </a:xfrm>
          <a:prstGeom prst="rect">
            <a:avLst/>
          </a:prstGeom>
        </p:spPr>
      </p:pic>
    </p:spTree>
    <p:extLst>
      <p:ext uri="{BB962C8B-B14F-4D97-AF65-F5344CB8AC3E}">
        <p14:creationId xmlns:p14="http://schemas.microsoft.com/office/powerpoint/2010/main" val="4072362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AA52E08-1EAE-4ADC-8DEE-6971C4C9DF0A}"/>
              </a:ext>
            </a:extLst>
          </p:cNvPr>
          <p:cNvCxnSpPr>
            <a:cxnSpLocks/>
            <a:stCxn id="13" idx="4"/>
            <a:endCxn id="14" idx="0"/>
          </p:cNvCxnSpPr>
          <p:nvPr/>
        </p:nvCxnSpPr>
        <p:spPr>
          <a:xfrm>
            <a:off x="1482009" y="4058535"/>
            <a:ext cx="0" cy="40422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5D1F487-FC19-4C61-A6DC-35CB0E3ACACB}"/>
              </a:ext>
            </a:extLst>
          </p:cNvPr>
          <p:cNvSpPr>
            <a:spLocks noGrp="1"/>
          </p:cNvSpPr>
          <p:nvPr>
            <p:ph type="title"/>
          </p:nvPr>
        </p:nvSpPr>
        <p:spPr/>
        <p:txBody>
          <a:bodyPr/>
          <a:lstStyle/>
          <a:p>
            <a:r>
              <a:rPr lang="ru" dirty="0"/>
              <a:t>Роль АБР</a:t>
            </a:r>
            <a:endParaRPr lang="en-GB" dirty="0"/>
          </a:p>
        </p:txBody>
      </p:sp>
      <p:sp>
        <p:nvSpPr>
          <p:cNvPr id="3" name="Text Placeholder 2">
            <a:extLst>
              <a:ext uri="{FF2B5EF4-FFF2-40B4-BE49-F238E27FC236}">
                <a16:creationId xmlns:a16="http://schemas.microsoft.com/office/drawing/2014/main" id="{D67D7256-A76E-4086-B346-C3848779AB6E}"/>
              </a:ext>
            </a:extLst>
          </p:cNvPr>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id="{AB1ACE96-8ECF-4642-A255-A037175404DA}"/>
              </a:ext>
            </a:extLst>
          </p:cNvPr>
          <p:cNvSpPr>
            <a:spLocks noGrp="1"/>
          </p:cNvSpPr>
          <p:nvPr>
            <p:ph idx="1"/>
          </p:nvPr>
        </p:nvSpPr>
        <p:spPr>
          <a:xfrm>
            <a:off x="2466109" y="1732547"/>
            <a:ext cx="9116290" cy="749244"/>
          </a:xfrm>
        </p:spPr>
        <p:txBody>
          <a:bodyPr vert="horz" lIns="0" tIns="0" rIns="0" bIns="0" rtlCol="0" anchor="t">
            <a:noAutofit/>
          </a:bodyPr>
          <a:lstStyle/>
          <a:p>
            <a:pPr>
              <a:buClr>
                <a:schemeClr val="accent1"/>
              </a:buClr>
              <a:buSzPct val="125000"/>
            </a:pPr>
            <a:r>
              <a:rPr lang="ru" b="0" dirty="0"/>
              <a:t>АБР предоставит странам ЦАРЭС как специализированную техническую помощь, связанную с </a:t>
            </a:r>
            <a:r>
              <a:rPr lang="en-US" b="0" dirty="0"/>
              <a:t>DRB</a:t>
            </a:r>
            <a:r>
              <a:rPr lang="ru" b="0" dirty="0"/>
              <a:t>, так и поддержку в выполнении транзакции (транзакций) на рынке капитала.</a:t>
            </a:r>
          </a:p>
        </p:txBody>
      </p:sp>
      <p:cxnSp>
        <p:nvCxnSpPr>
          <p:cNvPr id="22" name="Straight Connector 21">
            <a:extLst>
              <a:ext uri="{FF2B5EF4-FFF2-40B4-BE49-F238E27FC236}">
                <a16:creationId xmlns:a16="http://schemas.microsoft.com/office/drawing/2014/main" id="{0FAAD1E1-6EAB-4782-A51A-0A4333044E2D}"/>
              </a:ext>
            </a:extLst>
          </p:cNvPr>
          <p:cNvCxnSpPr>
            <a:stCxn id="12" idx="4"/>
            <a:endCxn id="13" idx="0"/>
          </p:cNvCxnSpPr>
          <p:nvPr/>
        </p:nvCxnSpPr>
        <p:spPr>
          <a:xfrm>
            <a:off x="1482009" y="2615342"/>
            <a:ext cx="0" cy="40422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3799739-A50B-449B-8817-A4BB7E1E49B9}"/>
              </a:ext>
            </a:extLst>
          </p:cNvPr>
          <p:cNvSpPr>
            <a:spLocks noGrp="1"/>
          </p:cNvSpPr>
          <p:nvPr>
            <p:ph type="sldNum" sz="quarter" idx="4"/>
          </p:nvPr>
        </p:nvSpPr>
        <p:spPr/>
        <p:txBody>
          <a:bodyPr/>
          <a:lstStyle/>
          <a:p>
            <a:fld id="{2083E393-C0BF-4ED8-8545-7E4C90AFF831}" type="slidenum">
              <a:rPr lang="en-US" smtClean="0"/>
              <a:pPr/>
              <a:t>25</a:t>
            </a:fld>
            <a:endParaRPr lang="en-US"/>
          </a:p>
        </p:txBody>
      </p:sp>
      <p:sp>
        <p:nvSpPr>
          <p:cNvPr id="7" name="TextBox 6">
            <a:extLst>
              <a:ext uri="{FF2B5EF4-FFF2-40B4-BE49-F238E27FC236}">
                <a16:creationId xmlns:a16="http://schemas.microsoft.com/office/drawing/2014/main" id="{436208D5-2059-4E3E-A1E8-973CA28F238E}"/>
              </a:ext>
            </a:extLst>
          </p:cNvPr>
          <p:cNvSpPr txBox="1"/>
          <p:nvPr/>
        </p:nvSpPr>
        <p:spPr>
          <a:xfrm>
            <a:off x="2392926" y="4586309"/>
            <a:ext cx="9189471" cy="1200329"/>
          </a:xfrm>
          <a:prstGeom prst="rect">
            <a:avLst/>
          </a:prstGeom>
          <a:noFill/>
        </p:spPr>
        <p:txBody>
          <a:bodyPr wrap="square">
            <a:spAutoFit/>
          </a:bodyPr>
          <a:lstStyle/>
          <a:p>
            <a:pPr>
              <a:buClr>
                <a:schemeClr val="accent1"/>
              </a:buClr>
              <a:buSzPct val="125000"/>
            </a:pPr>
            <a:r>
              <a:rPr lang="ru" b="0" dirty="0"/>
              <a:t>АБР будет управлять процессом выпуска, включая назначение агентов по моделированию, структурированию и размещению, помогать в оценке вариантов передачи рисков и анализе юридической документации для соответствия различным правовым и нормативным условиям.</a:t>
            </a:r>
            <a:endParaRPr lang="en-GB" b="0" dirty="0">
              <a:cs typeface="Arial"/>
            </a:endParaRPr>
          </a:p>
        </p:txBody>
      </p:sp>
      <p:sp>
        <p:nvSpPr>
          <p:cNvPr id="9" name="TextBox 8">
            <a:extLst>
              <a:ext uri="{FF2B5EF4-FFF2-40B4-BE49-F238E27FC236}">
                <a16:creationId xmlns:a16="http://schemas.microsoft.com/office/drawing/2014/main" id="{FC372014-52D4-469F-9F88-88C407F2BB68}"/>
              </a:ext>
            </a:extLst>
          </p:cNvPr>
          <p:cNvSpPr txBox="1"/>
          <p:nvPr/>
        </p:nvSpPr>
        <p:spPr>
          <a:xfrm>
            <a:off x="2392928" y="2738490"/>
            <a:ext cx="9189469" cy="2031325"/>
          </a:xfrm>
          <a:prstGeom prst="rect">
            <a:avLst/>
          </a:prstGeom>
          <a:noFill/>
        </p:spPr>
        <p:txBody>
          <a:bodyPr wrap="square">
            <a:spAutoFit/>
          </a:bodyPr>
          <a:lstStyle/>
          <a:p>
            <a:pPr>
              <a:buClr>
                <a:schemeClr val="accent1"/>
              </a:buClr>
              <a:buSzPct val="125000"/>
            </a:pPr>
            <a:r>
              <a:rPr lang="ru" b="0" dirty="0">
                <a:ea typeface="+mn-lt"/>
                <a:cs typeface="+mn-lt"/>
              </a:rPr>
              <a:t>Глобальные среднесрочные облигации АБР (GMTN) </a:t>
            </a:r>
            <a:r>
              <a:rPr lang="ru" b="0" dirty="0"/>
              <a:t>заменяют целевой механизм SPV в классической структуре катастрофных облигаций.</a:t>
            </a:r>
            <a:endParaRPr lang="en-GB" b="0" dirty="0">
              <a:cs typeface="Arial"/>
            </a:endParaRPr>
          </a:p>
          <a:p>
            <a:pPr marL="719455" lvl="1" indent="-285750">
              <a:buClr>
                <a:schemeClr val="accent1"/>
              </a:buClr>
              <a:buSzPct val="125000"/>
              <a:buFont typeface="Wingdings" panose="05000000000000000000" pitchFamily="2" charset="2"/>
              <a:buChar char="§"/>
            </a:pPr>
            <a:r>
              <a:rPr lang="ru" dirty="0">
                <a:cs typeface="Arial"/>
              </a:rPr>
              <a:t>Снижаются фрикционные затраты на выпуск облигаций и управление ими</a:t>
            </a:r>
            <a:endParaRPr lang="en-GB" b="0" dirty="0">
              <a:cs typeface="Arial"/>
            </a:endParaRPr>
          </a:p>
          <a:p>
            <a:pPr marL="719455" lvl="1" indent="-285750">
              <a:buClr>
                <a:schemeClr val="accent1"/>
              </a:buClr>
              <a:buSzPct val="125000"/>
              <a:buFont typeface="Wingdings" panose="05000000000000000000" pitchFamily="2" charset="2"/>
              <a:buChar char="§"/>
            </a:pPr>
            <a:r>
              <a:rPr lang="ru" b="0" dirty="0"/>
              <a:t>Кредитный рейтинг АБР ААА и рыночная власть позволяют команде передать эффективность затрат странам ЦАРЭС для оказания им поддержки в управлении рисками бедствий</a:t>
            </a:r>
            <a:endParaRPr lang="en-GB" b="0" dirty="0">
              <a:cs typeface="Arial"/>
            </a:endParaRPr>
          </a:p>
          <a:p>
            <a:pPr marL="285750" indent="-285750">
              <a:buClr>
                <a:schemeClr val="accent1"/>
              </a:buClr>
              <a:buSzPct val="125000"/>
              <a:buFont typeface="Wingdings" panose="05000000000000000000" pitchFamily="2" charset="2"/>
              <a:buChar char="§"/>
            </a:pPr>
            <a:endParaRPr lang="en-GB" b="0" dirty="0"/>
          </a:p>
        </p:txBody>
      </p:sp>
      <p:sp>
        <p:nvSpPr>
          <p:cNvPr id="12" name="Oval 11">
            <a:extLst>
              <a:ext uri="{FF2B5EF4-FFF2-40B4-BE49-F238E27FC236}">
                <a16:creationId xmlns:a16="http://schemas.microsoft.com/office/drawing/2014/main" id="{EF3433B1-E275-4917-BF4A-6C3E62FB7742}"/>
              </a:ext>
            </a:extLst>
          </p:cNvPr>
          <p:cNvSpPr/>
          <p:nvPr/>
        </p:nvSpPr>
        <p:spPr>
          <a:xfrm>
            <a:off x="962526" y="1576376"/>
            <a:ext cx="1038966" cy="103896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A7A24A6-04A2-4D5F-8578-2F0D5B8852DA}"/>
              </a:ext>
            </a:extLst>
          </p:cNvPr>
          <p:cNvSpPr/>
          <p:nvPr/>
        </p:nvSpPr>
        <p:spPr>
          <a:xfrm>
            <a:off x="962526" y="3019569"/>
            <a:ext cx="1038966" cy="1038966"/>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788F68F-445A-447D-8D92-74C4306E7093}"/>
              </a:ext>
            </a:extLst>
          </p:cNvPr>
          <p:cNvSpPr/>
          <p:nvPr/>
        </p:nvSpPr>
        <p:spPr>
          <a:xfrm>
            <a:off x="962526" y="4462762"/>
            <a:ext cx="1038966" cy="1038966"/>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User network with solid fill">
            <a:extLst>
              <a:ext uri="{FF2B5EF4-FFF2-40B4-BE49-F238E27FC236}">
                <a16:creationId xmlns:a16="http://schemas.microsoft.com/office/drawing/2014/main" id="{7FC225F5-9B4C-41F0-B2FB-488C4402D5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573" y="1706497"/>
            <a:ext cx="764400" cy="764400"/>
          </a:xfrm>
          <a:prstGeom prst="rect">
            <a:avLst/>
          </a:prstGeom>
        </p:spPr>
      </p:pic>
      <p:pic>
        <p:nvPicPr>
          <p:cNvPr id="18" name="Graphic 17" descr="Lightbulb and gear with solid fill">
            <a:extLst>
              <a:ext uri="{FF2B5EF4-FFF2-40B4-BE49-F238E27FC236}">
                <a16:creationId xmlns:a16="http://schemas.microsoft.com/office/drawing/2014/main" id="{040B8A5E-2552-4582-B984-B24F2B544B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9045" y="3138380"/>
            <a:ext cx="764400" cy="764400"/>
          </a:xfrm>
          <a:prstGeom prst="rect">
            <a:avLst/>
          </a:prstGeom>
        </p:spPr>
      </p:pic>
      <p:pic>
        <p:nvPicPr>
          <p:cNvPr id="20" name="Graphic 19" descr="Workflow with solid fill">
            <a:extLst>
              <a:ext uri="{FF2B5EF4-FFF2-40B4-BE49-F238E27FC236}">
                <a16:creationId xmlns:a16="http://schemas.microsoft.com/office/drawing/2014/main" id="{50FBBDF2-5329-4253-8FED-7D74D7DF0C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9809" y="4590809"/>
            <a:ext cx="764400" cy="764400"/>
          </a:xfrm>
          <a:prstGeom prst="rect">
            <a:avLst/>
          </a:prstGeom>
        </p:spPr>
      </p:pic>
    </p:spTree>
    <p:extLst>
      <p:ext uri="{BB962C8B-B14F-4D97-AF65-F5344CB8AC3E}">
        <p14:creationId xmlns:p14="http://schemas.microsoft.com/office/powerpoint/2010/main" val="2165611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DFD9-BCA2-4642-BB51-393098680807}"/>
              </a:ext>
            </a:extLst>
          </p:cNvPr>
          <p:cNvSpPr>
            <a:spLocks noGrp="1"/>
          </p:cNvSpPr>
          <p:nvPr>
            <p:ph type="title"/>
          </p:nvPr>
        </p:nvSpPr>
        <p:spPr/>
        <p:txBody>
          <a:bodyPr/>
          <a:lstStyle/>
          <a:p>
            <a:r>
              <a:rPr lang="ru" dirty="0"/>
              <a:t>Резюме</a:t>
            </a:r>
            <a:endParaRPr lang="en-GB" dirty="0"/>
          </a:p>
        </p:txBody>
      </p:sp>
      <p:sp>
        <p:nvSpPr>
          <p:cNvPr id="3" name="Text Placeholder 2">
            <a:extLst>
              <a:ext uri="{FF2B5EF4-FFF2-40B4-BE49-F238E27FC236}">
                <a16:creationId xmlns:a16="http://schemas.microsoft.com/office/drawing/2014/main" id="{1395EA0F-D7F7-4540-B20B-8EB06C04A91C}"/>
              </a:ext>
            </a:extLst>
          </p:cNvPr>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id="{4FF1F395-1E31-48BF-A7A9-F4ECEF790058}"/>
              </a:ext>
            </a:extLst>
          </p:cNvPr>
          <p:cNvSpPr>
            <a:spLocks noGrp="1"/>
          </p:cNvSpPr>
          <p:nvPr>
            <p:ph idx="1"/>
          </p:nvPr>
        </p:nvSpPr>
        <p:spPr>
          <a:xfrm>
            <a:off x="609600" y="1524000"/>
            <a:ext cx="10972800" cy="4389120"/>
          </a:xfrm>
        </p:spPr>
        <p:txBody>
          <a:bodyPr vert="horz" lIns="0" tIns="0" rIns="0" bIns="0" rtlCol="0" anchor="t">
            <a:noAutofit/>
          </a:bodyPr>
          <a:lstStyle/>
          <a:p>
            <a:pPr lvl="2"/>
            <a:r>
              <a:rPr lang="ru" dirty="0"/>
              <a:t>DRB основывается на лицензированных и регулируемых катастрофных облигациях, вводя требование о том, чтобы доходы от выплаты по облигации использовались для реализации мер по оказанию помощи, реабилитации и восстановлению.</a:t>
            </a:r>
            <a:endParaRPr lang="en-GB" dirty="0"/>
          </a:p>
          <a:p>
            <a:pPr lvl="2"/>
            <a:r>
              <a:rPr lang="ru" dirty="0"/>
              <a:t>Это – форма ценных бумаг, связанных со страхованием (ILS), группа финансовых инструментов, которые включают в себя механизм страхования. ILS используются правительствами по всему миру – они могут обеспечивать покрытие большого количества рисков в течение многолетних периодов.</a:t>
            </a:r>
            <a:endParaRPr lang="en-GB" dirty="0">
              <a:cs typeface="Arial"/>
            </a:endParaRPr>
          </a:p>
          <a:p>
            <a:pPr lvl="2"/>
            <a:r>
              <a:rPr lang="ru" dirty="0"/>
              <a:t>DRB могут быть выданы в случае наводнения, землетрясения и инфекционных заболеваний. Землетрясение, возможно, является самым быстрым вариантом задействования данного механизма на рынке.</a:t>
            </a:r>
            <a:endParaRPr lang="en-GB" dirty="0">
              <a:cs typeface="Arial"/>
            </a:endParaRPr>
          </a:p>
          <a:p>
            <a:pPr lvl="2"/>
            <a:r>
              <a:rPr lang="ru" dirty="0"/>
              <a:t>Представлены варианты ценообразования для стран, сотрудничающих по облигациям, с ориентировочным обзором цен и потенциальных выгод. Это – техническое моделирование, а не указание цены, которую нужно будет протестировать на рынке.</a:t>
            </a:r>
            <a:endParaRPr lang="en-GB" dirty="0">
              <a:cs typeface="Arial"/>
            </a:endParaRPr>
          </a:p>
          <a:p>
            <a:pPr lvl="2"/>
            <a:r>
              <a:rPr lang="ru" dirty="0"/>
              <a:t>Использование программы Глобальных среднесрочных облигаций (GMTN) АБР позволит осуществлять прямой выпуск DRB и снизить затраты для стран-членов ЦАРЭС.</a:t>
            </a:r>
            <a:endParaRPr lang="en-GB" dirty="0">
              <a:cs typeface="Arial"/>
            </a:endParaRPr>
          </a:p>
          <a:p>
            <a:pPr lvl="2"/>
            <a:r>
              <a:rPr lang="ru" dirty="0"/>
              <a:t>Оптимистичный срок поставки составляет 9 месяцев. Этот проект представит на рассмотрение конкретный вариант на основе дальнейшего взаимодействия со странами-членами ЦАРЭС, советом директоров АБР и донорами.</a:t>
            </a:r>
            <a:endParaRPr lang="en-GB" dirty="0">
              <a:cs typeface="Arial"/>
            </a:endParaRPr>
          </a:p>
        </p:txBody>
      </p:sp>
      <p:sp>
        <p:nvSpPr>
          <p:cNvPr id="5" name="Slide Number Placeholder 4">
            <a:extLst>
              <a:ext uri="{FF2B5EF4-FFF2-40B4-BE49-F238E27FC236}">
                <a16:creationId xmlns:a16="http://schemas.microsoft.com/office/drawing/2014/main" id="{264AFA10-626F-4E1F-8607-BF0B9EC58EDA}"/>
              </a:ext>
            </a:extLst>
          </p:cNvPr>
          <p:cNvSpPr>
            <a:spLocks noGrp="1"/>
          </p:cNvSpPr>
          <p:nvPr>
            <p:ph type="sldNum" sz="quarter" idx="4"/>
          </p:nvPr>
        </p:nvSpPr>
        <p:spPr/>
        <p:txBody>
          <a:bodyPr/>
          <a:lstStyle/>
          <a:p>
            <a:fld id="{2083E393-C0BF-4ED8-8545-7E4C90AFF831}" type="slidenum">
              <a:rPr lang="en-US" smtClean="0"/>
              <a:pPr/>
              <a:t>26</a:t>
            </a:fld>
            <a:endParaRPr lang="en-US"/>
          </a:p>
        </p:txBody>
      </p:sp>
    </p:spTree>
    <p:extLst>
      <p:ext uri="{BB962C8B-B14F-4D97-AF65-F5344CB8AC3E}">
        <p14:creationId xmlns:p14="http://schemas.microsoft.com/office/powerpoint/2010/main" val="3705325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C92BCB-EF97-4052-A61C-34B9902D7C48}"/>
              </a:ext>
            </a:extLst>
          </p:cNvPr>
          <p:cNvSpPr>
            <a:spLocks noGrp="1"/>
          </p:cNvSpPr>
          <p:nvPr>
            <p:ph type="body" sz="quarter" idx="13"/>
          </p:nvPr>
        </p:nvSpPr>
        <p:spPr/>
        <p:txBody>
          <a:bodyPr/>
          <a:lstStyle/>
          <a:p>
            <a:endParaRPr lang="en-GB"/>
          </a:p>
        </p:txBody>
      </p:sp>
      <p:sp>
        <p:nvSpPr>
          <p:cNvPr id="3" name="Title 2">
            <a:extLst>
              <a:ext uri="{FF2B5EF4-FFF2-40B4-BE49-F238E27FC236}">
                <a16:creationId xmlns:a16="http://schemas.microsoft.com/office/drawing/2014/main" id="{2B192659-3301-4478-8468-B1B887BD134A}"/>
              </a:ext>
            </a:extLst>
          </p:cNvPr>
          <p:cNvSpPr>
            <a:spLocks noGrp="1"/>
          </p:cNvSpPr>
          <p:nvPr>
            <p:ph type="title"/>
          </p:nvPr>
        </p:nvSpPr>
        <p:spPr/>
        <p:txBody>
          <a:bodyPr/>
          <a:lstStyle/>
          <a:p>
            <a:r>
              <a:rPr lang="ru" dirty="0"/>
              <a:t>Вопросы и ответы</a:t>
            </a:r>
            <a:endParaRPr lang="en-GB" dirty="0"/>
          </a:p>
        </p:txBody>
      </p:sp>
      <p:sp>
        <p:nvSpPr>
          <p:cNvPr id="4" name="Slide Number Placeholder 3">
            <a:extLst>
              <a:ext uri="{FF2B5EF4-FFF2-40B4-BE49-F238E27FC236}">
                <a16:creationId xmlns:a16="http://schemas.microsoft.com/office/drawing/2014/main" id="{BAD166FA-1DF3-4231-B7C9-77FBC5BBEFB3}"/>
              </a:ext>
            </a:extLst>
          </p:cNvPr>
          <p:cNvSpPr>
            <a:spLocks noGrp="1"/>
          </p:cNvSpPr>
          <p:nvPr>
            <p:ph type="sldNum" sz="quarter" idx="4"/>
          </p:nvPr>
        </p:nvSpPr>
        <p:spPr/>
        <p:txBody>
          <a:bodyPr/>
          <a:lstStyle/>
          <a:p>
            <a:fld id="{2083E393-C0BF-4ED8-8545-7E4C90AFF831}" type="slidenum">
              <a:rPr lang="en-US" smtClean="0"/>
              <a:pPr/>
              <a:t>27</a:t>
            </a:fld>
            <a:endParaRPr lang="en-US"/>
          </a:p>
        </p:txBody>
      </p:sp>
      <p:sp>
        <p:nvSpPr>
          <p:cNvPr id="5" name="Footer Placeholder 4">
            <a:extLst>
              <a:ext uri="{FF2B5EF4-FFF2-40B4-BE49-F238E27FC236}">
                <a16:creationId xmlns:a16="http://schemas.microsoft.com/office/drawing/2014/main" id="{D26491D9-2925-42D6-9AD0-12E828037993}"/>
              </a:ext>
            </a:extLst>
          </p:cNvPr>
          <p:cNvSpPr>
            <a:spLocks noGrp="1"/>
          </p:cNvSpPr>
          <p:nvPr>
            <p:ph type="ftr" sz="quarter" idx="3"/>
          </p:nvPr>
        </p:nvSpPr>
        <p:spPr/>
        <p:txBody>
          <a:bodyPr/>
          <a:lstStyle/>
          <a:p>
            <a:r>
              <a:rPr lang="en-GB"/>
              <a:t>© 2022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598674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BB5F-DFCA-4215-9957-67507AC9AE79}"/>
              </a:ext>
            </a:extLst>
          </p:cNvPr>
          <p:cNvSpPr>
            <a:spLocks noGrp="1"/>
          </p:cNvSpPr>
          <p:nvPr>
            <p:ph type="title"/>
          </p:nvPr>
        </p:nvSpPr>
        <p:spPr/>
        <p:txBody>
          <a:bodyPr/>
          <a:lstStyle/>
          <a:p>
            <a:r>
              <a:rPr lang="ru" dirty="0"/>
              <a:t>Отказ от ответственности</a:t>
            </a:r>
            <a:endParaRPr lang="en-US" dirty="0"/>
          </a:p>
        </p:txBody>
      </p:sp>
      <p:sp>
        <p:nvSpPr>
          <p:cNvPr id="3" name="Text Placeholder 2">
            <a:extLst>
              <a:ext uri="{FF2B5EF4-FFF2-40B4-BE49-F238E27FC236}">
                <a16:creationId xmlns:a16="http://schemas.microsoft.com/office/drawing/2014/main" id="{71A71079-761B-442D-9158-15F1A3E87005}"/>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2C104A84-5ED9-4E9E-ACD3-B18B92FD3B46}"/>
              </a:ext>
            </a:extLst>
          </p:cNvPr>
          <p:cNvSpPr>
            <a:spLocks noGrp="1"/>
          </p:cNvSpPr>
          <p:nvPr>
            <p:ph idx="1"/>
          </p:nvPr>
        </p:nvSpPr>
        <p:spPr>
          <a:xfrm>
            <a:off x="609599" y="1407289"/>
            <a:ext cx="10972801" cy="4663460"/>
          </a:xfrm>
        </p:spPr>
        <p:txBody>
          <a:bodyPr/>
          <a:lstStyle/>
          <a:p>
            <a:pPr algn="just">
              <a:spcAft>
                <a:spcPts val="600"/>
              </a:spcAft>
            </a:pPr>
            <a:r>
              <a:rPr lang="ru" sz="1200" b="0" dirty="0"/>
              <a:t>Этот анализ был подготовлен компанией Willis Limited для Азиатского банка развития в рамках контракта на техническую помощь.</a:t>
            </a:r>
          </a:p>
          <a:p>
            <a:pPr algn="just">
              <a:spcAft>
                <a:spcPts val="600"/>
              </a:spcAft>
            </a:pPr>
            <a:r>
              <a:rPr lang="ru" sz="1200" b="0" dirty="0"/>
              <a:t>При подготовке этого анализа компания Willis Limited опиралась на данные из общедоступных и/или других источников. Попытки независимо проверить точность этих данных не предпринимались. Willis Limited не заявляет и не гарантирует точность или полноту таких данных, а также не берет на себя ответственность за результат любой ошибки или упущения в данных или других материалах, собранных из любого источника при подготовке этого анализа.</a:t>
            </a:r>
          </a:p>
          <a:p>
            <a:pPr algn="just">
              <a:spcAft>
                <a:spcPts val="600"/>
              </a:spcAft>
            </a:pPr>
            <a:r>
              <a:rPr lang="ru" sz="1200" b="0" dirty="0"/>
              <a:t>Этому анализу присуще множество неопределенностей, включая, помимо прочего, такие вопросы, как ограниченность доступных данных, зависимость от данных клиентов и внешних источников данных, подразумеваемая волатильность убытков и другие случайные процессы, неопределенности, которые характеризуют применение профессиональных суждения в оценках и предположениях и т.д. Окончательные убытки, обязательства и требования зависят от будущих условных событий, включая, помимо прочего, непредвиденные изменения инфляции, законов и правил. В результате этих неопределенностей фактические результаты могут значительно отличаться от оценок Willis Limited в любой области. Компания Willis не делает никаких заявлений и не гарантирует итоги, результаты, успех или прибыльность любой программы или предприятия страхования или перестрахования, независимо от того, применимы ли анализы или выводы, содержащиеся в настоящем документе, к такой программе или предприятию.</a:t>
            </a:r>
          </a:p>
          <a:p>
            <a:pPr algn="just">
              <a:spcAft>
                <a:spcPts val="600"/>
              </a:spcAft>
            </a:pPr>
            <a:r>
              <a:rPr lang="ru" sz="1200" b="0" dirty="0"/>
              <a:t>Willis не рекомендует принимать решения исключительно на основе информации, содержащейся в этом анализе. Скорее, этот анализ следует рассматривать как дополнение к другой информации, включая конкретную деловую практику, опыт рассмотрения претензий и финансовое положение. Следует проконсультироваться с независимыми профессиональными консультантами в отношении вопросов и выводов, представленных в настоящем документе, и их возможного применения. Willis не делает никаких заявлений и не гарантирует точность или полноту этого документа и его содержания.</a:t>
            </a:r>
          </a:p>
          <a:p>
            <a:pPr algn="just">
              <a:spcAft>
                <a:spcPts val="600"/>
              </a:spcAft>
            </a:pPr>
            <a:r>
              <a:rPr lang="ru" sz="1200" b="0" dirty="0"/>
              <a:t>Willis не предоставляет юридических, бухгалтерских или налоговых консультаций. Настоящий анализ не является такой консультацией, не предназначен для ее предоставления и не должен толковаться в качестве таковой. В этих областях следует консультироваться с квалифицированными консультантами.</a:t>
            </a:r>
          </a:p>
          <a:p>
            <a:pPr algn="just">
              <a:spcAft>
                <a:spcPts val="600"/>
              </a:spcAft>
            </a:pPr>
            <a:r>
              <a:rPr lang="ru" sz="1200" b="0" dirty="0"/>
              <a:t>Willis не делает никаких заявлений, не гарантирует и не берет на себя никакой ответственности за точность или полноту или за любые результаты, полученные в результате применения этого анализа и выводов, представленных в настоящем документе.</a:t>
            </a:r>
          </a:p>
          <a:p>
            <a:pPr algn="just">
              <a:spcAft>
                <a:spcPts val="600"/>
              </a:spcAft>
            </a:pPr>
            <a:r>
              <a:rPr lang="ru" sz="1200" b="0" dirty="0"/>
              <a:t>Принятие настоящего документа считается согласием с вышеизложенным.</a:t>
            </a:r>
            <a:endParaRPr lang="en-US" sz="1200" b="0" dirty="0"/>
          </a:p>
        </p:txBody>
      </p:sp>
      <p:sp>
        <p:nvSpPr>
          <p:cNvPr id="5" name="Slide Number Placeholder 4">
            <a:extLst>
              <a:ext uri="{FF2B5EF4-FFF2-40B4-BE49-F238E27FC236}">
                <a16:creationId xmlns:a16="http://schemas.microsoft.com/office/drawing/2014/main" id="{5B524FA3-AB54-4493-BF3A-4B2C2B3B0599}"/>
              </a:ext>
            </a:extLst>
          </p:cNvPr>
          <p:cNvSpPr>
            <a:spLocks noGrp="1"/>
          </p:cNvSpPr>
          <p:nvPr>
            <p:ph type="sldNum" sz="quarter" idx="4"/>
          </p:nvPr>
        </p:nvSpPr>
        <p:spPr/>
        <p:txBody>
          <a:bodyPr/>
          <a:lstStyle/>
          <a:p>
            <a:fld id="{2083E393-C0BF-4ED8-8545-7E4C90AFF831}" type="slidenum">
              <a:rPr lang="en-US" smtClean="0"/>
              <a:pPr/>
              <a:t>28</a:t>
            </a:fld>
            <a:endParaRPr lang="en-US"/>
          </a:p>
        </p:txBody>
      </p:sp>
    </p:spTree>
    <p:extLst>
      <p:ext uri="{BB962C8B-B14F-4D97-AF65-F5344CB8AC3E}">
        <p14:creationId xmlns:p14="http://schemas.microsoft.com/office/powerpoint/2010/main" val="410546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0C5588-7F0C-4D87-9551-CB77E7372BEF}"/>
              </a:ext>
            </a:extLst>
          </p:cNvPr>
          <p:cNvSpPr/>
          <p:nvPr/>
        </p:nvSpPr>
        <p:spPr>
          <a:xfrm>
            <a:off x="526473" y="1330036"/>
            <a:ext cx="10972800" cy="4858328"/>
          </a:xfrm>
          <a:prstGeom prst="rect">
            <a:avLst/>
          </a:prstGeom>
          <a:solidFill>
            <a:srgbClr val="D8D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6576EC-9696-4078-AE47-46BC8500886C}"/>
              </a:ext>
            </a:extLst>
          </p:cNvPr>
          <p:cNvSpPr>
            <a:spLocks noGrp="1"/>
          </p:cNvSpPr>
          <p:nvPr>
            <p:ph type="title"/>
          </p:nvPr>
        </p:nvSpPr>
        <p:spPr/>
        <p:txBody>
          <a:bodyPr/>
          <a:lstStyle/>
          <a:p>
            <a:r>
              <a:rPr lang="ru" dirty="0"/>
              <a:t>Обзор ILS и катастроф</a:t>
            </a:r>
            <a:r>
              <a:rPr lang="ru-RU" dirty="0"/>
              <a:t>ных</a:t>
            </a:r>
            <a:r>
              <a:rPr lang="ru" dirty="0"/>
              <a:t> облигаций</a:t>
            </a:r>
            <a:endParaRPr lang="en-GB" dirty="0"/>
          </a:p>
        </p:txBody>
      </p:sp>
      <p:sp>
        <p:nvSpPr>
          <p:cNvPr id="3" name="Text Placeholder 2">
            <a:extLst>
              <a:ext uri="{FF2B5EF4-FFF2-40B4-BE49-F238E27FC236}">
                <a16:creationId xmlns:a16="http://schemas.microsoft.com/office/drawing/2014/main" id="{CFD759A7-1893-458E-8540-C56A318D68C8}"/>
              </a:ext>
            </a:extLst>
          </p:cNvPr>
          <p:cNvSpPr>
            <a:spLocks noGrp="1"/>
          </p:cNvSpPr>
          <p:nvPr>
            <p:ph type="body" sz="quarter" idx="13"/>
          </p:nvPr>
        </p:nvSpPr>
        <p:spPr/>
        <p:txBody>
          <a:bodyPr/>
          <a:lstStyle/>
          <a:p>
            <a:endParaRPr lang="en-GB"/>
          </a:p>
        </p:txBody>
      </p:sp>
      <p:sp>
        <p:nvSpPr>
          <p:cNvPr id="5" name="Slide Number Placeholder 4">
            <a:extLst>
              <a:ext uri="{FF2B5EF4-FFF2-40B4-BE49-F238E27FC236}">
                <a16:creationId xmlns:a16="http://schemas.microsoft.com/office/drawing/2014/main" id="{41B99966-2905-45A9-BDC3-1029DE70F0DF}"/>
              </a:ext>
            </a:extLst>
          </p:cNvPr>
          <p:cNvSpPr>
            <a:spLocks noGrp="1"/>
          </p:cNvSpPr>
          <p:nvPr>
            <p:ph type="sldNum" sz="quarter" idx="4"/>
          </p:nvPr>
        </p:nvSpPr>
        <p:spPr/>
        <p:txBody>
          <a:bodyPr/>
          <a:lstStyle/>
          <a:p>
            <a:fld id="{2083E393-C0BF-4ED8-8545-7E4C90AFF831}" type="slidenum">
              <a:rPr lang="en-US" smtClean="0"/>
              <a:pPr/>
              <a:t>3</a:t>
            </a:fld>
            <a:endParaRPr lang="en-US"/>
          </a:p>
        </p:txBody>
      </p:sp>
      <p:sp>
        <p:nvSpPr>
          <p:cNvPr id="6" name="Content Placeholder 3">
            <a:extLst>
              <a:ext uri="{FF2B5EF4-FFF2-40B4-BE49-F238E27FC236}">
                <a16:creationId xmlns:a16="http://schemas.microsoft.com/office/drawing/2014/main" id="{5346ED32-A2AB-475F-A04D-BC3D9C85BC07}"/>
              </a:ext>
            </a:extLst>
          </p:cNvPr>
          <p:cNvSpPr txBox="1">
            <a:spLocks/>
          </p:cNvSpPr>
          <p:nvPr/>
        </p:nvSpPr>
        <p:spPr>
          <a:xfrm>
            <a:off x="609600" y="1455905"/>
            <a:ext cx="10583917" cy="4601855"/>
          </a:xfrm>
          <a:prstGeom prst="rect">
            <a:avLst/>
          </a:prstGeom>
        </p:spPr>
        <p:txBody>
          <a:bodyPr vert="horz" lIns="0" tIns="0" rIns="0" bIns="0" rtlCol="0" anchor="t">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600"/>
              </a:spcBef>
              <a:spcAft>
                <a:spcPts val="600"/>
              </a:spcAft>
              <a:buFont typeface="Wingdings" panose="05000000000000000000" pitchFamily="2" charset="2"/>
              <a:buChar char="§"/>
            </a:pPr>
            <a:r>
              <a:rPr lang="ru" sz="1800" b="0" dirty="0"/>
              <a:t>Катастрофные (cat) облигации являются жизнеспособной формой финансирования риска бедствий, извлекающей выгоду из нового сообщества капитала.</a:t>
            </a:r>
          </a:p>
          <a:p>
            <a:pPr marL="285750" indent="-285750">
              <a:spcBef>
                <a:spcPts val="600"/>
              </a:spcBef>
              <a:spcAft>
                <a:spcPts val="600"/>
              </a:spcAft>
              <a:buFont typeface="Wingdings" panose="05000000000000000000" pitchFamily="2" charset="2"/>
              <a:buChar char="§"/>
            </a:pPr>
            <a:r>
              <a:rPr lang="ru" sz="1800" b="0" dirty="0"/>
              <a:t>Катастрофные облигации представляют собой форму ценных бумаг, связанных со страхованием (ILS), где риск катастрофы или стихийного бедствия обычно переносится через спонсора – обычно таковым в коммерческом контексте является страховщик – на инвесторов.</a:t>
            </a:r>
            <a:endParaRPr lang="en-GB" sz="1800" b="0" dirty="0">
              <a:cs typeface="Arial"/>
            </a:endParaRPr>
          </a:p>
          <a:p>
            <a:pPr marL="285750" indent="-285750">
              <a:spcBef>
                <a:spcPts val="600"/>
              </a:spcBef>
              <a:spcAft>
                <a:spcPts val="600"/>
              </a:spcAft>
              <a:buFont typeface="Wingdings" panose="05000000000000000000" pitchFamily="2" charset="2"/>
              <a:buChar char="§"/>
            </a:pPr>
            <a:r>
              <a:rPr lang="ru" sz="1800" b="0" dirty="0">
                <a:cs typeface="Arial"/>
              </a:rPr>
              <a:t>За последние годы распространилось использование катастрофных облигаций, при котором в качестве спонсоров выступали правительства.</a:t>
            </a:r>
            <a:endParaRPr lang="en-GB" sz="1800" b="0" dirty="0"/>
          </a:p>
          <a:p>
            <a:pPr marL="285750" indent="-285750">
              <a:spcBef>
                <a:spcPts val="600"/>
              </a:spcBef>
              <a:spcAft>
                <a:spcPts val="600"/>
              </a:spcAft>
              <a:buFont typeface="Wingdings" panose="05000000000000000000" pitchFamily="2" charset="2"/>
              <a:buChar char="§"/>
            </a:pPr>
            <a:r>
              <a:rPr lang="ru" sz="1800" b="0" dirty="0"/>
              <a:t>Катастрофные облигации имеют жизненно важное значение в условиях недостаточной доступности страхования/перестрахования.</a:t>
            </a:r>
            <a:endParaRPr lang="en-GB" sz="1800" b="0" dirty="0">
              <a:cs typeface="Arial"/>
            </a:endParaRPr>
          </a:p>
          <a:p>
            <a:pPr marL="285750" indent="-285750">
              <a:spcBef>
                <a:spcPts val="600"/>
              </a:spcBef>
              <a:spcAft>
                <a:spcPts val="600"/>
              </a:spcAft>
              <a:buFont typeface="Wingdings" panose="05000000000000000000" pitchFamily="2" charset="2"/>
              <a:buChar char="§"/>
            </a:pPr>
            <a:r>
              <a:rPr lang="ru" sz="1800" b="0" dirty="0"/>
              <a:t>В отличие от большинства видов страхования, катастрофные облигации обычно охватывают годовой период и практически не связаны с контрагентским риском.</a:t>
            </a:r>
          </a:p>
          <a:p>
            <a:pPr marL="285750" indent="-285750">
              <a:spcBef>
                <a:spcPts val="600"/>
              </a:spcBef>
              <a:spcAft>
                <a:spcPts val="600"/>
              </a:spcAft>
              <a:buFont typeface="Wingdings" panose="05000000000000000000" pitchFamily="2" charset="2"/>
              <a:buChar char="§"/>
            </a:pPr>
            <a:r>
              <a:rPr lang="ru" sz="1800" b="0" dirty="0"/>
              <a:t>Но катастрофные облигации обычно стоят дороже, рисковая маржа (эквивалент страховой премии) по ним обычно выше, чем страховой эквивалент, и существуют значительные фрикционные издержки.</a:t>
            </a:r>
            <a:endParaRPr lang="en-GB" sz="1800" dirty="0"/>
          </a:p>
        </p:txBody>
      </p:sp>
    </p:spTree>
    <p:extLst>
      <p:ext uri="{BB962C8B-B14F-4D97-AF65-F5344CB8AC3E}">
        <p14:creationId xmlns:p14="http://schemas.microsoft.com/office/powerpoint/2010/main" val="423172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E5B18D-08C9-4E15-8EBE-28B0B96B2E45}"/>
              </a:ext>
            </a:extLst>
          </p:cNvPr>
          <p:cNvSpPr/>
          <p:nvPr/>
        </p:nvSpPr>
        <p:spPr>
          <a:xfrm>
            <a:off x="526473" y="1330036"/>
            <a:ext cx="10972800" cy="4858328"/>
          </a:xfrm>
          <a:prstGeom prst="rect">
            <a:avLst/>
          </a:prstGeom>
          <a:solidFill>
            <a:srgbClr val="D8D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5F7DB0-B188-4C88-A534-8688C0235D19}"/>
              </a:ext>
            </a:extLst>
          </p:cNvPr>
          <p:cNvSpPr>
            <a:spLocks noGrp="1"/>
          </p:cNvSpPr>
          <p:nvPr>
            <p:ph type="title"/>
          </p:nvPr>
        </p:nvSpPr>
        <p:spPr/>
        <p:txBody>
          <a:bodyPr/>
          <a:lstStyle/>
          <a:p>
            <a:r>
              <a:rPr lang="ru-RU" dirty="0"/>
              <a:t>На пути к облигациям для оказания помощи при стихийных бедствиях</a:t>
            </a:r>
            <a:endParaRPr lang="ru" dirty="0"/>
          </a:p>
        </p:txBody>
      </p:sp>
      <p:sp>
        <p:nvSpPr>
          <p:cNvPr id="3" name="Text Placeholder 2">
            <a:extLst>
              <a:ext uri="{FF2B5EF4-FFF2-40B4-BE49-F238E27FC236}">
                <a16:creationId xmlns:a16="http://schemas.microsoft.com/office/drawing/2014/main" id="{4D55813B-32A6-4C70-8A93-4033DB72BAFC}"/>
              </a:ext>
            </a:extLst>
          </p:cNvPr>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id="{62952C99-70B5-4516-ADE3-E8D99B95D6CE}"/>
              </a:ext>
            </a:extLst>
          </p:cNvPr>
          <p:cNvSpPr>
            <a:spLocks noGrp="1"/>
          </p:cNvSpPr>
          <p:nvPr>
            <p:ph idx="1"/>
          </p:nvPr>
        </p:nvSpPr>
        <p:spPr>
          <a:xfrm>
            <a:off x="609600" y="1535744"/>
            <a:ext cx="10662745" cy="4389120"/>
          </a:xfrm>
        </p:spPr>
        <p:txBody>
          <a:bodyPr vert="horz" lIns="0" tIns="0" rIns="0" bIns="0" rtlCol="0" anchor="t">
            <a:noAutofit/>
          </a:bodyPr>
          <a:lstStyle/>
          <a:p>
            <a:pPr marL="342900" indent="-342900">
              <a:buClr>
                <a:schemeClr val="accent1"/>
              </a:buClr>
              <a:buSzPct val="125000"/>
              <a:buFont typeface="Wingdings" panose="05000000000000000000" pitchFamily="2" charset="2"/>
              <a:buChar char="§"/>
            </a:pPr>
            <a:r>
              <a:rPr lang="ru" sz="1600" b="0" dirty="0"/>
              <a:t>Облигация для оказания помощи при стихийных бедствиях (DRB) основывается на хорошо зарекомендовавшей себя </a:t>
            </a:r>
            <a:r>
              <a:rPr lang="ru-RU" sz="1600" b="0" dirty="0"/>
              <a:t>катастрофной </a:t>
            </a:r>
            <a:r>
              <a:rPr lang="ru" sz="1600" b="0" dirty="0"/>
              <a:t>облигации, но вводит требование, чтобы </a:t>
            </a:r>
            <a:r>
              <a:rPr lang="ru" sz="1600" dirty="0">
                <a:solidFill>
                  <a:schemeClr val="accent1"/>
                </a:solidFill>
              </a:rPr>
              <a:t>поступления от выплаты по облигации использовались для реализации мер по оказанию помощи, реабилитации и восстановления</a:t>
            </a:r>
            <a:r>
              <a:rPr lang="ru" sz="1600" b="0" dirty="0"/>
              <a:t>, что позволяет быстро и эффективно реагировать на стихийные бедствия.</a:t>
            </a:r>
          </a:p>
          <a:p>
            <a:pPr marL="342900" indent="-342900">
              <a:buClr>
                <a:schemeClr val="accent1"/>
              </a:buClr>
              <a:buSzPct val="125000"/>
              <a:buFont typeface="Wingdings" panose="05000000000000000000" pitchFamily="2" charset="2"/>
              <a:buChar char="§"/>
            </a:pPr>
            <a:r>
              <a:rPr lang="ru" sz="1600" b="0" dirty="0"/>
              <a:t>Все остальные аспекты дизайна, структуры, триггеров и потенциальных выгод для спонсоров и инвесторов остаются такими же, как и у катастрофных облигаций.</a:t>
            </a:r>
            <a:endParaRPr lang="en-GB" sz="1600" b="0" dirty="0">
              <a:cs typeface="Arial"/>
            </a:endParaRPr>
          </a:p>
          <a:p>
            <a:pPr marL="342900" indent="-342900">
              <a:buClr>
                <a:schemeClr val="accent1"/>
              </a:buClr>
              <a:buSzPct val="125000"/>
              <a:buFont typeface="Wingdings" panose="05000000000000000000" pitchFamily="2" charset="2"/>
              <a:buChar char="§"/>
            </a:pPr>
            <a:r>
              <a:rPr lang="ru" sz="1600" b="0" dirty="0"/>
              <a:t>Аппетит к параметрическому страхованию из пулов суверенных рисков, таких как CCRIF SPC, </a:t>
            </a:r>
            <a:r>
              <a:rPr lang="en-GB" sz="1600" b="0" dirty="0"/>
              <a:t>African Risk Capacity</a:t>
            </a:r>
            <a:r>
              <a:rPr lang="ru" sz="1600" b="0" dirty="0"/>
              <a:t>, Тихоокеанская компания по страхованию рисков катастроф и Фонд страхования рисков бедствий в Юго-Восточной Азии, продемонстрировал полезность и спрос на механизмы страхования с быстрой выплатой.</a:t>
            </a:r>
          </a:p>
          <a:p>
            <a:pPr marL="342900" indent="-342900">
              <a:buClr>
                <a:schemeClr val="accent1"/>
              </a:buClr>
              <a:buSzPct val="125000"/>
              <a:buFont typeface="Wingdings" panose="05000000000000000000" pitchFamily="2" charset="2"/>
              <a:buChar char="§"/>
            </a:pPr>
            <a:r>
              <a:rPr lang="ru" sz="1600" b="0" dirty="0"/>
              <a:t>Региональный подход, поддерживаемый DRB, может снизить стоимость финансирования, поддержать большую ответственность за риски и ответственность, </a:t>
            </a:r>
            <a:br>
              <a:rPr lang="ru" sz="1600" b="0" dirty="0"/>
            </a:br>
            <a:r>
              <a:rPr lang="ru" sz="1600" b="0" dirty="0"/>
              <a:t>а также предоставить услуги и решения, разработанные для решения проблем участвующих стран в финансировании и страховании рисков бедствий.</a:t>
            </a:r>
            <a:endParaRPr lang="en-GB" sz="1600" b="0" dirty="0">
              <a:cs typeface="Arial"/>
            </a:endParaRPr>
          </a:p>
          <a:p>
            <a:pPr marL="342900" indent="-342900">
              <a:buClr>
                <a:schemeClr val="accent1"/>
              </a:buClr>
              <a:buSzPct val="125000"/>
              <a:buFont typeface="Wingdings" panose="05000000000000000000" pitchFamily="2" charset="2"/>
              <a:buChar char="§"/>
            </a:pPr>
            <a:r>
              <a:rPr lang="ru" sz="1600" b="0" dirty="0"/>
              <a:t>Выпуск DRB через программу АБР «Global Medium-Term Notes» (глобальные среднесрочные векселя, GMTN), которая устраняет традиционную потребность в катастрофных облигациях для создания целевого механизма финансирования, обеспечивает значительную экономию фрикционных издержек.</a:t>
            </a:r>
            <a:endParaRPr lang="en-GB" sz="1600" b="0" dirty="0">
              <a:solidFill>
                <a:srgbClr val="000000"/>
              </a:solidFill>
              <a:cs typeface="Arial"/>
            </a:endParaRPr>
          </a:p>
        </p:txBody>
      </p:sp>
      <p:sp>
        <p:nvSpPr>
          <p:cNvPr id="5" name="Slide Number Placeholder 4">
            <a:extLst>
              <a:ext uri="{FF2B5EF4-FFF2-40B4-BE49-F238E27FC236}">
                <a16:creationId xmlns:a16="http://schemas.microsoft.com/office/drawing/2014/main" id="{FC7D1B94-FABA-4573-A82D-C7EE06B2546C}"/>
              </a:ext>
            </a:extLst>
          </p:cNvPr>
          <p:cNvSpPr>
            <a:spLocks noGrp="1"/>
          </p:cNvSpPr>
          <p:nvPr>
            <p:ph type="sldNum" sz="quarter" idx="4"/>
          </p:nvPr>
        </p:nvSpPr>
        <p:spPr/>
        <p:txBody>
          <a:bodyPr/>
          <a:lstStyle/>
          <a:p>
            <a:fld id="{2083E393-C0BF-4ED8-8545-7E4C90AFF831}" type="slidenum">
              <a:rPr lang="en-US" smtClean="0"/>
              <a:pPr/>
              <a:t>4</a:t>
            </a:fld>
            <a:endParaRPr lang="en-US"/>
          </a:p>
        </p:txBody>
      </p:sp>
    </p:spTree>
    <p:extLst>
      <p:ext uri="{BB962C8B-B14F-4D97-AF65-F5344CB8AC3E}">
        <p14:creationId xmlns:p14="http://schemas.microsoft.com/office/powerpoint/2010/main" val="361524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722F2-4200-411D-8712-9B1128AFA182}"/>
              </a:ext>
            </a:extLst>
          </p:cNvPr>
          <p:cNvSpPr>
            <a:spLocks noGrp="1"/>
          </p:cNvSpPr>
          <p:nvPr>
            <p:ph type="title"/>
          </p:nvPr>
        </p:nvSpPr>
        <p:spPr/>
        <p:txBody>
          <a:bodyPr/>
          <a:lstStyle/>
          <a:p>
            <a:r>
              <a:rPr lang="ru" dirty="0"/>
              <a:t>Возможности и варианты для облигаций помощи при стихийных бедствиях в Центральной Азии</a:t>
            </a:r>
            <a:endParaRPr lang="en-GB" dirty="0"/>
          </a:p>
        </p:txBody>
      </p:sp>
      <p:sp>
        <p:nvSpPr>
          <p:cNvPr id="4" name="Slide Number Placeholder 3">
            <a:extLst>
              <a:ext uri="{FF2B5EF4-FFF2-40B4-BE49-F238E27FC236}">
                <a16:creationId xmlns:a16="http://schemas.microsoft.com/office/drawing/2014/main" id="{36B1B96F-FDB9-438B-AFE6-69A4213ED05C}"/>
              </a:ext>
            </a:extLst>
          </p:cNvPr>
          <p:cNvSpPr>
            <a:spLocks noGrp="1"/>
          </p:cNvSpPr>
          <p:nvPr>
            <p:ph type="sldNum" sz="quarter" idx="4"/>
          </p:nvPr>
        </p:nvSpPr>
        <p:spPr/>
        <p:txBody>
          <a:bodyPr/>
          <a:lstStyle/>
          <a:p>
            <a:fld id="{2083E393-C0BF-4ED8-8545-7E4C90AFF831}" type="slidenum">
              <a:rPr lang="en-US" smtClean="0"/>
              <a:pPr/>
              <a:t>5</a:t>
            </a:fld>
            <a:endParaRPr lang="en-US"/>
          </a:p>
        </p:txBody>
      </p:sp>
      <p:sp>
        <p:nvSpPr>
          <p:cNvPr id="5" name="Footer Placeholder 4">
            <a:extLst>
              <a:ext uri="{FF2B5EF4-FFF2-40B4-BE49-F238E27FC236}">
                <a16:creationId xmlns:a16="http://schemas.microsoft.com/office/drawing/2014/main" id="{89EBC8FB-445C-4A82-B3AE-3A8C9AFE6C32}"/>
              </a:ext>
            </a:extLst>
          </p:cNvPr>
          <p:cNvSpPr>
            <a:spLocks noGrp="1"/>
          </p:cNvSpPr>
          <p:nvPr>
            <p:ph type="ftr" sz="quarter" idx="3"/>
          </p:nvPr>
        </p:nvSpPr>
        <p:spPr/>
        <p:txBody>
          <a:bodyPr/>
          <a:lstStyle/>
          <a:p>
            <a:r>
              <a:rPr lang="en-GB"/>
              <a:t>© 2022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360107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7DB0-B188-4C88-A534-8688C0235D19}"/>
              </a:ext>
            </a:extLst>
          </p:cNvPr>
          <p:cNvSpPr>
            <a:spLocks noGrp="1"/>
          </p:cNvSpPr>
          <p:nvPr>
            <p:ph type="title"/>
          </p:nvPr>
        </p:nvSpPr>
        <p:spPr/>
        <p:txBody>
          <a:bodyPr/>
          <a:lstStyle/>
          <a:p>
            <a:r>
              <a:rPr lang="en-GB"/>
              <a:t>Hazards</a:t>
            </a:r>
          </a:p>
        </p:txBody>
      </p:sp>
      <p:sp>
        <p:nvSpPr>
          <p:cNvPr id="3" name="Text Placeholder 2">
            <a:extLst>
              <a:ext uri="{FF2B5EF4-FFF2-40B4-BE49-F238E27FC236}">
                <a16:creationId xmlns:a16="http://schemas.microsoft.com/office/drawing/2014/main" id="{4D55813B-32A6-4C70-8A93-4033DB72BAFC}"/>
              </a:ext>
            </a:extLst>
          </p:cNvPr>
          <p:cNvSpPr>
            <a:spLocks noGrp="1"/>
          </p:cNvSpPr>
          <p:nvPr>
            <p:ph type="body" sz="quarter" idx="13"/>
          </p:nvPr>
        </p:nvSpPr>
        <p:spPr/>
        <p:txBody>
          <a:bodyPr/>
          <a:lstStyle/>
          <a:p>
            <a:endParaRPr lang="en-GB"/>
          </a:p>
        </p:txBody>
      </p:sp>
      <p:sp>
        <p:nvSpPr>
          <p:cNvPr id="5" name="Slide Number Placeholder 4">
            <a:extLst>
              <a:ext uri="{FF2B5EF4-FFF2-40B4-BE49-F238E27FC236}">
                <a16:creationId xmlns:a16="http://schemas.microsoft.com/office/drawing/2014/main" id="{FC7D1B94-FABA-4573-A82D-C7EE06B2546C}"/>
              </a:ext>
            </a:extLst>
          </p:cNvPr>
          <p:cNvSpPr>
            <a:spLocks noGrp="1"/>
          </p:cNvSpPr>
          <p:nvPr>
            <p:ph type="sldNum" sz="quarter" idx="4"/>
          </p:nvPr>
        </p:nvSpPr>
        <p:spPr/>
        <p:txBody>
          <a:bodyPr/>
          <a:lstStyle/>
          <a:p>
            <a:fld id="{2083E393-C0BF-4ED8-8545-7E4C90AFF831}" type="slidenum">
              <a:rPr lang="en-US" smtClean="0"/>
              <a:pPr/>
              <a:t>6</a:t>
            </a:fld>
            <a:endParaRPr lang="en-US"/>
          </a:p>
        </p:txBody>
      </p:sp>
      <p:graphicFrame>
        <p:nvGraphicFramePr>
          <p:cNvPr id="8" name="Content Placeholder 7">
            <a:extLst>
              <a:ext uri="{FF2B5EF4-FFF2-40B4-BE49-F238E27FC236}">
                <a16:creationId xmlns:a16="http://schemas.microsoft.com/office/drawing/2014/main" id="{380949C5-DEE1-48AE-B655-E7B5A87644E7}"/>
              </a:ext>
            </a:extLst>
          </p:cNvPr>
          <p:cNvGraphicFramePr>
            <a:graphicFrameLocks noGrp="1"/>
          </p:cNvGraphicFramePr>
          <p:nvPr>
            <p:ph idx="1"/>
            <p:extLst>
              <p:ext uri="{D42A27DB-BD31-4B8C-83A1-F6EECF244321}">
                <p14:modId xmlns:p14="http://schemas.microsoft.com/office/powerpoint/2010/main" val="877375363"/>
              </p:ext>
            </p:extLst>
          </p:nvPr>
        </p:nvGraphicFramePr>
        <p:xfrm>
          <a:off x="609600" y="1327818"/>
          <a:ext cx="10972799" cy="4821382"/>
        </p:xfrm>
        <a:graphic>
          <a:graphicData uri="http://schemas.openxmlformats.org/drawingml/2006/table">
            <a:tbl>
              <a:tblPr firstRow="1" bandRow="1">
                <a:tableStyleId>{2D5ABB26-0587-4C30-8999-92F81FD0307C}</a:tableStyleId>
              </a:tblPr>
              <a:tblGrid>
                <a:gridCol w="1190019">
                  <a:extLst>
                    <a:ext uri="{9D8B030D-6E8A-4147-A177-3AD203B41FA5}">
                      <a16:colId xmlns:a16="http://schemas.microsoft.com/office/drawing/2014/main" val="2664407722"/>
                    </a:ext>
                  </a:extLst>
                </a:gridCol>
                <a:gridCol w="9782780">
                  <a:extLst>
                    <a:ext uri="{9D8B030D-6E8A-4147-A177-3AD203B41FA5}">
                      <a16:colId xmlns:a16="http://schemas.microsoft.com/office/drawing/2014/main" val="3927613726"/>
                    </a:ext>
                  </a:extLst>
                </a:gridCol>
              </a:tblGrid>
              <a:tr h="146858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 sz="1600" b="1" dirty="0"/>
                        <a:t>Землетрясение</a:t>
                      </a:r>
                    </a:p>
                    <a:p>
                      <a:r>
                        <a:rPr lang="ru" sz="1600" b="0" dirty="0"/>
                        <a:t>Четко определенный риск с использованием согласованных методологий, знакомых с (пере)страхованием и рынками капитала. Моделирование в поддержку DRB при землетрясении может быть реализовано относительно быстро и должно основываться на моделировании, уже выполненном в рамках данной технической помощи.</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505815"/>
                  </a:ext>
                </a:extLst>
              </a:tr>
              <a:tr h="146858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 sz="1600" b="1" dirty="0"/>
                        <a:t>Наводнение</a:t>
                      </a:r>
                    </a:p>
                    <a:p>
                      <a:r>
                        <a:rPr lang="ru" sz="1600" b="0" dirty="0"/>
                        <a:t>Сложнее моделировать и поэтому сложнее определить подходящий триггер. Тем не менее, риск наводнения будет основной проблемой для многих стран, вызванной паводками (речные </a:t>
                      </a:r>
                      <a:r>
                        <a:rPr lang="ru-RU" sz="1600" b="0" dirty="0"/>
                        <a:t>наводнения</a:t>
                      </a:r>
                      <a:r>
                        <a:rPr lang="ru" sz="1600" b="0" dirty="0"/>
                        <a:t>), внезапными затоплениями (</a:t>
                      </a:r>
                      <a:r>
                        <a:rPr lang="ru-RU" sz="1600" b="0" dirty="0"/>
                        <a:t>прибрежные наводнения</a:t>
                      </a:r>
                      <a:r>
                        <a:rPr lang="ru" sz="1600" b="0" dirty="0"/>
                        <a:t>) и/или штормовым приливом (</a:t>
                      </a:r>
                      <a:r>
                        <a:rPr lang="ru-RU" sz="1600" b="0" dirty="0"/>
                        <a:t>прибрежные наводнения</a:t>
                      </a:r>
                      <a:r>
                        <a:rPr lang="ru" sz="1600" b="0" dirty="0"/>
                        <a:t>). В зависимости от характера риска подход, основанный на моделировании потерь, может быть уместным, но потенциально может быть дополнен или заменен данными наблюдений за землей и/или данными об осадках или датчиками.</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5377527"/>
                  </a:ext>
                </a:extLst>
              </a:tr>
              <a:tr h="146858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 sz="1600" b="1" dirty="0"/>
                        <a:t>Инфекционное заболевание</a:t>
                      </a:r>
                    </a:p>
                    <a:p>
                      <a:r>
                        <a:rPr lang="ru" sz="1600" b="0" dirty="0"/>
                        <a:t>При разработке и выпуске прогноза применяются дифференцированные параметры. Параметрическое страхование от пандемии, вероятно, будет тесно связано с финансированием раннего выявления, карантинных зон и мер по борьбе с распространением внутри и за пределами границ. Кроме того, скорее всего, это будет автономное решение, интегрированное в региональную структуру инвестиций в безопасность здравоохранения и управление рисками.</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54878"/>
                  </a:ext>
                </a:extLst>
              </a:tr>
            </a:tbl>
          </a:graphicData>
        </a:graphic>
      </p:graphicFrame>
      <p:pic>
        <p:nvPicPr>
          <p:cNvPr id="9" name="Graphic 8" descr="Germ with solid fill">
            <a:extLst>
              <a:ext uri="{FF2B5EF4-FFF2-40B4-BE49-F238E27FC236}">
                <a16:creationId xmlns:a16="http://schemas.microsoft.com/office/drawing/2014/main" id="{9C2AA85C-EB77-476B-9675-9D34AA8CD0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230" y="4759589"/>
            <a:ext cx="914400" cy="914400"/>
          </a:xfrm>
          <a:prstGeom prst="rect">
            <a:avLst/>
          </a:prstGeom>
        </p:spPr>
      </p:pic>
      <p:pic>
        <p:nvPicPr>
          <p:cNvPr id="10" name="Graphic 9" descr="Wave with solid fill">
            <a:extLst>
              <a:ext uri="{FF2B5EF4-FFF2-40B4-BE49-F238E27FC236}">
                <a16:creationId xmlns:a16="http://schemas.microsoft.com/office/drawing/2014/main" id="{3CAB1C34-B170-4560-B08D-17AECA4B46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230" y="2949074"/>
            <a:ext cx="914400" cy="914400"/>
          </a:xfrm>
          <a:prstGeom prst="rect">
            <a:avLst/>
          </a:prstGeom>
        </p:spPr>
      </p:pic>
      <p:pic>
        <p:nvPicPr>
          <p:cNvPr id="11" name="Graphic 10" descr="Target with solid fill">
            <a:extLst>
              <a:ext uri="{FF2B5EF4-FFF2-40B4-BE49-F238E27FC236}">
                <a16:creationId xmlns:a16="http://schemas.microsoft.com/office/drawing/2014/main" id="{C33BE996-EEBF-4807-AFC9-E17D588B37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2230" y="1483967"/>
            <a:ext cx="914400" cy="914400"/>
          </a:xfrm>
          <a:prstGeom prst="rect">
            <a:avLst/>
          </a:prstGeom>
        </p:spPr>
      </p:pic>
    </p:spTree>
    <p:extLst>
      <p:ext uri="{BB962C8B-B14F-4D97-AF65-F5344CB8AC3E}">
        <p14:creationId xmlns:p14="http://schemas.microsoft.com/office/powerpoint/2010/main" val="203096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7DB0-B188-4C88-A534-8688C0235D19}"/>
              </a:ext>
            </a:extLst>
          </p:cNvPr>
          <p:cNvSpPr>
            <a:spLocks noGrp="1"/>
          </p:cNvSpPr>
          <p:nvPr>
            <p:ph type="title"/>
          </p:nvPr>
        </p:nvSpPr>
        <p:spPr/>
        <p:txBody>
          <a:bodyPr/>
          <a:lstStyle/>
          <a:p>
            <a:r>
              <a:rPr lang="en-GB">
                <a:solidFill>
                  <a:schemeClr val="tx1">
                    <a:lumMod val="75000"/>
                    <a:lumOff val="25000"/>
                  </a:schemeClr>
                </a:solidFill>
              </a:rPr>
              <a:t>Peril and Country Combination Options</a:t>
            </a:r>
            <a:endParaRPr lang="en-GB"/>
          </a:p>
        </p:txBody>
      </p:sp>
      <p:sp>
        <p:nvSpPr>
          <p:cNvPr id="14" name="Text Placeholder 13">
            <a:extLst>
              <a:ext uri="{FF2B5EF4-FFF2-40B4-BE49-F238E27FC236}">
                <a16:creationId xmlns:a16="http://schemas.microsoft.com/office/drawing/2014/main" id="{35056D4F-ADF2-4D84-8547-AC8093E0B587}"/>
              </a:ext>
            </a:extLst>
          </p:cNvPr>
          <p:cNvSpPr>
            <a:spLocks noGrp="1"/>
          </p:cNvSpPr>
          <p:nvPr>
            <p:ph type="body" sz="quarter" idx="13"/>
          </p:nvPr>
        </p:nvSpPr>
        <p:spPr/>
        <p:txBody>
          <a:bodyPr/>
          <a:lstStyle/>
          <a:p>
            <a:endParaRPr lang="en-GB"/>
          </a:p>
        </p:txBody>
      </p:sp>
      <p:sp>
        <p:nvSpPr>
          <p:cNvPr id="5" name="Slide Number Placeholder 4">
            <a:extLst>
              <a:ext uri="{FF2B5EF4-FFF2-40B4-BE49-F238E27FC236}">
                <a16:creationId xmlns:a16="http://schemas.microsoft.com/office/drawing/2014/main" id="{FC7D1B94-FABA-4573-A82D-C7EE06B2546C}"/>
              </a:ext>
            </a:extLst>
          </p:cNvPr>
          <p:cNvSpPr>
            <a:spLocks noGrp="1"/>
          </p:cNvSpPr>
          <p:nvPr>
            <p:ph type="sldNum" sz="quarter" idx="4"/>
          </p:nvPr>
        </p:nvSpPr>
        <p:spPr/>
        <p:txBody>
          <a:bodyPr/>
          <a:lstStyle/>
          <a:p>
            <a:fld id="{2083E393-C0BF-4ED8-8545-7E4C90AFF831}" type="slidenum">
              <a:rPr lang="en-US" smtClean="0"/>
              <a:pPr/>
              <a:t>7</a:t>
            </a:fld>
            <a:endParaRPr lang="en-US"/>
          </a:p>
        </p:txBody>
      </p:sp>
      <p:graphicFrame>
        <p:nvGraphicFramePr>
          <p:cNvPr id="17" name="Content Placeholder 5">
            <a:extLst>
              <a:ext uri="{FF2B5EF4-FFF2-40B4-BE49-F238E27FC236}">
                <a16:creationId xmlns:a16="http://schemas.microsoft.com/office/drawing/2014/main" id="{D6F9A7BB-28D6-487D-9FD2-5533CEAC6332}"/>
              </a:ext>
            </a:extLst>
          </p:cNvPr>
          <p:cNvGraphicFramePr>
            <a:graphicFrameLocks noGrp="1"/>
          </p:cNvGraphicFramePr>
          <p:nvPr>
            <p:ph idx="1"/>
            <p:extLst>
              <p:ext uri="{D42A27DB-BD31-4B8C-83A1-F6EECF244321}">
                <p14:modId xmlns:p14="http://schemas.microsoft.com/office/powerpoint/2010/main" val="3839196952"/>
              </p:ext>
            </p:extLst>
          </p:nvPr>
        </p:nvGraphicFramePr>
        <p:xfrm>
          <a:off x="846086" y="1358146"/>
          <a:ext cx="10464800" cy="4699614"/>
        </p:xfrm>
        <a:graphic>
          <a:graphicData uri="http://schemas.openxmlformats.org/drawingml/2006/table">
            <a:tbl>
              <a:tblPr firstRow="1" firstCol="1" bandRow="1"/>
              <a:tblGrid>
                <a:gridCol w="669077">
                  <a:extLst>
                    <a:ext uri="{9D8B030D-6E8A-4147-A177-3AD203B41FA5}">
                      <a16:colId xmlns:a16="http://schemas.microsoft.com/office/drawing/2014/main" val="1016005389"/>
                    </a:ext>
                  </a:extLst>
                </a:gridCol>
                <a:gridCol w="4982313">
                  <a:extLst>
                    <a:ext uri="{9D8B030D-6E8A-4147-A177-3AD203B41FA5}">
                      <a16:colId xmlns:a16="http://schemas.microsoft.com/office/drawing/2014/main" val="2089682405"/>
                    </a:ext>
                  </a:extLst>
                </a:gridCol>
                <a:gridCol w="4813410">
                  <a:extLst>
                    <a:ext uri="{9D8B030D-6E8A-4147-A177-3AD203B41FA5}">
                      <a16:colId xmlns:a16="http://schemas.microsoft.com/office/drawing/2014/main" val="1599673062"/>
                    </a:ext>
                  </a:extLst>
                </a:gridCol>
              </a:tblGrid>
              <a:tr h="412196">
                <a:tc>
                  <a:txBody>
                    <a:bodyPr/>
                    <a:lstStyle/>
                    <a:p>
                      <a:pPr algn="just" fontAlgn="t">
                        <a:lnSpc>
                          <a:spcPct val="107000"/>
                        </a:lnSpc>
                        <a:spcBef>
                          <a:spcPts val="600"/>
                        </a:spcBef>
                        <a:spcAft>
                          <a:spcPts val="600"/>
                        </a:spcAft>
                      </a:pPr>
                      <a:r>
                        <a:rPr lang="ru" sz="14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800" b="0" i="0" u="none" strike="noStrike" dirty="0">
                        <a:effectLst/>
                        <a:latin typeface="Arial" panose="020B0604020202020204" pitchFamily="34" charset="0"/>
                      </a:endParaRPr>
                    </a:p>
                  </a:txBody>
                  <a:tcPr marL="91070" marR="91070" marT="12649" marB="0">
                    <a:lnL>
                      <a:noFill/>
                    </a:lnL>
                    <a:lnR>
                      <a:noFill/>
                    </a:lnR>
                    <a:lnT>
                      <a:noFill/>
                    </a:lnT>
                    <a:lnB>
                      <a:noFill/>
                    </a:lnB>
                  </a:tcPr>
                </a:tc>
                <a:tc>
                  <a:txBody>
                    <a:bodyPr/>
                    <a:lstStyle/>
                    <a:p>
                      <a:pPr algn="ctr" fontAlgn="t">
                        <a:lnSpc>
                          <a:spcPct val="107000"/>
                        </a:lnSpc>
                        <a:spcBef>
                          <a:spcPts val="600"/>
                        </a:spcBef>
                        <a:spcAft>
                          <a:spcPts val="600"/>
                        </a:spcAft>
                      </a:pPr>
                      <a:r>
                        <a:rPr lang="ru" sz="1400" b="1" i="0" u="none" strike="noStrike"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Затрагивает одну страну</a:t>
                      </a:r>
                      <a:endParaRPr lang="en-US" sz="2800" b="0" i="0" u="none" strike="noStrike" dirty="0">
                        <a:effectLst/>
                        <a:latin typeface="Arial" panose="020B0604020202020204" pitchFamily="34" charset="0"/>
                      </a:endParaRPr>
                    </a:p>
                  </a:txBody>
                  <a:tcPr marL="91070" marR="91070" marT="12649" marB="0">
                    <a:lnL>
                      <a:noFill/>
                    </a:lnL>
                    <a:lnR>
                      <a:noFill/>
                    </a:lnR>
                    <a:lnT>
                      <a:noFill/>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t">
                        <a:lnSpc>
                          <a:spcPct val="107000"/>
                        </a:lnSpc>
                        <a:spcBef>
                          <a:spcPts val="600"/>
                        </a:spcBef>
                        <a:spcAft>
                          <a:spcPts val="600"/>
                        </a:spcAft>
                      </a:pPr>
                      <a:r>
                        <a:rPr lang="ru" sz="1400" b="1" i="0" u="none" strike="noStrike"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Затрагивает несколько стран</a:t>
                      </a:r>
                      <a:endParaRPr lang="en-US" sz="2800" b="0" i="0" u="none" strike="noStrike" dirty="0">
                        <a:effectLst/>
                        <a:latin typeface="Arial" panose="020B0604020202020204" pitchFamily="34" charset="0"/>
                      </a:endParaRPr>
                    </a:p>
                  </a:txBody>
                  <a:tcPr marL="91070" marR="91070" marT="12649" marB="0">
                    <a:lnL>
                      <a:noFill/>
                    </a:lnL>
                    <a:lnR>
                      <a:noFill/>
                    </a:lnR>
                    <a:lnT>
                      <a:noFill/>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254999214"/>
                  </a:ext>
                </a:extLst>
              </a:tr>
              <a:tr h="1981783">
                <a:tc>
                  <a:txBody>
                    <a:bodyPr/>
                    <a:lstStyle/>
                    <a:p>
                      <a:pPr marL="73152" marR="73152" algn="ctr" fontAlgn="t">
                        <a:lnSpc>
                          <a:spcPct val="107000"/>
                        </a:lnSpc>
                        <a:spcBef>
                          <a:spcPts val="0"/>
                        </a:spcBef>
                        <a:spcAft>
                          <a:spcPts val="0"/>
                        </a:spcAft>
                      </a:pPr>
                      <a:r>
                        <a:rPr lang="ru" sz="1400" b="1" i="0" u="none" strike="noStrike"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Единичная</a:t>
                      </a:r>
                      <a:endParaRPr lang="en-GB" sz="1400" b="1" i="0" u="none" strike="noStrike"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73152" marR="73152" algn="ctr" fontAlgn="t">
                        <a:lnSpc>
                          <a:spcPct val="107000"/>
                        </a:lnSpc>
                        <a:spcBef>
                          <a:spcPts val="0"/>
                        </a:spcBef>
                        <a:spcAft>
                          <a:spcPts val="0"/>
                        </a:spcAft>
                      </a:pPr>
                      <a:r>
                        <a:rPr lang="ru" sz="1400" b="1" i="0" u="none" strike="noStrike"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опасность</a:t>
                      </a:r>
                      <a:endParaRPr lang="en-US" sz="2800" b="0" i="0" u="none" strike="noStrike" dirty="0">
                        <a:effectLst/>
                        <a:latin typeface="Arial" panose="020B0604020202020204" pitchFamily="34" charset="0"/>
                      </a:endParaRPr>
                    </a:p>
                  </a:txBody>
                  <a:tcPr marL="91070" marR="91070" marT="12649" marB="0" vert="vert270">
                    <a:lnL>
                      <a:noFill/>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ctr" fontAlgn="ctr">
                        <a:lnSpc>
                          <a:spcPct val="107000"/>
                        </a:lnSpc>
                        <a:spcBef>
                          <a:spcPts val="600"/>
                        </a:spcBef>
                        <a:spcAft>
                          <a:spcPts val="600"/>
                        </a:spcAft>
                      </a:pPr>
                      <a:r>
                        <a:rPr lang="ru" sz="14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Вариант по умолчанию.</a:t>
                      </a:r>
                      <a:endParaRPr lang="en-US" sz="2800" b="0" i="0" u="none" strike="noStrike" dirty="0">
                        <a:effectLst/>
                        <a:latin typeface="Arial" panose="020B0604020202020204" pitchFamily="34" charset="0"/>
                      </a:endParaRPr>
                    </a:p>
                    <a:p>
                      <a:pPr algn="ctr" fontAlgn="ctr">
                        <a:lnSpc>
                          <a:spcPct val="107000"/>
                        </a:lnSpc>
                        <a:spcBef>
                          <a:spcPts val="600"/>
                        </a:spcBef>
                        <a:spcAft>
                          <a:spcPts val="600"/>
                        </a:spcAft>
                      </a:pPr>
                      <a:r>
                        <a:rPr lang="ru" sz="14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Параметрическая структура может быть оптимизирована для конкретной страны и опасности.</a:t>
                      </a:r>
                      <a:endParaRPr lang="en-US" sz="2800" b="0" i="0" u="none" strike="noStrike" dirty="0">
                        <a:effectLst/>
                        <a:latin typeface="Arial" panose="020B0604020202020204" pitchFamily="34" charset="0"/>
                      </a:endParaRPr>
                    </a:p>
                    <a:p>
                      <a:pPr algn="ctr" fontAlgn="ctr">
                        <a:lnSpc>
                          <a:spcPct val="107000"/>
                        </a:lnSpc>
                        <a:spcBef>
                          <a:spcPts val="600"/>
                        </a:spcBef>
                        <a:spcAft>
                          <a:spcPts val="600"/>
                        </a:spcAft>
                      </a:pPr>
                      <a:r>
                        <a:rPr lang="ru" sz="14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Никаких преимуществ диверсификации.</a:t>
                      </a:r>
                      <a:endParaRPr lang="en-US" sz="2800" b="0" i="0" u="none" strike="noStrike" dirty="0">
                        <a:effectLst/>
                        <a:latin typeface="Arial" panose="020B0604020202020204" pitchFamily="34" charset="0"/>
                      </a:endParaRPr>
                    </a:p>
                    <a:p>
                      <a:pPr algn="ctr" fontAlgn="ctr">
                        <a:lnSpc>
                          <a:spcPct val="107000"/>
                        </a:lnSpc>
                        <a:spcBef>
                          <a:spcPts val="600"/>
                        </a:spcBef>
                        <a:spcAft>
                          <a:spcPts val="600"/>
                        </a:spcAft>
                      </a:pPr>
                      <a:r>
                        <a:rPr lang="ru" sz="14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Нет возможности сэкономить.</a:t>
                      </a:r>
                      <a:endParaRPr lang="en-US" sz="2800" b="0" i="0" u="none" strike="noStrike" dirty="0">
                        <a:effectLst/>
                        <a:latin typeface="Arial" panose="020B0604020202020204" pitchFamily="34" charset="0"/>
                      </a:endParaRPr>
                    </a:p>
                  </a:txBody>
                  <a:tcPr marL="91070" marR="91070" marT="126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600"/>
                        </a:spcBef>
                        <a:spcAft>
                          <a:spcPts val="600"/>
                        </a:spcAft>
                      </a:pPr>
                      <a:r>
                        <a:rPr lang="ru" sz="14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Преимущество диверсификации и, таким образом, стимул для совместного использования лимита облигаций.</a:t>
                      </a:r>
                      <a:endParaRPr lang="en-US" sz="2800" b="0" i="0" u="none" strike="noStrike" dirty="0">
                        <a:effectLst/>
                        <a:latin typeface="Arial" panose="020B0604020202020204" pitchFamily="34" charset="0"/>
                      </a:endParaRPr>
                    </a:p>
                    <a:p>
                      <a:pPr algn="ctr" fontAlgn="ctr">
                        <a:lnSpc>
                          <a:spcPct val="107000"/>
                        </a:lnSpc>
                        <a:spcBef>
                          <a:spcPts val="600"/>
                        </a:spcBef>
                        <a:spcAft>
                          <a:spcPts val="600"/>
                        </a:spcAft>
                      </a:pPr>
                      <a:r>
                        <a:rPr lang="ru" sz="14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Экономия средств за счет структурирования, маркетинга и размещения в одной сделке.</a:t>
                      </a:r>
                      <a:endParaRPr lang="en-US" sz="2800" b="0" i="0" u="none" strike="noStrike" dirty="0">
                        <a:effectLst/>
                        <a:latin typeface="Arial" panose="020B0604020202020204" pitchFamily="34" charset="0"/>
                      </a:endParaRPr>
                    </a:p>
                    <a:p>
                      <a:pPr algn="ctr" fontAlgn="ctr">
                        <a:lnSpc>
                          <a:spcPct val="107000"/>
                        </a:lnSpc>
                        <a:spcBef>
                          <a:spcPts val="600"/>
                        </a:spcBef>
                        <a:spcAft>
                          <a:spcPts val="600"/>
                        </a:spcAft>
                      </a:pPr>
                      <a:r>
                        <a:rPr lang="ru" sz="14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Потенциал более высокого «политического риска» для многострановой облигации с общим лимитом – необходимо тщательное структурирование.</a:t>
                      </a:r>
                      <a:endParaRPr lang="en-US" sz="2800" b="0" i="0" u="none" strike="noStrike" dirty="0">
                        <a:effectLst/>
                        <a:latin typeface="Arial" panose="020B0604020202020204" pitchFamily="34" charset="0"/>
                      </a:endParaRPr>
                    </a:p>
                  </a:txBody>
                  <a:tcPr marL="91070" marR="91070" marT="126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969713"/>
                  </a:ext>
                </a:extLst>
              </a:tr>
              <a:tr h="1981783">
                <a:tc>
                  <a:txBody>
                    <a:bodyPr/>
                    <a:lstStyle/>
                    <a:p>
                      <a:pPr marL="73152" marR="73152" algn="ctr" fontAlgn="t">
                        <a:lnSpc>
                          <a:spcPct val="107000"/>
                        </a:lnSpc>
                        <a:spcBef>
                          <a:spcPts val="0"/>
                        </a:spcBef>
                        <a:spcAft>
                          <a:spcPts val="0"/>
                        </a:spcAft>
                      </a:pPr>
                      <a:r>
                        <a:rPr lang="ru" sz="1400" b="1" i="0" u="none" strike="noStrike"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Множество </a:t>
                      </a:r>
                      <a:endParaRPr lang="en-GB" sz="1400" b="1" i="0" u="none" strike="noStrike"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pPr marL="73152" marR="73152" algn="ctr" fontAlgn="t">
                        <a:lnSpc>
                          <a:spcPct val="107000"/>
                        </a:lnSpc>
                        <a:spcBef>
                          <a:spcPts val="0"/>
                        </a:spcBef>
                        <a:spcAft>
                          <a:spcPts val="0"/>
                        </a:spcAft>
                      </a:pPr>
                      <a:r>
                        <a:rPr lang="ru" sz="1400" b="1" i="0" u="none" strike="noStrike"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опасностей</a:t>
                      </a:r>
                      <a:endParaRPr lang="en-US" sz="2800" b="0" i="0" u="none" strike="noStrike" dirty="0">
                        <a:effectLst/>
                        <a:latin typeface="Arial" panose="020B0604020202020204" pitchFamily="34" charset="0"/>
                      </a:endParaRPr>
                    </a:p>
                  </a:txBody>
                  <a:tcPr marL="91070" marR="91070" marT="12649" marB="0" vert="vert270">
                    <a:lnL>
                      <a:noFill/>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ctr" fontAlgn="ctr">
                        <a:lnSpc>
                          <a:spcPct val="107000"/>
                        </a:lnSpc>
                        <a:spcBef>
                          <a:spcPts val="600"/>
                        </a:spcBef>
                        <a:spcAft>
                          <a:spcPts val="600"/>
                        </a:spcAft>
                      </a:pPr>
                      <a:r>
                        <a:rPr lang="ru" sz="1400" b="0" i="0" u="none" strike="noStrike">
                          <a:effectLst/>
                          <a:latin typeface="Arial" panose="020B0604020202020204" pitchFamily="34" charset="0"/>
                          <a:ea typeface="Times New Roman" panose="02020603050405020304" pitchFamily="18" charset="0"/>
                          <a:cs typeface="Times New Roman" panose="02020603050405020304" pitchFamily="18" charset="0"/>
                        </a:rPr>
                        <a:t>Преимущество диверсификации и, таким образом, стимул для совместного использования лимита облигаций.</a:t>
                      </a:r>
                      <a:endParaRPr lang="en-US" sz="2800" b="0" i="0" u="none" strike="noStrike" dirty="0">
                        <a:effectLst/>
                        <a:latin typeface="Arial" panose="020B0604020202020204" pitchFamily="34" charset="0"/>
                      </a:endParaRPr>
                    </a:p>
                    <a:p>
                      <a:pPr algn="ctr" fontAlgn="ctr">
                        <a:lnSpc>
                          <a:spcPct val="107000"/>
                        </a:lnSpc>
                        <a:spcBef>
                          <a:spcPts val="600"/>
                        </a:spcBef>
                        <a:spcAft>
                          <a:spcPts val="600"/>
                        </a:spcAft>
                      </a:pPr>
                      <a:r>
                        <a:rPr lang="ru" sz="1400" b="0" i="0" u="none" strike="noStrike">
                          <a:effectLst/>
                          <a:latin typeface="Arial" panose="020B0604020202020204" pitchFamily="34" charset="0"/>
                          <a:ea typeface="Times New Roman" panose="02020603050405020304" pitchFamily="18" charset="0"/>
                          <a:cs typeface="Times New Roman" panose="02020603050405020304" pitchFamily="18" charset="0"/>
                        </a:rPr>
                        <a:t>Экономия средств за счет структурирования, маркетинга и размещения в одной сделке, а также применения лимита по облигациям с несколькими рисками.</a:t>
                      </a:r>
                      <a:endParaRPr lang="en-US" sz="2800" b="0" i="0" u="none" strike="noStrike" dirty="0">
                        <a:effectLst/>
                        <a:latin typeface="Arial" panose="020B0604020202020204" pitchFamily="34" charset="0"/>
                      </a:endParaRPr>
                    </a:p>
                    <a:p>
                      <a:pPr algn="ctr" fontAlgn="ctr">
                        <a:lnSpc>
                          <a:spcPct val="107000"/>
                        </a:lnSpc>
                        <a:spcBef>
                          <a:spcPts val="600"/>
                        </a:spcBef>
                        <a:spcAft>
                          <a:spcPts val="600"/>
                        </a:spcAft>
                      </a:pPr>
                      <a:r>
                        <a:rPr lang="ru" sz="1400" b="0" i="0" u="none" strike="noStrike">
                          <a:effectLst/>
                          <a:latin typeface="Arial" panose="020B0604020202020204" pitchFamily="34" charset="0"/>
                          <a:ea typeface="Times New Roman" panose="02020603050405020304" pitchFamily="18" charset="0"/>
                          <a:cs typeface="Times New Roman" panose="02020603050405020304" pitchFamily="18" charset="0"/>
                        </a:rPr>
                        <a:t>Значительно более низкий «политический риск», чем у многострановой облигации с общим лимитом.</a:t>
                      </a:r>
                      <a:endParaRPr lang="en-US" sz="2800" b="0" i="0" u="none" strike="noStrike" dirty="0">
                        <a:effectLst/>
                        <a:latin typeface="Arial" panose="020B0604020202020204" pitchFamily="34" charset="0"/>
                      </a:endParaRPr>
                    </a:p>
                  </a:txBody>
                  <a:tcPr marL="91070" marR="91070" marT="126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600"/>
                        </a:spcBef>
                        <a:spcAft>
                          <a:spcPts val="600"/>
                        </a:spcAft>
                      </a:pPr>
                      <a:r>
                        <a:rPr lang="ru" sz="14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Наибольшая выгода от диверсификации и, следовательно, самый большой стимул для совместного использования лимита.</a:t>
                      </a:r>
                      <a:endParaRPr lang="en-US" sz="2800" b="0" i="0" u="none" strike="noStrike" dirty="0">
                        <a:effectLst/>
                        <a:latin typeface="Arial" panose="020B0604020202020204" pitchFamily="34" charset="0"/>
                      </a:endParaRPr>
                    </a:p>
                    <a:p>
                      <a:pPr algn="ctr" fontAlgn="ctr">
                        <a:lnSpc>
                          <a:spcPct val="107000"/>
                        </a:lnSpc>
                        <a:spcBef>
                          <a:spcPts val="600"/>
                        </a:spcBef>
                        <a:spcAft>
                          <a:spcPts val="600"/>
                        </a:spcAft>
                      </a:pPr>
                      <a:r>
                        <a:rPr lang="ru" sz="14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Наибольшая экономия средств с наименьшим риском исчерпания облигаций для общего лимита.</a:t>
                      </a:r>
                      <a:endParaRPr lang="en-US" sz="2800" b="0" i="0" u="none" strike="noStrike" dirty="0">
                        <a:effectLst/>
                        <a:latin typeface="Arial" panose="020B0604020202020204" pitchFamily="34" charset="0"/>
                      </a:endParaRPr>
                    </a:p>
                  </a:txBody>
                  <a:tcPr marL="91070" marR="91070" marT="126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7DF"/>
                    </a:solidFill>
                  </a:tcPr>
                </a:tc>
                <a:extLst>
                  <a:ext uri="{0D108BD9-81ED-4DB2-BD59-A6C34878D82A}">
                    <a16:rowId xmlns:a16="http://schemas.microsoft.com/office/drawing/2014/main" val="3507841661"/>
                  </a:ext>
                </a:extLst>
              </a:tr>
            </a:tbl>
          </a:graphicData>
        </a:graphic>
      </p:graphicFrame>
    </p:spTree>
    <p:extLst>
      <p:ext uri="{BB962C8B-B14F-4D97-AF65-F5344CB8AC3E}">
        <p14:creationId xmlns:p14="http://schemas.microsoft.com/office/powerpoint/2010/main" val="236537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12BE-271D-48C3-832D-6524F52911A4}"/>
              </a:ext>
            </a:extLst>
          </p:cNvPr>
          <p:cNvSpPr>
            <a:spLocks noGrp="1"/>
          </p:cNvSpPr>
          <p:nvPr>
            <p:ph type="title"/>
          </p:nvPr>
        </p:nvSpPr>
        <p:spPr/>
        <p:txBody>
          <a:bodyPr>
            <a:normAutofit fontScale="90000"/>
          </a:bodyPr>
          <a:lstStyle/>
          <a:p>
            <a:r>
              <a:rPr lang="ru" dirty="0"/>
              <a:t>Структура: Использование программы глобальных</a:t>
            </a:r>
            <a:r>
              <a:rPr lang="en-GB" dirty="0"/>
              <a:t> </a:t>
            </a:r>
            <a:r>
              <a:rPr lang="ru" dirty="0"/>
              <a:t>среднесрочных </a:t>
            </a:r>
            <a:br>
              <a:rPr lang="en-GB" dirty="0"/>
            </a:br>
            <a:r>
              <a:rPr lang="ru" dirty="0"/>
              <a:t>облигаций АБР в рамках целевого механизма финансирования </a:t>
            </a:r>
            <a:r>
              <a:rPr lang="ru-RU" dirty="0"/>
              <a:t>(</a:t>
            </a:r>
            <a:r>
              <a:rPr lang="ru" dirty="0"/>
              <a:t>SPV</a:t>
            </a:r>
            <a:r>
              <a:rPr lang="en-GB" dirty="0"/>
              <a:t>#)</a:t>
            </a:r>
          </a:p>
        </p:txBody>
      </p:sp>
      <p:sp>
        <p:nvSpPr>
          <p:cNvPr id="4" name="Content Placeholder 3">
            <a:extLst>
              <a:ext uri="{FF2B5EF4-FFF2-40B4-BE49-F238E27FC236}">
                <a16:creationId xmlns:a16="http://schemas.microsoft.com/office/drawing/2014/main" id="{F4EFA6F5-48CF-4969-AEF3-B757E7287D7E}"/>
              </a:ext>
            </a:extLst>
          </p:cNvPr>
          <p:cNvSpPr>
            <a:spLocks noGrp="1"/>
          </p:cNvSpPr>
          <p:nvPr>
            <p:ph idx="1"/>
          </p:nvPr>
        </p:nvSpPr>
        <p:spPr>
          <a:xfrm>
            <a:off x="758758" y="3427605"/>
            <a:ext cx="10823642" cy="2631501"/>
          </a:xfrm>
        </p:spPr>
        <p:txBody>
          <a:bodyPr vert="horz" lIns="0" tIns="0" rIns="0" bIns="0" rtlCol="0" anchor="t">
            <a:noAutofit/>
          </a:bodyPr>
          <a:lstStyle/>
          <a:p>
            <a:pPr marL="342900" indent="-342900">
              <a:buClr>
                <a:schemeClr val="accent1"/>
              </a:buClr>
              <a:buSzPct val="125000"/>
              <a:buFont typeface="Wingdings" panose="05000000000000000000" pitchFamily="2" charset="2"/>
              <a:buChar char="§"/>
            </a:pPr>
            <a:r>
              <a:rPr lang="ru" sz="1600" b="0" dirty="0"/>
              <a:t>Выпуск DRB через программу Глобальных среднесрочных облигаций (GMTN) АБР может обеспечить прямой выпуск DRB и дает ряд преимуществ.</a:t>
            </a:r>
          </a:p>
          <a:p>
            <a:pPr marL="719455" lvl="1" indent="-342900">
              <a:buClr>
                <a:schemeClr val="accent1"/>
              </a:buClr>
              <a:buSzPct val="125000"/>
              <a:buFont typeface="Wingdings" panose="05000000000000000000" pitchFamily="2" charset="2"/>
              <a:buChar char="§"/>
            </a:pPr>
            <a:r>
              <a:rPr lang="ru" sz="1400" dirty="0"/>
              <a:t>Процесс структурирования значительно упрощается, что снижает затраты на настройку.</a:t>
            </a:r>
            <a:endParaRPr lang="en-GB" sz="1400" dirty="0">
              <a:cs typeface="Arial"/>
            </a:endParaRPr>
          </a:p>
          <a:p>
            <a:pPr marL="719455" lvl="1" indent="-342900">
              <a:buClr>
                <a:schemeClr val="accent1"/>
              </a:buClr>
              <a:buSzPct val="125000"/>
              <a:buFont typeface="Wingdings" panose="05000000000000000000" pitchFamily="2" charset="2"/>
              <a:buChar char="§"/>
            </a:pPr>
            <a:r>
              <a:rPr lang="ru" sz="1400" dirty="0"/>
              <a:t>Если АБР выступает в качестве посредника между развивающимися странами-членами (РСЧ) в качестве спонсора, кредитный риск инвесторов очень низок.</a:t>
            </a:r>
            <a:endParaRPr lang="en-GB" sz="1400" dirty="0">
              <a:cs typeface="Arial"/>
            </a:endParaRPr>
          </a:p>
          <a:p>
            <a:pPr marL="719455" lvl="1" indent="-342900">
              <a:buClr>
                <a:schemeClr val="accent1"/>
              </a:buClr>
              <a:buSzPct val="125000"/>
              <a:buFont typeface="Wingdings" panose="05000000000000000000" pitchFamily="2" charset="2"/>
              <a:buChar char="§"/>
            </a:pPr>
            <a:r>
              <a:rPr lang="ru" sz="1400" dirty="0"/>
              <a:t>Техническая и финансовая эффективность может быть передана государствам-членам ЦАРЭС, что снизит общ</a:t>
            </a:r>
            <a:r>
              <a:rPr lang="ru-RU" sz="1400" dirty="0"/>
              <a:t>ие затраты</a:t>
            </a:r>
            <a:r>
              <a:rPr lang="ru" sz="1400" dirty="0"/>
              <a:t>.</a:t>
            </a:r>
            <a:endParaRPr lang="en-GB" sz="1400" dirty="0">
              <a:cs typeface="Arial"/>
            </a:endParaRPr>
          </a:p>
          <a:p>
            <a:pPr marL="342900" indent="-342900">
              <a:buClr>
                <a:schemeClr val="accent1"/>
              </a:buClr>
              <a:buSzPct val="125000"/>
              <a:buFont typeface="Wingdings" panose="05000000000000000000" pitchFamily="2" charset="2"/>
              <a:buChar char="§"/>
            </a:pPr>
            <a:r>
              <a:rPr lang="ru" sz="1600" b="0" dirty="0"/>
              <a:t>Эта структура позволяет АБР получать доходы от эмиссии, которые затем могут быть использованы по усмотрению АБР. Однако требуется, чтобы АБР сохранял достаточную ликвидность для выплаты лимита по облигациям государствам-членам ЦАРЭС, если произойдет квалификационное триггерное событие.</a:t>
            </a:r>
          </a:p>
        </p:txBody>
      </p:sp>
      <p:sp>
        <p:nvSpPr>
          <p:cNvPr id="5" name="Slide Number Placeholder 4">
            <a:extLst>
              <a:ext uri="{FF2B5EF4-FFF2-40B4-BE49-F238E27FC236}">
                <a16:creationId xmlns:a16="http://schemas.microsoft.com/office/drawing/2014/main" id="{BD458F86-9CC3-4433-BB3A-3DE6AFE7B865}"/>
              </a:ext>
            </a:extLst>
          </p:cNvPr>
          <p:cNvSpPr>
            <a:spLocks noGrp="1"/>
          </p:cNvSpPr>
          <p:nvPr>
            <p:ph type="sldNum" sz="quarter" idx="4"/>
          </p:nvPr>
        </p:nvSpPr>
        <p:spPr/>
        <p:txBody>
          <a:bodyPr/>
          <a:lstStyle/>
          <a:p>
            <a:fld id="{2083E393-C0BF-4ED8-8545-7E4C90AFF831}" type="slidenum">
              <a:rPr lang="en-US" smtClean="0"/>
              <a:pPr/>
              <a:t>8</a:t>
            </a:fld>
            <a:endParaRPr lang="en-US"/>
          </a:p>
        </p:txBody>
      </p:sp>
      <p:grpSp>
        <p:nvGrpSpPr>
          <p:cNvPr id="24" name="Group 23">
            <a:extLst>
              <a:ext uri="{FF2B5EF4-FFF2-40B4-BE49-F238E27FC236}">
                <a16:creationId xmlns:a16="http://schemas.microsoft.com/office/drawing/2014/main" id="{7B56F5EA-8CAA-4B07-AB29-B6BE20D0D123}"/>
              </a:ext>
            </a:extLst>
          </p:cNvPr>
          <p:cNvGrpSpPr/>
          <p:nvPr/>
        </p:nvGrpSpPr>
        <p:grpSpPr>
          <a:xfrm>
            <a:off x="1981200" y="1504162"/>
            <a:ext cx="8229600" cy="1347953"/>
            <a:chOff x="760285" y="1343788"/>
            <a:chExt cx="7545515" cy="1164895"/>
          </a:xfrm>
        </p:grpSpPr>
        <p:sp>
          <p:nvSpPr>
            <p:cNvPr id="25" name="Text Box 26">
              <a:extLst>
                <a:ext uri="{FF2B5EF4-FFF2-40B4-BE49-F238E27FC236}">
                  <a16:creationId xmlns:a16="http://schemas.microsoft.com/office/drawing/2014/main" id="{25BAAB63-9E66-409B-9977-2FFF7B5C69DC}"/>
                </a:ext>
              </a:extLst>
            </p:cNvPr>
            <p:cNvSpPr txBox="1">
              <a:spLocks noChangeArrowheads="1"/>
            </p:cNvSpPr>
            <p:nvPr/>
          </p:nvSpPr>
          <p:spPr bwMode="auto">
            <a:xfrm>
              <a:off x="2170608" y="2260405"/>
              <a:ext cx="1662594" cy="22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r>
                <a:rPr lang="ru" sz="1100" dirty="0">
                  <a:solidFill>
                    <a:schemeClr val="tx1"/>
                  </a:solidFill>
                </a:rPr>
                <a:t>Покрытие убытков</a:t>
              </a:r>
            </a:p>
          </p:txBody>
        </p:sp>
        <p:sp>
          <p:nvSpPr>
            <p:cNvPr id="26" name="Text Box 4">
              <a:extLst>
                <a:ext uri="{FF2B5EF4-FFF2-40B4-BE49-F238E27FC236}">
                  <a16:creationId xmlns:a16="http://schemas.microsoft.com/office/drawing/2014/main" id="{BF073A44-2010-4754-BA9C-C9CB2981A23D}"/>
                </a:ext>
              </a:extLst>
            </p:cNvPr>
            <p:cNvSpPr txBox="1">
              <a:spLocks noChangeArrowheads="1"/>
            </p:cNvSpPr>
            <p:nvPr/>
          </p:nvSpPr>
          <p:spPr bwMode="auto">
            <a:xfrm>
              <a:off x="2275023" y="1343788"/>
              <a:ext cx="1448358" cy="37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spcBef>
                  <a:spcPct val="50000"/>
                </a:spcBef>
              </a:pPr>
              <a:r>
                <a:rPr lang="ru" sz="1100" dirty="0">
                  <a:solidFill>
                    <a:schemeClr val="tx1"/>
                  </a:solidFill>
                </a:rPr>
                <a:t>Соглашение о передаче рисков</a:t>
              </a:r>
            </a:p>
          </p:txBody>
        </p:sp>
        <p:sp>
          <p:nvSpPr>
            <p:cNvPr id="27" name="Text Box 17">
              <a:extLst>
                <a:ext uri="{FF2B5EF4-FFF2-40B4-BE49-F238E27FC236}">
                  <a16:creationId xmlns:a16="http://schemas.microsoft.com/office/drawing/2014/main" id="{59D6F9CD-3D2A-40C3-B1C4-140E31801ADD}"/>
                </a:ext>
              </a:extLst>
            </p:cNvPr>
            <p:cNvSpPr txBox="1">
              <a:spLocks noChangeArrowheads="1"/>
            </p:cNvSpPr>
            <p:nvPr/>
          </p:nvSpPr>
          <p:spPr bwMode="auto">
            <a:xfrm>
              <a:off x="2214843" y="1801223"/>
              <a:ext cx="1528320" cy="22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r>
                <a:rPr lang="ru" sz="1100" dirty="0">
                  <a:solidFill>
                    <a:schemeClr val="tx1"/>
                  </a:solidFill>
                </a:rPr>
                <a:t>Оплата [Х%]</a:t>
              </a:r>
            </a:p>
          </p:txBody>
        </p:sp>
        <p:sp>
          <p:nvSpPr>
            <p:cNvPr id="28" name="Line 27">
              <a:extLst>
                <a:ext uri="{FF2B5EF4-FFF2-40B4-BE49-F238E27FC236}">
                  <a16:creationId xmlns:a16="http://schemas.microsoft.com/office/drawing/2014/main" id="{DCDA3653-AB42-4B34-B801-4DD1576ABF78}"/>
                </a:ext>
              </a:extLst>
            </p:cNvPr>
            <p:cNvSpPr>
              <a:spLocks noChangeShapeType="1"/>
            </p:cNvSpPr>
            <p:nvPr/>
          </p:nvSpPr>
          <p:spPr bwMode="auto">
            <a:xfrm>
              <a:off x="2238584" y="2260890"/>
              <a:ext cx="1521237" cy="925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p>
          </p:txBody>
        </p:sp>
        <p:sp>
          <p:nvSpPr>
            <p:cNvPr id="29" name="Text Box 3">
              <a:extLst>
                <a:ext uri="{FF2B5EF4-FFF2-40B4-BE49-F238E27FC236}">
                  <a16:creationId xmlns:a16="http://schemas.microsoft.com/office/drawing/2014/main" id="{18280BE3-4B85-450B-A3AF-FA69AA509D8E}"/>
                </a:ext>
              </a:extLst>
            </p:cNvPr>
            <p:cNvSpPr txBox="1">
              <a:spLocks noChangeArrowheads="1"/>
            </p:cNvSpPr>
            <p:nvPr/>
          </p:nvSpPr>
          <p:spPr bwMode="auto">
            <a:xfrm>
              <a:off x="5261944" y="2245625"/>
              <a:ext cx="1605264" cy="22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spcBef>
                  <a:spcPct val="50000"/>
                </a:spcBef>
              </a:pPr>
              <a:r>
                <a:rPr lang="ru" sz="1100">
                  <a:solidFill>
                    <a:schemeClr val="tx1"/>
                  </a:solidFill>
                </a:rPr>
                <a:t>Доходы</a:t>
              </a:r>
            </a:p>
          </p:txBody>
        </p:sp>
        <p:sp>
          <p:nvSpPr>
            <p:cNvPr id="30" name="Text Box 18">
              <a:extLst>
                <a:ext uri="{FF2B5EF4-FFF2-40B4-BE49-F238E27FC236}">
                  <a16:creationId xmlns:a16="http://schemas.microsoft.com/office/drawing/2014/main" id="{FB27061B-7C71-4595-8E6F-26D76C3EE53B}"/>
                </a:ext>
              </a:extLst>
            </p:cNvPr>
            <p:cNvSpPr txBox="1">
              <a:spLocks noChangeArrowheads="1"/>
            </p:cNvSpPr>
            <p:nvPr/>
          </p:nvSpPr>
          <p:spPr bwMode="auto">
            <a:xfrm>
              <a:off x="5126693" y="1857719"/>
              <a:ext cx="1812151" cy="37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spcBef>
                  <a:spcPct val="50000"/>
                </a:spcBef>
              </a:pPr>
              <a:r>
                <a:rPr lang="ru" sz="1100" dirty="0">
                  <a:solidFill>
                    <a:schemeClr val="tx1"/>
                  </a:solidFill>
                </a:rPr>
                <a:t>Ставка финансирования </a:t>
              </a:r>
              <a:br>
                <a:rPr lang="ru" sz="1100" dirty="0">
                  <a:solidFill>
                    <a:schemeClr val="tx1"/>
                  </a:solidFill>
                </a:rPr>
              </a:br>
              <a:r>
                <a:rPr lang="ru" sz="1100" dirty="0">
                  <a:solidFill>
                    <a:schemeClr val="tx1"/>
                  </a:solidFill>
                </a:rPr>
                <a:t>АБР + [X%]</a:t>
              </a:r>
            </a:p>
          </p:txBody>
        </p:sp>
        <p:sp>
          <p:nvSpPr>
            <p:cNvPr id="31" name="Rectangle 6">
              <a:extLst>
                <a:ext uri="{FF2B5EF4-FFF2-40B4-BE49-F238E27FC236}">
                  <a16:creationId xmlns:a16="http://schemas.microsoft.com/office/drawing/2014/main" id="{F0B4B1E8-0997-409E-BB5F-4DCFC8C0054C}"/>
                </a:ext>
              </a:extLst>
            </p:cNvPr>
            <p:cNvSpPr>
              <a:spLocks noChangeArrowheads="1"/>
            </p:cNvSpPr>
            <p:nvPr/>
          </p:nvSpPr>
          <p:spPr bwMode="auto">
            <a:xfrm>
              <a:off x="3766903" y="1549978"/>
              <a:ext cx="1471301" cy="867607"/>
            </a:xfrm>
            <a:prstGeom prst="rect">
              <a:avLst/>
            </a:prstGeom>
            <a:noFill/>
            <a:ln w="9525" algn="ctr">
              <a:solidFill>
                <a:schemeClr val="tx1"/>
              </a:solidFill>
              <a:miter lim="800000"/>
              <a:headEnd/>
              <a:tailEnd/>
            </a:ln>
            <a:effectLst/>
          </p:spPr>
          <p:txBody>
            <a:bodyPr wrap="square" anchor="ctr"/>
            <a:lstStyle/>
            <a:p>
              <a:pPr algn="ctr"/>
              <a:endParaRPr lang="en-US" sz="1400" dirty="0"/>
            </a:p>
          </p:txBody>
        </p:sp>
        <p:sp>
          <p:nvSpPr>
            <p:cNvPr id="32" name="Text Box 4">
              <a:extLst>
                <a:ext uri="{FF2B5EF4-FFF2-40B4-BE49-F238E27FC236}">
                  <a16:creationId xmlns:a16="http://schemas.microsoft.com/office/drawing/2014/main" id="{94F6D34A-8712-4D83-BF8F-D22D3205CB1D}"/>
                </a:ext>
              </a:extLst>
            </p:cNvPr>
            <p:cNvSpPr txBox="1">
              <a:spLocks noChangeArrowheads="1"/>
            </p:cNvSpPr>
            <p:nvPr/>
          </p:nvSpPr>
          <p:spPr bwMode="auto">
            <a:xfrm>
              <a:off x="5216315" y="1362156"/>
              <a:ext cx="1670368" cy="37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spcBef>
                  <a:spcPct val="50000"/>
                </a:spcBef>
              </a:pPr>
              <a:r>
                <a:rPr lang="ru" sz="1100">
                  <a:solidFill>
                    <a:schemeClr val="tx1"/>
                  </a:solidFill>
                </a:rPr>
                <a:t>Облигация помощи при стихийных бедствиях</a:t>
              </a:r>
            </a:p>
          </p:txBody>
        </p:sp>
        <p:sp>
          <p:nvSpPr>
            <p:cNvPr id="33" name="Line 27">
              <a:extLst>
                <a:ext uri="{FF2B5EF4-FFF2-40B4-BE49-F238E27FC236}">
                  <a16:creationId xmlns:a16="http://schemas.microsoft.com/office/drawing/2014/main" id="{A9A7A24E-3A73-4D5B-B401-658B68C2D2D6}"/>
                </a:ext>
              </a:extLst>
            </p:cNvPr>
            <p:cNvSpPr>
              <a:spLocks noChangeShapeType="1"/>
            </p:cNvSpPr>
            <p:nvPr/>
          </p:nvSpPr>
          <p:spPr bwMode="auto">
            <a:xfrm rot="10800000">
              <a:off x="2238584" y="2043248"/>
              <a:ext cx="1521237" cy="925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p>
          </p:txBody>
        </p:sp>
        <p:sp>
          <p:nvSpPr>
            <p:cNvPr id="34" name="Rectangle 6">
              <a:extLst>
                <a:ext uri="{FF2B5EF4-FFF2-40B4-BE49-F238E27FC236}">
                  <a16:creationId xmlns:a16="http://schemas.microsoft.com/office/drawing/2014/main" id="{BFBA2C42-9F36-4235-82AA-62B053B7A1A0}"/>
                </a:ext>
              </a:extLst>
            </p:cNvPr>
            <p:cNvSpPr>
              <a:spLocks noChangeArrowheads="1"/>
            </p:cNvSpPr>
            <p:nvPr/>
          </p:nvSpPr>
          <p:spPr bwMode="auto">
            <a:xfrm>
              <a:off x="6834499" y="1549978"/>
              <a:ext cx="1471301" cy="867607"/>
            </a:xfrm>
            <a:prstGeom prst="rect">
              <a:avLst/>
            </a:prstGeom>
            <a:solidFill>
              <a:schemeClr val="accent1"/>
            </a:solidFill>
            <a:ln w="9525" algn="ctr">
              <a:solidFill>
                <a:schemeClr val="tx1"/>
              </a:solidFill>
              <a:miter lim="800000"/>
              <a:headEnd/>
              <a:tailEnd/>
            </a:ln>
            <a:effectLst/>
          </p:spPr>
          <p:txBody>
            <a:bodyPr wrap="square" anchor="ctr"/>
            <a:lstStyle/>
            <a:p>
              <a:pPr algn="ctr"/>
              <a:r>
                <a:rPr lang="ru" sz="1200" b="1" dirty="0">
                  <a:solidFill>
                    <a:schemeClr val="bg1"/>
                  </a:solidFill>
                </a:rPr>
                <a:t>Инвесторы</a:t>
              </a:r>
            </a:p>
          </p:txBody>
        </p:sp>
        <p:sp>
          <p:nvSpPr>
            <p:cNvPr id="35" name="Line 27">
              <a:extLst>
                <a:ext uri="{FF2B5EF4-FFF2-40B4-BE49-F238E27FC236}">
                  <a16:creationId xmlns:a16="http://schemas.microsoft.com/office/drawing/2014/main" id="{BF8E61A7-85C5-489D-A88A-81F0C53F86CE}"/>
                </a:ext>
              </a:extLst>
            </p:cNvPr>
            <p:cNvSpPr>
              <a:spLocks noChangeShapeType="1"/>
            </p:cNvSpPr>
            <p:nvPr/>
          </p:nvSpPr>
          <p:spPr bwMode="auto">
            <a:xfrm>
              <a:off x="5275676" y="2260890"/>
              <a:ext cx="1521237" cy="925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p>
          </p:txBody>
        </p:sp>
        <p:sp>
          <p:nvSpPr>
            <p:cNvPr id="36" name="Line 13">
              <a:extLst>
                <a:ext uri="{FF2B5EF4-FFF2-40B4-BE49-F238E27FC236}">
                  <a16:creationId xmlns:a16="http://schemas.microsoft.com/office/drawing/2014/main" id="{E7E365D7-56C2-45E4-8679-3DB159DB0710}"/>
                </a:ext>
              </a:extLst>
            </p:cNvPr>
            <p:cNvSpPr>
              <a:spLocks noChangeShapeType="1"/>
            </p:cNvSpPr>
            <p:nvPr/>
          </p:nvSpPr>
          <p:spPr bwMode="auto">
            <a:xfrm flipV="1">
              <a:off x="5281082" y="1705013"/>
              <a:ext cx="1521237" cy="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p>
          </p:txBody>
        </p:sp>
        <p:sp>
          <p:nvSpPr>
            <p:cNvPr id="37" name="Line 27">
              <a:extLst>
                <a:ext uri="{FF2B5EF4-FFF2-40B4-BE49-F238E27FC236}">
                  <a16:creationId xmlns:a16="http://schemas.microsoft.com/office/drawing/2014/main" id="{1247990A-C2FC-4900-8E8E-BF89EA6F689A}"/>
                </a:ext>
              </a:extLst>
            </p:cNvPr>
            <p:cNvSpPr>
              <a:spLocks noChangeShapeType="1"/>
            </p:cNvSpPr>
            <p:nvPr/>
          </p:nvSpPr>
          <p:spPr bwMode="auto">
            <a:xfrm rot="10800000">
              <a:off x="5275676" y="2043248"/>
              <a:ext cx="1521237" cy="925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p>
          </p:txBody>
        </p:sp>
        <p:sp>
          <p:nvSpPr>
            <p:cNvPr id="38" name="Line 13">
              <a:extLst>
                <a:ext uri="{FF2B5EF4-FFF2-40B4-BE49-F238E27FC236}">
                  <a16:creationId xmlns:a16="http://schemas.microsoft.com/office/drawing/2014/main" id="{85F74756-998A-465C-AB8F-6252035B5214}"/>
                </a:ext>
              </a:extLst>
            </p:cNvPr>
            <p:cNvSpPr>
              <a:spLocks noChangeShapeType="1"/>
            </p:cNvSpPr>
            <p:nvPr/>
          </p:nvSpPr>
          <p:spPr bwMode="auto">
            <a:xfrm flipV="1">
              <a:off x="2238583" y="1705013"/>
              <a:ext cx="1521237" cy="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2400"/>
            </a:p>
          </p:txBody>
        </p:sp>
        <p:sp>
          <p:nvSpPr>
            <p:cNvPr id="39" name="Rectangle 6">
              <a:extLst>
                <a:ext uri="{FF2B5EF4-FFF2-40B4-BE49-F238E27FC236}">
                  <a16:creationId xmlns:a16="http://schemas.microsoft.com/office/drawing/2014/main" id="{D511B8C0-C1AC-4019-BF41-9E39D8B744DC}"/>
                </a:ext>
              </a:extLst>
            </p:cNvPr>
            <p:cNvSpPr>
              <a:spLocks noChangeArrowheads="1"/>
            </p:cNvSpPr>
            <p:nvPr/>
          </p:nvSpPr>
          <p:spPr bwMode="auto">
            <a:xfrm>
              <a:off x="760285" y="1458879"/>
              <a:ext cx="1471301" cy="1049804"/>
            </a:xfrm>
            <a:prstGeom prst="rect">
              <a:avLst/>
            </a:prstGeom>
            <a:noFill/>
            <a:ln w="9525" algn="ctr">
              <a:solidFill>
                <a:schemeClr val="tx1"/>
              </a:solidFill>
              <a:miter lim="800000"/>
              <a:headEnd/>
              <a:tailEnd/>
            </a:ln>
            <a:effectLst/>
          </p:spPr>
          <p:txBody>
            <a:bodyPr wrap="square" anchor="ctr"/>
            <a:lstStyle/>
            <a:p>
              <a:pPr algn="ctr"/>
              <a:endParaRPr lang="en-US" sz="1400" dirty="0"/>
            </a:p>
            <a:p>
              <a:pPr algn="ctr"/>
              <a:endParaRPr lang="en-US" sz="1400" dirty="0"/>
            </a:p>
            <a:p>
              <a:pPr algn="ctr"/>
              <a:r>
                <a:rPr lang="ru" sz="1400" dirty="0"/>
                <a:t>Отдельные государства-члены ЦАРЭС</a:t>
              </a:r>
            </a:p>
          </p:txBody>
        </p:sp>
        <p:pic>
          <p:nvPicPr>
            <p:cNvPr id="40" name="Picture 2">
              <a:extLst>
                <a:ext uri="{FF2B5EF4-FFF2-40B4-BE49-F238E27FC236}">
                  <a16:creationId xmlns:a16="http://schemas.microsoft.com/office/drawing/2014/main" id="{9FB3FF56-A61D-4440-8474-E0E6D5941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801" y="1577847"/>
              <a:ext cx="811868" cy="8118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AREC Program">
              <a:extLst>
                <a:ext uri="{FF2B5EF4-FFF2-40B4-BE49-F238E27FC236}">
                  <a16:creationId xmlns:a16="http://schemas.microsoft.com/office/drawing/2014/main" id="{CDDF4939-6E78-4C5D-8961-20AB42B8BE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774" y="1609858"/>
              <a:ext cx="482321" cy="364016"/>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17">
              <a:extLst>
                <a:ext uri="{FF2B5EF4-FFF2-40B4-BE49-F238E27FC236}">
                  <a16:creationId xmlns:a16="http://schemas.microsoft.com/office/drawing/2014/main" id="{3C0CC344-D45E-4B29-8C2D-9F095B26EBA7}"/>
                </a:ext>
              </a:extLst>
            </p:cNvPr>
            <p:cNvSpPr txBox="1">
              <a:spLocks noChangeArrowheads="1"/>
            </p:cNvSpPr>
            <p:nvPr/>
          </p:nvSpPr>
          <p:spPr bwMode="auto">
            <a:xfrm>
              <a:off x="3941934" y="1579027"/>
              <a:ext cx="1148249" cy="611752"/>
            </a:xfrm>
            <a:prstGeom prst="rect">
              <a:avLst/>
            </a:prstGeom>
            <a:solidFill>
              <a:srgbClr val="00256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r>
                <a:rPr lang="ru" sz="4000" dirty="0">
                  <a:latin typeface="Garamond" panose="02020404030301010803" pitchFamily="18" charset="0"/>
                </a:rPr>
                <a:t>АБР</a:t>
              </a:r>
            </a:p>
          </p:txBody>
        </p:sp>
      </p:grpSp>
    </p:spTree>
    <p:extLst>
      <p:ext uri="{BB962C8B-B14F-4D97-AF65-F5344CB8AC3E}">
        <p14:creationId xmlns:p14="http://schemas.microsoft.com/office/powerpoint/2010/main" val="152546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13D0B-8370-4625-8300-B0304A6E54F8}"/>
              </a:ext>
            </a:extLst>
          </p:cNvPr>
          <p:cNvSpPr>
            <a:spLocks noGrp="1"/>
          </p:cNvSpPr>
          <p:nvPr>
            <p:ph type="title"/>
          </p:nvPr>
        </p:nvSpPr>
        <p:spPr/>
        <p:txBody>
          <a:bodyPr/>
          <a:lstStyle/>
          <a:p>
            <a:r>
              <a:rPr lang="ru" dirty="0"/>
              <a:t>Типы триггеров</a:t>
            </a:r>
            <a:endParaRPr lang="en-GB" dirty="0"/>
          </a:p>
        </p:txBody>
      </p:sp>
      <p:sp>
        <p:nvSpPr>
          <p:cNvPr id="3" name="Text Placeholder 2">
            <a:extLst>
              <a:ext uri="{FF2B5EF4-FFF2-40B4-BE49-F238E27FC236}">
                <a16:creationId xmlns:a16="http://schemas.microsoft.com/office/drawing/2014/main" id="{B4902A55-C8D3-4B63-B9E5-572F77AEAB02}"/>
              </a:ext>
            </a:extLst>
          </p:cNvPr>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id="{EE291127-622B-4D57-AA71-64A58445CD3F}"/>
              </a:ext>
            </a:extLst>
          </p:cNvPr>
          <p:cNvSpPr>
            <a:spLocks noGrp="1"/>
          </p:cNvSpPr>
          <p:nvPr>
            <p:ph idx="1"/>
          </p:nvPr>
        </p:nvSpPr>
        <p:spPr>
          <a:xfrm>
            <a:off x="603997" y="1458224"/>
            <a:ext cx="5387000" cy="4238332"/>
          </a:xfrm>
        </p:spPr>
        <p:txBody>
          <a:bodyPr vert="horz" lIns="0" tIns="0" rIns="0" bIns="0" rtlCol="0" anchor="t">
            <a:noAutofit/>
          </a:bodyPr>
          <a:lstStyle/>
          <a:p>
            <a:pPr marL="285750" indent="-285750">
              <a:buClr>
                <a:schemeClr val="accent1"/>
              </a:buClr>
              <a:buSzPct val="125000"/>
              <a:buFont typeface="Wingdings" panose="05000000000000000000" pitchFamily="2" charset="2"/>
              <a:buChar char="§"/>
            </a:pPr>
            <a:r>
              <a:rPr lang="ru" sz="1600" b="0" dirty="0">
                <a:latin typeface="Arial"/>
                <a:ea typeface="Calibri" panose="020F0502020204030204" pitchFamily="34" charset="0"/>
                <a:cs typeface="Arial"/>
              </a:rPr>
              <a:t>Триггер </a:t>
            </a:r>
            <a:r>
              <a:rPr lang="ru-RU" sz="1600" b="0" dirty="0">
                <a:latin typeface="Arial"/>
                <a:ea typeface="Calibri" panose="020F0502020204030204" pitchFamily="34" charset="0"/>
                <a:cs typeface="Arial"/>
              </a:rPr>
              <a:t>катастрофной</a:t>
            </a:r>
            <a:r>
              <a:rPr lang="ru" sz="1600" b="0" dirty="0">
                <a:latin typeface="Arial"/>
                <a:ea typeface="Calibri" panose="020F0502020204030204" pitchFamily="34" charset="0"/>
                <a:cs typeface="Arial"/>
              </a:rPr>
              <a:t> облигации определяет условия, которые могут привести к передаче основного долга спонсору (т.е. к выплате).</a:t>
            </a:r>
            <a:endParaRPr lang="en-GB" sz="1600" b="0" dirty="0">
              <a:latin typeface="Arial"/>
              <a:cs typeface="Arial"/>
            </a:endParaRPr>
          </a:p>
          <a:p>
            <a:pPr marL="285750" indent="-285750">
              <a:buClr>
                <a:schemeClr val="accent1"/>
              </a:buClr>
              <a:buSzPct val="125000"/>
              <a:buFont typeface="Wingdings" panose="05000000000000000000" pitchFamily="2" charset="2"/>
              <a:buChar char="§"/>
            </a:pPr>
            <a:r>
              <a:rPr lang="ru" sz="1600" b="0" dirty="0"/>
              <a:t>Триггеры компенсации обеспечивают более полную защиту, но они не могут сравниться с быстрыми выплатами, предлагаемыми параметрическими продуктами, которые могут принимать разные формы.</a:t>
            </a:r>
            <a:endParaRPr lang="en-GB" sz="1600" b="0" dirty="0">
              <a:cs typeface="Arial"/>
            </a:endParaRPr>
          </a:p>
          <a:p>
            <a:pPr marL="285750" indent="-285750">
              <a:buClr>
                <a:schemeClr val="accent1"/>
              </a:buClr>
              <a:buSzPct val="125000"/>
              <a:buFont typeface="Wingdings" panose="05000000000000000000" pitchFamily="2" charset="2"/>
              <a:buChar char="§"/>
            </a:pPr>
            <a:r>
              <a:rPr lang="ru" sz="1600" b="0" dirty="0"/>
              <a:t>Самый простой (полностью параметрический) триггер предлагает наибольшую прозрачность, но потенциально б</a:t>
            </a:r>
            <a:r>
              <a:rPr lang="ru" sz="1600" b="0" i="1" dirty="0"/>
              <a:t>о</a:t>
            </a:r>
            <a:r>
              <a:rPr lang="ru" sz="1600" b="0" dirty="0"/>
              <a:t>льший базовый риск.</a:t>
            </a:r>
            <a:endParaRPr lang="en-GB" sz="1600" b="0" dirty="0">
              <a:cs typeface="Arial"/>
            </a:endParaRPr>
          </a:p>
          <a:p>
            <a:pPr marL="285750" indent="-285750">
              <a:buClr>
                <a:schemeClr val="accent1"/>
              </a:buClr>
              <a:buSzPct val="125000"/>
              <a:buFont typeface="Wingdings" panose="05000000000000000000" pitchFamily="2" charset="2"/>
              <a:buChar char="§"/>
            </a:pPr>
            <a:r>
              <a:rPr lang="ru" sz="1600" b="0" dirty="0">
                <a:cs typeface="Arial"/>
              </a:rPr>
              <a:t>Смоделированный убыток может снизить базисный риск, но его сложность и непрозрачность повышают вероятность «политического базисного риска».</a:t>
            </a:r>
          </a:p>
          <a:p>
            <a:pPr marL="285750" indent="-285750">
              <a:buClr>
                <a:schemeClr val="accent1"/>
              </a:buClr>
              <a:buSzPct val="125000"/>
              <a:buFont typeface="Wingdings" panose="05000000000000000000" pitchFamily="2" charset="2"/>
              <a:buChar char="§"/>
            </a:pPr>
            <a:r>
              <a:rPr lang="ru" sz="1600" b="0" dirty="0"/>
              <a:t>Параметрический индекс, который предлагает относительную прозрачность и более низкий фактический и политический базовый риск, вероятно, обеспечит оптимальное решение.</a:t>
            </a:r>
            <a:endParaRPr lang="en-GB" sz="1600" b="0" dirty="0">
              <a:cs typeface="Arial"/>
            </a:endParaRPr>
          </a:p>
        </p:txBody>
      </p:sp>
      <p:sp>
        <p:nvSpPr>
          <p:cNvPr id="5" name="Slide Number Placeholder 4">
            <a:extLst>
              <a:ext uri="{FF2B5EF4-FFF2-40B4-BE49-F238E27FC236}">
                <a16:creationId xmlns:a16="http://schemas.microsoft.com/office/drawing/2014/main" id="{94BB853E-8701-44AE-8CBE-B5C95E1A7515}"/>
              </a:ext>
            </a:extLst>
          </p:cNvPr>
          <p:cNvSpPr>
            <a:spLocks noGrp="1"/>
          </p:cNvSpPr>
          <p:nvPr>
            <p:ph type="sldNum" sz="quarter" idx="4"/>
          </p:nvPr>
        </p:nvSpPr>
        <p:spPr/>
        <p:txBody>
          <a:bodyPr/>
          <a:lstStyle/>
          <a:p>
            <a:fld id="{2083E393-C0BF-4ED8-8545-7E4C90AFF831}" type="slidenum">
              <a:rPr lang="en-US" smtClean="0"/>
              <a:pPr/>
              <a:t>9</a:t>
            </a:fld>
            <a:endParaRPr lang="en-US"/>
          </a:p>
        </p:txBody>
      </p:sp>
      <p:grpSp>
        <p:nvGrpSpPr>
          <p:cNvPr id="18" name="Group 1">
            <a:extLst>
              <a:ext uri="{FF2B5EF4-FFF2-40B4-BE49-F238E27FC236}">
                <a16:creationId xmlns:a16="http://schemas.microsoft.com/office/drawing/2014/main" id="{BE27B400-9B81-4E40-9B1B-D951D4ED8324}"/>
              </a:ext>
            </a:extLst>
          </p:cNvPr>
          <p:cNvGrpSpPr>
            <a:grpSpLocks/>
          </p:cNvGrpSpPr>
          <p:nvPr/>
        </p:nvGrpSpPr>
        <p:grpSpPr bwMode="auto">
          <a:xfrm>
            <a:off x="5941401" y="1539425"/>
            <a:ext cx="5387000" cy="4549114"/>
            <a:chOff x="4837792" y="3449638"/>
            <a:chExt cx="3944258" cy="2702856"/>
          </a:xfrm>
        </p:grpSpPr>
        <p:sp>
          <p:nvSpPr>
            <p:cNvPr id="19" name="Freeform 9">
              <a:extLst>
                <a:ext uri="{FF2B5EF4-FFF2-40B4-BE49-F238E27FC236}">
                  <a16:creationId xmlns:a16="http://schemas.microsoft.com/office/drawing/2014/main" id="{A094A542-3260-4B96-B822-F45785DB9634}"/>
                </a:ext>
              </a:extLst>
            </p:cNvPr>
            <p:cNvSpPr>
              <a:spLocks noEditPoints="1"/>
            </p:cNvSpPr>
            <p:nvPr/>
          </p:nvSpPr>
          <p:spPr bwMode="auto">
            <a:xfrm>
              <a:off x="5130807" y="5678488"/>
              <a:ext cx="3651243" cy="73233"/>
            </a:xfrm>
            <a:custGeom>
              <a:avLst/>
              <a:gdLst>
                <a:gd name="T0" fmla="*/ 0 w 3185"/>
                <a:gd name="T1" fmla="*/ 2147483647 h 46"/>
                <a:gd name="T2" fmla="*/ 2147483647 w 3185"/>
                <a:gd name="T3" fmla="*/ 2147483647 h 46"/>
                <a:gd name="T4" fmla="*/ 2147483647 w 3185"/>
                <a:gd name="T5" fmla="*/ 2147483647 h 46"/>
                <a:gd name="T6" fmla="*/ 0 w 3185"/>
                <a:gd name="T7" fmla="*/ 2147483647 h 46"/>
                <a:gd name="T8" fmla="*/ 0 w 3185"/>
                <a:gd name="T9" fmla="*/ 2147483647 h 46"/>
                <a:gd name="T10" fmla="*/ 2147483647 w 3185"/>
                <a:gd name="T11" fmla="*/ 0 h 46"/>
                <a:gd name="T12" fmla="*/ 2147483647 w 3185"/>
                <a:gd name="T13" fmla="*/ 2147483647 h 46"/>
                <a:gd name="T14" fmla="*/ 2147483647 w 3185"/>
                <a:gd name="T15" fmla="*/ 2147483647 h 46"/>
                <a:gd name="T16" fmla="*/ 2147483647 w 318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85" h="46">
                  <a:moveTo>
                    <a:pt x="0" y="18"/>
                  </a:moveTo>
                  <a:lnTo>
                    <a:pt x="3147" y="18"/>
                  </a:lnTo>
                  <a:lnTo>
                    <a:pt x="3147" y="28"/>
                  </a:lnTo>
                  <a:lnTo>
                    <a:pt x="0" y="28"/>
                  </a:lnTo>
                  <a:lnTo>
                    <a:pt x="0" y="18"/>
                  </a:lnTo>
                  <a:close/>
                  <a:moveTo>
                    <a:pt x="3139" y="0"/>
                  </a:moveTo>
                  <a:lnTo>
                    <a:pt x="3185" y="23"/>
                  </a:lnTo>
                  <a:lnTo>
                    <a:pt x="3139" y="46"/>
                  </a:lnTo>
                  <a:lnTo>
                    <a:pt x="3139" y="0"/>
                  </a:lnTo>
                  <a:close/>
                </a:path>
              </a:pathLst>
            </a:custGeom>
            <a:solidFill>
              <a:srgbClr val="000000"/>
            </a:solidFill>
            <a:ln w="1588" cap="flat">
              <a:solidFill>
                <a:srgbClr val="000000"/>
              </a:solidFill>
              <a:prstDash val="solid"/>
              <a:bevel/>
              <a:headEnd/>
              <a:tailEnd/>
            </a:ln>
          </p:spPr>
          <p:txBody>
            <a:bodyPr/>
            <a:lstStyle/>
            <a:p>
              <a:pPr algn="ctr">
                <a:defRPr/>
              </a:pPr>
              <a:endParaRPr lang="en-US" sz="500" dirty="0">
                <a:solidFill>
                  <a:srgbClr val="FFFFFF"/>
                </a:solidFill>
              </a:endParaRPr>
            </a:p>
          </p:txBody>
        </p:sp>
        <p:sp>
          <p:nvSpPr>
            <p:cNvPr id="20" name="Freeform 10">
              <a:extLst>
                <a:ext uri="{FF2B5EF4-FFF2-40B4-BE49-F238E27FC236}">
                  <a16:creationId xmlns:a16="http://schemas.microsoft.com/office/drawing/2014/main" id="{7159CD18-C803-4DF5-AFBF-FC7D0F91A50D}"/>
                </a:ext>
              </a:extLst>
            </p:cNvPr>
            <p:cNvSpPr>
              <a:spLocks noEditPoints="1"/>
            </p:cNvSpPr>
            <p:nvPr/>
          </p:nvSpPr>
          <p:spPr bwMode="auto">
            <a:xfrm>
              <a:off x="5111354" y="3449638"/>
              <a:ext cx="46518" cy="2266758"/>
            </a:xfrm>
            <a:custGeom>
              <a:avLst/>
              <a:gdLst>
                <a:gd name="T0" fmla="*/ 2147483647 w 45"/>
                <a:gd name="T1" fmla="*/ 2147483647 h 2082"/>
                <a:gd name="T2" fmla="*/ 2147483647 w 45"/>
                <a:gd name="T3" fmla="*/ 2147483647 h 2082"/>
                <a:gd name="T4" fmla="*/ 2147483647 w 45"/>
                <a:gd name="T5" fmla="*/ 2147483647 h 2082"/>
                <a:gd name="T6" fmla="*/ 2147483647 w 45"/>
                <a:gd name="T7" fmla="*/ 2147483647 h 2082"/>
                <a:gd name="T8" fmla="*/ 2147483647 w 45"/>
                <a:gd name="T9" fmla="*/ 2147483647 h 2082"/>
                <a:gd name="T10" fmla="*/ 0 w 45"/>
                <a:gd name="T11" fmla="*/ 2147483647 h 2082"/>
                <a:gd name="T12" fmla="*/ 2147483647 w 45"/>
                <a:gd name="T13" fmla="*/ 0 h 2082"/>
                <a:gd name="T14" fmla="*/ 2147483647 w 45"/>
                <a:gd name="T15" fmla="*/ 2147483647 h 2082"/>
                <a:gd name="T16" fmla="*/ 0 w 45"/>
                <a:gd name="T17" fmla="*/ 2147483647 h 20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82">
                  <a:moveTo>
                    <a:pt x="12" y="2082"/>
                  </a:moveTo>
                  <a:lnTo>
                    <a:pt x="18" y="38"/>
                  </a:lnTo>
                  <a:lnTo>
                    <a:pt x="27" y="38"/>
                  </a:lnTo>
                  <a:lnTo>
                    <a:pt x="21" y="2082"/>
                  </a:lnTo>
                  <a:lnTo>
                    <a:pt x="12" y="2082"/>
                  </a:lnTo>
                  <a:close/>
                  <a:moveTo>
                    <a:pt x="0" y="46"/>
                  </a:moveTo>
                  <a:lnTo>
                    <a:pt x="23" y="0"/>
                  </a:lnTo>
                  <a:lnTo>
                    <a:pt x="45" y="46"/>
                  </a:lnTo>
                  <a:lnTo>
                    <a:pt x="0" y="46"/>
                  </a:lnTo>
                  <a:close/>
                </a:path>
              </a:pathLst>
            </a:custGeom>
            <a:solidFill>
              <a:srgbClr val="000000"/>
            </a:solidFill>
            <a:ln w="1588" cap="flat">
              <a:solidFill>
                <a:srgbClr val="000000"/>
              </a:solidFill>
              <a:prstDash val="solid"/>
              <a:bevel/>
              <a:headEnd/>
              <a:tailEnd/>
            </a:ln>
          </p:spPr>
          <p:txBody>
            <a:bodyPr/>
            <a:lstStyle/>
            <a:p>
              <a:pPr algn="ctr">
                <a:defRPr/>
              </a:pPr>
              <a:endParaRPr lang="en-US" sz="500" dirty="0">
                <a:solidFill>
                  <a:srgbClr val="FFFFFF"/>
                </a:solidFill>
              </a:endParaRPr>
            </a:p>
          </p:txBody>
        </p:sp>
        <p:sp>
          <p:nvSpPr>
            <p:cNvPr id="21" name="Rectangle 12">
              <a:extLst>
                <a:ext uri="{FF2B5EF4-FFF2-40B4-BE49-F238E27FC236}">
                  <a16:creationId xmlns:a16="http://schemas.microsoft.com/office/drawing/2014/main" id="{544CA4C5-E7D3-4434-9C9D-D4B9730EBF46}"/>
                </a:ext>
              </a:extLst>
            </p:cNvPr>
            <p:cNvSpPr>
              <a:spLocks noChangeArrowheads="1"/>
            </p:cNvSpPr>
            <p:nvPr/>
          </p:nvSpPr>
          <p:spPr bwMode="auto">
            <a:xfrm>
              <a:off x="5985047" y="5806860"/>
              <a:ext cx="1903011" cy="1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ru" sz="1200" b="1" dirty="0"/>
                <a:t>Базовый риск для эмитента</a:t>
              </a:r>
              <a:endParaRPr lang="en-US" sz="1200" dirty="0"/>
            </a:p>
          </p:txBody>
        </p:sp>
        <p:sp>
          <p:nvSpPr>
            <p:cNvPr id="22" name="Rectangle 13">
              <a:extLst>
                <a:ext uri="{FF2B5EF4-FFF2-40B4-BE49-F238E27FC236}">
                  <a16:creationId xmlns:a16="http://schemas.microsoft.com/office/drawing/2014/main" id="{7477739D-89BD-47C7-AE72-7152983331C1}"/>
                </a:ext>
              </a:extLst>
            </p:cNvPr>
            <p:cNvSpPr>
              <a:spLocks noChangeArrowheads="1"/>
            </p:cNvSpPr>
            <p:nvPr/>
          </p:nvSpPr>
          <p:spPr bwMode="auto">
            <a:xfrm rot="16200000">
              <a:off x="4105995" y="4538056"/>
              <a:ext cx="1625887" cy="16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defRPr/>
              </a:pPr>
              <a:r>
                <a:rPr lang="ru" sz="1200" b="1"/>
                <a:t>Прозрачность для инвесторов</a:t>
              </a:r>
              <a:endParaRPr lang="en-US" sz="1200" dirty="0"/>
            </a:p>
          </p:txBody>
        </p:sp>
        <p:sp>
          <p:nvSpPr>
            <p:cNvPr id="23" name="Oval 14">
              <a:extLst>
                <a:ext uri="{FF2B5EF4-FFF2-40B4-BE49-F238E27FC236}">
                  <a16:creationId xmlns:a16="http://schemas.microsoft.com/office/drawing/2014/main" id="{1A7DCB65-1F16-432F-B3A0-9F45B251AAA1}"/>
                </a:ext>
              </a:extLst>
            </p:cNvPr>
            <p:cNvSpPr>
              <a:spLocks noChangeArrowheads="1"/>
            </p:cNvSpPr>
            <p:nvPr/>
          </p:nvSpPr>
          <p:spPr bwMode="auto">
            <a:xfrm>
              <a:off x="5178171" y="5256324"/>
              <a:ext cx="1156184" cy="436810"/>
            </a:xfrm>
            <a:prstGeom prst="ellipse">
              <a:avLst/>
            </a:prstGeom>
            <a:solidFill>
              <a:schemeClr val="accent5"/>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ru" sz="800" b="1" dirty="0">
                  <a:solidFill>
                    <a:schemeClr val="bg1"/>
                  </a:solidFill>
                </a:rPr>
                <a:t>Возмещение</a:t>
              </a:r>
            </a:p>
          </p:txBody>
        </p:sp>
        <p:sp>
          <p:nvSpPr>
            <p:cNvPr id="24" name="Oval 15">
              <a:extLst>
                <a:ext uri="{FF2B5EF4-FFF2-40B4-BE49-F238E27FC236}">
                  <a16:creationId xmlns:a16="http://schemas.microsoft.com/office/drawing/2014/main" id="{788A5DEC-CF05-4A59-B43C-B38A3F3490F9}"/>
                </a:ext>
              </a:extLst>
            </p:cNvPr>
            <p:cNvSpPr>
              <a:spLocks noChangeArrowheads="1"/>
            </p:cNvSpPr>
            <p:nvPr/>
          </p:nvSpPr>
          <p:spPr bwMode="auto">
            <a:xfrm>
              <a:off x="6137288" y="4331011"/>
              <a:ext cx="1155339" cy="435948"/>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defRPr/>
              </a:pPr>
              <a:r>
                <a:rPr lang="ru" sz="800" b="1">
                  <a:solidFill>
                    <a:schemeClr val="bg1"/>
                  </a:solidFill>
                </a:rPr>
                <a:t>Смоделированные потери</a:t>
              </a:r>
            </a:p>
          </p:txBody>
        </p:sp>
        <p:sp>
          <p:nvSpPr>
            <p:cNvPr id="25" name="Oval 16">
              <a:extLst>
                <a:ext uri="{FF2B5EF4-FFF2-40B4-BE49-F238E27FC236}">
                  <a16:creationId xmlns:a16="http://schemas.microsoft.com/office/drawing/2014/main" id="{7614E37F-BC39-4642-B83F-BE5815656707}"/>
                </a:ext>
              </a:extLst>
            </p:cNvPr>
            <p:cNvSpPr>
              <a:spLocks noChangeArrowheads="1"/>
            </p:cNvSpPr>
            <p:nvPr/>
          </p:nvSpPr>
          <p:spPr bwMode="auto">
            <a:xfrm>
              <a:off x="7496461" y="3487547"/>
              <a:ext cx="1155339" cy="436810"/>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pPr algn="ctr">
                <a:defRPr/>
              </a:pPr>
              <a:r>
                <a:rPr lang="ru" sz="800" b="1">
                  <a:solidFill>
                    <a:srgbClr val="FFFFFF"/>
                  </a:solidFill>
                </a:rPr>
                <a:t>Чисто параметрический</a:t>
              </a:r>
            </a:p>
          </p:txBody>
        </p:sp>
        <p:sp>
          <p:nvSpPr>
            <p:cNvPr id="26" name="Oval 17">
              <a:extLst>
                <a:ext uri="{FF2B5EF4-FFF2-40B4-BE49-F238E27FC236}">
                  <a16:creationId xmlns:a16="http://schemas.microsoft.com/office/drawing/2014/main" id="{6AA1D759-CE70-4133-80B6-A432B5633DD6}"/>
                </a:ext>
              </a:extLst>
            </p:cNvPr>
            <p:cNvSpPr>
              <a:spLocks noChangeArrowheads="1"/>
            </p:cNvSpPr>
            <p:nvPr/>
          </p:nvSpPr>
          <p:spPr bwMode="auto">
            <a:xfrm>
              <a:off x="7048196" y="4003619"/>
              <a:ext cx="1156185" cy="435087"/>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defRPr/>
              </a:pPr>
              <a:r>
                <a:rPr lang="ru" sz="800" b="1">
                  <a:solidFill>
                    <a:schemeClr val="bg1"/>
                  </a:solidFill>
                </a:rPr>
                <a:t>Параметрический индекс</a:t>
              </a:r>
            </a:p>
          </p:txBody>
        </p:sp>
        <p:sp>
          <p:nvSpPr>
            <p:cNvPr id="27" name="Rectangle 18">
              <a:extLst>
                <a:ext uri="{FF2B5EF4-FFF2-40B4-BE49-F238E27FC236}">
                  <a16:creationId xmlns:a16="http://schemas.microsoft.com/office/drawing/2014/main" id="{975C31F9-7B54-4A73-95E5-AD34FCABC5A3}"/>
                </a:ext>
              </a:extLst>
            </p:cNvPr>
            <p:cNvSpPr>
              <a:spLocks noChangeArrowheads="1"/>
            </p:cNvSpPr>
            <p:nvPr/>
          </p:nvSpPr>
          <p:spPr bwMode="auto">
            <a:xfrm>
              <a:off x="5178171" y="6024834"/>
              <a:ext cx="3504077" cy="1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ru" sz="1200" b="1" i="1" dirty="0"/>
                <a:t>Повышенная стоимость и сложность структуры</a:t>
              </a:r>
              <a:endParaRPr lang="en-US" sz="1200" i="1" dirty="0"/>
            </a:p>
          </p:txBody>
        </p:sp>
        <p:sp>
          <p:nvSpPr>
            <p:cNvPr id="28" name="Line 19">
              <a:extLst>
                <a:ext uri="{FF2B5EF4-FFF2-40B4-BE49-F238E27FC236}">
                  <a16:creationId xmlns:a16="http://schemas.microsoft.com/office/drawing/2014/main" id="{27740383-5D28-466D-B112-8B6BB9575CDD}"/>
                </a:ext>
              </a:extLst>
            </p:cNvPr>
            <p:cNvSpPr>
              <a:spLocks noChangeShapeType="1"/>
            </p:cNvSpPr>
            <p:nvPr/>
          </p:nvSpPr>
          <p:spPr bwMode="auto">
            <a:xfrm flipH="1">
              <a:off x="5178171" y="5994680"/>
              <a:ext cx="350407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500" dirty="0"/>
            </a:p>
          </p:txBody>
        </p:sp>
        <p:sp>
          <p:nvSpPr>
            <p:cNvPr id="29" name="Oval 15">
              <a:extLst>
                <a:ext uri="{FF2B5EF4-FFF2-40B4-BE49-F238E27FC236}">
                  <a16:creationId xmlns:a16="http://schemas.microsoft.com/office/drawing/2014/main" id="{CDA58A8A-3B72-4F34-9553-FE2E8956A46D}"/>
                </a:ext>
              </a:extLst>
            </p:cNvPr>
            <p:cNvSpPr>
              <a:spLocks noChangeArrowheads="1"/>
            </p:cNvSpPr>
            <p:nvPr/>
          </p:nvSpPr>
          <p:spPr bwMode="auto">
            <a:xfrm>
              <a:off x="5673799" y="4794529"/>
              <a:ext cx="1155339" cy="435948"/>
            </a:xfrm>
            <a:prstGeom prst="ellipse">
              <a:avLst/>
            </a:prstGeom>
            <a:solidFill>
              <a:schemeClr val="tx2"/>
            </a:solidFill>
            <a:ln>
              <a:noFill/>
            </a:ln>
          </p:spPr>
          <p:txBody>
            <a:bodyPr wrap="none" anchor="ctr"/>
            <a:lstStyle/>
            <a:p>
              <a:pPr algn="ctr">
                <a:defRPr/>
              </a:pPr>
              <a:r>
                <a:rPr lang="ru" sz="800" b="1">
                  <a:solidFill>
                    <a:schemeClr val="bg1"/>
                  </a:solidFill>
                </a:rPr>
                <a:t>Гибридный триггер</a:t>
              </a:r>
            </a:p>
          </p:txBody>
        </p:sp>
      </p:grpSp>
    </p:spTree>
    <p:extLst>
      <p:ext uri="{BB962C8B-B14F-4D97-AF65-F5344CB8AC3E}">
        <p14:creationId xmlns:p14="http://schemas.microsoft.com/office/powerpoint/2010/main" val="21696913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WT_DIALOGNAME" val="Title Image Slide"/>
  <p:tag name="WT_SHORTNAME" val="BASIC"/>
  <p:tag name="WT_ASSOCIATEDSLIDES" val=""/>
  <p:tag name="WT_INNEWPRESENTATION" val="YES"/>
  <p:tag name="WT_ONINSERTSLIDEDLG" val="YES"/>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390D9F68-8868-4B21-9FB6-13C3232A8E4F}" vid="{5DB9451D-CFBA-497A-BE26-2C5E7D8B12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A2331490FAB84187599CEBF7E09D84" ma:contentTypeVersion="12" ma:contentTypeDescription="Create a new document." ma:contentTypeScope="" ma:versionID="c41b640af76519e394bd5fd6847baeeb">
  <xsd:schema xmlns:xsd="http://www.w3.org/2001/XMLSchema" xmlns:xs="http://www.w3.org/2001/XMLSchema" xmlns:p="http://schemas.microsoft.com/office/2006/metadata/properties" xmlns:ns2="ea74eb43-1038-4b3a-ada2-9ad93252435c" xmlns:ns3="f36d8b79-05ee-4091-ab2d-77e9bc8c3a4d" targetNamespace="http://schemas.microsoft.com/office/2006/metadata/properties" ma:root="true" ma:fieldsID="4102832efb432a330e57f73ac43afd9b" ns2:_="" ns3:_="">
    <xsd:import namespace="ea74eb43-1038-4b3a-ada2-9ad93252435c"/>
    <xsd:import namespace="f36d8b79-05ee-4091-ab2d-77e9bc8c3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4eb43-1038-4b3a-ada2-9ad932524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6d8b79-05ee-4091-ab2d-77e9bc8c3a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DA7F6A-9A59-4A60-8ED5-B19A6E42DFD9}">
  <ds:schemaRefs>
    <ds:schemaRef ds:uri="ea74eb43-1038-4b3a-ada2-9ad93252435c"/>
    <ds:schemaRef ds:uri="f36d8b79-05ee-4091-ab2d-77e9bc8c3a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7BDDD36-C860-43BD-A381-027F8FE093C4}">
  <ds:schemaRefs>
    <ds:schemaRef ds:uri="http://schemas.microsoft.com/sharepoint/v3/contenttype/forms"/>
  </ds:schemaRefs>
</ds:datastoreItem>
</file>

<file path=customXml/itemProps3.xml><?xml version="1.0" encoding="utf-8"?>
<ds:datastoreItem xmlns:ds="http://schemas.openxmlformats.org/officeDocument/2006/customXml" ds:itemID="{33702011-021B-4ED8-8B95-25B637B9A1F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994</TotalTime>
  <Words>3597</Words>
  <Application>Microsoft Office PowerPoint</Application>
  <PresentationFormat>Widescreen</PresentationFormat>
  <Paragraphs>391</Paragraphs>
  <Slides>28</Slides>
  <Notes>4</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Garamond</vt:lpstr>
      <vt:lpstr>Wingdings</vt:lpstr>
      <vt:lpstr>WTW</vt:lpstr>
      <vt:lpstr>1_WTW</vt:lpstr>
      <vt:lpstr>Сессия 9: Облигации для оказания помощи при стихийных бедствиях</vt:lpstr>
      <vt:lpstr>Задачи</vt:lpstr>
      <vt:lpstr>Обзор ILS и катастрофных облигаций</vt:lpstr>
      <vt:lpstr>На пути к облигациям для оказания помощи при стихийных бедствиях</vt:lpstr>
      <vt:lpstr>Возможности и варианты для облигаций помощи при стихийных бедствиях в Центральной Азии</vt:lpstr>
      <vt:lpstr>Hazards</vt:lpstr>
      <vt:lpstr>Peril and Country Combination Options</vt:lpstr>
      <vt:lpstr>Структура: Использование программы глобальных среднесрочных  облигаций АБР в рамках целевого механизма финансирования (SPV#)</vt:lpstr>
      <vt:lpstr>Типы триггеров</vt:lpstr>
      <vt:lpstr>Выбор места листинга</vt:lpstr>
      <vt:lpstr>Оптимизация стоимости облигаций для оказания помощи  при стихийных бедствиях</vt:lpstr>
      <vt:lpstr>Моделирование рисков для облигаций ЦАРЭС для оказания помощи при стихийных бедствиях</vt:lpstr>
      <vt:lpstr>Что моделируется?</vt:lpstr>
      <vt:lpstr>Ценовые предположения</vt:lpstr>
      <vt:lpstr>Структура выплат DRB</vt:lpstr>
      <vt:lpstr>Структура выплат DRB (продолжение)</vt:lpstr>
      <vt:lpstr>Страновые и портфельные модели</vt:lpstr>
      <vt:lpstr>Страновые модели – риск землетрясений</vt:lpstr>
      <vt:lpstr>Страновые модели – риск наводнений</vt:lpstr>
      <vt:lpstr>Ожидаемое возмещение по опасностям и странам</vt:lpstr>
      <vt:lpstr>Diversification Benefit</vt:lpstr>
      <vt:lpstr>Пример транзакции</vt:lpstr>
      <vt:lpstr>Реализация</vt:lpstr>
      <vt:lpstr>Дорожная карта</vt:lpstr>
      <vt:lpstr>Роль АБР</vt:lpstr>
      <vt:lpstr>Резюме</vt:lpstr>
      <vt:lpstr>Вопросы и ответы</vt:lpstr>
      <vt:lpstr>Отказ от ответственности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Inception Meeting</dc:title>
  <dc:creator>Au, Christopher</dc:creator>
  <cp:lastModifiedBy>Baskerville-Muscutt, Kez (London)</cp:lastModifiedBy>
  <cp:revision>4</cp:revision>
  <dcterms:created xsi:type="dcterms:W3CDTF">2020-08-04T16:42:47Z</dcterms:created>
  <dcterms:modified xsi:type="dcterms:W3CDTF">2022-11-30T06:12:33Z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0x010100B5A2331490FAB84187599CEBF7E09D84</vt:lpwstr>
  </property>
  <property fmtid="{D5CDD505-2E9C-101B-9397-08002B2CF9AE}" pid="3" name="MSIP_Label_d347b247-e90e-43a3-9d7b-004f14ae6873_Enabled">
    <vt:lpwstr>true</vt:lpwstr>
  </property>
  <property fmtid="{D5CDD505-2E9C-101B-9397-08002B2CF9AE}" pid="4" name="MSIP_Label_d347b247-e90e-43a3-9d7b-004f14ae6873_SetDate">
    <vt:lpwstr>2021-09-09T09:17:32Z</vt:lpwstr>
  </property>
  <property fmtid="{D5CDD505-2E9C-101B-9397-08002B2CF9AE}" pid="5" name="MSIP_Label_d347b247-e90e-43a3-9d7b-004f14ae6873_Method">
    <vt:lpwstr>Standard</vt:lpwstr>
  </property>
  <property fmtid="{D5CDD505-2E9C-101B-9397-08002B2CF9AE}" pid="6" name="MSIP_Label_d347b247-e90e-43a3-9d7b-004f14ae6873_Name">
    <vt:lpwstr>d347b247-e90e-43a3-9d7b-004f14ae6873</vt:lpwstr>
  </property>
  <property fmtid="{D5CDD505-2E9C-101B-9397-08002B2CF9AE}" pid="7" name="MSIP_Label_d347b247-e90e-43a3-9d7b-004f14ae6873_SiteId">
    <vt:lpwstr>76e3921f-489b-4b7e-9547-9ea297add9b5</vt:lpwstr>
  </property>
  <property fmtid="{D5CDD505-2E9C-101B-9397-08002B2CF9AE}" pid="8" name="MSIP_Label_d347b247-e90e-43a3-9d7b-004f14ae6873_ActionId">
    <vt:lpwstr>6882d427-935e-4bb0-b23b-b8f89faf5375</vt:lpwstr>
  </property>
  <property fmtid="{D5CDD505-2E9C-101B-9397-08002B2CF9AE}" pid="9" name="MSIP_Label_d347b247-e90e-43a3-9d7b-004f14ae6873_ContentBits">
    <vt:lpwstr>0</vt:lpwstr>
  </property>
  <property fmtid="{D5CDD505-2E9C-101B-9397-08002B2CF9AE}" pid="10" name="MSIP_Label_817d4574-7375-4d17-b29c-6e4c6df0fcb0_Enabled">
    <vt:lpwstr>true</vt:lpwstr>
  </property>
  <property fmtid="{D5CDD505-2E9C-101B-9397-08002B2CF9AE}" pid="11" name="MSIP_Label_817d4574-7375-4d17-b29c-6e4c6df0fcb0_SetDate">
    <vt:lpwstr>2021-09-21T11:31:38Z</vt:lpwstr>
  </property>
  <property fmtid="{D5CDD505-2E9C-101B-9397-08002B2CF9AE}" pid="12" name="MSIP_Label_817d4574-7375-4d17-b29c-6e4c6df0fcb0_Method">
    <vt:lpwstr>Standard</vt:lpwstr>
  </property>
  <property fmtid="{D5CDD505-2E9C-101B-9397-08002B2CF9AE}" pid="13" name="MSIP_Label_817d4574-7375-4d17-b29c-6e4c6df0fcb0_Name">
    <vt:lpwstr>ADB Internal</vt:lpwstr>
  </property>
  <property fmtid="{D5CDD505-2E9C-101B-9397-08002B2CF9AE}" pid="14" name="MSIP_Label_817d4574-7375-4d17-b29c-6e4c6df0fcb0_SiteId">
    <vt:lpwstr>9495d6bb-41c2-4c58-848f-92e52cf3d640</vt:lpwstr>
  </property>
  <property fmtid="{D5CDD505-2E9C-101B-9397-08002B2CF9AE}" pid="15" name="MSIP_Label_817d4574-7375-4d17-b29c-6e4c6df0fcb0_ActionId">
    <vt:lpwstr>f53f6653-6bac-41d5-904b-3863164c5afe</vt:lpwstr>
  </property>
  <property fmtid="{D5CDD505-2E9C-101B-9397-08002B2CF9AE}" pid="16" name="MSIP_Label_817d4574-7375-4d17-b29c-6e4c6df0fcb0_ContentBits">
    <vt:lpwstr>2</vt:lpwstr>
  </property>
</Properties>
</file>