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drawingml.chart+xml" PartName="/ppt/charts/chart3.xml"/>
  <Override ContentType="application/vnd.openxmlformats-officedocument.drawingml.chart+xml" PartName="/ppt/charts/chart2.xml"/>
  <Override ContentType="application/vnd.openxmlformats-officedocument.drawingml.chart+xml" PartName="/ppt/charts/chart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ms-office.chartstyle+xml" PartName="/ppt/charts/style3.xml"/>
  <Override ContentType="application/vnd.ms-office.chartstyle+xml" PartName="/ppt/charts/style1.xml"/>
  <Override ContentType="application/vnd.ms-office.chartstyle+xml" PartName="/ppt/charts/style2.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63"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Lst>
  <p:sldSz cy="6858000" cx="12192000"/>
  <p:notesSz cx="6985000" cy="92837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orient="horz" pos="300">
          <p15:clr>
            <a:srgbClr val="A4A3A4"/>
          </p15:clr>
        </p15:guide>
        <p15:guide id="3" orient="horz" pos="960">
          <p15:clr>
            <a:srgbClr val="A4A3A4"/>
          </p15:clr>
        </p15:guide>
        <p15:guide id="4" orient="horz" pos="4032">
          <p15:clr>
            <a:srgbClr val="A4A3A4"/>
          </p15:clr>
        </p15:guide>
        <p15:guide id="5" orient="horz" pos="3840">
          <p15:clr>
            <a:srgbClr val="A4A3A4"/>
          </p15:clr>
        </p15:guide>
        <p15:guide id="6" pos="4608">
          <p15:clr>
            <a:srgbClr val="A4A3A4"/>
          </p15:clr>
        </p15:guide>
        <p15:guide id="7" pos="363">
          <p15:clr>
            <a:srgbClr val="A4A3A4"/>
          </p15:clr>
        </p15:guide>
        <p15:guide id="8" pos="7296">
          <p15:clr>
            <a:srgbClr val="A4A3A4"/>
          </p15:clr>
        </p15:guide>
        <p15:guide id="9" pos="1663">
          <p15:clr>
            <a:srgbClr val="A4A3A4"/>
          </p15:clr>
        </p15:guide>
        <p15:guide id="10" pos="5888">
          <p15:clr>
            <a:srgbClr val="A4A3A4"/>
          </p15:clr>
        </p15:guide>
        <p15:guide id="11" pos="6016">
          <p15:clr>
            <a:srgbClr val="A4A3A4"/>
          </p15:clr>
        </p15:guide>
        <p15:guide id="12" pos="4480">
          <p15:clr>
            <a:srgbClr val="A4A3A4"/>
          </p15:clr>
        </p15:guide>
        <p15:guide id="13" pos="1792">
          <p15:clr>
            <a:srgbClr val="A4A3A4"/>
          </p15:clr>
        </p15:guide>
        <p15:guide id="14" pos="3053">
          <p15:clr>
            <a:srgbClr val="A4A3A4"/>
          </p15:clr>
        </p15:guide>
        <p15:guide id="15" pos="3200">
          <p15:clr>
            <a:srgbClr val="A4A3A4"/>
          </p15:clr>
        </p15:guide>
      </p15:sldGuideLst>
    </p:ext>
    <p:ext uri="http://customooxmlschemas.google.com/">
      <go:slidesCustomData xmlns:go="http://customooxmlschemas.google.com/" r:id="rId36" roundtripDataSignature="AMtx7mgDVP4OxWZkj/oxx0SaUH0xkTDQ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2DD01AD-A4CC-48CA-987C-017191EC1624}">
  <a:tblStyle styleId="{32DD01AD-A4CC-48CA-987C-017191EC1624}" styleName="Table_0">
    <a:wholeTbl>
      <a:tcTxStyle b="off" i="off">
        <a:font>
          <a:latin typeface="Arial"/>
          <a:ea typeface="Arial"/>
          <a:cs typeface="Arial"/>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AA067BD5-0C92-4DB7-B834-DD08F9E64B0E}"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2152F63A-C791-4909-A61B-4F73A48DD694}" styleName="Table_2">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BE7EC"/>
          </a:solidFill>
        </a:fill>
      </a:tcStyle>
    </a:wholeTbl>
    <a:band1H>
      <a:tcTxStyle/>
      <a:tcStyle>
        <a:fill>
          <a:solidFill>
            <a:srgbClr val="D4CBD8"/>
          </a:solidFill>
        </a:fill>
      </a:tcStyle>
    </a:band1H>
    <a:band2H>
      <a:tcTxStyle/>
    </a:band2H>
    <a:band1V>
      <a:tcTxStyle/>
      <a:tcStyle>
        <a:fill>
          <a:solidFill>
            <a:srgbClr val="D4CBD8"/>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00" orient="horz"/>
        <p:guide pos="960" orient="horz"/>
        <p:guide pos="4032" orient="horz"/>
        <p:guide pos="3840" orient="horz"/>
        <p:guide pos="4608"/>
        <p:guide pos="363"/>
        <p:guide pos="7296"/>
        <p:guide pos="1663"/>
        <p:guide pos="5888"/>
        <p:guide pos="6016"/>
        <p:guide pos="4480"/>
        <p:guide pos="1792"/>
        <p:guide pos="3053"/>
        <p:guide pos="320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slide" Target="slides/slide28.xml"/><Relationship Id="rId12" Type="http://schemas.openxmlformats.org/officeDocument/2006/relationships/slide" Target="slides/slide5.xml"/><Relationship Id="rId34" Type="http://schemas.openxmlformats.org/officeDocument/2006/relationships/slide" Target="slides/slide27.xml"/><Relationship Id="rId15" Type="http://schemas.openxmlformats.org/officeDocument/2006/relationships/slide" Target="slides/slide8.xml"/><Relationship Id="rId14" Type="http://schemas.openxmlformats.org/officeDocument/2006/relationships/slide" Target="slides/slide7.xml"/><Relationship Id="rId36" Type="http://customschemas.google.com/relationships/presentationmetadata" Target="metadata"/><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C:\Users\kez78949\AppData\Local\Microsoft\Windows\INetCache\Content.Outlook\5MCKP0O2\CAREC%20ILS%20function%20chart.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LON3-IT-STFS11P\GROUP\CRH\CRH%20Projects\2004%20ADB%20CAREC\ADB%20Central%20Asia%20Disaster%20Risk%20Shared%20Folder\15%20Portfolio%20Modelling\Country%20template\PortfolioModel_1.8Mult_v6.xlsm"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a:t>Comparison of Recoveries: Step vs Continuous Trigger</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tx>
            <c:strRef>
              <c:f>Sheet1!$Q$1</c:f>
              <c:strCache>
                <c:ptCount val="1"/>
                <c:pt idx="0">
                  <c:v> Recovery (Continuous Function) </c:v>
                </c:pt>
              </c:strCache>
            </c:strRef>
          </c:tx>
          <c:spPr>
            <a:ln w="50800" cap="rnd">
              <a:solidFill>
                <a:schemeClr val="accent3"/>
              </a:solidFill>
              <a:round/>
            </a:ln>
            <a:effectLst/>
          </c:spPr>
          <c:marker>
            <c:symbol val="none"/>
          </c:marker>
          <c:xVal>
            <c:numRef>
              <c:f>Sheet1!$P$2:$P$131</c:f>
              <c:numCache>
                <c:formatCode>General</c:formatCode>
                <c:ptCount val="130"/>
                <c:pt idx="0">
                  <c:v>0</c:v>
                </c:pt>
                <c:pt idx="1">
                  <c:v>1.0001</c:v>
                </c:pt>
                <c:pt idx="2">
                  <c:v>2</c:v>
                </c:pt>
                <c:pt idx="3">
                  <c:v>3</c:v>
                </c:pt>
                <c:pt idx="4">
                  <c:v>4</c:v>
                </c:pt>
                <c:pt idx="5">
                  <c:v>5</c:v>
                </c:pt>
                <c:pt idx="6">
                  <c:v>6</c:v>
                </c:pt>
                <c:pt idx="7">
                  <c:v>7</c:v>
                </c:pt>
                <c:pt idx="8">
                  <c:v>8</c:v>
                </c:pt>
                <c:pt idx="9">
                  <c:v>9</c:v>
                </c:pt>
                <c:pt idx="10">
                  <c:v>9.99</c:v>
                </c:pt>
                <c:pt idx="11">
                  <c:v>10</c:v>
                </c:pt>
                <c:pt idx="12">
                  <c:v>11</c:v>
                </c:pt>
                <c:pt idx="13">
                  <c:v>12</c:v>
                </c:pt>
                <c:pt idx="14">
                  <c:v>13</c:v>
                </c:pt>
                <c:pt idx="15">
                  <c:v>14</c:v>
                </c:pt>
                <c:pt idx="16">
                  <c:v>15</c:v>
                </c:pt>
                <c:pt idx="17">
                  <c:v>16</c:v>
                </c:pt>
                <c:pt idx="18">
                  <c:v>17</c:v>
                </c:pt>
                <c:pt idx="19">
                  <c:v>18</c:v>
                </c:pt>
                <c:pt idx="20">
                  <c:v>19</c:v>
                </c:pt>
                <c:pt idx="21">
                  <c:v>20</c:v>
                </c:pt>
                <c:pt idx="22">
                  <c:v>21</c:v>
                </c:pt>
                <c:pt idx="23">
                  <c:v>22</c:v>
                </c:pt>
                <c:pt idx="24">
                  <c:v>23</c:v>
                </c:pt>
                <c:pt idx="25">
                  <c:v>24</c:v>
                </c:pt>
                <c:pt idx="26">
                  <c:v>24.99</c:v>
                </c:pt>
                <c:pt idx="27">
                  <c:v>25</c:v>
                </c:pt>
                <c:pt idx="28">
                  <c:v>26</c:v>
                </c:pt>
                <c:pt idx="29">
                  <c:v>27</c:v>
                </c:pt>
                <c:pt idx="30">
                  <c:v>28</c:v>
                </c:pt>
                <c:pt idx="31">
                  <c:v>29</c:v>
                </c:pt>
                <c:pt idx="32">
                  <c:v>30</c:v>
                </c:pt>
                <c:pt idx="33">
                  <c:v>31</c:v>
                </c:pt>
                <c:pt idx="34">
                  <c:v>32</c:v>
                </c:pt>
                <c:pt idx="35">
                  <c:v>33</c:v>
                </c:pt>
                <c:pt idx="36">
                  <c:v>34</c:v>
                </c:pt>
                <c:pt idx="37">
                  <c:v>35</c:v>
                </c:pt>
                <c:pt idx="38">
                  <c:v>36</c:v>
                </c:pt>
                <c:pt idx="39">
                  <c:v>37</c:v>
                </c:pt>
                <c:pt idx="40">
                  <c:v>38</c:v>
                </c:pt>
                <c:pt idx="41">
                  <c:v>39</c:v>
                </c:pt>
                <c:pt idx="42">
                  <c:v>40</c:v>
                </c:pt>
                <c:pt idx="43">
                  <c:v>41</c:v>
                </c:pt>
                <c:pt idx="44">
                  <c:v>42</c:v>
                </c:pt>
                <c:pt idx="45">
                  <c:v>43</c:v>
                </c:pt>
                <c:pt idx="46">
                  <c:v>44</c:v>
                </c:pt>
                <c:pt idx="47">
                  <c:v>45</c:v>
                </c:pt>
                <c:pt idx="48">
                  <c:v>46</c:v>
                </c:pt>
                <c:pt idx="49">
                  <c:v>47</c:v>
                </c:pt>
                <c:pt idx="50">
                  <c:v>48</c:v>
                </c:pt>
                <c:pt idx="51">
                  <c:v>49</c:v>
                </c:pt>
                <c:pt idx="52">
                  <c:v>49.99</c:v>
                </c:pt>
                <c:pt idx="53">
                  <c:v>50</c:v>
                </c:pt>
                <c:pt idx="54">
                  <c:v>51</c:v>
                </c:pt>
                <c:pt idx="55">
                  <c:v>52</c:v>
                </c:pt>
                <c:pt idx="56">
                  <c:v>53</c:v>
                </c:pt>
                <c:pt idx="57">
                  <c:v>54</c:v>
                </c:pt>
                <c:pt idx="58">
                  <c:v>55</c:v>
                </c:pt>
                <c:pt idx="59">
                  <c:v>56</c:v>
                </c:pt>
                <c:pt idx="60">
                  <c:v>57</c:v>
                </c:pt>
                <c:pt idx="61">
                  <c:v>58</c:v>
                </c:pt>
                <c:pt idx="62">
                  <c:v>59</c:v>
                </c:pt>
                <c:pt idx="63">
                  <c:v>60</c:v>
                </c:pt>
                <c:pt idx="64">
                  <c:v>61</c:v>
                </c:pt>
                <c:pt idx="65">
                  <c:v>62</c:v>
                </c:pt>
                <c:pt idx="66">
                  <c:v>63</c:v>
                </c:pt>
                <c:pt idx="67">
                  <c:v>64</c:v>
                </c:pt>
                <c:pt idx="68">
                  <c:v>65</c:v>
                </c:pt>
                <c:pt idx="69">
                  <c:v>66</c:v>
                </c:pt>
                <c:pt idx="70">
                  <c:v>67</c:v>
                </c:pt>
                <c:pt idx="71">
                  <c:v>68</c:v>
                </c:pt>
                <c:pt idx="72">
                  <c:v>69</c:v>
                </c:pt>
                <c:pt idx="73">
                  <c:v>70</c:v>
                </c:pt>
                <c:pt idx="74">
                  <c:v>71</c:v>
                </c:pt>
                <c:pt idx="75">
                  <c:v>72</c:v>
                </c:pt>
                <c:pt idx="76">
                  <c:v>73</c:v>
                </c:pt>
                <c:pt idx="77">
                  <c:v>74</c:v>
                </c:pt>
                <c:pt idx="78">
                  <c:v>75</c:v>
                </c:pt>
                <c:pt idx="79">
                  <c:v>76</c:v>
                </c:pt>
                <c:pt idx="80">
                  <c:v>77</c:v>
                </c:pt>
                <c:pt idx="81">
                  <c:v>78</c:v>
                </c:pt>
                <c:pt idx="82">
                  <c:v>79</c:v>
                </c:pt>
                <c:pt idx="83">
                  <c:v>80</c:v>
                </c:pt>
                <c:pt idx="84">
                  <c:v>81</c:v>
                </c:pt>
                <c:pt idx="85">
                  <c:v>82</c:v>
                </c:pt>
                <c:pt idx="86">
                  <c:v>83</c:v>
                </c:pt>
                <c:pt idx="87">
                  <c:v>84</c:v>
                </c:pt>
                <c:pt idx="88">
                  <c:v>85</c:v>
                </c:pt>
                <c:pt idx="89">
                  <c:v>86</c:v>
                </c:pt>
                <c:pt idx="90">
                  <c:v>87</c:v>
                </c:pt>
                <c:pt idx="91">
                  <c:v>88</c:v>
                </c:pt>
                <c:pt idx="92">
                  <c:v>89</c:v>
                </c:pt>
                <c:pt idx="93">
                  <c:v>90</c:v>
                </c:pt>
                <c:pt idx="94">
                  <c:v>91</c:v>
                </c:pt>
                <c:pt idx="95">
                  <c:v>92</c:v>
                </c:pt>
                <c:pt idx="96">
                  <c:v>93</c:v>
                </c:pt>
                <c:pt idx="97">
                  <c:v>94</c:v>
                </c:pt>
                <c:pt idx="98">
                  <c:v>95</c:v>
                </c:pt>
                <c:pt idx="99">
                  <c:v>96</c:v>
                </c:pt>
                <c:pt idx="100">
                  <c:v>97</c:v>
                </c:pt>
                <c:pt idx="101">
                  <c:v>98</c:v>
                </c:pt>
                <c:pt idx="102">
                  <c:v>99</c:v>
                </c:pt>
                <c:pt idx="103">
                  <c:v>99.9</c:v>
                </c:pt>
                <c:pt idx="104">
                  <c:v>100</c:v>
                </c:pt>
                <c:pt idx="105">
                  <c:v>101</c:v>
                </c:pt>
                <c:pt idx="106">
                  <c:v>102</c:v>
                </c:pt>
                <c:pt idx="107">
                  <c:v>103</c:v>
                </c:pt>
                <c:pt idx="108">
                  <c:v>104</c:v>
                </c:pt>
                <c:pt idx="109">
                  <c:v>105</c:v>
                </c:pt>
                <c:pt idx="110">
                  <c:v>106</c:v>
                </c:pt>
                <c:pt idx="111">
                  <c:v>107</c:v>
                </c:pt>
                <c:pt idx="112">
                  <c:v>108</c:v>
                </c:pt>
                <c:pt idx="113">
                  <c:v>109</c:v>
                </c:pt>
                <c:pt idx="114">
                  <c:v>110</c:v>
                </c:pt>
                <c:pt idx="115">
                  <c:v>111</c:v>
                </c:pt>
                <c:pt idx="116">
                  <c:v>112</c:v>
                </c:pt>
                <c:pt idx="117">
                  <c:v>113</c:v>
                </c:pt>
                <c:pt idx="118">
                  <c:v>114</c:v>
                </c:pt>
                <c:pt idx="119">
                  <c:v>115</c:v>
                </c:pt>
                <c:pt idx="120">
                  <c:v>116</c:v>
                </c:pt>
                <c:pt idx="121">
                  <c:v>117</c:v>
                </c:pt>
                <c:pt idx="122">
                  <c:v>118</c:v>
                </c:pt>
                <c:pt idx="123">
                  <c:v>119</c:v>
                </c:pt>
                <c:pt idx="124">
                  <c:v>120</c:v>
                </c:pt>
                <c:pt idx="125">
                  <c:v>121</c:v>
                </c:pt>
                <c:pt idx="126">
                  <c:v>122</c:v>
                </c:pt>
                <c:pt idx="127">
                  <c:v>123</c:v>
                </c:pt>
                <c:pt idx="128">
                  <c:v>124</c:v>
                </c:pt>
                <c:pt idx="129">
                  <c:v>125</c:v>
                </c:pt>
              </c:numCache>
            </c:numRef>
          </c:xVal>
          <c:yVal>
            <c:numRef>
              <c:f>Sheet1!$Q$2:$Q$131</c:f>
              <c:numCache>
                <c:formatCode>_-* #,##0_-;\-* #,##0_-;_-* "-"??_-;_-@_-</c:formatCode>
                <c:ptCount val="130"/>
                <c:pt idx="0">
                  <c:v>0</c:v>
                </c:pt>
                <c:pt idx="1">
                  <c:v>0</c:v>
                </c:pt>
                <c:pt idx="2">
                  <c:v>0</c:v>
                </c:pt>
                <c:pt idx="3">
                  <c:v>0</c:v>
                </c:pt>
                <c:pt idx="4">
                  <c:v>0</c:v>
                </c:pt>
                <c:pt idx="5">
                  <c:v>0</c:v>
                </c:pt>
                <c:pt idx="6">
                  <c:v>0</c:v>
                </c:pt>
                <c:pt idx="7">
                  <c:v>0</c:v>
                </c:pt>
                <c:pt idx="8">
                  <c:v>0</c:v>
                </c:pt>
                <c:pt idx="9">
                  <c:v>0</c:v>
                </c:pt>
                <c:pt idx="10">
                  <c:v>0</c:v>
                </c:pt>
                <c:pt idx="11">
                  <c:v>1000000</c:v>
                </c:pt>
                <c:pt idx="12">
                  <c:v>1107397.2703971227</c:v>
                </c:pt>
                <c:pt idx="13">
                  <c:v>1244232.6698430935</c:v>
                </c:pt>
                <c:pt idx="14">
                  <c:v>1352669.1244385384</c:v>
                </c:pt>
                <c:pt idx="15">
                  <c:v>1464381.690847205</c:v>
                </c:pt>
                <c:pt idx="16">
                  <c:v>1566914.4057619118</c:v>
                </c:pt>
                <c:pt idx="17">
                  <c:v>1682833.5885454218</c:v>
                </c:pt>
                <c:pt idx="18">
                  <c:v>1782867.4065364907</c:v>
                </c:pt>
                <c:pt idx="19">
                  <c:v>1942473.1514843213</c:v>
                </c:pt>
                <c:pt idx="20">
                  <c:v>2075250.1649133188</c:v>
                </c:pt>
                <c:pt idx="21">
                  <c:v>2152619.7357634287</c:v>
                </c:pt>
                <c:pt idx="22">
                  <c:v>2299013.3853595364</c:v>
                </c:pt>
                <c:pt idx="23">
                  <c:v>2399707.8629623898</c:v>
                </c:pt>
                <c:pt idx="24">
                  <c:v>2567358.7714897483</c:v>
                </c:pt>
                <c:pt idx="25">
                  <c:v>2668989.0657463274</c:v>
                </c:pt>
                <c:pt idx="26">
                  <c:v>2769721.8592333482</c:v>
                </c:pt>
                <c:pt idx="27">
                  <c:v>2770596.1499882545</c:v>
                </c:pt>
                <c:pt idx="28">
                  <c:v>2877372.4478663411</c:v>
                </c:pt>
                <c:pt idx="29">
                  <c:v>2951180.2787864292</c:v>
                </c:pt>
                <c:pt idx="30">
                  <c:v>3028395.6243063142</c:v>
                </c:pt>
                <c:pt idx="31">
                  <c:v>3133338.7406118531</c:v>
                </c:pt>
                <c:pt idx="32">
                  <c:v>3234082.5835126084</c:v>
                </c:pt>
                <c:pt idx="33">
                  <c:v>3419153.0711772377</c:v>
                </c:pt>
                <c:pt idx="34">
                  <c:v>3557196.9431141163</c:v>
                </c:pt>
                <c:pt idx="35">
                  <c:v>3696141.8273563613</c:v>
                </c:pt>
                <c:pt idx="36">
                  <c:v>3827505.3931675931</c:v>
                </c:pt>
                <c:pt idx="37">
                  <c:v>3903927.4869554066</c:v>
                </c:pt>
                <c:pt idx="38">
                  <c:v>3992027.427213579</c:v>
                </c:pt>
                <c:pt idx="39">
                  <c:v>4133246.739622056</c:v>
                </c:pt>
                <c:pt idx="40">
                  <c:v>4297283.6514384979</c:v>
                </c:pt>
                <c:pt idx="41">
                  <c:v>4538799.600694566</c:v>
                </c:pt>
                <c:pt idx="42">
                  <c:v>4634168.1058025854</c:v>
                </c:pt>
                <c:pt idx="43">
                  <c:v>4757901.6319058677</c:v>
                </c:pt>
                <c:pt idx="44">
                  <c:v>4902073.4558027163</c:v>
                </c:pt>
                <c:pt idx="45">
                  <c:v>4966331.1694872947</c:v>
                </c:pt>
                <c:pt idx="46">
                  <c:v>5076126.1022940055</c:v>
                </c:pt>
                <c:pt idx="47">
                  <c:v>5202033.318094884</c:v>
                </c:pt>
                <c:pt idx="48">
                  <c:v>5273098.2994122868</c:v>
                </c:pt>
                <c:pt idx="49">
                  <c:v>5362302.3018410141</c:v>
                </c:pt>
                <c:pt idx="50">
                  <c:v>5468805.2110448955</c:v>
                </c:pt>
                <c:pt idx="51">
                  <c:v>5557464.8289078688</c:v>
                </c:pt>
                <c:pt idx="52">
                  <c:v>5668708.7988939211</c:v>
                </c:pt>
                <c:pt idx="53">
                  <c:v>5668998.0330836941</c:v>
                </c:pt>
                <c:pt idx="54">
                  <c:v>5738578.41070762</c:v>
                </c:pt>
                <c:pt idx="55">
                  <c:v>5855938.7841693051</c:v>
                </c:pt>
                <c:pt idx="56">
                  <c:v>6009236.8093928071</c:v>
                </c:pt>
                <c:pt idx="57">
                  <c:v>6124485.5250039687</c:v>
                </c:pt>
                <c:pt idx="58">
                  <c:v>6263882.9971254934</c:v>
                </c:pt>
                <c:pt idx="59">
                  <c:v>6356639.6200545439</c:v>
                </c:pt>
                <c:pt idx="60">
                  <c:v>6423300.7336670328</c:v>
                </c:pt>
                <c:pt idx="61">
                  <c:v>6466967.59559057</c:v>
                </c:pt>
                <c:pt idx="62">
                  <c:v>6539591.9339995459</c:v>
                </c:pt>
                <c:pt idx="63">
                  <c:v>6737411.1051023528</c:v>
                </c:pt>
                <c:pt idx="64">
                  <c:v>6812482.0992316753</c:v>
                </c:pt>
                <c:pt idx="65">
                  <c:v>6932139.0665029921</c:v>
                </c:pt>
                <c:pt idx="66">
                  <c:v>6969167.2380492305</c:v>
                </c:pt>
                <c:pt idx="67">
                  <c:v>7079092.6875724318</c:v>
                </c:pt>
                <c:pt idx="68">
                  <c:v>7114100.3699415494</c:v>
                </c:pt>
                <c:pt idx="69">
                  <c:v>7129907.7363712918</c:v>
                </c:pt>
                <c:pt idx="70">
                  <c:v>7176235.6457457691</c:v>
                </c:pt>
                <c:pt idx="71">
                  <c:v>7195359.088557642</c:v>
                </c:pt>
                <c:pt idx="72">
                  <c:v>7214704.3577507678</c:v>
                </c:pt>
                <c:pt idx="73">
                  <c:v>7312226.7847188776</c:v>
                </c:pt>
                <c:pt idx="74">
                  <c:v>7403927.6063426184</c:v>
                </c:pt>
                <c:pt idx="75">
                  <c:v>7446914.1179211745</c:v>
                </c:pt>
                <c:pt idx="76">
                  <c:v>7673022.979817586</c:v>
                </c:pt>
                <c:pt idx="77">
                  <c:v>7730127.372321317</c:v>
                </c:pt>
                <c:pt idx="78">
                  <c:v>7749497.1759226965</c:v>
                </c:pt>
                <c:pt idx="79">
                  <c:v>7827361.2513691839</c:v>
                </c:pt>
                <c:pt idx="80">
                  <c:v>8077359.3807630269</c:v>
                </c:pt>
                <c:pt idx="81">
                  <c:v>8130297.0187065182</c:v>
                </c:pt>
                <c:pt idx="82">
                  <c:v>8203861.7322095372</c:v>
                </c:pt>
                <c:pt idx="83">
                  <c:v>8369147.2263234444</c:v>
                </c:pt>
                <c:pt idx="84">
                  <c:v>8454414.5437154174</c:v>
                </c:pt>
                <c:pt idx="85">
                  <c:v>8586269.6398019083</c:v>
                </c:pt>
                <c:pt idx="86">
                  <c:v>8635832.5231079739</c:v>
                </c:pt>
                <c:pt idx="87">
                  <c:v>8737544.8960602134</c:v>
                </c:pt>
                <c:pt idx="88">
                  <c:v>8807307.1373651531</c:v>
                </c:pt>
                <c:pt idx="89">
                  <c:v>8894248.3998709377</c:v>
                </c:pt>
                <c:pt idx="90">
                  <c:v>8935933.0750279166</c:v>
                </c:pt>
                <c:pt idx="91">
                  <c:v>9065925.0112072844</c:v>
                </c:pt>
                <c:pt idx="92">
                  <c:v>9133984.7006094512</c:v>
                </c:pt>
                <c:pt idx="93">
                  <c:v>9215120.6452864874</c:v>
                </c:pt>
                <c:pt idx="94">
                  <c:v>9350610.2794255484</c:v>
                </c:pt>
                <c:pt idx="95">
                  <c:v>9405017.2928043064</c:v>
                </c:pt>
                <c:pt idx="96">
                  <c:v>9570709.4757784698</c:v>
                </c:pt>
                <c:pt idx="97">
                  <c:v>9669119.1592570581</c:v>
                </c:pt>
                <c:pt idx="98">
                  <c:v>9723986.3101204131</c:v>
                </c:pt>
                <c:pt idx="99">
                  <c:v>9795279.6355756205</c:v>
                </c:pt>
                <c:pt idx="100">
                  <c:v>9827567.4379678518</c:v>
                </c:pt>
                <c:pt idx="101">
                  <c:v>9877948.0035490822</c:v>
                </c:pt>
                <c:pt idx="102">
                  <c:v>9892085.2195341717</c:v>
                </c:pt>
                <c:pt idx="103">
                  <c:v>9988143.7125454079</c:v>
                </c:pt>
                <c:pt idx="104">
                  <c:v>10000000</c:v>
                </c:pt>
                <c:pt idx="105">
                  <c:v>10000000</c:v>
                </c:pt>
                <c:pt idx="106">
                  <c:v>10000000</c:v>
                </c:pt>
                <c:pt idx="107">
                  <c:v>10000000</c:v>
                </c:pt>
                <c:pt idx="108">
                  <c:v>10000000</c:v>
                </c:pt>
                <c:pt idx="109">
                  <c:v>10000000</c:v>
                </c:pt>
                <c:pt idx="110">
                  <c:v>10000000</c:v>
                </c:pt>
                <c:pt idx="111">
                  <c:v>10000000</c:v>
                </c:pt>
                <c:pt idx="112">
                  <c:v>10000000</c:v>
                </c:pt>
                <c:pt idx="113">
                  <c:v>10000000</c:v>
                </c:pt>
                <c:pt idx="114">
                  <c:v>10000000</c:v>
                </c:pt>
                <c:pt idx="115">
                  <c:v>10000000</c:v>
                </c:pt>
                <c:pt idx="116">
                  <c:v>10000000</c:v>
                </c:pt>
                <c:pt idx="117">
                  <c:v>10000000</c:v>
                </c:pt>
                <c:pt idx="118">
                  <c:v>10000000</c:v>
                </c:pt>
                <c:pt idx="119">
                  <c:v>10000000</c:v>
                </c:pt>
                <c:pt idx="120">
                  <c:v>10000000</c:v>
                </c:pt>
                <c:pt idx="121">
                  <c:v>10000000</c:v>
                </c:pt>
                <c:pt idx="122">
                  <c:v>10000000</c:v>
                </c:pt>
                <c:pt idx="123">
                  <c:v>10000000</c:v>
                </c:pt>
                <c:pt idx="124">
                  <c:v>10000000</c:v>
                </c:pt>
                <c:pt idx="125">
                  <c:v>10000000</c:v>
                </c:pt>
                <c:pt idx="126">
                  <c:v>10000000</c:v>
                </c:pt>
                <c:pt idx="127">
                  <c:v>10000000</c:v>
                </c:pt>
                <c:pt idx="128">
                  <c:v>10000000</c:v>
                </c:pt>
                <c:pt idx="129">
                  <c:v>10000000</c:v>
                </c:pt>
              </c:numCache>
            </c:numRef>
          </c:yVal>
          <c:smooth val="1"/>
          <c:extLst>
            <c:ext xmlns:c16="http://schemas.microsoft.com/office/drawing/2014/chart" uri="{C3380CC4-5D6E-409C-BE32-E72D297353CC}">
              <c16:uniqueId val="{00000000-8CE2-4D23-A756-F6A2986B4473}"/>
            </c:ext>
          </c:extLst>
        </c:ser>
        <c:ser>
          <c:idx val="1"/>
          <c:order val="1"/>
          <c:tx>
            <c:strRef>
              <c:f>Sheet1!$R$1</c:f>
              <c:strCache>
                <c:ptCount val="1"/>
                <c:pt idx="0">
                  <c:v> Recovery (Step Function Function) </c:v>
                </c:pt>
              </c:strCache>
            </c:strRef>
          </c:tx>
          <c:spPr>
            <a:ln w="28575" cap="rnd">
              <a:solidFill>
                <a:schemeClr val="tx1">
                  <a:lumMod val="75000"/>
                  <a:lumOff val="25000"/>
                </a:schemeClr>
              </a:solidFill>
              <a:prstDash val="sysDash"/>
              <a:round/>
            </a:ln>
            <a:effectLst/>
          </c:spPr>
          <c:marker>
            <c:symbol val="none"/>
          </c:marker>
          <c:dPt>
            <c:idx val="94"/>
            <c:marker>
              <c:symbol val="none"/>
            </c:marker>
            <c:bubble3D val="0"/>
            <c:spPr>
              <a:ln w="25400" cap="rnd">
                <a:solidFill>
                  <a:schemeClr val="tx1">
                    <a:lumMod val="75000"/>
                    <a:lumOff val="25000"/>
                  </a:schemeClr>
                </a:solidFill>
                <a:prstDash val="sysDash"/>
                <a:round/>
              </a:ln>
              <a:effectLst/>
            </c:spPr>
            <c:extLst>
              <c:ext xmlns:c16="http://schemas.microsoft.com/office/drawing/2014/chart" uri="{C3380CC4-5D6E-409C-BE32-E72D297353CC}">
                <c16:uniqueId val="{00000002-8CE2-4D23-A756-F6A2986B4473}"/>
              </c:ext>
            </c:extLst>
          </c:dPt>
          <c:xVal>
            <c:numRef>
              <c:f>Sheet1!$P$2:$P$131</c:f>
              <c:numCache>
                <c:formatCode>General</c:formatCode>
                <c:ptCount val="130"/>
                <c:pt idx="0">
                  <c:v>0</c:v>
                </c:pt>
                <c:pt idx="1">
                  <c:v>1.0001</c:v>
                </c:pt>
                <c:pt idx="2">
                  <c:v>2</c:v>
                </c:pt>
                <c:pt idx="3">
                  <c:v>3</c:v>
                </c:pt>
                <c:pt idx="4">
                  <c:v>4</c:v>
                </c:pt>
                <c:pt idx="5">
                  <c:v>5</c:v>
                </c:pt>
                <c:pt idx="6">
                  <c:v>6</c:v>
                </c:pt>
                <c:pt idx="7">
                  <c:v>7</c:v>
                </c:pt>
                <c:pt idx="8">
                  <c:v>8</c:v>
                </c:pt>
                <c:pt idx="9">
                  <c:v>9</c:v>
                </c:pt>
                <c:pt idx="10">
                  <c:v>9.99</c:v>
                </c:pt>
                <c:pt idx="11">
                  <c:v>10</c:v>
                </c:pt>
                <c:pt idx="12">
                  <c:v>11</c:v>
                </c:pt>
                <c:pt idx="13">
                  <c:v>12</c:v>
                </c:pt>
                <c:pt idx="14">
                  <c:v>13</c:v>
                </c:pt>
                <c:pt idx="15">
                  <c:v>14</c:v>
                </c:pt>
                <c:pt idx="16">
                  <c:v>15</c:v>
                </c:pt>
                <c:pt idx="17">
                  <c:v>16</c:v>
                </c:pt>
                <c:pt idx="18">
                  <c:v>17</c:v>
                </c:pt>
                <c:pt idx="19">
                  <c:v>18</c:v>
                </c:pt>
                <c:pt idx="20">
                  <c:v>19</c:v>
                </c:pt>
                <c:pt idx="21">
                  <c:v>20</c:v>
                </c:pt>
                <c:pt idx="22">
                  <c:v>21</c:v>
                </c:pt>
                <c:pt idx="23">
                  <c:v>22</c:v>
                </c:pt>
                <c:pt idx="24">
                  <c:v>23</c:v>
                </c:pt>
                <c:pt idx="25">
                  <c:v>24</c:v>
                </c:pt>
                <c:pt idx="26">
                  <c:v>24.99</c:v>
                </c:pt>
                <c:pt idx="27">
                  <c:v>25</c:v>
                </c:pt>
                <c:pt idx="28">
                  <c:v>26</c:v>
                </c:pt>
                <c:pt idx="29">
                  <c:v>27</c:v>
                </c:pt>
                <c:pt idx="30">
                  <c:v>28</c:v>
                </c:pt>
                <c:pt idx="31">
                  <c:v>29</c:v>
                </c:pt>
                <c:pt idx="32">
                  <c:v>30</c:v>
                </c:pt>
                <c:pt idx="33">
                  <c:v>31</c:v>
                </c:pt>
                <c:pt idx="34">
                  <c:v>32</c:v>
                </c:pt>
                <c:pt idx="35">
                  <c:v>33</c:v>
                </c:pt>
                <c:pt idx="36">
                  <c:v>34</c:v>
                </c:pt>
                <c:pt idx="37">
                  <c:v>35</c:v>
                </c:pt>
                <c:pt idx="38">
                  <c:v>36</c:v>
                </c:pt>
                <c:pt idx="39">
                  <c:v>37</c:v>
                </c:pt>
                <c:pt idx="40">
                  <c:v>38</c:v>
                </c:pt>
                <c:pt idx="41">
                  <c:v>39</c:v>
                </c:pt>
                <c:pt idx="42">
                  <c:v>40</c:v>
                </c:pt>
                <c:pt idx="43">
                  <c:v>41</c:v>
                </c:pt>
                <c:pt idx="44">
                  <c:v>42</c:v>
                </c:pt>
                <c:pt idx="45">
                  <c:v>43</c:v>
                </c:pt>
                <c:pt idx="46">
                  <c:v>44</c:v>
                </c:pt>
                <c:pt idx="47">
                  <c:v>45</c:v>
                </c:pt>
                <c:pt idx="48">
                  <c:v>46</c:v>
                </c:pt>
                <c:pt idx="49">
                  <c:v>47</c:v>
                </c:pt>
                <c:pt idx="50">
                  <c:v>48</c:v>
                </c:pt>
                <c:pt idx="51">
                  <c:v>49</c:v>
                </c:pt>
                <c:pt idx="52">
                  <c:v>49.99</c:v>
                </c:pt>
                <c:pt idx="53">
                  <c:v>50</c:v>
                </c:pt>
                <c:pt idx="54">
                  <c:v>51</c:v>
                </c:pt>
                <c:pt idx="55">
                  <c:v>52</c:v>
                </c:pt>
                <c:pt idx="56">
                  <c:v>53</c:v>
                </c:pt>
                <c:pt idx="57">
                  <c:v>54</c:v>
                </c:pt>
                <c:pt idx="58">
                  <c:v>55</c:v>
                </c:pt>
                <c:pt idx="59">
                  <c:v>56</c:v>
                </c:pt>
                <c:pt idx="60">
                  <c:v>57</c:v>
                </c:pt>
                <c:pt idx="61">
                  <c:v>58</c:v>
                </c:pt>
                <c:pt idx="62">
                  <c:v>59</c:v>
                </c:pt>
                <c:pt idx="63">
                  <c:v>60</c:v>
                </c:pt>
                <c:pt idx="64">
                  <c:v>61</c:v>
                </c:pt>
                <c:pt idx="65">
                  <c:v>62</c:v>
                </c:pt>
                <c:pt idx="66">
                  <c:v>63</c:v>
                </c:pt>
                <c:pt idx="67">
                  <c:v>64</c:v>
                </c:pt>
                <c:pt idx="68">
                  <c:v>65</c:v>
                </c:pt>
                <c:pt idx="69">
                  <c:v>66</c:v>
                </c:pt>
                <c:pt idx="70">
                  <c:v>67</c:v>
                </c:pt>
                <c:pt idx="71">
                  <c:v>68</c:v>
                </c:pt>
                <c:pt idx="72">
                  <c:v>69</c:v>
                </c:pt>
                <c:pt idx="73">
                  <c:v>70</c:v>
                </c:pt>
                <c:pt idx="74">
                  <c:v>71</c:v>
                </c:pt>
                <c:pt idx="75">
                  <c:v>72</c:v>
                </c:pt>
                <c:pt idx="76">
                  <c:v>73</c:v>
                </c:pt>
                <c:pt idx="77">
                  <c:v>74</c:v>
                </c:pt>
                <c:pt idx="78">
                  <c:v>75</c:v>
                </c:pt>
                <c:pt idx="79">
                  <c:v>76</c:v>
                </c:pt>
                <c:pt idx="80">
                  <c:v>77</c:v>
                </c:pt>
                <c:pt idx="81">
                  <c:v>78</c:v>
                </c:pt>
                <c:pt idx="82">
                  <c:v>79</c:v>
                </c:pt>
                <c:pt idx="83">
                  <c:v>80</c:v>
                </c:pt>
                <c:pt idx="84">
                  <c:v>81</c:v>
                </c:pt>
                <c:pt idx="85">
                  <c:v>82</c:v>
                </c:pt>
                <c:pt idx="86">
                  <c:v>83</c:v>
                </c:pt>
                <c:pt idx="87">
                  <c:v>84</c:v>
                </c:pt>
                <c:pt idx="88">
                  <c:v>85</c:v>
                </c:pt>
                <c:pt idx="89">
                  <c:v>86</c:v>
                </c:pt>
                <c:pt idx="90">
                  <c:v>87</c:v>
                </c:pt>
                <c:pt idx="91">
                  <c:v>88</c:v>
                </c:pt>
                <c:pt idx="92">
                  <c:v>89</c:v>
                </c:pt>
                <c:pt idx="93">
                  <c:v>90</c:v>
                </c:pt>
                <c:pt idx="94">
                  <c:v>91</c:v>
                </c:pt>
                <c:pt idx="95">
                  <c:v>92</c:v>
                </c:pt>
                <c:pt idx="96">
                  <c:v>93</c:v>
                </c:pt>
                <c:pt idx="97">
                  <c:v>94</c:v>
                </c:pt>
                <c:pt idx="98">
                  <c:v>95</c:v>
                </c:pt>
                <c:pt idx="99">
                  <c:v>96</c:v>
                </c:pt>
                <c:pt idx="100">
                  <c:v>97</c:v>
                </c:pt>
                <c:pt idx="101">
                  <c:v>98</c:v>
                </c:pt>
                <c:pt idx="102">
                  <c:v>99</c:v>
                </c:pt>
                <c:pt idx="103">
                  <c:v>99.9</c:v>
                </c:pt>
                <c:pt idx="104">
                  <c:v>100</c:v>
                </c:pt>
                <c:pt idx="105">
                  <c:v>101</c:v>
                </c:pt>
                <c:pt idx="106">
                  <c:v>102</c:v>
                </c:pt>
                <c:pt idx="107">
                  <c:v>103</c:v>
                </c:pt>
                <c:pt idx="108">
                  <c:v>104</c:v>
                </c:pt>
                <c:pt idx="109">
                  <c:v>105</c:v>
                </c:pt>
                <c:pt idx="110">
                  <c:v>106</c:v>
                </c:pt>
                <c:pt idx="111">
                  <c:v>107</c:v>
                </c:pt>
                <c:pt idx="112">
                  <c:v>108</c:v>
                </c:pt>
                <c:pt idx="113">
                  <c:v>109</c:v>
                </c:pt>
                <c:pt idx="114">
                  <c:v>110</c:v>
                </c:pt>
                <c:pt idx="115">
                  <c:v>111</c:v>
                </c:pt>
                <c:pt idx="116">
                  <c:v>112</c:v>
                </c:pt>
                <c:pt idx="117">
                  <c:v>113</c:v>
                </c:pt>
                <c:pt idx="118">
                  <c:v>114</c:v>
                </c:pt>
                <c:pt idx="119">
                  <c:v>115</c:v>
                </c:pt>
                <c:pt idx="120">
                  <c:v>116</c:v>
                </c:pt>
                <c:pt idx="121">
                  <c:v>117</c:v>
                </c:pt>
                <c:pt idx="122">
                  <c:v>118</c:v>
                </c:pt>
                <c:pt idx="123">
                  <c:v>119</c:v>
                </c:pt>
                <c:pt idx="124">
                  <c:v>120</c:v>
                </c:pt>
                <c:pt idx="125">
                  <c:v>121</c:v>
                </c:pt>
                <c:pt idx="126">
                  <c:v>122</c:v>
                </c:pt>
                <c:pt idx="127">
                  <c:v>123</c:v>
                </c:pt>
                <c:pt idx="128">
                  <c:v>124</c:v>
                </c:pt>
                <c:pt idx="129">
                  <c:v>125</c:v>
                </c:pt>
              </c:numCache>
            </c:numRef>
          </c:xVal>
          <c:yVal>
            <c:numRef>
              <c:f>Sheet1!$R$2:$R$131</c:f>
              <c:numCache>
                <c:formatCode>_-* #,##0_-;\-* #,##0_-;_-* "-"??_-;_-@_-</c:formatCode>
                <c:ptCount val="130"/>
                <c:pt idx="0">
                  <c:v>0</c:v>
                </c:pt>
                <c:pt idx="1">
                  <c:v>0</c:v>
                </c:pt>
                <c:pt idx="2">
                  <c:v>0</c:v>
                </c:pt>
                <c:pt idx="3">
                  <c:v>0</c:v>
                </c:pt>
                <c:pt idx="4">
                  <c:v>0</c:v>
                </c:pt>
                <c:pt idx="5">
                  <c:v>0</c:v>
                </c:pt>
                <c:pt idx="6">
                  <c:v>0</c:v>
                </c:pt>
                <c:pt idx="7">
                  <c:v>0</c:v>
                </c:pt>
                <c:pt idx="8">
                  <c:v>0</c:v>
                </c:pt>
                <c:pt idx="9">
                  <c:v>0</c:v>
                </c:pt>
                <c:pt idx="10">
                  <c:v>0</c:v>
                </c:pt>
                <c:pt idx="11">
                  <c:v>1000000</c:v>
                </c:pt>
                <c:pt idx="12">
                  <c:v>1000000</c:v>
                </c:pt>
                <c:pt idx="13">
                  <c:v>1000000</c:v>
                </c:pt>
                <c:pt idx="14">
                  <c:v>1000000</c:v>
                </c:pt>
                <c:pt idx="15">
                  <c:v>1000000</c:v>
                </c:pt>
                <c:pt idx="16">
                  <c:v>1000000</c:v>
                </c:pt>
                <c:pt idx="17">
                  <c:v>1000000</c:v>
                </c:pt>
                <c:pt idx="18">
                  <c:v>1000000</c:v>
                </c:pt>
                <c:pt idx="19">
                  <c:v>1000000</c:v>
                </c:pt>
                <c:pt idx="20">
                  <c:v>1000000</c:v>
                </c:pt>
                <c:pt idx="21">
                  <c:v>1000000</c:v>
                </c:pt>
                <c:pt idx="22">
                  <c:v>1000000</c:v>
                </c:pt>
                <c:pt idx="23">
                  <c:v>1000000</c:v>
                </c:pt>
                <c:pt idx="24">
                  <c:v>1000000</c:v>
                </c:pt>
                <c:pt idx="25">
                  <c:v>1000000</c:v>
                </c:pt>
                <c:pt idx="26">
                  <c:v>1000000</c:v>
                </c:pt>
                <c:pt idx="27">
                  <c:v>3000000</c:v>
                </c:pt>
                <c:pt idx="28">
                  <c:v>3000000</c:v>
                </c:pt>
                <c:pt idx="29">
                  <c:v>3000000</c:v>
                </c:pt>
                <c:pt idx="30">
                  <c:v>3000000</c:v>
                </c:pt>
                <c:pt idx="31">
                  <c:v>3000000</c:v>
                </c:pt>
                <c:pt idx="32">
                  <c:v>3000000</c:v>
                </c:pt>
                <c:pt idx="33">
                  <c:v>3000000</c:v>
                </c:pt>
                <c:pt idx="34">
                  <c:v>3000000</c:v>
                </c:pt>
                <c:pt idx="35">
                  <c:v>3000000</c:v>
                </c:pt>
                <c:pt idx="36">
                  <c:v>3000000</c:v>
                </c:pt>
                <c:pt idx="37">
                  <c:v>3000000</c:v>
                </c:pt>
                <c:pt idx="38">
                  <c:v>3000000</c:v>
                </c:pt>
                <c:pt idx="39">
                  <c:v>3000000</c:v>
                </c:pt>
                <c:pt idx="40">
                  <c:v>3000000</c:v>
                </c:pt>
                <c:pt idx="41">
                  <c:v>3000000</c:v>
                </c:pt>
                <c:pt idx="42">
                  <c:v>3000000</c:v>
                </c:pt>
                <c:pt idx="43">
                  <c:v>3000000</c:v>
                </c:pt>
                <c:pt idx="44">
                  <c:v>3000000</c:v>
                </c:pt>
                <c:pt idx="45">
                  <c:v>3000000</c:v>
                </c:pt>
                <c:pt idx="46">
                  <c:v>3000000</c:v>
                </c:pt>
                <c:pt idx="47">
                  <c:v>3000000</c:v>
                </c:pt>
                <c:pt idx="48">
                  <c:v>3000000</c:v>
                </c:pt>
                <c:pt idx="49">
                  <c:v>3000000</c:v>
                </c:pt>
                <c:pt idx="50">
                  <c:v>3000000</c:v>
                </c:pt>
                <c:pt idx="51">
                  <c:v>3000000</c:v>
                </c:pt>
                <c:pt idx="52">
                  <c:v>3000000</c:v>
                </c:pt>
                <c:pt idx="53">
                  <c:v>6000000</c:v>
                </c:pt>
                <c:pt idx="54">
                  <c:v>6000000</c:v>
                </c:pt>
                <c:pt idx="55">
                  <c:v>6000000</c:v>
                </c:pt>
                <c:pt idx="56">
                  <c:v>6000000</c:v>
                </c:pt>
                <c:pt idx="57">
                  <c:v>6000000</c:v>
                </c:pt>
                <c:pt idx="58">
                  <c:v>6000000</c:v>
                </c:pt>
                <c:pt idx="59">
                  <c:v>6000000</c:v>
                </c:pt>
                <c:pt idx="60">
                  <c:v>6000000</c:v>
                </c:pt>
                <c:pt idx="61">
                  <c:v>6000000</c:v>
                </c:pt>
                <c:pt idx="62">
                  <c:v>6000000</c:v>
                </c:pt>
                <c:pt idx="63">
                  <c:v>6000000</c:v>
                </c:pt>
                <c:pt idx="64">
                  <c:v>6000000</c:v>
                </c:pt>
                <c:pt idx="65">
                  <c:v>6000000</c:v>
                </c:pt>
                <c:pt idx="66">
                  <c:v>6000000</c:v>
                </c:pt>
                <c:pt idx="67">
                  <c:v>6000000</c:v>
                </c:pt>
                <c:pt idx="68">
                  <c:v>6000000</c:v>
                </c:pt>
                <c:pt idx="69">
                  <c:v>6000000</c:v>
                </c:pt>
                <c:pt idx="70">
                  <c:v>6000000</c:v>
                </c:pt>
                <c:pt idx="71">
                  <c:v>6000000</c:v>
                </c:pt>
                <c:pt idx="72">
                  <c:v>6000000</c:v>
                </c:pt>
                <c:pt idx="73">
                  <c:v>6000000</c:v>
                </c:pt>
                <c:pt idx="74">
                  <c:v>6000000</c:v>
                </c:pt>
                <c:pt idx="75">
                  <c:v>6000000</c:v>
                </c:pt>
                <c:pt idx="76">
                  <c:v>6000000</c:v>
                </c:pt>
                <c:pt idx="77">
                  <c:v>6000000</c:v>
                </c:pt>
                <c:pt idx="78">
                  <c:v>6000000</c:v>
                </c:pt>
                <c:pt idx="79">
                  <c:v>6000000</c:v>
                </c:pt>
                <c:pt idx="80">
                  <c:v>6000000</c:v>
                </c:pt>
                <c:pt idx="81">
                  <c:v>6000000</c:v>
                </c:pt>
                <c:pt idx="82">
                  <c:v>6000000</c:v>
                </c:pt>
                <c:pt idx="83">
                  <c:v>6000000</c:v>
                </c:pt>
                <c:pt idx="84">
                  <c:v>6000000</c:v>
                </c:pt>
                <c:pt idx="85">
                  <c:v>6000000</c:v>
                </c:pt>
                <c:pt idx="86">
                  <c:v>6000000</c:v>
                </c:pt>
                <c:pt idx="87">
                  <c:v>6000000</c:v>
                </c:pt>
                <c:pt idx="88">
                  <c:v>6000000</c:v>
                </c:pt>
                <c:pt idx="89">
                  <c:v>6000000</c:v>
                </c:pt>
                <c:pt idx="90">
                  <c:v>6000000</c:v>
                </c:pt>
                <c:pt idx="91">
                  <c:v>6000000</c:v>
                </c:pt>
                <c:pt idx="92">
                  <c:v>6000000</c:v>
                </c:pt>
                <c:pt idx="93">
                  <c:v>6000000</c:v>
                </c:pt>
                <c:pt idx="94">
                  <c:v>6000000</c:v>
                </c:pt>
                <c:pt idx="95">
                  <c:v>6000000</c:v>
                </c:pt>
                <c:pt idx="96">
                  <c:v>6000000</c:v>
                </c:pt>
                <c:pt idx="97">
                  <c:v>6000000</c:v>
                </c:pt>
                <c:pt idx="98">
                  <c:v>6000000</c:v>
                </c:pt>
                <c:pt idx="99">
                  <c:v>6000000</c:v>
                </c:pt>
                <c:pt idx="100">
                  <c:v>6000000</c:v>
                </c:pt>
                <c:pt idx="101">
                  <c:v>6000000</c:v>
                </c:pt>
                <c:pt idx="102">
                  <c:v>6000000</c:v>
                </c:pt>
                <c:pt idx="103">
                  <c:v>6000000</c:v>
                </c:pt>
                <c:pt idx="104">
                  <c:v>10000000</c:v>
                </c:pt>
                <c:pt idx="105">
                  <c:v>10000000</c:v>
                </c:pt>
                <c:pt idx="106">
                  <c:v>10000000</c:v>
                </c:pt>
                <c:pt idx="107">
                  <c:v>10000000</c:v>
                </c:pt>
                <c:pt idx="108">
                  <c:v>10000000</c:v>
                </c:pt>
                <c:pt idx="109">
                  <c:v>10000000</c:v>
                </c:pt>
                <c:pt idx="110">
                  <c:v>10000000</c:v>
                </c:pt>
                <c:pt idx="111">
                  <c:v>10000000</c:v>
                </c:pt>
                <c:pt idx="112">
                  <c:v>10000000</c:v>
                </c:pt>
                <c:pt idx="113">
                  <c:v>10000000</c:v>
                </c:pt>
                <c:pt idx="114">
                  <c:v>10000000</c:v>
                </c:pt>
                <c:pt idx="115">
                  <c:v>10000000</c:v>
                </c:pt>
                <c:pt idx="116">
                  <c:v>10000000</c:v>
                </c:pt>
                <c:pt idx="117">
                  <c:v>10000000</c:v>
                </c:pt>
                <c:pt idx="118">
                  <c:v>10000000</c:v>
                </c:pt>
                <c:pt idx="119">
                  <c:v>10000000</c:v>
                </c:pt>
                <c:pt idx="120">
                  <c:v>10000000</c:v>
                </c:pt>
                <c:pt idx="121">
                  <c:v>10000000</c:v>
                </c:pt>
                <c:pt idx="122">
                  <c:v>10000000</c:v>
                </c:pt>
                <c:pt idx="123">
                  <c:v>10000000</c:v>
                </c:pt>
                <c:pt idx="124">
                  <c:v>10000000</c:v>
                </c:pt>
                <c:pt idx="125">
                  <c:v>10000000</c:v>
                </c:pt>
                <c:pt idx="126">
                  <c:v>10000000</c:v>
                </c:pt>
                <c:pt idx="127">
                  <c:v>10000000</c:v>
                </c:pt>
                <c:pt idx="128">
                  <c:v>10000000</c:v>
                </c:pt>
                <c:pt idx="129">
                  <c:v>10000000</c:v>
                </c:pt>
              </c:numCache>
            </c:numRef>
          </c:yVal>
          <c:smooth val="1"/>
          <c:extLst>
            <c:ext xmlns:c16="http://schemas.microsoft.com/office/drawing/2014/chart" uri="{C3380CC4-5D6E-409C-BE32-E72D297353CC}">
              <c16:uniqueId val="{00000003-8CE2-4D23-A756-F6A2986B4473}"/>
            </c:ext>
          </c:extLst>
        </c:ser>
        <c:dLbls>
          <c:showLegendKey val="0"/>
          <c:showVal val="0"/>
          <c:showCatName val="0"/>
          <c:showSerName val="0"/>
          <c:showPercent val="0"/>
          <c:showBubbleSize val="0"/>
        </c:dLbls>
        <c:axId val="2088088575"/>
        <c:axId val="2088108543"/>
      </c:scatterChart>
      <c:valAx>
        <c:axId val="2088088575"/>
        <c:scaling>
          <c:orientation val="minMax"/>
          <c:max val="125"/>
          <c:min val="0"/>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Return Period in Years</a:t>
                </a:r>
              </a:p>
            </c:rich>
          </c:tx>
          <c:layout>
            <c:manualLayout>
              <c:xMode val="edge"/>
              <c:yMode val="edge"/>
              <c:x val="0.47239651441657599"/>
              <c:y val="0.8806418342864408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88108543"/>
        <c:crosses val="autoZero"/>
        <c:crossBetween val="midCat"/>
        <c:majorUnit val="25"/>
      </c:valAx>
      <c:valAx>
        <c:axId val="2088108543"/>
        <c:scaling>
          <c:orientation val="minMax"/>
          <c:max val="100000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Recovery / Pay-out</a:t>
                </a:r>
              </a:p>
            </c:rich>
          </c:tx>
          <c:layout>
            <c:manualLayout>
              <c:xMode val="edge"/>
              <c:yMode val="edge"/>
              <c:x val="1.5022027109113574E-2"/>
              <c:y val="0.37725628915802306"/>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2088088575"/>
        <c:crosses val="autoZero"/>
        <c:crossBetween val="midCat"/>
        <c:majorUnit val="1000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Graphs!$B$60</c:f>
              <c:strCache>
                <c:ptCount val="1"/>
                <c:pt idx="0">
                  <c:v>1 in 10</c:v>
                </c:pt>
              </c:strCache>
            </c:strRef>
          </c:tx>
          <c:spPr>
            <a:solidFill>
              <a:schemeClr val="accent1"/>
            </a:solidFill>
            <a:ln>
              <a:noFill/>
            </a:ln>
            <a:effectLst/>
          </c:spPr>
          <c:invertIfNegative val="0"/>
          <c:cat>
            <c:strRef>
              <c:f>Graphs!$C$53:$L$53</c:f>
              <c:strCache>
                <c:ptCount val="10"/>
                <c:pt idx="0">
                  <c:v> Azerbaijan </c:v>
                </c:pt>
                <c:pt idx="1">
                  <c:v> China </c:v>
                </c:pt>
                <c:pt idx="2">
                  <c:v> Georgia </c:v>
                </c:pt>
                <c:pt idx="3">
                  <c:v> Kazakhstan </c:v>
                </c:pt>
                <c:pt idx="4">
                  <c:v> Kyrgyz Republic </c:v>
                </c:pt>
                <c:pt idx="5">
                  <c:v> Mongolia </c:v>
                </c:pt>
                <c:pt idx="6">
                  <c:v> Pakistan </c:v>
                </c:pt>
                <c:pt idx="7">
                  <c:v> Tajikistan </c:v>
                </c:pt>
                <c:pt idx="8">
                  <c:v> Turkmenistan </c:v>
                </c:pt>
                <c:pt idx="9">
                  <c:v> Uzbekistan </c:v>
                </c:pt>
              </c:strCache>
              <c:extLst/>
            </c:strRef>
          </c:cat>
          <c:val>
            <c:numRef>
              <c:f>Graphs!$C$60:$L$60</c:f>
              <c:numCache>
                <c:formatCode>#,##0_);[Red]\(#,##0\)</c:formatCode>
                <c:ptCount val="10"/>
                <c:pt idx="0">
                  <c:v>0</c:v>
                </c:pt>
                <c:pt idx="1">
                  <c:v>0</c:v>
                </c:pt>
                <c:pt idx="2">
                  <c:v>0</c:v>
                </c:pt>
                <c:pt idx="3">
                  <c:v>0</c:v>
                </c:pt>
                <c:pt idx="4">
                  <c:v>21899134.725078836</c:v>
                </c:pt>
                <c:pt idx="5">
                  <c:v>128505.48694066536</c:v>
                </c:pt>
                <c:pt idx="6">
                  <c:v>52441881.834211253</c:v>
                </c:pt>
                <c:pt idx="7">
                  <c:v>28455252.543485161</c:v>
                </c:pt>
                <c:pt idx="8">
                  <c:v>6282981.5715649333</c:v>
                </c:pt>
                <c:pt idx="9">
                  <c:v>35499638.780417204</c:v>
                </c:pt>
              </c:numCache>
              <c:extLst/>
            </c:numRef>
          </c:val>
          <c:extLst>
            <c:ext xmlns:c16="http://schemas.microsoft.com/office/drawing/2014/chart" uri="{C3380CC4-5D6E-409C-BE32-E72D297353CC}">
              <c16:uniqueId val="{00000000-21AF-4118-88C4-66BB4A9207D1}"/>
            </c:ext>
          </c:extLst>
        </c:ser>
        <c:ser>
          <c:idx val="1"/>
          <c:order val="1"/>
          <c:tx>
            <c:strRef>
              <c:f>Graphs!$B$61</c:f>
              <c:strCache>
                <c:ptCount val="1"/>
                <c:pt idx="0">
                  <c:v>1 in 25</c:v>
                </c:pt>
              </c:strCache>
            </c:strRef>
          </c:tx>
          <c:spPr>
            <a:solidFill>
              <a:schemeClr val="accent2"/>
            </a:solidFill>
            <a:ln>
              <a:noFill/>
            </a:ln>
            <a:effectLst/>
          </c:spPr>
          <c:invertIfNegative val="0"/>
          <c:cat>
            <c:strRef>
              <c:f>Graphs!$C$53:$L$53</c:f>
              <c:strCache>
                <c:ptCount val="10"/>
                <c:pt idx="0">
                  <c:v> Azerbaijan </c:v>
                </c:pt>
                <c:pt idx="1">
                  <c:v> China </c:v>
                </c:pt>
                <c:pt idx="2">
                  <c:v> Georgia </c:v>
                </c:pt>
                <c:pt idx="3">
                  <c:v> Kazakhstan </c:v>
                </c:pt>
                <c:pt idx="4">
                  <c:v> Kyrgyz Republic </c:v>
                </c:pt>
                <c:pt idx="5">
                  <c:v> Mongolia </c:v>
                </c:pt>
                <c:pt idx="6">
                  <c:v> Pakistan </c:v>
                </c:pt>
                <c:pt idx="7">
                  <c:v> Tajikistan </c:v>
                </c:pt>
                <c:pt idx="8">
                  <c:v> Turkmenistan </c:v>
                </c:pt>
                <c:pt idx="9">
                  <c:v> Uzbekistan </c:v>
                </c:pt>
              </c:strCache>
              <c:extLst/>
            </c:strRef>
          </c:cat>
          <c:val>
            <c:numRef>
              <c:f>Graphs!$C$61:$L$61</c:f>
              <c:numCache>
                <c:formatCode>#,##0_);[Red]\(#,##0\)</c:formatCode>
                <c:ptCount val="10"/>
                <c:pt idx="0">
                  <c:v>46698436.752210535</c:v>
                </c:pt>
                <c:pt idx="1">
                  <c:v>77666245.794064075</c:v>
                </c:pt>
                <c:pt idx="2">
                  <c:v>14242241.458303349</c:v>
                </c:pt>
                <c:pt idx="3">
                  <c:v>39399534.349723414</c:v>
                </c:pt>
                <c:pt idx="4">
                  <c:v>78903559.690838218</c:v>
                </c:pt>
                <c:pt idx="5">
                  <c:v>441115.2094774507</c:v>
                </c:pt>
                <c:pt idx="6">
                  <c:v>142949737.66110542</c:v>
                </c:pt>
                <c:pt idx="7">
                  <c:v>81079828.169065267</c:v>
                </c:pt>
                <c:pt idx="8">
                  <c:v>17811457.542278435</c:v>
                </c:pt>
                <c:pt idx="9">
                  <c:v>132770743.73312423</c:v>
                </c:pt>
              </c:numCache>
              <c:extLst/>
            </c:numRef>
          </c:val>
          <c:extLst>
            <c:ext xmlns:c16="http://schemas.microsoft.com/office/drawing/2014/chart" uri="{C3380CC4-5D6E-409C-BE32-E72D297353CC}">
              <c16:uniqueId val="{00000001-21AF-4118-88C4-66BB4A9207D1}"/>
            </c:ext>
          </c:extLst>
        </c:ser>
        <c:ser>
          <c:idx val="2"/>
          <c:order val="2"/>
          <c:tx>
            <c:strRef>
              <c:f>Graphs!$B$62</c:f>
              <c:strCache>
                <c:ptCount val="1"/>
                <c:pt idx="0">
                  <c:v>1 in 50</c:v>
                </c:pt>
              </c:strCache>
            </c:strRef>
          </c:tx>
          <c:spPr>
            <a:solidFill>
              <a:schemeClr val="accent3"/>
            </a:solidFill>
            <a:ln>
              <a:noFill/>
            </a:ln>
            <a:effectLst/>
          </c:spPr>
          <c:invertIfNegative val="0"/>
          <c:cat>
            <c:strRef>
              <c:f>Graphs!$C$53:$L$53</c:f>
              <c:strCache>
                <c:ptCount val="10"/>
                <c:pt idx="0">
                  <c:v> Azerbaijan </c:v>
                </c:pt>
                <c:pt idx="1">
                  <c:v> China </c:v>
                </c:pt>
                <c:pt idx="2">
                  <c:v> Georgia </c:v>
                </c:pt>
                <c:pt idx="3">
                  <c:v> Kazakhstan </c:v>
                </c:pt>
                <c:pt idx="4">
                  <c:v> Kyrgyz Republic </c:v>
                </c:pt>
                <c:pt idx="5">
                  <c:v> Mongolia </c:v>
                </c:pt>
                <c:pt idx="6">
                  <c:v> Pakistan </c:v>
                </c:pt>
                <c:pt idx="7">
                  <c:v> Tajikistan </c:v>
                </c:pt>
                <c:pt idx="8">
                  <c:v> Turkmenistan </c:v>
                </c:pt>
                <c:pt idx="9">
                  <c:v> Uzbekistan </c:v>
                </c:pt>
              </c:strCache>
              <c:extLst/>
            </c:strRef>
          </c:cat>
          <c:val>
            <c:numRef>
              <c:f>Graphs!$C$62:$L$62</c:f>
              <c:numCache>
                <c:formatCode>#,##0_);[Red]\(#,##0\)</c:formatCode>
                <c:ptCount val="10"/>
                <c:pt idx="0">
                  <c:v>113313856.9580124</c:v>
                </c:pt>
                <c:pt idx="1">
                  <c:v>203529084.46470451</c:v>
                </c:pt>
                <c:pt idx="2">
                  <c:v>38924962.516691186</c:v>
                </c:pt>
                <c:pt idx="3">
                  <c:v>117686755.09291866</c:v>
                </c:pt>
                <c:pt idx="4">
                  <c:v>148350215.80679417</c:v>
                </c:pt>
                <c:pt idx="5">
                  <c:v>824902.45625036454</c:v>
                </c:pt>
                <c:pt idx="6">
                  <c:v>244661148.83919275</c:v>
                </c:pt>
                <c:pt idx="7">
                  <c:v>140276733.90300134</c:v>
                </c:pt>
                <c:pt idx="8">
                  <c:v>31854459.02480267</c:v>
                </c:pt>
                <c:pt idx="9">
                  <c:v>220026113.44114882</c:v>
                </c:pt>
              </c:numCache>
              <c:extLst/>
            </c:numRef>
          </c:val>
          <c:extLst>
            <c:ext xmlns:c16="http://schemas.microsoft.com/office/drawing/2014/chart" uri="{C3380CC4-5D6E-409C-BE32-E72D297353CC}">
              <c16:uniqueId val="{00000002-21AF-4118-88C4-66BB4A9207D1}"/>
            </c:ext>
          </c:extLst>
        </c:ser>
        <c:ser>
          <c:idx val="3"/>
          <c:order val="3"/>
          <c:tx>
            <c:strRef>
              <c:f>Graphs!$B$63</c:f>
              <c:strCache>
                <c:ptCount val="1"/>
                <c:pt idx="0">
                  <c:v>1 in 100</c:v>
                </c:pt>
              </c:strCache>
            </c:strRef>
          </c:tx>
          <c:spPr>
            <a:solidFill>
              <a:schemeClr val="accent4"/>
            </a:solidFill>
            <a:ln>
              <a:noFill/>
            </a:ln>
            <a:effectLst/>
          </c:spPr>
          <c:invertIfNegative val="0"/>
          <c:cat>
            <c:strRef>
              <c:f>Graphs!$C$53:$L$53</c:f>
              <c:strCache>
                <c:ptCount val="10"/>
                <c:pt idx="0">
                  <c:v> Azerbaijan </c:v>
                </c:pt>
                <c:pt idx="1">
                  <c:v> China </c:v>
                </c:pt>
                <c:pt idx="2">
                  <c:v> Georgia </c:v>
                </c:pt>
                <c:pt idx="3">
                  <c:v> Kazakhstan </c:v>
                </c:pt>
                <c:pt idx="4">
                  <c:v> Kyrgyz Republic </c:v>
                </c:pt>
                <c:pt idx="5">
                  <c:v> Mongolia </c:v>
                </c:pt>
                <c:pt idx="6">
                  <c:v> Pakistan </c:v>
                </c:pt>
                <c:pt idx="7">
                  <c:v> Tajikistan </c:v>
                </c:pt>
                <c:pt idx="8">
                  <c:v> Turkmenistan </c:v>
                </c:pt>
                <c:pt idx="9">
                  <c:v> Uzbekistan </c:v>
                </c:pt>
              </c:strCache>
              <c:extLst/>
            </c:strRef>
          </c:cat>
          <c:val>
            <c:numRef>
              <c:f>Graphs!$C$63:$L$63</c:f>
              <c:numCache>
                <c:formatCode>#,##0_);[Red]\(#,##0\)</c:formatCode>
                <c:ptCount val="10"/>
                <c:pt idx="0">
                  <c:v>139000000</c:v>
                </c:pt>
                <c:pt idx="1">
                  <c:v>250000000</c:v>
                </c:pt>
                <c:pt idx="2">
                  <c:v>51000000</c:v>
                </c:pt>
                <c:pt idx="3">
                  <c:v>208000000</c:v>
                </c:pt>
                <c:pt idx="4">
                  <c:v>174000000</c:v>
                </c:pt>
                <c:pt idx="5">
                  <c:v>1000000</c:v>
                </c:pt>
                <c:pt idx="6">
                  <c:v>250000000</c:v>
                </c:pt>
                <c:pt idx="7">
                  <c:v>164000000</c:v>
                </c:pt>
                <c:pt idx="8">
                  <c:v>34000000</c:v>
                </c:pt>
                <c:pt idx="9">
                  <c:v>250000000</c:v>
                </c:pt>
              </c:numCache>
              <c:extLst/>
            </c:numRef>
          </c:val>
          <c:extLst>
            <c:ext xmlns:c16="http://schemas.microsoft.com/office/drawing/2014/chart" uri="{C3380CC4-5D6E-409C-BE32-E72D297353CC}">
              <c16:uniqueId val="{00000003-21AF-4118-88C4-66BB4A9207D1}"/>
            </c:ext>
          </c:extLst>
        </c:ser>
        <c:dLbls>
          <c:showLegendKey val="0"/>
          <c:showVal val="0"/>
          <c:showCatName val="0"/>
          <c:showSerName val="0"/>
          <c:showPercent val="0"/>
          <c:showBubbleSize val="0"/>
        </c:dLbls>
        <c:gapWidth val="200"/>
        <c:axId val="152228159"/>
        <c:axId val="152221919"/>
      </c:barChart>
      <c:catAx>
        <c:axId val="152228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221919"/>
        <c:crosses val="autoZero"/>
        <c:auto val="1"/>
        <c:lblAlgn val="ctr"/>
        <c:lblOffset val="100"/>
        <c:noMultiLvlLbl val="0"/>
      </c:catAx>
      <c:valAx>
        <c:axId val="152221919"/>
        <c:scaling>
          <c:orientation val="minMax"/>
          <c:max val="30000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Expected Recoveries ($, 3yrs)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228159"/>
        <c:crosses val="autoZero"/>
        <c:crossBetween val="between"/>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3935994089744"/>
          <c:y val="3.1826397821315619E-2"/>
          <c:w val="0.86840463182333483"/>
          <c:h val="0.79798957201316967"/>
        </c:manualLayout>
      </c:layout>
      <c:barChart>
        <c:barDir val="col"/>
        <c:grouping val="clustered"/>
        <c:varyColors val="0"/>
        <c:ser>
          <c:idx val="0"/>
          <c:order val="0"/>
          <c:tx>
            <c:strRef>
              <c:f>Graphs!$B$96</c:f>
              <c:strCache>
                <c:ptCount val="1"/>
                <c:pt idx="0">
                  <c:v>1 in 10</c:v>
                </c:pt>
              </c:strCache>
            </c:strRef>
          </c:tx>
          <c:spPr>
            <a:solidFill>
              <a:schemeClr val="accent1"/>
            </a:solidFill>
            <a:ln>
              <a:noFill/>
            </a:ln>
            <a:effectLst/>
          </c:spPr>
          <c:invertIfNegative val="0"/>
          <c:cat>
            <c:strRef>
              <c:f>Graphs!$C$53:$L$53</c:f>
              <c:strCache>
                <c:ptCount val="10"/>
                <c:pt idx="0">
                  <c:v> Azerbaijan </c:v>
                </c:pt>
                <c:pt idx="1">
                  <c:v> China </c:v>
                </c:pt>
                <c:pt idx="2">
                  <c:v> Georgia </c:v>
                </c:pt>
                <c:pt idx="3">
                  <c:v> Kazakhstan </c:v>
                </c:pt>
                <c:pt idx="4">
                  <c:v> Kyrgyz Republic </c:v>
                </c:pt>
                <c:pt idx="5">
                  <c:v> Mongolia </c:v>
                </c:pt>
                <c:pt idx="6">
                  <c:v> Pakistan </c:v>
                </c:pt>
                <c:pt idx="7">
                  <c:v> Tajikistan </c:v>
                </c:pt>
                <c:pt idx="8">
                  <c:v> Turkmenistan </c:v>
                </c:pt>
                <c:pt idx="9">
                  <c:v> Uzbekistan </c:v>
                </c:pt>
              </c:strCache>
              <c:extLst/>
            </c:strRef>
          </c:cat>
          <c:val>
            <c:numRef>
              <c:f>Graphs!$C$96:$L$96</c:f>
              <c:numCache>
                <c:formatCode>#,##0_);[Red]\(#,##0\)</c:formatCode>
                <c:ptCount val="10"/>
                <c:pt idx="0">
                  <c:v>38882576.544781782</c:v>
                </c:pt>
                <c:pt idx="1">
                  <c:v>105052741.30291872</c:v>
                </c:pt>
                <c:pt idx="2">
                  <c:v>11558275.99181349</c:v>
                </c:pt>
                <c:pt idx="3">
                  <c:v>120601097.81075892</c:v>
                </c:pt>
                <c:pt idx="4">
                  <c:v>108697153.31385034</c:v>
                </c:pt>
                <c:pt idx="5">
                  <c:v>53767629.939462692</c:v>
                </c:pt>
                <c:pt idx="6">
                  <c:v>218019665.02681452</c:v>
                </c:pt>
                <c:pt idx="7">
                  <c:v>106040177.92653012</c:v>
                </c:pt>
                <c:pt idx="8">
                  <c:v>179062813.3241021</c:v>
                </c:pt>
                <c:pt idx="9">
                  <c:v>129047066.33439858</c:v>
                </c:pt>
              </c:numCache>
              <c:extLst/>
            </c:numRef>
          </c:val>
          <c:extLst>
            <c:ext xmlns:c16="http://schemas.microsoft.com/office/drawing/2014/chart" uri="{C3380CC4-5D6E-409C-BE32-E72D297353CC}">
              <c16:uniqueId val="{00000000-9111-496E-A86E-A4AB6755395B}"/>
            </c:ext>
          </c:extLst>
        </c:ser>
        <c:ser>
          <c:idx val="1"/>
          <c:order val="1"/>
          <c:tx>
            <c:strRef>
              <c:f>Graphs!$B$97</c:f>
              <c:strCache>
                <c:ptCount val="1"/>
                <c:pt idx="0">
                  <c:v>1 in 25</c:v>
                </c:pt>
              </c:strCache>
            </c:strRef>
          </c:tx>
          <c:spPr>
            <a:solidFill>
              <a:schemeClr val="accent2"/>
            </a:solidFill>
            <a:ln>
              <a:noFill/>
            </a:ln>
            <a:effectLst/>
          </c:spPr>
          <c:invertIfNegative val="0"/>
          <c:cat>
            <c:strRef>
              <c:f>Graphs!$C$53:$L$53</c:f>
              <c:strCache>
                <c:ptCount val="10"/>
                <c:pt idx="0">
                  <c:v> Azerbaijan </c:v>
                </c:pt>
                <c:pt idx="1">
                  <c:v> China </c:v>
                </c:pt>
                <c:pt idx="2">
                  <c:v> Georgia </c:v>
                </c:pt>
                <c:pt idx="3">
                  <c:v> Kazakhstan </c:v>
                </c:pt>
                <c:pt idx="4">
                  <c:v> Kyrgyz Republic </c:v>
                </c:pt>
                <c:pt idx="5">
                  <c:v> Mongolia </c:v>
                </c:pt>
                <c:pt idx="6">
                  <c:v> Pakistan </c:v>
                </c:pt>
                <c:pt idx="7">
                  <c:v> Tajikistan </c:v>
                </c:pt>
                <c:pt idx="8">
                  <c:v> Turkmenistan </c:v>
                </c:pt>
                <c:pt idx="9">
                  <c:v> Uzbekistan </c:v>
                </c:pt>
              </c:strCache>
              <c:extLst/>
            </c:strRef>
          </c:cat>
          <c:val>
            <c:numRef>
              <c:f>Graphs!$C$97:$L$97</c:f>
              <c:numCache>
                <c:formatCode>#,##0_);[Red]\(#,##0\)</c:formatCode>
                <c:ptCount val="10"/>
                <c:pt idx="0">
                  <c:v>69780102.458862111</c:v>
                </c:pt>
                <c:pt idx="1">
                  <c:v>228941385.07446656</c:v>
                </c:pt>
                <c:pt idx="2">
                  <c:v>25385246.549216267</c:v>
                </c:pt>
                <c:pt idx="3">
                  <c:v>221629758.29164189</c:v>
                </c:pt>
                <c:pt idx="4">
                  <c:v>154160619.23914489</c:v>
                </c:pt>
                <c:pt idx="5">
                  <c:v>87036266.371249139</c:v>
                </c:pt>
                <c:pt idx="6">
                  <c:v>250000000</c:v>
                </c:pt>
                <c:pt idx="7">
                  <c:v>125000000</c:v>
                </c:pt>
                <c:pt idx="8">
                  <c:v>183000000</c:v>
                </c:pt>
                <c:pt idx="9">
                  <c:v>244386221.51119882</c:v>
                </c:pt>
              </c:numCache>
              <c:extLst/>
            </c:numRef>
          </c:val>
          <c:extLst>
            <c:ext xmlns:c16="http://schemas.microsoft.com/office/drawing/2014/chart" uri="{C3380CC4-5D6E-409C-BE32-E72D297353CC}">
              <c16:uniqueId val="{00000001-9111-496E-A86E-A4AB6755395B}"/>
            </c:ext>
          </c:extLst>
        </c:ser>
        <c:ser>
          <c:idx val="2"/>
          <c:order val="2"/>
          <c:tx>
            <c:strRef>
              <c:f>Graphs!$B$98</c:f>
              <c:strCache>
                <c:ptCount val="1"/>
                <c:pt idx="0">
                  <c:v>1 in 50</c:v>
                </c:pt>
              </c:strCache>
            </c:strRef>
          </c:tx>
          <c:spPr>
            <a:solidFill>
              <a:schemeClr val="accent3"/>
            </a:solidFill>
            <a:ln>
              <a:noFill/>
            </a:ln>
            <a:effectLst/>
          </c:spPr>
          <c:invertIfNegative val="0"/>
          <c:cat>
            <c:strRef>
              <c:f>Graphs!$C$53:$L$53</c:f>
              <c:strCache>
                <c:ptCount val="10"/>
                <c:pt idx="0">
                  <c:v> Azerbaijan </c:v>
                </c:pt>
                <c:pt idx="1">
                  <c:v> China </c:v>
                </c:pt>
                <c:pt idx="2">
                  <c:v> Georgia </c:v>
                </c:pt>
                <c:pt idx="3">
                  <c:v> Kazakhstan </c:v>
                </c:pt>
                <c:pt idx="4">
                  <c:v> Kyrgyz Republic </c:v>
                </c:pt>
                <c:pt idx="5">
                  <c:v> Mongolia </c:v>
                </c:pt>
                <c:pt idx="6">
                  <c:v> Pakistan </c:v>
                </c:pt>
                <c:pt idx="7">
                  <c:v> Tajikistan </c:v>
                </c:pt>
                <c:pt idx="8">
                  <c:v> Turkmenistan </c:v>
                </c:pt>
                <c:pt idx="9">
                  <c:v> Uzbekistan </c:v>
                </c:pt>
              </c:strCache>
              <c:extLst/>
            </c:strRef>
          </c:cat>
          <c:val>
            <c:numRef>
              <c:f>Graphs!$C$98:$L$98</c:f>
              <c:numCache>
                <c:formatCode>#,##0_);[Red]\(#,##0\)</c:formatCode>
                <c:ptCount val="10"/>
                <c:pt idx="0">
                  <c:v>79000000</c:v>
                </c:pt>
                <c:pt idx="1">
                  <c:v>250000000</c:v>
                </c:pt>
                <c:pt idx="2">
                  <c:v>34000000</c:v>
                </c:pt>
                <c:pt idx="3">
                  <c:v>250000000</c:v>
                </c:pt>
                <c:pt idx="4">
                  <c:v>156000000</c:v>
                </c:pt>
                <c:pt idx="5">
                  <c:v>88000000</c:v>
                </c:pt>
                <c:pt idx="6">
                  <c:v>250000000</c:v>
                </c:pt>
                <c:pt idx="7">
                  <c:v>125000000</c:v>
                </c:pt>
                <c:pt idx="8">
                  <c:v>183000000</c:v>
                </c:pt>
                <c:pt idx="9">
                  <c:v>250000000</c:v>
                </c:pt>
              </c:numCache>
              <c:extLst/>
            </c:numRef>
          </c:val>
          <c:extLst>
            <c:ext xmlns:c16="http://schemas.microsoft.com/office/drawing/2014/chart" uri="{C3380CC4-5D6E-409C-BE32-E72D297353CC}">
              <c16:uniqueId val="{00000002-9111-496E-A86E-A4AB6755395B}"/>
            </c:ext>
          </c:extLst>
        </c:ser>
        <c:ser>
          <c:idx val="3"/>
          <c:order val="3"/>
          <c:tx>
            <c:strRef>
              <c:f>Graphs!$B$99</c:f>
              <c:strCache>
                <c:ptCount val="1"/>
                <c:pt idx="0">
                  <c:v>1 in 100</c:v>
                </c:pt>
              </c:strCache>
            </c:strRef>
          </c:tx>
          <c:spPr>
            <a:solidFill>
              <a:schemeClr val="accent4"/>
            </a:solidFill>
            <a:ln>
              <a:noFill/>
            </a:ln>
            <a:effectLst/>
          </c:spPr>
          <c:invertIfNegative val="0"/>
          <c:cat>
            <c:strRef>
              <c:f>Graphs!$C$53:$L$53</c:f>
              <c:strCache>
                <c:ptCount val="10"/>
                <c:pt idx="0">
                  <c:v> Azerbaijan </c:v>
                </c:pt>
                <c:pt idx="1">
                  <c:v> China </c:v>
                </c:pt>
                <c:pt idx="2">
                  <c:v> Georgia </c:v>
                </c:pt>
                <c:pt idx="3">
                  <c:v> Kazakhstan </c:v>
                </c:pt>
                <c:pt idx="4">
                  <c:v> Kyrgyz Republic </c:v>
                </c:pt>
                <c:pt idx="5">
                  <c:v> Mongolia </c:v>
                </c:pt>
                <c:pt idx="6">
                  <c:v> Pakistan </c:v>
                </c:pt>
                <c:pt idx="7">
                  <c:v> Tajikistan </c:v>
                </c:pt>
                <c:pt idx="8">
                  <c:v> Turkmenistan </c:v>
                </c:pt>
                <c:pt idx="9">
                  <c:v> Uzbekistan </c:v>
                </c:pt>
              </c:strCache>
              <c:extLst/>
            </c:strRef>
          </c:cat>
          <c:val>
            <c:numRef>
              <c:f>Graphs!$C$99:$L$99</c:f>
              <c:numCache>
                <c:formatCode>#,##0_);[Red]\(#,##0\)</c:formatCode>
                <c:ptCount val="10"/>
                <c:pt idx="0">
                  <c:v>79000000</c:v>
                </c:pt>
                <c:pt idx="1">
                  <c:v>250000000</c:v>
                </c:pt>
                <c:pt idx="2">
                  <c:v>34000000</c:v>
                </c:pt>
                <c:pt idx="3">
                  <c:v>250000000</c:v>
                </c:pt>
                <c:pt idx="4">
                  <c:v>156000000</c:v>
                </c:pt>
                <c:pt idx="5">
                  <c:v>88000000</c:v>
                </c:pt>
                <c:pt idx="6">
                  <c:v>250000000</c:v>
                </c:pt>
                <c:pt idx="7">
                  <c:v>125000000</c:v>
                </c:pt>
                <c:pt idx="8">
                  <c:v>183000000</c:v>
                </c:pt>
                <c:pt idx="9">
                  <c:v>250000000</c:v>
                </c:pt>
              </c:numCache>
              <c:extLst/>
            </c:numRef>
          </c:val>
          <c:extLst>
            <c:ext xmlns:c16="http://schemas.microsoft.com/office/drawing/2014/chart" uri="{C3380CC4-5D6E-409C-BE32-E72D297353CC}">
              <c16:uniqueId val="{00000003-9111-496E-A86E-A4AB6755395B}"/>
            </c:ext>
          </c:extLst>
        </c:ser>
        <c:dLbls>
          <c:showLegendKey val="0"/>
          <c:showVal val="0"/>
          <c:showCatName val="0"/>
          <c:showSerName val="0"/>
          <c:showPercent val="0"/>
          <c:showBubbleSize val="0"/>
        </c:dLbls>
        <c:gapWidth val="200"/>
        <c:axId val="152228159"/>
        <c:axId val="152221919"/>
      </c:barChart>
      <c:catAx>
        <c:axId val="152228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221919"/>
        <c:crosses val="autoZero"/>
        <c:auto val="1"/>
        <c:lblAlgn val="ctr"/>
        <c:lblOffset val="100"/>
        <c:noMultiLvlLbl val="0"/>
      </c:catAx>
      <c:valAx>
        <c:axId val="152221919"/>
        <c:scaling>
          <c:orientation val="minMax"/>
          <c:max val="30000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Expected Recoveries ($, 3yrs)</a:t>
                </a:r>
              </a:p>
            </c:rich>
          </c:tx>
          <c:layout>
            <c:manualLayout>
              <c:xMode val="edge"/>
              <c:yMode val="edge"/>
              <c:x val="3.5724156604073284E-2"/>
              <c:y val="0.2026207380583140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228159"/>
        <c:crosses val="autoZero"/>
        <c:crossBetween val="between"/>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26833" cy="464185"/>
          </a:xfrm>
          <a:prstGeom prst="rect">
            <a:avLst/>
          </a:prstGeom>
          <a:noFill/>
          <a:ln>
            <a:noFill/>
          </a:ln>
        </p:spPr>
        <p:txBody>
          <a:bodyPr anchorCtr="0" anchor="t" bIns="46475" lIns="92950" spcFirstLastPara="1" rIns="92950" wrap="square" tIns="464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56550" y="0"/>
            <a:ext cx="3026833" cy="464185"/>
          </a:xfrm>
          <a:prstGeom prst="rect">
            <a:avLst/>
          </a:prstGeom>
          <a:noFill/>
          <a:ln>
            <a:noFill/>
          </a:ln>
        </p:spPr>
        <p:txBody>
          <a:bodyPr anchorCtr="0" anchor="t" bIns="46475" lIns="92950" spcFirstLastPara="1" rIns="92950" wrap="square" tIns="4647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98500" y="4409758"/>
            <a:ext cx="5588000" cy="4177665"/>
          </a:xfrm>
          <a:prstGeom prst="rect">
            <a:avLst/>
          </a:prstGeom>
          <a:noFill/>
          <a:ln>
            <a:noFill/>
          </a:ln>
        </p:spPr>
        <p:txBody>
          <a:bodyPr anchorCtr="0" anchor="t" bIns="46475" lIns="92950" spcFirstLastPara="1" rIns="92950" wrap="square" tIns="46475">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17904"/>
            <a:ext cx="3026833" cy="464185"/>
          </a:xfrm>
          <a:prstGeom prst="rect">
            <a:avLst/>
          </a:prstGeom>
          <a:noFill/>
          <a:ln>
            <a:noFill/>
          </a:ln>
        </p:spPr>
        <p:txBody>
          <a:bodyPr anchorCtr="0" anchor="b" bIns="46475" lIns="92950" spcFirstLastPara="1" rIns="92950" wrap="square" tIns="464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56550" y="8817904"/>
            <a:ext cx="3026833" cy="464185"/>
          </a:xfrm>
          <a:prstGeom prst="rect">
            <a:avLst/>
          </a:prstGeom>
          <a:noFill/>
          <a:ln>
            <a:noFill/>
          </a:ln>
        </p:spPr>
        <p:txBody>
          <a:bodyPr anchorCtr="0" anchor="b" bIns="46475" lIns="92950" spcFirstLastPara="1" rIns="92950" wrap="square" tIns="46475">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1: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9" name="Google Shape;289;p1:notes"/>
          <p:cNvSpPr txBox="1"/>
          <p:nvPr>
            <p:ph idx="1" type="body"/>
          </p:nvPr>
        </p:nvSpPr>
        <p:spPr>
          <a:xfrm>
            <a:off x="698500" y="4409758"/>
            <a:ext cx="5588000" cy="4177665"/>
          </a:xfrm>
          <a:prstGeom prst="rect">
            <a:avLst/>
          </a:prstGeom>
          <a:noFill/>
          <a:ln>
            <a:noFill/>
          </a:ln>
        </p:spPr>
        <p:txBody>
          <a:bodyPr anchorCtr="0" anchor="t" bIns="46475" lIns="92950" spcFirstLastPara="1" rIns="92950" wrap="square" tIns="46475">
            <a:normAutofit/>
          </a:bodyPr>
          <a:lstStyle/>
          <a:p>
            <a:pPr indent="0" lvl="0" marL="0" rtl="0" algn="l">
              <a:spcBef>
                <a:spcPts val="0"/>
              </a:spcBef>
              <a:spcAft>
                <a:spcPts val="0"/>
              </a:spcAft>
              <a:buNone/>
            </a:pPr>
            <a:r>
              <a:t/>
            </a:r>
            <a:endParaRPr/>
          </a:p>
        </p:txBody>
      </p:sp>
      <p:sp>
        <p:nvSpPr>
          <p:cNvPr id="290" name="Google Shape;290;p1:notes"/>
          <p:cNvSpPr txBox="1"/>
          <p:nvPr>
            <p:ph idx="12" type="sldNum"/>
          </p:nvPr>
        </p:nvSpPr>
        <p:spPr>
          <a:xfrm>
            <a:off x="3956550" y="8817904"/>
            <a:ext cx="3026833" cy="464185"/>
          </a:xfrm>
          <a:prstGeom prst="rect">
            <a:avLst/>
          </a:prstGeom>
          <a:noFill/>
          <a:ln>
            <a:noFill/>
          </a:ln>
        </p:spPr>
        <p:txBody>
          <a:bodyPr anchorCtr="0" anchor="b" bIns="46475" lIns="92950" spcFirstLastPara="1" rIns="92950" wrap="square" tIns="464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GB"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10: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412" name="Google Shape;412;p10: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11: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425" name="Google Shape;425;p11: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p12: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435" name="Google Shape;435;p12: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0" name="Shape 440"/>
        <p:cNvGrpSpPr/>
        <p:nvPr/>
      </p:nvGrpSpPr>
      <p:grpSpPr>
        <a:xfrm>
          <a:off x="0" y="0"/>
          <a:ext cx="0" cy="0"/>
          <a:chOff x="0" y="0"/>
          <a:chExt cx="0" cy="0"/>
        </a:xfrm>
      </p:grpSpPr>
      <p:sp>
        <p:nvSpPr>
          <p:cNvPr id="441" name="Google Shape;441;p13: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442" name="Google Shape;442;p13: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14: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457" name="Google Shape;457;p14: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p15: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468" name="Google Shape;468;p15: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p16: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476" name="Google Shape;476;p16: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p17: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487" name="Google Shape;487;p17: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p18: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496" name="Google Shape;496;p18: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p19: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505" name="Google Shape;505;p19: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2: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4" name="Google Shape;304;p2:notes"/>
          <p:cNvSpPr txBox="1"/>
          <p:nvPr>
            <p:ph idx="1" type="body"/>
          </p:nvPr>
        </p:nvSpPr>
        <p:spPr>
          <a:xfrm>
            <a:off x="698500" y="4409758"/>
            <a:ext cx="5588000" cy="4177665"/>
          </a:xfrm>
          <a:prstGeom prst="rect">
            <a:avLst/>
          </a:prstGeom>
          <a:noFill/>
          <a:ln>
            <a:noFill/>
          </a:ln>
        </p:spPr>
        <p:txBody>
          <a:bodyPr anchorCtr="0" anchor="t" bIns="46475" lIns="92950" spcFirstLastPara="1" rIns="92950" wrap="square" tIns="46475">
            <a:normAutofit/>
          </a:bodyPr>
          <a:lstStyle/>
          <a:p>
            <a:pPr indent="0" lvl="0" marL="0" rtl="0" algn="l">
              <a:spcBef>
                <a:spcPts val="0"/>
              </a:spcBef>
              <a:spcAft>
                <a:spcPts val="0"/>
              </a:spcAft>
              <a:buNone/>
            </a:pPr>
            <a:r>
              <a:rPr lang="en-GB" sz="1200">
                <a:solidFill>
                  <a:schemeClr val="dk1"/>
                </a:solidFill>
                <a:latin typeface="Calibri"/>
                <a:ea typeface="Calibri"/>
                <a:cs typeface="Calibri"/>
                <a:sym typeface="Calibri"/>
              </a:rPr>
              <a:t>Mention the format for Discussions</a:t>
            </a:r>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Underlying objectives to the deliverables is to agree how best to work with you to improve data, modelling and understanding of your requirements and so allow us to work with you to determine appropriate disaster risk financing instruments</a:t>
            </a:r>
            <a:endParaRPr/>
          </a:p>
        </p:txBody>
      </p:sp>
      <p:sp>
        <p:nvSpPr>
          <p:cNvPr id="305" name="Google Shape;305;p2:notes"/>
          <p:cNvSpPr txBox="1"/>
          <p:nvPr>
            <p:ph idx="12" type="sldNum"/>
          </p:nvPr>
        </p:nvSpPr>
        <p:spPr>
          <a:xfrm>
            <a:off x="3956550" y="8817904"/>
            <a:ext cx="3026833" cy="464185"/>
          </a:xfrm>
          <a:prstGeom prst="rect">
            <a:avLst/>
          </a:prstGeom>
          <a:noFill/>
          <a:ln>
            <a:noFill/>
          </a:ln>
        </p:spPr>
        <p:txBody>
          <a:bodyPr anchorCtr="0" anchor="b" bIns="46475" lIns="92950" spcFirstLastPara="1" rIns="92950" wrap="square" tIns="46475">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p20: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512" name="Google Shape;512;p20: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0" name="Shape 520"/>
        <p:cNvGrpSpPr/>
        <p:nvPr/>
      </p:nvGrpSpPr>
      <p:grpSpPr>
        <a:xfrm>
          <a:off x="0" y="0"/>
          <a:ext cx="0" cy="0"/>
          <a:chOff x="0" y="0"/>
          <a:chExt cx="0" cy="0"/>
        </a:xfrm>
      </p:grpSpPr>
      <p:sp>
        <p:nvSpPr>
          <p:cNvPr id="521" name="Google Shape;521;p21: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522" name="Google Shape;522;p21: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1" name="Shape 531"/>
        <p:cNvGrpSpPr/>
        <p:nvPr/>
      </p:nvGrpSpPr>
      <p:grpSpPr>
        <a:xfrm>
          <a:off x="0" y="0"/>
          <a:ext cx="0" cy="0"/>
          <a:chOff x="0" y="0"/>
          <a:chExt cx="0" cy="0"/>
        </a:xfrm>
      </p:grpSpPr>
      <p:sp>
        <p:nvSpPr>
          <p:cNvPr id="532" name="Google Shape;532;p22: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33" name="Google Shape;533;p22:notes"/>
          <p:cNvSpPr txBox="1"/>
          <p:nvPr>
            <p:ph idx="1" type="body"/>
          </p:nvPr>
        </p:nvSpPr>
        <p:spPr>
          <a:xfrm>
            <a:off x="698500" y="4409758"/>
            <a:ext cx="5588000" cy="4177665"/>
          </a:xfrm>
          <a:prstGeom prst="rect">
            <a:avLst/>
          </a:prstGeom>
          <a:noFill/>
          <a:ln>
            <a:noFill/>
          </a:ln>
        </p:spPr>
        <p:txBody>
          <a:bodyPr anchorCtr="0" anchor="t" bIns="46475" lIns="92950" spcFirstLastPara="1" rIns="92950" wrap="square" tIns="46475">
            <a:normAutofit/>
          </a:bodyPr>
          <a:lstStyle/>
          <a:p>
            <a:pPr indent="0" lvl="0" marL="0" marR="0" rtl="0" algn="l">
              <a:lnSpc>
                <a:spcPct val="100000"/>
              </a:lnSpc>
              <a:spcBef>
                <a:spcPts val="0"/>
              </a:spcBef>
              <a:spcAft>
                <a:spcPts val="0"/>
              </a:spcAft>
              <a:buClr>
                <a:schemeClr val="dk1"/>
              </a:buClr>
              <a:buSzPts val="1200"/>
              <a:buFont typeface="Calibri"/>
              <a:buNone/>
            </a:pPr>
            <a:r>
              <a:rPr b="0" lang="en-GB"/>
              <a:t>The graph illustrates the diversification benefit that could be achieved to the Annual Risk Margin by grouping countries within a DRB, making coverage cheaper for each participating country</a:t>
            </a:r>
            <a:endParaRPr b="0"/>
          </a:p>
        </p:txBody>
      </p:sp>
      <p:sp>
        <p:nvSpPr>
          <p:cNvPr id="534" name="Google Shape;534;p22:notes"/>
          <p:cNvSpPr txBox="1"/>
          <p:nvPr>
            <p:ph idx="12" type="sldNum"/>
          </p:nvPr>
        </p:nvSpPr>
        <p:spPr>
          <a:xfrm>
            <a:off x="3956550" y="8817904"/>
            <a:ext cx="3026833" cy="464185"/>
          </a:xfrm>
          <a:prstGeom prst="rect">
            <a:avLst/>
          </a:prstGeom>
          <a:noFill/>
          <a:ln>
            <a:noFill/>
          </a:ln>
        </p:spPr>
        <p:txBody>
          <a:bodyPr anchorCtr="0" anchor="b" bIns="46475" lIns="92950" spcFirstLastPara="1" rIns="92950" wrap="square" tIns="46475">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4" name="Shape 544"/>
        <p:cNvGrpSpPr/>
        <p:nvPr/>
      </p:nvGrpSpPr>
      <p:grpSpPr>
        <a:xfrm>
          <a:off x="0" y="0"/>
          <a:ext cx="0" cy="0"/>
          <a:chOff x="0" y="0"/>
          <a:chExt cx="0" cy="0"/>
        </a:xfrm>
      </p:grpSpPr>
      <p:sp>
        <p:nvSpPr>
          <p:cNvPr id="545" name="Google Shape;545;p23: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546" name="Google Shape;546;p23: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2" name="Shape 552"/>
        <p:cNvGrpSpPr/>
        <p:nvPr/>
      </p:nvGrpSpPr>
      <p:grpSpPr>
        <a:xfrm>
          <a:off x="0" y="0"/>
          <a:ext cx="0" cy="0"/>
          <a:chOff x="0" y="0"/>
          <a:chExt cx="0" cy="0"/>
        </a:xfrm>
      </p:grpSpPr>
      <p:sp>
        <p:nvSpPr>
          <p:cNvPr id="553" name="Google Shape;553;p24: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554" name="Google Shape;554;p24: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3" name="Shape 563"/>
        <p:cNvGrpSpPr/>
        <p:nvPr/>
      </p:nvGrpSpPr>
      <p:grpSpPr>
        <a:xfrm>
          <a:off x="0" y="0"/>
          <a:ext cx="0" cy="0"/>
          <a:chOff x="0" y="0"/>
          <a:chExt cx="0" cy="0"/>
        </a:xfrm>
      </p:grpSpPr>
      <p:sp>
        <p:nvSpPr>
          <p:cNvPr id="564" name="Google Shape;564;p25: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565" name="Google Shape;565;p25: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1" name="Shape 581"/>
        <p:cNvGrpSpPr/>
        <p:nvPr/>
      </p:nvGrpSpPr>
      <p:grpSpPr>
        <a:xfrm>
          <a:off x="0" y="0"/>
          <a:ext cx="0" cy="0"/>
          <a:chOff x="0" y="0"/>
          <a:chExt cx="0" cy="0"/>
        </a:xfrm>
      </p:grpSpPr>
      <p:sp>
        <p:nvSpPr>
          <p:cNvPr id="582" name="Google Shape;582;p26: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583" name="Google Shape;583;p26: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9" name="Shape 589"/>
        <p:cNvGrpSpPr/>
        <p:nvPr/>
      </p:nvGrpSpPr>
      <p:grpSpPr>
        <a:xfrm>
          <a:off x="0" y="0"/>
          <a:ext cx="0" cy="0"/>
          <a:chOff x="0" y="0"/>
          <a:chExt cx="0" cy="0"/>
        </a:xfrm>
      </p:grpSpPr>
      <p:sp>
        <p:nvSpPr>
          <p:cNvPr id="590" name="Google Shape;590;p27: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91" name="Google Shape;591;p27:notes"/>
          <p:cNvSpPr txBox="1"/>
          <p:nvPr>
            <p:ph idx="1" type="body"/>
          </p:nvPr>
        </p:nvSpPr>
        <p:spPr>
          <a:xfrm>
            <a:off x="698500" y="4409758"/>
            <a:ext cx="5588000" cy="4177665"/>
          </a:xfrm>
          <a:prstGeom prst="rect">
            <a:avLst/>
          </a:prstGeom>
          <a:noFill/>
          <a:ln>
            <a:noFill/>
          </a:ln>
        </p:spPr>
        <p:txBody>
          <a:bodyPr anchorCtr="0" anchor="t" bIns="46475" lIns="92950" spcFirstLastPara="1" rIns="92950" wrap="square" tIns="46475">
            <a:normAutofit/>
          </a:bodyPr>
          <a:lstStyle/>
          <a:p>
            <a:pPr indent="0" lvl="0" marL="0" rtl="0" algn="l">
              <a:spcBef>
                <a:spcPts val="0"/>
              </a:spcBef>
              <a:spcAft>
                <a:spcPts val="0"/>
              </a:spcAft>
              <a:buNone/>
            </a:pPr>
            <a:r>
              <a:t/>
            </a:r>
            <a:endParaRPr/>
          </a:p>
        </p:txBody>
      </p:sp>
      <p:sp>
        <p:nvSpPr>
          <p:cNvPr id="592" name="Google Shape;592;p27:notes"/>
          <p:cNvSpPr txBox="1"/>
          <p:nvPr>
            <p:ph idx="12" type="sldNum"/>
          </p:nvPr>
        </p:nvSpPr>
        <p:spPr>
          <a:xfrm>
            <a:off x="3956550" y="8817904"/>
            <a:ext cx="3026833" cy="464185"/>
          </a:xfrm>
          <a:prstGeom prst="rect">
            <a:avLst/>
          </a:prstGeom>
          <a:noFill/>
          <a:ln>
            <a:noFill/>
          </a:ln>
        </p:spPr>
        <p:txBody>
          <a:bodyPr anchorCtr="0" anchor="b" bIns="46475" lIns="92950" spcFirstLastPara="1" rIns="92950" wrap="square" tIns="46475">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8" name="Shape 598"/>
        <p:cNvGrpSpPr/>
        <p:nvPr/>
      </p:nvGrpSpPr>
      <p:grpSpPr>
        <a:xfrm>
          <a:off x="0" y="0"/>
          <a:ext cx="0" cy="0"/>
          <a:chOff x="0" y="0"/>
          <a:chExt cx="0" cy="0"/>
        </a:xfrm>
      </p:grpSpPr>
      <p:sp>
        <p:nvSpPr>
          <p:cNvPr id="599" name="Google Shape;599;p28: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600" name="Google Shape;600;p28: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3: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323" name="Google Shape;323;p3: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4: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332" name="Google Shape;332;p4: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5: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341" name="Google Shape;341;p5: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6: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348" name="Google Shape;348;p6: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7: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359" name="Google Shape;359;p7: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8: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367" name="Google Shape;367;p8: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9:notes"/>
          <p:cNvSpPr txBox="1"/>
          <p:nvPr>
            <p:ph idx="1" type="body"/>
          </p:nvPr>
        </p:nvSpPr>
        <p:spPr>
          <a:xfrm>
            <a:off x="698500" y="4409758"/>
            <a:ext cx="5588000" cy="4177665"/>
          </a:xfrm>
          <a:prstGeom prst="rect">
            <a:avLst/>
          </a:prstGeom>
        </p:spPr>
        <p:txBody>
          <a:bodyPr anchorCtr="0" anchor="t" bIns="46475" lIns="92950" spcFirstLastPara="1" rIns="92950" wrap="square" tIns="46475">
            <a:noAutofit/>
          </a:bodyPr>
          <a:lstStyle/>
          <a:p>
            <a:pPr indent="0" lvl="0" marL="0" rtl="0" algn="l">
              <a:spcBef>
                <a:spcPts val="0"/>
              </a:spcBef>
              <a:spcAft>
                <a:spcPts val="0"/>
              </a:spcAft>
              <a:buNone/>
            </a:pPr>
            <a:r>
              <a:t/>
            </a:r>
            <a:endParaRPr/>
          </a:p>
        </p:txBody>
      </p:sp>
      <p:sp>
        <p:nvSpPr>
          <p:cNvPr id="392" name="Google Shape;392;p9:notes"/>
          <p:cNvSpPr/>
          <p:nvPr>
            <p:ph idx="2" type="sldImg"/>
          </p:nvPr>
        </p:nvSpPr>
        <p:spPr>
          <a:xfrm>
            <a:off x="398463" y="696913"/>
            <a:ext cx="6188075" cy="3481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 Id="rId3" Type="http://schemas.openxmlformats.org/officeDocument/2006/relationships/image" Target="../media/image7.jp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 Id="rId3" Type="http://schemas.openxmlformats.org/officeDocument/2006/relationships/image" Target="../media/image13.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 Id="rId3" Type="http://schemas.openxmlformats.org/officeDocument/2006/relationships/image" Target="../media/image1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1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jpg"/><Relationship Id="rId3"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 Id="rId3" Type="http://schemas.openxmlformats.org/officeDocument/2006/relationships/image" Target="../media/image1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image">
  <p:cSld name="Title with image">
    <p:bg>
      <p:bgPr>
        <a:blipFill>
          <a:blip r:embed="rId2">
            <a:alphaModFix/>
          </a:blip>
          <a:stretch>
            <a:fillRect/>
          </a:stretch>
        </a:blipFill>
      </p:bgPr>
    </p:bg>
    <p:spTree>
      <p:nvGrpSpPr>
        <p:cNvPr id="16" name="Shape 16"/>
        <p:cNvGrpSpPr/>
        <p:nvPr/>
      </p:nvGrpSpPr>
      <p:grpSpPr>
        <a:xfrm>
          <a:off x="0" y="0"/>
          <a:ext cx="0" cy="0"/>
          <a:chOff x="0" y="0"/>
          <a:chExt cx="0" cy="0"/>
        </a:xfrm>
      </p:grpSpPr>
      <p:sp>
        <p:nvSpPr>
          <p:cNvPr id="17" name="Google Shape;17;p30"/>
          <p:cNvSpPr/>
          <p:nvPr/>
        </p:nvSpPr>
        <p:spPr>
          <a:xfrm>
            <a:off x="304800" y="242549"/>
            <a:ext cx="8274424" cy="2286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 name="Google Shape;18;p30"/>
          <p:cNvSpPr txBox="1"/>
          <p:nvPr>
            <p:ph type="title"/>
          </p:nvPr>
        </p:nvSpPr>
        <p:spPr>
          <a:xfrm>
            <a:off x="609600" y="457200"/>
            <a:ext cx="7010400" cy="612648"/>
          </a:xfrm>
          <a:prstGeom prst="rect">
            <a:avLst/>
          </a:prstGeom>
          <a:noFill/>
          <a:ln>
            <a:noFill/>
          </a:ln>
        </p:spPr>
        <p:txBody>
          <a:bodyPr anchorCtr="0" anchor="t" bIns="0" lIns="0" spcFirstLastPara="1" rIns="0" wrap="square" tIns="0">
            <a:noAutofit/>
          </a:bodyPr>
          <a:lstStyle>
            <a:lvl1pPr lvl="0" algn="l">
              <a:lnSpc>
                <a:spcPct val="115000"/>
              </a:lnSpc>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0"/>
          <p:cNvSpPr txBox="1"/>
          <p:nvPr>
            <p:ph idx="1" type="body"/>
          </p:nvPr>
        </p:nvSpPr>
        <p:spPr>
          <a:xfrm>
            <a:off x="609600" y="1097280"/>
            <a:ext cx="7010400" cy="502920"/>
          </a:xfrm>
          <a:prstGeom prst="rect">
            <a:avLst/>
          </a:prstGeom>
          <a:noFill/>
          <a:ln>
            <a:noFill/>
          </a:ln>
        </p:spPr>
        <p:txBody>
          <a:bodyPr anchorCtr="0" anchor="t" bIns="0" lIns="0" spcFirstLastPara="1" rIns="0" wrap="square" tIns="0">
            <a:noAutofit/>
          </a:bodyPr>
          <a:lstStyle>
            <a:lvl1pPr indent="-228600" lvl="0" marL="457200" algn="l">
              <a:lnSpc>
                <a:spcPct val="111111"/>
              </a:lnSpc>
              <a:spcBef>
                <a:spcPts val="0"/>
              </a:spcBef>
              <a:spcAft>
                <a:spcPts val="0"/>
              </a:spcAft>
              <a:buClr>
                <a:schemeClr val="dk1"/>
              </a:buClr>
              <a:buSzPts val="1800"/>
              <a:buFont typeface="Arial"/>
              <a:buNone/>
              <a:defRPr b="0" sz="18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0"/>
          <p:cNvSpPr txBox="1"/>
          <p:nvPr>
            <p:ph idx="2" type="body"/>
          </p:nvPr>
        </p:nvSpPr>
        <p:spPr>
          <a:xfrm>
            <a:off x="609600" y="2209670"/>
            <a:ext cx="2682240" cy="271081"/>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200"/>
              <a:buFont typeface="Arial"/>
              <a:buNone/>
              <a:defRPr b="0" sz="1200"/>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1" name="Google Shape;21;p30"/>
          <p:cNvSpPr txBox="1"/>
          <p:nvPr>
            <p:ph idx="3" type="body"/>
          </p:nvPr>
        </p:nvSpPr>
        <p:spPr>
          <a:xfrm>
            <a:off x="609600" y="1654457"/>
            <a:ext cx="7010400" cy="527386"/>
          </a:xfrm>
          <a:prstGeom prst="rect">
            <a:avLst/>
          </a:prstGeom>
          <a:noFill/>
          <a:ln>
            <a:noFill/>
          </a:ln>
        </p:spPr>
        <p:txBody>
          <a:bodyPr anchorCtr="0" anchor="t" bIns="0" lIns="0" spcFirstLastPara="1" rIns="0" wrap="square" tIns="0">
            <a:noAutofit/>
          </a:bodyPr>
          <a:lstStyle>
            <a:lvl1pPr indent="-228600" lvl="0" marL="457200" algn="l">
              <a:lnSpc>
                <a:spcPct val="112500"/>
              </a:lnSpc>
              <a:spcBef>
                <a:spcPts val="0"/>
              </a:spcBef>
              <a:spcAft>
                <a:spcPts val="0"/>
              </a:spcAft>
              <a:buClr>
                <a:schemeClr val="dk1"/>
              </a:buClr>
              <a:buSzPts val="1600"/>
              <a:buFont typeface="Arial"/>
              <a:buNone/>
              <a:defRPr b="0" sz="16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30"/>
          <p:cNvSpPr txBox="1"/>
          <p:nvPr>
            <p:ph idx="11" type="ftr"/>
          </p:nvPr>
        </p:nvSpPr>
        <p:spPr>
          <a:xfrm>
            <a:off x="609599" y="6515097"/>
            <a:ext cx="3292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descr="Logo&#10;&#10;Description automatically generated" id="23" name="Google Shape;23;p30"/>
          <p:cNvPicPr preferRelativeResize="0"/>
          <p:nvPr/>
        </p:nvPicPr>
        <p:blipFill rotWithShape="1">
          <a:blip r:embed="rId3">
            <a:alphaModFix/>
          </a:blip>
          <a:srcRect b="0" l="0" r="0" t="0"/>
          <a:stretch/>
        </p:blipFill>
        <p:spPr>
          <a:xfrm>
            <a:off x="10541856" y="6318410"/>
            <a:ext cx="1390170" cy="485705"/>
          </a:xfrm>
          <a:prstGeom prst="rect">
            <a:avLst/>
          </a:prstGeom>
          <a:noFill/>
          <a:ln>
            <a:noFill/>
          </a:ln>
        </p:spPr>
      </p:pic>
    </p:spTree>
  </p:cSld>
  <p:clrMapOvr>
    <a:masterClrMapping/>
  </p:clrMapOvr>
  <p:extLst>
    <p:ext uri="{DCECCB84-F9BA-43D5-87BE-67443E8EF086}">
      <p15:sldGuideLst>
        <p15:guide id="1" orient="horz" pos="4178">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llout Box">
  <p:cSld name="Callout Box">
    <p:spTree>
      <p:nvGrpSpPr>
        <p:cNvPr id="95" name="Shape 95"/>
        <p:cNvGrpSpPr/>
        <p:nvPr/>
      </p:nvGrpSpPr>
      <p:grpSpPr>
        <a:xfrm>
          <a:off x="0" y="0"/>
          <a:ext cx="0" cy="0"/>
          <a:chOff x="0" y="0"/>
          <a:chExt cx="0" cy="0"/>
        </a:xfrm>
      </p:grpSpPr>
      <p:sp>
        <p:nvSpPr>
          <p:cNvPr id="96" name="Google Shape;96;p55"/>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55"/>
          <p:cNvSpPr txBox="1"/>
          <p:nvPr>
            <p:ph idx="1" type="body"/>
          </p:nvPr>
        </p:nvSpPr>
        <p:spPr>
          <a:xfrm>
            <a:off x="609600" y="1524000"/>
            <a:ext cx="65024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55600" lvl="2" marL="1371600" algn="l">
              <a:spcBef>
                <a:spcPts val="350"/>
              </a:spcBef>
              <a:spcAft>
                <a:spcPts val="0"/>
              </a:spcAft>
              <a:buSzPts val="2000"/>
              <a:buChar char="▪"/>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8" name="Google Shape;98;p55"/>
          <p:cNvSpPr txBox="1"/>
          <p:nvPr>
            <p:ph idx="2" type="body"/>
          </p:nvPr>
        </p:nvSpPr>
        <p:spPr>
          <a:xfrm>
            <a:off x="7315200" y="1527048"/>
            <a:ext cx="4267200" cy="4038600"/>
          </a:xfrm>
          <a:prstGeom prst="rect">
            <a:avLst/>
          </a:prstGeom>
          <a:solidFill>
            <a:srgbClr val="D8D7DF"/>
          </a:solid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None/>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9" name="Google Shape;99;p55"/>
          <p:cNvSpPr txBox="1"/>
          <p:nvPr>
            <p:ph idx="3" type="body"/>
          </p:nvPr>
        </p:nvSpPr>
        <p:spPr>
          <a:xfrm>
            <a:off x="7721600" y="2221992"/>
            <a:ext cx="3454400" cy="2731008"/>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accent1"/>
              </a:buClr>
              <a:buSzPts val="1800"/>
              <a:buFont typeface="Arial"/>
              <a:buNone/>
              <a:defRPr>
                <a:solidFill>
                  <a:schemeClr val="accent1"/>
                </a:solidFill>
                <a:latin typeface="Arial"/>
                <a:ea typeface="Arial"/>
                <a:cs typeface="Arial"/>
                <a:sym typeface="Arial"/>
              </a:defRPr>
            </a:lvl1pPr>
            <a:lvl2pPr indent="-228600" lvl="1" marL="914400" algn="l">
              <a:spcBef>
                <a:spcPts val="1000"/>
              </a:spcBef>
              <a:spcAft>
                <a:spcPts val="0"/>
              </a:spcAft>
              <a:buClr>
                <a:schemeClr val="dk1"/>
              </a:buClr>
              <a:buSzPts val="1600"/>
              <a:buFont typeface="Arial"/>
              <a:buNone/>
              <a:defRPr sz="1600"/>
            </a:lvl2pPr>
            <a:lvl3pPr indent="-371475" lvl="2" marL="1371600" algn="l">
              <a:spcBef>
                <a:spcPts val="40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0" name="Google Shape;100;p55"/>
          <p:cNvSpPr txBox="1"/>
          <p:nvPr>
            <p:ph idx="4"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101" name="Google Shape;101;p55"/>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sp>
        <p:nvSpPr>
          <p:cNvPr id="102" name="Google Shape;102;p55"/>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03" name="Google Shape;103;p55"/>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descr="Logo&#10;&#10;Description automatically generated" id="104" name="Google Shape;104;p55"/>
          <p:cNvPicPr preferRelativeResize="0"/>
          <p:nvPr/>
        </p:nvPicPr>
        <p:blipFill rotWithShape="1">
          <a:blip r:embed="rId2">
            <a:alphaModFix/>
          </a:blip>
          <a:srcRect b="0" l="0" r="0" t="0"/>
          <a:stretch/>
        </p:blipFill>
        <p:spPr>
          <a:xfrm>
            <a:off x="9533205" y="6346233"/>
            <a:ext cx="1283076" cy="38345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105" name="Shape 105"/>
        <p:cNvGrpSpPr/>
        <p:nvPr/>
      </p:nvGrpSpPr>
      <p:grpSpPr>
        <a:xfrm>
          <a:off x="0" y="0"/>
          <a:ext cx="0" cy="0"/>
          <a:chOff x="0" y="0"/>
          <a:chExt cx="0" cy="0"/>
        </a:xfrm>
      </p:grpSpPr>
      <p:sp>
        <p:nvSpPr>
          <p:cNvPr id="106" name="Google Shape;106;p56"/>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56"/>
          <p:cNvSpPr txBox="1"/>
          <p:nvPr>
            <p:ph idx="1" type="body"/>
          </p:nvPr>
        </p:nvSpPr>
        <p:spPr>
          <a:xfrm>
            <a:off x="609600" y="1524000"/>
            <a:ext cx="52832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8" name="Google Shape;108;p56"/>
          <p:cNvSpPr txBox="1"/>
          <p:nvPr>
            <p:ph idx="2" type="body"/>
          </p:nvPr>
        </p:nvSpPr>
        <p:spPr>
          <a:xfrm>
            <a:off x="6197600" y="1524000"/>
            <a:ext cx="53848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9" name="Google Shape;109;p56"/>
          <p:cNvSpPr txBox="1"/>
          <p:nvPr>
            <p:ph idx="3"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110" name="Google Shape;110;p56"/>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sp>
        <p:nvSpPr>
          <p:cNvPr id="111" name="Google Shape;111;p56"/>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12" name="Google Shape;112;p56"/>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descr="Logo&#10;&#10;Description automatically generated" id="113" name="Google Shape;113;p56"/>
          <p:cNvPicPr preferRelativeResize="0"/>
          <p:nvPr/>
        </p:nvPicPr>
        <p:blipFill rotWithShape="1">
          <a:blip r:embed="rId2">
            <a:alphaModFix/>
          </a:blip>
          <a:srcRect b="0" l="0" r="0" t="0"/>
          <a:stretch/>
        </p:blipFill>
        <p:spPr>
          <a:xfrm>
            <a:off x="9533205" y="6346233"/>
            <a:ext cx="1283076" cy="38345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114" name="Shape 114"/>
        <p:cNvGrpSpPr/>
        <p:nvPr/>
      </p:nvGrpSpPr>
      <p:grpSpPr>
        <a:xfrm>
          <a:off x="0" y="0"/>
          <a:ext cx="0" cy="0"/>
          <a:chOff x="0" y="0"/>
          <a:chExt cx="0" cy="0"/>
        </a:xfrm>
      </p:grpSpPr>
      <p:sp>
        <p:nvSpPr>
          <p:cNvPr id="115" name="Google Shape;115;p57"/>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57"/>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117" name="Google Shape;117;p57"/>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sp>
        <p:nvSpPr>
          <p:cNvPr id="118" name="Google Shape;118;p57"/>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19" name="Google Shape;119;p57"/>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descr="Logo&#10;&#10;Description automatically generated" id="120" name="Google Shape;120;p57"/>
          <p:cNvPicPr preferRelativeResize="0"/>
          <p:nvPr/>
        </p:nvPicPr>
        <p:blipFill rotWithShape="1">
          <a:blip r:embed="rId2">
            <a:alphaModFix/>
          </a:blip>
          <a:srcRect b="0" l="0" r="0" t="0"/>
          <a:stretch/>
        </p:blipFill>
        <p:spPr>
          <a:xfrm>
            <a:off x="9533205" y="6346233"/>
            <a:ext cx="1283076" cy="38345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1" name="Shape 121"/>
        <p:cNvGrpSpPr/>
        <p:nvPr/>
      </p:nvGrpSpPr>
      <p:grpSpPr>
        <a:xfrm>
          <a:off x="0" y="0"/>
          <a:ext cx="0" cy="0"/>
          <a:chOff x="0" y="0"/>
          <a:chExt cx="0" cy="0"/>
        </a:xfrm>
      </p:grpSpPr>
      <p:cxnSp>
        <p:nvCxnSpPr>
          <p:cNvPr id="122" name="Google Shape;122;p58"/>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pic>
        <p:nvPicPr>
          <p:cNvPr id="123" name="Google Shape;123;p58"/>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124" name="Google Shape;124;p58"/>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25" name="Google Shape;125;p58"/>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 you">
  <p:cSld name="Thank you">
    <p:spTree>
      <p:nvGrpSpPr>
        <p:cNvPr id="126" name="Shape 126"/>
        <p:cNvGrpSpPr/>
        <p:nvPr/>
      </p:nvGrpSpPr>
      <p:grpSpPr>
        <a:xfrm>
          <a:off x="0" y="0"/>
          <a:ext cx="0" cy="0"/>
          <a:chOff x="0" y="0"/>
          <a:chExt cx="0" cy="0"/>
        </a:xfrm>
      </p:grpSpPr>
      <p:sp>
        <p:nvSpPr>
          <p:cNvPr id="127" name="Google Shape;127;p59"/>
          <p:cNvSpPr txBox="1"/>
          <p:nvPr>
            <p:ph type="title"/>
          </p:nvPr>
        </p:nvSpPr>
        <p:spPr>
          <a:xfrm>
            <a:off x="609600" y="455613"/>
            <a:ext cx="5994400" cy="304800"/>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128" name="Google Shape;128;p59"/>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grpSp>
        <p:nvGrpSpPr>
          <p:cNvPr id="129" name="Google Shape;129;p59"/>
          <p:cNvGrpSpPr/>
          <p:nvPr/>
        </p:nvGrpSpPr>
        <p:grpSpPr>
          <a:xfrm>
            <a:off x="8847725" y="3462206"/>
            <a:ext cx="2730611" cy="2157709"/>
            <a:chOff x="457200" y="3682374"/>
            <a:chExt cx="1481138" cy="1560513"/>
          </a:xfrm>
        </p:grpSpPr>
        <p:sp>
          <p:nvSpPr>
            <p:cNvPr id="130" name="Google Shape;130;p59"/>
            <p:cNvSpPr/>
            <p:nvPr/>
          </p:nvSpPr>
          <p:spPr>
            <a:xfrm>
              <a:off x="457200" y="3682374"/>
              <a:ext cx="269875" cy="781050"/>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1" name="Google Shape;131;p59"/>
            <p:cNvSpPr/>
            <p:nvPr/>
          </p:nvSpPr>
          <p:spPr>
            <a:xfrm>
              <a:off x="993775" y="4266574"/>
              <a:ext cx="406400" cy="587375"/>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2" name="Google Shape;132;p59"/>
            <p:cNvSpPr/>
            <p:nvPr/>
          </p:nvSpPr>
          <p:spPr>
            <a:xfrm>
              <a:off x="1536700" y="3877636"/>
              <a:ext cx="401638" cy="388938"/>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3" name="Google Shape;133;p59"/>
            <p:cNvSpPr/>
            <p:nvPr/>
          </p:nvSpPr>
          <p:spPr>
            <a:xfrm>
              <a:off x="592137" y="4658686"/>
              <a:ext cx="131763" cy="192088"/>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4" name="Google Shape;134;p59"/>
            <p:cNvSpPr/>
            <p:nvPr/>
          </p:nvSpPr>
          <p:spPr>
            <a:xfrm>
              <a:off x="1265237" y="5047624"/>
              <a:ext cx="541338" cy="195263"/>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135" name="Google Shape;135;p59"/>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136" name="Google Shape;136;p59"/>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37" name="Google Shape;137;p59"/>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45" name="Shape 145"/>
        <p:cNvGrpSpPr/>
        <p:nvPr/>
      </p:nvGrpSpPr>
      <p:grpSpPr>
        <a:xfrm>
          <a:off x="0" y="0"/>
          <a:ext cx="0" cy="0"/>
          <a:chOff x="0" y="0"/>
          <a:chExt cx="0" cy="0"/>
        </a:xfrm>
      </p:grpSpPr>
      <p:sp>
        <p:nvSpPr>
          <p:cNvPr id="146" name="Google Shape;146;p32"/>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3F3F3F"/>
              </a:buClr>
              <a:buSzPts val="2000"/>
              <a:buFont typeface="Arial"/>
              <a:buNone/>
              <a:defRPr>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32"/>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148" name="Google Shape;148;p32"/>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sp>
        <p:nvSpPr>
          <p:cNvPr id="149" name="Google Shape;149;p32"/>
          <p:cNvSpPr txBox="1"/>
          <p:nvPr>
            <p:ph idx="2" type="body"/>
          </p:nvPr>
        </p:nvSpPr>
        <p:spPr>
          <a:xfrm>
            <a:off x="609600" y="1524000"/>
            <a:ext cx="109728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55600" lvl="2" marL="1371600" algn="l">
              <a:spcBef>
                <a:spcPts val="350"/>
              </a:spcBef>
              <a:spcAft>
                <a:spcPts val="0"/>
              </a:spcAft>
              <a:buSzPts val="2000"/>
              <a:buChar char="▪"/>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0" name="Google Shape;150;p32"/>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descr="Asian Development Bank - Wikipedia" id="151" name="Google Shape;151;p32"/>
          <p:cNvPicPr preferRelativeResize="0"/>
          <p:nvPr/>
        </p:nvPicPr>
        <p:blipFill rotWithShape="1">
          <a:blip r:embed="rId2">
            <a:alphaModFix/>
          </a:blip>
          <a:srcRect b="0" l="0" r="0" t="0"/>
          <a:stretch/>
        </p:blipFill>
        <p:spPr>
          <a:xfrm>
            <a:off x="9773762" y="258915"/>
            <a:ext cx="760719" cy="716374"/>
          </a:xfrm>
          <a:prstGeom prst="rect">
            <a:avLst/>
          </a:prstGeom>
          <a:noFill/>
          <a:ln>
            <a:noFill/>
          </a:ln>
        </p:spPr>
      </p:pic>
      <p:sp>
        <p:nvSpPr>
          <p:cNvPr id="152" name="Google Shape;152;p32"/>
          <p:cNvSpPr/>
          <p:nvPr/>
        </p:nvSpPr>
        <p:spPr>
          <a:xfrm>
            <a:off x="609600" y="6400801"/>
            <a:ext cx="1320800" cy="137131"/>
          </a:xfrm>
          <a:prstGeom prst="rect">
            <a:avLst/>
          </a:prstGeom>
          <a:solidFill>
            <a:schemeClr val="lt1"/>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Logo, company name&#10;&#10;Description automatically generated" id="153" name="Google Shape;153;p32"/>
          <p:cNvPicPr preferRelativeResize="0"/>
          <p:nvPr/>
        </p:nvPicPr>
        <p:blipFill rotWithShape="1">
          <a:blip r:embed="rId3">
            <a:alphaModFix/>
          </a:blip>
          <a:srcRect b="0" l="0" r="0" t="0"/>
          <a:stretch/>
        </p:blipFill>
        <p:spPr>
          <a:xfrm>
            <a:off x="10821681" y="250255"/>
            <a:ext cx="760719" cy="716374"/>
          </a:xfrm>
          <a:prstGeom prst="rect">
            <a:avLst/>
          </a:prstGeom>
          <a:noFill/>
          <a:ln>
            <a:noFill/>
          </a:ln>
        </p:spPr>
      </p:pic>
      <p:pic>
        <p:nvPicPr>
          <p:cNvPr descr="Logo&#10;&#10;Description automatically generated" id="154" name="Google Shape;154;p32"/>
          <p:cNvPicPr preferRelativeResize="0"/>
          <p:nvPr/>
        </p:nvPicPr>
        <p:blipFill rotWithShape="1">
          <a:blip r:embed="rId4">
            <a:alphaModFix/>
          </a:blip>
          <a:srcRect b="0" l="0" r="0" t="0"/>
          <a:stretch/>
        </p:blipFill>
        <p:spPr>
          <a:xfrm>
            <a:off x="9773762" y="6306914"/>
            <a:ext cx="1026256" cy="383455"/>
          </a:xfrm>
          <a:prstGeom prst="rect">
            <a:avLst/>
          </a:prstGeom>
          <a:noFill/>
          <a:ln>
            <a:noFill/>
          </a:ln>
        </p:spPr>
      </p:pic>
    </p:spTree>
  </p:cSld>
  <p:clrMapOvr>
    <a:masterClrMapping/>
  </p:clrMapOvr>
  <p:extLst>
    <p:ext uri="{DCECCB84-F9BA-43D5-87BE-67443E8EF086}">
      <p15:sldGuideLst>
        <p15:guide id="1" orient="horz" pos="4104">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color">
  <p:cSld name="Divider color">
    <p:bg>
      <p:bgPr>
        <a:solidFill>
          <a:srgbClr val="DDD0CF"/>
        </a:solidFill>
      </p:bgPr>
    </p:bg>
    <p:spTree>
      <p:nvGrpSpPr>
        <p:cNvPr id="155" name="Shape 155"/>
        <p:cNvGrpSpPr/>
        <p:nvPr/>
      </p:nvGrpSpPr>
      <p:grpSpPr>
        <a:xfrm>
          <a:off x="0" y="0"/>
          <a:ext cx="0" cy="0"/>
          <a:chOff x="0" y="0"/>
          <a:chExt cx="0" cy="0"/>
        </a:xfrm>
      </p:grpSpPr>
      <p:sp>
        <p:nvSpPr>
          <p:cNvPr id="156" name="Google Shape;156;p33"/>
          <p:cNvSpPr/>
          <p:nvPr/>
        </p:nvSpPr>
        <p:spPr>
          <a:xfrm>
            <a:off x="304800" y="1310178"/>
            <a:ext cx="6787376" cy="1419417"/>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157" name="Google Shape;157;p33"/>
          <p:cNvSpPr/>
          <p:nvPr/>
        </p:nvSpPr>
        <p:spPr>
          <a:xfrm>
            <a:off x="0" y="6280484"/>
            <a:ext cx="12192000" cy="57751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8" name="Google Shape;158;p33"/>
          <p:cNvSpPr txBox="1"/>
          <p:nvPr>
            <p:ph idx="1" type="body"/>
          </p:nvPr>
        </p:nvSpPr>
        <p:spPr>
          <a:xfrm>
            <a:off x="609600" y="1938529"/>
            <a:ext cx="6181344" cy="337433"/>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9" name="Google Shape;159;p33"/>
          <p:cNvSpPr txBox="1"/>
          <p:nvPr>
            <p:ph type="title"/>
          </p:nvPr>
        </p:nvSpPr>
        <p:spPr>
          <a:xfrm>
            <a:off x="609600" y="1524001"/>
            <a:ext cx="6181344" cy="38100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grpSp>
        <p:nvGrpSpPr>
          <p:cNvPr id="160" name="Google Shape;160;p33"/>
          <p:cNvGrpSpPr/>
          <p:nvPr/>
        </p:nvGrpSpPr>
        <p:grpSpPr>
          <a:xfrm>
            <a:off x="609600" y="3829699"/>
            <a:ext cx="2474384" cy="2051050"/>
            <a:chOff x="457200" y="3522663"/>
            <a:chExt cx="1855788" cy="2051050"/>
          </a:xfrm>
        </p:grpSpPr>
        <p:sp>
          <p:nvSpPr>
            <p:cNvPr id="161" name="Google Shape;161;p33"/>
            <p:cNvSpPr/>
            <p:nvPr/>
          </p:nvSpPr>
          <p:spPr>
            <a:xfrm>
              <a:off x="457200" y="3522663"/>
              <a:ext cx="1855788" cy="20462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2" name="Google Shape;162;p33"/>
            <p:cNvSpPr/>
            <p:nvPr/>
          </p:nvSpPr>
          <p:spPr>
            <a:xfrm>
              <a:off x="1879600" y="4954588"/>
              <a:ext cx="285750" cy="203200"/>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3" name="Google Shape;163;p33"/>
            <p:cNvSpPr/>
            <p:nvPr/>
          </p:nvSpPr>
          <p:spPr>
            <a:xfrm>
              <a:off x="1597025" y="3522663"/>
              <a:ext cx="712788" cy="102870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4" name="Google Shape;164;p33"/>
            <p:cNvSpPr/>
            <p:nvPr/>
          </p:nvSpPr>
          <p:spPr>
            <a:xfrm>
              <a:off x="1177925" y="3730625"/>
              <a:ext cx="142875" cy="617537"/>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5" name="Google Shape;165;p33"/>
            <p:cNvSpPr/>
            <p:nvPr/>
          </p:nvSpPr>
          <p:spPr>
            <a:xfrm>
              <a:off x="1309688" y="4543425"/>
              <a:ext cx="147638" cy="415925"/>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6" name="Google Shape;166;p33"/>
            <p:cNvSpPr/>
            <p:nvPr/>
          </p:nvSpPr>
          <p:spPr>
            <a:xfrm>
              <a:off x="460375" y="4751388"/>
              <a:ext cx="569913" cy="822325"/>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
        <p:nvSpPr>
          <p:cNvPr id="167" name="Google Shape;167;p33"/>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68" name="Google Shape;168;p33"/>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9" name="Google Shape;169;p33"/>
          <p:cNvSpPr/>
          <p:nvPr/>
        </p:nvSpPr>
        <p:spPr>
          <a:xfrm>
            <a:off x="609599" y="6400801"/>
            <a:ext cx="878446" cy="92333"/>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en-GB" sz="600">
                <a:solidFill>
                  <a:schemeClr val="accent1"/>
                </a:solidFill>
                <a:latin typeface="Arial"/>
                <a:ea typeface="Arial"/>
                <a:cs typeface="Arial"/>
                <a:sym typeface="Arial"/>
              </a:rPr>
              <a:t>willistowerswatson.com</a:t>
            </a:r>
            <a:endParaRPr/>
          </a:p>
        </p:txBody>
      </p:sp>
      <p:pic>
        <p:nvPicPr>
          <p:cNvPr descr="Logo&#10;&#10;Description automatically generated" id="170" name="Google Shape;170;p33"/>
          <p:cNvPicPr preferRelativeResize="0"/>
          <p:nvPr/>
        </p:nvPicPr>
        <p:blipFill rotWithShape="1">
          <a:blip r:embed="rId2">
            <a:alphaModFix/>
          </a:blip>
          <a:srcRect b="0" l="0" r="0" t="0"/>
          <a:stretch/>
        </p:blipFill>
        <p:spPr>
          <a:xfrm>
            <a:off x="9623815" y="6284453"/>
            <a:ext cx="1283076" cy="38345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image">
  <p:cSld name="Title with image">
    <p:bg>
      <p:bgPr>
        <a:blipFill>
          <a:blip r:embed="rId2">
            <a:alphaModFix/>
          </a:blip>
          <a:stretch>
            <a:fillRect/>
          </a:stretch>
        </a:blipFill>
      </p:bgPr>
    </p:bg>
    <p:spTree>
      <p:nvGrpSpPr>
        <p:cNvPr id="171" name="Shape 171"/>
        <p:cNvGrpSpPr/>
        <p:nvPr/>
      </p:nvGrpSpPr>
      <p:grpSpPr>
        <a:xfrm>
          <a:off x="0" y="0"/>
          <a:ext cx="0" cy="0"/>
          <a:chOff x="0" y="0"/>
          <a:chExt cx="0" cy="0"/>
        </a:xfrm>
      </p:grpSpPr>
      <p:sp>
        <p:nvSpPr>
          <p:cNvPr id="172" name="Google Shape;172;p34"/>
          <p:cNvSpPr/>
          <p:nvPr/>
        </p:nvSpPr>
        <p:spPr>
          <a:xfrm>
            <a:off x="304800" y="228600"/>
            <a:ext cx="7693152" cy="2286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3" name="Google Shape;173;p34"/>
          <p:cNvSpPr txBox="1"/>
          <p:nvPr>
            <p:ph type="title"/>
          </p:nvPr>
        </p:nvSpPr>
        <p:spPr>
          <a:xfrm>
            <a:off x="609600" y="457200"/>
            <a:ext cx="7010400" cy="612648"/>
          </a:xfrm>
          <a:prstGeom prst="rect">
            <a:avLst/>
          </a:prstGeom>
          <a:noFill/>
          <a:ln>
            <a:noFill/>
          </a:ln>
        </p:spPr>
        <p:txBody>
          <a:bodyPr anchorCtr="0" anchor="t" bIns="0" lIns="0" spcFirstLastPara="1" rIns="0" wrap="square" tIns="0">
            <a:noAutofit/>
          </a:bodyPr>
          <a:lstStyle>
            <a:lvl1pPr lvl="0" algn="l">
              <a:lnSpc>
                <a:spcPct val="115000"/>
              </a:lnSpc>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4" name="Google Shape;174;p34"/>
          <p:cNvSpPr txBox="1"/>
          <p:nvPr>
            <p:ph idx="1" type="body"/>
          </p:nvPr>
        </p:nvSpPr>
        <p:spPr>
          <a:xfrm>
            <a:off x="609600" y="1097280"/>
            <a:ext cx="7010400" cy="502920"/>
          </a:xfrm>
          <a:prstGeom prst="rect">
            <a:avLst/>
          </a:prstGeom>
          <a:noFill/>
          <a:ln>
            <a:noFill/>
          </a:ln>
        </p:spPr>
        <p:txBody>
          <a:bodyPr anchorCtr="0" anchor="t" bIns="0" lIns="0" spcFirstLastPara="1" rIns="0" wrap="square" tIns="0">
            <a:noAutofit/>
          </a:bodyPr>
          <a:lstStyle>
            <a:lvl1pPr indent="-228600" lvl="0" marL="457200" algn="l">
              <a:lnSpc>
                <a:spcPct val="111111"/>
              </a:lnSpc>
              <a:spcBef>
                <a:spcPts val="0"/>
              </a:spcBef>
              <a:spcAft>
                <a:spcPts val="0"/>
              </a:spcAft>
              <a:buClr>
                <a:schemeClr val="dk1"/>
              </a:buClr>
              <a:buSzPts val="1800"/>
              <a:buFont typeface="Arial"/>
              <a:buNone/>
              <a:defRPr b="0" sz="18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75" name="Google Shape;175;p34"/>
          <p:cNvSpPr txBox="1"/>
          <p:nvPr>
            <p:ph idx="2" type="body"/>
          </p:nvPr>
        </p:nvSpPr>
        <p:spPr>
          <a:xfrm>
            <a:off x="609600" y="2209670"/>
            <a:ext cx="2682240" cy="271081"/>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200"/>
              <a:buFont typeface="Arial"/>
              <a:buNone/>
              <a:defRPr b="0" sz="1200"/>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76" name="Google Shape;176;p34"/>
          <p:cNvSpPr txBox="1"/>
          <p:nvPr>
            <p:ph idx="3" type="body"/>
          </p:nvPr>
        </p:nvSpPr>
        <p:spPr>
          <a:xfrm>
            <a:off x="609600" y="1654457"/>
            <a:ext cx="7010400" cy="527386"/>
          </a:xfrm>
          <a:prstGeom prst="rect">
            <a:avLst/>
          </a:prstGeom>
          <a:noFill/>
          <a:ln>
            <a:noFill/>
          </a:ln>
        </p:spPr>
        <p:txBody>
          <a:bodyPr anchorCtr="0" anchor="t" bIns="0" lIns="0" spcFirstLastPara="1" rIns="0" wrap="square" tIns="0">
            <a:noAutofit/>
          </a:bodyPr>
          <a:lstStyle>
            <a:lvl1pPr indent="-228600" lvl="0" marL="457200" algn="l">
              <a:lnSpc>
                <a:spcPct val="112500"/>
              </a:lnSpc>
              <a:spcBef>
                <a:spcPts val="0"/>
              </a:spcBef>
              <a:spcAft>
                <a:spcPts val="0"/>
              </a:spcAft>
              <a:buClr>
                <a:schemeClr val="dk1"/>
              </a:buClr>
              <a:buSzPts val="1600"/>
              <a:buFont typeface="Arial"/>
              <a:buNone/>
              <a:defRPr b="0" sz="16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id="177" name="Google Shape;177;p34"/>
          <p:cNvPicPr preferRelativeResize="0"/>
          <p:nvPr/>
        </p:nvPicPr>
        <p:blipFill rotWithShape="1">
          <a:blip r:embed="rId3">
            <a:alphaModFix/>
          </a:blip>
          <a:srcRect b="0" l="0" r="0" t="0"/>
          <a:stretch/>
        </p:blipFill>
        <p:spPr>
          <a:xfrm>
            <a:off x="240932" y="5930896"/>
            <a:ext cx="4030133" cy="584200"/>
          </a:xfrm>
          <a:prstGeom prst="rect">
            <a:avLst/>
          </a:prstGeom>
          <a:noFill/>
          <a:ln>
            <a:noFill/>
          </a:ln>
        </p:spPr>
      </p:pic>
      <p:sp>
        <p:nvSpPr>
          <p:cNvPr id="178" name="Google Shape;178;p34"/>
          <p:cNvSpPr/>
          <p:nvPr/>
        </p:nvSpPr>
        <p:spPr>
          <a:xfrm>
            <a:off x="609600" y="6400801"/>
            <a:ext cx="1320800" cy="137131"/>
          </a:xfrm>
          <a:prstGeom prst="rect">
            <a:avLst/>
          </a:prstGeom>
          <a:solidFill>
            <a:schemeClr val="lt1"/>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extLst>
    <p:ext uri="{DCECCB84-F9BA-43D5-87BE-67443E8EF086}">
      <p15:sldGuideLst>
        <p15:guide id="1" orient="horz" pos="4178">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brand Title with image">
  <p:cSld name="Cobrand Title with image">
    <p:bg>
      <p:bgPr>
        <a:blipFill>
          <a:blip r:embed="rId2">
            <a:alphaModFix/>
          </a:blip>
          <a:stretch>
            <a:fillRect/>
          </a:stretch>
        </a:blipFill>
      </p:bgPr>
    </p:bg>
    <p:spTree>
      <p:nvGrpSpPr>
        <p:cNvPr id="179" name="Shape 179"/>
        <p:cNvGrpSpPr/>
        <p:nvPr/>
      </p:nvGrpSpPr>
      <p:grpSpPr>
        <a:xfrm>
          <a:off x="0" y="0"/>
          <a:ext cx="0" cy="0"/>
          <a:chOff x="0" y="0"/>
          <a:chExt cx="0" cy="0"/>
        </a:xfrm>
      </p:grpSpPr>
      <p:cxnSp>
        <p:nvCxnSpPr>
          <p:cNvPr id="180" name="Google Shape;180;p35"/>
          <p:cNvCxnSpPr/>
          <p:nvPr/>
        </p:nvCxnSpPr>
        <p:spPr>
          <a:xfrm>
            <a:off x="7853405" y="6359395"/>
            <a:ext cx="0" cy="320040"/>
          </a:xfrm>
          <a:prstGeom prst="straightConnector1">
            <a:avLst/>
          </a:prstGeom>
          <a:noFill/>
          <a:ln cap="flat" cmpd="sng" w="9525">
            <a:solidFill>
              <a:schemeClr val="dk1"/>
            </a:solidFill>
            <a:prstDash val="solid"/>
            <a:round/>
            <a:headEnd len="sm" w="sm" type="none"/>
            <a:tailEnd len="sm" w="sm" type="none"/>
          </a:ln>
        </p:spPr>
      </p:cxnSp>
      <p:sp>
        <p:nvSpPr>
          <p:cNvPr id="181" name="Google Shape;181;p35"/>
          <p:cNvSpPr/>
          <p:nvPr>
            <p:ph idx="2" type="pic"/>
          </p:nvPr>
        </p:nvSpPr>
        <p:spPr>
          <a:xfrm>
            <a:off x="4330409" y="6354216"/>
            <a:ext cx="3289300" cy="390196"/>
          </a:xfrm>
          <a:prstGeom prst="rect">
            <a:avLst/>
          </a:prstGeom>
          <a:noFill/>
          <a:ln>
            <a:noFill/>
          </a:ln>
        </p:spPr>
      </p:sp>
      <p:sp>
        <p:nvSpPr>
          <p:cNvPr id="182" name="Google Shape;182;p35"/>
          <p:cNvSpPr/>
          <p:nvPr/>
        </p:nvSpPr>
        <p:spPr>
          <a:xfrm>
            <a:off x="304800" y="228600"/>
            <a:ext cx="7693152" cy="2286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3" name="Google Shape;183;p35"/>
          <p:cNvSpPr txBox="1"/>
          <p:nvPr>
            <p:ph type="title"/>
          </p:nvPr>
        </p:nvSpPr>
        <p:spPr>
          <a:xfrm>
            <a:off x="609600" y="457200"/>
            <a:ext cx="7010400" cy="612648"/>
          </a:xfrm>
          <a:prstGeom prst="rect">
            <a:avLst/>
          </a:prstGeom>
          <a:noFill/>
          <a:ln>
            <a:noFill/>
          </a:ln>
        </p:spPr>
        <p:txBody>
          <a:bodyPr anchorCtr="0" anchor="t" bIns="0" lIns="0" spcFirstLastPara="1" rIns="0" wrap="square" tIns="0">
            <a:noAutofit/>
          </a:bodyPr>
          <a:lstStyle>
            <a:lvl1pPr lvl="0" algn="l">
              <a:lnSpc>
                <a:spcPct val="115000"/>
              </a:lnSpc>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4" name="Google Shape;184;p35"/>
          <p:cNvSpPr txBox="1"/>
          <p:nvPr>
            <p:ph idx="1" type="body"/>
          </p:nvPr>
        </p:nvSpPr>
        <p:spPr>
          <a:xfrm>
            <a:off x="609600" y="1097280"/>
            <a:ext cx="7010400" cy="502920"/>
          </a:xfrm>
          <a:prstGeom prst="rect">
            <a:avLst/>
          </a:prstGeom>
          <a:noFill/>
          <a:ln>
            <a:noFill/>
          </a:ln>
        </p:spPr>
        <p:txBody>
          <a:bodyPr anchorCtr="0" anchor="t" bIns="0" lIns="0" spcFirstLastPara="1" rIns="0" wrap="square" tIns="0">
            <a:noAutofit/>
          </a:bodyPr>
          <a:lstStyle>
            <a:lvl1pPr indent="-228600" lvl="0" marL="457200" algn="l">
              <a:lnSpc>
                <a:spcPct val="111111"/>
              </a:lnSpc>
              <a:spcBef>
                <a:spcPts val="0"/>
              </a:spcBef>
              <a:spcAft>
                <a:spcPts val="0"/>
              </a:spcAft>
              <a:buClr>
                <a:schemeClr val="dk1"/>
              </a:buClr>
              <a:buSzPts val="1800"/>
              <a:buFont typeface="Arial"/>
              <a:buNone/>
              <a:defRPr b="0" sz="18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5" name="Google Shape;185;p35"/>
          <p:cNvSpPr txBox="1"/>
          <p:nvPr>
            <p:ph idx="3" type="body"/>
          </p:nvPr>
        </p:nvSpPr>
        <p:spPr>
          <a:xfrm>
            <a:off x="609600" y="2209670"/>
            <a:ext cx="2682240" cy="271081"/>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200"/>
              <a:buFont typeface="Arial"/>
              <a:buNone/>
              <a:defRPr b="0" sz="1200"/>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6" name="Google Shape;186;p35"/>
          <p:cNvSpPr txBox="1"/>
          <p:nvPr>
            <p:ph idx="4" type="body"/>
          </p:nvPr>
        </p:nvSpPr>
        <p:spPr>
          <a:xfrm>
            <a:off x="609600" y="1654457"/>
            <a:ext cx="7010400" cy="527386"/>
          </a:xfrm>
          <a:prstGeom prst="rect">
            <a:avLst/>
          </a:prstGeom>
          <a:noFill/>
          <a:ln>
            <a:noFill/>
          </a:ln>
        </p:spPr>
        <p:txBody>
          <a:bodyPr anchorCtr="0" anchor="t" bIns="0" lIns="0" spcFirstLastPara="1" rIns="0" wrap="square" tIns="0">
            <a:noAutofit/>
          </a:bodyPr>
          <a:lstStyle>
            <a:lvl1pPr indent="-228600" lvl="0" marL="457200" algn="l">
              <a:lnSpc>
                <a:spcPct val="112500"/>
              </a:lnSpc>
              <a:spcBef>
                <a:spcPts val="0"/>
              </a:spcBef>
              <a:spcAft>
                <a:spcPts val="0"/>
              </a:spcAft>
              <a:buClr>
                <a:schemeClr val="dk1"/>
              </a:buClr>
              <a:buSzPts val="1600"/>
              <a:buFont typeface="Arial"/>
              <a:buNone/>
              <a:defRPr b="0" sz="16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id="187" name="Google Shape;187;p35"/>
          <p:cNvPicPr preferRelativeResize="0"/>
          <p:nvPr/>
        </p:nvPicPr>
        <p:blipFill rotWithShape="1">
          <a:blip r:embed="rId3">
            <a:alphaModFix/>
          </a:blip>
          <a:srcRect b="0" l="0" r="0" t="0"/>
          <a:stretch/>
        </p:blipFill>
        <p:spPr>
          <a:xfrm>
            <a:off x="7836747" y="6273358"/>
            <a:ext cx="4030133" cy="584200"/>
          </a:xfrm>
          <a:prstGeom prst="rect">
            <a:avLst/>
          </a:prstGeom>
          <a:noFill/>
          <a:ln>
            <a:noFill/>
          </a:ln>
        </p:spPr>
      </p:pic>
      <p:sp>
        <p:nvSpPr>
          <p:cNvPr id="188" name="Google Shape;188;p35"/>
          <p:cNvSpPr txBox="1"/>
          <p:nvPr>
            <p:ph idx="11" type="ftr"/>
          </p:nvPr>
        </p:nvSpPr>
        <p:spPr>
          <a:xfrm>
            <a:off x="609599" y="6515097"/>
            <a:ext cx="3292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or">
  <p:cSld name="Title color">
    <p:bg>
      <p:bgPr>
        <a:solidFill>
          <a:srgbClr val="C8D7DF"/>
        </a:solidFill>
      </p:bgPr>
    </p:bg>
    <p:spTree>
      <p:nvGrpSpPr>
        <p:cNvPr id="189" name="Shape 189"/>
        <p:cNvGrpSpPr/>
        <p:nvPr/>
      </p:nvGrpSpPr>
      <p:grpSpPr>
        <a:xfrm>
          <a:off x="0" y="0"/>
          <a:ext cx="0" cy="0"/>
          <a:chOff x="0" y="0"/>
          <a:chExt cx="0" cy="0"/>
        </a:xfrm>
      </p:grpSpPr>
      <p:sp>
        <p:nvSpPr>
          <p:cNvPr id="190" name="Google Shape;190;p36"/>
          <p:cNvSpPr/>
          <p:nvPr/>
        </p:nvSpPr>
        <p:spPr>
          <a:xfrm>
            <a:off x="304800" y="228600"/>
            <a:ext cx="7693152" cy="2286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1" name="Google Shape;191;p36"/>
          <p:cNvSpPr txBox="1"/>
          <p:nvPr>
            <p:ph type="title"/>
          </p:nvPr>
        </p:nvSpPr>
        <p:spPr>
          <a:xfrm>
            <a:off x="609600" y="457200"/>
            <a:ext cx="7010400" cy="612648"/>
          </a:xfrm>
          <a:prstGeom prst="rect">
            <a:avLst/>
          </a:prstGeom>
          <a:noFill/>
          <a:ln>
            <a:noFill/>
          </a:ln>
        </p:spPr>
        <p:txBody>
          <a:bodyPr anchorCtr="0" anchor="t" bIns="0" lIns="0" spcFirstLastPara="1" rIns="0" wrap="square" tIns="0">
            <a:noAutofit/>
          </a:bodyPr>
          <a:lstStyle>
            <a:lvl1pPr lvl="0" algn="l">
              <a:lnSpc>
                <a:spcPct val="115000"/>
              </a:lnSpc>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2" name="Google Shape;192;p36"/>
          <p:cNvSpPr txBox="1"/>
          <p:nvPr>
            <p:ph idx="1" type="body"/>
          </p:nvPr>
        </p:nvSpPr>
        <p:spPr>
          <a:xfrm>
            <a:off x="609600" y="1097280"/>
            <a:ext cx="7010400" cy="502920"/>
          </a:xfrm>
          <a:prstGeom prst="rect">
            <a:avLst/>
          </a:prstGeom>
          <a:noFill/>
          <a:ln>
            <a:noFill/>
          </a:ln>
        </p:spPr>
        <p:txBody>
          <a:bodyPr anchorCtr="0" anchor="t" bIns="0" lIns="0" spcFirstLastPara="1" rIns="0" wrap="square" tIns="0">
            <a:noAutofit/>
          </a:bodyPr>
          <a:lstStyle>
            <a:lvl1pPr indent="-228600" lvl="0" marL="457200" algn="l">
              <a:lnSpc>
                <a:spcPct val="111111"/>
              </a:lnSpc>
              <a:spcBef>
                <a:spcPts val="0"/>
              </a:spcBef>
              <a:spcAft>
                <a:spcPts val="0"/>
              </a:spcAft>
              <a:buClr>
                <a:schemeClr val="dk1"/>
              </a:buClr>
              <a:buSzPts val="1800"/>
              <a:buFont typeface="Arial"/>
              <a:buNone/>
              <a:defRPr b="0" sz="18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3" name="Google Shape;193;p36"/>
          <p:cNvSpPr txBox="1"/>
          <p:nvPr>
            <p:ph idx="2" type="body"/>
          </p:nvPr>
        </p:nvSpPr>
        <p:spPr>
          <a:xfrm>
            <a:off x="609600" y="2209670"/>
            <a:ext cx="2682240" cy="271081"/>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200"/>
              <a:buFont typeface="Arial"/>
              <a:buNone/>
              <a:defRPr b="0" sz="1200"/>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4" name="Google Shape;194;p36"/>
          <p:cNvSpPr txBox="1"/>
          <p:nvPr>
            <p:ph idx="3" type="body"/>
          </p:nvPr>
        </p:nvSpPr>
        <p:spPr>
          <a:xfrm>
            <a:off x="609600" y="1654457"/>
            <a:ext cx="7010400" cy="527386"/>
          </a:xfrm>
          <a:prstGeom prst="rect">
            <a:avLst/>
          </a:prstGeom>
          <a:noFill/>
          <a:ln>
            <a:noFill/>
          </a:ln>
        </p:spPr>
        <p:txBody>
          <a:bodyPr anchorCtr="0" anchor="t" bIns="0" lIns="0" spcFirstLastPara="1" rIns="0" wrap="square" tIns="0">
            <a:noAutofit/>
          </a:bodyPr>
          <a:lstStyle>
            <a:lvl1pPr indent="-228600" lvl="0" marL="457200" algn="l">
              <a:lnSpc>
                <a:spcPct val="112500"/>
              </a:lnSpc>
              <a:spcBef>
                <a:spcPts val="0"/>
              </a:spcBef>
              <a:spcAft>
                <a:spcPts val="0"/>
              </a:spcAft>
              <a:buClr>
                <a:schemeClr val="dk1"/>
              </a:buClr>
              <a:buSzPts val="1600"/>
              <a:buFont typeface="Arial"/>
              <a:buNone/>
              <a:defRPr b="0" sz="16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5" name="Google Shape;195;p36"/>
          <p:cNvSpPr/>
          <p:nvPr/>
        </p:nvSpPr>
        <p:spPr>
          <a:xfrm>
            <a:off x="0" y="6280484"/>
            <a:ext cx="12192000" cy="57751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196" name="Google Shape;196;p36"/>
          <p:cNvGrpSpPr/>
          <p:nvPr/>
        </p:nvGrpSpPr>
        <p:grpSpPr>
          <a:xfrm>
            <a:off x="609600" y="3583409"/>
            <a:ext cx="2730611" cy="2157709"/>
            <a:chOff x="457200" y="3682374"/>
            <a:chExt cx="1481138" cy="1560513"/>
          </a:xfrm>
        </p:grpSpPr>
        <p:sp>
          <p:nvSpPr>
            <p:cNvPr id="197" name="Google Shape;197;p36"/>
            <p:cNvSpPr/>
            <p:nvPr/>
          </p:nvSpPr>
          <p:spPr>
            <a:xfrm>
              <a:off x="457200" y="3682374"/>
              <a:ext cx="269875" cy="781050"/>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8" name="Google Shape;198;p36"/>
            <p:cNvSpPr/>
            <p:nvPr/>
          </p:nvSpPr>
          <p:spPr>
            <a:xfrm>
              <a:off x="993775" y="4266574"/>
              <a:ext cx="406400" cy="587375"/>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9" name="Google Shape;199;p36"/>
            <p:cNvSpPr/>
            <p:nvPr/>
          </p:nvSpPr>
          <p:spPr>
            <a:xfrm>
              <a:off x="1536700" y="3877636"/>
              <a:ext cx="401638" cy="388938"/>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0" name="Google Shape;200;p36"/>
            <p:cNvSpPr/>
            <p:nvPr/>
          </p:nvSpPr>
          <p:spPr>
            <a:xfrm>
              <a:off x="592137" y="4658686"/>
              <a:ext cx="131763" cy="192088"/>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1" name="Google Shape;201;p36"/>
            <p:cNvSpPr/>
            <p:nvPr/>
          </p:nvSpPr>
          <p:spPr>
            <a:xfrm>
              <a:off x="1265237" y="5047624"/>
              <a:ext cx="541338" cy="195263"/>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
        <p:nvSpPr>
          <p:cNvPr id="202" name="Google Shape;202;p36"/>
          <p:cNvSpPr txBox="1"/>
          <p:nvPr>
            <p:ph idx="11" type="ftr"/>
          </p:nvPr>
        </p:nvSpPr>
        <p:spPr>
          <a:xfrm>
            <a:off x="609599" y="6515097"/>
            <a:ext cx="3292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3" name="Google Shape;203;p36"/>
          <p:cNvSpPr/>
          <p:nvPr/>
        </p:nvSpPr>
        <p:spPr>
          <a:xfrm>
            <a:off x="609599" y="6400801"/>
            <a:ext cx="878446" cy="92333"/>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en-GB" sz="600">
                <a:solidFill>
                  <a:schemeClr val="accent1"/>
                </a:solidFill>
                <a:latin typeface="Arial"/>
                <a:ea typeface="Arial"/>
                <a:cs typeface="Arial"/>
                <a:sym typeface="Arial"/>
              </a:rPr>
              <a:t>willistowerswatson.com</a:t>
            </a:r>
            <a:endParaRPr/>
          </a:p>
        </p:txBody>
      </p:sp>
      <p:pic>
        <p:nvPicPr>
          <p:cNvPr descr="Logo&#10;&#10;Description automatically generated" id="204" name="Google Shape;204;p36"/>
          <p:cNvPicPr preferRelativeResize="0"/>
          <p:nvPr/>
        </p:nvPicPr>
        <p:blipFill rotWithShape="1">
          <a:blip r:embed="rId2">
            <a:alphaModFix/>
          </a:blip>
          <a:srcRect b="0" l="0" r="0" t="0"/>
          <a:stretch/>
        </p:blipFill>
        <p:spPr>
          <a:xfrm>
            <a:off x="9623815" y="6284453"/>
            <a:ext cx="1283076" cy="383455"/>
          </a:xfrm>
          <a:prstGeom prst="rect">
            <a:avLst/>
          </a:prstGeom>
          <a:noFill/>
          <a:ln>
            <a:noFill/>
          </a:ln>
        </p:spPr>
      </p:pic>
    </p:spTree>
  </p:cSld>
  <p:clrMapOvr>
    <a:masterClrMapping/>
  </p:clrMapOvr>
  <p:extLst>
    <p:ext uri="{DCECCB84-F9BA-43D5-87BE-67443E8EF086}">
      <p15:sldGuideLst>
        <p15:guide id="1" orient="horz" pos="4176">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brand Title with image">
  <p:cSld name="Cobrand Title with image">
    <p:bg>
      <p:bgPr>
        <a:blipFill>
          <a:blip r:embed="rId2">
            <a:alphaModFix/>
          </a:blip>
          <a:stretch>
            <a:fillRect/>
          </a:stretch>
        </a:blipFill>
      </p:bgPr>
    </p:bg>
    <p:spTree>
      <p:nvGrpSpPr>
        <p:cNvPr id="24" name="Shape 24"/>
        <p:cNvGrpSpPr/>
        <p:nvPr/>
      </p:nvGrpSpPr>
      <p:grpSpPr>
        <a:xfrm>
          <a:off x="0" y="0"/>
          <a:ext cx="0" cy="0"/>
          <a:chOff x="0" y="0"/>
          <a:chExt cx="0" cy="0"/>
        </a:xfrm>
      </p:grpSpPr>
      <p:cxnSp>
        <p:nvCxnSpPr>
          <p:cNvPr id="25" name="Google Shape;25;p47"/>
          <p:cNvCxnSpPr/>
          <p:nvPr/>
        </p:nvCxnSpPr>
        <p:spPr>
          <a:xfrm>
            <a:off x="7853405" y="6359395"/>
            <a:ext cx="0" cy="320040"/>
          </a:xfrm>
          <a:prstGeom prst="straightConnector1">
            <a:avLst/>
          </a:prstGeom>
          <a:noFill/>
          <a:ln cap="flat" cmpd="sng" w="9525">
            <a:solidFill>
              <a:schemeClr val="dk1"/>
            </a:solidFill>
            <a:prstDash val="solid"/>
            <a:round/>
            <a:headEnd len="sm" w="sm" type="none"/>
            <a:tailEnd len="sm" w="sm" type="none"/>
          </a:ln>
        </p:spPr>
      </p:cxnSp>
      <p:sp>
        <p:nvSpPr>
          <p:cNvPr id="26" name="Google Shape;26;p47"/>
          <p:cNvSpPr/>
          <p:nvPr>
            <p:ph idx="2" type="pic"/>
          </p:nvPr>
        </p:nvSpPr>
        <p:spPr>
          <a:xfrm>
            <a:off x="4330409" y="6354216"/>
            <a:ext cx="3289300" cy="390196"/>
          </a:xfrm>
          <a:prstGeom prst="rect">
            <a:avLst/>
          </a:prstGeom>
          <a:noFill/>
          <a:ln>
            <a:noFill/>
          </a:ln>
        </p:spPr>
      </p:sp>
      <p:sp>
        <p:nvSpPr>
          <p:cNvPr id="27" name="Google Shape;27;p47"/>
          <p:cNvSpPr/>
          <p:nvPr/>
        </p:nvSpPr>
        <p:spPr>
          <a:xfrm>
            <a:off x="304800" y="228600"/>
            <a:ext cx="7693152" cy="2286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8" name="Google Shape;28;p47"/>
          <p:cNvSpPr txBox="1"/>
          <p:nvPr>
            <p:ph type="title"/>
          </p:nvPr>
        </p:nvSpPr>
        <p:spPr>
          <a:xfrm>
            <a:off x="609600" y="457200"/>
            <a:ext cx="7010400" cy="612648"/>
          </a:xfrm>
          <a:prstGeom prst="rect">
            <a:avLst/>
          </a:prstGeom>
          <a:noFill/>
          <a:ln>
            <a:noFill/>
          </a:ln>
        </p:spPr>
        <p:txBody>
          <a:bodyPr anchorCtr="0" anchor="t" bIns="0" lIns="0" spcFirstLastPara="1" rIns="0" wrap="square" tIns="0">
            <a:noAutofit/>
          </a:bodyPr>
          <a:lstStyle>
            <a:lvl1pPr lvl="0" algn="l">
              <a:lnSpc>
                <a:spcPct val="115000"/>
              </a:lnSpc>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7"/>
          <p:cNvSpPr txBox="1"/>
          <p:nvPr>
            <p:ph idx="1" type="body"/>
          </p:nvPr>
        </p:nvSpPr>
        <p:spPr>
          <a:xfrm>
            <a:off x="609600" y="1097280"/>
            <a:ext cx="7010400" cy="502920"/>
          </a:xfrm>
          <a:prstGeom prst="rect">
            <a:avLst/>
          </a:prstGeom>
          <a:noFill/>
          <a:ln>
            <a:noFill/>
          </a:ln>
        </p:spPr>
        <p:txBody>
          <a:bodyPr anchorCtr="0" anchor="t" bIns="0" lIns="0" spcFirstLastPara="1" rIns="0" wrap="square" tIns="0">
            <a:noAutofit/>
          </a:bodyPr>
          <a:lstStyle>
            <a:lvl1pPr indent="-228600" lvl="0" marL="457200" algn="l">
              <a:lnSpc>
                <a:spcPct val="111111"/>
              </a:lnSpc>
              <a:spcBef>
                <a:spcPts val="0"/>
              </a:spcBef>
              <a:spcAft>
                <a:spcPts val="0"/>
              </a:spcAft>
              <a:buClr>
                <a:schemeClr val="dk1"/>
              </a:buClr>
              <a:buSzPts val="1800"/>
              <a:buFont typeface="Arial"/>
              <a:buNone/>
              <a:defRPr b="0" sz="18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0" name="Google Shape;30;p47"/>
          <p:cNvSpPr txBox="1"/>
          <p:nvPr>
            <p:ph idx="3" type="body"/>
          </p:nvPr>
        </p:nvSpPr>
        <p:spPr>
          <a:xfrm>
            <a:off x="609600" y="2209670"/>
            <a:ext cx="2682240" cy="271081"/>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200"/>
              <a:buFont typeface="Arial"/>
              <a:buNone/>
              <a:defRPr b="0" sz="1200"/>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1" name="Google Shape;31;p47"/>
          <p:cNvSpPr txBox="1"/>
          <p:nvPr>
            <p:ph idx="4" type="body"/>
          </p:nvPr>
        </p:nvSpPr>
        <p:spPr>
          <a:xfrm>
            <a:off x="609600" y="1654457"/>
            <a:ext cx="7010400" cy="527386"/>
          </a:xfrm>
          <a:prstGeom prst="rect">
            <a:avLst/>
          </a:prstGeom>
          <a:noFill/>
          <a:ln>
            <a:noFill/>
          </a:ln>
        </p:spPr>
        <p:txBody>
          <a:bodyPr anchorCtr="0" anchor="t" bIns="0" lIns="0" spcFirstLastPara="1" rIns="0" wrap="square" tIns="0">
            <a:noAutofit/>
          </a:bodyPr>
          <a:lstStyle>
            <a:lvl1pPr indent="-228600" lvl="0" marL="457200" algn="l">
              <a:lnSpc>
                <a:spcPct val="112500"/>
              </a:lnSpc>
              <a:spcBef>
                <a:spcPts val="0"/>
              </a:spcBef>
              <a:spcAft>
                <a:spcPts val="0"/>
              </a:spcAft>
              <a:buClr>
                <a:schemeClr val="dk1"/>
              </a:buClr>
              <a:buSzPts val="1600"/>
              <a:buFont typeface="Arial"/>
              <a:buNone/>
              <a:defRPr b="0" sz="16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id="32" name="Google Shape;32;p47"/>
          <p:cNvPicPr preferRelativeResize="0"/>
          <p:nvPr/>
        </p:nvPicPr>
        <p:blipFill rotWithShape="1">
          <a:blip r:embed="rId3">
            <a:alphaModFix/>
          </a:blip>
          <a:srcRect b="0" l="0" r="0" t="0"/>
          <a:stretch/>
        </p:blipFill>
        <p:spPr>
          <a:xfrm>
            <a:off x="7836747" y="6273358"/>
            <a:ext cx="4030133" cy="584200"/>
          </a:xfrm>
          <a:prstGeom prst="rect">
            <a:avLst/>
          </a:prstGeom>
          <a:noFill/>
          <a:ln>
            <a:noFill/>
          </a:ln>
        </p:spPr>
      </p:pic>
      <p:sp>
        <p:nvSpPr>
          <p:cNvPr id="33" name="Google Shape;33;p47"/>
          <p:cNvSpPr txBox="1"/>
          <p:nvPr>
            <p:ph idx="11" type="ftr"/>
          </p:nvPr>
        </p:nvSpPr>
        <p:spPr>
          <a:xfrm>
            <a:off x="609599" y="6515097"/>
            <a:ext cx="3292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with image">
  <p:cSld name="Divider with image">
    <p:bg>
      <p:bgPr>
        <a:blipFill>
          <a:blip r:embed="rId2">
            <a:alphaModFix/>
          </a:blip>
          <a:stretch>
            <a:fillRect/>
          </a:stretch>
        </a:blipFill>
      </p:bgPr>
    </p:bg>
    <p:spTree>
      <p:nvGrpSpPr>
        <p:cNvPr id="205" name="Shape 205"/>
        <p:cNvGrpSpPr/>
        <p:nvPr/>
      </p:nvGrpSpPr>
      <p:grpSpPr>
        <a:xfrm>
          <a:off x="0" y="0"/>
          <a:ext cx="0" cy="0"/>
          <a:chOff x="0" y="0"/>
          <a:chExt cx="0" cy="0"/>
        </a:xfrm>
      </p:grpSpPr>
      <p:sp>
        <p:nvSpPr>
          <p:cNvPr id="206" name="Google Shape;206;p37"/>
          <p:cNvSpPr/>
          <p:nvPr/>
        </p:nvSpPr>
        <p:spPr>
          <a:xfrm>
            <a:off x="304800" y="1310178"/>
            <a:ext cx="6787376" cy="1419417"/>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207" name="Google Shape;207;p37"/>
          <p:cNvSpPr txBox="1"/>
          <p:nvPr>
            <p:ph idx="1" type="body"/>
          </p:nvPr>
        </p:nvSpPr>
        <p:spPr>
          <a:xfrm>
            <a:off x="609600" y="1938529"/>
            <a:ext cx="6181344" cy="337433"/>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8" name="Google Shape;208;p37"/>
          <p:cNvSpPr txBox="1"/>
          <p:nvPr>
            <p:ph type="title"/>
          </p:nvPr>
        </p:nvSpPr>
        <p:spPr>
          <a:xfrm>
            <a:off x="609600" y="1524001"/>
            <a:ext cx="6181344" cy="38100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9" name="Google Shape;209;p37"/>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10" name="Google Shape;210;p37"/>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descr="Logo&#10;&#10;Description automatically generated" id="211" name="Google Shape;211;p37"/>
          <p:cNvPicPr preferRelativeResize="0"/>
          <p:nvPr/>
        </p:nvPicPr>
        <p:blipFill rotWithShape="1">
          <a:blip r:embed="rId3">
            <a:alphaModFix/>
          </a:blip>
          <a:srcRect b="0" l="0" r="0" t="0"/>
          <a:stretch/>
        </p:blipFill>
        <p:spPr>
          <a:xfrm>
            <a:off x="9623815" y="6284453"/>
            <a:ext cx="1283076" cy="383455"/>
          </a:xfrm>
          <a:prstGeom prst="rect">
            <a:avLst/>
          </a:prstGeom>
          <a:noFill/>
          <a:ln>
            <a:noFill/>
          </a:ln>
        </p:spPr>
      </p:pic>
    </p:spTree>
  </p:cSld>
  <p:clrMapOvr>
    <a:masterClrMapping/>
  </p:clrMapOvr>
  <p:extLst>
    <p:ext uri="{DCECCB84-F9BA-43D5-87BE-67443E8EF086}">
      <p15:sldGuideLst>
        <p15:guide id="1"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with Numbers">
  <p:cSld name="Title and Content with Numbers">
    <p:spTree>
      <p:nvGrpSpPr>
        <p:cNvPr id="212" name="Shape 212"/>
        <p:cNvGrpSpPr/>
        <p:nvPr/>
      </p:nvGrpSpPr>
      <p:grpSpPr>
        <a:xfrm>
          <a:off x="0" y="0"/>
          <a:ext cx="0" cy="0"/>
          <a:chOff x="0" y="0"/>
          <a:chExt cx="0" cy="0"/>
        </a:xfrm>
      </p:grpSpPr>
      <p:sp>
        <p:nvSpPr>
          <p:cNvPr id="213" name="Google Shape;213;p38"/>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4" name="Google Shape;214;p38"/>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15" name="Google Shape;215;p38"/>
          <p:cNvSpPr txBox="1"/>
          <p:nvPr>
            <p:ph idx="2" type="body"/>
          </p:nvPr>
        </p:nvSpPr>
        <p:spPr>
          <a:xfrm>
            <a:off x="609600" y="1524000"/>
            <a:ext cx="109728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30200" lvl="2" marL="1371600" algn="l">
              <a:spcBef>
                <a:spcPts val="350"/>
              </a:spcBef>
              <a:spcAft>
                <a:spcPts val="0"/>
              </a:spcAft>
              <a:buSzPts val="1600"/>
              <a:buFont typeface="Arial"/>
              <a:buAutoNum type="arabicPeriod"/>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216" name="Google Shape;216;p38"/>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pic>
        <p:nvPicPr>
          <p:cNvPr id="217" name="Google Shape;217;p38"/>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218" name="Google Shape;218;p38"/>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19" name="Google Shape;219;p38"/>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readcrumb">
  <p:cSld name="Breadcrumb">
    <p:spTree>
      <p:nvGrpSpPr>
        <p:cNvPr id="220" name="Shape 220"/>
        <p:cNvGrpSpPr/>
        <p:nvPr/>
      </p:nvGrpSpPr>
      <p:grpSpPr>
        <a:xfrm>
          <a:off x="0" y="0"/>
          <a:ext cx="0" cy="0"/>
          <a:chOff x="0" y="0"/>
          <a:chExt cx="0" cy="0"/>
        </a:xfrm>
      </p:grpSpPr>
      <p:sp>
        <p:nvSpPr>
          <p:cNvPr id="221" name="Google Shape;221;p39"/>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2" name="Google Shape;222;p39"/>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3" name="Google Shape;223;p39"/>
          <p:cNvSpPr txBox="1"/>
          <p:nvPr>
            <p:ph idx="2" type="body"/>
          </p:nvPr>
        </p:nvSpPr>
        <p:spPr>
          <a:xfrm>
            <a:off x="609600" y="1524000"/>
            <a:ext cx="109728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55600" lvl="2" marL="1371600" algn="l">
              <a:spcBef>
                <a:spcPts val="350"/>
              </a:spcBef>
              <a:spcAft>
                <a:spcPts val="0"/>
              </a:spcAft>
              <a:buSzPts val="2000"/>
              <a:buChar char="▪"/>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4" name="Google Shape;224;p39"/>
          <p:cNvSpPr txBox="1"/>
          <p:nvPr>
            <p:ph idx="3" type="body"/>
          </p:nvPr>
        </p:nvSpPr>
        <p:spPr>
          <a:xfrm>
            <a:off x="8763820" y="-977"/>
            <a:ext cx="2808248" cy="230400"/>
          </a:xfrm>
          <a:prstGeom prst="rect">
            <a:avLst/>
          </a:prstGeom>
          <a:solidFill>
            <a:schemeClr val="accent1"/>
          </a:solidFill>
          <a:ln>
            <a:noFill/>
          </a:ln>
        </p:spPr>
        <p:txBody>
          <a:bodyPr anchorCtr="0" anchor="ctr" bIns="0" lIns="0" spcFirstLastPara="1" rIns="0" wrap="square" tIns="0">
            <a:noAutofit/>
          </a:bodyPr>
          <a:lstStyle>
            <a:lvl1pPr indent="-228600" lvl="0" marL="457200" algn="ctr">
              <a:spcBef>
                <a:spcPts val="0"/>
              </a:spcBef>
              <a:spcAft>
                <a:spcPts val="0"/>
              </a:spcAft>
              <a:buClr>
                <a:schemeClr val="lt1"/>
              </a:buClr>
              <a:buSzPts val="1000"/>
              <a:buFont typeface="Arial"/>
              <a:buNone/>
              <a:defRPr sz="1000" cap="none">
                <a:solidFill>
                  <a:schemeClr val="lt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225" name="Google Shape;225;p39"/>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pic>
        <p:nvPicPr>
          <p:cNvPr id="226" name="Google Shape;226;p39"/>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227" name="Google Shape;227;p39"/>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28" name="Google Shape;228;p39"/>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ography">
  <p:cSld name="Biography">
    <p:spTree>
      <p:nvGrpSpPr>
        <p:cNvPr id="229" name="Shape 229"/>
        <p:cNvGrpSpPr/>
        <p:nvPr/>
      </p:nvGrpSpPr>
      <p:grpSpPr>
        <a:xfrm>
          <a:off x="0" y="0"/>
          <a:ext cx="0" cy="0"/>
          <a:chOff x="0" y="0"/>
          <a:chExt cx="0" cy="0"/>
        </a:xfrm>
      </p:grpSpPr>
      <p:sp>
        <p:nvSpPr>
          <p:cNvPr id="230" name="Google Shape;230;p40"/>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40"/>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32" name="Google Shape;232;p40"/>
          <p:cNvSpPr txBox="1"/>
          <p:nvPr>
            <p:ph idx="2" type="body"/>
          </p:nvPr>
        </p:nvSpPr>
        <p:spPr>
          <a:xfrm>
            <a:off x="609600" y="1524000"/>
            <a:ext cx="2032000" cy="1905000"/>
          </a:xfrm>
          <a:prstGeom prst="rect">
            <a:avLst/>
          </a:prstGeom>
          <a:solidFill>
            <a:srgbClr val="D8D7DF"/>
          </a:solid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None/>
              <a:defRPr/>
            </a:lvl1pPr>
            <a:lvl2pPr indent="-228600" lvl="1" marL="914400" algn="l">
              <a:spcBef>
                <a:spcPts val="350"/>
              </a:spcBef>
              <a:spcAft>
                <a:spcPts val="0"/>
              </a:spcAft>
              <a:buClr>
                <a:schemeClr val="dk1"/>
              </a:buClr>
              <a:buSzPts val="1800"/>
              <a:buNone/>
              <a:defRPr/>
            </a:lvl2pPr>
            <a:lvl3pPr indent="-355600" lvl="2" marL="1371600" algn="l">
              <a:spcBef>
                <a:spcPts val="350"/>
              </a:spcBef>
              <a:spcAft>
                <a:spcPts val="0"/>
              </a:spcAft>
              <a:buSzPts val="2000"/>
              <a:buChar char="▪"/>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33" name="Google Shape;233;p40"/>
          <p:cNvSpPr txBox="1"/>
          <p:nvPr>
            <p:ph idx="3" type="body"/>
          </p:nvPr>
        </p:nvSpPr>
        <p:spPr>
          <a:xfrm>
            <a:off x="2844800" y="1524000"/>
            <a:ext cx="8737600" cy="4388603"/>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55600" lvl="2" marL="1371600" algn="l">
              <a:spcBef>
                <a:spcPts val="350"/>
              </a:spcBef>
              <a:spcAft>
                <a:spcPts val="0"/>
              </a:spcAft>
              <a:buSzPts val="2000"/>
              <a:buFont typeface="Noto Sans Symbols"/>
              <a:buChar char="▪"/>
              <a:defRPr/>
            </a:lvl3pPr>
            <a:lvl4pPr indent="-339725" lvl="3" marL="1828800" algn="l">
              <a:spcBef>
                <a:spcPts val="400"/>
              </a:spcBef>
              <a:spcAft>
                <a:spcPts val="0"/>
              </a:spcAft>
              <a:buClr>
                <a:schemeClr val="dk2"/>
              </a:buClr>
              <a:buSzPts val="1750"/>
              <a:buFont typeface="Noto Sans Symbols"/>
              <a:buChar char="▪"/>
              <a:defRPr/>
            </a:lvl4pPr>
            <a:lvl5pPr indent="-323850" lvl="4" marL="2286000" algn="l">
              <a:spcBef>
                <a:spcPts val="280"/>
              </a:spcBef>
              <a:spcAft>
                <a:spcPts val="0"/>
              </a:spcAft>
              <a:buSzPts val="1500"/>
              <a:buFont typeface="Arial"/>
              <a:buChar char="˗"/>
              <a:defRPr/>
            </a:lvl5pPr>
            <a:lvl6pPr indent="-315912" lvl="5" marL="2743200" algn="l">
              <a:spcBef>
                <a:spcPts val="280"/>
              </a:spcBef>
              <a:spcAft>
                <a:spcPts val="0"/>
              </a:spcAft>
              <a:buSzPts val="1375"/>
              <a:buChar char="̵"/>
              <a:defRPr/>
            </a:lvl6pPr>
            <a:lvl7pPr indent="-315912" lvl="6" marL="3200400" algn="l">
              <a:spcBef>
                <a:spcPts val="240"/>
              </a:spcBef>
              <a:spcAft>
                <a:spcPts val="0"/>
              </a:spcAft>
              <a:buSzPts val="1375"/>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234" name="Google Shape;234;p40"/>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pic>
        <p:nvPicPr>
          <p:cNvPr id="235" name="Google Shape;235;p40"/>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236" name="Google Shape;236;p40"/>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37" name="Google Shape;237;p40"/>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llout Box">
  <p:cSld name="Callout Box">
    <p:spTree>
      <p:nvGrpSpPr>
        <p:cNvPr id="238" name="Shape 238"/>
        <p:cNvGrpSpPr/>
        <p:nvPr/>
      </p:nvGrpSpPr>
      <p:grpSpPr>
        <a:xfrm>
          <a:off x="0" y="0"/>
          <a:ext cx="0" cy="0"/>
          <a:chOff x="0" y="0"/>
          <a:chExt cx="0" cy="0"/>
        </a:xfrm>
      </p:grpSpPr>
      <p:sp>
        <p:nvSpPr>
          <p:cNvPr id="239" name="Google Shape;239;p41"/>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0" name="Google Shape;240;p41"/>
          <p:cNvSpPr txBox="1"/>
          <p:nvPr>
            <p:ph idx="1" type="body"/>
          </p:nvPr>
        </p:nvSpPr>
        <p:spPr>
          <a:xfrm>
            <a:off x="609600" y="1524000"/>
            <a:ext cx="65024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55600" lvl="2" marL="1371600" algn="l">
              <a:spcBef>
                <a:spcPts val="350"/>
              </a:spcBef>
              <a:spcAft>
                <a:spcPts val="0"/>
              </a:spcAft>
              <a:buSzPts val="2000"/>
              <a:buChar char="▪"/>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1" name="Google Shape;241;p41"/>
          <p:cNvSpPr txBox="1"/>
          <p:nvPr>
            <p:ph idx="2" type="body"/>
          </p:nvPr>
        </p:nvSpPr>
        <p:spPr>
          <a:xfrm>
            <a:off x="7315200" y="1527048"/>
            <a:ext cx="4267200" cy="4038600"/>
          </a:xfrm>
          <a:prstGeom prst="rect">
            <a:avLst/>
          </a:prstGeom>
          <a:solidFill>
            <a:srgbClr val="D8D7DF"/>
          </a:solid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None/>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2" name="Google Shape;242;p41"/>
          <p:cNvSpPr txBox="1"/>
          <p:nvPr>
            <p:ph idx="3" type="body"/>
          </p:nvPr>
        </p:nvSpPr>
        <p:spPr>
          <a:xfrm>
            <a:off x="7721600" y="2221992"/>
            <a:ext cx="3454400" cy="2731008"/>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accent1"/>
              </a:buClr>
              <a:buSzPts val="1800"/>
              <a:buFont typeface="Arial"/>
              <a:buNone/>
              <a:defRPr>
                <a:solidFill>
                  <a:schemeClr val="accent1"/>
                </a:solidFill>
                <a:latin typeface="Arial"/>
                <a:ea typeface="Arial"/>
                <a:cs typeface="Arial"/>
                <a:sym typeface="Arial"/>
              </a:defRPr>
            </a:lvl1pPr>
            <a:lvl2pPr indent="-228600" lvl="1" marL="914400" algn="l">
              <a:spcBef>
                <a:spcPts val="1000"/>
              </a:spcBef>
              <a:spcAft>
                <a:spcPts val="0"/>
              </a:spcAft>
              <a:buClr>
                <a:schemeClr val="dk1"/>
              </a:buClr>
              <a:buSzPts val="1600"/>
              <a:buFont typeface="Arial"/>
              <a:buNone/>
              <a:defRPr sz="1600"/>
            </a:lvl2pPr>
            <a:lvl3pPr indent="-371475" lvl="2" marL="1371600" algn="l">
              <a:spcBef>
                <a:spcPts val="40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3" name="Google Shape;243;p41"/>
          <p:cNvSpPr txBox="1"/>
          <p:nvPr>
            <p:ph idx="4"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244" name="Google Shape;244;p41"/>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pic>
        <p:nvPicPr>
          <p:cNvPr id="245" name="Google Shape;245;p41"/>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246" name="Google Shape;246;p41"/>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47" name="Google Shape;247;p41"/>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48" name="Shape 248"/>
        <p:cNvGrpSpPr/>
        <p:nvPr/>
      </p:nvGrpSpPr>
      <p:grpSpPr>
        <a:xfrm>
          <a:off x="0" y="0"/>
          <a:ext cx="0" cy="0"/>
          <a:chOff x="0" y="0"/>
          <a:chExt cx="0" cy="0"/>
        </a:xfrm>
      </p:grpSpPr>
      <p:sp>
        <p:nvSpPr>
          <p:cNvPr id="249" name="Google Shape;249;p42"/>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0" name="Google Shape;250;p42"/>
          <p:cNvSpPr txBox="1"/>
          <p:nvPr>
            <p:ph idx="1" type="body"/>
          </p:nvPr>
        </p:nvSpPr>
        <p:spPr>
          <a:xfrm>
            <a:off x="609600" y="1524000"/>
            <a:ext cx="52832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51" name="Google Shape;251;p42"/>
          <p:cNvSpPr txBox="1"/>
          <p:nvPr>
            <p:ph idx="2" type="body"/>
          </p:nvPr>
        </p:nvSpPr>
        <p:spPr>
          <a:xfrm>
            <a:off x="6197600" y="1524000"/>
            <a:ext cx="53848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52" name="Google Shape;252;p42"/>
          <p:cNvSpPr txBox="1"/>
          <p:nvPr>
            <p:ph idx="3"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253" name="Google Shape;253;p42"/>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pic>
        <p:nvPicPr>
          <p:cNvPr id="254" name="Google Shape;254;p42"/>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255" name="Google Shape;255;p42"/>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56" name="Google Shape;256;p42"/>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257" name="Shape 257"/>
        <p:cNvGrpSpPr/>
        <p:nvPr/>
      </p:nvGrpSpPr>
      <p:grpSpPr>
        <a:xfrm>
          <a:off x="0" y="0"/>
          <a:ext cx="0" cy="0"/>
          <a:chOff x="0" y="0"/>
          <a:chExt cx="0" cy="0"/>
        </a:xfrm>
      </p:grpSpPr>
      <p:sp>
        <p:nvSpPr>
          <p:cNvPr id="258" name="Google Shape;258;p43"/>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9" name="Google Shape;259;p43"/>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260" name="Google Shape;260;p43"/>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pic>
        <p:nvPicPr>
          <p:cNvPr id="261" name="Google Shape;261;p43"/>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262" name="Google Shape;262;p43"/>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63" name="Google Shape;263;p43"/>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64" name="Shape 264"/>
        <p:cNvGrpSpPr/>
        <p:nvPr/>
      </p:nvGrpSpPr>
      <p:grpSpPr>
        <a:xfrm>
          <a:off x="0" y="0"/>
          <a:ext cx="0" cy="0"/>
          <a:chOff x="0" y="0"/>
          <a:chExt cx="0" cy="0"/>
        </a:xfrm>
      </p:grpSpPr>
      <p:cxnSp>
        <p:nvCxnSpPr>
          <p:cNvPr id="265" name="Google Shape;265;p44"/>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pic>
        <p:nvPicPr>
          <p:cNvPr id="266" name="Google Shape;266;p44"/>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267" name="Google Shape;267;p44"/>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68" name="Google Shape;268;p44"/>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 you">
  <p:cSld name="Thank you">
    <p:spTree>
      <p:nvGrpSpPr>
        <p:cNvPr id="269" name="Shape 269"/>
        <p:cNvGrpSpPr/>
        <p:nvPr/>
      </p:nvGrpSpPr>
      <p:grpSpPr>
        <a:xfrm>
          <a:off x="0" y="0"/>
          <a:ext cx="0" cy="0"/>
          <a:chOff x="0" y="0"/>
          <a:chExt cx="0" cy="0"/>
        </a:xfrm>
      </p:grpSpPr>
      <p:sp>
        <p:nvSpPr>
          <p:cNvPr id="270" name="Google Shape;270;p45"/>
          <p:cNvSpPr txBox="1"/>
          <p:nvPr>
            <p:ph type="title"/>
          </p:nvPr>
        </p:nvSpPr>
        <p:spPr>
          <a:xfrm>
            <a:off x="609600" y="455613"/>
            <a:ext cx="5994400" cy="304800"/>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271" name="Google Shape;271;p45"/>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grpSp>
        <p:nvGrpSpPr>
          <p:cNvPr id="272" name="Google Shape;272;p45"/>
          <p:cNvGrpSpPr/>
          <p:nvPr/>
        </p:nvGrpSpPr>
        <p:grpSpPr>
          <a:xfrm>
            <a:off x="8847725" y="3462206"/>
            <a:ext cx="2730611" cy="2157709"/>
            <a:chOff x="457200" y="3682374"/>
            <a:chExt cx="1481138" cy="1560513"/>
          </a:xfrm>
        </p:grpSpPr>
        <p:sp>
          <p:nvSpPr>
            <p:cNvPr id="273" name="Google Shape;273;p45"/>
            <p:cNvSpPr/>
            <p:nvPr/>
          </p:nvSpPr>
          <p:spPr>
            <a:xfrm>
              <a:off x="457200" y="3682374"/>
              <a:ext cx="269875" cy="781050"/>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74" name="Google Shape;274;p45"/>
            <p:cNvSpPr/>
            <p:nvPr/>
          </p:nvSpPr>
          <p:spPr>
            <a:xfrm>
              <a:off x="993775" y="4266574"/>
              <a:ext cx="406400" cy="587375"/>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75" name="Google Shape;275;p45"/>
            <p:cNvSpPr/>
            <p:nvPr/>
          </p:nvSpPr>
          <p:spPr>
            <a:xfrm>
              <a:off x="1536700" y="3877636"/>
              <a:ext cx="401638" cy="388938"/>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76" name="Google Shape;276;p45"/>
            <p:cNvSpPr/>
            <p:nvPr/>
          </p:nvSpPr>
          <p:spPr>
            <a:xfrm>
              <a:off x="592137" y="4658686"/>
              <a:ext cx="131763" cy="192088"/>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77" name="Google Shape;277;p45"/>
            <p:cNvSpPr/>
            <p:nvPr/>
          </p:nvSpPr>
          <p:spPr>
            <a:xfrm>
              <a:off x="1265237" y="5047624"/>
              <a:ext cx="541338" cy="195263"/>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278" name="Google Shape;278;p45"/>
          <p:cNvPicPr preferRelativeResize="0"/>
          <p:nvPr/>
        </p:nvPicPr>
        <p:blipFill rotWithShape="1">
          <a:blip r:embed="rId2">
            <a:alphaModFix/>
          </a:blip>
          <a:srcRect b="0" l="0" r="0" t="0"/>
          <a:stretch/>
        </p:blipFill>
        <p:spPr>
          <a:xfrm>
            <a:off x="8900458" y="6300217"/>
            <a:ext cx="2377143" cy="347429"/>
          </a:xfrm>
          <a:prstGeom prst="rect">
            <a:avLst/>
          </a:prstGeom>
          <a:noFill/>
          <a:ln>
            <a:noFill/>
          </a:ln>
        </p:spPr>
      </p:pic>
      <p:sp>
        <p:nvSpPr>
          <p:cNvPr id="279" name="Google Shape;279;p45"/>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80" name="Google Shape;280;p45"/>
          <p:cNvSpPr txBox="1"/>
          <p:nvPr>
            <p:ph idx="11" type="ftr"/>
          </p:nvPr>
        </p:nvSpPr>
        <p:spPr>
          <a:xfrm>
            <a:off x="609600" y="6515097"/>
            <a:ext cx="7037137"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type="obj">
  <p:cSld name="OBJECT">
    <p:spTree>
      <p:nvGrpSpPr>
        <p:cNvPr id="281" name="Shape 281"/>
        <p:cNvGrpSpPr/>
        <p:nvPr/>
      </p:nvGrpSpPr>
      <p:grpSpPr>
        <a:xfrm>
          <a:off x="0" y="0"/>
          <a:ext cx="0" cy="0"/>
          <a:chOff x="0" y="0"/>
          <a:chExt cx="0" cy="0"/>
        </a:xfrm>
      </p:grpSpPr>
      <p:sp>
        <p:nvSpPr>
          <p:cNvPr id="282" name="Google Shape;282;p46"/>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3" name="Google Shape;283;p46"/>
          <p:cNvSpPr txBox="1"/>
          <p:nvPr>
            <p:ph idx="1" type="body"/>
          </p:nvPr>
        </p:nvSpPr>
        <p:spPr>
          <a:xfrm>
            <a:off x="609600" y="1524000"/>
            <a:ext cx="10972800" cy="457200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None/>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4" name="Google Shape;284;p46"/>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85" name="Google Shape;285;p46"/>
          <p:cNvSpPr txBox="1"/>
          <p:nvPr>
            <p:ph idx="11" type="ftr"/>
          </p:nvPr>
        </p:nvSpPr>
        <p:spPr>
          <a:xfrm>
            <a:off x="609600" y="6515097"/>
            <a:ext cx="7037137"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6" name="Google Shape;286;p46"/>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lor">
  <p:cSld name="Title color">
    <p:bg>
      <p:bgPr>
        <a:solidFill>
          <a:srgbClr val="C8D7DF"/>
        </a:solidFill>
      </p:bgPr>
    </p:bg>
    <p:spTree>
      <p:nvGrpSpPr>
        <p:cNvPr id="34" name="Shape 34"/>
        <p:cNvGrpSpPr/>
        <p:nvPr/>
      </p:nvGrpSpPr>
      <p:grpSpPr>
        <a:xfrm>
          <a:off x="0" y="0"/>
          <a:ext cx="0" cy="0"/>
          <a:chOff x="0" y="0"/>
          <a:chExt cx="0" cy="0"/>
        </a:xfrm>
      </p:grpSpPr>
      <p:sp>
        <p:nvSpPr>
          <p:cNvPr id="35" name="Google Shape;35;p48"/>
          <p:cNvSpPr/>
          <p:nvPr/>
        </p:nvSpPr>
        <p:spPr>
          <a:xfrm>
            <a:off x="304800" y="228600"/>
            <a:ext cx="7693152" cy="2286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6" name="Google Shape;36;p48"/>
          <p:cNvSpPr txBox="1"/>
          <p:nvPr>
            <p:ph type="title"/>
          </p:nvPr>
        </p:nvSpPr>
        <p:spPr>
          <a:xfrm>
            <a:off x="609600" y="457200"/>
            <a:ext cx="7010400" cy="612648"/>
          </a:xfrm>
          <a:prstGeom prst="rect">
            <a:avLst/>
          </a:prstGeom>
          <a:noFill/>
          <a:ln>
            <a:noFill/>
          </a:ln>
        </p:spPr>
        <p:txBody>
          <a:bodyPr anchorCtr="0" anchor="t" bIns="0" lIns="0" spcFirstLastPara="1" rIns="0" wrap="square" tIns="0">
            <a:noAutofit/>
          </a:bodyPr>
          <a:lstStyle>
            <a:lvl1pPr lvl="0" algn="l">
              <a:lnSpc>
                <a:spcPct val="115000"/>
              </a:lnSpc>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48"/>
          <p:cNvSpPr txBox="1"/>
          <p:nvPr>
            <p:ph idx="1" type="body"/>
          </p:nvPr>
        </p:nvSpPr>
        <p:spPr>
          <a:xfrm>
            <a:off x="609600" y="1097280"/>
            <a:ext cx="7010400" cy="502920"/>
          </a:xfrm>
          <a:prstGeom prst="rect">
            <a:avLst/>
          </a:prstGeom>
          <a:noFill/>
          <a:ln>
            <a:noFill/>
          </a:ln>
        </p:spPr>
        <p:txBody>
          <a:bodyPr anchorCtr="0" anchor="t" bIns="0" lIns="0" spcFirstLastPara="1" rIns="0" wrap="square" tIns="0">
            <a:noAutofit/>
          </a:bodyPr>
          <a:lstStyle>
            <a:lvl1pPr indent="-228600" lvl="0" marL="457200" algn="l">
              <a:lnSpc>
                <a:spcPct val="111111"/>
              </a:lnSpc>
              <a:spcBef>
                <a:spcPts val="0"/>
              </a:spcBef>
              <a:spcAft>
                <a:spcPts val="0"/>
              </a:spcAft>
              <a:buClr>
                <a:schemeClr val="dk1"/>
              </a:buClr>
              <a:buSzPts val="1800"/>
              <a:buFont typeface="Arial"/>
              <a:buNone/>
              <a:defRPr b="0" sz="18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8" name="Google Shape;38;p48"/>
          <p:cNvSpPr txBox="1"/>
          <p:nvPr>
            <p:ph idx="2" type="body"/>
          </p:nvPr>
        </p:nvSpPr>
        <p:spPr>
          <a:xfrm>
            <a:off x="609600" y="2209670"/>
            <a:ext cx="2682240" cy="271081"/>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200"/>
              <a:buFont typeface="Arial"/>
              <a:buNone/>
              <a:defRPr b="0" sz="1200"/>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9" name="Google Shape;39;p48"/>
          <p:cNvSpPr txBox="1"/>
          <p:nvPr>
            <p:ph idx="3" type="body"/>
          </p:nvPr>
        </p:nvSpPr>
        <p:spPr>
          <a:xfrm>
            <a:off x="609600" y="1654457"/>
            <a:ext cx="7010400" cy="527386"/>
          </a:xfrm>
          <a:prstGeom prst="rect">
            <a:avLst/>
          </a:prstGeom>
          <a:noFill/>
          <a:ln>
            <a:noFill/>
          </a:ln>
        </p:spPr>
        <p:txBody>
          <a:bodyPr anchorCtr="0" anchor="t" bIns="0" lIns="0" spcFirstLastPara="1" rIns="0" wrap="square" tIns="0">
            <a:noAutofit/>
          </a:bodyPr>
          <a:lstStyle>
            <a:lvl1pPr indent="-228600" lvl="0" marL="457200" algn="l">
              <a:lnSpc>
                <a:spcPct val="112500"/>
              </a:lnSpc>
              <a:spcBef>
                <a:spcPts val="0"/>
              </a:spcBef>
              <a:spcAft>
                <a:spcPts val="0"/>
              </a:spcAft>
              <a:buClr>
                <a:schemeClr val="dk1"/>
              </a:buClr>
              <a:buSzPts val="1600"/>
              <a:buFont typeface="Arial"/>
              <a:buNone/>
              <a:defRPr b="0" sz="1600"/>
            </a:lvl1pPr>
            <a:lvl2pPr indent="-228600" lvl="1" marL="914400" algn="l">
              <a:spcBef>
                <a:spcPts val="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0" name="Google Shape;40;p48"/>
          <p:cNvSpPr/>
          <p:nvPr/>
        </p:nvSpPr>
        <p:spPr>
          <a:xfrm>
            <a:off x="0" y="6280484"/>
            <a:ext cx="12192000" cy="57751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41" name="Google Shape;41;p48"/>
          <p:cNvGrpSpPr/>
          <p:nvPr/>
        </p:nvGrpSpPr>
        <p:grpSpPr>
          <a:xfrm>
            <a:off x="609600" y="3583409"/>
            <a:ext cx="2730611" cy="2157709"/>
            <a:chOff x="457200" y="3682374"/>
            <a:chExt cx="1481138" cy="1560513"/>
          </a:xfrm>
        </p:grpSpPr>
        <p:sp>
          <p:nvSpPr>
            <p:cNvPr id="42" name="Google Shape;42;p48"/>
            <p:cNvSpPr/>
            <p:nvPr/>
          </p:nvSpPr>
          <p:spPr>
            <a:xfrm>
              <a:off x="457200" y="3682374"/>
              <a:ext cx="269875" cy="781050"/>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3" name="Google Shape;43;p48"/>
            <p:cNvSpPr/>
            <p:nvPr/>
          </p:nvSpPr>
          <p:spPr>
            <a:xfrm>
              <a:off x="993775" y="4266574"/>
              <a:ext cx="406400" cy="587375"/>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4" name="Google Shape;44;p48"/>
            <p:cNvSpPr/>
            <p:nvPr/>
          </p:nvSpPr>
          <p:spPr>
            <a:xfrm>
              <a:off x="1536700" y="3877636"/>
              <a:ext cx="401638" cy="388938"/>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5" name="Google Shape;45;p48"/>
            <p:cNvSpPr/>
            <p:nvPr/>
          </p:nvSpPr>
          <p:spPr>
            <a:xfrm>
              <a:off x="592137" y="4658686"/>
              <a:ext cx="131763" cy="192088"/>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6" name="Google Shape;46;p48"/>
            <p:cNvSpPr/>
            <p:nvPr/>
          </p:nvSpPr>
          <p:spPr>
            <a:xfrm>
              <a:off x="1265237" y="5047624"/>
              <a:ext cx="541338" cy="195263"/>
            </a:xfrm>
            <a:prstGeom prst="rect">
              <a:avLst/>
            </a:pr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id="47" name="Google Shape;47;p48"/>
          <p:cNvPicPr preferRelativeResize="0"/>
          <p:nvPr/>
        </p:nvPicPr>
        <p:blipFill rotWithShape="1">
          <a:blip r:embed="rId2">
            <a:alphaModFix/>
          </a:blip>
          <a:srcRect b="0" l="0" r="0" t="0"/>
          <a:stretch/>
        </p:blipFill>
        <p:spPr>
          <a:xfrm>
            <a:off x="7836747" y="6273358"/>
            <a:ext cx="4030133" cy="584200"/>
          </a:xfrm>
          <a:prstGeom prst="rect">
            <a:avLst/>
          </a:prstGeom>
          <a:noFill/>
          <a:ln>
            <a:noFill/>
          </a:ln>
        </p:spPr>
      </p:pic>
      <p:sp>
        <p:nvSpPr>
          <p:cNvPr id="48" name="Google Shape;48;p48"/>
          <p:cNvSpPr/>
          <p:nvPr/>
        </p:nvSpPr>
        <p:spPr>
          <a:xfrm>
            <a:off x="609599" y="6400801"/>
            <a:ext cx="878446" cy="92333"/>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en-GB" sz="600">
                <a:solidFill>
                  <a:schemeClr val="accent1"/>
                </a:solidFill>
                <a:latin typeface="Arial"/>
                <a:ea typeface="Arial"/>
                <a:cs typeface="Arial"/>
                <a:sym typeface="Arial"/>
              </a:rPr>
              <a:t>willistowerswatson.com</a:t>
            </a:r>
            <a:endParaRPr/>
          </a:p>
        </p:txBody>
      </p:sp>
      <p:sp>
        <p:nvSpPr>
          <p:cNvPr id="49" name="Google Shape;49;p48"/>
          <p:cNvSpPr txBox="1"/>
          <p:nvPr>
            <p:ph idx="11" type="ftr"/>
          </p:nvPr>
        </p:nvSpPr>
        <p:spPr>
          <a:xfrm>
            <a:off x="609599" y="6515097"/>
            <a:ext cx="3292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extLst>
    <p:ext uri="{DCECCB84-F9BA-43D5-87BE-67443E8EF086}">
      <p15:sldGuideLst>
        <p15:guide id="1" orient="horz" pos="4176">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with image">
  <p:cSld name="Divider with image">
    <p:bg>
      <p:bgPr>
        <a:blipFill>
          <a:blip r:embed="rId2">
            <a:alphaModFix/>
          </a:blip>
          <a:stretch>
            <a:fillRect/>
          </a:stretch>
        </a:blipFill>
      </p:bgPr>
    </p:bg>
    <p:spTree>
      <p:nvGrpSpPr>
        <p:cNvPr id="50" name="Shape 50"/>
        <p:cNvGrpSpPr/>
        <p:nvPr/>
      </p:nvGrpSpPr>
      <p:grpSpPr>
        <a:xfrm>
          <a:off x="0" y="0"/>
          <a:ext cx="0" cy="0"/>
          <a:chOff x="0" y="0"/>
          <a:chExt cx="0" cy="0"/>
        </a:xfrm>
      </p:grpSpPr>
      <p:sp>
        <p:nvSpPr>
          <p:cNvPr id="51" name="Google Shape;51;p49"/>
          <p:cNvSpPr/>
          <p:nvPr/>
        </p:nvSpPr>
        <p:spPr>
          <a:xfrm>
            <a:off x="304800" y="1310178"/>
            <a:ext cx="6787376" cy="1419417"/>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52" name="Google Shape;52;p49"/>
          <p:cNvSpPr txBox="1"/>
          <p:nvPr>
            <p:ph idx="1" type="body"/>
          </p:nvPr>
        </p:nvSpPr>
        <p:spPr>
          <a:xfrm>
            <a:off x="609600" y="1938529"/>
            <a:ext cx="6181344" cy="337433"/>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3" name="Google Shape;53;p49"/>
          <p:cNvSpPr txBox="1"/>
          <p:nvPr>
            <p:ph type="title"/>
          </p:nvPr>
        </p:nvSpPr>
        <p:spPr>
          <a:xfrm>
            <a:off x="609600" y="1524001"/>
            <a:ext cx="6181344" cy="38100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id="54" name="Google Shape;54;p49"/>
          <p:cNvPicPr preferRelativeResize="0"/>
          <p:nvPr/>
        </p:nvPicPr>
        <p:blipFill rotWithShape="1">
          <a:blip r:embed="rId3">
            <a:alphaModFix/>
          </a:blip>
          <a:srcRect b="0" l="0" r="0" t="0"/>
          <a:stretch/>
        </p:blipFill>
        <p:spPr>
          <a:xfrm>
            <a:off x="8900458" y="6300217"/>
            <a:ext cx="2377143" cy="347429"/>
          </a:xfrm>
          <a:prstGeom prst="rect">
            <a:avLst/>
          </a:prstGeom>
          <a:noFill/>
          <a:ln>
            <a:noFill/>
          </a:ln>
        </p:spPr>
      </p:pic>
      <p:sp>
        <p:nvSpPr>
          <p:cNvPr id="55" name="Google Shape;55;p49"/>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56" name="Google Shape;56;p49"/>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extLst>
    <p:ext uri="{DCECCB84-F9BA-43D5-87BE-67443E8EF086}">
      <p15:sldGuideLst>
        <p15:guide id="1"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color">
  <p:cSld name="Divider color">
    <p:bg>
      <p:bgPr>
        <a:solidFill>
          <a:srgbClr val="DDD0CF"/>
        </a:solidFill>
      </p:bgPr>
    </p:bg>
    <p:spTree>
      <p:nvGrpSpPr>
        <p:cNvPr id="57" name="Shape 57"/>
        <p:cNvGrpSpPr/>
        <p:nvPr/>
      </p:nvGrpSpPr>
      <p:grpSpPr>
        <a:xfrm>
          <a:off x="0" y="0"/>
          <a:ext cx="0" cy="0"/>
          <a:chOff x="0" y="0"/>
          <a:chExt cx="0" cy="0"/>
        </a:xfrm>
      </p:grpSpPr>
      <p:sp>
        <p:nvSpPr>
          <p:cNvPr id="58" name="Google Shape;58;p50"/>
          <p:cNvSpPr/>
          <p:nvPr/>
        </p:nvSpPr>
        <p:spPr>
          <a:xfrm>
            <a:off x="306584" y="1673524"/>
            <a:ext cx="11400224" cy="175547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59" name="Google Shape;59;p50"/>
          <p:cNvSpPr/>
          <p:nvPr/>
        </p:nvSpPr>
        <p:spPr>
          <a:xfrm>
            <a:off x="0" y="5962262"/>
            <a:ext cx="12192000" cy="89573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60" name="Google Shape;60;p50"/>
          <p:cNvSpPr txBox="1"/>
          <p:nvPr>
            <p:ph idx="1" type="body"/>
          </p:nvPr>
        </p:nvSpPr>
        <p:spPr>
          <a:xfrm>
            <a:off x="609600" y="2354454"/>
            <a:ext cx="6181344" cy="337433"/>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1" name="Google Shape;61;p50"/>
          <p:cNvSpPr txBox="1"/>
          <p:nvPr>
            <p:ph type="title"/>
          </p:nvPr>
        </p:nvSpPr>
        <p:spPr>
          <a:xfrm>
            <a:off x="609600" y="1802093"/>
            <a:ext cx="6181344" cy="38100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62" name="Shape 62"/>
        <p:cNvGrpSpPr/>
        <p:nvPr/>
      </p:nvGrpSpPr>
      <p:grpSpPr>
        <a:xfrm>
          <a:off x="0" y="0"/>
          <a:ext cx="0" cy="0"/>
          <a:chOff x="0" y="0"/>
          <a:chExt cx="0" cy="0"/>
        </a:xfrm>
      </p:grpSpPr>
      <p:sp>
        <p:nvSpPr>
          <p:cNvPr id="63" name="Google Shape;63;p51"/>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51"/>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65" name="Google Shape;65;p51"/>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sp>
        <p:nvSpPr>
          <p:cNvPr id="66" name="Google Shape;66;p51"/>
          <p:cNvSpPr txBox="1"/>
          <p:nvPr>
            <p:ph idx="2" type="body"/>
          </p:nvPr>
        </p:nvSpPr>
        <p:spPr>
          <a:xfrm>
            <a:off x="609600" y="1524000"/>
            <a:ext cx="109728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55600" lvl="2" marL="1371600" algn="l">
              <a:spcBef>
                <a:spcPts val="350"/>
              </a:spcBef>
              <a:spcAft>
                <a:spcPts val="0"/>
              </a:spcAft>
              <a:buSzPts val="2000"/>
              <a:buChar char="▪"/>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7" name="Google Shape;67;p51"/>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68" name="Google Shape;68;p51"/>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extLst>
    <p:ext uri="{DCECCB84-F9BA-43D5-87BE-67443E8EF086}">
      <p15:sldGuideLst>
        <p15:guide id="1" orient="horz" pos="4104">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with Numbers">
  <p:cSld name="Title and Content with Numbers">
    <p:spTree>
      <p:nvGrpSpPr>
        <p:cNvPr id="69" name="Shape 69"/>
        <p:cNvGrpSpPr/>
        <p:nvPr/>
      </p:nvGrpSpPr>
      <p:grpSpPr>
        <a:xfrm>
          <a:off x="0" y="0"/>
          <a:ext cx="0" cy="0"/>
          <a:chOff x="0" y="0"/>
          <a:chExt cx="0" cy="0"/>
        </a:xfrm>
      </p:grpSpPr>
      <p:sp>
        <p:nvSpPr>
          <p:cNvPr id="70" name="Google Shape;70;p52"/>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52"/>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2" name="Google Shape;72;p52"/>
          <p:cNvSpPr txBox="1"/>
          <p:nvPr>
            <p:ph idx="2" type="body"/>
          </p:nvPr>
        </p:nvSpPr>
        <p:spPr>
          <a:xfrm>
            <a:off x="609600" y="1524000"/>
            <a:ext cx="109728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30200" lvl="2" marL="1371600" algn="l">
              <a:spcBef>
                <a:spcPts val="350"/>
              </a:spcBef>
              <a:spcAft>
                <a:spcPts val="0"/>
              </a:spcAft>
              <a:buSzPts val="1600"/>
              <a:buFont typeface="Arial"/>
              <a:buAutoNum type="arabicPeriod"/>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73" name="Google Shape;73;p52"/>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sp>
        <p:nvSpPr>
          <p:cNvPr id="74" name="Google Shape;74;p52"/>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75" name="Google Shape;75;p52"/>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descr="Logo&#10;&#10;Description automatically generated" id="76" name="Google Shape;76;p52"/>
          <p:cNvPicPr preferRelativeResize="0"/>
          <p:nvPr/>
        </p:nvPicPr>
        <p:blipFill rotWithShape="1">
          <a:blip r:embed="rId2">
            <a:alphaModFix/>
          </a:blip>
          <a:srcRect b="0" l="0" r="0" t="0"/>
          <a:stretch/>
        </p:blipFill>
        <p:spPr>
          <a:xfrm>
            <a:off x="9533205" y="6346233"/>
            <a:ext cx="1283076" cy="383455"/>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readcrumb">
  <p:cSld name="Breadcrumb">
    <p:spTree>
      <p:nvGrpSpPr>
        <p:cNvPr id="77" name="Shape 77"/>
        <p:cNvGrpSpPr/>
        <p:nvPr/>
      </p:nvGrpSpPr>
      <p:grpSpPr>
        <a:xfrm>
          <a:off x="0" y="0"/>
          <a:ext cx="0" cy="0"/>
          <a:chOff x="0" y="0"/>
          <a:chExt cx="0" cy="0"/>
        </a:xfrm>
      </p:grpSpPr>
      <p:sp>
        <p:nvSpPr>
          <p:cNvPr id="78" name="Google Shape;78;p53"/>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2000"/>
              <a:buFont typeface="Aria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53"/>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0" name="Google Shape;80;p53"/>
          <p:cNvSpPr txBox="1"/>
          <p:nvPr>
            <p:ph idx="2" type="body"/>
          </p:nvPr>
        </p:nvSpPr>
        <p:spPr>
          <a:xfrm>
            <a:off x="609600" y="1524000"/>
            <a:ext cx="10972800" cy="438912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55600" lvl="2" marL="1371600" algn="l">
              <a:spcBef>
                <a:spcPts val="350"/>
              </a:spcBef>
              <a:spcAft>
                <a:spcPts val="0"/>
              </a:spcAft>
              <a:buSzPts val="2000"/>
              <a:buChar char="▪"/>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298450" lvl="5" marL="2743200" algn="l">
              <a:spcBef>
                <a:spcPts val="280"/>
              </a:spcBef>
              <a:spcAft>
                <a:spcPts val="0"/>
              </a:spcAft>
              <a:buSzPts val="11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53"/>
          <p:cNvSpPr txBox="1"/>
          <p:nvPr>
            <p:ph idx="3" type="body"/>
          </p:nvPr>
        </p:nvSpPr>
        <p:spPr>
          <a:xfrm>
            <a:off x="8763820" y="-977"/>
            <a:ext cx="2808248" cy="230400"/>
          </a:xfrm>
          <a:prstGeom prst="rect">
            <a:avLst/>
          </a:prstGeom>
          <a:solidFill>
            <a:schemeClr val="accent1"/>
          </a:solidFill>
          <a:ln>
            <a:noFill/>
          </a:ln>
        </p:spPr>
        <p:txBody>
          <a:bodyPr anchorCtr="0" anchor="ctr" bIns="0" lIns="0" spcFirstLastPara="1" rIns="0" wrap="square" tIns="0">
            <a:noAutofit/>
          </a:bodyPr>
          <a:lstStyle>
            <a:lvl1pPr indent="-228600" lvl="0" marL="457200" algn="ctr">
              <a:spcBef>
                <a:spcPts val="0"/>
              </a:spcBef>
              <a:spcAft>
                <a:spcPts val="0"/>
              </a:spcAft>
              <a:buClr>
                <a:schemeClr val="lt1"/>
              </a:buClr>
              <a:buSzPts val="1000"/>
              <a:buFont typeface="Arial"/>
              <a:buNone/>
              <a:defRPr sz="1000" cap="none">
                <a:solidFill>
                  <a:schemeClr val="lt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82" name="Google Shape;82;p53"/>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sp>
        <p:nvSpPr>
          <p:cNvPr id="83" name="Google Shape;83;p53"/>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84" name="Google Shape;84;p53"/>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descr="Logo&#10;&#10;Description automatically generated" id="85" name="Google Shape;85;p53"/>
          <p:cNvPicPr preferRelativeResize="0"/>
          <p:nvPr/>
        </p:nvPicPr>
        <p:blipFill rotWithShape="1">
          <a:blip r:embed="rId2">
            <a:alphaModFix/>
          </a:blip>
          <a:srcRect b="0" l="0" r="0" t="0"/>
          <a:stretch/>
        </p:blipFill>
        <p:spPr>
          <a:xfrm>
            <a:off x="9533205" y="6346233"/>
            <a:ext cx="1283076" cy="383455"/>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ography">
  <p:cSld name="Biography">
    <p:spTree>
      <p:nvGrpSpPr>
        <p:cNvPr id="86" name="Shape 86"/>
        <p:cNvGrpSpPr/>
        <p:nvPr/>
      </p:nvGrpSpPr>
      <p:grpSpPr>
        <a:xfrm>
          <a:off x="0" y="0"/>
          <a:ext cx="0" cy="0"/>
          <a:chOff x="0" y="0"/>
          <a:chExt cx="0" cy="0"/>
        </a:xfrm>
      </p:grpSpPr>
      <p:sp>
        <p:nvSpPr>
          <p:cNvPr id="87" name="Google Shape;87;p54"/>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algn="l">
              <a:spcBef>
                <a:spcPts val="0"/>
              </a:spcBef>
              <a:spcAft>
                <a:spcPts val="0"/>
              </a:spcAft>
              <a:buClr>
                <a:srgbClr val="702082"/>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54"/>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Font typeface="Arial"/>
              <a:buNone/>
              <a:defRPr b="0" sz="1800">
                <a:solidFill>
                  <a:schemeClr val="dk1"/>
                </a:solidFill>
              </a:defRPr>
            </a:lvl1pPr>
            <a:lvl2pPr indent="-228600" lvl="1" marL="914400" algn="l">
              <a:spcBef>
                <a:spcPts val="350"/>
              </a:spcBef>
              <a:spcAft>
                <a:spcPts val="0"/>
              </a:spcAft>
              <a:buClr>
                <a:schemeClr val="dk1"/>
              </a:buClr>
              <a:buSzPts val="1800"/>
              <a:buNone/>
              <a:defRPr/>
            </a:lvl2pPr>
            <a:lvl3pPr indent="-371475" lvl="2" marL="1371600" algn="l">
              <a:spcBef>
                <a:spcPts val="350"/>
              </a:spcBef>
              <a:spcAft>
                <a:spcPts val="0"/>
              </a:spcAft>
              <a:buSzPts val="2250"/>
              <a:buChar char="▪"/>
              <a:defRPr/>
            </a:lvl3pPr>
            <a:lvl4pPr indent="-371475" lvl="3" marL="1828800" algn="l">
              <a:spcBef>
                <a:spcPts val="350"/>
              </a:spcBef>
              <a:spcAft>
                <a:spcPts val="0"/>
              </a:spcAft>
              <a:buSzPts val="2250"/>
              <a:buChar char="▪"/>
              <a:defRPr/>
            </a:lvl4pPr>
            <a:lvl5pPr indent="-371475" lvl="4" marL="2286000" algn="l">
              <a:spcBef>
                <a:spcPts val="280"/>
              </a:spcBef>
              <a:spcAft>
                <a:spcPts val="0"/>
              </a:spcAft>
              <a:buSzPts val="225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9" name="Google Shape;89;p54"/>
          <p:cNvSpPr txBox="1"/>
          <p:nvPr>
            <p:ph idx="2" type="body"/>
          </p:nvPr>
        </p:nvSpPr>
        <p:spPr>
          <a:xfrm>
            <a:off x="609600" y="1524000"/>
            <a:ext cx="2032000" cy="1905000"/>
          </a:xfrm>
          <a:prstGeom prst="rect">
            <a:avLst/>
          </a:prstGeom>
          <a:solidFill>
            <a:srgbClr val="D8D7DF"/>
          </a:solidFill>
          <a:ln>
            <a:noFill/>
          </a:ln>
        </p:spPr>
        <p:txBody>
          <a:bodyPr anchorCtr="0" anchor="t" bIns="0" lIns="0" spcFirstLastPara="1" rIns="0" wrap="square" tIns="0">
            <a:noAutofit/>
          </a:bodyPr>
          <a:lstStyle>
            <a:lvl1pPr indent="-228600" lvl="0" marL="457200" algn="l">
              <a:spcBef>
                <a:spcPts val="0"/>
              </a:spcBef>
              <a:spcAft>
                <a:spcPts val="0"/>
              </a:spcAft>
              <a:buClr>
                <a:schemeClr val="dk1"/>
              </a:buClr>
              <a:buSzPts val="1800"/>
              <a:buNone/>
              <a:defRPr/>
            </a:lvl1pPr>
            <a:lvl2pPr indent="-228600" lvl="1" marL="914400" algn="l">
              <a:spcBef>
                <a:spcPts val="350"/>
              </a:spcBef>
              <a:spcAft>
                <a:spcPts val="0"/>
              </a:spcAft>
              <a:buClr>
                <a:schemeClr val="dk1"/>
              </a:buClr>
              <a:buSzPts val="1800"/>
              <a:buNone/>
              <a:defRPr/>
            </a:lvl2pPr>
            <a:lvl3pPr indent="-355600" lvl="2" marL="1371600" algn="l">
              <a:spcBef>
                <a:spcPts val="350"/>
              </a:spcBef>
              <a:spcAft>
                <a:spcPts val="0"/>
              </a:spcAft>
              <a:buSzPts val="2000"/>
              <a:buChar char="▪"/>
              <a:defRPr/>
            </a:lvl3pPr>
            <a:lvl4pPr indent="-339725" lvl="3" marL="1828800" algn="l">
              <a:spcBef>
                <a:spcPts val="350"/>
              </a:spcBef>
              <a:spcAft>
                <a:spcPts val="0"/>
              </a:spcAft>
              <a:buSzPts val="1750"/>
              <a:buChar char="▪"/>
              <a:defRPr/>
            </a:lvl4pPr>
            <a:lvl5pPr indent="-323850" lvl="4" marL="2286000" algn="l">
              <a:spcBef>
                <a:spcPts val="280"/>
              </a:spcBef>
              <a:spcAft>
                <a:spcPts val="0"/>
              </a:spcAft>
              <a:buSzPts val="1500"/>
              <a:buChar char="̵"/>
              <a:defRPr/>
            </a:lvl5pPr>
            <a:lvl6pPr indent="-342900" lvl="5" marL="2743200" algn="l">
              <a:spcBef>
                <a:spcPts val="280"/>
              </a:spcBef>
              <a:spcAft>
                <a:spcPts val="0"/>
              </a:spcAft>
              <a:buSzPts val="1800"/>
              <a:buChar char="̵"/>
              <a:defRPr/>
            </a:lvl6pPr>
            <a:lvl7pPr indent="-342900" lvl="6" marL="3200400" algn="l">
              <a:spcBef>
                <a:spcPts val="240"/>
              </a:spcBef>
              <a:spcAft>
                <a:spcPts val="0"/>
              </a:spcAft>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0" name="Google Shape;90;p54"/>
          <p:cNvSpPr txBox="1"/>
          <p:nvPr>
            <p:ph idx="3" type="body"/>
          </p:nvPr>
        </p:nvSpPr>
        <p:spPr>
          <a:xfrm>
            <a:off x="2844800" y="1524000"/>
            <a:ext cx="8737600" cy="4388603"/>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1800"/>
              <a:buFont typeface="Arial"/>
              <a:buNone/>
              <a:defRPr sz="1800"/>
            </a:lvl1pPr>
            <a:lvl2pPr indent="-228600" lvl="1" marL="914400" algn="l">
              <a:spcBef>
                <a:spcPts val="350"/>
              </a:spcBef>
              <a:spcAft>
                <a:spcPts val="0"/>
              </a:spcAft>
              <a:buClr>
                <a:schemeClr val="dk1"/>
              </a:buClr>
              <a:buSzPts val="1600"/>
              <a:buFont typeface="Arial"/>
              <a:buNone/>
              <a:defRPr sz="1600"/>
            </a:lvl2pPr>
            <a:lvl3pPr indent="-355600" lvl="2" marL="1371600" algn="l">
              <a:spcBef>
                <a:spcPts val="350"/>
              </a:spcBef>
              <a:spcAft>
                <a:spcPts val="0"/>
              </a:spcAft>
              <a:buSzPts val="2000"/>
              <a:buFont typeface="Noto Sans Symbols"/>
              <a:buChar char="▪"/>
              <a:defRPr/>
            </a:lvl3pPr>
            <a:lvl4pPr indent="-339725" lvl="3" marL="1828800" algn="l">
              <a:spcBef>
                <a:spcPts val="400"/>
              </a:spcBef>
              <a:spcAft>
                <a:spcPts val="0"/>
              </a:spcAft>
              <a:buClr>
                <a:schemeClr val="dk2"/>
              </a:buClr>
              <a:buSzPts val="1750"/>
              <a:buFont typeface="Noto Sans Symbols"/>
              <a:buChar char="▪"/>
              <a:defRPr/>
            </a:lvl4pPr>
            <a:lvl5pPr indent="-323850" lvl="4" marL="2286000" algn="l">
              <a:spcBef>
                <a:spcPts val="280"/>
              </a:spcBef>
              <a:spcAft>
                <a:spcPts val="0"/>
              </a:spcAft>
              <a:buSzPts val="1500"/>
              <a:buFont typeface="Arial"/>
              <a:buChar char="˗"/>
              <a:defRPr/>
            </a:lvl5pPr>
            <a:lvl6pPr indent="-315912" lvl="5" marL="2743200" algn="l">
              <a:spcBef>
                <a:spcPts val="280"/>
              </a:spcBef>
              <a:spcAft>
                <a:spcPts val="0"/>
              </a:spcAft>
              <a:buSzPts val="1375"/>
              <a:buChar char="̵"/>
              <a:defRPr/>
            </a:lvl6pPr>
            <a:lvl7pPr indent="-315912" lvl="6" marL="3200400" algn="l">
              <a:spcBef>
                <a:spcPts val="240"/>
              </a:spcBef>
              <a:spcAft>
                <a:spcPts val="0"/>
              </a:spcAft>
              <a:buSzPts val="1375"/>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91" name="Google Shape;91;p54"/>
          <p:cNvCxnSpPr/>
          <p:nvPr/>
        </p:nvCxnSpPr>
        <p:spPr>
          <a:xfrm>
            <a:off x="609600" y="6279396"/>
            <a:ext cx="10972800" cy="0"/>
          </a:xfrm>
          <a:prstGeom prst="straightConnector1">
            <a:avLst/>
          </a:prstGeom>
          <a:noFill/>
          <a:ln cap="flat" cmpd="sng" w="9525">
            <a:solidFill>
              <a:schemeClr val="dk1"/>
            </a:solidFill>
            <a:prstDash val="solid"/>
            <a:round/>
            <a:headEnd len="sm" w="sm" type="none"/>
            <a:tailEnd len="sm" w="sm" type="none"/>
          </a:ln>
        </p:spPr>
      </p:cxnSp>
      <p:sp>
        <p:nvSpPr>
          <p:cNvPr id="92" name="Google Shape;92;p54"/>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algn="r">
              <a:spcBef>
                <a:spcPts val="0"/>
              </a:spcBef>
              <a:buNone/>
              <a:defRPr sz="900">
                <a:solidFill>
                  <a:schemeClr val="dk1"/>
                </a:solidFill>
                <a:latin typeface="Arial"/>
                <a:ea typeface="Arial"/>
                <a:cs typeface="Arial"/>
                <a:sym typeface="Arial"/>
              </a:defRPr>
            </a:lvl1pPr>
            <a:lvl2pPr indent="0" lvl="1" marL="0" algn="r">
              <a:spcBef>
                <a:spcPts val="0"/>
              </a:spcBef>
              <a:buNone/>
              <a:defRPr sz="900">
                <a:solidFill>
                  <a:schemeClr val="dk1"/>
                </a:solidFill>
                <a:latin typeface="Arial"/>
                <a:ea typeface="Arial"/>
                <a:cs typeface="Arial"/>
                <a:sym typeface="Arial"/>
              </a:defRPr>
            </a:lvl2pPr>
            <a:lvl3pPr indent="0" lvl="2" marL="0" algn="r">
              <a:spcBef>
                <a:spcPts val="0"/>
              </a:spcBef>
              <a:buNone/>
              <a:defRPr sz="900">
                <a:solidFill>
                  <a:schemeClr val="dk1"/>
                </a:solidFill>
                <a:latin typeface="Arial"/>
                <a:ea typeface="Arial"/>
                <a:cs typeface="Arial"/>
                <a:sym typeface="Arial"/>
              </a:defRPr>
            </a:lvl3pPr>
            <a:lvl4pPr indent="0" lvl="3" marL="0" algn="r">
              <a:spcBef>
                <a:spcPts val="0"/>
              </a:spcBef>
              <a:buNone/>
              <a:defRPr sz="900">
                <a:solidFill>
                  <a:schemeClr val="dk1"/>
                </a:solidFill>
                <a:latin typeface="Arial"/>
                <a:ea typeface="Arial"/>
                <a:cs typeface="Arial"/>
                <a:sym typeface="Arial"/>
              </a:defRPr>
            </a:lvl4pPr>
            <a:lvl5pPr indent="0" lvl="4" marL="0" algn="r">
              <a:spcBef>
                <a:spcPts val="0"/>
              </a:spcBef>
              <a:buNone/>
              <a:defRPr sz="900">
                <a:solidFill>
                  <a:schemeClr val="dk1"/>
                </a:solidFill>
                <a:latin typeface="Arial"/>
                <a:ea typeface="Arial"/>
                <a:cs typeface="Arial"/>
                <a:sym typeface="Arial"/>
              </a:defRPr>
            </a:lvl5pPr>
            <a:lvl6pPr indent="0" lvl="5" marL="0" algn="r">
              <a:spcBef>
                <a:spcPts val="0"/>
              </a:spcBef>
              <a:buNone/>
              <a:defRPr sz="900">
                <a:solidFill>
                  <a:schemeClr val="dk1"/>
                </a:solidFill>
                <a:latin typeface="Arial"/>
                <a:ea typeface="Arial"/>
                <a:cs typeface="Arial"/>
                <a:sym typeface="Arial"/>
              </a:defRPr>
            </a:lvl6pPr>
            <a:lvl7pPr indent="0" lvl="6" marL="0" algn="r">
              <a:spcBef>
                <a:spcPts val="0"/>
              </a:spcBef>
              <a:buNone/>
              <a:defRPr sz="900">
                <a:solidFill>
                  <a:schemeClr val="dk1"/>
                </a:solidFill>
                <a:latin typeface="Arial"/>
                <a:ea typeface="Arial"/>
                <a:cs typeface="Arial"/>
                <a:sym typeface="Arial"/>
              </a:defRPr>
            </a:lvl7pPr>
            <a:lvl8pPr indent="0" lvl="7" marL="0" algn="r">
              <a:spcBef>
                <a:spcPts val="0"/>
              </a:spcBef>
              <a:buNone/>
              <a:defRPr sz="900">
                <a:solidFill>
                  <a:schemeClr val="dk1"/>
                </a:solidFill>
                <a:latin typeface="Arial"/>
                <a:ea typeface="Arial"/>
                <a:cs typeface="Arial"/>
                <a:sym typeface="Arial"/>
              </a:defRPr>
            </a:lvl8pPr>
            <a:lvl9pPr indent="0" lvl="8" mar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93" name="Google Shape;93;p54"/>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6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descr="Logo&#10;&#10;Description automatically generated" id="94" name="Google Shape;94;p54"/>
          <p:cNvPicPr preferRelativeResize="0"/>
          <p:nvPr/>
        </p:nvPicPr>
        <p:blipFill rotWithShape="1">
          <a:blip r:embed="rId2">
            <a:alphaModFix/>
          </a:blip>
          <a:srcRect b="0" l="0" r="0" t="0"/>
          <a:stretch/>
        </p:blipFill>
        <p:spPr>
          <a:xfrm>
            <a:off x="9533205" y="6346233"/>
            <a:ext cx="1283076" cy="38345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0" Type="http://schemas.openxmlformats.org/officeDocument/2006/relationships/slideLayout" Target="../slideLayouts/slideLayout24.xml"/><Relationship Id="rId13" Type="http://schemas.openxmlformats.org/officeDocument/2006/relationships/slideLayout" Target="../slideLayouts/slideLayout27.xml"/><Relationship Id="rId12" Type="http://schemas.openxmlformats.org/officeDocument/2006/relationships/slideLayout" Target="../slideLayouts/slideLayout26.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5" Type="http://schemas.openxmlformats.org/officeDocument/2006/relationships/slideLayout" Target="../slideLayouts/slideLayout29.xml"/><Relationship Id="rId14" Type="http://schemas.openxmlformats.org/officeDocument/2006/relationships/slideLayout" Target="../slideLayouts/slideLayout28.xml"/><Relationship Id="rId16" Type="http://schemas.openxmlformats.org/officeDocument/2006/relationships/theme" Target="../theme/theme2.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9"/>
          <p:cNvSpPr txBox="1"/>
          <p:nvPr/>
        </p:nvSpPr>
        <p:spPr>
          <a:xfrm rot="-1693086">
            <a:off x="324769" y="3029257"/>
            <a:ext cx="11352091" cy="1107996"/>
          </a:xfrm>
          <a:prstGeom prst="rect">
            <a:avLst/>
          </a:prstGeom>
          <a:noFill/>
          <a:ln>
            <a:noFill/>
          </a:ln>
        </p:spPr>
        <p:txBody>
          <a:bodyPr anchorCtr="0" anchor="ctr" bIns="45700" lIns="91425" spcFirstLastPara="1" rIns="91425" wrap="square" tIns="45700">
            <a:spAutoFit/>
          </a:bodyPr>
          <a:lstStyle/>
          <a:p>
            <a:pPr indent="0" lvl="0" marL="0" marR="0" rtl="0" algn="ctr">
              <a:spcBef>
                <a:spcPts val="0"/>
              </a:spcBef>
              <a:spcAft>
                <a:spcPts val="0"/>
              </a:spcAft>
              <a:buNone/>
            </a:pPr>
            <a:r>
              <a:rPr b="1" i="0" lang="en-GB" sz="6600" u="none" cap="none" strike="noStrike">
                <a:solidFill>
                  <a:srgbClr val="C0C0C0"/>
                </a:solidFill>
                <a:latin typeface="Arial"/>
                <a:ea typeface="Arial"/>
                <a:cs typeface="Arial"/>
                <a:sym typeface="Arial"/>
              </a:rPr>
              <a:t> </a:t>
            </a:r>
            <a:endParaRPr b="1" i="0" sz="1800" u="none" cap="none" strike="noStrike">
              <a:solidFill>
                <a:srgbClr val="C0C0C0"/>
              </a:solidFill>
              <a:latin typeface="Arial"/>
              <a:ea typeface="Arial"/>
              <a:cs typeface="Arial"/>
              <a:sym typeface="Arial"/>
            </a:endParaRPr>
          </a:p>
        </p:txBody>
      </p:sp>
      <p:sp>
        <p:nvSpPr>
          <p:cNvPr id="11" name="Google Shape;11;p29"/>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marR="0" rtl="0" algn="l">
              <a:spcBef>
                <a:spcPts val="0"/>
              </a:spcBef>
              <a:spcAft>
                <a:spcPts val="0"/>
              </a:spcAft>
              <a:buClr>
                <a:srgbClr val="702082"/>
              </a:buClr>
              <a:buSzPts val="2000"/>
              <a:buFont typeface="Arial"/>
              <a:buNone/>
              <a:defRPr b="1" i="0" sz="2000" u="none" cap="none" strike="noStrike">
                <a:solidFill>
                  <a:srgbClr val="70208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2" name="Google Shape;12;p29"/>
          <p:cNvSpPr txBox="1"/>
          <p:nvPr>
            <p:ph idx="1" type="body"/>
          </p:nvPr>
        </p:nvSpPr>
        <p:spPr>
          <a:xfrm>
            <a:off x="609600" y="1524000"/>
            <a:ext cx="10972800" cy="45720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228600" lvl="1" marL="914400" marR="0" rtl="0" algn="l">
              <a:spcBef>
                <a:spcPts val="35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2pPr>
            <a:lvl3pPr indent="-355600" lvl="2" marL="1371600" marR="0" rtl="0" algn="l">
              <a:spcBef>
                <a:spcPts val="350"/>
              </a:spcBef>
              <a:spcAft>
                <a:spcPts val="0"/>
              </a:spcAft>
              <a:buClr>
                <a:srgbClr val="702082"/>
              </a:buClr>
              <a:buSzPts val="2000"/>
              <a:buFont typeface="Noto Sans Symbols"/>
              <a:buChar char="▪"/>
              <a:defRPr b="0" i="0" sz="1600" u="none" cap="none" strike="noStrike">
                <a:solidFill>
                  <a:schemeClr val="dk1"/>
                </a:solidFill>
                <a:latin typeface="Arial"/>
                <a:ea typeface="Arial"/>
                <a:cs typeface="Arial"/>
                <a:sym typeface="Arial"/>
              </a:defRPr>
            </a:lvl3pPr>
            <a:lvl4pPr indent="-339725" lvl="3" marL="1828800" marR="0" rtl="0" algn="l">
              <a:spcBef>
                <a:spcPts val="350"/>
              </a:spcBef>
              <a:spcAft>
                <a:spcPts val="0"/>
              </a:spcAft>
              <a:buClr>
                <a:schemeClr val="accent6"/>
              </a:buClr>
              <a:buSzPts val="1750"/>
              <a:buFont typeface="Noto Sans Symbols"/>
              <a:buChar char="▪"/>
              <a:defRPr b="0" i="0" sz="1400" u="none" cap="none" strike="noStrike">
                <a:solidFill>
                  <a:schemeClr val="dk1"/>
                </a:solidFill>
                <a:latin typeface="Arial"/>
                <a:ea typeface="Arial"/>
                <a:cs typeface="Arial"/>
                <a:sym typeface="Arial"/>
              </a:defRPr>
            </a:lvl4pPr>
            <a:lvl5pPr indent="-323850" lvl="4" marL="2286000" marR="0" rtl="0" algn="l">
              <a:spcBef>
                <a:spcPts val="280"/>
              </a:spcBef>
              <a:spcAft>
                <a:spcPts val="0"/>
              </a:spcAft>
              <a:buClr>
                <a:srgbClr val="000000"/>
              </a:buClr>
              <a:buSzPts val="1500"/>
              <a:buFont typeface="Arial"/>
              <a:buChar char="̵"/>
              <a:defRPr b="0" i="0" sz="1200" u="none" cap="none" strike="noStrike">
                <a:solidFill>
                  <a:schemeClr val="dk1"/>
                </a:solidFill>
                <a:latin typeface="Arial"/>
                <a:ea typeface="Arial"/>
                <a:cs typeface="Arial"/>
                <a:sym typeface="Arial"/>
              </a:defRPr>
            </a:lvl5pPr>
            <a:lvl6pPr indent="-298450" lvl="5" marL="2743200" marR="0" rtl="0" algn="l">
              <a:spcBef>
                <a:spcPts val="280"/>
              </a:spcBef>
              <a:spcAft>
                <a:spcPts val="0"/>
              </a:spcAft>
              <a:buClr>
                <a:srgbClr val="000000"/>
              </a:buClr>
              <a:buSzPts val="1100"/>
              <a:buFont typeface="Arial"/>
              <a:buChar char="̵"/>
              <a:defRPr b="0" i="0" sz="1100" u="none" cap="none" strike="noStrike">
                <a:solidFill>
                  <a:schemeClr val="dk1"/>
                </a:solidFill>
                <a:latin typeface="Arial"/>
                <a:ea typeface="Arial"/>
                <a:cs typeface="Arial"/>
                <a:sym typeface="Arial"/>
              </a:defRPr>
            </a:lvl6pPr>
            <a:lvl7pPr indent="-298450" lvl="6" marL="3200400" marR="0" rtl="0" algn="l">
              <a:spcBef>
                <a:spcPts val="240"/>
              </a:spcBef>
              <a:spcAft>
                <a:spcPts val="0"/>
              </a:spcAft>
              <a:buClr>
                <a:srgbClr val="000000"/>
              </a:buClr>
              <a:buSzPts val="1100"/>
              <a:buFont typeface="Arial"/>
              <a:buChar char="̵"/>
              <a:defRPr b="0" i="0" sz="11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3" name="Google Shape;13;p29"/>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marR="0" rtl="0" algn="r">
              <a:spcBef>
                <a:spcPts val="0"/>
              </a:spcBef>
              <a:buNone/>
              <a:defRPr b="0" i="0" sz="900" u="none" cap="none" strike="noStrike">
                <a:solidFill>
                  <a:schemeClr val="dk1"/>
                </a:solidFill>
                <a:latin typeface="Arial"/>
                <a:ea typeface="Arial"/>
                <a:cs typeface="Arial"/>
                <a:sym typeface="Arial"/>
              </a:defRPr>
            </a:lvl1pPr>
            <a:lvl2pPr indent="0" lvl="1" marL="0" marR="0" rtl="0" algn="r">
              <a:spcBef>
                <a:spcPts val="0"/>
              </a:spcBef>
              <a:buNone/>
              <a:defRPr b="0" i="0" sz="900" u="none" cap="none" strike="noStrike">
                <a:solidFill>
                  <a:schemeClr val="dk1"/>
                </a:solidFill>
                <a:latin typeface="Arial"/>
                <a:ea typeface="Arial"/>
                <a:cs typeface="Arial"/>
                <a:sym typeface="Arial"/>
              </a:defRPr>
            </a:lvl2pPr>
            <a:lvl3pPr indent="0" lvl="2" marL="0" marR="0" rtl="0" algn="r">
              <a:spcBef>
                <a:spcPts val="0"/>
              </a:spcBef>
              <a:buNone/>
              <a:defRPr b="0" i="0" sz="900" u="none" cap="none" strike="noStrike">
                <a:solidFill>
                  <a:schemeClr val="dk1"/>
                </a:solidFill>
                <a:latin typeface="Arial"/>
                <a:ea typeface="Arial"/>
                <a:cs typeface="Arial"/>
                <a:sym typeface="Arial"/>
              </a:defRPr>
            </a:lvl3pPr>
            <a:lvl4pPr indent="0" lvl="3" marL="0" marR="0" rtl="0" algn="r">
              <a:spcBef>
                <a:spcPts val="0"/>
              </a:spcBef>
              <a:buNone/>
              <a:defRPr b="0" i="0" sz="900" u="none" cap="none" strike="noStrike">
                <a:solidFill>
                  <a:schemeClr val="dk1"/>
                </a:solidFill>
                <a:latin typeface="Arial"/>
                <a:ea typeface="Arial"/>
                <a:cs typeface="Arial"/>
                <a:sym typeface="Arial"/>
              </a:defRPr>
            </a:lvl4pPr>
            <a:lvl5pPr indent="0" lvl="4" marL="0" marR="0" rtl="0" algn="r">
              <a:spcBef>
                <a:spcPts val="0"/>
              </a:spcBef>
              <a:buNone/>
              <a:defRPr b="0" i="0" sz="900" u="none" cap="none" strike="noStrike">
                <a:solidFill>
                  <a:schemeClr val="dk1"/>
                </a:solidFill>
                <a:latin typeface="Arial"/>
                <a:ea typeface="Arial"/>
                <a:cs typeface="Arial"/>
                <a:sym typeface="Arial"/>
              </a:defRPr>
            </a:lvl5pPr>
            <a:lvl6pPr indent="0" lvl="5" marL="0" marR="0" rtl="0" algn="r">
              <a:spcBef>
                <a:spcPts val="0"/>
              </a:spcBef>
              <a:buNone/>
              <a:defRPr b="0" i="0" sz="900" u="none" cap="none" strike="noStrike">
                <a:solidFill>
                  <a:schemeClr val="dk1"/>
                </a:solidFill>
                <a:latin typeface="Arial"/>
                <a:ea typeface="Arial"/>
                <a:cs typeface="Arial"/>
                <a:sym typeface="Arial"/>
              </a:defRPr>
            </a:lvl6pPr>
            <a:lvl7pPr indent="0" lvl="6" marL="0" marR="0" rtl="0" algn="r">
              <a:spcBef>
                <a:spcPts val="0"/>
              </a:spcBef>
              <a:buNone/>
              <a:defRPr b="0" i="0" sz="900" u="none" cap="none" strike="noStrike">
                <a:solidFill>
                  <a:schemeClr val="dk1"/>
                </a:solidFill>
                <a:latin typeface="Arial"/>
                <a:ea typeface="Arial"/>
                <a:cs typeface="Arial"/>
                <a:sym typeface="Arial"/>
              </a:defRPr>
            </a:lvl7pPr>
            <a:lvl8pPr indent="0" lvl="7" marL="0" marR="0" rtl="0" algn="r">
              <a:spcBef>
                <a:spcPts val="0"/>
              </a:spcBef>
              <a:buNone/>
              <a:defRPr b="0" i="0" sz="900" u="none" cap="none" strike="noStrike">
                <a:solidFill>
                  <a:schemeClr val="dk1"/>
                </a:solidFill>
                <a:latin typeface="Arial"/>
                <a:ea typeface="Arial"/>
                <a:cs typeface="Arial"/>
                <a:sym typeface="Arial"/>
              </a:defRPr>
            </a:lvl8pPr>
            <a:lvl9pPr indent="0" lvl="8" marL="0" marR="0" rtl="0" algn="r">
              <a:spcBef>
                <a:spcPts val="0"/>
              </a:spcBef>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4" name="Google Shape;14;p29"/>
          <p:cNvSpPr txBox="1"/>
          <p:nvPr>
            <p:ph idx="11" type="ftr"/>
          </p:nvPr>
        </p:nvSpPr>
        <p:spPr>
          <a:xfrm>
            <a:off x="609600" y="6515097"/>
            <a:ext cx="7037137" cy="92333"/>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0" i="0" sz="6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29"/>
          <p:cNvSpPr/>
          <p:nvPr/>
        </p:nvSpPr>
        <p:spPr>
          <a:xfrm>
            <a:off x="609599" y="6400801"/>
            <a:ext cx="878446" cy="92333"/>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i="0" lang="en-GB" sz="600" u="none" cap="none" strike="noStrike">
                <a:solidFill>
                  <a:schemeClr val="accent1"/>
                </a:solidFill>
                <a:latin typeface="Arial"/>
                <a:ea typeface="Arial"/>
                <a:cs typeface="Arial"/>
                <a:sym typeface="Arial"/>
              </a:rPr>
              <a:t>willistowerswatson.com</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4104">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8" name="Shape 138"/>
        <p:cNvGrpSpPr/>
        <p:nvPr/>
      </p:nvGrpSpPr>
      <p:grpSpPr>
        <a:xfrm>
          <a:off x="0" y="0"/>
          <a:ext cx="0" cy="0"/>
          <a:chOff x="0" y="0"/>
          <a:chExt cx="0" cy="0"/>
        </a:xfrm>
      </p:grpSpPr>
      <p:sp>
        <p:nvSpPr>
          <p:cNvPr id="139" name="Google Shape;139;p31"/>
          <p:cNvSpPr txBox="1"/>
          <p:nvPr/>
        </p:nvSpPr>
        <p:spPr>
          <a:xfrm rot="-1693086">
            <a:off x="324769" y="3029257"/>
            <a:ext cx="11352091" cy="1107996"/>
          </a:xfrm>
          <a:prstGeom prst="rect">
            <a:avLst/>
          </a:prstGeom>
          <a:noFill/>
          <a:ln>
            <a:noFill/>
          </a:ln>
        </p:spPr>
        <p:txBody>
          <a:bodyPr anchorCtr="0" anchor="ctr" bIns="45700" lIns="91425" spcFirstLastPara="1" rIns="91425" wrap="square" tIns="45700">
            <a:spAutoFit/>
          </a:bodyPr>
          <a:lstStyle/>
          <a:p>
            <a:pPr indent="0" lvl="0" marL="0" marR="0" rtl="0" algn="ctr">
              <a:spcBef>
                <a:spcPts val="0"/>
              </a:spcBef>
              <a:spcAft>
                <a:spcPts val="0"/>
              </a:spcAft>
              <a:buNone/>
            </a:pPr>
            <a:r>
              <a:rPr b="1" lang="en-GB" sz="6600">
                <a:solidFill>
                  <a:srgbClr val="C0C0C0"/>
                </a:solidFill>
                <a:latin typeface="Arial"/>
                <a:ea typeface="Arial"/>
                <a:cs typeface="Arial"/>
                <a:sym typeface="Arial"/>
              </a:rPr>
              <a:t> </a:t>
            </a:r>
            <a:endParaRPr b="1" sz="1800">
              <a:solidFill>
                <a:srgbClr val="C0C0C0"/>
              </a:solidFill>
              <a:latin typeface="Arial"/>
              <a:ea typeface="Arial"/>
              <a:cs typeface="Arial"/>
              <a:sym typeface="Arial"/>
            </a:endParaRPr>
          </a:p>
        </p:txBody>
      </p:sp>
      <p:sp>
        <p:nvSpPr>
          <p:cNvPr id="140" name="Google Shape;140;p31"/>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lvl1pPr lvl="0" marR="0" rtl="0" algn="l">
              <a:spcBef>
                <a:spcPts val="0"/>
              </a:spcBef>
              <a:spcAft>
                <a:spcPts val="0"/>
              </a:spcAft>
              <a:buClr>
                <a:srgbClr val="702082"/>
              </a:buClr>
              <a:buSzPts val="2000"/>
              <a:buFont typeface="Arial"/>
              <a:buNone/>
              <a:defRPr b="1" i="0" sz="2000" u="none" cap="none" strike="noStrike">
                <a:solidFill>
                  <a:srgbClr val="70208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41" name="Google Shape;141;p31"/>
          <p:cNvSpPr txBox="1"/>
          <p:nvPr>
            <p:ph idx="1" type="body"/>
          </p:nvPr>
        </p:nvSpPr>
        <p:spPr>
          <a:xfrm>
            <a:off x="609600" y="1524000"/>
            <a:ext cx="10972800" cy="457200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228600" lvl="1" marL="914400" marR="0" rtl="0" algn="l">
              <a:spcBef>
                <a:spcPts val="35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2pPr>
            <a:lvl3pPr indent="-355600" lvl="2" marL="1371600" marR="0" rtl="0" algn="l">
              <a:spcBef>
                <a:spcPts val="350"/>
              </a:spcBef>
              <a:spcAft>
                <a:spcPts val="0"/>
              </a:spcAft>
              <a:buClr>
                <a:srgbClr val="702082"/>
              </a:buClr>
              <a:buSzPts val="2000"/>
              <a:buFont typeface="Noto Sans Symbols"/>
              <a:buChar char="▪"/>
              <a:defRPr b="0" i="0" sz="1600" u="none" cap="none" strike="noStrike">
                <a:solidFill>
                  <a:schemeClr val="dk1"/>
                </a:solidFill>
                <a:latin typeface="Arial"/>
                <a:ea typeface="Arial"/>
                <a:cs typeface="Arial"/>
                <a:sym typeface="Arial"/>
              </a:defRPr>
            </a:lvl3pPr>
            <a:lvl4pPr indent="-339725" lvl="3" marL="1828800" marR="0" rtl="0" algn="l">
              <a:spcBef>
                <a:spcPts val="350"/>
              </a:spcBef>
              <a:spcAft>
                <a:spcPts val="0"/>
              </a:spcAft>
              <a:buClr>
                <a:schemeClr val="accent6"/>
              </a:buClr>
              <a:buSzPts val="1750"/>
              <a:buFont typeface="Noto Sans Symbols"/>
              <a:buChar char="▪"/>
              <a:defRPr b="0" i="0" sz="1400" u="none" cap="none" strike="noStrike">
                <a:solidFill>
                  <a:schemeClr val="dk1"/>
                </a:solidFill>
                <a:latin typeface="Arial"/>
                <a:ea typeface="Arial"/>
                <a:cs typeface="Arial"/>
                <a:sym typeface="Arial"/>
              </a:defRPr>
            </a:lvl4pPr>
            <a:lvl5pPr indent="-323850" lvl="4" marL="2286000" marR="0" rtl="0" algn="l">
              <a:spcBef>
                <a:spcPts val="280"/>
              </a:spcBef>
              <a:spcAft>
                <a:spcPts val="0"/>
              </a:spcAft>
              <a:buClr>
                <a:srgbClr val="000000"/>
              </a:buClr>
              <a:buSzPts val="1500"/>
              <a:buFont typeface="Arial"/>
              <a:buChar char="̵"/>
              <a:defRPr b="0" i="0" sz="1200" u="none" cap="none" strike="noStrike">
                <a:solidFill>
                  <a:schemeClr val="dk1"/>
                </a:solidFill>
                <a:latin typeface="Arial"/>
                <a:ea typeface="Arial"/>
                <a:cs typeface="Arial"/>
                <a:sym typeface="Arial"/>
              </a:defRPr>
            </a:lvl5pPr>
            <a:lvl6pPr indent="-298450" lvl="5" marL="2743200" marR="0" rtl="0" algn="l">
              <a:spcBef>
                <a:spcPts val="280"/>
              </a:spcBef>
              <a:spcAft>
                <a:spcPts val="0"/>
              </a:spcAft>
              <a:buClr>
                <a:srgbClr val="000000"/>
              </a:buClr>
              <a:buSzPts val="1100"/>
              <a:buFont typeface="Arial"/>
              <a:buChar char="̵"/>
              <a:defRPr b="0" i="0" sz="1100" u="none" cap="none" strike="noStrike">
                <a:solidFill>
                  <a:schemeClr val="dk1"/>
                </a:solidFill>
                <a:latin typeface="Arial"/>
                <a:ea typeface="Arial"/>
                <a:cs typeface="Arial"/>
                <a:sym typeface="Arial"/>
              </a:defRPr>
            </a:lvl6pPr>
            <a:lvl7pPr indent="-298450" lvl="6" marL="3200400" marR="0" rtl="0" algn="l">
              <a:spcBef>
                <a:spcPts val="240"/>
              </a:spcBef>
              <a:spcAft>
                <a:spcPts val="0"/>
              </a:spcAft>
              <a:buClr>
                <a:srgbClr val="000000"/>
              </a:buClr>
              <a:buSzPts val="1100"/>
              <a:buFont typeface="Arial"/>
              <a:buChar char="̵"/>
              <a:defRPr b="0" i="0" sz="11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42" name="Google Shape;142;p31"/>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lvl1pPr indent="0" lvl="0" marL="0" marR="0" rtl="0" algn="r">
              <a:spcBef>
                <a:spcPts val="0"/>
              </a:spcBef>
              <a:buNone/>
              <a:defRPr sz="900">
                <a:solidFill>
                  <a:schemeClr val="dk1"/>
                </a:solidFill>
                <a:latin typeface="Arial"/>
                <a:ea typeface="Arial"/>
                <a:cs typeface="Arial"/>
                <a:sym typeface="Arial"/>
              </a:defRPr>
            </a:lvl1pPr>
            <a:lvl2pPr indent="0" lvl="1" marL="0" marR="0" rtl="0" algn="r">
              <a:spcBef>
                <a:spcPts val="0"/>
              </a:spcBef>
              <a:buNone/>
              <a:defRPr sz="900">
                <a:solidFill>
                  <a:schemeClr val="dk1"/>
                </a:solidFill>
                <a:latin typeface="Arial"/>
                <a:ea typeface="Arial"/>
                <a:cs typeface="Arial"/>
                <a:sym typeface="Arial"/>
              </a:defRPr>
            </a:lvl2pPr>
            <a:lvl3pPr indent="0" lvl="2" marL="0" marR="0" rtl="0" algn="r">
              <a:spcBef>
                <a:spcPts val="0"/>
              </a:spcBef>
              <a:buNone/>
              <a:defRPr sz="900">
                <a:solidFill>
                  <a:schemeClr val="dk1"/>
                </a:solidFill>
                <a:latin typeface="Arial"/>
                <a:ea typeface="Arial"/>
                <a:cs typeface="Arial"/>
                <a:sym typeface="Arial"/>
              </a:defRPr>
            </a:lvl3pPr>
            <a:lvl4pPr indent="0" lvl="3" marL="0" marR="0" rtl="0" algn="r">
              <a:spcBef>
                <a:spcPts val="0"/>
              </a:spcBef>
              <a:buNone/>
              <a:defRPr sz="900">
                <a:solidFill>
                  <a:schemeClr val="dk1"/>
                </a:solidFill>
                <a:latin typeface="Arial"/>
                <a:ea typeface="Arial"/>
                <a:cs typeface="Arial"/>
                <a:sym typeface="Arial"/>
              </a:defRPr>
            </a:lvl4pPr>
            <a:lvl5pPr indent="0" lvl="4" marL="0" marR="0" rtl="0" algn="r">
              <a:spcBef>
                <a:spcPts val="0"/>
              </a:spcBef>
              <a:buNone/>
              <a:defRPr sz="900">
                <a:solidFill>
                  <a:schemeClr val="dk1"/>
                </a:solidFill>
                <a:latin typeface="Arial"/>
                <a:ea typeface="Arial"/>
                <a:cs typeface="Arial"/>
                <a:sym typeface="Arial"/>
              </a:defRPr>
            </a:lvl5pPr>
            <a:lvl6pPr indent="0" lvl="5" marL="0" marR="0" rtl="0" algn="r">
              <a:spcBef>
                <a:spcPts val="0"/>
              </a:spcBef>
              <a:buNone/>
              <a:defRPr sz="900">
                <a:solidFill>
                  <a:schemeClr val="dk1"/>
                </a:solidFill>
                <a:latin typeface="Arial"/>
                <a:ea typeface="Arial"/>
                <a:cs typeface="Arial"/>
                <a:sym typeface="Arial"/>
              </a:defRPr>
            </a:lvl6pPr>
            <a:lvl7pPr indent="0" lvl="6" marL="0" marR="0" rtl="0" algn="r">
              <a:spcBef>
                <a:spcPts val="0"/>
              </a:spcBef>
              <a:buNone/>
              <a:defRPr sz="900">
                <a:solidFill>
                  <a:schemeClr val="dk1"/>
                </a:solidFill>
                <a:latin typeface="Arial"/>
                <a:ea typeface="Arial"/>
                <a:cs typeface="Arial"/>
                <a:sym typeface="Arial"/>
              </a:defRPr>
            </a:lvl7pPr>
            <a:lvl8pPr indent="0" lvl="7" marL="0" marR="0" rtl="0" algn="r">
              <a:spcBef>
                <a:spcPts val="0"/>
              </a:spcBef>
              <a:buNone/>
              <a:defRPr sz="900">
                <a:solidFill>
                  <a:schemeClr val="dk1"/>
                </a:solidFill>
                <a:latin typeface="Arial"/>
                <a:ea typeface="Arial"/>
                <a:cs typeface="Arial"/>
                <a:sym typeface="Arial"/>
              </a:defRPr>
            </a:lvl8pPr>
            <a:lvl9pPr indent="0" lvl="8" marL="0" marR="0" rtl="0" algn="r">
              <a:spcBef>
                <a:spcPts val="0"/>
              </a:spcBef>
              <a:buNone/>
              <a:defRPr sz="9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43" name="Google Shape;143;p31"/>
          <p:cNvSpPr txBox="1"/>
          <p:nvPr>
            <p:ph idx="11" type="ftr"/>
          </p:nvPr>
        </p:nvSpPr>
        <p:spPr>
          <a:xfrm>
            <a:off x="609600" y="6515097"/>
            <a:ext cx="7037137" cy="92333"/>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sz="6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4" name="Google Shape;144;p31"/>
          <p:cNvSpPr/>
          <p:nvPr/>
        </p:nvSpPr>
        <p:spPr>
          <a:xfrm>
            <a:off x="609599" y="6400801"/>
            <a:ext cx="878446" cy="92333"/>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1" lang="en-GB" sz="600">
                <a:solidFill>
                  <a:schemeClr val="accent1"/>
                </a:solidFill>
                <a:latin typeface="Arial"/>
                <a:ea typeface="Arial"/>
                <a:cs typeface="Arial"/>
                <a:sym typeface="Arial"/>
              </a:rPr>
              <a:t>willistowerswatson.com</a:t>
            </a:r>
            <a:endParaRPr/>
          </a:p>
        </p:txBody>
      </p:sp>
    </p:spTree>
  </p:cSld>
  <p:clrMap accent1="accent1" accent2="accent2" accent3="accent3" accent4="accent4" accent5="accent5" accent6="accent6" bg1="lt1" bg2="dk2" tx1="dk1" tx2="lt2" folHlink="folHlink" hlink="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4104">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0" Type="http://schemas.openxmlformats.org/officeDocument/2006/relationships/image" Target="../media/image16.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jpg"/><Relationship Id="rId4" Type="http://schemas.openxmlformats.org/officeDocument/2006/relationships/image" Target="../media/image9.png"/><Relationship Id="rId9" Type="http://schemas.openxmlformats.org/officeDocument/2006/relationships/image" Target="../media/image6.png"/><Relationship Id="rId5" Type="http://schemas.openxmlformats.org/officeDocument/2006/relationships/image" Target="../media/image12.png"/><Relationship Id="rId6" Type="http://schemas.openxmlformats.org/officeDocument/2006/relationships/image" Target="../media/image11.png"/><Relationship Id="rId7" Type="http://schemas.openxmlformats.org/officeDocument/2006/relationships/image" Target="../media/image15.jpg"/><Relationship Id="rId8" Type="http://schemas.openxmlformats.org/officeDocument/2006/relationships/image" Target="../media/image1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 Id="rId3" Type="http://schemas.openxmlformats.org/officeDocument/2006/relationships/image" Target="../media/image23.png"/><Relationship Id="rId4" Type="http://schemas.openxmlformats.org/officeDocument/2006/relationships/image" Target="../media/image25.png"/><Relationship Id="rId5" Type="http://schemas.openxmlformats.org/officeDocument/2006/relationships/image" Target="../media/image3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3.xml"/><Relationship Id="rId3" Type="http://schemas.openxmlformats.org/officeDocument/2006/relationships/image" Target="../media/image20.png"/><Relationship Id="rId4" Type="http://schemas.openxmlformats.org/officeDocument/2006/relationships/image" Target="../media/image32.png"/><Relationship Id="rId5" Type="http://schemas.openxmlformats.org/officeDocument/2006/relationships/image" Target="../media/image37.png"/><Relationship Id="rId6" Type="http://schemas.openxmlformats.org/officeDocument/2006/relationships/image" Target="../media/image2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4.xml"/><Relationship Id="rId3" Type="http://schemas.openxmlformats.org/officeDocument/2006/relationships/hyperlink" Target="https://www.artemis.bm/deal-directory/ibrd-car-123-124/" TargetMode="External"/><Relationship Id="rId4" Type="http://schemas.openxmlformats.org/officeDocument/2006/relationships/image" Target="../media/image2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6.xml"/><Relationship Id="rId3"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0.xml"/><Relationship Id="rId3" Type="http://schemas.openxmlformats.org/officeDocument/2006/relationships/chart" Target="../charts/chart2.xml"/><Relationship Id="rId4" Type="http://schemas.openxmlformats.org/officeDocument/2006/relationships/chart" Target="../charts/char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1.xml"/><Relationship Id="rId3" Type="http://schemas.openxmlformats.org/officeDocument/2006/relationships/image" Target="../media/image2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4.xml"/><Relationship Id="rId3" Type="http://schemas.openxmlformats.org/officeDocument/2006/relationships/image" Target="../media/image34.png"/><Relationship Id="rId4" Type="http://schemas.openxmlformats.org/officeDocument/2006/relationships/image" Target="../media/image38.png"/><Relationship Id="rId5" Type="http://schemas.openxmlformats.org/officeDocument/2006/relationships/image" Target="../media/image3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5.xml"/><Relationship Id="rId3" Type="http://schemas.openxmlformats.org/officeDocument/2006/relationships/image" Target="../media/image30.png"/><Relationship Id="rId4" Type="http://schemas.openxmlformats.org/officeDocument/2006/relationships/image" Target="../media/image35.png"/><Relationship Id="rId5" Type="http://schemas.openxmlformats.org/officeDocument/2006/relationships/image" Target="../media/image3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 Id="rId3" Type="http://schemas.openxmlformats.org/officeDocument/2006/relationships/image" Target="../media/image19.png"/><Relationship Id="rId4" Type="http://schemas.openxmlformats.org/officeDocument/2006/relationships/image" Target="../media/image22.png"/><Relationship Id="rId5"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8.xml"/><Relationship Id="rId3" Type="http://schemas.openxmlformats.org/officeDocument/2006/relationships/image" Target="../media/image24.png"/><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91" name="Shape 291"/>
        <p:cNvGrpSpPr/>
        <p:nvPr/>
      </p:nvGrpSpPr>
      <p:grpSpPr>
        <a:xfrm>
          <a:off x="0" y="0"/>
          <a:ext cx="0" cy="0"/>
          <a:chOff x="0" y="0"/>
          <a:chExt cx="0" cy="0"/>
        </a:xfrm>
      </p:grpSpPr>
      <p:sp>
        <p:nvSpPr>
          <p:cNvPr id="292" name="Google Shape;292;p1"/>
          <p:cNvSpPr txBox="1"/>
          <p:nvPr>
            <p:ph type="title"/>
          </p:nvPr>
        </p:nvSpPr>
        <p:spPr>
          <a:xfrm>
            <a:off x="502596" y="1201777"/>
            <a:ext cx="5565396" cy="306324"/>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Clr>
                <a:srgbClr val="3F3F3F"/>
              </a:buClr>
              <a:buSzPts val="2000"/>
              <a:buFont typeface="Arial"/>
              <a:buNone/>
            </a:pPr>
            <a:r>
              <a:rPr b="0" lang="en-GB">
                <a:solidFill>
                  <a:srgbClr val="3F3F3F"/>
                </a:solidFill>
              </a:rPr>
              <a:t>Session 9: Disaster Relief Bonds</a:t>
            </a:r>
            <a:endParaRPr/>
          </a:p>
        </p:txBody>
      </p:sp>
      <p:sp>
        <p:nvSpPr>
          <p:cNvPr id="293" name="Google Shape;293;p1"/>
          <p:cNvSpPr txBox="1"/>
          <p:nvPr>
            <p:ph idx="2" type="body"/>
          </p:nvPr>
        </p:nvSpPr>
        <p:spPr>
          <a:xfrm>
            <a:off x="502596" y="1738059"/>
            <a:ext cx="2011680" cy="485682"/>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600"/>
              <a:buFont typeface="Arial"/>
              <a:buNone/>
            </a:pPr>
            <a:r>
              <a:rPr lang="en-GB" sz="1600"/>
              <a:t>Istanbul, Türkiye</a:t>
            </a:r>
            <a:endParaRPr sz="1600"/>
          </a:p>
          <a:p>
            <a:pPr indent="0" lvl="0" marL="0" rtl="0" algn="l">
              <a:spcBef>
                <a:spcPts val="350"/>
              </a:spcBef>
              <a:spcAft>
                <a:spcPts val="0"/>
              </a:spcAft>
              <a:buClr>
                <a:schemeClr val="dk1"/>
              </a:buClr>
              <a:buSzPts val="1600"/>
              <a:buFont typeface="Arial"/>
              <a:buNone/>
            </a:pPr>
            <a:r>
              <a:rPr lang="en-GB" sz="1600"/>
              <a:t>November 2022</a:t>
            </a:r>
            <a:endParaRPr/>
          </a:p>
        </p:txBody>
      </p:sp>
      <p:pic>
        <p:nvPicPr>
          <p:cNvPr descr="Global Earthquake Model Foundation | Italy" id="294" name="Google Shape;294;p1"/>
          <p:cNvPicPr preferRelativeResize="0"/>
          <p:nvPr/>
        </p:nvPicPr>
        <p:blipFill rotWithShape="1">
          <a:blip r:embed="rId4">
            <a:alphaModFix/>
          </a:blip>
          <a:srcRect b="15371" l="7191" r="2394" t="11798"/>
          <a:stretch/>
        </p:blipFill>
        <p:spPr>
          <a:xfrm>
            <a:off x="1753531" y="6319271"/>
            <a:ext cx="1302071" cy="485682"/>
          </a:xfrm>
          <a:prstGeom prst="rect">
            <a:avLst/>
          </a:prstGeom>
          <a:noFill/>
          <a:ln>
            <a:noFill/>
          </a:ln>
        </p:spPr>
      </p:pic>
      <p:pic>
        <p:nvPicPr>
          <p:cNvPr descr="JBA Risk Management Mission Statement, Employees and Hiring | LinkedIn" id="295" name="Google Shape;295;p1"/>
          <p:cNvPicPr preferRelativeResize="0"/>
          <p:nvPr/>
        </p:nvPicPr>
        <p:blipFill rotWithShape="1">
          <a:blip r:embed="rId5">
            <a:alphaModFix/>
          </a:blip>
          <a:srcRect b="8549" l="6655" r="5777" t="12007"/>
          <a:stretch/>
        </p:blipFill>
        <p:spPr>
          <a:xfrm>
            <a:off x="3918848" y="6324859"/>
            <a:ext cx="563157" cy="510896"/>
          </a:xfrm>
          <a:prstGeom prst="rect">
            <a:avLst/>
          </a:prstGeom>
          <a:noFill/>
          <a:ln>
            <a:noFill/>
          </a:ln>
        </p:spPr>
      </p:pic>
      <p:pic>
        <p:nvPicPr>
          <p:cNvPr descr="Overseas Development Institute (ODI) | 60 years of impact" id="296" name="Google Shape;296;p1"/>
          <p:cNvPicPr preferRelativeResize="0"/>
          <p:nvPr/>
        </p:nvPicPr>
        <p:blipFill rotWithShape="1">
          <a:blip r:embed="rId6">
            <a:alphaModFix/>
          </a:blip>
          <a:srcRect b="0" l="4839" r="3040" t="0"/>
          <a:stretch/>
        </p:blipFill>
        <p:spPr>
          <a:xfrm>
            <a:off x="5345251" y="6329874"/>
            <a:ext cx="976782" cy="527387"/>
          </a:xfrm>
          <a:prstGeom prst="rect">
            <a:avLst/>
          </a:prstGeom>
          <a:noFill/>
          <a:ln>
            <a:noFill/>
          </a:ln>
        </p:spPr>
      </p:pic>
      <p:pic>
        <p:nvPicPr>
          <p:cNvPr descr="Pengwern Associates | LinkedIn" id="297" name="Google Shape;297;p1"/>
          <p:cNvPicPr preferRelativeResize="0"/>
          <p:nvPr/>
        </p:nvPicPr>
        <p:blipFill rotWithShape="1">
          <a:blip r:embed="rId7">
            <a:alphaModFix/>
          </a:blip>
          <a:srcRect b="11781" l="0" r="0" t="14788"/>
          <a:stretch/>
        </p:blipFill>
        <p:spPr>
          <a:xfrm>
            <a:off x="7185278" y="6341126"/>
            <a:ext cx="696638" cy="511550"/>
          </a:xfrm>
          <a:prstGeom prst="rect">
            <a:avLst/>
          </a:prstGeom>
          <a:noFill/>
          <a:ln>
            <a:noFill/>
          </a:ln>
        </p:spPr>
      </p:pic>
      <p:pic>
        <p:nvPicPr>
          <p:cNvPr descr="Metabiota - Crunchbase Company Profile &amp; Funding" id="298" name="Google Shape;298;p1"/>
          <p:cNvPicPr preferRelativeResize="0"/>
          <p:nvPr/>
        </p:nvPicPr>
        <p:blipFill rotWithShape="1">
          <a:blip r:embed="rId8">
            <a:alphaModFix/>
          </a:blip>
          <a:srcRect b="37315" l="6005" r="7293" t="30965"/>
          <a:stretch/>
        </p:blipFill>
        <p:spPr>
          <a:xfrm>
            <a:off x="8618701" y="6309123"/>
            <a:ext cx="1624998" cy="511550"/>
          </a:xfrm>
          <a:prstGeom prst="rect">
            <a:avLst/>
          </a:prstGeom>
          <a:noFill/>
          <a:ln>
            <a:noFill/>
          </a:ln>
        </p:spPr>
      </p:pic>
      <p:pic>
        <p:nvPicPr>
          <p:cNvPr descr="Asian Development Bank - Wikipedia" id="299" name="Google Shape;299;p1"/>
          <p:cNvPicPr preferRelativeResize="0"/>
          <p:nvPr/>
        </p:nvPicPr>
        <p:blipFill rotWithShape="1">
          <a:blip r:embed="rId9">
            <a:alphaModFix/>
          </a:blip>
          <a:srcRect b="0" l="0" r="0" t="0"/>
          <a:stretch/>
        </p:blipFill>
        <p:spPr>
          <a:xfrm>
            <a:off x="6865905" y="1354939"/>
            <a:ext cx="1146689" cy="1146689"/>
          </a:xfrm>
          <a:prstGeom prst="rect">
            <a:avLst/>
          </a:prstGeom>
          <a:noFill/>
          <a:ln>
            <a:noFill/>
          </a:ln>
        </p:spPr>
      </p:pic>
      <p:pic>
        <p:nvPicPr>
          <p:cNvPr descr="Logo, company name&#10;&#10;Description automatically generated" id="300" name="Google Shape;300;p1"/>
          <p:cNvPicPr preferRelativeResize="0"/>
          <p:nvPr/>
        </p:nvPicPr>
        <p:blipFill rotWithShape="1">
          <a:blip r:embed="rId10">
            <a:alphaModFix/>
          </a:blip>
          <a:srcRect b="0" l="0" r="0" t="0"/>
          <a:stretch/>
        </p:blipFill>
        <p:spPr>
          <a:xfrm>
            <a:off x="6885361" y="251370"/>
            <a:ext cx="1058472" cy="1058472"/>
          </a:xfrm>
          <a:prstGeom prst="rect">
            <a:avLst/>
          </a:prstGeom>
          <a:noFill/>
          <a:ln>
            <a:noFill/>
          </a:ln>
        </p:spPr>
      </p:pic>
      <p:sp>
        <p:nvSpPr>
          <p:cNvPr id="301" name="Google Shape;301;p1"/>
          <p:cNvSpPr txBox="1"/>
          <p:nvPr/>
        </p:nvSpPr>
        <p:spPr>
          <a:xfrm>
            <a:off x="428589" y="310428"/>
            <a:ext cx="5855478"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GB" sz="2400" u="none" cap="none" strike="noStrike">
                <a:solidFill>
                  <a:schemeClr val="dk1"/>
                </a:solidFill>
                <a:latin typeface="Calibri"/>
                <a:ea typeface="Calibri"/>
                <a:cs typeface="Calibri"/>
                <a:sym typeface="Calibri"/>
              </a:rPr>
              <a:t>Central Asia Regional Economic Cooperation Program Disaster Risk Engagement Meeting</a:t>
            </a:r>
            <a:endParaRPr b="1" sz="2400">
              <a:solidFill>
                <a:srgbClr val="FF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10"/>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Choice of Listing Location</a:t>
            </a:r>
            <a:endParaRPr/>
          </a:p>
        </p:txBody>
      </p:sp>
      <p:sp>
        <p:nvSpPr>
          <p:cNvPr id="415" name="Google Shape;415;p10"/>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416" name="Google Shape;416;p10"/>
          <p:cNvSpPr txBox="1"/>
          <p:nvPr>
            <p:ph idx="2" type="body"/>
          </p:nvPr>
        </p:nvSpPr>
        <p:spPr>
          <a:xfrm>
            <a:off x="2759035" y="2784437"/>
            <a:ext cx="8823364" cy="3188886"/>
          </a:xfrm>
          <a:prstGeom prst="rect">
            <a:avLst/>
          </a:prstGeom>
          <a:noFill/>
          <a:ln>
            <a:noFill/>
          </a:ln>
        </p:spPr>
        <p:txBody>
          <a:bodyPr anchorCtr="0" anchor="t" bIns="0" lIns="0" spcFirstLastPara="1" rIns="0" wrap="square" tIns="0">
            <a:noAutofit/>
          </a:bodyPr>
          <a:lstStyle/>
          <a:p>
            <a:pPr indent="0" lvl="0" marL="0" rtl="0" algn="just">
              <a:lnSpc>
                <a:spcPct val="107000"/>
              </a:lnSpc>
              <a:spcBef>
                <a:spcPts val="0"/>
              </a:spcBef>
              <a:spcAft>
                <a:spcPts val="0"/>
              </a:spcAft>
              <a:buClr>
                <a:schemeClr val="dk1"/>
              </a:buClr>
              <a:buSzPts val="1600"/>
              <a:buFont typeface="Arial"/>
              <a:buNone/>
            </a:pPr>
            <a:r>
              <a:rPr lang="en-GB" sz="1600"/>
              <a:t>Singapore. </a:t>
            </a:r>
            <a:r>
              <a:rPr b="0" lang="en-GB" sz="1600"/>
              <a:t>Relatively new but increasingly attractive location. Already one of the largest specialty insurance and reinsurance centers in Asia as well as the largest Asia Pacificcaptive domicile. A DRB for Central Asia is likely to be well received given Singapore’s ambitions to be a green finance leader for Asia-Pacific  </a:t>
            </a:r>
            <a:endParaRPr/>
          </a:p>
          <a:p>
            <a:pPr indent="0" lvl="0" marL="0" rtl="0" algn="just">
              <a:lnSpc>
                <a:spcPct val="107000"/>
              </a:lnSpc>
              <a:spcBef>
                <a:spcPts val="1200"/>
              </a:spcBef>
              <a:spcAft>
                <a:spcPts val="0"/>
              </a:spcAft>
              <a:buClr>
                <a:schemeClr val="dk1"/>
              </a:buClr>
              <a:buSzPts val="1600"/>
              <a:buFont typeface="Arial"/>
              <a:buNone/>
            </a:pPr>
            <a:r>
              <a:rPr lang="en-GB" sz="1600"/>
              <a:t>Hong Kong. </a:t>
            </a:r>
            <a:r>
              <a:rPr b="0" lang="en-GB" sz="1600"/>
              <a:t>Very new location (March 2021). Uniquely, mainland Chinese insurers may be able to cede risks to the capital markets through Hong Kong domiciled structures more easily because of Hong Kong’s status as a special administrative region (SAR). </a:t>
            </a:r>
            <a:endParaRPr/>
          </a:p>
          <a:p>
            <a:pPr indent="0" lvl="0" marL="0" rtl="0" algn="just">
              <a:lnSpc>
                <a:spcPct val="107000"/>
              </a:lnSpc>
              <a:spcBef>
                <a:spcPts val="1200"/>
              </a:spcBef>
              <a:spcAft>
                <a:spcPts val="0"/>
              </a:spcAft>
              <a:buClr>
                <a:schemeClr val="dk1"/>
              </a:buClr>
              <a:buSzPts val="1600"/>
              <a:buFont typeface="Arial"/>
              <a:buNone/>
            </a:pPr>
            <a:r>
              <a:rPr lang="en-GB" sz="1600"/>
              <a:t>Bermuda. </a:t>
            </a:r>
            <a:r>
              <a:rPr b="0" lang="en-GB" sz="1600"/>
              <a:t>Most experienced ILS regulator and a global leading jurisdiction for issuance. The island’s robust risk transfer for catastrophe bond issuance, adaptive regulatory environment and ability to innovate means it remains an attractive jurisdiction </a:t>
            </a:r>
            <a:r>
              <a:rPr b="0" lang="en-GB" sz="1600">
                <a:solidFill>
                  <a:srgbClr val="212529"/>
                </a:solidFill>
              </a:rPr>
              <a:t>for catastrophe bond listing, even though there’s now more choice than ever in terms of domiciles.</a:t>
            </a:r>
            <a:r>
              <a:rPr b="0" lang="en-GB" sz="1600"/>
              <a:t> </a:t>
            </a:r>
            <a:endParaRPr b="0" sz="1600"/>
          </a:p>
        </p:txBody>
      </p:sp>
      <p:sp>
        <p:nvSpPr>
          <p:cNvPr id="417" name="Google Shape;417;p10"/>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pic>
        <p:nvPicPr>
          <p:cNvPr descr="Flag of Hong Kong - Wikipedia" id="418" name="Google Shape;418;p10"/>
          <p:cNvPicPr preferRelativeResize="0"/>
          <p:nvPr/>
        </p:nvPicPr>
        <p:blipFill rotWithShape="1">
          <a:blip r:embed="rId3">
            <a:alphaModFix/>
          </a:blip>
          <a:srcRect b="0" l="0" r="0" t="0"/>
          <a:stretch/>
        </p:blipFill>
        <p:spPr>
          <a:xfrm>
            <a:off x="1401291" y="3917113"/>
            <a:ext cx="1098084" cy="732628"/>
          </a:xfrm>
          <a:prstGeom prst="rect">
            <a:avLst/>
          </a:prstGeom>
          <a:noFill/>
          <a:ln>
            <a:noFill/>
          </a:ln>
        </p:spPr>
      </p:pic>
      <p:pic>
        <p:nvPicPr>
          <p:cNvPr descr="Flag of Singapore - Wikipedia" id="419" name="Google Shape;419;p10"/>
          <p:cNvPicPr preferRelativeResize="0"/>
          <p:nvPr/>
        </p:nvPicPr>
        <p:blipFill rotWithShape="1">
          <a:blip r:embed="rId4">
            <a:alphaModFix/>
          </a:blip>
          <a:srcRect b="0" l="0" r="0" t="0"/>
          <a:stretch/>
        </p:blipFill>
        <p:spPr>
          <a:xfrm>
            <a:off x="1401291" y="2908975"/>
            <a:ext cx="1098942" cy="732628"/>
          </a:xfrm>
          <a:prstGeom prst="rect">
            <a:avLst/>
          </a:prstGeom>
          <a:noFill/>
          <a:ln cap="flat" cmpd="sng" w="9525">
            <a:solidFill>
              <a:srgbClr val="ED2939"/>
            </a:solidFill>
            <a:prstDash val="solid"/>
            <a:round/>
            <a:headEnd len="sm" w="sm" type="none"/>
            <a:tailEnd len="sm" w="sm" type="none"/>
          </a:ln>
        </p:spPr>
      </p:pic>
      <p:sp>
        <p:nvSpPr>
          <p:cNvPr descr="Bermuda - Wikipedia" id="420" name="Google Shape;420;p10"/>
          <p:cNvSpPr/>
          <p:nvPr/>
        </p:nvSpPr>
        <p:spPr>
          <a:xfrm>
            <a:off x="5943600" y="3276600"/>
            <a:ext cx="3048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Flag of Bermuda" id="421" name="Google Shape;421;p10"/>
          <p:cNvPicPr preferRelativeResize="0"/>
          <p:nvPr/>
        </p:nvPicPr>
        <p:blipFill rotWithShape="1">
          <a:blip r:embed="rId5">
            <a:alphaModFix/>
          </a:blip>
          <a:srcRect b="0" l="0" r="0" t="0"/>
          <a:stretch/>
        </p:blipFill>
        <p:spPr>
          <a:xfrm>
            <a:off x="1403861" y="4979560"/>
            <a:ext cx="1095515" cy="547758"/>
          </a:xfrm>
          <a:prstGeom prst="rect">
            <a:avLst/>
          </a:prstGeom>
          <a:noFill/>
          <a:ln>
            <a:noFill/>
          </a:ln>
        </p:spPr>
      </p:pic>
      <p:sp>
        <p:nvSpPr>
          <p:cNvPr id="422" name="Google Shape;422;p10"/>
          <p:cNvSpPr txBox="1"/>
          <p:nvPr/>
        </p:nvSpPr>
        <p:spPr>
          <a:xfrm>
            <a:off x="609600" y="1192174"/>
            <a:ext cx="1097279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Arial"/>
                <a:ea typeface="Arial"/>
                <a:cs typeface="Arial"/>
                <a:sym typeface="Arial"/>
              </a:rPr>
              <a:t>The experience and willingness of the local regulator as well as the attitude of the sponsor’s home regulator affects the relative attractiveness of different listing locations.</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rPr lang="en-GB" sz="1800">
                <a:solidFill>
                  <a:schemeClr val="dk1"/>
                </a:solidFill>
                <a:latin typeface="Arial"/>
                <a:ea typeface="Arial"/>
                <a:cs typeface="Arial"/>
                <a:sym typeface="Arial"/>
              </a:rPr>
              <a:t>Management fees are not expected to differ vastly between jurisdictions, although some jurisdictions may offer subsidies.  </a:t>
            </a:r>
            <a:endParaRPr sz="180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11"/>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Optimizing the Cost of Disaster Relief Bond(s) </a:t>
            </a:r>
            <a:endParaRPr/>
          </a:p>
        </p:txBody>
      </p:sp>
      <p:sp>
        <p:nvSpPr>
          <p:cNvPr id="428" name="Google Shape;428;p11"/>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429" name="Google Shape;429;p11"/>
          <p:cNvSpPr txBox="1"/>
          <p:nvPr>
            <p:ph idx="2" type="body"/>
          </p:nvPr>
        </p:nvSpPr>
        <p:spPr>
          <a:xfrm>
            <a:off x="609600" y="1504221"/>
            <a:ext cx="10972800" cy="498813"/>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accent1"/>
              </a:buClr>
              <a:buSzPts val="2250"/>
              <a:buFont typeface="Arial"/>
              <a:buNone/>
            </a:pPr>
            <a:r>
              <a:rPr b="0" lang="en-GB"/>
              <a:t>A regional approach allows savings and efficiencies to be made, these can include:</a:t>
            </a:r>
            <a:endParaRPr/>
          </a:p>
        </p:txBody>
      </p:sp>
      <p:sp>
        <p:nvSpPr>
          <p:cNvPr id="430" name="Google Shape;430;p11"/>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graphicFrame>
        <p:nvGraphicFramePr>
          <p:cNvPr id="431" name="Google Shape;431;p11"/>
          <p:cNvGraphicFramePr/>
          <p:nvPr/>
        </p:nvGraphicFramePr>
        <p:xfrm>
          <a:off x="1379706" y="2226912"/>
          <a:ext cx="3000000" cy="3000000"/>
        </p:xfrm>
        <a:graphic>
          <a:graphicData uri="http://schemas.openxmlformats.org/drawingml/2006/table">
            <a:tbl>
              <a:tblPr bandRow="1" firstRow="1">
                <a:noFill/>
                <a:tableStyleId>{2152F63A-C791-4909-A61B-4F73A48DD694}</a:tableStyleId>
              </a:tblPr>
              <a:tblGrid>
                <a:gridCol w="3144200"/>
                <a:gridCol w="3144200"/>
                <a:gridCol w="3144200"/>
              </a:tblGrid>
              <a:tr h="1615425">
                <a:tc>
                  <a:txBody>
                    <a:bodyPr/>
                    <a:lstStyle/>
                    <a:p>
                      <a:pPr indent="0" lvl="0" marL="0" marR="0" rtl="0" algn="ctr">
                        <a:spcBef>
                          <a:spcPts val="0"/>
                        </a:spcBef>
                        <a:spcAft>
                          <a:spcPts val="0"/>
                        </a:spcAft>
                        <a:buNone/>
                      </a:pPr>
                      <a:r>
                        <a:rPr lang="en-GB" sz="1800"/>
                        <a:t>Common modeling approach</a:t>
                      </a:r>
                      <a:endParaRPr/>
                    </a:p>
                  </a:txBody>
                  <a:tcPr marT="45725" marB="45725" marR="91450" marL="91450" anchor="ctr">
                    <a:lnL cap="flat" cmpd="sng" w="76200">
                      <a:solidFill>
                        <a:schemeClr val="lt1"/>
                      </a:solidFill>
                      <a:prstDash val="solid"/>
                      <a:round/>
                      <a:headEnd len="sm" w="sm" type="none"/>
                      <a:tailEnd len="sm" w="sm" type="none"/>
                    </a:lnL>
                    <a:lnR cap="flat" cmpd="sng" w="76200">
                      <a:solidFill>
                        <a:schemeClr val="lt1"/>
                      </a:solidFill>
                      <a:prstDash val="solid"/>
                      <a:round/>
                      <a:headEnd len="sm" w="sm" type="none"/>
                      <a:tailEnd len="sm" w="sm" type="none"/>
                    </a:lnR>
                    <a:lnT cap="flat" cmpd="sng" w="76200">
                      <a:solidFill>
                        <a:schemeClr val="lt1"/>
                      </a:solidFill>
                      <a:prstDash val="solid"/>
                      <a:round/>
                      <a:headEnd len="sm" w="sm" type="none"/>
                      <a:tailEnd len="sm" w="sm" type="none"/>
                    </a:lnT>
                    <a:lnB cap="flat" cmpd="sng" w="76200">
                      <a:solidFill>
                        <a:schemeClr val="lt1"/>
                      </a:solidFill>
                      <a:prstDash val="solid"/>
                      <a:round/>
                      <a:headEnd len="sm" w="sm" type="none"/>
                      <a:tailEnd len="sm" w="sm" type="none"/>
                    </a:lnB>
                    <a:solidFill>
                      <a:schemeClr val="accent1"/>
                    </a:solidFill>
                  </a:tcPr>
                </a:tc>
                <a:tc>
                  <a:txBody>
                    <a:bodyPr/>
                    <a:lstStyle/>
                    <a:p>
                      <a:pPr indent="0" lvl="0" marL="0" marR="0" rtl="0" algn="ctr">
                        <a:spcBef>
                          <a:spcPts val="0"/>
                        </a:spcBef>
                        <a:spcAft>
                          <a:spcPts val="0"/>
                        </a:spcAft>
                        <a:buNone/>
                      </a:pPr>
                      <a:r>
                        <a:rPr lang="en-GB" sz="1800"/>
                        <a:t>Common trigger structure</a:t>
                      </a:r>
                      <a:endParaRPr/>
                    </a:p>
                  </a:txBody>
                  <a:tcPr marT="45725" marB="45725" marR="91450" marL="91450" anchor="ctr">
                    <a:lnL cap="flat" cmpd="sng" w="76200">
                      <a:solidFill>
                        <a:schemeClr val="lt1"/>
                      </a:solidFill>
                      <a:prstDash val="solid"/>
                      <a:round/>
                      <a:headEnd len="sm" w="sm" type="none"/>
                      <a:tailEnd len="sm" w="sm" type="none"/>
                    </a:lnL>
                    <a:lnR cap="flat" cmpd="sng" w="76200">
                      <a:solidFill>
                        <a:schemeClr val="lt1"/>
                      </a:solidFill>
                      <a:prstDash val="solid"/>
                      <a:round/>
                      <a:headEnd len="sm" w="sm" type="none"/>
                      <a:tailEnd len="sm" w="sm" type="none"/>
                    </a:lnR>
                    <a:lnT cap="flat" cmpd="sng" w="76200">
                      <a:solidFill>
                        <a:schemeClr val="lt1"/>
                      </a:solidFill>
                      <a:prstDash val="solid"/>
                      <a:round/>
                      <a:headEnd len="sm" w="sm" type="none"/>
                      <a:tailEnd len="sm" w="sm" type="none"/>
                    </a:lnT>
                    <a:lnB cap="flat" cmpd="sng" w="76200">
                      <a:solidFill>
                        <a:schemeClr val="lt1"/>
                      </a:solidFill>
                      <a:prstDash val="solid"/>
                      <a:round/>
                      <a:headEnd len="sm" w="sm" type="none"/>
                      <a:tailEnd len="sm" w="sm" type="none"/>
                    </a:lnB>
                    <a:solidFill>
                      <a:schemeClr val="accent2"/>
                    </a:solidFill>
                  </a:tcPr>
                </a:tc>
                <a:tc>
                  <a:txBody>
                    <a:bodyPr/>
                    <a:lstStyle/>
                    <a:p>
                      <a:pPr indent="0" lvl="0" marL="0" marR="0" rtl="0" algn="ctr">
                        <a:spcBef>
                          <a:spcPts val="0"/>
                        </a:spcBef>
                        <a:spcAft>
                          <a:spcPts val="0"/>
                        </a:spcAft>
                        <a:buNone/>
                      </a:pPr>
                      <a:r>
                        <a:rPr b="1" lang="en-GB" sz="1800">
                          <a:solidFill>
                            <a:schemeClr val="lt1"/>
                          </a:solidFill>
                          <a:latin typeface="Arial"/>
                          <a:ea typeface="Arial"/>
                          <a:cs typeface="Arial"/>
                          <a:sym typeface="Arial"/>
                        </a:rPr>
                        <a:t>Common documentation</a:t>
                      </a:r>
                      <a:endParaRPr sz="1800"/>
                    </a:p>
                  </a:txBody>
                  <a:tcPr marT="45725" marB="45725" marR="91450" marL="91450" anchor="ctr">
                    <a:lnL cap="flat" cmpd="sng" w="76200">
                      <a:solidFill>
                        <a:schemeClr val="lt1"/>
                      </a:solidFill>
                      <a:prstDash val="solid"/>
                      <a:round/>
                      <a:headEnd len="sm" w="sm" type="none"/>
                      <a:tailEnd len="sm" w="sm" type="none"/>
                    </a:lnL>
                    <a:lnR cap="flat" cmpd="sng" w="76200">
                      <a:solidFill>
                        <a:schemeClr val="lt1"/>
                      </a:solidFill>
                      <a:prstDash val="solid"/>
                      <a:round/>
                      <a:headEnd len="sm" w="sm" type="none"/>
                      <a:tailEnd len="sm" w="sm" type="none"/>
                    </a:lnR>
                    <a:lnT cap="flat" cmpd="sng" w="76200">
                      <a:solidFill>
                        <a:schemeClr val="lt1"/>
                      </a:solidFill>
                      <a:prstDash val="solid"/>
                      <a:round/>
                      <a:headEnd len="sm" w="sm" type="none"/>
                      <a:tailEnd len="sm" w="sm" type="none"/>
                    </a:lnT>
                    <a:lnB cap="flat" cmpd="sng" w="76200">
                      <a:solidFill>
                        <a:schemeClr val="lt1"/>
                      </a:solidFill>
                      <a:prstDash val="solid"/>
                      <a:round/>
                      <a:headEnd len="sm" w="sm" type="none"/>
                      <a:tailEnd len="sm" w="sm" type="none"/>
                    </a:lnB>
                    <a:solidFill>
                      <a:schemeClr val="accent3"/>
                    </a:solidFill>
                  </a:tcPr>
                </a:tc>
              </a:tr>
            </a:tbl>
          </a:graphicData>
        </a:graphic>
      </p:graphicFrame>
      <p:graphicFrame>
        <p:nvGraphicFramePr>
          <p:cNvPr id="432" name="Google Shape;432;p11"/>
          <p:cNvGraphicFramePr/>
          <p:nvPr/>
        </p:nvGraphicFramePr>
        <p:xfrm>
          <a:off x="3395493" y="3870976"/>
          <a:ext cx="3000000" cy="3000000"/>
        </p:xfrm>
        <a:graphic>
          <a:graphicData uri="http://schemas.openxmlformats.org/drawingml/2006/table">
            <a:tbl>
              <a:tblPr bandRow="1" firstRow="1">
                <a:noFill/>
                <a:tableStyleId>{2152F63A-C791-4909-A61B-4F73A48DD694}</a:tableStyleId>
              </a:tblPr>
              <a:tblGrid>
                <a:gridCol w="2700500"/>
                <a:gridCol w="2700500"/>
              </a:tblGrid>
              <a:tr h="1615425">
                <a:tc>
                  <a:txBody>
                    <a:bodyPr/>
                    <a:lstStyle/>
                    <a:p>
                      <a:pPr indent="0" lvl="0" marL="0" marR="0" rtl="0" algn="ctr">
                        <a:spcBef>
                          <a:spcPts val="0"/>
                        </a:spcBef>
                        <a:spcAft>
                          <a:spcPts val="0"/>
                        </a:spcAft>
                        <a:buNone/>
                      </a:pPr>
                      <a:r>
                        <a:rPr lang="en-GB" sz="1800"/>
                        <a:t>Placement efficiency</a:t>
                      </a:r>
                      <a:endParaRPr/>
                    </a:p>
                  </a:txBody>
                  <a:tcPr marT="45725" marB="45725" marR="91450" marL="91450" anchor="ctr">
                    <a:lnL cap="flat" cmpd="sng" w="76200">
                      <a:solidFill>
                        <a:schemeClr val="lt1"/>
                      </a:solidFill>
                      <a:prstDash val="solid"/>
                      <a:round/>
                      <a:headEnd len="sm" w="sm" type="none"/>
                      <a:tailEnd len="sm" w="sm" type="none"/>
                    </a:lnL>
                    <a:lnR cap="flat" cmpd="sng" w="76200">
                      <a:solidFill>
                        <a:schemeClr val="lt1"/>
                      </a:solidFill>
                      <a:prstDash val="solid"/>
                      <a:round/>
                      <a:headEnd len="sm" w="sm" type="none"/>
                      <a:tailEnd len="sm" w="sm" type="none"/>
                    </a:lnR>
                    <a:lnT cap="flat" cmpd="sng" w="76200">
                      <a:solidFill>
                        <a:schemeClr val="lt1"/>
                      </a:solidFill>
                      <a:prstDash val="solid"/>
                      <a:round/>
                      <a:headEnd len="sm" w="sm" type="none"/>
                      <a:tailEnd len="sm" w="sm" type="none"/>
                    </a:lnT>
                    <a:lnB cap="flat" cmpd="sng" w="76200">
                      <a:solidFill>
                        <a:schemeClr val="lt1"/>
                      </a:solidFill>
                      <a:prstDash val="solid"/>
                      <a:round/>
                      <a:headEnd len="sm" w="sm" type="none"/>
                      <a:tailEnd len="sm" w="sm" type="none"/>
                    </a:lnB>
                    <a:solidFill>
                      <a:schemeClr val="accent5"/>
                    </a:solidFill>
                  </a:tcPr>
                </a:tc>
                <a:tc>
                  <a:txBody>
                    <a:bodyPr/>
                    <a:lstStyle/>
                    <a:p>
                      <a:pPr indent="0" lvl="0" marL="0" marR="0" rtl="0" algn="ctr">
                        <a:spcBef>
                          <a:spcPts val="0"/>
                        </a:spcBef>
                        <a:spcAft>
                          <a:spcPts val="0"/>
                        </a:spcAft>
                        <a:buNone/>
                      </a:pPr>
                      <a:r>
                        <a:rPr lang="en-GB" sz="1800"/>
                        <a:t>Structural diversification</a:t>
                      </a:r>
                      <a:endParaRPr/>
                    </a:p>
                  </a:txBody>
                  <a:tcPr marT="45725" marB="45725" marR="91450" marL="91450" anchor="ctr">
                    <a:lnL cap="flat" cmpd="sng" w="76200">
                      <a:solidFill>
                        <a:schemeClr val="lt1"/>
                      </a:solidFill>
                      <a:prstDash val="solid"/>
                      <a:round/>
                      <a:headEnd len="sm" w="sm" type="none"/>
                      <a:tailEnd len="sm" w="sm" type="none"/>
                    </a:lnL>
                    <a:lnR cap="flat" cmpd="sng" w="76200">
                      <a:solidFill>
                        <a:schemeClr val="lt1"/>
                      </a:solidFill>
                      <a:prstDash val="solid"/>
                      <a:round/>
                      <a:headEnd len="sm" w="sm" type="none"/>
                      <a:tailEnd len="sm" w="sm" type="none"/>
                    </a:lnR>
                    <a:lnT cap="flat" cmpd="sng" w="76200">
                      <a:solidFill>
                        <a:schemeClr val="lt1"/>
                      </a:solidFill>
                      <a:prstDash val="solid"/>
                      <a:round/>
                      <a:headEnd len="sm" w="sm" type="none"/>
                      <a:tailEnd len="sm" w="sm" type="none"/>
                    </a:lnT>
                    <a:lnB cap="flat" cmpd="sng" w="76200">
                      <a:solidFill>
                        <a:schemeClr val="lt1"/>
                      </a:solidFill>
                      <a:prstDash val="solid"/>
                      <a:round/>
                      <a:headEnd len="sm" w="sm" type="none"/>
                      <a:tailEnd len="sm" w="sm" type="none"/>
                    </a:lnB>
                    <a:solidFill>
                      <a:schemeClr val="accent4"/>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6" name="Shape 436"/>
        <p:cNvGrpSpPr/>
        <p:nvPr/>
      </p:nvGrpSpPr>
      <p:grpSpPr>
        <a:xfrm>
          <a:off x="0" y="0"/>
          <a:ext cx="0" cy="0"/>
          <a:chOff x="0" y="0"/>
          <a:chExt cx="0" cy="0"/>
        </a:xfrm>
      </p:grpSpPr>
      <p:sp>
        <p:nvSpPr>
          <p:cNvPr id="437" name="Google Shape;437;p12"/>
          <p:cNvSpPr txBox="1"/>
          <p:nvPr>
            <p:ph type="title"/>
          </p:nvPr>
        </p:nvSpPr>
        <p:spPr>
          <a:xfrm>
            <a:off x="609600" y="1524001"/>
            <a:ext cx="6181344" cy="3810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702082"/>
              </a:buClr>
              <a:buSzPts val="2000"/>
              <a:buFont typeface="Arial"/>
              <a:buNone/>
            </a:pPr>
            <a:r>
              <a:rPr lang="en-GB"/>
              <a:t>Risk Modeling for CAREC Disaster Relief Bonds</a:t>
            </a:r>
            <a:endParaRPr/>
          </a:p>
        </p:txBody>
      </p:sp>
      <p:sp>
        <p:nvSpPr>
          <p:cNvPr id="438" name="Google Shape;438;p12"/>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439" name="Google Shape;439;p12"/>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GB"/>
              <a:t>© 2022 Willis Towers Watson. All rights reserved. Proprietary and Confidential. For Willis Towers Watson and Willis Towers Watson client use only.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3" name="Shape 443"/>
        <p:cNvGrpSpPr/>
        <p:nvPr/>
      </p:nvGrpSpPr>
      <p:grpSpPr>
        <a:xfrm>
          <a:off x="0" y="0"/>
          <a:ext cx="0" cy="0"/>
          <a:chOff x="0" y="0"/>
          <a:chExt cx="0" cy="0"/>
        </a:xfrm>
      </p:grpSpPr>
      <p:sp>
        <p:nvSpPr>
          <p:cNvPr id="444" name="Google Shape;444;p13"/>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What is Modeled?</a:t>
            </a:r>
            <a:endParaRPr/>
          </a:p>
        </p:txBody>
      </p:sp>
      <p:sp>
        <p:nvSpPr>
          <p:cNvPr id="445" name="Google Shape;445;p13"/>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446" name="Google Shape;446;p13"/>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447" name="Google Shape;447;p13"/>
          <p:cNvSpPr txBox="1"/>
          <p:nvPr/>
        </p:nvSpPr>
        <p:spPr>
          <a:xfrm>
            <a:off x="2290614" y="1200188"/>
            <a:ext cx="9291783" cy="692497"/>
          </a:xfrm>
          <a:prstGeom prst="rect">
            <a:avLst/>
          </a:prstGeom>
          <a:solidFill>
            <a:srgbClr val="EFEEDE"/>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sz="1000">
              <a:solidFill>
                <a:schemeClr val="dk1"/>
              </a:solidFill>
              <a:latin typeface="Arial"/>
              <a:ea typeface="Arial"/>
              <a:cs typeface="Arial"/>
              <a:sym typeface="Arial"/>
            </a:endParaRPr>
          </a:p>
          <a:p>
            <a:pPr indent="0" lvl="0" marL="0" marR="0" rtl="0" algn="l">
              <a:spcBef>
                <a:spcPts val="0"/>
              </a:spcBef>
              <a:spcAft>
                <a:spcPts val="0"/>
              </a:spcAft>
              <a:buNone/>
            </a:pPr>
            <a:r>
              <a:rPr b="0" lang="en-GB" sz="1800">
                <a:solidFill>
                  <a:schemeClr val="dk1"/>
                </a:solidFill>
                <a:latin typeface="Arial"/>
                <a:ea typeface="Arial"/>
                <a:cs typeface="Arial"/>
                <a:sym typeface="Arial"/>
              </a:rPr>
              <a:t>Flood and earthquake have been considered</a:t>
            </a:r>
            <a:endParaRPr/>
          </a:p>
          <a:p>
            <a:pPr indent="0" lvl="0" marL="0" marR="0" rtl="0" algn="l">
              <a:spcBef>
                <a:spcPts val="0"/>
              </a:spcBef>
              <a:spcAft>
                <a:spcPts val="0"/>
              </a:spcAft>
              <a:buNone/>
            </a:pPr>
            <a:r>
              <a:t/>
            </a:r>
            <a:endParaRPr b="0" sz="1000">
              <a:solidFill>
                <a:schemeClr val="dk1"/>
              </a:solidFill>
              <a:latin typeface="Arial"/>
              <a:ea typeface="Arial"/>
              <a:cs typeface="Arial"/>
              <a:sym typeface="Arial"/>
            </a:endParaRPr>
          </a:p>
        </p:txBody>
      </p:sp>
      <p:sp>
        <p:nvSpPr>
          <p:cNvPr id="448" name="Google Shape;448;p13"/>
          <p:cNvSpPr txBox="1"/>
          <p:nvPr/>
        </p:nvSpPr>
        <p:spPr>
          <a:xfrm>
            <a:off x="2290617" y="2029658"/>
            <a:ext cx="9291782" cy="1238801"/>
          </a:xfrm>
          <a:prstGeom prst="rect">
            <a:avLst/>
          </a:prstGeom>
          <a:solidFill>
            <a:srgbClr val="C8D7D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sz="1000">
              <a:solidFill>
                <a:schemeClr val="dk1"/>
              </a:solidFill>
              <a:latin typeface="Arial"/>
              <a:ea typeface="Arial"/>
              <a:cs typeface="Arial"/>
              <a:sym typeface="Arial"/>
            </a:endParaRPr>
          </a:p>
          <a:p>
            <a:pPr indent="0" lvl="0" marL="0" marR="0" rtl="0" algn="l">
              <a:spcBef>
                <a:spcPts val="0"/>
              </a:spcBef>
              <a:spcAft>
                <a:spcPts val="0"/>
              </a:spcAft>
              <a:buNone/>
            </a:pPr>
            <a:r>
              <a:rPr b="0" lang="en-GB" sz="1800">
                <a:solidFill>
                  <a:schemeClr val="dk1"/>
                </a:solidFill>
                <a:latin typeface="Arial"/>
                <a:ea typeface="Arial"/>
                <a:cs typeface="Arial"/>
                <a:sym typeface="Arial"/>
              </a:rPr>
              <a:t>The risk model uses the same data that is used to underpin a risk visualization and analysis tool developed for CAREC member countries under this technical assistance project, the Disaster Risk Management Interface (DRMI)</a:t>
            </a:r>
            <a:endParaRPr/>
          </a:p>
          <a:p>
            <a:pPr indent="0" lvl="0" marL="0" marR="0" rtl="0" algn="l">
              <a:spcBef>
                <a:spcPts val="0"/>
              </a:spcBef>
              <a:spcAft>
                <a:spcPts val="0"/>
              </a:spcAft>
              <a:buNone/>
            </a:pPr>
            <a:r>
              <a:t/>
            </a:r>
            <a:endParaRPr b="0" sz="1000">
              <a:solidFill>
                <a:schemeClr val="dk1"/>
              </a:solidFill>
              <a:latin typeface="Arial"/>
              <a:ea typeface="Arial"/>
              <a:cs typeface="Arial"/>
              <a:sym typeface="Arial"/>
            </a:endParaRPr>
          </a:p>
        </p:txBody>
      </p:sp>
      <p:sp>
        <p:nvSpPr>
          <p:cNvPr id="449" name="Google Shape;449;p13"/>
          <p:cNvSpPr txBox="1"/>
          <p:nvPr/>
        </p:nvSpPr>
        <p:spPr>
          <a:xfrm>
            <a:off x="2290615" y="3404876"/>
            <a:ext cx="9291782" cy="984885"/>
          </a:xfrm>
          <a:prstGeom prst="rect">
            <a:avLst/>
          </a:prstGeom>
          <a:solidFill>
            <a:srgbClr val="D9E6DC"/>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000">
              <a:solidFill>
                <a:schemeClr val="dk1"/>
              </a:solidFill>
              <a:latin typeface="Arial"/>
              <a:ea typeface="Arial"/>
              <a:cs typeface="Arial"/>
              <a:sym typeface="Arial"/>
            </a:endParaRPr>
          </a:p>
          <a:p>
            <a:pPr indent="0" lvl="0" marL="0" marR="0" rtl="0" algn="l">
              <a:spcBef>
                <a:spcPts val="0"/>
              </a:spcBef>
              <a:spcAft>
                <a:spcPts val="0"/>
              </a:spcAft>
              <a:buNone/>
            </a:pPr>
            <a:r>
              <a:rPr b="0" lang="en-GB" sz="1800">
                <a:solidFill>
                  <a:schemeClr val="dk1"/>
                </a:solidFill>
                <a:latin typeface="Arial"/>
                <a:ea typeface="Arial"/>
                <a:cs typeface="Arial"/>
                <a:sym typeface="Arial"/>
              </a:rPr>
              <a:t>However, as a DRB typically has 3-year tenor, 3 years are modelled, each year independent of each other</a:t>
            </a:r>
            <a:endParaRPr b="0" sz="1800">
              <a:solidFill>
                <a:schemeClr val="dk1"/>
              </a:solidFill>
              <a:latin typeface="Arial"/>
              <a:ea typeface="Arial"/>
              <a:cs typeface="Arial"/>
              <a:sym typeface="Arial"/>
            </a:endParaRPr>
          </a:p>
          <a:p>
            <a:pPr indent="0" lvl="0" marL="0" marR="0" rtl="0" algn="l">
              <a:spcBef>
                <a:spcPts val="0"/>
              </a:spcBef>
              <a:spcAft>
                <a:spcPts val="0"/>
              </a:spcAft>
              <a:buNone/>
            </a:pPr>
            <a:r>
              <a:t/>
            </a:r>
            <a:endParaRPr b="0" sz="1000">
              <a:solidFill>
                <a:schemeClr val="dk1"/>
              </a:solidFill>
              <a:latin typeface="Arial"/>
              <a:ea typeface="Arial"/>
              <a:cs typeface="Arial"/>
              <a:sym typeface="Arial"/>
            </a:endParaRPr>
          </a:p>
        </p:txBody>
      </p:sp>
      <p:sp>
        <p:nvSpPr>
          <p:cNvPr id="450" name="Google Shape;450;p13"/>
          <p:cNvSpPr txBox="1"/>
          <p:nvPr/>
        </p:nvSpPr>
        <p:spPr>
          <a:xfrm>
            <a:off x="2290616" y="4526178"/>
            <a:ext cx="9291781" cy="1538883"/>
          </a:xfrm>
          <a:prstGeom prst="rect">
            <a:avLst/>
          </a:prstGeom>
          <a:solidFill>
            <a:srgbClr val="DDD0C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sz="1000">
              <a:solidFill>
                <a:schemeClr val="dk1"/>
              </a:solidFill>
              <a:latin typeface="Arial"/>
              <a:ea typeface="Arial"/>
              <a:cs typeface="Arial"/>
              <a:sym typeface="Arial"/>
            </a:endParaRPr>
          </a:p>
          <a:p>
            <a:pPr indent="0" lvl="0" marL="0" marR="0" rtl="0" algn="l">
              <a:spcBef>
                <a:spcPts val="0"/>
              </a:spcBef>
              <a:spcAft>
                <a:spcPts val="0"/>
              </a:spcAft>
              <a:buNone/>
            </a:pPr>
            <a:r>
              <a:rPr b="0" lang="en-GB" sz="1800">
                <a:solidFill>
                  <a:schemeClr val="dk1"/>
                </a:solidFill>
                <a:latin typeface="Arial"/>
                <a:ea typeface="Arial"/>
                <a:cs typeface="Arial"/>
                <a:sym typeface="Arial"/>
              </a:rPr>
              <a:t>Unlike insurance, which typically includes the option to reinstate cover after loss, DRBs are “single shot"; the coverage limit (or bond amount) is gone once exhausted.   No further risk margin is payable after exhaustion, the modeling therefore estimates of average annual risk margin paid as well as pay-outs made.</a:t>
            </a:r>
            <a:endParaRPr/>
          </a:p>
          <a:p>
            <a:pPr indent="0" lvl="0" marL="0" marR="0" rtl="0" algn="l">
              <a:spcBef>
                <a:spcPts val="0"/>
              </a:spcBef>
              <a:spcAft>
                <a:spcPts val="0"/>
              </a:spcAft>
              <a:buNone/>
            </a:pPr>
            <a:r>
              <a:t/>
            </a:r>
            <a:endParaRPr b="0" sz="1000">
              <a:solidFill>
                <a:schemeClr val="dk1"/>
              </a:solidFill>
              <a:latin typeface="Arial"/>
              <a:ea typeface="Arial"/>
              <a:cs typeface="Arial"/>
              <a:sym typeface="Arial"/>
            </a:endParaRPr>
          </a:p>
        </p:txBody>
      </p:sp>
      <p:pic>
        <p:nvPicPr>
          <p:cNvPr descr="Target with solid fill" id="451" name="Google Shape;451;p13"/>
          <p:cNvPicPr preferRelativeResize="0"/>
          <p:nvPr/>
        </p:nvPicPr>
        <p:blipFill rotWithShape="1">
          <a:blip r:embed="rId3">
            <a:alphaModFix/>
          </a:blip>
          <a:srcRect b="0" l="0" r="0" t="0"/>
          <a:stretch/>
        </p:blipFill>
        <p:spPr>
          <a:xfrm>
            <a:off x="847346" y="2191858"/>
            <a:ext cx="914400" cy="914400"/>
          </a:xfrm>
          <a:prstGeom prst="rect">
            <a:avLst/>
          </a:prstGeom>
          <a:noFill/>
          <a:ln>
            <a:noFill/>
          </a:ln>
        </p:spPr>
      </p:pic>
      <p:pic>
        <p:nvPicPr>
          <p:cNvPr descr="Line arrow: Rotate left with solid fill" id="452" name="Google Shape;452;p13"/>
          <p:cNvPicPr preferRelativeResize="0"/>
          <p:nvPr/>
        </p:nvPicPr>
        <p:blipFill rotWithShape="1">
          <a:blip r:embed="rId4">
            <a:alphaModFix/>
          </a:blip>
          <a:srcRect b="0" l="0" r="0" t="0"/>
          <a:stretch/>
        </p:blipFill>
        <p:spPr>
          <a:xfrm>
            <a:off x="912404" y="4838419"/>
            <a:ext cx="784283" cy="914400"/>
          </a:xfrm>
          <a:prstGeom prst="rect">
            <a:avLst/>
          </a:prstGeom>
          <a:noFill/>
          <a:ln>
            <a:noFill/>
          </a:ln>
        </p:spPr>
      </p:pic>
      <p:pic>
        <p:nvPicPr>
          <p:cNvPr descr="Warning with solid fill" id="453" name="Google Shape;453;p13"/>
          <p:cNvPicPr preferRelativeResize="0"/>
          <p:nvPr/>
        </p:nvPicPr>
        <p:blipFill rotWithShape="1">
          <a:blip r:embed="rId5">
            <a:alphaModFix/>
          </a:blip>
          <a:srcRect b="0" l="0" r="0" t="0"/>
          <a:stretch/>
        </p:blipFill>
        <p:spPr>
          <a:xfrm>
            <a:off x="847346" y="1014396"/>
            <a:ext cx="914400" cy="914400"/>
          </a:xfrm>
          <a:prstGeom prst="rect">
            <a:avLst/>
          </a:prstGeom>
          <a:noFill/>
          <a:ln>
            <a:noFill/>
          </a:ln>
        </p:spPr>
      </p:pic>
      <p:pic>
        <p:nvPicPr>
          <p:cNvPr descr="Branching diagram with solid fill" id="454" name="Google Shape;454;p13"/>
          <p:cNvPicPr preferRelativeResize="0"/>
          <p:nvPr/>
        </p:nvPicPr>
        <p:blipFill rotWithShape="1">
          <a:blip r:embed="rId6">
            <a:alphaModFix/>
          </a:blip>
          <a:srcRect b="0" l="0" r="0" t="0"/>
          <a:stretch/>
        </p:blipFill>
        <p:spPr>
          <a:xfrm>
            <a:off x="847346" y="3369320"/>
            <a:ext cx="914400" cy="9144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8" name="Shape 458"/>
        <p:cNvGrpSpPr/>
        <p:nvPr/>
      </p:nvGrpSpPr>
      <p:grpSpPr>
        <a:xfrm>
          <a:off x="0" y="0"/>
          <a:ext cx="0" cy="0"/>
          <a:chOff x="0" y="0"/>
          <a:chExt cx="0" cy="0"/>
        </a:xfrm>
      </p:grpSpPr>
      <p:sp>
        <p:nvSpPr>
          <p:cNvPr id="459" name="Google Shape;459;p14"/>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Pricing Assumptions</a:t>
            </a:r>
            <a:endParaRPr/>
          </a:p>
        </p:txBody>
      </p:sp>
      <p:sp>
        <p:nvSpPr>
          <p:cNvPr id="460" name="Google Shape;460;p14"/>
          <p:cNvSpPr txBox="1"/>
          <p:nvPr>
            <p:ph idx="1" type="body"/>
          </p:nvPr>
        </p:nvSpPr>
        <p:spPr>
          <a:xfrm>
            <a:off x="609600" y="79890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461" name="Google Shape;461;p14"/>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462" name="Google Shape;462;p14"/>
          <p:cNvSpPr txBox="1"/>
          <p:nvPr/>
        </p:nvSpPr>
        <p:spPr>
          <a:xfrm>
            <a:off x="6308437" y="6338575"/>
            <a:ext cx="3760182" cy="2308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900" u="sng">
                <a:solidFill>
                  <a:srgbClr val="0000FF"/>
                </a:solidFill>
                <a:latin typeface="Arial"/>
                <a:ea typeface="Arial"/>
                <a:cs typeface="Arial"/>
                <a:sym typeface="Arial"/>
                <a:hlinkClick r:id="rId3">
                  <a:extLst>
                    <a:ext uri="{A12FA001-AC4F-418D-AE19-62706E023703}">
                      <ahyp:hlinkClr val="tx"/>
                    </a:ext>
                  </a:extLst>
                </a:hlinkClick>
              </a:rPr>
              <a:t>Source: https://www.artemis.bm/deal-directory/ibrd-car-123-124/</a:t>
            </a:r>
            <a:endParaRPr sz="900">
              <a:solidFill>
                <a:schemeClr val="dk1"/>
              </a:solidFill>
              <a:latin typeface="Arial"/>
              <a:ea typeface="Arial"/>
              <a:cs typeface="Arial"/>
              <a:sym typeface="Arial"/>
            </a:endParaRPr>
          </a:p>
        </p:txBody>
      </p:sp>
      <p:pic>
        <p:nvPicPr>
          <p:cNvPr id="463" name="Google Shape;463;p14"/>
          <p:cNvPicPr preferRelativeResize="0"/>
          <p:nvPr/>
        </p:nvPicPr>
        <p:blipFill rotWithShape="1">
          <a:blip r:embed="rId4">
            <a:alphaModFix/>
          </a:blip>
          <a:srcRect b="0" l="0" r="0" t="0"/>
          <a:stretch/>
        </p:blipFill>
        <p:spPr>
          <a:xfrm>
            <a:off x="6723187" y="1288482"/>
            <a:ext cx="4605213" cy="4632028"/>
          </a:xfrm>
          <a:prstGeom prst="rect">
            <a:avLst/>
          </a:prstGeom>
          <a:noFill/>
          <a:ln>
            <a:noFill/>
          </a:ln>
        </p:spPr>
      </p:pic>
      <p:sp>
        <p:nvSpPr>
          <p:cNvPr id="464" name="Google Shape;464;p14"/>
          <p:cNvSpPr/>
          <p:nvPr/>
        </p:nvSpPr>
        <p:spPr>
          <a:xfrm>
            <a:off x="609600" y="1338850"/>
            <a:ext cx="5800436" cy="4632028"/>
          </a:xfrm>
          <a:prstGeom prst="rect">
            <a:avLst/>
          </a:prstGeom>
          <a:solidFill>
            <a:srgbClr val="DDD0C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65" name="Google Shape;465;p14"/>
          <p:cNvSpPr txBox="1"/>
          <p:nvPr>
            <p:ph idx="2" type="body"/>
          </p:nvPr>
        </p:nvSpPr>
        <p:spPr>
          <a:xfrm>
            <a:off x="863600" y="1518684"/>
            <a:ext cx="5232400" cy="4023847"/>
          </a:xfrm>
          <a:prstGeom prst="rect">
            <a:avLst/>
          </a:prstGeom>
          <a:noFill/>
          <a:ln>
            <a:noFill/>
          </a:ln>
        </p:spPr>
        <p:txBody>
          <a:bodyPr anchorCtr="0" anchor="t" bIns="0" lIns="0" spcFirstLastPara="1" rIns="0" wrap="square" tIns="0">
            <a:noAutofit/>
          </a:bodyPr>
          <a:lstStyle/>
          <a:p>
            <a:pPr indent="-285750" lvl="0" marL="285750" rtl="0" algn="l">
              <a:spcBef>
                <a:spcPts val="0"/>
              </a:spcBef>
              <a:spcAft>
                <a:spcPts val="0"/>
              </a:spcAft>
              <a:buClr>
                <a:schemeClr val="accent1"/>
              </a:buClr>
              <a:buSzPts val="2250"/>
              <a:buFont typeface="Noto Sans Symbols"/>
              <a:buChar char="▪"/>
            </a:pPr>
            <a:r>
              <a:rPr b="0" lang="en-GB"/>
              <a:t>The pricing multiple, which expresses the relationship between the risk margin of a DRB and the average expected recovery, is set at 1.8 which  is </a:t>
            </a:r>
            <a:r>
              <a:rPr b="0" lang="en-GB">
                <a:latin typeface="Arial"/>
                <a:ea typeface="Arial"/>
                <a:cs typeface="Arial"/>
                <a:sym typeface="Arial"/>
              </a:rPr>
              <a:t>consistent with recent World Bank Capital at Risk Notes issuance for the Philippines in 2019* </a:t>
            </a:r>
            <a:endParaRPr b="0"/>
          </a:p>
          <a:p>
            <a:pPr indent="-285750" lvl="1" marL="285750" rtl="0" algn="l">
              <a:spcBef>
                <a:spcPts val="350"/>
              </a:spcBef>
              <a:spcAft>
                <a:spcPts val="0"/>
              </a:spcAft>
              <a:buClr>
                <a:schemeClr val="accent1"/>
              </a:buClr>
              <a:buSzPts val="2250"/>
              <a:buFont typeface="Noto Sans Symbols"/>
              <a:buChar char="▪"/>
            </a:pPr>
            <a:r>
              <a:rPr lang="en-GB" sz="1800"/>
              <a:t>Larger DRBs are often tranched (cut into slices) to ease placement and attract investors with different appetites</a:t>
            </a:r>
            <a:endParaRPr sz="1800"/>
          </a:p>
          <a:p>
            <a:pPr indent="-285750" lvl="1" marL="285750" rtl="0" algn="l">
              <a:spcBef>
                <a:spcPts val="350"/>
              </a:spcBef>
              <a:spcAft>
                <a:spcPts val="0"/>
              </a:spcAft>
              <a:buClr>
                <a:schemeClr val="accent1"/>
              </a:buClr>
              <a:buSzPts val="2250"/>
              <a:buFont typeface="Noto Sans Symbols"/>
              <a:buChar char="▪"/>
            </a:pPr>
            <a:r>
              <a:rPr lang="en-GB" sz="1800">
                <a:latin typeface="Arial"/>
                <a:ea typeface="Arial"/>
                <a:cs typeface="Arial"/>
                <a:sym typeface="Arial"/>
              </a:rPr>
              <a:t>Bond structures per country typically have expected annual losses of  3% to 5% of the bond amount</a:t>
            </a:r>
            <a:endParaRPr/>
          </a:p>
          <a:p>
            <a:pPr indent="-285750" lvl="1" marL="285750" rtl="0" algn="l">
              <a:spcBef>
                <a:spcPts val="350"/>
              </a:spcBef>
              <a:spcAft>
                <a:spcPts val="0"/>
              </a:spcAft>
              <a:buClr>
                <a:schemeClr val="accent1"/>
              </a:buClr>
              <a:buSzPts val="2250"/>
              <a:buFont typeface="Noto Sans Symbols"/>
              <a:buChar char="▪"/>
            </a:pPr>
            <a:r>
              <a:rPr lang="en-GB" sz="1800"/>
              <a:t>Market bond multiples are higher for bonds/tranches where there is greater volatility but lower expected loss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15"/>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DRB Pay-out Structure</a:t>
            </a:r>
            <a:endParaRPr/>
          </a:p>
        </p:txBody>
      </p:sp>
      <p:sp>
        <p:nvSpPr>
          <p:cNvPr id="471" name="Google Shape;471;p15"/>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472" name="Google Shape;472;p15"/>
          <p:cNvSpPr txBox="1"/>
          <p:nvPr>
            <p:ph idx="2" type="body"/>
          </p:nvPr>
        </p:nvSpPr>
        <p:spPr>
          <a:xfrm>
            <a:off x="609599" y="1456910"/>
            <a:ext cx="10972799" cy="4389120"/>
          </a:xfrm>
          <a:prstGeom prst="rect">
            <a:avLst/>
          </a:prstGeom>
          <a:noFill/>
          <a:ln>
            <a:noFill/>
          </a:ln>
        </p:spPr>
        <p:txBody>
          <a:bodyPr anchorCtr="0" anchor="t" bIns="0" lIns="0" spcFirstLastPara="1" rIns="0" wrap="square" tIns="0">
            <a:noAutofit/>
          </a:bodyPr>
          <a:lstStyle/>
          <a:p>
            <a:pPr indent="-285750" lvl="0" marL="285750" rtl="0" algn="l">
              <a:spcBef>
                <a:spcPts val="0"/>
              </a:spcBef>
              <a:spcAft>
                <a:spcPts val="0"/>
              </a:spcAft>
              <a:buClr>
                <a:schemeClr val="accent1"/>
              </a:buClr>
              <a:buSzPts val="2250"/>
              <a:buFont typeface="Noto Sans Symbols"/>
              <a:buChar char="▪"/>
            </a:pPr>
            <a:r>
              <a:rPr b="0" lang="en-GB"/>
              <a:t>Assumes DRBs have similar triggers and policy terms to the parametric insurance policies bought by countries from existing regional emergency response facilities</a:t>
            </a:r>
            <a:endParaRPr b="0"/>
          </a:p>
          <a:p>
            <a:pPr indent="0" lvl="0" marL="0" rtl="0" algn="l">
              <a:spcBef>
                <a:spcPts val="350"/>
              </a:spcBef>
              <a:spcAft>
                <a:spcPts val="0"/>
              </a:spcAft>
              <a:buClr>
                <a:schemeClr val="accent1"/>
              </a:buClr>
              <a:buSzPts val="2250"/>
              <a:buFont typeface="Arial"/>
              <a:buNone/>
            </a:pPr>
            <a:r>
              <a:t/>
            </a:r>
            <a:endParaRPr b="0"/>
          </a:p>
          <a:p>
            <a:pPr indent="-285750" lvl="0" marL="285750" rtl="0" algn="l">
              <a:spcBef>
                <a:spcPts val="350"/>
              </a:spcBef>
              <a:spcAft>
                <a:spcPts val="0"/>
              </a:spcAft>
              <a:buClr>
                <a:schemeClr val="accent1"/>
              </a:buClr>
              <a:buSzPts val="2250"/>
              <a:buFont typeface="Noto Sans Symbols"/>
              <a:buChar char="▪"/>
            </a:pPr>
            <a:r>
              <a:rPr b="0" lang="en-GB"/>
              <a:t>Operates on a “modeled loss basis” – a stochastic catastrophe risk model underpins the transaction.  Whilst this may not be the final structure, it gives a good indicative price.</a:t>
            </a:r>
            <a:endParaRPr b="0"/>
          </a:p>
          <a:p>
            <a:pPr indent="-142875" lvl="0" marL="285750" rtl="0" algn="l">
              <a:spcBef>
                <a:spcPts val="350"/>
              </a:spcBef>
              <a:spcAft>
                <a:spcPts val="0"/>
              </a:spcAft>
              <a:buClr>
                <a:schemeClr val="accent1"/>
              </a:buClr>
              <a:buSzPts val="2250"/>
              <a:buFont typeface="Noto Sans Symbols"/>
              <a:buNone/>
            </a:pPr>
            <a:r>
              <a:t/>
            </a:r>
            <a:endParaRPr b="0"/>
          </a:p>
          <a:p>
            <a:pPr indent="-285750" lvl="0" marL="285750" rtl="0" algn="l">
              <a:spcBef>
                <a:spcPts val="350"/>
              </a:spcBef>
              <a:spcAft>
                <a:spcPts val="0"/>
              </a:spcAft>
              <a:buClr>
                <a:schemeClr val="accent1"/>
              </a:buClr>
              <a:buSzPts val="2250"/>
              <a:buFont typeface="Noto Sans Symbols"/>
              <a:buChar char="▪"/>
            </a:pPr>
            <a:r>
              <a:rPr b="0" lang="en-GB"/>
              <a:t>If a given event is modeled to have a severity:</a:t>
            </a:r>
            <a:endParaRPr b="0"/>
          </a:p>
          <a:p>
            <a:pPr indent="-285750" lvl="2" marL="514350" rtl="0" algn="l">
              <a:spcBef>
                <a:spcPts val="350"/>
              </a:spcBef>
              <a:spcAft>
                <a:spcPts val="0"/>
              </a:spcAft>
              <a:buClr>
                <a:schemeClr val="accent1"/>
              </a:buClr>
              <a:buSzPts val="2000"/>
              <a:buChar char="▪"/>
            </a:pPr>
            <a:r>
              <a:rPr b="0" lang="en-GB"/>
              <a:t>below the attachment threshold, there is no </a:t>
            </a:r>
            <a:r>
              <a:rPr lang="en-GB"/>
              <a:t>pay-out</a:t>
            </a:r>
            <a:r>
              <a:rPr b="0" lang="en-GB"/>
              <a:t>;</a:t>
            </a:r>
            <a:endParaRPr b="0"/>
          </a:p>
          <a:p>
            <a:pPr indent="-285750" lvl="2" marL="514350" rtl="0" algn="l">
              <a:spcBef>
                <a:spcPts val="350"/>
              </a:spcBef>
              <a:spcAft>
                <a:spcPts val="0"/>
              </a:spcAft>
              <a:buClr>
                <a:schemeClr val="accent1"/>
              </a:buClr>
              <a:buSzPts val="2000"/>
              <a:buChar char="▪"/>
            </a:pPr>
            <a:r>
              <a:rPr b="0" lang="en-GB"/>
              <a:t>at the attachment threshold, a minimum </a:t>
            </a:r>
            <a:r>
              <a:rPr lang="en-GB"/>
              <a:t>pay-out</a:t>
            </a:r>
            <a:r>
              <a:rPr b="0" lang="en-GB"/>
              <a:t> is made;</a:t>
            </a:r>
            <a:endParaRPr/>
          </a:p>
          <a:p>
            <a:pPr indent="-285750" lvl="2" marL="514350" rtl="0" algn="l">
              <a:spcBef>
                <a:spcPts val="350"/>
              </a:spcBef>
              <a:spcAft>
                <a:spcPts val="0"/>
              </a:spcAft>
              <a:buClr>
                <a:schemeClr val="accent1"/>
              </a:buClr>
              <a:buSzPts val="2000"/>
              <a:buChar char="▪"/>
            </a:pPr>
            <a:r>
              <a:rPr b="0" lang="en-GB"/>
              <a:t>at or above the detachment threshold, a full </a:t>
            </a:r>
            <a:r>
              <a:rPr lang="en-GB"/>
              <a:t>pay-out</a:t>
            </a:r>
            <a:r>
              <a:rPr b="0" lang="en-GB"/>
              <a:t>, the bond amount, is paid;</a:t>
            </a:r>
            <a:endParaRPr/>
          </a:p>
          <a:p>
            <a:pPr indent="-285750" lvl="2" marL="514350" rtl="0" algn="l">
              <a:spcBef>
                <a:spcPts val="350"/>
              </a:spcBef>
              <a:spcAft>
                <a:spcPts val="0"/>
              </a:spcAft>
              <a:buClr>
                <a:schemeClr val="accent1"/>
              </a:buClr>
              <a:buSzPts val="2000"/>
              <a:buChar char="▪"/>
            </a:pPr>
            <a:r>
              <a:rPr b="0" lang="en-GB"/>
              <a:t>between the attachment threshold and detachment threshold, a payment between the minimum payment and the bond amount proportionate to the severity of </a:t>
            </a:r>
            <a:r>
              <a:rPr lang="en-GB"/>
              <a:t>the event</a:t>
            </a:r>
            <a:endParaRPr/>
          </a:p>
          <a:p>
            <a:pPr indent="0" lvl="2" marL="228600" rtl="0" algn="l">
              <a:spcBef>
                <a:spcPts val="350"/>
              </a:spcBef>
              <a:spcAft>
                <a:spcPts val="0"/>
              </a:spcAft>
              <a:buClr>
                <a:schemeClr val="accent1"/>
              </a:buClr>
              <a:buSzPts val="2000"/>
              <a:buNone/>
            </a:pPr>
            <a:r>
              <a:t/>
            </a:r>
            <a:endParaRPr/>
          </a:p>
          <a:p>
            <a:pPr indent="-285750" lvl="1" marL="285750" rtl="0" algn="l">
              <a:spcBef>
                <a:spcPts val="350"/>
              </a:spcBef>
              <a:spcAft>
                <a:spcPts val="0"/>
              </a:spcAft>
              <a:buClr>
                <a:schemeClr val="accent1"/>
              </a:buClr>
              <a:buSzPts val="2250"/>
              <a:buFont typeface="Noto Sans Symbols"/>
              <a:buChar char="▪"/>
            </a:pPr>
            <a:r>
              <a:rPr lang="en-GB" sz="1800"/>
              <a:t>All subject to the term limit of the amount of the bond: later pay-outs will be limited to the amount of the bond remaining after earlier payments.</a:t>
            </a:r>
            <a:endParaRPr sz="1800"/>
          </a:p>
          <a:p>
            <a:pPr indent="-142875" lvl="0" marL="285750" rtl="0" algn="l">
              <a:spcBef>
                <a:spcPts val="350"/>
              </a:spcBef>
              <a:spcAft>
                <a:spcPts val="0"/>
              </a:spcAft>
              <a:buClr>
                <a:schemeClr val="accent1"/>
              </a:buClr>
              <a:buSzPts val="2250"/>
              <a:buFont typeface="Noto Sans Symbols"/>
              <a:buNone/>
            </a:pPr>
            <a:r>
              <a:t/>
            </a:r>
            <a:endParaRPr b="0"/>
          </a:p>
        </p:txBody>
      </p:sp>
      <p:sp>
        <p:nvSpPr>
          <p:cNvPr id="473" name="Google Shape;473;p15"/>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16"/>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DRB Pay-out Structure (continued)</a:t>
            </a:r>
            <a:endParaRPr/>
          </a:p>
        </p:txBody>
      </p:sp>
      <p:sp>
        <p:nvSpPr>
          <p:cNvPr id="479" name="Google Shape;479;p16"/>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480" name="Google Shape;480;p16"/>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graphicFrame>
        <p:nvGraphicFramePr>
          <p:cNvPr id="481" name="Google Shape;481;p16"/>
          <p:cNvGraphicFramePr/>
          <p:nvPr/>
        </p:nvGraphicFramePr>
        <p:xfrm>
          <a:off x="609600" y="1435454"/>
          <a:ext cx="5781964" cy="4590270"/>
        </p:xfrm>
        <a:graphic>
          <a:graphicData uri="http://schemas.openxmlformats.org/drawingml/2006/chart">
            <c:chart r:id="rId3"/>
          </a:graphicData>
        </a:graphic>
      </p:graphicFrame>
      <p:grpSp>
        <p:nvGrpSpPr>
          <p:cNvPr id="482" name="Google Shape;482;p16"/>
          <p:cNvGrpSpPr/>
          <p:nvPr/>
        </p:nvGrpSpPr>
        <p:grpSpPr>
          <a:xfrm>
            <a:off x="6604000" y="1393696"/>
            <a:ext cx="4978400" cy="4632028"/>
            <a:chOff x="1209964" y="1347171"/>
            <a:chExt cx="4978400" cy="4632028"/>
          </a:xfrm>
        </p:grpSpPr>
        <p:sp>
          <p:nvSpPr>
            <p:cNvPr id="483" name="Google Shape;483;p16"/>
            <p:cNvSpPr/>
            <p:nvPr/>
          </p:nvSpPr>
          <p:spPr>
            <a:xfrm>
              <a:off x="1209964" y="1347171"/>
              <a:ext cx="4978400" cy="4632028"/>
            </a:xfrm>
            <a:prstGeom prst="rect">
              <a:avLst/>
            </a:prstGeom>
            <a:solidFill>
              <a:srgbClr val="D9E6D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84" name="Google Shape;484;p16"/>
            <p:cNvSpPr txBox="1"/>
            <p:nvPr/>
          </p:nvSpPr>
          <p:spPr>
            <a:xfrm>
              <a:off x="1431635" y="1496712"/>
              <a:ext cx="4734127" cy="4247317"/>
            </a:xfrm>
            <a:prstGeom prst="rect">
              <a:avLst/>
            </a:prstGeom>
            <a:solidFill>
              <a:srgbClr val="D9E6DC"/>
            </a:solid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accent1"/>
                </a:buClr>
                <a:buSzPts val="2250"/>
                <a:buFont typeface="Noto Sans Symbols"/>
                <a:buChar char="▪"/>
              </a:pPr>
              <a:r>
                <a:rPr lang="en-GB" sz="1800">
                  <a:solidFill>
                    <a:schemeClr val="dk1"/>
                  </a:solidFill>
                  <a:latin typeface="Arial"/>
                  <a:ea typeface="Arial"/>
                  <a:cs typeface="Arial"/>
                  <a:sym typeface="Arial"/>
                </a:rPr>
                <a:t>Many Capital Notes at Risk transactions placed by the World Bank use a different payout structure – a stepped pay-out function</a:t>
              </a:r>
              <a:endParaRPr/>
            </a:p>
            <a:p>
              <a:pPr indent="-142875" lvl="0" marL="285750" marR="0" rtl="0" algn="l">
                <a:spcBef>
                  <a:spcPts val="0"/>
                </a:spcBef>
                <a:spcAft>
                  <a:spcPts val="0"/>
                </a:spcAft>
                <a:buClr>
                  <a:schemeClr val="accent1"/>
                </a:buClr>
                <a:buSzPts val="2250"/>
                <a:buFont typeface="Noto Sans Symbols"/>
                <a:buNone/>
              </a:pPr>
              <a:r>
                <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accent1"/>
                </a:buClr>
                <a:buSzPts val="2250"/>
                <a:buFont typeface="Noto Sans Symbols"/>
                <a:buChar char="▪"/>
              </a:pPr>
              <a:r>
                <a:rPr lang="en-GB" sz="1800">
                  <a:solidFill>
                    <a:schemeClr val="dk1"/>
                  </a:solidFill>
                  <a:latin typeface="Arial"/>
                  <a:ea typeface="Arial"/>
                  <a:cs typeface="Arial"/>
                  <a:sym typeface="Arial"/>
                </a:rPr>
                <a:t>There is a big difference in pay-outs for a very small difference in modeled loss, </a:t>
              </a:r>
              <a:endParaRPr/>
            </a:p>
            <a:p>
              <a:pPr indent="-142875" lvl="0" marL="285750" marR="0" rtl="0" algn="l">
                <a:spcBef>
                  <a:spcPts val="0"/>
                </a:spcBef>
                <a:spcAft>
                  <a:spcPts val="0"/>
                </a:spcAft>
                <a:buClr>
                  <a:schemeClr val="accent1"/>
                </a:buClr>
                <a:buSzPts val="2250"/>
                <a:buFont typeface="Noto Sans Symbols"/>
                <a:buNone/>
              </a:pPr>
              <a:r>
                <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accent1"/>
                </a:buClr>
                <a:buSzPts val="2250"/>
                <a:buFont typeface="Noto Sans Symbols"/>
                <a:buChar char="▪"/>
              </a:pPr>
              <a:r>
                <a:rPr lang="en-GB" sz="1800">
                  <a:solidFill>
                    <a:schemeClr val="dk1"/>
                  </a:solidFill>
                  <a:latin typeface="Arial"/>
                  <a:ea typeface="Arial"/>
                  <a:cs typeface="Arial"/>
                  <a:sym typeface="Arial"/>
                </a:rPr>
                <a:t>Post loss this can lead to a lack of confidence in the trigger and the process</a:t>
              </a:r>
              <a:endParaRPr sz="2000">
                <a:solidFill>
                  <a:schemeClr val="dk1"/>
                </a:solidFill>
                <a:latin typeface="Arial"/>
                <a:ea typeface="Arial"/>
                <a:cs typeface="Arial"/>
                <a:sym typeface="Arial"/>
              </a:endParaRPr>
            </a:p>
            <a:p>
              <a:pPr indent="-142875" lvl="0" marL="285750" marR="0" rtl="0" algn="l">
                <a:spcBef>
                  <a:spcPts val="0"/>
                </a:spcBef>
                <a:spcAft>
                  <a:spcPts val="0"/>
                </a:spcAft>
                <a:buClr>
                  <a:schemeClr val="accent1"/>
                </a:buClr>
                <a:buSzPts val="2250"/>
                <a:buFont typeface="Noto Sans Symbols"/>
                <a:buNone/>
              </a:pPr>
              <a:r>
                <a:t/>
              </a:r>
              <a:endParaRPr sz="1800">
                <a:solidFill>
                  <a:schemeClr val="dk1"/>
                </a:solidFill>
                <a:latin typeface="Arial"/>
                <a:ea typeface="Arial"/>
                <a:cs typeface="Arial"/>
                <a:sym typeface="Arial"/>
              </a:endParaRPr>
            </a:p>
            <a:p>
              <a:pPr indent="-285750" lvl="0" marL="285750" marR="0" rtl="0" algn="l">
                <a:spcBef>
                  <a:spcPts val="0"/>
                </a:spcBef>
                <a:spcAft>
                  <a:spcPts val="0"/>
                </a:spcAft>
                <a:buClr>
                  <a:schemeClr val="accent1"/>
                </a:buClr>
                <a:buSzPts val="2250"/>
                <a:buFont typeface="Noto Sans Symbols"/>
                <a:buChar char="▪"/>
              </a:pPr>
              <a:r>
                <a:rPr lang="en-GB" sz="1800">
                  <a:solidFill>
                    <a:schemeClr val="dk1"/>
                  </a:solidFill>
                  <a:latin typeface="Arial"/>
                  <a:ea typeface="Arial"/>
                  <a:cs typeface="Arial"/>
                  <a:sym typeface="Arial"/>
                </a:rPr>
                <a:t>Typically, it pays out less than a continuous payment function and so will look cheaper compared to the bond amount</a:t>
              </a:r>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8" name="Shape 488"/>
        <p:cNvGrpSpPr/>
        <p:nvPr/>
      </p:nvGrpSpPr>
      <p:grpSpPr>
        <a:xfrm>
          <a:off x="0" y="0"/>
          <a:ext cx="0" cy="0"/>
          <a:chOff x="0" y="0"/>
          <a:chExt cx="0" cy="0"/>
        </a:xfrm>
      </p:grpSpPr>
      <p:sp>
        <p:nvSpPr>
          <p:cNvPr id="489" name="Google Shape;489;p17"/>
          <p:cNvSpPr/>
          <p:nvPr/>
        </p:nvSpPr>
        <p:spPr>
          <a:xfrm>
            <a:off x="609600" y="2558472"/>
            <a:ext cx="11102109" cy="2558472"/>
          </a:xfrm>
          <a:prstGeom prst="rect">
            <a:avLst/>
          </a:prstGeom>
          <a:solidFill>
            <a:srgbClr val="C8D7DF"/>
          </a:solidFill>
          <a:ln cap="flat" cmpd="sng" w="25400">
            <a:solidFill>
              <a:srgbClr val="C8D7D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90" name="Google Shape;490;p17"/>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Country and Portfolio Models</a:t>
            </a:r>
            <a:endParaRPr/>
          </a:p>
        </p:txBody>
      </p:sp>
      <p:sp>
        <p:nvSpPr>
          <p:cNvPr id="491" name="Google Shape;491;p17"/>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492" name="Google Shape;492;p17"/>
          <p:cNvSpPr txBox="1"/>
          <p:nvPr>
            <p:ph idx="2" type="body"/>
          </p:nvPr>
        </p:nvSpPr>
        <p:spPr>
          <a:xfrm>
            <a:off x="609600" y="1524000"/>
            <a:ext cx="10972800" cy="438912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accent1"/>
              </a:buClr>
              <a:buSzPts val="2250"/>
              <a:buFont typeface="Arial"/>
              <a:buNone/>
            </a:pPr>
            <a:r>
              <a:rPr b="0" lang="en-GB"/>
              <a:t>A model of each individual country has been created for flood and earthquake, allowing structures to be tested and modeled quickly and easily.  The following variables can be amended to test the cost benefit of different options:</a:t>
            </a:r>
            <a:endParaRPr/>
          </a:p>
          <a:p>
            <a:pPr indent="0" lvl="0" marL="0" rtl="0" algn="l">
              <a:spcBef>
                <a:spcPts val="350"/>
              </a:spcBef>
              <a:spcAft>
                <a:spcPts val="0"/>
              </a:spcAft>
              <a:buClr>
                <a:schemeClr val="accent1"/>
              </a:buClr>
              <a:buSzPts val="2250"/>
              <a:buFont typeface="Arial"/>
              <a:buNone/>
            </a:pPr>
            <a:r>
              <a:t/>
            </a:r>
            <a:endParaRPr b="0"/>
          </a:p>
          <a:p>
            <a:pPr indent="-285750" lvl="2" marL="514350" rtl="0" algn="l">
              <a:spcBef>
                <a:spcPts val="350"/>
              </a:spcBef>
              <a:spcAft>
                <a:spcPts val="0"/>
              </a:spcAft>
              <a:buClr>
                <a:schemeClr val="accent1"/>
              </a:buClr>
              <a:buSzPts val="2000"/>
              <a:buChar char="▪"/>
            </a:pPr>
            <a:r>
              <a:rPr b="1" lang="en-GB"/>
              <a:t>Annual Attachment Probability (expressed as a Return Period) </a:t>
            </a:r>
            <a:r>
              <a:rPr b="0" lang="en-GB"/>
              <a:t>– CAREC countries were split into three groups based on their estimated protection gap to inform the choice</a:t>
            </a:r>
            <a:endParaRPr b="0"/>
          </a:p>
          <a:p>
            <a:pPr indent="-285750" lvl="2" marL="514350" rtl="0" algn="l">
              <a:spcBef>
                <a:spcPts val="350"/>
              </a:spcBef>
              <a:spcAft>
                <a:spcPts val="0"/>
              </a:spcAft>
              <a:buClr>
                <a:schemeClr val="accent1"/>
              </a:buClr>
              <a:buSzPts val="2000"/>
              <a:buChar char="▪"/>
            </a:pPr>
            <a:r>
              <a:rPr b="1" lang="en-GB"/>
              <a:t>Minimum Pay-out at Attachment </a:t>
            </a:r>
            <a:r>
              <a:rPr b="0" lang="en-GB"/>
              <a:t>– Defined as a percentage of Bond Size</a:t>
            </a:r>
            <a:endParaRPr b="0"/>
          </a:p>
          <a:p>
            <a:pPr indent="-285750" lvl="2" marL="514350" rtl="0" algn="l">
              <a:spcBef>
                <a:spcPts val="350"/>
              </a:spcBef>
              <a:spcAft>
                <a:spcPts val="0"/>
              </a:spcAft>
              <a:buClr>
                <a:schemeClr val="accent1"/>
              </a:buClr>
              <a:buSzPts val="2000"/>
              <a:buChar char="▪"/>
            </a:pPr>
            <a:r>
              <a:rPr b="1" lang="en-GB"/>
              <a:t>Annual Detachment Probability (expressed as a Return Period) </a:t>
            </a:r>
            <a:r>
              <a:rPr lang="en-GB"/>
              <a:t>-</a:t>
            </a:r>
            <a:r>
              <a:rPr b="0" lang="en-GB"/>
              <a:t> common to all countries within perils, 1-in-200 for earthquake and 1-in-100 for flood</a:t>
            </a:r>
            <a:endParaRPr b="0"/>
          </a:p>
          <a:p>
            <a:pPr indent="-285750" lvl="2" marL="514350" rtl="0" algn="l">
              <a:spcBef>
                <a:spcPts val="350"/>
              </a:spcBef>
              <a:spcAft>
                <a:spcPts val="0"/>
              </a:spcAft>
              <a:buClr>
                <a:schemeClr val="accent1"/>
              </a:buClr>
              <a:buSzPts val="2000"/>
              <a:buChar char="▪"/>
            </a:pPr>
            <a:r>
              <a:rPr b="1" lang="en-GB"/>
              <a:t>Bond Size (maximum pay-out) </a:t>
            </a:r>
            <a:r>
              <a:rPr b="0" lang="en-GB"/>
              <a:t>- set to the modeled emergency response requirement for the given exhaustion return period, capped</a:t>
            </a:r>
            <a:r>
              <a:rPr lang="en-GB"/>
              <a:t> for this example</a:t>
            </a:r>
            <a:r>
              <a:rPr b="0" lang="en-GB"/>
              <a:t> at USD 250 million</a:t>
            </a:r>
            <a:r>
              <a:rPr lang="en-GB"/>
              <a:t> </a:t>
            </a:r>
            <a:endParaRPr b="0"/>
          </a:p>
          <a:p>
            <a:pPr indent="-285750" lvl="2" marL="514350" rtl="0" algn="l">
              <a:spcBef>
                <a:spcPts val="350"/>
              </a:spcBef>
              <a:spcAft>
                <a:spcPts val="0"/>
              </a:spcAft>
              <a:buClr>
                <a:schemeClr val="accent1"/>
              </a:buClr>
              <a:buSzPts val="2000"/>
              <a:buChar char="▪"/>
            </a:pPr>
            <a:r>
              <a:rPr b="1" lang="en-GB"/>
              <a:t>Pricing Multiple </a:t>
            </a:r>
            <a:r>
              <a:rPr b="0" lang="en-GB"/>
              <a:t>– set at 1.8 for all countries</a:t>
            </a:r>
            <a:endParaRPr b="0"/>
          </a:p>
        </p:txBody>
      </p:sp>
      <p:sp>
        <p:nvSpPr>
          <p:cNvPr id="493" name="Google Shape;493;p17"/>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7" name="Shape 497"/>
        <p:cNvGrpSpPr/>
        <p:nvPr/>
      </p:nvGrpSpPr>
      <p:grpSpPr>
        <a:xfrm>
          <a:off x="0" y="0"/>
          <a:ext cx="0" cy="0"/>
          <a:chOff x="0" y="0"/>
          <a:chExt cx="0" cy="0"/>
        </a:xfrm>
      </p:grpSpPr>
      <p:sp>
        <p:nvSpPr>
          <p:cNvPr id="498" name="Google Shape;498;p18"/>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Country Models – Earthquake Risk</a:t>
            </a:r>
            <a:endParaRPr/>
          </a:p>
        </p:txBody>
      </p:sp>
      <p:graphicFrame>
        <p:nvGraphicFramePr>
          <p:cNvPr id="499" name="Google Shape;499;p18"/>
          <p:cNvGraphicFramePr/>
          <p:nvPr/>
        </p:nvGraphicFramePr>
        <p:xfrm>
          <a:off x="863599" y="1169086"/>
          <a:ext cx="3000000" cy="3000000"/>
        </p:xfrm>
        <a:graphic>
          <a:graphicData uri="http://schemas.openxmlformats.org/drawingml/2006/table">
            <a:tbl>
              <a:tblPr>
                <a:noFill/>
                <a:tableStyleId>{AA067BD5-0C92-4DB7-B834-DD08F9E64B0E}</a:tableStyleId>
              </a:tblPr>
              <a:tblGrid>
                <a:gridCol w="2890950"/>
                <a:gridCol w="1959075"/>
                <a:gridCol w="1459350"/>
                <a:gridCol w="1458225"/>
                <a:gridCol w="1354725"/>
                <a:gridCol w="1342475"/>
              </a:tblGrid>
              <a:tr h="317650">
                <a:tc gridSpan="6">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Earthquake</a:t>
                      </a:r>
                      <a:endParaRPr sz="1200">
                        <a:latin typeface="Arial"/>
                        <a:ea typeface="Arial"/>
                        <a:cs typeface="Arial"/>
                        <a:sym typeface="Arial"/>
                      </a:endParaRPr>
                    </a:p>
                  </a:txBody>
                  <a:tcPr marT="0" marB="0" marR="11875" marL="118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solidFill>
                  </a:tcPr>
                </a:tc>
                <a:tc hMerge="1"/>
                <a:tc hMerge="1"/>
                <a:tc hMerge="1"/>
                <a:tc hMerge="1"/>
                <a:tc hMerge="1"/>
              </a:tr>
              <a:tr h="653750">
                <a:tc>
                  <a:txBody>
                    <a:bodyPr/>
                    <a:lstStyle/>
                    <a:p>
                      <a:pPr indent="0" lvl="0" marL="0" marR="0" rtl="0" algn="l">
                        <a:lnSpc>
                          <a:spcPct val="107000"/>
                        </a:lnSpc>
                        <a:spcBef>
                          <a:spcPts val="0"/>
                        </a:spcBef>
                        <a:spcAft>
                          <a:spcPts val="0"/>
                        </a:spcAft>
                        <a:buNone/>
                      </a:pPr>
                      <a:r>
                        <a:rPr b="1" lang="en-GB" sz="1200">
                          <a:solidFill>
                            <a:srgbClr val="FFFFFF"/>
                          </a:solidFill>
                          <a:latin typeface="Arial"/>
                          <a:ea typeface="Arial"/>
                          <a:cs typeface="Arial"/>
                          <a:sym typeface="Arial"/>
                        </a:rPr>
                        <a:t>Group Name</a:t>
                      </a:r>
                      <a:endParaRPr sz="1200">
                        <a:latin typeface="Arial"/>
                        <a:ea typeface="Arial"/>
                        <a:cs typeface="Arial"/>
                        <a:sym typeface="Arial"/>
                      </a:endParaRPr>
                    </a:p>
                  </a:txBody>
                  <a:tcPr marT="0" marB="0" marR="11875" marL="11875">
                    <a:lnL cap="flat" cmpd="sng" w="1905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solidFill>
                  </a:tcPr>
                </a:tc>
                <a:tc>
                  <a:txBody>
                    <a:bodyPr/>
                    <a:lstStyle/>
                    <a:p>
                      <a:pPr indent="0" lvl="0" marL="0" marR="0" rtl="0" algn="l">
                        <a:lnSpc>
                          <a:spcPct val="107000"/>
                        </a:lnSpc>
                        <a:spcBef>
                          <a:spcPts val="0"/>
                        </a:spcBef>
                        <a:spcAft>
                          <a:spcPts val="0"/>
                        </a:spcAft>
                        <a:buNone/>
                      </a:pPr>
                      <a:r>
                        <a:rPr b="1" lang="en-GB" sz="1200">
                          <a:solidFill>
                            <a:srgbClr val="FFFFFF"/>
                          </a:solidFill>
                          <a:latin typeface="Arial"/>
                          <a:ea typeface="Arial"/>
                          <a:cs typeface="Arial"/>
                          <a:sym typeface="Arial"/>
                        </a:rPr>
                        <a:t>Countries</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solidFill>
                  </a:tcPr>
                </a:tc>
                <a:tc>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Annual Attachment Probability</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solidFill>
                  </a:tcPr>
                </a:tc>
                <a:tc>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Minimum Pay-out at Attachment (US$)</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solidFill>
                  </a:tcPr>
                </a:tc>
                <a:tc>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Annual Detachment Probability</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solidFill>
                  </a:tcPr>
                </a:tc>
                <a:tc>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Bond size </a:t>
                      </a:r>
                      <a:endParaRPr sz="1200">
                        <a:latin typeface="Arial"/>
                        <a:ea typeface="Arial"/>
                        <a:cs typeface="Arial"/>
                        <a:sym typeface="Arial"/>
                      </a:endParaRPr>
                    </a:p>
                    <a:p>
                      <a:pPr indent="0" lvl="0" marL="0" marR="0" rtl="0" algn="ctr">
                        <a:lnSpc>
                          <a:spcPct val="107000"/>
                        </a:lnSpc>
                        <a:spcBef>
                          <a:spcPts val="1200"/>
                        </a:spcBef>
                        <a:spcAft>
                          <a:spcPts val="0"/>
                        </a:spcAft>
                        <a:buNone/>
                      </a:pPr>
                      <a:r>
                        <a:rPr b="1" lang="en-GB" sz="1200">
                          <a:solidFill>
                            <a:srgbClr val="FFFFFF"/>
                          </a:solidFill>
                          <a:latin typeface="Arial"/>
                          <a:ea typeface="Arial"/>
                          <a:cs typeface="Arial"/>
                          <a:sym typeface="Arial"/>
                        </a:rPr>
                        <a:t>(US$)</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solidFill>
                  </a:tcPr>
                </a:tc>
              </a:tr>
              <a:tr h="462250">
                <a:tc rowSpan="2">
                  <a:txBody>
                    <a:bodyPr/>
                    <a:lstStyle/>
                    <a:p>
                      <a:pPr indent="0" lvl="0" marL="0" marR="0" rtl="0" algn="l">
                        <a:lnSpc>
                          <a:spcPct val="107000"/>
                        </a:lnSpc>
                        <a:spcBef>
                          <a:spcPts val="0"/>
                        </a:spcBef>
                        <a:spcAft>
                          <a:spcPts val="0"/>
                        </a:spcAft>
                        <a:buNone/>
                      </a:pPr>
                      <a:r>
                        <a:rPr b="1" lang="en-GB" sz="1200">
                          <a:solidFill>
                            <a:srgbClr val="000000"/>
                          </a:solidFill>
                          <a:latin typeface="Arial"/>
                          <a:ea typeface="Arial"/>
                          <a:cs typeface="Arial"/>
                          <a:sym typeface="Arial"/>
                        </a:rPr>
                        <a:t>Critically Insufficient Financing</a:t>
                      </a:r>
                      <a:endParaRPr sz="1200">
                        <a:latin typeface="Arial"/>
                        <a:ea typeface="Arial"/>
                        <a:cs typeface="Arial"/>
                        <a:sym typeface="Arial"/>
                      </a:endParaRPr>
                    </a:p>
                    <a:p>
                      <a:pPr indent="0" lvl="0" marL="0" marR="0" rtl="0" algn="l">
                        <a:lnSpc>
                          <a:spcPct val="107000"/>
                        </a:lnSpc>
                        <a:spcBef>
                          <a:spcPts val="1200"/>
                        </a:spcBef>
                        <a:spcAft>
                          <a:spcPts val="0"/>
                        </a:spcAft>
                        <a:buNone/>
                      </a:pPr>
                      <a:r>
                        <a:rPr lang="en-GB" sz="1200">
                          <a:solidFill>
                            <a:srgbClr val="000000"/>
                          </a:solidFill>
                          <a:latin typeface="Arial"/>
                          <a:ea typeface="Arial"/>
                          <a:cs typeface="Arial"/>
                          <a:sym typeface="Arial"/>
                        </a:rPr>
                        <a:t>(80% or more of AALs from floods and earthquakes are not covered by ex-ante mechanisms)</a:t>
                      </a:r>
                      <a:endParaRPr sz="1200">
                        <a:latin typeface="Arial"/>
                        <a:ea typeface="Arial"/>
                        <a:cs typeface="Arial"/>
                        <a:sym typeface="Arial"/>
                      </a:endParaRPr>
                    </a:p>
                  </a:txBody>
                  <a:tcPr marT="0" marB="0" marR="11875" marL="11875">
                    <a:lnL cap="flat" cmpd="sng" w="1905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t/>
                      </a:r>
                      <a:endParaRPr sz="1200">
                        <a:latin typeface="Arial"/>
                        <a:ea typeface="Arial"/>
                        <a:cs typeface="Arial"/>
                        <a:sym typeface="Arial"/>
                      </a:endParaRPr>
                    </a:p>
                    <a:p>
                      <a:pPr indent="0" lvl="0" marL="0" marR="0" rtl="0" algn="l">
                        <a:lnSpc>
                          <a:spcPct val="107000"/>
                        </a:lnSpc>
                        <a:spcBef>
                          <a:spcPts val="1200"/>
                        </a:spcBef>
                        <a:spcAft>
                          <a:spcPts val="0"/>
                        </a:spcAft>
                        <a:buNone/>
                      </a:pPr>
                      <a:r>
                        <a:rPr lang="en-GB" sz="1200">
                          <a:solidFill>
                            <a:srgbClr val="000000"/>
                          </a:solidFill>
                          <a:latin typeface="Arial"/>
                          <a:ea typeface="Arial"/>
                          <a:cs typeface="Arial"/>
                          <a:sym typeface="Arial"/>
                        </a:rPr>
                        <a:t>Pakistan</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 </a:t>
                      </a:r>
                      <a:endParaRPr sz="1200">
                        <a:latin typeface="Arial"/>
                        <a:ea typeface="Arial"/>
                        <a:cs typeface="Arial"/>
                        <a:sym typeface="Arial"/>
                      </a:endParaRPr>
                    </a:p>
                    <a:p>
                      <a:pPr indent="0" lvl="0" marL="0" marR="0" rtl="0" algn="ctr">
                        <a:lnSpc>
                          <a:spcPct val="107000"/>
                        </a:lnSpc>
                        <a:spcBef>
                          <a:spcPts val="1200"/>
                        </a:spcBef>
                        <a:spcAft>
                          <a:spcPts val="0"/>
                        </a:spcAft>
                        <a:buNone/>
                      </a:pPr>
                      <a:r>
                        <a:rPr lang="en-GB" sz="1200">
                          <a:solidFill>
                            <a:srgbClr val="000000"/>
                          </a:solidFill>
                          <a:latin typeface="Arial"/>
                          <a:ea typeface="Arial"/>
                          <a:cs typeface="Arial"/>
                          <a:sym typeface="Arial"/>
                        </a:rPr>
                        <a:t>1 in 20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t/>
                      </a:r>
                      <a:endParaRPr sz="1200">
                        <a:latin typeface="Arial"/>
                        <a:ea typeface="Arial"/>
                        <a:cs typeface="Arial"/>
                        <a:sym typeface="Arial"/>
                      </a:endParaRPr>
                    </a:p>
                    <a:p>
                      <a:pPr indent="0" lvl="0" marL="0" marR="0" rtl="0" algn="ctr">
                        <a:lnSpc>
                          <a:spcPct val="107000"/>
                        </a:lnSpc>
                        <a:spcBef>
                          <a:spcPts val="1200"/>
                        </a:spcBef>
                        <a:spcAft>
                          <a:spcPts val="0"/>
                        </a:spcAft>
                        <a:buNone/>
                      </a:pPr>
                      <a:r>
                        <a:rPr lang="en-GB" sz="1200">
                          <a:solidFill>
                            <a:srgbClr val="000000"/>
                          </a:solidFill>
                          <a:latin typeface="Arial"/>
                          <a:ea typeface="Arial"/>
                          <a:cs typeface="Arial"/>
                          <a:sym typeface="Arial"/>
                        </a:rPr>
                        <a:t>25,000,000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t/>
                      </a:r>
                      <a:endParaRPr sz="1200">
                        <a:latin typeface="Arial"/>
                        <a:ea typeface="Arial"/>
                        <a:cs typeface="Arial"/>
                        <a:sym typeface="Arial"/>
                      </a:endParaRPr>
                    </a:p>
                    <a:p>
                      <a:pPr indent="0" lvl="0" marL="0" marR="0" rtl="0" algn="ctr">
                        <a:lnSpc>
                          <a:spcPct val="107000"/>
                        </a:lnSpc>
                        <a:spcBef>
                          <a:spcPts val="120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t/>
                      </a:r>
                      <a:endParaRPr sz="1200">
                        <a:latin typeface="Arial"/>
                        <a:ea typeface="Arial"/>
                        <a:cs typeface="Arial"/>
                        <a:sym typeface="Arial"/>
                      </a:endParaRPr>
                    </a:p>
                    <a:p>
                      <a:pPr indent="0" lvl="0" marL="0" marR="0" rtl="0" algn="ctr">
                        <a:lnSpc>
                          <a:spcPct val="107000"/>
                        </a:lnSpc>
                        <a:spcBef>
                          <a:spcPts val="1200"/>
                        </a:spcBef>
                        <a:spcAft>
                          <a:spcPts val="0"/>
                        </a:spcAft>
                        <a:buNone/>
                      </a:pPr>
                      <a:r>
                        <a:rPr lang="en-GB" sz="1200">
                          <a:solidFill>
                            <a:srgbClr val="000000"/>
                          </a:solidFill>
                          <a:latin typeface="Arial"/>
                          <a:ea typeface="Arial"/>
                          <a:cs typeface="Arial"/>
                          <a:sym typeface="Arial"/>
                        </a:rPr>
                        <a:t>250,000,000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8625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Tajikistan</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16,400,000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164,000,000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r>
              <a:tr h="214700">
                <a:tc rowSpan="3">
                  <a:txBody>
                    <a:bodyPr/>
                    <a:lstStyle/>
                    <a:p>
                      <a:pPr indent="0" lvl="0" marL="0" marR="0" rtl="0" algn="l">
                        <a:lnSpc>
                          <a:spcPct val="107000"/>
                        </a:lnSpc>
                        <a:spcBef>
                          <a:spcPts val="0"/>
                        </a:spcBef>
                        <a:spcAft>
                          <a:spcPts val="0"/>
                        </a:spcAft>
                        <a:buNone/>
                      </a:pPr>
                      <a:r>
                        <a:rPr b="1" lang="en-GB" sz="1200">
                          <a:solidFill>
                            <a:srgbClr val="000000"/>
                          </a:solidFill>
                          <a:latin typeface="Arial"/>
                          <a:ea typeface="Arial"/>
                          <a:cs typeface="Arial"/>
                          <a:sym typeface="Arial"/>
                        </a:rPr>
                        <a:t>Weak Financing</a:t>
                      </a:r>
                      <a:endParaRPr sz="1200">
                        <a:latin typeface="Arial"/>
                        <a:ea typeface="Arial"/>
                        <a:cs typeface="Arial"/>
                        <a:sym typeface="Arial"/>
                      </a:endParaRPr>
                    </a:p>
                    <a:p>
                      <a:pPr indent="0" lvl="0" marL="0" marR="0" rtl="0" algn="l">
                        <a:lnSpc>
                          <a:spcPct val="107000"/>
                        </a:lnSpc>
                        <a:spcBef>
                          <a:spcPts val="1200"/>
                        </a:spcBef>
                        <a:spcAft>
                          <a:spcPts val="0"/>
                        </a:spcAft>
                        <a:buNone/>
                      </a:pPr>
                      <a:r>
                        <a:rPr lang="en-GB" sz="1200">
                          <a:solidFill>
                            <a:srgbClr val="000000"/>
                          </a:solidFill>
                          <a:latin typeface="Arial"/>
                          <a:ea typeface="Arial"/>
                          <a:cs typeface="Arial"/>
                          <a:sym typeface="Arial"/>
                        </a:rPr>
                        <a:t>(~0%-80% of AAL not covered by ex-ante mechanisms)*</a:t>
                      </a:r>
                      <a:endParaRPr sz="1200">
                        <a:latin typeface="Arial"/>
                        <a:ea typeface="Arial"/>
                        <a:cs typeface="Arial"/>
                        <a:sym typeface="Arial"/>
                      </a:endParaRPr>
                    </a:p>
                  </a:txBody>
                  <a:tcPr marT="0" marB="0" marR="11875" marL="11875">
                    <a:lnL cap="flat" cmpd="sng" w="1905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Kyrgyz Republic</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25</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17,400,000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174,000,000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470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Mongolia</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25</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470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Uzbekistan</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25</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r>
              <a:tr h="214700">
                <a:tc rowSpan="3">
                  <a:txBody>
                    <a:bodyPr/>
                    <a:lstStyle/>
                    <a:p>
                      <a:pPr indent="0" lvl="0" marL="0" marR="0" rtl="0" algn="l">
                        <a:lnSpc>
                          <a:spcPct val="107000"/>
                        </a:lnSpc>
                        <a:spcBef>
                          <a:spcPts val="0"/>
                        </a:spcBef>
                        <a:spcAft>
                          <a:spcPts val="0"/>
                        </a:spcAft>
                        <a:buNone/>
                      </a:pPr>
                      <a:r>
                        <a:rPr b="1" lang="en-GB" sz="1200">
                          <a:solidFill>
                            <a:srgbClr val="000000"/>
                          </a:solidFill>
                          <a:latin typeface="Arial"/>
                          <a:ea typeface="Arial"/>
                          <a:cs typeface="Arial"/>
                          <a:sym typeface="Arial"/>
                        </a:rPr>
                        <a:t>Modest Financing</a:t>
                      </a:r>
                      <a:endParaRPr sz="1200">
                        <a:latin typeface="Arial"/>
                        <a:ea typeface="Arial"/>
                        <a:cs typeface="Arial"/>
                        <a:sym typeface="Arial"/>
                      </a:endParaRPr>
                    </a:p>
                    <a:p>
                      <a:pPr indent="0" lvl="0" marL="0" marR="0" rtl="0" algn="l">
                        <a:lnSpc>
                          <a:spcPct val="107000"/>
                        </a:lnSpc>
                        <a:spcBef>
                          <a:spcPts val="1200"/>
                        </a:spcBef>
                        <a:spcAft>
                          <a:spcPts val="0"/>
                        </a:spcAft>
                        <a:buNone/>
                      </a:pPr>
                      <a:r>
                        <a:rPr lang="en-GB" sz="1200">
                          <a:solidFill>
                            <a:srgbClr val="000000"/>
                          </a:solidFill>
                          <a:latin typeface="Arial"/>
                          <a:ea typeface="Arial"/>
                          <a:cs typeface="Arial"/>
                          <a:sym typeface="Arial"/>
                        </a:rPr>
                        <a:t>(AALs from flood and earthquakes are covered)</a:t>
                      </a:r>
                      <a:endParaRPr sz="1200">
                        <a:latin typeface="Arial"/>
                        <a:ea typeface="Arial"/>
                        <a:cs typeface="Arial"/>
                        <a:sym typeface="Arial"/>
                      </a:endParaRPr>
                    </a:p>
                  </a:txBody>
                  <a:tcPr marT="0" marB="0" marR="11875" marL="11875">
                    <a:lnL cap="flat" cmpd="sng" w="1905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Azerbaijan</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50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13,900,000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139,000,000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470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Georgia</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50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5,100,000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51,000,000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470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Kazakhstan</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50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20,800,000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208,000,000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r>
              <a:tr h="959325">
                <a:tc rowSpan="2">
                  <a:txBody>
                    <a:bodyPr/>
                    <a:lstStyle/>
                    <a:p>
                      <a:pPr indent="0" lvl="0" marL="0" marR="0" rtl="0" algn="l">
                        <a:lnSpc>
                          <a:spcPct val="107000"/>
                        </a:lnSpc>
                        <a:spcBef>
                          <a:spcPts val="0"/>
                        </a:spcBef>
                        <a:spcAft>
                          <a:spcPts val="0"/>
                        </a:spcAft>
                        <a:buNone/>
                      </a:pPr>
                      <a:r>
                        <a:rPr b="1" lang="en-GB" sz="1200">
                          <a:solidFill>
                            <a:srgbClr val="000000"/>
                          </a:solidFill>
                          <a:latin typeface="Arial"/>
                          <a:ea typeface="Arial"/>
                          <a:cs typeface="Arial"/>
                          <a:sym typeface="Arial"/>
                        </a:rPr>
                        <a:t>Insufficient data</a:t>
                      </a:r>
                      <a:endParaRPr sz="1200">
                        <a:latin typeface="Arial"/>
                        <a:ea typeface="Arial"/>
                        <a:cs typeface="Arial"/>
                        <a:sym typeface="Arial"/>
                      </a:endParaRPr>
                    </a:p>
                  </a:txBody>
                  <a:tcPr marT="0" marB="0" marR="11875" marL="11875">
                    <a:lnL cap="flat" cmpd="sng" w="1905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People’s Republic of China (Inner Mongolia Autonomous Region and Xinjiang Uyghur Autonomous Region)</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50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21470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Turkmenistan</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905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3,400,000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200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905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34,000,000</a:t>
                      </a:r>
                      <a:endParaRPr sz="1200">
                        <a:latin typeface="Arial"/>
                        <a:ea typeface="Arial"/>
                        <a:cs typeface="Arial"/>
                        <a:sym typeface="Arial"/>
                      </a:endParaRPr>
                    </a:p>
                  </a:txBody>
                  <a:tcPr marT="0" marB="0" marR="11875" marL="11875">
                    <a:lnL cap="flat" cmpd="sng" w="9525">
                      <a:solidFill>
                        <a:srgbClr val="000000">
                          <a:alpha val="0"/>
                        </a:srgbClr>
                      </a:solidFill>
                      <a:prstDash val="solid"/>
                      <a:round/>
                      <a:headEnd len="sm" w="sm" type="none"/>
                      <a:tailEnd len="sm" w="sm" type="none"/>
                    </a:lnL>
                    <a:lnR cap="flat" cmpd="sng" w="1905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
        <p:nvSpPr>
          <p:cNvPr id="500" name="Google Shape;500;p18"/>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501" name="Google Shape;501;p18"/>
          <p:cNvSpPr/>
          <p:nvPr/>
        </p:nvSpPr>
        <p:spPr>
          <a:xfrm>
            <a:off x="4235451" y="1169086"/>
            <a:ext cx="184731" cy="646331"/>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br>
              <a:rPr lang="en-GB" sz="1800">
                <a:solidFill>
                  <a:schemeClr val="dk1"/>
                </a:solidFill>
                <a:latin typeface="Arial"/>
                <a:ea typeface="Arial"/>
                <a:cs typeface="Arial"/>
                <a:sym typeface="Arial"/>
              </a:rPr>
            </a:br>
            <a:endParaRPr sz="1800">
              <a:solidFill>
                <a:schemeClr val="dk1"/>
              </a:solidFill>
              <a:latin typeface="Arial"/>
              <a:ea typeface="Arial"/>
              <a:cs typeface="Arial"/>
              <a:sym typeface="Arial"/>
            </a:endParaRPr>
          </a:p>
        </p:txBody>
      </p:sp>
      <p:sp>
        <p:nvSpPr>
          <p:cNvPr id="502" name="Google Shape;502;p18"/>
          <p:cNvSpPr/>
          <p:nvPr/>
        </p:nvSpPr>
        <p:spPr>
          <a:xfrm>
            <a:off x="794426" y="5745995"/>
            <a:ext cx="8229599" cy="200055"/>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lang="en-GB" sz="700">
                <a:solidFill>
                  <a:schemeClr val="dk1"/>
                </a:solidFill>
                <a:latin typeface="Arial"/>
                <a:ea typeface="Arial"/>
                <a:cs typeface="Arial"/>
                <a:sym typeface="Arial"/>
              </a:rPr>
              <a:t>The People’s Republic of China (PRC) Inner Mongolia Autonomous Region and PRC Xinjiang Uyghur Autonomous Region are modelled together under a single model.</a:t>
            </a:r>
            <a:endParaRPr sz="1200">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6" name="Shape 506"/>
        <p:cNvGrpSpPr/>
        <p:nvPr/>
      </p:nvGrpSpPr>
      <p:grpSpPr>
        <a:xfrm>
          <a:off x="0" y="0"/>
          <a:ext cx="0" cy="0"/>
          <a:chOff x="0" y="0"/>
          <a:chExt cx="0" cy="0"/>
        </a:xfrm>
      </p:grpSpPr>
      <p:sp>
        <p:nvSpPr>
          <p:cNvPr id="507" name="Google Shape;507;p19"/>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Country Models – Flood Risk</a:t>
            </a:r>
            <a:endParaRPr/>
          </a:p>
        </p:txBody>
      </p:sp>
      <p:sp>
        <p:nvSpPr>
          <p:cNvPr id="508" name="Google Shape;508;p19"/>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graphicFrame>
        <p:nvGraphicFramePr>
          <p:cNvPr id="509" name="Google Shape;509;p19"/>
          <p:cNvGraphicFramePr/>
          <p:nvPr/>
        </p:nvGraphicFramePr>
        <p:xfrm>
          <a:off x="857655" y="1228094"/>
          <a:ext cx="3000000" cy="3000000"/>
        </p:xfrm>
        <a:graphic>
          <a:graphicData uri="http://schemas.openxmlformats.org/drawingml/2006/table">
            <a:tbl>
              <a:tblPr>
                <a:noFill/>
                <a:tableStyleId>{AA067BD5-0C92-4DB7-B834-DD08F9E64B0E}</a:tableStyleId>
              </a:tblPr>
              <a:tblGrid>
                <a:gridCol w="2208550"/>
                <a:gridCol w="2396625"/>
                <a:gridCol w="1419375"/>
                <a:gridCol w="1466800"/>
                <a:gridCol w="1492675"/>
                <a:gridCol w="1492675"/>
              </a:tblGrid>
              <a:tr h="277575">
                <a:tc gridSpan="6">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Flood</a:t>
                      </a:r>
                      <a:endParaRPr sz="1200">
                        <a:latin typeface="Arial"/>
                        <a:ea typeface="Arial"/>
                        <a:cs typeface="Arial"/>
                        <a:sym typeface="Arial"/>
                      </a:endParaRPr>
                    </a:p>
                  </a:txBody>
                  <a:tcPr marT="0" marB="0" marR="44900" marL="449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solidFill>
                  </a:tcPr>
                </a:tc>
                <a:tc hMerge="1"/>
                <a:tc hMerge="1"/>
                <a:tc hMerge="1"/>
                <a:tc hMerge="1"/>
                <a:tc hMerge="1"/>
              </a:tr>
              <a:tr h="674425">
                <a:tc>
                  <a:txBody>
                    <a:bodyPr/>
                    <a:lstStyle/>
                    <a:p>
                      <a:pPr indent="0" lvl="0" marL="0" marR="0" rtl="0" algn="l">
                        <a:lnSpc>
                          <a:spcPct val="107000"/>
                        </a:lnSpc>
                        <a:spcBef>
                          <a:spcPts val="0"/>
                        </a:spcBef>
                        <a:spcAft>
                          <a:spcPts val="0"/>
                        </a:spcAft>
                        <a:buNone/>
                      </a:pPr>
                      <a:r>
                        <a:rPr b="1" lang="en-GB" sz="1200">
                          <a:solidFill>
                            <a:srgbClr val="FFFFFF"/>
                          </a:solidFill>
                          <a:latin typeface="Arial"/>
                          <a:ea typeface="Arial"/>
                          <a:cs typeface="Arial"/>
                          <a:sym typeface="Arial"/>
                        </a:rPr>
                        <a:t>Group Name</a:t>
                      </a:r>
                      <a:endParaRPr sz="1200">
                        <a:latin typeface="Arial"/>
                        <a:ea typeface="Arial"/>
                        <a:cs typeface="Arial"/>
                        <a:sym typeface="Arial"/>
                      </a:endParaRPr>
                    </a:p>
                  </a:txBody>
                  <a:tcPr marT="0" marB="0" marR="44900" marL="44900">
                    <a:lnL cap="flat" cmpd="sng" w="1270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solidFill>
                  </a:tcPr>
                </a:tc>
                <a:tc>
                  <a:txBody>
                    <a:bodyPr/>
                    <a:lstStyle/>
                    <a:p>
                      <a:pPr indent="0" lvl="0" marL="0" marR="0" rtl="0" algn="l">
                        <a:lnSpc>
                          <a:spcPct val="107000"/>
                        </a:lnSpc>
                        <a:spcBef>
                          <a:spcPts val="0"/>
                        </a:spcBef>
                        <a:spcAft>
                          <a:spcPts val="0"/>
                        </a:spcAft>
                        <a:buNone/>
                      </a:pPr>
                      <a:r>
                        <a:rPr b="1" lang="en-GB" sz="1200">
                          <a:solidFill>
                            <a:srgbClr val="FFFFFF"/>
                          </a:solidFill>
                          <a:latin typeface="Arial"/>
                          <a:ea typeface="Arial"/>
                          <a:cs typeface="Arial"/>
                          <a:sym typeface="Arial"/>
                        </a:rPr>
                        <a:t>Countries</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0000"/>
                    </a:solidFill>
                  </a:tcPr>
                </a:tc>
                <a:tc>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Annual Attachment Probability</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0000"/>
                    </a:solidFill>
                  </a:tcPr>
                </a:tc>
                <a:tc>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Minimum Pay-out at Attachment (US$)</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0000"/>
                    </a:solidFill>
                  </a:tcPr>
                </a:tc>
                <a:tc>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Annual Detachment Probability</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0000"/>
                    </a:solidFill>
                  </a:tcPr>
                </a:tc>
                <a:tc>
                  <a:txBody>
                    <a:bodyPr/>
                    <a:lstStyle/>
                    <a:p>
                      <a:pPr indent="0" lvl="0" marL="0" marR="0" rtl="0" algn="ctr">
                        <a:lnSpc>
                          <a:spcPct val="107000"/>
                        </a:lnSpc>
                        <a:spcBef>
                          <a:spcPts val="0"/>
                        </a:spcBef>
                        <a:spcAft>
                          <a:spcPts val="0"/>
                        </a:spcAft>
                        <a:buNone/>
                      </a:pPr>
                      <a:r>
                        <a:rPr b="1" lang="en-GB" sz="1200">
                          <a:solidFill>
                            <a:srgbClr val="FFFFFF"/>
                          </a:solidFill>
                          <a:latin typeface="Arial"/>
                          <a:ea typeface="Arial"/>
                          <a:cs typeface="Arial"/>
                          <a:sym typeface="Arial"/>
                        </a:rPr>
                        <a:t>Bond size </a:t>
                      </a:r>
                      <a:br>
                        <a:rPr b="1" lang="en-GB" sz="1200">
                          <a:solidFill>
                            <a:srgbClr val="FFFFFF"/>
                          </a:solidFill>
                          <a:latin typeface="Arial"/>
                          <a:ea typeface="Arial"/>
                          <a:cs typeface="Arial"/>
                          <a:sym typeface="Arial"/>
                        </a:rPr>
                      </a:br>
                      <a:r>
                        <a:rPr b="1" lang="en-GB" sz="1200">
                          <a:solidFill>
                            <a:srgbClr val="FFFFFF"/>
                          </a:solidFill>
                          <a:latin typeface="Arial"/>
                          <a:ea typeface="Arial"/>
                          <a:cs typeface="Arial"/>
                          <a:sym typeface="Arial"/>
                        </a:rPr>
                        <a:t>(US$)</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0000"/>
                    </a:solidFill>
                  </a:tcPr>
                </a:tc>
              </a:tr>
              <a:tr h="168600">
                <a:tc rowSpan="2">
                  <a:txBody>
                    <a:bodyPr/>
                    <a:lstStyle/>
                    <a:p>
                      <a:pPr indent="0" lvl="0" marL="0" marR="0" rtl="0" algn="l">
                        <a:lnSpc>
                          <a:spcPct val="107000"/>
                        </a:lnSpc>
                        <a:spcBef>
                          <a:spcPts val="0"/>
                        </a:spcBef>
                        <a:spcAft>
                          <a:spcPts val="0"/>
                        </a:spcAft>
                        <a:buNone/>
                      </a:pPr>
                      <a:r>
                        <a:rPr b="1" lang="en-GB" sz="1200">
                          <a:solidFill>
                            <a:srgbClr val="000000"/>
                          </a:solidFill>
                          <a:latin typeface="Arial"/>
                          <a:ea typeface="Arial"/>
                          <a:cs typeface="Arial"/>
                          <a:sym typeface="Arial"/>
                        </a:rPr>
                        <a:t>Critically Insufficient Financing (</a:t>
                      </a:r>
                      <a:r>
                        <a:rPr lang="en-GB" sz="1200">
                          <a:solidFill>
                            <a:srgbClr val="000000"/>
                          </a:solidFill>
                          <a:latin typeface="Arial"/>
                          <a:ea typeface="Arial"/>
                          <a:cs typeface="Arial"/>
                          <a:sym typeface="Arial"/>
                        </a:rPr>
                        <a:t>80% or more of AALs from floods and earthquakes are not covered by ex-ante mechanisms)</a:t>
                      </a:r>
                      <a:endParaRPr sz="1200">
                        <a:latin typeface="Arial"/>
                        <a:ea typeface="Arial"/>
                        <a:cs typeface="Arial"/>
                        <a:sym typeface="Arial"/>
                      </a:endParaRPr>
                    </a:p>
                  </a:txBody>
                  <a:tcPr marT="0" marB="0" marR="44900" marL="44900" anchor="ctr">
                    <a:lnL cap="flat" cmpd="sng" w="1270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Pakistan</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5</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4305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Tajikistan</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5</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12,500,000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125,000,000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r>
              <a:tr h="168600">
                <a:tc rowSpan="3">
                  <a:txBody>
                    <a:bodyPr/>
                    <a:lstStyle/>
                    <a:p>
                      <a:pPr indent="0" lvl="0" marL="0" marR="0" rtl="0" algn="l">
                        <a:lnSpc>
                          <a:spcPct val="107000"/>
                        </a:lnSpc>
                        <a:spcBef>
                          <a:spcPts val="0"/>
                        </a:spcBef>
                        <a:spcAft>
                          <a:spcPts val="0"/>
                        </a:spcAft>
                        <a:buNone/>
                      </a:pPr>
                      <a:r>
                        <a:rPr b="1" lang="en-GB" sz="1200">
                          <a:solidFill>
                            <a:srgbClr val="000000"/>
                          </a:solidFill>
                          <a:latin typeface="Arial"/>
                          <a:ea typeface="Arial"/>
                          <a:cs typeface="Arial"/>
                          <a:sym typeface="Arial"/>
                        </a:rPr>
                        <a:t>Weak Financing</a:t>
                      </a:r>
                      <a:br>
                        <a:rPr lang="en-GB" sz="1200">
                          <a:solidFill>
                            <a:srgbClr val="000000"/>
                          </a:solidFill>
                          <a:latin typeface="Arial"/>
                          <a:ea typeface="Arial"/>
                          <a:cs typeface="Arial"/>
                          <a:sym typeface="Arial"/>
                        </a:rPr>
                      </a:br>
                      <a:r>
                        <a:rPr lang="en-GB" sz="1200">
                          <a:solidFill>
                            <a:srgbClr val="000000"/>
                          </a:solidFill>
                          <a:latin typeface="Arial"/>
                          <a:ea typeface="Arial"/>
                          <a:cs typeface="Arial"/>
                          <a:sym typeface="Arial"/>
                        </a:rPr>
                        <a:t>(~0%-80% of AAL not covered by ex-ante mechanisms)*</a:t>
                      </a:r>
                      <a:endParaRPr sz="1200">
                        <a:latin typeface="Arial"/>
                        <a:ea typeface="Arial"/>
                        <a:cs typeface="Arial"/>
                        <a:sym typeface="Arial"/>
                      </a:endParaRPr>
                    </a:p>
                  </a:txBody>
                  <a:tcPr marT="0" marB="0" marR="44900" marL="44900">
                    <a:lnL cap="flat" cmpd="sng" w="1270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Kyrgyz Republic</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15,600,000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156,000,000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6860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Mongolia</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8,800,000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88,000,000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37225">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Uzbekistan</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r>
              <a:tr h="168600">
                <a:tc rowSpan="3">
                  <a:txBody>
                    <a:bodyPr/>
                    <a:lstStyle/>
                    <a:p>
                      <a:pPr indent="0" lvl="0" marL="0" marR="0" rtl="0" algn="l">
                        <a:lnSpc>
                          <a:spcPct val="107000"/>
                        </a:lnSpc>
                        <a:spcBef>
                          <a:spcPts val="0"/>
                        </a:spcBef>
                        <a:spcAft>
                          <a:spcPts val="0"/>
                        </a:spcAft>
                        <a:buNone/>
                      </a:pPr>
                      <a:r>
                        <a:rPr b="1" lang="en-GB" sz="1200">
                          <a:solidFill>
                            <a:srgbClr val="000000"/>
                          </a:solidFill>
                          <a:latin typeface="Arial"/>
                          <a:ea typeface="Arial"/>
                          <a:cs typeface="Arial"/>
                          <a:sym typeface="Arial"/>
                        </a:rPr>
                        <a:t>Modest Financing</a:t>
                      </a:r>
                      <a:br>
                        <a:rPr lang="en-GB" sz="1200">
                          <a:solidFill>
                            <a:srgbClr val="000000"/>
                          </a:solidFill>
                          <a:latin typeface="Arial"/>
                          <a:ea typeface="Arial"/>
                          <a:cs typeface="Arial"/>
                          <a:sym typeface="Arial"/>
                        </a:rPr>
                      </a:br>
                      <a:r>
                        <a:rPr lang="en-GB" sz="1200">
                          <a:solidFill>
                            <a:srgbClr val="000000"/>
                          </a:solidFill>
                          <a:latin typeface="Arial"/>
                          <a:ea typeface="Arial"/>
                          <a:cs typeface="Arial"/>
                          <a:sym typeface="Arial"/>
                        </a:rPr>
                        <a:t>(AALs from flood and earthquakes are covered)</a:t>
                      </a:r>
                      <a:endParaRPr sz="1200">
                        <a:latin typeface="Arial"/>
                        <a:ea typeface="Arial"/>
                        <a:cs typeface="Arial"/>
                        <a:sym typeface="Arial"/>
                      </a:endParaRPr>
                    </a:p>
                  </a:txBody>
                  <a:tcPr marT="0" marB="0" marR="44900" marL="44900">
                    <a:lnL cap="flat" cmpd="sng" w="1270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Azerbaijan</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15</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7,900,000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79,000,000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6860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Georgia</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15</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3,400,000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34,000,000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37225">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Kazakhstan</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15</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r>
              <a:tr h="843050">
                <a:tc rowSpan="2">
                  <a:txBody>
                    <a:bodyPr/>
                    <a:lstStyle/>
                    <a:p>
                      <a:pPr indent="0" lvl="0" marL="0" marR="0" rtl="0" algn="l">
                        <a:lnSpc>
                          <a:spcPct val="107000"/>
                        </a:lnSpc>
                        <a:spcBef>
                          <a:spcPts val="0"/>
                        </a:spcBef>
                        <a:spcAft>
                          <a:spcPts val="0"/>
                        </a:spcAft>
                        <a:buNone/>
                      </a:pPr>
                      <a:r>
                        <a:rPr b="1" lang="en-GB" sz="1200">
                          <a:solidFill>
                            <a:srgbClr val="000000"/>
                          </a:solidFill>
                          <a:latin typeface="Arial"/>
                          <a:ea typeface="Arial"/>
                          <a:cs typeface="Arial"/>
                          <a:sym typeface="Arial"/>
                        </a:rPr>
                        <a:t>Insufficient data</a:t>
                      </a:r>
                      <a:endParaRPr sz="1200">
                        <a:latin typeface="Arial"/>
                        <a:ea typeface="Arial"/>
                        <a:cs typeface="Arial"/>
                        <a:sym typeface="Arial"/>
                      </a:endParaRPr>
                    </a:p>
                  </a:txBody>
                  <a:tcPr marT="0" marB="0" marR="44900" marL="44900">
                    <a:lnL cap="flat" cmpd="sng" w="12700">
                      <a:solidFill>
                        <a:srgbClr val="000000"/>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People’s Republic of China (Inner Mongolia Autonomous Region and Xinjiang Uyghur Autonomous Region)</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15</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250,000,000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68600">
                <a:tc vMerge="1"/>
                <a:tc>
                  <a:txBody>
                    <a:bodyPr/>
                    <a:lstStyle/>
                    <a:p>
                      <a:pPr indent="0" lvl="0" marL="0" marR="0" rtl="0" algn="l">
                        <a:lnSpc>
                          <a:spcPct val="107000"/>
                        </a:lnSpc>
                        <a:spcBef>
                          <a:spcPts val="0"/>
                        </a:spcBef>
                        <a:spcAft>
                          <a:spcPts val="0"/>
                        </a:spcAft>
                        <a:buNone/>
                      </a:pPr>
                      <a:r>
                        <a:rPr lang="en-GB" sz="1200">
                          <a:solidFill>
                            <a:srgbClr val="000000"/>
                          </a:solidFill>
                          <a:latin typeface="Arial"/>
                          <a:ea typeface="Arial"/>
                          <a:cs typeface="Arial"/>
                          <a:sym typeface="Arial"/>
                        </a:rPr>
                        <a:t>Turkmenistan</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5</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18,300,000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 in 100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7000"/>
                        </a:lnSpc>
                        <a:spcBef>
                          <a:spcPts val="0"/>
                        </a:spcBef>
                        <a:spcAft>
                          <a:spcPts val="0"/>
                        </a:spcAft>
                        <a:buNone/>
                      </a:pPr>
                      <a:r>
                        <a:rPr lang="en-GB" sz="1200">
                          <a:solidFill>
                            <a:srgbClr val="000000"/>
                          </a:solidFill>
                          <a:latin typeface="Arial"/>
                          <a:ea typeface="Arial"/>
                          <a:cs typeface="Arial"/>
                          <a:sym typeface="Arial"/>
                        </a:rPr>
                        <a:t>183,000,000</a:t>
                      </a:r>
                      <a:endParaRPr sz="1200">
                        <a:latin typeface="Arial"/>
                        <a:ea typeface="Arial"/>
                        <a:cs typeface="Arial"/>
                        <a:sym typeface="Arial"/>
                      </a:endParaRPr>
                    </a:p>
                  </a:txBody>
                  <a:tcPr marT="0" marB="0" marR="44900" marL="44900">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2"/>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Objectives</a:t>
            </a:r>
            <a:endParaRPr/>
          </a:p>
        </p:txBody>
      </p:sp>
      <p:sp>
        <p:nvSpPr>
          <p:cNvPr id="308" name="Google Shape;308;p2"/>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grpSp>
        <p:nvGrpSpPr>
          <p:cNvPr id="309" name="Google Shape;309;p2"/>
          <p:cNvGrpSpPr/>
          <p:nvPr/>
        </p:nvGrpSpPr>
        <p:grpSpPr>
          <a:xfrm>
            <a:off x="1423797" y="1296525"/>
            <a:ext cx="9650603" cy="1249075"/>
            <a:chOff x="2812195" y="1524139"/>
            <a:chExt cx="3429420" cy="1582907"/>
          </a:xfrm>
        </p:grpSpPr>
        <p:sp>
          <p:nvSpPr>
            <p:cNvPr id="310" name="Google Shape;310;p2"/>
            <p:cNvSpPr/>
            <p:nvPr/>
          </p:nvSpPr>
          <p:spPr>
            <a:xfrm>
              <a:off x="2812195" y="1524139"/>
              <a:ext cx="3429420" cy="1582907"/>
            </a:xfrm>
            <a:prstGeom prst="rect">
              <a:avLst/>
            </a:prstGeom>
            <a:solidFill>
              <a:srgbClr val="9FA3A6"/>
            </a:solidFill>
            <a:ln>
              <a:noFill/>
            </a:ln>
          </p:spPr>
          <p:txBody>
            <a:bodyPr anchorCtr="0" anchor="ctr" bIns="36000" lIns="91425" spcFirstLastPara="1" rIns="36000"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311" name="Google Shape;311;p2"/>
            <p:cNvSpPr/>
            <p:nvPr/>
          </p:nvSpPr>
          <p:spPr>
            <a:xfrm>
              <a:off x="2822178" y="1754108"/>
              <a:ext cx="3361747" cy="1072330"/>
            </a:xfrm>
            <a:prstGeom prst="rect">
              <a:avLst/>
            </a:prstGeom>
            <a:noFill/>
            <a:ln>
              <a:noFill/>
            </a:ln>
          </p:spPr>
          <p:txBody>
            <a:bodyPr anchorCtr="0" anchor="ctr" bIns="36000" lIns="72000" spcFirstLastPara="1" rIns="36000" wrap="square" tIns="72000">
              <a:noAutofit/>
            </a:bodyPr>
            <a:lstStyle/>
            <a:p>
              <a:pPr indent="-363538" lvl="0" marL="363538" marR="0" rtl="0" algn="l">
                <a:spcBef>
                  <a:spcPts val="0"/>
                </a:spcBef>
                <a:spcAft>
                  <a:spcPts val="0"/>
                </a:spcAft>
                <a:buNone/>
              </a:pPr>
              <a:r>
                <a:rPr lang="en-GB" sz="4000">
                  <a:solidFill>
                    <a:schemeClr val="lt1"/>
                  </a:solidFill>
                  <a:latin typeface="Arial"/>
                  <a:ea typeface="Arial"/>
                  <a:cs typeface="Arial"/>
                  <a:sym typeface="Arial"/>
                </a:rPr>
                <a:t>1. </a:t>
              </a:r>
              <a:r>
                <a:rPr lang="en-GB" sz="2400">
                  <a:solidFill>
                    <a:schemeClr val="lt1"/>
                  </a:solidFill>
                  <a:latin typeface="Arial"/>
                  <a:ea typeface="Arial"/>
                  <a:cs typeface="Arial"/>
                  <a:sym typeface="Arial"/>
                </a:rPr>
                <a:t>Overview of insurance linked securities and disaster relief bonds</a:t>
              </a:r>
              <a:endParaRPr sz="1400">
                <a:solidFill>
                  <a:schemeClr val="lt1"/>
                </a:solidFill>
                <a:latin typeface="Arial"/>
                <a:ea typeface="Arial"/>
                <a:cs typeface="Arial"/>
                <a:sym typeface="Arial"/>
              </a:endParaRPr>
            </a:p>
          </p:txBody>
        </p:sp>
      </p:grpSp>
      <p:grpSp>
        <p:nvGrpSpPr>
          <p:cNvPr id="312" name="Google Shape;312;p2"/>
          <p:cNvGrpSpPr/>
          <p:nvPr/>
        </p:nvGrpSpPr>
        <p:grpSpPr>
          <a:xfrm>
            <a:off x="1668850" y="2545601"/>
            <a:ext cx="9356146" cy="1172397"/>
            <a:chOff x="884686" y="2640319"/>
            <a:chExt cx="7649641" cy="965072"/>
          </a:xfrm>
        </p:grpSpPr>
        <p:sp>
          <p:nvSpPr>
            <p:cNvPr id="313" name="Google Shape;313;p2"/>
            <p:cNvSpPr/>
            <p:nvPr/>
          </p:nvSpPr>
          <p:spPr>
            <a:xfrm>
              <a:off x="884686" y="2640319"/>
              <a:ext cx="7649641" cy="965072"/>
            </a:xfrm>
            <a:prstGeom prst="rect">
              <a:avLst/>
            </a:prstGeom>
            <a:solidFill>
              <a:schemeClr val="accent3"/>
            </a:solidFill>
            <a:ln>
              <a:noFill/>
            </a:ln>
          </p:spPr>
          <p:txBody>
            <a:bodyPr anchorCtr="0" anchor="ctr" bIns="36000" lIns="91425" spcFirstLastPara="1" rIns="36000"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314" name="Google Shape;314;p2"/>
            <p:cNvSpPr/>
            <p:nvPr/>
          </p:nvSpPr>
          <p:spPr>
            <a:xfrm>
              <a:off x="1140532" y="2721786"/>
              <a:ext cx="7346111" cy="658801"/>
            </a:xfrm>
            <a:prstGeom prst="rect">
              <a:avLst/>
            </a:prstGeom>
            <a:solidFill>
              <a:schemeClr val="accent3"/>
            </a:solidFill>
            <a:ln>
              <a:noFill/>
            </a:ln>
          </p:spPr>
          <p:txBody>
            <a:bodyPr anchorCtr="0" anchor="ctr" bIns="36000" lIns="72000" spcFirstLastPara="1" rIns="36000" wrap="square" tIns="72000">
              <a:noAutofit/>
            </a:bodyPr>
            <a:lstStyle/>
            <a:p>
              <a:pPr indent="-536575" lvl="0" marL="536575" marR="0" rtl="0" algn="l">
                <a:spcBef>
                  <a:spcPts val="0"/>
                </a:spcBef>
                <a:spcAft>
                  <a:spcPts val="0"/>
                </a:spcAft>
                <a:buNone/>
              </a:pPr>
              <a:r>
                <a:rPr lang="en-GB" sz="4000">
                  <a:solidFill>
                    <a:schemeClr val="lt1"/>
                  </a:solidFill>
                  <a:latin typeface="Arial"/>
                  <a:ea typeface="Arial"/>
                  <a:cs typeface="Arial"/>
                  <a:sym typeface="Arial"/>
                </a:rPr>
                <a:t>2. </a:t>
              </a:r>
              <a:r>
                <a:rPr lang="en-GB" sz="2400">
                  <a:solidFill>
                    <a:schemeClr val="lt1"/>
                  </a:solidFill>
                  <a:latin typeface="Arial"/>
                  <a:ea typeface="Arial"/>
                  <a:cs typeface="Arial"/>
                  <a:sym typeface="Arial"/>
                </a:rPr>
                <a:t>Present opportunities and options for disaster relief bonds in Central Asia</a:t>
              </a:r>
              <a:endParaRPr sz="1400">
                <a:solidFill>
                  <a:schemeClr val="lt1"/>
                </a:solidFill>
                <a:latin typeface="Arial"/>
                <a:ea typeface="Arial"/>
                <a:cs typeface="Arial"/>
                <a:sym typeface="Arial"/>
              </a:endParaRPr>
            </a:p>
          </p:txBody>
        </p:sp>
      </p:grpSp>
      <p:grpSp>
        <p:nvGrpSpPr>
          <p:cNvPr id="315" name="Google Shape;315;p2"/>
          <p:cNvGrpSpPr/>
          <p:nvPr/>
        </p:nvGrpSpPr>
        <p:grpSpPr>
          <a:xfrm>
            <a:off x="2009510" y="3711964"/>
            <a:ext cx="8959268" cy="1041288"/>
            <a:chOff x="2099431" y="4634900"/>
            <a:chExt cx="6587369" cy="1297348"/>
          </a:xfrm>
        </p:grpSpPr>
        <p:sp>
          <p:nvSpPr>
            <p:cNvPr id="316" name="Google Shape;316;p2"/>
            <p:cNvSpPr/>
            <p:nvPr/>
          </p:nvSpPr>
          <p:spPr>
            <a:xfrm>
              <a:off x="2099431" y="4634900"/>
              <a:ext cx="6587369" cy="1297348"/>
            </a:xfrm>
            <a:prstGeom prst="rect">
              <a:avLst/>
            </a:prstGeom>
            <a:solidFill>
              <a:srgbClr val="7030A0"/>
            </a:solidFill>
            <a:ln>
              <a:noFill/>
            </a:ln>
          </p:spPr>
          <p:txBody>
            <a:bodyPr anchorCtr="0" anchor="ctr" bIns="36000" lIns="91425" spcFirstLastPara="1" rIns="36000"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317" name="Google Shape;317;p2"/>
            <p:cNvSpPr/>
            <p:nvPr/>
          </p:nvSpPr>
          <p:spPr>
            <a:xfrm>
              <a:off x="2333170" y="4807705"/>
              <a:ext cx="6236094" cy="829980"/>
            </a:xfrm>
            <a:prstGeom prst="rect">
              <a:avLst/>
            </a:prstGeom>
            <a:solidFill>
              <a:srgbClr val="7030A0"/>
            </a:solidFill>
            <a:ln>
              <a:noFill/>
            </a:ln>
          </p:spPr>
          <p:txBody>
            <a:bodyPr anchorCtr="0" anchor="ctr" bIns="36000" lIns="72000" spcFirstLastPara="1" rIns="36000" wrap="square" tIns="72000">
              <a:noAutofit/>
            </a:bodyPr>
            <a:lstStyle/>
            <a:p>
              <a:pPr indent="-363538" lvl="0" marL="363538" marR="0" rtl="0" algn="l">
                <a:spcBef>
                  <a:spcPts val="0"/>
                </a:spcBef>
                <a:spcAft>
                  <a:spcPts val="0"/>
                </a:spcAft>
                <a:buNone/>
              </a:pPr>
              <a:r>
                <a:rPr lang="en-GB" sz="4000">
                  <a:solidFill>
                    <a:schemeClr val="lt1"/>
                  </a:solidFill>
                  <a:latin typeface="Arial"/>
                  <a:ea typeface="Arial"/>
                  <a:cs typeface="Arial"/>
                  <a:sym typeface="Arial"/>
                </a:rPr>
                <a:t>3. </a:t>
              </a:r>
              <a:r>
                <a:rPr lang="en-GB" sz="2400">
                  <a:solidFill>
                    <a:schemeClr val="lt1"/>
                  </a:solidFill>
                  <a:latin typeface="Arial"/>
                  <a:ea typeface="Arial"/>
                  <a:cs typeface="Arial"/>
                  <a:sym typeface="Arial"/>
                </a:rPr>
                <a:t>Share risk modelling and pricing options </a:t>
              </a:r>
              <a:endParaRPr sz="1400">
                <a:solidFill>
                  <a:schemeClr val="lt1"/>
                </a:solidFill>
                <a:latin typeface="Arial"/>
                <a:ea typeface="Arial"/>
                <a:cs typeface="Arial"/>
                <a:sym typeface="Arial"/>
              </a:endParaRPr>
            </a:p>
          </p:txBody>
        </p:sp>
      </p:grpSp>
      <p:grpSp>
        <p:nvGrpSpPr>
          <p:cNvPr id="318" name="Google Shape;318;p2"/>
          <p:cNvGrpSpPr/>
          <p:nvPr/>
        </p:nvGrpSpPr>
        <p:grpSpPr>
          <a:xfrm>
            <a:off x="2436168" y="4753252"/>
            <a:ext cx="8457482" cy="1116000"/>
            <a:chOff x="2099431" y="4634900"/>
            <a:chExt cx="6587369" cy="1297348"/>
          </a:xfrm>
        </p:grpSpPr>
        <p:sp>
          <p:nvSpPr>
            <p:cNvPr id="319" name="Google Shape;319;p2"/>
            <p:cNvSpPr/>
            <p:nvPr/>
          </p:nvSpPr>
          <p:spPr>
            <a:xfrm>
              <a:off x="2099431" y="4634900"/>
              <a:ext cx="6587369" cy="1297348"/>
            </a:xfrm>
            <a:prstGeom prst="rect">
              <a:avLst/>
            </a:prstGeom>
            <a:solidFill>
              <a:schemeClr val="accent5"/>
            </a:solidFill>
            <a:ln>
              <a:noFill/>
            </a:ln>
          </p:spPr>
          <p:txBody>
            <a:bodyPr anchorCtr="0" anchor="ctr" bIns="36000" lIns="91425" spcFirstLastPara="1" rIns="36000" wrap="square" tIns="45700">
              <a:noAutofit/>
            </a:bodyPr>
            <a:lstStyle/>
            <a:p>
              <a:pPr indent="0" lvl="0" marL="0" marR="0" rtl="0" algn="l">
                <a:spcBef>
                  <a:spcPts val="0"/>
                </a:spcBef>
                <a:spcAft>
                  <a:spcPts val="0"/>
                </a:spcAft>
                <a:buNone/>
              </a:pPr>
              <a:r>
                <a:t/>
              </a:r>
              <a:endParaRPr sz="1800">
                <a:solidFill>
                  <a:schemeClr val="lt1"/>
                </a:solidFill>
                <a:latin typeface="Arial"/>
                <a:ea typeface="Arial"/>
                <a:cs typeface="Arial"/>
                <a:sym typeface="Arial"/>
              </a:endParaRPr>
            </a:p>
          </p:txBody>
        </p:sp>
        <p:sp>
          <p:nvSpPr>
            <p:cNvPr id="320" name="Google Shape;320;p2"/>
            <p:cNvSpPr/>
            <p:nvPr/>
          </p:nvSpPr>
          <p:spPr>
            <a:xfrm>
              <a:off x="2333170" y="4807704"/>
              <a:ext cx="6229120" cy="829980"/>
            </a:xfrm>
            <a:prstGeom prst="rect">
              <a:avLst/>
            </a:prstGeom>
            <a:solidFill>
              <a:schemeClr val="accent5"/>
            </a:solidFill>
            <a:ln>
              <a:noFill/>
            </a:ln>
          </p:spPr>
          <p:txBody>
            <a:bodyPr anchorCtr="0" anchor="ctr" bIns="36000" lIns="72000" spcFirstLastPara="1" rIns="36000" wrap="square" tIns="72000">
              <a:noAutofit/>
            </a:bodyPr>
            <a:lstStyle/>
            <a:p>
              <a:pPr indent="-363538" lvl="0" marL="363538" marR="0" rtl="0" algn="l">
                <a:spcBef>
                  <a:spcPts val="0"/>
                </a:spcBef>
                <a:spcAft>
                  <a:spcPts val="0"/>
                </a:spcAft>
                <a:buNone/>
              </a:pPr>
              <a:r>
                <a:rPr lang="en-GB" sz="4000">
                  <a:solidFill>
                    <a:schemeClr val="lt1"/>
                  </a:solidFill>
                  <a:latin typeface="Arial"/>
                  <a:ea typeface="Arial"/>
                  <a:cs typeface="Arial"/>
                  <a:sym typeface="Arial"/>
                </a:rPr>
                <a:t>4. </a:t>
              </a:r>
              <a:r>
                <a:rPr lang="en-GB" sz="2400">
                  <a:solidFill>
                    <a:schemeClr val="lt1"/>
                  </a:solidFill>
                  <a:latin typeface="Arial"/>
                  <a:ea typeface="Arial"/>
                  <a:cs typeface="Arial"/>
                  <a:sym typeface="Arial"/>
                </a:rPr>
                <a:t>Outline roadmap for implementation</a:t>
              </a:r>
              <a:endParaRPr sz="1400">
                <a:solidFill>
                  <a:schemeClr val="lt1"/>
                </a:solidFill>
                <a:latin typeface="Arial"/>
                <a:ea typeface="Arial"/>
                <a:cs typeface="Arial"/>
                <a:sym typeface="Arial"/>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513" name="Shape 513"/>
        <p:cNvGrpSpPr/>
        <p:nvPr/>
      </p:nvGrpSpPr>
      <p:grpSpPr>
        <a:xfrm>
          <a:off x="0" y="0"/>
          <a:ext cx="0" cy="0"/>
          <a:chOff x="0" y="0"/>
          <a:chExt cx="0" cy="0"/>
        </a:xfrm>
      </p:grpSpPr>
      <p:sp>
        <p:nvSpPr>
          <p:cNvPr id="514" name="Google Shape;514;p20"/>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Expected Recoveries by Hazard and Country</a:t>
            </a:r>
            <a:endParaRPr/>
          </a:p>
        </p:txBody>
      </p:sp>
      <p:sp>
        <p:nvSpPr>
          <p:cNvPr id="515" name="Google Shape;515;p20"/>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graphicFrame>
        <p:nvGraphicFramePr>
          <p:cNvPr id="516" name="Google Shape;516;p20"/>
          <p:cNvGraphicFramePr/>
          <p:nvPr/>
        </p:nvGraphicFramePr>
        <p:xfrm>
          <a:off x="2110903" y="1180291"/>
          <a:ext cx="9471498" cy="2704607"/>
        </p:xfrm>
        <a:graphic>
          <a:graphicData uri="http://schemas.openxmlformats.org/drawingml/2006/chart">
            <c:chart r:id="rId3"/>
          </a:graphicData>
        </a:graphic>
      </p:graphicFrame>
      <p:graphicFrame>
        <p:nvGraphicFramePr>
          <p:cNvPr id="517" name="Google Shape;517;p20"/>
          <p:cNvGraphicFramePr/>
          <p:nvPr/>
        </p:nvGraphicFramePr>
        <p:xfrm>
          <a:off x="2110498" y="3696192"/>
          <a:ext cx="9484282" cy="2704607"/>
        </p:xfrm>
        <a:graphic>
          <a:graphicData uri="http://schemas.openxmlformats.org/drawingml/2006/chart">
            <c:chart r:id="rId4"/>
          </a:graphicData>
        </a:graphic>
      </p:graphicFrame>
      <p:sp>
        <p:nvSpPr>
          <p:cNvPr id="518" name="Google Shape;518;p20"/>
          <p:cNvSpPr txBox="1"/>
          <p:nvPr/>
        </p:nvSpPr>
        <p:spPr>
          <a:xfrm>
            <a:off x="596630" y="2045919"/>
            <a:ext cx="356643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Arial"/>
                <a:ea typeface="Arial"/>
                <a:cs typeface="Arial"/>
                <a:sym typeface="Arial"/>
              </a:rPr>
              <a:t>Earthquake</a:t>
            </a:r>
            <a:endParaRPr sz="1800">
              <a:solidFill>
                <a:schemeClr val="dk1"/>
              </a:solidFill>
              <a:latin typeface="Arial"/>
              <a:ea typeface="Arial"/>
              <a:cs typeface="Arial"/>
              <a:sym typeface="Arial"/>
            </a:endParaRPr>
          </a:p>
        </p:txBody>
      </p:sp>
      <p:sp>
        <p:nvSpPr>
          <p:cNvPr id="519" name="Google Shape;519;p20"/>
          <p:cNvSpPr txBox="1"/>
          <p:nvPr/>
        </p:nvSpPr>
        <p:spPr>
          <a:xfrm>
            <a:off x="609600" y="4545927"/>
            <a:ext cx="356643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chemeClr val="dk1"/>
                </a:solidFill>
                <a:latin typeface="Arial"/>
                <a:ea typeface="Arial"/>
                <a:cs typeface="Arial"/>
                <a:sym typeface="Arial"/>
              </a:rPr>
              <a:t>Flood</a:t>
            </a:r>
            <a:endParaRPr sz="1800">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3" name="Shape 523"/>
        <p:cNvGrpSpPr/>
        <p:nvPr/>
      </p:nvGrpSpPr>
      <p:grpSpPr>
        <a:xfrm>
          <a:off x="0" y="0"/>
          <a:ext cx="0" cy="0"/>
          <a:chOff x="0" y="0"/>
          <a:chExt cx="0" cy="0"/>
        </a:xfrm>
      </p:grpSpPr>
      <p:sp>
        <p:nvSpPr>
          <p:cNvPr id="524" name="Google Shape;524;p21"/>
          <p:cNvSpPr/>
          <p:nvPr/>
        </p:nvSpPr>
        <p:spPr>
          <a:xfrm>
            <a:off x="609600" y="1183408"/>
            <a:ext cx="3112655" cy="2334025"/>
          </a:xfrm>
          <a:prstGeom prst="rect">
            <a:avLst/>
          </a:prstGeom>
          <a:solidFill>
            <a:srgbClr val="C8D7D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25" name="Google Shape;525;p21"/>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Diversification Benefit</a:t>
            </a:r>
            <a:endParaRPr/>
          </a:p>
        </p:txBody>
      </p:sp>
      <p:sp>
        <p:nvSpPr>
          <p:cNvPr id="526" name="Google Shape;526;p21"/>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pic>
        <p:nvPicPr>
          <p:cNvPr id="527" name="Google Shape;527;p21"/>
          <p:cNvPicPr preferRelativeResize="0"/>
          <p:nvPr>
            <p:ph idx="2" type="body"/>
          </p:nvPr>
        </p:nvPicPr>
        <p:blipFill rotWithShape="1">
          <a:blip r:embed="rId3">
            <a:alphaModFix/>
          </a:blip>
          <a:srcRect b="0" l="0" r="0" t="0"/>
          <a:stretch/>
        </p:blipFill>
        <p:spPr>
          <a:xfrm>
            <a:off x="3925454" y="1175028"/>
            <a:ext cx="7555641" cy="4907748"/>
          </a:xfrm>
          <a:prstGeom prst="rect">
            <a:avLst/>
          </a:prstGeom>
          <a:noFill/>
          <a:ln>
            <a:noFill/>
          </a:ln>
        </p:spPr>
      </p:pic>
      <p:sp>
        <p:nvSpPr>
          <p:cNvPr id="528" name="Google Shape;528;p21"/>
          <p:cNvSpPr txBox="1"/>
          <p:nvPr/>
        </p:nvSpPr>
        <p:spPr>
          <a:xfrm>
            <a:off x="778163" y="1564876"/>
            <a:ext cx="2798619" cy="1640140"/>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accent1"/>
              </a:buClr>
              <a:buSzPts val="2000"/>
              <a:buFont typeface="Arial"/>
              <a:buNone/>
            </a:pPr>
            <a:r>
              <a:rPr b="0" lang="en-GB" sz="1600">
                <a:solidFill>
                  <a:schemeClr val="dk1"/>
                </a:solidFill>
                <a:latin typeface="Arial"/>
                <a:ea typeface="Arial"/>
                <a:cs typeface="Arial"/>
                <a:sym typeface="Arial"/>
              </a:rPr>
              <a:t>Using standard insurance pricing methodologies, we see a similar pattern of high multiples for bonds with lower average pay-outs - blue (earthquake) and red (flood)</a:t>
            </a:r>
            <a:endParaRPr/>
          </a:p>
        </p:txBody>
      </p:sp>
      <p:sp>
        <p:nvSpPr>
          <p:cNvPr id="529" name="Google Shape;529;p21"/>
          <p:cNvSpPr/>
          <p:nvPr/>
        </p:nvSpPr>
        <p:spPr>
          <a:xfrm>
            <a:off x="609600" y="3748751"/>
            <a:ext cx="3112655" cy="2334025"/>
          </a:xfrm>
          <a:prstGeom prst="rect">
            <a:avLst/>
          </a:prstGeom>
          <a:solidFill>
            <a:srgbClr val="C8D7D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30" name="Google Shape;530;p21"/>
          <p:cNvSpPr txBox="1"/>
          <p:nvPr/>
        </p:nvSpPr>
        <p:spPr>
          <a:xfrm>
            <a:off x="778163" y="4007822"/>
            <a:ext cx="2775528" cy="181588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lang="en-GB" sz="1600">
                <a:solidFill>
                  <a:schemeClr val="dk1"/>
                </a:solidFill>
                <a:latin typeface="Arial"/>
                <a:ea typeface="Arial"/>
                <a:cs typeface="Arial"/>
                <a:sym typeface="Arial"/>
              </a:rPr>
              <a:t>The implied price of bonds covering two hazards(yellow) is lower reflecting the value of diversification, combining countries  (arrowed) reduces the theoretical cost further</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22"/>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Example Transaction</a:t>
            </a:r>
            <a:endParaRPr/>
          </a:p>
        </p:txBody>
      </p:sp>
      <p:sp>
        <p:nvSpPr>
          <p:cNvPr id="537" name="Google Shape;537;p22"/>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538" name="Google Shape;538;p22"/>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539" name="Google Shape;539;p22"/>
          <p:cNvSpPr txBox="1"/>
          <p:nvPr/>
        </p:nvSpPr>
        <p:spPr>
          <a:xfrm>
            <a:off x="609599" y="1730511"/>
            <a:ext cx="3657601" cy="3968167"/>
          </a:xfrm>
          <a:prstGeom prst="rect">
            <a:avLst/>
          </a:prstGeom>
          <a:noFill/>
          <a:ln>
            <a:noFill/>
          </a:ln>
        </p:spPr>
        <p:txBody>
          <a:bodyPr anchorCtr="0" anchor="t" bIns="0" lIns="0" spcFirstLastPara="1" rIns="0" wrap="square" tIns="0">
            <a:noAutofit/>
          </a:bodyPr>
          <a:lstStyle/>
          <a:p>
            <a:pPr indent="-285750" lvl="0" marL="285750" marR="0" rtl="0" algn="l">
              <a:spcBef>
                <a:spcPts val="0"/>
              </a:spcBef>
              <a:spcAft>
                <a:spcPts val="0"/>
              </a:spcAft>
              <a:buClr>
                <a:schemeClr val="accent1"/>
              </a:buClr>
              <a:buSzPts val="2250"/>
              <a:buFont typeface="Noto Sans Symbols"/>
              <a:buChar char="▪"/>
            </a:pPr>
            <a:r>
              <a:rPr b="0" lang="en-GB" sz="1800">
                <a:solidFill>
                  <a:schemeClr val="dk1"/>
                </a:solidFill>
                <a:latin typeface="Arial"/>
                <a:ea typeface="Arial"/>
                <a:cs typeface="Arial"/>
                <a:sym typeface="Arial"/>
              </a:rPr>
              <a:t>The example bond covering a randomly selected 5-country group is considered</a:t>
            </a:r>
            <a:endParaRPr/>
          </a:p>
          <a:p>
            <a:pPr indent="-142875" lvl="0" marL="285750" marR="0" rtl="0" algn="l">
              <a:spcBef>
                <a:spcPts val="350"/>
              </a:spcBef>
              <a:spcAft>
                <a:spcPts val="0"/>
              </a:spcAft>
              <a:buClr>
                <a:schemeClr val="accent1"/>
              </a:buClr>
              <a:buSzPts val="2250"/>
              <a:buFont typeface="Noto Sans Symbols"/>
              <a:buNone/>
            </a:pPr>
            <a:r>
              <a:t/>
            </a:r>
            <a:endParaRPr b="0" sz="1800">
              <a:solidFill>
                <a:schemeClr val="dk1"/>
              </a:solidFill>
              <a:latin typeface="Arial"/>
              <a:ea typeface="Arial"/>
              <a:cs typeface="Arial"/>
              <a:sym typeface="Arial"/>
            </a:endParaRPr>
          </a:p>
          <a:p>
            <a:pPr indent="-285750" lvl="0" marL="285750" marR="0" rtl="0" algn="l">
              <a:spcBef>
                <a:spcPts val="350"/>
              </a:spcBef>
              <a:spcAft>
                <a:spcPts val="0"/>
              </a:spcAft>
              <a:buClr>
                <a:schemeClr val="accent1"/>
              </a:buClr>
              <a:buSzPts val="2250"/>
              <a:buFont typeface="Noto Sans Symbols"/>
              <a:buChar char="▪"/>
            </a:pPr>
            <a:r>
              <a:rPr b="0" lang="en-GB" sz="1800">
                <a:solidFill>
                  <a:schemeClr val="dk1"/>
                </a:solidFill>
                <a:latin typeface="Arial"/>
                <a:ea typeface="Arial"/>
                <a:cs typeface="Arial"/>
                <a:sym typeface="Arial"/>
              </a:rPr>
              <a:t>It is assumed that capital markets will allow only 25% of the diversification benefit estimated using the insurance pricing methodology illustrated previously</a:t>
            </a:r>
            <a:endParaRPr/>
          </a:p>
          <a:p>
            <a:pPr indent="-142875" lvl="0" marL="285750" marR="0" rtl="0" algn="l">
              <a:spcBef>
                <a:spcPts val="350"/>
              </a:spcBef>
              <a:spcAft>
                <a:spcPts val="0"/>
              </a:spcAft>
              <a:buClr>
                <a:schemeClr val="accent1"/>
              </a:buClr>
              <a:buSzPts val="2250"/>
              <a:buFont typeface="Noto Sans Symbols"/>
              <a:buNone/>
            </a:pPr>
            <a:r>
              <a:t/>
            </a:r>
            <a:endParaRPr b="0" sz="1800">
              <a:solidFill>
                <a:schemeClr val="dk1"/>
              </a:solidFill>
              <a:latin typeface="Arial"/>
              <a:ea typeface="Arial"/>
              <a:cs typeface="Arial"/>
              <a:sym typeface="Arial"/>
            </a:endParaRPr>
          </a:p>
          <a:p>
            <a:pPr indent="-285750" lvl="0" marL="285750" marR="0" rtl="0" algn="l">
              <a:spcBef>
                <a:spcPts val="350"/>
              </a:spcBef>
              <a:spcAft>
                <a:spcPts val="0"/>
              </a:spcAft>
              <a:buClr>
                <a:schemeClr val="accent1"/>
              </a:buClr>
              <a:buSzPts val="2250"/>
              <a:buFont typeface="Noto Sans Symbols"/>
              <a:buChar char="▪"/>
            </a:pPr>
            <a:r>
              <a:rPr b="0" lang="en-GB" sz="1800">
                <a:solidFill>
                  <a:schemeClr val="dk1"/>
                </a:solidFill>
                <a:latin typeface="Arial"/>
                <a:ea typeface="Arial"/>
                <a:cs typeface="Arial"/>
                <a:sym typeface="Arial"/>
              </a:rPr>
              <a:t>For single-country bonds, the market will apply a multiplier of 1.8 to expected recoveries.</a:t>
            </a:r>
            <a:endParaRPr b="0" sz="1800">
              <a:solidFill>
                <a:schemeClr val="dk1"/>
              </a:solidFill>
              <a:latin typeface="Arial"/>
              <a:ea typeface="Arial"/>
              <a:cs typeface="Arial"/>
              <a:sym typeface="Arial"/>
            </a:endParaRPr>
          </a:p>
        </p:txBody>
      </p:sp>
      <p:graphicFrame>
        <p:nvGraphicFramePr>
          <p:cNvPr id="540" name="Google Shape;540;p22"/>
          <p:cNvGraphicFramePr/>
          <p:nvPr/>
        </p:nvGraphicFramePr>
        <p:xfrm>
          <a:off x="4562764" y="1719338"/>
          <a:ext cx="3000000" cy="3000000"/>
        </p:xfrm>
        <a:graphic>
          <a:graphicData uri="http://schemas.openxmlformats.org/drawingml/2006/table">
            <a:tbl>
              <a:tblPr>
                <a:noFill/>
                <a:tableStyleId>{AA067BD5-0C92-4DB7-B834-DD08F9E64B0E}</a:tableStyleId>
              </a:tblPr>
              <a:tblGrid>
                <a:gridCol w="2058400"/>
                <a:gridCol w="2586175"/>
                <a:gridCol w="2375075"/>
              </a:tblGrid>
              <a:tr h="642275">
                <a:tc>
                  <a:txBody>
                    <a:bodyPr/>
                    <a:lstStyle/>
                    <a:p>
                      <a:pPr indent="0" lvl="0" marL="0" marR="0" rtl="0" algn="ctr">
                        <a:spcBef>
                          <a:spcPts val="0"/>
                        </a:spcBef>
                        <a:spcAft>
                          <a:spcPts val="0"/>
                        </a:spcAft>
                        <a:buNone/>
                      </a:pPr>
                      <a:r>
                        <a:t/>
                      </a:r>
                      <a:endParaRPr b="1" i="0" sz="1800" u="none" strike="noStrike">
                        <a:solidFill>
                          <a:srgbClr val="000000"/>
                        </a:solidFill>
                        <a:latin typeface="Arial"/>
                        <a:ea typeface="Arial"/>
                        <a:cs typeface="Arial"/>
                        <a:sym typeface="Arial"/>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3"/>
                    </a:solidFill>
                  </a:tcPr>
                </a:tc>
                <a:tc>
                  <a:txBody>
                    <a:bodyPr/>
                    <a:lstStyle/>
                    <a:p>
                      <a:pPr indent="0" lvl="0" marL="0" marR="0" rtl="0" algn="ctr">
                        <a:spcBef>
                          <a:spcPts val="0"/>
                        </a:spcBef>
                        <a:spcAft>
                          <a:spcPts val="0"/>
                        </a:spcAft>
                        <a:buNone/>
                      </a:pPr>
                      <a:r>
                        <a:rPr b="1" i="0" lang="en-GB" sz="1800" u="none" strike="noStrike">
                          <a:solidFill>
                            <a:schemeClr val="lt1"/>
                          </a:solidFill>
                          <a:latin typeface="Arial"/>
                          <a:ea typeface="Arial"/>
                          <a:cs typeface="Arial"/>
                          <a:sym typeface="Arial"/>
                        </a:rPr>
                        <a:t>Total without Diversification</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3"/>
                    </a:solidFill>
                  </a:tcPr>
                </a:tc>
                <a:tc>
                  <a:txBody>
                    <a:bodyPr/>
                    <a:lstStyle/>
                    <a:p>
                      <a:pPr indent="0" lvl="0" marL="0" marR="0" rtl="0" algn="ctr">
                        <a:spcBef>
                          <a:spcPts val="0"/>
                        </a:spcBef>
                        <a:spcAft>
                          <a:spcPts val="0"/>
                        </a:spcAft>
                        <a:buNone/>
                      </a:pPr>
                      <a:r>
                        <a:rPr b="1" i="0" lang="en-GB" sz="1800" u="none" strike="noStrike">
                          <a:solidFill>
                            <a:schemeClr val="lt1"/>
                          </a:solidFill>
                          <a:latin typeface="Arial"/>
                          <a:ea typeface="Arial"/>
                          <a:cs typeface="Arial"/>
                          <a:sym typeface="Arial"/>
                        </a:rPr>
                        <a:t>Total with Diversification</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3"/>
                    </a:solidFill>
                  </a:tcPr>
                </a:tc>
              </a:tr>
              <a:tr h="326625">
                <a:tc>
                  <a:txBody>
                    <a:bodyPr/>
                    <a:lstStyle/>
                    <a:p>
                      <a:pPr indent="0" lvl="0" marL="0" marR="0" rtl="0" algn="l">
                        <a:spcBef>
                          <a:spcPts val="0"/>
                        </a:spcBef>
                        <a:spcAft>
                          <a:spcPts val="0"/>
                        </a:spcAft>
                        <a:buNone/>
                      </a:pPr>
                      <a:r>
                        <a:rPr b="0" i="0" lang="en-GB" sz="1800" u="none" strike="noStrike">
                          <a:solidFill>
                            <a:srgbClr val="000000"/>
                          </a:solidFill>
                          <a:latin typeface="Arial"/>
                          <a:ea typeface="Arial"/>
                          <a:cs typeface="Arial"/>
                          <a:sym typeface="Arial"/>
                        </a:rPr>
                        <a:t>EQ</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3.04%</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2.92%</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26625">
                <a:tc>
                  <a:txBody>
                    <a:bodyPr/>
                    <a:lstStyle/>
                    <a:p>
                      <a:pPr indent="0" lvl="0" marL="0" marR="0" rtl="0" algn="l">
                        <a:spcBef>
                          <a:spcPts val="0"/>
                        </a:spcBef>
                        <a:spcAft>
                          <a:spcPts val="0"/>
                        </a:spcAft>
                        <a:buNone/>
                      </a:pPr>
                      <a:r>
                        <a:rPr b="0" i="0" lang="en-GB" sz="1800" u="none" strike="noStrike">
                          <a:solidFill>
                            <a:srgbClr val="000000"/>
                          </a:solidFill>
                          <a:latin typeface="Arial"/>
                          <a:ea typeface="Arial"/>
                          <a:cs typeface="Arial"/>
                          <a:sym typeface="Arial"/>
                        </a:rPr>
                        <a:t>Flood</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10.20%</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9.98%</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26625">
                <a:tc>
                  <a:txBody>
                    <a:bodyPr/>
                    <a:lstStyle/>
                    <a:p>
                      <a:pPr indent="0" lvl="0" marL="0" marR="0" rtl="0" algn="l">
                        <a:spcBef>
                          <a:spcPts val="0"/>
                        </a:spcBef>
                        <a:spcAft>
                          <a:spcPts val="0"/>
                        </a:spcAft>
                        <a:buNone/>
                      </a:pPr>
                      <a:r>
                        <a:rPr b="0" i="0" lang="en-GB" sz="1800" u="none" strike="noStrike">
                          <a:solidFill>
                            <a:srgbClr val="000000"/>
                          </a:solidFill>
                          <a:latin typeface="Arial"/>
                          <a:ea typeface="Arial"/>
                          <a:cs typeface="Arial"/>
                          <a:sym typeface="Arial"/>
                        </a:rPr>
                        <a:t>Combined</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6.80%</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6.50%</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graphicFrame>
        <p:nvGraphicFramePr>
          <p:cNvPr id="541" name="Google Shape;541;p22"/>
          <p:cNvGraphicFramePr/>
          <p:nvPr/>
        </p:nvGraphicFramePr>
        <p:xfrm>
          <a:off x="4562764" y="4043594"/>
          <a:ext cx="3000000" cy="3000000"/>
        </p:xfrm>
        <a:graphic>
          <a:graphicData uri="http://schemas.openxmlformats.org/drawingml/2006/table">
            <a:tbl>
              <a:tblPr>
                <a:noFill/>
                <a:tableStyleId>{AA067BD5-0C92-4DB7-B834-DD08F9E64B0E}</a:tableStyleId>
              </a:tblPr>
              <a:tblGrid>
                <a:gridCol w="2058400"/>
                <a:gridCol w="2586175"/>
                <a:gridCol w="2375075"/>
              </a:tblGrid>
              <a:tr h="680925">
                <a:tc>
                  <a:txBody>
                    <a:bodyPr/>
                    <a:lstStyle/>
                    <a:p>
                      <a:pPr indent="0" lvl="0" marL="0" marR="0" rtl="0" algn="l">
                        <a:spcBef>
                          <a:spcPts val="0"/>
                        </a:spcBef>
                        <a:spcAft>
                          <a:spcPts val="0"/>
                        </a:spcAft>
                        <a:buNone/>
                      </a:pPr>
                      <a:r>
                        <a:t/>
                      </a:r>
                      <a:endParaRPr b="1" i="0" sz="1800" u="none" strike="noStrike">
                        <a:solidFill>
                          <a:schemeClr val="lt1"/>
                        </a:solidFill>
                        <a:latin typeface="Arial"/>
                        <a:ea typeface="Arial"/>
                        <a:cs typeface="Arial"/>
                        <a:sym typeface="Arial"/>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1"/>
                    </a:solidFill>
                  </a:tcPr>
                </a:tc>
                <a:tc>
                  <a:txBody>
                    <a:bodyPr/>
                    <a:lstStyle/>
                    <a:p>
                      <a:pPr indent="0" lvl="0" marL="0" marR="0" rtl="0" algn="ctr">
                        <a:spcBef>
                          <a:spcPts val="0"/>
                        </a:spcBef>
                        <a:spcAft>
                          <a:spcPts val="0"/>
                        </a:spcAft>
                        <a:buNone/>
                      </a:pPr>
                      <a:r>
                        <a:rPr b="1" i="0" lang="en-GB" sz="1800" u="none" strike="noStrike">
                          <a:solidFill>
                            <a:schemeClr val="lt1"/>
                          </a:solidFill>
                          <a:latin typeface="Arial"/>
                          <a:ea typeface="Arial"/>
                          <a:cs typeface="Arial"/>
                          <a:sym typeface="Arial"/>
                        </a:rPr>
                        <a:t>Total without Diversification</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1"/>
                    </a:solidFill>
                  </a:tcPr>
                </a:tc>
                <a:tc>
                  <a:txBody>
                    <a:bodyPr/>
                    <a:lstStyle/>
                    <a:p>
                      <a:pPr indent="0" lvl="0" marL="0" marR="0" rtl="0" algn="ctr">
                        <a:spcBef>
                          <a:spcPts val="0"/>
                        </a:spcBef>
                        <a:spcAft>
                          <a:spcPts val="0"/>
                        </a:spcAft>
                        <a:buNone/>
                      </a:pPr>
                      <a:r>
                        <a:rPr b="1" i="0" lang="en-GB" sz="1800" u="none" strike="noStrike">
                          <a:solidFill>
                            <a:schemeClr val="lt1"/>
                          </a:solidFill>
                          <a:latin typeface="Arial"/>
                          <a:ea typeface="Arial"/>
                          <a:cs typeface="Arial"/>
                          <a:sym typeface="Arial"/>
                        </a:rPr>
                        <a:t>Total with Diversification</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1"/>
                    </a:solidFill>
                  </a:tcPr>
                </a:tc>
              </a:tr>
              <a:tr h="346275">
                <a:tc>
                  <a:txBody>
                    <a:bodyPr/>
                    <a:lstStyle/>
                    <a:p>
                      <a:pPr indent="0" lvl="0" marL="0" marR="0" rtl="0" algn="l">
                        <a:spcBef>
                          <a:spcPts val="0"/>
                        </a:spcBef>
                        <a:spcAft>
                          <a:spcPts val="0"/>
                        </a:spcAft>
                        <a:buNone/>
                      </a:pPr>
                      <a:r>
                        <a:rPr b="0" i="0" lang="en-GB" sz="1800" u="none" strike="noStrike">
                          <a:solidFill>
                            <a:srgbClr val="000000"/>
                          </a:solidFill>
                          <a:latin typeface="Arial"/>
                          <a:ea typeface="Arial"/>
                          <a:cs typeface="Arial"/>
                          <a:sym typeface="Arial"/>
                        </a:rPr>
                        <a:t>EQ</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30,447,447 </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29,180,873 </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46275">
                <a:tc>
                  <a:txBody>
                    <a:bodyPr/>
                    <a:lstStyle/>
                    <a:p>
                      <a:pPr indent="0" lvl="0" marL="0" marR="0" rtl="0" algn="l">
                        <a:spcBef>
                          <a:spcPts val="0"/>
                        </a:spcBef>
                        <a:spcAft>
                          <a:spcPts val="0"/>
                        </a:spcAft>
                        <a:buNone/>
                      </a:pPr>
                      <a:r>
                        <a:rPr b="0" i="0" lang="en-GB" sz="1800" u="none" strike="noStrike">
                          <a:solidFill>
                            <a:srgbClr val="000000"/>
                          </a:solidFill>
                          <a:latin typeface="Arial"/>
                          <a:ea typeface="Arial"/>
                          <a:cs typeface="Arial"/>
                          <a:sym typeface="Arial"/>
                        </a:rPr>
                        <a:t>Flood</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102,032,912 </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99,813,985 </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46275">
                <a:tc>
                  <a:txBody>
                    <a:bodyPr/>
                    <a:lstStyle/>
                    <a:p>
                      <a:pPr indent="0" lvl="0" marL="0" marR="0" rtl="0" algn="l">
                        <a:spcBef>
                          <a:spcPts val="0"/>
                        </a:spcBef>
                        <a:spcAft>
                          <a:spcPts val="0"/>
                        </a:spcAft>
                        <a:buNone/>
                      </a:pPr>
                      <a:r>
                        <a:rPr b="0" i="0" lang="en-GB" sz="1800" u="none" strike="noStrike">
                          <a:solidFill>
                            <a:srgbClr val="000000"/>
                          </a:solidFill>
                          <a:latin typeface="Arial"/>
                          <a:ea typeface="Arial"/>
                          <a:cs typeface="Arial"/>
                          <a:sym typeface="Arial"/>
                        </a:rPr>
                        <a:t>Combined</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67,994,725 </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0" i="0" lang="en-GB" sz="1800" u="none" strike="noStrike">
                          <a:solidFill>
                            <a:srgbClr val="000000"/>
                          </a:solidFill>
                          <a:latin typeface="Arial"/>
                          <a:ea typeface="Arial"/>
                          <a:cs typeface="Arial"/>
                          <a:sym typeface="Arial"/>
                        </a:rPr>
                        <a:t>64,972,154 </a:t>
                      </a:r>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
        <p:nvSpPr>
          <p:cNvPr id="542" name="Google Shape;542;p22"/>
          <p:cNvSpPr txBox="1"/>
          <p:nvPr/>
        </p:nvSpPr>
        <p:spPr>
          <a:xfrm>
            <a:off x="4562764" y="1305408"/>
            <a:ext cx="7019636"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GB" sz="1800">
                <a:solidFill>
                  <a:schemeClr val="accent3"/>
                </a:solidFill>
                <a:latin typeface="Arial"/>
                <a:ea typeface="Arial"/>
                <a:cs typeface="Arial"/>
                <a:sym typeface="Arial"/>
              </a:rPr>
              <a:t>Annual Rate</a:t>
            </a:r>
            <a:endParaRPr b="1" sz="1800">
              <a:solidFill>
                <a:schemeClr val="accent3"/>
              </a:solidFill>
              <a:latin typeface="Arial"/>
              <a:ea typeface="Arial"/>
              <a:cs typeface="Arial"/>
              <a:sym typeface="Arial"/>
            </a:endParaRPr>
          </a:p>
        </p:txBody>
      </p:sp>
      <p:sp>
        <p:nvSpPr>
          <p:cNvPr id="543" name="Google Shape;543;p22"/>
          <p:cNvSpPr txBox="1"/>
          <p:nvPr/>
        </p:nvSpPr>
        <p:spPr>
          <a:xfrm>
            <a:off x="4562764" y="3623476"/>
            <a:ext cx="7019636"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GB" sz="1800">
                <a:solidFill>
                  <a:schemeClr val="accent1"/>
                </a:solidFill>
                <a:latin typeface="Arial"/>
                <a:ea typeface="Arial"/>
                <a:cs typeface="Arial"/>
                <a:sym typeface="Arial"/>
              </a:rPr>
              <a:t>US$1 Billion Bond</a:t>
            </a:r>
            <a:endParaRPr b="1" sz="1800">
              <a:solidFill>
                <a:schemeClr val="accent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7" name="Shape 547"/>
        <p:cNvGrpSpPr/>
        <p:nvPr/>
      </p:nvGrpSpPr>
      <p:grpSpPr>
        <a:xfrm>
          <a:off x="0" y="0"/>
          <a:ext cx="0" cy="0"/>
          <a:chOff x="0" y="0"/>
          <a:chExt cx="0" cy="0"/>
        </a:xfrm>
      </p:grpSpPr>
      <p:sp>
        <p:nvSpPr>
          <p:cNvPr id="548" name="Google Shape;548;p23"/>
          <p:cNvSpPr txBox="1"/>
          <p:nvPr>
            <p:ph idx="1" type="body"/>
          </p:nvPr>
        </p:nvSpPr>
        <p:spPr>
          <a:xfrm>
            <a:off x="609600" y="1938529"/>
            <a:ext cx="6181344" cy="337433"/>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549" name="Google Shape;549;p23"/>
          <p:cNvSpPr txBox="1"/>
          <p:nvPr>
            <p:ph type="title"/>
          </p:nvPr>
        </p:nvSpPr>
        <p:spPr>
          <a:xfrm>
            <a:off x="609600" y="1524001"/>
            <a:ext cx="6181344" cy="3810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702082"/>
              </a:buClr>
              <a:buSzPts val="2000"/>
              <a:buFont typeface="Arial"/>
              <a:buNone/>
            </a:pPr>
            <a:r>
              <a:rPr lang="en-GB"/>
              <a:t>Implementation</a:t>
            </a:r>
            <a:endParaRPr/>
          </a:p>
        </p:txBody>
      </p:sp>
      <p:sp>
        <p:nvSpPr>
          <p:cNvPr id="550" name="Google Shape;550;p23"/>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551" name="Google Shape;551;p23"/>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GB"/>
              <a:t>© 2022 Willis Towers Watson. All rights reserved. Proprietary and Confidential. For Willis Towers Watson and Willis Towers Watson client use only.</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5" name="Shape 555"/>
        <p:cNvGrpSpPr/>
        <p:nvPr/>
      </p:nvGrpSpPr>
      <p:grpSpPr>
        <a:xfrm>
          <a:off x="0" y="0"/>
          <a:ext cx="0" cy="0"/>
          <a:chOff x="0" y="0"/>
          <a:chExt cx="0" cy="0"/>
        </a:xfrm>
      </p:grpSpPr>
      <p:sp>
        <p:nvSpPr>
          <p:cNvPr id="556" name="Google Shape;556;p24"/>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Roadmap</a:t>
            </a:r>
            <a:endParaRPr/>
          </a:p>
        </p:txBody>
      </p:sp>
      <p:sp>
        <p:nvSpPr>
          <p:cNvPr id="557" name="Google Shape;557;p24"/>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graphicFrame>
        <p:nvGraphicFramePr>
          <p:cNvPr id="558" name="Google Shape;558;p24"/>
          <p:cNvGraphicFramePr/>
          <p:nvPr/>
        </p:nvGraphicFramePr>
        <p:xfrm>
          <a:off x="1027500" y="2273691"/>
          <a:ext cx="3000000" cy="3000000"/>
        </p:xfrm>
        <a:graphic>
          <a:graphicData uri="http://schemas.openxmlformats.org/drawingml/2006/table">
            <a:tbl>
              <a:tblPr bandRow="1" firstRow="1">
                <a:noFill/>
                <a:tableStyleId>{2152F63A-C791-4909-A61B-4F73A48DD694}</a:tableStyleId>
              </a:tblPr>
              <a:tblGrid>
                <a:gridCol w="3066125"/>
                <a:gridCol w="256550"/>
                <a:gridCol w="3333950"/>
                <a:gridCol w="256550"/>
                <a:gridCol w="3223825"/>
              </a:tblGrid>
              <a:tr h="748150">
                <a:tc>
                  <a:txBody>
                    <a:bodyPr/>
                    <a:lstStyle/>
                    <a:p>
                      <a:pPr indent="0" lvl="0" marL="0" marR="0" rtl="0" algn="ctr">
                        <a:spcBef>
                          <a:spcPts val="0"/>
                        </a:spcBef>
                        <a:spcAft>
                          <a:spcPts val="0"/>
                        </a:spcAft>
                        <a:buNone/>
                      </a:pPr>
                      <a:r>
                        <a:rPr lang="en-GB" sz="1600"/>
                        <a:t>Country Engagement</a:t>
                      </a:r>
                      <a:endParaRPr/>
                    </a:p>
                  </a:txBody>
                  <a:tcPr marT="45725" marB="45725" marR="91450" marL="91450" anchor="ctr">
                    <a:solidFill>
                      <a:schemeClr val="accent3"/>
                    </a:solidFill>
                  </a:tcPr>
                </a:tc>
                <a:tc>
                  <a:txBody>
                    <a:bodyPr/>
                    <a:lstStyle/>
                    <a:p>
                      <a:pPr indent="0" lvl="0" marL="0" marR="0" rtl="0" algn="ctr">
                        <a:spcBef>
                          <a:spcPts val="0"/>
                        </a:spcBef>
                        <a:spcAft>
                          <a:spcPts val="0"/>
                        </a:spcAft>
                        <a:buNone/>
                      </a:pPr>
                      <a:r>
                        <a:t/>
                      </a:r>
                      <a:endParaRPr sz="1600"/>
                    </a:p>
                  </a:txBody>
                  <a:tcPr marT="45725" marB="45725" marR="91450" marL="91450" anchor="ctr"/>
                </a:tc>
                <a:tc>
                  <a:txBody>
                    <a:bodyPr/>
                    <a:lstStyle/>
                    <a:p>
                      <a:pPr indent="0" lvl="0" marL="0" marR="0" rtl="0" algn="ctr">
                        <a:spcBef>
                          <a:spcPts val="0"/>
                        </a:spcBef>
                        <a:spcAft>
                          <a:spcPts val="0"/>
                        </a:spcAft>
                        <a:buNone/>
                      </a:pPr>
                      <a:r>
                        <a:rPr lang="en-GB" sz="1600"/>
                        <a:t>Appointment of Modeling and Structuring Agent</a:t>
                      </a:r>
                      <a:endParaRPr/>
                    </a:p>
                  </a:txBody>
                  <a:tcPr marT="45725" marB="45725" marR="91450" marL="91450" anchor="ctr"/>
                </a:tc>
                <a:tc>
                  <a:txBody>
                    <a:bodyPr/>
                    <a:lstStyle/>
                    <a:p>
                      <a:pPr indent="0" lvl="0" marL="0" marR="0" rtl="0" algn="ctr">
                        <a:spcBef>
                          <a:spcPts val="0"/>
                        </a:spcBef>
                        <a:spcAft>
                          <a:spcPts val="0"/>
                        </a:spcAft>
                        <a:buNone/>
                      </a:pPr>
                      <a:r>
                        <a:t/>
                      </a:r>
                      <a:endParaRPr sz="1600"/>
                    </a:p>
                  </a:txBody>
                  <a:tcPr marT="45725" marB="45725" marR="91450" marL="91450" anchor="ctr"/>
                </a:tc>
                <a:tc>
                  <a:txBody>
                    <a:bodyPr/>
                    <a:lstStyle/>
                    <a:p>
                      <a:pPr indent="0" lvl="0" marL="0" marR="0" rtl="0" algn="ctr">
                        <a:spcBef>
                          <a:spcPts val="0"/>
                        </a:spcBef>
                        <a:spcAft>
                          <a:spcPts val="0"/>
                        </a:spcAft>
                        <a:buNone/>
                      </a:pPr>
                      <a:r>
                        <a:rPr lang="en-GB" sz="1600"/>
                        <a:t>Timeline</a:t>
                      </a:r>
                      <a:endParaRPr/>
                    </a:p>
                  </a:txBody>
                  <a:tcPr marT="45725" marB="45725" marR="91450" marL="91450" anchor="ctr">
                    <a:solidFill>
                      <a:schemeClr val="accent5"/>
                    </a:solidFill>
                  </a:tcPr>
                </a:tc>
              </a:tr>
              <a:tr h="2936925">
                <a:tc>
                  <a:txBody>
                    <a:bodyPr/>
                    <a:lstStyle/>
                    <a:p>
                      <a:pPr indent="0" lvl="0" marL="0" marR="0" rtl="0" algn="ctr">
                        <a:spcBef>
                          <a:spcPts val="0"/>
                        </a:spcBef>
                        <a:spcAft>
                          <a:spcPts val="0"/>
                        </a:spcAft>
                        <a:buNone/>
                      </a:pPr>
                      <a:r>
                        <a:rPr lang="en-GB" sz="1600"/>
                        <a:t>Purpose is to agree on a DRB structure which is tailored to meet the financing needs of member countries.</a:t>
                      </a:r>
                      <a:endParaRPr/>
                    </a:p>
                    <a:p>
                      <a:pPr indent="0" lvl="0" marL="0" marR="0" rtl="0" algn="ctr">
                        <a:spcBef>
                          <a:spcPts val="0"/>
                        </a:spcBef>
                        <a:spcAft>
                          <a:spcPts val="0"/>
                        </a:spcAft>
                        <a:buNone/>
                      </a:pPr>
                      <a:r>
                        <a:t/>
                      </a:r>
                      <a:endParaRPr sz="1600"/>
                    </a:p>
                    <a:p>
                      <a:pPr indent="0" lvl="0" marL="0" marR="0" rtl="0" algn="ctr">
                        <a:spcBef>
                          <a:spcPts val="0"/>
                        </a:spcBef>
                        <a:spcAft>
                          <a:spcPts val="0"/>
                        </a:spcAft>
                        <a:buNone/>
                      </a:pPr>
                      <a:r>
                        <a:rPr lang="en-GB" sz="1600"/>
                        <a:t>Stakeholders may include DRM and DRF government agencies, ministries of finance, academia, etc.</a:t>
                      </a:r>
                      <a:endParaRPr/>
                    </a:p>
                  </a:txBody>
                  <a:tcPr marT="45725" marB="45725" marR="91450" marL="91450">
                    <a:solidFill>
                      <a:srgbClr val="C3F0FF"/>
                    </a:solidFill>
                  </a:tcPr>
                </a:tc>
                <a:tc>
                  <a:txBody>
                    <a:bodyPr/>
                    <a:lstStyle/>
                    <a:p>
                      <a:pPr indent="0" lvl="0" marL="0" marR="0" rtl="0" algn="ctr">
                        <a:spcBef>
                          <a:spcPts val="0"/>
                        </a:spcBef>
                        <a:spcAft>
                          <a:spcPts val="0"/>
                        </a:spcAft>
                        <a:buNone/>
                      </a:pPr>
                      <a:r>
                        <a:t/>
                      </a:r>
                      <a:endParaRPr sz="1600"/>
                    </a:p>
                  </a:txBody>
                  <a:tcPr marT="45725" marB="45725" marR="91450" marL="91450"/>
                </a:tc>
                <a:tc>
                  <a:txBody>
                    <a:bodyPr/>
                    <a:lstStyle/>
                    <a:p>
                      <a:pPr indent="0" lvl="0" marL="0" marR="0" rtl="0" algn="ctr">
                        <a:spcBef>
                          <a:spcPts val="0"/>
                        </a:spcBef>
                        <a:spcAft>
                          <a:spcPts val="0"/>
                        </a:spcAft>
                        <a:buNone/>
                      </a:pPr>
                      <a:r>
                        <a:rPr lang="en-GB" sz="1600"/>
                        <a:t>Modeling agents to provide appropriate models and/or data to estimate the risk and potential losses. </a:t>
                      </a:r>
                      <a:endParaRPr/>
                    </a:p>
                    <a:p>
                      <a:pPr indent="0" lvl="0" marL="0" marR="0" rtl="0" algn="ctr">
                        <a:spcBef>
                          <a:spcPts val="0"/>
                        </a:spcBef>
                        <a:spcAft>
                          <a:spcPts val="0"/>
                        </a:spcAft>
                        <a:buNone/>
                      </a:pPr>
                      <a:r>
                        <a:t/>
                      </a:r>
                      <a:endParaRPr sz="1600"/>
                    </a:p>
                    <a:p>
                      <a:pPr indent="0" lvl="0" marL="0" marR="0" rtl="0" algn="ctr">
                        <a:spcBef>
                          <a:spcPts val="0"/>
                        </a:spcBef>
                        <a:spcAft>
                          <a:spcPts val="0"/>
                        </a:spcAft>
                        <a:buNone/>
                      </a:pPr>
                      <a:r>
                        <a:rPr lang="en-GB" sz="1600"/>
                        <a:t>Structuring agents assist the issuer in selecting the trigger and level of protection.</a:t>
                      </a:r>
                      <a:endParaRPr/>
                    </a:p>
                    <a:p>
                      <a:pPr indent="0" lvl="0" marL="0" marR="0" rtl="0" algn="ctr">
                        <a:spcBef>
                          <a:spcPts val="0"/>
                        </a:spcBef>
                        <a:spcAft>
                          <a:spcPts val="0"/>
                        </a:spcAft>
                        <a:buNone/>
                      </a:pPr>
                      <a:r>
                        <a:t/>
                      </a:r>
                      <a:endParaRPr sz="1600"/>
                    </a:p>
                    <a:p>
                      <a:pPr indent="0" lvl="0" marL="0" marR="0" rtl="0" algn="ctr">
                        <a:spcBef>
                          <a:spcPts val="0"/>
                        </a:spcBef>
                        <a:spcAft>
                          <a:spcPts val="0"/>
                        </a:spcAft>
                        <a:buNone/>
                      </a:pPr>
                      <a:r>
                        <a:rPr lang="en-GB" sz="1600"/>
                        <a:t>CAREC countries may wish to collaborate to appoint a common modeling and structuring agent. </a:t>
                      </a:r>
                      <a:endParaRPr/>
                    </a:p>
                  </a:txBody>
                  <a:tcPr marT="45725" marB="45725" marR="91450" marL="91450"/>
                </a:tc>
                <a:tc>
                  <a:txBody>
                    <a:bodyPr/>
                    <a:lstStyle/>
                    <a:p>
                      <a:pPr indent="0" lvl="0" marL="0" marR="0" rtl="0" algn="ctr">
                        <a:spcBef>
                          <a:spcPts val="0"/>
                        </a:spcBef>
                        <a:spcAft>
                          <a:spcPts val="0"/>
                        </a:spcAft>
                        <a:buNone/>
                      </a:pPr>
                      <a:r>
                        <a:t/>
                      </a:r>
                      <a:endParaRPr sz="1600"/>
                    </a:p>
                  </a:txBody>
                  <a:tcPr marT="45725" marB="45725" marR="91450" marL="91450"/>
                </a:tc>
                <a:tc>
                  <a:txBody>
                    <a:bodyPr/>
                    <a:lstStyle/>
                    <a:p>
                      <a:pPr indent="0" lvl="0" marL="0" marR="0" rtl="0" algn="ctr">
                        <a:spcBef>
                          <a:spcPts val="0"/>
                        </a:spcBef>
                        <a:spcAft>
                          <a:spcPts val="0"/>
                        </a:spcAft>
                        <a:buNone/>
                      </a:pPr>
                      <a:r>
                        <a:rPr lang="en-GB" sz="1600"/>
                        <a:t>Depends on a variety of factors, including the complexity of the structure and the bond’s trigger type and the status of the market. Optimistic timeline is 9 months.</a:t>
                      </a:r>
                      <a:endParaRPr/>
                    </a:p>
                    <a:p>
                      <a:pPr indent="0" lvl="0" marL="0" marR="0" rtl="0" algn="ctr">
                        <a:spcBef>
                          <a:spcPts val="0"/>
                        </a:spcBef>
                        <a:spcAft>
                          <a:spcPts val="0"/>
                        </a:spcAft>
                        <a:buNone/>
                      </a:pPr>
                      <a:r>
                        <a:t/>
                      </a:r>
                      <a:endParaRPr sz="1600"/>
                    </a:p>
                    <a:p>
                      <a:pPr indent="0" lvl="0" marL="0" marR="0" rtl="0" algn="ctr">
                        <a:spcBef>
                          <a:spcPts val="0"/>
                        </a:spcBef>
                        <a:spcAft>
                          <a:spcPts val="0"/>
                        </a:spcAft>
                        <a:buNone/>
                      </a:pPr>
                      <a:r>
                        <a:rPr lang="en-GB" sz="1600"/>
                        <a:t>ADB could leverage relationships with existing investors in the GMTN program to speed up the process of securing investment for a DRB</a:t>
                      </a:r>
                      <a:endParaRPr/>
                    </a:p>
                  </a:txBody>
                  <a:tcPr marT="45725" marB="45725" marR="91450" marL="91450">
                    <a:solidFill>
                      <a:srgbClr val="C0FEEB"/>
                    </a:solidFill>
                  </a:tcPr>
                </a:tc>
              </a:tr>
            </a:tbl>
          </a:graphicData>
        </a:graphic>
      </p:graphicFrame>
      <p:sp>
        <p:nvSpPr>
          <p:cNvPr id="559" name="Google Shape;559;p24"/>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pic>
        <p:nvPicPr>
          <p:cNvPr descr="Handshake with solid fill" id="560" name="Google Shape;560;p24"/>
          <p:cNvPicPr preferRelativeResize="0"/>
          <p:nvPr/>
        </p:nvPicPr>
        <p:blipFill rotWithShape="1">
          <a:blip r:embed="rId3">
            <a:alphaModFix/>
          </a:blip>
          <a:srcRect b="0" l="0" r="0" t="0"/>
          <a:stretch/>
        </p:blipFill>
        <p:spPr>
          <a:xfrm>
            <a:off x="2135706" y="1291853"/>
            <a:ext cx="914400" cy="914400"/>
          </a:xfrm>
          <a:prstGeom prst="rect">
            <a:avLst/>
          </a:prstGeom>
          <a:noFill/>
          <a:ln>
            <a:noFill/>
          </a:ln>
        </p:spPr>
      </p:pic>
      <p:pic>
        <p:nvPicPr>
          <p:cNvPr descr="Daily calendar with solid fill" id="561" name="Google Shape;561;p24"/>
          <p:cNvPicPr preferRelativeResize="0"/>
          <p:nvPr/>
        </p:nvPicPr>
        <p:blipFill rotWithShape="1">
          <a:blip r:embed="rId4">
            <a:alphaModFix/>
          </a:blip>
          <a:srcRect b="0" l="0" r="0" t="0"/>
          <a:stretch/>
        </p:blipFill>
        <p:spPr>
          <a:xfrm>
            <a:off x="9141894" y="1291853"/>
            <a:ext cx="914400" cy="914400"/>
          </a:xfrm>
          <a:prstGeom prst="rect">
            <a:avLst/>
          </a:prstGeom>
          <a:noFill/>
          <a:ln>
            <a:noFill/>
          </a:ln>
        </p:spPr>
      </p:pic>
      <p:pic>
        <p:nvPicPr>
          <p:cNvPr descr="Blockchain with solid fill" id="562" name="Google Shape;562;p24"/>
          <p:cNvPicPr preferRelativeResize="0"/>
          <p:nvPr/>
        </p:nvPicPr>
        <p:blipFill rotWithShape="1">
          <a:blip r:embed="rId5">
            <a:alphaModFix/>
          </a:blip>
          <a:srcRect b="0" l="0" r="0" t="0"/>
          <a:stretch/>
        </p:blipFill>
        <p:spPr>
          <a:xfrm>
            <a:off x="5638800" y="1224415"/>
            <a:ext cx="914400" cy="9144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6" name="Shape 566"/>
        <p:cNvGrpSpPr/>
        <p:nvPr/>
      </p:nvGrpSpPr>
      <p:grpSpPr>
        <a:xfrm>
          <a:off x="0" y="0"/>
          <a:ext cx="0" cy="0"/>
          <a:chOff x="0" y="0"/>
          <a:chExt cx="0" cy="0"/>
        </a:xfrm>
      </p:grpSpPr>
      <p:cxnSp>
        <p:nvCxnSpPr>
          <p:cNvPr id="567" name="Google Shape;567;p25"/>
          <p:cNvCxnSpPr>
            <a:stCxn id="568" idx="4"/>
            <a:endCxn id="569" idx="0"/>
          </p:cNvCxnSpPr>
          <p:nvPr/>
        </p:nvCxnSpPr>
        <p:spPr>
          <a:xfrm>
            <a:off x="1482009" y="4058535"/>
            <a:ext cx="0" cy="404100"/>
          </a:xfrm>
          <a:prstGeom prst="straightConnector1">
            <a:avLst/>
          </a:prstGeom>
          <a:noFill/>
          <a:ln cap="flat" cmpd="sng" w="76200">
            <a:solidFill>
              <a:schemeClr val="accent2"/>
            </a:solidFill>
            <a:prstDash val="solid"/>
            <a:round/>
            <a:headEnd len="sm" w="sm" type="none"/>
            <a:tailEnd len="sm" w="sm" type="none"/>
          </a:ln>
        </p:spPr>
      </p:cxnSp>
      <p:sp>
        <p:nvSpPr>
          <p:cNvPr id="570" name="Google Shape;570;p25"/>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Role of ADB</a:t>
            </a:r>
            <a:endParaRPr/>
          </a:p>
        </p:txBody>
      </p:sp>
      <p:sp>
        <p:nvSpPr>
          <p:cNvPr id="571" name="Google Shape;571;p25"/>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572" name="Google Shape;572;p25"/>
          <p:cNvSpPr txBox="1"/>
          <p:nvPr>
            <p:ph idx="2" type="body"/>
          </p:nvPr>
        </p:nvSpPr>
        <p:spPr>
          <a:xfrm>
            <a:off x="2466109" y="1732547"/>
            <a:ext cx="9116290" cy="749244"/>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accent1"/>
              </a:buClr>
              <a:buSzPts val="2500"/>
              <a:buFont typeface="Arial"/>
              <a:buNone/>
            </a:pPr>
            <a:r>
              <a:rPr b="0" lang="en-GB" sz="2000"/>
              <a:t>ADB will provide CAREC countries with both specialized technical assistance relating to the DRB and support executing the capital market transaction(s)</a:t>
            </a:r>
            <a:endParaRPr/>
          </a:p>
        </p:txBody>
      </p:sp>
      <p:cxnSp>
        <p:nvCxnSpPr>
          <p:cNvPr id="573" name="Google Shape;573;p25"/>
          <p:cNvCxnSpPr>
            <a:stCxn id="574" idx="4"/>
            <a:endCxn id="568" idx="0"/>
          </p:cNvCxnSpPr>
          <p:nvPr/>
        </p:nvCxnSpPr>
        <p:spPr>
          <a:xfrm>
            <a:off x="1482009" y="2615342"/>
            <a:ext cx="0" cy="404100"/>
          </a:xfrm>
          <a:prstGeom prst="straightConnector1">
            <a:avLst/>
          </a:prstGeom>
          <a:noFill/>
          <a:ln cap="flat" cmpd="sng" w="76200">
            <a:solidFill>
              <a:srgbClr val="6E1C81"/>
            </a:solidFill>
            <a:prstDash val="solid"/>
            <a:round/>
            <a:headEnd len="sm" w="sm" type="none"/>
            <a:tailEnd len="sm" w="sm" type="none"/>
          </a:ln>
        </p:spPr>
      </p:cxnSp>
      <p:sp>
        <p:nvSpPr>
          <p:cNvPr id="575" name="Google Shape;575;p25"/>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576" name="Google Shape;576;p25"/>
          <p:cNvSpPr txBox="1"/>
          <p:nvPr/>
        </p:nvSpPr>
        <p:spPr>
          <a:xfrm>
            <a:off x="2392926" y="4523245"/>
            <a:ext cx="9189471"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lang="en-GB" sz="2000">
                <a:solidFill>
                  <a:schemeClr val="dk1"/>
                </a:solidFill>
                <a:latin typeface="Arial"/>
                <a:ea typeface="Arial"/>
                <a:cs typeface="Arial"/>
                <a:sym typeface="Arial"/>
              </a:rPr>
              <a:t>ADB will manage the issuance process including the appointment of modelling, structuring and placement agents, assist in evaluating risk transfer options and reviewing legal documentation to accommodate different legal and regulatory environments</a:t>
            </a:r>
            <a:endParaRPr b="0" sz="2000">
              <a:solidFill>
                <a:schemeClr val="dk1"/>
              </a:solidFill>
              <a:latin typeface="Arial"/>
              <a:ea typeface="Arial"/>
              <a:cs typeface="Arial"/>
              <a:sym typeface="Arial"/>
            </a:endParaRPr>
          </a:p>
        </p:txBody>
      </p:sp>
      <p:sp>
        <p:nvSpPr>
          <p:cNvPr id="577" name="Google Shape;577;p25"/>
          <p:cNvSpPr txBox="1"/>
          <p:nvPr/>
        </p:nvSpPr>
        <p:spPr>
          <a:xfrm>
            <a:off x="2392928" y="2744994"/>
            <a:ext cx="9189469" cy="163121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2000">
                <a:solidFill>
                  <a:schemeClr val="dk1"/>
                </a:solidFill>
                <a:latin typeface="Arial"/>
                <a:ea typeface="Arial"/>
                <a:cs typeface="Arial"/>
                <a:sym typeface="Arial"/>
              </a:rPr>
              <a:t>ADB’s Global Medium-Term Notes (GMTN) replaces the SPV in the classic catastrophe bond structure</a:t>
            </a:r>
            <a:endParaRPr sz="2000">
              <a:solidFill>
                <a:schemeClr val="dk1"/>
              </a:solidFill>
              <a:latin typeface="Arial"/>
              <a:ea typeface="Arial"/>
              <a:cs typeface="Arial"/>
              <a:sym typeface="Arial"/>
            </a:endParaRPr>
          </a:p>
          <a:p>
            <a:pPr indent="-262255" lvl="0" marL="262255" marR="0" rtl="0" algn="l">
              <a:spcBef>
                <a:spcPts val="0"/>
              </a:spcBef>
              <a:spcAft>
                <a:spcPts val="0"/>
              </a:spcAft>
              <a:buClr>
                <a:schemeClr val="accent1"/>
              </a:buClr>
              <a:buSzPts val="2500"/>
              <a:buFont typeface="Noto Sans Symbols"/>
              <a:buChar char="▪"/>
            </a:pPr>
            <a:r>
              <a:rPr lang="en-GB" sz="2000">
                <a:solidFill>
                  <a:schemeClr val="dk1"/>
                </a:solidFill>
                <a:latin typeface="Arial"/>
                <a:ea typeface="Arial"/>
                <a:cs typeface="Arial"/>
                <a:sym typeface="Arial"/>
              </a:rPr>
              <a:t>Reduces frictional costs of bond issuance and management</a:t>
            </a:r>
            <a:endParaRPr/>
          </a:p>
          <a:p>
            <a:pPr indent="-262255" lvl="0" marL="262255" marR="0" rtl="0" algn="l">
              <a:spcBef>
                <a:spcPts val="0"/>
              </a:spcBef>
              <a:spcAft>
                <a:spcPts val="0"/>
              </a:spcAft>
              <a:buClr>
                <a:schemeClr val="accent1"/>
              </a:buClr>
              <a:buSzPts val="2500"/>
              <a:buFont typeface="Noto Sans Symbols"/>
              <a:buChar char="▪"/>
            </a:pPr>
            <a:r>
              <a:rPr lang="en-GB" sz="2000">
                <a:solidFill>
                  <a:schemeClr val="dk1"/>
                </a:solidFill>
                <a:latin typeface="Arial"/>
                <a:ea typeface="Arial"/>
                <a:cs typeface="Arial"/>
                <a:sym typeface="Arial"/>
              </a:rPr>
              <a:t>ADB’s AAA credit rating and market power allow the team to pass on cost efficiencies to CAREC countries to support their management of disaster risks</a:t>
            </a:r>
            <a:endParaRPr sz="2000">
              <a:solidFill>
                <a:schemeClr val="dk1"/>
              </a:solidFill>
              <a:latin typeface="Arial"/>
              <a:ea typeface="Arial"/>
              <a:cs typeface="Arial"/>
              <a:sym typeface="Arial"/>
            </a:endParaRPr>
          </a:p>
        </p:txBody>
      </p:sp>
      <p:sp>
        <p:nvSpPr>
          <p:cNvPr id="574" name="Google Shape;574;p25"/>
          <p:cNvSpPr/>
          <p:nvPr/>
        </p:nvSpPr>
        <p:spPr>
          <a:xfrm>
            <a:off x="962526" y="1576376"/>
            <a:ext cx="1038966" cy="1038966"/>
          </a:xfrm>
          <a:prstGeom prst="ellipse">
            <a:avLst/>
          </a:prstGeom>
          <a:noFill/>
          <a:ln cap="flat" cmpd="sng" w="76200">
            <a:solidFill>
              <a:srgbClr val="51175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68" name="Google Shape;568;p25"/>
          <p:cNvSpPr/>
          <p:nvPr/>
        </p:nvSpPr>
        <p:spPr>
          <a:xfrm>
            <a:off x="962526" y="3019569"/>
            <a:ext cx="1038966" cy="1038966"/>
          </a:xfrm>
          <a:prstGeom prst="ellipse">
            <a:avLst/>
          </a:prstGeom>
          <a:noFill/>
          <a:ln cap="flat" cmpd="sng" w="762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69" name="Google Shape;569;p25"/>
          <p:cNvSpPr/>
          <p:nvPr/>
        </p:nvSpPr>
        <p:spPr>
          <a:xfrm>
            <a:off x="962526" y="4462762"/>
            <a:ext cx="1038966" cy="1038966"/>
          </a:xfrm>
          <a:prstGeom prst="ellipse">
            <a:avLst/>
          </a:prstGeom>
          <a:noFill/>
          <a:ln cap="flat" cmpd="sng" w="76200">
            <a:solidFill>
              <a:schemeClr val="accent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User network with solid fill" id="578" name="Google Shape;578;p25"/>
          <p:cNvPicPr preferRelativeResize="0"/>
          <p:nvPr/>
        </p:nvPicPr>
        <p:blipFill rotWithShape="1">
          <a:blip r:embed="rId3">
            <a:alphaModFix/>
          </a:blip>
          <a:srcRect b="0" l="0" r="0" t="0"/>
          <a:stretch/>
        </p:blipFill>
        <p:spPr>
          <a:xfrm>
            <a:off x="1090573" y="1706497"/>
            <a:ext cx="764400" cy="764400"/>
          </a:xfrm>
          <a:prstGeom prst="rect">
            <a:avLst/>
          </a:prstGeom>
          <a:noFill/>
          <a:ln>
            <a:noFill/>
          </a:ln>
        </p:spPr>
      </p:pic>
      <p:pic>
        <p:nvPicPr>
          <p:cNvPr descr="Lightbulb and gear with solid fill" id="579" name="Google Shape;579;p25"/>
          <p:cNvPicPr preferRelativeResize="0"/>
          <p:nvPr/>
        </p:nvPicPr>
        <p:blipFill rotWithShape="1">
          <a:blip r:embed="rId4">
            <a:alphaModFix/>
          </a:blip>
          <a:srcRect b="0" l="0" r="0" t="0"/>
          <a:stretch/>
        </p:blipFill>
        <p:spPr>
          <a:xfrm>
            <a:off x="1109045" y="3138380"/>
            <a:ext cx="764400" cy="764400"/>
          </a:xfrm>
          <a:prstGeom prst="rect">
            <a:avLst/>
          </a:prstGeom>
          <a:noFill/>
          <a:ln>
            <a:noFill/>
          </a:ln>
        </p:spPr>
      </p:pic>
      <p:pic>
        <p:nvPicPr>
          <p:cNvPr descr="Workflow with solid fill" id="580" name="Google Shape;580;p25"/>
          <p:cNvPicPr preferRelativeResize="0"/>
          <p:nvPr/>
        </p:nvPicPr>
        <p:blipFill rotWithShape="1">
          <a:blip r:embed="rId5">
            <a:alphaModFix/>
          </a:blip>
          <a:srcRect b="0" l="0" r="0" t="0"/>
          <a:stretch/>
        </p:blipFill>
        <p:spPr>
          <a:xfrm>
            <a:off x="1099809" y="4590809"/>
            <a:ext cx="764400" cy="7644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4" name="Shape 584"/>
        <p:cNvGrpSpPr/>
        <p:nvPr/>
      </p:nvGrpSpPr>
      <p:grpSpPr>
        <a:xfrm>
          <a:off x="0" y="0"/>
          <a:ext cx="0" cy="0"/>
          <a:chOff x="0" y="0"/>
          <a:chExt cx="0" cy="0"/>
        </a:xfrm>
      </p:grpSpPr>
      <p:sp>
        <p:nvSpPr>
          <p:cNvPr id="585" name="Google Shape;585;p26"/>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Summary</a:t>
            </a:r>
            <a:endParaRPr/>
          </a:p>
        </p:txBody>
      </p:sp>
      <p:sp>
        <p:nvSpPr>
          <p:cNvPr id="586" name="Google Shape;586;p26"/>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587" name="Google Shape;587;p26"/>
          <p:cNvSpPr txBox="1"/>
          <p:nvPr>
            <p:ph idx="2" type="body"/>
          </p:nvPr>
        </p:nvSpPr>
        <p:spPr>
          <a:xfrm>
            <a:off x="609600" y="1524000"/>
            <a:ext cx="10972800" cy="4389120"/>
          </a:xfrm>
          <a:prstGeom prst="rect">
            <a:avLst/>
          </a:prstGeom>
          <a:noFill/>
          <a:ln>
            <a:noFill/>
          </a:ln>
        </p:spPr>
        <p:txBody>
          <a:bodyPr anchorCtr="0" anchor="t" bIns="0" lIns="0" spcFirstLastPara="1" rIns="0" wrap="square" tIns="0">
            <a:noAutofit/>
          </a:bodyPr>
          <a:lstStyle/>
          <a:p>
            <a:pPr indent="-228600" lvl="2" marL="228600" rtl="0" algn="l">
              <a:spcBef>
                <a:spcPts val="0"/>
              </a:spcBef>
              <a:spcAft>
                <a:spcPts val="0"/>
              </a:spcAft>
              <a:buSzPts val="2250"/>
              <a:buChar char="▪"/>
            </a:pPr>
            <a:r>
              <a:rPr lang="en-GB" sz="1800"/>
              <a:t>A DRB builds on the licensed and regulated catastrophe bond by introducing a requirement that proceeds from a bond pay-out be used to implement relief, rehabilitation and recovery measures. </a:t>
            </a:r>
            <a:endParaRPr/>
          </a:p>
          <a:p>
            <a:pPr indent="-228600" lvl="2" marL="228600" rtl="0" algn="l">
              <a:spcBef>
                <a:spcPts val="350"/>
              </a:spcBef>
              <a:spcAft>
                <a:spcPts val="0"/>
              </a:spcAft>
              <a:buSzPts val="2250"/>
              <a:buChar char="▪"/>
            </a:pPr>
            <a:r>
              <a:rPr lang="en-GB" sz="1800"/>
              <a:t>It is a form of Insurance-Linked Securities (ILS), a group of financial instruments which embed and insurance mechanism. ILS have been used by governments around the world – they can provide large amounts of risk coverage over multi-year periods</a:t>
            </a:r>
            <a:endParaRPr sz="1800"/>
          </a:p>
          <a:p>
            <a:pPr indent="-228600" lvl="2" marL="228600" rtl="0" algn="l">
              <a:spcBef>
                <a:spcPts val="350"/>
              </a:spcBef>
              <a:spcAft>
                <a:spcPts val="0"/>
              </a:spcAft>
              <a:buSzPts val="2250"/>
              <a:buChar char="▪"/>
            </a:pPr>
            <a:r>
              <a:rPr lang="en-GB" sz="1800"/>
              <a:t>DRB's can be issued for flood, earthquake, and infectious disease. Earthquake is possibly the fastest option to market. </a:t>
            </a:r>
            <a:endParaRPr sz="1800"/>
          </a:p>
          <a:p>
            <a:pPr indent="-228600" lvl="2" marL="228600" rtl="0" algn="l">
              <a:spcBef>
                <a:spcPts val="350"/>
              </a:spcBef>
              <a:spcAft>
                <a:spcPts val="0"/>
              </a:spcAft>
              <a:buSzPts val="2250"/>
              <a:buChar char="▪"/>
            </a:pPr>
            <a:r>
              <a:rPr lang="en-GB" sz="1800"/>
              <a:t>Pricing options for countries to collaborate on a bond are presented, with an indicative overview of prices and potential benefits. This is technical modeling, rather than an indication of the pricing which will need to be tested in the market.</a:t>
            </a:r>
            <a:endParaRPr sz="1800"/>
          </a:p>
          <a:p>
            <a:pPr indent="-228600" lvl="2" marL="228600" rtl="0" algn="l">
              <a:spcBef>
                <a:spcPts val="350"/>
              </a:spcBef>
              <a:spcAft>
                <a:spcPts val="0"/>
              </a:spcAft>
              <a:buSzPts val="2250"/>
              <a:buChar char="▪"/>
            </a:pPr>
            <a:r>
              <a:rPr lang="en-GB" sz="1800"/>
              <a:t>Use of ADB’s Global Medium-Term Notes (GMTN) program will allow for direct DRB issuance and reduce the costs for CAREC member countries</a:t>
            </a:r>
            <a:endParaRPr sz="1800"/>
          </a:p>
          <a:p>
            <a:pPr indent="-228600" lvl="2" marL="228600" rtl="0" algn="l">
              <a:spcBef>
                <a:spcPts val="350"/>
              </a:spcBef>
              <a:spcAft>
                <a:spcPts val="0"/>
              </a:spcAft>
              <a:buSzPts val="2250"/>
              <a:buChar char="▪"/>
            </a:pPr>
            <a:r>
              <a:rPr lang="en-GB" sz="1800"/>
              <a:t>An optimistic timeline for delivery is 9 months. This project will submit a concrete option for consideration based on further engagements with CAREC member countries, ADB board of directors and donors.</a:t>
            </a:r>
            <a:endParaRPr sz="1800"/>
          </a:p>
          <a:p>
            <a:pPr indent="0" lvl="0" marL="0" rtl="0" algn="l">
              <a:spcBef>
                <a:spcPts val="350"/>
              </a:spcBef>
              <a:spcAft>
                <a:spcPts val="0"/>
              </a:spcAft>
              <a:buClr>
                <a:schemeClr val="dk1"/>
              </a:buClr>
              <a:buSzPts val="2000"/>
              <a:buFont typeface="Arial"/>
              <a:buNone/>
            </a:pPr>
            <a:r>
              <a:t/>
            </a:r>
            <a:endParaRPr sz="2000"/>
          </a:p>
        </p:txBody>
      </p:sp>
      <p:sp>
        <p:nvSpPr>
          <p:cNvPr id="588" name="Google Shape;588;p26"/>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3" name="Shape 593"/>
        <p:cNvGrpSpPr/>
        <p:nvPr/>
      </p:nvGrpSpPr>
      <p:grpSpPr>
        <a:xfrm>
          <a:off x="0" y="0"/>
          <a:ext cx="0" cy="0"/>
          <a:chOff x="0" y="0"/>
          <a:chExt cx="0" cy="0"/>
        </a:xfrm>
      </p:grpSpPr>
      <p:sp>
        <p:nvSpPr>
          <p:cNvPr id="594" name="Google Shape;594;p27"/>
          <p:cNvSpPr txBox="1"/>
          <p:nvPr>
            <p:ph idx="1" type="body"/>
          </p:nvPr>
        </p:nvSpPr>
        <p:spPr>
          <a:xfrm>
            <a:off x="609600" y="1938529"/>
            <a:ext cx="6181344" cy="337433"/>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595" name="Google Shape;595;p27"/>
          <p:cNvSpPr txBox="1"/>
          <p:nvPr>
            <p:ph type="title"/>
          </p:nvPr>
        </p:nvSpPr>
        <p:spPr>
          <a:xfrm>
            <a:off x="609600" y="1524001"/>
            <a:ext cx="6181344" cy="3810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702082"/>
              </a:buClr>
              <a:buSzPts val="2000"/>
              <a:buFont typeface="Arial"/>
              <a:buNone/>
            </a:pPr>
            <a:r>
              <a:rPr lang="en-GB"/>
              <a:t>Q&amp;A</a:t>
            </a:r>
            <a:endParaRPr/>
          </a:p>
        </p:txBody>
      </p:sp>
      <p:sp>
        <p:nvSpPr>
          <p:cNvPr id="596" name="Google Shape;596;p27"/>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597" name="Google Shape;597;p27"/>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GB"/>
              <a:t>© 2022 Willis Towers Watson. All rights reserved. Proprietary and Confidential. For Willis Towers Watson and Willis Towers Watson client use only.</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1" name="Shape 601"/>
        <p:cNvGrpSpPr/>
        <p:nvPr/>
      </p:nvGrpSpPr>
      <p:grpSpPr>
        <a:xfrm>
          <a:off x="0" y="0"/>
          <a:ext cx="0" cy="0"/>
          <a:chOff x="0" y="0"/>
          <a:chExt cx="0" cy="0"/>
        </a:xfrm>
      </p:grpSpPr>
      <p:sp>
        <p:nvSpPr>
          <p:cNvPr id="602" name="Google Shape;602;p28"/>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Disclaimer</a:t>
            </a:r>
            <a:endParaRPr/>
          </a:p>
        </p:txBody>
      </p:sp>
      <p:sp>
        <p:nvSpPr>
          <p:cNvPr id="603" name="Google Shape;603;p28"/>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604" name="Google Shape;604;p28"/>
          <p:cNvSpPr txBox="1"/>
          <p:nvPr>
            <p:ph idx="2" type="body"/>
          </p:nvPr>
        </p:nvSpPr>
        <p:spPr>
          <a:xfrm>
            <a:off x="609599" y="1407289"/>
            <a:ext cx="10972801" cy="466346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200"/>
              <a:buFont typeface="Arial"/>
              <a:buNone/>
            </a:pPr>
            <a:r>
              <a:rPr b="0" lang="en-GB" sz="1200"/>
              <a:t>This analysis has been prepared by Willis Limited for the Asian Development Bank under a Technical Assistance contract. </a:t>
            </a:r>
            <a:endParaRPr/>
          </a:p>
          <a:p>
            <a:pPr indent="0" lvl="0" marL="0" rtl="0" algn="l">
              <a:spcBef>
                <a:spcPts val="600"/>
              </a:spcBef>
              <a:spcAft>
                <a:spcPts val="0"/>
              </a:spcAft>
              <a:buClr>
                <a:schemeClr val="dk1"/>
              </a:buClr>
              <a:buSzPts val="1200"/>
              <a:buFont typeface="Arial"/>
              <a:buNone/>
            </a:pPr>
            <a:r>
              <a:rPr b="0" lang="en-GB" sz="1200"/>
              <a:t>Willis Limited has relied upon data from public and/or other sources when preparing this analysis.  No attempt has been made to verify independently the accuracy of this data.  Willis Limited does not represent or otherwise guarantee the accuracy or completeness of such data nor assume responsibility for the result of any error or omission in the data or other materials gathered from any source in the preparation of this analysis. </a:t>
            </a:r>
            <a:endParaRPr/>
          </a:p>
          <a:p>
            <a:pPr indent="0" lvl="0" marL="0" rtl="0" algn="l">
              <a:spcBef>
                <a:spcPts val="600"/>
              </a:spcBef>
              <a:spcAft>
                <a:spcPts val="0"/>
              </a:spcAft>
              <a:buClr>
                <a:schemeClr val="dk1"/>
              </a:buClr>
              <a:buSzPts val="1200"/>
              <a:buFont typeface="Arial"/>
              <a:buNone/>
            </a:pPr>
            <a:r>
              <a:rPr b="0" lang="en-GB" sz="1200"/>
              <a:t>There are many uncertainties inherent in this analysis including, but not limited to, issues such as limitations in the available data, reliance on client data and outside data sources, the underlying volatility of loss and other random processes, uncertainties that characterize the application of professional judgment in estimates and assumptions, etc.  Ultimate losses, liabilities and claims depend upon future contingent events, including but not limited to unanticipated changes in inflation, laws, and regulations.  As a result of these uncertainties, the actual outcomes could vary significantly from Willis Limited’s estimates in either direction.  Willis makes no representation about and does not guarantee the outcome, results, success, or profitability of any insurance or reinsurance program or venture, whether or not the analyses or conclusions contained herein apply to such program or venture. </a:t>
            </a:r>
            <a:endParaRPr/>
          </a:p>
          <a:p>
            <a:pPr indent="0" lvl="0" marL="0" rtl="0" algn="l">
              <a:spcBef>
                <a:spcPts val="600"/>
              </a:spcBef>
              <a:spcAft>
                <a:spcPts val="0"/>
              </a:spcAft>
              <a:buClr>
                <a:schemeClr val="dk1"/>
              </a:buClr>
              <a:buSzPts val="1200"/>
              <a:buFont typeface="Arial"/>
              <a:buNone/>
            </a:pPr>
            <a:r>
              <a:rPr b="0" lang="en-GB" sz="1200"/>
              <a:t>Willis does not recommend making decisions based solely on the information contained in this analysis.  Rather, this analysis should be viewed as a supplement to other information, including specific business practice, claims experience, and financial situation.  Independent professional advisors should be consulted with respect to the issues and conclusions presented herein and their possible application.  Willis makes no representation or warranty as to the accuracy or completeness of this document and its contents. </a:t>
            </a:r>
            <a:endParaRPr/>
          </a:p>
          <a:p>
            <a:pPr indent="0" lvl="0" marL="0" rtl="0" algn="l">
              <a:spcBef>
                <a:spcPts val="600"/>
              </a:spcBef>
              <a:spcAft>
                <a:spcPts val="0"/>
              </a:spcAft>
              <a:buClr>
                <a:schemeClr val="dk1"/>
              </a:buClr>
              <a:buSzPts val="1200"/>
              <a:buFont typeface="Arial"/>
              <a:buNone/>
            </a:pPr>
            <a:r>
              <a:rPr b="0" lang="en-GB" sz="1200"/>
              <a:t>Willis does not provide legal, accounting, or tax advice.  This analysis does not constitute, is not intended to provide, and should not be construed as such advice. Qualified advisers should be consulted in these areas. </a:t>
            </a:r>
            <a:endParaRPr/>
          </a:p>
          <a:p>
            <a:pPr indent="0" lvl="0" marL="0" rtl="0" algn="l">
              <a:spcBef>
                <a:spcPts val="600"/>
              </a:spcBef>
              <a:spcAft>
                <a:spcPts val="0"/>
              </a:spcAft>
              <a:buClr>
                <a:schemeClr val="dk1"/>
              </a:buClr>
              <a:buSzPts val="1200"/>
              <a:buFont typeface="Arial"/>
              <a:buNone/>
            </a:pPr>
            <a:r>
              <a:rPr b="0" lang="en-GB" sz="1200"/>
              <a:t>Willis makes no representation, does not guarantee and assumes no liability for the accuracy or completeness of, or any results obtained by application of, this analysis and conclusions provided herein. </a:t>
            </a:r>
            <a:endParaRPr/>
          </a:p>
          <a:p>
            <a:pPr indent="0" lvl="0" marL="0" rtl="0" algn="l">
              <a:spcBef>
                <a:spcPts val="600"/>
              </a:spcBef>
              <a:spcAft>
                <a:spcPts val="0"/>
              </a:spcAft>
              <a:buClr>
                <a:schemeClr val="dk1"/>
              </a:buClr>
              <a:buSzPts val="1200"/>
              <a:buFont typeface="Arial"/>
              <a:buNone/>
            </a:pPr>
            <a:r>
              <a:rPr b="0" lang="en-GB" sz="1200"/>
              <a:t>Acceptance of this document shall be deemed agreement to the above. </a:t>
            </a:r>
            <a:endParaRPr b="0" sz="1200"/>
          </a:p>
        </p:txBody>
      </p:sp>
      <p:sp>
        <p:nvSpPr>
          <p:cNvPr id="605" name="Google Shape;605;p28"/>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3"/>
          <p:cNvSpPr/>
          <p:nvPr/>
        </p:nvSpPr>
        <p:spPr>
          <a:xfrm>
            <a:off x="526475" y="1330026"/>
            <a:ext cx="11055900" cy="4266000"/>
          </a:xfrm>
          <a:prstGeom prst="rect">
            <a:avLst/>
          </a:prstGeom>
          <a:solidFill>
            <a:srgbClr val="D8DB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26" name="Google Shape;326;p3"/>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Overview ILS and Catastrophe Bonds</a:t>
            </a:r>
            <a:endParaRPr/>
          </a:p>
        </p:txBody>
      </p:sp>
      <p:sp>
        <p:nvSpPr>
          <p:cNvPr id="327" name="Google Shape;327;p3"/>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328" name="Google Shape;328;p3"/>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329" name="Google Shape;329;p3"/>
          <p:cNvSpPr txBox="1"/>
          <p:nvPr/>
        </p:nvSpPr>
        <p:spPr>
          <a:xfrm>
            <a:off x="609600" y="1455905"/>
            <a:ext cx="10972800" cy="3369013"/>
          </a:xfrm>
          <a:prstGeom prst="rect">
            <a:avLst/>
          </a:prstGeom>
          <a:noFill/>
          <a:ln>
            <a:noFill/>
          </a:ln>
        </p:spPr>
        <p:txBody>
          <a:bodyPr anchorCtr="0" anchor="t" bIns="0" lIns="0" spcFirstLastPara="1" rIns="0" wrap="square" tIns="0">
            <a:noAutofit/>
          </a:bodyPr>
          <a:lstStyle/>
          <a:p>
            <a:pPr indent="-342900" lvl="0" marL="342900" marR="0" rtl="0" algn="l">
              <a:spcBef>
                <a:spcPts val="0"/>
              </a:spcBef>
              <a:spcAft>
                <a:spcPts val="0"/>
              </a:spcAft>
              <a:buClr>
                <a:schemeClr val="accent1"/>
              </a:buClr>
              <a:buSzPts val="2250"/>
              <a:buFont typeface="Noto Sans Symbols"/>
              <a:buChar char="▪"/>
            </a:pPr>
            <a:r>
              <a:rPr b="0" lang="en-GB" sz="1800">
                <a:solidFill>
                  <a:schemeClr val="dk1"/>
                </a:solidFill>
                <a:latin typeface="Arial"/>
                <a:ea typeface="Arial"/>
                <a:cs typeface="Arial"/>
                <a:sym typeface="Arial"/>
              </a:rPr>
              <a:t>Catastrophe (cat) bonds are a viable form of disaster risk financing, benefitting from a new community of capital</a:t>
            </a:r>
            <a:endParaRPr b="0" sz="1800">
              <a:solidFill>
                <a:schemeClr val="dk1"/>
              </a:solidFill>
              <a:latin typeface="Arial"/>
              <a:ea typeface="Arial"/>
              <a:cs typeface="Arial"/>
              <a:sym typeface="Arial"/>
            </a:endParaRPr>
          </a:p>
          <a:p>
            <a:pPr indent="-342900" lvl="0" marL="342900" marR="0" rtl="0" algn="l">
              <a:spcBef>
                <a:spcPts val="350"/>
              </a:spcBef>
              <a:spcAft>
                <a:spcPts val="0"/>
              </a:spcAft>
              <a:buClr>
                <a:schemeClr val="accent1"/>
              </a:buClr>
              <a:buSzPts val="2250"/>
              <a:buFont typeface="Noto Sans Symbols"/>
              <a:buChar char="▪"/>
            </a:pPr>
            <a:r>
              <a:rPr b="0" lang="en-GB" sz="1800">
                <a:solidFill>
                  <a:schemeClr val="dk1"/>
                </a:solidFill>
                <a:latin typeface="Arial"/>
                <a:ea typeface="Arial"/>
                <a:cs typeface="Arial"/>
                <a:sym typeface="Arial"/>
              </a:rPr>
              <a:t>Cat bonds are a form of insurance-linked securities (ILS), where risk is transferred usually from a catastrophe or natural disaster through a sponsor, typically in a commercial context an insurer, to investors</a:t>
            </a:r>
            <a:endParaRPr b="0" sz="1800">
              <a:solidFill>
                <a:schemeClr val="dk1"/>
              </a:solidFill>
              <a:latin typeface="Arial"/>
              <a:ea typeface="Arial"/>
              <a:cs typeface="Arial"/>
              <a:sym typeface="Arial"/>
            </a:endParaRPr>
          </a:p>
          <a:p>
            <a:pPr indent="-342900" lvl="0" marL="342900" marR="0" rtl="0" algn="l">
              <a:spcBef>
                <a:spcPts val="350"/>
              </a:spcBef>
              <a:spcAft>
                <a:spcPts val="0"/>
              </a:spcAft>
              <a:buClr>
                <a:schemeClr val="accent1"/>
              </a:buClr>
              <a:buSzPts val="2250"/>
              <a:buFont typeface="Noto Sans Symbols"/>
              <a:buChar char="▪"/>
            </a:pPr>
            <a:r>
              <a:rPr b="0" lang="en-GB" sz="1800">
                <a:solidFill>
                  <a:schemeClr val="dk1"/>
                </a:solidFill>
                <a:latin typeface="Arial"/>
                <a:ea typeface="Arial"/>
                <a:cs typeface="Arial"/>
                <a:sym typeface="Arial"/>
              </a:rPr>
              <a:t>Over recent years the use of catastrophe bonds has spread with governments acting as sponsors</a:t>
            </a:r>
            <a:endParaRPr b="0" sz="1800">
              <a:solidFill>
                <a:schemeClr val="dk1"/>
              </a:solidFill>
              <a:latin typeface="Arial"/>
              <a:ea typeface="Arial"/>
              <a:cs typeface="Arial"/>
              <a:sym typeface="Arial"/>
            </a:endParaRPr>
          </a:p>
          <a:p>
            <a:pPr indent="-342900" lvl="0" marL="342900" marR="0" rtl="0" algn="l">
              <a:spcBef>
                <a:spcPts val="350"/>
              </a:spcBef>
              <a:spcAft>
                <a:spcPts val="0"/>
              </a:spcAft>
              <a:buClr>
                <a:schemeClr val="accent1"/>
              </a:buClr>
              <a:buSzPts val="2250"/>
              <a:buFont typeface="Noto Sans Symbols"/>
              <a:buChar char="▪"/>
            </a:pPr>
            <a:r>
              <a:rPr b="0" lang="en-GB" sz="1800">
                <a:solidFill>
                  <a:schemeClr val="dk1"/>
                </a:solidFill>
                <a:latin typeface="Arial"/>
                <a:ea typeface="Arial"/>
                <a:cs typeface="Arial"/>
                <a:sym typeface="Arial"/>
              </a:rPr>
              <a:t>Cat bonds are vital where there is insufficient insurance/reinsurance availability </a:t>
            </a:r>
            <a:endParaRPr b="0" sz="1800">
              <a:solidFill>
                <a:schemeClr val="dk1"/>
              </a:solidFill>
              <a:latin typeface="Arial"/>
              <a:ea typeface="Arial"/>
              <a:cs typeface="Arial"/>
              <a:sym typeface="Arial"/>
            </a:endParaRPr>
          </a:p>
          <a:p>
            <a:pPr indent="-342900" lvl="0" marL="342900" marR="0" rtl="0" algn="l">
              <a:spcBef>
                <a:spcPts val="350"/>
              </a:spcBef>
              <a:spcAft>
                <a:spcPts val="0"/>
              </a:spcAft>
              <a:buClr>
                <a:schemeClr val="accent1"/>
              </a:buClr>
              <a:buSzPts val="2250"/>
              <a:buFont typeface="Noto Sans Symbols"/>
              <a:buChar char="▪"/>
            </a:pPr>
            <a:r>
              <a:rPr b="0" lang="en-GB" sz="1800">
                <a:solidFill>
                  <a:schemeClr val="dk1"/>
                </a:solidFill>
                <a:latin typeface="Arial"/>
                <a:ea typeface="Arial"/>
                <a:cs typeface="Arial"/>
                <a:sym typeface="Arial"/>
              </a:rPr>
              <a:t>Unlike most insurance, cat bonds typically cover </a:t>
            </a:r>
            <a:r>
              <a:rPr lang="en-GB" sz="1800">
                <a:solidFill>
                  <a:schemeClr val="dk1"/>
                </a:solidFill>
              </a:rPr>
              <a:t>a 3 </a:t>
            </a:r>
            <a:r>
              <a:rPr b="0" lang="en-GB" sz="1800">
                <a:solidFill>
                  <a:schemeClr val="dk1"/>
                </a:solidFill>
                <a:latin typeface="Arial"/>
                <a:ea typeface="Arial"/>
                <a:cs typeface="Arial"/>
                <a:sym typeface="Arial"/>
              </a:rPr>
              <a:t>year period and have little or no counterparty risk</a:t>
            </a:r>
            <a:endParaRPr b="0" sz="1800">
              <a:solidFill>
                <a:schemeClr val="dk1"/>
              </a:solidFill>
              <a:latin typeface="Arial"/>
              <a:ea typeface="Arial"/>
              <a:cs typeface="Arial"/>
              <a:sym typeface="Arial"/>
            </a:endParaRPr>
          </a:p>
          <a:p>
            <a:pPr indent="-342900" lvl="0" marL="342900" marR="0" rtl="0" algn="l">
              <a:spcBef>
                <a:spcPts val="350"/>
              </a:spcBef>
              <a:spcAft>
                <a:spcPts val="0"/>
              </a:spcAft>
              <a:buClr>
                <a:schemeClr val="accent1"/>
              </a:buClr>
              <a:buSzPts val="2250"/>
              <a:buFont typeface="Noto Sans Symbols"/>
              <a:buChar char="▪"/>
            </a:pPr>
            <a:r>
              <a:rPr b="0" lang="en-GB" sz="1800">
                <a:solidFill>
                  <a:schemeClr val="dk1"/>
                </a:solidFill>
                <a:latin typeface="Arial"/>
                <a:ea typeface="Arial"/>
                <a:cs typeface="Arial"/>
                <a:sym typeface="Arial"/>
              </a:rPr>
              <a:t>But catastrophe bonds  usually cost more, the risk margin (the premium equivalent) is typically higher than the insurance equivalent and there are significant frictional costs</a:t>
            </a:r>
            <a:endParaRPr/>
          </a:p>
          <a:p>
            <a:pPr indent="0" lvl="0" marL="0" marR="0" rtl="0" algn="l">
              <a:spcBef>
                <a:spcPts val="350"/>
              </a:spcBef>
              <a:spcAft>
                <a:spcPts val="0"/>
              </a:spcAft>
              <a:buClr>
                <a:schemeClr val="dk1"/>
              </a:buClr>
              <a:buSzPts val="1800"/>
              <a:buFont typeface="Arial"/>
              <a:buNone/>
            </a:pPr>
            <a:r>
              <a:t/>
            </a:r>
            <a:endParaRPr b="0" sz="18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4"/>
          <p:cNvSpPr/>
          <p:nvPr/>
        </p:nvSpPr>
        <p:spPr>
          <a:xfrm>
            <a:off x="526473" y="1330036"/>
            <a:ext cx="10972800" cy="4858328"/>
          </a:xfrm>
          <a:prstGeom prst="rect">
            <a:avLst/>
          </a:prstGeom>
          <a:solidFill>
            <a:srgbClr val="D8DB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35" name="Google Shape;335;p4"/>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Towards Disaster Relief Bonds</a:t>
            </a:r>
            <a:endParaRPr/>
          </a:p>
        </p:txBody>
      </p:sp>
      <p:sp>
        <p:nvSpPr>
          <p:cNvPr id="336" name="Google Shape;336;p4"/>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337" name="Google Shape;337;p4"/>
          <p:cNvSpPr txBox="1"/>
          <p:nvPr>
            <p:ph idx="2" type="body"/>
          </p:nvPr>
        </p:nvSpPr>
        <p:spPr>
          <a:xfrm>
            <a:off x="609600" y="1378085"/>
            <a:ext cx="10972800" cy="4389120"/>
          </a:xfrm>
          <a:prstGeom prst="rect">
            <a:avLst/>
          </a:prstGeom>
          <a:noFill/>
          <a:ln>
            <a:noFill/>
          </a:ln>
        </p:spPr>
        <p:txBody>
          <a:bodyPr anchorCtr="0" anchor="t" bIns="0" lIns="0" spcFirstLastPara="1" rIns="0" wrap="square" tIns="0">
            <a:noAutofit/>
          </a:bodyPr>
          <a:lstStyle/>
          <a:p>
            <a:pPr indent="-200025" lvl="0" marL="342900" rtl="0" algn="l">
              <a:spcBef>
                <a:spcPts val="0"/>
              </a:spcBef>
              <a:spcAft>
                <a:spcPts val="0"/>
              </a:spcAft>
              <a:buClr>
                <a:schemeClr val="accent1"/>
              </a:buClr>
              <a:buSzPts val="2250"/>
              <a:buFont typeface="Noto Sans Symbols"/>
              <a:buNone/>
            </a:pPr>
            <a:r>
              <a:t/>
            </a:r>
            <a:endParaRPr b="0"/>
          </a:p>
          <a:p>
            <a:pPr indent="-342900" lvl="0" marL="342900" rtl="0" algn="l">
              <a:spcBef>
                <a:spcPts val="350"/>
              </a:spcBef>
              <a:spcAft>
                <a:spcPts val="0"/>
              </a:spcAft>
              <a:buClr>
                <a:schemeClr val="accent1"/>
              </a:buClr>
              <a:buSzPts val="2250"/>
              <a:buFont typeface="Noto Sans Symbols"/>
              <a:buChar char="▪"/>
            </a:pPr>
            <a:r>
              <a:rPr b="0" lang="en-GB"/>
              <a:t>A Disaster Relief Bond (DRB) builds on the well-established cat bond but introduces a requirement that </a:t>
            </a:r>
            <a:r>
              <a:rPr lang="en-GB">
                <a:solidFill>
                  <a:schemeClr val="accent1"/>
                </a:solidFill>
              </a:rPr>
              <a:t>proceeds from a bond pay-out be used to implement relief, rehabilitation and recovery measures</a:t>
            </a:r>
            <a:r>
              <a:rPr b="0" lang="en-GB"/>
              <a:t>, enabling fast, effective disaster response. </a:t>
            </a:r>
            <a:endParaRPr/>
          </a:p>
          <a:p>
            <a:pPr indent="-342900" lvl="0" marL="342900" rtl="0" algn="l">
              <a:spcBef>
                <a:spcPts val="350"/>
              </a:spcBef>
              <a:spcAft>
                <a:spcPts val="0"/>
              </a:spcAft>
              <a:buClr>
                <a:schemeClr val="accent1"/>
              </a:buClr>
              <a:buSzPts val="2250"/>
              <a:buFont typeface="Noto Sans Symbols"/>
              <a:buChar char="▪"/>
            </a:pPr>
            <a:r>
              <a:rPr b="0" lang="en-GB"/>
              <a:t>All other aspects of bond design, structure, triggers and potential benefits to sponsors and investors remain the same as a catastrophe bonds.</a:t>
            </a:r>
            <a:endParaRPr b="0"/>
          </a:p>
          <a:p>
            <a:pPr indent="-342900" lvl="0" marL="342900" rtl="0" algn="l">
              <a:spcBef>
                <a:spcPts val="350"/>
              </a:spcBef>
              <a:spcAft>
                <a:spcPts val="0"/>
              </a:spcAft>
              <a:buClr>
                <a:schemeClr val="accent1"/>
              </a:buClr>
              <a:buSzPts val="2250"/>
              <a:buFont typeface="Noto Sans Symbols"/>
              <a:buChar char="▪"/>
            </a:pPr>
            <a:r>
              <a:rPr b="0" lang="en-GB"/>
              <a:t>The appetite for parametric insurance from Sovereign Risk Pools, such as CCRIF SPC, the African Risk Capacity, the Pacific Catastrophe Risk Insurance Company, and the Southeast Asian Disaster Risk Insurance Facility, has demonstrated the utility of and demand for fast paying insurance mechanisms. </a:t>
            </a:r>
            <a:endParaRPr/>
          </a:p>
          <a:p>
            <a:pPr indent="-342900" lvl="0" marL="342900" rtl="0" algn="l">
              <a:spcBef>
                <a:spcPts val="350"/>
              </a:spcBef>
              <a:spcAft>
                <a:spcPts val="0"/>
              </a:spcAft>
              <a:buClr>
                <a:schemeClr val="accent1"/>
              </a:buClr>
              <a:buSzPts val="2250"/>
              <a:buFont typeface="Noto Sans Symbols"/>
              <a:buChar char="▪"/>
            </a:pPr>
            <a:r>
              <a:rPr b="0" lang="en-GB"/>
              <a:t>A regional approach, encouraged by a DRB, can reduce the cost of financing, support greater risk responsibility and ownership, and produce services and solutions developed to address participating countries’ challenges in disaster risk finance and insurance.</a:t>
            </a:r>
            <a:endParaRPr b="0"/>
          </a:p>
          <a:p>
            <a:pPr indent="-342900" lvl="0" marL="342900" rtl="0" algn="l">
              <a:spcBef>
                <a:spcPts val="350"/>
              </a:spcBef>
              <a:spcAft>
                <a:spcPts val="0"/>
              </a:spcAft>
              <a:buClr>
                <a:schemeClr val="accent1"/>
              </a:buClr>
              <a:buSzPts val="2250"/>
              <a:buFont typeface="Noto Sans Symbols"/>
              <a:buChar char="▪"/>
            </a:pPr>
            <a:r>
              <a:rPr b="0" lang="en-GB"/>
              <a:t>Issuing a DRB via the ADB’s Global Medium-Term Notes (GMTN) program, which dispenses with the traditional catastrophe bond need for the creation of a Special Purpose Vehicle,  offers significant savings in frictional costs</a:t>
            </a:r>
            <a:endParaRPr b="0">
              <a:solidFill>
                <a:srgbClr val="000000"/>
              </a:solidFill>
            </a:endParaRPr>
          </a:p>
          <a:p>
            <a:pPr indent="-228600" lvl="0" marL="342900" rtl="0" algn="l">
              <a:spcBef>
                <a:spcPts val="350"/>
              </a:spcBef>
              <a:spcAft>
                <a:spcPts val="0"/>
              </a:spcAft>
              <a:buClr>
                <a:schemeClr val="dk1"/>
              </a:buClr>
              <a:buSzPts val="1800"/>
              <a:buFont typeface="Noto Sans Symbols"/>
              <a:buNone/>
            </a:pPr>
            <a:r>
              <a:t/>
            </a:r>
            <a:endParaRPr b="0"/>
          </a:p>
        </p:txBody>
      </p:sp>
      <p:sp>
        <p:nvSpPr>
          <p:cNvPr id="338" name="Google Shape;338;p4"/>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5"/>
          <p:cNvSpPr txBox="1"/>
          <p:nvPr>
            <p:ph type="title"/>
          </p:nvPr>
        </p:nvSpPr>
        <p:spPr>
          <a:xfrm>
            <a:off x="609600" y="1524001"/>
            <a:ext cx="6181344" cy="3810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702082"/>
              </a:buClr>
              <a:buSzPts val="2000"/>
              <a:buFont typeface="Arial"/>
              <a:buNone/>
            </a:pPr>
            <a:r>
              <a:rPr lang="en-GB"/>
              <a:t>Opportunities and Options for Disaster Relief Bonds in Central Asia </a:t>
            </a:r>
            <a:endParaRPr/>
          </a:p>
        </p:txBody>
      </p:sp>
      <p:sp>
        <p:nvSpPr>
          <p:cNvPr id="344" name="Google Shape;344;p5"/>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sp>
        <p:nvSpPr>
          <p:cNvPr id="345" name="Google Shape;345;p5"/>
          <p:cNvSpPr txBox="1"/>
          <p:nvPr>
            <p:ph idx="11" type="ftr"/>
          </p:nvPr>
        </p:nvSpPr>
        <p:spPr>
          <a:xfrm>
            <a:off x="609599" y="6515097"/>
            <a:ext cx="7036800" cy="92333"/>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GB"/>
              <a:t>© 2022 Willis Towers Watson. All rights reserved. Proprietary and Confidential. For Willis Towers Watson and Willis Towers Watson client use only.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6"/>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Hazards</a:t>
            </a:r>
            <a:endParaRPr/>
          </a:p>
        </p:txBody>
      </p:sp>
      <p:sp>
        <p:nvSpPr>
          <p:cNvPr id="351" name="Google Shape;351;p6"/>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352" name="Google Shape;352;p6"/>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graphicFrame>
        <p:nvGraphicFramePr>
          <p:cNvPr id="353" name="Google Shape;353;p6"/>
          <p:cNvGraphicFramePr/>
          <p:nvPr/>
        </p:nvGraphicFramePr>
        <p:xfrm>
          <a:off x="609600" y="1327818"/>
          <a:ext cx="3000000" cy="3000000"/>
        </p:xfrm>
        <a:graphic>
          <a:graphicData uri="http://schemas.openxmlformats.org/drawingml/2006/table">
            <a:tbl>
              <a:tblPr bandRow="1" firstRow="1">
                <a:noFill/>
                <a:tableStyleId>{32DD01AD-A4CC-48CA-987C-017191EC1624}</a:tableStyleId>
              </a:tblPr>
              <a:tblGrid>
                <a:gridCol w="1190025"/>
                <a:gridCol w="9782775"/>
              </a:tblGrid>
              <a:tr h="1468575">
                <a:tc>
                  <a:txBody>
                    <a:bodyPr/>
                    <a:lstStyle/>
                    <a:p>
                      <a:pPr indent="0" lvl="0" marL="0" marR="0" rtl="0" algn="l">
                        <a:spcBef>
                          <a:spcPts val="0"/>
                        </a:spcBef>
                        <a:spcAft>
                          <a:spcPts val="0"/>
                        </a:spcAft>
                        <a:buNone/>
                      </a:pPr>
                      <a:r>
                        <a:t/>
                      </a:r>
                      <a:endParaRPr sz="1800"/>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2000"/>
                        <a:t>Earthquake</a:t>
                      </a:r>
                      <a:endParaRPr/>
                    </a:p>
                    <a:p>
                      <a:pPr indent="0" lvl="0" marL="0" marR="0" rtl="0" algn="l">
                        <a:spcBef>
                          <a:spcPts val="0"/>
                        </a:spcBef>
                        <a:spcAft>
                          <a:spcPts val="0"/>
                        </a:spcAft>
                        <a:buNone/>
                      </a:pPr>
                      <a:r>
                        <a:rPr b="0" lang="en-GB" sz="1800"/>
                        <a:t>A well-defined risk with agreed methodologies that are familiar to the (re)insurance and capital markets. The modeling to support an earthquake DRB can be put into place relatively quickly and should be able to build on the modeling already performed as part of this TA.</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468575">
                <a:tc>
                  <a:txBody>
                    <a:bodyPr/>
                    <a:lstStyle/>
                    <a:p>
                      <a:pPr indent="0" lvl="0" marL="0" marR="0" rtl="0" algn="l">
                        <a:spcBef>
                          <a:spcPts val="0"/>
                        </a:spcBef>
                        <a:spcAft>
                          <a:spcPts val="0"/>
                        </a:spcAft>
                        <a:buNone/>
                      </a:pPr>
                      <a:r>
                        <a:t/>
                      </a:r>
                      <a:endParaRPr sz="1800"/>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2000"/>
                        <a:t>Flood</a:t>
                      </a:r>
                      <a:endParaRPr/>
                    </a:p>
                    <a:p>
                      <a:pPr indent="0" lvl="0" marL="0" marR="0" rtl="0" algn="l">
                        <a:spcBef>
                          <a:spcPts val="0"/>
                        </a:spcBef>
                        <a:spcAft>
                          <a:spcPts val="0"/>
                        </a:spcAft>
                        <a:buNone/>
                      </a:pPr>
                      <a:r>
                        <a:rPr b="0" lang="en-GB" sz="1800"/>
                        <a:t>More complex to model and so harder to determine an appropriate trigger. However, flood risk will be the predominant concern for many countries, driven by river-flooding (fluvial), flash flooding (pluvial) and/or storm surge (coastal). Depending upon the nature of the risk, a modeled loss approach may be appropriate, but potentially augmented or replaced with earth observation and/or rainfall or gauge data.</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1468575">
                <a:tc>
                  <a:txBody>
                    <a:bodyPr/>
                    <a:lstStyle/>
                    <a:p>
                      <a:pPr indent="0" lvl="0" marL="0" marR="0" rtl="0" algn="l">
                        <a:spcBef>
                          <a:spcPts val="0"/>
                        </a:spcBef>
                        <a:spcAft>
                          <a:spcPts val="0"/>
                        </a:spcAft>
                        <a:buNone/>
                      </a:pPr>
                      <a:r>
                        <a:t/>
                      </a:r>
                      <a:endParaRPr sz="1800"/>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1" lang="en-GB" sz="2000"/>
                        <a:t>Infectious Disease</a:t>
                      </a:r>
                      <a:endParaRPr/>
                    </a:p>
                    <a:p>
                      <a:pPr indent="0" lvl="0" marL="0" marR="0" rtl="0" algn="l">
                        <a:spcBef>
                          <a:spcPts val="0"/>
                        </a:spcBef>
                        <a:spcAft>
                          <a:spcPts val="0"/>
                        </a:spcAft>
                        <a:buNone/>
                      </a:pPr>
                      <a:r>
                        <a:rPr b="0" lang="en-GB" sz="1800"/>
                        <a:t>Differentiated considerations apply  in design and issuance. A pandemic parametric insurance cover is likely to be closely coupled to funding for early detection, quarantine areas and anti-spread measures within and across borders. It is also more likely to be a stand-alone solution integrated in a regional health security and risk management investment framework.</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pic>
        <p:nvPicPr>
          <p:cNvPr descr="Germ with solid fill" id="354" name="Google Shape;354;p6"/>
          <p:cNvPicPr preferRelativeResize="0"/>
          <p:nvPr/>
        </p:nvPicPr>
        <p:blipFill rotWithShape="1">
          <a:blip r:embed="rId3">
            <a:alphaModFix/>
          </a:blip>
          <a:srcRect b="0" l="0" r="0" t="0"/>
          <a:stretch/>
        </p:blipFill>
        <p:spPr>
          <a:xfrm>
            <a:off x="772230" y="4759589"/>
            <a:ext cx="914400" cy="914400"/>
          </a:xfrm>
          <a:prstGeom prst="rect">
            <a:avLst/>
          </a:prstGeom>
          <a:noFill/>
          <a:ln>
            <a:noFill/>
          </a:ln>
        </p:spPr>
      </p:pic>
      <p:pic>
        <p:nvPicPr>
          <p:cNvPr descr="Wave with solid fill" id="355" name="Google Shape;355;p6"/>
          <p:cNvPicPr preferRelativeResize="0"/>
          <p:nvPr/>
        </p:nvPicPr>
        <p:blipFill rotWithShape="1">
          <a:blip r:embed="rId4">
            <a:alphaModFix/>
          </a:blip>
          <a:srcRect b="0" l="0" r="0" t="0"/>
          <a:stretch/>
        </p:blipFill>
        <p:spPr>
          <a:xfrm>
            <a:off x="772230" y="2949074"/>
            <a:ext cx="914400" cy="914400"/>
          </a:xfrm>
          <a:prstGeom prst="rect">
            <a:avLst/>
          </a:prstGeom>
          <a:noFill/>
          <a:ln>
            <a:noFill/>
          </a:ln>
        </p:spPr>
      </p:pic>
      <p:pic>
        <p:nvPicPr>
          <p:cNvPr descr="Target with solid fill" id="356" name="Google Shape;356;p6"/>
          <p:cNvPicPr preferRelativeResize="0"/>
          <p:nvPr/>
        </p:nvPicPr>
        <p:blipFill rotWithShape="1">
          <a:blip r:embed="rId5">
            <a:alphaModFix/>
          </a:blip>
          <a:srcRect b="0" l="0" r="0" t="0"/>
          <a:stretch/>
        </p:blipFill>
        <p:spPr>
          <a:xfrm>
            <a:off x="772230" y="1483967"/>
            <a:ext cx="914400" cy="914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7"/>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solidFill>
                  <a:srgbClr val="3F3F3F"/>
                </a:solidFill>
              </a:rPr>
              <a:t>Peril and Country Combination Options</a:t>
            </a:r>
            <a:endParaRPr/>
          </a:p>
        </p:txBody>
      </p:sp>
      <p:sp>
        <p:nvSpPr>
          <p:cNvPr id="362" name="Google Shape;362;p7"/>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363" name="Google Shape;363;p7"/>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graphicFrame>
        <p:nvGraphicFramePr>
          <p:cNvPr id="364" name="Google Shape;364;p7"/>
          <p:cNvGraphicFramePr/>
          <p:nvPr/>
        </p:nvGraphicFramePr>
        <p:xfrm>
          <a:off x="944663" y="1371600"/>
          <a:ext cx="3000000" cy="3000000"/>
        </p:xfrm>
        <a:graphic>
          <a:graphicData uri="http://schemas.openxmlformats.org/drawingml/2006/table">
            <a:tbl>
              <a:tblPr>
                <a:noFill/>
                <a:tableStyleId>{AA067BD5-0C92-4DB7-B834-DD08F9E64B0E}</a:tableStyleId>
              </a:tblPr>
              <a:tblGrid>
                <a:gridCol w="450475"/>
                <a:gridCol w="5019975"/>
                <a:gridCol w="4659300"/>
              </a:tblGrid>
              <a:tr h="413675">
                <a:tc>
                  <a:txBody>
                    <a:bodyPr/>
                    <a:lstStyle/>
                    <a:p>
                      <a:pPr indent="0" lvl="0" marL="0" marR="0" rtl="0" algn="just">
                        <a:lnSpc>
                          <a:spcPct val="107000"/>
                        </a:lnSpc>
                        <a:spcBef>
                          <a:spcPts val="0"/>
                        </a:spcBef>
                        <a:spcAft>
                          <a:spcPts val="0"/>
                        </a:spcAft>
                        <a:buNone/>
                      </a:pPr>
                      <a:r>
                        <a:rPr b="0" i="0" lang="en-GB" sz="1600" u="none" strike="noStrike">
                          <a:latin typeface="Arial"/>
                          <a:ea typeface="Arial"/>
                          <a:cs typeface="Arial"/>
                          <a:sym typeface="Arial"/>
                        </a:rPr>
                        <a:t> </a:t>
                      </a:r>
                      <a:endParaRPr b="0" i="0" sz="3200" u="none" strike="noStrike">
                        <a:latin typeface="Arial"/>
                        <a:ea typeface="Arial"/>
                        <a:cs typeface="Arial"/>
                        <a:sym typeface="Arial"/>
                      </a:endParaRPr>
                    </a:p>
                  </a:txBody>
                  <a:tcPr marT="12650" marB="0" marR="91075" marL="910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i="0" lang="en-GB" sz="1600" u="none" strike="noStrike">
                          <a:solidFill>
                            <a:srgbClr val="FFFFFF"/>
                          </a:solidFill>
                          <a:latin typeface="Arial"/>
                          <a:ea typeface="Arial"/>
                          <a:cs typeface="Arial"/>
                          <a:sym typeface="Arial"/>
                        </a:rPr>
                        <a:t>Single Country</a:t>
                      </a:r>
                      <a:endParaRPr b="0" i="0" sz="3200" u="none" strike="noStrike">
                        <a:latin typeface="Arial"/>
                        <a:ea typeface="Arial"/>
                        <a:cs typeface="Arial"/>
                        <a:sym typeface="Arial"/>
                      </a:endParaRPr>
                    </a:p>
                  </a:txBody>
                  <a:tcPr marT="12650" marB="0" marR="91075" marL="9107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1"/>
                    </a:solidFill>
                  </a:tcPr>
                </a:tc>
                <a:tc>
                  <a:txBody>
                    <a:bodyPr/>
                    <a:lstStyle/>
                    <a:p>
                      <a:pPr indent="0" lvl="0" marL="0" marR="0" rtl="0" algn="ctr">
                        <a:lnSpc>
                          <a:spcPct val="107000"/>
                        </a:lnSpc>
                        <a:spcBef>
                          <a:spcPts val="0"/>
                        </a:spcBef>
                        <a:spcAft>
                          <a:spcPts val="0"/>
                        </a:spcAft>
                        <a:buNone/>
                      </a:pPr>
                      <a:r>
                        <a:rPr b="1" i="0" lang="en-GB" sz="1600" u="none" strike="noStrike">
                          <a:solidFill>
                            <a:srgbClr val="FFFFFF"/>
                          </a:solidFill>
                          <a:latin typeface="Arial"/>
                          <a:ea typeface="Arial"/>
                          <a:cs typeface="Arial"/>
                          <a:sym typeface="Arial"/>
                        </a:rPr>
                        <a:t>Multi-Country</a:t>
                      </a:r>
                      <a:endParaRPr b="0" i="0" sz="3200" u="none" strike="noStrike">
                        <a:latin typeface="Arial"/>
                        <a:ea typeface="Arial"/>
                        <a:cs typeface="Arial"/>
                        <a:sym typeface="Arial"/>
                      </a:endParaRPr>
                    </a:p>
                  </a:txBody>
                  <a:tcPr marT="12650" marB="0" marR="91075" marL="9107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1"/>
                    </a:solidFill>
                  </a:tcPr>
                </a:tc>
              </a:tr>
              <a:tr h="2151625">
                <a:tc>
                  <a:txBody>
                    <a:bodyPr/>
                    <a:lstStyle/>
                    <a:p>
                      <a:pPr indent="0" lvl="0" marL="73152" marR="73152" rtl="0" algn="ctr">
                        <a:lnSpc>
                          <a:spcPct val="107000"/>
                        </a:lnSpc>
                        <a:spcBef>
                          <a:spcPts val="0"/>
                        </a:spcBef>
                        <a:spcAft>
                          <a:spcPts val="0"/>
                        </a:spcAft>
                        <a:buNone/>
                      </a:pPr>
                      <a:r>
                        <a:rPr b="1" i="0" lang="en-GB" sz="1600" u="none" strike="noStrike">
                          <a:solidFill>
                            <a:srgbClr val="FFFFFF"/>
                          </a:solidFill>
                          <a:latin typeface="Arial"/>
                          <a:ea typeface="Arial"/>
                          <a:cs typeface="Arial"/>
                          <a:sym typeface="Arial"/>
                        </a:rPr>
                        <a:t>Single Hazard</a:t>
                      </a:r>
                      <a:endParaRPr b="0" i="0" sz="3200" u="none" strike="noStrike">
                        <a:latin typeface="Arial"/>
                        <a:ea typeface="Arial"/>
                        <a:cs typeface="Arial"/>
                        <a:sym typeface="Arial"/>
                      </a:endParaRPr>
                    </a:p>
                  </a:txBody>
                  <a:tcPr marT="12650" marB="0" marR="91075" marL="91075" anchor="ctr">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accent1"/>
                    </a:solidFill>
                  </a:tcPr>
                </a:tc>
                <a:tc>
                  <a:txBody>
                    <a:bodyPr/>
                    <a:lstStyle/>
                    <a:p>
                      <a:pPr indent="0" lvl="0" marL="0" marR="0" rtl="0" algn="ctr">
                        <a:lnSpc>
                          <a:spcPct val="107000"/>
                        </a:lnSpc>
                        <a:spcBef>
                          <a:spcPts val="0"/>
                        </a:spcBef>
                        <a:spcAft>
                          <a:spcPts val="0"/>
                        </a:spcAft>
                        <a:buNone/>
                      </a:pPr>
                      <a:r>
                        <a:rPr b="0" i="0" lang="en-GB" sz="1600" u="none" strike="noStrike">
                          <a:latin typeface="Arial"/>
                          <a:ea typeface="Arial"/>
                          <a:cs typeface="Arial"/>
                          <a:sym typeface="Arial"/>
                        </a:rPr>
                        <a:t>Default option.</a:t>
                      </a:r>
                      <a:endParaRPr b="0" i="0" sz="3200" u="none" strike="noStrike">
                        <a:latin typeface="Arial"/>
                        <a:ea typeface="Arial"/>
                        <a:cs typeface="Arial"/>
                        <a:sym typeface="Arial"/>
                      </a:endParaRPr>
                    </a:p>
                    <a:p>
                      <a:pPr indent="0" lvl="0" marL="0" marR="0" rtl="0" algn="ctr">
                        <a:lnSpc>
                          <a:spcPct val="107000"/>
                        </a:lnSpc>
                        <a:spcBef>
                          <a:spcPts val="1200"/>
                        </a:spcBef>
                        <a:spcAft>
                          <a:spcPts val="0"/>
                        </a:spcAft>
                        <a:buNone/>
                      </a:pPr>
                      <a:r>
                        <a:rPr b="0" i="0" lang="en-GB" sz="1600" u="none" strike="noStrike">
                          <a:latin typeface="Arial"/>
                          <a:ea typeface="Arial"/>
                          <a:cs typeface="Arial"/>
                          <a:sym typeface="Arial"/>
                        </a:rPr>
                        <a:t>Parametric structure can be optimized to a specific country and hazard.</a:t>
                      </a:r>
                      <a:endParaRPr b="0" i="0" sz="3200" u="none" strike="noStrike">
                        <a:latin typeface="Arial"/>
                        <a:ea typeface="Arial"/>
                        <a:cs typeface="Arial"/>
                        <a:sym typeface="Arial"/>
                      </a:endParaRPr>
                    </a:p>
                    <a:p>
                      <a:pPr indent="0" lvl="0" marL="0" marR="0" rtl="0" algn="ctr">
                        <a:lnSpc>
                          <a:spcPct val="107000"/>
                        </a:lnSpc>
                        <a:spcBef>
                          <a:spcPts val="1200"/>
                        </a:spcBef>
                        <a:spcAft>
                          <a:spcPts val="0"/>
                        </a:spcAft>
                        <a:buNone/>
                      </a:pPr>
                      <a:r>
                        <a:rPr b="0" i="0" lang="en-GB" sz="1600" u="none" strike="noStrike">
                          <a:latin typeface="Arial"/>
                          <a:ea typeface="Arial"/>
                          <a:cs typeface="Arial"/>
                          <a:sym typeface="Arial"/>
                        </a:rPr>
                        <a:t>No diversification benefits.</a:t>
                      </a:r>
                      <a:endParaRPr b="0" i="0" sz="3200" u="none" strike="noStrike">
                        <a:latin typeface="Arial"/>
                        <a:ea typeface="Arial"/>
                        <a:cs typeface="Arial"/>
                        <a:sym typeface="Arial"/>
                      </a:endParaRPr>
                    </a:p>
                    <a:p>
                      <a:pPr indent="0" lvl="0" marL="0" marR="0" rtl="0" algn="ctr">
                        <a:lnSpc>
                          <a:spcPct val="107000"/>
                        </a:lnSpc>
                        <a:spcBef>
                          <a:spcPts val="1200"/>
                        </a:spcBef>
                        <a:spcAft>
                          <a:spcPts val="0"/>
                        </a:spcAft>
                        <a:buNone/>
                      </a:pPr>
                      <a:r>
                        <a:rPr b="0" i="0" lang="en-GB" sz="1600" u="none" strike="noStrike">
                          <a:latin typeface="Arial"/>
                          <a:ea typeface="Arial"/>
                          <a:cs typeface="Arial"/>
                          <a:sym typeface="Arial"/>
                        </a:rPr>
                        <a:t>No opportunity for cost saving.</a:t>
                      </a:r>
                      <a:endParaRPr b="0" i="0" sz="3200" u="none" strike="noStrike">
                        <a:latin typeface="Arial"/>
                        <a:ea typeface="Arial"/>
                        <a:cs typeface="Arial"/>
                        <a:sym typeface="Arial"/>
                      </a:endParaRPr>
                    </a:p>
                  </a:txBody>
                  <a:tcPr marT="12650" marB="0" marR="91075" marL="910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0" i="0" lang="en-GB" sz="1600" u="none" strike="noStrike">
                          <a:latin typeface="Arial"/>
                          <a:ea typeface="Arial"/>
                          <a:cs typeface="Arial"/>
                          <a:sym typeface="Arial"/>
                        </a:rPr>
                        <a:t>Diversification benefit and so an incentive to share a bond limit.</a:t>
                      </a:r>
                      <a:endParaRPr b="0" i="0" sz="3200" u="none" strike="noStrike">
                        <a:latin typeface="Arial"/>
                        <a:ea typeface="Arial"/>
                        <a:cs typeface="Arial"/>
                        <a:sym typeface="Arial"/>
                      </a:endParaRPr>
                    </a:p>
                    <a:p>
                      <a:pPr indent="0" lvl="0" marL="0" marR="0" rtl="0" algn="ctr">
                        <a:lnSpc>
                          <a:spcPct val="107000"/>
                        </a:lnSpc>
                        <a:spcBef>
                          <a:spcPts val="1200"/>
                        </a:spcBef>
                        <a:spcAft>
                          <a:spcPts val="0"/>
                        </a:spcAft>
                        <a:buNone/>
                      </a:pPr>
                      <a:r>
                        <a:rPr b="0" i="0" lang="en-GB" sz="1600" u="none" strike="noStrike">
                          <a:latin typeface="Arial"/>
                          <a:ea typeface="Arial"/>
                          <a:cs typeface="Arial"/>
                          <a:sym typeface="Arial"/>
                        </a:rPr>
                        <a:t>Cost savings from structuring, marketing and placement in one deal.</a:t>
                      </a:r>
                      <a:endParaRPr b="0" i="0" sz="3200" u="none" strike="noStrike">
                        <a:latin typeface="Arial"/>
                        <a:ea typeface="Arial"/>
                        <a:cs typeface="Arial"/>
                        <a:sym typeface="Arial"/>
                      </a:endParaRPr>
                    </a:p>
                    <a:p>
                      <a:pPr indent="0" lvl="0" marL="0" marR="0" rtl="0" algn="ctr">
                        <a:lnSpc>
                          <a:spcPct val="107000"/>
                        </a:lnSpc>
                        <a:spcBef>
                          <a:spcPts val="1200"/>
                        </a:spcBef>
                        <a:spcAft>
                          <a:spcPts val="0"/>
                        </a:spcAft>
                        <a:buNone/>
                      </a:pPr>
                      <a:r>
                        <a:rPr b="0" i="0" lang="en-GB" sz="1600" u="none" strike="noStrike">
                          <a:latin typeface="Arial"/>
                          <a:ea typeface="Arial"/>
                          <a:cs typeface="Arial"/>
                          <a:sym typeface="Arial"/>
                        </a:rPr>
                        <a:t>Potential for higher “political basis risk” for a multi-country bond with a shared limit – careful structuring is needed.</a:t>
                      </a:r>
                      <a:endParaRPr b="0" i="0" sz="3200" u="none" strike="noStrike">
                        <a:latin typeface="Arial"/>
                        <a:ea typeface="Arial"/>
                        <a:cs typeface="Arial"/>
                        <a:sym typeface="Arial"/>
                      </a:endParaRPr>
                    </a:p>
                  </a:txBody>
                  <a:tcPr marT="12650" marB="0" marR="91075" marL="910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51625">
                <a:tc>
                  <a:txBody>
                    <a:bodyPr/>
                    <a:lstStyle/>
                    <a:p>
                      <a:pPr indent="0" lvl="0" marL="73152" marR="73152" rtl="0" algn="ctr">
                        <a:lnSpc>
                          <a:spcPct val="107000"/>
                        </a:lnSpc>
                        <a:spcBef>
                          <a:spcPts val="0"/>
                        </a:spcBef>
                        <a:spcAft>
                          <a:spcPts val="0"/>
                        </a:spcAft>
                        <a:buNone/>
                      </a:pPr>
                      <a:r>
                        <a:rPr b="1" i="0" lang="en-GB" sz="1600" u="none" strike="noStrike">
                          <a:solidFill>
                            <a:srgbClr val="FFFFFF"/>
                          </a:solidFill>
                          <a:latin typeface="Arial"/>
                          <a:ea typeface="Arial"/>
                          <a:cs typeface="Arial"/>
                          <a:sym typeface="Arial"/>
                        </a:rPr>
                        <a:t>Multi-H</a:t>
                      </a:r>
                      <a:r>
                        <a:rPr b="1" i="0" lang="en-GB" sz="1800" u="none" strike="noStrike">
                          <a:solidFill>
                            <a:srgbClr val="FFFFFF"/>
                          </a:solidFill>
                          <a:latin typeface="Arial"/>
                          <a:ea typeface="Arial"/>
                          <a:cs typeface="Arial"/>
                          <a:sym typeface="Arial"/>
                        </a:rPr>
                        <a:t>azard</a:t>
                      </a:r>
                      <a:endParaRPr b="0" i="0" sz="3200" u="none" strike="noStrike">
                        <a:latin typeface="Arial"/>
                        <a:ea typeface="Arial"/>
                        <a:cs typeface="Arial"/>
                        <a:sym typeface="Arial"/>
                      </a:endParaRPr>
                    </a:p>
                  </a:txBody>
                  <a:tcPr marT="12650" marB="0" marR="91075" marL="91075" anchor="ctr">
                    <a:lnL cap="flat" cmpd="sng" w="9525">
                      <a:solidFill>
                        <a:srgbClr val="000000">
                          <a:alpha val="0"/>
                        </a:srgbClr>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accent1"/>
                    </a:solidFill>
                  </a:tcPr>
                </a:tc>
                <a:tc>
                  <a:txBody>
                    <a:bodyPr/>
                    <a:lstStyle/>
                    <a:p>
                      <a:pPr indent="0" lvl="0" marL="0" marR="0" rtl="0" algn="ctr">
                        <a:lnSpc>
                          <a:spcPct val="107000"/>
                        </a:lnSpc>
                        <a:spcBef>
                          <a:spcPts val="0"/>
                        </a:spcBef>
                        <a:spcAft>
                          <a:spcPts val="0"/>
                        </a:spcAft>
                        <a:buNone/>
                      </a:pPr>
                      <a:r>
                        <a:rPr b="0" i="0" lang="en-GB" sz="1600" u="none" strike="noStrike">
                          <a:latin typeface="Arial"/>
                          <a:ea typeface="Arial"/>
                          <a:cs typeface="Arial"/>
                          <a:sym typeface="Arial"/>
                        </a:rPr>
                        <a:t>Diversification benefit and so an incentive to share a bond limit.</a:t>
                      </a:r>
                      <a:endParaRPr b="0" i="0" sz="3200" u="none" strike="noStrike">
                        <a:latin typeface="Arial"/>
                        <a:ea typeface="Arial"/>
                        <a:cs typeface="Arial"/>
                        <a:sym typeface="Arial"/>
                      </a:endParaRPr>
                    </a:p>
                    <a:p>
                      <a:pPr indent="0" lvl="0" marL="0" marR="0" rtl="0" algn="ctr">
                        <a:lnSpc>
                          <a:spcPct val="107000"/>
                        </a:lnSpc>
                        <a:spcBef>
                          <a:spcPts val="1200"/>
                        </a:spcBef>
                        <a:spcAft>
                          <a:spcPts val="0"/>
                        </a:spcAft>
                        <a:buNone/>
                      </a:pPr>
                      <a:r>
                        <a:rPr b="0" i="0" lang="en-GB" sz="1600" u="none" strike="noStrike">
                          <a:latin typeface="Arial"/>
                          <a:ea typeface="Arial"/>
                          <a:cs typeface="Arial"/>
                          <a:sym typeface="Arial"/>
                        </a:rPr>
                        <a:t>Cost savings from structuring, marketing and placement in one deal as well as applying a multi-peril bond limit.</a:t>
                      </a:r>
                      <a:endParaRPr b="0" i="0" sz="3200" u="none" strike="noStrike">
                        <a:latin typeface="Arial"/>
                        <a:ea typeface="Arial"/>
                        <a:cs typeface="Arial"/>
                        <a:sym typeface="Arial"/>
                      </a:endParaRPr>
                    </a:p>
                    <a:p>
                      <a:pPr indent="0" lvl="0" marL="0" marR="0" rtl="0" algn="ctr">
                        <a:lnSpc>
                          <a:spcPct val="107000"/>
                        </a:lnSpc>
                        <a:spcBef>
                          <a:spcPts val="1200"/>
                        </a:spcBef>
                        <a:spcAft>
                          <a:spcPts val="0"/>
                        </a:spcAft>
                        <a:buNone/>
                      </a:pPr>
                      <a:r>
                        <a:rPr b="0" i="0" lang="en-GB" sz="1600" u="none" strike="noStrike">
                          <a:latin typeface="Arial"/>
                          <a:ea typeface="Arial"/>
                          <a:cs typeface="Arial"/>
                          <a:sym typeface="Arial"/>
                        </a:rPr>
                        <a:t>Significantly lower “political basis risk” than a multi-country bond with a shared limit.</a:t>
                      </a:r>
                      <a:endParaRPr b="0" i="0" sz="3200" u="none" strike="noStrike">
                        <a:latin typeface="Arial"/>
                        <a:ea typeface="Arial"/>
                        <a:cs typeface="Arial"/>
                        <a:sym typeface="Arial"/>
                      </a:endParaRPr>
                    </a:p>
                  </a:txBody>
                  <a:tcPr marT="12650" marB="0" marR="91075" marL="910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0" i="0" lang="en-GB" sz="1600" u="none" strike="noStrike">
                          <a:latin typeface="Arial"/>
                          <a:ea typeface="Arial"/>
                          <a:cs typeface="Arial"/>
                          <a:sym typeface="Arial"/>
                        </a:rPr>
                        <a:t>Greatest diversification benefit and so the greatest incentive to share a limit.</a:t>
                      </a:r>
                      <a:endParaRPr b="0" i="0" sz="3200" u="none" strike="noStrike">
                        <a:latin typeface="Arial"/>
                        <a:ea typeface="Arial"/>
                        <a:cs typeface="Arial"/>
                        <a:sym typeface="Arial"/>
                      </a:endParaRPr>
                    </a:p>
                    <a:p>
                      <a:pPr indent="0" lvl="0" marL="0" marR="0" rtl="0" algn="ctr">
                        <a:lnSpc>
                          <a:spcPct val="107000"/>
                        </a:lnSpc>
                        <a:spcBef>
                          <a:spcPts val="1200"/>
                        </a:spcBef>
                        <a:spcAft>
                          <a:spcPts val="0"/>
                        </a:spcAft>
                        <a:buNone/>
                      </a:pPr>
                      <a:r>
                        <a:rPr b="0" i="0" lang="en-GB" sz="1600" u="none" strike="noStrike">
                          <a:latin typeface="Arial"/>
                          <a:ea typeface="Arial"/>
                          <a:cs typeface="Arial"/>
                          <a:sym typeface="Arial"/>
                        </a:rPr>
                        <a:t>Greatest cost saving with the least risk of bond exhaustion for a shared limit.</a:t>
                      </a:r>
                      <a:endParaRPr b="0" i="0" sz="3200" u="none" strike="noStrike">
                        <a:latin typeface="Arial"/>
                        <a:ea typeface="Arial"/>
                        <a:cs typeface="Arial"/>
                        <a:sym typeface="Arial"/>
                      </a:endParaRPr>
                    </a:p>
                  </a:txBody>
                  <a:tcPr marT="12650" marB="0" marR="91075" marL="910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8D7DF"/>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8"/>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Structure: Use of ADB’s Global Medium-Term Notes program over an SPV </a:t>
            </a:r>
            <a:endParaRPr/>
          </a:p>
        </p:txBody>
      </p:sp>
      <p:sp>
        <p:nvSpPr>
          <p:cNvPr id="370" name="Google Shape;370;p8"/>
          <p:cNvSpPr txBox="1"/>
          <p:nvPr>
            <p:ph idx="2" type="body"/>
          </p:nvPr>
        </p:nvSpPr>
        <p:spPr>
          <a:xfrm>
            <a:off x="760248" y="3143823"/>
            <a:ext cx="10823642" cy="2631501"/>
          </a:xfrm>
          <a:prstGeom prst="rect">
            <a:avLst/>
          </a:prstGeom>
          <a:noFill/>
          <a:ln>
            <a:noFill/>
          </a:ln>
        </p:spPr>
        <p:txBody>
          <a:bodyPr anchorCtr="0" anchor="t" bIns="0" lIns="0" spcFirstLastPara="1" rIns="0" wrap="square" tIns="0">
            <a:noAutofit/>
          </a:bodyPr>
          <a:lstStyle/>
          <a:p>
            <a:pPr indent="-342900" lvl="0" marL="342900" rtl="0" algn="l">
              <a:spcBef>
                <a:spcPts val="0"/>
              </a:spcBef>
              <a:spcAft>
                <a:spcPts val="0"/>
              </a:spcAft>
              <a:buClr>
                <a:schemeClr val="accent1"/>
              </a:buClr>
              <a:buSzPts val="2250"/>
              <a:buFont typeface="Noto Sans Symbols"/>
              <a:buChar char="▪"/>
            </a:pPr>
            <a:r>
              <a:rPr b="0" lang="en-GB"/>
              <a:t>Issuing a DRB via the ADB’s Global Medium-Term Notes (GMTN) program could allow for direct DRB issuance and brings several benefits. </a:t>
            </a:r>
            <a:endParaRPr/>
          </a:p>
          <a:p>
            <a:pPr indent="-342900" lvl="1" marL="719455" rtl="0" algn="l">
              <a:spcBef>
                <a:spcPts val="350"/>
              </a:spcBef>
              <a:spcAft>
                <a:spcPts val="0"/>
              </a:spcAft>
              <a:buClr>
                <a:schemeClr val="accent1"/>
              </a:buClr>
              <a:buSzPts val="2000"/>
              <a:buFont typeface="Noto Sans Symbols"/>
              <a:buChar char="▪"/>
            </a:pPr>
            <a:r>
              <a:rPr lang="en-GB"/>
              <a:t>The structuring process is greatly simplified which reduces setup costs.</a:t>
            </a:r>
            <a:endParaRPr/>
          </a:p>
          <a:p>
            <a:pPr indent="-342900" lvl="1" marL="719455" rtl="0" algn="l">
              <a:spcBef>
                <a:spcPts val="350"/>
              </a:spcBef>
              <a:spcAft>
                <a:spcPts val="0"/>
              </a:spcAft>
              <a:buClr>
                <a:schemeClr val="accent1"/>
              </a:buClr>
              <a:buSzPts val="2000"/>
              <a:buFont typeface="Noto Sans Symbols"/>
              <a:buChar char="▪"/>
            </a:pPr>
            <a:r>
              <a:rPr lang="en-GB"/>
              <a:t>If ADB acts as an intermediary between the developing member countries (DMCs) as the sponsor, investors credit risk exposure is very low. </a:t>
            </a:r>
            <a:endParaRPr/>
          </a:p>
          <a:p>
            <a:pPr indent="-342900" lvl="1" marL="719455" rtl="0" algn="l">
              <a:spcBef>
                <a:spcPts val="350"/>
              </a:spcBef>
              <a:spcAft>
                <a:spcPts val="0"/>
              </a:spcAft>
              <a:buClr>
                <a:schemeClr val="accent1"/>
              </a:buClr>
              <a:buSzPts val="2000"/>
              <a:buFont typeface="Noto Sans Symbols"/>
              <a:buChar char="▪"/>
            </a:pPr>
            <a:r>
              <a:rPr lang="en-GB"/>
              <a:t>Technical and financial efficiencies can be passed onto CAREC member states, reducing the overall cost.</a:t>
            </a:r>
            <a:endParaRPr/>
          </a:p>
          <a:p>
            <a:pPr indent="-342900" lvl="0" marL="342900" rtl="0" algn="l">
              <a:spcBef>
                <a:spcPts val="350"/>
              </a:spcBef>
              <a:spcAft>
                <a:spcPts val="0"/>
              </a:spcAft>
              <a:buClr>
                <a:schemeClr val="accent1"/>
              </a:buClr>
              <a:buSzPts val="2250"/>
              <a:buFont typeface="Noto Sans Symbols"/>
              <a:buChar char="▪"/>
            </a:pPr>
            <a:r>
              <a:rPr b="0" lang="en-GB"/>
              <a:t>This structure allows ADB to receive the proceeds from issuance, which can then be utilized at ADB’s discretion. It is, however, required that ADB retain sufficient liquidity to pay-out the bond limit to CAREC member states if a qualifying trigger event happens.</a:t>
            </a:r>
            <a:endParaRPr/>
          </a:p>
        </p:txBody>
      </p:sp>
      <p:sp>
        <p:nvSpPr>
          <p:cNvPr id="371" name="Google Shape;371;p8"/>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grpSp>
        <p:nvGrpSpPr>
          <p:cNvPr id="372" name="Google Shape;372;p8"/>
          <p:cNvGrpSpPr/>
          <p:nvPr/>
        </p:nvGrpSpPr>
        <p:grpSpPr>
          <a:xfrm>
            <a:off x="1515893" y="1458636"/>
            <a:ext cx="9160213" cy="1322271"/>
            <a:chOff x="760285" y="1343788"/>
            <a:chExt cx="7545515" cy="1142699"/>
          </a:xfrm>
        </p:grpSpPr>
        <p:sp>
          <p:nvSpPr>
            <p:cNvPr id="373" name="Google Shape;373;p8"/>
            <p:cNvSpPr txBox="1"/>
            <p:nvPr/>
          </p:nvSpPr>
          <p:spPr>
            <a:xfrm>
              <a:off x="2170608" y="2260405"/>
              <a:ext cx="1662594" cy="22608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100">
                  <a:solidFill>
                    <a:schemeClr val="dk1"/>
                  </a:solidFill>
                  <a:latin typeface="Arial"/>
                  <a:ea typeface="Arial"/>
                  <a:cs typeface="Arial"/>
                  <a:sym typeface="Arial"/>
                </a:rPr>
                <a:t>Loss Payments</a:t>
              </a:r>
              <a:endParaRPr/>
            </a:p>
          </p:txBody>
        </p:sp>
        <p:sp>
          <p:nvSpPr>
            <p:cNvPr id="374" name="Google Shape;374;p8"/>
            <p:cNvSpPr txBox="1"/>
            <p:nvPr/>
          </p:nvSpPr>
          <p:spPr>
            <a:xfrm>
              <a:off x="2275023" y="1343788"/>
              <a:ext cx="1448358" cy="37237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100">
                  <a:solidFill>
                    <a:schemeClr val="dk1"/>
                  </a:solidFill>
                  <a:latin typeface="Arial"/>
                  <a:ea typeface="Arial"/>
                  <a:cs typeface="Arial"/>
                  <a:sym typeface="Arial"/>
                </a:rPr>
                <a:t>Risk Transfer Agreement</a:t>
              </a:r>
              <a:endParaRPr/>
            </a:p>
          </p:txBody>
        </p:sp>
        <p:sp>
          <p:nvSpPr>
            <p:cNvPr id="375" name="Google Shape;375;p8"/>
            <p:cNvSpPr txBox="1"/>
            <p:nvPr/>
          </p:nvSpPr>
          <p:spPr>
            <a:xfrm>
              <a:off x="2214843" y="1801223"/>
              <a:ext cx="1528320" cy="22608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100">
                  <a:solidFill>
                    <a:schemeClr val="dk1"/>
                  </a:solidFill>
                  <a:latin typeface="Arial"/>
                  <a:ea typeface="Arial"/>
                  <a:cs typeface="Arial"/>
                  <a:sym typeface="Arial"/>
                </a:rPr>
                <a:t>Payment [X%]</a:t>
              </a:r>
              <a:endParaRPr/>
            </a:p>
          </p:txBody>
        </p:sp>
        <p:cxnSp>
          <p:nvCxnSpPr>
            <p:cNvPr id="376" name="Google Shape;376;p8"/>
            <p:cNvCxnSpPr/>
            <p:nvPr/>
          </p:nvCxnSpPr>
          <p:spPr>
            <a:xfrm>
              <a:off x="2238584" y="2260890"/>
              <a:ext cx="1521237" cy="9255"/>
            </a:xfrm>
            <a:prstGeom prst="straightConnector1">
              <a:avLst/>
            </a:prstGeom>
            <a:noFill/>
            <a:ln cap="flat" cmpd="sng" w="9525">
              <a:solidFill>
                <a:schemeClr val="dk1"/>
              </a:solidFill>
              <a:prstDash val="solid"/>
              <a:round/>
              <a:headEnd len="med" w="med" type="triangle"/>
              <a:tailEnd len="med" w="med" type="none"/>
            </a:ln>
          </p:spPr>
        </p:cxnSp>
        <p:sp>
          <p:nvSpPr>
            <p:cNvPr id="377" name="Google Shape;377;p8"/>
            <p:cNvSpPr txBox="1"/>
            <p:nvPr/>
          </p:nvSpPr>
          <p:spPr>
            <a:xfrm>
              <a:off x="5261944" y="2245625"/>
              <a:ext cx="1605264" cy="22608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100">
                  <a:solidFill>
                    <a:schemeClr val="dk1"/>
                  </a:solidFill>
                  <a:latin typeface="Arial"/>
                  <a:ea typeface="Arial"/>
                  <a:cs typeface="Arial"/>
                  <a:sym typeface="Arial"/>
                </a:rPr>
                <a:t>Proceeds</a:t>
              </a:r>
              <a:endParaRPr/>
            </a:p>
          </p:txBody>
        </p:sp>
        <p:sp>
          <p:nvSpPr>
            <p:cNvPr id="378" name="Google Shape;378;p8"/>
            <p:cNvSpPr txBox="1"/>
            <p:nvPr/>
          </p:nvSpPr>
          <p:spPr>
            <a:xfrm>
              <a:off x="5188798" y="1791866"/>
              <a:ext cx="1812151" cy="226082"/>
            </a:xfrm>
            <a:prstGeom prst="rect">
              <a:avLst/>
            </a:prstGeom>
            <a:noFill/>
            <a:ln>
              <a:noFill/>
            </a:ln>
          </p:spPr>
          <p:txBody>
            <a:bodyPr anchorCtr="0" anchor="t" bIns="45700" lIns="0" spcFirstLastPara="1" rIns="0" wrap="square" tIns="45700">
              <a:spAutoFit/>
            </a:bodyPr>
            <a:lstStyle/>
            <a:p>
              <a:pPr indent="0" lvl="0" marL="0" marR="0" rtl="0" algn="ctr">
                <a:spcBef>
                  <a:spcPts val="0"/>
                </a:spcBef>
                <a:spcAft>
                  <a:spcPts val="0"/>
                </a:spcAft>
                <a:buNone/>
              </a:pPr>
              <a:r>
                <a:rPr lang="en-GB" sz="1100">
                  <a:solidFill>
                    <a:schemeClr val="dk1"/>
                  </a:solidFill>
                  <a:latin typeface="Arial"/>
                  <a:ea typeface="Arial"/>
                  <a:cs typeface="Arial"/>
                  <a:sym typeface="Arial"/>
                </a:rPr>
                <a:t>ADB funding rate + [X%]</a:t>
              </a:r>
              <a:endParaRPr/>
            </a:p>
          </p:txBody>
        </p:sp>
        <p:sp>
          <p:nvSpPr>
            <p:cNvPr id="379" name="Google Shape;379;p8"/>
            <p:cNvSpPr/>
            <p:nvPr/>
          </p:nvSpPr>
          <p:spPr>
            <a:xfrm>
              <a:off x="3766903" y="1549978"/>
              <a:ext cx="1471301" cy="867607"/>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dk1"/>
                </a:solidFill>
                <a:latin typeface="Arial"/>
                <a:ea typeface="Arial"/>
                <a:cs typeface="Arial"/>
                <a:sym typeface="Arial"/>
              </a:endParaRPr>
            </a:p>
          </p:txBody>
        </p:sp>
        <p:sp>
          <p:nvSpPr>
            <p:cNvPr id="380" name="Google Shape;380;p8"/>
            <p:cNvSpPr txBox="1"/>
            <p:nvPr/>
          </p:nvSpPr>
          <p:spPr>
            <a:xfrm>
              <a:off x="5292242" y="1428014"/>
              <a:ext cx="1518517" cy="22608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100">
                  <a:solidFill>
                    <a:schemeClr val="dk1"/>
                  </a:solidFill>
                  <a:latin typeface="Arial"/>
                  <a:ea typeface="Arial"/>
                  <a:cs typeface="Arial"/>
                  <a:sym typeface="Arial"/>
                </a:rPr>
                <a:t>Disaster Relief Bond</a:t>
              </a:r>
              <a:endParaRPr/>
            </a:p>
          </p:txBody>
        </p:sp>
        <p:cxnSp>
          <p:nvCxnSpPr>
            <p:cNvPr id="381" name="Google Shape;381;p8"/>
            <p:cNvCxnSpPr/>
            <p:nvPr/>
          </p:nvCxnSpPr>
          <p:spPr>
            <a:xfrm rot="10800000">
              <a:off x="2238584" y="2043248"/>
              <a:ext cx="1521237" cy="9255"/>
            </a:xfrm>
            <a:prstGeom prst="straightConnector1">
              <a:avLst/>
            </a:prstGeom>
            <a:noFill/>
            <a:ln cap="flat" cmpd="sng" w="9525">
              <a:solidFill>
                <a:schemeClr val="dk1"/>
              </a:solidFill>
              <a:prstDash val="solid"/>
              <a:round/>
              <a:headEnd len="med" w="med" type="triangle"/>
              <a:tailEnd len="med" w="med" type="none"/>
            </a:ln>
          </p:spPr>
        </p:cxnSp>
        <p:sp>
          <p:nvSpPr>
            <p:cNvPr id="382" name="Google Shape;382;p8"/>
            <p:cNvSpPr/>
            <p:nvPr/>
          </p:nvSpPr>
          <p:spPr>
            <a:xfrm>
              <a:off x="6834499" y="1549978"/>
              <a:ext cx="1471301" cy="867607"/>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200">
                  <a:solidFill>
                    <a:schemeClr val="lt1"/>
                  </a:solidFill>
                  <a:latin typeface="Arial"/>
                  <a:ea typeface="Arial"/>
                  <a:cs typeface="Arial"/>
                  <a:sym typeface="Arial"/>
                </a:rPr>
                <a:t>Investors</a:t>
              </a:r>
              <a:endParaRPr/>
            </a:p>
          </p:txBody>
        </p:sp>
        <p:cxnSp>
          <p:nvCxnSpPr>
            <p:cNvPr id="383" name="Google Shape;383;p8"/>
            <p:cNvCxnSpPr/>
            <p:nvPr/>
          </p:nvCxnSpPr>
          <p:spPr>
            <a:xfrm>
              <a:off x="5275676" y="2260890"/>
              <a:ext cx="1521237" cy="9255"/>
            </a:xfrm>
            <a:prstGeom prst="straightConnector1">
              <a:avLst/>
            </a:prstGeom>
            <a:noFill/>
            <a:ln cap="flat" cmpd="sng" w="9525">
              <a:solidFill>
                <a:schemeClr val="dk1"/>
              </a:solidFill>
              <a:prstDash val="solid"/>
              <a:round/>
              <a:headEnd len="med" w="med" type="triangle"/>
              <a:tailEnd len="med" w="med" type="none"/>
            </a:ln>
          </p:spPr>
        </p:cxnSp>
        <p:cxnSp>
          <p:nvCxnSpPr>
            <p:cNvPr id="384" name="Google Shape;384;p8"/>
            <p:cNvCxnSpPr/>
            <p:nvPr/>
          </p:nvCxnSpPr>
          <p:spPr>
            <a:xfrm>
              <a:off x="5281082" y="1705013"/>
              <a:ext cx="1521237" cy="0"/>
            </a:xfrm>
            <a:prstGeom prst="straightConnector1">
              <a:avLst/>
            </a:prstGeom>
            <a:noFill/>
            <a:ln cap="flat" cmpd="sng" w="9525">
              <a:solidFill>
                <a:schemeClr val="dk1"/>
              </a:solidFill>
              <a:prstDash val="dash"/>
              <a:round/>
              <a:headEnd len="med" w="med" type="triangle"/>
              <a:tailEnd len="med" w="med" type="triangle"/>
            </a:ln>
          </p:spPr>
        </p:cxnSp>
        <p:cxnSp>
          <p:nvCxnSpPr>
            <p:cNvPr id="385" name="Google Shape;385;p8"/>
            <p:cNvCxnSpPr/>
            <p:nvPr/>
          </p:nvCxnSpPr>
          <p:spPr>
            <a:xfrm rot="10800000">
              <a:off x="5275676" y="2043248"/>
              <a:ext cx="1521237" cy="9255"/>
            </a:xfrm>
            <a:prstGeom prst="straightConnector1">
              <a:avLst/>
            </a:prstGeom>
            <a:noFill/>
            <a:ln cap="flat" cmpd="sng" w="9525">
              <a:solidFill>
                <a:schemeClr val="dk1"/>
              </a:solidFill>
              <a:prstDash val="solid"/>
              <a:round/>
              <a:headEnd len="med" w="med" type="triangle"/>
              <a:tailEnd len="med" w="med" type="none"/>
            </a:ln>
          </p:spPr>
        </p:cxnSp>
        <p:cxnSp>
          <p:nvCxnSpPr>
            <p:cNvPr id="386" name="Google Shape;386;p8"/>
            <p:cNvCxnSpPr/>
            <p:nvPr/>
          </p:nvCxnSpPr>
          <p:spPr>
            <a:xfrm>
              <a:off x="2238583" y="1705013"/>
              <a:ext cx="1521237" cy="0"/>
            </a:xfrm>
            <a:prstGeom prst="straightConnector1">
              <a:avLst/>
            </a:prstGeom>
            <a:noFill/>
            <a:ln cap="flat" cmpd="sng" w="9525">
              <a:solidFill>
                <a:schemeClr val="dk1"/>
              </a:solidFill>
              <a:prstDash val="dash"/>
              <a:round/>
              <a:headEnd len="med" w="med" type="triangle"/>
              <a:tailEnd len="med" w="med" type="triangle"/>
            </a:ln>
          </p:spPr>
        </p:cxnSp>
        <p:sp>
          <p:nvSpPr>
            <p:cNvPr id="387" name="Google Shape;387;p8"/>
            <p:cNvSpPr/>
            <p:nvPr/>
          </p:nvSpPr>
          <p:spPr>
            <a:xfrm>
              <a:off x="760285" y="1549978"/>
              <a:ext cx="1471301" cy="867607"/>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dk1"/>
                </a:solidFill>
                <a:latin typeface="Arial"/>
                <a:ea typeface="Arial"/>
                <a:cs typeface="Arial"/>
                <a:sym typeface="Arial"/>
              </a:endParaRPr>
            </a:p>
            <a:p>
              <a:pPr indent="0" lvl="0" marL="0" marR="0" rtl="0" algn="ctr">
                <a:spcBef>
                  <a:spcPts val="0"/>
                </a:spcBef>
                <a:spcAft>
                  <a:spcPts val="0"/>
                </a:spcAft>
                <a:buNone/>
              </a:pPr>
              <a:r>
                <a:t/>
              </a:r>
              <a:endParaRPr sz="1400">
                <a:solidFill>
                  <a:schemeClr val="dk1"/>
                </a:solidFill>
                <a:latin typeface="Arial"/>
                <a:ea typeface="Arial"/>
                <a:cs typeface="Arial"/>
                <a:sym typeface="Arial"/>
              </a:endParaRPr>
            </a:p>
            <a:p>
              <a:pPr indent="0" lvl="0" marL="0" marR="0" rtl="0" algn="ctr">
                <a:spcBef>
                  <a:spcPts val="0"/>
                </a:spcBef>
                <a:spcAft>
                  <a:spcPts val="0"/>
                </a:spcAft>
                <a:buNone/>
              </a:pPr>
              <a:r>
                <a:rPr lang="en-GB" sz="1400">
                  <a:solidFill>
                    <a:schemeClr val="dk1"/>
                  </a:solidFill>
                  <a:latin typeface="Arial"/>
                  <a:ea typeface="Arial"/>
                  <a:cs typeface="Arial"/>
                  <a:sym typeface="Arial"/>
                </a:rPr>
                <a:t>Selected CAREC Member States</a:t>
              </a:r>
              <a:endParaRPr/>
            </a:p>
          </p:txBody>
        </p:sp>
        <p:pic>
          <p:nvPicPr>
            <p:cNvPr id="388" name="Google Shape;388;p8"/>
            <p:cNvPicPr preferRelativeResize="0"/>
            <p:nvPr/>
          </p:nvPicPr>
          <p:blipFill rotWithShape="1">
            <a:blip r:embed="rId3">
              <a:alphaModFix/>
            </a:blip>
            <a:srcRect b="0" l="0" r="0" t="0"/>
            <a:stretch/>
          </p:blipFill>
          <p:spPr>
            <a:xfrm>
              <a:off x="4120801" y="1577847"/>
              <a:ext cx="811868" cy="811868"/>
            </a:xfrm>
            <a:prstGeom prst="rect">
              <a:avLst/>
            </a:prstGeom>
            <a:noFill/>
            <a:ln>
              <a:noFill/>
            </a:ln>
          </p:spPr>
        </p:pic>
        <p:pic>
          <p:nvPicPr>
            <p:cNvPr descr="CAREC Program" id="389" name="Google Shape;389;p8"/>
            <p:cNvPicPr preferRelativeResize="0"/>
            <p:nvPr/>
          </p:nvPicPr>
          <p:blipFill rotWithShape="1">
            <a:blip r:embed="rId4">
              <a:alphaModFix/>
            </a:blip>
            <a:srcRect b="0" l="0" r="0" t="0"/>
            <a:stretch/>
          </p:blipFill>
          <p:spPr>
            <a:xfrm>
              <a:off x="1254774" y="1609858"/>
              <a:ext cx="482321" cy="364016"/>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9"/>
          <p:cNvSpPr txBox="1"/>
          <p:nvPr>
            <p:ph type="title"/>
          </p:nvPr>
        </p:nvSpPr>
        <p:spPr>
          <a:xfrm>
            <a:off x="609600" y="457201"/>
            <a:ext cx="10972800" cy="307777"/>
          </a:xfrm>
          <a:prstGeom prst="rect">
            <a:avLst/>
          </a:prstGeom>
          <a:noFill/>
          <a:ln>
            <a:noFill/>
          </a:ln>
        </p:spPr>
        <p:txBody>
          <a:bodyPr anchorCtr="0" anchor="t" bIns="0" lIns="0" spcFirstLastPara="1" rIns="0" wrap="square" tIns="0">
            <a:normAutofit/>
          </a:bodyPr>
          <a:lstStyle/>
          <a:p>
            <a:pPr indent="0" lvl="0" marL="0" rtl="0" algn="l">
              <a:spcBef>
                <a:spcPts val="0"/>
              </a:spcBef>
              <a:spcAft>
                <a:spcPts val="0"/>
              </a:spcAft>
              <a:buClr>
                <a:srgbClr val="3F3F3F"/>
              </a:buClr>
              <a:buSzPts val="2000"/>
              <a:buFont typeface="Arial"/>
              <a:buNone/>
            </a:pPr>
            <a:r>
              <a:rPr lang="en-GB"/>
              <a:t>Types of Trigger</a:t>
            </a:r>
            <a:endParaRPr/>
          </a:p>
        </p:txBody>
      </p:sp>
      <p:sp>
        <p:nvSpPr>
          <p:cNvPr id="395" name="Google Shape;395;p9"/>
          <p:cNvSpPr txBox="1"/>
          <p:nvPr>
            <p:ph idx="1" type="body"/>
          </p:nvPr>
        </p:nvSpPr>
        <p:spPr>
          <a:xfrm>
            <a:off x="609600" y="800240"/>
            <a:ext cx="10972800" cy="276999"/>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800"/>
              <a:buFont typeface="Arial"/>
              <a:buNone/>
            </a:pPr>
            <a:r>
              <a:t/>
            </a:r>
            <a:endParaRPr/>
          </a:p>
        </p:txBody>
      </p:sp>
      <p:sp>
        <p:nvSpPr>
          <p:cNvPr id="396" name="Google Shape;396;p9"/>
          <p:cNvSpPr txBox="1"/>
          <p:nvPr>
            <p:ph idx="2" type="body"/>
          </p:nvPr>
        </p:nvSpPr>
        <p:spPr>
          <a:xfrm>
            <a:off x="603997" y="1458224"/>
            <a:ext cx="5090398" cy="4238332"/>
          </a:xfrm>
          <a:prstGeom prst="rect">
            <a:avLst/>
          </a:prstGeom>
          <a:noFill/>
          <a:ln>
            <a:noFill/>
          </a:ln>
        </p:spPr>
        <p:txBody>
          <a:bodyPr anchorCtr="0" anchor="t" bIns="0" lIns="0" spcFirstLastPara="1" rIns="0" wrap="square" tIns="0">
            <a:noAutofit/>
          </a:bodyPr>
          <a:lstStyle/>
          <a:p>
            <a:pPr indent="-285750" lvl="0" marL="285750" rtl="0" algn="l">
              <a:spcBef>
                <a:spcPts val="0"/>
              </a:spcBef>
              <a:spcAft>
                <a:spcPts val="0"/>
              </a:spcAft>
              <a:buClr>
                <a:schemeClr val="accent1"/>
              </a:buClr>
              <a:buSzPts val="2250"/>
              <a:buFont typeface="Noto Sans Symbols"/>
              <a:buChar char="▪"/>
            </a:pPr>
            <a:r>
              <a:rPr b="0" lang="en-GB">
                <a:latin typeface="Arial"/>
                <a:ea typeface="Arial"/>
                <a:cs typeface="Arial"/>
                <a:sym typeface="Arial"/>
              </a:rPr>
              <a:t>A cat bond trigger specifies the conditions that would cause the release of the principal to the sponsor (i.e., a pay-out).</a:t>
            </a:r>
            <a:endParaRPr b="0">
              <a:latin typeface="Arial"/>
              <a:ea typeface="Arial"/>
              <a:cs typeface="Arial"/>
              <a:sym typeface="Arial"/>
            </a:endParaRPr>
          </a:p>
          <a:p>
            <a:pPr indent="-285750" lvl="0" marL="285750" rtl="0" algn="l">
              <a:spcBef>
                <a:spcPts val="350"/>
              </a:spcBef>
              <a:spcAft>
                <a:spcPts val="0"/>
              </a:spcAft>
              <a:buClr>
                <a:schemeClr val="accent1"/>
              </a:buClr>
              <a:buSzPts val="2250"/>
              <a:buFont typeface="Noto Sans Symbols"/>
              <a:buChar char="▪"/>
            </a:pPr>
            <a:r>
              <a:rPr b="0" lang="en-GB"/>
              <a:t>Indemnity triggers provide fuller protection, but they are unable to match the fast pay-outs offered by parametric products, which can take different forms.</a:t>
            </a:r>
            <a:endParaRPr b="0"/>
          </a:p>
          <a:p>
            <a:pPr indent="-285750" lvl="0" marL="285750" rtl="0" algn="l">
              <a:spcBef>
                <a:spcPts val="350"/>
              </a:spcBef>
              <a:spcAft>
                <a:spcPts val="0"/>
              </a:spcAft>
              <a:buClr>
                <a:schemeClr val="accent1"/>
              </a:buClr>
              <a:buSzPts val="2250"/>
              <a:buFont typeface="Noto Sans Symbols"/>
              <a:buChar char="▪"/>
            </a:pPr>
            <a:r>
              <a:rPr b="0" lang="en-GB"/>
              <a:t>The simplest (Pure Parametric) offers the most transparency but potentially greater basis risk </a:t>
            </a:r>
            <a:endParaRPr b="0"/>
          </a:p>
          <a:p>
            <a:pPr indent="-285750" lvl="0" marL="285750" rtl="0" algn="l">
              <a:spcBef>
                <a:spcPts val="350"/>
              </a:spcBef>
              <a:spcAft>
                <a:spcPts val="0"/>
              </a:spcAft>
              <a:buClr>
                <a:schemeClr val="accent1"/>
              </a:buClr>
              <a:buSzPts val="2250"/>
              <a:buFont typeface="Noto Sans Symbols"/>
              <a:buChar char="▪"/>
            </a:pPr>
            <a:r>
              <a:rPr b="0" lang="en-GB"/>
              <a:t>Modelled loss can reduce basis risk, but its complexity and opacity gives a greater chance of "political basis risk</a:t>
            </a:r>
            <a:endParaRPr/>
          </a:p>
          <a:p>
            <a:pPr indent="-285750" lvl="0" marL="285750" rtl="0" algn="l">
              <a:spcBef>
                <a:spcPts val="350"/>
              </a:spcBef>
              <a:spcAft>
                <a:spcPts val="0"/>
              </a:spcAft>
              <a:buClr>
                <a:schemeClr val="accent1"/>
              </a:buClr>
              <a:buSzPts val="2250"/>
              <a:buFont typeface="Noto Sans Symbols"/>
              <a:buChar char="▪"/>
            </a:pPr>
            <a:r>
              <a:rPr b="0" lang="en-GB"/>
              <a:t>A parametric index, which offers relative transparency and lower actual and political baris risk, is likely to provide the optimal solution.</a:t>
            </a:r>
            <a:endParaRPr b="0"/>
          </a:p>
        </p:txBody>
      </p:sp>
      <p:sp>
        <p:nvSpPr>
          <p:cNvPr id="397" name="Google Shape;397;p9"/>
          <p:cNvSpPr txBox="1"/>
          <p:nvPr>
            <p:ph idx="12" type="sldNum"/>
          </p:nvPr>
        </p:nvSpPr>
        <p:spPr>
          <a:xfrm>
            <a:off x="11074400" y="6400800"/>
            <a:ext cx="508000" cy="137160"/>
          </a:xfrm>
          <a:prstGeom prst="rect">
            <a:avLst/>
          </a:prstGeom>
          <a:noFill/>
          <a:ln>
            <a:noFill/>
          </a:ln>
        </p:spPr>
        <p:txBody>
          <a:bodyPr anchorCtr="0" anchor="b" bIns="0" lIns="0" spcFirstLastPara="1" rIns="0" wrap="square" tIns="0">
            <a:spAutoFit/>
          </a:bodyPr>
          <a:lstStyle/>
          <a:p>
            <a:pPr indent="0" lvl="0" marL="0" rtl="0" algn="r">
              <a:spcBef>
                <a:spcPts val="0"/>
              </a:spcBef>
              <a:spcAft>
                <a:spcPts val="0"/>
              </a:spcAft>
              <a:buNone/>
            </a:pPr>
            <a:fld id="{00000000-1234-1234-1234-123412341234}" type="slidenum">
              <a:rPr lang="en-GB"/>
              <a:t>‹#›</a:t>
            </a:fld>
            <a:endParaRPr/>
          </a:p>
        </p:txBody>
      </p:sp>
      <p:grpSp>
        <p:nvGrpSpPr>
          <p:cNvPr id="398" name="Google Shape;398;p9"/>
          <p:cNvGrpSpPr/>
          <p:nvPr/>
        </p:nvGrpSpPr>
        <p:grpSpPr>
          <a:xfrm>
            <a:off x="5754057" y="1456461"/>
            <a:ext cx="5481502" cy="4362447"/>
            <a:chOff x="4921399" y="3449638"/>
            <a:chExt cx="3860652" cy="2724132"/>
          </a:xfrm>
        </p:grpSpPr>
        <p:sp>
          <p:nvSpPr>
            <p:cNvPr id="399" name="Google Shape;399;p9"/>
            <p:cNvSpPr/>
            <p:nvPr/>
          </p:nvSpPr>
          <p:spPr>
            <a:xfrm>
              <a:off x="5130807" y="5678488"/>
              <a:ext cx="3651243" cy="73233"/>
            </a:xfrm>
            <a:custGeom>
              <a:rect b="b" l="l" r="r" t="t"/>
              <a:pathLst>
                <a:path extrusionOk="0" h="46" w="3185">
                  <a:moveTo>
                    <a:pt x="0" y="18"/>
                  </a:moveTo>
                  <a:lnTo>
                    <a:pt x="3147" y="18"/>
                  </a:lnTo>
                  <a:lnTo>
                    <a:pt x="3147" y="28"/>
                  </a:lnTo>
                  <a:lnTo>
                    <a:pt x="0" y="28"/>
                  </a:lnTo>
                  <a:lnTo>
                    <a:pt x="0" y="18"/>
                  </a:lnTo>
                  <a:close/>
                  <a:moveTo>
                    <a:pt x="3139" y="0"/>
                  </a:moveTo>
                  <a:lnTo>
                    <a:pt x="3185" y="23"/>
                  </a:lnTo>
                  <a:lnTo>
                    <a:pt x="3139" y="46"/>
                  </a:lnTo>
                  <a:lnTo>
                    <a:pt x="3139" y="0"/>
                  </a:lnTo>
                  <a:close/>
                </a:path>
              </a:pathLst>
            </a:custGeom>
            <a:solidFill>
              <a:srgbClr val="000000"/>
            </a:solidFill>
            <a:ln cap="flat" cmpd="sng" w="9525">
              <a:solidFill>
                <a:srgbClr val="000000"/>
              </a:solidFill>
              <a:prstDash val="solid"/>
              <a:bevel/>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900">
                <a:solidFill>
                  <a:srgbClr val="FFFFFF"/>
                </a:solidFill>
                <a:latin typeface="Arial"/>
                <a:ea typeface="Arial"/>
                <a:cs typeface="Arial"/>
                <a:sym typeface="Arial"/>
              </a:endParaRPr>
            </a:p>
          </p:txBody>
        </p:sp>
        <p:sp>
          <p:nvSpPr>
            <p:cNvPr id="400" name="Google Shape;400;p9"/>
            <p:cNvSpPr/>
            <p:nvPr/>
          </p:nvSpPr>
          <p:spPr>
            <a:xfrm>
              <a:off x="5111354" y="3449638"/>
              <a:ext cx="46518" cy="2266758"/>
            </a:xfrm>
            <a:custGeom>
              <a:rect b="b" l="l" r="r" t="t"/>
              <a:pathLst>
                <a:path extrusionOk="0" h="2082" w="45">
                  <a:moveTo>
                    <a:pt x="12" y="2082"/>
                  </a:moveTo>
                  <a:lnTo>
                    <a:pt x="18" y="38"/>
                  </a:lnTo>
                  <a:lnTo>
                    <a:pt x="27" y="38"/>
                  </a:lnTo>
                  <a:lnTo>
                    <a:pt x="21" y="2082"/>
                  </a:lnTo>
                  <a:lnTo>
                    <a:pt x="12" y="2082"/>
                  </a:lnTo>
                  <a:close/>
                  <a:moveTo>
                    <a:pt x="0" y="46"/>
                  </a:moveTo>
                  <a:lnTo>
                    <a:pt x="23" y="0"/>
                  </a:lnTo>
                  <a:lnTo>
                    <a:pt x="45" y="46"/>
                  </a:lnTo>
                  <a:lnTo>
                    <a:pt x="0" y="46"/>
                  </a:lnTo>
                  <a:close/>
                </a:path>
              </a:pathLst>
            </a:custGeom>
            <a:solidFill>
              <a:srgbClr val="000000"/>
            </a:solidFill>
            <a:ln cap="flat" cmpd="sng" w="9525">
              <a:solidFill>
                <a:srgbClr val="000000"/>
              </a:solidFill>
              <a:prstDash val="solid"/>
              <a:bevel/>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900">
                <a:solidFill>
                  <a:srgbClr val="FFFFFF"/>
                </a:solidFill>
                <a:latin typeface="Arial"/>
                <a:ea typeface="Arial"/>
                <a:cs typeface="Arial"/>
                <a:sym typeface="Arial"/>
              </a:endParaRPr>
            </a:p>
          </p:txBody>
        </p:sp>
        <p:sp>
          <p:nvSpPr>
            <p:cNvPr id="401" name="Google Shape;401;p9"/>
            <p:cNvSpPr/>
            <p:nvPr/>
          </p:nvSpPr>
          <p:spPr>
            <a:xfrm>
              <a:off x="5985047" y="5806860"/>
              <a:ext cx="1903011" cy="148936"/>
            </a:xfrm>
            <a:prstGeom prst="rect">
              <a:avLst/>
            </a:prstGeom>
            <a:noFill/>
            <a:ln>
              <a:noFill/>
            </a:ln>
          </p:spPr>
          <p:txBody>
            <a:bodyPr anchorCtr="0" anchor="t" bIns="0" lIns="0" spcFirstLastPara="1" rIns="0" wrap="square" tIns="0">
              <a:spAutoFit/>
            </a:bodyPr>
            <a:lstStyle/>
            <a:p>
              <a:pPr indent="0" lvl="0" marL="0" marR="0" rtl="0" algn="ctr">
                <a:spcBef>
                  <a:spcPts val="0"/>
                </a:spcBef>
                <a:spcAft>
                  <a:spcPts val="0"/>
                </a:spcAft>
                <a:buNone/>
              </a:pPr>
              <a:r>
                <a:rPr b="1" lang="en-GB" sz="1400">
                  <a:solidFill>
                    <a:schemeClr val="dk1"/>
                  </a:solidFill>
                  <a:latin typeface="Arial"/>
                  <a:ea typeface="Arial"/>
                  <a:cs typeface="Arial"/>
                  <a:sym typeface="Arial"/>
                </a:rPr>
                <a:t>Basis Risk to Issuer</a:t>
              </a:r>
              <a:endParaRPr sz="1400">
                <a:solidFill>
                  <a:schemeClr val="dk1"/>
                </a:solidFill>
                <a:latin typeface="Arial"/>
                <a:ea typeface="Arial"/>
                <a:cs typeface="Arial"/>
                <a:sym typeface="Arial"/>
              </a:endParaRPr>
            </a:p>
          </p:txBody>
        </p:sp>
        <p:sp>
          <p:nvSpPr>
            <p:cNvPr id="402" name="Google Shape;402;p9"/>
            <p:cNvSpPr/>
            <p:nvPr/>
          </p:nvSpPr>
          <p:spPr>
            <a:xfrm rot="-5400000">
              <a:off x="4205294" y="4488039"/>
              <a:ext cx="1622164" cy="189955"/>
            </a:xfrm>
            <a:prstGeom prst="rect">
              <a:avLst/>
            </a:prstGeom>
            <a:noFill/>
            <a:ln>
              <a:noFill/>
            </a:ln>
          </p:spPr>
          <p:txBody>
            <a:bodyPr anchorCtr="0" anchor="t" bIns="0" lIns="0" spcFirstLastPara="1" rIns="0" wrap="square" tIns="0">
              <a:spAutoFit/>
            </a:bodyPr>
            <a:lstStyle/>
            <a:p>
              <a:pPr indent="0" lvl="0" marL="0" marR="0" rtl="0" algn="ctr">
                <a:spcBef>
                  <a:spcPts val="0"/>
                </a:spcBef>
                <a:spcAft>
                  <a:spcPts val="0"/>
                </a:spcAft>
                <a:buNone/>
              </a:pPr>
              <a:r>
                <a:rPr b="1" lang="en-GB" sz="1400">
                  <a:solidFill>
                    <a:schemeClr val="dk1"/>
                  </a:solidFill>
                  <a:latin typeface="Arial"/>
                  <a:ea typeface="Arial"/>
                  <a:cs typeface="Arial"/>
                  <a:sym typeface="Arial"/>
                </a:rPr>
                <a:t>Transparency For Investors</a:t>
              </a:r>
              <a:endParaRPr sz="1400">
                <a:solidFill>
                  <a:schemeClr val="dk1"/>
                </a:solidFill>
                <a:latin typeface="Arial"/>
                <a:ea typeface="Arial"/>
                <a:cs typeface="Arial"/>
                <a:sym typeface="Arial"/>
              </a:endParaRPr>
            </a:p>
          </p:txBody>
        </p:sp>
        <p:sp>
          <p:nvSpPr>
            <p:cNvPr id="403" name="Google Shape;403;p9"/>
            <p:cNvSpPr/>
            <p:nvPr/>
          </p:nvSpPr>
          <p:spPr>
            <a:xfrm>
              <a:off x="5178171" y="5256324"/>
              <a:ext cx="1156184" cy="436810"/>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100">
                  <a:solidFill>
                    <a:schemeClr val="lt1"/>
                  </a:solidFill>
                  <a:latin typeface="Arial"/>
                  <a:ea typeface="Arial"/>
                  <a:cs typeface="Arial"/>
                  <a:sym typeface="Arial"/>
                </a:rPr>
                <a:t>Indemnity</a:t>
              </a:r>
              <a:endParaRPr/>
            </a:p>
          </p:txBody>
        </p:sp>
        <p:sp>
          <p:nvSpPr>
            <p:cNvPr id="404" name="Google Shape;404;p9"/>
            <p:cNvSpPr/>
            <p:nvPr/>
          </p:nvSpPr>
          <p:spPr>
            <a:xfrm>
              <a:off x="6137288" y="4331011"/>
              <a:ext cx="1155339" cy="435948"/>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100">
                  <a:solidFill>
                    <a:schemeClr val="lt1"/>
                  </a:solidFill>
                  <a:latin typeface="Arial"/>
                  <a:ea typeface="Arial"/>
                  <a:cs typeface="Arial"/>
                  <a:sym typeface="Arial"/>
                </a:rPr>
                <a:t>Modeled Loss</a:t>
              </a:r>
              <a:endParaRPr/>
            </a:p>
          </p:txBody>
        </p:sp>
        <p:sp>
          <p:nvSpPr>
            <p:cNvPr id="405" name="Google Shape;405;p9"/>
            <p:cNvSpPr/>
            <p:nvPr/>
          </p:nvSpPr>
          <p:spPr>
            <a:xfrm>
              <a:off x="7496461" y="3487547"/>
              <a:ext cx="1155339" cy="43681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100">
                  <a:solidFill>
                    <a:srgbClr val="FFFFFF"/>
                  </a:solidFill>
                  <a:latin typeface="Arial"/>
                  <a:ea typeface="Arial"/>
                  <a:cs typeface="Arial"/>
                  <a:sym typeface="Arial"/>
                </a:rPr>
                <a:t>Pure Parametric </a:t>
              </a:r>
              <a:endParaRPr/>
            </a:p>
          </p:txBody>
        </p:sp>
        <p:sp>
          <p:nvSpPr>
            <p:cNvPr id="406" name="Google Shape;406;p9"/>
            <p:cNvSpPr/>
            <p:nvPr/>
          </p:nvSpPr>
          <p:spPr>
            <a:xfrm>
              <a:off x="7048196" y="4003619"/>
              <a:ext cx="1156185" cy="435087"/>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100">
                  <a:solidFill>
                    <a:schemeClr val="lt1"/>
                  </a:solidFill>
                  <a:latin typeface="Arial"/>
                  <a:ea typeface="Arial"/>
                  <a:cs typeface="Arial"/>
                  <a:sym typeface="Arial"/>
                </a:rPr>
                <a:t>Parametric Index</a:t>
              </a:r>
              <a:endParaRPr/>
            </a:p>
          </p:txBody>
        </p:sp>
        <p:sp>
          <p:nvSpPr>
            <p:cNvPr id="407" name="Google Shape;407;p9"/>
            <p:cNvSpPr/>
            <p:nvPr/>
          </p:nvSpPr>
          <p:spPr>
            <a:xfrm>
              <a:off x="5178171" y="6024834"/>
              <a:ext cx="3504077" cy="148936"/>
            </a:xfrm>
            <a:prstGeom prst="rect">
              <a:avLst/>
            </a:prstGeom>
            <a:noFill/>
            <a:ln>
              <a:noFill/>
            </a:ln>
          </p:spPr>
          <p:txBody>
            <a:bodyPr anchorCtr="0" anchor="t" bIns="0" lIns="0" spcFirstLastPara="1" rIns="0" wrap="square" tIns="0">
              <a:spAutoFit/>
            </a:bodyPr>
            <a:lstStyle/>
            <a:p>
              <a:pPr indent="0" lvl="0" marL="0" marR="0" rtl="0" algn="ctr">
                <a:spcBef>
                  <a:spcPts val="0"/>
                </a:spcBef>
                <a:spcAft>
                  <a:spcPts val="0"/>
                </a:spcAft>
                <a:buNone/>
              </a:pPr>
              <a:r>
                <a:rPr b="1" i="1" lang="en-GB" sz="1400">
                  <a:solidFill>
                    <a:schemeClr val="dk1"/>
                  </a:solidFill>
                  <a:latin typeface="Arial"/>
                  <a:ea typeface="Arial"/>
                  <a:cs typeface="Arial"/>
                  <a:sym typeface="Arial"/>
                </a:rPr>
                <a:t>Increased Cost and Complexity to Structure</a:t>
              </a:r>
              <a:endParaRPr i="1" sz="1400">
                <a:solidFill>
                  <a:schemeClr val="dk1"/>
                </a:solidFill>
                <a:latin typeface="Arial"/>
                <a:ea typeface="Arial"/>
                <a:cs typeface="Arial"/>
                <a:sym typeface="Arial"/>
              </a:endParaRPr>
            </a:p>
          </p:txBody>
        </p:sp>
        <p:cxnSp>
          <p:nvCxnSpPr>
            <p:cNvPr id="408" name="Google Shape;408;p9"/>
            <p:cNvCxnSpPr/>
            <p:nvPr/>
          </p:nvCxnSpPr>
          <p:spPr>
            <a:xfrm rot="10800000">
              <a:off x="5178171" y="5994680"/>
              <a:ext cx="3504077" cy="0"/>
            </a:xfrm>
            <a:prstGeom prst="straightConnector1">
              <a:avLst/>
            </a:prstGeom>
            <a:noFill/>
            <a:ln cap="flat" cmpd="sng" w="25400">
              <a:solidFill>
                <a:schemeClr val="dk1"/>
              </a:solidFill>
              <a:prstDash val="solid"/>
              <a:round/>
              <a:headEnd len="med" w="med" type="none"/>
              <a:tailEnd len="med" w="med" type="triangle"/>
            </a:ln>
          </p:spPr>
        </p:cxnSp>
        <p:sp>
          <p:nvSpPr>
            <p:cNvPr id="409" name="Google Shape;409;p9"/>
            <p:cNvSpPr/>
            <p:nvPr/>
          </p:nvSpPr>
          <p:spPr>
            <a:xfrm>
              <a:off x="5673799" y="4794529"/>
              <a:ext cx="1155339" cy="435948"/>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100">
                  <a:solidFill>
                    <a:schemeClr val="lt1"/>
                  </a:solidFill>
                  <a:latin typeface="Arial"/>
                  <a:ea typeface="Arial"/>
                  <a:cs typeface="Arial"/>
                  <a:sym typeface="Arial"/>
                </a:rPr>
                <a:t>Hybrid Trigger</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1_WTW">
  <a:themeElements>
    <a:clrScheme name="WTW Theme">
      <a:dk1>
        <a:srgbClr val="000000"/>
      </a:dk1>
      <a:lt1>
        <a:srgbClr val="FFFFFF"/>
      </a:lt1>
      <a:dk2>
        <a:srgbClr val="63666A"/>
      </a:dk2>
      <a:lt2>
        <a:srgbClr val="EEECE1"/>
      </a:lt2>
      <a:accent1>
        <a:srgbClr val="702082"/>
      </a:accent1>
      <a:accent2>
        <a:srgbClr val="FFB81C"/>
      </a:accent2>
      <a:accent3>
        <a:srgbClr val="00A0D2"/>
      </a:accent3>
      <a:accent4>
        <a:srgbClr val="C110A0"/>
      </a:accent4>
      <a:accent5>
        <a:srgbClr val="00C389"/>
      </a:accent5>
      <a:accent6>
        <a:srgbClr val="63666A"/>
      </a:accent6>
      <a:hlink>
        <a:srgbClr val="00A0D2"/>
      </a:hlink>
      <a:folHlink>
        <a:srgbClr val="6366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TW">
  <a:themeElements>
    <a:clrScheme name="WTW Theme">
      <a:dk1>
        <a:srgbClr val="000000"/>
      </a:dk1>
      <a:lt1>
        <a:srgbClr val="FFFFFF"/>
      </a:lt1>
      <a:dk2>
        <a:srgbClr val="63666A"/>
      </a:dk2>
      <a:lt2>
        <a:srgbClr val="EEECE1"/>
      </a:lt2>
      <a:accent1>
        <a:srgbClr val="702082"/>
      </a:accent1>
      <a:accent2>
        <a:srgbClr val="FFB81C"/>
      </a:accent2>
      <a:accent3>
        <a:srgbClr val="00A0D2"/>
      </a:accent3>
      <a:accent4>
        <a:srgbClr val="C110A0"/>
      </a:accent4>
      <a:accent5>
        <a:srgbClr val="00C389"/>
      </a:accent5>
      <a:accent6>
        <a:srgbClr val="63666A"/>
      </a:accent6>
      <a:hlink>
        <a:srgbClr val="00A0D2"/>
      </a:hlink>
      <a:folHlink>
        <a:srgbClr val="6366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2020-08-04T16:42:47Z</dcterms:created>
  <dc:creator>Au, Christopher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0x010100B5A2331490FAB84187599CEBF7E09D84</vt:lpwstr>
  </property>
  <property fmtid="{D5CDD505-2E9C-101B-9397-08002B2CF9AE}" pid="3" name="MSIP_Label_d347b247-e90e-43a3-9d7b-004f14ae6873_Enabled">
    <vt:lpwstr>true</vt:lpwstr>
  </property>
  <property fmtid="{D5CDD505-2E9C-101B-9397-08002B2CF9AE}" pid="4" name="MSIP_Label_d347b247-e90e-43a3-9d7b-004f14ae6873_SetDate">
    <vt:lpwstr>2021-09-09T09:17:32Z</vt:lpwstr>
  </property>
  <property fmtid="{D5CDD505-2E9C-101B-9397-08002B2CF9AE}" pid="5" name="MSIP_Label_d347b247-e90e-43a3-9d7b-004f14ae6873_Method">
    <vt:lpwstr>Standard</vt:lpwstr>
  </property>
  <property fmtid="{D5CDD505-2E9C-101B-9397-08002B2CF9AE}" pid="6" name="MSIP_Label_d347b247-e90e-43a3-9d7b-004f14ae6873_Name">
    <vt:lpwstr>d347b247-e90e-43a3-9d7b-004f14ae6873</vt:lpwstr>
  </property>
  <property fmtid="{D5CDD505-2E9C-101B-9397-08002B2CF9AE}" pid="7" name="MSIP_Label_d347b247-e90e-43a3-9d7b-004f14ae6873_SiteId">
    <vt:lpwstr>76e3921f-489b-4b7e-9547-9ea297add9b5</vt:lpwstr>
  </property>
  <property fmtid="{D5CDD505-2E9C-101B-9397-08002B2CF9AE}" pid="8" name="MSIP_Label_d347b247-e90e-43a3-9d7b-004f14ae6873_ActionId">
    <vt:lpwstr>6882d427-935e-4bb0-b23b-b8f89faf5375</vt:lpwstr>
  </property>
  <property fmtid="{D5CDD505-2E9C-101B-9397-08002B2CF9AE}" pid="9" name="MSIP_Label_d347b247-e90e-43a3-9d7b-004f14ae6873_ContentBits">
    <vt:lpwstr>0</vt:lpwstr>
  </property>
  <property fmtid="{D5CDD505-2E9C-101B-9397-08002B2CF9AE}" pid="10" name="MSIP_Label_817d4574-7375-4d17-b29c-6e4c6df0fcb0_Enabled">
    <vt:lpwstr>true</vt:lpwstr>
  </property>
  <property fmtid="{D5CDD505-2E9C-101B-9397-08002B2CF9AE}" pid="11" name="MSIP_Label_817d4574-7375-4d17-b29c-6e4c6df0fcb0_SetDate">
    <vt:lpwstr>2021-09-21T11:31:38Z</vt:lpwstr>
  </property>
  <property fmtid="{D5CDD505-2E9C-101B-9397-08002B2CF9AE}" pid="12" name="MSIP_Label_817d4574-7375-4d17-b29c-6e4c6df0fcb0_Method">
    <vt:lpwstr>Standard</vt:lpwstr>
  </property>
  <property fmtid="{D5CDD505-2E9C-101B-9397-08002B2CF9AE}" pid="13" name="MSIP_Label_817d4574-7375-4d17-b29c-6e4c6df0fcb0_Name">
    <vt:lpwstr>ADB Internal</vt:lpwstr>
  </property>
  <property fmtid="{D5CDD505-2E9C-101B-9397-08002B2CF9AE}" pid="14" name="MSIP_Label_817d4574-7375-4d17-b29c-6e4c6df0fcb0_SiteId">
    <vt:lpwstr>9495d6bb-41c2-4c58-848f-92e52cf3d640</vt:lpwstr>
  </property>
  <property fmtid="{D5CDD505-2E9C-101B-9397-08002B2CF9AE}" pid="15" name="MSIP_Label_817d4574-7375-4d17-b29c-6e4c6df0fcb0_ActionId">
    <vt:lpwstr>f53f6653-6bac-41d5-904b-3863164c5afe</vt:lpwstr>
  </property>
  <property fmtid="{D5CDD505-2E9C-101B-9397-08002B2CF9AE}" pid="16" name="MSIP_Label_817d4574-7375-4d17-b29c-6e4c6df0fcb0_ContentBits">
    <vt:lpwstr>2</vt:lpwstr>
  </property>
</Properties>
</file>