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7.svg" ContentType="image/svg+xml"/>
  <Override PartName="/ppt/media/image29.svg" ContentType="image/svg+xml"/>
  <Override PartName="/ppt/media/image31.svg" ContentType="image/svg+xml"/>
  <Override PartName="/ppt/media/image33.svg" ContentType="image/sv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media/image43.svg" ContentType="image/svg+xml"/>
  <Override PartName="/ppt/media/image45.svg" ContentType="image/svg+xml"/>
  <Override PartName="/ppt/media/image47.svg" ContentType="image/svg+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4"/>
    <p:sldMasterId id="2147483731" r:id="rId5"/>
  </p:sldMasterIdLst>
  <p:notesMasterIdLst>
    <p:notesMasterId r:id="rId34"/>
  </p:notesMasterIdLst>
  <p:handoutMasterIdLst>
    <p:handoutMasterId r:id="rId35"/>
  </p:handoutMasterIdLst>
  <p:sldIdLst>
    <p:sldId id="344" r:id="rId6"/>
    <p:sldId id="396" r:id="rId7"/>
    <p:sldId id="474" r:id="rId8"/>
    <p:sldId id="463" r:id="rId9"/>
    <p:sldId id="469" r:id="rId10"/>
    <p:sldId id="472" r:id="rId11"/>
    <p:sldId id="470" r:id="rId12"/>
    <p:sldId id="462" r:id="rId13"/>
    <p:sldId id="476" r:id="rId14"/>
    <p:sldId id="473" r:id="rId15"/>
    <p:sldId id="471" r:id="rId16"/>
    <p:sldId id="465" r:id="rId17"/>
    <p:sldId id="490" r:id="rId18"/>
    <p:sldId id="481" r:id="rId19"/>
    <p:sldId id="489" r:id="rId20"/>
    <p:sldId id="488" r:id="rId21"/>
    <p:sldId id="491" r:id="rId22"/>
    <p:sldId id="482" r:id="rId23"/>
    <p:sldId id="483" r:id="rId24"/>
    <p:sldId id="484" r:id="rId25"/>
    <p:sldId id="487" r:id="rId26"/>
    <p:sldId id="486" r:id="rId27"/>
    <p:sldId id="475" r:id="rId28"/>
    <p:sldId id="468" r:id="rId29"/>
    <p:sldId id="467" r:id="rId30"/>
    <p:sldId id="461" r:id="rId31"/>
    <p:sldId id="466" r:id="rId32"/>
    <p:sldId id="493" r:id="rId33"/>
  </p:sldIdLst>
  <p:sldSz cx="9144000" cy="6858000" type="screen4x3"/>
  <p:notesSz cx="6985000" cy="92837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userDrawn="1">
          <p15:clr>
            <a:srgbClr val="A4A3A4"/>
          </p15:clr>
        </p15:guide>
        <p15:guide id="3" orient="horz" pos="960">
          <p15:clr>
            <a:srgbClr val="A4A3A4"/>
          </p15:clr>
        </p15:guide>
        <p15:guide id="5" orient="horz" pos="4032">
          <p15:clr>
            <a:srgbClr val="A4A3A4"/>
          </p15:clr>
        </p15:guide>
        <p15:guide id="6" orient="horz" pos="3840">
          <p15:clr>
            <a:srgbClr val="A4A3A4"/>
          </p15:clr>
        </p15:guide>
        <p15:guide id="7" pos="3456">
          <p15:clr>
            <a:srgbClr val="A4A3A4"/>
          </p15:clr>
        </p15:guide>
        <p15:guide id="8" pos="272" userDrawn="1">
          <p15:clr>
            <a:srgbClr val="A4A3A4"/>
          </p15:clr>
        </p15:guide>
        <p15:guide id="9" pos="5472">
          <p15:clr>
            <a:srgbClr val="A4A3A4"/>
          </p15:clr>
        </p15:guide>
        <p15:guide id="10" pos="1247" userDrawn="1">
          <p15:clr>
            <a:srgbClr val="A4A3A4"/>
          </p15:clr>
        </p15:guide>
        <p15:guide id="11" pos="4416">
          <p15:clr>
            <a:srgbClr val="A4A3A4"/>
          </p15:clr>
        </p15:guide>
        <p15:guide id="12" pos="4512">
          <p15:clr>
            <a:srgbClr val="A4A3A4"/>
          </p15:clr>
        </p15:guide>
        <p15:guide id="13" pos="3360">
          <p15:clr>
            <a:srgbClr val="A4A3A4"/>
          </p15:clr>
        </p15:guide>
        <p15:guide id="14" pos="1344">
          <p15:clr>
            <a:srgbClr val="A4A3A4"/>
          </p15:clr>
        </p15:guide>
        <p15:guide id="15" pos="2290" userDrawn="1">
          <p15:clr>
            <a:srgbClr val="A4A3A4"/>
          </p15:clr>
        </p15:guide>
        <p15:guide id="16" pos="240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048555-D54B-7C35-ACCE-0B419FCA4D9F}" name="Baskerville-Muscutt, Kez (London)" initials="BMK(" userId="S::kez.baskerville-muscutt@towerswatson.com::7fd3d2d3-7bc9-4d49-a86c-3349818102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men Maria Garcia Perez" initials="CMGP" lastIdx="0" clrIdx="0">
    <p:extLst>
      <p:ext uri="{19B8F6BF-5375-455C-9EA6-DF929625EA0E}">
        <p15:presenceInfo xmlns:p15="http://schemas.microsoft.com/office/powerpoint/2012/main" userId="S::cgarciaperez@adb.org::9c97a273-694c-487f-bc77-cb7dfef6b93d" providerId="AD"/>
      </p:ext>
    </p:extLst>
  </p:cmAuthor>
  <p:cmAuthor id="2" name="Calam, Stuart" initials="CS" lastIdx="0" clrIdx="1">
    <p:extLst>
      <p:ext uri="{19B8F6BF-5375-455C-9EA6-DF929625EA0E}">
        <p15:presenceInfo xmlns:p15="http://schemas.microsoft.com/office/powerpoint/2012/main" userId="S::stuart.calam@willistowerswatson.com::f0dea517-9dfa-470a-8a76-6b99df1e05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939"/>
    <a:srgbClr val="702082"/>
    <a:srgbClr val="A3A33F"/>
    <a:srgbClr val="8352DC"/>
    <a:srgbClr val="1FF5EB"/>
    <a:srgbClr val="808000"/>
    <a:srgbClr val="D8D7DF"/>
    <a:srgbClr val="E0AFEB"/>
    <a:srgbClr val="0033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F538C-49BF-4435-AB43-EB5080281294}" v="21" dt="2022-11-30T00:06:08.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 d="100"/>
          <a:sy n="19" d="100"/>
        </p:scale>
        <p:origin x="2082" y="42"/>
      </p:cViewPr>
      <p:guideLst>
        <p:guide orient="horz" pos="2160"/>
        <p:guide orient="horz" pos="300"/>
        <p:guide orient="horz" pos="960"/>
        <p:guide orient="horz" pos="4032"/>
        <p:guide orient="horz" pos="3840"/>
        <p:guide pos="3456"/>
        <p:guide pos="272"/>
        <p:guide pos="5472"/>
        <p:guide pos="1247"/>
        <p:guide pos="4416"/>
        <p:guide pos="4512"/>
        <p:guide pos="3360"/>
        <p:guide pos="1344"/>
        <p:guide pos="2290"/>
        <p:guide pos="2400"/>
      </p:guideLst>
    </p:cSldViewPr>
  </p:slideViewPr>
  <p:notesTextViewPr>
    <p:cViewPr>
      <p:scale>
        <a:sx n="1" d="1"/>
        <a:sy n="1" d="1"/>
      </p:scale>
      <p:origin x="0" y="0"/>
    </p:cViewPr>
  </p:notesText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ez78949\AppData\Local\Microsoft\Windows\INetCache\Content.Outlook\5MCKP0O2\CAREC%20ILS%20function%20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LON3-IT-STFS11P\GROUP\CRH\CRH%20Projects\2004%20ADB%20CAREC\ADB%20Central%20Asia%20Disaster%20Risk%20Shared%20Folder\15%20Portfolio%20Modelling\Country%20template\PortfolioModel_1.8Mult_v6.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Comparison of Recoveries: Step vs Continuous Trigger</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Sheet1!$Q$1</c:f>
              <c:strCache>
                <c:ptCount val="1"/>
                <c:pt idx="0">
                  <c:v> Recovery (Continuous Function) </c:v>
                </c:pt>
              </c:strCache>
            </c:strRef>
          </c:tx>
          <c:spPr>
            <a:ln w="50800" cap="rnd">
              <a:solidFill>
                <a:schemeClr val="accent3"/>
              </a:solidFill>
              <a:round/>
            </a:ln>
            <a:effectLst/>
          </c:spPr>
          <c:marker>
            <c:symbol val="none"/>
          </c:marker>
          <c:xVal>
            <c:numRef>
              <c:f>Sheet1!$P$2:$P$131</c:f>
              <c:numCache>
                <c:formatCode>General</c:formatCode>
                <c:ptCount val="130"/>
                <c:pt idx="0">
                  <c:v>0</c:v>
                </c:pt>
                <c:pt idx="1">
                  <c:v>1.0001</c:v>
                </c:pt>
                <c:pt idx="2">
                  <c:v>2</c:v>
                </c:pt>
                <c:pt idx="3">
                  <c:v>3</c:v>
                </c:pt>
                <c:pt idx="4">
                  <c:v>4</c:v>
                </c:pt>
                <c:pt idx="5">
                  <c:v>5</c:v>
                </c:pt>
                <c:pt idx="6">
                  <c:v>6</c:v>
                </c:pt>
                <c:pt idx="7">
                  <c:v>7</c:v>
                </c:pt>
                <c:pt idx="8">
                  <c:v>8</c:v>
                </c:pt>
                <c:pt idx="9">
                  <c:v>9</c:v>
                </c:pt>
                <c:pt idx="10">
                  <c:v>9.99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24.99</c:v>
                </c:pt>
                <c:pt idx="27">
                  <c:v>25</c:v>
                </c:pt>
                <c:pt idx="28">
                  <c:v>26</c:v>
                </c:pt>
                <c:pt idx="29">
                  <c:v>27</c:v>
                </c:pt>
                <c:pt idx="30">
                  <c:v>28</c:v>
                </c:pt>
                <c:pt idx="31">
                  <c:v>29</c:v>
                </c:pt>
                <c:pt idx="32">
                  <c:v>30</c:v>
                </c:pt>
                <c:pt idx="33">
                  <c:v>31</c:v>
                </c:pt>
                <c:pt idx="34">
                  <c:v>32</c:v>
                </c:pt>
                <c:pt idx="35">
                  <c:v>33</c:v>
                </c:pt>
                <c:pt idx="36">
                  <c:v>34</c:v>
                </c:pt>
                <c:pt idx="37">
                  <c:v>35</c:v>
                </c:pt>
                <c:pt idx="38">
                  <c:v>36</c:v>
                </c:pt>
                <c:pt idx="39">
                  <c:v>37</c:v>
                </c:pt>
                <c:pt idx="40">
                  <c:v>38</c:v>
                </c:pt>
                <c:pt idx="41">
                  <c:v>39</c:v>
                </c:pt>
                <c:pt idx="42">
                  <c:v>40</c:v>
                </c:pt>
                <c:pt idx="43">
                  <c:v>41</c:v>
                </c:pt>
                <c:pt idx="44">
                  <c:v>42</c:v>
                </c:pt>
                <c:pt idx="45">
                  <c:v>43</c:v>
                </c:pt>
                <c:pt idx="46">
                  <c:v>44</c:v>
                </c:pt>
                <c:pt idx="47">
                  <c:v>45</c:v>
                </c:pt>
                <c:pt idx="48">
                  <c:v>46</c:v>
                </c:pt>
                <c:pt idx="49">
                  <c:v>47</c:v>
                </c:pt>
                <c:pt idx="50">
                  <c:v>48</c:v>
                </c:pt>
                <c:pt idx="51">
                  <c:v>49</c:v>
                </c:pt>
                <c:pt idx="52">
                  <c:v>49.99</c:v>
                </c:pt>
                <c:pt idx="53">
                  <c:v>50</c:v>
                </c:pt>
                <c:pt idx="54">
                  <c:v>51</c:v>
                </c:pt>
                <c:pt idx="55">
                  <c:v>52</c:v>
                </c:pt>
                <c:pt idx="56">
                  <c:v>53</c:v>
                </c:pt>
                <c:pt idx="57">
                  <c:v>54</c:v>
                </c:pt>
                <c:pt idx="58">
                  <c:v>55</c:v>
                </c:pt>
                <c:pt idx="59">
                  <c:v>56</c:v>
                </c:pt>
                <c:pt idx="60">
                  <c:v>57</c:v>
                </c:pt>
                <c:pt idx="61">
                  <c:v>58</c:v>
                </c:pt>
                <c:pt idx="62">
                  <c:v>59</c:v>
                </c:pt>
                <c:pt idx="63">
                  <c:v>60</c:v>
                </c:pt>
                <c:pt idx="64">
                  <c:v>61</c:v>
                </c:pt>
                <c:pt idx="65">
                  <c:v>62</c:v>
                </c:pt>
                <c:pt idx="66">
                  <c:v>63</c:v>
                </c:pt>
                <c:pt idx="67">
                  <c:v>64</c:v>
                </c:pt>
                <c:pt idx="68">
                  <c:v>65</c:v>
                </c:pt>
                <c:pt idx="69">
                  <c:v>66</c:v>
                </c:pt>
                <c:pt idx="70">
                  <c:v>67</c:v>
                </c:pt>
                <c:pt idx="71">
                  <c:v>68</c:v>
                </c:pt>
                <c:pt idx="72">
                  <c:v>69</c:v>
                </c:pt>
                <c:pt idx="73">
                  <c:v>70</c:v>
                </c:pt>
                <c:pt idx="74">
                  <c:v>71</c:v>
                </c:pt>
                <c:pt idx="75">
                  <c:v>72</c:v>
                </c:pt>
                <c:pt idx="76">
                  <c:v>73</c:v>
                </c:pt>
                <c:pt idx="77">
                  <c:v>74</c:v>
                </c:pt>
                <c:pt idx="78">
                  <c:v>75</c:v>
                </c:pt>
                <c:pt idx="79">
                  <c:v>76</c:v>
                </c:pt>
                <c:pt idx="80">
                  <c:v>77</c:v>
                </c:pt>
                <c:pt idx="81">
                  <c:v>78</c:v>
                </c:pt>
                <c:pt idx="82">
                  <c:v>79</c:v>
                </c:pt>
                <c:pt idx="83">
                  <c:v>80</c:v>
                </c:pt>
                <c:pt idx="84">
                  <c:v>81</c:v>
                </c:pt>
                <c:pt idx="85">
                  <c:v>82</c:v>
                </c:pt>
                <c:pt idx="86">
                  <c:v>83</c:v>
                </c:pt>
                <c:pt idx="87">
                  <c:v>84</c:v>
                </c:pt>
                <c:pt idx="88">
                  <c:v>85</c:v>
                </c:pt>
                <c:pt idx="89">
                  <c:v>86</c:v>
                </c:pt>
                <c:pt idx="90">
                  <c:v>87</c:v>
                </c:pt>
                <c:pt idx="91">
                  <c:v>88</c:v>
                </c:pt>
                <c:pt idx="92">
                  <c:v>89</c:v>
                </c:pt>
                <c:pt idx="93">
                  <c:v>90</c:v>
                </c:pt>
                <c:pt idx="94">
                  <c:v>91</c:v>
                </c:pt>
                <c:pt idx="95">
                  <c:v>92</c:v>
                </c:pt>
                <c:pt idx="96">
                  <c:v>93</c:v>
                </c:pt>
                <c:pt idx="97">
                  <c:v>94</c:v>
                </c:pt>
                <c:pt idx="98">
                  <c:v>95</c:v>
                </c:pt>
                <c:pt idx="99">
                  <c:v>96</c:v>
                </c:pt>
                <c:pt idx="100">
                  <c:v>97</c:v>
                </c:pt>
                <c:pt idx="101">
                  <c:v>98</c:v>
                </c:pt>
                <c:pt idx="102">
                  <c:v>99</c:v>
                </c:pt>
                <c:pt idx="103">
                  <c:v>99.9</c:v>
                </c:pt>
                <c:pt idx="104">
                  <c:v>100</c:v>
                </c:pt>
                <c:pt idx="105">
                  <c:v>101</c:v>
                </c:pt>
                <c:pt idx="106">
                  <c:v>102</c:v>
                </c:pt>
                <c:pt idx="107">
                  <c:v>103</c:v>
                </c:pt>
                <c:pt idx="108">
                  <c:v>104</c:v>
                </c:pt>
                <c:pt idx="109">
                  <c:v>105</c:v>
                </c:pt>
                <c:pt idx="110">
                  <c:v>106</c:v>
                </c:pt>
                <c:pt idx="111">
                  <c:v>107</c:v>
                </c:pt>
                <c:pt idx="112">
                  <c:v>108</c:v>
                </c:pt>
                <c:pt idx="113">
                  <c:v>109</c:v>
                </c:pt>
                <c:pt idx="114">
                  <c:v>110</c:v>
                </c:pt>
                <c:pt idx="115">
                  <c:v>111</c:v>
                </c:pt>
                <c:pt idx="116">
                  <c:v>112</c:v>
                </c:pt>
                <c:pt idx="117">
                  <c:v>113</c:v>
                </c:pt>
                <c:pt idx="118">
                  <c:v>114</c:v>
                </c:pt>
                <c:pt idx="119">
                  <c:v>115</c:v>
                </c:pt>
                <c:pt idx="120">
                  <c:v>116</c:v>
                </c:pt>
                <c:pt idx="121">
                  <c:v>117</c:v>
                </c:pt>
                <c:pt idx="122">
                  <c:v>118</c:v>
                </c:pt>
                <c:pt idx="123">
                  <c:v>119</c:v>
                </c:pt>
                <c:pt idx="124">
                  <c:v>120</c:v>
                </c:pt>
                <c:pt idx="125">
                  <c:v>121</c:v>
                </c:pt>
                <c:pt idx="126">
                  <c:v>122</c:v>
                </c:pt>
                <c:pt idx="127">
                  <c:v>123</c:v>
                </c:pt>
                <c:pt idx="128">
                  <c:v>124</c:v>
                </c:pt>
                <c:pt idx="129">
                  <c:v>125</c:v>
                </c:pt>
              </c:numCache>
            </c:numRef>
          </c:xVal>
          <c:yVal>
            <c:numRef>
              <c:f>Sheet1!$Q$2:$Q$131</c:f>
              <c:numCache>
                <c:formatCode>_-* #,##0_-;\-* #,##0_-;_-* "-"??_-;_-@_-</c:formatCode>
                <c:ptCount val="130"/>
                <c:pt idx="0">
                  <c:v>0</c:v>
                </c:pt>
                <c:pt idx="1">
                  <c:v>0</c:v>
                </c:pt>
                <c:pt idx="2">
                  <c:v>0</c:v>
                </c:pt>
                <c:pt idx="3">
                  <c:v>0</c:v>
                </c:pt>
                <c:pt idx="4">
                  <c:v>0</c:v>
                </c:pt>
                <c:pt idx="5">
                  <c:v>0</c:v>
                </c:pt>
                <c:pt idx="6">
                  <c:v>0</c:v>
                </c:pt>
                <c:pt idx="7">
                  <c:v>0</c:v>
                </c:pt>
                <c:pt idx="8">
                  <c:v>0</c:v>
                </c:pt>
                <c:pt idx="9">
                  <c:v>0</c:v>
                </c:pt>
                <c:pt idx="10">
                  <c:v>0</c:v>
                </c:pt>
                <c:pt idx="11">
                  <c:v>1000000</c:v>
                </c:pt>
                <c:pt idx="12">
                  <c:v>1107397.2703971227</c:v>
                </c:pt>
                <c:pt idx="13">
                  <c:v>1244232.6698430935</c:v>
                </c:pt>
                <c:pt idx="14">
                  <c:v>1352669.1244385384</c:v>
                </c:pt>
                <c:pt idx="15">
                  <c:v>1464381.690847205</c:v>
                </c:pt>
                <c:pt idx="16">
                  <c:v>1566914.4057619118</c:v>
                </c:pt>
                <c:pt idx="17">
                  <c:v>1682833.5885454218</c:v>
                </c:pt>
                <c:pt idx="18">
                  <c:v>1782867.4065364907</c:v>
                </c:pt>
                <c:pt idx="19">
                  <c:v>1942473.1514843213</c:v>
                </c:pt>
                <c:pt idx="20">
                  <c:v>2075250.1649133188</c:v>
                </c:pt>
                <c:pt idx="21">
                  <c:v>2152619.7357634287</c:v>
                </c:pt>
                <c:pt idx="22">
                  <c:v>2299013.3853595364</c:v>
                </c:pt>
                <c:pt idx="23">
                  <c:v>2399707.8629623898</c:v>
                </c:pt>
                <c:pt idx="24">
                  <c:v>2567358.7714897483</c:v>
                </c:pt>
                <c:pt idx="25">
                  <c:v>2668989.0657463274</c:v>
                </c:pt>
                <c:pt idx="26">
                  <c:v>2769721.8592333482</c:v>
                </c:pt>
                <c:pt idx="27">
                  <c:v>2770596.1499882545</c:v>
                </c:pt>
                <c:pt idx="28">
                  <c:v>2877372.4478663411</c:v>
                </c:pt>
                <c:pt idx="29">
                  <c:v>2951180.2787864292</c:v>
                </c:pt>
                <c:pt idx="30">
                  <c:v>3028395.6243063142</c:v>
                </c:pt>
                <c:pt idx="31">
                  <c:v>3133338.7406118531</c:v>
                </c:pt>
                <c:pt idx="32">
                  <c:v>3234082.5835126084</c:v>
                </c:pt>
                <c:pt idx="33">
                  <c:v>3419153.0711772377</c:v>
                </c:pt>
                <c:pt idx="34">
                  <c:v>3557196.9431141163</c:v>
                </c:pt>
                <c:pt idx="35">
                  <c:v>3696141.8273563613</c:v>
                </c:pt>
                <c:pt idx="36">
                  <c:v>3827505.3931675931</c:v>
                </c:pt>
                <c:pt idx="37">
                  <c:v>3903927.4869554066</c:v>
                </c:pt>
                <c:pt idx="38">
                  <c:v>3992027.427213579</c:v>
                </c:pt>
                <c:pt idx="39">
                  <c:v>4133246.739622056</c:v>
                </c:pt>
                <c:pt idx="40">
                  <c:v>4297283.6514384979</c:v>
                </c:pt>
                <c:pt idx="41">
                  <c:v>4538799.600694566</c:v>
                </c:pt>
                <c:pt idx="42">
                  <c:v>4634168.1058025854</c:v>
                </c:pt>
                <c:pt idx="43">
                  <c:v>4757901.6319058677</c:v>
                </c:pt>
                <c:pt idx="44">
                  <c:v>4902073.4558027163</c:v>
                </c:pt>
                <c:pt idx="45">
                  <c:v>4966331.1694872947</c:v>
                </c:pt>
                <c:pt idx="46">
                  <c:v>5076126.1022940055</c:v>
                </c:pt>
                <c:pt idx="47">
                  <c:v>5202033.318094884</c:v>
                </c:pt>
                <c:pt idx="48">
                  <c:v>5273098.2994122868</c:v>
                </c:pt>
                <c:pt idx="49">
                  <c:v>5362302.3018410141</c:v>
                </c:pt>
                <c:pt idx="50">
                  <c:v>5468805.2110448955</c:v>
                </c:pt>
                <c:pt idx="51">
                  <c:v>5557464.8289078688</c:v>
                </c:pt>
                <c:pt idx="52">
                  <c:v>5668708.7988939211</c:v>
                </c:pt>
                <c:pt idx="53">
                  <c:v>5668998.0330836941</c:v>
                </c:pt>
                <c:pt idx="54">
                  <c:v>5738578.41070762</c:v>
                </c:pt>
                <c:pt idx="55">
                  <c:v>5855938.7841693051</c:v>
                </c:pt>
                <c:pt idx="56">
                  <c:v>6009236.8093928071</c:v>
                </c:pt>
                <c:pt idx="57">
                  <c:v>6124485.5250039687</c:v>
                </c:pt>
                <c:pt idx="58">
                  <c:v>6263882.9971254934</c:v>
                </c:pt>
                <c:pt idx="59">
                  <c:v>6356639.6200545439</c:v>
                </c:pt>
                <c:pt idx="60">
                  <c:v>6423300.7336670328</c:v>
                </c:pt>
                <c:pt idx="61">
                  <c:v>6466967.59559057</c:v>
                </c:pt>
                <c:pt idx="62">
                  <c:v>6539591.9339995459</c:v>
                </c:pt>
                <c:pt idx="63">
                  <c:v>6737411.1051023528</c:v>
                </c:pt>
                <c:pt idx="64">
                  <c:v>6812482.0992316753</c:v>
                </c:pt>
                <c:pt idx="65">
                  <c:v>6932139.0665029921</c:v>
                </c:pt>
                <c:pt idx="66">
                  <c:v>6969167.2380492305</c:v>
                </c:pt>
                <c:pt idx="67">
                  <c:v>7079092.6875724318</c:v>
                </c:pt>
                <c:pt idx="68">
                  <c:v>7114100.3699415494</c:v>
                </c:pt>
                <c:pt idx="69">
                  <c:v>7129907.7363712918</c:v>
                </c:pt>
                <c:pt idx="70">
                  <c:v>7176235.6457457691</c:v>
                </c:pt>
                <c:pt idx="71">
                  <c:v>7195359.088557642</c:v>
                </c:pt>
                <c:pt idx="72">
                  <c:v>7214704.3577507678</c:v>
                </c:pt>
                <c:pt idx="73">
                  <c:v>7312226.7847188776</c:v>
                </c:pt>
                <c:pt idx="74">
                  <c:v>7403927.6063426184</c:v>
                </c:pt>
                <c:pt idx="75">
                  <c:v>7446914.1179211745</c:v>
                </c:pt>
                <c:pt idx="76">
                  <c:v>7673022.979817586</c:v>
                </c:pt>
                <c:pt idx="77">
                  <c:v>7730127.372321317</c:v>
                </c:pt>
                <c:pt idx="78">
                  <c:v>7749497.1759226965</c:v>
                </c:pt>
                <c:pt idx="79">
                  <c:v>7827361.2513691839</c:v>
                </c:pt>
                <c:pt idx="80">
                  <c:v>8077359.3807630269</c:v>
                </c:pt>
                <c:pt idx="81">
                  <c:v>8130297.0187065182</c:v>
                </c:pt>
                <c:pt idx="82">
                  <c:v>8203861.7322095372</c:v>
                </c:pt>
                <c:pt idx="83">
                  <c:v>8369147.2263234444</c:v>
                </c:pt>
                <c:pt idx="84">
                  <c:v>8454414.5437154174</c:v>
                </c:pt>
                <c:pt idx="85">
                  <c:v>8586269.6398019083</c:v>
                </c:pt>
                <c:pt idx="86">
                  <c:v>8635832.5231079739</c:v>
                </c:pt>
                <c:pt idx="87">
                  <c:v>8737544.8960602134</c:v>
                </c:pt>
                <c:pt idx="88">
                  <c:v>8807307.1373651531</c:v>
                </c:pt>
                <c:pt idx="89">
                  <c:v>8894248.3998709377</c:v>
                </c:pt>
                <c:pt idx="90">
                  <c:v>8935933.0750279166</c:v>
                </c:pt>
                <c:pt idx="91">
                  <c:v>9065925.0112072844</c:v>
                </c:pt>
                <c:pt idx="92">
                  <c:v>9133984.7006094512</c:v>
                </c:pt>
                <c:pt idx="93">
                  <c:v>9215120.6452864874</c:v>
                </c:pt>
                <c:pt idx="94">
                  <c:v>9350610.2794255484</c:v>
                </c:pt>
                <c:pt idx="95">
                  <c:v>9405017.2928043064</c:v>
                </c:pt>
                <c:pt idx="96">
                  <c:v>9570709.4757784698</c:v>
                </c:pt>
                <c:pt idx="97">
                  <c:v>9669119.1592570581</c:v>
                </c:pt>
                <c:pt idx="98">
                  <c:v>9723986.3101204131</c:v>
                </c:pt>
                <c:pt idx="99">
                  <c:v>9795279.6355756205</c:v>
                </c:pt>
                <c:pt idx="100">
                  <c:v>9827567.4379678518</c:v>
                </c:pt>
                <c:pt idx="101">
                  <c:v>9877948.0035490822</c:v>
                </c:pt>
                <c:pt idx="102">
                  <c:v>9892085.2195341717</c:v>
                </c:pt>
                <c:pt idx="103">
                  <c:v>9988143.7125454079</c:v>
                </c:pt>
                <c:pt idx="104">
                  <c:v>10000000</c:v>
                </c:pt>
                <c:pt idx="105">
                  <c:v>10000000</c:v>
                </c:pt>
                <c:pt idx="106">
                  <c:v>10000000</c:v>
                </c:pt>
                <c:pt idx="107">
                  <c:v>10000000</c:v>
                </c:pt>
                <c:pt idx="108">
                  <c:v>10000000</c:v>
                </c:pt>
                <c:pt idx="109">
                  <c:v>10000000</c:v>
                </c:pt>
                <c:pt idx="110">
                  <c:v>10000000</c:v>
                </c:pt>
                <c:pt idx="111">
                  <c:v>10000000</c:v>
                </c:pt>
                <c:pt idx="112">
                  <c:v>10000000</c:v>
                </c:pt>
                <c:pt idx="113">
                  <c:v>10000000</c:v>
                </c:pt>
                <c:pt idx="114">
                  <c:v>10000000</c:v>
                </c:pt>
                <c:pt idx="115">
                  <c:v>10000000</c:v>
                </c:pt>
                <c:pt idx="116">
                  <c:v>10000000</c:v>
                </c:pt>
                <c:pt idx="117">
                  <c:v>10000000</c:v>
                </c:pt>
                <c:pt idx="118">
                  <c:v>10000000</c:v>
                </c:pt>
                <c:pt idx="119">
                  <c:v>10000000</c:v>
                </c:pt>
                <c:pt idx="120">
                  <c:v>10000000</c:v>
                </c:pt>
                <c:pt idx="121">
                  <c:v>10000000</c:v>
                </c:pt>
                <c:pt idx="122">
                  <c:v>10000000</c:v>
                </c:pt>
                <c:pt idx="123">
                  <c:v>10000000</c:v>
                </c:pt>
                <c:pt idx="124">
                  <c:v>10000000</c:v>
                </c:pt>
                <c:pt idx="125">
                  <c:v>10000000</c:v>
                </c:pt>
                <c:pt idx="126">
                  <c:v>10000000</c:v>
                </c:pt>
                <c:pt idx="127">
                  <c:v>10000000</c:v>
                </c:pt>
                <c:pt idx="128">
                  <c:v>10000000</c:v>
                </c:pt>
                <c:pt idx="129">
                  <c:v>10000000</c:v>
                </c:pt>
              </c:numCache>
            </c:numRef>
          </c:yVal>
          <c:smooth val="1"/>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0-8CE2-4D23-A756-F6A2986B4473}"/>
            </c:ext>
          </c:extLst>
        </c:ser>
        <c:ser>
          <c:idx val="1"/>
          <c:order val="1"/>
          <c:tx>
            <c:strRef>
              <c:f>Sheet1!$R$1</c:f>
              <c:strCache>
                <c:ptCount val="1"/>
                <c:pt idx="0">
                  <c:v> Recovery (Step Function Function) </c:v>
                </c:pt>
              </c:strCache>
            </c:strRef>
          </c:tx>
          <c:spPr>
            <a:ln w="28575" cap="rnd">
              <a:solidFill>
                <a:schemeClr val="tx1">
                  <a:lumMod val="75000"/>
                  <a:lumOff val="25000"/>
                </a:schemeClr>
              </a:solidFill>
              <a:prstDash val="sysDash"/>
              <a:round/>
            </a:ln>
            <a:effectLst/>
          </c:spPr>
          <c:marker>
            <c:symbol val="none"/>
          </c:marker>
          <c:dPt>
            <c:idx val="94"/>
            <c:marker>
              <c:symbol val="none"/>
            </c:marker>
            <c:bubble3D val="0"/>
            <c:spPr>
              <a:ln w="25400" cap="rnd">
                <a:solidFill>
                  <a:schemeClr val="tx1">
                    <a:lumMod val="75000"/>
                    <a:lumOff val="25000"/>
                  </a:schemeClr>
                </a:solidFill>
                <a:prstDash val="sysDash"/>
                <a:round/>
              </a:ln>
              <a:effectLst/>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2-8CE2-4D23-A756-F6A2986B4473}"/>
              </c:ext>
            </c:extLst>
          </c:dPt>
          <c:xVal>
            <c:numRef>
              <c:f>Sheet1!$P$2:$P$131</c:f>
              <c:numCache>
                <c:formatCode>General</c:formatCode>
                <c:ptCount val="130"/>
                <c:pt idx="0">
                  <c:v>0</c:v>
                </c:pt>
                <c:pt idx="1">
                  <c:v>1.0001</c:v>
                </c:pt>
                <c:pt idx="2">
                  <c:v>2</c:v>
                </c:pt>
                <c:pt idx="3">
                  <c:v>3</c:v>
                </c:pt>
                <c:pt idx="4">
                  <c:v>4</c:v>
                </c:pt>
                <c:pt idx="5">
                  <c:v>5</c:v>
                </c:pt>
                <c:pt idx="6">
                  <c:v>6</c:v>
                </c:pt>
                <c:pt idx="7">
                  <c:v>7</c:v>
                </c:pt>
                <c:pt idx="8">
                  <c:v>8</c:v>
                </c:pt>
                <c:pt idx="9">
                  <c:v>9</c:v>
                </c:pt>
                <c:pt idx="10">
                  <c:v>9.99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24.99</c:v>
                </c:pt>
                <c:pt idx="27">
                  <c:v>25</c:v>
                </c:pt>
                <c:pt idx="28">
                  <c:v>26</c:v>
                </c:pt>
                <c:pt idx="29">
                  <c:v>27</c:v>
                </c:pt>
                <c:pt idx="30">
                  <c:v>28</c:v>
                </c:pt>
                <c:pt idx="31">
                  <c:v>29</c:v>
                </c:pt>
                <c:pt idx="32">
                  <c:v>30</c:v>
                </c:pt>
                <c:pt idx="33">
                  <c:v>31</c:v>
                </c:pt>
                <c:pt idx="34">
                  <c:v>32</c:v>
                </c:pt>
                <c:pt idx="35">
                  <c:v>33</c:v>
                </c:pt>
                <c:pt idx="36">
                  <c:v>34</c:v>
                </c:pt>
                <c:pt idx="37">
                  <c:v>35</c:v>
                </c:pt>
                <c:pt idx="38">
                  <c:v>36</c:v>
                </c:pt>
                <c:pt idx="39">
                  <c:v>37</c:v>
                </c:pt>
                <c:pt idx="40">
                  <c:v>38</c:v>
                </c:pt>
                <c:pt idx="41">
                  <c:v>39</c:v>
                </c:pt>
                <c:pt idx="42">
                  <c:v>40</c:v>
                </c:pt>
                <c:pt idx="43">
                  <c:v>41</c:v>
                </c:pt>
                <c:pt idx="44">
                  <c:v>42</c:v>
                </c:pt>
                <c:pt idx="45">
                  <c:v>43</c:v>
                </c:pt>
                <c:pt idx="46">
                  <c:v>44</c:v>
                </c:pt>
                <c:pt idx="47">
                  <c:v>45</c:v>
                </c:pt>
                <c:pt idx="48">
                  <c:v>46</c:v>
                </c:pt>
                <c:pt idx="49">
                  <c:v>47</c:v>
                </c:pt>
                <c:pt idx="50">
                  <c:v>48</c:v>
                </c:pt>
                <c:pt idx="51">
                  <c:v>49</c:v>
                </c:pt>
                <c:pt idx="52">
                  <c:v>49.99</c:v>
                </c:pt>
                <c:pt idx="53">
                  <c:v>50</c:v>
                </c:pt>
                <c:pt idx="54">
                  <c:v>51</c:v>
                </c:pt>
                <c:pt idx="55">
                  <c:v>52</c:v>
                </c:pt>
                <c:pt idx="56">
                  <c:v>53</c:v>
                </c:pt>
                <c:pt idx="57">
                  <c:v>54</c:v>
                </c:pt>
                <c:pt idx="58">
                  <c:v>55</c:v>
                </c:pt>
                <c:pt idx="59">
                  <c:v>56</c:v>
                </c:pt>
                <c:pt idx="60">
                  <c:v>57</c:v>
                </c:pt>
                <c:pt idx="61">
                  <c:v>58</c:v>
                </c:pt>
                <c:pt idx="62">
                  <c:v>59</c:v>
                </c:pt>
                <c:pt idx="63">
                  <c:v>60</c:v>
                </c:pt>
                <c:pt idx="64">
                  <c:v>61</c:v>
                </c:pt>
                <c:pt idx="65">
                  <c:v>62</c:v>
                </c:pt>
                <c:pt idx="66">
                  <c:v>63</c:v>
                </c:pt>
                <c:pt idx="67">
                  <c:v>64</c:v>
                </c:pt>
                <c:pt idx="68">
                  <c:v>65</c:v>
                </c:pt>
                <c:pt idx="69">
                  <c:v>66</c:v>
                </c:pt>
                <c:pt idx="70">
                  <c:v>67</c:v>
                </c:pt>
                <c:pt idx="71">
                  <c:v>68</c:v>
                </c:pt>
                <c:pt idx="72">
                  <c:v>69</c:v>
                </c:pt>
                <c:pt idx="73">
                  <c:v>70</c:v>
                </c:pt>
                <c:pt idx="74">
                  <c:v>71</c:v>
                </c:pt>
                <c:pt idx="75">
                  <c:v>72</c:v>
                </c:pt>
                <c:pt idx="76">
                  <c:v>73</c:v>
                </c:pt>
                <c:pt idx="77">
                  <c:v>74</c:v>
                </c:pt>
                <c:pt idx="78">
                  <c:v>75</c:v>
                </c:pt>
                <c:pt idx="79">
                  <c:v>76</c:v>
                </c:pt>
                <c:pt idx="80">
                  <c:v>77</c:v>
                </c:pt>
                <c:pt idx="81">
                  <c:v>78</c:v>
                </c:pt>
                <c:pt idx="82">
                  <c:v>79</c:v>
                </c:pt>
                <c:pt idx="83">
                  <c:v>80</c:v>
                </c:pt>
                <c:pt idx="84">
                  <c:v>81</c:v>
                </c:pt>
                <c:pt idx="85">
                  <c:v>82</c:v>
                </c:pt>
                <c:pt idx="86">
                  <c:v>83</c:v>
                </c:pt>
                <c:pt idx="87">
                  <c:v>84</c:v>
                </c:pt>
                <c:pt idx="88">
                  <c:v>85</c:v>
                </c:pt>
                <c:pt idx="89">
                  <c:v>86</c:v>
                </c:pt>
                <c:pt idx="90">
                  <c:v>87</c:v>
                </c:pt>
                <c:pt idx="91">
                  <c:v>88</c:v>
                </c:pt>
                <c:pt idx="92">
                  <c:v>89</c:v>
                </c:pt>
                <c:pt idx="93">
                  <c:v>90</c:v>
                </c:pt>
                <c:pt idx="94">
                  <c:v>91</c:v>
                </c:pt>
                <c:pt idx="95">
                  <c:v>92</c:v>
                </c:pt>
                <c:pt idx="96">
                  <c:v>93</c:v>
                </c:pt>
                <c:pt idx="97">
                  <c:v>94</c:v>
                </c:pt>
                <c:pt idx="98">
                  <c:v>95</c:v>
                </c:pt>
                <c:pt idx="99">
                  <c:v>96</c:v>
                </c:pt>
                <c:pt idx="100">
                  <c:v>97</c:v>
                </c:pt>
                <c:pt idx="101">
                  <c:v>98</c:v>
                </c:pt>
                <c:pt idx="102">
                  <c:v>99</c:v>
                </c:pt>
                <c:pt idx="103">
                  <c:v>99.9</c:v>
                </c:pt>
                <c:pt idx="104">
                  <c:v>100</c:v>
                </c:pt>
                <c:pt idx="105">
                  <c:v>101</c:v>
                </c:pt>
                <c:pt idx="106">
                  <c:v>102</c:v>
                </c:pt>
                <c:pt idx="107">
                  <c:v>103</c:v>
                </c:pt>
                <c:pt idx="108">
                  <c:v>104</c:v>
                </c:pt>
                <c:pt idx="109">
                  <c:v>105</c:v>
                </c:pt>
                <c:pt idx="110">
                  <c:v>106</c:v>
                </c:pt>
                <c:pt idx="111">
                  <c:v>107</c:v>
                </c:pt>
                <c:pt idx="112">
                  <c:v>108</c:v>
                </c:pt>
                <c:pt idx="113">
                  <c:v>109</c:v>
                </c:pt>
                <c:pt idx="114">
                  <c:v>110</c:v>
                </c:pt>
                <c:pt idx="115">
                  <c:v>111</c:v>
                </c:pt>
                <c:pt idx="116">
                  <c:v>112</c:v>
                </c:pt>
                <c:pt idx="117">
                  <c:v>113</c:v>
                </c:pt>
                <c:pt idx="118">
                  <c:v>114</c:v>
                </c:pt>
                <c:pt idx="119">
                  <c:v>115</c:v>
                </c:pt>
                <c:pt idx="120">
                  <c:v>116</c:v>
                </c:pt>
                <c:pt idx="121">
                  <c:v>117</c:v>
                </c:pt>
                <c:pt idx="122">
                  <c:v>118</c:v>
                </c:pt>
                <c:pt idx="123">
                  <c:v>119</c:v>
                </c:pt>
                <c:pt idx="124">
                  <c:v>120</c:v>
                </c:pt>
                <c:pt idx="125">
                  <c:v>121</c:v>
                </c:pt>
                <c:pt idx="126">
                  <c:v>122</c:v>
                </c:pt>
                <c:pt idx="127">
                  <c:v>123</c:v>
                </c:pt>
                <c:pt idx="128">
                  <c:v>124</c:v>
                </c:pt>
                <c:pt idx="129">
                  <c:v>125</c:v>
                </c:pt>
              </c:numCache>
            </c:numRef>
          </c:xVal>
          <c:yVal>
            <c:numRef>
              <c:f>Sheet1!$R$2:$R$131</c:f>
              <c:numCache>
                <c:formatCode>_-* #,##0_-;\-* #,##0_-;_-* "-"??_-;_-@_-</c:formatCode>
                <c:ptCount val="130"/>
                <c:pt idx="0">
                  <c:v>0</c:v>
                </c:pt>
                <c:pt idx="1">
                  <c:v>0</c:v>
                </c:pt>
                <c:pt idx="2">
                  <c:v>0</c:v>
                </c:pt>
                <c:pt idx="3">
                  <c:v>0</c:v>
                </c:pt>
                <c:pt idx="4">
                  <c:v>0</c:v>
                </c:pt>
                <c:pt idx="5">
                  <c:v>0</c:v>
                </c:pt>
                <c:pt idx="6">
                  <c:v>0</c:v>
                </c:pt>
                <c:pt idx="7">
                  <c:v>0</c:v>
                </c:pt>
                <c:pt idx="8">
                  <c:v>0</c:v>
                </c:pt>
                <c:pt idx="9">
                  <c:v>0</c:v>
                </c:pt>
                <c:pt idx="10">
                  <c:v>0</c:v>
                </c:pt>
                <c:pt idx="11">
                  <c:v>1000000</c:v>
                </c:pt>
                <c:pt idx="12">
                  <c:v>1000000</c:v>
                </c:pt>
                <c:pt idx="13">
                  <c:v>1000000</c:v>
                </c:pt>
                <c:pt idx="14">
                  <c:v>1000000</c:v>
                </c:pt>
                <c:pt idx="15">
                  <c:v>1000000</c:v>
                </c:pt>
                <c:pt idx="16">
                  <c:v>1000000</c:v>
                </c:pt>
                <c:pt idx="17">
                  <c:v>1000000</c:v>
                </c:pt>
                <c:pt idx="18">
                  <c:v>1000000</c:v>
                </c:pt>
                <c:pt idx="19">
                  <c:v>1000000</c:v>
                </c:pt>
                <c:pt idx="20">
                  <c:v>1000000</c:v>
                </c:pt>
                <c:pt idx="21">
                  <c:v>1000000</c:v>
                </c:pt>
                <c:pt idx="22">
                  <c:v>1000000</c:v>
                </c:pt>
                <c:pt idx="23">
                  <c:v>1000000</c:v>
                </c:pt>
                <c:pt idx="24">
                  <c:v>1000000</c:v>
                </c:pt>
                <c:pt idx="25">
                  <c:v>1000000</c:v>
                </c:pt>
                <c:pt idx="26">
                  <c:v>1000000</c:v>
                </c:pt>
                <c:pt idx="27">
                  <c:v>3000000</c:v>
                </c:pt>
                <c:pt idx="28">
                  <c:v>3000000</c:v>
                </c:pt>
                <c:pt idx="29">
                  <c:v>3000000</c:v>
                </c:pt>
                <c:pt idx="30">
                  <c:v>3000000</c:v>
                </c:pt>
                <c:pt idx="31">
                  <c:v>3000000</c:v>
                </c:pt>
                <c:pt idx="32">
                  <c:v>3000000</c:v>
                </c:pt>
                <c:pt idx="33">
                  <c:v>3000000</c:v>
                </c:pt>
                <c:pt idx="34">
                  <c:v>3000000</c:v>
                </c:pt>
                <c:pt idx="35">
                  <c:v>3000000</c:v>
                </c:pt>
                <c:pt idx="36">
                  <c:v>3000000</c:v>
                </c:pt>
                <c:pt idx="37">
                  <c:v>3000000</c:v>
                </c:pt>
                <c:pt idx="38">
                  <c:v>3000000</c:v>
                </c:pt>
                <c:pt idx="39">
                  <c:v>3000000</c:v>
                </c:pt>
                <c:pt idx="40">
                  <c:v>3000000</c:v>
                </c:pt>
                <c:pt idx="41">
                  <c:v>3000000</c:v>
                </c:pt>
                <c:pt idx="42">
                  <c:v>3000000</c:v>
                </c:pt>
                <c:pt idx="43">
                  <c:v>3000000</c:v>
                </c:pt>
                <c:pt idx="44">
                  <c:v>3000000</c:v>
                </c:pt>
                <c:pt idx="45">
                  <c:v>3000000</c:v>
                </c:pt>
                <c:pt idx="46">
                  <c:v>3000000</c:v>
                </c:pt>
                <c:pt idx="47">
                  <c:v>3000000</c:v>
                </c:pt>
                <c:pt idx="48">
                  <c:v>3000000</c:v>
                </c:pt>
                <c:pt idx="49">
                  <c:v>3000000</c:v>
                </c:pt>
                <c:pt idx="50">
                  <c:v>3000000</c:v>
                </c:pt>
                <c:pt idx="51">
                  <c:v>3000000</c:v>
                </c:pt>
                <c:pt idx="52">
                  <c:v>3000000</c:v>
                </c:pt>
                <c:pt idx="53">
                  <c:v>6000000</c:v>
                </c:pt>
                <c:pt idx="54">
                  <c:v>6000000</c:v>
                </c:pt>
                <c:pt idx="55">
                  <c:v>6000000</c:v>
                </c:pt>
                <c:pt idx="56">
                  <c:v>6000000</c:v>
                </c:pt>
                <c:pt idx="57">
                  <c:v>6000000</c:v>
                </c:pt>
                <c:pt idx="58">
                  <c:v>6000000</c:v>
                </c:pt>
                <c:pt idx="59">
                  <c:v>6000000</c:v>
                </c:pt>
                <c:pt idx="60">
                  <c:v>6000000</c:v>
                </c:pt>
                <c:pt idx="61">
                  <c:v>6000000</c:v>
                </c:pt>
                <c:pt idx="62">
                  <c:v>6000000</c:v>
                </c:pt>
                <c:pt idx="63">
                  <c:v>6000000</c:v>
                </c:pt>
                <c:pt idx="64">
                  <c:v>6000000</c:v>
                </c:pt>
                <c:pt idx="65">
                  <c:v>6000000</c:v>
                </c:pt>
                <c:pt idx="66">
                  <c:v>6000000</c:v>
                </c:pt>
                <c:pt idx="67">
                  <c:v>6000000</c:v>
                </c:pt>
                <c:pt idx="68">
                  <c:v>6000000</c:v>
                </c:pt>
                <c:pt idx="69">
                  <c:v>6000000</c:v>
                </c:pt>
                <c:pt idx="70">
                  <c:v>6000000</c:v>
                </c:pt>
                <c:pt idx="71">
                  <c:v>6000000</c:v>
                </c:pt>
                <c:pt idx="72">
                  <c:v>6000000</c:v>
                </c:pt>
                <c:pt idx="73">
                  <c:v>6000000</c:v>
                </c:pt>
                <c:pt idx="74">
                  <c:v>6000000</c:v>
                </c:pt>
                <c:pt idx="75">
                  <c:v>6000000</c:v>
                </c:pt>
                <c:pt idx="76">
                  <c:v>6000000</c:v>
                </c:pt>
                <c:pt idx="77">
                  <c:v>6000000</c:v>
                </c:pt>
                <c:pt idx="78">
                  <c:v>6000000</c:v>
                </c:pt>
                <c:pt idx="79">
                  <c:v>6000000</c:v>
                </c:pt>
                <c:pt idx="80">
                  <c:v>6000000</c:v>
                </c:pt>
                <c:pt idx="81">
                  <c:v>6000000</c:v>
                </c:pt>
                <c:pt idx="82">
                  <c:v>6000000</c:v>
                </c:pt>
                <c:pt idx="83">
                  <c:v>6000000</c:v>
                </c:pt>
                <c:pt idx="84">
                  <c:v>6000000</c:v>
                </c:pt>
                <c:pt idx="85">
                  <c:v>6000000</c:v>
                </c:pt>
                <c:pt idx="86">
                  <c:v>6000000</c:v>
                </c:pt>
                <c:pt idx="87">
                  <c:v>6000000</c:v>
                </c:pt>
                <c:pt idx="88">
                  <c:v>6000000</c:v>
                </c:pt>
                <c:pt idx="89">
                  <c:v>6000000</c:v>
                </c:pt>
                <c:pt idx="90">
                  <c:v>6000000</c:v>
                </c:pt>
                <c:pt idx="91">
                  <c:v>6000000</c:v>
                </c:pt>
                <c:pt idx="92">
                  <c:v>6000000</c:v>
                </c:pt>
                <c:pt idx="93">
                  <c:v>6000000</c:v>
                </c:pt>
                <c:pt idx="94">
                  <c:v>6000000</c:v>
                </c:pt>
                <c:pt idx="95">
                  <c:v>6000000</c:v>
                </c:pt>
                <c:pt idx="96">
                  <c:v>6000000</c:v>
                </c:pt>
                <c:pt idx="97">
                  <c:v>6000000</c:v>
                </c:pt>
                <c:pt idx="98">
                  <c:v>6000000</c:v>
                </c:pt>
                <c:pt idx="99">
                  <c:v>6000000</c:v>
                </c:pt>
                <c:pt idx="100">
                  <c:v>6000000</c:v>
                </c:pt>
                <c:pt idx="101">
                  <c:v>6000000</c:v>
                </c:pt>
                <c:pt idx="102">
                  <c:v>6000000</c:v>
                </c:pt>
                <c:pt idx="103">
                  <c:v>6000000</c:v>
                </c:pt>
                <c:pt idx="104">
                  <c:v>10000000</c:v>
                </c:pt>
                <c:pt idx="105">
                  <c:v>10000000</c:v>
                </c:pt>
                <c:pt idx="106">
                  <c:v>10000000</c:v>
                </c:pt>
                <c:pt idx="107">
                  <c:v>10000000</c:v>
                </c:pt>
                <c:pt idx="108">
                  <c:v>10000000</c:v>
                </c:pt>
                <c:pt idx="109">
                  <c:v>10000000</c:v>
                </c:pt>
                <c:pt idx="110">
                  <c:v>10000000</c:v>
                </c:pt>
                <c:pt idx="111">
                  <c:v>10000000</c:v>
                </c:pt>
                <c:pt idx="112">
                  <c:v>10000000</c:v>
                </c:pt>
                <c:pt idx="113">
                  <c:v>10000000</c:v>
                </c:pt>
                <c:pt idx="114">
                  <c:v>10000000</c:v>
                </c:pt>
                <c:pt idx="115">
                  <c:v>10000000</c:v>
                </c:pt>
                <c:pt idx="116">
                  <c:v>10000000</c:v>
                </c:pt>
                <c:pt idx="117">
                  <c:v>10000000</c:v>
                </c:pt>
                <c:pt idx="118">
                  <c:v>10000000</c:v>
                </c:pt>
                <c:pt idx="119">
                  <c:v>10000000</c:v>
                </c:pt>
                <c:pt idx="120">
                  <c:v>10000000</c:v>
                </c:pt>
                <c:pt idx="121">
                  <c:v>10000000</c:v>
                </c:pt>
                <c:pt idx="122">
                  <c:v>10000000</c:v>
                </c:pt>
                <c:pt idx="123">
                  <c:v>10000000</c:v>
                </c:pt>
                <c:pt idx="124">
                  <c:v>10000000</c:v>
                </c:pt>
                <c:pt idx="125">
                  <c:v>10000000</c:v>
                </c:pt>
                <c:pt idx="126">
                  <c:v>10000000</c:v>
                </c:pt>
                <c:pt idx="127">
                  <c:v>10000000</c:v>
                </c:pt>
                <c:pt idx="128">
                  <c:v>10000000</c:v>
                </c:pt>
                <c:pt idx="129">
                  <c:v>10000000</c:v>
                </c:pt>
              </c:numCache>
            </c:numRef>
          </c:yVal>
          <c:smooth val="1"/>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8CE2-4D23-A756-F6A2986B4473}"/>
            </c:ext>
          </c:extLst>
        </c:ser>
        <c:dLbls>
          <c:showLegendKey val="0"/>
          <c:showVal val="0"/>
          <c:showCatName val="0"/>
          <c:showSerName val="0"/>
          <c:showPercent val="0"/>
          <c:showBubbleSize val="0"/>
        </c:dLbls>
        <c:axId val="169056592"/>
        <c:axId val="130159184"/>
      </c:scatterChart>
      <c:valAx>
        <c:axId val="169056592"/>
        <c:scaling>
          <c:orientation val="minMax"/>
          <c:max val="125"/>
          <c:min val="0"/>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Return Period in Years</a:t>
                </a:r>
              </a:p>
            </c:rich>
          </c:tx>
          <c:layout>
            <c:manualLayout>
              <c:xMode val="edge"/>
              <c:yMode val="edge"/>
              <c:x val="0.47239652276039124"/>
              <c:y val="0.8806418180465698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smtId="4294967295">
                <a:solidFill>
                  <a:schemeClr val="tx1">
                    <a:lumMod val="65000"/>
                    <a:lumOff val="35000"/>
                  </a:schemeClr>
                </a:solidFill>
                <a:latin typeface="+mn-lt"/>
                <a:ea typeface="+mn-ea"/>
                <a:cs typeface="+mn-cs"/>
              </a:defRPr>
            </a:pPr>
            <a:endParaRPr lang="en-US"/>
          </a:p>
        </c:txPr>
        <c:crossAx val="130159184"/>
        <c:crosses val="autoZero"/>
        <c:crossBetween val="midCat"/>
        <c:majorUnit val="25"/>
      </c:valAx>
      <c:valAx>
        <c:axId val="130159184"/>
        <c:scaling>
          <c:orientation val="minMax"/>
          <c:max val="100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Recovery / Pay-out</a:t>
                </a:r>
              </a:p>
            </c:rich>
          </c:tx>
          <c:layout>
            <c:manualLayout>
              <c:xMode val="edge"/>
              <c:yMode val="edge"/>
              <c:x val="1.5022027306258678E-2"/>
              <c:y val="0.3772563040256500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smtId="4294967295">
                <a:solidFill>
                  <a:schemeClr val="tx1">
                    <a:lumMod val="65000"/>
                    <a:lumOff val="35000"/>
                  </a:schemeClr>
                </a:solidFill>
                <a:latin typeface="+mn-lt"/>
                <a:ea typeface="+mn-ea"/>
                <a:cs typeface="+mn-cs"/>
              </a:defRPr>
            </a:pPr>
            <a:endParaRPr lang="en-US"/>
          </a:p>
        </c:txPr>
        <c:crossAx val="169056592"/>
        <c:crosses val="autoZero"/>
        <c:crossBetween val="midCat"/>
        <c:majorUnit val="10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Graphs!$B$60</c:f>
              <c:strCache>
                <c:ptCount val="1"/>
                <c:pt idx="0">
                  <c:v>1 in 10</c:v>
                </c:pt>
              </c:strCache>
            </c:strRef>
          </c:tx>
          <c:spPr>
            <a:solidFill>
              <a:schemeClr val="accent1"/>
            </a:solidFill>
            <a:ln>
              <a:noFill/>
            </a:ln>
            <a:effectLst/>
          </c:spPr>
          <c:invertIfNegative val="0"/>
          <c:cat>
            <c:strRef>
              <c:f>Graphs!$C$53:$L$53</c:f>
              <c:strCache>
                <c:ptCount val="10"/>
                <c:pt idx="0">
                  <c:v> Azerbaijan </c:v>
                </c:pt>
                <c:pt idx="1">
                  <c:v> China </c:v>
                </c:pt>
                <c:pt idx="2">
                  <c:v> Georgia </c:v>
                </c:pt>
                <c:pt idx="3">
                  <c:v> Kazakhstan </c:v>
                </c:pt>
                <c:pt idx="4">
                  <c:v> Kyrgyz Republic </c:v>
                </c:pt>
                <c:pt idx="5">
                  <c:v> Mongolia </c:v>
                </c:pt>
                <c:pt idx="6">
                  <c:v> Pakistan </c:v>
                </c:pt>
                <c:pt idx="7">
                  <c:v> Tajikistan </c:v>
                </c:pt>
                <c:pt idx="8">
                  <c:v> Turkmenistan </c:v>
                </c:pt>
                <c:pt idx="9">
                  <c:v> Uzbekistan </c:v>
                </c:pt>
              </c:strCache>
            </c:strRef>
          </c:cat>
          <c:val>
            <c:numRef>
              <c:f>Graphs!$C$60:$L$60</c:f>
              <c:numCache>
                <c:formatCode>#,##0_);[Red]\(#,##0\)</c:formatCode>
                <c:ptCount val="10"/>
                <c:pt idx="0">
                  <c:v>0</c:v>
                </c:pt>
                <c:pt idx="1">
                  <c:v>0</c:v>
                </c:pt>
                <c:pt idx="2">
                  <c:v>0</c:v>
                </c:pt>
                <c:pt idx="3">
                  <c:v>0</c:v>
                </c:pt>
                <c:pt idx="4">
                  <c:v>21899134.725078836</c:v>
                </c:pt>
                <c:pt idx="5">
                  <c:v>128505.48694066536</c:v>
                </c:pt>
                <c:pt idx="6">
                  <c:v>52441881.834211253</c:v>
                </c:pt>
                <c:pt idx="7">
                  <c:v>28455252.543485161</c:v>
                </c:pt>
                <c:pt idx="8">
                  <c:v>6282981.5715649333</c:v>
                </c:pt>
                <c:pt idx="9">
                  <c:v>35499638.780417204</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0-7BB3-4CD9-9330-D8358E90F926}"/>
            </c:ext>
          </c:extLst>
        </c:ser>
        <c:ser>
          <c:idx val="1"/>
          <c:order val="1"/>
          <c:tx>
            <c:strRef>
              <c:f>Graphs!$B$61</c:f>
              <c:strCache>
                <c:ptCount val="1"/>
                <c:pt idx="0">
                  <c:v>1 in 25</c:v>
                </c:pt>
              </c:strCache>
            </c:strRef>
          </c:tx>
          <c:spPr>
            <a:solidFill>
              <a:schemeClr val="accent2"/>
            </a:solidFill>
            <a:ln>
              <a:noFill/>
            </a:ln>
            <a:effectLst/>
          </c:spPr>
          <c:invertIfNegative val="0"/>
          <c:cat>
            <c:strRef>
              <c:f>Graphs!$C$53:$L$53</c:f>
              <c:strCache>
                <c:ptCount val="10"/>
                <c:pt idx="0">
                  <c:v> Azerbaijan </c:v>
                </c:pt>
                <c:pt idx="1">
                  <c:v> China </c:v>
                </c:pt>
                <c:pt idx="2">
                  <c:v> Georgia </c:v>
                </c:pt>
                <c:pt idx="3">
                  <c:v> Kazakhstan </c:v>
                </c:pt>
                <c:pt idx="4">
                  <c:v> Kyrgyz Republic </c:v>
                </c:pt>
                <c:pt idx="5">
                  <c:v> Mongolia </c:v>
                </c:pt>
                <c:pt idx="6">
                  <c:v> Pakistan </c:v>
                </c:pt>
                <c:pt idx="7">
                  <c:v> Tajikistan </c:v>
                </c:pt>
                <c:pt idx="8">
                  <c:v> Turkmenistan </c:v>
                </c:pt>
                <c:pt idx="9">
                  <c:v> Uzbekistan </c:v>
                </c:pt>
              </c:strCache>
            </c:strRef>
          </c:cat>
          <c:val>
            <c:numRef>
              <c:f>Graphs!$C$61:$L$61</c:f>
              <c:numCache>
                <c:formatCode>#,##0_);[Red]\(#,##0\)</c:formatCode>
                <c:ptCount val="10"/>
                <c:pt idx="0">
                  <c:v>46698436.752210535</c:v>
                </c:pt>
                <c:pt idx="1">
                  <c:v>77666245.794064075</c:v>
                </c:pt>
                <c:pt idx="2">
                  <c:v>14242241.458303349</c:v>
                </c:pt>
                <c:pt idx="3">
                  <c:v>39399534.349723414</c:v>
                </c:pt>
                <c:pt idx="4">
                  <c:v>78903559.690838218</c:v>
                </c:pt>
                <c:pt idx="5">
                  <c:v>441115.2094774507</c:v>
                </c:pt>
                <c:pt idx="6">
                  <c:v>142949737.66110542</c:v>
                </c:pt>
                <c:pt idx="7">
                  <c:v>81079828.169065267</c:v>
                </c:pt>
                <c:pt idx="8">
                  <c:v>17811457.542278435</c:v>
                </c:pt>
                <c:pt idx="9">
                  <c:v>132770743.73312423</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7BB3-4CD9-9330-D8358E90F926}"/>
            </c:ext>
          </c:extLst>
        </c:ser>
        <c:ser>
          <c:idx val="2"/>
          <c:order val="2"/>
          <c:tx>
            <c:strRef>
              <c:f>Graphs!$B$62</c:f>
              <c:strCache>
                <c:ptCount val="1"/>
                <c:pt idx="0">
                  <c:v>1 in 50</c:v>
                </c:pt>
              </c:strCache>
            </c:strRef>
          </c:tx>
          <c:spPr>
            <a:solidFill>
              <a:schemeClr val="accent3"/>
            </a:solidFill>
            <a:ln>
              <a:noFill/>
            </a:ln>
            <a:effectLst/>
          </c:spPr>
          <c:invertIfNegative val="0"/>
          <c:cat>
            <c:strRef>
              <c:f>Graphs!$C$53:$L$53</c:f>
              <c:strCache>
                <c:ptCount val="10"/>
                <c:pt idx="0">
                  <c:v> Azerbaijan </c:v>
                </c:pt>
                <c:pt idx="1">
                  <c:v> China </c:v>
                </c:pt>
                <c:pt idx="2">
                  <c:v> Georgia </c:v>
                </c:pt>
                <c:pt idx="3">
                  <c:v> Kazakhstan </c:v>
                </c:pt>
                <c:pt idx="4">
                  <c:v> Kyrgyz Republic </c:v>
                </c:pt>
                <c:pt idx="5">
                  <c:v> Mongolia </c:v>
                </c:pt>
                <c:pt idx="6">
                  <c:v> Pakistan </c:v>
                </c:pt>
                <c:pt idx="7">
                  <c:v> Tajikistan </c:v>
                </c:pt>
                <c:pt idx="8">
                  <c:v> Turkmenistan </c:v>
                </c:pt>
                <c:pt idx="9">
                  <c:v> Uzbekistan </c:v>
                </c:pt>
              </c:strCache>
            </c:strRef>
          </c:cat>
          <c:val>
            <c:numRef>
              <c:f>Graphs!$C$62:$L$62</c:f>
              <c:numCache>
                <c:formatCode>#,##0_);[Red]\(#,##0\)</c:formatCode>
                <c:ptCount val="10"/>
                <c:pt idx="0">
                  <c:v>113313856.9580124</c:v>
                </c:pt>
                <c:pt idx="1">
                  <c:v>203529084.46470451</c:v>
                </c:pt>
                <c:pt idx="2">
                  <c:v>38924962.516691186</c:v>
                </c:pt>
                <c:pt idx="3">
                  <c:v>117686755.09291866</c:v>
                </c:pt>
                <c:pt idx="4">
                  <c:v>148350215.80679417</c:v>
                </c:pt>
                <c:pt idx="5">
                  <c:v>824902.45625036454</c:v>
                </c:pt>
                <c:pt idx="6">
                  <c:v>244661148.83919275</c:v>
                </c:pt>
                <c:pt idx="7">
                  <c:v>140276733.90300134</c:v>
                </c:pt>
                <c:pt idx="8">
                  <c:v>31854459.02480267</c:v>
                </c:pt>
                <c:pt idx="9">
                  <c:v>220026113.44114882</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2-7BB3-4CD9-9330-D8358E90F926}"/>
            </c:ext>
          </c:extLst>
        </c:ser>
        <c:ser>
          <c:idx val="3"/>
          <c:order val="3"/>
          <c:tx>
            <c:strRef>
              <c:f>Graphs!$B$63</c:f>
              <c:strCache>
                <c:ptCount val="1"/>
                <c:pt idx="0">
                  <c:v>1 in 100</c:v>
                </c:pt>
              </c:strCache>
            </c:strRef>
          </c:tx>
          <c:spPr>
            <a:solidFill>
              <a:schemeClr val="accent4"/>
            </a:solidFill>
            <a:ln>
              <a:noFill/>
            </a:ln>
            <a:effectLst/>
          </c:spPr>
          <c:invertIfNegative val="0"/>
          <c:cat>
            <c:strRef>
              <c:f>Graphs!$C$53:$L$53</c:f>
              <c:strCache>
                <c:ptCount val="10"/>
                <c:pt idx="0">
                  <c:v> Azerbaijan </c:v>
                </c:pt>
                <c:pt idx="1">
                  <c:v> China </c:v>
                </c:pt>
                <c:pt idx="2">
                  <c:v> Georgia </c:v>
                </c:pt>
                <c:pt idx="3">
                  <c:v> Kazakhstan </c:v>
                </c:pt>
                <c:pt idx="4">
                  <c:v> Kyrgyz Republic </c:v>
                </c:pt>
                <c:pt idx="5">
                  <c:v> Mongolia </c:v>
                </c:pt>
                <c:pt idx="6">
                  <c:v> Pakistan </c:v>
                </c:pt>
                <c:pt idx="7">
                  <c:v> Tajikistan </c:v>
                </c:pt>
                <c:pt idx="8">
                  <c:v> Turkmenistan </c:v>
                </c:pt>
                <c:pt idx="9">
                  <c:v> Uzbekistan </c:v>
                </c:pt>
              </c:strCache>
            </c:strRef>
          </c:cat>
          <c:val>
            <c:numRef>
              <c:f>Graphs!$C$63:$L$63</c:f>
              <c:numCache>
                <c:formatCode>#,##0_);[Red]\(#,##0\)</c:formatCode>
                <c:ptCount val="10"/>
                <c:pt idx="0">
                  <c:v>139000000</c:v>
                </c:pt>
                <c:pt idx="1">
                  <c:v>250000000</c:v>
                </c:pt>
                <c:pt idx="2">
                  <c:v>51000000</c:v>
                </c:pt>
                <c:pt idx="3">
                  <c:v>208000000</c:v>
                </c:pt>
                <c:pt idx="4">
                  <c:v>174000000</c:v>
                </c:pt>
                <c:pt idx="5">
                  <c:v>1000000</c:v>
                </c:pt>
                <c:pt idx="6">
                  <c:v>250000000</c:v>
                </c:pt>
                <c:pt idx="7">
                  <c:v>164000000</c:v>
                </c:pt>
                <c:pt idx="8">
                  <c:v>34000000</c:v>
                </c:pt>
                <c:pt idx="9">
                  <c:v>250000000</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7BB3-4CD9-9330-D8358E90F926}"/>
            </c:ext>
          </c:extLst>
        </c:ser>
        <c:dLbls>
          <c:showLegendKey val="0"/>
          <c:showVal val="0"/>
          <c:showCatName val="0"/>
          <c:showSerName val="0"/>
          <c:showPercent val="0"/>
          <c:showBubbleSize val="0"/>
        </c:dLbls>
        <c:gapWidth val="200"/>
        <c:axId val="169885856"/>
        <c:axId val="169886416"/>
      </c:barChart>
      <c:catAx>
        <c:axId val="16988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169886416"/>
        <c:crosses val="autoZero"/>
        <c:auto val="0"/>
        <c:lblAlgn val="ctr"/>
        <c:lblOffset val="100"/>
        <c:noMultiLvlLbl val="0"/>
      </c:catAx>
      <c:valAx>
        <c:axId val="169886416"/>
        <c:scaling>
          <c:orientation val="minMax"/>
          <c:max val="3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Expected Recoveries ($, 3yrs)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169885856"/>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smtId="4294967295">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39359593391418"/>
          <c:y val="3.1826399266719818E-2"/>
          <c:w val="0.86840462684631348"/>
          <c:h val="0.79798954725265503"/>
        </c:manualLayout>
      </c:layout>
      <c:barChart>
        <c:barDir val="col"/>
        <c:grouping val="clustered"/>
        <c:varyColors val="0"/>
        <c:ser>
          <c:idx val="0"/>
          <c:order val="0"/>
          <c:tx>
            <c:strRef>
              <c:f>Graphs!$B$96</c:f>
              <c:strCache>
                <c:ptCount val="1"/>
                <c:pt idx="0">
                  <c:v>1 in 10</c:v>
                </c:pt>
              </c:strCache>
            </c:strRef>
          </c:tx>
          <c:spPr>
            <a:solidFill>
              <a:schemeClr val="accent1"/>
            </a:solidFill>
            <a:ln>
              <a:noFill/>
            </a:ln>
            <a:effectLst/>
          </c:spPr>
          <c:invertIfNegative val="0"/>
          <c:cat>
            <c:strRef>
              <c:f>Graphs!$C$53:$L$53</c:f>
              <c:strCache>
                <c:ptCount val="10"/>
                <c:pt idx="0">
                  <c:v> Azerbaijan </c:v>
                </c:pt>
                <c:pt idx="1">
                  <c:v> China </c:v>
                </c:pt>
                <c:pt idx="2">
                  <c:v> Georgia </c:v>
                </c:pt>
                <c:pt idx="3">
                  <c:v> Kazakhstan </c:v>
                </c:pt>
                <c:pt idx="4">
                  <c:v> Kyrgyz Republic </c:v>
                </c:pt>
                <c:pt idx="5">
                  <c:v> Mongolia </c:v>
                </c:pt>
                <c:pt idx="6">
                  <c:v> Pakistan </c:v>
                </c:pt>
                <c:pt idx="7">
                  <c:v> Tajikistan </c:v>
                </c:pt>
                <c:pt idx="8">
                  <c:v> Turkmenistan </c:v>
                </c:pt>
                <c:pt idx="9">
                  <c:v> Uzbekistan </c:v>
                </c:pt>
              </c:strCache>
            </c:strRef>
          </c:cat>
          <c:val>
            <c:numRef>
              <c:f>Graphs!$C$96:$L$96</c:f>
              <c:numCache>
                <c:formatCode>#,##0_);[Red]\(#,##0\)</c:formatCode>
                <c:ptCount val="10"/>
                <c:pt idx="0">
                  <c:v>38882576.544781782</c:v>
                </c:pt>
                <c:pt idx="1">
                  <c:v>105052741.30291872</c:v>
                </c:pt>
                <c:pt idx="2">
                  <c:v>11558275.99181349</c:v>
                </c:pt>
                <c:pt idx="3">
                  <c:v>120601097.81075892</c:v>
                </c:pt>
                <c:pt idx="4">
                  <c:v>108697153.31385034</c:v>
                </c:pt>
                <c:pt idx="5">
                  <c:v>53767629.939462692</c:v>
                </c:pt>
                <c:pt idx="6">
                  <c:v>218019665.02681452</c:v>
                </c:pt>
                <c:pt idx="7">
                  <c:v>106040177.92653012</c:v>
                </c:pt>
                <c:pt idx="8">
                  <c:v>179062813.3241021</c:v>
                </c:pt>
                <c:pt idx="9">
                  <c:v>129047066.33439858</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0-2EF4-4218-B1B4-5BFD51AAA6AB}"/>
            </c:ext>
          </c:extLst>
        </c:ser>
        <c:ser>
          <c:idx val="1"/>
          <c:order val="1"/>
          <c:tx>
            <c:strRef>
              <c:f>Graphs!$B$97</c:f>
              <c:strCache>
                <c:ptCount val="1"/>
                <c:pt idx="0">
                  <c:v>1 in 25</c:v>
                </c:pt>
              </c:strCache>
            </c:strRef>
          </c:tx>
          <c:spPr>
            <a:solidFill>
              <a:schemeClr val="accent2"/>
            </a:solidFill>
            <a:ln>
              <a:noFill/>
            </a:ln>
            <a:effectLst/>
          </c:spPr>
          <c:invertIfNegative val="0"/>
          <c:cat>
            <c:strRef>
              <c:f>Graphs!$C$53:$L$53</c:f>
              <c:strCache>
                <c:ptCount val="10"/>
                <c:pt idx="0">
                  <c:v> Azerbaijan </c:v>
                </c:pt>
                <c:pt idx="1">
                  <c:v> China </c:v>
                </c:pt>
                <c:pt idx="2">
                  <c:v> Georgia </c:v>
                </c:pt>
                <c:pt idx="3">
                  <c:v> Kazakhstan </c:v>
                </c:pt>
                <c:pt idx="4">
                  <c:v> Kyrgyz Republic </c:v>
                </c:pt>
                <c:pt idx="5">
                  <c:v> Mongolia </c:v>
                </c:pt>
                <c:pt idx="6">
                  <c:v> Pakistan </c:v>
                </c:pt>
                <c:pt idx="7">
                  <c:v> Tajikistan </c:v>
                </c:pt>
                <c:pt idx="8">
                  <c:v> Turkmenistan </c:v>
                </c:pt>
                <c:pt idx="9">
                  <c:v> Uzbekistan </c:v>
                </c:pt>
              </c:strCache>
            </c:strRef>
          </c:cat>
          <c:val>
            <c:numRef>
              <c:f>Graphs!$C$97:$L$97</c:f>
              <c:numCache>
                <c:formatCode>#,##0_);[Red]\(#,##0\)</c:formatCode>
                <c:ptCount val="10"/>
                <c:pt idx="0">
                  <c:v>69780102.458862111</c:v>
                </c:pt>
                <c:pt idx="1">
                  <c:v>228941385.07446656</c:v>
                </c:pt>
                <c:pt idx="2">
                  <c:v>25385246.549216267</c:v>
                </c:pt>
                <c:pt idx="3">
                  <c:v>221629758.29164189</c:v>
                </c:pt>
                <c:pt idx="4">
                  <c:v>154160619.23914489</c:v>
                </c:pt>
                <c:pt idx="5">
                  <c:v>87036266.371249139</c:v>
                </c:pt>
                <c:pt idx="6">
                  <c:v>250000000</c:v>
                </c:pt>
                <c:pt idx="7">
                  <c:v>125000000</c:v>
                </c:pt>
                <c:pt idx="8">
                  <c:v>183000000</c:v>
                </c:pt>
                <c:pt idx="9">
                  <c:v>244386221.51119882</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2EF4-4218-B1B4-5BFD51AAA6AB}"/>
            </c:ext>
          </c:extLst>
        </c:ser>
        <c:ser>
          <c:idx val="2"/>
          <c:order val="2"/>
          <c:tx>
            <c:strRef>
              <c:f>Graphs!$B$98</c:f>
              <c:strCache>
                <c:ptCount val="1"/>
                <c:pt idx="0">
                  <c:v>1 in 50</c:v>
                </c:pt>
              </c:strCache>
            </c:strRef>
          </c:tx>
          <c:spPr>
            <a:solidFill>
              <a:schemeClr val="accent3"/>
            </a:solidFill>
            <a:ln>
              <a:noFill/>
            </a:ln>
            <a:effectLst/>
          </c:spPr>
          <c:invertIfNegative val="0"/>
          <c:cat>
            <c:strRef>
              <c:f>Graphs!$C$53:$L$53</c:f>
              <c:strCache>
                <c:ptCount val="10"/>
                <c:pt idx="0">
                  <c:v> Azerbaijan </c:v>
                </c:pt>
                <c:pt idx="1">
                  <c:v> China </c:v>
                </c:pt>
                <c:pt idx="2">
                  <c:v> Georgia </c:v>
                </c:pt>
                <c:pt idx="3">
                  <c:v> Kazakhstan </c:v>
                </c:pt>
                <c:pt idx="4">
                  <c:v> Kyrgyz Republic </c:v>
                </c:pt>
                <c:pt idx="5">
                  <c:v> Mongolia </c:v>
                </c:pt>
                <c:pt idx="6">
                  <c:v> Pakistan </c:v>
                </c:pt>
                <c:pt idx="7">
                  <c:v> Tajikistan </c:v>
                </c:pt>
                <c:pt idx="8">
                  <c:v> Turkmenistan </c:v>
                </c:pt>
                <c:pt idx="9">
                  <c:v> Uzbekistan </c:v>
                </c:pt>
              </c:strCache>
            </c:strRef>
          </c:cat>
          <c:val>
            <c:numRef>
              <c:f>Graphs!$C$98:$L$98</c:f>
              <c:numCache>
                <c:formatCode>#,##0_);[Red]\(#,##0\)</c:formatCode>
                <c:ptCount val="10"/>
                <c:pt idx="0">
                  <c:v>79000000</c:v>
                </c:pt>
                <c:pt idx="1">
                  <c:v>250000000</c:v>
                </c:pt>
                <c:pt idx="2">
                  <c:v>34000000</c:v>
                </c:pt>
                <c:pt idx="3">
                  <c:v>250000000</c:v>
                </c:pt>
                <c:pt idx="4">
                  <c:v>156000000</c:v>
                </c:pt>
                <c:pt idx="5">
                  <c:v>88000000</c:v>
                </c:pt>
                <c:pt idx="6">
                  <c:v>250000000</c:v>
                </c:pt>
                <c:pt idx="7">
                  <c:v>125000000</c:v>
                </c:pt>
                <c:pt idx="8">
                  <c:v>183000000</c:v>
                </c:pt>
                <c:pt idx="9">
                  <c:v>250000000</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2-2EF4-4218-B1B4-5BFD51AAA6AB}"/>
            </c:ext>
          </c:extLst>
        </c:ser>
        <c:ser>
          <c:idx val="3"/>
          <c:order val="3"/>
          <c:tx>
            <c:strRef>
              <c:f>Graphs!$B$99</c:f>
              <c:strCache>
                <c:ptCount val="1"/>
                <c:pt idx="0">
                  <c:v>1 in 100</c:v>
                </c:pt>
              </c:strCache>
            </c:strRef>
          </c:tx>
          <c:spPr>
            <a:solidFill>
              <a:schemeClr val="accent4"/>
            </a:solidFill>
            <a:ln>
              <a:noFill/>
            </a:ln>
            <a:effectLst/>
          </c:spPr>
          <c:invertIfNegative val="0"/>
          <c:cat>
            <c:strRef>
              <c:f>Graphs!$C$53:$L$53</c:f>
              <c:strCache>
                <c:ptCount val="10"/>
                <c:pt idx="0">
                  <c:v> Azerbaijan </c:v>
                </c:pt>
                <c:pt idx="1">
                  <c:v> China </c:v>
                </c:pt>
                <c:pt idx="2">
                  <c:v> Georgia </c:v>
                </c:pt>
                <c:pt idx="3">
                  <c:v> Kazakhstan </c:v>
                </c:pt>
                <c:pt idx="4">
                  <c:v> Kyrgyz Republic </c:v>
                </c:pt>
                <c:pt idx="5">
                  <c:v> Mongolia </c:v>
                </c:pt>
                <c:pt idx="6">
                  <c:v> Pakistan </c:v>
                </c:pt>
                <c:pt idx="7">
                  <c:v> Tajikistan </c:v>
                </c:pt>
                <c:pt idx="8">
                  <c:v> Turkmenistan </c:v>
                </c:pt>
                <c:pt idx="9">
                  <c:v> Uzbekistan </c:v>
                </c:pt>
              </c:strCache>
            </c:strRef>
          </c:cat>
          <c:val>
            <c:numRef>
              <c:f>Graphs!$C$99:$L$99</c:f>
              <c:numCache>
                <c:formatCode>#,##0_);[Red]\(#,##0\)</c:formatCode>
                <c:ptCount val="10"/>
                <c:pt idx="0">
                  <c:v>79000000</c:v>
                </c:pt>
                <c:pt idx="1">
                  <c:v>250000000</c:v>
                </c:pt>
                <c:pt idx="2">
                  <c:v>34000000</c:v>
                </c:pt>
                <c:pt idx="3">
                  <c:v>250000000</c:v>
                </c:pt>
                <c:pt idx="4">
                  <c:v>156000000</c:v>
                </c:pt>
                <c:pt idx="5">
                  <c:v>88000000</c:v>
                </c:pt>
                <c:pt idx="6">
                  <c:v>250000000</c:v>
                </c:pt>
                <c:pt idx="7">
                  <c:v>125000000</c:v>
                </c:pt>
                <c:pt idx="8">
                  <c:v>183000000</c:v>
                </c:pt>
                <c:pt idx="9">
                  <c:v>250000000</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2EF4-4218-B1B4-5BFD51AAA6AB}"/>
            </c:ext>
          </c:extLst>
        </c:ser>
        <c:dLbls>
          <c:showLegendKey val="0"/>
          <c:showVal val="0"/>
          <c:showCatName val="0"/>
          <c:showSerName val="0"/>
          <c:showPercent val="0"/>
          <c:showBubbleSize val="0"/>
        </c:dLbls>
        <c:gapWidth val="200"/>
        <c:axId val="169890336"/>
        <c:axId val="169890896"/>
      </c:barChart>
      <c:catAx>
        <c:axId val="16989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169890896"/>
        <c:crosses val="autoZero"/>
        <c:auto val="0"/>
        <c:lblAlgn val="ctr"/>
        <c:lblOffset val="100"/>
        <c:noMultiLvlLbl val="0"/>
      </c:catAx>
      <c:valAx>
        <c:axId val="169890896"/>
        <c:scaling>
          <c:orientation val="minMax"/>
          <c:max val="3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Expected Recoveries ($, 3yrs)</a:t>
                </a:r>
              </a:p>
            </c:rich>
          </c:tx>
          <c:layout>
            <c:manualLayout>
              <c:xMode val="edge"/>
              <c:yMode val="edge"/>
              <c:x val="3.5724155604839325E-2"/>
              <c:y val="0.202620744705200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169890336"/>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smtId="4294967295">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smtId="4294967295"/>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11/30/2022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t>11/30/2022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19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kern="1200">
                <a:solidFill>
                  <a:srgbClr val="000000"/>
                </a:solidFill>
                <a:highlight>
                  <a:srgbClr val="000000">
                    <a:alpha val="0"/>
                  </a:srgbClr>
                </a:highlight>
                <a:latin typeface="Simsun"/>
                <a:ea typeface="Simsun"/>
                <a:cs typeface="+mn-cs"/>
              </a:rPr>
              <a:t>提及讨论的形式</a:t>
            </a:r>
          </a:p>
          <a:p>
            <a:endParaRPr lang="en-GB" sz="1200" kern="1200">
              <a:solidFill>
                <a:schemeClr val="tx1"/>
              </a:solidFill>
              <a:latin typeface="+mn-lt"/>
              <a:ea typeface="+mn-ea"/>
              <a:cs typeface="+mn-cs"/>
            </a:endParaRPr>
          </a:p>
          <a:p>
            <a:pPr rtl="0"/>
            <a:r>
              <a:rPr lang="zh-Hans" sz="1200" b="0" i="0" u="none" strike="noStrike" kern="1200">
                <a:solidFill>
                  <a:srgbClr val="000000"/>
                </a:solidFill>
                <a:highlight>
                  <a:srgbClr val="000000">
                    <a:alpha val="0"/>
                  </a:srgbClr>
                </a:highlight>
                <a:latin typeface="Simsun"/>
                <a:ea typeface="Simsun"/>
                <a:cs typeface="+mn-cs"/>
              </a:rPr>
              <a:t>可交付成果的基本目标是商定如何最好地与诸位合作，以改善数据、建模和对你们要求的理解，使得我们得以合作，找到适当的灾害风险融资工具</a:t>
            </a:r>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t>2</a:t>
            </a:fld>
            <a:endParaRPr lang="en-US"/>
          </a:p>
        </p:txBody>
      </p:sp>
    </p:spTree>
    <p:extLst>
      <p:ext uri="{BB962C8B-B14F-4D97-AF65-F5344CB8AC3E}">
        <p14:creationId xmlns:p14="http://schemas.microsoft.com/office/powerpoint/2010/main" val="157264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t>27</a:t>
            </a:fld>
            <a:endParaRPr lang="en-US"/>
          </a:p>
        </p:txBody>
      </p:sp>
    </p:spTree>
    <p:extLst>
      <p:ext uri="{BB962C8B-B14F-4D97-AF65-F5344CB8AC3E}">
        <p14:creationId xmlns:p14="http://schemas.microsoft.com/office/powerpoint/2010/main" val="172406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pic>
        <p:nvPicPr>
          <p:cNvPr id="14" name="Picture 13"/>
          <p:cNvPicPr>
            <a:picLocks noChangeAspect="1"/>
          </p:cNvPicPr>
          <p:nvPr userDrawn="1"/>
        </p:nvPicPr>
        <p:blipFill>
          <a:blip r:embed="rId3"/>
          <a:stretch>
            <a:fillRect/>
          </a:stretch>
        </p:blipFill>
        <p:spPr>
          <a:xfrm>
            <a:off x="180699" y="5930896"/>
            <a:ext cx="3022600" cy="584200"/>
          </a:xfrm>
          <a:prstGeom prst="rect">
            <a:avLst/>
          </a:prstGeom>
        </p:spPr>
      </p:pic>
      <p:sp>
        <p:nvSpPr>
          <p:cNvPr id="10" name="Rectangle 9">
            <a:extLst>
              <a:ext uri="{FF2B5EF4-FFF2-40B4-BE49-F238E27FC236}">
                <a16:creationId xmlns:a16="http://schemas.microsoft.com/office/drawing/2014/main" id="{BCC1DA02-E32E-409F-AE9A-710A64E5BC51}"/>
              </a:ext>
            </a:extLst>
          </p:cNvPr>
          <p:cNvSpPr/>
          <p:nvPr userDrawn="1"/>
        </p:nvSpPr>
        <p:spPr>
          <a:xfrm>
            <a:off x="457200" y="6400800"/>
            <a:ext cx="9906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336395"/>
      </p:ext>
    </p:extLst>
  </p:cSld>
  <p:clrMapOvr>
    <a:masterClrMapping/>
  </p:clrMapOvr>
  <p:transition/>
  <p:hf hdr="0" dt="0"/>
  <p:extLst>
    <p:ext uri="{DCECCB84-F9BA-43D5-87BE-67443E8EF086}">
      <p15:sldGuideLst xmlns:p15="http://schemas.microsoft.com/office/powerpoint/2012/main">
        <p15:guide id="1" orient="horz" pos="4178"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48768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5486400" y="1527048"/>
            <a:ext cx="32004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5791200" y="2221992"/>
            <a:ext cx="2590800" cy="2731008"/>
          </a:xfrm>
        </p:spPr>
        <p:txBody>
          <a:bodyPr/>
          <a:lstStyle>
            <a:lvl1pPr>
              <a:spcBef>
                <a:spcPct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a:stretch>
            <a:fillRect/>
          </a:stretch>
        </p:blipFill>
        <p:spPr>
          <a:xfrm>
            <a:off x="6675343" y="6300216"/>
            <a:ext cx="1782857" cy="347429"/>
          </a:xfrm>
          <a:prstGeom prst="rect">
            <a:avLst/>
          </a:prstGeom>
        </p:spPr>
      </p:pic>
      <p:sp>
        <p:nvSpPr>
          <p:cNvPr id="21"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5"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39624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648200" y="1524000"/>
            <a:ext cx="40386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3"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6675343" y="6300216"/>
            <a:ext cx="1782857" cy="347429"/>
          </a:xfrm>
          <a:prstGeom prst="rect">
            <a:avLst/>
          </a:prstGeom>
        </p:spPr>
      </p:pic>
      <p:sp>
        <p:nvSpPr>
          <p:cNvPr id="1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0"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44958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6635794" y="3462205"/>
            <a:ext cx="2047958"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userDrawn="1"/>
        </p:nvPicPr>
        <p:blipFill>
          <a:blip r:embed="rId2"/>
          <a:stretch>
            <a:fillRect/>
          </a:stretch>
        </p:blipFill>
        <p:spPr>
          <a:xfrm>
            <a:off x="6675343" y="6300216"/>
            <a:ext cx="1782857" cy="347429"/>
          </a:xfrm>
          <a:prstGeom prst="rect">
            <a:avLst/>
          </a:prstGeom>
        </p:spPr>
      </p:pic>
      <p:sp>
        <p:nvSpPr>
          <p:cNvPr id="2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20" name="Footer Placeholder 3 Copyright"/>
          <p:cNvSpPr>
            <a:spLocks noGrp="1"/>
          </p:cNvSpPr>
          <p:nvPr>
            <p:ph type="ftr" sz="quarter" idx="11"/>
          </p:nvPr>
        </p:nvSpPr>
        <p:spPr>
          <a:xfrm>
            <a:off x="457199" y="6515096"/>
            <a:ext cx="5277853" cy="92333"/>
          </a:xfrm>
        </p:spPr>
        <p:txBody>
          <a:bodyPr/>
          <a:lstStyle>
            <a:lvl1pPr>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FADFC-D10F-4912-887D-F37A14FF20F6}"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6B209-1B1D-486C-B61C-B591A05B3A03}" type="slidenum">
              <a:rPr lang="en-US" smtClean="0"/>
              <a:t>‹#›</a:t>
            </a:fld>
            <a:endParaRPr lang="en-US"/>
          </a:p>
        </p:txBody>
      </p:sp>
    </p:spTree>
    <p:extLst>
      <p:ext uri="{BB962C8B-B14F-4D97-AF65-F5344CB8AC3E}">
        <p14:creationId xmlns:p14="http://schemas.microsoft.com/office/powerpoint/2010/main" val="242630143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7310718"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sp>
        <p:nvSpPr>
          <p:cNvPr id="11"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pic>
        <p:nvPicPr>
          <p:cNvPr id="4" name="Picture 3" descr="Logo&#10;&#10;Description automatically generated">
            <a:extLst>
              <a:ext uri="{FF2B5EF4-FFF2-40B4-BE49-F238E27FC236}">
                <a16:creationId xmlns:a16="http://schemas.microsoft.com/office/drawing/2014/main" id="{BF9F8AD5-3271-4505-A0B8-753D36D874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4173" y="6300577"/>
            <a:ext cx="1277405" cy="509014"/>
          </a:xfrm>
          <a:prstGeom prst="rect">
            <a:avLst/>
          </a:prstGeom>
        </p:spPr>
      </p:pic>
    </p:spTree>
    <p:extLst>
      <p:ext uri="{BB962C8B-B14F-4D97-AF65-F5344CB8AC3E}">
        <p14:creationId xmlns:p14="http://schemas.microsoft.com/office/powerpoint/2010/main" val="3998211525"/>
      </p:ext>
    </p:extLst>
  </p:cSld>
  <p:clrMapOvr>
    <a:masterClrMapping/>
  </p:clrMapOvr>
  <p:transition/>
  <p:hf hdr="0" dt="0"/>
  <p:extLst>
    <p:ext uri="{DCECCB84-F9BA-43D5-87BE-67443E8EF086}">
      <p15:sldGuideLst xmlns:p15="http://schemas.microsoft.com/office/powerpoint/2012/main">
        <p15:guide id="1" orient="horz" pos="4178">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flipH="1">
            <a:off x="5890054"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354216"/>
            <a:ext cx="2466975"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pic>
        <p:nvPicPr>
          <p:cNvPr id="13" name="Picture 12"/>
          <p:cNvPicPr>
            <a:picLocks noChangeAspect="1"/>
          </p:cNvPicPr>
          <p:nvPr userDrawn="1"/>
        </p:nvPicPr>
        <p:blipFill>
          <a:blip r:embed="rId3"/>
          <a:stretch>
            <a:fillRect/>
          </a:stretch>
        </p:blipFill>
        <p:spPr>
          <a:xfrm>
            <a:off x="5877560" y="6273358"/>
            <a:ext cx="3022600" cy="584200"/>
          </a:xfrm>
          <a:prstGeom prst="rect">
            <a:avLst/>
          </a:prstGeom>
        </p:spPr>
      </p:pic>
      <p:sp>
        <p:nvSpPr>
          <p:cNvPr id="12" name="Footer Placeholder 4 Copyright">
            <a:extLst>
              <a:ext uri="{FF2B5EF4-FFF2-40B4-BE49-F238E27FC236}">
                <a16:creationId xmlns:a16="http://schemas.microsoft.com/office/drawing/2014/main" id="{6EF31DB7-FC70-4DE2-A88D-1D438B7A84B4}"/>
              </a:ext>
            </a:extLst>
          </p:cNvPr>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19873061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userDrawn="1"/>
        </p:nvGrpSpPr>
        <p:grpSpPr>
          <a:xfrm>
            <a:off x="457200" y="3583408"/>
            <a:ext cx="2047958"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9" name="Picture 18"/>
          <p:cNvPicPr>
            <a:picLocks noChangeAspect="1"/>
          </p:cNvPicPr>
          <p:nvPr userDrawn="1"/>
        </p:nvPicPr>
        <p:blipFill>
          <a:blip r:embed="rId2"/>
          <a:stretch>
            <a:fillRect/>
          </a:stretch>
        </p:blipFill>
        <p:spPr>
          <a:xfrm>
            <a:off x="5877560" y="6273358"/>
            <a:ext cx="3022600" cy="584200"/>
          </a:xfrm>
          <a:prstGeom prst="rect">
            <a:avLst/>
          </a:prstGeom>
        </p:spPr>
      </p:pic>
      <p:sp>
        <p:nvSpPr>
          <p:cNvPr id="28" name="Rectangle 27"/>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
        <p:nvSpPr>
          <p:cNvPr id="20" name="Footer Placeholder 4 Copyright">
            <a:extLst>
              <a:ext uri="{FF2B5EF4-FFF2-40B4-BE49-F238E27FC236}">
                <a16:creationId xmlns:a16="http://schemas.microsoft.com/office/drawing/2014/main" id="{F4D70CCC-2E79-4E67-8A9B-4F865808B2AE}"/>
              </a:ext>
            </a:extLst>
          </p:cNvPr>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612232472"/>
      </p:ext>
    </p:extLst>
  </p:cSld>
  <p:clrMapOvr>
    <a:masterClrMapping/>
  </p:clrMapOvr>
  <p:transition/>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6"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457200" y="1524001"/>
            <a:ext cx="4636008" cy="381000"/>
          </a:xfrm>
        </p:spPr>
        <p:txBody>
          <a:bodyPr>
            <a:noAutofit/>
          </a:bodyPr>
          <a:lstStyle>
            <a:lvl1pPr>
              <a:defRPr baseline="0"/>
            </a:lvl1pPr>
          </a:lstStyle>
          <a:p>
            <a:r>
              <a:rPr lang="en-US"/>
              <a:t>Divider image slide — click to edit text</a:t>
            </a:r>
          </a:p>
        </p:txBody>
      </p:sp>
      <p:pic>
        <p:nvPicPr>
          <p:cNvPr id="25" name="Picture 24"/>
          <p:cNvPicPr>
            <a:picLocks noChangeAspect="1"/>
          </p:cNvPicPr>
          <p:nvPr userDrawn="1"/>
        </p:nvPicPr>
        <p:blipFill>
          <a:blip r:embed="rId3"/>
          <a:stretch>
            <a:fillRect/>
          </a:stretch>
        </p:blipFill>
        <p:spPr>
          <a:xfrm>
            <a:off x="6675343" y="6300216"/>
            <a:ext cx="1782857" cy="347429"/>
          </a:xfrm>
          <a:prstGeom prst="rect">
            <a:avLst/>
          </a:prstGeom>
        </p:spPr>
      </p:pic>
      <p:sp>
        <p:nvSpPr>
          <p:cNvPr id="2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29331002"/>
      </p:ext>
    </p:extLst>
  </p:cSld>
  <p:clrMapOvr>
    <a:masterClrMapping/>
  </p:clrMapOvr>
  <p:transition/>
  <p:hf hdr="0" dt="0"/>
  <p:extLst>
    <p:ext uri="{DCECCB84-F9BA-43D5-87BE-67443E8EF086}">
      <p15:sldGuideLst xmlns:p15="http://schemas.microsoft.com/office/powerpoint/2012/main">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flipH="1">
            <a:off x="5890054"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354216"/>
            <a:ext cx="2466975"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pic>
        <p:nvPicPr>
          <p:cNvPr id="13" name="Picture 12"/>
          <p:cNvPicPr>
            <a:picLocks noChangeAspect="1"/>
          </p:cNvPicPr>
          <p:nvPr userDrawn="1"/>
        </p:nvPicPr>
        <p:blipFill>
          <a:blip r:embed="rId3"/>
          <a:stretch>
            <a:fillRect/>
          </a:stretch>
        </p:blipFill>
        <p:spPr>
          <a:xfrm>
            <a:off x="5877560" y="6273358"/>
            <a:ext cx="3022600" cy="584200"/>
          </a:xfrm>
          <a:prstGeom prst="rect">
            <a:avLst/>
          </a:prstGeom>
        </p:spPr>
      </p:pic>
      <p:sp>
        <p:nvSpPr>
          <p:cNvPr id="20"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Tree>
    <p:extLst>
      <p:ext uri="{BB962C8B-B14F-4D97-AF65-F5344CB8AC3E}">
        <p14:creationId xmlns:p14="http://schemas.microsoft.com/office/powerpoint/2010/main" val="116138745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229938" y="1673524"/>
            <a:ext cx="8550168" cy="175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1" name="Rectangle 10"/>
          <p:cNvSpPr/>
          <p:nvPr userDrawn="1"/>
        </p:nvSpPr>
        <p:spPr>
          <a:xfrm>
            <a:off x="0" y="5962261"/>
            <a:ext cx="9144000" cy="89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2"/>
          <p:cNvSpPr>
            <a:spLocks noGrp="1"/>
          </p:cNvSpPr>
          <p:nvPr>
            <p:ph type="body" sz="quarter" idx="13" hasCustomPrompt="1"/>
          </p:nvPr>
        </p:nvSpPr>
        <p:spPr>
          <a:xfrm>
            <a:off x="457200" y="2354453"/>
            <a:ext cx="4636008"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457200" y="1802093"/>
            <a:ext cx="4636008" cy="381000"/>
          </a:xfrm>
        </p:spPr>
        <p:txBody>
          <a:bodyPr>
            <a:noAutofit/>
          </a:bodyPr>
          <a:lstStyle>
            <a:lvl1pPr>
              <a:defRPr baseline="0"/>
            </a:lvl1pPr>
          </a:lstStyle>
          <a:p>
            <a:r>
              <a:rPr lang="en-US"/>
              <a:t>Divider color slide — click to edit text</a:t>
            </a:r>
          </a:p>
        </p:txBody>
      </p:sp>
    </p:spTree>
    <p:extLst>
      <p:ext uri="{BB962C8B-B14F-4D97-AF65-F5344CB8AC3E}">
        <p14:creationId xmlns:p14="http://schemas.microsoft.com/office/powerpoint/2010/main" val="228649778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0" name="Footer Placeholder 4 Copyright">
            <a:extLst>
              <a:ext uri="{FF2B5EF4-FFF2-40B4-BE49-F238E27FC236}">
                <a16:creationId xmlns:a16="http://schemas.microsoft.com/office/drawing/2014/main" id="{CE555376-59DD-41DE-B138-7F569F7D9A7A}"/>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035469499"/>
      </p:ext>
    </p:extLst>
  </p:cSld>
  <p:clrMapOvr>
    <a:masterClrMapping/>
  </p:clrMapOvr>
  <p:transition/>
  <p:extLst>
    <p:ext uri="{DCECCB84-F9BA-43D5-87BE-67443E8EF086}">
      <p15:sldGuideLst xmlns:p15="http://schemas.microsoft.com/office/powerpoint/2012/main">
        <p15:guide id="1" orient="horz" pos="4104">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457200" y="1524000"/>
            <a:ext cx="8229600" cy="4389120"/>
          </a:xfrm>
        </p:spPr>
        <p:txBody>
          <a:bodyPr/>
          <a:lstStyle>
            <a:lvl1pPr>
              <a:defRPr sz="1800"/>
            </a:lvl1pPr>
            <a:lvl2pPr>
              <a:defRPr sz="1600"/>
            </a:lvl2pPr>
            <a:lvl3pPr marL="233363" indent="-233363">
              <a:buSzTx/>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1" name="Footer Placeholder 4 Copyright">
            <a:extLst>
              <a:ext uri="{FF2B5EF4-FFF2-40B4-BE49-F238E27FC236}">
                <a16:creationId xmlns:a16="http://schemas.microsoft.com/office/drawing/2014/main" id="{F84FEA0B-22D7-48D0-9AB5-00020648BE57}"/>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2" name="Picture 11" descr="Logo&#10;&#10;Description automatically generated">
            <a:extLst>
              <a:ext uri="{FF2B5EF4-FFF2-40B4-BE49-F238E27FC236}">
                <a16:creationId xmlns:a16="http://schemas.microsoft.com/office/drawing/2014/main" id="{67C51C0B-87B0-45A9-B624-07EB972BC3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145714434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6572865" y="-977"/>
            <a:ext cx="2106186"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2" name="Footer Placeholder 4 Copyright">
            <a:extLst>
              <a:ext uri="{FF2B5EF4-FFF2-40B4-BE49-F238E27FC236}">
                <a16:creationId xmlns:a16="http://schemas.microsoft.com/office/drawing/2014/main" id="{C4FC6ACB-89D1-437D-90B3-1CD1822515E7}"/>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B031BAF-C658-4EB8-BAF3-E431344243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4646075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133600" y="1523999"/>
            <a:ext cx="6553200" cy="4388603"/>
          </a:xfrm>
        </p:spPr>
        <p:txBody>
          <a:bodyPr/>
          <a:lstStyle>
            <a:lvl1pPr marL="0" marR="0" indent="0" algn="l" defTabSz="914400" rtl="0" eaLnBrk="1" fontAlgn="auto" latinLnBrk="0" hangingPunct="1">
              <a:lnSpc>
                <a:spcPct val="100000"/>
              </a:lnSpc>
              <a:spcBef>
                <a:spcPct val="0"/>
              </a:spcBef>
              <a:spcAft>
                <a:spcPts val="350"/>
              </a:spcAft>
              <a:buClrTx/>
              <a:buSzTx/>
              <a:buFontTx/>
              <a:buNone/>
              <a:defRPr lang="en-US" sz="1800" smtClean="0"/>
            </a:lvl1pPr>
            <a:lvl2pPr>
              <a:spcBef>
                <a:spcPct val="0"/>
              </a:spcBef>
              <a:spcAft>
                <a:spcPts val="350"/>
              </a:spcAft>
              <a:defRPr lang="en-US" sz="1600" smtClean="0"/>
            </a:lvl2pPr>
            <a:lvl3pPr>
              <a:spcBef>
                <a:spcPct val="0"/>
              </a:spcBef>
              <a:spcAft>
                <a:spcPts val="400"/>
              </a:spcAft>
              <a:buSzPct val="125000"/>
              <a:buFont typeface="Wingdings" pitchFamily="2" charset="2"/>
              <a:buChar char="§"/>
              <a:defRPr lang="en-US" smtClean="0"/>
            </a:lvl3pPr>
            <a:lvl4pPr marL="457200" indent="-228600">
              <a:buClr>
                <a:schemeClr val="tx2"/>
              </a:buClr>
              <a:buSzPct val="125000"/>
              <a:buFont typeface="Wingdings" pitchFamily="2" charset="2"/>
              <a:buChar char=""/>
              <a:defRPr/>
            </a:lvl4pPr>
            <a:lvl5pPr>
              <a:buSzPct val="125000"/>
              <a:buFont typeface="Arial"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1" name="Footer Placeholder 4 Copyright">
            <a:extLst>
              <a:ext uri="{FF2B5EF4-FFF2-40B4-BE49-F238E27FC236}">
                <a16:creationId xmlns:a16="http://schemas.microsoft.com/office/drawing/2014/main" id="{0FD68D67-E592-428F-9E84-4CC95EE21079}"/>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4" name="Picture 13" descr="Logo&#10;&#10;Description automatically generated">
            <a:extLst>
              <a:ext uri="{FF2B5EF4-FFF2-40B4-BE49-F238E27FC236}">
                <a16:creationId xmlns:a16="http://schemas.microsoft.com/office/drawing/2014/main" id="{E90207E4-D4A8-427C-A1F9-A362A3B9EB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210916826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48768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5486400" y="1527048"/>
            <a:ext cx="32004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5791200" y="2221992"/>
            <a:ext cx="2590800" cy="2731008"/>
          </a:xfrm>
        </p:spPr>
        <p:txBody>
          <a:bodyPr/>
          <a:lstStyle>
            <a:lvl1pPr>
              <a:spcBef>
                <a:spcPct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6" name="Footer Placeholder 4 Copyright">
            <a:extLst>
              <a:ext uri="{FF2B5EF4-FFF2-40B4-BE49-F238E27FC236}">
                <a16:creationId xmlns:a16="http://schemas.microsoft.com/office/drawing/2014/main" id="{8937DFE0-BD2C-4EDF-ABA5-D791E22CB9B3}"/>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5" name="Picture 14" descr="Logo&#10;&#10;Description automatically generated">
            <a:extLst>
              <a:ext uri="{FF2B5EF4-FFF2-40B4-BE49-F238E27FC236}">
                <a16:creationId xmlns:a16="http://schemas.microsoft.com/office/drawing/2014/main" id="{1A106BEC-486E-44B4-B6D1-44873B2B80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394651479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39624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648200" y="1524000"/>
            <a:ext cx="40386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2" name="Footer Placeholder 4 Copyright">
            <a:extLst>
              <a:ext uri="{FF2B5EF4-FFF2-40B4-BE49-F238E27FC236}">
                <a16:creationId xmlns:a16="http://schemas.microsoft.com/office/drawing/2014/main" id="{E713B548-BF59-438B-9DD3-A5D89E466587}"/>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152E552-7125-4B87-940E-21FEE2E63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283114665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9" name="Footer Placeholder 4 Copyright">
            <a:extLst>
              <a:ext uri="{FF2B5EF4-FFF2-40B4-BE49-F238E27FC236}">
                <a16:creationId xmlns:a16="http://schemas.microsoft.com/office/drawing/2014/main" id="{D19747C3-A02C-42CE-9C9E-8DA60AA5F199}"/>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0" name="Picture 9" descr="Logo&#10;&#10;Description automatically generated">
            <a:extLst>
              <a:ext uri="{FF2B5EF4-FFF2-40B4-BE49-F238E27FC236}">
                <a16:creationId xmlns:a16="http://schemas.microsoft.com/office/drawing/2014/main" id="{C93D2C86-026A-4B5B-B7F4-6A747361BB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310022079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7" name="Footer Placeholder 4 Copyright">
            <a:extLst>
              <a:ext uri="{FF2B5EF4-FFF2-40B4-BE49-F238E27FC236}">
                <a16:creationId xmlns:a16="http://schemas.microsoft.com/office/drawing/2014/main" id="{A87B37A7-B2F3-40F0-82BA-8C5742E4CF06}"/>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380525321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44958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6635794" y="3462205"/>
            <a:ext cx="2047958"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userDrawn="1"/>
        </p:nvPicPr>
        <p:blipFill>
          <a:blip r:embed="rId2"/>
          <a:stretch>
            <a:fillRect/>
          </a:stretch>
        </p:blipFill>
        <p:spPr>
          <a:xfrm>
            <a:off x="6675343" y="6300216"/>
            <a:ext cx="1782857" cy="347429"/>
          </a:xfrm>
          <a:prstGeom prst="rect">
            <a:avLst/>
          </a:prstGeom>
        </p:spPr>
      </p:pic>
      <p:sp>
        <p:nvSpPr>
          <p:cNvPr id="2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6" name="Footer Placeholder 4 Copyright">
            <a:extLst>
              <a:ext uri="{FF2B5EF4-FFF2-40B4-BE49-F238E27FC236}">
                <a16:creationId xmlns:a16="http://schemas.microsoft.com/office/drawing/2014/main" id="{A297E972-1E4A-4220-8AB3-04B694B4AF19}"/>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126847898"/>
      </p:ext>
    </p:extLst>
  </p:cSld>
  <p:clrMapOvr>
    <a:masterClrMapping/>
  </p:clrMapOvr>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userDrawn="1"/>
        </p:nvGrpSpPr>
        <p:grpSpPr>
          <a:xfrm>
            <a:off x="457200" y="3583408"/>
            <a:ext cx="2047958"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
        <p:nvSpPr>
          <p:cNvPr id="28" name="Rectangle 27"/>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0" name="Picture 19" descr="Logo&#10;&#10;Description automatically generated">
            <a:extLst>
              <a:ext uri="{FF2B5EF4-FFF2-40B4-BE49-F238E27FC236}">
                <a16:creationId xmlns:a16="http://schemas.microsoft.com/office/drawing/2014/main" id="{B42B3177-B4DA-4D70-BBFB-E979FF6746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extLst>
      <p:ext uri="{BB962C8B-B14F-4D97-AF65-F5344CB8AC3E}">
        <p14:creationId xmlns:p14="http://schemas.microsoft.com/office/powerpoint/2010/main" val="2082299848"/>
      </p:ext>
    </p:extLst>
  </p:cSld>
  <p:clrMapOvr>
    <a:masterClrMapping/>
  </p:clrMapOvr>
  <p:transition/>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6"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457200" y="1524001"/>
            <a:ext cx="4636008" cy="381000"/>
          </a:xfrm>
        </p:spPr>
        <p:txBody>
          <a:bodyPr>
            <a:noAutofit/>
          </a:bodyPr>
          <a:lstStyle>
            <a:lvl1pPr>
              <a:defRPr baseline="0"/>
            </a:lvl1pPr>
          </a:lstStyle>
          <a:p>
            <a:r>
              <a:rPr lang="en-US"/>
              <a:t>Divider image slide — click to edit text</a:t>
            </a:r>
          </a:p>
        </p:txBody>
      </p:sp>
      <p:sp>
        <p:nvSpPr>
          <p:cNvPr id="2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pic>
        <p:nvPicPr>
          <p:cNvPr id="8" name="Picture 7" descr="Logo&#10;&#10;Description automatically generated">
            <a:extLst>
              <a:ext uri="{FF2B5EF4-FFF2-40B4-BE49-F238E27FC236}">
                <a16:creationId xmlns:a16="http://schemas.microsoft.com/office/drawing/2014/main" id="{3B72B750-4B9D-4742-B0E9-B882D32361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extLst>
      <p:ext uri="{BB962C8B-B14F-4D97-AF65-F5344CB8AC3E}">
        <p14:creationId xmlns:p14="http://schemas.microsoft.com/office/powerpoint/2010/main" val="3301743665"/>
      </p:ext>
    </p:extLst>
  </p:cSld>
  <p:clrMapOvr>
    <a:masterClrMapping/>
  </p:clrMapOvr>
  <p:transition/>
  <p:hf hdr="0" dt="0"/>
  <p:extLst>
    <p:ext uri="{DCECCB84-F9BA-43D5-87BE-67443E8EF086}">
      <p15:sldGuideLst xmlns:p15="http://schemas.microsoft.com/office/powerpoint/2012/main">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1" name="Rectangle 10"/>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457200" y="1524001"/>
            <a:ext cx="4636008" cy="381000"/>
          </a:xfrm>
        </p:spPr>
        <p:txBody>
          <a:bodyPr>
            <a:noAutofit/>
          </a:bodyPr>
          <a:lstStyle>
            <a:lvl1pPr>
              <a:defRPr baseline="0"/>
            </a:lvl1pPr>
          </a:lstStyle>
          <a:p>
            <a:r>
              <a:rPr lang="en-US"/>
              <a:t>Divider color slide — click to edit text</a:t>
            </a:r>
          </a:p>
        </p:txBody>
      </p:sp>
      <p:grpSp>
        <p:nvGrpSpPr>
          <p:cNvPr id="14" name="Group 13"/>
          <p:cNvGrpSpPr/>
          <p:nvPr userDrawn="1"/>
        </p:nvGrpSpPr>
        <p:grpSpPr>
          <a:xfrm>
            <a:off x="457200" y="3829699"/>
            <a:ext cx="1855788"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6"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20" name="Rectangle 19"/>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3" name="Picture 22" descr="Logo&#10;&#10;Description automatically generated">
            <a:extLst>
              <a:ext uri="{FF2B5EF4-FFF2-40B4-BE49-F238E27FC236}">
                <a16:creationId xmlns:a16="http://schemas.microsoft.com/office/drawing/2014/main" id="{3AD913CC-50D6-41C9-9E1A-BE51E46633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lumMod val="75000"/>
                    <a:lumOff val="25000"/>
                  </a:schemeClr>
                </a:solidFill>
              </a:defRPr>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pic>
        <p:nvPicPr>
          <p:cNvPr id="10" name="Picture 4" descr="Asian Development Bank - Wikipedia">
            <a:extLst>
              <a:ext uri="{FF2B5EF4-FFF2-40B4-BE49-F238E27FC236}">
                <a16:creationId xmlns:a16="http://schemas.microsoft.com/office/drawing/2014/main" id="{07863BAC-FEDF-4861-ACA6-8263053368F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208584" y="250388"/>
            <a:ext cx="716374" cy="7163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2D4ABD7-746E-4E5B-B5BF-05736DE99326}"/>
              </a:ext>
            </a:extLst>
          </p:cNvPr>
          <p:cNvSpPr/>
          <p:nvPr userDrawn="1"/>
        </p:nvSpPr>
        <p:spPr>
          <a:xfrm>
            <a:off x="457200" y="6400800"/>
            <a:ext cx="9906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87752BC5-798F-4480-99B2-1DCA266756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0013" y="250255"/>
            <a:ext cx="716374" cy="716374"/>
          </a:xfrm>
          <a:prstGeom prst="rect">
            <a:avLst/>
          </a:prstGeom>
        </p:spPr>
      </p:pic>
      <p:pic>
        <p:nvPicPr>
          <p:cNvPr id="14" name="Picture 13" descr="Logo&#10;&#10;Description automatically generated">
            <a:extLst>
              <a:ext uri="{FF2B5EF4-FFF2-40B4-BE49-F238E27FC236}">
                <a16:creationId xmlns:a16="http://schemas.microsoft.com/office/drawing/2014/main" id="{EA7E2FD1-E6C3-432A-98A4-56FB19FCB5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cSld>
  <p:clrMapOvr>
    <a:masterClrMapping/>
  </p:clrMapOvr>
  <p:transition/>
  <p:extLst>
    <p:ext uri="{DCECCB84-F9BA-43D5-87BE-67443E8EF086}">
      <p15:sldGuideLst xmlns:p15="http://schemas.microsoft.com/office/powerpoint/2012/main">
        <p15:guide id="1" orient="horz" pos="4104"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457200" y="1524000"/>
            <a:ext cx="8229600" cy="4389120"/>
          </a:xfrm>
        </p:spPr>
        <p:txBody>
          <a:bodyPr/>
          <a:lstStyle>
            <a:lvl1pPr>
              <a:defRPr sz="1800"/>
            </a:lvl1pPr>
            <a:lvl2pPr>
              <a:defRPr sz="1600"/>
            </a:lvl2pPr>
            <a:lvl3pPr marL="233363" indent="-233363">
              <a:buSzTx/>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2"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6572865" y="-977"/>
            <a:ext cx="2106186"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1"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3889036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133600" y="1523999"/>
            <a:ext cx="6553200" cy="4388603"/>
          </a:xfrm>
        </p:spPr>
        <p:txBody>
          <a:bodyPr/>
          <a:lstStyle>
            <a:lvl1pPr marL="0" marR="0" indent="0" algn="l" defTabSz="914400" rtl="0" eaLnBrk="1" fontAlgn="auto" latinLnBrk="0" hangingPunct="1">
              <a:lnSpc>
                <a:spcPct val="100000"/>
              </a:lnSpc>
              <a:spcBef>
                <a:spcPct val="0"/>
              </a:spcBef>
              <a:spcAft>
                <a:spcPts val="350"/>
              </a:spcAft>
              <a:buClrTx/>
              <a:buSzTx/>
              <a:buFontTx/>
              <a:buNone/>
              <a:defRPr lang="en-US" sz="1800" smtClean="0"/>
            </a:lvl1pPr>
            <a:lvl2pPr>
              <a:spcBef>
                <a:spcPct val="0"/>
              </a:spcBef>
              <a:spcAft>
                <a:spcPts val="350"/>
              </a:spcAft>
              <a:defRPr lang="en-US" sz="1600" smtClean="0"/>
            </a:lvl2pPr>
            <a:lvl3pPr>
              <a:spcBef>
                <a:spcPct val="0"/>
              </a:spcBef>
              <a:spcAft>
                <a:spcPts val="400"/>
              </a:spcAft>
              <a:buSzPct val="125000"/>
              <a:buFont typeface="Wingdings" pitchFamily="2" charset="2"/>
              <a:buChar char="§"/>
              <a:defRPr lang="en-US" smtClean="0"/>
            </a:lvl3pPr>
            <a:lvl4pPr marL="457200" indent="-228600">
              <a:buClr>
                <a:schemeClr val="tx2"/>
              </a:buClr>
              <a:buSzPct val="125000"/>
              <a:buFont typeface="Wingdings" pitchFamily="2" charset="2"/>
              <a:buChar char=""/>
              <a:defRPr/>
            </a:lvl4pPr>
            <a:lvl5pPr>
              <a:buSzPct val="125000"/>
              <a:buFont typeface="Arial"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stretch>
            <a:fillRect/>
          </a:stretch>
        </p:blipFill>
        <p:spPr>
          <a:xfrm>
            <a:off x="6675343" y="6300216"/>
            <a:ext cx="1782857" cy="347429"/>
          </a:xfrm>
          <a:prstGeom prst="rect">
            <a:avLst/>
          </a:prstGeom>
        </p:spPr>
      </p:pic>
      <p:sp>
        <p:nvSpPr>
          <p:cNvPr id="1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ags" Target="../tags/tag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7"/>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b="1">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7" name="Footer Placeholder 4 Copyright"/>
          <p:cNvSpPr>
            <a:spLocks noGrp="1"/>
          </p:cNvSpPr>
          <p:nvPr>
            <p:ph type="ftr" sz="quarter" idx="3"/>
          </p:nvPr>
        </p:nvSpPr>
        <p:spPr>
          <a:xfrm>
            <a:off x="457199" y="6515096"/>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9" name="Rectangle 8"/>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 id="2147483730" r:id="rId15"/>
  </p:sldLayoutIdLst>
  <p:transition/>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6"/>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b="1">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7" name="Footer Placeholder 4 Copyright"/>
          <p:cNvSpPr>
            <a:spLocks noGrp="1"/>
          </p:cNvSpPr>
          <p:nvPr>
            <p:ph type="ftr" sz="quarter" idx="3"/>
          </p:nvPr>
        </p:nvSpPr>
        <p:spPr>
          <a:xfrm>
            <a:off x="457199" y="6515096"/>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
        <p:nvSpPr>
          <p:cNvPr id="9" name="Rectangle 8"/>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extLst>
      <p:ext uri="{BB962C8B-B14F-4D97-AF65-F5344CB8AC3E}">
        <p14:creationId xmlns:p14="http://schemas.microsoft.com/office/powerpoint/2010/main" val="420106536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ransition/>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jpe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hyperlink" Target="https://www.artemis.bm/deal-directory/ibrd-car-123-124/"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53882"/>
            <a:ext cx="5565396" cy="612648"/>
          </a:xfrm>
        </p:spPr>
        <p:txBody>
          <a:bodyPr>
            <a:noAutofit/>
          </a:bodyPr>
          <a:lstStyle/>
          <a:p>
            <a:pPr rtl="0"/>
            <a:r>
              <a:rPr lang="zh-CN" altLang="en-US" sz="1800" b="0" i="0" u="none" strike="noStrike" dirty="0">
                <a:solidFill>
                  <a:srgbClr val="404040"/>
                </a:solidFill>
                <a:highlight>
                  <a:srgbClr val="000000">
                    <a:alpha val="0"/>
                  </a:srgbClr>
                </a:highlight>
                <a:latin typeface="Simsun"/>
                <a:ea typeface="Simsun"/>
              </a:rPr>
              <a:t>环节</a:t>
            </a:r>
            <a:r>
              <a:rPr lang="en-US" altLang="zh-CN" sz="1800" b="0" i="0" u="none" strike="noStrike" dirty="0">
                <a:solidFill>
                  <a:srgbClr val="404040"/>
                </a:solidFill>
                <a:highlight>
                  <a:srgbClr val="000000">
                    <a:alpha val="0"/>
                  </a:srgbClr>
                </a:highlight>
                <a:latin typeface="Simsun"/>
                <a:ea typeface="Simsun"/>
              </a:rPr>
              <a:t>9</a:t>
            </a:r>
            <a:r>
              <a:rPr lang="zh-Hans" sz="1800" b="0" i="0" u="none" strike="noStrike" dirty="0">
                <a:solidFill>
                  <a:srgbClr val="404040"/>
                </a:solidFill>
                <a:highlight>
                  <a:srgbClr val="000000">
                    <a:alpha val="0"/>
                  </a:srgbClr>
                </a:highlight>
                <a:latin typeface="Simsun"/>
                <a:ea typeface="Simsun"/>
              </a:rPr>
              <a:t>：救灾债券</a:t>
            </a:r>
          </a:p>
        </p:txBody>
      </p:sp>
      <p:sp>
        <p:nvSpPr>
          <p:cNvPr id="8" name="Text Placeholder 7"/>
          <p:cNvSpPr>
            <a:spLocks noGrp="1"/>
          </p:cNvSpPr>
          <p:nvPr>
            <p:ph type="body" sz="quarter" idx="16"/>
          </p:nvPr>
        </p:nvSpPr>
        <p:spPr>
          <a:xfrm>
            <a:off x="457200" y="1952257"/>
            <a:ext cx="2011680" cy="271081"/>
          </a:xfrm>
        </p:spPr>
        <p:txBody>
          <a:bodyPr>
            <a:noAutofit/>
          </a:bodyPr>
          <a:lstStyle/>
          <a:p>
            <a:pPr rtl="0"/>
            <a:r>
              <a:rPr lang="zh-Hans" sz="1200" b="0" i="0" u="none" strike="noStrike" dirty="0">
                <a:highlight>
                  <a:srgbClr val="000000">
                    <a:alpha val="0"/>
                  </a:srgbClr>
                </a:highlight>
                <a:latin typeface="Simsun"/>
                <a:ea typeface="Simsun"/>
              </a:rPr>
              <a:t>土耳其伊斯坦布尔</a:t>
            </a:r>
            <a:endParaRPr lang="en-GB" dirty="0"/>
          </a:p>
          <a:p>
            <a:pPr rtl="0"/>
            <a:r>
              <a:rPr lang="zh-Hans" sz="1200" b="0" i="0" u="none" strike="noStrike" dirty="0">
                <a:highlight>
                  <a:srgbClr val="000000">
                    <a:alpha val="0"/>
                  </a:srgbClr>
                </a:highlight>
                <a:latin typeface="Simsun"/>
                <a:ea typeface="Simsun"/>
              </a:rPr>
              <a:t>2022年11月</a:t>
            </a:r>
          </a:p>
        </p:txBody>
      </p:sp>
      <p:pic>
        <p:nvPicPr>
          <p:cNvPr id="10" name="Picture 10" descr="Global Earthquake Model Foundation | Italy">
            <a:extLst>
              <a:ext uri="{FF2B5EF4-FFF2-40B4-BE49-F238E27FC236}">
                <a16:creationId xmlns:a16="http://schemas.microsoft.com/office/drawing/2014/main" id="{118C49FE-FA52-421B-9CBE-E45F5F7E9D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191" t="11798" r="2395" b="15372"/>
          <a:stretch>
            <a:fillRect/>
          </a:stretch>
        </p:blipFill>
        <p:spPr bwMode="auto">
          <a:xfrm>
            <a:off x="229530" y="6319271"/>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ACC6BE97-2724-44F2-8CD2-3714D8B950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6655" t="12007" r="5777" b="8550"/>
          <a:stretch>
            <a:fillRect/>
          </a:stretch>
        </p:blipFill>
        <p:spPr bwMode="auto">
          <a:xfrm>
            <a:off x="1644082" y="6316612"/>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7426278A-6622-4552-90DC-09B12B899FF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4839" r="3041"/>
          <a:stretch>
            <a:fillRect/>
          </a:stretch>
        </p:blipFill>
        <p:spPr bwMode="auto">
          <a:xfrm>
            <a:off x="2432200" y="6308367"/>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B0997752-EB41-4182-B2BC-A494D38191E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t="14788" b="11781"/>
          <a:stretch>
            <a:fillRect/>
          </a:stretch>
        </p:blipFill>
        <p:spPr bwMode="auto">
          <a:xfrm>
            <a:off x="3609479" y="6346450"/>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FA9C11EB-EB10-4D90-B7FD-2A2459A712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005" t="30965" r="7294" b="37315"/>
          <a:stretch>
            <a:fillRect/>
          </a:stretch>
        </p:blipFill>
        <p:spPr bwMode="auto">
          <a:xfrm>
            <a:off x="4397598" y="6298639"/>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sian Development Bank - Wikipedia">
            <a:extLst>
              <a:ext uri="{FF2B5EF4-FFF2-40B4-BE49-F238E27FC236}">
                <a16:creationId xmlns:a16="http://schemas.microsoft.com/office/drawing/2014/main" id="{EF1F8908-F39D-4A3D-8065-4D811B4B7E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99747" y="1333554"/>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C3E96ABA-30D6-48A9-BAA6-B6D866AE58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43855" y="262809"/>
            <a:ext cx="1058472" cy="1058472"/>
          </a:xfrm>
          <a:prstGeom prst="rect">
            <a:avLst/>
          </a:prstGeom>
        </p:spPr>
      </p:pic>
      <p:sp>
        <p:nvSpPr>
          <p:cNvPr id="3" name="TextBox 2">
            <a:extLst>
              <a:ext uri="{FF2B5EF4-FFF2-40B4-BE49-F238E27FC236}">
                <a16:creationId xmlns:a16="http://schemas.microsoft.com/office/drawing/2014/main" id="{4992083A-21E8-4278-B0E6-A09BCCFF1A71}"/>
              </a:ext>
            </a:extLst>
          </p:cNvPr>
          <p:cNvSpPr txBox="1"/>
          <p:nvPr/>
        </p:nvSpPr>
        <p:spPr>
          <a:xfrm>
            <a:off x="384630" y="457200"/>
            <a:ext cx="5469621" cy="584775"/>
          </a:xfrm>
          <a:prstGeom prst="rect">
            <a:avLst/>
          </a:prstGeom>
          <a:noFill/>
        </p:spPr>
        <p:txBody>
          <a:bodyPr wrap="square" rtlCol="0">
            <a:noAutofit/>
          </a:bodyPr>
          <a:lstStyle/>
          <a:p>
            <a:pPr rtl="0"/>
            <a:r>
              <a:rPr lang="zh-Hans" sz="1600" b="1" i="0" u="none" strike="noStrike" dirty="0">
                <a:highlight>
                  <a:srgbClr val="000000">
                    <a:alpha val="0"/>
                  </a:srgbClr>
                </a:highlight>
                <a:latin typeface="Simsun"/>
                <a:ea typeface="Simsun"/>
              </a:rPr>
              <a:t>中亚区域经济合作机制灾害风险会议</a:t>
            </a:r>
            <a:endParaRPr lang="en-GB" sz="1600" b="1" dirty="0">
              <a:solidFill>
                <a:srgbClr val="FF0000"/>
              </a:solidFill>
            </a:endParaRPr>
          </a:p>
        </p:txBody>
      </p:sp>
    </p:spTree>
    <p:custDataLst>
      <p:tags r:id="rId1"/>
    </p:custDataLst>
    <p:extLst>
      <p:ext uri="{BB962C8B-B14F-4D97-AF65-F5344CB8AC3E}">
        <p14:creationId xmlns:p14="http://schemas.microsoft.com/office/powerpoint/2010/main" val="170750193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F0AE-B055-4A13-A7EC-EBAC0073F5D3}"/>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发行地点选择</a:t>
            </a:r>
          </a:p>
        </p:txBody>
      </p:sp>
      <p:sp>
        <p:nvSpPr>
          <p:cNvPr id="3" name="Text Placeholder 2">
            <a:extLst>
              <a:ext uri="{FF2B5EF4-FFF2-40B4-BE49-F238E27FC236}">
                <a16:creationId xmlns:a16="http://schemas.microsoft.com/office/drawing/2014/main" id="{0F90249A-2630-4A17-89E5-AE8CA204843F}"/>
              </a:ext>
            </a:extLst>
          </p:cNvPr>
          <p:cNvSpPr>
            <a:spLocks noGrp="1"/>
          </p:cNvSpPr>
          <p:nvPr>
            <p:ph type="body" sz="quarter" idx="13"/>
          </p:nvPr>
        </p:nvSpPr>
        <p:spPr/>
        <p:txBody>
          <a:bodyPr>
            <a:noAutofit/>
          </a:bodyPr>
          <a:lstStyle/>
          <a:p>
            <a:endParaRPr lang="en-GB"/>
          </a:p>
        </p:txBody>
      </p:sp>
      <p:sp>
        <p:nvSpPr>
          <p:cNvPr id="4" name="Content Placeholder 3">
            <a:extLst>
              <a:ext uri="{FF2B5EF4-FFF2-40B4-BE49-F238E27FC236}">
                <a16:creationId xmlns:a16="http://schemas.microsoft.com/office/drawing/2014/main" id="{900622B0-76A2-44CD-B6E2-A8599DD6E2EF}"/>
              </a:ext>
            </a:extLst>
          </p:cNvPr>
          <p:cNvSpPr>
            <a:spLocks noGrp="1"/>
          </p:cNvSpPr>
          <p:nvPr>
            <p:ph idx="1"/>
          </p:nvPr>
        </p:nvSpPr>
        <p:spPr>
          <a:xfrm>
            <a:off x="2008908" y="2560332"/>
            <a:ext cx="6673930" cy="3188886"/>
          </a:xfrm>
        </p:spPr>
        <p:txBody>
          <a:bodyPr vert="horz" lIns="0" tIns="0" rIns="0" bIns="0" rtlCol="0" anchor="t">
            <a:noAutofit/>
          </a:bodyPr>
          <a:lstStyle/>
          <a:p>
            <a:pPr algn="just" rtl="0">
              <a:lnSpc>
                <a:spcPct val="107000"/>
              </a:lnSpc>
              <a:spcBef>
                <a:spcPts val="600"/>
              </a:spcBef>
              <a:spcAft>
                <a:spcPts val="600"/>
              </a:spcAft>
            </a:pPr>
            <a:r>
              <a:rPr lang="zh-Hans" sz="1400" b="1" i="0" u="none" strike="noStrike" dirty="0">
                <a:highlight>
                  <a:srgbClr val="000000">
                    <a:alpha val="0"/>
                  </a:srgbClr>
                </a:highlight>
                <a:latin typeface="Simsun"/>
                <a:ea typeface="Simsun"/>
                <a:cs typeface="Times New Roman"/>
              </a:rPr>
              <a:t>新加坡。</a:t>
            </a:r>
            <a:r>
              <a:rPr lang="zh-Hans" sz="1400" b="0" i="0" u="none" strike="noStrike" dirty="0">
                <a:highlight>
                  <a:srgbClr val="000000">
                    <a:alpha val="0"/>
                  </a:srgbClr>
                </a:highlight>
                <a:latin typeface="Simsun"/>
                <a:ea typeface="Simsun"/>
                <a:cs typeface="Times New Roman"/>
              </a:rPr>
              <a:t>相对较新但越来越有吸引力的发行地点。已经是亚洲最大的专业保险和再保险中心之一，也是亚太地区最大的自保公司注册地。由于新加坡有志成为亚太地区绿色金融的领导者，在这里发行中亚地区的DRB可能效果较好。</a:t>
            </a:r>
            <a:endParaRPr lang="zh-Hans" sz="1400" b="0" i="0" u="none" strike="noStrike" dirty="0">
              <a:highlight>
                <a:srgbClr val="000000">
                  <a:alpha val="0"/>
                </a:srgbClr>
              </a:highlight>
              <a:latin typeface="Simsun"/>
              <a:ea typeface="Simsun"/>
              <a:cs typeface="Arial"/>
            </a:endParaRPr>
          </a:p>
          <a:p>
            <a:pPr lvl="0" algn="just" rtl="0">
              <a:lnSpc>
                <a:spcPct val="107000"/>
              </a:lnSpc>
              <a:spcBef>
                <a:spcPts val="600"/>
              </a:spcBef>
              <a:spcAft>
                <a:spcPts val="600"/>
              </a:spcAft>
            </a:pPr>
            <a:endParaRPr lang="en-US" altLang="zh-Hans" sz="1400" b="1" i="0" u="none" strike="noStrike" dirty="0">
              <a:highlight>
                <a:srgbClr val="000000">
                  <a:alpha val="0"/>
                </a:srgbClr>
              </a:highlight>
              <a:latin typeface="Simsun"/>
              <a:ea typeface="Simsun"/>
              <a:cs typeface="Times New Roman"/>
            </a:endParaRPr>
          </a:p>
          <a:p>
            <a:pPr lvl="0" algn="just" rtl="0">
              <a:lnSpc>
                <a:spcPct val="107000"/>
              </a:lnSpc>
              <a:spcBef>
                <a:spcPts val="600"/>
              </a:spcBef>
              <a:spcAft>
                <a:spcPts val="600"/>
              </a:spcAft>
            </a:pPr>
            <a:r>
              <a:rPr lang="zh-Hans" sz="1400" b="1" i="0" u="none" strike="noStrike" dirty="0">
                <a:highlight>
                  <a:srgbClr val="000000">
                    <a:alpha val="0"/>
                  </a:srgbClr>
                </a:highlight>
                <a:latin typeface="Simsun"/>
                <a:ea typeface="Simsun"/>
                <a:cs typeface="Times New Roman"/>
              </a:rPr>
              <a:t>香港。</a:t>
            </a:r>
            <a:r>
              <a:rPr lang="zh-Hans" sz="1400" b="0" i="0" u="none" strike="noStrike" dirty="0">
                <a:highlight>
                  <a:srgbClr val="000000">
                    <a:alpha val="0"/>
                  </a:srgbClr>
                </a:highlight>
                <a:latin typeface="Simsun"/>
                <a:ea typeface="Simsun"/>
                <a:cs typeface="Times New Roman"/>
              </a:rPr>
              <a:t>很新的发行地点（2021年3月）。</a:t>
            </a:r>
            <a:r>
              <a:rPr lang="zh-Hans" sz="1400" b="0" i="0" u="none" strike="noStrike" dirty="0">
                <a:highlight>
                  <a:srgbClr val="000000">
                    <a:alpha val="0"/>
                  </a:srgbClr>
                </a:highlight>
                <a:latin typeface="Simsun"/>
                <a:ea typeface="Simsun"/>
              </a:rPr>
              <a:t>由于香港是中国的特别行政区地位，中国大陆的保险公司可能更容易通过在香港注册的机构向资本市场让渡风险。</a:t>
            </a:r>
          </a:p>
          <a:p>
            <a:pPr algn="just" rtl="0">
              <a:lnSpc>
                <a:spcPct val="107000"/>
              </a:lnSpc>
              <a:spcBef>
                <a:spcPts val="600"/>
              </a:spcBef>
              <a:spcAft>
                <a:spcPts val="600"/>
              </a:spcAft>
            </a:pPr>
            <a:endParaRPr lang="en-US" altLang="zh-Hans" sz="1400" b="1" i="0" u="none" strike="noStrike" dirty="0">
              <a:highlight>
                <a:srgbClr val="000000">
                  <a:alpha val="0"/>
                </a:srgbClr>
              </a:highlight>
              <a:latin typeface="Simsun"/>
              <a:ea typeface="Simsun"/>
              <a:cs typeface="Times New Roman"/>
            </a:endParaRPr>
          </a:p>
          <a:p>
            <a:pPr algn="just" rtl="0">
              <a:lnSpc>
                <a:spcPct val="107000"/>
              </a:lnSpc>
              <a:spcBef>
                <a:spcPts val="600"/>
              </a:spcBef>
              <a:spcAft>
                <a:spcPts val="600"/>
              </a:spcAft>
            </a:pPr>
            <a:r>
              <a:rPr lang="zh-Hans" sz="1400" b="1" i="0" u="none" strike="noStrike" dirty="0">
                <a:highlight>
                  <a:srgbClr val="000000">
                    <a:alpha val="0"/>
                  </a:srgbClr>
                </a:highlight>
                <a:latin typeface="Simsun"/>
                <a:ea typeface="Simsun"/>
                <a:cs typeface="Times New Roman"/>
              </a:rPr>
              <a:t>百慕大。</a:t>
            </a:r>
            <a:r>
              <a:rPr lang="zh-Hans" sz="1400" b="0" i="0" u="none" strike="noStrike" dirty="0">
                <a:highlight>
                  <a:srgbClr val="000000">
                    <a:alpha val="0"/>
                  </a:srgbClr>
                </a:highlight>
                <a:latin typeface="Simsun"/>
                <a:ea typeface="Simsun"/>
                <a:cs typeface="Times New Roman"/>
              </a:rPr>
              <a:t>是经验最丰富的ILS监管机构，也是全球领先的发行管辖区。百慕大有着成熟的巨灾债券发行风险转移机制，灵活的监管环境和强大的创新能力，这意味它仍是一个有</a:t>
            </a:r>
            <a:r>
              <a:rPr lang="zh-Hans" sz="1400" b="0" dirty="0">
                <a:highlight>
                  <a:srgbClr val="000000">
                    <a:alpha val="0"/>
                  </a:srgbClr>
                </a:highlight>
                <a:latin typeface="Simsun"/>
                <a:ea typeface="Simsun"/>
                <a:cs typeface="Times New Roman"/>
              </a:rPr>
              <a:t>吸引力的巨灾债券上市的司法管辖区，</a:t>
            </a:r>
            <a:r>
              <a:rPr lang="zh-CN" altLang="en-US" sz="1400" b="0" dirty="0">
                <a:highlight>
                  <a:srgbClr val="000000">
                    <a:alpha val="0"/>
                  </a:srgbClr>
                </a:highlight>
                <a:latin typeface="Simsun"/>
                <a:ea typeface="Simsun"/>
                <a:cs typeface="Times New Roman"/>
              </a:rPr>
              <a:t>不过</a:t>
            </a:r>
            <a:r>
              <a:rPr lang="zh-Hans" sz="1400" b="0" dirty="0">
                <a:highlight>
                  <a:srgbClr val="000000">
                    <a:alpha val="0"/>
                  </a:srgbClr>
                </a:highlight>
                <a:latin typeface="Simsun"/>
                <a:ea typeface="Simsun"/>
                <a:cs typeface="Times New Roman"/>
              </a:rPr>
              <a:t>较之从前，现在有更多的上市地点</a:t>
            </a:r>
            <a:r>
              <a:rPr lang="zh-CN" altLang="en-US" sz="1400" b="0" dirty="0">
                <a:highlight>
                  <a:srgbClr val="000000">
                    <a:alpha val="0"/>
                  </a:srgbClr>
                </a:highlight>
                <a:latin typeface="Simsun"/>
                <a:ea typeface="Simsun"/>
                <a:cs typeface="Times New Roman"/>
              </a:rPr>
              <a:t>可供</a:t>
            </a:r>
            <a:r>
              <a:rPr lang="zh-Hans" sz="1400" b="0" dirty="0">
                <a:highlight>
                  <a:srgbClr val="000000">
                    <a:alpha val="0"/>
                  </a:srgbClr>
                </a:highlight>
                <a:latin typeface="Simsun"/>
                <a:ea typeface="Simsun"/>
                <a:cs typeface="Times New Roman"/>
              </a:rPr>
              <a:t>选择。</a:t>
            </a:r>
            <a:endParaRPr lang="en-GB" sz="1400" b="0" dirty="0">
              <a:highlight>
                <a:srgbClr val="000000">
                  <a:alpha val="0"/>
                </a:srgbClr>
              </a:highlight>
              <a:latin typeface="Simsun"/>
              <a:ea typeface="Simsun"/>
              <a:cs typeface="Times New Roman"/>
            </a:endParaRPr>
          </a:p>
        </p:txBody>
      </p:sp>
      <p:sp>
        <p:nvSpPr>
          <p:cNvPr id="5" name="Slide Number Placeholder 4">
            <a:extLst>
              <a:ext uri="{FF2B5EF4-FFF2-40B4-BE49-F238E27FC236}">
                <a16:creationId xmlns:a16="http://schemas.microsoft.com/office/drawing/2014/main" id="{C7B86908-FB29-4AE2-B034-B3634C998869}"/>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10</a:t>
            </a:r>
            <a:endParaRPr lang="en-US"/>
          </a:p>
        </p:txBody>
      </p:sp>
      <p:pic>
        <p:nvPicPr>
          <p:cNvPr id="3074" name="Picture 2" descr="Flag of Hong Kong - Wikipedia">
            <a:extLst>
              <a:ext uri="{FF2B5EF4-FFF2-40B4-BE49-F238E27FC236}">
                <a16:creationId xmlns:a16="http://schemas.microsoft.com/office/drawing/2014/main" id="{E53D764A-DCC7-49F5-8EA3-66627BFBA3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1164" y="3703568"/>
            <a:ext cx="1098084" cy="7326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lag of Singapore - Wikipedia">
            <a:extLst>
              <a:ext uri="{FF2B5EF4-FFF2-40B4-BE49-F238E27FC236}">
                <a16:creationId xmlns:a16="http://schemas.microsoft.com/office/drawing/2014/main" id="{1058FFFE-0329-4AB8-8D39-13B212B1D5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1164" y="2530912"/>
            <a:ext cx="1098942" cy="732628"/>
          </a:xfrm>
          <a:prstGeom prst="rect">
            <a:avLst/>
          </a:prstGeom>
          <a:noFill/>
          <a:ln>
            <a:solidFill>
              <a:srgbClr val="ED2939"/>
            </a:solidFill>
          </a:ln>
          <a:extLst>
            <a:ext uri="{909E8E84-426E-40DD-AFC4-6F175D3DCCD1}">
              <a14:hiddenFill xmlns:a14="http://schemas.microsoft.com/office/drawing/2010/main">
                <a:solidFill>
                  <a:srgbClr val="FFFFFF"/>
                </a:solidFill>
              </a14:hiddenFill>
            </a:ext>
          </a:extLst>
        </p:spPr>
      </p:pic>
      <p:sp>
        <p:nvSpPr>
          <p:cNvPr id="8" name="AutoShape 6" descr="Bermuda - Wikipedia">
            <a:extLst>
              <a:ext uri="{FF2B5EF4-FFF2-40B4-BE49-F238E27FC236}">
                <a16:creationId xmlns:a16="http://schemas.microsoft.com/office/drawing/2014/main" id="{D761DFDD-742E-46D0-977B-A2EB4707D6E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GB"/>
          </a:p>
        </p:txBody>
      </p:sp>
      <p:pic>
        <p:nvPicPr>
          <p:cNvPr id="3084" name="Picture 12" descr="Flag of Bermuda">
            <a:extLst>
              <a:ext uri="{FF2B5EF4-FFF2-40B4-BE49-F238E27FC236}">
                <a16:creationId xmlns:a16="http://schemas.microsoft.com/office/drawing/2014/main" id="{95B6BE09-67D1-449F-8A06-FAEC0DD4BD2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3733" y="4876225"/>
            <a:ext cx="1095515" cy="5477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47C9365-DE39-49D3-95EE-E82534FD88AA}"/>
              </a:ext>
            </a:extLst>
          </p:cNvPr>
          <p:cNvSpPr txBox="1"/>
          <p:nvPr/>
        </p:nvSpPr>
        <p:spPr>
          <a:xfrm>
            <a:off x="453238" y="1286770"/>
            <a:ext cx="8229600" cy="1169551"/>
          </a:xfrm>
          <a:prstGeom prst="rect">
            <a:avLst/>
          </a:prstGeom>
          <a:noFill/>
        </p:spPr>
        <p:txBody>
          <a:bodyPr wrap="square" lIns="91440" tIns="45720" rIns="91440" bIns="45720" anchor="t">
            <a:noAutofit/>
          </a:bodyPr>
          <a:lstStyle/>
          <a:p>
            <a:pPr rtl="0"/>
            <a:r>
              <a:rPr lang="zh-Hans" sz="1400" b="0" i="0" u="none" strike="noStrike">
                <a:highlight>
                  <a:srgbClr val="000000">
                    <a:alpha val="0"/>
                  </a:srgbClr>
                </a:highlight>
                <a:latin typeface="Simsun"/>
                <a:ea typeface="Simsun"/>
              </a:rPr>
              <a:t>当地监管机构的经验和意愿，以及发起人所在国家监管机构的态度，都会影响不同发行地点的吸引力。</a:t>
            </a:r>
            <a:endParaRPr lang="en-GB" sz="1400" b="0"/>
          </a:p>
          <a:p>
            <a:endParaRPr lang="en-GB" sz="1400"/>
          </a:p>
          <a:p>
            <a:pPr rtl="0"/>
            <a:r>
              <a:rPr lang="zh-Hans" sz="1400" b="0" i="0" u="none" strike="noStrike">
                <a:highlight>
                  <a:srgbClr val="000000">
                    <a:alpha val="0"/>
                  </a:srgbClr>
                </a:highlight>
                <a:latin typeface="Simsun"/>
                <a:ea typeface="Simsun"/>
              </a:rPr>
              <a:t>预计不同司法管辖区的管理费不会有太大差异， 不过一些司法管辖区可能会提供补贴。</a:t>
            </a:r>
            <a:endParaRPr lang="en-GB" sz="1400" b="0">
              <a:cs typeface="Arial"/>
            </a:endParaRPr>
          </a:p>
        </p:txBody>
      </p:sp>
    </p:spTree>
    <p:extLst>
      <p:ext uri="{BB962C8B-B14F-4D97-AF65-F5344CB8AC3E}">
        <p14:creationId xmlns:p14="http://schemas.microsoft.com/office/powerpoint/2010/main" val="11056274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2A9E-DBCB-4D01-A3BA-EA026FFBC587}"/>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救灾债券成本优化</a:t>
            </a:r>
          </a:p>
        </p:txBody>
      </p:sp>
      <p:sp>
        <p:nvSpPr>
          <p:cNvPr id="3" name="Text Placeholder 2">
            <a:extLst>
              <a:ext uri="{FF2B5EF4-FFF2-40B4-BE49-F238E27FC236}">
                <a16:creationId xmlns:a16="http://schemas.microsoft.com/office/drawing/2014/main" id="{FE822607-F359-473A-838B-C95D8FD88BED}"/>
              </a:ext>
            </a:extLst>
          </p:cNvPr>
          <p:cNvSpPr>
            <a:spLocks noGrp="1"/>
          </p:cNvSpPr>
          <p:nvPr>
            <p:ph type="body" sz="quarter" idx="13"/>
          </p:nvPr>
        </p:nvSpPr>
        <p:spPr/>
        <p:txBody>
          <a:bodyPr>
            <a:noAutofit/>
          </a:bodyPr>
          <a:lstStyle/>
          <a:p>
            <a:endParaRPr lang="en-GB"/>
          </a:p>
        </p:txBody>
      </p:sp>
      <p:sp>
        <p:nvSpPr>
          <p:cNvPr id="4" name="Content Placeholder 3">
            <a:extLst>
              <a:ext uri="{FF2B5EF4-FFF2-40B4-BE49-F238E27FC236}">
                <a16:creationId xmlns:a16="http://schemas.microsoft.com/office/drawing/2014/main" id="{3EAD5D0D-2B0E-4EBE-A6B9-95D2D374E44D}"/>
              </a:ext>
            </a:extLst>
          </p:cNvPr>
          <p:cNvSpPr>
            <a:spLocks noGrp="1"/>
          </p:cNvSpPr>
          <p:nvPr>
            <p:ph idx="1"/>
          </p:nvPr>
        </p:nvSpPr>
        <p:spPr>
          <a:xfrm>
            <a:off x="456211" y="2088744"/>
            <a:ext cx="8229600" cy="4389120"/>
          </a:xfrm>
        </p:spPr>
        <p:txBody>
          <a:bodyPr vert="horz" lIns="0" tIns="0" rIns="0" bIns="0" rtlCol="0" anchor="t">
            <a:noAutofit/>
          </a:bodyPr>
          <a:lstStyle/>
          <a:p>
            <a:pPr marL="285750" indent="-285750" rtl="0">
              <a:buClr>
                <a:schemeClr val="accent1"/>
              </a:buClr>
              <a:buSzPct val="125000"/>
              <a:buFont typeface="Wingdings" pitchFamily="2" charset="2"/>
              <a:buChar char="§"/>
            </a:pPr>
            <a:r>
              <a:rPr lang="zh-Hans" sz="1600" b="0" i="0" u="none" strike="noStrike">
                <a:highlight>
                  <a:srgbClr val="000000">
                    <a:alpha val="0"/>
                  </a:srgbClr>
                </a:highlight>
                <a:latin typeface="Simsun"/>
                <a:ea typeface="Simsun"/>
              </a:rPr>
              <a:t>区域性解决方案可以节省开支并提高效率，包括：</a:t>
            </a:r>
          </a:p>
        </p:txBody>
      </p:sp>
      <p:sp>
        <p:nvSpPr>
          <p:cNvPr id="5" name="Slide Number Placeholder 4">
            <a:extLst>
              <a:ext uri="{FF2B5EF4-FFF2-40B4-BE49-F238E27FC236}">
                <a16:creationId xmlns:a16="http://schemas.microsoft.com/office/drawing/2014/main" id="{D60A8AA0-8994-430C-8EBE-EE8DBE5BF012}"/>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11</a:t>
            </a:r>
            <a:endParaRPr lang="en-US"/>
          </a:p>
        </p:txBody>
      </p:sp>
      <p:graphicFrame>
        <p:nvGraphicFramePr>
          <p:cNvPr id="7" name="Table 7">
            <a:extLst>
              <a:ext uri="{FF2B5EF4-FFF2-40B4-BE49-F238E27FC236}">
                <a16:creationId xmlns:a16="http://schemas.microsoft.com/office/drawing/2014/main" id="{2E83729D-52AA-4A16-92DF-BA117D5F18FE}"/>
              </a:ext>
            </a:extLst>
          </p:cNvPr>
          <p:cNvGraphicFramePr>
            <a:graphicFrameLocks noGrp="1"/>
          </p:cNvGraphicFramePr>
          <p:nvPr>
            <p:extLst>
              <p:ext uri="{D42A27DB-BD31-4B8C-83A1-F6EECF244321}">
                <p14:modId xmlns:p14="http://schemas.microsoft.com/office/powerpoint/2010/main" val="3142748774"/>
              </p:ext>
            </p:extLst>
          </p:nvPr>
        </p:nvGraphicFramePr>
        <p:xfrm>
          <a:off x="1524000" y="2845958"/>
          <a:ext cx="6096000" cy="1421245"/>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767295843"/>
                    </a:ext>
                  </a:extLst>
                </a:gridCol>
                <a:gridCol w="2032000">
                  <a:extLst>
                    <a:ext uri="{9D8B030D-6E8A-4147-A177-3AD203B41FA5}">
                      <a16:colId xmlns:a16="http://schemas.microsoft.com/office/drawing/2014/main" val="872959602"/>
                    </a:ext>
                  </a:extLst>
                </a:gridCol>
                <a:gridCol w="2032000">
                  <a:extLst>
                    <a:ext uri="{9D8B030D-6E8A-4147-A177-3AD203B41FA5}">
                      <a16:colId xmlns:a16="http://schemas.microsoft.com/office/drawing/2014/main" val="369744800"/>
                    </a:ext>
                  </a:extLst>
                </a:gridCol>
              </a:tblGrid>
              <a:tr h="1421245">
                <a:tc>
                  <a:txBody>
                    <a:bodyPr/>
                    <a:lstStyle/>
                    <a:p>
                      <a:pPr algn="ctr" rtl="0"/>
                      <a:r>
                        <a:rPr lang="zh-CN" altLang="en-US" sz="1800" b="1" i="0" u="none" strike="noStrike" dirty="0">
                          <a:highlight>
                            <a:srgbClr val="000000">
                              <a:alpha val="0"/>
                            </a:srgbClr>
                          </a:highlight>
                          <a:latin typeface="Simsun"/>
                          <a:ea typeface="Simsun"/>
                        </a:rPr>
                        <a:t>常见</a:t>
                      </a:r>
                      <a:r>
                        <a:rPr lang="zh-Hans" sz="1800" b="1" i="0" u="none" strike="noStrike" dirty="0">
                          <a:highlight>
                            <a:srgbClr val="000000">
                              <a:alpha val="0"/>
                            </a:srgbClr>
                          </a:highlight>
                          <a:latin typeface="Simsun"/>
                          <a:ea typeface="Simsun"/>
                        </a:rPr>
                        <a:t>建模方法</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algn="ctr" rtl="0"/>
                      <a:r>
                        <a:rPr lang="zh-CN" altLang="en-US" sz="1800" b="1" i="0" u="none" strike="noStrike" dirty="0">
                          <a:highlight>
                            <a:srgbClr val="000000">
                              <a:alpha val="0"/>
                            </a:srgbClr>
                          </a:highlight>
                          <a:latin typeface="Simsun"/>
                          <a:ea typeface="Simsun"/>
                        </a:rPr>
                        <a:t>常见</a:t>
                      </a:r>
                      <a:r>
                        <a:rPr lang="zh-Hans" sz="1800" b="1" i="0" u="none" strike="noStrike" dirty="0">
                          <a:highlight>
                            <a:srgbClr val="000000">
                              <a:alpha val="0"/>
                            </a:srgbClr>
                          </a:highlight>
                          <a:latin typeface="Simsun"/>
                          <a:ea typeface="Simsun"/>
                        </a:rPr>
                        <a:t>触发机制结构</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algn="ctr" rtl="0"/>
                      <a:r>
                        <a:rPr lang="zh-CN" altLang="en-US" sz="1800" b="1" i="0" u="none" strike="noStrike" kern="1200" dirty="0">
                          <a:solidFill>
                            <a:srgbClr val="FFFFFF"/>
                          </a:solidFill>
                          <a:highlight>
                            <a:srgbClr val="000000">
                              <a:alpha val="0"/>
                            </a:srgbClr>
                          </a:highlight>
                          <a:latin typeface="Simsun"/>
                          <a:ea typeface="Simsun"/>
                          <a:cs typeface="+mn-cs"/>
                        </a:rPr>
                        <a:t>常见</a:t>
                      </a:r>
                      <a:r>
                        <a:rPr lang="zh-Hans" sz="1800" b="1" i="0" u="none" strike="noStrike" kern="1200" dirty="0">
                          <a:solidFill>
                            <a:srgbClr val="FFFFFF"/>
                          </a:solidFill>
                          <a:highlight>
                            <a:srgbClr val="000000">
                              <a:alpha val="0"/>
                            </a:srgbClr>
                          </a:highlight>
                          <a:latin typeface="Simsun"/>
                          <a:ea typeface="Simsun"/>
                          <a:cs typeface="+mn-cs"/>
                        </a:rPr>
                        <a:t>文件</a:t>
                      </a:r>
                      <a:endParaRPr lang="en-GB"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4270561123"/>
                  </a:ext>
                </a:extLst>
              </a:tr>
            </a:tbl>
          </a:graphicData>
        </a:graphic>
      </p:graphicFrame>
      <p:graphicFrame>
        <p:nvGraphicFramePr>
          <p:cNvPr id="8" name="Table 7">
            <a:extLst>
              <a:ext uri="{FF2B5EF4-FFF2-40B4-BE49-F238E27FC236}">
                <a16:creationId xmlns:a16="http://schemas.microsoft.com/office/drawing/2014/main" id="{935D6146-D86B-4D2E-8A54-E1CE9A91EB94}"/>
              </a:ext>
            </a:extLst>
          </p:cNvPr>
          <p:cNvGraphicFramePr>
            <a:graphicFrameLocks noGrp="1"/>
          </p:cNvGraphicFramePr>
          <p:nvPr>
            <p:extLst>
              <p:ext uri="{D42A27DB-BD31-4B8C-83A1-F6EECF244321}">
                <p14:modId xmlns:p14="http://schemas.microsoft.com/office/powerpoint/2010/main" val="793045846"/>
              </p:ext>
            </p:extLst>
          </p:nvPr>
        </p:nvGraphicFramePr>
        <p:xfrm>
          <a:off x="2540000" y="4294912"/>
          <a:ext cx="4064000" cy="1421245"/>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767295843"/>
                    </a:ext>
                  </a:extLst>
                </a:gridCol>
                <a:gridCol w="2032000">
                  <a:extLst>
                    <a:ext uri="{9D8B030D-6E8A-4147-A177-3AD203B41FA5}">
                      <a16:colId xmlns:a16="http://schemas.microsoft.com/office/drawing/2014/main" val="872959602"/>
                    </a:ext>
                  </a:extLst>
                </a:gridCol>
              </a:tblGrid>
              <a:tr h="1421245">
                <a:tc>
                  <a:txBody>
                    <a:bodyPr/>
                    <a:lstStyle/>
                    <a:p>
                      <a:pPr algn="ctr" rtl="0"/>
                      <a:r>
                        <a:rPr lang="zh-Hans" sz="1800" b="1" i="0" u="none" strike="noStrike" dirty="0">
                          <a:highlight>
                            <a:srgbClr val="000000">
                              <a:alpha val="0"/>
                            </a:srgbClr>
                          </a:highlight>
                          <a:latin typeface="Simsun"/>
                          <a:ea typeface="Simsun"/>
                        </a:rPr>
                        <a:t>发行效率</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solidFill>
                  </a:tcPr>
                </a:tc>
                <a:tc>
                  <a:txBody>
                    <a:bodyPr/>
                    <a:lstStyle/>
                    <a:p>
                      <a:pPr algn="ctr" rtl="0"/>
                      <a:r>
                        <a:rPr lang="zh-Hans" sz="1800" b="1" i="0" u="none" strike="noStrike" dirty="0">
                          <a:highlight>
                            <a:srgbClr val="000000">
                              <a:alpha val="0"/>
                            </a:srgbClr>
                          </a:highlight>
                          <a:latin typeface="Simsun"/>
                          <a:ea typeface="Simsun"/>
                        </a:rPr>
                        <a:t>结构多样化</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4270561123"/>
                  </a:ext>
                </a:extLst>
              </a:tr>
            </a:tbl>
          </a:graphicData>
        </a:graphic>
      </p:graphicFrame>
    </p:spTree>
    <p:extLst>
      <p:ext uri="{BB962C8B-B14F-4D97-AF65-F5344CB8AC3E}">
        <p14:creationId xmlns:p14="http://schemas.microsoft.com/office/powerpoint/2010/main" val="15513377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722F2-4200-411D-8712-9B1128AFA182}"/>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CAREC救灾债券的风险建模</a:t>
            </a:r>
          </a:p>
        </p:txBody>
      </p:sp>
      <p:sp>
        <p:nvSpPr>
          <p:cNvPr id="4" name="Slide Number Placeholder 3">
            <a:extLst>
              <a:ext uri="{FF2B5EF4-FFF2-40B4-BE49-F238E27FC236}">
                <a16:creationId xmlns:a16="http://schemas.microsoft.com/office/drawing/2014/main" id="{36B1B96F-FDB9-438B-AFE6-69A4213ED05C}"/>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12</a:t>
            </a:r>
            <a:endParaRPr lang="en-US"/>
          </a:p>
        </p:txBody>
      </p:sp>
      <p:sp>
        <p:nvSpPr>
          <p:cNvPr id="5" name="Footer Placeholder 4">
            <a:extLst>
              <a:ext uri="{FF2B5EF4-FFF2-40B4-BE49-F238E27FC236}">
                <a16:creationId xmlns:a16="http://schemas.microsoft.com/office/drawing/2014/main" id="{89EBC8FB-445C-4A82-B3AE-3A8C9AFE6C32}"/>
              </a:ext>
            </a:extLst>
          </p:cNvPr>
          <p:cNvSpPr>
            <a:spLocks noGrp="1"/>
          </p:cNvSpPr>
          <p:nvPr>
            <p:ph type="ftr" sz="quarter" idx="3"/>
          </p:nvPr>
        </p:nvSpPr>
        <p:spPr/>
        <p:txBody>
          <a:bodyPr>
            <a:noAutofit/>
          </a:bodyPr>
          <a:lstStyle/>
          <a:p>
            <a:pPr rtl="0"/>
            <a:r>
              <a:rPr lang="zh-Hans" sz="600" b="0" i="0" u="none" strike="noStrike">
                <a:highlight>
                  <a:srgbClr val="000000">
                    <a:alpha val="0"/>
                  </a:srgbClr>
                </a:highlight>
                <a:latin typeface="Simsun"/>
                <a:ea typeface="Simsun"/>
              </a:rPr>
              <a:t>© 2022 韬睿惠悦公司。保留所有权利。专有和保密信息。仅供韦莱韬悦公司和韦莱韬悦公司客户使用。</a:t>
            </a:r>
            <a:endParaRPr lang="en-US"/>
          </a:p>
        </p:txBody>
      </p:sp>
    </p:spTree>
    <p:extLst>
      <p:ext uri="{BB962C8B-B14F-4D97-AF65-F5344CB8AC3E}">
        <p14:creationId xmlns:p14="http://schemas.microsoft.com/office/powerpoint/2010/main" val="18821519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037B-9C56-4690-98FC-3FE3709950B1}"/>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建模内容是什么？</a:t>
            </a:r>
            <a:endParaRPr lang="en-US"/>
          </a:p>
        </p:txBody>
      </p:sp>
      <p:sp>
        <p:nvSpPr>
          <p:cNvPr id="3" name="Text Placeholder 2">
            <a:extLst>
              <a:ext uri="{FF2B5EF4-FFF2-40B4-BE49-F238E27FC236}">
                <a16:creationId xmlns:a16="http://schemas.microsoft.com/office/drawing/2014/main" id="{91A66713-EBD1-4169-91BB-B7692EEAD752}"/>
              </a:ext>
            </a:extLst>
          </p:cNvPr>
          <p:cNvSpPr>
            <a:spLocks noGrp="1"/>
          </p:cNvSpPr>
          <p:nvPr>
            <p:ph type="body" sz="quarter" idx="13"/>
          </p:nvPr>
        </p:nvSpPr>
        <p:spPr/>
        <p:txBody>
          <a:bodyPr>
            <a:noAutofit/>
          </a:bodyPr>
          <a:lstStyle/>
          <a:p>
            <a:endParaRPr lang="en-US"/>
          </a:p>
        </p:txBody>
      </p:sp>
      <p:sp>
        <p:nvSpPr>
          <p:cNvPr id="5" name="Slide Number Placeholder 4">
            <a:extLst>
              <a:ext uri="{FF2B5EF4-FFF2-40B4-BE49-F238E27FC236}">
                <a16:creationId xmlns:a16="http://schemas.microsoft.com/office/drawing/2014/main" id="{6D94BB17-847B-4351-8976-AB20802701B2}"/>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13</a:t>
            </a:r>
            <a:endParaRPr lang="en-US"/>
          </a:p>
        </p:txBody>
      </p:sp>
      <p:sp>
        <p:nvSpPr>
          <p:cNvPr id="6" name="TextBox 5">
            <a:extLst>
              <a:ext uri="{FF2B5EF4-FFF2-40B4-BE49-F238E27FC236}">
                <a16:creationId xmlns:a16="http://schemas.microsoft.com/office/drawing/2014/main" id="{436999F0-4CB3-498F-930A-1F0B553E2A1D}"/>
              </a:ext>
            </a:extLst>
          </p:cNvPr>
          <p:cNvSpPr txBox="1"/>
          <p:nvPr/>
        </p:nvSpPr>
        <p:spPr>
          <a:xfrm>
            <a:off x="1971477" y="1192888"/>
            <a:ext cx="6715324" cy="677108"/>
          </a:xfrm>
          <a:prstGeom prst="rect">
            <a:avLst/>
          </a:prstGeom>
          <a:solidFill>
            <a:srgbClr val="EFEEDE"/>
          </a:solidFill>
        </p:spPr>
        <p:txBody>
          <a:bodyPr wrap="square">
            <a:spAutoFit/>
          </a:bodyPr>
          <a:lstStyle/>
          <a:p>
            <a:pPr>
              <a:buClr>
                <a:schemeClr val="accent1"/>
              </a:buClr>
              <a:buSzPct val="125000"/>
            </a:pPr>
            <a:endParaRPr lang="en-GB" sz="1000" b="0" dirty="0"/>
          </a:p>
          <a:p>
            <a:pPr>
              <a:buClr>
                <a:schemeClr val="accent1"/>
              </a:buClr>
              <a:buSzPct val="125000"/>
            </a:pPr>
            <a:r>
              <a:rPr lang="zh-Hans" sz="1800" b="0" i="0" u="none" strike="noStrike" dirty="0">
                <a:highlight>
                  <a:srgbClr val="000000">
                    <a:alpha val="0"/>
                  </a:srgbClr>
                </a:highlight>
                <a:latin typeface="Simsun"/>
                <a:ea typeface="Simsun"/>
              </a:rPr>
              <a:t>所包含的灾害种类为洪水和地震</a:t>
            </a:r>
            <a:r>
              <a:rPr lang="zh-CN" altLang="en-US" sz="1800" b="0" i="0" u="none" strike="noStrike" dirty="0">
                <a:highlight>
                  <a:srgbClr val="000000">
                    <a:alpha val="0"/>
                  </a:srgbClr>
                </a:highlight>
                <a:latin typeface="Simsun"/>
                <a:ea typeface="Simsun"/>
              </a:rPr>
              <a:t>。</a:t>
            </a:r>
            <a:endParaRPr lang="en-GB" b="0" dirty="0"/>
          </a:p>
          <a:p>
            <a:pPr>
              <a:buClr>
                <a:schemeClr val="accent1"/>
              </a:buClr>
              <a:buSzPct val="125000"/>
            </a:pPr>
            <a:endParaRPr lang="en-GB" sz="1000" b="0" dirty="0"/>
          </a:p>
        </p:txBody>
      </p:sp>
      <p:sp>
        <p:nvSpPr>
          <p:cNvPr id="7" name="TextBox 6">
            <a:extLst>
              <a:ext uri="{FF2B5EF4-FFF2-40B4-BE49-F238E27FC236}">
                <a16:creationId xmlns:a16="http://schemas.microsoft.com/office/drawing/2014/main" id="{F6840D9A-6243-4AC9-B3E3-159E65FA427D}"/>
              </a:ext>
            </a:extLst>
          </p:cNvPr>
          <p:cNvSpPr txBox="1"/>
          <p:nvPr/>
        </p:nvSpPr>
        <p:spPr>
          <a:xfrm>
            <a:off x="1971479" y="2022358"/>
            <a:ext cx="6715323" cy="1231106"/>
          </a:xfrm>
          <a:prstGeom prst="rect">
            <a:avLst/>
          </a:prstGeom>
          <a:solidFill>
            <a:srgbClr val="C8D7DF"/>
          </a:solidFill>
        </p:spPr>
        <p:txBody>
          <a:bodyPr wrap="square">
            <a:spAutoFit/>
          </a:bodyPr>
          <a:lstStyle/>
          <a:p>
            <a:pPr>
              <a:buClr>
                <a:schemeClr val="accent1"/>
              </a:buClr>
              <a:buSzPct val="125000"/>
            </a:pPr>
            <a:endParaRPr lang="en-GB" sz="1000" b="0" dirty="0"/>
          </a:p>
          <a:p>
            <a:pPr>
              <a:buClr>
                <a:schemeClr val="accent1"/>
              </a:buClr>
              <a:buSzPct val="125000"/>
            </a:pPr>
            <a:r>
              <a:rPr lang="zh-Hans" sz="1800" b="0" i="0" u="none" strike="noStrike" dirty="0">
                <a:highlight>
                  <a:srgbClr val="000000">
                    <a:alpha val="0"/>
                  </a:srgbClr>
                </a:highlight>
                <a:latin typeface="Simsun"/>
                <a:ea typeface="Simsun"/>
              </a:rPr>
              <a:t>该风险模型使用的数据与在灾害风险管理接口（DRMI）这一技术援助项目下，为CAREC成员国开发的风险可视化和分析工具提供支持的数据相同</a:t>
            </a:r>
            <a:endParaRPr lang="en-GB" b="0" dirty="0"/>
          </a:p>
          <a:p>
            <a:pPr>
              <a:buClr>
                <a:schemeClr val="accent1"/>
              </a:buClr>
              <a:buSzPct val="125000"/>
            </a:pPr>
            <a:endParaRPr lang="en-GB" sz="1000" b="0" dirty="0"/>
          </a:p>
        </p:txBody>
      </p:sp>
      <p:sp>
        <p:nvSpPr>
          <p:cNvPr id="8" name="TextBox 7">
            <a:extLst>
              <a:ext uri="{FF2B5EF4-FFF2-40B4-BE49-F238E27FC236}">
                <a16:creationId xmlns:a16="http://schemas.microsoft.com/office/drawing/2014/main" id="{46233EBC-48FE-4B45-BA0D-E1220A98FD22}"/>
              </a:ext>
            </a:extLst>
          </p:cNvPr>
          <p:cNvSpPr txBox="1"/>
          <p:nvPr/>
        </p:nvSpPr>
        <p:spPr>
          <a:xfrm>
            <a:off x="1971477" y="3397576"/>
            <a:ext cx="6715323" cy="954107"/>
          </a:xfrm>
          <a:prstGeom prst="rect">
            <a:avLst/>
          </a:prstGeom>
          <a:solidFill>
            <a:srgbClr val="D9E6DC"/>
          </a:solidFill>
        </p:spPr>
        <p:txBody>
          <a:bodyPr wrap="square">
            <a:spAutoFit/>
          </a:bodyPr>
          <a:lstStyle/>
          <a:p>
            <a:pPr>
              <a:buClr>
                <a:schemeClr val="accent1"/>
              </a:buClr>
              <a:buSzPct val="125000"/>
            </a:pPr>
            <a:endParaRPr lang="en-GB" sz="1000" dirty="0"/>
          </a:p>
          <a:p>
            <a:pPr>
              <a:buClr>
                <a:schemeClr val="accent1"/>
              </a:buClr>
              <a:buSzPct val="125000"/>
            </a:pPr>
            <a:r>
              <a:rPr lang="zh-Hans" sz="1800" b="0" i="0" u="none" strike="noStrike" dirty="0">
                <a:highlight>
                  <a:srgbClr val="000000">
                    <a:alpha val="0"/>
                  </a:srgbClr>
                </a:highlight>
                <a:latin typeface="Simsun"/>
                <a:ea typeface="Simsun"/>
              </a:rPr>
              <a:t>然而，由于DRB通常期限为3年，因此建模也包含3年，每一年都是独立的</a:t>
            </a:r>
            <a:endParaRPr lang="en-GB" b="0" dirty="0">
              <a:cs typeface="Arial"/>
            </a:endParaRPr>
          </a:p>
          <a:p>
            <a:pPr>
              <a:buClr>
                <a:schemeClr val="accent1"/>
              </a:buClr>
              <a:buSzPct val="125000"/>
            </a:pPr>
            <a:endParaRPr lang="en-GB" sz="1000" b="0" dirty="0"/>
          </a:p>
        </p:txBody>
      </p:sp>
      <p:sp>
        <p:nvSpPr>
          <p:cNvPr id="9" name="TextBox 8">
            <a:extLst>
              <a:ext uri="{FF2B5EF4-FFF2-40B4-BE49-F238E27FC236}">
                <a16:creationId xmlns:a16="http://schemas.microsoft.com/office/drawing/2014/main" id="{C64FAF7F-81E5-4F1D-85A1-57762E1B27F3}"/>
              </a:ext>
            </a:extLst>
          </p:cNvPr>
          <p:cNvSpPr txBox="1"/>
          <p:nvPr/>
        </p:nvSpPr>
        <p:spPr>
          <a:xfrm>
            <a:off x="1971478" y="4518878"/>
            <a:ext cx="6715323" cy="1508105"/>
          </a:xfrm>
          <a:prstGeom prst="rect">
            <a:avLst/>
          </a:prstGeom>
          <a:solidFill>
            <a:srgbClr val="DDD0CF"/>
          </a:solidFill>
        </p:spPr>
        <p:txBody>
          <a:bodyPr wrap="square">
            <a:spAutoFit/>
          </a:bodyPr>
          <a:lstStyle/>
          <a:p>
            <a:pPr>
              <a:buClr>
                <a:schemeClr val="accent1"/>
              </a:buClr>
              <a:buSzPct val="125000"/>
            </a:pPr>
            <a:endParaRPr lang="en-GB" sz="1000" b="0" dirty="0"/>
          </a:p>
          <a:p>
            <a:pPr>
              <a:buClr>
                <a:schemeClr val="accent1"/>
              </a:buClr>
              <a:buSzPct val="125000"/>
            </a:pPr>
            <a:r>
              <a:rPr lang="zh-Hans" sz="1800" b="0" i="0" u="none" strike="noStrike" dirty="0">
                <a:highlight>
                  <a:srgbClr val="000000">
                    <a:alpha val="0"/>
                  </a:srgbClr>
                </a:highlight>
                <a:latin typeface="Simsun"/>
                <a:ea typeface="Simsun"/>
              </a:rPr>
              <a:t>与通常提供恢复保额选项的保险不同，DRB是"一次性的"，保险限额（或担保额）一旦用完就没有了。资金耗尽后就无法继续赔付风险保证金，因此建模时要考虑到每年支付的平均风险保证金以及支出的赔付款。</a:t>
            </a:r>
            <a:endParaRPr lang="en-GB" b="0" dirty="0"/>
          </a:p>
          <a:p>
            <a:pPr>
              <a:buClr>
                <a:schemeClr val="accent1"/>
              </a:buClr>
              <a:buSzPct val="125000"/>
            </a:pPr>
            <a:endParaRPr lang="en-GB" sz="1000" b="0" dirty="0"/>
          </a:p>
        </p:txBody>
      </p:sp>
      <p:pic>
        <p:nvPicPr>
          <p:cNvPr id="10" name="Graphic 9" descr="Target with solid fill">
            <a:extLst>
              <a:ext uri="{FF2B5EF4-FFF2-40B4-BE49-F238E27FC236}">
                <a16:creationId xmlns:a16="http://schemas.microsoft.com/office/drawing/2014/main" id="{78047953-7D0E-4FE0-A285-248C0C6FCD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208" y="2339064"/>
            <a:ext cx="914400" cy="914400"/>
          </a:xfrm>
          <a:prstGeom prst="rect">
            <a:avLst/>
          </a:prstGeom>
        </p:spPr>
      </p:pic>
      <p:pic>
        <p:nvPicPr>
          <p:cNvPr id="11" name="Graphic 10" descr="Line arrow: Rotate left with solid fill">
            <a:extLst>
              <a:ext uri="{FF2B5EF4-FFF2-40B4-BE49-F238E27FC236}">
                <a16:creationId xmlns:a16="http://schemas.microsoft.com/office/drawing/2014/main" id="{F241D8AD-C7F6-45F3-9C28-F7C74447A7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208" y="4831119"/>
            <a:ext cx="914400" cy="914400"/>
          </a:xfrm>
          <a:prstGeom prst="rect">
            <a:avLst/>
          </a:prstGeom>
        </p:spPr>
      </p:pic>
      <p:pic>
        <p:nvPicPr>
          <p:cNvPr id="12" name="Graphic 11" descr="Warning with solid fill">
            <a:extLst>
              <a:ext uri="{FF2B5EF4-FFF2-40B4-BE49-F238E27FC236}">
                <a16:creationId xmlns:a16="http://schemas.microsoft.com/office/drawing/2014/main" id="{E335CA2C-81A6-4305-BB73-F5DABBC46E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8208" y="1010746"/>
            <a:ext cx="914400" cy="914400"/>
          </a:xfrm>
          <a:prstGeom prst="rect">
            <a:avLst/>
          </a:prstGeom>
        </p:spPr>
      </p:pic>
      <p:pic>
        <p:nvPicPr>
          <p:cNvPr id="13" name="Graphic 12" descr="Branching diagram with solid fill">
            <a:extLst>
              <a:ext uri="{FF2B5EF4-FFF2-40B4-BE49-F238E27FC236}">
                <a16:creationId xmlns:a16="http://schemas.microsoft.com/office/drawing/2014/main" id="{0A65127E-93E2-4CD7-BAE1-29B93CDE5E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8208" y="3583161"/>
            <a:ext cx="914400" cy="914400"/>
          </a:xfrm>
          <a:prstGeom prst="rect">
            <a:avLst/>
          </a:prstGeom>
        </p:spPr>
      </p:pic>
      <p:sp>
        <p:nvSpPr>
          <p:cNvPr id="15" name="Content Placeholder 14">
            <a:extLst>
              <a:ext uri="{FF2B5EF4-FFF2-40B4-BE49-F238E27FC236}">
                <a16:creationId xmlns:a16="http://schemas.microsoft.com/office/drawing/2014/main" id="{39933E69-3850-4275-83EB-67B822C3B7E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387824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A1D2E5-D12C-4DB0-9AF5-EBDA9BA46143}"/>
              </a:ext>
            </a:extLst>
          </p:cNvPr>
          <p:cNvSpPr/>
          <p:nvPr/>
        </p:nvSpPr>
        <p:spPr>
          <a:xfrm>
            <a:off x="457200" y="1346221"/>
            <a:ext cx="3617495" cy="4632028"/>
          </a:xfrm>
          <a:prstGeom prst="rect">
            <a:avLst/>
          </a:prstGeom>
          <a:solidFill>
            <a:srgbClr val="D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2B6BFD-2F79-4993-8380-0DE81424A08F}"/>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定价假设</a:t>
            </a:r>
            <a:endParaRPr lang="en-US"/>
          </a:p>
        </p:txBody>
      </p:sp>
      <p:sp>
        <p:nvSpPr>
          <p:cNvPr id="3" name="Text Placeholder 2">
            <a:extLst>
              <a:ext uri="{FF2B5EF4-FFF2-40B4-BE49-F238E27FC236}">
                <a16:creationId xmlns:a16="http://schemas.microsoft.com/office/drawing/2014/main" id="{3F9CD414-0210-47D4-8DF7-AC1690295007}"/>
              </a:ext>
            </a:extLst>
          </p:cNvPr>
          <p:cNvSpPr>
            <a:spLocks noGrp="1"/>
          </p:cNvSpPr>
          <p:nvPr>
            <p:ph type="body" sz="quarter" idx="13"/>
          </p:nvPr>
        </p:nvSpPr>
        <p:spPr/>
        <p:txBody>
          <a:bodyPr>
            <a:noAutofit/>
          </a:bodyPr>
          <a:lstStyle/>
          <a:p>
            <a:endParaRPr lang="en-US"/>
          </a:p>
        </p:txBody>
      </p:sp>
      <p:sp>
        <p:nvSpPr>
          <p:cNvPr id="4" name="Content Placeholder 3">
            <a:extLst>
              <a:ext uri="{FF2B5EF4-FFF2-40B4-BE49-F238E27FC236}">
                <a16:creationId xmlns:a16="http://schemas.microsoft.com/office/drawing/2014/main" id="{21445966-756C-47DA-A537-C8507CFDB964}"/>
              </a:ext>
            </a:extLst>
          </p:cNvPr>
          <p:cNvSpPr>
            <a:spLocks noGrp="1"/>
          </p:cNvSpPr>
          <p:nvPr>
            <p:ph idx="1"/>
          </p:nvPr>
        </p:nvSpPr>
        <p:spPr>
          <a:xfrm>
            <a:off x="668978" y="1574990"/>
            <a:ext cx="3213212" cy="3333893"/>
          </a:xfrm>
        </p:spPr>
        <p:txBody>
          <a:bodyPr vert="horz" lIns="0" tIns="0" rIns="0" bIns="0" rtlCol="0" anchor="t">
            <a:noAutofit/>
          </a:bodyPr>
          <a:lstStyle/>
          <a:p>
            <a:pPr marL="285750" indent="-285750" rtl="0">
              <a:buClr>
                <a:schemeClr val="accent1"/>
              </a:buClr>
              <a:buSzPct val="125000"/>
              <a:buFont typeface="Wingdings" pitchFamily="2" charset="2"/>
              <a:buChar char="§"/>
            </a:pPr>
            <a:r>
              <a:rPr lang="zh-Hans" sz="1800" b="0" i="0" u="none" strike="noStrike" dirty="0">
                <a:highlight>
                  <a:srgbClr val="000000">
                    <a:alpha val="0"/>
                  </a:srgbClr>
                </a:highlight>
                <a:latin typeface="Simsun"/>
                <a:ea typeface="Simsun"/>
              </a:rPr>
              <a:t>代表DRB风险保证金和平均预期回收率之间关系的价格乘数被定为1.8，这</a:t>
            </a:r>
            <a:r>
              <a:rPr lang="zh-Hans" sz="1800" b="0" i="0" u="none" strike="noStrike" dirty="0">
                <a:highlight>
                  <a:srgbClr val="000000">
                    <a:alpha val="0"/>
                  </a:srgbClr>
                </a:highlight>
                <a:latin typeface="Simsun"/>
                <a:ea typeface="Simsun"/>
                <a:cs typeface="Arial"/>
              </a:rPr>
              <a:t>与世界银行2019年为菲律宾发行的经济资本占用票据一致*</a:t>
            </a:r>
            <a:endParaRPr lang="en-US" b="0" dirty="0"/>
          </a:p>
          <a:p>
            <a:pPr marL="285750" lvl="1" indent="-285750" rtl="0">
              <a:buClr>
                <a:schemeClr val="accent1"/>
              </a:buClr>
              <a:buSzPct val="125000"/>
              <a:buFont typeface="Wingdings" pitchFamily="2" charset="2"/>
              <a:buChar char="§"/>
            </a:pPr>
            <a:r>
              <a:rPr lang="zh-Hans" sz="1800" b="0" i="0" u="none" strike="noStrike" dirty="0">
                <a:highlight>
                  <a:srgbClr val="000000">
                    <a:alpha val="0"/>
                  </a:srgbClr>
                </a:highlight>
                <a:latin typeface="Simsun"/>
                <a:ea typeface="Simsun"/>
              </a:rPr>
              <a:t>规模较大的DRB通常</a:t>
            </a:r>
            <a:r>
              <a:rPr lang="zh-CN" altLang="en-US" sz="1800" b="0" i="0" u="none" strike="noStrike" dirty="0">
                <a:highlight>
                  <a:srgbClr val="000000">
                    <a:alpha val="0"/>
                  </a:srgbClr>
                </a:highlight>
                <a:latin typeface="Simsun"/>
                <a:ea typeface="Simsun"/>
              </a:rPr>
              <a:t>会被</a:t>
            </a:r>
            <a:r>
              <a:rPr lang="zh-Hans" sz="1800" b="0" i="0" u="none" strike="noStrike" dirty="0">
                <a:highlight>
                  <a:srgbClr val="000000">
                    <a:alpha val="0"/>
                  </a:srgbClr>
                </a:highlight>
                <a:latin typeface="Simsun"/>
                <a:ea typeface="Simsun"/>
              </a:rPr>
              <a:t>进行分割（切成小块）以方便发行，并吸引不同需求的投资者</a:t>
            </a:r>
            <a:endParaRPr lang="en-GB" sz="1800" b="0" dirty="0">
              <a:cs typeface="Arial"/>
            </a:endParaRPr>
          </a:p>
          <a:p>
            <a:pPr marL="285750" lvl="1" indent="-285750" rtl="0">
              <a:buClr>
                <a:schemeClr val="accent1"/>
              </a:buClr>
              <a:buSzPct val="125000"/>
              <a:buFont typeface="Wingdings" pitchFamily="2" charset="2"/>
              <a:buChar char="§"/>
            </a:pPr>
            <a:r>
              <a:rPr lang="zh-Hans" sz="1800" b="0" i="0" u="none" strike="noStrike" dirty="0">
                <a:highlight>
                  <a:srgbClr val="000000">
                    <a:alpha val="0"/>
                  </a:srgbClr>
                </a:highlight>
                <a:latin typeface="Simsun"/>
                <a:ea typeface="Simsun"/>
                <a:cs typeface="Arial"/>
              </a:rPr>
              <a:t>各国债券结构的预期年损失通常为担保额的3%至5%</a:t>
            </a:r>
            <a:endParaRPr lang="en-US" sz="1800" dirty="0">
              <a:effectLst/>
              <a:latin typeface="Arial"/>
              <a:ea typeface="Calibri" panose="020F0502020204030204" pitchFamily="34" charset="0"/>
              <a:cs typeface="Arial"/>
            </a:endParaRPr>
          </a:p>
          <a:p>
            <a:pPr marL="285750" lvl="1" indent="-285750" rtl="0">
              <a:buClr>
                <a:schemeClr val="accent1"/>
              </a:buClr>
              <a:buSzPct val="125000"/>
              <a:buFont typeface="Wingdings" pitchFamily="2" charset="2"/>
              <a:buChar char="§"/>
            </a:pPr>
            <a:r>
              <a:rPr lang="zh-Hans" sz="1800" b="0" i="0" u="none" strike="noStrike" dirty="0">
                <a:highlight>
                  <a:srgbClr val="000000">
                    <a:alpha val="0"/>
                  </a:srgbClr>
                </a:highlight>
                <a:latin typeface="Simsun"/>
                <a:ea typeface="Simsun"/>
                <a:cs typeface="Arial"/>
              </a:rPr>
              <a:t>波动性较大但预期损失较小的债券/分割债券，市场债券乘数较高</a:t>
            </a:r>
            <a:endParaRPr lang="en-GB" sz="1800" b="0" dirty="0">
              <a:cs typeface="Arial"/>
            </a:endParaRPr>
          </a:p>
          <a:p>
            <a:endParaRPr lang="en-US" dirty="0"/>
          </a:p>
        </p:txBody>
      </p:sp>
      <p:sp>
        <p:nvSpPr>
          <p:cNvPr id="5" name="Slide Number Placeholder 4">
            <a:extLst>
              <a:ext uri="{FF2B5EF4-FFF2-40B4-BE49-F238E27FC236}">
                <a16:creationId xmlns:a16="http://schemas.microsoft.com/office/drawing/2014/main" id="{5B142A2A-7F89-4C1B-9537-DE46F8315909}"/>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14</a:t>
            </a:r>
            <a:endParaRPr lang="en-US"/>
          </a:p>
        </p:txBody>
      </p:sp>
      <p:sp>
        <p:nvSpPr>
          <p:cNvPr id="8" name="TextBox 7">
            <a:extLst>
              <a:ext uri="{FF2B5EF4-FFF2-40B4-BE49-F238E27FC236}">
                <a16:creationId xmlns:a16="http://schemas.microsoft.com/office/drawing/2014/main" id="{87EEBA81-6AD7-4507-A645-1A1028CE89C1}"/>
              </a:ext>
            </a:extLst>
          </p:cNvPr>
          <p:cNvSpPr txBox="1"/>
          <p:nvPr/>
        </p:nvSpPr>
        <p:spPr>
          <a:xfrm>
            <a:off x="457200" y="5978249"/>
            <a:ext cx="8229600" cy="261610"/>
          </a:xfrm>
          <a:prstGeom prst="rect">
            <a:avLst/>
          </a:prstGeom>
          <a:noFill/>
        </p:spPr>
        <p:txBody>
          <a:bodyPr wrap="square" rtlCol="0">
            <a:noAutofit/>
          </a:bodyPr>
          <a:lstStyle/>
          <a:p>
            <a:pPr rtl="0"/>
            <a:r>
              <a:rPr lang="zh-Hans" sz="1100" b="0" i="0" u="sng" strike="noStrike">
                <a:solidFill>
                  <a:srgbClr val="0000FF"/>
                </a:solidFill>
                <a:highlight>
                  <a:srgbClr val="000000">
                    <a:alpha val="0"/>
                  </a:srgbClr>
                </a:highlight>
                <a:latin typeface="Simsun"/>
                <a:ea typeface="Simsun"/>
                <a:hlinkClick r:id="rId2"/>
              </a:rPr>
              <a:t>*https://www.artemis.bm/deal-directory/ibrd-car-123-124/</a:t>
            </a:r>
            <a:endParaRPr lang="en-US" sz="1100"/>
          </a:p>
        </p:txBody>
      </p:sp>
      <p:pic>
        <p:nvPicPr>
          <p:cNvPr id="9" name="Picture 8">
            <a:extLst>
              <a:ext uri="{FF2B5EF4-FFF2-40B4-BE49-F238E27FC236}">
                <a16:creationId xmlns:a16="http://schemas.microsoft.com/office/drawing/2014/main" id="{47C65365-5EA7-4E66-B316-5A206151A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111909" y="1376719"/>
            <a:ext cx="4574891" cy="4601530"/>
          </a:xfrm>
          <a:prstGeom prst="rect">
            <a:avLst/>
          </a:prstGeom>
          <a:noFill/>
          <a:ln>
            <a:noFill/>
          </a:ln>
        </p:spPr>
      </p:pic>
    </p:spTree>
    <p:extLst>
      <p:ext uri="{BB962C8B-B14F-4D97-AF65-F5344CB8AC3E}">
        <p14:creationId xmlns:p14="http://schemas.microsoft.com/office/powerpoint/2010/main" val="244084523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D291A-0B98-4671-9762-E6008170ACF5}"/>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DRB赔付结构</a:t>
            </a:r>
          </a:p>
        </p:txBody>
      </p:sp>
      <p:sp>
        <p:nvSpPr>
          <p:cNvPr id="3" name="Text Placeholder 2">
            <a:extLst>
              <a:ext uri="{FF2B5EF4-FFF2-40B4-BE49-F238E27FC236}">
                <a16:creationId xmlns:a16="http://schemas.microsoft.com/office/drawing/2014/main" id="{7CF84504-E7EF-4318-9649-0ABA0E9322D7}"/>
              </a:ext>
            </a:extLst>
          </p:cNvPr>
          <p:cNvSpPr>
            <a:spLocks noGrp="1"/>
          </p:cNvSpPr>
          <p:nvPr>
            <p:ph type="body" sz="quarter" idx="13"/>
          </p:nvPr>
        </p:nvSpPr>
        <p:spPr/>
        <p:txBody>
          <a:bodyPr>
            <a:noAutofit/>
          </a:bodyPr>
          <a:lstStyle/>
          <a:p>
            <a:endParaRPr lang="en-US"/>
          </a:p>
        </p:txBody>
      </p:sp>
      <p:sp>
        <p:nvSpPr>
          <p:cNvPr id="4" name="Content Placeholder 3">
            <a:extLst>
              <a:ext uri="{FF2B5EF4-FFF2-40B4-BE49-F238E27FC236}">
                <a16:creationId xmlns:a16="http://schemas.microsoft.com/office/drawing/2014/main" id="{B7D1BAC3-72A7-4445-BC2D-EB6CF750C139}"/>
              </a:ext>
            </a:extLst>
          </p:cNvPr>
          <p:cNvSpPr>
            <a:spLocks noGrp="1"/>
          </p:cNvSpPr>
          <p:nvPr>
            <p:ph idx="1"/>
          </p:nvPr>
        </p:nvSpPr>
        <p:spPr>
          <a:xfrm>
            <a:off x="457200" y="1317171"/>
            <a:ext cx="8229600" cy="4389120"/>
          </a:xfrm>
        </p:spPr>
        <p:txBody>
          <a:bodyPr vert="horz" lIns="0" tIns="0" rIns="0" bIns="0" rtlCol="0" anchor="t">
            <a:noAutofit/>
          </a:bodyPr>
          <a:lstStyle/>
          <a:p>
            <a:pPr marL="285750" indent="-285750" rtl="0">
              <a:buClr>
                <a:schemeClr val="accent1"/>
              </a:buClr>
              <a:buSzPct val="125000"/>
              <a:buFont typeface="Wingdings" pitchFamily="2" charset="2"/>
              <a:buChar char="§"/>
            </a:pPr>
            <a:r>
              <a:rPr lang="zh-Hans" sz="1800" b="0" i="0" u="none" strike="noStrike" dirty="0">
                <a:highlight>
                  <a:srgbClr val="000000">
                    <a:alpha val="0"/>
                  </a:srgbClr>
                </a:highlight>
                <a:latin typeface="Simsun"/>
                <a:ea typeface="Simsun"/>
              </a:rPr>
              <a:t>假定DRB的触发因素和政策条款与各国从现有区域应急响应机构处购买的参数保险政策相同</a:t>
            </a:r>
            <a:endParaRPr lang="en-GB" b="0" dirty="0">
              <a:cs typeface="Arial"/>
            </a:endParaRPr>
          </a:p>
          <a:p>
            <a:pPr>
              <a:buClr>
                <a:schemeClr val="accent1"/>
              </a:buClr>
              <a:buSzPct val="125000"/>
            </a:pPr>
            <a:endParaRPr lang="en-GB" b="0" dirty="0">
              <a:cs typeface="Arial"/>
            </a:endParaRPr>
          </a:p>
          <a:p>
            <a:pPr marL="285750" indent="-285750" rtl="0">
              <a:buClr>
                <a:schemeClr val="accent1"/>
              </a:buClr>
              <a:buSzPct val="125000"/>
              <a:buFont typeface="Wingdings" pitchFamily="2" charset="2"/>
              <a:buChar char="§"/>
            </a:pPr>
            <a:r>
              <a:rPr lang="zh-Hans" sz="1800" b="0" i="0" u="none" strike="noStrike" dirty="0">
                <a:highlight>
                  <a:srgbClr val="000000">
                    <a:alpha val="0"/>
                  </a:srgbClr>
                </a:highlight>
                <a:latin typeface="Simsun"/>
                <a:ea typeface="Simsun"/>
              </a:rPr>
              <a:t>在“模拟损失基础”之上运作——用随机的巨灾风险模型作为交易的基础。虽然这可能不是最终的结构，但可以提供较好的指示性定价。</a:t>
            </a:r>
            <a:endParaRPr lang="en-GB" b="0" dirty="0">
              <a:cs typeface="Arial"/>
            </a:endParaRPr>
          </a:p>
          <a:p>
            <a:pPr marL="285750" indent="-285750">
              <a:buClr>
                <a:schemeClr val="accent1"/>
              </a:buClr>
              <a:buSzPct val="125000"/>
              <a:buFont typeface="Wingdings" pitchFamily="2" charset="2"/>
              <a:buChar char="§"/>
            </a:pPr>
            <a:endParaRPr lang="en-GB" b="0" dirty="0"/>
          </a:p>
          <a:p>
            <a:pPr marL="285750" indent="-285750" rtl="0">
              <a:buClr>
                <a:schemeClr val="accent1"/>
              </a:buClr>
              <a:buSzPct val="125000"/>
              <a:buFont typeface="Wingdings"/>
              <a:buChar char="§"/>
            </a:pPr>
            <a:r>
              <a:rPr lang="zh-Hans" sz="1800" b="0" i="0" u="none" strike="noStrike" dirty="0">
                <a:highlight>
                  <a:srgbClr val="000000">
                    <a:alpha val="0"/>
                  </a:srgbClr>
                </a:highlight>
                <a:latin typeface="Simsun"/>
                <a:ea typeface="Simsun"/>
              </a:rPr>
              <a:t>如果能对既定事件的严重性进行建模，那么：</a:t>
            </a:r>
            <a:endParaRPr lang="en-GB" b="0" dirty="0">
              <a:cs typeface="Arial"/>
            </a:endParaRPr>
          </a:p>
          <a:p>
            <a:pPr marL="514350" lvl="2" indent="-285750" rtl="0">
              <a:buClr>
                <a:schemeClr val="accent1"/>
              </a:buClr>
            </a:pPr>
            <a:r>
              <a:rPr lang="zh-Hans" sz="1600" b="0" i="0" u="none" strike="noStrike" dirty="0">
                <a:highlight>
                  <a:srgbClr val="000000">
                    <a:alpha val="0"/>
                  </a:srgbClr>
                </a:highlight>
                <a:latin typeface="Simsun"/>
                <a:ea typeface="Simsun"/>
              </a:rPr>
              <a:t>低于起赔点时，将不予赔付；</a:t>
            </a:r>
            <a:endParaRPr lang="en-GB" b="0" dirty="0">
              <a:cs typeface="Arial"/>
            </a:endParaRPr>
          </a:p>
          <a:p>
            <a:pPr marL="514350" lvl="2" indent="-285750" rtl="0">
              <a:buClr>
                <a:schemeClr val="accent1"/>
              </a:buClr>
            </a:pPr>
            <a:r>
              <a:rPr lang="zh-Hans" sz="1600" b="0" i="0" u="none" strike="noStrike" dirty="0">
                <a:highlight>
                  <a:srgbClr val="000000">
                    <a:alpha val="0"/>
                  </a:srgbClr>
                </a:highlight>
                <a:latin typeface="Simsun"/>
                <a:ea typeface="Simsun"/>
              </a:rPr>
              <a:t>处于起赔点时，将进行最低限额的赔付；</a:t>
            </a:r>
          </a:p>
          <a:p>
            <a:pPr marL="514350" lvl="2" indent="-285750" rtl="0">
              <a:buClr>
                <a:schemeClr val="accent1"/>
              </a:buClr>
            </a:pPr>
            <a:r>
              <a:rPr lang="zh-Hans" sz="1600" b="0" i="0" u="none" strike="noStrike" dirty="0">
                <a:highlight>
                  <a:srgbClr val="000000">
                    <a:alpha val="0"/>
                  </a:srgbClr>
                </a:highlight>
                <a:latin typeface="Simsun"/>
                <a:ea typeface="Simsun"/>
              </a:rPr>
              <a:t>处于或高于止赔点时，进行全额赔付，即支付担保额；</a:t>
            </a:r>
          </a:p>
          <a:p>
            <a:pPr marL="514350" lvl="2" indent="-285750" rtl="0">
              <a:buClr>
                <a:schemeClr val="accent1"/>
              </a:buClr>
            </a:pPr>
            <a:r>
              <a:rPr lang="zh-Hans" sz="1600" b="0" i="0" u="none" strike="noStrike" dirty="0">
                <a:highlight>
                  <a:srgbClr val="000000">
                    <a:alpha val="0"/>
                  </a:srgbClr>
                </a:highlight>
                <a:latin typeface="Simsun"/>
                <a:ea typeface="Simsun"/>
              </a:rPr>
              <a:t>处于起赔点和止赔点之间时，将根据事件严重性，在最低限额和担保额之间确定赔付金额</a:t>
            </a:r>
            <a:endParaRPr lang="en-GB" dirty="0">
              <a:cs typeface="Arial"/>
            </a:endParaRPr>
          </a:p>
          <a:p>
            <a:pPr lvl="2" indent="0">
              <a:buClr>
                <a:schemeClr val="accent1"/>
              </a:buClr>
              <a:buSzPct val="125000"/>
              <a:buNone/>
            </a:pPr>
            <a:endParaRPr lang="en-GB" dirty="0">
              <a:cs typeface="Arial"/>
            </a:endParaRPr>
          </a:p>
          <a:p>
            <a:pPr marL="285750" lvl="1" indent="-285750" rtl="0">
              <a:buClr>
                <a:schemeClr val="accent1"/>
              </a:buClr>
              <a:buSzPct val="125000"/>
              <a:buFont typeface="Wingdings" pitchFamily="2" charset="2"/>
              <a:buChar char="§"/>
            </a:pPr>
            <a:r>
              <a:rPr lang="zh-Hans" sz="1800" b="0" i="0" u="none" strike="noStrike" dirty="0">
                <a:highlight>
                  <a:srgbClr val="000000">
                    <a:alpha val="0"/>
                  </a:srgbClr>
                </a:highlight>
                <a:latin typeface="Simsun"/>
                <a:ea typeface="Simsun"/>
              </a:rPr>
              <a:t>这些都受制于担保额的期限限制：扣除了前期的赔付后，担保额中剩余的金额才能用于之后的赔付。</a:t>
            </a:r>
            <a:endParaRPr lang="en-GB" sz="1800" b="0" dirty="0">
              <a:cs typeface="Arial"/>
            </a:endParaRPr>
          </a:p>
          <a:p>
            <a:pPr marL="285750" indent="-285750">
              <a:buClr>
                <a:schemeClr val="accent1"/>
              </a:buClr>
              <a:buSzPct val="125000"/>
              <a:buFont typeface="Wingdings" pitchFamily="2" charset="2"/>
              <a:buChar char="§"/>
            </a:pPr>
            <a:endParaRPr lang="en-US" b="0" dirty="0"/>
          </a:p>
        </p:txBody>
      </p:sp>
      <p:sp>
        <p:nvSpPr>
          <p:cNvPr id="5" name="Slide Number Placeholder 4">
            <a:extLst>
              <a:ext uri="{FF2B5EF4-FFF2-40B4-BE49-F238E27FC236}">
                <a16:creationId xmlns:a16="http://schemas.microsoft.com/office/drawing/2014/main" id="{EE0ED3FA-856B-478D-BDB9-8E4D1FEAD147}"/>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15</a:t>
            </a:r>
            <a:endParaRPr lang="en-US"/>
          </a:p>
        </p:txBody>
      </p:sp>
    </p:spTree>
    <p:extLst>
      <p:ext uri="{BB962C8B-B14F-4D97-AF65-F5344CB8AC3E}">
        <p14:creationId xmlns:p14="http://schemas.microsoft.com/office/powerpoint/2010/main" val="284052374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5B3D6-80C0-46AF-90D9-F775193555BD}"/>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DRB赔付结构（接上页）</a:t>
            </a:r>
          </a:p>
        </p:txBody>
      </p:sp>
      <p:sp>
        <p:nvSpPr>
          <p:cNvPr id="3" name="Text Placeholder 2">
            <a:extLst>
              <a:ext uri="{FF2B5EF4-FFF2-40B4-BE49-F238E27FC236}">
                <a16:creationId xmlns:a16="http://schemas.microsoft.com/office/drawing/2014/main" id="{ADAC1041-F9B7-4A90-990E-BDAE92EFBB1B}"/>
              </a:ext>
            </a:extLst>
          </p:cNvPr>
          <p:cNvSpPr>
            <a:spLocks noGrp="1"/>
          </p:cNvSpPr>
          <p:nvPr>
            <p:ph type="body" sz="quarter" idx="13"/>
          </p:nvPr>
        </p:nvSpPr>
        <p:spPr/>
        <p:txBody>
          <a:bodyPr>
            <a:noAutofit/>
          </a:bodyPr>
          <a:lstStyle/>
          <a:p>
            <a:endParaRPr lang="en-US"/>
          </a:p>
        </p:txBody>
      </p:sp>
      <p:sp>
        <p:nvSpPr>
          <p:cNvPr id="5" name="Slide Number Placeholder 4">
            <a:extLst>
              <a:ext uri="{FF2B5EF4-FFF2-40B4-BE49-F238E27FC236}">
                <a16:creationId xmlns:a16="http://schemas.microsoft.com/office/drawing/2014/main" id="{183A0B81-6490-4515-80D2-5FFB54A4EF38}"/>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16</a:t>
            </a:r>
            <a:endParaRPr lang="en-US"/>
          </a:p>
        </p:txBody>
      </p:sp>
      <p:graphicFrame>
        <p:nvGraphicFramePr>
          <p:cNvPr id="10" name="Content Placeholder 9">
            <a:extLst>
              <a:ext uri="{FF2B5EF4-FFF2-40B4-BE49-F238E27FC236}">
                <a16:creationId xmlns:a16="http://schemas.microsoft.com/office/drawing/2014/main" id="{30121AAB-99AB-4158-9610-46AED6577445}"/>
              </a:ext>
            </a:extLst>
          </p:cNvPr>
          <p:cNvGraphicFramePr>
            <a:graphicFrameLocks noGrp="1"/>
          </p:cNvGraphicFramePr>
          <p:nvPr>
            <p:ph idx="1"/>
            <p:extLst>
              <p:ext uri="{D42A27DB-BD31-4B8C-83A1-F6EECF244321}">
                <p14:modId xmlns:p14="http://schemas.microsoft.com/office/powerpoint/2010/main" val="1370497449"/>
              </p:ext>
            </p:extLst>
          </p:nvPr>
        </p:nvGraphicFramePr>
        <p:xfrm>
          <a:off x="457200" y="1493222"/>
          <a:ext cx="4830417" cy="456453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6F6C52C5-1702-4332-BB92-D36CB4DAF334}"/>
              </a:ext>
            </a:extLst>
          </p:cNvPr>
          <p:cNvSpPr/>
          <p:nvPr/>
        </p:nvSpPr>
        <p:spPr>
          <a:xfrm>
            <a:off x="5287617" y="1493222"/>
            <a:ext cx="3240157" cy="4387155"/>
          </a:xfrm>
          <a:prstGeom prst="rect">
            <a:avLst/>
          </a:prstGeom>
          <a:solidFill>
            <a:srgbClr val="D9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8844DF2-FFF4-43CF-AA0B-E0477581286D}"/>
              </a:ext>
            </a:extLst>
          </p:cNvPr>
          <p:cNvSpPr txBox="1"/>
          <p:nvPr/>
        </p:nvSpPr>
        <p:spPr>
          <a:xfrm>
            <a:off x="5446643" y="1597661"/>
            <a:ext cx="3081131" cy="4129371"/>
          </a:xfrm>
          <a:prstGeom prst="rect">
            <a:avLst/>
          </a:prstGeom>
          <a:noFill/>
        </p:spPr>
        <p:txBody>
          <a:bodyPr wrap="square" lIns="91440" tIns="45720" rIns="91440" bIns="45720" anchor="t">
            <a:noAutofit/>
          </a:bodyPr>
          <a:lstStyle/>
          <a:p>
            <a:pPr marL="285750" indent="-285750" rtl="0">
              <a:buClr>
                <a:schemeClr val="accent1"/>
              </a:buClr>
              <a:buSzPct val="125000"/>
              <a:buFont typeface="Wingdings" pitchFamily="2" charset="2"/>
              <a:buChar char="§"/>
            </a:pPr>
            <a:r>
              <a:rPr lang="zh-Hans" sz="1600" b="0" i="0" u="none" strike="noStrike" dirty="0">
                <a:highlight>
                  <a:srgbClr val="000000">
                    <a:alpha val="0"/>
                  </a:srgbClr>
                </a:highlight>
                <a:latin typeface="Simsun"/>
                <a:ea typeface="Simsun"/>
              </a:rPr>
              <a:t>世界银行的许多经济资本占用票据交易采用的是另一种赔付结构，即阶梯式赔付</a:t>
            </a:r>
          </a:p>
          <a:p>
            <a:pPr marL="285750" indent="-285750">
              <a:buClr>
                <a:schemeClr val="accent1"/>
              </a:buClr>
              <a:buSzPct val="125000"/>
              <a:buFont typeface="Wingdings" pitchFamily="2" charset="2"/>
              <a:buChar char="§"/>
            </a:pPr>
            <a:endParaRPr lang="en-US" sz="1600" dirty="0">
              <a:effectLst/>
              <a:latin typeface="Arial" pitchFamily="34" charset="0"/>
              <a:ea typeface="Calibri" panose="020F0502020204030204" pitchFamily="34" charset="0"/>
            </a:endParaRPr>
          </a:p>
          <a:p>
            <a:pPr marL="285750" indent="-285750" rtl="0">
              <a:buClr>
                <a:schemeClr val="accent1"/>
              </a:buClr>
              <a:buSzPct val="125000"/>
              <a:buFont typeface="Wingdings" pitchFamily="2" charset="2"/>
              <a:buChar char="§"/>
            </a:pPr>
            <a:r>
              <a:rPr lang="zh-Hans" sz="1600" b="0" i="0" u="none" strike="noStrike" dirty="0">
                <a:highlight>
                  <a:srgbClr val="000000">
                    <a:alpha val="0"/>
                  </a:srgbClr>
                </a:highlight>
                <a:latin typeface="Simsun"/>
                <a:ea typeface="Simsun"/>
                <a:cs typeface="Arial"/>
              </a:rPr>
              <a:t>模拟损失的微小改变，都会造成赔付金额发生巨大差异</a:t>
            </a:r>
          </a:p>
          <a:p>
            <a:pPr marL="285750" indent="-285750">
              <a:buClr>
                <a:schemeClr val="accent1"/>
              </a:buClr>
              <a:buSzPct val="125000"/>
              <a:buFont typeface="Wingdings" pitchFamily="2" charset="2"/>
              <a:buChar char="§"/>
            </a:pPr>
            <a:endParaRPr lang="en-GB" sz="1600" dirty="0">
              <a:latin typeface="Arial"/>
              <a:ea typeface="Calibri" panose="020F0502020204030204" pitchFamily="34" charset="0"/>
              <a:cs typeface="Arial"/>
            </a:endParaRPr>
          </a:p>
          <a:p>
            <a:pPr marL="285750" indent="-285750" rtl="0">
              <a:buClr>
                <a:schemeClr val="accent1"/>
              </a:buClr>
              <a:buSzPct val="125000"/>
              <a:buFont typeface="Wingdings" pitchFamily="2" charset="2"/>
              <a:buChar char="§"/>
            </a:pPr>
            <a:r>
              <a:rPr lang="zh-Hans" sz="1600" b="0" i="0" u="none" strike="noStrike" dirty="0">
                <a:highlight>
                  <a:srgbClr val="000000">
                    <a:alpha val="0"/>
                  </a:srgbClr>
                </a:highlight>
                <a:latin typeface="Simsun"/>
                <a:ea typeface="Simsun"/>
                <a:cs typeface="Arial"/>
              </a:rPr>
              <a:t>损失产生后，会导致对触发机制和流程丧失信心</a:t>
            </a:r>
            <a:endParaRPr lang="en-GB" dirty="0">
              <a:cs typeface="Arial"/>
            </a:endParaRPr>
          </a:p>
          <a:p>
            <a:pPr marL="285750" indent="-285750">
              <a:buClr>
                <a:schemeClr val="accent1"/>
              </a:buClr>
              <a:buSzPct val="125000"/>
              <a:buFont typeface="Wingdings" pitchFamily="2" charset="2"/>
              <a:buChar char="§"/>
            </a:pPr>
            <a:endParaRPr lang="en-GB" sz="1600" dirty="0">
              <a:effectLst/>
              <a:latin typeface="Arial" pitchFamily="34" charset="0"/>
              <a:ea typeface="Calibri" panose="020F0502020204030204" pitchFamily="34" charset="0"/>
            </a:endParaRPr>
          </a:p>
          <a:p>
            <a:pPr marL="285750" indent="-285750" rtl="0">
              <a:buClr>
                <a:schemeClr val="accent1"/>
              </a:buClr>
              <a:buSzPct val="125000"/>
              <a:buFont typeface="Wingdings" pitchFamily="2" charset="2"/>
              <a:buChar char="§"/>
            </a:pPr>
            <a:r>
              <a:rPr lang="zh-Hans" sz="1600" b="0" i="0" u="none" strike="noStrike" dirty="0">
                <a:highlight>
                  <a:srgbClr val="000000">
                    <a:alpha val="0"/>
                  </a:srgbClr>
                </a:highlight>
                <a:latin typeface="Simsun"/>
                <a:ea typeface="Simsun"/>
                <a:cs typeface="Arial"/>
              </a:rPr>
              <a:t>通常情况下，这种结构下的赔付金额低于连续支付，因此会比担保额显得更加便宜</a:t>
            </a:r>
            <a:endParaRPr lang="en-GB" sz="1600" dirty="0">
              <a:effectLst/>
              <a:latin typeface="Arial"/>
              <a:ea typeface="Calibri" panose="020F0502020204030204" pitchFamily="34" charset="0"/>
              <a:cs typeface="Arial"/>
            </a:endParaRPr>
          </a:p>
        </p:txBody>
      </p:sp>
    </p:spTree>
    <p:extLst>
      <p:ext uri="{BB962C8B-B14F-4D97-AF65-F5344CB8AC3E}">
        <p14:creationId xmlns:p14="http://schemas.microsoft.com/office/powerpoint/2010/main" val="53048985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6C4018-7F01-444F-9845-31C466061DF8}"/>
              </a:ext>
            </a:extLst>
          </p:cNvPr>
          <p:cNvSpPr/>
          <p:nvPr/>
        </p:nvSpPr>
        <p:spPr>
          <a:xfrm>
            <a:off x="457201" y="2285758"/>
            <a:ext cx="8229600" cy="2558472"/>
          </a:xfrm>
          <a:prstGeom prst="rect">
            <a:avLst/>
          </a:prstGeom>
          <a:solidFill>
            <a:srgbClr val="C8D7DF"/>
          </a:solidFill>
          <a:ln>
            <a:solidFill>
              <a:srgbClr val="C8D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2E60EE-52D9-4C89-B5D8-A83CDEF3A928}"/>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国家和投资组合模型</a:t>
            </a:r>
            <a:endParaRPr lang="en-US"/>
          </a:p>
        </p:txBody>
      </p:sp>
      <p:sp>
        <p:nvSpPr>
          <p:cNvPr id="3" name="Text Placeholder 2">
            <a:extLst>
              <a:ext uri="{FF2B5EF4-FFF2-40B4-BE49-F238E27FC236}">
                <a16:creationId xmlns:a16="http://schemas.microsoft.com/office/drawing/2014/main" id="{A7E81E28-3315-4819-962E-2E85D7971046}"/>
              </a:ext>
            </a:extLst>
          </p:cNvPr>
          <p:cNvSpPr>
            <a:spLocks noGrp="1"/>
          </p:cNvSpPr>
          <p:nvPr>
            <p:ph type="body" sz="quarter" idx="13"/>
          </p:nvPr>
        </p:nvSpPr>
        <p:spPr/>
        <p:txBody>
          <a:bodyPr>
            <a:noAutofit/>
          </a:bodyPr>
          <a:lstStyle/>
          <a:p>
            <a:endParaRPr lang="en-US"/>
          </a:p>
        </p:txBody>
      </p:sp>
      <p:sp>
        <p:nvSpPr>
          <p:cNvPr id="4" name="Content Placeholder 3">
            <a:extLst>
              <a:ext uri="{FF2B5EF4-FFF2-40B4-BE49-F238E27FC236}">
                <a16:creationId xmlns:a16="http://schemas.microsoft.com/office/drawing/2014/main" id="{C9B8AA76-CFAF-4758-BFE4-418D30218A18}"/>
              </a:ext>
            </a:extLst>
          </p:cNvPr>
          <p:cNvSpPr>
            <a:spLocks noGrp="1"/>
          </p:cNvSpPr>
          <p:nvPr>
            <p:ph idx="1"/>
          </p:nvPr>
        </p:nvSpPr>
        <p:spPr/>
        <p:txBody>
          <a:bodyPr vert="horz" lIns="0" tIns="0" rIns="0" bIns="0" rtlCol="0" anchor="t">
            <a:noAutofit/>
          </a:bodyPr>
          <a:lstStyle/>
          <a:p>
            <a:pPr marL="285750" indent="-285750" rtl="0">
              <a:buClr>
                <a:schemeClr val="accent1"/>
              </a:buClr>
              <a:buSzPct val="125000"/>
              <a:buFont typeface="Wingdings" pitchFamily="2" charset="2"/>
              <a:buChar char="§"/>
            </a:pPr>
            <a:r>
              <a:rPr lang="zh-Hans" sz="1800" b="0" i="0" u="none" strike="noStrike" dirty="0">
                <a:highlight>
                  <a:srgbClr val="000000">
                    <a:alpha val="0"/>
                  </a:srgbClr>
                </a:highlight>
                <a:latin typeface="Simsun"/>
                <a:ea typeface="Simsun"/>
              </a:rPr>
              <a:t>针对洪水和地震灾害，为各国进行建模，以便对赔付结构进行快速、便捷的测试和建模。我们可以修改以下变量，来测试不同选项的成本效益：</a:t>
            </a:r>
          </a:p>
          <a:p>
            <a:pPr>
              <a:buClr>
                <a:schemeClr val="accent1"/>
              </a:buClr>
              <a:buSzPct val="125000"/>
            </a:pPr>
            <a:endParaRPr lang="en-GB" b="0" dirty="0">
              <a:cs typeface="Arial"/>
            </a:endParaRPr>
          </a:p>
          <a:p>
            <a:pPr marL="514350" lvl="2" indent="-285750" rtl="0">
              <a:buClr>
                <a:schemeClr val="accent1"/>
              </a:buClr>
            </a:pPr>
            <a:r>
              <a:rPr lang="zh-Hans" sz="1600" b="1" i="0" u="none" strike="noStrike" dirty="0">
                <a:highlight>
                  <a:srgbClr val="000000">
                    <a:alpha val="0"/>
                  </a:srgbClr>
                </a:highlight>
                <a:latin typeface="Simsun"/>
                <a:ea typeface="Simsun"/>
              </a:rPr>
              <a:t>年度起赔概率（以灾害间隔期表示）</a:t>
            </a:r>
            <a:r>
              <a:rPr lang="en-US" altLang="zh-CN" dirty="0">
                <a:highlight>
                  <a:srgbClr val="000000">
                    <a:alpha val="0"/>
                  </a:srgbClr>
                </a:highlight>
                <a:latin typeface="Simsun"/>
                <a:ea typeface="Simsun"/>
              </a:rPr>
              <a:t>——</a:t>
            </a:r>
            <a:r>
              <a:rPr lang="zh-Hans" sz="1600" b="0" i="0" u="none" strike="noStrike" dirty="0">
                <a:highlight>
                  <a:srgbClr val="000000">
                    <a:alpha val="0"/>
                  </a:srgbClr>
                </a:highlight>
                <a:latin typeface="Simsun"/>
                <a:ea typeface="Simsun"/>
              </a:rPr>
              <a:t>CAREC国家根据预估的保障缺口被分成三组，以便了解相关信息后做出选择。</a:t>
            </a:r>
          </a:p>
          <a:p>
            <a:pPr marL="514350" lvl="2" indent="-285750" rtl="0">
              <a:buClr>
                <a:schemeClr val="accent1"/>
              </a:buClr>
            </a:pPr>
            <a:r>
              <a:rPr lang="zh-Hans" sz="1600" b="1" i="0" u="none" strike="noStrike" dirty="0">
                <a:highlight>
                  <a:srgbClr val="000000">
                    <a:alpha val="0"/>
                  </a:srgbClr>
                </a:highlight>
                <a:latin typeface="Simsun"/>
                <a:ea typeface="Simsun"/>
              </a:rPr>
              <a:t>起赔点的最低赔付额 </a:t>
            </a:r>
            <a:r>
              <a:rPr lang="zh-Hans" sz="1600" b="0" i="0" u="none" strike="noStrike" dirty="0">
                <a:highlight>
                  <a:srgbClr val="000000">
                    <a:alpha val="0"/>
                  </a:srgbClr>
                </a:highlight>
                <a:latin typeface="Simsun"/>
                <a:ea typeface="Simsun"/>
              </a:rPr>
              <a:t>——定义为债券规模的百分比</a:t>
            </a:r>
          </a:p>
          <a:p>
            <a:pPr marL="514350" lvl="2" indent="-285750" rtl="0">
              <a:buClr>
                <a:schemeClr val="accent1"/>
              </a:buClr>
            </a:pPr>
            <a:r>
              <a:rPr lang="zh-Hans" sz="1600" b="1" i="0" u="none" strike="noStrike" dirty="0">
                <a:highlight>
                  <a:srgbClr val="000000">
                    <a:alpha val="0"/>
                  </a:srgbClr>
                </a:highlight>
                <a:latin typeface="Simsun"/>
                <a:ea typeface="Simsun"/>
              </a:rPr>
              <a:t>年度止赔概率（以灾害间隔期表示）</a:t>
            </a:r>
            <a:r>
              <a:rPr lang="en-US" altLang="zh-CN" sz="1600" b="1" i="0" u="none" strike="noStrike" dirty="0">
                <a:highlight>
                  <a:srgbClr val="000000">
                    <a:alpha val="0"/>
                  </a:srgbClr>
                </a:highlight>
                <a:latin typeface="Simsun"/>
                <a:ea typeface="Simsun"/>
              </a:rPr>
              <a:t>——</a:t>
            </a:r>
            <a:r>
              <a:rPr lang="zh-Hans" sz="1600" b="0" i="0" u="none" strike="noStrike" dirty="0">
                <a:highlight>
                  <a:srgbClr val="000000">
                    <a:alpha val="0"/>
                  </a:srgbClr>
                </a:highlight>
                <a:latin typeface="Simsun"/>
                <a:ea typeface="Simsun"/>
              </a:rPr>
              <a:t>适用于所有可能发生灾害的国家，地震为200年一遇，洪水为100年一遇</a:t>
            </a:r>
            <a:endParaRPr lang="en-GB" b="0" dirty="0">
              <a:cs typeface="Arial"/>
            </a:endParaRPr>
          </a:p>
          <a:p>
            <a:pPr marL="514350" lvl="2" indent="-285750" rtl="0">
              <a:buClr>
                <a:schemeClr val="accent1"/>
              </a:buClr>
            </a:pPr>
            <a:r>
              <a:rPr lang="zh-Hans" sz="1600" b="1" i="0" u="none" strike="noStrike" dirty="0">
                <a:highlight>
                  <a:srgbClr val="000000">
                    <a:alpha val="0"/>
                  </a:srgbClr>
                </a:highlight>
                <a:latin typeface="Simsun"/>
                <a:ea typeface="Simsun"/>
              </a:rPr>
              <a:t>债券规模（最大赔付额）</a:t>
            </a:r>
            <a:r>
              <a:rPr lang="zh-Hans" sz="1600" b="0" i="0" u="none" strike="noStrike" dirty="0">
                <a:highlight>
                  <a:srgbClr val="000000">
                    <a:alpha val="0"/>
                  </a:srgbClr>
                </a:highlight>
                <a:latin typeface="Simsun"/>
                <a:ea typeface="Simsun"/>
              </a:rPr>
              <a:t>——根据间隔期内的模拟应急响应要求设置，此处上限设置为2.5亿美元。</a:t>
            </a:r>
            <a:endParaRPr lang="en-GB" b="0" dirty="0">
              <a:cs typeface="Arial"/>
            </a:endParaRPr>
          </a:p>
          <a:p>
            <a:pPr marL="514350" lvl="2" indent="-285750" rtl="0">
              <a:buClr>
                <a:schemeClr val="accent1"/>
              </a:buClr>
            </a:pPr>
            <a:r>
              <a:rPr lang="zh-Hans" sz="1600" b="1" i="0" u="none" strike="noStrike" dirty="0">
                <a:highlight>
                  <a:srgbClr val="000000">
                    <a:alpha val="0"/>
                  </a:srgbClr>
                </a:highlight>
                <a:latin typeface="Simsun"/>
                <a:ea typeface="Simsun"/>
              </a:rPr>
              <a:t>定价乘数</a:t>
            </a:r>
            <a:r>
              <a:rPr lang="zh-Hans" sz="1600" b="0" i="0" u="none" strike="noStrike" dirty="0">
                <a:highlight>
                  <a:srgbClr val="000000">
                    <a:alpha val="0"/>
                  </a:srgbClr>
                </a:highlight>
                <a:latin typeface="Simsun"/>
                <a:ea typeface="Simsun"/>
              </a:rPr>
              <a:t>——所有国家均设为1.8</a:t>
            </a:r>
          </a:p>
        </p:txBody>
      </p:sp>
      <p:sp>
        <p:nvSpPr>
          <p:cNvPr id="5" name="Slide Number Placeholder 4">
            <a:extLst>
              <a:ext uri="{FF2B5EF4-FFF2-40B4-BE49-F238E27FC236}">
                <a16:creationId xmlns:a16="http://schemas.microsoft.com/office/drawing/2014/main" id="{83DD5CCF-1614-4040-AC9C-3E14DE2EFA86}"/>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17</a:t>
            </a:r>
            <a:endParaRPr lang="en-US"/>
          </a:p>
        </p:txBody>
      </p:sp>
    </p:spTree>
    <p:extLst>
      <p:ext uri="{BB962C8B-B14F-4D97-AF65-F5344CB8AC3E}">
        <p14:creationId xmlns:p14="http://schemas.microsoft.com/office/powerpoint/2010/main" val="13658969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3E95-7B1F-4E9F-83F1-5C1B2B9DFF46}"/>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国家模型——地震风险</a:t>
            </a:r>
            <a:endParaRPr lang="en-US"/>
          </a:p>
        </p:txBody>
      </p:sp>
      <p:graphicFrame>
        <p:nvGraphicFramePr>
          <p:cNvPr id="10" name="Content Placeholder 9">
            <a:extLst>
              <a:ext uri="{FF2B5EF4-FFF2-40B4-BE49-F238E27FC236}">
                <a16:creationId xmlns:a16="http://schemas.microsoft.com/office/drawing/2014/main" id="{2C9B1494-9380-4614-BA1F-5E60CEA956A9}"/>
              </a:ext>
            </a:extLst>
          </p:cNvPr>
          <p:cNvGraphicFramePr>
            <a:graphicFrameLocks noGrp="1"/>
          </p:cNvGraphicFramePr>
          <p:nvPr>
            <p:ph idx="1"/>
            <p:extLst>
              <p:ext uri="{D42A27DB-BD31-4B8C-83A1-F6EECF244321}">
                <p14:modId xmlns:p14="http://schemas.microsoft.com/office/powerpoint/2010/main" val="3758861435"/>
              </p:ext>
            </p:extLst>
          </p:nvPr>
        </p:nvGraphicFramePr>
        <p:xfrm>
          <a:off x="457200" y="1156707"/>
          <a:ext cx="8229600" cy="4427529"/>
        </p:xfrm>
        <a:graphic>
          <a:graphicData uri="http://schemas.openxmlformats.org/drawingml/2006/table">
            <a:tbl>
              <a:tblPr/>
              <a:tblGrid>
                <a:gridCol w="2273474">
                  <a:extLst>
                    <a:ext uri="{9D8B030D-6E8A-4147-A177-3AD203B41FA5}">
                      <a16:colId xmlns:a16="http://schemas.microsoft.com/office/drawing/2014/main" val="3318990385"/>
                    </a:ext>
                  </a:extLst>
                </a:gridCol>
                <a:gridCol w="1540627">
                  <a:extLst>
                    <a:ext uri="{9D8B030D-6E8A-4147-A177-3AD203B41FA5}">
                      <a16:colId xmlns:a16="http://schemas.microsoft.com/office/drawing/2014/main" val="2450302418"/>
                    </a:ext>
                  </a:extLst>
                </a:gridCol>
                <a:gridCol w="1147645">
                  <a:extLst>
                    <a:ext uri="{9D8B030D-6E8A-4147-A177-3AD203B41FA5}">
                      <a16:colId xmlns:a16="http://schemas.microsoft.com/office/drawing/2014/main" val="3542336056"/>
                    </a:ext>
                  </a:extLst>
                </a:gridCol>
                <a:gridCol w="1146769">
                  <a:extLst>
                    <a:ext uri="{9D8B030D-6E8A-4147-A177-3AD203B41FA5}">
                      <a16:colId xmlns:a16="http://schemas.microsoft.com/office/drawing/2014/main" val="2363878169"/>
                    </a:ext>
                  </a:extLst>
                </a:gridCol>
                <a:gridCol w="1065357">
                  <a:extLst>
                    <a:ext uri="{9D8B030D-6E8A-4147-A177-3AD203B41FA5}">
                      <a16:colId xmlns:a16="http://schemas.microsoft.com/office/drawing/2014/main" val="1853608309"/>
                    </a:ext>
                  </a:extLst>
                </a:gridCol>
                <a:gridCol w="1055728">
                  <a:extLst>
                    <a:ext uri="{9D8B030D-6E8A-4147-A177-3AD203B41FA5}">
                      <a16:colId xmlns:a16="http://schemas.microsoft.com/office/drawing/2014/main" val="1358645910"/>
                    </a:ext>
                  </a:extLst>
                </a:gridCol>
              </a:tblGrid>
              <a:tr h="317653">
                <a:tc gridSpan="6">
                  <a:txBody>
                    <a:bodyPr/>
                    <a:lstStyle/>
                    <a:p>
                      <a:pPr algn="ctr" rtl="0">
                        <a:lnSpc>
                          <a:spcPct val="107000"/>
                        </a:lnSpc>
                        <a:spcBef>
                          <a:spcPts val="400"/>
                        </a:spcBef>
                        <a:spcAft>
                          <a:spcPts val="800"/>
                        </a:spcAft>
                      </a:pPr>
                      <a:r>
                        <a:rPr lang="zh-Hans" sz="1200" b="1" i="0" u="none" strike="noStrike">
                          <a:solidFill>
                            <a:srgbClr val="FFFFFF"/>
                          </a:solidFill>
                          <a:highlight>
                            <a:srgbClr val="000000">
                              <a:alpha val="0"/>
                            </a:srgbClr>
                          </a:highlight>
                          <a:latin typeface="Simsun"/>
                          <a:ea typeface="Simsun"/>
                          <a:cs typeface="Arial"/>
                        </a:rPr>
                        <a:t>地震</a:t>
                      </a:r>
                      <a:endParaRPr lang="en-US" sz="1200">
                        <a:effectLst/>
                        <a:latin typeface="Arial" pitchFamily="34" charset="0"/>
                        <a:ea typeface="Calibri" panose="020F0502020204030204" pitchFamily="34" charset="0"/>
                        <a:cs typeface="Arial" pitchFamily="34" charset="0"/>
                      </a:endParaRPr>
                    </a:p>
                  </a:txBody>
                  <a:tcPr marL="11868" marR="11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0162534"/>
                  </a:ext>
                </a:extLst>
              </a:tr>
              <a:tr h="653742">
                <a:tc>
                  <a:txBody>
                    <a:bodyPr/>
                    <a:lstStyle/>
                    <a:p>
                      <a:pPr rtl="0">
                        <a:lnSpc>
                          <a:spcPct val="107000"/>
                        </a:lnSpc>
                        <a:spcBef>
                          <a:spcPts val="400"/>
                        </a:spcBef>
                        <a:spcAft>
                          <a:spcPts val="800"/>
                        </a:spcAft>
                      </a:pPr>
                      <a:r>
                        <a:rPr lang="zh-Hans" sz="1200" b="1" i="0" u="none" strike="noStrike">
                          <a:solidFill>
                            <a:srgbClr val="FFFFFF"/>
                          </a:solidFill>
                          <a:highlight>
                            <a:srgbClr val="000000">
                              <a:alpha val="0"/>
                            </a:srgbClr>
                          </a:highlight>
                          <a:latin typeface="Simsun"/>
                          <a:ea typeface="Simsun"/>
                          <a:cs typeface="Arial"/>
                        </a:rPr>
                        <a:t>分组名称</a:t>
                      </a:r>
                      <a:endParaRPr lang="en-US" sz="1200">
                        <a:effectLst/>
                        <a:latin typeface="Arial"/>
                        <a:ea typeface="Calibri" panose="020F0502020204030204" pitchFamily="34" charset="0"/>
                        <a:cs typeface="Arial"/>
                      </a:endParaRPr>
                    </a:p>
                  </a:txBody>
                  <a:tcPr marL="11868" marR="11868"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rtl="0">
                        <a:lnSpc>
                          <a:spcPct val="107000"/>
                        </a:lnSpc>
                        <a:spcBef>
                          <a:spcPts val="400"/>
                        </a:spcBef>
                        <a:spcAft>
                          <a:spcPts val="800"/>
                        </a:spcAft>
                      </a:pPr>
                      <a:r>
                        <a:rPr lang="zh-Hans" sz="1200" b="1" i="0" u="none" strike="noStrike">
                          <a:solidFill>
                            <a:srgbClr val="FFFFFF"/>
                          </a:solidFill>
                          <a:highlight>
                            <a:srgbClr val="000000">
                              <a:alpha val="0"/>
                            </a:srgbClr>
                          </a:highlight>
                          <a:latin typeface="Simsun"/>
                          <a:ea typeface="Simsun"/>
                          <a:cs typeface="Arial"/>
                        </a:rPr>
                        <a:t>国家</a:t>
                      </a:r>
                      <a:endParaRPr lang="en-US" sz="120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0">
                        <a:lnSpc>
                          <a:spcPct val="107000"/>
                        </a:lnSpc>
                        <a:spcBef>
                          <a:spcPts val="400"/>
                        </a:spcBef>
                        <a:spcAft>
                          <a:spcPts val="800"/>
                        </a:spcAft>
                      </a:pPr>
                      <a:r>
                        <a:rPr lang="zh-Hans" sz="1200" b="1" i="0" u="none" strike="noStrike">
                          <a:solidFill>
                            <a:srgbClr val="FFFFFF"/>
                          </a:solidFill>
                          <a:highlight>
                            <a:srgbClr val="000000">
                              <a:alpha val="0"/>
                            </a:srgbClr>
                          </a:highlight>
                          <a:latin typeface="Simsun"/>
                          <a:ea typeface="Simsun"/>
                          <a:cs typeface="Arial"/>
                        </a:rPr>
                        <a:t>年度起赔概率</a:t>
                      </a:r>
                      <a:endParaRPr lang="en-US" sz="120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0">
                        <a:lnSpc>
                          <a:spcPct val="107000"/>
                        </a:lnSpc>
                        <a:spcBef>
                          <a:spcPts val="400"/>
                        </a:spcBef>
                        <a:spcAft>
                          <a:spcPts val="800"/>
                        </a:spcAft>
                      </a:pPr>
                      <a:r>
                        <a:rPr lang="zh-Hans" sz="1200" b="1" i="0" u="none" strike="noStrike">
                          <a:solidFill>
                            <a:srgbClr val="FFFFFF"/>
                          </a:solidFill>
                          <a:highlight>
                            <a:srgbClr val="000000">
                              <a:alpha val="0"/>
                            </a:srgbClr>
                          </a:highlight>
                          <a:latin typeface="Simsun"/>
                          <a:ea typeface="Simsun"/>
                          <a:cs typeface="Arial"/>
                        </a:rPr>
                        <a:t>起赔点的最低赔付额（美元$）</a:t>
                      </a:r>
                      <a:endParaRPr lang="en-US" sz="120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0">
                        <a:lnSpc>
                          <a:spcPct val="107000"/>
                        </a:lnSpc>
                        <a:spcBef>
                          <a:spcPts val="400"/>
                        </a:spcBef>
                        <a:spcAft>
                          <a:spcPts val="800"/>
                        </a:spcAft>
                      </a:pPr>
                      <a:r>
                        <a:rPr lang="zh-Hans" sz="1200" b="1" i="0" u="none" strike="noStrike">
                          <a:solidFill>
                            <a:srgbClr val="FFFFFF"/>
                          </a:solidFill>
                          <a:highlight>
                            <a:srgbClr val="000000">
                              <a:alpha val="0"/>
                            </a:srgbClr>
                          </a:highlight>
                          <a:latin typeface="Simsun"/>
                          <a:ea typeface="Simsun"/>
                          <a:cs typeface="Arial"/>
                        </a:rPr>
                        <a:t>年度止赔概率</a:t>
                      </a:r>
                      <a:endParaRPr lang="en-US" sz="120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0">
                        <a:lnSpc>
                          <a:spcPct val="107000"/>
                        </a:lnSpc>
                        <a:spcBef>
                          <a:spcPts val="400"/>
                        </a:spcBef>
                        <a:spcAft>
                          <a:spcPts val="800"/>
                        </a:spcAft>
                      </a:pPr>
                      <a:r>
                        <a:rPr lang="zh-Hans" sz="1200" b="1" i="0" u="none" strike="noStrike">
                          <a:solidFill>
                            <a:srgbClr val="FFFFFF"/>
                          </a:solidFill>
                          <a:highlight>
                            <a:srgbClr val="000000">
                              <a:alpha val="0"/>
                            </a:srgbClr>
                          </a:highlight>
                          <a:latin typeface="Simsun"/>
                          <a:ea typeface="Simsun"/>
                          <a:cs typeface="Arial"/>
                        </a:rPr>
                        <a:t>债券规模</a:t>
                      </a:r>
                      <a:endParaRPr lang="en-US" sz="1200">
                        <a:effectLst/>
                        <a:latin typeface="Arial" pitchFamily="34" charset="0"/>
                        <a:ea typeface="Calibri" panose="020F0502020204030204" pitchFamily="34" charset="0"/>
                        <a:cs typeface="Arial" pitchFamily="34" charset="0"/>
                      </a:endParaRPr>
                    </a:p>
                    <a:p>
                      <a:pPr algn="ctr" rtl="0">
                        <a:lnSpc>
                          <a:spcPct val="107000"/>
                        </a:lnSpc>
                        <a:spcBef>
                          <a:spcPts val="400"/>
                        </a:spcBef>
                        <a:spcAft>
                          <a:spcPts val="800"/>
                        </a:spcAft>
                      </a:pPr>
                      <a:r>
                        <a:rPr lang="zh-Hans" sz="1200" b="1" i="0" u="none" strike="noStrike">
                          <a:solidFill>
                            <a:srgbClr val="FFFFFF"/>
                          </a:solidFill>
                          <a:highlight>
                            <a:srgbClr val="000000">
                              <a:alpha val="0"/>
                            </a:srgbClr>
                          </a:highlight>
                          <a:latin typeface="Simsun"/>
                          <a:ea typeface="Simsun"/>
                          <a:cs typeface="Arial"/>
                        </a:rPr>
                        <a:t>（美元$）</a:t>
                      </a:r>
                      <a:endParaRPr lang="en-US" sz="1200">
                        <a:effectLst/>
                        <a:latin typeface="Arial"/>
                        <a:ea typeface="Calibri" panose="020F0502020204030204" pitchFamily="34" charset="0"/>
                        <a:cs typeface="Arial"/>
                      </a:endParaRPr>
                    </a:p>
                  </a:txBody>
                  <a:tcPr marL="11868" marR="11868"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628958475"/>
                  </a:ext>
                </a:extLst>
              </a:tr>
              <a:tr h="462245">
                <a:tc rowSpan="2">
                  <a:txBody>
                    <a:bodyPr/>
                    <a:lstStyle/>
                    <a:p>
                      <a:pPr rtl="0">
                        <a:lnSpc>
                          <a:spcPct val="107000"/>
                        </a:lnSpc>
                        <a:spcBef>
                          <a:spcPts val="400"/>
                        </a:spcBef>
                        <a:spcAft>
                          <a:spcPts val="800"/>
                        </a:spcAft>
                      </a:pPr>
                      <a:r>
                        <a:rPr lang="zh-Hans" sz="1200" b="1" i="0" u="none" strike="noStrike">
                          <a:solidFill>
                            <a:srgbClr val="000000"/>
                          </a:solidFill>
                          <a:highlight>
                            <a:srgbClr val="000000">
                              <a:alpha val="0"/>
                            </a:srgbClr>
                          </a:highlight>
                          <a:latin typeface="Simsun"/>
                          <a:ea typeface="Simsun"/>
                          <a:cs typeface="Arial"/>
                        </a:rPr>
                        <a:t>融资严重不足</a:t>
                      </a:r>
                      <a:endParaRPr lang="en-US" sz="1200">
                        <a:effectLst/>
                        <a:latin typeface="Arial" pitchFamily="34" charset="0"/>
                        <a:ea typeface="Calibri" panose="020F0502020204030204" pitchFamily="34" charset="0"/>
                        <a:cs typeface="Arial" pitchFamily="34" charset="0"/>
                      </a:endParaRPr>
                    </a:p>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（80%以上由洪水和地震造成的AAL没有被事前机制所覆盖。）</a:t>
                      </a:r>
                      <a:endParaRPr lang="en-US" sz="1200">
                        <a:effectLst/>
                        <a:latin typeface="Arial" pitchFamily="34" charset="0"/>
                        <a:ea typeface="Calibri" panose="020F0502020204030204" pitchFamily="34" charset="0"/>
                        <a:cs typeface="Arial" pitchFamily="34" charset="0"/>
                      </a:endParaRPr>
                    </a:p>
                  </a:txBody>
                  <a:tcPr marL="11868" marR="11868"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400"/>
                        </a:spcBef>
                        <a:spcAft>
                          <a:spcPts val="800"/>
                        </a:spcAft>
                      </a:pPr>
                      <a:endParaRPr lang="en-US" sz="1200">
                        <a:effectLst/>
                        <a:latin typeface="Arial"/>
                        <a:ea typeface="Calibri" panose="020F0502020204030204" pitchFamily="34" charset="0"/>
                        <a:cs typeface="Arial"/>
                      </a:endParaRPr>
                    </a:p>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巴基斯坦</a:t>
                      </a:r>
                      <a:endParaRPr lang="en-US" sz="120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400"/>
                        </a:spcBef>
                        <a:spcAft>
                          <a:spcPts val="800"/>
                        </a:spcAft>
                      </a:pPr>
                      <a:r>
                        <a:rPr lang="en-GB" sz="1200">
                          <a:solidFill>
                            <a:srgbClr val="000000"/>
                          </a:solidFill>
                          <a:effectLst/>
                          <a:latin typeface="Arial" pitchFamily="34" charset="0"/>
                          <a:ea typeface="Calibri" panose="020F0502020204030204" pitchFamily="34" charset="0"/>
                          <a:cs typeface="Arial" pitchFamily="34" charset="0"/>
                        </a:rPr>
                        <a:t> </a:t>
                      </a:r>
                      <a:endParaRPr lang="en-US" sz="1200">
                        <a:effectLst/>
                        <a:latin typeface="Arial" pitchFamily="34" charset="0"/>
                        <a:ea typeface="Calibri" panose="020F0502020204030204" pitchFamily="34" charset="0"/>
                        <a:cs typeface="Arial" pitchFamily="34" charset="0"/>
                      </a:endParaRPr>
                    </a:p>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1/20</a:t>
                      </a:r>
                      <a:endParaRPr lang="en-US" sz="1200">
                        <a:effectLst/>
                        <a:latin typeface="Arial" pitchFamily="34" charset="0"/>
                        <a:ea typeface="Calibri" panose="020F0502020204030204" pitchFamily="34" charset="0"/>
                        <a:cs typeface="Arial" pitchFamily="34" charset="0"/>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Bef>
                          <a:spcPts val="400"/>
                        </a:spcBef>
                        <a:spcAft>
                          <a:spcPts val="800"/>
                        </a:spcAft>
                      </a:pPr>
                      <a:endParaRPr lang="en-US" sz="1200">
                        <a:effectLst/>
                        <a:latin typeface="Arial"/>
                        <a:ea typeface="Calibri" panose="020F0502020204030204" pitchFamily="34" charset="0"/>
                        <a:cs typeface="Arial"/>
                      </a:endParaRPr>
                    </a:p>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25,000,000</a:t>
                      </a:r>
                      <a:endParaRPr lang="en-US" sz="120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400"/>
                        </a:spcBef>
                        <a:spcAft>
                          <a:spcPts val="800"/>
                        </a:spcAft>
                      </a:pPr>
                      <a:endParaRPr lang="en-US" sz="1200">
                        <a:effectLst/>
                        <a:latin typeface="Arial"/>
                        <a:ea typeface="Calibri" panose="020F0502020204030204" pitchFamily="34" charset="0"/>
                        <a:cs typeface="Arial"/>
                      </a:endParaRPr>
                    </a:p>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1/200</a:t>
                      </a:r>
                      <a:endParaRPr lang="en-US" sz="120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Bef>
                          <a:spcPts val="400"/>
                        </a:spcBef>
                        <a:spcAft>
                          <a:spcPts val="800"/>
                        </a:spcAft>
                      </a:pPr>
                      <a:endParaRPr lang="en-US" sz="1200">
                        <a:effectLst/>
                        <a:latin typeface="Arial"/>
                        <a:ea typeface="Calibri" panose="020F0502020204030204" pitchFamily="34" charset="0"/>
                        <a:cs typeface="Arial"/>
                      </a:endParaRPr>
                    </a:p>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250,000,000</a:t>
                      </a:r>
                      <a:endParaRPr lang="en-US" sz="1200">
                        <a:effectLst/>
                        <a:latin typeface="Arial"/>
                        <a:ea typeface="Calibri" panose="020F0502020204030204" pitchFamily="34" charset="0"/>
                        <a:cs typeface="Arial"/>
                      </a:endParaRPr>
                    </a:p>
                  </a:txBody>
                  <a:tcPr marL="11868" marR="11868"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51922605"/>
                  </a:ext>
                </a:extLst>
              </a:tr>
              <a:tr h="386248">
                <a:tc vMerge="1">
                  <a:txBody>
                    <a:bodyPr/>
                    <a:lstStyle/>
                    <a:p>
                      <a:endParaRPr lang="en-US"/>
                    </a:p>
                  </a:txBody>
                  <a:tcPr/>
                </a:tc>
                <a:tc>
                  <a:txBody>
                    <a:bodyPr/>
                    <a:lstStyle/>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塔吉克斯坦</a:t>
                      </a:r>
                      <a:endParaRPr lang="en-US" sz="120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1/20</a:t>
                      </a:r>
                      <a:endParaRPr lang="en-US" sz="120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16,400,000</a:t>
                      </a:r>
                      <a:endParaRPr lang="en-US" sz="120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1/200</a:t>
                      </a:r>
                      <a:endParaRPr lang="en-US" sz="120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164,000,000</a:t>
                      </a:r>
                      <a:endParaRPr lang="en-US" sz="1200">
                        <a:effectLst/>
                        <a:latin typeface="Arial"/>
                        <a:ea typeface="Calibri" panose="020F0502020204030204" pitchFamily="34" charset="0"/>
                        <a:cs typeface="Arial"/>
                      </a:endParaRPr>
                    </a:p>
                  </a:txBody>
                  <a:tcPr marL="11868" marR="11868"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082933"/>
                  </a:ext>
                </a:extLst>
              </a:tr>
              <a:tr h="214709">
                <a:tc rowSpan="3">
                  <a:txBody>
                    <a:bodyPr/>
                    <a:lstStyle/>
                    <a:p>
                      <a:pPr rtl="0">
                        <a:lnSpc>
                          <a:spcPct val="107000"/>
                        </a:lnSpc>
                        <a:spcBef>
                          <a:spcPts val="400"/>
                        </a:spcBef>
                        <a:spcAft>
                          <a:spcPts val="800"/>
                        </a:spcAft>
                      </a:pPr>
                      <a:r>
                        <a:rPr lang="zh-Hans" sz="1200" b="1" i="0" u="none" strike="noStrike">
                          <a:solidFill>
                            <a:srgbClr val="000000"/>
                          </a:solidFill>
                          <a:highlight>
                            <a:srgbClr val="000000">
                              <a:alpha val="0"/>
                            </a:srgbClr>
                          </a:highlight>
                          <a:latin typeface="Simsun"/>
                          <a:ea typeface="Simsun"/>
                          <a:cs typeface="Arial"/>
                        </a:rPr>
                        <a:t>融资不力</a:t>
                      </a:r>
                      <a:endParaRPr lang="en-US" sz="1200">
                        <a:effectLst/>
                        <a:latin typeface="Arial"/>
                        <a:ea typeface="Calibri" panose="020F0502020204030204" pitchFamily="34" charset="0"/>
                        <a:cs typeface="Arial"/>
                      </a:endParaRPr>
                    </a:p>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融资不力 （~0%-80%的AAL没有被事前机制所覆盖）*</a:t>
                      </a:r>
                      <a:endParaRPr lang="en-US" sz="1200">
                        <a:effectLst/>
                        <a:latin typeface="Arial"/>
                        <a:ea typeface="Calibri" panose="020F0502020204030204" pitchFamily="34" charset="0"/>
                        <a:cs typeface="Arial"/>
                      </a:endParaRPr>
                    </a:p>
                  </a:txBody>
                  <a:tcPr marL="11868" marR="11868"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吉尔吉斯斯坦</a:t>
                      </a:r>
                      <a:endParaRPr lang="en-US" sz="120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1/25</a:t>
                      </a:r>
                      <a:endParaRPr lang="en-US" sz="120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17,400,000</a:t>
                      </a:r>
                      <a:endParaRPr lang="en-US" sz="120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1/200</a:t>
                      </a:r>
                      <a:endParaRPr lang="en-US" sz="120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174,000,000</a:t>
                      </a:r>
                      <a:endParaRPr lang="en-US" sz="1200">
                        <a:effectLst/>
                        <a:latin typeface="Arial"/>
                        <a:ea typeface="Calibri" panose="020F0502020204030204" pitchFamily="34" charset="0"/>
                        <a:cs typeface="Arial"/>
                      </a:endParaRPr>
                    </a:p>
                  </a:txBody>
                  <a:tcPr marL="11868" marR="11868"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64755077"/>
                  </a:ext>
                </a:extLst>
              </a:tr>
              <a:tr h="214709">
                <a:tc vMerge="1">
                  <a:txBody>
                    <a:bodyPr/>
                    <a:lstStyle/>
                    <a:p>
                      <a:endParaRPr lang="en-US"/>
                    </a:p>
                  </a:txBody>
                  <a:tcPr/>
                </a:tc>
                <a:tc>
                  <a:txBody>
                    <a:bodyPr/>
                    <a:lstStyle/>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蒙古</a:t>
                      </a:r>
                      <a:endParaRPr lang="en-US" sz="1200">
                        <a:effectLst/>
                        <a:latin typeface="Arial"/>
                        <a:ea typeface="Calibri" panose="020F0502020204030204" pitchFamily="34" charset="0"/>
                        <a:cs typeface="Arial"/>
                      </a:endParaRPr>
                    </a:p>
                  </a:txBody>
                  <a:tcPr marL="11868" marR="11868" marT="0" marB="0">
                    <a:lnL>
                      <a:noFill/>
                    </a:lnL>
                    <a:lnR>
                      <a:noFill/>
                    </a:lnR>
                    <a:lnT>
                      <a:noFill/>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1/25</a:t>
                      </a:r>
                      <a:endParaRPr lang="en-US" sz="1200">
                        <a:effectLst/>
                        <a:latin typeface="Arial"/>
                        <a:ea typeface="Calibri" panose="020F0502020204030204" pitchFamily="34" charset="0"/>
                        <a:cs typeface="Arial"/>
                      </a:endParaRPr>
                    </a:p>
                  </a:txBody>
                  <a:tcPr marL="11868" marR="11868" marT="0" marB="0">
                    <a:lnL>
                      <a:noFill/>
                    </a:lnL>
                    <a:lnR>
                      <a:noFill/>
                    </a:lnR>
                    <a:lnT>
                      <a:noFill/>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100,000</a:t>
                      </a:r>
                      <a:endParaRPr lang="en-US" sz="1200">
                        <a:effectLst/>
                        <a:latin typeface="Arial"/>
                        <a:ea typeface="Calibri" panose="020F0502020204030204" pitchFamily="34" charset="0"/>
                        <a:cs typeface="Arial"/>
                      </a:endParaRPr>
                    </a:p>
                  </a:txBody>
                  <a:tcPr marL="11868" marR="11868" marT="0" marB="0">
                    <a:lnL>
                      <a:noFill/>
                    </a:lnL>
                    <a:lnR>
                      <a:noFill/>
                    </a:lnR>
                    <a:lnT>
                      <a:noFill/>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1/200</a:t>
                      </a:r>
                      <a:endParaRPr lang="en-US" sz="1200">
                        <a:effectLst/>
                        <a:latin typeface="Arial"/>
                        <a:ea typeface="Calibri" panose="020F0502020204030204" pitchFamily="34" charset="0"/>
                        <a:cs typeface="Arial"/>
                      </a:endParaRPr>
                    </a:p>
                  </a:txBody>
                  <a:tcPr marL="11868" marR="11868" marT="0" marB="0">
                    <a:lnL>
                      <a:noFill/>
                    </a:lnL>
                    <a:lnR>
                      <a:noFill/>
                    </a:lnR>
                    <a:lnT>
                      <a:noFill/>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1,000,000</a:t>
                      </a:r>
                      <a:endParaRPr lang="en-US" sz="1200">
                        <a:effectLst/>
                        <a:latin typeface="Arial" pitchFamily="34" charset="0"/>
                        <a:ea typeface="Calibri" panose="020F0502020204030204" pitchFamily="34" charset="0"/>
                        <a:cs typeface="Arial" pitchFamily="34" charset="0"/>
                      </a:endParaRPr>
                    </a:p>
                  </a:txBody>
                  <a:tcPr marL="11868" marR="11868" marT="0"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05301930"/>
                  </a:ext>
                </a:extLst>
              </a:tr>
              <a:tr h="214709">
                <a:tc vMerge="1">
                  <a:txBody>
                    <a:bodyPr/>
                    <a:lstStyle/>
                    <a:p>
                      <a:endParaRPr lang="en-US"/>
                    </a:p>
                  </a:txBody>
                  <a:tcPr/>
                </a:tc>
                <a:tc>
                  <a:txBody>
                    <a:bodyPr/>
                    <a:lstStyle/>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乌兹别克斯坦</a:t>
                      </a:r>
                      <a:endParaRPr lang="en-US" sz="1200">
                        <a:effectLst/>
                        <a:latin typeface="Arial" pitchFamily="34" charset="0"/>
                        <a:ea typeface="Calibri" panose="020F0502020204030204" pitchFamily="34" charset="0"/>
                        <a:cs typeface="Arial" pitchFamily="34" charset="0"/>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1/25</a:t>
                      </a:r>
                      <a:endParaRPr lang="en-US" sz="120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25,000,000</a:t>
                      </a:r>
                      <a:endParaRPr lang="en-US" sz="120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1/200</a:t>
                      </a:r>
                      <a:endParaRPr lang="en-US" sz="120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250,000,000</a:t>
                      </a:r>
                      <a:endParaRPr lang="en-US" sz="1200">
                        <a:effectLst/>
                        <a:latin typeface="Arial"/>
                        <a:ea typeface="Calibri" panose="020F0502020204030204" pitchFamily="34" charset="0"/>
                        <a:cs typeface="Arial"/>
                      </a:endParaRPr>
                    </a:p>
                  </a:txBody>
                  <a:tcPr marL="11868" marR="11868"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7914"/>
                  </a:ext>
                </a:extLst>
              </a:tr>
              <a:tr h="214709">
                <a:tc rowSpan="3">
                  <a:txBody>
                    <a:bodyPr/>
                    <a:lstStyle/>
                    <a:p>
                      <a:pPr rtl="0">
                        <a:lnSpc>
                          <a:spcPct val="107000"/>
                        </a:lnSpc>
                        <a:spcBef>
                          <a:spcPts val="400"/>
                        </a:spcBef>
                        <a:spcAft>
                          <a:spcPts val="800"/>
                        </a:spcAft>
                      </a:pPr>
                      <a:r>
                        <a:rPr lang="zh-Hans" sz="1200" b="1" i="0" u="none" strike="noStrike">
                          <a:solidFill>
                            <a:srgbClr val="000000"/>
                          </a:solidFill>
                          <a:highlight>
                            <a:srgbClr val="000000">
                              <a:alpha val="0"/>
                            </a:srgbClr>
                          </a:highlight>
                          <a:latin typeface="Simsun"/>
                          <a:ea typeface="Simsun"/>
                          <a:cs typeface="Arial"/>
                        </a:rPr>
                        <a:t>中度融资</a:t>
                      </a:r>
                      <a:endParaRPr lang="en-US" sz="1200">
                        <a:effectLst/>
                        <a:latin typeface="Arial"/>
                        <a:ea typeface="Calibri" panose="020F0502020204030204" pitchFamily="34" charset="0"/>
                        <a:cs typeface="Arial"/>
                      </a:endParaRPr>
                    </a:p>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（涵盖洪水和地震的AAL）。</a:t>
                      </a:r>
                      <a:endParaRPr lang="en-US" sz="1200">
                        <a:effectLst/>
                        <a:latin typeface="Arial"/>
                        <a:ea typeface="Calibri" panose="020F0502020204030204" pitchFamily="34" charset="0"/>
                        <a:cs typeface="Arial"/>
                      </a:endParaRPr>
                    </a:p>
                  </a:txBody>
                  <a:tcPr marL="11868" marR="11868"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阿塞拜疆</a:t>
                      </a:r>
                      <a:endParaRPr lang="en-US" sz="120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1/50</a:t>
                      </a:r>
                      <a:endParaRPr lang="en-US" sz="120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13,900,000</a:t>
                      </a:r>
                      <a:endParaRPr lang="en-US" sz="120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1/200</a:t>
                      </a:r>
                      <a:endParaRPr lang="en-US" sz="120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139,000,000</a:t>
                      </a:r>
                      <a:endParaRPr lang="en-US" sz="1200">
                        <a:effectLst/>
                        <a:latin typeface="Arial"/>
                        <a:ea typeface="Calibri" panose="020F0502020204030204" pitchFamily="34" charset="0"/>
                        <a:cs typeface="Arial"/>
                      </a:endParaRPr>
                    </a:p>
                  </a:txBody>
                  <a:tcPr marL="11868" marR="11868"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54768571"/>
                  </a:ext>
                </a:extLst>
              </a:tr>
              <a:tr h="214709">
                <a:tc vMerge="1">
                  <a:txBody>
                    <a:bodyPr/>
                    <a:lstStyle/>
                    <a:p>
                      <a:endParaRPr lang="en-US"/>
                    </a:p>
                  </a:txBody>
                  <a:tcPr/>
                </a:tc>
                <a:tc>
                  <a:txBody>
                    <a:bodyPr/>
                    <a:lstStyle/>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格鲁吉亚</a:t>
                      </a:r>
                      <a:endParaRPr lang="en-US" sz="1200">
                        <a:effectLst/>
                        <a:latin typeface="Arial"/>
                        <a:ea typeface="Calibri" panose="020F0502020204030204" pitchFamily="34" charset="0"/>
                        <a:cs typeface="Arial"/>
                      </a:endParaRPr>
                    </a:p>
                  </a:txBody>
                  <a:tcPr marL="11868" marR="11868" marT="0" marB="0">
                    <a:lnL>
                      <a:noFill/>
                    </a:lnL>
                    <a:lnR>
                      <a:noFill/>
                    </a:lnR>
                    <a:lnT>
                      <a:noFill/>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1/50</a:t>
                      </a:r>
                      <a:endParaRPr lang="en-US" sz="1200">
                        <a:effectLst/>
                        <a:latin typeface="Arial"/>
                        <a:ea typeface="Calibri" panose="020F0502020204030204" pitchFamily="34" charset="0"/>
                        <a:cs typeface="Arial"/>
                      </a:endParaRPr>
                    </a:p>
                  </a:txBody>
                  <a:tcPr marL="11868" marR="11868" marT="0" marB="0">
                    <a:lnL>
                      <a:noFill/>
                    </a:lnL>
                    <a:lnR>
                      <a:noFill/>
                    </a:lnR>
                    <a:lnT>
                      <a:noFill/>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5,100,000</a:t>
                      </a:r>
                      <a:endParaRPr lang="en-US" sz="1200">
                        <a:effectLst/>
                        <a:latin typeface="Arial" pitchFamily="34" charset="0"/>
                        <a:ea typeface="Calibri" panose="020F0502020204030204" pitchFamily="34" charset="0"/>
                        <a:cs typeface="Arial" pitchFamily="34" charset="0"/>
                      </a:endParaRPr>
                    </a:p>
                  </a:txBody>
                  <a:tcPr marL="11868" marR="11868" marT="0" marB="0">
                    <a:lnL>
                      <a:noFill/>
                    </a:lnL>
                    <a:lnR>
                      <a:noFill/>
                    </a:lnR>
                    <a:lnT>
                      <a:noFill/>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1/200</a:t>
                      </a:r>
                      <a:endParaRPr lang="en-US" sz="1200">
                        <a:effectLst/>
                        <a:latin typeface="Arial"/>
                        <a:ea typeface="Calibri" panose="020F0502020204030204" pitchFamily="34" charset="0"/>
                        <a:cs typeface="Arial"/>
                      </a:endParaRPr>
                    </a:p>
                  </a:txBody>
                  <a:tcPr marL="11868" marR="11868" marT="0" marB="0">
                    <a:lnL>
                      <a:noFill/>
                    </a:lnL>
                    <a:lnR>
                      <a:noFill/>
                    </a:lnR>
                    <a:lnT>
                      <a:noFill/>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51,000,000</a:t>
                      </a:r>
                      <a:endParaRPr lang="en-US" sz="1200">
                        <a:effectLst/>
                        <a:latin typeface="Arial"/>
                        <a:ea typeface="Calibri" panose="020F0502020204030204" pitchFamily="34" charset="0"/>
                        <a:cs typeface="Arial"/>
                      </a:endParaRPr>
                    </a:p>
                  </a:txBody>
                  <a:tcPr marL="11868" marR="11868" marT="0"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5031382"/>
                  </a:ext>
                </a:extLst>
              </a:tr>
              <a:tr h="214709">
                <a:tc vMerge="1">
                  <a:txBody>
                    <a:bodyPr/>
                    <a:lstStyle/>
                    <a:p>
                      <a:endParaRPr lang="en-US"/>
                    </a:p>
                  </a:txBody>
                  <a:tcPr/>
                </a:tc>
                <a:tc>
                  <a:txBody>
                    <a:bodyPr/>
                    <a:lstStyle/>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哈萨克斯坦</a:t>
                      </a:r>
                      <a:endParaRPr lang="en-US" sz="120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1/50</a:t>
                      </a:r>
                      <a:endParaRPr lang="en-US" sz="120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20,800,000</a:t>
                      </a:r>
                      <a:endParaRPr lang="en-US" sz="120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1/200</a:t>
                      </a:r>
                      <a:endParaRPr lang="en-US" sz="120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208,000,000</a:t>
                      </a:r>
                      <a:endParaRPr lang="en-US" sz="1200">
                        <a:effectLst/>
                        <a:latin typeface="Arial"/>
                        <a:ea typeface="Calibri" panose="020F0502020204030204" pitchFamily="34" charset="0"/>
                        <a:cs typeface="Arial"/>
                      </a:endParaRPr>
                    </a:p>
                  </a:txBody>
                  <a:tcPr marL="11868" marR="11868"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416734"/>
                  </a:ext>
                </a:extLst>
              </a:tr>
              <a:tr h="959337">
                <a:tc rowSpan="2">
                  <a:txBody>
                    <a:bodyPr/>
                    <a:lstStyle/>
                    <a:p>
                      <a:pPr rtl="0">
                        <a:lnSpc>
                          <a:spcPct val="107000"/>
                        </a:lnSpc>
                        <a:spcBef>
                          <a:spcPts val="400"/>
                        </a:spcBef>
                        <a:spcAft>
                          <a:spcPts val="800"/>
                        </a:spcAft>
                      </a:pPr>
                      <a:r>
                        <a:rPr lang="zh-Hans" sz="1200" b="1" i="0" u="none" strike="noStrike">
                          <a:solidFill>
                            <a:srgbClr val="000000"/>
                          </a:solidFill>
                          <a:highlight>
                            <a:srgbClr val="000000">
                              <a:alpha val="0"/>
                            </a:srgbClr>
                          </a:highlight>
                          <a:latin typeface="Simsun"/>
                          <a:ea typeface="Simsun"/>
                          <a:cs typeface="Arial"/>
                        </a:rPr>
                        <a:t>数据不充足</a:t>
                      </a:r>
                      <a:endParaRPr lang="en-US" sz="1200">
                        <a:effectLst/>
                        <a:latin typeface="Arial"/>
                        <a:ea typeface="Calibri" panose="020F0502020204030204" pitchFamily="34" charset="0"/>
                        <a:cs typeface="Arial"/>
                      </a:endParaRPr>
                    </a:p>
                  </a:txBody>
                  <a:tcPr marL="11868" marR="11868"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中国（内蒙古自治区和新疆维吾尔自治区）</a:t>
                      </a:r>
                      <a:endParaRPr lang="en-US" sz="1200">
                        <a:effectLst/>
                        <a:latin typeface="Arial" pitchFamily="34" charset="0"/>
                        <a:ea typeface="Calibri" panose="020F0502020204030204" pitchFamily="34" charset="0"/>
                        <a:cs typeface="Arial" pitchFamily="34" charset="0"/>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1/50</a:t>
                      </a:r>
                      <a:endParaRPr lang="en-US" sz="120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25,000,000</a:t>
                      </a:r>
                      <a:endParaRPr lang="en-US" sz="120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1/200</a:t>
                      </a:r>
                      <a:endParaRPr lang="en-US" sz="120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250,000,000</a:t>
                      </a:r>
                      <a:endParaRPr lang="en-US" sz="1200">
                        <a:effectLst/>
                        <a:latin typeface="Arial"/>
                        <a:ea typeface="Calibri" panose="020F0502020204030204" pitchFamily="34" charset="0"/>
                        <a:cs typeface="Arial"/>
                      </a:endParaRPr>
                    </a:p>
                  </a:txBody>
                  <a:tcPr marL="11868" marR="11868"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87969441"/>
                  </a:ext>
                </a:extLst>
              </a:tr>
              <a:tr h="214709">
                <a:tc vMerge="1">
                  <a:txBody>
                    <a:bodyPr/>
                    <a:lstStyle/>
                    <a:p>
                      <a:endParaRPr lang="en-US"/>
                    </a:p>
                  </a:txBody>
                  <a:tcPr/>
                </a:tc>
                <a:tc>
                  <a:txBody>
                    <a:bodyPr/>
                    <a:lstStyle/>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土库曼斯坦</a:t>
                      </a:r>
                      <a:endParaRPr lang="en-US" sz="1200">
                        <a:effectLst/>
                        <a:latin typeface="Arial" pitchFamily="34" charset="0"/>
                        <a:ea typeface="Calibri" panose="020F0502020204030204" pitchFamily="34" charset="0"/>
                        <a:cs typeface="Arial" pitchFamily="34" charset="0"/>
                      </a:endParaRPr>
                    </a:p>
                  </a:txBody>
                  <a:tcPr marL="11868" marR="11868"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1/20</a:t>
                      </a:r>
                      <a:endParaRPr lang="en-US" sz="1200">
                        <a:effectLst/>
                        <a:latin typeface="Arial"/>
                        <a:ea typeface="Calibri" panose="020F0502020204030204" pitchFamily="34" charset="0"/>
                        <a:cs typeface="Arial"/>
                      </a:endParaRPr>
                    </a:p>
                  </a:txBody>
                  <a:tcPr marL="11868" marR="11868" marT="0" marB="0">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3,400,000</a:t>
                      </a:r>
                      <a:endParaRPr lang="en-US" sz="1200">
                        <a:effectLst/>
                        <a:latin typeface="Arial"/>
                        <a:ea typeface="Calibri" panose="020F0502020204030204" pitchFamily="34" charset="0"/>
                        <a:cs typeface="Arial"/>
                      </a:endParaRPr>
                    </a:p>
                  </a:txBody>
                  <a:tcPr marL="11868" marR="11868"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1/200</a:t>
                      </a:r>
                      <a:endParaRPr lang="en-US" sz="1200">
                        <a:effectLst/>
                        <a:latin typeface="Arial"/>
                        <a:ea typeface="Calibri" panose="020F0502020204030204" pitchFamily="34" charset="0"/>
                        <a:cs typeface="Arial"/>
                      </a:endParaRPr>
                    </a:p>
                  </a:txBody>
                  <a:tcPr marL="11868" marR="11868" marT="0" marB="0">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34,000,000</a:t>
                      </a:r>
                      <a:endParaRPr lang="en-US" sz="1200">
                        <a:effectLst/>
                        <a:latin typeface="Arial" pitchFamily="34" charset="0"/>
                        <a:ea typeface="Calibri" panose="020F0502020204030204" pitchFamily="34" charset="0"/>
                        <a:cs typeface="Arial" pitchFamily="34" charset="0"/>
                      </a:endParaRPr>
                    </a:p>
                  </a:txBody>
                  <a:tcPr marL="11868" marR="11868"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714045"/>
                  </a:ext>
                </a:extLst>
              </a:tr>
            </a:tbl>
          </a:graphicData>
        </a:graphic>
      </p:graphicFrame>
      <p:sp>
        <p:nvSpPr>
          <p:cNvPr id="5" name="Slide Number Placeholder 4">
            <a:extLst>
              <a:ext uri="{FF2B5EF4-FFF2-40B4-BE49-F238E27FC236}">
                <a16:creationId xmlns:a16="http://schemas.microsoft.com/office/drawing/2014/main" id="{3BB18878-2BBC-4F74-BB7C-29F0CD70593A}"/>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18</a:t>
            </a:r>
            <a:endParaRPr lang="en-US"/>
          </a:p>
        </p:txBody>
      </p:sp>
      <p:sp>
        <p:nvSpPr>
          <p:cNvPr id="11" name="Rectangle 4">
            <a:extLst>
              <a:ext uri="{FF2B5EF4-FFF2-40B4-BE49-F238E27FC236}">
                <a16:creationId xmlns:a16="http://schemas.microsoft.com/office/drawing/2014/main" id="{F95B1AA2-7283-49EA-8399-A750732BE680}"/>
              </a:ext>
            </a:extLst>
          </p:cNvPr>
          <p:cNvSpPr>
            <a:spLocks noChangeArrowheads="1"/>
          </p:cNvSpPr>
          <p:nvPr/>
        </p:nvSpPr>
        <p:spPr bwMode="auto">
          <a:xfrm>
            <a:off x="2711450" y="149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a:ln>
                  <a:noFill/>
                </a:ln>
                <a:solidFill>
                  <a:schemeClr val="tx1"/>
                </a:solidFill>
                <a:effectLst/>
                <a:latin typeface="Arial" pitchFamily="34" charset="0"/>
              </a:rPr>
            </a:br>
            <a:endParaRPr kumimoji="0" lang="en-US" altLang="en-US" sz="1800" b="0" i="0" u="none" strike="noStrike" cap="none" normalizeH="0" baseline="0">
              <a:ln>
                <a:noFill/>
              </a:ln>
              <a:solidFill>
                <a:schemeClr val="tx1"/>
              </a:solidFill>
              <a:effectLst/>
              <a:latin typeface="Arial" pitchFamily="34" charset="0"/>
            </a:endParaRPr>
          </a:p>
        </p:txBody>
      </p:sp>
      <p:sp>
        <p:nvSpPr>
          <p:cNvPr id="13" name="Rectangle 6">
            <a:extLst>
              <a:ext uri="{FF2B5EF4-FFF2-40B4-BE49-F238E27FC236}">
                <a16:creationId xmlns:a16="http://schemas.microsoft.com/office/drawing/2014/main" id="{16C62E94-B8E2-4F51-B791-0CE0B08976E3}"/>
              </a:ext>
            </a:extLst>
          </p:cNvPr>
          <p:cNvSpPr>
            <a:spLocks noChangeArrowheads="1"/>
          </p:cNvSpPr>
          <p:nvPr/>
        </p:nvSpPr>
        <p:spPr bwMode="auto">
          <a:xfrm>
            <a:off x="457199" y="6064968"/>
            <a:ext cx="8229599"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Hans" sz="700" b="0" i="0" u="none" strike="noStrike" cap="none" normalizeH="0" baseline="0">
                <a:solidFill>
                  <a:srgbClr val="000000"/>
                </a:solidFill>
                <a:highlight>
                  <a:srgbClr val="000000">
                    <a:alpha val="0"/>
                  </a:srgbClr>
                </a:highlight>
                <a:latin typeface="Simsun"/>
                <a:ea typeface="Simsun"/>
                <a:cs typeface="Arial"/>
              </a:rPr>
              <a:t>中国（内蒙古自治区和新疆维吾尔自治区）在单一模型下共同建模。</a:t>
            </a:r>
            <a:endParaRPr kumimoji="0" lang="en-GB" altLang="en-US" sz="12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186946613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129B1-2F91-45EC-8DD4-E74D1915D53B}"/>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国家模型--洪水风险</a:t>
            </a:r>
            <a:endParaRPr lang="en-US"/>
          </a:p>
        </p:txBody>
      </p:sp>
      <p:sp>
        <p:nvSpPr>
          <p:cNvPr id="5" name="Slide Number Placeholder 4">
            <a:extLst>
              <a:ext uri="{FF2B5EF4-FFF2-40B4-BE49-F238E27FC236}">
                <a16:creationId xmlns:a16="http://schemas.microsoft.com/office/drawing/2014/main" id="{C9266DB5-D4E9-4321-9FB5-608336FEEE6D}"/>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19</a:t>
            </a:r>
            <a:endParaRPr lang="en-US"/>
          </a:p>
        </p:txBody>
      </p:sp>
      <p:graphicFrame>
        <p:nvGraphicFramePr>
          <p:cNvPr id="6" name="Table 5">
            <a:extLst>
              <a:ext uri="{FF2B5EF4-FFF2-40B4-BE49-F238E27FC236}">
                <a16:creationId xmlns:a16="http://schemas.microsoft.com/office/drawing/2014/main" id="{C96B3F72-3FA2-4C62-8D43-85578B89D66C}"/>
              </a:ext>
            </a:extLst>
          </p:cNvPr>
          <p:cNvGraphicFramePr>
            <a:graphicFrameLocks noGrp="1"/>
          </p:cNvGraphicFramePr>
          <p:nvPr>
            <p:extLst>
              <p:ext uri="{D42A27DB-BD31-4B8C-83A1-F6EECF244321}">
                <p14:modId xmlns:p14="http://schemas.microsoft.com/office/powerpoint/2010/main" val="2578135741"/>
              </p:ext>
            </p:extLst>
          </p:nvPr>
        </p:nvGraphicFramePr>
        <p:xfrm>
          <a:off x="435428" y="1034142"/>
          <a:ext cx="7870360" cy="4391906"/>
        </p:xfrm>
        <a:graphic>
          <a:graphicData uri="http://schemas.openxmlformats.org/drawingml/2006/table">
            <a:tbl>
              <a:tblPr firstRow="1" firstCol="1" bandRow="1"/>
              <a:tblGrid>
                <a:gridCol w="1659125">
                  <a:extLst>
                    <a:ext uri="{9D8B030D-6E8A-4147-A177-3AD203B41FA5}">
                      <a16:colId xmlns:a16="http://schemas.microsoft.com/office/drawing/2014/main" val="715789385"/>
                    </a:ext>
                  </a:extLst>
                </a:gridCol>
                <a:gridCol w="1800401">
                  <a:extLst>
                    <a:ext uri="{9D8B030D-6E8A-4147-A177-3AD203B41FA5}">
                      <a16:colId xmlns:a16="http://schemas.microsoft.com/office/drawing/2014/main" val="394292439"/>
                    </a:ext>
                  </a:extLst>
                </a:gridCol>
                <a:gridCol w="1066275">
                  <a:extLst>
                    <a:ext uri="{9D8B030D-6E8A-4147-A177-3AD203B41FA5}">
                      <a16:colId xmlns:a16="http://schemas.microsoft.com/office/drawing/2014/main" val="3346433688"/>
                    </a:ext>
                  </a:extLst>
                </a:gridCol>
                <a:gridCol w="1101897">
                  <a:extLst>
                    <a:ext uri="{9D8B030D-6E8A-4147-A177-3AD203B41FA5}">
                      <a16:colId xmlns:a16="http://schemas.microsoft.com/office/drawing/2014/main" val="1809751230"/>
                    </a:ext>
                  </a:extLst>
                </a:gridCol>
                <a:gridCol w="1121331">
                  <a:extLst>
                    <a:ext uri="{9D8B030D-6E8A-4147-A177-3AD203B41FA5}">
                      <a16:colId xmlns:a16="http://schemas.microsoft.com/office/drawing/2014/main" val="98300188"/>
                    </a:ext>
                  </a:extLst>
                </a:gridCol>
                <a:gridCol w="1121331">
                  <a:extLst>
                    <a:ext uri="{9D8B030D-6E8A-4147-A177-3AD203B41FA5}">
                      <a16:colId xmlns:a16="http://schemas.microsoft.com/office/drawing/2014/main" val="34610399"/>
                    </a:ext>
                  </a:extLst>
                </a:gridCol>
              </a:tblGrid>
              <a:tr h="277585">
                <a:tc gridSpan="6">
                  <a:txBody>
                    <a:bodyPr/>
                    <a:lstStyle/>
                    <a:p>
                      <a:pPr algn="ctr" rtl="0">
                        <a:lnSpc>
                          <a:spcPct val="107000"/>
                        </a:lnSpc>
                        <a:spcBef>
                          <a:spcPts val="400"/>
                        </a:spcBef>
                        <a:spcAft>
                          <a:spcPts val="800"/>
                        </a:spcAft>
                      </a:pPr>
                      <a:r>
                        <a:rPr lang="zh-Hans" sz="1200" b="1" i="0" u="none" strike="noStrike">
                          <a:solidFill>
                            <a:srgbClr val="FFFFFF"/>
                          </a:solidFill>
                          <a:highlight>
                            <a:srgbClr val="000000">
                              <a:alpha val="0"/>
                            </a:srgbClr>
                          </a:highlight>
                          <a:latin typeface="Simsun"/>
                          <a:ea typeface="Simsun"/>
                          <a:cs typeface="Arial"/>
                        </a:rPr>
                        <a:t>洪水</a:t>
                      </a:r>
                      <a:endParaRPr lang="en-US" sz="1200">
                        <a:effectLst/>
                        <a:latin typeface="Arial"/>
                        <a:ea typeface="Calibri" panose="020F0502020204030204" pitchFamily="34" charset="0"/>
                        <a:cs typeface="Arial"/>
                      </a:endParaRPr>
                    </a:p>
                  </a:txBody>
                  <a:tcPr marL="44903" marR="44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0921709"/>
                  </a:ext>
                </a:extLst>
              </a:tr>
              <a:tr h="674433">
                <a:tc>
                  <a:txBody>
                    <a:bodyPr/>
                    <a:lstStyle/>
                    <a:p>
                      <a:pPr rtl="0">
                        <a:lnSpc>
                          <a:spcPct val="107000"/>
                        </a:lnSpc>
                        <a:spcBef>
                          <a:spcPts val="400"/>
                        </a:spcBef>
                        <a:spcAft>
                          <a:spcPts val="800"/>
                        </a:spcAft>
                      </a:pPr>
                      <a:r>
                        <a:rPr lang="zh-Hans" sz="1200" b="1" i="0" u="none" strike="noStrike">
                          <a:solidFill>
                            <a:srgbClr val="FFFFFF"/>
                          </a:solidFill>
                          <a:highlight>
                            <a:srgbClr val="000000">
                              <a:alpha val="0"/>
                            </a:srgbClr>
                          </a:highlight>
                          <a:latin typeface="Simsun"/>
                          <a:ea typeface="Simsun"/>
                          <a:cs typeface="Arial"/>
                        </a:rPr>
                        <a:t>分组名称</a:t>
                      </a:r>
                      <a:endParaRPr lang="en-US" sz="1200">
                        <a:effectLst/>
                        <a:latin typeface="Arial"/>
                        <a:ea typeface="Calibri" panose="020F0502020204030204" pitchFamily="34" charset="0"/>
                        <a:cs typeface="Arial"/>
                      </a:endParaRPr>
                    </a:p>
                  </a:txBody>
                  <a:tcPr marL="44903" marR="4490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rtl="0">
                        <a:lnSpc>
                          <a:spcPct val="107000"/>
                        </a:lnSpc>
                        <a:spcBef>
                          <a:spcPts val="400"/>
                        </a:spcBef>
                        <a:spcAft>
                          <a:spcPts val="800"/>
                        </a:spcAft>
                      </a:pPr>
                      <a:r>
                        <a:rPr lang="zh-Hans" sz="1200" b="1" i="0" u="none" strike="noStrike">
                          <a:solidFill>
                            <a:srgbClr val="FFFFFF"/>
                          </a:solidFill>
                          <a:highlight>
                            <a:srgbClr val="000000">
                              <a:alpha val="0"/>
                            </a:srgbClr>
                          </a:highlight>
                          <a:latin typeface="Simsun"/>
                          <a:ea typeface="Simsun"/>
                          <a:cs typeface="Arial"/>
                        </a:rPr>
                        <a:t>国家</a:t>
                      </a:r>
                      <a:endParaRPr lang="en-US" sz="120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rtl="0">
                        <a:lnSpc>
                          <a:spcPct val="107000"/>
                        </a:lnSpc>
                        <a:spcBef>
                          <a:spcPts val="400"/>
                        </a:spcBef>
                        <a:spcAft>
                          <a:spcPts val="800"/>
                        </a:spcAft>
                      </a:pPr>
                      <a:r>
                        <a:rPr lang="zh-Hans" sz="1200" b="1" i="0" u="none" strike="noStrike">
                          <a:solidFill>
                            <a:srgbClr val="FFFFFF"/>
                          </a:solidFill>
                          <a:highlight>
                            <a:srgbClr val="000000">
                              <a:alpha val="0"/>
                            </a:srgbClr>
                          </a:highlight>
                          <a:latin typeface="Simsun"/>
                          <a:ea typeface="Simsun"/>
                          <a:cs typeface="Arial"/>
                        </a:rPr>
                        <a:t>年度起赔概率</a:t>
                      </a:r>
                      <a:endParaRPr lang="en-US" sz="120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rtl="0">
                        <a:lnSpc>
                          <a:spcPct val="107000"/>
                        </a:lnSpc>
                        <a:spcBef>
                          <a:spcPts val="400"/>
                        </a:spcBef>
                        <a:spcAft>
                          <a:spcPts val="800"/>
                        </a:spcAft>
                      </a:pPr>
                      <a:r>
                        <a:rPr lang="zh-Hans" sz="1200" b="1" i="0" u="none" strike="noStrike">
                          <a:solidFill>
                            <a:srgbClr val="FFFFFF"/>
                          </a:solidFill>
                          <a:highlight>
                            <a:srgbClr val="000000">
                              <a:alpha val="0"/>
                            </a:srgbClr>
                          </a:highlight>
                          <a:latin typeface="Simsun"/>
                          <a:ea typeface="Simsun"/>
                          <a:cs typeface="Arial"/>
                        </a:rPr>
                        <a:t>起赔点的最低赔付额（美元$）</a:t>
                      </a:r>
                      <a:endParaRPr lang="en-US" sz="120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rtl="0">
                        <a:lnSpc>
                          <a:spcPct val="107000"/>
                        </a:lnSpc>
                        <a:spcBef>
                          <a:spcPts val="400"/>
                        </a:spcBef>
                        <a:spcAft>
                          <a:spcPts val="800"/>
                        </a:spcAft>
                      </a:pPr>
                      <a:r>
                        <a:rPr lang="zh-Hans" sz="1200" b="1" i="0" u="none" strike="noStrike">
                          <a:solidFill>
                            <a:srgbClr val="FFFFFF"/>
                          </a:solidFill>
                          <a:highlight>
                            <a:srgbClr val="000000">
                              <a:alpha val="0"/>
                            </a:srgbClr>
                          </a:highlight>
                          <a:latin typeface="Simsun"/>
                          <a:ea typeface="Simsun"/>
                          <a:cs typeface="Arial"/>
                        </a:rPr>
                        <a:t>年度止赔概率</a:t>
                      </a:r>
                      <a:endParaRPr lang="en-US" sz="120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rtl="0">
                        <a:lnSpc>
                          <a:spcPct val="107000"/>
                        </a:lnSpc>
                        <a:spcBef>
                          <a:spcPts val="400"/>
                        </a:spcBef>
                        <a:spcAft>
                          <a:spcPts val="800"/>
                        </a:spcAft>
                      </a:pPr>
                      <a:r>
                        <a:rPr lang="zh-Hans" sz="1200" b="1" i="0" u="none" strike="noStrike">
                          <a:solidFill>
                            <a:srgbClr val="FFFFFF"/>
                          </a:solidFill>
                          <a:highlight>
                            <a:srgbClr val="000000">
                              <a:alpha val="0"/>
                            </a:srgbClr>
                          </a:highlight>
                          <a:latin typeface="Simsun"/>
                          <a:ea typeface="Simsun"/>
                          <a:cs typeface="Arial"/>
                        </a:rPr>
                        <a:t>债券规模</a:t>
                      </a:r>
                      <a:br>
                        <a:rPr lang="zh-Hans" sz="1200" b="1" i="0" u="none" strike="noStrike">
                          <a:solidFill>
                            <a:srgbClr val="FFFFFF"/>
                          </a:solidFill>
                          <a:highlight>
                            <a:srgbClr val="000000">
                              <a:alpha val="0"/>
                            </a:srgbClr>
                          </a:highlight>
                          <a:latin typeface="Simsun"/>
                          <a:ea typeface="Simsun"/>
                          <a:cs typeface="Arial"/>
                        </a:rPr>
                      </a:br>
                      <a:r>
                        <a:rPr lang="zh-Hans" sz="1200" b="1" i="0" u="none" strike="noStrike">
                          <a:solidFill>
                            <a:srgbClr val="FFFFFF"/>
                          </a:solidFill>
                          <a:highlight>
                            <a:srgbClr val="000000">
                              <a:alpha val="0"/>
                            </a:srgbClr>
                          </a:highlight>
                          <a:latin typeface="Simsun"/>
                          <a:ea typeface="Simsun"/>
                          <a:cs typeface="Arial"/>
                        </a:rPr>
                        <a:t>（美元$）</a:t>
                      </a:r>
                      <a:endParaRPr lang="en-US" sz="120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extLst>
                  <a:ext uri="{0D108BD9-81ED-4DB2-BD59-A6C34878D82A}">
                    <a16:rowId xmlns:a16="http://schemas.microsoft.com/office/drawing/2014/main" val="979644346"/>
                  </a:ext>
                </a:extLst>
              </a:tr>
              <a:tr h="168608">
                <a:tc rowSpan="2">
                  <a:txBody>
                    <a:bodyPr/>
                    <a:lstStyle/>
                    <a:p>
                      <a:pPr rtl="0">
                        <a:lnSpc>
                          <a:spcPct val="107000"/>
                        </a:lnSpc>
                        <a:spcBef>
                          <a:spcPts val="400"/>
                        </a:spcBef>
                        <a:spcAft>
                          <a:spcPts val="800"/>
                        </a:spcAft>
                      </a:pPr>
                      <a:r>
                        <a:rPr lang="zh-Hans" sz="1200" b="1" i="0" u="none" strike="noStrike">
                          <a:solidFill>
                            <a:srgbClr val="000000"/>
                          </a:solidFill>
                          <a:highlight>
                            <a:srgbClr val="000000">
                              <a:alpha val="0"/>
                            </a:srgbClr>
                          </a:highlight>
                          <a:latin typeface="Simsun"/>
                          <a:ea typeface="Simsun"/>
                          <a:cs typeface="Arial"/>
                        </a:rPr>
                        <a:t>融资严重不足 （</a:t>
                      </a:r>
                      <a:r>
                        <a:rPr lang="zh-Hans" sz="1200" b="0" i="0" u="none" strike="noStrike">
                          <a:solidFill>
                            <a:srgbClr val="000000"/>
                          </a:solidFill>
                          <a:highlight>
                            <a:srgbClr val="000000">
                              <a:alpha val="0"/>
                            </a:srgbClr>
                          </a:highlight>
                          <a:latin typeface="Simsun"/>
                          <a:ea typeface="Simsun"/>
                          <a:cs typeface="Arial"/>
                        </a:rPr>
                        <a:t>80%以上由洪水和地震造成的AAL没有被事前机制所覆盖。）</a:t>
                      </a:r>
                      <a:endParaRPr lang="en-US" sz="1200">
                        <a:effectLst/>
                        <a:latin typeface="Arial"/>
                        <a:ea typeface="Calibri" panose="020F0502020204030204" pitchFamily="34" charset="0"/>
                        <a:cs typeface="Arial"/>
                      </a:endParaRPr>
                    </a:p>
                  </a:txBody>
                  <a:tcPr marL="44903" marR="4490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巴基斯坦</a:t>
                      </a:r>
                      <a:endParaRPr lang="en-US" sz="1200">
                        <a:effectLst/>
                        <a:latin typeface="Arial"/>
                        <a:ea typeface="Calibri" panose="020F0502020204030204" pitchFamily="34" charset="0"/>
                        <a:cs typeface="Arial"/>
                      </a:endParaRPr>
                    </a:p>
                  </a:txBody>
                  <a:tcPr marL="44903" marR="44903" marT="0" marB="0">
                    <a:lnL>
                      <a:noFill/>
                    </a:lnL>
                    <a:lnR>
                      <a:noFill/>
                    </a:lnR>
                    <a:lnT>
                      <a:noFill/>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1/5</a:t>
                      </a:r>
                      <a:endParaRPr lang="en-US" sz="1200">
                        <a:effectLst/>
                        <a:latin typeface="Arial"/>
                        <a:ea typeface="Calibri" panose="020F0502020204030204" pitchFamily="34" charset="0"/>
                        <a:cs typeface="Arial"/>
                      </a:endParaRPr>
                    </a:p>
                  </a:txBody>
                  <a:tcPr marL="44903" marR="44903" marT="0" marB="0">
                    <a:lnL>
                      <a:noFill/>
                    </a:lnL>
                    <a:lnR>
                      <a:noFill/>
                    </a:lnR>
                    <a:lnT>
                      <a:noFill/>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25,000,000</a:t>
                      </a:r>
                      <a:endParaRPr lang="en-US" sz="1200">
                        <a:effectLst/>
                        <a:latin typeface="Arial"/>
                        <a:ea typeface="Calibri" panose="020F0502020204030204" pitchFamily="34" charset="0"/>
                        <a:cs typeface="Arial"/>
                      </a:endParaRPr>
                    </a:p>
                  </a:txBody>
                  <a:tcPr marL="44903" marR="44903" marT="0" marB="0">
                    <a:lnL>
                      <a:noFill/>
                    </a:lnL>
                    <a:lnR>
                      <a:noFill/>
                    </a:lnR>
                    <a:lnT>
                      <a:noFill/>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1/100</a:t>
                      </a:r>
                      <a:endParaRPr lang="en-US" sz="1200">
                        <a:effectLst/>
                        <a:latin typeface="Arial"/>
                        <a:ea typeface="Calibri" panose="020F0502020204030204" pitchFamily="34" charset="0"/>
                        <a:cs typeface="Arial"/>
                      </a:endParaRPr>
                    </a:p>
                  </a:txBody>
                  <a:tcPr marL="44903" marR="44903" marT="0" marB="0">
                    <a:lnL>
                      <a:noFill/>
                    </a:lnL>
                    <a:lnR>
                      <a:noFill/>
                    </a:lnR>
                    <a:lnT>
                      <a:noFill/>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250,000,000</a:t>
                      </a:r>
                      <a:endParaRPr lang="en-US" sz="120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01924698"/>
                  </a:ext>
                </a:extLst>
              </a:tr>
              <a:tr h="843040">
                <a:tc vMerge="1">
                  <a:txBody>
                    <a:bodyPr/>
                    <a:lstStyle/>
                    <a:p>
                      <a:endParaRPr lang="en-US"/>
                    </a:p>
                  </a:txBody>
                  <a:tcPr/>
                </a:tc>
                <a:tc>
                  <a:txBody>
                    <a:bodyPr/>
                    <a:lstStyle/>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塔吉克斯坦</a:t>
                      </a:r>
                      <a:endParaRPr lang="en-US" sz="120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1/5</a:t>
                      </a:r>
                      <a:endParaRPr lang="en-US" sz="120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12,500,000</a:t>
                      </a:r>
                      <a:endParaRPr lang="en-US" sz="120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1/100</a:t>
                      </a:r>
                      <a:endParaRPr lang="en-US" sz="120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125,000,000</a:t>
                      </a:r>
                      <a:endParaRPr lang="en-US" sz="120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958137"/>
                  </a:ext>
                </a:extLst>
              </a:tr>
              <a:tr h="168608">
                <a:tc rowSpan="3">
                  <a:txBody>
                    <a:bodyPr/>
                    <a:lstStyle/>
                    <a:p>
                      <a:pPr rtl="0">
                        <a:lnSpc>
                          <a:spcPct val="107000"/>
                        </a:lnSpc>
                        <a:spcBef>
                          <a:spcPts val="400"/>
                        </a:spcBef>
                        <a:spcAft>
                          <a:spcPts val="800"/>
                        </a:spcAft>
                      </a:pPr>
                      <a:r>
                        <a:rPr lang="zh-Hans" sz="1200" b="1" i="0" u="none" strike="noStrike">
                          <a:solidFill>
                            <a:srgbClr val="000000"/>
                          </a:solidFill>
                          <a:highlight>
                            <a:srgbClr val="000000">
                              <a:alpha val="0"/>
                            </a:srgbClr>
                          </a:highlight>
                          <a:latin typeface="Simsun"/>
                          <a:ea typeface="Simsun"/>
                          <a:cs typeface="Arial"/>
                        </a:rPr>
                        <a:t>融资不力</a:t>
                      </a:r>
                      <a:br>
                        <a:rPr lang="zh-Hans" sz="1200" b="0" i="0" u="none" strike="noStrike">
                          <a:solidFill>
                            <a:srgbClr val="000000"/>
                          </a:solidFill>
                          <a:highlight>
                            <a:srgbClr val="000000">
                              <a:alpha val="0"/>
                            </a:srgbClr>
                          </a:highlight>
                          <a:latin typeface="Simsun"/>
                          <a:ea typeface="Simsun"/>
                          <a:cs typeface="Arial"/>
                        </a:rPr>
                      </a:br>
                      <a:r>
                        <a:rPr lang="zh-Hans" sz="1200" b="0" i="0" u="none" strike="noStrike">
                          <a:solidFill>
                            <a:srgbClr val="000000"/>
                          </a:solidFill>
                          <a:highlight>
                            <a:srgbClr val="000000">
                              <a:alpha val="0"/>
                            </a:srgbClr>
                          </a:highlight>
                          <a:latin typeface="Simsun"/>
                          <a:ea typeface="Simsun"/>
                          <a:cs typeface="Arial"/>
                        </a:rPr>
                        <a:t> （~0%-80%的AAL没有被事前机制所覆盖）*</a:t>
                      </a:r>
                      <a:endParaRPr lang="en-US" sz="1200">
                        <a:effectLst/>
                        <a:latin typeface="Arial"/>
                        <a:ea typeface="Calibri" panose="020F0502020204030204" pitchFamily="34" charset="0"/>
                        <a:cs typeface="Arial"/>
                      </a:endParaRPr>
                    </a:p>
                  </a:txBody>
                  <a:tcPr marL="44903" marR="4490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吉尔吉斯斯坦</a:t>
                      </a:r>
                      <a:endParaRPr lang="en-US" sz="120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1/10</a:t>
                      </a:r>
                      <a:endParaRPr lang="en-US" sz="120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15,600,000</a:t>
                      </a:r>
                      <a:endParaRPr lang="en-US" sz="120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1/100</a:t>
                      </a:r>
                      <a:endParaRPr lang="en-US" sz="120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156,000,000</a:t>
                      </a:r>
                      <a:endParaRPr lang="en-US" sz="120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43591512"/>
                  </a:ext>
                </a:extLst>
              </a:tr>
              <a:tr h="168608">
                <a:tc vMerge="1">
                  <a:txBody>
                    <a:bodyPr/>
                    <a:lstStyle/>
                    <a:p>
                      <a:endParaRPr lang="en-US"/>
                    </a:p>
                  </a:txBody>
                  <a:tcPr/>
                </a:tc>
                <a:tc>
                  <a:txBody>
                    <a:bodyPr/>
                    <a:lstStyle/>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蒙古</a:t>
                      </a:r>
                      <a:endParaRPr lang="en-US" sz="1200">
                        <a:effectLst/>
                        <a:latin typeface="Arial"/>
                        <a:ea typeface="Calibri" panose="020F0502020204030204" pitchFamily="34" charset="0"/>
                        <a:cs typeface="Arial"/>
                      </a:endParaRPr>
                    </a:p>
                  </a:txBody>
                  <a:tcPr marL="44903" marR="44903" marT="0" marB="0">
                    <a:lnL>
                      <a:noFill/>
                    </a:lnL>
                    <a:lnR>
                      <a:noFill/>
                    </a:lnR>
                    <a:lnT>
                      <a:noFill/>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1/10</a:t>
                      </a:r>
                      <a:endParaRPr lang="en-US" sz="1200">
                        <a:effectLst/>
                        <a:latin typeface="Arial"/>
                        <a:ea typeface="Calibri" panose="020F0502020204030204" pitchFamily="34" charset="0"/>
                        <a:cs typeface="Arial"/>
                      </a:endParaRPr>
                    </a:p>
                  </a:txBody>
                  <a:tcPr marL="44903" marR="44903" marT="0" marB="0">
                    <a:lnL>
                      <a:noFill/>
                    </a:lnL>
                    <a:lnR>
                      <a:noFill/>
                    </a:lnR>
                    <a:lnT>
                      <a:noFill/>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8,800,000</a:t>
                      </a:r>
                      <a:endParaRPr lang="en-US" sz="1200">
                        <a:effectLst/>
                        <a:latin typeface="Arial"/>
                        <a:ea typeface="Calibri" panose="020F0502020204030204" pitchFamily="34" charset="0"/>
                        <a:cs typeface="Arial"/>
                      </a:endParaRPr>
                    </a:p>
                  </a:txBody>
                  <a:tcPr marL="44903" marR="44903" marT="0" marB="0">
                    <a:lnL>
                      <a:noFill/>
                    </a:lnL>
                    <a:lnR>
                      <a:noFill/>
                    </a:lnR>
                    <a:lnT>
                      <a:noFill/>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1/100</a:t>
                      </a:r>
                      <a:endParaRPr lang="en-US" sz="1200">
                        <a:effectLst/>
                        <a:latin typeface="Arial"/>
                        <a:ea typeface="Calibri" panose="020F0502020204030204" pitchFamily="34" charset="0"/>
                        <a:cs typeface="Arial"/>
                      </a:endParaRPr>
                    </a:p>
                  </a:txBody>
                  <a:tcPr marL="44903" marR="44903" marT="0" marB="0">
                    <a:lnL>
                      <a:noFill/>
                    </a:lnL>
                    <a:lnR>
                      <a:noFill/>
                    </a:lnR>
                    <a:lnT>
                      <a:noFill/>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88,000,000</a:t>
                      </a:r>
                      <a:endParaRPr lang="en-US" sz="120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81655491"/>
                  </a:ext>
                </a:extLst>
              </a:tr>
              <a:tr h="337216">
                <a:tc vMerge="1">
                  <a:txBody>
                    <a:bodyPr/>
                    <a:lstStyle/>
                    <a:p>
                      <a:endParaRPr lang="en-US"/>
                    </a:p>
                  </a:txBody>
                  <a:tcPr/>
                </a:tc>
                <a:tc>
                  <a:txBody>
                    <a:bodyPr/>
                    <a:lstStyle/>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乌兹别克斯坦</a:t>
                      </a:r>
                      <a:endParaRPr lang="en-US" sz="120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1/10</a:t>
                      </a:r>
                      <a:endParaRPr lang="en-US" sz="120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25,000,000</a:t>
                      </a:r>
                      <a:endParaRPr lang="en-US" sz="120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1/100</a:t>
                      </a:r>
                      <a:endParaRPr lang="en-US" sz="120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250,000,000</a:t>
                      </a:r>
                      <a:endParaRPr lang="en-US" sz="120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021930"/>
                  </a:ext>
                </a:extLst>
              </a:tr>
              <a:tr h="168608">
                <a:tc rowSpan="3">
                  <a:txBody>
                    <a:bodyPr/>
                    <a:lstStyle/>
                    <a:p>
                      <a:pPr rtl="0">
                        <a:lnSpc>
                          <a:spcPct val="107000"/>
                        </a:lnSpc>
                        <a:spcBef>
                          <a:spcPts val="400"/>
                        </a:spcBef>
                        <a:spcAft>
                          <a:spcPts val="800"/>
                        </a:spcAft>
                      </a:pPr>
                      <a:r>
                        <a:rPr lang="zh-Hans" sz="1200" b="1" i="0" u="none" strike="noStrike">
                          <a:solidFill>
                            <a:srgbClr val="000000"/>
                          </a:solidFill>
                          <a:highlight>
                            <a:srgbClr val="000000">
                              <a:alpha val="0"/>
                            </a:srgbClr>
                          </a:highlight>
                          <a:latin typeface="Simsun"/>
                          <a:ea typeface="Simsun"/>
                          <a:cs typeface="Arial"/>
                        </a:rPr>
                        <a:t>中度融资</a:t>
                      </a:r>
                      <a:br>
                        <a:rPr lang="zh-Hans" sz="1200" b="0" i="0" u="none" strike="noStrike">
                          <a:solidFill>
                            <a:srgbClr val="000000"/>
                          </a:solidFill>
                          <a:highlight>
                            <a:srgbClr val="000000">
                              <a:alpha val="0"/>
                            </a:srgbClr>
                          </a:highlight>
                          <a:latin typeface="Simsun"/>
                          <a:ea typeface="Simsun"/>
                          <a:cs typeface="Arial"/>
                        </a:rPr>
                      </a:br>
                      <a:r>
                        <a:rPr lang="zh-Hans" sz="1200" b="0" i="0" u="none" strike="noStrike">
                          <a:solidFill>
                            <a:srgbClr val="000000"/>
                          </a:solidFill>
                          <a:highlight>
                            <a:srgbClr val="000000">
                              <a:alpha val="0"/>
                            </a:srgbClr>
                          </a:highlight>
                          <a:latin typeface="Simsun"/>
                          <a:ea typeface="Simsun"/>
                          <a:cs typeface="Arial"/>
                        </a:rPr>
                        <a:t> （涵盖洪水和地震的AAL）</a:t>
                      </a:r>
                      <a:endParaRPr lang="en-US" sz="1200">
                        <a:effectLst/>
                        <a:latin typeface="Arial"/>
                        <a:ea typeface="Calibri" panose="020F0502020204030204" pitchFamily="34" charset="0"/>
                        <a:cs typeface="Arial"/>
                      </a:endParaRPr>
                    </a:p>
                  </a:txBody>
                  <a:tcPr marL="44903" marR="4490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阿塞拜疆</a:t>
                      </a:r>
                      <a:endParaRPr lang="en-US" sz="120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1/15</a:t>
                      </a:r>
                      <a:endParaRPr lang="en-US" sz="120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7,900,000</a:t>
                      </a:r>
                      <a:endParaRPr lang="en-US" sz="120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1/100</a:t>
                      </a:r>
                      <a:endParaRPr lang="en-US" sz="120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79,000,000</a:t>
                      </a:r>
                      <a:endParaRPr lang="en-US" sz="120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74263784"/>
                  </a:ext>
                </a:extLst>
              </a:tr>
              <a:tr h="168608">
                <a:tc vMerge="1">
                  <a:txBody>
                    <a:bodyPr/>
                    <a:lstStyle/>
                    <a:p>
                      <a:endParaRPr lang="en-US"/>
                    </a:p>
                  </a:txBody>
                  <a:tcPr/>
                </a:tc>
                <a:tc>
                  <a:txBody>
                    <a:bodyPr/>
                    <a:lstStyle/>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格鲁吉亚</a:t>
                      </a:r>
                      <a:endParaRPr lang="en-US" sz="1200">
                        <a:effectLst/>
                        <a:latin typeface="Arial"/>
                        <a:ea typeface="Calibri" panose="020F0502020204030204" pitchFamily="34" charset="0"/>
                        <a:cs typeface="Arial"/>
                      </a:endParaRPr>
                    </a:p>
                  </a:txBody>
                  <a:tcPr marL="44903" marR="44903" marT="0" marB="0">
                    <a:lnL>
                      <a:noFill/>
                    </a:lnL>
                    <a:lnR>
                      <a:noFill/>
                    </a:lnR>
                    <a:lnT>
                      <a:noFill/>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1/15</a:t>
                      </a:r>
                      <a:endParaRPr lang="en-US" sz="1200">
                        <a:effectLst/>
                        <a:latin typeface="Arial"/>
                        <a:ea typeface="Calibri" panose="020F0502020204030204" pitchFamily="34" charset="0"/>
                        <a:cs typeface="Arial"/>
                      </a:endParaRPr>
                    </a:p>
                  </a:txBody>
                  <a:tcPr marL="44903" marR="44903" marT="0" marB="0">
                    <a:lnL>
                      <a:noFill/>
                    </a:lnL>
                    <a:lnR>
                      <a:noFill/>
                    </a:lnR>
                    <a:lnT>
                      <a:noFill/>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3,400,000</a:t>
                      </a:r>
                      <a:endParaRPr lang="en-US" sz="1200">
                        <a:effectLst/>
                        <a:latin typeface="Arial"/>
                        <a:ea typeface="Calibri" panose="020F0502020204030204" pitchFamily="34" charset="0"/>
                        <a:cs typeface="Arial"/>
                      </a:endParaRPr>
                    </a:p>
                  </a:txBody>
                  <a:tcPr marL="44903" marR="44903" marT="0" marB="0">
                    <a:lnL>
                      <a:noFill/>
                    </a:lnL>
                    <a:lnR>
                      <a:noFill/>
                    </a:lnR>
                    <a:lnT>
                      <a:noFill/>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1/100</a:t>
                      </a:r>
                      <a:endParaRPr lang="en-US" sz="1200">
                        <a:effectLst/>
                        <a:latin typeface="Arial"/>
                        <a:ea typeface="Calibri" panose="020F0502020204030204" pitchFamily="34" charset="0"/>
                        <a:cs typeface="Arial"/>
                      </a:endParaRPr>
                    </a:p>
                  </a:txBody>
                  <a:tcPr marL="44903" marR="44903" marT="0" marB="0">
                    <a:lnL>
                      <a:noFill/>
                    </a:lnL>
                    <a:lnR>
                      <a:noFill/>
                    </a:lnR>
                    <a:lnT>
                      <a:noFill/>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34,000,000</a:t>
                      </a:r>
                      <a:endParaRPr lang="en-US" sz="120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51111372"/>
                  </a:ext>
                </a:extLst>
              </a:tr>
              <a:tr h="337216">
                <a:tc vMerge="1">
                  <a:txBody>
                    <a:bodyPr/>
                    <a:lstStyle/>
                    <a:p>
                      <a:endParaRPr lang="en-US"/>
                    </a:p>
                  </a:txBody>
                  <a:tcPr/>
                </a:tc>
                <a:tc>
                  <a:txBody>
                    <a:bodyPr/>
                    <a:lstStyle/>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哈萨克斯坦</a:t>
                      </a:r>
                      <a:endParaRPr lang="en-US" sz="120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1/15</a:t>
                      </a:r>
                      <a:endParaRPr lang="en-US" sz="120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25,000,000</a:t>
                      </a:r>
                      <a:endParaRPr lang="en-US" sz="120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1/100</a:t>
                      </a:r>
                      <a:endParaRPr lang="en-US" sz="120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250,000,000</a:t>
                      </a:r>
                      <a:endParaRPr lang="en-US" sz="120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2344725"/>
                  </a:ext>
                </a:extLst>
              </a:tr>
              <a:tr h="843040">
                <a:tc rowSpan="2">
                  <a:txBody>
                    <a:bodyPr/>
                    <a:lstStyle/>
                    <a:p>
                      <a:pPr rtl="0">
                        <a:lnSpc>
                          <a:spcPct val="107000"/>
                        </a:lnSpc>
                        <a:spcBef>
                          <a:spcPts val="400"/>
                        </a:spcBef>
                        <a:spcAft>
                          <a:spcPts val="800"/>
                        </a:spcAft>
                      </a:pPr>
                      <a:r>
                        <a:rPr lang="zh-Hans" sz="1200" b="1" i="0" u="none" strike="noStrike">
                          <a:solidFill>
                            <a:srgbClr val="000000"/>
                          </a:solidFill>
                          <a:highlight>
                            <a:srgbClr val="000000">
                              <a:alpha val="0"/>
                            </a:srgbClr>
                          </a:highlight>
                          <a:latin typeface="Simsun"/>
                          <a:ea typeface="Simsun"/>
                          <a:cs typeface="Arial"/>
                        </a:rPr>
                        <a:t>数据不充足</a:t>
                      </a:r>
                      <a:endParaRPr lang="en-US" sz="1200">
                        <a:effectLst/>
                        <a:latin typeface="Arial"/>
                        <a:ea typeface="Calibri" panose="020F0502020204030204" pitchFamily="34" charset="0"/>
                        <a:cs typeface="Arial"/>
                      </a:endParaRPr>
                    </a:p>
                  </a:txBody>
                  <a:tcPr marL="44903" marR="4490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中国（内蒙古自治区和新疆维吾尔自治区）</a:t>
                      </a:r>
                      <a:endParaRPr lang="en-US" sz="120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1/15</a:t>
                      </a:r>
                      <a:endParaRPr lang="en-US" sz="120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25,000,000</a:t>
                      </a:r>
                      <a:endParaRPr lang="en-US" sz="120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1/100</a:t>
                      </a:r>
                      <a:endParaRPr lang="en-US" sz="120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250,000,000</a:t>
                      </a:r>
                      <a:endParaRPr lang="en-US" sz="120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26361325"/>
                  </a:ext>
                </a:extLst>
              </a:tr>
              <a:tr h="168608">
                <a:tc vMerge="1">
                  <a:txBody>
                    <a:bodyPr/>
                    <a:lstStyle/>
                    <a:p>
                      <a:endParaRPr lang="en-US"/>
                    </a:p>
                  </a:txBody>
                  <a:tcPr/>
                </a:tc>
                <a:tc>
                  <a:txBody>
                    <a:bodyPr/>
                    <a:lstStyle/>
                    <a:p>
                      <a:pP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土库曼斯坦</a:t>
                      </a:r>
                      <a:endParaRPr lang="en-US" sz="120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1/5</a:t>
                      </a:r>
                      <a:endParaRPr lang="en-US" sz="120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18,300,000</a:t>
                      </a:r>
                      <a:endParaRPr lang="en-US" sz="120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1/100</a:t>
                      </a:r>
                      <a:endParaRPr lang="en-US" sz="120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Bef>
                          <a:spcPts val="400"/>
                        </a:spcBef>
                        <a:spcAft>
                          <a:spcPts val="800"/>
                        </a:spcAft>
                      </a:pPr>
                      <a:r>
                        <a:rPr lang="zh-Hans" sz="1200" b="0" i="0" u="none" strike="noStrike">
                          <a:solidFill>
                            <a:srgbClr val="000000"/>
                          </a:solidFill>
                          <a:highlight>
                            <a:srgbClr val="000000">
                              <a:alpha val="0"/>
                            </a:srgbClr>
                          </a:highlight>
                          <a:latin typeface="Simsun"/>
                          <a:ea typeface="Simsun"/>
                          <a:cs typeface="Arial"/>
                        </a:rPr>
                        <a:t>183,000,000</a:t>
                      </a:r>
                      <a:endParaRPr lang="en-US" sz="120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6581176"/>
                  </a:ext>
                </a:extLst>
              </a:tr>
            </a:tbl>
          </a:graphicData>
        </a:graphic>
      </p:graphicFrame>
    </p:spTree>
    <p:extLst>
      <p:ext uri="{BB962C8B-B14F-4D97-AF65-F5344CB8AC3E}">
        <p14:creationId xmlns:p14="http://schemas.microsoft.com/office/powerpoint/2010/main" val="28065323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C57D-01EC-4517-9F94-35C4BDA1DFE0}"/>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目标</a:t>
            </a:r>
            <a:endParaRPr lang="en-US"/>
          </a:p>
        </p:txBody>
      </p:sp>
      <p:sp>
        <p:nvSpPr>
          <p:cNvPr id="5" name="Slide Number Placeholder 4">
            <a:extLst>
              <a:ext uri="{FF2B5EF4-FFF2-40B4-BE49-F238E27FC236}">
                <a16:creationId xmlns:a16="http://schemas.microsoft.com/office/drawing/2014/main" id="{3EA61414-5BAB-41C2-9498-8D15620F4841}"/>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2</a:t>
            </a:r>
            <a:endParaRPr lang="en-US"/>
          </a:p>
        </p:txBody>
      </p:sp>
      <p:grpSp>
        <p:nvGrpSpPr>
          <p:cNvPr id="24" name="Group 23">
            <a:extLst>
              <a:ext uri="{FF2B5EF4-FFF2-40B4-BE49-F238E27FC236}">
                <a16:creationId xmlns:a16="http://schemas.microsoft.com/office/drawing/2014/main" id="{490CDDC1-5837-4C01-A146-766E103E8886}"/>
              </a:ext>
            </a:extLst>
          </p:cNvPr>
          <p:cNvGrpSpPr/>
          <p:nvPr/>
        </p:nvGrpSpPr>
        <p:grpSpPr>
          <a:xfrm>
            <a:off x="457200" y="1311621"/>
            <a:ext cx="8205713" cy="1249075"/>
            <a:chOff x="2812195" y="1524139"/>
            <a:chExt cx="3429420" cy="1582907"/>
          </a:xfrm>
        </p:grpSpPr>
        <p:sp>
          <p:nvSpPr>
            <p:cNvPr id="22" name="Rechteck 33">
              <a:extLst>
                <a:ext uri="{FF2B5EF4-FFF2-40B4-BE49-F238E27FC236}">
                  <a16:creationId xmlns:a16="http://schemas.microsoft.com/office/drawing/2014/main" id="{D85DFEC7-ACA2-4E4E-B4C8-4FA2DC4A9CFE}"/>
                </a:ext>
              </a:extLst>
            </p:cNvPr>
            <p:cNvSpPr/>
            <p:nvPr/>
          </p:nvSpPr>
          <p:spPr>
            <a:xfrm>
              <a:off x="2812195" y="1524139"/>
              <a:ext cx="3429420" cy="15829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noAutofit/>
            </a:bodyPr>
            <a:lstStyle/>
            <a:p>
              <a:endParaRPr lang="de-DE"/>
            </a:p>
          </p:txBody>
        </p:sp>
        <p:sp>
          <p:nvSpPr>
            <p:cNvPr id="23" name="Rechteck 44">
              <a:extLst>
                <a:ext uri="{FF2B5EF4-FFF2-40B4-BE49-F238E27FC236}">
                  <a16:creationId xmlns:a16="http://schemas.microsoft.com/office/drawing/2014/main" id="{1B94095C-9620-45D1-88AE-D9D8237AEC12}"/>
                </a:ext>
              </a:extLst>
            </p:cNvPr>
            <p:cNvSpPr/>
            <p:nvPr/>
          </p:nvSpPr>
          <p:spPr>
            <a:xfrm>
              <a:off x="2822178" y="1754108"/>
              <a:ext cx="3361747" cy="1072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noAutofit/>
            </a:bodyPr>
            <a:lstStyle/>
            <a:p>
              <a:pPr marL="363538" indent="-363538"/>
              <a:r>
                <a:rPr lang="zh-Hans" sz="4000" b="0" i="0" u="none" strike="noStrike" dirty="0">
                  <a:solidFill>
                    <a:srgbClr val="FFFFFF"/>
                  </a:solidFill>
                  <a:highlight>
                    <a:srgbClr val="000000">
                      <a:alpha val="0"/>
                    </a:srgbClr>
                  </a:highlight>
                  <a:latin typeface="Simsun"/>
                  <a:ea typeface="Simsun"/>
                </a:rPr>
                <a:t>1. </a:t>
              </a:r>
              <a:r>
                <a:rPr lang="zh-Hans" sz="2400" dirty="0">
                  <a:solidFill>
                    <a:srgbClr val="FFFFFF"/>
                  </a:solidFill>
                  <a:highlight>
                    <a:srgbClr val="000000">
                      <a:alpha val="0"/>
                    </a:srgbClr>
                  </a:highlight>
                  <a:latin typeface="Simsun"/>
                  <a:ea typeface="Simsun"/>
                </a:rPr>
                <a:t>保险</a:t>
              </a:r>
              <a:r>
                <a:rPr lang="zh-CN" altLang="en-US" sz="2400" dirty="0">
                  <a:solidFill>
                    <a:srgbClr val="FFFFFF"/>
                  </a:solidFill>
                  <a:highlight>
                    <a:srgbClr val="000000">
                      <a:alpha val="0"/>
                    </a:srgbClr>
                  </a:highlight>
                  <a:latin typeface="Simsun"/>
                  <a:ea typeface="Simsun"/>
                </a:rPr>
                <a:t>联结</a:t>
              </a:r>
              <a:r>
                <a:rPr lang="zh-Hans" sz="2400" b="0" i="0" u="none" strike="noStrike" dirty="0">
                  <a:solidFill>
                    <a:srgbClr val="FFFFFF"/>
                  </a:solidFill>
                  <a:highlight>
                    <a:srgbClr val="000000">
                      <a:alpha val="0"/>
                    </a:srgbClr>
                  </a:highlight>
                  <a:latin typeface="Simsun"/>
                  <a:ea typeface="Simsun"/>
                </a:rPr>
                <a:t>证券和救灾债券简介</a:t>
              </a:r>
              <a:endParaRPr lang="en-US" sz="1400" dirty="0">
                <a:solidFill>
                  <a:schemeClr val="bg1"/>
                </a:solidFill>
                <a:latin typeface="Arial" pitchFamily="34" charset="0"/>
              </a:endParaRPr>
            </a:p>
          </p:txBody>
        </p:sp>
      </p:grpSp>
      <p:grpSp>
        <p:nvGrpSpPr>
          <p:cNvPr id="32" name="Group 31">
            <a:extLst>
              <a:ext uri="{FF2B5EF4-FFF2-40B4-BE49-F238E27FC236}">
                <a16:creationId xmlns:a16="http://schemas.microsoft.com/office/drawing/2014/main" id="{AA694CBA-5F29-4E79-A9A6-2B54C23923B2}"/>
              </a:ext>
            </a:extLst>
          </p:cNvPr>
          <p:cNvGrpSpPr/>
          <p:nvPr/>
        </p:nvGrpSpPr>
        <p:grpSpPr>
          <a:xfrm>
            <a:off x="702254" y="2560697"/>
            <a:ext cx="7955342" cy="1172397"/>
            <a:chOff x="884686" y="2640319"/>
            <a:chExt cx="7649641" cy="965072"/>
          </a:xfrm>
          <a:solidFill>
            <a:schemeClr val="accent3"/>
          </a:solidFill>
        </p:grpSpPr>
        <p:sp>
          <p:nvSpPr>
            <p:cNvPr id="25" name="Rechteck 34">
              <a:extLst>
                <a:ext uri="{FF2B5EF4-FFF2-40B4-BE49-F238E27FC236}">
                  <a16:creationId xmlns:a16="http://schemas.microsoft.com/office/drawing/2014/main" id="{5C33A40F-662E-47A4-A47F-BA8E729DE5CA}"/>
                </a:ext>
              </a:extLst>
            </p:cNvPr>
            <p:cNvSpPr/>
            <p:nvPr/>
          </p:nvSpPr>
          <p:spPr>
            <a:xfrm>
              <a:off x="884686" y="2640319"/>
              <a:ext cx="7649641" cy="965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noAutofit/>
            </a:bodyPr>
            <a:lstStyle/>
            <a:p>
              <a:endParaRPr lang="de-DE"/>
            </a:p>
          </p:txBody>
        </p:sp>
        <p:sp>
          <p:nvSpPr>
            <p:cNvPr id="29" name="Rechteck 44">
              <a:extLst>
                <a:ext uri="{FF2B5EF4-FFF2-40B4-BE49-F238E27FC236}">
                  <a16:creationId xmlns:a16="http://schemas.microsoft.com/office/drawing/2014/main" id="{56E03E88-696F-4685-BEEF-CC4DC798BEA1}"/>
                </a:ext>
              </a:extLst>
            </p:cNvPr>
            <p:cNvSpPr/>
            <p:nvPr/>
          </p:nvSpPr>
          <p:spPr>
            <a:xfrm>
              <a:off x="1140532" y="2721786"/>
              <a:ext cx="7346111" cy="658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noAutofit/>
            </a:bodyPr>
            <a:lstStyle/>
            <a:p>
              <a:pPr marL="536575" indent="-536575" rtl="0"/>
              <a:r>
                <a:rPr lang="zh-Hans" sz="4000" b="0" i="0" u="none" strike="noStrike">
                  <a:solidFill>
                    <a:srgbClr val="FFFFFF"/>
                  </a:solidFill>
                  <a:highlight>
                    <a:srgbClr val="000000">
                      <a:alpha val="0"/>
                    </a:srgbClr>
                  </a:highlight>
                  <a:latin typeface="Simsun"/>
                  <a:ea typeface="Simsun"/>
                </a:rPr>
                <a:t>2. </a:t>
              </a:r>
              <a:r>
                <a:rPr lang="zh-Hans" sz="2400" b="0" i="0" u="none" strike="noStrike">
                  <a:solidFill>
                    <a:srgbClr val="FFFFFF"/>
                  </a:solidFill>
                  <a:highlight>
                    <a:srgbClr val="000000">
                      <a:alpha val="0"/>
                    </a:srgbClr>
                  </a:highlight>
                  <a:latin typeface="Simsun"/>
                  <a:ea typeface="Simsun"/>
                </a:rPr>
                <a:t>中亚地区发行救灾债券的机会和选择</a:t>
              </a:r>
              <a:endParaRPr lang="en-US" sz="1400">
                <a:solidFill>
                  <a:schemeClr val="bg1"/>
                </a:solidFill>
                <a:latin typeface="Arial" pitchFamily="34" charset="0"/>
              </a:endParaRPr>
            </a:p>
          </p:txBody>
        </p:sp>
      </p:grpSp>
      <p:grpSp>
        <p:nvGrpSpPr>
          <p:cNvPr id="31" name="Group 30">
            <a:extLst>
              <a:ext uri="{FF2B5EF4-FFF2-40B4-BE49-F238E27FC236}">
                <a16:creationId xmlns:a16="http://schemas.microsoft.com/office/drawing/2014/main" id="{A674F211-4BBD-4BF7-B6FC-5257539B3C7F}"/>
              </a:ext>
            </a:extLst>
          </p:cNvPr>
          <p:cNvGrpSpPr/>
          <p:nvPr/>
        </p:nvGrpSpPr>
        <p:grpSpPr>
          <a:xfrm>
            <a:off x="1042913" y="3727061"/>
            <a:ext cx="7617885" cy="1041288"/>
            <a:chOff x="2099431" y="4634900"/>
            <a:chExt cx="6587369" cy="1297348"/>
          </a:xfrm>
          <a:solidFill>
            <a:schemeClr val="accent5"/>
          </a:solidFill>
        </p:grpSpPr>
        <p:sp>
          <p:nvSpPr>
            <p:cNvPr id="27" name="Rechteck 38">
              <a:extLst>
                <a:ext uri="{FF2B5EF4-FFF2-40B4-BE49-F238E27FC236}">
                  <a16:creationId xmlns:a16="http://schemas.microsoft.com/office/drawing/2014/main" id="{1C773283-D6A4-4CA6-B0BF-9BD619FBB2FF}"/>
                </a:ext>
              </a:extLst>
            </p:cNvPr>
            <p:cNvSpPr/>
            <p:nvPr/>
          </p:nvSpPr>
          <p:spPr>
            <a:xfrm>
              <a:off x="2099431" y="4634900"/>
              <a:ext cx="6587369" cy="129734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noAutofit/>
            </a:bodyPr>
            <a:lstStyle/>
            <a:p>
              <a:endParaRPr lang="de-DE"/>
            </a:p>
          </p:txBody>
        </p:sp>
        <p:sp>
          <p:nvSpPr>
            <p:cNvPr id="30" name="Rechteck 44">
              <a:extLst>
                <a:ext uri="{FF2B5EF4-FFF2-40B4-BE49-F238E27FC236}">
                  <a16:creationId xmlns:a16="http://schemas.microsoft.com/office/drawing/2014/main" id="{C38F056D-5E99-4593-802A-E2030D44D804}"/>
                </a:ext>
              </a:extLst>
            </p:cNvPr>
            <p:cNvSpPr/>
            <p:nvPr/>
          </p:nvSpPr>
          <p:spPr>
            <a:xfrm>
              <a:off x="2333170" y="4807705"/>
              <a:ext cx="6236094" cy="8299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noAutofit/>
            </a:bodyPr>
            <a:lstStyle/>
            <a:p>
              <a:pPr marL="363538" indent="-363538" rtl="0"/>
              <a:r>
                <a:rPr lang="zh-Hans" sz="4000" b="0" i="0" u="none" strike="noStrike">
                  <a:solidFill>
                    <a:srgbClr val="FFFFFF"/>
                  </a:solidFill>
                  <a:highlight>
                    <a:srgbClr val="000000">
                      <a:alpha val="0"/>
                    </a:srgbClr>
                  </a:highlight>
                  <a:latin typeface="Simsun"/>
                  <a:ea typeface="Simsun"/>
                </a:rPr>
                <a:t>3. </a:t>
              </a:r>
              <a:r>
                <a:rPr lang="zh-Hans" sz="2400" b="0" i="0" u="none" strike="noStrike">
                  <a:solidFill>
                    <a:srgbClr val="FFFFFF"/>
                  </a:solidFill>
                  <a:highlight>
                    <a:srgbClr val="000000">
                      <a:alpha val="0"/>
                    </a:srgbClr>
                  </a:highlight>
                  <a:latin typeface="Simsun"/>
                  <a:ea typeface="Simsun"/>
                </a:rPr>
                <a:t>债券的风险建模和定价选择</a:t>
              </a:r>
              <a:endParaRPr lang="en-US" sz="1400">
                <a:solidFill>
                  <a:schemeClr val="bg1"/>
                </a:solidFill>
                <a:latin typeface="Arial" pitchFamily="34" charset="0"/>
              </a:endParaRPr>
            </a:p>
          </p:txBody>
        </p:sp>
      </p:grpSp>
      <p:grpSp>
        <p:nvGrpSpPr>
          <p:cNvPr id="20" name="Group 19">
            <a:extLst>
              <a:ext uri="{FF2B5EF4-FFF2-40B4-BE49-F238E27FC236}">
                <a16:creationId xmlns:a16="http://schemas.microsoft.com/office/drawing/2014/main" id="{446B78D6-5F35-417F-A9B1-D80EA5CC68A7}"/>
              </a:ext>
            </a:extLst>
          </p:cNvPr>
          <p:cNvGrpSpPr/>
          <p:nvPr/>
        </p:nvGrpSpPr>
        <p:grpSpPr>
          <a:xfrm>
            <a:off x="1469572" y="4768349"/>
            <a:ext cx="7191226" cy="1116000"/>
            <a:chOff x="2099431" y="4634900"/>
            <a:chExt cx="6587369" cy="1297348"/>
          </a:xfrm>
          <a:solidFill>
            <a:schemeClr val="accent5"/>
          </a:solidFill>
        </p:grpSpPr>
        <p:sp>
          <p:nvSpPr>
            <p:cNvPr id="21" name="Rechteck 38">
              <a:extLst>
                <a:ext uri="{FF2B5EF4-FFF2-40B4-BE49-F238E27FC236}">
                  <a16:creationId xmlns:a16="http://schemas.microsoft.com/office/drawing/2014/main" id="{F57184DA-1EDD-4324-A6F4-4A1E912D312C}"/>
                </a:ext>
              </a:extLst>
            </p:cNvPr>
            <p:cNvSpPr/>
            <p:nvPr/>
          </p:nvSpPr>
          <p:spPr>
            <a:xfrm>
              <a:off x="2099431" y="4634900"/>
              <a:ext cx="6587369" cy="129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noAutofit/>
            </a:bodyPr>
            <a:lstStyle/>
            <a:p>
              <a:endParaRPr lang="de-DE"/>
            </a:p>
          </p:txBody>
        </p:sp>
        <p:sp>
          <p:nvSpPr>
            <p:cNvPr id="26" name="Rechteck 44">
              <a:extLst>
                <a:ext uri="{FF2B5EF4-FFF2-40B4-BE49-F238E27FC236}">
                  <a16:creationId xmlns:a16="http://schemas.microsoft.com/office/drawing/2014/main" id="{03963C76-0CCD-482F-BE55-62C4952A4B98}"/>
                </a:ext>
              </a:extLst>
            </p:cNvPr>
            <p:cNvSpPr/>
            <p:nvPr/>
          </p:nvSpPr>
          <p:spPr>
            <a:xfrm>
              <a:off x="2333170" y="4807704"/>
              <a:ext cx="6229120" cy="829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noAutofit/>
            </a:bodyPr>
            <a:lstStyle/>
            <a:p>
              <a:pPr marL="363538" indent="-363538" rtl="0"/>
              <a:r>
                <a:rPr lang="zh-Hans" sz="4000" b="0" i="0" u="none" strike="noStrike">
                  <a:solidFill>
                    <a:srgbClr val="FFFFFF"/>
                  </a:solidFill>
                  <a:highlight>
                    <a:srgbClr val="000000">
                      <a:alpha val="0"/>
                    </a:srgbClr>
                  </a:highlight>
                  <a:latin typeface="Simsun"/>
                  <a:ea typeface="Simsun"/>
                </a:rPr>
                <a:t>4. </a:t>
              </a:r>
              <a:r>
                <a:rPr lang="zh-Hans" sz="2400" b="0" i="0" u="none" strike="noStrike">
                  <a:solidFill>
                    <a:srgbClr val="FFFFFF"/>
                  </a:solidFill>
                  <a:highlight>
                    <a:srgbClr val="000000">
                      <a:alpha val="0"/>
                    </a:srgbClr>
                  </a:highlight>
                  <a:latin typeface="Simsun"/>
                  <a:ea typeface="Simsun"/>
                </a:rPr>
                <a:t>实施路线图概览</a:t>
              </a:r>
              <a:endParaRPr lang="en-US" sz="1400">
                <a:solidFill>
                  <a:schemeClr val="bg1"/>
                </a:solidFill>
                <a:latin typeface="Arial" pitchFamily="34" charset="0"/>
              </a:endParaRPr>
            </a:p>
          </p:txBody>
        </p:sp>
      </p:grpSp>
    </p:spTree>
    <p:extLst>
      <p:ext uri="{BB962C8B-B14F-4D97-AF65-F5344CB8AC3E}">
        <p14:creationId xmlns:p14="http://schemas.microsoft.com/office/powerpoint/2010/main" val="39397120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0020-F0AA-432A-9442-D23B3AB60D32}"/>
              </a:ext>
            </a:extLst>
          </p:cNvPr>
          <p:cNvSpPr>
            <a:spLocks noGrp="1"/>
          </p:cNvSpPr>
          <p:nvPr>
            <p:ph type="title"/>
          </p:nvPr>
        </p:nvSpPr>
        <p:spPr>
          <a:xfrm>
            <a:off x="457200" y="348343"/>
            <a:ext cx="8229600" cy="307777"/>
          </a:xfrm>
        </p:spPr>
        <p:txBody>
          <a:bodyPr>
            <a:noAutofit/>
          </a:bodyPr>
          <a:lstStyle/>
          <a:p>
            <a:pPr rtl="0"/>
            <a:r>
              <a:rPr lang="zh-Hans" sz="2000" b="1" i="0" u="none" strike="noStrike">
                <a:highlight>
                  <a:srgbClr val="000000">
                    <a:alpha val="0"/>
                  </a:srgbClr>
                </a:highlight>
                <a:latin typeface="Simsun"/>
                <a:ea typeface="Simsun"/>
              </a:rPr>
              <a:t>不同灾害类型和国家的预期恢复情况</a:t>
            </a:r>
            <a:endParaRPr lang="en-US"/>
          </a:p>
        </p:txBody>
      </p:sp>
      <p:sp>
        <p:nvSpPr>
          <p:cNvPr id="5" name="Slide Number Placeholder 4">
            <a:extLst>
              <a:ext uri="{FF2B5EF4-FFF2-40B4-BE49-F238E27FC236}">
                <a16:creationId xmlns:a16="http://schemas.microsoft.com/office/drawing/2014/main" id="{B5D615A1-299F-457C-990C-707CB6E5168E}"/>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20</a:t>
            </a:r>
            <a:endParaRPr lang="en-US"/>
          </a:p>
        </p:txBody>
      </p:sp>
      <p:graphicFrame>
        <p:nvGraphicFramePr>
          <p:cNvPr id="10" name="Content Placeholder 9">
            <a:extLst>
              <a:ext uri="{FF2B5EF4-FFF2-40B4-BE49-F238E27FC236}">
                <a16:creationId xmlns:a16="http://schemas.microsoft.com/office/drawing/2014/main" id="{E0F5F53E-BC67-4B8B-A315-9CD68FDD830C}"/>
              </a:ext>
            </a:extLst>
          </p:cNvPr>
          <p:cNvGraphicFramePr>
            <a:graphicFrameLocks noGrp="1"/>
          </p:cNvGraphicFramePr>
          <p:nvPr>
            <p:ph idx="1"/>
            <p:extLst>
              <p:ext uri="{D42A27DB-BD31-4B8C-83A1-F6EECF244321}">
                <p14:modId xmlns:p14="http://schemas.microsoft.com/office/powerpoint/2010/main" val="4068840381"/>
              </p:ext>
            </p:extLst>
          </p:nvPr>
        </p:nvGraphicFramePr>
        <p:xfrm>
          <a:off x="272143" y="762001"/>
          <a:ext cx="8229600" cy="277090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B9F33B8-4FA8-D6B2-B86C-FEC66F55DBC2}"/>
              </a:ext>
            </a:extLst>
          </p:cNvPr>
          <p:cNvSpPr txBox="1"/>
          <p:nvPr/>
        </p:nvSpPr>
        <p:spPr>
          <a:xfrm>
            <a:off x="3483428" y="767443"/>
            <a:ext cx="35664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rtl="0"/>
            <a:r>
              <a:rPr lang="zh-Hans" sz="1800" b="0" i="0" u="none" strike="noStrike">
                <a:highlight>
                  <a:srgbClr val="000000">
                    <a:alpha val="0"/>
                  </a:srgbClr>
                </a:highlight>
                <a:latin typeface="Simsun"/>
                <a:ea typeface="Simsun"/>
                <a:cs typeface="Arial"/>
              </a:rPr>
              <a:t>地震</a:t>
            </a:r>
            <a:endParaRPr lang="en-GB"/>
          </a:p>
        </p:txBody>
      </p:sp>
      <p:graphicFrame>
        <p:nvGraphicFramePr>
          <p:cNvPr id="7" name="Content Placeholder 5">
            <a:extLst>
              <a:ext uri="{FF2B5EF4-FFF2-40B4-BE49-F238E27FC236}">
                <a16:creationId xmlns:a16="http://schemas.microsoft.com/office/drawing/2014/main" id="{CD67E2C3-0E0E-8A89-AB3F-1D384950A202}"/>
              </a:ext>
            </a:extLst>
          </p:cNvPr>
          <p:cNvGraphicFramePr>
            <a:graphicFrameLocks noGrp="1"/>
          </p:cNvGraphicFramePr>
          <p:nvPr>
            <p:extLst>
              <p:ext uri="{D42A27DB-BD31-4B8C-83A1-F6EECF244321}">
                <p14:modId xmlns:p14="http://schemas.microsoft.com/office/powerpoint/2010/main" val="1623577144"/>
              </p:ext>
            </p:extLst>
          </p:nvPr>
        </p:nvGraphicFramePr>
        <p:xfrm>
          <a:off x="147452" y="3592286"/>
          <a:ext cx="8354291" cy="270460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8E7B2D9-EB60-20AB-99AD-2784F0048F5D}"/>
              </a:ext>
            </a:extLst>
          </p:cNvPr>
          <p:cNvSpPr txBox="1"/>
          <p:nvPr/>
        </p:nvSpPr>
        <p:spPr>
          <a:xfrm>
            <a:off x="3559628" y="3543299"/>
            <a:ext cx="35664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rtl="0"/>
            <a:r>
              <a:rPr lang="zh-Hans" sz="1800" b="0" i="0" u="none" strike="noStrike">
                <a:highlight>
                  <a:srgbClr val="000000">
                    <a:alpha val="0"/>
                  </a:srgbClr>
                </a:highlight>
                <a:latin typeface="Simsun"/>
                <a:ea typeface="Simsun"/>
                <a:cs typeface="Arial"/>
              </a:rPr>
              <a:t>洪水</a:t>
            </a:r>
            <a:endParaRPr lang="en-GB"/>
          </a:p>
        </p:txBody>
      </p:sp>
    </p:spTree>
    <p:extLst>
      <p:ext uri="{BB962C8B-B14F-4D97-AF65-F5344CB8AC3E}">
        <p14:creationId xmlns:p14="http://schemas.microsoft.com/office/powerpoint/2010/main" val="37329858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CAF021-94F5-4CD6-AF5D-45448EC00F70}"/>
              </a:ext>
            </a:extLst>
          </p:cNvPr>
          <p:cNvSpPr/>
          <p:nvPr/>
        </p:nvSpPr>
        <p:spPr>
          <a:xfrm>
            <a:off x="451756" y="5094253"/>
            <a:ext cx="8171088" cy="1167012"/>
          </a:xfrm>
          <a:prstGeom prst="rect">
            <a:avLst/>
          </a:prstGeom>
          <a:solidFill>
            <a:srgbClr val="C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17E5D7-3DBF-40E9-B798-02D8E835387E}"/>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多样化收益</a:t>
            </a:r>
            <a:endParaRPr lang="en-US"/>
          </a:p>
        </p:txBody>
      </p:sp>
      <p:sp>
        <p:nvSpPr>
          <p:cNvPr id="5" name="Slide Number Placeholder 4">
            <a:extLst>
              <a:ext uri="{FF2B5EF4-FFF2-40B4-BE49-F238E27FC236}">
                <a16:creationId xmlns:a16="http://schemas.microsoft.com/office/drawing/2014/main" id="{9CC02556-1AD9-471D-B56E-3D0E9F0393E3}"/>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21</a:t>
            </a:r>
            <a:endParaRPr lang="en-US"/>
          </a:p>
        </p:txBody>
      </p:sp>
      <p:pic>
        <p:nvPicPr>
          <p:cNvPr id="10" name="Content Placeholder 9">
            <a:extLst>
              <a:ext uri="{FF2B5EF4-FFF2-40B4-BE49-F238E27FC236}">
                <a16:creationId xmlns:a16="http://schemas.microsoft.com/office/drawing/2014/main" id="{DEA2F8AC-8AE8-4C31-8C8D-F6A96A21E4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51756" y="1238215"/>
            <a:ext cx="7869989" cy="3716503"/>
          </a:xfrm>
          <a:prstGeom prst="rect">
            <a:avLst/>
          </a:prstGeom>
          <a:noFill/>
        </p:spPr>
      </p:pic>
      <p:sp>
        <p:nvSpPr>
          <p:cNvPr id="7" name="TextBox 6">
            <a:extLst>
              <a:ext uri="{FF2B5EF4-FFF2-40B4-BE49-F238E27FC236}">
                <a16:creationId xmlns:a16="http://schemas.microsoft.com/office/drawing/2014/main" id="{DF13611B-3EC5-467B-9D76-739FB969E49D}"/>
              </a:ext>
            </a:extLst>
          </p:cNvPr>
          <p:cNvSpPr txBox="1"/>
          <p:nvPr/>
        </p:nvSpPr>
        <p:spPr>
          <a:xfrm>
            <a:off x="451756" y="5154387"/>
            <a:ext cx="817108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rtl="0">
              <a:buFont typeface="Wingdings"/>
              <a:buChar char="§"/>
            </a:pPr>
            <a:r>
              <a:rPr lang="zh-Hans" sz="1600" b="0" i="0" u="none" strike="noStrike" dirty="0">
                <a:highlight>
                  <a:srgbClr val="000000">
                    <a:alpha val="0"/>
                  </a:srgbClr>
                </a:highlight>
                <a:latin typeface="Simsun"/>
                <a:ea typeface="Simsun"/>
                <a:cs typeface="Arial"/>
              </a:rPr>
              <a:t>使用标准的保险定价方法可以看到，平均赔付较低的债券普遍乘数较高——蓝色（地震），红色（洪水）</a:t>
            </a:r>
          </a:p>
          <a:p>
            <a:pPr marL="285750" indent="-285750" rtl="0">
              <a:buFont typeface="Wingdings"/>
              <a:buChar char="§"/>
            </a:pPr>
            <a:r>
              <a:rPr lang="zh-Hans" sz="1600" b="0" i="0" u="none" strike="noStrike" dirty="0">
                <a:highlight>
                  <a:srgbClr val="000000">
                    <a:alpha val="0"/>
                  </a:srgbClr>
                </a:highlight>
                <a:latin typeface="Simsun"/>
                <a:ea typeface="Simsun"/>
                <a:cs typeface="Arial"/>
              </a:rPr>
              <a:t>覆盖两种灾害的债券指导价格（黄色）较低，反映出分散化的价值，而将多国进行组合（箭头所示）则能进一步降低理论成本</a:t>
            </a:r>
          </a:p>
          <a:p>
            <a:pPr marL="285750" indent="-285750">
              <a:buFont typeface="Wingdings"/>
              <a:buChar char="§"/>
            </a:pPr>
            <a:endParaRPr lang="en-US" sz="1600" dirty="0">
              <a:cs typeface="Arial"/>
            </a:endParaRPr>
          </a:p>
        </p:txBody>
      </p:sp>
    </p:spTree>
    <p:extLst>
      <p:ext uri="{BB962C8B-B14F-4D97-AF65-F5344CB8AC3E}">
        <p14:creationId xmlns:p14="http://schemas.microsoft.com/office/powerpoint/2010/main" val="205017111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E62A-052E-427E-965F-D13C7E8AB773}"/>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交易示例</a:t>
            </a:r>
            <a:endParaRPr lang="en-US"/>
          </a:p>
        </p:txBody>
      </p:sp>
      <p:sp>
        <p:nvSpPr>
          <p:cNvPr id="3" name="Text Placeholder 2">
            <a:extLst>
              <a:ext uri="{FF2B5EF4-FFF2-40B4-BE49-F238E27FC236}">
                <a16:creationId xmlns:a16="http://schemas.microsoft.com/office/drawing/2014/main" id="{DA3C8FB2-3635-465B-BDF7-A3D616DB3BE4}"/>
              </a:ext>
            </a:extLst>
          </p:cNvPr>
          <p:cNvSpPr>
            <a:spLocks noGrp="1"/>
          </p:cNvSpPr>
          <p:nvPr>
            <p:ph type="body" sz="quarter" idx="13"/>
          </p:nvPr>
        </p:nvSpPr>
        <p:spPr/>
        <p:txBody>
          <a:bodyPr>
            <a:noAutofit/>
          </a:bodyPr>
          <a:lstStyle/>
          <a:p>
            <a:endParaRPr lang="en-US"/>
          </a:p>
        </p:txBody>
      </p:sp>
      <p:sp>
        <p:nvSpPr>
          <p:cNvPr id="5" name="Slide Number Placeholder 4">
            <a:extLst>
              <a:ext uri="{FF2B5EF4-FFF2-40B4-BE49-F238E27FC236}">
                <a16:creationId xmlns:a16="http://schemas.microsoft.com/office/drawing/2014/main" id="{2A0C75A6-C745-4B62-9556-8D9D1CDA75BF}"/>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22</a:t>
            </a:r>
            <a:endParaRPr lang="en-US"/>
          </a:p>
        </p:txBody>
      </p:sp>
      <p:sp>
        <p:nvSpPr>
          <p:cNvPr id="10" name="Content Placeholder 3">
            <a:extLst>
              <a:ext uri="{FF2B5EF4-FFF2-40B4-BE49-F238E27FC236}">
                <a16:creationId xmlns:a16="http://schemas.microsoft.com/office/drawing/2014/main" id="{758E27F3-59AD-446B-83F0-11D0C81772DB}"/>
              </a:ext>
            </a:extLst>
          </p:cNvPr>
          <p:cNvSpPr txBox="1"/>
          <p:nvPr/>
        </p:nvSpPr>
        <p:spPr>
          <a:xfrm>
            <a:off x="457201" y="1828800"/>
            <a:ext cx="2173703" cy="4280263"/>
          </a:xfrm>
          <a:prstGeom prst="rect">
            <a:avLst/>
          </a:prstGeom>
        </p:spPr>
        <p:txBody>
          <a:bodyPr vert="horz" lIns="0" tIns="0" rIns="0" bIns="0" rtlCol="0" anchor="t">
            <a:noAutofit/>
          </a:bodyPr>
          <a:lst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rtl="0">
              <a:buClr>
                <a:schemeClr val="accent1"/>
              </a:buClr>
              <a:buSzPct val="125000"/>
              <a:buFont typeface="Wingdings" pitchFamily="2" charset="2"/>
              <a:buChar char="§"/>
            </a:pPr>
            <a:r>
              <a:rPr lang="zh-Hans" sz="1600" b="0" i="0" u="none" strike="noStrike" dirty="0">
                <a:highlight>
                  <a:srgbClr val="000000">
                    <a:alpha val="0"/>
                  </a:srgbClr>
                </a:highlight>
                <a:latin typeface="Simsun"/>
                <a:ea typeface="Simsun"/>
              </a:rPr>
              <a:t>示例债券覆盖了随机选取的5个国家</a:t>
            </a:r>
            <a:endParaRPr lang="en-GB" sz="1600" b="0" dirty="0">
              <a:cs typeface="Arial"/>
            </a:endParaRPr>
          </a:p>
          <a:p>
            <a:pPr marL="285750" indent="-285750" rtl="0">
              <a:buClr>
                <a:schemeClr val="accent1"/>
              </a:buClr>
              <a:buSzPct val="125000"/>
              <a:buFont typeface="Wingdings" pitchFamily="2" charset="2"/>
              <a:buChar char="§"/>
            </a:pPr>
            <a:r>
              <a:rPr lang="zh-Hans" sz="1600" b="0" i="0" u="none" strike="noStrike" dirty="0">
                <a:highlight>
                  <a:srgbClr val="000000">
                    <a:alpha val="0"/>
                  </a:srgbClr>
                </a:highlight>
                <a:latin typeface="Simsun"/>
                <a:ea typeface="Simsun"/>
              </a:rPr>
              <a:t>我们假设对于用此前说明的保险定价方法所预估的多样化收益，资本市场只允许计入其中的25%。</a:t>
            </a:r>
            <a:endParaRPr lang="en-GB" sz="1600" b="0" dirty="0">
              <a:cs typeface="Arial"/>
            </a:endParaRPr>
          </a:p>
          <a:p>
            <a:pPr marL="285750" indent="-285750" rtl="0">
              <a:buClr>
                <a:schemeClr val="accent1"/>
              </a:buClr>
              <a:buSzPct val="125000"/>
              <a:buFont typeface="Wingdings" pitchFamily="2" charset="2"/>
              <a:buChar char="§"/>
            </a:pPr>
            <a:r>
              <a:rPr lang="zh-Hans" sz="1600" b="0" i="0" u="none" strike="noStrike" dirty="0">
                <a:highlight>
                  <a:srgbClr val="000000">
                    <a:alpha val="0"/>
                  </a:srgbClr>
                </a:highlight>
                <a:latin typeface="Simsun"/>
                <a:ea typeface="Simsun"/>
              </a:rPr>
              <a:t>对于单一国家的债券，市场会对预期回收率采用1.8的乘数</a:t>
            </a:r>
            <a:endParaRPr lang="en-GB" sz="1600" b="0" dirty="0">
              <a:cs typeface="Arial"/>
            </a:endParaRPr>
          </a:p>
        </p:txBody>
      </p:sp>
      <p:graphicFrame>
        <p:nvGraphicFramePr>
          <p:cNvPr id="7" name="Table 6">
            <a:extLst>
              <a:ext uri="{FF2B5EF4-FFF2-40B4-BE49-F238E27FC236}">
                <a16:creationId xmlns:a16="http://schemas.microsoft.com/office/drawing/2014/main" id="{9BD066E3-4C55-40F1-AB37-06B3C55AE3EE}"/>
              </a:ext>
            </a:extLst>
          </p:cNvPr>
          <p:cNvGraphicFramePr>
            <a:graphicFrameLocks noGrp="1"/>
          </p:cNvGraphicFramePr>
          <p:nvPr>
            <p:extLst>
              <p:ext uri="{D42A27DB-BD31-4B8C-83A1-F6EECF244321}">
                <p14:modId xmlns:p14="http://schemas.microsoft.com/office/powerpoint/2010/main" val="1815674172"/>
              </p:ext>
            </p:extLst>
          </p:nvPr>
        </p:nvGraphicFramePr>
        <p:xfrm>
          <a:off x="3064042" y="1711671"/>
          <a:ext cx="5622756" cy="1622134"/>
        </p:xfrm>
        <a:graphic>
          <a:graphicData uri="http://schemas.openxmlformats.org/drawingml/2006/table">
            <a:tbl>
              <a:tblPr/>
              <a:tblGrid>
                <a:gridCol w="1648778">
                  <a:extLst>
                    <a:ext uri="{9D8B030D-6E8A-4147-A177-3AD203B41FA5}">
                      <a16:colId xmlns:a16="http://schemas.microsoft.com/office/drawing/2014/main" val="185832243"/>
                    </a:ext>
                  </a:extLst>
                </a:gridCol>
                <a:gridCol w="2071542">
                  <a:extLst>
                    <a:ext uri="{9D8B030D-6E8A-4147-A177-3AD203B41FA5}">
                      <a16:colId xmlns:a16="http://schemas.microsoft.com/office/drawing/2014/main" val="2739013593"/>
                    </a:ext>
                  </a:extLst>
                </a:gridCol>
                <a:gridCol w="1902436">
                  <a:extLst>
                    <a:ext uri="{9D8B030D-6E8A-4147-A177-3AD203B41FA5}">
                      <a16:colId xmlns:a16="http://schemas.microsoft.com/office/drawing/2014/main" val="2330857711"/>
                    </a:ext>
                  </a:extLst>
                </a:gridCol>
              </a:tblGrid>
              <a:tr h="642277">
                <a:tc>
                  <a:txBody>
                    <a:bodyPr/>
                    <a:lstStyle/>
                    <a:p>
                      <a:pPr algn="ctr" fontAlgn="b"/>
                      <a:endParaRPr lang="en-US"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600" b="1" i="0" u="none" strike="noStrike" dirty="0">
                          <a:solidFill>
                            <a:schemeClr val="bg1"/>
                          </a:solidFill>
                          <a:effectLst/>
                          <a:latin typeface="Arial" panose="020B0604020202020204" pitchFamily="34" charset="0"/>
                        </a:rPr>
                        <a:t>Total without Diversification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600" b="1" i="0" u="none" strike="noStrike" dirty="0">
                          <a:solidFill>
                            <a:schemeClr val="bg1"/>
                          </a:solidFill>
                          <a:effectLst/>
                          <a:latin typeface="Arial" panose="020B0604020202020204" pitchFamily="34" charset="0"/>
                        </a:rPr>
                        <a:t>Total with Diversification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533968000"/>
                  </a:ext>
                </a:extLst>
              </a:tr>
              <a:tr h="326619">
                <a:tc>
                  <a:txBody>
                    <a:bodyPr/>
                    <a:lstStyle/>
                    <a:p>
                      <a:pPr algn="l" fontAlgn="b"/>
                      <a:r>
                        <a:rPr lang="en-US" sz="1600" b="0" i="0" u="none" strike="noStrike" dirty="0">
                          <a:solidFill>
                            <a:srgbClr val="000000"/>
                          </a:solidFill>
                          <a:effectLst/>
                          <a:latin typeface="Arial" panose="020B0604020202020204" pitchFamily="34" charset="0"/>
                        </a:rPr>
                        <a:t>EQ</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3.04%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7116757"/>
                  </a:ext>
                </a:extLst>
              </a:tr>
              <a:tr h="326619">
                <a:tc>
                  <a:txBody>
                    <a:bodyPr/>
                    <a:lstStyle/>
                    <a:p>
                      <a:pPr algn="l" fontAlgn="b"/>
                      <a:r>
                        <a:rPr lang="en-US" sz="1600" b="0" i="0" u="none" strike="noStrike" dirty="0">
                          <a:solidFill>
                            <a:srgbClr val="000000"/>
                          </a:solidFill>
                          <a:effectLst/>
                          <a:latin typeface="Arial" panose="020B0604020202020204" pitchFamily="34" charset="0"/>
                        </a:rPr>
                        <a:t>Flood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10.20%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9.98%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385889"/>
                  </a:ext>
                </a:extLst>
              </a:tr>
              <a:tr h="326619">
                <a:tc>
                  <a:txBody>
                    <a:bodyPr/>
                    <a:lstStyle/>
                    <a:p>
                      <a:pPr algn="l" fontAlgn="b"/>
                      <a:r>
                        <a:rPr lang="en-US" sz="1600" b="0" i="0" u="none" strike="noStrike" dirty="0">
                          <a:solidFill>
                            <a:srgbClr val="000000"/>
                          </a:solidFill>
                          <a:effectLst/>
                          <a:latin typeface="Arial" panose="020B0604020202020204" pitchFamily="34" charset="0"/>
                        </a:rPr>
                        <a:t>Combined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6.80%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349879"/>
                  </a:ext>
                </a:extLst>
              </a:tr>
            </a:tbl>
          </a:graphicData>
        </a:graphic>
      </p:graphicFrame>
      <p:graphicFrame>
        <p:nvGraphicFramePr>
          <p:cNvPr id="8" name="Table 7">
            <a:extLst>
              <a:ext uri="{FF2B5EF4-FFF2-40B4-BE49-F238E27FC236}">
                <a16:creationId xmlns:a16="http://schemas.microsoft.com/office/drawing/2014/main" id="{31ADBA56-8122-4B4E-B056-C3E2BBC801A1}"/>
              </a:ext>
            </a:extLst>
          </p:cNvPr>
          <p:cNvGraphicFramePr>
            <a:graphicFrameLocks noGrp="1"/>
          </p:cNvGraphicFramePr>
          <p:nvPr>
            <p:extLst>
              <p:ext uri="{D42A27DB-BD31-4B8C-83A1-F6EECF244321}">
                <p14:modId xmlns:p14="http://schemas.microsoft.com/office/powerpoint/2010/main" val="840541019"/>
              </p:ext>
            </p:extLst>
          </p:nvPr>
        </p:nvGraphicFramePr>
        <p:xfrm>
          <a:off x="3064042" y="4035927"/>
          <a:ext cx="5622756" cy="1719736"/>
        </p:xfrm>
        <a:graphic>
          <a:graphicData uri="http://schemas.openxmlformats.org/drawingml/2006/table">
            <a:tbl>
              <a:tblPr/>
              <a:tblGrid>
                <a:gridCol w="1648778">
                  <a:extLst>
                    <a:ext uri="{9D8B030D-6E8A-4147-A177-3AD203B41FA5}">
                      <a16:colId xmlns:a16="http://schemas.microsoft.com/office/drawing/2014/main" val="960459514"/>
                    </a:ext>
                  </a:extLst>
                </a:gridCol>
                <a:gridCol w="2071542">
                  <a:extLst>
                    <a:ext uri="{9D8B030D-6E8A-4147-A177-3AD203B41FA5}">
                      <a16:colId xmlns:a16="http://schemas.microsoft.com/office/drawing/2014/main" val="1094119337"/>
                    </a:ext>
                  </a:extLst>
                </a:gridCol>
                <a:gridCol w="1902436">
                  <a:extLst>
                    <a:ext uri="{9D8B030D-6E8A-4147-A177-3AD203B41FA5}">
                      <a16:colId xmlns:a16="http://schemas.microsoft.com/office/drawing/2014/main" val="45280638"/>
                    </a:ext>
                  </a:extLst>
                </a:gridCol>
              </a:tblGrid>
              <a:tr h="680923">
                <a:tc>
                  <a:txBody>
                    <a:bodyPr/>
                    <a:lstStyle/>
                    <a:p>
                      <a:pPr algn="l" fontAlgn="b"/>
                      <a:endParaRPr lang="en-US" sz="16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600" b="1" i="0" u="none" strike="noStrike" dirty="0">
                          <a:solidFill>
                            <a:schemeClr val="bg1"/>
                          </a:solidFill>
                          <a:effectLst/>
                          <a:latin typeface="Arial" panose="020B0604020202020204" pitchFamily="34" charset="0"/>
                        </a:rPr>
                        <a:t>Total without Diversification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600" b="1" i="0" u="none" strike="noStrike" dirty="0">
                          <a:solidFill>
                            <a:schemeClr val="bg1"/>
                          </a:solidFill>
                          <a:effectLst/>
                          <a:latin typeface="Arial" panose="020B0604020202020204" pitchFamily="34" charset="0"/>
                        </a:rPr>
                        <a:t>Total with Diversification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23189974"/>
                  </a:ext>
                </a:extLst>
              </a:tr>
              <a:tr h="346271">
                <a:tc>
                  <a:txBody>
                    <a:bodyPr/>
                    <a:lstStyle/>
                    <a:p>
                      <a:pPr algn="l" fontAlgn="b"/>
                      <a:r>
                        <a:rPr lang="en-US" sz="1600" b="0" i="0" u="none" strike="noStrike" dirty="0">
                          <a:solidFill>
                            <a:srgbClr val="000000"/>
                          </a:solidFill>
                          <a:effectLst/>
                          <a:latin typeface="Arial" panose="020B0604020202020204" pitchFamily="34" charset="0"/>
                        </a:rPr>
                        <a:t>EQ</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Arial" panose="020B0604020202020204" pitchFamily="34" charset="0"/>
                        </a:rPr>
                        <a:t>30,447,447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Arial" panose="020B0604020202020204" pitchFamily="34" charset="0"/>
                        </a:rPr>
                        <a:t>29,180,873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3166824"/>
                  </a:ext>
                </a:extLst>
              </a:tr>
              <a:tr h="346271">
                <a:tc>
                  <a:txBody>
                    <a:bodyPr/>
                    <a:lstStyle/>
                    <a:p>
                      <a:pPr algn="l" fontAlgn="b"/>
                      <a:r>
                        <a:rPr lang="en-US" sz="1600" b="0" i="0" u="none" strike="noStrike">
                          <a:solidFill>
                            <a:srgbClr val="000000"/>
                          </a:solidFill>
                          <a:effectLst/>
                          <a:latin typeface="Arial" panose="020B0604020202020204" pitchFamily="34" charset="0"/>
                        </a:rPr>
                        <a:t>Flood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Arial" panose="020B0604020202020204" pitchFamily="34" charset="0"/>
                        </a:rPr>
                        <a:t>102,032,912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Arial" panose="020B0604020202020204" pitchFamily="34" charset="0"/>
                        </a:rPr>
                        <a:t>99,813,985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2546385"/>
                  </a:ext>
                </a:extLst>
              </a:tr>
              <a:tr h="346271">
                <a:tc>
                  <a:txBody>
                    <a:bodyPr/>
                    <a:lstStyle/>
                    <a:p>
                      <a:pPr algn="l" fontAlgn="b"/>
                      <a:r>
                        <a:rPr lang="en-US" sz="1600" b="0" i="0" u="none" strike="noStrike" dirty="0">
                          <a:solidFill>
                            <a:srgbClr val="000000"/>
                          </a:solidFill>
                          <a:effectLst/>
                          <a:latin typeface="Arial" panose="020B0604020202020204" pitchFamily="34" charset="0"/>
                        </a:rPr>
                        <a:t>Combined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Arial" panose="020B0604020202020204" pitchFamily="34" charset="0"/>
                        </a:rPr>
                        <a:t>67,994,725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Arial" panose="020B0604020202020204" pitchFamily="34" charset="0"/>
                        </a:rPr>
                        <a:t>64,972,154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4399778"/>
                  </a:ext>
                </a:extLst>
              </a:tr>
            </a:tbl>
          </a:graphicData>
        </a:graphic>
      </p:graphicFrame>
      <p:sp>
        <p:nvSpPr>
          <p:cNvPr id="11" name="TextBox 10">
            <a:extLst>
              <a:ext uri="{FF2B5EF4-FFF2-40B4-BE49-F238E27FC236}">
                <a16:creationId xmlns:a16="http://schemas.microsoft.com/office/drawing/2014/main" id="{3B16297C-4F20-4E34-B9D5-7E77A782EDDA}"/>
              </a:ext>
            </a:extLst>
          </p:cNvPr>
          <p:cNvSpPr txBox="1"/>
          <p:nvPr/>
        </p:nvSpPr>
        <p:spPr>
          <a:xfrm>
            <a:off x="3064041" y="1342339"/>
            <a:ext cx="5622757" cy="338554"/>
          </a:xfrm>
          <a:prstGeom prst="rect">
            <a:avLst/>
          </a:prstGeom>
          <a:noFill/>
        </p:spPr>
        <p:txBody>
          <a:bodyPr wrap="square" rtlCol="0">
            <a:spAutoFit/>
          </a:bodyPr>
          <a:lstStyle/>
          <a:p>
            <a:pPr algn="ctr"/>
            <a:r>
              <a:rPr lang="en-GB" sz="1600" b="1" dirty="0">
                <a:solidFill>
                  <a:schemeClr val="accent3"/>
                </a:solidFill>
              </a:rPr>
              <a:t>Annual Rate</a:t>
            </a:r>
            <a:endParaRPr lang="en-US" sz="1600" b="1" dirty="0">
              <a:solidFill>
                <a:schemeClr val="accent3"/>
              </a:solidFill>
            </a:endParaRPr>
          </a:p>
        </p:txBody>
      </p:sp>
      <p:sp>
        <p:nvSpPr>
          <p:cNvPr id="12" name="TextBox 11">
            <a:extLst>
              <a:ext uri="{FF2B5EF4-FFF2-40B4-BE49-F238E27FC236}">
                <a16:creationId xmlns:a16="http://schemas.microsoft.com/office/drawing/2014/main" id="{C0A629D0-1EFC-48E1-A568-BE2A8B1CC0E2}"/>
              </a:ext>
            </a:extLst>
          </p:cNvPr>
          <p:cNvSpPr txBox="1"/>
          <p:nvPr/>
        </p:nvSpPr>
        <p:spPr>
          <a:xfrm>
            <a:off x="3064041" y="3615809"/>
            <a:ext cx="5622758" cy="338554"/>
          </a:xfrm>
          <a:prstGeom prst="rect">
            <a:avLst/>
          </a:prstGeom>
          <a:noFill/>
        </p:spPr>
        <p:txBody>
          <a:bodyPr wrap="square" rtlCol="0">
            <a:spAutoFit/>
          </a:bodyPr>
          <a:lstStyle/>
          <a:p>
            <a:pPr algn="ctr"/>
            <a:r>
              <a:rPr lang="en-GB" sz="1600" b="1" dirty="0">
                <a:solidFill>
                  <a:schemeClr val="accent1"/>
                </a:solidFill>
              </a:rPr>
              <a:t>US$1 Billion Bond</a:t>
            </a:r>
            <a:endParaRPr lang="en-US" sz="1600" b="1" dirty="0">
              <a:solidFill>
                <a:schemeClr val="accent1"/>
              </a:solidFill>
            </a:endParaRPr>
          </a:p>
        </p:txBody>
      </p:sp>
    </p:spTree>
    <p:extLst>
      <p:ext uri="{BB962C8B-B14F-4D97-AF65-F5344CB8AC3E}">
        <p14:creationId xmlns:p14="http://schemas.microsoft.com/office/powerpoint/2010/main" val="41233080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383C4B-4C54-444D-A209-AB4C96509E05}"/>
              </a:ext>
            </a:extLst>
          </p:cNvPr>
          <p:cNvSpPr>
            <a:spLocks noGrp="1"/>
          </p:cNvSpPr>
          <p:nvPr>
            <p:ph type="body" sz="quarter" idx="13"/>
          </p:nvPr>
        </p:nvSpPr>
        <p:spPr/>
        <p:txBody>
          <a:bodyPr>
            <a:noAutofit/>
          </a:bodyPr>
          <a:lstStyle/>
          <a:p>
            <a:endParaRPr lang="en-GB"/>
          </a:p>
        </p:txBody>
      </p:sp>
      <p:sp>
        <p:nvSpPr>
          <p:cNvPr id="3" name="Title 2">
            <a:extLst>
              <a:ext uri="{FF2B5EF4-FFF2-40B4-BE49-F238E27FC236}">
                <a16:creationId xmlns:a16="http://schemas.microsoft.com/office/drawing/2014/main" id="{DB7722F2-4200-411D-8712-9B1128AFA182}"/>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实施</a:t>
            </a:r>
          </a:p>
        </p:txBody>
      </p:sp>
      <p:sp>
        <p:nvSpPr>
          <p:cNvPr id="4" name="Slide Number Placeholder 3">
            <a:extLst>
              <a:ext uri="{FF2B5EF4-FFF2-40B4-BE49-F238E27FC236}">
                <a16:creationId xmlns:a16="http://schemas.microsoft.com/office/drawing/2014/main" id="{36B1B96F-FDB9-438B-AFE6-69A4213ED05C}"/>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23</a:t>
            </a:r>
            <a:endParaRPr lang="en-US"/>
          </a:p>
        </p:txBody>
      </p:sp>
      <p:sp>
        <p:nvSpPr>
          <p:cNvPr id="5" name="Footer Placeholder 4">
            <a:extLst>
              <a:ext uri="{FF2B5EF4-FFF2-40B4-BE49-F238E27FC236}">
                <a16:creationId xmlns:a16="http://schemas.microsoft.com/office/drawing/2014/main" id="{89EBC8FB-445C-4A82-B3AE-3A8C9AFE6C32}"/>
              </a:ext>
            </a:extLst>
          </p:cNvPr>
          <p:cNvSpPr>
            <a:spLocks noGrp="1"/>
          </p:cNvSpPr>
          <p:nvPr>
            <p:ph type="ftr" sz="quarter" idx="3"/>
          </p:nvPr>
        </p:nvSpPr>
        <p:spPr/>
        <p:txBody>
          <a:bodyPr>
            <a:noAutofit/>
          </a:bodyPr>
          <a:lstStyle/>
          <a:p>
            <a:pPr rtl="0"/>
            <a:r>
              <a:rPr lang="zh-Hans" sz="600" b="0" i="0" u="none" strike="noStrike">
                <a:highlight>
                  <a:srgbClr val="000000">
                    <a:alpha val="0"/>
                  </a:srgbClr>
                </a:highlight>
                <a:latin typeface="Simsun"/>
                <a:ea typeface="Simsun"/>
              </a:rPr>
              <a:t>© 2022 韬睿惠悦公司。保留所有权利。专有和保密信息。仅供韦莱韬悦公司和韦莱韬悦公司客户使用。</a:t>
            </a:r>
            <a:endParaRPr lang="en-US"/>
          </a:p>
        </p:txBody>
      </p:sp>
    </p:spTree>
    <p:extLst>
      <p:ext uri="{BB962C8B-B14F-4D97-AF65-F5344CB8AC3E}">
        <p14:creationId xmlns:p14="http://schemas.microsoft.com/office/powerpoint/2010/main" val="173355435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1043-60F1-4635-8B4A-E543F92B5B30}"/>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路线图</a:t>
            </a:r>
            <a:endParaRPr lang="en-GB">
              <a:cs typeface="Arial"/>
            </a:endParaRPr>
          </a:p>
        </p:txBody>
      </p:sp>
      <p:sp>
        <p:nvSpPr>
          <p:cNvPr id="3" name="Text Placeholder 2">
            <a:extLst>
              <a:ext uri="{FF2B5EF4-FFF2-40B4-BE49-F238E27FC236}">
                <a16:creationId xmlns:a16="http://schemas.microsoft.com/office/drawing/2014/main" id="{ED269C59-5787-471B-9B20-F3A1406631A0}"/>
              </a:ext>
            </a:extLst>
          </p:cNvPr>
          <p:cNvSpPr>
            <a:spLocks noGrp="1"/>
          </p:cNvSpPr>
          <p:nvPr>
            <p:ph type="body" sz="quarter" idx="13"/>
          </p:nvPr>
        </p:nvSpPr>
        <p:spPr/>
        <p:txBody>
          <a:bodyPr>
            <a:noAutofit/>
          </a:bodyPr>
          <a:lstStyle/>
          <a:p>
            <a:endParaRPr lang="en-GB"/>
          </a:p>
        </p:txBody>
      </p:sp>
      <p:graphicFrame>
        <p:nvGraphicFramePr>
          <p:cNvPr id="6" name="Table 6">
            <a:extLst>
              <a:ext uri="{FF2B5EF4-FFF2-40B4-BE49-F238E27FC236}">
                <a16:creationId xmlns:a16="http://schemas.microsoft.com/office/drawing/2014/main" id="{31CDF3F1-98AB-42BD-9918-B760039B5538}"/>
              </a:ext>
            </a:extLst>
          </p:cNvPr>
          <p:cNvGraphicFramePr>
            <a:graphicFrameLocks noGrp="1"/>
          </p:cNvGraphicFramePr>
          <p:nvPr>
            <p:ph idx="1"/>
            <p:extLst>
              <p:ext uri="{D42A27DB-BD31-4B8C-83A1-F6EECF244321}">
                <p14:modId xmlns:p14="http://schemas.microsoft.com/office/powerpoint/2010/main" val="4086217861"/>
              </p:ext>
            </p:extLst>
          </p:nvPr>
        </p:nvGraphicFramePr>
        <p:xfrm>
          <a:off x="457200" y="2313705"/>
          <a:ext cx="8229600" cy="3685081"/>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3972490380"/>
                    </a:ext>
                  </a:extLst>
                </a:gridCol>
                <a:gridCol w="208280">
                  <a:extLst>
                    <a:ext uri="{9D8B030D-6E8A-4147-A177-3AD203B41FA5}">
                      <a16:colId xmlns:a16="http://schemas.microsoft.com/office/drawing/2014/main" val="2653953197"/>
                    </a:ext>
                  </a:extLst>
                </a:gridCol>
                <a:gridCol w="2706624">
                  <a:extLst>
                    <a:ext uri="{9D8B030D-6E8A-4147-A177-3AD203B41FA5}">
                      <a16:colId xmlns:a16="http://schemas.microsoft.com/office/drawing/2014/main" val="3224794564"/>
                    </a:ext>
                  </a:extLst>
                </a:gridCol>
                <a:gridCol w="208280">
                  <a:extLst>
                    <a:ext uri="{9D8B030D-6E8A-4147-A177-3AD203B41FA5}">
                      <a16:colId xmlns:a16="http://schemas.microsoft.com/office/drawing/2014/main" val="913158024"/>
                    </a:ext>
                  </a:extLst>
                </a:gridCol>
                <a:gridCol w="2617216">
                  <a:extLst>
                    <a:ext uri="{9D8B030D-6E8A-4147-A177-3AD203B41FA5}">
                      <a16:colId xmlns:a16="http://schemas.microsoft.com/office/drawing/2014/main" val="2033703215"/>
                    </a:ext>
                  </a:extLst>
                </a:gridCol>
              </a:tblGrid>
              <a:tr h="748150">
                <a:tc>
                  <a:txBody>
                    <a:bodyPr/>
                    <a:lstStyle/>
                    <a:p>
                      <a:pPr algn="ctr" rtl="0"/>
                      <a:r>
                        <a:rPr lang="zh-Hans" sz="1400" b="1" i="0" u="none" strike="noStrike" dirty="0">
                          <a:highlight>
                            <a:srgbClr val="000000">
                              <a:alpha val="0"/>
                            </a:srgbClr>
                          </a:highlight>
                          <a:latin typeface="Simsun"/>
                          <a:ea typeface="Simsun"/>
                        </a:rPr>
                        <a:t>国家参与</a:t>
                      </a:r>
                    </a:p>
                  </a:txBody>
                  <a:tcPr anchor="ctr">
                    <a:solidFill>
                      <a:schemeClr val="accent3"/>
                    </a:solidFill>
                  </a:tcPr>
                </a:tc>
                <a:tc>
                  <a:txBody>
                    <a:bodyPr/>
                    <a:lstStyle/>
                    <a:p>
                      <a:pPr algn="ctr"/>
                      <a:endParaRPr lang="en-GB" sz="1400"/>
                    </a:p>
                  </a:txBody>
                  <a:tcPr anchor="ctr">
                    <a:noFill/>
                  </a:tcPr>
                </a:tc>
                <a:tc>
                  <a:txBody>
                    <a:bodyPr/>
                    <a:lstStyle/>
                    <a:p>
                      <a:pPr algn="ctr" rtl="0"/>
                      <a:r>
                        <a:rPr lang="zh-Hans" sz="1400" b="1" i="0" u="none" strike="noStrike">
                          <a:highlight>
                            <a:srgbClr val="000000">
                              <a:alpha val="0"/>
                            </a:srgbClr>
                          </a:highlight>
                          <a:latin typeface="Simsun"/>
                          <a:ea typeface="Simsun"/>
                        </a:rPr>
                        <a:t>指定建模和结构设计机构</a:t>
                      </a:r>
                    </a:p>
                  </a:txBody>
                  <a:tcPr anchor="ctr"/>
                </a:tc>
                <a:tc>
                  <a:txBody>
                    <a:bodyPr/>
                    <a:lstStyle/>
                    <a:p>
                      <a:pPr algn="ctr"/>
                      <a:endParaRPr lang="en-GB" sz="1400"/>
                    </a:p>
                  </a:txBody>
                  <a:tcPr anchor="ctr">
                    <a:noFill/>
                  </a:tcPr>
                </a:tc>
                <a:tc>
                  <a:txBody>
                    <a:bodyPr/>
                    <a:lstStyle/>
                    <a:p>
                      <a:pPr algn="ctr" rtl="0"/>
                      <a:r>
                        <a:rPr lang="zh-Hans" sz="1400" b="1" i="0" u="none" strike="noStrike">
                          <a:highlight>
                            <a:srgbClr val="000000">
                              <a:alpha val="0"/>
                            </a:srgbClr>
                          </a:highlight>
                          <a:latin typeface="Simsun"/>
                          <a:ea typeface="Simsun"/>
                        </a:rPr>
                        <a:t>时间线</a:t>
                      </a:r>
                    </a:p>
                  </a:txBody>
                  <a:tcPr anchor="ctr">
                    <a:solidFill>
                      <a:schemeClr val="accent5"/>
                    </a:solidFill>
                  </a:tcPr>
                </a:tc>
                <a:extLst>
                  <a:ext uri="{0D108BD9-81ED-4DB2-BD59-A6C34878D82A}">
                    <a16:rowId xmlns:a16="http://schemas.microsoft.com/office/drawing/2014/main" val="1527227792"/>
                  </a:ext>
                </a:extLst>
              </a:tr>
              <a:tr h="2936931">
                <a:tc>
                  <a:txBody>
                    <a:bodyPr/>
                    <a:lstStyle/>
                    <a:p>
                      <a:pPr algn="ctr" rtl="0"/>
                      <a:r>
                        <a:rPr lang="zh-Hans" sz="1400" b="0" i="0" u="none" strike="noStrike" dirty="0">
                          <a:highlight>
                            <a:srgbClr val="000000">
                              <a:alpha val="0"/>
                            </a:srgbClr>
                          </a:highlight>
                          <a:latin typeface="Simsun"/>
                          <a:ea typeface="Simsun"/>
                        </a:rPr>
                        <a:t>目的是商定出满足成员国融资需求的DRB结构。</a:t>
                      </a:r>
                    </a:p>
                    <a:p>
                      <a:pPr algn="ctr"/>
                      <a:endParaRPr lang="en-GB" sz="1400" dirty="0"/>
                    </a:p>
                    <a:p>
                      <a:pPr algn="ctr" rtl="0"/>
                      <a:r>
                        <a:rPr lang="zh-Hans" sz="1400" b="0" i="0" u="none" strike="noStrike" dirty="0">
                          <a:highlight>
                            <a:srgbClr val="000000">
                              <a:alpha val="0"/>
                            </a:srgbClr>
                          </a:highlight>
                          <a:latin typeface="Simsun"/>
                          <a:ea typeface="Simsun"/>
                        </a:rPr>
                        <a:t>参与方包括DRM和DRF政府机构、财政部、学术界等。</a:t>
                      </a:r>
                    </a:p>
                  </a:txBody>
                  <a:tcPr>
                    <a:solidFill>
                      <a:schemeClr val="accent3">
                        <a:lumMod val="20000"/>
                        <a:lumOff val="80000"/>
                      </a:schemeClr>
                    </a:solidFill>
                  </a:tcPr>
                </a:tc>
                <a:tc>
                  <a:txBody>
                    <a:bodyPr/>
                    <a:lstStyle/>
                    <a:p>
                      <a:pPr algn="ctr"/>
                      <a:endParaRPr lang="en-GB" sz="1400"/>
                    </a:p>
                  </a:txBody>
                  <a:tcPr>
                    <a:noFill/>
                  </a:tcPr>
                </a:tc>
                <a:tc>
                  <a:txBody>
                    <a:bodyPr/>
                    <a:lstStyle/>
                    <a:p>
                      <a:pPr algn="ctr" rtl="0"/>
                      <a:r>
                        <a:rPr lang="zh-Hans" sz="1400" b="0" i="0" u="none" strike="noStrike" dirty="0">
                          <a:highlight>
                            <a:srgbClr val="000000">
                              <a:alpha val="0"/>
                            </a:srgbClr>
                          </a:highlight>
                          <a:latin typeface="Simsun"/>
                          <a:ea typeface="Simsun"/>
                        </a:rPr>
                        <a:t>建模机构提供适当的模型和/或数据，用于预估风险和潜在损失。</a:t>
                      </a:r>
                      <a:endParaRPr lang="en-GB" sz="1400" dirty="0"/>
                    </a:p>
                    <a:p>
                      <a:pPr algn="ctr"/>
                      <a:endParaRPr lang="en-GB" sz="1400" dirty="0"/>
                    </a:p>
                    <a:p>
                      <a:pPr algn="ctr" rtl="0"/>
                      <a:r>
                        <a:rPr lang="zh-Hans" sz="1400" b="0" i="0" u="none" strike="noStrike" dirty="0">
                          <a:highlight>
                            <a:srgbClr val="000000">
                              <a:alpha val="0"/>
                            </a:srgbClr>
                          </a:highlight>
                          <a:latin typeface="Simsun"/>
                          <a:ea typeface="Simsun"/>
                        </a:rPr>
                        <a:t>结构设计机构协助发行人选择触发条件和保护级别。</a:t>
                      </a:r>
                    </a:p>
                    <a:p>
                      <a:pPr algn="ctr"/>
                      <a:endParaRPr lang="en-GB" sz="1400" dirty="0"/>
                    </a:p>
                    <a:p>
                      <a:pPr algn="ctr" rtl="0"/>
                      <a:r>
                        <a:rPr lang="zh-Hans" sz="1400" b="0" i="0" u="none" strike="noStrike" dirty="0">
                          <a:highlight>
                            <a:srgbClr val="000000">
                              <a:alpha val="0"/>
                            </a:srgbClr>
                          </a:highlight>
                          <a:latin typeface="Simsun"/>
                          <a:ea typeface="Simsun"/>
                        </a:rPr>
                        <a:t>CAREC国家可能希望</a:t>
                      </a:r>
                      <a:r>
                        <a:rPr lang="zh-CN" altLang="en-US" sz="1400" b="0" i="0" u="none" strike="noStrike" dirty="0">
                          <a:highlight>
                            <a:srgbClr val="000000">
                              <a:alpha val="0"/>
                            </a:srgbClr>
                          </a:highlight>
                          <a:latin typeface="Simsun"/>
                          <a:ea typeface="Simsun"/>
                        </a:rPr>
                        <a:t>在商定后，</a:t>
                      </a:r>
                      <a:r>
                        <a:rPr lang="zh-Hans" sz="1400" b="0" i="0" u="none" strike="noStrike" dirty="0">
                          <a:highlight>
                            <a:srgbClr val="000000">
                              <a:alpha val="0"/>
                            </a:srgbClr>
                          </a:highlight>
                          <a:latin typeface="Simsun"/>
                          <a:ea typeface="Simsun"/>
                        </a:rPr>
                        <a:t>指定一个共同的建模和结构设计机构。</a:t>
                      </a:r>
                    </a:p>
                  </a:txBody>
                  <a:tcPr/>
                </a:tc>
                <a:tc>
                  <a:txBody>
                    <a:bodyPr/>
                    <a:lstStyle/>
                    <a:p>
                      <a:pPr algn="ctr"/>
                      <a:endParaRPr lang="en-GB" sz="1400"/>
                    </a:p>
                  </a:txBody>
                  <a:tcPr>
                    <a:noFill/>
                  </a:tcPr>
                </a:tc>
                <a:tc>
                  <a:txBody>
                    <a:bodyPr/>
                    <a:lstStyle/>
                    <a:p>
                      <a:pPr algn="ctr" rtl="0"/>
                      <a:r>
                        <a:rPr lang="zh-Hans" sz="1400" b="0" i="0" u="none" strike="noStrike">
                          <a:highlight>
                            <a:srgbClr val="000000">
                              <a:alpha val="0"/>
                            </a:srgbClr>
                          </a:highlight>
                          <a:latin typeface="Simsun"/>
                          <a:ea typeface="Simsun"/>
                        </a:rPr>
                        <a:t>取决于各种因素，包括结构设计的复杂性、债券触发条件类型以及市场的状况。乐观估计需要9个月。</a:t>
                      </a:r>
                    </a:p>
                    <a:p>
                      <a:pPr algn="ctr"/>
                      <a:endParaRPr lang="en-GB" sz="1400"/>
                    </a:p>
                    <a:p>
                      <a:pPr algn="ctr" rtl="0"/>
                      <a:r>
                        <a:rPr lang="zh-Hans" sz="1400" b="0" i="0" u="none" strike="noStrike">
                          <a:highlight>
                            <a:srgbClr val="000000">
                              <a:alpha val="0"/>
                            </a:srgbClr>
                          </a:highlight>
                          <a:latin typeface="Simsun"/>
                          <a:ea typeface="Simsun"/>
                        </a:rPr>
                        <a:t>亚行可以利用与GMTN计划现有投资者的关系，加快为DRB获得投资的进程。</a:t>
                      </a:r>
                    </a:p>
                  </a:txBody>
                  <a:tcPr>
                    <a:solidFill>
                      <a:schemeClr val="accent5">
                        <a:lumMod val="20000"/>
                        <a:lumOff val="80000"/>
                      </a:schemeClr>
                    </a:solidFill>
                  </a:tcPr>
                </a:tc>
                <a:extLst>
                  <a:ext uri="{0D108BD9-81ED-4DB2-BD59-A6C34878D82A}">
                    <a16:rowId xmlns:a16="http://schemas.microsoft.com/office/drawing/2014/main" val="2973212323"/>
                  </a:ext>
                </a:extLst>
              </a:tr>
            </a:tbl>
          </a:graphicData>
        </a:graphic>
      </p:graphicFrame>
      <p:sp>
        <p:nvSpPr>
          <p:cNvPr id="5" name="Slide Number Placeholder 4">
            <a:extLst>
              <a:ext uri="{FF2B5EF4-FFF2-40B4-BE49-F238E27FC236}">
                <a16:creationId xmlns:a16="http://schemas.microsoft.com/office/drawing/2014/main" id="{1CA122AF-E26A-4BD4-84C7-6038B854841C}"/>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24</a:t>
            </a:r>
            <a:endParaRPr lang="en-US"/>
          </a:p>
        </p:txBody>
      </p:sp>
      <p:pic>
        <p:nvPicPr>
          <p:cNvPr id="8" name="Graphic 7" descr="Handshake with solid fill">
            <a:extLst>
              <a:ext uri="{FF2B5EF4-FFF2-40B4-BE49-F238E27FC236}">
                <a16:creationId xmlns:a16="http://schemas.microsoft.com/office/drawing/2014/main" id="{1C5202D7-305D-4864-A047-619B3D63A6A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6182" y="1250372"/>
            <a:ext cx="914400" cy="914400"/>
          </a:xfrm>
          <a:prstGeom prst="rect">
            <a:avLst/>
          </a:prstGeom>
        </p:spPr>
      </p:pic>
      <p:pic>
        <p:nvPicPr>
          <p:cNvPr id="10" name="Graphic 9" descr="Daily calendar with solid fill">
            <a:extLst>
              <a:ext uri="{FF2B5EF4-FFF2-40B4-BE49-F238E27FC236}">
                <a16:creationId xmlns:a16="http://schemas.microsoft.com/office/drawing/2014/main" id="{F77E08F8-5B00-4FC6-8AF2-28CBD4FF777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80291" y="1224415"/>
            <a:ext cx="914400" cy="914400"/>
          </a:xfrm>
          <a:prstGeom prst="rect">
            <a:avLst/>
          </a:prstGeom>
        </p:spPr>
      </p:pic>
      <p:pic>
        <p:nvPicPr>
          <p:cNvPr id="12" name="Graphic 11" descr="Blockchain with solid fill">
            <a:extLst>
              <a:ext uri="{FF2B5EF4-FFF2-40B4-BE49-F238E27FC236}">
                <a16:creationId xmlns:a16="http://schemas.microsoft.com/office/drawing/2014/main" id="{DDD99E49-AEFF-44DC-8114-F5444AC51BC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60000" y="1250372"/>
            <a:ext cx="914400" cy="914400"/>
          </a:xfrm>
          <a:prstGeom prst="rect">
            <a:avLst/>
          </a:prstGeom>
        </p:spPr>
      </p:pic>
    </p:spTree>
    <p:extLst>
      <p:ext uri="{BB962C8B-B14F-4D97-AF65-F5344CB8AC3E}">
        <p14:creationId xmlns:p14="http://schemas.microsoft.com/office/powerpoint/2010/main" val="407236252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F487-FC19-4C61-A6DC-35CB0E3ACACB}"/>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亚行的作用</a:t>
            </a:r>
          </a:p>
        </p:txBody>
      </p:sp>
      <p:sp>
        <p:nvSpPr>
          <p:cNvPr id="3" name="Text Placeholder 2">
            <a:extLst>
              <a:ext uri="{FF2B5EF4-FFF2-40B4-BE49-F238E27FC236}">
                <a16:creationId xmlns:a16="http://schemas.microsoft.com/office/drawing/2014/main" id="{D67D7256-A76E-4086-B346-C3848779AB6E}"/>
              </a:ext>
            </a:extLst>
          </p:cNvPr>
          <p:cNvSpPr>
            <a:spLocks noGrp="1"/>
          </p:cNvSpPr>
          <p:nvPr>
            <p:ph type="body" sz="quarter" idx="13"/>
          </p:nvPr>
        </p:nvSpPr>
        <p:spPr/>
        <p:txBody>
          <a:bodyPr>
            <a:noAutofit/>
          </a:bodyPr>
          <a:lstStyle/>
          <a:p>
            <a:endParaRPr lang="en-GB"/>
          </a:p>
        </p:txBody>
      </p:sp>
      <p:sp>
        <p:nvSpPr>
          <p:cNvPr id="4" name="Content Placeholder 3">
            <a:extLst>
              <a:ext uri="{FF2B5EF4-FFF2-40B4-BE49-F238E27FC236}">
                <a16:creationId xmlns:a16="http://schemas.microsoft.com/office/drawing/2014/main" id="{AB1ACE96-8ECF-4642-A255-A037175404DA}"/>
              </a:ext>
            </a:extLst>
          </p:cNvPr>
          <p:cNvSpPr>
            <a:spLocks noGrp="1"/>
          </p:cNvSpPr>
          <p:nvPr>
            <p:ph idx="1"/>
          </p:nvPr>
        </p:nvSpPr>
        <p:spPr>
          <a:xfrm>
            <a:off x="2424363" y="1783879"/>
            <a:ext cx="6071937" cy="4389120"/>
          </a:xfrm>
        </p:spPr>
        <p:txBody>
          <a:bodyPr vert="horz" lIns="0" tIns="0" rIns="0" bIns="0" rtlCol="0" anchor="t">
            <a:noAutofit/>
          </a:bodyPr>
          <a:lstStyle/>
          <a:p>
            <a:pPr rtl="0">
              <a:buClr>
                <a:schemeClr val="accent1"/>
              </a:buClr>
              <a:buSzPct val="125000"/>
            </a:pPr>
            <a:r>
              <a:rPr lang="zh-Hans" sz="1800" b="0" i="0" u="none" strike="noStrike" dirty="0">
                <a:highlight>
                  <a:srgbClr val="000000">
                    <a:alpha val="0"/>
                  </a:srgbClr>
                </a:highlight>
                <a:latin typeface="Simsun"/>
                <a:ea typeface="Simsun"/>
              </a:rPr>
              <a:t>亚行将向CAREC国家提供与DRB有关的专门技术援助，并支持资本市场交易的执行。</a:t>
            </a:r>
          </a:p>
          <a:p>
            <a:pPr marL="285750" indent="-285750">
              <a:buClr>
                <a:schemeClr val="accent1"/>
              </a:buClr>
              <a:buSzPct val="125000"/>
              <a:buFont typeface="Wingdings" pitchFamily="2" charset="2"/>
              <a:buChar char="§"/>
            </a:pPr>
            <a:endParaRPr lang="en-GB" b="0" dirty="0"/>
          </a:p>
          <a:p>
            <a:pPr>
              <a:buClr>
                <a:schemeClr val="accent1"/>
              </a:buClr>
              <a:buSzPct val="125000"/>
            </a:pPr>
            <a:endParaRPr lang="en-GB" b="0" dirty="0"/>
          </a:p>
          <a:p>
            <a:pPr rtl="0">
              <a:buClr>
                <a:schemeClr val="accent1"/>
              </a:buClr>
              <a:buSzPct val="125000"/>
            </a:pPr>
            <a:r>
              <a:rPr lang="zh-Hans" sz="1800" b="0" i="0" u="none" strike="noStrike" dirty="0">
                <a:highlight>
                  <a:srgbClr val="000000">
                    <a:alpha val="0"/>
                  </a:srgbClr>
                </a:highlight>
                <a:latin typeface="Simsun"/>
                <a:ea typeface="Simsun"/>
              </a:rPr>
              <a:t>亚行的全球中期票据（GMTN）可以取代传统巨灾债券结构中的特殊目的机构</a:t>
            </a:r>
            <a:endParaRPr lang="en-GB" b="0" dirty="0">
              <a:cs typeface="Arial"/>
            </a:endParaRPr>
          </a:p>
          <a:p>
            <a:pPr marL="719455" indent="-285750">
              <a:buClr>
                <a:schemeClr val="accent1"/>
              </a:buClr>
              <a:buSzPct val="125000"/>
              <a:buFont typeface="Wingdings" pitchFamily="2" charset="2"/>
              <a:buChar char="§"/>
            </a:pPr>
            <a:r>
              <a:rPr lang="zh-Hans" b="0" i="0" u="none" strike="noStrike" dirty="0">
                <a:highlight>
                  <a:srgbClr val="000000">
                    <a:alpha val="0"/>
                  </a:srgbClr>
                </a:highlight>
                <a:latin typeface="Simsun"/>
                <a:ea typeface="Simsun"/>
                <a:cs typeface="Arial"/>
              </a:rPr>
              <a:t>减少债券发行和管理过程中的摩擦成本</a:t>
            </a:r>
            <a:endParaRPr lang="en-GB" b="0" dirty="0">
              <a:cs typeface="Arial"/>
            </a:endParaRPr>
          </a:p>
          <a:p>
            <a:pPr marL="719455" indent="-285750">
              <a:buClr>
                <a:schemeClr val="accent1"/>
              </a:buClr>
              <a:buSzPct val="125000"/>
              <a:buFont typeface="Wingdings" pitchFamily="2" charset="2"/>
              <a:buChar char="§"/>
            </a:pPr>
            <a:r>
              <a:rPr lang="zh-Hans" b="0" i="0" u="none" strike="noStrike" dirty="0">
                <a:highlight>
                  <a:srgbClr val="000000">
                    <a:alpha val="0"/>
                  </a:srgbClr>
                </a:highlight>
                <a:latin typeface="Simsun"/>
                <a:ea typeface="Simsun"/>
              </a:rPr>
              <a:t>亚行的AAA信用评级和市场力量使其能够将成本效益传递给CAREC国家，支持它们对灾害风险的管理</a:t>
            </a:r>
            <a:endParaRPr lang="en-GB" b="0" dirty="0">
              <a:cs typeface="Arial"/>
            </a:endParaRPr>
          </a:p>
          <a:p>
            <a:pPr marL="285750" indent="-285750">
              <a:buClr>
                <a:schemeClr val="accent1"/>
              </a:buClr>
              <a:buSzPct val="125000"/>
              <a:buFont typeface="Wingdings" pitchFamily="2" charset="2"/>
              <a:buChar char="§"/>
            </a:pPr>
            <a:endParaRPr lang="en-GB" b="0" dirty="0"/>
          </a:p>
          <a:p>
            <a:pPr rtl="0">
              <a:buClr>
                <a:schemeClr val="accent1"/>
              </a:buClr>
              <a:buSzPct val="125000"/>
            </a:pPr>
            <a:r>
              <a:rPr lang="zh-Hans" sz="1800" b="0" i="0" u="none" strike="noStrike" dirty="0">
                <a:highlight>
                  <a:srgbClr val="000000">
                    <a:alpha val="0"/>
                  </a:srgbClr>
                </a:highlight>
                <a:latin typeface="Simsun"/>
                <a:ea typeface="Simsun"/>
              </a:rPr>
              <a:t>亚行对发行过程进行管理，包括指定建模、结构设计和发行机构，协助评估风险转移方案，审查法律文件以适应不同的法律和监管环境。</a:t>
            </a:r>
            <a:endParaRPr lang="en-GB" b="0" dirty="0">
              <a:cs typeface="Arial"/>
            </a:endParaRPr>
          </a:p>
        </p:txBody>
      </p:sp>
      <p:sp>
        <p:nvSpPr>
          <p:cNvPr id="5" name="Slide Number Placeholder 4">
            <a:extLst>
              <a:ext uri="{FF2B5EF4-FFF2-40B4-BE49-F238E27FC236}">
                <a16:creationId xmlns:a16="http://schemas.microsoft.com/office/drawing/2014/main" id="{03799739-A50B-449B-8817-A4BB7E1E49B9}"/>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25</a:t>
            </a:r>
            <a:endParaRPr lang="en-US"/>
          </a:p>
        </p:txBody>
      </p:sp>
      <p:cxnSp>
        <p:nvCxnSpPr>
          <p:cNvPr id="6" name="Straight Connector 5">
            <a:extLst>
              <a:ext uri="{FF2B5EF4-FFF2-40B4-BE49-F238E27FC236}">
                <a16:creationId xmlns:a16="http://schemas.microsoft.com/office/drawing/2014/main" id="{956D028A-F5BF-48A0-A299-AAA081CCC1D2}"/>
              </a:ext>
            </a:extLst>
          </p:cNvPr>
          <p:cNvCxnSpPr>
            <a:cxnSpLocks/>
            <a:stCxn id="9" idx="4"/>
            <a:endCxn id="10" idx="0"/>
          </p:cNvCxnSpPr>
          <p:nvPr/>
        </p:nvCxnSpPr>
        <p:spPr>
          <a:xfrm>
            <a:off x="1482009" y="4058535"/>
            <a:ext cx="0" cy="404227"/>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D061AD-30F0-4661-8DD2-A19DD5DC2704}"/>
              </a:ext>
            </a:extLst>
          </p:cNvPr>
          <p:cNvCxnSpPr>
            <a:stCxn id="8" idx="4"/>
            <a:endCxn id="9" idx="0"/>
          </p:cNvCxnSpPr>
          <p:nvPr/>
        </p:nvCxnSpPr>
        <p:spPr>
          <a:xfrm>
            <a:off x="1482009" y="2615342"/>
            <a:ext cx="0" cy="40422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2112A22C-3C7A-4D84-812E-A17DB692760D}"/>
              </a:ext>
            </a:extLst>
          </p:cNvPr>
          <p:cNvSpPr/>
          <p:nvPr/>
        </p:nvSpPr>
        <p:spPr>
          <a:xfrm>
            <a:off x="962526" y="1576376"/>
            <a:ext cx="1038966" cy="103896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221B0A7-35F9-4757-B224-5D765F3E1A17}"/>
              </a:ext>
            </a:extLst>
          </p:cNvPr>
          <p:cNvSpPr/>
          <p:nvPr/>
        </p:nvSpPr>
        <p:spPr>
          <a:xfrm>
            <a:off x="962526" y="3019569"/>
            <a:ext cx="1038966" cy="1038966"/>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92524D1-3C33-4DA5-AEAC-1340AD03F954}"/>
              </a:ext>
            </a:extLst>
          </p:cNvPr>
          <p:cNvSpPr/>
          <p:nvPr/>
        </p:nvSpPr>
        <p:spPr>
          <a:xfrm>
            <a:off x="962526" y="4462762"/>
            <a:ext cx="1038966" cy="1038966"/>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ser network with solid fill">
            <a:extLst>
              <a:ext uri="{FF2B5EF4-FFF2-40B4-BE49-F238E27FC236}">
                <a16:creationId xmlns:a16="http://schemas.microsoft.com/office/drawing/2014/main" id="{01E9F269-8FB8-477E-BF6D-578A7C0008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0573" y="1706497"/>
            <a:ext cx="764400" cy="764400"/>
          </a:xfrm>
          <a:prstGeom prst="rect">
            <a:avLst/>
          </a:prstGeom>
        </p:spPr>
      </p:pic>
      <p:pic>
        <p:nvPicPr>
          <p:cNvPr id="12" name="Graphic 11" descr="Lightbulb and gear with solid fill">
            <a:extLst>
              <a:ext uri="{FF2B5EF4-FFF2-40B4-BE49-F238E27FC236}">
                <a16:creationId xmlns:a16="http://schemas.microsoft.com/office/drawing/2014/main" id="{7A804042-89E7-4F50-84B3-FBECAA3A1C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9045" y="3138380"/>
            <a:ext cx="764400" cy="764400"/>
          </a:xfrm>
          <a:prstGeom prst="rect">
            <a:avLst/>
          </a:prstGeom>
        </p:spPr>
      </p:pic>
      <p:pic>
        <p:nvPicPr>
          <p:cNvPr id="13" name="Graphic 12" descr="Workflow with solid fill">
            <a:extLst>
              <a:ext uri="{FF2B5EF4-FFF2-40B4-BE49-F238E27FC236}">
                <a16:creationId xmlns:a16="http://schemas.microsoft.com/office/drawing/2014/main" id="{15B2121D-3693-471E-B0D9-A06E5D7E24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9809" y="4590809"/>
            <a:ext cx="764400" cy="764400"/>
          </a:xfrm>
          <a:prstGeom prst="rect">
            <a:avLst/>
          </a:prstGeom>
        </p:spPr>
      </p:pic>
    </p:spTree>
    <p:extLst>
      <p:ext uri="{BB962C8B-B14F-4D97-AF65-F5344CB8AC3E}">
        <p14:creationId xmlns:p14="http://schemas.microsoft.com/office/powerpoint/2010/main" val="21656111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DFD9-BCA2-4642-BB51-393098680807}"/>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总结</a:t>
            </a:r>
          </a:p>
        </p:txBody>
      </p:sp>
      <p:sp>
        <p:nvSpPr>
          <p:cNvPr id="3" name="Text Placeholder 2">
            <a:extLst>
              <a:ext uri="{FF2B5EF4-FFF2-40B4-BE49-F238E27FC236}">
                <a16:creationId xmlns:a16="http://schemas.microsoft.com/office/drawing/2014/main" id="{1395EA0F-D7F7-4540-B20B-8EB06C04A91C}"/>
              </a:ext>
            </a:extLst>
          </p:cNvPr>
          <p:cNvSpPr>
            <a:spLocks noGrp="1"/>
          </p:cNvSpPr>
          <p:nvPr>
            <p:ph type="body" sz="quarter" idx="13"/>
          </p:nvPr>
        </p:nvSpPr>
        <p:spPr/>
        <p:txBody>
          <a:bodyPr>
            <a:noAutofit/>
          </a:bodyPr>
          <a:lstStyle/>
          <a:p>
            <a:endParaRPr lang="en-GB"/>
          </a:p>
        </p:txBody>
      </p:sp>
      <p:sp>
        <p:nvSpPr>
          <p:cNvPr id="4" name="Content Placeholder 3">
            <a:extLst>
              <a:ext uri="{FF2B5EF4-FFF2-40B4-BE49-F238E27FC236}">
                <a16:creationId xmlns:a16="http://schemas.microsoft.com/office/drawing/2014/main" id="{4FF1F395-1E31-48BF-A7A9-F4ECEF790058}"/>
              </a:ext>
            </a:extLst>
          </p:cNvPr>
          <p:cNvSpPr>
            <a:spLocks noGrp="1"/>
          </p:cNvSpPr>
          <p:nvPr>
            <p:ph idx="1"/>
          </p:nvPr>
        </p:nvSpPr>
        <p:spPr/>
        <p:txBody>
          <a:bodyPr vert="horz" lIns="0" tIns="0" rIns="0" bIns="0" rtlCol="0" anchor="t">
            <a:noAutofit/>
          </a:bodyPr>
          <a:lstStyle/>
          <a:p>
            <a:pPr lvl="2" rtl="0"/>
            <a:r>
              <a:rPr lang="zh-Hans" sz="1600" b="0" i="0" u="none" strike="noStrike" dirty="0">
                <a:highlight>
                  <a:srgbClr val="000000">
                    <a:alpha val="0"/>
                  </a:srgbClr>
                </a:highlight>
                <a:latin typeface="Simsun"/>
                <a:ea typeface="Simsun"/>
              </a:rPr>
              <a:t>DRB在许可和监管的巨灾债券的基础上，引入了债券支付收益须用于赈灾、灾后恢复和重建的要求。</a:t>
            </a:r>
            <a:endParaRPr lang="en-GB" altLang="zh-Hans" sz="1600" b="0" i="0" u="none" strike="noStrike" dirty="0">
              <a:highlight>
                <a:srgbClr val="000000">
                  <a:alpha val="0"/>
                </a:srgbClr>
              </a:highlight>
              <a:latin typeface="Simsun"/>
              <a:ea typeface="Simsun"/>
            </a:endParaRPr>
          </a:p>
          <a:p>
            <a:pPr lvl="2" rtl="0"/>
            <a:endParaRPr lang="en-GB" dirty="0"/>
          </a:p>
          <a:p>
            <a:pPr lvl="2" rtl="0"/>
            <a:r>
              <a:rPr lang="zh-Hans" sz="1600" b="0" i="0" u="none" strike="noStrike" dirty="0">
                <a:highlight>
                  <a:srgbClr val="000000">
                    <a:alpha val="0"/>
                  </a:srgbClr>
                </a:highlight>
                <a:latin typeface="Simsun"/>
                <a:ea typeface="Simsun"/>
              </a:rPr>
              <a:t>它是保险联结证券（ILS）的一种形式，是一组嵌入了保险机制的金融工具。ILS已经被世界各地的政府所采用，可以提供多年期的</a:t>
            </a:r>
            <a:r>
              <a:rPr lang="zh-CN" altLang="en-US" sz="1600" b="0" i="0" u="none" strike="noStrike" dirty="0">
                <a:highlight>
                  <a:srgbClr val="000000">
                    <a:alpha val="0"/>
                  </a:srgbClr>
                </a:highlight>
                <a:latin typeface="Simsun"/>
                <a:ea typeface="Simsun"/>
              </a:rPr>
              <a:t>大额</a:t>
            </a:r>
            <a:r>
              <a:rPr lang="zh-Hans" sz="1600" b="0" i="0" u="none" strike="noStrike" dirty="0">
                <a:highlight>
                  <a:srgbClr val="000000">
                    <a:alpha val="0"/>
                  </a:srgbClr>
                </a:highlight>
                <a:latin typeface="Simsun"/>
                <a:ea typeface="Simsun"/>
              </a:rPr>
              <a:t>风险保障。</a:t>
            </a:r>
            <a:endParaRPr lang="en-GB" altLang="zh-Hans" sz="1600" b="0" i="0" u="none" strike="noStrike" dirty="0">
              <a:highlight>
                <a:srgbClr val="000000">
                  <a:alpha val="0"/>
                </a:srgbClr>
              </a:highlight>
              <a:latin typeface="Simsun"/>
              <a:ea typeface="Simsun"/>
            </a:endParaRPr>
          </a:p>
          <a:p>
            <a:pPr lvl="2" rtl="0"/>
            <a:endParaRPr lang="en-GB" dirty="0">
              <a:cs typeface="Arial"/>
            </a:endParaRPr>
          </a:p>
          <a:p>
            <a:pPr lvl="2" rtl="0"/>
            <a:r>
              <a:rPr lang="zh-Hans" sz="1600" b="0" i="0" u="none" strike="noStrike" dirty="0">
                <a:highlight>
                  <a:srgbClr val="000000">
                    <a:alpha val="0"/>
                  </a:srgbClr>
                </a:highlight>
                <a:latin typeface="Simsun"/>
                <a:ea typeface="Simsun"/>
              </a:rPr>
              <a:t>可以针对洪水、地震和传染病发行DRB</a:t>
            </a:r>
            <a:r>
              <a:rPr lang="zh-CN" altLang="en-US" sz="1600" b="0" i="0" u="none" strike="noStrike" dirty="0">
                <a:highlight>
                  <a:srgbClr val="000000">
                    <a:alpha val="0"/>
                  </a:srgbClr>
                </a:highlight>
                <a:latin typeface="Simsun"/>
                <a:ea typeface="Simsun"/>
              </a:rPr>
              <a:t>，</a:t>
            </a:r>
            <a:r>
              <a:rPr lang="zh-Hans" sz="1600" b="0" i="0" u="none" strike="noStrike" dirty="0">
                <a:highlight>
                  <a:srgbClr val="000000">
                    <a:alpha val="0"/>
                  </a:srgbClr>
                </a:highlight>
                <a:latin typeface="Simsun"/>
                <a:ea typeface="Simsun"/>
              </a:rPr>
              <a:t>地震可能是进入市场</a:t>
            </a:r>
            <a:r>
              <a:rPr lang="zh-CN" altLang="en-US" sz="1600" b="0" i="0" u="none" strike="noStrike" dirty="0">
                <a:highlight>
                  <a:srgbClr val="000000">
                    <a:alpha val="0"/>
                  </a:srgbClr>
                </a:highlight>
                <a:latin typeface="Simsun"/>
                <a:ea typeface="Simsun"/>
              </a:rPr>
              <a:t>的</a:t>
            </a:r>
            <a:r>
              <a:rPr lang="zh-Hans" sz="1600" b="0" i="0" u="none" strike="noStrike" dirty="0">
                <a:highlight>
                  <a:srgbClr val="000000">
                    <a:alpha val="0"/>
                  </a:srgbClr>
                </a:highlight>
                <a:latin typeface="Simsun"/>
                <a:ea typeface="Simsun"/>
              </a:rPr>
              <a:t>最快选择。</a:t>
            </a:r>
            <a:r>
              <a:rPr lang="en-GB" altLang="zh-Hans" sz="1600" b="0" i="0" u="none" strike="noStrike" dirty="0">
                <a:highlight>
                  <a:srgbClr val="000000">
                    <a:alpha val="0"/>
                  </a:srgbClr>
                </a:highlight>
                <a:latin typeface="Simsun"/>
                <a:ea typeface="Simsun"/>
              </a:rPr>
              <a:t>#</a:t>
            </a:r>
          </a:p>
          <a:p>
            <a:pPr lvl="2" rtl="0"/>
            <a:endParaRPr lang="en-GB" dirty="0">
              <a:cs typeface="Arial"/>
            </a:endParaRPr>
          </a:p>
          <a:p>
            <a:pPr lvl="2" rtl="0"/>
            <a:r>
              <a:rPr lang="zh-Hans" sz="1600" b="0" i="0" u="none" strike="noStrike" dirty="0">
                <a:highlight>
                  <a:srgbClr val="000000">
                    <a:alpha val="0"/>
                  </a:srgbClr>
                </a:highlight>
                <a:latin typeface="Simsun"/>
                <a:ea typeface="Simsun"/>
              </a:rPr>
              <a:t>介绍了各国合作发行债券的定价方案，并对价格和潜在收益进行了说明。此处提供的</a:t>
            </a:r>
            <a:r>
              <a:rPr lang="zh-CN" altLang="en-US" sz="1600" b="0" i="0" u="none" strike="noStrike" dirty="0">
                <a:highlight>
                  <a:srgbClr val="000000">
                    <a:alpha val="0"/>
                  </a:srgbClr>
                </a:highlight>
                <a:latin typeface="Simsun"/>
                <a:ea typeface="Simsun"/>
              </a:rPr>
              <a:t>是</a:t>
            </a:r>
            <a:r>
              <a:rPr lang="zh-Hans" sz="1600" b="0" i="0" u="none" strike="noStrike" dirty="0">
                <a:highlight>
                  <a:srgbClr val="000000">
                    <a:alpha val="0"/>
                  </a:srgbClr>
                </a:highlight>
                <a:latin typeface="Simsun"/>
                <a:ea typeface="Simsun"/>
              </a:rPr>
              <a:t>技术建模，而不是需要市场验证的定价指导。</a:t>
            </a:r>
            <a:endParaRPr lang="en-GB" altLang="zh-Hans" sz="1600" b="0" i="0" u="none" strike="noStrike" dirty="0">
              <a:highlight>
                <a:srgbClr val="000000">
                  <a:alpha val="0"/>
                </a:srgbClr>
              </a:highlight>
              <a:latin typeface="Simsun"/>
              <a:ea typeface="Simsun"/>
            </a:endParaRPr>
          </a:p>
          <a:p>
            <a:pPr lvl="2" rtl="0"/>
            <a:endParaRPr lang="en-GB" dirty="0">
              <a:cs typeface="Arial"/>
            </a:endParaRPr>
          </a:p>
          <a:p>
            <a:pPr lvl="2" rtl="0"/>
            <a:r>
              <a:rPr lang="zh-Hans" sz="1600" b="0" i="0" u="none" strike="noStrike" dirty="0">
                <a:highlight>
                  <a:srgbClr val="000000">
                    <a:alpha val="0"/>
                  </a:srgbClr>
                </a:highlight>
                <a:latin typeface="Simsun"/>
                <a:ea typeface="Simsun"/>
              </a:rPr>
              <a:t>通过亚行的全球中期票据(GMTN)计划，可直接发行DRB，并</a:t>
            </a:r>
            <a:r>
              <a:rPr lang="zh-CN" altLang="en-US" sz="1600" b="0" i="0" u="none" strike="noStrike" dirty="0">
                <a:highlight>
                  <a:srgbClr val="000000">
                    <a:alpha val="0"/>
                  </a:srgbClr>
                </a:highlight>
                <a:latin typeface="Simsun"/>
                <a:ea typeface="Simsun"/>
              </a:rPr>
              <a:t>降</a:t>
            </a:r>
            <a:r>
              <a:rPr lang="zh-Hans" sz="1600" b="0" i="0" u="none" strike="noStrike" dirty="0">
                <a:highlight>
                  <a:srgbClr val="000000">
                    <a:alpha val="0"/>
                  </a:srgbClr>
                </a:highlight>
                <a:latin typeface="Simsun"/>
                <a:ea typeface="Simsun"/>
              </a:rPr>
              <a:t>低CAREC成员国的成本</a:t>
            </a:r>
            <a:endParaRPr lang="en-GB" altLang="zh-Hans" sz="1600" b="0" i="0" u="none" strike="noStrike" dirty="0">
              <a:highlight>
                <a:srgbClr val="000000">
                  <a:alpha val="0"/>
                </a:srgbClr>
              </a:highlight>
              <a:latin typeface="Simsun"/>
              <a:ea typeface="Simsun"/>
            </a:endParaRPr>
          </a:p>
          <a:p>
            <a:pPr lvl="2" rtl="0"/>
            <a:endParaRPr lang="en-GB" dirty="0">
              <a:cs typeface="Arial"/>
            </a:endParaRPr>
          </a:p>
          <a:p>
            <a:pPr lvl="2" rtl="0"/>
            <a:r>
              <a:rPr lang="zh-Hans" sz="1600" b="0" i="0" u="none" strike="noStrike" dirty="0">
                <a:highlight>
                  <a:srgbClr val="000000">
                    <a:alpha val="0"/>
                  </a:srgbClr>
                </a:highlight>
                <a:latin typeface="Simsun"/>
                <a:ea typeface="Simsun"/>
              </a:rPr>
              <a:t>乐观估计交付需要9个月。本项目将在与CAREC成员国、亚行董事会和捐赠人进一步沟通后，提交具体方案以供审议。</a:t>
            </a:r>
            <a:endParaRPr lang="en-GB" dirty="0">
              <a:cs typeface="Arial"/>
            </a:endParaRPr>
          </a:p>
          <a:p>
            <a:endParaRPr lang="en-GB" dirty="0"/>
          </a:p>
        </p:txBody>
      </p:sp>
      <p:sp>
        <p:nvSpPr>
          <p:cNvPr id="5" name="Slide Number Placeholder 4">
            <a:extLst>
              <a:ext uri="{FF2B5EF4-FFF2-40B4-BE49-F238E27FC236}">
                <a16:creationId xmlns:a16="http://schemas.microsoft.com/office/drawing/2014/main" id="{264AFA10-626F-4E1F-8607-BF0B9EC58EDA}"/>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26</a:t>
            </a:r>
            <a:endParaRPr lang="en-US"/>
          </a:p>
        </p:txBody>
      </p:sp>
    </p:spTree>
    <p:extLst>
      <p:ext uri="{BB962C8B-B14F-4D97-AF65-F5344CB8AC3E}">
        <p14:creationId xmlns:p14="http://schemas.microsoft.com/office/powerpoint/2010/main" val="370532591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C92BCB-EF97-4052-A61C-34B9902D7C48}"/>
              </a:ext>
            </a:extLst>
          </p:cNvPr>
          <p:cNvSpPr>
            <a:spLocks noGrp="1"/>
          </p:cNvSpPr>
          <p:nvPr>
            <p:ph type="body" sz="quarter" idx="13"/>
          </p:nvPr>
        </p:nvSpPr>
        <p:spPr/>
        <p:txBody>
          <a:bodyPr>
            <a:noAutofit/>
          </a:bodyPr>
          <a:lstStyle/>
          <a:p>
            <a:endParaRPr lang="en-GB"/>
          </a:p>
        </p:txBody>
      </p:sp>
      <p:sp>
        <p:nvSpPr>
          <p:cNvPr id="3" name="Title 2">
            <a:extLst>
              <a:ext uri="{FF2B5EF4-FFF2-40B4-BE49-F238E27FC236}">
                <a16:creationId xmlns:a16="http://schemas.microsoft.com/office/drawing/2014/main" id="{2B192659-3301-4478-8468-B1B887BD134A}"/>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问答</a:t>
            </a:r>
          </a:p>
        </p:txBody>
      </p:sp>
      <p:sp>
        <p:nvSpPr>
          <p:cNvPr id="4" name="Slide Number Placeholder 3">
            <a:extLst>
              <a:ext uri="{FF2B5EF4-FFF2-40B4-BE49-F238E27FC236}">
                <a16:creationId xmlns:a16="http://schemas.microsoft.com/office/drawing/2014/main" id="{BAD166FA-1DF3-4231-B7C9-77FBC5BBEFB3}"/>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27</a:t>
            </a:r>
            <a:endParaRPr lang="en-US"/>
          </a:p>
        </p:txBody>
      </p:sp>
      <p:sp>
        <p:nvSpPr>
          <p:cNvPr id="5" name="Footer Placeholder 4">
            <a:extLst>
              <a:ext uri="{FF2B5EF4-FFF2-40B4-BE49-F238E27FC236}">
                <a16:creationId xmlns:a16="http://schemas.microsoft.com/office/drawing/2014/main" id="{D26491D9-2925-42D6-9AD0-12E828037993}"/>
              </a:ext>
            </a:extLst>
          </p:cNvPr>
          <p:cNvSpPr>
            <a:spLocks noGrp="1"/>
          </p:cNvSpPr>
          <p:nvPr>
            <p:ph type="ftr" sz="quarter" idx="3"/>
          </p:nvPr>
        </p:nvSpPr>
        <p:spPr/>
        <p:txBody>
          <a:bodyPr>
            <a:noAutofit/>
          </a:bodyPr>
          <a:lstStyle/>
          <a:p>
            <a:pPr rtl="0"/>
            <a:r>
              <a:rPr lang="zh-Hans" sz="600" b="0" i="0" u="none" strike="noStrike">
                <a:highlight>
                  <a:srgbClr val="000000">
                    <a:alpha val="0"/>
                  </a:srgbClr>
                </a:highlight>
                <a:latin typeface="Simsun"/>
                <a:ea typeface="Simsun"/>
              </a:rPr>
              <a:t>© 2022 韬睿惠悦公司。保留所有权利。专有和保密信息。仅供韦莱韬悦公司和韦莱韬悦公司客户使用。</a:t>
            </a:r>
            <a:endParaRPr lang="en-US"/>
          </a:p>
        </p:txBody>
      </p:sp>
    </p:spTree>
    <p:extLst>
      <p:ext uri="{BB962C8B-B14F-4D97-AF65-F5344CB8AC3E}">
        <p14:creationId xmlns:p14="http://schemas.microsoft.com/office/powerpoint/2010/main" val="59867402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BB5F-DFCA-4215-9957-67507AC9AE7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免责声明：</a:t>
            </a:r>
            <a:endParaRPr lang="en-US"/>
          </a:p>
        </p:txBody>
      </p:sp>
      <p:sp>
        <p:nvSpPr>
          <p:cNvPr id="3" name="Text Placeholder 2">
            <a:extLst>
              <a:ext uri="{FF2B5EF4-FFF2-40B4-BE49-F238E27FC236}">
                <a16:creationId xmlns:a16="http://schemas.microsoft.com/office/drawing/2014/main" id="{71A71079-761B-442D-9158-15F1A3E87005}"/>
              </a:ext>
            </a:extLst>
          </p:cNvPr>
          <p:cNvSpPr>
            <a:spLocks noGrp="1"/>
          </p:cNvSpPr>
          <p:nvPr>
            <p:ph type="body" sz="quarter" idx="13"/>
          </p:nvPr>
        </p:nvSpPr>
        <p:spPr/>
        <p:txBody>
          <a:bodyPr>
            <a:noAutofit/>
          </a:bodyPr>
          <a:lstStyle/>
          <a:p>
            <a:endParaRPr lang="en-US"/>
          </a:p>
        </p:txBody>
      </p:sp>
      <p:sp>
        <p:nvSpPr>
          <p:cNvPr id="4" name="Content Placeholder 3">
            <a:extLst>
              <a:ext uri="{FF2B5EF4-FFF2-40B4-BE49-F238E27FC236}">
                <a16:creationId xmlns:a16="http://schemas.microsoft.com/office/drawing/2014/main" id="{2C104A84-5ED9-4E9E-ACD3-B18B92FD3B46}"/>
              </a:ext>
            </a:extLst>
          </p:cNvPr>
          <p:cNvSpPr>
            <a:spLocks noGrp="1"/>
          </p:cNvSpPr>
          <p:nvPr>
            <p:ph idx="1"/>
          </p:nvPr>
        </p:nvSpPr>
        <p:spPr>
          <a:xfrm>
            <a:off x="457200" y="1249660"/>
            <a:ext cx="8229600" cy="4663460"/>
          </a:xfrm>
        </p:spPr>
        <p:txBody>
          <a:bodyPr>
            <a:noAutofit/>
          </a:bodyPr>
          <a:lstStyle/>
          <a:p>
            <a:pPr rtl="0">
              <a:spcAft>
                <a:spcPts val="600"/>
              </a:spcAft>
            </a:pPr>
            <a:r>
              <a:rPr lang="zh-Hans" sz="1200" b="0" i="0" u="none" strike="noStrike">
                <a:highlight>
                  <a:srgbClr val="000000">
                    <a:alpha val="0"/>
                  </a:srgbClr>
                </a:highlight>
                <a:latin typeface="Simsun"/>
                <a:ea typeface="Simsun"/>
              </a:rPr>
              <a:t>本分析报告是由韬睿惠悦有限公司根据技术援助合同为亚洲开发银行编制的。</a:t>
            </a:r>
          </a:p>
          <a:p>
            <a:pPr rtl="0">
              <a:spcAft>
                <a:spcPts val="600"/>
              </a:spcAft>
            </a:pPr>
            <a:r>
              <a:rPr lang="zh-Hans" sz="1200" b="0" i="0" u="none" strike="noStrike">
                <a:highlight>
                  <a:srgbClr val="000000">
                    <a:alpha val="0"/>
                  </a:srgbClr>
                </a:highlight>
                <a:latin typeface="Simsun"/>
                <a:ea typeface="Simsun"/>
              </a:rPr>
              <a:t>韬睿惠悦有限公司在编写本分析报告时，依靠的是公共和/或其他来源的数据。我们没有试图独立地去核实这些数据的准确性。Willis Limited并不声称或以其他方式保证这些数据的准确性或完整性，也不对在准备本分析时从任何来源收集的数据或其他材料的任何错误或遗漏的结果承担责任。</a:t>
            </a:r>
          </a:p>
          <a:p>
            <a:pPr rtl="0">
              <a:spcAft>
                <a:spcPts val="600"/>
              </a:spcAft>
            </a:pPr>
            <a:r>
              <a:rPr lang="zh-Hans" sz="1200" b="0" i="0" u="none" strike="noStrike">
                <a:highlight>
                  <a:srgbClr val="000000">
                    <a:alpha val="0"/>
                  </a:srgbClr>
                </a:highlight>
                <a:latin typeface="Simsun"/>
                <a:ea typeface="Simsun"/>
              </a:rPr>
              <a:t>这种分析存在许多固有的不确定性，包括但不限于现有数据的局限性、对客户数据和外部数据来源的依赖、损失和其他随机过程的基本波动性、在估算和假设中应用专业判断的不确定性等问题。最终的损失、负债和索赔取决于未来的或有事件，包括但不限于通货膨胀、法律和法规的意外变化。由于这些不确定性，实际结果可能与韬睿惠悦公司的估计在所有方向上都有很大差异。Willis 不对任何保险或再保险计划或企业的结果、成果、成功或盈利能力作出陈述，也不对其作出保证，无论此处的分析或结论是否适用于此类计划或企业。</a:t>
            </a:r>
          </a:p>
          <a:p>
            <a:pPr rtl="0">
              <a:spcAft>
                <a:spcPts val="600"/>
              </a:spcAft>
            </a:pPr>
            <a:r>
              <a:rPr lang="zh-Hans" sz="1200" b="0" i="0" u="none" strike="noStrike">
                <a:highlight>
                  <a:srgbClr val="000000">
                    <a:alpha val="0"/>
                  </a:srgbClr>
                </a:highlight>
                <a:latin typeface="Simsun"/>
                <a:ea typeface="Simsun"/>
              </a:rPr>
              <a:t>Willis 不建议您仅根据本分析中的信息来做决策。这种分析应作为具体的商业惯例、索赔经验和财务状况等其他信息的一种补充。Willis 对于本文提出的问题和结论及其可能的应用，您应咨询独立的专业顾问。Willis 对本文件及其内容的准确性或完整性不作任何陈述或保证。</a:t>
            </a:r>
          </a:p>
          <a:p>
            <a:pPr rtl="0">
              <a:spcAft>
                <a:spcPts val="600"/>
              </a:spcAft>
            </a:pPr>
            <a:r>
              <a:rPr lang="zh-Hans" sz="1200" b="0" i="0" u="none" strike="noStrike">
                <a:highlight>
                  <a:srgbClr val="000000">
                    <a:alpha val="0"/>
                  </a:srgbClr>
                </a:highlight>
                <a:latin typeface="Simsun"/>
                <a:ea typeface="Simsun"/>
              </a:rPr>
              <a:t>Willis 不提供法律、会计或税务建议。本分析报告不构成、不打算提供、也不应该被理解为上述的这几类建议。您应咨询这些方面合格的顾问。</a:t>
            </a:r>
          </a:p>
          <a:p>
            <a:pPr rtl="0">
              <a:spcAft>
                <a:spcPts val="600"/>
              </a:spcAft>
            </a:pPr>
            <a:r>
              <a:rPr lang="zh-Hans" sz="1200" b="0" i="0" u="none" strike="noStrike">
                <a:highlight>
                  <a:srgbClr val="000000">
                    <a:alpha val="0"/>
                  </a:srgbClr>
                </a:highlight>
                <a:latin typeface="Simsun"/>
                <a:ea typeface="Simsun"/>
              </a:rPr>
              <a:t>Willis 对本文提供的分析和结论的准确性或完整性，或通过应用这些分析和结论获得的任何结果不做任何陈述，不做任何保证，也不承担任何责任。</a:t>
            </a:r>
          </a:p>
          <a:p>
            <a:pPr rtl="0">
              <a:spcAft>
                <a:spcPts val="600"/>
              </a:spcAft>
            </a:pPr>
            <a:r>
              <a:rPr lang="zh-Hans" sz="1200" b="0" i="0" u="none" strike="noStrike">
                <a:highlight>
                  <a:srgbClr val="000000">
                    <a:alpha val="0"/>
                  </a:srgbClr>
                </a:highlight>
                <a:latin typeface="Simsun"/>
                <a:ea typeface="Simsun"/>
              </a:rPr>
              <a:t>接受本文件应被视为同意上述内容。</a:t>
            </a:r>
            <a:endParaRPr lang="en-US" sz="1200" b="0"/>
          </a:p>
        </p:txBody>
      </p:sp>
      <p:sp>
        <p:nvSpPr>
          <p:cNvPr id="5" name="Slide Number Placeholder 4">
            <a:extLst>
              <a:ext uri="{FF2B5EF4-FFF2-40B4-BE49-F238E27FC236}">
                <a16:creationId xmlns:a16="http://schemas.microsoft.com/office/drawing/2014/main" id="{5B524FA3-AB54-4493-BF3A-4B2C2B3B0599}"/>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28</a:t>
            </a:r>
            <a:endParaRPr lang="en-US"/>
          </a:p>
        </p:txBody>
      </p:sp>
    </p:spTree>
    <p:extLst>
      <p:ext uri="{BB962C8B-B14F-4D97-AF65-F5344CB8AC3E}">
        <p14:creationId xmlns:p14="http://schemas.microsoft.com/office/powerpoint/2010/main" val="41054629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F8EE47-BC0C-49E7-B349-8DC662F6BD68}"/>
              </a:ext>
            </a:extLst>
          </p:cNvPr>
          <p:cNvSpPr/>
          <p:nvPr/>
        </p:nvSpPr>
        <p:spPr>
          <a:xfrm>
            <a:off x="526472" y="1330036"/>
            <a:ext cx="8160328" cy="4389120"/>
          </a:xfrm>
          <a:prstGeom prst="rect">
            <a:avLst/>
          </a:prstGeom>
          <a:solidFill>
            <a:srgbClr val="D8D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6576EC-9696-4078-AE47-46BC8500886C}"/>
              </a:ext>
            </a:extLst>
          </p:cNvPr>
          <p:cNvSpPr>
            <a:spLocks noGrp="1"/>
          </p:cNvSpPr>
          <p:nvPr>
            <p:ph type="title"/>
          </p:nvPr>
        </p:nvSpPr>
        <p:spPr/>
        <p:txBody>
          <a:bodyPr>
            <a:noAutofit/>
          </a:bodyPr>
          <a:lstStyle/>
          <a:p>
            <a:pPr rtl="0"/>
            <a:r>
              <a:rPr lang="zh-Hans" sz="2000" b="1" i="0" u="none" strike="noStrike" dirty="0">
                <a:highlight>
                  <a:srgbClr val="000000">
                    <a:alpha val="0"/>
                  </a:srgbClr>
                </a:highlight>
                <a:latin typeface="Simsun"/>
                <a:ea typeface="Simsun"/>
              </a:rPr>
              <a:t>保险</a:t>
            </a:r>
            <a:r>
              <a:rPr lang="zh-CN" altLang="en-US" sz="2000" b="1" i="0" u="none" strike="noStrike" dirty="0">
                <a:highlight>
                  <a:srgbClr val="000000">
                    <a:alpha val="0"/>
                  </a:srgbClr>
                </a:highlight>
                <a:latin typeface="Simsun"/>
                <a:ea typeface="Simsun"/>
              </a:rPr>
              <a:t>联结</a:t>
            </a:r>
            <a:r>
              <a:rPr lang="zh-Hans" sz="2000" b="1" i="0" u="none" strike="noStrike" dirty="0">
                <a:highlight>
                  <a:srgbClr val="000000">
                    <a:alpha val="0"/>
                  </a:srgbClr>
                </a:highlight>
                <a:latin typeface="Simsun"/>
                <a:ea typeface="Simsun"/>
              </a:rPr>
              <a:t>证券和巨灾债券简介</a:t>
            </a:r>
          </a:p>
        </p:txBody>
      </p:sp>
      <p:sp>
        <p:nvSpPr>
          <p:cNvPr id="3" name="Text Placeholder 2">
            <a:extLst>
              <a:ext uri="{FF2B5EF4-FFF2-40B4-BE49-F238E27FC236}">
                <a16:creationId xmlns:a16="http://schemas.microsoft.com/office/drawing/2014/main" id="{CFD759A7-1893-458E-8540-C56A318D68C8}"/>
              </a:ext>
            </a:extLst>
          </p:cNvPr>
          <p:cNvSpPr>
            <a:spLocks noGrp="1"/>
          </p:cNvSpPr>
          <p:nvPr>
            <p:ph type="body" sz="quarter" idx="13"/>
          </p:nvPr>
        </p:nvSpPr>
        <p:spPr/>
        <p:txBody>
          <a:bodyPr>
            <a:noAutofit/>
          </a:bodyPr>
          <a:lstStyle/>
          <a:p>
            <a:endParaRPr lang="en-GB" dirty="0"/>
          </a:p>
        </p:txBody>
      </p:sp>
      <p:sp>
        <p:nvSpPr>
          <p:cNvPr id="4" name="Content Placeholder 3">
            <a:extLst>
              <a:ext uri="{FF2B5EF4-FFF2-40B4-BE49-F238E27FC236}">
                <a16:creationId xmlns:a16="http://schemas.microsoft.com/office/drawing/2014/main" id="{79DBAB97-0540-4228-8485-4752C31112E7}"/>
              </a:ext>
            </a:extLst>
          </p:cNvPr>
          <p:cNvSpPr>
            <a:spLocks noGrp="1"/>
          </p:cNvSpPr>
          <p:nvPr>
            <p:ph idx="1"/>
          </p:nvPr>
        </p:nvSpPr>
        <p:spPr>
          <a:xfrm>
            <a:off x="737936" y="1524000"/>
            <a:ext cx="7700211" cy="4003964"/>
          </a:xfrm>
        </p:spPr>
        <p:txBody>
          <a:bodyPr vert="horz" lIns="0" tIns="0" rIns="0" bIns="0" rtlCol="0" anchor="t">
            <a:noAutofit/>
          </a:bodyPr>
          <a:lstStyle/>
          <a:p>
            <a:pPr marL="285750" indent="-285750" rtl="0">
              <a:buFont typeface="Wingdings" pitchFamily="2" charset="2"/>
              <a:buChar char="§"/>
            </a:pPr>
            <a:r>
              <a:rPr lang="zh-Hans" sz="1600" b="0" i="0" u="none" strike="noStrike" dirty="0">
                <a:highlight>
                  <a:srgbClr val="000000">
                    <a:alpha val="0"/>
                  </a:srgbClr>
                </a:highlight>
                <a:latin typeface="Simsun"/>
                <a:ea typeface="Simsun"/>
              </a:rPr>
              <a:t>巨灾债券（猫债）是一种可行的灾害风险融资形式，受益于新的资本圈</a:t>
            </a:r>
            <a:endParaRPr lang="en-GB" altLang="zh-Hans" sz="1600" b="0" dirty="0">
              <a:highlight>
                <a:srgbClr val="000000">
                  <a:alpha val="0"/>
                </a:srgbClr>
              </a:highlight>
              <a:latin typeface="Simsun"/>
              <a:ea typeface="Simsun"/>
            </a:endParaRPr>
          </a:p>
          <a:p>
            <a:pPr marL="285750" indent="-285750" rtl="0">
              <a:buFont typeface="Wingdings" pitchFamily="2" charset="2"/>
              <a:buChar char="§"/>
            </a:pPr>
            <a:endParaRPr lang="zh-Hans" sz="1600" b="0" i="0" u="none" strike="noStrike" dirty="0">
              <a:highlight>
                <a:srgbClr val="000000">
                  <a:alpha val="0"/>
                </a:srgbClr>
              </a:highlight>
              <a:latin typeface="Simsun"/>
              <a:ea typeface="Simsun"/>
            </a:endParaRPr>
          </a:p>
          <a:p>
            <a:pPr marL="285750" indent="-285750" rtl="0">
              <a:buFont typeface="Wingdings" pitchFamily="2" charset="2"/>
              <a:buChar char="§"/>
            </a:pPr>
            <a:r>
              <a:rPr lang="zh-Hans" sz="1600" b="0" i="0" u="none" strike="noStrike" dirty="0">
                <a:highlight>
                  <a:srgbClr val="000000">
                    <a:alpha val="0"/>
                  </a:srgbClr>
                </a:highlight>
                <a:latin typeface="Simsun"/>
                <a:ea typeface="Simsun"/>
              </a:rPr>
              <a:t>猫债是保险联结证券的一种形式，它通过发起人将灾难或自然灾害的风险转移给投资者，在商业环境中，发起人通常是保险公司</a:t>
            </a:r>
            <a:endParaRPr lang="en-GB" altLang="zh-Hans" sz="1600" b="0" i="0" u="none" strike="noStrike" dirty="0">
              <a:highlight>
                <a:srgbClr val="000000">
                  <a:alpha val="0"/>
                </a:srgbClr>
              </a:highlight>
              <a:latin typeface="Simsun"/>
              <a:ea typeface="Simsun"/>
            </a:endParaRPr>
          </a:p>
          <a:p>
            <a:pPr marL="285750" indent="-285750" rtl="0">
              <a:buFont typeface="Wingdings" pitchFamily="2" charset="2"/>
              <a:buChar char="§"/>
            </a:pPr>
            <a:endParaRPr lang="en-GB" sz="1600" b="0" dirty="0">
              <a:cs typeface="Arial"/>
            </a:endParaRPr>
          </a:p>
          <a:p>
            <a:pPr marL="285750" indent="-285750" rtl="0">
              <a:buFont typeface="Wingdings" pitchFamily="2" charset="2"/>
              <a:buChar char="§"/>
            </a:pPr>
            <a:r>
              <a:rPr lang="zh-Hans" sz="1600" b="0" i="0" u="none" strike="noStrike" dirty="0">
                <a:highlight>
                  <a:srgbClr val="000000">
                    <a:alpha val="0"/>
                  </a:srgbClr>
                </a:highlight>
                <a:latin typeface="Simsun"/>
                <a:ea typeface="Simsun"/>
                <a:cs typeface="Arial"/>
              </a:rPr>
              <a:t>近几年来，由政府发起的猫债越来越多</a:t>
            </a:r>
            <a:endParaRPr lang="en-GB" altLang="zh-Hans" sz="1600" b="0" i="0" u="none" strike="noStrike" dirty="0">
              <a:highlight>
                <a:srgbClr val="000000">
                  <a:alpha val="0"/>
                </a:srgbClr>
              </a:highlight>
              <a:latin typeface="Simsun"/>
              <a:ea typeface="Simsun"/>
              <a:cs typeface="Arial"/>
            </a:endParaRPr>
          </a:p>
          <a:p>
            <a:pPr marL="285750" indent="-285750" rtl="0">
              <a:buFont typeface="Wingdings" pitchFamily="2" charset="2"/>
              <a:buChar char="§"/>
            </a:pPr>
            <a:endParaRPr lang="en-GB" sz="1600" b="0" dirty="0"/>
          </a:p>
          <a:p>
            <a:pPr marL="285750" indent="-285750" rtl="0">
              <a:buFont typeface="Wingdings" pitchFamily="2" charset="2"/>
              <a:buChar char="§"/>
            </a:pPr>
            <a:r>
              <a:rPr lang="zh-Hans" sz="1600" b="0" i="0" u="none" strike="noStrike" dirty="0">
                <a:highlight>
                  <a:srgbClr val="000000">
                    <a:alpha val="0"/>
                  </a:srgbClr>
                </a:highlight>
                <a:latin typeface="Simsun"/>
                <a:ea typeface="Simsun"/>
              </a:rPr>
              <a:t>在保险/再保险供应不足的情况下，猫债至关重要</a:t>
            </a:r>
            <a:endParaRPr lang="en-GB" altLang="zh-Hans" sz="1600" b="0" i="0" u="none" strike="noStrike" dirty="0">
              <a:highlight>
                <a:srgbClr val="000000">
                  <a:alpha val="0"/>
                </a:srgbClr>
              </a:highlight>
              <a:latin typeface="Simsun"/>
              <a:ea typeface="Simsun"/>
            </a:endParaRPr>
          </a:p>
          <a:p>
            <a:pPr marL="285750" indent="-285750" rtl="0">
              <a:buFont typeface="Wingdings" pitchFamily="2" charset="2"/>
              <a:buChar char="§"/>
            </a:pPr>
            <a:endParaRPr lang="en-GB" sz="1600" b="0" dirty="0">
              <a:cs typeface="Arial"/>
            </a:endParaRPr>
          </a:p>
          <a:p>
            <a:pPr marL="285750" indent="-285750" rtl="0">
              <a:buFont typeface="Wingdings" pitchFamily="2" charset="2"/>
              <a:buChar char="§"/>
            </a:pPr>
            <a:r>
              <a:rPr lang="zh-Hans" sz="1600" b="0" i="0" u="none" strike="noStrike" dirty="0">
                <a:highlight>
                  <a:srgbClr val="000000">
                    <a:alpha val="0"/>
                  </a:srgbClr>
                </a:highlight>
                <a:latin typeface="Simsun"/>
                <a:ea typeface="Simsun"/>
              </a:rPr>
              <a:t>不同于大多数保险，猫债通常覆盖几年的期限，且几乎没有对手方风险</a:t>
            </a:r>
            <a:endParaRPr lang="en-GB" altLang="zh-Hans" sz="1600" b="0" i="0" u="none" strike="noStrike" dirty="0">
              <a:highlight>
                <a:srgbClr val="000000">
                  <a:alpha val="0"/>
                </a:srgbClr>
              </a:highlight>
              <a:latin typeface="Simsun"/>
              <a:ea typeface="Simsun"/>
            </a:endParaRPr>
          </a:p>
          <a:p>
            <a:pPr marL="285750" indent="-285750" rtl="0">
              <a:buFont typeface="Wingdings" pitchFamily="2" charset="2"/>
              <a:buChar char="§"/>
            </a:pPr>
            <a:endParaRPr lang="zh-Hans" sz="1600" b="0" i="0" u="none" strike="noStrike" dirty="0">
              <a:highlight>
                <a:srgbClr val="000000">
                  <a:alpha val="0"/>
                </a:srgbClr>
              </a:highlight>
              <a:latin typeface="Simsun"/>
              <a:ea typeface="Simsun"/>
            </a:endParaRPr>
          </a:p>
          <a:p>
            <a:pPr marL="285750" indent="-285750" rtl="0">
              <a:buFont typeface="Wingdings" pitchFamily="2" charset="2"/>
              <a:buChar char="§"/>
            </a:pPr>
            <a:r>
              <a:rPr lang="zh-Hans" sz="1600" b="0" i="0" u="none" strike="noStrike" dirty="0">
                <a:highlight>
                  <a:srgbClr val="000000">
                    <a:alpha val="0"/>
                  </a:srgbClr>
                </a:highlight>
                <a:latin typeface="Simsun"/>
                <a:ea typeface="Simsun"/>
              </a:rPr>
              <a:t>但猫债的成本更高，其风险保证金（相当于保费）通常高于保险的保费，而且存在巨大的摩擦成本</a:t>
            </a:r>
            <a:endParaRPr lang="en-GB" sz="1600" dirty="0"/>
          </a:p>
        </p:txBody>
      </p:sp>
      <p:sp>
        <p:nvSpPr>
          <p:cNvPr id="5" name="Slide Number Placeholder 4">
            <a:extLst>
              <a:ext uri="{FF2B5EF4-FFF2-40B4-BE49-F238E27FC236}">
                <a16:creationId xmlns:a16="http://schemas.microsoft.com/office/drawing/2014/main" id="{41B99966-2905-45A9-BDC3-1029DE70F0DF}"/>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3</a:t>
            </a:r>
            <a:endParaRPr lang="en-US"/>
          </a:p>
        </p:txBody>
      </p:sp>
    </p:spTree>
    <p:extLst>
      <p:ext uri="{BB962C8B-B14F-4D97-AF65-F5344CB8AC3E}">
        <p14:creationId xmlns:p14="http://schemas.microsoft.com/office/powerpoint/2010/main" val="42317280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AFD033-378C-4C82-9522-EFECBD3398FD}"/>
              </a:ext>
            </a:extLst>
          </p:cNvPr>
          <p:cNvSpPr/>
          <p:nvPr/>
        </p:nvSpPr>
        <p:spPr>
          <a:xfrm>
            <a:off x="526472" y="1330036"/>
            <a:ext cx="8160328" cy="4389120"/>
          </a:xfrm>
          <a:prstGeom prst="rect">
            <a:avLst/>
          </a:prstGeom>
          <a:solidFill>
            <a:srgbClr val="D8D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5F7DB0-B188-4C88-A534-8688C0235D1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救灾债券（DRB）</a:t>
            </a:r>
          </a:p>
        </p:txBody>
      </p:sp>
      <p:sp>
        <p:nvSpPr>
          <p:cNvPr id="3" name="Text Placeholder 2">
            <a:extLst>
              <a:ext uri="{FF2B5EF4-FFF2-40B4-BE49-F238E27FC236}">
                <a16:creationId xmlns:a16="http://schemas.microsoft.com/office/drawing/2014/main" id="{4D55813B-32A6-4C70-8A93-4033DB72BAFC}"/>
              </a:ext>
            </a:extLst>
          </p:cNvPr>
          <p:cNvSpPr>
            <a:spLocks noGrp="1"/>
          </p:cNvSpPr>
          <p:nvPr>
            <p:ph type="body" sz="quarter" idx="13"/>
          </p:nvPr>
        </p:nvSpPr>
        <p:spPr/>
        <p:txBody>
          <a:bodyPr>
            <a:noAutofit/>
          </a:bodyPr>
          <a:lstStyle/>
          <a:p>
            <a:endParaRPr lang="en-GB"/>
          </a:p>
        </p:txBody>
      </p:sp>
      <p:sp>
        <p:nvSpPr>
          <p:cNvPr id="4" name="Content Placeholder 3">
            <a:extLst>
              <a:ext uri="{FF2B5EF4-FFF2-40B4-BE49-F238E27FC236}">
                <a16:creationId xmlns:a16="http://schemas.microsoft.com/office/drawing/2014/main" id="{62952C99-70B5-4516-ADE3-E8D99B95D6CE}"/>
              </a:ext>
            </a:extLst>
          </p:cNvPr>
          <p:cNvSpPr>
            <a:spLocks noGrp="1"/>
          </p:cNvSpPr>
          <p:nvPr>
            <p:ph idx="1"/>
          </p:nvPr>
        </p:nvSpPr>
        <p:spPr>
          <a:xfrm>
            <a:off x="770021" y="1524000"/>
            <a:ext cx="7535780" cy="4003964"/>
          </a:xfrm>
        </p:spPr>
        <p:txBody>
          <a:bodyPr vert="horz" lIns="0" tIns="0" rIns="0" bIns="0" rtlCol="0" anchor="t">
            <a:noAutofit/>
          </a:bodyPr>
          <a:lstStyle/>
          <a:p>
            <a:pPr marL="342900" indent="-342900" rtl="0">
              <a:buClr>
                <a:schemeClr val="accent1"/>
              </a:buClr>
              <a:buSzPct val="125000"/>
              <a:buFont typeface="Wingdings" pitchFamily="2" charset="2"/>
              <a:buChar char="§"/>
            </a:pPr>
            <a:r>
              <a:rPr lang="zh-Hans" sz="1600" b="0" i="0" u="none" strike="noStrike" dirty="0">
                <a:highlight>
                  <a:srgbClr val="000000">
                    <a:alpha val="0"/>
                  </a:srgbClr>
                </a:highlight>
                <a:latin typeface="Simsun"/>
                <a:ea typeface="Simsun"/>
              </a:rPr>
              <a:t>救灾债券(DRB)建立在完善的猫债之上，但要求</a:t>
            </a:r>
            <a:r>
              <a:rPr lang="zh-Hans" sz="1600" b="1" i="0" u="none" strike="noStrike" dirty="0">
                <a:solidFill>
                  <a:srgbClr val="702082"/>
                </a:solidFill>
                <a:highlight>
                  <a:srgbClr val="000000">
                    <a:alpha val="0"/>
                  </a:srgbClr>
                </a:highlight>
                <a:latin typeface="Simsun"/>
                <a:ea typeface="Simsun"/>
              </a:rPr>
              <a:t>债券支付的收益必须用于实施救济、恢复和复原措施</a:t>
            </a:r>
            <a:r>
              <a:rPr lang="zh-Hans" sz="1600" b="0" i="0" u="none" strike="noStrike" dirty="0">
                <a:highlight>
                  <a:srgbClr val="000000">
                    <a:alpha val="0"/>
                  </a:srgbClr>
                </a:highlight>
                <a:latin typeface="Simsun"/>
                <a:ea typeface="Simsun"/>
              </a:rPr>
              <a:t>，以实现快速、有效的灾害应对。</a:t>
            </a:r>
            <a:endParaRPr lang="en-GB" altLang="zh-Hans" sz="1600" b="0" i="0" u="none" strike="noStrike" dirty="0">
              <a:highlight>
                <a:srgbClr val="000000">
                  <a:alpha val="0"/>
                </a:srgbClr>
              </a:highlight>
              <a:latin typeface="Simsun"/>
              <a:ea typeface="Simsun"/>
            </a:endParaRPr>
          </a:p>
          <a:p>
            <a:pPr marL="342900" indent="-342900" rtl="0">
              <a:buClr>
                <a:schemeClr val="accent1"/>
              </a:buClr>
              <a:buSzPct val="125000"/>
              <a:buFont typeface="Wingdings" pitchFamily="2" charset="2"/>
              <a:buChar char="§"/>
            </a:pPr>
            <a:endParaRPr lang="zh-Hans" sz="1600" b="0" i="0" u="none" strike="noStrike" dirty="0">
              <a:highlight>
                <a:srgbClr val="000000">
                  <a:alpha val="0"/>
                </a:srgbClr>
              </a:highlight>
              <a:latin typeface="Simsun"/>
              <a:ea typeface="Simsun"/>
            </a:endParaRPr>
          </a:p>
          <a:p>
            <a:pPr marL="342900" indent="-342900" rtl="0">
              <a:buClr>
                <a:schemeClr val="accent1"/>
              </a:buClr>
              <a:buSzPct val="125000"/>
              <a:buFont typeface="Wingdings" pitchFamily="2" charset="2"/>
              <a:buChar char="§"/>
            </a:pPr>
            <a:r>
              <a:rPr lang="zh-Hans" sz="1600" b="0" i="0" u="none" strike="noStrike" dirty="0">
                <a:highlight>
                  <a:srgbClr val="000000">
                    <a:alpha val="0"/>
                  </a:srgbClr>
                </a:highlight>
                <a:latin typeface="Simsun"/>
                <a:ea typeface="Simsun"/>
              </a:rPr>
              <a:t>除此之外，债券的设计、结构、触发因素以及能为发起人和投资者带来的潜在收益等所有其他方面都与巨灾债券相同。</a:t>
            </a:r>
            <a:endParaRPr lang="en-GB" altLang="zh-Hans" sz="1600" b="0" i="0" u="none" strike="noStrike" dirty="0">
              <a:highlight>
                <a:srgbClr val="000000">
                  <a:alpha val="0"/>
                </a:srgbClr>
              </a:highlight>
              <a:latin typeface="Simsun"/>
              <a:ea typeface="Simsun"/>
            </a:endParaRPr>
          </a:p>
          <a:p>
            <a:pPr marL="342900" indent="-342900" rtl="0">
              <a:buClr>
                <a:schemeClr val="accent1"/>
              </a:buClr>
              <a:buSzPct val="125000"/>
              <a:buFont typeface="Wingdings" pitchFamily="2" charset="2"/>
              <a:buChar char="§"/>
            </a:pPr>
            <a:endParaRPr lang="en-GB" sz="1600" b="0" dirty="0">
              <a:cs typeface="Arial"/>
            </a:endParaRPr>
          </a:p>
          <a:p>
            <a:pPr marL="342900" indent="-342900" rtl="0">
              <a:buClr>
                <a:schemeClr val="accent1"/>
              </a:buClr>
              <a:buSzPct val="125000"/>
              <a:buFont typeface="Wingdings" pitchFamily="2" charset="2"/>
              <a:buChar char="§"/>
            </a:pPr>
            <a:r>
              <a:rPr lang="zh-Hans" sz="1600" b="0" i="0" u="none" strike="noStrike" dirty="0">
                <a:highlight>
                  <a:srgbClr val="000000">
                    <a:alpha val="0"/>
                  </a:srgbClr>
                </a:highlight>
                <a:latin typeface="Simsun"/>
                <a:ea typeface="Simsun"/>
              </a:rPr>
              <a:t>CCRIF SPC、非洲风险能力、太平洋巨灾风险保险公司和东南亚灾害风险保险基金这些主权风险池对参数保险的偏好，证明了快速支付保险机制的效果和需求。</a:t>
            </a:r>
          </a:p>
          <a:p>
            <a:pPr marL="342900" indent="-342900" rtl="0">
              <a:buClr>
                <a:schemeClr val="accent1"/>
              </a:buClr>
              <a:buSzPct val="125000"/>
              <a:buFont typeface="Wingdings" pitchFamily="2" charset="2"/>
              <a:buChar char="§"/>
            </a:pPr>
            <a:r>
              <a:rPr lang="zh-Hans" sz="1600" b="0" i="0" u="none" strike="noStrike" dirty="0">
                <a:highlight>
                  <a:srgbClr val="000000">
                    <a:alpha val="0"/>
                  </a:srgbClr>
                </a:highlight>
                <a:latin typeface="Simsun"/>
                <a:ea typeface="Simsun"/>
              </a:rPr>
              <a:t>DRB所鼓励的区域性解决方案可以降低融资成本，支持更大力度的风险责任承担，并推出各种服务和解决方案，以解决参与国在灾害风险融资和保险方面所面临的挑战。</a:t>
            </a:r>
            <a:endParaRPr lang="en-GB" altLang="zh-Hans" sz="1600" b="0" i="0" u="none" strike="noStrike" dirty="0">
              <a:highlight>
                <a:srgbClr val="000000">
                  <a:alpha val="0"/>
                </a:srgbClr>
              </a:highlight>
              <a:latin typeface="Simsun"/>
              <a:ea typeface="Simsun"/>
            </a:endParaRPr>
          </a:p>
          <a:p>
            <a:pPr marL="342900" indent="-342900" rtl="0">
              <a:buClr>
                <a:schemeClr val="accent1"/>
              </a:buClr>
              <a:buSzPct val="125000"/>
              <a:buFont typeface="Wingdings" pitchFamily="2" charset="2"/>
              <a:buChar char="§"/>
            </a:pPr>
            <a:endParaRPr lang="en-GB" sz="1600" b="0" dirty="0">
              <a:cs typeface="Arial"/>
            </a:endParaRPr>
          </a:p>
          <a:p>
            <a:pPr marL="342900" indent="-342900" rtl="0">
              <a:buClr>
                <a:schemeClr val="accent1"/>
              </a:buClr>
              <a:buSzPct val="125000"/>
              <a:buFont typeface="Wingdings" pitchFamily="2" charset="2"/>
              <a:buChar char="§"/>
            </a:pPr>
            <a:r>
              <a:rPr lang="zh-Hans" sz="1600" b="0" i="0" u="none" strike="noStrike" dirty="0">
                <a:highlight>
                  <a:srgbClr val="000000">
                    <a:alpha val="0"/>
                  </a:srgbClr>
                </a:highlight>
                <a:latin typeface="Simsun"/>
                <a:ea typeface="Simsun"/>
              </a:rPr>
              <a:t>通过亚行的全球中期票据（GMTN）计划发行DRB，免除了传统巨灾债券对特殊目的机构的需求，从而大大降低了摩擦成本</a:t>
            </a:r>
            <a:endParaRPr lang="en-GB" sz="1600" b="0" dirty="0">
              <a:solidFill>
                <a:srgbClr val="000000"/>
              </a:solidFill>
              <a:cs typeface="Arial"/>
            </a:endParaRPr>
          </a:p>
          <a:p>
            <a:pPr marL="342900" indent="-342900">
              <a:buFont typeface="Wingdings" pitchFamily="2" charset="2"/>
              <a:buChar char="§"/>
            </a:pPr>
            <a:endParaRPr lang="en-GB" sz="1600" b="0" dirty="0"/>
          </a:p>
        </p:txBody>
      </p:sp>
      <p:sp>
        <p:nvSpPr>
          <p:cNvPr id="5" name="Slide Number Placeholder 4">
            <a:extLst>
              <a:ext uri="{FF2B5EF4-FFF2-40B4-BE49-F238E27FC236}">
                <a16:creationId xmlns:a16="http://schemas.microsoft.com/office/drawing/2014/main" id="{FC7D1B94-FABA-4573-A82D-C7EE06B2546C}"/>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4</a:t>
            </a:r>
            <a:endParaRPr lang="en-US"/>
          </a:p>
        </p:txBody>
      </p:sp>
    </p:spTree>
    <p:extLst>
      <p:ext uri="{BB962C8B-B14F-4D97-AF65-F5344CB8AC3E}">
        <p14:creationId xmlns:p14="http://schemas.microsoft.com/office/powerpoint/2010/main" val="36152449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722F2-4200-411D-8712-9B1128AFA182}"/>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中亚地区发行救灾债券的机会和方案</a:t>
            </a:r>
          </a:p>
        </p:txBody>
      </p:sp>
      <p:sp>
        <p:nvSpPr>
          <p:cNvPr id="4" name="Slide Number Placeholder 3">
            <a:extLst>
              <a:ext uri="{FF2B5EF4-FFF2-40B4-BE49-F238E27FC236}">
                <a16:creationId xmlns:a16="http://schemas.microsoft.com/office/drawing/2014/main" id="{36B1B96F-FDB9-438B-AFE6-69A4213ED05C}"/>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5</a:t>
            </a:r>
            <a:endParaRPr lang="en-US"/>
          </a:p>
        </p:txBody>
      </p:sp>
      <p:sp>
        <p:nvSpPr>
          <p:cNvPr id="5" name="Footer Placeholder 4">
            <a:extLst>
              <a:ext uri="{FF2B5EF4-FFF2-40B4-BE49-F238E27FC236}">
                <a16:creationId xmlns:a16="http://schemas.microsoft.com/office/drawing/2014/main" id="{89EBC8FB-445C-4A82-B3AE-3A8C9AFE6C32}"/>
              </a:ext>
            </a:extLst>
          </p:cNvPr>
          <p:cNvSpPr>
            <a:spLocks noGrp="1"/>
          </p:cNvSpPr>
          <p:nvPr>
            <p:ph type="ftr" sz="quarter" idx="3"/>
          </p:nvPr>
        </p:nvSpPr>
        <p:spPr/>
        <p:txBody>
          <a:bodyPr>
            <a:noAutofit/>
          </a:bodyPr>
          <a:lstStyle/>
          <a:p>
            <a:pPr rtl="0"/>
            <a:r>
              <a:rPr lang="zh-Hans" sz="600" b="0" i="0" u="none" strike="noStrike">
                <a:highlight>
                  <a:srgbClr val="000000">
                    <a:alpha val="0"/>
                  </a:srgbClr>
                </a:highlight>
                <a:latin typeface="Simsun"/>
                <a:ea typeface="Simsun"/>
              </a:rPr>
              <a:t>© 2022 韬睿惠悦公司。保留所有权利。专有和保密信息。仅供韦莱韬悦公司和韦莱韬悦公司客户使用。</a:t>
            </a:r>
            <a:endParaRPr lang="en-US"/>
          </a:p>
        </p:txBody>
      </p:sp>
    </p:spTree>
    <p:extLst>
      <p:ext uri="{BB962C8B-B14F-4D97-AF65-F5344CB8AC3E}">
        <p14:creationId xmlns:p14="http://schemas.microsoft.com/office/powerpoint/2010/main" val="36010791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41CE-253A-4506-AC84-AD53C5E0C948}"/>
              </a:ext>
            </a:extLst>
          </p:cNvPr>
          <p:cNvSpPr>
            <a:spLocks noGrp="1"/>
          </p:cNvSpPr>
          <p:nvPr>
            <p:ph type="title"/>
          </p:nvPr>
        </p:nvSpPr>
        <p:spPr/>
        <p:txBody>
          <a:bodyPr>
            <a:noAutofit/>
          </a:bodyPr>
          <a:lstStyle/>
          <a:p>
            <a:pPr rtl="0"/>
            <a:r>
              <a:rPr lang="zh-Hans" sz="2000" b="1" i="0" u="none" strike="noStrike">
                <a:solidFill>
                  <a:srgbClr val="404040"/>
                </a:solidFill>
                <a:highlight>
                  <a:srgbClr val="000000">
                    <a:alpha val="0"/>
                  </a:srgbClr>
                </a:highlight>
                <a:latin typeface="Simsun"/>
                <a:ea typeface="Simsun"/>
              </a:rPr>
              <a:t>灾害</a:t>
            </a:r>
          </a:p>
        </p:txBody>
      </p:sp>
      <p:sp>
        <p:nvSpPr>
          <p:cNvPr id="3" name="Text Placeholder 2">
            <a:extLst>
              <a:ext uri="{FF2B5EF4-FFF2-40B4-BE49-F238E27FC236}">
                <a16:creationId xmlns:a16="http://schemas.microsoft.com/office/drawing/2014/main" id="{B6275B00-62D9-44EE-B7EE-A4BD721F9BCC}"/>
              </a:ext>
            </a:extLst>
          </p:cNvPr>
          <p:cNvSpPr>
            <a:spLocks noGrp="1"/>
          </p:cNvSpPr>
          <p:nvPr>
            <p:ph type="body" sz="quarter" idx="13"/>
          </p:nvPr>
        </p:nvSpPr>
        <p:spPr/>
        <p:txBody>
          <a:bodyPr>
            <a:noAutofit/>
          </a:bodyPr>
          <a:lstStyle/>
          <a:p>
            <a:endParaRPr lang="en-GB"/>
          </a:p>
        </p:txBody>
      </p:sp>
      <p:graphicFrame>
        <p:nvGraphicFramePr>
          <p:cNvPr id="7" name="Table 7">
            <a:extLst>
              <a:ext uri="{FF2B5EF4-FFF2-40B4-BE49-F238E27FC236}">
                <a16:creationId xmlns:a16="http://schemas.microsoft.com/office/drawing/2014/main" id="{42E27CBB-98B0-4D48-B6A6-6CB155460410}"/>
              </a:ext>
            </a:extLst>
          </p:cNvPr>
          <p:cNvGraphicFramePr>
            <a:graphicFrameLocks noGrp="1"/>
          </p:cNvGraphicFramePr>
          <p:nvPr>
            <p:ph idx="1"/>
            <p:extLst>
              <p:ext uri="{D42A27DB-BD31-4B8C-83A1-F6EECF244321}">
                <p14:modId xmlns:p14="http://schemas.microsoft.com/office/powerpoint/2010/main" val="3441677246"/>
              </p:ext>
            </p:extLst>
          </p:nvPr>
        </p:nvGraphicFramePr>
        <p:xfrm>
          <a:off x="457200" y="1205339"/>
          <a:ext cx="8229600" cy="4405746"/>
        </p:xfrm>
        <a:graphic>
          <a:graphicData uri="http://schemas.openxmlformats.org/drawingml/2006/table">
            <a:tbl>
              <a:tblPr firstRow="1" bandRow="1">
                <a:tableStyleId>{2D5ABB26-0587-4C30-8999-92F81FD0307C}</a:tableStyleId>
              </a:tblPr>
              <a:tblGrid>
                <a:gridCol w="1343891">
                  <a:extLst>
                    <a:ext uri="{9D8B030D-6E8A-4147-A177-3AD203B41FA5}">
                      <a16:colId xmlns:a16="http://schemas.microsoft.com/office/drawing/2014/main" val="2664407722"/>
                    </a:ext>
                  </a:extLst>
                </a:gridCol>
                <a:gridCol w="6885709">
                  <a:extLst>
                    <a:ext uri="{9D8B030D-6E8A-4147-A177-3AD203B41FA5}">
                      <a16:colId xmlns:a16="http://schemas.microsoft.com/office/drawing/2014/main" val="3927613726"/>
                    </a:ext>
                  </a:extLst>
                </a:gridCol>
              </a:tblGrid>
              <a:tr h="1468582">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a:r>
                        <a:rPr lang="zh-Hans" sz="1600" b="1" i="0" u="none" strike="noStrike" dirty="0">
                          <a:highlight>
                            <a:srgbClr val="000000">
                              <a:alpha val="0"/>
                            </a:srgbClr>
                          </a:highlight>
                          <a:latin typeface="Simsun"/>
                          <a:ea typeface="Simsun"/>
                        </a:rPr>
                        <a:t>地震</a:t>
                      </a:r>
                    </a:p>
                    <a:p>
                      <a:pPr rtl="0"/>
                      <a:r>
                        <a:rPr lang="zh-Hans" sz="1400" b="0" i="0" u="none" strike="noStrike" dirty="0">
                          <a:highlight>
                            <a:srgbClr val="000000">
                              <a:alpha val="0"/>
                            </a:srgbClr>
                          </a:highlight>
                          <a:latin typeface="Simsun"/>
                          <a:ea typeface="Simsun"/>
                        </a:rPr>
                        <a:t>该风险定义明确，有已经商定的方法，并且为（再）保险和资本市场所熟悉。支持地震DRB的建模可以较快完成，并应能够建立在现有的模型之上。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505815"/>
                  </a:ext>
                </a:extLst>
              </a:tr>
              <a:tr h="146858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a:r>
                        <a:rPr lang="zh-Hans" sz="1600" b="1" i="0" u="none" strike="noStrike" dirty="0">
                          <a:highlight>
                            <a:srgbClr val="000000">
                              <a:alpha val="0"/>
                            </a:srgbClr>
                          </a:highlight>
                          <a:latin typeface="Simsun"/>
                          <a:ea typeface="Simsun"/>
                        </a:rPr>
                        <a:t>洪水</a:t>
                      </a:r>
                    </a:p>
                    <a:p>
                      <a:pPr rtl="0"/>
                      <a:r>
                        <a:rPr lang="zh-Hans" sz="1400" b="0" i="0" u="none" strike="noStrike" dirty="0">
                          <a:highlight>
                            <a:srgbClr val="000000">
                              <a:alpha val="0"/>
                            </a:srgbClr>
                          </a:highlight>
                          <a:latin typeface="Simsun"/>
                          <a:ea typeface="Simsun"/>
                        </a:rPr>
                        <a:t>建模复杂度更高，因此确定合适的触发</a:t>
                      </a:r>
                      <a:r>
                        <a:rPr lang="zh-CN" altLang="en-US" sz="1400" b="0" i="0" u="none" strike="noStrike" dirty="0">
                          <a:highlight>
                            <a:srgbClr val="000000">
                              <a:alpha val="0"/>
                            </a:srgbClr>
                          </a:highlight>
                          <a:latin typeface="Simsun"/>
                          <a:ea typeface="Simsun"/>
                        </a:rPr>
                        <a:t>条件</a:t>
                      </a:r>
                      <a:r>
                        <a:rPr lang="zh-Hans" sz="1400" b="0" i="0" u="none" strike="noStrike" dirty="0">
                          <a:highlight>
                            <a:srgbClr val="000000">
                              <a:alpha val="0"/>
                            </a:srgbClr>
                          </a:highlight>
                          <a:latin typeface="Simsun"/>
                          <a:ea typeface="Simsun"/>
                        </a:rPr>
                        <a:t>也更难。但是，洪水风险是许多国家的心头大患，它可能由河洪（外洪）、暴洪（内洪）和/或风暴潮（沿海洪水）引发。根据洪</a:t>
                      </a:r>
                      <a:r>
                        <a:rPr lang="zh-CN" altLang="en-US" sz="1400" b="0" i="0" u="none" strike="noStrike" dirty="0">
                          <a:highlight>
                            <a:srgbClr val="000000">
                              <a:alpha val="0"/>
                            </a:srgbClr>
                          </a:highlight>
                          <a:latin typeface="Simsun"/>
                          <a:ea typeface="Simsun"/>
                        </a:rPr>
                        <a:t>水</a:t>
                      </a:r>
                      <a:r>
                        <a:rPr lang="zh-Hans" sz="1400" b="0" i="0" u="none" strike="noStrike" dirty="0">
                          <a:highlight>
                            <a:srgbClr val="000000">
                              <a:alpha val="0"/>
                            </a:srgbClr>
                          </a:highlight>
                          <a:latin typeface="Simsun"/>
                          <a:ea typeface="Simsun"/>
                        </a:rPr>
                        <a:t>风险的特点，模拟损失的方法可能比较合适，但也可能用地球观测和/或降雨量或测量数据来</a:t>
                      </a:r>
                      <a:r>
                        <a:rPr lang="zh-CN" altLang="en-US" sz="1400" b="0" i="0" u="none" strike="noStrike" dirty="0">
                          <a:highlight>
                            <a:srgbClr val="000000">
                              <a:alpha val="0"/>
                            </a:srgbClr>
                          </a:highlight>
                          <a:latin typeface="Simsun"/>
                          <a:ea typeface="Simsun"/>
                        </a:rPr>
                        <a:t>进行</a:t>
                      </a:r>
                      <a:r>
                        <a:rPr lang="zh-Hans" sz="1400" b="0" i="0" u="none" strike="noStrike" dirty="0">
                          <a:highlight>
                            <a:srgbClr val="000000">
                              <a:alpha val="0"/>
                            </a:srgbClr>
                          </a:highlight>
                          <a:latin typeface="Simsun"/>
                          <a:ea typeface="Simsun"/>
                        </a:rPr>
                        <a:t>补充或替代。</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5377527"/>
                  </a:ext>
                </a:extLst>
              </a:tr>
              <a:tr h="146858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a:r>
                        <a:rPr lang="zh-Hans" sz="1600" b="1" i="0" u="none" strike="noStrike">
                          <a:highlight>
                            <a:srgbClr val="000000">
                              <a:alpha val="0"/>
                            </a:srgbClr>
                          </a:highlight>
                          <a:latin typeface="Simsun"/>
                          <a:ea typeface="Simsun"/>
                        </a:rPr>
                        <a:t>传染病</a:t>
                      </a:r>
                    </a:p>
                    <a:p>
                      <a:pPr rtl="0"/>
                      <a:r>
                        <a:rPr lang="zh-Hans" sz="1400" b="0" i="0" u="none" strike="noStrike">
                          <a:highlight>
                            <a:srgbClr val="000000">
                              <a:alpha val="0"/>
                            </a:srgbClr>
                          </a:highlight>
                          <a:latin typeface="Simsun"/>
                          <a:ea typeface="Simsun"/>
                        </a:rPr>
                        <a:t>在设计和发行时要采取不同的思路。传染病参数保险要与早期检测、隔离区和境内外防扩散措施的资金密切相关。它也更有可能成为区域卫生安全和风险管理投资框架中的一个独立解决方案。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54878"/>
                  </a:ext>
                </a:extLst>
              </a:tr>
            </a:tbl>
          </a:graphicData>
        </a:graphic>
      </p:graphicFrame>
      <p:sp>
        <p:nvSpPr>
          <p:cNvPr id="5" name="Slide Number Placeholder 4">
            <a:extLst>
              <a:ext uri="{FF2B5EF4-FFF2-40B4-BE49-F238E27FC236}">
                <a16:creationId xmlns:a16="http://schemas.microsoft.com/office/drawing/2014/main" id="{000CDCF3-6563-4F6D-978A-6B35C55D7BCA}"/>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6</a:t>
            </a:r>
            <a:endParaRPr lang="en-US"/>
          </a:p>
        </p:txBody>
      </p:sp>
      <p:sp>
        <p:nvSpPr>
          <p:cNvPr id="6" name="Footer Placeholder 5">
            <a:extLst>
              <a:ext uri="{FF2B5EF4-FFF2-40B4-BE49-F238E27FC236}">
                <a16:creationId xmlns:a16="http://schemas.microsoft.com/office/drawing/2014/main" id="{312121D9-52BD-496F-8D3C-12049B4DA1A4}"/>
              </a:ext>
            </a:extLst>
          </p:cNvPr>
          <p:cNvSpPr>
            <a:spLocks noGrp="1"/>
          </p:cNvSpPr>
          <p:nvPr>
            <p:ph type="ftr" sz="quarter" idx="3"/>
          </p:nvPr>
        </p:nvSpPr>
        <p:spPr/>
        <p:txBody>
          <a:bodyPr>
            <a:noAutofit/>
          </a:bodyPr>
          <a:lstStyle/>
          <a:p>
            <a:pPr rtl="0"/>
            <a:r>
              <a:rPr lang="zh-Hans" sz="600" b="0" i="0" u="none" strike="noStrike">
                <a:highlight>
                  <a:srgbClr val="000000">
                    <a:alpha val="0"/>
                  </a:srgbClr>
                </a:highlight>
                <a:latin typeface="Simsun"/>
                <a:ea typeface="Simsun"/>
              </a:rPr>
              <a:t>© 2022 韬睿惠悦公司。保留所有权利。专有和保密信息。仅供韦莱韬悦公司和韦莱韬悦公司客户使用。</a:t>
            </a:r>
            <a:endParaRPr lang="en-US"/>
          </a:p>
        </p:txBody>
      </p:sp>
      <p:pic>
        <p:nvPicPr>
          <p:cNvPr id="9" name="Graphic 8" descr="Germ with solid fill">
            <a:extLst>
              <a:ext uri="{FF2B5EF4-FFF2-40B4-BE49-F238E27FC236}">
                <a16:creationId xmlns:a16="http://schemas.microsoft.com/office/drawing/2014/main" id="{CC91B432-1164-4F59-A9FE-B0569915CA6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925" y="4377706"/>
            <a:ext cx="914400" cy="914400"/>
          </a:xfrm>
          <a:prstGeom prst="rect">
            <a:avLst/>
          </a:prstGeom>
        </p:spPr>
      </p:pic>
      <p:pic>
        <p:nvPicPr>
          <p:cNvPr id="11" name="Graphic 10" descr="Wave with solid fill">
            <a:extLst>
              <a:ext uri="{FF2B5EF4-FFF2-40B4-BE49-F238E27FC236}">
                <a16:creationId xmlns:a16="http://schemas.microsoft.com/office/drawing/2014/main" id="{749E8736-BDE2-4F38-BE52-79A4D708EC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7925" y="2909170"/>
            <a:ext cx="914400" cy="914400"/>
          </a:xfrm>
          <a:prstGeom prst="rect">
            <a:avLst/>
          </a:prstGeom>
        </p:spPr>
      </p:pic>
      <p:pic>
        <p:nvPicPr>
          <p:cNvPr id="13" name="Graphic 12" descr="Target with solid fill">
            <a:extLst>
              <a:ext uri="{FF2B5EF4-FFF2-40B4-BE49-F238E27FC236}">
                <a16:creationId xmlns:a16="http://schemas.microsoft.com/office/drawing/2014/main" id="{94BA11BC-744E-4189-B563-419E2ECC9B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7925" y="1415283"/>
            <a:ext cx="914400" cy="914400"/>
          </a:xfrm>
          <a:prstGeom prst="rect">
            <a:avLst/>
          </a:prstGeom>
        </p:spPr>
      </p:pic>
    </p:spTree>
    <p:extLst>
      <p:ext uri="{BB962C8B-B14F-4D97-AF65-F5344CB8AC3E}">
        <p14:creationId xmlns:p14="http://schemas.microsoft.com/office/powerpoint/2010/main" val="12503972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0CF9AC2-2044-DDB3-84D1-04B0EF956C92}"/>
              </a:ext>
            </a:extLst>
          </p:cNvPr>
          <p:cNvSpPr>
            <a:spLocks noGrp="1"/>
          </p:cNvSpPr>
          <p:nvPr>
            <p:ph type="title"/>
          </p:nvPr>
        </p:nvSpPr>
        <p:spPr>
          <a:xfrm>
            <a:off x="457200" y="457200"/>
            <a:ext cx="8229600" cy="307777"/>
          </a:xfrm>
        </p:spPr>
        <p:txBody>
          <a:bodyPr>
            <a:noAutofit/>
          </a:bodyPr>
          <a:lstStyle/>
          <a:p>
            <a:pPr rtl="0"/>
            <a:r>
              <a:rPr lang="zh-Hans" sz="2000" b="1" i="0" u="none" strike="noStrike">
                <a:solidFill>
                  <a:srgbClr val="404040"/>
                </a:solidFill>
                <a:highlight>
                  <a:srgbClr val="000000">
                    <a:alpha val="0"/>
                  </a:srgbClr>
                </a:highlight>
                <a:latin typeface="Simsun"/>
                <a:ea typeface="Simsun"/>
              </a:rPr>
              <a:t>灾害与国家组合选项</a:t>
            </a:r>
            <a:endParaRPr lang="en-US">
              <a:solidFill>
                <a:schemeClr val="tx1">
                  <a:lumMod val="75000"/>
                  <a:lumOff val="25000"/>
                </a:schemeClr>
              </a:solidFill>
            </a:endParaRPr>
          </a:p>
        </p:txBody>
      </p:sp>
      <p:sp>
        <p:nvSpPr>
          <p:cNvPr id="13" name="Text Placeholder 2">
            <a:extLst>
              <a:ext uri="{FF2B5EF4-FFF2-40B4-BE49-F238E27FC236}">
                <a16:creationId xmlns:a16="http://schemas.microsoft.com/office/drawing/2014/main" id="{304D0D9E-77EF-1874-7CF8-89F0557D8117}"/>
              </a:ext>
            </a:extLst>
          </p:cNvPr>
          <p:cNvSpPr>
            <a:spLocks noGrp="1"/>
          </p:cNvSpPr>
          <p:nvPr>
            <p:ph type="body" sz="quarter" idx="13"/>
          </p:nvPr>
        </p:nvSpPr>
        <p:spPr>
          <a:xfrm>
            <a:off x="457200" y="800239"/>
            <a:ext cx="8229600" cy="276999"/>
          </a:xfrm>
        </p:spPr>
        <p:txBody>
          <a:bodyPr>
            <a:noAutofit/>
          </a:bodyPr>
          <a:lstStyle/>
          <a:p>
            <a:endParaRPr lang="en-US"/>
          </a:p>
        </p:txBody>
      </p:sp>
      <p:sp>
        <p:nvSpPr>
          <p:cNvPr id="5" name="Slide Number Placeholder 4">
            <a:extLst>
              <a:ext uri="{FF2B5EF4-FFF2-40B4-BE49-F238E27FC236}">
                <a16:creationId xmlns:a16="http://schemas.microsoft.com/office/drawing/2014/main" id="{84BCE522-AEBA-4CD9-94D4-0F76B559C1DC}"/>
              </a:ext>
            </a:extLst>
          </p:cNvPr>
          <p:cNvSpPr>
            <a:spLocks noGrp="1"/>
          </p:cNvSpPr>
          <p:nvPr>
            <p:ph type="sldNum" sz="quarter" idx="4"/>
          </p:nvPr>
        </p:nvSpPr>
        <p:spPr>
          <a:xfrm>
            <a:off x="8305800" y="6400800"/>
            <a:ext cx="381000" cy="137160"/>
          </a:xfrm>
        </p:spPr>
        <p:txBody>
          <a:bodyPr wrap="square" anchor="b">
            <a:noAutofit/>
          </a:bodyPr>
          <a:lstStyle/>
          <a:p>
            <a:pPr rtl="0">
              <a:spcAft>
                <a:spcPts val="600"/>
              </a:spcAft>
            </a:pPr>
            <a:r>
              <a:rPr lang="zh-Hans" sz="900" b="0" i="0" u="none" strike="noStrike">
                <a:highlight>
                  <a:srgbClr val="000000">
                    <a:alpha val="0"/>
                  </a:srgbClr>
                </a:highlight>
                <a:latin typeface="Simsun"/>
                <a:ea typeface="Simsun"/>
              </a:rPr>
              <a:t>7</a:t>
            </a:r>
            <a:endParaRPr lang="en-US"/>
          </a:p>
        </p:txBody>
      </p:sp>
      <p:sp>
        <p:nvSpPr>
          <p:cNvPr id="15" name="Footer Placeholder 5">
            <a:extLst>
              <a:ext uri="{FF2B5EF4-FFF2-40B4-BE49-F238E27FC236}">
                <a16:creationId xmlns:a16="http://schemas.microsoft.com/office/drawing/2014/main" id="{9616CA48-DCD5-EE11-58D3-7B39CC9B3B16}"/>
              </a:ext>
            </a:extLst>
          </p:cNvPr>
          <p:cNvSpPr>
            <a:spLocks noGrp="1"/>
          </p:cNvSpPr>
          <p:nvPr>
            <p:ph type="ftr" sz="quarter" idx="3"/>
          </p:nvPr>
        </p:nvSpPr>
        <p:spPr>
          <a:xfrm>
            <a:off x="457199" y="6515096"/>
            <a:ext cx="5277600" cy="92333"/>
          </a:xfrm>
        </p:spPr>
        <p:txBody>
          <a:bodyPr>
            <a:noAutofit/>
          </a:bodyPr>
          <a:lstStyle/>
          <a:p>
            <a:pPr rtl="0">
              <a:spcAft>
                <a:spcPts val="600"/>
              </a:spcAft>
            </a:pPr>
            <a:r>
              <a:rPr lang="zh-Hans" sz="600" b="0" i="0" u="none" strike="noStrike">
                <a:highlight>
                  <a:srgbClr val="000000">
                    <a:alpha val="0"/>
                  </a:srgbClr>
                </a:highlight>
                <a:latin typeface="Simsun"/>
                <a:ea typeface="Simsun"/>
              </a:rPr>
              <a:t>© [yyyy] 韦莱韬悦公司。保留所有权利。专有和保密信息。仅供韦莱韬悦公司和韦莱韬悦公司客户使用。</a:t>
            </a:r>
            <a:endParaRPr lang="en-US"/>
          </a:p>
        </p:txBody>
      </p:sp>
      <p:graphicFrame>
        <p:nvGraphicFramePr>
          <p:cNvPr id="6" name="Content Placeholder 5">
            <a:extLst>
              <a:ext uri="{FF2B5EF4-FFF2-40B4-BE49-F238E27FC236}">
                <a16:creationId xmlns:a16="http://schemas.microsoft.com/office/drawing/2014/main" id="{D86D27E9-1A04-4205-B7E1-3245C5F8100E}"/>
              </a:ext>
            </a:extLst>
          </p:cNvPr>
          <p:cNvGraphicFramePr>
            <a:graphicFrameLocks noGrp="1"/>
          </p:cNvGraphicFramePr>
          <p:nvPr>
            <p:ph idx="1"/>
            <p:extLst>
              <p:ext uri="{D42A27DB-BD31-4B8C-83A1-F6EECF244321}">
                <p14:modId xmlns:p14="http://schemas.microsoft.com/office/powerpoint/2010/main" val="2880666235"/>
              </p:ext>
            </p:extLst>
          </p:nvPr>
        </p:nvGraphicFramePr>
        <p:xfrm>
          <a:off x="457200" y="1348510"/>
          <a:ext cx="8229602" cy="4241330"/>
        </p:xfrm>
        <a:graphic>
          <a:graphicData uri="http://schemas.openxmlformats.org/drawingml/2006/table">
            <a:tbl>
              <a:tblPr firstRow="1" firstCol="1" bandRow="1"/>
              <a:tblGrid>
                <a:gridCol w="365967">
                  <a:extLst>
                    <a:ext uri="{9D8B030D-6E8A-4147-A177-3AD203B41FA5}">
                      <a16:colId xmlns:a16="http://schemas.microsoft.com/office/drawing/2014/main" val="1016005389"/>
                    </a:ext>
                  </a:extLst>
                </a:gridCol>
                <a:gridCol w="4078331">
                  <a:extLst>
                    <a:ext uri="{9D8B030D-6E8A-4147-A177-3AD203B41FA5}">
                      <a16:colId xmlns:a16="http://schemas.microsoft.com/office/drawing/2014/main" val="2089682405"/>
                    </a:ext>
                  </a:extLst>
                </a:gridCol>
                <a:gridCol w="3785304">
                  <a:extLst>
                    <a:ext uri="{9D8B030D-6E8A-4147-A177-3AD203B41FA5}">
                      <a16:colId xmlns:a16="http://schemas.microsoft.com/office/drawing/2014/main" val="1599673062"/>
                    </a:ext>
                  </a:extLst>
                </a:gridCol>
              </a:tblGrid>
              <a:tr h="277764">
                <a:tc>
                  <a:txBody>
                    <a:bodyPr/>
                    <a:lstStyle/>
                    <a:p>
                      <a:pPr algn="just" fontAlgn="t">
                        <a:lnSpc>
                          <a:spcPct val="107000"/>
                        </a:lnSpc>
                        <a:spcBef>
                          <a:spcPts val="600"/>
                        </a:spcBef>
                        <a:spcAft>
                          <a:spcPts val="600"/>
                        </a:spcAft>
                      </a:pPr>
                      <a:r>
                        <a:rPr lang="en-US" sz="1300" b="0" i="0" u="none" strike="noStrike" dirty="0">
                          <a:effectLst/>
                          <a:latin typeface="Arial" pitchFamily="34" charset="0"/>
                          <a:ea typeface="Times New Roman" panose="02020603050405020304" pitchFamily="18" charset="0"/>
                          <a:cs typeface="Times New Roman" panose="02020603050405020304" pitchFamily="18" charset="0"/>
                        </a:rPr>
                        <a:t> </a:t>
                      </a:r>
                      <a:endParaRPr lang="en-US" sz="2400" b="0" i="0" u="none" strike="noStrike" dirty="0">
                        <a:effectLst/>
                        <a:latin typeface="Arial" pitchFamily="34" charset="0"/>
                      </a:endParaRPr>
                    </a:p>
                  </a:txBody>
                  <a:tcPr marL="91070" marR="91070" marT="12649" marB="0">
                    <a:lnL>
                      <a:noFill/>
                    </a:lnL>
                    <a:lnR>
                      <a:noFill/>
                    </a:lnR>
                    <a:lnT>
                      <a:noFill/>
                    </a:lnT>
                    <a:lnB>
                      <a:noFill/>
                    </a:lnB>
                  </a:tcPr>
                </a:tc>
                <a:tc>
                  <a:txBody>
                    <a:bodyPr/>
                    <a:lstStyle/>
                    <a:p>
                      <a:pPr algn="ctr" rtl="0" fontAlgn="t">
                        <a:lnSpc>
                          <a:spcPct val="107000"/>
                        </a:lnSpc>
                        <a:spcBef>
                          <a:spcPts val="600"/>
                        </a:spcBef>
                        <a:spcAft>
                          <a:spcPts val="600"/>
                        </a:spcAft>
                      </a:pPr>
                      <a:r>
                        <a:rPr lang="zh-Hans" sz="1300" b="1" i="0" u="none" strike="noStrike" dirty="0">
                          <a:solidFill>
                            <a:srgbClr val="FFFFFF"/>
                          </a:solidFill>
                          <a:highlight>
                            <a:srgbClr val="000000">
                              <a:alpha val="0"/>
                            </a:srgbClr>
                          </a:highlight>
                          <a:latin typeface="Simsun"/>
                          <a:ea typeface="Simsun"/>
                          <a:cs typeface="Times New Roman"/>
                        </a:rPr>
                        <a:t>单一国家</a:t>
                      </a:r>
                      <a:endParaRPr lang="en-US" sz="2400" b="0" i="0" u="none" strike="noStrike" dirty="0">
                        <a:effectLst/>
                        <a:latin typeface="Arial" pitchFamily="34" charset="0"/>
                      </a:endParaRPr>
                    </a:p>
                  </a:txBody>
                  <a:tcPr marL="91070" marR="91070" marT="12649" marB="0">
                    <a:lnL>
                      <a:noFill/>
                    </a:lnL>
                    <a:lnR>
                      <a:noFill/>
                    </a:lnR>
                    <a:lnT>
                      <a:noFill/>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t">
                        <a:lnSpc>
                          <a:spcPct val="107000"/>
                        </a:lnSpc>
                        <a:spcBef>
                          <a:spcPts val="600"/>
                        </a:spcBef>
                        <a:spcAft>
                          <a:spcPts val="600"/>
                        </a:spcAft>
                      </a:pPr>
                      <a:r>
                        <a:rPr lang="zh-Hans" sz="1300" b="1" i="0" u="none" strike="noStrike" dirty="0">
                          <a:solidFill>
                            <a:srgbClr val="FFFFFF"/>
                          </a:solidFill>
                          <a:highlight>
                            <a:srgbClr val="000000">
                              <a:alpha val="0"/>
                            </a:srgbClr>
                          </a:highlight>
                          <a:latin typeface="Simsun"/>
                          <a:ea typeface="Simsun"/>
                          <a:cs typeface="Times New Roman"/>
                        </a:rPr>
                        <a:t>多个国家</a:t>
                      </a:r>
                      <a:endParaRPr lang="en-US" sz="2400" b="0" i="0" u="none" strike="noStrike" dirty="0">
                        <a:effectLst/>
                        <a:latin typeface="Arial" pitchFamily="34" charset="0"/>
                      </a:endParaRPr>
                    </a:p>
                  </a:txBody>
                  <a:tcPr marL="91070" marR="91070" marT="12649" marB="0">
                    <a:lnL>
                      <a:noFill/>
                    </a:lnL>
                    <a:lnR>
                      <a:noFill/>
                    </a:lnR>
                    <a:lnT>
                      <a:noFill/>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254999214"/>
                  </a:ext>
                </a:extLst>
              </a:tr>
              <a:tr h="1981783">
                <a:tc>
                  <a:txBody>
                    <a:bodyPr/>
                    <a:lstStyle/>
                    <a:p>
                      <a:pPr marL="73152" marR="73152" algn="ctr" rtl="0" fontAlgn="t">
                        <a:lnSpc>
                          <a:spcPct val="107000"/>
                        </a:lnSpc>
                        <a:spcBef>
                          <a:spcPts val="600"/>
                        </a:spcBef>
                        <a:spcAft>
                          <a:spcPts val="600"/>
                        </a:spcAft>
                      </a:pPr>
                      <a:r>
                        <a:rPr lang="zh-Hans" sz="1300" b="1" i="0" u="none" strike="noStrike" dirty="0">
                          <a:solidFill>
                            <a:srgbClr val="FFFFFF"/>
                          </a:solidFill>
                          <a:highlight>
                            <a:srgbClr val="000000">
                              <a:alpha val="0"/>
                            </a:srgbClr>
                          </a:highlight>
                          <a:latin typeface="Simsun"/>
                          <a:ea typeface="Simsun"/>
                          <a:cs typeface="Times New Roman"/>
                        </a:rPr>
                        <a:t>单一灾害</a:t>
                      </a:r>
                      <a:endParaRPr lang="en-US" sz="2400" b="0" i="0" u="none" strike="noStrike" dirty="0">
                        <a:effectLst/>
                        <a:latin typeface="Arial" pitchFamily="34" charset="0"/>
                      </a:endParaRPr>
                    </a:p>
                  </a:txBody>
                  <a:tcPr marL="91070" marR="91070" marT="12649" marB="0" vert="vert270">
                    <a:lnL>
                      <a:noFill/>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ctr" rtl="0" fontAlgn="ctr">
                        <a:lnSpc>
                          <a:spcPct val="107000"/>
                        </a:lnSpc>
                        <a:spcBef>
                          <a:spcPts val="600"/>
                        </a:spcBef>
                        <a:spcAft>
                          <a:spcPts val="600"/>
                        </a:spcAft>
                      </a:pPr>
                      <a:r>
                        <a:rPr lang="zh-Hans" sz="1300" b="0" i="0" u="none" strike="noStrike" dirty="0">
                          <a:highlight>
                            <a:srgbClr val="000000">
                              <a:alpha val="0"/>
                            </a:srgbClr>
                          </a:highlight>
                          <a:latin typeface="Simsun"/>
                          <a:ea typeface="Simsun"/>
                          <a:cs typeface="Times New Roman"/>
                        </a:rPr>
                        <a:t>默认选项。</a:t>
                      </a:r>
                      <a:endParaRPr lang="en-US" sz="2400" b="0" i="0" u="none" strike="noStrike" dirty="0">
                        <a:effectLst/>
                        <a:latin typeface="Arial" pitchFamily="34" charset="0"/>
                      </a:endParaRPr>
                    </a:p>
                    <a:p>
                      <a:pPr algn="ctr" rtl="0" fontAlgn="ctr">
                        <a:lnSpc>
                          <a:spcPct val="107000"/>
                        </a:lnSpc>
                        <a:spcBef>
                          <a:spcPts val="600"/>
                        </a:spcBef>
                        <a:spcAft>
                          <a:spcPts val="600"/>
                        </a:spcAft>
                      </a:pPr>
                      <a:r>
                        <a:rPr lang="zh-Hans" sz="1300" b="0" i="0" u="none" strike="noStrike" dirty="0">
                          <a:highlight>
                            <a:srgbClr val="000000">
                              <a:alpha val="0"/>
                            </a:srgbClr>
                          </a:highlight>
                          <a:latin typeface="Simsun"/>
                          <a:ea typeface="Simsun"/>
                          <a:cs typeface="Times New Roman"/>
                        </a:rPr>
                        <a:t>参数结构可根据国家和灾害情况进行优化。</a:t>
                      </a:r>
                      <a:endParaRPr lang="en-US" sz="2400" b="0" i="0" u="none" strike="noStrike" dirty="0">
                        <a:effectLst/>
                        <a:latin typeface="Arial" pitchFamily="34" charset="0"/>
                      </a:endParaRPr>
                    </a:p>
                    <a:p>
                      <a:pPr algn="ctr" rtl="0" fontAlgn="ctr">
                        <a:lnSpc>
                          <a:spcPct val="107000"/>
                        </a:lnSpc>
                        <a:spcBef>
                          <a:spcPts val="600"/>
                        </a:spcBef>
                        <a:spcAft>
                          <a:spcPts val="600"/>
                        </a:spcAft>
                      </a:pPr>
                      <a:r>
                        <a:rPr lang="zh-Hans" sz="1300" b="0" i="0" u="none" strike="noStrike" dirty="0">
                          <a:highlight>
                            <a:srgbClr val="000000">
                              <a:alpha val="0"/>
                            </a:srgbClr>
                          </a:highlight>
                          <a:latin typeface="Simsun"/>
                          <a:ea typeface="Simsun"/>
                          <a:cs typeface="Times New Roman"/>
                        </a:rPr>
                        <a:t>没有多样化收益。</a:t>
                      </a:r>
                      <a:endParaRPr lang="en-US" sz="2400" b="0" i="0" u="none" strike="noStrike" dirty="0">
                        <a:effectLst/>
                        <a:latin typeface="Arial" pitchFamily="34" charset="0"/>
                      </a:endParaRPr>
                    </a:p>
                    <a:p>
                      <a:pPr algn="ctr" rtl="0" fontAlgn="ctr">
                        <a:lnSpc>
                          <a:spcPct val="107000"/>
                        </a:lnSpc>
                        <a:spcBef>
                          <a:spcPts val="600"/>
                        </a:spcBef>
                        <a:spcAft>
                          <a:spcPts val="600"/>
                        </a:spcAft>
                      </a:pPr>
                      <a:r>
                        <a:rPr lang="zh-Hans" sz="1300" b="0" i="0" u="none" strike="noStrike" dirty="0">
                          <a:highlight>
                            <a:srgbClr val="000000">
                              <a:alpha val="0"/>
                            </a:srgbClr>
                          </a:highlight>
                          <a:latin typeface="Simsun"/>
                          <a:ea typeface="Simsun"/>
                          <a:cs typeface="Times New Roman"/>
                        </a:rPr>
                        <a:t>缺乏节约成本的机会。</a:t>
                      </a:r>
                      <a:endParaRPr lang="en-US" sz="2400" b="0" i="0" u="none" strike="noStrike" dirty="0">
                        <a:effectLst/>
                        <a:latin typeface="Arial" pitchFamily="34" charset="0"/>
                      </a:endParaRPr>
                    </a:p>
                  </a:txBody>
                  <a:tcPr marL="91070" marR="91070" marT="126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lnSpc>
                          <a:spcPct val="107000"/>
                        </a:lnSpc>
                        <a:spcBef>
                          <a:spcPts val="600"/>
                        </a:spcBef>
                        <a:spcAft>
                          <a:spcPts val="600"/>
                        </a:spcAft>
                      </a:pPr>
                      <a:r>
                        <a:rPr lang="zh-Hans" sz="1300" b="0" i="0" u="none" strike="noStrike" dirty="0">
                          <a:highlight>
                            <a:srgbClr val="000000">
                              <a:alpha val="0"/>
                            </a:srgbClr>
                          </a:highlight>
                          <a:latin typeface="Simsun"/>
                          <a:ea typeface="Simsun"/>
                          <a:cs typeface="Times New Roman"/>
                        </a:rPr>
                        <a:t>通过多样化收益，鼓励债券限额共享。</a:t>
                      </a:r>
                      <a:endParaRPr lang="en-US" sz="2400" b="0" i="0" u="none" strike="noStrike" dirty="0">
                        <a:effectLst/>
                        <a:latin typeface="Arial" pitchFamily="34" charset="0"/>
                      </a:endParaRPr>
                    </a:p>
                    <a:p>
                      <a:pPr algn="ctr" rtl="0" fontAlgn="ctr">
                        <a:lnSpc>
                          <a:spcPct val="107000"/>
                        </a:lnSpc>
                        <a:spcBef>
                          <a:spcPts val="600"/>
                        </a:spcBef>
                        <a:spcAft>
                          <a:spcPts val="600"/>
                        </a:spcAft>
                      </a:pPr>
                      <a:r>
                        <a:rPr lang="zh-Hans" sz="1300" b="0" i="0" u="none" strike="noStrike" dirty="0">
                          <a:highlight>
                            <a:srgbClr val="000000">
                              <a:alpha val="0"/>
                            </a:srgbClr>
                          </a:highlight>
                          <a:latin typeface="Simsun"/>
                          <a:ea typeface="Simsun"/>
                          <a:cs typeface="Times New Roman"/>
                        </a:rPr>
                        <a:t>在一次交易中完成结构设计、营销和发行，从而节省成本。</a:t>
                      </a:r>
                      <a:endParaRPr lang="en-US" sz="2400" b="0" i="0" u="none" strike="noStrike" dirty="0">
                        <a:effectLst/>
                        <a:latin typeface="Arial" pitchFamily="34" charset="0"/>
                      </a:endParaRPr>
                    </a:p>
                    <a:p>
                      <a:pPr algn="ctr" rtl="0" fontAlgn="ctr">
                        <a:lnSpc>
                          <a:spcPct val="107000"/>
                        </a:lnSpc>
                        <a:spcBef>
                          <a:spcPts val="600"/>
                        </a:spcBef>
                        <a:spcAft>
                          <a:spcPts val="600"/>
                        </a:spcAft>
                      </a:pPr>
                      <a:r>
                        <a:rPr lang="zh-Hans" sz="1300" b="0" i="0" u="none" strike="noStrike" dirty="0">
                          <a:highlight>
                            <a:srgbClr val="000000">
                              <a:alpha val="0"/>
                            </a:srgbClr>
                          </a:highlight>
                          <a:latin typeface="Simsun"/>
                          <a:ea typeface="Simsun"/>
                          <a:cs typeface="Times New Roman"/>
                        </a:rPr>
                        <a:t>共享限额的多国债券具有更高的“政治基础风险”，因此需要谨慎</a:t>
                      </a:r>
                      <a:r>
                        <a:rPr lang="zh-CN" altLang="en-US" sz="1300" b="0" i="0" u="none" strike="noStrike" dirty="0">
                          <a:highlight>
                            <a:srgbClr val="000000">
                              <a:alpha val="0"/>
                            </a:srgbClr>
                          </a:highlight>
                          <a:latin typeface="Simsun"/>
                          <a:ea typeface="Simsun"/>
                          <a:cs typeface="Times New Roman"/>
                        </a:rPr>
                        <a:t>地</a:t>
                      </a:r>
                      <a:r>
                        <a:rPr lang="zh-Hans" sz="1300" b="0" i="0" u="none" strike="noStrike" dirty="0">
                          <a:highlight>
                            <a:srgbClr val="000000">
                              <a:alpha val="0"/>
                            </a:srgbClr>
                          </a:highlight>
                          <a:latin typeface="Simsun"/>
                          <a:ea typeface="Simsun"/>
                          <a:cs typeface="Times New Roman"/>
                        </a:rPr>
                        <a:t>进行结构设计。</a:t>
                      </a:r>
                      <a:endParaRPr lang="en-US" sz="2400" b="0" i="0" u="none" strike="noStrike" dirty="0">
                        <a:effectLst/>
                        <a:latin typeface="Arial" pitchFamily="34" charset="0"/>
                      </a:endParaRPr>
                    </a:p>
                  </a:txBody>
                  <a:tcPr marL="91070" marR="91070" marT="126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969713"/>
                  </a:ext>
                </a:extLst>
              </a:tr>
              <a:tr h="1981783">
                <a:tc>
                  <a:txBody>
                    <a:bodyPr/>
                    <a:lstStyle/>
                    <a:p>
                      <a:pPr marL="73152" marR="73152" algn="ctr" rtl="0" fontAlgn="t">
                        <a:lnSpc>
                          <a:spcPct val="107000"/>
                        </a:lnSpc>
                        <a:spcBef>
                          <a:spcPts val="600"/>
                        </a:spcBef>
                        <a:spcAft>
                          <a:spcPts val="600"/>
                        </a:spcAft>
                      </a:pPr>
                      <a:r>
                        <a:rPr lang="zh-Hans" sz="1300" b="1" i="0" u="none" strike="noStrike" dirty="0">
                          <a:solidFill>
                            <a:srgbClr val="FFFFFF"/>
                          </a:solidFill>
                          <a:highlight>
                            <a:srgbClr val="000000">
                              <a:alpha val="0"/>
                            </a:srgbClr>
                          </a:highlight>
                          <a:latin typeface="Simsun"/>
                          <a:ea typeface="Simsun"/>
                          <a:cs typeface="Times New Roman"/>
                        </a:rPr>
                        <a:t>多种</a:t>
                      </a:r>
                      <a:r>
                        <a:rPr lang="zh-Hans" sz="1500" b="1" i="0" u="none" strike="noStrike" dirty="0">
                          <a:solidFill>
                            <a:srgbClr val="FFFFFF"/>
                          </a:solidFill>
                          <a:highlight>
                            <a:srgbClr val="000000">
                              <a:alpha val="0"/>
                            </a:srgbClr>
                          </a:highlight>
                          <a:latin typeface="Simsun"/>
                          <a:ea typeface="Simsun"/>
                          <a:cs typeface="Times New Roman"/>
                        </a:rPr>
                        <a:t>灾害</a:t>
                      </a:r>
                      <a:endParaRPr lang="en-US" sz="2400" b="0" i="0" u="none" strike="noStrike" dirty="0">
                        <a:effectLst/>
                        <a:latin typeface="Arial" pitchFamily="34" charset="0"/>
                      </a:endParaRPr>
                    </a:p>
                  </a:txBody>
                  <a:tcPr marL="91070" marR="91070" marT="12649" marB="0" vert="vert270">
                    <a:lnL>
                      <a:noFill/>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ctr" rtl="0" fontAlgn="ctr">
                        <a:lnSpc>
                          <a:spcPct val="107000"/>
                        </a:lnSpc>
                        <a:spcBef>
                          <a:spcPts val="600"/>
                        </a:spcBef>
                        <a:spcAft>
                          <a:spcPts val="600"/>
                        </a:spcAft>
                      </a:pPr>
                      <a:r>
                        <a:rPr lang="zh-Hans" sz="1300" b="0" i="0" u="none" strike="noStrike">
                          <a:highlight>
                            <a:srgbClr val="000000">
                              <a:alpha val="0"/>
                            </a:srgbClr>
                          </a:highlight>
                          <a:latin typeface="Simsun"/>
                          <a:ea typeface="Simsun"/>
                          <a:cs typeface="Times New Roman"/>
                        </a:rPr>
                        <a:t>通过多样化收益，鼓励债券限额共享。</a:t>
                      </a:r>
                      <a:endParaRPr lang="en-US" sz="2400" b="0" i="0" u="none" strike="noStrike">
                        <a:effectLst/>
                        <a:latin typeface="Arial" pitchFamily="34" charset="0"/>
                      </a:endParaRPr>
                    </a:p>
                    <a:p>
                      <a:pPr algn="ctr" rtl="0" fontAlgn="ctr">
                        <a:lnSpc>
                          <a:spcPct val="107000"/>
                        </a:lnSpc>
                        <a:spcBef>
                          <a:spcPts val="600"/>
                        </a:spcBef>
                        <a:spcAft>
                          <a:spcPts val="600"/>
                        </a:spcAft>
                      </a:pPr>
                      <a:r>
                        <a:rPr lang="zh-Hans" sz="1300" b="0" i="0" u="none" strike="noStrike">
                          <a:highlight>
                            <a:srgbClr val="000000">
                              <a:alpha val="0"/>
                            </a:srgbClr>
                          </a:highlight>
                          <a:latin typeface="Simsun"/>
                          <a:ea typeface="Simsun"/>
                          <a:cs typeface="Times New Roman"/>
                        </a:rPr>
                        <a:t>在一次交易中完成结构设计、营销和发行，同时采用多险种债券限额，从而节省成本。</a:t>
                      </a:r>
                      <a:endParaRPr lang="en-US" sz="2400" b="0" i="0" u="none" strike="noStrike">
                        <a:effectLst/>
                        <a:latin typeface="Arial" pitchFamily="34" charset="0"/>
                      </a:endParaRPr>
                    </a:p>
                    <a:p>
                      <a:pPr algn="ctr" rtl="0" fontAlgn="ctr">
                        <a:lnSpc>
                          <a:spcPct val="107000"/>
                        </a:lnSpc>
                        <a:spcBef>
                          <a:spcPts val="600"/>
                        </a:spcBef>
                        <a:spcAft>
                          <a:spcPts val="600"/>
                        </a:spcAft>
                      </a:pPr>
                      <a:r>
                        <a:rPr lang="zh-Hans" sz="1300" b="0" i="0" u="none" strike="noStrike">
                          <a:highlight>
                            <a:srgbClr val="000000">
                              <a:alpha val="0"/>
                            </a:srgbClr>
                          </a:highlight>
                          <a:latin typeface="Simsun"/>
                          <a:ea typeface="Simsun"/>
                          <a:cs typeface="Times New Roman"/>
                        </a:rPr>
                        <a:t>相比共享限额的多国债券，“政治基础风险”大幅降低。</a:t>
                      </a:r>
                      <a:endParaRPr lang="en-US" sz="2400" b="0" i="0" u="none" strike="noStrike">
                        <a:effectLst/>
                        <a:latin typeface="Arial" pitchFamily="34" charset="0"/>
                      </a:endParaRPr>
                    </a:p>
                  </a:txBody>
                  <a:tcPr marL="91070" marR="91070" marT="126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lnSpc>
                          <a:spcPct val="107000"/>
                        </a:lnSpc>
                        <a:spcBef>
                          <a:spcPts val="600"/>
                        </a:spcBef>
                        <a:spcAft>
                          <a:spcPts val="600"/>
                        </a:spcAft>
                      </a:pPr>
                      <a:r>
                        <a:rPr lang="zh-Hans" sz="1300" b="0" i="0" u="none" strike="noStrike" dirty="0">
                          <a:highlight>
                            <a:srgbClr val="000000">
                              <a:alpha val="0"/>
                            </a:srgbClr>
                          </a:highlight>
                          <a:latin typeface="Simsun"/>
                          <a:ea typeface="Simsun"/>
                          <a:cs typeface="Times New Roman"/>
                        </a:rPr>
                        <a:t>多样化收益最大，因此债券限额共享的动力最大。</a:t>
                      </a:r>
                      <a:endParaRPr lang="en-US" sz="2400" b="0" i="0" u="none" strike="noStrike" dirty="0">
                        <a:effectLst/>
                        <a:latin typeface="Arial" pitchFamily="34" charset="0"/>
                      </a:endParaRPr>
                    </a:p>
                    <a:p>
                      <a:pPr algn="ctr" rtl="0" fontAlgn="ctr">
                        <a:lnSpc>
                          <a:spcPct val="107000"/>
                        </a:lnSpc>
                        <a:spcBef>
                          <a:spcPts val="600"/>
                        </a:spcBef>
                        <a:spcAft>
                          <a:spcPts val="600"/>
                        </a:spcAft>
                      </a:pPr>
                      <a:r>
                        <a:rPr lang="zh-Hans" sz="1300" b="0" i="0" u="none" strike="noStrike" dirty="0">
                          <a:highlight>
                            <a:srgbClr val="000000">
                              <a:alpha val="0"/>
                            </a:srgbClr>
                          </a:highlight>
                          <a:latin typeface="Simsun"/>
                          <a:ea typeface="Simsun"/>
                          <a:cs typeface="Times New Roman"/>
                        </a:rPr>
                        <a:t>成本节约最多，共享限额的债券准备金耗尽的风险最小。</a:t>
                      </a:r>
                      <a:endParaRPr lang="en-US" sz="2400" b="0" i="0" u="none" strike="noStrike" dirty="0">
                        <a:effectLst/>
                        <a:latin typeface="Arial" pitchFamily="34" charset="0"/>
                      </a:endParaRPr>
                    </a:p>
                  </a:txBody>
                  <a:tcPr marL="91070" marR="91070" marT="126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7DF"/>
                    </a:solidFill>
                  </a:tcPr>
                </a:tc>
                <a:extLst>
                  <a:ext uri="{0D108BD9-81ED-4DB2-BD59-A6C34878D82A}">
                    <a16:rowId xmlns:a16="http://schemas.microsoft.com/office/drawing/2014/main" val="3507841661"/>
                  </a:ext>
                </a:extLst>
              </a:tr>
            </a:tbl>
          </a:graphicData>
        </a:graphic>
      </p:graphicFrame>
    </p:spTree>
    <p:extLst>
      <p:ext uri="{BB962C8B-B14F-4D97-AF65-F5344CB8AC3E}">
        <p14:creationId xmlns:p14="http://schemas.microsoft.com/office/powerpoint/2010/main" val="97597383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12BE-271D-48C3-832D-6524F52911A4}"/>
              </a:ext>
            </a:extLst>
          </p:cNvPr>
          <p:cNvSpPr>
            <a:spLocks noGrp="1"/>
          </p:cNvSpPr>
          <p:nvPr>
            <p:ph type="title"/>
          </p:nvPr>
        </p:nvSpPr>
        <p:spPr/>
        <p:txBody>
          <a:bodyPr>
            <a:noAutofit/>
          </a:bodyPr>
          <a:lstStyle/>
          <a:p>
            <a:pPr rtl="0"/>
            <a:r>
              <a:rPr lang="zh-Hans" sz="2000" b="1" i="0" u="none" strike="noStrike" dirty="0">
                <a:highlight>
                  <a:srgbClr val="000000">
                    <a:alpha val="0"/>
                  </a:srgbClr>
                </a:highlight>
                <a:latin typeface="Simsun"/>
                <a:ea typeface="Simsun"/>
              </a:rPr>
              <a:t>结构：通过特殊目的机构，对亚行的全球中期票据</a:t>
            </a:r>
            <a:br>
              <a:rPr lang="zh-Hans" sz="2000" b="1" i="0" u="none" strike="noStrike" dirty="0">
                <a:highlight>
                  <a:srgbClr val="000000">
                    <a:alpha val="0"/>
                  </a:srgbClr>
                </a:highlight>
                <a:latin typeface="Simsun"/>
                <a:ea typeface="Simsun"/>
              </a:rPr>
            </a:br>
            <a:r>
              <a:rPr lang="zh-Hans" sz="2000" b="1" i="0" u="none" strike="noStrike" dirty="0">
                <a:highlight>
                  <a:srgbClr val="000000">
                    <a:alpha val="0"/>
                  </a:srgbClr>
                </a:highlight>
                <a:latin typeface="Simsun"/>
                <a:ea typeface="Simsun"/>
              </a:rPr>
              <a:t>计划加以利用</a:t>
            </a:r>
          </a:p>
        </p:txBody>
      </p:sp>
      <p:sp>
        <p:nvSpPr>
          <p:cNvPr id="4" name="Content Placeholder 3">
            <a:extLst>
              <a:ext uri="{FF2B5EF4-FFF2-40B4-BE49-F238E27FC236}">
                <a16:creationId xmlns:a16="http://schemas.microsoft.com/office/drawing/2014/main" id="{F4EFA6F5-48CF-4969-AEF3-B757E7287D7E}"/>
              </a:ext>
            </a:extLst>
          </p:cNvPr>
          <p:cNvSpPr>
            <a:spLocks noGrp="1"/>
          </p:cNvSpPr>
          <p:nvPr>
            <p:ph idx="1"/>
          </p:nvPr>
        </p:nvSpPr>
        <p:spPr>
          <a:xfrm>
            <a:off x="457200" y="3281618"/>
            <a:ext cx="8229600" cy="2631501"/>
          </a:xfrm>
        </p:spPr>
        <p:txBody>
          <a:bodyPr vert="horz" lIns="0" tIns="0" rIns="0" bIns="0" rtlCol="0" anchor="t">
            <a:noAutofit/>
          </a:bodyPr>
          <a:lstStyle/>
          <a:p>
            <a:pPr marL="342900" indent="-342900" rtl="0">
              <a:buClr>
                <a:schemeClr val="accent1"/>
              </a:buClr>
              <a:buSzPct val="125000"/>
              <a:buFont typeface="Wingdings" pitchFamily="2" charset="2"/>
              <a:buChar char="§"/>
            </a:pPr>
            <a:r>
              <a:rPr lang="zh-Hans" sz="1600" b="0" i="0" u="none" strike="noStrike" dirty="0">
                <a:highlight>
                  <a:srgbClr val="000000">
                    <a:alpha val="0"/>
                  </a:srgbClr>
                </a:highlight>
                <a:latin typeface="Simsun"/>
                <a:ea typeface="Simsun"/>
              </a:rPr>
              <a:t>通过亚行的全球中期票据（GMTN）计划发行DRB，可以实现DRB的直接发行，并有以下好处</a:t>
            </a:r>
            <a:r>
              <a:rPr lang="zh-CN" altLang="en-US" sz="1600" b="0" i="0" u="none" strike="noStrike" dirty="0">
                <a:highlight>
                  <a:srgbClr val="000000">
                    <a:alpha val="0"/>
                  </a:srgbClr>
                </a:highlight>
                <a:latin typeface="Simsun"/>
                <a:ea typeface="Simsun"/>
              </a:rPr>
              <a:t>：</a:t>
            </a:r>
            <a:endParaRPr lang="zh-Hans" sz="1600" b="0" i="0" u="none" strike="noStrike" dirty="0">
              <a:highlight>
                <a:srgbClr val="000000">
                  <a:alpha val="0"/>
                </a:srgbClr>
              </a:highlight>
              <a:latin typeface="Simsun"/>
              <a:ea typeface="Simsun"/>
            </a:endParaRPr>
          </a:p>
          <a:p>
            <a:pPr marL="719455" lvl="1" indent="-342900" rtl="0">
              <a:buClr>
                <a:schemeClr val="accent1"/>
              </a:buClr>
              <a:buSzPct val="125000"/>
              <a:buFont typeface="Wingdings" pitchFamily="2" charset="2"/>
              <a:buChar char="§"/>
            </a:pPr>
            <a:r>
              <a:rPr lang="zh-Hans" sz="1400" b="0" i="0" u="none" strike="noStrike" dirty="0">
                <a:highlight>
                  <a:srgbClr val="000000">
                    <a:alpha val="0"/>
                  </a:srgbClr>
                </a:highlight>
                <a:latin typeface="Simsun"/>
                <a:ea typeface="Simsun"/>
              </a:rPr>
              <a:t>结构设计过程大幅简化，从而降低结构设置成本。</a:t>
            </a:r>
            <a:endParaRPr lang="en-GB" sz="1400" b="0" dirty="0">
              <a:cs typeface="Arial"/>
            </a:endParaRPr>
          </a:p>
          <a:p>
            <a:pPr marL="719455" lvl="1" indent="-342900" rtl="0">
              <a:buClr>
                <a:schemeClr val="accent1"/>
              </a:buClr>
              <a:buSzPct val="125000"/>
              <a:buFont typeface="Wingdings" pitchFamily="2" charset="2"/>
              <a:buChar char="§"/>
            </a:pPr>
            <a:r>
              <a:rPr lang="zh-Hans" sz="1400" b="0" i="0" u="none" strike="noStrike" dirty="0">
                <a:highlight>
                  <a:srgbClr val="000000">
                    <a:alpha val="0"/>
                  </a:srgbClr>
                </a:highlight>
                <a:latin typeface="Simsun"/>
                <a:ea typeface="Simsun"/>
              </a:rPr>
              <a:t>如果由亚行作为发行人，在发展中成员国（DMC）之间扮演</a:t>
            </a:r>
            <a:r>
              <a:rPr lang="zh-CN" altLang="en-US" sz="1400" dirty="0">
                <a:highlight>
                  <a:srgbClr val="000000">
                    <a:alpha val="0"/>
                  </a:srgbClr>
                </a:highlight>
                <a:latin typeface="Simsun"/>
                <a:ea typeface="Simsun"/>
              </a:rPr>
              <a:t>中介</a:t>
            </a:r>
            <a:r>
              <a:rPr lang="zh-Hans" sz="1400" b="0" i="0" u="none" strike="noStrike" dirty="0">
                <a:highlight>
                  <a:srgbClr val="000000">
                    <a:alpha val="0"/>
                  </a:srgbClr>
                </a:highlight>
                <a:latin typeface="Simsun"/>
                <a:ea typeface="Simsun"/>
              </a:rPr>
              <a:t>角色，那么投资者的信用风险敞口就非常低。</a:t>
            </a:r>
            <a:endParaRPr lang="en-GB" sz="1400" b="0" dirty="0">
              <a:cs typeface="Arial"/>
            </a:endParaRPr>
          </a:p>
          <a:p>
            <a:pPr marL="719455" lvl="1" indent="-342900" rtl="0">
              <a:buClr>
                <a:schemeClr val="accent1"/>
              </a:buClr>
              <a:buSzPct val="125000"/>
              <a:buFont typeface="Wingdings" pitchFamily="2" charset="2"/>
              <a:buChar char="§"/>
            </a:pPr>
            <a:r>
              <a:rPr lang="zh-Hans" sz="1400" b="0" i="0" u="none" strike="noStrike" dirty="0">
                <a:highlight>
                  <a:srgbClr val="000000">
                    <a:alpha val="0"/>
                  </a:srgbClr>
                </a:highlight>
                <a:latin typeface="Simsun"/>
                <a:ea typeface="Simsun"/>
              </a:rPr>
              <a:t>技术和财务效率都可以转移给CAREC成员国，从而降低整体成本。</a:t>
            </a:r>
            <a:endParaRPr lang="en-GB" sz="1400" b="0" dirty="0">
              <a:cs typeface="Arial"/>
            </a:endParaRPr>
          </a:p>
          <a:p>
            <a:pPr marL="342900" indent="-342900" rtl="0">
              <a:buClr>
                <a:schemeClr val="accent1"/>
              </a:buClr>
              <a:buSzPct val="125000"/>
              <a:buFont typeface="Wingdings" pitchFamily="2" charset="2"/>
              <a:buChar char="§"/>
            </a:pPr>
            <a:r>
              <a:rPr lang="zh-Hans" sz="1600" b="0" i="0" u="none" strike="noStrike" dirty="0">
                <a:highlight>
                  <a:srgbClr val="000000">
                    <a:alpha val="0"/>
                  </a:srgbClr>
                </a:highlight>
                <a:latin typeface="Simsun"/>
                <a:ea typeface="Simsun"/>
              </a:rPr>
              <a:t>在这一结构下，亚行能够获得债券发行的收益，并对其进行酌情使用。不过，亚行必须保留足够的流动资产，确保在触发事件发生时能向CAREC成员国支付债券限额。</a:t>
            </a:r>
          </a:p>
        </p:txBody>
      </p:sp>
      <p:sp>
        <p:nvSpPr>
          <p:cNvPr id="5" name="Slide Number Placeholder 4">
            <a:extLst>
              <a:ext uri="{FF2B5EF4-FFF2-40B4-BE49-F238E27FC236}">
                <a16:creationId xmlns:a16="http://schemas.microsoft.com/office/drawing/2014/main" id="{BD458F86-9CC3-4433-BB3A-3DE6AFE7B865}"/>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8</a:t>
            </a:r>
            <a:endParaRPr lang="en-US"/>
          </a:p>
        </p:txBody>
      </p:sp>
      <p:grpSp>
        <p:nvGrpSpPr>
          <p:cNvPr id="6" name="Group 5">
            <a:extLst>
              <a:ext uri="{FF2B5EF4-FFF2-40B4-BE49-F238E27FC236}">
                <a16:creationId xmlns:a16="http://schemas.microsoft.com/office/drawing/2014/main" id="{C4DCFD55-5DE3-4F1D-8C40-129D61452C65}"/>
              </a:ext>
            </a:extLst>
          </p:cNvPr>
          <p:cNvGrpSpPr/>
          <p:nvPr/>
        </p:nvGrpSpPr>
        <p:grpSpPr>
          <a:xfrm>
            <a:off x="457200" y="1504162"/>
            <a:ext cx="8229600" cy="1363382"/>
            <a:chOff x="760285" y="1343788"/>
            <a:chExt cx="7545515" cy="1178227"/>
          </a:xfrm>
        </p:grpSpPr>
        <p:sp>
          <p:nvSpPr>
            <p:cNvPr id="7" name="Text Box 26">
              <a:extLst>
                <a:ext uri="{FF2B5EF4-FFF2-40B4-BE49-F238E27FC236}">
                  <a16:creationId xmlns:a16="http://schemas.microsoft.com/office/drawing/2014/main" id="{E2E72C41-3AED-47CC-BF4C-8F333A4B46E8}"/>
                </a:ext>
              </a:extLst>
            </p:cNvPr>
            <p:cNvSpPr txBox="1">
              <a:spLocks noChangeArrowheads="1"/>
            </p:cNvSpPr>
            <p:nvPr/>
          </p:nvSpPr>
          <p:spPr bwMode="auto">
            <a:xfrm>
              <a:off x="2170608" y="2260405"/>
              <a:ext cx="166259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lgn="ctr" eaLnBrk="0" hangingPunct="0">
                <a:defRPr sz="700">
                  <a:solidFill>
                    <a:schemeClr val="bg1"/>
                  </a:solidFill>
                  <a:latin typeface="Arial"/>
                </a:defRPr>
              </a:lvl1pPr>
              <a:lvl2pPr marL="742950" indent="-285750" algn="ctr" eaLnBrk="0" hangingPunct="0">
                <a:defRPr sz="700">
                  <a:solidFill>
                    <a:schemeClr val="bg1"/>
                  </a:solidFill>
                  <a:latin typeface="Arial"/>
                </a:defRPr>
              </a:lvl2pPr>
              <a:lvl3pPr marL="1143000" indent="-228600" algn="ctr" eaLnBrk="0" hangingPunct="0">
                <a:defRPr sz="700">
                  <a:solidFill>
                    <a:schemeClr val="bg1"/>
                  </a:solidFill>
                  <a:latin typeface="Arial"/>
                </a:defRPr>
              </a:lvl3pPr>
              <a:lvl4pPr marL="1600200" indent="-228600" algn="ctr" eaLnBrk="0" hangingPunct="0">
                <a:defRPr sz="700">
                  <a:solidFill>
                    <a:schemeClr val="bg1"/>
                  </a:solidFill>
                  <a:latin typeface="Arial"/>
                </a:defRPr>
              </a:lvl4pPr>
              <a:lvl5pPr marL="2057400" indent="-228600" algn="ctr" eaLnBrk="0" hangingPunct="0">
                <a:defRPr sz="700">
                  <a:solidFill>
                    <a:schemeClr val="bg1"/>
                  </a:solidFill>
                  <a:latin typeface="Arial"/>
                </a:defRPr>
              </a:lvl5pPr>
              <a:lvl6pPr marL="2514600" indent="-228600" algn="ctr" eaLnBrk="0" fontAlgn="base" hangingPunct="0">
                <a:spcBef>
                  <a:spcPct val="0"/>
                </a:spcBef>
                <a:spcAft>
                  <a:spcPct val="0"/>
                </a:spcAft>
                <a:defRPr sz="700">
                  <a:solidFill>
                    <a:schemeClr val="bg1"/>
                  </a:solidFill>
                  <a:latin typeface="Arial"/>
                </a:defRPr>
              </a:lvl6pPr>
              <a:lvl7pPr marL="2971800" indent="-228600" algn="ctr" eaLnBrk="0" fontAlgn="base" hangingPunct="0">
                <a:spcBef>
                  <a:spcPct val="0"/>
                </a:spcBef>
                <a:spcAft>
                  <a:spcPct val="0"/>
                </a:spcAft>
                <a:defRPr sz="700">
                  <a:solidFill>
                    <a:schemeClr val="bg1"/>
                  </a:solidFill>
                  <a:latin typeface="Arial"/>
                </a:defRPr>
              </a:lvl7pPr>
              <a:lvl8pPr marL="3429000" indent="-228600" algn="ctr" eaLnBrk="0" fontAlgn="base" hangingPunct="0">
                <a:spcBef>
                  <a:spcPct val="0"/>
                </a:spcBef>
                <a:spcAft>
                  <a:spcPct val="0"/>
                </a:spcAft>
                <a:defRPr sz="700">
                  <a:solidFill>
                    <a:schemeClr val="bg1"/>
                  </a:solidFill>
                  <a:latin typeface="Arial"/>
                </a:defRPr>
              </a:lvl8pPr>
              <a:lvl9pPr marL="3886200" indent="-228600" algn="ctr" eaLnBrk="0" fontAlgn="base" hangingPunct="0">
                <a:spcBef>
                  <a:spcPct val="0"/>
                </a:spcBef>
                <a:spcAft>
                  <a:spcPct val="0"/>
                </a:spcAft>
                <a:defRPr sz="700">
                  <a:solidFill>
                    <a:schemeClr val="bg1"/>
                  </a:solidFill>
                  <a:latin typeface="Arial"/>
                </a:defRPr>
              </a:lvl9pPr>
            </a:lstStyle>
            <a:p>
              <a:pPr rtl="0" eaLnBrk="1" hangingPunct="1"/>
              <a:r>
                <a:rPr lang="zh-Hans" sz="1100" b="0" i="0" u="none" strike="noStrike">
                  <a:solidFill>
                    <a:srgbClr val="000000"/>
                  </a:solidFill>
                  <a:highlight>
                    <a:srgbClr val="000000">
                      <a:alpha val="0"/>
                    </a:srgbClr>
                  </a:highlight>
                  <a:latin typeface="Simsun"/>
                  <a:ea typeface="Simsun"/>
                </a:rPr>
                <a:t>损失赔偿</a:t>
              </a:r>
            </a:p>
          </p:txBody>
        </p:sp>
        <p:sp>
          <p:nvSpPr>
            <p:cNvPr id="8" name="Text Box 4">
              <a:extLst>
                <a:ext uri="{FF2B5EF4-FFF2-40B4-BE49-F238E27FC236}">
                  <a16:creationId xmlns:a16="http://schemas.microsoft.com/office/drawing/2014/main" id="{C4F9946C-7F16-421B-AF48-FEDF95599841}"/>
                </a:ext>
              </a:extLst>
            </p:cNvPr>
            <p:cNvSpPr txBox="1">
              <a:spLocks noChangeArrowheads="1"/>
            </p:cNvSpPr>
            <p:nvPr/>
          </p:nvSpPr>
          <p:spPr bwMode="auto">
            <a:xfrm>
              <a:off x="2275023" y="1343788"/>
              <a:ext cx="144835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lgn="ctr" eaLnBrk="0" hangingPunct="0">
                <a:defRPr sz="700">
                  <a:solidFill>
                    <a:schemeClr val="bg1"/>
                  </a:solidFill>
                  <a:latin typeface="Arial"/>
                </a:defRPr>
              </a:lvl1pPr>
              <a:lvl2pPr marL="742950" indent="-285750" algn="ctr" eaLnBrk="0" hangingPunct="0">
                <a:defRPr sz="700">
                  <a:solidFill>
                    <a:schemeClr val="bg1"/>
                  </a:solidFill>
                  <a:latin typeface="Arial"/>
                </a:defRPr>
              </a:lvl2pPr>
              <a:lvl3pPr marL="1143000" indent="-228600" algn="ctr" eaLnBrk="0" hangingPunct="0">
                <a:defRPr sz="700">
                  <a:solidFill>
                    <a:schemeClr val="bg1"/>
                  </a:solidFill>
                  <a:latin typeface="Arial"/>
                </a:defRPr>
              </a:lvl3pPr>
              <a:lvl4pPr marL="1600200" indent="-228600" algn="ctr" eaLnBrk="0" hangingPunct="0">
                <a:defRPr sz="700">
                  <a:solidFill>
                    <a:schemeClr val="bg1"/>
                  </a:solidFill>
                  <a:latin typeface="Arial"/>
                </a:defRPr>
              </a:lvl4pPr>
              <a:lvl5pPr marL="2057400" indent="-228600" algn="ctr" eaLnBrk="0" hangingPunct="0">
                <a:defRPr sz="700">
                  <a:solidFill>
                    <a:schemeClr val="bg1"/>
                  </a:solidFill>
                  <a:latin typeface="Arial"/>
                </a:defRPr>
              </a:lvl5pPr>
              <a:lvl6pPr marL="2514600" indent="-228600" algn="ctr" eaLnBrk="0" fontAlgn="base" hangingPunct="0">
                <a:spcBef>
                  <a:spcPct val="0"/>
                </a:spcBef>
                <a:spcAft>
                  <a:spcPct val="0"/>
                </a:spcAft>
                <a:defRPr sz="700">
                  <a:solidFill>
                    <a:schemeClr val="bg1"/>
                  </a:solidFill>
                  <a:latin typeface="Arial"/>
                </a:defRPr>
              </a:lvl6pPr>
              <a:lvl7pPr marL="2971800" indent="-228600" algn="ctr" eaLnBrk="0" fontAlgn="base" hangingPunct="0">
                <a:spcBef>
                  <a:spcPct val="0"/>
                </a:spcBef>
                <a:spcAft>
                  <a:spcPct val="0"/>
                </a:spcAft>
                <a:defRPr sz="700">
                  <a:solidFill>
                    <a:schemeClr val="bg1"/>
                  </a:solidFill>
                  <a:latin typeface="Arial"/>
                </a:defRPr>
              </a:lvl7pPr>
              <a:lvl8pPr marL="3429000" indent="-228600" algn="ctr" eaLnBrk="0" fontAlgn="base" hangingPunct="0">
                <a:spcBef>
                  <a:spcPct val="0"/>
                </a:spcBef>
                <a:spcAft>
                  <a:spcPct val="0"/>
                </a:spcAft>
                <a:defRPr sz="700">
                  <a:solidFill>
                    <a:schemeClr val="bg1"/>
                  </a:solidFill>
                  <a:latin typeface="Arial"/>
                </a:defRPr>
              </a:lvl8pPr>
              <a:lvl9pPr marL="3886200" indent="-228600" algn="ctr" eaLnBrk="0" fontAlgn="base" hangingPunct="0">
                <a:spcBef>
                  <a:spcPct val="0"/>
                </a:spcBef>
                <a:spcAft>
                  <a:spcPct val="0"/>
                </a:spcAft>
                <a:defRPr sz="700">
                  <a:solidFill>
                    <a:schemeClr val="bg1"/>
                  </a:solidFill>
                  <a:latin typeface="Arial"/>
                </a:defRPr>
              </a:lvl9pPr>
            </a:lstStyle>
            <a:p>
              <a:pPr rtl="0" eaLnBrk="1" hangingPunct="1">
                <a:spcBef>
                  <a:spcPct val="50000"/>
                </a:spcBef>
              </a:pPr>
              <a:r>
                <a:rPr lang="zh-Hans" sz="1100" b="0" i="0" u="none" strike="noStrike">
                  <a:solidFill>
                    <a:srgbClr val="000000"/>
                  </a:solidFill>
                  <a:highlight>
                    <a:srgbClr val="000000">
                      <a:alpha val="0"/>
                    </a:srgbClr>
                  </a:highlight>
                  <a:latin typeface="Simsun"/>
                  <a:ea typeface="Simsun"/>
                </a:rPr>
                <a:t>风险转移协议</a:t>
              </a:r>
            </a:p>
          </p:txBody>
        </p:sp>
        <p:sp>
          <p:nvSpPr>
            <p:cNvPr id="9" name="Text Box 17">
              <a:extLst>
                <a:ext uri="{FF2B5EF4-FFF2-40B4-BE49-F238E27FC236}">
                  <a16:creationId xmlns:a16="http://schemas.microsoft.com/office/drawing/2014/main" id="{806C37FC-72C2-497C-BBA2-728483DE1728}"/>
                </a:ext>
              </a:extLst>
            </p:cNvPr>
            <p:cNvSpPr txBox="1">
              <a:spLocks noChangeArrowheads="1"/>
            </p:cNvSpPr>
            <p:nvPr/>
          </p:nvSpPr>
          <p:spPr bwMode="auto">
            <a:xfrm>
              <a:off x="2214843" y="1801223"/>
              <a:ext cx="152832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lgn="ctr" eaLnBrk="0" hangingPunct="0">
                <a:defRPr sz="700">
                  <a:solidFill>
                    <a:schemeClr val="bg1"/>
                  </a:solidFill>
                  <a:latin typeface="Arial"/>
                </a:defRPr>
              </a:lvl1pPr>
              <a:lvl2pPr marL="742950" indent="-285750" algn="ctr" eaLnBrk="0" hangingPunct="0">
                <a:defRPr sz="700">
                  <a:solidFill>
                    <a:schemeClr val="bg1"/>
                  </a:solidFill>
                  <a:latin typeface="Arial"/>
                </a:defRPr>
              </a:lvl2pPr>
              <a:lvl3pPr marL="1143000" indent="-228600" algn="ctr" eaLnBrk="0" hangingPunct="0">
                <a:defRPr sz="700">
                  <a:solidFill>
                    <a:schemeClr val="bg1"/>
                  </a:solidFill>
                  <a:latin typeface="Arial"/>
                </a:defRPr>
              </a:lvl3pPr>
              <a:lvl4pPr marL="1600200" indent="-228600" algn="ctr" eaLnBrk="0" hangingPunct="0">
                <a:defRPr sz="700">
                  <a:solidFill>
                    <a:schemeClr val="bg1"/>
                  </a:solidFill>
                  <a:latin typeface="Arial"/>
                </a:defRPr>
              </a:lvl4pPr>
              <a:lvl5pPr marL="2057400" indent="-228600" algn="ctr" eaLnBrk="0" hangingPunct="0">
                <a:defRPr sz="700">
                  <a:solidFill>
                    <a:schemeClr val="bg1"/>
                  </a:solidFill>
                  <a:latin typeface="Arial"/>
                </a:defRPr>
              </a:lvl5pPr>
              <a:lvl6pPr marL="2514600" indent="-228600" algn="ctr" eaLnBrk="0" fontAlgn="base" hangingPunct="0">
                <a:spcBef>
                  <a:spcPct val="0"/>
                </a:spcBef>
                <a:spcAft>
                  <a:spcPct val="0"/>
                </a:spcAft>
                <a:defRPr sz="700">
                  <a:solidFill>
                    <a:schemeClr val="bg1"/>
                  </a:solidFill>
                  <a:latin typeface="Arial"/>
                </a:defRPr>
              </a:lvl6pPr>
              <a:lvl7pPr marL="2971800" indent="-228600" algn="ctr" eaLnBrk="0" fontAlgn="base" hangingPunct="0">
                <a:spcBef>
                  <a:spcPct val="0"/>
                </a:spcBef>
                <a:spcAft>
                  <a:spcPct val="0"/>
                </a:spcAft>
                <a:defRPr sz="700">
                  <a:solidFill>
                    <a:schemeClr val="bg1"/>
                  </a:solidFill>
                  <a:latin typeface="Arial"/>
                </a:defRPr>
              </a:lvl7pPr>
              <a:lvl8pPr marL="3429000" indent="-228600" algn="ctr" eaLnBrk="0" fontAlgn="base" hangingPunct="0">
                <a:spcBef>
                  <a:spcPct val="0"/>
                </a:spcBef>
                <a:spcAft>
                  <a:spcPct val="0"/>
                </a:spcAft>
                <a:defRPr sz="700">
                  <a:solidFill>
                    <a:schemeClr val="bg1"/>
                  </a:solidFill>
                  <a:latin typeface="Arial"/>
                </a:defRPr>
              </a:lvl8pPr>
              <a:lvl9pPr marL="3886200" indent="-228600" algn="ctr" eaLnBrk="0" fontAlgn="base" hangingPunct="0">
                <a:spcBef>
                  <a:spcPct val="0"/>
                </a:spcBef>
                <a:spcAft>
                  <a:spcPct val="0"/>
                </a:spcAft>
                <a:defRPr sz="700">
                  <a:solidFill>
                    <a:schemeClr val="bg1"/>
                  </a:solidFill>
                  <a:latin typeface="Arial"/>
                </a:defRPr>
              </a:lvl9pPr>
            </a:lstStyle>
            <a:p>
              <a:pPr rtl="0" eaLnBrk="1" hangingPunct="1"/>
              <a:r>
                <a:rPr lang="zh-Hans" sz="1100" b="0" i="0" u="none" strike="noStrike">
                  <a:solidFill>
                    <a:srgbClr val="000000"/>
                  </a:solidFill>
                  <a:highlight>
                    <a:srgbClr val="000000">
                      <a:alpha val="0"/>
                    </a:srgbClr>
                  </a:highlight>
                  <a:latin typeface="Simsun"/>
                  <a:ea typeface="Simsun"/>
                </a:rPr>
                <a:t>支付[X%]</a:t>
              </a:r>
            </a:p>
          </p:txBody>
        </p:sp>
        <p:sp>
          <p:nvSpPr>
            <p:cNvPr id="10" name="Line 27">
              <a:extLst>
                <a:ext uri="{FF2B5EF4-FFF2-40B4-BE49-F238E27FC236}">
                  <a16:creationId xmlns:a16="http://schemas.microsoft.com/office/drawing/2014/main" id="{26560DBC-1CB7-4071-9CA4-ED814926E3D8}"/>
                </a:ext>
              </a:extLst>
            </p:cNvPr>
            <p:cNvSpPr>
              <a:spLocks noChangeShapeType="1"/>
            </p:cNvSpPr>
            <p:nvPr/>
          </p:nvSpPr>
          <p:spPr bwMode="auto">
            <a:xfrm>
              <a:off x="2238584" y="2260890"/>
              <a:ext cx="1521237" cy="9255"/>
            </a:xfrm>
            <a:prstGeom prst="line">
              <a:avLst/>
            </a:prstGeom>
            <a:noFill/>
            <a:ln w="9525">
              <a:solidFill>
                <a:schemeClr val="tx1"/>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fr-FR" sz="2400"/>
            </a:p>
          </p:txBody>
        </p:sp>
        <p:sp>
          <p:nvSpPr>
            <p:cNvPr id="11" name="Text Box 3">
              <a:extLst>
                <a:ext uri="{FF2B5EF4-FFF2-40B4-BE49-F238E27FC236}">
                  <a16:creationId xmlns:a16="http://schemas.microsoft.com/office/drawing/2014/main" id="{0E7B39DC-3DD7-49DB-871C-2E5B0B97EB7E}"/>
                </a:ext>
              </a:extLst>
            </p:cNvPr>
            <p:cNvSpPr txBox="1">
              <a:spLocks noChangeArrowheads="1"/>
            </p:cNvSpPr>
            <p:nvPr/>
          </p:nvSpPr>
          <p:spPr bwMode="auto">
            <a:xfrm>
              <a:off x="5261944" y="2245625"/>
              <a:ext cx="160526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lgn="ctr" eaLnBrk="0" hangingPunct="0">
                <a:defRPr sz="700">
                  <a:solidFill>
                    <a:schemeClr val="bg1"/>
                  </a:solidFill>
                  <a:latin typeface="Arial"/>
                </a:defRPr>
              </a:lvl1pPr>
              <a:lvl2pPr marL="742950" indent="-285750" algn="ctr" eaLnBrk="0" hangingPunct="0">
                <a:defRPr sz="700">
                  <a:solidFill>
                    <a:schemeClr val="bg1"/>
                  </a:solidFill>
                  <a:latin typeface="Arial"/>
                </a:defRPr>
              </a:lvl2pPr>
              <a:lvl3pPr marL="1143000" indent="-228600" algn="ctr" eaLnBrk="0" hangingPunct="0">
                <a:defRPr sz="700">
                  <a:solidFill>
                    <a:schemeClr val="bg1"/>
                  </a:solidFill>
                  <a:latin typeface="Arial"/>
                </a:defRPr>
              </a:lvl3pPr>
              <a:lvl4pPr marL="1600200" indent="-228600" algn="ctr" eaLnBrk="0" hangingPunct="0">
                <a:defRPr sz="700">
                  <a:solidFill>
                    <a:schemeClr val="bg1"/>
                  </a:solidFill>
                  <a:latin typeface="Arial"/>
                </a:defRPr>
              </a:lvl4pPr>
              <a:lvl5pPr marL="2057400" indent="-228600" algn="ctr" eaLnBrk="0" hangingPunct="0">
                <a:defRPr sz="700">
                  <a:solidFill>
                    <a:schemeClr val="bg1"/>
                  </a:solidFill>
                  <a:latin typeface="Arial"/>
                </a:defRPr>
              </a:lvl5pPr>
              <a:lvl6pPr marL="2514600" indent="-228600" algn="ctr" eaLnBrk="0" fontAlgn="base" hangingPunct="0">
                <a:spcBef>
                  <a:spcPct val="0"/>
                </a:spcBef>
                <a:spcAft>
                  <a:spcPct val="0"/>
                </a:spcAft>
                <a:defRPr sz="700">
                  <a:solidFill>
                    <a:schemeClr val="bg1"/>
                  </a:solidFill>
                  <a:latin typeface="Arial"/>
                </a:defRPr>
              </a:lvl6pPr>
              <a:lvl7pPr marL="2971800" indent="-228600" algn="ctr" eaLnBrk="0" fontAlgn="base" hangingPunct="0">
                <a:spcBef>
                  <a:spcPct val="0"/>
                </a:spcBef>
                <a:spcAft>
                  <a:spcPct val="0"/>
                </a:spcAft>
                <a:defRPr sz="700">
                  <a:solidFill>
                    <a:schemeClr val="bg1"/>
                  </a:solidFill>
                  <a:latin typeface="Arial"/>
                </a:defRPr>
              </a:lvl7pPr>
              <a:lvl8pPr marL="3429000" indent="-228600" algn="ctr" eaLnBrk="0" fontAlgn="base" hangingPunct="0">
                <a:spcBef>
                  <a:spcPct val="0"/>
                </a:spcBef>
                <a:spcAft>
                  <a:spcPct val="0"/>
                </a:spcAft>
                <a:defRPr sz="700">
                  <a:solidFill>
                    <a:schemeClr val="bg1"/>
                  </a:solidFill>
                  <a:latin typeface="Arial"/>
                </a:defRPr>
              </a:lvl8pPr>
              <a:lvl9pPr marL="3886200" indent="-228600" algn="ctr" eaLnBrk="0" fontAlgn="base" hangingPunct="0">
                <a:spcBef>
                  <a:spcPct val="0"/>
                </a:spcBef>
                <a:spcAft>
                  <a:spcPct val="0"/>
                </a:spcAft>
                <a:defRPr sz="700">
                  <a:solidFill>
                    <a:schemeClr val="bg1"/>
                  </a:solidFill>
                  <a:latin typeface="Arial"/>
                </a:defRPr>
              </a:lvl9pPr>
            </a:lstStyle>
            <a:p>
              <a:pPr rtl="0" eaLnBrk="1" hangingPunct="1">
                <a:spcBef>
                  <a:spcPct val="50000"/>
                </a:spcBef>
              </a:pPr>
              <a:r>
                <a:rPr lang="zh-Hans" sz="1100" b="0" i="0" u="none" strike="noStrike">
                  <a:solidFill>
                    <a:srgbClr val="000000"/>
                  </a:solidFill>
                  <a:highlight>
                    <a:srgbClr val="000000">
                      <a:alpha val="0"/>
                    </a:srgbClr>
                  </a:highlight>
                  <a:latin typeface="Simsun"/>
                  <a:ea typeface="Simsun"/>
                </a:rPr>
                <a:t>收益</a:t>
              </a:r>
            </a:p>
          </p:txBody>
        </p:sp>
        <p:sp>
          <p:nvSpPr>
            <p:cNvPr id="12" name="Text Box 18">
              <a:extLst>
                <a:ext uri="{FF2B5EF4-FFF2-40B4-BE49-F238E27FC236}">
                  <a16:creationId xmlns:a16="http://schemas.microsoft.com/office/drawing/2014/main" id="{B2CD0E1B-8EF4-4AFF-B786-68B09F61E858}"/>
                </a:ext>
              </a:extLst>
            </p:cNvPr>
            <p:cNvSpPr txBox="1">
              <a:spLocks noChangeArrowheads="1"/>
            </p:cNvSpPr>
            <p:nvPr/>
          </p:nvSpPr>
          <p:spPr bwMode="auto">
            <a:xfrm>
              <a:off x="5188798" y="1791866"/>
              <a:ext cx="18121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lgn="ctr" eaLnBrk="0" hangingPunct="0">
                <a:defRPr sz="700">
                  <a:solidFill>
                    <a:schemeClr val="bg1"/>
                  </a:solidFill>
                  <a:latin typeface="Arial"/>
                </a:defRPr>
              </a:lvl1pPr>
              <a:lvl2pPr marL="742950" indent="-285750" algn="ctr" eaLnBrk="0" hangingPunct="0">
                <a:defRPr sz="700">
                  <a:solidFill>
                    <a:schemeClr val="bg1"/>
                  </a:solidFill>
                  <a:latin typeface="Arial"/>
                </a:defRPr>
              </a:lvl2pPr>
              <a:lvl3pPr marL="1143000" indent="-228600" algn="ctr" eaLnBrk="0" hangingPunct="0">
                <a:defRPr sz="700">
                  <a:solidFill>
                    <a:schemeClr val="bg1"/>
                  </a:solidFill>
                  <a:latin typeface="Arial"/>
                </a:defRPr>
              </a:lvl3pPr>
              <a:lvl4pPr marL="1600200" indent="-228600" algn="ctr" eaLnBrk="0" hangingPunct="0">
                <a:defRPr sz="700">
                  <a:solidFill>
                    <a:schemeClr val="bg1"/>
                  </a:solidFill>
                  <a:latin typeface="Arial"/>
                </a:defRPr>
              </a:lvl4pPr>
              <a:lvl5pPr marL="2057400" indent="-228600" algn="ctr" eaLnBrk="0" hangingPunct="0">
                <a:defRPr sz="700">
                  <a:solidFill>
                    <a:schemeClr val="bg1"/>
                  </a:solidFill>
                  <a:latin typeface="Arial"/>
                </a:defRPr>
              </a:lvl5pPr>
              <a:lvl6pPr marL="2514600" indent="-228600" algn="ctr" eaLnBrk="0" fontAlgn="base" hangingPunct="0">
                <a:spcBef>
                  <a:spcPct val="0"/>
                </a:spcBef>
                <a:spcAft>
                  <a:spcPct val="0"/>
                </a:spcAft>
                <a:defRPr sz="700">
                  <a:solidFill>
                    <a:schemeClr val="bg1"/>
                  </a:solidFill>
                  <a:latin typeface="Arial"/>
                </a:defRPr>
              </a:lvl6pPr>
              <a:lvl7pPr marL="2971800" indent="-228600" algn="ctr" eaLnBrk="0" fontAlgn="base" hangingPunct="0">
                <a:spcBef>
                  <a:spcPct val="0"/>
                </a:spcBef>
                <a:spcAft>
                  <a:spcPct val="0"/>
                </a:spcAft>
                <a:defRPr sz="700">
                  <a:solidFill>
                    <a:schemeClr val="bg1"/>
                  </a:solidFill>
                  <a:latin typeface="Arial"/>
                </a:defRPr>
              </a:lvl7pPr>
              <a:lvl8pPr marL="3429000" indent="-228600" algn="ctr" eaLnBrk="0" fontAlgn="base" hangingPunct="0">
                <a:spcBef>
                  <a:spcPct val="0"/>
                </a:spcBef>
                <a:spcAft>
                  <a:spcPct val="0"/>
                </a:spcAft>
                <a:defRPr sz="700">
                  <a:solidFill>
                    <a:schemeClr val="bg1"/>
                  </a:solidFill>
                  <a:latin typeface="Arial"/>
                </a:defRPr>
              </a:lvl8pPr>
              <a:lvl9pPr marL="3886200" indent="-228600" algn="ctr" eaLnBrk="0" fontAlgn="base" hangingPunct="0">
                <a:spcBef>
                  <a:spcPct val="0"/>
                </a:spcBef>
                <a:spcAft>
                  <a:spcPct val="0"/>
                </a:spcAft>
                <a:defRPr sz="700">
                  <a:solidFill>
                    <a:schemeClr val="bg1"/>
                  </a:solidFill>
                  <a:latin typeface="Arial"/>
                </a:defRPr>
              </a:lvl9pPr>
            </a:lstStyle>
            <a:p>
              <a:pPr rtl="0" eaLnBrk="1" hangingPunct="1">
                <a:spcBef>
                  <a:spcPct val="50000"/>
                </a:spcBef>
              </a:pPr>
              <a:r>
                <a:rPr lang="zh-Hans" sz="1100" b="0" i="0" u="none" strike="noStrike">
                  <a:solidFill>
                    <a:srgbClr val="000000"/>
                  </a:solidFill>
                  <a:highlight>
                    <a:srgbClr val="000000">
                      <a:alpha val="0"/>
                    </a:srgbClr>
                  </a:highlight>
                  <a:latin typeface="Simsun"/>
                  <a:ea typeface="Simsun"/>
                </a:rPr>
                <a:t>亚行资金利率+[X%]</a:t>
              </a:r>
            </a:p>
          </p:txBody>
        </p:sp>
        <p:sp>
          <p:nvSpPr>
            <p:cNvPr id="13" name="Rectangle 6">
              <a:extLst>
                <a:ext uri="{FF2B5EF4-FFF2-40B4-BE49-F238E27FC236}">
                  <a16:creationId xmlns:a16="http://schemas.microsoft.com/office/drawing/2014/main" id="{3B7923CF-3B04-4B8A-A217-5AD795171C07}"/>
                </a:ext>
              </a:extLst>
            </p:cNvPr>
            <p:cNvSpPr>
              <a:spLocks noChangeArrowheads="1"/>
            </p:cNvSpPr>
            <p:nvPr/>
          </p:nvSpPr>
          <p:spPr bwMode="auto">
            <a:xfrm>
              <a:off x="3766903" y="1549978"/>
              <a:ext cx="1471301" cy="867607"/>
            </a:xfrm>
            <a:prstGeom prst="rect">
              <a:avLst/>
            </a:prstGeom>
            <a:noFill/>
            <a:ln w="9525" algn="ctr">
              <a:solidFill>
                <a:schemeClr val="tx1"/>
              </a:solidFill>
              <a:miter lim="800000"/>
            </a:ln>
            <a:effectLst/>
          </p:spPr>
          <p:txBody>
            <a:bodyPr wrap="square" anchor="ctr">
              <a:noAutofit/>
            </a:bodyPr>
            <a:lstStyle/>
            <a:p>
              <a:pPr algn="ctr"/>
              <a:endParaRPr lang="en-US" sz="1400"/>
            </a:p>
          </p:txBody>
        </p:sp>
        <p:sp>
          <p:nvSpPr>
            <p:cNvPr id="14" name="Text Box 4">
              <a:extLst>
                <a:ext uri="{FF2B5EF4-FFF2-40B4-BE49-F238E27FC236}">
                  <a16:creationId xmlns:a16="http://schemas.microsoft.com/office/drawing/2014/main" id="{A682CF3C-0C16-46F1-BC11-FE3CC7EEFE41}"/>
                </a:ext>
              </a:extLst>
            </p:cNvPr>
            <p:cNvSpPr txBox="1">
              <a:spLocks noChangeArrowheads="1"/>
            </p:cNvSpPr>
            <p:nvPr/>
          </p:nvSpPr>
          <p:spPr bwMode="auto">
            <a:xfrm>
              <a:off x="5292242" y="1428014"/>
              <a:ext cx="151851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lgn="ctr" eaLnBrk="0" hangingPunct="0">
                <a:defRPr sz="700">
                  <a:solidFill>
                    <a:schemeClr val="bg1"/>
                  </a:solidFill>
                  <a:latin typeface="Arial"/>
                </a:defRPr>
              </a:lvl1pPr>
              <a:lvl2pPr marL="742950" indent="-285750" algn="ctr" eaLnBrk="0" hangingPunct="0">
                <a:defRPr sz="700">
                  <a:solidFill>
                    <a:schemeClr val="bg1"/>
                  </a:solidFill>
                  <a:latin typeface="Arial"/>
                </a:defRPr>
              </a:lvl2pPr>
              <a:lvl3pPr marL="1143000" indent="-228600" algn="ctr" eaLnBrk="0" hangingPunct="0">
                <a:defRPr sz="700">
                  <a:solidFill>
                    <a:schemeClr val="bg1"/>
                  </a:solidFill>
                  <a:latin typeface="Arial"/>
                </a:defRPr>
              </a:lvl3pPr>
              <a:lvl4pPr marL="1600200" indent="-228600" algn="ctr" eaLnBrk="0" hangingPunct="0">
                <a:defRPr sz="700">
                  <a:solidFill>
                    <a:schemeClr val="bg1"/>
                  </a:solidFill>
                  <a:latin typeface="Arial"/>
                </a:defRPr>
              </a:lvl4pPr>
              <a:lvl5pPr marL="2057400" indent="-228600" algn="ctr" eaLnBrk="0" hangingPunct="0">
                <a:defRPr sz="700">
                  <a:solidFill>
                    <a:schemeClr val="bg1"/>
                  </a:solidFill>
                  <a:latin typeface="Arial"/>
                </a:defRPr>
              </a:lvl5pPr>
              <a:lvl6pPr marL="2514600" indent="-228600" algn="ctr" eaLnBrk="0" fontAlgn="base" hangingPunct="0">
                <a:spcBef>
                  <a:spcPct val="0"/>
                </a:spcBef>
                <a:spcAft>
                  <a:spcPct val="0"/>
                </a:spcAft>
                <a:defRPr sz="700">
                  <a:solidFill>
                    <a:schemeClr val="bg1"/>
                  </a:solidFill>
                  <a:latin typeface="Arial"/>
                </a:defRPr>
              </a:lvl6pPr>
              <a:lvl7pPr marL="2971800" indent="-228600" algn="ctr" eaLnBrk="0" fontAlgn="base" hangingPunct="0">
                <a:spcBef>
                  <a:spcPct val="0"/>
                </a:spcBef>
                <a:spcAft>
                  <a:spcPct val="0"/>
                </a:spcAft>
                <a:defRPr sz="700">
                  <a:solidFill>
                    <a:schemeClr val="bg1"/>
                  </a:solidFill>
                  <a:latin typeface="Arial"/>
                </a:defRPr>
              </a:lvl7pPr>
              <a:lvl8pPr marL="3429000" indent="-228600" algn="ctr" eaLnBrk="0" fontAlgn="base" hangingPunct="0">
                <a:spcBef>
                  <a:spcPct val="0"/>
                </a:spcBef>
                <a:spcAft>
                  <a:spcPct val="0"/>
                </a:spcAft>
                <a:defRPr sz="700">
                  <a:solidFill>
                    <a:schemeClr val="bg1"/>
                  </a:solidFill>
                  <a:latin typeface="Arial"/>
                </a:defRPr>
              </a:lvl8pPr>
              <a:lvl9pPr marL="3886200" indent="-228600" algn="ctr" eaLnBrk="0" fontAlgn="base" hangingPunct="0">
                <a:spcBef>
                  <a:spcPct val="0"/>
                </a:spcBef>
                <a:spcAft>
                  <a:spcPct val="0"/>
                </a:spcAft>
                <a:defRPr sz="700">
                  <a:solidFill>
                    <a:schemeClr val="bg1"/>
                  </a:solidFill>
                  <a:latin typeface="Arial"/>
                </a:defRPr>
              </a:lvl9pPr>
            </a:lstStyle>
            <a:p>
              <a:pPr rtl="0" eaLnBrk="1" hangingPunct="1">
                <a:spcBef>
                  <a:spcPct val="50000"/>
                </a:spcBef>
              </a:pPr>
              <a:r>
                <a:rPr lang="zh-Hans" sz="1100" b="0" i="0" u="none" strike="noStrike">
                  <a:solidFill>
                    <a:srgbClr val="000000"/>
                  </a:solidFill>
                  <a:highlight>
                    <a:srgbClr val="000000">
                      <a:alpha val="0"/>
                    </a:srgbClr>
                  </a:highlight>
                  <a:latin typeface="Simsun"/>
                  <a:ea typeface="Simsun"/>
                </a:rPr>
                <a:t>救灾债券</a:t>
              </a:r>
            </a:p>
          </p:txBody>
        </p:sp>
        <p:sp>
          <p:nvSpPr>
            <p:cNvPr id="15" name="Line 27">
              <a:extLst>
                <a:ext uri="{FF2B5EF4-FFF2-40B4-BE49-F238E27FC236}">
                  <a16:creationId xmlns:a16="http://schemas.microsoft.com/office/drawing/2014/main" id="{7484F8F5-131A-46B5-82A8-27352E32459C}"/>
                </a:ext>
              </a:extLst>
            </p:cNvPr>
            <p:cNvSpPr>
              <a:spLocks noChangeShapeType="1"/>
            </p:cNvSpPr>
            <p:nvPr/>
          </p:nvSpPr>
          <p:spPr bwMode="auto">
            <a:xfrm rot="10800000">
              <a:off x="2238584" y="2043248"/>
              <a:ext cx="1521237" cy="9255"/>
            </a:xfrm>
            <a:prstGeom prst="line">
              <a:avLst/>
            </a:prstGeom>
            <a:noFill/>
            <a:ln w="9525">
              <a:solidFill>
                <a:schemeClr val="tx1"/>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fr-FR" sz="2400"/>
            </a:p>
          </p:txBody>
        </p:sp>
        <p:sp>
          <p:nvSpPr>
            <p:cNvPr id="16" name="Rectangle 6">
              <a:extLst>
                <a:ext uri="{FF2B5EF4-FFF2-40B4-BE49-F238E27FC236}">
                  <a16:creationId xmlns:a16="http://schemas.microsoft.com/office/drawing/2014/main" id="{F9FD6140-BFD0-4553-894B-CF3857F0A08A}"/>
                </a:ext>
              </a:extLst>
            </p:cNvPr>
            <p:cNvSpPr>
              <a:spLocks noChangeArrowheads="1"/>
            </p:cNvSpPr>
            <p:nvPr/>
          </p:nvSpPr>
          <p:spPr bwMode="auto">
            <a:xfrm>
              <a:off x="6834499" y="1549978"/>
              <a:ext cx="1471301" cy="867607"/>
            </a:xfrm>
            <a:prstGeom prst="rect">
              <a:avLst/>
            </a:prstGeom>
            <a:solidFill>
              <a:schemeClr val="accent1"/>
            </a:solidFill>
            <a:ln w="9525" algn="ctr">
              <a:solidFill>
                <a:schemeClr val="tx1"/>
              </a:solidFill>
              <a:miter lim="800000"/>
            </a:ln>
            <a:effectLst/>
          </p:spPr>
          <p:txBody>
            <a:bodyPr wrap="square" anchor="ctr">
              <a:noAutofit/>
            </a:bodyPr>
            <a:lstStyle/>
            <a:p>
              <a:pPr algn="ctr" rtl="0"/>
              <a:r>
                <a:rPr lang="zh-Hans" sz="1200" b="1" i="0" u="none" strike="noStrike">
                  <a:solidFill>
                    <a:srgbClr val="FFFFFF"/>
                  </a:solidFill>
                  <a:highlight>
                    <a:srgbClr val="000000">
                      <a:alpha val="0"/>
                    </a:srgbClr>
                  </a:highlight>
                  <a:latin typeface="Simsun"/>
                  <a:ea typeface="Simsun"/>
                </a:rPr>
                <a:t>投资者</a:t>
              </a:r>
            </a:p>
          </p:txBody>
        </p:sp>
        <p:sp>
          <p:nvSpPr>
            <p:cNvPr id="17" name="Line 27">
              <a:extLst>
                <a:ext uri="{FF2B5EF4-FFF2-40B4-BE49-F238E27FC236}">
                  <a16:creationId xmlns:a16="http://schemas.microsoft.com/office/drawing/2014/main" id="{0E9B713C-2AD9-47E4-B463-13DEF82DD783}"/>
                </a:ext>
              </a:extLst>
            </p:cNvPr>
            <p:cNvSpPr>
              <a:spLocks noChangeShapeType="1"/>
            </p:cNvSpPr>
            <p:nvPr/>
          </p:nvSpPr>
          <p:spPr bwMode="auto">
            <a:xfrm>
              <a:off x="5275676" y="2260890"/>
              <a:ext cx="1521237" cy="9255"/>
            </a:xfrm>
            <a:prstGeom prst="line">
              <a:avLst/>
            </a:prstGeom>
            <a:noFill/>
            <a:ln w="9525">
              <a:solidFill>
                <a:schemeClr val="tx1"/>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fr-FR" sz="2400"/>
            </a:p>
          </p:txBody>
        </p:sp>
        <p:sp>
          <p:nvSpPr>
            <p:cNvPr id="18" name="Line 13">
              <a:extLst>
                <a:ext uri="{FF2B5EF4-FFF2-40B4-BE49-F238E27FC236}">
                  <a16:creationId xmlns:a16="http://schemas.microsoft.com/office/drawing/2014/main" id="{01AF66E1-9BE5-44D6-818B-1DCAD4679CDB}"/>
                </a:ext>
              </a:extLst>
            </p:cNvPr>
            <p:cNvSpPr>
              <a:spLocks noChangeShapeType="1"/>
            </p:cNvSpPr>
            <p:nvPr/>
          </p:nvSpPr>
          <p:spPr bwMode="auto">
            <a:xfrm flipV="1">
              <a:off x="5281082" y="1705013"/>
              <a:ext cx="1521237" cy="0"/>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fr-FR" sz="2400"/>
            </a:p>
          </p:txBody>
        </p:sp>
        <p:sp>
          <p:nvSpPr>
            <p:cNvPr id="19" name="Line 27">
              <a:extLst>
                <a:ext uri="{FF2B5EF4-FFF2-40B4-BE49-F238E27FC236}">
                  <a16:creationId xmlns:a16="http://schemas.microsoft.com/office/drawing/2014/main" id="{F3BE8B15-0183-4964-BF52-79105DC2DB4C}"/>
                </a:ext>
              </a:extLst>
            </p:cNvPr>
            <p:cNvSpPr>
              <a:spLocks noChangeShapeType="1"/>
            </p:cNvSpPr>
            <p:nvPr/>
          </p:nvSpPr>
          <p:spPr bwMode="auto">
            <a:xfrm rot="10800000">
              <a:off x="5275676" y="2043248"/>
              <a:ext cx="1521237" cy="9255"/>
            </a:xfrm>
            <a:prstGeom prst="line">
              <a:avLst/>
            </a:prstGeom>
            <a:noFill/>
            <a:ln w="9525">
              <a:solidFill>
                <a:schemeClr val="tx1"/>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fr-FR" sz="2400"/>
            </a:p>
          </p:txBody>
        </p:sp>
        <p:sp>
          <p:nvSpPr>
            <p:cNvPr id="20" name="Line 13">
              <a:extLst>
                <a:ext uri="{FF2B5EF4-FFF2-40B4-BE49-F238E27FC236}">
                  <a16:creationId xmlns:a16="http://schemas.microsoft.com/office/drawing/2014/main" id="{C6A20BA3-A36F-4CF0-9282-0846322A5CFD}"/>
                </a:ext>
              </a:extLst>
            </p:cNvPr>
            <p:cNvSpPr>
              <a:spLocks noChangeShapeType="1"/>
            </p:cNvSpPr>
            <p:nvPr/>
          </p:nvSpPr>
          <p:spPr bwMode="auto">
            <a:xfrm flipV="1">
              <a:off x="2238583" y="1705013"/>
              <a:ext cx="1521237" cy="0"/>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fr-FR" sz="2400"/>
            </a:p>
          </p:txBody>
        </p:sp>
        <p:sp>
          <p:nvSpPr>
            <p:cNvPr id="21" name="Rectangle 6">
              <a:extLst>
                <a:ext uri="{FF2B5EF4-FFF2-40B4-BE49-F238E27FC236}">
                  <a16:creationId xmlns:a16="http://schemas.microsoft.com/office/drawing/2014/main" id="{5D56931D-5B1B-46D8-B979-BA8EF04BF146}"/>
                </a:ext>
              </a:extLst>
            </p:cNvPr>
            <p:cNvSpPr>
              <a:spLocks noChangeArrowheads="1"/>
            </p:cNvSpPr>
            <p:nvPr/>
          </p:nvSpPr>
          <p:spPr bwMode="auto">
            <a:xfrm>
              <a:off x="760285" y="1549978"/>
              <a:ext cx="1471301" cy="867607"/>
            </a:xfrm>
            <a:prstGeom prst="rect">
              <a:avLst/>
            </a:prstGeom>
            <a:noFill/>
            <a:ln w="9525" algn="ctr">
              <a:solidFill>
                <a:schemeClr val="tx1"/>
              </a:solidFill>
              <a:miter lim="800000"/>
            </a:ln>
            <a:effectLst/>
          </p:spPr>
          <p:txBody>
            <a:bodyPr wrap="square" anchor="ctr">
              <a:noAutofit/>
            </a:bodyPr>
            <a:lstStyle/>
            <a:p>
              <a:pPr algn="ctr"/>
              <a:endParaRPr lang="en-US" sz="1400"/>
            </a:p>
            <a:p>
              <a:pPr algn="ctr"/>
              <a:endParaRPr lang="en-US" sz="1400"/>
            </a:p>
            <a:p>
              <a:pPr algn="ctr" rtl="0"/>
              <a:r>
                <a:rPr lang="zh-Hans" sz="1400" b="0" i="0" u="none" strike="noStrike">
                  <a:highlight>
                    <a:srgbClr val="000000">
                      <a:alpha val="0"/>
                    </a:srgbClr>
                  </a:highlight>
                  <a:latin typeface="Simsun"/>
                  <a:ea typeface="Simsun"/>
                </a:rPr>
                <a:t>选定的CAREC成员国</a:t>
              </a:r>
            </a:p>
          </p:txBody>
        </p:sp>
        <p:pic>
          <p:nvPicPr>
            <p:cNvPr id="22" name="Picture 2">
              <a:extLst>
                <a:ext uri="{FF2B5EF4-FFF2-40B4-BE49-F238E27FC236}">
                  <a16:creationId xmlns:a16="http://schemas.microsoft.com/office/drawing/2014/main" id="{E6A4A73B-B6C1-4C44-B89D-02D86B3D1F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20801" y="1577847"/>
              <a:ext cx="811868" cy="8118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AREC Program">
              <a:extLst>
                <a:ext uri="{FF2B5EF4-FFF2-40B4-BE49-F238E27FC236}">
                  <a16:creationId xmlns:a16="http://schemas.microsoft.com/office/drawing/2014/main" id="{684A4F10-1D69-4AA3-B642-84105AE09A6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4774" y="1609858"/>
              <a:ext cx="482321" cy="3640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54638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13D0B-8370-4625-8300-B0304A6E54F8}"/>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触发类型</a:t>
            </a:r>
          </a:p>
        </p:txBody>
      </p:sp>
      <p:sp>
        <p:nvSpPr>
          <p:cNvPr id="3" name="Text Placeholder 2">
            <a:extLst>
              <a:ext uri="{FF2B5EF4-FFF2-40B4-BE49-F238E27FC236}">
                <a16:creationId xmlns:a16="http://schemas.microsoft.com/office/drawing/2014/main" id="{B4902A55-C8D3-4B63-B9E5-572F77AEAB02}"/>
              </a:ext>
            </a:extLst>
          </p:cNvPr>
          <p:cNvSpPr>
            <a:spLocks noGrp="1"/>
          </p:cNvSpPr>
          <p:nvPr>
            <p:ph type="body" sz="quarter" idx="13"/>
          </p:nvPr>
        </p:nvSpPr>
        <p:spPr/>
        <p:txBody>
          <a:bodyPr>
            <a:noAutofit/>
          </a:bodyPr>
          <a:lstStyle/>
          <a:p>
            <a:endParaRPr lang="en-GB"/>
          </a:p>
        </p:txBody>
      </p:sp>
      <p:sp>
        <p:nvSpPr>
          <p:cNvPr id="4" name="Content Placeholder 3">
            <a:extLst>
              <a:ext uri="{FF2B5EF4-FFF2-40B4-BE49-F238E27FC236}">
                <a16:creationId xmlns:a16="http://schemas.microsoft.com/office/drawing/2014/main" id="{EE291127-622B-4D57-AA71-64A58445CD3F}"/>
              </a:ext>
            </a:extLst>
          </p:cNvPr>
          <p:cNvSpPr>
            <a:spLocks noGrp="1"/>
          </p:cNvSpPr>
          <p:nvPr>
            <p:ph idx="1"/>
          </p:nvPr>
        </p:nvSpPr>
        <p:spPr>
          <a:xfrm>
            <a:off x="457200" y="1477593"/>
            <a:ext cx="3043036" cy="4422788"/>
          </a:xfrm>
        </p:spPr>
        <p:txBody>
          <a:bodyPr vert="horz" lIns="0" tIns="0" rIns="0" bIns="0" rtlCol="0" anchor="t">
            <a:noAutofit/>
          </a:bodyPr>
          <a:lstStyle/>
          <a:p>
            <a:pPr marL="285750" indent="-285750" rtl="0">
              <a:buClr>
                <a:schemeClr val="accent1"/>
              </a:buClr>
              <a:buSzPct val="125000"/>
              <a:buFont typeface="Wingdings" pitchFamily="2" charset="2"/>
              <a:buChar char="§"/>
            </a:pPr>
            <a:r>
              <a:rPr lang="zh-Hans" sz="1600" b="0" i="0" u="none" strike="noStrike" dirty="0">
                <a:highlight>
                  <a:srgbClr val="000000">
                    <a:alpha val="0"/>
                  </a:srgbClr>
                </a:highlight>
                <a:latin typeface="Simsun"/>
                <a:ea typeface="Simsun"/>
                <a:cs typeface="Arial"/>
              </a:rPr>
              <a:t>猫债触发机制规定了将本金释放给发起人的条件(即赔付)。</a:t>
            </a:r>
            <a:endParaRPr lang="en-GB" sz="1600" b="0" dirty="0">
              <a:latin typeface="Arial"/>
              <a:cs typeface="Arial"/>
            </a:endParaRPr>
          </a:p>
          <a:p>
            <a:pPr marL="285750" indent="-285750" rtl="0">
              <a:buClr>
                <a:schemeClr val="accent1"/>
              </a:buClr>
              <a:buSzPct val="125000"/>
              <a:buFont typeface="Wingdings" pitchFamily="2" charset="2"/>
              <a:buChar char="§"/>
            </a:pPr>
            <a:r>
              <a:rPr lang="zh-Hans" sz="1600" b="0" i="0" u="none" strike="noStrike" dirty="0">
                <a:highlight>
                  <a:srgbClr val="000000">
                    <a:alpha val="0"/>
                  </a:srgbClr>
                </a:highlight>
                <a:latin typeface="Simsun"/>
                <a:ea typeface="Simsun"/>
              </a:rPr>
              <a:t>损失填补型触发机制提供了更全面的保护，但它们无法与参数化产品提供的快速赔付相提并论，后者的形式多种多样。</a:t>
            </a:r>
            <a:endParaRPr lang="en-GB" sz="1600" b="0" dirty="0">
              <a:cs typeface="Arial"/>
            </a:endParaRPr>
          </a:p>
          <a:p>
            <a:pPr marL="285750" indent="-285750" rtl="0">
              <a:buClr>
                <a:schemeClr val="accent1"/>
              </a:buClr>
              <a:buSzPct val="125000"/>
              <a:buFont typeface="Wingdings" pitchFamily="2" charset="2"/>
              <a:buChar char="§"/>
            </a:pPr>
            <a:r>
              <a:rPr lang="zh-Hans" sz="1600" b="0" i="0" u="none" strike="noStrike" dirty="0">
                <a:highlight>
                  <a:srgbClr val="000000">
                    <a:alpha val="0"/>
                  </a:srgbClr>
                </a:highlight>
                <a:latin typeface="Simsun"/>
                <a:ea typeface="Simsun"/>
              </a:rPr>
              <a:t>最简单的（纯参数化）触发机制透明度最高，但潜在的基础风险也更大</a:t>
            </a:r>
            <a:endParaRPr lang="en-GB" sz="1600" b="0" dirty="0">
              <a:cs typeface="Arial"/>
            </a:endParaRPr>
          </a:p>
          <a:p>
            <a:pPr marL="285750" indent="-285750" rtl="0">
              <a:buClr>
                <a:schemeClr val="accent1"/>
              </a:buClr>
              <a:buSzPct val="125000"/>
              <a:buFont typeface="Wingdings" pitchFamily="2" charset="2"/>
              <a:buChar char="§"/>
            </a:pPr>
            <a:r>
              <a:rPr lang="zh-Hans" sz="1600" b="0" i="0" u="none" strike="noStrike" dirty="0">
                <a:highlight>
                  <a:srgbClr val="000000">
                    <a:alpha val="0"/>
                  </a:srgbClr>
                </a:highlight>
                <a:latin typeface="Simsun"/>
                <a:ea typeface="Simsun"/>
                <a:cs typeface="Arial"/>
              </a:rPr>
              <a:t>模拟损失触发机制可以减少基础风险，但它的复杂性高，透明度低，因此更有可能产生 "政治基础风险"。</a:t>
            </a:r>
          </a:p>
          <a:p>
            <a:pPr marL="285750" indent="-285750" rtl="0">
              <a:buClr>
                <a:schemeClr val="accent1"/>
              </a:buClr>
              <a:buSzPct val="125000"/>
              <a:buFont typeface="Wingdings" pitchFamily="2" charset="2"/>
              <a:buChar char="§"/>
            </a:pPr>
            <a:r>
              <a:rPr lang="zh-Hans" sz="1600" b="0" i="0" u="none" strike="noStrike" dirty="0">
                <a:highlight>
                  <a:srgbClr val="000000">
                    <a:alpha val="0"/>
                  </a:srgbClr>
                </a:highlight>
                <a:latin typeface="Simsun"/>
                <a:ea typeface="Simsun"/>
              </a:rPr>
              <a:t>参数化指数触发机制有一定的透明度，实际风险和政治基础风险较低，因此可能是最佳的解决方案。</a:t>
            </a:r>
            <a:endParaRPr lang="en-GB" sz="1600" b="0" dirty="0">
              <a:cs typeface="Arial"/>
            </a:endParaRPr>
          </a:p>
        </p:txBody>
      </p:sp>
      <p:sp>
        <p:nvSpPr>
          <p:cNvPr id="5" name="Slide Number Placeholder 4">
            <a:extLst>
              <a:ext uri="{FF2B5EF4-FFF2-40B4-BE49-F238E27FC236}">
                <a16:creationId xmlns:a16="http://schemas.microsoft.com/office/drawing/2014/main" id="{94BB853E-8701-44AE-8CBE-B5C95E1A7515}"/>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9</a:t>
            </a:r>
            <a:endParaRPr lang="en-US"/>
          </a:p>
        </p:txBody>
      </p:sp>
      <p:grpSp>
        <p:nvGrpSpPr>
          <p:cNvPr id="6" name="Group 1">
            <a:extLst>
              <a:ext uri="{FF2B5EF4-FFF2-40B4-BE49-F238E27FC236}">
                <a16:creationId xmlns:a16="http://schemas.microsoft.com/office/drawing/2014/main" id="{DD9596CF-CE8D-4DC5-8E68-1C8B48A1D731}"/>
              </a:ext>
            </a:extLst>
          </p:cNvPr>
          <p:cNvGrpSpPr/>
          <p:nvPr/>
        </p:nvGrpSpPr>
        <p:grpSpPr>
          <a:xfrm>
            <a:off x="3500236" y="1605337"/>
            <a:ext cx="5326105" cy="4292004"/>
            <a:chOff x="4823960" y="3449638"/>
            <a:chExt cx="3958090" cy="2724132"/>
          </a:xfrm>
        </p:grpSpPr>
        <p:sp>
          <p:nvSpPr>
            <p:cNvPr id="7" name="Freeform 9">
              <a:extLst>
                <a:ext uri="{FF2B5EF4-FFF2-40B4-BE49-F238E27FC236}">
                  <a16:creationId xmlns:a16="http://schemas.microsoft.com/office/drawing/2014/main" id="{10ACDDE4-C7BE-4F62-8BA9-8B37629A1F48}"/>
                </a:ext>
              </a:extLst>
            </p:cNvPr>
            <p:cNvSpPr>
              <a:spLocks noEditPoints="1"/>
            </p:cNvSpPr>
            <p:nvPr/>
          </p:nvSpPr>
          <p:spPr bwMode="auto">
            <a:xfrm>
              <a:off x="5130807" y="5678488"/>
              <a:ext cx="3651243" cy="73233"/>
            </a:xfrm>
            <a:custGeom>
              <a:avLst/>
              <a:gdLst>
                <a:gd name="T0" fmla="*/ 0 w 3185"/>
                <a:gd name="T1" fmla="*/ 2147483647 h 46"/>
                <a:gd name="T2" fmla="*/ 2147483647 w 3185"/>
                <a:gd name="T3" fmla="*/ 2147483647 h 46"/>
                <a:gd name="T4" fmla="*/ 2147483647 w 3185"/>
                <a:gd name="T5" fmla="*/ 2147483647 h 46"/>
                <a:gd name="T6" fmla="*/ 0 w 3185"/>
                <a:gd name="T7" fmla="*/ 2147483647 h 46"/>
                <a:gd name="T8" fmla="*/ 0 w 3185"/>
                <a:gd name="T9" fmla="*/ 2147483647 h 46"/>
                <a:gd name="T10" fmla="*/ 2147483647 w 3185"/>
                <a:gd name="T11" fmla="*/ 0 h 46"/>
                <a:gd name="T12" fmla="*/ 2147483647 w 3185"/>
                <a:gd name="T13" fmla="*/ 2147483647 h 46"/>
                <a:gd name="T14" fmla="*/ 2147483647 w 3185"/>
                <a:gd name="T15" fmla="*/ 2147483647 h 46"/>
                <a:gd name="T16" fmla="*/ 2147483647 w 318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85" h="46">
                  <a:moveTo>
                    <a:pt x="0" y="18"/>
                  </a:moveTo>
                  <a:lnTo>
                    <a:pt x="3147" y="18"/>
                  </a:lnTo>
                  <a:lnTo>
                    <a:pt x="3147" y="28"/>
                  </a:lnTo>
                  <a:lnTo>
                    <a:pt x="0" y="28"/>
                  </a:lnTo>
                  <a:lnTo>
                    <a:pt x="0" y="18"/>
                  </a:lnTo>
                  <a:close/>
                  <a:moveTo>
                    <a:pt x="3139" y="0"/>
                  </a:moveTo>
                  <a:lnTo>
                    <a:pt x="3185" y="23"/>
                  </a:lnTo>
                  <a:lnTo>
                    <a:pt x="3139" y="46"/>
                  </a:lnTo>
                  <a:lnTo>
                    <a:pt x="3139" y="0"/>
                  </a:lnTo>
                  <a:close/>
                </a:path>
              </a:pathLst>
            </a:custGeom>
            <a:solidFill>
              <a:srgbClr val="000000"/>
            </a:solidFill>
            <a:ln w="1588" cap="flat">
              <a:solidFill>
                <a:srgbClr val="000000"/>
              </a:solidFill>
              <a:prstDash val="solid"/>
              <a:bevel/>
            </a:ln>
          </p:spPr>
          <p:txBody>
            <a:bodyPr>
              <a:noAutofit/>
            </a:bodyPr>
            <a:lstStyle/>
            <a:p>
              <a:pPr algn="ctr">
                <a:defRPr/>
              </a:pPr>
              <a:endParaRPr lang="en-US" sz="900">
                <a:solidFill>
                  <a:srgbClr val="FFFFFF"/>
                </a:solidFill>
              </a:endParaRPr>
            </a:p>
          </p:txBody>
        </p:sp>
        <p:sp>
          <p:nvSpPr>
            <p:cNvPr id="8" name="Freeform 10">
              <a:extLst>
                <a:ext uri="{FF2B5EF4-FFF2-40B4-BE49-F238E27FC236}">
                  <a16:creationId xmlns:a16="http://schemas.microsoft.com/office/drawing/2014/main" id="{D990F921-43E5-4C03-9E33-16D6CE17E356}"/>
                </a:ext>
              </a:extLst>
            </p:cNvPr>
            <p:cNvSpPr>
              <a:spLocks noEditPoints="1"/>
            </p:cNvSpPr>
            <p:nvPr/>
          </p:nvSpPr>
          <p:spPr bwMode="auto">
            <a:xfrm>
              <a:off x="5111354" y="3449638"/>
              <a:ext cx="46518" cy="2266758"/>
            </a:xfrm>
            <a:custGeom>
              <a:avLst/>
              <a:gdLst>
                <a:gd name="T0" fmla="*/ 2147483647 w 45"/>
                <a:gd name="T1" fmla="*/ 2147483647 h 2082"/>
                <a:gd name="T2" fmla="*/ 2147483647 w 45"/>
                <a:gd name="T3" fmla="*/ 2147483647 h 2082"/>
                <a:gd name="T4" fmla="*/ 2147483647 w 45"/>
                <a:gd name="T5" fmla="*/ 2147483647 h 2082"/>
                <a:gd name="T6" fmla="*/ 2147483647 w 45"/>
                <a:gd name="T7" fmla="*/ 2147483647 h 2082"/>
                <a:gd name="T8" fmla="*/ 2147483647 w 45"/>
                <a:gd name="T9" fmla="*/ 2147483647 h 2082"/>
                <a:gd name="T10" fmla="*/ 0 w 45"/>
                <a:gd name="T11" fmla="*/ 2147483647 h 2082"/>
                <a:gd name="T12" fmla="*/ 2147483647 w 45"/>
                <a:gd name="T13" fmla="*/ 0 h 2082"/>
                <a:gd name="T14" fmla="*/ 2147483647 w 45"/>
                <a:gd name="T15" fmla="*/ 2147483647 h 2082"/>
                <a:gd name="T16" fmla="*/ 0 w 45"/>
                <a:gd name="T17" fmla="*/ 2147483647 h 20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082">
                  <a:moveTo>
                    <a:pt x="12" y="2082"/>
                  </a:moveTo>
                  <a:lnTo>
                    <a:pt x="18" y="38"/>
                  </a:lnTo>
                  <a:lnTo>
                    <a:pt x="27" y="38"/>
                  </a:lnTo>
                  <a:lnTo>
                    <a:pt x="21" y="2082"/>
                  </a:lnTo>
                  <a:lnTo>
                    <a:pt x="12" y="2082"/>
                  </a:lnTo>
                  <a:close/>
                  <a:moveTo>
                    <a:pt x="0" y="46"/>
                  </a:moveTo>
                  <a:lnTo>
                    <a:pt x="23" y="0"/>
                  </a:lnTo>
                  <a:lnTo>
                    <a:pt x="45" y="46"/>
                  </a:lnTo>
                  <a:lnTo>
                    <a:pt x="0" y="46"/>
                  </a:lnTo>
                  <a:close/>
                </a:path>
              </a:pathLst>
            </a:custGeom>
            <a:solidFill>
              <a:srgbClr val="000000"/>
            </a:solidFill>
            <a:ln w="1588" cap="flat">
              <a:solidFill>
                <a:srgbClr val="000000"/>
              </a:solidFill>
              <a:prstDash val="solid"/>
              <a:bevel/>
            </a:ln>
          </p:spPr>
          <p:txBody>
            <a:bodyPr>
              <a:noAutofit/>
            </a:bodyPr>
            <a:lstStyle/>
            <a:p>
              <a:pPr algn="ctr">
                <a:defRPr/>
              </a:pPr>
              <a:endParaRPr lang="en-US" sz="900">
                <a:solidFill>
                  <a:srgbClr val="FFFFFF"/>
                </a:solidFill>
              </a:endParaRPr>
            </a:p>
          </p:txBody>
        </p:sp>
        <p:sp>
          <p:nvSpPr>
            <p:cNvPr id="9" name="Rectangle 12">
              <a:extLst>
                <a:ext uri="{FF2B5EF4-FFF2-40B4-BE49-F238E27FC236}">
                  <a16:creationId xmlns:a16="http://schemas.microsoft.com/office/drawing/2014/main" id="{97E48A17-5A04-4BA6-BE8F-3298C895E08E}"/>
                </a:ext>
              </a:extLst>
            </p:cNvPr>
            <p:cNvSpPr>
              <a:spLocks noChangeArrowheads="1"/>
            </p:cNvSpPr>
            <p:nvPr/>
          </p:nvSpPr>
          <p:spPr bwMode="auto">
            <a:xfrm>
              <a:off x="5985047" y="5806860"/>
              <a:ext cx="1903011" cy="14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p>
              <a:pPr algn="ctr" rtl="0">
                <a:defRPr/>
              </a:pPr>
              <a:r>
                <a:rPr lang="zh-Hans" sz="1400" b="1" i="0" u="none" strike="noStrike">
                  <a:solidFill>
                    <a:srgbClr val="000000"/>
                  </a:solidFill>
                  <a:highlight>
                    <a:srgbClr val="000000">
                      <a:alpha val="0"/>
                    </a:srgbClr>
                  </a:highlight>
                  <a:latin typeface="Simsun"/>
                  <a:ea typeface="Simsun"/>
                </a:rPr>
                <a:t>发行人面临的基础风险</a:t>
              </a:r>
              <a:endParaRPr lang="en-US" sz="1400">
                <a:solidFill>
                  <a:schemeClr val="tx1"/>
                </a:solidFill>
              </a:endParaRPr>
            </a:p>
          </p:txBody>
        </p:sp>
        <p:sp>
          <p:nvSpPr>
            <p:cNvPr id="10" name="Rectangle 13">
              <a:extLst>
                <a:ext uri="{FF2B5EF4-FFF2-40B4-BE49-F238E27FC236}">
                  <a16:creationId xmlns:a16="http://schemas.microsoft.com/office/drawing/2014/main" id="{4AB4389F-35C2-4D3F-9BEA-D7CB810E9B28}"/>
                </a:ext>
              </a:extLst>
            </p:cNvPr>
            <p:cNvSpPr>
              <a:spLocks noChangeArrowheads="1"/>
            </p:cNvSpPr>
            <p:nvPr/>
          </p:nvSpPr>
          <p:spPr bwMode="auto">
            <a:xfrm rot="16200000">
              <a:off x="4107856" y="4524226"/>
              <a:ext cx="1622164" cy="18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algn="ctr" rtl="0">
                <a:defRPr/>
              </a:pPr>
              <a:r>
                <a:rPr lang="zh-Hans" sz="1400" b="1" i="0" u="none" strike="noStrike">
                  <a:solidFill>
                    <a:srgbClr val="000000"/>
                  </a:solidFill>
                  <a:highlight>
                    <a:srgbClr val="000000">
                      <a:alpha val="0"/>
                    </a:srgbClr>
                  </a:highlight>
                  <a:latin typeface="Simsun"/>
                  <a:ea typeface="Simsun"/>
                </a:rPr>
                <a:t>对投资者的透明度</a:t>
              </a:r>
              <a:endParaRPr lang="en-US" sz="1400">
                <a:solidFill>
                  <a:schemeClr val="tx1"/>
                </a:solidFill>
              </a:endParaRPr>
            </a:p>
          </p:txBody>
        </p:sp>
        <p:sp>
          <p:nvSpPr>
            <p:cNvPr id="11" name="Oval 14">
              <a:extLst>
                <a:ext uri="{FF2B5EF4-FFF2-40B4-BE49-F238E27FC236}">
                  <a16:creationId xmlns:a16="http://schemas.microsoft.com/office/drawing/2014/main" id="{AC149FD9-E711-41CB-8185-59E6015D24A5}"/>
                </a:ext>
              </a:extLst>
            </p:cNvPr>
            <p:cNvSpPr>
              <a:spLocks noChangeArrowheads="1"/>
            </p:cNvSpPr>
            <p:nvPr/>
          </p:nvSpPr>
          <p:spPr bwMode="auto">
            <a:xfrm>
              <a:off x="5178171" y="5256324"/>
              <a:ext cx="1156184" cy="436810"/>
            </a:xfrm>
            <a:prstGeom prst="ellipse">
              <a:avLst/>
            </a:prstGeom>
            <a:solidFill>
              <a:schemeClr val="accent5"/>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rtl="0">
                <a:defRPr/>
              </a:pPr>
              <a:r>
                <a:rPr lang="zh-Hans" sz="1100" b="1" i="0" u="none" strike="noStrike">
                  <a:solidFill>
                    <a:srgbClr val="FFFFFF"/>
                  </a:solidFill>
                  <a:highlight>
                    <a:srgbClr val="000000">
                      <a:alpha val="0"/>
                    </a:srgbClr>
                  </a:highlight>
                  <a:latin typeface="Simsun"/>
                  <a:ea typeface="Simsun"/>
                </a:rPr>
                <a:t>损失填补</a:t>
              </a:r>
            </a:p>
          </p:txBody>
        </p:sp>
        <p:sp>
          <p:nvSpPr>
            <p:cNvPr id="12" name="Oval 15">
              <a:extLst>
                <a:ext uri="{FF2B5EF4-FFF2-40B4-BE49-F238E27FC236}">
                  <a16:creationId xmlns:a16="http://schemas.microsoft.com/office/drawing/2014/main" id="{BCD7E36A-17AF-4DD5-8A67-3B4CE7D6F69B}"/>
                </a:ext>
              </a:extLst>
            </p:cNvPr>
            <p:cNvSpPr>
              <a:spLocks noChangeArrowheads="1"/>
            </p:cNvSpPr>
            <p:nvPr/>
          </p:nvSpPr>
          <p:spPr bwMode="auto">
            <a:xfrm>
              <a:off x="6137288" y="4331011"/>
              <a:ext cx="1155339" cy="435948"/>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noAutofit/>
            </a:bodyPr>
            <a:lstStyle/>
            <a:p>
              <a:pPr algn="ctr" rtl="0">
                <a:defRPr/>
              </a:pPr>
              <a:r>
                <a:rPr lang="zh-Hans" sz="1100" b="1" i="0" u="none" strike="noStrike">
                  <a:solidFill>
                    <a:srgbClr val="FFFFFF"/>
                  </a:solidFill>
                  <a:highlight>
                    <a:srgbClr val="000000">
                      <a:alpha val="0"/>
                    </a:srgbClr>
                  </a:highlight>
                  <a:latin typeface="Simsun"/>
                  <a:ea typeface="Simsun"/>
                </a:rPr>
                <a:t>模拟损失</a:t>
              </a:r>
            </a:p>
          </p:txBody>
        </p:sp>
        <p:sp>
          <p:nvSpPr>
            <p:cNvPr id="13" name="Oval 16">
              <a:extLst>
                <a:ext uri="{FF2B5EF4-FFF2-40B4-BE49-F238E27FC236}">
                  <a16:creationId xmlns:a16="http://schemas.microsoft.com/office/drawing/2014/main" id="{FEF6BFBE-4013-4B39-9810-9716EA5370D1}"/>
                </a:ext>
              </a:extLst>
            </p:cNvPr>
            <p:cNvSpPr>
              <a:spLocks noChangeArrowheads="1"/>
            </p:cNvSpPr>
            <p:nvPr/>
          </p:nvSpPr>
          <p:spPr bwMode="auto">
            <a:xfrm>
              <a:off x="7496461" y="3487547"/>
              <a:ext cx="1155339" cy="436810"/>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noAutofit/>
            </a:bodyPr>
            <a:lstStyle/>
            <a:p>
              <a:pPr algn="ctr" rtl="0">
                <a:defRPr/>
              </a:pPr>
              <a:r>
                <a:rPr lang="zh-Hans" sz="1100" b="1" i="0" u="none" strike="noStrike">
                  <a:solidFill>
                    <a:srgbClr val="FFFFFF"/>
                  </a:solidFill>
                  <a:highlight>
                    <a:srgbClr val="000000">
                      <a:alpha val="0"/>
                    </a:srgbClr>
                  </a:highlight>
                  <a:latin typeface="Simsun"/>
                  <a:ea typeface="Simsun"/>
                </a:rPr>
                <a:t>纯参数</a:t>
              </a:r>
            </a:p>
          </p:txBody>
        </p:sp>
        <p:sp>
          <p:nvSpPr>
            <p:cNvPr id="14" name="Oval 17">
              <a:extLst>
                <a:ext uri="{FF2B5EF4-FFF2-40B4-BE49-F238E27FC236}">
                  <a16:creationId xmlns:a16="http://schemas.microsoft.com/office/drawing/2014/main" id="{6AFD6D2C-37CA-4DC7-A061-0935FEB0BD51}"/>
                </a:ext>
              </a:extLst>
            </p:cNvPr>
            <p:cNvSpPr>
              <a:spLocks noChangeArrowheads="1"/>
            </p:cNvSpPr>
            <p:nvPr/>
          </p:nvSpPr>
          <p:spPr bwMode="auto">
            <a:xfrm>
              <a:off x="7048196" y="4003619"/>
              <a:ext cx="1156185" cy="435087"/>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noAutofit/>
            </a:bodyPr>
            <a:lstStyle/>
            <a:p>
              <a:pPr algn="ctr" rtl="0">
                <a:defRPr/>
              </a:pPr>
              <a:r>
                <a:rPr lang="zh-Hans" sz="1100" b="1" i="0" u="none" strike="noStrike">
                  <a:solidFill>
                    <a:srgbClr val="FFFFFF"/>
                  </a:solidFill>
                  <a:highlight>
                    <a:srgbClr val="000000">
                      <a:alpha val="0"/>
                    </a:srgbClr>
                  </a:highlight>
                  <a:latin typeface="Simsun"/>
                  <a:ea typeface="Simsun"/>
                </a:rPr>
                <a:t>参数化指数</a:t>
              </a:r>
            </a:p>
          </p:txBody>
        </p:sp>
        <p:sp>
          <p:nvSpPr>
            <p:cNvPr id="15" name="Rectangle 18">
              <a:extLst>
                <a:ext uri="{FF2B5EF4-FFF2-40B4-BE49-F238E27FC236}">
                  <a16:creationId xmlns:a16="http://schemas.microsoft.com/office/drawing/2014/main" id="{64A6D2F0-B0B3-4637-B31D-180C8B5CB8E3}"/>
                </a:ext>
              </a:extLst>
            </p:cNvPr>
            <p:cNvSpPr>
              <a:spLocks noChangeArrowheads="1"/>
            </p:cNvSpPr>
            <p:nvPr/>
          </p:nvSpPr>
          <p:spPr bwMode="auto">
            <a:xfrm>
              <a:off x="5178171" y="6024834"/>
              <a:ext cx="3504077" cy="14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p>
              <a:pPr algn="ctr" rtl="0">
                <a:defRPr/>
              </a:pPr>
              <a:r>
                <a:rPr lang="zh-Hans" sz="1400" b="1" i="1" u="none" strike="noStrike">
                  <a:solidFill>
                    <a:srgbClr val="000000"/>
                  </a:solidFill>
                  <a:highlight>
                    <a:srgbClr val="000000">
                      <a:alpha val="0"/>
                    </a:srgbClr>
                  </a:highlight>
                  <a:latin typeface="Simsun"/>
                  <a:ea typeface="Simsun"/>
                </a:rPr>
                <a:t>结构设计的成本和复杂程度提高</a:t>
              </a:r>
              <a:endParaRPr lang="en-US" sz="1400" i="1">
                <a:solidFill>
                  <a:schemeClr val="tx1"/>
                </a:solidFill>
              </a:endParaRPr>
            </a:p>
          </p:txBody>
        </p:sp>
        <p:sp>
          <p:nvSpPr>
            <p:cNvPr id="16" name="Line 19">
              <a:extLst>
                <a:ext uri="{FF2B5EF4-FFF2-40B4-BE49-F238E27FC236}">
                  <a16:creationId xmlns:a16="http://schemas.microsoft.com/office/drawing/2014/main" id="{1D9B2073-D01C-456B-854F-F42424A36A72}"/>
                </a:ext>
              </a:extLst>
            </p:cNvPr>
            <p:cNvSpPr>
              <a:spLocks noChangeShapeType="1"/>
            </p:cNvSpPr>
            <p:nvPr/>
          </p:nvSpPr>
          <p:spPr bwMode="auto">
            <a:xfrm flipH="1">
              <a:off x="5178171" y="5994680"/>
              <a:ext cx="3504077" cy="0"/>
            </a:xfrm>
            <a:prstGeom prst="line">
              <a:avLst/>
            </a:prstGeom>
            <a:noFill/>
            <a:ln w="254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a:defRPr/>
              </a:pPr>
              <a:endParaRPr lang="en-US" sz="900">
                <a:solidFill>
                  <a:schemeClr val="tx1"/>
                </a:solidFill>
              </a:endParaRPr>
            </a:p>
          </p:txBody>
        </p:sp>
        <p:sp>
          <p:nvSpPr>
            <p:cNvPr id="17" name="Oval 15">
              <a:extLst>
                <a:ext uri="{FF2B5EF4-FFF2-40B4-BE49-F238E27FC236}">
                  <a16:creationId xmlns:a16="http://schemas.microsoft.com/office/drawing/2014/main" id="{5B3AA390-3397-4C24-A143-EAB250AB1687}"/>
                </a:ext>
              </a:extLst>
            </p:cNvPr>
            <p:cNvSpPr>
              <a:spLocks noChangeArrowheads="1"/>
            </p:cNvSpPr>
            <p:nvPr/>
          </p:nvSpPr>
          <p:spPr bwMode="auto">
            <a:xfrm>
              <a:off x="5673799" y="4794529"/>
              <a:ext cx="1155339" cy="435948"/>
            </a:xfrm>
            <a:prstGeom prst="ellipse">
              <a:avLst/>
            </a:prstGeom>
            <a:solidFill>
              <a:schemeClr val="tx2"/>
            </a:solidFill>
            <a:ln>
              <a:noFill/>
            </a:ln>
          </p:spPr>
          <p:txBody>
            <a:bodyPr wrap="none" anchor="ctr">
              <a:noAutofit/>
            </a:bodyPr>
            <a:lstStyle/>
            <a:p>
              <a:pPr algn="ctr" rtl="0">
                <a:defRPr/>
              </a:pPr>
              <a:r>
                <a:rPr lang="zh-Hans" sz="1100" b="1" i="0" u="none" strike="noStrike">
                  <a:solidFill>
                    <a:srgbClr val="FFFFFF"/>
                  </a:solidFill>
                  <a:highlight>
                    <a:srgbClr val="000000">
                      <a:alpha val="0"/>
                    </a:srgbClr>
                  </a:highlight>
                  <a:latin typeface="Simsun"/>
                  <a:ea typeface="Simsun"/>
                </a:rPr>
                <a:t>混合触发因素</a:t>
              </a:r>
            </a:p>
          </p:txBody>
        </p:sp>
      </p:grpSp>
    </p:spTree>
    <p:extLst>
      <p:ext uri="{BB962C8B-B14F-4D97-AF65-F5344CB8AC3E}">
        <p14:creationId xmlns:p14="http://schemas.microsoft.com/office/powerpoint/2010/main" val="216969138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9.116"/>
  <p:tag name="AS_RELEASE_DATE" val="2020.03.14"/>
  <p:tag name="AS_TITLE" val="Aspose.Slides for .NET Standard 2.0"/>
  <p:tag name="AS_VERSION" val="20.3"/>
  <p:tag name="TAGPREFIX" val="WT_"/>
  <p:tag name="WT_CREATEDATE" val="14 March 2017"/>
  <p:tag name="WT_DPI" val=""/>
  <p:tag name="WT_FOOTER" val="Watermark"/>
  <p:tag name="WT_TEMPLATENAME" val="WTW.pptx"/>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4.xml><?xml version="1.0" encoding="utf-8"?>
<p:tagLst xmlns:a="http://schemas.openxmlformats.org/drawingml/2006/main" xmlns:r="http://schemas.openxmlformats.org/officeDocument/2006/relationships" xmlns:p="http://schemas.openxmlformats.org/presentationml/2006/main">
  <p:tag name="WT_ASSOCIATEDSLIDES" val=""/>
  <p:tag name="WT_DIALOGNAME" val="Title Image Slide"/>
  <p:tag name="WT_INNEWPRESENTATION" val="YES"/>
  <p:tag name="WT_ONINSERTSLIDEDLG" val="YES"/>
  <p:tag name="WT_SHORTNAME" val="BASIC"/>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1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2" id="{390D9F68-8868-4B21-9FB6-13C3232A8E4F}" vid="{5DB9451D-CFBA-497A-BE26-2C5E7D8B12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A2331490FAB84187599CEBF7E09D84" ma:contentTypeVersion="11" ma:contentTypeDescription="Create a new document." ma:contentTypeScope="" ma:versionID="d46f248e11c36f07b6a1b6504f6f6ef9">
  <xsd:schema xmlns:xsd="http://www.w3.org/2001/XMLSchema" xmlns:xs="http://www.w3.org/2001/XMLSchema" xmlns:p="http://schemas.microsoft.com/office/2006/metadata/properties" xmlns:ns2="ea74eb43-1038-4b3a-ada2-9ad93252435c" xmlns:ns3="f36d8b79-05ee-4091-ab2d-77e9bc8c3a4d" targetNamespace="http://schemas.microsoft.com/office/2006/metadata/properties" ma:root="true" ma:fieldsID="73fe3d948d69f7b6c6428ebf28061560" ns2:_="" ns3:_="">
    <xsd:import namespace="ea74eb43-1038-4b3a-ada2-9ad93252435c"/>
    <xsd:import namespace="f36d8b79-05ee-4091-ab2d-77e9bc8c3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4eb43-1038-4b3a-ada2-9ad9325243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d8b79-05ee-4091-ab2d-77e9bc8c3a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BDDD36-C860-43BD-A381-027F8FE093C4}">
  <ds:schemaRefs>
    <ds:schemaRef ds:uri="http://schemas.microsoft.com/sharepoint/v3/contenttype/forms"/>
  </ds:schemaRefs>
</ds:datastoreItem>
</file>

<file path=customXml/itemProps2.xml><?xml version="1.0" encoding="utf-8"?>
<ds:datastoreItem xmlns:ds="http://schemas.openxmlformats.org/officeDocument/2006/customXml" ds:itemID="{482EA6C9-8231-48DE-BE94-FD417409C93D}">
  <ds:schemaRefs>
    <ds:schemaRef ds:uri="ea74eb43-1038-4b3a-ada2-9ad93252435c"/>
    <ds:schemaRef ds:uri="f36d8b79-05ee-4091-ab2d-77e9bc8c3a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3702011-021B-4ED8-8B95-25B637B9A1F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404</TotalTime>
  <Words>6457</Words>
  <Application>Microsoft Office PowerPoint</Application>
  <PresentationFormat>On-screen Show (4:3)</PresentationFormat>
  <Paragraphs>405</Paragraphs>
  <Slides>28</Slides>
  <Notes>3</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Simsun</vt:lpstr>
      <vt:lpstr>Arial</vt:lpstr>
      <vt:lpstr>Calibri</vt:lpstr>
      <vt:lpstr>Wingdings</vt:lpstr>
      <vt:lpstr>WTW</vt:lpstr>
      <vt:lpstr>1_WTW</vt:lpstr>
      <vt:lpstr>环节9：救灾债券</vt:lpstr>
      <vt:lpstr>目标</vt:lpstr>
      <vt:lpstr>保险联结证券和巨灾债券简介</vt:lpstr>
      <vt:lpstr>救灾债券（DRB）</vt:lpstr>
      <vt:lpstr>中亚地区发行救灾债券的机会和方案</vt:lpstr>
      <vt:lpstr>灾害</vt:lpstr>
      <vt:lpstr>灾害与国家组合选项</vt:lpstr>
      <vt:lpstr>结构：通过特殊目的机构，对亚行的全球中期票据 计划加以利用</vt:lpstr>
      <vt:lpstr>触发类型</vt:lpstr>
      <vt:lpstr>发行地点选择</vt:lpstr>
      <vt:lpstr>救灾债券成本优化</vt:lpstr>
      <vt:lpstr>CAREC救灾债券的风险建模</vt:lpstr>
      <vt:lpstr>建模内容是什么？</vt:lpstr>
      <vt:lpstr>定价假设</vt:lpstr>
      <vt:lpstr>DRB赔付结构</vt:lpstr>
      <vt:lpstr>DRB赔付结构（接上页）</vt:lpstr>
      <vt:lpstr>国家和投资组合模型</vt:lpstr>
      <vt:lpstr>国家模型——地震风险</vt:lpstr>
      <vt:lpstr>国家模型--洪水风险</vt:lpstr>
      <vt:lpstr>不同灾害类型和国家的预期恢复情况</vt:lpstr>
      <vt:lpstr>多样化收益</vt:lpstr>
      <vt:lpstr>交易示例</vt:lpstr>
      <vt:lpstr>实施</vt:lpstr>
      <vt:lpstr>路线图</vt:lpstr>
      <vt:lpstr>亚行的作用</vt:lpstr>
      <vt:lpstr>总结</vt:lpstr>
      <vt:lpstr>问答</vt:lpstr>
      <vt:lpstr>免责声明：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Inception Meeting</dc:title>
  <dc:creator>Au, Christopher</dc:creator>
  <cp:lastModifiedBy>Baskerville-Muscutt, Kez (London)</cp:lastModifiedBy>
  <cp:revision>170</cp:revision>
  <dcterms:created xsi:type="dcterms:W3CDTF">2020-08-04T16:42:47Z</dcterms:created>
  <dcterms:modified xsi:type="dcterms:W3CDTF">2022-11-30T06:09:33Z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0x010100B5A2331490FAB84187599CEBF7E09D84</vt:lpwstr>
  </property>
  <property fmtid="{D5CDD505-2E9C-101B-9397-08002B2CF9AE}" pid="3" name="MSIP_Label_817d4574-7375-4d17-b29c-6e4c6df0fcb0_ActionId">
    <vt:lpwstr>f53f6653-6bac-41d5-904b-3863164c5afe</vt:lpwstr>
  </property>
  <property fmtid="{D5CDD505-2E9C-101B-9397-08002B2CF9AE}" pid="4" name="MSIP_Label_817d4574-7375-4d17-b29c-6e4c6df0fcb0_ContentBits">
    <vt:lpwstr>2</vt:lpwstr>
  </property>
  <property fmtid="{D5CDD505-2E9C-101B-9397-08002B2CF9AE}" pid="5" name="MSIP_Label_817d4574-7375-4d17-b29c-6e4c6df0fcb0_Enabled">
    <vt:lpwstr>true</vt:lpwstr>
  </property>
  <property fmtid="{D5CDD505-2E9C-101B-9397-08002B2CF9AE}" pid="6" name="MSIP_Label_817d4574-7375-4d17-b29c-6e4c6df0fcb0_Method">
    <vt:lpwstr>Standard</vt:lpwstr>
  </property>
  <property fmtid="{D5CDD505-2E9C-101B-9397-08002B2CF9AE}" pid="7" name="MSIP_Label_817d4574-7375-4d17-b29c-6e4c6df0fcb0_Name">
    <vt:lpwstr>ADB Internal</vt:lpwstr>
  </property>
  <property fmtid="{D5CDD505-2E9C-101B-9397-08002B2CF9AE}" pid="8" name="MSIP_Label_817d4574-7375-4d17-b29c-6e4c6df0fcb0_SetDate">
    <vt:lpwstr>2021-09-21T11:31:38Z</vt:lpwstr>
  </property>
  <property fmtid="{D5CDD505-2E9C-101B-9397-08002B2CF9AE}" pid="9" name="MSIP_Label_817d4574-7375-4d17-b29c-6e4c6df0fcb0_SiteId">
    <vt:lpwstr>9495d6bb-41c2-4c58-848f-92e52cf3d640</vt:lpwstr>
  </property>
  <property fmtid="{D5CDD505-2E9C-101B-9397-08002B2CF9AE}" pid="10" name="MSIP_Label_d347b247-e90e-43a3-9d7b-004f14ae6873_ActionId">
    <vt:lpwstr>6882d427-935e-4bb0-b23b-b8f89faf5375</vt:lpwstr>
  </property>
  <property fmtid="{D5CDD505-2E9C-101B-9397-08002B2CF9AE}" pid="11" name="MSIP_Label_d347b247-e90e-43a3-9d7b-004f14ae6873_ContentBits">
    <vt:lpwstr>0</vt:lpwstr>
  </property>
  <property fmtid="{D5CDD505-2E9C-101B-9397-08002B2CF9AE}" pid="12" name="MSIP_Label_d347b247-e90e-43a3-9d7b-004f14ae6873_Enabled">
    <vt:lpwstr>true</vt:lpwstr>
  </property>
  <property fmtid="{D5CDD505-2E9C-101B-9397-08002B2CF9AE}" pid="13" name="MSIP_Label_d347b247-e90e-43a3-9d7b-004f14ae6873_Method">
    <vt:lpwstr>Standard</vt:lpwstr>
  </property>
  <property fmtid="{D5CDD505-2E9C-101B-9397-08002B2CF9AE}" pid="14" name="MSIP_Label_d347b247-e90e-43a3-9d7b-004f14ae6873_Name">
    <vt:lpwstr>d347b247-e90e-43a3-9d7b-004f14ae6873</vt:lpwstr>
  </property>
  <property fmtid="{D5CDD505-2E9C-101B-9397-08002B2CF9AE}" pid="15" name="MSIP_Label_d347b247-e90e-43a3-9d7b-004f14ae6873_SetDate">
    <vt:lpwstr>2021-09-09T09:17:32Z</vt:lpwstr>
  </property>
  <property fmtid="{D5CDD505-2E9C-101B-9397-08002B2CF9AE}" pid="16" name="MSIP_Label_d347b247-e90e-43a3-9d7b-004f14ae6873_SiteId">
    <vt:lpwstr>76e3921f-489b-4b7e-9547-9ea297add9b5</vt:lpwstr>
  </property>
</Properties>
</file>