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  <p:sldMasterId id="2147483731" r:id="rId5"/>
  </p:sldMasterIdLst>
  <p:notesMasterIdLst>
    <p:notesMasterId r:id="rId12"/>
  </p:notesMasterIdLst>
  <p:handoutMasterIdLst>
    <p:handoutMasterId r:id="rId13"/>
  </p:handoutMasterIdLst>
  <p:sldIdLst>
    <p:sldId id="344" r:id="rId6"/>
    <p:sldId id="452" r:id="rId7"/>
    <p:sldId id="496" r:id="rId8"/>
    <p:sldId id="503" r:id="rId9"/>
    <p:sldId id="471" r:id="rId10"/>
    <p:sldId id="493" r:id="rId11"/>
  </p:sldIdLst>
  <p:sldSz cx="12192000" cy="6858000"/>
  <p:notesSz cx="6985000" cy="9283700"/>
  <p:custDataLst>
    <p:tags r:id="rId14"/>
  </p:custDataLst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0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  <p15:guide id="5" orient="horz" pos="403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  <p15:guide id="7" pos="4608" userDrawn="1">
          <p15:clr>
            <a:srgbClr val="A4A3A4"/>
          </p15:clr>
        </p15:guide>
        <p15:guide id="8" pos="363" userDrawn="1">
          <p15:clr>
            <a:srgbClr val="A4A3A4"/>
          </p15:clr>
        </p15:guide>
        <p15:guide id="9" pos="7296" userDrawn="1">
          <p15:clr>
            <a:srgbClr val="A4A3A4"/>
          </p15:clr>
        </p15:guide>
        <p15:guide id="10" pos="1663" userDrawn="1">
          <p15:clr>
            <a:srgbClr val="A4A3A4"/>
          </p15:clr>
        </p15:guide>
        <p15:guide id="11" pos="5888" userDrawn="1">
          <p15:clr>
            <a:srgbClr val="A4A3A4"/>
          </p15:clr>
        </p15:guide>
        <p15:guide id="12" pos="6016" userDrawn="1">
          <p15:clr>
            <a:srgbClr val="A4A3A4"/>
          </p15:clr>
        </p15:guide>
        <p15:guide id="13" pos="4480" userDrawn="1">
          <p15:clr>
            <a:srgbClr val="A4A3A4"/>
          </p15:clr>
        </p15:guide>
        <p15:guide id="14" pos="1792" userDrawn="1">
          <p15:clr>
            <a:srgbClr val="A4A3A4"/>
          </p15:clr>
        </p15:guide>
        <p15:guide id="15" pos="3053" userDrawn="1">
          <p15:clr>
            <a:srgbClr val="A4A3A4"/>
          </p15:clr>
        </p15:guide>
        <p15:guide id="16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048555-D54B-7C35-ACCE-0B419FCA4D9F}" name="Baskerville-Muscutt, Kez (London)" initials="BMK(" userId="S::kez.baskerville-muscutt@towerswatson.com::7fd3d2d3-7bc9-4d49-a86c-3349818102b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n Maria Garcia Perez" initials="CMGP" lastIdx="4" clrIdx="0">
    <p:extLst>
      <p:ext uri="{19B8F6BF-5375-455C-9EA6-DF929625EA0E}">
        <p15:presenceInfo xmlns:p15="http://schemas.microsoft.com/office/powerpoint/2012/main" userId="S::cgarciaperez@adb.org::9c97a273-694c-487f-bc77-cb7dfef6b93d" providerId="AD"/>
      </p:ext>
    </p:extLst>
  </p:cmAuthor>
  <p:cmAuthor id="2" name="Calam, Stuart" initials="CS" lastIdx="17" clrIdx="1">
    <p:extLst>
      <p:ext uri="{19B8F6BF-5375-455C-9EA6-DF929625EA0E}">
        <p15:presenceInfo xmlns:p15="http://schemas.microsoft.com/office/powerpoint/2012/main" userId="S::stuart.calam@willistowerswatson.com::f0dea517-9dfa-470a-8a76-6b99df1e05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082"/>
    <a:srgbClr val="A3A33F"/>
    <a:srgbClr val="8352DC"/>
    <a:srgbClr val="1FF5EB"/>
    <a:srgbClr val="808000"/>
    <a:srgbClr val="D8D7DF"/>
    <a:srgbClr val="E0AFEB"/>
    <a:srgbClr val="003300"/>
    <a:srgbClr val="C0C0C0"/>
    <a:srgbClr val="D8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74" autoAdjust="0"/>
    <p:restoredTop sz="93372" autoAdjust="0"/>
  </p:normalViewPr>
  <p:slideViewPr>
    <p:cSldViewPr snapToGrid="0">
      <p:cViewPr varScale="1">
        <p:scale>
          <a:sx n="61" d="100"/>
          <a:sy n="61" d="100"/>
        </p:scale>
        <p:origin x="102" y="1152"/>
      </p:cViewPr>
      <p:guideLst>
        <p:guide orient="horz" pos="2160"/>
        <p:guide orient="horz" pos="300"/>
        <p:guide orient="horz" pos="960"/>
        <p:guide orient="horz" pos="4032"/>
        <p:guide orient="horz" pos="3840"/>
        <p:guide pos="4608"/>
        <p:guide pos="363"/>
        <p:guide pos="7296"/>
        <p:guide pos="1663"/>
        <p:guide pos="5888"/>
        <p:guide pos="6016"/>
        <p:guide pos="4480"/>
        <p:guide pos="1792"/>
        <p:guide pos="3053"/>
        <p:guide pos="3200"/>
      </p:guideLst>
    </p:cSldViewPr>
  </p:slideViewPr>
  <p:outlineViewPr>
    <p:cViewPr>
      <p:scale>
        <a:sx n="33" d="100"/>
        <a:sy n="33" d="100"/>
      </p:scale>
      <p:origin x="0" y="-5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1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kerville-Muscutt, Kez (London)" userId="7fd3d2d3-7bc9-4d49-a86c-3349818102bd" providerId="ADAL" clId="{C59B6E65-4D98-403F-82A3-6EE281776C03}"/>
    <pc:docChg chg="delSld modSld sldOrd">
      <pc:chgData name="Baskerville-Muscutt, Kez (London)" userId="7fd3d2d3-7bc9-4d49-a86c-3349818102bd" providerId="ADAL" clId="{C59B6E65-4D98-403F-82A3-6EE281776C03}" dt="2022-11-29T10:05:36.450" v="58" actId="113"/>
      <pc:docMkLst>
        <pc:docMk/>
      </pc:docMkLst>
      <pc:sldChg chg="modSp mod">
        <pc:chgData name="Baskerville-Muscutt, Kez (London)" userId="7fd3d2d3-7bc9-4d49-a86c-3349818102bd" providerId="ADAL" clId="{C59B6E65-4D98-403F-82A3-6EE281776C03}" dt="2022-11-28T21:47:45.979" v="47" actId="20577"/>
        <pc:sldMkLst>
          <pc:docMk/>
          <pc:sldMk cId="1707501934" sldId="344"/>
        </pc:sldMkLst>
        <pc:spChg chg="mod">
          <ac:chgData name="Baskerville-Muscutt, Kez (London)" userId="7fd3d2d3-7bc9-4d49-a86c-3349818102bd" providerId="ADAL" clId="{C59B6E65-4D98-403F-82A3-6EE281776C03}" dt="2022-11-28T21:47:45.979" v="47" actId="20577"/>
          <ac:spMkLst>
            <pc:docMk/>
            <pc:sldMk cId="1707501934" sldId="344"/>
            <ac:spMk id="2" creationId="{00000000-0000-0000-0000-000000000000}"/>
          </ac:spMkLst>
        </pc:spChg>
      </pc:sldChg>
      <pc:sldChg chg="del">
        <pc:chgData name="Baskerville-Muscutt, Kez (London)" userId="7fd3d2d3-7bc9-4d49-a86c-3349818102bd" providerId="ADAL" clId="{C59B6E65-4D98-403F-82A3-6EE281776C03}" dt="2022-11-28T21:29:47.398" v="0" actId="47"/>
        <pc:sldMkLst>
          <pc:docMk/>
          <pc:sldMk cId="3939712046" sldId="396"/>
        </pc:sldMkLst>
      </pc:sldChg>
      <pc:sldChg chg="del">
        <pc:chgData name="Baskerville-Muscutt, Kez (London)" userId="7fd3d2d3-7bc9-4d49-a86c-3349818102bd" providerId="ADAL" clId="{C59B6E65-4D98-403F-82A3-6EE281776C03}" dt="2022-11-28T21:29:50.798" v="12" actId="47"/>
        <pc:sldMkLst>
          <pc:docMk/>
          <pc:sldMk cId="667957172" sldId="409"/>
        </pc:sldMkLst>
      </pc:sldChg>
      <pc:sldChg chg="del">
        <pc:chgData name="Baskerville-Muscutt, Kez (London)" userId="7fd3d2d3-7bc9-4d49-a86c-3349818102bd" providerId="ADAL" clId="{C59B6E65-4D98-403F-82A3-6EE281776C03}" dt="2022-11-28T21:30:10.306" v="44" actId="47"/>
        <pc:sldMkLst>
          <pc:docMk/>
          <pc:sldMk cId="1224868618" sldId="441"/>
        </pc:sldMkLst>
      </pc:sldChg>
      <pc:sldChg chg="del">
        <pc:chgData name="Baskerville-Muscutt, Kez (London)" userId="7fd3d2d3-7bc9-4d49-a86c-3349818102bd" providerId="ADAL" clId="{C59B6E65-4D98-403F-82A3-6EE281776C03}" dt="2022-11-28T21:29:47.935" v="1" actId="47"/>
        <pc:sldMkLst>
          <pc:docMk/>
          <pc:sldMk cId="1516381238" sldId="453"/>
        </pc:sldMkLst>
      </pc:sldChg>
      <pc:sldChg chg="del">
        <pc:chgData name="Baskerville-Muscutt, Kez (London)" userId="7fd3d2d3-7bc9-4d49-a86c-3349818102bd" providerId="ADAL" clId="{C59B6E65-4D98-403F-82A3-6EE281776C03}" dt="2022-11-28T21:29:49.195" v="6" actId="47"/>
        <pc:sldMkLst>
          <pc:docMk/>
          <pc:sldMk cId="3185565069" sldId="454"/>
        </pc:sldMkLst>
      </pc:sldChg>
      <pc:sldChg chg="del">
        <pc:chgData name="Baskerville-Muscutt, Kez (London)" userId="7fd3d2d3-7bc9-4d49-a86c-3349818102bd" providerId="ADAL" clId="{C59B6E65-4D98-403F-82A3-6EE281776C03}" dt="2022-11-28T21:29:51.121" v="14" actId="47"/>
        <pc:sldMkLst>
          <pc:docMk/>
          <pc:sldMk cId="3026997178" sldId="456"/>
        </pc:sldMkLst>
      </pc:sldChg>
      <pc:sldChg chg="del">
        <pc:chgData name="Baskerville-Muscutt, Kez (London)" userId="7fd3d2d3-7bc9-4d49-a86c-3349818102bd" providerId="ADAL" clId="{C59B6E65-4D98-403F-82A3-6EE281776C03}" dt="2022-11-28T21:30:09.430" v="43" actId="47"/>
        <pc:sldMkLst>
          <pc:docMk/>
          <pc:sldMk cId="1370496659" sldId="495"/>
        </pc:sldMkLst>
      </pc:sldChg>
      <pc:sldChg chg="del">
        <pc:chgData name="Baskerville-Muscutt, Kez (London)" userId="7fd3d2d3-7bc9-4d49-a86c-3349818102bd" providerId="ADAL" clId="{C59B6E65-4D98-403F-82A3-6EE281776C03}" dt="2022-11-28T21:29:49.578" v="8" actId="47"/>
        <pc:sldMkLst>
          <pc:docMk/>
          <pc:sldMk cId="3352812304" sldId="497"/>
        </pc:sldMkLst>
      </pc:sldChg>
      <pc:sldChg chg="del">
        <pc:chgData name="Baskerville-Muscutt, Kez (London)" userId="7fd3d2d3-7bc9-4d49-a86c-3349818102bd" providerId="ADAL" clId="{C59B6E65-4D98-403F-82A3-6EE281776C03}" dt="2022-11-28T21:29:50.120" v="9" actId="47"/>
        <pc:sldMkLst>
          <pc:docMk/>
          <pc:sldMk cId="2688859477" sldId="498"/>
        </pc:sldMkLst>
      </pc:sldChg>
      <pc:sldChg chg="del">
        <pc:chgData name="Baskerville-Muscutt, Kez (London)" userId="7fd3d2d3-7bc9-4d49-a86c-3349818102bd" providerId="ADAL" clId="{C59B6E65-4D98-403F-82A3-6EE281776C03}" dt="2022-11-28T21:29:50.641" v="11" actId="47"/>
        <pc:sldMkLst>
          <pc:docMk/>
          <pc:sldMk cId="4029532297" sldId="499"/>
        </pc:sldMkLst>
      </pc:sldChg>
      <pc:sldChg chg="del">
        <pc:chgData name="Baskerville-Muscutt, Kez (London)" userId="7fd3d2d3-7bc9-4d49-a86c-3349818102bd" providerId="ADAL" clId="{C59B6E65-4D98-403F-82A3-6EE281776C03}" dt="2022-11-28T21:29:50.334" v="10" actId="47"/>
        <pc:sldMkLst>
          <pc:docMk/>
          <pc:sldMk cId="2558619699" sldId="500"/>
        </pc:sldMkLst>
      </pc:sldChg>
      <pc:sldChg chg="del">
        <pc:chgData name="Baskerville-Muscutt, Kez (London)" userId="7fd3d2d3-7bc9-4d49-a86c-3349818102bd" providerId="ADAL" clId="{C59B6E65-4D98-403F-82A3-6EE281776C03}" dt="2022-11-28T21:29:48.809" v="4" actId="47"/>
        <pc:sldMkLst>
          <pc:docMk/>
          <pc:sldMk cId="3790932637" sldId="501"/>
        </pc:sldMkLst>
      </pc:sldChg>
      <pc:sldChg chg="del">
        <pc:chgData name="Baskerville-Muscutt, Kez (London)" userId="7fd3d2d3-7bc9-4d49-a86c-3349818102bd" providerId="ADAL" clId="{C59B6E65-4D98-403F-82A3-6EE281776C03}" dt="2022-11-28T21:29:49.007" v="5" actId="47"/>
        <pc:sldMkLst>
          <pc:docMk/>
          <pc:sldMk cId="3361661998" sldId="502"/>
        </pc:sldMkLst>
      </pc:sldChg>
      <pc:sldChg chg="modSp mod ord">
        <pc:chgData name="Baskerville-Muscutt, Kez (London)" userId="7fd3d2d3-7bc9-4d49-a86c-3349818102bd" providerId="ADAL" clId="{C59B6E65-4D98-403F-82A3-6EE281776C03}" dt="2022-11-29T10:05:36.450" v="58" actId="113"/>
        <pc:sldMkLst>
          <pc:docMk/>
          <pc:sldMk cId="3083680602" sldId="503"/>
        </pc:sldMkLst>
        <pc:spChg chg="mod">
          <ac:chgData name="Baskerville-Muscutt, Kez (London)" userId="7fd3d2d3-7bc9-4d49-a86c-3349818102bd" providerId="ADAL" clId="{C59B6E65-4D98-403F-82A3-6EE281776C03}" dt="2022-11-29T10:05:36.450" v="58" actId="113"/>
          <ac:spMkLst>
            <pc:docMk/>
            <pc:sldMk cId="3083680602" sldId="503"/>
            <ac:spMk id="6" creationId="{578C0953-720E-4CA9-8C00-129E6B9253D6}"/>
          </ac:spMkLst>
        </pc:spChg>
        <pc:spChg chg="mod">
          <ac:chgData name="Baskerville-Muscutt, Kez (London)" userId="7fd3d2d3-7bc9-4d49-a86c-3349818102bd" providerId="ADAL" clId="{C59B6E65-4D98-403F-82A3-6EE281776C03}" dt="2022-11-28T21:30:04.241" v="42" actId="1038"/>
          <ac:spMkLst>
            <pc:docMk/>
            <pc:sldMk cId="3083680602" sldId="503"/>
            <ac:spMk id="15" creationId="{172188D3-CD65-42A3-83A1-A173569EFAC8}"/>
          </ac:spMkLst>
        </pc:spChg>
        <pc:grpChg chg="mod">
          <ac:chgData name="Baskerville-Muscutt, Kez (London)" userId="7fd3d2d3-7bc9-4d49-a86c-3349818102bd" providerId="ADAL" clId="{C59B6E65-4D98-403F-82A3-6EE281776C03}" dt="2022-11-28T21:30:04.241" v="42" actId="1038"/>
          <ac:grpSpMkLst>
            <pc:docMk/>
            <pc:sldMk cId="3083680602" sldId="503"/>
            <ac:grpSpMk id="16" creationId="{2469C3B3-2ECA-4C26-83D8-AA31B096BAEF}"/>
          </ac:grpSpMkLst>
        </pc:grpChg>
      </pc:sldChg>
      <pc:sldChg chg="del">
        <pc:chgData name="Baskerville-Muscutt, Kez (London)" userId="7fd3d2d3-7bc9-4d49-a86c-3349818102bd" providerId="ADAL" clId="{C59B6E65-4D98-403F-82A3-6EE281776C03}" dt="2022-11-28T21:29:49.384" v="7" actId="47"/>
        <pc:sldMkLst>
          <pc:docMk/>
          <pc:sldMk cId="1275391428" sldId="505"/>
        </pc:sldMkLst>
      </pc:sldChg>
      <pc:sldChg chg="del">
        <pc:chgData name="Baskerville-Muscutt, Kez (London)" userId="7fd3d2d3-7bc9-4d49-a86c-3349818102bd" providerId="ADAL" clId="{C59B6E65-4D98-403F-82A3-6EE281776C03}" dt="2022-11-29T10:05:05.231" v="50" actId="47"/>
        <pc:sldMkLst>
          <pc:docMk/>
          <pc:sldMk cId="687928675" sldId="507"/>
        </pc:sldMkLst>
      </pc:sldChg>
      <pc:sldChg chg="del">
        <pc:chgData name="Baskerville-Muscutt, Kez (London)" userId="7fd3d2d3-7bc9-4d49-a86c-3349818102bd" providerId="ADAL" clId="{C59B6E65-4D98-403F-82A3-6EE281776C03}" dt="2022-11-28T21:29:50.957" v="13" actId="47"/>
        <pc:sldMkLst>
          <pc:docMk/>
          <pc:sldMk cId="1650773193" sldId="508"/>
        </pc:sldMkLst>
      </pc:sldChg>
      <pc:sldChg chg="del">
        <pc:chgData name="Baskerville-Muscutt, Kez (London)" userId="7fd3d2d3-7bc9-4d49-a86c-3349818102bd" providerId="ADAL" clId="{C59B6E65-4D98-403F-82A3-6EE281776C03}" dt="2022-11-28T21:29:51.260" v="15" actId="47"/>
        <pc:sldMkLst>
          <pc:docMk/>
          <pc:sldMk cId="4009234678" sldId="509"/>
        </pc:sldMkLst>
      </pc:sldChg>
      <pc:sldChg chg="del">
        <pc:chgData name="Baskerville-Muscutt, Kez (London)" userId="7fd3d2d3-7bc9-4d49-a86c-3349818102bd" providerId="ADAL" clId="{C59B6E65-4D98-403F-82A3-6EE281776C03}" dt="2022-11-28T21:29:52.518" v="16" actId="47"/>
        <pc:sldMkLst>
          <pc:docMk/>
          <pc:sldMk cId="2080509333" sldId="510"/>
        </pc:sldMkLst>
      </pc:sldChg>
      <pc:sldChg chg="del">
        <pc:chgData name="Baskerville-Muscutt, Kez (London)" userId="7fd3d2d3-7bc9-4d49-a86c-3349818102bd" providerId="ADAL" clId="{C59B6E65-4D98-403F-82A3-6EE281776C03}" dt="2022-11-28T21:29:48.441" v="2" actId="47"/>
        <pc:sldMkLst>
          <pc:docMk/>
          <pc:sldMk cId="2745709806" sldId="511"/>
        </pc:sldMkLst>
      </pc:sldChg>
      <pc:sldChg chg="del">
        <pc:chgData name="Baskerville-Muscutt, Kez (London)" userId="7fd3d2d3-7bc9-4d49-a86c-3349818102bd" providerId="ADAL" clId="{C59B6E65-4D98-403F-82A3-6EE281776C03}" dt="2022-11-28T21:29:48.620" v="3" actId="47"/>
        <pc:sldMkLst>
          <pc:docMk/>
          <pc:sldMk cId="2235861234" sldId="51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301E1B6-3125-48A0-B39B-258A8C29552C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02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97DC975-A455-47BB-A68D-520EABF783D0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499B0F9-5275-4FDD-BFE5-B9E6F2FD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9B0F9-5275-4FDD-BFE5-B9E6F2FD7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9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048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image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9672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0932" y="5930896"/>
            <a:ext cx="4030133" cy="58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C1DA02-E32E-409F-AE9A-710A64E5BC51}"/>
              </a:ext>
            </a:extLst>
          </p:cNvPr>
          <p:cNvSpPr/>
          <p:nvPr userDrawn="1"/>
        </p:nvSpPr>
        <p:spPr>
          <a:xfrm>
            <a:off x="609600" y="6400803"/>
            <a:ext cx="1320800" cy="137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5633639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65024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7315200" y="1527048"/>
            <a:ext cx="4267200" cy="4038600"/>
          </a:xfrm>
          <a:solidFill>
            <a:srgbClr val="D8D7DF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721600" y="2221992"/>
            <a:ext cx="3454400" cy="2731008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spcAft>
                <a:spcPts val="400"/>
              </a:spcAft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9"/>
            <a:ext cx="2377143" cy="34742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52832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97600" y="1524000"/>
            <a:ext cx="5384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9"/>
            <a:ext cx="2377143" cy="347429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9"/>
            <a:ext cx="2377143" cy="34742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9"/>
            <a:ext cx="2377143" cy="34742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5613"/>
            <a:ext cx="5994400" cy="30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Thank you — Click to edit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8847725" y="3462208"/>
            <a:ext cx="2730611" cy="2157709"/>
            <a:chOff x="457200" y="3682374"/>
            <a:chExt cx="1481138" cy="1560513"/>
          </a:xfrm>
        </p:grpSpPr>
        <p:sp>
          <p:nvSpPr>
            <p:cNvPr id="14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9"/>
            <a:ext cx="2377143" cy="347429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3 Copyright"/>
          <p:cNvSpPr>
            <a:spLocks noGrp="1"/>
          </p:cNvSpPr>
          <p:nvPr>
            <p:ph type="ftr" sz="quarter" idx="11"/>
          </p:nvPr>
        </p:nvSpPr>
        <p:spPr>
          <a:xfrm>
            <a:off x="609601" y="6515099"/>
            <a:ext cx="7037137" cy="92333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ADFC-D10F-4912-887D-F37A14FF20F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515099"/>
            <a:ext cx="7037137" cy="923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B209-1B1D-486C-B61C-B591A05B3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01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2B6F2F-FDF3-402B-AD8C-C4B6F7F5ABCD}"/>
              </a:ext>
            </a:extLst>
          </p:cNvPr>
          <p:cNvSpPr/>
          <p:nvPr userDrawn="1"/>
        </p:nvSpPr>
        <p:spPr>
          <a:xfrm>
            <a:off x="376517" y="250568"/>
            <a:ext cx="8274424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image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9672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</a:t>
            </a:r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865A1C4-E227-4CDF-8D23-090D247E3D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56" y="6318410"/>
            <a:ext cx="1390170" cy="4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1152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brand 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7853405" y="6359395"/>
            <a:ext cx="0" cy="32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4330410" y="6354216"/>
            <a:ext cx="3289300" cy="390196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/>
              <a:t>Click to insert cobrand logo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cobrand image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9672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6748" y="6273358"/>
            <a:ext cx="4030133" cy="584200"/>
          </a:xfrm>
          <a:prstGeom prst="rect">
            <a:avLst/>
          </a:prstGeom>
        </p:spPr>
      </p:pic>
      <p:sp>
        <p:nvSpPr>
          <p:cNvPr id="12" name="Footer Placeholder 4 Copyright">
            <a:extLst>
              <a:ext uri="{FF2B5EF4-FFF2-40B4-BE49-F238E27FC236}">
                <a16:creationId xmlns:a16="http://schemas.microsoft.com/office/drawing/2014/main" id="{6EF31DB7-FC70-4DE2-A88D-1D438B7A8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6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r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048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color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9672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80484"/>
            <a:ext cx="12192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09601" y="3583411"/>
            <a:ext cx="2730611" cy="2157709"/>
            <a:chOff x="457200" y="3682374"/>
            <a:chExt cx="1481138" cy="1560513"/>
          </a:xfrm>
        </p:grpSpPr>
        <p:sp>
          <p:nvSpPr>
            <p:cNvPr id="13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6748" y="6273358"/>
            <a:ext cx="4030133" cy="584200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609599" y="6400803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>
                <a:solidFill>
                  <a:schemeClr val="accent1"/>
                </a:solidFill>
              </a:rPr>
              <a:t>willistowerswatson.com</a:t>
            </a:r>
          </a:p>
        </p:txBody>
      </p:sp>
      <p:sp>
        <p:nvSpPr>
          <p:cNvPr id="20" name="Footer Placeholder 4 Copyright">
            <a:extLst>
              <a:ext uri="{FF2B5EF4-FFF2-40B4-BE49-F238E27FC236}">
                <a16:creationId xmlns:a16="http://schemas.microsoft.com/office/drawing/2014/main" id="{F4D70CCC-2E79-4E67-8A9B-4F865808B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3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4800" y="1310179"/>
            <a:ext cx="6787376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38531"/>
            <a:ext cx="6181344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subheading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1"/>
            <a:ext cx="6181344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Divider image slide — click to edit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00459" y="6300219"/>
            <a:ext cx="2377143" cy="347429"/>
          </a:xfrm>
          <a:prstGeom prst="rect">
            <a:avLst/>
          </a:prstGeom>
        </p:spPr>
      </p:pic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00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brand 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7853405" y="6359395"/>
            <a:ext cx="0" cy="32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4330410" y="6354216"/>
            <a:ext cx="3289300" cy="390196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/>
              <a:t>Click to insert cobrand logo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cobrand image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9672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6748" y="6273358"/>
            <a:ext cx="4030133" cy="584200"/>
          </a:xfrm>
          <a:prstGeom prst="rect">
            <a:avLst/>
          </a:prstGeom>
        </p:spPr>
      </p:pic>
      <p:sp>
        <p:nvSpPr>
          <p:cNvPr id="2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87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lor">
    <p:bg>
      <p:bgPr>
        <a:solidFill>
          <a:srgbClr val="DDD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306584" y="1673524"/>
            <a:ext cx="11400224" cy="1755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5962264"/>
            <a:ext cx="12192000" cy="8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354456"/>
            <a:ext cx="6181344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802093"/>
            <a:ext cx="6181344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Divider color slide —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86497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 Copyright">
            <a:extLst>
              <a:ext uri="{FF2B5EF4-FFF2-40B4-BE49-F238E27FC236}">
                <a16:creationId xmlns:a16="http://schemas.microsoft.com/office/drawing/2014/main" id="{CE555376-59DD-41DE-B138-7F569F7D9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69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 marL="233363" indent="-233363">
              <a:buSzPct val="100000"/>
              <a:buFont typeface="+mj-lt"/>
              <a:buAutoNum type="arabicPeriod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 Copyright">
            <a:extLst>
              <a:ext uri="{FF2B5EF4-FFF2-40B4-BE49-F238E27FC236}">
                <a16:creationId xmlns:a16="http://schemas.microsoft.com/office/drawing/2014/main" id="{F84FEA0B-22D7-48D0-9AB5-00020648B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7C51C0B-87B0-45A9-B624-07EB972BC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6" y="6346235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4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763820" y="-977"/>
            <a:ext cx="2808248" cy="230400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 Copyright">
            <a:extLst>
              <a:ext uri="{FF2B5EF4-FFF2-40B4-BE49-F238E27FC236}">
                <a16:creationId xmlns:a16="http://schemas.microsoft.com/office/drawing/2014/main" id="{C4FC6ACB-89D1-437D-90B3-1CD18225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B031BAF-C658-4EB8-BAF3-E43134424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6" y="6346235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07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1524000"/>
            <a:ext cx="2032000" cy="1905000"/>
          </a:xfrm>
          <a:solidFill>
            <a:srgbClr val="D8D7DF"/>
          </a:solidFill>
        </p:spPr>
        <p:txBody>
          <a:bodyPr/>
          <a:lstStyle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844800" y="1524000"/>
            <a:ext cx="8737600" cy="43886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Tx/>
              <a:buNone/>
              <a:tabLst/>
              <a:defRPr lang="en-US" sz="1800" dirty="0" smtClean="0"/>
            </a:lvl1pPr>
            <a:lvl2pPr>
              <a:spcBef>
                <a:spcPts val="0"/>
              </a:spcBef>
              <a:spcAft>
                <a:spcPts val="350"/>
              </a:spcAft>
              <a:defRPr lang="en-US" sz="1600" dirty="0" smtClean="0"/>
            </a:lvl2pPr>
            <a:lvl3pPr>
              <a:spcBef>
                <a:spcPts val="0"/>
              </a:spcBef>
              <a:spcAft>
                <a:spcPts val="400"/>
              </a:spcAft>
              <a:buSzPct val="125000"/>
              <a:buFont typeface="Wingdings" pitchFamily="2" charset="2"/>
              <a:buChar char="§"/>
              <a:defRPr lang="en-US" dirty="0" smtClean="0"/>
            </a:lvl3pPr>
            <a:lvl4pPr marL="457200" indent="-228600">
              <a:buClr>
                <a:schemeClr val="tx2"/>
              </a:buClr>
              <a:buSzPct val="125000"/>
              <a:buFont typeface="Wingdings" panose="05000000000000000000" pitchFamily="2" charset="2"/>
              <a:buChar char=""/>
              <a:defRPr/>
            </a:lvl4pPr>
            <a:lvl5pPr>
              <a:buSzPct val="125000"/>
              <a:buFont typeface="Arial" panose="020B0604020202020204" pitchFamily="34" charset="0"/>
              <a:buChar char="˗"/>
              <a:defRPr/>
            </a:lvl5pPr>
            <a:lvl6pPr>
              <a:buSzPct val="125000"/>
              <a:defRPr/>
            </a:lvl6pPr>
            <a:lvl7pPr>
              <a:buSzPct val="125000"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 Copyright">
            <a:extLst>
              <a:ext uri="{FF2B5EF4-FFF2-40B4-BE49-F238E27FC236}">
                <a16:creationId xmlns:a16="http://schemas.microsoft.com/office/drawing/2014/main" id="{0FD68D67-E592-428F-9E84-4CC95EE21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90207E4-D4A8-427C-A1F9-A362A3B9E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6" y="6346235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8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65024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7315200" y="1527048"/>
            <a:ext cx="4267200" cy="4038600"/>
          </a:xfrm>
          <a:solidFill>
            <a:srgbClr val="D8D7DF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721600" y="2221992"/>
            <a:ext cx="3454400" cy="2731008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spcAft>
                <a:spcPts val="400"/>
              </a:spcAft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 Copyright">
            <a:extLst>
              <a:ext uri="{FF2B5EF4-FFF2-40B4-BE49-F238E27FC236}">
                <a16:creationId xmlns:a16="http://schemas.microsoft.com/office/drawing/2014/main" id="{8937DFE0-BD2C-4EDF-ABA5-D791E22CB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A106BEC-486E-44B4-B6D1-44873B2B8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6" y="6346235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14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52832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97600" y="1524000"/>
            <a:ext cx="5384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 Copyright">
            <a:extLst>
              <a:ext uri="{FF2B5EF4-FFF2-40B4-BE49-F238E27FC236}">
                <a16:creationId xmlns:a16="http://schemas.microsoft.com/office/drawing/2014/main" id="{E713B548-BF59-438B-9DD3-A5D89E46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152E552-7125-4B87-940E-21FEE2E63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6" y="6346235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46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 Copyright">
            <a:extLst>
              <a:ext uri="{FF2B5EF4-FFF2-40B4-BE49-F238E27FC236}">
                <a16:creationId xmlns:a16="http://schemas.microsoft.com/office/drawing/2014/main" id="{D19747C3-A02C-42CE-9C9E-8DA60AA5F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93D2C86-026A-4B5B-B7F4-6A747361B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6" y="6346235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20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9"/>
            <a:ext cx="2377143" cy="34742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 Copyright">
            <a:extLst>
              <a:ext uri="{FF2B5EF4-FFF2-40B4-BE49-F238E27FC236}">
                <a16:creationId xmlns:a16="http://schemas.microsoft.com/office/drawing/2014/main" id="{A87B37A7-B2F3-40F0-82BA-8C5742E4C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53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5613"/>
            <a:ext cx="5994400" cy="30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Thank you — Click to edit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8847725" y="3462208"/>
            <a:ext cx="2730611" cy="2157709"/>
            <a:chOff x="457200" y="3682374"/>
            <a:chExt cx="1481138" cy="1560513"/>
          </a:xfrm>
        </p:grpSpPr>
        <p:sp>
          <p:nvSpPr>
            <p:cNvPr id="14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9"/>
            <a:ext cx="2377143" cy="347429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 Copyright">
            <a:extLst>
              <a:ext uri="{FF2B5EF4-FFF2-40B4-BE49-F238E27FC236}">
                <a16:creationId xmlns:a16="http://schemas.microsoft.com/office/drawing/2014/main" id="{A297E972-1E4A-4220-8AB3-04B694B4A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47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r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048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color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9672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80484"/>
            <a:ext cx="12192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09601" y="3583411"/>
            <a:ext cx="2730611" cy="2157709"/>
            <a:chOff x="457200" y="3682374"/>
            <a:chExt cx="1481138" cy="1560513"/>
          </a:xfrm>
        </p:grpSpPr>
        <p:sp>
          <p:nvSpPr>
            <p:cNvPr id="13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</a:t>
            </a:r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609599" y="6400803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>
                <a:solidFill>
                  <a:schemeClr val="accent1"/>
                </a:solidFill>
              </a:rPr>
              <a:t>willistowerswatson.com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42B3177-B4DA-4D70-BBFB-E979FF674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15" y="6284455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9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4800" y="1310179"/>
            <a:ext cx="6787376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38531"/>
            <a:ext cx="6181344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subheading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1"/>
            <a:ext cx="6181344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Divider image slide — click to edit text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B72B750-4B9D-4742-B0E9-B882D32361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15" y="6284455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4366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lor">
    <p:bg>
      <p:bgPr>
        <a:solidFill>
          <a:srgbClr val="DDD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304800" y="1310179"/>
            <a:ext cx="6787376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0484"/>
            <a:ext cx="12192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38531"/>
            <a:ext cx="6181344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1"/>
            <a:ext cx="6181344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Divider color slide — click to edit text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09600" y="3829699"/>
            <a:ext cx="2474384" cy="2051050"/>
            <a:chOff x="457200" y="3522663"/>
            <a:chExt cx="1855788" cy="2051050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57200" y="3522663"/>
              <a:ext cx="1855788" cy="204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1879600" y="4954588"/>
              <a:ext cx="285750" cy="2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auto">
            <a:xfrm>
              <a:off x="1597025" y="3522663"/>
              <a:ext cx="712788" cy="1028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177925" y="3730625"/>
              <a:ext cx="142875" cy="6175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1309688" y="4543425"/>
              <a:ext cx="147638" cy="415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auto">
            <a:xfrm>
              <a:off x="460375" y="4751388"/>
              <a:ext cx="569913" cy="8223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609599" y="6400803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>
                <a:solidFill>
                  <a:schemeClr val="accent1"/>
                </a:solidFill>
              </a:rPr>
              <a:t>willistowerswatson.com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E46402CD-1F93-42D7-A254-A875550F58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90" y="6301408"/>
            <a:ext cx="962307" cy="3834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D4ABD7-746E-4E5B-B5BF-05736DE99326}"/>
              </a:ext>
            </a:extLst>
          </p:cNvPr>
          <p:cNvSpPr/>
          <p:nvPr userDrawn="1"/>
        </p:nvSpPr>
        <p:spPr>
          <a:xfrm>
            <a:off x="609600" y="6400803"/>
            <a:ext cx="1320800" cy="137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4" descr="Asian Development Bank - Wikipedia">
            <a:extLst>
              <a:ext uri="{FF2B5EF4-FFF2-40B4-BE49-F238E27FC236}">
                <a16:creationId xmlns:a16="http://schemas.microsoft.com/office/drawing/2014/main" id="{087B3A8E-9DFC-4F90-A0C8-C9707E118A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762" y="258915"/>
            <a:ext cx="760719" cy="71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5888ABEF-59AA-4D43-8EDF-845C3A4176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81" y="250255"/>
            <a:ext cx="760719" cy="716374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6673B5ED-E315-46C9-8095-080CA9B897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327" y="6277640"/>
            <a:ext cx="962307" cy="38345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 marL="233363" indent="-233363">
              <a:buSzPct val="100000"/>
              <a:buFont typeface="+mj-lt"/>
              <a:buAutoNum type="arabicPeriod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9"/>
            <a:ext cx="2377143" cy="34742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763820" y="-977"/>
            <a:ext cx="2808248" cy="230400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9"/>
            <a:ext cx="2377143" cy="347429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0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1524000"/>
            <a:ext cx="2032000" cy="1905000"/>
          </a:xfrm>
          <a:solidFill>
            <a:srgbClr val="D8D7DF"/>
          </a:solidFill>
        </p:spPr>
        <p:txBody>
          <a:bodyPr/>
          <a:lstStyle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844800" y="1524000"/>
            <a:ext cx="8737600" cy="43886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Tx/>
              <a:buNone/>
              <a:tabLst/>
              <a:defRPr lang="en-US" sz="1800" dirty="0" smtClean="0"/>
            </a:lvl1pPr>
            <a:lvl2pPr>
              <a:spcBef>
                <a:spcPts val="0"/>
              </a:spcBef>
              <a:spcAft>
                <a:spcPts val="350"/>
              </a:spcAft>
              <a:defRPr lang="en-US" sz="1600" dirty="0" smtClean="0"/>
            </a:lvl2pPr>
            <a:lvl3pPr>
              <a:spcBef>
                <a:spcPts val="0"/>
              </a:spcBef>
              <a:spcAft>
                <a:spcPts val="400"/>
              </a:spcAft>
              <a:buSzPct val="125000"/>
              <a:buFont typeface="Wingdings" pitchFamily="2" charset="2"/>
              <a:buChar char="§"/>
              <a:defRPr lang="en-US" dirty="0" smtClean="0"/>
            </a:lvl3pPr>
            <a:lvl4pPr marL="457200" indent="-228600">
              <a:buClr>
                <a:schemeClr val="tx2"/>
              </a:buClr>
              <a:buSzPct val="125000"/>
              <a:buFont typeface="Wingdings" panose="05000000000000000000" pitchFamily="2" charset="2"/>
              <a:buChar char=""/>
              <a:defRPr/>
            </a:lvl4pPr>
            <a:lvl5pPr>
              <a:buSzPct val="125000"/>
              <a:buFont typeface="Arial" panose="020B0604020202020204" pitchFamily="34" charset="0"/>
              <a:buChar char="˗"/>
              <a:defRPr/>
            </a:lvl5pPr>
            <a:lvl6pPr>
              <a:buSzPct val="125000"/>
              <a:defRPr/>
            </a:lvl6pPr>
            <a:lvl7pPr>
              <a:buSzPct val="125000"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9"/>
            <a:ext cx="2377143" cy="347429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9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>
            <p:custDataLst>
              <p:tags r:id="rId17"/>
            </p:custDataLst>
          </p:nvPr>
        </p:nvSpPr>
        <p:spPr>
          <a:xfrm rot="19906914">
            <a:off x="324769" y="3029257"/>
            <a:ext cx="11352091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" sz="6600" b="1" baseline="0">
                <a:solidFill>
                  <a:srgbClr val="C0C0C0"/>
                </a:solidFill>
              </a:rPr>
              <a:t> </a:t>
            </a:r>
            <a:endParaRPr lang="en-GB" sz="1800" b="1">
              <a:solidFill>
                <a:srgbClr val="C0C0C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3"/>
            <a:ext cx="109728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"/>
              <a:t>Нажмите, чтобы изменить стиль основного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601" y="6515098"/>
            <a:ext cx="7037137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ru"/>
              <a:t>© [yyyy] Уиллис Тауэрс Уотсон. Все права защищены. Собственная и конфиденциальная информация. Только для клиентов Willis Towers Watson и Willis Towers Watson.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599" y="6400803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ru" sz="600" b="1">
                <a:solidFill>
                  <a:schemeClr val="accent1"/>
                </a:solidFill>
              </a:rPr>
              <a:t>willistowerswatson.com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3" r:id="rId2"/>
    <p:sldLayoutId id="2147483729" r:id="rId3"/>
    <p:sldLayoutId id="2147483726" r:id="rId4"/>
    <p:sldLayoutId id="2147483686" r:id="rId5"/>
    <p:sldLayoutId id="2147483696" r:id="rId6"/>
    <p:sldLayoutId id="2147483695" r:id="rId7"/>
    <p:sldLayoutId id="2147483721" r:id="rId8"/>
    <p:sldLayoutId id="2147483688" r:id="rId9"/>
    <p:sldLayoutId id="2147483672" r:id="rId10"/>
    <p:sldLayoutId id="2147483689" r:id="rId11"/>
    <p:sldLayoutId id="2147483690" r:id="rId12"/>
    <p:sldLayoutId id="2147483667" r:id="rId13"/>
    <p:sldLayoutId id="2147483697" r:id="rId14"/>
    <p:sldLayoutId id="2147483730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70208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ts val="0"/>
        </a:spcBef>
        <a:spcAft>
          <a:spcPts val="350"/>
        </a:spcAft>
        <a:buClr>
          <a:srgbClr val="702082"/>
        </a:buClr>
        <a:buSzPct val="125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ts val="0"/>
        </a:spcBef>
        <a:spcAft>
          <a:spcPts val="280"/>
        </a:spcAft>
        <a:buClr>
          <a:schemeClr val="accent6"/>
        </a:buClr>
        <a:buSzPct val="125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spcBef>
          <a:spcPts val="0"/>
        </a:spcBef>
        <a:spcAft>
          <a:spcPts val="280"/>
        </a:spcAft>
        <a:buClr>
          <a:srgbClr val="000000"/>
        </a:buClr>
        <a:buSzPct val="125000"/>
        <a:buFont typeface="Arial" pitchFamily="34" charset="0"/>
        <a:buChar char="̵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>
            <p:custDataLst>
              <p:tags r:id="rId16"/>
            </p:custDataLst>
          </p:nvPr>
        </p:nvSpPr>
        <p:spPr>
          <a:xfrm rot="19906914">
            <a:off x="324769" y="3029257"/>
            <a:ext cx="11352091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" sz="6600" b="1" baseline="0">
                <a:solidFill>
                  <a:srgbClr val="C0C0C0"/>
                </a:solidFill>
              </a:rPr>
              <a:t> </a:t>
            </a:r>
            <a:endParaRPr lang="en-GB" sz="1800" b="1">
              <a:solidFill>
                <a:srgbClr val="C0C0C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3"/>
            <a:ext cx="109728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"/>
              <a:t>Нажмите, чтобы изменить стиль основного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601" y="6515098"/>
            <a:ext cx="7037137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ru"/>
              <a:t>© 2020 Уиллис Тауэрс Уотсон. Все права защищены. Собственная и конфиденциальная информация. Только для клиентов Willis Towers Watson и Willis Towers Watson.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599" y="6400803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ru" sz="600" b="1">
                <a:solidFill>
                  <a:schemeClr val="accent1"/>
                </a:solidFill>
              </a:rPr>
              <a:t>willistowerswatson.com</a:t>
            </a:r>
          </a:p>
        </p:txBody>
      </p:sp>
    </p:spTree>
    <p:extLst>
      <p:ext uri="{BB962C8B-B14F-4D97-AF65-F5344CB8AC3E}">
        <p14:creationId xmlns:p14="http://schemas.microsoft.com/office/powerpoint/2010/main" val="42010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70208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ts val="0"/>
        </a:spcBef>
        <a:spcAft>
          <a:spcPts val="350"/>
        </a:spcAft>
        <a:buClr>
          <a:srgbClr val="702082"/>
        </a:buClr>
        <a:buSzPct val="125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ts val="0"/>
        </a:spcBef>
        <a:spcAft>
          <a:spcPts val="280"/>
        </a:spcAft>
        <a:buClr>
          <a:schemeClr val="accent6"/>
        </a:buClr>
        <a:buSzPct val="125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spcBef>
          <a:spcPts val="0"/>
        </a:spcBef>
        <a:spcAft>
          <a:spcPts val="280"/>
        </a:spcAft>
        <a:buClr>
          <a:srgbClr val="000000"/>
        </a:buClr>
        <a:buSzPct val="125000"/>
        <a:buFont typeface="Arial" pitchFamily="34" charset="0"/>
        <a:buChar char="̵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68" y="1093598"/>
            <a:ext cx="5565396" cy="612648"/>
          </a:xfrm>
        </p:spPr>
        <p:txBody>
          <a:bodyPr/>
          <a:lstStyle/>
          <a:p>
            <a:r>
              <a:rPr lang="ru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Сессия </a:t>
            </a:r>
            <a:r>
              <a:rPr lang="en-GB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ru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Выводы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56768" y="1952260"/>
            <a:ext cx="2011680" cy="271081"/>
          </a:xfrm>
        </p:spPr>
        <p:txBody>
          <a:bodyPr/>
          <a:lstStyle/>
          <a:p>
            <a:r>
              <a:rPr lang="ru" dirty="0"/>
              <a:t>Стамбул, </a:t>
            </a:r>
            <a:r>
              <a:rPr lang="ru" dirty="0" err="1"/>
              <a:t>Турция</a:t>
            </a:r>
            <a:endParaRPr lang="en-GB" dirty="0"/>
          </a:p>
          <a:p>
            <a:r>
              <a:rPr lang="ru" dirty="0"/>
              <a:t>ноябрь 2022 г.</a:t>
            </a:r>
          </a:p>
        </p:txBody>
      </p:sp>
      <p:pic>
        <p:nvPicPr>
          <p:cNvPr id="10" name="Picture 10" descr="Global Earthquake Model Foundation | Italy">
            <a:extLst>
              <a:ext uri="{FF2B5EF4-FFF2-40B4-BE49-F238E27FC236}">
                <a16:creationId xmlns:a16="http://schemas.microsoft.com/office/drawing/2014/main" id="{118C49FE-FA52-421B-9CBE-E45F5F7E9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1798" r="2395" b="15372"/>
          <a:stretch/>
        </p:blipFill>
        <p:spPr bwMode="auto">
          <a:xfrm>
            <a:off x="1753533" y="6319271"/>
            <a:ext cx="1302071" cy="4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JBA Risk Management Mission Statement, Employees and Hiring | LinkedIn">
            <a:extLst>
              <a:ext uri="{FF2B5EF4-FFF2-40B4-BE49-F238E27FC236}">
                <a16:creationId xmlns:a16="http://schemas.microsoft.com/office/drawing/2014/main" id="{ACC6BE97-2724-44F2-8CD2-3714D8B95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12007" r="5777" b="8550"/>
          <a:stretch/>
        </p:blipFill>
        <p:spPr bwMode="auto">
          <a:xfrm>
            <a:off x="3168085" y="6316612"/>
            <a:ext cx="563157" cy="5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Overseas Development Institute (ODI) | 60 years of impact">
            <a:extLst>
              <a:ext uri="{FF2B5EF4-FFF2-40B4-BE49-F238E27FC236}">
                <a16:creationId xmlns:a16="http://schemas.microsoft.com/office/drawing/2014/main" id="{7426278A-6622-4552-90DC-09B12B899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3041"/>
          <a:stretch/>
        </p:blipFill>
        <p:spPr bwMode="auto">
          <a:xfrm>
            <a:off x="3956200" y="6308370"/>
            <a:ext cx="976782" cy="5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Pengwern Associates | LinkedIn">
            <a:extLst>
              <a:ext uri="{FF2B5EF4-FFF2-40B4-BE49-F238E27FC236}">
                <a16:creationId xmlns:a16="http://schemas.microsoft.com/office/drawing/2014/main" id="{B0997752-EB41-4182-B2BC-A494D3819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 b="11781"/>
          <a:stretch/>
        </p:blipFill>
        <p:spPr bwMode="auto">
          <a:xfrm>
            <a:off x="5133479" y="6346450"/>
            <a:ext cx="69663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Metabiota - Crunchbase Company Profile &amp; Funding">
            <a:extLst>
              <a:ext uri="{FF2B5EF4-FFF2-40B4-BE49-F238E27FC236}">
                <a16:creationId xmlns:a16="http://schemas.microsoft.com/office/drawing/2014/main" id="{FA9C11EB-EB10-4D90-B7FD-2A2459A71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0965" r="7294" b="37315"/>
          <a:stretch/>
        </p:blipFill>
        <p:spPr bwMode="auto">
          <a:xfrm>
            <a:off x="5921598" y="6298639"/>
            <a:ext cx="162499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sian Development Bank - Wikipedia">
            <a:extLst>
              <a:ext uri="{FF2B5EF4-FFF2-40B4-BE49-F238E27FC236}">
                <a16:creationId xmlns:a16="http://schemas.microsoft.com/office/drawing/2014/main" id="{EF1F8908-F39D-4A3D-8065-4D811B4B7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750" y="1333557"/>
            <a:ext cx="1146689" cy="11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3E96ABA-30D6-48A9-BAA6-B6D866AE58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55" y="262809"/>
            <a:ext cx="1058472" cy="1058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92083A-21E8-4278-B0E6-A09BCCFF1A71}"/>
              </a:ext>
            </a:extLst>
          </p:cNvPr>
          <p:cNvSpPr txBox="1"/>
          <p:nvPr/>
        </p:nvSpPr>
        <p:spPr>
          <a:xfrm>
            <a:off x="556768" y="236683"/>
            <a:ext cx="5785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Совещание Программы Центральноазиатского регионального экономического сотрудничества по рискам бедствий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50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CD1594-B1D1-4522-9915-94E3CCF5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24000"/>
            <a:ext cx="6152707" cy="1080977"/>
          </a:xfrm>
        </p:spPr>
        <p:txBody>
          <a:bodyPr/>
          <a:lstStyle/>
          <a:p>
            <a:r>
              <a:rPr lang="ru" sz="2400" dirty="0">
                <a:solidFill>
                  <a:schemeClr val="tx1"/>
                </a:solidFill>
              </a:rPr>
              <a:t>Варианты регионального механизма финансирования рисков бедствий ЦАРЭС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BFA93-BAB1-46AC-B751-67BD67DD4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5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CDFA-448B-4FAE-8635-6B81F033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" sz="2400" dirty="0">
                <a:solidFill>
                  <a:schemeClr val="tx1"/>
                </a:solidFill>
              </a:rPr>
              <a:t>Основные этапы развития механизма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D28FE-1D7E-412E-BA1F-250E60E96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6D060E1-E4D6-4AE6-9F66-7A53CA50D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252173"/>
              </p:ext>
            </p:extLst>
          </p:nvPr>
        </p:nvGraphicFramePr>
        <p:xfrm>
          <a:off x="609600" y="1286541"/>
          <a:ext cx="9927265" cy="4892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37">
                  <a:extLst>
                    <a:ext uri="{9D8B030D-6E8A-4147-A177-3AD203B41FA5}">
                      <a16:colId xmlns:a16="http://schemas.microsoft.com/office/drawing/2014/main" val="2453106791"/>
                    </a:ext>
                  </a:extLst>
                </a:gridCol>
                <a:gridCol w="251246">
                  <a:extLst>
                    <a:ext uri="{9D8B030D-6E8A-4147-A177-3AD203B41FA5}">
                      <a16:colId xmlns:a16="http://schemas.microsoft.com/office/drawing/2014/main" val="823920443"/>
                    </a:ext>
                  </a:extLst>
                </a:gridCol>
                <a:gridCol w="7358782">
                  <a:extLst>
                    <a:ext uri="{9D8B030D-6E8A-4147-A177-3AD203B41FA5}">
                      <a16:colId xmlns:a16="http://schemas.microsoft.com/office/drawing/2014/main" val="3809007008"/>
                    </a:ext>
                  </a:extLst>
                </a:gridCol>
              </a:tblGrid>
              <a:tr h="2073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Этап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 1: </a:t>
                      </a:r>
                      <a:r>
                        <a:rPr lang="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механизма</a:t>
                      </a:r>
                      <a:endParaRPr lang="ru-KZ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0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</a:rPr>
                        <a:t>Точки принятия решения, необходимые для создания юридического лица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</a:rPr>
                        <a:t>Страна проживания или признания;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</a:rPr>
                        <a:t>Операционный субъект или юридическая форма, включая его структуру собственности;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</a:rPr>
                        <a:t>Источники начальной капитализации;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</a:rPr>
                        <a:t>Структура корпоративного управления;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</a:rPr>
                        <a:t>Ключевые консультанты; а также,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" sz="1600" b="0" dirty="0">
                          <a:solidFill>
                            <a:schemeClr val="tx1"/>
                          </a:solidFill>
                        </a:rPr>
                        <a:t>Первоначальное предложение продукта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198139"/>
                  </a:ext>
                </a:extLst>
              </a:tr>
              <a:tr h="298082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594876"/>
                  </a:ext>
                </a:extLst>
              </a:tr>
              <a:tr h="2391927">
                <a:tc>
                  <a:txBody>
                    <a:bodyPr/>
                    <a:lstStyle/>
                    <a:p>
                      <a:pPr lvl="0" algn="ctr">
                        <a:buClr>
                          <a:schemeClr val="accent5"/>
                        </a:buClr>
                        <a:buSzPct val="125000"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Этап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 2: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Эксплуатация механизма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ct val="125000"/>
                        <a:buFontTx/>
                        <a:buNone/>
                        <a:tabLst/>
                        <a:defRPr/>
                      </a:pPr>
                      <a:r>
                        <a:rPr lang="ru" sz="1600" b="0" dirty="0"/>
                        <a:t>Точки принятия решений, необходимые для выполнения функций механизма жизнеспособным, эффективным, результативным и финансово устойчивым образом, включают:</a:t>
                      </a:r>
                      <a:endParaRPr lang="ru-KZ" sz="16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Операционная структура;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Альтернативные источники капитала, необходимые для долгосрочной финансовой устойчивости;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Эволюция продуктов механизма; а также,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взаимодействия со странами, которая включает в себя наращивание потенциала для заинтересованных сторон в странах для получения поддержки со стороны стран.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088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2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A665-A204-4A3F-8181-3B3185C7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" sz="2400" dirty="0"/>
              <a:t>Функции механизма передачи рисков ЦАРЭС</a:t>
            </a:r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E9037-5E76-4027-8BCA-7C129C9BC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8004"/>
            <a:ext cx="8491870" cy="414071"/>
          </a:xfrm>
        </p:spPr>
        <p:txBody>
          <a:bodyPr/>
          <a:lstStyle/>
          <a:p>
            <a:r>
              <a:rPr lang="ru" sz="2000" b="0" dirty="0"/>
              <a:t>Механизм ЦАРЭС может выполнять одну или несколько функций </a:t>
            </a:r>
            <a:r>
              <a:rPr lang="en-GB" sz="2000" b="0" dirty="0"/>
              <a:t>:</a:t>
            </a:r>
          </a:p>
          <a:p>
            <a:endParaRPr lang="en-GB" sz="1200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FD7D7-A190-43B7-A38F-57462A229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69C3B3-2ECA-4C26-83D8-AA31B096BAEF}"/>
              </a:ext>
            </a:extLst>
          </p:cNvPr>
          <p:cNvGrpSpPr/>
          <p:nvPr/>
        </p:nvGrpSpPr>
        <p:grpSpPr>
          <a:xfrm>
            <a:off x="1637213" y="1850065"/>
            <a:ext cx="9172353" cy="3370521"/>
            <a:chOff x="454550" y="2220253"/>
            <a:chExt cx="6062134" cy="21329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8C0953-720E-4CA9-8C00-129E6B9253D6}"/>
                </a:ext>
              </a:extLst>
            </p:cNvPr>
            <p:cNvSpPr/>
            <p:nvPr/>
          </p:nvSpPr>
          <p:spPr>
            <a:xfrm>
              <a:off x="4618614" y="2220254"/>
              <a:ext cx="1898070" cy="87283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ea typeface="Calibri" panose="020F0502020204030204" pitchFamily="34" charset="0"/>
                </a:rPr>
                <a:t>Удержание риска</a:t>
              </a:r>
              <a:r>
                <a:rPr lang="en-GB" sz="2000" b="1" dirty="0">
                  <a:latin typeface="Arial" panose="020B0604020202020204" pitchFamily="34" charset="0"/>
                  <a:ea typeface="Calibri" panose="020F0502020204030204" pitchFamily="34" charset="0"/>
                </a:rPr>
                <a:t> (</a:t>
              </a:r>
              <a:r>
                <a:rPr lang="ru" sz="2000" b="1" dirty="0"/>
                <a:t>Формирование пула рисков</a:t>
              </a:r>
              <a:r>
                <a:rPr lang="en-GB" sz="2000" b="1" dirty="0"/>
                <a:t>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EDD1E3-1819-4CCA-BA00-28CD209F90BA}"/>
                </a:ext>
              </a:extLst>
            </p:cNvPr>
            <p:cNvSpPr/>
            <p:nvPr/>
          </p:nvSpPr>
          <p:spPr>
            <a:xfrm>
              <a:off x="2536582" y="2223396"/>
              <a:ext cx="1898070" cy="87283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ea typeface="Calibri" panose="020F0502020204030204" pitchFamily="34" charset="0"/>
                </a:rPr>
                <a:t>Организация передачи риска</a:t>
              </a:r>
              <a:endParaRPr lang="en-GB" sz="20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03BDF0-5544-4232-B1AB-E0DB6DA04F05}"/>
                </a:ext>
              </a:extLst>
            </p:cNvPr>
            <p:cNvSpPr/>
            <p:nvPr/>
          </p:nvSpPr>
          <p:spPr>
            <a:xfrm>
              <a:off x="454550" y="2220253"/>
              <a:ext cx="1898070" cy="87283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Коллаборация</a:t>
              </a:r>
              <a:endParaRPr lang="en-GB" sz="2000" b="1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B92D94-6132-4911-B4EC-2AFDB658C075}"/>
                </a:ext>
              </a:extLst>
            </p:cNvPr>
            <p:cNvSpPr/>
            <p:nvPr/>
          </p:nvSpPr>
          <p:spPr>
            <a:xfrm>
              <a:off x="4618614" y="3096234"/>
              <a:ext cx="1898070" cy="1253837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" panose="020B0604020202020204" pitchFamily="34" charset="0"/>
                  <a:ea typeface="Calibri" panose="020F0502020204030204" pitchFamily="34" charset="0"/>
                </a:rPr>
                <a:t>Лицензированная и регулируемая страховая компания, которой страны передают риски в обмен на премии</a:t>
              </a:r>
              <a:endParaRPr lang="en-GB" sz="16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A046EA-C2A6-434D-805F-F0A34CD58509}"/>
                </a:ext>
              </a:extLst>
            </p:cNvPr>
            <p:cNvSpPr/>
            <p:nvPr/>
          </p:nvSpPr>
          <p:spPr>
            <a:xfrm>
              <a:off x="2536582" y="3106576"/>
              <a:ext cx="1898070" cy="1246637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" panose="020B0604020202020204" pitchFamily="34" charset="0"/>
                  <a:ea typeface="Calibri" panose="020F0502020204030204" pitchFamily="34" charset="0"/>
                </a:rPr>
                <a:t>Облегчает покрытие рисков для стран-участниц, включая страхование и ILS</a:t>
              </a:r>
              <a:endParaRPr lang="en-GB" sz="16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FEA382-08BE-43C2-8A33-28AFBC9152B8}"/>
                </a:ext>
              </a:extLst>
            </p:cNvPr>
            <p:cNvSpPr/>
            <p:nvPr/>
          </p:nvSpPr>
          <p:spPr>
            <a:xfrm>
              <a:off x="454550" y="3096233"/>
              <a:ext cx="1898070" cy="1253838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" panose="020B0604020202020204" pitchFamily="34" charset="0"/>
                  <a:ea typeface="Calibri" panose="020F0502020204030204" pitchFamily="34" charset="0"/>
                </a:rPr>
                <a:t>Обмен передовым опытом, данными и региональным управлением для управления рисками бедствий</a:t>
              </a:r>
              <a:endParaRPr lang="en-GB" sz="1600" dirty="0"/>
            </a:p>
          </p:txBody>
        </p: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72188D3-CD65-42A3-83A1-A173569EFAC8}"/>
              </a:ext>
            </a:extLst>
          </p:cNvPr>
          <p:cNvSpPr/>
          <p:nvPr/>
        </p:nvSpPr>
        <p:spPr>
          <a:xfrm>
            <a:off x="1637213" y="5365066"/>
            <a:ext cx="9172353" cy="8817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Уровень сложности и участие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8368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CD1594-B1D1-4522-9915-94E3CCF5D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sz="2400" dirty="0">
                <a:solidFill>
                  <a:schemeClr val="tx1"/>
                </a:solidFill>
              </a:rPr>
              <a:t>Вопросы и ответы и обсуждение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BFA93-BAB1-46AC-B751-67BD67DD4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3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FBB5F-DFCA-4215-9957-67507AC9A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75" y="219317"/>
            <a:ext cx="8229600" cy="307777"/>
          </a:xfrm>
        </p:spPr>
        <p:txBody>
          <a:bodyPr>
            <a:noAutofit/>
          </a:bodyPr>
          <a:lstStyle/>
          <a:p>
            <a:r>
              <a:rPr lang="ru" sz="2400" dirty="0"/>
              <a:t>Отказ от ответственности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04A84-5ED9-4E9E-ACD3-B18B92FD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74" y="741088"/>
            <a:ext cx="9212951" cy="56597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" sz="1200" b="0" dirty="0"/>
              <a:t>Этот анализ был подготовлен компанией Willis Limited для Азиатского банка развития в рамках контракта на техническую помощь.</a:t>
            </a:r>
          </a:p>
          <a:p>
            <a:pPr>
              <a:spcAft>
                <a:spcPts val="600"/>
              </a:spcAft>
            </a:pPr>
            <a:r>
              <a:rPr lang="ru" sz="1200" b="0" dirty="0"/>
              <a:t>При подготовке этого анализа компания Willis Limited опиралась на данные из общедоступных и/или других источников. Попыток независимо проверить точность этих данных не предпринималось. Willis Limited не представляет и не гарантирует точность или полноту таких данных, а также не берет на себя ответственность за результат любой ошибки или упущения в данных или других материалах, собранных из любого источника при подготовке этого анализа.</a:t>
            </a:r>
          </a:p>
          <a:p>
            <a:pPr>
              <a:spcAft>
                <a:spcPts val="600"/>
              </a:spcAft>
            </a:pPr>
            <a:r>
              <a:rPr lang="ru" sz="1200" b="0" dirty="0"/>
              <a:t>Этому анализу присуще множество неопределенностей, включая, помимо прочего, такие вопросы, как ограничения в доступных данных, зависимость от данных клиентов и внешних источников данных, лежащая в основе волатильность убытков и другие случайные процессы, неопределенности, которые характеризуют применение профессиональных суждени</a:t>
            </a:r>
            <a:r>
              <a:rPr lang="ru-RU" sz="1200" b="0" dirty="0"/>
              <a:t>й</a:t>
            </a:r>
            <a:r>
              <a:rPr lang="ru" sz="1200" b="0" dirty="0"/>
              <a:t> в оценках и предположениях и т. д. Окончательные убытки, обязательства и требования зависят от будущих условных событий, включая, помимо прочего, непредвиденные изменения инфляции, законов и правил. В результате этих неопределенностей фактические результаты могут значительно отличаться от оценок Willis Limited в любом направлении. Willis не делает никаких заявлений и не гарантирует исход, результаты, успех или прибыльность любой программы или предприятия страхования или перестрахования, независимо от того, применимы ли к такой программе или предприятию анализы или выводы, содержащиеся в настоящем документе.</a:t>
            </a:r>
          </a:p>
          <a:p>
            <a:pPr>
              <a:spcAft>
                <a:spcPts val="600"/>
              </a:spcAft>
            </a:pPr>
            <a:r>
              <a:rPr lang="ru" sz="1200" b="0" dirty="0"/>
              <a:t>Willis не рекомендует принимать решения исключительно на основе информации, содержащейся в этом анализе. Скорее, этот анализ следует рассматривать как дополнение к другой информации, включая конкретную деловую практику, опыт рассмотрения претензий и финансовое положение. Следует проконсультироваться с независимыми профессиональными консультантами в отношении вопросов и выводов, представленных в настоящем документе, и их возможного применения. Willis не делает никаких заявлений и не гарантирует точность или полноту этого документа и его содержания.</a:t>
            </a:r>
          </a:p>
          <a:p>
            <a:pPr>
              <a:spcAft>
                <a:spcPts val="600"/>
              </a:spcAft>
            </a:pPr>
            <a:r>
              <a:rPr lang="ru" sz="1200" b="0" dirty="0"/>
              <a:t>Willis не предоставляет юридических, бухгалтерских или налоговых консультаций. Этот анализ не является, не предназначен для предоставления и не должен толковаться как такой совет. В этих областях следует консультироваться с квалифицированными консультантами.</a:t>
            </a:r>
          </a:p>
          <a:p>
            <a:pPr>
              <a:spcAft>
                <a:spcPts val="600"/>
              </a:spcAft>
            </a:pPr>
            <a:r>
              <a:rPr lang="ru" sz="1200" b="0" dirty="0"/>
              <a:t>Willis не делает никаких заявлений, не гарантирует и не берет на себя никакой ответственности за точность или полноту или за любые результаты, полученные в результате применения этого анализа и выводов, представленных в настоящем документе.</a:t>
            </a:r>
          </a:p>
          <a:p>
            <a:pPr>
              <a:spcAft>
                <a:spcPts val="600"/>
              </a:spcAft>
            </a:pPr>
            <a:r>
              <a:rPr lang="ru" sz="1200" b="0" dirty="0"/>
              <a:t>Принятие настоящего документа считается согласием с вышеизложенным.</a:t>
            </a:r>
            <a:endParaRPr lang="en-US" sz="1200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24FA3-AB54-4493-BF3A-4B2C2B3B0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629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FOOTER" val="Watermark"/>
  <p:tag name="TAGPREFIX" val="WT_"/>
  <p:tag name="WT_TEMPLATENAME" val="WTW.pptx"/>
  <p:tag name="WT_CREATEDATE" val="14 March 2017"/>
  <p:tag name="WT_DPI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  <p:tag name="WT_FOOTER" val="Water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  <p:tag name="WT_FOOTER" val="Water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Title Image Slide"/>
  <p:tag name="WT_SHORTNAME" val="BASIC"/>
  <p:tag name="WT_ASSOCIATEDSLIDES" val=""/>
  <p:tag name="WT_INNEWPRESENTATION" val="YES"/>
  <p:tag name="WT_ONINSERTSLIDEDLG" val="YES"/>
</p:tagLst>
</file>

<file path=ppt/theme/theme1.xml><?xml version="1.0" encoding="utf-8"?>
<a:theme xmlns:a="http://schemas.openxmlformats.org/drawingml/2006/main" name="WTW">
  <a:themeElements>
    <a:clrScheme name="WTW Theme">
      <a:dk1>
        <a:sysClr val="windowText" lastClr="000000"/>
      </a:dk1>
      <a:lt1>
        <a:sysClr val="window" lastClr="FFFFFF"/>
      </a:lt1>
      <a:dk2>
        <a:srgbClr val="63666A"/>
      </a:dk2>
      <a:lt2>
        <a:srgbClr val="EEECE1"/>
      </a:lt2>
      <a:accent1>
        <a:srgbClr val="702082"/>
      </a:accent1>
      <a:accent2>
        <a:srgbClr val="FFB81C"/>
      </a:accent2>
      <a:accent3>
        <a:srgbClr val="00A0D2"/>
      </a:accent3>
      <a:accent4>
        <a:srgbClr val="C110A0"/>
      </a:accent4>
      <a:accent5>
        <a:srgbClr val="00C389"/>
      </a:accent5>
      <a:accent6>
        <a:srgbClr val="63666A"/>
      </a:accent6>
      <a:hlink>
        <a:srgbClr val="00A0D2"/>
      </a:hlink>
      <a:folHlink>
        <a:srgbClr val="63666A"/>
      </a:folHlink>
    </a:clrScheme>
    <a:fontScheme name="Willis Towers Wat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WTW Light Gray">
      <a:srgbClr val="D8DBD8"/>
    </a:custClr>
    <a:custClr name="WTW Light Violet">
      <a:srgbClr val="D8D7DF"/>
    </a:custClr>
    <a:custClr name="WTW Pink">
      <a:srgbClr val="DDD0CF"/>
    </a:custClr>
    <a:custClr name="WTW Light Blue">
      <a:srgbClr val="C8D7DF"/>
    </a:custClr>
    <a:custClr name="WTW Light Green">
      <a:srgbClr val="D9E6DC"/>
    </a:custClr>
    <a:custClr name="WTW Light Sand">
      <a:srgbClr val="EFEEDE"/>
    </a:custClr>
  </a:custClrLst>
  <a:extLst>
    <a:ext uri="{05A4C25C-085E-4340-85A3-A5531E510DB2}">
      <thm15:themeFamily xmlns:thm15="http://schemas.microsoft.com/office/thememl/2012/main" name="Presentation461" id="{D9369743-1FF6-46BD-812F-C556575F0977}" vid="{2F04C674-D7EA-43AC-ABA7-288918924ABD}"/>
    </a:ext>
  </a:extLst>
</a:theme>
</file>

<file path=ppt/theme/theme2.xml><?xml version="1.0" encoding="utf-8"?>
<a:theme xmlns:a="http://schemas.openxmlformats.org/drawingml/2006/main" name="1_WTW">
  <a:themeElements>
    <a:clrScheme name="WTW Theme">
      <a:dk1>
        <a:sysClr val="windowText" lastClr="000000"/>
      </a:dk1>
      <a:lt1>
        <a:sysClr val="window" lastClr="FFFFFF"/>
      </a:lt1>
      <a:dk2>
        <a:srgbClr val="63666A"/>
      </a:dk2>
      <a:lt2>
        <a:srgbClr val="EEECE1"/>
      </a:lt2>
      <a:accent1>
        <a:srgbClr val="702082"/>
      </a:accent1>
      <a:accent2>
        <a:srgbClr val="FFB81C"/>
      </a:accent2>
      <a:accent3>
        <a:srgbClr val="00A0D2"/>
      </a:accent3>
      <a:accent4>
        <a:srgbClr val="C110A0"/>
      </a:accent4>
      <a:accent5>
        <a:srgbClr val="00C389"/>
      </a:accent5>
      <a:accent6>
        <a:srgbClr val="63666A"/>
      </a:accent6>
      <a:hlink>
        <a:srgbClr val="00A0D2"/>
      </a:hlink>
      <a:folHlink>
        <a:srgbClr val="63666A"/>
      </a:folHlink>
    </a:clrScheme>
    <a:fontScheme name="Willis Towers Wat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WTW Light Gray">
      <a:srgbClr val="D8DBD8"/>
    </a:custClr>
    <a:custClr name="WTW Light Violet">
      <a:srgbClr val="D8D7DF"/>
    </a:custClr>
    <a:custClr name="WTW Pink">
      <a:srgbClr val="DDD0CF"/>
    </a:custClr>
    <a:custClr name="WTW Light Blue">
      <a:srgbClr val="C8D7DF"/>
    </a:custClr>
    <a:custClr name="WTW Light Green">
      <a:srgbClr val="D9E6DC"/>
    </a:custClr>
    <a:custClr name="WTW Light Sand">
      <a:srgbClr val="EFEEDE"/>
    </a:custClr>
  </a:custClrLst>
  <a:extLst>
    <a:ext uri="{05A4C25C-085E-4340-85A3-A5531E510DB2}">
      <thm15:themeFamily xmlns:thm15="http://schemas.microsoft.com/office/thememl/2012/main" name="Presentation2" id="{390D9F68-8868-4B21-9FB6-13C3232A8E4F}" vid="{5DB9451D-CFBA-497A-BE26-2C5E7D8B12D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2331490FAB84187599CEBF7E09D84" ma:contentTypeVersion="12" ma:contentTypeDescription="Create a new document." ma:contentTypeScope="" ma:versionID="c41b640af76519e394bd5fd6847baeeb">
  <xsd:schema xmlns:xsd="http://www.w3.org/2001/XMLSchema" xmlns:xs="http://www.w3.org/2001/XMLSchema" xmlns:p="http://schemas.microsoft.com/office/2006/metadata/properties" xmlns:ns2="ea74eb43-1038-4b3a-ada2-9ad93252435c" xmlns:ns3="f36d8b79-05ee-4091-ab2d-77e9bc8c3a4d" targetNamespace="http://schemas.microsoft.com/office/2006/metadata/properties" ma:root="true" ma:fieldsID="4102832efb432a330e57f73ac43afd9b" ns2:_="" ns3:_="">
    <xsd:import namespace="ea74eb43-1038-4b3a-ada2-9ad93252435c"/>
    <xsd:import namespace="f36d8b79-05ee-4091-ab2d-77e9bc8c3a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4eb43-1038-4b3a-ada2-9ad932524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d8b79-05ee-4091-ab2d-77e9bc8c3a4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A1AE14-409C-40A6-A0ED-89E024059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4eb43-1038-4b3a-ada2-9ad93252435c"/>
    <ds:schemaRef ds:uri="f36d8b79-05ee-4091-ab2d-77e9bc8c3a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BDDD36-C860-43BD-A381-027F8FE093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702011-021B-4ED8-8B95-25B637B9A1F4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f36d8b79-05ee-4091-ab2d-77e9bc8c3a4d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ea74eb43-1038-4b3a-ada2-9ad93252435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5363</TotalTime>
  <Words>614</Words>
  <Application>Microsoft Office PowerPoint</Application>
  <PresentationFormat>Widescreen</PresentationFormat>
  <Paragraphs>44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WTW</vt:lpstr>
      <vt:lpstr>1_WTW</vt:lpstr>
      <vt:lpstr>Сессия 7: Выводы</vt:lpstr>
      <vt:lpstr>Варианты регионального механизма финансирования рисков бедствий ЦАРЭС</vt:lpstr>
      <vt:lpstr>Основные этапы развития механизма</vt:lpstr>
      <vt:lpstr>Функции механизма передачи рисков ЦАРЭС</vt:lpstr>
      <vt:lpstr>Вопросы и ответы и обсуждение</vt:lpstr>
      <vt:lpstr>Отказ от ответственности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Inception Meeting</dc:title>
  <dc:creator>Au, Christopher</dc:creator>
  <cp:lastModifiedBy>Baskerville-Muscutt, Kez (London)</cp:lastModifiedBy>
  <cp:revision>122</cp:revision>
  <dcterms:created xsi:type="dcterms:W3CDTF">2020-08-04T16:42:47Z</dcterms:created>
  <dcterms:modified xsi:type="dcterms:W3CDTF">2022-11-29T10:05:39Z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0x010100B5A2331490FAB84187599CEBF7E09D84</vt:lpwstr>
  </property>
  <property fmtid="{D5CDD505-2E9C-101B-9397-08002B2CF9AE}" pid="3" name="MSIP_Label_d347b247-e90e-43a3-9d7b-004f14ae6873_Enabled">
    <vt:lpwstr>true</vt:lpwstr>
  </property>
  <property fmtid="{D5CDD505-2E9C-101B-9397-08002B2CF9AE}" pid="4" name="MSIP_Label_d347b247-e90e-43a3-9d7b-004f14ae6873_SetDate">
    <vt:lpwstr>2021-09-09T09:17:32Z</vt:lpwstr>
  </property>
  <property fmtid="{D5CDD505-2E9C-101B-9397-08002B2CF9AE}" pid="5" name="MSIP_Label_d347b247-e90e-43a3-9d7b-004f14ae6873_Method">
    <vt:lpwstr>Standard</vt:lpwstr>
  </property>
  <property fmtid="{D5CDD505-2E9C-101B-9397-08002B2CF9AE}" pid="6" name="MSIP_Label_d347b247-e90e-43a3-9d7b-004f14ae6873_Name">
    <vt:lpwstr>d347b247-e90e-43a3-9d7b-004f14ae6873</vt:lpwstr>
  </property>
  <property fmtid="{D5CDD505-2E9C-101B-9397-08002B2CF9AE}" pid="7" name="MSIP_Label_d347b247-e90e-43a3-9d7b-004f14ae6873_SiteId">
    <vt:lpwstr>76e3921f-489b-4b7e-9547-9ea297add9b5</vt:lpwstr>
  </property>
  <property fmtid="{D5CDD505-2E9C-101B-9397-08002B2CF9AE}" pid="8" name="MSIP_Label_d347b247-e90e-43a3-9d7b-004f14ae6873_ActionId">
    <vt:lpwstr>6882d427-935e-4bb0-b23b-b8f89faf5375</vt:lpwstr>
  </property>
  <property fmtid="{D5CDD505-2E9C-101B-9397-08002B2CF9AE}" pid="9" name="MSIP_Label_d347b247-e90e-43a3-9d7b-004f14ae6873_ContentBits">
    <vt:lpwstr>0</vt:lpwstr>
  </property>
  <property fmtid="{D5CDD505-2E9C-101B-9397-08002B2CF9AE}" pid="10" name="MSIP_Label_817d4574-7375-4d17-b29c-6e4c6df0fcb0_Enabled">
    <vt:lpwstr>true</vt:lpwstr>
  </property>
  <property fmtid="{D5CDD505-2E9C-101B-9397-08002B2CF9AE}" pid="11" name="MSIP_Label_817d4574-7375-4d17-b29c-6e4c6df0fcb0_SetDate">
    <vt:lpwstr>2021-09-21T11:31:38Z</vt:lpwstr>
  </property>
  <property fmtid="{D5CDD505-2E9C-101B-9397-08002B2CF9AE}" pid="12" name="MSIP_Label_817d4574-7375-4d17-b29c-6e4c6df0fcb0_Method">
    <vt:lpwstr>Standard</vt:lpwstr>
  </property>
  <property fmtid="{D5CDD505-2E9C-101B-9397-08002B2CF9AE}" pid="13" name="MSIP_Label_817d4574-7375-4d17-b29c-6e4c6df0fcb0_Name">
    <vt:lpwstr>ADB Internal</vt:lpwstr>
  </property>
  <property fmtid="{D5CDD505-2E9C-101B-9397-08002B2CF9AE}" pid="14" name="MSIP_Label_817d4574-7375-4d17-b29c-6e4c6df0fcb0_SiteId">
    <vt:lpwstr>9495d6bb-41c2-4c58-848f-92e52cf3d640</vt:lpwstr>
  </property>
  <property fmtid="{D5CDD505-2E9C-101B-9397-08002B2CF9AE}" pid="15" name="MSIP_Label_817d4574-7375-4d17-b29c-6e4c6df0fcb0_ActionId">
    <vt:lpwstr>f53f6653-6bac-41d5-904b-3863164c5afe</vt:lpwstr>
  </property>
  <property fmtid="{D5CDD505-2E9C-101B-9397-08002B2CF9AE}" pid="16" name="MSIP_Label_817d4574-7375-4d17-b29c-6e4c6df0fcb0_ContentBits">
    <vt:lpwstr>2</vt:lpwstr>
  </property>
</Properties>
</file>