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731" r:id="rId5"/>
  </p:sldMasterIdLst>
  <p:notesMasterIdLst>
    <p:notesMasterId r:id="rId20"/>
  </p:notesMasterIdLst>
  <p:handoutMasterIdLst>
    <p:handoutMasterId r:id="rId21"/>
  </p:handoutMasterIdLst>
  <p:sldIdLst>
    <p:sldId id="344" r:id="rId6"/>
    <p:sldId id="496" r:id="rId7"/>
    <p:sldId id="12222" r:id="rId8"/>
    <p:sldId id="12223" r:id="rId9"/>
    <p:sldId id="12224" r:id="rId10"/>
    <p:sldId id="12220" r:id="rId11"/>
    <p:sldId id="495" r:id="rId12"/>
    <p:sldId id="12212" r:id="rId13"/>
    <p:sldId id="12214" r:id="rId14"/>
    <p:sldId id="12215" r:id="rId15"/>
    <p:sldId id="12216" r:id="rId16"/>
    <p:sldId id="497" r:id="rId17"/>
    <p:sldId id="12221" r:id="rId18"/>
    <p:sldId id="493" r:id="rId19"/>
  </p:sldIdLst>
  <p:sldSz cx="12192000" cy="6858000"/>
  <p:notesSz cx="6985000" cy="9283700"/>
  <p:custDataLst>
    <p:tags r:id="rId22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363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1663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Maria Garcia Perez" initials="CMGP" lastIdx="4" clrIdx="0">
    <p:extLst>
      <p:ext uri="{19B8F6BF-5375-455C-9EA6-DF929625EA0E}">
        <p15:presenceInfo xmlns:p15="http://schemas.microsoft.com/office/powerpoint/2012/main" userId="S::cgarciaperez@adb.org::9c97a273-694c-487f-bc77-cb7dfef6b93d" providerId="AD"/>
      </p:ext>
    </p:extLst>
  </p:cmAuthor>
  <p:cmAuthor id="2" name="Calam, Stuart" initials="CS" lastIdx="17" clrIdx="1">
    <p:extLst>
      <p:ext uri="{19B8F6BF-5375-455C-9EA6-DF929625EA0E}">
        <p15:presenceInfo xmlns:p15="http://schemas.microsoft.com/office/powerpoint/2012/main" userId="S::stuart.calam@willistowerswatson.com::f0dea517-9dfa-470a-8a76-6b99df1e05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A3A33F"/>
    <a:srgbClr val="8352DC"/>
    <a:srgbClr val="1FF5EB"/>
    <a:srgbClr val="808000"/>
    <a:srgbClr val="D8D7DF"/>
    <a:srgbClr val="E0AFEB"/>
    <a:srgbClr val="003300"/>
    <a:srgbClr val="C0C0C0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102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4608"/>
        <p:guide pos="363"/>
        <p:guide pos="7296"/>
        <p:guide pos="1663"/>
        <p:guide pos="5888"/>
        <p:guide pos="6016"/>
        <p:guide pos="4480"/>
        <p:guide pos="1792"/>
        <p:guide pos="305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2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9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932" y="5930896"/>
            <a:ext cx="4030133" cy="58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C1DA02-E32E-409F-AE9A-710A64E5BC51}"/>
              </a:ext>
            </a:extLst>
          </p:cNvPr>
          <p:cNvSpPr/>
          <p:nvPr userDrawn="1"/>
        </p:nvSpPr>
        <p:spPr>
          <a:xfrm>
            <a:off x="609600" y="6400801"/>
            <a:ext cx="13208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5" y="3462206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 Copyright"/>
          <p:cNvSpPr>
            <a:spLocks noGrp="1"/>
          </p:cNvSpPr>
          <p:nvPr>
            <p:ph type="ftr" sz="quarter" idx="11"/>
          </p:nvPr>
        </p:nvSpPr>
        <p:spPr>
          <a:xfrm>
            <a:off x="609600" y="6515097"/>
            <a:ext cx="7037137" cy="9233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ADFC-D10F-4912-887D-F37A14FF20F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B209-1B1D-486C-B61C-B591A05B3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AE008C-5C03-4DAF-9DF4-0DC3D3636806}"/>
              </a:ext>
            </a:extLst>
          </p:cNvPr>
          <p:cNvSpPr/>
          <p:nvPr userDrawn="1"/>
        </p:nvSpPr>
        <p:spPr>
          <a:xfrm>
            <a:off x="304800" y="242549"/>
            <a:ext cx="827442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486CA71-4D91-49F4-9481-301128408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56" y="6318410"/>
            <a:ext cx="1390170" cy="4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15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09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7" y="6273358"/>
            <a:ext cx="4030133" cy="584200"/>
          </a:xfrm>
          <a:prstGeom prst="rect">
            <a:avLst/>
          </a:prstGeom>
        </p:spPr>
      </p:pic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6EF31DB7-FC70-4DE2-A88D-1D438B7A8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0" y="3583409"/>
            <a:ext cx="2730611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6747" y="6273358"/>
            <a:ext cx="4030133" cy="5842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sp>
        <p:nvSpPr>
          <p:cNvPr id="20" name="Footer Placeholder 4 Copyright">
            <a:extLst>
              <a:ext uri="{FF2B5EF4-FFF2-40B4-BE49-F238E27FC236}">
                <a16:creationId xmlns:a16="http://schemas.microsoft.com/office/drawing/2014/main" id="{F4D70CCC-2E79-4E67-8A9B-4F865808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0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09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7" y="6273358"/>
            <a:ext cx="4030133" cy="584200"/>
          </a:xfrm>
          <a:prstGeom prst="rect">
            <a:avLst/>
          </a:prstGeom>
        </p:spPr>
      </p:pic>
      <p:sp>
        <p:nvSpPr>
          <p:cNvPr id="2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6584" y="1673524"/>
            <a:ext cx="11400224" cy="175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62262"/>
            <a:ext cx="12192000" cy="8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354454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02093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8649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>
            <a:extLst>
              <a:ext uri="{FF2B5EF4-FFF2-40B4-BE49-F238E27FC236}">
                <a16:creationId xmlns:a16="http://schemas.microsoft.com/office/drawing/2014/main" id="{CE555376-59DD-41DE-B138-7F569F7D9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F84FEA0B-22D7-48D0-9AB5-00020648B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7C51C0B-87B0-45A9-B624-07EB972BC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C4FC6ACB-89D1-437D-90B3-1CD18225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031BAF-C658-4EB8-BAF3-E43134424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0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0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0FD68D67-E592-428F-9E84-4CC95EE21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90207E4-D4A8-427C-A1F9-A362A3B9E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8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8937DFE0-BD2C-4EDF-ABA5-D791E22CB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A106BEC-486E-44B4-B6D1-44873B2B8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E713B548-BF59-438B-9DD3-A5D89E46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152E552-7125-4B87-940E-21FEE2E63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>
            <a:extLst>
              <a:ext uri="{FF2B5EF4-FFF2-40B4-BE49-F238E27FC236}">
                <a16:creationId xmlns:a16="http://schemas.microsoft.com/office/drawing/2014/main" id="{D19747C3-A02C-42CE-9C9E-8DA60AA5F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93D2C86-026A-4B5B-B7F4-6A74736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>
            <a:extLst>
              <a:ext uri="{FF2B5EF4-FFF2-40B4-BE49-F238E27FC236}">
                <a16:creationId xmlns:a16="http://schemas.microsoft.com/office/drawing/2014/main" id="{A87B37A7-B2F3-40F0-82BA-8C5742E4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3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5" y="3462206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A297E972-1E4A-4220-8AB3-04B694B4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7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0" y="3583409"/>
            <a:ext cx="2730611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42B3177-B4DA-4D70-BBFB-E979FF674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72B750-4B9D-4742-B0E9-B882D3236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48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3829699"/>
            <a:ext cx="2474384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AD913CC-50D6-41C9-9E1A-BE51E4663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3"/>
            <a:ext cx="1283076" cy="383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4ABD7-746E-4E5B-B5BF-05736DE99326}"/>
              </a:ext>
            </a:extLst>
          </p:cNvPr>
          <p:cNvSpPr/>
          <p:nvPr userDrawn="1"/>
        </p:nvSpPr>
        <p:spPr>
          <a:xfrm>
            <a:off x="609600" y="6400801"/>
            <a:ext cx="13208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4" descr="Asian Development Bank - Wikipedia">
            <a:extLst>
              <a:ext uri="{FF2B5EF4-FFF2-40B4-BE49-F238E27FC236}">
                <a16:creationId xmlns:a16="http://schemas.microsoft.com/office/drawing/2014/main" id="{3C6F17C7-950A-4611-9A4C-B72CD72936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62" y="258915"/>
            <a:ext cx="760719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23B8314-5EFE-475D-94E9-FDE7EA96D0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81" y="250255"/>
            <a:ext cx="760719" cy="71637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947D5F2-8E0A-45BB-9AA8-8532AB275F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61" y="6279396"/>
            <a:ext cx="1047919" cy="38345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0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7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7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[yyyy]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9" r:id="rId3"/>
    <p:sldLayoutId id="2147483726" r:id="rId4"/>
    <p:sldLayoutId id="2147483686" r:id="rId5"/>
    <p:sldLayoutId id="2147483696" r:id="rId6"/>
    <p:sldLayoutId id="2147483695" r:id="rId7"/>
    <p:sldLayoutId id="2147483721" r:id="rId8"/>
    <p:sldLayoutId id="2147483688" r:id="rId9"/>
    <p:sldLayoutId id="2147483672" r:id="rId10"/>
    <p:sldLayoutId id="2147483689" r:id="rId11"/>
    <p:sldLayoutId id="2147483690" r:id="rId12"/>
    <p:sldLayoutId id="2147483667" r:id="rId13"/>
    <p:sldLayoutId id="2147483697" r:id="rId14"/>
    <p:sldLayoutId id="214748373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6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7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2020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ru" sz="600" b="1">
                <a:solidFill>
                  <a:schemeClr val="accent1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42010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4" y="1000441"/>
            <a:ext cx="6922482" cy="612648"/>
          </a:xfrm>
        </p:spPr>
        <p:txBody>
          <a:bodyPr/>
          <a:lstStyle/>
          <a:p>
            <a:r>
              <a:rPr lang="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механизма передачи рисков бедствий в регионе Центральноазиатского регионального экономического сотрудничества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51544" y="1973944"/>
            <a:ext cx="3368766" cy="191339"/>
          </a:xfrm>
        </p:spPr>
        <p:txBody>
          <a:bodyPr/>
          <a:lstStyle/>
          <a:p>
            <a:r>
              <a:rPr lang="ru" dirty="0"/>
              <a:t>Стамбул, Турция</a:t>
            </a:r>
            <a:endParaRPr lang="en-GB" dirty="0"/>
          </a:p>
          <a:p>
            <a:r>
              <a:rPr lang="ru" dirty="0"/>
              <a:t>ноябрь 2022 г.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118C49FE-FA52-421B-9CBE-E45F5F7E9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753531" y="6319271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ACC6BE97-2724-44F2-8CD2-3714D8B95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3168083" y="6316612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7426278A-6622-4552-90DC-09B12B89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3956200" y="6308368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B0997752-EB41-4182-B2BC-A494D381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5133479" y="6346450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FA9C11EB-EB10-4D90-B7FD-2A2459A71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5921598" y="6298639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ian Development Bank - Wikipedia">
            <a:extLst>
              <a:ext uri="{FF2B5EF4-FFF2-40B4-BE49-F238E27FC236}">
                <a16:creationId xmlns:a16="http://schemas.microsoft.com/office/drawing/2014/main" id="{EF1F8908-F39D-4A3D-8065-4D811B4B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22" y="1333555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3E96ABA-30D6-48A9-BAA6-B6D866AE58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29" y="262809"/>
            <a:ext cx="1058472" cy="105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2083A-21E8-4278-B0E6-A09BCCFF1A71}"/>
              </a:ext>
            </a:extLst>
          </p:cNvPr>
          <p:cNvSpPr txBox="1"/>
          <p:nvPr/>
        </p:nvSpPr>
        <p:spPr>
          <a:xfrm>
            <a:off x="493487" y="261306"/>
            <a:ext cx="637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Совещание по взаимодействию по вопросам рисков бедствий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8A22B2-310E-41DA-86FF-91FF2D8660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8077" y="6326315"/>
            <a:ext cx="1444456" cy="491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50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395D-09C2-45B0-87DC-7272854A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Часть 2: Региональный фонд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397B5-1DD9-4909-9E2A-F0278E3E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6107"/>
            <a:ext cx="10972800" cy="4389120"/>
          </a:xfrm>
        </p:spPr>
        <p:txBody>
          <a:bodyPr/>
          <a:lstStyle/>
          <a:p>
            <a:endParaRPr lang="en-GB" dirty="0"/>
          </a:p>
          <a:p>
            <a:r>
              <a:rPr lang="ru" b="0" dirty="0"/>
              <a:t>В чем вы видите главное преимущество регионального сотрудничества?</a:t>
            </a:r>
          </a:p>
          <a:p>
            <a:pPr lvl="2"/>
            <a:r>
              <a:rPr lang="ru" sz="1800" dirty="0"/>
              <a:t>Обмен знаниями/опытом</a:t>
            </a:r>
          </a:p>
          <a:p>
            <a:pPr lvl="2"/>
            <a:r>
              <a:rPr lang="ru" sz="1800" dirty="0"/>
              <a:t>Координация трансграничного реагирования на стихийные бедствия</a:t>
            </a:r>
          </a:p>
          <a:p>
            <a:pPr lvl="2"/>
            <a:r>
              <a:rPr lang="ru" sz="1800" dirty="0"/>
              <a:t>Снижение стоимости </a:t>
            </a:r>
            <a:r>
              <a:rPr lang="ru-RU" sz="1800" dirty="0"/>
              <a:t>ФРБ</a:t>
            </a:r>
            <a:endParaRPr lang="ru" sz="1800" dirty="0"/>
          </a:p>
          <a:p>
            <a:endParaRPr lang="en-GB" b="0" dirty="0"/>
          </a:p>
          <a:p>
            <a:r>
              <a:rPr lang="ru" b="0" dirty="0"/>
              <a:t>О каких существующих механизмах вам известно?</a:t>
            </a:r>
          </a:p>
          <a:p>
            <a:pPr lvl="2"/>
            <a:r>
              <a:rPr lang="ru" sz="1800" dirty="0"/>
              <a:t>Есть ли что-то, что, по вашему мнению, могло бы стать образцом для ЦАРЭС?</a:t>
            </a:r>
          </a:p>
          <a:p>
            <a:pPr lvl="2"/>
            <a:r>
              <a:rPr lang="ru" sz="1800" dirty="0"/>
              <a:t>Существуют ли элементы других схем, которые можно применить к ЦАРЭС?</a:t>
            </a:r>
          </a:p>
          <a:p>
            <a:pPr lvl="2"/>
            <a:r>
              <a:rPr lang="ru" sz="1800" dirty="0"/>
              <a:t>Существуют ли какие-либо особые вопросы, которые должна учитывать программа ЦАРЭС?</a:t>
            </a:r>
          </a:p>
          <a:p>
            <a:pPr lvl="2"/>
            <a:endParaRPr lang="en-GB" sz="1800" dirty="0"/>
          </a:p>
          <a:p>
            <a:r>
              <a:rPr lang="ru" b="0" dirty="0"/>
              <a:t>Верите ли вы в то, что ваша страна:</a:t>
            </a:r>
          </a:p>
          <a:p>
            <a:pPr lvl="2"/>
            <a:r>
              <a:rPr lang="ru" sz="1800" dirty="0"/>
              <a:t>Захочет принять активное участие в управлении таким механизмом?</a:t>
            </a:r>
          </a:p>
          <a:p>
            <a:pPr lvl="2"/>
            <a:r>
              <a:rPr lang="ru" sz="1800" dirty="0"/>
              <a:t>Имеет четкое представление о том, где находится механизм?</a:t>
            </a:r>
          </a:p>
          <a:p>
            <a:pPr lvl="2"/>
            <a:r>
              <a:rPr lang="ru" sz="1800" dirty="0"/>
              <a:t>Считает, что ЦАРЭС является подходящим органом для размещения регионального механизма? Если нет, то кто еще?</a:t>
            </a:r>
            <a:endParaRPr lang="en-GB" sz="1800" dirty="0"/>
          </a:p>
          <a:p>
            <a:endParaRPr lang="en-GB" b="0" dirty="0"/>
          </a:p>
          <a:p>
            <a:r>
              <a:rPr lang="ru" b="0" dirty="0"/>
              <a:t> </a:t>
            </a:r>
          </a:p>
          <a:p>
            <a:endParaRPr lang="en-GB" dirty="0"/>
          </a:p>
          <a:p>
            <a:r>
              <a:rPr lang="ru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80C2D-B273-4A8E-B99E-B9672D53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395D-09C2-45B0-87DC-7272854A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Часть 2: Страновой контекст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397B5-1DD9-4909-9E2A-F0278E3E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4737"/>
            <a:ext cx="10972800" cy="4389120"/>
          </a:xfrm>
        </p:spPr>
        <p:txBody>
          <a:bodyPr/>
          <a:lstStyle/>
          <a:p>
            <a:endParaRPr lang="en-GB" dirty="0"/>
          </a:p>
          <a:p>
            <a:r>
              <a:rPr lang="ru" b="0" dirty="0"/>
              <a:t>Кто управляет </a:t>
            </a:r>
            <a:r>
              <a:rPr lang="ru-RU" b="0" dirty="0"/>
              <a:t>ФРБ</a:t>
            </a:r>
            <a:r>
              <a:rPr lang="ru" b="0" dirty="0"/>
              <a:t> в моей стране?</a:t>
            </a:r>
          </a:p>
          <a:p>
            <a:pPr lvl="2"/>
            <a:r>
              <a:rPr lang="ru" sz="1800" dirty="0"/>
              <a:t>Ясна ли ответственность?</a:t>
            </a:r>
          </a:p>
          <a:p>
            <a:pPr lvl="2"/>
            <a:r>
              <a:rPr lang="ru" sz="1800" dirty="0"/>
              <a:t>Хорошо ли интегрировано финансирование риска бедствий со снижением риска бедствий?</a:t>
            </a:r>
            <a:endParaRPr lang="en-GB" sz="1800" dirty="0"/>
          </a:p>
          <a:p>
            <a:endParaRPr lang="en-GB" b="0" dirty="0"/>
          </a:p>
          <a:p>
            <a:r>
              <a:rPr lang="ru" b="0" dirty="0"/>
              <a:t>Нужны ли ответственным организациям:</a:t>
            </a:r>
            <a:endParaRPr lang="en-GB" dirty="0"/>
          </a:p>
          <a:p>
            <a:pPr lvl="2"/>
            <a:r>
              <a:rPr lang="ru" sz="1800" dirty="0"/>
              <a:t>Наращивание потенциала/обучение?</a:t>
            </a:r>
            <a:endParaRPr lang="en-GB" sz="1800" dirty="0"/>
          </a:p>
          <a:p>
            <a:pPr lvl="2"/>
            <a:r>
              <a:rPr lang="ru" sz="1800" dirty="0"/>
              <a:t>Более качественные данные и аналитические инструменты?</a:t>
            </a:r>
          </a:p>
          <a:p>
            <a:pPr lvl="2"/>
            <a:r>
              <a:rPr lang="ru" sz="1800" dirty="0"/>
              <a:t>Лучшее финансирование? Если да, то какие источники могут/должны обеспечить это финансирование?</a:t>
            </a:r>
            <a:endParaRPr lang="en-GB" sz="1800" dirty="0"/>
          </a:p>
          <a:p>
            <a:endParaRPr lang="en-GB" b="0" dirty="0"/>
          </a:p>
          <a:p>
            <a:r>
              <a:rPr lang="ru" b="0" dirty="0"/>
              <a:t>Имеются ли конкретные дополнительные требования в отношении регионального </a:t>
            </a:r>
            <a:r>
              <a:rPr lang="ru-RU" b="0" dirty="0"/>
              <a:t>ФРБ</a:t>
            </a:r>
            <a:r>
              <a:rPr lang="ru" b="0" dirty="0"/>
              <a:t> в моей стране?</a:t>
            </a:r>
          </a:p>
          <a:p>
            <a:pPr lvl="2"/>
            <a:r>
              <a:rPr lang="ru" sz="1800" dirty="0"/>
              <a:t>Должны ли эти потребности удовлетворяться на местном или национальном уровне?</a:t>
            </a:r>
          </a:p>
          <a:p>
            <a:pPr lvl="2"/>
            <a:r>
              <a:rPr lang="ru" sz="1800" dirty="0"/>
              <a:t>Обладают ли местные органы власти адекватными возможностями и ресурсами?</a:t>
            </a:r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80C2D-B273-4A8E-B99E-B9672D53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5B7FF7-943D-4F65-B663-AFBDD50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Часть 3 – Выводы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B616E8B3-EB58-4B6B-B037-3D0E4330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734075" y="6163629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E7113F5E-DDA9-4FDE-82E4-29638D61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3148627" y="6160970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11368BBF-3E1A-4DBF-8F99-FC580D87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3936744" y="6152726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1EED6EF1-FDA4-4412-A269-47AD81CF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5114023" y="6190808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54E413F4-EC1C-4C99-A1CE-AC52754A2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5902142" y="6142997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F4284888-240A-4403-B587-06E91E85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61" y="1957736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0E74A34-C06C-48B9-AD7C-64BDB787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25" y="1957735"/>
            <a:ext cx="1058472" cy="10584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CE01-7A61-47A0-849F-CF992CB60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251" y="6170673"/>
            <a:ext cx="1444456" cy="49149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A29B050-1592-4D7A-9778-21CC291FA7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19" y="6142998"/>
            <a:ext cx="1146689" cy="4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FC3B-BDFC-4BE3-9A79-9A699989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Интерфейс управления рисками бедствий (DRMI)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8361-103B-4DEE-BE52-33966A912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Выводы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7642-400A-46C6-820D-3EF95C4C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0895"/>
            <a:ext cx="10972799" cy="4389120"/>
          </a:xfrm>
        </p:spPr>
        <p:txBody>
          <a:bodyPr/>
          <a:lstStyle/>
          <a:p>
            <a:pPr marL="0" lvl="2" indent="0">
              <a:buNone/>
            </a:pPr>
            <a:r>
              <a:rPr lang="ru" sz="1800" dirty="0"/>
              <a:t>Каков главный вывод вашей страны из этого совещания?</a:t>
            </a:r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r>
              <a:rPr lang="ru" sz="1800" dirty="0"/>
              <a:t>Каковы ваши основные неотложные потребности в информации и/или поддержке?</a:t>
            </a:r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r>
              <a:rPr lang="ru" sz="1800" dirty="0"/>
              <a:t>Поддержит ли ваша страна региональный механизм?</a:t>
            </a:r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r>
              <a:rPr lang="ru" sz="1800" dirty="0"/>
              <a:t>Какие услуги вы бы хотели, чтобы этот региональный механизм предоставлял?</a:t>
            </a:r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r>
              <a:rPr lang="ru" sz="1800" dirty="0"/>
              <a:t>Как АБР и команда проекта могут наилучшим образом помочь вам определить и реализовать вашу оптимальную программу </a:t>
            </a:r>
            <a:r>
              <a:rPr lang="ru-RU" sz="1800" dirty="0"/>
              <a:t>ФРБ</a:t>
            </a:r>
            <a:r>
              <a:rPr lang="ru" sz="1800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08965-84C7-4E5C-B697-31C337D14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B5F-DFCA-4215-9957-67507AC9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Отказ от ответственности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71079-761B-442D-9158-15F1A3E87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24FA3-AB54-4493-BF3A-4B2C2B3B0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1AD7880-5C0A-4572-8206-26276E8CC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6507"/>
            <a:ext cx="10972800" cy="466346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" sz="1200" b="0" dirty="0"/>
              <a:t>Этот анализ был подготовлен компанией Willis Limited для Азиатского банка развития в рамках контракта на техническую помощь.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При подготовке этого анализа компания Willis Limited опиралась на данные из общедоступных и/или других источников. Попытки независимо проверить точность этих данных не предпринимались. Willis Limited не заявляет и не гарантирует точность или полноту таких данных, а также не берет на себя ответственность за результат любой ошибки или упущения в данных или других материалах, собранных из любого источника при подготовке этого анализа.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Этому анализу присуще множество неопределенностей, включая, помимо прочего, такие вопросы, как ограниченность доступных данных, зависимость от данных клиентов и внешних источников данных, подразумеваемая волатильность убытков и другие случайные процессы, неопределенности, которые характеризуют применение профессиональных суждения в оценках и предположениях и т.д. Окончательные убытки, обязательства и требования зависят от будущих условных событий, включая, помимо прочего, непредвиденные изменения инфляции, законов и правил. В результате этих неопределенностей фактические результаты могут значительно отличаться от оценок Willis Limited в любой области. Компания Willis не делает никаких заявлений и не гарантирует итоги, результаты, успех или прибыльность любой программы или предприятия страхования или перестрахования, независимо от того, применимы ли анализы или выводы, содержащиеся в настоящем документе, к такой программе или предприятию.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рекомендует принимать решения исключительно на основе информации, содержащейся в этом анализе. Скорее, этот анализ следует рассматривать как дополнение к другой информации, включая конкретную деловую практику, опыт рассмотрения претензий и финансовое положение. Следует проконсультироваться с независимыми профессиональными консультантами в отношении вопросов и выводов, представленных в настоящем документе, и их возможного применения. Willis не делает никаких заявлений и не гарантирует точность или полноту этого документа и его содержания.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предоставляет юридических, бухгалтерских или налоговых консультаций. Настоящий анализ не является такой консультацией, не предназначен для ее предоставления и не должен толковаться в качестве таковой. В этих областях следует консультироваться с квалифицированными консультантами.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делает никаких заявлений, не гарантирует и не берет на себя никакой ответственности за точность или полноту или за любые результаты, полученные в результате применения этого анализа и выводов, представленных в настоящем документе.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Принятие настоящего документа считается согласием с вышеизложенным.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10546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5B7FF7-943D-4F65-B663-AFBDD50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2063348"/>
            <a:ext cx="6889873" cy="955622"/>
          </a:xfrm>
        </p:spPr>
        <p:txBody>
          <a:bodyPr/>
          <a:lstStyle/>
          <a:p>
            <a:r>
              <a:rPr lang="ru" sz="2400" dirty="0"/>
              <a:t>Часть 1: </a:t>
            </a:r>
            <a:br>
              <a:rPr lang="en-GB" sz="2400" dirty="0"/>
            </a:br>
            <a:r>
              <a:rPr lang="ru" sz="2400" dirty="0"/>
              <a:t>Обзор финансирования риска бедствий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B616E8B3-EB58-4B6B-B037-3D0E4330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734075" y="6163629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E7113F5E-DDA9-4FDE-82E4-29638D61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3148627" y="6160970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11368BBF-3E1A-4DBF-8F99-FC580D87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3936744" y="6152726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1EED6EF1-FDA4-4412-A269-47AD81CF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5114023" y="6190808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54E413F4-EC1C-4C99-A1CE-AC52754A2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5902142" y="6142997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F4284888-240A-4403-B587-06E91E85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89" y="1957736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0E74A34-C06C-48B9-AD7C-64BDB787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53" y="1957735"/>
            <a:ext cx="1058472" cy="105847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69CFABF-FC35-4546-99B2-74860A3337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19" y="6142998"/>
            <a:ext cx="1146689" cy="456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CE01-7A61-47A0-849F-CF992CB60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5251" y="6170673"/>
            <a:ext cx="1444456" cy="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A267-8782-477B-987E-0C57BC1D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Раннее и эффективное реагирование на чрезвычайные ситуации имеет жизненно важное значение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9E609-BA3A-489E-8440-FCCE9DEBA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9A3CA-66E6-4085-838F-6EF6AB237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E41CBC-3BB2-46C4-A2DA-5BCB2E05B25E}"/>
              </a:ext>
            </a:extLst>
          </p:cNvPr>
          <p:cNvGrpSpPr/>
          <p:nvPr/>
        </p:nvGrpSpPr>
        <p:grpSpPr>
          <a:xfrm>
            <a:off x="400051" y="1309036"/>
            <a:ext cx="7130542" cy="3211347"/>
            <a:chOff x="347535" y="1520129"/>
            <a:chExt cx="5994073" cy="351737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EBBE4D6-4181-448B-9156-18D8C8EA0C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33"/>
            <a:stretch/>
          </p:blipFill>
          <p:spPr bwMode="auto">
            <a:xfrm>
              <a:off x="347535" y="1520129"/>
              <a:ext cx="5994073" cy="351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62B4DC-33F3-405E-9DEC-F426E3C0B0C6}"/>
                </a:ext>
              </a:extLst>
            </p:cNvPr>
            <p:cNvSpPr/>
            <p:nvPr/>
          </p:nvSpPr>
          <p:spPr>
            <a:xfrm>
              <a:off x="2645492" y="1824214"/>
              <a:ext cx="1218357" cy="227599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69AFAC4A-0F25-45EA-AAA0-62373DE2BF85}"/>
                </a:ext>
              </a:extLst>
            </p:cNvPr>
            <p:cNvSpPr/>
            <p:nvPr/>
          </p:nvSpPr>
          <p:spPr>
            <a:xfrm>
              <a:off x="2459750" y="3491910"/>
              <a:ext cx="1403747" cy="1260872"/>
            </a:xfrm>
            <a:custGeom>
              <a:avLst/>
              <a:gdLst>
                <a:gd name="connsiteX0" fmla="*/ 242887 w 1871662"/>
                <a:gd name="connsiteY0" fmla="*/ 0 h 1681163"/>
                <a:gd name="connsiteX1" fmla="*/ 0 w 1871662"/>
                <a:gd name="connsiteY1" fmla="*/ 457200 h 1681163"/>
                <a:gd name="connsiteX2" fmla="*/ 261937 w 1871662"/>
                <a:gd name="connsiteY2" fmla="*/ 923925 h 1681163"/>
                <a:gd name="connsiteX3" fmla="*/ 585787 w 1871662"/>
                <a:gd name="connsiteY3" fmla="*/ 1276350 h 1681163"/>
                <a:gd name="connsiteX4" fmla="*/ 990600 w 1871662"/>
                <a:gd name="connsiteY4" fmla="*/ 1466850 h 1681163"/>
                <a:gd name="connsiteX5" fmla="*/ 1576387 w 1871662"/>
                <a:gd name="connsiteY5" fmla="*/ 1681163 h 1681163"/>
                <a:gd name="connsiteX6" fmla="*/ 1871662 w 1871662"/>
                <a:gd name="connsiteY6" fmla="*/ 1681163 h 1681163"/>
                <a:gd name="connsiteX7" fmla="*/ 1871662 w 1871662"/>
                <a:gd name="connsiteY7" fmla="*/ 795338 h 1681163"/>
                <a:gd name="connsiteX8" fmla="*/ 242887 w 1871662"/>
                <a:gd name="connsiteY8" fmla="*/ 795338 h 1681163"/>
                <a:gd name="connsiteX9" fmla="*/ 242887 w 1871662"/>
                <a:gd name="connsiteY9" fmla="*/ 0 h 168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62" h="1681163">
                  <a:moveTo>
                    <a:pt x="242887" y="0"/>
                  </a:moveTo>
                  <a:lnTo>
                    <a:pt x="0" y="457200"/>
                  </a:lnTo>
                  <a:lnTo>
                    <a:pt x="261937" y="923925"/>
                  </a:lnTo>
                  <a:lnTo>
                    <a:pt x="585787" y="1276350"/>
                  </a:lnTo>
                  <a:lnTo>
                    <a:pt x="990600" y="1466850"/>
                  </a:lnTo>
                  <a:lnTo>
                    <a:pt x="1576387" y="1681163"/>
                  </a:lnTo>
                  <a:lnTo>
                    <a:pt x="1871662" y="1681163"/>
                  </a:lnTo>
                  <a:lnTo>
                    <a:pt x="1871662" y="795338"/>
                  </a:lnTo>
                  <a:lnTo>
                    <a:pt x="242887" y="795338"/>
                  </a:lnTo>
                  <a:cubicBezTo>
                    <a:pt x="241300" y="533400"/>
                    <a:pt x="239712" y="271463"/>
                    <a:pt x="242887" y="0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0" name="Speech Bubble: Rectangle 37">
            <a:extLst>
              <a:ext uri="{FF2B5EF4-FFF2-40B4-BE49-F238E27FC236}">
                <a16:creationId xmlns:a16="http://schemas.microsoft.com/office/drawing/2014/main" id="{40AD9B26-5F85-4C62-B3A3-4211E0FAE484}"/>
              </a:ext>
            </a:extLst>
          </p:cNvPr>
          <p:cNvSpPr/>
          <p:nvPr/>
        </p:nvSpPr>
        <p:spPr bwMode="auto">
          <a:xfrm>
            <a:off x="5314951" y="4694240"/>
            <a:ext cx="6076950" cy="1532704"/>
          </a:xfrm>
          <a:prstGeom prst="wedgeRectCallout">
            <a:avLst>
              <a:gd name="adj1" fmla="val -20137"/>
              <a:gd name="adj2" fmla="val 49941"/>
            </a:avLst>
          </a:prstGeom>
          <a:solidFill>
            <a:schemeClr val="tx2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" sz="1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Восстановление: в течение 9 месяцев после катастрофы</a:t>
            </a:r>
          </a:p>
          <a:p>
            <a:pPr marL="178586" indent="-178586" defTabSz="685772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"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Восстановление основных служб и экономической производительности</a:t>
            </a:r>
          </a:p>
          <a:p>
            <a:pPr marL="178586" indent="-178586" defTabSz="685772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н</a:t>
            </a:r>
            <a:r>
              <a:rPr lang="ru"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апр., возобновление транспорта, энергоснабжения, рынков</a:t>
            </a:r>
          </a:p>
        </p:txBody>
      </p:sp>
      <p:sp>
        <p:nvSpPr>
          <p:cNvPr id="11" name="Speech Bubble: Rectangle 36">
            <a:extLst>
              <a:ext uri="{FF2B5EF4-FFF2-40B4-BE49-F238E27FC236}">
                <a16:creationId xmlns:a16="http://schemas.microsoft.com/office/drawing/2014/main" id="{17F2C161-8445-445F-85F1-1DBD43370676}"/>
              </a:ext>
            </a:extLst>
          </p:cNvPr>
          <p:cNvSpPr/>
          <p:nvPr/>
        </p:nvSpPr>
        <p:spPr bwMode="auto">
          <a:xfrm>
            <a:off x="800100" y="4694239"/>
            <a:ext cx="4320727" cy="1532704"/>
          </a:xfrm>
          <a:prstGeom prst="wedgeRectCallout">
            <a:avLst>
              <a:gd name="adj1" fmla="val -22693"/>
              <a:gd name="adj2" fmla="val 41459"/>
            </a:avLst>
          </a:prstGeom>
          <a:solidFill>
            <a:schemeClr val="tx2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" sz="1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Помощь: в течение 2 месяцев после стихийного бедствия</a:t>
            </a:r>
          </a:p>
          <a:p>
            <a:pPr marL="178586" indent="-178586" defTabSz="685772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"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Гуманитарная помощь</a:t>
            </a:r>
          </a:p>
          <a:p>
            <a:pPr marL="64286" indent="-178586" defTabSz="685772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Н</a:t>
            </a:r>
            <a:r>
              <a:rPr lang="ru"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апр., предоставление еды, лекарств, жилья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83643-376C-4284-8D43-9E7D8C6F8D09}"/>
              </a:ext>
            </a:extLst>
          </p:cNvPr>
          <p:cNvSpPr txBox="1"/>
          <p:nvPr/>
        </p:nvSpPr>
        <p:spPr>
          <a:xfrm>
            <a:off x="7344219" y="1309036"/>
            <a:ext cx="3918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" sz="160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Ключевые требования для оказания помощи и раннего восстановления: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" sz="160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Своевременность средств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" sz="160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Предсказуемость средств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" sz="1600">
                <a:solidFill>
                  <a:schemeClr val="tx1">
                    <a:lumMod val="75000"/>
                    <a:lumOff val="25000"/>
                  </a:schemeClr>
                </a:solidFill>
              </a:rPr>
              <a:t>1 доллар, полученный сразу после стихийного бедствия, стоит до 5 долларов, полученных позже в обычном цикле оказания помощи.</a:t>
            </a:r>
            <a:r>
              <a:rPr lang="ru" sz="1600" baseline="0"/>
              <a:t> </a:t>
            </a:r>
            <a:endParaRPr lang="ru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" sz="160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подход обычно основан на перераспределении бюджета или внешней поддержке.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90FB16-54F2-4E65-BB01-DFE46EC8D149}"/>
              </a:ext>
            </a:extLst>
          </p:cNvPr>
          <p:cNvSpPr/>
          <p:nvPr/>
        </p:nvSpPr>
        <p:spPr>
          <a:xfrm>
            <a:off x="5120827" y="1893004"/>
            <a:ext cx="1949439" cy="278109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204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764F-C681-4606-8B9B-F641CDB0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Управление рисками бедствий – количественная оценка и </a:t>
            </a:r>
            <a:br>
              <a:rPr lang="ru-RU" dirty="0"/>
            </a:br>
            <a:r>
              <a:rPr lang="ru-RU" dirty="0"/>
              <a:t>распределение рисков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6437-85DA-4292-A713-6AAF67BB0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A54427-0BDF-4211-906C-E938128E123D}"/>
              </a:ext>
            </a:extLst>
          </p:cNvPr>
          <p:cNvSpPr txBox="1">
            <a:spLocks/>
          </p:cNvSpPr>
          <p:nvPr/>
        </p:nvSpPr>
        <p:spPr>
          <a:xfrm>
            <a:off x="7277617" y="2453152"/>
            <a:ext cx="4521669" cy="35489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Снижение риска бедствий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Займы, гранты, микрокредит, облигации, субсидии, налоговые льготы, кредитование, </a:t>
            </a:r>
            <a:r>
              <a:rPr lang="ru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импакт</a:t>
            </a: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-облигации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r>
              <a:rPr lang="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Защита от стихийных бедствий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Резервы и бюджеты на непредвиденные расходы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Бюджеты перераспределения средств после стихийных бедствий, займы и заимствования на экстренную помощь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Условное финансирование на случай стихийных бедствий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r>
              <a:rPr lang="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Передача риска бедствий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Региональный/суверенный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Местные страховые рынки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Международные рынки перестрахования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Страховые связанные ценные бумаги / рынки 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катастрофных </a:t>
            </a: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облигаций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r>
              <a:rPr lang="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Международная помощь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ru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Исключительные события / стихийные бедствия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endParaRPr lang="en-GB" sz="1200" dirty="0">
              <a:cs typeface="Arial"/>
            </a:endParaRPr>
          </a:p>
        </p:txBody>
      </p:sp>
      <p:sp>
        <p:nvSpPr>
          <p:cNvPr id="7" name="Rechteck 38">
            <a:extLst>
              <a:ext uri="{FF2B5EF4-FFF2-40B4-BE49-F238E27FC236}">
                <a16:creationId xmlns:a16="http://schemas.microsoft.com/office/drawing/2014/main" id="{58E1ECA1-8B62-499D-93A5-9C7712042ABD}"/>
              </a:ext>
            </a:extLst>
          </p:cNvPr>
          <p:cNvSpPr/>
          <p:nvPr/>
        </p:nvSpPr>
        <p:spPr>
          <a:xfrm>
            <a:off x="720210" y="1228445"/>
            <a:ext cx="5396376" cy="64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36000" bIns="36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</a:t>
            </a:r>
            <a:r>
              <a:rPr lang="ru" sz="1600" dirty="0">
                <a:solidFill>
                  <a:schemeClr val="tx1"/>
                </a:solidFill>
                <a:ea typeface="+mn-lt"/>
                <a:cs typeface="+mn-lt"/>
              </a:rPr>
              <a:t>Моделирование профилей риска бедствий для обоснованных решений DRM</a:t>
            </a:r>
          </a:p>
        </p:txBody>
      </p:sp>
      <p:sp>
        <p:nvSpPr>
          <p:cNvPr id="8" name="Rechteck 38">
            <a:extLst>
              <a:ext uri="{FF2B5EF4-FFF2-40B4-BE49-F238E27FC236}">
                <a16:creationId xmlns:a16="http://schemas.microsoft.com/office/drawing/2014/main" id="{FD1803DA-E388-4028-BC60-03CAAFCC4A08}"/>
              </a:ext>
            </a:extLst>
          </p:cNvPr>
          <p:cNvSpPr/>
          <p:nvPr/>
        </p:nvSpPr>
        <p:spPr>
          <a:xfrm>
            <a:off x="6435660" y="1219154"/>
            <a:ext cx="5146738" cy="656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36000" bIns="36000" rtlCol="0" anchor="ctr"/>
          <a:lstStyle/>
          <a:p>
            <a:r>
              <a:rPr lang="ru" sz="1600" dirty="0">
                <a:solidFill>
                  <a:schemeClr val="tx1"/>
                </a:solidFill>
                <a:ea typeface="+mn-lt"/>
                <a:cs typeface="+mn-lt"/>
              </a:rPr>
              <a:t>Распределение рисков: ни один финансовый инструмент не может учесть все риски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84854BBC-F13F-4808-BD61-C43476101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156" y="2518486"/>
            <a:ext cx="340916" cy="340916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7662B921-37E9-4FBD-BA31-133F64333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0152" y="3192616"/>
            <a:ext cx="340916" cy="340916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30089638-82D8-4825-8F45-89E7DA323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152" y="4307118"/>
            <a:ext cx="347920" cy="347920"/>
          </a:xfrm>
          <a:prstGeom prst="rect">
            <a:avLst/>
          </a:prstGeom>
        </p:spPr>
      </p:pic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C3BCC112-0AFF-4F85-8F26-3BAB10B08D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7642" y="5470742"/>
            <a:ext cx="347920" cy="347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CB5E10-F687-450A-A17A-AC2902E002CA}"/>
              </a:ext>
            </a:extLst>
          </p:cNvPr>
          <p:cNvSpPr txBox="1"/>
          <p:nvPr/>
        </p:nvSpPr>
        <p:spPr>
          <a:xfrm>
            <a:off x="6803026" y="1919408"/>
            <a:ext cx="4670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ru" sz="1200" i="1" dirty="0">
                <a:ea typeface="+mn-lt"/>
                <a:cs typeface="+mn-lt"/>
              </a:rPr>
              <a:t>Как выбрать подходящие инструменты </a:t>
            </a:r>
            <a:r>
              <a:rPr lang="en-US" sz="1200" i="1" dirty="0">
                <a:ea typeface="+mn-lt"/>
                <a:cs typeface="+mn-lt"/>
              </a:rPr>
              <a:t>DRF</a:t>
            </a:r>
            <a:r>
              <a:rPr lang="ru" sz="1200" i="1" dirty="0">
                <a:ea typeface="+mn-lt"/>
                <a:cs typeface="+mn-lt"/>
              </a:rPr>
              <a:t> для каких обстоятельств и целевых мер?</a:t>
            </a:r>
            <a:endParaRPr lang="en-US" sz="1200" dirty="0">
              <a:ea typeface="+mn-lt"/>
              <a:cs typeface="+mn-lt"/>
            </a:endParaRPr>
          </a:p>
          <a:p>
            <a:endParaRPr lang="en-GB" sz="1200" i="1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F490A-02D5-4D36-A886-3339DFD476AC}"/>
              </a:ext>
            </a:extLst>
          </p:cNvPr>
          <p:cNvSpPr txBox="1"/>
          <p:nvPr/>
        </p:nvSpPr>
        <p:spPr>
          <a:xfrm>
            <a:off x="718686" y="1892697"/>
            <a:ext cx="57020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200" dirty="0">
                <a:ea typeface="+mn-lt"/>
                <a:cs typeface="+mn-lt"/>
              </a:rPr>
              <a:t>Кривые совокупной годовой вероятности превышения ущерба: </a:t>
            </a:r>
            <a:r>
              <a:rPr lang="ru" sz="1200" i="1" dirty="0">
                <a:ea typeface="+mn-lt"/>
                <a:cs typeface="+mn-lt"/>
              </a:rPr>
              <a:t>какова годовая вероятность (выраженная в X-</a:t>
            </a:r>
            <a:r>
              <a:rPr lang="ru-RU" sz="1200" i="1" dirty="0">
                <a:ea typeface="+mn-lt"/>
                <a:cs typeface="+mn-lt"/>
              </a:rPr>
              <a:t>годе</a:t>
            </a:r>
            <a:r>
              <a:rPr lang="ru" sz="1200" i="1" dirty="0">
                <a:ea typeface="+mn-lt"/>
                <a:cs typeface="+mn-lt"/>
              </a:rPr>
              <a:t>) превышения воздействия стихийного бедствия на сумму $Y?</a:t>
            </a:r>
            <a:endParaRPr lang="ru" sz="1200" dirty="0">
              <a:ea typeface="+mn-lt"/>
              <a:cs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D58993-B182-4EC2-98C4-45FF5139BCE4}"/>
              </a:ext>
            </a:extLst>
          </p:cNvPr>
          <p:cNvSpPr/>
          <p:nvPr/>
        </p:nvSpPr>
        <p:spPr>
          <a:xfrm>
            <a:off x="6566726" y="5439916"/>
            <a:ext cx="340916" cy="70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DB03E9-C38F-49EA-BEAF-047C45EF51F7}"/>
              </a:ext>
            </a:extLst>
          </p:cNvPr>
          <p:cNvGrpSpPr/>
          <p:nvPr/>
        </p:nvGrpSpPr>
        <p:grpSpPr>
          <a:xfrm>
            <a:off x="866256" y="2685401"/>
            <a:ext cx="4915980" cy="3477779"/>
            <a:chOff x="363047" y="2786040"/>
            <a:chExt cx="5013094" cy="3440432"/>
          </a:xfrm>
        </p:grpSpPr>
        <p:pic>
          <p:nvPicPr>
            <p:cNvPr id="17" name="Graphic 2" descr="Badge 1 with solid fill">
              <a:extLst>
                <a:ext uri="{FF2B5EF4-FFF2-40B4-BE49-F238E27FC236}">
                  <a16:creationId xmlns:a16="http://schemas.microsoft.com/office/drawing/2014/main" id="{9C53DF0D-CD2B-4C2F-A542-A8E4B8771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11657" y="3831838"/>
              <a:ext cx="533304" cy="533304"/>
            </a:xfrm>
            <a:prstGeom prst="rect">
              <a:avLst/>
            </a:prstGeom>
          </p:spPr>
        </p:pic>
        <p:pic>
          <p:nvPicPr>
            <p:cNvPr id="18" name="Graphic 3" descr="Badge with solid fill">
              <a:extLst>
                <a:ext uri="{FF2B5EF4-FFF2-40B4-BE49-F238E27FC236}">
                  <a16:creationId xmlns:a16="http://schemas.microsoft.com/office/drawing/2014/main" id="{443E219B-A490-42F6-9C99-9441790A0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61201" y="5121666"/>
              <a:ext cx="522568" cy="522568"/>
            </a:xfrm>
            <a:prstGeom prst="rect">
              <a:avLst/>
            </a:prstGeom>
          </p:spPr>
        </p:pic>
        <p:pic>
          <p:nvPicPr>
            <p:cNvPr id="19" name="Graphic 4" descr="Badge 3 with solid fill">
              <a:extLst>
                <a:ext uri="{FF2B5EF4-FFF2-40B4-BE49-F238E27FC236}">
                  <a16:creationId xmlns:a16="http://schemas.microsoft.com/office/drawing/2014/main" id="{F0C99242-3141-47E7-A4C2-23472EEE9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78309" y="4481048"/>
              <a:ext cx="533304" cy="533304"/>
            </a:xfrm>
            <a:prstGeom prst="rect">
              <a:avLst/>
            </a:prstGeom>
          </p:spPr>
        </p:pic>
        <p:pic>
          <p:nvPicPr>
            <p:cNvPr id="20" name="Graphic 5" descr="Badge 4 with solid fill">
              <a:extLst>
                <a:ext uri="{FF2B5EF4-FFF2-40B4-BE49-F238E27FC236}">
                  <a16:creationId xmlns:a16="http://schemas.microsoft.com/office/drawing/2014/main" id="{CC971413-4B1F-415B-BB01-967B4C78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89475" y="4294698"/>
              <a:ext cx="533304" cy="53330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1CC3FE-F3E6-48D7-A243-57752215F5C7}"/>
                </a:ext>
              </a:extLst>
            </p:cNvPr>
            <p:cNvGrpSpPr/>
            <p:nvPr/>
          </p:nvGrpSpPr>
          <p:grpSpPr>
            <a:xfrm>
              <a:off x="363047" y="2786040"/>
              <a:ext cx="5013094" cy="3440432"/>
              <a:chOff x="363047" y="2786040"/>
              <a:chExt cx="5013094" cy="34404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BC781DA-5934-491D-B997-1CBF95CB6A89}"/>
                  </a:ext>
                </a:extLst>
              </p:cNvPr>
              <p:cNvGrpSpPr/>
              <p:nvPr/>
            </p:nvGrpSpPr>
            <p:grpSpPr>
              <a:xfrm>
                <a:off x="426604" y="2786040"/>
                <a:ext cx="4949537" cy="3440432"/>
                <a:chOff x="426604" y="2786040"/>
                <a:chExt cx="4949537" cy="344043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410F4983-3A45-42AD-8881-83E5C6BF253B}"/>
                    </a:ext>
                  </a:extLst>
                </p:cNvPr>
                <p:cNvGrpSpPr/>
                <p:nvPr/>
              </p:nvGrpSpPr>
              <p:grpSpPr>
                <a:xfrm>
                  <a:off x="426604" y="2786040"/>
                  <a:ext cx="4949537" cy="3440432"/>
                  <a:chOff x="426604" y="2786040"/>
                  <a:chExt cx="6599382" cy="4587242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42253DB1-E0C4-48E4-A8F2-92E3B6D0AE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39586" y="2786040"/>
                    <a:ext cx="10160" cy="4023087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C98DC9A-18DF-4462-8FE7-C1C262CFE78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39586" y="6799240"/>
                    <a:ext cx="5486400" cy="1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15">
                    <a:extLst>
                      <a:ext uri="{FF2B5EF4-FFF2-40B4-BE49-F238E27FC236}">
                        <a16:creationId xmlns:a16="http://schemas.microsoft.com/office/drawing/2014/main" id="{55C8ACB7-757E-4337-9499-B877385D8B5A}"/>
                      </a:ext>
                    </a:extLst>
                  </p:cNvPr>
                  <p:cNvSpPr txBox="1"/>
                  <p:nvPr/>
                </p:nvSpPr>
                <p:spPr>
                  <a:xfrm>
                    <a:off x="1549747" y="6819285"/>
                    <a:ext cx="1463040" cy="553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Высокая частота</a:t>
                    </a:r>
                  </a:p>
                </p:txBody>
              </p:sp>
              <p:sp>
                <p:nvSpPr>
                  <p:cNvPr id="31" name="TextBox 16">
                    <a:extLst>
                      <a:ext uri="{FF2B5EF4-FFF2-40B4-BE49-F238E27FC236}">
                        <a16:creationId xmlns:a16="http://schemas.microsoft.com/office/drawing/2014/main" id="{62E7986A-083D-4A16-8CE3-67B1276A3E5E}"/>
                      </a:ext>
                    </a:extLst>
                  </p:cNvPr>
                  <p:cNvSpPr txBox="1"/>
                  <p:nvPr/>
                </p:nvSpPr>
                <p:spPr>
                  <a:xfrm>
                    <a:off x="5075266" y="6819287"/>
                    <a:ext cx="1920240" cy="338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Низкая частота</a:t>
                    </a:r>
                  </a:p>
                </p:txBody>
              </p:sp>
              <p:sp>
                <p:nvSpPr>
                  <p:cNvPr id="32" name="TextBox 17">
                    <a:extLst>
                      <a:ext uri="{FF2B5EF4-FFF2-40B4-BE49-F238E27FC236}">
                        <a16:creationId xmlns:a16="http://schemas.microsoft.com/office/drawing/2014/main" id="{71EF4ECB-9178-4843-86C3-BB9F620ECEC2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04" y="2805680"/>
                    <a:ext cx="1092200" cy="548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Высокая тяжесть</a:t>
                    </a:r>
                  </a:p>
                </p:txBody>
              </p:sp>
              <p:sp>
                <p:nvSpPr>
                  <p:cNvPr id="33" name="TextBox 18">
                    <a:extLst>
                      <a:ext uri="{FF2B5EF4-FFF2-40B4-BE49-F238E27FC236}">
                        <a16:creationId xmlns:a16="http://schemas.microsoft.com/office/drawing/2014/main" id="{B26F2DBF-722C-430E-88EC-A34ECFBEDAD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04" y="5827118"/>
                    <a:ext cx="1092200" cy="548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Низкая тяжесть</a:t>
                    </a:r>
                  </a:p>
                </p:txBody>
              </p:sp>
            </p:grpSp>
            <p:sp>
              <p:nvSpPr>
                <p:cNvPr id="26" name="Freeform: Shape 5">
                  <a:extLst>
                    <a:ext uri="{FF2B5EF4-FFF2-40B4-BE49-F238E27FC236}">
                      <a16:creationId xmlns:a16="http://schemas.microsoft.com/office/drawing/2014/main" id="{DD265A49-6522-49B7-A69D-7FE421EADDAC}"/>
                    </a:ext>
                  </a:extLst>
                </p:cNvPr>
                <p:cNvSpPr/>
                <p:nvPr/>
              </p:nvSpPr>
              <p:spPr>
                <a:xfrm>
                  <a:off x="1284548" y="3105885"/>
                  <a:ext cx="3224463" cy="2683042"/>
                </a:xfrm>
                <a:custGeom>
                  <a:avLst/>
                  <a:gdLst>
                    <a:gd name="connsiteX0" fmla="*/ 0 w 3224463"/>
                    <a:gd name="connsiteY0" fmla="*/ 2683042 h 2683042"/>
                    <a:gd name="connsiteX1" fmla="*/ 782053 w 3224463"/>
                    <a:gd name="connsiteY1" fmla="*/ 854242 h 2683042"/>
                    <a:gd name="connsiteX2" fmla="*/ 3224463 w 3224463"/>
                    <a:gd name="connsiteY2" fmla="*/ 0 h 2683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24463" h="2683042">
                      <a:moveTo>
                        <a:pt x="0" y="2683042"/>
                      </a:moveTo>
                      <a:cubicBezTo>
                        <a:pt x="122321" y="1992229"/>
                        <a:pt x="244643" y="1301416"/>
                        <a:pt x="782053" y="854242"/>
                      </a:cubicBezTo>
                      <a:cubicBezTo>
                        <a:pt x="1319464" y="407068"/>
                        <a:pt x="2271963" y="203534"/>
                        <a:pt x="3224463" y="0"/>
                      </a:cubicBezTo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27" name="Freeform: Shape 6">
                  <a:extLst>
                    <a:ext uri="{FF2B5EF4-FFF2-40B4-BE49-F238E27FC236}">
                      <a16:creationId xmlns:a16="http://schemas.microsoft.com/office/drawing/2014/main" id="{1AD26CC7-E15E-4CF2-8956-A50AD3BDEF05}"/>
                    </a:ext>
                  </a:extLst>
                </p:cNvPr>
                <p:cNvSpPr/>
                <p:nvPr/>
              </p:nvSpPr>
              <p:spPr>
                <a:xfrm>
                  <a:off x="1289685" y="4068903"/>
                  <a:ext cx="3296652" cy="1744579"/>
                </a:xfrm>
                <a:custGeom>
                  <a:avLst/>
                  <a:gdLst>
                    <a:gd name="connsiteX0" fmla="*/ 0 w 3296652"/>
                    <a:gd name="connsiteY0" fmla="*/ 1744579 h 1744579"/>
                    <a:gd name="connsiteX1" fmla="*/ 890336 w 3296652"/>
                    <a:gd name="connsiteY1" fmla="*/ 601579 h 1744579"/>
                    <a:gd name="connsiteX2" fmla="*/ 3296652 w 3296652"/>
                    <a:gd name="connsiteY2" fmla="*/ 0 h 1744579"/>
                    <a:gd name="connsiteX3" fmla="*/ 3296652 w 3296652"/>
                    <a:gd name="connsiteY3" fmla="*/ 0 h 17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6652" h="1744579">
                      <a:moveTo>
                        <a:pt x="0" y="1744579"/>
                      </a:moveTo>
                      <a:cubicBezTo>
                        <a:pt x="170447" y="1318460"/>
                        <a:pt x="340894" y="892342"/>
                        <a:pt x="890336" y="601579"/>
                      </a:cubicBezTo>
                      <a:cubicBezTo>
                        <a:pt x="1439778" y="310816"/>
                        <a:pt x="3296652" y="0"/>
                        <a:pt x="3296652" y="0"/>
                      </a:cubicBezTo>
                      <a:lnTo>
                        <a:pt x="3296652" y="0"/>
                      </a:lnTo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C9E62CBF-3EB8-4981-89C4-0538FE8573D6}"/>
                  </a:ext>
                </a:extLst>
              </p:cNvPr>
              <p:cNvSpPr txBox="1"/>
              <p:nvPr/>
            </p:nvSpPr>
            <p:spPr>
              <a:xfrm rot="16200000">
                <a:off x="-446826" y="4023592"/>
                <a:ext cx="18967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" sz="1200" b="1" dirty="0"/>
                  <a:t>Ежегодное воздействие стихийных бедствий</a:t>
                </a:r>
              </a:p>
            </p:txBody>
          </p:sp>
        </p:grp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D2FB1D2B-4343-46D8-8585-6C9265DEB0CB}"/>
                </a:ext>
              </a:extLst>
            </p:cNvPr>
            <p:cNvSpPr txBox="1"/>
            <p:nvPr/>
          </p:nvSpPr>
          <p:spPr>
            <a:xfrm>
              <a:off x="2414395" y="5881477"/>
              <a:ext cx="18967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" sz="1200" b="1" dirty="0"/>
                <a:t>Повторяемость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04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F1D2-97EB-4656-A6A3-B4F7709B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Финансирование риска бедствий: обзор / оценка потребностей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4FC43-F072-48B7-999A-2743DDF66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81BAA-10B3-4800-8725-2B8168961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E78438B-60A5-4B9E-B3CE-188CBCBD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028" y="1361370"/>
            <a:ext cx="5437575" cy="4442660"/>
          </a:xfrm>
          <a:prstGeom prst="rect">
            <a:avLst/>
          </a:prstGeom>
        </p:spPr>
        <p:txBody>
          <a:bodyPr/>
          <a:lstStyle/>
          <a:p>
            <a:r>
              <a:rPr lang="ru" sz="1800" b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Многоуровневый подход к финансированию рисков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800" b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Обеспечивает гибкость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800" b="0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Различные механизмы реагирования на разную тяжесть событий и разные временные рамки</a:t>
            </a:r>
          </a:p>
          <a:p>
            <a:endParaRPr lang="en-GB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" sz="1800" b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Относительно небольшие объемы финансирования, доступные и быстро распределяемые, часто значительно снижают общее негативное финансовое воздействие шоковых событий</a:t>
            </a:r>
          </a:p>
          <a:p>
            <a:endParaRPr lang="en-GB" sz="18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" sz="1800" b="0">
                <a:solidFill>
                  <a:schemeClr val="tx1">
                    <a:lumMod val="75000"/>
                    <a:lumOff val="25000"/>
                  </a:schemeClr>
                </a:solidFill>
              </a:rPr>
              <a:t>Инновационные и традиционные варианты будут оцениваться с целью определения опционального сочетания для каждой страны.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532C0E-CB72-477F-BCFC-EC321926376A}"/>
              </a:ext>
            </a:extLst>
          </p:cNvPr>
          <p:cNvGrpSpPr/>
          <p:nvPr/>
        </p:nvGrpSpPr>
        <p:grpSpPr>
          <a:xfrm>
            <a:off x="515266" y="1392581"/>
            <a:ext cx="5172536" cy="4391671"/>
            <a:chOff x="297552" y="1392581"/>
            <a:chExt cx="5172536" cy="43916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A274D99-A162-412D-AD5B-480C1A506257}"/>
                </a:ext>
              </a:extLst>
            </p:cNvPr>
            <p:cNvGrpSpPr/>
            <p:nvPr/>
          </p:nvGrpSpPr>
          <p:grpSpPr>
            <a:xfrm>
              <a:off x="297552" y="2182233"/>
              <a:ext cx="5172536" cy="3602019"/>
              <a:chOff x="-89514" y="1544320"/>
              <a:chExt cx="6896714" cy="480268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1E1E9E9-A1EA-4ED8-872A-3847AE8774C2}"/>
                  </a:ext>
                </a:extLst>
              </p:cNvPr>
              <p:cNvGrpSpPr/>
              <p:nvPr/>
            </p:nvGrpSpPr>
            <p:grpSpPr>
              <a:xfrm>
                <a:off x="-89514" y="1544320"/>
                <a:ext cx="6896714" cy="4802689"/>
                <a:chOff x="-89514" y="1544320"/>
                <a:chExt cx="6896714" cy="4802689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80C9A4F-9728-41B0-B9E2-CC61FB237892}"/>
                    </a:ext>
                  </a:extLst>
                </p:cNvPr>
                <p:cNvSpPr/>
                <p:nvPr/>
              </p:nvSpPr>
              <p:spPr>
                <a:xfrm>
                  <a:off x="4856480" y="1879600"/>
                  <a:ext cx="1869440" cy="223012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Суверенный долг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9A77411-CD36-416A-96FD-B33ECDD98A14}"/>
                    </a:ext>
                  </a:extLst>
                </p:cNvPr>
                <p:cNvSpPr/>
                <p:nvPr/>
              </p:nvSpPr>
              <p:spPr>
                <a:xfrm>
                  <a:off x="1595120" y="3683000"/>
                  <a:ext cx="1849120" cy="85344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" sz="1050"/>
                    <a:t>Суверенные резервы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6541A3C-D5B4-49D4-BE4F-2E3D49353023}"/>
                    </a:ext>
                  </a:extLst>
                </p:cNvPr>
                <p:cNvSpPr/>
                <p:nvPr/>
              </p:nvSpPr>
              <p:spPr>
                <a:xfrm>
                  <a:off x="2123440" y="2941320"/>
                  <a:ext cx="1849120" cy="85344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" sz="1050"/>
                    <a:t>Условный кредит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018C9B3-9E0B-4420-8C73-68B456D4CF87}"/>
                    </a:ext>
                  </a:extLst>
                </p:cNvPr>
                <p:cNvCxnSpPr/>
                <p:nvPr/>
              </p:nvCxnSpPr>
              <p:spPr>
                <a:xfrm flipH="1">
                  <a:off x="1320800" y="1544320"/>
                  <a:ext cx="10160" cy="4023087"/>
                </a:xfrm>
                <a:prstGeom prst="line">
                  <a:avLst/>
                </a:prstGeom>
                <a:ln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7C95A01E-46E7-4452-9A48-AEDC570063FB}"/>
                    </a:ext>
                  </a:extLst>
                </p:cNvPr>
                <p:cNvCxnSpPr/>
                <p:nvPr/>
              </p:nvCxnSpPr>
              <p:spPr>
                <a:xfrm flipH="1">
                  <a:off x="1320800" y="5557520"/>
                  <a:ext cx="5486400" cy="1"/>
                </a:xfrm>
                <a:prstGeom prst="line">
                  <a:avLst/>
                </a:prstGeom>
                <a:ln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19F3DEC-F220-40E4-B752-BBCC5DF99BB7}"/>
                    </a:ext>
                  </a:extLst>
                </p:cNvPr>
                <p:cNvSpPr/>
                <p:nvPr/>
              </p:nvSpPr>
              <p:spPr>
                <a:xfrm>
                  <a:off x="1595120" y="1879600"/>
                  <a:ext cx="2611120" cy="117856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" sz="1050"/>
                    <a:t>Параметрический перенос риска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86517AE-48AF-422F-81A3-8CB8EC467AB4}"/>
                    </a:ext>
                  </a:extLst>
                </p:cNvPr>
                <p:cNvSpPr/>
                <p:nvPr/>
              </p:nvSpPr>
              <p:spPr>
                <a:xfrm>
                  <a:off x="1879600" y="4546600"/>
                  <a:ext cx="2540000" cy="85344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Перераспределение бюджета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2D2AEBD-C8F4-4787-9FD5-D8658B7AAE83}"/>
                    </a:ext>
                  </a:extLst>
                </p:cNvPr>
                <p:cNvSpPr txBox="1"/>
                <p:nvPr/>
              </p:nvSpPr>
              <p:spPr>
                <a:xfrm>
                  <a:off x="1330961" y="5577565"/>
                  <a:ext cx="179033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" sz="1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реагирование / раннее восстановление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26D386A-ED3B-4160-AF57-C7A520E4E610}"/>
                    </a:ext>
                  </a:extLst>
                </p:cNvPr>
                <p:cNvSpPr txBox="1"/>
                <p:nvPr/>
              </p:nvSpPr>
              <p:spPr>
                <a:xfrm>
                  <a:off x="4856480" y="5577568"/>
                  <a:ext cx="19202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Длительное восстановление/</a:t>
                  </a:r>
                </a:p>
                <a:p>
                  <a:pPr algn="ctr"/>
                  <a:r>
                    <a:rPr lang="ru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реконструкция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782D1FF-5067-434F-9180-6EAAE82FFFD0}"/>
                    </a:ext>
                  </a:extLst>
                </p:cNvPr>
                <p:cNvSpPr txBox="1"/>
                <p:nvPr/>
              </p:nvSpPr>
              <p:spPr>
                <a:xfrm>
                  <a:off x="-89514" y="1563960"/>
                  <a:ext cx="1389532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" sz="1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Низкая частота/</a:t>
                  </a:r>
                  <a:endParaRPr 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/>
                  <a:r>
                    <a:rPr lang="ru" sz="1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высокая тяжесть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A8B2807-D8A7-43CC-BA64-318293C5184D}"/>
                    </a:ext>
                  </a:extLst>
                </p:cNvPr>
                <p:cNvSpPr txBox="1"/>
                <p:nvPr/>
              </p:nvSpPr>
              <p:spPr>
                <a:xfrm>
                  <a:off x="-30041" y="4585398"/>
                  <a:ext cx="133005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" sz="1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Высокая частота / низкая тяжесть</a:t>
                  </a: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30A0A5-0E84-4B62-BBD9-930A908CF396}"/>
                  </a:ext>
                </a:extLst>
              </p:cNvPr>
              <p:cNvSpPr/>
              <p:nvPr/>
            </p:nvSpPr>
            <p:spPr>
              <a:xfrm>
                <a:off x="3860800" y="1778000"/>
                <a:ext cx="2540000" cy="85344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" sz="1050"/>
                  <a:t>Передача рисков возмещения убытков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4B300F-8920-4F18-90CD-F3D2CE585D8C}"/>
                </a:ext>
              </a:extLst>
            </p:cNvPr>
            <p:cNvGrpSpPr/>
            <p:nvPr/>
          </p:nvGrpSpPr>
          <p:grpSpPr>
            <a:xfrm>
              <a:off x="3025972" y="1392581"/>
              <a:ext cx="1186816" cy="624914"/>
              <a:chOff x="4311996" y="3766031"/>
              <a:chExt cx="1186816" cy="624914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857A0B1E-3903-4A75-B537-6761C7EA28D1}"/>
                  </a:ext>
                </a:extLst>
              </p:cNvPr>
              <p:cNvSpPr/>
              <p:nvPr/>
            </p:nvSpPr>
            <p:spPr>
              <a:xfrm>
                <a:off x="4311997" y="3766031"/>
                <a:ext cx="1186815" cy="268019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/>
                  <a:t>Ex-ante</a:t>
                </a:r>
                <a:endParaRPr lang="ru" sz="1350"/>
              </a:p>
            </p:txBody>
          </p:sp>
          <p:sp>
            <p:nvSpPr>
              <p:cNvPr id="11" name="Rounded Rectangle 22">
                <a:extLst>
                  <a:ext uri="{FF2B5EF4-FFF2-40B4-BE49-F238E27FC236}">
                    <a16:creationId xmlns:a16="http://schemas.microsoft.com/office/drawing/2014/main" id="{3A586628-19AB-4C8A-99D7-D57E07DF9F64}"/>
                  </a:ext>
                </a:extLst>
              </p:cNvPr>
              <p:cNvSpPr/>
              <p:nvPr/>
            </p:nvSpPr>
            <p:spPr>
              <a:xfrm>
                <a:off x="4311996" y="4122926"/>
                <a:ext cx="1186815" cy="268019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Ex-post</a:t>
                </a:r>
                <a:endParaRPr lang="ru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73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31CB-FF52-4842-8DDC-7BED6CED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Страхование от чрезвычайных ситуаций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48CF7-7688-4701-AE89-9F867BA48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" dirty="0"/>
              <a:t>Обеспечивает социальные и экономические выгоды, </a:t>
            </a:r>
            <a:br>
              <a:rPr lang="ru" dirty="0"/>
            </a:br>
            <a:r>
              <a:rPr lang="ru" dirty="0"/>
              <a:t>а также экономию средств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A888E-65B9-452D-B8AD-0F7F85E8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9800" y="6430238"/>
            <a:ext cx="381000" cy="107722"/>
          </a:xfrm>
        </p:spPr>
        <p:txBody>
          <a:bodyPr/>
          <a:lstStyle/>
          <a:p>
            <a:fld id="{2083E393-C0BF-4ED8-8545-7E4C90AFF831}" type="slidenum">
              <a:rPr lang="en-US" sz="700"/>
              <a:pPr/>
              <a:t>6</a:t>
            </a:fld>
            <a:endParaRPr lang="en-US" sz="70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F8D4724-200F-42FA-9A52-AE0EDA45DFA5}"/>
              </a:ext>
            </a:extLst>
          </p:cNvPr>
          <p:cNvSpPr txBox="1">
            <a:spLocks/>
          </p:cNvSpPr>
          <p:nvPr/>
        </p:nvSpPr>
        <p:spPr>
          <a:xfrm>
            <a:off x="-1199931" y="6400799"/>
            <a:ext cx="7696382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" sz="900" dirty="0"/>
              <a:t>Источники: Anttila-Hughes and Hsiang (2013), de Janvry et al. (2016 г.), Группа Всемирного банка (2017 г.).</a:t>
            </a:r>
            <a:endParaRPr lang="en-GB" sz="9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E6B7AC-3D8B-4061-A61A-82B6F24E2D6E}"/>
              </a:ext>
            </a:extLst>
          </p:cNvPr>
          <p:cNvSpPr/>
          <p:nvPr/>
        </p:nvSpPr>
        <p:spPr bwMode="auto">
          <a:xfrm>
            <a:off x="4695764" y="1735400"/>
            <a:ext cx="3295772" cy="4396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86E9E-739E-4687-BF9A-99B9E4C29F84}"/>
              </a:ext>
            </a:extLst>
          </p:cNvPr>
          <p:cNvSpPr/>
          <p:nvPr/>
        </p:nvSpPr>
        <p:spPr bwMode="auto">
          <a:xfrm>
            <a:off x="627849" y="1735401"/>
            <a:ext cx="3746697" cy="439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80FE6-150D-445C-A0ED-3356BA991DD7}"/>
              </a:ext>
            </a:extLst>
          </p:cNvPr>
          <p:cNvGrpSpPr/>
          <p:nvPr/>
        </p:nvGrpSpPr>
        <p:grpSpPr>
          <a:xfrm>
            <a:off x="4327835" y="1335486"/>
            <a:ext cx="820999" cy="820198"/>
            <a:chOff x="4606205" y="1744620"/>
            <a:chExt cx="820999" cy="82019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8D7B84-316E-483E-A9C6-D29DD88632B9}"/>
                </a:ext>
              </a:extLst>
            </p:cNvPr>
            <p:cNvSpPr/>
            <p:nvPr/>
          </p:nvSpPr>
          <p:spPr bwMode="auto">
            <a:xfrm>
              <a:off x="4606205" y="1747694"/>
              <a:ext cx="820999" cy="81712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Content Placeholder 8">
              <a:extLst>
                <a:ext uri="{FF2B5EF4-FFF2-40B4-BE49-F238E27FC236}">
                  <a16:creationId xmlns:a16="http://schemas.microsoft.com/office/drawing/2014/main" id="{652BF103-3916-433F-8205-E4D614F0C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867" y="1744620"/>
              <a:ext cx="684922" cy="6849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6FC0C3-F3BC-4856-AB18-9BE87C1DEAEB}"/>
              </a:ext>
            </a:extLst>
          </p:cNvPr>
          <p:cNvGrpSpPr/>
          <p:nvPr/>
        </p:nvGrpSpPr>
        <p:grpSpPr>
          <a:xfrm>
            <a:off x="199100" y="1414099"/>
            <a:ext cx="820999" cy="817124"/>
            <a:chOff x="325876" y="1386788"/>
            <a:chExt cx="1094666" cy="108949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B7F97C-C14F-4C41-B1CC-E14C6FAFF193}"/>
                </a:ext>
              </a:extLst>
            </p:cNvPr>
            <p:cNvSpPr/>
            <p:nvPr/>
          </p:nvSpPr>
          <p:spPr bwMode="auto">
            <a:xfrm>
              <a:off x="325876" y="1386788"/>
              <a:ext cx="1094666" cy="108949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BD1ACBC-E8B9-493F-9B19-88D82941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912" y="1501240"/>
              <a:ext cx="860594" cy="860594"/>
            </a:xfrm>
            <a:prstGeom prst="rect">
              <a:avLst/>
            </a:prstGeom>
            <a:noFill/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8B5A99B-3F6D-4603-BAA9-E8879BAFDB06}"/>
              </a:ext>
            </a:extLst>
          </p:cNvPr>
          <p:cNvSpPr txBox="1"/>
          <p:nvPr/>
        </p:nvSpPr>
        <p:spPr>
          <a:xfrm>
            <a:off x="1170335" y="1858842"/>
            <a:ext cx="27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88"/>
            <a:r>
              <a:rPr lang="ru" sz="1800" b="1">
                <a:solidFill>
                  <a:srgbClr val="000000"/>
                </a:solidFill>
                <a:latin typeface="Arial"/>
              </a:rPr>
              <a:t>Социальные</a:t>
            </a:r>
            <a:r>
              <a:rPr lang="en-GB" sz="1800" b="1">
                <a:solidFill>
                  <a:srgbClr val="000000"/>
                </a:solidFill>
                <a:latin typeface="Arial"/>
              </a:rPr>
              <a:t> </a:t>
            </a:r>
            <a:r>
              <a:rPr lang="ru" sz="1800" b="1">
                <a:solidFill>
                  <a:srgbClr val="000000"/>
                </a:solidFill>
                <a:latin typeface="Arial"/>
              </a:rPr>
              <a:t>льготы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44CF88-5CC8-4586-B668-D7621C17DD12}"/>
              </a:ext>
            </a:extLst>
          </p:cNvPr>
          <p:cNvSpPr txBox="1"/>
          <p:nvPr/>
        </p:nvSpPr>
        <p:spPr>
          <a:xfrm>
            <a:off x="5125231" y="1876605"/>
            <a:ext cx="274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88"/>
            <a:r>
              <a:rPr lang="ru" sz="2000" b="1">
                <a:solidFill>
                  <a:srgbClr val="000000"/>
                </a:solidFill>
                <a:latin typeface="Arial"/>
              </a:rPr>
              <a:t>Экономические выгоды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54B257-8FC5-4848-B7F8-F4B98B817A18}"/>
              </a:ext>
            </a:extLst>
          </p:cNvPr>
          <p:cNvSpPr txBox="1"/>
          <p:nvPr/>
        </p:nvSpPr>
        <p:spPr>
          <a:xfrm>
            <a:off x="716454" y="2405127"/>
            <a:ext cx="3630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88"/>
            <a:r>
              <a:rPr lang="ru" sz="1300" b="1">
                <a:solidFill>
                  <a:srgbClr val="000000"/>
                </a:solidFill>
                <a:latin typeface="Arial"/>
              </a:rPr>
              <a:t>Своевременное финансирование снижает воздействие </a:t>
            </a:r>
            <a:r>
              <a:rPr lang="ru" sz="1300">
                <a:solidFill>
                  <a:srgbClr val="000000"/>
                </a:solidFill>
                <a:latin typeface="Arial"/>
              </a:rPr>
              <a:t>стихийных бедствий на уязвимые группы населения, например потерю образования и медицинских услуг, и обеспечивает более быстрое восстановление доходов.</a:t>
            </a:r>
          </a:p>
          <a:p>
            <a:pPr defTabSz="816388"/>
            <a:endParaRPr lang="en-GB" sz="1300">
              <a:solidFill>
                <a:srgbClr val="000000"/>
              </a:solidFill>
              <a:latin typeface="Arial"/>
            </a:endParaRPr>
          </a:p>
          <a:p>
            <a:pPr defTabSz="816388"/>
            <a:r>
              <a:rPr lang="ru" sz="1300">
                <a:solidFill>
                  <a:srgbClr val="000000"/>
                </a:solidFill>
                <a:latin typeface="Arial"/>
              </a:rPr>
              <a:t>Краткосрочная поддержка </a:t>
            </a:r>
            <a:r>
              <a:rPr lang="ru" sz="1300" b="1">
                <a:solidFill>
                  <a:srgbClr val="000000"/>
                </a:solidFill>
                <a:latin typeface="Arial"/>
              </a:rPr>
              <a:t>может уменьшить долгосрочное воздействие на бедные домохозяйства, </a:t>
            </a:r>
            <a:r>
              <a:rPr lang="ru" sz="1300">
                <a:solidFill>
                  <a:srgbClr val="000000"/>
                </a:solidFill>
                <a:latin typeface="Arial"/>
              </a:rPr>
              <a:t>которые могут лучше инвестировать, если их доходы стабильны.</a:t>
            </a:r>
          </a:p>
          <a:p>
            <a:pPr defTabSz="816388"/>
            <a:endParaRPr lang="en-GB" sz="1300">
              <a:solidFill>
                <a:srgbClr val="000000"/>
              </a:solidFill>
              <a:latin typeface="Arial"/>
            </a:endParaRPr>
          </a:p>
          <a:p>
            <a:pPr defTabSz="816388"/>
            <a:r>
              <a:rPr lang="ru" sz="1300">
                <a:solidFill>
                  <a:srgbClr val="000000"/>
                </a:solidFill>
                <a:latin typeface="Arial"/>
              </a:rPr>
              <a:t>Например, данные Филиппин свидетельствуют о том, что доходы упали на 6,6%, а расходы на здравоохранение/образование – б лее чем на 10% после серьезного тайфуна.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5D15B-1064-46EF-BB56-40474929BEE3}"/>
              </a:ext>
            </a:extLst>
          </p:cNvPr>
          <p:cNvSpPr txBox="1"/>
          <p:nvPr/>
        </p:nvSpPr>
        <p:spPr>
          <a:xfrm>
            <a:off x="4768601" y="2725696"/>
            <a:ext cx="3271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388"/>
            <a:r>
              <a:rPr lang="ru" sz="1400" b="1" dirty="0">
                <a:solidFill>
                  <a:srgbClr val="000000"/>
                </a:solidFill>
                <a:latin typeface="Arial"/>
              </a:rPr>
              <a:t>Своевременное и целенаправленное финансирование может ускорить восстановление экономики</a:t>
            </a:r>
            <a:r>
              <a:rPr lang="ru" sz="14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defTabSz="816388"/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defTabSz="816388"/>
            <a:r>
              <a:rPr lang="ru" sz="1400" b="1" dirty="0">
                <a:solidFill>
                  <a:srgbClr val="000000"/>
                </a:solidFill>
                <a:latin typeface="Arial"/>
              </a:rPr>
              <a:t>Бюджетная поддержка</a:t>
            </a:r>
            <a:r>
              <a:rPr lang="ru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400" b="1" dirty="0">
                <a:solidFill>
                  <a:srgbClr val="000000"/>
                </a:solidFill>
                <a:latin typeface="Arial"/>
              </a:rPr>
              <a:t>может устранить необходимость перераспределения</a:t>
            </a:r>
            <a:r>
              <a:rPr lang="ru" sz="1400" dirty="0">
                <a:solidFill>
                  <a:srgbClr val="000000"/>
                </a:solidFill>
                <a:latin typeface="Arial"/>
              </a:rPr>
              <a:t> основных услуг и долгосрочных капитальных проектов (через Фонд развития)</a:t>
            </a:r>
          </a:p>
          <a:p>
            <a:pPr defTabSz="816388"/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defTabSz="816388"/>
            <a:r>
              <a:rPr lang="ru" sz="1400" dirty="0">
                <a:solidFill>
                  <a:srgbClr val="000000"/>
                </a:solidFill>
                <a:latin typeface="Arial"/>
              </a:rPr>
              <a:t>В Мексике быстрое восстановление после бедствий </a:t>
            </a:r>
            <a:r>
              <a:rPr lang="ru" sz="1400" b="1" dirty="0">
                <a:solidFill>
                  <a:srgbClr val="000000"/>
                </a:solidFill>
                <a:latin typeface="Arial"/>
              </a:rPr>
              <a:t>увеличило размер местной экономики на 2-4 процента.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96884D-C311-4AEE-9172-73DC29F50D55}"/>
              </a:ext>
            </a:extLst>
          </p:cNvPr>
          <p:cNvGrpSpPr/>
          <p:nvPr/>
        </p:nvGrpSpPr>
        <p:grpSpPr>
          <a:xfrm>
            <a:off x="8287925" y="1735400"/>
            <a:ext cx="3334801" cy="4529726"/>
            <a:chOff x="7739598" y="1974520"/>
            <a:chExt cx="2235407" cy="365334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33CBA8-99DC-482A-ADE5-9A02B5CD2BDF}"/>
                </a:ext>
              </a:extLst>
            </p:cNvPr>
            <p:cNvSpPr/>
            <p:nvPr/>
          </p:nvSpPr>
          <p:spPr bwMode="auto">
            <a:xfrm>
              <a:off x="7739598" y="1974520"/>
              <a:ext cx="2235407" cy="35351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31D00B-61EA-4CB6-A53D-ECFBCA0953EB}"/>
                </a:ext>
              </a:extLst>
            </p:cNvPr>
            <p:cNvSpPr txBox="1"/>
            <p:nvPr/>
          </p:nvSpPr>
          <p:spPr>
            <a:xfrm>
              <a:off x="8140125" y="1974520"/>
              <a:ext cx="1637585" cy="62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88"/>
              <a:r>
                <a:rPr lang="ru" sz="2000" b="1">
                  <a:solidFill>
                    <a:srgbClr val="000000"/>
                  </a:solidFill>
                  <a:latin typeface="Arial"/>
                </a:rPr>
                <a:t>Экономия на издержках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E24B1E-D77B-4C38-A714-72201BA790EE}"/>
                </a:ext>
              </a:extLst>
            </p:cNvPr>
            <p:cNvSpPr txBox="1"/>
            <p:nvPr/>
          </p:nvSpPr>
          <p:spPr>
            <a:xfrm>
              <a:off x="7810138" y="2490511"/>
              <a:ext cx="2094328" cy="313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88"/>
              <a:r>
                <a:rPr lang="ru" sz="1600" b="1">
                  <a:solidFill>
                    <a:srgbClr val="000000"/>
                  </a:solidFill>
                  <a:latin typeface="Arial"/>
                </a:rPr>
                <a:t>Надежность и скорость финансирования позволяют более эффективно планировать</a:t>
              </a:r>
              <a:r>
                <a:rPr lang="ru" sz="1600">
                  <a:solidFill>
                    <a:srgbClr val="000000"/>
                  </a:solidFill>
                  <a:latin typeface="Arial"/>
                </a:rPr>
                <a:t>, что повышает эффективность и снижает стоимость реагирования на стихийные бедствия.</a:t>
              </a:r>
            </a:p>
            <a:p>
              <a:pPr defTabSz="816388"/>
              <a:endParaRPr lang="en-GB" sz="1600">
                <a:solidFill>
                  <a:srgbClr val="000000"/>
                </a:solidFill>
                <a:latin typeface="Arial"/>
              </a:endParaRPr>
            </a:p>
            <a:p>
              <a:pPr defTabSz="816388"/>
              <a:r>
                <a:rPr lang="ru" sz="1600">
                  <a:solidFill>
                    <a:srgbClr val="000000"/>
                  </a:solidFill>
                  <a:latin typeface="Arial"/>
                </a:rPr>
                <a:t>Исследования показывают, что </a:t>
              </a:r>
              <a:r>
                <a:rPr lang="ru" sz="1600" b="1">
                  <a:solidFill>
                    <a:srgbClr val="000000"/>
                  </a:solidFill>
                  <a:latin typeface="Arial"/>
                </a:rPr>
                <a:t>задержки в финансировании могут увеличить долгосрочные расходы после стихийного бедствия на 100-400%.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7729C5-F560-4149-A951-971F6D706AAA}"/>
              </a:ext>
            </a:extLst>
          </p:cNvPr>
          <p:cNvGrpSpPr/>
          <p:nvPr/>
        </p:nvGrpSpPr>
        <p:grpSpPr>
          <a:xfrm>
            <a:off x="7857200" y="1414099"/>
            <a:ext cx="820999" cy="817124"/>
            <a:chOff x="7355319" y="1742548"/>
            <a:chExt cx="820999" cy="81712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AF2755-974F-4874-8F7E-0EC35F8C8F4E}"/>
                </a:ext>
              </a:extLst>
            </p:cNvPr>
            <p:cNvSpPr/>
            <p:nvPr/>
          </p:nvSpPr>
          <p:spPr bwMode="auto">
            <a:xfrm>
              <a:off x="7355319" y="1742548"/>
              <a:ext cx="820999" cy="81712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A5B3D4F-37E6-472B-B998-AAD5EFD7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3094" y="1831750"/>
              <a:ext cx="645446" cy="64544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089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5B7FF7-943D-4F65-B663-AFBDD50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Часть 2: </a:t>
            </a:r>
            <a:br>
              <a:rPr lang="en-GB" dirty="0"/>
            </a:br>
            <a:r>
              <a:rPr lang="ru" dirty="0"/>
              <a:t>Интерактивная сессия</a:t>
            </a:r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B616E8B3-EB58-4B6B-B037-3D0E4330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734075" y="6163629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E7113F5E-DDA9-4FDE-82E4-29638D61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3148627" y="6160970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11368BBF-3E1A-4DBF-8F99-FC580D87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3936744" y="6152726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1EED6EF1-FDA4-4412-A269-47AD81CF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5114023" y="6190808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54E413F4-EC1C-4C99-A1CE-AC52754A2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5902142" y="6142997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ian Development Bank - Wikipedia">
            <a:extLst>
              <a:ext uri="{FF2B5EF4-FFF2-40B4-BE49-F238E27FC236}">
                <a16:creationId xmlns:a16="http://schemas.microsoft.com/office/drawing/2014/main" id="{F4284888-240A-4403-B587-06E91E85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61" y="1957736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0E74A34-C06C-48B9-AD7C-64BDB787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25" y="1957735"/>
            <a:ext cx="1058472" cy="10584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CE01-7A61-47A0-849F-CF992CB60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251" y="6170673"/>
            <a:ext cx="1444456" cy="49149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A29B050-1592-4D7A-9778-21CC291FA7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19" y="6142998"/>
            <a:ext cx="1146689" cy="4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3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395D-09C2-45B0-87DC-7272854A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Часть 2: Текущее положение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397B5-1DD9-4909-9E2A-F0278E3E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ru-RU" b="0" dirty="0"/>
              <a:t>Имеется</a:t>
            </a:r>
            <a:r>
              <a:rPr lang="ru" b="0" dirty="0"/>
              <a:t> ли в вашей стране стратегия финансирования рисков бедствий (ФРБ)? Что она собой представляет?</a:t>
            </a:r>
          </a:p>
          <a:p>
            <a:endParaRPr lang="en-GB" b="0" dirty="0"/>
          </a:p>
          <a:p>
            <a:r>
              <a:rPr lang="ru" b="0" dirty="0"/>
              <a:t>Какие подход(ы) </a:t>
            </a:r>
            <a:r>
              <a:rPr lang="ru-RU" b="0" dirty="0"/>
              <a:t>ФРБ</a:t>
            </a:r>
            <a:r>
              <a:rPr lang="ru" b="0" dirty="0"/>
              <a:t> в настоящее время используются в вашей стране?</a:t>
            </a:r>
          </a:p>
          <a:p>
            <a:endParaRPr lang="en-GB" b="0" dirty="0"/>
          </a:p>
          <a:p>
            <a:r>
              <a:rPr lang="ru" b="0" dirty="0"/>
              <a:t>Какие подход(ы) </a:t>
            </a:r>
            <a:r>
              <a:rPr lang="ru-RU" b="0" dirty="0"/>
              <a:t>ФРБ</a:t>
            </a:r>
            <a:r>
              <a:rPr lang="ru" b="0" dirty="0"/>
              <a:t> рассматриваются вашей страной?</a:t>
            </a:r>
          </a:p>
          <a:p>
            <a:endParaRPr lang="en-GB" b="0" dirty="0"/>
          </a:p>
          <a:p>
            <a:r>
              <a:rPr lang="ru" b="0" dirty="0"/>
              <a:t>Существуют ли какие-либо подход(ы) ФРБ, которые ваша страна не стала бы рассматривать? Почему?</a:t>
            </a:r>
          </a:p>
          <a:p>
            <a:endParaRPr lang="en-GB" b="0" dirty="0"/>
          </a:p>
          <a:p>
            <a:r>
              <a:rPr lang="ru" b="0" dirty="0"/>
              <a:t>Упомянуты ли какие-либо подход(ы) </a:t>
            </a:r>
            <a:r>
              <a:rPr lang="ru-RU" b="0" dirty="0"/>
              <a:t>ФРБ</a:t>
            </a:r>
            <a:r>
              <a:rPr lang="ru" b="0" dirty="0"/>
              <a:t>, о которых вы хотели бы узнать больше?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80C2D-B273-4A8E-B99E-B9672D53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8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395D-09C2-45B0-87DC-7272854A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Часть 2: Потребности </a:t>
            </a:r>
            <a:r>
              <a:rPr lang="ru-RU" dirty="0"/>
              <a:t>ФРБ</a:t>
            </a:r>
            <a:endParaRPr lang="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397B5-1DD9-4909-9E2A-F0278E3E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3669"/>
            <a:ext cx="11088914" cy="4389120"/>
          </a:xfrm>
        </p:spPr>
        <p:txBody>
          <a:bodyPr/>
          <a:lstStyle/>
          <a:p>
            <a:endParaRPr lang="en-GB" dirty="0"/>
          </a:p>
          <a:p>
            <a:r>
              <a:rPr lang="ru" b="0" dirty="0"/>
              <a:t>В чем вы видите основные потребности </a:t>
            </a:r>
            <a:r>
              <a:rPr lang="ru-RU" b="0" dirty="0"/>
              <a:t>ФРБ</a:t>
            </a:r>
            <a:r>
              <a:rPr lang="ru" b="0" dirty="0"/>
              <a:t> для вашей страны?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ru" sz="1800" dirty="0"/>
              <a:t>Финансирование потребностей реагирования на чрезвычайные ситуации сразу после события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ru" sz="1800" dirty="0"/>
              <a:t>Финансирование среднесрочного восстановления и/или долгосрочной реконструкции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ru" sz="1800" dirty="0"/>
              <a:t>Защита государственной собственности и/или критической инфраструктуры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ru" sz="1800" dirty="0"/>
              <a:t>Покрытие дополнительных потребностей в государственном финансировании после события: например, увеличение социальных выплат, снижение налоговых поступлений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ru" sz="1800" dirty="0"/>
              <a:t>Защита отдельных секторов: например, сельское хозяйство, туризм, малые и средние предприятия.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80C2D-B273-4A8E-B99E-B9672D53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Title Image Slide"/>
  <p:tag name="WT_SHORTNAME" val="BASIC"/>
  <p:tag name="WT_ASSOCIATEDSLIDES" val=""/>
  <p:tag name="WT_INNEWPRESENTATION" val="YES"/>
  <p:tag name="WT_ONINSERTSLIDEDLG" val="YES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461" id="{D9369743-1FF6-46BD-812F-C556575F0977}" vid="{2F04C674-D7EA-43AC-ABA7-288918924ABD}"/>
    </a:ext>
  </a:extLst>
</a:theme>
</file>

<file path=ppt/theme/theme2.xml><?xml version="1.0" encoding="utf-8"?>
<a:theme xmlns:a="http://schemas.openxmlformats.org/drawingml/2006/main" name="1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2" id="{390D9F68-8868-4B21-9FB6-13C3232A8E4F}" vid="{5DB9451D-CFBA-497A-BE26-2C5E7D8B12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2331490FAB84187599CEBF7E09D84" ma:contentTypeVersion="12" ma:contentTypeDescription="Create a new document." ma:contentTypeScope="" ma:versionID="c41b640af76519e394bd5fd6847baeeb">
  <xsd:schema xmlns:xsd="http://www.w3.org/2001/XMLSchema" xmlns:xs="http://www.w3.org/2001/XMLSchema" xmlns:p="http://schemas.microsoft.com/office/2006/metadata/properties" xmlns:ns2="ea74eb43-1038-4b3a-ada2-9ad93252435c" xmlns:ns3="f36d8b79-05ee-4091-ab2d-77e9bc8c3a4d" targetNamespace="http://schemas.microsoft.com/office/2006/metadata/properties" ma:root="true" ma:fieldsID="4102832efb432a330e57f73ac43afd9b" ns2:_="" ns3:_="">
    <xsd:import namespace="ea74eb43-1038-4b3a-ada2-9ad93252435c"/>
    <xsd:import namespace="f36d8b79-05ee-4091-ab2d-77e9bc8c3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eb43-1038-4b3a-ada2-9ad932524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8b79-05ee-4091-ab2d-77e9bc8c3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02011-021B-4ED8-8B95-25B637B9A1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7477D1-C383-4798-BD11-42599FC3D9E6}">
  <ds:schemaRefs>
    <ds:schemaRef ds:uri="ea74eb43-1038-4b3a-ada2-9ad93252435c"/>
    <ds:schemaRef ds:uri="f36d8b79-05ee-4091-ab2d-77e9bc8c3a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BDDD36-C860-43BD-A381-027F8FE093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1437</Words>
  <Application>Microsoft Office PowerPoint</Application>
  <PresentationFormat>Widescreen</PresentationFormat>
  <Paragraphs>167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Arial,Sans-Serif</vt:lpstr>
      <vt:lpstr>Calibri</vt:lpstr>
      <vt:lpstr>Wingdings</vt:lpstr>
      <vt:lpstr>WTW</vt:lpstr>
      <vt:lpstr>1_WTW</vt:lpstr>
      <vt:lpstr>Создание механизма передачи рисков бедствий в регионе Центральноазиатского регионального экономического сотрудничества</vt:lpstr>
      <vt:lpstr>Часть 1:  Обзор финансирования риска бедствий</vt:lpstr>
      <vt:lpstr>Раннее и эффективное реагирование на чрезвычайные ситуации имеет жизненно важное значение</vt:lpstr>
      <vt:lpstr>Управление рисками бедствий – количественная оценка и  распределение рисков</vt:lpstr>
      <vt:lpstr>Финансирование риска бедствий: обзор / оценка потребностей</vt:lpstr>
      <vt:lpstr>Страхование от чрезвычайных ситуаций</vt:lpstr>
      <vt:lpstr>Часть 2:  Интерактивная сессия</vt:lpstr>
      <vt:lpstr>Часть 2: Текущее положение</vt:lpstr>
      <vt:lpstr>Часть 2: Потребности ФРБ</vt:lpstr>
      <vt:lpstr>Часть 2: Региональный фонд</vt:lpstr>
      <vt:lpstr>Часть 2: Страновой контекст</vt:lpstr>
      <vt:lpstr>Часть 3 – Выводы</vt:lpstr>
      <vt:lpstr>Интерфейс управления рисками бедствий (DRMI)</vt:lpstr>
      <vt:lpstr>Отказ от ответственности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Meeting</dc:title>
  <dc:creator>Au, Christopher</dc:creator>
  <cp:lastModifiedBy>Baskerville-Muscutt, Kez (London)</cp:lastModifiedBy>
  <cp:revision>54</cp:revision>
  <dcterms:created xsi:type="dcterms:W3CDTF">2020-08-04T16:42:47Z</dcterms:created>
  <dcterms:modified xsi:type="dcterms:W3CDTF">2022-11-28T14:35:01Z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0x010100B5A2331490FAB84187599CEBF7E09D84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2021-09-09T09:17:32Z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6882d427-935e-4bb0-b23b-b8f89faf5375</vt:lpwstr>
  </property>
  <property fmtid="{D5CDD505-2E9C-101B-9397-08002B2CF9AE}" pid="9" name="MSIP_Label_d347b247-e90e-43a3-9d7b-004f14ae6873_ContentBits">
    <vt:lpwstr>0</vt:lpwstr>
  </property>
  <property fmtid="{D5CDD505-2E9C-101B-9397-08002B2CF9AE}" pid="10" name="MSIP_Label_817d4574-7375-4d17-b29c-6e4c6df0fcb0_Enabled">
    <vt:lpwstr>true</vt:lpwstr>
  </property>
  <property fmtid="{D5CDD505-2E9C-101B-9397-08002B2CF9AE}" pid="11" name="MSIP_Label_817d4574-7375-4d17-b29c-6e4c6df0fcb0_SetDate">
    <vt:lpwstr>2021-09-21T11:31:38Z</vt:lpwstr>
  </property>
  <property fmtid="{D5CDD505-2E9C-101B-9397-08002B2CF9AE}" pid="12" name="MSIP_Label_817d4574-7375-4d17-b29c-6e4c6df0fcb0_Method">
    <vt:lpwstr>Standard</vt:lpwstr>
  </property>
  <property fmtid="{D5CDD505-2E9C-101B-9397-08002B2CF9AE}" pid="13" name="MSIP_Label_817d4574-7375-4d17-b29c-6e4c6df0fcb0_Name">
    <vt:lpwstr>ADB Internal</vt:lpwstr>
  </property>
  <property fmtid="{D5CDD505-2E9C-101B-9397-08002B2CF9AE}" pid="14" name="MSIP_Label_817d4574-7375-4d17-b29c-6e4c6df0fcb0_SiteId">
    <vt:lpwstr>9495d6bb-41c2-4c58-848f-92e52cf3d640</vt:lpwstr>
  </property>
  <property fmtid="{D5CDD505-2E9C-101B-9397-08002B2CF9AE}" pid="15" name="MSIP_Label_817d4574-7375-4d17-b29c-6e4c6df0fcb0_ActionId">
    <vt:lpwstr>f53f6653-6bac-41d5-904b-3863164c5afe</vt:lpwstr>
  </property>
  <property fmtid="{D5CDD505-2E9C-101B-9397-08002B2CF9AE}" pid="16" name="MSIP_Label_817d4574-7375-4d17-b29c-6e4c6df0fcb0_ContentBits">
    <vt:lpwstr>2</vt:lpwstr>
  </property>
</Properties>
</file>