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31" r:id="rId5"/>
  </p:sldMasterIdLst>
  <p:notesMasterIdLst>
    <p:notesMasterId r:id="rId20"/>
  </p:notesMasterIdLst>
  <p:handoutMasterIdLst>
    <p:handoutMasterId r:id="rId21"/>
  </p:handoutMasterIdLst>
  <p:sldIdLst>
    <p:sldId id="344" r:id="rId6"/>
    <p:sldId id="496" r:id="rId7"/>
    <p:sldId id="12217" r:id="rId8"/>
    <p:sldId id="12222" r:id="rId9"/>
    <p:sldId id="12219" r:id="rId10"/>
    <p:sldId id="12220" r:id="rId11"/>
    <p:sldId id="495" r:id="rId12"/>
    <p:sldId id="12212" r:id="rId13"/>
    <p:sldId id="12214" r:id="rId14"/>
    <p:sldId id="12223" r:id="rId15"/>
    <p:sldId id="12224" r:id="rId16"/>
    <p:sldId id="497" r:id="rId17"/>
    <p:sldId id="12221" r:id="rId18"/>
    <p:sldId id="493" r:id="rId19"/>
  </p:sldIdLst>
  <p:sldSz cx="12192000" cy="6858000"/>
  <p:notesSz cx="6985000" cy="92837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63" userDrawn="1">
          <p15:clr>
            <a:srgbClr val="A4A3A4"/>
          </p15:clr>
        </p15:guide>
        <p15:guide id="9" pos="7296" userDrawn="1">
          <p15:clr>
            <a:srgbClr val="A4A3A4"/>
          </p15:clr>
        </p15:guide>
        <p15:guide id="10" pos="1663"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4" clrIdx="0">
    <p:extLst>
      <p:ext uri="{19B8F6BF-5375-455C-9EA6-DF929625EA0E}">
        <p15:presenceInfo xmlns:p15="http://schemas.microsoft.com/office/powerpoint/2012/main" userId="S::cgarciaperez@adb.org::9c97a273-694c-487f-bc77-cb7dfef6b93d" providerId="AD"/>
      </p:ext>
    </p:extLst>
  </p:cmAuthor>
  <p:cmAuthor id="2" name="Calam, Stuart" initials="CS" lastIdx="17" clrIdx="1">
    <p:extLst>
      <p:ext uri="{19B8F6BF-5375-455C-9EA6-DF929625EA0E}">
        <p15:presenceInfo xmlns:p15="http://schemas.microsoft.com/office/powerpoint/2012/main" userId="S::stuart.calam@willistowerswatson.com::f0dea517-9dfa-470a-8a76-6b99df1e0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A3A33F"/>
    <a:srgbClr val="8352DC"/>
    <a:srgbClr val="1FF5EB"/>
    <a:srgbClr val="808000"/>
    <a:srgbClr val="D8D7DF"/>
    <a:srgbClr val="E0AFEB"/>
    <a:srgbClr val="003300"/>
    <a:srgbClr val="C0C0C0"/>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349" autoAdjust="0"/>
    <p:restoredTop sz="94660"/>
  </p:normalViewPr>
  <p:slideViewPr>
    <p:cSldViewPr snapToGrid="0">
      <p:cViewPr varScale="1">
        <p:scale>
          <a:sx n="104" d="100"/>
          <a:sy n="104" d="100"/>
        </p:scale>
        <p:origin x="1194" y="102"/>
      </p:cViewPr>
      <p:guideLst>
        <p:guide orient="horz" pos="2160"/>
        <p:guide orient="horz" pos="300"/>
        <p:guide orient="horz" pos="960"/>
        <p:guide orient="horz" pos="4032"/>
        <p:guide orient="horz" pos="3840"/>
        <p:guide pos="4608"/>
        <p:guide pos="363"/>
        <p:guide pos="7296"/>
        <p:guide pos="1663"/>
        <p:guide pos="5888"/>
        <p:guide pos="6016"/>
        <p:guide pos="4480"/>
        <p:guide pos="1792"/>
        <p:guide pos="3053"/>
        <p:guide pos="320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79" d="100"/>
          <a:sy n="79" d="100"/>
        </p:scale>
        <p:origin x="327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kerville-Muscutt, Kez (London)" userId="7fd3d2d3-7bc9-4d49-a86c-3349818102bd" providerId="ADAL" clId="{353C23A7-6E46-485F-A9FA-C9DF869A5059}"/>
    <pc:docChg chg="modMainMaster">
      <pc:chgData name="Baskerville-Muscutt, Kez (London)" userId="7fd3d2d3-7bc9-4d49-a86c-3349818102bd" providerId="ADAL" clId="{353C23A7-6E46-485F-A9FA-C9DF869A5059}" dt="2022-11-28T13:57:09.713" v="1" actId="14100"/>
      <pc:docMkLst>
        <pc:docMk/>
      </pc:docMkLst>
      <pc:sldMasterChg chg="modSldLayout">
        <pc:chgData name="Baskerville-Muscutt, Kez (London)" userId="7fd3d2d3-7bc9-4d49-a86c-3349818102bd" providerId="ADAL" clId="{353C23A7-6E46-485F-A9FA-C9DF869A5059}" dt="2022-11-28T13:57:09.713" v="1" actId="14100"/>
        <pc:sldMasterMkLst>
          <pc:docMk/>
          <pc:sldMasterMk cId="0" sldId="2147483660"/>
        </pc:sldMasterMkLst>
        <pc:sldLayoutChg chg="modSp mod">
          <pc:chgData name="Baskerville-Muscutt, Kez (London)" userId="7fd3d2d3-7bc9-4d49-a86c-3349818102bd" providerId="ADAL" clId="{353C23A7-6E46-485F-A9FA-C9DF869A5059}" dt="2022-11-28T13:57:09.713" v="1" actId="14100"/>
          <pc:sldLayoutMkLst>
            <pc:docMk/>
            <pc:sldMasterMk cId="0" sldId="2147483660"/>
            <pc:sldLayoutMk cId="0" sldId="2147483696"/>
          </pc:sldLayoutMkLst>
          <pc:picChg chg="mod">
            <ac:chgData name="Baskerville-Muscutt, Kez (London)" userId="7fd3d2d3-7bc9-4d49-a86c-3349818102bd" providerId="ADAL" clId="{353C23A7-6E46-485F-A9FA-C9DF869A5059}" dt="2022-11-28T13:57:09.713" v="1" actId="14100"/>
            <ac:picMkLst>
              <pc:docMk/>
              <pc:sldMasterMk cId="0" sldId="2147483660"/>
              <pc:sldLayoutMk cId="0" sldId="2147483696"/>
              <ac:picMk id="14" creationId="{EA7E2FD1-E6C3-432A-98A4-56FB19FCB51A}"/>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11/29/2022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11/29/2022</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4" name="Picture 13"/>
          <p:cNvPicPr>
            <a:picLocks noChangeAspect="1"/>
          </p:cNvPicPr>
          <p:nvPr userDrawn="1"/>
        </p:nvPicPr>
        <p:blipFill>
          <a:blip r:embed="rId3" cstate="print"/>
          <a:stretch>
            <a:fillRect/>
          </a:stretch>
        </p:blipFill>
        <p:spPr>
          <a:xfrm>
            <a:off x="240932" y="5930896"/>
            <a:ext cx="4030133"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33639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5"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3"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20" name="Footer Placeholder 3 Copyright"/>
          <p:cNvSpPr>
            <a:spLocks noGrp="1"/>
          </p:cNvSpPr>
          <p:nvPr>
            <p:ph type="ftr" sz="quarter" idx="11"/>
          </p:nvPr>
        </p:nvSpPr>
        <p:spPr>
          <a:xfrm>
            <a:off x="609600" y="6515097"/>
            <a:ext cx="7037137"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2426301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1D2EC3D-7499-49B1-A701-EFEFE1490FCF}"/>
              </a:ext>
            </a:extLst>
          </p:cNvPr>
          <p:cNvSpPr/>
          <p:nvPr userDrawn="1"/>
        </p:nvSpPr>
        <p:spPr>
          <a:xfrm>
            <a:off x="304800" y="242549"/>
            <a:ext cx="827442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1"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12" name="Picture 11" descr="Logo&#10;&#10;Description automatically generated">
            <a:extLst>
              <a:ext uri="{FF2B5EF4-FFF2-40B4-BE49-F238E27FC236}">
                <a16:creationId xmlns:a16="http://schemas.microsoft.com/office/drawing/2014/main" id="{20E2E046-2F2E-4B1C-B860-B5FE724458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1856" y="6318410"/>
            <a:ext cx="1390170" cy="485705"/>
          </a:xfrm>
          <a:prstGeom prst="rect">
            <a:avLst/>
          </a:prstGeom>
        </p:spPr>
      </p:pic>
    </p:spTree>
    <p:extLst>
      <p:ext uri="{BB962C8B-B14F-4D97-AF65-F5344CB8AC3E}">
        <p14:creationId xmlns:p14="http://schemas.microsoft.com/office/powerpoint/2010/main" val="399821152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19" name="Picture 18"/>
          <p:cNvPicPr>
            <a:picLocks noChangeAspect="1"/>
          </p:cNvPicPr>
          <p:nvPr userDrawn="1"/>
        </p:nvPicPr>
        <p:blipFill>
          <a:blip r:embed="rId2" cstate="print"/>
          <a:stretch>
            <a:fillRect/>
          </a:stretch>
        </p:blipFill>
        <p:spPr>
          <a:xfrm>
            <a:off x="7836747" y="6273358"/>
            <a:ext cx="4030133" cy="584200"/>
          </a:xfrm>
          <a:prstGeom prst="rect">
            <a:avLst/>
          </a:prstGeom>
        </p:spPr>
      </p:pic>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cstate="print"/>
          <a:stretch>
            <a:fillRect/>
          </a:stretch>
        </p:blipFill>
        <p:spPr>
          <a:xfrm>
            <a:off x="8900458" y="6300217"/>
            <a:ext cx="2377143" cy="347429"/>
          </a:xfrm>
          <a:prstGeom prst="rect">
            <a:avLst/>
          </a:prstGeom>
        </p:spPr>
      </p:pic>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20"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AD4320-3267-4A92-BD7E-BA6BE822C830}"/>
              </a:ext>
            </a:extLst>
          </p:cNvPr>
          <p:cNvSpPr/>
          <p:nvPr userDrawn="1"/>
        </p:nvSpPr>
        <p:spPr>
          <a:xfrm>
            <a:off x="306584" y="1673524"/>
            <a:ext cx="11400224"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5962262"/>
            <a:ext cx="12192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2354454"/>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802093"/>
            <a:ext cx="6181344"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145714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464607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109168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946514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831146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100220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7"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a:extLst>
              <a:ext uri="{FF2B5EF4-FFF2-40B4-BE49-F238E27FC236}">
                <a16:creationId xmlns:a16="http://schemas.microsoft.com/office/drawing/2014/main" id="{B42B3177-B4DA-4D70-BBFB-E979FF6746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extLst>
      <p:ext uri="{BB962C8B-B14F-4D97-AF65-F5344CB8AC3E}">
        <p14:creationId xmlns:p14="http://schemas.microsoft.com/office/powerpoint/2010/main" val="2082299848"/>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a:extLst>
              <a:ext uri="{FF2B5EF4-FFF2-40B4-BE49-F238E27FC236}">
                <a16:creationId xmlns:a16="http://schemas.microsoft.com/office/drawing/2014/main" id="{3B72B750-4B9D-4742-B0E9-B882D3236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extLst>
      <p:ext uri="{BB962C8B-B14F-4D97-AF65-F5344CB8AC3E}">
        <p14:creationId xmlns:p14="http://schemas.microsoft.com/office/powerpoint/2010/main" val="3301743665"/>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609600" y="3829699"/>
            <a:ext cx="2474384"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3" name="Picture 22" descr="Logo&#10;&#10;Description automatically generated">
            <a:extLst>
              <a:ext uri="{FF2B5EF4-FFF2-40B4-BE49-F238E27FC236}">
                <a16:creationId xmlns:a16="http://schemas.microsoft.com/office/drawing/2014/main" id="{3AD913CC-50D6-41C9-9E1A-BE51E4663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3" name="Rectangle 2">
            <a:extLst>
              <a:ext uri="{FF2B5EF4-FFF2-40B4-BE49-F238E27FC236}">
                <a16:creationId xmlns:a16="http://schemas.microsoft.com/office/drawing/2014/main" id="{C2D4ABD7-746E-4E5B-B5BF-05736DE99326}"/>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descr="Logo&#10;&#10;Description automatically generated">
            <a:extLst>
              <a:ext uri="{FF2B5EF4-FFF2-40B4-BE49-F238E27FC236}">
                <a16:creationId xmlns:a16="http://schemas.microsoft.com/office/drawing/2014/main" id="{EA7E2FD1-E6C3-432A-98A4-56FB19FCB5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3761" y="6279396"/>
            <a:ext cx="1047919" cy="383455"/>
          </a:xfrm>
          <a:prstGeom prst="rect">
            <a:avLst/>
          </a:prstGeom>
        </p:spPr>
      </p:pic>
      <p:pic>
        <p:nvPicPr>
          <p:cNvPr id="13" name="Picture 4" descr="Asian Development Bank - Wikipedia">
            <a:extLst>
              <a:ext uri="{FF2B5EF4-FFF2-40B4-BE49-F238E27FC236}">
                <a16:creationId xmlns:a16="http://schemas.microsoft.com/office/drawing/2014/main" id="{3B67E6A0-157D-4662-B549-378D917F9E4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73762" y="258915"/>
            <a:ext cx="760719" cy="7163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Logo, company name&#10;&#10;Description automatically generated">
            <a:extLst>
              <a:ext uri="{FF2B5EF4-FFF2-40B4-BE49-F238E27FC236}">
                <a16:creationId xmlns:a16="http://schemas.microsoft.com/office/drawing/2014/main" id="{00A00971-FA0D-4E3A-A646-F8617C02AC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21681" y="250255"/>
            <a:ext cx="760719" cy="716374"/>
          </a:xfrm>
          <a:prstGeom prst="rect">
            <a:avLst/>
          </a:prstGeom>
        </p:spPr>
      </p:pic>
    </p:spTree>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5.jpeg"/><Relationship Id="rId4" Type="http://schemas.openxmlformats.org/officeDocument/2006/relationships/image" Target="../media/image12.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5.jpeg"/><Relationship Id="rId4" Type="http://schemas.openxmlformats.org/officeDocument/2006/relationships/image" Target="../media/image12.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245" y="1227760"/>
            <a:ext cx="6097369" cy="612648"/>
          </a:xfrm>
        </p:spPr>
        <p:txBody>
          <a:bodyPr/>
          <a:lstStyle/>
          <a:p>
            <a:r>
              <a:rPr lang="en-GB" b="0" dirty="0">
                <a:solidFill>
                  <a:schemeClr val="tx1">
                    <a:lumMod val="75000"/>
                    <a:lumOff val="25000"/>
                  </a:schemeClr>
                </a:solidFill>
              </a:rPr>
              <a:t>Developing a Disaster Risk Transfer Facility in the Central Asia Regional Economic Cooperation Region </a:t>
            </a:r>
          </a:p>
        </p:txBody>
      </p:sp>
      <p:sp>
        <p:nvSpPr>
          <p:cNvPr id="8" name="Text Placeholder 7"/>
          <p:cNvSpPr>
            <a:spLocks noGrp="1"/>
          </p:cNvSpPr>
          <p:nvPr>
            <p:ph type="body" sz="quarter" idx="16"/>
          </p:nvPr>
        </p:nvSpPr>
        <p:spPr>
          <a:xfrm>
            <a:off x="588245" y="1952258"/>
            <a:ext cx="3404636" cy="296267"/>
          </a:xfrm>
        </p:spPr>
        <p:txBody>
          <a:bodyPr/>
          <a:lstStyle/>
          <a:p>
            <a:r>
              <a:rPr lang="en-GB" dirty="0"/>
              <a:t>Istanbul, </a:t>
            </a:r>
            <a:r>
              <a:rPr lang="en-GB" dirty="0" err="1"/>
              <a:t>Türkiye</a:t>
            </a:r>
            <a:endParaRPr lang="en-GB" dirty="0"/>
          </a:p>
          <a:p>
            <a:r>
              <a:rPr lang="en-GB" dirty="0"/>
              <a:t>November 2022</a:t>
            </a:r>
          </a:p>
        </p:txBody>
      </p:sp>
      <p:pic>
        <p:nvPicPr>
          <p:cNvPr id="10" name="Picture 10" descr="Global Earthquake Model Foundation | Italy">
            <a:extLst>
              <a:ext uri="{FF2B5EF4-FFF2-40B4-BE49-F238E27FC236}">
                <a16:creationId xmlns:a16="http://schemas.microsoft.com/office/drawing/2014/main" id="{118C49FE-FA52-421B-9CBE-E45F5F7E9D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91" t="11798" r="2395" b="15372"/>
          <a:stretch/>
        </p:blipFill>
        <p:spPr bwMode="auto">
          <a:xfrm>
            <a:off x="1753531"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ACC6BE97-2724-44F2-8CD2-3714D8B9506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55" t="12007" r="5777" b="8550"/>
          <a:stretch/>
        </p:blipFill>
        <p:spPr bwMode="auto">
          <a:xfrm>
            <a:off x="3168083" y="6316612"/>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7426278A-6622-4552-90DC-09B12B899FF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39" r="3041"/>
          <a:stretch/>
        </p:blipFill>
        <p:spPr bwMode="auto">
          <a:xfrm>
            <a:off x="3956200" y="6308368"/>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B0997752-EB41-4182-B2BC-A494D38191E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4788" b="11781"/>
          <a:stretch/>
        </p:blipFill>
        <p:spPr bwMode="auto">
          <a:xfrm>
            <a:off x="5133479" y="6346450"/>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FA9C11EB-EB10-4D90-B7FD-2A2459A712F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005" t="30965" r="7294" b="37315"/>
          <a:stretch/>
        </p:blipFill>
        <p:spPr bwMode="auto">
          <a:xfrm>
            <a:off x="5921598" y="6298639"/>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74247" y="1333555"/>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8354" y="262809"/>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509667" y="307301"/>
            <a:ext cx="6838606" cy="830997"/>
          </a:xfrm>
          <a:prstGeom prst="rect">
            <a:avLst/>
          </a:prstGeom>
          <a:noFill/>
        </p:spPr>
        <p:txBody>
          <a:bodyPr wrap="square" rtlCol="0">
            <a:spAutoFit/>
          </a:bodyPr>
          <a:lstStyle/>
          <a:p>
            <a:r>
              <a:rPr lang="en-GB" sz="2400" b="1" dirty="0">
                <a:latin typeface="Calibri" panose="020F0502020204030204" pitchFamily="34" charset="0"/>
                <a:ea typeface="Times New Roman" panose="02020603050405020304" pitchFamily="18" charset="0"/>
              </a:rPr>
              <a:t>Central Asia Regional Economic Cooperation Program </a:t>
            </a:r>
            <a:r>
              <a:rPr lang="en-US" sz="2400" b="1" dirty="0">
                <a:latin typeface="Calibri" panose="020F0502020204030204" pitchFamily="34" charset="0"/>
                <a:ea typeface="Times New Roman" panose="02020603050405020304" pitchFamily="18" charset="0"/>
              </a:rPr>
              <a:t>Disaster Risk Engagement Meeting</a:t>
            </a:r>
            <a:endParaRPr lang="en-GB" sz="2400" b="1" dirty="0">
              <a:solidFill>
                <a:srgbClr val="FF0000"/>
              </a:solidFill>
            </a:endParaRPr>
          </a:p>
        </p:txBody>
      </p:sp>
      <p:pic>
        <p:nvPicPr>
          <p:cNvPr id="15" name="Picture 14">
            <a:extLst>
              <a:ext uri="{FF2B5EF4-FFF2-40B4-BE49-F238E27FC236}">
                <a16:creationId xmlns:a16="http://schemas.microsoft.com/office/drawing/2014/main" id="{488A22B2-310E-41DA-86FF-91FF2D8660C9}"/>
              </a:ext>
            </a:extLst>
          </p:cNvPr>
          <p:cNvPicPr>
            <a:picLocks noChangeAspect="1"/>
          </p:cNvPicPr>
          <p:nvPr/>
        </p:nvPicPr>
        <p:blipFill>
          <a:blip r:embed="rId12"/>
          <a:stretch>
            <a:fillRect/>
          </a:stretch>
        </p:blipFill>
        <p:spPr>
          <a:xfrm>
            <a:off x="7638077" y="6326315"/>
            <a:ext cx="1444456" cy="491490"/>
          </a:xfrm>
          <a:prstGeom prst="rect">
            <a:avLst/>
          </a:prstGeom>
        </p:spPr>
      </p:pic>
    </p:spTree>
    <p:custDataLst>
      <p:tags r:id="rId1"/>
    </p:custDataLst>
    <p:extLst>
      <p:ext uri="{BB962C8B-B14F-4D97-AF65-F5344CB8AC3E}">
        <p14:creationId xmlns:p14="http://schemas.microsoft.com/office/powerpoint/2010/main" val="170750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1D1B-B729-4B71-9550-AC568101416C}"/>
              </a:ext>
            </a:extLst>
          </p:cNvPr>
          <p:cNvSpPr>
            <a:spLocks noGrp="1"/>
          </p:cNvSpPr>
          <p:nvPr>
            <p:ph type="title"/>
          </p:nvPr>
        </p:nvSpPr>
        <p:spPr/>
        <p:txBody>
          <a:bodyPr/>
          <a:lstStyle/>
          <a:p>
            <a:r>
              <a:rPr lang="en-GB" dirty="0"/>
              <a:t>Part 2: Regional Facility</a:t>
            </a:r>
            <a:endParaRPr lang="en-US" dirty="0"/>
          </a:p>
        </p:txBody>
      </p:sp>
      <p:sp>
        <p:nvSpPr>
          <p:cNvPr id="3" name="Text Placeholder 2">
            <a:extLst>
              <a:ext uri="{FF2B5EF4-FFF2-40B4-BE49-F238E27FC236}">
                <a16:creationId xmlns:a16="http://schemas.microsoft.com/office/drawing/2014/main" id="{2E8C83FF-754B-478A-916F-B21F26DE37C1}"/>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5AB7A135-9280-4D71-B875-355199F16C6F}"/>
              </a:ext>
            </a:extLst>
          </p:cNvPr>
          <p:cNvSpPr>
            <a:spLocks noGrp="1"/>
          </p:cNvSpPr>
          <p:nvPr>
            <p:ph idx="1"/>
          </p:nvPr>
        </p:nvSpPr>
        <p:spPr/>
        <p:txBody>
          <a:bodyPr/>
          <a:lstStyle/>
          <a:p>
            <a:r>
              <a:rPr lang="en-GB" b="0" dirty="0"/>
              <a:t>What do you see as the main benefit of regional co-operation?</a:t>
            </a:r>
          </a:p>
          <a:p>
            <a:pPr lvl="2"/>
            <a:r>
              <a:rPr lang="en-GB" sz="1800" dirty="0"/>
              <a:t>Sharing knowledge/expertise</a:t>
            </a:r>
          </a:p>
          <a:p>
            <a:pPr lvl="2"/>
            <a:r>
              <a:rPr lang="en-GB" sz="1800" dirty="0"/>
              <a:t>Co-ordination of cross-border disaster response</a:t>
            </a:r>
          </a:p>
          <a:p>
            <a:pPr lvl="2"/>
            <a:r>
              <a:rPr lang="en-GB" sz="1800" dirty="0"/>
              <a:t>Reduction in cost of DRF</a:t>
            </a:r>
          </a:p>
          <a:p>
            <a:endParaRPr lang="en-GB" b="0" dirty="0"/>
          </a:p>
          <a:p>
            <a:r>
              <a:rPr lang="en-GB" b="0" dirty="0"/>
              <a:t>Which existing facilities are you aware of?</a:t>
            </a:r>
          </a:p>
          <a:p>
            <a:pPr lvl="2"/>
            <a:r>
              <a:rPr lang="en-GB" sz="1800" dirty="0"/>
              <a:t>Are there any that you feel could be a template for CAREC</a:t>
            </a:r>
          </a:p>
          <a:p>
            <a:pPr lvl="2"/>
            <a:r>
              <a:rPr lang="en-GB" sz="1800" dirty="0"/>
              <a:t>Are there elements of other schemes that can be applied to CAREC</a:t>
            </a:r>
          </a:p>
          <a:p>
            <a:pPr lvl="2"/>
            <a:r>
              <a:rPr lang="en-GB" sz="1800" dirty="0"/>
              <a:t>Are there any special issues that a CAREC programme must consider</a:t>
            </a:r>
          </a:p>
          <a:p>
            <a:pPr lvl="2"/>
            <a:endParaRPr lang="en-GB" sz="1800" dirty="0"/>
          </a:p>
          <a:p>
            <a:r>
              <a:rPr lang="en-GB" b="0" dirty="0"/>
              <a:t>Do you believe your country:</a:t>
            </a:r>
          </a:p>
          <a:p>
            <a:pPr lvl="2"/>
            <a:r>
              <a:rPr lang="en-GB" sz="1800" dirty="0"/>
              <a:t>Will want to be actively involved in the management of the facility?</a:t>
            </a:r>
          </a:p>
          <a:p>
            <a:pPr lvl="2"/>
            <a:r>
              <a:rPr lang="en-GB" sz="1800" dirty="0"/>
              <a:t>Has a strong view about where the facility is located?</a:t>
            </a:r>
          </a:p>
          <a:p>
            <a:pPr lvl="2"/>
            <a:r>
              <a:rPr lang="en-GB" sz="1800" dirty="0"/>
              <a:t>Thinks CAREC is the right body to host a regional facility? If not, who else?</a:t>
            </a:r>
          </a:p>
          <a:p>
            <a:endParaRPr lang="en-GB" b="0" dirty="0"/>
          </a:p>
          <a:p>
            <a:endParaRPr lang="en-US" dirty="0"/>
          </a:p>
        </p:txBody>
      </p:sp>
      <p:sp>
        <p:nvSpPr>
          <p:cNvPr id="5" name="Slide Number Placeholder 4">
            <a:extLst>
              <a:ext uri="{FF2B5EF4-FFF2-40B4-BE49-F238E27FC236}">
                <a16:creationId xmlns:a16="http://schemas.microsoft.com/office/drawing/2014/main" id="{67D8F5B5-FCB1-4704-9235-84FB7136326D}"/>
              </a:ext>
            </a:extLst>
          </p:cNvPr>
          <p:cNvSpPr>
            <a:spLocks noGrp="1"/>
          </p:cNvSpPr>
          <p:nvPr>
            <p:ph type="sldNum" sz="quarter" idx="4"/>
          </p:nvPr>
        </p:nvSpPr>
        <p:spPr/>
        <p:txBody>
          <a:bodyPr/>
          <a:lstStyle/>
          <a:p>
            <a:fld id="{2083E393-C0BF-4ED8-8545-7E4C90AFF831}" type="slidenum">
              <a:rPr lang="en-US" smtClean="0"/>
              <a:pPr/>
              <a:t>10</a:t>
            </a:fld>
            <a:endParaRPr lang="en-US"/>
          </a:p>
        </p:txBody>
      </p:sp>
    </p:spTree>
    <p:extLst>
      <p:ext uri="{BB962C8B-B14F-4D97-AF65-F5344CB8AC3E}">
        <p14:creationId xmlns:p14="http://schemas.microsoft.com/office/powerpoint/2010/main" val="17472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7C2F-5E09-4775-808B-7023452BD5E0}"/>
              </a:ext>
            </a:extLst>
          </p:cNvPr>
          <p:cNvSpPr>
            <a:spLocks noGrp="1"/>
          </p:cNvSpPr>
          <p:nvPr>
            <p:ph type="title"/>
          </p:nvPr>
        </p:nvSpPr>
        <p:spPr/>
        <p:txBody>
          <a:bodyPr/>
          <a:lstStyle/>
          <a:p>
            <a:r>
              <a:rPr lang="en-GB" dirty="0"/>
              <a:t>Part 2: Country Context</a:t>
            </a:r>
            <a:endParaRPr lang="en-US" dirty="0"/>
          </a:p>
        </p:txBody>
      </p:sp>
      <p:sp>
        <p:nvSpPr>
          <p:cNvPr id="3" name="Text Placeholder 2">
            <a:extLst>
              <a:ext uri="{FF2B5EF4-FFF2-40B4-BE49-F238E27FC236}">
                <a16:creationId xmlns:a16="http://schemas.microsoft.com/office/drawing/2014/main" id="{DF394F52-FAD3-4F25-A8C7-78342249C75E}"/>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A7BBF2C4-205D-4AFF-82F5-BD03479DF743}"/>
              </a:ext>
            </a:extLst>
          </p:cNvPr>
          <p:cNvSpPr>
            <a:spLocks noGrp="1"/>
          </p:cNvSpPr>
          <p:nvPr>
            <p:ph idx="1"/>
          </p:nvPr>
        </p:nvSpPr>
        <p:spPr/>
        <p:txBody>
          <a:bodyPr/>
          <a:lstStyle/>
          <a:p>
            <a:r>
              <a:rPr lang="en-GB" b="0" dirty="0"/>
              <a:t>Who manages DRF in my country? </a:t>
            </a:r>
          </a:p>
          <a:p>
            <a:pPr lvl="2"/>
            <a:r>
              <a:rPr lang="en-GB" sz="1800" dirty="0"/>
              <a:t>Is responsibility clear?</a:t>
            </a:r>
          </a:p>
          <a:p>
            <a:pPr lvl="2"/>
            <a:r>
              <a:rPr lang="en-GB" sz="1800" dirty="0"/>
              <a:t>Is Disaster Risk Financing well integrated with Disaster Risk Reduction?</a:t>
            </a:r>
          </a:p>
          <a:p>
            <a:endParaRPr lang="en-GB" b="0" dirty="0"/>
          </a:p>
          <a:p>
            <a:r>
              <a:rPr lang="en-GB" b="0" dirty="0"/>
              <a:t>Do the responsible organisations need:</a:t>
            </a:r>
            <a:endParaRPr lang="en-GB" dirty="0"/>
          </a:p>
          <a:p>
            <a:pPr lvl="2"/>
            <a:r>
              <a:rPr lang="en-GB" sz="1800" dirty="0"/>
              <a:t>Capacity building/training?</a:t>
            </a:r>
          </a:p>
          <a:p>
            <a:pPr lvl="2"/>
            <a:r>
              <a:rPr lang="en-GB" sz="1800" dirty="0"/>
              <a:t>Better data and analytical tools?</a:t>
            </a:r>
          </a:p>
          <a:p>
            <a:pPr lvl="2"/>
            <a:r>
              <a:rPr lang="en-GB" sz="1800" dirty="0"/>
              <a:t>Better funding?  If so what sources could/should provide that funding?</a:t>
            </a:r>
          </a:p>
          <a:p>
            <a:endParaRPr lang="en-GB" b="0" dirty="0"/>
          </a:p>
          <a:p>
            <a:r>
              <a:rPr lang="en-GB" b="0" dirty="0"/>
              <a:t>Are their specific, additional regional DRF requirements in my country?</a:t>
            </a:r>
          </a:p>
          <a:p>
            <a:pPr lvl="2"/>
            <a:r>
              <a:rPr lang="en-GB" sz="1800" dirty="0"/>
              <a:t>Should these needs be managed locally or nationally? </a:t>
            </a:r>
          </a:p>
          <a:p>
            <a:pPr lvl="2"/>
            <a:r>
              <a:rPr lang="en-GB" sz="1800" dirty="0"/>
              <a:t>Are local governments and adequate capacity and resource?</a:t>
            </a:r>
          </a:p>
          <a:p>
            <a:endParaRPr lang="en-US" dirty="0"/>
          </a:p>
        </p:txBody>
      </p:sp>
      <p:sp>
        <p:nvSpPr>
          <p:cNvPr id="5" name="Slide Number Placeholder 4">
            <a:extLst>
              <a:ext uri="{FF2B5EF4-FFF2-40B4-BE49-F238E27FC236}">
                <a16:creationId xmlns:a16="http://schemas.microsoft.com/office/drawing/2014/main" id="{3ACBEA6D-FFE8-44AB-AF53-77E783EFFE65}"/>
              </a:ext>
            </a:extLst>
          </p:cNvPr>
          <p:cNvSpPr>
            <a:spLocks noGrp="1"/>
          </p:cNvSpPr>
          <p:nvPr>
            <p:ph type="sldNum" sz="quarter" idx="4"/>
          </p:nvPr>
        </p:nvSpPr>
        <p:spPr/>
        <p:txBody>
          <a:bodyPr/>
          <a:lstStyle/>
          <a:p>
            <a:fld id="{2083E393-C0BF-4ED8-8545-7E4C90AFF831}" type="slidenum">
              <a:rPr lang="en-US" smtClean="0"/>
              <a:pPr/>
              <a:t>11</a:t>
            </a:fld>
            <a:endParaRPr lang="en-US"/>
          </a:p>
        </p:txBody>
      </p:sp>
    </p:spTree>
    <p:extLst>
      <p:ext uri="{BB962C8B-B14F-4D97-AF65-F5344CB8AC3E}">
        <p14:creationId xmlns:p14="http://schemas.microsoft.com/office/powerpoint/2010/main" val="3302934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5B7FF7-943D-4F65-B663-AFBDD5062224}"/>
              </a:ext>
            </a:extLst>
          </p:cNvPr>
          <p:cNvSpPr>
            <a:spLocks noGrp="1"/>
          </p:cNvSpPr>
          <p:nvPr>
            <p:ph type="title"/>
          </p:nvPr>
        </p:nvSpPr>
        <p:spPr/>
        <p:txBody>
          <a:bodyPr/>
          <a:lstStyle/>
          <a:p>
            <a:r>
              <a:rPr lang="en-GB" dirty="0"/>
              <a:t>Part 3 – Conclusions</a:t>
            </a:r>
          </a:p>
        </p:txBody>
      </p:sp>
      <p:pic>
        <p:nvPicPr>
          <p:cNvPr id="10" name="Picture 10" descr="Global Earthquake Model Foundation | Italy">
            <a:extLst>
              <a:ext uri="{FF2B5EF4-FFF2-40B4-BE49-F238E27FC236}">
                <a16:creationId xmlns:a16="http://schemas.microsoft.com/office/drawing/2014/main" id="{B616E8B3-EB58-4B6B-B037-3D0E4330E0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91" t="11798" r="2395" b="15372"/>
          <a:stretch/>
        </p:blipFill>
        <p:spPr bwMode="auto">
          <a:xfrm>
            <a:off x="1734075" y="6163629"/>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E7113F5E-DDA9-4FDE-82E4-29638D6114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5" t="12007" r="5777" b="8550"/>
          <a:stretch/>
        </p:blipFill>
        <p:spPr bwMode="auto">
          <a:xfrm>
            <a:off x="3148627" y="6160970"/>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11368BBF-3E1A-4DBF-8F99-FC580D87B7F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39" r="3041"/>
          <a:stretch/>
        </p:blipFill>
        <p:spPr bwMode="auto">
          <a:xfrm>
            <a:off x="3936744" y="6152726"/>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1EED6EF1-FDA4-4412-A269-47AD81CF009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788" b="11781"/>
          <a:stretch/>
        </p:blipFill>
        <p:spPr bwMode="auto">
          <a:xfrm>
            <a:off x="5114023" y="6190808"/>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54E413F4-EC1C-4C99-A1CE-AC52754A24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05" t="30965" r="7294" b="37315"/>
          <a:stretch/>
        </p:blipFill>
        <p:spPr bwMode="auto">
          <a:xfrm>
            <a:off x="5902142" y="6142997"/>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042CE01-7A61-47A0-849F-CF992CB6033A}"/>
              </a:ext>
            </a:extLst>
          </p:cNvPr>
          <p:cNvPicPr>
            <a:picLocks noChangeAspect="1"/>
          </p:cNvPicPr>
          <p:nvPr/>
        </p:nvPicPr>
        <p:blipFill>
          <a:blip r:embed="rId7"/>
          <a:stretch>
            <a:fillRect/>
          </a:stretch>
        </p:blipFill>
        <p:spPr>
          <a:xfrm>
            <a:off x="7615251" y="6170673"/>
            <a:ext cx="1444456" cy="491490"/>
          </a:xfrm>
          <a:prstGeom prst="rect">
            <a:avLst/>
          </a:prstGeom>
        </p:spPr>
      </p:pic>
      <p:pic>
        <p:nvPicPr>
          <p:cNvPr id="19" name="Picture 18" descr="Logo&#10;&#10;Description automatically generated">
            <a:extLst>
              <a:ext uri="{FF2B5EF4-FFF2-40B4-BE49-F238E27FC236}">
                <a16:creationId xmlns:a16="http://schemas.microsoft.com/office/drawing/2014/main" id="{EA29B050-1592-4D7A-9778-21CC291FA7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7819" y="6142998"/>
            <a:ext cx="1146689" cy="456927"/>
          </a:xfrm>
          <a:prstGeom prst="rect">
            <a:avLst/>
          </a:prstGeom>
        </p:spPr>
      </p:pic>
      <p:pic>
        <p:nvPicPr>
          <p:cNvPr id="17" name="Picture 4" descr="Asian Development Bank - Wikipedia">
            <a:extLst>
              <a:ext uri="{FF2B5EF4-FFF2-40B4-BE49-F238E27FC236}">
                <a16:creationId xmlns:a16="http://schemas.microsoft.com/office/drawing/2014/main" id="{D324872A-EB0B-4CF2-97CB-FA4F92BBD1D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94508" y="1957736"/>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Logo, company name&#10;&#10;Description automatically generated">
            <a:extLst>
              <a:ext uri="{FF2B5EF4-FFF2-40B4-BE49-F238E27FC236}">
                <a16:creationId xmlns:a16="http://schemas.microsoft.com/office/drawing/2014/main" id="{71E7EAC8-4AC3-4D47-9A35-0E1F8FD787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11372" y="1957735"/>
            <a:ext cx="1058472" cy="1058472"/>
          </a:xfrm>
          <a:prstGeom prst="rect">
            <a:avLst/>
          </a:prstGeom>
        </p:spPr>
      </p:pic>
    </p:spTree>
    <p:extLst>
      <p:ext uri="{BB962C8B-B14F-4D97-AF65-F5344CB8AC3E}">
        <p14:creationId xmlns:p14="http://schemas.microsoft.com/office/powerpoint/2010/main" val="88768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FC3B-BDFC-4BE3-9A79-9A69998952D5}"/>
              </a:ext>
            </a:extLst>
          </p:cNvPr>
          <p:cNvSpPr>
            <a:spLocks noGrp="1"/>
          </p:cNvSpPr>
          <p:nvPr>
            <p:ph type="title"/>
          </p:nvPr>
        </p:nvSpPr>
        <p:spPr/>
        <p:txBody>
          <a:bodyPr/>
          <a:lstStyle/>
          <a:p>
            <a:r>
              <a:rPr lang="en-GB" dirty="0"/>
              <a:t>The Disaster Risk Management Interface (DRMI)</a:t>
            </a:r>
            <a:endParaRPr lang="en-US" dirty="0"/>
          </a:p>
        </p:txBody>
      </p:sp>
      <p:sp>
        <p:nvSpPr>
          <p:cNvPr id="3" name="Text Placeholder 2">
            <a:extLst>
              <a:ext uri="{FF2B5EF4-FFF2-40B4-BE49-F238E27FC236}">
                <a16:creationId xmlns:a16="http://schemas.microsoft.com/office/drawing/2014/main" id="{6E258361-103B-4DEE-BE52-33966A91274F}"/>
              </a:ext>
            </a:extLst>
          </p:cNvPr>
          <p:cNvSpPr>
            <a:spLocks noGrp="1"/>
          </p:cNvSpPr>
          <p:nvPr>
            <p:ph type="body" sz="quarter" idx="13"/>
          </p:nvPr>
        </p:nvSpPr>
        <p:spPr/>
        <p:txBody>
          <a:bodyPr/>
          <a:lstStyle/>
          <a:p>
            <a:r>
              <a:rPr lang="en-GB" dirty="0">
                <a:solidFill>
                  <a:schemeClr val="tx1">
                    <a:lumMod val="75000"/>
                    <a:lumOff val="25000"/>
                  </a:schemeClr>
                </a:solidFill>
                <a:latin typeface="Arial" panose="020B0604020202020204" pitchFamily="34" charset="0"/>
                <a:ea typeface="Calibri" panose="020F0502020204030204" pitchFamily="34" charset="0"/>
              </a:rPr>
              <a:t>Conclusions</a:t>
            </a:r>
          </a:p>
        </p:txBody>
      </p:sp>
      <p:sp>
        <p:nvSpPr>
          <p:cNvPr id="4" name="Content Placeholder 3">
            <a:extLst>
              <a:ext uri="{FF2B5EF4-FFF2-40B4-BE49-F238E27FC236}">
                <a16:creationId xmlns:a16="http://schemas.microsoft.com/office/drawing/2014/main" id="{B2CF7642-400A-46C6-820D-3EF95C4C4172}"/>
              </a:ext>
            </a:extLst>
          </p:cNvPr>
          <p:cNvSpPr>
            <a:spLocks noGrp="1"/>
          </p:cNvSpPr>
          <p:nvPr>
            <p:ph idx="1"/>
          </p:nvPr>
        </p:nvSpPr>
        <p:spPr/>
        <p:txBody>
          <a:bodyPr/>
          <a:lstStyle/>
          <a:p>
            <a:pPr marL="0" lvl="2" indent="0">
              <a:buNone/>
            </a:pPr>
            <a:r>
              <a:rPr lang="en-GB" sz="1800" dirty="0"/>
              <a:t>What is your country’s main takeaway from this meeting?</a:t>
            </a:r>
          </a:p>
          <a:p>
            <a:pPr marL="0" lvl="2" indent="0">
              <a:buNone/>
            </a:pPr>
            <a:endParaRPr lang="en-GB" sz="1800" dirty="0"/>
          </a:p>
          <a:p>
            <a:pPr marL="0" lvl="2" indent="0">
              <a:buNone/>
            </a:pPr>
            <a:r>
              <a:rPr lang="en-GB" sz="1800" dirty="0"/>
              <a:t>What are your main immediate information and/or support needs?</a:t>
            </a:r>
          </a:p>
          <a:p>
            <a:pPr marL="0" lvl="2" indent="0">
              <a:buNone/>
            </a:pPr>
            <a:endParaRPr lang="en-GB" sz="1800" dirty="0"/>
          </a:p>
          <a:p>
            <a:pPr marL="0" lvl="2" indent="0">
              <a:buNone/>
            </a:pPr>
            <a:r>
              <a:rPr lang="en-GB" sz="1800" dirty="0"/>
              <a:t>Would your country support a regional facility?  </a:t>
            </a:r>
          </a:p>
          <a:p>
            <a:pPr marL="0" lvl="2" indent="0">
              <a:buNone/>
            </a:pPr>
            <a:endParaRPr lang="en-GB" sz="1800" dirty="0"/>
          </a:p>
          <a:p>
            <a:pPr marL="0" lvl="2" indent="0">
              <a:buNone/>
            </a:pPr>
            <a:r>
              <a:rPr lang="en-GB" sz="1800" dirty="0"/>
              <a:t>What services would you want that regional facility to provide?</a:t>
            </a:r>
          </a:p>
          <a:p>
            <a:pPr marL="0" lvl="2" indent="0">
              <a:buNone/>
            </a:pPr>
            <a:endParaRPr lang="en-GB" sz="1800" dirty="0"/>
          </a:p>
          <a:p>
            <a:pPr marL="0" lvl="2" indent="0">
              <a:buNone/>
            </a:pPr>
            <a:r>
              <a:rPr lang="en-GB" sz="1800" dirty="0"/>
              <a:t>How can the ADB and the project team best help you to define and implement your optimal DRF programme?</a:t>
            </a:r>
          </a:p>
          <a:p>
            <a:endParaRPr lang="en-US" dirty="0"/>
          </a:p>
        </p:txBody>
      </p:sp>
      <p:sp>
        <p:nvSpPr>
          <p:cNvPr id="5" name="Slide Number Placeholder 4">
            <a:extLst>
              <a:ext uri="{FF2B5EF4-FFF2-40B4-BE49-F238E27FC236}">
                <a16:creationId xmlns:a16="http://schemas.microsoft.com/office/drawing/2014/main" id="{04E08965-84C7-4E5C-B697-31C337D14044}"/>
              </a:ext>
            </a:extLst>
          </p:cNvPr>
          <p:cNvSpPr>
            <a:spLocks noGrp="1"/>
          </p:cNvSpPr>
          <p:nvPr>
            <p:ph type="sldNum" sz="quarter" idx="4"/>
          </p:nvPr>
        </p:nvSpPr>
        <p:spPr/>
        <p:txBody>
          <a:bodyPr/>
          <a:lstStyle/>
          <a:p>
            <a:fld id="{2083E393-C0BF-4ED8-8545-7E4C90AFF831}" type="slidenum">
              <a:rPr lang="en-US" smtClean="0"/>
              <a:pPr/>
              <a:t>13</a:t>
            </a:fld>
            <a:endParaRPr lang="en-US"/>
          </a:p>
        </p:txBody>
      </p:sp>
    </p:spTree>
    <p:extLst>
      <p:ext uri="{BB962C8B-B14F-4D97-AF65-F5344CB8AC3E}">
        <p14:creationId xmlns:p14="http://schemas.microsoft.com/office/powerpoint/2010/main" val="73528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lstStyle/>
          <a:p>
            <a:r>
              <a:rPr lang="en-GB" dirty="0"/>
              <a:t>Disclaimer</a:t>
            </a:r>
            <a:endParaRPr lang="en-US" dirty="0"/>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609599" y="1624413"/>
            <a:ext cx="10972799" cy="4663460"/>
          </a:xfrm>
        </p:spPr>
        <p:txBody>
          <a:bodyPr/>
          <a:lstStyle/>
          <a:p>
            <a:pPr>
              <a:spcAft>
                <a:spcPts val="600"/>
              </a:spcAft>
            </a:pPr>
            <a:r>
              <a:rPr lang="en-GB" sz="1200" b="0" dirty="0"/>
              <a:t>This analysis has been prepared by Willis Limited for the Asian Development Bank under a Technical Assistance contract. </a:t>
            </a:r>
          </a:p>
          <a:p>
            <a:pPr>
              <a:spcAft>
                <a:spcPts val="600"/>
              </a:spcAft>
            </a:pPr>
            <a:r>
              <a:rPr lang="en-GB" sz="1200" b="0" dirty="0"/>
              <a:t>Willis Limited has relied upon data from public and/or other sources when preparing this analysis.  No attempt has been made to verify independently the accuracy of this data.  Willis Limited does not represent or otherwise guarantee the accuracy or completeness of such data nor assume responsibility for the result of any error or omission in the data or other materials gathered from any source in the preparation of this analysis. </a:t>
            </a:r>
          </a:p>
          <a:p>
            <a:pPr>
              <a:spcAft>
                <a:spcPts val="600"/>
              </a:spcAft>
            </a:pPr>
            <a:r>
              <a:rPr lang="en-GB" sz="1200" b="0" dirty="0"/>
              <a:t>There are many uncertainties inherent in this analysis including, but not limited to, issues such as limitations in the available data, reliance on client data and outside data sources, the underlying volatility of loss and other random processes, uncertainties that characterize the application of professional judgment in estimates and assumptions, etc.  Ultimate losses, liabilities and claims depend upon future contingent events, including but not limited to unanticipated changes in inflation, laws, and regulations.  As a result of these uncertainties, the actual outcomes could vary significantly from Willis Limited’s estimates in either direction.  Willis makes no representation about and does not guarantee the outcome, results, success, or profitability of any insurance or reinsurance program or venture, whether or not the analyses or conclusions contained herein apply to such program or venture. </a:t>
            </a:r>
          </a:p>
          <a:p>
            <a:pPr>
              <a:spcAft>
                <a:spcPts val="600"/>
              </a:spcAft>
            </a:pPr>
            <a:r>
              <a:rPr lang="en-GB" sz="1200" b="0" dirty="0"/>
              <a:t>Willis does not recommend making decisions based solely on the information contained in this analysis.  Rather, this analysis should be viewed as a supplement to other information, including specific business practice, claims experience, and financial situation.  Independent professional advisors should be consulted with respect to the issues and conclusions presented herein and their possible application.  Willis makes no representation or warranty as to the accuracy or completeness of this document and its contents. </a:t>
            </a:r>
          </a:p>
          <a:p>
            <a:pPr>
              <a:spcAft>
                <a:spcPts val="600"/>
              </a:spcAft>
            </a:pPr>
            <a:r>
              <a:rPr lang="en-GB" sz="1200" b="0" dirty="0"/>
              <a:t>Willis does not provide legal, accounting, or tax advice.  This analysis does not constitute, is not intended to provide, and should not be construed as such advice. Qualified advisers should be consulted in these areas. </a:t>
            </a:r>
          </a:p>
          <a:p>
            <a:pPr>
              <a:spcAft>
                <a:spcPts val="600"/>
              </a:spcAft>
            </a:pPr>
            <a:r>
              <a:rPr lang="en-GB" sz="1200" b="0" dirty="0"/>
              <a:t>Willis makes no representation, does not guarantee and assumes no liability for the accuracy or completeness of, or any results obtained by application of, this analysis and conclusions provided herein. </a:t>
            </a:r>
          </a:p>
          <a:p>
            <a:pPr>
              <a:spcAft>
                <a:spcPts val="600"/>
              </a:spcAft>
            </a:pPr>
            <a:r>
              <a:rPr lang="en-GB" sz="1200" b="0" dirty="0"/>
              <a:t>Acceptance of this document shall be deemed agreement to the above. </a:t>
            </a:r>
            <a:endParaRPr lang="en-US" sz="1200" b="0" dirty="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lstStyle/>
          <a:p>
            <a:fld id="{2083E393-C0BF-4ED8-8545-7E4C90AFF831}" type="slidenum">
              <a:rPr lang="en-US" smtClean="0"/>
              <a:pPr/>
              <a:t>14</a:t>
            </a:fld>
            <a:endParaRPr lang="en-US"/>
          </a:p>
        </p:txBody>
      </p:sp>
    </p:spTree>
    <p:extLst>
      <p:ext uri="{BB962C8B-B14F-4D97-AF65-F5344CB8AC3E}">
        <p14:creationId xmlns:p14="http://schemas.microsoft.com/office/powerpoint/2010/main" val="410546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5B7FF7-943D-4F65-B663-AFBDD5062224}"/>
              </a:ext>
            </a:extLst>
          </p:cNvPr>
          <p:cNvSpPr>
            <a:spLocks noGrp="1"/>
          </p:cNvSpPr>
          <p:nvPr>
            <p:ph type="title"/>
          </p:nvPr>
        </p:nvSpPr>
        <p:spPr/>
        <p:txBody>
          <a:bodyPr/>
          <a:lstStyle/>
          <a:p>
            <a:r>
              <a:rPr lang="en-GB" dirty="0"/>
              <a:t>Part 1: </a:t>
            </a:r>
            <a:br>
              <a:rPr lang="en-GB" dirty="0"/>
            </a:br>
            <a:r>
              <a:rPr lang="en-GB" dirty="0"/>
              <a:t>Disaster Risk Financing Overview</a:t>
            </a:r>
          </a:p>
        </p:txBody>
      </p:sp>
      <p:pic>
        <p:nvPicPr>
          <p:cNvPr id="10" name="Picture 10" descr="Global Earthquake Model Foundation | Italy">
            <a:extLst>
              <a:ext uri="{FF2B5EF4-FFF2-40B4-BE49-F238E27FC236}">
                <a16:creationId xmlns:a16="http://schemas.microsoft.com/office/drawing/2014/main" id="{B616E8B3-EB58-4B6B-B037-3D0E4330E0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91" t="11798" r="2395" b="15372"/>
          <a:stretch/>
        </p:blipFill>
        <p:spPr bwMode="auto">
          <a:xfrm>
            <a:off x="1734075" y="6163629"/>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E7113F5E-DDA9-4FDE-82E4-29638D6114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5" t="12007" r="5777" b="8550"/>
          <a:stretch/>
        </p:blipFill>
        <p:spPr bwMode="auto">
          <a:xfrm>
            <a:off x="3148627" y="6160970"/>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11368BBF-3E1A-4DBF-8F99-FC580D87B7F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39" r="3041"/>
          <a:stretch/>
        </p:blipFill>
        <p:spPr bwMode="auto">
          <a:xfrm>
            <a:off x="3936744" y="6152726"/>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1EED6EF1-FDA4-4412-A269-47AD81CF009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788" b="11781"/>
          <a:stretch/>
        </p:blipFill>
        <p:spPr bwMode="auto">
          <a:xfrm>
            <a:off x="5114023" y="6190808"/>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54E413F4-EC1C-4C99-A1CE-AC52754A24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05" t="30965" r="7294" b="37315"/>
          <a:stretch/>
        </p:blipFill>
        <p:spPr bwMode="auto">
          <a:xfrm>
            <a:off x="5902142" y="6142997"/>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sian Development Bank - Wikipedia">
            <a:extLst>
              <a:ext uri="{FF2B5EF4-FFF2-40B4-BE49-F238E27FC236}">
                <a16:creationId xmlns:a16="http://schemas.microsoft.com/office/drawing/2014/main" id="{F4284888-240A-4403-B587-06E91E854E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94508" y="1957736"/>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10E74A34-C06C-48B9-AD7C-64BDB78768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11372" y="1957735"/>
            <a:ext cx="1058472" cy="1058472"/>
          </a:xfrm>
          <a:prstGeom prst="rect">
            <a:avLst/>
          </a:prstGeom>
        </p:spPr>
      </p:pic>
      <p:pic>
        <p:nvPicPr>
          <p:cNvPr id="17" name="Picture 16" descr="Logo&#10;&#10;Description automatically generated">
            <a:extLst>
              <a:ext uri="{FF2B5EF4-FFF2-40B4-BE49-F238E27FC236}">
                <a16:creationId xmlns:a16="http://schemas.microsoft.com/office/drawing/2014/main" id="{E69CFABF-FC35-4546-99B2-74860A3337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7819" y="6142998"/>
            <a:ext cx="1146689" cy="456927"/>
          </a:xfrm>
          <a:prstGeom prst="rect">
            <a:avLst/>
          </a:prstGeom>
        </p:spPr>
      </p:pic>
      <p:pic>
        <p:nvPicPr>
          <p:cNvPr id="18" name="Picture 17">
            <a:extLst>
              <a:ext uri="{FF2B5EF4-FFF2-40B4-BE49-F238E27FC236}">
                <a16:creationId xmlns:a16="http://schemas.microsoft.com/office/drawing/2014/main" id="{D042CE01-7A61-47A0-849F-CF992CB6033A}"/>
              </a:ext>
            </a:extLst>
          </p:cNvPr>
          <p:cNvPicPr>
            <a:picLocks noChangeAspect="1"/>
          </p:cNvPicPr>
          <p:nvPr/>
        </p:nvPicPr>
        <p:blipFill>
          <a:blip r:embed="rId10"/>
          <a:stretch>
            <a:fillRect/>
          </a:stretch>
        </p:blipFill>
        <p:spPr>
          <a:xfrm>
            <a:off x="7615251" y="6170673"/>
            <a:ext cx="1444456" cy="491490"/>
          </a:xfrm>
          <a:prstGeom prst="rect">
            <a:avLst/>
          </a:prstGeom>
        </p:spPr>
      </p:pic>
    </p:spTree>
    <p:extLst>
      <p:ext uri="{BB962C8B-B14F-4D97-AF65-F5344CB8AC3E}">
        <p14:creationId xmlns:p14="http://schemas.microsoft.com/office/powerpoint/2010/main" val="51185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16B4-139C-41AD-8EFE-48F45FB7C0A2}"/>
              </a:ext>
            </a:extLst>
          </p:cNvPr>
          <p:cNvSpPr>
            <a:spLocks noGrp="1"/>
          </p:cNvSpPr>
          <p:nvPr>
            <p:ph type="title"/>
          </p:nvPr>
        </p:nvSpPr>
        <p:spPr/>
        <p:txBody>
          <a:bodyPr/>
          <a:lstStyle/>
          <a:p>
            <a:r>
              <a:rPr lang="en-GB" dirty="0"/>
              <a:t>Early, Effective Emergency Response is Vital</a:t>
            </a:r>
            <a:endParaRPr lang="en-US" dirty="0"/>
          </a:p>
        </p:txBody>
      </p:sp>
      <p:sp>
        <p:nvSpPr>
          <p:cNvPr id="3" name="Text Placeholder 2">
            <a:extLst>
              <a:ext uri="{FF2B5EF4-FFF2-40B4-BE49-F238E27FC236}">
                <a16:creationId xmlns:a16="http://schemas.microsoft.com/office/drawing/2014/main" id="{6AAA2D6E-4965-4FE3-A6BC-C7827B8D4903}"/>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3D01309C-F2C4-4F8E-BD35-EFF0656AAE9B}"/>
              </a:ext>
            </a:extLst>
          </p:cNvPr>
          <p:cNvSpPr>
            <a:spLocks noGrp="1"/>
          </p:cNvSpPr>
          <p:nvPr>
            <p:ph type="sldNum" sz="quarter" idx="4"/>
          </p:nvPr>
        </p:nvSpPr>
        <p:spPr/>
        <p:txBody>
          <a:bodyPr/>
          <a:lstStyle/>
          <a:p>
            <a:fld id="{2083E393-C0BF-4ED8-8545-7E4C90AFF831}" type="slidenum">
              <a:rPr lang="en-US" smtClean="0"/>
              <a:pPr/>
              <a:t>3</a:t>
            </a:fld>
            <a:endParaRPr lang="en-US"/>
          </a:p>
        </p:txBody>
      </p:sp>
      <p:grpSp>
        <p:nvGrpSpPr>
          <p:cNvPr id="14" name="Group 13">
            <a:extLst>
              <a:ext uri="{FF2B5EF4-FFF2-40B4-BE49-F238E27FC236}">
                <a16:creationId xmlns:a16="http://schemas.microsoft.com/office/drawing/2014/main" id="{2D13972D-D8AE-4FAA-B3C1-D523FBD9776B}"/>
              </a:ext>
            </a:extLst>
          </p:cNvPr>
          <p:cNvGrpSpPr/>
          <p:nvPr/>
        </p:nvGrpSpPr>
        <p:grpSpPr>
          <a:xfrm>
            <a:off x="741145" y="1309036"/>
            <a:ext cx="6789447" cy="3646124"/>
            <a:chOff x="347535" y="1520129"/>
            <a:chExt cx="5994073" cy="3517379"/>
          </a:xfrm>
        </p:grpSpPr>
        <p:pic>
          <p:nvPicPr>
            <p:cNvPr id="15" name="Picture 2">
              <a:extLst>
                <a:ext uri="{FF2B5EF4-FFF2-40B4-BE49-F238E27FC236}">
                  <a16:creationId xmlns:a16="http://schemas.microsoft.com/office/drawing/2014/main" id="{4E8CDFA5-AEF0-4933-A09E-FDDF80B141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33"/>
            <a:stretch/>
          </p:blipFill>
          <p:spPr bwMode="auto">
            <a:xfrm>
              <a:off x="347535" y="1520129"/>
              <a:ext cx="5994073" cy="3517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4EA4F81C-E256-493F-800D-6BC5E6015747}"/>
                </a:ext>
              </a:extLst>
            </p:cNvPr>
            <p:cNvSpPr/>
            <p:nvPr/>
          </p:nvSpPr>
          <p:spPr>
            <a:xfrm>
              <a:off x="2645492" y="1824214"/>
              <a:ext cx="1218357" cy="227599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Freeform 14">
              <a:extLst>
                <a:ext uri="{FF2B5EF4-FFF2-40B4-BE49-F238E27FC236}">
                  <a16:creationId xmlns:a16="http://schemas.microsoft.com/office/drawing/2014/main" id="{104E73FA-11DB-44A3-89B0-F81FCD0FFFE9}"/>
                </a:ext>
              </a:extLst>
            </p:cNvPr>
            <p:cNvSpPr/>
            <p:nvPr/>
          </p:nvSpPr>
          <p:spPr>
            <a:xfrm>
              <a:off x="2459750" y="3491910"/>
              <a:ext cx="1403747" cy="1260872"/>
            </a:xfrm>
            <a:custGeom>
              <a:avLst/>
              <a:gdLst>
                <a:gd name="connsiteX0" fmla="*/ 242887 w 1871662"/>
                <a:gd name="connsiteY0" fmla="*/ 0 h 1681163"/>
                <a:gd name="connsiteX1" fmla="*/ 0 w 1871662"/>
                <a:gd name="connsiteY1" fmla="*/ 457200 h 1681163"/>
                <a:gd name="connsiteX2" fmla="*/ 261937 w 1871662"/>
                <a:gd name="connsiteY2" fmla="*/ 923925 h 1681163"/>
                <a:gd name="connsiteX3" fmla="*/ 585787 w 1871662"/>
                <a:gd name="connsiteY3" fmla="*/ 1276350 h 1681163"/>
                <a:gd name="connsiteX4" fmla="*/ 990600 w 1871662"/>
                <a:gd name="connsiteY4" fmla="*/ 1466850 h 1681163"/>
                <a:gd name="connsiteX5" fmla="*/ 1576387 w 1871662"/>
                <a:gd name="connsiteY5" fmla="*/ 1681163 h 1681163"/>
                <a:gd name="connsiteX6" fmla="*/ 1871662 w 1871662"/>
                <a:gd name="connsiteY6" fmla="*/ 1681163 h 1681163"/>
                <a:gd name="connsiteX7" fmla="*/ 1871662 w 1871662"/>
                <a:gd name="connsiteY7" fmla="*/ 795338 h 1681163"/>
                <a:gd name="connsiteX8" fmla="*/ 242887 w 1871662"/>
                <a:gd name="connsiteY8" fmla="*/ 795338 h 1681163"/>
                <a:gd name="connsiteX9" fmla="*/ 242887 w 1871662"/>
                <a:gd name="connsiteY9" fmla="*/ 0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662" h="1681163">
                  <a:moveTo>
                    <a:pt x="242887" y="0"/>
                  </a:moveTo>
                  <a:lnTo>
                    <a:pt x="0" y="457200"/>
                  </a:lnTo>
                  <a:lnTo>
                    <a:pt x="261937" y="923925"/>
                  </a:lnTo>
                  <a:lnTo>
                    <a:pt x="585787" y="1276350"/>
                  </a:lnTo>
                  <a:lnTo>
                    <a:pt x="990600" y="1466850"/>
                  </a:lnTo>
                  <a:lnTo>
                    <a:pt x="1576387" y="1681163"/>
                  </a:lnTo>
                  <a:lnTo>
                    <a:pt x="1871662" y="1681163"/>
                  </a:lnTo>
                  <a:lnTo>
                    <a:pt x="1871662" y="795338"/>
                  </a:lnTo>
                  <a:lnTo>
                    <a:pt x="242887" y="795338"/>
                  </a:lnTo>
                  <a:cubicBezTo>
                    <a:pt x="241300" y="533400"/>
                    <a:pt x="239712" y="271463"/>
                    <a:pt x="242887" y="0"/>
                  </a:cubicBez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8" name="Speech Bubble: Rectangle 37">
            <a:extLst>
              <a:ext uri="{FF2B5EF4-FFF2-40B4-BE49-F238E27FC236}">
                <a16:creationId xmlns:a16="http://schemas.microsoft.com/office/drawing/2014/main" id="{9E255EAA-FFE6-4EEB-9BF7-91080CE5872D}"/>
              </a:ext>
            </a:extLst>
          </p:cNvPr>
          <p:cNvSpPr/>
          <p:nvPr/>
        </p:nvSpPr>
        <p:spPr bwMode="auto">
          <a:xfrm>
            <a:off x="5794407" y="5049098"/>
            <a:ext cx="5187529" cy="1120696"/>
          </a:xfrm>
          <a:prstGeom prst="wedgeRectCallout">
            <a:avLst>
              <a:gd name="adj1" fmla="val -20137"/>
              <a:gd name="adj2" fmla="val 49941"/>
            </a:avLst>
          </a:prstGeom>
          <a:solidFill>
            <a:schemeClr val="tx2"/>
          </a:solidFill>
          <a:ln w="19050" cap="flat" cmpd="sng" algn="ctr">
            <a:solidFill>
              <a:schemeClr val="tx1">
                <a:lumMod val="65000"/>
                <a:lumOff val="35000"/>
              </a:schemeClr>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defTabSz="685772" eaLnBrk="0" fontAlgn="base" hangingPunct="0">
              <a:spcBef>
                <a:spcPct val="0"/>
              </a:spcBef>
              <a:spcAft>
                <a:spcPct val="0"/>
              </a:spcAft>
            </a:pPr>
            <a:r>
              <a:rPr lang="en-GB" sz="1600" b="1">
                <a:solidFill>
                  <a:schemeClr val="bg1"/>
                </a:solidFill>
                <a:latin typeface="+mj-lt"/>
                <a:cs typeface="Calibri" panose="020F0502020204030204" pitchFamily="34" charset="0"/>
              </a:rPr>
              <a:t>Recovery: Within 9 months of disaster</a:t>
            </a:r>
          </a:p>
          <a:p>
            <a:pPr marL="178586" indent="-178586" defTabSz="685772" eaLnBrk="0" fontAlgn="base" hangingPunct="0">
              <a:spcBef>
                <a:spcPct val="0"/>
              </a:spcBef>
              <a:spcAft>
                <a:spcPct val="0"/>
              </a:spcAft>
              <a:buFont typeface="Arial" panose="020B0604020202020204" pitchFamily="34" charset="0"/>
              <a:buChar char="•"/>
            </a:pPr>
            <a:r>
              <a:rPr lang="en-GB" sz="1600">
                <a:solidFill>
                  <a:schemeClr val="bg1"/>
                </a:solidFill>
                <a:latin typeface="+mj-lt"/>
                <a:cs typeface="Calibri" panose="020F0502020204030204" pitchFamily="34" charset="0"/>
              </a:rPr>
              <a:t>Restoration of basic services and economic productivity</a:t>
            </a:r>
          </a:p>
          <a:p>
            <a:pPr marL="178586" indent="-178586" defTabSz="685772" eaLnBrk="0" fontAlgn="base" hangingPunct="0">
              <a:spcBef>
                <a:spcPct val="0"/>
              </a:spcBef>
              <a:spcAft>
                <a:spcPct val="0"/>
              </a:spcAft>
              <a:buFont typeface="Arial" panose="020B0604020202020204" pitchFamily="34" charset="0"/>
              <a:buChar char="•"/>
            </a:pPr>
            <a:r>
              <a:rPr lang="en-GB" sz="1600">
                <a:solidFill>
                  <a:schemeClr val="bg1"/>
                </a:solidFill>
                <a:latin typeface="+mj-lt"/>
                <a:cs typeface="Calibri" panose="020F0502020204030204" pitchFamily="34" charset="0"/>
              </a:rPr>
              <a:t>e.g. Re-starting transport, energy supplies, markets</a:t>
            </a:r>
          </a:p>
        </p:txBody>
      </p:sp>
      <p:sp>
        <p:nvSpPr>
          <p:cNvPr id="19" name="Speech Bubble: Rectangle 36">
            <a:extLst>
              <a:ext uri="{FF2B5EF4-FFF2-40B4-BE49-F238E27FC236}">
                <a16:creationId xmlns:a16="http://schemas.microsoft.com/office/drawing/2014/main" id="{C3169C4D-6A1C-4A98-9C4A-935137391C6C}"/>
              </a:ext>
            </a:extLst>
          </p:cNvPr>
          <p:cNvSpPr/>
          <p:nvPr/>
        </p:nvSpPr>
        <p:spPr bwMode="auto">
          <a:xfrm>
            <a:off x="1222408" y="5049097"/>
            <a:ext cx="4377834" cy="1120696"/>
          </a:xfrm>
          <a:prstGeom prst="wedgeRectCallout">
            <a:avLst>
              <a:gd name="adj1" fmla="val -22693"/>
              <a:gd name="adj2" fmla="val 41459"/>
            </a:avLst>
          </a:prstGeom>
          <a:solidFill>
            <a:schemeClr val="tx2"/>
          </a:solidFill>
          <a:ln w="19050" cap="flat" cmpd="sng" algn="ctr">
            <a:solidFill>
              <a:schemeClr val="tx1">
                <a:lumMod val="65000"/>
                <a:lumOff val="35000"/>
              </a:schemeClr>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defTabSz="685772" eaLnBrk="0" fontAlgn="base" hangingPunct="0">
              <a:spcBef>
                <a:spcPct val="0"/>
              </a:spcBef>
              <a:spcAft>
                <a:spcPct val="0"/>
              </a:spcAft>
            </a:pPr>
            <a:r>
              <a:rPr lang="en-GB" sz="1600" b="1">
                <a:solidFill>
                  <a:schemeClr val="bg1"/>
                </a:solidFill>
                <a:latin typeface="+mj-lt"/>
                <a:cs typeface="Calibri" panose="020F0502020204030204" pitchFamily="34" charset="0"/>
              </a:rPr>
              <a:t>Relief: Within 2 months of disaster</a:t>
            </a:r>
          </a:p>
          <a:p>
            <a:pPr marL="178586" indent="-178586" defTabSz="685772" eaLnBrk="0" fontAlgn="base" hangingPunct="0">
              <a:spcBef>
                <a:spcPct val="0"/>
              </a:spcBef>
              <a:spcAft>
                <a:spcPct val="0"/>
              </a:spcAft>
              <a:buFont typeface="Arial" panose="020B0604020202020204" pitchFamily="34" charset="0"/>
              <a:buChar char="•"/>
            </a:pPr>
            <a:r>
              <a:rPr lang="en-GB" sz="1600">
                <a:solidFill>
                  <a:schemeClr val="bg1"/>
                </a:solidFill>
                <a:latin typeface="+mj-lt"/>
                <a:cs typeface="Calibri" panose="020F0502020204030204" pitchFamily="34" charset="0"/>
              </a:rPr>
              <a:t>Humanitarian response</a:t>
            </a:r>
          </a:p>
          <a:p>
            <a:pPr marL="64286" indent="-178586" defTabSz="685772" eaLnBrk="0" fontAlgn="base" hangingPunct="0">
              <a:spcBef>
                <a:spcPct val="0"/>
              </a:spcBef>
              <a:spcAft>
                <a:spcPct val="0"/>
              </a:spcAft>
              <a:buFont typeface="Arial" panose="020B0604020202020204" pitchFamily="34" charset="0"/>
              <a:buChar char="•"/>
            </a:pPr>
            <a:r>
              <a:rPr lang="en-GB" sz="1600">
                <a:solidFill>
                  <a:schemeClr val="bg1"/>
                </a:solidFill>
                <a:latin typeface="+mj-lt"/>
                <a:cs typeface="Calibri" panose="020F0502020204030204" pitchFamily="34" charset="0"/>
              </a:rPr>
              <a:t>e.g. providing food, medicine, shelter</a:t>
            </a:r>
          </a:p>
        </p:txBody>
      </p:sp>
      <p:sp>
        <p:nvSpPr>
          <p:cNvPr id="20" name="TextBox 19">
            <a:extLst>
              <a:ext uri="{FF2B5EF4-FFF2-40B4-BE49-F238E27FC236}">
                <a16:creationId xmlns:a16="http://schemas.microsoft.com/office/drawing/2014/main" id="{75157D95-AACF-4431-815F-647F25CF73C9}"/>
              </a:ext>
            </a:extLst>
          </p:cNvPr>
          <p:cNvSpPr txBox="1"/>
          <p:nvPr/>
        </p:nvSpPr>
        <p:spPr>
          <a:xfrm>
            <a:off x="7156017" y="1402973"/>
            <a:ext cx="3825919" cy="3231654"/>
          </a:xfrm>
          <a:prstGeom prst="rect">
            <a:avLst/>
          </a:prstGeom>
          <a:noFill/>
        </p:spPr>
        <p:txBody>
          <a:bodyPr wrap="square" rtlCol="0">
            <a:spAutoFit/>
          </a:bodyPr>
          <a:lstStyle/>
          <a:p>
            <a:pPr marL="285750" indent="-285750">
              <a:buFont typeface="Wingdings" pitchFamily="2" charset="2"/>
              <a:buChar char="§"/>
            </a:pPr>
            <a:r>
              <a:rPr lang="en-GB"/>
              <a:t>Key requirements for relief and early recovery:</a:t>
            </a:r>
          </a:p>
          <a:p>
            <a:pPr marL="742950" lvl="1" indent="-285750">
              <a:buFont typeface="Wingdings" pitchFamily="2" charset="2"/>
              <a:buChar char="§"/>
            </a:pPr>
            <a:r>
              <a:rPr lang="en-GB"/>
              <a:t>Timeliness of funds</a:t>
            </a:r>
          </a:p>
          <a:p>
            <a:pPr marL="742950" lvl="1" indent="-285750">
              <a:buFont typeface="Wingdings" pitchFamily="2" charset="2"/>
              <a:buChar char="§"/>
            </a:pPr>
            <a:r>
              <a:rPr lang="en-GB"/>
              <a:t>Predictability of funds</a:t>
            </a:r>
          </a:p>
          <a:p>
            <a:pPr marL="285750" indent="-285750">
              <a:buFont typeface="Wingdings" pitchFamily="2" charset="2"/>
              <a:buChar char="§"/>
            </a:pPr>
            <a:r>
              <a:rPr lang="en-GB"/>
              <a:t>$1 received immediately after a disaster is worth up to $5 delivered later in typical aid cycle</a:t>
            </a:r>
          </a:p>
          <a:p>
            <a:pPr marL="285750" indent="-285750">
              <a:buFont typeface="Wingdings" pitchFamily="2" charset="2"/>
              <a:buChar char="§"/>
            </a:pPr>
            <a:r>
              <a:rPr lang="en-GB"/>
              <a:t>The current approach typically relies on budget reallocation or external support</a:t>
            </a:r>
          </a:p>
          <a:p>
            <a:pPr marL="285750" indent="-285750" algn="just">
              <a:buFont typeface="Wingdings" pitchFamily="2" charset="2"/>
              <a:buChar char="§"/>
            </a:pPr>
            <a:endParaRPr lang="en-GB" sz="2000"/>
          </a:p>
        </p:txBody>
      </p:sp>
      <p:sp>
        <p:nvSpPr>
          <p:cNvPr id="21" name="Rectangle 20">
            <a:extLst>
              <a:ext uri="{FF2B5EF4-FFF2-40B4-BE49-F238E27FC236}">
                <a16:creationId xmlns:a16="http://schemas.microsoft.com/office/drawing/2014/main" id="{2FD75D5D-0729-4B23-972B-15B9FC396984}"/>
              </a:ext>
            </a:extLst>
          </p:cNvPr>
          <p:cNvSpPr/>
          <p:nvPr/>
        </p:nvSpPr>
        <p:spPr>
          <a:xfrm>
            <a:off x="5120827" y="1893004"/>
            <a:ext cx="1949439" cy="278109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89184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74001-85AE-4755-AA75-48515E6DA677}"/>
              </a:ext>
            </a:extLst>
          </p:cNvPr>
          <p:cNvSpPr>
            <a:spLocks noGrp="1"/>
          </p:cNvSpPr>
          <p:nvPr>
            <p:ph type="title"/>
          </p:nvPr>
        </p:nvSpPr>
        <p:spPr/>
        <p:txBody>
          <a:bodyPr/>
          <a:lstStyle/>
          <a:p>
            <a:r>
              <a:rPr lang="en-GB" dirty="0"/>
              <a:t>Disaster Risk Management – Quantification and Risk Layering</a:t>
            </a:r>
            <a:endParaRPr lang="en-US" dirty="0"/>
          </a:p>
        </p:txBody>
      </p:sp>
      <p:sp>
        <p:nvSpPr>
          <p:cNvPr id="3" name="Text Placeholder 2">
            <a:extLst>
              <a:ext uri="{FF2B5EF4-FFF2-40B4-BE49-F238E27FC236}">
                <a16:creationId xmlns:a16="http://schemas.microsoft.com/office/drawing/2014/main" id="{896C56A8-1DFE-4796-8B75-E20DE4A063DE}"/>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BC358D8A-3312-4543-AD04-BC36FF79571B}"/>
              </a:ext>
            </a:extLst>
          </p:cNvPr>
          <p:cNvSpPr>
            <a:spLocks noGrp="1"/>
          </p:cNvSpPr>
          <p:nvPr>
            <p:ph type="sldNum" sz="quarter" idx="4"/>
          </p:nvPr>
        </p:nvSpPr>
        <p:spPr/>
        <p:txBody>
          <a:bodyPr/>
          <a:lstStyle/>
          <a:p>
            <a:fld id="{2083E393-C0BF-4ED8-8545-7E4C90AFF831}" type="slidenum">
              <a:rPr lang="en-US" smtClean="0"/>
              <a:pPr/>
              <a:t>4</a:t>
            </a:fld>
            <a:endParaRPr lang="en-US"/>
          </a:p>
        </p:txBody>
      </p:sp>
      <p:grpSp>
        <p:nvGrpSpPr>
          <p:cNvPr id="6" name="Group 5">
            <a:extLst>
              <a:ext uri="{FF2B5EF4-FFF2-40B4-BE49-F238E27FC236}">
                <a16:creationId xmlns:a16="http://schemas.microsoft.com/office/drawing/2014/main" id="{1F431236-D8EA-4477-ACEA-484FD61E810B}"/>
              </a:ext>
            </a:extLst>
          </p:cNvPr>
          <p:cNvGrpSpPr/>
          <p:nvPr/>
        </p:nvGrpSpPr>
        <p:grpSpPr>
          <a:xfrm>
            <a:off x="609600" y="2598478"/>
            <a:ext cx="6193426" cy="3706037"/>
            <a:chOff x="454258" y="2182233"/>
            <a:chExt cx="5015830" cy="3595819"/>
          </a:xfrm>
        </p:grpSpPr>
        <p:pic>
          <p:nvPicPr>
            <p:cNvPr id="7" name="Graphic 6" descr="Badge 1 with solid fill">
              <a:extLst>
                <a:ext uri="{FF2B5EF4-FFF2-40B4-BE49-F238E27FC236}">
                  <a16:creationId xmlns:a16="http://schemas.microsoft.com/office/drawing/2014/main" id="{10E405B5-C388-4258-AB83-EF437B5798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05604" y="3228031"/>
              <a:ext cx="533304" cy="533304"/>
            </a:xfrm>
            <a:prstGeom prst="rect">
              <a:avLst/>
            </a:prstGeom>
          </p:spPr>
        </p:pic>
        <p:pic>
          <p:nvPicPr>
            <p:cNvPr id="8" name="Graphic 7" descr="Badge with solid fill">
              <a:extLst>
                <a:ext uri="{FF2B5EF4-FFF2-40B4-BE49-F238E27FC236}">
                  <a16:creationId xmlns:a16="http://schemas.microsoft.com/office/drawing/2014/main" id="{04CD5DDB-15FB-486D-A272-45F6CBF192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5148" y="4517859"/>
              <a:ext cx="522568" cy="522568"/>
            </a:xfrm>
            <a:prstGeom prst="rect">
              <a:avLst/>
            </a:prstGeom>
          </p:spPr>
        </p:pic>
        <p:pic>
          <p:nvPicPr>
            <p:cNvPr id="9" name="Graphic 8" descr="Badge 3 with solid fill">
              <a:extLst>
                <a:ext uri="{FF2B5EF4-FFF2-40B4-BE49-F238E27FC236}">
                  <a16:creationId xmlns:a16="http://schemas.microsoft.com/office/drawing/2014/main" id="{5FC981E9-4763-45A5-ACDF-7C26A4BA95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72256" y="3877241"/>
              <a:ext cx="533304" cy="533304"/>
            </a:xfrm>
            <a:prstGeom prst="rect">
              <a:avLst/>
            </a:prstGeom>
          </p:spPr>
        </p:pic>
        <p:pic>
          <p:nvPicPr>
            <p:cNvPr id="10" name="Graphic 9" descr="Badge 4 with solid fill">
              <a:extLst>
                <a:ext uri="{FF2B5EF4-FFF2-40B4-BE49-F238E27FC236}">
                  <a16:creationId xmlns:a16="http://schemas.microsoft.com/office/drawing/2014/main" id="{35919EED-0B72-4A9F-9534-535C7E781B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83422" y="3690891"/>
              <a:ext cx="533304" cy="533304"/>
            </a:xfrm>
            <a:prstGeom prst="rect">
              <a:avLst/>
            </a:prstGeom>
          </p:spPr>
        </p:pic>
        <p:grpSp>
          <p:nvGrpSpPr>
            <p:cNvPr id="11" name="Group 10">
              <a:extLst>
                <a:ext uri="{FF2B5EF4-FFF2-40B4-BE49-F238E27FC236}">
                  <a16:creationId xmlns:a16="http://schemas.microsoft.com/office/drawing/2014/main" id="{14BD976F-49AD-4BFD-B2A0-DD2D014AE23F}"/>
                </a:ext>
              </a:extLst>
            </p:cNvPr>
            <p:cNvGrpSpPr/>
            <p:nvPr/>
          </p:nvGrpSpPr>
          <p:grpSpPr>
            <a:xfrm>
              <a:off x="454258" y="2182233"/>
              <a:ext cx="5015830" cy="3595819"/>
              <a:chOff x="454258" y="2182233"/>
              <a:chExt cx="5015830" cy="3595819"/>
            </a:xfrm>
          </p:grpSpPr>
          <p:grpSp>
            <p:nvGrpSpPr>
              <p:cNvPr id="13" name="Group 12">
                <a:extLst>
                  <a:ext uri="{FF2B5EF4-FFF2-40B4-BE49-F238E27FC236}">
                    <a16:creationId xmlns:a16="http://schemas.microsoft.com/office/drawing/2014/main" id="{16496BB2-C0CF-4E57-8859-C4032B9DEF2E}"/>
                  </a:ext>
                </a:extLst>
              </p:cNvPr>
              <p:cNvGrpSpPr/>
              <p:nvPr/>
            </p:nvGrpSpPr>
            <p:grpSpPr>
              <a:xfrm>
                <a:off x="520551" y="2182233"/>
                <a:ext cx="4949537" cy="3595819"/>
                <a:chOff x="520551" y="2182233"/>
                <a:chExt cx="4949537" cy="3595819"/>
              </a:xfrm>
            </p:grpSpPr>
            <p:grpSp>
              <p:nvGrpSpPr>
                <p:cNvPr id="15" name="Group 14">
                  <a:extLst>
                    <a:ext uri="{FF2B5EF4-FFF2-40B4-BE49-F238E27FC236}">
                      <a16:creationId xmlns:a16="http://schemas.microsoft.com/office/drawing/2014/main" id="{32FF96D4-DC9D-4676-B300-8676D272DBDE}"/>
                    </a:ext>
                  </a:extLst>
                </p:cNvPr>
                <p:cNvGrpSpPr/>
                <p:nvPr/>
              </p:nvGrpSpPr>
              <p:grpSpPr>
                <a:xfrm>
                  <a:off x="520551" y="2182233"/>
                  <a:ext cx="4949537" cy="3595819"/>
                  <a:chOff x="207818" y="1544320"/>
                  <a:chExt cx="6599382" cy="4794424"/>
                </a:xfrm>
              </p:grpSpPr>
              <p:cxnSp>
                <p:nvCxnSpPr>
                  <p:cNvPr id="18" name="Straight Connector 17">
                    <a:extLst>
                      <a:ext uri="{FF2B5EF4-FFF2-40B4-BE49-F238E27FC236}">
                        <a16:creationId xmlns:a16="http://schemas.microsoft.com/office/drawing/2014/main" id="{C4952B8A-1E95-418E-B1EB-A11A242907CE}"/>
                      </a:ext>
                    </a:extLst>
                  </p:cNvPr>
                  <p:cNvCxnSpPr/>
                  <p:nvPr/>
                </p:nvCxnSpPr>
                <p:spPr>
                  <a:xfrm flipH="1">
                    <a:off x="1320800" y="1544320"/>
                    <a:ext cx="10160" cy="4023087"/>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BC70A2FF-EFF9-467D-89F8-D28E0E317629}"/>
                      </a:ext>
                    </a:extLst>
                  </p:cNvPr>
                  <p:cNvCxnSpPr/>
                  <p:nvPr/>
                </p:nvCxnSpPr>
                <p:spPr>
                  <a:xfrm flipH="1">
                    <a:off x="1320800" y="5557520"/>
                    <a:ext cx="5486400" cy="1"/>
                  </a:xfrm>
                  <a:prstGeom prst="line">
                    <a:avLst/>
                  </a:prstGeom>
                  <a:ln/>
                </p:spPr>
                <p:style>
                  <a:lnRef idx="2">
                    <a:schemeClr val="accent6"/>
                  </a:lnRef>
                  <a:fillRef idx="0">
                    <a:schemeClr val="accent6"/>
                  </a:fillRef>
                  <a:effectRef idx="1">
                    <a:schemeClr val="accent6"/>
                  </a:effectRef>
                  <a:fontRef idx="minor">
                    <a:schemeClr val="tx1"/>
                  </a:fontRef>
                </p:style>
              </p:cxnSp>
              <p:sp>
                <p:nvSpPr>
                  <p:cNvPr id="20" name="TextBox 19">
                    <a:extLst>
                      <a:ext uri="{FF2B5EF4-FFF2-40B4-BE49-F238E27FC236}">
                        <a16:creationId xmlns:a16="http://schemas.microsoft.com/office/drawing/2014/main" id="{1B147198-ABE7-411C-BAB5-9A4584B5005D}"/>
                      </a:ext>
                    </a:extLst>
                  </p:cNvPr>
                  <p:cNvSpPr txBox="1"/>
                  <p:nvPr/>
                </p:nvSpPr>
                <p:spPr>
                  <a:xfrm>
                    <a:off x="1330961" y="5577565"/>
                    <a:ext cx="1463040" cy="761179"/>
                  </a:xfrm>
                  <a:prstGeom prst="rect">
                    <a:avLst/>
                  </a:prstGeom>
                  <a:noFill/>
                </p:spPr>
                <p:txBody>
                  <a:bodyPr wrap="square" rtlCol="0">
                    <a:spAutoFit/>
                  </a:bodyPr>
                  <a:lstStyle/>
                  <a:p>
                    <a:pPr algn="ctr"/>
                    <a:r>
                      <a:rPr lang="en-GB" sz="1050">
                        <a:solidFill>
                          <a:schemeClr val="tx1">
                            <a:lumMod val="50000"/>
                            <a:lumOff val="50000"/>
                          </a:schemeClr>
                        </a:solidFill>
                      </a:rPr>
                      <a:t>High Frequency	</a:t>
                    </a:r>
                  </a:p>
                </p:txBody>
              </p:sp>
              <p:sp>
                <p:nvSpPr>
                  <p:cNvPr id="21" name="TextBox 20">
                    <a:extLst>
                      <a:ext uri="{FF2B5EF4-FFF2-40B4-BE49-F238E27FC236}">
                        <a16:creationId xmlns:a16="http://schemas.microsoft.com/office/drawing/2014/main" id="{095B8780-912B-4B4E-9C58-551A64A09CB9}"/>
                      </a:ext>
                    </a:extLst>
                  </p:cNvPr>
                  <p:cNvSpPr txBox="1"/>
                  <p:nvPr/>
                </p:nvSpPr>
                <p:spPr>
                  <a:xfrm>
                    <a:off x="4856480" y="5577567"/>
                    <a:ext cx="1920240" cy="338555"/>
                  </a:xfrm>
                  <a:prstGeom prst="rect">
                    <a:avLst/>
                  </a:prstGeom>
                  <a:noFill/>
                </p:spPr>
                <p:txBody>
                  <a:bodyPr wrap="square" rtlCol="0">
                    <a:spAutoFit/>
                  </a:bodyPr>
                  <a:lstStyle/>
                  <a:p>
                    <a:pPr algn="ctr"/>
                    <a:r>
                      <a:rPr lang="en-GB" sz="1050">
                        <a:solidFill>
                          <a:schemeClr val="tx1">
                            <a:lumMod val="50000"/>
                            <a:lumOff val="50000"/>
                          </a:schemeClr>
                        </a:solidFill>
                      </a:rPr>
                      <a:t>Low Frequency</a:t>
                    </a:r>
                  </a:p>
                </p:txBody>
              </p:sp>
              <p:sp>
                <p:nvSpPr>
                  <p:cNvPr id="22" name="TextBox 21">
                    <a:extLst>
                      <a:ext uri="{FF2B5EF4-FFF2-40B4-BE49-F238E27FC236}">
                        <a16:creationId xmlns:a16="http://schemas.microsoft.com/office/drawing/2014/main" id="{0D7C3C2E-A996-40E0-AA75-74E59A46F411}"/>
                      </a:ext>
                    </a:extLst>
                  </p:cNvPr>
                  <p:cNvSpPr txBox="1"/>
                  <p:nvPr/>
                </p:nvSpPr>
                <p:spPr>
                  <a:xfrm>
                    <a:off x="207818" y="1563960"/>
                    <a:ext cx="1092200" cy="769441"/>
                  </a:xfrm>
                  <a:prstGeom prst="rect">
                    <a:avLst/>
                  </a:prstGeom>
                  <a:noFill/>
                </p:spPr>
                <p:txBody>
                  <a:bodyPr wrap="square" rtlCol="0">
                    <a:spAutoFit/>
                  </a:bodyPr>
                  <a:lstStyle/>
                  <a:p>
                    <a:pPr algn="ctr"/>
                    <a:r>
                      <a:rPr lang="en-GB" sz="1050">
                        <a:solidFill>
                          <a:schemeClr val="tx1">
                            <a:lumMod val="50000"/>
                            <a:lumOff val="50000"/>
                          </a:schemeClr>
                        </a:solidFill>
                      </a:rPr>
                      <a:t>High Severity	</a:t>
                    </a:r>
                  </a:p>
                </p:txBody>
              </p:sp>
              <p:sp>
                <p:nvSpPr>
                  <p:cNvPr id="23" name="TextBox 22">
                    <a:extLst>
                      <a:ext uri="{FF2B5EF4-FFF2-40B4-BE49-F238E27FC236}">
                        <a16:creationId xmlns:a16="http://schemas.microsoft.com/office/drawing/2014/main" id="{42641D10-7C3E-4C8B-854B-E1C68D5FAED2}"/>
                      </a:ext>
                    </a:extLst>
                  </p:cNvPr>
                  <p:cNvSpPr txBox="1"/>
                  <p:nvPr/>
                </p:nvSpPr>
                <p:spPr>
                  <a:xfrm>
                    <a:off x="207818" y="4585398"/>
                    <a:ext cx="1092200" cy="553997"/>
                  </a:xfrm>
                  <a:prstGeom prst="rect">
                    <a:avLst/>
                  </a:prstGeom>
                  <a:noFill/>
                </p:spPr>
                <p:txBody>
                  <a:bodyPr wrap="square" rtlCol="0">
                    <a:spAutoFit/>
                  </a:bodyPr>
                  <a:lstStyle/>
                  <a:p>
                    <a:pPr algn="ctr"/>
                    <a:r>
                      <a:rPr lang="en-GB" sz="1050">
                        <a:solidFill>
                          <a:schemeClr val="tx1">
                            <a:lumMod val="50000"/>
                            <a:lumOff val="50000"/>
                          </a:schemeClr>
                        </a:solidFill>
                      </a:rPr>
                      <a:t>Low Severity</a:t>
                    </a:r>
                  </a:p>
                </p:txBody>
              </p:sp>
            </p:grpSp>
            <p:sp>
              <p:nvSpPr>
                <p:cNvPr id="16" name="Freeform: Shape 15">
                  <a:extLst>
                    <a:ext uri="{FF2B5EF4-FFF2-40B4-BE49-F238E27FC236}">
                      <a16:creationId xmlns:a16="http://schemas.microsoft.com/office/drawing/2014/main" id="{826E03E1-B993-4835-A3E9-0DB83B3B2E6A}"/>
                    </a:ext>
                  </a:extLst>
                </p:cNvPr>
                <p:cNvSpPr/>
                <p:nvPr/>
              </p:nvSpPr>
              <p:spPr>
                <a:xfrm>
                  <a:off x="1378495" y="2502078"/>
                  <a:ext cx="3224463" cy="2683042"/>
                </a:xfrm>
                <a:custGeom>
                  <a:avLst/>
                  <a:gdLst>
                    <a:gd name="connsiteX0" fmla="*/ 0 w 3224463"/>
                    <a:gd name="connsiteY0" fmla="*/ 2683042 h 2683042"/>
                    <a:gd name="connsiteX1" fmla="*/ 782053 w 3224463"/>
                    <a:gd name="connsiteY1" fmla="*/ 854242 h 2683042"/>
                    <a:gd name="connsiteX2" fmla="*/ 3224463 w 3224463"/>
                    <a:gd name="connsiteY2" fmla="*/ 0 h 2683042"/>
                  </a:gdLst>
                  <a:ahLst/>
                  <a:cxnLst>
                    <a:cxn ang="0">
                      <a:pos x="connsiteX0" y="connsiteY0"/>
                    </a:cxn>
                    <a:cxn ang="0">
                      <a:pos x="connsiteX1" y="connsiteY1"/>
                    </a:cxn>
                    <a:cxn ang="0">
                      <a:pos x="connsiteX2" y="connsiteY2"/>
                    </a:cxn>
                  </a:cxnLst>
                  <a:rect l="l" t="t" r="r" b="b"/>
                  <a:pathLst>
                    <a:path w="3224463" h="2683042">
                      <a:moveTo>
                        <a:pt x="0" y="2683042"/>
                      </a:moveTo>
                      <a:cubicBezTo>
                        <a:pt x="122321" y="1992229"/>
                        <a:pt x="244643" y="1301416"/>
                        <a:pt x="782053" y="854242"/>
                      </a:cubicBezTo>
                      <a:cubicBezTo>
                        <a:pt x="1319464" y="407068"/>
                        <a:pt x="2271963" y="203534"/>
                        <a:pt x="3224463" y="0"/>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GB"/>
                </a:p>
              </p:txBody>
            </p:sp>
            <p:sp>
              <p:nvSpPr>
                <p:cNvPr id="17" name="Freeform: Shape 16">
                  <a:extLst>
                    <a:ext uri="{FF2B5EF4-FFF2-40B4-BE49-F238E27FC236}">
                      <a16:creationId xmlns:a16="http://schemas.microsoft.com/office/drawing/2014/main" id="{0C3EFA57-26B7-48A3-9C6B-99F4A507609C}"/>
                    </a:ext>
                  </a:extLst>
                </p:cNvPr>
                <p:cNvSpPr/>
                <p:nvPr/>
              </p:nvSpPr>
              <p:spPr>
                <a:xfrm>
                  <a:off x="1383632" y="3465096"/>
                  <a:ext cx="3296652" cy="1744579"/>
                </a:xfrm>
                <a:custGeom>
                  <a:avLst/>
                  <a:gdLst>
                    <a:gd name="connsiteX0" fmla="*/ 0 w 3296652"/>
                    <a:gd name="connsiteY0" fmla="*/ 1744579 h 1744579"/>
                    <a:gd name="connsiteX1" fmla="*/ 890336 w 3296652"/>
                    <a:gd name="connsiteY1" fmla="*/ 601579 h 1744579"/>
                    <a:gd name="connsiteX2" fmla="*/ 3296652 w 3296652"/>
                    <a:gd name="connsiteY2" fmla="*/ 0 h 1744579"/>
                    <a:gd name="connsiteX3" fmla="*/ 3296652 w 3296652"/>
                    <a:gd name="connsiteY3" fmla="*/ 0 h 1744579"/>
                  </a:gdLst>
                  <a:ahLst/>
                  <a:cxnLst>
                    <a:cxn ang="0">
                      <a:pos x="connsiteX0" y="connsiteY0"/>
                    </a:cxn>
                    <a:cxn ang="0">
                      <a:pos x="connsiteX1" y="connsiteY1"/>
                    </a:cxn>
                    <a:cxn ang="0">
                      <a:pos x="connsiteX2" y="connsiteY2"/>
                    </a:cxn>
                    <a:cxn ang="0">
                      <a:pos x="connsiteX3" y="connsiteY3"/>
                    </a:cxn>
                  </a:cxnLst>
                  <a:rect l="l" t="t" r="r" b="b"/>
                  <a:pathLst>
                    <a:path w="3296652" h="1744579">
                      <a:moveTo>
                        <a:pt x="0" y="1744579"/>
                      </a:moveTo>
                      <a:cubicBezTo>
                        <a:pt x="170447" y="1318460"/>
                        <a:pt x="340894" y="892342"/>
                        <a:pt x="890336" y="601579"/>
                      </a:cubicBezTo>
                      <a:cubicBezTo>
                        <a:pt x="1439778" y="310816"/>
                        <a:pt x="3296652" y="0"/>
                        <a:pt x="3296652" y="0"/>
                      </a:cubicBezTo>
                      <a:lnTo>
                        <a:pt x="3296652" y="0"/>
                      </a:ln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GB"/>
                </a:p>
              </p:txBody>
            </p:sp>
          </p:grpSp>
          <p:sp>
            <p:nvSpPr>
              <p:cNvPr id="14" name="TextBox 13">
                <a:extLst>
                  <a:ext uri="{FF2B5EF4-FFF2-40B4-BE49-F238E27FC236}">
                    <a16:creationId xmlns:a16="http://schemas.microsoft.com/office/drawing/2014/main" id="{53E1D222-0DA2-4E81-8CCD-D6AA901F30EF}"/>
                  </a:ext>
                </a:extLst>
              </p:cNvPr>
              <p:cNvSpPr txBox="1"/>
              <p:nvPr/>
            </p:nvSpPr>
            <p:spPr>
              <a:xfrm rot="16200000">
                <a:off x="-352879" y="3417049"/>
                <a:ext cx="1896746" cy="282471"/>
              </a:xfrm>
              <a:prstGeom prst="rect">
                <a:avLst/>
              </a:prstGeom>
              <a:noFill/>
            </p:spPr>
            <p:txBody>
              <a:bodyPr wrap="square" rtlCol="0">
                <a:spAutoFit/>
              </a:bodyPr>
              <a:lstStyle/>
              <a:p>
                <a:r>
                  <a:rPr lang="en-GB" sz="1200" b="1"/>
                  <a:t>Annual Disaster Impact </a:t>
                </a:r>
              </a:p>
            </p:txBody>
          </p:sp>
        </p:grpSp>
        <p:sp>
          <p:nvSpPr>
            <p:cNvPr id="12" name="TextBox 11">
              <a:extLst>
                <a:ext uri="{FF2B5EF4-FFF2-40B4-BE49-F238E27FC236}">
                  <a16:creationId xmlns:a16="http://schemas.microsoft.com/office/drawing/2014/main" id="{9CEAA99D-3BB8-4289-B77A-D5B44ACEEF07}"/>
                </a:ext>
              </a:extLst>
            </p:cNvPr>
            <p:cNvSpPr txBox="1"/>
            <p:nvPr/>
          </p:nvSpPr>
          <p:spPr>
            <a:xfrm>
              <a:off x="2508342" y="5277670"/>
              <a:ext cx="1896746" cy="276999"/>
            </a:xfrm>
            <a:prstGeom prst="rect">
              <a:avLst/>
            </a:prstGeom>
            <a:noFill/>
          </p:spPr>
          <p:txBody>
            <a:bodyPr wrap="square" rtlCol="0">
              <a:spAutoFit/>
            </a:bodyPr>
            <a:lstStyle/>
            <a:p>
              <a:r>
                <a:rPr lang="en-GB" sz="1200" b="1"/>
                <a:t>Return Period</a:t>
              </a:r>
            </a:p>
          </p:txBody>
        </p:sp>
      </p:grpSp>
      <p:sp>
        <p:nvSpPr>
          <p:cNvPr id="24" name="Content Placeholder 3">
            <a:extLst>
              <a:ext uri="{FF2B5EF4-FFF2-40B4-BE49-F238E27FC236}">
                <a16:creationId xmlns:a16="http://schemas.microsoft.com/office/drawing/2014/main" id="{22E9FAB0-8878-43A7-9175-F95194F0FFC7}"/>
              </a:ext>
            </a:extLst>
          </p:cNvPr>
          <p:cNvSpPr txBox="1">
            <a:spLocks/>
          </p:cNvSpPr>
          <p:nvPr/>
        </p:nvSpPr>
        <p:spPr>
          <a:xfrm>
            <a:off x="7277617" y="2596926"/>
            <a:ext cx="4304781" cy="3548994"/>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a:t>Disaster Risk Reduction </a:t>
            </a:r>
          </a:p>
          <a:p>
            <a:pPr marL="285750" indent="-285750">
              <a:buFont typeface="Arial" panose="020B0604020202020204" pitchFamily="34" charset="0"/>
              <a:buChar char="•"/>
            </a:pPr>
            <a:r>
              <a:rPr lang="en-GB" sz="1200" b="0"/>
              <a:t>Loans, grants, micro-credit, bonds, subsidies, tax breaks, crediting, impact bonds </a:t>
            </a:r>
          </a:p>
          <a:p>
            <a:r>
              <a:rPr lang="en-GB" sz="1200"/>
              <a:t>Disaster Risk Protection</a:t>
            </a:r>
          </a:p>
          <a:p>
            <a:pPr marL="285750" indent="-285750">
              <a:buFont typeface="Arial" panose="020B0604020202020204" pitchFamily="34" charset="0"/>
              <a:buChar char="•"/>
            </a:pPr>
            <a:r>
              <a:rPr lang="en-GB" sz="1200" b="0"/>
              <a:t>Reserves and contingency budgets</a:t>
            </a:r>
          </a:p>
          <a:p>
            <a:pPr marL="285750" indent="-285750">
              <a:buFont typeface="Arial" panose="020B0604020202020204" pitchFamily="34" charset="0"/>
              <a:buChar char="•"/>
            </a:pPr>
            <a:r>
              <a:rPr lang="en-GB" sz="1200" b="0"/>
              <a:t>Post Disaster reallocation budgets, emergency assistance loans and borrowing </a:t>
            </a:r>
          </a:p>
          <a:p>
            <a:pPr marL="285750" indent="-285750">
              <a:buFont typeface="Arial" panose="020B0604020202020204" pitchFamily="34" charset="0"/>
              <a:buChar char="•"/>
            </a:pPr>
            <a:r>
              <a:rPr lang="en-GB" sz="1200" b="0"/>
              <a:t>Contingent disaster finance </a:t>
            </a:r>
          </a:p>
          <a:p>
            <a:r>
              <a:rPr lang="en-GB" sz="1200"/>
              <a:t>Disaster Risk Transfer</a:t>
            </a:r>
          </a:p>
          <a:p>
            <a:pPr marL="285750" indent="-285750">
              <a:buFont typeface="Arial" panose="020B0604020202020204" pitchFamily="34" charset="0"/>
              <a:buChar char="•"/>
            </a:pPr>
            <a:r>
              <a:rPr lang="en-GB" sz="1200" b="0"/>
              <a:t>Regional/Sovereign </a:t>
            </a:r>
          </a:p>
          <a:p>
            <a:pPr marL="285750" indent="-285750">
              <a:buFont typeface="Arial" panose="020B0604020202020204" pitchFamily="34" charset="0"/>
              <a:buChar char="•"/>
            </a:pPr>
            <a:r>
              <a:rPr lang="en-GB" sz="1200" b="0"/>
              <a:t>Local insurance markets </a:t>
            </a:r>
          </a:p>
          <a:p>
            <a:pPr marL="285750" indent="-285750">
              <a:buFont typeface="Arial" panose="020B0604020202020204" pitchFamily="34" charset="0"/>
              <a:buChar char="•"/>
            </a:pPr>
            <a:r>
              <a:rPr lang="en-GB" sz="1200" b="0"/>
              <a:t>International reinsurance markets </a:t>
            </a:r>
          </a:p>
          <a:p>
            <a:pPr marL="285750" indent="-285750">
              <a:buFont typeface="Arial" panose="020B0604020202020204" pitchFamily="34" charset="0"/>
              <a:buChar char="•"/>
            </a:pPr>
            <a:r>
              <a:rPr lang="en-GB" sz="1200" b="0"/>
              <a:t>Insurance Linked Securities / Cat bond markets </a:t>
            </a:r>
          </a:p>
          <a:p>
            <a:r>
              <a:rPr lang="en-GB" sz="1200"/>
              <a:t>International Assistance </a:t>
            </a:r>
          </a:p>
          <a:p>
            <a:pPr marL="285750" indent="-285750">
              <a:buFont typeface="Arial" panose="020B0604020202020204" pitchFamily="34" charset="0"/>
              <a:buChar char="•"/>
            </a:pPr>
            <a:r>
              <a:rPr lang="en-GB" sz="1200" b="0"/>
              <a:t>Exceptional Events / Acts of God</a:t>
            </a:r>
            <a:endParaRPr lang="en-GB" sz="1400"/>
          </a:p>
        </p:txBody>
      </p:sp>
      <p:cxnSp>
        <p:nvCxnSpPr>
          <p:cNvPr id="25" name="Straight Arrow Connector 24">
            <a:extLst>
              <a:ext uri="{FF2B5EF4-FFF2-40B4-BE49-F238E27FC236}">
                <a16:creationId xmlns:a16="http://schemas.microsoft.com/office/drawing/2014/main" id="{51CD09D4-4303-4187-944A-D72ABC9140CB}"/>
              </a:ext>
            </a:extLst>
          </p:cNvPr>
          <p:cNvCxnSpPr>
            <a:cxnSpLocks/>
          </p:cNvCxnSpPr>
          <p:nvPr/>
        </p:nvCxnSpPr>
        <p:spPr>
          <a:xfrm>
            <a:off x="4128846" y="3347151"/>
            <a:ext cx="0" cy="79408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6" name="Rechteck 38">
            <a:extLst>
              <a:ext uri="{FF2B5EF4-FFF2-40B4-BE49-F238E27FC236}">
                <a16:creationId xmlns:a16="http://schemas.microsoft.com/office/drawing/2014/main" id="{BAD7A009-8E46-4B85-A900-4357B57AF70C}"/>
              </a:ext>
            </a:extLst>
          </p:cNvPr>
          <p:cNvSpPr/>
          <p:nvPr/>
        </p:nvSpPr>
        <p:spPr>
          <a:xfrm>
            <a:off x="691456" y="1228445"/>
            <a:ext cx="5856451" cy="52906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r>
              <a:rPr lang="en-GB" sz="1600">
                <a:solidFill>
                  <a:schemeClr val="tx1"/>
                </a:solidFill>
              </a:rPr>
              <a:t>Modelling disaster risk profiles for informed DRM decisions</a:t>
            </a:r>
          </a:p>
        </p:txBody>
      </p:sp>
      <p:sp>
        <p:nvSpPr>
          <p:cNvPr id="27" name="Rechteck 38">
            <a:extLst>
              <a:ext uri="{FF2B5EF4-FFF2-40B4-BE49-F238E27FC236}">
                <a16:creationId xmlns:a16="http://schemas.microsoft.com/office/drawing/2014/main" id="{4504A4EA-41FE-40DB-B529-4DA936693915}"/>
              </a:ext>
            </a:extLst>
          </p:cNvPr>
          <p:cNvSpPr/>
          <p:nvPr/>
        </p:nvSpPr>
        <p:spPr>
          <a:xfrm>
            <a:off x="6795093" y="1219154"/>
            <a:ext cx="4787305" cy="55587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r>
              <a:rPr lang="en-GB" sz="1600">
                <a:solidFill>
                  <a:schemeClr val="tx1"/>
                </a:solidFill>
              </a:rPr>
              <a:t>Risk layering: no single financial instrument can address all risks</a:t>
            </a:r>
          </a:p>
        </p:txBody>
      </p:sp>
      <p:pic>
        <p:nvPicPr>
          <p:cNvPr id="28" name="Graphic 27" descr="Badge 1 with solid fill">
            <a:extLst>
              <a:ext uri="{FF2B5EF4-FFF2-40B4-BE49-F238E27FC236}">
                <a16:creationId xmlns:a16="http://schemas.microsoft.com/office/drawing/2014/main" id="{3968755F-AEAB-48A8-9064-C337C6591A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7156" y="2518486"/>
            <a:ext cx="340916" cy="340916"/>
          </a:xfrm>
          <a:prstGeom prst="rect">
            <a:avLst/>
          </a:prstGeom>
        </p:spPr>
      </p:pic>
      <p:pic>
        <p:nvPicPr>
          <p:cNvPr id="29" name="Graphic 28" descr="Badge with solid fill">
            <a:extLst>
              <a:ext uri="{FF2B5EF4-FFF2-40B4-BE49-F238E27FC236}">
                <a16:creationId xmlns:a16="http://schemas.microsoft.com/office/drawing/2014/main" id="{2F6E8965-7C01-4B4C-BBBE-8B781F5815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0152" y="3192616"/>
            <a:ext cx="340916" cy="340916"/>
          </a:xfrm>
          <a:prstGeom prst="rect">
            <a:avLst/>
          </a:prstGeom>
        </p:spPr>
      </p:pic>
      <p:pic>
        <p:nvPicPr>
          <p:cNvPr id="30" name="Graphic 29" descr="Badge 3 with solid fill">
            <a:extLst>
              <a:ext uri="{FF2B5EF4-FFF2-40B4-BE49-F238E27FC236}">
                <a16:creationId xmlns:a16="http://schemas.microsoft.com/office/drawing/2014/main" id="{CD2E2D87-EF02-4434-9FB9-254FBE2D2D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0152" y="4307118"/>
            <a:ext cx="347920" cy="347920"/>
          </a:xfrm>
          <a:prstGeom prst="rect">
            <a:avLst/>
          </a:prstGeom>
        </p:spPr>
      </p:pic>
      <p:pic>
        <p:nvPicPr>
          <p:cNvPr id="31" name="Graphic 30" descr="Badge 4 with solid fill">
            <a:extLst>
              <a:ext uri="{FF2B5EF4-FFF2-40B4-BE49-F238E27FC236}">
                <a16:creationId xmlns:a16="http://schemas.microsoft.com/office/drawing/2014/main" id="{00C77F29-BF62-4B40-A82D-9166E1BD7BD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07642" y="5470742"/>
            <a:ext cx="347920" cy="347920"/>
          </a:xfrm>
          <a:prstGeom prst="rect">
            <a:avLst/>
          </a:prstGeom>
        </p:spPr>
      </p:pic>
      <p:sp>
        <p:nvSpPr>
          <p:cNvPr id="32" name="TextBox 31">
            <a:extLst>
              <a:ext uri="{FF2B5EF4-FFF2-40B4-BE49-F238E27FC236}">
                <a16:creationId xmlns:a16="http://schemas.microsoft.com/office/drawing/2014/main" id="{079526D0-5771-405D-B3A6-B538B6FAB94D}"/>
              </a:ext>
            </a:extLst>
          </p:cNvPr>
          <p:cNvSpPr txBox="1"/>
          <p:nvPr/>
        </p:nvSpPr>
        <p:spPr>
          <a:xfrm>
            <a:off x="6803026" y="1919408"/>
            <a:ext cx="4670288" cy="461665"/>
          </a:xfrm>
          <a:prstGeom prst="rect">
            <a:avLst/>
          </a:prstGeom>
          <a:noFill/>
        </p:spPr>
        <p:txBody>
          <a:bodyPr wrap="square" rtlCol="0">
            <a:spAutoFit/>
          </a:bodyPr>
          <a:lstStyle/>
          <a:p>
            <a:pPr marL="285750" indent="-285750">
              <a:buFont typeface="Arial" panose="020B0604020202020204" pitchFamily="34" charset="0"/>
              <a:buChar char="•"/>
            </a:pPr>
            <a:r>
              <a:rPr lang="en-GB" sz="1200" i="1"/>
              <a:t>How to choose the appropriate DRF instruments for which circumstances and targeted measures?</a:t>
            </a:r>
          </a:p>
        </p:txBody>
      </p:sp>
      <p:sp>
        <p:nvSpPr>
          <p:cNvPr id="33" name="TextBox 32">
            <a:extLst>
              <a:ext uri="{FF2B5EF4-FFF2-40B4-BE49-F238E27FC236}">
                <a16:creationId xmlns:a16="http://schemas.microsoft.com/office/drawing/2014/main" id="{998BB02D-E02E-4019-A754-87B3D64FC890}"/>
              </a:ext>
            </a:extLst>
          </p:cNvPr>
          <p:cNvSpPr txBox="1"/>
          <p:nvPr/>
        </p:nvSpPr>
        <p:spPr>
          <a:xfrm>
            <a:off x="718686" y="1892697"/>
            <a:ext cx="5702013" cy="646331"/>
          </a:xfrm>
          <a:prstGeom prst="rect">
            <a:avLst/>
          </a:prstGeom>
          <a:noFill/>
        </p:spPr>
        <p:txBody>
          <a:bodyPr wrap="square" rtlCol="0">
            <a:spAutoFit/>
          </a:bodyPr>
          <a:lstStyle/>
          <a:p>
            <a:pPr marL="285750" indent="-285750">
              <a:buFont typeface="Arial" panose="020B0604020202020204" pitchFamily="34" charset="0"/>
              <a:buChar char="•"/>
            </a:pPr>
            <a:r>
              <a:rPr lang="en-GB" sz="1200"/>
              <a:t>Aggregated annual damage exceedance probability curves: </a:t>
            </a:r>
            <a:r>
              <a:rPr lang="en-GB" sz="1200" i="1"/>
              <a:t>what is the annual probability (expressed as the one in X-year) of exceeding a disaster impact of $Y?</a:t>
            </a:r>
            <a:endParaRPr lang="en-GB" sz="1200"/>
          </a:p>
        </p:txBody>
      </p:sp>
      <p:sp>
        <p:nvSpPr>
          <p:cNvPr id="34" name="Rectangle 33">
            <a:extLst>
              <a:ext uri="{FF2B5EF4-FFF2-40B4-BE49-F238E27FC236}">
                <a16:creationId xmlns:a16="http://schemas.microsoft.com/office/drawing/2014/main" id="{942B143E-6B38-46CC-B2F0-F41311C3879F}"/>
              </a:ext>
            </a:extLst>
          </p:cNvPr>
          <p:cNvSpPr/>
          <p:nvPr/>
        </p:nvSpPr>
        <p:spPr>
          <a:xfrm>
            <a:off x="6566726" y="5439916"/>
            <a:ext cx="340916" cy="706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20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1121-7EF3-4F96-BE85-2183237BCDC3}"/>
              </a:ext>
            </a:extLst>
          </p:cNvPr>
          <p:cNvSpPr>
            <a:spLocks noGrp="1"/>
          </p:cNvSpPr>
          <p:nvPr>
            <p:ph type="title"/>
          </p:nvPr>
        </p:nvSpPr>
        <p:spPr/>
        <p:txBody>
          <a:bodyPr>
            <a:normAutofit/>
          </a:bodyPr>
          <a:lstStyle/>
          <a:p>
            <a:r>
              <a:rPr lang="en-GB" dirty="0">
                <a:solidFill>
                  <a:schemeClr val="tx1"/>
                </a:solidFill>
              </a:rPr>
              <a:t>Disaster Risk Financing</a:t>
            </a:r>
            <a:endParaRPr lang="en-US" dirty="0"/>
          </a:p>
        </p:txBody>
      </p:sp>
      <p:sp>
        <p:nvSpPr>
          <p:cNvPr id="3" name="Text Placeholder 2">
            <a:extLst>
              <a:ext uri="{FF2B5EF4-FFF2-40B4-BE49-F238E27FC236}">
                <a16:creationId xmlns:a16="http://schemas.microsoft.com/office/drawing/2014/main" id="{6B1A09F3-3BDF-4DFF-97B5-9A0DFE1F17D5}"/>
              </a:ext>
            </a:extLst>
          </p:cNvPr>
          <p:cNvSpPr>
            <a:spLocks noGrp="1"/>
          </p:cNvSpPr>
          <p:nvPr>
            <p:ph type="body" sz="quarter" idx="13"/>
          </p:nvPr>
        </p:nvSpPr>
        <p:spPr/>
        <p:txBody>
          <a:bodyPr/>
          <a:lstStyle/>
          <a:p>
            <a:r>
              <a:rPr lang="en-US" dirty="0"/>
              <a:t>Review / Needs Assessment</a:t>
            </a:r>
          </a:p>
        </p:txBody>
      </p:sp>
      <p:sp>
        <p:nvSpPr>
          <p:cNvPr id="5" name="Slide Number Placeholder 4">
            <a:extLst>
              <a:ext uri="{FF2B5EF4-FFF2-40B4-BE49-F238E27FC236}">
                <a16:creationId xmlns:a16="http://schemas.microsoft.com/office/drawing/2014/main" id="{F9D37275-82D2-4A91-AAA0-109B3F52FA5F}"/>
              </a:ext>
            </a:extLst>
          </p:cNvPr>
          <p:cNvSpPr>
            <a:spLocks noGrp="1"/>
          </p:cNvSpPr>
          <p:nvPr>
            <p:ph type="sldNum" sz="quarter" idx="4"/>
          </p:nvPr>
        </p:nvSpPr>
        <p:spPr/>
        <p:txBody>
          <a:bodyPr/>
          <a:lstStyle/>
          <a:p>
            <a:fld id="{2083E393-C0BF-4ED8-8545-7E4C90AFF831}" type="slidenum">
              <a:rPr lang="en-US" smtClean="0"/>
              <a:pPr/>
              <a:t>5</a:t>
            </a:fld>
            <a:endParaRPr lang="en-US"/>
          </a:p>
        </p:txBody>
      </p:sp>
      <p:grpSp>
        <p:nvGrpSpPr>
          <p:cNvPr id="24" name="Group 23">
            <a:extLst>
              <a:ext uri="{FF2B5EF4-FFF2-40B4-BE49-F238E27FC236}">
                <a16:creationId xmlns:a16="http://schemas.microsoft.com/office/drawing/2014/main" id="{FEC6F810-E0D6-45A1-995D-6C3C8113A092}"/>
              </a:ext>
            </a:extLst>
          </p:cNvPr>
          <p:cNvGrpSpPr/>
          <p:nvPr/>
        </p:nvGrpSpPr>
        <p:grpSpPr>
          <a:xfrm>
            <a:off x="860644" y="1275173"/>
            <a:ext cx="5578657" cy="4740616"/>
            <a:chOff x="2044552" y="1392581"/>
            <a:chExt cx="4949537" cy="4230086"/>
          </a:xfrm>
        </p:grpSpPr>
        <p:grpSp>
          <p:nvGrpSpPr>
            <p:cNvPr id="25" name="Group 24">
              <a:extLst>
                <a:ext uri="{FF2B5EF4-FFF2-40B4-BE49-F238E27FC236}">
                  <a16:creationId xmlns:a16="http://schemas.microsoft.com/office/drawing/2014/main" id="{97B0E1F6-84E4-4D63-838A-F39058CDA7B2}"/>
                </a:ext>
              </a:extLst>
            </p:cNvPr>
            <p:cNvGrpSpPr/>
            <p:nvPr/>
          </p:nvGrpSpPr>
          <p:grpSpPr>
            <a:xfrm>
              <a:off x="2044552" y="2182233"/>
              <a:ext cx="4949537" cy="3440434"/>
              <a:chOff x="207818" y="1544320"/>
              <a:chExt cx="6599382" cy="4587244"/>
            </a:xfrm>
          </p:grpSpPr>
          <p:grpSp>
            <p:nvGrpSpPr>
              <p:cNvPr id="29" name="Group 28">
                <a:extLst>
                  <a:ext uri="{FF2B5EF4-FFF2-40B4-BE49-F238E27FC236}">
                    <a16:creationId xmlns:a16="http://schemas.microsoft.com/office/drawing/2014/main" id="{C8619188-D00D-490C-B10D-89124A6870F1}"/>
                  </a:ext>
                </a:extLst>
              </p:cNvPr>
              <p:cNvGrpSpPr/>
              <p:nvPr/>
            </p:nvGrpSpPr>
            <p:grpSpPr>
              <a:xfrm>
                <a:off x="207818" y="1544320"/>
                <a:ext cx="6599382" cy="4587244"/>
                <a:chOff x="207818" y="1544320"/>
                <a:chExt cx="6599382" cy="4587244"/>
              </a:xfrm>
            </p:grpSpPr>
            <p:sp>
              <p:nvSpPr>
                <p:cNvPr id="31" name="Oval 30">
                  <a:extLst>
                    <a:ext uri="{FF2B5EF4-FFF2-40B4-BE49-F238E27FC236}">
                      <a16:creationId xmlns:a16="http://schemas.microsoft.com/office/drawing/2014/main" id="{80FC6984-8663-4932-AAE6-E352B73FAE38}"/>
                    </a:ext>
                  </a:extLst>
                </p:cNvPr>
                <p:cNvSpPr/>
                <p:nvPr/>
              </p:nvSpPr>
              <p:spPr>
                <a:xfrm>
                  <a:off x="4856480" y="1879600"/>
                  <a:ext cx="1869440" cy="223012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050">
                      <a:solidFill>
                        <a:schemeClr val="tx1">
                          <a:lumMod val="75000"/>
                          <a:lumOff val="25000"/>
                        </a:schemeClr>
                      </a:solidFill>
                    </a:rPr>
                    <a:t>Sovereign debt</a:t>
                  </a:r>
                </a:p>
              </p:txBody>
            </p:sp>
            <p:sp>
              <p:nvSpPr>
                <p:cNvPr id="32" name="Oval 31">
                  <a:extLst>
                    <a:ext uri="{FF2B5EF4-FFF2-40B4-BE49-F238E27FC236}">
                      <a16:creationId xmlns:a16="http://schemas.microsoft.com/office/drawing/2014/main" id="{7DB254AF-B64B-4778-B7F7-E813713957A9}"/>
                    </a:ext>
                  </a:extLst>
                </p:cNvPr>
                <p:cNvSpPr/>
                <p:nvPr/>
              </p:nvSpPr>
              <p:spPr>
                <a:xfrm>
                  <a:off x="1595120" y="3683000"/>
                  <a:ext cx="1849120" cy="85344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050"/>
                    <a:t>Sovereign reserves</a:t>
                  </a:r>
                </a:p>
              </p:txBody>
            </p:sp>
            <p:sp>
              <p:nvSpPr>
                <p:cNvPr id="33" name="Oval 32">
                  <a:extLst>
                    <a:ext uri="{FF2B5EF4-FFF2-40B4-BE49-F238E27FC236}">
                      <a16:creationId xmlns:a16="http://schemas.microsoft.com/office/drawing/2014/main" id="{2A4DE3ED-6E7E-4E6F-ADE4-41A6FBACA440}"/>
                    </a:ext>
                  </a:extLst>
                </p:cNvPr>
                <p:cNvSpPr/>
                <p:nvPr/>
              </p:nvSpPr>
              <p:spPr>
                <a:xfrm>
                  <a:off x="2123440" y="2941320"/>
                  <a:ext cx="1849120" cy="85344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050"/>
                    <a:t>Contingent credit</a:t>
                  </a:r>
                </a:p>
              </p:txBody>
            </p:sp>
            <p:cxnSp>
              <p:nvCxnSpPr>
                <p:cNvPr id="34" name="Straight Connector 33">
                  <a:extLst>
                    <a:ext uri="{FF2B5EF4-FFF2-40B4-BE49-F238E27FC236}">
                      <a16:creationId xmlns:a16="http://schemas.microsoft.com/office/drawing/2014/main" id="{30502619-57C6-47FF-94B2-ECD089A7DA1E}"/>
                    </a:ext>
                  </a:extLst>
                </p:cNvPr>
                <p:cNvCxnSpPr/>
                <p:nvPr/>
              </p:nvCxnSpPr>
              <p:spPr>
                <a:xfrm flipH="1">
                  <a:off x="1320800" y="1544320"/>
                  <a:ext cx="10160" cy="4023087"/>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35" name="Straight Connector 34">
                  <a:extLst>
                    <a:ext uri="{FF2B5EF4-FFF2-40B4-BE49-F238E27FC236}">
                      <a16:creationId xmlns:a16="http://schemas.microsoft.com/office/drawing/2014/main" id="{2B5654B4-BC12-4303-AE3F-BF6D32285581}"/>
                    </a:ext>
                  </a:extLst>
                </p:cNvPr>
                <p:cNvCxnSpPr/>
                <p:nvPr/>
              </p:nvCxnSpPr>
              <p:spPr>
                <a:xfrm flipH="1">
                  <a:off x="1320800" y="5557520"/>
                  <a:ext cx="5486400" cy="1"/>
                </a:xfrm>
                <a:prstGeom prst="line">
                  <a:avLst/>
                </a:prstGeom>
                <a:ln/>
              </p:spPr>
              <p:style>
                <a:lnRef idx="2">
                  <a:schemeClr val="accent6"/>
                </a:lnRef>
                <a:fillRef idx="0">
                  <a:schemeClr val="accent6"/>
                </a:fillRef>
                <a:effectRef idx="1">
                  <a:schemeClr val="accent6"/>
                </a:effectRef>
                <a:fontRef idx="minor">
                  <a:schemeClr val="tx1"/>
                </a:fontRef>
              </p:style>
            </p:cxnSp>
            <p:sp>
              <p:nvSpPr>
                <p:cNvPr id="36" name="Oval 35">
                  <a:extLst>
                    <a:ext uri="{FF2B5EF4-FFF2-40B4-BE49-F238E27FC236}">
                      <a16:creationId xmlns:a16="http://schemas.microsoft.com/office/drawing/2014/main" id="{C9CE857A-E429-4419-884C-C2D14E720EAF}"/>
                    </a:ext>
                  </a:extLst>
                </p:cNvPr>
                <p:cNvSpPr/>
                <p:nvPr/>
              </p:nvSpPr>
              <p:spPr>
                <a:xfrm>
                  <a:off x="1595120" y="1879600"/>
                  <a:ext cx="2611120" cy="117856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050"/>
                    <a:t>Parametric risk transfer</a:t>
                  </a:r>
                </a:p>
              </p:txBody>
            </p:sp>
            <p:sp>
              <p:nvSpPr>
                <p:cNvPr id="37" name="Oval 36">
                  <a:extLst>
                    <a:ext uri="{FF2B5EF4-FFF2-40B4-BE49-F238E27FC236}">
                      <a16:creationId xmlns:a16="http://schemas.microsoft.com/office/drawing/2014/main" id="{4F9E9983-8D47-4E75-B105-E945139DB88B}"/>
                    </a:ext>
                  </a:extLst>
                </p:cNvPr>
                <p:cNvSpPr/>
                <p:nvPr/>
              </p:nvSpPr>
              <p:spPr>
                <a:xfrm>
                  <a:off x="1879600" y="4546600"/>
                  <a:ext cx="2540000" cy="8534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050">
                      <a:solidFill>
                        <a:schemeClr val="tx1">
                          <a:lumMod val="75000"/>
                          <a:lumOff val="25000"/>
                        </a:schemeClr>
                      </a:solidFill>
                    </a:rPr>
                    <a:t>Budget reallocation</a:t>
                  </a:r>
                </a:p>
              </p:txBody>
            </p:sp>
            <p:sp>
              <p:nvSpPr>
                <p:cNvPr id="38" name="TextBox 37">
                  <a:extLst>
                    <a:ext uri="{FF2B5EF4-FFF2-40B4-BE49-F238E27FC236}">
                      <a16:creationId xmlns:a16="http://schemas.microsoft.com/office/drawing/2014/main" id="{672BC89F-EC54-48DB-837C-FB877D287807}"/>
                    </a:ext>
                  </a:extLst>
                </p:cNvPr>
                <p:cNvSpPr txBox="1"/>
                <p:nvPr/>
              </p:nvSpPr>
              <p:spPr>
                <a:xfrm>
                  <a:off x="1330961" y="5577566"/>
                  <a:ext cx="1463040" cy="553997"/>
                </a:xfrm>
                <a:prstGeom prst="rect">
                  <a:avLst/>
                </a:prstGeom>
                <a:noFill/>
              </p:spPr>
              <p:txBody>
                <a:bodyPr wrap="square" rtlCol="0">
                  <a:spAutoFit/>
                </a:bodyPr>
                <a:lstStyle/>
                <a:p>
                  <a:pPr algn="ctr"/>
                  <a:r>
                    <a:rPr lang="en-GB" sz="1050">
                      <a:solidFill>
                        <a:schemeClr val="tx1">
                          <a:lumMod val="50000"/>
                          <a:lumOff val="50000"/>
                        </a:schemeClr>
                      </a:solidFill>
                    </a:rPr>
                    <a:t>Response / early recovery	</a:t>
                  </a:r>
                </a:p>
              </p:txBody>
            </p:sp>
            <p:sp>
              <p:nvSpPr>
                <p:cNvPr id="39" name="TextBox 38">
                  <a:extLst>
                    <a:ext uri="{FF2B5EF4-FFF2-40B4-BE49-F238E27FC236}">
                      <a16:creationId xmlns:a16="http://schemas.microsoft.com/office/drawing/2014/main" id="{B76C19E2-0CC5-4982-9A34-B93E84950317}"/>
                    </a:ext>
                  </a:extLst>
                </p:cNvPr>
                <p:cNvSpPr txBox="1"/>
                <p:nvPr/>
              </p:nvSpPr>
              <p:spPr>
                <a:xfrm>
                  <a:off x="4856480" y="5577567"/>
                  <a:ext cx="1920240" cy="553997"/>
                </a:xfrm>
                <a:prstGeom prst="rect">
                  <a:avLst/>
                </a:prstGeom>
                <a:noFill/>
              </p:spPr>
              <p:txBody>
                <a:bodyPr wrap="square" rtlCol="0">
                  <a:spAutoFit/>
                </a:bodyPr>
                <a:lstStyle/>
                <a:p>
                  <a:pPr algn="ctr"/>
                  <a:r>
                    <a:rPr lang="en-GB" sz="1050">
                      <a:solidFill>
                        <a:schemeClr val="tx1">
                          <a:lumMod val="50000"/>
                          <a:lumOff val="50000"/>
                        </a:schemeClr>
                      </a:solidFill>
                    </a:rPr>
                    <a:t>Long-term recovery / reconstruction</a:t>
                  </a:r>
                </a:p>
              </p:txBody>
            </p:sp>
            <p:sp>
              <p:nvSpPr>
                <p:cNvPr id="40" name="TextBox 39">
                  <a:extLst>
                    <a:ext uri="{FF2B5EF4-FFF2-40B4-BE49-F238E27FC236}">
                      <a16:creationId xmlns:a16="http://schemas.microsoft.com/office/drawing/2014/main" id="{0544FBCA-7CB3-4F63-A75A-A6E3B6427114}"/>
                    </a:ext>
                  </a:extLst>
                </p:cNvPr>
                <p:cNvSpPr txBox="1"/>
                <p:nvPr/>
              </p:nvSpPr>
              <p:spPr>
                <a:xfrm>
                  <a:off x="207818" y="1563960"/>
                  <a:ext cx="1092200" cy="1200328"/>
                </a:xfrm>
                <a:prstGeom prst="rect">
                  <a:avLst/>
                </a:prstGeom>
                <a:noFill/>
              </p:spPr>
              <p:txBody>
                <a:bodyPr wrap="square" rtlCol="0">
                  <a:spAutoFit/>
                </a:bodyPr>
                <a:lstStyle/>
                <a:p>
                  <a:pPr algn="ctr"/>
                  <a:r>
                    <a:rPr lang="en-GB" sz="1050">
                      <a:solidFill>
                        <a:schemeClr val="tx1">
                          <a:lumMod val="50000"/>
                          <a:lumOff val="50000"/>
                        </a:schemeClr>
                      </a:solidFill>
                    </a:rPr>
                    <a:t>Low frequency / high severity	</a:t>
                  </a:r>
                </a:p>
              </p:txBody>
            </p:sp>
            <p:sp>
              <p:nvSpPr>
                <p:cNvPr id="41" name="TextBox 40">
                  <a:extLst>
                    <a:ext uri="{FF2B5EF4-FFF2-40B4-BE49-F238E27FC236}">
                      <a16:creationId xmlns:a16="http://schemas.microsoft.com/office/drawing/2014/main" id="{73777380-9396-4620-8237-C0CEE9768E57}"/>
                    </a:ext>
                  </a:extLst>
                </p:cNvPr>
                <p:cNvSpPr txBox="1"/>
                <p:nvPr/>
              </p:nvSpPr>
              <p:spPr>
                <a:xfrm>
                  <a:off x="207818" y="4585398"/>
                  <a:ext cx="1092200" cy="984885"/>
                </a:xfrm>
                <a:prstGeom prst="rect">
                  <a:avLst/>
                </a:prstGeom>
                <a:noFill/>
              </p:spPr>
              <p:txBody>
                <a:bodyPr wrap="square" rtlCol="0">
                  <a:spAutoFit/>
                </a:bodyPr>
                <a:lstStyle/>
                <a:p>
                  <a:pPr algn="ctr"/>
                  <a:r>
                    <a:rPr lang="en-GB" sz="1050">
                      <a:solidFill>
                        <a:schemeClr val="tx1">
                          <a:lumMod val="50000"/>
                          <a:lumOff val="50000"/>
                        </a:schemeClr>
                      </a:solidFill>
                    </a:rPr>
                    <a:t>High frequency / low severity</a:t>
                  </a:r>
                </a:p>
              </p:txBody>
            </p:sp>
          </p:grpSp>
          <p:sp>
            <p:nvSpPr>
              <p:cNvPr id="30" name="Oval 29">
                <a:extLst>
                  <a:ext uri="{FF2B5EF4-FFF2-40B4-BE49-F238E27FC236}">
                    <a16:creationId xmlns:a16="http://schemas.microsoft.com/office/drawing/2014/main" id="{7D07FB36-3E99-4BEA-8852-F69BC289761C}"/>
                  </a:ext>
                </a:extLst>
              </p:cNvPr>
              <p:cNvSpPr/>
              <p:nvPr/>
            </p:nvSpPr>
            <p:spPr>
              <a:xfrm>
                <a:off x="3860800" y="1778000"/>
                <a:ext cx="2540000" cy="85344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050"/>
                  <a:t>Indemnity risk transfer</a:t>
                </a:r>
              </a:p>
            </p:txBody>
          </p:sp>
        </p:grpSp>
        <p:grpSp>
          <p:nvGrpSpPr>
            <p:cNvPr id="26" name="Group 25">
              <a:extLst>
                <a:ext uri="{FF2B5EF4-FFF2-40B4-BE49-F238E27FC236}">
                  <a16:creationId xmlns:a16="http://schemas.microsoft.com/office/drawing/2014/main" id="{4EE95579-EA74-4904-8F72-27D93850B62F}"/>
                </a:ext>
              </a:extLst>
            </p:cNvPr>
            <p:cNvGrpSpPr/>
            <p:nvPr/>
          </p:nvGrpSpPr>
          <p:grpSpPr>
            <a:xfrm>
              <a:off x="4549972" y="1392581"/>
              <a:ext cx="1186816" cy="624914"/>
              <a:chOff x="4311996" y="3766031"/>
              <a:chExt cx="1186816" cy="624914"/>
            </a:xfrm>
          </p:grpSpPr>
          <p:sp>
            <p:nvSpPr>
              <p:cNvPr id="27" name="Rounded Rectangle 20">
                <a:extLst>
                  <a:ext uri="{FF2B5EF4-FFF2-40B4-BE49-F238E27FC236}">
                    <a16:creationId xmlns:a16="http://schemas.microsoft.com/office/drawing/2014/main" id="{EB85A1AA-E6F3-4890-A441-34DFBFC36B67}"/>
                  </a:ext>
                </a:extLst>
              </p:cNvPr>
              <p:cNvSpPr/>
              <p:nvPr/>
            </p:nvSpPr>
            <p:spPr>
              <a:xfrm>
                <a:off x="4311997" y="3766031"/>
                <a:ext cx="1186815" cy="26801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50"/>
                  <a:t>Ex-Ante</a:t>
                </a:r>
              </a:p>
            </p:txBody>
          </p:sp>
          <p:sp>
            <p:nvSpPr>
              <p:cNvPr id="28" name="Rounded Rectangle 22">
                <a:extLst>
                  <a:ext uri="{FF2B5EF4-FFF2-40B4-BE49-F238E27FC236}">
                    <a16:creationId xmlns:a16="http://schemas.microsoft.com/office/drawing/2014/main" id="{85C52AC2-BBC1-45F1-9191-ED52FE33A0DF}"/>
                  </a:ext>
                </a:extLst>
              </p:cNvPr>
              <p:cNvSpPr/>
              <p:nvPr/>
            </p:nvSpPr>
            <p:spPr>
              <a:xfrm>
                <a:off x="4311996" y="4122926"/>
                <a:ext cx="1186815" cy="2680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50">
                    <a:solidFill>
                      <a:schemeClr val="tx1">
                        <a:lumMod val="75000"/>
                        <a:lumOff val="25000"/>
                      </a:schemeClr>
                    </a:solidFill>
                  </a:rPr>
                  <a:t>Ex-Post</a:t>
                </a:r>
              </a:p>
            </p:txBody>
          </p:sp>
        </p:grpSp>
      </p:grpSp>
      <p:sp>
        <p:nvSpPr>
          <p:cNvPr id="42" name="Content Placeholder 3">
            <a:extLst>
              <a:ext uri="{FF2B5EF4-FFF2-40B4-BE49-F238E27FC236}">
                <a16:creationId xmlns:a16="http://schemas.microsoft.com/office/drawing/2014/main" id="{253789FE-A59E-45A3-88DA-B194512054EE}"/>
              </a:ext>
            </a:extLst>
          </p:cNvPr>
          <p:cNvSpPr>
            <a:spLocks noGrp="1"/>
          </p:cNvSpPr>
          <p:nvPr>
            <p:ph idx="1"/>
          </p:nvPr>
        </p:nvSpPr>
        <p:spPr>
          <a:xfrm>
            <a:off x="6759363" y="1361370"/>
            <a:ext cx="4811240" cy="4442660"/>
          </a:xfrm>
          <a:prstGeom prst="rect">
            <a:avLst/>
          </a:prstGeom>
        </p:spPr>
        <p:txBody>
          <a:bodyPr/>
          <a:lstStyle/>
          <a:p>
            <a:r>
              <a:rPr lang="en-GB" b="0"/>
              <a:t>Layered approach to risk finance</a:t>
            </a:r>
          </a:p>
          <a:p>
            <a:pPr marL="285750" indent="-285750">
              <a:buFont typeface="Wingdings" panose="05000000000000000000" pitchFamily="2" charset="2"/>
              <a:buChar char="§"/>
            </a:pPr>
            <a:r>
              <a:rPr lang="en-GB" b="0"/>
              <a:t>Provides flexibility</a:t>
            </a:r>
          </a:p>
          <a:p>
            <a:pPr marL="285750" indent="-285750">
              <a:buFont typeface="Wingdings" panose="05000000000000000000" pitchFamily="2" charset="2"/>
              <a:buChar char="§"/>
            </a:pPr>
            <a:r>
              <a:rPr lang="en-GB" b="0"/>
              <a:t>Different mechanisms to respond to different severities of events and different timescales</a:t>
            </a:r>
          </a:p>
          <a:p>
            <a:endParaRPr lang="en-GB"/>
          </a:p>
          <a:p>
            <a:r>
              <a:rPr lang="en-GB" b="0"/>
              <a:t>Relatively small amounts of financing available and deployed quickly often significantly reduce the overall negative financial impact of shock events</a:t>
            </a:r>
          </a:p>
          <a:p>
            <a:endParaRPr lang="en-GB" b="0"/>
          </a:p>
          <a:p>
            <a:r>
              <a:rPr lang="en-GB" b="0"/>
              <a:t>Innovative and traditional options will be assessed with the aim of identifying the optional mix of each country</a:t>
            </a:r>
          </a:p>
        </p:txBody>
      </p:sp>
    </p:spTree>
    <p:extLst>
      <p:ext uri="{BB962C8B-B14F-4D97-AF65-F5344CB8AC3E}">
        <p14:creationId xmlns:p14="http://schemas.microsoft.com/office/powerpoint/2010/main" val="151206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31CB-FF52-4842-8DDC-7BED6CED1ED0}"/>
              </a:ext>
            </a:extLst>
          </p:cNvPr>
          <p:cNvSpPr>
            <a:spLocks noGrp="1"/>
          </p:cNvSpPr>
          <p:nvPr>
            <p:ph type="title"/>
          </p:nvPr>
        </p:nvSpPr>
        <p:spPr/>
        <p:txBody>
          <a:bodyPr/>
          <a:lstStyle/>
          <a:p>
            <a:r>
              <a:rPr lang="en-GB" dirty="0"/>
              <a:t>Emergency Response Insurance</a:t>
            </a:r>
            <a:endParaRPr lang="en-US" dirty="0"/>
          </a:p>
        </p:txBody>
      </p:sp>
      <p:sp>
        <p:nvSpPr>
          <p:cNvPr id="3" name="Text Placeholder 2">
            <a:extLst>
              <a:ext uri="{FF2B5EF4-FFF2-40B4-BE49-F238E27FC236}">
                <a16:creationId xmlns:a16="http://schemas.microsoft.com/office/drawing/2014/main" id="{44048CF7-7688-4701-AE89-9F867BA48CE9}"/>
              </a:ext>
            </a:extLst>
          </p:cNvPr>
          <p:cNvSpPr>
            <a:spLocks noGrp="1"/>
          </p:cNvSpPr>
          <p:nvPr>
            <p:ph type="body" sz="quarter" idx="13"/>
          </p:nvPr>
        </p:nvSpPr>
        <p:spPr/>
        <p:txBody>
          <a:bodyPr/>
          <a:lstStyle/>
          <a:p>
            <a:r>
              <a:rPr lang="en-GB" dirty="0"/>
              <a:t>Provides social and economic benefits as well as cost savings</a:t>
            </a:r>
            <a:endParaRPr lang="en-US" dirty="0"/>
          </a:p>
        </p:txBody>
      </p:sp>
      <p:sp>
        <p:nvSpPr>
          <p:cNvPr id="5" name="Slide Number Placeholder 4">
            <a:extLst>
              <a:ext uri="{FF2B5EF4-FFF2-40B4-BE49-F238E27FC236}">
                <a16:creationId xmlns:a16="http://schemas.microsoft.com/office/drawing/2014/main" id="{F31A888E-65B9-452D-B8AD-0F7F85E849E0}"/>
              </a:ext>
            </a:extLst>
          </p:cNvPr>
          <p:cNvSpPr>
            <a:spLocks noGrp="1"/>
          </p:cNvSpPr>
          <p:nvPr>
            <p:ph type="sldNum" sz="quarter" idx="4"/>
          </p:nvPr>
        </p:nvSpPr>
        <p:spPr/>
        <p:txBody>
          <a:bodyPr/>
          <a:lstStyle/>
          <a:p>
            <a:fld id="{2083E393-C0BF-4ED8-8545-7E4C90AFF831}" type="slidenum">
              <a:rPr lang="en-US" smtClean="0"/>
              <a:pPr/>
              <a:t>6</a:t>
            </a:fld>
            <a:endParaRPr lang="en-US"/>
          </a:p>
        </p:txBody>
      </p:sp>
      <p:sp>
        <p:nvSpPr>
          <p:cNvPr id="11" name="Text Placeholder 5">
            <a:extLst>
              <a:ext uri="{FF2B5EF4-FFF2-40B4-BE49-F238E27FC236}">
                <a16:creationId xmlns:a16="http://schemas.microsoft.com/office/drawing/2014/main" id="{1F8D4724-200F-42FA-9A52-AE0EDA45DFA5}"/>
              </a:ext>
            </a:extLst>
          </p:cNvPr>
          <p:cNvSpPr txBox="1">
            <a:spLocks/>
          </p:cNvSpPr>
          <p:nvPr/>
        </p:nvSpPr>
        <p:spPr>
          <a:xfrm>
            <a:off x="3886018" y="5934650"/>
            <a:ext cx="7696382" cy="307777"/>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0" kern="1200" baseline="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sz="688" dirty="0"/>
              <a:t>Sources: </a:t>
            </a:r>
            <a:r>
              <a:rPr lang="en-GB" sz="688" dirty="0" err="1"/>
              <a:t>Anttila</a:t>
            </a:r>
            <a:r>
              <a:rPr lang="en-GB" sz="688" dirty="0"/>
              <a:t>-Hughes and Hsiang (2013), de </a:t>
            </a:r>
            <a:r>
              <a:rPr lang="en-GB" sz="688" dirty="0" err="1"/>
              <a:t>Janvry</a:t>
            </a:r>
            <a:r>
              <a:rPr lang="en-GB" sz="688" dirty="0"/>
              <a:t> et al. (2016), </a:t>
            </a:r>
            <a:r>
              <a:rPr lang="en-GB" sz="688" dirty="0" err="1"/>
              <a:t>Wold</a:t>
            </a:r>
            <a:r>
              <a:rPr lang="en-GB" sz="688" dirty="0"/>
              <a:t> Bank Group (2017).</a:t>
            </a:r>
          </a:p>
        </p:txBody>
      </p:sp>
      <p:sp>
        <p:nvSpPr>
          <p:cNvPr id="24" name="Rectangle 23">
            <a:extLst>
              <a:ext uri="{FF2B5EF4-FFF2-40B4-BE49-F238E27FC236}">
                <a16:creationId xmlns:a16="http://schemas.microsoft.com/office/drawing/2014/main" id="{FE33D82A-9AA7-4230-981C-1CCDEC0EF8FE}"/>
              </a:ext>
            </a:extLst>
          </p:cNvPr>
          <p:cNvSpPr/>
          <p:nvPr/>
        </p:nvSpPr>
        <p:spPr bwMode="auto">
          <a:xfrm>
            <a:off x="4448114" y="1809751"/>
            <a:ext cx="3295772" cy="3988218"/>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a:solidFill>
                <a:srgbClr val="000000"/>
              </a:solidFill>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7B1B0D9A-1CC7-43B3-8149-41B489EDC685}"/>
              </a:ext>
            </a:extLst>
          </p:cNvPr>
          <p:cNvSpPr/>
          <p:nvPr/>
        </p:nvSpPr>
        <p:spPr bwMode="auto">
          <a:xfrm>
            <a:off x="623306" y="1823968"/>
            <a:ext cx="3296450" cy="397400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a:solidFill>
                <a:srgbClr val="000000"/>
              </a:solidFill>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270B4F74-2C23-4A11-89CA-08CBF283E9D5}"/>
              </a:ext>
            </a:extLst>
          </p:cNvPr>
          <p:cNvGrpSpPr/>
          <p:nvPr/>
        </p:nvGrpSpPr>
        <p:grpSpPr>
          <a:xfrm>
            <a:off x="4097049" y="1481622"/>
            <a:ext cx="820999" cy="817124"/>
            <a:chOff x="4606205" y="1747694"/>
            <a:chExt cx="820999" cy="817124"/>
          </a:xfrm>
        </p:grpSpPr>
        <p:sp>
          <p:nvSpPr>
            <p:cNvPr id="27" name="Oval 26">
              <a:extLst>
                <a:ext uri="{FF2B5EF4-FFF2-40B4-BE49-F238E27FC236}">
                  <a16:creationId xmlns:a16="http://schemas.microsoft.com/office/drawing/2014/main" id="{399955D3-C7AE-4951-B12B-A8792F213DAC}"/>
                </a:ext>
              </a:extLst>
            </p:cNvPr>
            <p:cNvSpPr/>
            <p:nvPr/>
          </p:nvSpPr>
          <p:spPr bwMode="auto">
            <a:xfrm>
              <a:off x="4606205" y="1747694"/>
              <a:ext cx="820999" cy="817124"/>
            </a:xfrm>
            <a:prstGeom prst="ellipse">
              <a:avLst/>
            </a:prstGeom>
            <a:solidFill>
              <a:schemeClr val="bg1"/>
            </a:solidFill>
            <a:ln w="19050" cap="flat" cmpd="sng" algn="ctr">
              <a:solidFill>
                <a:schemeClr val="accent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dirty="0">
                <a:solidFill>
                  <a:srgbClr val="000000"/>
                </a:solidFill>
                <a:latin typeface="Calibri" panose="020F0502020204030204" pitchFamily="34" charset="0"/>
                <a:cs typeface="Calibri" panose="020F0502020204030204" pitchFamily="34" charset="0"/>
              </a:endParaRPr>
            </a:p>
          </p:txBody>
        </p:sp>
        <p:pic>
          <p:nvPicPr>
            <p:cNvPr id="28" name="Content Placeholder 8">
              <a:extLst>
                <a:ext uri="{FF2B5EF4-FFF2-40B4-BE49-F238E27FC236}">
                  <a16:creationId xmlns:a16="http://schemas.microsoft.com/office/drawing/2014/main" id="{09C3EB80-474F-4A97-8A1D-A0AF9C8885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3827" y="1819570"/>
              <a:ext cx="601062" cy="601062"/>
            </a:xfrm>
            <a:prstGeom prst="rect">
              <a:avLst/>
            </a:prstGeom>
          </p:spPr>
        </p:pic>
      </p:grpSp>
      <p:grpSp>
        <p:nvGrpSpPr>
          <p:cNvPr id="29" name="Group 28">
            <a:extLst>
              <a:ext uri="{FF2B5EF4-FFF2-40B4-BE49-F238E27FC236}">
                <a16:creationId xmlns:a16="http://schemas.microsoft.com/office/drawing/2014/main" id="{E6E2AB0C-3032-4B30-90BE-CD0C9DDAF788}"/>
              </a:ext>
            </a:extLst>
          </p:cNvPr>
          <p:cNvGrpSpPr/>
          <p:nvPr/>
        </p:nvGrpSpPr>
        <p:grpSpPr>
          <a:xfrm>
            <a:off x="199100" y="1411571"/>
            <a:ext cx="820999" cy="817124"/>
            <a:chOff x="325876" y="1386788"/>
            <a:chExt cx="1094666" cy="1089498"/>
          </a:xfrm>
        </p:grpSpPr>
        <p:sp>
          <p:nvSpPr>
            <p:cNvPr id="30" name="Oval 29">
              <a:extLst>
                <a:ext uri="{FF2B5EF4-FFF2-40B4-BE49-F238E27FC236}">
                  <a16:creationId xmlns:a16="http://schemas.microsoft.com/office/drawing/2014/main" id="{ABC50D04-217C-4D88-8B15-B5832E7AAB7E}"/>
                </a:ext>
              </a:extLst>
            </p:cNvPr>
            <p:cNvSpPr/>
            <p:nvPr/>
          </p:nvSpPr>
          <p:spPr bwMode="auto">
            <a:xfrm>
              <a:off x="325876" y="1386788"/>
              <a:ext cx="1094666" cy="1089498"/>
            </a:xfrm>
            <a:prstGeom prst="ellipse">
              <a:avLst/>
            </a:prstGeom>
            <a:solidFill>
              <a:schemeClr val="bg1"/>
            </a:solidFill>
            <a:ln w="19050" cap="flat" cmpd="sng" algn="ctr">
              <a:solidFill>
                <a:schemeClr val="accent3"/>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dirty="0">
                <a:solidFill>
                  <a:srgbClr val="000000"/>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326DCCB1-2432-4306-9D95-44120425DF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912" y="1501240"/>
              <a:ext cx="860594" cy="860594"/>
            </a:xfrm>
            <a:prstGeom prst="rect">
              <a:avLst/>
            </a:prstGeom>
            <a:noFill/>
          </p:spPr>
        </p:pic>
      </p:grpSp>
      <p:sp>
        <p:nvSpPr>
          <p:cNvPr id="32" name="TextBox 31">
            <a:extLst>
              <a:ext uri="{FF2B5EF4-FFF2-40B4-BE49-F238E27FC236}">
                <a16:creationId xmlns:a16="http://schemas.microsoft.com/office/drawing/2014/main" id="{9980888D-0ACD-4C83-BF31-F3825C1DF017}"/>
              </a:ext>
            </a:extLst>
          </p:cNvPr>
          <p:cNvSpPr txBox="1"/>
          <p:nvPr/>
        </p:nvSpPr>
        <p:spPr>
          <a:xfrm>
            <a:off x="1371028" y="1943927"/>
            <a:ext cx="2000822" cy="369332"/>
          </a:xfrm>
          <a:prstGeom prst="rect">
            <a:avLst/>
          </a:prstGeom>
          <a:noFill/>
        </p:spPr>
        <p:txBody>
          <a:bodyPr wrap="square" rtlCol="0">
            <a:spAutoFit/>
          </a:bodyPr>
          <a:lstStyle/>
          <a:p>
            <a:pPr defTabSz="816388"/>
            <a:r>
              <a:rPr lang="en-GB" b="1">
                <a:solidFill>
                  <a:srgbClr val="000000"/>
                </a:solidFill>
                <a:latin typeface="Arial"/>
              </a:rPr>
              <a:t>Social benefits</a:t>
            </a:r>
          </a:p>
        </p:txBody>
      </p:sp>
      <p:sp>
        <p:nvSpPr>
          <p:cNvPr id="33" name="TextBox 32">
            <a:extLst>
              <a:ext uri="{FF2B5EF4-FFF2-40B4-BE49-F238E27FC236}">
                <a16:creationId xmlns:a16="http://schemas.microsoft.com/office/drawing/2014/main" id="{4757F55E-62D1-4A24-82E0-8DDC2FE27807}"/>
              </a:ext>
            </a:extLst>
          </p:cNvPr>
          <p:cNvSpPr txBox="1"/>
          <p:nvPr/>
        </p:nvSpPr>
        <p:spPr>
          <a:xfrm>
            <a:off x="5051589" y="1943927"/>
            <a:ext cx="2514868" cy="400110"/>
          </a:xfrm>
          <a:prstGeom prst="rect">
            <a:avLst/>
          </a:prstGeom>
          <a:noFill/>
        </p:spPr>
        <p:txBody>
          <a:bodyPr wrap="square" rtlCol="0">
            <a:spAutoFit/>
          </a:bodyPr>
          <a:lstStyle/>
          <a:p>
            <a:pPr defTabSz="816388"/>
            <a:r>
              <a:rPr lang="en-GB" sz="2000" b="1">
                <a:solidFill>
                  <a:srgbClr val="000000"/>
                </a:solidFill>
                <a:latin typeface="Arial"/>
              </a:rPr>
              <a:t>Economic benefits</a:t>
            </a:r>
          </a:p>
        </p:txBody>
      </p:sp>
      <p:sp>
        <p:nvSpPr>
          <p:cNvPr id="34" name="TextBox 33">
            <a:extLst>
              <a:ext uri="{FF2B5EF4-FFF2-40B4-BE49-F238E27FC236}">
                <a16:creationId xmlns:a16="http://schemas.microsoft.com/office/drawing/2014/main" id="{8E15C0CF-9CFE-4A89-A647-877A576B1B30}"/>
              </a:ext>
            </a:extLst>
          </p:cNvPr>
          <p:cNvSpPr txBox="1"/>
          <p:nvPr/>
        </p:nvSpPr>
        <p:spPr>
          <a:xfrm>
            <a:off x="727889" y="2348880"/>
            <a:ext cx="3088990" cy="3323987"/>
          </a:xfrm>
          <a:prstGeom prst="rect">
            <a:avLst/>
          </a:prstGeom>
          <a:noFill/>
        </p:spPr>
        <p:txBody>
          <a:bodyPr wrap="square" rtlCol="0">
            <a:spAutoFit/>
          </a:bodyPr>
          <a:lstStyle/>
          <a:p>
            <a:pPr defTabSz="816388"/>
            <a:r>
              <a:rPr lang="en-GB" sz="1400" b="1">
                <a:solidFill>
                  <a:srgbClr val="000000"/>
                </a:solidFill>
                <a:latin typeface="Arial"/>
              </a:rPr>
              <a:t>Timely funding reduces impacts </a:t>
            </a:r>
            <a:r>
              <a:rPr lang="en-GB" sz="1400">
                <a:solidFill>
                  <a:srgbClr val="000000"/>
                </a:solidFill>
                <a:latin typeface="Arial"/>
              </a:rPr>
              <a:t>on vulnerable groups from disasters, such as loss of education and health services, and ensures more rapid income recovery.</a:t>
            </a:r>
          </a:p>
          <a:p>
            <a:pPr defTabSz="816388"/>
            <a:endParaRPr lang="en-GB" sz="1400">
              <a:solidFill>
                <a:srgbClr val="000000"/>
              </a:solidFill>
              <a:latin typeface="Arial"/>
            </a:endParaRPr>
          </a:p>
          <a:p>
            <a:pPr defTabSz="816388"/>
            <a:r>
              <a:rPr lang="en-GB" sz="1400">
                <a:solidFill>
                  <a:srgbClr val="000000"/>
                </a:solidFill>
                <a:latin typeface="Arial"/>
              </a:rPr>
              <a:t>Short-term support </a:t>
            </a:r>
            <a:r>
              <a:rPr lang="en-GB" sz="1400" b="1">
                <a:solidFill>
                  <a:srgbClr val="000000"/>
                </a:solidFill>
                <a:latin typeface="Arial"/>
              </a:rPr>
              <a:t>can reduce long term impacts on poor households, </a:t>
            </a:r>
            <a:r>
              <a:rPr lang="en-GB" sz="1400">
                <a:solidFill>
                  <a:srgbClr val="000000"/>
                </a:solidFill>
                <a:latin typeface="Arial"/>
              </a:rPr>
              <a:t>who are better able to invest if incomes are stable</a:t>
            </a:r>
          </a:p>
          <a:p>
            <a:pPr defTabSz="816388"/>
            <a:endParaRPr lang="en-GB" sz="1400">
              <a:solidFill>
                <a:srgbClr val="000000"/>
              </a:solidFill>
              <a:latin typeface="Arial"/>
            </a:endParaRPr>
          </a:p>
          <a:p>
            <a:pPr defTabSz="816388"/>
            <a:r>
              <a:rPr lang="en-GB" sz="1400">
                <a:solidFill>
                  <a:srgbClr val="000000"/>
                </a:solidFill>
                <a:latin typeface="Arial"/>
              </a:rPr>
              <a:t>For example, Filipino evidence suggests incomes fall by 6.6% and spending on health / education by &gt;10% after a serious typhoon.</a:t>
            </a:r>
          </a:p>
        </p:txBody>
      </p:sp>
      <p:sp>
        <p:nvSpPr>
          <p:cNvPr id="35" name="TextBox 34">
            <a:extLst>
              <a:ext uri="{FF2B5EF4-FFF2-40B4-BE49-F238E27FC236}">
                <a16:creationId xmlns:a16="http://schemas.microsoft.com/office/drawing/2014/main" id="{DF6559E3-8A89-4A2F-ABC6-9F756C4DDF17}"/>
              </a:ext>
            </a:extLst>
          </p:cNvPr>
          <p:cNvSpPr txBox="1"/>
          <p:nvPr/>
        </p:nvSpPr>
        <p:spPr>
          <a:xfrm>
            <a:off x="4520951" y="2391871"/>
            <a:ext cx="3271222" cy="3293209"/>
          </a:xfrm>
          <a:prstGeom prst="rect">
            <a:avLst/>
          </a:prstGeom>
          <a:noFill/>
        </p:spPr>
        <p:txBody>
          <a:bodyPr wrap="square" rtlCol="0">
            <a:spAutoFit/>
          </a:bodyPr>
          <a:lstStyle/>
          <a:p>
            <a:pPr defTabSz="816388"/>
            <a:r>
              <a:rPr lang="en-GB" sz="1600" b="1">
                <a:solidFill>
                  <a:srgbClr val="000000"/>
                </a:solidFill>
                <a:latin typeface="Arial"/>
              </a:rPr>
              <a:t>Timely and well targeted funding can expedite economic recovery</a:t>
            </a:r>
            <a:r>
              <a:rPr lang="en-GB" sz="1600">
                <a:solidFill>
                  <a:srgbClr val="000000"/>
                </a:solidFill>
                <a:latin typeface="Arial"/>
              </a:rPr>
              <a:t>.</a:t>
            </a:r>
          </a:p>
          <a:p>
            <a:pPr defTabSz="816388"/>
            <a:endParaRPr lang="en-GB" sz="1600">
              <a:solidFill>
                <a:srgbClr val="000000"/>
              </a:solidFill>
              <a:latin typeface="Arial"/>
            </a:endParaRPr>
          </a:p>
          <a:p>
            <a:pPr defTabSz="816388"/>
            <a:r>
              <a:rPr lang="en-GB" sz="1600" b="1">
                <a:solidFill>
                  <a:srgbClr val="000000"/>
                </a:solidFill>
                <a:latin typeface="Arial"/>
              </a:rPr>
              <a:t>Budgetary support</a:t>
            </a:r>
            <a:r>
              <a:rPr lang="en-GB" sz="1600">
                <a:solidFill>
                  <a:srgbClr val="000000"/>
                </a:solidFill>
                <a:latin typeface="Arial"/>
              </a:rPr>
              <a:t> </a:t>
            </a:r>
            <a:r>
              <a:rPr lang="en-GB" sz="1600" b="1">
                <a:solidFill>
                  <a:srgbClr val="000000"/>
                </a:solidFill>
                <a:latin typeface="Arial"/>
              </a:rPr>
              <a:t>can remove need for reallocation </a:t>
            </a:r>
            <a:r>
              <a:rPr lang="en-GB" sz="1600">
                <a:solidFill>
                  <a:srgbClr val="000000"/>
                </a:solidFill>
                <a:latin typeface="Arial"/>
              </a:rPr>
              <a:t>away from essential services and long-term capital projects (via Development Fund)</a:t>
            </a:r>
          </a:p>
          <a:p>
            <a:pPr defTabSz="816388"/>
            <a:endParaRPr lang="en-GB" sz="1600">
              <a:solidFill>
                <a:srgbClr val="000000"/>
              </a:solidFill>
              <a:latin typeface="Arial"/>
            </a:endParaRPr>
          </a:p>
          <a:p>
            <a:pPr defTabSz="816388"/>
            <a:r>
              <a:rPr lang="en-GB" sz="1600">
                <a:solidFill>
                  <a:srgbClr val="000000"/>
                </a:solidFill>
                <a:latin typeface="Arial"/>
              </a:rPr>
              <a:t>In Mexico, rapid post-disaster recovery </a:t>
            </a:r>
            <a:r>
              <a:rPr lang="en-GB" sz="1600" b="1">
                <a:solidFill>
                  <a:srgbClr val="000000"/>
                </a:solidFill>
                <a:latin typeface="Arial"/>
              </a:rPr>
              <a:t>increased size of local economy by 2-4 per cent.</a:t>
            </a:r>
          </a:p>
        </p:txBody>
      </p:sp>
      <p:grpSp>
        <p:nvGrpSpPr>
          <p:cNvPr id="36" name="Group 35">
            <a:extLst>
              <a:ext uri="{FF2B5EF4-FFF2-40B4-BE49-F238E27FC236}">
                <a16:creationId xmlns:a16="http://schemas.microsoft.com/office/drawing/2014/main" id="{268CA7D9-6E28-4C5A-A0A9-27C253344994}"/>
              </a:ext>
            </a:extLst>
          </p:cNvPr>
          <p:cNvGrpSpPr/>
          <p:nvPr/>
        </p:nvGrpSpPr>
        <p:grpSpPr>
          <a:xfrm>
            <a:off x="8287926" y="1809751"/>
            <a:ext cx="3334801" cy="3988218"/>
            <a:chOff x="7739599" y="1974520"/>
            <a:chExt cx="2235407" cy="3535155"/>
          </a:xfrm>
          <a:solidFill>
            <a:schemeClr val="accent2">
              <a:lumMod val="20000"/>
              <a:lumOff val="80000"/>
            </a:schemeClr>
          </a:solidFill>
        </p:grpSpPr>
        <p:sp>
          <p:nvSpPr>
            <p:cNvPr id="37" name="Rectangle 36">
              <a:extLst>
                <a:ext uri="{FF2B5EF4-FFF2-40B4-BE49-F238E27FC236}">
                  <a16:creationId xmlns:a16="http://schemas.microsoft.com/office/drawing/2014/main" id="{081C61C8-22D3-4F24-A73D-996A5EAEE3CA}"/>
                </a:ext>
              </a:extLst>
            </p:cNvPr>
            <p:cNvSpPr/>
            <p:nvPr/>
          </p:nvSpPr>
          <p:spPr bwMode="auto">
            <a:xfrm>
              <a:off x="7739599" y="1974520"/>
              <a:ext cx="2235407" cy="3535155"/>
            </a:xfrm>
            <a:prstGeom prst="rect">
              <a:avLst/>
            </a:prstGeom>
            <a:grp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a:solidFill>
                  <a:srgbClr val="000000"/>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1832D366-8F86-4133-AD30-30954CA249A9}"/>
                </a:ext>
              </a:extLst>
            </p:cNvPr>
            <p:cNvSpPr txBox="1"/>
            <p:nvPr/>
          </p:nvSpPr>
          <p:spPr>
            <a:xfrm>
              <a:off x="8342970" y="2074079"/>
              <a:ext cx="1364746" cy="400110"/>
            </a:xfrm>
            <a:prstGeom prst="rect">
              <a:avLst/>
            </a:prstGeom>
            <a:grpFill/>
          </p:spPr>
          <p:txBody>
            <a:bodyPr wrap="square" rtlCol="0">
              <a:spAutoFit/>
            </a:bodyPr>
            <a:lstStyle/>
            <a:p>
              <a:pPr defTabSz="816388"/>
              <a:r>
                <a:rPr lang="en-GB" sz="2000" b="1">
                  <a:solidFill>
                    <a:srgbClr val="000000"/>
                  </a:solidFill>
                  <a:latin typeface="Arial"/>
                </a:rPr>
                <a:t>Cost savings</a:t>
              </a:r>
            </a:p>
          </p:txBody>
        </p:sp>
        <p:sp>
          <p:nvSpPr>
            <p:cNvPr id="39" name="TextBox 38">
              <a:extLst>
                <a:ext uri="{FF2B5EF4-FFF2-40B4-BE49-F238E27FC236}">
                  <a16:creationId xmlns:a16="http://schemas.microsoft.com/office/drawing/2014/main" id="{4616B3B4-E66B-40DF-BE44-BE38411A9158}"/>
                </a:ext>
              </a:extLst>
            </p:cNvPr>
            <p:cNvSpPr txBox="1"/>
            <p:nvPr/>
          </p:nvSpPr>
          <p:spPr>
            <a:xfrm>
              <a:off x="7810138" y="2490511"/>
              <a:ext cx="2094328" cy="2482599"/>
            </a:xfrm>
            <a:prstGeom prst="rect">
              <a:avLst/>
            </a:prstGeom>
            <a:grpFill/>
          </p:spPr>
          <p:txBody>
            <a:bodyPr wrap="square" rtlCol="0">
              <a:spAutoFit/>
            </a:bodyPr>
            <a:lstStyle/>
            <a:p>
              <a:pPr defTabSz="816388"/>
              <a:r>
                <a:rPr lang="en-GB" sz="1600" b="1">
                  <a:solidFill>
                    <a:srgbClr val="000000"/>
                  </a:solidFill>
                  <a:latin typeface="Arial"/>
                </a:rPr>
                <a:t>Certainty and speed of funding allows more effective planning</a:t>
              </a:r>
              <a:r>
                <a:rPr lang="en-GB" sz="1600">
                  <a:solidFill>
                    <a:srgbClr val="000000"/>
                  </a:solidFill>
                  <a:latin typeface="Arial"/>
                </a:rPr>
                <a:t>, which increases the effectiveness and reduces the cost of the post-disaster response</a:t>
              </a:r>
            </a:p>
            <a:p>
              <a:pPr defTabSz="816388"/>
              <a:endParaRPr lang="en-GB" sz="1600">
                <a:solidFill>
                  <a:srgbClr val="000000"/>
                </a:solidFill>
                <a:latin typeface="Arial"/>
              </a:endParaRPr>
            </a:p>
            <a:p>
              <a:pPr defTabSz="816388"/>
              <a:r>
                <a:rPr lang="en-GB" sz="1600">
                  <a:solidFill>
                    <a:srgbClr val="000000"/>
                  </a:solidFill>
                  <a:latin typeface="Arial"/>
                </a:rPr>
                <a:t>Studies suggest that </a:t>
              </a:r>
              <a:r>
                <a:rPr lang="en-GB" sz="1600" b="1">
                  <a:solidFill>
                    <a:srgbClr val="000000"/>
                  </a:solidFill>
                  <a:latin typeface="Arial"/>
                </a:rPr>
                <a:t>delays in funding can increase long-term post-disaster costs by between 100% and 400%.</a:t>
              </a:r>
            </a:p>
          </p:txBody>
        </p:sp>
      </p:grpSp>
      <p:grpSp>
        <p:nvGrpSpPr>
          <p:cNvPr id="40" name="Group 39">
            <a:extLst>
              <a:ext uri="{FF2B5EF4-FFF2-40B4-BE49-F238E27FC236}">
                <a16:creationId xmlns:a16="http://schemas.microsoft.com/office/drawing/2014/main" id="{79C77B87-F7CC-4595-8A5F-B849E74FC6B2}"/>
              </a:ext>
            </a:extLst>
          </p:cNvPr>
          <p:cNvGrpSpPr/>
          <p:nvPr/>
        </p:nvGrpSpPr>
        <p:grpSpPr>
          <a:xfrm>
            <a:off x="7877428" y="1441165"/>
            <a:ext cx="820999" cy="820064"/>
            <a:chOff x="7355319" y="1739608"/>
            <a:chExt cx="820999" cy="820064"/>
          </a:xfrm>
        </p:grpSpPr>
        <p:sp>
          <p:nvSpPr>
            <p:cNvPr id="41" name="Oval 40">
              <a:extLst>
                <a:ext uri="{FF2B5EF4-FFF2-40B4-BE49-F238E27FC236}">
                  <a16:creationId xmlns:a16="http://schemas.microsoft.com/office/drawing/2014/main" id="{555E7A8E-151C-4B88-9B8B-3A1F8B16D5C3}"/>
                </a:ext>
              </a:extLst>
            </p:cNvPr>
            <p:cNvSpPr/>
            <p:nvPr/>
          </p:nvSpPr>
          <p:spPr bwMode="auto">
            <a:xfrm>
              <a:off x="7355319" y="1742548"/>
              <a:ext cx="820999" cy="817124"/>
            </a:xfrm>
            <a:prstGeom prst="ellipse">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dirty="0">
                <a:solidFill>
                  <a:srgbClr val="000000"/>
                </a:solidFill>
                <a:latin typeface="Calibri" panose="020F0502020204030204" pitchFamily="34" charset="0"/>
                <a:cs typeface="Calibri" panose="020F0502020204030204" pitchFamily="34" charset="0"/>
              </a:endParaRPr>
            </a:p>
          </p:txBody>
        </p:sp>
        <p:pic>
          <p:nvPicPr>
            <p:cNvPr id="42" name="Picture 41">
              <a:extLst>
                <a:ext uri="{FF2B5EF4-FFF2-40B4-BE49-F238E27FC236}">
                  <a16:creationId xmlns:a16="http://schemas.microsoft.com/office/drawing/2014/main" id="{F9B8EB19-3B31-424C-9411-F4E77612CC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8084" y="1739608"/>
              <a:ext cx="645446" cy="737588"/>
            </a:xfrm>
            <a:prstGeom prst="rect">
              <a:avLst/>
            </a:prstGeom>
            <a:noFill/>
            <a:ln>
              <a:noFill/>
            </a:ln>
          </p:spPr>
        </p:pic>
      </p:grpSp>
    </p:spTree>
    <p:extLst>
      <p:ext uri="{BB962C8B-B14F-4D97-AF65-F5344CB8AC3E}">
        <p14:creationId xmlns:p14="http://schemas.microsoft.com/office/powerpoint/2010/main" val="262089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5B7FF7-943D-4F65-B663-AFBDD5062224}"/>
              </a:ext>
            </a:extLst>
          </p:cNvPr>
          <p:cNvSpPr>
            <a:spLocks noGrp="1"/>
          </p:cNvSpPr>
          <p:nvPr>
            <p:ph type="title"/>
          </p:nvPr>
        </p:nvSpPr>
        <p:spPr/>
        <p:txBody>
          <a:bodyPr/>
          <a:lstStyle/>
          <a:p>
            <a:r>
              <a:rPr lang="en-GB" dirty="0"/>
              <a:t>Part 2: </a:t>
            </a:r>
            <a:br>
              <a:rPr lang="en-GB" dirty="0"/>
            </a:br>
            <a:r>
              <a:rPr lang="en-GB" dirty="0"/>
              <a:t>Interactive Session</a:t>
            </a:r>
          </a:p>
        </p:txBody>
      </p:sp>
      <p:pic>
        <p:nvPicPr>
          <p:cNvPr id="10" name="Picture 10" descr="Global Earthquake Model Foundation | Italy">
            <a:extLst>
              <a:ext uri="{FF2B5EF4-FFF2-40B4-BE49-F238E27FC236}">
                <a16:creationId xmlns:a16="http://schemas.microsoft.com/office/drawing/2014/main" id="{B616E8B3-EB58-4B6B-B037-3D0E4330E0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91" t="11798" r="2395" b="15372"/>
          <a:stretch/>
        </p:blipFill>
        <p:spPr bwMode="auto">
          <a:xfrm>
            <a:off x="1734075" y="6163629"/>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E7113F5E-DDA9-4FDE-82E4-29638D6114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5" t="12007" r="5777" b="8550"/>
          <a:stretch/>
        </p:blipFill>
        <p:spPr bwMode="auto">
          <a:xfrm>
            <a:off x="3148627" y="6160970"/>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11368BBF-3E1A-4DBF-8F99-FC580D87B7F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39" r="3041"/>
          <a:stretch/>
        </p:blipFill>
        <p:spPr bwMode="auto">
          <a:xfrm>
            <a:off x="3936744" y="6152726"/>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1EED6EF1-FDA4-4412-A269-47AD81CF009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788" b="11781"/>
          <a:stretch/>
        </p:blipFill>
        <p:spPr bwMode="auto">
          <a:xfrm>
            <a:off x="5114023" y="6190808"/>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54E413F4-EC1C-4C99-A1CE-AC52754A24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05" t="30965" r="7294" b="37315"/>
          <a:stretch/>
        </p:blipFill>
        <p:spPr bwMode="auto">
          <a:xfrm>
            <a:off x="5902142" y="6142997"/>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042CE01-7A61-47A0-849F-CF992CB6033A}"/>
              </a:ext>
            </a:extLst>
          </p:cNvPr>
          <p:cNvPicPr>
            <a:picLocks noChangeAspect="1"/>
          </p:cNvPicPr>
          <p:nvPr/>
        </p:nvPicPr>
        <p:blipFill>
          <a:blip r:embed="rId7"/>
          <a:stretch>
            <a:fillRect/>
          </a:stretch>
        </p:blipFill>
        <p:spPr>
          <a:xfrm>
            <a:off x="7615251" y="6170673"/>
            <a:ext cx="1444456" cy="491490"/>
          </a:xfrm>
          <a:prstGeom prst="rect">
            <a:avLst/>
          </a:prstGeom>
        </p:spPr>
      </p:pic>
      <p:pic>
        <p:nvPicPr>
          <p:cNvPr id="19" name="Picture 18" descr="Logo&#10;&#10;Description automatically generated">
            <a:extLst>
              <a:ext uri="{FF2B5EF4-FFF2-40B4-BE49-F238E27FC236}">
                <a16:creationId xmlns:a16="http://schemas.microsoft.com/office/drawing/2014/main" id="{EA29B050-1592-4D7A-9778-21CC291FA7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7819" y="6142998"/>
            <a:ext cx="1146689" cy="456927"/>
          </a:xfrm>
          <a:prstGeom prst="rect">
            <a:avLst/>
          </a:prstGeom>
        </p:spPr>
      </p:pic>
      <p:pic>
        <p:nvPicPr>
          <p:cNvPr id="17" name="Picture 4" descr="Asian Development Bank - Wikipedia">
            <a:extLst>
              <a:ext uri="{FF2B5EF4-FFF2-40B4-BE49-F238E27FC236}">
                <a16:creationId xmlns:a16="http://schemas.microsoft.com/office/drawing/2014/main" id="{77A28BD6-5FD3-4DAE-81A6-CE4C62B020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94508" y="1957736"/>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Logo, company name&#10;&#10;Description automatically generated">
            <a:extLst>
              <a:ext uri="{FF2B5EF4-FFF2-40B4-BE49-F238E27FC236}">
                <a16:creationId xmlns:a16="http://schemas.microsoft.com/office/drawing/2014/main" id="{5C6B918E-FF12-4814-945E-C1D5E9EC2A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11372" y="1957735"/>
            <a:ext cx="1058472" cy="1058472"/>
          </a:xfrm>
          <a:prstGeom prst="rect">
            <a:avLst/>
          </a:prstGeom>
        </p:spPr>
      </p:pic>
    </p:spTree>
    <p:extLst>
      <p:ext uri="{BB962C8B-B14F-4D97-AF65-F5344CB8AC3E}">
        <p14:creationId xmlns:p14="http://schemas.microsoft.com/office/powerpoint/2010/main" val="635436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395D-09C2-45B0-87DC-7272854A0909}"/>
              </a:ext>
            </a:extLst>
          </p:cNvPr>
          <p:cNvSpPr>
            <a:spLocks noGrp="1"/>
          </p:cNvSpPr>
          <p:nvPr>
            <p:ph type="title"/>
          </p:nvPr>
        </p:nvSpPr>
        <p:spPr/>
        <p:txBody>
          <a:bodyPr/>
          <a:lstStyle/>
          <a:p>
            <a:r>
              <a:rPr lang="en-GB" dirty="0"/>
              <a:t>Part 2: Current Position</a:t>
            </a:r>
          </a:p>
        </p:txBody>
      </p:sp>
      <p:sp>
        <p:nvSpPr>
          <p:cNvPr id="4" name="Content Placeholder 3">
            <a:extLst>
              <a:ext uri="{FF2B5EF4-FFF2-40B4-BE49-F238E27FC236}">
                <a16:creationId xmlns:a16="http://schemas.microsoft.com/office/drawing/2014/main" id="{F99397B5-1DD9-4909-9E2A-F0278E3E6F39}"/>
              </a:ext>
            </a:extLst>
          </p:cNvPr>
          <p:cNvSpPr>
            <a:spLocks noGrp="1"/>
          </p:cNvSpPr>
          <p:nvPr>
            <p:ph idx="1"/>
          </p:nvPr>
        </p:nvSpPr>
        <p:spPr/>
        <p:txBody>
          <a:bodyPr/>
          <a:lstStyle/>
          <a:p>
            <a:endParaRPr lang="en-GB" dirty="0"/>
          </a:p>
          <a:p>
            <a:r>
              <a:rPr lang="en-GB" b="0" dirty="0"/>
              <a:t>Does your country have a DRF strategy? What does it look like? </a:t>
            </a:r>
          </a:p>
          <a:p>
            <a:endParaRPr lang="en-GB" b="0" dirty="0"/>
          </a:p>
          <a:p>
            <a:r>
              <a:rPr lang="en-GB" b="0" dirty="0"/>
              <a:t>Which DRF approach(es) are currently used by your country? </a:t>
            </a:r>
          </a:p>
          <a:p>
            <a:endParaRPr lang="en-GB" b="0" dirty="0"/>
          </a:p>
          <a:p>
            <a:r>
              <a:rPr lang="en-GB" b="0" dirty="0"/>
              <a:t>Which DRF approach(es) are being considered by your country? </a:t>
            </a:r>
          </a:p>
          <a:p>
            <a:endParaRPr lang="en-GB" b="0" dirty="0"/>
          </a:p>
          <a:p>
            <a:r>
              <a:rPr lang="en-GB" b="0" dirty="0"/>
              <a:t>Are there any DRF approach(es) your country would not consider? Why? </a:t>
            </a:r>
          </a:p>
          <a:p>
            <a:endParaRPr lang="en-GB" b="0" dirty="0"/>
          </a:p>
          <a:p>
            <a:r>
              <a:rPr lang="en-GB" b="0" dirty="0"/>
              <a:t>Are there any DRF approach(es) mentioned that you would like to hear more about?</a:t>
            </a:r>
            <a:endParaRPr lang="en-GB" dirty="0"/>
          </a:p>
        </p:txBody>
      </p:sp>
      <p:sp>
        <p:nvSpPr>
          <p:cNvPr id="5" name="Slide Number Placeholder 4">
            <a:extLst>
              <a:ext uri="{FF2B5EF4-FFF2-40B4-BE49-F238E27FC236}">
                <a16:creationId xmlns:a16="http://schemas.microsoft.com/office/drawing/2014/main" id="{45780C2D-B273-4A8E-B99E-B9672D53A5E8}"/>
              </a:ext>
            </a:extLst>
          </p:cNvPr>
          <p:cNvSpPr>
            <a:spLocks noGrp="1"/>
          </p:cNvSpPr>
          <p:nvPr>
            <p:ph type="sldNum" sz="quarter" idx="4"/>
          </p:nvPr>
        </p:nvSpPr>
        <p:spPr/>
        <p:txBody>
          <a:bodyPr/>
          <a:lstStyle/>
          <a:p>
            <a:fld id="{2083E393-C0BF-4ED8-8545-7E4C90AFF831}" type="slidenum">
              <a:rPr lang="en-US" smtClean="0"/>
              <a:pPr/>
              <a:t>8</a:t>
            </a:fld>
            <a:endParaRPr lang="en-US"/>
          </a:p>
        </p:txBody>
      </p:sp>
    </p:spTree>
    <p:extLst>
      <p:ext uri="{BB962C8B-B14F-4D97-AF65-F5344CB8AC3E}">
        <p14:creationId xmlns:p14="http://schemas.microsoft.com/office/powerpoint/2010/main" val="3283185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395D-09C2-45B0-87DC-7272854A0909}"/>
              </a:ext>
            </a:extLst>
          </p:cNvPr>
          <p:cNvSpPr>
            <a:spLocks noGrp="1"/>
          </p:cNvSpPr>
          <p:nvPr>
            <p:ph type="title"/>
          </p:nvPr>
        </p:nvSpPr>
        <p:spPr/>
        <p:txBody>
          <a:bodyPr/>
          <a:lstStyle/>
          <a:p>
            <a:r>
              <a:rPr lang="en-GB" dirty="0"/>
              <a:t>Part 2: DRF Needs</a:t>
            </a:r>
          </a:p>
        </p:txBody>
      </p:sp>
      <p:sp>
        <p:nvSpPr>
          <p:cNvPr id="4" name="Content Placeholder 3">
            <a:extLst>
              <a:ext uri="{FF2B5EF4-FFF2-40B4-BE49-F238E27FC236}">
                <a16:creationId xmlns:a16="http://schemas.microsoft.com/office/drawing/2014/main" id="{F99397B5-1DD9-4909-9E2A-F0278E3E6F39}"/>
              </a:ext>
            </a:extLst>
          </p:cNvPr>
          <p:cNvSpPr>
            <a:spLocks noGrp="1"/>
          </p:cNvSpPr>
          <p:nvPr>
            <p:ph idx="1"/>
          </p:nvPr>
        </p:nvSpPr>
        <p:spPr/>
        <p:txBody>
          <a:bodyPr/>
          <a:lstStyle/>
          <a:p>
            <a:endParaRPr lang="en-GB" dirty="0"/>
          </a:p>
          <a:p>
            <a:r>
              <a:rPr lang="en-GB" b="0" dirty="0"/>
              <a:t>What do you see as the main DRF needs for your country?</a:t>
            </a:r>
          </a:p>
          <a:p>
            <a:pPr lvl="2">
              <a:spcBef>
                <a:spcPts val="1200"/>
              </a:spcBef>
              <a:spcAft>
                <a:spcPts val="1200"/>
              </a:spcAft>
            </a:pPr>
            <a:r>
              <a:rPr lang="en-GB" sz="1800" dirty="0"/>
              <a:t>Funding emergency response needs immediately after an event</a:t>
            </a:r>
          </a:p>
          <a:p>
            <a:pPr lvl="2">
              <a:spcBef>
                <a:spcPts val="1200"/>
              </a:spcBef>
              <a:spcAft>
                <a:spcPts val="1200"/>
              </a:spcAft>
            </a:pPr>
            <a:r>
              <a:rPr lang="en-GB" sz="1800" dirty="0"/>
              <a:t>Funding medium term recovery and/or longer term reconstruction</a:t>
            </a:r>
          </a:p>
          <a:p>
            <a:pPr lvl="2">
              <a:spcBef>
                <a:spcPts val="1200"/>
              </a:spcBef>
              <a:spcAft>
                <a:spcPts val="1200"/>
              </a:spcAft>
            </a:pPr>
            <a:r>
              <a:rPr lang="en-GB" sz="1800" dirty="0"/>
              <a:t>Protecting public property and/or critical infrastructure</a:t>
            </a:r>
          </a:p>
          <a:p>
            <a:pPr lvl="2">
              <a:spcBef>
                <a:spcPts val="1200"/>
              </a:spcBef>
              <a:spcAft>
                <a:spcPts val="1200"/>
              </a:spcAft>
            </a:pPr>
            <a:r>
              <a:rPr lang="en-GB" sz="1800" dirty="0"/>
              <a:t>Covering additional public financing needs after an event: for example, increased welfare payments, lower tax income</a:t>
            </a:r>
          </a:p>
          <a:p>
            <a:pPr lvl="2">
              <a:spcBef>
                <a:spcPts val="1200"/>
              </a:spcBef>
              <a:spcAft>
                <a:spcPts val="1200"/>
              </a:spcAft>
            </a:pPr>
            <a:r>
              <a:rPr lang="en-GB" sz="1800" dirty="0"/>
              <a:t>Protection of particular sectors: for example agriculture, tourism, small and medium enterprises</a:t>
            </a:r>
          </a:p>
          <a:p>
            <a:endParaRPr lang="en-GB" b="0" dirty="0"/>
          </a:p>
          <a:p>
            <a:endParaRPr lang="en-GB" b="0" dirty="0"/>
          </a:p>
        </p:txBody>
      </p:sp>
      <p:sp>
        <p:nvSpPr>
          <p:cNvPr id="5" name="Slide Number Placeholder 4">
            <a:extLst>
              <a:ext uri="{FF2B5EF4-FFF2-40B4-BE49-F238E27FC236}">
                <a16:creationId xmlns:a16="http://schemas.microsoft.com/office/drawing/2014/main" id="{45780C2D-B273-4A8E-B99E-B9672D53A5E8}"/>
              </a:ext>
            </a:extLst>
          </p:cNvPr>
          <p:cNvSpPr>
            <a:spLocks noGrp="1"/>
          </p:cNvSpPr>
          <p:nvPr>
            <p:ph type="sldNum" sz="quarter" idx="4"/>
          </p:nvPr>
        </p:nvSpPr>
        <p:spPr/>
        <p:txBody>
          <a:bodyPr/>
          <a:lstStyle/>
          <a:p>
            <a:fld id="{2083E393-C0BF-4ED8-8545-7E4C90AFF831}" type="slidenum">
              <a:rPr lang="en-US" smtClean="0"/>
              <a:pPr/>
              <a:t>9</a:t>
            </a:fld>
            <a:endParaRPr lang="en-US"/>
          </a:p>
        </p:txBody>
      </p:sp>
    </p:spTree>
    <p:extLst>
      <p:ext uri="{BB962C8B-B14F-4D97-AF65-F5344CB8AC3E}">
        <p14:creationId xmlns:p14="http://schemas.microsoft.com/office/powerpoint/2010/main" val="21161245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702011-021B-4ED8-8B95-25B637B9A1F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7BDDD36-C860-43BD-A381-027F8FE093C4}">
  <ds:schemaRefs>
    <ds:schemaRef ds:uri="http://schemas.microsoft.com/sharepoint/v3/contenttype/forms"/>
  </ds:schemaRefs>
</ds:datastoreItem>
</file>

<file path=customXml/itemProps3.xml><?xml version="1.0" encoding="utf-8"?>
<ds:datastoreItem xmlns:ds="http://schemas.openxmlformats.org/officeDocument/2006/customXml" ds:itemID="{047477D1-C383-4798-BD11-42599FC3D9E6}">
  <ds:schemaRefs>
    <ds:schemaRef ds:uri="ea74eb43-1038-4b3a-ada2-9ad93252435c"/>
    <ds:schemaRef ds:uri="f36d8b79-05ee-4091-ab2d-77e9bc8c3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1687</TotalTime>
  <Words>1455</Words>
  <Application>Microsoft Office PowerPoint</Application>
  <PresentationFormat>Widescreen</PresentationFormat>
  <Paragraphs>160</Paragraphs>
  <Slides>14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Wingdings</vt:lpstr>
      <vt:lpstr>WTW</vt:lpstr>
      <vt:lpstr>1_WTW</vt:lpstr>
      <vt:lpstr>Developing a Disaster Risk Transfer Facility in the Central Asia Regional Economic Cooperation Region </vt:lpstr>
      <vt:lpstr>Part 1:  Disaster Risk Financing Overview</vt:lpstr>
      <vt:lpstr>Early, Effective Emergency Response is Vital</vt:lpstr>
      <vt:lpstr>Disaster Risk Management – Quantification and Risk Layering</vt:lpstr>
      <vt:lpstr>Disaster Risk Financing</vt:lpstr>
      <vt:lpstr>Emergency Response Insurance</vt:lpstr>
      <vt:lpstr>Part 2:  Interactive Session</vt:lpstr>
      <vt:lpstr>Part 2: Current Position</vt:lpstr>
      <vt:lpstr>Part 2: DRF Needs</vt:lpstr>
      <vt:lpstr>Part 2: Regional Facility</vt:lpstr>
      <vt:lpstr>Part 2: Country Context</vt:lpstr>
      <vt:lpstr>Part 3 – Conclusions</vt:lpstr>
      <vt:lpstr>The Disaster Risk Management Interface (DRMI)</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Baskerville-Muscutt, Kez (London)</cp:lastModifiedBy>
  <cp:revision>10</cp:revision>
  <dcterms:created xsi:type="dcterms:W3CDTF">2020-08-04T16:42:47Z</dcterms:created>
  <dcterms:modified xsi:type="dcterms:W3CDTF">2022-11-29T13:35:55Z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d347b247-e90e-43a3-9d7b-004f14ae6873_Enabled">
    <vt:lpwstr>true</vt:lpwstr>
  </property>
  <property fmtid="{D5CDD505-2E9C-101B-9397-08002B2CF9AE}" pid="4" name="MSIP_Label_d347b247-e90e-43a3-9d7b-004f14ae6873_SetDate">
    <vt:lpwstr>2021-09-09T09:17:32Z</vt:lpwstr>
  </property>
  <property fmtid="{D5CDD505-2E9C-101B-9397-08002B2CF9AE}" pid="5" name="MSIP_Label_d347b247-e90e-43a3-9d7b-004f14ae6873_Method">
    <vt:lpwstr>Standard</vt:lpwstr>
  </property>
  <property fmtid="{D5CDD505-2E9C-101B-9397-08002B2CF9AE}" pid="6" name="MSIP_Label_d347b247-e90e-43a3-9d7b-004f14ae6873_Name">
    <vt:lpwstr>d347b247-e90e-43a3-9d7b-004f14ae6873</vt:lpwstr>
  </property>
  <property fmtid="{D5CDD505-2E9C-101B-9397-08002B2CF9AE}" pid="7" name="MSIP_Label_d347b247-e90e-43a3-9d7b-004f14ae6873_SiteId">
    <vt:lpwstr>76e3921f-489b-4b7e-9547-9ea297add9b5</vt:lpwstr>
  </property>
  <property fmtid="{D5CDD505-2E9C-101B-9397-08002B2CF9AE}" pid="8" name="MSIP_Label_d347b247-e90e-43a3-9d7b-004f14ae6873_ActionId">
    <vt:lpwstr>6882d427-935e-4bb0-b23b-b8f89faf5375</vt:lpwstr>
  </property>
  <property fmtid="{D5CDD505-2E9C-101B-9397-08002B2CF9AE}" pid="9" name="MSIP_Label_d347b247-e90e-43a3-9d7b-004f14ae6873_ContentBits">
    <vt:lpwstr>0</vt:lpwstr>
  </property>
  <property fmtid="{D5CDD505-2E9C-101B-9397-08002B2CF9AE}" pid="10" name="MSIP_Label_817d4574-7375-4d17-b29c-6e4c6df0fcb0_Enabled">
    <vt:lpwstr>true</vt:lpwstr>
  </property>
  <property fmtid="{D5CDD505-2E9C-101B-9397-08002B2CF9AE}" pid="11" name="MSIP_Label_817d4574-7375-4d17-b29c-6e4c6df0fcb0_SetDate">
    <vt:lpwstr>2021-09-21T11:31:38Z</vt:lpwstr>
  </property>
  <property fmtid="{D5CDD505-2E9C-101B-9397-08002B2CF9AE}" pid="12" name="MSIP_Label_817d4574-7375-4d17-b29c-6e4c6df0fcb0_Method">
    <vt:lpwstr>Standard</vt:lpwstr>
  </property>
  <property fmtid="{D5CDD505-2E9C-101B-9397-08002B2CF9AE}" pid="13" name="MSIP_Label_817d4574-7375-4d17-b29c-6e4c6df0fcb0_Name">
    <vt:lpwstr>ADB Internal</vt:lpwstr>
  </property>
  <property fmtid="{D5CDD505-2E9C-101B-9397-08002B2CF9AE}" pid="14" name="MSIP_Label_817d4574-7375-4d17-b29c-6e4c6df0fcb0_SiteId">
    <vt:lpwstr>9495d6bb-41c2-4c58-848f-92e52cf3d640</vt:lpwstr>
  </property>
  <property fmtid="{D5CDD505-2E9C-101B-9397-08002B2CF9AE}" pid="15" name="MSIP_Label_817d4574-7375-4d17-b29c-6e4c6df0fcb0_ActionId">
    <vt:lpwstr>f53f6653-6bac-41d5-904b-3863164c5afe</vt:lpwstr>
  </property>
  <property fmtid="{D5CDD505-2E9C-101B-9397-08002B2CF9AE}" pid="16" name="MSIP_Label_817d4574-7375-4d17-b29c-6e4c6df0fcb0_ContentBits">
    <vt:lpwstr>2</vt:lpwstr>
  </property>
</Properties>
</file>