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0"/>
  </p:notesMasterIdLst>
  <p:handoutMasterIdLst>
    <p:handoutMasterId r:id="rId21"/>
  </p:handoutMasterIdLst>
  <p:sldIdLst>
    <p:sldId id="344" r:id="rId6"/>
    <p:sldId id="496" r:id="rId7"/>
    <p:sldId id="12217" r:id="rId8"/>
    <p:sldId id="12218" r:id="rId9"/>
    <p:sldId id="12219" r:id="rId10"/>
    <p:sldId id="12220" r:id="rId11"/>
    <p:sldId id="495" r:id="rId12"/>
    <p:sldId id="12212" r:id="rId13"/>
    <p:sldId id="12214" r:id="rId14"/>
    <p:sldId id="12215" r:id="rId15"/>
    <p:sldId id="12216" r:id="rId16"/>
    <p:sldId id="497" r:id="rId17"/>
    <p:sldId id="12221" r:id="rId18"/>
    <p:sldId id="493" r:id="rId19"/>
  </p:sldIdLst>
  <p:sldSz cx="9144000" cy="6858000" type="screen4x3"/>
  <p:notesSz cx="6985000" cy="92837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0" clrIdx="0">
    <p:extLst>
      <p:ext uri="{19B8F6BF-5375-455C-9EA6-DF929625EA0E}">
        <p15:presenceInfo xmlns:p15="http://schemas.microsoft.com/office/powerpoint/2012/main" userId="S::cgarciaperez@adb.org::9c97a273-694c-487f-bc77-cb7dfef6b93d" providerId="AD"/>
      </p:ext>
    </p:extLst>
  </p:cmAuthor>
  <p:cmAuthor id="2" name="Calam, Stuart" initials="CS" lastIdx="0"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A3A33F"/>
    <a:srgbClr val="8352DC"/>
    <a:srgbClr val="1FF5EB"/>
    <a:srgbClr val="808000"/>
    <a:srgbClr val="D8D7DF"/>
    <a:srgbClr val="E0AFEB"/>
    <a:srgbClr val="003300"/>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58" autoAdjust="0"/>
    <p:restoredTop sz="94660"/>
  </p:normalViewPr>
  <p:slideViewPr>
    <p:cSldViewPr snapToGrid="0">
      <p:cViewPr varScale="1">
        <p:scale>
          <a:sx n="86" d="100"/>
          <a:sy n="86" d="100"/>
        </p:scale>
        <p:origin x="1464" y="45"/>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79" d="100"/>
          <a:sy n="79" d="100"/>
        </p:scale>
        <p:origin x="327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11/28/2022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t>11/28/2022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4" name="Picture 13"/>
          <p:cNvPicPr>
            <a:picLocks noChangeAspect="1"/>
          </p:cNvPicPr>
          <p:nvPr userDrawn="1"/>
        </p:nvPicPr>
        <p:blipFill>
          <a:blip r:embed="rId3"/>
          <a:stretch>
            <a:fillRect/>
          </a:stretch>
        </p:blipFill>
        <p:spPr>
          <a:xfrm>
            <a:off x="180699" y="5930896"/>
            <a:ext cx="3022600"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36395"/>
      </p:ext>
    </p:extLst>
  </p:cSld>
  <p:clrMapOvr>
    <a:masterClrMapping/>
  </p:clrMapOvr>
  <p:transition/>
  <p:hf hdr="0" dt="0"/>
  <p:extLst>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731071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173" y="6300577"/>
            <a:ext cx="1277405" cy="509014"/>
          </a:xfrm>
          <a:prstGeom prst="rect">
            <a:avLst/>
          </a:prstGeom>
        </p:spPr>
      </p:pic>
    </p:spTree>
    <p:extLst>
      <p:ext uri="{BB962C8B-B14F-4D97-AF65-F5344CB8AC3E}">
        <p14:creationId xmlns:p14="http://schemas.microsoft.com/office/powerpoint/2010/main" val="3998211525"/>
      </p:ext>
    </p:extLst>
  </p:cSld>
  <p:clrMapOvr>
    <a:masterClrMapping/>
  </p:clrMapOvr>
  <p:transition/>
  <p:hf hdr="0" dt="0"/>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a:stretch>
            <a:fillRect/>
          </a:stretch>
        </p:blipFill>
        <p:spPr>
          <a:xfrm>
            <a:off x="5877560" y="6273358"/>
            <a:ext cx="3022600" cy="584200"/>
          </a:xfrm>
          <a:prstGeom prst="rect">
            <a:avLst/>
          </a:prstGeom>
        </p:spPr>
      </p:pic>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transition/>
  <p:hf hdr="0" dt="0"/>
  <p:extLst>
    <p:ext uri="{DCECCB84-F9BA-43D5-87BE-67443E8EF086}">
      <p15:sldGuideLst xmlns:p15="http://schemas.microsoft.com/office/powerpoint/2012/main">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9938" y="1673524"/>
            <a:ext cx="8550168"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5962261"/>
            <a:ext cx="9144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2354453"/>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802093"/>
            <a:ext cx="4636008"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transition/>
  <p:extLst>
    <p:ext uri="{DCECCB84-F9BA-43D5-87BE-67443E8EF086}">
      <p15:sldGuideLst xmlns:p15="http://schemas.microsoft.com/office/powerpoint/2012/main">
        <p15:guide id="1" orient="horz" pos="4104">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14571443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4646075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1091682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946514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8311466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1002207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2082299848"/>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3301743665"/>
      </p:ext>
    </p:extLst>
  </p:cSld>
  <p:clrMapOvr>
    <a:masterClrMapping/>
  </p:clrMapOvr>
  <p:transition/>
  <p:hf hdr="0" dt="0"/>
  <p:extLst>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08584" y="250388"/>
            <a:ext cx="716374"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013" y="250255"/>
            <a:ext cx="716374"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extLst>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882"/>
            <a:ext cx="5565396" cy="612648"/>
          </a:xfrm>
        </p:spPr>
        <p:txBody>
          <a:bodyPr>
            <a:noAutofit/>
          </a:bodyPr>
          <a:lstStyle/>
          <a:p>
            <a:pPr rtl="0"/>
            <a:r>
              <a:rPr lang="zh-Hans" sz="1800" b="0" i="0" u="none" strike="noStrike" dirty="0">
                <a:solidFill>
                  <a:srgbClr val="404040"/>
                </a:solidFill>
                <a:highlight>
                  <a:srgbClr val="000000">
                    <a:alpha val="0"/>
                  </a:srgbClr>
                </a:highlight>
                <a:latin typeface="Simsun"/>
                <a:ea typeface="Simsun"/>
              </a:rPr>
              <a:t>制定</a:t>
            </a:r>
            <a:r>
              <a:rPr lang="zh-CN" altLang="en-US" sz="1800" b="0" dirty="0">
                <a:solidFill>
                  <a:srgbClr val="404040"/>
                </a:solidFill>
                <a:highlight>
                  <a:srgbClr val="000000">
                    <a:alpha val="0"/>
                  </a:srgbClr>
                </a:highlight>
                <a:latin typeface="Simsun"/>
                <a:ea typeface="Simsun"/>
              </a:rPr>
              <a:t>一个</a:t>
            </a:r>
            <a:r>
              <a:rPr lang="zh-Hans" sz="1800" b="0" i="0" u="none" strike="noStrike" dirty="0">
                <a:solidFill>
                  <a:srgbClr val="404040"/>
                </a:solidFill>
                <a:highlight>
                  <a:srgbClr val="000000">
                    <a:alpha val="0"/>
                  </a:srgbClr>
                </a:highlight>
                <a:latin typeface="Simsun"/>
                <a:ea typeface="Simsun"/>
              </a:rPr>
              <a:t>CAREC区域灾害风险转移机制</a:t>
            </a:r>
          </a:p>
        </p:txBody>
      </p:sp>
      <p:sp>
        <p:nvSpPr>
          <p:cNvPr id="8" name="Text Placeholder 7"/>
          <p:cNvSpPr>
            <a:spLocks noGrp="1"/>
          </p:cNvSpPr>
          <p:nvPr>
            <p:ph type="body" sz="quarter" idx="16"/>
          </p:nvPr>
        </p:nvSpPr>
        <p:spPr>
          <a:xfrm>
            <a:off x="457200" y="1952257"/>
            <a:ext cx="2011680" cy="271081"/>
          </a:xfrm>
        </p:spPr>
        <p:txBody>
          <a:bodyPr>
            <a:noAutofit/>
          </a:bodyPr>
          <a:lstStyle/>
          <a:p>
            <a:pPr rtl="0"/>
            <a:r>
              <a:rPr lang="zh-Hans" sz="1200" b="0" i="0" u="none" strike="noStrike">
                <a:highlight>
                  <a:srgbClr val="000000">
                    <a:alpha val="0"/>
                  </a:srgbClr>
                </a:highlight>
                <a:latin typeface="Simsun"/>
                <a:ea typeface="Simsun"/>
              </a:rPr>
              <a:t>土耳其伊斯坦布尔</a:t>
            </a:r>
            <a:endParaRPr lang="en-GB"/>
          </a:p>
          <a:p>
            <a:pPr rtl="0"/>
            <a:r>
              <a:rPr lang="zh-Hans" sz="1200" b="0" i="0" u="none" strike="noStrike">
                <a:highlight>
                  <a:srgbClr val="000000">
                    <a:alpha val="0"/>
                  </a:srgbClr>
                </a:highlight>
                <a:latin typeface="Simsun"/>
                <a:ea typeface="Simsun"/>
              </a:rPr>
              <a:t>2022 年 11 月</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91" t="11798" r="2395" b="15372"/>
          <a:stretch>
            <a:fillRect/>
          </a:stretch>
        </p:blipFill>
        <p:spPr bwMode="auto">
          <a:xfrm>
            <a:off x="229530"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655" t="12007" r="5777" b="8550"/>
          <a:stretch>
            <a:fillRect/>
          </a:stretch>
        </p:blipFill>
        <p:spPr bwMode="auto">
          <a:xfrm>
            <a:off x="1644082"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4839" r="3041"/>
          <a:stretch>
            <a:fillRect/>
          </a:stretch>
        </p:blipFill>
        <p:spPr bwMode="auto">
          <a:xfrm>
            <a:off x="2432200" y="6308367"/>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4788" b="11781"/>
          <a:stretch>
            <a:fillRect/>
          </a:stretch>
        </p:blipFill>
        <p:spPr bwMode="auto">
          <a:xfrm>
            <a:off x="3609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005" t="30965" r="7294" b="37315"/>
          <a:stretch>
            <a:fillRect/>
          </a:stretch>
        </p:blipFill>
        <p:spPr bwMode="auto">
          <a:xfrm>
            <a:off x="4397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99747" y="1333554"/>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855"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384630" y="457200"/>
            <a:ext cx="5469621" cy="584775"/>
          </a:xfrm>
          <a:prstGeom prst="rect">
            <a:avLst/>
          </a:prstGeom>
          <a:noFill/>
        </p:spPr>
        <p:txBody>
          <a:bodyPr wrap="square" rtlCol="0">
            <a:noAutofit/>
          </a:bodyPr>
          <a:lstStyle/>
          <a:p>
            <a:pPr rtl="0"/>
            <a:r>
              <a:rPr lang="zh-Hans" sz="1600" b="1" i="0" u="none" strike="noStrike">
                <a:highlight>
                  <a:srgbClr val="000000">
                    <a:alpha val="0"/>
                  </a:srgbClr>
                </a:highlight>
                <a:latin typeface="Simsun"/>
                <a:ea typeface="Simsun"/>
              </a:rPr>
              <a:t>中亚区域经济合作机制灾害风险动员会议</a:t>
            </a:r>
            <a:endParaRPr lang="en-GB" sz="1600" b="1">
              <a:solidFill>
                <a:srgbClr val="FF0000"/>
              </a:solidFill>
            </a:endParaRPr>
          </a:p>
        </p:txBody>
      </p:sp>
      <p:pic>
        <p:nvPicPr>
          <p:cNvPr id="15" name="Picture 14">
            <a:extLst>
              <a:ext uri="{FF2B5EF4-FFF2-40B4-BE49-F238E27FC236}">
                <a16:creationId xmlns:a16="http://schemas.microsoft.com/office/drawing/2014/main" id="{488A22B2-310E-41DA-86FF-91FF2D8660C9}"/>
              </a:ext>
            </a:extLst>
          </p:cNvPr>
          <p:cNvPicPr>
            <a:picLocks noChangeAspect="1"/>
          </p:cNvPicPr>
          <p:nvPr/>
        </p:nvPicPr>
        <p:blipFill>
          <a:blip r:embed="rId12"/>
          <a:stretch>
            <a:fillRect/>
          </a:stretch>
        </p:blipFill>
        <p:spPr>
          <a:xfrm>
            <a:off x="6114077" y="6326315"/>
            <a:ext cx="1444456" cy="491490"/>
          </a:xfrm>
          <a:prstGeom prst="rect">
            <a:avLst/>
          </a:prstGeom>
        </p:spPr>
      </p:pic>
    </p:spTree>
    <p:custDataLst>
      <p:tags r:id="rId1"/>
    </p:custDataLst>
    <p:extLst>
      <p:ext uri="{BB962C8B-B14F-4D97-AF65-F5344CB8AC3E}">
        <p14:creationId xmlns:p14="http://schemas.microsoft.com/office/powerpoint/2010/main" val="17075019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95D-09C2-45B0-87DC-7272854A090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第二部分：区域设施</a:t>
            </a:r>
          </a:p>
        </p:txBody>
      </p:sp>
      <p:sp>
        <p:nvSpPr>
          <p:cNvPr id="4" name="Content Placeholder 3">
            <a:extLst>
              <a:ext uri="{FF2B5EF4-FFF2-40B4-BE49-F238E27FC236}">
                <a16:creationId xmlns:a16="http://schemas.microsoft.com/office/drawing/2014/main" id="{F99397B5-1DD9-4909-9E2A-F0278E3E6F39}"/>
              </a:ext>
            </a:extLst>
          </p:cNvPr>
          <p:cNvSpPr>
            <a:spLocks noGrp="1"/>
          </p:cNvSpPr>
          <p:nvPr>
            <p:ph idx="1"/>
          </p:nvPr>
        </p:nvSpPr>
        <p:spPr>
          <a:xfrm>
            <a:off x="457200" y="1234440"/>
            <a:ext cx="8229600" cy="4389120"/>
          </a:xfrm>
        </p:spPr>
        <p:txBody>
          <a:bodyPr>
            <a:noAutofit/>
          </a:bodyPr>
          <a:lstStyle/>
          <a:p>
            <a:endParaRPr lang="en-GB" dirty="0"/>
          </a:p>
          <a:p>
            <a:pPr rtl="0"/>
            <a:r>
              <a:rPr lang="zh-Hans" sz="1800" b="0" i="0" u="none" strike="noStrike" dirty="0">
                <a:highlight>
                  <a:srgbClr val="000000">
                    <a:alpha val="0"/>
                  </a:srgbClr>
                </a:highlight>
                <a:latin typeface="Simsun"/>
                <a:ea typeface="Simsun"/>
              </a:rPr>
              <a:t>您认为区域合作的主要好处是什么？</a:t>
            </a:r>
          </a:p>
          <a:p>
            <a:pPr lvl="2" rtl="0"/>
            <a:r>
              <a:rPr lang="zh-Hans" sz="1800" b="0" i="0" u="none" strike="noStrike" dirty="0">
                <a:highlight>
                  <a:srgbClr val="000000">
                    <a:alpha val="0"/>
                  </a:srgbClr>
                </a:highlight>
                <a:latin typeface="Simsun"/>
                <a:ea typeface="Simsun"/>
              </a:rPr>
              <a:t>分享知识/专长</a:t>
            </a:r>
          </a:p>
          <a:p>
            <a:pPr lvl="2" rtl="0"/>
            <a:r>
              <a:rPr lang="zh-Hans" sz="1800" b="0" i="0" u="none" strike="noStrike" dirty="0">
                <a:highlight>
                  <a:srgbClr val="000000">
                    <a:alpha val="0"/>
                  </a:srgbClr>
                </a:highlight>
                <a:latin typeface="Simsun"/>
                <a:ea typeface="Simsun"/>
              </a:rPr>
              <a:t>协调跨国界的救灾工作</a:t>
            </a:r>
          </a:p>
          <a:p>
            <a:pPr lvl="2" rtl="0"/>
            <a:r>
              <a:rPr lang="zh-Hans" sz="1800" b="0" i="0" u="none" strike="noStrike" dirty="0">
                <a:highlight>
                  <a:srgbClr val="000000">
                    <a:alpha val="0"/>
                  </a:srgbClr>
                </a:highlight>
                <a:latin typeface="Simsun"/>
                <a:ea typeface="Simsun"/>
              </a:rPr>
              <a:t>减少DRF的成本</a:t>
            </a:r>
          </a:p>
          <a:p>
            <a:endParaRPr lang="en-GB" b="0" dirty="0"/>
          </a:p>
          <a:p>
            <a:pPr rtl="0"/>
            <a:r>
              <a:rPr lang="zh-Hans" sz="1800" b="0" i="0" u="none" strike="noStrike" dirty="0">
                <a:highlight>
                  <a:srgbClr val="000000">
                    <a:alpha val="0"/>
                  </a:srgbClr>
                </a:highlight>
                <a:latin typeface="Simsun"/>
                <a:ea typeface="Simsun"/>
              </a:rPr>
              <a:t>你知道哪些现有设施？</a:t>
            </a:r>
          </a:p>
          <a:p>
            <a:pPr lvl="2" rtl="0"/>
            <a:r>
              <a:rPr lang="zh-Hans" sz="1800" b="0" i="0" u="none" strike="noStrike" dirty="0">
                <a:highlight>
                  <a:srgbClr val="000000">
                    <a:alpha val="0"/>
                  </a:srgbClr>
                </a:highlight>
                <a:latin typeface="Simsun"/>
                <a:ea typeface="Simsun"/>
              </a:rPr>
              <a:t>哪些你认为可以作为CAREC的模板？</a:t>
            </a:r>
          </a:p>
          <a:p>
            <a:pPr lvl="2" rtl="0"/>
            <a:r>
              <a:rPr lang="zh-Hans" sz="1800" b="0" i="0" u="none" strike="noStrike" dirty="0">
                <a:highlight>
                  <a:srgbClr val="000000">
                    <a:alpha val="0"/>
                  </a:srgbClr>
                </a:highlight>
                <a:latin typeface="Simsun"/>
                <a:ea typeface="Simsun"/>
              </a:rPr>
              <a:t>其他计划中是否有要素可以适用于CAREC？</a:t>
            </a:r>
          </a:p>
          <a:p>
            <a:pPr lvl="2" rtl="0"/>
            <a:r>
              <a:rPr lang="zh-Hans" sz="1800" b="0" i="0" u="none" strike="noStrike" dirty="0">
                <a:highlight>
                  <a:srgbClr val="000000">
                    <a:alpha val="0"/>
                  </a:srgbClr>
                </a:highlight>
                <a:latin typeface="Simsun"/>
                <a:ea typeface="Simsun"/>
              </a:rPr>
              <a:t>有什么CAREC项目必须考虑的特别问题吗？</a:t>
            </a:r>
          </a:p>
          <a:p>
            <a:pPr lvl="2"/>
            <a:endParaRPr lang="en-GB" sz="1800" b="0" dirty="0"/>
          </a:p>
          <a:p>
            <a:pPr rtl="0"/>
            <a:r>
              <a:rPr lang="zh-CN" altLang="en-US" b="0" dirty="0">
                <a:highlight>
                  <a:srgbClr val="000000">
                    <a:alpha val="0"/>
                  </a:srgbClr>
                </a:highlight>
                <a:latin typeface="Simsun"/>
                <a:ea typeface="Simsun"/>
              </a:rPr>
              <a:t>贵国</a:t>
            </a:r>
            <a:r>
              <a:rPr lang="zh-Hans" sz="1800" b="0" i="0" u="none" strike="noStrike" dirty="0">
                <a:highlight>
                  <a:srgbClr val="000000">
                    <a:alpha val="0"/>
                  </a:srgbClr>
                </a:highlight>
                <a:latin typeface="Simsun"/>
                <a:ea typeface="Simsun"/>
              </a:rPr>
              <a:t>是否：</a:t>
            </a:r>
          </a:p>
          <a:p>
            <a:pPr lvl="2" rtl="0"/>
            <a:r>
              <a:rPr lang="zh-Hans" sz="1800" b="0" i="0" u="none" strike="noStrike" dirty="0">
                <a:highlight>
                  <a:srgbClr val="000000">
                    <a:alpha val="0"/>
                  </a:srgbClr>
                </a:highlight>
                <a:latin typeface="Simsun"/>
                <a:ea typeface="Simsun"/>
              </a:rPr>
              <a:t>希望积极参与到设施的管理中？</a:t>
            </a:r>
          </a:p>
          <a:p>
            <a:pPr lvl="2" rtl="0"/>
            <a:r>
              <a:rPr lang="zh-Hans" sz="1800" b="0" i="0" u="none" strike="noStrike" dirty="0">
                <a:highlight>
                  <a:srgbClr val="000000">
                    <a:alpha val="0"/>
                  </a:srgbClr>
                </a:highlight>
                <a:latin typeface="Simsun"/>
                <a:ea typeface="Simsun"/>
              </a:rPr>
              <a:t>对设施所处位置有强烈的看法？</a:t>
            </a:r>
          </a:p>
          <a:p>
            <a:pPr lvl="2" rtl="0"/>
            <a:r>
              <a:rPr lang="zh-Hans" sz="1800" b="0" i="0" u="none" strike="noStrike" dirty="0">
                <a:highlight>
                  <a:srgbClr val="000000">
                    <a:alpha val="0"/>
                  </a:srgbClr>
                </a:highlight>
                <a:latin typeface="Simsun"/>
                <a:ea typeface="Simsun"/>
              </a:rPr>
              <a:t>认为区域设施应该设在CAREC之下？如果不是，应该在哪个机构下设立？</a:t>
            </a:r>
            <a:endParaRPr lang="en-GB" sz="1800" b="0" dirty="0"/>
          </a:p>
          <a:p>
            <a:endParaRPr lang="en-GB" b="0" dirty="0"/>
          </a:p>
          <a:p>
            <a:r>
              <a:rPr lang="en-GB" b="0" dirty="0"/>
              <a:t> </a:t>
            </a:r>
          </a:p>
          <a:p>
            <a:endParaRPr lang="en-GB" dirty="0"/>
          </a:p>
          <a:p>
            <a:r>
              <a:rPr lang="en-GB" dirty="0"/>
              <a:t> </a:t>
            </a:r>
          </a:p>
        </p:txBody>
      </p:sp>
      <p:sp>
        <p:nvSpPr>
          <p:cNvPr id="5" name="Slide Number Placeholder 4">
            <a:extLst>
              <a:ext uri="{FF2B5EF4-FFF2-40B4-BE49-F238E27FC236}">
                <a16:creationId xmlns:a16="http://schemas.microsoft.com/office/drawing/2014/main" id="{45780C2D-B273-4A8E-B99E-B9672D53A5E8}"/>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10</a:t>
            </a:r>
            <a:endParaRPr lang="en-US"/>
          </a:p>
        </p:txBody>
      </p:sp>
    </p:spTree>
    <p:extLst>
      <p:ext uri="{BB962C8B-B14F-4D97-AF65-F5344CB8AC3E}">
        <p14:creationId xmlns:p14="http://schemas.microsoft.com/office/powerpoint/2010/main" val="32915180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95D-09C2-45B0-87DC-7272854A090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第二部分：国别背景</a:t>
            </a:r>
          </a:p>
        </p:txBody>
      </p:sp>
      <p:sp>
        <p:nvSpPr>
          <p:cNvPr id="4" name="Content Placeholder 3">
            <a:extLst>
              <a:ext uri="{FF2B5EF4-FFF2-40B4-BE49-F238E27FC236}">
                <a16:creationId xmlns:a16="http://schemas.microsoft.com/office/drawing/2014/main" id="{F99397B5-1DD9-4909-9E2A-F0278E3E6F39}"/>
              </a:ext>
            </a:extLst>
          </p:cNvPr>
          <p:cNvSpPr>
            <a:spLocks noGrp="1"/>
          </p:cNvSpPr>
          <p:nvPr>
            <p:ph idx="1"/>
          </p:nvPr>
        </p:nvSpPr>
        <p:spPr/>
        <p:txBody>
          <a:bodyPr>
            <a:noAutofit/>
          </a:bodyPr>
          <a:lstStyle/>
          <a:p>
            <a:endParaRPr lang="en-GB" dirty="0"/>
          </a:p>
          <a:p>
            <a:pPr rtl="0"/>
            <a:r>
              <a:rPr lang="zh-Hans" sz="1800" b="0" i="0" u="none" strike="noStrike" dirty="0">
                <a:highlight>
                  <a:srgbClr val="000000">
                    <a:alpha val="0"/>
                  </a:srgbClr>
                </a:highlight>
                <a:latin typeface="Simsun"/>
                <a:ea typeface="Simsun"/>
              </a:rPr>
              <a:t>我国的DRF由谁管理？</a:t>
            </a:r>
          </a:p>
          <a:p>
            <a:pPr lvl="2" rtl="0"/>
            <a:r>
              <a:rPr lang="zh-Hans" sz="1800" b="0" i="0" u="none" strike="noStrike" dirty="0">
                <a:highlight>
                  <a:srgbClr val="000000">
                    <a:alpha val="0"/>
                  </a:srgbClr>
                </a:highlight>
                <a:latin typeface="Simsun"/>
                <a:ea typeface="Simsun"/>
              </a:rPr>
              <a:t>责任是否明确？</a:t>
            </a:r>
          </a:p>
          <a:p>
            <a:pPr lvl="2" rtl="0"/>
            <a:r>
              <a:rPr lang="zh-Hans" sz="1800" b="0" i="0" u="none" strike="noStrike" dirty="0">
                <a:highlight>
                  <a:srgbClr val="000000">
                    <a:alpha val="0"/>
                  </a:srgbClr>
                </a:highlight>
                <a:latin typeface="Simsun"/>
                <a:ea typeface="Simsun"/>
              </a:rPr>
              <a:t>灾害风险融资是否与减少灾害风险的工作融合得很好？</a:t>
            </a:r>
            <a:endParaRPr lang="en-GB" sz="1800" b="0" dirty="0"/>
          </a:p>
          <a:p>
            <a:endParaRPr lang="en-GB" b="0" dirty="0"/>
          </a:p>
          <a:p>
            <a:pPr rtl="0"/>
            <a:r>
              <a:rPr lang="zh-Hans" sz="1800" b="0" i="0" u="none" strike="noStrike" dirty="0">
                <a:highlight>
                  <a:srgbClr val="000000">
                    <a:alpha val="0"/>
                  </a:srgbClr>
                </a:highlight>
                <a:latin typeface="Simsun"/>
                <a:ea typeface="Simsun"/>
              </a:rPr>
              <a:t>负责任的机构是否需要：</a:t>
            </a:r>
            <a:endParaRPr lang="en-GB" dirty="0"/>
          </a:p>
          <a:p>
            <a:pPr lvl="2" rtl="0"/>
            <a:r>
              <a:rPr lang="zh-Hans" sz="1800" b="0" i="0" u="none" strike="noStrike" dirty="0">
                <a:highlight>
                  <a:srgbClr val="000000">
                    <a:alpha val="0"/>
                  </a:srgbClr>
                </a:highlight>
                <a:latin typeface="Simsun"/>
                <a:ea typeface="Simsun"/>
              </a:rPr>
              <a:t>能力建设/人员培训</a:t>
            </a:r>
            <a:endParaRPr lang="en-GB" sz="1800" b="0" dirty="0"/>
          </a:p>
          <a:p>
            <a:pPr lvl="2" rtl="0"/>
            <a:r>
              <a:rPr lang="zh-Hans" sz="1800" b="0" i="0" u="none" strike="noStrike" dirty="0">
                <a:highlight>
                  <a:srgbClr val="000000">
                    <a:alpha val="0"/>
                  </a:srgbClr>
                </a:highlight>
                <a:latin typeface="Simsun"/>
                <a:ea typeface="Simsun"/>
              </a:rPr>
              <a:t>更好的数据和分析工具？</a:t>
            </a:r>
          </a:p>
          <a:p>
            <a:pPr lvl="2" rtl="0"/>
            <a:r>
              <a:rPr lang="zh-Hans" sz="1800" b="0" i="0" u="none" strike="noStrike" dirty="0">
                <a:highlight>
                  <a:srgbClr val="000000">
                    <a:alpha val="0"/>
                  </a:srgbClr>
                </a:highlight>
                <a:latin typeface="Simsun"/>
                <a:ea typeface="Simsun"/>
              </a:rPr>
              <a:t>更好的融资？如果需要，可以/应该如何获得这种资金？</a:t>
            </a:r>
            <a:endParaRPr lang="en-GB" sz="1800" b="0" dirty="0"/>
          </a:p>
          <a:p>
            <a:endParaRPr lang="en-GB" b="0" dirty="0"/>
          </a:p>
          <a:p>
            <a:pPr rtl="0"/>
            <a:r>
              <a:rPr lang="zh-Hans" sz="1800" b="0" i="0" u="none" strike="noStrike" dirty="0">
                <a:highlight>
                  <a:srgbClr val="000000">
                    <a:alpha val="0"/>
                  </a:srgbClr>
                </a:highlight>
                <a:latin typeface="Simsun"/>
                <a:ea typeface="Simsun"/>
              </a:rPr>
              <a:t>我国是否有其他具体的区域DRF要求？</a:t>
            </a:r>
          </a:p>
          <a:p>
            <a:pPr lvl="2" rtl="0"/>
            <a:r>
              <a:rPr lang="zh-Hans" sz="1800" b="0" i="0" u="none" strike="noStrike" dirty="0">
                <a:highlight>
                  <a:srgbClr val="000000">
                    <a:alpha val="0"/>
                  </a:srgbClr>
                </a:highlight>
                <a:latin typeface="Simsun"/>
                <a:ea typeface="Simsun"/>
              </a:rPr>
              <a:t>这些需求应该由地方还是国家来管理？</a:t>
            </a:r>
          </a:p>
          <a:p>
            <a:pPr lvl="2" rtl="0"/>
            <a:r>
              <a:rPr lang="zh-Hans" sz="1800" b="0" i="0" u="none" strike="noStrike" dirty="0">
                <a:highlight>
                  <a:srgbClr val="000000">
                    <a:alpha val="0"/>
                  </a:srgbClr>
                </a:highlight>
                <a:latin typeface="Simsun"/>
                <a:ea typeface="Simsun"/>
              </a:rPr>
              <a:t>地方政府是否有足够的能力和资源？</a:t>
            </a:r>
            <a:endParaRPr lang="en-GB" sz="1800" b="0" dirty="0"/>
          </a:p>
          <a:p>
            <a:endParaRPr lang="en-GB" b="0" dirty="0"/>
          </a:p>
          <a:p>
            <a:endParaRPr lang="en-GB" b="0" dirty="0"/>
          </a:p>
          <a:p>
            <a:endParaRPr lang="en-GB" b="0" dirty="0"/>
          </a:p>
        </p:txBody>
      </p:sp>
      <p:sp>
        <p:nvSpPr>
          <p:cNvPr id="5" name="Slide Number Placeholder 4">
            <a:extLst>
              <a:ext uri="{FF2B5EF4-FFF2-40B4-BE49-F238E27FC236}">
                <a16:creationId xmlns:a16="http://schemas.microsoft.com/office/drawing/2014/main" id="{45780C2D-B273-4A8E-B99E-B9672D53A5E8}"/>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11</a:t>
            </a:r>
            <a:endParaRPr lang="en-US"/>
          </a:p>
        </p:txBody>
      </p:sp>
    </p:spTree>
    <p:extLst>
      <p:ext uri="{BB962C8B-B14F-4D97-AF65-F5344CB8AC3E}">
        <p14:creationId xmlns:p14="http://schemas.microsoft.com/office/powerpoint/2010/main" val="27528781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第三部分 - 结论</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91" t="11798" r="2395" b="15372"/>
          <a:stretch>
            <a:fillRect/>
          </a:stretch>
        </p:blipFill>
        <p:spPr bwMode="auto">
          <a:xfrm>
            <a:off x="210074"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655" t="12007" r="5777" b="8550"/>
          <a:stretch>
            <a:fillRect/>
          </a:stretch>
        </p:blipFill>
        <p:spPr bwMode="auto">
          <a:xfrm>
            <a:off x="1624626"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839" r="3041"/>
          <a:stretch>
            <a:fillRect/>
          </a:stretch>
        </p:blipFill>
        <p:spPr bwMode="auto">
          <a:xfrm>
            <a:off x="2412744" y="6152725"/>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4788" b="11781"/>
          <a:stretch>
            <a:fillRect/>
          </a:stretch>
        </p:blipFill>
        <p:spPr bwMode="auto">
          <a:xfrm>
            <a:off x="3590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05" t="30965" r="7294" b="37315"/>
          <a:stretch>
            <a:fillRect/>
          </a:stretch>
        </p:blipFill>
        <p:spPr bwMode="auto">
          <a:xfrm>
            <a:off x="4378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40360" y="195773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225" y="1957735"/>
            <a:ext cx="1058472" cy="1058472"/>
          </a:xfrm>
          <a:prstGeom prst="rect">
            <a:avLst/>
          </a:prstGeom>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9"/>
          <a:stretch>
            <a:fillRect/>
          </a:stretch>
        </p:blipFill>
        <p:spPr>
          <a:xfrm>
            <a:off x="6091251" y="6170673"/>
            <a:ext cx="1444456" cy="491490"/>
          </a:xfrm>
          <a:prstGeom prst="rect">
            <a:avLst/>
          </a:prstGeom>
        </p:spPr>
      </p:pic>
      <p:pic>
        <p:nvPicPr>
          <p:cNvPr id="19" name="Picture 18" descr="Logo&#10;&#10;Description automatically generated">
            <a:extLst>
              <a:ext uri="{FF2B5EF4-FFF2-40B4-BE49-F238E27FC236}">
                <a16:creationId xmlns:a16="http://schemas.microsoft.com/office/drawing/2014/main" id="{EA29B050-1592-4D7A-9778-21CC291FA7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3818" y="6142997"/>
            <a:ext cx="1146689" cy="456927"/>
          </a:xfrm>
          <a:prstGeom prst="rect">
            <a:avLst/>
          </a:prstGeom>
        </p:spPr>
      </p:pic>
    </p:spTree>
    <p:extLst>
      <p:ext uri="{BB962C8B-B14F-4D97-AF65-F5344CB8AC3E}">
        <p14:creationId xmlns:p14="http://schemas.microsoft.com/office/powerpoint/2010/main" val="8876840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FC3B-BDFC-4BE3-9A79-9A69998952D5}"/>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endParaRPr lang="en-US"/>
          </a:p>
        </p:txBody>
      </p:sp>
      <p:sp>
        <p:nvSpPr>
          <p:cNvPr id="3" name="Text Placeholder 2">
            <a:extLst>
              <a:ext uri="{FF2B5EF4-FFF2-40B4-BE49-F238E27FC236}">
                <a16:creationId xmlns:a16="http://schemas.microsoft.com/office/drawing/2014/main" id="{6E258361-103B-4DEE-BE52-33966A91274F}"/>
              </a:ext>
            </a:extLst>
          </p:cNvPr>
          <p:cNvSpPr>
            <a:spLocks noGrp="1"/>
          </p:cNvSpPr>
          <p:nvPr>
            <p:ph type="body" sz="quarter" idx="13"/>
          </p:nvPr>
        </p:nvSpPr>
        <p:spPr/>
        <p:txBody>
          <a:bodyPr>
            <a:noAutofit/>
          </a:bodyPr>
          <a:lstStyle/>
          <a:p>
            <a:pPr rtl="0"/>
            <a:r>
              <a:rPr lang="zh-Hans" sz="1800" b="0" i="0" u="none" strike="noStrike">
                <a:solidFill>
                  <a:srgbClr val="404040"/>
                </a:solidFill>
                <a:highlight>
                  <a:srgbClr val="000000">
                    <a:alpha val="0"/>
                  </a:srgbClr>
                </a:highlight>
                <a:latin typeface="Simsun"/>
                <a:ea typeface="Simsun"/>
              </a:rPr>
              <a:t>结论</a:t>
            </a:r>
          </a:p>
        </p:txBody>
      </p:sp>
      <p:sp>
        <p:nvSpPr>
          <p:cNvPr id="4" name="Content Placeholder 3">
            <a:extLst>
              <a:ext uri="{FF2B5EF4-FFF2-40B4-BE49-F238E27FC236}">
                <a16:creationId xmlns:a16="http://schemas.microsoft.com/office/drawing/2014/main" id="{B2CF7642-400A-46C6-820D-3EF95C4C4172}"/>
              </a:ext>
            </a:extLst>
          </p:cNvPr>
          <p:cNvSpPr>
            <a:spLocks noGrp="1"/>
          </p:cNvSpPr>
          <p:nvPr>
            <p:ph idx="1"/>
          </p:nvPr>
        </p:nvSpPr>
        <p:spPr/>
        <p:txBody>
          <a:bodyPr>
            <a:noAutofit/>
          </a:bodyPr>
          <a:lstStyle/>
          <a:p>
            <a:pPr marL="0" lvl="2" indent="0" rtl="0">
              <a:spcAft>
                <a:spcPts val="350"/>
              </a:spcAft>
              <a:buClr>
                <a:srgbClr val="702082"/>
              </a:buClr>
              <a:buSzPct val="125000"/>
              <a:buNone/>
            </a:pPr>
            <a:r>
              <a:rPr lang="zh-Hans" sz="1800" b="0" i="0" u="none" strike="noStrike">
                <a:highlight>
                  <a:srgbClr val="000000">
                    <a:alpha val="0"/>
                  </a:srgbClr>
                </a:highlight>
                <a:latin typeface="Simsun"/>
                <a:ea typeface="Simsun"/>
              </a:rPr>
              <a:t>贵国从这次会议中得到的主要收获是什么？</a:t>
            </a:r>
          </a:p>
          <a:p>
            <a:pPr marL="0" lvl="2" indent="0">
              <a:spcAft>
                <a:spcPts val="350"/>
              </a:spcAft>
              <a:buClr>
                <a:srgbClr val="702082"/>
              </a:buClr>
              <a:buSzPct val="125000"/>
              <a:buNone/>
            </a:pPr>
            <a:endParaRPr lang="en-GB" sz="1800"/>
          </a:p>
          <a:p>
            <a:pPr marL="0" lvl="2" indent="0" rtl="0">
              <a:spcAft>
                <a:spcPts val="350"/>
              </a:spcAft>
              <a:buClr>
                <a:srgbClr val="702082"/>
              </a:buClr>
              <a:buSzPct val="125000"/>
              <a:buNone/>
            </a:pPr>
            <a:r>
              <a:rPr lang="zh-Hans" sz="1800" b="0" i="0" u="none" strike="noStrike">
                <a:highlight>
                  <a:srgbClr val="000000">
                    <a:alpha val="0"/>
                  </a:srgbClr>
                </a:highlight>
                <a:latin typeface="Simsun"/>
                <a:ea typeface="Simsun"/>
              </a:rPr>
              <a:t>您需要的主要即时信息和/或支持是什么？</a:t>
            </a:r>
          </a:p>
          <a:p>
            <a:pPr marL="0" lvl="2" indent="0">
              <a:spcAft>
                <a:spcPts val="350"/>
              </a:spcAft>
              <a:buClr>
                <a:srgbClr val="702082"/>
              </a:buClr>
              <a:buSzPct val="125000"/>
              <a:buNone/>
            </a:pPr>
            <a:endParaRPr lang="en-GB" sz="1800"/>
          </a:p>
          <a:p>
            <a:pPr marL="0" lvl="2" indent="0" rtl="0">
              <a:spcAft>
                <a:spcPts val="350"/>
              </a:spcAft>
              <a:buClr>
                <a:srgbClr val="702082"/>
              </a:buClr>
              <a:buSzPct val="125000"/>
              <a:buNone/>
            </a:pPr>
            <a:r>
              <a:rPr lang="zh-Hans" sz="1800" b="0" i="0" u="none" strike="noStrike">
                <a:highlight>
                  <a:srgbClr val="000000">
                    <a:alpha val="0"/>
                  </a:srgbClr>
                </a:highlight>
                <a:latin typeface="Simsun"/>
                <a:ea typeface="Simsun"/>
              </a:rPr>
              <a:t>贵国是否会支持建立一个区域性机制？</a:t>
            </a:r>
          </a:p>
          <a:p>
            <a:pPr marL="0" lvl="2" indent="0">
              <a:spcAft>
                <a:spcPts val="350"/>
              </a:spcAft>
              <a:buClr>
                <a:srgbClr val="702082"/>
              </a:buClr>
              <a:buSzPct val="125000"/>
              <a:buNone/>
            </a:pPr>
            <a:endParaRPr lang="en-GB" sz="1800"/>
          </a:p>
          <a:p>
            <a:pPr marL="0" lvl="2" indent="0" rtl="0">
              <a:spcAft>
                <a:spcPts val="350"/>
              </a:spcAft>
              <a:buClr>
                <a:srgbClr val="702082"/>
              </a:buClr>
              <a:buSzPct val="125000"/>
              <a:buNone/>
            </a:pPr>
            <a:r>
              <a:rPr lang="zh-Hans" sz="1800" b="0" i="0" u="none" strike="noStrike">
                <a:highlight>
                  <a:srgbClr val="000000">
                    <a:alpha val="0"/>
                  </a:srgbClr>
                </a:highlight>
                <a:latin typeface="Simsun"/>
                <a:ea typeface="Simsun"/>
              </a:rPr>
              <a:t>你希望该区域性机制提供哪些服务？</a:t>
            </a:r>
          </a:p>
          <a:p>
            <a:pPr marL="0" lvl="2" indent="0">
              <a:spcAft>
                <a:spcPts val="350"/>
              </a:spcAft>
              <a:buClr>
                <a:srgbClr val="702082"/>
              </a:buClr>
              <a:buSzPct val="125000"/>
              <a:buNone/>
            </a:pPr>
            <a:endParaRPr lang="en-GB" sz="1800"/>
          </a:p>
          <a:p>
            <a:pPr marL="0" lvl="2" indent="0" rtl="0">
              <a:spcAft>
                <a:spcPts val="350"/>
              </a:spcAft>
              <a:buClr>
                <a:srgbClr val="702082"/>
              </a:buClr>
              <a:buSzPct val="125000"/>
              <a:buNone/>
            </a:pPr>
            <a:r>
              <a:rPr lang="zh-Hans" sz="1800" b="0" i="0" u="none" strike="noStrike">
                <a:highlight>
                  <a:srgbClr val="000000">
                    <a:alpha val="0"/>
                  </a:srgbClr>
                </a:highlight>
                <a:latin typeface="Simsun"/>
                <a:ea typeface="Simsun"/>
              </a:rPr>
              <a:t>亚行和项目组如何才能最好地帮助您确定和实施您的最优DRF方案？</a:t>
            </a:r>
          </a:p>
          <a:p>
            <a:endParaRPr lang="en-US"/>
          </a:p>
        </p:txBody>
      </p:sp>
      <p:sp>
        <p:nvSpPr>
          <p:cNvPr id="5" name="Slide Number Placeholder 4">
            <a:extLst>
              <a:ext uri="{FF2B5EF4-FFF2-40B4-BE49-F238E27FC236}">
                <a16:creationId xmlns:a16="http://schemas.microsoft.com/office/drawing/2014/main" id="{04E08965-84C7-4E5C-B697-31C337D14044}"/>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13</a:t>
            </a:r>
            <a:endParaRPr lang="en-US"/>
          </a:p>
        </p:txBody>
      </p:sp>
    </p:spTree>
    <p:extLst>
      <p:ext uri="{BB962C8B-B14F-4D97-AF65-F5344CB8AC3E}">
        <p14:creationId xmlns:p14="http://schemas.microsoft.com/office/powerpoint/2010/main" val="7352848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免责声明：</a:t>
            </a:r>
            <a:endParaRPr lang="en-US"/>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noAutofit/>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457200" y="1249660"/>
            <a:ext cx="8229600" cy="4663460"/>
          </a:xfrm>
        </p:spPr>
        <p:txBody>
          <a:bodyPr>
            <a:noAutofit/>
          </a:bodyPr>
          <a:lstStyle/>
          <a:p>
            <a:pPr rtl="0">
              <a:spcAft>
                <a:spcPts val="600"/>
              </a:spcAft>
            </a:pPr>
            <a:r>
              <a:rPr lang="zh-Hans" sz="1200" b="0" i="0" u="none" strike="noStrike">
                <a:highlight>
                  <a:srgbClr val="000000">
                    <a:alpha val="0"/>
                  </a:srgbClr>
                </a:highlight>
                <a:latin typeface="Simsun"/>
                <a:ea typeface="Simsun"/>
              </a:rPr>
              <a:t>本分析报告是由韬睿惠悦有限公司根据技术援助合同为亚洲开发银行编制的。</a:t>
            </a:r>
          </a:p>
          <a:p>
            <a:pPr rtl="0">
              <a:spcAft>
                <a:spcPts val="600"/>
              </a:spcAft>
            </a:pPr>
            <a:r>
              <a:rPr lang="zh-Hans" sz="1200" b="0" i="0" u="none" strike="noStrike">
                <a:highlight>
                  <a:srgbClr val="000000">
                    <a:alpha val="0"/>
                  </a:srgbClr>
                </a:highlight>
                <a:latin typeface="Simsun"/>
                <a:ea typeface="Simsun"/>
              </a:rPr>
              <a:t>韬睿惠悦有限公司在编写本分析报告时，依靠的是公共和/或其他来源的数据。我们没有试图独立地去核实这些数据的准确性。Willis Limited并不声称或以其他方式保证这些数据的准确性或完整性，也不对在准备本分析时从任何来源收集的数据或其他材料的任何错误或遗漏的结果承担责任。</a:t>
            </a:r>
          </a:p>
          <a:p>
            <a:pPr rtl="0">
              <a:spcAft>
                <a:spcPts val="600"/>
              </a:spcAft>
            </a:pPr>
            <a:r>
              <a:rPr lang="zh-Hans" sz="1200" b="0" i="0" u="none" strike="noStrike">
                <a:highlight>
                  <a:srgbClr val="000000">
                    <a:alpha val="0"/>
                  </a:srgbClr>
                </a:highlight>
                <a:latin typeface="Simsun"/>
                <a:ea typeface="Simsun"/>
              </a:rPr>
              <a:t>这种分析存在许多固有的不确定性，包括但不限于现有数据的局限性、对客户数据和外部数据来源的依赖、损失和其他随机过程的基本波动性、在估算和假设中应用专业判断的不确定性等问题。最终的损失、负债和索赔取决于未来的或有事件，包括但不限于通货膨胀、法律和法规的意外变化。  As a result of these uncertainties, the actual outcomes could vary significantly from Willis Limited’s estimates in either direction.Willis 不对任何保险或再保险计划或企业的结果、成果、成功或盈利能力作出陈述，也不对其作出保证，无论此处的分析或结论是否适用于此类计划或企业。</a:t>
            </a:r>
          </a:p>
          <a:p>
            <a:pPr rtl="0">
              <a:spcAft>
                <a:spcPts val="600"/>
              </a:spcAft>
            </a:pPr>
            <a:r>
              <a:rPr lang="zh-Hans" sz="1200" b="0" i="0" u="none" strike="noStrike">
                <a:highlight>
                  <a:srgbClr val="000000">
                    <a:alpha val="0"/>
                  </a:srgbClr>
                </a:highlight>
                <a:latin typeface="Simsun"/>
                <a:ea typeface="Simsun"/>
              </a:rPr>
              <a:t>Willis 不建议您仅根据本分析中的信息来做决策。这种分析应作为具体的商业惯例、索赔经验和财务状况等其他信息的一种补充。Willis 对于本文提出的问题和结论及其可能的应用，您应咨询独立的专业顾问。Willis 对本文件及其内容的准确性或完整性不作任何陈述或保证。</a:t>
            </a:r>
          </a:p>
          <a:p>
            <a:pPr rtl="0">
              <a:spcAft>
                <a:spcPts val="600"/>
              </a:spcAft>
            </a:pPr>
            <a:r>
              <a:rPr lang="zh-Hans" sz="1200" b="0" i="0" u="none" strike="noStrike">
                <a:highlight>
                  <a:srgbClr val="000000">
                    <a:alpha val="0"/>
                  </a:srgbClr>
                </a:highlight>
                <a:latin typeface="Simsun"/>
                <a:ea typeface="Simsun"/>
              </a:rPr>
              <a:t>Willis 不提供法律、会计或税务建议。本分析报告不构成、不打算提供、也不应该被理解为上述的这几类建议。您应咨询这些方面合格的顾问。</a:t>
            </a:r>
          </a:p>
          <a:p>
            <a:pPr rtl="0">
              <a:spcAft>
                <a:spcPts val="600"/>
              </a:spcAft>
            </a:pPr>
            <a:r>
              <a:rPr lang="zh-Hans" sz="1200" b="0" i="0" u="none" strike="noStrike">
                <a:highlight>
                  <a:srgbClr val="000000">
                    <a:alpha val="0"/>
                  </a:srgbClr>
                </a:highlight>
                <a:latin typeface="Simsun"/>
                <a:ea typeface="Simsun"/>
              </a:rPr>
              <a:t>Willis 对本文提供的分析和结论的准确性或完整性，或通过应用这些分析和结论获得的任何结果不做任何陈述，不做任何保证，也不承担任何责任。</a:t>
            </a:r>
          </a:p>
          <a:p>
            <a:pPr rtl="0">
              <a:spcAft>
                <a:spcPts val="600"/>
              </a:spcAft>
            </a:pPr>
            <a:r>
              <a:rPr lang="zh-Hans" sz="1200" b="0" i="0" u="none" strike="noStrike">
                <a:highlight>
                  <a:srgbClr val="000000">
                    <a:alpha val="0"/>
                  </a:srgbClr>
                </a:highlight>
                <a:latin typeface="Simsun"/>
                <a:ea typeface="Simsun"/>
              </a:rPr>
              <a:t>接受本文件应被视为同意上述内容。</a:t>
            </a:r>
            <a:endParaRPr lang="en-US" sz="1200" b="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14</a:t>
            </a:r>
            <a:endParaRPr lang="en-US"/>
          </a:p>
        </p:txBody>
      </p:sp>
    </p:spTree>
    <p:extLst>
      <p:ext uri="{BB962C8B-B14F-4D97-AF65-F5344CB8AC3E}">
        <p14:creationId xmlns:p14="http://schemas.microsoft.com/office/powerpoint/2010/main" val="41054629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第一部分：</a:t>
            </a:r>
            <a:br>
              <a:rPr lang="zh-Hans" sz="2000" b="1" i="0" u="none" strike="noStrike">
                <a:highlight>
                  <a:srgbClr val="000000">
                    <a:alpha val="0"/>
                  </a:srgbClr>
                </a:highlight>
                <a:latin typeface="Simsun"/>
                <a:ea typeface="Simsun"/>
              </a:rPr>
            </a:br>
            <a:r>
              <a:rPr lang="zh-Hans" sz="2000" b="1" i="0" u="none" strike="noStrike">
                <a:highlight>
                  <a:srgbClr val="000000">
                    <a:alpha val="0"/>
                  </a:srgbClr>
                </a:highlight>
                <a:latin typeface="Simsun"/>
                <a:ea typeface="Simsun"/>
              </a:rPr>
              <a:t>灾害风险融资概览</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91" t="11798" r="2395" b="15372"/>
          <a:stretch>
            <a:fillRect/>
          </a:stretch>
        </p:blipFill>
        <p:spPr bwMode="auto">
          <a:xfrm>
            <a:off x="210074"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655" t="12007" r="5777" b="8550"/>
          <a:stretch>
            <a:fillRect/>
          </a:stretch>
        </p:blipFill>
        <p:spPr bwMode="auto">
          <a:xfrm>
            <a:off x="1624626"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839" r="3041"/>
          <a:stretch>
            <a:fillRect/>
          </a:stretch>
        </p:blipFill>
        <p:spPr bwMode="auto">
          <a:xfrm>
            <a:off x="2412744" y="6152725"/>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4788" b="11781"/>
          <a:stretch>
            <a:fillRect/>
          </a:stretch>
        </p:blipFill>
        <p:spPr bwMode="auto">
          <a:xfrm>
            <a:off x="3590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05" t="30965" r="7294" b="37315"/>
          <a:stretch>
            <a:fillRect/>
          </a:stretch>
        </p:blipFill>
        <p:spPr bwMode="auto">
          <a:xfrm>
            <a:off x="4378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40360" y="195773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225" y="1957735"/>
            <a:ext cx="1058472" cy="1058472"/>
          </a:xfrm>
          <a:prstGeom prst="rect">
            <a:avLst/>
          </a:prstGeom>
        </p:spPr>
      </p:pic>
      <p:pic>
        <p:nvPicPr>
          <p:cNvPr id="17" name="Picture 16" descr="Logo&#10;&#10;Description automatically generated">
            <a:extLst>
              <a:ext uri="{FF2B5EF4-FFF2-40B4-BE49-F238E27FC236}">
                <a16:creationId xmlns:a16="http://schemas.microsoft.com/office/drawing/2014/main" id="{E69CFABF-FC35-4546-99B2-74860A3337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3818" y="6142997"/>
            <a:ext cx="1146689" cy="456927"/>
          </a:xfrm>
          <a:prstGeom prst="rect">
            <a:avLst/>
          </a:prstGeom>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10"/>
          <a:stretch>
            <a:fillRect/>
          </a:stretch>
        </p:blipFill>
        <p:spPr>
          <a:xfrm>
            <a:off x="6091251" y="6170673"/>
            <a:ext cx="1444456" cy="491490"/>
          </a:xfrm>
          <a:prstGeom prst="rect">
            <a:avLst/>
          </a:prstGeom>
        </p:spPr>
      </p:pic>
    </p:spTree>
    <p:extLst>
      <p:ext uri="{BB962C8B-B14F-4D97-AF65-F5344CB8AC3E}">
        <p14:creationId xmlns:p14="http://schemas.microsoft.com/office/powerpoint/2010/main" val="5118566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16B4-139C-41AD-8EFE-48F45FB7C0A2}"/>
              </a:ext>
            </a:extLst>
          </p:cNvPr>
          <p:cNvSpPr>
            <a:spLocks noGrp="1"/>
          </p:cNvSpPr>
          <p:nvPr>
            <p:ph type="title"/>
          </p:nvPr>
        </p:nvSpPr>
        <p:spPr/>
        <p:txBody>
          <a:bodyPr>
            <a:noAutofit/>
          </a:bodyPr>
          <a:lstStyle/>
          <a:p>
            <a:pPr rtl="0"/>
            <a:r>
              <a:rPr lang="zh-Hans" sz="2000" b="1" i="0" u="none" strike="noStrike" dirty="0">
                <a:highlight>
                  <a:srgbClr val="000000">
                    <a:alpha val="0"/>
                  </a:srgbClr>
                </a:highlight>
                <a:latin typeface="Simsun"/>
                <a:ea typeface="Simsun"/>
              </a:rPr>
              <a:t>早期有效的紧急应对至关重要</a:t>
            </a:r>
            <a:endParaRPr lang="en-US" dirty="0"/>
          </a:p>
        </p:txBody>
      </p:sp>
      <p:sp>
        <p:nvSpPr>
          <p:cNvPr id="3" name="Text Placeholder 2">
            <a:extLst>
              <a:ext uri="{FF2B5EF4-FFF2-40B4-BE49-F238E27FC236}">
                <a16:creationId xmlns:a16="http://schemas.microsoft.com/office/drawing/2014/main" id="{6AAA2D6E-4965-4FE3-A6BC-C7827B8D4903}"/>
              </a:ext>
            </a:extLst>
          </p:cNvPr>
          <p:cNvSpPr>
            <a:spLocks noGrp="1"/>
          </p:cNvSpPr>
          <p:nvPr>
            <p:ph type="body" sz="quarter" idx="13"/>
          </p:nvPr>
        </p:nvSpPr>
        <p:spPr/>
        <p:txBody>
          <a:bodyPr>
            <a:noAutofit/>
          </a:bodyPr>
          <a:lstStyle/>
          <a:p>
            <a:endParaRPr lang="en-US" dirty="0"/>
          </a:p>
        </p:txBody>
      </p:sp>
      <p:sp>
        <p:nvSpPr>
          <p:cNvPr id="4" name="Content Placeholder 3">
            <a:extLst>
              <a:ext uri="{FF2B5EF4-FFF2-40B4-BE49-F238E27FC236}">
                <a16:creationId xmlns:a16="http://schemas.microsoft.com/office/drawing/2014/main" id="{712E6B6D-7473-4C6C-8331-FA3E9BBF48B2}"/>
              </a:ext>
            </a:extLst>
          </p:cNvPr>
          <p:cNvSpPr>
            <a:spLocks noGrp="1"/>
          </p:cNvSpPr>
          <p:nvPr>
            <p:ph idx="1"/>
          </p:nvPr>
        </p:nvSpPr>
        <p:spPr/>
        <p:txBody>
          <a:bodyPr>
            <a:noAutofit/>
          </a:bodyPr>
          <a:lstStyle/>
          <a:p>
            <a:endParaRPr lang="en-US"/>
          </a:p>
        </p:txBody>
      </p:sp>
      <p:sp>
        <p:nvSpPr>
          <p:cNvPr id="5" name="Slide Number Placeholder 4">
            <a:extLst>
              <a:ext uri="{FF2B5EF4-FFF2-40B4-BE49-F238E27FC236}">
                <a16:creationId xmlns:a16="http://schemas.microsoft.com/office/drawing/2014/main" id="{3D01309C-F2C4-4F8E-BD35-EFF0656AAE9B}"/>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3</a:t>
            </a:r>
            <a:endParaRPr lang="en-US"/>
          </a:p>
        </p:txBody>
      </p:sp>
      <p:grpSp>
        <p:nvGrpSpPr>
          <p:cNvPr id="6" name="Group 5">
            <a:extLst>
              <a:ext uri="{FF2B5EF4-FFF2-40B4-BE49-F238E27FC236}">
                <a16:creationId xmlns:a16="http://schemas.microsoft.com/office/drawing/2014/main" id="{C0857166-1C76-4F6E-BE3B-ACEF7DD9A38D}"/>
              </a:ext>
            </a:extLst>
          </p:cNvPr>
          <p:cNvGrpSpPr/>
          <p:nvPr/>
        </p:nvGrpSpPr>
        <p:grpSpPr>
          <a:xfrm>
            <a:off x="179210" y="1483000"/>
            <a:ext cx="5827382" cy="3472160"/>
            <a:chOff x="347535" y="1520129"/>
            <a:chExt cx="5994073" cy="3517379"/>
          </a:xfrm>
        </p:grpSpPr>
        <p:pic>
          <p:nvPicPr>
            <p:cNvPr id="7" name="Picture 2">
              <a:extLst>
                <a:ext uri="{FF2B5EF4-FFF2-40B4-BE49-F238E27FC236}">
                  <a16:creationId xmlns:a16="http://schemas.microsoft.com/office/drawing/2014/main" id="{8E3A743F-B08A-4FF5-99D5-1E54C0C19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33"/>
            <a:stretch>
              <a:fillRect/>
            </a:stretch>
          </p:blipFill>
          <p:spPr bwMode="auto">
            <a:xfrm>
              <a:off x="347535" y="1520129"/>
              <a:ext cx="5994073" cy="351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AF9C2E4D-AE64-43A6-8060-7549A05AB0EC}"/>
                </a:ext>
              </a:extLst>
            </p:cNvPr>
            <p:cNvSpPr/>
            <p:nvPr/>
          </p:nvSpPr>
          <p:spPr>
            <a:xfrm>
              <a:off x="2645492" y="1824214"/>
              <a:ext cx="1218357" cy="227599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9" name="Freeform 14">
              <a:extLst>
                <a:ext uri="{FF2B5EF4-FFF2-40B4-BE49-F238E27FC236}">
                  <a16:creationId xmlns:a16="http://schemas.microsoft.com/office/drawing/2014/main" id="{48A07050-F05E-49D3-9DE5-B89383715135}"/>
                </a:ext>
              </a:extLst>
            </p:cNvPr>
            <p:cNvSpPr/>
            <p:nvPr/>
          </p:nvSpPr>
          <p:spPr>
            <a:xfrm>
              <a:off x="2459750" y="3491910"/>
              <a:ext cx="1403747" cy="1260872"/>
            </a:xfrm>
            <a:custGeom>
              <a:avLst/>
              <a:gdLst>
                <a:gd name="connsiteX0" fmla="*/ 242887 w 1871662"/>
                <a:gd name="connsiteY0" fmla="*/ 0 h 1681163"/>
                <a:gd name="connsiteX1" fmla="*/ 0 w 1871662"/>
                <a:gd name="connsiteY1" fmla="*/ 457200 h 1681163"/>
                <a:gd name="connsiteX2" fmla="*/ 261937 w 1871662"/>
                <a:gd name="connsiteY2" fmla="*/ 923925 h 1681163"/>
                <a:gd name="connsiteX3" fmla="*/ 585787 w 1871662"/>
                <a:gd name="connsiteY3" fmla="*/ 1276350 h 1681163"/>
                <a:gd name="connsiteX4" fmla="*/ 990600 w 1871662"/>
                <a:gd name="connsiteY4" fmla="*/ 1466850 h 1681163"/>
                <a:gd name="connsiteX5" fmla="*/ 1576387 w 1871662"/>
                <a:gd name="connsiteY5" fmla="*/ 1681163 h 1681163"/>
                <a:gd name="connsiteX6" fmla="*/ 1871662 w 1871662"/>
                <a:gd name="connsiteY6" fmla="*/ 1681163 h 1681163"/>
                <a:gd name="connsiteX7" fmla="*/ 1871662 w 1871662"/>
                <a:gd name="connsiteY7" fmla="*/ 795338 h 1681163"/>
                <a:gd name="connsiteX8" fmla="*/ 242887 w 1871662"/>
                <a:gd name="connsiteY8" fmla="*/ 795338 h 1681163"/>
                <a:gd name="connsiteX9" fmla="*/ 242887 w 1871662"/>
                <a:gd name="connsiteY9" fmla="*/ 0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661" h="1681163">
                  <a:moveTo>
                    <a:pt x="242887" y="0"/>
                  </a:moveTo>
                  <a:lnTo>
                    <a:pt x="0" y="457200"/>
                  </a:lnTo>
                  <a:lnTo>
                    <a:pt x="261937" y="923925"/>
                  </a:lnTo>
                  <a:lnTo>
                    <a:pt x="585787" y="1276350"/>
                  </a:lnTo>
                  <a:lnTo>
                    <a:pt x="990600" y="1466850"/>
                  </a:lnTo>
                  <a:lnTo>
                    <a:pt x="1576387" y="1681163"/>
                  </a:lnTo>
                  <a:lnTo>
                    <a:pt x="1871662" y="1681163"/>
                  </a:lnTo>
                  <a:lnTo>
                    <a:pt x="1871662" y="795338"/>
                  </a:lnTo>
                  <a:lnTo>
                    <a:pt x="242887" y="795338"/>
                  </a:lnTo>
                  <a:cubicBezTo>
                    <a:pt x="241300" y="533400"/>
                    <a:pt x="239712" y="271463"/>
                    <a:pt x="242887" y="0"/>
                  </a:cubicBez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grpSp>
      <p:sp>
        <p:nvSpPr>
          <p:cNvPr id="10" name="Speech Bubble: Rectangle 37">
            <a:extLst>
              <a:ext uri="{FF2B5EF4-FFF2-40B4-BE49-F238E27FC236}">
                <a16:creationId xmlns:a16="http://schemas.microsoft.com/office/drawing/2014/main" id="{BA7349C4-3616-4CC5-BCF5-43E72F7BF081}"/>
              </a:ext>
            </a:extLst>
          </p:cNvPr>
          <p:cNvSpPr/>
          <p:nvPr/>
        </p:nvSpPr>
        <p:spPr bwMode="auto">
          <a:xfrm>
            <a:off x="4242542" y="5064988"/>
            <a:ext cx="4387622" cy="999736"/>
          </a:xfrm>
          <a:prstGeom prst="wedgeRectCallout">
            <a:avLst>
              <a:gd name="adj1" fmla="val -20137"/>
              <a:gd name="adj2" fmla="val 49941"/>
            </a:avLst>
          </a:prstGeom>
          <a:solidFill>
            <a:schemeClr val="tx2"/>
          </a:solidFill>
          <a:ln w="19050" cap="flat" cmpd="sng" algn="ctr">
            <a:solidFill>
              <a:schemeClr val="tx1">
                <a:lumMod val="65000"/>
                <a:lumOff val="35000"/>
              </a:schemeClr>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noAutofit/>
          </a:bodyPr>
          <a:lstStyle/>
          <a:p>
            <a:pPr defTabSz="685772" rtl="0" eaLnBrk="0" fontAlgn="base" hangingPunct="0">
              <a:spcBef>
                <a:spcPct val="0"/>
              </a:spcBef>
              <a:spcAft>
                <a:spcPct val="0"/>
              </a:spcAft>
            </a:pPr>
            <a:r>
              <a:rPr lang="zh-Hans" sz="1600" b="1" i="0" u="none" strike="noStrike">
                <a:solidFill>
                  <a:srgbClr val="FFFFFF"/>
                </a:solidFill>
                <a:highlight>
                  <a:srgbClr val="000000">
                    <a:alpha val="0"/>
                  </a:srgbClr>
                </a:highlight>
                <a:latin typeface="Simsun"/>
                <a:ea typeface="Simsun"/>
                <a:cs typeface="Calibri"/>
              </a:rPr>
              <a:t>复苏：灾害发生后9个月内</a:t>
            </a:r>
          </a:p>
          <a:p>
            <a:pPr marL="178586" indent="-178586" defTabSz="685772" rtl="0" eaLnBrk="0" fontAlgn="base" hangingPunct="0">
              <a:spcBef>
                <a:spcPct val="0"/>
              </a:spcBef>
              <a:spcAft>
                <a:spcPct val="0"/>
              </a:spcAft>
              <a:buFont typeface="Arial" pitchFamily="34" charset="0"/>
              <a:buChar char="•"/>
            </a:pPr>
            <a:r>
              <a:rPr lang="zh-Hans" sz="1400" b="0" i="0" u="none" strike="noStrike">
                <a:solidFill>
                  <a:srgbClr val="FFFFFF"/>
                </a:solidFill>
                <a:highlight>
                  <a:srgbClr val="000000">
                    <a:alpha val="0"/>
                  </a:srgbClr>
                </a:highlight>
                <a:latin typeface="Simsun"/>
                <a:ea typeface="Simsun"/>
                <a:cs typeface="Calibri"/>
              </a:rPr>
              <a:t>恢复基本服务和经济生产力</a:t>
            </a:r>
          </a:p>
          <a:p>
            <a:pPr marL="178586" indent="-178586" defTabSz="685772" rtl="0" eaLnBrk="0" fontAlgn="base" hangingPunct="0">
              <a:spcBef>
                <a:spcPct val="0"/>
              </a:spcBef>
              <a:spcAft>
                <a:spcPct val="0"/>
              </a:spcAft>
              <a:buFont typeface="Arial" pitchFamily="34" charset="0"/>
              <a:buChar char="•"/>
            </a:pPr>
            <a:r>
              <a:rPr lang="zh-Hans" sz="1400" b="0" i="0" u="none" strike="noStrike">
                <a:solidFill>
                  <a:srgbClr val="FFFFFF"/>
                </a:solidFill>
                <a:highlight>
                  <a:srgbClr val="000000">
                    <a:alpha val="0"/>
                  </a:srgbClr>
                </a:highlight>
                <a:latin typeface="Simsun"/>
                <a:ea typeface="Simsun"/>
                <a:cs typeface="Calibri"/>
              </a:rPr>
              <a:t>例如，重新启动运输、能源供应、市场</a:t>
            </a:r>
          </a:p>
        </p:txBody>
      </p:sp>
      <p:sp>
        <p:nvSpPr>
          <p:cNvPr id="11" name="Speech Bubble: Rectangle 36">
            <a:extLst>
              <a:ext uri="{FF2B5EF4-FFF2-40B4-BE49-F238E27FC236}">
                <a16:creationId xmlns:a16="http://schemas.microsoft.com/office/drawing/2014/main" id="{EA5C0552-02A4-4238-A0C5-526100DD0630}"/>
              </a:ext>
            </a:extLst>
          </p:cNvPr>
          <p:cNvSpPr/>
          <p:nvPr/>
        </p:nvSpPr>
        <p:spPr bwMode="auto">
          <a:xfrm>
            <a:off x="513837" y="5064989"/>
            <a:ext cx="3562403" cy="999736"/>
          </a:xfrm>
          <a:prstGeom prst="wedgeRectCallout">
            <a:avLst>
              <a:gd name="adj1" fmla="val -22693"/>
              <a:gd name="adj2" fmla="val 41459"/>
            </a:avLst>
          </a:prstGeom>
          <a:solidFill>
            <a:schemeClr val="tx2"/>
          </a:solidFill>
          <a:ln w="19050" cap="flat" cmpd="sng" algn="ctr">
            <a:solidFill>
              <a:schemeClr val="tx1">
                <a:lumMod val="65000"/>
                <a:lumOff val="35000"/>
              </a:schemeClr>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noAutofit/>
          </a:bodyPr>
          <a:lstStyle/>
          <a:p>
            <a:pPr defTabSz="685772" rtl="0" eaLnBrk="0" fontAlgn="base" hangingPunct="0">
              <a:spcBef>
                <a:spcPct val="0"/>
              </a:spcBef>
              <a:spcAft>
                <a:spcPct val="0"/>
              </a:spcAft>
            </a:pPr>
            <a:r>
              <a:rPr lang="zh-Hans" sz="1600" b="1" i="0" u="none" strike="noStrike" dirty="0">
                <a:solidFill>
                  <a:srgbClr val="FFFFFF"/>
                </a:solidFill>
                <a:highlight>
                  <a:srgbClr val="000000">
                    <a:alpha val="0"/>
                  </a:srgbClr>
                </a:highlight>
                <a:latin typeface="Simsun"/>
                <a:ea typeface="Simsun"/>
                <a:cs typeface="Calibri"/>
              </a:rPr>
              <a:t>救济：灾害发生后2个月内</a:t>
            </a:r>
          </a:p>
          <a:p>
            <a:pPr marL="178586" indent="-178586" defTabSz="685772" rtl="0" eaLnBrk="0" fontAlgn="base" hangingPunct="0">
              <a:spcBef>
                <a:spcPct val="0"/>
              </a:spcBef>
              <a:spcAft>
                <a:spcPct val="0"/>
              </a:spcAft>
              <a:buFont typeface="Arial" pitchFamily="34" charset="0"/>
              <a:buChar char="•"/>
            </a:pPr>
            <a:r>
              <a:rPr lang="zh-Hans" sz="1400" b="0" i="0" u="none" strike="noStrike" dirty="0">
                <a:solidFill>
                  <a:srgbClr val="FFFFFF"/>
                </a:solidFill>
                <a:highlight>
                  <a:srgbClr val="000000">
                    <a:alpha val="0"/>
                  </a:srgbClr>
                </a:highlight>
                <a:latin typeface="Simsun"/>
                <a:ea typeface="Simsun"/>
                <a:cs typeface="Calibri"/>
              </a:rPr>
              <a:t>人道主义</a:t>
            </a:r>
            <a:r>
              <a:rPr lang="zh-CN" altLang="en-US" sz="1400" dirty="0">
                <a:solidFill>
                  <a:srgbClr val="FFFFFF"/>
                </a:solidFill>
                <a:highlight>
                  <a:srgbClr val="000000">
                    <a:alpha val="0"/>
                  </a:srgbClr>
                </a:highlight>
                <a:latin typeface="Simsun"/>
                <a:ea typeface="Simsun"/>
                <a:cs typeface="Calibri"/>
              </a:rPr>
              <a:t>响应</a:t>
            </a:r>
            <a:endParaRPr lang="zh-Hans" sz="1400" b="0" i="0" u="none" strike="noStrike" dirty="0">
              <a:solidFill>
                <a:srgbClr val="FFFFFF"/>
              </a:solidFill>
              <a:highlight>
                <a:srgbClr val="000000">
                  <a:alpha val="0"/>
                </a:srgbClr>
              </a:highlight>
              <a:latin typeface="Simsun"/>
              <a:ea typeface="Simsun"/>
              <a:cs typeface="Calibri"/>
            </a:endParaRPr>
          </a:p>
          <a:p>
            <a:pPr marL="64286" indent="-178586" defTabSz="685772" rtl="0" eaLnBrk="0" fontAlgn="base" hangingPunct="0">
              <a:spcBef>
                <a:spcPct val="0"/>
              </a:spcBef>
              <a:spcAft>
                <a:spcPct val="0"/>
              </a:spcAft>
              <a:buFont typeface="Arial" pitchFamily="34" charset="0"/>
              <a:buChar char="•"/>
            </a:pPr>
            <a:r>
              <a:rPr lang="zh-Hans" sz="1400" b="0" i="0" u="none" strike="noStrike" dirty="0">
                <a:solidFill>
                  <a:srgbClr val="FFFFFF"/>
                </a:solidFill>
                <a:highlight>
                  <a:srgbClr val="000000">
                    <a:alpha val="0"/>
                  </a:srgbClr>
                </a:highlight>
                <a:latin typeface="Simsun"/>
                <a:ea typeface="Simsun"/>
                <a:cs typeface="Calibri"/>
              </a:rPr>
              <a:t>例如，提供食物、药品、住所</a:t>
            </a:r>
          </a:p>
        </p:txBody>
      </p:sp>
      <p:sp>
        <p:nvSpPr>
          <p:cNvPr id="12" name="TextBox 11">
            <a:extLst>
              <a:ext uri="{FF2B5EF4-FFF2-40B4-BE49-F238E27FC236}">
                <a16:creationId xmlns:a16="http://schemas.microsoft.com/office/drawing/2014/main" id="{53B8D658-161C-49F2-B66D-32986A8B0B74}"/>
              </a:ext>
            </a:extLst>
          </p:cNvPr>
          <p:cNvSpPr txBox="1"/>
          <p:nvPr/>
        </p:nvSpPr>
        <p:spPr>
          <a:xfrm>
            <a:off x="5632018" y="1402973"/>
            <a:ext cx="3173500" cy="3447098"/>
          </a:xfrm>
          <a:prstGeom prst="rect">
            <a:avLst/>
          </a:prstGeom>
          <a:noFill/>
        </p:spPr>
        <p:txBody>
          <a:bodyPr wrap="square" rtlCol="0">
            <a:noAutofit/>
          </a:bodyPr>
          <a:lstStyle/>
          <a:p>
            <a:pPr marL="285750" indent="-285750" rtl="0">
              <a:buFont typeface="Wingdings" pitchFamily="2" charset="2"/>
              <a:buChar char="§"/>
            </a:pPr>
            <a:r>
              <a:rPr lang="zh-Hans" sz="1600" b="0" i="0" u="none" strike="noStrike" dirty="0">
                <a:solidFill>
                  <a:srgbClr val="404040"/>
                </a:solidFill>
                <a:highlight>
                  <a:srgbClr val="000000">
                    <a:alpha val="0"/>
                  </a:srgbClr>
                </a:highlight>
                <a:latin typeface="Simsun"/>
                <a:ea typeface="Simsun"/>
              </a:rPr>
              <a:t>救济和早期恢复的关键要求。</a:t>
            </a:r>
          </a:p>
          <a:p>
            <a:pPr marL="742950" lvl="1" indent="-285750" rtl="0">
              <a:buFont typeface="Wingdings" pitchFamily="2" charset="2"/>
              <a:buChar char="§"/>
            </a:pPr>
            <a:r>
              <a:rPr lang="zh-Hans" sz="1600" b="0" i="0" u="none" strike="noStrike" dirty="0">
                <a:solidFill>
                  <a:srgbClr val="404040"/>
                </a:solidFill>
                <a:highlight>
                  <a:srgbClr val="000000">
                    <a:alpha val="0"/>
                  </a:srgbClr>
                </a:highlight>
                <a:latin typeface="Simsun"/>
                <a:ea typeface="Simsun"/>
              </a:rPr>
              <a:t>资金的及时性</a:t>
            </a:r>
          </a:p>
          <a:p>
            <a:pPr marL="742950" lvl="1" indent="-285750" rtl="0">
              <a:buFont typeface="Wingdings" pitchFamily="2" charset="2"/>
              <a:buChar char="§"/>
            </a:pPr>
            <a:r>
              <a:rPr lang="zh-Hans" sz="1600" b="0" i="0" u="none" strike="noStrike" dirty="0">
                <a:solidFill>
                  <a:srgbClr val="404040"/>
                </a:solidFill>
                <a:highlight>
                  <a:srgbClr val="000000">
                    <a:alpha val="0"/>
                  </a:srgbClr>
                </a:highlight>
                <a:latin typeface="Simsun"/>
                <a:ea typeface="Simsun"/>
              </a:rPr>
              <a:t>资金的可预见性</a:t>
            </a:r>
          </a:p>
          <a:p>
            <a:pPr marL="285750" indent="-285750" rtl="0">
              <a:buFont typeface="Wingdings" pitchFamily="2" charset="2"/>
              <a:buChar char="§"/>
            </a:pPr>
            <a:r>
              <a:rPr lang="zh-Hans" sz="1600" b="0" i="0" u="none" strike="noStrike" dirty="0">
                <a:solidFill>
                  <a:srgbClr val="404040"/>
                </a:solidFill>
                <a:highlight>
                  <a:srgbClr val="000000">
                    <a:alpha val="0"/>
                  </a:srgbClr>
                </a:highlight>
                <a:latin typeface="Simsun"/>
                <a:ea typeface="Simsun"/>
              </a:rPr>
              <a:t>在典型的援助周期中，灾害发生后立即到位的1美元最多可以抵得上后来的5美元</a:t>
            </a:r>
          </a:p>
          <a:p>
            <a:pPr marL="285750" indent="-285750" rtl="0">
              <a:buFont typeface="Wingdings" pitchFamily="2" charset="2"/>
              <a:buChar char="§"/>
            </a:pPr>
            <a:r>
              <a:rPr lang="zh-Hans" sz="1600" b="0" i="0" u="none" strike="noStrike" dirty="0">
                <a:solidFill>
                  <a:srgbClr val="404040"/>
                </a:solidFill>
                <a:highlight>
                  <a:srgbClr val="000000">
                    <a:alpha val="0"/>
                  </a:srgbClr>
                </a:highlight>
                <a:latin typeface="Simsun"/>
                <a:ea typeface="Simsun"/>
              </a:rPr>
              <a:t>目前的方法通常依赖于</a:t>
            </a:r>
            <a:r>
              <a:rPr lang="zh-CN" altLang="en-US" sz="1600" b="0" i="0" u="none" strike="noStrike" dirty="0">
                <a:solidFill>
                  <a:srgbClr val="404040"/>
                </a:solidFill>
                <a:highlight>
                  <a:srgbClr val="000000">
                    <a:alpha val="0"/>
                  </a:srgbClr>
                </a:highlight>
                <a:latin typeface="Simsun"/>
                <a:ea typeface="Simsun"/>
              </a:rPr>
              <a:t>对</a:t>
            </a:r>
            <a:r>
              <a:rPr lang="zh-Hans" sz="1600" b="0" i="0" u="none" strike="noStrike" dirty="0">
                <a:solidFill>
                  <a:srgbClr val="404040"/>
                </a:solidFill>
                <a:highlight>
                  <a:srgbClr val="000000">
                    <a:alpha val="0"/>
                  </a:srgbClr>
                </a:highlight>
                <a:latin typeface="Simsun"/>
                <a:ea typeface="Simsun"/>
              </a:rPr>
              <a:t>预算的重新分配或外部支持</a:t>
            </a:r>
          </a:p>
          <a:p>
            <a:pPr marL="285750" indent="-285750" algn="just">
              <a:buFont typeface="Wingdings" pitchFamily="2" charset="2"/>
              <a:buChar char="§"/>
            </a:pPr>
            <a:endParaRPr lang="en-GB" dirty="0">
              <a:solidFill>
                <a:schemeClr val="accent1"/>
              </a:solidFill>
            </a:endParaRPr>
          </a:p>
        </p:txBody>
      </p:sp>
      <p:sp>
        <p:nvSpPr>
          <p:cNvPr id="13" name="Rectangle 12">
            <a:extLst>
              <a:ext uri="{FF2B5EF4-FFF2-40B4-BE49-F238E27FC236}">
                <a16:creationId xmlns:a16="http://schemas.microsoft.com/office/drawing/2014/main" id="{A9C4D210-34DC-42AC-A9CA-7414C9CBE370}"/>
              </a:ext>
            </a:extLst>
          </p:cNvPr>
          <p:cNvSpPr/>
          <p:nvPr/>
        </p:nvSpPr>
        <p:spPr>
          <a:xfrm>
            <a:off x="3596826" y="1893004"/>
            <a:ext cx="1949439" cy="278109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891848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51D4-7BF5-4C3A-BF79-11FFA2512102}"/>
              </a:ext>
            </a:extLst>
          </p:cNvPr>
          <p:cNvSpPr>
            <a:spLocks noGrp="1"/>
          </p:cNvSpPr>
          <p:nvPr>
            <p:ph type="title"/>
          </p:nvPr>
        </p:nvSpPr>
        <p:spPr>
          <a:xfrm>
            <a:off x="457200" y="457321"/>
            <a:ext cx="8229600" cy="307777"/>
          </a:xfrm>
        </p:spPr>
        <p:txBody>
          <a:bodyPr>
            <a:noAutofit/>
          </a:bodyPr>
          <a:lstStyle/>
          <a:p>
            <a:pPr rtl="0"/>
            <a:r>
              <a:rPr lang="zh-Hans" sz="2000" b="1" i="0" u="none" strike="noStrike">
                <a:highlight>
                  <a:srgbClr val="000000">
                    <a:alpha val="0"/>
                  </a:srgbClr>
                </a:highlight>
                <a:latin typeface="Simsun"/>
                <a:ea typeface="Simsun"/>
              </a:rPr>
              <a:t>灾害风险管理</a:t>
            </a:r>
            <a:endParaRPr lang="en-US"/>
          </a:p>
        </p:txBody>
      </p:sp>
      <p:sp>
        <p:nvSpPr>
          <p:cNvPr id="3" name="Text Placeholder 2">
            <a:extLst>
              <a:ext uri="{FF2B5EF4-FFF2-40B4-BE49-F238E27FC236}">
                <a16:creationId xmlns:a16="http://schemas.microsoft.com/office/drawing/2014/main" id="{02E4DB85-5FB2-40BF-AF34-4482048B3E99}"/>
              </a:ext>
            </a:extLst>
          </p:cNvPr>
          <p:cNvSpPr>
            <a:spLocks noGrp="1"/>
          </p:cNvSpPr>
          <p:nvPr>
            <p:ph type="body" sz="quarter" idx="13"/>
          </p:nvPr>
        </p:nvSpPr>
        <p:spPr>
          <a:xfrm>
            <a:off x="457200" y="800883"/>
            <a:ext cx="8229600" cy="276999"/>
          </a:xfrm>
        </p:spPr>
        <p:txBody>
          <a:bodyPr>
            <a:noAutofit/>
          </a:bodyPr>
          <a:lstStyle/>
          <a:p>
            <a:pPr rtl="0"/>
            <a:r>
              <a:rPr lang="zh-Hans" sz="1800" b="0" i="0" u="none" strike="noStrike">
                <a:highlight>
                  <a:srgbClr val="000000">
                    <a:alpha val="0"/>
                  </a:srgbClr>
                </a:highlight>
                <a:latin typeface="Simsun"/>
                <a:ea typeface="Simsun"/>
              </a:rPr>
              <a:t>风险量化和分层</a:t>
            </a:r>
          </a:p>
        </p:txBody>
      </p:sp>
      <p:cxnSp>
        <p:nvCxnSpPr>
          <p:cNvPr id="17" name="Straight Arrow Connector 16">
            <a:extLst>
              <a:ext uri="{FF2B5EF4-FFF2-40B4-BE49-F238E27FC236}">
                <a16:creationId xmlns:a16="http://schemas.microsoft.com/office/drawing/2014/main" id="{08118B59-DBF3-415B-8F9B-73CF9E91F5FD}"/>
              </a:ext>
            </a:extLst>
          </p:cNvPr>
          <p:cNvCxnSpPr/>
          <p:nvPr/>
        </p:nvCxnSpPr>
        <p:spPr>
          <a:xfrm flipH="1">
            <a:off x="2425312" y="3520746"/>
            <a:ext cx="0" cy="7940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nvGrpSpPr>
          <p:cNvPr id="18" name="Group 17">
            <a:extLst>
              <a:ext uri="{FF2B5EF4-FFF2-40B4-BE49-F238E27FC236}">
                <a16:creationId xmlns:a16="http://schemas.microsoft.com/office/drawing/2014/main" id="{D9956D35-DE36-4D8B-A7D7-C81406F06F48}"/>
              </a:ext>
            </a:extLst>
          </p:cNvPr>
          <p:cNvGrpSpPr/>
          <p:nvPr/>
        </p:nvGrpSpPr>
        <p:grpSpPr>
          <a:xfrm>
            <a:off x="258541" y="2646697"/>
            <a:ext cx="4510012" cy="3409041"/>
            <a:chOff x="456994" y="2182233"/>
            <a:chExt cx="5013094" cy="3440432"/>
          </a:xfrm>
        </p:grpSpPr>
        <p:pic>
          <p:nvPicPr>
            <p:cNvPr id="19" name="Graphic 18" descr="Badge 1 with solid fill">
              <a:extLst>
                <a:ext uri="{FF2B5EF4-FFF2-40B4-BE49-F238E27FC236}">
                  <a16:creationId xmlns:a16="http://schemas.microsoft.com/office/drawing/2014/main" id="{430D3E13-03F4-4C13-9D3F-67B27AF0F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8536" y="3137865"/>
              <a:ext cx="533304" cy="533304"/>
            </a:xfrm>
            <a:prstGeom prst="rect">
              <a:avLst/>
            </a:prstGeom>
          </p:spPr>
        </p:pic>
        <p:pic>
          <p:nvPicPr>
            <p:cNvPr id="20" name="Graphic 19" descr="Badge with solid fill">
              <a:extLst>
                <a:ext uri="{FF2B5EF4-FFF2-40B4-BE49-F238E27FC236}">
                  <a16:creationId xmlns:a16="http://schemas.microsoft.com/office/drawing/2014/main" id="{E2770273-1102-49E6-8786-809C44C707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5148" y="4517859"/>
              <a:ext cx="522568" cy="522568"/>
            </a:xfrm>
            <a:prstGeom prst="rect">
              <a:avLst/>
            </a:prstGeom>
          </p:spPr>
        </p:pic>
        <p:pic>
          <p:nvPicPr>
            <p:cNvPr id="21" name="Graphic 20" descr="Badge 3 with solid fill">
              <a:extLst>
                <a:ext uri="{FF2B5EF4-FFF2-40B4-BE49-F238E27FC236}">
                  <a16:creationId xmlns:a16="http://schemas.microsoft.com/office/drawing/2014/main" id="{E2CB606A-CB26-4CE0-96C8-253713FE71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72256" y="3877241"/>
              <a:ext cx="533304" cy="533304"/>
            </a:xfrm>
            <a:prstGeom prst="rect">
              <a:avLst/>
            </a:prstGeom>
          </p:spPr>
        </p:pic>
        <p:pic>
          <p:nvPicPr>
            <p:cNvPr id="22" name="Graphic 21" descr="Badge 4 with solid fill">
              <a:extLst>
                <a:ext uri="{FF2B5EF4-FFF2-40B4-BE49-F238E27FC236}">
                  <a16:creationId xmlns:a16="http://schemas.microsoft.com/office/drawing/2014/main" id="{E8F57C52-8857-415C-9135-1486CF83BF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3422" y="3690891"/>
              <a:ext cx="533304" cy="533304"/>
            </a:xfrm>
            <a:prstGeom prst="rect">
              <a:avLst/>
            </a:prstGeom>
          </p:spPr>
        </p:pic>
        <p:grpSp>
          <p:nvGrpSpPr>
            <p:cNvPr id="23" name="Group 22">
              <a:extLst>
                <a:ext uri="{FF2B5EF4-FFF2-40B4-BE49-F238E27FC236}">
                  <a16:creationId xmlns:a16="http://schemas.microsoft.com/office/drawing/2014/main" id="{733C3E80-4F23-4951-BCBB-116A82346100}"/>
                </a:ext>
              </a:extLst>
            </p:cNvPr>
            <p:cNvGrpSpPr/>
            <p:nvPr/>
          </p:nvGrpSpPr>
          <p:grpSpPr>
            <a:xfrm>
              <a:off x="456994" y="2182233"/>
              <a:ext cx="5013094" cy="3440432"/>
              <a:chOff x="456994" y="2182233"/>
              <a:chExt cx="5013094" cy="3440432"/>
            </a:xfrm>
          </p:grpSpPr>
          <p:grpSp>
            <p:nvGrpSpPr>
              <p:cNvPr id="25" name="Group 24">
                <a:extLst>
                  <a:ext uri="{FF2B5EF4-FFF2-40B4-BE49-F238E27FC236}">
                    <a16:creationId xmlns:a16="http://schemas.microsoft.com/office/drawing/2014/main" id="{63DABAB8-F3DB-4A85-9E0D-B5FC25279873}"/>
                  </a:ext>
                </a:extLst>
              </p:cNvPr>
              <p:cNvGrpSpPr/>
              <p:nvPr/>
            </p:nvGrpSpPr>
            <p:grpSpPr>
              <a:xfrm>
                <a:off x="520551" y="2182233"/>
                <a:ext cx="4949537" cy="3440432"/>
                <a:chOff x="520551" y="2182233"/>
                <a:chExt cx="4949537" cy="3440432"/>
              </a:xfrm>
            </p:grpSpPr>
            <p:grpSp>
              <p:nvGrpSpPr>
                <p:cNvPr id="27" name="Group 26">
                  <a:extLst>
                    <a:ext uri="{FF2B5EF4-FFF2-40B4-BE49-F238E27FC236}">
                      <a16:creationId xmlns:a16="http://schemas.microsoft.com/office/drawing/2014/main" id="{DC504F28-FC3D-4D35-873F-286C6FA057BE}"/>
                    </a:ext>
                  </a:extLst>
                </p:cNvPr>
                <p:cNvGrpSpPr/>
                <p:nvPr/>
              </p:nvGrpSpPr>
              <p:grpSpPr>
                <a:xfrm>
                  <a:off x="520551" y="2182233"/>
                  <a:ext cx="4949537" cy="3440432"/>
                  <a:chOff x="207818" y="1544320"/>
                  <a:chExt cx="6599382" cy="4587242"/>
                </a:xfrm>
              </p:grpSpPr>
              <p:cxnSp>
                <p:nvCxnSpPr>
                  <p:cNvPr id="30" name="Straight Connector 29">
                    <a:extLst>
                      <a:ext uri="{FF2B5EF4-FFF2-40B4-BE49-F238E27FC236}">
                        <a16:creationId xmlns:a16="http://schemas.microsoft.com/office/drawing/2014/main" id="{684CCB65-052C-49B8-BA49-5D6D4AA850DC}"/>
                      </a:ext>
                    </a:extLst>
                  </p:cNvPr>
                  <p:cNvCxnSpPr/>
                  <p:nvPr/>
                </p:nvCxnSpPr>
                <p:spPr>
                  <a:xfrm flipH="1">
                    <a:off x="1320800" y="1544320"/>
                    <a:ext cx="10160" cy="4023087"/>
                  </a:xfrm>
                  <a:prstGeom prst="line">
                    <a:avLst/>
                  </a:prstGeom>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id="{F1D2A769-B27B-4AD8-889F-75F24798C8BF}"/>
                      </a:ext>
                    </a:extLst>
                  </p:cNvPr>
                  <p:cNvCxnSpPr/>
                  <p:nvPr/>
                </p:nvCxnSpPr>
                <p:spPr>
                  <a:xfrm flipH="1">
                    <a:off x="1320800" y="5557520"/>
                    <a:ext cx="5486400" cy="1"/>
                  </a:xfrm>
                  <a:prstGeom prst="line">
                    <a:avLst/>
                  </a:prstGeom>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92302739-A287-4E39-B482-AD1F41101CA8}"/>
                      </a:ext>
                    </a:extLst>
                  </p:cNvPr>
                  <p:cNvSpPr txBox="1"/>
                  <p:nvPr/>
                </p:nvSpPr>
                <p:spPr>
                  <a:xfrm>
                    <a:off x="1330961" y="5577565"/>
                    <a:ext cx="1463040" cy="553997"/>
                  </a:xfrm>
                  <a:prstGeom prst="rect">
                    <a:avLst/>
                  </a:prstGeom>
                  <a:noFill/>
                </p:spPr>
                <p:txBody>
                  <a:bodyPr wrap="square" rtlCol="0">
                    <a:noAutofit/>
                  </a:bodyPr>
                  <a:lstStyle/>
                  <a:p>
                    <a:pPr algn="ctr" rtl="0"/>
                    <a:r>
                      <a:rPr lang="zh-Hans" sz="1000" b="0" i="0" u="none" strike="noStrike">
                        <a:solidFill>
                          <a:srgbClr val="808080"/>
                        </a:solidFill>
                        <a:highlight>
                          <a:srgbClr val="000000">
                            <a:alpha val="0"/>
                          </a:srgbClr>
                        </a:highlight>
                        <a:latin typeface="Simsun"/>
                        <a:ea typeface="Simsun"/>
                      </a:rPr>
                      <a:t>高频率	</a:t>
                    </a:r>
                  </a:p>
                </p:txBody>
              </p:sp>
              <p:sp>
                <p:nvSpPr>
                  <p:cNvPr id="33" name="TextBox 32">
                    <a:extLst>
                      <a:ext uri="{FF2B5EF4-FFF2-40B4-BE49-F238E27FC236}">
                        <a16:creationId xmlns:a16="http://schemas.microsoft.com/office/drawing/2014/main" id="{0931E890-B627-46EB-9A33-06F44A4A6633}"/>
                      </a:ext>
                    </a:extLst>
                  </p:cNvPr>
                  <p:cNvSpPr txBox="1"/>
                  <p:nvPr/>
                </p:nvSpPr>
                <p:spPr>
                  <a:xfrm>
                    <a:off x="4856480" y="5577567"/>
                    <a:ext cx="1920240" cy="338555"/>
                  </a:xfrm>
                  <a:prstGeom prst="rect">
                    <a:avLst/>
                  </a:prstGeom>
                  <a:noFill/>
                </p:spPr>
                <p:txBody>
                  <a:bodyPr wrap="square" rtlCol="0">
                    <a:noAutofit/>
                  </a:bodyPr>
                  <a:lstStyle/>
                  <a:p>
                    <a:pPr algn="ctr" rtl="0"/>
                    <a:r>
                      <a:rPr lang="zh-Hans" sz="1000" b="0" i="0" u="none" strike="noStrike">
                        <a:solidFill>
                          <a:srgbClr val="808080"/>
                        </a:solidFill>
                        <a:highlight>
                          <a:srgbClr val="000000">
                            <a:alpha val="0"/>
                          </a:srgbClr>
                        </a:highlight>
                        <a:latin typeface="Simsun"/>
                        <a:ea typeface="Simsun"/>
                      </a:rPr>
                      <a:t>低频率</a:t>
                    </a:r>
                  </a:p>
                </p:txBody>
              </p:sp>
              <p:sp>
                <p:nvSpPr>
                  <p:cNvPr id="34" name="TextBox 33">
                    <a:extLst>
                      <a:ext uri="{FF2B5EF4-FFF2-40B4-BE49-F238E27FC236}">
                        <a16:creationId xmlns:a16="http://schemas.microsoft.com/office/drawing/2014/main" id="{433EB9D8-2D4B-442C-82C2-DD8E24C18AFC}"/>
                      </a:ext>
                    </a:extLst>
                  </p:cNvPr>
                  <p:cNvSpPr txBox="1"/>
                  <p:nvPr/>
                </p:nvSpPr>
                <p:spPr>
                  <a:xfrm>
                    <a:off x="207818" y="1563960"/>
                    <a:ext cx="1092200" cy="769441"/>
                  </a:xfrm>
                  <a:prstGeom prst="rect">
                    <a:avLst/>
                  </a:prstGeom>
                  <a:noFill/>
                </p:spPr>
                <p:txBody>
                  <a:bodyPr wrap="square" rtlCol="0">
                    <a:noAutofit/>
                  </a:bodyPr>
                  <a:lstStyle/>
                  <a:p>
                    <a:pPr algn="ctr" rtl="0"/>
                    <a:r>
                      <a:rPr lang="zh-Hans" sz="1000" b="0" i="0" u="none" strike="noStrike">
                        <a:solidFill>
                          <a:srgbClr val="808080"/>
                        </a:solidFill>
                        <a:highlight>
                          <a:srgbClr val="000000">
                            <a:alpha val="0"/>
                          </a:srgbClr>
                        </a:highlight>
                        <a:latin typeface="Simsun"/>
                        <a:ea typeface="Simsun"/>
                      </a:rPr>
                      <a:t>高严重性	</a:t>
                    </a:r>
                  </a:p>
                </p:txBody>
              </p:sp>
              <p:sp>
                <p:nvSpPr>
                  <p:cNvPr id="35" name="TextBox 34">
                    <a:extLst>
                      <a:ext uri="{FF2B5EF4-FFF2-40B4-BE49-F238E27FC236}">
                        <a16:creationId xmlns:a16="http://schemas.microsoft.com/office/drawing/2014/main" id="{7D57538B-1B44-491E-8045-75977BA09991}"/>
                      </a:ext>
                    </a:extLst>
                  </p:cNvPr>
                  <p:cNvSpPr txBox="1"/>
                  <p:nvPr/>
                </p:nvSpPr>
                <p:spPr>
                  <a:xfrm>
                    <a:off x="207818" y="4585398"/>
                    <a:ext cx="1092200" cy="553997"/>
                  </a:xfrm>
                  <a:prstGeom prst="rect">
                    <a:avLst/>
                  </a:prstGeom>
                  <a:noFill/>
                </p:spPr>
                <p:txBody>
                  <a:bodyPr wrap="square" rtlCol="0">
                    <a:noAutofit/>
                  </a:bodyPr>
                  <a:lstStyle/>
                  <a:p>
                    <a:pPr algn="ctr" rtl="0"/>
                    <a:r>
                      <a:rPr lang="zh-Hans" sz="1000" b="0" i="0" u="none" strike="noStrike">
                        <a:solidFill>
                          <a:srgbClr val="808080"/>
                        </a:solidFill>
                        <a:highlight>
                          <a:srgbClr val="000000">
                            <a:alpha val="0"/>
                          </a:srgbClr>
                        </a:highlight>
                        <a:latin typeface="Simsun"/>
                        <a:ea typeface="Simsun"/>
                      </a:rPr>
                      <a:t>高频率/低严重性</a:t>
                    </a:r>
                  </a:p>
                </p:txBody>
              </p:sp>
            </p:grpSp>
            <p:sp>
              <p:nvSpPr>
                <p:cNvPr id="28" name="Freeform: Shape 27">
                  <a:extLst>
                    <a:ext uri="{FF2B5EF4-FFF2-40B4-BE49-F238E27FC236}">
                      <a16:creationId xmlns:a16="http://schemas.microsoft.com/office/drawing/2014/main" id="{42A0F914-FD25-4C5B-A75E-CC2796AD9380}"/>
                    </a:ext>
                  </a:extLst>
                </p:cNvPr>
                <p:cNvSpPr/>
                <p:nvPr/>
              </p:nvSpPr>
              <p:spPr>
                <a:xfrm>
                  <a:off x="1378495" y="2502078"/>
                  <a:ext cx="3224463" cy="2683042"/>
                </a:xfrm>
                <a:custGeom>
                  <a:avLst/>
                  <a:gdLst>
                    <a:gd name="connsiteX0" fmla="*/ 0 w 3224463"/>
                    <a:gd name="connsiteY0" fmla="*/ 2683042 h 2683042"/>
                    <a:gd name="connsiteX1" fmla="*/ 782053 w 3224463"/>
                    <a:gd name="connsiteY1" fmla="*/ 854242 h 2683042"/>
                    <a:gd name="connsiteX2" fmla="*/ 3224463 w 3224463"/>
                    <a:gd name="connsiteY2" fmla="*/ 0 h 2683042"/>
                  </a:gdLst>
                  <a:ahLst/>
                  <a:cxnLst>
                    <a:cxn ang="0">
                      <a:pos x="connsiteX0" y="connsiteY0"/>
                    </a:cxn>
                    <a:cxn ang="0">
                      <a:pos x="connsiteX1" y="connsiteY1"/>
                    </a:cxn>
                    <a:cxn ang="0">
                      <a:pos x="connsiteX2" y="connsiteY2"/>
                    </a:cxn>
                  </a:cxnLst>
                  <a:rect l="l" t="t" r="r" b="b"/>
                  <a:pathLst>
                    <a:path w="3224463" h="2683042">
                      <a:moveTo>
                        <a:pt x="0" y="2683042"/>
                      </a:moveTo>
                      <a:cubicBezTo>
                        <a:pt x="122321" y="1992229"/>
                        <a:pt x="244643" y="1301416"/>
                        <a:pt x="782053" y="854242"/>
                      </a:cubicBezTo>
                      <a:cubicBezTo>
                        <a:pt x="1319464" y="407068"/>
                        <a:pt x="2271963" y="203534"/>
                        <a:pt x="3224463" y="0"/>
                      </a:cubicBezTo>
                    </a:path>
                  </a:pathLst>
                </a:custGeom>
              </p:spPr>
              <p:style>
                <a:lnRef idx="2">
                  <a:schemeClr val="accent3"/>
                </a:lnRef>
                <a:fillRef idx="0">
                  <a:schemeClr val="accent3"/>
                </a:fillRef>
                <a:effectRef idx="1">
                  <a:schemeClr val="accent3"/>
                </a:effectRef>
                <a:fontRef idx="minor">
                  <a:schemeClr val="tx1"/>
                </a:fontRef>
              </p:style>
              <p:txBody>
                <a:bodyPr rtlCol="0" anchor="ctr">
                  <a:noAutofit/>
                </a:bodyPr>
                <a:lstStyle/>
                <a:p>
                  <a:pPr algn="ctr"/>
                  <a:endParaRPr lang="en-GB"/>
                </a:p>
              </p:txBody>
            </p:sp>
            <p:sp>
              <p:nvSpPr>
                <p:cNvPr id="29" name="Freeform: Shape 28">
                  <a:extLst>
                    <a:ext uri="{FF2B5EF4-FFF2-40B4-BE49-F238E27FC236}">
                      <a16:creationId xmlns:a16="http://schemas.microsoft.com/office/drawing/2014/main" id="{1256C62E-035E-46E2-AF1C-B6C4F770AB0C}"/>
                    </a:ext>
                  </a:extLst>
                </p:cNvPr>
                <p:cNvSpPr/>
                <p:nvPr/>
              </p:nvSpPr>
              <p:spPr>
                <a:xfrm>
                  <a:off x="1383632" y="3465096"/>
                  <a:ext cx="3296652" cy="1744579"/>
                </a:xfrm>
                <a:custGeom>
                  <a:avLst/>
                  <a:gdLst>
                    <a:gd name="connsiteX0" fmla="*/ 0 w 3296652"/>
                    <a:gd name="connsiteY0" fmla="*/ 1744579 h 1744579"/>
                    <a:gd name="connsiteX1" fmla="*/ 890336 w 3296652"/>
                    <a:gd name="connsiteY1" fmla="*/ 601579 h 1744579"/>
                    <a:gd name="connsiteX2" fmla="*/ 3296652 w 3296652"/>
                    <a:gd name="connsiteY2" fmla="*/ 0 h 1744579"/>
                    <a:gd name="connsiteX3" fmla="*/ 3296652 w 3296652"/>
                    <a:gd name="connsiteY3" fmla="*/ 0 h 1744579"/>
                  </a:gdLst>
                  <a:ahLst/>
                  <a:cxnLst>
                    <a:cxn ang="0">
                      <a:pos x="connsiteX0" y="connsiteY0"/>
                    </a:cxn>
                    <a:cxn ang="0">
                      <a:pos x="connsiteX1" y="connsiteY1"/>
                    </a:cxn>
                    <a:cxn ang="0">
                      <a:pos x="connsiteX2" y="connsiteY2"/>
                    </a:cxn>
                    <a:cxn ang="0">
                      <a:pos x="connsiteX3" y="connsiteY3"/>
                    </a:cxn>
                  </a:cxnLst>
                  <a:rect l="l" t="t" r="r" b="b"/>
                  <a:pathLst>
                    <a:path w="3296651" h="1744578">
                      <a:moveTo>
                        <a:pt x="0" y="1744579"/>
                      </a:moveTo>
                      <a:cubicBezTo>
                        <a:pt x="170447" y="1318460"/>
                        <a:pt x="340894" y="892342"/>
                        <a:pt x="890336" y="601579"/>
                      </a:cubicBezTo>
                      <a:cubicBezTo>
                        <a:pt x="1439778" y="310816"/>
                        <a:pt x="3296652" y="0"/>
                        <a:pt x="3296652" y="0"/>
                      </a:cubicBezTo>
                      <a:lnTo>
                        <a:pt x="3296652" y="0"/>
                      </a:lnTo>
                    </a:path>
                  </a:pathLst>
                </a:custGeom>
              </p:spPr>
              <p:style>
                <a:lnRef idx="2">
                  <a:schemeClr val="accent3"/>
                </a:lnRef>
                <a:fillRef idx="0">
                  <a:schemeClr val="accent3"/>
                </a:fillRef>
                <a:effectRef idx="1">
                  <a:schemeClr val="accent3"/>
                </a:effectRef>
                <a:fontRef idx="minor">
                  <a:schemeClr val="tx1"/>
                </a:fontRef>
              </p:style>
              <p:txBody>
                <a:bodyPr rtlCol="0" anchor="ctr">
                  <a:noAutofit/>
                </a:bodyPr>
                <a:lstStyle/>
                <a:p>
                  <a:pPr algn="ctr"/>
                  <a:endParaRPr lang="en-GB"/>
                </a:p>
              </p:txBody>
            </p:sp>
          </p:grpSp>
          <p:sp>
            <p:nvSpPr>
              <p:cNvPr id="26" name="TextBox 25">
                <a:extLst>
                  <a:ext uri="{FF2B5EF4-FFF2-40B4-BE49-F238E27FC236}">
                    <a16:creationId xmlns:a16="http://schemas.microsoft.com/office/drawing/2014/main" id="{AAAC86E3-E94B-413A-BF89-9441A0953DF5}"/>
                  </a:ext>
                </a:extLst>
              </p:cNvPr>
              <p:cNvSpPr txBox="1"/>
              <p:nvPr/>
            </p:nvSpPr>
            <p:spPr>
              <a:xfrm rot="16200000">
                <a:off x="-352879" y="3419785"/>
                <a:ext cx="1896746" cy="276999"/>
              </a:xfrm>
              <a:prstGeom prst="rect">
                <a:avLst/>
              </a:prstGeom>
              <a:noFill/>
            </p:spPr>
            <p:txBody>
              <a:bodyPr wrap="square" rtlCol="0">
                <a:noAutofit/>
              </a:bodyPr>
              <a:lstStyle/>
              <a:p>
                <a:pPr rtl="0"/>
                <a:r>
                  <a:rPr lang="zh-Hans" sz="1200" b="1" i="0" u="none" strike="noStrike">
                    <a:highlight>
                      <a:srgbClr val="000000">
                        <a:alpha val="0"/>
                      </a:srgbClr>
                    </a:highlight>
                    <a:latin typeface="Simsun"/>
                    <a:ea typeface="Simsun"/>
                  </a:rPr>
                  <a:t>年度灾害影响</a:t>
                </a:r>
              </a:p>
            </p:txBody>
          </p:sp>
        </p:grpSp>
        <p:sp>
          <p:nvSpPr>
            <p:cNvPr id="24" name="TextBox 23">
              <a:extLst>
                <a:ext uri="{FF2B5EF4-FFF2-40B4-BE49-F238E27FC236}">
                  <a16:creationId xmlns:a16="http://schemas.microsoft.com/office/drawing/2014/main" id="{48EABE18-54C5-4006-8303-54129A085EE2}"/>
                </a:ext>
              </a:extLst>
            </p:cNvPr>
            <p:cNvSpPr txBox="1"/>
            <p:nvPr/>
          </p:nvSpPr>
          <p:spPr>
            <a:xfrm>
              <a:off x="2508342" y="5277670"/>
              <a:ext cx="1896746" cy="276999"/>
            </a:xfrm>
            <a:prstGeom prst="rect">
              <a:avLst/>
            </a:prstGeom>
            <a:noFill/>
          </p:spPr>
          <p:txBody>
            <a:bodyPr wrap="square" rtlCol="0">
              <a:noAutofit/>
            </a:bodyPr>
            <a:lstStyle/>
            <a:p>
              <a:pPr rtl="0"/>
              <a:r>
                <a:rPr lang="zh-Hans" sz="1200" b="1" i="0" u="none" strike="noStrike">
                  <a:highlight>
                    <a:srgbClr val="000000">
                      <a:alpha val="0"/>
                    </a:srgbClr>
                  </a:highlight>
                  <a:latin typeface="Simsun"/>
                  <a:ea typeface="Simsun"/>
                </a:rPr>
                <a:t>回报期</a:t>
              </a:r>
            </a:p>
          </p:txBody>
        </p:sp>
      </p:grpSp>
      <p:sp>
        <p:nvSpPr>
          <p:cNvPr id="36" name="Rechteck 38">
            <a:extLst>
              <a:ext uri="{FF2B5EF4-FFF2-40B4-BE49-F238E27FC236}">
                <a16:creationId xmlns:a16="http://schemas.microsoft.com/office/drawing/2014/main" id="{090A8FCA-61CA-4730-A430-C071D47CEFB0}"/>
              </a:ext>
            </a:extLst>
          </p:cNvPr>
          <p:cNvSpPr/>
          <p:nvPr/>
        </p:nvSpPr>
        <p:spPr>
          <a:xfrm>
            <a:off x="538432" y="1190279"/>
            <a:ext cx="4209555" cy="4612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pPr rtl="0"/>
            <a:r>
              <a:rPr lang="zh-Hans" sz="1200" b="0" i="0" u="none" strike="noStrike">
                <a:solidFill>
                  <a:srgbClr val="000000"/>
                </a:solidFill>
                <a:highlight>
                  <a:srgbClr val="000000">
                    <a:alpha val="0"/>
                  </a:srgbClr>
                </a:highlight>
                <a:latin typeface="Simsun"/>
                <a:ea typeface="Simsun"/>
              </a:rPr>
              <a:t>为DRM决策建立灾害风险概况模型</a:t>
            </a:r>
          </a:p>
        </p:txBody>
      </p:sp>
      <p:sp>
        <p:nvSpPr>
          <p:cNvPr id="37" name="Rechteck 38">
            <a:extLst>
              <a:ext uri="{FF2B5EF4-FFF2-40B4-BE49-F238E27FC236}">
                <a16:creationId xmlns:a16="http://schemas.microsoft.com/office/drawing/2014/main" id="{DC75F9DD-3582-4EE9-A65A-19F57D7A5A25}"/>
              </a:ext>
            </a:extLst>
          </p:cNvPr>
          <p:cNvSpPr/>
          <p:nvPr/>
        </p:nvSpPr>
        <p:spPr>
          <a:xfrm>
            <a:off x="5042726" y="1190278"/>
            <a:ext cx="3644075" cy="4612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pPr rtl="0"/>
            <a:r>
              <a:rPr lang="zh-Hans" sz="1200" b="0" i="0" u="none" strike="noStrike">
                <a:solidFill>
                  <a:srgbClr val="000000"/>
                </a:solidFill>
                <a:highlight>
                  <a:srgbClr val="000000">
                    <a:alpha val="0"/>
                  </a:srgbClr>
                </a:highlight>
                <a:latin typeface="Simsun"/>
                <a:ea typeface="Simsun"/>
              </a:rPr>
              <a:t>风险分层：没有单一某种金融工具可以解决所有的风险</a:t>
            </a:r>
          </a:p>
        </p:txBody>
      </p:sp>
      <p:sp>
        <p:nvSpPr>
          <p:cNvPr id="43" name="TextBox 42">
            <a:extLst>
              <a:ext uri="{FF2B5EF4-FFF2-40B4-BE49-F238E27FC236}">
                <a16:creationId xmlns:a16="http://schemas.microsoft.com/office/drawing/2014/main" id="{872B8D61-72E9-48F8-AA09-36D7112B2599}"/>
              </a:ext>
            </a:extLst>
          </p:cNvPr>
          <p:cNvSpPr txBox="1"/>
          <p:nvPr/>
        </p:nvSpPr>
        <p:spPr>
          <a:xfrm>
            <a:off x="538432" y="1718804"/>
            <a:ext cx="4209555" cy="613630"/>
          </a:xfrm>
          <a:prstGeom prst="rect">
            <a:avLst/>
          </a:prstGeom>
          <a:noFill/>
        </p:spPr>
        <p:txBody>
          <a:bodyPr wrap="square" rtlCol="0">
            <a:noAutofit/>
          </a:bodyPr>
          <a:lstStyle/>
          <a:p>
            <a:pPr rtl="0"/>
            <a:r>
              <a:rPr lang="zh-Hans" sz="1100" b="0" i="0" u="none" strike="noStrike" dirty="0">
                <a:highlight>
                  <a:srgbClr val="000000">
                    <a:alpha val="0"/>
                  </a:srgbClr>
                </a:highlight>
                <a:latin typeface="Simsun"/>
                <a:ea typeface="Simsun"/>
              </a:rPr>
              <a:t>加总年度损害超过概率曲线： </a:t>
            </a:r>
            <a:r>
              <a:rPr lang="zh-CN" altLang="en-US" sz="1100" b="0" i="0" u="none" strike="noStrike" dirty="0">
                <a:highlight>
                  <a:srgbClr val="000000">
                    <a:alpha val="0"/>
                  </a:srgbClr>
                </a:highlight>
                <a:latin typeface="Simsun"/>
                <a:ea typeface="Simsun"/>
              </a:rPr>
              <a:t>第</a:t>
            </a:r>
            <a:r>
              <a:rPr lang="zh-Hans" sz="1100" b="0" i="1" u="none" strike="noStrike" dirty="0">
                <a:highlight>
                  <a:srgbClr val="000000">
                    <a:alpha val="0"/>
                  </a:srgbClr>
                </a:highlight>
                <a:latin typeface="Simsun"/>
                <a:ea typeface="Simsun"/>
              </a:rPr>
              <a:t>X年灾害影响超过Y美元的的年度概率是多少？</a:t>
            </a:r>
            <a:endParaRPr lang="en-GB" sz="1100" dirty="0"/>
          </a:p>
        </p:txBody>
      </p:sp>
      <p:sp>
        <p:nvSpPr>
          <p:cNvPr id="5" name="Slide Number Placeholder 4">
            <a:extLst>
              <a:ext uri="{FF2B5EF4-FFF2-40B4-BE49-F238E27FC236}">
                <a16:creationId xmlns:a16="http://schemas.microsoft.com/office/drawing/2014/main" id="{A8BF1604-CF5F-4443-9BEC-79D4E30A2746}"/>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4</a:t>
            </a:r>
            <a:endParaRPr lang="en-US"/>
          </a:p>
        </p:txBody>
      </p:sp>
      <p:sp>
        <p:nvSpPr>
          <p:cNvPr id="16" name="Content Placeholder 3">
            <a:extLst>
              <a:ext uri="{FF2B5EF4-FFF2-40B4-BE49-F238E27FC236}">
                <a16:creationId xmlns:a16="http://schemas.microsoft.com/office/drawing/2014/main" id="{8E33DBD0-4188-4382-B548-8FBE51D09A22}"/>
              </a:ext>
            </a:extLst>
          </p:cNvPr>
          <p:cNvSpPr txBox="1"/>
          <p:nvPr/>
        </p:nvSpPr>
        <p:spPr>
          <a:xfrm>
            <a:off x="5553309" y="2238950"/>
            <a:ext cx="3148493" cy="3860333"/>
          </a:xfrm>
          <a:prstGeom prst="rect">
            <a:avLst/>
          </a:prstGeom>
        </p:spPr>
        <p:txBody>
          <a:bodyPr vert="horz" lIns="0" tIns="0" rIns="0" bIns="0" rtlCol="0">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zh-Hans" sz="1200" b="1" i="0" u="none" strike="noStrike">
                <a:solidFill>
                  <a:srgbClr val="595959"/>
                </a:solidFill>
                <a:highlight>
                  <a:srgbClr val="000000">
                    <a:alpha val="0"/>
                  </a:srgbClr>
                </a:highlight>
                <a:latin typeface="Simsun"/>
                <a:ea typeface="Simsun"/>
              </a:rPr>
              <a:t>灾害风险概况</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贷款、赠款、小额信贷、债券、补贴、减税、信贷、影响债券</a:t>
            </a:r>
          </a:p>
          <a:p>
            <a:pPr rtl="0"/>
            <a:r>
              <a:rPr lang="zh-Hans" sz="1200" b="1" i="0" u="none" strike="noStrike">
                <a:solidFill>
                  <a:srgbClr val="595959"/>
                </a:solidFill>
                <a:highlight>
                  <a:srgbClr val="000000">
                    <a:alpha val="0"/>
                  </a:srgbClr>
                </a:highlight>
                <a:latin typeface="Simsun"/>
                <a:ea typeface="Simsun"/>
              </a:rPr>
              <a:t>灾害风险保障</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储备金和应急预算</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灾后重新分配预算，提供紧急援助贷款和借贷</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应急灾难融资</a:t>
            </a:r>
          </a:p>
          <a:p>
            <a:pPr rtl="0"/>
            <a:r>
              <a:rPr lang="zh-Hans" sz="1200" b="1" i="0" u="none" strike="noStrike">
                <a:solidFill>
                  <a:srgbClr val="595959"/>
                </a:solidFill>
                <a:highlight>
                  <a:srgbClr val="000000">
                    <a:alpha val="0"/>
                  </a:srgbClr>
                </a:highlight>
                <a:latin typeface="Simsun"/>
                <a:ea typeface="Simsun"/>
              </a:rPr>
              <a:t>灾害风险转移</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区域/主权</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地方保险市场</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国际再保险市场</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保险挂钩的证券/猫债</a:t>
            </a:r>
          </a:p>
          <a:p>
            <a:pPr rtl="0"/>
            <a:r>
              <a:rPr lang="zh-Hans" sz="1200" b="1" i="0" u="none" strike="noStrike">
                <a:solidFill>
                  <a:srgbClr val="595959"/>
                </a:solidFill>
                <a:highlight>
                  <a:srgbClr val="000000">
                    <a:alpha val="0"/>
                  </a:srgbClr>
                </a:highlight>
                <a:latin typeface="Simsun"/>
                <a:ea typeface="Simsun"/>
              </a:rPr>
              <a:t>国际援助</a:t>
            </a:r>
          </a:p>
          <a:p>
            <a:pPr marL="285750" indent="-285750" rtl="0">
              <a:buFont typeface="Arial" pitchFamily="34" charset="0"/>
              <a:buChar char="•"/>
            </a:pPr>
            <a:r>
              <a:rPr lang="zh-Hans" sz="1200" b="0" i="0" u="none" strike="noStrike">
                <a:solidFill>
                  <a:srgbClr val="595959"/>
                </a:solidFill>
                <a:highlight>
                  <a:srgbClr val="000000">
                    <a:alpha val="0"/>
                  </a:srgbClr>
                </a:highlight>
                <a:latin typeface="Simsun"/>
                <a:ea typeface="Simsun"/>
              </a:rPr>
              <a:t>特殊事件/天灾</a:t>
            </a:r>
            <a:endParaRPr lang="en-GB" sz="1400">
              <a:solidFill>
                <a:schemeClr val="accent1"/>
              </a:solidFill>
            </a:endParaRPr>
          </a:p>
        </p:txBody>
      </p:sp>
      <p:pic>
        <p:nvPicPr>
          <p:cNvPr id="38" name="Graphic 37" descr="Badge 1 with solid fill">
            <a:extLst>
              <a:ext uri="{FF2B5EF4-FFF2-40B4-BE49-F238E27FC236}">
                <a16:creationId xmlns:a16="http://schemas.microsoft.com/office/drawing/2014/main" id="{14B550EF-EDB5-4F76-98D4-A008174A46A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2849" y="2160510"/>
            <a:ext cx="340916" cy="340916"/>
          </a:xfrm>
          <a:prstGeom prst="rect">
            <a:avLst/>
          </a:prstGeom>
        </p:spPr>
      </p:pic>
      <p:pic>
        <p:nvPicPr>
          <p:cNvPr id="39" name="Graphic 38" descr="Badge with solid fill">
            <a:extLst>
              <a:ext uri="{FF2B5EF4-FFF2-40B4-BE49-F238E27FC236}">
                <a16:creationId xmlns:a16="http://schemas.microsoft.com/office/drawing/2014/main" id="{CE5DB601-48A2-4F80-82C8-946B527BCD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5845" y="2979016"/>
            <a:ext cx="340916" cy="340916"/>
          </a:xfrm>
          <a:prstGeom prst="rect">
            <a:avLst/>
          </a:prstGeom>
        </p:spPr>
      </p:pic>
      <p:pic>
        <p:nvPicPr>
          <p:cNvPr id="40" name="Graphic 39" descr="Badge 3 with solid fill">
            <a:extLst>
              <a:ext uri="{FF2B5EF4-FFF2-40B4-BE49-F238E27FC236}">
                <a16:creationId xmlns:a16="http://schemas.microsoft.com/office/drawing/2014/main" id="{4FB02ADD-F064-49C0-989F-40AEC368197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5845" y="4112770"/>
            <a:ext cx="347920" cy="347920"/>
          </a:xfrm>
          <a:prstGeom prst="rect">
            <a:avLst/>
          </a:prstGeom>
        </p:spPr>
      </p:pic>
      <p:sp>
        <p:nvSpPr>
          <p:cNvPr id="42" name="TextBox 41">
            <a:extLst>
              <a:ext uri="{FF2B5EF4-FFF2-40B4-BE49-F238E27FC236}">
                <a16:creationId xmlns:a16="http://schemas.microsoft.com/office/drawing/2014/main" id="{1FC0362E-4277-4563-A098-8C8D28AB03E0}"/>
              </a:ext>
            </a:extLst>
          </p:cNvPr>
          <p:cNvSpPr txBox="1"/>
          <p:nvPr/>
        </p:nvSpPr>
        <p:spPr>
          <a:xfrm>
            <a:off x="5042726" y="1717256"/>
            <a:ext cx="3659076" cy="432378"/>
          </a:xfrm>
          <a:prstGeom prst="rect">
            <a:avLst/>
          </a:prstGeom>
          <a:noFill/>
        </p:spPr>
        <p:txBody>
          <a:bodyPr wrap="square" rtlCol="0">
            <a:noAutofit/>
          </a:bodyPr>
          <a:lstStyle/>
          <a:p>
            <a:pPr rtl="0"/>
            <a:r>
              <a:rPr lang="zh-Hans" sz="1100" b="0" i="1" u="none" strike="noStrike">
                <a:highlight>
                  <a:srgbClr val="000000">
                    <a:alpha val="0"/>
                  </a:srgbClr>
                </a:highlight>
                <a:latin typeface="Simsun"/>
                <a:ea typeface="Simsun"/>
              </a:rPr>
              <a:t>如何为哪些情况和目标措施选择适当的DRF工具？</a:t>
            </a:r>
          </a:p>
        </p:txBody>
      </p:sp>
      <p:sp>
        <p:nvSpPr>
          <p:cNvPr id="44" name="Rectangle 43">
            <a:extLst>
              <a:ext uri="{FF2B5EF4-FFF2-40B4-BE49-F238E27FC236}">
                <a16:creationId xmlns:a16="http://schemas.microsoft.com/office/drawing/2014/main" id="{FECE2CAF-4FBD-4147-837F-A9BF3C1E0006}"/>
              </a:ext>
            </a:extLst>
          </p:cNvPr>
          <p:cNvSpPr/>
          <p:nvPr/>
        </p:nvSpPr>
        <p:spPr>
          <a:xfrm>
            <a:off x="5042726" y="5151611"/>
            <a:ext cx="340916" cy="706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41" name="Graphic 40" descr="Badge 4 with solid fill">
            <a:extLst>
              <a:ext uri="{FF2B5EF4-FFF2-40B4-BE49-F238E27FC236}">
                <a16:creationId xmlns:a16="http://schemas.microsoft.com/office/drawing/2014/main" id="{81F4FD3C-A04C-4BAD-A07A-449CE41FD5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3335" y="5440026"/>
            <a:ext cx="347920" cy="347920"/>
          </a:xfrm>
          <a:prstGeom prst="rect">
            <a:avLst/>
          </a:prstGeom>
        </p:spPr>
      </p:pic>
    </p:spTree>
    <p:extLst>
      <p:ext uri="{BB962C8B-B14F-4D97-AF65-F5344CB8AC3E}">
        <p14:creationId xmlns:p14="http://schemas.microsoft.com/office/powerpoint/2010/main" val="5342291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1121-7EF3-4F96-BE85-2183237BCDC3}"/>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灾害风险融资</a:t>
            </a:r>
            <a:endParaRPr lang="en-US"/>
          </a:p>
        </p:txBody>
      </p:sp>
      <p:sp>
        <p:nvSpPr>
          <p:cNvPr id="3" name="Text Placeholder 2">
            <a:extLst>
              <a:ext uri="{FF2B5EF4-FFF2-40B4-BE49-F238E27FC236}">
                <a16:creationId xmlns:a16="http://schemas.microsoft.com/office/drawing/2014/main" id="{6B1A09F3-3BDF-4DFF-97B5-9A0DFE1F17D5}"/>
              </a:ext>
            </a:extLst>
          </p:cNvPr>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审查/需求评估</a:t>
            </a:r>
          </a:p>
        </p:txBody>
      </p:sp>
      <p:sp>
        <p:nvSpPr>
          <p:cNvPr id="5" name="Slide Number Placeholder 4">
            <a:extLst>
              <a:ext uri="{FF2B5EF4-FFF2-40B4-BE49-F238E27FC236}">
                <a16:creationId xmlns:a16="http://schemas.microsoft.com/office/drawing/2014/main" id="{F9D37275-82D2-4A91-AAA0-109B3F52FA5F}"/>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5</a:t>
            </a:r>
            <a:endParaRPr lang="en-US"/>
          </a:p>
        </p:txBody>
      </p:sp>
      <p:sp>
        <p:nvSpPr>
          <p:cNvPr id="6" name="Content Placeholder 3">
            <a:extLst>
              <a:ext uri="{FF2B5EF4-FFF2-40B4-BE49-F238E27FC236}">
                <a16:creationId xmlns:a16="http://schemas.microsoft.com/office/drawing/2014/main" id="{EB7D9FE2-982C-4472-A85A-0BFFED7D7372}"/>
              </a:ext>
            </a:extLst>
          </p:cNvPr>
          <p:cNvSpPr txBox="1"/>
          <p:nvPr/>
        </p:nvSpPr>
        <p:spPr>
          <a:xfrm>
            <a:off x="5449689" y="1862852"/>
            <a:ext cx="3173760" cy="4085095"/>
          </a:xfrm>
          <a:prstGeom prst="rect">
            <a:avLst/>
          </a:prstGeom>
        </p:spPr>
        <p:txBody>
          <a:bodyPr vert="horz" lIns="0" tIns="0" rIns="0" bIns="0" rtlCol="0">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rtl="0">
              <a:buClr>
                <a:schemeClr val="accent1"/>
              </a:buClr>
              <a:buSzPct val="125000"/>
              <a:buFont typeface="Wingdings" pitchFamily="2" charset="2"/>
              <a:buChar char="§"/>
            </a:pPr>
            <a:r>
              <a:rPr lang="zh-Hans" sz="1400" b="0" i="0" u="none" strike="noStrike" dirty="0">
                <a:highlight>
                  <a:srgbClr val="000000">
                    <a:alpha val="0"/>
                  </a:srgbClr>
                </a:highlight>
                <a:latin typeface="Simsun"/>
                <a:ea typeface="Simsun"/>
              </a:rPr>
              <a:t>风险融资的分层方法</a:t>
            </a:r>
          </a:p>
          <a:p>
            <a:pPr marL="514350" lvl="2" indent="-285750" rtl="0">
              <a:buClr>
                <a:schemeClr val="accent1"/>
              </a:buClr>
            </a:pPr>
            <a:r>
              <a:rPr lang="zh-Hans" sz="1200" b="0" i="0" u="none" strike="noStrike" dirty="0">
                <a:highlight>
                  <a:srgbClr val="000000">
                    <a:alpha val="0"/>
                  </a:srgbClr>
                </a:highlight>
                <a:latin typeface="Simsun"/>
                <a:ea typeface="Simsun"/>
              </a:rPr>
              <a:t>提供灵活性</a:t>
            </a:r>
          </a:p>
          <a:p>
            <a:pPr marL="514350" lvl="2" indent="-285750" rtl="0">
              <a:buClr>
                <a:schemeClr val="accent1"/>
              </a:buClr>
            </a:pPr>
            <a:r>
              <a:rPr lang="zh-Hans" sz="1200" b="0" i="0" u="none" strike="noStrike" dirty="0">
                <a:highlight>
                  <a:srgbClr val="000000">
                    <a:alpha val="0"/>
                  </a:srgbClr>
                </a:highlight>
                <a:latin typeface="Simsun"/>
                <a:ea typeface="Simsun"/>
              </a:rPr>
              <a:t>不同的机制对严重程度不同的事件在不同时间</a:t>
            </a:r>
            <a:r>
              <a:rPr lang="zh-CN" altLang="en-US" sz="1200" dirty="0">
                <a:highlight>
                  <a:srgbClr val="000000">
                    <a:alpha val="0"/>
                  </a:srgbClr>
                </a:highlight>
                <a:latin typeface="Simsun"/>
                <a:ea typeface="Simsun"/>
              </a:rPr>
              <a:t>期间内</a:t>
            </a:r>
            <a:r>
              <a:rPr lang="zh-Hans" sz="1200" b="0" i="0" u="none" strike="noStrike" dirty="0">
                <a:highlight>
                  <a:srgbClr val="000000">
                    <a:alpha val="0"/>
                  </a:srgbClr>
                </a:highlight>
                <a:latin typeface="Simsun"/>
                <a:ea typeface="Simsun"/>
              </a:rPr>
              <a:t>作出反应</a:t>
            </a:r>
          </a:p>
          <a:p>
            <a:pPr marL="285750" indent="-285750">
              <a:buClr>
                <a:schemeClr val="accent1"/>
              </a:buClr>
              <a:buSzPct val="125000"/>
              <a:buFont typeface="Wingdings" pitchFamily="2" charset="2"/>
              <a:buChar char="§"/>
            </a:pPr>
            <a:endParaRPr lang="en-GB" sz="1400" dirty="0"/>
          </a:p>
          <a:p>
            <a:pPr marL="285750" indent="-285750" rtl="0">
              <a:buClr>
                <a:schemeClr val="accent1"/>
              </a:buClr>
              <a:buSzPct val="125000"/>
              <a:buFont typeface="Wingdings" pitchFamily="2" charset="2"/>
              <a:buChar char="§"/>
            </a:pPr>
            <a:r>
              <a:rPr lang="zh-Hans" sz="1400" b="0" i="0" u="none" strike="noStrike" dirty="0">
                <a:highlight>
                  <a:srgbClr val="000000">
                    <a:alpha val="0"/>
                  </a:srgbClr>
                </a:highlight>
                <a:latin typeface="Simsun"/>
                <a:ea typeface="Simsun"/>
              </a:rPr>
              <a:t>相对较小的融资如果能够迅速部署，往往可以大大减少意外事件的整体负面财务影响</a:t>
            </a:r>
          </a:p>
          <a:p>
            <a:pPr marL="285750" indent="-285750">
              <a:buClr>
                <a:schemeClr val="accent1"/>
              </a:buClr>
              <a:buSzPct val="125000"/>
              <a:buFont typeface="Wingdings" pitchFamily="2" charset="2"/>
              <a:buChar char="§"/>
            </a:pPr>
            <a:endParaRPr lang="en-GB" sz="1400" b="0" dirty="0"/>
          </a:p>
          <a:p>
            <a:pPr marL="285750" indent="-285750" rtl="0">
              <a:buClr>
                <a:schemeClr val="accent1"/>
              </a:buClr>
              <a:buSzPct val="125000"/>
              <a:buFont typeface="Wingdings" pitchFamily="2" charset="2"/>
              <a:buChar char="§"/>
            </a:pPr>
            <a:r>
              <a:rPr lang="zh-Hans" sz="1400" b="0" i="0" u="none" strike="noStrike" dirty="0">
                <a:highlight>
                  <a:srgbClr val="000000">
                    <a:alpha val="0"/>
                  </a:srgbClr>
                </a:highlight>
                <a:latin typeface="Simsun"/>
                <a:ea typeface="Simsun"/>
              </a:rPr>
              <a:t>将对创新和传统选项进行评估，以确定适合每个国家的最优组合</a:t>
            </a:r>
          </a:p>
          <a:p>
            <a:endParaRPr lang="en-GB" sz="1477" dirty="0">
              <a:solidFill>
                <a:schemeClr val="accent1"/>
              </a:solidFill>
            </a:endParaRPr>
          </a:p>
        </p:txBody>
      </p:sp>
      <p:grpSp>
        <p:nvGrpSpPr>
          <p:cNvPr id="7" name="Group 6">
            <a:extLst>
              <a:ext uri="{FF2B5EF4-FFF2-40B4-BE49-F238E27FC236}">
                <a16:creationId xmlns:a16="http://schemas.microsoft.com/office/drawing/2014/main" id="{E31C1BB7-F907-4164-A8D3-367E4D7D7786}"/>
              </a:ext>
            </a:extLst>
          </p:cNvPr>
          <p:cNvGrpSpPr/>
          <p:nvPr/>
        </p:nvGrpSpPr>
        <p:grpSpPr>
          <a:xfrm>
            <a:off x="520552" y="2426077"/>
            <a:ext cx="4739426" cy="3440434"/>
            <a:chOff x="207818" y="1544320"/>
            <a:chExt cx="6599382" cy="4587244"/>
          </a:xfrm>
        </p:grpSpPr>
        <p:grpSp>
          <p:nvGrpSpPr>
            <p:cNvPr id="8" name="Group 7">
              <a:extLst>
                <a:ext uri="{FF2B5EF4-FFF2-40B4-BE49-F238E27FC236}">
                  <a16:creationId xmlns:a16="http://schemas.microsoft.com/office/drawing/2014/main" id="{27807869-C6ED-4632-B8EB-7783428353F2}"/>
                </a:ext>
              </a:extLst>
            </p:cNvPr>
            <p:cNvGrpSpPr/>
            <p:nvPr/>
          </p:nvGrpSpPr>
          <p:grpSpPr>
            <a:xfrm>
              <a:off x="207818" y="1544320"/>
              <a:ext cx="6599382" cy="4587244"/>
              <a:chOff x="207818" y="1544320"/>
              <a:chExt cx="6599382" cy="4587244"/>
            </a:xfrm>
          </p:grpSpPr>
          <p:sp>
            <p:nvSpPr>
              <p:cNvPr id="10" name="Oval 9">
                <a:extLst>
                  <a:ext uri="{FF2B5EF4-FFF2-40B4-BE49-F238E27FC236}">
                    <a16:creationId xmlns:a16="http://schemas.microsoft.com/office/drawing/2014/main" id="{4EF1EAE7-64B3-4745-B7DA-1430B961CDBA}"/>
                  </a:ext>
                </a:extLst>
              </p:cNvPr>
              <p:cNvSpPr/>
              <p:nvPr/>
            </p:nvSpPr>
            <p:spPr>
              <a:xfrm>
                <a:off x="4856480" y="1879600"/>
                <a:ext cx="1869440" cy="22301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rtl="0"/>
                <a:r>
                  <a:rPr lang="zh-Hans" sz="1000" b="0" i="0" u="none" strike="noStrike">
                    <a:solidFill>
                      <a:srgbClr val="404040"/>
                    </a:solidFill>
                    <a:highlight>
                      <a:srgbClr val="000000">
                        <a:alpha val="0"/>
                      </a:srgbClr>
                    </a:highlight>
                    <a:latin typeface="Simsun"/>
                    <a:ea typeface="Simsun"/>
                  </a:rPr>
                  <a:t>主权债务</a:t>
                </a:r>
              </a:p>
            </p:txBody>
          </p:sp>
          <p:sp>
            <p:nvSpPr>
              <p:cNvPr id="11" name="Oval 10">
                <a:extLst>
                  <a:ext uri="{FF2B5EF4-FFF2-40B4-BE49-F238E27FC236}">
                    <a16:creationId xmlns:a16="http://schemas.microsoft.com/office/drawing/2014/main" id="{D0FAA548-32D7-48EA-B7B2-E4EE8F4D2022}"/>
                  </a:ext>
                </a:extLst>
              </p:cNvPr>
              <p:cNvSpPr/>
              <p:nvPr/>
            </p:nvSpPr>
            <p:spPr>
              <a:xfrm>
                <a:off x="1595120" y="3683000"/>
                <a:ext cx="1849120" cy="853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algn="ctr" rtl="0"/>
                <a:r>
                  <a:rPr lang="zh-Hans" sz="1000" b="0" i="0" u="none" strike="noStrike">
                    <a:highlight>
                      <a:srgbClr val="000000">
                        <a:alpha val="0"/>
                      </a:srgbClr>
                    </a:highlight>
                    <a:latin typeface="Simsun"/>
                    <a:ea typeface="Simsun"/>
                  </a:rPr>
                  <a:t>主权储备</a:t>
                </a:r>
              </a:p>
            </p:txBody>
          </p:sp>
          <p:sp>
            <p:nvSpPr>
              <p:cNvPr id="12" name="Oval 11">
                <a:extLst>
                  <a:ext uri="{FF2B5EF4-FFF2-40B4-BE49-F238E27FC236}">
                    <a16:creationId xmlns:a16="http://schemas.microsoft.com/office/drawing/2014/main" id="{B941DB9F-0D43-461C-885C-7577A90E56B1}"/>
                  </a:ext>
                </a:extLst>
              </p:cNvPr>
              <p:cNvSpPr/>
              <p:nvPr/>
            </p:nvSpPr>
            <p:spPr>
              <a:xfrm>
                <a:off x="2123440" y="2941320"/>
                <a:ext cx="1849120" cy="853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algn="ctr" rtl="0"/>
                <a:r>
                  <a:rPr lang="zh-Hans" sz="1000" b="0" i="0" u="none" strike="noStrike">
                    <a:highlight>
                      <a:srgbClr val="000000">
                        <a:alpha val="0"/>
                      </a:srgbClr>
                    </a:highlight>
                    <a:latin typeface="Simsun"/>
                    <a:ea typeface="Simsun"/>
                  </a:rPr>
                  <a:t>应急信贷</a:t>
                </a:r>
              </a:p>
            </p:txBody>
          </p:sp>
          <p:cxnSp>
            <p:nvCxnSpPr>
              <p:cNvPr id="13" name="Straight Connector 12">
                <a:extLst>
                  <a:ext uri="{FF2B5EF4-FFF2-40B4-BE49-F238E27FC236}">
                    <a16:creationId xmlns:a16="http://schemas.microsoft.com/office/drawing/2014/main" id="{1008B7DB-925C-4E9E-AB9C-A93BAE6F6D35}"/>
                  </a:ext>
                </a:extLst>
              </p:cNvPr>
              <p:cNvCxnSpPr/>
              <p:nvPr/>
            </p:nvCxnSpPr>
            <p:spPr>
              <a:xfrm flipH="1">
                <a:off x="1320800" y="1544320"/>
                <a:ext cx="10160" cy="4023087"/>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141F92F6-E1E8-48BA-992C-B2F5F0BE65F1}"/>
                  </a:ext>
                </a:extLst>
              </p:cNvPr>
              <p:cNvCxnSpPr/>
              <p:nvPr/>
            </p:nvCxnSpPr>
            <p:spPr>
              <a:xfrm flipH="1">
                <a:off x="1320800" y="5557520"/>
                <a:ext cx="5486400" cy="1"/>
              </a:xfrm>
              <a:prstGeom prst="line">
                <a:avLst/>
              </a:prstGeom>
            </p:spPr>
            <p:style>
              <a:lnRef idx="2">
                <a:schemeClr val="accent6"/>
              </a:lnRef>
              <a:fillRef idx="0">
                <a:schemeClr val="accent6"/>
              </a:fillRef>
              <a:effectRef idx="1">
                <a:schemeClr val="accent6"/>
              </a:effectRef>
              <a:fontRef idx="minor">
                <a:schemeClr val="tx1"/>
              </a:fontRef>
            </p:style>
          </p:cxnSp>
          <p:sp>
            <p:nvSpPr>
              <p:cNvPr id="15" name="Oval 14">
                <a:extLst>
                  <a:ext uri="{FF2B5EF4-FFF2-40B4-BE49-F238E27FC236}">
                    <a16:creationId xmlns:a16="http://schemas.microsoft.com/office/drawing/2014/main" id="{81679785-6C21-4FF6-89A8-96E7486361A9}"/>
                  </a:ext>
                </a:extLst>
              </p:cNvPr>
              <p:cNvSpPr/>
              <p:nvPr/>
            </p:nvSpPr>
            <p:spPr>
              <a:xfrm>
                <a:off x="1595120" y="1879600"/>
                <a:ext cx="2611120" cy="11785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algn="ctr" rtl="0"/>
                <a:r>
                  <a:rPr lang="zh-Hans" sz="1000" b="0" i="0" u="none" strike="noStrike">
                    <a:highlight>
                      <a:srgbClr val="000000">
                        <a:alpha val="0"/>
                      </a:srgbClr>
                    </a:highlight>
                    <a:latin typeface="Simsun"/>
                    <a:ea typeface="Simsun"/>
                  </a:rPr>
                  <a:t>参数化的风险转移</a:t>
                </a:r>
              </a:p>
            </p:txBody>
          </p:sp>
          <p:sp>
            <p:nvSpPr>
              <p:cNvPr id="16" name="Oval 15">
                <a:extLst>
                  <a:ext uri="{FF2B5EF4-FFF2-40B4-BE49-F238E27FC236}">
                    <a16:creationId xmlns:a16="http://schemas.microsoft.com/office/drawing/2014/main" id="{44C60333-CB3C-45B2-9971-E3AD8F639D7D}"/>
                  </a:ext>
                </a:extLst>
              </p:cNvPr>
              <p:cNvSpPr/>
              <p:nvPr/>
            </p:nvSpPr>
            <p:spPr>
              <a:xfrm>
                <a:off x="1879600" y="4546600"/>
                <a:ext cx="2540000" cy="853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rtl="0"/>
                <a:r>
                  <a:rPr lang="zh-Hans" sz="1000" b="0" i="0" u="none" strike="noStrike">
                    <a:solidFill>
                      <a:srgbClr val="404040"/>
                    </a:solidFill>
                    <a:highlight>
                      <a:srgbClr val="000000">
                        <a:alpha val="0"/>
                      </a:srgbClr>
                    </a:highlight>
                    <a:latin typeface="Simsun"/>
                    <a:ea typeface="Simsun"/>
                  </a:rPr>
                  <a:t>预算重新分配</a:t>
                </a:r>
              </a:p>
            </p:txBody>
          </p:sp>
          <p:sp>
            <p:nvSpPr>
              <p:cNvPr id="17" name="TextBox 16">
                <a:extLst>
                  <a:ext uri="{FF2B5EF4-FFF2-40B4-BE49-F238E27FC236}">
                    <a16:creationId xmlns:a16="http://schemas.microsoft.com/office/drawing/2014/main" id="{A85EDA73-E260-4305-B838-31EE7A021CF2}"/>
                  </a:ext>
                </a:extLst>
              </p:cNvPr>
              <p:cNvSpPr txBox="1"/>
              <p:nvPr/>
            </p:nvSpPr>
            <p:spPr>
              <a:xfrm>
                <a:off x="1330961" y="5577566"/>
                <a:ext cx="1463040" cy="553997"/>
              </a:xfrm>
              <a:prstGeom prst="rect">
                <a:avLst/>
              </a:prstGeom>
              <a:noFill/>
            </p:spPr>
            <p:txBody>
              <a:bodyPr wrap="square" rtlCol="0">
                <a:noAutofit/>
              </a:bodyPr>
              <a:lstStyle/>
              <a:p>
                <a:pPr algn="ctr" rtl="0"/>
                <a:r>
                  <a:rPr lang="zh-Hans" sz="1000" b="0" i="0" u="none" strike="noStrike">
                    <a:solidFill>
                      <a:srgbClr val="808080"/>
                    </a:solidFill>
                    <a:highlight>
                      <a:srgbClr val="000000">
                        <a:alpha val="0"/>
                      </a:srgbClr>
                    </a:highlight>
                    <a:latin typeface="Simsun"/>
                    <a:ea typeface="Simsun"/>
                  </a:rPr>
                  <a:t>响应/早期复苏	</a:t>
                </a:r>
              </a:p>
            </p:txBody>
          </p:sp>
          <p:sp>
            <p:nvSpPr>
              <p:cNvPr id="18" name="TextBox 17">
                <a:extLst>
                  <a:ext uri="{FF2B5EF4-FFF2-40B4-BE49-F238E27FC236}">
                    <a16:creationId xmlns:a16="http://schemas.microsoft.com/office/drawing/2014/main" id="{882CFE79-3ED9-4ED0-8AFA-2DC81A76907E}"/>
                  </a:ext>
                </a:extLst>
              </p:cNvPr>
              <p:cNvSpPr txBox="1"/>
              <p:nvPr/>
            </p:nvSpPr>
            <p:spPr>
              <a:xfrm>
                <a:off x="4856480" y="5577567"/>
                <a:ext cx="1920240" cy="553997"/>
              </a:xfrm>
              <a:prstGeom prst="rect">
                <a:avLst/>
              </a:prstGeom>
              <a:noFill/>
            </p:spPr>
            <p:txBody>
              <a:bodyPr wrap="square" rtlCol="0">
                <a:noAutofit/>
              </a:bodyPr>
              <a:lstStyle/>
              <a:p>
                <a:pPr algn="ctr" rtl="0"/>
                <a:r>
                  <a:rPr lang="zh-Hans" sz="1000" b="0" i="0" u="none" strike="noStrike">
                    <a:solidFill>
                      <a:srgbClr val="808080"/>
                    </a:solidFill>
                    <a:highlight>
                      <a:srgbClr val="000000">
                        <a:alpha val="0"/>
                      </a:srgbClr>
                    </a:highlight>
                    <a:latin typeface="Simsun"/>
                    <a:ea typeface="Simsun"/>
                  </a:rPr>
                  <a:t>长期恢复/重建</a:t>
                </a:r>
              </a:p>
            </p:txBody>
          </p:sp>
          <p:sp>
            <p:nvSpPr>
              <p:cNvPr id="19" name="TextBox 18">
                <a:extLst>
                  <a:ext uri="{FF2B5EF4-FFF2-40B4-BE49-F238E27FC236}">
                    <a16:creationId xmlns:a16="http://schemas.microsoft.com/office/drawing/2014/main" id="{AF872474-9A2B-4B1A-BFB8-E48D5D806360}"/>
                  </a:ext>
                </a:extLst>
              </p:cNvPr>
              <p:cNvSpPr txBox="1"/>
              <p:nvPr/>
            </p:nvSpPr>
            <p:spPr>
              <a:xfrm>
                <a:off x="207818" y="1563960"/>
                <a:ext cx="1092200" cy="1200328"/>
              </a:xfrm>
              <a:prstGeom prst="rect">
                <a:avLst/>
              </a:prstGeom>
              <a:noFill/>
            </p:spPr>
            <p:txBody>
              <a:bodyPr wrap="square" rtlCol="0">
                <a:noAutofit/>
              </a:bodyPr>
              <a:lstStyle/>
              <a:p>
                <a:pPr algn="ctr" rtl="0"/>
                <a:r>
                  <a:rPr lang="zh-Hans" sz="1000" b="0" i="0" u="none" strike="noStrike">
                    <a:solidFill>
                      <a:srgbClr val="808080"/>
                    </a:solidFill>
                    <a:highlight>
                      <a:srgbClr val="000000">
                        <a:alpha val="0"/>
                      </a:srgbClr>
                    </a:highlight>
                    <a:latin typeface="Simsun"/>
                    <a:ea typeface="Simsun"/>
                  </a:rPr>
                  <a:t>低频率/高严重性	</a:t>
                </a:r>
              </a:p>
            </p:txBody>
          </p:sp>
          <p:sp>
            <p:nvSpPr>
              <p:cNvPr id="20" name="TextBox 19">
                <a:extLst>
                  <a:ext uri="{FF2B5EF4-FFF2-40B4-BE49-F238E27FC236}">
                    <a16:creationId xmlns:a16="http://schemas.microsoft.com/office/drawing/2014/main" id="{668002B2-080A-45D8-8D08-A276AD3C4091}"/>
                  </a:ext>
                </a:extLst>
              </p:cNvPr>
              <p:cNvSpPr txBox="1"/>
              <p:nvPr/>
            </p:nvSpPr>
            <p:spPr>
              <a:xfrm>
                <a:off x="207818" y="4585398"/>
                <a:ext cx="1092200" cy="984885"/>
              </a:xfrm>
              <a:prstGeom prst="rect">
                <a:avLst/>
              </a:prstGeom>
              <a:noFill/>
            </p:spPr>
            <p:txBody>
              <a:bodyPr wrap="square" rtlCol="0">
                <a:noAutofit/>
              </a:bodyPr>
              <a:lstStyle/>
              <a:p>
                <a:pPr algn="ctr" rtl="0"/>
                <a:r>
                  <a:rPr lang="zh-Hans" sz="1000" b="0" i="0" u="none" strike="noStrike">
                    <a:solidFill>
                      <a:srgbClr val="808080"/>
                    </a:solidFill>
                    <a:highlight>
                      <a:srgbClr val="000000">
                        <a:alpha val="0"/>
                      </a:srgbClr>
                    </a:highlight>
                    <a:latin typeface="Simsun"/>
                    <a:ea typeface="Simsun"/>
                  </a:rPr>
                  <a:t>高频率/低严重性</a:t>
                </a:r>
              </a:p>
            </p:txBody>
          </p:sp>
        </p:grpSp>
        <p:sp>
          <p:nvSpPr>
            <p:cNvPr id="9" name="Oval 8">
              <a:extLst>
                <a:ext uri="{FF2B5EF4-FFF2-40B4-BE49-F238E27FC236}">
                  <a16:creationId xmlns:a16="http://schemas.microsoft.com/office/drawing/2014/main" id="{9F064508-1912-4BCA-BFD9-DC6093F7E59B}"/>
                </a:ext>
              </a:extLst>
            </p:cNvPr>
            <p:cNvSpPr/>
            <p:nvPr/>
          </p:nvSpPr>
          <p:spPr>
            <a:xfrm>
              <a:off x="3860800" y="1778000"/>
              <a:ext cx="2540000" cy="853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algn="ctr" rtl="0"/>
              <a:r>
                <a:rPr lang="zh-Hans" sz="1000" b="0" i="0" u="none" strike="noStrike">
                  <a:highlight>
                    <a:srgbClr val="000000">
                      <a:alpha val="0"/>
                    </a:srgbClr>
                  </a:highlight>
                  <a:latin typeface="Simsun"/>
                  <a:ea typeface="Simsun"/>
                </a:rPr>
                <a:t>赔偿风险转移</a:t>
              </a:r>
            </a:p>
          </p:txBody>
        </p:sp>
      </p:grpSp>
      <p:grpSp>
        <p:nvGrpSpPr>
          <p:cNvPr id="21" name="Group 20">
            <a:extLst>
              <a:ext uri="{FF2B5EF4-FFF2-40B4-BE49-F238E27FC236}">
                <a16:creationId xmlns:a16="http://schemas.microsoft.com/office/drawing/2014/main" id="{69C3236F-CDBE-461B-B9B3-E3D66DCDF165}"/>
              </a:ext>
            </a:extLst>
          </p:cNvPr>
          <p:cNvGrpSpPr/>
          <p:nvPr/>
        </p:nvGrpSpPr>
        <p:grpSpPr>
          <a:xfrm>
            <a:off x="3025972" y="1627718"/>
            <a:ext cx="1186816" cy="624914"/>
            <a:chOff x="4311996" y="3766031"/>
            <a:chExt cx="1186816" cy="624914"/>
          </a:xfrm>
        </p:grpSpPr>
        <p:sp>
          <p:nvSpPr>
            <p:cNvPr id="22" name="Rounded Rectangle 20">
              <a:extLst>
                <a:ext uri="{FF2B5EF4-FFF2-40B4-BE49-F238E27FC236}">
                  <a16:creationId xmlns:a16="http://schemas.microsoft.com/office/drawing/2014/main" id="{AF43D887-DCF0-4EC4-BDD4-4CA99E4DE527}"/>
                </a:ext>
              </a:extLst>
            </p:cNvPr>
            <p:cNvSpPr/>
            <p:nvPr/>
          </p:nvSpPr>
          <p:spPr>
            <a:xfrm>
              <a:off x="4311997" y="3766031"/>
              <a:ext cx="1186815" cy="26801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rtl="0"/>
              <a:r>
                <a:rPr lang="zh-Hans" sz="1300" b="0" i="0" u="none" strike="noStrike">
                  <a:highlight>
                    <a:srgbClr val="000000">
                      <a:alpha val="0"/>
                    </a:srgbClr>
                  </a:highlight>
                  <a:latin typeface="Simsun"/>
                  <a:ea typeface="Simsun"/>
                </a:rPr>
                <a:t>事前</a:t>
              </a:r>
            </a:p>
          </p:txBody>
        </p:sp>
        <p:sp>
          <p:nvSpPr>
            <p:cNvPr id="23" name="Rounded Rectangle 22">
              <a:extLst>
                <a:ext uri="{FF2B5EF4-FFF2-40B4-BE49-F238E27FC236}">
                  <a16:creationId xmlns:a16="http://schemas.microsoft.com/office/drawing/2014/main" id="{2FEB194B-18FF-4D3A-B561-9A38CEB22F2A}"/>
                </a:ext>
              </a:extLst>
            </p:cNvPr>
            <p:cNvSpPr/>
            <p:nvPr/>
          </p:nvSpPr>
          <p:spPr>
            <a:xfrm>
              <a:off x="4311996" y="4122926"/>
              <a:ext cx="1186815" cy="2680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rtl="0"/>
              <a:r>
                <a:rPr lang="zh-Hans" sz="1300" b="0" i="0" u="none" strike="noStrike">
                  <a:solidFill>
                    <a:srgbClr val="404040"/>
                  </a:solidFill>
                  <a:highlight>
                    <a:srgbClr val="000000">
                      <a:alpha val="0"/>
                    </a:srgbClr>
                  </a:highlight>
                  <a:latin typeface="Simsun"/>
                  <a:ea typeface="Simsun"/>
                </a:rPr>
                <a:t>事后</a:t>
              </a:r>
            </a:p>
          </p:txBody>
        </p:sp>
      </p:grpSp>
    </p:spTree>
    <p:extLst>
      <p:ext uri="{BB962C8B-B14F-4D97-AF65-F5344CB8AC3E}">
        <p14:creationId xmlns:p14="http://schemas.microsoft.com/office/powerpoint/2010/main" val="15120697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31CB-FF52-4842-8DDC-7BED6CED1ED0}"/>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紧急应对保险</a:t>
            </a:r>
            <a:endParaRPr lang="en-US"/>
          </a:p>
        </p:txBody>
      </p:sp>
      <p:sp>
        <p:nvSpPr>
          <p:cNvPr id="3" name="Text Placeholder 2">
            <a:extLst>
              <a:ext uri="{FF2B5EF4-FFF2-40B4-BE49-F238E27FC236}">
                <a16:creationId xmlns:a16="http://schemas.microsoft.com/office/drawing/2014/main" id="{44048CF7-7688-4701-AE89-9F867BA48CE9}"/>
              </a:ext>
            </a:extLst>
          </p:cNvPr>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提供社会和经济效益，并节省成本</a:t>
            </a:r>
            <a:endParaRPr lang="en-US"/>
          </a:p>
        </p:txBody>
      </p:sp>
      <p:sp>
        <p:nvSpPr>
          <p:cNvPr id="5" name="Slide Number Placeholder 4">
            <a:extLst>
              <a:ext uri="{FF2B5EF4-FFF2-40B4-BE49-F238E27FC236}">
                <a16:creationId xmlns:a16="http://schemas.microsoft.com/office/drawing/2014/main" id="{F31A888E-65B9-452D-B8AD-0F7F85E849E0}"/>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6</a:t>
            </a:r>
            <a:endParaRPr lang="en-US"/>
          </a:p>
        </p:txBody>
      </p:sp>
      <p:sp>
        <p:nvSpPr>
          <p:cNvPr id="6" name="Rectangle 5">
            <a:extLst>
              <a:ext uri="{FF2B5EF4-FFF2-40B4-BE49-F238E27FC236}">
                <a16:creationId xmlns:a16="http://schemas.microsoft.com/office/drawing/2014/main" id="{D3A21270-61F8-492E-BA83-02A89A369069}"/>
              </a:ext>
            </a:extLst>
          </p:cNvPr>
          <p:cNvSpPr/>
          <p:nvPr/>
        </p:nvSpPr>
        <p:spPr bwMode="auto">
          <a:xfrm>
            <a:off x="6215599" y="1971917"/>
            <a:ext cx="2235407" cy="353515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eaLnBrk="0" fontAlgn="base" hangingPunct="0">
              <a:spcBef>
                <a:spcPct val="0"/>
              </a:spcBef>
              <a:spcAft>
                <a:spcPct val="0"/>
              </a:spcAft>
            </a:pPr>
            <a:endParaRPr lang="en-GB" sz="1200">
              <a:solidFill>
                <a:srgbClr val="000000"/>
              </a:solidFill>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023F593F-5C27-4F2E-A495-F3F708D9FD47}"/>
              </a:ext>
            </a:extLst>
          </p:cNvPr>
          <p:cNvSpPr/>
          <p:nvPr/>
        </p:nvSpPr>
        <p:spPr bwMode="auto">
          <a:xfrm>
            <a:off x="5831318" y="1741090"/>
            <a:ext cx="820999" cy="817124"/>
          </a:xfrm>
          <a:prstGeom prst="ellipse">
            <a:avLst/>
          </a:prstGeom>
          <a:solidFill>
            <a:schemeClr val="bg1"/>
          </a:solidFill>
          <a:ln w="28575" cap="flat" cmpd="sng" algn="ctr">
            <a:solidFill>
              <a:schemeClr val="accent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eaLnBrk="0" fontAlgn="base" hangingPunct="0">
              <a:spcBef>
                <a:spcPct val="0"/>
              </a:spcBef>
              <a:spcAft>
                <a:spcPct val="0"/>
              </a:spcAft>
            </a:pPr>
            <a:endParaRPr lang="en-GB" sz="1200">
              <a:solidFill>
                <a:srgbClr val="00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1131CC3-8981-4066-856F-3BECEA61AD51}"/>
              </a:ext>
            </a:extLst>
          </p:cNvPr>
          <p:cNvSpPr/>
          <p:nvPr/>
        </p:nvSpPr>
        <p:spPr bwMode="auto">
          <a:xfrm>
            <a:off x="3362862" y="1977063"/>
            <a:ext cx="2418276" cy="353515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eaLnBrk="0" fontAlgn="base" hangingPunct="0">
              <a:spcBef>
                <a:spcPct val="0"/>
              </a:spcBef>
              <a:spcAft>
                <a:spcPct val="0"/>
              </a:spcAft>
            </a:pPr>
            <a:endParaRPr lang="en-GB" sz="1200">
              <a:solidFill>
                <a:srgbClr val="00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726B3EA-D64E-4D40-9D54-90536EC9E5C5}"/>
              </a:ext>
            </a:extLst>
          </p:cNvPr>
          <p:cNvSpPr/>
          <p:nvPr/>
        </p:nvSpPr>
        <p:spPr bwMode="auto">
          <a:xfrm>
            <a:off x="472527" y="1977063"/>
            <a:ext cx="2418276" cy="353515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eaLnBrk="0" fontAlgn="base" hangingPunct="0">
              <a:spcBef>
                <a:spcPct val="0"/>
              </a:spcBef>
              <a:spcAft>
                <a:spcPct val="0"/>
              </a:spcAft>
            </a:pPr>
            <a:endParaRPr lang="en-GB" sz="1200">
              <a:solidFill>
                <a:srgbClr val="000000"/>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C4DFF475-A582-48B0-839B-3FA87F690984}"/>
              </a:ext>
            </a:extLst>
          </p:cNvPr>
          <p:cNvSpPr/>
          <p:nvPr/>
        </p:nvSpPr>
        <p:spPr bwMode="auto">
          <a:xfrm>
            <a:off x="3082204" y="1747694"/>
            <a:ext cx="820999" cy="803917"/>
          </a:xfrm>
          <a:prstGeom prst="ellipse">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eaLnBrk="0" fontAlgn="base" hangingPunct="0">
              <a:spcBef>
                <a:spcPct val="0"/>
              </a:spcBef>
              <a:spcAft>
                <a:spcPct val="0"/>
              </a:spcAft>
            </a:pPr>
            <a:endParaRPr lang="en-GB" sz="1200">
              <a:solidFill>
                <a:srgbClr val="000000"/>
              </a:solidFill>
              <a:latin typeface="Calibri" panose="020F0502020204030204" pitchFamily="34" charset="0"/>
              <a:cs typeface="Calibri" panose="020F0502020204030204" pitchFamily="34" charset="0"/>
            </a:endParaRPr>
          </a:p>
        </p:txBody>
      </p:sp>
      <p:sp>
        <p:nvSpPr>
          <p:cNvPr id="11" name="Text Placeholder 5">
            <a:extLst>
              <a:ext uri="{FF2B5EF4-FFF2-40B4-BE49-F238E27FC236}">
                <a16:creationId xmlns:a16="http://schemas.microsoft.com/office/drawing/2014/main" id="{1F8D4724-200F-42FA-9A52-AE0EDA45DFA5}"/>
              </a:ext>
            </a:extLst>
          </p:cNvPr>
          <p:cNvSpPr txBox="1"/>
          <p:nvPr/>
        </p:nvSpPr>
        <p:spPr>
          <a:xfrm>
            <a:off x="645913" y="5592150"/>
            <a:ext cx="7696382" cy="307777"/>
          </a:xfrm>
          <a:prstGeom prst="rect">
            <a:avLst/>
          </a:prstGeom>
        </p:spPr>
        <p:txBody>
          <a:bodyPr vert="horz" lIns="0" tIns="0" rIns="0" bIns="0" rtlCol="0">
            <a:noAutofit/>
          </a:bodyPr>
          <a:lstStyle>
            <a:lvl1pPr marL="0" indent="0" algn="l" defTabSz="914400" rtl="0" eaLnBrk="1" latinLnBrk="0" hangingPunct="1">
              <a:spcBef>
                <a:spcPct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0"/>
            <a:r>
              <a:rPr lang="zh-Hans" sz="600" b="0" i="0" u="none" strike="noStrike">
                <a:highlight>
                  <a:srgbClr val="000000">
                    <a:alpha val="0"/>
                  </a:srgbClr>
                </a:highlight>
                <a:latin typeface="Simsun"/>
                <a:ea typeface="Simsun"/>
              </a:rPr>
              <a:t>资料来源: Anttila-Hughes and Hsiang (2013), de Janvry et al. (2016), Wold Bank Group (2017).</a:t>
            </a:r>
            <a:endParaRPr lang="en-GB" sz="688"/>
          </a:p>
        </p:txBody>
      </p:sp>
      <p:pic>
        <p:nvPicPr>
          <p:cNvPr id="12" name="Content Placeholder 8">
            <a:extLst>
              <a:ext uri="{FF2B5EF4-FFF2-40B4-BE49-F238E27FC236}">
                <a16:creationId xmlns:a16="http://schemas.microsoft.com/office/drawing/2014/main" id="{227BD671-85BA-4E1D-AC10-1EDAC7A93812}"/>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105225" y="1739779"/>
            <a:ext cx="684922" cy="684922"/>
          </a:xfrm>
        </p:spPr>
      </p:pic>
      <p:pic>
        <p:nvPicPr>
          <p:cNvPr id="13" name="Picture 12">
            <a:extLst>
              <a:ext uri="{FF2B5EF4-FFF2-40B4-BE49-F238E27FC236}">
                <a16:creationId xmlns:a16="http://schemas.microsoft.com/office/drawing/2014/main" id="{F8DADE3B-14E3-4F87-8DDF-C105F83C2F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19094" y="1831750"/>
            <a:ext cx="645446" cy="645446"/>
          </a:xfrm>
          <a:prstGeom prst="rect">
            <a:avLst/>
          </a:prstGeom>
          <a:noFill/>
          <a:ln>
            <a:noFill/>
          </a:ln>
        </p:spPr>
      </p:pic>
      <p:grpSp>
        <p:nvGrpSpPr>
          <p:cNvPr id="14" name="Group 13">
            <a:extLst>
              <a:ext uri="{FF2B5EF4-FFF2-40B4-BE49-F238E27FC236}">
                <a16:creationId xmlns:a16="http://schemas.microsoft.com/office/drawing/2014/main" id="{8723D06F-F189-4022-82A2-4357F462EC42}"/>
              </a:ext>
            </a:extLst>
          </p:cNvPr>
          <p:cNvGrpSpPr/>
          <p:nvPr/>
        </p:nvGrpSpPr>
        <p:grpSpPr>
          <a:xfrm>
            <a:off x="231564" y="1747694"/>
            <a:ext cx="820999" cy="817124"/>
            <a:chOff x="323293" y="1386788"/>
            <a:chExt cx="1094666" cy="1089498"/>
          </a:xfrm>
        </p:grpSpPr>
        <p:sp>
          <p:nvSpPr>
            <p:cNvPr id="15" name="Oval 14">
              <a:extLst>
                <a:ext uri="{FF2B5EF4-FFF2-40B4-BE49-F238E27FC236}">
                  <a16:creationId xmlns:a16="http://schemas.microsoft.com/office/drawing/2014/main" id="{887451DE-5E9C-4689-B18E-1E6A5F447F08}"/>
                </a:ext>
              </a:extLst>
            </p:cNvPr>
            <p:cNvSpPr/>
            <p:nvPr/>
          </p:nvSpPr>
          <p:spPr bwMode="auto">
            <a:xfrm>
              <a:off x="323293" y="1386788"/>
              <a:ext cx="1094666" cy="1089498"/>
            </a:xfrm>
            <a:prstGeom prst="ellipse">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eaLnBrk="0" fontAlgn="base" hangingPunct="0">
                <a:spcBef>
                  <a:spcPct val="0"/>
                </a:spcBef>
                <a:spcAft>
                  <a:spcPct val="0"/>
                </a:spcAft>
              </a:pPr>
              <a:endParaRPr lang="en-GB" sz="1200">
                <a:solidFill>
                  <a:srgbClr val="000000"/>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4271A9A0-6686-4BFA-BC8C-3330E08949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2912" y="1501240"/>
              <a:ext cx="860594" cy="860594"/>
            </a:xfrm>
            <a:prstGeom prst="rect">
              <a:avLst/>
            </a:prstGeom>
            <a:noFill/>
          </p:spPr>
        </p:pic>
      </p:grpSp>
      <p:sp>
        <p:nvSpPr>
          <p:cNvPr id="17" name="TextBox 16">
            <a:extLst>
              <a:ext uri="{FF2B5EF4-FFF2-40B4-BE49-F238E27FC236}">
                <a16:creationId xmlns:a16="http://schemas.microsoft.com/office/drawing/2014/main" id="{75D20430-D760-4496-8A8D-A7D62F303B17}"/>
              </a:ext>
            </a:extLst>
          </p:cNvPr>
          <p:cNvSpPr txBox="1"/>
          <p:nvPr/>
        </p:nvSpPr>
        <p:spPr>
          <a:xfrm>
            <a:off x="1129144" y="2079204"/>
            <a:ext cx="1544539" cy="323165"/>
          </a:xfrm>
          <a:prstGeom prst="rect">
            <a:avLst/>
          </a:prstGeom>
          <a:noFill/>
        </p:spPr>
        <p:txBody>
          <a:bodyPr wrap="square" rtlCol="0">
            <a:noAutofit/>
          </a:bodyPr>
          <a:lstStyle/>
          <a:p>
            <a:pPr defTabSz="816388" rtl="0"/>
            <a:r>
              <a:rPr lang="zh-Hans" sz="1500" b="1" i="0" u="none" strike="noStrike">
                <a:solidFill>
                  <a:srgbClr val="000000"/>
                </a:solidFill>
                <a:highlight>
                  <a:srgbClr val="000000">
                    <a:alpha val="0"/>
                  </a:srgbClr>
                </a:highlight>
                <a:latin typeface="Simsun"/>
                <a:ea typeface="Simsun"/>
              </a:rPr>
              <a:t>社会福利</a:t>
            </a:r>
          </a:p>
        </p:txBody>
      </p:sp>
      <p:sp>
        <p:nvSpPr>
          <p:cNvPr id="18" name="TextBox 17">
            <a:extLst>
              <a:ext uri="{FF2B5EF4-FFF2-40B4-BE49-F238E27FC236}">
                <a16:creationId xmlns:a16="http://schemas.microsoft.com/office/drawing/2014/main" id="{4EBE91E2-5CCB-4A98-8066-27E5864B9728}"/>
              </a:ext>
            </a:extLst>
          </p:cNvPr>
          <p:cNvSpPr txBox="1"/>
          <p:nvPr/>
        </p:nvSpPr>
        <p:spPr>
          <a:xfrm>
            <a:off x="3887357" y="2075598"/>
            <a:ext cx="1893781" cy="323165"/>
          </a:xfrm>
          <a:prstGeom prst="rect">
            <a:avLst/>
          </a:prstGeom>
          <a:noFill/>
        </p:spPr>
        <p:txBody>
          <a:bodyPr wrap="square" rtlCol="0">
            <a:noAutofit/>
          </a:bodyPr>
          <a:lstStyle/>
          <a:p>
            <a:pPr defTabSz="816388" rtl="0"/>
            <a:r>
              <a:rPr lang="zh-Hans" sz="1500" b="1" i="0" u="none" strike="noStrike">
                <a:solidFill>
                  <a:srgbClr val="000000"/>
                </a:solidFill>
                <a:highlight>
                  <a:srgbClr val="000000">
                    <a:alpha val="0"/>
                  </a:srgbClr>
                </a:highlight>
                <a:latin typeface="Simsun"/>
                <a:ea typeface="Simsun"/>
              </a:rPr>
              <a:t>经济效益</a:t>
            </a:r>
          </a:p>
        </p:txBody>
      </p:sp>
      <p:sp>
        <p:nvSpPr>
          <p:cNvPr id="19" name="TextBox 18">
            <a:extLst>
              <a:ext uri="{FF2B5EF4-FFF2-40B4-BE49-F238E27FC236}">
                <a16:creationId xmlns:a16="http://schemas.microsoft.com/office/drawing/2014/main" id="{79A41EE6-9AC5-4D6C-A207-FD29D3DA5F33}"/>
              </a:ext>
            </a:extLst>
          </p:cNvPr>
          <p:cNvSpPr txBox="1"/>
          <p:nvPr/>
        </p:nvSpPr>
        <p:spPr>
          <a:xfrm>
            <a:off x="6814933" y="2070452"/>
            <a:ext cx="1364746" cy="553998"/>
          </a:xfrm>
          <a:prstGeom prst="rect">
            <a:avLst/>
          </a:prstGeom>
          <a:noFill/>
        </p:spPr>
        <p:txBody>
          <a:bodyPr wrap="square" rtlCol="0">
            <a:noAutofit/>
          </a:bodyPr>
          <a:lstStyle/>
          <a:p>
            <a:pPr defTabSz="816388" rtl="0"/>
            <a:r>
              <a:rPr lang="zh-Hans" sz="1500" b="1" i="0" u="none" strike="noStrike">
                <a:solidFill>
                  <a:srgbClr val="000000"/>
                </a:solidFill>
                <a:highlight>
                  <a:srgbClr val="000000">
                    <a:alpha val="0"/>
                  </a:srgbClr>
                </a:highlight>
                <a:latin typeface="Simsun"/>
                <a:ea typeface="Simsun"/>
              </a:rPr>
              <a:t>节省成本</a:t>
            </a:r>
          </a:p>
        </p:txBody>
      </p:sp>
      <p:sp>
        <p:nvSpPr>
          <p:cNvPr id="20" name="TextBox 19">
            <a:extLst>
              <a:ext uri="{FF2B5EF4-FFF2-40B4-BE49-F238E27FC236}">
                <a16:creationId xmlns:a16="http://schemas.microsoft.com/office/drawing/2014/main" id="{2E2486D8-2524-4C55-A4B2-1B22DD742E73}"/>
              </a:ext>
            </a:extLst>
          </p:cNvPr>
          <p:cNvSpPr txBox="1"/>
          <p:nvPr/>
        </p:nvSpPr>
        <p:spPr>
          <a:xfrm>
            <a:off x="472527" y="2649896"/>
            <a:ext cx="2418276" cy="2862322"/>
          </a:xfrm>
          <a:prstGeom prst="rect">
            <a:avLst/>
          </a:prstGeom>
          <a:noFill/>
        </p:spPr>
        <p:txBody>
          <a:bodyPr wrap="square" rtlCol="0">
            <a:noAutofit/>
          </a:bodyPr>
          <a:lstStyle/>
          <a:p>
            <a:pPr defTabSz="816388" rtl="0"/>
            <a:r>
              <a:rPr lang="zh-Hans" sz="1100" b="0" i="0" u="none" strike="noStrike" dirty="0">
                <a:solidFill>
                  <a:srgbClr val="000000"/>
                </a:solidFill>
                <a:highlight>
                  <a:srgbClr val="000000">
                    <a:alpha val="0"/>
                  </a:srgbClr>
                </a:highlight>
                <a:latin typeface="Simsun"/>
                <a:ea typeface="Simsun"/>
              </a:rPr>
              <a:t>及时提供资金可以减少灾害对弱势群体的</a:t>
            </a:r>
            <a:r>
              <a:rPr lang="zh-Hans" sz="1100" b="1" i="0" u="none" strike="noStrike" dirty="0">
                <a:solidFill>
                  <a:srgbClr val="000000"/>
                </a:solidFill>
                <a:highlight>
                  <a:srgbClr val="000000">
                    <a:alpha val="0"/>
                  </a:srgbClr>
                </a:highlight>
                <a:latin typeface="Simsun"/>
                <a:ea typeface="Simsun"/>
              </a:rPr>
              <a:t>影响</a:t>
            </a:r>
            <a:r>
              <a:rPr lang="zh-Hans" sz="1100" b="0" i="0" u="none" strike="noStrike" dirty="0">
                <a:solidFill>
                  <a:srgbClr val="000000"/>
                </a:solidFill>
                <a:highlight>
                  <a:srgbClr val="000000">
                    <a:alpha val="0"/>
                  </a:srgbClr>
                </a:highlight>
                <a:latin typeface="Simsun"/>
                <a:ea typeface="Simsun"/>
              </a:rPr>
              <a:t>，如教育和医疗服务的损失，并确保更迅速地恢复收入。</a:t>
            </a:r>
          </a:p>
          <a:p>
            <a:pPr defTabSz="816388"/>
            <a:endParaRPr lang="en-GB" sz="1125" dirty="0">
              <a:solidFill>
                <a:srgbClr val="000000"/>
              </a:solidFill>
              <a:latin typeface="Arial"/>
            </a:endParaRPr>
          </a:p>
          <a:p>
            <a:pPr defTabSz="816388" rtl="0"/>
            <a:r>
              <a:rPr lang="zh-Hans" sz="1100" b="0" i="0" u="none" strike="noStrike" dirty="0">
                <a:solidFill>
                  <a:srgbClr val="000000"/>
                </a:solidFill>
                <a:highlight>
                  <a:srgbClr val="000000">
                    <a:alpha val="0"/>
                  </a:srgbClr>
                </a:highlight>
                <a:latin typeface="Simsun"/>
                <a:ea typeface="Simsun"/>
              </a:rPr>
              <a:t>短期支持</a:t>
            </a:r>
            <a:r>
              <a:rPr lang="zh-Hans" sz="1100" b="1" i="0" u="none" strike="noStrike" dirty="0">
                <a:solidFill>
                  <a:srgbClr val="000000"/>
                </a:solidFill>
                <a:highlight>
                  <a:srgbClr val="000000">
                    <a:alpha val="0"/>
                  </a:srgbClr>
                </a:highlight>
                <a:latin typeface="Simsun"/>
                <a:ea typeface="Simsun"/>
              </a:rPr>
              <a:t>可以减少对贫困家庭的长期影响，</a:t>
            </a:r>
            <a:r>
              <a:rPr lang="zh-Hans" sz="1100" b="0" i="0" u="none" strike="noStrike" dirty="0">
                <a:solidFill>
                  <a:srgbClr val="000000"/>
                </a:solidFill>
                <a:highlight>
                  <a:srgbClr val="000000">
                    <a:alpha val="0"/>
                  </a:srgbClr>
                </a:highlight>
                <a:latin typeface="Simsun"/>
                <a:ea typeface="Simsun"/>
              </a:rPr>
              <a:t>他们在收入稳定的情况下投资能力更强</a:t>
            </a:r>
            <a:r>
              <a:rPr lang="zh-CN" altLang="en-US" sz="1100" b="0" i="0" u="none" strike="noStrike" dirty="0">
                <a:solidFill>
                  <a:srgbClr val="000000"/>
                </a:solidFill>
                <a:highlight>
                  <a:srgbClr val="000000">
                    <a:alpha val="0"/>
                  </a:srgbClr>
                </a:highlight>
                <a:latin typeface="Simsun"/>
                <a:ea typeface="Simsun"/>
              </a:rPr>
              <a:t>。</a:t>
            </a:r>
            <a:endParaRPr lang="zh-Hans" sz="1100" b="0" i="0" u="none" strike="noStrike" dirty="0">
              <a:solidFill>
                <a:srgbClr val="000000"/>
              </a:solidFill>
              <a:highlight>
                <a:srgbClr val="000000">
                  <a:alpha val="0"/>
                </a:srgbClr>
              </a:highlight>
              <a:latin typeface="Simsun"/>
              <a:ea typeface="Simsun"/>
            </a:endParaRPr>
          </a:p>
          <a:p>
            <a:pPr defTabSz="816388"/>
            <a:endParaRPr lang="en-GB" sz="1125" dirty="0">
              <a:solidFill>
                <a:srgbClr val="000000"/>
              </a:solidFill>
              <a:latin typeface="Arial"/>
            </a:endParaRPr>
          </a:p>
          <a:p>
            <a:pPr defTabSz="816388" rtl="0"/>
            <a:r>
              <a:rPr lang="zh-Hans" sz="1100" b="0" i="0" u="none" strike="noStrike" dirty="0">
                <a:solidFill>
                  <a:srgbClr val="000000"/>
                </a:solidFill>
                <a:highlight>
                  <a:srgbClr val="000000">
                    <a:alpha val="0"/>
                  </a:srgbClr>
                </a:highlight>
                <a:latin typeface="Simsun"/>
                <a:ea typeface="Simsun"/>
              </a:rPr>
              <a:t>例如，菲律宾的证据表明，在严重的台风过后，收入下降6.6%，健康/教育支出下降10%以上。</a:t>
            </a:r>
          </a:p>
        </p:txBody>
      </p:sp>
      <p:sp>
        <p:nvSpPr>
          <p:cNvPr id="21" name="TextBox 20">
            <a:extLst>
              <a:ext uri="{FF2B5EF4-FFF2-40B4-BE49-F238E27FC236}">
                <a16:creationId xmlns:a16="http://schemas.microsoft.com/office/drawing/2014/main" id="{453C0DF7-9005-444B-9D36-9B9EB0CB3E78}"/>
              </a:ext>
            </a:extLst>
          </p:cNvPr>
          <p:cNvSpPr txBox="1"/>
          <p:nvPr/>
        </p:nvSpPr>
        <p:spPr>
          <a:xfrm>
            <a:off x="3413043" y="2639604"/>
            <a:ext cx="2418275" cy="2342949"/>
          </a:xfrm>
          <a:prstGeom prst="rect">
            <a:avLst/>
          </a:prstGeom>
          <a:noFill/>
        </p:spPr>
        <p:txBody>
          <a:bodyPr wrap="square" rtlCol="0">
            <a:noAutofit/>
          </a:bodyPr>
          <a:lstStyle/>
          <a:p>
            <a:pPr defTabSz="816388" rtl="0"/>
            <a:r>
              <a:rPr lang="zh-Hans" sz="1100" b="1" i="0" u="none" strike="noStrike" dirty="0">
                <a:solidFill>
                  <a:srgbClr val="000000"/>
                </a:solidFill>
                <a:highlight>
                  <a:srgbClr val="000000">
                    <a:alpha val="0"/>
                  </a:srgbClr>
                </a:highlight>
                <a:latin typeface="Simsun"/>
                <a:ea typeface="Simsun"/>
              </a:rPr>
              <a:t>及时和目标明确的资金投入可以加速经济复苏</a:t>
            </a:r>
            <a:r>
              <a:rPr lang="zh-Hans" sz="1100" b="0" i="0" u="none" strike="noStrike" dirty="0">
                <a:solidFill>
                  <a:srgbClr val="000000"/>
                </a:solidFill>
                <a:highlight>
                  <a:srgbClr val="000000">
                    <a:alpha val="0"/>
                  </a:srgbClr>
                </a:highlight>
                <a:latin typeface="Simsun"/>
                <a:ea typeface="Simsun"/>
              </a:rPr>
              <a:t>。</a:t>
            </a:r>
          </a:p>
          <a:p>
            <a:pPr defTabSz="816388"/>
            <a:endParaRPr lang="en-GB" sz="1125" dirty="0">
              <a:solidFill>
                <a:srgbClr val="000000"/>
              </a:solidFill>
              <a:latin typeface="Arial"/>
            </a:endParaRPr>
          </a:p>
          <a:p>
            <a:pPr defTabSz="816388" rtl="0"/>
            <a:r>
              <a:rPr lang="zh-Hans" sz="1100" b="1" i="0" u="none" strike="noStrike" dirty="0">
                <a:solidFill>
                  <a:srgbClr val="000000"/>
                </a:solidFill>
                <a:highlight>
                  <a:srgbClr val="000000">
                    <a:alpha val="0"/>
                  </a:srgbClr>
                </a:highlight>
                <a:latin typeface="Simsun"/>
                <a:ea typeface="Simsun"/>
              </a:rPr>
              <a:t>（通过发展基金等）提供预算支持</a:t>
            </a:r>
            <a:r>
              <a:rPr lang="zh-Hans" sz="1100" b="0" i="0" u="none" strike="noStrike" dirty="0">
                <a:solidFill>
                  <a:srgbClr val="000000"/>
                </a:solidFill>
                <a:highlight>
                  <a:srgbClr val="000000">
                    <a:alpha val="0"/>
                  </a:srgbClr>
                </a:highlight>
                <a:latin typeface="Simsun"/>
                <a:ea typeface="Simsun"/>
              </a:rPr>
              <a:t> 可以免除对投入基本服务和长期资本项目的资金</a:t>
            </a:r>
            <a:r>
              <a:rPr lang="zh-Hans" sz="1100" b="1" i="0" u="none" strike="noStrike" dirty="0">
                <a:solidFill>
                  <a:srgbClr val="000000"/>
                </a:solidFill>
                <a:highlight>
                  <a:srgbClr val="000000">
                    <a:alpha val="0"/>
                  </a:srgbClr>
                </a:highlight>
                <a:latin typeface="Simsun"/>
                <a:ea typeface="Simsun"/>
              </a:rPr>
              <a:t>进行重新分配的需要</a:t>
            </a:r>
            <a:r>
              <a:rPr lang="zh-Hans" sz="1100" b="0" i="0" u="none" strike="noStrike" dirty="0">
                <a:solidFill>
                  <a:srgbClr val="000000"/>
                </a:solidFill>
                <a:highlight>
                  <a:srgbClr val="000000">
                    <a:alpha val="0"/>
                  </a:srgbClr>
                </a:highlight>
                <a:latin typeface="Simsun"/>
                <a:ea typeface="Simsun"/>
              </a:rPr>
              <a:t>。</a:t>
            </a:r>
          </a:p>
          <a:p>
            <a:pPr defTabSz="816388"/>
            <a:endParaRPr lang="en-GB" sz="1125" dirty="0">
              <a:solidFill>
                <a:srgbClr val="000000"/>
              </a:solidFill>
              <a:latin typeface="Arial"/>
            </a:endParaRPr>
          </a:p>
          <a:p>
            <a:pPr defTabSz="816388" rtl="0"/>
            <a:r>
              <a:rPr lang="zh-Hans" sz="1100" b="0" i="0" u="none" strike="noStrike" dirty="0">
                <a:solidFill>
                  <a:srgbClr val="000000"/>
                </a:solidFill>
                <a:highlight>
                  <a:srgbClr val="000000">
                    <a:alpha val="0"/>
                  </a:srgbClr>
                </a:highlight>
                <a:latin typeface="Simsun"/>
                <a:ea typeface="Simsun"/>
              </a:rPr>
              <a:t>在墨西哥，迅速的灾后恢复 </a:t>
            </a:r>
            <a:r>
              <a:rPr lang="zh-Hans" sz="1100" b="1" i="0" u="none" strike="noStrike" dirty="0">
                <a:solidFill>
                  <a:srgbClr val="000000"/>
                </a:solidFill>
                <a:highlight>
                  <a:srgbClr val="000000">
                    <a:alpha val="0"/>
                  </a:srgbClr>
                </a:highlight>
                <a:latin typeface="Simsun"/>
                <a:ea typeface="Simsun"/>
              </a:rPr>
              <a:t>使当地经济规模扩大了2-4%。</a:t>
            </a:r>
          </a:p>
        </p:txBody>
      </p:sp>
      <p:sp>
        <p:nvSpPr>
          <p:cNvPr id="22" name="TextBox 21">
            <a:extLst>
              <a:ext uri="{FF2B5EF4-FFF2-40B4-BE49-F238E27FC236}">
                <a16:creationId xmlns:a16="http://schemas.microsoft.com/office/drawing/2014/main" id="{56F0BEFE-470B-4B59-901F-56AE645C2706}"/>
              </a:ext>
            </a:extLst>
          </p:cNvPr>
          <p:cNvSpPr txBox="1"/>
          <p:nvPr/>
        </p:nvSpPr>
        <p:spPr>
          <a:xfrm>
            <a:off x="6215599" y="2659595"/>
            <a:ext cx="2126696" cy="2169825"/>
          </a:xfrm>
          <a:prstGeom prst="rect">
            <a:avLst/>
          </a:prstGeom>
          <a:noFill/>
        </p:spPr>
        <p:txBody>
          <a:bodyPr wrap="square" rtlCol="0">
            <a:noAutofit/>
          </a:bodyPr>
          <a:lstStyle/>
          <a:p>
            <a:pPr defTabSz="816388" rtl="0"/>
            <a:r>
              <a:rPr lang="zh-Hans" sz="1100" b="1" i="0" u="none" strike="noStrike">
                <a:solidFill>
                  <a:srgbClr val="000000"/>
                </a:solidFill>
                <a:highlight>
                  <a:srgbClr val="000000">
                    <a:alpha val="0"/>
                  </a:srgbClr>
                </a:highlight>
                <a:latin typeface="Simsun"/>
                <a:ea typeface="Simsun"/>
              </a:rPr>
              <a:t>资金的确定性和快速到位使得应对规划更加有效</a:t>
            </a:r>
            <a:r>
              <a:rPr lang="zh-Hans" sz="1100" b="0" i="0" u="none" strike="noStrike">
                <a:solidFill>
                  <a:srgbClr val="000000"/>
                </a:solidFill>
                <a:highlight>
                  <a:srgbClr val="000000">
                    <a:alpha val="0"/>
                  </a:srgbClr>
                </a:highlight>
                <a:latin typeface="Simsun"/>
                <a:ea typeface="Simsun"/>
              </a:rPr>
              <a:t>，从而提高灾后应对的有效性并降低其成本</a:t>
            </a:r>
          </a:p>
          <a:p>
            <a:pPr defTabSz="816388"/>
            <a:endParaRPr lang="en-GB" sz="1125">
              <a:solidFill>
                <a:srgbClr val="000000"/>
              </a:solidFill>
              <a:latin typeface="Arial"/>
            </a:endParaRPr>
          </a:p>
          <a:p>
            <a:pPr defTabSz="816388" rtl="0"/>
            <a:r>
              <a:rPr lang="zh-Hans" sz="1100" b="0" i="0" u="none" strike="noStrike">
                <a:solidFill>
                  <a:srgbClr val="000000"/>
                </a:solidFill>
                <a:highlight>
                  <a:srgbClr val="000000">
                    <a:alpha val="0"/>
                  </a:srgbClr>
                </a:highlight>
                <a:latin typeface="Simsun"/>
                <a:ea typeface="Simsun"/>
              </a:rPr>
              <a:t>研究表明， </a:t>
            </a:r>
            <a:r>
              <a:rPr lang="zh-Hans" sz="1100" b="1" i="0" u="none" strike="noStrike">
                <a:solidFill>
                  <a:srgbClr val="000000"/>
                </a:solidFill>
                <a:highlight>
                  <a:srgbClr val="000000">
                    <a:alpha val="0"/>
                  </a:srgbClr>
                </a:highlight>
                <a:latin typeface="Simsun"/>
                <a:ea typeface="Simsun"/>
              </a:rPr>
              <a:t>资金投入的拖延会使灾后的长期成本增加100%到400%。</a:t>
            </a:r>
          </a:p>
        </p:txBody>
      </p:sp>
    </p:spTree>
    <p:extLst>
      <p:ext uri="{BB962C8B-B14F-4D97-AF65-F5344CB8AC3E}">
        <p14:creationId xmlns:p14="http://schemas.microsoft.com/office/powerpoint/2010/main" val="26208956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第二部分：</a:t>
            </a:r>
            <a:br>
              <a:rPr lang="zh-Hans" sz="2000" b="1" i="0" u="none" strike="noStrike">
                <a:highlight>
                  <a:srgbClr val="000000">
                    <a:alpha val="0"/>
                  </a:srgbClr>
                </a:highlight>
                <a:latin typeface="Simsun"/>
                <a:ea typeface="Simsun"/>
              </a:rPr>
            </a:br>
            <a:r>
              <a:rPr lang="zh-Hans" sz="2000" b="1" i="0" u="none" strike="noStrike">
                <a:highlight>
                  <a:srgbClr val="000000">
                    <a:alpha val="0"/>
                  </a:srgbClr>
                </a:highlight>
                <a:latin typeface="Simsun"/>
                <a:ea typeface="Simsun"/>
              </a:rPr>
              <a:t>互动环节</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91" t="11798" r="2395" b="15372"/>
          <a:stretch>
            <a:fillRect/>
          </a:stretch>
        </p:blipFill>
        <p:spPr bwMode="auto">
          <a:xfrm>
            <a:off x="210074"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655" t="12007" r="5777" b="8550"/>
          <a:stretch>
            <a:fillRect/>
          </a:stretch>
        </p:blipFill>
        <p:spPr bwMode="auto">
          <a:xfrm>
            <a:off x="1624626"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839" r="3041"/>
          <a:stretch>
            <a:fillRect/>
          </a:stretch>
        </p:blipFill>
        <p:spPr bwMode="auto">
          <a:xfrm>
            <a:off x="2412744" y="6152725"/>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4788" b="11781"/>
          <a:stretch>
            <a:fillRect/>
          </a:stretch>
        </p:blipFill>
        <p:spPr bwMode="auto">
          <a:xfrm>
            <a:off x="3590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05" t="30965" r="7294" b="37315"/>
          <a:stretch>
            <a:fillRect/>
          </a:stretch>
        </p:blipFill>
        <p:spPr bwMode="auto">
          <a:xfrm>
            <a:off x="4378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40360" y="195773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225" y="1957735"/>
            <a:ext cx="1058472" cy="1058472"/>
          </a:xfrm>
          <a:prstGeom prst="rect">
            <a:avLst/>
          </a:prstGeom>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9"/>
          <a:stretch>
            <a:fillRect/>
          </a:stretch>
        </p:blipFill>
        <p:spPr>
          <a:xfrm>
            <a:off x="6091251" y="6170673"/>
            <a:ext cx="1444456" cy="491490"/>
          </a:xfrm>
          <a:prstGeom prst="rect">
            <a:avLst/>
          </a:prstGeom>
        </p:spPr>
      </p:pic>
      <p:pic>
        <p:nvPicPr>
          <p:cNvPr id="19" name="Picture 18" descr="Logo&#10;&#10;Description automatically generated">
            <a:extLst>
              <a:ext uri="{FF2B5EF4-FFF2-40B4-BE49-F238E27FC236}">
                <a16:creationId xmlns:a16="http://schemas.microsoft.com/office/drawing/2014/main" id="{EA29B050-1592-4D7A-9778-21CC291FA7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3818" y="6142997"/>
            <a:ext cx="1146689" cy="456927"/>
          </a:xfrm>
          <a:prstGeom prst="rect">
            <a:avLst/>
          </a:prstGeom>
        </p:spPr>
      </p:pic>
    </p:spTree>
    <p:extLst>
      <p:ext uri="{BB962C8B-B14F-4D97-AF65-F5344CB8AC3E}">
        <p14:creationId xmlns:p14="http://schemas.microsoft.com/office/powerpoint/2010/main" val="6354365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95D-09C2-45B0-87DC-7272854A090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第二部分：当前状况</a:t>
            </a:r>
          </a:p>
        </p:txBody>
      </p:sp>
      <p:sp>
        <p:nvSpPr>
          <p:cNvPr id="4" name="Content Placeholder 3">
            <a:extLst>
              <a:ext uri="{FF2B5EF4-FFF2-40B4-BE49-F238E27FC236}">
                <a16:creationId xmlns:a16="http://schemas.microsoft.com/office/drawing/2014/main" id="{F99397B5-1DD9-4909-9E2A-F0278E3E6F39}"/>
              </a:ext>
            </a:extLst>
          </p:cNvPr>
          <p:cNvSpPr>
            <a:spLocks noGrp="1"/>
          </p:cNvSpPr>
          <p:nvPr>
            <p:ph idx="1"/>
          </p:nvPr>
        </p:nvSpPr>
        <p:spPr/>
        <p:txBody>
          <a:bodyPr>
            <a:noAutofit/>
          </a:bodyPr>
          <a:lstStyle/>
          <a:p>
            <a:endParaRPr lang="en-GB"/>
          </a:p>
          <a:p>
            <a:pPr rtl="0"/>
            <a:r>
              <a:rPr lang="zh-Hans" sz="1800" b="0" i="0" u="none" strike="noStrike">
                <a:highlight>
                  <a:srgbClr val="000000">
                    <a:alpha val="0"/>
                  </a:srgbClr>
                </a:highlight>
                <a:latin typeface="Simsun"/>
                <a:ea typeface="Simsun"/>
              </a:rPr>
              <a:t>贵国是否已有DRF战略？是怎样的战略？</a:t>
            </a:r>
          </a:p>
          <a:p>
            <a:endParaRPr lang="en-GB" b="0"/>
          </a:p>
          <a:p>
            <a:pPr rtl="0"/>
            <a:r>
              <a:rPr lang="zh-Hans" sz="1800" b="0" i="0" u="none" strike="noStrike">
                <a:highlight>
                  <a:srgbClr val="000000">
                    <a:alpha val="0"/>
                  </a:srgbClr>
                </a:highlight>
                <a:latin typeface="Simsun"/>
                <a:ea typeface="Simsun"/>
              </a:rPr>
              <a:t>贵国目前使用的是什么DFR做法？</a:t>
            </a:r>
          </a:p>
          <a:p>
            <a:endParaRPr lang="en-GB" b="0"/>
          </a:p>
          <a:p>
            <a:pPr rtl="0"/>
            <a:r>
              <a:rPr lang="zh-Hans" sz="1800" b="0" i="0" u="none" strike="noStrike">
                <a:highlight>
                  <a:srgbClr val="000000">
                    <a:alpha val="0"/>
                  </a:srgbClr>
                </a:highlight>
                <a:latin typeface="Simsun"/>
                <a:ea typeface="Simsun"/>
              </a:rPr>
              <a:t>贵国目前正在考虑的是哪种DFR做法？</a:t>
            </a:r>
          </a:p>
          <a:p>
            <a:endParaRPr lang="en-GB" b="0"/>
          </a:p>
          <a:p>
            <a:pPr rtl="0"/>
            <a:r>
              <a:rPr lang="zh-Hans" sz="1800" b="0" i="0" u="none" strike="noStrike">
                <a:highlight>
                  <a:srgbClr val="000000">
                    <a:alpha val="0"/>
                  </a:srgbClr>
                </a:highlight>
                <a:latin typeface="Simsun"/>
                <a:ea typeface="Simsun"/>
              </a:rPr>
              <a:t>贵国是否有什么DRF做法是不予考虑的？为什么？</a:t>
            </a:r>
          </a:p>
          <a:p>
            <a:endParaRPr lang="en-GB" b="0"/>
          </a:p>
          <a:p>
            <a:pPr rtl="0"/>
            <a:r>
              <a:rPr lang="zh-Hans" sz="1800" b="0" i="0" u="none" strike="noStrike">
                <a:highlight>
                  <a:srgbClr val="000000">
                    <a:alpha val="0"/>
                  </a:srgbClr>
                </a:highlight>
                <a:latin typeface="Simsun"/>
                <a:ea typeface="Simsun"/>
              </a:rPr>
              <a:t>在提到的DRF做法中，你对哪种还想听到更多的介绍？</a:t>
            </a:r>
            <a:endParaRPr lang="en-GB"/>
          </a:p>
        </p:txBody>
      </p:sp>
      <p:sp>
        <p:nvSpPr>
          <p:cNvPr id="5" name="Slide Number Placeholder 4">
            <a:extLst>
              <a:ext uri="{FF2B5EF4-FFF2-40B4-BE49-F238E27FC236}">
                <a16:creationId xmlns:a16="http://schemas.microsoft.com/office/drawing/2014/main" id="{45780C2D-B273-4A8E-B99E-B9672D53A5E8}"/>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8</a:t>
            </a:r>
            <a:endParaRPr lang="en-US"/>
          </a:p>
        </p:txBody>
      </p:sp>
    </p:spTree>
    <p:extLst>
      <p:ext uri="{BB962C8B-B14F-4D97-AF65-F5344CB8AC3E}">
        <p14:creationId xmlns:p14="http://schemas.microsoft.com/office/powerpoint/2010/main" val="32831851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95D-09C2-45B0-87DC-7272854A090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第二部分：DRF需求</a:t>
            </a:r>
          </a:p>
        </p:txBody>
      </p:sp>
      <p:sp>
        <p:nvSpPr>
          <p:cNvPr id="4" name="Content Placeholder 3">
            <a:extLst>
              <a:ext uri="{FF2B5EF4-FFF2-40B4-BE49-F238E27FC236}">
                <a16:creationId xmlns:a16="http://schemas.microsoft.com/office/drawing/2014/main" id="{F99397B5-1DD9-4909-9E2A-F0278E3E6F39}"/>
              </a:ext>
            </a:extLst>
          </p:cNvPr>
          <p:cNvSpPr>
            <a:spLocks noGrp="1"/>
          </p:cNvSpPr>
          <p:nvPr>
            <p:ph idx="1"/>
          </p:nvPr>
        </p:nvSpPr>
        <p:spPr/>
        <p:txBody>
          <a:bodyPr>
            <a:noAutofit/>
          </a:bodyPr>
          <a:lstStyle/>
          <a:p>
            <a:endParaRPr lang="en-GB"/>
          </a:p>
          <a:p>
            <a:pPr rtl="0"/>
            <a:r>
              <a:rPr lang="zh-Hans" sz="1800" b="0" i="0" u="none" strike="noStrike">
                <a:highlight>
                  <a:srgbClr val="000000">
                    <a:alpha val="0"/>
                  </a:srgbClr>
                </a:highlight>
                <a:latin typeface="Simsun"/>
                <a:ea typeface="Simsun"/>
              </a:rPr>
              <a:t>您认为贵国的主要DRF需求是什么？</a:t>
            </a:r>
          </a:p>
          <a:p>
            <a:pPr lvl="2" rtl="0">
              <a:spcBef>
                <a:spcPts val="1200"/>
              </a:spcBef>
              <a:spcAft>
                <a:spcPts val="1200"/>
              </a:spcAft>
            </a:pPr>
            <a:r>
              <a:rPr lang="zh-Hans" sz="1800" b="0" i="0" u="none" strike="noStrike">
                <a:highlight>
                  <a:srgbClr val="000000">
                    <a:alpha val="0"/>
                  </a:srgbClr>
                </a:highlight>
                <a:latin typeface="Simsun"/>
                <a:ea typeface="Simsun"/>
              </a:rPr>
              <a:t>在事件发生后立即为应急响应提供资金</a:t>
            </a:r>
          </a:p>
          <a:p>
            <a:pPr lvl="2" rtl="0">
              <a:spcBef>
                <a:spcPts val="1200"/>
              </a:spcBef>
              <a:spcAft>
                <a:spcPts val="1200"/>
              </a:spcAft>
            </a:pPr>
            <a:r>
              <a:rPr lang="zh-Hans" sz="1800" b="0" i="0" u="none" strike="noStrike">
                <a:highlight>
                  <a:srgbClr val="000000">
                    <a:alpha val="0"/>
                  </a:srgbClr>
                </a:highlight>
                <a:latin typeface="Simsun"/>
                <a:ea typeface="Simsun"/>
              </a:rPr>
              <a:t>为中期恢复和/或长期重建提供资金</a:t>
            </a:r>
          </a:p>
          <a:p>
            <a:pPr lvl="2" rtl="0">
              <a:spcBef>
                <a:spcPts val="1200"/>
              </a:spcBef>
              <a:spcAft>
                <a:spcPts val="1200"/>
              </a:spcAft>
            </a:pPr>
            <a:r>
              <a:rPr lang="zh-Hans" sz="1800" b="0" i="0" u="none" strike="noStrike">
                <a:highlight>
                  <a:srgbClr val="000000">
                    <a:alpha val="0"/>
                  </a:srgbClr>
                </a:highlight>
                <a:latin typeface="Simsun"/>
                <a:ea typeface="Simsun"/>
              </a:rPr>
              <a:t>保护公共财产和/或关键基础设施</a:t>
            </a:r>
          </a:p>
          <a:p>
            <a:pPr lvl="2" rtl="0">
              <a:spcBef>
                <a:spcPts val="1200"/>
              </a:spcBef>
              <a:spcAft>
                <a:spcPts val="1200"/>
              </a:spcAft>
            </a:pPr>
            <a:r>
              <a:rPr lang="zh-Hans" sz="1800" b="0" i="0" u="none" strike="noStrike">
                <a:highlight>
                  <a:srgbClr val="000000">
                    <a:alpha val="0"/>
                  </a:srgbClr>
                </a:highlight>
                <a:latin typeface="Simsun"/>
                <a:ea typeface="Simsun"/>
              </a:rPr>
              <a:t>满足事件发生后的额外公共融资需求：例如，增加福利开支，降低税收收入</a:t>
            </a:r>
          </a:p>
          <a:p>
            <a:pPr lvl="2" rtl="0">
              <a:spcBef>
                <a:spcPts val="1200"/>
              </a:spcBef>
              <a:spcAft>
                <a:spcPts val="1200"/>
              </a:spcAft>
            </a:pPr>
            <a:r>
              <a:rPr lang="zh-Hans" sz="1800" b="0" i="0" u="none" strike="noStrike">
                <a:highlight>
                  <a:srgbClr val="000000">
                    <a:alpha val="0"/>
                  </a:srgbClr>
                </a:highlight>
                <a:latin typeface="Simsun"/>
                <a:ea typeface="Simsun"/>
              </a:rPr>
              <a:t>保护特定部门：例如农业、旅游业、中小型企业</a:t>
            </a:r>
          </a:p>
          <a:p>
            <a:endParaRPr lang="en-GB" b="0"/>
          </a:p>
          <a:p>
            <a:endParaRPr lang="en-GB" b="0"/>
          </a:p>
        </p:txBody>
      </p:sp>
      <p:sp>
        <p:nvSpPr>
          <p:cNvPr id="5" name="Slide Number Placeholder 4">
            <a:extLst>
              <a:ext uri="{FF2B5EF4-FFF2-40B4-BE49-F238E27FC236}">
                <a16:creationId xmlns:a16="http://schemas.microsoft.com/office/drawing/2014/main" id="{45780C2D-B273-4A8E-B99E-B9672D53A5E8}"/>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9</a:t>
            </a:r>
            <a:endParaRPr lang="en-US"/>
          </a:p>
        </p:txBody>
      </p:sp>
    </p:spTree>
    <p:extLst>
      <p:ext uri="{BB962C8B-B14F-4D97-AF65-F5344CB8AC3E}">
        <p14:creationId xmlns:p14="http://schemas.microsoft.com/office/powerpoint/2010/main" val="21161245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 name="TAGPREFIX" val="WT_"/>
  <p:tag name="WT_CREATEDATE" val="14 March 2017"/>
  <p:tag name="WT_DPI" val=""/>
  <p:tag name="WT_FOOTER" val="Watermark"/>
  <p:tag name="WT_TEMPLATENAME" val="WTW.pptx"/>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ASSOCIATEDSLIDES" val=""/>
  <p:tag name="WT_DIALOGNAME" val="Title Image Slide"/>
  <p:tag name="WT_INNEWPRESENTATION" val="YES"/>
  <p:tag name="WT_ONINSERTSLIDEDLG" val="YES"/>
  <p:tag name="WT_SHORTNAME" val="BASIC"/>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2.xml><?xml version="1.0" encoding="utf-8"?>
<ds:datastoreItem xmlns:ds="http://schemas.openxmlformats.org/officeDocument/2006/customXml" ds:itemID="{33702011-021B-4ED8-8B95-25B637B9A1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7477D1-C383-4798-BD11-42599FC3D9E6}">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1555</TotalTime>
  <Words>1440</Words>
  <Application>Microsoft Office PowerPoint</Application>
  <PresentationFormat>On-screen Show (4:3)</PresentationFormat>
  <Paragraphs>168</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WTW</vt:lpstr>
      <vt:lpstr>1_WTW</vt:lpstr>
      <vt:lpstr>制定一个CAREC区域灾害风险转移机制</vt:lpstr>
      <vt:lpstr>第一部分： 灾害风险融资概览</vt:lpstr>
      <vt:lpstr>早期有效的紧急应对至关重要</vt:lpstr>
      <vt:lpstr>灾害风险管理</vt:lpstr>
      <vt:lpstr>灾害风险融资</vt:lpstr>
      <vt:lpstr>紧急应对保险</vt:lpstr>
      <vt:lpstr>第二部分： 互动环节</vt:lpstr>
      <vt:lpstr>第二部分：当前状况</vt:lpstr>
      <vt:lpstr>第二部分：DRF需求</vt:lpstr>
      <vt:lpstr>第二部分：区域设施</vt:lpstr>
      <vt:lpstr>第二部分：国别背景</vt:lpstr>
      <vt:lpstr>第三部分 - 结论</vt:lpstr>
      <vt:lpstr>灾害风险管理界面（DRMI）</vt:lpstr>
      <vt:lpstr>免责声明：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nyc0121101073@163.com</cp:lastModifiedBy>
  <cp:revision>9</cp:revision>
  <dcterms:created xsi:type="dcterms:W3CDTF">2020-08-04T16:42:47Z</dcterms:created>
  <dcterms:modified xsi:type="dcterms:W3CDTF">2022-11-28T14:41:38Z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817d4574-7375-4d17-b29c-6e4c6df0fcb0_ActionId">
    <vt:lpwstr>f53f6653-6bac-41d5-904b-3863164c5afe</vt:lpwstr>
  </property>
  <property fmtid="{D5CDD505-2E9C-101B-9397-08002B2CF9AE}" pid="4" name="MSIP_Label_817d4574-7375-4d17-b29c-6e4c6df0fcb0_ContentBits">
    <vt:lpwstr>2</vt:lpwstr>
  </property>
  <property fmtid="{D5CDD505-2E9C-101B-9397-08002B2CF9AE}" pid="5" name="MSIP_Label_817d4574-7375-4d17-b29c-6e4c6df0fcb0_Enabled">
    <vt:lpwstr>true</vt:lpwstr>
  </property>
  <property fmtid="{D5CDD505-2E9C-101B-9397-08002B2CF9AE}" pid="6" name="MSIP_Label_817d4574-7375-4d17-b29c-6e4c6df0fcb0_Method">
    <vt:lpwstr>Standard</vt:lpwstr>
  </property>
  <property fmtid="{D5CDD505-2E9C-101B-9397-08002B2CF9AE}" pid="7" name="MSIP_Label_817d4574-7375-4d17-b29c-6e4c6df0fcb0_Name">
    <vt:lpwstr>ADB Internal</vt:lpwstr>
  </property>
  <property fmtid="{D5CDD505-2E9C-101B-9397-08002B2CF9AE}" pid="8" name="MSIP_Label_817d4574-7375-4d17-b29c-6e4c6df0fcb0_SetDate">
    <vt:lpwstr>2021-09-21T11:31:38Z</vt:lpwstr>
  </property>
  <property fmtid="{D5CDD505-2E9C-101B-9397-08002B2CF9AE}" pid="9" name="MSIP_Label_817d4574-7375-4d17-b29c-6e4c6df0fcb0_SiteId">
    <vt:lpwstr>9495d6bb-41c2-4c58-848f-92e52cf3d640</vt:lpwstr>
  </property>
  <property fmtid="{D5CDD505-2E9C-101B-9397-08002B2CF9AE}" pid="10" name="MSIP_Label_d347b247-e90e-43a3-9d7b-004f14ae6873_ActionId">
    <vt:lpwstr>6882d427-935e-4bb0-b23b-b8f89faf5375</vt:lpwstr>
  </property>
  <property fmtid="{D5CDD505-2E9C-101B-9397-08002B2CF9AE}" pid="11" name="MSIP_Label_d347b247-e90e-43a3-9d7b-004f14ae6873_ContentBits">
    <vt:lpwstr>0</vt:lpwstr>
  </property>
  <property fmtid="{D5CDD505-2E9C-101B-9397-08002B2CF9AE}" pid="12" name="MSIP_Label_d347b247-e90e-43a3-9d7b-004f14ae6873_Enabled">
    <vt:lpwstr>true</vt:lpwstr>
  </property>
  <property fmtid="{D5CDD505-2E9C-101B-9397-08002B2CF9AE}" pid="13" name="MSIP_Label_d347b247-e90e-43a3-9d7b-004f14ae6873_Method">
    <vt:lpwstr>Standard</vt:lpwstr>
  </property>
  <property fmtid="{D5CDD505-2E9C-101B-9397-08002B2CF9AE}" pid="14" name="MSIP_Label_d347b247-e90e-43a3-9d7b-004f14ae6873_Name">
    <vt:lpwstr>d347b247-e90e-43a3-9d7b-004f14ae6873</vt:lpwstr>
  </property>
  <property fmtid="{D5CDD505-2E9C-101B-9397-08002B2CF9AE}" pid="15" name="MSIP_Label_d347b247-e90e-43a3-9d7b-004f14ae6873_SetDate">
    <vt:lpwstr>2021-09-09T09:17:32Z</vt:lpwstr>
  </property>
  <property fmtid="{D5CDD505-2E9C-101B-9397-08002B2CF9AE}" pid="16" name="MSIP_Label_d347b247-e90e-43a3-9d7b-004f14ae6873_SiteId">
    <vt:lpwstr>76e3921f-489b-4b7e-9547-9ea297add9b5</vt:lpwstr>
  </property>
</Properties>
</file>