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731" r:id="rId5"/>
  </p:sldMasterIdLst>
  <p:notesMasterIdLst>
    <p:notesMasterId r:id="rId29"/>
  </p:notesMasterIdLst>
  <p:handoutMasterIdLst>
    <p:handoutMasterId r:id="rId30"/>
  </p:handoutMasterIdLst>
  <p:sldIdLst>
    <p:sldId id="344" r:id="rId6"/>
    <p:sldId id="496" r:id="rId7"/>
    <p:sldId id="446" r:id="rId8"/>
    <p:sldId id="441" r:id="rId9"/>
    <p:sldId id="445" r:id="rId10"/>
    <p:sldId id="449" r:id="rId11"/>
    <p:sldId id="447" r:id="rId12"/>
    <p:sldId id="448" r:id="rId13"/>
    <p:sldId id="495" r:id="rId14"/>
    <p:sldId id="506" r:id="rId15"/>
    <p:sldId id="499" r:id="rId16"/>
    <p:sldId id="450" r:id="rId17"/>
    <p:sldId id="494" r:id="rId18"/>
    <p:sldId id="424" r:id="rId19"/>
    <p:sldId id="502" r:id="rId20"/>
    <p:sldId id="451" r:id="rId21"/>
    <p:sldId id="503" r:id="rId22"/>
    <p:sldId id="452" r:id="rId23"/>
    <p:sldId id="504" r:id="rId24"/>
    <p:sldId id="453" r:id="rId25"/>
    <p:sldId id="497" r:id="rId26"/>
    <p:sldId id="501" r:id="rId27"/>
    <p:sldId id="493" r:id="rId28"/>
  </p:sldIdLst>
  <p:sldSz cx="9144000" cy="6858000" type="screen4x3"/>
  <p:notesSz cx="6985000" cy="9283700"/>
  <p:custDataLst>
    <p:tags r:id="rId31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3840">
          <p15:clr>
            <a:srgbClr val="A4A3A4"/>
          </p15:clr>
        </p15:guide>
        <p15:guide id="7" pos="3456">
          <p15:clr>
            <a:srgbClr val="A4A3A4"/>
          </p15:clr>
        </p15:guide>
        <p15:guide id="8" pos="272" userDrawn="1">
          <p15:clr>
            <a:srgbClr val="A4A3A4"/>
          </p15:clr>
        </p15:guide>
        <p15:guide id="9" pos="5472">
          <p15:clr>
            <a:srgbClr val="A4A3A4"/>
          </p15:clr>
        </p15:guide>
        <p15:guide id="10" pos="1247" userDrawn="1">
          <p15:clr>
            <a:srgbClr val="A4A3A4"/>
          </p15:clr>
        </p15:guide>
        <p15:guide id="11" pos="4416">
          <p15:clr>
            <a:srgbClr val="A4A3A4"/>
          </p15:clr>
        </p15:guide>
        <p15:guide id="12" pos="4512">
          <p15:clr>
            <a:srgbClr val="A4A3A4"/>
          </p15:clr>
        </p15:guide>
        <p15:guide id="13" pos="3360">
          <p15:clr>
            <a:srgbClr val="A4A3A4"/>
          </p15:clr>
        </p15:guide>
        <p15:guide id="14" pos="1344">
          <p15:clr>
            <a:srgbClr val="A4A3A4"/>
          </p15:clr>
        </p15:guide>
        <p15:guide id="15" pos="2290" userDrawn="1">
          <p15:clr>
            <a:srgbClr val="A4A3A4"/>
          </p15:clr>
        </p15:guide>
        <p15:guide id="16" pos="2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Maria Garcia Perez" initials="CMGP" lastIdx="4" clrIdx="0">
    <p:extLst>
      <p:ext uri="{19B8F6BF-5375-455C-9EA6-DF929625EA0E}">
        <p15:presenceInfo xmlns:p15="http://schemas.microsoft.com/office/powerpoint/2012/main" userId="S::cgarciaperez@adb.org::9c97a273-694c-487f-bc77-cb7dfef6b93d" providerId="AD"/>
      </p:ext>
    </p:extLst>
  </p:cmAuthor>
  <p:cmAuthor id="2" name="Calam, Stuart" initials="CS" lastIdx="17" clrIdx="1">
    <p:extLst>
      <p:ext uri="{19B8F6BF-5375-455C-9EA6-DF929625EA0E}">
        <p15:presenceInfo xmlns:p15="http://schemas.microsoft.com/office/powerpoint/2012/main" userId="S::stuart.calam@willistowerswatson.com::f0dea517-9dfa-470a-8a76-6b99df1e05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A3A33F"/>
    <a:srgbClr val="8352DC"/>
    <a:srgbClr val="1FF5EB"/>
    <a:srgbClr val="808000"/>
    <a:srgbClr val="D8D7DF"/>
    <a:srgbClr val="E0AFEB"/>
    <a:srgbClr val="003300"/>
    <a:srgbClr val="C0C0C0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A224E-D400-4A86-8254-5E6E3B1371E5}" vWet="4" dt="2022-11-24T11:44:09.716"/>
    <p1510:client id="{CC4E6D4E-D92F-474E-BBA9-A511395E7C8E}" v="40" dt="2022-11-24T11:44:38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25" autoAdjust="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3456"/>
        <p:guide pos="272"/>
        <p:guide pos="5472"/>
        <p:guide pos="1247"/>
        <p:guide pos="4416"/>
        <p:guide pos="4512"/>
        <p:guide pos="3360"/>
        <p:guide pos="1344"/>
        <p:guide pos="229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9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699" y="5930896"/>
            <a:ext cx="3022600" cy="58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C1DA02-E32E-409F-AE9A-710A64E5BC51}"/>
              </a:ext>
            </a:extLst>
          </p:cNvPr>
          <p:cNvSpPr/>
          <p:nvPr userDrawn="1"/>
        </p:nvSpPr>
        <p:spPr>
          <a:xfrm>
            <a:off x="457200" y="6400800"/>
            <a:ext cx="9906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876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5486400" y="1527048"/>
            <a:ext cx="32004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91200" y="2221992"/>
            <a:ext cx="25908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96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524000"/>
            <a:ext cx="4038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613"/>
            <a:ext cx="44958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635794" y="3462205"/>
            <a:ext cx="2047958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 Copyright"/>
          <p:cNvSpPr>
            <a:spLocks noGrp="1"/>
          </p:cNvSpPr>
          <p:nvPr>
            <p:ph type="ftr" sz="quarter" idx="11"/>
          </p:nvPr>
        </p:nvSpPr>
        <p:spPr>
          <a:xfrm>
            <a:off x="457199" y="6515096"/>
            <a:ext cx="5277853" cy="9233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ADFC-D10F-4912-887D-F37A14FF20F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B209-1B1D-486C-B61C-B591A05B3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7310718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F9F8AD5-3271-4505-A0B8-753D36D87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73" y="6300577"/>
            <a:ext cx="1277405" cy="5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15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890054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3247806" y="6354216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6EF31DB7-FC70-4DE2-A88D-1D438B7A8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200" y="3583408"/>
            <a:ext cx="2047958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sp>
        <p:nvSpPr>
          <p:cNvPr id="20" name="Footer Placeholder 4 Copyright">
            <a:extLst>
              <a:ext uri="{FF2B5EF4-FFF2-40B4-BE49-F238E27FC236}">
                <a16:creationId xmlns:a16="http://schemas.microsoft.com/office/drawing/2014/main" id="{F4D70CCC-2E79-4E67-8A9B-4F865808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0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890054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3247806" y="6354216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2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9938" y="1673524"/>
            <a:ext cx="8550168" cy="175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962261"/>
            <a:ext cx="9144000" cy="8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54453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2093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8649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>
            <a:extLst>
              <a:ext uri="{FF2B5EF4-FFF2-40B4-BE49-F238E27FC236}">
                <a16:creationId xmlns:a16="http://schemas.microsoft.com/office/drawing/2014/main" id="{CE555376-59DD-41DE-B138-7F569F7D9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F84FEA0B-22D7-48D0-9AB5-00020648B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7C51C0B-87B0-45A9-B624-07EB972BC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3" y="634623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72865" y="-977"/>
            <a:ext cx="2106186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C4FC6ACB-89D1-437D-90B3-1CD18225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031BAF-C658-4EB8-BAF3-E43134424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3" y="634623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0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524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33600" y="1523999"/>
            <a:ext cx="65532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0FD68D67-E592-428F-9E84-4CC95EE21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90207E4-D4A8-427C-A1F9-A362A3B9E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3" y="634623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8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876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5486400" y="1527048"/>
            <a:ext cx="32004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91200" y="2221992"/>
            <a:ext cx="25908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8937DFE0-BD2C-4EDF-ABA5-D791E22CB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A106BEC-486E-44B4-B6D1-44873B2B8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3" y="634623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96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524000"/>
            <a:ext cx="4038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E713B548-BF59-438B-9DD3-A5D89E46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152E552-7125-4B87-940E-21FEE2E63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3" y="634623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>
            <a:extLst>
              <a:ext uri="{FF2B5EF4-FFF2-40B4-BE49-F238E27FC236}">
                <a16:creationId xmlns:a16="http://schemas.microsoft.com/office/drawing/2014/main" id="{D19747C3-A02C-42CE-9C9E-8DA60AA5F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93D2C86-026A-4B5B-B7F4-6A74736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3" y="634623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>
            <a:extLst>
              <a:ext uri="{FF2B5EF4-FFF2-40B4-BE49-F238E27FC236}">
                <a16:creationId xmlns:a16="http://schemas.microsoft.com/office/drawing/2014/main" id="{A87B37A7-B2F3-40F0-82BA-8C5742E4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3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613"/>
            <a:ext cx="44958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635794" y="3462205"/>
            <a:ext cx="2047958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A297E972-1E4A-4220-8AB3-04B694B4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7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200" y="3583408"/>
            <a:ext cx="2047958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42B3177-B4DA-4D70-BBFB-E979FF674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61" y="628445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72B750-4B9D-4742-B0E9-B882D3236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61" y="6284452"/>
            <a:ext cx="962307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7200" y="3829699"/>
            <a:ext cx="1855788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AD913CC-50D6-41C9-9E1A-BE51E4663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61" y="6284452"/>
            <a:ext cx="962307" cy="383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Asian Development Bank - Wikipedia">
            <a:extLst>
              <a:ext uri="{FF2B5EF4-FFF2-40B4-BE49-F238E27FC236}">
                <a16:creationId xmlns:a16="http://schemas.microsoft.com/office/drawing/2014/main" id="{07863BAC-FEDF-4861-ACA6-8263053368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84" y="250388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4ABD7-746E-4E5B-B5BF-05736DE99326}"/>
              </a:ext>
            </a:extLst>
          </p:cNvPr>
          <p:cNvSpPr/>
          <p:nvPr userDrawn="1"/>
        </p:nvSpPr>
        <p:spPr>
          <a:xfrm>
            <a:off x="457200" y="6400800"/>
            <a:ext cx="9906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7752BC5-798F-4480-99B2-1DCA266756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13" y="250255"/>
            <a:ext cx="716374" cy="71637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A7E2FD1-E6C3-432A-98A4-56FB19FCB5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61" y="6284452"/>
            <a:ext cx="962307" cy="38345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72865" y="-977"/>
            <a:ext cx="2106186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524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33600" y="1523999"/>
            <a:ext cx="65532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7"/>
            </p:custDataLst>
          </p:nvPr>
        </p:nvSpPr>
        <p:spPr>
          <a:xfrm rot="19906914">
            <a:off x="243577" y="3029257"/>
            <a:ext cx="8514068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85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[yyyy]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9" r:id="rId3"/>
    <p:sldLayoutId id="2147483726" r:id="rId4"/>
    <p:sldLayoutId id="2147483686" r:id="rId5"/>
    <p:sldLayoutId id="2147483696" r:id="rId6"/>
    <p:sldLayoutId id="2147483695" r:id="rId7"/>
    <p:sldLayoutId id="2147483721" r:id="rId8"/>
    <p:sldLayoutId id="2147483688" r:id="rId9"/>
    <p:sldLayoutId id="2147483672" r:id="rId10"/>
    <p:sldLayoutId id="2147483689" r:id="rId11"/>
    <p:sldLayoutId id="2147483690" r:id="rId12"/>
    <p:sldLayoutId id="2147483667" r:id="rId13"/>
    <p:sldLayoutId id="2147483697" r:id="rId14"/>
    <p:sldLayoutId id="214748373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6"/>
            </p:custDataLst>
          </p:nvPr>
        </p:nvSpPr>
        <p:spPr>
          <a:xfrm rot="19906914">
            <a:off x="243577" y="3029257"/>
            <a:ext cx="8514068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85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2020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ru" sz="600" b="1">
                <a:solidFill>
                  <a:schemeClr val="accent1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42010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arec-engagement-tool.jbahosting.com/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8E6808E-303D-48A5-B491-25D9EEC0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0014"/>
            <a:ext cx="5842547" cy="612648"/>
          </a:xfrm>
        </p:spPr>
        <p:txBody>
          <a:bodyPr/>
          <a:lstStyle/>
          <a:p>
            <a:r>
              <a:rPr lang="ru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Сессия 5А: Интерфейс управления рисками бедствий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A260D8F-4698-43F4-9737-DDC4DE1F2218}"/>
              </a:ext>
            </a:extLst>
          </p:cNvPr>
          <p:cNvSpPr txBox="1">
            <a:spLocks/>
          </p:cNvSpPr>
          <p:nvPr/>
        </p:nvSpPr>
        <p:spPr>
          <a:xfrm>
            <a:off x="457200" y="2036927"/>
            <a:ext cx="2011680" cy="271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/>
              <a:t>Стамбул, Турция</a:t>
            </a:r>
            <a:endParaRPr lang="en-GB"/>
          </a:p>
          <a:p>
            <a:r>
              <a:rPr lang="ru"/>
              <a:t>ноябрь 2022 г.</a:t>
            </a:r>
            <a:endParaRPr lang="ru" dirty="0"/>
          </a:p>
        </p:txBody>
      </p:sp>
      <p:pic>
        <p:nvPicPr>
          <p:cNvPr id="19" name="Picture 10" descr="Global Earthquake Model Foundation | Italy">
            <a:extLst>
              <a:ext uri="{FF2B5EF4-FFF2-40B4-BE49-F238E27FC236}">
                <a16:creationId xmlns:a16="http://schemas.microsoft.com/office/drawing/2014/main" id="{E8A90A4A-0C66-4F3F-BDA1-D5BF3AF6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229530" y="6319271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A19DB693-BD58-4B53-810B-BD38ED72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1644082" y="6316612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819BBCE7-669B-47E5-B94B-8D6CFCC54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2432200" y="6308367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Pengwern Associates | LinkedIn">
            <a:extLst>
              <a:ext uri="{FF2B5EF4-FFF2-40B4-BE49-F238E27FC236}">
                <a16:creationId xmlns:a16="http://schemas.microsoft.com/office/drawing/2014/main" id="{29E8A498-70B7-4FC2-8774-CB52EF3D5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3609479" y="6346450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Metabiota - Crunchbase Company Profile &amp; Funding">
            <a:extLst>
              <a:ext uri="{FF2B5EF4-FFF2-40B4-BE49-F238E27FC236}">
                <a16:creationId xmlns:a16="http://schemas.microsoft.com/office/drawing/2014/main" id="{0067EA41-212C-45A7-9297-EE8BDCF06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4397598" y="6298639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sian Development Bank - Wikipedia">
            <a:extLst>
              <a:ext uri="{FF2B5EF4-FFF2-40B4-BE49-F238E27FC236}">
                <a16:creationId xmlns:a16="http://schemas.microsoft.com/office/drawing/2014/main" id="{5028DA8C-E6FE-43B7-9AC1-FA9DCF38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47" y="1333554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5B0FFF-9EF6-4E9A-A54E-C8F58771AE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5" y="262809"/>
            <a:ext cx="1058472" cy="10584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E642DF-D39A-4909-B242-418D6D866F34}"/>
              </a:ext>
            </a:extLst>
          </p:cNvPr>
          <p:cNvSpPr txBox="1"/>
          <p:nvPr/>
        </p:nvSpPr>
        <p:spPr>
          <a:xfrm>
            <a:off x="384629" y="243392"/>
            <a:ext cx="591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Совещание по взаимодействию по вопросам рисков бедствий </a:t>
            </a:r>
            <a:b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в рамках Программы Центральноазиатского регионального экономического сотрудничества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0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9F39-22B0-477F-845D-941DABCC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Интерфейс управления рисками бедствий </a:t>
            </a:r>
            <a:r>
              <a:rPr lang="en-GB" dirty="0"/>
              <a:t> (DRMI)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38CE7-CED9-4F47-9907-25B44D62A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D5B7-9422-BBF6-7F26-62F0918EC6FE}"/>
              </a:ext>
            </a:extLst>
          </p:cNvPr>
          <p:cNvSpPr txBox="1"/>
          <p:nvPr/>
        </p:nvSpPr>
        <p:spPr>
          <a:xfrm>
            <a:off x="414513" y="2873375"/>
            <a:ext cx="4422070" cy="131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350" b="1" dirty="0">
                <a:ea typeface="+mn-lt"/>
                <a:cs typeface="+mn-lt"/>
              </a:rPr>
              <a:t>Вебсайт</a:t>
            </a:r>
            <a:r>
              <a:rPr lang="en-GB" sz="1350" b="1" dirty="0">
                <a:ea typeface="+mn-lt"/>
                <a:cs typeface="+mn-lt"/>
              </a:rPr>
              <a:t>: </a:t>
            </a:r>
            <a:r>
              <a:rPr lang="en-GB" sz="1350" dirty="0">
                <a:ea typeface="+mn-lt"/>
                <a:cs typeface="+mn-lt"/>
                <a:hlinkClick r:id="rId2"/>
              </a:rPr>
              <a:t>https://carec-engagement-tool.jbahosting.com</a:t>
            </a:r>
            <a:r>
              <a:rPr lang="en-GB" sz="1350" dirty="0">
                <a:ea typeface="+mn-lt"/>
                <a:cs typeface="+mn-lt"/>
              </a:rPr>
              <a:t> </a:t>
            </a:r>
            <a:endParaRPr lang="en-US" sz="1350" dirty="0">
              <a:cs typeface="Arial"/>
            </a:endParaRPr>
          </a:p>
          <a:p>
            <a:endParaRPr lang="en-GB" sz="1350" dirty="0">
              <a:cs typeface="Arial"/>
            </a:endParaRPr>
          </a:p>
          <a:p>
            <a:r>
              <a:rPr lang="ru-RU" sz="1350" b="1" dirty="0">
                <a:cs typeface="Arial"/>
              </a:rPr>
              <a:t>Имя пользователя</a:t>
            </a:r>
            <a:r>
              <a:rPr lang="en-GB" sz="1350" b="1" dirty="0">
                <a:cs typeface="Arial"/>
              </a:rPr>
              <a:t>:</a:t>
            </a:r>
            <a:r>
              <a:rPr lang="en-GB" sz="1350" dirty="0">
                <a:cs typeface="Arial"/>
              </a:rPr>
              <a:t> user.istanbul22@gmail.com</a:t>
            </a:r>
          </a:p>
          <a:p>
            <a:endParaRPr lang="en-GB" sz="1350" dirty="0">
              <a:cs typeface="Arial"/>
            </a:endParaRPr>
          </a:p>
          <a:p>
            <a:r>
              <a:rPr lang="ru-RU" sz="1350" b="1" dirty="0" err="1">
                <a:cs typeface="Arial"/>
              </a:rPr>
              <a:t>Парооль</a:t>
            </a:r>
            <a:r>
              <a:rPr lang="en-GB" sz="1350" b="1" dirty="0">
                <a:cs typeface="Arial"/>
              </a:rPr>
              <a:t>:</a:t>
            </a:r>
            <a:r>
              <a:rPr lang="en-GB" sz="1350" dirty="0">
                <a:cs typeface="Arial"/>
              </a:rPr>
              <a:t> Istanbul#22</a:t>
            </a:r>
          </a:p>
        </p:txBody>
      </p:sp>
      <p:pic>
        <p:nvPicPr>
          <p:cNvPr id="6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03687C-5B3D-4375-571D-2AF1EA64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45" y="1967861"/>
            <a:ext cx="3920066" cy="32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38CE7-CED9-4F47-9907-25B44D62A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7720FB-528B-4301-8557-D8463123E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0" b="5644"/>
          <a:stretch/>
        </p:blipFill>
        <p:spPr>
          <a:xfrm>
            <a:off x="738083" y="2246019"/>
            <a:ext cx="7649561" cy="3751933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2B42CEFF-8D69-4444-AEDF-0E42C0C32862}"/>
              </a:ext>
            </a:extLst>
          </p:cNvPr>
          <p:cNvSpPr/>
          <p:nvPr/>
        </p:nvSpPr>
        <p:spPr>
          <a:xfrm>
            <a:off x="3805517" y="2972101"/>
            <a:ext cx="1449205" cy="2545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87D868C-DEEB-4468-A96C-FADDED8A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7AB2583-7261-4DE6-AD29-A2CE5523B31A}"/>
              </a:ext>
            </a:extLst>
          </p:cNvPr>
          <p:cNvSpPr/>
          <p:nvPr/>
        </p:nvSpPr>
        <p:spPr>
          <a:xfrm>
            <a:off x="448064" y="1292821"/>
            <a:ext cx="8229600" cy="7785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0FC1EF7E-9CAF-4A8B-9935-BE11A8EA9D4D}"/>
              </a:ext>
            </a:extLst>
          </p:cNvPr>
          <p:cNvSpPr/>
          <p:nvPr/>
        </p:nvSpPr>
        <p:spPr>
          <a:xfrm>
            <a:off x="546614" y="1105261"/>
            <a:ext cx="4430012" cy="32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chemeClr val="accent3">
                    <a:lumMod val="50000"/>
                  </a:schemeClr>
                </a:solidFill>
              </a:rPr>
              <a:t>Детерминированное моделирование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ADCEA6B8-3BAE-4493-BBDB-6C9CEA638D70}"/>
              </a:ext>
            </a:extLst>
          </p:cNvPr>
          <p:cNvSpPr/>
          <p:nvPr/>
        </p:nvSpPr>
        <p:spPr>
          <a:xfrm>
            <a:off x="542306" y="1553645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A48B3EA4-1333-43B2-8042-1C4DF785A7DF}"/>
              </a:ext>
            </a:extLst>
          </p:cNvPr>
          <p:cNvSpPr/>
          <p:nvPr/>
        </p:nvSpPr>
        <p:spPr>
          <a:xfrm>
            <a:off x="1865201" y="1553645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0451F000-E828-43D5-AC61-8939F69584F0}"/>
              </a:ext>
            </a:extLst>
          </p:cNvPr>
          <p:cNvSpPr/>
          <p:nvPr/>
        </p:nvSpPr>
        <p:spPr>
          <a:xfrm>
            <a:off x="3188096" y="1553644"/>
            <a:ext cx="1260000" cy="4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Инфекционное заболевание</a:t>
            </a: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F03ED4B4-5784-49DA-BB6D-161A1512F9C8}"/>
              </a:ext>
            </a:extLst>
          </p:cNvPr>
          <p:cNvSpPr/>
          <p:nvPr/>
        </p:nvSpPr>
        <p:spPr>
          <a:xfrm>
            <a:off x="4530120" y="1544420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Экономический ущерб</a:t>
            </a:r>
            <a:endParaRPr lang="ru" sz="1050" dirty="0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133DC89-C49B-4771-8116-B2471ABA3587}"/>
              </a:ext>
            </a:extLst>
          </p:cNvPr>
          <p:cNvSpPr/>
          <p:nvPr/>
        </p:nvSpPr>
        <p:spPr>
          <a:xfrm>
            <a:off x="7227165" y="153052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Погибшие</a:t>
            </a:r>
            <a:endParaRPr lang="ru" sz="1050" dirty="0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16E96B3E-39F2-4B6D-9FF1-5ED6AAAECC09}"/>
              </a:ext>
            </a:extLst>
          </p:cNvPr>
          <p:cNvSpPr/>
          <p:nvPr/>
        </p:nvSpPr>
        <p:spPr>
          <a:xfrm>
            <a:off x="5868224" y="1537202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Пострадавшие люди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B7DB507-0133-415A-839E-8CDD87A38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6380"/>
            <a:ext cx="8229600" cy="276999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Происшествия</a:t>
            </a:r>
            <a:endParaRPr lang="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E83CCDC-59E2-48B0-81AF-77BFA6E54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CB406B4-3960-47A2-B198-66C165D7465E}"/>
              </a:ext>
            </a:extLst>
          </p:cNvPr>
          <p:cNvSpPr/>
          <p:nvPr/>
        </p:nvSpPr>
        <p:spPr>
          <a:xfrm>
            <a:off x="457200" y="2203027"/>
            <a:ext cx="8229600" cy="397764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Каковы экономические потери, вызванные этим наводнением в моей стране?​​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Каковы экономические потери, вызванные этим землетрясением в моей стране?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​Каково смоделированное отношение числа пострадавших к населению?</a:t>
            </a:r>
          </a:p>
          <a:p>
            <a:r>
              <a:rPr lang="ru-RU" dirty="0"/>
              <a:t>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Посмотреть карты наводнений и землетрясений.</a:t>
            </a:r>
            <a:endParaRPr lang="ru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E1ED22D6-B08C-4767-8BD8-7A482350D733}"/>
              </a:ext>
            </a:extLst>
          </p:cNvPr>
          <p:cNvSpPr/>
          <p:nvPr/>
        </p:nvSpPr>
        <p:spPr>
          <a:xfrm>
            <a:off x="457200" y="1664208"/>
            <a:ext cx="2980944" cy="53035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/>
              <a:t>Детерминированное </a:t>
            </a:r>
            <a:r>
              <a:rPr lang="ru" err="1"/>
              <a:t>моделирование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C7B0C64-7AFF-427B-B87F-48D46974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</p:spTree>
    <p:extLst>
      <p:ext uri="{BB962C8B-B14F-4D97-AF65-F5344CB8AC3E}">
        <p14:creationId xmlns:p14="http://schemas.microsoft.com/office/powerpoint/2010/main" val="69145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38CE7-CED9-4F47-9907-25B44D62A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59402-02D2-4271-827C-51EC4436C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7" b="5312"/>
          <a:stretch/>
        </p:blipFill>
        <p:spPr>
          <a:xfrm>
            <a:off x="689825" y="2345457"/>
            <a:ext cx="7698860" cy="3826101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3517DDA6-7D86-4E3D-9B2C-D3E612B5E101}"/>
              </a:ext>
            </a:extLst>
          </p:cNvPr>
          <p:cNvSpPr/>
          <p:nvPr/>
        </p:nvSpPr>
        <p:spPr>
          <a:xfrm>
            <a:off x="3763818" y="2912882"/>
            <a:ext cx="1449205" cy="2545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23FC53F-7344-42E0-8BD4-1BA5D6B224E7}"/>
              </a:ext>
            </a:extLst>
          </p:cNvPr>
          <p:cNvSpPr/>
          <p:nvPr/>
        </p:nvSpPr>
        <p:spPr>
          <a:xfrm>
            <a:off x="551441" y="1565889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FD72F2F-5A26-47AF-B5F2-8B0779D679BB}"/>
              </a:ext>
            </a:extLst>
          </p:cNvPr>
          <p:cNvSpPr/>
          <p:nvPr/>
        </p:nvSpPr>
        <p:spPr>
          <a:xfrm>
            <a:off x="1874336" y="1565889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1A382843-F2AD-428E-A583-E4191EB2AC40}"/>
              </a:ext>
            </a:extLst>
          </p:cNvPr>
          <p:cNvSpPr/>
          <p:nvPr/>
        </p:nvSpPr>
        <p:spPr>
          <a:xfrm>
            <a:off x="3197231" y="1565889"/>
            <a:ext cx="1260000" cy="4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Инфекционное заболевание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555AFEC2-99F7-43E4-9ACF-A39E1A90F522}"/>
              </a:ext>
            </a:extLst>
          </p:cNvPr>
          <p:cNvSpPr/>
          <p:nvPr/>
        </p:nvSpPr>
        <p:spPr>
          <a:xfrm>
            <a:off x="457201" y="1274428"/>
            <a:ext cx="8229599" cy="8417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AEB5CED-F6B1-408D-A665-6A2A25E38FE4}"/>
              </a:ext>
            </a:extLst>
          </p:cNvPr>
          <p:cNvSpPr/>
          <p:nvPr/>
        </p:nvSpPr>
        <p:spPr>
          <a:xfrm>
            <a:off x="541160" y="1142625"/>
            <a:ext cx="3561136" cy="26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>
                <a:solidFill>
                  <a:schemeClr val="accent1"/>
                </a:solidFill>
              </a:rPr>
              <a:t>Вероятностное </a:t>
            </a:r>
            <a:r>
              <a:rPr lang="ru" err="1">
                <a:solidFill>
                  <a:schemeClr val="accent1"/>
                </a:solidFill>
              </a:rPr>
              <a:t>моделирование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0DC28A6D-1543-4B8E-8FBD-40B32425AFF6}"/>
              </a:ext>
            </a:extLst>
          </p:cNvPr>
          <p:cNvSpPr/>
          <p:nvPr/>
        </p:nvSpPr>
        <p:spPr>
          <a:xfrm>
            <a:off x="4539255" y="156588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Экономический ущерб</a:t>
            </a:r>
            <a:endParaRPr lang="ru" sz="1100" dirty="0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B2EB9CBC-1739-41D4-B20A-71F8AE983B24}"/>
              </a:ext>
            </a:extLst>
          </p:cNvPr>
          <p:cNvSpPr/>
          <p:nvPr/>
        </p:nvSpPr>
        <p:spPr>
          <a:xfrm>
            <a:off x="7236300" y="156588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Погибшие</a:t>
            </a:r>
            <a:endParaRPr lang="ru" sz="11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8F5CA525-01D1-40B5-886F-104342AF27BE}"/>
              </a:ext>
            </a:extLst>
          </p:cNvPr>
          <p:cNvSpPr/>
          <p:nvPr/>
        </p:nvSpPr>
        <p:spPr>
          <a:xfrm>
            <a:off x="5877359" y="156588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Пострадавшие люди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CCC9FA0-A8D3-47C7-8F2A-60756EEF67A8}"/>
              </a:ext>
            </a:extLst>
          </p:cNvPr>
          <p:cNvSpPr txBox="1">
            <a:spLocks/>
          </p:cNvSpPr>
          <p:nvPr/>
        </p:nvSpPr>
        <p:spPr>
          <a:xfrm>
            <a:off x="457200" y="414865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"/>
              <a:t>Интерфейс управления рисками бедствий (DRMI)</a:t>
            </a:r>
          </a:p>
        </p:txBody>
      </p:sp>
    </p:spTree>
    <p:extLst>
      <p:ext uri="{BB962C8B-B14F-4D97-AF65-F5344CB8AC3E}">
        <p14:creationId xmlns:p14="http://schemas.microsoft.com/office/powerpoint/2010/main" val="271133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29AF65-02C1-4B21-8604-B7038435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872522E-813A-444D-9A3F-D768A340B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6380"/>
            <a:ext cx="8229600" cy="276999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Происшествия</a:t>
            </a:r>
            <a:endParaRPr lang="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00E6388-3DD6-404D-AE71-3225E56609D5}"/>
              </a:ext>
            </a:extLst>
          </p:cNvPr>
          <p:cNvSpPr/>
          <p:nvPr/>
        </p:nvSpPr>
        <p:spPr>
          <a:xfrm>
            <a:off x="457200" y="2194560"/>
            <a:ext cx="8229600" cy="39776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Какая опасность представляет наибольший риск </a:t>
            </a:r>
            <a:r>
              <a:rPr lang="ru-RU" dirty="0"/>
              <a:t>с точки зрения экономического ущерба</a:t>
            </a:r>
            <a:r>
              <a:rPr lang="ru" dirty="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Какая опасность представляет наибольший риск с точки зрения числа погибших и пострадавших людей?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Какие виды инфекционных заболеваний затрагивают мою страну?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Какая провинция/</a:t>
            </a:r>
            <a:r>
              <a:rPr lang="ru-RU" dirty="0"/>
              <a:t>область</a:t>
            </a:r>
            <a:r>
              <a:rPr lang="ru" dirty="0"/>
              <a:t> больше всего пострадала от наводнения?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Какая провинция/</a:t>
            </a:r>
            <a:r>
              <a:rPr lang="ru-RU" dirty="0"/>
              <a:t>область</a:t>
            </a:r>
            <a:r>
              <a:rPr lang="ru" dirty="0"/>
              <a:t> больше всего пострадала от землетрясения?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B9F212B-2A94-4DE3-82B5-3BE38ED7E0A0}"/>
              </a:ext>
            </a:extLst>
          </p:cNvPr>
          <p:cNvSpPr/>
          <p:nvPr/>
        </p:nvSpPr>
        <p:spPr>
          <a:xfrm>
            <a:off x="457200" y="1664208"/>
            <a:ext cx="2980944" cy="53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/>
              <a:t>Вероятностное </a:t>
            </a:r>
            <a:r>
              <a:rPr lang="ru" err="1"/>
              <a:t>моделирование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9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39EF58-EFCC-431E-84F8-CC6EB2733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0" b="3814"/>
          <a:stretch/>
        </p:blipFill>
        <p:spPr>
          <a:xfrm>
            <a:off x="657279" y="2216622"/>
            <a:ext cx="7829441" cy="39207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13C05-038C-48F3-AB4E-839EF664D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A8C3377-AEA1-4F55-9DD3-D87508458BD2}"/>
              </a:ext>
            </a:extLst>
          </p:cNvPr>
          <p:cNvSpPr/>
          <p:nvPr/>
        </p:nvSpPr>
        <p:spPr>
          <a:xfrm>
            <a:off x="2839690" y="3174476"/>
            <a:ext cx="1449205" cy="2545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B505456-B19F-4300-B3FB-0AF4BA149FFF}"/>
              </a:ext>
            </a:extLst>
          </p:cNvPr>
          <p:cNvSpPr/>
          <p:nvPr/>
        </p:nvSpPr>
        <p:spPr>
          <a:xfrm>
            <a:off x="448064" y="1292821"/>
            <a:ext cx="8229600" cy="77857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4AAAE0FF-CB8D-44AC-88EE-D1B03C2BE09B}"/>
              </a:ext>
            </a:extLst>
          </p:cNvPr>
          <p:cNvSpPr/>
          <p:nvPr/>
        </p:nvSpPr>
        <p:spPr>
          <a:xfrm>
            <a:off x="542306" y="1553645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E6B04DBA-F01E-41E7-8CFB-4CA5F361CB35}"/>
              </a:ext>
            </a:extLst>
          </p:cNvPr>
          <p:cNvSpPr/>
          <p:nvPr/>
        </p:nvSpPr>
        <p:spPr>
          <a:xfrm>
            <a:off x="1865201" y="1553645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858AA1D-6ADB-4F7A-874D-A19CDB902646}"/>
              </a:ext>
            </a:extLst>
          </p:cNvPr>
          <p:cNvSpPr/>
          <p:nvPr/>
        </p:nvSpPr>
        <p:spPr>
          <a:xfrm>
            <a:off x="3205265" y="155364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Изменение подверженности</a:t>
            </a:r>
            <a:endParaRPr lang="ru" sz="1050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0C34FE9-4C22-441C-B0E6-8DDB3C629569}"/>
              </a:ext>
            </a:extLst>
          </p:cNvPr>
          <p:cNvSpPr/>
          <p:nvPr/>
        </p:nvSpPr>
        <p:spPr>
          <a:xfrm>
            <a:off x="6864589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 dirty="0"/>
              <a:t>Ущерб за </a:t>
            </a:r>
            <a:r>
              <a:rPr lang="ru-RU" sz="1050" dirty="0"/>
              <a:t>период повторяемости</a:t>
            </a:r>
            <a:endParaRPr lang="ru" sz="1050" dirty="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F8A59804-E107-4504-89F5-FC964812A60A}"/>
              </a:ext>
            </a:extLst>
          </p:cNvPr>
          <p:cNvSpPr/>
          <p:nvPr/>
        </p:nvSpPr>
        <p:spPr>
          <a:xfrm>
            <a:off x="5038602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Среднегодовой ущерб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C9A4EFB-053F-45DA-904C-F7C009C12E77}"/>
              </a:ext>
            </a:extLst>
          </p:cNvPr>
          <p:cNvSpPr txBox="1">
            <a:spLocks/>
          </p:cNvSpPr>
          <p:nvPr/>
        </p:nvSpPr>
        <p:spPr>
          <a:xfrm>
            <a:off x="457200" y="405207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2D7237E8-F77D-4319-BEBF-29A4E4B2FFCE}"/>
              </a:ext>
            </a:extLst>
          </p:cNvPr>
          <p:cNvSpPr/>
          <p:nvPr/>
        </p:nvSpPr>
        <p:spPr>
          <a:xfrm>
            <a:off x="530183" y="1121005"/>
            <a:ext cx="4506296" cy="32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Калькулятор подверженности рискам</a:t>
            </a:r>
            <a:endParaRPr lang="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6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C3878-CA33-4805-B034-AA32C50E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12B2D-5F10-489E-BF7D-B42D741C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3E6BD54-34BD-46A1-BF31-ED9F684A7DE8}"/>
              </a:ext>
            </a:extLst>
          </p:cNvPr>
          <p:cNvSpPr txBox="1">
            <a:spLocks/>
          </p:cNvSpPr>
          <p:nvPr/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ru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84394F3-FE69-4B43-8D44-04D7C85A7D5E}"/>
              </a:ext>
            </a:extLst>
          </p:cNvPr>
          <p:cNvSpPr/>
          <p:nvPr/>
        </p:nvSpPr>
        <p:spPr>
          <a:xfrm>
            <a:off x="457200" y="2211494"/>
            <a:ext cx="8229600" cy="397764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Насколько, по вашему мнению, вырастет численность населения в ближайшие 5 лет, 10 лет?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В каких частях вашей страны вы ожидаете наибольший прирост населения, количества и стоимости зданий?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Совпадают ли районы с большим населением/зданиями с районами с высокой опасностью наводнений и землетрясений?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1765A3-7C27-4005-AACD-39DDAA7A5C74}"/>
              </a:ext>
            </a:extLst>
          </p:cNvPr>
          <p:cNvSpPr/>
          <p:nvPr/>
        </p:nvSpPr>
        <p:spPr>
          <a:xfrm>
            <a:off x="457200" y="1664208"/>
            <a:ext cx="2980944" cy="5303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Калькулятор подверженности рискам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9497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725AF-4D44-4D67-92D4-F066A221F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2C2CC-3D19-4AFC-BBF3-F8C6C791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2" b="5235"/>
          <a:stretch/>
        </p:blipFill>
        <p:spPr>
          <a:xfrm>
            <a:off x="668593" y="2212057"/>
            <a:ext cx="7806813" cy="3858805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91D16059-5179-4B68-98CC-239CF9D9CD6D}"/>
              </a:ext>
            </a:extLst>
          </p:cNvPr>
          <p:cNvSpPr/>
          <p:nvPr/>
        </p:nvSpPr>
        <p:spPr>
          <a:xfrm>
            <a:off x="3704734" y="2541175"/>
            <a:ext cx="933254" cy="2545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F6EFB8-F24D-467B-BA7F-967BD7F0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332"/>
            <a:ext cx="8229600" cy="307777"/>
          </a:xfrm>
        </p:spPr>
        <p:txBody>
          <a:bodyPr>
            <a:normAutofit/>
          </a:bodyPr>
          <a:lstStyle/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6654C0A0-FF89-48A3-B328-FCEEE455024F}"/>
              </a:ext>
            </a:extLst>
          </p:cNvPr>
          <p:cNvSpPr/>
          <p:nvPr/>
        </p:nvSpPr>
        <p:spPr>
          <a:xfrm>
            <a:off x="457200" y="1344995"/>
            <a:ext cx="8229600" cy="7398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F2507145-61C0-460F-8D03-DFEB427A2947}"/>
              </a:ext>
            </a:extLst>
          </p:cNvPr>
          <p:cNvSpPr/>
          <p:nvPr/>
        </p:nvSpPr>
        <p:spPr>
          <a:xfrm>
            <a:off x="574514" y="1177871"/>
            <a:ext cx="2314684" cy="29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chemeClr val="accent5"/>
                </a:solidFill>
              </a:rPr>
              <a:t>Адаптация к риску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A392B32-7357-421A-B94F-6675E7BAE2D4}"/>
              </a:ext>
            </a:extLst>
          </p:cNvPr>
          <p:cNvSpPr/>
          <p:nvPr/>
        </p:nvSpPr>
        <p:spPr>
          <a:xfrm>
            <a:off x="542306" y="1553645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B2CF538-907B-40AF-9E1D-2C92BC79A66D}"/>
              </a:ext>
            </a:extLst>
          </p:cNvPr>
          <p:cNvSpPr/>
          <p:nvPr/>
        </p:nvSpPr>
        <p:spPr>
          <a:xfrm>
            <a:off x="1865201" y="1553645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A9E7F0E-FFC3-4DDD-8D6A-914FEB8DA2F7}"/>
              </a:ext>
            </a:extLst>
          </p:cNvPr>
          <p:cNvSpPr/>
          <p:nvPr/>
        </p:nvSpPr>
        <p:spPr>
          <a:xfrm>
            <a:off x="3205265" y="155364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Сценарии адаптации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F0DCA149-F897-454D-BAF0-88A1678408EA}"/>
              </a:ext>
            </a:extLst>
          </p:cNvPr>
          <p:cNvSpPr/>
          <p:nvPr/>
        </p:nvSpPr>
        <p:spPr>
          <a:xfrm>
            <a:off x="6864589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Анализ выгоды и затрат</a:t>
            </a: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24B05CA-01E4-4D83-9BB3-BBFE8982C425}"/>
              </a:ext>
            </a:extLst>
          </p:cNvPr>
          <p:cNvSpPr/>
          <p:nvPr/>
        </p:nvSpPr>
        <p:spPr>
          <a:xfrm>
            <a:off x="5038602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Будущий климат и подверженность рискам</a:t>
            </a:r>
            <a:endParaRPr lang="ru" sz="1050" dirty="0"/>
          </a:p>
        </p:txBody>
      </p:sp>
    </p:spTree>
    <p:extLst>
      <p:ext uri="{BB962C8B-B14F-4D97-AF65-F5344CB8AC3E}">
        <p14:creationId xmlns:p14="http://schemas.microsoft.com/office/powerpoint/2010/main" val="330873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B76F8-D864-44BD-B2F7-8449E4AB7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5136B-514A-4FCE-ACA6-CD3B8026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B534384-ED62-4A54-8C28-39C4B5A5C4C9}"/>
              </a:ext>
            </a:extLst>
          </p:cNvPr>
          <p:cNvSpPr txBox="1">
            <a:spLocks/>
          </p:cNvSpPr>
          <p:nvPr/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ru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52D81C4-F239-4C27-AD8D-B806F95B7E5D}"/>
              </a:ext>
            </a:extLst>
          </p:cNvPr>
          <p:cNvSpPr/>
          <p:nvPr/>
        </p:nvSpPr>
        <p:spPr>
          <a:xfrm>
            <a:off x="457200" y="2194560"/>
            <a:ext cx="8229600" cy="39776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Какие адаптационные меры, по вашему мнению, были бы подходящими для борьбы с наводнениями?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Какие меры по адаптации, по вашему мнению, были бы подходящими для борьбы с землетрясениями?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Какие крупные адаптационные проекты уже осуществляются? Планируются ли какие-нибудь проекты в данный момент?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Считаете ли вы эти проекты  экономически эффективными?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Как, по вашему мнению, эти адаптационные меры будут работать при будущих климатических сценариях (</a:t>
            </a:r>
            <a:r>
              <a:rPr lang="ru-RU" dirty="0"/>
              <a:t>наводнение</a:t>
            </a:r>
            <a:r>
              <a:rPr lang="ru" dirty="0"/>
              <a:t>)?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23199-913C-45C8-B828-1CB735B4228D}"/>
              </a:ext>
            </a:extLst>
          </p:cNvPr>
          <p:cNvSpPr/>
          <p:nvPr/>
        </p:nvSpPr>
        <p:spPr>
          <a:xfrm>
            <a:off x="457200" y="1664208"/>
            <a:ext cx="2980944" cy="5303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/>
              <a:t>Адаптация к риску</a:t>
            </a:r>
          </a:p>
        </p:txBody>
      </p:sp>
    </p:spTree>
    <p:extLst>
      <p:ext uri="{BB962C8B-B14F-4D97-AF65-F5344CB8AC3E}">
        <p14:creationId xmlns:p14="http://schemas.microsoft.com/office/powerpoint/2010/main" val="83057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3EBBC-F7C1-4B99-8CEB-AF33B557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C5354-7ED0-4910-969D-E2C975076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4" r="4326" b="10151"/>
          <a:stretch/>
        </p:blipFill>
        <p:spPr>
          <a:xfrm>
            <a:off x="542306" y="2158767"/>
            <a:ext cx="8229600" cy="3985158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E5699DD4-B076-4D99-832E-D363F648AA85}"/>
              </a:ext>
            </a:extLst>
          </p:cNvPr>
          <p:cNvSpPr/>
          <p:nvPr/>
        </p:nvSpPr>
        <p:spPr>
          <a:xfrm>
            <a:off x="4864231" y="2514599"/>
            <a:ext cx="908400" cy="2545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6B40951-8847-410F-974E-A4746C20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332"/>
            <a:ext cx="8229600" cy="307777"/>
          </a:xfrm>
        </p:spPr>
        <p:txBody>
          <a:bodyPr>
            <a:normAutofit/>
          </a:bodyPr>
          <a:lstStyle/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7B02DA2-2F9C-4C95-AC2E-9855FB0F0D4E}"/>
              </a:ext>
            </a:extLst>
          </p:cNvPr>
          <p:cNvSpPr/>
          <p:nvPr/>
        </p:nvSpPr>
        <p:spPr>
          <a:xfrm>
            <a:off x="457200" y="1242216"/>
            <a:ext cx="8229600" cy="735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ABFD0004-D377-46B7-8D0D-A38BF7271D3B}"/>
              </a:ext>
            </a:extLst>
          </p:cNvPr>
          <p:cNvSpPr/>
          <p:nvPr/>
        </p:nvSpPr>
        <p:spPr>
          <a:xfrm>
            <a:off x="551608" y="1075596"/>
            <a:ext cx="2800767" cy="3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C00000"/>
                </a:solidFill>
              </a:rPr>
              <a:t>Финансирование риска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B123D8E-1B0A-4704-86CF-358C07C62F66}"/>
              </a:ext>
            </a:extLst>
          </p:cNvPr>
          <p:cNvSpPr/>
          <p:nvPr/>
        </p:nvSpPr>
        <p:spPr>
          <a:xfrm>
            <a:off x="542306" y="1423014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01D822FB-1DDC-408A-9716-3EFB9029DDEA}"/>
              </a:ext>
            </a:extLst>
          </p:cNvPr>
          <p:cNvSpPr/>
          <p:nvPr/>
        </p:nvSpPr>
        <p:spPr>
          <a:xfrm>
            <a:off x="1865201" y="1423014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E61676E4-7583-45C6-BBBC-A7595EAC4EB4}"/>
              </a:ext>
            </a:extLst>
          </p:cNvPr>
          <p:cNvSpPr/>
          <p:nvPr/>
        </p:nvSpPr>
        <p:spPr>
          <a:xfrm>
            <a:off x="3205265" y="1423014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Структура финансового продукта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9955FD6D-C56D-480A-BE8B-1B2D6C165165}"/>
              </a:ext>
            </a:extLst>
          </p:cNvPr>
          <p:cNvSpPr/>
          <p:nvPr/>
        </p:nvSpPr>
        <p:spPr>
          <a:xfrm>
            <a:off x="6864589" y="142289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Выплаты по событиям и годам</a:t>
            </a: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E05E4E1-1E92-4F7F-B5CE-DEF3484DD346}"/>
              </a:ext>
            </a:extLst>
          </p:cNvPr>
          <p:cNvSpPr/>
          <p:nvPr/>
        </p:nvSpPr>
        <p:spPr>
          <a:xfrm>
            <a:off x="5038602" y="142289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Стоимость страхования</a:t>
            </a:r>
            <a:endParaRPr lang="ru" sz="1050" dirty="0"/>
          </a:p>
        </p:txBody>
      </p:sp>
    </p:spTree>
    <p:extLst>
      <p:ext uri="{BB962C8B-B14F-4D97-AF65-F5344CB8AC3E}">
        <p14:creationId xmlns:p14="http://schemas.microsoft.com/office/powerpoint/2010/main" val="29267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5B7FF7-943D-4F65-B663-AFBDD50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Часть 1. Введение в DRMI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B616E8B3-EB58-4B6B-B037-3D0E4330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210074" y="6163629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E7113F5E-DDA9-4FDE-82E4-29638D61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1624626" y="6160970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11368BBF-3E1A-4DBF-8F99-FC580D87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2412744" y="6152725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1EED6EF1-FDA4-4412-A269-47AD81CF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3590023" y="6190808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54E413F4-EC1C-4C99-A1CE-AC52754A2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4378142" y="6142997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F4284888-240A-4403-B587-06E91E85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60" y="1957735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0E74A34-C06C-48B9-AD7C-64BDB787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25" y="1957735"/>
            <a:ext cx="1058472" cy="105847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69CFABF-FC35-4546-99B2-74860A3337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8" y="6142997"/>
            <a:ext cx="1146689" cy="456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CE01-7A61-47A0-849F-CF992CB60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1251" y="6170673"/>
            <a:ext cx="1444456" cy="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532A17-6E89-4844-B8E7-1C515B8E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FE5D88-54E7-4734-AFA6-32511373D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6380"/>
            <a:ext cx="8229600" cy="276999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Происшествия</a:t>
            </a:r>
            <a:endParaRPr lang="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11B0AC8-1833-4529-9A1A-9F46D3C80636}"/>
              </a:ext>
            </a:extLst>
          </p:cNvPr>
          <p:cNvSpPr/>
          <p:nvPr/>
        </p:nvSpPr>
        <p:spPr>
          <a:xfrm>
            <a:off x="457200" y="2194560"/>
            <a:ext cx="8229600" cy="397764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 вы в настоящее время финансируете реагирование и восстановление после крупных землетрясений и наводнений?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Достаточно ли обычно средств для а) реагирования (ликвидации последствий сразу или в течение нескольких недель), </a:t>
            </a:r>
            <a:br>
              <a:rPr lang="ru" dirty="0"/>
            </a:br>
            <a:r>
              <a:rPr lang="ru" dirty="0"/>
              <a:t>б) восстановления (в течение нескольких недель или месяцев) и</a:t>
            </a:r>
            <a:br>
              <a:rPr lang="ru" dirty="0"/>
            </a:br>
            <a:r>
              <a:rPr lang="ru" dirty="0"/>
              <a:t>в) реконструкции (в течение нескольких месяцев или лет)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О каких финансовых продуктах вам известно?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dirty="0"/>
              <a:t>Какие виды финансовых продуктов, по вашему мнению, могут быть полезны?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5BAC094-DF7B-4F9A-B9E2-9ACC6673822E}"/>
              </a:ext>
            </a:extLst>
          </p:cNvPr>
          <p:cNvSpPr/>
          <p:nvPr/>
        </p:nvSpPr>
        <p:spPr>
          <a:xfrm>
            <a:off x="457200" y="1664208"/>
            <a:ext cx="2980944" cy="5303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/>
              <a:t>Финансирование риска</a:t>
            </a:r>
          </a:p>
        </p:txBody>
      </p:sp>
    </p:spTree>
    <p:extLst>
      <p:ext uri="{BB962C8B-B14F-4D97-AF65-F5344CB8AC3E}">
        <p14:creationId xmlns:p14="http://schemas.microsoft.com/office/powerpoint/2010/main" val="270079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5B7FF7-943D-4F65-B663-AFBDD50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Часть 3 – Выводы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B616E8B3-EB58-4B6B-B037-3D0E4330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210074" y="6163629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E7113F5E-DDA9-4FDE-82E4-29638D61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1624626" y="6160970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11368BBF-3E1A-4DBF-8F99-FC580D87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2412744" y="6152725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1EED6EF1-FDA4-4412-A269-47AD81CF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3590023" y="6190808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54E413F4-EC1C-4C99-A1CE-AC52754A2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4378142" y="6142997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F4284888-240A-4403-B587-06E91E85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60" y="1957735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0E74A34-C06C-48B9-AD7C-64BDB787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25" y="1957735"/>
            <a:ext cx="1058472" cy="10584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CE01-7A61-47A0-849F-CF992CB60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51" y="6170673"/>
            <a:ext cx="1444456" cy="49149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A29B050-1592-4D7A-9778-21CC291FA7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8" y="6142997"/>
            <a:ext cx="1146689" cy="4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8A66B5-2035-41E1-B83B-A0366E62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Интерфейс управления рисками бедствий (DRMI)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E7A66C-1925-7E44-860C-254E0ADF3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6380"/>
            <a:ext cx="8229600" cy="276999"/>
          </a:xfrm>
        </p:spPr>
        <p:txBody>
          <a:bodyPr/>
          <a:lstStyle/>
          <a:p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Выводы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2BC92-B72C-4520-8DFA-BBF40B2F6D3F}"/>
              </a:ext>
            </a:extLst>
          </p:cNvPr>
          <p:cNvSpPr txBox="1"/>
          <p:nvPr/>
        </p:nvSpPr>
        <p:spPr>
          <a:xfrm>
            <a:off x="457200" y="1619655"/>
            <a:ext cx="822960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350"/>
              </a:spcAft>
              <a:buClr>
                <a:srgbClr val="702082"/>
              </a:buClr>
              <a:buSzPct val="125000"/>
            </a:pPr>
            <a:r>
              <a:rPr lang="ru"/>
              <a:t>Как, по вашему мнению, можно использовать DRMI для поддержки принятия решений?</a:t>
            </a:r>
          </a:p>
          <a:p>
            <a:pPr marL="0" lvl="2">
              <a:spcAft>
                <a:spcPts val="350"/>
              </a:spcAft>
              <a:buClr>
                <a:srgbClr val="702082"/>
              </a:buClr>
              <a:buSzPct val="125000"/>
            </a:pPr>
            <a:endParaRPr lang="en-GB"/>
          </a:p>
          <a:p>
            <a:pPr marL="0" lvl="2">
              <a:spcAft>
                <a:spcPts val="350"/>
              </a:spcAft>
              <a:buClr>
                <a:srgbClr val="702082"/>
              </a:buClr>
              <a:buSzPct val="125000"/>
            </a:pPr>
            <a:r>
              <a:rPr lang="ru"/>
              <a:t>Какие разделы DRMI вы считаете наиболее полезными для принятия решений по управлению рисками?</a:t>
            </a:r>
          </a:p>
          <a:p>
            <a:pPr marL="285750" lvl="2" indent="-285750">
              <a:spcAft>
                <a:spcPts val="350"/>
              </a:spcAft>
              <a:buClr>
                <a:srgbClr val="702082"/>
              </a:buClr>
              <a:buSzPct val="125000"/>
              <a:buFont typeface="Wingdings" panose="05000000000000000000" pitchFamily="2" charset="2"/>
              <a:buChar char="§"/>
            </a:pPr>
            <a:endParaRPr lang="en-GB"/>
          </a:p>
          <a:p>
            <a:pPr marL="0" lvl="2">
              <a:spcAft>
                <a:spcPts val="350"/>
              </a:spcAft>
              <a:buClr>
                <a:srgbClr val="702082"/>
              </a:buClr>
              <a:buSzPct val="125000"/>
            </a:pPr>
            <a:r>
              <a:rPr lang="ru"/>
              <a:t>Есть ли у вас дополнительные наборы данных, которые могли бы помочь лучше понять основные риски, с которыми сталкивается ваша страна?</a:t>
            </a:r>
          </a:p>
        </p:txBody>
      </p:sp>
    </p:spTree>
    <p:extLst>
      <p:ext uri="{BB962C8B-B14F-4D97-AF65-F5344CB8AC3E}">
        <p14:creationId xmlns:p14="http://schemas.microsoft.com/office/powerpoint/2010/main" val="248916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B5F-DFCA-4215-9957-67507AC9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Отказ от ответственности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24FA3-AB54-4493-BF3A-4B2C2B3B0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DAE316-6E0F-4CBE-8D0F-2A9BFD99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7" y="1088794"/>
            <a:ext cx="9052560" cy="466346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" sz="1200" b="0" dirty="0"/>
              <a:t>Этот анализ был подготовлен компанией Willis Limited для Азиатского банка развития в рамках контракта на техническую помощь.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При подготовке этого анализа компания Willis Limited опиралась на данные из общедоступных и/или других источников. Попытки независимо проверить точность этих данных не предпринимались. Willis Limited не заявляет и не гарантирует точность или полноту таких данных, а также не берет на себя ответственность за результат любой ошибки или упущения в данных или других материалах, собранных из любого источника при подготовке этого анализа.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Этому анализу присуще множество неопределенностей, включая, помимо прочего, такие вопросы, как ограниченность доступных данных, зависимость от данных клиентов и внешних источников данных, подразумеваемая волатильность убытков и другие случайные процессы, неопределенности, которые характеризуют применение профессиональных суждения в оценках и предположениях и т.д. Окончательные убытки, обязательства и требования зависят от будущих условных событий, включая, помимо прочего, непредвиденные изменения инфляции, законов и правил. В результате этих неопределенностей фактические результаты могут значительно отличаться от оценок Willis Limited в любой области. Компания Willis не делает никаких заявлений и не гарантирует итоги, результаты, успех или прибыльность любой программы или предприятия страхования или перестрахования, независимо от того, применимы ли анализы или выводы, содержащиеся в настоящем документе, к такой программе или предприятию.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рекомендует принимать решения исключительно на основе информации, содержащейся в этом анализе. Скорее, этот анализ следует рассматривать как дополнение к другой информации, включая конкретную деловую практику, опыт рассмотрения претензий и финансовое положение. Следует проконсультироваться с независимыми профессиональными консультантами в отношении вопросов и выводов, представленных в настоящем документе, и их возможного применения. Willis не делает никаких заявлений и не гарантирует точность или полноту этого документа и его содержания.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предоставляет юридических, бухгалтерских или налоговых консультаций. Настоящий анализ не является такой консультацией, не предназначен для ее предоставления и не должен толковаться в качестве таковой. В этих областях следует консультироваться с квалифицированными консультантами.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делает никаких заявлений, не гарантирует и не берет на себя никакой ответственности за точность или полноту или за любые результаты, полученные в результате применения этого анализа и выводов, представленных в настоящем документе.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Принятие настоящего документа считается согласием с вышеизложенным.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10546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>
            <a:extLst>
              <a:ext uri="{FF2B5EF4-FFF2-40B4-BE49-F238E27FC236}">
                <a16:creationId xmlns:a16="http://schemas.microsoft.com/office/drawing/2014/main" id="{F4925964-CDD0-43C7-9970-978FBCF9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0266"/>
            <a:ext cx="8229600" cy="307777"/>
          </a:xfrm>
        </p:spPr>
        <p:txBody>
          <a:bodyPr>
            <a:normAutofit/>
          </a:bodyPr>
          <a:lstStyle/>
          <a:p>
            <a:r>
              <a:rPr lang="ru" sz="1800"/>
              <a:t>Интерфейс управления рисками бедствий (DRMI)</a:t>
            </a: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083354E0-1108-43AC-9EB5-86FAAD78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55" y="851561"/>
            <a:ext cx="8229600" cy="545252"/>
          </a:xfrm>
        </p:spPr>
        <p:txBody>
          <a:bodyPr/>
          <a:lstStyle/>
          <a:p>
            <a:r>
              <a:rPr lang="ru" sz="1600"/>
              <a:t>DRMI — это способ изучить результаты моделирования рисков, выполненного в ходе этого проекта. DRMI состоит из 5 разделов.</a:t>
            </a:r>
          </a:p>
        </p:txBody>
      </p:sp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BBA6F3C8-090A-4052-88B1-8BBF978EA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5627"/>
            <a:ext cx="381000" cy="92333"/>
          </a:xfrm>
        </p:spPr>
        <p:txBody>
          <a:bodyPr/>
          <a:lstStyle/>
          <a:p>
            <a:fld id="{2083E393-C0BF-4ED8-8545-7E4C90AFF831}" type="slidenum">
              <a:rPr lang="en-US" sz="600" smtClean="0"/>
              <a:pPr/>
              <a:t>3</a:t>
            </a:fld>
            <a:endParaRPr lang="en-US" sz="600"/>
          </a:p>
        </p:txBody>
      </p:sp>
      <p:grpSp>
        <p:nvGrpSpPr>
          <p:cNvPr id="71" name="Group 65">
            <a:extLst>
              <a:ext uri="{FF2B5EF4-FFF2-40B4-BE49-F238E27FC236}">
                <a16:creationId xmlns:a16="http://schemas.microsoft.com/office/drawing/2014/main" id="{B9150B35-0972-4997-8E8E-0C6B3D0FBE9E}"/>
              </a:ext>
            </a:extLst>
          </p:cNvPr>
          <p:cNvGrpSpPr/>
          <p:nvPr/>
        </p:nvGrpSpPr>
        <p:grpSpPr>
          <a:xfrm>
            <a:off x="466336" y="5278424"/>
            <a:ext cx="8229600" cy="885558"/>
            <a:chOff x="466336" y="5278424"/>
            <a:chExt cx="8229600" cy="885558"/>
          </a:xfrm>
        </p:grpSpPr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B9A850B2-82FB-4F82-8109-E5B91A51F15D}"/>
                </a:ext>
              </a:extLst>
            </p:cNvPr>
            <p:cNvSpPr/>
            <p:nvPr/>
          </p:nvSpPr>
          <p:spPr>
            <a:xfrm>
              <a:off x="466336" y="5428110"/>
              <a:ext cx="8229600" cy="7358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3" name="Rectangle 26">
              <a:extLst>
                <a:ext uri="{FF2B5EF4-FFF2-40B4-BE49-F238E27FC236}">
                  <a16:creationId xmlns:a16="http://schemas.microsoft.com/office/drawing/2014/main" id="{A9E236E9-B243-4B0E-93CB-6039BCFCD368}"/>
                </a:ext>
              </a:extLst>
            </p:cNvPr>
            <p:cNvSpPr/>
            <p:nvPr/>
          </p:nvSpPr>
          <p:spPr>
            <a:xfrm>
              <a:off x="535344" y="5278424"/>
              <a:ext cx="2800767" cy="3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" sz="1600" dirty="0">
                  <a:solidFill>
                    <a:srgbClr val="C00000"/>
                  </a:solidFill>
                </a:rPr>
                <a:t>Финансирование рисков</a:t>
              </a:r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A92D588B-26DE-4730-8B4C-FD032E6479B3}"/>
                </a:ext>
              </a:extLst>
            </p:cNvPr>
            <p:cNvSpPr/>
            <p:nvPr/>
          </p:nvSpPr>
          <p:spPr>
            <a:xfrm>
              <a:off x="551442" y="5608908"/>
              <a:ext cx="1260000" cy="45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/>
                <a:t>Землетрясение</a:t>
              </a:r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304C4E9C-F814-455B-B1FC-A0C4BA72DAE6}"/>
                </a:ext>
              </a:extLst>
            </p:cNvPr>
            <p:cNvSpPr/>
            <p:nvPr/>
          </p:nvSpPr>
          <p:spPr>
            <a:xfrm>
              <a:off x="1874337" y="5608908"/>
              <a:ext cx="1260000" cy="4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Наводнение</a:t>
              </a:r>
              <a:endParaRPr lang="ru" sz="1100" dirty="0"/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28894EB1-7DD9-4492-8185-510E945ABA05}"/>
                </a:ext>
              </a:extLst>
            </p:cNvPr>
            <p:cNvSpPr/>
            <p:nvPr/>
          </p:nvSpPr>
          <p:spPr>
            <a:xfrm>
              <a:off x="3214401" y="5608908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/>
                <a:t>Структура финансового продукта</a:t>
              </a:r>
            </a:p>
          </p:txBody>
        </p:sp>
        <p:sp>
          <p:nvSpPr>
            <p:cNvPr id="77" name="Rectangle 30">
              <a:extLst>
                <a:ext uri="{FF2B5EF4-FFF2-40B4-BE49-F238E27FC236}">
                  <a16:creationId xmlns:a16="http://schemas.microsoft.com/office/drawing/2014/main" id="{346C0D48-EF07-4040-A39F-824946A1D82B}"/>
                </a:ext>
              </a:extLst>
            </p:cNvPr>
            <p:cNvSpPr/>
            <p:nvPr/>
          </p:nvSpPr>
          <p:spPr>
            <a:xfrm>
              <a:off x="6873725" y="5608789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 dirty="0"/>
                <a:t>Выплаты по событиям и годам</a:t>
              </a:r>
            </a:p>
          </p:txBody>
        </p:sp>
        <p:sp>
          <p:nvSpPr>
            <p:cNvPr id="78" name="Rectangle 31">
              <a:extLst>
                <a:ext uri="{FF2B5EF4-FFF2-40B4-BE49-F238E27FC236}">
                  <a16:creationId xmlns:a16="http://schemas.microsoft.com/office/drawing/2014/main" id="{E94056A6-3D63-4164-9AE3-B3322F5CE2CE}"/>
                </a:ext>
              </a:extLst>
            </p:cNvPr>
            <p:cNvSpPr/>
            <p:nvPr/>
          </p:nvSpPr>
          <p:spPr>
            <a:xfrm>
              <a:off x="5047738" y="5608789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Стоимость страхования</a:t>
              </a:r>
              <a:endParaRPr lang="ru" sz="1050" dirty="0"/>
            </a:p>
          </p:txBody>
        </p:sp>
      </p:grpSp>
      <p:grpSp>
        <p:nvGrpSpPr>
          <p:cNvPr id="79" name="Group 64">
            <a:extLst>
              <a:ext uri="{FF2B5EF4-FFF2-40B4-BE49-F238E27FC236}">
                <a16:creationId xmlns:a16="http://schemas.microsoft.com/office/drawing/2014/main" id="{8E274B93-78AC-4AE4-A12B-CD0130E1B1A7}"/>
              </a:ext>
            </a:extLst>
          </p:cNvPr>
          <p:cNvGrpSpPr/>
          <p:nvPr/>
        </p:nvGrpSpPr>
        <p:grpSpPr>
          <a:xfrm>
            <a:off x="448064" y="4403673"/>
            <a:ext cx="8229600" cy="873093"/>
            <a:chOff x="448064" y="4403673"/>
            <a:chExt cx="8229600" cy="873093"/>
          </a:xfrm>
        </p:grpSpPr>
        <p:sp>
          <p:nvSpPr>
            <p:cNvPr id="80" name="Rectangle 32">
              <a:extLst>
                <a:ext uri="{FF2B5EF4-FFF2-40B4-BE49-F238E27FC236}">
                  <a16:creationId xmlns:a16="http://schemas.microsoft.com/office/drawing/2014/main" id="{A7E13D4B-58F6-4B11-A456-C82C7E20FCBE}"/>
                </a:ext>
              </a:extLst>
            </p:cNvPr>
            <p:cNvSpPr/>
            <p:nvPr/>
          </p:nvSpPr>
          <p:spPr>
            <a:xfrm>
              <a:off x="448064" y="4536929"/>
              <a:ext cx="8229600" cy="73983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81" name="Rectangle 33">
              <a:extLst>
                <a:ext uri="{FF2B5EF4-FFF2-40B4-BE49-F238E27FC236}">
                  <a16:creationId xmlns:a16="http://schemas.microsoft.com/office/drawing/2014/main" id="{796B7744-DF77-400F-A146-F5F2427B06AE}"/>
                </a:ext>
              </a:extLst>
            </p:cNvPr>
            <p:cNvSpPr/>
            <p:nvPr/>
          </p:nvSpPr>
          <p:spPr>
            <a:xfrm>
              <a:off x="523043" y="4403673"/>
              <a:ext cx="2314684" cy="299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" sz="1600" dirty="0">
                  <a:solidFill>
                    <a:schemeClr val="accent5"/>
                  </a:solidFill>
                </a:rPr>
                <a:t>Адаптация к риску</a:t>
              </a:r>
            </a:p>
          </p:txBody>
        </p:sp>
        <p:sp>
          <p:nvSpPr>
            <p:cNvPr id="82" name="Rectangle 34">
              <a:extLst>
                <a:ext uri="{FF2B5EF4-FFF2-40B4-BE49-F238E27FC236}">
                  <a16:creationId xmlns:a16="http://schemas.microsoft.com/office/drawing/2014/main" id="{B2721C63-F00D-4632-B258-74E6C58A9D81}"/>
                </a:ext>
              </a:extLst>
            </p:cNvPr>
            <p:cNvSpPr/>
            <p:nvPr/>
          </p:nvSpPr>
          <p:spPr>
            <a:xfrm>
              <a:off x="533170" y="4745579"/>
              <a:ext cx="1260000" cy="45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/>
                <a:t>Землетрясение</a:t>
              </a:r>
            </a:p>
          </p:txBody>
        </p:sp>
        <p:sp>
          <p:nvSpPr>
            <p:cNvPr id="83" name="Rectangle 35">
              <a:extLst>
                <a:ext uri="{FF2B5EF4-FFF2-40B4-BE49-F238E27FC236}">
                  <a16:creationId xmlns:a16="http://schemas.microsoft.com/office/drawing/2014/main" id="{E0029594-64E1-4573-BE60-A0E8F879D351}"/>
                </a:ext>
              </a:extLst>
            </p:cNvPr>
            <p:cNvSpPr/>
            <p:nvPr/>
          </p:nvSpPr>
          <p:spPr>
            <a:xfrm>
              <a:off x="1856065" y="4745579"/>
              <a:ext cx="1260000" cy="4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Наводнение</a:t>
              </a:r>
              <a:endParaRPr lang="ru" sz="1100" dirty="0"/>
            </a:p>
          </p:txBody>
        </p:sp>
        <p:sp>
          <p:nvSpPr>
            <p:cNvPr id="84" name="Rectangle 36">
              <a:extLst>
                <a:ext uri="{FF2B5EF4-FFF2-40B4-BE49-F238E27FC236}">
                  <a16:creationId xmlns:a16="http://schemas.microsoft.com/office/drawing/2014/main" id="{C3F1780E-BEA8-4C69-9405-1619DD6CCB33}"/>
                </a:ext>
              </a:extLst>
            </p:cNvPr>
            <p:cNvSpPr/>
            <p:nvPr/>
          </p:nvSpPr>
          <p:spPr>
            <a:xfrm>
              <a:off x="3196129" y="4745579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/>
                <a:t>Сценарии адаптации</a:t>
              </a:r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7B3B59F3-DBD5-4A1D-BBB4-08805972A7A4}"/>
                </a:ext>
              </a:extLst>
            </p:cNvPr>
            <p:cNvSpPr/>
            <p:nvPr/>
          </p:nvSpPr>
          <p:spPr>
            <a:xfrm>
              <a:off x="6855453" y="4745460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/>
                <a:t>Анализ выгоды и затрат</a:t>
              </a:r>
            </a:p>
          </p:txBody>
        </p:sp>
        <p:sp>
          <p:nvSpPr>
            <p:cNvPr id="86" name="Rectangle 38">
              <a:extLst>
                <a:ext uri="{FF2B5EF4-FFF2-40B4-BE49-F238E27FC236}">
                  <a16:creationId xmlns:a16="http://schemas.microsoft.com/office/drawing/2014/main" id="{A67DE7BB-5F05-40E2-A680-BEC8DBEC3118}"/>
                </a:ext>
              </a:extLst>
            </p:cNvPr>
            <p:cNvSpPr/>
            <p:nvPr/>
          </p:nvSpPr>
          <p:spPr>
            <a:xfrm>
              <a:off x="5029466" y="4745460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Будущий климат и подверженность рискам</a:t>
              </a:r>
              <a:endParaRPr lang="ru" sz="1050" dirty="0"/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8FC198E-6C9B-48FA-83EF-517AB4FA6E77}"/>
              </a:ext>
            </a:extLst>
          </p:cNvPr>
          <p:cNvGrpSpPr/>
          <p:nvPr/>
        </p:nvGrpSpPr>
        <p:grpSpPr>
          <a:xfrm>
            <a:off x="448064" y="2707301"/>
            <a:ext cx="8229600" cy="724404"/>
            <a:chOff x="448064" y="2707301"/>
            <a:chExt cx="8229600" cy="724404"/>
          </a:xfrm>
        </p:grpSpPr>
        <p:sp>
          <p:nvSpPr>
            <p:cNvPr id="88" name="Rectangle 39">
              <a:extLst>
                <a:ext uri="{FF2B5EF4-FFF2-40B4-BE49-F238E27FC236}">
                  <a16:creationId xmlns:a16="http://schemas.microsoft.com/office/drawing/2014/main" id="{F26D7250-777E-46C8-A7CF-9B7E2B91DA74}"/>
                </a:ext>
              </a:extLst>
            </p:cNvPr>
            <p:cNvSpPr/>
            <p:nvPr/>
          </p:nvSpPr>
          <p:spPr>
            <a:xfrm>
              <a:off x="448064" y="2707301"/>
              <a:ext cx="8229600" cy="72440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id="{EBDD2C74-B6DF-42BB-846F-DE9C719BA124}"/>
                </a:ext>
              </a:extLst>
            </p:cNvPr>
            <p:cNvSpPr/>
            <p:nvPr/>
          </p:nvSpPr>
          <p:spPr>
            <a:xfrm>
              <a:off x="542306" y="2913953"/>
              <a:ext cx="1260000" cy="45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/>
                <a:t>Землетрясение</a:t>
              </a:r>
            </a:p>
          </p:txBody>
        </p:sp>
        <p:sp>
          <p:nvSpPr>
            <p:cNvPr id="91" name="Rectangle 42">
              <a:extLst>
                <a:ext uri="{FF2B5EF4-FFF2-40B4-BE49-F238E27FC236}">
                  <a16:creationId xmlns:a16="http://schemas.microsoft.com/office/drawing/2014/main" id="{911D8112-2965-48F3-90E9-45E540FA0A5B}"/>
                </a:ext>
              </a:extLst>
            </p:cNvPr>
            <p:cNvSpPr/>
            <p:nvPr/>
          </p:nvSpPr>
          <p:spPr>
            <a:xfrm>
              <a:off x="1865201" y="2913953"/>
              <a:ext cx="1260000" cy="4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Наводнение</a:t>
              </a:r>
              <a:endParaRPr lang="ru" sz="1100" dirty="0"/>
            </a:p>
          </p:txBody>
        </p:sp>
        <p:sp>
          <p:nvSpPr>
            <p:cNvPr id="92" name="Rectangle 43">
              <a:extLst>
                <a:ext uri="{FF2B5EF4-FFF2-40B4-BE49-F238E27FC236}">
                  <a16:creationId xmlns:a16="http://schemas.microsoft.com/office/drawing/2014/main" id="{8A88BAA1-576C-49D6-8786-B9E5A5525DCF}"/>
                </a:ext>
              </a:extLst>
            </p:cNvPr>
            <p:cNvSpPr/>
            <p:nvPr/>
          </p:nvSpPr>
          <p:spPr>
            <a:xfrm>
              <a:off x="3188096" y="2913952"/>
              <a:ext cx="1260000" cy="45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/>
                <a:t>Инфекционное заболевание</a:t>
              </a:r>
            </a:p>
          </p:txBody>
        </p:sp>
        <p:sp>
          <p:nvSpPr>
            <p:cNvPr id="93" name="Rectangle 44">
              <a:extLst>
                <a:ext uri="{FF2B5EF4-FFF2-40B4-BE49-F238E27FC236}">
                  <a16:creationId xmlns:a16="http://schemas.microsoft.com/office/drawing/2014/main" id="{3294A226-C5BC-4B8B-A581-DDAF4949D495}"/>
                </a:ext>
              </a:extLst>
            </p:cNvPr>
            <p:cNvSpPr/>
            <p:nvPr/>
          </p:nvSpPr>
          <p:spPr>
            <a:xfrm>
              <a:off x="4530120" y="2904728"/>
              <a:ext cx="1260000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Экономический ущерб</a:t>
              </a:r>
              <a:endParaRPr lang="ru" sz="1050" dirty="0"/>
            </a:p>
          </p:txBody>
        </p:sp>
        <p:sp>
          <p:nvSpPr>
            <p:cNvPr id="94" name="Rectangle 45">
              <a:extLst>
                <a:ext uri="{FF2B5EF4-FFF2-40B4-BE49-F238E27FC236}">
                  <a16:creationId xmlns:a16="http://schemas.microsoft.com/office/drawing/2014/main" id="{840D973F-FD29-479A-BE52-30BE48772485}"/>
                </a:ext>
              </a:extLst>
            </p:cNvPr>
            <p:cNvSpPr/>
            <p:nvPr/>
          </p:nvSpPr>
          <p:spPr>
            <a:xfrm>
              <a:off x="7227165" y="2890837"/>
              <a:ext cx="1260000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Погибшие</a:t>
              </a:r>
              <a:endParaRPr lang="ru" sz="1050" dirty="0"/>
            </a:p>
          </p:txBody>
        </p:sp>
        <p:sp>
          <p:nvSpPr>
            <p:cNvPr id="95" name="Rectangle 46">
              <a:extLst>
                <a:ext uri="{FF2B5EF4-FFF2-40B4-BE49-F238E27FC236}">
                  <a16:creationId xmlns:a16="http://schemas.microsoft.com/office/drawing/2014/main" id="{880E0056-6879-4DC9-9ED3-F1CBBCF5415F}"/>
                </a:ext>
              </a:extLst>
            </p:cNvPr>
            <p:cNvSpPr/>
            <p:nvPr/>
          </p:nvSpPr>
          <p:spPr>
            <a:xfrm>
              <a:off x="5868224" y="2897510"/>
              <a:ext cx="1260000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/>
                <a:t>Пострадавшие люди</a:t>
              </a:r>
            </a:p>
          </p:txBody>
        </p:sp>
      </p:grpSp>
      <p:grpSp>
        <p:nvGrpSpPr>
          <p:cNvPr id="96" name="Group 63">
            <a:extLst>
              <a:ext uri="{FF2B5EF4-FFF2-40B4-BE49-F238E27FC236}">
                <a16:creationId xmlns:a16="http://schemas.microsoft.com/office/drawing/2014/main" id="{32B9CD01-6866-47C5-8CB3-5103EC5A95F3}"/>
              </a:ext>
            </a:extLst>
          </p:cNvPr>
          <p:cNvGrpSpPr/>
          <p:nvPr/>
        </p:nvGrpSpPr>
        <p:grpSpPr>
          <a:xfrm>
            <a:off x="468951" y="3500790"/>
            <a:ext cx="8229600" cy="877145"/>
            <a:chOff x="468951" y="3500790"/>
            <a:chExt cx="8229600" cy="877145"/>
          </a:xfrm>
        </p:grpSpPr>
        <p:sp>
          <p:nvSpPr>
            <p:cNvPr id="97" name="Rectangle 47">
              <a:extLst>
                <a:ext uri="{FF2B5EF4-FFF2-40B4-BE49-F238E27FC236}">
                  <a16:creationId xmlns:a16="http://schemas.microsoft.com/office/drawing/2014/main" id="{FFBFF4C2-565E-41BF-8766-BF4673DDA0C9}"/>
                </a:ext>
              </a:extLst>
            </p:cNvPr>
            <p:cNvSpPr/>
            <p:nvPr/>
          </p:nvSpPr>
          <p:spPr>
            <a:xfrm>
              <a:off x="468951" y="3694316"/>
              <a:ext cx="8229600" cy="68361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8" name="Rectangle 48">
              <a:extLst>
                <a:ext uri="{FF2B5EF4-FFF2-40B4-BE49-F238E27FC236}">
                  <a16:creationId xmlns:a16="http://schemas.microsoft.com/office/drawing/2014/main" id="{BD550750-D79F-45F0-9519-B0572A26E1ED}"/>
                </a:ext>
              </a:extLst>
            </p:cNvPr>
            <p:cNvSpPr/>
            <p:nvPr/>
          </p:nvSpPr>
          <p:spPr>
            <a:xfrm>
              <a:off x="535771" y="3500790"/>
              <a:ext cx="4096633" cy="327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</a:rPr>
                <a:t>Калькулятор подверженности рискам</a:t>
              </a:r>
              <a:endParaRPr lang="ru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9" name="Rectangle 49">
              <a:extLst>
                <a:ext uri="{FF2B5EF4-FFF2-40B4-BE49-F238E27FC236}">
                  <a16:creationId xmlns:a16="http://schemas.microsoft.com/office/drawing/2014/main" id="{1EF9022F-6A74-404F-8BC2-62B104E68E3C}"/>
                </a:ext>
              </a:extLst>
            </p:cNvPr>
            <p:cNvSpPr/>
            <p:nvPr/>
          </p:nvSpPr>
          <p:spPr>
            <a:xfrm>
              <a:off x="563193" y="3860184"/>
              <a:ext cx="1260000" cy="45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/>
                <a:t>Землетрясение</a:t>
              </a:r>
            </a:p>
          </p:txBody>
        </p:sp>
        <p:sp>
          <p:nvSpPr>
            <p:cNvPr id="100" name="Rectangle 50">
              <a:extLst>
                <a:ext uri="{FF2B5EF4-FFF2-40B4-BE49-F238E27FC236}">
                  <a16:creationId xmlns:a16="http://schemas.microsoft.com/office/drawing/2014/main" id="{905645C5-BC7A-4D81-8774-62FD3B54B01A}"/>
                </a:ext>
              </a:extLst>
            </p:cNvPr>
            <p:cNvSpPr/>
            <p:nvPr/>
          </p:nvSpPr>
          <p:spPr>
            <a:xfrm>
              <a:off x="1886088" y="3860184"/>
              <a:ext cx="1260000" cy="4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Наводнение</a:t>
              </a:r>
              <a:endParaRPr lang="ru" sz="1100" dirty="0"/>
            </a:p>
          </p:txBody>
        </p:sp>
        <p:sp>
          <p:nvSpPr>
            <p:cNvPr id="101" name="Rectangle 51">
              <a:extLst>
                <a:ext uri="{FF2B5EF4-FFF2-40B4-BE49-F238E27FC236}">
                  <a16:creationId xmlns:a16="http://schemas.microsoft.com/office/drawing/2014/main" id="{770EB6F4-7899-4472-B0FA-99F6E3A23CAE}"/>
                </a:ext>
              </a:extLst>
            </p:cNvPr>
            <p:cNvSpPr/>
            <p:nvPr/>
          </p:nvSpPr>
          <p:spPr>
            <a:xfrm>
              <a:off x="3226152" y="3860184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Изменение подверженности</a:t>
              </a:r>
              <a:endParaRPr lang="ru" sz="1050" dirty="0"/>
            </a:p>
          </p:txBody>
        </p:sp>
        <p:sp>
          <p:nvSpPr>
            <p:cNvPr id="102" name="Rectangle 52">
              <a:extLst>
                <a:ext uri="{FF2B5EF4-FFF2-40B4-BE49-F238E27FC236}">
                  <a16:creationId xmlns:a16="http://schemas.microsoft.com/office/drawing/2014/main" id="{59B919E4-D16F-4E45-8E67-EF5361EF2959}"/>
                </a:ext>
              </a:extLst>
            </p:cNvPr>
            <p:cNvSpPr/>
            <p:nvPr/>
          </p:nvSpPr>
          <p:spPr>
            <a:xfrm>
              <a:off x="6885476" y="3860065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 dirty="0"/>
                <a:t>Ущерб за </a:t>
              </a:r>
              <a:r>
                <a:rPr lang="ru-RU" sz="1050" dirty="0"/>
                <a:t>период повторяемости</a:t>
              </a:r>
              <a:endParaRPr lang="ru" sz="1050" dirty="0"/>
            </a:p>
          </p:txBody>
        </p:sp>
        <p:sp>
          <p:nvSpPr>
            <p:cNvPr id="103" name="Rectangle 53">
              <a:extLst>
                <a:ext uri="{FF2B5EF4-FFF2-40B4-BE49-F238E27FC236}">
                  <a16:creationId xmlns:a16="http://schemas.microsoft.com/office/drawing/2014/main" id="{CFBFDCAD-09A6-457D-B219-DFD89DBEEFD7}"/>
                </a:ext>
              </a:extLst>
            </p:cNvPr>
            <p:cNvSpPr/>
            <p:nvPr/>
          </p:nvSpPr>
          <p:spPr>
            <a:xfrm>
              <a:off x="5059489" y="3860065"/>
              <a:ext cx="1737105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50"/>
                <a:t>Среднегодовой ущерб</a:t>
              </a:r>
            </a:p>
          </p:txBody>
        </p:sp>
      </p:grpSp>
      <p:grpSp>
        <p:nvGrpSpPr>
          <p:cNvPr id="104" name="Group 66">
            <a:extLst>
              <a:ext uri="{FF2B5EF4-FFF2-40B4-BE49-F238E27FC236}">
                <a16:creationId xmlns:a16="http://schemas.microsoft.com/office/drawing/2014/main" id="{37E38160-7801-4D1E-B7A8-4ABF03B4C296}"/>
              </a:ext>
            </a:extLst>
          </p:cNvPr>
          <p:cNvGrpSpPr/>
          <p:nvPr/>
        </p:nvGrpSpPr>
        <p:grpSpPr>
          <a:xfrm>
            <a:off x="457201" y="1752373"/>
            <a:ext cx="8229599" cy="1092494"/>
            <a:chOff x="457201" y="1752373"/>
            <a:chExt cx="8229599" cy="1092494"/>
          </a:xfrm>
        </p:grpSpPr>
        <p:sp>
          <p:nvSpPr>
            <p:cNvPr id="105" name="Rectangle 54">
              <a:extLst>
                <a:ext uri="{FF2B5EF4-FFF2-40B4-BE49-F238E27FC236}">
                  <a16:creationId xmlns:a16="http://schemas.microsoft.com/office/drawing/2014/main" id="{7AF1EEA5-612A-45C0-8B37-4E267BDE4EFE}"/>
                </a:ext>
              </a:extLst>
            </p:cNvPr>
            <p:cNvSpPr/>
            <p:nvPr/>
          </p:nvSpPr>
          <p:spPr>
            <a:xfrm>
              <a:off x="551441" y="1948444"/>
              <a:ext cx="1260000" cy="45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dirty="0"/>
                <a:t>Землетрясение</a:t>
              </a:r>
            </a:p>
          </p:txBody>
        </p:sp>
        <p:sp>
          <p:nvSpPr>
            <p:cNvPr id="106" name="Rectangle 55">
              <a:extLst>
                <a:ext uri="{FF2B5EF4-FFF2-40B4-BE49-F238E27FC236}">
                  <a16:creationId xmlns:a16="http://schemas.microsoft.com/office/drawing/2014/main" id="{BCAA0E7B-7FC4-4BFD-B600-3043290ED524}"/>
                </a:ext>
              </a:extLst>
            </p:cNvPr>
            <p:cNvSpPr/>
            <p:nvPr/>
          </p:nvSpPr>
          <p:spPr>
            <a:xfrm>
              <a:off x="1874336" y="1948444"/>
              <a:ext cx="1260000" cy="4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Наводнение</a:t>
              </a:r>
              <a:endParaRPr lang="ru" sz="1100" dirty="0"/>
            </a:p>
          </p:txBody>
        </p:sp>
        <p:sp>
          <p:nvSpPr>
            <p:cNvPr id="107" name="Rectangle 56">
              <a:extLst>
                <a:ext uri="{FF2B5EF4-FFF2-40B4-BE49-F238E27FC236}">
                  <a16:creationId xmlns:a16="http://schemas.microsoft.com/office/drawing/2014/main" id="{BAA33D3F-FF81-4318-BF6A-8AD8C801332E}"/>
                </a:ext>
              </a:extLst>
            </p:cNvPr>
            <p:cNvSpPr/>
            <p:nvPr/>
          </p:nvSpPr>
          <p:spPr>
            <a:xfrm>
              <a:off x="3197231" y="1948444"/>
              <a:ext cx="1260000" cy="45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/>
                <a:t>Инфекционное заболевание</a:t>
              </a:r>
            </a:p>
          </p:txBody>
        </p:sp>
        <p:sp>
          <p:nvSpPr>
            <p:cNvPr id="108" name="Rectangle 57">
              <a:extLst>
                <a:ext uri="{FF2B5EF4-FFF2-40B4-BE49-F238E27FC236}">
                  <a16:creationId xmlns:a16="http://schemas.microsoft.com/office/drawing/2014/main" id="{D6709DEB-40AC-4A79-8CA1-74F29254E05D}"/>
                </a:ext>
              </a:extLst>
            </p:cNvPr>
            <p:cNvSpPr/>
            <p:nvPr/>
          </p:nvSpPr>
          <p:spPr>
            <a:xfrm>
              <a:off x="457201" y="1752373"/>
              <a:ext cx="8229599" cy="746397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9" name="Rectangle 58">
              <a:extLst>
                <a:ext uri="{FF2B5EF4-FFF2-40B4-BE49-F238E27FC236}">
                  <a16:creationId xmlns:a16="http://schemas.microsoft.com/office/drawing/2014/main" id="{6C3FA27D-D42C-41D4-BB49-133E403A1EB6}"/>
                </a:ext>
              </a:extLst>
            </p:cNvPr>
            <p:cNvSpPr/>
            <p:nvPr/>
          </p:nvSpPr>
          <p:spPr>
            <a:xfrm>
              <a:off x="565260" y="2584487"/>
              <a:ext cx="3561136" cy="260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" sz="1600" dirty="0">
                  <a:solidFill>
                    <a:schemeClr val="accent1"/>
                  </a:solidFill>
                </a:rPr>
                <a:t>Вероятностное моделирование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10" name="Rectangle 59">
              <a:extLst>
                <a:ext uri="{FF2B5EF4-FFF2-40B4-BE49-F238E27FC236}">
                  <a16:creationId xmlns:a16="http://schemas.microsoft.com/office/drawing/2014/main" id="{83A72457-FBC4-4689-939E-04A4DE5419E8}"/>
                </a:ext>
              </a:extLst>
            </p:cNvPr>
            <p:cNvSpPr/>
            <p:nvPr/>
          </p:nvSpPr>
          <p:spPr>
            <a:xfrm>
              <a:off x="4539255" y="1948444"/>
              <a:ext cx="1260000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Экономический ущерб</a:t>
              </a:r>
              <a:endParaRPr lang="ru" sz="1100" dirty="0"/>
            </a:p>
          </p:txBody>
        </p:sp>
        <p:sp>
          <p:nvSpPr>
            <p:cNvPr id="111" name="Rectangle 60">
              <a:extLst>
                <a:ext uri="{FF2B5EF4-FFF2-40B4-BE49-F238E27FC236}">
                  <a16:creationId xmlns:a16="http://schemas.microsoft.com/office/drawing/2014/main" id="{213D0263-C1DC-45E7-B322-063A42FEAAED}"/>
                </a:ext>
              </a:extLst>
            </p:cNvPr>
            <p:cNvSpPr/>
            <p:nvPr/>
          </p:nvSpPr>
          <p:spPr>
            <a:xfrm>
              <a:off x="7236300" y="1948444"/>
              <a:ext cx="1260000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Погибшие</a:t>
              </a:r>
              <a:endParaRPr lang="ru" sz="1100" dirty="0"/>
            </a:p>
          </p:txBody>
        </p:sp>
        <p:sp>
          <p:nvSpPr>
            <p:cNvPr id="112" name="Rectangle 61">
              <a:extLst>
                <a:ext uri="{FF2B5EF4-FFF2-40B4-BE49-F238E27FC236}">
                  <a16:creationId xmlns:a16="http://schemas.microsoft.com/office/drawing/2014/main" id="{F27B4E14-CB68-449F-AF61-99794E921F9C}"/>
                </a:ext>
              </a:extLst>
            </p:cNvPr>
            <p:cNvSpPr/>
            <p:nvPr/>
          </p:nvSpPr>
          <p:spPr>
            <a:xfrm>
              <a:off x="5877359" y="1948444"/>
              <a:ext cx="1260000" cy="45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dirty="0"/>
                <a:t>Пострадавшие люди</a:t>
              </a:r>
            </a:p>
          </p:txBody>
        </p:sp>
      </p:grpSp>
      <p:sp>
        <p:nvSpPr>
          <p:cNvPr id="2" name="Rectangle 40">
            <a:extLst>
              <a:ext uri="{FF2B5EF4-FFF2-40B4-BE49-F238E27FC236}">
                <a16:creationId xmlns:a16="http://schemas.microsoft.com/office/drawing/2014/main" id="{42694067-DE74-7058-3EAB-F88E18C353FA}"/>
              </a:ext>
            </a:extLst>
          </p:cNvPr>
          <p:cNvSpPr/>
          <p:nvPr/>
        </p:nvSpPr>
        <p:spPr>
          <a:xfrm>
            <a:off x="917003" y="1543842"/>
            <a:ext cx="3334168" cy="32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Детерминированное моделирование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E227EEF-8A57-47F7-AC7B-1920215B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65"/>
            <a:ext cx="8229600" cy="307777"/>
          </a:xfrm>
        </p:spPr>
        <p:txBody>
          <a:bodyPr>
            <a:normAutofit/>
          </a:bodyPr>
          <a:lstStyle/>
          <a:p>
            <a:r>
              <a:rPr lang="ru"/>
              <a:t>Интерфейс управления рисками бедствий (DRMI)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C5864BD-C6C9-476C-9B9B-3820FAAD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5627"/>
            <a:ext cx="381000" cy="92333"/>
          </a:xfrm>
        </p:spPr>
        <p:txBody>
          <a:bodyPr/>
          <a:lstStyle/>
          <a:p>
            <a:fld id="{2083E393-C0BF-4ED8-8545-7E4C90AFF831}" type="slidenum">
              <a:rPr lang="en-US" sz="600" smtClean="0"/>
              <a:pPr/>
              <a:t>4</a:t>
            </a:fld>
            <a:endParaRPr lang="en-US" sz="60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7081C1DA-A5FA-4791-AD59-F7A9D84B2E4C}"/>
              </a:ext>
            </a:extLst>
          </p:cNvPr>
          <p:cNvSpPr/>
          <p:nvPr/>
        </p:nvSpPr>
        <p:spPr>
          <a:xfrm>
            <a:off x="448064" y="1292821"/>
            <a:ext cx="8229600" cy="7785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80E5FCC5-6DDA-44E8-B37E-2BB796594BCD}"/>
              </a:ext>
            </a:extLst>
          </p:cNvPr>
          <p:cNvSpPr/>
          <p:nvPr/>
        </p:nvSpPr>
        <p:spPr>
          <a:xfrm>
            <a:off x="546614" y="1105261"/>
            <a:ext cx="4430012" cy="32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chemeClr val="accent3">
                    <a:lumMod val="50000"/>
                  </a:schemeClr>
                </a:solidFill>
              </a:rPr>
              <a:t>Детерминированное моделирование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B3C72B5-850D-439A-94B1-C0EFF0EF0E82}"/>
              </a:ext>
            </a:extLst>
          </p:cNvPr>
          <p:cNvSpPr/>
          <p:nvPr/>
        </p:nvSpPr>
        <p:spPr>
          <a:xfrm>
            <a:off x="542306" y="1553645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6A5A4B7D-9500-4DFA-9CC3-F33CE103737E}"/>
              </a:ext>
            </a:extLst>
          </p:cNvPr>
          <p:cNvSpPr/>
          <p:nvPr/>
        </p:nvSpPr>
        <p:spPr>
          <a:xfrm>
            <a:off x="1865201" y="1553645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342271D3-E42C-4A4D-97ED-03E06A338379}"/>
              </a:ext>
            </a:extLst>
          </p:cNvPr>
          <p:cNvSpPr/>
          <p:nvPr/>
        </p:nvSpPr>
        <p:spPr>
          <a:xfrm>
            <a:off x="3188096" y="1553644"/>
            <a:ext cx="1260000" cy="4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Инфекционное заболевание</a:t>
            </a:r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8D02E5B7-669D-4F34-9B02-BE8ABFA2409F}"/>
              </a:ext>
            </a:extLst>
          </p:cNvPr>
          <p:cNvSpPr/>
          <p:nvPr/>
        </p:nvSpPr>
        <p:spPr>
          <a:xfrm>
            <a:off x="4530120" y="1544420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Экономический ущерб</a:t>
            </a:r>
            <a:endParaRPr lang="ru" sz="1050" dirty="0"/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4266766A-4435-4BFA-89D4-7F154427C0E0}"/>
              </a:ext>
            </a:extLst>
          </p:cNvPr>
          <p:cNvSpPr/>
          <p:nvPr/>
        </p:nvSpPr>
        <p:spPr>
          <a:xfrm>
            <a:off x="7227165" y="153052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Погибшие</a:t>
            </a:r>
            <a:endParaRPr lang="ru" sz="1050" dirty="0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D0CA5B35-3052-4795-B5C2-6120C6886A13}"/>
              </a:ext>
            </a:extLst>
          </p:cNvPr>
          <p:cNvSpPr/>
          <p:nvPr/>
        </p:nvSpPr>
        <p:spPr>
          <a:xfrm>
            <a:off x="5868224" y="1537202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Пострадавшие люди</a:t>
            </a:r>
          </a:p>
        </p:txBody>
      </p:sp>
      <p:pic>
        <p:nvPicPr>
          <p:cNvPr id="25" name="Picture 34">
            <a:extLst>
              <a:ext uri="{FF2B5EF4-FFF2-40B4-BE49-F238E27FC236}">
                <a16:creationId xmlns:a16="http://schemas.microsoft.com/office/drawing/2014/main" id="{5B80A82A-F5B8-4388-ADF3-57ED0580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65065"/>
            <a:ext cx="8229600" cy="40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E145DB4-829A-404B-9601-AAC59BBD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799"/>
            <a:ext cx="8229600" cy="307777"/>
          </a:xfrm>
        </p:spPr>
        <p:txBody>
          <a:bodyPr>
            <a:normAutofit/>
          </a:bodyPr>
          <a:lstStyle/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3F9B8B1-DB7E-4227-8C95-E4513D163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5627"/>
            <a:ext cx="381000" cy="92333"/>
          </a:xfrm>
        </p:spPr>
        <p:txBody>
          <a:bodyPr/>
          <a:lstStyle/>
          <a:p>
            <a:fld id="{2083E393-C0BF-4ED8-8545-7E4C90AFF831}" type="slidenum">
              <a:rPr lang="en-US" sz="600" smtClean="0"/>
              <a:pPr/>
              <a:t>5</a:t>
            </a:fld>
            <a:endParaRPr lang="en-US" sz="60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C60EE4D-9CA0-46C6-84F7-FAFE5EC8C2E0}"/>
              </a:ext>
            </a:extLst>
          </p:cNvPr>
          <p:cNvSpPr/>
          <p:nvPr/>
        </p:nvSpPr>
        <p:spPr>
          <a:xfrm>
            <a:off x="551441" y="1565889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F0B86E0-1844-457D-832D-C020967E0D3A}"/>
              </a:ext>
            </a:extLst>
          </p:cNvPr>
          <p:cNvSpPr/>
          <p:nvPr/>
        </p:nvSpPr>
        <p:spPr>
          <a:xfrm>
            <a:off x="1874336" y="1565889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BE5F668-6E7A-4D2A-958E-916B58DCD576}"/>
              </a:ext>
            </a:extLst>
          </p:cNvPr>
          <p:cNvSpPr/>
          <p:nvPr/>
        </p:nvSpPr>
        <p:spPr>
          <a:xfrm>
            <a:off x="3197231" y="1565889"/>
            <a:ext cx="1260000" cy="4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Инфекционное заболевание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03F67B8-CE29-429B-B80E-58772244C3EB}"/>
              </a:ext>
            </a:extLst>
          </p:cNvPr>
          <p:cNvSpPr/>
          <p:nvPr/>
        </p:nvSpPr>
        <p:spPr>
          <a:xfrm>
            <a:off x="457201" y="1274428"/>
            <a:ext cx="8229599" cy="8417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4D71517-B3C6-4E31-9FA8-9A69756B94DB}"/>
              </a:ext>
            </a:extLst>
          </p:cNvPr>
          <p:cNvSpPr/>
          <p:nvPr/>
        </p:nvSpPr>
        <p:spPr>
          <a:xfrm>
            <a:off x="541160" y="1142625"/>
            <a:ext cx="3561136" cy="26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>
                <a:solidFill>
                  <a:schemeClr val="accent1"/>
                </a:solidFill>
              </a:rPr>
              <a:t>Вероятностное </a:t>
            </a:r>
            <a:r>
              <a:rPr lang="ru" err="1">
                <a:solidFill>
                  <a:schemeClr val="accent1"/>
                </a:solidFill>
              </a:rPr>
              <a:t>моделирование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7DB77EDE-5EE8-43D1-B45D-E752B4A967E9}"/>
              </a:ext>
            </a:extLst>
          </p:cNvPr>
          <p:cNvSpPr/>
          <p:nvPr/>
        </p:nvSpPr>
        <p:spPr>
          <a:xfrm>
            <a:off x="4539255" y="156588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Экономический ущерб</a:t>
            </a:r>
            <a:endParaRPr lang="ru" sz="1100" dirty="0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2EABEFF6-50CE-4159-AFC0-C2529CE5DBF7}"/>
              </a:ext>
            </a:extLst>
          </p:cNvPr>
          <p:cNvSpPr/>
          <p:nvPr/>
        </p:nvSpPr>
        <p:spPr>
          <a:xfrm>
            <a:off x="7236300" y="156588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Погибшие</a:t>
            </a:r>
            <a:endParaRPr lang="ru" sz="1100" dirty="0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D8E4A51A-09C1-47C0-AD30-68C7ECB8A088}"/>
              </a:ext>
            </a:extLst>
          </p:cNvPr>
          <p:cNvSpPr/>
          <p:nvPr/>
        </p:nvSpPr>
        <p:spPr>
          <a:xfrm>
            <a:off x="5877359" y="1565889"/>
            <a:ext cx="12600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Пострадавшие люди</a:t>
            </a:r>
          </a:p>
        </p:txBody>
      </p:sp>
      <p:pic>
        <p:nvPicPr>
          <p:cNvPr id="25" name="Picture 35">
            <a:extLst>
              <a:ext uri="{FF2B5EF4-FFF2-40B4-BE49-F238E27FC236}">
                <a16:creationId xmlns:a16="http://schemas.microsoft.com/office/drawing/2014/main" id="{F10F9A27-6170-4422-A290-44EE9E74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245143"/>
            <a:ext cx="8039100" cy="4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8471029-9AD6-47FA-8439-05D24A56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5627"/>
            <a:ext cx="381000" cy="92333"/>
          </a:xfrm>
        </p:spPr>
        <p:txBody>
          <a:bodyPr/>
          <a:lstStyle/>
          <a:p>
            <a:fld id="{2083E393-C0BF-4ED8-8545-7E4C90AFF831}" type="slidenum">
              <a:rPr lang="en-US" sz="600" smtClean="0"/>
              <a:pPr/>
              <a:t>6</a:t>
            </a:fld>
            <a:endParaRPr lang="en-US" sz="60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AB091F49-B26A-4240-AD8F-95FD50C9F331}"/>
              </a:ext>
            </a:extLst>
          </p:cNvPr>
          <p:cNvSpPr/>
          <p:nvPr/>
        </p:nvSpPr>
        <p:spPr>
          <a:xfrm>
            <a:off x="448064" y="1292821"/>
            <a:ext cx="8229600" cy="77857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F1AC3FC4-AF1A-4DCE-BD72-A43EC51BB63F}"/>
              </a:ext>
            </a:extLst>
          </p:cNvPr>
          <p:cNvSpPr/>
          <p:nvPr/>
        </p:nvSpPr>
        <p:spPr>
          <a:xfrm>
            <a:off x="542306" y="1553645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77680A9-1728-4C7E-B91E-2475E3A795A5}"/>
              </a:ext>
            </a:extLst>
          </p:cNvPr>
          <p:cNvSpPr/>
          <p:nvPr/>
        </p:nvSpPr>
        <p:spPr>
          <a:xfrm>
            <a:off x="1865201" y="1553645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82EB222-56BF-4EB4-9AA1-9E0FED03938E}"/>
              </a:ext>
            </a:extLst>
          </p:cNvPr>
          <p:cNvSpPr/>
          <p:nvPr/>
        </p:nvSpPr>
        <p:spPr>
          <a:xfrm>
            <a:off x="3205265" y="155364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Изменение подверженности</a:t>
            </a:r>
            <a:endParaRPr lang="ru" sz="1050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0C7028E1-5D7F-462C-91CE-B5CDD918008B}"/>
              </a:ext>
            </a:extLst>
          </p:cNvPr>
          <p:cNvSpPr/>
          <p:nvPr/>
        </p:nvSpPr>
        <p:spPr>
          <a:xfrm>
            <a:off x="6864589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 dirty="0"/>
              <a:t>Ущерб за </a:t>
            </a:r>
            <a:r>
              <a:rPr lang="ru-RU" sz="1050" dirty="0"/>
              <a:t>период повторяемости</a:t>
            </a:r>
            <a:endParaRPr lang="ru" sz="1050" dirty="0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B21EF09E-A450-4148-A90B-FF8ED05B4E34}"/>
              </a:ext>
            </a:extLst>
          </p:cNvPr>
          <p:cNvSpPr/>
          <p:nvPr/>
        </p:nvSpPr>
        <p:spPr>
          <a:xfrm>
            <a:off x="5038602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Среднегодовой ущерб</a:t>
            </a:r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43CDBFC9-D038-49B8-B2B9-FFA467EA9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61" r="42269"/>
          <a:stretch/>
        </p:blipFill>
        <p:spPr>
          <a:xfrm>
            <a:off x="4073817" y="2514519"/>
            <a:ext cx="4632488" cy="3298731"/>
          </a:xfrm>
          <a:prstGeom prst="rect">
            <a:avLst/>
          </a:prstGeom>
        </p:spPr>
      </p:pic>
      <p:pic>
        <p:nvPicPr>
          <p:cNvPr id="30" name="Picture 21">
            <a:extLst>
              <a:ext uri="{FF2B5EF4-FFF2-40B4-BE49-F238E27FC236}">
                <a16:creationId xmlns:a16="http://schemas.microsoft.com/office/drawing/2014/main" id="{C9226C1B-F120-4890-9544-C47B50D84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7" y="5631272"/>
            <a:ext cx="3481163" cy="345647"/>
          </a:xfrm>
          <a:prstGeom prst="rect">
            <a:avLst/>
          </a:prstGeom>
        </p:spPr>
      </p:pic>
      <p:grpSp>
        <p:nvGrpSpPr>
          <p:cNvPr id="31" name="Group 23">
            <a:extLst>
              <a:ext uri="{FF2B5EF4-FFF2-40B4-BE49-F238E27FC236}">
                <a16:creationId xmlns:a16="http://schemas.microsoft.com/office/drawing/2014/main" id="{820F49E7-FF50-49AF-AEE1-493237FA5D10}"/>
              </a:ext>
            </a:extLst>
          </p:cNvPr>
          <p:cNvGrpSpPr/>
          <p:nvPr/>
        </p:nvGrpSpPr>
        <p:grpSpPr>
          <a:xfrm>
            <a:off x="395590" y="2216622"/>
            <a:ext cx="3678227" cy="3511907"/>
            <a:chOff x="395590" y="2216622"/>
            <a:chExt cx="3678227" cy="3511907"/>
          </a:xfrm>
        </p:grpSpPr>
        <p:pic>
          <p:nvPicPr>
            <p:cNvPr id="32" name="Picture 19">
              <a:extLst>
                <a:ext uri="{FF2B5EF4-FFF2-40B4-BE49-F238E27FC236}">
                  <a16:creationId xmlns:a16="http://schemas.microsoft.com/office/drawing/2014/main" id="{C13495FA-2034-4CF2-9684-99FE7A029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90" y="2216622"/>
              <a:ext cx="3678227" cy="3511907"/>
            </a:xfrm>
            <a:prstGeom prst="rect">
              <a:avLst/>
            </a:prstGeom>
          </p:spPr>
        </p:pic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5504D045-FC5B-4683-89F0-E711DFD52AAC}"/>
                </a:ext>
              </a:extLst>
            </p:cNvPr>
            <p:cNvSpPr/>
            <p:nvPr/>
          </p:nvSpPr>
          <p:spPr>
            <a:xfrm>
              <a:off x="542306" y="2487168"/>
              <a:ext cx="74699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94D55C79-51B2-47CB-81F0-2240E7B106FF}"/>
              </a:ext>
            </a:extLst>
          </p:cNvPr>
          <p:cNvSpPr txBox="1">
            <a:spLocks/>
          </p:cNvSpPr>
          <p:nvPr/>
        </p:nvSpPr>
        <p:spPr>
          <a:xfrm>
            <a:off x="457200" y="405207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09C5A15F-AD94-417B-811F-07AAC9A9BE79}"/>
              </a:ext>
            </a:extLst>
          </p:cNvPr>
          <p:cNvSpPr/>
          <p:nvPr/>
        </p:nvSpPr>
        <p:spPr>
          <a:xfrm>
            <a:off x="530183" y="1121005"/>
            <a:ext cx="4506296" cy="32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Калькулятор подверженности рискам</a:t>
            </a:r>
            <a:endParaRPr lang="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962B06-0D88-4876-9B85-B3E256D5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332"/>
            <a:ext cx="8229600" cy="307777"/>
          </a:xfrm>
        </p:spPr>
        <p:txBody>
          <a:bodyPr>
            <a:normAutofit/>
          </a:bodyPr>
          <a:lstStyle/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AB0BA80-C84A-4571-9327-B58798AB7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5627"/>
            <a:ext cx="381000" cy="92333"/>
          </a:xfrm>
        </p:spPr>
        <p:txBody>
          <a:bodyPr/>
          <a:lstStyle/>
          <a:p>
            <a:fld id="{2083E393-C0BF-4ED8-8545-7E4C90AFF831}" type="slidenum">
              <a:rPr lang="en-US" sz="600" smtClean="0"/>
              <a:pPr/>
              <a:t>7</a:t>
            </a:fld>
            <a:endParaRPr lang="en-US" sz="600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5AFA65BC-20B3-40BE-96DA-4AFC61308CEE}"/>
              </a:ext>
            </a:extLst>
          </p:cNvPr>
          <p:cNvSpPr/>
          <p:nvPr/>
        </p:nvSpPr>
        <p:spPr>
          <a:xfrm>
            <a:off x="457200" y="1344995"/>
            <a:ext cx="8229600" cy="7398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77E2D58-A0DD-437B-883A-546005766D13}"/>
              </a:ext>
            </a:extLst>
          </p:cNvPr>
          <p:cNvSpPr/>
          <p:nvPr/>
        </p:nvSpPr>
        <p:spPr>
          <a:xfrm>
            <a:off x="574514" y="1177871"/>
            <a:ext cx="2314684" cy="29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chemeClr val="accent5"/>
                </a:solidFill>
              </a:rPr>
              <a:t>Адаптация к риску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4D91B27-E8E5-4380-8626-B1CA8D8FE833}"/>
              </a:ext>
            </a:extLst>
          </p:cNvPr>
          <p:cNvSpPr/>
          <p:nvPr/>
        </p:nvSpPr>
        <p:spPr>
          <a:xfrm>
            <a:off x="542306" y="1553645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8340EE0C-EB39-4B47-97F9-7D6E85DEDAB7}"/>
              </a:ext>
            </a:extLst>
          </p:cNvPr>
          <p:cNvSpPr/>
          <p:nvPr/>
        </p:nvSpPr>
        <p:spPr>
          <a:xfrm>
            <a:off x="1865201" y="1553645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0B644F35-451E-4BD4-A0EC-F9226F2E6F24}"/>
              </a:ext>
            </a:extLst>
          </p:cNvPr>
          <p:cNvSpPr/>
          <p:nvPr/>
        </p:nvSpPr>
        <p:spPr>
          <a:xfrm>
            <a:off x="3205265" y="155364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Сценарии адаптации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A094345C-21C0-4B41-86C2-A970E972F4F8}"/>
              </a:ext>
            </a:extLst>
          </p:cNvPr>
          <p:cNvSpPr/>
          <p:nvPr/>
        </p:nvSpPr>
        <p:spPr>
          <a:xfrm>
            <a:off x="6864589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Анализ выгоды и затрат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2FCF0FA-5922-4058-BD73-39F5B6A7B5B7}"/>
              </a:ext>
            </a:extLst>
          </p:cNvPr>
          <p:cNvSpPr/>
          <p:nvPr/>
        </p:nvSpPr>
        <p:spPr>
          <a:xfrm>
            <a:off x="5038602" y="1553526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Будущий климат и подверженность рискам</a:t>
            </a:r>
            <a:endParaRPr lang="ru" sz="1050" dirty="0"/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31C08E46-7544-41BA-B46D-A201954CE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12057"/>
            <a:ext cx="6934596" cy="3974139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2AF8DD0D-D55E-4DB9-8A4A-E6BF20B49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371" y="2207040"/>
            <a:ext cx="4738428" cy="2443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89CD3EF0-DC60-4A14-B4F5-5C80999E4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33" y="4065021"/>
            <a:ext cx="4233266" cy="2121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91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741DC3A-8D75-4603-8AB8-386673B0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332"/>
            <a:ext cx="8229600" cy="307777"/>
          </a:xfrm>
        </p:spPr>
        <p:txBody>
          <a:bodyPr>
            <a:normAutofit/>
          </a:bodyPr>
          <a:lstStyle/>
          <a:p>
            <a:r>
              <a:rPr lang="ru" dirty="0"/>
              <a:t>Интерфейс управления рисками бедствий (DRMI)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9AB4C065-5522-42A8-8D32-450435D9B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45627"/>
            <a:ext cx="381000" cy="92333"/>
          </a:xfrm>
        </p:spPr>
        <p:txBody>
          <a:bodyPr/>
          <a:lstStyle/>
          <a:p>
            <a:fld id="{2083E393-C0BF-4ED8-8545-7E4C90AFF831}" type="slidenum">
              <a:rPr lang="en-US" sz="600" smtClean="0"/>
              <a:pPr/>
              <a:t>8</a:t>
            </a:fld>
            <a:endParaRPr lang="en-US" sz="60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3CF7B617-3437-4E35-A44B-C46E5D13C1F1}"/>
              </a:ext>
            </a:extLst>
          </p:cNvPr>
          <p:cNvSpPr/>
          <p:nvPr/>
        </p:nvSpPr>
        <p:spPr>
          <a:xfrm>
            <a:off x="457200" y="1242216"/>
            <a:ext cx="8229600" cy="735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6BE7767-7DC4-4DE3-9F05-7A8768213E50}"/>
              </a:ext>
            </a:extLst>
          </p:cNvPr>
          <p:cNvSpPr/>
          <p:nvPr/>
        </p:nvSpPr>
        <p:spPr>
          <a:xfrm>
            <a:off x="551608" y="1075596"/>
            <a:ext cx="2800767" cy="3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C00000"/>
                </a:solidFill>
              </a:rPr>
              <a:t>Финансирование риска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1218B31-F44C-4343-BBFE-69CABBA73DEE}"/>
              </a:ext>
            </a:extLst>
          </p:cNvPr>
          <p:cNvSpPr/>
          <p:nvPr/>
        </p:nvSpPr>
        <p:spPr>
          <a:xfrm>
            <a:off x="542306" y="1423014"/>
            <a:ext cx="1260000" cy="45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/>
              <a:t>Землетрясение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24838047-3F81-4D4B-9BDD-1433BCA3D773}"/>
              </a:ext>
            </a:extLst>
          </p:cNvPr>
          <p:cNvSpPr/>
          <p:nvPr/>
        </p:nvSpPr>
        <p:spPr>
          <a:xfrm>
            <a:off x="1865201" y="1423014"/>
            <a:ext cx="1260000" cy="4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Наводнение</a:t>
            </a:r>
            <a:endParaRPr lang="ru" sz="1100" dirty="0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D25AE00-4DFC-4A0C-AD3F-CF2214735E8C}"/>
              </a:ext>
            </a:extLst>
          </p:cNvPr>
          <p:cNvSpPr/>
          <p:nvPr/>
        </p:nvSpPr>
        <p:spPr>
          <a:xfrm>
            <a:off x="3205265" y="1423014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Структура финансового продукта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7DAE8C9-5B55-4CD0-98BD-B6012C7C118C}"/>
              </a:ext>
            </a:extLst>
          </p:cNvPr>
          <p:cNvSpPr/>
          <p:nvPr/>
        </p:nvSpPr>
        <p:spPr>
          <a:xfrm>
            <a:off x="6864589" y="142289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50"/>
              <a:t>Выплаты по событиям и годам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5C71D0ED-797E-40B9-8157-D83C478C5443}"/>
              </a:ext>
            </a:extLst>
          </p:cNvPr>
          <p:cNvSpPr/>
          <p:nvPr/>
        </p:nvSpPr>
        <p:spPr>
          <a:xfrm>
            <a:off x="5038602" y="1422895"/>
            <a:ext cx="1737105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Стоимость страхования</a:t>
            </a:r>
            <a:endParaRPr lang="ru" sz="1050" dirty="0"/>
          </a:p>
        </p:txBody>
      </p:sp>
      <p:grpSp>
        <p:nvGrpSpPr>
          <p:cNvPr id="30" name="Group 20">
            <a:extLst>
              <a:ext uri="{FF2B5EF4-FFF2-40B4-BE49-F238E27FC236}">
                <a16:creationId xmlns:a16="http://schemas.microsoft.com/office/drawing/2014/main" id="{9209C11D-5E00-4A08-8B69-F7FFD5CAD3EC}"/>
              </a:ext>
            </a:extLst>
          </p:cNvPr>
          <p:cNvGrpSpPr/>
          <p:nvPr/>
        </p:nvGrpSpPr>
        <p:grpSpPr>
          <a:xfrm>
            <a:off x="457200" y="2110840"/>
            <a:ext cx="6615404" cy="2052862"/>
            <a:chOff x="457200" y="2226194"/>
            <a:chExt cx="6615404" cy="2052862"/>
          </a:xfrm>
        </p:grpSpPr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id="{285493D0-0E37-4BB8-AC5C-F24BAD2C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226194"/>
              <a:ext cx="6615404" cy="2052862"/>
            </a:xfrm>
            <a:prstGeom prst="rect">
              <a:avLst/>
            </a:prstGeom>
          </p:spPr>
        </p:pic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258F88B3-7C89-4ECF-9250-28C661E4B5AB}"/>
                </a:ext>
              </a:extLst>
            </p:cNvPr>
            <p:cNvSpPr/>
            <p:nvPr/>
          </p:nvSpPr>
          <p:spPr>
            <a:xfrm>
              <a:off x="667325" y="2531766"/>
              <a:ext cx="941832" cy="128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pic>
        <p:nvPicPr>
          <p:cNvPr id="33" name="Picture 19">
            <a:extLst>
              <a:ext uri="{FF2B5EF4-FFF2-40B4-BE49-F238E27FC236}">
                <a16:creationId xmlns:a16="http://schemas.microsoft.com/office/drawing/2014/main" id="{A6CAAF18-F25F-4208-AE35-92A093F8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96" y="4112067"/>
            <a:ext cx="615820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F846CB-39C9-4A1E-A2A9-4518377FAC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5B7FF7-943D-4F65-B663-AFBDD50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Часть 2 – Интерактивные сессии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B616E8B3-EB58-4B6B-B037-3D0E4330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210074" y="6163629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E7113F5E-DDA9-4FDE-82E4-29638D61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1624626" y="6160970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11368BBF-3E1A-4DBF-8F99-FC580D87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2412744" y="6152725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1EED6EF1-FDA4-4412-A269-47AD81CF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3590023" y="6190808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54E413F4-EC1C-4C99-A1CE-AC52754A2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4378142" y="6142997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F4284888-240A-4403-B587-06E91E85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60" y="1957735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0E74A34-C06C-48B9-AD7C-64BDB787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25" y="1957735"/>
            <a:ext cx="1058472" cy="10584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CE01-7A61-47A0-849F-CF992CB60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51" y="6170673"/>
            <a:ext cx="1444456" cy="49149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A29B050-1592-4D7A-9778-21CC291FA7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8" y="6142997"/>
            <a:ext cx="1146689" cy="4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36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Title Image Slide"/>
  <p:tag name="WT_SHORTNAME" val="BASIC"/>
  <p:tag name="WT_ASSOCIATEDSLIDES" val=""/>
  <p:tag name="WT_INNEWPRESENTATION" val="YES"/>
  <p:tag name="WT_ONINSERTSLIDEDLG" val="YES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461" id="{D9369743-1FF6-46BD-812F-C556575F0977}" vid="{2F04C674-D7EA-43AC-ABA7-288918924ABD}"/>
    </a:ext>
  </a:extLst>
</a:theme>
</file>

<file path=ppt/theme/theme2.xml><?xml version="1.0" encoding="utf-8"?>
<a:theme xmlns:a="http://schemas.openxmlformats.org/drawingml/2006/main" name="1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2" id="{390D9F68-8868-4B21-9FB6-13C3232A8E4F}" vid="{5DB9451D-CFBA-497A-BE26-2C5E7D8B12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2331490FAB84187599CEBF7E09D84" ma:contentTypeVersion="12" ma:contentTypeDescription="Create a new document." ma:contentTypeScope="" ma:versionID="c41b640af76519e394bd5fd6847baeeb">
  <xsd:schema xmlns:xsd="http://www.w3.org/2001/XMLSchema" xmlns:xs="http://www.w3.org/2001/XMLSchema" xmlns:p="http://schemas.microsoft.com/office/2006/metadata/properties" xmlns:ns2="ea74eb43-1038-4b3a-ada2-9ad93252435c" xmlns:ns3="f36d8b79-05ee-4091-ab2d-77e9bc8c3a4d" targetNamespace="http://schemas.microsoft.com/office/2006/metadata/properties" ma:root="true" ma:fieldsID="4102832efb432a330e57f73ac43afd9b" ns2:_="" ns3:_="">
    <xsd:import namespace="ea74eb43-1038-4b3a-ada2-9ad93252435c"/>
    <xsd:import namespace="f36d8b79-05ee-4091-ab2d-77e9bc8c3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eb43-1038-4b3a-ada2-9ad932524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8b79-05ee-4091-ab2d-77e9bc8c3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02011-021B-4ED8-8B95-25B637B9A1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7477D1-C383-4798-BD11-42599FC3D9E6}">
  <ds:schemaRefs>
    <ds:schemaRef ds:uri="ea74eb43-1038-4b3a-ada2-9ad93252435c"/>
    <ds:schemaRef ds:uri="f36d8b79-05ee-4091-ab2d-77e9bc8c3a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BDDD36-C860-43BD-A381-027F8FE093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1181</Words>
  <Application>Microsoft Office PowerPoint</Application>
  <PresentationFormat>Экран (4:3)</PresentationFormat>
  <Paragraphs>207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WTW</vt:lpstr>
      <vt:lpstr>1_WTW</vt:lpstr>
      <vt:lpstr>Сессия 5А: Интерфейс управления рисками бедствий</vt:lpstr>
      <vt:lpstr>Часть 1. Введение в DRMI</vt:lpstr>
      <vt:lpstr>Интерфейс управления рисками бедствий (DRMI)</vt:lpstr>
      <vt:lpstr>Интерфейс управления рисками бедствий (DRMI)</vt:lpstr>
      <vt:lpstr>Интерфейс управления рисками бедствий (DRMI)</vt:lpstr>
      <vt:lpstr>Презентация PowerPoint</vt:lpstr>
      <vt:lpstr>Интерфейс управления рисками бедствий (DRMI)</vt:lpstr>
      <vt:lpstr>Интерфейс управления рисками бедствий (DRMI)</vt:lpstr>
      <vt:lpstr>Часть 2 – Интерактивные сессии</vt:lpstr>
      <vt:lpstr>Интерфейс управления рисками бедствий  (DRMI)</vt:lpstr>
      <vt:lpstr>Интерфейс управления рисками бедствий (DRMI)</vt:lpstr>
      <vt:lpstr>Интерфейс управления рисками бедствий (DRMI)</vt:lpstr>
      <vt:lpstr>Презентация PowerPoint</vt:lpstr>
      <vt:lpstr>Интерфейс управления рисками бедствий (DRMI)</vt:lpstr>
      <vt:lpstr>Презентация PowerPoint</vt:lpstr>
      <vt:lpstr>Интерфейс управления рисками бедствий (DRMI)</vt:lpstr>
      <vt:lpstr>Интерфейс управления рисками бедствий (DRMI)</vt:lpstr>
      <vt:lpstr>Интерфейс управления рисками бедствий (DRMI)</vt:lpstr>
      <vt:lpstr>Интерфейс управления рисками бедствий (DRMI)</vt:lpstr>
      <vt:lpstr>Интерфейс управления рисками бедствий (DRMI)</vt:lpstr>
      <vt:lpstr>Часть 3 – Выводы</vt:lpstr>
      <vt:lpstr>Интерфейс управления рисками бедствий (DRMI)</vt:lpstr>
      <vt:lpstr>Отказ от ответственности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Meeting</dc:title>
  <dc:creator>Au, Christopher</dc:creator>
  <cp:lastModifiedBy>Janna Ustemirova</cp:lastModifiedBy>
  <cp:revision>22</cp:revision>
  <dcterms:created xsi:type="dcterms:W3CDTF">2020-08-04T16:42:47Z</dcterms:created>
  <dcterms:modified xsi:type="dcterms:W3CDTF">2022-11-29T06:29:07Z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0x010100B5A2331490FAB84187599CEBF7E09D84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2021-09-09T09:17:32Z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6882d427-935e-4bb0-b23b-b8f89faf5375</vt:lpwstr>
  </property>
  <property fmtid="{D5CDD505-2E9C-101B-9397-08002B2CF9AE}" pid="9" name="MSIP_Label_d347b247-e90e-43a3-9d7b-004f14ae6873_ContentBits">
    <vt:lpwstr>0</vt:lpwstr>
  </property>
  <property fmtid="{D5CDD505-2E9C-101B-9397-08002B2CF9AE}" pid="10" name="MSIP_Label_817d4574-7375-4d17-b29c-6e4c6df0fcb0_Enabled">
    <vt:lpwstr>true</vt:lpwstr>
  </property>
  <property fmtid="{D5CDD505-2E9C-101B-9397-08002B2CF9AE}" pid="11" name="MSIP_Label_817d4574-7375-4d17-b29c-6e4c6df0fcb0_SetDate">
    <vt:lpwstr>2021-09-21T11:31:38Z</vt:lpwstr>
  </property>
  <property fmtid="{D5CDD505-2E9C-101B-9397-08002B2CF9AE}" pid="12" name="MSIP_Label_817d4574-7375-4d17-b29c-6e4c6df0fcb0_Method">
    <vt:lpwstr>Standard</vt:lpwstr>
  </property>
  <property fmtid="{D5CDD505-2E9C-101B-9397-08002B2CF9AE}" pid="13" name="MSIP_Label_817d4574-7375-4d17-b29c-6e4c6df0fcb0_Name">
    <vt:lpwstr>ADB Internal</vt:lpwstr>
  </property>
  <property fmtid="{D5CDD505-2E9C-101B-9397-08002B2CF9AE}" pid="14" name="MSIP_Label_817d4574-7375-4d17-b29c-6e4c6df0fcb0_SiteId">
    <vt:lpwstr>9495d6bb-41c2-4c58-848f-92e52cf3d640</vt:lpwstr>
  </property>
  <property fmtid="{D5CDD505-2E9C-101B-9397-08002B2CF9AE}" pid="15" name="MSIP_Label_817d4574-7375-4d17-b29c-6e4c6df0fcb0_ActionId">
    <vt:lpwstr>f53f6653-6bac-41d5-904b-3863164c5afe</vt:lpwstr>
  </property>
  <property fmtid="{D5CDD505-2E9C-101B-9397-08002B2CF9AE}" pid="16" name="MSIP_Label_817d4574-7375-4d17-b29c-6e4c6df0fcb0_ContentBits">
    <vt:lpwstr>2</vt:lpwstr>
  </property>
</Properties>
</file>