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25"/>
  </p:notesMasterIdLst>
  <p:handoutMasterIdLst>
    <p:handoutMasterId r:id="rId26"/>
  </p:handoutMasterIdLst>
  <p:sldIdLst>
    <p:sldId id="344" r:id="rId6"/>
    <p:sldId id="396" r:id="rId7"/>
    <p:sldId id="453" r:id="rId8"/>
    <p:sldId id="400" r:id="rId9"/>
    <p:sldId id="398" r:id="rId10"/>
    <p:sldId id="501" r:id="rId11"/>
    <p:sldId id="470" r:id="rId12"/>
    <p:sldId id="454" r:id="rId13"/>
    <p:sldId id="505" r:id="rId14"/>
    <p:sldId id="497" r:id="rId15"/>
    <p:sldId id="498" r:id="rId16"/>
    <p:sldId id="500" r:id="rId17"/>
    <p:sldId id="499" r:id="rId18"/>
    <p:sldId id="409" r:id="rId19"/>
    <p:sldId id="502" r:id="rId20"/>
    <p:sldId id="456" r:id="rId21"/>
    <p:sldId id="406" r:id="rId22"/>
    <p:sldId id="462" r:id="rId23"/>
    <p:sldId id="493" r:id="rId24"/>
  </p:sldIdLst>
  <p:sldSz cx="12192000" cy="6858000"/>
  <p:notesSz cx="6985000" cy="92837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63" userDrawn="1">
          <p15:clr>
            <a:srgbClr val="A4A3A4"/>
          </p15:clr>
        </p15:guide>
        <p15:guide id="9" pos="7296" userDrawn="1">
          <p15:clr>
            <a:srgbClr val="A4A3A4"/>
          </p15:clr>
        </p15:guide>
        <p15:guide id="10" pos="1663"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48555-D54B-7C35-ACCE-0B419FCA4D9F}" name="Baskerville-Muscutt, Kez (London)" initials="BMK(" userId="S::kez.baskerville-muscutt@towerswatson.com::7fd3d2d3-7bc9-4d49-a86c-3349818102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4" clrIdx="0">
    <p:extLst>
      <p:ext uri="{19B8F6BF-5375-455C-9EA6-DF929625EA0E}">
        <p15:presenceInfo xmlns:p15="http://schemas.microsoft.com/office/powerpoint/2012/main" userId="S::cgarciaperez@adb.org::9c97a273-694c-487f-bc77-cb7dfef6b93d" providerId="AD"/>
      </p:ext>
    </p:extLst>
  </p:cmAuthor>
  <p:cmAuthor id="2" name="Calam, Stuart" initials="CS" lastIdx="17"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702082"/>
    <a:srgbClr val="A3A33F"/>
    <a:srgbClr val="8352DC"/>
    <a:srgbClr val="1FF5EB"/>
    <a:srgbClr val="808000"/>
    <a:srgbClr val="D8D7DF"/>
    <a:srgbClr val="E0AFEB"/>
    <a:srgbClr val="00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51F8FD-CFA0-4C67-8F3A-71EF8C99B15D}" v="7" dt="2022-11-28T12:08:21.116"/>
    <p1510:client id="{F7666927-9D1C-4C7E-8C17-737928486AE3}" v="38" dt="2022-11-28T14:52:14.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3372" autoAdjust="0"/>
  </p:normalViewPr>
  <p:slideViewPr>
    <p:cSldViewPr snapToGrid="0">
      <p:cViewPr varScale="1">
        <p:scale>
          <a:sx n="110" d="100"/>
          <a:sy n="110" d="100"/>
        </p:scale>
        <p:origin x="216" y="102"/>
      </p:cViewPr>
      <p:guideLst>
        <p:guide orient="horz" pos="2160"/>
        <p:guide orient="horz" pos="300"/>
        <p:guide orient="horz" pos="960"/>
        <p:guide orient="horz" pos="4032"/>
        <p:guide orient="horz" pos="3840"/>
        <p:guide pos="4608"/>
        <p:guide pos="363"/>
        <p:guide pos="7296"/>
        <p:guide pos="1663"/>
        <p:guide pos="5888"/>
        <p:guide pos="6016"/>
        <p:guide pos="4480"/>
        <p:guide pos="1792"/>
        <p:guide pos="3053"/>
        <p:guide pos="3200"/>
      </p:guideLst>
    </p:cSldViewPr>
  </p:slideViewPr>
  <p:outlineViewPr>
    <p:cViewPr>
      <p:scale>
        <a:sx n="33" d="100"/>
        <a:sy n="33" d="100"/>
      </p:scale>
      <p:origin x="0" y="-5816"/>
    </p:cViewPr>
  </p:outlineViewPr>
  <p:notesTextViewPr>
    <p:cViewPr>
      <p:scale>
        <a:sx n="1" d="1"/>
        <a:sy n="1" d="1"/>
      </p:scale>
      <p:origin x="0" y="0"/>
    </p:cViewPr>
  </p:notesTextViewPr>
  <p:sorterViewPr>
    <p:cViewPr>
      <p:scale>
        <a:sx n="100" d="100"/>
        <a:sy n="100" d="100"/>
      </p:scale>
      <p:origin x="0" y="-71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Heather" userId="6fa2494e-f2dc-4d30-93cb-43c79af63e62" providerId="ADAL" clId="{F651F8FD-CFA0-4C67-8F3A-71EF8C99B15D}"/>
    <pc:docChg chg="modSld">
      <pc:chgData name="Martin, Heather" userId="6fa2494e-f2dc-4d30-93cb-43c79af63e62" providerId="ADAL" clId="{F651F8FD-CFA0-4C67-8F3A-71EF8C99B15D}" dt="2022-11-28T12:08:32.852" v="8" actId="1076"/>
      <pc:docMkLst>
        <pc:docMk/>
      </pc:docMkLst>
      <pc:sldChg chg="modAnim">
        <pc:chgData name="Martin, Heather" userId="6fa2494e-f2dc-4d30-93cb-43c79af63e62" providerId="ADAL" clId="{F651F8FD-CFA0-4C67-8F3A-71EF8C99B15D}" dt="2022-11-28T12:07:55.947" v="2"/>
        <pc:sldMkLst>
          <pc:docMk/>
          <pc:sldMk cId="231066142" sldId="400"/>
        </pc:sldMkLst>
      </pc:sldChg>
      <pc:sldChg chg="modAnim">
        <pc:chgData name="Martin, Heather" userId="6fa2494e-f2dc-4d30-93cb-43c79af63e62" providerId="ADAL" clId="{F651F8FD-CFA0-4C67-8F3A-71EF8C99B15D}" dt="2022-11-28T12:08:21.116" v="6"/>
        <pc:sldMkLst>
          <pc:docMk/>
          <pc:sldMk cId="223971373" sldId="406"/>
        </pc:sldMkLst>
      </pc:sldChg>
      <pc:sldChg chg="modSp mod">
        <pc:chgData name="Martin, Heather" userId="6fa2494e-f2dc-4d30-93cb-43c79af63e62" providerId="ADAL" clId="{F651F8FD-CFA0-4C67-8F3A-71EF8C99B15D}" dt="2022-11-28T12:08:32.852" v="8" actId="1076"/>
        <pc:sldMkLst>
          <pc:docMk/>
          <pc:sldMk cId="1224868618" sldId="441"/>
        </pc:sldMkLst>
        <pc:spChg chg="mod">
          <ac:chgData name="Martin, Heather" userId="6fa2494e-f2dc-4d30-93cb-43c79af63e62" providerId="ADAL" clId="{F651F8FD-CFA0-4C67-8F3A-71EF8C99B15D}" dt="2022-11-28T12:08:28.880" v="7" actId="1076"/>
          <ac:spMkLst>
            <pc:docMk/>
            <pc:sldMk cId="1224868618" sldId="441"/>
            <ac:spMk id="4" creationId="{071FCE63-7050-4212-AEE7-F74F0909378D}"/>
          </ac:spMkLst>
        </pc:spChg>
        <pc:spChg chg="mod">
          <ac:chgData name="Martin, Heather" userId="6fa2494e-f2dc-4d30-93cb-43c79af63e62" providerId="ADAL" clId="{F651F8FD-CFA0-4C67-8F3A-71EF8C99B15D}" dt="2022-11-28T12:08:32.852" v="8" actId="1076"/>
          <ac:spMkLst>
            <pc:docMk/>
            <pc:sldMk cId="1224868618" sldId="441"/>
            <ac:spMk id="46" creationId="{39CA71DF-3A62-4579-8540-6AB0E23AAFD7}"/>
          </ac:spMkLst>
        </pc:spChg>
      </pc:sldChg>
    </pc:docChg>
  </pc:docChgLst>
  <pc:docChgLst>
    <pc:chgData name="Baskerville-Muscutt, Kez (London)" userId="7fd3d2d3-7bc9-4d49-a86c-3349818102bd" providerId="ADAL" clId="{F7666927-9D1C-4C7E-8C17-737928486AE3}"/>
    <pc:docChg chg="delSld modSld modMainMaster">
      <pc:chgData name="Baskerville-Muscutt, Kez (London)" userId="7fd3d2d3-7bc9-4d49-a86c-3349818102bd" providerId="ADAL" clId="{F7666927-9D1C-4C7E-8C17-737928486AE3}" dt="2022-11-29T06:39:19.410" v="67" actId="47"/>
      <pc:docMkLst>
        <pc:docMk/>
      </pc:docMkLst>
      <pc:sldChg chg="modSp">
        <pc:chgData name="Baskerville-Muscutt, Kez (London)" userId="7fd3d2d3-7bc9-4d49-a86c-3349818102bd" providerId="ADAL" clId="{F7666927-9D1C-4C7E-8C17-737928486AE3}" dt="2022-11-28T14:51:38.746" v="51" actId="1038"/>
        <pc:sldMkLst>
          <pc:docMk/>
          <pc:sldMk cId="1707501934" sldId="344"/>
        </pc:sldMkLst>
        <pc:picChg chg="mod">
          <ac:chgData name="Baskerville-Muscutt, Kez (London)" userId="7fd3d2d3-7bc9-4d49-a86c-3349818102bd" providerId="ADAL" clId="{F7666927-9D1C-4C7E-8C17-737928486AE3}" dt="2022-11-28T14:51:38.746" v="51" actId="1038"/>
          <ac:picMkLst>
            <pc:docMk/>
            <pc:sldMk cId="1707501934" sldId="344"/>
            <ac:picMk id="5" creationId="{C3E96ABA-30D6-48A9-BAA6-B6D866AE583A}"/>
          </ac:picMkLst>
        </pc:picChg>
        <pc:picChg chg="mod">
          <ac:chgData name="Baskerville-Muscutt, Kez (London)" userId="7fd3d2d3-7bc9-4d49-a86c-3349818102bd" providerId="ADAL" clId="{F7666927-9D1C-4C7E-8C17-737928486AE3}" dt="2022-11-28T14:51:38.746" v="51" actId="1038"/>
          <ac:picMkLst>
            <pc:docMk/>
            <pc:sldMk cId="1707501934" sldId="344"/>
            <ac:picMk id="16" creationId="{EF1F8908-F39D-4A3D-8065-4D811B4B7E76}"/>
          </ac:picMkLst>
        </pc:picChg>
      </pc:sldChg>
      <pc:sldChg chg="del">
        <pc:chgData name="Baskerville-Muscutt, Kez (London)" userId="7fd3d2d3-7bc9-4d49-a86c-3349818102bd" providerId="ADAL" clId="{F7666927-9D1C-4C7E-8C17-737928486AE3}" dt="2022-11-29T06:39:14.369" v="66" actId="47"/>
        <pc:sldMkLst>
          <pc:docMk/>
          <pc:sldMk cId="1224868618" sldId="441"/>
        </pc:sldMkLst>
      </pc:sldChg>
      <pc:sldChg chg="del">
        <pc:chgData name="Baskerville-Muscutt, Kez (London)" userId="7fd3d2d3-7bc9-4d49-a86c-3349818102bd" providerId="ADAL" clId="{F7666927-9D1C-4C7E-8C17-737928486AE3}" dt="2022-11-29T06:39:14.369" v="66" actId="47"/>
        <pc:sldMkLst>
          <pc:docMk/>
          <pc:sldMk cId="2205957096" sldId="452"/>
        </pc:sldMkLst>
      </pc:sldChg>
      <pc:sldChg chg="del">
        <pc:chgData name="Baskerville-Muscutt, Kez (London)" userId="7fd3d2d3-7bc9-4d49-a86c-3349818102bd" providerId="ADAL" clId="{F7666927-9D1C-4C7E-8C17-737928486AE3}" dt="2022-11-29T06:39:19.410" v="67" actId="47"/>
        <pc:sldMkLst>
          <pc:docMk/>
          <pc:sldMk cId="1138838331" sldId="471"/>
        </pc:sldMkLst>
      </pc:sldChg>
      <pc:sldChg chg="modSp mod">
        <pc:chgData name="Baskerville-Muscutt, Kez (London)" userId="7fd3d2d3-7bc9-4d49-a86c-3349818102bd" providerId="ADAL" clId="{F7666927-9D1C-4C7E-8C17-737928486AE3}" dt="2022-11-28T14:50:18.361" v="21" actId="14100"/>
        <pc:sldMkLst>
          <pc:docMk/>
          <pc:sldMk cId="4105462991" sldId="493"/>
        </pc:sldMkLst>
        <pc:spChg chg="mod">
          <ac:chgData name="Baskerville-Muscutt, Kez (London)" userId="7fd3d2d3-7bc9-4d49-a86c-3349818102bd" providerId="ADAL" clId="{F7666927-9D1C-4C7E-8C17-737928486AE3}" dt="2022-11-28T14:50:18.361" v="21" actId="14100"/>
          <ac:spMkLst>
            <pc:docMk/>
            <pc:sldMk cId="4105462991" sldId="493"/>
            <ac:spMk id="4" creationId="{2C104A84-5ED9-4E9E-ACD3-B18B92FD3B46}"/>
          </ac:spMkLst>
        </pc:spChg>
      </pc:sldChg>
      <pc:sldChg chg="del">
        <pc:chgData name="Baskerville-Muscutt, Kez (London)" userId="7fd3d2d3-7bc9-4d49-a86c-3349818102bd" providerId="ADAL" clId="{F7666927-9D1C-4C7E-8C17-737928486AE3}" dt="2022-11-29T06:39:14.369" v="66" actId="47"/>
        <pc:sldMkLst>
          <pc:docMk/>
          <pc:sldMk cId="687928675" sldId="494"/>
        </pc:sldMkLst>
      </pc:sldChg>
      <pc:sldChg chg="modSp del mod">
        <pc:chgData name="Baskerville-Muscutt, Kez (London)" userId="7fd3d2d3-7bc9-4d49-a86c-3349818102bd" providerId="ADAL" clId="{F7666927-9D1C-4C7E-8C17-737928486AE3}" dt="2022-11-29T06:39:14.369" v="66" actId="47"/>
        <pc:sldMkLst>
          <pc:docMk/>
          <pc:sldMk cId="1370496659" sldId="495"/>
        </pc:sldMkLst>
        <pc:spChg chg="mod">
          <ac:chgData name="Baskerville-Muscutt, Kez (London)" userId="7fd3d2d3-7bc9-4d49-a86c-3349818102bd" providerId="ADAL" clId="{F7666927-9D1C-4C7E-8C17-737928486AE3}" dt="2022-11-28T14:00:30.701" v="19" actId="1037"/>
          <ac:spMkLst>
            <pc:docMk/>
            <pc:sldMk cId="1370496659" sldId="495"/>
            <ac:spMk id="10" creationId="{1093E232-4385-43B5-8805-A1B8A9041B08}"/>
          </ac:spMkLst>
        </pc:spChg>
        <pc:graphicFrameChg chg="mod">
          <ac:chgData name="Baskerville-Muscutt, Kez (London)" userId="7fd3d2d3-7bc9-4d49-a86c-3349818102bd" providerId="ADAL" clId="{F7666927-9D1C-4C7E-8C17-737928486AE3}" dt="2022-11-28T14:00:30.701" v="19" actId="1037"/>
          <ac:graphicFrameMkLst>
            <pc:docMk/>
            <pc:sldMk cId="1370496659" sldId="495"/>
            <ac:graphicFrameMk id="19" creationId="{A5B88444-9019-4124-975C-C174AAFD7E48}"/>
          </ac:graphicFrameMkLst>
        </pc:graphicFrameChg>
      </pc:sldChg>
      <pc:sldChg chg="del">
        <pc:chgData name="Baskerville-Muscutt, Kez (London)" userId="7fd3d2d3-7bc9-4d49-a86c-3349818102bd" providerId="ADAL" clId="{F7666927-9D1C-4C7E-8C17-737928486AE3}" dt="2022-11-29T06:39:14.369" v="66" actId="47"/>
        <pc:sldMkLst>
          <pc:docMk/>
          <pc:sldMk cId="361029383" sldId="496"/>
        </pc:sldMkLst>
      </pc:sldChg>
      <pc:sldChg chg="modSp mod">
        <pc:chgData name="Baskerville-Muscutt, Kez (London)" userId="7fd3d2d3-7bc9-4d49-a86c-3349818102bd" providerId="ADAL" clId="{F7666927-9D1C-4C7E-8C17-737928486AE3}" dt="2022-11-28T14:52:52.951" v="65" actId="14100"/>
        <pc:sldMkLst>
          <pc:docMk/>
          <pc:sldMk cId="2558619699" sldId="500"/>
        </pc:sldMkLst>
        <pc:spChg chg="mod">
          <ac:chgData name="Baskerville-Muscutt, Kez (London)" userId="7fd3d2d3-7bc9-4d49-a86c-3349818102bd" providerId="ADAL" clId="{F7666927-9D1C-4C7E-8C17-737928486AE3}" dt="2022-11-28T14:52:52.951" v="65" actId="14100"/>
          <ac:spMkLst>
            <pc:docMk/>
            <pc:sldMk cId="2558619699" sldId="500"/>
            <ac:spMk id="4" creationId="{C5440DA2-1E37-4CF5-9038-8A745E6FC0D4}"/>
          </ac:spMkLst>
        </pc:spChg>
      </pc:sldChg>
      <pc:sldChg chg="del">
        <pc:chgData name="Baskerville-Muscutt, Kez (London)" userId="7fd3d2d3-7bc9-4d49-a86c-3349818102bd" providerId="ADAL" clId="{F7666927-9D1C-4C7E-8C17-737928486AE3}" dt="2022-11-29T06:39:14.369" v="66" actId="47"/>
        <pc:sldMkLst>
          <pc:docMk/>
          <pc:sldMk cId="3083680602" sldId="503"/>
        </pc:sldMkLst>
      </pc:sldChg>
      <pc:sldMasterChg chg="modSldLayout">
        <pc:chgData name="Baskerville-Muscutt, Kez (London)" userId="7fd3d2d3-7bc9-4d49-a86c-3349818102bd" providerId="ADAL" clId="{F7666927-9D1C-4C7E-8C17-737928486AE3}" dt="2022-11-28T14:52:14.004" v="64" actId="1038"/>
        <pc:sldMasterMkLst>
          <pc:docMk/>
          <pc:sldMasterMk cId="0" sldId="2147483660"/>
        </pc:sldMasterMkLst>
        <pc:sldLayoutChg chg="modSp mod">
          <pc:chgData name="Baskerville-Muscutt, Kez (London)" userId="7fd3d2d3-7bc9-4d49-a86c-3349818102bd" providerId="ADAL" clId="{F7666927-9D1C-4C7E-8C17-737928486AE3}" dt="2022-11-28T14:52:14.004" v="64" actId="1038"/>
          <pc:sldLayoutMkLst>
            <pc:docMk/>
            <pc:sldMasterMk cId="0" sldId="2147483660"/>
            <pc:sldLayoutMk cId="0" sldId="2147483696"/>
          </pc:sldLayoutMkLst>
          <pc:picChg chg="mod">
            <ac:chgData name="Baskerville-Muscutt, Kez (London)" userId="7fd3d2d3-7bc9-4d49-a86c-3349818102bd" providerId="ADAL" clId="{F7666927-9D1C-4C7E-8C17-737928486AE3}" dt="2022-11-28T14:50:38.828" v="22" actId="14100"/>
            <ac:picMkLst>
              <pc:docMk/>
              <pc:sldMasterMk cId="0" sldId="2147483660"/>
              <pc:sldLayoutMk cId="0" sldId="2147483696"/>
              <ac:picMk id="5" creationId="{87752BC5-798F-4480-99B2-1DCA26675647}"/>
            </ac:picMkLst>
          </pc:picChg>
          <pc:picChg chg="mod">
            <ac:chgData name="Baskerville-Muscutt, Kez (London)" userId="7fd3d2d3-7bc9-4d49-a86c-3349818102bd" providerId="ADAL" clId="{F7666927-9D1C-4C7E-8C17-737928486AE3}" dt="2022-11-28T14:52:14.004" v="64" actId="1038"/>
            <ac:picMkLst>
              <pc:docMk/>
              <pc:sldMasterMk cId="0" sldId="2147483660"/>
              <pc:sldLayoutMk cId="0" sldId="2147483696"/>
              <ac:picMk id="10" creationId="{07863BAC-FEDF-4861-ACA6-8263053368F6}"/>
            </ac:picMkLst>
          </pc:picChg>
          <pc:picChg chg="mod">
            <ac:chgData name="Baskerville-Muscutt, Kez (London)" userId="7fd3d2d3-7bc9-4d49-a86c-3349818102bd" providerId="ADAL" clId="{F7666927-9D1C-4C7E-8C17-737928486AE3}" dt="2022-11-28T14:50:51.064" v="44" actId="14100"/>
            <ac:picMkLst>
              <pc:docMk/>
              <pc:sldMasterMk cId="0" sldId="2147483660"/>
              <pc:sldLayoutMk cId="0" sldId="2147483696"/>
              <ac:picMk id="14" creationId="{EA7E2FD1-E6C3-432A-98A4-56FB19FCB51A}"/>
            </ac:picMkLst>
          </pc:picChg>
        </pc:sldLayoutChg>
      </pc:sldMasterChg>
      <pc:sldMasterChg chg="modSldLayout">
        <pc:chgData name="Baskerville-Muscutt, Kez (London)" userId="7fd3d2d3-7bc9-4d49-a86c-3349818102bd" providerId="ADAL" clId="{F7666927-9D1C-4C7E-8C17-737928486AE3}" dt="2022-11-28T14:51:57.171" v="52" actId="14100"/>
        <pc:sldMasterMkLst>
          <pc:docMk/>
          <pc:sldMasterMk cId="4201065368" sldId="2147483731"/>
        </pc:sldMasterMkLst>
        <pc:sldLayoutChg chg="modSp mod">
          <pc:chgData name="Baskerville-Muscutt, Kez (London)" userId="7fd3d2d3-7bc9-4d49-a86c-3349818102bd" providerId="ADAL" clId="{F7666927-9D1C-4C7E-8C17-737928486AE3}" dt="2022-11-28T14:51:57.171" v="52" actId="14100"/>
          <pc:sldLayoutMkLst>
            <pc:docMk/>
            <pc:sldMasterMk cId="4201065368" sldId="2147483731"/>
            <pc:sldLayoutMk cId="3998211525" sldId="2147483732"/>
          </pc:sldLayoutMkLst>
          <pc:spChg chg="mod">
            <ac:chgData name="Baskerville-Muscutt, Kez (London)" userId="7fd3d2d3-7bc9-4d49-a86c-3349818102bd" providerId="ADAL" clId="{F7666927-9D1C-4C7E-8C17-737928486AE3}" dt="2022-11-28T14:51:26.361" v="46" actId="14100"/>
            <ac:spMkLst>
              <pc:docMk/>
              <pc:sldMasterMk cId="4201065368" sldId="2147483731"/>
              <pc:sldLayoutMk cId="3998211525" sldId="2147483732"/>
              <ac:spMk id="9" creationId="{00000000-0000-0000-0000-000000000000}"/>
            </ac:spMkLst>
          </pc:spChg>
          <pc:picChg chg="mod">
            <ac:chgData name="Baskerville-Muscutt, Kez (London)" userId="7fd3d2d3-7bc9-4d49-a86c-3349818102bd" providerId="ADAL" clId="{F7666927-9D1C-4C7E-8C17-737928486AE3}" dt="2022-11-28T14:51:57.171" v="52" actId="14100"/>
            <ac:picMkLst>
              <pc:docMk/>
              <pc:sldMasterMk cId="4201065368" sldId="2147483731"/>
              <pc:sldLayoutMk cId="3998211525" sldId="2147483732"/>
              <ac:picMk id="4" creationId="{BF9F8AD5-3271-4505-A0B8-753D36D874B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F31DF-3D66-4B48-8F6A-8FE0ABE82FD2}"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GB"/>
        </a:p>
      </dgm:t>
    </dgm:pt>
    <dgm:pt modelId="{A4FBF286-C285-4203-9A4B-2F431AB6760E}">
      <dgm:prSet custT="1"/>
      <dgm:spPr/>
      <dgm:t>
        <a:bodyPr/>
        <a:lstStyle/>
        <a:p>
          <a:pPr rtl="0"/>
          <a:r>
            <a:rPr lang="en-US" sz="1800" b="1" dirty="0"/>
            <a:t>Saves lives and reduces damage to livelihoods</a:t>
          </a:r>
          <a:endParaRPr lang="en-GB" sz="1800" dirty="0"/>
        </a:p>
      </dgm:t>
    </dgm:pt>
    <dgm:pt modelId="{EA74FC90-A158-4101-8568-8958F2185A7E}" type="parTrans" cxnId="{8765CF42-26E5-4C96-8052-40378DBB8689}">
      <dgm:prSet/>
      <dgm:spPr/>
      <dgm:t>
        <a:bodyPr/>
        <a:lstStyle/>
        <a:p>
          <a:endParaRPr lang="en-GB" sz="1600"/>
        </a:p>
      </dgm:t>
    </dgm:pt>
    <dgm:pt modelId="{D74D5C78-1B05-4D47-BD5C-409834C71395}" type="sibTrans" cxnId="{8765CF42-26E5-4C96-8052-40378DBB8689}">
      <dgm:prSet/>
      <dgm:spPr/>
      <dgm:t>
        <a:bodyPr/>
        <a:lstStyle/>
        <a:p>
          <a:endParaRPr lang="en-GB" sz="1600"/>
        </a:p>
      </dgm:t>
    </dgm:pt>
    <dgm:pt modelId="{0CF05BE8-A54D-440F-926C-2EF6D4690697}">
      <dgm:prSet custT="1"/>
      <dgm:spPr/>
      <dgm:t>
        <a:bodyPr/>
        <a:lstStyle/>
        <a:p>
          <a:pPr rtl="0"/>
          <a:r>
            <a:rPr lang="en-GB" sz="1600" dirty="0"/>
            <a:t>Immediately after an event it is important to protect, feed and rehouse those affected, to restore access to essential services, and to get the local economy and livelihoods moving again as soon as is practically possible</a:t>
          </a:r>
        </a:p>
      </dgm:t>
    </dgm:pt>
    <dgm:pt modelId="{C70DBADD-AEA5-42AC-ABB7-897BCA15B629}" type="parTrans" cxnId="{8A30B42D-0878-46D2-95D9-2DC718FFC7DA}">
      <dgm:prSet/>
      <dgm:spPr/>
      <dgm:t>
        <a:bodyPr/>
        <a:lstStyle/>
        <a:p>
          <a:endParaRPr lang="en-GB" sz="1600"/>
        </a:p>
      </dgm:t>
    </dgm:pt>
    <dgm:pt modelId="{77D53913-95B5-4DBE-9D7C-7EE2BE53E411}" type="sibTrans" cxnId="{8A30B42D-0878-46D2-95D9-2DC718FFC7DA}">
      <dgm:prSet/>
      <dgm:spPr/>
      <dgm:t>
        <a:bodyPr/>
        <a:lstStyle/>
        <a:p>
          <a:endParaRPr lang="en-GB" sz="1600"/>
        </a:p>
      </dgm:t>
    </dgm:pt>
    <dgm:pt modelId="{14214597-200F-4A9F-B9B6-6B1EE0B4500A}">
      <dgm:prSet custT="1"/>
      <dgm:spPr/>
      <dgm:t>
        <a:bodyPr/>
        <a:lstStyle/>
        <a:p>
          <a:pPr rtl="0"/>
          <a:r>
            <a:rPr lang="en-US" sz="1800" b="1" dirty="0"/>
            <a:t>Cost-effective</a:t>
          </a:r>
          <a:endParaRPr lang="en-GB" sz="1800" dirty="0"/>
        </a:p>
      </dgm:t>
    </dgm:pt>
    <dgm:pt modelId="{665460B3-8217-489D-A9E6-760FDCB093E5}" type="parTrans" cxnId="{0628A6C0-693D-4EAE-8750-7EFF87BBBE25}">
      <dgm:prSet/>
      <dgm:spPr/>
      <dgm:t>
        <a:bodyPr/>
        <a:lstStyle/>
        <a:p>
          <a:endParaRPr lang="en-GB" sz="1600"/>
        </a:p>
      </dgm:t>
    </dgm:pt>
    <dgm:pt modelId="{FEE81CED-98D2-4FAE-9410-CC025D13C0F7}" type="sibTrans" cxnId="{0628A6C0-693D-4EAE-8750-7EFF87BBBE25}">
      <dgm:prSet/>
      <dgm:spPr/>
      <dgm:t>
        <a:bodyPr/>
        <a:lstStyle/>
        <a:p>
          <a:endParaRPr lang="en-GB" sz="1600"/>
        </a:p>
      </dgm:t>
    </dgm:pt>
    <dgm:pt modelId="{818E74C6-A6F5-44FD-84C2-F35480F5DEE1}">
      <dgm:prSet custT="1"/>
      <dgm:spPr/>
      <dgm:t>
        <a:bodyPr/>
        <a:lstStyle/>
        <a:p>
          <a:pPr rtl="0"/>
          <a:r>
            <a:rPr lang="en-US" sz="1600" baseline="0" dirty="0"/>
            <a:t>An Oxford University study for African Risk Capacity showed that $1 received immediately after a drought occurs is worth up to $5 of aid received later (consistent with normal emergency response)</a:t>
          </a:r>
          <a:endParaRPr lang="en-GB" sz="1600" dirty="0"/>
        </a:p>
      </dgm:t>
    </dgm:pt>
    <dgm:pt modelId="{2C0BE527-A87B-4FEE-AFC1-79B42341D75A}" type="parTrans" cxnId="{0BA616FA-381C-4755-A29A-296B2C0A4B06}">
      <dgm:prSet/>
      <dgm:spPr/>
      <dgm:t>
        <a:bodyPr/>
        <a:lstStyle/>
        <a:p>
          <a:endParaRPr lang="en-GB" sz="1600"/>
        </a:p>
      </dgm:t>
    </dgm:pt>
    <dgm:pt modelId="{59520261-AE4F-42CA-A307-432AFA728BAD}" type="sibTrans" cxnId="{0BA616FA-381C-4755-A29A-296B2C0A4B06}">
      <dgm:prSet/>
      <dgm:spPr/>
      <dgm:t>
        <a:bodyPr/>
        <a:lstStyle/>
        <a:p>
          <a:endParaRPr lang="en-GB" sz="1600"/>
        </a:p>
      </dgm:t>
    </dgm:pt>
    <dgm:pt modelId="{EED9115C-7ED7-467C-9334-29F694A48953}">
      <dgm:prSet custT="1"/>
      <dgm:spPr/>
      <dgm:t>
        <a:bodyPr/>
        <a:lstStyle/>
        <a:p>
          <a:pPr rtl="0"/>
          <a:r>
            <a:rPr lang="en-GB" sz="1800" b="1" dirty="0"/>
            <a:t>Balance overall programme value</a:t>
          </a:r>
          <a:endParaRPr lang="en-GB" sz="1800" dirty="0"/>
        </a:p>
      </dgm:t>
    </dgm:pt>
    <dgm:pt modelId="{43C7BC2C-54D6-45BB-8235-E61FC8EBC0DE}" type="parTrans" cxnId="{07C0DF7C-24E0-494A-893B-7EDE08841C56}">
      <dgm:prSet/>
      <dgm:spPr/>
      <dgm:t>
        <a:bodyPr/>
        <a:lstStyle/>
        <a:p>
          <a:endParaRPr lang="en-GB" sz="1600"/>
        </a:p>
      </dgm:t>
    </dgm:pt>
    <dgm:pt modelId="{D4AFEBEE-C7DA-4B8D-90F6-AD768CE8FF91}" type="sibTrans" cxnId="{07C0DF7C-24E0-494A-893B-7EDE08841C56}">
      <dgm:prSet/>
      <dgm:spPr/>
      <dgm:t>
        <a:bodyPr/>
        <a:lstStyle/>
        <a:p>
          <a:endParaRPr lang="en-GB" sz="1600"/>
        </a:p>
      </dgm:t>
    </dgm:pt>
    <dgm:pt modelId="{C7F90DAF-A0FF-44F2-A98F-B77285E68965}">
      <dgm:prSet custT="1"/>
      <dgm:spPr/>
      <dgm:t>
        <a:bodyPr/>
        <a:lstStyle/>
        <a:p>
          <a:pPr rtl="0"/>
          <a:r>
            <a:rPr lang="en-GB" sz="1600" dirty="0"/>
            <a:t>Basis risk has to be seen in this context, balancing it against the benefit of swift insurance pay-outs after a qualifying catastrophe event</a:t>
          </a:r>
        </a:p>
      </dgm:t>
    </dgm:pt>
    <dgm:pt modelId="{AC4B06E7-0009-437B-8C9B-92F220CE43AF}" type="parTrans" cxnId="{32D588A8-4799-4C04-889B-7832C122D6EC}">
      <dgm:prSet/>
      <dgm:spPr/>
      <dgm:t>
        <a:bodyPr/>
        <a:lstStyle/>
        <a:p>
          <a:endParaRPr lang="en-GB" sz="1600"/>
        </a:p>
      </dgm:t>
    </dgm:pt>
    <dgm:pt modelId="{0B6D9E93-5F03-4ADA-ABB9-8C98AC8DF178}" type="sibTrans" cxnId="{32D588A8-4799-4C04-889B-7832C122D6EC}">
      <dgm:prSet/>
      <dgm:spPr/>
      <dgm:t>
        <a:bodyPr/>
        <a:lstStyle/>
        <a:p>
          <a:endParaRPr lang="en-GB" sz="1600"/>
        </a:p>
      </dgm:t>
    </dgm:pt>
    <dgm:pt modelId="{2360EFF9-36EA-4C3F-881A-1A6F8127CC6C}">
      <dgm:prSet custT="1"/>
      <dgm:spPr/>
      <dgm:t>
        <a:bodyPr/>
        <a:lstStyle/>
        <a:p>
          <a:pPr rtl="0"/>
          <a:r>
            <a:rPr lang="en-GB" sz="1600" baseline="0" dirty="0" err="1"/>
            <a:t>Parametrics</a:t>
          </a:r>
          <a:r>
            <a:rPr lang="en-GB" sz="1600" baseline="0" dirty="0"/>
            <a:t> are not perfect, but they are fast, reliable and lower operational cost</a:t>
          </a:r>
          <a:endParaRPr lang="en-GB" sz="1600" dirty="0"/>
        </a:p>
      </dgm:t>
    </dgm:pt>
    <dgm:pt modelId="{2BC0661F-5276-4453-83C5-69B51503E2AB}" type="parTrans" cxnId="{BF04FEC0-14E9-4F9A-8790-D1AE7174DE6D}">
      <dgm:prSet/>
      <dgm:spPr/>
      <dgm:t>
        <a:bodyPr/>
        <a:lstStyle/>
        <a:p>
          <a:endParaRPr lang="en-GB" sz="1600"/>
        </a:p>
      </dgm:t>
    </dgm:pt>
    <dgm:pt modelId="{0367576D-549F-4549-BDED-DD3CE226B7BB}" type="sibTrans" cxnId="{BF04FEC0-14E9-4F9A-8790-D1AE7174DE6D}">
      <dgm:prSet/>
      <dgm:spPr/>
      <dgm:t>
        <a:bodyPr/>
        <a:lstStyle/>
        <a:p>
          <a:endParaRPr lang="en-GB" sz="1600"/>
        </a:p>
      </dgm:t>
    </dgm:pt>
    <dgm:pt modelId="{CBFFB193-67A0-854D-BA7B-640B874E77DA}">
      <dgm:prSet custT="1"/>
      <dgm:spPr/>
      <dgm:t>
        <a:bodyPr/>
        <a:lstStyle/>
        <a:p>
          <a:pPr rtl="0"/>
          <a:r>
            <a:rPr lang="en-US" sz="1600" baseline="0" dirty="0"/>
            <a:t>Clearly the scale is different for other perils, but the enhanced value of fast payment holds for all losses from all hazards</a:t>
          </a:r>
        </a:p>
      </dgm:t>
    </dgm:pt>
    <dgm:pt modelId="{86E05C80-C51D-BA44-92F1-0A89C4909C39}" type="parTrans" cxnId="{A99928D3-7BB6-1A4F-9AFA-0D720DB0B21D}">
      <dgm:prSet/>
      <dgm:spPr/>
      <dgm:t>
        <a:bodyPr/>
        <a:lstStyle/>
        <a:p>
          <a:endParaRPr lang="en-US" sz="1600"/>
        </a:p>
      </dgm:t>
    </dgm:pt>
    <dgm:pt modelId="{C6896428-FEA8-8644-91E0-9968E22E0D73}" type="sibTrans" cxnId="{A99928D3-7BB6-1A4F-9AFA-0D720DB0B21D}">
      <dgm:prSet/>
      <dgm:spPr/>
      <dgm:t>
        <a:bodyPr/>
        <a:lstStyle/>
        <a:p>
          <a:endParaRPr lang="en-US" sz="1600"/>
        </a:p>
      </dgm:t>
    </dgm:pt>
    <dgm:pt modelId="{297D514F-4045-42F2-BC4E-2FB5DD864DB9}">
      <dgm:prSet custT="1"/>
      <dgm:spPr/>
      <dgm:t>
        <a:bodyPr/>
        <a:lstStyle/>
        <a:p>
          <a:pPr rtl="0"/>
          <a:r>
            <a:rPr lang="en-GB" sz="1600" dirty="0"/>
            <a:t>And basis risk works both ways: as likely to get overpayment than underpayment</a:t>
          </a:r>
        </a:p>
      </dgm:t>
    </dgm:pt>
    <dgm:pt modelId="{226A7BB2-640F-4B2F-8426-B2845B6CEBD5}" type="parTrans" cxnId="{F4C7BCC9-3FAF-4D89-AECD-1BF83A5B6A7F}">
      <dgm:prSet/>
      <dgm:spPr/>
      <dgm:t>
        <a:bodyPr/>
        <a:lstStyle/>
        <a:p>
          <a:endParaRPr lang="en-GB" sz="1600"/>
        </a:p>
      </dgm:t>
    </dgm:pt>
    <dgm:pt modelId="{F4B185D7-A34F-49E3-9882-2DBD647E2A26}" type="sibTrans" cxnId="{F4C7BCC9-3FAF-4D89-AECD-1BF83A5B6A7F}">
      <dgm:prSet/>
      <dgm:spPr/>
      <dgm:t>
        <a:bodyPr/>
        <a:lstStyle/>
        <a:p>
          <a:endParaRPr lang="en-GB" sz="1600"/>
        </a:p>
      </dgm:t>
    </dgm:pt>
    <dgm:pt modelId="{F3044E7A-4148-4E08-A3D1-DE17C7C18216}" type="pres">
      <dgm:prSet presAssocID="{0EDF31DF-3D66-4B48-8F6A-8FE0ABE82FD2}" presName="Name0" presStyleCnt="0">
        <dgm:presLayoutVars>
          <dgm:dir/>
          <dgm:animLvl val="lvl"/>
          <dgm:resizeHandles val="exact"/>
        </dgm:presLayoutVars>
      </dgm:prSet>
      <dgm:spPr/>
    </dgm:pt>
    <dgm:pt modelId="{EC0A3E0E-A787-41FC-9783-AEE5E7988984}" type="pres">
      <dgm:prSet presAssocID="{A4FBF286-C285-4203-9A4B-2F431AB6760E}" presName="composite" presStyleCnt="0"/>
      <dgm:spPr/>
    </dgm:pt>
    <dgm:pt modelId="{1566C2FA-F4CC-43DF-8B61-1CA19BD622F1}" type="pres">
      <dgm:prSet presAssocID="{A4FBF286-C285-4203-9A4B-2F431AB6760E}" presName="parTx" presStyleLbl="alignNode1" presStyleIdx="0" presStyleCnt="3">
        <dgm:presLayoutVars>
          <dgm:chMax val="0"/>
          <dgm:chPref val="0"/>
          <dgm:bulletEnabled val="1"/>
        </dgm:presLayoutVars>
      </dgm:prSet>
      <dgm:spPr/>
    </dgm:pt>
    <dgm:pt modelId="{F84D7681-4D68-4917-B492-3AC8DA9423ED}" type="pres">
      <dgm:prSet presAssocID="{A4FBF286-C285-4203-9A4B-2F431AB6760E}" presName="desTx" presStyleLbl="alignAccFollowNode1" presStyleIdx="0" presStyleCnt="3">
        <dgm:presLayoutVars>
          <dgm:bulletEnabled val="1"/>
        </dgm:presLayoutVars>
      </dgm:prSet>
      <dgm:spPr/>
    </dgm:pt>
    <dgm:pt modelId="{9D154C86-BFB1-4A3D-8ED7-3DFDD71FF747}" type="pres">
      <dgm:prSet presAssocID="{D74D5C78-1B05-4D47-BD5C-409834C71395}" presName="space" presStyleCnt="0"/>
      <dgm:spPr/>
    </dgm:pt>
    <dgm:pt modelId="{E6D98929-12F3-42E5-9898-93E89D4B449D}" type="pres">
      <dgm:prSet presAssocID="{14214597-200F-4A9F-B9B6-6B1EE0B4500A}" presName="composite" presStyleCnt="0"/>
      <dgm:spPr/>
    </dgm:pt>
    <dgm:pt modelId="{FAD35528-0540-4E39-B270-E1001EF00A36}" type="pres">
      <dgm:prSet presAssocID="{14214597-200F-4A9F-B9B6-6B1EE0B4500A}" presName="parTx" presStyleLbl="alignNode1" presStyleIdx="1" presStyleCnt="3">
        <dgm:presLayoutVars>
          <dgm:chMax val="0"/>
          <dgm:chPref val="0"/>
          <dgm:bulletEnabled val="1"/>
        </dgm:presLayoutVars>
      </dgm:prSet>
      <dgm:spPr/>
    </dgm:pt>
    <dgm:pt modelId="{4947DE4A-86CA-4427-A76A-58C0FF516AB8}" type="pres">
      <dgm:prSet presAssocID="{14214597-200F-4A9F-B9B6-6B1EE0B4500A}" presName="desTx" presStyleLbl="alignAccFollowNode1" presStyleIdx="1" presStyleCnt="3">
        <dgm:presLayoutVars>
          <dgm:bulletEnabled val="1"/>
        </dgm:presLayoutVars>
      </dgm:prSet>
      <dgm:spPr/>
    </dgm:pt>
    <dgm:pt modelId="{2DE82046-F421-42CD-8316-C7AD76CB870D}" type="pres">
      <dgm:prSet presAssocID="{FEE81CED-98D2-4FAE-9410-CC025D13C0F7}" presName="space" presStyleCnt="0"/>
      <dgm:spPr/>
    </dgm:pt>
    <dgm:pt modelId="{30310405-8C55-4929-8D8E-40C7096C6CD8}" type="pres">
      <dgm:prSet presAssocID="{EED9115C-7ED7-467C-9334-29F694A48953}" presName="composite" presStyleCnt="0"/>
      <dgm:spPr/>
    </dgm:pt>
    <dgm:pt modelId="{5F093B01-53B8-49FA-A099-FC1EB14317EF}" type="pres">
      <dgm:prSet presAssocID="{EED9115C-7ED7-467C-9334-29F694A48953}" presName="parTx" presStyleLbl="alignNode1" presStyleIdx="2" presStyleCnt="3">
        <dgm:presLayoutVars>
          <dgm:chMax val="0"/>
          <dgm:chPref val="0"/>
          <dgm:bulletEnabled val="1"/>
        </dgm:presLayoutVars>
      </dgm:prSet>
      <dgm:spPr/>
    </dgm:pt>
    <dgm:pt modelId="{F005C349-BC5E-4F5A-A4B2-F3589114E7BB}" type="pres">
      <dgm:prSet presAssocID="{EED9115C-7ED7-467C-9334-29F694A48953}" presName="desTx" presStyleLbl="alignAccFollowNode1" presStyleIdx="2" presStyleCnt="3">
        <dgm:presLayoutVars>
          <dgm:bulletEnabled val="1"/>
        </dgm:presLayoutVars>
      </dgm:prSet>
      <dgm:spPr/>
    </dgm:pt>
  </dgm:ptLst>
  <dgm:cxnLst>
    <dgm:cxn modelId="{1944FF0B-0D9A-471E-82A4-F19651B0D84A}" type="presOf" srcId="{297D514F-4045-42F2-BC4E-2FB5DD864DB9}" destId="{F005C349-BC5E-4F5A-A4B2-F3589114E7BB}" srcOrd="0" destOrd="2" presId="urn:microsoft.com/office/officeart/2005/8/layout/hList1"/>
    <dgm:cxn modelId="{8A30B42D-0878-46D2-95D9-2DC718FFC7DA}" srcId="{A4FBF286-C285-4203-9A4B-2F431AB6760E}" destId="{0CF05BE8-A54D-440F-926C-2EF6D4690697}" srcOrd="0" destOrd="0" parTransId="{C70DBADD-AEA5-42AC-ABB7-897BCA15B629}" sibTransId="{77D53913-95B5-4DBE-9D7C-7EE2BE53E411}"/>
    <dgm:cxn modelId="{1C1F6560-F960-4D4F-985D-D226FDE5D5BE}" type="presOf" srcId="{2360EFF9-36EA-4C3F-881A-1A6F8127CC6C}" destId="{F005C349-BC5E-4F5A-A4B2-F3589114E7BB}" srcOrd="0" destOrd="1" presId="urn:microsoft.com/office/officeart/2005/8/layout/hList1"/>
    <dgm:cxn modelId="{8765CF42-26E5-4C96-8052-40378DBB8689}" srcId="{0EDF31DF-3D66-4B48-8F6A-8FE0ABE82FD2}" destId="{A4FBF286-C285-4203-9A4B-2F431AB6760E}" srcOrd="0" destOrd="0" parTransId="{EA74FC90-A158-4101-8568-8958F2185A7E}" sibTransId="{D74D5C78-1B05-4D47-BD5C-409834C71395}"/>
    <dgm:cxn modelId="{266F2744-3B44-4CDD-8480-C5457FE9D49A}" type="presOf" srcId="{14214597-200F-4A9F-B9B6-6B1EE0B4500A}" destId="{FAD35528-0540-4E39-B270-E1001EF00A36}" srcOrd="0" destOrd="0" presId="urn:microsoft.com/office/officeart/2005/8/layout/hList1"/>
    <dgm:cxn modelId="{82F3D649-3FD3-483A-A09B-5964247B2CB5}" type="presOf" srcId="{818E74C6-A6F5-44FD-84C2-F35480F5DEE1}" destId="{4947DE4A-86CA-4427-A76A-58C0FF516AB8}" srcOrd="0" destOrd="0" presId="urn:microsoft.com/office/officeart/2005/8/layout/hList1"/>
    <dgm:cxn modelId="{1C62864A-4004-4B64-80C2-BCF0747BD40E}" type="presOf" srcId="{0CF05BE8-A54D-440F-926C-2EF6D4690697}" destId="{F84D7681-4D68-4917-B492-3AC8DA9423ED}" srcOrd="0" destOrd="0" presId="urn:microsoft.com/office/officeart/2005/8/layout/hList1"/>
    <dgm:cxn modelId="{8A3A9173-88F3-4278-908B-8868CD71A1AB}" type="presOf" srcId="{EED9115C-7ED7-467C-9334-29F694A48953}" destId="{5F093B01-53B8-49FA-A099-FC1EB14317EF}" srcOrd="0" destOrd="0" presId="urn:microsoft.com/office/officeart/2005/8/layout/hList1"/>
    <dgm:cxn modelId="{07C0DF7C-24E0-494A-893B-7EDE08841C56}" srcId="{0EDF31DF-3D66-4B48-8F6A-8FE0ABE82FD2}" destId="{EED9115C-7ED7-467C-9334-29F694A48953}" srcOrd="2" destOrd="0" parTransId="{43C7BC2C-54D6-45BB-8235-E61FC8EBC0DE}" sibTransId="{D4AFEBEE-C7DA-4B8D-90F6-AD768CE8FF91}"/>
    <dgm:cxn modelId="{57B45AA7-E3DF-4399-A298-923B1BF89A8A}" type="presOf" srcId="{A4FBF286-C285-4203-9A4B-2F431AB6760E}" destId="{1566C2FA-F4CC-43DF-8B61-1CA19BD622F1}" srcOrd="0" destOrd="0" presId="urn:microsoft.com/office/officeart/2005/8/layout/hList1"/>
    <dgm:cxn modelId="{32D588A8-4799-4C04-889B-7832C122D6EC}" srcId="{EED9115C-7ED7-467C-9334-29F694A48953}" destId="{C7F90DAF-A0FF-44F2-A98F-B77285E68965}" srcOrd="0" destOrd="0" parTransId="{AC4B06E7-0009-437B-8C9B-92F220CE43AF}" sibTransId="{0B6D9E93-5F03-4ADA-ABB9-8C98AC8DF178}"/>
    <dgm:cxn modelId="{6DBD92AA-C4F4-48A0-920F-C04C7C62DA1F}" type="presOf" srcId="{CBFFB193-67A0-854D-BA7B-640B874E77DA}" destId="{4947DE4A-86CA-4427-A76A-58C0FF516AB8}" srcOrd="0" destOrd="1" presId="urn:microsoft.com/office/officeart/2005/8/layout/hList1"/>
    <dgm:cxn modelId="{0628A6C0-693D-4EAE-8750-7EFF87BBBE25}" srcId="{0EDF31DF-3D66-4B48-8F6A-8FE0ABE82FD2}" destId="{14214597-200F-4A9F-B9B6-6B1EE0B4500A}" srcOrd="1" destOrd="0" parTransId="{665460B3-8217-489D-A9E6-760FDCB093E5}" sibTransId="{FEE81CED-98D2-4FAE-9410-CC025D13C0F7}"/>
    <dgm:cxn modelId="{BF04FEC0-14E9-4F9A-8790-D1AE7174DE6D}" srcId="{EED9115C-7ED7-467C-9334-29F694A48953}" destId="{2360EFF9-36EA-4C3F-881A-1A6F8127CC6C}" srcOrd="1" destOrd="0" parTransId="{2BC0661F-5276-4453-83C5-69B51503E2AB}" sibTransId="{0367576D-549F-4549-BDED-DD3CE226B7BB}"/>
    <dgm:cxn modelId="{F4C7BCC9-3FAF-4D89-AECD-1BF83A5B6A7F}" srcId="{EED9115C-7ED7-467C-9334-29F694A48953}" destId="{297D514F-4045-42F2-BC4E-2FB5DD864DB9}" srcOrd="2" destOrd="0" parTransId="{226A7BB2-640F-4B2F-8426-B2845B6CEBD5}" sibTransId="{F4B185D7-A34F-49E3-9882-2DBD647E2A26}"/>
    <dgm:cxn modelId="{A99928D3-7BB6-1A4F-9AFA-0D720DB0B21D}" srcId="{14214597-200F-4A9F-B9B6-6B1EE0B4500A}" destId="{CBFFB193-67A0-854D-BA7B-640B874E77DA}" srcOrd="1" destOrd="0" parTransId="{86E05C80-C51D-BA44-92F1-0A89C4909C39}" sibTransId="{C6896428-FEA8-8644-91E0-9968E22E0D73}"/>
    <dgm:cxn modelId="{202BA2E8-7504-473D-8666-CFC657301D94}" type="presOf" srcId="{0EDF31DF-3D66-4B48-8F6A-8FE0ABE82FD2}" destId="{F3044E7A-4148-4E08-A3D1-DE17C7C18216}" srcOrd="0" destOrd="0" presId="urn:microsoft.com/office/officeart/2005/8/layout/hList1"/>
    <dgm:cxn modelId="{15F64DEF-28FD-4B93-81C2-CE5F972007C5}" type="presOf" srcId="{C7F90DAF-A0FF-44F2-A98F-B77285E68965}" destId="{F005C349-BC5E-4F5A-A4B2-F3589114E7BB}" srcOrd="0" destOrd="0" presId="urn:microsoft.com/office/officeart/2005/8/layout/hList1"/>
    <dgm:cxn modelId="{0BA616FA-381C-4755-A29A-296B2C0A4B06}" srcId="{14214597-200F-4A9F-B9B6-6B1EE0B4500A}" destId="{818E74C6-A6F5-44FD-84C2-F35480F5DEE1}" srcOrd="0" destOrd="0" parTransId="{2C0BE527-A87B-4FEE-AFC1-79B42341D75A}" sibTransId="{59520261-AE4F-42CA-A307-432AFA728BAD}"/>
    <dgm:cxn modelId="{14D0E67C-100C-481E-A300-18F466D6ED3D}" type="presParOf" srcId="{F3044E7A-4148-4E08-A3D1-DE17C7C18216}" destId="{EC0A3E0E-A787-41FC-9783-AEE5E7988984}" srcOrd="0" destOrd="0" presId="urn:microsoft.com/office/officeart/2005/8/layout/hList1"/>
    <dgm:cxn modelId="{79FFD61B-587D-4031-9ACE-EB8E94E630A1}" type="presParOf" srcId="{EC0A3E0E-A787-41FC-9783-AEE5E7988984}" destId="{1566C2FA-F4CC-43DF-8B61-1CA19BD622F1}" srcOrd="0" destOrd="0" presId="urn:microsoft.com/office/officeart/2005/8/layout/hList1"/>
    <dgm:cxn modelId="{9137910F-88ED-4387-8AE1-56FE98950516}" type="presParOf" srcId="{EC0A3E0E-A787-41FC-9783-AEE5E7988984}" destId="{F84D7681-4D68-4917-B492-3AC8DA9423ED}" srcOrd="1" destOrd="0" presId="urn:microsoft.com/office/officeart/2005/8/layout/hList1"/>
    <dgm:cxn modelId="{B9246A72-B7BC-4009-9170-0C8C259A445E}" type="presParOf" srcId="{F3044E7A-4148-4E08-A3D1-DE17C7C18216}" destId="{9D154C86-BFB1-4A3D-8ED7-3DFDD71FF747}" srcOrd="1" destOrd="0" presId="urn:microsoft.com/office/officeart/2005/8/layout/hList1"/>
    <dgm:cxn modelId="{14319762-23D9-4974-B420-AD3F93A37F42}" type="presParOf" srcId="{F3044E7A-4148-4E08-A3D1-DE17C7C18216}" destId="{E6D98929-12F3-42E5-9898-93E89D4B449D}" srcOrd="2" destOrd="0" presId="urn:microsoft.com/office/officeart/2005/8/layout/hList1"/>
    <dgm:cxn modelId="{26065495-0F21-4091-9C07-085831C14544}" type="presParOf" srcId="{E6D98929-12F3-42E5-9898-93E89D4B449D}" destId="{FAD35528-0540-4E39-B270-E1001EF00A36}" srcOrd="0" destOrd="0" presId="urn:microsoft.com/office/officeart/2005/8/layout/hList1"/>
    <dgm:cxn modelId="{7A59468C-C8B5-4E44-8848-25E6C11A85D2}" type="presParOf" srcId="{E6D98929-12F3-42E5-9898-93E89D4B449D}" destId="{4947DE4A-86CA-4427-A76A-58C0FF516AB8}" srcOrd="1" destOrd="0" presId="urn:microsoft.com/office/officeart/2005/8/layout/hList1"/>
    <dgm:cxn modelId="{C9F55C05-6757-4B09-A9CF-58321DD94B86}" type="presParOf" srcId="{F3044E7A-4148-4E08-A3D1-DE17C7C18216}" destId="{2DE82046-F421-42CD-8316-C7AD76CB870D}" srcOrd="3" destOrd="0" presId="urn:microsoft.com/office/officeart/2005/8/layout/hList1"/>
    <dgm:cxn modelId="{68181A34-6F78-4AE0-BA9C-74342D6EC43D}" type="presParOf" srcId="{F3044E7A-4148-4E08-A3D1-DE17C7C18216}" destId="{30310405-8C55-4929-8D8E-40C7096C6CD8}" srcOrd="4" destOrd="0" presId="urn:microsoft.com/office/officeart/2005/8/layout/hList1"/>
    <dgm:cxn modelId="{6D793BEB-E934-4045-9C6C-C756E586F7BE}" type="presParOf" srcId="{30310405-8C55-4929-8D8E-40C7096C6CD8}" destId="{5F093B01-53B8-49FA-A099-FC1EB14317EF}" srcOrd="0" destOrd="0" presId="urn:microsoft.com/office/officeart/2005/8/layout/hList1"/>
    <dgm:cxn modelId="{D61517AA-D08C-446C-8504-89EF32D718CA}" type="presParOf" srcId="{30310405-8C55-4929-8D8E-40C7096C6CD8}" destId="{F005C349-BC5E-4F5A-A4B2-F3589114E7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6C2FA-F4CC-43DF-8B61-1CA19BD622F1}">
      <dsp:nvSpPr>
        <dsp:cNvPr id="0" name=""/>
        <dsp:cNvSpPr/>
      </dsp:nvSpPr>
      <dsp:spPr>
        <a:xfrm>
          <a:off x="3213" y="23366"/>
          <a:ext cx="3132700" cy="892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t>Saves lives and reduces damage to livelihoods</a:t>
          </a:r>
          <a:endParaRPr lang="en-GB" sz="1800" kern="1200" dirty="0"/>
        </a:p>
      </dsp:txBody>
      <dsp:txXfrm>
        <a:off x="3213" y="23366"/>
        <a:ext cx="3132700" cy="892800"/>
      </dsp:txXfrm>
    </dsp:sp>
    <dsp:sp modelId="{F84D7681-4D68-4917-B492-3AC8DA9423ED}">
      <dsp:nvSpPr>
        <dsp:cNvPr id="0" name=""/>
        <dsp:cNvSpPr/>
      </dsp:nvSpPr>
      <dsp:spPr>
        <a:xfrm>
          <a:off x="3213" y="916166"/>
          <a:ext cx="3132700" cy="281212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GB" sz="1600" kern="1200" dirty="0"/>
            <a:t>Immediately after an event it is important to protect, feed and rehouse those affected, to restore access to essential services, and to get the local economy and livelihoods moving again as soon as is practically possible</a:t>
          </a:r>
        </a:p>
      </dsp:txBody>
      <dsp:txXfrm>
        <a:off x="3213" y="916166"/>
        <a:ext cx="3132700" cy="2812123"/>
      </dsp:txXfrm>
    </dsp:sp>
    <dsp:sp modelId="{FAD35528-0540-4E39-B270-E1001EF00A36}">
      <dsp:nvSpPr>
        <dsp:cNvPr id="0" name=""/>
        <dsp:cNvSpPr/>
      </dsp:nvSpPr>
      <dsp:spPr>
        <a:xfrm>
          <a:off x="3574491" y="23366"/>
          <a:ext cx="3132700" cy="892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t>Cost-effective</a:t>
          </a:r>
          <a:endParaRPr lang="en-GB" sz="1800" kern="1200" dirty="0"/>
        </a:p>
      </dsp:txBody>
      <dsp:txXfrm>
        <a:off x="3574491" y="23366"/>
        <a:ext cx="3132700" cy="892800"/>
      </dsp:txXfrm>
    </dsp:sp>
    <dsp:sp modelId="{4947DE4A-86CA-4427-A76A-58C0FF516AB8}">
      <dsp:nvSpPr>
        <dsp:cNvPr id="0" name=""/>
        <dsp:cNvSpPr/>
      </dsp:nvSpPr>
      <dsp:spPr>
        <a:xfrm>
          <a:off x="3574491" y="916166"/>
          <a:ext cx="3132700" cy="281212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baseline="0" dirty="0"/>
            <a:t>An Oxford University study for African Risk Capacity showed that $1 received immediately after a drought occurs is worth up to $5 of aid received later (consistent with normal emergency response)</a:t>
          </a:r>
          <a:endParaRPr lang="en-GB" sz="1600" kern="1200" dirty="0"/>
        </a:p>
        <a:p>
          <a:pPr marL="171450" lvl="1" indent="-171450" algn="l" defTabSz="711200" rtl="0">
            <a:lnSpc>
              <a:spcPct val="90000"/>
            </a:lnSpc>
            <a:spcBef>
              <a:spcPct val="0"/>
            </a:spcBef>
            <a:spcAft>
              <a:spcPct val="15000"/>
            </a:spcAft>
            <a:buChar char="•"/>
          </a:pPr>
          <a:r>
            <a:rPr lang="en-US" sz="1600" kern="1200" baseline="0" dirty="0"/>
            <a:t>Clearly the scale is different for other perils, but the enhanced value of fast payment holds for all losses from all hazards</a:t>
          </a:r>
        </a:p>
      </dsp:txBody>
      <dsp:txXfrm>
        <a:off x="3574491" y="916166"/>
        <a:ext cx="3132700" cy="2812123"/>
      </dsp:txXfrm>
    </dsp:sp>
    <dsp:sp modelId="{5F093B01-53B8-49FA-A099-FC1EB14317EF}">
      <dsp:nvSpPr>
        <dsp:cNvPr id="0" name=""/>
        <dsp:cNvSpPr/>
      </dsp:nvSpPr>
      <dsp:spPr>
        <a:xfrm>
          <a:off x="7145769" y="23366"/>
          <a:ext cx="3132700" cy="892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GB" sz="1800" b="1" kern="1200" dirty="0"/>
            <a:t>Balance overall programme value</a:t>
          </a:r>
          <a:endParaRPr lang="en-GB" sz="1800" kern="1200" dirty="0"/>
        </a:p>
      </dsp:txBody>
      <dsp:txXfrm>
        <a:off x="7145769" y="23366"/>
        <a:ext cx="3132700" cy="892800"/>
      </dsp:txXfrm>
    </dsp:sp>
    <dsp:sp modelId="{F005C349-BC5E-4F5A-A4B2-F3589114E7BB}">
      <dsp:nvSpPr>
        <dsp:cNvPr id="0" name=""/>
        <dsp:cNvSpPr/>
      </dsp:nvSpPr>
      <dsp:spPr>
        <a:xfrm>
          <a:off x="7145769" y="916166"/>
          <a:ext cx="3132700" cy="281212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GB" sz="1600" kern="1200" dirty="0"/>
            <a:t>Basis risk has to be seen in this context, balancing it against the benefit of swift insurance pay-outs after a qualifying catastrophe event</a:t>
          </a:r>
        </a:p>
        <a:p>
          <a:pPr marL="171450" lvl="1" indent="-171450" algn="l" defTabSz="711200" rtl="0">
            <a:lnSpc>
              <a:spcPct val="90000"/>
            </a:lnSpc>
            <a:spcBef>
              <a:spcPct val="0"/>
            </a:spcBef>
            <a:spcAft>
              <a:spcPct val="15000"/>
            </a:spcAft>
            <a:buChar char="•"/>
          </a:pPr>
          <a:r>
            <a:rPr lang="en-GB" sz="1600" kern="1200" baseline="0" dirty="0" err="1"/>
            <a:t>Parametrics</a:t>
          </a:r>
          <a:r>
            <a:rPr lang="en-GB" sz="1600" kern="1200" baseline="0" dirty="0"/>
            <a:t> are not perfect, but they are fast, reliable and lower operational cost</a:t>
          </a:r>
          <a:endParaRPr lang="en-GB" sz="1600" kern="1200" dirty="0"/>
        </a:p>
        <a:p>
          <a:pPr marL="171450" lvl="1" indent="-171450" algn="l" defTabSz="711200" rtl="0">
            <a:lnSpc>
              <a:spcPct val="90000"/>
            </a:lnSpc>
            <a:spcBef>
              <a:spcPct val="0"/>
            </a:spcBef>
            <a:spcAft>
              <a:spcPct val="15000"/>
            </a:spcAft>
            <a:buChar char="•"/>
          </a:pPr>
          <a:r>
            <a:rPr lang="en-GB" sz="1600" kern="1200" dirty="0"/>
            <a:t>And basis risk works both ways: as likely to get overpayment than underpayment</a:t>
          </a:r>
        </a:p>
      </dsp:txBody>
      <dsp:txXfrm>
        <a:off x="7145769" y="916166"/>
        <a:ext cx="3132700" cy="281212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11/29/2022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Mention the format for Discussions</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Underlying objectives to the deliverables is to a</a:t>
            </a:r>
            <a:r>
              <a:rPr lang="en-GB" sz="1200" kern="1200" dirty="0">
                <a:solidFill>
                  <a:schemeClr val="tx1"/>
                </a:solidFill>
                <a:effectLst/>
                <a:latin typeface="+mn-lt"/>
                <a:ea typeface="+mn-ea"/>
                <a:cs typeface="+mn-cs"/>
              </a:rPr>
              <a:t>gree how best to work with you to improve data, modelling and understanding of your requirements and so allow us to work with you to determine appropriate disaster risk financing instruments</a:t>
            </a:r>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157264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9</a:t>
            </a:fld>
            <a:endParaRPr lang="en-US" dirty="0"/>
          </a:p>
        </p:txBody>
      </p:sp>
    </p:spTree>
    <p:extLst>
      <p:ext uri="{BB962C8B-B14F-4D97-AF65-F5344CB8AC3E}">
        <p14:creationId xmlns:p14="http://schemas.microsoft.com/office/powerpoint/2010/main" val="30661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normAutofit fontScale="92500"/>
          </a:bodyPr>
          <a:lstStyle/>
          <a:p>
            <a:r>
              <a:rPr lang="en-GB" sz="1200" b="1" dirty="0">
                <a:solidFill>
                  <a:schemeClr val="accent1"/>
                </a:solidFill>
                <a:latin typeface="Arial (Body)"/>
              </a:rPr>
              <a:t>1. </a:t>
            </a:r>
            <a:r>
              <a:rPr lang="en-GB" sz="1200" b="1" dirty="0">
                <a:latin typeface="Arial (Body)"/>
              </a:rPr>
              <a:t>CCRIF works</a:t>
            </a:r>
          </a:p>
          <a:p>
            <a:pPr marL="171450" indent="-171450">
              <a:buClr>
                <a:schemeClr val="accent1"/>
              </a:buClr>
              <a:buSzPct val="125000"/>
              <a:buFont typeface="Wingdings" panose="05000000000000000000" pitchFamily="2" charset="2"/>
              <a:buChar char="§"/>
            </a:pPr>
            <a:r>
              <a:rPr lang="en-GB" sz="1200" b="0" dirty="0">
                <a:latin typeface="Arial (Body)"/>
              </a:rPr>
              <a:t>Over 14+ CCRIF has made 56 payments to 16 member countries totalling USD 245m </a:t>
            </a:r>
          </a:p>
          <a:p>
            <a:pPr marL="171450" indent="-171450">
              <a:buClr>
                <a:schemeClr val="accent1"/>
              </a:buClr>
              <a:buSzPct val="125000"/>
              <a:buFont typeface="Wingdings" panose="05000000000000000000" pitchFamily="2" charset="2"/>
              <a:buChar char="§"/>
            </a:pPr>
            <a:r>
              <a:rPr lang="en-GB" sz="1200" b="0" dirty="0">
                <a:latin typeface="Arial (Body)"/>
              </a:rPr>
              <a:t>In 2017 alone after Hurricanes Irma and Maria, it paid USD 62m to 11 countries</a:t>
            </a:r>
          </a:p>
          <a:p>
            <a:pPr marL="171450" indent="-171450">
              <a:buClr>
                <a:schemeClr val="accent1"/>
              </a:buClr>
              <a:buSzPct val="125000"/>
              <a:buFont typeface="Wingdings" panose="05000000000000000000" pitchFamily="2" charset="2"/>
              <a:buChar char="§"/>
            </a:pPr>
            <a:r>
              <a:rPr lang="en-GB" sz="1200" b="0" dirty="0">
                <a:latin typeface="Arial (Body)"/>
              </a:rPr>
              <a:t>Every single payment has been made within 14 days of the event</a:t>
            </a:r>
          </a:p>
          <a:p>
            <a:endParaRPr lang="en-GB" sz="1200" dirty="0">
              <a:latin typeface="Arial (Body)"/>
            </a:endParaRPr>
          </a:p>
          <a:p>
            <a:r>
              <a:rPr lang="en-GB" sz="1200" b="1" dirty="0">
                <a:solidFill>
                  <a:schemeClr val="accent3"/>
                </a:solidFill>
                <a:latin typeface="Arial (Body)"/>
              </a:rPr>
              <a:t>2. </a:t>
            </a:r>
            <a:r>
              <a:rPr lang="en-GB" sz="1200" b="1" dirty="0">
                <a:latin typeface="Arial (Body)"/>
              </a:rPr>
              <a:t>CCRIF is good value</a:t>
            </a:r>
          </a:p>
          <a:p>
            <a:pPr marL="171450" indent="-171450">
              <a:buClr>
                <a:schemeClr val="accent3"/>
              </a:buClr>
              <a:buSzPct val="125000"/>
              <a:buFont typeface="Wingdings" panose="05000000000000000000" pitchFamily="2" charset="2"/>
              <a:buChar char="§"/>
            </a:pPr>
            <a:r>
              <a:rPr lang="en-GB" sz="1200" b="0" dirty="0">
                <a:latin typeface="Arial (Body)"/>
              </a:rPr>
              <a:t>CCRIF offers affordable cover for a region highly exposed to natural disasters</a:t>
            </a:r>
          </a:p>
          <a:p>
            <a:pPr marL="171450" indent="-171450">
              <a:buClr>
                <a:schemeClr val="accent3"/>
              </a:buClr>
              <a:buSzPct val="125000"/>
              <a:buFont typeface="Wingdings" panose="05000000000000000000" pitchFamily="2" charset="2"/>
              <a:buChar char="§"/>
            </a:pPr>
            <a:r>
              <a:rPr lang="en-GB" sz="1200" b="0" dirty="0">
                <a:latin typeface="Arial (Body)"/>
              </a:rPr>
              <a:t>It manages premium by use of its pooled capital augmented by reinsurance which can be purchased efficiently due to the diversity of CCRIF’s portfolio</a:t>
            </a:r>
          </a:p>
          <a:p>
            <a:pPr marL="171450" indent="-171450">
              <a:buClr>
                <a:schemeClr val="accent3"/>
              </a:buClr>
              <a:buSzPct val="125000"/>
              <a:buFont typeface="Wingdings" panose="05000000000000000000" pitchFamily="2" charset="2"/>
              <a:buChar char="§"/>
            </a:pPr>
            <a:r>
              <a:rPr lang="en-GB" sz="1200" b="0" dirty="0">
                <a:latin typeface="Arial (Body)"/>
              </a:rPr>
              <a:t>It is far more expensive for one country to purchase cover directly from the insurance or capital markets; for example, recently one country purchased a donor-funded catastrophe bond for approximately double the cost of equivalent cover from CCRIF</a:t>
            </a:r>
          </a:p>
          <a:p>
            <a:endParaRPr lang="en-GB" sz="1200" dirty="0">
              <a:latin typeface="Arial (Body)"/>
            </a:endParaRPr>
          </a:p>
          <a:p>
            <a:r>
              <a:rPr lang="en-GB" sz="1200" b="1" dirty="0">
                <a:solidFill>
                  <a:schemeClr val="accent5"/>
                </a:solidFill>
                <a:latin typeface="Arial (Body)"/>
              </a:rPr>
              <a:t>3. </a:t>
            </a:r>
            <a:r>
              <a:rPr lang="en-GB" sz="1200" b="1" dirty="0">
                <a:latin typeface="Arial (Body)"/>
              </a:rPr>
              <a:t>CCRIF continues to grow and innovate</a:t>
            </a:r>
            <a:endParaRPr lang="en-GB" sz="1200" dirty="0">
              <a:latin typeface="Arial (Body)"/>
            </a:endParaRPr>
          </a:p>
          <a:p>
            <a:pPr marL="171450" indent="-171450">
              <a:buClr>
                <a:schemeClr val="accent5"/>
              </a:buClr>
              <a:buSzPct val="125000"/>
              <a:buFont typeface="Wingdings" panose="05000000000000000000" pitchFamily="2" charset="2"/>
              <a:buChar char="§"/>
            </a:pPr>
            <a:r>
              <a:rPr lang="en-GB" sz="1200" b="0" dirty="0">
                <a:latin typeface="Arial (Body)"/>
              </a:rPr>
              <a:t>Expanding coverage options to clients, from the original tropical cycle and earthquake to excess rainfall and soon drought</a:t>
            </a:r>
          </a:p>
          <a:p>
            <a:pPr marL="171450" indent="-171450">
              <a:buClr>
                <a:schemeClr val="accent5"/>
              </a:buClr>
              <a:buSzPct val="125000"/>
              <a:buFont typeface="Wingdings" panose="05000000000000000000" pitchFamily="2" charset="2"/>
              <a:buChar char="§"/>
            </a:pPr>
            <a:r>
              <a:rPr lang="en-GB" sz="1200" b="0" dirty="0">
                <a:latin typeface="Arial (Body)"/>
              </a:rPr>
              <a:t>Improving policy conditions, for example aggregated deductible cover providing a return of premium for significant events that do not trigger the policy and free reinstatement of cover</a:t>
            </a:r>
          </a:p>
          <a:p>
            <a:pPr marL="171450" indent="-171450">
              <a:buClr>
                <a:schemeClr val="accent5"/>
              </a:buClr>
              <a:buSzPct val="125000"/>
              <a:buFont typeface="Wingdings" panose="05000000000000000000" pitchFamily="2" charset="2"/>
              <a:buChar char="§"/>
            </a:pPr>
            <a:r>
              <a:rPr lang="en-GB" sz="1200" b="0" dirty="0">
                <a:latin typeface="Arial (Body)"/>
              </a:rPr>
              <a:t>Innovating to cover new risks including livelihood protection for the poor (including  program for fisherfolk linked to environmental protection) and utilities</a:t>
            </a:r>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10</a:t>
            </a:fld>
            <a:endParaRPr lang="en-US"/>
          </a:p>
        </p:txBody>
      </p:sp>
    </p:spTree>
    <p:extLst>
      <p:ext uri="{BB962C8B-B14F-4D97-AF65-F5344CB8AC3E}">
        <p14:creationId xmlns:p14="http://schemas.microsoft.com/office/powerpoint/2010/main" val="187576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Saves lives and reduces damage to livelihoods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Immediately after an event it is important to protect, feed and rehouse those affected, to restore access to essential services, and to get the local economy and livelihoods moving again as soon as is practically possible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Cost-effective</a:t>
            </a:r>
            <a:endParaRPr lang="en-GB" sz="1200" dirty="0"/>
          </a:p>
          <a:p>
            <a:pPr lvl="0" rtl="0"/>
            <a:r>
              <a:rPr lang="en-US" sz="1200" baseline="0" dirty="0"/>
              <a:t>An Oxford University study for African Risk Capacity showed that $1 received immediately after a drought occurs is worth up to $5 of aid received later (consistent with normal emergency response)</a:t>
            </a:r>
            <a:endParaRPr lang="en-GB" sz="1200" dirty="0"/>
          </a:p>
          <a:p>
            <a:pPr lvl="0" rtl="0"/>
            <a:r>
              <a:rPr lang="en-US" sz="1200" baseline="0" dirty="0"/>
              <a:t>Clearly the scale is different for other perils, but the enhanced value of fast payment holds for all losses from all hazards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Balance overall programme value</a:t>
            </a:r>
            <a:endParaRPr lang="en-GB" sz="1200" dirty="0"/>
          </a:p>
          <a:p>
            <a:pPr lvl="0" rtl="0"/>
            <a:r>
              <a:rPr lang="en-GB" sz="1200" dirty="0"/>
              <a:t>Basis risk has to be seen in this context, balancing it against the benefit of swift insurance pay-outs after a qualifying catastrophe event</a:t>
            </a:r>
          </a:p>
          <a:p>
            <a:pPr lvl="0" rtl="0"/>
            <a:r>
              <a:rPr lang="en-GB" sz="1200" baseline="0" dirty="0" err="1"/>
              <a:t>Parametrics</a:t>
            </a:r>
            <a:r>
              <a:rPr lang="en-GB" sz="1200" baseline="0" dirty="0"/>
              <a:t> are not perfect, but they are fast, reliable and lower operational cost</a:t>
            </a:r>
            <a:endParaRPr lang="en-GB" sz="1200" dirty="0"/>
          </a:p>
          <a:p>
            <a:pPr lvl="0" rtl="0"/>
            <a:r>
              <a:rPr lang="en-GB" sz="1200" dirty="0"/>
              <a:t>And basis risk works both ways: as likely to get overpayment than underpayment</a:t>
            </a:r>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14</a:t>
            </a:fld>
            <a:endParaRPr lang="en-US" dirty="0"/>
          </a:p>
        </p:txBody>
      </p:sp>
    </p:spTree>
    <p:extLst>
      <p:ext uri="{BB962C8B-B14F-4D97-AF65-F5344CB8AC3E}">
        <p14:creationId xmlns:p14="http://schemas.microsoft.com/office/powerpoint/2010/main" val="225437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15</a:t>
            </a:fld>
            <a:endParaRPr lang="en-US"/>
          </a:p>
        </p:txBody>
      </p:sp>
    </p:spTree>
    <p:extLst>
      <p:ext uri="{BB962C8B-B14F-4D97-AF65-F5344CB8AC3E}">
        <p14:creationId xmlns:p14="http://schemas.microsoft.com/office/powerpoint/2010/main" val="276879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normAutofit fontScale="85000" lnSpcReduction="10000"/>
          </a:bodyPr>
          <a:lstStyle/>
          <a:p>
            <a:r>
              <a:rPr lang="en-GB" sz="1200" b="1" dirty="0">
                <a:solidFill>
                  <a:schemeClr val="accent1"/>
                </a:solidFill>
                <a:latin typeface="Arial (Body)"/>
              </a:rPr>
              <a:t>1. The schemes work</a:t>
            </a:r>
          </a:p>
          <a:p>
            <a:pPr marL="171450" indent="-171450">
              <a:buClr>
                <a:schemeClr val="accent1"/>
              </a:buClr>
              <a:buSzPct val="125000"/>
              <a:buFont typeface="Wingdings" panose="05000000000000000000" pitchFamily="2" charset="2"/>
              <a:buChar char="§"/>
            </a:pPr>
            <a:r>
              <a:rPr lang="en-GB" sz="1200" b="0" dirty="0">
                <a:latin typeface="Arial (Body)"/>
              </a:rPr>
              <a:t>Over 14+ CCRIF has made 56 payments to 16 member countries totalling USD 245m. Every single payment has been made within 14 days of the event.</a:t>
            </a:r>
          </a:p>
          <a:p>
            <a:pPr marL="171450" indent="-171450">
              <a:buClr>
                <a:schemeClr val="accent1"/>
              </a:buClr>
              <a:buSzPct val="125000"/>
              <a:buFont typeface="Wingdings" panose="05000000000000000000" pitchFamily="2" charset="2"/>
              <a:buChar char="§"/>
            </a:pPr>
            <a:r>
              <a:rPr lang="en-GB" sz="1200" b="0" dirty="0">
                <a:latin typeface="Arial (Body)"/>
              </a:rPr>
              <a:t>In 2017 alone after Hurricanes Irma and Maria, it paid USD 62m to 11 countries</a:t>
            </a:r>
          </a:p>
          <a:p>
            <a:endParaRPr lang="en-GB" sz="1200" dirty="0">
              <a:latin typeface="Arial (Body)"/>
            </a:endParaRPr>
          </a:p>
          <a:p>
            <a:r>
              <a:rPr lang="en-GB" sz="1200" b="1" dirty="0">
                <a:solidFill>
                  <a:schemeClr val="accent3"/>
                </a:solidFill>
                <a:latin typeface="Arial (Body)"/>
              </a:rPr>
              <a:t>2. The major criticism has been that the scale of pay-outs is too small </a:t>
            </a:r>
          </a:p>
          <a:p>
            <a:pPr marL="171450" indent="-171450">
              <a:buClr>
                <a:schemeClr val="accent3"/>
              </a:buClr>
              <a:buSzPct val="125000"/>
              <a:buFont typeface="Wingdings" panose="05000000000000000000" pitchFamily="2" charset="2"/>
              <a:buChar char="§"/>
            </a:pPr>
            <a:r>
              <a:rPr lang="en-GB" sz="1200" b="0" dirty="0">
                <a:latin typeface="Arial (Body)"/>
              </a:rPr>
              <a:t>CCRIF offers affordable cover for a region highly exposed to natural disasters</a:t>
            </a:r>
          </a:p>
          <a:p>
            <a:pPr marL="171450" indent="-171450">
              <a:buClr>
                <a:schemeClr val="accent3"/>
              </a:buClr>
              <a:buSzPct val="125000"/>
              <a:buFont typeface="Wingdings" panose="05000000000000000000" pitchFamily="2" charset="2"/>
              <a:buChar char="§"/>
            </a:pPr>
            <a:r>
              <a:rPr lang="en-GB" sz="1200" b="0" dirty="0">
                <a:latin typeface="Arial (Body)"/>
              </a:rPr>
              <a:t>It manages premium by use of its pooled capital augmented by reinsurance which can be purchased efficiently due to the diversity of CCRIF’s portfolio</a:t>
            </a:r>
          </a:p>
          <a:p>
            <a:endParaRPr lang="en-GB" sz="1200" dirty="0">
              <a:latin typeface="Arial (Body)"/>
            </a:endParaRPr>
          </a:p>
          <a:p>
            <a:r>
              <a:rPr lang="en-GB" sz="1200" b="1" dirty="0">
                <a:solidFill>
                  <a:schemeClr val="accent5"/>
                </a:solidFill>
                <a:latin typeface="Arial (Body)"/>
              </a:rPr>
              <a:t>3. CCRIF continues to grow and innovate</a:t>
            </a:r>
            <a:endParaRPr lang="en-GB" sz="1200" dirty="0">
              <a:solidFill>
                <a:schemeClr val="accent5"/>
              </a:solidFill>
              <a:latin typeface="Arial (Body)"/>
            </a:endParaRPr>
          </a:p>
          <a:p>
            <a:pPr marL="171450" indent="-171450">
              <a:buClr>
                <a:schemeClr val="accent5"/>
              </a:buClr>
              <a:buSzPct val="125000"/>
              <a:buFont typeface="Wingdings" panose="05000000000000000000" pitchFamily="2" charset="2"/>
              <a:buChar char="§"/>
            </a:pPr>
            <a:r>
              <a:rPr lang="en-GB" sz="1200" b="0" dirty="0">
                <a:latin typeface="Arial (Body)"/>
              </a:rPr>
              <a:t>Expanding coverage options to clients, from the original tropical cycle and earthquake to excess rainfall and soon drought</a:t>
            </a:r>
          </a:p>
          <a:p>
            <a:pPr marL="171450" indent="-171450">
              <a:buClr>
                <a:schemeClr val="accent5"/>
              </a:buClr>
              <a:buSzPct val="125000"/>
              <a:buFont typeface="Wingdings" panose="05000000000000000000" pitchFamily="2" charset="2"/>
              <a:buChar char="§"/>
            </a:pPr>
            <a:r>
              <a:rPr lang="en-GB" sz="1200" b="0" dirty="0">
                <a:latin typeface="Arial (Body)"/>
              </a:rPr>
              <a:t>Improving policy conditions, for example aggregated deductible cover providing a return of premium for significant events that do not trigger the policy and free reinstatement of cover</a:t>
            </a:r>
          </a:p>
          <a:p>
            <a:pPr marL="171450" indent="-171450">
              <a:buClr>
                <a:schemeClr val="accent5"/>
              </a:buClr>
              <a:buSzPct val="125000"/>
              <a:buFont typeface="Wingdings" panose="05000000000000000000" pitchFamily="2" charset="2"/>
              <a:buChar char="§"/>
            </a:pPr>
            <a:r>
              <a:rPr lang="en-GB" sz="1200" b="0" dirty="0">
                <a:latin typeface="Arial (Body)"/>
              </a:rPr>
              <a:t>Innovating to cover new risks including livelihood protection for the poor (including program for fisherfolk linked to environmental protection) and utilities</a:t>
            </a:r>
          </a:p>
          <a:p>
            <a:pPr marL="171450" indent="-171450">
              <a:buClr>
                <a:schemeClr val="accent5"/>
              </a:buClr>
              <a:buSzPct val="125000"/>
              <a:buFont typeface="Wingdings" panose="05000000000000000000" pitchFamily="2" charset="2"/>
              <a:buChar char="§"/>
            </a:pPr>
            <a:endParaRPr lang="en-GB" sz="1200" b="1" dirty="0">
              <a:latin typeface="Arial (Body)"/>
            </a:endParaRPr>
          </a:p>
          <a:p>
            <a:pPr marL="0" marR="0" lvl="0" indent="0" algn="l" defTabSz="914400" rtl="0" eaLnBrk="1" fontAlgn="auto" latinLnBrk="0" hangingPunct="1">
              <a:lnSpc>
                <a:spcPct val="100000"/>
              </a:lnSpc>
              <a:spcBef>
                <a:spcPts val="0"/>
              </a:spcBef>
              <a:spcAft>
                <a:spcPts val="0"/>
              </a:spcAft>
              <a:buClr>
                <a:schemeClr val="accent5"/>
              </a:buClr>
              <a:buSzPct val="125000"/>
              <a:buFont typeface="Wingdings" panose="05000000000000000000" pitchFamily="2" charset="2"/>
              <a:buNone/>
              <a:tabLst/>
              <a:defRPr/>
            </a:pPr>
            <a:r>
              <a:rPr lang="en-GB" sz="1200" b="1" dirty="0"/>
              <a:t>4. Balance between product affordability and the facility's financial sustainability</a:t>
            </a:r>
          </a:p>
          <a:p>
            <a:pPr marL="171450" indent="-171450">
              <a:buClr>
                <a:schemeClr val="accent5"/>
              </a:buClr>
              <a:buSzPct val="125000"/>
              <a:buFont typeface="Wingdings" panose="05000000000000000000" pitchFamily="2" charset="2"/>
              <a:buChar char="§"/>
            </a:pPr>
            <a:r>
              <a:rPr lang="en-GB" sz="1200" b="0" dirty="0">
                <a:latin typeface="Arial (Body)"/>
              </a:rPr>
              <a:t>Create and implement well-designed capitalization plans, including risk transfer policies. </a:t>
            </a:r>
          </a:p>
          <a:p>
            <a:pPr marL="171450" indent="-171450">
              <a:buClr>
                <a:schemeClr val="accent5"/>
              </a:buClr>
              <a:buSzPct val="125000"/>
              <a:buFont typeface="Wingdings" panose="05000000000000000000" pitchFamily="2" charset="2"/>
              <a:buChar char="§"/>
            </a:pPr>
            <a:r>
              <a:rPr lang="en-GB" sz="1200" b="0" dirty="0">
                <a:latin typeface="Arial (Body)"/>
              </a:rPr>
              <a:t>Increase member countries' perceived value of the desirability of the facility</a:t>
            </a:r>
          </a:p>
          <a:p>
            <a:pPr marL="171450" indent="-171450">
              <a:buClr>
                <a:schemeClr val="accent5"/>
              </a:buClr>
              <a:buSzPct val="125000"/>
              <a:buFont typeface="Wingdings" panose="05000000000000000000" pitchFamily="2" charset="2"/>
              <a:buChar char="§"/>
            </a:pPr>
            <a:r>
              <a:rPr lang="en-GB" sz="1200" b="0" dirty="0">
                <a:latin typeface="Arial (Body)"/>
              </a:rPr>
              <a:t>Promote the financial benefits: “ownership”, stability, responsiveness, low premiums, stable premiums</a:t>
            </a:r>
          </a:p>
          <a:p>
            <a:pPr marL="0" marR="0" lvl="0" indent="0" algn="l" defTabSz="914400" rtl="0" eaLnBrk="1" fontAlgn="auto" latinLnBrk="0" hangingPunct="1">
              <a:lnSpc>
                <a:spcPct val="100000"/>
              </a:lnSpc>
              <a:spcBef>
                <a:spcPts val="0"/>
              </a:spcBef>
              <a:spcAft>
                <a:spcPts val="0"/>
              </a:spcAft>
              <a:buClr>
                <a:schemeClr val="accent5"/>
              </a:buClr>
              <a:buSzPct val="125000"/>
              <a:buFont typeface="Wingdings" panose="05000000000000000000" pitchFamily="2" charset="2"/>
              <a:buNone/>
              <a:tabLst/>
              <a:defRPr/>
            </a:pPr>
            <a:endParaRPr lang="en-GB" sz="1200" b="0" dirty="0"/>
          </a:p>
          <a:p>
            <a:pPr marL="0" marR="0" lvl="0" indent="0" algn="l" defTabSz="914400" rtl="0" eaLnBrk="1" fontAlgn="auto" latinLnBrk="0" hangingPunct="1">
              <a:lnSpc>
                <a:spcPct val="100000"/>
              </a:lnSpc>
              <a:spcBef>
                <a:spcPts val="0"/>
              </a:spcBef>
              <a:spcAft>
                <a:spcPts val="0"/>
              </a:spcAft>
              <a:buClr>
                <a:schemeClr val="accent5"/>
              </a:buClr>
              <a:buSzPct val="125000"/>
              <a:buFont typeface="Wingdings" panose="05000000000000000000" pitchFamily="2" charset="2"/>
              <a:buNone/>
              <a:tabLst/>
              <a:defRPr/>
            </a:pPr>
            <a:r>
              <a:rPr lang="en-GB" sz="1200" b="1" dirty="0"/>
              <a:t>5. Local/regional stakeholders' ownership must be represented</a:t>
            </a:r>
            <a:endParaRPr lang="en-GB" sz="1200" dirty="0"/>
          </a:p>
          <a:p>
            <a:pPr marL="171450" indent="-171450">
              <a:buClr>
                <a:schemeClr val="accent5"/>
              </a:buClr>
              <a:buSzPct val="125000"/>
              <a:buFont typeface="Wingdings" panose="05000000000000000000" pitchFamily="2" charset="2"/>
              <a:buChar char="§"/>
            </a:pPr>
            <a:r>
              <a:rPr lang="en-GB" sz="1200" b="0" dirty="0">
                <a:latin typeface="Arial (Body)"/>
              </a:rPr>
              <a:t>Engage local or regional stakeholders in the facility's decision-making processes </a:t>
            </a:r>
          </a:p>
          <a:p>
            <a:pPr marL="171450" indent="-171450">
              <a:buClr>
                <a:schemeClr val="accent5"/>
              </a:buClr>
              <a:buSzPct val="125000"/>
              <a:buFont typeface="Wingdings" panose="05000000000000000000" pitchFamily="2" charset="2"/>
              <a:buChar char="§"/>
            </a:pPr>
            <a:r>
              <a:rPr lang="en-GB" sz="1200" b="0" dirty="0">
                <a:latin typeface="Arial (Body)"/>
              </a:rPr>
              <a:t>Provide capability-building support for the facility's champions within country governments</a:t>
            </a:r>
          </a:p>
          <a:p>
            <a:pPr marL="171450" indent="-171450">
              <a:buClr>
                <a:schemeClr val="accent5"/>
              </a:buClr>
              <a:buSzPct val="125000"/>
              <a:buFont typeface="Wingdings" panose="05000000000000000000" pitchFamily="2" charset="2"/>
              <a:buChar char="§"/>
            </a:pPr>
            <a:r>
              <a:rPr lang="en-GB" sz="1200" b="0" dirty="0">
                <a:latin typeface="Arial (Body)"/>
              </a:rPr>
              <a:t>Promote the non-financial benefits</a:t>
            </a:r>
          </a:p>
          <a:p>
            <a:pPr marL="171450" indent="-171450">
              <a:buClr>
                <a:schemeClr val="accent5"/>
              </a:buClr>
              <a:buSzPct val="125000"/>
              <a:buFont typeface="Wingdings" panose="05000000000000000000" pitchFamily="2" charset="2"/>
              <a:buChar char="§"/>
            </a:pPr>
            <a:endParaRPr lang="en-GB" sz="1200" b="0" dirty="0">
              <a:latin typeface="Arial (Body)"/>
            </a:endParaRPr>
          </a:p>
          <a:p>
            <a:pPr marL="171450" indent="-171450">
              <a:buClr>
                <a:schemeClr val="accent5"/>
              </a:buClr>
              <a:buSzPct val="125000"/>
              <a:buFont typeface="Wingdings" panose="05000000000000000000" pitchFamily="2" charset="2"/>
              <a:buChar char="§"/>
            </a:pPr>
            <a:endParaRPr lang="en-GB" sz="1200" b="0" dirty="0">
              <a:latin typeface="Arial (Body)"/>
            </a:endParaRPr>
          </a:p>
        </p:txBody>
      </p:sp>
      <p:sp>
        <p:nvSpPr>
          <p:cNvPr id="4" name="Slide Number Placeholder 3"/>
          <p:cNvSpPr>
            <a:spLocks noGrp="1"/>
          </p:cNvSpPr>
          <p:nvPr>
            <p:ph type="sldNum" sz="quarter" idx="5"/>
          </p:nvPr>
        </p:nvSpPr>
        <p:spPr/>
        <p:txBody>
          <a:bodyPr/>
          <a:lstStyle/>
          <a:p>
            <a:fld id="{A499B0F9-5275-4FDD-BFE5-B9E6F2FD770F}" type="slidenum">
              <a:rPr lang="en-US" smtClean="0"/>
              <a:pPr/>
              <a:t>16</a:t>
            </a:fld>
            <a:endParaRPr lang="en-US"/>
          </a:p>
        </p:txBody>
      </p:sp>
    </p:spTree>
    <p:extLst>
      <p:ext uri="{BB962C8B-B14F-4D97-AF65-F5344CB8AC3E}">
        <p14:creationId xmlns:p14="http://schemas.microsoft.com/office/powerpoint/2010/main" val="2857603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4" name="Picture 13"/>
          <p:cNvPicPr>
            <a:picLocks noChangeAspect="1"/>
          </p:cNvPicPr>
          <p:nvPr userDrawn="1"/>
        </p:nvPicPr>
        <p:blipFill>
          <a:blip r:embed="rId3" cstate="print"/>
          <a:stretch>
            <a:fillRect/>
          </a:stretch>
        </p:blipFill>
        <p:spPr>
          <a:xfrm>
            <a:off x="240932" y="5930896"/>
            <a:ext cx="4030133"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33639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5"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3"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20" name="Footer Placeholder 3 Copyright"/>
          <p:cNvSpPr>
            <a:spLocks noGrp="1"/>
          </p:cNvSpPr>
          <p:nvPr>
            <p:ph type="ftr" sz="quarter" idx="11"/>
          </p:nvPr>
        </p:nvSpPr>
        <p:spPr>
          <a:xfrm>
            <a:off x="609600" y="6515097"/>
            <a:ext cx="7037137"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02721"/>
            <a:ext cx="768326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1"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300577"/>
            <a:ext cx="1379838" cy="509014"/>
          </a:xfrm>
          <a:prstGeom prst="rect">
            <a:avLst/>
          </a:prstGeom>
        </p:spPr>
      </p:pic>
    </p:spTree>
    <p:extLst>
      <p:ext uri="{BB962C8B-B14F-4D97-AF65-F5344CB8AC3E}">
        <p14:creationId xmlns:p14="http://schemas.microsoft.com/office/powerpoint/2010/main" val="399821152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19" name="Picture 18"/>
          <p:cNvPicPr>
            <a:picLocks noChangeAspect="1"/>
          </p:cNvPicPr>
          <p:nvPr userDrawn="1"/>
        </p:nvPicPr>
        <p:blipFill>
          <a:blip r:embed="rId2" cstate="print"/>
          <a:stretch>
            <a:fillRect/>
          </a:stretch>
        </p:blipFill>
        <p:spPr>
          <a:xfrm>
            <a:off x="7836747" y="6273358"/>
            <a:ext cx="4030133" cy="584200"/>
          </a:xfrm>
          <a:prstGeom prst="rect">
            <a:avLst/>
          </a:prstGeom>
        </p:spPr>
      </p:pic>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cstate="print"/>
          <a:stretch>
            <a:fillRect/>
          </a:stretch>
        </p:blipFill>
        <p:spPr>
          <a:xfrm>
            <a:off x="8900458" y="6300217"/>
            <a:ext cx="2377143" cy="347429"/>
          </a:xfrm>
          <a:prstGeom prst="rect">
            <a:avLst/>
          </a:prstGeom>
        </p:spPr>
      </p:pic>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20"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6584" y="1673524"/>
            <a:ext cx="11400224"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5962262"/>
            <a:ext cx="12192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2354454"/>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802093"/>
            <a:ext cx="6181344"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145714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46460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109168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946514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831146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10022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7"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2082299848"/>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3301743665"/>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pic>
        <p:nvPicPr>
          <p:cNvPr id="10" name="Picture 4" descr="Asian Development Bank - Wikipedia">
            <a:extLst>
              <a:ext uri="{FF2B5EF4-FFF2-40B4-BE49-F238E27FC236}">
                <a16:creationId xmlns:a16="http://schemas.microsoft.com/office/drawing/2014/main" id="{07863BAC-FEDF-4861-ACA6-8263053368F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75642" y="198630"/>
            <a:ext cx="775630" cy="716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D4ABD7-746E-4E5B-B5BF-05736DE99326}"/>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 company name&#10;&#10;Description automatically generated">
            <a:extLst>
              <a:ext uri="{FF2B5EF4-FFF2-40B4-BE49-F238E27FC236}">
                <a16:creationId xmlns:a16="http://schemas.microsoft.com/office/drawing/2014/main" id="{87752BC5-798F-4480-99B2-1DCA266756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9553" y="250255"/>
            <a:ext cx="775630" cy="716374"/>
          </a:xfrm>
          <a:prstGeom prst="rect">
            <a:avLst/>
          </a:prstGeom>
        </p:spPr>
      </p:pic>
      <p:pic>
        <p:nvPicPr>
          <p:cNvPr id="14" name="Picture 13" descr="Logo&#10;&#10;Description automatically generated">
            <a:extLst>
              <a:ext uri="{FF2B5EF4-FFF2-40B4-BE49-F238E27FC236}">
                <a16:creationId xmlns:a16="http://schemas.microsoft.com/office/drawing/2014/main" id="{EA7E2FD1-E6C3-432A-98A4-56FB19FCB5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59991" y="6310332"/>
            <a:ext cx="1046899" cy="383455"/>
          </a:xfrm>
          <a:prstGeom prst="rect">
            <a:avLst/>
          </a:prstGeom>
        </p:spPr>
      </p:pic>
    </p:spTree>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49.svg"/><Relationship Id="rId5" Type="http://schemas.openxmlformats.org/officeDocument/2006/relationships/diagramQuickStyle" Target="../diagrams/quickStyle1.xml"/><Relationship Id="rId10" Type="http://schemas.openxmlformats.org/officeDocument/2006/relationships/image" Target="../media/image48.png"/><Relationship Id="rId4" Type="http://schemas.openxmlformats.org/officeDocument/2006/relationships/diagramLayout" Target="../diagrams/layout1.xml"/><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3882"/>
            <a:ext cx="6936996" cy="612648"/>
          </a:xfrm>
        </p:spPr>
        <p:txBody>
          <a:bodyPr/>
          <a:lstStyle/>
          <a:p>
            <a:r>
              <a:rPr lang="en-GB" sz="1800" b="0" dirty="0">
                <a:solidFill>
                  <a:schemeClr val="tx1">
                    <a:lumMod val="75000"/>
                    <a:lumOff val="25000"/>
                  </a:schemeClr>
                </a:solidFill>
              </a:rPr>
              <a:t>Session 4: Examples of Regional Disaster Risk Financing </a:t>
            </a:r>
          </a:p>
        </p:txBody>
      </p:sp>
      <p:sp>
        <p:nvSpPr>
          <p:cNvPr id="8" name="Text Placeholder 7"/>
          <p:cNvSpPr>
            <a:spLocks noGrp="1"/>
          </p:cNvSpPr>
          <p:nvPr>
            <p:ph type="body" sz="quarter" idx="16"/>
          </p:nvPr>
        </p:nvSpPr>
        <p:spPr>
          <a:xfrm>
            <a:off x="609600" y="1952258"/>
            <a:ext cx="3383280" cy="271081"/>
          </a:xfrm>
        </p:spPr>
        <p:txBody>
          <a:bodyPr/>
          <a:lstStyle/>
          <a:p>
            <a:r>
              <a:rPr lang="en-GB" dirty="0"/>
              <a:t>Istanbul, </a:t>
            </a:r>
            <a:r>
              <a:rPr lang="en-GB" dirty="0" err="1"/>
              <a:t>Türkiye</a:t>
            </a:r>
            <a:endParaRPr lang="en-GB" dirty="0"/>
          </a:p>
          <a:p>
            <a:r>
              <a:rPr lang="en-GB" dirty="0"/>
              <a:t>November 2022</a:t>
            </a:r>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1" t="11798" r="2395" b="15372"/>
          <a:stretch/>
        </p:blipFill>
        <p:spPr bwMode="auto">
          <a:xfrm>
            <a:off x="1753531"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55" t="12007" r="5777" b="8550"/>
          <a:stretch/>
        </p:blipFill>
        <p:spPr bwMode="auto">
          <a:xfrm>
            <a:off x="3168083" y="6316612"/>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39" r="3041"/>
          <a:stretch/>
        </p:blipFill>
        <p:spPr bwMode="auto">
          <a:xfrm>
            <a:off x="3956200" y="6308368"/>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788" b="11781"/>
          <a:stretch/>
        </p:blipFill>
        <p:spPr bwMode="auto">
          <a:xfrm>
            <a:off x="5133479" y="6346450"/>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005" t="30965" r="7294" b="37315"/>
          <a:stretch/>
        </p:blipFill>
        <p:spPr bwMode="auto">
          <a:xfrm>
            <a:off x="5921598" y="6298639"/>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43887" y="127259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7994" y="20184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531223" y="457201"/>
            <a:ext cx="6847029" cy="584775"/>
          </a:xfrm>
          <a:prstGeom prst="rect">
            <a:avLst/>
          </a:prstGeom>
          <a:noFill/>
        </p:spPr>
        <p:txBody>
          <a:bodyPr wrap="square" rtlCol="0">
            <a:spAutoFit/>
          </a:bodyPr>
          <a:lstStyle/>
          <a:p>
            <a:r>
              <a:rPr lang="en-GB" sz="1600" b="1" dirty="0">
                <a:latin typeface="Calibri" panose="020F0502020204030204" pitchFamily="34" charset="0"/>
                <a:ea typeface="Times New Roman" panose="02020603050405020304" pitchFamily="18" charset="0"/>
              </a:rPr>
              <a:t>Central Asia Regional Economic Cooperation Program </a:t>
            </a:r>
            <a:r>
              <a:rPr lang="en-US" sz="1600" b="1" dirty="0">
                <a:latin typeface="Calibri" panose="020F0502020204030204" pitchFamily="34" charset="0"/>
                <a:ea typeface="Times New Roman" panose="02020603050405020304" pitchFamily="18" charset="0"/>
              </a:rPr>
              <a:t>Disaster Risk Engagement Meeting</a:t>
            </a:r>
            <a:endParaRPr lang="en-GB" sz="1600" b="1" dirty="0">
              <a:solidFill>
                <a:srgbClr val="FF0000"/>
              </a:solidFill>
            </a:endParaRPr>
          </a:p>
        </p:txBody>
      </p:sp>
    </p:spTree>
    <p:custDataLst>
      <p:tags r:id="rId1"/>
    </p:custDataLst>
    <p:extLst>
      <p:ext uri="{BB962C8B-B14F-4D97-AF65-F5344CB8AC3E}">
        <p14:creationId xmlns:p14="http://schemas.microsoft.com/office/powerpoint/2010/main" val="170750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 Learnt From CCRIF</a:t>
            </a:r>
          </a:p>
        </p:txBody>
      </p:sp>
      <p:sp>
        <p:nvSpPr>
          <p:cNvPr id="4" name="Text Placeholder 3"/>
          <p:cNvSpPr>
            <a:spLocks noGrp="1"/>
          </p:cNvSpPr>
          <p:nvPr>
            <p:ph type="body" sz="quarter" idx="13"/>
          </p:nvPr>
        </p:nvSpPr>
        <p:spPr/>
        <p:txBody>
          <a:bodyPr/>
          <a:lstStyle/>
          <a:p>
            <a:r>
              <a:rPr lang="en-GB" dirty="0"/>
              <a:t>A success story</a:t>
            </a:r>
          </a:p>
        </p:txBody>
      </p:sp>
      <p:sp>
        <p:nvSpPr>
          <p:cNvPr id="6" name="Content Placeholder 5">
            <a:extLst>
              <a:ext uri="{FF2B5EF4-FFF2-40B4-BE49-F238E27FC236}">
                <a16:creationId xmlns:a16="http://schemas.microsoft.com/office/drawing/2014/main" id="{6EC9E29D-5FAE-458A-92C6-E7597BE9A115}"/>
              </a:ext>
            </a:extLst>
          </p:cNvPr>
          <p:cNvSpPr>
            <a:spLocks noGrp="1"/>
          </p:cNvSpPr>
          <p:nvPr>
            <p:ph idx="1"/>
          </p:nvPr>
        </p:nvSpPr>
        <p:spPr>
          <a:xfrm>
            <a:off x="2349804" y="1183569"/>
            <a:ext cx="9232584" cy="5025846"/>
          </a:xfrm>
        </p:spPr>
        <p:txBody>
          <a:bodyPr/>
          <a:lstStyle/>
          <a:p>
            <a:r>
              <a:rPr lang="en-GB" sz="1600" dirty="0">
                <a:solidFill>
                  <a:schemeClr val="accent1"/>
                </a:solidFill>
                <a:latin typeface="Arial (Body)"/>
              </a:rPr>
              <a:t>1. CCRIF works</a:t>
            </a:r>
          </a:p>
          <a:p>
            <a:pPr marL="171450" indent="-171450">
              <a:buClr>
                <a:schemeClr val="accent1"/>
              </a:buClr>
              <a:buSzPct val="125000"/>
              <a:buFont typeface="Wingdings" panose="05000000000000000000" pitchFamily="2" charset="2"/>
              <a:buChar char="§"/>
            </a:pPr>
            <a:r>
              <a:rPr lang="en-GB" sz="1600" b="0" dirty="0">
                <a:latin typeface="Arial (Body)"/>
              </a:rPr>
              <a:t>Over 14+ CCRIF has made 56 payments to 16 member countries totalling USD 245m. Every single payment has been made within 14 days of the event.</a:t>
            </a:r>
          </a:p>
          <a:p>
            <a:pPr marL="171450" indent="-171450">
              <a:buClr>
                <a:schemeClr val="accent1"/>
              </a:buClr>
              <a:buSzPct val="125000"/>
              <a:buFont typeface="Wingdings" panose="05000000000000000000" pitchFamily="2" charset="2"/>
              <a:buChar char="§"/>
            </a:pPr>
            <a:r>
              <a:rPr lang="en-GB" sz="1600" b="0" dirty="0">
                <a:latin typeface="Arial (Body)"/>
              </a:rPr>
              <a:t>In 2017 alone after Hurricanes Irma and Maria, it paid USD 62m to 11 countries</a:t>
            </a:r>
          </a:p>
          <a:p>
            <a:pPr>
              <a:buClr>
                <a:schemeClr val="accent1"/>
              </a:buClr>
              <a:buSzPct val="125000"/>
            </a:pPr>
            <a:endParaRPr lang="en-GB" sz="1600" b="0" dirty="0">
              <a:latin typeface="Arial (Body)"/>
            </a:endParaRPr>
          </a:p>
          <a:p>
            <a:endParaRPr lang="en-GB" sz="1600" dirty="0">
              <a:latin typeface="Arial (Body)"/>
            </a:endParaRPr>
          </a:p>
          <a:p>
            <a:r>
              <a:rPr lang="en-GB" sz="1600" dirty="0">
                <a:solidFill>
                  <a:schemeClr val="accent3"/>
                </a:solidFill>
                <a:latin typeface="Arial (Body)"/>
              </a:rPr>
              <a:t>2. CCRIF is good value</a:t>
            </a:r>
          </a:p>
          <a:p>
            <a:pPr marL="171450" indent="-171450">
              <a:buClr>
                <a:schemeClr val="accent3"/>
              </a:buClr>
              <a:buSzPct val="125000"/>
              <a:buFont typeface="Wingdings" panose="05000000000000000000" pitchFamily="2" charset="2"/>
              <a:buChar char="§"/>
            </a:pPr>
            <a:r>
              <a:rPr lang="en-GB" sz="1600" b="0" dirty="0">
                <a:latin typeface="Arial (Body)"/>
              </a:rPr>
              <a:t>CCRIF offers affordable cover for a region highly exposed to natural disasters</a:t>
            </a:r>
          </a:p>
          <a:p>
            <a:pPr marL="171450" indent="-171450">
              <a:buClr>
                <a:schemeClr val="accent3"/>
              </a:buClr>
              <a:buSzPct val="125000"/>
              <a:buFont typeface="Wingdings" panose="05000000000000000000" pitchFamily="2" charset="2"/>
              <a:buChar char="§"/>
            </a:pPr>
            <a:r>
              <a:rPr lang="en-GB" sz="1600" b="0" dirty="0">
                <a:latin typeface="Arial (Body)"/>
              </a:rPr>
              <a:t>It manages premium by use of its pooled capital augmented by reinsurance which can be purchased efficiently due to the diversity of CCRIF’s portfolio</a:t>
            </a:r>
          </a:p>
          <a:p>
            <a:endParaRPr lang="en-GB" sz="1600" dirty="0">
              <a:latin typeface="Arial (Body)"/>
            </a:endParaRPr>
          </a:p>
          <a:p>
            <a:r>
              <a:rPr lang="en-GB" sz="1600" dirty="0">
                <a:solidFill>
                  <a:schemeClr val="accent5"/>
                </a:solidFill>
                <a:latin typeface="Arial (Body)"/>
              </a:rPr>
              <a:t>3. CCRIF continues to grow and innovate</a:t>
            </a:r>
          </a:p>
          <a:p>
            <a:pPr marL="171450" indent="-171450">
              <a:buClr>
                <a:schemeClr val="accent5"/>
              </a:buClr>
              <a:buSzPct val="125000"/>
              <a:buFont typeface="Wingdings" panose="05000000000000000000" pitchFamily="2" charset="2"/>
              <a:buChar char="§"/>
            </a:pPr>
            <a:r>
              <a:rPr lang="en-GB" sz="1600" b="0" dirty="0">
                <a:latin typeface="Arial (Body)"/>
              </a:rPr>
              <a:t>Expanding coverage options to clients, from the original tropical cycle and earthquake to excess rainfall and soon drought</a:t>
            </a:r>
          </a:p>
          <a:p>
            <a:pPr marL="171450" indent="-171450">
              <a:buClr>
                <a:schemeClr val="accent5"/>
              </a:buClr>
              <a:buSzPct val="125000"/>
              <a:buFont typeface="Wingdings" panose="05000000000000000000" pitchFamily="2" charset="2"/>
              <a:buChar char="§"/>
            </a:pPr>
            <a:r>
              <a:rPr lang="en-GB" sz="1600" b="0" dirty="0">
                <a:latin typeface="Arial (Body)"/>
              </a:rPr>
              <a:t>Improving policy conditions, for example aggregated deductible cover providing a return of premium for significant events that do not trigger the policy and free reinstatement of cover</a:t>
            </a:r>
          </a:p>
          <a:p>
            <a:pPr marL="171450" indent="-171450">
              <a:buClr>
                <a:schemeClr val="accent5"/>
              </a:buClr>
              <a:buSzPct val="125000"/>
              <a:buFont typeface="Wingdings" panose="05000000000000000000" pitchFamily="2" charset="2"/>
              <a:buChar char="§"/>
            </a:pPr>
            <a:r>
              <a:rPr lang="en-GB" sz="1600" b="0" dirty="0">
                <a:latin typeface="Arial (Body)"/>
              </a:rPr>
              <a:t>Innovating to cover new risks including livelihood protection for the poor (including program for fisherfolk linked to environmental protection) and utilities</a:t>
            </a:r>
          </a:p>
          <a:p>
            <a:endParaRPr lang="en-GB" sz="1600" dirty="0">
              <a:latin typeface="Arial (Body)"/>
            </a:endParaRPr>
          </a:p>
          <a:p>
            <a:endParaRPr lang="en-US" sz="1600" dirty="0">
              <a:latin typeface="Arial (Body)"/>
            </a:endParaRPr>
          </a:p>
        </p:txBody>
      </p:sp>
      <p:grpSp>
        <p:nvGrpSpPr>
          <p:cNvPr id="3" name="Group 2">
            <a:extLst>
              <a:ext uri="{FF2B5EF4-FFF2-40B4-BE49-F238E27FC236}">
                <a16:creationId xmlns:a16="http://schemas.microsoft.com/office/drawing/2014/main" id="{39AE7D9A-BB9A-4D27-9200-266ABAC02DAE}"/>
              </a:ext>
            </a:extLst>
          </p:cNvPr>
          <p:cNvGrpSpPr/>
          <p:nvPr/>
        </p:nvGrpSpPr>
        <p:grpSpPr>
          <a:xfrm>
            <a:off x="609600" y="1112501"/>
            <a:ext cx="1456900" cy="4945259"/>
            <a:chOff x="1994709" y="1490334"/>
            <a:chExt cx="1023153" cy="3611741"/>
          </a:xfrm>
        </p:grpSpPr>
        <p:grpSp>
          <p:nvGrpSpPr>
            <p:cNvPr id="38" name="Group 37">
              <a:extLst>
                <a:ext uri="{FF2B5EF4-FFF2-40B4-BE49-F238E27FC236}">
                  <a16:creationId xmlns:a16="http://schemas.microsoft.com/office/drawing/2014/main" id="{ACC481C3-7A5D-4B82-975D-32E65A1FE569}"/>
                </a:ext>
              </a:extLst>
            </p:cNvPr>
            <p:cNvGrpSpPr/>
            <p:nvPr/>
          </p:nvGrpSpPr>
          <p:grpSpPr>
            <a:xfrm>
              <a:off x="1994709" y="1490334"/>
              <a:ext cx="1023153" cy="3611741"/>
              <a:chOff x="470708" y="1490333"/>
              <a:chExt cx="1023153" cy="3611741"/>
            </a:xfrm>
          </p:grpSpPr>
          <p:cxnSp>
            <p:nvCxnSpPr>
              <p:cNvPr id="26" name="Straight Connector 25">
                <a:extLst>
                  <a:ext uri="{FF2B5EF4-FFF2-40B4-BE49-F238E27FC236}">
                    <a16:creationId xmlns:a16="http://schemas.microsoft.com/office/drawing/2014/main" id="{B7FF738A-F572-401A-BE69-ECBFCA5AA00B}"/>
                  </a:ext>
                </a:extLst>
              </p:cNvPr>
              <p:cNvCxnSpPr>
                <a:cxnSpLocks/>
                <a:stCxn id="22" idx="4"/>
                <a:endCxn id="23" idx="0"/>
              </p:cNvCxnSpPr>
              <p:nvPr/>
            </p:nvCxnSpPr>
            <p:spPr>
              <a:xfrm>
                <a:off x="982285" y="3791226"/>
                <a:ext cx="0" cy="28769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AA1BC2-0E13-45BF-8184-B8CC17C9811F}"/>
                  </a:ext>
                </a:extLst>
              </p:cNvPr>
              <p:cNvCxnSpPr>
                <a:stCxn id="21" idx="4"/>
                <a:endCxn id="22" idx="0"/>
              </p:cNvCxnSpPr>
              <p:nvPr/>
            </p:nvCxnSpPr>
            <p:spPr>
              <a:xfrm>
                <a:off x="982285" y="2513486"/>
                <a:ext cx="0" cy="254587"/>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Graphic 15" descr="Upward trend with solid fill">
                <a:extLst>
                  <a:ext uri="{FF2B5EF4-FFF2-40B4-BE49-F238E27FC236}">
                    <a16:creationId xmlns:a16="http://schemas.microsoft.com/office/drawing/2014/main" id="{F92B9109-8C4A-4991-8B75-70A222724D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566" y="4207290"/>
                <a:ext cx="757265" cy="757265"/>
              </a:xfrm>
              <a:prstGeom prst="rect">
                <a:avLst/>
              </a:prstGeom>
            </p:spPr>
          </p:pic>
          <p:pic>
            <p:nvPicPr>
              <p:cNvPr id="18" name="Graphic 17" descr="Coins with solid fill">
                <a:extLst>
                  <a:ext uri="{FF2B5EF4-FFF2-40B4-BE49-F238E27FC236}">
                    <a16:creationId xmlns:a16="http://schemas.microsoft.com/office/drawing/2014/main" id="{F88D3C06-39D4-45B1-8803-A1F6210920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582" y="2904034"/>
                <a:ext cx="788295" cy="788295"/>
              </a:xfrm>
              <a:prstGeom prst="rect">
                <a:avLst/>
              </a:prstGeom>
            </p:spPr>
          </p:pic>
          <p:sp>
            <p:nvSpPr>
              <p:cNvPr id="21" name="Oval 20">
                <a:extLst>
                  <a:ext uri="{FF2B5EF4-FFF2-40B4-BE49-F238E27FC236}">
                    <a16:creationId xmlns:a16="http://schemas.microsoft.com/office/drawing/2014/main" id="{167F595E-A07E-4CEC-8B72-2079FCC58015}"/>
                  </a:ext>
                </a:extLst>
              </p:cNvPr>
              <p:cNvSpPr/>
              <p:nvPr/>
            </p:nvSpPr>
            <p:spPr>
              <a:xfrm>
                <a:off x="470708" y="1490333"/>
                <a:ext cx="1023153" cy="102315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AE5E61B-1CAC-49D1-B535-8034675DD4E9}"/>
                  </a:ext>
                </a:extLst>
              </p:cNvPr>
              <p:cNvSpPr/>
              <p:nvPr/>
            </p:nvSpPr>
            <p:spPr>
              <a:xfrm>
                <a:off x="470708" y="2768073"/>
                <a:ext cx="1023153" cy="1023153"/>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E1F1D01-9303-4151-86AA-26A5FC3E09BC}"/>
                  </a:ext>
                </a:extLst>
              </p:cNvPr>
              <p:cNvSpPr/>
              <p:nvPr/>
            </p:nvSpPr>
            <p:spPr>
              <a:xfrm>
                <a:off x="470708" y="4078921"/>
                <a:ext cx="1023153" cy="1023153"/>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Graphic 38" descr="Shield Tick with solid fill">
              <a:extLst>
                <a:ext uri="{FF2B5EF4-FFF2-40B4-BE49-F238E27FC236}">
                  <a16:creationId xmlns:a16="http://schemas.microsoft.com/office/drawing/2014/main" id="{C1D443FF-A63B-4209-B4FB-3919A4AAE9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85068" y="1595819"/>
              <a:ext cx="834871" cy="834871"/>
            </a:xfrm>
            <a:prstGeom prst="rect">
              <a:avLst/>
            </a:prstGeom>
          </p:spPr>
        </p:pic>
      </p:grpSp>
    </p:spTree>
    <p:extLst>
      <p:ext uri="{BB962C8B-B14F-4D97-AF65-F5344CB8AC3E}">
        <p14:creationId xmlns:p14="http://schemas.microsoft.com/office/powerpoint/2010/main" val="335281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Are More Than Just Insurance</a:t>
            </a:r>
          </a:p>
        </p:txBody>
      </p:sp>
      <p:sp>
        <p:nvSpPr>
          <p:cNvPr id="4" name="Text Placeholder 3"/>
          <p:cNvSpPr>
            <a:spLocks noGrp="1"/>
          </p:cNvSpPr>
          <p:nvPr>
            <p:ph type="body" sz="quarter" idx="13"/>
          </p:nvPr>
        </p:nvSpPr>
        <p:spPr/>
        <p:txBody>
          <a:bodyPr/>
          <a:lstStyle/>
          <a:p>
            <a:r>
              <a:rPr lang="en-GB" dirty="0"/>
              <a:t>Better risk understanding and management</a:t>
            </a:r>
          </a:p>
        </p:txBody>
      </p:sp>
      <p:sp>
        <p:nvSpPr>
          <p:cNvPr id="10" name="Content Placeholder 9">
            <a:extLst>
              <a:ext uri="{FF2B5EF4-FFF2-40B4-BE49-F238E27FC236}">
                <a16:creationId xmlns:a16="http://schemas.microsoft.com/office/drawing/2014/main" id="{2D88E9E0-E77F-4BB7-A5A7-16156C1F123D}"/>
              </a:ext>
            </a:extLst>
          </p:cNvPr>
          <p:cNvSpPr>
            <a:spLocks noGrp="1"/>
          </p:cNvSpPr>
          <p:nvPr>
            <p:ph idx="1"/>
          </p:nvPr>
        </p:nvSpPr>
        <p:spPr>
          <a:xfrm>
            <a:off x="2319694" y="1350335"/>
            <a:ext cx="8972083" cy="4795284"/>
          </a:xfrm>
        </p:spPr>
        <p:txBody>
          <a:bodyPr/>
          <a:lstStyle/>
          <a:p>
            <a:r>
              <a:rPr lang="en-US" sz="1600" b="0" dirty="0">
                <a:solidFill>
                  <a:schemeClr val="accent2"/>
                </a:solidFill>
              </a:rPr>
              <a:t>1. </a:t>
            </a:r>
            <a:r>
              <a:rPr lang="en-US" sz="1600" b="0" dirty="0"/>
              <a:t>Disaster insurance schemes like CCRIF contribute to:</a:t>
            </a:r>
            <a:endParaRPr lang="en-GB" sz="1600" b="0" dirty="0"/>
          </a:p>
          <a:p>
            <a:pPr marL="342900" indent="-342900">
              <a:buClr>
                <a:schemeClr val="accent2"/>
              </a:buClr>
              <a:buSzPct val="125000"/>
              <a:buFont typeface="Wingdings" panose="05000000000000000000" pitchFamily="2" charset="2"/>
              <a:buChar char="§"/>
            </a:pPr>
            <a:r>
              <a:rPr lang="en-US" sz="1600" b="0" dirty="0"/>
              <a:t>Greater risk awareness</a:t>
            </a:r>
            <a:endParaRPr lang="en-GB" sz="1600" b="0" dirty="0"/>
          </a:p>
          <a:p>
            <a:pPr marL="342900" indent="-342900">
              <a:buClr>
                <a:schemeClr val="accent2"/>
              </a:buClr>
              <a:buSzPct val="125000"/>
              <a:buFont typeface="Wingdings" panose="05000000000000000000" pitchFamily="2" charset="2"/>
              <a:buChar char="§"/>
            </a:pPr>
            <a:r>
              <a:rPr lang="en-US" sz="1600" b="0" dirty="0"/>
              <a:t>Better risk management</a:t>
            </a:r>
            <a:endParaRPr lang="en-GB" sz="1600" b="0" dirty="0"/>
          </a:p>
          <a:p>
            <a:pPr marL="342900" indent="-342900">
              <a:buClr>
                <a:schemeClr val="accent2"/>
              </a:buClr>
              <a:buSzPct val="125000"/>
              <a:buFont typeface="Wingdings" panose="05000000000000000000" pitchFamily="2" charset="2"/>
              <a:buChar char="§"/>
            </a:pPr>
            <a:r>
              <a:rPr lang="en-US" sz="1600" b="0" dirty="0"/>
              <a:t>Planned, efficient disaster response</a:t>
            </a:r>
          </a:p>
          <a:p>
            <a:pPr marL="342900" indent="-342900">
              <a:buClr>
                <a:schemeClr val="accent2"/>
              </a:buClr>
              <a:buSzPct val="125000"/>
              <a:buFont typeface="Wingdings" panose="05000000000000000000" pitchFamily="2" charset="2"/>
              <a:buChar char="§"/>
            </a:pPr>
            <a:endParaRPr lang="en-US" sz="1600" b="0" dirty="0"/>
          </a:p>
          <a:p>
            <a:endParaRPr lang="en-US" sz="1600" b="0" dirty="0"/>
          </a:p>
          <a:p>
            <a:r>
              <a:rPr lang="en-US" sz="1600" b="0" dirty="0">
                <a:solidFill>
                  <a:schemeClr val="accent4"/>
                </a:solidFill>
              </a:rPr>
              <a:t>2. </a:t>
            </a:r>
            <a:r>
              <a:rPr lang="en-US" sz="1600" b="0" dirty="0"/>
              <a:t>Working together, disaster insurance schemes can:</a:t>
            </a:r>
          </a:p>
          <a:p>
            <a:pPr marL="342900" indent="-342900">
              <a:buClr>
                <a:schemeClr val="accent4"/>
              </a:buClr>
              <a:buSzPct val="125000"/>
              <a:buFont typeface="Wingdings" panose="05000000000000000000" pitchFamily="2" charset="2"/>
              <a:buChar char="§"/>
            </a:pPr>
            <a:r>
              <a:rPr lang="en-US" sz="1600" b="0" dirty="0"/>
              <a:t>Facilitate cheaper fast, appropriately sized, immediate post-disaster response</a:t>
            </a:r>
            <a:endParaRPr lang="en-GB" sz="1600" b="0" dirty="0"/>
          </a:p>
          <a:p>
            <a:pPr marL="342900" indent="-342900">
              <a:buClr>
                <a:schemeClr val="accent4"/>
              </a:buClr>
              <a:buSzPct val="125000"/>
              <a:buFont typeface="Wingdings" panose="05000000000000000000" pitchFamily="2" charset="2"/>
              <a:buChar char="§"/>
            </a:pPr>
            <a:r>
              <a:rPr lang="en-US" sz="1600" b="0" dirty="0"/>
              <a:t>Support sharing of ideas and best-practice </a:t>
            </a:r>
          </a:p>
          <a:p>
            <a:pPr>
              <a:buClr>
                <a:schemeClr val="accent4"/>
              </a:buClr>
              <a:buSzPct val="125000"/>
            </a:pPr>
            <a:endParaRPr lang="en-US" sz="1600" b="0" dirty="0"/>
          </a:p>
          <a:p>
            <a:pPr marL="342900" indent="-342900">
              <a:buFont typeface="+mj-lt"/>
              <a:buAutoNum type="arabicPeriod"/>
            </a:pPr>
            <a:endParaRPr lang="en-US" sz="1600" b="0" dirty="0"/>
          </a:p>
          <a:p>
            <a:endParaRPr lang="en-US" sz="1600" b="0" dirty="0"/>
          </a:p>
          <a:p>
            <a:r>
              <a:rPr lang="en-GB" sz="1600" b="0" dirty="0">
                <a:solidFill>
                  <a:schemeClr val="accent5"/>
                </a:solidFill>
              </a:rPr>
              <a:t>3. </a:t>
            </a:r>
            <a:r>
              <a:rPr lang="en-GB" sz="1600" b="0" dirty="0"/>
              <a:t>A regional or national scheme also support local risk initiatives:</a:t>
            </a:r>
          </a:p>
          <a:p>
            <a:pPr marL="342900" indent="-342900">
              <a:buClr>
                <a:schemeClr val="accent5"/>
              </a:buClr>
              <a:buSzPct val="125000"/>
              <a:buFont typeface="Wingdings" panose="05000000000000000000" pitchFamily="2" charset="2"/>
              <a:buChar char="§"/>
            </a:pPr>
            <a:r>
              <a:rPr lang="en-GB" sz="1600" b="0" dirty="0"/>
              <a:t>CCRIF, directly or indirectly, has spawned a number of micro insurance initiatives</a:t>
            </a:r>
          </a:p>
          <a:p>
            <a:pPr marL="342900" indent="-342900">
              <a:buClr>
                <a:schemeClr val="accent5"/>
              </a:buClr>
              <a:buSzPct val="125000"/>
              <a:buFont typeface="Wingdings" panose="05000000000000000000" pitchFamily="2" charset="2"/>
              <a:buChar char="§"/>
            </a:pPr>
            <a:r>
              <a:rPr lang="en-GB" sz="1600" b="0" dirty="0"/>
              <a:t>Underlying disaster risk modelling can be used to inform other disaster risk management initiatives, including other insurance schemes (e.g. critical infrastructure) and land use planning</a:t>
            </a:r>
          </a:p>
          <a:p>
            <a:pPr marL="342900" indent="-342900">
              <a:buFont typeface="+mj-lt"/>
              <a:buAutoNum type="arabicPeriod"/>
            </a:pPr>
            <a:endParaRPr lang="en-GB" sz="1600" b="0" dirty="0"/>
          </a:p>
          <a:p>
            <a:pPr marL="342900" indent="-342900">
              <a:buFont typeface="+mj-lt"/>
              <a:buAutoNum type="arabicPeriod"/>
            </a:pPr>
            <a:endParaRPr lang="en-GB" sz="1600" b="0" dirty="0"/>
          </a:p>
          <a:p>
            <a:pPr marL="342900" indent="-342900">
              <a:buFont typeface="+mj-lt"/>
              <a:buAutoNum type="arabicPeriod"/>
            </a:pPr>
            <a:endParaRPr lang="en-US" sz="1600" b="0" dirty="0"/>
          </a:p>
        </p:txBody>
      </p:sp>
      <p:grpSp>
        <p:nvGrpSpPr>
          <p:cNvPr id="6" name="Group 5">
            <a:extLst>
              <a:ext uri="{FF2B5EF4-FFF2-40B4-BE49-F238E27FC236}">
                <a16:creationId xmlns:a16="http://schemas.microsoft.com/office/drawing/2014/main" id="{E2D3E2CB-27D3-418F-AEFD-8AF3E6E61DB5}"/>
              </a:ext>
            </a:extLst>
          </p:cNvPr>
          <p:cNvGrpSpPr/>
          <p:nvPr/>
        </p:nvGrpSpPr>
        <p:grpSpPr>
          <a:xfrm>
            <a:off x="609600" y="1262476"/>
            <a:ext cx="1463749" cy="4795284"/>
            <a:chOff x="1990458" y="1524001"/>
            <a:chExt cx="1023153" cy="3940319"/>
          </a:xfrm>
        </p:grpSpPr>
        <p:cxnSp>
          <p:nvCxnSpPr>
            <p:cNvPr id="12" name="Straight Connector 11">
              <a:extLst>
                <a:ext uri="{FF2B5EF4-FFF2-40B4-BE49-F238E27FC236}">
                  <a16:creationId xmlns:a16="http://schemas.microsoft.com/office/drawing/2014/main" id="{8B1C65E5-7722-4D75-9683-B14008F3CC8C}"/>
                </a:ext>
              </a:extLst>
            </p:cNvPr>
            <p:cNvCxnSpPr>
              <a:cxnSpLocks/>
              <a:stCxn id="18" idx="4"/>
              <a:endCxn id="19" idx="0"/>
            </p:cNvCxnSpPr>
            <p:nvPr/>
          </p:nvCxnSpPr>
          <p:spPr>
            <a:xfrm>
              <a:off x="2502034" y="4023154"/>
              <a:ext cx="0" cy="41801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D8F170-5B48-4847-99DF-C721FEEACEA8}"/>
                </a:ext>
              </a:extLst>
            </p:cNvPr>
            <p:cNvCxnSpPr>
              <a:cxnSpLocks/>
              <a:stCxn id="17" idx="4"/>
              <a:endCxn id="18" idx="0"/>
            </p:cNvCxnSpPr>
            <p:nvPr/>
          </p:nvCxnSpPr>
          <p:spPr>
            <a:xfrm>
              <a:off x="2502034" y="2547154"/>
              <a:ext cx="0" cy="45284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F0FFCAF-6F0A-456E-9C11-22BBC9023B4E}"/>
                </a:ext>
              </a:extLst>
            </p:cNvPr>
            <p:cNvGrpSpPr/>
            <p:nvPr/>
          </p:nvGrpSpPr>
          <p:grpSpPr>
            <a:xfrm>
              <a:off x="1990458" y="1524001"/>
              <a:ext cx="1023153" cy="3940319"/>
              <a:chOff x="1990458" y="1524001"/>
              <a:chExt cx="1023153" cy="3940319"/>
            </a:xfrm>
          </p:grpSpPr>
          <p:pic>
            <p:nvPicPr>
              <p:cNvPr id="5" name="Graphic 4" descr="Neighborhood with solid fill">
                <a:extLst>
                  <a:ext uri="{FF2B5EF4-FFF2-40B4-BE49-F238E27FC236}">
                    <a16:creationId xmlns:a16="http://schemas.microsoft.com/office/drawing/2014/main" id="{0C6B4E23-7FA0-426E-99E7-841C5CA2B9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8901" y="4526110"/>
                <a:ext cx="746264" cy="746264"/>
              </a:xfrm>
              <a:prstGeom prst="rect">
                <a:avLst/>
              </a:prstGeom>
            </p:spPr>
          </p:pic>
          <p:pic>
            <p:nvPicPr>
              <p:cNvPr id="8" name="Graphic 7" descr="Gears with solid fill">
                <a:extLst>
                  <a:ext uri="{FF2B5EF4-FFF2-40B4-BE49-F238E27FC236}">
                    <a16:creationId xmlns:a16="http://schemas.microsoft.com/office/drawing/2014/main" id="{001494A0-116A-4124-B3B5-3398F4BDF5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7085" y="1622837"/>
                <a:ext cx="830330" cy="830330"/>
              </a:xfrm>
              <a:prstGeom prst="rect">
                <a:avLst/>
              </a:prstGeom>
            </p:spPr>
          </p:pic>
          <p:pic>
            <p:nvPicPr>
              <p:cNvPr id="9" name="Graphic 8" descr="Group brainstorm with solid fill">
                <a:extLst>
                  <a:ext uri="{FF2B5EF4-FFF2-40B4-BE49-F238E27FC236}">
                    <a16:creationId xmlns:a16="http://schemas.microsoft.com/office/drawing/2014/main" id="{0C26D393-83AD-48AD-9560-AD0FBE9C81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3197" y="3067073"/>
                <a:ext cx="805619" cy="805619"/>
              </a:xfrm>
              <a:prstGeom prst="rect">
                <a:avLst/>
              </a:prstGeom>
            </p:spPr>
          </p:pic>
          <p:sp>
            <p:nvSpPr>
              <p:cNvPr id="17" name="Oval 16">
                <a:extLst>
                  <a:ext uri="{FF2B5EF4-FFF2-40B4-BE49-F238E27FC236}">
                    <a16:creationId xmlns:a16="http://schemas.microsoft.com/office/drawing/2014/main" id="{9D88000D-883C-4493-B829-5277F10C377A}"/>
                  </a:ext>
                </a:extLst>
              </p:cNvPr>
              <p:cNvSpPr/>
              <p:nvPr/>
            </p:nvSpPr>
            <p:spPr>
              <a:xfrm>
                <a:off x="1990458" y="1524001"/>
                <a:ext cx="1023153" cy="102315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DBAFB97-CE0A-45CC-9328-25E5FFCB0893}"/>
                  </a:ext>
                </a:extLst>
              </p:cNvPr>
              <p:cNvSpPr/>
              <p:nvPr/>
            </p:nvSpPr>
            <p:spPr>
              <a:xfrm>
                <a:off x="1990458" y="3000001"/>
                <a:ext cx="1023153" cy="1023153"/>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7DA8EC-96D7-4150-BDEF-761E9732C8E5}"/>
                  </a:ext>
                </a:extLst>
              </p:cNvPr>
              <p:cNvSpPr/>
              <p:nvPr/>
            </p:nvSpPr>
            <p:spPr>
              <a:xfrm>
                <a:off x="1990458" y="4441167"/>
                <a:ext cx="1023153" cy="1023153"/>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8885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4C5B-0C8A-40DD-8161-2296AEA861A8}"/>
              </a:ext>
            </a:extLst>
          </p:cNvPr>
          <p:cNvSpPr>
            <a:spLocks noGrp="1"/>
          </p:cNvSpPr>
          <p:nvPr>
            <p:ph type="title"/>
          </p:nvPr>
        </p:nvSpPr>
        <p:spPr/>
        <p:txBody>
          <a:bodyPr/>
          <a:lstStyle/>
          <a:p>
            <a:r>
              <a:rPr lang="en-US" dirty="0"/>
              <a:t>African Risk Capacity</a:t>
            </a:r>
          </a:p>
        </p:txBody>
      </p:sp>
      <p:sp>
        <p:nvSpPr>
          <p:cNvPr id="3" name="Text Placeholder 2">
            <a:extLst>
              <a:ext uri="{FF2B5EF4-FFF2-40B4-BE49-F238E27FC236}">
                <a16:creationId xmlns:a16="http://schemas.microsoft.com/office/drawing/2014/main" id="{E0BEACC1-6695-4F89-B741-F49275AAFBB9}"/>
              </a:ext>
            </a:extLst>
          </p:cNvPr>
          <p:cNvSpPr>
            <a:spLocks noGrp="1"/>
          </p:cNvSpPr>
          <p:nvPr>
            <p:ph type="body" sz="quarter" idx="13"/>
          </p:nvPr>
        </p:nvSpPr>
        <p:spPr/>
        <p:txBody>
          <a:bodyPr/>
          <a:lstStyle/>
          <a:p>
            <a:r>
              <a:rPr lang="en-GB" dirty="0"/>
              <a:t>A program with capacity building at its heart</a:t>
            </a:r>
          </a:p>
        </p:txBody>
      </p:sp>
      <p:sp>
        <p:nvSpPr>
          <p:cNvPr id="4" name="Content Placeholder 3">
            <a:extLst>
              <a:ext uri="{FF2B5EF4-FFF2-40B4-BE49-F238E27FC236}">
                <a16:creationId xmlns:a16="http://schemas.microsoft.com/office/drawing/2014/main" id="{C5440DA2-1E37-4CF5-9038-8A745E6FC0D4}"/>
              </a:ext>
            </a:extLst>
          </p:cNvPr>
          <p:cNvSpPr>
            <a:spLocks noGrp="1"/>
          </p:cNvSpPr>
          <p:nvPr>
            <p:ph idx="1"/>
          </p:nvPr>
        </p:nvSpPr>
        <p:spPr>
          <a:xfrm>
            <a:off x="609600" y="2217580"/>
            <a:ext cx="8177349" cy="4034363"/>
          </a:xfrm>
        </p:spPr>
        <p:txBody>
          <a:bodyPr/>
          <a:lstStyle/>
          <a:p>
            <a:r>
              <a:rPr lang="en-US" dirty="0"/>
              <a:t>African Risk Capacity (ARC) is predicated on capacity building:</a:t>
            </a:r>
            <a:endParaRPr lang="en-GB" dirty="0"/>
          </a:p>
          <a:p>
            <a:pPr marL="171450" indent="-171450">
              <a:buClr>
                <a:schemeClr val="accent1"/>
              </a:buClr>
              <a:buSzPct val="125000"/>
              <a:buFont typeface="Wingdings" panose="05000000000000000000" pitchFamily="2" charset="2"/>
              <a:buChar char="§"/>
            </a:pPr>
            <a:r>
              <a:rPr lang="en-US" b="0" dirty="0"/>
              <a:t>At its core it is a parametric drought/crop failure insurance pool </a:t>
            </a:r>
            <a:endParaRPr lang="en-GB" b="0" dirty="0"/>
          </a:p>
          <a:p>
            <a:pPr marL="171450" indent="-171450">
              <a:buClr>
                <a:schemeClr val="accent1"/>
              </a:buClr>
              <a:buSzPct val="125000"/>
              <a:buFont typeface="Wingdings" panose="05000000000000000000" pitchFamily="2" charset="2"/>
              <a:buChar char="§"/>
            </a:pPr>
            <a:r>
              <a:rPr lang="en-US" b="0" dirty="0"/>
              <a:t>But more important is the work it does to improve risk understanding and emergency response after disasters within member governments</a:t>
            </a:r>
            <a:endParaRPr lang="en-GB" b="0" dirty="0"/>
          </a:p>
          <a:p>
            <a:pPr marL="171450" indent="-171450">
              <a:buClr>
                <a:schemeClr val="accent1"/>
              </a:buClr>
              <a:buSzPct val="125000"/>
              <a:buFont typeface="Wingdings" panose="05000000000000000000" pitchFamily="2" charset="2"/>
              <a:buChar char="§"/>
            </a:pPr>
            <a:r>
              <a:rPr lang="en-US" b="0" dirty="0"/>
              <a:t>Before being allowed to buy cover, countries must obtain a Certificate of Good Standing, meeting minimum standards of financial probity </a:t>
            </a:r>
            <a:endParaRPr lang="en-GB" b="0" dirty="0"/>
          </a:p>
          <a:p>
            <a:pPr marL="171450" indent="-171450">
              <a:buClr>
                <a:schemeClr val="accent1"/>
              </a:buClr>
              <a:buSzPct val="125000"/>
              <a:buFont typeface="Wingdings" panose="05000000000000000000" pitchFamily="2" charset="2"/>
              <a:buChar char="§"/>
            </a:pPr>
            <a:r>
              <a:rPr lang="en-US" b="0" dirty="0"/>
              <a:t>They must also commit to engage in risk management processes and ultimately to purchase appropriate insurance cover</a:t>
            </a:r>
          </a:p>
          <a:p>
            <a:endParaRPr lang="en-US" b="0" dirty="0"/>
          </a:p>
          <a:p>
            <a:r>
              <a:rPr lang="en-US" dirty="0"/>
              <a:t>A process of engagement with ARC staff for 6 to 12 months to:</a:t>
            </a:r>
            <a:endParaRPr lang="en-GB" dirty="0"/>
          </a:p>
          <a:p>
            <a:pPr marL="171450" indent="-171450">
              <a:buClr>
                <a:schemeClr val="accent1"/>
              </a:buClr>
              <a:buSzPct val="125000"/>
              <a:buFont typeface="Wingdings" panose="05000000000000000000" pitchFamily="2" charset="2"/>
              <a:buChar char="§"/>
            </a:pPr>
            <a:r>
              <a:rPr lang="en-US" b="0" dirty="0"/>
              <a:t>Identify who is at risk, how vulnerable they are and what action to take</a:t>
            </a:r>
            <a:endParaRPr lang="en-GB" b="0" dirty="0"/>
          </a:p>
          <a:p>
            <a:pPr marL="171450" indent="-171450">
              <a:buClr>
                <a:schemeClr val="accent1"/>
              </a:buClr>
              <a:buSzPct val="125000"/>
              <a:buFont typeface="Wingdings" panose="05000000000000000000" pitchFamily="2" charset="2"/>
              <a:buChar char="§"/>
            </a:pPr>
            <a:r>
              <a:rPr lang="en-US" b="0" dirty="0"/>
              <a:t>Develop disaster contingency plans to maximize efficiency</a:t>
            </a:r>
            <a:endParaRPr lang="en-GB" b="0" dirty="0"/>
          </a:p>
          <a:p>
            <a:pPr marL="171450" indent="-171450">
              <a:buClr>
                <a:schemeClr val="accent1"/>
              </a:buClr>
              <a:buSzPct val="125000"/>
              <a:buFont typeface="Wingdings" panose="05000000000000000000" pitchFamily="2" charset="2"/>
              <a:buChar char="§"/>
            </a:pPr>
            <a:r>
              <a:rPr lang="en-US" b="0" dirty="0"/>
              <a:t>Prepare audited final implementation plans as emergencies develop </a:t>
            </a:r>
            <a:endParaRPr lang="en-GB" b="0" dirty="0"/>
          </a:p>
          <a:p>
            <a:endParaRPr lang="en-US" sz="1400" b="0" dirty="0"/>
          </a:p>
        </p:txBody>
      </p:sp>
      <p:sp>
        <p:nvSpPr>
          <p:cNvPr id="10" name="Rectangle 9">
            <a:extLst>
              <a:ext uri="{FF2B5EF4-FFF2-40B4-BE49-F238E27FC236}">
                <a16:creationId xmlns:a16="http://schemas.microsoft.com/office/drawing/2014/main" id="{48F8C8F0-21F8-446E-BB35-463E0156664A}"/>
              </a:ext>
            </a:extLst>
          </p:cNvPr>
          <p:cNvSpPr/>
          <p:nvPr/>
        </p:nvSpPr>
        <p:spPr>
          <a:xfrm>
            <a:off x="648586" y="1154681"/>
            <a:ext cx="11036598" cy="1062899"/>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561340C-DF59-460C-90EA-8879CD0700C9}"/>
              </a:ext>
            </a:extLst>
          </p:cNvPr>
          <p:cNvSpPr>
            <a:spLocks noGrp="1"/>
          </p:cNvSpPr>
          <p:nvPr>
            <p:ph type="sldNum" sz="quarter" idx="4"/>
          </p:nvPr>
        </p:nvSpPr>
        <p:spPr/>
        <p:txBody>
          <a:bodyPr/>
          <a:lstStyle/>
          <a:p>
            <a:fld id="{2083E393-C0BF-4ED8-8545-7E4C90AFF831}" type="slidenum">
              <a:rPr lang="en-US" smtClean="0"/>
              <a:pPr/>
              <a:t>12</a:t>
            </a:fld>
            <a:endParaRPr lang="en-US"/>
          </a:p>
        </p:txBody>
      </p:sp>
      <p:pic>
        <p:nvPicPr>
          <p:cNvPr id="6" name="Picture 2">
            <a:extLst>
              <a:ext uri="{FF2B5EF4-FFF2-40B4-BE49-F238E27FC236}">
                <a16:creationId xmlns:a16="http://schemas.microsoft.com/office/drawing/2014/main" id="{EE37BCA6-E70D-44CE-8EED-D86C461F3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613" y="3117145"/>
            <a:ext cx="2766571" cy="253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5C87493D-3D39-45A5-A210-39F78DF90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615" y="2267223"/>
            <a:ext cx="2766572" cy="11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DC3817A1-592C-4A94-B9B6-11E2E28CE871}"/>
              </a:ext>
            </a:extLst>
          </p:cNvPr>
          <p:cNvSpPr txBox="1"/>
          <p:nvPr/>
        </p:nvSpPr>
        <p:spPr>
          <a:xfrm>
            <a:off x="1357423" y="1313665"/>
            <a:ext cx="8701862" cy="707886"/>
          </a:xfrm>
          <a:prstGeom prst="rect">
            <a:avLst/>
          </a:prstGeom>
          <a:noFill/>
        </p:spPr>
        <p:txBody>
          <a:bodyPr wrap="square">
            <a:spAutoFit/>
          </a:bodyPr>
          <a:lstStyle/>
          <a:p>
            <a:pPr lvl="0" algn="ctr" rtl="0"/>
            <a:r>
              <a:rPr lang="en-US" sz="2000" dirty="0"/>
              <a:t>Formed in 2014 by the World Food </a:t>
            </a:r>
            <a:r>
              <a:rPr lang="en-US" sz="2000" dirty="0" err="1"/>
              <a:t>Programme</a:t>
            </a:r>
            <a:r>
              <a:rPr lang="en-US" sz="2000" dirty="0"/>
              <a:t>. An agency of the African Union with an associated mutual insurer.</a:t>
            </a:r>
            <a:endParaRPr lang="en-GB" sz="2000" dirty="0"/>
          </a:p>
        </p:txBody>
      </p:sp>
    </p:spTree>
    <p:extLst>
      <p:ext uri="{BB962C8B-B14F-4D97-AF65-F5344CB8AC3E}">
        <p14:creationId xmlns:p14="http://schemas.microsoft.com/office/powerpoint/2010/main" val="255861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Africa Risk Capacity </a:t>
            </a:r>
          </a:p>
        </p:txBody>
      </p:sp>
      <p:sp>
        <p:nvSpPr>
          <p:cNvPr id="3" name="Text Placeholder 2"/>
          <p:cNvSpPr>
            <a:spLocks noGrp="1"/>
          </p:cNvSpPr>
          <p:nvPr>
            <p:ph type="body" sz="quarter" idx="13"/>
          </p:nvPr>
        </p:nvSpPr>
        <p:spPr/>
        <p:txBody>
          <a:bodyPr/>
          <a:lstStyle/>
          <a:p>
            <a:r>
              <a:rPr lang="en-GB" dirty="0"/>
              <a:t>Aiming to save lives and livelihoods</a:t>
            </a:r>
          </a:p>
        </p:txBody>
      </p:sp>
      <p:sp>
        <p:nvSpPr>
          <p:cNvPr id="5" name="Slide Number Placeholder 4"/>
          <p:cNvSpPr>
            <a:spLocks noGrp="1"/>
          </p:cNvSpPr>
          <p:nvPr>
            <p:ph type="sldNum" sz="quarter" idx="12"/>
          </p:nvPr>
        </p:nvSpPr>
        <p:spPr>
          <a:xfrm>
            <a:off x="14249400" y="6435739"/>
            <a:ext cx="508000" cy="138499"/>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smtClean="0"/>
              <a:pPr/>
              <a:t>13</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706" y="1102530"/>
            <a:ext cx="2392536" cy="203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706" y="2559332"/>
            <a:ext cx="2392536" cy="201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8832" y="4125618"/>
            <a:ext cx="2391272" cy="193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F5742614-99FC-488E-A0B6-A42792ACA3FF}"/>
              </a:ext>
            </a:extLst>
          </p:cNvPr>
          <p:cNvSpPr>
            <a:spLocks noGrp="1"/>
          </p:cNvSpPr>
          <p:nvPr>
            <p:ph idx="1"/>
          </p:nvPr>
        </p:nvSpPr>
        <p:spPr>
          <a:xfrm>
            <a:off x="609599" y="1112501"/>
            <a:ext cx="8767969" cy="5086280"/>
          </a:xfrm>
        </p:spPr>
        <p:txBody>
          <a:bodyPr/>
          <a:lstStyle/>
          <a:p>
            <a:pPr marL="285750" indent="-285750">
              <a:buClr>
                <a:schemeClr val="accent1"/>
              </a:buClr>
              <a:buSzPct val="125000"/>
              <a:buFont typeface="Wingdings" panose="05000000000000000000" pitchFamily="2" charset="2"/>
              <a:buChar char="§"/>
            </a:pPr>
            <a:r>
              <a:rPr lang="en-GB" sz="1600" b="0" dirty="0"/>
              <a:t>ARC requires government clients to:</a:t>
            </a:r>
          </a:p>
          <a:p>
            <a:pPr marL="514350" lvl="2" indent="-285750">
              <a:buClr>
                <a:schemeClr val="accent1"/>
              </a:buClr>
            </a:pPr>
            <a:r>
              <a:rPr lang="en-GB" dirty="0"/>
              <a:t>Understand and define drought events that could occur</a:t>
            </a:r>
          </a:p>
          <a:p>
            <a:pPr marL="514350" lvl="2" indent="-285750">
              <a:buClr>
                <a:schemeClr val="accent1"/>
              </a:buClr>
            </a:pPr>
            <a:r>
              <a:rPr lang="en-GB" dirty="0"/>
              <a:t>Understand who would be affected and to what extent</a:t>
            </a:r>
          </a:p>
          <a:p>
            <a:pPr marL="514350" lvl="2" indent="-285750">
              <a:buClr>
                <a:schemeClr val="accent1"/>
              </a:buClr>
            </a:pPr>
            <a:r>
              <a:rPr lang="en-GB" dirty="0"/>
              <a:t>Understand what emergency response is required and develop appropriate contingency plans</a:t>
            </a:r>
          </a:p>
          <a:p>
            <a:pPr marL="285750" indent="-285750">
              <a:buClr>
                <a:schemeClr val="accent1"/>
              </a:buClr>
              <a:buSzPct val="125000"/>
              <a:buFont typeface="Wingdings" panose="05000000000000000000" pitchFamily="2" charset="2"/>
              <a:buChar char="§"/>
            </a:pPr>
            <a:endParaRPr lang="en-GB" sz="1600" b="0" dirty="0"/>
          </a:p>
          <a:p>
            <a:pPr marL="285750" indent="-285750">
              <a:buClr>
                <a:schemeClr val="accent1"/>
              </a:buClr>
              <a:buSzPct val="125000"/>
              <a:buFont typeface="Wingdings" panose="05000000000000000000" pitchFamily="2" charset="2"/>
              <a:buChar char="§"/>
            </a:pPr>
            <a:r>
              <a:rPr lang="en-GB" sz="1600" b="0" dirty="0"/>
              <a:t>Before an event specially developed software (called Africa </a:t>
            </a:r>
            <a:r>
              <a:rPr lang="en-GB" sz="1600" b="0" dirty="0" err="1"/>
              <a:t>RiskView</a:t>
            </a:r>
            <a:r>
              <a:rPr lang="en-GB" sz="1600" b="0" dirty="0"/>
              <a:t>) tracks the likelihood of a drought event occurring. </a:t>
            </a:r>
          </a:p>
          <a:p>
            <a:pPr marL="285750" indent="-285750">
              <a:buClr>
                <a:schemeClr val="accent1"/>
              </a:buClr>
              <a:buSzPct val="125000"/>
              <a:buFont typeface="Wingdings" panose="05000000000000000000" pitchFamily="2" charset="2"/>
              <a:buChar char="§"/>
            </a:pPr>
            <a:endParaRPr lang="en-GB" sz="1600" b="0" dirty="0"/>
          </a:p>
          <a:p>
            <a:pPr marL="285750" indent="-285750">
              <a:buClr>
                <a:schemeClr val="accent1"/>
              </a:buClr>
              <a:buSzPct val="125000"/>
              <a:buFont typeface="Wingdings" panose="05000000000000000000" pitchFamily="2" charset="2"/>
              <a:buChar char="§"/>
            </a:pPr>
            <a:r>
              <a:rPr lang="en-GB" sz="1600" b="0" dirty="0"/>
              <a:t>If a drought event develops countries must revisit their contingency plan to develop a Final Implementation Plan (FIP). That plan must be agreed by ARC Agency and its implementation is audited.</a:t>
            </a:r>
          </a:p>
          <a:p>
            <a:pPr marL="285750" indent="-285750">
              <a:buClr>
                <a:schemeClr val="accent1"/>
              </a:buClr>
              <a:buSzPct val="125000"/>
              <a:buFont typeface="Wingdings" panose="05000000000000000000" pitchFamily="2" charset="2"/>
              <a:buChar char="§"/>
            </a:pPr>
            <a:endParaRPr lang="en-GB" sz="1600" b="0" dirty="0"/>
          </a:p>
          <a:p>
            <a:pPr marL="285750" indent="-285750">
              <a:buClr>
                <a:schemeClr val="accent1"/>
              </a:buClr>
              <a:buSzPct val="125000"/>
              <a:buFont typeface="Wingdings" panose="05000000000000000000" pitchFamily="2" charset="2"/>
              <a:buChar char="§"/>
            </a:pPr>
            <a:r>
              <a:rPr lang="en-GB" sz="1600" b="0" dirty="0"/>
              <a:t>Donors are developing the concept of “Replica” covers. A linked policy where funds support local NGO’s/aid agencies</a:t>
            </a:r>
          </a:p>
          <a:p>
            <a:pPr marL="514350" lvl="2" indent="-285750">
              <a:buClr>
                <a:schemeClr val="accent1"/>
              </a:buClr>
            </a:pPr>
            <a:r>
              <a:rPr lang="en-GB" dirty="0"/>
              <a:t>BUT their emergency response plans must be integrated with the government’s own plans, so no competition for resource/duplication of effort</a:t>
            </a:r>
          </a:p>
          <a:p>
            <a:pPr lvl="0"/>
            <a:endParaRPr lang="en-GB" sz="1200" dirty="0"/>
          </a:p>
          <a:p>
            <a:pPr lvl="0"/>
            <a:endParaRPr lang="en-GB" sz="1200" dirty="0"/>
          </a:p>
          <a:p>
            <a:pPr lvl="0"/>
            <a:endParaRPr lang="en-GB" sz="1200" dirty="0"/>
          </a:p>
          <a:p>
            <a:endParaRPr lang="en-US" sz="1200" dirty="0"/>
          </a:p>
        </p:txBody>
      </p:sp>
    </p:spTree>
    <p:extLst>
      <p:ext uri="{BB962C8B-B14F-4D97-AF65-F5344CB8AC3E}">
        <p14:creationId xmlns:p14="http://schemas.microsoft.com/office/powerpoint/2010/main" val="402953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9228-6533-8747-9786-858C6590BA53}"/>
              </a:ext>
            </a:extLst>
          </p:cNvPr>
          <p:cNvSpPr>
            <a:spLocks noGrp="1"/>
          </p:cNvSpPr>
          <p:nvPr>
            <p:ph type="title"/>
          </p:nvPr>
        </p:nvSpPr>
        <p:spPr/>
        <p:txBody>
          <a:bodyPr/>
          <a:lstStyle/>
          <a:p>
            <a:r>
              <a:rPr lang="en-US" dirty="0"/>
              <a:t>Speed of Payment is Key</a:t>
            </a:r>
          </a:p>
        </p:txBody>
      </p:sp>
      <p:sp>
        <p:nvSpPr>
          <p:cNvPr id="3" name="Text Placeholder 2">
            <a:extLst>
              <a:ext uri="{FF2B5EF4-FFF2-40B4-BE49-F238E27FC236}">
                <a16:creationId xmlns:a16="http://schemas.microsoft.com/office/drawing/2014/main" id="{84DF905B-C21F-694F-BF4B-B87F20899CFB}"/>
              </a:ext>
            </a:extLst>
          </p:cNvPr>
          <p:cNvSpPr>
            <a:spLocks noGrp="1"/>
          </p:cNvSpPr>
          <p:nvPr>
            <p:ph type="body" sz="quarter" idx="13"/>
          </p:nvPr>
        </p:nvSpPr>
        <p:spPr/>
        <p:txBody>
          <a:bodyPr/>
          <a:lstStyle/>
          <a:p>
            <a:r>
              <a:rPr lang="en-US" dirty="0"/>
              <a:t>Basis risk must be balanced against benefits</a:t>
            </a:r>
          </a:p>
        </p:txBody>
      </p:sp>
      <p:sp>
        <p:nvSpPr>
          <p:cNvPr id="5" name="Slide Number Placeholder 4">
            <a:extLst>
              <a:ext uri="{FF2B5EF4-FFF2-40B4-BE49-F238E27FC236}">
                <a16:creationId xmlns:a16="http://schemas.microsoft.com/office/drawing/2014/main" id="{9FBAC901-8551-4240-9654-46E31AC7EA2F}"/>
              </a:ext>
            </a:extLst>
          </p:cNvPr>
          <p:cNvSpPr>
            <a:spLocks noGrp="1"/>
          </p:cNvSpPr>
          <p:nvPr>
            <p:ph type="sldNum" sz="quarter" idx="12"/>
          </p:nvPr>
        </p:nvSpPr>
        <p:spPr>
          <a:xfrm>
            <a:off x="14249400" y="6435739"/>
            <a:ext cx="508000" cy="138499"/>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smtClean="0"/>
              <a:pPr/>
              <a:t>14</a:t>
            </a:fld>
            <a:endParaRPr lang="en-US" dirty="0"/>
          </a:p>
        </p:txBody>
      </p:sp>
      <p:graphicFrame>
        <p:nvGraphicFramePr>
          <p:cNvPr id="16" name="Content Placeholder 6">
            <a:extLst>
              <a:ext uri="{FF2B5EF4-FFF2-40B4-BE49-F238E27FC236}">
                <a16:creationId xmlns:a16="http://schemas.microsoft.com/office/drawing/2014/main" id="{DCB4912B-D74E-436C-99F4-CF41EA8869E0}"/>
              </a:ext>
            </a:extLst>
          </p:cNvPr>
          <p:cNvGraphicFramePr>
            <a:graphicFrameLocks noGrp="1"/>
          </p:cNvGraphicFramePr>
          <p:nvPr>
            <p:ph idx="1"/>
            <p:extLst>
              <p:ext uri="{D42A27DB-BD31-4B8C-83A1-F6EECF244321}">
                <p14:modId xmlns:p14="http://schemas.microsoft.com/office/powerpoint/2010/main" val="3668976114"/>
              </p:ext>
            </p:extLst>
          </p:nvPr>
        </p:nvGraphicFramePr>
        <p:xfrm>
          <a:off x="903768" y="2306103"/>
          <a:ext cx="10281683" cy="375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Hourglass Finished with solid fill">
            <a:extLst>
              <a:ext uri="{FF2B5EF4-FFF2-40B4-BE49-F238E27FC236}">
                <a16:creationId xmlns:a16="http://schemas.microsoft.com/office/drawing/2014/main" id="{42164A8E-2734-4258-84DA-DC22CFED55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68694" y="1131201"/>
            <a:ext cx="1120940" cy="1120940"/>
          </a:xfrm>
          <a:prstGeom prst="rect">
            <a:avLst/>
          </a:prstGeom>
        </p:spPr>
      </p:pic>
      <p:pic>
        <p:nvPicPr>
          <p:cNvPr id="8" name="Graphic 7" descr="Scales of justice with solid fill">
            <a:extLst>
              <a:ext uri="{FF2B5EF4-FFF2-40B4-BE49-F238E27FC236}">
                <a16:creationId xmlns:a16="http://schemas.microsoft.com/office/drawing/2014/main" id="{84DDC560-F4AF-4877-B121-F3AE710677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01267" y="1112501"/>
            <a:ext cx="1120940" cy="1120940"/>
          </a:xfrm>
          <a:prstGeom prst="rect">
            <a:avLst/>
          </a:prstGeom>
        </p:spPr>
      </p:pic>
      <p:pic>
        <p:nvPicPr>
          <p:cNvPr id="10" name="Graphic 9" descr="House with solid fill">
            <a:extLst>
              <a:ext uri="{FF2B5EF4-FFF2-40B4-BE49-F238E27FC236}">
                <a16:creationId xmlns:a16="http://schemas.microsoft.com/office/drawing/2014/main" id="{2DA342A7-F88F-439D-AE0E-CA27659FF9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87251" y="1112501"/>
            <a:ext cx="1120940" cy="1120940"/>
          </a:xfrm>
          <a:prstGeom prst="rect">
            <a:avLst/>
          </a:prstGeom>
        </p:spPr>
      </p:pic>
    </p:spTree>
    <p:extLst>
      <p:ext uri="{BB962C8B-B14F-4D97-AF65-F5344CB8AC3E}">
        <p14:creationId xmlns:p14="http://schemas.microsoft.com/office/powerpoint/2010/main" val="66795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7F6DDF-CD41-43F8-A9D7-5E396952A0C4}"/>
              </a:ext>
            </a:extLst>
          </p:cNvPr>
          <p:cNvSpPr/>
          <p:nvPr/>
        </p:nvSpPr>
        <p:spPr>
          <a:xfrm>
            <a:off x="7006068" y="3258591"/>
            <a:ext cx="3817876" cy="2799170"/>
          </a:xfrm>
          <a:prstGeom prst="rect">
            <a:avLst/>
          </a:prstGeom>
          <a:solidFill>
            <a:srgbClr val="E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BCDDD9F-F4A3-469F-BC5D-1164D2024E78}"/>
              </a:ext>
            </a:extLst>
          </p:cNvPr>
          <p:cNvSpPr txBox="1"/>
          <p:nvPr/>
        </p:nvSpPr>
        <p:spPr>
          <a:xfrm>
            <a:off x="7006066" y="3258591"/>
            <a:ext cx="3734895" cy="2554545"/>
          </a:xfrm>
          <a:prstGeom prst="rect">
            <a:avLst/>
          </a:prstGeom>
          <a:noFill/>
        </p:spPr>
        <p:txBody>
          <a:bodyPr wrap="square">
            <a:spAutoFit/>
          </a:bodyPr>
          <a:lstStyle/>
          <a:p>
            <a:pPr lvl="0"/>
            <a:r>
              <a:rPr lang="en-GB" sz="2000" b="1" dirty="0"/>
              <a:t>Successes and Challenges</a:t>
            </a:r>
          </a:p>
          <a:p>
            <a:pPr marL="285750" indent="-285750">
              <a:buClr>
                <a:schemeClr val="accent1"/>
              </a:buClr>
              <a:buSzPct val="125000"/>
              <a:buFont typeface="Wingdings" panose="05000000000000000000" pitchFamily="2" charset="2"/>
              <a:buChar char="§"/>
            </a:pPr>
            <a:r>
              <a:rPr lang="en-GB" sz="2000" dirty="0"/>
              <a:t>By working together, the interest in the deal was very high</a:t>
            </a:r>
          </a:p>
          <a:p>
            <a:pPr marL="285750" indent="-285750">
              <a:buClr>
                <a:schemeClr val="accent1"/>
              </a:buClr>
              <a:buSzPct val="125000"/>
              <a:buFont typeface="Wingdings" panose="05000000000000000000" pitchFamily="2" charset="2"/>
              <a:buChar char="§"/>
            </a:pPr>
            <a:r>
              <a:rPr lang="en-GB" sz="2000" dirty="0"/>
              <a:t>Peru received US$60 million in 2019 when a magnitude 8.0 earthquake triggered its catastrophe bond protection</a:t>
            </a:r>
          </a:p>
        </p:txBody>
      </p:sp>
      <p:sp>
        <p:nvSpPr>
          <p:cNvPr id="2" name="Title 1">
            <a:extLst>
              <a:ext uri="{FF2B5EF4-FFF2-40B4-BE49-F238E27FC236}">
                <a16:creationId xmlns:a16="http://schemas.microsoft.com/office/drawing/2014/main" id="{6EBD09F7-768D-484D-A6FC-F8D9D6295824}"/>
              </a:ext>
            </a:extLst>
          </p:cNvPr>
          <p:cNvSpPr>
            <a:spLocks noGrp="1"/>
          </p:cNvSpPr>
          <p:nvPr>
            <p:ph type="title"/>
          </p:nvPr>
        </p:nvSpPr>
        <p:spPr/>
        <p:txBody>
          <a:bodyPr/>
          <a:lstStyle/>
          <a:p>
            <a:r>
              <a:rPr lang="en-GB" dirty="0"/>
              <a:t>Pacific Alliance </a:t>
            </a:r>
          </a:p>
        </p:txBody>
      </p:sp>
      <p:sp>
        <p:nvSpPr>
          <p:cNvPr id="11" name="Rectangle 10">
            <a:extLst>
              <a:ext uri="{FF2B5EF4-FFF2-40B4-BE49-F238E27FC236}">
                <a16:creationId xmlns:a16="http://schemas.microsoft.com/office/drawing/2014/main" id="{03857310-2197-452A-A0D8-B93F21C61989}"/>
              </a:ext>
            </a:extLst>
          </p:cNvPr>
          <p:cNvSpPr/>
          <p:nvPr/>
        </p:nvSpPr>
        <p:spPr>
          <a:xfrm>
            <a:off x="609601" y="1318437"/>
            <a:ext cx="5995852" cy="4019107"/>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6BC4F77-1095-47E3-94ED-94EF45E7B97B}"/>
              </a:ext>
            </a:extLst>
          </p:cNvPr>
          <p:cNvSpPr>
            <a:spLocks noGrp="1"/>
          </p:cNvSpPr>
          <p:nvPr>
            <p:ph type="body" sz="quarter" idx="13"/>
          </p:nvPr>
        </p:nvSpPr>
        <p:spPr/>
        <p:txBody>
          <a:bodyPr/>
          <a:lstStyle/>
          <a:p>
            <a:r>
              <a:rPr lang="en-GB" dirty="0"/>
              <a:t>Catastrophe bond transaction</a:t>
            </a:r>
          </a:p>
        </p:txBody>
      </p:sp>
      <p:sp>
        <p:nvSpPr>
          <p:cNvPr id="5" name="Slide Number Placeholder 4">
            <a:extLst>
              <a:ext uri="{FF2B5EF4-FFF2-40B4-BE49-F238E27FC236}">
                <a16:creationId xmlns:a16="http://schemas.microsoft.com/office/drawing/2014/main" id="{4DD8E703-C7C4-4258-90E2-DBC7F2FE935F}"/>
              </a:ext>
            </a:extLst>
          </p:cNvPr>
          <p:cNvSpPr>
            <a:spLocks noGrp="1"/>
          </p:cNvSpPr>
          <p:nvPr>
            <p:ph type="sldNum" sz="quarter" idx="4"/>
          </p:nvPr>
        </p:nvSpPr>
        <p:spPr/>
        <p:txBody>
          <a:bodyPr/>
          <a:lstStyle/>
          <a:p>
            <a:fld id="{2083E393-C0BF-4ED8-8545-7E4C90AFF831}" type="slidenum">
              <a:rPr lang="en-US" smtClean="0"/>
              <a:pPr/>
              <a:t>15</a:t>
            </a:fld>
            <a:endParaRPr lang="en-US"/>
          </a:p>
        </p:txBody>
      </p:sp>
      <p:pic>
        <p:nvPicPr>
          <p:cNvPr id="6" name="Picture 5">
            <a:extLst>
              <a:ext uri="{FF2B5EF4-FFF2-40B4-BE49-F238E27FC236}">
                <a16:creationId xmlns:a16="http://schemas.microsoft.com/office/drawing/2014/main" id="{8B9E9C6C-E7C4-41FF-AA42-F725E9DF35FB}"/>
              </a:ext>
            </a:extLst>
          </p:cNvPr>
          <p:cNvPicPr>
            <a:picLocks noChangeAspect="1"/>
          </p:cNvPicPr>
          <p:nvPr/>
        </p:nvPicPr>
        <p:blipFill>
          <a:blip r:embed="rId3"/>
          <a:stretch>
            <a:fillRect/>
          </a:stretch>
        </p:blipFill>
        <p:spPr>
          <a:xfrm>
            <a:off x="7089049" y="1318437"/>
            <a:ext cx="3734895" cy="1698956"/>
          </a:xfrm>
          <a:prstGeom prst="rect">
            <a:avLst/>
          </a:prstGeom>
        </p:spPr>
      </p:pic>
      <p:sp>
        <p:nvSpPr>
          <p:cNvPr id="8" name="TextBox 7">
            <a:extLst>
              <a:ext uri="{FF2B5EF4-FFF2-40B4-BE49-F238E27FC236}">
                <a16:creationId xmlns:a16="http://schemas.microsoft.com/office/drawing/2014/main" id="{DBD7A702-8B72-47B6-8CA0-689637A42744}"/>
              </a:ext>
            </a:extLst>
          </p:cNvPr>
          <p:cNvSpPr txBox="1"/>
          <p:nvPr/>
        </p:nvSpPr>
        <p:spPr>
          <a:xfrm>
            <a:off x="808074" y="1632079"/>
            <a:ext cx="5797378" cy="2862322"/>
          </a:xfrm>
          <a:prstGeom prst="rect">
            <a:avLst/>
          </a:prstGeom>
          <a:noFill/>
        </p:spPr>
        <p:txBody>
          <a:bodyPr wrap="square">
            <a:spAutoFit/>
          </a:bodyPr>
          <a:lstStyle/>
          <a:p>
            <a:r>
              <a:rPr lang="en-GB" sz="2000" b="1" dirty="0"/>
              <a:t>Overview</a:t>
            </a:r>
            <a:endParaRPr lang="en-GB" sz="2000" dirty="0"/>
          </a:p>
          <a:p>
            <a:pPr marL="285750" indent="-285750">
              <a:buClr>
                <a:schemeClr val="accent1"/>
              </a:buClr>
              <a:buSzPct val="125000"/>
              <a:buFont typeface="Wingdings" panose="05000000000000000000" pitchFamily="2" charset="2"/>
              <a:buChar char="§"/>
            </a:pPr>
            <a:r>
              <a:rPr lang="en-GB" sz="2000" dirty="0"/>
              <a:t>Joint issuance and marketing of catastrophe  bonds to cover 4 countries (Chile, Colombia, Mexico and Peru)</a:t>
            </a:r>
          </a:p>
          <a:p>
            <a:pPr marL="285750" indent="-285750">
              <a:buClr>
                <a:schemeClr val="accent1"/>
              </a:buClr>
              <a:buSzPct val="125000"/>
              <a:buFont typeface="Wingdings" panose="05000000000000000000" pitchFamily="2" charset="2"/>
              <a:buChar char="§"/>
            </a:pPr>
            <a:r>
              <a:rPr lang="en-GB" sz="2000" dirty="0"/>
              <a:t>Issued in 2018 and covered earthquake risk for 2-3 years</a:t>
            </a:r>
          </a:p>
          <a:p>
            <a:pPr marL="285750" indent="-285750">
              <a:buClr>
                <a:schemeClr val="accent1"/>
              </a:buClr>
              <a:buSzPct val="125000"/>
              <a:buFont typeface="Wingdings" panose="05000000000000000000" pitchFamily="2" charset="2"/>
              <a:buChar char="§"/>
            </a:pPr>
            <a:r>
              <a:rPr lang="en-GB" sz="2000" dirty="0"/>
              <a:t>A total of US$1.36 billion in cover, the largest sovereign risk insurance transaction ever seen</a:t>
            </a:r>
          </a:p>
          <a:p>
            <a:pPr marL="285750" indent="-285750">
              <a:buClr>
                <a:schemeClr val="accent1"/>
              </a:buClr>
              <a:buSzPct val="125000"/>
              <a:buFont typeface="Wingdings" panose="05000000000000000000" pitchFamily="2" charset="2"/>
              <a:buChar char="§"/>
            </a:pPr>
            <a:r>
              <a:rPr lang="en-GB" sz="2000" dirty="0"/>
              <a:t>Now exploring a new bond with new hazards</a:t>
            </a:r>
          </a:p>
        </p:txBody>
      </p:sp>
    </p:spTree>
    <p:extLst>
      <p:ext uri="{BB962C8B-B14F-4D97-AF65-F5344CB8AC3E}">
        <p14:creationId xmlns:p14="http://schemas.microsoft.com/office/powerpoint/2010/main" val="165077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CFFB0FE-3D7F-489D-9040-11ACF4D5B360}"/>
              </a:ext>
            </a:extLst>
          </p:cNvPr>
          <p:cNvSpPr/>
          <p:nvPr/>
        </p:nvSpPr>
        <p:spPr>
          <a:xfrm>
            <a:off x="609600" y="5084279"/>
            <a:ext cx="9562700" cy="838494"/>
          </a:xfrm>
          <a:prstGeom prst="rect">
            <a:avLst/>
          </a:prstGeom>
          <a:solidFill>
            <a:srgbClr val="D9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F437CFE-83D6-4322-BC83-6C93261894C1}"/>
              </a:ext>
            </a:extLst>
          </p:cNvPr>
          <p:cNvSpPr/>
          <p:nvPr/>
        </p:nvSpPr>
        <p:spPr>
          <a:xfrm>
            <a:off x="609600" y="3989145"/>
            <a:ext cx="9562700" cy="1017645"/>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5C06E4-F14B-4DD8-8065-E85A5FCD8FED}"/>
              </a:ext>
            </a:extLst>
          </p:cNvPr>
          <p:cNvSpPr/>
          <p:nvPr/>
        </p:nvSpPr>
        <p:spPr>
          <a:xfrm>
            <a:off x="609600" y="2188243"/>
            <a:ext cx="9562698" cy="823474"/>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9C1D78-8ABE-4443-A588-B8416EAC3036}"/>
              </a:ext>
            </a:extLst>
          </p:cNvPr>
          <p:cNvSpPr/>
          <p:nvPr/>
        </p:nvSpPr>
        <p:spPr>
          <a:xfrm>
            <a:off x="609600" y="1220098"/>
            <a:ext cx="9562699" cy="890658"/>
          </a:xfrm>
          <a:prstGeom prst="rect">
            <a:avLst/>
          </a:prstGeom>
          <a:solidFill>
            <a:srgbClr val="D8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C28FAE-59E6-49FC-8AAA-D2E895B4B4B7}"/>
              </a:ext>
            </a:extLst>
          </p:cNvPr>
          <p:cNvSpPr/>
          <p:nvPr/>
        </p:nvSpPr>
        <p:spPr>
          <a:xfrm>
            <a:off x="609600" y="3071645"/>
            <a:ext cx="9562700" cy="875924"/>
          </a:xfrm>
          <a:prstGeom prst="rect">
            <a:avLst/>
          </a:prstGeom>
          <a:solidFill>
            <a:srgbClr val="D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8FCE7-DA1A-4250-8896-8C0038DC6EC2}"/>
              </a:ext>
            </a:extLst>
          </p:cNvPr>
          <p:cNvSpPr>
            <a:spLocks noGrp="1"/>
          </p:cNvSpPr>
          <p:nvPr>
            <p:ph type="title"/>
          </p:nvPr>
        </p:nvSpPr>
        <p:spPr/>
        <p:txBody>
          <a:bodyPr/>
          <a:lstStyle/>
          <a:p>
            <a:r>
              <a:rPr lang="en-GB" dirty="0"/>
              <a:t>Lesson Learned from Existing Regional Facilities </a:t>
            </a:r>
          </a:p>
        </p:txBody>
      </p:sp>
      <p:sp>
        <p:nvSpPr>
          <p:cNvPr id="3" name="Text Placeholder 2">
            <a:extLst>
              <a:ext uri="{FF2B5EF4-FFF2-40B4-BE49-F238E27FC236}">
                <a16:creationId xmlns:a16="http://schemas.microsoft.com/office/drawing/2014/main" id="{1C2A237E-35B0-4973-8743-BBC1465E15C9}"/>
              </a:ext>
            </a:extLst>
          </p:cNvPr>
          <p:cNvSpPr>
            <a:spLocks noGrp="1"/>
          </p:cNvSpPr>
          <p:nvPr>
            <p:ph type="body" sz="quarter" idx="13"/>
          </p:nvPr>
        </p:nvSpPr>
        <p:spPr>
          <a:xfrm>
            <a:off x="1981200" y="764978"/>
            <a:ext cx="8229600" cy="276999"/>
          </a:xfrm>
        </p:spPr>
        <p:txBody>
          <a:bodyPr/>
          <a:lstStyle/>
          <a:p>
            <a:r>
              <a:rPr lang="en-GB" sz="1600" dirty="0"/>
              <a:t>Developing a Disaster Risk Transfer Facility in the CAREC Region </a:t>
            </a:r>
          </a:p>
        </p:txBody>
      </p:sp>
      <p:sp>
        <p:nvSpPr>
          <p:cNvPr id="5" name="Slide Number Placeholder 4">
            <a:extLst>
              <a:ext uri="{FF2B5EF4-FFF2-40B4-BE49-F238E27FC236}">
                <a16:creationId xmlns:a16="http://schemas.microsoft.com/office/drawing/2014/main" id="{6269E47B-F9ED-4766-898E-AC2191FD676E}"/>
              </a:ext>
            </a:extLst>
          </p:cNvPr>
          <p:cNvSpPr>
            <a:spLocks noGrp="1"/>
          </p:cNvSpPr>
          <p:nvPr>
            <p:ph type="sldNum" sz="quarter" idx="4"/>
          </p:nvPr>
        </p:nvSpPr>
        <p:spPr/>
        <p:txBody>
          <a:bodyPr/>
          <a:lstStyle/>
          <a:p>
            <a:fld id="{2083E393-C0BF-4ED8-8545-7E4C90AFF831}" type="slidenum">
              <a:rPr lang="en-US" smtClean="0"/>
              <a:pPr/>
              <a:t>16</a:t>
            </a:fld>
            <a:endParaRPr lang="en-US"/>
          </a:p>
        </p:txBody>
      </p:sp>
      <p:sp>
        <p:nvSpPr>
          <p:cNvPr id="8" name="Content Placeholder 6">
            <a:extLst>
              <a:ext uri="{FF2B5EF4-FFF2-40B4-BE49-F238E27FC236}">
                <a16:creationId xmlns:a16="http://schemas.microsoft.com/office/drawing/2014/main" id="{473539BA-A9E9-4AD7-B8A4-1F734BA1A120}"/>
              </a:ext>
            </a:extLst>
          </p:cNvPr>
          <p:cNvSpPr>
            <a:spLocks noGrp="1"/>
          </p:cNvSpPr>
          <p:nvPr>
            <p:ph idx="1"/>
          </p:nvPr>
        </p:nvSpPr>
        <p:spPr>
          <a:xfrm>
            <a:off x="442711" y="1483835"/>
            <a:ext cx="9729588" cy="626919"/>
          </a:xfrm>
          <a:noFill/>
        </p:spPr>
        <p:txBody>
          <a:bodyPr/>
          <a:lstStyle/>
          <a:p>
            <a:pPr marL="571500" lvl="2" indent="-342900">
              <a:buFont typeface="+mj-lt"/>
              <a:buAutoNum type="arabicPeriod"/>
            </a:pPr>
            <a:r>
              <a:rPr lang="en-GB" sz="2000" dirty="0"/>
              <a:t>The schemes work</a:t>
            </a:r>
          </a:p>
        </p:txBody>
      </p:sp>
      <p:sp>
        <p:nvSpPr>
          <p:cNvPr id="11" name="Content Placeholder 6">
            <a:extLst>
              <a:ext uri="{FF2B5EF4-FFF2-40B4-BE49-F238E27FC236}">
                <a16:creationId xmlns:a16="http://schemas.microsoft.com/office/drawing/2014/main" id="{70F7EE55-16AE-4586-B598-FB1D7C974154}"/>
              </a:ext>
            </a:extLst>
          </p:cNvPr>
          <p:cNvSpPr txBox="1">
            <a:spLocks/>
          </p:cNvSpPr>
          <p:nvPr/>
        </p:nvSpPr>
        <p:spPr>
          <a:xfrm>
            <a:off x="476385" y="2367461"/>
            <a:ext cx="9422802" cy="644651"/>
          </a:xfrm>
          <a:prstGeom prst="rect">
            <a:avLst/>
          </a:prstGeom>
          <a:no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2" indent="-342900">
              <a:buFont typeface="+mj-lt"/>
              <a:buAutoNum type="arabicPeriod" startAt="2"/>
            </a:pPr>
            <a:r>
              <a:rPr lang="en-GB" sz="2000" dirty="0"/>
              <a:t>The major criticism has been that the scale of pay-outs is too small </a:t>
            </a:r>
          </a:p>
        </p:txBody>
      </p:sp>
      <p:sp>
        <p:nvSpPr>
          <p:cNvPr id="12" name="Content Placeholder 6">
            <a:extLst>
              <a:ext uri="{FF2B5EF4-FFF2-40B4-BE49-F238E27FC236}">
                <a16:creationId xmlns:a16="http://schemas.microsoft.com/office/drawing/2014/main" id="{EEFF0A24-3CC8-4055-A6D9-EA0851DECD81}"/>
              </a:ext>
            </a:extLst>
          </p:cNvPr>
          <p:cNvSpPr txBox="1">
            <a:spLocks/>
          </p:cNvSpPr>
          <p:nvPr/>
        </p:nvSpPr>
        <p:spPr>
          <a:xfrm>
            <a:off x="459548" y="3310891"/>
            <a:ext cx="9695913" cy="706976"/>
          </a:xfrm>
          <a:prstGeom prst="rect">
            <a:avLst/>
          </a:prstGeom>
          <a:no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750" lvl="2" indent="-311150">
              <a:buFont typeface="+mj-lt"/>
              <a:buAutoNum type="arabicPeriod" startAt="3"/>
            </a:pPr>
            <a:r>
              <a:rPr lang="en-GB" sz="2000" dirty="0"/>
              <a:t>Basis risk, real and political, needs to be addressed</a:t>
            </a:r>
          </a:p>
        </p:txBody>
      </p:sp>
      <p:sp>
        <p:nvSpPr>
          <p:cNvPr id="13" name="Content Placeholder 6">
            <a:extLst>
              <a:ext uri="{FF2B5EF4-FFF2-40B4-BE49-F238E27FC236}">
                <a16:creationId xmlns:a16="http://schemas.microsoft.com/office/drawing/2014/main" id="{2A7006FF-6E68-4024-9D94-FD4EB3DD69AC}"/>
              </a:ext>
            </a:extLst>
          </p:cNvPr>
          <p:cNvSpPr txBox="1">
            <a:spLocks/>
          </p:cNvSpPr>
          <p:nvPr/>
        </p:nvSpPr>
        <p:spPr>
          <a:xfrm>
            <a:off x="486285" y="4138228"/>
            <a:ext cx="9642437" cy="537901"/>
          </a:xfrm>
          <a:prstGeom prst="rect">
            <a:avLst/>
          </a:prstGeom>
          <a:no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0">
              <a:buNone/>
            </a:pPr>
            <a:r>
              <a:rPr lang="en-GB" sz="2400" dirty="0">
                <a:solidFill>
                  <a:schemeClr val="accent1"/>
                </a:solidFill>
              </a:rPr>
              <a:t>4.</a:t>
            </a:r>
            <a:r>
              <a:rPr lang="en-GB" sz="2000" dirty="0"/>
              <a:t> There must be a balance between product affordability and the facility's financial sustainability</a:t>
            </a:r>
          </a:p>
        </p:txBody>
      </p:sp>
      <p:sp>
        <p:nvSpPr>
          <p:cNvPr id="15" name="Content Placeholder 6">
            <a:extLst>
              <a:ext uri="{FF2B5EF4-FFF2-40B4-BE49-F238E27FC236}">
                <a16:creationId xmlns:a16="http://schemas.microsoft.com/office/drawing/2014/main" id="{3619CC1F-453D-49C0-9159-A75665DD16B7}"/>
              </a:ext>
            </a:extLst>
          </p:cNvPr>
          <p:cNvSpPr txBox="1">
            <a:spLocks/>
          </p:cNvSpPr>
          <p:nvPr/>
        </p:nvSpPr>
        <p:spPr>
          <a:xfrm>
            <a:off x="486285" y="5239035"/>
            <a:ext cx="9562698" cy="528982"/>
          </a:xfrm>
          <a:prstGeom prst="rect">
            <a:avLst/>
          </a:prstGeom>
          <a:noFill/>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0">
              <a:buNone/>
            </a:pPr>
            <a:r>
              <a:rPr lang="en-GB" sz="2400" dirty="0">
                <a:solidFill>
                  <a:schemeClr val="accent1"/>
                </a:solidFill>
              </a:rPr>
              <a:t>5.</a:t>
            </a:r>
            <a:r>
              <a:rPr lang="en-GB" sz="2000" dirty="0"/>
              <a:t> Local/regional stakeholders' ownership must be represented</a:t>
            </a:r>
          </a:p>
        </p:txBody>
      </p:sp>
    </p:spTree>
    <p:extLst>
      <p:ext uri="{BB962C8B-B14F-4D97-AF65-F5344CB8AC3E}">
        <p14:creationId xmlns:p14="http://schemas.microsoft.com/office/powerpoint/2010/main" val="3026997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Overall the benefits of risk pools overcome basis risk</a:t>
            </a:r>
          </a:p>
        </p:txBody>
      </p:sp>
      <p:sp>
        <p:nvSpPr>
          <p:cNvPr id="4" name="Text Placeholder 3"/>
          <p:cNvSpPr>
            <a:spLocks noGrp="1"/>
          </p:cNvSpPr>
          <p:nvPr>
            <p:ph type="body" sz="quarter" idx="13"/>
          </p:nvPr>
        </p:nvSpPr>
        <p:spPr/>
        <p:txBody>
          <a:bodyPr/>
          <a:lstStyle/>
          <a:p>
            <a:r>
              <a:rPr lang="en-GB" dirty="0"/>
              <a:t>It’s not all about how much is paid out</a:t>
            </a:r>
          </a:p>
        </p:txBody>
      </p:sp>
      <p:sp>
        <p:nvSpPr>
          <p:cNvPr id="6" name="Content Placeholder 2"/>
          <p:cNvSpPr txBox="1">
            <a:spLocks/>
          </p:cNvSpPr>
          <p:nvPr/>
        </p:nvSpPr>
        <p:spPr>
          <a:xfrm>
            <a:off x="609600" y="2241998"/>
            <a:ext cx="2015233" cy="3255066"/>
          </a:xfrm>
          <a:prstGeom prst="rect">
            <a:avLst/>
          </a:prstGeom>
        </p:spPr>
        <p:txBody>
          <a:bodyPr lIns="81635" tIns="40818" rIns="81635" bIns="40818"/>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lvl="1" algn="ctr" defTabSz="816355">
              <a:lnSpc>
                <a:spcPct val="105000"/>
              </a:lnSpc>
              <a:spcAft>
                <a:spcPts val="375"/>
              </a:spcAft>
              <a:buClr>
                <a:schemeClr val="bg2"/>
              </a:buClr>
              <a:tabLst>
                <a:tab pos="85725" algn="l"/>
              </a:tabLst>
            </a:pPr>
            <a:r>
              <a:rPr lang="en-GB" sz="1600" dirty="0"/>
              <a:t>The quantum of claim payment is known within days of event</a:t>
            </a:r>
          </a:p>
          <a:p>
            <a:pPr marL="108000" lvl="1" algn="ctr" defTabSz="816355">
              <a:lnSpc>
                <a:spcPct val="105000"/>
              </a:lnSpc>
              <a:spcAft>
                <a:spcPts val="375"/>
              </a:spcAft>
              <a:buClr>
                <a:schemeClr val="bg2"/>
              </a:buClr>
              <a:buFont typeface="Wingdings" panose="05000000000000000000" pitchFamily="2" charset="2"/>
              <a:buChar char="§"/>
              <a:tabLst>
                <a:tab pos="85725" algn="l"/>
              </a:tabLst>
            </a:pPr>
            <a:endParaRPr lang="en-GB" sz="1600" dirty="0"/>
          </a:p>
          <a:p>
            <a:pPr marL="108000" lvl="1" algn="ctr" defTabSz="816355">
              <a:lnSpc>
                <a:spcPct val="105000"/>
              </a:lnSpc>
              <a:spcAft>
                <a:spcPts val="375"/>
              </a:spcAft>
              <a:buClr>
                <a:schemeClr val="bg2"/>
              </a:buClr>
              <a:tabLst>
                <a:tab pos="85725" algn="l"/>
              </a:tabLst>
            </a:pPr>
            <a:r>
              <a:rPr lang="en-GB" sz="1600" dirty="0"/>
              <a:t>Payment is received shortly after</a:t>
            </a:r>
          </a:p>
        </p:txBody>
      </p:sp>
      <p:sp>
        <p:nvSpPr>
          <p:cNvPr id="5" name="Rounded Rectangle 29">
            <a:extLst>
              <a:ext uri="{FF2B5EF4-FFF2-40B4-BE49-F238E27FC236}">
                <a16:creationId xmlns:a16="http://schemas.microsoft.com/office/drawing/2014/main" id="{8FF35DCE-99C1-4F8C-A3C8-531DE1EC54F2}"/>
              </a:ext>
            </a:extLst>
          </p:cNvPr>
          <p:cNvSpPr/>
          <p:nvPr/>
        </p:nvSpPr>
        <p:spPr>
          <a:xfrm>
            <a:off x="609600" y="1275907"/>
            <a:ext cx="2165498" cy="790322"/>
          </a:xfrm>
          <a:prstGeom prst="roundRect">
            <a:avLst>
              <a:gd name="adj" fmla="val 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r>
              <a:rPr lang="en-GB" sz="1400" b="1" dirty="0">
                <a:solidFill>
                  <a:schemeClr val="bg1"/>
                </a:solidFill>
              </a:rPr>
              <a:t>SPEED OF PAYMENT</a:t>
            </a:r>
          </a:p>
        </p:txBody>
      </p:sp>
      <p:sp>
        <p:nvSpPr>
          <p:cNvPr id="7" name="Content Placeholder 2">
            <a:extLst>
              <a:ext uri="{FF2B5EF4-FFF2-40B4-BE49-F238E27FC236}">
                <a16:creationId xmlns:a16="http://schemas.microsoft.com/office/drawing/2014/main" id="{6EC8059B-A0F0-4938-B949-12FF223FD0C7}"/>
              </a:ext>
            </a:extLst>
          </p:cNvPr>
          <p:cNvSpPr txBox="1">
            <a:spLocks/>
          </p:cNvSpPr>
          <p:nvPr/>
        </p:nvSpPr>
        <p:spPr>
          <a:xfrm>
            <a:off x="3260449" y="2220571"/>
            <a:ext cx="2015233" cy="3255066"/>
          </a:xfrm>
          <a:prstGeom prst="rect">
            <a:avLst/>
          </a:prstGeom>
        </p:spPr>
        <p:txBody>
          <a:bodyPr lIns="81635" tIns="40818" rIns="81635" bIns="40818"/>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50" lvl="1" algn="ctr" defTabSz="816355">
              <a:lnSpc>
                <a:spcPct val="105000"/>
              </a:lnSpc>
              <a:spcAft>
                <a:spcPts val="375"/>
              </a:spcAft>
              <a:buClr>
                <a:schemeClr val="bg2"/>
              </a:buClr>
              <a:tabLst>
                <a:tab pos="85725" algn="l"/>
              </a:tabLst>
            </a:pPr>
            <a:r>
              <a:rPr lang="en-GB" sz="1600" dirty="0"/>
              <a:t>Less reliance on central government / international generosity</a:t>
            </a:r>
          </a:p>
          <a:p>
            <a:pPr marL="108000" lvl="1" indent="-31750" algn="ctr" defTabSz="816355">
              <a:lnSpc>
                <a:spcPct val="105000"/>
              </a:lnSpc>
              <a:spcAft>
                <a:spcPts val="375"/>
              </a:spcAft>
              <a:buClr>
                <a:schemeClr val="bg2"/>
              </a:buClr>
              <a:buFont typeface="Wingdings" panose="05000000000000000000" pitchFamily="2" charset="2"/>
              <a:buChar char="§"/>
              <a:tabLst>
                <a:tab pos="85725" algn="l"/>
              </a:tabLst>
            </a:pPr>
            <a:endParaRPr lang="en-GB" sz="1600" dirty="0"/>
          </a:p>
          <a:p>
            <a:pPr marL="76250" lvl="1" algn="ctr" defTabSz="816355">
              <a:lnSpc>
                <a:spcPct val="105000"/>
              </a:lnSpc>
              <a:spcAft>
                <a:spcPts val="375"/>
              </a:spcAft>
              <a:buClr>
                <a:schemeClr val="bg2"/>
              </a:buClr>
              <a:tabLst>
                <a:tab pos="85725" algn="l"/>
              </a:tabLst>
            </a:pPr>
            <a:r>
              <a:rPr lang="en-GB" sz="1600" dirty="0"/>
              <a:t>Pooling reduces exposure to re/insurance market price volatility  </a:t>
            </a:r>
          </a:p>
        </p:txBody>
      </p:sp>
      <p:sp>
        <p:nvSpPr>
          <p:cNvPr id="8" name="Rounded Rectangle 29">
            <a:extLst>
              <a:ext uri="{FF2B5EF4-FFF2-40B4-BE49-F238E27FC236}">
                <a16:creationId xmlns:a16="http://schemas.microsoft.com/office/drawing/2014/main" id="{57382DA3-D654-4CF8-9B53-376C658B1751}"/>
              </a:ext>
            </a:extLst>
          </p:cNvPr>
          <p:cNvSpPr/>
          <p:nvPr/>
        </p:nvSpPr>
        <p:spPr>
          <a:xfrm>
            <a:off x="3209691" y="1275907"/>
            <a:ext cx="2165498" cy="790322"/>
          </a:xfrm>
          <a:prstGeom prst="roundRect">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r>
              <a:rPr lang="en-GB" sz="1400" b="1" dirty="0">
                <a:solidFill>
                  <a:schemeClr val="bg1"/>
                </a:solidFill>
              </a:rPr>
              <a:t>BUDGET CERTAINTY</a:t>
            </a:r>
          </a:p>
        </p:txBody>
      </p:sp>
      <p:sp>
        <p:nvSpPr>
          <p:cNvPr id="9" name="Content Placeholder 2">
            <a:extLst>
              <a:ext uri="{FF2B5EF4-FFF2-40B4-BE49-F238E27FC236}">
                <a16:creationId xmlns:a16="http://schemas.microsoft.com/office/drawing/2014/main" id="{125C5F36-9E7F-4BD5-9250-A26EE01C30F5}"/>
              </a:ext>
            </a:extLst>
          </p:cNvPr>
          <p:cNvSpPr txBox="1">
            <a:spLocks/>
          </p:cNvSpPr>
          <p:nvPr/>
        </p:nvSpPr>
        <p:spPr>
          <a:xfrm>
            <a:off x="5809782" y="2220571"/>
            <a:ext cx="1912865" cy="3255066"/>
          </a:xfrm>
          <a:prstGeom prst="rect">
            <a:avLst/>
          </a:prstGeom>
        </p:spPr>
        <p:txBody>
          <a:bodyPr lIns="81635" tIns="40818" rIns="81635" bIns="40818"/>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lvl="1" algn="ctr" defTabSz="816355">
              <a:lnSpc>
                <a:spcPct val="105000"/>
              </a:lnSpc>
              <a:spcAft>
                <a:spcPts val="375"/>
              </a:spcAft>
              <a:buClr>
                <a:schemeClr val="bg2"/>
              </a:buClr>
              <a:tabLst>
                <a:tab pos="85725" algn="l"/>
              </a:tabLst>
            </a:pPr>
            <a:r>
              <a:rPr lang="en-GB" sz="1600" dirty="0"/>
              <a:t>A catalyst to improved risk understanding</a:t>
            </a:r>
          </a:p>
          <a:p>
            <a:pPr marL="107950" lvl="1" indent="-22225" algn="ctr" defTabSz="816355">
              <a:lnSpc>
                <a:spcPct val="105000"/>
              </a:lnSpc>
              <a:spcAft>
                <a:spcPts val="375"/>
              </a:spcAft>
              <a:buClr>
                <a:schemeClr val="bg2"/>
              </a:buClr>
              <a:buFont typeface="Wingdings" panose="05000000000000000000" pitchFamily="2" charset="2"/>
              <a:buChar char="§"/>
              <a:tabLst>
                <a:tab pos="85725" algn="l"/>
              </a:tabLst>
            </a:pPr>
            <a:endParaRPr lang="en-GB" sz="1600" dirty="0"/>
          </a:p>
          <a:p>
            <a:pPr marL="85725" lvl="1" algn="ctr" defTabSz="816355">
              <a:lnSpc>
                <a:spcPct val="105000"/>
              </a:lnSpc>
              <a:spcAft>
                <a:spcPts val="375"/>
              </a:spcAft>
              <a:buClr>
                <a:schemeClr val="bg2"/>
              </a:buClr>
              <a:tabLst>
                <a:tab pos="85725" algn="l"/>
              </a:tabLst>
            </a:pPr>
            <a:r>
              <a:rPr lang="en-GB" sz="1600" dirty="0"/>
              <a:t>Supports risk-informed prioritization of disaster risk reduction actions</a:t>
            </a:r>
          </a:p>
        </p:txBody>
      </p:sp>
      <p:sp>
        <p:nvSpPr>
          <p:cNvPr id="10" name="Rounded Rectangle 29">
            <a:extLst>
              <a:ext uri="{FF2B5EF4-FFF2-40B4-BE49-F238E27FC236}">
                <a16:creationId xmlns:a16="http://schemas.microsoft.com/office/drawing/2014/main" id="{467200BA-AA14-4FF9-B7E4-80E6E2701841}"/>
              </a:ext>
            </a:extLst>
          </p:cNvPr>
          <p:cNvSpPr/>
          <p:nvPr/>
        </p:nvSpPr>
        <p:spPr>
          <a:xfrm>
            <a:off x="5809782" y="1275906"/>
            <a:ext cx="2114749" cy="790321"/>
          </a:xfrm>
          <a:prstGeom prst="roundRect">
            <a:avLst>
              <a:gd name="adj" fmla="val 828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r>
              <a:rPr lang="en-GB" sz="1400" b="1" dirty="0">
                <a:solidFill>
                  <a:schemeClr val="bg1"/>
                </a:solidFill>
              </a:rPr>
              <a:t>RISK AWARENESS</a:t>
            </a:r>
          </a:p>
        </p:txBody>
      </p:sp>
      <p:sp>
        <p:nvSpPr>
          <p:cNvPr id="11" name="Content Placeholder 2">
            <a:extLst>
              <a:ext uri="{FF2B5EF4-FFF2-40B4-BE49-F238E27FC236}">
                <a16:creationId xmlns:a16="http://schemas.microsoft.com/office/drawing/2014/main" id="{CB7A2723-225B-4D42-96AC-9CCBD4924B14}"/>
              </a:ext>
            </a:extLst>
          </p:cNvPr>
          <p:cNvSpPr txBox="1">
            <a:spLocks/>
          </p:cNvSpPr>
          <p:nvPr/>
        </p:nvSpPr>
        <p:spPr>
          <a:xfrm>
            <a:off x="8254141" y="2220571"/>
            <a:ext cx="2015233" cy="3255066"/>
          </a:xfrm>
          <a:prstGeom prst="rect">
            <a:avLst/>
          </a:prstGeom>
        </p:spPr>
        <p:txBody>
          <a:bodyPr lIns="81635" tIns="40818" rIns="81635" bIns="40818"/>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lvl="1" algn="ctr" defTabSz="816355">
              <a:lnSpc>
                <a:spcPct val="105000"/>
              </a:lnSpc>
              <a:spcAft>
                <a:spcPts val="375"/>
              </a:spcAft>
              <a:buClr>
                <a:schemeClr val="bg2"/>
              </a:buClr>
              <a:tabLst>
                <a:tab pos="0" algn="l"/>
              </a:tabLst>
            </a:pPr>
            <a:r>
              <a:rPr lang="en-GB" sz="1600" dirty="0"/>
              <a:t>Schemes can encourage development of  detailed, audited contingency plans</a:t>
            </a:r>
          </a:p>
          <a:p>
            <a:pPr marL="180000" lvl="1" indent="-278794" algn="ctr" defTabSz="816355">
              <a:lnSpc>
                <a:spcPct val="105000"/>
              </a:lnSpc>
              <a:spcAft>
                <a:spcPts val="375"/>
              </a:spcAft>
              <a:buClr>
                <a:schemeClr val="bg2"/>
              </a:buClr>
              <a:buFont typeface="Arial" panose="020B0604020202020204" pitchFamily="34" charset="0"/>
              <a:buChar char="•"/>
              <a:tabLst>
                <a:tab pos="277802" algn="l"/>
              </a:tabLst>
            </a:pPr>
            <a:endParaRPr lang="en-GB" sz="1600" dirty="0"/>
          </a:p>
          <a:p>
            <a:pPr marL="180000" lvl="1" algn="ctr" defTabSz="816355">
              <a:lnSpc>
                <a:spcPct val="105000"/>
              </a:lnSpc>
              <a:spcAft>
                <a:spcPts val="375"/>
              </a:spcAft>
              <a:buClr>
                <a:schemeClr val="bg2"/>
              </a:buClr>
              <a:tabLst>
                <a:tab pos="277802" algn="l"/>
              </a:tabLst>
            </a:pPr>
            <a:r>
              <a:rPr lang="en-GB" sz="1600" dirty="0"/>
              <a:t>Provides a forum for shared expertise, potentially for shared resources</a:t>
            </a:r>
          </a:p>
        </p:txBody>
      </p:sp>
      <p:sp>
        <p:nvSpPr>
          <p:cNvPr id="12" name="Rounded Rectangle 29">
            <a:extLst>
              <a:ext uri="{FF2B5EF4-FFF2-40B4-BE49-F238E27FC236}">
                <a16:creationId xmlns:a16="http://schemas.microsoft.com/office/drawing/2014/main" id="{C44623F3-6DC3-494F-9731-252911700304}"/>
              </a:ext>
            </a:extLst>
          </p:cNvPr>
          <p:cNvSpPr/>
          <p:nvPr/>
        </p:nvSpPr>
        <p:spPr>
          <a:xfrm>
            <a:off x="8359124" y="1300682"/>
            <a:ext cx="2114749" cy="79032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r>
              <a:rPr lang="en-GB" sz="1400" b="1" dirty="0">
                <a:solidFill>
                  <a:schemeClr val="bg1"/>
                </a:solidFill>
              </a:rPr>
              <a:t>PREPAREDNESS</a:t>
            </a:r>
          </a:p>
        </p:txBody>
      </p:sp>
    </p:spTree>
    <p:extLst>
      <p:ext uri="{BB962C8B-B14F-4D97-AF65-F5344CB8AC3E}">
        <p14:creationId xmlns:p14="http://schemas.microsoft.com/office/powerpoint/2010/main" val="22397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DC1BCB-D6B6-4B79-B869-1D27CA3CC13B}"/>
              </a:ext>
            </a:extLst>
          </p:cNvPr>
          <p:cNvSpPr>
            <a:spLocks noGrp="1"/>
          </p:cNvSpPr>
          <p:nvPr>
            <p:ph type="sldNum" sz="quarter" idx="4"/>
          </p:nvPr>
        </p:nvSpPr>
        <p:spPr/>
        <p:txBody>
          <a:bodyPr/>
          <a:lstStyle/>
          <a:p>
            <a:fld id="{2083E393-C0BF-4ED8-8545-7E4C90AFF831}" type="slidenum">
              <a:rPr lang="en-US" smtClean="0"/>
              <a:pPr/>
              <a:t>18</a:t>
            </a:fld>
            <a:endParaRPr lang="en-US"/>
          </a:p>
        </p:txBody>
      </p:sp>
      <p:sp>
        <p:nvSpPr>
          <p:cNvPr id="6" name="Rectangle 5">
            <a:extLst>
              <a:ext uri="{FF2B5EF4-FFF2-40B4-BE49-F238E27FC236}">
                <a16:creationId xmlns:a16="http://schemas.microsoft.com/office/drawing/2014/main" id="{B8CF452D-0E4F-4370-A933-E36BFB834478}"/>
              </a:ext>
            </a:extLst>
          </p:cNvPr>
          <p:cNvSpPr/>
          <p:nvPr/>
        </p:nvSpPr>
        <p:spPr>
          <a:xfrm>
            <a:off x="776177" y="1116419"/>
            <a:ext cx="9994604" cy="49547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t>Questions and Answers with:</a:t>
            </a:r>
          </a:p>
          <a:p>
            <a:pPr algn="ctr"/>
            <a:endParaRPr lang="en-GB" sz="2400" b="1" dirty="0"/>
          </a:p>
          <a:p>
            <a:pPr algn="ctr"/>
            <a:r>
              <a:rPr lang="en-GB" sz="2400" b="1" dirty="0"/>
              <a:t>Isaac Anthony, CEO of CCRIF SPC</a:t>
            </a:r>
          </a:p>
          <a:p>
            <a:pPr algn="ctr"/>
            <a:endParaRPr lang="en-GB" sz="2400" b="1" dirty="0"/>
          </a:p>
          <a:p>
            <a:pPr algn="ctr"/>
            <a:r>
              <a:rPr lang="en-GB" sz="2400" b="1" dirty="0"/>
              <a:t>Mr. Héctor Santana Suarez, Head of Insurance, Pensions and Social Security, Ministry</a:t>
            </a:r>
          </a:p>
          <a:p>
            <a:pPr algn="ctr"/>
            <a:r>
              <a:rPr lang="en-GB" sz="2400" b="1" dirty="0"/>
              <a:t>of Finance, Mexico</a:t>
            </a:r>
          </a:p>
          <a:p>
            <a:pPr algn="ctr"/>
            <a:endParaRPr lang="en-GB" sz="2400" b="1" dirty="0"/>
          </a:p>
          <a:p>
            <a:pPr algn="ctr"/>
            <a:r>
              <a:rPr lang="en-GB" sz="2400" b="1" dirty="0">
                <a:ea typeface="Arial" panose="020B0604020202020204" pitchFamily="34" charset="0"/>
              </a:rPr>
              <a:t>Tim Nielander, Legal and Regulatory Specialist</a:t>
            </a:r>
            <a:endParaRPr lang="en-GB" sz="2400" b="1" dirty="0"/>
          </a:p>
          <a:p>
            <a:pPr algn="ctr"/>
            <a:endParaRPr lang="en-GB" sz="2400" b="1" dirty="0"/>
          </a:p>
        </p:txBody>
      </p:sp>
    </p:spTree>
    <p:extLst>
      <p:ext uri="{BB962C8B-B14F-4D97-AF65-F5344CB8AC3E}">
        <p14:creationId xmlns:p14="http://schemas.microsoft.com/office/powerpoint/2010/main" val="13460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lstStyle/>
          <a:p>
            <a:r>
              <a:rPr lang="en-GB" dirty="0"/>
              <a:t>Disclaimer</a:t>
            </a:r>
            <a:endParaRPr lang="en-US" dirty="0"/>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609600" y="1249660"/>
            <a:ext cx="10972800" cy="4663460"/>
          </a:xfrm>
        </p:spPr>
        <p:txBody>
          <a:bodyPr/>
          <a:lstStyle/>
          <a:p>
            <a:pPr>
              <a:spcAft>
                <a:spcPts val="600"/>
              </a:spcAft>
            </a:pPr>
            <a:r>
              <a:rPr lang="en-GB" sz="1200" b="0" dirty="0"/>
              <a:t>This analysis has been prepared by Willis Limited for the Asian Development Bank under a Technical Assistance contract. </a:t>
            </a:r>
          </a:p>
          <a:p>
            <a:pPr>
              <a:spcAft>
                <a:spcPts val="600"/>
              </a:spcAft>
            </a:pPr>
            <a:r>
              <a:rPr lang="en-GB" sz="1200" b="0" dirty="0"/>
              <a:t>Willis Limited has relied upon data from public and/or other sources when preparing this analysis.  No attempt has been made to verify independently the accuracy of this data.  Willis Limited does not represent or otherwise guarantee the accuracy or completeness of such data nor assume responsibility for the result of any error or omission in the data or other materials gathered from any source in the preparation of this analysis. </a:t>
            </a:r>
          </a:p>
          <a:p>
            <a:pPr>
              <a:spcAft>
                <a:spcPts val="600"/>
              </a:spcAft>
            </a:pPr>
            <a:r>
              <a:rPr lang="en-GB" sz="1200" b="0" dirty="0"/>
              <a:t>There are many uncertainties inherent in this analysis including, but not limited to, issues such as limitations in the available data, reliance on client data and outside data sources, the underlying volatility of loss and other random processes, uncertainties that characterize the application of professional judgment in estimates and assumptions, etc.  Ultimate losses, liabilities and claims depend upon future contingent events, including but not limited to unanticipated changes in inflation, laws, and regulations.  As a result of these uncertainties, the actual outcomes could vary significantly from Willis Limited’s estimates in either direction.  Willis makes no representation about and does not guarantee the outcome, results, success, or profitability of any insurance or reinsurance program or venture, whether or not the analyses or conclusions contained herein apply to such program or venture. </a:t>
            </a:r>
          </a:p>
          <a:p>
            <a:pPr>
              <a:spcAft>
                <a:spcPts val="600"/>
              </a:spcAft>
            </a:pPr>
            <a:r>
              <a:rPr lang="en-GB" sz="1200" b="0" dirty="0"/>
              <a:t>Willis does not recommend making decisions based solely on the information contained in this analysis.  Rather, this analysis should be viewed as a supplement to other information, including specific business practice, claims experience, and financial situation.  Independent professional advisors should be consulted with respect to the issues and conclusions presented herein and their possible application.  Willis makes no representation or warranty as to the accuracy or completeness of this document and its contents. </a:t>
            </a:r>
          </a:p>
          <a:p>
            <a:pPr>
              <a:spcAft>
                <a:spcPts val="600"/>
              </a:spcAft>
            </a:pPr>
            <a:r>
              <a:rPr lang="en-GB" sz="1200" b="0" dirty="0"/>
              <a:t>Willis does not provide legal, accounting, or tax advice.  This analysis does not constitute, is not intended to provide, and should not be construed as such advice. Qualified advisers should be consulted in these areas. </a:t>
            </a:r>
          </a:p>
          <a:p>
            <a:pPr>
              <a:spcAft>
                <a:spcPts val="600"/>
              </a:spcAft>
            </a:pPr>
            <a:r>
              <a:rPr lang="en-GB" sz="1200" b="0" dirty="0"/>
              <a:t>Willis makes no representation, does not guarantee and assumes no liability for the accuracy or completeness of, or any results obtained by application of, this analysis and conclusions provided herein. </a:t>
            </a:r>
          </a:p>
          <a:p>
            <a:pPr>
              <a:spcAft>
                <a:spcPts val="600"/>
              </a:spcAft>
            </a:pPr>
            <a:r>
              <a:rPr lang="en-GB" sz="1200" b="0" dirty="0"/>
              <a:t>Acceptance of this document shall be deemed agreement to the above. </a:t>
            </a:r>
            <a:endParaRPr lang="en-US" sz="1200" b="0" dirty="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lstStyle/>
          <a:p>
            <a:fld id="{2083E393-C0BF-4ED8-8545-7E4C90AFF831}" type="slidenum">
              <a:rPr lang="en-US" smtClean="0"/>
              <a:pPr/>
              <a:t>19</a:t>
            </a:fld>
            <a:endParaRPr lang="en-US"/>
          </a:p>
        </p:txBody>
      </p:sp>
    </p:spTree>
    <p:extLst>
      <p:ext uri="{BB962C8B-B14F-4D97-AF65-F5344CB8AC3E}">
        <p14:creationId xmlns:p14="http://schemas.microsoft.com/office/powerpoint/2010/main" val="410546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C57D-01EC-4517-9F94-35C4BDA1DFE0}"/>
              </a:ext>
            </a:extLst>
          </p:cNvPr>
          <p:cNvSpPr>
            <a:spLocks noGrp="1"/>
          </p:cNvSpPr>
          <p:nvPr>
            <p:ph type="title"/>
          </p:nvPr>
        </p:nvSpPr>
        <p:spPr/>
        <p:txBody>
          <a:bodyPr/>
          <a:lstStyle/>
          <a:p>
            <a:r>
              <a:rPr lang="en-GB" dirty="0"/>
              <a:t>Objectives</a:t>
            </a:r>
            <a:endParaRPr lang="en-US" dirty="0"/>
          </a:p>
        </p:txBody>
      </p:sp>
      <p:sp>
        <p:nvSpPr>
          <p:cNvPr id="5" name="Slide Number Placeholder 4">
            <a:extLst>
              <a:ext uri="{FF2B5EF4-FFF2-40B4-BE49-F238E27FC236}">
                <a16:creationId xmlns:a16="http://schemas.microsoft.com/office/drawing/2014/main" id="{3EA61414-5BAB-41C2-9498-8D15620F4841}"/>
              </a:ext>
            </a:extLst>
          </p:cNvPr>
          <p:cNvSpPr>
            <a:spLocks noGrp="1"/>
          </p:cNvSpPr>
          <p:nvPr>
            <p:ph type="sldNum" sz="quarter" idx="4"/>
          </p:nvPr>
        </p:nvSpPr>
        <p:spPr/>
        <p:txBody>
          <a:bodyPr/>
          <a:lstStyle/>
          <a:p>
            <a:fld id="{2083E393-C0BF-4ED8-8545-7E4C90AFF831}" type="slidenum">
              <a:rPr lang="en-US" smtClean="0"/>
              <a:pPr/>
              <a:t>2</a:t>
            </a:fld>
            <a:endParaRPr lang="en-US"/>
          </a:p>
        </p:txBody>
      </p:sp>
      <p:grpSp>
        <p:nvGrpSpPr>
          <p:cNvPr id="24" name="Group 23">
            <a:extLst>
              <a:ext uri="{FF2B5EF4-FFF2-40B4-BE49-F238E27FC236}">
                <a16:creationId xmlns:a16="http://schemas.microsoft.com/office/drawing/2014/main" id="{490CDDC1-5837-4C01-A146-766E103E8886}"/>
              </a:ext>
            </a:extLst>
          </p:cNvPr>
          <p:cNvGrpSpPr/>
          <p:nvPr/>
        </p:nvGrpSpPr>
        <p:grpSpPr>
          <a:xfrm>
            <a:off x="1981201" y="1311622"/>
            <a:ext cx="8205713" cy="1285114"/>
            <a:chOff x="2812195" y="1524139"/>
            <a:chExt cx="3429420" cy="1582907"/>
          </a:xfrm>
        </p:grpSpPr>
        <p:sp>
          <p:nvSpPr>
            <p:cNvPr id="22" name="Rechteck 33">
              <a:extLst>
                <a:ext uri="{FF2B5EF4-FFF2-40B4-BE49-F238E27FC236}">
                  <a16:creationId xmlns:a16="http://schemas.microsoft.com/office/drawing/2014/main" id="{D85DFEC7-ACA2-4E4E-B4C8-4FA2DC4A9CFE}"/>
                </a:ext>
              </a:extLst>
            </p:cNvPr>
            <p:cNvSpPr/>
            <p:nvPr/>
          </p:nvSpPr>
          <p:spPr>
            <a:xfrm>
              <a:off x="2812195" y="1524139"/>
              <a:ext cx="3429420" cy="1582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3" name="Rechteck 44">
              <a:extLst>
                <a:ext uri="{FF2B5EF4-FFF2-40B4-BE49-F238E27FC236}">
                  <a16:creationId xmlns:a16="http://schemas.microsoft.com/office/drawing/2014/main" id="{1B94095C-9620-45D1-88AE-D9D8237AEC12}"/>
                </a:ext>
              </a:extLst>
            </p:cNvPr>
            <p:cNvSpPr/>
            <p:nvPr/>
          </p:nvSpPr>
          <p:spPr>
            <a:xfrm>
              <a:off x="2822178" y="1789223"/>
              <a:ext cx="3419437" cy="883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dirty="0">
                  <a:solidFill>
                    <a:schemeClr val="bg1"/>
                  </a:solidFill>
                  <a:latin typeface="Arial" panose="020B0604020202020204" pitchFamily="34" charset="0"/>
                </a:rPr>
                <a:t>1. </a:t>
              </a:r>
              <a:r>
                <a:rPr lang="en-GB" sz="2400" dirty="0">
                  <a:solidFill>
                    <a:schemeClr val="bg1"/>
                  </a:solidFill>
                  <a:latin typeface="Arial" panose="020B0604020202020204" pitchFamily="34" charset="0"/>
                </a:rPr>
                <a:t>Introduction: The fundamentals</a:t>
              </a:r>
              <a:endParaRPr lang="en-US" sz="1400" dirty="0">
                <a:solidFill>
                  <a:schemeClr val="bg1"/>
                </a:solidFill>
                <a:latin typeface="Arial" panose="020B0604020202020204" pitchFamily="34" charset="0"/>
              </a:endParaRPr>
            </a:p>
          </p:txBody>
        </p:sp>
      </p:grpSp>
      <p:grpSp>
        <p:nvGrpSpPr>
          <p:cNvPr id="32" name="Group 31">
            <a:extLst>
              <a:ext uri="{FF2B5EF4-FFF2-40B4-BE49-F238E27FC236}">
                <a16:creationId xmlns:a16="http://schemas.microsoft.com/office/drawing/2014/main" id="{AA694CBA-5F29-4E79-A9A6-2B54C23923B2}"/>
              </a:ext>
            </a:extLst>
          </p:cNvPr>
          <p:cNvGrpSpPr/>
          <p:nvPr/>
        </p:nvGrpSpPr>
        <p:grpSpPr>
          <a:xfrm>
            <a:off x="2231572" y="2596736"/>
            <a:ext cx="7955342" cy="886499"/>
            <a:chOff x="965666" y="2639929"/>
            <a:chExt cx="7649641" cy="965072"/>
          </a:xfrm>
          <a:solidFill>
            <a:schemeClr val="accent3"/>
          </a:solidFill>
        </p:grpSpPr>
        <p:sp>
          <p:nvSpPr>
            <p:cNvPr id="25" name="Rechteck 34">
              <a:extLst>
                <a:ext uri="{FF2B5EF4-FFF2-40B4-BE49-F238E27FC236}">
                  <a16:creationId xmlns:a16="http://schemas.microsoft.com/office/drawing/2014/main" id="{5C33A40F-662E-47A4-A47F-BA8E729DE5CA}"/>
                </a:ext>
              </a:extLst>
            </p:cNvPr>
            <p:cNvSpPr/>
            <p:nvPr/>
          </p:nvSpPr>
          <p:spPr>
            <a:xfrm>
              <a:off x="965666" y="2639929"/>
              <a:ext cx="7649641" cy="965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9" name="Rechteck 44">
              <a:extLst>
                <a:ext uri="{FF2B5EF4-FFF2-40B4-BE49-F238E27FC236}">
                  <a16:creationId xmlns:a16="http://schemas.microsoft.com/office/drawing/2014/main" id="{56E03E88-696F-4685-BEEF-CC4DC798BEA1}"/>
                </a:ext>
              </a:extLst>
            </p:cNvPr>
            <p:cNvSpPr/>
            <p:nvPr/>
          </p:nvSpPr>
          <p:spPr>
            <a:xfrm>
              <a:off x="1140531" y="2721786"/>
              <a:ext cx="7472741" cy="658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536575" indent="-536575"/>
              <a:r>
                <a:rPr lang="en-US" sz="4000" dirty="0">
                  <a:solidFill>
                    <a:schemeClr val="bg1"/>
                  </a:solidFill>
                  <a:latin typeface="Arial" panose="020B0604020202020204" pitchFamily="34" charset="0"/>
                </a:rPr>
                <a:t>2. </a:t>
              </a:r>
              <a:r>
                <a:rPr lang="en-US" sz="2400" dirty="0">
                  <a:solidFill>
                    <a:schemeClr val="bg1"/>
                  </a:solidFill>
                  <a:latin typeface="Arial" panose="020B0604020202020204" pitchFamily="34" charset="0"/>
                </a:rPr>
                <a:t>Outline existing </a:t>
              </a:r>
              <a:r>
                <a:rPr lang="en-US" sz="2400" dirty="0" err="1">
                  <a:solidFill>
                    <a:schemeClr val="bg1"/>
                  </a:solidFill>
                  <a:latin typeface="Arial" panose="020B0604020202020204" pitchFamily="34" charset="0"/>
                </a:rPr>
                <a:t>programmes</a:t>
              </a:r>
              <a:r>
                <a:rPr lang="en-US" sz="2400" dirty="0">
                  <a:solidFill>
                    <a:schemeClr val="bg1"/>
                  </a:solidFill>
                  <a:latin typeface="Arial" panose="020B0604020202020204" pitchFamily="34" charset="0"/>
                </a:rPr>
                <a:t> and lessons learned</a:t>
              </a:r>
              <a:endParaRPr lang="en-US" sz="1400" dirty="0">
                <a:solidFill>
                  <a:schemeClr val="bg1"/>
                </a:solidFill>
                <a:latin typeface="Arial" panose="020B0604020202020204" pitchFamily="34" charset="0"/>
              </a:endParaRPr>
            </a:p>
          </p:txBody>
        </p:sp>
      </p:grpSp>
      <p:grpSp>
        <p:nvGrpSpPr>
          <p:cNvPr id="31" name="Group 30">
            <a:extLst>
              <a:ext uri="{FF2B5EF4-FFF2-40B4-BE49-F238E27FC236}">
                <a16:creationId xmlns:a16="http://schemas.microsoft.com/office/drawing/2014/main" id="{A674F211-4BBD-4BF7-B6FC-5257539B3C7F}"/>
              </a:ext>
            </a:extLst>
          </p:cNvPr>
          <p:cNvGrpSpPr/>
          <p:nvPr/>
        </p:nvGrpSpPr>
        <p:grpSpPr>
          <a:xfrm>
            <a:off x="2566914" y="3483235"/>
            <a:ext cx="7617885" cy="1285115"/>
            <a:chOff x="2099431" y="4634900"/>
            <a:chExt cx="6587369" cy="1297348"/>
          </a:xfrm>
          <a:solidFill>
            <a:schemeClr val="accent5"/>
          </a:solidFill>
        </p:grpSpPr>
        <p:sp>
          <p:nvSpPr>
            <p:cNvPr id="27" name="Rechteck 38">
              <a:extLst>
                <a:ext uri="{FF2B5EF4-FFF2-40B4-BE49-F238E27FC236}">
                  <a16:creationId xmlns:a16="http://schemas.microsoft.com/office/drawing/2014/main" id="{1C773283-D6A4-4CA6-B0BF-9BD619FBB2FF}"/>
                </a:ext>
              </a:extLst>
            </p:cNvPr>
            <p:cNvSpPr/>
            <p:nvPr/>
          </p:nvSpPr>
          <p:spPr>
            <a:xfrm>
              <a:off x="2099431" y="4634900"/>
              <a:ext cx="6587369" cy="12973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30" name="Rechteck 44">
              <a:extLst>
                <a:ext uri="{FF2B5EF4-FFF2-40B4-BE49-F238E27FC236}">
                  <a16:creationId xmlns:a16="http://schemas.microsoft.com/office/drawing/2014/main" id="{C38F056D-5E99-4593-802A-E2030D44D804}"/>
                </a:ext>
              </a:extLst>
            </p:cNvPr>
            <p:cNvSpPr/>
            <p:nvPr/>
          </p:nvSpPr>
          <p:spPr>
            <a:xfrm>
              <a:off x="2333170" y="4807705"/>
              <a:ext cx="6351800" cy="8299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dirty="0">
                  <a:solidFill>
                    <a:schemeClr val="bg1"/>
                  </a:solidFill>
                  <a:latin typeface="Arial" panose="020B0604020202020204" pitchFamily="34" charset="0"/>
                </a:rPr>
                <a:t>3. </a:t>
              </a:r>
              <a:r>
                <a:rPr lang="en-US" sz="2400" dirty="0">
                  <a:solidFill>
                    <a:schemeClr val="bg1"/>
                  </a:solidFill>
                  <a:latin typeface="Arial" panose="020B0604020202020204" pitchFamily="34" charset="0"/>
                </a:rPr>
                <a:t>Regional disaster risk finance options for CAREC</a:t>
              </a:r>
              <a:endParaRPr lang="en-US" sz="1400" dirty="0">
                <a:solidFill>
                  <a:schemeClr val="bg1"/>
                </a:solidFill>
                <a:latin typeface="Arial" panose="020B0604020202020204" pitchFamily="34" charset="0"/>
              </a:endParaRPr>
            </a:p>
          </p:txBody>
        </p:sp>
      </p:grpSp>
      <p:grpSp>
        <p:nvGrpSpPr>
          <p:cNvPr id="20" name="Group 19">
            <a:extLst>
              <a:ext uri="{FF2B5EF4-FFF2-40B4-BE49-F238E27FC236}">
                <a16:creationId xmlns:a16="http://schemas.microsoft.com/office/drawing/2014/main" id="{446B78D6-5F35-417F-A9B1-D80EA5CC68A7}"/>
              </a:ext>
            </a:extLst>
          </p:cNvPr>
          <p:cNvGrpSpPr/>
          <p:nvPr/>
        </p:nvGrpSpPr>
        <p:grpSpPr>
          <a:xfrm>
            <a:off x="2993572" y="4768349"/>
            <a:ext cx="7191226" cy="1116000"/>
            <a:chOff x="2099431" y="4634900"/>
            <a:chExt cx="6587369" cy="1297348"/>
          </a:xfrm>
          <a:solidFill>
            <a:schemeClr val="accent5"/>
          </a:solidFill>
        </p:grpSpPr>
        <p:sp>
          <p:nvSpPr>
            <p:cNvPr id="21" name="Rechteck 38">
              <a:extLst>
                <a:ext uri="{FF2B5EF4-FFF2-40B4-BE49-F238E27FC236}">
                  <a16:creationId xmlns:a16="http://schemas.microsoft.com/office/drawing/2014/main" id="{F57184DA-1EDD-4324-A6F4-4A1E912D312C}"/>
                </a:ext>
              </a:extLst>
            </p:cNvPr>
            <p:cNvSpPr/>
            <p:nvPr/>
          </p:nvSpPr>
          <p:spPr>
            <a:xfrm>
              <a:off x="2099431" y="4634900"/>
              <a:ext cx="6587369" cy="129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6" name="Rechteck 44">
              <a:extLst>
                <a:ext uri="{FF2B5EF4-FFF2-40B4-BE49-F238E27FC236}">
                  <a16:creationId xmlns:a16="http://schemas.microsoft.com/office/drawing/2014/main" id="{03963C76-0CCD-482F-BE55-62C4952A4B98}"/>
                </a:ext>
              </a:extLst>
            </p:cNvPr>
            <p:cNvSpPr/>
            <p:nvPr/>
          </p:nvSpPr>
          <p:spPr>
            <a:xfrm>
              <a:off x="2333170" y="4807704"/>
              <a:ext cx="6229120" cy="829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dirty="0">
                  <a:solidFill>
                    <a:schemeClr val="bg1"/>
                  </a:solidFill>
                  <a:latin typeface="Arial" panose="020B0604020202020204" pitchFamily="34" charset="0"/>
                </a:rPr>
                <a:t>4. </a:t>
              </a:r>
              <a:r>
                <a:rPr lang="en-US" sz="2400" dirty="0">
                  <a:solidFill>
                    <a:schemeClr val="bg1"/>
                  </a:solidFill>
                  <a:latin typeface="Arial" panose="020B0604020202020204" pitchFamily="34" charset="0"/>
                </a:rPr>
                <a:t>Open Q&amp;A</a:t>
              </a:r>
              <a:endParaRPr lang="en-US" sz="1400"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393971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en-GB" dirty="0">
                <a:solidFill>
                  <a:schemeClr val="tx1"/>
                </a:solidFill>
              </a:rPr>
              <a:t>Introduction: The Fundamentals</a:t>
            </a:r>
            <a:endParaRPr lang="en-US" dirty="0">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3</a:t>
            </a:fld>
            <a:endParaRPr lang="en-US"/>
          </a:p>
        </p:txBody>
      </p:sp>
    </p:spTree>
    <p:extLst>
      <p:ext uri="{BB962C8B-B14F-4D97-AF65-F5344CB8AC3E}">
        <p14:creationId xmlns:p14="http://schemas.microsoft.com/office/powerpoint/2010/main" val="151638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A6AE2F5-9152-4D42-BBE4-A8A957395C93}"/>
              </a:ext>
            </a:extLst>
          </p:cNvPr>
          <p:cNvCxnSpPr>
            <a:cxnSpLocks/>
          </p:cNvCxnSpPr>
          <p:nvPr/>
        </p:nvCxnSpPr>
        <p:spPr bwMode="auto">
          <a:xfrm flipV="1">
            <a:off x="701040" y="1883664"/>
            <a:ext cx="0" cy="40325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A348C262-AC1E-4C2E-9958-BE42F3FE8E66}"/>
              </a:ext>
            </a:extLst>
          </p:cNvPr>
          <p:cNvCxnSpPr>
            <a:cxnSpLocks/>
          </p:cNvCxnSpPr>
          <p:nvPr/>
        </p:nvCxnSpPr>
        <p:spPr bwMode="auto">
          <a:xfrm flipV="1">
            <a:off x="694733" y="5916168"/>
            <a:ext cx="10214059" cy="122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141A0605-644D-42F8-B075-4E7FE6EA7A41}"/>
              </a:ext>
            </a:extLst>
          </p:cNvPr>
          <p:cNvSpPr txBox="1"/>
          <p:nvPr/>
        </p:nvSpPr>
        <p:spPr>
          <a:xfrm>
            <a:off x="8864385" y="5099774"/>
            <a:ext cx="785811" cy="230830"/>
          </a:xfrm>
          <a:prstGeom prst="rect">
            <a:avLst/>
          </a:prstGeom>
          <a:noFill/>
        </p:spPr>
        <p:txBody>
          <a:bodyPr wrap="square" lIns="57148" tIns="28574" rIns="57148" bIns="28574" rtlCol="0">
            <a:spAutoFit/>
          </a:bodyPr>
          <a:lstStyle/>
          <a:p>
            <a:r>
              <a:rPr lang="en-GB" sz="1125" b="1" dirty="0"/>
              <a:t>Time</a:t>
            </a:r>
          </a:p>
        </p:txBody>
      </p:sp>
      <p:sp>
        <p:nvSpPr>
          <p:cNvPr id="15" name="Rectangle 14">
            <a:extLst>
              <a:ext uri="{FF2B5EF4-FFF2-40B4-BE49-F238E27FC236}">
                <a16:creationId xmlns:a16="http://schemas.microsoft.com/office/drawing/2014/main" id="{560B28FA-4314-4DE9-8861-603A4791E7BE}"/>
              </a:ext>
            </a:extLst>
          </p:cNvPr>
          <p:cNvSpPr/>
          <p:nvPr/>
        </p:nvSpPr>
        <p:spPr bwMode="auto">
          <a:xfrm>
            <a:off x="2209802" y="4138727"/>
            <a:ext cx="627841" cy="634676"/>
          </a:xfrm>
          <a:prstGeom prst="rect">
            <a:avLst/>
          </a:prstGeom>
          <a:noFill/>
          <a:ln w="9525" cap="flat" cmpd="sng" algn="ctr">
            <a:no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72" eaLnBrk="0" fontAlgn="base" hangingPunct="0">
              <a:spcBef>
                <a:spcPct val="0"/>
              </a:spcBef>
              <a:spcAft>
                <a:spcPct val="0"/>
              </a:spcAft>
            </a:pPr>
            <a:endParaRPr lang="en-GB" sz="1200" dirty="0">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6B3B3236-2F89-4DFE-B25E-6A97E0D4BA8C}"/>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83000"/>
                    </a14:imgEffect>
                  </a14:imgLayer>
                </a14:imgProps>
              </a:ext>
              <a:ext uri="{28A0092B-C50C-407E-A947-70E740481C1C}">
                <a14:useLocalDpi xmlns:a14="http://schemas.microsoft.com/office/drawing/2010/main" val="0"/>
              </a:ext>
            </a:extLst>
          </a:blip>
          <a:srcRect t="30594" b="30476"/>
          <a:stretch/>
        </p:blipFill>
        <p:spPr>
          <a:xfrm>
            <a:off x="652834" y="2068077"/>
            <a:ext cx="2426354" cy="4264581"/>
          </a:xfrm>
          <a:prstGeom prst="rect">
            <a:avLst/>
          </a:prstGeom>
        </p:spPr>
      </p:pic>
      <p:pic>
        <p:nvPicPr>
          <p:cNvPr id="30" name="Picture 29">
            <a:extLst>
              <a:ext uri="{FF2B5EF4-FFF2-40B4-BE49-F238E27FC236}">
                <a16:creationId xmlns:a16="http://schemas.microsoft.com/office/drawing/2014/main" id="{9638E655-F25B-471B-B26C-2908C7303949}"/>
              </a:ext>
            </a:extLst>
          </p:cNvPr>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383000"/>
                    </a14:imgEffect>
                  </a14:imgLayer>
                </a14:imgProps>
              </a:ext>
              <a:ext uri="{28A0092B-C50C-407E-A947-70E740481C1C}">
                <a14:useLocalDpi xmlns:a14="http://schemas.microsoft.com/office/drawing/2010/main" val="0"/>
              </a:ext>
            </a:extLst>
          </a:blip>
          <a:srcRect t="30594" b="30476"/>
          <a:stretch/>
        </p:blipFill>
        <p:spPr>
          <a:xfrm>
            <a:off x="545592" y="2500283"/>
            <a:ext cx="6129448" cy="3767610"/>
          </a:xfrm>
          <a:prstGeom prst="rect">
            <a:avLst/>
          </a:prstGeom>
        </p:spPr>
      </p:pic>
      <p:pic>
        <p:nvPicPr>
          <p:cNvPr id="31" name="Picture 30">
            <a:extLst>
              <a:ext uri="{FF2B5EF4-FFF2-40B4-BE49-F238E27FC236}">
                <a16:creationId xmlns:a16="http://schemas.microsoft.com/office/drawing/2014/main" id="{BDE8E98B-835F-4D86-AC6D-2FAA1DF4AD4F}"/>
              </a:ext>
            </a:extLst>
          </p:cNvPr>
          <p:cNvPicPr>
            <a:picLocks noChangeAspect="1"/>
          </p:cNvPicPr>
          <p:nvPr/>
        </p:nvPicPr>
        <p:blipFill rotWithShape="1">
          <a:blip r:embed="rId2">
            <a:biLevel thresh="25000"/>
            <a:extLst>
              <a:ext uri="{BEBA8EAE-BF5A-486C-A8C5-ECC9F3942E4B}">
                <a14:imgProps xmlns:a14="http://schemas.microsoft.com/office/drawing/2010/main">
                  <a14:imgLayer r:embed="rId3">
                    <a14:imgEffect>
                      <a14:saturation sat="383000"/>
                    </a14:imgEffect>
                  </a14:imgLayer>
                </a14:imgProps>
              </a:ext>
              <a:ext uri="{28A0092B-C50C-407E-A947-70E740481C1C}">
                <a14:useLocalDpi xmlns:a14="http://schemas.microsoft.com/office/drawing/2010/main" val="0"/>
              </a:ext>
            </a:extLst>
          </a:blip>
          <a:srcRect t="30594" b="30476"/>
          <a:stretch/>
        </p:blipFill>
        <p:spPr>
          <a:xfrm>
            <a:off x="2764490" y="4483722"/>
            <a:ext cx="8356727" cy="1586242"/>
          </a:xfrm>
          <a:prstGeom prst="rect">
            <a:avLst/>
          </a:prstGeom>
        </p:spPr>
      </p:pic>
      <p:sp>
        <p:nvSpPr>
          <p:cNvPr id="32" name="Rectangle 31">
            <a:extLst>
              <a:ext uri="{FF2B5EF4-FFF2-40B4-BE49-F238E27FC236}">
                <a16:creationId xmlns:a16="http://schemas.microsoft.com/office/drawing/2014/main" id="{3C79490B-E5D9-49F3-8634-381B71B1E22B}"/>
              </a:ext>
            </a:extLst>
          </p:cNvPr>
          <p:cNvSpPr/>
          <p:nvPr/>
        </p:nvSpPr>
        <p:spPr bwMode="auto">
          <a:xfrm>
            <a:off x="1274858" y="5196630"/>
            <a:ext cx="855683" cy="312354"/>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68577" tIns="34289" rIns="68577" bIns="34289" numCol="1" rtlCol="0" anchor="ctr" anchorCtr="0" compatLnSpc="1">
            <a:prstTxWarp prst="textNoShape">
              <a:avLst/>
            </a:prstTxWarp>
          </a:bodyPr>
          <a:lstStyle/>
          <a:p>
            <a:pPr algn="ctr" defTabSz="685772" eaLnBrk="0" fontAlgn="base" hangingPunct="0">
              <a:spcBef>
                <a:spcPct val="0"/>
              </a:spcBef>
              <a:spcAft>
                <a:spcPct val="0"/>
              </a:spcAft>
            </a:pPr>
            <a:r>
              <a:rPr lang="en-GB" sz="1600" b="1" dirty="0">
                <a:latin typeface="+mj-lt"/>
                <a:cs typeface="Calibri" panose="020F0502020204030204" pitchFamily="34" charset="0"/>
              </a:rPr>
              <a:t>Relief</a:t>
            </a:r>
            <a:endParaRPr lang="en-GB" sz="1125" dirty="0">
              <a:latin typeface="+mj-lt"/>
              <a:cs typeface="Calibri" panose="020F0502020204030204" pitchFamily="34" charset="0"/>
            </a:endParaRPr>
          </a:p>
        </p:txBody>
      </p:sp>
      <p:sp>
        <p:nvSpPr>
          <p:cNvPr id="33" name="Rectangle 32">
            <a:extLst>
              <a:ext uri="{FF2B5EF4-FFF2-40B4-BE49-F238E27FC236}">
                <a16:creationId xmlns:a16="http://schemas.microsoft.com/office/drawing/2014/main" id="{4DA780B3-0109-4319-AC5D-F844391708FD}"/>
              </a:ext>
            </a:extLst>
          </p:cNvPr>
          <p:cNvSpPr/>
          <p:nvPr/>
        </p:nvSpPr>
        <p:spPr bwMode="auto">
          <a:xfrm>
            <a:off x="3263562" y="5187720"/>
            <a:ext cx="1170464" cy="417551"/>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68577" tIns="34289" rIns="68577" bIns="34289" numCol="1" rtlCol="0" anchor="ctr" anchorCtr="0" compatLnSpc="1">
            <a:prstTxWarp prst="textNoShape">
              <a:avLst/>
            </a:prstTxWarp>
          </a:bodyPr>
          <a:lstStyle/>
          <a:p>
            <a:pPr algn="ctr" defTabSz="685772" eaLnBrk="0" fontAlgn="base" hangingPunct="0">
              <a:spcBef>
                <a:spcPct val="0"/>
              </a:spcBef>
              <a:spcAft>
                <a:spcPct val="0"/>
              </a:spcAft>
            </a:pPr>
            <a:r>
              <a:rPr lang="en-GB" sz="1600" b="1" dirty="0">
                <a:latin typeface="+mj-lt"/>
                <a:cs typeface="Calibri" panose="020F0502020204030204" pitchFamily="34" charset="0"/>
              </a:rPr>
              <a:t>Early recovery</a:t>
            </a:r>
            <a:endParaRPr lang="en-GB" sz="1600" dirty="0">
              <a:latin typeface="+mj-lt"/>
              <a:cs typeface="Calibri" panose="020F0502020204030204" pitchFamily="34" charset="0"/>
            </a:endParaRPr>
          </a:p>
        </p:txBody>
      </p:sp>
      <p:sp>
        <p:nvSpPr>
          <p:cNvPr id="34" name="Rectangle 33">
            <a:extLst>
              <a:ext uri="{FF2B5EF4-FFF2-40B4-BE49-F238E27FC236}">
                <a16:creationId xmlns:a16="http://schemas.microsoft.com/office/drawing/2014/main" id="{B56E9318-CCAC-418D-B465-349A323BE7FE}"/>
              </a:ext>
            </a:extLst>
          </p:cNvPr>
          <p:cNvSpPr/>
          <p:nvPr/>
        </p:nvSpPr>
        <p:spPr bwMode="auto">
          <a:xfrm>
            <a:off x="6244566" y="5187720"/>
            <a:ext cx="1666923" cy="417551"/>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68577" tIns="34289" rIns="68577" bIns="34289" numCol="1" rtlCol="0" anchor="ctr" anchorCtr="0" compatLnSpc="1">
            <a:prstTxWarp prst="textNoShape">
              <a:avLst/>
            </a:prstTxWarp>
          </a:bodyPr>
          <a:lstStyle/>
          <a:p>
            <a:pPr algn="ctr" defTabSz="685772" eaLnBrk="0" fontAlgn="base" hangingPunct="0">
              <a:spcBef>
                <a:spcPct val="0"/>
              </a:spcBef>
              <a:spcAft>
                <a:spcPct val="0"/>
              </a:spcAft>
            </a:pPr>
            <a:r>
              <a:rPr lang="en-GB" sz="1600" b="1" dirty="0">
                <a:latin typeface="+mj-lt"/>
                <a:cs typeface="Calibri" panose="020F0502020204030204" pitchFamily="34" charset="0"/>
              </a:rPr>
              <a:t>Reconstruction</a:t>
            </a:r>
            <a:endParaRPr lang="en-GB" sz="1600" dirty="0">
              <a:latin typeface="+mj-lt"/>
              <a:cs typeface="Calibri" panose="020F0502020204030204" pitchFamily="34" charset="0"/>
            </a:endParaRPr>
          </a:p>
        </p:txBody>
      </p:sp>
      <p:sp>
        <p:nvSpPr>
          <p:cNvPr id="35" name="Speech Bubble: Rectangle 34">
            <a:extLst>
              <a:ext uri="{FF2B5EF4-FFF2-40B4-BE49-F238E27FC236}">
                <a16:creationId xmlns:a16="http://schemas.microsoft.com/office/drawing/2014/main" id="{774D57FE-44ED-46C0-9FC5-8B55082B7A25}"/>
              </a:ext>
            </a:extLst>
          </p:cNvPr>
          <p:cNvSpPr/>
          <p:nvPr/>
        </p:nvSpPr>
        <p:spPr bwMode="auto">
          <a:xfrm>
            <a:off x="609600" y="6051891"/>
            <a:ext cx="8104637" cy="115417"/>
          </a:xfrm>
          <a:prstGeom prst="wedgeRectCallout">
            <a:avLst>
              <a:gd name="adj1" fmla="val -19864"/>
              <a:gd name="adj2" fmla="val 37873"/>
            </a:avLst>
          </a:prstGeom>
          <a:solidFill>
            <a:schemeClr val="bg1"/>
          </a:solidFill>
          <a:ln w="19050" cap="flat" cmpd="sng" algn="ctr">
            <a:no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72" eaLnBrk="0" fontAlgn="base" hangingPunct="0">
              <a:spcBef>
                <a:spcPct val="0"/>
              </a:spcBef>
              <a:spcAft>
                <a:spcPct val="0"/>
              </a:spcAft>
            </a:pPr>
            <a:r>
              <a:rPr lang="en-GB" sz="825" b="1" i="1" dirty="0">
                <a:latin typeface="+mj-lt"/>
                <a:cs typeface="Calibri" panose="020F0502020204030204" pitchFamily="34" charset="0"/>
              </a:rPr>
              <a:t>Source: Vivid Economics</a:t>
            </a:r>
          </a:p>
        </p:txBody>
      </p:sp>
      <p:sp>
        <p:nvSpPr>
          <p:cNvPr id="36" name="Title 1">
            <a:extLst>
              <a:ext uri="{FF2B5EF4-FFF2-40B4-BE49-F238E27FC236}">
                <a16:creationId xmlns:a16="http://schemas.microsoft.com/office/drawing/2014/main" id="{D9FA41DA-7272-43FE-9392-C9FA1B69F23B}"/>
              </a:ext>
            </a:extLst>
          </p:cNvPr>
          <p:cNvSpPr>
            <a:spLocks noGrp="1"/>
          </p:cNvSpPr>
          <p:nvPr>
            <p:ph type="title"/>
          </p:nvPr>
        </p:nvSpPr>
        <p:spPr/>
        <p:txBody>
          <a:bodyPr/>
          <a:lstStyle/>
          <a:p>
            <a:r>
              <a:rPr lang="en-GB" dirty="0"/>
              <a:t>Requirement for immediate post disaster liquidity</a:t>
            </a:r>
          </a:p>
        </p:txBody>
      </p:sp>
      <p:sp>
        <p:nvSpPr>
          <p:cNvPr id="3" name="Text Placeholder 2"/>
          <p:cNvSpPr>
            <a:spLocks noGrp="1"/>
          </p:cNvSpPr>
          <p:nvPr>
            <p:ph type="body" sz="quarter" idx="13"/>
          </p:nvPr>
        </p:nvSpPr>
        <p:spPr/>
        <p:txBody>
          <a:bodyPr/>
          <a:lstStyle/>
          <a:p>
            <a:r>
              <a:rPr lang="en-GB" dirty="0"/>
              <a:t>Immediate funding is key </a:t>
            </a:r>
          </a:p>
        </p:txBody>
      </p:sp>
      <p:sp>
        <p:nvSpPr>
          <p:cNvPr id="37" name="Speech Bubble: Rectangle 36">
            <a:extLst>
              <a:ext uri="{FF2B5EF4-FFF2-40B4-BE49-F238E27FC236}">
                <a16:creationId xmlns:a16="http://schemas.microsoft.com/office/drawing/2014/main" id="{C8747EBC-071F-4FC2-B521-6CEEBF5BEF00}"/>
              </a:ext>
            </a:extLst>
          </p:cNvPr>
          <p:cNvSpPr/>
          <p:nvPr/>
        </p:nvSpPr>
        <p:spPr bwMode="auto">
          <a:xfrm>
            <a:off x="2209800" y="1468977"/>
            <a:ext cx="2947337" cy="1137899"/>
          </a:xfrm>
          <a:prstGeom prst="wedgeRectCallout">
            <a:avLst>
              <a:gd name="adj1" fmla="val -54243"/>
              <a:gd name="adj2" fmla="val 88909"/>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marL="178586" indent="-178586" defTabSz="685772" eaLnBrk="0" fontAlgn="base" hangingPunct="0">
              <a:spcBef>
                <a:spcPct val="0"/>
              </a:spcBef>
              <a:spcAft>
                <a:spcPct val="0"/>
              </a:spcAft>
              <a:buFont typeface="Arial" panose="020B0604020202020204" pitchFamily="34" charset="0"/>
              <a:buChar char="•"/>
            </a:pPr>
            <a:r>
              <a:rPr lang="en-GB" sz="1600" dirty="0">
                <a:latin typeface="+mj-lt"/>
                <a:cs typeface="Calibri" panose="020F0502020204030204" pitchFamily="34" charset="0"/>
              </a:rPr>
              <a:t>&lt; 2 months after a disaster</a:t>
            </a:r>
          </a:p>
          <a:p>
            <a:pPr marL="178586" indent="-178586" defTabSz="685772" eaLnBrk="0" fontAlgn="base" hangingPunct="0">
              <a:spcBef>
                <a:spcPct val="0"/>
              </a:spcBef>
              <a:spcAft>
                <a:spcPct val="0"/>
              </a:spcAft>
              <a:buFont typeface="Arial" panose="020B0604020202020204" pitchFamily="34" charset="0"/>
              <a:buChar char="•"/>
            </a:pPr>
            <a:r>
              <a:rPr lang="en-GB" sz="1600" dirty="0">
                <a:latin typeface="+mj-lt"/>
                <a:cs typeface="Calibri" panose="020F0502020204030204" pitchFamily="34" charset="0"/>
              </a:rPr>
              <a:t>Humanitarian response</a:t>
            </a:r>
          </a:p>
          <a:p>
            <a:pPr marL="178586" indent="-178586" defTabSz="685772" eaLnBrk="0" fontAlgn="base" hangingPunct="0">
              <a:spcBef>
                <a:spcPct val="0"/>
              </a:spcBef>
              <a:spcAft>
                <a:spcPct val="0"/>
              </a:spcAft>
              <a:buFont typeface="Arial" panose="020B0604020202020204" pitchFamily="34" charset="0"/>
              <a:buChar char="•"/>
            </a:pPr>
            <a:r>
              <a:rPr lang="en-GB" sz="1600" dirty="0">
                <a:latin typeface="+mj-lt"/>
                <a:cs typeface="Calibri" panose="020F0502020204030204" pitchFamily="34" charset="0"/>
              </a:rPr>
              <a:t>e.g. Providing food, medicine, shelter</a:t>
            </a:r>
          </a:p>
        </p:txBody>
      </p:sp>
      <p:sp>
        <p:nvSpPr>
          <p:cNvPr id="38" name="Speech Bubble: Rectangle 37">
            <a:extLst>
              <a:ext uri="{FF2B5EF4-FFF2-40B4-BE49-F238E27FC236}">
                <a16:creationId xmlns:a16="http://schemas.microsoft.com/office/drawing/2014/main" id="{7FC636DE-E623-4F33-9341-BAAA61951E6D}"/>
              </a:ext>
            </a:extLst>
          </p:cNvPr>
          <p:cNvSpPr/>
          <p:nvPr/>
        </p:nvSpPr>
        <p:spPr bwMode="auto">
          <a:xfrm>
            <a:off x="4434026" y="2748417"/>
            <a:ext cx="2826310" cy="1290905"/>
          </a:xfrm>
          <a:prstGeom prst="wedgeRectCallout">
            <a:avLst>
              <a:gd name="adj1" fmla="val -74222"/>
              <a:gd name="adj2" fmla="val 47395"/>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marL="178586" indent="-178586" defTabSz="685772" eaLnBrk="0" fontAlgn="base" hangingPunct="0">
              <a:spcBef>
                <a:spcPct val="0"/>
              </a:spcBef>
              <a:spcAft>
                <a:spcPct val="0"/>
              </a:spcAft>
              <a:buFont typeface="Arial" panose="020B0604020202020204" pitchFamily="34" charset="0"/>
              <a:buChar char="•"/>
            </a:pPr>
            <a:r>
              <a:rPr lang="en-GB" sz="1600" dirty="0">
                <a:latin typeface="+mj-lt"/>
                <a:cs typeface="Calibri" panose="020F0502020204030204" pitchFamily="34" charset="0"/>
              </a:rPr>
              <a:t>&lt; 9 months after a disaster</a:t>
            </a:r>
          </a:p>
          <a:p>
            <a:pPr marL="178586" indent="-178586" defTabSz="685772" eaLnBrk="0" fontAlgn="base" hangingPunct="0">
              <a:spcBef>
                <a:spcPct val="0"/>
              </a:spcBef>
              <a:spcAft>
                <a:spcPct val="0"/>
              </a:spcAft>
              <a:buFont typeface="Arial" panose="020B0604020202020204" pitchFamily="34" charset="0"/>
              <a:buChar char="•"/>
            </a:pPr>
            <a:r>
              <a:rPr lang="en-GB" sz="1600" dirty="0">
                <a:latin typeface="+mj-lt"/>
                <a:cs typeface="Calibri" panose="020F0502020204030204" pitchFamily="34" charset="0"/>
              </a:rPr>
              <a:t>Restoration of basic services</a:t>
            </a:r>
          </a:p>
          <a:p>
            <a:pPr marL="178586" indent="-178586" defTabSz="685772" eaLnBrk="0" fontAlgn="base" hangingPunct="0">
              <a:spcBef>
                <a:spcPct val="0"/>
              </a:spcBef>
              <a:spcAft>
                <a:spcPct val="0"/>
              </a:spcAft>
              <a:buFont typeface="Arial" panose="020B0604020202020204" pitchFamily="34" charset="0"/>
              <a:buChar char="•"/>
            </a:pPr>
            <a:r>
              <a:rPr lang="en-GB" sz="1600" dirty="0">
                <a:latin typeface="+mj-lt"/>
                <a:cs typeface="Calibri" panose="020F0502020204030204" pitchFamily="34" charset="0"/>
              </a:rPr>
              <a:t>e.g. Re-starting transport, energy supplies, markets</a:t>
            </a:r>
          </a:p>
        </p:txBody>
      </p:sp>
      <p:sp>
        <p:nvSpPr>
          <p:cNvPr id="39" name="Speech Bubble: Rectangle 38">
            <a:extLst>
              <a:ext uri="{FF2B5EF4-FFF2-40B4-BE49-F238E27FC236}">
                <a16:creationId xmlns:a16="http://schemas.microsoft.com/office/drawing/2014/main" id="{3F6DE0ED-E465-46FF-BA53-5C247D6FF380}"/>
              </a:ext>
            </a:extLst>
          </p:cNvPr>
          <p:cNvSpPr/>
          <p:nvPr/>
        </p:nvSpPr>
        <p:spPr bwMode="auto">
          <a:xfrm>
            <a:off x="7647928" y="3710655"/>
            <a:ext cx="3244045" cy="1290905"/>
          </a:xfrm>
          <a:prstGeom prst="wedgeRectCallout">
            <a:avLst>
              <a:gd name="adj1" fmla="val -21425"/>
              <a:gd name="adj2" fmla="val 68910"/>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marL="178586" indent="-178586" defTabSz="685772" eaLnBrk="0" fontAlgn="base" hangingPunct="0">
              <a:spcBef>
                <a:spcPct val="0"/>
              </a:spcBef>
              <a:spcAft>
                <a:spcPct val="0"/>
              </a:spcAft>
              <a:buFont typeface="Arial" panose="020B0604020202020204" pitchFamily="34" charset="0"/>
              <a:buChar char="•"/>
            </a:pPr>
            <a:r>
              <a:rPr lang="en-GB" sz="1600" dirty="0">
                <a:latin typeface="+mj-lt"/>
                <a:cs typeface="Calibri" panose="020F0502020204030204" pitchFamily="34" charset="0"/>
              </a:rPr>
              <a:t>&gt; 4 months after a disaster</a:t>
            </a:r>
          </a:p>
          <a:p>
            <a:pPr marL="178586" indent="-178586" defTabSz="685772" eaLnBrk="0" fontAlgn="base" hangingPunct="0">
              <a:spcBef>
                <a:spcPct val="0"/>
              </a:spcBef>
              <a:spcAft>
                <a:spcPct val="0"/>
              </a:spcAft>
              <a:buFont typeface="Arial" panose="020B0604020202020204" pitchFamily="34" charset="0"/>
              <a:buChar char="•"/>
            </a:pPr>
            <a:r>
              <a:rPr lang="en-GB" sz="1600" dirty="0">
                <a:latin typeface="+mj-lt"/>
                <a:cs typeface="Calibri" panose="020F0502020204030204" pitchFamily="34" charset="0"/>
              </a:rPr>
              <a:t>Reconstruction or rehabilitation of assets</a:t>
            </a:r>
          </a:p>
          <a:p>
            <a:pPr marL="178586" indent="-178586" defTabSz="685772" eaLnBrk="0" fontAlgn="base" hangingPunct="0">
              <a:spcBef>
                <a:spcPct val="0"/>
              </a:spcBef>
              <a:spcAft>
                <a:spcPct val="0"/>
              </a:spcAft>
              <a:buFont typeface="Arial" panose="020B0604020202020204" pitchFamily="34" charset="0"/>
              <a:buChar char="•"/>
            </a:pPr>
            <a:r>
              <a:rPr lang="en-GB" sz="1600" dirty="0">
                <a:latin typeface="+mj-lt"/>
                <a:cs typeface="Calibri" panose="020F0502020204030204" pitchFamily="34" charset="0"/>
              </a:rPr>
              <a:t>e.g. Rebuilding infrastructure, homes, build back better</a:t>
            </a:r>
          </a:p>
        </p:txBody>
      </p:sp>
      <p:sp>
        <p:nvSpPr>
          <p:cNvPr id="21" name="TextBox 20">
            <a:extLst>
              <a:ext uri="{FF2B5EF4-FFF2-40B4-BE49-F238E27FC236}">
                <a16:creationId xmlns:a16="http://schemas.microsoft.com/office/drawing/2014/main" id="{141A0605-644D-42F8-B075-4E7FE6EA7A41}"/>
              </a:ext>
            </a:extLst>
          </p:cNvPr>
          <p:cNvSpPr txBox="1"/>
          <p:nvPr/>
        </p:nvSpPr>
        <p:spPr>
          <a:xfrm>
            <a:off x="265814" y="1225146"/>
            <a:ext cx="1522908" cy="550149"/>
          </a:xfrm>
          <a:prstGeom prst="rect">
            <a:avLst/>
          </a:prstGeom>
          <a:noFill/>
        </p:spPr>
        <p:txBody>
          <a:bodyPr wrap="square" lIns="57148" tIns="28574" rIns="57148" bIns="28574" rtlCol="0">
            <a:spAutoFit/>
          </a:bodyPr>
          <a:lstStyle/>
          <a:p>
            <a:pPr algn="ctr"/>
            <a:r>
              <a:rPr lang="en-GB" sz="1600" b="1" dirty="0"/>
              <a:t>Funding Requirement</a:t>
            </a:r>
          </a:p>
        </p:txBody>
      </p:sp>
      <p:sp>
        <p:nvSpPr>
          <p:cNvPr id="13" name="TextBox 12">
            <a:extLst>
              <a:ext uri="{FF2B5EF4-FFF2-40B4-BE49-F238E27FC236}">
                <a16:creationId xmlns:a16="http://schemas.microsoft.com/office/drawing/2014/main" id="{5DA2AB0B-82A6-44B8-92AF-71C1507CB30E}"/>
              </a:ext>
            </a:extLst>
          </p:cNvPr>
          <p:cNvSpPr txBox="1"/>
          <p:nvPr/>
        </p:nvSpPr>
        <p:spPr>
          <a:xfrm>
            <a:off x="8920012" y="5087135"/>
            <a:ext cx="507498" cy="369332"/>
          </a:xfrm>
          <a:prstGeom prst="rect">
            <a:avLst/>
          </a:prstGeom>
          <a:solidFill>
            <a:schemeClr val="bg1"/>
          </a:solidFill>
        </p:spPr>
        <p:txBody>
          <a:bodyPr wrap="square" rtlCol="0">
            <a:spAutoFit/>
          </a:bodyPr>
          <a:lstStyle/>
          <a:p>
            <a:endParaRPr lang="en-GB" dirty="0"/>
          </a:p>
        </p:txBody>
      </p:sp>
      <p:sp>
        <p:nvSpPr>
          <p:cNvPr id="29" name="TextBox 28">
            <a:extLst>
              <a:ext uri="{FF2B5EF4-FFF2-40B4-BE49-F238E27FC236}">
                <a16:creationId xmlns:a16="http://schemas.microsoft.com/office/drawing/2014/main" id="{42908ADE-93B3-4C97-9F56-C24FF6DFB379}"/>
              </a:ext>
            </a:extLst>
          </p:cNvPr>
          <p:cNvSpPr txBox="1"/>
          <p:nvPr/>
        </p:nvSpPr>
        <p:spPr>
          <a:xfrm>
            <a:off x="10562971" y="5726754"/>
            <a:ext cx="1522908" cy="303927"/>
          </a:xfrm>
          <a:prstGeom prst="rect">
            <a:avLst/>
          </a:prstGeom>
          <a:noFill/>
        </p:spPr>
        <p:txBody>
          <a:bodyPr wrap="square" lIns="57148" tIns="28574" rIns="57148" bIns="28574" rtlCol="0">
            <a:spAutoFit/>
          </a:bodyPr>
          <a:lstStyle/>
          <a:p>
            <a:pPr algn="ctr"/>
            <a:r>
              <a:rPr lang="en-GB" sz="1600" b="1" dirty="0"/>
              <a:t>Time</a:t>
            </a:r>
          </a:p>
        </p:txBody>
      </p:sp>
    </p:spTree>
    <p:extLst>
      <p:ext uri="{BB962C8B-B14F-4D97-AF65-F5344CB8AC3E}">
        <p14:creationId xmlns:p14="http://schemas.microsoft.com/office/powerpoint/2010/main" val="2310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Parametric Insurance</a:t>
            </a:r>
          </a:p>
        </p:txBody>
      </p:sp>
      <p:sp>
        <p:nvSpPr>
          <p:cNvPr id="3" name="Text Placeholder 2"/>
          <p:cNvSpPr>
            <a:spLocks noGrp="1"/>
          </p:cNvSpPr>
          <p:nvPr>
            <p:ph type="body" sz="quarter" idx="13"/>
          </p:nvPr>
        </p:nvSpPr>
        <p:spPr/>
        <p:txBody>
          <a:bodyPr/>
          <a:lstStyle/>
          <a:p>
            <a:r>
              <a:rPr lang="en-GB" dirty="0"/>
              <a:t>Fast payment after an event</a:t>
            </a:r>
          </a:p>
        </p:txBody>
      </p:sp>
      <p:sp>
        <p:nvSpPr>
          <p:cNvPr id="5" name="Slide Number Placeholder 4"/>
          <p:cNvSpPr>
            <a:spLocks noGrp="1"/>
          </p:cNvSpPr>
          <p:nvPr>
            <p:ph type="sldNum" sz="quarter" idx="12"/>
          </p:nvPr>
        </p:nvSpPr>
        <p:spPr>
          <a:xfrm>
            <a:off x="14249400" y="6435739"/>
            <a:ext cx="508000" cy="138499"/>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smtClean="0"/>
              <a:pPr/>
              <a:t>5</a:t>
            </a:fld>
            <a:endParaRPr lang="en-US" dirty="0"/>
          </a:p>
        </p:txBody>
      </p:sp>
      <p:graphicFrame>
        <p:nvGraphicFramePr>
          <p:cNvPr id="8" name="Table 7">
            <a:extLst>
              <a:ext uri="{FF2B5EF4-FFF2-40B4-BE49-F238E27FC236}">
                <a16:creationId xmlns:a16="http://schemas.microsoft.com/office/drawing/2014/main" id="{0E52F81F-9133-4EDC-8FB5-A9978E47BBE0}"/>
              </a:ext>
            </a:extLst>
          </p:cNvPr>
          <p:cNvGraphicFramePr>
            <a:graphicFrameLocks noGrp="1"/>
          </p:cNvGraphicFramePr>
          <p:nvPr>
            <p:extLst>
              <p:ext uri="{D42A27DB-BD31-4B8C-83A1-F6EECF244321}">
                <p14:modId xmlns:p14="http://schemas.microsoft.com/office/powerpoint/2010/main" val="943705318"/>
              </p:ext>
            </p:extLst>
          </p:nvPr>
        </p:nvGraphicFramePr>
        <p:xfrm>
          <a:off x="6237770" y="1301600"/>
          <a:ext cx="5590738" cy="2813201"/>
        </p:xfrm>
        <a:graphic>
          <a:graphicData uri="http://schemas.openxmlformats.org/drawingml/2006/table">
            <a:tbl>
              <a:tblPr firstRow="1" firstCol="1">
                <a:tableStyleId>{E8034E78-7F5D-4C2E-B375-FC64B27BC917}</a:tableStyleId>
              </a:tblPr>
              <a:tblGrid>
                <a:gridCol w="1549253">
                  <a:extLst>
                    <a:ext uri="{9D8B030D-6E8A-4147-A177-3AD203B41FA5}">
                      <a16:colId xmlns:a16="http://schemas.microsoft.com/office/drawing/2014/main" val="20000"/>
                    </a:ext>
                  </a:extLst>
                </a:gridCol>
                <a:gridCol w="1993263">
                  <a:extLst>
                    <a:ext uri="{9D8B030D-6E8A-4147-A177-3AD203B41FA5}">
                      <a16:colId xmlns:a16="http://schemas.microsoft.com/office/drawing/2014/main" val="20001"/>
                    </a:ext>
                  </a:extLst>
                </a:gridCol>
                <a:gridCol w="2048222">
                  <a:extLst>
                    <a:ext uri="{9D8B030D-6E8A-4147-A177-3AD203B41FA5}">
                      <a16:colId xmlns:a16="http://schemas.microsoft.com/office/drawing/2014/main" val="20002"/>
                    </a:ext>
                  </a:extLst>
                </a:gridCol>
              </a:tblGrid>
              <a:tr h="608002">
                <a:tc>
                  <a:txBody>
                    <a:bodyPr/>
                    <a:lstStyle/>
                    <a:p>
                      <a:pPr algn="ctr" fontAlgn="b"/>
                      <a:r>
                        <a:rPr lang="en-US" sz="1600" u="none" strike="noStrike" dirty="0">
                          <a:effectLst/>
                        </a:rPr>
                        <a:t>TRIGGER</a:t>
                      </a:r>
                      <a:endParaRPr lang="en-US" sz="2000" b="1" i="0" u="none" strike="noStrike" dirty="0">
                        <a:solidFill>
                          <a:schemeClr val="bg1"/>
                        </a:solidFill>
                        <a:effectLst/>
                        <a:latin typeface="+mj-lt"/>
                      </a:endParaRPr>
                    </a:p>
                  </a:txBody>
                  <a:tcPr marL="5954" marR="5954" marT="5954" marB="0" anchor="ctr">
                    <a:solidFill>
                      <a:srgbClr val="00B0F0"/>
                    </a:solidFill>
                  </a:tcPr>
                </a:tc>
                <a:tc>
                  <a:txBody>
                    <a:bodyPr/>
                    <a:lstStyle/>
                    <a:p>
                      <a:pPr algn="ctr" fontAlgn="ctr"/>
                      <a:r>
                        <a:rPr lang="en-US" sz="1600" u="none" strike="noStrike" kern="1200" dirty="0">
                          <a:effectLst/>
                        </a:rPr>
                        <a:t>INDEMNITY</a:t>
                      </a:r>
                      <a:endParaRPr lang="en-US" sz="1600" b="1" u="none" strike="noStrike" kern="1200" dirty="0">
                        <a:solidFill>
                          <a:schemeClr val="bg1"/>
                        </a:solidFill>
                        <a:effectLst/>
                        <a:latin typeface="+mn-lt"/>
                        <a:ea typeface="+mn-ea"/>
                        <a:cs typeface="+mn-cs"/>
                      </a:endParaRPr>
                    </a:p>
                  </a:txBody>
                  <a:tcPr marL="5954" marR="5954" marT="5954" marB="0" anchor="ctr">
                    <a:solidFill>
                      <a:srgbClr val="00B0F0"/>
                    </a:solidFill>
                  </a:tcPr>
                </a:tc>
                <a:tc>
                  <a:txBody>
                    <a:bodyPr/>
                    <a:lstStyle/>
                    <a:p>
                      <a:pPr algn="ctr" fontAlgn="ctr"/>
                      <a:r>
                        <a:rPr lang="en-US" sz="1600" u="none" strike="noStrike" kern="1200" dirty="0">
                          <a:effectLst/>
                        </a:rPr>
                        <a:t>PARAMETRIC INDEX</a:t>
                      </a:r>
                      <a:endParaRPr lang="en-US" sz="1600" b="1" u="none" strike="noStrike" kern="1200" dirty="0">
                        <a:solidFill>
                          <a:schemeClr val="lt1"/>
                        </a:solidFill>
                        <a:effectLst/>
                        <a:latin typeface="+mn-lt"/>
                        <a:ea typeface="+mn-ea"/>
                        <a:cs typeface="+mn-cs"/>
                      </a:endParaRPr>
                    </a:p>
                  </a:txBody>
                  <a:tcPr marL="5954" marR="5954" marT="5954" marB="0" anchor="ctr">
                    <a:solidFill>
                      <a:srgbClr val="00B0F0"/>
                    </a:solidFill>
                  </a:tcPr>
                </a:tc>
                <a:extLst>
                  <a:ext uri="{0D108BD9-81ED-4DB2-BD59-A6C34878D82A}">
                    <a16:rowId xmlns:a16="http://schemas.microsoft.com/office/drawing/2014/main" val="10000"/>
                  </a:ext>
                </a:extLst>
              </a:tr>
              <a:tr h="553337">
                <a:tc>
                  <a:txBody>
                    <a:bodyPr/>
                    <a:lstStyle/>
                    <a:p>
                      <a:pPr algn="ctr" fontAlgn="b"/>
                      <a:r>
                        <a:rPr lang="en-US" sz="1600" u="none" strike="noStrike" dirty="0">
                          <a:effectLst/>
                        </a:rPr>
                        <a:t>Speed of </a:t>
                      </a:r>
                    </a:p>
                    <a:p>
                      <a:pPr algn="ctr" fontAlgn="b"/>
                      <a:r>
                        <a:rPr lang="en-US" sz="1600" u="none" strike="noStrike" dirty="0">
                          <a:effectLst/>
                        </a:rPr>
                        <a:t>pay-out</a:t>
                      </a:r>
                      <a:endParaRPr lang="en-US" sz="1600" b="0" i="0" u="none" strike="noStrike" dirty="0">
                        <a:solidFill>
                          <a:srgbClr val="000000"/>
                        </a:solidFill>
                        <a:effectLst/>
                        <a:latin typeface="+mn-lt"/>
                      </a:endParaRPr>
                    </a:p>
                  </a:txBody>
                  <a:tcPr marL="5954" marR="5954" marT="5954" marB="0" anchor="ctr">
                    <a:solidFill>
                      <a:schemeClr val="accent3">
                        <a:lumMod val="60000"/>
                        <a:lumOff val="4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10001"/>
                  </a:ext>
                </a:extLst>
              </a:tr>
              <a:tr h="553337">
                <a:tc>
                  <a:txBody>
                    <a:bodyPr/>
                    <a:lstStyle/>
                    <a:p>
                      <a:pPr algn="ctr" fontAlgn="b"/>
                      <a:r>
                        <a:rPr lang="en-US" sz="1600" u="none" strike="noStrike" dirty="0">
                          <a:effectLst/>
                        </a:rPr>
                        <a:t>Transparency</a:t>
                      </a:r>
                      <a:endParaRPr lang="en-US" sz="1600" b="0" i="0" u="none" strike="noStrike" dirty="0">
                        <a:solidFill>
                          <a:srgbClr val="000000"/>
                        </a:solidFill>
                        <a:effectLst/>
                        <a:latin typeface="+mn-lt"/>
                      </a:endParaRPr>
                    </a:p>
                  </a:txBody>
                  <a:tcPr marL="5954" marR="5954" marT="5954" marB="0" anchor="ctr">
                    <a:solidFill>
                      <a:schemeClr val="accent3">
                        <a:lumMod val="60000"/>
                        <a:lumOff val="4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1485148631"/>
                  </a:ext>
                </a:extLst>
              </a:tr>
              <a:tr h="553337">
                <a:tc>
                  <a:txBody>
                    <a:bodyPr/>
                    <a:lstStyle/>
                    <a:p>
                      <a:pPr algn="ctr" fontAlgn="b"/>
                      <a:r>
                        <a:rPr lang="en-US" sz="1600" b="1" i="0" u="none" strike="noStrike" dirty="0">
                          <a:solidFill>
                            <a:schemeClr val="bg1"/>
                          </a:solidFill>
                          <a:effectLst/>
                          <a:latin typeface="+mn-lt"/>
                        </a:rPr>
                        <a:t>Cost effectiveness</a:t>
                      </a:r>
                    </a:p>
                  </a:txBody>
                  <a:tcPr marL="5954" marR="5954" marT="5954" marB="0" anchor="ctr">
                    <a:solidFill>
                      <a:schemeClr val="accent3">
                        <a:lumMod val="60000"/>
                        <a:lumOff val="4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10004"/>
                  </a:ext>
                </a:extLst>
              </a:tr>
              <a:tr h="545188">
                <a:tc>
                  <a:txBody>
                    <a:bodyPr/>
                    <a:lstStyle/>
                    <a:p>
                      <a:pPr marL="0" marR="0" lvl="0" indent="0" algn="ctr" defTabSz="1306220" rtl="0" eaLnBrk="1" fontAlgn="b" latinLnBrk="0" hangingPunct="1">
                        <a:lnSpc>
                          <a:spcPct val="100000"/>
                        </a:lnSpc>
                        <a:spcBef>
                          <a:spcPts val="0"/>
                        </a:spcBef>
                        <a:spcAft>
                          <a:spcPts val="0"/>
                        </a:spcAft>
                        <a:buClrTx/>
                        <a:buSzTx/>
                        <a:buFontTx/>
                        <a:buNone/>
                        <a:tabLst/>
                        <a:defRPr/>
                      </a:pPr>
                      <a:r>
                        <a:rPr lang="en-US" sz="1600" u="none" strike="noStrike" dirty="0">
                          <a:effectLst/>
                        </a:rPr>
                        <a:t>Basis risk</a:t>
                      </a:r>
                      <a:endParaRPr lang="en-US" sz="1600" b="0" i="0" u="none" strike="noStrike" dirty="0">
                        <a:solidFill>
                          <a:srgbClr val="000000"/>
                        </a:solidFill>
                        <a:effectLst/>
                        <a:latin typeface="+mn-lt"/>
                      </a:endParaRPr>
                    </a:p>
                  </a:txBody>
                  <a:tcPr marL="5954" marR="5954" marT="5954" marB="0" anchor="ctr">
                    <a:solidFill>
                      <a:schemeClr val="accent3">
                        <a:lumMod val="60000"/>
                        <a:lumOff val="4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dirty="0">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3489004689"/>
                  </a:ext>
                </a:extLst>
              </a:tr>
            </a:tbl>
          </a:graphicData>
        </a:graphic>
      </p:graphicFrame>
      <p:sp>
        <p:nvSpPr>
          <p:cNvPr id="29" name="Rectangle 28"/>
          <p:cNvSpPr/>
          <p:nvPr/>
        </p:nvSpPr>
        <p:spPr>
          <a:xfrm>
            <a:off x="10271370" y="1989660"/>
            <a:ext cx="1072823" cy="3559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11" name="Rectangle 10">
            <a:extLst>
              <a:ext uri="{FF2B5EF4-FFF2-40B4-BE49-F238E27FC236}">
                <a16:creationId xmlns:a16="http://schemas.microsoft.com/office/drawing/2014/main" id="{CFF327BA-79F5-4D2C-9AC1-26C6A7361B80}"/>
              </a:ext>
            </a:extLst>
          </p:cNvPr>
          <p:cNvSpPr/>
          <p:nvPr/>
        </p:nvSpPr>
        <p:spPr>
          <a:xfrm>
            <a:off x="609600" y="1286818"/>
            <a:ext cx="5344633" cy="4797555"/>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271370" y="3677789"/>
            <a:ext cx="1072823" cy="3559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grpSp>
        <p:nvGrpSpPr>
          <p:cNvPr id="10" name="Group 9">
            <a:extLst>
              <a:ext uri="{FF2B5EF4-FFF2-40B4-BE49-F238E27FC236}">
                <a16:creationId xmlns:a16="http://schemas.microsoft.com/office/drawing/2014/main" id="{AE611034-EBE7-4A91-99B8-0588057D341B}"/>
              </a:ext>
            </a:extLst>
          </p:cNvPr>
          <p:cNvGrpSpPr/>
          <p:nvPr/>
        </p:nvGrpSpPr>
        <p:grpSpPr>
          <a:xfrm>
            <a:off x="7807966" y="4427061"/>
            <a:ext cx="2799073" cy="1726851"/>
            <a:chOff x="6093617" y="4238719"/>
            <a:chExt cx="2100566" cy="1308127"/>
          </a:xfrm>
        </p:grpSpPr>
        <p:sp>
          <p:nvSpPr>
            <p:cNvPr id="33" name="Rounded Rectangle 29">
              <a:extLst>
                <a:ext uri="{FF2B5EF4-FFF2-40B4-BE49-F238E27FC236}">
                  <a16:creationId xmlns:a16="http://schemas.microsoft.com/office/drawing/2014/main" id="{0AA714B8-2A61-4EA7-993A-8A0623C6BF52}"/>
                </a:ext>
              </a:extLst>
            </p:cNvPr>
            <p:cNvSpPr/>
            <p:nvPr/>
          </p:nvSpPr>
          <p:spPr>
            <a:xfrm>
              <a:off x="6093617" y="4238719"/>
              <a:ext cx="1590775" cy="382500"/>
            </a:xfrm>
            <a:prstGeom prst="round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r>
                <a:rPr lang="en-GB" sz="1600" b="1" dirty="0">
                  <a:solidFill>
                    <a:schemeClr val="bg1"/>
                  </a:solidFill>
                </a:rPr>
                <a:t>FAST</a:t>
              </a:r>
            </a:p>
          </p:txBody>
        </p:sp>
        <p:sp>
          <p:nvSpPr>
            <p:cNvPr id="34" name="Rounded Rectangle 61">
              <a:extLst>
                <a:ext uri="{FF2B5EF4-FFF2-40B4-BE49-F238E27FC236}">
                  <a16:creationId xmlns:a16="http://schemas.microsoft.com/office/drawing/2014/main" id="{F1446DDC-544E-4B1A-926A-F19CDB7C0C6A}"/>
                </a:ext>
              </a:extLst>
            </p:cNvPr>
            <p:cNvSpPr/>
            <p:nvPr/>
          </p:nvSpPr>
          <p:spPr>
            <a:xfrm>
              <a:off x="6103433" y="4716285"/>
              <a:ext cx="1590775" cy="382500"/>
            </a:xfrm>
            <a:prstGeom prst="round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r>
                <a:rPr lang="en-GB" sz="1600" b="1" dirty="0">
                  <a:solidFill>
                    <a:schemeClr val="bg1"/>
                  </a:solidFill>
                </a:rPr>
                <a:t>OBJECTIVE</a:t>
              </a:r>
            </a:p>
          </p:txBody>
        </p:sp>
        <p:sp>
          <p:nvSpPr>
            <p:cNvPr id="35" name="Rounded Rectangle 61">
              <a:extLst>
                <a:ext uri="{FF2B5EF4-FFF2-40B4-BE49-F238E27FC236}">
                  <a16:creationId xmlns:a16="http://schemas.microsoft.com/office/drawing/2014/main" id="{AA395411-8E9A-400D-A5AD-0D44D6B8AD1D}"/>
                </a:ext>
              </a:extLst>
            </p:cNvPr>
            <p:cNvSpPr/>
            <p:nvPr/>
          </p:nvSpPr>
          <p:spPr>
            <a:xfrm>
              <a:off x="6103433" y="5164346"/>
              <a:ext cx="1590775" cy="382500"/>
            </a:xfrm>
            <a:prstGeom prst="round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lstStyle/>
            <a:p>
              <a:pPr algn="ctr"/>
              <a:r>
                <a:rPr lang="en-GB" sz="1600" b="1" dirty="0">
                  <a:solidFill>
                    <a:schemeClr val="bg1"/>
                  </a:solidFill>
                </a:rPr>
                <a:t>COST-EFFECTIVE</a:t>
              </a:r>
            </a:p>
          </p:txBody>
        </p:sp>
        <p:pic>
          <p:nvPicPr>
            <p:cNvPr id="36" name="Picture 8" descr="Bildergebnis fÃ¼r green tick">
              <a:extLst>
                <a:ext uri="{FF2B5EF4-FFF2-40B4-BE49-F238E27FC236}">
                  <a16:creationId xmlns:a16="http://schemas.microsoft.com/office/drawing/2014/main" id="{052C3C76-9063-4605-BD24-FB76CEBE4288}"/>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853534" y="4272091"/>
              <a:ext cx="321018" cy="31575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Bildergebnis fÃ¼r green tick">
              <a:extLst>
                <a:ext uri="{FF2B5EF4-FFF2-40B4-BE49-F238E27FC236}">
                  <a16:creationId xmlns:a16="http://schemas.microsoft.com/office/drawing/2014/main" id="{62C0A7ED-E220-4C91-8859-FDE0FA7B8A4C}"/>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863349" y="4726731"/>
              <a:ext cx="321018" cy="3157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Bildergebnis fÃ¼r green tick">
              <a:extLst>
                <a:ext uri="{FF2B5EF4-FFF2-40B4-BE49-F238E27FC236}">
                  <a16:creationId xmlns:a16="http://schemas.microsoft.com/office/drawing/2014/main" id="{C38FEC55-09FD-4C79-B5B3-313AB4822F63}"/>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873165" y="5164346"/>
              <a:ext cx="321018" cy="31575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7DDB9D50-A0E9-4915-8146-CF9FD4375808}"/>
              </a:ext>
            </a:extLst>
          </p:cNvPr>
          <p:cNvSpPr txBox="1"/>
          <p:nvPr/>
        </p:nvSpPr>
        <p:spPr>
          <a:xfrm>
            <a:off x="725535" y="1375392"/>
            <a:ext cx="5005414" cy="4708981"/>
          </a:xfrm>
          <a:prstGeom prst="rect">
            <a:avLst/>
          </a:prstGeom>
          <a:noFill/>
        </p:spPr>
        <p:txBody>
          <a:bodyPr wrap="square">
            <a:spAutoFit/>
          </a:bodyPr>
          <a:lstStyle/>
          <a:p>
            <a:pPr lvl="0" rtl="0">
              <a:buClr>
                <a:schemeClr val="accent1"/>
              </a:buClr>
              <a:buSzPct val="125000"/>
            </a:pPr>
            <a:r>
              <a:rPr lang="en-GB" sz="2000" b="1" dirty="0"/>
              <a:t>A different type of insurance</a:t>
            </a:r>
          </a:p>
          <a:p>
            <a:pPr marL="285750" indent="-285750">
              <a:buClr>
                <a:schemeClr val="accent1"/>
              </a:buClr>
              <a:buSzPct val="125000"/>
              <a:buFont typeface="Wingdings" panose="05000000000000000000" pitchFamily="2" charset="2"/>
              <a:buChar char="§"/>
            </a:pPr>
            <a:r>
              <a:rPr lang="en-GB" sz="2000" dirty="0"/>
              <a:t>Parametric policies respond to an event, not a proven loss like traditional indemnity insurance</a:t>
            </a:r>
          </a:p>
          <a:p>
            <a:pPr marL="285750" indent="-285750">
              <a:buClr>
                <a:schemeClr val="accent1"/>
              </a:buClr>
              <a:buSzPct val="125000"/>
              <a:buFont typeface="Wingdings" panose="05000000000000000000" pitchFamily="2" charset="2"/>
              <a:buChar char="§"/>
            </a:pPr>
            <a:r>
              <a:rPr lang="en-GB" sz="2000" dirty="0"/>
              <a:t>This means that loss payments can be made virtually immediately after the event</a:t>
            </a:r>
          </a:p>
          <a:p>
            <a:pPr marL="285750" indent="-285750">
              <a:buClr>
                <a:schemeClr val="accent1"/>
              </a:buClr>
              <a:buSzPct val="125000"/>
              <a:buFont typeface="Wingdings" panose="05000000000000000000" pitchFamily="2" charset="2"/>
              <a:buChar char="§"/>
            </a:pPr>
            <a:r>
              <a:rPr lang="en-GB" sz="2000" dirty="0"/>
              <a:t>No time and cost of post disaster loss adjustment</a:t>
            </a:r>
          </a:p>
          <a:p>
            <a:pPr marL="285750" indent="-285750">
              <a:buClr>
                <a:schemeClr val="accent1"/>
              </a:buClr>
              <a:buSzPct val="125000"/>
              <a:buFont typeface="Wingdings" panose="05000000000000000000" pitchFamily="2" charset="2"/>
              <a:buChar char="§"/>
            </a:pPr>
            <a:r>
              <a:rPr lang="en-GB" sz="2000" dirty="0"/>
              <a:t>Countries can buy insurance against windstorm, earthquake and excess rain</a:t>
            </a:r>
          </a:p>
          <a:p>
            <a:pPr marL="285750" indent="-285750">
              <a:buClr>
                <a:schemeClr val="accent1"/>
              </a:buClr>
              <a:buSzPct val="125000"/>
              <a:buFont typeface="Wingdings" panose="05000000000000000000" pitchFamily="2" charset="2"/>
              <a:buChar char="§"/>
            </a:pPr>
            <a:r>
              <a:rPr lang="en-GB" sz="2000" dirty="0"/>
              <a:t>Countries know the expected pay-out within 3 day (allowing them to plan/spend) and will have recovered the money within 14 days</a:t>
            </a:r>
          </a:p>
        </p:txBody>
      </p:sp>
      <p:sp>
        <p:nvSpPr>
          <p:cNvPr id="42" name="Rectangle 41">
            <a:extLst>
              <a:ext uri="{FF2B5EF4-FFF2-40B4-BE49-F238E27FC236}">
                <a16:creationId xmlns:a16="http://schemas.microsoft.com/office/drawing/2014/main" id="{FCB143CC-149B-4696-B439-EC97D52958A9}"/>
              </a:ext>
            </a:extLst>
          </p:cNvPr>
          <p:cNvSpPr/>
          <p:nvPr/>
        </p:nvSpPr>
        <p:spPr>
          <a:xfrm>
            <a:off x="10267831" y="2560282"/>
            <a:ext cx="1072823" cy="3559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43" name="Rectangle 42">
            <a:extLst>
              <a:ext uri="{FF2B5EF4-FFF2-40B4-BE49-F238E27FC236}">
                <a16:creationId xmlns:a16="http://schemas.microsoft.com/office/drawing/2014/main" id="{AA65D3F5-94E6-46B6-954C-D9B3559677BE}"/>
              </a:ext>
            </a:extLst>
          </p:cNvPr>
          <p:cNvSpPr/>
          <p:nvPr/>
        </p:nvSpPr>
        <p:spPr>
          <a:xfrm>
            <a:off x="10267830" y="3134419"/>
            <a:ext cx="1072823" cy="3559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44" name="Rectangle 43">
            <a:extLst>
              <a:ext uri="{FF2B5EF4-FFF2-40B4-BE49-F238E27FC236}">
                <a16:creationId xmlns:a16="http://schemas.microsoft.com/office/drawing/2014/main" id="{32529D61-06C6-4AA0-8B92-C6965D17F363}"/>
              </a:ext>
            </a:extLst>
          </p:cNvPr>
          <p:cNvSpPr/>
          <p:nvPr/>
        </p:nvSpPr>
        <p:spPr>
          <a:xfrm>
            <a:off x="8240560" y="2000294"/>
            <a:ext cx="1072823" cy="3559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45" name="Rectangle 44">
            <a:extLst>
              <a:ext uri="{FF2B5EF4-FFF2-40B4-BE49-F238E27FC236}">
                <a16:creationId xmlns:a16="http://schemas.microsoft.com/office/drawing/2014/main" id="{45030DEB-C4A5-4F7E-9CD1-3A9381EDF7A8}"/>
              </a:ext>
            </a:extLst>
          </p:cNvPr>
          <p:cNvSpPr/>
          <p:nvPr/>
        </p:nvSpPr>
        <p:spPr>
          <a:xfrm>
            <a:off x="8240560" y="3688423"/>
            <a:ext cx="1072823" cy="3559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
        <p:nvSpPr>
          <p:cNvPr id="46" name="Rectangle 45">
            <a:extLst>
              <a:ext uri="{FF2B5EF4-FFF2-40B4-BE49-F238E27FC236}">
                <a16:creationId xmlns:a16="http://schemas.microsoft.com/office/drawing/2014/main" id="{8F94DCA4-69BF-42E4-B598-7383E3BC7491}"/>
              </a:ext>
            </a:extLst>
          </p:cNvPr>
          <p:cNvSpPr/>
          <p:nvPr/>
        </p:nvSpPr>
        <p:spPr>
          <a:xfrm>
            <a:off x="8237021" y="2570916"/>
            <a:ext cx="1072823" cy="3559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dirty="0"/>
          </a:p>
        </p:txBody>
      </p:sp>
      <p:sp>
        <p:nvSpPr>
          <p:cNvPr id="47" name="Rectangle 46">
            <a:extLst>
              <a:ext uri="{FF2B5EF4-FFF2-40B4-BE49-F238E27FC236}">
                <a16:creationId xmlns:a16="http://schemas.microsoft.com/office/drawing/2014/main" id="{57912D5D-9949-4F66-9C99-820EA37C8867}"/>
              </a:ext>
            </a:extLst>
          </p:cNvPr>
          <p:cNvSpPr/>
          <p:nvPr/>
        </p:nvSpPr>
        <p:spPr>
          <a:xfrm>
            <a:off x="8237020" y="3145053"/>
            <a:ext cx="1072823" cy="3559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lstStyle/>
          <a:p>
            <a:pPr algn="ctr"/>
            <a:endParaRPr lang="en-GB" sz="1350"/>
          </a:p>
        </p:txBody>
      </p:sp>
    </p:spTree>
    <p:extLst>
      <p:ext uri="{BB962C8B-B14F-4D97-AF65-F5344CB8AC3E}">
        <p14:creationId xmlns:p14="http://schemas.microsoft.com/office/powerpoint/2010/main" val="298204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958D-5A46-428C-946E-C502E5531E5E}"/>
              </a:ext>
            </a:extLst>
          </p:cNvPr>
          <p:cNvSpPr>
            <a:spLocks noGrp="1"/>
          </p:cNvSpPr>
          <p:nvPr>
            <p:ph type="title"/>
          </p:nvPr>
        </p:nvSpPr>
        <p:spPr/>
        <p:txBody>
          <a:bodyPr/>
          <a:lstStyle/>
          <a:p>
            <a:r>
              <a:rPr lang="en-GB" dirty="0">
                <a:solidFill>
                  <a:schemeClr val="tx1"/>
                </a:solidFill>
              </a:rPr>
              <a:t>Forms of a Regional Risk Transfer Facility</a:t>
            </a:r>
          </a:p>
        </p:txBody>
      </p:sp>
      <p:sp>
        <p:nvSpPr>
          <p:cNvPr id="5" name="Slide Number Placeholder 4">
            <a:extLst>
              <a:ext uri="{FF2B5EF4-FFF2-40B4-BE49-F238E27FC236}">
                <a16:creationId xmlns:a16="http://schemas.microsoft.com/office/drawing/2014/main" id="{B812D6EF-9D3A-490B-8250-1AEE9DFAF4CA}"/>
              </a:ext>
            </a:extLst>
          </p:cNvPr>
          <p:cNvSpPr>
            <a:spLocks noGrp="1"/>
          </p:cNvSpPr>
          <p:nvPr>
            <p:ph type="sldNum" sz="quarter" idx="4"/>
          </p:nvPr>
        </p:nvSpPr>
        <p:spPr>
          <a:xfrm>
            <a:off x="9829800" y="6204852"/>
            <a:ext cx="381000" cy="137160"/>
          </a:xfrm>
        </p:spPr>
        <p:txBody>
          <a:bodyPr/>
          <a:lstStyle/>
          <a:p>
            <a:fld id="{2083E393-C0BF-4ED8-8545-7E4C90AFF831}" type="slidenum">
              <a:rPr lang="en-US" smtClean="0"/>
              <a:pPr/>
              <a:t>6</a:t>
            </a:fld>
            <a:endParaRPr lang="en-US"/>
          </a:p>
        </p:txBody>
      </p:sp>
      <p:sp>
        <p:nvSpPr>
          <p:cNvPr id="4" name="Content Placeholder 3">
            <a:extLst>
              <a:ext uri="{FF2B5EF4-FFF2-40B4-BE49-F238E27FC236}">
                <a16:creationId xmlns:a16="http://schemas.microsoft.com/office/drawing/2014/main" id="{4540E38B-DD05-40E4-8063-E6D634EDEE41}"/>
              </a:ext>
            </a:extLst>
          </p:cNvPr>
          <p:cNvSpPr>
            <a:spLocks noGrp="1"/>
          </p:cNvSpPr>
          <p:nvPr>
            <p:ph idx="1"/>
          </p:nvPr>
        </p:nvSpPr>
        <p:spPr>
          <a:xfrm>
            <a:off x="2315916" y="871870"/>
            <a:ext cx="9730772" cy="5332982"/>
          </a:xfrm>
        </p:spPr>
        <p:txBody>
          <a:bodyPr/>
          <a:lstStyle/>
          <a:p>
            <a:r>
              <a:rPr lang="en-GB" dirty="0"/>
              <a:t>Insurance Pool</a:t>
            </a:r>
          </a:p>
          <a:p>
            <a:pPr marL="285750" indent="-285750">
              <a:buClr>
                <a:schemeClr val="accent1"/>
              </a:buClr>
              <a:buSzPct val="125000"/>
              <a:buFont typeface="Wingdings" panose="05000000000000000000" pitchFamily="2" charset="2"/>
              <a:buChar char="§"/>
            </a:pPr>
            <a:r>
              <a:rPr lang="en-GB" b="0" dirty="0"/>
              <a:t>A special purpose insurer is created either owned by, or run for the benefit of, member countries</a:t>
            </a:r>
          </a:p>
          <a:p>
            <a:pPr marL="285750" indent="-285750">
              <a:buClr>
                <a:schemeClr val="accent1"/>
              </a:buClr>
              <a:buSzPct val="125000"/>
              <a:buFont typeface="Wingdings" panose="05000000000000000000" pitchFamily="2" charset="2"/>
              <a:buChar char="§"/>
            </a:pPr>
            <a:r>
              <a:rPr lang="en-GB" b="0" dirty="0"/>
              <a:t>The pool offers insurance to each country, retaining profit in the pool</a:t>
            </a:r>
          </a:p>
          <a:p>
            <a:pPr marL="285750" indent="-285750">
              <a:buClr>
                <a:schemeClr val="accent1"/>
              </a:buClr>
              <a:buSzPct val="125000"/>
              <a:buFont typeface="Wingdings" panose="05000000000000000000" pitchFamily="2" charset="2"/>
              <a:buChar char="§"/>
            </a:pPr>
            <a:r>
              <a:rPr lang="en-GB" b="0" dirty="0"/>
              <a:t>The pool buys reinsurance or capital market protection in excess of its capitalisation, gaining diversification benefits of the pool to minimise cost</a:t>
            </a:r>
          </a:p>
          <a:p>
            <a:pPr lvl="0">
              <a:buClr>
                <a:schemeClr val="accent1"/>
              </a:buClr>
              <a:buSzPct val="125000"/>
              <a:buFont typeface="Wingdings" panose="05000000000000000000" pitchFamily="2" charset="2"/>
              <a:buChar char="§"/>
            </a:pPr>
            <a:endParaRPr lang="en-GB" b="0" dirty="0"/>
          </a:p>
          <a:p>
            <a:r>
              <a:rPr lang="en-GB" dirty="0"/>
              <a:t>Collective Purchase – Single Policy, Separate Country Limits</a:t>
            </a:r>
          </a:p>
          <a:p>
            <a:pPr marL="285750" indent="-285750">
              <a:buClr>
                <a:schemeClr val="accent2"/>
              </a:buClr>
              <a:buSzPct val="125000"/>
              <a:buFont typeface="Wingdings" panose="05000000000000000000" pitchFamily="2" charset="2"/>
              <a:buChar char="§"/>
            </a:pPr>
            <a:r>
              <a:rPr lang="en-GB" b="0" dirty="0"/>
              <a:t>Members collectively purchase cover together to minimise frictional costs and also gain benefit of combined diversification of the collective portfolio</a:t>
            </a:r>
          </a:p>
          <a:p>
            <a:pPr marL="285750" indent="-285750">
              <a:buClr>
                <a:schemeClr val="accent2"/>
              </a:buClr>
              <a:buSzPct val="125000"/>
              <a:buFont typeface="Wingdings" panose="05000000000000000000" pitchFamily="2" charset="2"/>
              <a:buChar char="§"/>
            </a:pPr>
            <a:r>
              <a:rPr lang="en-GB" b="0" dirty="0"/>
              <a:t>Countries gain benefit of overall diversification whilst maintaining own limits</a:t>
            </a:r>
          </a:p>
          <a:p>
            <a:pPr marL="285750" indent="-285750">
              <a:buClr>
                <a:schemeClr val="accent2"/>
              </a:buClr>
              <a:buSzPct val="125000"/>
              <a:buFont typeface="Wingdings" panose="05000000000000000000" pitchFamily="2" charset="2"/>
              <a:buChar char="§"/>
            </a:pPr>
            <a:r>
              <a:rPr lang="en-GB" b="0" dirty="0"/>
              <a:t>Cover can be procured as insurance or a capital market instrument</a:t>
            </a:r>
          </a:p>
          <a:p>
            <a:pPr lvl="0">
              <a:buFont typeface="Wingdings" panose="05000000000000000000" pitchFamily="2" charset="2"/>
              <a:buChar char="§"/>
            </a:pPr>
            <a:endParaRPr lang="en-GB" b="0" dirty="0"/>
          </a:p>
          <a:p>
            <a:r>
              <a:rPr lang="en-GB" dirty="0"/>
              <a:t>Collective Purchase – Separate Policies, Marketed Together </a:t>
            </a:r>
          </a:p>
          <a:p>
            <a:pPr marL="285750" indent="-285750">
              <a:buClr>
                <a:schemeClr val="accent3"/>
              </a:buClr>
              <a:buSzPct val="125000"/>
              <a:buFont typeface="Wingdings" panose="05000000000000000000" pitchFamily="2" charset="2"/>
              <a:buChar char="§"/>
            </a:pPr>
            <a:r>
              <a:rPr lang="en-GB" b="0" dirty="0"/>
              <a:t>Similar to above, but separate contracts are marketed jointly (as per Pacific Alliance Catastrophe bond placement)</a:t>
            </a:r>
          </a:p>
          <a:p>
            <a:pPr marL="285750" indent="-285750">
              <a:buClr>
                <a:schemeClr val="accent3"/>
              </a:buClr>
              <a:buSzPct val="125000"/>
              <a:buFont typeface="Wingdings" panose="05000000000000000000" pitchFamily="2" charset="2"/>
              <a:buChar char="§"/>
            </a:pPr>
            <a:r>
              <a:rPr lang="en-GB" b="0" dirty="0"/>
              <a:t>Reduced frictional costs, plus some diversification benefit may be allowed by markets</a:t>
            </a:r>
            <a:endParaRPr lang="en-US" b="0" dirty="0"/>
          </a:p>
          <a:p>
            <a:pPr lvl="0">
              <a:buFont typeface="Wingdings" panose="05000000000000000000" pitchFamily="2" charset="2"/>
              <a:buChar char="§"/>
            </a:pPr>
            <a:endParaRPr lang="en-GB" sz="1200" b="0" dirty="0"/>
          </a:p>
          <a:p>
            <a:endParaRPr lang="en-US" sz="1400" b="0" dirty="0"/>
          </a:p>
        </p:txBody>
      </p:sp>
      <p:grpSp>
        <p:nvGrpSpPr>
          <p:cNvPr id="10" name="Group 9">
            <a:extLst>
              <a:ext uri="{FF2B5EF4-FFF2-40B4-BE49-F238E27FC236}">
                <a16:creationId xmlns:a16="http://schemas.microsoft.com/office/drawing/2014/main" id="{C83DB140-843A-4BA7-97E3-4EA54E3FC2D7}"/>
              </a:ext>
            </a:extLst>
          </p:cNvPr>
          <p:cNvGrpSpPr/>
          <p:nvPr/>
        </p:nvGrpSpPr>
        <p:grpSpPr>
          <a:xfrm>
            <a:off x="588334" y="4776628"/>
            <a:ext cx="1440000" cy="1440000"/>
            <a:chOff x="1981201" y="4695351"/>
            <a:chExt cx="1149531" cy="1149531"/>
          </a:xfrm>
        </p:grpSpPr>
        <p:sp>
          <p:nvSpPr>
            <p:cNvPr id="9" name="Oval 8">
              <a:extLst>
                <a:ext uri="{FF2B5EF4-FFF2-40B4-BE49-F238E27FC236}">
                  <a16:creationId xmlns:a16="http://schemas.microsoft.com/office/drawing/2014/main" id="{85454B8F-BCA7-45FF-8F03-467DE8DACE39}"/>
                </a:ext>
              </a:extLst>
            </p:cNvPr>
            <p:cNvSpPr/>
            <p:nvPr/>
          </p:nvSpPr>
          <p:spPr>
            <a:xfrm>
              <a:off x="1981201" y="4695351"/>
              <a:ext cx="1149531" cy="1149531"/>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ircles with lines with solid fill">
              <a:extLst>
                <a:ext uri="{FF2B5EF4-FFF2-40B4-BE49-F238E27FC236}">
                  <a16:creationId xmlns:a16="http://schemas.microsoft.com/office/drawing/2014/main" id="{7508D2E1-F416-458A-9D04-EF1F2875F9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8764" y="4796938"/>
              <a:ext cx="914400" cy="914400"/>
            </a:xfrm>
            <a:prstGeom prst="rect">
              <a:avLst/>
            </a:prstGeom>
          </p:spPr>
        </p:pic>
      </p:grpSp>
      <p:grpSp>
        <p:nvGrpSpPr>
          <p:cNvPr id="3" name="Group 2">
            <a:extLst>
              <a:ext uri="{FF2B5EF4-FFF2-40B4-BE49-F238E27FC236}">
                <a16:creationId xmlns:a16="http://schemas.microsoft.com/office/drawing/2014/main" id="{8B9F5971-B1B8-45F4-8DFF-73496B98696D}"/>
              </a:ext>
            </a:extLst>
          </p:cNvPr>
          <p:cNvGrpSpPr/>
          <p:nvPr/>
        </p:nvGrpSpPr>
        <p:grpSpPr>
          <a:xfrm>
            <a:off x="609600" y="1013118"/>
            <a:ext cx="1440000" cy="1440000"/>
            <a:chOff x="1981201" y="1525487"/>
            <a:chExt cx="1149531" cy="1149531"/>
          </a:xfrm>
        </p:grpSpPr>
        <p:sp>
          <p:nvSpPr>
            <p:cNvPr id="7" name="Oval 6">
              <a:extLst>
                <a:ext uri="{FF2B5EF4-FFF2-40B4-BE49-F238E27FC236}">
                  <a16:creationId xmlns:a16="http://schemas.microsoft.com/office/drawing/2014/main" id="{CA40B27D-0DD7-43A3-B6F6-06ECEAA27647}"/>
                </a:ext>
              </a:extLst>
            </p:cNvPr>
            <p:cNvSpPr/>
            <p:nvPr/>
          </p:nvSpPr>
          <p:spPr>
            <a:xfrm>
              <a:off x="1981201" y="1525487"/>
              <a:ext cx="1149531" cy="1149531"/>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ycle with people with solid fill">
              <a:extLst>
                <a:ext uri="{FF2B5EF4-FFF2-40B4-BE49-F238E27FC236}">
                  <a16:creationId xmlns:a16="http://schemas.microsoft.com/office/drawing/2014/main" id="{8C51F008-BF8A-4357-98A6-C9A657144E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8764" y="1616925"/>
              <a:ext cx="914400" cy="914400"/>
            </a:xfrm>
            <a:prstGeom prst="rect">
              <a:avLst/>
            </a:prstGeom>
          </p:spPr>
        </p:pic>
      </p:grpSp>
      <p:grpSp>
        <p:nvGrpSpPr>
          <p:cNvPr id="6" name="Group 5">
            <a:extLst>
              <a:ext uri="{FF2B5EF4-FFF2-40B4-BE49-F238E27FC236}">
                <a16:creationId xmlns:a16="http://schemas.microsoft.com/office/drawing/2014/main" id="{A9D374CB-5FE5-459A-91E1-4B55BBAD662D}"/>
              </a:ext>
            </a:extLst>
          </p:cNvPr>
          <p:cNvGrpSpPr/>
          <p:nvPr/>
        </p:nvGrpSpPr>
        <p:grpSpPr>
          <a:xfrm>
            <a:off x="609600" y="2921947"/>
            <a:ext cx="1440000" cy="1440000"/>
            <a:chOff x="1981201" y="3110419"/>
            <a:chExt cx="1149531" cy="1149531"/>
          </a:xfrm>
        </p:grpSpPr>
        <p:sp>
          <p:nvSpPr>
            <p:cNvPr id="8" name="Oval 7">
              <a:extLst>
                <a:ext uri="{FF2B5EF4-FFF2-40B4-BE49-F238E27FC236}">
                  <a16:creationId xmlns:a16="http://schemas.microsoft.com/office/drawing/2014/main" id="{6186517E-52CB-41EB-86D5-C9F13115D840}"/>
                </a:ext>
              </a:extLst>
            </p:cNvPr>
            <p:cNvSpPr/>
            <p:nvPr/>
          </p:nvSpPr>
          <p:spPr>
            <a:xfrm>
              <a:off x="1981201" y="3110419"/>
              <a:ext cx="1149531" cy="1149531"/>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Flowchart with solid fill">
              <a:extLst>
                <a:ext uri="{FF2B5EF4-FFF2-40B4-BE49-F238E27FC236}">
                  <a16:creationId xmlns:a16="http://schemas.microsoft.com/office/drawing/2014/main" id="{D28EF873-5A04-40D4-96C6-0A71A9AAEF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8765" y="3201857"/>
              <a:ext cx="914400" cy="914400"/>
            </a:xfrm>
            <a:prstGeom prst="rect">
              <a:avLst/>
            </a:prstGeom>
          </p:spPr>
        </p:pic>
      </p:grpSp>
    </p:spTree>
    <p:extLst>
      <p:ext uri="{BB962C8B-B14F-4D97-AF65-F5344CB8AC3E}">
        <p14:creationId xmlns:p14="http://schemas.microsoft.com/office/powerpoint/2010/main" val="379093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What is does Regional Collaboration on Risk </a:t>
            </a:r>
            <a:br>
              <a:rPr lang="en-GB" dirty="0"/>
            </a:br>
            <a:r>
              <a:rPr lang="en-GB" dirty="0"/>
              <a:t>Financing look like?</a:t>
            </a:r>
            <a:endParaRPr lang="en-GB" dirty="0">
              <a:solidFill>
                <a:schemeClr val="accent5"/>
              </a:solidFill>
            </a:endParaRPr>
          </a:p>
        </p:txBody>
      </p:sp>
      <p:grpSp>
        <p:nvGrpSpPr>
          <p:cNvPr id="29" name="Group 28">
            <a:extLst>
              <a:ext uri="{FF2B5EF4-FFF2-40B4-BE49-F238E27FC236}">
                <a16:creationId xmlns:a16="http://schemas.microsoft.com/office/drawing/2014/main" id="{F4068953-AFD7-463C-A010-856C50856C68}"/>
              </a:ext>
            </a:extLst>
          </p:cNvPr>
          <p:cNvGrpSpPr/>
          <p:nvPr/>
        </p:nvGrpSpPr>
        <p:grpSpPr>
          <a:xfrm>
            <a:off x="609600" y="1318438"/>
            <a:ext cx="10972800" cy="3009014"/>
            <a:chOff x="1981200" y="1802694"/>
            <a:chExt cx="8229600" cy="2064835"/>
          </a:xfrm>
        </p:grpSpPr>
        <p:grpSp>
          <p:nvGrpSpPr>
            <p:cNvPr id="28" name="Group 27"/>
            <p:cNvGrpSpPr/>
            <p:nvPr/>
          </p:nvGrpSpPr>
          <p:grpSpPr>
            <a:xfrm>
              <a:off x="1981200" y="1802694"/>
              <a:ext cx="8229600" cy="2064835"/>
              <a:chOff x="-159568" y="1865677"/>
              <a:chExt cx="10535555" cy="4067969"/>
            </a:xfrm>
            <a:solidFill>
              <a:schemeClr val="accent6"/>
            </a:solidFill>
          </p:grpSpPr>
          <p:pic>
            <p:nvPicPr>
              <p:cNvPr id="4" name="Graphic 3" descr="Contract">
                <a:extLst>
                  <a:ext uri="{FF2B5EF4-FFF2-40B4-BE49-F238E27FC236}">
                    <a16:creationId xmlns:a16="http://schemas.microsoft.com/office/drawing/2014/main" id="{64EDB83D-862F-4FCC-B49E-2073D7A1A8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578" y="3621334"/>
                <a:ext cx="759157" cy="759157"/>
              </a:xfrm>
              <a:prstGeom prst="rect">
                <a:avLst/>
              </a:prstGeom>
            </p:spPr>
          </p:pic>
          <p:sp>
            <p:nvSpPr>
              <p:cNvPr id="5" name="Rounded Rectangle 3">
                <a:extLst>
                  <a:ext uri="{FF2B5EF4-FFF2-40B4-BE49-F238E27FC236}">
                    <a16:creationId xmlns:a16="http://schemas.microsoft.com/office/drawing/2014/main" id="{15E1B474-EA8B-40AB-BD7A-F04F289D2DE3}"/>
                  </a:ext>
                </a:extLst>
              </p:cNvPr>
              <p:cNvSpPr/>
              <p:nvPr/>
            </p:nvSpPr>
            <p:spPr>
              <a:xfrm>
                <a:off x="-159568"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2000" dirty="0"/>
                  <a:t>Country A</a:t>
                </a:r>
              </a:p>
            </p:txBody>
          </p:sp>
          <p:sp>
            <p:nvSpPr>
              <p:cNvPr id="6" name="Rounded Rectangle 3">
                <a:extLst>
                  <a:ext uri="{FF2B5EF4-FFF2-40B4-BE49-F238E27FC236}">
                    <a16:creationId xmlns:a16="http://schemas.microsoft.com/office/drawing/2014/main" id="{DE04EA23-A054-4CB6-A024-2B8C191DC9AA}"/>
                  </a:ext>
                </a:extLst>
              </p:cNvPr>
              <p:cNvSpPr/>
              <p:nvPr/>
            </p:nvSpPr>
            <p:spPr>
              <a:xfrm>
                <a:off x="-146705" y="1866089"/>
                <a:ext cx="1279936" cy="509589"/>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2000" dirty="0"/>
                  <a:t>National</a:t>
                </a:r>
              </a:p>
            </p:txBody>
          </p:sp>
          <p:sp>
            <p:nvSpPr>
              <p:cNvPr id="7" name="Rounded Rectangle 3">
                <a:extLst>
                  <a:ext uri="{FF2B5EF4-FFF2-40B4-BE49-F238E27FC236}">
                    <a16:creationId xmlns:a16="http://schemas.microsoft.com/office/drawing/2014/main" id="{242054AE-C81E-49B4-9386-E9FEEA77A943}"/>
                  </a:ext>
                </a:extLst>
              </p:cNvPr>
              <p:cNvSpPr/>
              <p:nvPr/>
            </p:nvSpPr>
            <p:spPr>
              <a:xfrm>
                <a:off x="1474623"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2000" dirty="0"/>
                  <a:t>Country B</a:t>
                </a:r>
              </a:p>
            </p:txBody>
          </p:sp>
          <p:sp>
            <p:nvSpPr>
              <p:cNvPr id="8" name="Rounded Rectangle 3">
                <a:extLst>
                  <a:ext uri="{FF2B5EF4-FFF2-40B4-BE49-F238E27FC236}">
                    <a16:creationId xmlns:a16="http://schemas.microsoft.com/office/drawing/2014/main" id="{EA02BA7A-63B8-40DE-A5E6-EFDEBE39D20D}"/>
                  </a:ext>
                </a:extLst>
              </p:cNvPr>
              <p:cNvSpPr/>
              <p:nvPr/>
            </p:nvSpPr>
            <p:spPr>
              <a:xfrm>
                <a:off x="3108814"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2000" dirty="0"/>
                  <a:t>Country C</a:t>
                </a:r>
              </a:p>
            </p:txBody>
          </p:sp>
          <p:pic>
            <p:nvPicPr>
              <p:cNvPr id="9" name="Graphic 17" descr="Contract">
                <a:extLst>
                  <a:ext uri="{FF2B5EF4-FFF2-40B4-BE49-F238E27FC236}">
                    <a16:creationId xmlns:a16="http://schemas.microsoft.com/office/drawing/2014/main" id="{2131856E-B5A8-4D41-A4E9-AE8C24C309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9039" y="3621334"/>
                <a:ext cx="759157" cy="759157"/>
              </a:xfrm>
              <a:prstGeom prst="rect">
                <a:avLst/>
              </a:prstGeom>
            </p:spPr>
          </p:pic>
          <p:cxnSp>
            <p:nvCxnSpPr>
              <p:cNvPr id="10" name="Straight Arrow Connector 9">
                <a:extLst>
                  <a:ext uri="{FF2B5EF4-FFF2-40B4-BE49-F238E27FC236}">
                    <a16:creationId xmlns:a16="http://schemas.microsoft.com/office/drawing/2014/main" id="{169FB29D-1974-42B0-A46E-BD9E51808BCF}"/>
                  </a:ext>
                </a:extLst>
              </p:cNvPr>
              <p:cNvCxnSpPr/>
              <p:nvPr/>
            </p:nvCxnSpPr>
            <p:spPr>
              <a:xfrm flipV="1">
                <a:off x="2203004" y="2488649"/>
                <a:ext cx="0" cy="2790000"/>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9" descr="Contract">
                <a:extLst>
                  <a:ext uri="{FF2B5EF4-FFF2-40B4-BE49-F238E27FC236}">
                    <a16:creationId xmlns:a16="http://schemas.microsoft.com/office/drawing/2014/main" id="{55F68AE5-6863-48AA-B1A8-D7D81A7E68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3117" y="3621334"/>
                <a:ext cx="759157" cy="759157"/>
              </a:xfrm>
              <a:prstGeom prst="rect">
                <a:avLst/>
              </a:prstGeom>
            </p:spPr>
          </p:pic>
          <p:pic>
            <p:nvPicPr>
              <p:cNvPr id="12" name="Graphic 21" descr="Contract">
                <a:extLst>
                  <a:ext uri="{FF2B5EF4-FFF2-40B4-BE49-F238E27FC236}">
                    <a16:creationId xmlns:a16="http://schemas.microsoft.com/office/drawing/2014/main" id="{CCA09ADA-365F-46E1-A3C0-691CCE30F5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3032" y="4040066"/>
                <a:ext cx="759157" cy="759157"/>
              </a:xfrm>
              <a:prstGeom prst="rect">
                <a:avLst/>
              </a:prstGeom>
            </p:spPr>
          </p:pic>
          <p:sp>
            <p:nvSpPr>
              <p:cNvPr id="13" name="Rounded Rectangle 3">
                <a:extLst>
                  <a:ext uri="{FF2B5EF4-FFF2-40B4-BE49-F238E27FC236}">
                    <a16:creationId xmlns:a16="http://schemas.microsoft.com/office/drawing/2014/main" id="{E0F26C61-1043-456C-BA32-D17F3379CD58}"/>
                  </a:ext>
                </a:extLst>
              </p:cNvPr>
              <p:cNvSpPr/>
              <p:nvPr/>
            </p:nvSpPr>
            <p:spPr>
              <a:xfrm>
                <a:off x="5549909"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2000" dirty="0"/>
                  <a:t>Country A</a:t>
                </a:r>
              </a:p>
            </p:txBody>
          </p:sp>
          <p:sp>
            <p:nvSpPr>
              <p:cNvPr id="14" name="Rounded Rectangle 3">
                <a:extLst>
                  <a:ext uri="{FF2B5EF4-FFF2-40B4-BE49-F238E27FC236}">
                    <a16:creationId xmlns:a16="http://schemas.microsoft.com/office/drawing/2014/main" id="{0256A68E-B598-4F0C-9CAD-05089BB92508}"/>
                  </a:ext>
                </a:extLst>
              </p:cNvPr>
              <p:cNvSpPr/>
              <p:nvPr/>
            </p:nvSpPr>
            <p:spPr>
              <a:xfrm>
                <a:off x="5512638" y="1865677"/>
                <a:ext cx="4863349" cy="51000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2000" dirty="0"/>
                  <a:t>Regional</a:t>
                </a:r>
              </a:p>
            </p:txBody>
          </p:sp>
          <p:cxnSp>
            <p:nvCxnSpPr>
              <p:cNvPr id="15" name="Straight Arrow Connector 14">
                <a:extLst>
                  <a:ext uri="{FF2B5EF4-FFF2-40B4-BE49-F238E27FC236}">
                    <a16:creationId xmlns:a16="http://schemas.microsoft.com/office/drawing/2014/main" id="{545774C2-E89A-4F1E-B79B-821E039CB89C}"/>
                  </a:ext>
                </a:extLst>
              </p:cNvPr>
              <p:cNvCxnSpPr>
                <a:cxnSpLocks/>
              </p:cNvCxnSpPr>
              <p:nvPr/>
            </p:nvCxnSpPr>
            <p:spPr>
              <a:xfrm flipV="1">
                <a:off x="6278290" y="4219360"/>
                <a:ext cx="1634191" cy="989788"/>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3">
                <a:extLst>
                  <a:ext uri="{FF2B5EF4-FFF2-40B4-BE49-F238E27FC236}">
                    <a16:creationId xmlns:a16="http://schemas.microsoft.com/office/drawing/2014/main" id="{9A2CDFE7-5CE6-49AA-9E86-40E733855430}"/>
                  </a:ext>
                </a:extLst>
              </p:cNvPr>
              <p:cNvSpPr/>
              <p:nvPr/>
            </p:nvSpPr>
            <p:spPr>
              <a:xfrm>
                <a:off x="7184100"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2000" dirty="0"/>
                  <a:t>Country B</a:t>
                </a:r>
              </a:p>
            </p:txBody>
          </p:sp>
          <p:sp>
            <p:nvSpPr>
              <p:cNvPr id="17" name="Rounded Rectangle 3">
                <a:extLst>
                  <a:ext uri="{FF2B5EF4-FFF2-40B4-BE49-F238E27FC236}">
                    <a16:creationId xmlns:a16="http://schemas.microsoft.com/office/drawing/2014/main" id="{E5523070-1A26-45A7-B369-453E99B7FCB9}"/>
                  </a:ext>
                </a:extLst>
              </p:cNvPr>
              <p:cNvSpPr/>
              <p:nvPr/>
            </p:nvSpPr>
            <p:spPr>
              <a:xfrm>
                <a:off x="8818291"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2000" dirty="0"/>
                  <a:t>Country C</a:t>
                </a:r>
              </a:p>
            </p:txBody>
          </p:sp>
          <p:cxnSp>
            <p:nvCxnSpPr>
              <p:cNvPr id="18" name="Straight Arrow Connector 17">
                <a:extLst>
                  <a:ext uri="{FF2B5EF4-FFF2-40B4-BE49-F238E27FC236}">
                    <a16:creationId xmlns:a16="http://schemas.microsoft.com/office/drawing/2014/main" id="{CB44177A-87CD-4512-8ABE-A4A38D563505}"/>
                  </a:ext>
                </a:extLst>
              </p:cNvPr>
              <p:cNvCxnSpPr>
                <a:cxnSpLocks/>
              </p:cNvCxnSpPr>
              <p:nvPr/>
            </p:nvCxnSpPr>
            <p:spPr>
              <a:xfrm flipH="1" flipV="1">
                <a:off x="7944313" y="4219360"/>
                <a:ext cx="1" cy="1025403"/>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9" name="Graphic 27" descr="Contract">
                <a:extLst>
                  <a:ext uri="{FF2B5EF4-FFF2-40B4-BE49-F238E27FC236}">
                    <a16:creationId xmlns:a16="http://schemas.microsoft.com/office/drawing/2014/main" id="{3CCE9B92-BFA0-4E47-ABC5-DB68A3D1D18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4734" y="4444760"/>
                <a:ext cx="759157" cy="759157"/>
              </a:xfrm>
              <a:prstGeom prst="rect">
                <a:avLst/>
              </a:prstGeom>
            </p:spPr>
          </p:pic>
          <p:pic>
            <p:nvPicPr>
              <p:cNvPr id="20" name="Graphic 29" descr="Contract">
                <a:extLst>
                  <a:ext uri="{FF2B5EF4-FFF2-40B4-BE49-F238E27FC236}">
                    <a16:creationId xmlns:a16="http://schemas.microsoft.com/office/drawing/2014/main" id="{7FB975E8-73B2-4C67-B5BA-6C2C855796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3468" y="4028862"/>
                <a:ext cx="759157" cy="759157"/>
              </a:xfrm>
              <a:prstGeom prst="rect">
                <a:avLst/>
              </a:prstGeom>
            </p:spPr>
          </p:pic>
          <p:cxnSp>
            <p:nvCxnSpPr>
              <p:cNvPr id="21" name="Straight Arrow Connector 20">
                <a:extLst>
                  <a:ext uri="{FF2B5EF4-FFF2-40B4-BE49-F238E27FC236}">
                    <a16:creationId xmlns:a16="http://schemas.microsoft.com/office/drawing/2014/main" id="{5B73DF43-0B1C-4084-9747-8366B6B5862E}"/>
                  </a:ext>
                </a:extLst>
              </p:cNvPr>
              <p:cNvCxnSpPr>
                <a:cxnSpLocks/>
              </p:cNvCxnSpPr>
              <p:nvPr/>
            </p:nvCxnSpPr>
            <p:spPr>
              <a:xfrm flipH="1" flipV="1">
                <a:off x="7976146" y="4219360"/>
                <a:ext cx="1505244" cy="989787"/>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22" name="Graphic 35" descr="Contract">
                <a:extLst>
                  <a:ext uri="{FF2B5EF4-FFF2-40B4-BE49-F238E27FC236}">
                    <a16:creationId xmlns:a16="http://schemas.microsoft.com/office/drawing/2014/main" id="{8BC4FDC9-2641-40DC-9C0A-B6BFA27453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2433" y="3426392"/>
                <a:ext cx="759157" cy="759157"/>
              </a:xfrm>
              <a:prstGeom prst="rect">
                <a:avLst/>
              </a:prstGeom>
            </p:spPr>
          </p:pic>
          <p:pic>
            <p:nvPicPr>
              <p:cNvPr id="23" name="Graphic 36" descr="Contract">
                <a:extLst>
                  <a:ext uri="{FF2B5EF4-FFF2-40B4-BE49-F238E27FC236}">
                    <a16:creationId xmlns:a16="http://schemas.microsoft.com/office/drawing/2014/main" id="{BD90F040-0720-434B-9EF3-7A8D6C1219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5602" y="3271219"/>
                <a:ext cx="759157" cy="759157"/>
              </a:xfrm>
              <a:prstGeom prst="rect">
                <a:avLst/>
              </a:prstGeom>
            </p:spPr>
          </p:pic>
          <p:pic>
            <p:nvPicPr>
              <p:cNvPr id="24" name="Graphic 37" descr="Contract">
                <a:extLst>
                  <a:ext uri="{FF2B5EF4-FFF2-40B4-BE49-F238E27FC236}">
                    <a16:creationId xmlns:a16="http://schemas.microsoft.com/office/drawing/2014/main" id="{C119B666-1690-4EB8-B10D-6FF6340F79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2012" y="3124492"/>
                <a:ext cx="759157" cy="759157"/>
              </a:xfrm>
              <a:prstGeom prst="rect">
                <a:avLst/>
              </a:prstGeom>
            </p:spPr>
          </p:pic>
          <p:cxnSp>
            <p:nvCxnSpPr>
              <p:cNvPr id="25" name="Straight Arrow Connector 24">
                <a:extLst>
                  <a:ext uri="{FF2B5EF4-FFF2-40B4-BE49-F238E27FC236}">
                    <a16:creationId xmlns:a16="http://schemas.microsoft.com/office/drawing/2014/main" id="{BE8E8467-6FC7-49E1-9028-F46025C60254}"/>
                  </a:ext>
                </a:extLst>
              </p:cNvPr>
              <p:cNvCxnSpPr>
                <a:cxnSpLocks/>
              </p:cNvCxnSpPr>
              <p:nvPr/>
            </p:nvCxnSpPr>
            <p:spPr>
              <a:xfrm flipH="1" flipV="1">
                <a:off x="7944313" y="2440562"/>
                <a:ext cx="1" cy="830657"/>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9C4A13-2296-480F-B46C-044300D58FDD}"/>
                  </a:ext>
                </a:extLst>
              </p:cNvPr>
              <p:cNvCxnSpPr/>
              <p:nvPr/>
            </p:nvCxnSpPr>
            <p:spPr>
              <a:xfrm flipV="1">
                <a:off x="503446" y="2488649"/>
                <a:ext cx="0" cy="2790000"/>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225BAC-A8BE-478E-95B4-FCEF17A91AE9}"/>
                  </a:ext>
                </a:extLst>
              </p:cNvPr>
              <p:cNvCxnSpPr/>
              <p:nvPr/>
            </p:nvCxnSpPr>
            <p:spPr>
              <a:xfrm flipV="1">
                <a:off x="3809181" y="2488649"/>
                <a:ext cx="0" cy="2790000"/>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Rounded Rectangle 3">
              <a:extLst>
                <a:ext uri="{FF2B5EF4-FFF2-40B4-BE49-F238E27FC236}">
                  <a16:creationId xmlns:a16="http://schemas.microsoft.com/office/drawing/2014/main" id="{06BD57E6-38B1-4C6A-8355-D8572B02C5D0}"/>
                </a:ext>
              </a:extLst>
            </p:cNvPr>
            <p:cNvSpPr/>
            <p:nvPr/>
          </p:nvSpPr>
          <p:spPr>
            <a:xfrm>
              <a:off x="3318242" y="1803921"/>
              <a:ext cx="999792" cy="25865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2000" dirty="0"/>
                <a:t>National</a:t>
              </a:r>
            </a:p>
          </p:txBody>
        </p:sp>
        <p:sp>
          <p:nvSpPr>
            <p:cNvPr id="62" name="Rounded Rectangle 3">
              <a:extLst>
                <a:ext uri="{FF2B5EF4-FFF2-40B4-BE49-F238E27FC236}">
                  <a16:creationId xmlns:a16="http://schemas.microsoft.com/office/drawing/2014/main" id="{66F9C1B8-0A12-4C48-B06A-580E14B2BF2B}"/>
                </a:ext>
              </a:extLst>
            </p:cNvPr>
            <p:cNvSpPr/>
            <p:nvPr/>
          </p:nvSpPr>
          <p:spPr>
            <a:xfrm>
              <a:off x="4573735" y="1805118"/>
              <a:ext cx="999792" cy="25865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en-GB" sz="2000" dirty="0"/>
                <a:t>National</a:t>
              </a:r>
              <a:endParaRPr lang="en-GB" sz="1569" dirty="0"/>
            </a:p>
          </p:txBody>
        </p:sp>
      </p:grpSp>
      <p:sp>
        <p:nvSpPr>
          <p:cNvPr id="3" name="Rectangle 2">
            <a:extLst>
              <a:ext uri="{FF2B5EF4-FFF2-40B4-BE49-F238E27FC236}">
                <a16:creationId xmlns:a16="http://schemas.microsoft.com/office/drawing/2014/main" id="{D00339FA-CFFF-4108-BDE1-78C1BF1DF617}"/>
              </a:ext>
            </a:extLst>
          </p:cNvPr>
          <p:cNvSpPr/>
          <p:nvPr/>
        </p:nvSpPr>
        <p:spPr>
          <a:xfrm>
            <a:off x="1693516" y="4465508"/>
            <a:ext cx="8081750" cy="1754139"/>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TextBox 32">
            <a:extLst>
              <a:ext uri="{FF2B5EF4-FFF2-40B4-BE49-F238E27FC236}">
                <a16:creationId xmlns:a16="http://schemas.microsoft.com/office/drawing/2014/main" id="{54CC8BC7-1C1D-4979-BB40-B33000306AC6}"/>
              </a:ext>
            </a:extLst>
          </p:cNvPr>
          <p:cNvSpPr txBox="1"/>
          <p:nvPr/>
        </p:nvSpPr>
        <p:spPr>
          <a:xfrm>
            <a:off x="1777432" y="4478606"/>
            <a:ext cx="7997834" cy="1631216"/>
          </a:xfrm>
          <a:prstGeom prst="rect">
            <a:avLst/>
          </a:prstGeom>
          <a:noFill/>
        </p:spPr>
        <p:txBody>
          <a:bodyPr wrap="square">
            <a:spAutoFit/>
          </a:bodyPr>
          <a:lstStyle/>
          <a:p>
            <a:r>
              <a:rPr lang="en-GB" sz="2000" dirty="0"/>
              <a:t>Risk pooling results in lower cost of cover:</a:t>
            </a:r>
          </a:p>
          <a:p>
            <a:pPr marL="285750" indent="-285750">
              <a:buClr>
                <a:schemeClr val="accent1"/>
              </a:buClr>
              <a:buSzPct val="125000"/>
              <a:buFont typeface="Wingdings" panose="05000000000000000000" pitchFamily="2" charset="2"/>
              <a:buChar char="§"/>
            </a:pPr>
            <a:r>
              <a:rPr lang="en-GB" sz="2000" dirty="0"/>
              <a:t>Sharing of costs and expenses</a:t>
            </a:r>
          </a:p>
          <a:p>
            <a:pPr marL="285750" indent="-285750">
              <a:buClr>
                <a:schemeClr val="accent1"/>
              </a:buClr>
              <a:buSzPct val="125000"/>
              <a:buFont typeface="Wingdings" panose="05000000000000000000" pitchFamily="2" charset="2"/>
              <a:buChar char="§"/>
            </a:pPr>
            <a:r>
              <a:rPr lang="en-GB" sz="2000" dirty="0"/>
              <a:t>Benefits of scale</a:t>
            </a:r>
          </a:p>
          <a:p>
            <a:pPr marL="285750" indent="-285750">
              <a:buClr>
                <a:schemeClr val="accent1"/>
              </a:buClr>
              <a:buSzPct val="125000"/>
              <a:buFont typeface="Wingdings" panose="05000000000000000000" pitchFamily="2" charset="2"/>
              <a:buChar char="§"/>
            </a:pPr>
            <a:r>
              <a:rPr lang="en-GB" sz="2000" dirty="0"/>
              <a:t>Shared modelling costs (with standardised data collection)</a:t>
            </a:r>
          </a:p>
          <a:p>
            <a:pPr marL="285750" indent="-285750">
              <a:buClr>
                <a:schemeClr val="accent1"/>
              </a:buClr>
              <a:buSzPct val="125000"/>
              <a:buFont typeface="Wingdings" panose="05000000000000000000" pitchFamily="2" charset="2"/>
              <a:buChar char="§"/>
            </a:pPr>
            <a:r>
              <a:rPr lang="en-GB" sz="2000" dirty="0"/>
              <a:t>Diversification drives premium/risk margin savings</a:t>
            </a:r>
            <a:endParaRPr lang="en-GB" sz="1600" dirty="0"/>
          </a:p>
        </p:txBody>
      </p:sp>
    </p:spTree>
    <p:extLst>
      <p:ext uri="{BB962C8B-B14F-4D97-AF65-F5344CB8AC3E}">
        <p14:creationId xmlns:p14="http://schemas.microsoft.com/office/powerpoint/2010/main" val="1576940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en-GB" dirty="0">
                <a:solidFill>
                  <a:schemeClr val="tx1"/>
                </a:solidFill>
              </a:rPr>
              <a:t>Existing Programmes: Implications and Learnings for CAREC</a:t>
            </a:r>
            <a:endParaRPr lang="en-US" dirty="0">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8</a:t>
            </a:fld>
            <a:endParaRPr lang="en-US"/>
          </a:p>
        </p:txBody>
      </p:sp>
    </p:spTree>
    <p:extLst>
      <p:ext uri="{BB962C8B-B14F-4D97-AF65-F5344CB8AC3E}">
        <p14:creationId xmlns:p14="http://schemas.microsoft.com/office/powerpoint/2010/main" val="318556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Caribbean Catastrophe Risk Insurance Facility (CCRIF)</a:t>
            </a:r>
          </a:p>
        </p:txBody>
      </p:sp>
      <p:sp>
        <p:nvSpPr>
          <p:cNvPr id="3" name="Text Placeholder 2"/>
          <p:cNvSpPr>
            <a:spLocks noGrp="1"/>
          </p:cNvSpPr>
          <p:nvPr>
            <p:ph type="body" sz="quarter" idx="13"/>
          </p:nvPr>
        </p:nvSpPr>
        <p:spPr/>
        <p:txBody>
          <a:bodyPr/>
          <a:lstStyle/>
          <a:p>
            <a:r>
              <a:rPr lang="en-GB" dirty="0"/>
              <a:t>The First Regional Emergency Response Scheme</a:t>
            </a:r>
          </a:p>
        </p:txBody>
      </p:sp>
      <p:sp>
        <p:nvSpPr>
          <p:cNvPr id="5" name="Slide Number Placeholder 4"/>
          <p:cNvSpPr>
            <a:spLocks noGrp="1"/>
          </p:cNvSpPr>
          <p:nvPr>
            <p:ph type="sldNum" sz="quarter" idx="12"/>
          </p:nvPr>
        </p:nvSpPr>
        <p:spPr>
          <a:xfrm>
            <a:off x="14249400" y="6435739"/>
            <a:ext cx="508000" cy="138499"/>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smtClean="0"/>
              <a:pPr/>
              <a:t>9</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047" y="2362647"/>
            <a:ext cx="2153039" cy="16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047" y="4175047"/>
            <a:ext cx="2153038" cy="149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DA3DBF6A-2319-4555-9066-8AD48283F5B1}"/>
              </a:ext>
            </a:extLst>
          </p:cNvPr>
          <p:cNvGrpSpPr/>
          <p:nvPr/>
        </p:nvGrpSpPr>
        <p:grpSpPr>
          <a:xfrm>
            <a:off x="609600" y="1168830"/>
            <a:ext cx="8693888" cy="4888930"/>
            <a:chOff x="1981201" y="1416729"/>
            <a:chExt cx="5649139" cy="4417785"/>
          </a:xfrm>
        </p:grpSpPr>
        <p:sp>
          <p:nvSpPr>
            <p:cNvPr id="10" name="Rectangle 9">
              <a:extLst>
                <a:ext uri="{FF2B5EF4-FFF2-40B4-BE49-F238E27FC236}">
                  <a16:creationId xmlns:a16="http://schemas.microsoft.com/office/drawing/2014/main" id="{D289819C-B743-4A33-B6B5-E975480DE75D}"/>
                </a:ext>
              </a:extLst>
            </p:cNvPr>
            <p:cNvSpPr/>
            <p:nvPr/>
          </p:nvSpPr>
          <p:spPr>
            <a:xfrm>
              <a:off x="1986991" y="1416729"/>
              <a:ext cx="5637559" cy="1503893"/>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D22222-F7EC-4FFD-B15D-4355961A639F}"/>
                </a:ext>
              </a:extLst>
            </p:cNvPr>
            <p:cNvSpPr/>
            <p:nvPr/>
          </p:nvSpPr>
          <p:spPr>
            <a:xfrm>
              <a:off x="1986991" y="4335201"/>
              <a:ext cx="5643349" cy="1499313"/>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52B8BF-0259-4EB0-904F-001EADFD8F33}"/>
                </a:ext>
              </a:extLst>
            </p:cNvPr>
            <p:cNvSpPr/>
            <p:nvPr/>
          </p:nvSpPr>
          <p:spPr>
            <a:xfrm>
              <a:off x="1981201" y="3055435"/>
              <a:ext cx="5643349" cy="1148077"/>
            </a:xfrm>
            <a:prstGeom prst="rect">
              <a:avLst/>
            </a:prstGeom>
            <a:solidFill>
              <a:srgbClr val="E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Caribbean Catastrophe Risk Insurance Facility (CCRIF) | BMZ">
            <a:extLst>
              <a:ext uri="{FF2B5EF4-FFF2-40B4-BE49-F238E27FC236}">
                <a16:creationId xmlns:a16="http://schemas.microsoft.com/office/drawing/2014/main" id="{A7A853E8-D2DB-48C0-8ADB-5C8028FF3B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1560" y="1077239"/>
            <a:ext cx="2244010" cy="112200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CEBE9B0-2269-47B7-AF16-6178FDA99C99}"/>
              </a:ext>
            </a:extLst>
          </p:cNvPr>
          <p:cNvSpPr>
            <a:spLocks noGrp="1"/>
          </p:cNvSpPr>
          <p:nvPr>
            <p:ph idx="1"/>
          </p:nvPr>
        </p:nvSpPr>
        <p:spPr>
          <a:xfrm>
            <a:off x="636801" y="1178349"/>
            <a:ext cx="8791304" cy="1664279"/>
          </a:xfrm>
        </p:spPr>
        <p:txBody>
          <a:bodyPr/>
          <a:lstStyle/>
          <a:p>
            <a:r>
              <a:rPr lang="en-GB" sz="1600" dirty="0"/>
              <a:t>Background</a:t>
            </a:r>
          </a:p>
          <a:p>
            <a:pPr marL="285750" indent="-285750">
              <a:buClr>
                <a:schemeClr val="accent1"/>
              </a:buClr>
              <a:buSzPct val="125000"/>
              <a:buFont typeface="Wingdings" panose="05000000000000000000" pitchFamily="2" charset="2"/>
              <a:buChar char="§"/>
            </a:pPr>
            <a:r>
              <a:rPr lang="en-GB" sz="1600" b="0" dirty="0"/>
              <a:t>In 2004 Hurricane Ivan wreaked havoc in the Caribbean.</a:t>
            </a:r>
          </a:p>
          <a:p>
            <a:pPr marL="285750" indent="-285750">
              <a:buClr>
                <a:schemeClr val="accent1"/>
              </a:buClr>
              <a:buSzPct val="125000"/>
              <a:buFont typeface="Wingdings" panose="05000000000000000000" pitchFamily="2" charset="2"/>
              <a:buChar char="§"/>
            </a:pPr>
            <a:r>
              <a:rPr lang="en-GB" sz="1600" b="0" dirty="0"/>
              <a:t>Estimated damage of nearly USD 4bn at current values, with severe loss and damage in Grenada, Jamaica and Cayman Islands</a:t>
            </a:r>
          </a:p>
          <a:p>
            <a:pPr marL="285750" indent="-285750">
              <a:buClr>
                <a:schemeClr val="accent1"/>
              </a:buClr>
              <a:buSzPct val="125000"/>
              <a:buFont typeface="Wingdings" panose="05000000000000000000" pitchFamily="2" charset="2"/>
              <a:buChar char="§"/>
            </a:pPr>
            <a:r>
              <a:rPr lang="en-GB" sz="1600" b="0" dirty="0"/>
              <a:t>But social impact was much, much higher</a:t>
            </a:r>
          </a:p>
          <a:p>
            <a:pPr marL="285750" indent="-285750">
              <a:buClr>
                <a:schemeClr val="accent1"/>
              </a:buClr>
              <a:buSzPct val="125000"/>
              <a:buFont typeface="Wingdings" panose="05000000000000000000" pitchFamily="2" charset="2"/>
              <a:buChar char="§"/>
            </a:pPr>
            <a:r>
              <a:rPr lang="en-GB" sz="1600" b="0" dirty="0"/>
              <a:t>Aid was promised, some of it arrived, but too little and, crucially, too late</a:t>
            </a:r>
          </a:p>
          <a:p>
            <a:pPr>
              <a:buClr>
                <a:schemeClr val="accent1"/>
              </a:buClr>
              <a:buSzPct val="125000"/>
            </a:pPr>
            <a:endParaRPr lang="en-GB" sz="1200" b="0" dirty="0"/>
          </a:p>
          <a:p>
            <a:pPr marL="285750" indent="-285750">
              <a:buClr>
                <a:schemeClr val="accent1"/>
              </a:buClr>
              <a:buSzPct val="125000"/>
              <a:buFont typeface="Wingdings" panose="05000000000000000000" pitchFamily="2" charset="2"/>
              <a:buChar char="§"/>
            </a:pPr>
            <a:endParaRPr lang="en-GB" sz="1200" b="0" dirty="0"/>
          </a:p>
          <a:p>
            <a:pPr marL="285750" indent="-285750">
              <a:buClr>
                <a:schemeClr val="accent1"/>
              </a:buClr>
              <a:buSzPct val="125000"/>
              <a:buFont typeface="Wingdings" panose="05000000000000000000" pitchFamily="2" charset="2"/>
              <a:buChar char="§"/>
            </a:pPr>
            <a:endParaRPr lang="en-GB" sz="1100" b="0" dirty="0"/>
          </a:p>
          <a:p>
            <a:endParaRPr lang="en-US" sz="1600" b="0" dirty="0"/>
          </a:p>
          <a:p>
            <a:pPr marL="285750" indent="-285750">
              <a:buClr>
                <a:schemeClr val="accent1"/>
              </a:buClr>
              <a:buSzPct val="125000"/>
              <a:buFont typeface="Wingdings" panose="05000000000000000000" pitchFamily="2" charset="2"/>
              <a:buChar char="§"/>
            </a:pPr>
            <a:endParaRPr lang="en-GB" sz="1600" dirty="0"/>
          </a:p>
        </p:txBody>
      </p:sp>
      <p:sp>
        <p:nvSpPr>
          <p:cNvPr id="7" name="TextBox 6">
            <a:extLst>
              <a:ext uri="{FF2B5EF4-FFF2-40B4-BE49-F238E27FC236}">
                <a16:creationId xmlns:a16="http://schemas.microsoft.com/office/drawing/2014/main" id="{FF9C0AC9-C75C-4CBE-96B4-565625EB8D0B}"/>
              </a:ext>
            </a:extLst>
          </p:cNvPr>
          <p:cNvSpPr txBox="1"/>
          <p:nvPr/>
        </p:nvSpPr>
        <p:spPr>
          <a:xfrm>
            <a:off x="618511" y="4437949"/>
            <a:ext cx="8791303" cy="1867158"/>
          </a:xfrm>
          <a:prstGeom prst="rect">
            <a:avLst/>
          </a:prstGeom>
          <a:noFill/>
        </p:spPr>
        <p:txBody>
          <a:bodyPr wrap="square" rtlCol="0">
            <a:spAutoFit/>
          </a:bodyPr>
          <a:lstStyle/>
          <a:p>
            <a:pPr lvl="0">
              <a:buClr>
                <a:schemeClr val="accent1"/>
              </a:buClr>
              <a:buSzPct val="125000"/>
            </a:pPr>
            <a:r>
              <a:rPr lang="en-GB" sz="1600" b="1" dirty="0"/>
              <a:t>CCRIF SPC</a:t>
            </a:r>
          </a:p>
          <a:p>
            <a:pPr marL="285750" indent="-285750">
              <a:buClr>
                <a:schemeClr val="accent1"/>
              </a:buClr>
              <a:buSzPct val="125000"/>
              <a:buFont typeface="Wingdings" panose="05000000000000000000" pitchFamily="2" charset="2"/>
              <a:buChar char="§"/>
            </a:pPr>
            <a:r>
              <a:rPr lang="en-GB" sz="1600" b="0" dirty="0"/>
              <a:t>A special insurance company owned by trust, with that trust representing the interests of Caribbean governments</a:t>
            </a:r>
          </a:p>
          <a:p>
            <a:pPr marL="285750" indent="-285750">
              <a:buClr>
                <a:schemeClr val="accent1"/>
              </a:buClr>
              <a:buSzPct val="125000"/>
              <a:buFont typeface="Wingdings" panose="05000000000000000000" pitchFamily="2" charset="2"/>
              <a:buChar char="§"/>
            </a:pPr>
            <a:r>
              <a:rPr lang="en-GB" sz="1600" b="0" dirty="0"/>
              <a:t>A board of directors comprising representatives for Caribbean institutions</a:t>
            </a:r>
          </a:p>
          <a:p>
            <a:pPr marL="285750" indent="-285750">
              <a:buClr>
                <a:schemeClr val="accent1"/>
              </a:buClr>
              <a:buSzPct val="125000"/>
              <a:buFont typeface="Wingdings" panose="05000000000000000000" pitchFamily="2" charset="2"/>
              <a:buChar char="§"/>
            </a:pPr>
            <a:r>
              <a:rPr lang="en-GB" sz="1600" b="0" dirty="0"/>
              <a:t>Sponsored by The Caribbean Community (CARICOM)</a:t>
            </a:r>
          </a:p>
          <a:p>
            <a:pPr marL="285750" indent="-285750">
              <a:buClr>
                <a:schemeClr val="accent1"/>
              </a:buClr>
              <a:buSzPct val="125000"/>
              <a:buFont typeface="Wingdings" panose="05000000000000000000" pitchFamily="2" charset="2"/>
              <a:buChar char="§"/>
            </a:pPr>
            <a:r>
              <a:rPr lang="en-GB" sz="1600" b="0" dirty="0"/>
              <a:t>Offering parametric insurance policies to Caribbean governments </a:t>
            </a:r>
          </a:p>
          <a:p>
            <a:endParaRPr lang="en-GB" dirty="0"/>
          </a:p>
        </p:txBody>
      </p:sp>
      <p:sp>
        <p:nvSpPr>
          <p:cNvPr id="9" name="TextBox 8">
            <a:extLst>
              <a:ext uri="{FF2B5EF4-FFF2-40B4-BE49-F238E27FC236}">
                <a16:creationId xmlns:a16="http://schemas.microsoft.com/office/drawing/2014/main" id="{F381AC78-86F7-4528-81EC-8D48407B7EDA}"/>
              </a:ext>
            </a:extLst>
          </p:cNvPr>
          <p:cNvSpPr txBox="1"/>
          <p:nvPr/>
        </p:nvSpPr>
        <p:spPr>
          <a:xfrm>
            <a:off x="618511" y="2952741"/>
            <a:ext cx="8676065" cy="1354217"/>
          </a:xfrm>
          <a:prstGeom prst="rect">
            <a:avLst/>
          </a:prstGeom>
          <a:noFill/>
        </p:spPr>
        <p:txBody>
          <a:bodyPr wrap="square" rtlCol="0">
            <a:spAutoFit/>
          </a:bodyPr>
          <a:lstStyle/>
          <a:p>
            <a:pPr lvl="0">
              <a:buClr>
                <a:schemeClr val="accent1"/>
              </a:buClr>
              <a:buSzPct val="125000"/>
            </a:pPr>
            <a:r>
              <a:rPr lang="en-GB" sz="1600" b="1" dirty="0"/>
              <a:t>Proposed solution</a:t>
            </a:r>
          </a:p>
          <a:p>
            <a:pPr marL="285750" indent="-285750">
              <a:buClr>
                <a:schemeClr val="accent1"/>
              </a:buClr>
              <a:buSzPct val="125000"/>
              <a:buFont typeface="Wingdings" panose="05000000000000000000" pitchFamily="2" charset="2"/>
              <a:buChar char="§"/>
            </a:pPr>
            <a:r>
              <a:rPr lang="en-GB" sz="1600" b="0" dirty="0"/>
              <a:t>A reliable source of immediate post disaster funds that can reduce reliance on unreliable overseas largesse</a:t>
            </a:r>
          </a:p>
          <a:p>
            <a:pPr marL="285750" indent="-285750">
              <a:buClr>
                <a:schemeClr val="accent1"/>
              </a:buClr>
              <a:buSzPct val="125000"/>
              <a:buFont typeface="Wingdings" panose="05000000000000000000" pitchFamily="2" charset="2"/>
              <a:buChar char="§"/>
            </a:pPr>
            <a:r>
              <a:rPr lang="en-GB" sz="1600" b="0" dirty="0"/>
              <a:t>Local control, a catalyst for better risk understanding and post disaster response planning</a:t>
            </a:r>
          </a:p>
          <a:p>
            <a:endParaRPr lang="en-GB" dirty="0"/>
          </a:p>
        </p:txBody>
      </p:sp>
    </p:spTree>
    <p:extLst>
      <p:ext uri="{BB962C8B-B14F-4D97-AF65-F5344CB8AC3E}">
        <p14:creationId xmlns:p14="http://schemas.microsoft.com/office/powerpoint/2010/main" val="1275391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36d8b79-05ee-4091-ab2d-77e9bc8c3a4d">
      <UserInfo>
        <DisplayName>Simmons, David C.</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DD178D-7847-4F12-9C66-BBAF0E39F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74eb43-1038-4b3a-ada2-9ad93252435c"/>
    <ds:schemaRef ds:uri="f36d8b79-05ee-4091-ab2d-77e9bc8c3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702011-021B-4ED8-8B95-25B637B9A1F4}">
  <ds:schemaRefs>
    <ds:schemaRef ds:uri="http://schemas.microsoft.com/office/2006/documentManagement/types"/>
    <ds:schemaRef ds:uri="http://purl.org/dc/elements/1.1/"/>
    <ds:schemaRef ds:uri="http://purl.org/dc/terms/"/>
    <ds:schemaRef ds:uri="http://purl.org/dc/dcmitype/"/>
    <ds:schemaRef ds:uri="http://www.w3.org/XML/1998/namespace"/>
    <ds:schemaRef ds:uri="f36d8b79-05ee-4091-ab2d-77e9bc8c3a4d"/>
    <ds:schemaRef ds:uri="http://schemas.openxmlformats.org/package/2006/metadata/core-properties"/>
    <ds:schemaRef ds:uri="http://schemas.microsoft.com/office/2006/metadata/properties"/>
    <ds:schemaRef ds:uri="http://schemas.microsoft.com/office/infopath/2007/PartnerControls"/>
    <ds:schemaRef ds:uri="ea74eb43-1038-4b3a-ada2-9ad93252435c"/>
  </ds:schemaRefs>
</ds:datastoreItem>
</file>

<file path=customXml/itemProps3.xml><?xml version="1.0" encoding="utf-8"?>
<ds:datastoreItem xmlns:ds="http://schemas.openxmlformats.org/officeDocument/2006/customXml" ds:itemID="{E7BDDD36-C860-43BD-A381-027F8FE093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8141</TotalTime>
  <Words>2791</Words>
  <Application>Microsoft Office PowerPoint</Application>
  <PresentationFormat>Widescreen</PresentationFormat>
  <Paragraphs>289</Paragraphs>
  <Slides>19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 (Body)</vt:lpstr>
      <vt:lpstr>Calibri</vt:lpstr>
      <vt:lpstr>Wingdings</vt:lpstr>
      <vt:lpstr>WTW</vt:lpstr>
      <vt:lpstr>1_WTW</vt:lpstr>
      <vt:lpstr>Session 4: Examples of Regional Disaster Risk Financing </vt:lpstr>
      <vt:lpstr>Objectives</vt:lpstr>
      <vt:lpstr>Introduction: The Fundamentals</vt:lpstr>
      <vt:lpstr>Requirement for immediate post disaster liquidity</vt:lpstr>
      <vt:lpstr>Parametric Insurance</vt:lpstr>
      <vt:lpstr>Forms of a Regional Risk Transfer Facility</vt:lpstr>
      <vt:lpstr>What is does Regional Collaboration on Risk  Financing look like?</vt:lpstr>
      <vt:lpstr>Existing Programmes: Implications and Learnings for CAREC</vt:lpstr>
      <vt:lpstr>Caribbean Catastrophe Risk Insurance Facility (CCRIF)</vt:lpstr>
      <vt:lpstr>Lessons Learnt From CCRIF</vt:lpstr>
      <vt:lpstr>Benefits Are More Than Just Insurance</vt:lpstr>
      <vt:lpstr>African Risk Capacity</vt:lpstr>
      <vt:lpstr>Africa Risk Capacity </vt:lpstr>
      <vt:lpstr>Speed of Payment is Key</vt:lpstr>
      <vt:lpstr>Pacific Alliance </vt:lpstr>
      <vt:lpstr>Lesson Learned from Existing Regional Facilities </vt:lpstr>
      <vt:lpstr>Overall the benefits of risk pools overcome basis risk</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110</cp:revision>
  <dcterms:created xsi:type="dcterms:W3CDTF">2020-08-04T16:42:47Z</dcterms:created>
  <dcterms:modified xsi:type="dcterms:W3CDTF">2022-11-29T06:39:23Z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d347b247-e90e-43a3-9d7b-004f14ae6873_Enabled">
    <vt:lpwstr>true</vt:lpwstr>
  </property>
  <property fmtid="{D5CDD505-2E9C-101B-9397-08002B2CF9AE}" pid="4" name="MSIP_Label_d347b247-e90e-43a3-9d7b-004f14ae6873_SetDate">
    <vt:lpwstr>2021-09-09T09:17:32Z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6882d427-935e-4bb0-b23b-b8f89faf5375</vt:lpwstr>
  </property>
  <property fmtid="{D5CDD505-2E9C-101B-9397-08002B2CF9AE}" pid="9" name="MSIP_Label_d347b247-e90e-43a3-9d7b-004f14ae6873_ContentBits">
    <vt:lpwstr>0</vt:lpwstr>
  </property>
  <property fmtid="{D5CDD505-2E9C-101B-9397-08002B2CF9AE}" pid="10" name="MSIP_Label_817d4574-7375-4d17-b29c-6e4c6df0fcb0_Enabled">
    <vt:lpwstr>true</vt:lpwstr>
  </property>
  <property fmtid="{D5CDD505-2E9C-101B-9397-08002B2CF9AE}" pid="11" name="MSIP_Label_817d4574-7375-4d17-b29c-6e4c6df0fcb0_SetDate">
    <vt:lpwstr>2021-09-21T11:31:38Z</vt:lpwstr>
  </property>
  <property fmtid="{D5CDD505-2E9C-101B-9397-08002B2CF9AE}" pid="12" name="MSIP_Label_817d4574-7375-4d17-b29c-6e4c6df0fcb0_Method">
    <vt:lpwstr>Standard</vt:lpwstr>
  </property>
  <property fmtid="{D5CDD505-2E9C-101B-9397-08002B2CF9AE}" pid="13" name="MSIP_Label_817d4574-7375-4d17-b29c-6e4c6df0fcb0_Name">
    <vt:lpwstr>ADB Internal</vt:lpwstr>
  </property>
  <property fmtid="{D5CDD505-2E9C-101B-9397-08002B2CF9AE}" pid="14" name="MSIP_Label_817d4574-7375-4d17-b29c-6e4c6df0fcb0_SiteId">
    <vt:lpwstr>9495d6bb-41c2-4c58-848f-92e52cf3d640</vt:lpwstr>
  </property>
  <property fmtid="{D5CDD505-2E9C-101B-9397-08002B2CF9AE}" pid="15" name="MSIP_Label_817d4574-7375-4d17-b29c-6e4c6df0fcb0_ActionId">
    <vt:lpwstr>f53f6653-6bac-41d5-904b-3863164c5afe</vt:lpwstr>
  </property>
  <property fmtid="{D5CDD505-2E9C-101B-9397-08002B2CF9AE}" pid="16" name="MSIP_Label_817d4574-7375-4d17-b29c-6e4c6df0fcb0_ContentBits">
    <vt:lpwstr>2</vt:lpwstr>
  </property>
</Properties>
</file>