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4"/>
    <p:sldMasterId id="2147483731" r:id="rId5"/>
  </p:sldMasterIdLst>
  <p:notesMasterIdLst>
    <p:notesMasterId r:id="rId25"/>
  </p:notesMasterIdLst>
  <p:handoutMasterIdLst>
    <p:handoutMasterId r:id="rId26"/>
  </p:handoutMasterIdLst>
  <p:sldIdLst>
    <p:sldId id="344" r:id="rId6"/>
    <p:sldId id="396" r:id="rId7"/>
    <p:sldId id="453" r:id="rId8"/>
    <p:sldId id="400" r:id="rId9"/>
    <p:sldId id="398" r:id="rId10"/>
    <p:sldId id="501" r:id="rId11"/>
    <p:sldId id="470" r:id="rId12"/>
    <p:sldId id="454" r:id="rId13"/>
    <p:sldId id="505" r:id="rId14"/>
    <p:sldId id="497" r:id="rId15"/>
    <p:sldId id="498" r:id="rId16"/>
    <p:sldId id="500" r:id="rId17"/>
    <p:sldId id="499" r:id="rId18"/>
    <p:sldId id="409" r:id="rId19"/>
    <p:sldId id="502" r:id="rId20"/>
    <p:sldId id="456" r:id="rId21"/>
    <p:sldId id="406" r:id="rId22"/>
    <p:sldId id="462" r:id="rId23"/>
    <p:sldId id="493" r:id="rId24"/>
  </p:sldIdLst>
  <p:sldSz cx="9144000" cy="6858000" type="screen4x3"/>
  <p:notesSz cx="6985000" cy="92837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00" userDrawn="1">
          <p15:clr>
            <a:srgbClr val="A4A3A4"/>
          </p15:clr>
        </p15:guide>
        <p15:guide id="3" orient="horz" pos="960">
          <p15:clr>
            <a:srgbClr val="A4A3A4"/>
          </p15:clr>
        </p15:guide>
        <p15:guide id="5" orient="horz" pos="4032">
          <p15:clr>
            <a:srgbClr val="A4A3A4"/>
          </p15:clr>
        </p15:guide>
        <p15:guide id="6" orient="horz" pos="3840">
          <p15:clr>
            <a:srgbClr val="A4A3A4"/>
          </p15:clr>
        </p15:guide>
        <p15:guide id="7" pos="3456">
          <p15:clr>
            <a:srgbClr val="A4A3A4"/>
          </p15:clr>
        </p15:guide>
        <p15:guide id="8" pos="272" userDrawn="1">
          <p15:clr>
            <a:srgbClr val="A4A3A4"/>
          </p15:clr>
        </p15:guide>
        <p15:guide id="9" pos="5472">
          <p15:clr>
            <a:srgbClr val="A4A3A4"/>
          </p15:clr>
        </p15:guide>
        <p15:guide id="10" pos="1247" userDrawn="1">
          <p15:clr>
            <a:srgbClr val="A4A3A4"/>
          </p15:clr>
        </p15:guide>
        <p15:guide id="11" pos="4416">
          <p15:clr>
            <a:srgbClr val="A4A3A4"/>
          </p15:clr>
        </p15:guide>
        <p15:guide id="12" pos="4512">
          <p15:clr>
            <a:srgbClr val="A4A3A4"/>
          </p15:clr>
        </p15:guide>
        <p15:guide id="13" pos="3360">
          <p15:clr>
            <a:srgbClr val="A4A3A4"/>
          </p15:clr>
        </p15:guide>
        <p15:guide id="14" pos="1344">
          <p15:clr>
            <a:srgbClr val="A4A3A4"/>
          </p15:clr>
        </p15:guide>
        <p15:guide id="15" pos="2290" userDrawn="1">
          <p15:clr>
            <a:srgbClr val="A4A3A4"/>
          </p15:clr>
        </p15:guide>
        <p15:guide id="16" pos="240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048555-D54B-7C35-ACCE-0B419FCA4D9F}" name="Baskerville-Muscutt, Kez (London)" initials="BMK(" userId="S::kez.baskerville-muscutt@towerswatson.com::7fd3d2d3-7bc9-4d49-a86c-3349818102b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rmen Maria Garcia Perez" initials="CMGP" lastIdx="0" clrIdx="0">
    <p:extLst>
      <p:ext uri="{19B8F6BF-5375-455C-9EA6-DF929625EA0E}">
        <p15:presenceInfo xmlns:p15="http://schemas.microsoft.com/office/powerpoint/2012/main" userId="S::cgarciaperez@adb.org::9c97a273-694c-487f-bc77-cb7dfef6b93d" providerId="AD"/>
      </p:ext>
    </p:extLst>
  </p:cmAuthor>
  <p:cmAuthor id="2" name="Calam, Stuart" initials="CS" lastIdx="0" clrIdx="1">
    <p:extLst>
      <p:ext uri="{19B8F6BF-5375-455C-9EA6-DF929625EA0E}">
        <p15:presenceInfo xmlns:p15="http://schemas.microsoft.com/office/powerpoint/2012/main" userId="S::stuart.calam@willistowerswatson.com::f0dea517-9dfa-470a-8a76-6b99df1e05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69"/>
    <a:srgbClr val="702082"/>
    <a:srgbClr val="A3A33F"/>
    <a:srgbClr val="8352DC"/>
    <a:srgbClr val="1FF5EB"/>
    <a:srgbClr val="808000"/>
    <a:srgbClr val="D8D7DF"/>
    <a:srgbClr val="E0AFEB"/>
    <a:srgbClr val="00330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3C4109-C16E-1211-3501-E43C798B87F4}" v="30" dt="2022-11-28T11:22:01.0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57" autoAdjust="0"/>
    <p:restoredTop sz="66382" autoAdjust="0"/>
  </p:normalViewPr>
  <p:slideViewPr>
    <p:cSldViewPr snapToGrid="0">
      <p:cViewPr varScale="1">
        <p:scale>
          <a:sx n="73" d="100"/>
          <a:sy n="73" d="100"/>
        </p:scale>
        <p:origin x="2316" y="60"/>
      </p:cViewPr>
      <p:guideLst>
        <p:guide orient="horz" pos="2160"/>
        <p:guide orient="horz" pos="300"/>
        <p:guide orient="horz" pos="960"/>
        <p:guide orient="horz" pos="4032"/>
        <p:guide orient="horz" pos="3840"/>
        <p:guide pos="3456"/>
        <p:guide pos="272"/>
        <p:guide pos="5472"/>
        <p:guide pos="1247"/>
        <p:guide pos="4416"/>
        <p:guide pos="4512"/>
        <p:guide pos="3360"/>
        <p:guide pos="1344"/>
        <p:guide pos="2290"/>
        <p:guide pos="2400"/>
      </p:guideLst>
    </p:cSldViewPr>
  </p:slideViewPr>
  <p:outlineViewPr>
    <p:cViewPr>
      <p:scale>
        <a:sx n="33" d="100"/>
        <a:sy n="33" d="100"/>
      </p:scale>
      <p:origin x="0" y="-5816"/>
    </p:cViewPr>
  </p:outlineViewPr>
  <p:notesTextViewPr>
    <p:cViewPr>
      <p:scale>
        <a:sx n="1" d="1"/>
        <a:sy n="1" d="1"/>
      </p:scale>
      <p:origin x="0" y="0"/>
    </p:cViewPr>
  </p:notesTextViewPr>
  <p:sorterViewPr>
    <p:cViewPr>
      <p:scale>
        <a:sx n="100" d="100"/>
        <a:sy n="100" d="100"/>
      </p:scale>
      <p:origin x="0" y="-7116"/>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gs" Target="tags/tag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skerville-Muscutt, Kez (London)" userId="7fd3d2d3-7bc9-4d49-a86c-3349818102bd" providerId="ADAL" clId="{6E49636F-A267-4294-B409-10228709CC59}"/>
    <pc:docChg chg="delSld">
      <pc:chgData name="Baskerville-Muscutt, Kez (London)" userId="7fd3d2d3-7bc9-4d49-a86c-3349818102bd" providerId="ADAL" clId="{6E49636F-A267-4294-B409-10228709CC59}" dt="2022-11-29T06:45:09.242" v="6" actId="47"/>
      <pc:docMkLst>
        <pc:docMk/>
      </pc:docMkLst>
      <pc:sldChg chg="del">
        <pc:chgData name="Baskerville-Muscutt, Kez (London)" userId="7fd3d2d3-7bc9-4d49-a86c-3349818102bd" providerId="ADAL" clId="{6E49636F-A267-4294-B409-10228709CC59}" dt="2022-11-29T06:45:08.571" v="5" actId="47"/>
        <pc:sldMkLst>
          <pc:docMk/>
          <pc:sldMk cId="1224868618" sldId="441"/>
        </pc:sldMkLst>
      </pc:sldChg>
      <pc:sldChg chg="del">
        <pc:chgData name="Baskerville-Muscutt, Kez (London)" userId="7fd3d2d3-7bc9-4d49-a86c-3349818102bd" providerId="ADAL" clId="{6E49636F-A267-4294-B409-10228709CC59}" dt="2022-11-29T06:45:05.730" v="1" actId="47"/>
        <pc:sldMkLst>
          <pc:docMk/>
          <pc:sldMk cId="2205957096" sldId="452"/>
        </pc:sldMkLst>
      </pc:sldChg>
      <pc:sldChg chg="del">
        <pc:chgData name="Baskerville-Muscutt, Kez (London)" userId="7fd3d2d3-7bc9-4d49-a86c-3349818102bd" providerId="ADAL" clId="{6E49636F-A267-4294-B409-10228709CC59}" dt="2022-11-29T06:45:00.143" v="0" actId="47"/>
        <pc:sldMkLst>
          <pc:docMk/>
          <pc:sldMk cId="1138838331" sldId="471"/>
        </pc:sldMkLst>
      </pc:sldChg>
      <pc:sldChg chg="del">
        <pc:chgData name="Baskerville-Muscutt, Kez (London)" userId="7fd3d2d3-7bc9-4d49-a86c-3349818102bd" providerId="ADAL" clId="{6E49636F-A267-4294-B409-10228709CC59}" dt="2022-11-29T06:45:09.242" v="6" actId="47"/>
        <pc:sldMkLst>
          <pc:docMk/>
          <pc:sldMk cId="687928675" sldId="494"/>
        </pc:sldMkLst>
      </pc:sldChg>
      <pc:sldChg chg="del">
        <pc:chgData name="Baskerville-Muscutt, Kez (London)" userId="7fd3d2d3-7bc9-4d49-a86c-3349818102bd" providerId="ADAL" clId="{6E49636F-A267-4294-B409-10228709CC59}" dt="2022-11-29T06:45:07.902" v="4" actId="47"/>
        <pc:sldMkLst>
          <pc:docMk/>
          <pc:sldMk cId="1370496659" sldId="495"/>
        </pc:sldMkLst>
      </pc:sldChg>
      <pc:sldChg chg="del">
        <pc:chgData name="Baskerville-Muscutt, Kez (London)" userId="7fd3d2d3-7bc9-4d49-a86c-3349818102bd" providerId="ADAL" clId="{6E49636F-A267-4294-B409-10228709CC59}" dt="2022-11-29T06:45:07.239" v="3" actId="47"/>
        <pc:sldMkLst>
          <pc:docMk/>
          <pc:sldMk cId="361029383" sldId="496"/>
        </pc:sldMkLst>
      </pc:sldChg>
      <pc:sldChg chg="del">
        <pc:chgData name="Baskerville-Muscutt, Kez (London)" userId="7fd3d2d3-7bc9-4d49-a86c-3349818102bd" providerId="ADAL" clId="{6E49636F-A267-4294-B409-10228709CC59}" dt="2022-11-29T06:45:06.538" v="2" actId="47"/>
        <pc:sldMkLst>
          <pc:docMk/>
          <pc:sldMk cId="3083680602" sldId="50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DF31DF-3D66-4B48-8F6A-8FE0ABE82FD2}"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GB"/>
        </a:p>
      </dgm:t>
    </dgm:pt>
    <dgm:pt modelId="{EA74FC90-A158-4101-8568-8958F2185A7E}" type="parTrans" cxnId="{D615BCE9-FCDC-40B9-AE6B-36223430CF13}">
      <dgm:prSet custT="1"/>
      <dgm:spPr/>
      <dgm:t>
        <a:bodyPr/>
        <a:lstStyle/>
        <a:p>
          <a:endParaRPr lang="en-GB" sz="1600"/>
        </a:p>
      </dgm:t>
    </dgm:pt>
    <dgm:pt modelId="{A4FBF286-C285-4203-9A4B-2F431AB6760E}">
      <dgm:prSet custT="1"/>
      <dgm:spPr/>
      <dgm:t>
        <a:bodyPr>
          <a:noAutofit/>
        </a:bodyPr>
        <a:lstStyle/>
        <a:p>
          <a:pPr rtl="0"/>
          <a:r>
            <a:rPr lang="zh-Hans" sz="1400" b="1" i="0" u="none" strike="noStrike">
              <a:highlight>
                <a:srgbClr val="000000">
                  <a:alpha val="0"/>
                </a:srgbClr>
              </a:highlight>
              <a:latin typeface="Simsun"/>
              <a:ea typeface="Simsun"/>
            </a:rPr>
            <a:t>拯救生命，减少对生计的损害</a:t>
          </a:r>
          <a:endParaRPr lang="en-GB" sz="1400"/>
        </a:p>
      </dgm:t>
    </dgm:pt>
    <dgm:pt modelId="{C70DBADD-AEA5-42AC-ABB7-897BCA15B629}" type="parTrans" cxnId="{0AE3DBBB-EC5E-4A2D-9456-2D35E7AEDA22}">
      <dgm:prSet custT="1"/>
      <dgm:spPr/>
      <dgm:t>
        <a:bodyPr/>
        <a:lstStyle/>
        <a:p>
          <a:endParaRPr lang="en-GB" sz="1600"/>
        </a:p>
      </dgm:t>
    </dgm:pt>
    <dgm:pt modelId="{0CF05BE8-A54D-440F-926C-2EF6D4690697}">
      <dgm:prSet custT="1"/>
      <dgm:spPr/>
      <dgm:t>
        <a:bodyPr>
          <a:noAutofit/>
        </a:bodyPr>
        <a:lstStyle/>
        <a:p>
          <a:pPr rtl="0"/>
          <a:r>
            <a:rPr lang="zh-Hans" sz="1400" b="0" i="0" u="none" strike="noStrike">
              <a:highlight>
                <a:srgbClr val="000000">
                  <a:alpha val="0"/>
                </a:srgbClr>
              </a:highlight>
              <a:latin typeface="Simsun"/>
              <a:ea typeface="Simsun"/>
            </a:rPr>
            <a:t>事件发生后，必须立即对受灾群众进行保护、提供食物和重新安置，恢复基本服务，并在可能的情况下尽快使当地经济和生计重新运转起来。</a:t>
          </a:r>
        </a:p>
      </dgm:t>
    </dgm:pt>
    <dgm:pt modelId="{77D53913-95B5-4DBE-9D7C-7EE2BE53E411}" type="sibTrans" cxnId="{0AE3DBBB-EC5E-4A2D-9456-2D35E7AEDA22}">
      <dgm:prSet custT="1"/>
      <dgm:spPr/>
      <dgm:t>
        <a:bodyPr/>
        <a:lstStyle/>
        <a:p>
          <a:endParaRPr lang="en-GB" sz="1600"/>
        </a:p>
      </dgm:t>
    </dgm:pt>
    <dgm:pt modelId="{D74D5C78-1B05-4D47-BD5C-409834C71395}" type="sibTrans" cxnId="{D615BCE9-FCDC-40B9-AE6B-36223430CF13}">
      <dgm:prSet custT="1"/>
      <dgm:spPr/>
      <dgm:t>
        <a:bodyPr/>
        <a:lstStyle/>
        <a:p>
          <a:endParaRPr lang="en-GB" sz="1600"/>
        </a:p>
      </dgm:t>
    </dgm:pt>
    <dgm:pt modelId="{665460B3-8217-489D-A9E6-760FDCB093E5}" type="parTrans" cxnId="{23022146-3048-4818-97B8-141BACC026BC}">
      <dgm:prSet custT="1"/>
      <dgm:spPr/>
      <dgm:t>
        <a:bodyPr/>
        <a:lstStyle/>
        <a:p>
          <a:endParaRPr lang="en-GB" sz="1600"/>
        </a:p>
      </dgm:t>
    </dgm:pt>
    <dgm:pt modelId="{14214597-200F-4A9F-B9B6-6B1EE0B4500A}">
      <dgm:prSet custT="1"/>
      <dgm:spPr/>
      <dgm:t>
        <a:bodyPr>
          <a:noAutofit/>
        </a:bodyPr>
        <a:lstStyle/>
        <a:p>
          <a:pPr rtl="0"/>
          <a:r>
            <a:rPr lang="zh-Hans" sz="1400" b="1" i="0" u="none" strike="noStrike">
              <a:highlight>
                <a:srgbClr val="000000">
                  <a:alpha val="0"/>
                </a:srgbClr>
              </a:highlight>
              <a:latin typeface="Simsun"/>
              <a:ea typeface="Simsun"/>
            </a:rPr>
            <a:t>成本效益高</a:t>
          </a:r>
          <a:endParaRPr lang="en-GB" sz="1400"/>
        </a:p>
      </dgm:t>
    </dgm:pt>
    <dgm:pt modelId="{2C0BE527-A87B-4FEE-AFC1-79B42341D75A}" type="parTrans" cxnId="{6B70CFC7-C4C5-4357-BF92-1D610F5675E7}">
      <dgm:prSet custT="1"/>
      <dgm:spPr/>
      <dgm:t>
        <a:bodyPr/>
        <a:lstStyle/>
        <a:p>
          <a:endParaRPr lang="en-GB" sz="1600"/>
        </a:p>
      </dgm:t>
    </dgm:pt>
    <dgm:pt modelId="{818E74C6-A6F5-44FD-84C2-F35480F5DEE1}">
      <dgm:prSet custT="1"/>
      <dgm:spPr/>
      <dgm:t>
        <a:bodyPr>
          <a:noAutofit/>
        </a:bodyPr>
        <a:lstStyle/>
        <a:p>
          <a:pPr rtl="0"/>
          <a:r>
            <a:rPr lang="zh-Hans" sz="1400" b="0" i="0" u="none" strike="noStrike" baseline="0">
              <a:highlight>
                <a:srgbClr val="000000">
                  <a:alpha val="0"/>
                </a:srgbClr>
              </a:highlight>
              <a:latin typeface="Simsun"/>
              <a:ea typeface="Simsun"/>
            </a:rPr>
            <a:t>牛津大学对非洲风险能力的研究表明，在干旱发生后立即收到的1美元，最多可以抵得上后来（在正常的应急反应的情况下）收到的5美元的援助。</a:t>
          </a:r>
          <a:endParaRPr lang="en-GB" sz="1400"/>
        </a:p>
      </dgm:t>
    </dgm:pt>
    <dgm:pt modelId="{59520261-AE4F-42CA-A307-432AFA728BAD}" type="sibTrans" cxnId="{6B70CFC7-C4C5-4357-BF92-1D610F5675E7}">
      <dgm:prSet custT="1"/>
      <dgm:spPr/>
      <dgm:t>
        <a:bodyPr/>
        <a:lstStyle/>
        <a:p>
          <a:endParaRPr lang="en-GB" sz="1600"/>
        </a:p>
      </dgm:t>
    </dgm:pt>
    <dgm:pt modelId="{86E05C80-C51D-BA44-92F1-0A89C4909C39}" type="parTrans" cxnId="{762DAA3E-BED1-4B55-8BF2-BD3E762A0C8C}">
      <dgm:prSet custT="1"/>
      <dgm:spPr/>
      <dgm:t>
        <a:bodyPr/>
        <a:lstStyle/>
        <a:p>
          <a:endParaRPr lang="en-US" sz="1600"/>
        </a:p>
      </dgm:t>
    </dgm:pt>
    <dgm:pt modelId="{CBFFB193-67A0-854D-BA7B-640B874E77DA}">
      <dgm:prSet custT="1"/>
      <dgm:spPr/>
      <dgm:t>
        <a:bodyPr>
          <a:noAutofit/>
        </a:bodyPr>
        <a:lstStyle/>
        <a:p>
          <a:pPr rtl="0"/>
          <a:r>
            <a:rPr lang="zh-Hans" sz="1400" b="0" i="0" u="none" strike="noStrike" baseline="0">
              <a:highlight>
                <a:srgbClr val="000000">
                  <a:alpha val="0"/>
                </a:srgbClr>
              </a:highlight>
              <a:latin typeface="Simsun"/>
              <a:ea typeface="Simsun"/>
            </a:rPr>
            <a:t>显然，这些灾难的规模并不一样，但快速赔付带来的更大价值适用于所有灾害的所有损失。</a:t>
          </a:r>
        </a:p>
      </dgm:t>
    </dgm:pt>
    <dgm:pt modelId="{C6896428-FEA8-8644-91E0-9968E22E0D73}" type="sibTrans" cxnId="{762DAA3E-BED1-4B55-8BF2-BD3E762A0C8C}">
      <dgm:prSet custT="1"/>
      <dgm:spPr/>
      <dgm:t>
        <a:bodyPr/>
        <a:lstStyle/>
        <a:p>
          <a:endParaRPr lang="en-US" sz="1600"/>
        </a:p>
      </dgm:t>
    </dgm:pt>
    <dgm:pt modelId="{FEE81CED-98D2-4FAE-9410-CC025D13C0F7}" type="sibTrans" cxnId="{23022146-3048-4818-97B8-141BACC026BC}">
      <dgm:prSet custT="1"/>
      <dgm:spPr/>
      <dgm:t>
        <a:bodyPr/>
        <a:lstStyle/>
        <a:p>
          <a:endParaRPr lang="en-GB" sz="1600"/>
        </a:p>
      </dgm:t>
    </dgm:pt>
    <dgm:pt modelId="{43C7BC2C-54D6-45BB-8235-E61FC8EBC0DE}" type="parTrans" cxnId="{A0619703-17B0-404D-8F99-421847CEB19E}">
      <dgm:prSet custT="1"/>
      <dgm:spPr/>
      <dgm:t>
        <a:bodyPr/>
        <a:lstStyle/>
        <a:p>
          <a:endParaRPr lang="en-GB" sz="1600"/>
        </a:p>
      </dgm:t>
    </dgm:pt>
    <dgm:pt modelId="{EED9115C-7ED7-467C-9334-29F694A48953}">
      <dgm:prSet custT="1"/>
      <dgm:spPr/>
      <dgm:t>
        <a:bodyPr>
          <a:noAutofit/>
        </a:bodyPr>
        <a:lstStyle/>
        <a:p>
          <a:pPr rtl="0"/>
          <a:r>
            <a:rPr lang="zh-Hans" sz="1400" b="1" i="0" u="none" strike="noStrike">
              <a:highlight>
                <a:srgbClr val="000000">
                  <a:alpha val="0"/>
                </a:srgbClr>
              </a:highlight>
              <a:latin typeface="Simsun"/>
              <a:ea typeface="Simsun"/>
            </a:rPr>
            <a:t>平衡整体方案价值</a:t>
          </a:r>
          <a:endParaRPr lang="en-GB" sz="1400"/>
        </a:p>
      </dgm:t>
    </dgm:pt>
    <dgm:pt modelId="{AC4B06E7-0009-437B-8C9B-92F220CE43AF}" type="parTrans" cxnId="{6047A4B2-5D87-4A92-AE0E-8DB043625A4D}">
      <dgm:prSet custT="1"/>
      <dgm:spPr/>
      <dgm:t>
        <a:bodyPr/>
        <a:lstStyle/>
        <a:p>
          <a:endParaRPr lang="en-GB" sz="1600"/>
        </a:p>
      </dgm:t>
    </dgm:pt>
    <dgm:pt modelId="{C7F90DAF-A0FF-44F2-A98F-B77285E68965}">
      <dgm:prSet custT="1"/>
      <dgm:spPr/>
      <dgm:t>
        <a:bodyPr>
          <a:noAutofit/>
        </a:bodyPr>
        <a:lstStyle/>
        <a:p>
          <a:pPr rtl="0"/>
          <a:r>
            <a:rPr lang="zh-Hans" sz="1400" b="0" i="0" u="none" strike="noStrike">
              <a:highlight>
                <a:srgbClr val="000000">
                  <a:alpha val="0"/>
                </a:srgbClr>
              </a:highlight>
              <a:latin typeface="Simsun"/>
              <a:ea typeface="Simsun"/>
            </a:rPr>
            <a:t>在这种情况下，必须考虑到基准风险，并在基准风险和灾难事件发生后迅速赔付的好处之间做权衡。</a:t>
          </a:r>
        </a:p>
      </dgm:t>
    </dgm:pt>
    <dgm:pt modelId="{0B6D9E93-5F03-4ADA-ABB9-8C98AC8DF178}" type="sibTrans" cxnId="{6047A4B2-5D87-4A92-AE0E-8DB043625A4D}">
      <dgm:prSet custT="1"/>
      <dgm:spPr/>
      <dgm:t>
        <a:bodyPr/>
        <a:lstStyle/>
        <a:p>
          <a:endParaRPr lang="en-GB" sz="1600"/>
        </a:p>
      </dgm:t>
    </dgm:pt>
    <dgm:pt modelId="{2BC0661F-5276-4453-83C5-69B51503E2AB}" type="parTrans" cxnId="{3FC09707-7BF1-4463-9F3E-43C9090524B5}">
      <dgm:prSet custT="1"/>
      <dgm:spPr/>
      <dgm:t>
        <a:bodyPr/>
        <a:lstStyle/>
        <a:p>
          <a:endParaRPr lang="en-GB" sz="1600"/>
        </a:p>
      </dgm:t>
    </dgm:pt>
    <dgm:pt modelId="{2360EFF9-36EA-4C3F-881A-1A6F8127CC6C}">
      <dgm:prSet custT="1"/>
      <dgm:spPr/>
      <dgm:t>
        <a:bodyPr>
          <a:noAutofit/>
        </a:bodyPr>
        <a:lstStyle/>
        <a:p>
          <a:pPr rtl="0"/>
          <a:r>
            <a:rPr lang="zh-Hans" sz="1400" b="0" i="0" u="none" strike="noStrike" baseline="0">
              <a:highlight>
                <a:srgbClr val="000000">
                  <a:alpha val="0"/>
                </a:srgbClr>
              </a:highlight>
              <a:latin typeface="Simsun"/>
              <a:ea typeface="Simsun"/>
            </a:rPr>
            <a:t>参数化保险并不完美，但快速、可靠且降低运营成本</a:t>
          </a:r>
          <a:endParaRPr lang="en-GB" sz="1400"/>
        </a:p>
      </dgm:t>
    </dgm:pt>
    <dgm:pt modelId="{0367576D-549F-4549-BDED-DD3CE226B7BB}" type="sibTrans" cxnId="{3FC09707-7BF1-4463-9F3E-43C9090524B5}">
      <dgm:prSet custT="1"/>
      <dgm:spPr/>
      <dgm:t>
        <a:bodyPr/>
        <a:lstStyle/>
        <a:p>
          <a:endParaRPr lang="en-GB" sz="1600"/>
        </a:p>
      </dgm:t>
    </dgm:pt>
    <dgm:pt modelId="{226A7BB2-640F-4B2F-8426-B2845B6CEBD5}" type="parTrans" cxnId="{D5489514-5E72-4DA0-A8E4-FCD3E32FEB7B}">
      <dgm:prSet custT="1"/>
      <dgm:spPr/>
      <dgm:t>
        <a:bodyPr/>
        <a:lstStyle/>
        <a:p>
          <a:endParaRPr lang="en-GB" sz="1600"/>
        </a:p>
      </dgm:t>
    </dgm:pt>
    <dgm:pt modelId="{297D514F-4045-42F2-BC4E-2FB5DD864DB9}">
      <dgm:prSet custT="1"/>
      <dgm:spPr/>
      <dgm:t>
        <a:bodyPr>
          <a:noAutofit/>
        </a:bodyPr>
        <a:lstStyle/>
        <a:p>
          <a:pPr rtl="0"/>
          <a:r>
            <a:rPr lang="zh-Hans" sz="1400" b="0" i="0" u="none" strike="noStrike">
              <a:highlight>
                <a:srgbClr val="000000">
                  <a:alpha val="0"/>
                </a:srgbClr>
              </a:highlight>
              <a:latin typeface="Simsun"/>
              <a:ea typeface="Simsun"/>
            </a:rPr>
            <a:t>而基准风险是双向的：获得赔付金额过高的可能性比赔付金额过低的可能性大</a:t>
          </a:r>
        </a:p>
      </dgm:t>
    </dgm:pt>
    <dgm:pt modelId="{F4B185D7-A34F-49E3-9882-2DBD647E2A26}" type="sibTrans" cxnId="{D5489514-5E72-4DA0-A8E4-FCD3E32FEB7B}">
      <dgm:prSet custT="1"/>
      <dgm:spPr/>
      <dgm:t>
        <a:bodyPr/>
        <a:lstStyle/>
        <a:p>
          <a:endParaRPr lang="en-GB" sz="1600"/>
        </a:p>
      </dgm:t>
    </dgm:pt>
    <dgm:pt modelId="{D4AFEBEE-C7DA-4B8D-90F6-AD768CE8FF91}" type="sibTrans" cxnId="{A0619703-17B0-404D-8F99-421847CEB19E}">
      <dgm:prSet custT="1"/>
      <dgm:spPr/>
      <dgm:t>
        <a:bodyPr/>
        <a:lstStyle/>
        <a:p>
          <a:endParaRPr lang="en-GB" sz="1600"/>
        </a:p>
      </dgm:t>
    </dgm:pt>
    <dgm:pt modelId="{F3044E7A-4148-4E08-A3D1-DE17C7C18216}" type="pres">
      <dgm:prSet presAssocID="{0EDF31DF-3D66-4B48-8F6A-8FE0ABE82FD2}" presName="Name0" presStyleCnt="0">
        <dgm:presLayoutVars>
          <dgm:dir/>
          <dgm:animLvl val="lvl"/>
          <dgm:resizeHandles val="exact"/>
        </dgm:presLayoutVars>
      </dgm:prSet>
      <dgm:spPr/>
    </dgm:pt>
    <dgm:pt modelId="{EC0A3E0E-A787-41FC-9783-AEE5E7988984}" type="pres">
      <dgm:prSet presAssocID="{A4FBF286-C285-4203-9A4B-2F431AB6760E}" presName="composite" presStyleCnt="0"/>
      <dgm:spPr/>
    </dgm:pt>
    <dgm:pt modelId="{1566C2FA-F4CC-43DF-8B61-1CA19BD622F1}" type="pres">
      <dgm:prSet presAssocID="{A4FBF286-C285-4203-9A4B-2F431AB6760E}" presName="parTx" presStyleLbl="alignNode1" presStyleIdx="0" presStyleCnt="3">
        <dgm:presLayoutVars>
          <dgm:chMax val="0"/>
          <dgm:chPref val="0"/>
          <dgm:bulletEnabled val="1"/>
        </dgm:presLayoutVars>
      </dgm:prSet>
      <dgm:spPr/>
    </dgm:pt>
    <dgm:pt modelId="{F84D7681-4D68-4917-B492-3AC8DA9423ED}" type="pres">
      <dgm:prSet presAssocID="{A4FBF286-C285-4203-9A4B-2F431AB6760E}" presName="desTx" presStyleLbl="alignAccFollowNode1" presStyleIdx="0" presStyleCnt="3">
        <dgm:presLayoutVars>
          <dgm:bulletEnabled val="1"/>
        </dgm:presLayoutVars>
      </dgm:prSet>
      <dgm:spPr/>
    </dgm:pt>
    <dgm:pt modelId="{9D154C86-BFB1-4A3D-8ED7-3DFDD71FF747}" type="pres">
      <dgm:prSet presAssocID="{D74D5C78-1B05-4D47-BD5C-409834C71395}" presName="space" presStyleCnt="0"/>
      <dgm:spPr/>
    </dgm:pt>
    <dgm:pt modelId="{E6D98929-12F3-42E5-9898-93E89D4B449D}" type="pres">
      <dgm:prSet presAssocID="{14214597-200F-4A9F-B9B6-6B1EE0B4500A}" presName="composite" presStyleCnt="0"/>
      <dgm:spPr/>
    </dgm:pt>
    <dgm:pt modelId="{FAD35528-0540-4E39-B270-E1001EF00A36}" type="pres">
      <dgm:prSet presAssocID="{14214597-200F-4A9F-B9B6-6B1EE0B4500A}" presName="parTx" presStyleLbl="alignNode1" presStyleIdx="1" presStyleCnt="3">
        <dgm:presLayoutVars>
          <dgm:chMax val="0"/>
          <dgm:chPref val="0"/>
          <dgm:bulletEnabled val="1"/>
        </dgm:presLayoutVars>
      </dgm:prSet>
      <dgm:spPr/>
    </dgm:pt>
    <dgm:pt modelId="{4947DE4A-86CA-4427-A76A-58C0FF516AB8}" type="pres">
      <dgm:prSet presAssocID="{14214597-200F-4A9F-B9B6-6B1EE0B4500A}" presName="desTx" presStyleLbl="alignAccFollowNode1" presStyleIdx="1" presStyleCnt="3">
        <dgm:presLayoutVars>
          <dgm:bulletEnabled val="1"/>
        </dgm:presLayoutVars>
      </dgm:prSet>
      <dgm:spPr/>
    </dgm:pt>
    <dgm:pt modelId="{2DE82046-F421-42CD-8316-C7AD76CB870D}" type="pres">
      <dgm:prSet presAssocID="{FEE81CED-98D2-4FAE-9410-CC025D13C0F7}" presName="space" presStyleCnt="0"/>
      <dgm:spPr/>
    </dgm:pt>
    <dgm:pt modelId="{30310405-8C55-4929-8D8E-40C7096C6CD8}" type="pres">
      <dgm:prSet presAssocID="{EED9115C-7ED7-467C-9334-29F694A48953}" presName="composite" presStyleCnt="0"/>
      <dgm:spPr/>
    </dgm:pt>
    <dgm:pt modelId="{5F093B01-53B8-49FA-A099-FC1EB14317EF}" type="pres">
      <dgm:prSet presAssocID="{EED9115C-7ED7-467C-9334-29F694A48953}" presName="parTx" presStyleLbl="alignNode1" presStyleIdx="2" presStyleCnt="3">
        <dgm:presLayoutVars>
          <dgm:chMax val="0"/>
          <dgm:chPref val="0"/>
          <dgm:bulletEnabled val="1"/>
        </dgm:presLayoutVars>
      </dgm:prSet>
      <dgm:spPr/>
    </dgm:pt>
    <dgm:pt modelId="{F005C349-BC5E-4F5A-A4B2-F3589114E7BB}" type="pres">
      <dgm:prSet presAssocID="{EED9115C-7ED7-467C-9334-29F694A48953}" presName="desTx" presStyleLbl="alignAccFollowNode1" presStyleIdx="2" presStyleCnt="3">
        <dgm:presLayoutVars>
          <dgm:bulletEnabled val="1"/>
        </dgm:presLayoutVars>
      </dgm:prSet>
      <dgm:spPr/>
    </dgm:pt>
  </dgm:ptLst>
  <dgm:cxnLst>
    <dgm:cxn modelId="{D0215201-B536-46E0-9E82-A6902ECFB97B}" type="presOf" srcId="{2360EFF9-36EA-4C3F-881A-1A6F8127CC6C}" destId="{F005C349-BC5E-4F5A-A4B2-F3589114E7BB}" srcOrd="0" destOrd="1" presId="urn:microsoft.com/office/officeart/2005/8/layout/hList1"/>
    <dgm:cxn modelId="{A0619703-17B0-404D-8F99-421847CEB19E}" srcId="{0EDF31DF-3D66-4B48-8F6A-8FE0ABE82FD2}" destId="{EED9115C-7ED7-467C-9334-29F694A48953}" srcOrd="2" destOrd="0" parTransId="{43C7BC2C-54D6-45BB-8235-E61FC8EBC0DE}" sibTransId="{D4AFEBEE-C7DA-4B8D-90F6-AD768CE8FF91}"/>
    <dgm:cxn modelId="{3FC09707-7BF1-4463-9F3E-43C9090524B5}" srcId="{EED9115C-7ED7-467C-9334-29F694A48953}" destId="{2360EFF9-36EA-4C3F-881A-1A6F8127CC6C}" srcOrd="1" destOrd="0" parTransId="{2BC0661F-5276-4453-83C5-69B51503E2AB}" sibTransId="{0367576D-549F-4549-BDED-DD3CE226B7BB}"/>
    <dgm:cxn modelId="{8E020D0C-3902-4208-9A4D-8ABDB24C1A9B}" type="presOf" srcId="{14214597-200F-4A9F-B9B6-6B1EE0B4500A}" destId="{FAD35528-0540-4E39-B270-E1001EF00A36}" srcOrd="0" destOrd="0" presId="urn:microsoft.com/office/officeart/2005/8/layout/hList1"/>
    <dgm:cxn modelId="{D5489514-5E72-4DA0-A8E4-FCD3E32FEB7B}" srcId="{EED9115C-7ED7-467C-9334-29F694A48953}" destId="{297D514F-4045-42F2-BC4E-2FB5DD864DB9}" srcOrd="2" destOrd="0" parTransId="{226A7BB2-640F-4B2F-8426-B2845B6CEBD5}" sibTransId="{F4B185D7-A34F-49E3-9882-2DBD647E2A26}"/>
    <dgm:cxn modelId="{C0B15B3A-FE79-4FD8-A482-3417CC66701C}" type="presOf" srcId="{A4FBF286-C285-4203-9A4B-2F431AB6760E}" destId="{1566C2FA-F4CC-43DF-8B61-1CA19BD622F1}" srcOrd="0" destOrd="0" presId="urn:microsoft.com/office/officeart/2005/8/layout/hList1"/>
    <dgm:cxn modelId="{A318713A-E5A8-492C-8C35-8A57953111CD}" type="presOf" srcId="{C7F90DAF-A0FF-44F2-A98F-B77285E68965}" destId="{F005C349-BC5E-4F5A-A4B2-F3589114E7BB}" srcOrd="0" destOrd="0" presId="urn:microsoft.com/office/officeart/2005/8/layout/hList1"/>
    <dgm:cxn modelId="{762DAA3E-BED1-4B55-8BF2-BD3E762A0C8C}" srcId="{14214597-200F-4A9F-B9B6-6B1EE0B4500A}" destId="{CBFFB193-67A0-854D-BA7B-640B874E77DA}" srcOrd="1" destOrd="0" parTransId="{86E05C80-C51D-BA44-92F1-0A89C4909C39}" sibTransId="{C6896428-FEA8-8644-91E0-9968E22E0D73}"/>
    <dgm:cxn modelId="{96665A3F-0174-4F2E-BCFE-496FF4CA964E}" type="presOf" srcId="{CBFFB193-67A0-854D-BA7B-640B874E77DA}" destId="{4947DE4A-86CA-4427-A76A-58C0FF516AB8}" srcOrd="0" destOrd="1" presId="urn:microsoft.com/office/officeart/2005/8/layout/hList1"/>
    <dgm:cxn modelId="{D60F5A62-501F-49B0-A168-AFECE1577761}" type="presOf" srcId="{818E74C6-A6F5-44FD-84C2-F35480F5DEE1}" destId="{4947DE4A-86CA-4427-A76A-58C0FF516AB8}" srcOrd="0" destOrd="0" presId="urn:microsoft.com/office/officeart/2005/8/layout/hList1"/>
    <dgm:cxn modelId="{23022146-3048-4818-97B8-141BACC026BC}" srcId="{0EDF31DF-3D66-4B48-8F6A-8FE0ABE82FD2}" destId="{14214597-200F-4A9F-B9B6-6B1EE0B4500A}" srcOrd="1" destOrd="0" parTransId="{665460B3-8217-489D-A9E6-760FDCB093E5}" sibTransId="{FEE81CED-98D2-4FAE-9410-CC025D13C0F7}"/>
    <dgm:cxn modelId="{E20B414D-543A-4600-BB8D-9697A66A636B}" type="presOf" srcId="{EED9115C-7ED7-467C-9334-29F694A48953}" destId="{5F093B01-53B8-49FA-A099-FC1EB14317EF}" srcOrd="0" destOrd="0" presId="urn:microsoft.com/office/officeart/2005/8/layout/hList1"/>
    <dgm:cxn modelId="{26982E97-4048-4CC0-A684-0BB55A361737}" type="presOf" srcId="{0EDF31DF-3D66-4B48-8F6A-8FE0ABE82FD2}" destId="{F3044E7A-4148-4E08-A3D1-DE17C7C18216}" srcOrd="0" destOrd="0" presId="urn:microsoft.com/office/officeart/2005/8/layout/hList1"/>
    <dgm:cxn modelId="{A0007BB0-587B-441D-9DA7-41F5706A2CE8}" type="presOf" srcId="{0CF05BE8-A54D-440F-926C-2EF6D4690697}" destId="{F84D7681-4D68-4917-B492-3AC8DA9423ED}" srcOrd="0" destOrd="0" presId="urn:microsoft.com/office/officeart/2005/8/layout/hList1"/>
    <dgm:cxn modelId="{6047A4B2-5D87-4A92-AE0E-8DB043625A4D}" srcId="{EED9115C-7ED7-467C-9334-29F694A48953}" destId="{C7F90DAF-A0FF-44F2-A98F-B77285E68965}" srcOrd="0" destOrd="0" parTransId="{AC4B06E7-0009-437B-8C9B-92F220CE43AF}" sibTransId="{0B6D9E93-5F03-4ADA-ABB9-8C98AC8DF178}"/>
    <dgm:cxn modelId="{0AE3DBBB-EC5E-4A2D-9456-2D35E7AEDA22}" srcId="{A4FBF286-C285-4203-9A4B-2F431AB6760E}" destId="{0CF05BE8-A54D-440F-926C-2EF6D4690697}" srcOrd="0" destOrd="0" parTransId="{C70DBADD-AEA5-42AC-ABB7-897BCA15B629}" sibTransId="{77D53913-95B5-4DBE-9D7C-7EE2BE53E411}"/>
    <dgm:cxn modelId="{6B70CFC7-C4C5-4357-BF92-1D610F5675E7}" srcId="{14214597-200F-4A9F-B9B6-6B1EE0B4500A}" destId="{818E74C6-A6F5-44FD-84C2-F35480F5DEE1}" srcOrd="0" destOrd="0" parTransId="{2C0BE527-A87B-4FEE-AFC1-79B42341D75A}" sibTransId="{59520261-AE4F-42CA-A307-432AFA728BAD}"/>
    <dgm:cxn modelId="{D615BCE9-FCDC-40B9-AE6B-36223430CF13}" srcId="{0EDF31DF-3D66-4B48-8F6A-8FE0ABE82FD2}" destId="{A4FBF286-C285-4203-9A4B-2F431AB6760E}" srcOrd="0" destOrd="0" parTransId="{EA74FC90-A158-4101-8568-8958F2185A7E}" sibTransId="{D74D5C78-1B05-4D47-BD5C-409834C71395}"/>
    <dgm:cxn modelId="{A683DAFE-B637-4E1C-9F05-C173388F3786}" type="presOf" srcId="{297D514F-4045-42F2-BC4E-2FB5DD864DB9}" destId="{F005C349-BC5E-4F5A-A4B2-F3589114E7BB}" srcOrd="0" destOrd="2" presId="urn:microsoft.com/office/officeart/2005/8/layout/hList1"/>
    <dgm:cxn modelId="{5F8242CF-A09F-49D3-8A87-2023224563BF}" type="presParOf" srcId="{F3044E7A-4148-4E08-A3D1-DE17C7C18216}" destId="{EC0A3E0E-A787-41FC-9783-AEE5E7988984}" srcOrd="0" destOrd="0" presId="urn:microsoft.com/office/officeart/2005/8/layout/hList1"/>
    <dgm:cxn modelId="{08748EB0-784B-4D79-BF5C-FA39B21541D8}" type="presParOf" srcId="{EC0A3E0E-A787-41FC-9783-AEE5E7988984}" destId="{1566C2FA-F4CC-43DF-8B61-1CA19BD622F1}" srcOrd="0" destOrd="0" presId="urn:microsoft.com/office/officeart/2005/8/layout/hList1"/>
    <dgm:cxn modelId="{E5A07414-FA91-4171-B287-D6A4E96DB339}" type="presParOf" srcId="{EC0A3E0E-A787-41FC-9783-AEE5E7988984}" destId="{F84D7681-4D68-4917-B492-3AC8DA9423ED}" srcOrd="1" destOrd="0" presId="urn:microsoft.com/office/officeart/2005/8/layout/hList1"/>
    <dgm:cxn modelId="{EA8A41A1-D9B5-450F-A64E-A0B0E2113D40}" type="presParOf" srcId="{F3044E7A-4148-4E08-A3D1-DE17C7C18216}" destId="{9D154C86-BFB1-4A3D-8ED7-3DFDD71FF747}" srcOrd="1" destOrd="0" presId="urn:microsoft.com/office/officeart/2005/8/layout/hList1"/>
    <dgm:cxn modelId="{C6766365-126F-4F4B-8514-CFB7E7144B6F}" type="presParOf" srcId="{F3044E7A-4148-4E08-A3D1-DE17C7C18216}" destId="{E6D98929-12F3-42E5-9898-93E89D4B449D}" srcOrd="2" destOrd="0" presId="urn:microsoft.com/office/officeart/2005/8/layout/hList1"/>
    <dgm:cxn modelId="{706C44F1-56F4-4F35-A70D-23AAC92AEFC8}" type="presParOf" srcId="{E6D98929-12F3-42E5-9898-93E89D4B449D}" destId="{FAD35528-0540-4E39-B270-E1001EF00A36}" srcOrd="0" destOrd="0" presId="urn:microsoft.com/office/officeart/2005/8/layout/hList1"/>
    <dgm:cxn modelId="{EF9443BF-7F8B-409F-BC88-EDF9A6310995}" type="presParOf" srcId="{E6D98929-12F3-42E5-9898-93E89D4B449D}" destId="{4947DE4A-86CA-4427-A76A-58C0FF516AB8}" srcOrd="1" destOrd="0" presId="urn:microsoft.com/office/officeart/2005/8/layout/hList1"/>
    <dgm:cxn modelId="{EC81B6C2-2725-48E9-AD73-A1D4E6612D79}" type="presParOf" srcId="{F3044E7A-4148-4E08-A3D1-DE17C7C18216}" destId="{2DE82046-F421-42CD-8316-C7AD76CB870D}" srcOrd="3" destOrd="0" presId="urn:microsoft.com/office/officeart/2005/8/layout/hList1"/>
    <dgm:cxn modelId="{D5AA21F3-FAAD-48B0-B85A-DC511F420134}" type="presParOf" srcId="{F3044E7A-4148-4E08-A3D1-DE17C7C18216}" destId="{30310405-8C55-4929-8D8E-40C7096C6CD8}" srcOrd="4" destOrd="0" presId="urn:microsoft.com/office/officeart/2005/8/layout/hList1"/>
    <dgm:cxn modelId="{2D49447A-9674-4BDC-8449-3E0EEBD7C049}" type="presParOf" srcId="{30310405-8C55-4929-8D8E-40C7096C6CD8}" destId="{5F093B01-53B8-49FA-A099-FC1EB14317EF}" srcOrd="0" destOrd="0" presId="urn:microsoft.com/office/officeart/2005/8/layout/hList1"/>
    <dgm:cxn modelId="{82A0FBD7-9BE6-40A1-85B8-354C08267794}" type="presParOf" srcId="{30310405-8C55-4929-8D8E-40C7096C6CD8}" destId="{F005C349-BC5E-4F5A-A4B2-F3589114E7B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66C2FA-F4CC-43DF-8B61-1CA19BD622F1}">
      <dsp:nvSpPr>
        <dsp:cNvPr id="0" name=""/>
        <dsp:cNvSpPr/>
      </dsp:nvSpPr>
      <dsp:spPr>
        <a:xfrm>
          <a:off x="2571" y="4405"/>
          <a:ext cx="2507455" cy="1002982"/>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rtl="0">
            <a:lnSpc>
              <a:spcPct val="90000"/>
            </a:lnSpc>
            <a:spcBef>
              <a:spcPct val="0"/>
            </a:spcBef>
            <a:spcAft>
              <a:spcPct val="35000"/>
            </a:spcAft>
            <a:buNone/>
          </a:pPr>
          <a:r>
            <a:rPr lang="zh-Hans" sz="1400" b="1" i="0" u="none" strike="noStrike" kern="1200">
              <a:highlight>
                <a:srgbClr val="000000">
                  <a:alpha val="0"/>
                </a:srgbClr>
              </a:highlight>
              <a:latin typeface="Simsun"/>
              <a:ea typeface="Simsun"/>
            </a:rPr>
            <a:t>拯救生命，减少对生计的损害</a:t>
          </a:r>
          <a:endParaRPr lang="en-GB" sz="1400" kern="1200"/>
        </a:p>
      </dsp:txBody>
      <dsp:txXfrm>
        <a:off x="2571" y="4405"/>
        <a:ext cx="2507455" cy="1002982"/>
      </dsp:txXfrm>
    </dsp:sp>
    <dsp:sp modelId="{F84D7681-4D68-4917-B492-3AC8DA9423ED}">
      <dsp:nvSpPr>
        <dsp:cNvPr id="0" name=""/>
        <dsp:cNvSpPr/>
      </dsp:nvSpPr>
      <dsp:spPr>
        <a:xfrm>
          <a:off x="2571" y="1007388"/>
          <a:ext cx="2507455" cy="2459519"/>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zh-Hans" altLang="en-US" sz="1400" b="0" i="0" u="none" strike="noStrike" kern="1200">
              <a:highlight>
                <a:srgbClr val="000000">
                  <a:alpha val="0"/>
                </a:srgbClr>
              </a:highlight>
              <a:latin typeface="Simsun"/>
              <a:ea typeface="Simsun"/>
            </a:rPr>
            <a:t>事件发生后，必须立即对受灾群众进行保护、提供食物和重新安置，恢复基本服务，并在可能的情况下尽快使当地经济和生计重新运转起来。</a:t>
          </a:r>
        </a:p>
      </dsp:txBody>
      <dsp:txXfrm>
        <a:off x="2571" y="1007388"/>
        <a:ext cx="2507455" cy="2459519"/>
      </dsp:txXfrm>
    </dsp:sp>
    <dsp:sp modelId="{FAD35528-0540-4E39-B270-E1001EF00A36}">
      <dsp:nvSpPr>
        <dsp:cNvPr id="0" name=""/>
        <dsp:cNvSpPr/>
      </dsp:nvSpPr>
      <dsp:spPr>
        <a:xfrm>
          <a:off x="2861071" y="4405"/>
          <a:ext cx="2507455" cy="1002982"/>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rtl="0">
            <a:lnSpc>
              <a:spcPct val="90000"/>
            </a:lnSpc>
            <a:spcBef>
              <a:spcPct val="0"/>
            </a:spcBef>
            <a:spcAft>
              <a:spcPct val="35000"/>
            </a:spcAft>
            <a:buNone/>
          </a:pPr>
          <a:r>
            <a:rPr lang="zh-Hans" sz="1400" b="1" i="0" u="none" strike="noStrike" kern="1200">
              <a:highlight>
                <a:srgbClr val="000000">
                  <a:alpha val="0"/>
                </a:srgbClr>
              </a:highlight>
              <a:latin typeface="Simsun"/>
              <a:ea typeface="Simsun"/>
            </a:rPr>
            <a:t>成本效益高</a:t>
          </a:r>
          <a:endParaRPr lang="en-GB" sz="1400" kern="1200"/>
        </a:p>
      </dsp:txBody>
      <dsp:txXfrm>
        <a:off x="2861071" y="4405"/>
        <a:ext cx="2507455" cy="1002982"/>
      </dsp:txXfrm>
    </dsp:sp>
    <dsp:sp modelId="{4947DE4A-86CA-4427-A76A-58C0FF516AB8}">
      <dsp:nvSpPr>
        <dsp:cNvPr id="0" name=""/>
        <dsp:cNvSpPr/>
      </dsp:nvSpPr>
      <dsp:spPr>
        <a:xfrm>
          <a:off x="2861071" y="1007388"/>
          <a:ext cx="2507455" cy="2459519"/>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zh-Hans" sz="1400" b="0" i="0" u="none" strike="noStrike" kern="1200" baseline="0">
              <a:highlight>
                <a:srgbClr val="000000">
                  <a:alpha val="0"/>
                </a:srgbClr>
              </a:highlight>
              <a:latin typeface="Simsun"/>
              <a:ea typeface="Simsun"/>
            </a:rPr>
            <a:t>牛津大学对非洲风险能力的研究表明，在干旱发生后立即收到的1美元，最多可以抵得上后来（在正常的应急反应的情况下）收到的5美元的援助。</a:t>
          </a:r>
          <a:endParaRPr lang="en-GB" sz="1400" kern="1200"/>
        </a:p>
        <a:p>
          <a:pPr marL="114300" lvl="1" indent="-114300" algn="l" defTabSz="622300" rtl="0">
            <a:lnSpc>
              <a:spcPct val="90000"/>
            </a:lnSpc>
            <a:spcBef>
              <a:spcPct val="0"/>
            </a:spcBef>
            <a:spcAft>
              <a:spcPct val="15000"/>
            </a:spcAft>
            <a:buChar char="•"/>
          </a:pPr>
          <a:r>
            <a:rPr lang="zh-Hans" altLang="en-US" sz="1400" b="0" i="0" u="none" strike="noStrike" kern="1200" baseline="0">
              <a:highlight>
                <a:srgbClr val="000000">
                  <a:alpha val="0"/>
                </a:srgbClr>
              </a:highlight>
              <a:latin typeface="Simsun"/>
              <a:ea typeface="Simsun"/>
            </a:rPr>
            <a:t>显然，这些灾难的规模并不一样，但快速赔付带来的更大价值适用于所有灾害的所有损失。</a:t>
          </a:r>
        </a:p>
      </dsp:txBody>
      <dsp:txXfrm>
        <a:off x="2861071" y="1007388"/>
        <a:ext cx="2507455" cy="2459519"/>
      </dsp:txXfrm>
    </dsp:sp>
    <dsp:sp modelId="{5F093B01-53B8-49FA-A099-FC1EB14317EF}">
      <dsp:nvSpPr>
        <dsp:cNvPr id="0" name=""/>
        <dsp:cNvSpPr/>
      </dsp:nvSpPr>
      <dsp:spPr>
        <a:xfrm>
          <a:off x="5719571" y="4405"/>
          <a:ext cx="2507455" cy="1002982"/>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rtl="0">
            <a:lnSpc>
              <a:spcPct val="90000"/>
            </a:lnSpc>
            <a:spcBef>
              <a:spcPct val="0"/>
            </a:spcBef>
            <a:spcAft>
              <a:spcPct val="35000"/>
            </a:spcAft>
            <a:buNone/>
          </a:pPr>
          <a:r>
            <a:rPr lang="zh-Hans" sz="1400" b="1" i="0" u="none" strike="noStrike" kern="1200">
              <a:highlight>
                <a:srgbClr val="000000">
                  <a:alpha val="0"/>
                </a:srgbClr>
              </a:highlight>
              <a:latin typeface="Simsun"/>
              <a:ea typeface="Simsun"/>
            </a:rPr>
            <a:t>平衡整体方案价值</a:t>
          </a:r>
          <a:endParaRPr lang="en-GB" sz="1400" kern="1200"/>
        </a:p>
      </dsp:txBody>
      <dsp:txXfrm>
        <a:off x="5719571" y="4405"/>
        <a:ext cx="2507455" cy="1002982"/>
      </dsp:txXfrm>
    </dsp:sp>
    <dsp:sp modelId="{F005C349-BC5E-4F5A-A4B2-F3589114E7BB}">
      <dsp:nvSpPr>
        <dsp:cNvPr id="0" name=""/>
        <dsp:cNvSpPr/>
      </dsp:nvSpPr>
      <dsp:spPr>
        <a:xfrm>
          <a:off x="5719571" y="1007388"/>
          <a:ext cx="2507455" cy="2459519"/>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zh-Hans" altLang="en-US" sz="1400" b="0" i="0" u="none" strike="noStrike" kern="1200">
              <a:highlight>
                <a:srgbClr val="000000">
                  <a:alpha val="0"/>
                </a:srgbClr>
              </a:highlight>
              <a:latin typeface="Simsun"/>
              <a:ea typeface="Simsun"/>
            </a:rPr>
            <a:t>在这种情况下，必须考虑到基准风险，并在基准风险和灾难事件发生后迅速赔付的好处之间做权衡。</a:t>
          </a:r>
        </a:p>
        <a:p>
          <a:pPr marL="114300" lvl="1" indent="-114300" algn="l" defTabSz="622300" rtl="0">
            <a:lnSpc>
              <a:spcPct val="90000"/>
            </a:lnSpc>
            <a:spcBef>
              <a:spcPct val="0"/>
            </a:spcBef>
            <a:spcAft>
              <a:spcPct val="15000"/>
            </a:spcAft>
            <a:buChar char="•"/>
          </a:pPr>
          <a:r>
            <a:rPr lang="zh-Hans" sz="1400" b="0" i="0" u="none" strike="noStrike" kern="1200" baseline="0">
              <a:highlight>
                <a:srgbClr val="000000">
                  <a:alpha val="0"/>
                </a:srgbClr>
              </a:highlight>
              <a:latin typeface="Simsun"/>
              <a:ea typeface="Simsun"/>
            </a:rPr>
            <a:t>参数化保险并不完美，但快速、可靠且降低运营成本</a:t>
          </a:r>
          <a:endParaRPr lang="en-GB" sz="1400" kern="1200"/>
        </a:p>
        <a:p>
          <a:pPr marL="114300" lvl="1" indent="-114300" algn="l" defTabSz="622300" rtl="0">
            <a:lnSpc>
              <a:spcPct val="90000"/>
            </a:lnSpc>
            <a:spcBef>
              <a:spcPct val="0"/>
            </a:spcBef>
            <a:spcAft>
              <a:spcPct val="15000"/>
            </a:spcAft>
            <a:buChar char="•"/>
          </a:pPr>
          <a:r>
            <a:rPr lang="zh-Hans" altLang="en-US" sz="1400" b="0" i="0" u="none" strike="noStrike" kern="1200">
              <a:highlight>
                <a:srgbClr val="000000">
                  <a:alpha val="0"/>
                </a:srgbClr>
              </a:highlight>
              <a:latin typeface="Simsun"/>
              <a:ea typeface="Simsun"/>
            </a:rPr>
            <a:t>而基准风险是双向的：获得赔付金额过高的可能性比赔付金额过低的可能性大</a:t>
          </a:r>
        </a:p>
      </dsp:txBody>
      <dsp:txXfrm>
        <a:off x="5719571" y="1007388"/>
        <a:ext cx="2507455" cy="245951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D301E1B6-3125-48A0-B39B-258A8C29552C}" type="datetimeFigureOut">
              <a:rPr lang="en-US" smtClean="0"/>
              <a:t>11/29/2022</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Tree>
    <p:extLst>
      <p:ext uri="{BB962C8B-B14F-4D97-AF65-F5344CB8AC3E}">
        <p14:creationId xmlns:p14="http://schemas.microsoft.com/office/powerpoint/2010/main" val="1299402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B97DC975-A455-47BB-A68D-520EABF783D0}" type="datetimeFigureOut">
              <a:rPr lang="en-US" smtClean="0"/>
              <a:t>11/29/2022</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A499B0F9-5275-4FDD-BFE5-B9E6F2FD770F}" type="slidenum">
              <a:rPr lang="en-US" smtClean="0"/>
              <a:t>‹#›</a:t>
            </a:fld>
            <a:endParaRPr lang="en-US"/>
          </a:p>
        </p:txBody>
      </p:sp>
    </p:spTree>
    <p:extLst>
      <p:ext uri="{BB962C8B-B14F-4D97-AF65-F5344CB8AC3E}">
        <p14:creationId xmlns:p14="http://schemas.microsoft.com/office/powerpoint/2010/main" val="78005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A499B0F9-5275-4FDD-BFE5-B9E6F2FD7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3198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0" i="0" u="none" strike="noStrike" kern="1200">
                <a:solidFill>
                  <a:srgbClr val="000000"/>
                </a:solidFill>
                <a:highlight>
                  <a:srgbClr val="000000">
                    <a:alpha val="0"/>
                  </a:srgbClr>
                </a:highlight>
                <a:latin typeface="Simsun"/>
                <a:ea typeface="Simsun"/>
                <a:cs typeface="+mn-cs"/>
              </a:rPr>
              <a:t>提及讨论的形式</a:t>
            </a:r>
          </a:p>
          <a:p>
            <a:endParaRPr lang="en-GB" sz="1200" kern="1200">
              <a:solidFill>
                <a:schemeClr val="tx1"/>
              </a:solidFill>
              <a:latin typeface="+mn-lt"/>
              <a:ea typeface="+mn-ea"/>
              <a:cs typeface="+mn-cs"/>
            </a:endParaRPr>
          </a:p>
          <a:p>
            <a:pPr rtl="0"/>
            <a:r>
              <a:rPr lang="zh-Hans" sz="1200" b="0" i="0" u="none" strike="noStrike" kern="1200">
                <a:solidFill>
                  <a:srgbClr val="000000"/>
                </a:solidFill>
                <a:highlight>
                  <a:srgbClr val="000000">
                    <a:alpha val="0"/>
                  </a:srgbClr>
                </a:highlight>
                <a:latin typeface="Simsun"/>
                <a:ea typeface="Simsun"/>
                <a:cs typeface="+mn-cs"/>
              </a:rPr>
              <a:t>可交付成果的基本目标是商定如何最好地与诸位合作，以改善数据、建模和对你们要求的理解，使得我们得以合作，找到适当的灾害风险融资工具</a:t>
            </a:r>
            <a:endParaRPr lang="en-GB"/>
          </a:p>
        </p:txBody>
      </p:sp>
      <p:sp>
        <p:nvSpPr>
          <p:cNvPr id="4" name="Slide Number Placeholder 3"/>
          <p:cNvSpPr>
            <a:spLocks noGrp="1"/>
          </p:cNvSpPr>
          <p:nvPr>
            <p:ph type="sldNum" sz="quarter" idx="5"/>
          </p:nvPr>
        </p:nvSpPr>
        <p:spPr/>
        <p:txBody>
          <a:bodyPr/>
          <a:lstStyle/>
          <a:p>
            <a:fld id="{A499B0F9-5275-4FDD-BFE5-B9E6F2FD770F}" type="slidenum">
              <a:rPr lang="en-US" smtClean="0"/>
              <a:t>2</a:t>
            </a:fld>
            <a:endParaRPr lang="en-US"/>
          </a:p>
        </p:txBody>
      </p:sp>
    </p:spTree>
    <p:extLst>
      <p:ext uri="{BB962C8B-B14F-4D97-AF65-F5344CB8AC3E}">
        <p14:creationId xmlns:p14="http://schemas.microsoft.com/office/powerpoint/2010/main" val="1572642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99B0F9-5275-4FDD-BFE5-B9E6F2FD770F}" type="slidenum">
              <a:rPr lang="en-US" smtClean="0"/>
              <a:t>9</a:t>
            </a:fld>
            <a:endParaRPr lang="en-US"/>
          </a:p>
        </p:txBody>
      </p:sp>
    </p:spTree>
    <p:extLst>
      <p:ext uri="{BB962C8B-B14F-4D97-AF65-F5344CB8AC3E}">
        <p14:creationId xmlns:p14="http://schemas.microsoft.com/office/powerpoint/2010/main" val="306611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zh-Hans" sz="1200" b="1" i="0" u="none" strike="noStrike">
                <a:solidFill>
                  <a:srgbClr val="4F81BD"/>
                </a:solidFill>
                <a:highlight>
                  <a:srgbClr val="000000">
                    <a:alpha val="0"/>
                  </a:srgbClr>
                </a:highlight>
                <a:latin typeface="Simsun"/>
                <a:ea typeface="Simsun"/>
              </a:rPr>
              <a:t>1. </a:t>
            </a:r>
            <a:r>
              <a:rPr lang="zh-Hans" sz="1200" b="1" i="0" u="none" strike="noStrike">
                <a:highlight>
                  <a:srgbClr val="000000">
                    <a:alpha val="0"/>
                  </a:srgbClr>
                </a:highlight>
                <a:latin typeface="Simsun"/>
                <a:ea typeface="Simsun"/>
              </a:rPr>
              <a:t>CCRIF works</a:t>
            </a:r>
          </a:p>
          <a:p>
            <a:pPr marL="171450" indent="-171450" rtl="0">
              <a:buClr>
                <a:schemeClr val="accent1"/>
              </a:buClr>
              <a:buSzPct val="125000"/>
              <a:buFont typeface="Wingdings" pitchFamily="2" charset="2"/>
              <a:buChar char="§"/>
            </a:pPr>
            <a:r>
              <a:rPr lang="zh-Hans" sz="1200" b="0" i="0" u="none" strike="noStrike">
                <a:highlight>
                  <a:srgbClr val="000000">
                    <a:alpha val="0"/>
                  </a:srgbClr>
                </a:highlight>
                <a:latin typeface="Simsun"/>
                <a:ea typeface="Simsun"/>
              </a:rPr>
              <a:t>在14年多的时间里，CCRIF已经向16个成员国支付了56笔款项，总额为2.45亿美元。</a:t>
            </a:r>
          </a:p>
          <a:p>
            <a:pPr marL="171450" indent="-171450" rtl="0">
              <a:buClr>
                <a:schemeClr val="accent1"/>
              </a:buClr>
              <a:buSzPct val="125000"/>
              <a:buFont typeface="Wingdings" pitchFamily="2" charset="2"/>
              <a:buChar char="§"/>
            </a:pPr>
            <a:r>
              <a:rPr lang="zh-Hans" sz="1200" b="0" i="0" u="none" strike="noStrike">
                <a:highlight>
                  <a:srgbClr val="000000">
                    <a:alpha val="0"/>
                  </a:srgbClr>
                </a:highlight>
                <a:latin typeface="Simsun"/>
                <a:ea typeface="Simsun"/>
              </a:rPr>
              <a:t>仅在2017年飓风“艾尔玛”和“玛丽亚”之后，它就向11个国家支付了6200万美元。</a:t>
            </a:r>
          </a:p>
          <a:p>
            <a:pPr marL="171450" indent="-171450" rtl="0">
              <a:buClr>
                <a:schemeClr val="accent1"/>
              </a:buClr>
              <a:buSzPct val="125000"/>
              <a:buFont typeface="Wingdings" pitchFamily="2" charset="2"/>
              <a:buChar char="§"/>
            </a:pPr>
            <a:r>
              <a:rPr lang="zh-Hans" sz="1200" b="0" i="0" u="none" strike="noStrike">
                <a:highlight>
                  <a:srgbClr val="000000">
                    <a:alpha val="0"/>
                  </a:srgbClr>
                </a:highlight>
                <a:latin typeface="Simsun"/>
                <a:ea typeface="Simsun"/>
              </a:rPr>
              <a:t>每一笔赔付都是在事件结束后14天内完成的</a:t>
            </a:r>
          </a:p>
          <a:p>
            <a:endParaRPr lang="en-GB" sz="1200">
              <a:latin typeface="Arial (Body)"/>
            </a:endParaRPr>
          </a:p>
          <a:p>
            <a:pPr rtl="0"/>
            <a:r>
              <a:rPr lang="zh-Hans" sz="1200" b="1" i="0" u="none" strike="noStrike">
                <a:solidFill>
                  <a:srgbClr val="9BBB59"/>
                </a:solidFill>
                <a:highlight>
                  <a:srgbClr val="000000">
                    <a:alpha val="0"/>
                  </a:srgbClr>
                </a:highlight>
                <a:latin typeface="Simsun"/>
                <a:ea typeface="Simsun"/>
              </a:rPr>
              <a:t>2. </a:t>
            </a:r>
            <a:r>
              <a:rPr lang="zh-Hans" sz="1200" b="1" i="0" u="none" strike="noStrike">
                <a:highlight>
                  <a:srgbClr val="000000">
                    <a:alpha val="0"/>
                  </a:srgbClr>
                </a:highlight>
                <a:latin typeface="Simsun"/>
                <a:ea typeface="Simsun"/>
              </a:rPr>
              <a:t>CCRIF is good value</a:t>
            </a:r>
          </a:p>
          <a:p>
            <a:pPr marL="171450" indent="-171450" rtl="0">
              <a:buClr>
                <a:schemeClr val="accent3"/>
              </a:buClr>
              <a:buSzPct val="125000"/>
              <a:buFont typeface="Wingdings" pitchFamily="2" charset="2"/>
              <a:buChar char="§"/>
            </a:pPr>
            <a:r>
              <a:rPr lang="zh-Hans" sz="1200" b="0" i="0" u="none" strike="noStrike">
                <a:highlight>
                  <a:srgbClr val="000000">
                    <a:alpha val="0"/>
                  </a:srgbClr>
                </a:highlight>
                <a:latin typeface="Simsun"/>
                <a:ea typeface="Simsun"/>
              </a:rPr>
              <a:t>CCRIF为自然灾害的暴露度高的地区提供负担得起的保障</a:t>
            </a:r>
          </a:p>
          <a:p>
            <a:pPr marL="171450" indent="-171450" rtl="0">
              <a:buClr>
                <a:schemeClr val="accent3"/>
              </a:buClr>
              <a:buSzPct val="125000"/>
              <a:buFont typeface="Wingdings" pitchFamily="2" charset="2"/>
              <a:buChar char="§"/>
            </a:pPr>
            <a:r>
              <a:rPr lang="zh-Hans" sz="1200" b="0" i="0" u="none" strike="noStrike">
                <a:highlight>
                  <a:srgbClr val="000000">
                    <a:alpha val="0"/>
                  </a:srgbClr>
                </a:highlight>
                <a:latin typeface="Simsun"/>
                <a:ea typeface="Simsun"/>
              </a:rPr>
              <a:t>CCRIF通过使用其集合资本和再保险来管理保费，由于其投资组合的多样性，它可以有效地购买地购买再保险。</a:t>
            </a:r>
          </a:p>
          <a:p>
            <a:pPr marL="171450" indent="-171450" rtl="0">
              <a:buClr>
                <a:schemeClr val="accent3"/>
              </a:buClr>
              <a:buSzPct val="125000"/>
              <a:buFont typeface="Wingdings" pitchFamily="2" charset="2"/>
              <a:buChar char="§"/>
            </a:pPr>
            <a:r>
              <a:rPr lang="zh-Hans" sz="1200" b="0" i="0" u="none" strike="noStrike">
                <a:highlight>
                  <a:srgbClr val="000000">
                    <a:alpha val="0"/>
                  </a:srgbClr>
                </a:highlight>
                <a:latin typeface="Simsun"/>
                <a:ea typeface="Simsun"/>
              </a:rPr>
              <a:t>一个国家直接从保险或资本市场购买保险的费用要高得多；例如，最近一个国家购买了由捐助者资助的巨灾债券，费用大约是CCRIF提供的同等保险的两倍。</a:t>
            </a:r>
          </a:p>
          <a:p>
            <a:endParaRPr lang="en-GB" sz="1200">
              <a:latin typeface="Arial (Body)"/>
            </a:endParaRPr>
          </a:p>
          <a:p>
            <a:pPr rtl="0"/>
            <a:r>
              <a:rPr lang="zh-Hans" sz="1200" b="1" i="0" u="none" strike="noStrike">
                <a:solidFill>
                  <a:srgbClr val="4BACC6"/>
                </a:solidFill>
                <a:highlight>
                  <a:srgbClr val="000000">
                    <a:alpha val="0"/>
                  </a:srgbClr>
                </a:highlight>
                <a:latin typeface="Simsun"/>
                <a:ea typeface="Simsun"/>
              </a:rPr>
              <a:t>3. </a:t>
            </a:r>
            <a:r>
              <a:rPr lang="zh-Hans" sz="1200" b="1" i="0" u="none" strike="noStrike">
                <a:highlight>
                  <a:srgbClr val="000000">
                    <a:alpha val="0"/>
                  </a:srgbClr>
                </a:highlight>
                <a:latin typeface="Simsun"/>
                <a:ea typeface="Simsun"/>
              </a:rPr>
              <a:t>CCRIF继续发展和创新</a:t>
            </a:r>
            <a:endParaRPr lang="en-GB" sz="1200">
              <a:latin typeface="Arial (Body)"/>
            </a:endParaRPr>
          </a:p>
          <a:p>
            <a:pPr marL="171450" indent="-171450" rtl="0">
              <a:buClr>
                <a:schemeClr val="accent5"/>
              </a:buClr>
              <a:buSzPct val="125000"/>
              <a:buFont typeface="Wingdings" pitchFamily="2" charset="2"/>
              <a:buChar char="§"/>
            </a:pPr>
            <a:r>
              <a:rPr lang="zh-Hans" sz="1200" b="0" i="0" u="none" strike="noStrike">
                <a:highlight>
                  <a:srgbClr val="000000">
                    <a:alpha val="0"/>
                  </a:srgbClr>
                </a:highlight>
                <a:latin typeface="Simsun"/>
                <a:ea typeface="Simsun"/>
              </a:rPr>
              <a:t>为客户提供更多的保险选择，从原始的热带气旋和地震到暴雨和干旱</a:t>
            </a:r>
          </a:p>
          <a:p>
            <a:pPr marL="171450" indent="-171450" rtl="0">
              <a:buClr>
                <a:schemeClr val="accent5"/>
              </a:buClr>
              <a:buSzPct val="125000"/>
              <a:buFont typeface="Wingdings" pitchFamily="2" charset="2"/>
              <a:buChar char="§"/>
            </a:pPr>
            <a:r>
              <a:rPr lang="zh-Hans" sz="1200" b="0" i="0" u="none" strike="noStrike">
                <a:highlight>
                  <a:srgbClr val="000000">
                    <a:alpha val="0"/>
                  </a:srgbClr>
                </a:highlight>
                <a:latin typeface="Simsun"/>
                <a:ea typeface="Simsun"/>
              </a:rPr>
              <a:t>改善保单条件，例如综合免赔额保障，为未触发保单的重大事件返还保费，并免费恢复保障</a:t>
            </a:r>
          </a:p>
          <a:p>
            <a:pPr marL="171450" indent="-171450" rtl="0">
              <a:buClr>
                <a:schemeClr val="accent5"/>
              </a:buClr>
              <a:buSzPct val="125000"/>
              <a:buFont typeface="Wingdings" pitchFamily="2" charset="2"/>
              <a:buChar char="§"/>
            </a:pPr>
            <a:r>
              <a:rPr lang="zh-Hans" sz="1200" b="0" i="0" u="none" strike="noStrike">
                <a:highlight>
                  <a:srgbClr val="000000">
                    <a:alpha val="0"/>
                  </a:srgbClr>
                </a:highlight>
                <a:latin typeface="Simsun"/>
                <a:ea typeface="Simsun"/>
              </a:rPr>
              <a:t>进行创新，覆盖新的风险，包括对穷人的生计保护（包括与环境保护相关的渔民计划）和公用事业。</a:t>
            </a:r>
          </a:p>
          <a:p>
            <a:endParaRPr lang="en-US"/>
          </a:p>
        </p:txBody>
      </p:sp>
      <p:sp>
        <p:nvSpPr>
          <p:cNvPr id="4" name="Slide Number Placeholder 3"/>
          <p:cNvSpPr>
            <a:spLocks noGrp="1"/>
          </p:cNvSpPr>
          <p:nvPr>
            <p:ph type="sldNum" sz="quarter" idx="5"/>
          </p:nvPr>
        </p:nvSpPr>
        <p:spPr/>
        <p:txBody>
          <a:bodyPr/>
          <a:lstStyle/>
          <a:p>
            <a:fld id="{A499B0F9-5275-4FDD-BFE5-B9E6F2FD770F}" type="slidenum">
              <a:rPr lang="en-US" smtClean="0"/>
              <a:t>10</a:t>
            </a:fld>
            <a:endParaRPr lang="en-US"/>
          </a:p>
        </p:txBody>
      </p:sp>
    </p:spTree>
    <p:extLst>
      <p:ext uri="{BB962C8B-B14F-4D97-AF65-F5344CB8AC3E}">
        <p14:creationId xmlns:p14="http://schemas.microsoft.com/office/powerpoint/2010/main" val="1875763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zh-Hans" sz="1200" b="1" i="0" u="none" strike="noStrike">
                <a:highlight>
                  <a:srgbClr val="000000">
                    <a:alpha val="0"/>
                  </a:srgbClr>
                </a:highlight>
                <a:latin typeface="Simsun"/>
                <a:ea typeface="Simsun"/>
              </a:rPr>
              <a:t>拯救生命，减少对生计的损害</a:t>
            </a:r>
            <a:endParaRPr lang="en-GB" sz="1200"/>
          </a:p>
          <a:p>
            <a:pPr marL="0" marR="0" lvl="0" indent="0" algn="l" defTabSz="914400" rtl="0" eaLnBrk="1" fontAlgn="auto" latinLnBrk="0" hangingPunct="1">
              <a:lnSpc>
                <a:spcPct val="100000"/>
              </a:lnSpc>
              <a:spcBef>
                <a:spcPct val="0"/>
              </a:spcBef>
              <a:spcAft>
                <a:spcPct val="0"/>
              </a:spcAft>
              <a:buClrTx/>
              <a:buSzTx/>
              <a:buFontTx/>
              <a:buNone/>
              <a:defRPr/>
            </a:pPr>
            <a:r>
              <a:rPr lang="zh-Hans" sz="1200" b="0" i="0" u="none" strike="noStrike">
                <a:highlight>
                  <a:srgbClr val="000000">
                    <a:alpha val="0"/>
                  </a:srgbClr>
                </a:highlight>
                <a:latin typeface="Simsun"/>
                <a:ea typeface="Simsun"/>
              </a:rPr>
              <a:t>事件发生后，必须立即对受灾群众进行保护、提供食物和重新安置，恢复基本服务，并在可能的情况下尽快使当地经济和生计重新运转起来。</a:t>
            </a:r>
          </a:p>
          <a:p>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zh-Hans" sz="1200" b="1" i="0" u="none" strike="noStrike">
                <a:highlight>
                  <a:srgbClr val="000000">
                    <a:alpha val="0"/>
                  </a:srgbClr>
                </a:highlight>
                <a:latin typeface="Simsun"/>
                <a:ea typeface="Simsun"/>
              </a:rPr>
              <a:t>成本效益高</a:t>
            </a:r>
            <a:endParaRPr lang="en-GB" sz="1200"/>
          </a:p>
          <a:p>
            <a:pPr lvl="0" rtl="0"/>
            <a:r>
              <a:rPr lang="zh-Hans" sz="1200" b="0" i="0" u="none" strike="noStrike" baseline="0">
                <a:highlight>
                  <a:srgbClr val="000000">
                    <a:alpha val="0"/>
                  </a:srgbClr>
                </a:highlight>
                <a:latin typeface="Simsun"/>
                <a:ea typeface="Simsun"/>
              </a:rPr>
              <a:t>牛津大学对非洲风险能力的研究表明，在干旱发生后立即收到的1美元，最多可以抵得上后来（在正常的应急反应的情况下）收到的5美元的援助。</a:t>
            </a:r>
            <a:endParaRPr lang="en-GB" sz="1200"/>
          </a:p>
          <a:p>
            <a:pPr lvl="0" rtl="0"/>
            <a:r>
              <a:rPr lang="zh-Hans" sz="1200" b="0" i="0" u="none" strike="noStrike" baseline="0">
                <a:highlight>
                  <a:srgbClr val="000000">
                    <a:alpha val="0"/>
                  </a:srgbClr>
                </a:highlight>
                <a:latin typeface="Simsun"/>
                <a:ea typeface="Simsun"/>
              </a:rPr>
              <a:t>显然，这些灾难的规模并不一样，但快速赔付带来的更大价值适用于所有灾害的所有损失。</a:t>
            </a:r>
          </a:p>
          <a:p>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zh-Hans" sz="1200" b="1" i="0" u="none" strike="noStrike">
                <a:highlight>
                  <a:srgbClr val="000000">
                    <a:alpha val="0"/>
                  </a:srgbClr>
                </a:highlight>
                <a:latin typeface="Simsun"/>
                <a:ea typeface="Simsun"/>
              </a:rPr>
              <a:t>平衡整体方案价值</a:t>
            </a:r>
            <a:endParaRPr lang="en-GB" sz="1200"/>
          </a:p>
          <a:p>
            <a:pPr lvl="0" rtl="0"/>
            <a:r>
              <a:rPr lang="zh-Hans" sz="1200" b="0" i="0" u="none" strike="noStrike">
                <a:highlight>
                  <a:srgbClr val="000000">
                    <a:alpha val="0"/>
                  </a:srgbClr>
                </a:highlight>
                <a:latin typeface="Simsun"/>
                <a:ea typeface="Simsun"/>
              </a:rPr>
              <a:t>在这种情况下，必须考虑到基准风险，并在基准风险和灾难事件发生后迅速赔付的好处之间做权衡。</a:t>
            </a:r>
          </a:p>
          <a:p>
            <a:pPr lvl="0" rtl="0"/>
            <a:r>
              <a:rPr lang="zh-Hans" sz="1200" b="0" i="0" u="none" strike="noStrike" baseline="0">
                <a:highlight>
                  <a:srgbClr val="000000">
                    <a:alpha val="0"/>
                  </a:srgbClr>
                </a:highlight>
                <a:latin typeface="Simsun"/>
                <a:ea typeface="Simsun"/>
              </a:rPr>
              <a:t>参数化保险并不完美，但快速、可靠且降低运营成本</a:t>
            </a:r>
            <a:endParaRPr lang="en-GB" sz="1200"/>
          </a:p>
          <a:p>
            <a:pPr lvl="0" rtl="0"/>
            <a:r>
              <a:rPr lang="zh-Hans" sz="1200" b="0" i="0" u="none" strike="noStrike">
                <a:highlight>
                  <a:srgbClr val="000000">
                    <a:alpha val="0"/>
                  </a:srgbClr>
                </a:highlight>
                <a:latin typeface="Simsun"/>
                <a:ea typeface="Simsun"/>
              </a:rPr>
              <a:t>而基准风险是双向的：获得赔付金额过高的可能性比赔付金额过低的可能性大</a:t>
            </a:r>
          </a:p>
          <a:p>
            <a:endParaRPr lang="en-US"/>
          </a:p>
        </p:txBody>
      </p:sp>
      <p:sp>
        <p:nvSpPr>
          <p:cNvPr id="4" name="Slide Number Placeholder 3"/>
          <p:cNvSpPr>
            <a:spLocks noGrp="1"/>
          </p:cNvSpPr>
          <p:nvPr>
            <p:ph type="sldNum" sz="quarter" idx="5"/>
          </p:nvPr>
        </p:nvSpPr>
        <p:spPr/>
        <p:txBody>
          <a:bodyPr/>
          <a:lstStyle/>
          <a:p>
            <a:fld id="{A499B0F9-5275-4FDD-BFE5-B9E6F2FD770F}" type="slidenum">
              <a:rPr lang="en-US" smtClean="0"/>
              <a:t>14</a:t>
            </a:fld>
            <a:endParaRPr lang="en-US"/>
          </a:p>
        </p:txBody>
      </p:sp>
    </p:spTree>
    <p:extLst>
      <p:ext uri="{BB962C8B-B14F-4D97-AF65-F5344CB8AC3E}">
        <p14:creationId xmlns:p14="http://schemas.microsoft.com/office/powerpoint/2010/main" val="2254379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99B0F9-5275-4FDD-BFE5-B9E6F2FD770F}" type="slidenum">
              <a:rPr lang="en-US" smtClean="0"/>
              <a:t>15</a:t>
            </a:fld>
            <a:endParaRPr lang="en-US"/>
          </a:p>
        </p:txBody>
      </p:sp>
    </p:spTree>
    <p:extLst>
      <p:ext uri="{BB962C8B-B14F-4D97-AF65-F5344CB8AC3E}">
        <p14:creationId xmlns:p14="http://schemas.microsoft.com/office/powerpoint/2010/main" val="2768796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zh-Hans" sz="1200" b="1" i="0" u="none" strike="noStrike">
                <a:solidFill>
                  <a:srgbClr val="4F81BD"/>
                </a:solidFill>
                <a:highlight>
                  <a:srgbClr val="000000">
                    <a:alpha val="0"/>
                  </a:srgbClr>
                </a:highlight>
                <a:latin typeface="Simsun"/>
                <a:ea typeface="Simsun"/>
              </a:rPr>
              <a:t>1.这些机制是有效的</a:t>
            </a:r>
          </a:p>
          <a:p>
            <a:pPr marL="171450" indent="-171450" rtl="0">
              <a:buClr>
                <a:schemeClr val="accent1"/>
              </a:buClr>
              <a:buSzPct val="125000"/>
              <a:buFont typeface="Wingdings" pitchFamily="2" charset="2"/>
              <a:buChar char="§"/>
            </a:pPr>
            <a:r>
              <a:rPr lang="zh-Hans" sz="1200" b="0" i="0" u="none" strike="noStrike">
                <a:highlight>
                  <a:srgbClr val="000000">
                    <a:alpha val="0"/>
                  </a:srgbClr>
                </a:highlight>
                <a:latin typeface="Simsun"/>
                <a:ea typeface="Simsun"/>
              </a:rPr>
              <a:t>CCRIF已经向16个成员国支付了56笔款项，总额为2.45亿美元。每一笔赔付都是在事件结束后14天内完成的</a:t>
            </a:r>
          </a:p>
          <a:p>
            <a:pPr marL="171450" indent="-171450" rtl="0">
              <a:buClr>
                <a:schemeClr val="accent1"/>
              </a:buClr>
              <a:buSzPct val="125000"/>
              <a:buFont typeface="Wingdings" pitchFamily="2" charset="2"/>
              <a:buChar char="§"/>
            </a:pPr>
            <a:r>
              <a:rPr lang="zh-Hans" sz="1200" b="0" i="0" u="none" strike="noStrike">
                <a:highlight>
                  <a:srgbClr val="000000">
                    <a:alpha val="0"/>
                  </a:srgbClr>
                </a:highlight>
                <a:latin typeface="Simsun"/>
                <a:ea typeface="Simsun"/>
              </a:rPr>
              <a:t>仅在2017年飓风“艾尔玛”和“玛丽亚”之后，它就向11个国家支付了6200万美元。</a:t>
            </a:r>
          </a:p>
          <a:p>
            <a:endParaRPr lang="en-GB" sz="1200">
              <a:latin typeface="Arial (Body)"/>
            </a:endParaRPr>
          </a:p>
          <a:p>
            <a:pPr rtl="0"/>
            <a:r>
              <a:rPr lang="zh-Hans" sz="1200" b="1" i="0" u="none" strike="noStrike">
                <a:solidFill>
                  <a:srgbClr val="9BBB59"/>
                </a:solidFill>
                <a:highlight>
                  <a:srgbClr val="000000">
                    <a:alpha val="0"/>
                  </a:srgbClr>
                </a:highlight>
                <a:latin typeface="Simsun"/>
                <a:ea typeface="Simsun"/>
              </a:rPr>
              <a:t>主要的批评意见是，赔付规模太小。</a:t>
            </a:r>
          </a:p>
          <a:p>
            <a:pPr marL="171450" indent="-171450" rtl="0">
              <a:buClr>
                <a:schemeClr val="accent3"/>
              </a:buClr>
              <a:buSzPct val="125000"/>
              <a:buFont typeface="Wingdings" pitchFamily="2" charset="2"/>
              <a:buChar char="§"/>
            </a:pPr>
            <a:r>
              <a:rPr lang="zh-Hans" sz="1200" b="0" i="0" u="none" strike="noStrike">
                <a:highlight>
                  <a:srgbClr val="000000">
                    <a:alpha val="0"/>
                  </a:srgbClr>
                </a:highlight>
                <a:latin typeface="Simsun"/>
                <a:ea typeface="Simsun"/>
              </a:rPr>
              <a:t>CCRIF为自然灾害的暴露度高的地区提供负担得起的保障</a:t>
            </a:r>
          </a:p>
          <a:p>
            <a:pPr marL="171450" indent="-171450" rtl="0">
              <a:buClr>
                <a:schemeClr val="accent3"/>
              </a:buClr>
              <a:buSzPct val="125000"/>
              <a:buFont typeface="Wingdings" pitchFamily="2" charset="2"/>
              <a:buChar char="§"/>
            </a:pPr>
            <a:r>
              <a:rPr lang="zh-Hans" sz="1200" b="0" i="0" u="none" strike="noStrike">
                <a:highlight>
                  <a:srgbClr val="000000">
                    <a:alpha val="0"/>
                  </a:srgbClr>
                </a:highlight>
                <a:latin typeface="Simsun"/>
                <a:ea typeface="Simsun"/>
              </a:rPr>
              <a:t>CCRIF通过使用其集合资本和再保险来管理保费，由于其投资组合的多样性，它可以有效地购买地购买再保险。</a:t>
            </a:r>
          </a:p>
          <a:p>
            <a:endParaRPr lang="en-GB" sz="1200">
              <a:latin typeface="Arial (Body)"/>
            </a:endParaRPr>
          </a:p>
          <a:p>
            <a:pPr rtl="0"/>
            <a:r>
              <a:rPr lang="zh-Hans" sz="1200" b="1" i="0" u="none" strike="noStrike">
                <a:solidFill>
                  <a:srgbClr val="4BACC6"/>
                </a:solidFill>
                <a:highlight>
                  <a:srgbClr val="000000">
                    <a:alpha val="0"/>
                  </a:srgbClr>
                </a:highlight>
                <a:latin typeface="Simsun"/>
                <a:ea typeface="Simsun"/>
              </a:rPr>
              <a:t>3.CCRIF继续发展和创新</a:t>
            </a:r>
            <a:endParaRPr lang="en-GB" sz="1200">
              <a:solidFill>
                <a:schemeClr val="accent5"/>
              </a:solidFill>
              <a:latin typeface="Arial (Body)"/>
            </a:endParaRPr>
          </a:p>
          <a:p>
            <a:pPr marL="171450" indent="-171450" rtl="0">
              <a:buClr>
                <a:schemeClr val="accent5"/>
              </a:buClr>
              <a:buSzPct val="125000"/>
              <a:buFont typeface="Wingdings" pitchFamily="2" charset="2"/>
              <a:buChar char="§"/>
            </a:pPr>
            <a:r>
              <a:rPr lang="zh-Hans" sz="1200" b="0" i="0" u="none" strike="noStrike">
                <a:highlight>
                  <a:srgbClr val="000000">
                    <a:alpha val="0"/>
                  </a:srgbClr>
                </a:highlight>
                <a:latin typeface="Simsun"/>
                <a:ea typeface="Simsun"/>
              </a:rPr>
              <a:t>为客户提供更多的保险选择，从原始的热带气旋和地震到暴雨和干旱</a:t>
            </a:r>
          </a:p>
          <a:p>
            <a:pPr marL="171450" indent="-171450" rtl="0">
              <a:buClr>
                <a:schemeClr val="accent5"/>
              </a:buClr>
              <a:buSzPct val="125000"/>
              <a:buFont typeface="Wingdings" pitchFamily="2" charset="2"/>
              <a:buChar char="§"/>
            </a:pPr>
            <a:r>
              <a:rPr lang="zh-Hans" sz="1200" b="0" i="0" u="none" strike="noStrike">
                <a:highlight>
                  <a:srgbClr val="000000">
                    <a:alpha val="0"/>
                  </a:srgbClr>
                </a:highlight>
                <a:latin typeface="Simsun"/>
                <a:ea typeface="Simsun"/>
              </a:rPr>
              <a:t>改善保单条件，例如综合免赔额保障，为未触发保单的重大事件返还保费，并免费恢复保障</a:t>
            </a:r>
          </a:p>
          <a:p>
            <a:pPr marL="171450" indent="-171450" rtl="0">
              <a:buClr>
                <a:schemeClr val="accent5"/>
              </a:buClr>
              <a:buSzPct val="125000"/>
              <a:buFont typeface="Wingdings" pitchFamily="2" charset="2"/>
              <a:buChar char="§"/>
            </a:pPr>
            <a:r>
              <a:rPr lang="zh-Hans" sz="1200" b="0" i="0" u="none" strike="noStrike">
                <a:highlight>
                  <a:srgbClr val="000000">
                    <a:alpha val="0"/>
                  </a:srgbClr>
                </a:highlight>
                <a:latin typeface="Simsun"/>
                <a:ea typeface="Simsun"/>
              </a:rPr>
              <a:t>进行创新，覆盖新的风险，包括对穷人的生计保护（包括与环境保护相关的渔民计划）和公用事业。</a:t>
            </a:r>
          </a:p>
          <a:p>
            <a:pPr marL="171450" indent="-171450">
              <a:buClr>
                <a:schemeClr val="accent5"/>
              </a:buClr>
              <a:buSzPct val="125000"/>
              <a:buFont typeface="Wingdings" pitchFamily="2" charset="2"/>
              <a:buChar char="§"/>
            </a:pPr>
            <a:endParaRPr lang="en-GB" sz="1200" b="1">
              <a:latin typeface="Arial (Body)"/>
            </a:endParaRPr>
          </a:p>
          <a:p>
            <a:pPr marL="0" marR="0" lvl="0" indent="0" algn="l" defTabSz="914400" rtl="0" eaLnBrk="1" fontAlgn="auto" latinLnBrk="0" hangingPunct="1">
              <a:lnSpc>
                <a:spcPct val="100000"/>
              </a:lnSpc>
              <a:spcBef>
                <a:spcPct val="0"/>
              </a:spcBef>
              <a:spcAft>
                <a:spcPct val="0"/>
              </a:spcAft>
              <a:buClr>
                <a:schemeClr val="accent5"/>
              </a:buClr>
              <a:buSzPct val="125000"/>
              <a:buFont typeface="Wingdings" pitchFamily="2" charset="2"/>
              <a:buNone/>
              <a:defRPr/>
            </a:pPr>
            <a:r>
              <a:rPr lang="zh-Hans" sz="1200" b="1" i="0" u="none" strike="noStrike">
                <a:highlight>
                  <a:srgbClr val="000000">
                    <a:alpha val="0"/>
                  </a:srgbClr>
                </a:highlight>
                <a:latin typeface="Simsun"/>
                <a:ea typeface="Simsun"/>
              </a:rPr>
              <a:t>4.在产品的可负担性和该机制的可持续性之间取得平衡</a:t>
            </a:r>
          </a:p>
          <a:p>
            <a:pPr marL="171450" indent="-171450" rtl="0">
              <a:buClr>
                <a:schemeClr val="accent5"/>
              </a:buClr>
              <a:buSzPct val="125000"/>
              <a:buFont typeface="Wingdings" pitchFamily="2" charset="2"/>
              <a:buChar char="§"/>
            </a:pPr>
            <a:r>
              <a:rPr lang="zh-Hans" sz="1200" b="0" i="0" u="none" strike="noStrike">
                <a:highlight>
                  <a:srgbClr val="000000">
                    <a:alpha val="0"/>
                  </a:srgbClr>
                </a:highlight>
                <a:latin typeface="Simsun"/>
                <a:ea typeface="Simsun"/>
              </a:rPr>
              <a:t>创建和实施精心设计的资本化计划，包括风险转移保单。</a:t>
            </a:r>
          </a:p>
          <a:p>
            <a:pPr marL="171450" indent="-171450" rtl="0">
              <a:buClr>
                <a:schemeClr val="accent5"/>
              </a:buClr>
              <a:buSzPct val="125000"/>
              <a:buFont typeface="Wingdings" pitchFamily="2" charset="2"/>
              <a:buChar char="§"/>
            </a:pPr>
            <a:r>
              <a:rPr lang="zh-Hans" sz="1200" b="0" i="0" u="none" strike="noStrike">
                <a:highlight>
                  <a:srgbClr val="000000">
                    <a:alpha val="0"/>
                  </a:srgbClr>
                </a:highlight>
                <a:latin typeface="Simsun"/>
                <a:ea typeface="Simsun"/>
              </a:rPr>
              <a:t>提高成员国对该机制的感知价值或吸引力。</a:t>
            </a:r>
          </a:p>
          <a:p>
            <a:pPr marL="171450" indent="-171450" rtl="0">
              <a:buClr>
                <a:schemeClr val="accent5"/>
              </a:buClr>
              <a:buSzPct val="125000"/>
              <a:buFont typeface="Wingdings" pitchFamily="2" charset="2"/>
              <a:buChar char="§"/>
            </a:pPr>
            <a:r>
              <a:rPr lang="zh-Hans" sz="1200" b="0" i="0" u="none" strike="noStrike">
                <a:highlight>
                  <a:srgbClr val="000000">
                    <a:alpha val="0"/>
                  </a:srgbClr>
                </a:highlight>
                <a:latin typeface="Simsun"/>
                <a:ea typeface="Simsun"/>
              </a:rPr>
              <a:t>宣传其财务上的好处："主动控制"、稳定性、响应性、低保费、稳定保费</a:t>
            </a:r>
          </a:p>
          <a:p>
            <a:pPr marL="0" marR="0" lvl="0" indent="0" algn="l" defTabSz="914400" rtl="0" eaLnBrk="1" fontAlgn="auto" latinLnBrk="0" hangingPunct="1">
              <a:lnSpc>
                <a:spcPct val="100000"/>
              </a:lnSpc>
              <a:spcBef>
                <a:spcPct val="0"/>
              </a:spcBef>
              <a:spcAft>
                <a:spcPct val="0"/>
              </a:spcAft>
              <a:buClr>
                <a:schemeClr val="accent5"/>
              </a:buClr>
              <a:buSzPct val="125000"/>
              <a:buFont typeface="Wingdings" pitchFamily="2" charset="2"/>
              <a:buNone/>
              <a:defRPr/>
            </a:pPr>
            <a:endParaRPr lang="en-GB" sz="1200" b="0"/>
          </a:p>
          <a:p>
            <a:pPr marL="0" marR="0" lvl="0" indent="0" algn="l" defTabSz="914400" rtl="0" eaLnBrk="1" fontAlgn="auto" latinLnBrk="0" hangingPunct="1">
              <a:lnSpc>
                <a:spcPct val="100000"/>
              </a:lnSpc>
              <a:spcBef>
                <a:spcPct val="0"/>
              </a:spcBef>
              <a:spcAft>
                <a:spcPct val="0"/>
              </a:spcAft>
              <a:buClr>
                <a:schemeClr val="accent5"/>
              </a:buClr>
              <a:buSzPct val="125000"/>
              <a:buFont typeface="Wingdings" pitchFamily="2" charset="2"/>
              <a:buNone/>
              <a:defRPr/>
            </a:pPr>
            <a:r>
              <a:rPr lang="zh-Hans" sz="1200" b="1" i="0" u="none" strike="noStrike">
                <a:highlight>
                  <a:srgbClr val="000000">
                    <a:alpha val="0"/>
                  </a:srgbClr>
                </a:highlight>
                <a:latin typeface="Simsun"/>
                <a:ea typeface="Simsun"/>
              </a:rPr>
              <a:t>5.地方/区域利益相关者的所有权必须得到体现</a:t>
            </a:r>
            <a:endParaRPr lang="en-GB" sz="1200"/>
          </a:p>
          <a:p>
            <a:pPr marL="171450" indent="-171450" rtl="0">
              <a:buClr>
                <a:schemeClr val="accent5"/>
              </a:buClr>
              <a:buSzPct val="125000"/>
              <a:buFont typeface="Wingdings" pitchFamily="2" charset="2"/>
              <a:buChar char="§"/>
            </a:pPr>
            <a:r>
              <a:rPr lang="zh-Hans" sz="1200" b="0" i="0" u="none" strike="noStrike">
                <a:highlight>
                  <a:srgbClr val="000000">
                    <a:alpha val="0"/>
                  </a:srgbClr>
                </a:highlight>
                <a:latin typeface="Simsun"/>
                <a:ea typeface="Simsun"/>
              </a:rPr>
              <a:t>让当地或地区的利益相关方参与到该机制的决策过程中</a:t>
            </a:r>
          </a:p>
          <a:p>
            <a:pPr marL="171450" indent="-171450" rtl="0">
              <a:buClr>
                <a:schemeClr val="accent5"/>
              </a:buClr>
              <a:buSzPct val="125000"/>
              <a:buFont typeface="Wingdings" pitchFamily="2" charset="2"/>
              <a:buChar char="§"/>
            </a:pPr>
            <a:r>
              <a:rPr lang="zh-Hans" sz="1200" b="0" i="0" u="none" strike="noStrike">
                <a:highlight>
                  <a:srgbClr val="000000">
                    <a:alpha val="0"/>
                  </a:srgbClr>
                </a:highlight>
                <a:latin typeface="Simsun"/>
                <a:ea typeface="Simsun"/>
              </a:rPr>
              <a:t>在有关国家政府内部为该安排的倡导者提供能力建设支持。</a:t>
            </a:r>
          </a:p>
          <a:p>
            <a:pPr marL="171450" indent="-171450" rtl="0">
              <a:buClr>
                <a:schemeClr val="accent5"/>
              </a:buClr>
              <a:buSzPct val="125000"/>
              <a:buFont typeface="Wingdings" pitchFamily="2" charset="2"/>
              <a:buChar char="§"/>
            </a:pPr>
            <a:r>
              <a:rPr lang="zh-Hans" sz="1200" b="0" i="0" u="none" strike="noStrike">
                <a:highlight>
                  <a:srgbClr val="000000">
                    <a:alpha val="0"/>
                  </a:srgbClr>
                </a:highlight>
                <a:latin typeface="Simsun"/>
                <a:ea typeface="Simsun"/>
              </a:rPr>
              <a:t>宣传其非财务方面的好处。</a:t>
            </a:r>
          </a:p>
          <a:p>
            <a:pPr marL="171450" indent="-171450">
              <a:buClr>
                <a:schemeClr val="accent5"/>
              </a:buClr>
              <a:buSzPct val="125000"/>
              <a:buFont typeface="Wingdings" pitchFamily="2" charset="2"/>
              <a:buChar char="§"/>
            </a:pPr>
            <a:endParaRPr lang="en-GB" sz="1200" b="0">
              <a:latin typeface="Arial (Body)"/>
            </a:endParaRPr>
          </a:p>
          <a:p>
            <a:pPr marL="171450" indent="-171450">
              <a:buClr>
                <a:schemeClr val="accent5"/>
              </a:buClr>
              <a:buSzPct val="125000"/>
              <a:buFont typeface="Wingdings" pitchFamily="2" charset="2"/>
              <a:buChar char="§"/>
            </a:pPr>
            <a:endParaRPr lang="en-GB" sz="1200" b="0">
              <a:latin typeface="Arial (Body)"/>
            </a:endParaRPr>
          </a:p>
        </p:txBody>
      </p:sp>
      <p:sp>
        <p:nvSpPr>
          <p:cNvPr id="4" name="Slide Number Placeholder 3"/>
          <p:cNvSpPr>
            <a:spLocks noGrp="1"/>
          </p:cNvSpPr>
          <p:nvPr>
            <p:ph type="sldNum" sz="quarter" idx="5"/>
          </p:nvPr>
        </p:nvSpPr>
        <p:spPr/>
        <p:txBody>
          <a:bodyPr/>
          <a:lstStyle/>
          <a:p>
            <a:fld id="{A499B0F9-5275-4FDD-BFE5-B9E6F2FD770F}" type="slidenum">
              <a:rPr lang="en-US" smtClean="0"/>
              <a:t>16</a:t>
            </a:fld>
            <a:endParaRPr lang="en-US"/>
          </a:p>
        </p:txBody>
      </p:sp>
    </p:spTree>
    <p:extLst>
      <p:ext uri="{BB962C8B-B14F-4D97-AF65-F5344CB8AC3E}">
        <p14:creationId xmlns:p14="http://schemas.microsoft.com/office/powerpoint/2010/main" val="28576037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imag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228600" y="228600"/>
            <a:ext cx="5769864"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57200"/>
            <a:ext cx="5257800" cy="612648"/>
          </a:xfrm>
        </p:spPr>
        <p:txBody>
          <a:bodyPr>
            <a:noAutofit/>
          </a:bodyPr>
          <a:lstStyle>
            <a:lvl1pPr>
              <a:lnSpc>
                <a:spcPts val="2300"/>
              </a:lnSpc>
              <a:defRPr baseline="0"/>
            </a:lvl1pPr>
          </a:lstStyle>
          <a:p>
            <a:r>
              <a:rPr lang="en-US"/>
              <a:t>Title image slide — click to edit</a:t>
            </a:r>
            <a:br>
              <a:rPr lang="en-US"/>
            </a:br>
            <a:r>
              <a:rPr lang="en-US"/>
              <a:t>second line if needed </a:t>
            </a:r>
          </a:p>
        </p:txBody>
      </p:sp>
      <p:sp>
        <p:nvSpPr>
          <p:cNvPr id="22" name="Text Placeholder 21"/>
          <p:cNvSpPr>
            <a:spLocks noGrp="1"/>
          </p:cNvSpPr>
          <p:nvPr>
            <p:ph type="body" sz="quarter" idx="15" hasCustomPrompt="1"/>
          </p:nvPr>
        </p:nvSpPr>
        <p:spPr>
          <a:xfrm>
            <a:off x="457200" y="1097280"/>
            <a:ext cx="5257800" cy="502920"/>
          </a:xfrm>
        </p:spPr>
        <p:txBody>
          <a:bodyPr/>
          <a:lstStyle>
            <a:lvl1pPr>
              <a:lnSpc>
                <a:spcPts val="2000"/>
              </a:lnSpc>
              <a:spcAft>
                <a:spcPct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457200" y="2209669"/>
            <a:ext cx="2011680"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457200" y="1654457"/>
            <a:ext cx="5257800" cy="527386"/>
          </a:xfrm>
        </p:spPr>
        <p:txBody>
          <a:bodyPr/>
          <a:lstStyle>
            <a:lvl1pPr>
              <a:lnSpc>
                <a:spcPts val="1800"/>
              </a:lnSpc>
              <a:spcAft>
                <a:spcPct val="0"/>
              </a:spcAft>
              <a:defRPr sz="1600" b="0"/>
            </a:lvl1pPr>
          </a:lstStyle>
          <a:p>
            <a:pPr lvl="0"/>
            <a:r>
              <a:rPr lang="en-US"/>
              <a:t>Click to add text</a:t>
            </a:r>
          </a:p>
        </p:txBody>
      </p:sp>
      <p:pic>
        <p:nvPicPr>
          <p:cNvPr id="14" name="Picture 13"/>
          <p:cNvPicPr>
            <a:picLocks noChangeAspect="1"/>
          </p:cNvPicPr>
          <p:nvPr userDrawn="1"/>
        </p:nvPicPr>
        <p:blipFill>
          <a:blip r:embed="rId3"/>
          <a:stretch>
            <a:fillRect/>
          </a:stretch>
        </p:blipFill>
        <p:spPr>
          <a:xfrm>
            <a:off x="180699" y="5930896"/>
            <a:ext cx="3022600" cy="584200"/>
          </a:xfrm>
          <a:prstGeom prst="rect">
            <a:avLst/>
          </a:prstGeom>
        </p:spPr>
      </p:pic>
      <p:sp>
        <p:nvSpPr>
          <p:cNvPr id="10" name="Rectangle 9">
            <a:extLst>
              <a:ext uri="{FF2B5EF4-FFF2-40B4-BE49-F238E27FC236}">
                <a16:creationId xmlns:a16="http://schemas.microsoft.com/office/drawing/2014/main" id="{BCC1DA02-E32E-409F-AE9A-710A64E5BC51}"/>
              </a:ext>
            </a:extLst>
          </p:cNvPr>
          <p:cNvSpPr/>
          <p:nvPr userDrawn="1"/>
        </p:nvSpPr>
        <p:spPr>
          <a:xfrm>
            <a:off x="457200" y="6400800"/>
            <a:ext cx="990600" cy="137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6336395"/>
      </p:ext>
    </p:extLst>
  </p:cSld>
  <p:clrMapOvr>
    <a:masterClrMapping/>
  </p:clrMapOvr>
  <p:transition/>
  <p:hf hdr="0" dt="0"/>
  <p:extLst>
    <p:ext uri="{DCECCB84-F9BA-43D5-87BE-67443E8EF086}">
      <p15:sldGuideLst xmlns:p15="http://schemas.microsoft.com/office/powerpoint/2012/main">
        <p15:guide id="1" orient="horz" pos="4178"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457200" y="1524000"/>
            <a:ext cx="4876800" cy="4389120"/>
          </a:xfrm>
        </p:spPr>
        <p:txBody>
          <a:bodyPr/>
          <a:lstStyle>
            <a:lvl1pPr>
              <a:defRPr sz="1800"/>
            </a:lvl1pPr>
            <a:lvl2pPr>
              <a:defRPr sz="1600"/>
            </a:lvl2pPr>
            <a:lvl3pPr>
              <a:buSzPct val="125000"/>
              <a:defRPr/>
            </a:lvl3pPr>
            <a:lvl4pPr>
              <a:buSzPct val="125000"/>
              <a:defRPr/>
            </a:lvl4pPr>
            <a:lvl5pPr>
              <a:buSzPct val="125000"/>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5486400" y="1527048"/>
            <a:ext cx="3200400" cy="4038600"/>
          </a:xfrm>
          <a:solidFill>
            <a:srgbClr val="D8D7DF"/>
          </a:solidFill>
        </p:spPr>
        <p:txBody>
          <a:bodyPr/>
          <a:lstStyle/>
          <a:p>
            <a:pPr lvl="0"/>
            <a:r>
              <a:rPr lang="en-US"/>
              <a:t>Click to edit Master text styles</a:t>
            </a:r>
          </a:p>
        </p:txBody>
      </p:sp>
      <p:sp>
        <p:nvSpPr>
          <p:cNvPr id="14" name="Text Placeholder 13"/>
          <p:cNvSpPr>
            <a:spLocks noGrp="1"/>
          </p:cNvSpPr>
          <p:nvPr>
            <p:ph type="body" sz="quarter" idx="17"/>
          </p:nvPr>
        </p:nvSpPr>
        <p:spPr>
          <a:xfrm>
            <a:off x="5791200" y="2221992"/>
            <a:ext cx="2590800" cy="2731008"/>
          </a:xfrm>
        </p:spPr>
        <p:txBody>
          <a:bodyPr/>
          <a:lstStyle>
            <a:lvl1pPr>
              <a:spcBef>
                <a:spcPct val="0"/>
              </a:spcBef>
              <a:spcAft>
                <a:spcPts val="1000"/>
              </a:spcAft>
              <a:defRPr baseline="0">
                <a:solidFill>
                  <a:schemeClr val="accent1"/>
                </a:solidFill>
                <a:latin typeface="Arial" pitchFamily="34" charset="0"/>
              </a:defRPr>
            </a:lvl1pPr>
            <a:lvl2pPr>
              <a:spcAft>
                <a:spcPts val="400"/>
              </a:spcAft>
              <a:defRPr sz="1600"/>
            </a:lvl2pPr>
          </a:lstStyle>
          <a:p>
            <a:pPr lvl="0"/>
            <a:r>
              <a:rPr lang="en-US"/>
              <a:t>Click to edit Master text styles</a:t>
            </a:r>
          </a:p>
          <a:p>
            <a:pPr lvl="1"/>
            <a:r>
              <a:rPr lang="en-US"/>
              <a:t>Second level</a:t>
            </a:r>
          </a:p>
        </p:txBody>
      </p:sp>
      <p:sp>
        <p:nvSpPr>
          <p:cNvPr id="11" name="Text Placeholder 12"/>
          <p:cNvSpPr>
            <a:spLocks noGrp="1"/>
          </p:cNvSpPr>
          <p:nvPr>
            <p:ph type="body" sz="quarter" idx="18"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cxnSp>
        <p:nvCxnSpPr>
          <p:cNvPr id="13" name="Straight Connector 12"/>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a:blip r:embed="rId2"/>
          <a:stretch>
            <a:fillRect/>
          </a:stretch>
        </p:blipFill>
        <p:spPr>
          <a:xfrm>
            <a:off x="6675343" y="6300216"/>
            <a:ext cx="1782857" cy="347429"/>
          </a:xfrm>
          <a:prstGeom prst="rect">
            <a:avLst/>
          </a:prstGeom>
        </p:spPr>
      </p:pic>
      <p:sp>
        <p:nvSpPr>
          <p:cNvPr id="21"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5"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457200" y="1524000"/>
            <a:ext cx="3962400" cy="4389120"/>
          </a:xfrm>
        </p:spPr>
        <p:txBody>
          <a:bodyPr/>
          <a:lstStyle>
            <a:lvl1pPr>
              <a:defRPr sz="1800"/>
            </a:lvl1pPr>
            <a:lvl2pPr>
              <a:defRPr sz="1600"/>
            </a:lvl2pPr>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4"/>
          </p:nvPr>
        </p:nvSpPr>
        <p:spPr>
          <a:xfrm>
            <a:off x="4648200" y="1524000"/>
            <a:ext cx="4038600" cy="4389120"/>
          </a:xfrm>
        </p:spPr>
        <p:txBody>
          <a:bodyPr/>
          <a:lstStyle>
            <a:lvl1pPr>
              <a:defRPr sz="1800"/>
            </a:lvl1pPr>
            <a:lvl2pPr>
              <a:defRPr sz="16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2"/>
          <p:cNvSpPr>
            <a:spLocks noGrp="1"/>
          </p:cNvSpPr>
          <p:nvPr>
            <p:ph type="body" sz="quarter" idx="15"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cxnSp>
        <p:nvCxnSpPr>
          <p:cNvPr id="10" name="Straight Connector 9"/>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stretch>
            <a:fillRect/>
          </a:stretch>
        </p:blipFill>
        <p:spPr>
          <a:xfrm>
            <a:off x="6675343" y="6300216"/>
            <a:ext cx="1782857" cy="347429"/>
          </a:xfrm>
          <a:prstGeom prst="rect">
            <a:avLst/>
          </a:prstGeom>
        </p:spPr>
      </p:pic>
      <p:sp>
        <p:nvSpPr>
          <p:cNvPr id="18"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3"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cxnSp>
        <p:nvCxnSpPr>
          <p:cNvPr id="8" name="Straight Connector 7"/>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stretch>
            <a:fillRect/>
          </a:stretch>
        </p:blipFill>
        <p:spPr>
          <a:xfrm>
            <a:off x="6675343" y="6300216"/>
            <a:ext cx="1782857" cy="347429"/>
          </a:xfrm>
          <a:prstGeom prst="rect">
            <a:avLst/>
          </a:prstGeom>
        </p:spPr>
      </p:pic>
      <p:sp>
        <p:nvSpPr>
          <p:cNvPr id="15"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0"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stretch>
            <a:fillRect/>
          </a:stretch>
        </p:blipFill>
        <p:spPr>
          <a:xfrm>
            <a:off x="6675343" y="6300216"/>
            <a:ext cx="1782857" cy="347429"/>
          </a:xfrm>
          <a:prstGeom prst="rect">
            <a:avLst/>
          </a:prstGeom>
        </p:spPr>
      </p:pic>
      <p:sp>
        <p:nvSpPr>
          <p:cNvPr id="14"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9"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5613"/>
            <a:ext cx="4495800" cy="304800"/>
          </a:xfrm>
        </p:spPr>
        <p:txBody>
          <a:bodyPr/>
          <a:lstStyle>
            <a:lvl1pPr>
              <a:defRPr baseline="0"/>
            </a:lvl1pPr>
          </a:lstStyle>
          <a:p>
            <a:r>
              <a:rPr lang="en-US"/>
              <a:t>Thank you — Click to edit text</a:t>
            </a:r>
          </a:p>
        </p:txBody>
      </p:sp>
      <p:cxnSp>
        <p:nvCxnSpPr>
          <p:cNvPr id="12" name="Straight Connector 11"/>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userDrawn="1"/>
        </p:nvGrpSpPr>
        <p:grpSpPr>
          <a:xfrm>
            <a:off x="6635794" y="3462205"/>
            <a:ext cx="2047958" cy="2157709"/>
            <a:chOff x="457200" y="3682374"/>
            <a:chExt cx="1481138" cy="1560513"/>
          </a:xfrm>
        </p:grpSpPr>
        <p:sp>
          <p:nvSpPr>
            <p:cNvPr id="14"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24" name="Picture 23"/>
          <p:cNvPicPr>
            <a:picLocks noChangeAspect="1"/>
          </p:cNvPicPr>
          <p:nvPr userDrawn="1"/>
        </p:nvPicPr>
        <p:blipFill>
          <a:blip r:embed="rId2"/>
          <a:stretch>
            <a:fillRect/>
          </a:stretch>
        </p:blipFill>
        <p:spPr>
          <a:xfrm>
            <a:off x="6675343" y="6300216"/>
            <a:ext cx="1782857" cy="347429"/>
          </a:xfrm>
          <a:prstGeom prst="rect">
            <a:avLst/>
          </a:prstGeom>
        </p:spPr>
      </p:pic>
      <p:sp>
        <p:nvSpPr>
          <p:cNvPr id="25"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20" name="Footer Placeholder 3 Copyright"/>
          <p:cNvSpPr>
            <a:spLocks noGrp="1"/>
          </p:cNvSpPr>
          <p:nvPr>
            <p:ph type="ftr" sz="quarter" idx="11"/>
          </p:nvPr>
        </p:nvSpPr>
        <p:spPr>
          <a:xfrm>
            <a:off x="457199" y="6515096"/>
            <a:ext cx="5277853" cy="92333"/>
          </a:xfrm>
        </p:spPr>
        <p:txBody>
          <a:bodyPr/>
          <a:lstStyle>
            <a:lvl1pPr>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transition/>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1FADFC-D10F-4912-887D-F37A14FF20F6}"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6B209-1B1D-486C-B61C-B591A05B3A03}" type="slidenum">
              <a:rPr lang="en-US" smtClean="0"/>
              <a:t>‹#›</a:t>
            </a:fld>
            <a:endParaRPr lang="en-US"/>
          </a:p>
        </p:txBody>
      </p:sp>
    </p:spTree>
    <p:extLst>
      <p:ext uri="{BB962C8B-B14F-4D97-AF65-F5344CB8AC3E}">
        <p14:creationId xmlns:p14="http://schemas.microsoft.com/office/powerpoint/2010/main" val="242630143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with imag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228600" y="228600"/>
            <a:ext cx="7310718"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57200"/>
            <a:ext cx="5257800" cy="612648"/>
          </a:xfrm>
        </p:spPr>
        <p:txBody>
          <a:bodyPr>
            <a:noAutofit/>
          </a:bodyPr>
          <a:lstStyle>
            <a:lvl1pPr>
              <a:lnSpc>
                <a:spcPts val="2300"/>
              </a:lnSpc>
              <a:defRPr baseline="0"/>
            </a:lvl1pPr>
          </a:lstStyle>
          <a:p>
            <a:r>
              <a:rPr lang="en-US"/>
              <a:t>Title image slide — click to edit</a:t>
            </a:r>
            <a:br>
              <a:rPr lang="en-US"/>
            </a:br>
            <a:r>
              <a:rPr lang="en-US"/>
              <a:t>second line if needed </a:t>
            </a:r>
          </a:p>
        </p:txBody>
      </p:sp>
      <p:sp>
        <p:nvSpPr>
          <p:cNvPr id="22" name="Text Placeholder 21"/>
          <p:cNvSpPr>
            <a:spLocks noGrp="1"/>
          </p:cNvSpPr>
          <p:nvPr>
            <p:ph type="body" sz="quarter" idx="15" hasCustomPrompt="1"/>
          </p:nvPr>
        </p:nvSpPr>
        <p:spPr>
          <a:xfrm>
            <a:off x="457200" y="1097280"/>
            <a:ext cx="5257800" cy="502920"/>
          </a:xfrm>
        </p:spPr>
        <p:txBody>
          <a:bodyPr/>
          <a:lstStyle>
            <a:lvl1pPr>
              <a:lnSpc>
                <a:spcPts val="2000"/>
              </a:lnSpc>
              <a:spcAft>
                <a:spcPct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457200" y="2209669"/>
            <a:ext cx="2011680"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457200" y="1654457"/>
            <a:ext cx="5257800" cy="527386"/>
          </a:xfrm>
        </p:spPr>
        <p:txBody>
          <a:bodyPr/>
          <a:lstStyle>
            <a:lvl1pPr>
              <a:lnSpc>
                <a:spcPts val="1800"/>
              </a:lnSpc>
              <a:spcAft>
                <a:spcPct val="0"/>
              </a:spcAft>
              <a:defRPr sz="1600" b="0"/>
            </a:lvl1pPr>
          </a:lstStyle>
          <a:p>
            <a:pPr lvl="0"/>
            <a:r>
              <a:rPr lang="en-US"/>
              <a:t>Click to add text</a:t>
            </a:r>
          </a:p>
        </p:txBody>
      </p:sp>
      <p:sp>
        <p:nvSpPr>
          <p:cNvPr id="11" name="Footer Placeholder 4 Copyright"/>
          <p:cNvSpPr>
            <a:spLocks noGrp="1"/>
          </p:cNvSpPr>
          <p:nvPr>
            <p:ph type="ftr" sz="quarter" idx="3"/>
          </p:nvPr>
        </p:nvSpPr>
        <p:spPr>
          <a:xfrm>
            <a:off x="457199" y="6515096"/>
            <a:ext cx="2469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a:t>
            </a:r>
            <a:endParaRPr lang="en-US"/>
          </a:p>
        </p:txBody>
      </p:sp>
      <p:pic>
        <p:nvPicPr>
          <p:cNvPr id="4" name="Picture 3" descr="Logo&#10;&#10;Description automatically generated">
            <a:extLst>
              <a:ext uri="{FF2B5EF4-FFF2-40B4-BE49-F238E27FC236}">
                <a16:creationId xmlns:a16="http://schemas.microsoft.com/office/drawing/2014/main" id="{BF9F8AD5-3271-4505-A0B8-753D36D874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44173" y="6300577"/>
            <a:ext cx="1277405" cy="509014"/>
          </a:xfrm>
          <a:prstGeom prst="rect">
            <a:avLst/>
          </a:prstGeom>
        </p:spPr>
      </p:pic>
    </p:spTree>
    <p:extLst>
      <p:ext uri="{BB962C8B-B14F-4D97-AF65-F5344CB8AC3E}">
        <p14:creationId xmlns:p14="http://schemas.microsoft.com/office/powerpoint/2010/main" val="3998211525"/>
      </p:ext>
    </p:extLst>
  </p:cSld>
  <p:clrMapOvr>
    <a:masterClrMapping/>
  </p:clrMapOvr>
  <p:transition/>
  <p:hf hdr="0" dt="0"/>
  <p:extLst>
    <p:ext uri="{DCECCB84-F9BA-43D5-87BE-67443E8EF086}">
      <p15:sldGuideLst xmlns:p15="http://schemas.microsoft.com/office/powerpoint/2012/main">
        <p15:guide id="1" orient="horz" pos="4178">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brand Title with image">
    <p:bg>
      <p:bgPr>
        <a:blipFill dpi="0" rotWithShape="1">
          <a:blip r:embed="rId2">
            <a:lum/>
          </a:blip>
          <a:stretch>
            <a:fillRect/>
          </a:stretch>
        </a:blipFill>
        <a:effectLst/>
      </p:bgPr>
    </p:bg>
    <p:spTree>
      <p:nvGrpSpPr>
        <p:cNvPr id="1" name=""/>
        <p:cNvGrpSpPr/>
        <p:nvPr/>
      </p:nvGrpSpPr>
      <p:grpSpPr>
        <a:xfrm>
          <a:off x="0" y="0"/>
          <a:ext cx="0" cy="0"/>
          <a:chOff x="0" y="0"/>
          <a:chExt cx="0" cy="0"/>
        </a:xfrm>
      </p:grpSpPr>
      <p:cxnSp>
        <p:nvCxnSpPr>
          <p:cNvPr id="10" name="Straight Connector 9"/>
          <p:cNvCxnSpPr/>
          <p:nvPr userDrawn="1"/>
        </p:nvCxnSpPr>
        <p:spPr>
          <a:xfrm flipH="1">
            <a:off x="5890054" y="6359395"/>
            <a:ext cx="0" cy="32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9"/>
          <p:cNvSpPr>
            <a:spLocks noGrp="1"/>
          </p:cNvSpPr>
          <p:nvPr>
            <p:ph type="pic" sz="quarter" idx="14" hasCustomPrompt="1"/>
          </p:nvPr>
        </p:nvSpPr>
        <p:spPr>
          <a:xfrm>
            <a:off x="3247806" y="6354216"/>
            <a:ext cx="2466975" cy="390196"/>
          </a:xfrm>
        </p:spPr>
        <p:txBody>
          <a:bodyPr anchor="ctr" anchorCtr="0"/>
          <a:lstStyle>
            <a:lvl1pPr algn="ctr">
              <a:defRPr sz="1200"/>
            </a:lvl1pPr>
          </a:lstStyle>
          <a:p>
            <a:r>
              <a:rPr lang="en-US"/>
              <a:t>Click to insert cobrand logo</a:t>
            </a:r>
          </a:p>
        </p:txBody>
      </p:sp>
      <p:sp>
        <p:nvSpPr>
          <p:cNvPr id="15" name="Rectangle 14"/>
          <p:cNvSpPr/>
          <p:nvPr userDrawn="1"/>
        </p:nvSpPr>
        <p:spPr>
          <a:xfrm>
            <a:off x="228600" y="228600"/>
            <a:ext cx="5769864"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a:spLocks noGrp="1"/>
          </p:cNvSpPr>
          <p:nvPr>
            <p:ph type="title" hasCustomPrompt="1"/>
          </p:nvPr>
        </p:nvSpPr>
        <p:spPr>
          <a:xfrm>
            <a:off x="457200" y="457200"/>
            <a:ext cx="5257800" cy="612648"/>
          </a:xfrm>
        </p:spPr>
        <p:txBody>
          <a:bodyPr>
            <a:noAutofit/>
          </a:bodyPr>
          <a:lstStyle>
            <a:lvl1pPr>
              <a:lnSpc>
                <a:spcPts val="2300"/>
              </a:lnSpc>
              <a:defRPr baseline="0"/>
            </a:lvl1pPr>
          </a:lstStyle>
          <a:p>
            <a:r>
              <a:rPr lang="en-US"/>
              <a:t>Title cobrand image slide — click to edit</a:t>
            </a:r>
            <a:br>
              <a:rPr lang="en-US"/>
            </a:br>
            <a:r>
              <a:rPr lang="en-US"/>
              <a:t>second line if needed </a:t>
            </a:r>
          </a:p>
        </p:txBody>
      </p:sp>
      <p:sp>
        <p:nvSpPr>
          <p:cNvPr id="17" name="Text Placeholder 21"/>
          <p:cNvSpPr>
            <a:spLocks noGrp="1"/>
          </p:cNvSpPr>
          <p:nvPr>
            <p:ph type="body" sz="quarter" idx="15" hasCustomPrompt="1"/>
          </p:nvPr>
        </p:nvSpPr>
        <p:spPr>
          <a:xfrm>
            <a:off x="457200" y="1097280"/>
            <a:ext cx="5257800" cy="502920"/>
          </a:xfrm>
        </p:spPr>
        <p:txBody>
          <a:bodyPr/>
          <a:lstStyle>
            <a:lvl1pPr>
              <a:lnSpc>
                <a:spcPts val="2000"/>
              </a:lnSpc>
              <a:spcAft>
                <a:spcPct val="0"/>
              </a:spcAft>
              <a:defRPr sz="1800" b="0" baseline="0"/>
            </a:lvl1pPr>
          </a:lstStyle>
          <a:p>
            <a:pPr lvl="0"/>
            <a:r>
              <a:rPr lang="en-US"/>
              <a:t>Click to add subhead</a:t>
            </a:r>
          </a:p>
        </p:txBody>
      </p:sp>
      <p:sp>
        <p:nvSpPr>
          <p:cNvPr id="18" name="Text Placeholder 23"/>
          <p:cNvSpPr>
            <a:spLocks noGrp="1"/>
          </p:cNvSpPr>
          <p:nvPr>
            <p:ph type="body" sz="quarter" idx="16" hasCustomPrompt="1"/>
          </p:nvPr>
        </p:nvSpPr>
        <p:spPr>
          <a:xfrm>
            <a:off x="457200" y="2209669"/>
            <a:ext cx="2011680" cy="271081"/>
          </a:xfrm>
        </p:spPr>
        <p:txBody>
          <a:bodyPr/>
          <a:lstStyle>
            <a:lvl1pPr>
              <a:defRPr sz="1200" b="0" baseline="0"/>
            </a:lvl1pPr>
          </a:lstStyle>
          <a:p>
            <a:pPr lvl="0"/>
            <a:r>
              <a:rPr lang="en-US"/>
              <a:t>Insert date</a:t>
            </a:r>
          </a:p>
        </p:txBody>
      </p:sp>
      <p:sp>
        <p:nvSpPr>
          <p:cNvPr id="19" name="Text Placeholder 25"/>
          <p:cNvSpPr>
            <a:spLocks noGrp="1"/>
          </p:cNvSpPr>
          <p:nvPr>
            <p:ph type="body" sz="quarter" idx="17" hasCustomPrompt="1"/>
          </p:nvPr>
        </p:nvSpPr>
        <p:spPr>
          <a:xfrm>
            <a:off x="457200" y="1654457"/>
            <a:ext cx="5257800" cy="527386"/>
          </a:xfrm>
        </p:spPr>
        <p:txBody>
          <a:bodyPr/>
          <a:lstStyle>
            <a:lvl1pPr>
              <a:lnSpc>
                <a:spcPts val="1800"/>
              </a:lnSpc>
              <a:spcAft>
                <a:spcPct val="0"/>
              </a:spcAft>
              <a:defRPr sz="1600" b="0"/>
            </a:lvl1pPr>
          </a:lstStyle>
          <a:p>
            <a:pPr lvl="0"/>
            <a:r>
              <a:rPr lang="en-US"/>
              <a:t>Click to add text</a:t>
            </a:r>
          </a:p>
        </p:txBody>
      </p:sp>
      <p:pic>
        <p:nvPicPr>
          <p:cNvPr id="13" name="Picture 12"/>
          <p:cNvPicPr>
            <a:picLocks noChangeAspect="1"/>
          </p:cNvPicPr>
          <p:nvPr userDrawn="1"/>
        </p:nvPicPr>
        <p:blipFill>
          <a:blip r:embed="rId3"/>
          <a:stretch>
            <a:fillRect/>
          </a:stretch>
        </p:blipFill>
        <p:spPr>
          <a:xfrm>
            <a:off x="5877560" y="6273358"/>
            <a:ext cx="3022600" cy="584200"/>
          </a:xfrm>
          <a:prstGeom prst="rect">
            <a:avLst/>
          </a:prstGeom>
        </p:spPr>
      </p:pic>
      <p:sp>
        <p:nvSpPr>
          <p:cNvPr id="12" name="Footer Placeholder 4 Copyright">
            <a:extLst>
              <a:ext uri="{FF2B5EF4-FFF2-40B4-BE49-F238E27FC236}">
                <a16:creationId xmlns:a16="http://schemas.microsoft.com/office/drawing/2014/main" id="{6EF31DB7-FC70-4DE2-A88D-1D438B7A84B4}"/>
              </a:ext>
            </a:extLst>
          </p:cNvPr>
          <p:cNvSpPr>
            <a:spLocks noGrp="1"/>
          </p:cNvSpPr>
          <p:nvPr>
            <p:ph type="ftr" sz="quarter" idx="3"/>
          </p:nvPr>
        </p:nvSpPr>
        <p:spPr>
          <a:xfrm>
            <a:off x="457199" y="6515096"/>
            <a:ext cx="2469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a:t>
            </a:r>
            <a:endParaRPr lang="en-US"/>
          </a:p>
        </p:txBody>
      </p:sp>
    </p:spTree>
    <p:extLst>
      <p:ext uri="{BB962C8B-B14F-4D97-AF65-F5344CB8AC3E}">
        <p14:creationId xmlns:p14="http://schemas.microsoft.com/office/powerpoint/2010/main" val="198730613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lor">
    <p:bg>
      <p:bgPr>
        <a:solidFill>
          <a:srgbClr val="C8D7DF"/>
        </a:solidFill>
        <a:effectLst/>
      </p:bgPr>
    </p:bg>
    <p:spTree>
      <p:nvGrpSpPr>
        <p:cNvPr id="1" name=""/>
        <p:cNvGrpSpPr/>
        <p:nvPr/>
      </p:nvGrpSpPr>
      <p:grpSpPr>
        <a:xfrm>
          <a:off x="0" y="0"/>
          <a:ext cx="0" cy="0"/>
          <a:chOff x="0" y="0"/>
          <a:chExt cx="0" cy="0"/>
        </a:xfrm>
      </p:grpSpPr>
      <p:sp>
        <p:nvSpPr>
          <p:cNvPr id="9" name="Rectangle 8"/>
          <p:cNvSpPr/>
          <p:nvPr userDrawn="1"/>
        </p:nvSpPr>
        <p:spPr>
          <a:xfrm>
            <a:off x="228600" y="228600"/>
            <a:ext cx="5769864"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57200"/>
            <a:ext cx="5257800" cy="612648"/>
          </a:xfrm>
        </p:spPr>
        <p:txBody>
          <a:bodyPr>
            <a:noAutofit/>
          </a:bodyPr>
          <a:lstStyle>
            <a:lvl1pPr>
              <a:lnSpc>
                <a:spcPts val="2300"/>
              </a:lnSpc>
              <a:defRPr baseline="0"/>
            </a:lvl1pPr>
          </a:lstStyle>
          <a:p>
            <a:r>
              <a:rPr lang="en-US"/>
              <a:t>Title color slide — click to edit</a:t>
            </a:r>
            <a:br>
              <a:rPr lang="en-US"/>
            </a:br>
            <a:r>
              <a:rPr lang="en-US"/>
              <a:t>second line if needed </a:t>
            </a:r>
          </a:p>
        </p:txBody>
      </p:sp>
      <p:sp>
        <p:nvSpPr>
          <p:cNvPr id="22" name="Text Placeholder 21"/>
          <p:cNvSpPr>
            <a:spLocks noGrp="1"/>
          </p:cNvSpPr>
          <p:nvPr>
            <p:ph type="body" sz="quarter" idx="15" hasCustomPrompt="1"/>
          </p:nvPr>
        </p:nvSpPr>
        <p:spPr>
          <a:xfrm>
            <a:off x="457200" y="1097280"/>
            <a:ext cx="5257800" cy="502920"/>
          </a:xfrm>
        </p:spPr>
        <p:txBody>
          <a:bodyPr/>
          <a:lstStyle>
            <a:lvl1pPr>
              <a:lnSpc>
                <a:spcPts val="2000"/>
              </a:lnSpc>
              <a:spcAft>
                <a:spcPct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457200" y="2209669"/>
            <a:ext cx="2011680"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457200" y="1654457"/>
            <a:ext cx="5257800" cy="527386"/>
          </a:xfrm>
        </p:spPr>
        <p:txBody>
          <a:bodyPr/>
          <a:lstStyle>
            <a:lvl1pPr>
              <a:lnSpc>
                <a:spcPts val="1800"/>
              </a:lnSpc>
              <a:spcAft>
                <a:spcPct val="0"/>
              </a:spcAft>
              <a:defRPr sz="1600" b="0"/>
            </a:lvl1pPr>
          </a:lstStyle>
          <a:p>
            <a:pPr lvl="0"/>
            <a:r>
              <a:rPr lang="en-US"/>
              <a:t>Click to add text</a:t>
            </a:r>
          </a:p>
        </p:txBody>
      </p:sp>
      <p:sp>
        <p:nvSpPr>
          <p:cNvPr id="10" name="Rectangle 9"/>
          <p:cNvSpPr/>
          <p:nvPr userDrawn="1"/>
        </p:nvSpPr>
        <p:spPr>
          <a:xfrm>
            <a:off x="0" y="6280484"/>
            <a:ext cx="9144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userDrawn="1"/>
        </p:nvGrpSpPr>
        <p:grpSpPr>
          <a:xfrm>
            <a:off x="457200" y="3583408"/>
            <a:ext cx="2047958" cy="2157709"/>
            <a:chOff x="457200" y="3682374"/>
            <a:chExt cx="1481138" cy="1560513"/>
          </a:xfrm>
        </p:grpSpPr>
        <p:sp>
          <p:nvSpPr>
            <p:cNvPr id="13"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19" name="Picture 18"/>
          <p:cNvPicPr>
            <a:picLocks noChangeAspect="1"/>
          </p:cNvPicPr>
          <p:nvPr userDrawn="1"/>
        </p:nvPicPr>
        <p:blipFill>
          <a:blip r:embed="rId2"/>
          <a:stretch>
            <a:fillRect/>
          </a:stretch>
        </p:blipFill>
        <p:spPr>
          <a:xfrm>
            <a:off x="5877560" y="6273358"/>
            <a:ext cx="3022600" cy="584200"/>
          </a:xfrm>
          <a:prstGeom prst="rect">
            <a:avLst/>
          </a:prstGeom>
        </p:spPr>
      </p:pic>
      <p:sp>
        <p:nvSpPr>
          <p:cNvPr id="28" name="Rectangle 27"/>
          <p:cNvSpPr/>
          <p:nvPr userDrawn="1"/>
        </p:nvSpPr>
        <p:spPr>
          <a:xfrm>
            <a:off x="457199" y="6400800"/>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sp>
        <p:nvSpPr>
          <p:cNvPr id="20" name="Footer Placeholder 4 Copyright">
            <a:extLst>
              <a:ext uri="{FF2B5EF4-FFF2-40B4-BE49-F238E27FC236}">
                <a16:creationId xmlns:a16="http://schemas.microsoft.com/office/drawing/2014/main" id="{F4D70CCC-2E79-4E67-8A9B-4F865808B2AE}"/>
              </a:ext>
            </a:extLst>
          </p:cNvPr>
          <p:cNvSpPr>
            <a:spLocks noGrp="1"/>
          </p:cNvSpPr>
          <p:nvPr>
            <p:ph type="ftr" sz="quarter" idx="3"/>
          </p:nvPr>
        </p:nvSpPr>
        <p:spPr>
          <a:xfrm>
            <a:off x="457199" y="6515096"/>
            <a:ext cx="2469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a:t>
            </a:r>
            <a:endParaRPr lang="en-US"/>
          </a:p>
        </p:txBody>
      </p:sp>
    </p:spTree>
    <p:extLst>
      <p:ext uri="{BB962C8B-B14F-4D97-AF65-F5344CB8AC3E}">
        <p14:creationId xmlns:p14="http://schemas.microsoft.com/office/powerpoint/2010/main" val="612232472"/>
      </p:ext>
    </p:extLst>
  </p:cSld>
  <p:clrMapOvr>
    <a:masterClrMapping/>
  </p:clrMapOvr>
  <p:transition/>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with imag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228600" y="1310177"/>
            <a:ext cx="5090532" cy="141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16" name="Text Placeholder 12"/>
          <p:cNvSpPr>
            <a:spLocks noGrp="1"/>
          </p:cNvSpPr>
          <p:nvPr>
            <p:ph type="body" sz="quarter" idx="13" hasCustomPrompt="1"/>
          </p:nvPr>
        </p:nvSpPr>
        <p:spPr>
          <a:xfrm>
            <a:off x="457200" y="1938528"/>
            <a:ext cx="4636008" cy="337433"/>
          </a:xfrm>
        </p:spPr>
        <p:txBody>
          <a:bodyPr>
            <a:noAutofit/>
          </a:bodyPr>
          <a:lstStyle>
            <a:lvl1pPr>
              <a:defRPr sz="1800" b="0">
                <a:solidFill>
                  <a:schemeClr val="tx1"/>
                </a:solidFill>
              </a:defRPr>
            </a:lvl1pPr>
          </a:lstStyle>
          <a:p>
            <a:pPr lvl="0"/>
            <a:r>
              <a:rPr lang="en-US"/>
              <a:t>Click to add subheading</a:t>
            </a:r>
          </a:p>
        </p:txBody>
      </p:sp>
      <p:sp>
        <p:nvSpPr>
          <p:cNvPr id="17" name="Title 1"/>
          <p:cNvSpPr>
            <a:spLocks noGrp="1"/>
          </p:cNvSpPr>
          <p:nvPr>
            <p:ph type="title" hasCustomPrompt="1"/>
          </p:nvPr>
        </p:nvSpPr>
        <p:spPr>
          <a:xfrm>
            <a:off x="457200" y="1524001"/>
            <a:ext cx="4636008" cy="381000"/>
          </a:xfrm>
        </p:spPr>
        <p:txBody>
          <a:bodyPr>
            <a:noAutofit/>
          </a:bodyPr>
          <a:lstStyle>
            <a:lvl1pPr>
              <a:defRPr baseline="0"/>
            </a:lvl1pPr>
          </a:lstStyle>
          <a:p>
            <a:r>
              <a:rPr lang="en-US"/>
              <a:t>Divider image slide — click to edit text</a:t>
            </a:r>
          </a:p>
        </p:txBody>
      </p:sp>
      <p:pic>
        <p:nvPicPr>
          <p:cNvPr id="25" name="Picture 24"/>
          <p:cNvPicPr>
            <a:picLocks noChangeAspect="1"/>
          </p:cNvPicPr>
          <p:nvPr userDrawn="1"/>
        </p:nvPicPr>
        <p:blipFill>
          <a:blip r:embed="rId3"/>
          <a:stretch>
            <a:fillRect/>
          </a:stretch>
        </p:blipFill>
        <p:spPr>
          <a:xfrm>
            <a:off x="6675343" y="6300216"/>
            <a:ext cx="1782857" cy="347429"/>
          </a:xfrm>
          <a:prstGeom prst="rect">
            <a:avLst/>
          </a:prstGeom>
        </p:spPr>
      </p:pic>
      <p:sp>
        <p:nvSpPr>
          <p:cNvPr id="26"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4"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129331002"/>
      </p:ext>
    </p:extLst>
  </p:cSld>
  <p:clrMapOvr>
    <a:masterClrMapping/>
  </p:clrMapOvr>
  <p:transition/>
  <p:hf hdr="0" dt="0"/>
  <p:extLst>
    <p:ext uri="{DCECCB84-F9BA-43D5-87BE-67443E8EF086}">
      <p15:sldGuideLst xmlns:p15="http://schemas.microsoft.com/office/powerpoint/2012/main">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brand Title with image">
    <p:bg>
      <p:bgPr>
        <a:blipFill dpi="0" rotWithShape="1">
          <a:blip r:embed="rId2">
            <a:lum/>
          </a:blip>
          <a:stretch>
            <a:fillRect/>
          </a:stretch>
        </a:blipFill>
        <a:effectLst/>
      </p:bgPr>
    </p:bg>
    <p:spTree>
      <p:nvGrpSpPr>
        <p:cNvPr id="1" name=""/>
        <p:cNvGrpSpPr/>
        <p:nvPr/>
      </p:nvGrpSpPr>
      <p:grpSpPr>
        <a:xfrm>
          <a:off x="0" y="0"/>
          <a:ext cx="0" cy="0"/>
          <a:chOff x="0" y="0"/>
          <a:chExt cx="0" cy="0"/>
        </a:xfrm>
      </p:grpSpPr>
      <p:cxnSp>
        <p:nvCxnSpPr>
          <p:cNvPr id="10" name="Straight Connector 9"/>
          <p:cNvCxnSpPr/>
          <p:nvPr userDrawn="1"/>
        </p:nvCxnSpPr>
        <p:spPr>
          <a:xfrm flipH="1">
            <a:off x="5890054" y="6359395"/>
            <a:ext cx="0" cy="32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9"/>
          <p:cNvSpPr>
            <a:spLocks noGrp="1"/>
          </p:cNvSpPr>
          <p:nvPr>
            <p:ph type="pic" sz="quarter" idx="14" hasCustomPrompt="1"/>
          </p:nvPr>
        </p:nvSpPr>
        <p:spPr>
          <a:xfrm>
            <a:off x="3247806" y="6354216"/>
            <a:ext cx="2466975" cy="390196"/>
          </a:xfrm>
        </p:spPr>
        <p:txBody>
          <a:bodyPr anchor="ctr" anchorCtr="0"/>
          <a:lstStyle>
            <a:lvl1pPr algn="ctr">
              <a:defRPr sz="1200"/>
            </a:lvl1pPr>
          </a:lstStyle>
          <a:p>
            <a:r>
              <a:rPr lang="en-US"/>
              <a:t>Click to insert cobrand logo</a:t>
            </a:r>
          </a:p>
        </p:txBody>
      </p:sp>
      <p:sp>
        <p:nvSpPr>
          <p:cNvPr id="15" name="Rectangle 14"/>
          <p:cNvSpPr/>
          <p:nvPr userDrawn="1"/>
        </p:nvSpPr>
        <p:spPr>
          <a:xfrm>
            <a:off x="228600" y="228600"/>
            <a:ext cx="5769864"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a:spLocks noGrp="1"/>
          </p:cNvSpPr>
          <p:nvPr>
            <p:ph type="title" hasCustomPrompt="1"/>
          </p:nvPr>
        </p:nvSpPr>
        <p:spPr>
          <a:xfrm>
            <a:off x="457200" y="457200"/>
            <a:ext cx="5257800" cy="612648"/>
          </a:xfrm>
        </p:spPr>
        <p:txBody>
          <a:bodyPr>
            <a:noAutofit/>
          </a:bodyPr>
          <a:lstStyle>
            <a:lvl1pPr>
              <a:lnSpc>
                <a:spcPts val="2300"/>
              </a:lnSpc>
              <a:defRPr baseline="0"/>
            </a:lvl1pPr>
          </a:lstStyle>
          <a:p>
            <a:r>
              <a:rPr lang="en-US"/>
              <a:t>Title cobrand image slide — click to edit</a:t>
            </a:r>
            <a:br>
              <a:rPr lang="en-US"/>
            </a:br>
            <a:r>
              <a:rPr lang="en-US"/>
              <a:t>second line if needed </a:t>
            </a:r>
          </a:p>
        </p:txBody>
      </p:sp>
      <p:sp>
        <p:nvSpPr>
          <p:cNvPr id="17" name="Text Placeholder 21"/>
          <p:cNvSpPr>
            <a:spLocks noGrp="1"/>
          </p:cNvSpPr>
          <p:nvPr>
            <p:ph type="body" sz="quarter" idx="15" hasCustomPrompt="1"/>
          </p:nvPr>
        </p:nvSpPr>
        <p:spPr>
          <a:xfrm>
            <a:off x="457200" y="1097280"/>
            <a:ext cx="5257800" cy="502920"/>
          </a:xfrm>
        </p:spPr>
        <p:txBody>
          <a:bodyPr/>
          <a:lstStyle>
            <a:lvl1pPr>
              <a:lnSpc>
                <a:spcPts val="2000"/>
              </a:lnSpc>
              <a:spcAft>
                <a:spcPct val="0"/>
              </a:spcAft>
              <a:defRPr sz="1800" b="0" baseline="0"/>
            </a:lvl1pPr>
          </a:lstStyle>
          <a:p>
            <a:pPr lvl="0"/>
            <a:r>
              <a:rPr lang="en-US"/>
              <a:t>Click to add subhead</a:t>
            </a:r>
          </a:p>
        </p:txBody>
      </p:sp>
      <p:sp>
        <p:nvSpPr>
          <p:cNvPr id="18" name="Text Placeholder 23"/>
          <p:cNvSpPr>
            <a:spLocks noGrp="1"/>
          </p:cNvSpPr>
          <p:nvPr>
            <p:ph type="body" sz="quarter" idx="16" hasCustomPrompt="1"/>
          </p:nvPr>
        </p:nvSpPr>
        <p:spPr>
          <a:xfrm>
            <a:off x="457200" y="2209669"/>
            <a:ext cx="2011680" cy="271081"/>
          </a:xfrm>
        </p:spPr>
        <p:txBody>
          <a:bodyPr/>
          <a:lstStyle>
            <a:lvl1pPr>
              <a:defRPr sz="1200" b="0" baseline="0"/>
            </a:lvl1pPr>
          </a:lstStyle>
          <a:p>
            <a:pPr lvl="0"/>
            <a:r>
              <a:rPr lang="en-US"/>
              <a:t>Insert date</a:t>
            </a:r>
          </a:p>
        </p:txBody>
      </p:sp>
      <p:sp>
        <p:nvSpPr>
          <p:cNvPr id="19" name="Text Placeholder 25"/>
          <p:cNvSpPr>
            <a:spLocks noGrp="1"/>
          </p:cNvSpPr>
          <p:nvPr>
            <p:ph type="body" sz="quarter" idx="17" hasCustomPrompt="1"/>
          </p:nvPr>
        </p:nvSpPr>
        <p:spPr>
          <a:xfrm>
            <a:off x="457200" y="1654457"/>
            <a:ext cx="5257800" cy="527386"/>
          </a:xfrm>
        </p:spPr>
        <p:txBody>
          <a:bodyPr/>
          <a:lstStyle>
            <a:lvl1pPr>
              <a:lnSpc>
                <a:spcPts val="1800"/>
              </a:lnSpc>
              <a:spcAft>
                <a:spcPct val="0"/>
              </a:spcAft>
              <a:defRPr sz="1600" b="0"/>
            </a:lvl1pPr>
          </a:lstStyle>
          <a:p>
            <a:pPr lvl="0"/>
            <a:r>
              <a:rPr lang="en-US"/>
              <a:t>Click to add text</a:t>
            </a:r>
          </a:p>
        </p:txBody>
      </p:sp>
      <p:pic>
        <p:nvPicPr>
          <p:cNvPr id="13" name="Picture 12"/>
          <p:cNvPicPr>
            <a:picLocks noChangeAspect="1"/>
          </p:cNvPicPr>
          <p:nvPr userDrawn="1"/>
        </p:nvPicPr>
        <p:blipFill>
          <a:blip r:embed="rId3"/>
          <a:stretch>
            <a:fillRect/>
          </a:stretch>
        </p:blipFill>
        <p:spPr>
          <a:xfrm>
            <a:off x="5877560" y="6273358"/>
            <a:ext cx="3022600" cy="584200"/>
          </a:xfrm>
          <a:prstGeom prst="rect">
            <a:avLst/>
          </a:prstGeom>
        </p:spPr>
      </p:pic>
      <p:sp>
        <p:nvSpPr>
          <p:cNvPr id="20" name="Footer Placeholder 4 Copyright"/>
          <p:cNvSpPr>
            <a:spLocks noGrp="1"/>
          </p:cNvSpPr>
          <p:nvPr>
            <p:ph type="ftr" sz="quarter" idx="3"/>
          </p:nvPr>
        </p:nvSpPr>
        <p:spPr>
          <a:xfrm>
            <a:off x="457199" y="6515096"/>
            <a:ext cx="2469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a:t>
            </a:r>
            <a:endParaRPr lang="en-US"/>
          </a:p>
        </p:txBody>
      </p:sp>
    </p:spTree>
    <p:extLst>
      <p:ext uri="{BB962C8B-B14F-4D97-AF65-F5344CB8AC3E}">
        <p14:creationId xmlns:p14="http://schemas.microsoft.com/office/powerpoint/2010/main" val="116138745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color">
    <p:bg>
      <p:bgPr>
        <a:solidFill>
          <a:srgbClr val="DDD0CF"/>
        </a:solidFill>
        <a:effectLst/>
      </p:bgPr>
    </p:bg>
    <p:spTree>
      <p:nvGrpSpPr>
        <p:cNvPr id="1" name=""/>
        <p:cNvGrpSpPr/>
        <p:nvPr/>
      </p:nvGrpSpPr>
      <p:grpSpPr>
        <a:xfrm>
          <a:off x="0" y="0"/>
          <a:ext cx="0" cy="0"/>
          <a:chOff x="0" y="0"/>
          <a:chExt cx="0" cy="0"/>
        </a:xfrm>
      </p:grpSpPr>
      <p:sp>
        <p:nvSpPr>
          <p:cNvPr id="22" name="Rectangle 21"/>
          <p:cNvSpPr/>
          <p:nvPr userDrawn="1"/>
        </p:nvSpPr>
        <p:spPr>
          <a:xfrm>
            <a:off x="229938" y="1673524"/>
            <a:ext cx="8550168" cy="1755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11" name="Rectangle 10"/>
          <p:cNvSpPr/>
          <p:nvPr userDrawn="1"/>
        </p:nvSpPr>
        <p:spPr>
          <a:xfrm>
            <a:off x="0" y="5962261"/>
            <a:ext cx="9144000" cy="89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2"/>
          <p:cNvSpPr>
            <a:spLocks noGrp="1"/>
          </p:cNvSpPr>
          <p:nvPr>
            <p:ph type="body" sz="quarter" idx="13" hasCustomPrompt="1"/>
          </p:nvPr>
        </p:nvSpPr>
        <p:spPr>
          <a:xfrm>
            <a:off x="457200" y="2354453"/>
            <a:ext cx="4636008" cy="337433"/>
          </a:xfrm>
        </p:spPr>
        <p:txBody>
          <a:bodyPr>
            <a:noAutofit/>
          </a:bodyPr>
          <a:lstStyle>
            <a:lvl1pPr>
              <a:defRPr sz="1800" b="0">
                <a:solidFill>
                  <a:schemeClr val="tx1"/>
                </a:solidFill>
              </a:defRPr>
            </a:lvl1pPr>
          </a:lstStyle>
          <a:p>
            <a:pPr lvl="0"/>
            <a:r>
              <a:rPr lang="en-US"/>
              <a:t>Click to add subheading</a:t>
            </a:r>
          </a:p>
        </p:txBody>
      </p:sp>
      <p:sp>
        <p:nvSpPr>
          <p:cNvPr id="13" name="Title 1"/>
          <p:cNvSpPr>
            <a:spLocks noGrp="1"/>
          </p:cNvSpPr>
          <p:nvPr>
            <p:ph type="title" hasCustomPrompt="1"/>
          </p:nvPr>
        </p:nvSpPr>
        <p:spPr>
          <a:xfrm>
            <a:off x="457200" y="1802093"/>
            <a:ext cx="4636008" cy="381000"/>
          </a:xfrm>
        </p:spPr>
        <p:txBody>
          <a:bodyPr>
            <a:noAutofit/>
          </a:bodyPr>
          <a:lstStyle>
            <a:lvl1pPr>
              <a:defRPr baseline="0"/>
            </a:lvl1pPr>
          </a:lstStyle>
          <a:p>
            <a:r>
              <a:rPr lang="en-US"/>
              <a:t>Divider color slide — click to edit text</a:t>
            </a:r>
          </a:p>
        </p:txBody>
      </p:sp>
    </p:spTree>
    <p:extLst>
      <p:ext uri="{BB962C8B-B14F-4D97-AF65-F5344CB8AC3E}">
        <p14:creationId xmlns:p14="http://schemas.microsoft.com/office/powerpoint/2010/main" val="228649778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cxnSp>
        <p:nvCxnSpPr>
          <p:cNvPr id="12" name="Straight Connector 11"/>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
          </p:nvPr>
        </p:nvSpPr>
        <p:spPr>
          <a:xfrm>
            <a:off x="457200" y="1524000"/>
            <a:ext cx="82296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0" name="Footer Placeholder 4 Copyright">
            <a:extLst>
              <a:ext uri="{FF2B5EF4-FFF2-40B4-BE49-F238E27FC236}">
                <a16:creationId xmlns:a16="http://schemas.microsoft.com/office/drawing/2014/main" id="{CE555376-59DD-41DE-B138-7F569F7D9A7A}"/>
              </a:ext>
            </a:extLst>
          </p:cNvPr>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2035469499"/>
      </p:ext>
    </p:extLst>
  </p:cSld>
  <p:clrMapOvr>
    <a:masterClrMapping/>
  </p:clrMapOvr>
  <p:transition/>
  <p:extLst>
    <p:ext uri="{DCECCB84-F9BA-43D5-87BE-67443E8EF086}">
      <p15:sldGuideLst xmlns:p15="http://schemas.microsoft.com/office/powerpoint/2012/main">
        <p15:guide id="1" orient="horz" pos="4104">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sp>
        <p:nvSpPr>
          <p:cNvPr id="8" name="Content Placeholder 2"/>
          <p:cNvSpPr>
            <a:spLocks noGrp="1"/>
          </p:cNvSpPr>
          <p:nvPr>
            <p:ph idx="1"/>
          </p:nvPr>
        </p:nvSpPr>
        <p:spPr>
          <a:xfrm>
            <a:off x="457200" y="1524000"/>
            <a:ext cx="8229600" cy="4389120"/>
          </a:xfrm>
        </p:spPr>
        <p:txBody>
          <a:bodyPr/>
          <a:lstStyle>
            <a:lvl1pPr>
              <a:defRPr sz="1800"/>
            </a:lvl1pPr>
            <a:lvl2pPr>
              <a:defRPr sz="1600"/>
            </a:lvl2pPr>
            <a:lvl3pPr marL="233363" indent="-233363">
              <a:buSzTx/>
              <a:buFont typeface="+mj-lt"/>
              <a:buAutoNum type="arabicPeriod"/>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1" name="Footer Placeholder 4 Copyright">
            <a:extLst>
              <a:ext uri="{FF2B5EF4-FFF2-40B4-BE49-F238E27FC236}">
                <a16:creationId xmlns:a16="http://schemas.microsoft.com/office/drawing/2014/main" id="{F84FEA0B-22D7-48D0-9AB5-00020648BE57}"/>
              </a:ext>
            </a:extLst>
          </p:cNvPr>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2" name="Picture 11" descr="Logo&#10;&#10;Description automatically generated">
            <a:extLst>
              <a:ext uri="{FF2B5EF4-FFF2-40B4-BE49-F238E27FC236}">
                <a16:creationId xmlns:a16="http://schemas.microsoft.com/office/drawing/2014/main" id="{67C51C0B-87B0-45A9-B624-07EB972BC3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9903" y="6346232"/>
            <a:ext cx="962307" cy="383455"/>
          </a:xfrm>
          <a:prstGeom prst="rect">
            <a:avLst/>
          </a:prstGeom>
        </p:spPr>
      </p:pic>
    </p:spTree>
    <p:extLst>
      <p:ext uri="{BB962C8B-B14F-4D97-AF65-F5344CB8AC3E}">
        <p14:creationId xmlns:p14="http://schemas.microsoft.com/office/powerpoint/2010/main" val="145714434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dcrum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sp>
        <p:nvSpPr>
          <p:cNvPr id="10" name="Content Placeholder 2"/>
          <p:cNvSpPr>
            <a:spLocks noGrp="1"/>
          </p:cNvSpPr>
          <p:nvPr>
            <p:ph idx="1"/>
          </p:nvPr>
        </p:nvSpPr>
        <p:spPr>
          <a:xfrm>
            <a:off x="457200" y="1524000"/>
            <a:ext cx="82296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4" hasCustomPrompt="1"/>
          </p:nvPr>
        </p:nvSpPr>
        <p:spPr>
          <a:xfrm>
            <a:off x="6572865" y="-977"/>
            <a:ext cx="2106186" cy="230400"/>
          </a:xfrm>
          <a:solidFill>
            <a:schemeClr val="accent1"/>
          </a:solidFill>
        </p:spPr>
        <p:txBody>
          <a:bodyPr anchor="ctr" anchorCtr="0"/>
          <a:lstStyle>
            <a:lvl1pPr algn="ctr">
              <a:defRPr sz="1000" cap="all" baseline="0">
                <a:solidFill>
                  <a:schemeClr val="bg1"/>
                </a:solidFill>
              </a:defRPr>
            </a:lvl1pPr>
          </a:lstStyle>
          <a:p>
            <a:pPr lvl="0"/>
            <a:r>
              <a:rPr lang="en-US"/>
              <a:t>Click to edit text</a:t>
            </a:r>
          </a:p>
        </p:txBody>
      </p:sp>
      <p:cxnSp>
        <p:nvCxnSpPr>
          <p:cNvPr id="14" name="Straight Connector 13"/>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2" name="Footer Placeholder 4 Copyright">
            <a:extLst>
              <a:ext uri="{FF2B5EF4-FFF2-40B4-BE49-F238E27FC236}">
                <a16:creationId xmlns:a16="http://schemas.microsoft.com/office/drawing/2014/main" id="{C4FC6ACB-89D1-437D-90B3-1CD1822515E7}"/>
              </a:ext>
            </a:extLst>
          </p:cNvPr>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3" name="Picture 12" descr="Logo&#10;&#10;Description automatically generated">
            <a:extLst>
              <a:ext uri="{FF2B5EF4-FFF2-40B4-BE49-F238E27FC236}">
                <a16:creationId xmlns:a16="http://schemas.microsoft.com/office/drawing/2014/main" id="{DB031BAF-C658-4EB8-BAF3-E431344243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9903" y="6346232"/>
            <a:ext cx="962307" cy="383455"/>
          </a:xfrm>
          <a:prstGeom prst="rect">
            <a:avLst/>
          </a:prstGeom>
        </p:spPr>
      </p:pic>
    </p:spTree>
    <p:extLst>
      <p:ext uri="{BB962C8B-B14F-4D97-AF65-F5344CB8AC3E}">
        <p14:creationId xmlns:p14="http://schemas.microsoft.com/office/powerpoint/2010/main" val="46460756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3"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sp>
        <p:nvSpPr>
          <p:cNvPr id="9" name="Content Placeholder 8"/>
          <p:cNvSpPr>
            <a:spLocks noGrp="1"/>
          </p:cNvSpPr>
          <p:nvPr>
            <p:ph sz="quarter" idx="14"/>
          </p:nvPr>
        </p:nvSpPr>
        <p:spPr>
          <a:xfrm>
            <a:off x="457200" y="1524000"/>
            <a:ext cx="1524000" cy="1905000"/>
          </a:xfrm>
          <a:solidFill>
            <a:srgbClr val="D8D7DF"/>
          </a:solidFill>
        </p:spPr>
        <p:txBody>
          <a:bodyPr/>
          <a:lstStyle>
            <a:lvl3pPr>
              <a:buSzPct val="125000"/>
              <a:defRPr/>
            </a:lvl3pPr>
            <a:lvl4pPr>
              <a:buSzPct val="125000"/>
              <a:defRPr/>
            </a:lvl4pPr>
            <a:lvl5pPr>
              <a:buSzPct val="125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5"/>
          </p:nvPr>
        </p:nvSpPr>
        <p:spPr>
          <a:xfrm>
            <a:off x="2133600" y="1523999"/>
            <a:ext cx="6553200" cy="4388603"/>
          </a:xfrm>
        </p:spPr>
        <p:txBody>
          <a:bodyPr/>
          <a:lstStyle>
            <a:lvl1pPr marL="0" marR="0" indent="0" algn="l" defTabSz="914400" rtl="0" eaLnBrk="1" fontAlgn="auto" latinLnBrk="0" hangingPunct="1">
              <a:lnSpc>
                <a:spcPct val="100000"/>
              </a:lnSpc>
              <a:spcBef>
                <a:spcPct val="0"/>
              </a:spcBef>
              <a:spcAft>
                <a:spcPts val="350"/>
              </a:spcAft>
              <a:buClrTx/>
              <a:buSzTx/>
              <a:buFontTx/>
              <a:buNone/>
              <a:defRPr lang="en-US" sz="1800" smtClean="0"/>
            </a:lvl1pPr>
            <a:lvl2pPr>
              <a:spcBef>
                <a:spcPct val="0"/>
              </a:spcBef>
              <a:spcAft>
                <a:spcPts val="350"/>
              </a:spcAft>
              <a:defRPr lang="en-US" sz="1600" smtClean="0"/>
            </a:lvl2pPr>
            <a:lvl3pPr>
              <a:spcBef>
                <a:spcPct val="0"/>
              </a:spcBef>
              <a:spcAft>
                <a:spcPts val="400"/>
              </a:spcAft>
              <a:buSzPct val="125000"/>
              <a:buFont typeface="Wingdings" pitchFamily="2" charset="2"/>
              <a:buChar char="§"/>
              <a:defRPr lang="en-US" smtClean="0"/>
            </a:lvl3pPr>
            <a:lvl4pPr marL="457200" indent="-228600">
              <a:buClr>
                <a:schemeClr val="tx2"/>
              </a:buClr>
              <a:buSzPct val="125000"/>
              <a:buFont typeface="Wingdings" pitchFamily="2" charset="2"/>
              <a:buChar char=""/>
              <a:defRPr/>
            </a:lvl4pPr>
            <a:lvl5pPr>
              <a:buSzPct val="125000"/>
              <a:buFont typeface="Arial" pitchFamily="34" charset="0"/>
              <a:buChar char="˗"/>
              <a:defRPr/>
            </a:lvl5pPr>
            <a:lvl6pPr>
              <a:buSzPct val="125000"/>
              <a:defRPr/>
            </a:lvl6pPr>
            <a:lvl7pPr>
              <a:buSzPct val="125000"/>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1" name="Footer Placeholder 4 Copyright">
            <a:extLst>
              <a:ext uri="{FF2B5EF4-FFF2-40B4-BE49-F238E27FC236}">
                <a16:creationId xmlns:a16="http://schemas.microsoft.com/office/drawing/2014/main" id="{0FD68D67-E592-428F-9E84-4CC95EE21079}"/>
              </a:ext>
            </a:extLst>
          </p:cNvPr>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4" name="Picture 13" descr="Logo&#10;&#10;Description automatically generated">
            <a:extLst>
              <a:ext uri="{FF2B5EF4-FFF2-40B4-BE49-F238E27FC236}">
                <a16:creationId xmlns:a16="http://schemas.microsoft.com/office/drawing/2014/main" id="{E90207E4-D4A8-427C-A1F9-A362A3B9EB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9903" y="6346232"/>
            <a:ext cx="962307" cy="383455"/>
          </a:xfrm>
          <a:prstGeom prst="rect">
            <a:avLst/>
          </a:prstGeom>
        </p:spPr>
      </p:pic>
    </p:spTree>
    <p:extLst>
      <p:ext uri="{BB962C8B-B14F-4D97-AF65-F5344CB8AC3E}">
        <p14:creationId xmlns:p14="http://schemas.microsoft.com/office/powerpoint/2010/main" val="210916826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457200" y="1524000"/>
            <a:ext cx="4876800" cy="4389120"/>
          </a:xfrm>
        </p:spPr>
        <p:txBody>
          <a:bodyPr/>
          <a:lstStyle>
            <a:lvl1pPr>
              <a:defRPr sz="1800"/>
            </a:lvl1pPr>
            <a:lvl2pPr>
              <a:defRPr sz="1600"/>
            </a:lvl2pPr>
            <a:lvl3pPr>
              <a:buSzPct val="125000"/>
              <a:defRPr/>
            </a:lvl3pPr>
            <a:lvl4pPr>
              <a:buSzPct val="125000"/>
              <a:defRPr/>
            </a:lvl4pPr>
            <a:lvl5pPr>
              <a:buSzPct val="125000"/>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5486400" y="1527048"/>
            <a:ext cx="3200400" cy="4038600"/>
          </a:xfrm>
          <a:solidFill>
            <a:srgbClr val="D8D7DF"/>
          </a:solidFill>
        </p:spPr>
        <p:txBody>
          <a:bodyPr/>
          <a:lstStyle/>
          <a:p>
            <a:pPr lvl="0"/>
            <a:r>
              <a:rPr lang="en-US"/>
              <a:t>Click to edit Master text styles</a:t>
            </a:r>
          </a:p>
        </p:txBody>
      </p:sp>
      <p:sp>
        <p:nvSpPr>
          <p:cNvPr id="14" name="Text Placeholder 13"/>
          <p:cNvSpPr>
            <a:spLocks noGrp="1"/>
          </p:cNvSpPr>
          <p:nvPr>
            <p:ph type="body" sz="quarter" idx="17"/>
          </p:nvPr>
        </p:nvSpPr>
        <p:spPr>
          <a:xfrm>
            <a:off x="5791200" y="2221992"/>
            <a:ext cx="2590800" cy="2731008"/>
          </a:xfrm>
        </p:spPr>
        <p:txBody>
          <a:bodyPr/>
          <a:lstStyle>
            <a:lvl1pPr>
              <a:spcBef>
                <a:spcPct val="0"/>
              </a:spcBef>
              <a:spcAft>
                <a:spcPts val="1000"/>
              </a:spcAft>
              <a:defRPr baseline="0">
                <a:solidFill>
                  <a:schemeClr val="accent1"/>
                </a:solidFill>
                <a:latin typeface="Arial" pitchFamily="34" charset="0"/>
              </a:defRPr>
            </a:lvl1pPr>
            <a:lvl2pPr>
              <a:spcAft>
                <a:spcPts val="400"/>
              </a:spcAft>
              <a:defRPr sz="1600"/>
            </a:lvl2pPr>
          </a:lstStyle>
          <a:p>
            <a:pPr lvl="0"/>
            <a:r>
              <a:rPr lang="en-US"/>
              <a:t>Click to edit Master text styles</a:t>
            </a:r>
          </a:p>
          <a:p>
            <a:pPr lvl="1"/>
            <a:r>
              <a:rPr lang="en-US"/>
              <a:t>Second level</a:t>
            </a:r>
          </a:p>
        </p:txBody>
      </p:sp>
      <p:sp>
        <p:nvSpPr>
          <p:cNvPr id="11" name="Text Placeholder 12"/>
          <p:cNvSpPr>
            <a:spLocks noGrp="1"/>
          </p:cNvSpPr>
          <p:nvPr>
            <p:ph type="body" sz="quarter" idx="18"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cxnSp>
        <p:nvCxnSpPr>
          <p:cNvPr id="13" name="Straight Connector 12"/>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6" name="Footer Placeholder 4 Copyright">
            <a:extLst>
              <a:ext uri="{FF2B5EF4-FFF2-40B4-BE49-F238E27FC236}">
                <a16:creationId xmlns:a16="http://schemas.microsoft.com/office/drawing/2014/main" id="{8937DFE0-BD2C-4EDF-ABA5-D791E22CB9B3}"/>
              </a:ext>
            </a:extLst>
          </p:cNvPr>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5" name="Picture 14" descr="Logo&#10;&#10;Description automatically generated">
            <a:extLst>
              <a:ext uri="{FF2B5EF4-FFF2-40B4-BE49-F238E27FC236}">
                <a16:creationId xmlns:a16="http://schemas.microsoft.com/office/drawing/2014/main" id="{1A106BEC-486E-44B4-B6D1-44873B2B80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9903" y="6346232"/>
            <a:ext cx="962307" cy="383455"/>
          </a:xfrm>
          <a:prstGeom prst="rect">
            <a:avLst/>
          </a:prstGeom>
        </p:spPr>
      </p:pic>
    </p:spTree>
    <p:extLst>
      <p:ext uri="{BB962C8B-B14F-4D97-AF65-F5344CB8AC3E}">
        <p14:creationId xmlns:p14="http://schemas.microsoft.com/office/powerpoint/2010/main" val="394651479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457200" y="1524000"/>
            <a:ext cx="3962400" cy="4389120"/>
          </a:xfrm>
        </p:spPr>
        <p:txBody>
          <a:bodyPr/>
          <a:lstStyle>
            <a:lvl1pPr>
              <a:defRPr sz="1800"/>
            </a:lvl1pPr>
            <a:lvl2pPr>
              <a:defRPr sz="1600"/>
            </a:lvl2pPr>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4"/>
          </p:nvPr>
        </p:nvSpPr>
        <p:spPr>
          <a:xfrm>
            <a:off x="4648200" y="1524000"/>
            <a:ext cx="4038600" cy="4389120"/>
          </a:xfrm>
        </p:spPr>
        <p:txBody>
          <a:bodyPr/>
          <a:lstStyle>
            <a:lvl1pPr>
              <a:defRPr sz="1800"/>
            </a:lvl1pPr>
            <a:lvl2pPr>
              <a:defRPr sz="16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2"/>
          <p:cNvSpPr>
            <a:spLocks noGrp="1"/>
          </p:cNvSpPr>
          <p:nvPr>
            <p:ph type="body" sz="quarter" idx="15"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cxnSp>
        <p:nvCxnSpPr>
          <p:cNvPr id="10" name="Straight Connector 9"/>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2" name="Footer Placeholder 4 Copyright">
            <a:extLst>
              <a:ext uri="{FF2B5EF4-FFF2-40B4-BE49-F238E27FC236}">
                <a16:creationId xmlns:a16="http://schemas.microsoft.com/office/drawing/2014/main" id="{E713B548-BF59-438B-9DD3-A5D89E466587}"/>
              </a:ext>
            </a:extLst>
          </p:cNvPr>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3" name="Picture 12" descr="Logo&#10;&#10;Description automatically generated">
            <a:extLst>
              <a:ext uri="{FF2B5EF4-FFF2-40B4-BE49-F238E27FC236}">
                <a16:creationId xmlns:a16="http://schemas.microsoft.com/office/drawing/2014/main" id="{D152E552-7125-4B87-940E-21FEE2E63D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9903" y="6346232"/>
            <a:ext cx="962307" cy="383455"/>
          </a:xfrm>
          <a:prstGeom prst="rect">
            <a:avLst/>
          </a:prstGeom>
        </p:spPr>
      </p:pic>
    </p:spTree>
    <p:extLst>
      <p:ext uri="{BB962C8B-B14F-4D97-AF65-F5344CB8AC3E}">
        <p14:creationId xmlns:p14="http://schemas.microsoft.com/office/powerpoint/2010/main" val="283114665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cxnSp>
        <p:nvCxnSpPr>
          <p:cNvPr id="8" name="Straight Connector 7"/>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9" name="Footer Placeholder 4 Copyright">
            <a:extLst>
              <a:ext uri="{FF2B5EF4-FFF2-40B4-BE49-F238E27FC236}">
                <a16:creationId xmlns:a16="http://schemas.microsoft.com/office/drawing/2014/main" id="{D19747C3-A02C-42CE-9C9E-8DA60AA5F199}"/>
              </a:ext>
            </a:extLst>
          </p:cNvPr>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0" name="Picture 9" descr="Logo&#10;&#10;Description automatically generated">
            <a:extLst>
              <a:ext uri="{FF2B5EF4-FFF2-40B4-BE49-F238E27FC236}">
                <a16:creationId xmlns:a16="http://schemas.microsoft.com/office/drawing/2014/main" id="{C93D2C86-026A-4B5B-B7F4-6A747361BB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9903" y="6346232"/>
            <a:ext cx="962307" cy="383455"/>
          </a:xfrm>
          <a:prstGeom prst="rect">
            <a:avLst/>
          </a:prstGeom>
        </p:spPr>
      </p:pic>
    </p:spTree>
    <p:extLst>
      <p:ext uri="{BB962C8B-B14F-4D97-AF65-F5344CB8AC3E}">
        <p14:creationId xmlns:p14="http://schemas.microsoft.com/office/powerpoint/2010/main" val="310022079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stretch>
            <a:fillRect/>
          </a:stretch>
        </p:blipFill>
        <p:spPr>
          <a:xfrm>
            <a:off x="6675343" y="6300216"/>
            <a:ext cx="1782857" cy="347429"/>
          </a:xfrm>
          <a:prstGeom prst="rect">
            <a:avLst/>
          </a:prstGeom>
        </p:spPr>
      </p:pic>
      <p:sp>
        <p:nvSpPr>
          <p:cNvPr id="14"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7" name="Footer Placeholder 4 Copyright">
            <a:extLst>
              <a:ext uri="{FF2B5EF4-FFF2-40B4-BE49-F238E27FC236}">
                <a16:creationId xmlns:a16="http://schemas.microsoft.com/office/drawing/2014/main" id="{A87B37A7-B2F3-40F0-82BA-8C5742E4CF06}"/>
              </a:ext>
            </a:extLst>
          </p:cNvPr>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380525321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5613"/>
            <a:ext cx="4495800" cy="304800"/>
          </a:xfrm>
        </p:spPr>
        <p:txBody>
          <a:bodyPr/>
          <a:lstStyle>
            <a:lvl1pPr>
              <a:defRPr baseline="0"/>
            </a:lvl1pPr>
          </a:lstStyle>
          <a:p>
            <a:r>
              <a:rPr lang="en-US"/>
              <a:t>Thank you — Click to edit text</a:t>
            </a:r>
          </a:p>
        </p:txBody>
      </p:sp>
      <p:cxnSp>
        <p:nvCxnSpPr>
          <p:cNvPr id="12" name="Straight Connector 11"/>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userDrawn="1"/>
        </p:nvGrpSpPr>
        <p:grpSpPr>
          <a:xfrm>
            <a:off x="6635794" y="3462205"/>
            <a:ext cx="2047958" cy="2157709"/>
            <a:chOff x="457200" y="3682374"/>
            <a:chExt cx="1481138" cy="1560513"/>
          </a:xfrm>
        </p:grpSpPr>
        <p:sp>
          <p:nvSpPr>
            <p:cNvPr id="14"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24" name="Picture 23"/>
          <p:cNvPicPr>
            <a:picLocks noChangeAspect="1"/>
          </p:cNvPicPr>
          <p:nvPr userDrawn="1"/>
        </p:nvPicPr>
        <p:blipFill>
          <a:blip r:embed="rId2"/>
          <a:stretch>
            <a:fillRect/>
          </a:stretch>
        </p:blipFill>
        <p:spPr>
          <a:xfrm>
            <a:off x="6675343" y="6300216"/>
            <a:ext cx="1782857" cy="347429"/>
          </a:xfrm>
          <a:prstGeom prst="rect">
            <a:avLst/>
          </a:prstGeom>
        </p:spPr>
      </p:pic>
      <p:sp>
        <p:nvSpPr>
          <p:cNvPr id="25"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6" name="Footer Placeholder 4 Copyright">
            <a:extLst>
              <a:ext uri="{FF2B5EF4-FFF2-40B4-BE49-F238E27FC236}">
                <a16:creationId xmlns:a16="http://schemas.microsoft.com/office/drawing/2014/main" id="{A297E972-1E4A-4220-8AB3-04B694B4AF19}"/>
              </a:ext>
            </a:extLst>
          </p:cNvPr>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1126847898"/>
      </p:ext>
    </p:extLst>
  </p:cSld>
  <p:clrMapOvr>
    <a:masterClrMapping/>
  </p:clrMapOvr>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lor">
    <p:bg>
      <p:bgPr>
        <a:solidFill>
          <a:srgbClr val="C8D7DF"/>
        </a:solidFill>
        <a:effectLst/>
      </p:bgPr>
    </p:bg>
    <p:spTree>
      <p:nvGrpSpPr>
        <p:cNvPr id="1" name=""/>
        <p:cNvGrpSpPr/>
        <p:nvPr/>
      </p:nvGrpSpPr>
      <p:grpSpPr>
        <a:xfrm>
          <a:off x="0" y="0"/>
          <a:ext cx="0" cy="0"/>
          <a:chOff x="0" y="0"/>
          <a:chExt cx="0" cy="0"/>
        </a:xfrm>
      </p:grpSpPr>
      <p:sp>
        <p:nvSpPr>
          <p:cNvPr id="9" name="Rectangle 8"/>
          <p:cNvSpPr/>
          <p:nvPr userDrawn="1"/>
        </p:nvSpPr>
        <p:spPr>
          <a:xfrm>
            <a:off x="228600" y="228600"/>
            <a:ext cx="5769864"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57200"/>
            <a:ext cx="5257800" cy="612648"/>
          </a:xfrm>
        </p:spPr>
        <p:txBody>
          <a:bodyPr>
            <a:noAutofit/>
          </a:bodyPr>
          <a:lstStyle>
            <a:lvl1pPr>
              <a:lnSpc>
                <a:spcPts val="2300"/>
              </a:lnSpc>
              <a:defRPr baseline="0"/>
            </a:lvl1pPr>
          </a:lstStyle>
          <a:p>
            <a:r>
              <a:rPr lang="en-US"/>
              <a:t>Title color slide — click to edit</a:t>
            </a:r>
            <a:br>
              <a:rPr lang="en-US"/>
            </a:br>
            <a:r>
              <a:rPr lang="en-US"/>
              <a:t>second line if needed </a:t>
            </a:r>
          </a:p>
        </p:txBody>
      </p:sp>
      <p:sp>
        <p:nvSpPr>
          <p:cNvPr id="22" name="Text Placeholder 21"/>
          <p:cNvSpPr>
            <a:spLocks noGrp="1"/>
          </p:cNvSpPr>
          <p:nvPr>
            <p:ph type="body" sz="quarter" idx="15" hasCustomPrompt="1"/>
          </p:nvPr>
        </p:nvSpPr>
        <p:spPr>
          <a:xfrm>
            <a:off x="457200" y="1097280"/>
            <a:ext cx="5257800" cy="502920"/>
          </a:xfrm>
        </p:spPr>
        <p:txBody>
          <a:bodyPr/>
          <a:lstStyle>
            <a:lvl1pPr>
              <a:lnSpc>
                <a:spcPts val="2000"/>
              </a:lnSpc>
              <a:spcAft>
                <a:spcPct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457200" y="2209669"/>
            <a:ext cx="2011680"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457200" y="1654457"/>
            <a:ext cx="5257800" cy="527386"/>
          </a:xfrm>
        </p:spPr>
        <p:txBody>
          <a:bodyPr/>
          <a:lstStyle>
            <a:lvl1pPr>
              <a:lnSpc>
                <a:spcPts val="1800"/>
              </a:lnSpc>
              <a:spcAft>
                <a:spcPct val="0"/>
              </a:spcAft>
              <a:defRPr sz="1600" b="0"/>
            </a:lvl1pPr>
          </a:lstStyle>
          <a:p>
            <a:pPr lvl="0"/>
            <a:r>
              <a:rPr lang="en-US"/>
              <a:t>Click to add text</a:t>
            </a:r>
          </a:p>
        </p:txBody>
      </p:sp>
      <p:sp>
        <p:nvSpPr>
          <p:cNvPr id="10" name="Rectangle 9"/>
          <p:cNvSpPr/>
          <p:nvPr userDrawn="1"/>
        </p:nvSpPr>
        <p:spPr>
          <a:xfrm>
            <a:off x="0" y="6280484"/>
            <a:ext cx="9144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userDrawn="1"/>
        </p:nvGrpSpPr>
        <p:grpSpPr>
          <a:xfrm>
            <a:off x="457200" y="3583408"/>
            <a:ext cx="2047958" cy="2157709"/>
            <a:chOff x="457200" y="3682374"/>
            <a:chExt cx="1481138" cy="1560513"/>
          </a:xfrm>
        </p:grpSpPr>
        <p:sp>
          <p:nvSpPr>
            <p:cNvPr id="13"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7" name="Footer Placeholder 4 Copyright"/>
          <p:cNvSpPr>
            <a:spLocks noGrp="1"/>
          </p:cNvSpPr>
          <p:nvPr>
            <p:ph type="ftr" sz="quarter" idx="3"/>
          </p:nvPr>
        </p:nvSpPr>
        <p:spPr>
          <a:xfrm>
            <a:off x="457199" y="6515096"/>
            <a:ext cx="2469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a:t>
            </a:r>
            <a:endParaRPr lang="en-US"/>
          </a:p>
        </p:txBody>
      </p:sp>
      <p:sp>
        <p:nvSpPr>
          <p:cNvPr id="28" name="Rectangle 27"/>
          <p:cNvSpPr/>
          <p:nvPr userDrawn="1"/>
        </p:nvSpPr>
        <p:spPr>
          <a:xfrm>
            <a:off x="457199" y="6400800"/>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pic>
        <p:nvPicPr>
          <p:cNvPr id="20" name="Picture 19" descr="Logo&#10;&#10;Description automatically generated">
            <a:extLst>
              <a:ext uri="{FF2B5EF4-FFF2-40B4-BE49-F238E27FC236}">
                <a16:creationId xmlns:a16="http://schemas.microsoft.com/office/drawing/2014/main" id="{B42B3177-B4DA-4D70-BBFB-E979FF6746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7861" y="6284452"/>
            <a:ext cx="962307" cy="383455"/>
          </a:xfrm>
          <a:prstGeom prst="rect">
            <a:avLst/>
          </a:prstGeom>
        </p:spPr>
      </p:pic>
    </p:spTree>
    <p:extLst>
      <p:ext uri="{BB962C8B-B14F-4D97-AF65-F5344CB8AC3E}">
        <p14:creationId xmlns:p14="http://schemas.microsoft.com/office/powerpoint/2010/main" val="2082299848"/>
      </p:ext>
    </p:extLst>
  </p:cSld>
  <p:clrMapOvr>
    <a:masterClrMapping/>
  </p:clrMapOvr>
  <p:transition/>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with imag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228600" y="1310177"/>
            <a:ext cx="5090532" cy="141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16" name="Text Placeholder 12"/>
          <p:cNvSpPr>
            <a:spLocks noGrp="1"/>
          </p:cNvSpPr>
          <p:nvPr>
            <p:ph type="body" sz="quarter" idx="13" hasCustomPrompt="1"/>
          </p:nvPr>
        </p:nvSpPr>
        <p:spPr>
          <a:xfrm>
            <a:off x="457200" y="1938528"/>
            <a:ext cx="4636008" cy="337433"/>
          </a:xfrm>
        </p:spPr>
        <p:txBody>
          <a:bodyPr>
            <a:noAutofit/>
          </a:bodyPr>
          <a:lstStyle>
            <a:lvl1pPr>
              <a:defRPr sz="1800" b="0">
                <a:solidFill>
                  <a:schemeClr val="tx1"/>
                </a:solidFill>
              </a:defRPr>
            </a:lvl1pPr>
          </a:lstStyle>
          <a:p>
            <a:pPr lvl="0"/>
            <a:r>
              <a:rPr lang="en-US"/>
              <a:t>Click to add subheading</a:t>
            </a:r>
          </a:p>
        </p:txBody>
      </p:sp>
      <p:sp>
        <p:nvSpPr>
          <p:cNvPr id="17" name="Title 1"/>
          <p:cNvSpPr>
            <a:spLocks noGrp="1"/>
          </p:cNvSpPr>
          <p:nvPr>
            <p:ph type="title" hasCustomPrompt="1"/>
          </p:nvPr>
        </p:nvSpPr>
        <p:spPr>
          <a:xfrm>
            <a:off x="457200" y="1524001"/>
            <a:ext cx="4636008" cy="381000"/>
          </a:xfrm>
        </p:spPr>
        <p:txBody>
          <a:bodyPr>
            <a:noAutofit/>
          </a:bodyPr>
          <a:lstStyle>
            <a:lvl1pPr>
              <a:defRPr baseline="0"/>
            </a:lvl1pPr>
          </a:lstStyle>
          <a:p>
            <a:r>
              <a:rPr lang="en-US"/>
              <a:t>Divider image slide — click to edit text</a:t>
            </a:r>
          </a:p>
        </p:txBody>
      </p:sp>
      <p:sp>
        <p:nvSpPr>
          <p:cNvPr id="26"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4"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pic>
        <p:nvPicPr>
          <p:cNvPr id="8" name="Picture 7" descr="Logo&#10;&#10;Description automatically generated">
            <a:extLst>
              <a:ext uri="{FF2B5EF4-FFF2-40B4-BE49-F238E27FC236}">
                <a16:creationId xmlns:a16="http://schemas.microsoft.com/office/drawing/2014/main" id="{3B72B750-4B9D-4742-B0E9-B882D32361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17861" y="6284452"/>
            <a:ext cx="962307" cy="383455"/>
          </a:xfrm>
          <a:prstGeom prst="rect">
            <a:avLst/>
          </a:prstGeom>
        </p:spPr>
      </p:pic>
    </p:spTree>
    <p:extLst>
      <p:ext uri="{BB962C8B-B14F-4D97-AF65-F5344CB8AC3E}">
        <p14:creationId xmlns:p14="http://schemas.microsoft.com/office/powerpoint/2010/main" val="3301743665"/>
      </p:ext>
    </p:extLst>
  </p:cSld>
  <p:clrMapOvr>
    <a:masterClrMapping/>
  </p:clrMapOvr>
  <p:transition/>
  <p:hf hdr="0" dt="0"/>
  <p:extLst>
    <p:ext uri="{DCECCB84-F9BA-43D5-87BE-67443E8EF086}">
      <p15:sldGuideLst xmlns:p15="http://schemas.microsoft.com/office/powerpoint/2012/main">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color">
    <p:bg>
      <p:bgPr>
        <a:solidFill>
          <a:srgbClr val="DDD0CF"/>
        </a:solidFill>
        <a:effectLst/>
      </p:bgPr>
    </p:bg>
    <p:spTree>
      <p:nvGrpSpPr>
        <p:cNvPr id="1" name=""/>
        <p:cNvGrpSpPr/>
        <p:nvPr/>
      </p:nvGrpSpPr>
      <p:grpSpPr>
        <a:xfrm>
          <a:off x="0" y="0"/>
          <a:ext cx="0" cy="0"/>
          <a:chOff x="0" y="0"/>
          <a:chExt cx="0" cy="0"/>
        </a:xfrm>
      </p:grpSpPr>
      <p:sp>
        <p:nvSpPr>
          <p:cNvPr id="22" name="Rectangle 21"/>
          <p:cNvSpPr/>
          <p:nvPr userDrawn="1"/>
        </p:nvSpPr>
        <p:spPr>
          <a:xfrm>
            <a:off x="228600" y="1310177"/>
            <a:ext cx="5090532" cy="141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11" name="Rectangle 10"/>
          <p:cNvSpPr/>
          <p:nvPr userDrawn="1"/>
        </p:nvSpPr>
        <p:spPr>
          <a:xfrm>
            <a:off x="0" y="6280484"/>
            <a:ext cx="9144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2"/>
          <p:cNvSpPr>
            <a:spLocks noGrp="1"/>
          </p:cNvSpPr>
          <p:nvPr>
            <p:ph type="body" sz="quarter" idx="13" hasCustomPrompt="1"/>
          </p:nvPr>
        </p:nvSpPr>
        <p:spPr>
          <a:xfrm>
            <a:off x="457200" y="1938528"/>
            <a:ext cx="4636008" cy="337433"/>
          </a:xfrm>
        </p:spPr>
        <p:txBody>
          <a:bodyPr>
            <a:noAutofit/>
          </a:bodyPr>
          <a:lstStyle>
            <a:lvl1pPr>
              <a:defRPr sz="1800" b="0">
                <a:solidFill>
                  <a:schemeClr val="tx1"/>
                </a:solidFill>
              </a:defRPr>
            </a:lvl1pPr>
          </a:lstStyle>
          <a:p>
            <a:pPr lvl="0"/>
            <a:r>
              <a:rPr lang="en-US"/>
              <a:t>Click to add subheading</a:t>
            </a:r>
          </a:p>
        </p:txBody>
      </p:sp>
      <p:sp>
        <p:nvSpPr>
          <p:cNvPr id="13" name="Title 1"/>
          <p:cNvSpPr>
            <a:spLocks noGrp="1"/>
          </p:cNvSpPr>
          <p:nvPr>
            <p:ph type="title" hasCustomPrompt="1"/>
          </p:nvPr>
        </p:nvSpPr>
        <p:spPr>
          <a:xfrm>
            <a:off x="457200" y="1524001"/>
            <a:ext cx="4636008" cy="381000"/>
          </a:xfrm>
        </p:spPr>
        <p:txBody>
          <a:bodyPr>
            <a:noAutofit/>
          </a:bodyPr>
          <a:lstStyle>
            <a:lvl1pPr>
              <a:defRPr baseline="0"/>
            </a:lvl1pPr>
          </a:lstStyle>
          <a:p>
            <a:r>
              <a:rPr lang="en-US"/>
              <a:t>Divider color slide — click to edit text</a:t>
            </a:r>
          </a:p>
        </p:txBody>
      </p:sp>
      <p:grpSp>
        <p:nvGrpSpPr>
          <p:cNvPr id="14" name="Group 13"/>
          <p:cNvGrpSpPr/>
          <p:nvPr userDrawn="1"/>
        </p:nvGrpSpPr>
        <p:grpSpPr>
          <a:xfrm>
            <a:off x="457200" y="3829699"/>
            <a:ext cx="1855788" cy="2051050"/>
            <a:chOff x="457200" y="3522663"/>
            <a:chExt cx="1855788" cy="2051050"/>
          </a:xfrm>
        </p:grpSpPr>
        <p:sp>
          <p:nvSpPr>
            <p:cNvPr id="18" name="AutoShape 3"/>
            <p:cNvSpPr>
              <a:spLocks noChangeAspect="1" noChangeArrowheads="1" noTextEdit="1"/>
            </p:cNvSpPr>
            <p:nvPr userDrawn="1"/>
          </p:nvSpPr>
          <p:spPr bwMode="auto">
            <a:xfrm>
              <a:off x="457200" y="3522663"/>
              <a:ext cx="1855788"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5"/>
            <p:cNvSpPr>
              <a:spLocks noChangeArrowheads="1"/>
            </p:cNvSpPr>
            <p:nvPr userDrawn="1"/>
          </p:nvSpPr>
          <p:spPr bwMode="auto">
            <a:xfrm>
              <a:off x="1879600" y="4954588"/>
              <a:ext cx="285750" cy="203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6"/>
            <p:cNvSpPr>
              <a:spLocks noChangeArrowheads="1"/>
            </p:cNvSpPr>
            <p:nvPr userDrawn="1"/>
          </p:nvSpPr>
          <p:spPr bwMode="auto">
            <a:xfrm>
              <a:off x="1597025" y="3522663"/>
              <a:ext cx="712788" cy="1028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7"/>
            <p:cNvSpPr>
              <a:spLocks noChangeArrowheads="1"/>
            </p:cNvSpPr>
            <p:nvPr userDrawn="1"/>
          </p:nvSpPr>
          <p:spPr bwMode="auto">
            <a:xfrm>
              <a:off x="1177925" y="3730625"/>
              <a:ext cx="142875" cy="6175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8"/>
            <p:cNvSpPr>
              <a:spLocks noChangeArrowheads="1"/>
            </p:cNvSpPr>
            <p:nvPr userDrawn="1"/>
          </p:nvSpPr>
          <p:spPr bwMode="auto">
            <a:xfrm>
              <a:off x="1309688" y="4543425"/>
              <a:ext cx="147638" cy="4159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p:cNvSpPr>
              <a:spLocks noChangeArrowheads="1"/>
            </p:cNvSpPr>
            <p:nvPr userDrawn="1"/>
          </p:nvSpPr>
          <p:spPr bwMode="auto">
            <a:xfrm>
              <a:off x="460375" y="4751388"/>
              <a:ext cx="569913" cy="8223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6"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
        <p:nvSpPr>
          <p:cNvPr id="20" name="Rectangle 19"/>
          <p:cNvSpPr/>
          <p:nvPr userDrawn="1"/>
        </p:nvSpPr>
        <p:spPr>
          <a:xfrm>
            <a:off x="457199" y="6400800"/>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pic>
        <p:nvPicPr>
          <p:cNvPr id="23" name="Picture 22" descr="Logo&#10;&#10;Description automatically generated">
            <a:extLst>
              <a:ext uri="{FF2B5EF4-FFF2-40B4-BE49-F238E27FC236}">
                <a16:creationId xmlns:a16="http://schemas.microsoft.com/office/drawing/2014/main" id="{3AD913CC-50D6-41C9-9E1A-BE51E46633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7861" y="6284452"/>
            <a:ext cx="962307" cy="383455"/>
          </a:xfrm>
          <a:prstGeom prst="rect">
            <a:avLst/>
          </a:prstGeom>
        </p:spPr>
      </p:pic>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1">
                    <a:lumMod val="75000"/>
                    <a:lumOff val="25000"/>
                  </a:schemeClr>
                </a:solidFill>
              </a:defRPr>
            </a:lvl1pPr>
          </a:lstStyle>
          <a:p>
            <a:r>
              <a:rPr lang="en-US"/>
              <a:t>Click to edit Master title style</a:t>
            </a:r>
          </a:p>
        </p:txBody>
      </p:sp>
      <p:sp>
        <p:nvSpPr>
          <p:cNvPr id="8"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cxnSp>
        <p:nvCxnSpPr>
          <p:cNvPr id="12" name="Straight Connector 11"/>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
          </p:nvPr>
        </p:nvSpPr>
        <p:spPr>
          <a:xfrm>
            <a:off x="457200" y="1524000"/>
            <a:ext cx="82296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pic>
        <p:nvPicPr>
          <p:cNvPr id="10" name="Picture 4" descr="Asian Development Bank - Wikipedia">
            <a:extLst>
              <a:ext uri="{FF2B5EF4-FFF2-40B4-BE49-F238E27FC236}">
                <a16:creationId xmlns:a16="http://schemas.microsoft.com/office/drawing/2014/main" id="{07863BAC-FEDF-4861-ACA6-8263053368F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208584" y="250388"/>
            <a:ext cx="716374" cy="7163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2D4ABD7-746E-4E5B-B5BF-05736DE99326}"/>
              </a:ext>
            </a:extLst>
          </p:cNvPr>
          <p:cNvSpPr/>
          <p:nvPr userDrawn="1"/>
        </p:nvSpPr>
        <p:spPr>
          <a:xfrm>
            <a:off x="457200" y="6400800"/>
            <a:ext cx="990600" cy="137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 company name&#10;&#10;Description automatically generated">
            <a:extLst>
              <a:ext uri="{FF2B5EF4-FFF2-40B4-BE49-F238E27FC236}">
                <a16:creationId xmlns:a16="http://schemas.microsoft.com/office/drawing/2014/main" id="{87752BC5-798F-4480-99B2-1DCA266756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00013" y="250255"/>
            <a:ext cx="716374" cy="716374"/>
          </a:xfrm>
          <a:prstGeom prst="rect">
            <a:avLst/>
          </a:prstGeom>
        </p:spPr>
      </p:pic>
      <p:pic>
        <p:nvPicPr>
          <p:cNvPr id="14" name="Picture 13" descr="Logo&#10;&#10;Description automatically generated">
            <a:extLst>
              <a:ext uri="{FF2B5EF4-FFF2-40B4-BE49-F238E27FC236}">
                <a16:creationId xmlns:a16="http://schemas.microsoft.com/office/drawing/2014/main" id="{EA7E2FD1-E6C3-432A-98A4-56FB19FCB5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17861" y="6284452"/>
            <a:ext cx="962307" cy="383455"/>
          </a:xfrm>
          <a:prstGeom prst="rect">
            <a:avLst/>
          </a:prstGeom>
        </p:spPr>
      </p:pic>
    </p:spTree>
  </p:cSld>
  <p:clrMapOvr>
    <a:masterClrMapping/>
  </p:clrMapOvr>
  <p:transition/>
  <p:extLst>
    <p:ext uri="{DCECCB84-F9BA-43D5-87BE-67443E8EF086}">
      <p15:sldGuideLst xmlns:p15="http://schemas.microsoft.com/office/powerpoint/2012/main">
        <p15:guide id="1" orient="horz" pos="4104"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sp>
        <p:nvSpPr>
          <p:cNvPr id="8" name="Content Placeholder 2"/>
          <p:cNvSpPr>
            <a:spLocks noGrp="1"/>
          </p:cNvSpPr>
          <p:nvPr>
            <p:ph idx="1"/>
          </p:nvPr>
        </p:nvSpPr>
        <p:spPr>
          <a:xfrm>
            <a:off x="457200" y="1524000"/>
            <a:ext cx="8229600" cy="4389120"/>
          </a:xfrm>
        </p:spPr>
        <p:txBody>
          <a:bodyPr/>
          <a:lstStyle>
            <a:lvl1pPr>
              <a:defRPr sz="1800"/>
            </a:lvl1pPr>
            <a:lvl2pPr>
              <a:defRPr sz="1600"/>
            </a:lvl2pPr>
            <a:lvl3pPr marL="233363" indent="-233363">
              <a:buSzTx/>
              <a:buFont typeface="+mj-lt"/>
              <a:buAutoNum type="arabicPeriod"/>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stretch>
            <a:fillRect/>
          </a:stretch>
        </p:blipFill>
        <p:spPr>
          <a:xfrm>
            <a:off x="6675343" y="6300216"/>
            <a:ext cx="1782857" cy="347429"/>
          </a:xfrm>
          <a:prstGeom prst="rect">
            <a:avLst/>
          </a:prstGeom>
        </p:spPr>
      </p:pic>
      <p:sp>
        <p:nvSpPr>
          <p:cNvPr id="14"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2"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dcrum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sp>
        <p:nvSpPr>
          <p:cNvPr id="10" name="Content Placeholder 2"/>
          <p:cNvSpPr>
            <a:spLocks noGrp="1"/>
          </p:cNvSpPr>
          <p:nvPr>
            <p:ph idx="1"/>
          </p:nvPr>
        </p:nvSpPr>
        <p:spPr>
          <a:xfrm>
            <a:off x="457200" y="1524000"/>
            <a:ext cx="82296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4" hasCustomPrompt="1"/>
          </p:nvPr>
        </p:nvSpPr>
        <p:spPr>
          <a:xfrm>
            <a:off x="6572865" y="-977"/>
            <a:ext cx="2106186" cy="230400"/>
          </a:xfrm>
          <a:solidFill>
            <a:schemeClr val="accent1"/>
          </a:solidFill>
        </p:spPr>
        <p:txBody>
          <a:bodyPr anchor="ctr" anchorCtr="0"/>
          <a:lstStyle>
            <a:lvl1pPr algn="ctr">
              <a:defRPr sz="1000" cap="all" baseline="0">
                <a:solidFill>
                  <a:schemeClr val="bg1"/>
                </a:solidFill>
              </a:defRPr>
            </a:lvl1pPr>
          </a:lstStyle>
          <a:p>
            <a:pPr lvl="0"/>
            <a:r>
              <a:rPr lang="en-US"/>
              <a:t>Click to edit text</a:t>
            </a:r>
          </a:p>
        </p:txBody>
      </p:sp>
      <p:cxnSp>
        <p:nvCxnSpPr>
          <p:cNvPr id="14" name="Straight Connector 13"/>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stretch>
            <a:fillRect/>
          </a:stretch>
        </p:blipFill>
        <p:spPr>
          <a:xfrm>
            <a:off x="6675343" y="6300216"/>
            <a:ext cx="1782857" cy="347429"/>
          </a:xfrm>
          <a:prstGeom prst="rect">
            <a:avLst/>
          </a:prstGeom>
        </p:spPr>
      </p:pic>
      <p:sp>
        <p:nvSpPr>
          <p:cNvPr id="18"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1"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238890368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3" name="Text Placeholder 12"/>
          <p:cNvSpPr>
            <a:spLocks noGrp="1"/>
          </p:cNvSpPr>
          <p:nvPr>
            <p:ph type="body" sz="quarter" idx="13" hasCustomPrompt="1"/>
          </p:nvPr>
        </p:nvSpPr>
        <p:spPr>
          <a:xfrm>
            <a:off x="457200" y="800239"/>
            <a:ext cx="8229600" cy="276999"/>
          </a:xfrm>
        </p:spPr>
        <p:txBody>
          <a:bodyPr/>
          <a:lstStyle>
            <a:lvl1pPr>
              <a:defRPr sz="1800" b="0" baseline="0">
                <a:solidFill>
                  <a:schemeClr val="tx1"/>
                </a:solidFill>
              </a:defRPr>
            </a:lvl1pPr>
          </a:lstStyle>
          <a:p>
            <a:pPr lvl="0"/>
            <a:r>
              <a:rPr lang="en-US"/>
              <a:t>Subheading here</a:t>
            </a:r>
          </a:p>
        </p:txBody>
      </p:sp>
      <p:sp>
        <p:nvSpPr>
          <p:cNvPr id="9" name="Content Placeholder 8"/>
          <p:cNvSpPr>
            <a:spLocks noGrp="1"/>
          </p:cNvSpPr>
          <p:nvPr>
            <p:ph sz="quarter" idx="14"/>
          </p:nvPr>
        </p:nvSpPr>
        <p:spPr>
          <a:xfrm>
            <a:off x="457200" y="1524000"/>
            <a:ext cx="1524000" cy="1905000"/>
          </a:xfrm>
          <a:solidFill>
            <a:srgbClr val="D8D7DF"/>
          </a:solidFill>
        </p:spPr>
        <p:txBody>
          <a:bodyPr/>
          <a:lstStyle>
            <a:lvl3pPr>
              <a:buSzPct val="125000"/>
              <a:defRPr/>
            </a:lvl3pPr>
            <a:lvl4pPr>
              <a:buSzPct val="125000"/>
              <a:defRPr/>
            </a:lvl4pPr>
            <a:lvl5pPr>
              <a:buSzPct val="125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5"/>
          </p:nvPr>
        </p:nvSpPr>
        <p:spPr>
          <a:xfrm>
            <a:off x="2133600" y="1523999"/>
            <a:ext cx="6553200" cy="4388603"/>
          </a:xfrm>
        </p:spPr>
        <p:txBody>
          <a:bodyPr/>
          <a:lstStyle>
            <a:lvl1pPr marL="0" marR="0" indent="0" algn="l" defTabSz="914400" rtl="0" eaLnBrk="1" fontAlgn="auto" latinLnBrk="0" hangingPunct="1">
              <a:lnSpc>
                <a:spcPct val="100000"/>
              </a:lnSpc>
              <a:spcBef>
                <a:spcPct val="0"/>
              </a:spcBef>
              <a:spcAft>
                <a:spcPts val="350"/>
              </a:spcAft>
              <a:buClrTx/>
              <a:buSzTx/>
              <a:buFontTx/>
              <a:buNone/>
              <a:defRPr lang="en-US" sz="1800" smtClean="0"/>
            </a:lvl1pPr>
            <a:lvl2pPr>
              <a:spcBef>
                <a:spcPct val="0"/>
              </a:spcBef>
              <a:spcAft>
                <a:spcPts val="350"/>
              </a:spcAft>
              <a:defRPr lang="en-US" sz="1600" smtClean="0"/>
            </a:lvl2pPr>
            <a:lvl3pPr>
              <a:spcBef>
                <a:spcPct val="0"/>
              </a:spcBef>
              <a:spcAft>
                <a:spcPts val="400"/>
              </a:spcAft>
              <a:buSzPct val="125000"/>
              <a:buFont typeface="Wingdings" pitchFamily="2" charset="2"/>
              <a:buChar char="§"/>
              <a:defRPr lang="en-US" smtClean="0"/>
            </a:lvl3pPr>
            <a:lvl4pPr marL="457200" indent="-228600">
              <a:buClr>
                <a:schemeClr val="tx2"/>
              </a:buClr>
              <a:buSzPct val="125000"/>
              <a:buFont typeface="Wingdings" pitchFamily="2" charset="2"/>
              <a:buChar char=""/>
              <a:defRPr/>
            </a:lvl4pPr>
            <a:lvl5pPr>
              <a:buSzPct val="125000"/>
              <a:buFont typeface="Arial" pitchFamily="34" charset="0"/>
              <a:buChar char="˗"/>
              <a:defRPr/>
            </a:lvl5pPr>
            <a:lvl6pPr>
              <a:buSzPct val="125000"/>
              <a:defRPr/>
            </a:lvl6pPr>
            <a:lvl7pPr>
              <a:buSzPct val="125000"/>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457200" y="6279396"/>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a:stretch>
            <a:fillRect/>
          </a:stretch>
        </p:blipFill>
        <p:spPr>
          <a:xfrm>
            <a:off x="6675343" y="6300216"/>
            <a:ext cx="1782857" cy="347429"/>
          </a:xfrm>
          <a:prstGeom prst="rect">
            <a:avLst/>
          </a:prstGeom>
        </p:spPr>
      </p:pic>
      <p:sp>
        <p:nvSpPr>
          <p:cNvPr id="19"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14" name="Footer Placeholder 4 Copyright"/>
          <p:cNvSpPr>
            <a:spLocks noGrp="1"/>
          </p:cNvSpPr>
          <p:nvPr>
            <p:ph type="ftr" sz="quarter" idx="3"/>
          </p:nvPr>
        </p:nvSpPr>
        <p:spPr>
          <a:xfrm>
            <a:off x="457199" y="6515096"/>
            <a:ext cx="52776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ags" Target="../tags/tag3.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custDataLst>
              <p:tags r:id="rId17"/>
            </p:custDataLst>
          </p:nvPr>
        </p:nvSpPr>
        <p:spPr>
          <a:xfrm rot="19906914">
            <a:off x="243577" y="3029257"/>
            <a:ext cx="8514068" cy="1107996"/>
          </a:xfrm>
          <a:prstGeom prst="rect">
            <a:avLst/>
          </a:prstGeom>
          <a:noFill/>
        </p:spPr>
        <p:txBody>
          <a:bodyPr wrap="square" rtlCol="0" anchor="ctr" anchorCtr="0">
            <a:spAutoFit/>
          </a:bodyPr>
          <a:lstStyle/>
          <a:p>
            <a:pPr algn="ctr"/>
            <a:r>
              <a:rPr lang="en-GB" sz="6600" b="1" baseline="0">
                <a:solidFill>
                  <a:srgbClr val="C0C0C0"/>
                </a:solidFill>
              </a:rPr>
              <a:t> </a:t>
            </a:r>
            <a:endParaRPr lang="en-GB" b="1">
              <a:solidFill>
                <a:srgbClr val="C0C0C0"/>
              </a:solidFill>
            </a:endParaRPr>
          </a:p>
        </p:txBody>
      </p:sp>
      <p:sp>
        <p:nvSpPr>
          <p:cNvPr id="2" name="Title Placeholder 1"/>
          <p:cNvSpPr>
            <a:spLocks noGrp="1"/>
          </p:cNvSpPr>
          <p:nvPr>
            <p:ph type="title"/>
          </p:nvPr>
        </p:nvSpPr>
        <p:spPr>
          <a:xfrm>
            <a:off x="457200" y="457200"/>
            <a:ext cx="8229600" cy="307777"/>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457200" y="1524000"/>
            <a:ext cx="8229600" cy="457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7" name="Footer Placeholder 4 Copyright"/>
          <p:cNvSpPr>
            <a:spLocks noGrp="1"/>
          </p:cNvSpPr>
          <p:nvPr>
            <p:ph type="ftr" sz="quarter" idx="3"/>
          </p:nvPr>
        </p:nvSpPr>
        <p:spPr>
          <a:xfrm>
            <a:off x="457199" y="6515096"/>
            <a:ext cx="5277853"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
        <p:nvSpPr>
          <p:cNvPr id="9" name="Rectangle 8"/>
          <p:cNvSpPr/>
          <p:nvPr userDrawn="1"/>
        </p:nvSpPr>
        <p:spPr>
          <a:xfrm>
            <a:off x="457199" y="6400800"/>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spTree>
  </p:cSld>
  <p:clrMap bg1="lt1" tx1="dk1" bg2="lt2" tx2="dk2" accent1="accent1" accent2="accent2" accent3="accent3" accent4="accent4" accent5="accent5" accent6="accent6" hlink="hlink" folHlink="folHlink"/>
  <p:sldLayoutIdLst>
    <p:sldLayoutId id="2147483701" r:id="rId1"/>
    <p:sldLayoutId id="2147483723" r:id="rId2"/>
    <p:sldLayoutId id="2147483729" r:id="rId3"/>
    <p:sldLayoutId id="2147483726" r:id="rId4"/>
    <p:sldLayoutId id="2147483686" r:id="rId5"/>
    <p:sldLayoutId id="2147483696" r:id="rId6"/>
    <p:sldLayoutId id="2147483695" r:id="rId7"/>
    <p:sldLayoutId id="2147483721" r:id="rId8"/>
    <p:sldLayoutId id="2147483688" r:id="rId9"/>
    <p:sldLayoutId id="2147483672" r:id="rId10"/>
    <p:sldLayoutId id="2147483689" r:id="rId11"/>
    <p:sldLayoutId id="2147483690" r:id="rId12"/>
    <p:sldLayoutId id="2147483667" r:id="rId13"/>
    <p:sldLayoutId id="2147483697" r:id="rId14"/>
    <p:sldLayoutId id="2147483730" r:id="rId15"/>
  </p:sldLayoutIdLst>
  <p:transition/>
  <p:hf hdr="0" dt="0"/>
  <p:txStyles>
    <p:title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ct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ct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ct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ct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ct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ct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ct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custDataLst>
              <p:tags r:id="rId16"/>
            </p:custDataLst>
          </p:nvPr>
        </p:nvSpPr>
        <p:spPr>
          <a:xfrm rot="19906914">
            <a:off x="243577" y="3029257"/>
            <a:ext cx="8514068" cy="1107996"/>
          </a:xfrm>
          <a:prstGeom prst="rect">
            <a:avLst/>
          </a:prstGeom>
          <a:noFill/>
        </p:spPr>
        <p:txBody>
          <a:bodyPr wrap="square" rtlCol="0" anchor="ctr" anchorCtr="0">
            <a:spAutoFit/>
          </a:bodyPr>
          <a:lstStyle/>
          <a:p>
            <a:pPr algn="ctr"/>
            <a:r>
              <a:rPr lang="en-GB" sz="6600" b="1" baseline="0">
                <a:solidFill>
                  <a:srgbClr val="C0C0C0"/>
                </a:solidFill>
              </a:rPr>
              <a:t> </a:t>
            </a:r>
            <a:endParaRPr lang="en-GB" b="1">
              <a:solidFill>
                <a:srgbClr val="C0C0C0"/>
              </a:solidFill>
            </a:endParaRPr>
          </a:p>
        </p:txBody>
      </p:sp>
      <p:sp>
        <p:nvSpPr>
          <p:cNvPr id="2" name="Title Placeholder 1"/>
          <p:cNvSpPr>
            <a:spLocks noGrp="1"/>
          </p:cNvSpPr>
          <p:nvPr>
            <p:ph type="title"/>
          </p:nvPr>
        </p:nvSpPr>
        <p:spPr>
          <a:xfrm>
            <a:off x="457200" y="457200"/>
            <a:ext cx="8229600" cy="307777"/>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457200" y="1524000"/>
            <a:ext cx="8229600" cy="457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305800" y="6400800"/>
            <a:ext cx="381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t>‹#›</a:t>
            </a:fld>
            <a:endParaRPr lang="en-US"/>
          </a:p>
        </p:txBody>
      </p:sp>
      <p:sp>
        <p:nvSpPr>
          <p:cNvPr id="7" name="Footer Placeholder 4 Copyright"/>
          <p:cNvSpPr>
            <a:spLocks noGrp="1"/>
          </p:cNvSpPr>
          <p:nvPr>
            <p:ph type="ftr" sz="quarter" idx="3"/>
          </p:nvPr>
        </p:nvSpPr>
        <p:spPr>
          <a:xfrm>
            <a:off x="457199" y="6515096"/>
            <a:ext cx="5277853"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
        <p:nvSpPr>
          <p:cNvPr id="9" name="Rectangle 8"/>
          <p:cNvSpPr/>
          <p:nvPr userDrawn="1"/>
        </p:nvSpPr>
        <p:spPr>
          <a:xfrm>
            <a:off x="457199" y="6400800"/>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spTree>
    <p:extLst>
      <p:ext uri="{BB962C8B-B14F-4D97-AF65-F5344CB8AC3E}">
        <p14:creationId xmlns:p14="http://schemas.microsoft.com/office/powerpoint/2010/main" val="4201065368"/>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Lst>
  <p:transition/>
  <p:hf hdr="0" dt="0"/>
  <p:txStyles>
    <p:title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ct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ct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ct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ct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ct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ct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ct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1.xml"/><Relationship Id="rId7" Type="http://schemas.openxmlformats.org/officeDocument/2006/relationships/image" Target="../media/image12.png"/><Relationship Id="rId2" Type="http://schemas.openxmlformats.org/officeDocument/2006/relationships/slideLayout" Target="../slideLayouts/slideLayout16.xml"/><Relationship Id="rId1" Type="http://schemas.openxmlformats.org/officeDocument/2006/relationships/tags" Target="../tags/tag4.xml"/><Relationship Id="rId6" Type="http://schemas.openxmlformats.org/officeDocument/2006/relationships/image" Target="../media/image11.png"/><Relationship Id="rId11" Type="http://schemas.openxmlformats.org/officeDocument/2006/relationships/image" Target="../media/image15.jpeg"/><Relationship Id="rId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image" Target="../media/image9.jpeg"/><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11.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6.xml"/><Relationship Id="rId4" Type="http://schemas.openxmlformats.org/officeDocument/2006/relationships/image" Target="../media/image45.emf"/></Relationships>
</file>

<file path=ppt/slides/_rels/slide14.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image" Target="../media/image49.svg"/><Relationship Id="rId5" Type="http://schemas.openxmlformats.org/officeDocument/2006/relationships/diagramQuickStyle" Target="../diagrams/quickStyle1.xml"/><Relationship Id="rId10" Type="http://schemas.openxmlformats.org/officeDocument/2006/relationships/image" Target="../media/image48.png"/><Relationship Id="rId4" Type="http://schemas.openxmlformats.org/officeDocument/2006/relationships/diagramLayout" Target="../diagrams/layout1.xml"/><Relationship Id="rId9" Type="http://schemas.openxmlformats.org/officeDocument/2006/relationships/image" Target="../media/image47.svg"/></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53882"/>
            <a:ext cx="5565396" cy="612648"/>
          </a:xfrm>
        </p:spPr>
        <p:txBody>
          <a:bodyPr>
            <a:noAutofit/>
          </a:bodyPr>
          <a:lstStyle/>
          <a:p>
            <a:pPr rtl="0"/>
            <a:r>
              <a:rPr lang="zh-Hans" sz="1800" b="0" i="0" u="none" strike="noStrike" dirty="0">
                <a:solidFill>
                  <a:srgbClr val="404040"/>
                </a:solidFill>
                <a:highlight>
                  <a:srgbClr val="000000">
                    <a:alpha val="0"/>
                  </a:srgbClr>
                </a:highlight>
                <a:latin typeface="Simsun"/>
                <a:ea typeface="Simsun"/>
              </a:rPr>
              <a:t>Session 4: Examples of Regional Disaster Risk Financing </a:t>
            </a:r>
          </a:p>
        </p:txBody>
      </p:sp>
      <p:sp>
        <p:nvSpPr>
          <p:cNvPr id="8" name="Text Placeholder 7"/>
          <p:cNvSpPr>
            <a:spLocks noGrp="1"/>
          </p:cNvSpPr>
          <p:nvPr>
            <p:ph type="body" sz="quarter" idx="16"/>
          </p:nvPr>
        </p:nvSpPr>
        <p:spPr>
          <a:xfrm>
            <a:off x="457200" y="1952257"/>
            <a:ext cx="2011680" cy="271081"/>
          </a:xfrm>
        </p:spPr>
        <p:txBody>
          <a:bodyPr>
            <a:noAutofit/>
          </a:bodyPr>
          <a:lstStyle/>
          <a:p>
            <a:pPr rtl="0"/>
            <a:r>
              <a:rPr lang="zh-Hans" sz="1200" b="0" i="0" u="none" strike="noStrike">
                <a:highlight>
                  <a:srgbClr val="000000">
                    <a:alpha val="0"/>
                  </a:srgbClr>
                </a:highlight>
                <a:latin typeface="Simsun"/>
                <a:ea typeface="Simsun"/>
              </a:rPr>
              <a:t>土耳其伊斯坦布尔</a:t>
            </a:r>
            <a:endParaRPr lang="en-GB"/>
          </a:p>
          <a:p>
            <a:pPr rtl="0"/>
            <a:r>
              <a:rPr lang="zh-Hans" sz="1200" b="0" i="0" u="none" strike="noStrike">
                <a:highlight>
                  <a:srgbClr val="000000">
                    <a:alpha val="0"/>
                  </a:srgbClr>
                </a:highlight>
                <a:latin typeface="Simsun"/>
                <a:ea typeface="Simsun"/>
              </a:rPr>
              <a:t>2022 年 11 月</a:t>
            </a:r>
          </a:p>
        </p:txBody>
      </p:sp>
      <p:pic>
        <p:nvPicPr>
          <p:cNvPr id="10" name="Picture 10" descr="Global Earthquake Model Foundation | Italy">
            <a:extLst>
              <a:ext uri="{FF2B5EF4-FFF2-40B4-BE49-F238E27FC236}">
                <a16:creationId xmlns:a16="http://schemas.microsoft.com/office/drawing/2014/main" id="{118C49FE-FA52-421B-9CBE-E45F5F7E9D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191" t="11798" r="2395" b="15372"/>
          <a:stretch>
            <a:fillRect/>
          </a:stretch>
        </p:blipFill>
        <p:spPr bwMode="auto">
          <a:xfrm>
            <a:off x="229530" y="6319271"/>
            <a:ext cx="1302071" cy="4856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JBA Risk Management Mission Statement, Employees and Hiring | LinkedIn">
            <a:extLst>
              <a:ext uri="{FF2B5EF4-FFF2-40B4-BE49-F238E27FC236}">
                <a16:creationId xmlns:a16="http://schemas.microsoft.com/office/drawing/2014/main" id="{ACC6BE97-2724-44F2-8CD2-3714D8B9506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6655" t="12007" r="5777" b="8550"/>
          <a:stretch>
            <a:fillRect/>
          </a:stretch>
        </p:blipFill>
        <p:spPr bwMode="auto">
          <a:xfrm>
            <a:off x="1644082" y="6316612"/>
            <a:ext cx="563157" cy="5108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Overseas Development Institute (ODI) | 60 years of impact">
            <a:extLst>
              <a:ext uri="{FF2B5EF4-FFF2-40B4-BE49-F238E27FC236}">
                <a16:creationId xmlns:a16="http://schemas.microsoft.com/office/drawing/2014/main" id="{7426278A-6622-4552-90DC-09B12B899FF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4839" r="3041"/>
          <a:stretch>
            <a:fillRect/>
          </a:stretch>
        </p:blipFill>
        <p:spPr bwMode="auto">
          <a:xfrm>
            <a:off x="2432200" y="6308367"/>
            <a:ext cx="976782" cy="5273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Pengwern Associates | LinkedIn">
            <a:extLst>
              <a:ext uri="{FF2B5EF4-FFF2-40B4-BE49-F238E27FC236}">
                <a16:creationId xmlns:a16="http://schemas.microsoft.com/office/drawing/2014/main" id="{B0997752-EB41-4182-B2BC-A494D38191E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t="14788" b="11781"/>
          <a:stretch>
            <a:fillRect/>
          </a:stretch>
        </p:blipFill>
        <p:spPr bwMode="auto">
          <a:xfrm>
            <a:off x="3609479" y="6346450"/>
            <a:ext cx="696638" cy="5115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Metabiota - Crunchbase Company Profile &amp; Funding">
            <a:extLst>
              <a:ext uri="{FF2B5EF4-FFF2-40B4-BE49-F238E27FC236}">
                <a16:creationId xmlns:a16="http://schemas.microsoft.com/office/drawing/2014/main" id="{FA9C11EB-EB10-4D90-B7FD-2A2459A712F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6005" t="30965" r="7294" b="37315"/>
          <a:stretch>
            <a:fillRect/>
          </a:stretch>
        </p:blipFill>
        <p:spPr bwMode="auto">
          <a:xfrm>
            <a:off x="4397598" y="6298639"/>
            <a:ext cx="1624998" cy="5115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Asian Development Bank - Wikipedia">
            <a:extLst>
              <a:ext uri="{FF2B5EF4-FFF2-40B4-BE49-F238E27FC236}">
                <a16:creationId xmlns:a16="http://schemas.microsoft.com/office/drawing/2014/main" id="{EF1F8908-F39D-4A3D-8065-4D811B4B7E7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299747" y="1333554"/>
            <a:ext cx="1146689" cy="11466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 company name&#10;&#10;Description automatically generated">
            <a:extLst>
              <a:ext uri="{FF2B5EF4-FFF2-40B4-BE49-F238E27FC236}">
                <a16:creationId xmlns:a16="http://schemas.microsoft.com/office/drawing/2014/main" id="{C3E96ABA-30D6-48A9-BAA6-B6D866AE583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43855" y="262809"/>
            <a:ext cx="1058472" cy="1058472"/>
          </a:xfrm>
          <a:prstGeom prst="rect">
            <a:avLst/>
          </a:prstGeom>
        </p:spPr>
      </p:pic>
      <p:sp>
        <p:nvSpPr>
          <p:cNvPr id="3" name="TextBox 2">
            <a:extLst>
              <a:ext uri="{FF2B5EF4-FFF2-40B4-BE49-F238E27FC236}">
                <a16:creationId xmlns:a16="http://schemas.microsoft.com/office/drawing/2014/main" id="{4992083A-21E8-4278-B0E6-A09BCCFF1A71}"/>
              </a:ext>
            </a:extLst>
          </p:cNvPr>
          <p:cNvSpPr txBox="1"/>
          <p:nvPr/>
        </p:nvSpPr>
        <p:spPr>
          <a:xfrm>
            <a:off x="384630" y="457200"/>
            <a:ext cx="5469621" cy="584775"/>
          </a:xfrm>
          <a:prstGeom prst="rect">
            <a:avLst/>
          </a:prstGeom>
          <a:noFill/>
        </p:spPr>
        <p:txBody>
          <a:bodyPr wrap="square" rtlCol="0">
            <a:noAutofit/>
          </a:bodyPr>
          <a:lstStyle/>
          <a:p>
            <a:pPr rtl="0"/>
            <a:r>
              <a:rPr lang="zh-Hans" sz="1600" b="1" i="0" u="none" strike="noStrike">
                <a:highlight>
                  <a:srgbClr val="000000">
                    <a:alpha val="0"/>
                  </a:srgbClr>
                </a:highlight>
                <a:latin typeface="Simsun"/>
                <a:ea typeface="Simsun"/>
              </a:rPr>
              <a:t>中亚区域经济合作机制灾害风险动员会议</a:t>
            </a:r>
            <a:endParaRPr lang="en-GB" sz="1600" b="1">
              <a:solidFill>
                <a:srgbClr val="FF0000"/>
              </a:solidFill>
            </a:endParaRPr>
          </a:p>
        </p:txBody>
      </p:sp>
    </p:spTree>
    <p:custDataLst>
      <p:tags r:id="rId1"/>
    </p:custDataLst>
    <p:extLst>
      <p:ext uri="{BB962C8B-B14F-4D97-AF65-F5344CB8AC3E}">
        <p14:creationId xmlns:p14="http://schemas.microsoft.com/office/powerpoint/2010/main" val="170750193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从CCRIF吸取的经验教训</a:t>
            </a:r>
          </a:p>
        </p:txBody>
      </p:sp>
      <p:sp>
        <p:nvSpPr>
          <p:cNvPr id="4" name="Text Placeholder 3"/>
          <p:cNvSpPr>
            <a:spLocks noGrp="1"/>
          </p:cNvSpPr>
          <p:nvPr>
            <p:ph type="body" sz="quarter" idx="13"/>
          </p:nvPr>
        </p:nvSpPr>
        <p:spPr/>
        <p:txBody>
          <a:bodyPr>
            <a:noAutofit/>
          </a:bodyPr>
          <a:lstStyle/>
          <a:p>
            <a:pPr rtl="0"/>
            <a:r>
              <a:rPr lang="zh-Hans" sz="1800" b="0" i="0" u="none" strike="noStrike">
                <a:highlight>
                  <a:srgbClr val="000000">
                    <a:alpha val="0"/>
                  </a:srgbClr>
                </a:highlight>
                <a:latin typeface="Simsun"/>
                <a:ea typeface="Simsun"/>
              </a:rPr>
              <a:t>成功案例</a:t>
            </a:r>
          </a:p>
        </p:txBody>
      </p:sp>
      <p:sp>
        <p:nvSpPr>
          <p:cNvPr id="6" name="Content Placeholder 5">
            <a:extLst>
              <a:ext uri="{FF2B5EF4-FFF2-40B4-BE49-F238E27FC236}">
                <a16:creationId xmlns:a16="http://schemas.microsoft.com/office/drawing/2014/main" id="{6EC9E29D-5FAE-458A-92C6-E7597BE9A115}"/>
              </a:ext>
            </a:extLst>
          </p:cNvPr>
          <p:cNvSpPr>
            <a:spLocks noGrp="1"/>
          </p:cNvSpPr>
          <p:nvPr>
            <p:ph idx="1"/>
          </p:nvPr>
        </p:nvSpPr>
        <p:spPr>
          <a:xfrm>
            <a:off x="1907177" y="1524000"/>
            <a:ext cx="6779622" cy="4389120"/>
          </a:xfrm>
        </p:spPr>
        <p:txBody>
          <a:bodyPr>
            <a:noAutofit/>
          </a:bodyPr>
          <a:lstStyle/>
          <a:p>
            <a:pPr rtl="0"/>
            <a:r>
              <a:rPr lang="zh-Hans" sz="1400" b="1" i="0" u="none" strike="noStrike">
                <a:solidFill>
                  <a:srgbClr val="702082"/>
                </a:solidFill>
                <a:highlight>
                  <a:srgbClr val="000000">
                    <a:alpha val="0"/>
                  </a:srgbClr>
                </a:highlight>
                <a:latin typeface="Simsun"/>
                <a:ea typeface="Simsun"/>
              </a:rPr>
              <a:t>CCRIF</a:t>
            </a:r>
          </a:p>
          <a:p>
            <a:pPr marL="171450" indent="-171450" rtl="0">
              <a:buClr>
                <a:schemeClr val="accent1"/>
              </a:buClr>
              <a:buSzPct val="125000"/>
              <a:buFont typeface="Wingdings" pitchFamily="2" charset="2"/>
              <a:buChar char="§"/>
            </a:pPr>
            <a:r>
              <a:rPr lang="zh-Hans" sz="1400" b="0" i="0" u="none" strike="noStrike">
                <a:highlight>
                  <a:srgbClr val="000000">
                    <a:alpha val="0"/>
                  </a:srgbClr>
                </a:highlight>
                <a:latin typeface="Simsun"/>
                <a:ea typeface="Simsun"/>
              </a:rPr>
              <a:t>CCRIF已经向16个成员国支付了56笔款项，总额为2.45亿美元。每一笔赔付都是在事件结束后14天内完成的</a:t>
            </a:r>
          </a:p>
          <a:p>
            <a:pPr marL="171450" indent="-171450" rtl="0">
              <a:buClr>
                <a:schemeClr val="accent1"/>
              </a:buClr>
              <a:buSzPct val="125000"/>
              <a:buFont typeface="Wingdings" pitchFamily="2" charset="2"/>
              <a:buChar char="§"/>
            </a:pPr>
            <a:r>
              <a:rPr lang="zh-Hans" sz="1400" b="0" i="0" u="none" strike="noStrike">
                <a:highlight>
                  <a:srgbClr val="000000">
                    <a:alpha val="0"/>
                  </a:srgbClr>
                </a:highlight>
                <a:latin typeface="Simsun"/>
                <a:ea typeface="Simsun"/>
              </a:rPr>
              <a:t>仅在2017年飓风“艾尔玛”和“玛丽亚”之后，它就向11个国家支付了6200万美元。</a:t>
            </a:r>
          </a:p>
          <a:p>
            <a:endParaRPr lang="en-GB" sz="1400">
              <a:latin typeface="Arial (Body)"/>
            </a:endParaRPr>
          </a:p>
          <a:p>
            <a:pPr rtl="0"/>
            <a:r>
              <a:rPr lang="zh-Hans" sz="1400" b="1" i="0" u="none" strike="noStrike">
                <a:solidFill>
                  <a:srgbClr val="00A0D2"/>
                </a:solidFill>
                <a:highlight>
                  <a:srgbClr val="000000">
                    <a:alpha val="0"/>
                  </a:srgbClr>
                </a:highlight>
                <a:latin typeface="Simsun"/>
                <a:ea typeface="Simsun"/>
              </a:rPr>
              <a:t>CCRIF物有所值</a:t>
            </a:r>
          </a:p>
          <a:p>
            <a:pPr marL="171450" indent="-171450" rtl="0">
              <a:buClr>
                <a:schemeClr val="accent3"/>
              </a:buClr>
              <a:buSzPct val="125000"/>
              <a:buFont typeface="Wingdings" pitchFamily="2" charset="2"/>
              <a:buChar char="§"/>
            </a:pPr>
            <a:r>
              <a:rPr lang="zh-Hans" sz="1400" b="0" i="0" u="none" strike="noStrike">
                <a:highlight>
                  <a:srgbClr val="000000">
                    <a:alpha val="0"/>
                  </a:srgbClr>
                </a:highlight>
                <a:latin typeface="Simsun"/>
                <a:ea typeface="Simsun"/>
              </a:rPr>
              <a:t>CCRIF为自然灾害的暴露度高的地区提供负担得起的保障</a:t>
            </a:r>
          </a:p>
          <a:p>
            <a:pPr marL="171450" indent="-171450" rtl="0">
              <a:buClr>
                <a:schemeClr val="accent3"/>
              </a:buClr>
              <a:buSzPct val="125000"/>
              <a:buFont typeface="Wingdings" pitchFamily="2" charset="2"/>
              <a:buChar char="§"/>
            </a:pPr>
            <a:r>
              <a:rPr lang="zh-Hans" sz="1400" b="0" i="0" u="none" strike="noStrike">
                <a:highlight>
                  <a:srgbClr val="000000">
                    <a:alpha val="0"/>
                  </a:srgbClr>
                </a:highlight>
                <a:latin typeface="Simsun"/>
                <a:ea typeface="Simsun"/>
              </a:rPr>
              <a:t>CCRIF通过使用其集合资本和再保险来管理保费，由于其投资组合的多样性，它可以有效地购买地购买再保险。</a:t>
            </a:r>
          </a:p>
          <a:p>
            <a:endParaRPr lang="en-GB" sz="1400">
              <a:latin typeface="Arial (Body)"/>
            </a:endParaRPr>
          </a:p>
          <a:p>
            <a:pPr rtl="0"/>
            <a:r>
              <a:rPr lang="zh-Hans" sz="1400" b="1" i="0" u="none" strike="noStrike">
                <a:solidFill>
                  <a:srgbClr val="00C389"/>
                </a:solidFill>
                <a:highlight>
                  <a:srgbClr val="000000">
                    <a:alpha val="0"/>
                  </a:srgbClr>
                </a:highlight>
                <a:latin typeface="Simsun"/>
                <a:ea typeface="Simsun"/>
              </a:rPr>
              <a:t>3.CCRIF继续发展和创新</a:t>
            </a:r>
            <a:endParaRPr lang="en-GB" sz="1400">
              <a:solidFill>
                <a:schemeClr val="accent5"/>
              </a:solidFill>
              <a:latin typeface="Arial (Body)"/>
            </a:endParaRPr>
          </a:p>
          <a:p>
            <a:pPr marL="171450" indent="-171450" rtl="0">
              <a:buClr>
                <a:schemeClr val="accent5"/>
              </a:buClr>
              <a:buSzPct val="125000"/>
              <a:buFont typeface="Wingdings" pitchFamily="2" charset="2"/>
              <a:buChar char="§"/>
            </a:pPr>
            <a:r>
              <a:rPr lang="zh-Hans" sz="1400" b="0" i="0" u="none" strike="noStrike">
                <a:highlight>
                  <a:srgbClr val="000000">
                    <a:alpha val="0"/>
                  </a:srgbClr>
                </a:highlight>
                <a:latin typeface="Simsun"/>
                <a:ea typeface="Simsun"/>
              </a:rPr>
              <a:t>为客户提供更多的保险选择，从原始的热带气旋和地震到暴雨和干旱</a:t>
            </a:r>
          </a:p>
          <a:p>
            <a:pPr marL="171450" indent="-171450" rtl="0">
              <a:buClr>
                <a:schemeClr val="accent5"/>
              </a:buClr>
              <a:buSzPct val="125000"/>
              <a:buFont typeface="Wingdings" pitchFamily="2" charset="2"/>
              <a:buChar char="§"/>
            </a:pPr>
            <a:r>
              <a:rPr lang="zh-Hans" sz="1400" b="0" i="0" u="none" strike="noStrike">
                <a:highlight>
                  <a:srgbClr val="000000">
                    <a:alpha val="0"/>
                  </a:srgbClr>
                </a:highlight>
                <a:latin typeface="Simsun"/>
                <a:ea typeface="Simsun"/>
              </a:rPr>
              <a:t>改善保单条件，例如综合免赔额保障，为未触发保单的重大事件返还保费，并免费恢复保障</a:t>
            </a:r>
          </a:p>
          <a:p>
            <a:pPr marL="171450" indent="-171450" rtl="0">
              <a:buClr>
                <a:schemeClr val="accent5"/>
              </a:buClr>
              <a:buSzPct val="125000"/>
              <a:buFont typeface="Wingdings" pitchFamily="2" charset="2"/>
              <a:buChar char="§"/>
            </a:pPr>
            <a:r>
              <a:rPr lang="zh-Hans" sz="1400" b="0" i="0" u="none" strike="noStrike">
                <a:highlight>
                  <a:srgbClr val="000000">
                    <a:alpha val="0"/>
                  </a:srgbClr>
                </a:highlight>
                <a:latin typeface="Simsun"/>
                <a:ea typeface="Simsun"/>
              </a:rPr>
              <a:t>进行创新，覆盖新的风险，包括对穷人的生计保护（包括与环境保护相关的渔民计划）和公用事业。</a:t>
            </a:r>
          </a:p>
          <a:p>
            <a:endParaRPr lang="en-GB" sz="1600">
              <a:latin typeface="Arial (Body)"/>
            </a:endParaRPr>
          </a:p>
          <a:p>
            <a:endParaRPr lang="en-US" sz="1600">
              <a:latin typeface="Arial (Body)"/>
            </a:endParaRPr>
          </a:p>
        </p:txBody>
      </p:sp>
      <p:grpSp>
        <p:nvGrpSpPr>
          <p:cNvPr id="38" name="Group 37">
            <a:extLst>
              <a:ext uri="{FF2B5EF4-FFF2-40B4-BE49-F238E27FC236}">
                <a16:creationId xmlns:a16="http://schemas.microsoft.com/office/drawing/2014/main" id="{ACC481C3-7A5D-4B82-975D-32E65A1FE569}"/>
              </a:ext>
            </a:extLst>
          </p:cNvPr>
          <p:cNvGrpSpPr/>
          <p:nvPr/>
        </p:nvGrpSpPr>
        <p:grpSpPr>
          <a:xfrm>
            <a:off x="470708" y="1490333"/>
            <a:ext cx="1023153" cy="3611741"/>
            <a:chOff x="470708" y="1490333"/>
            <a:chExt cx="1023153" cy="3611741"/>
          </a:xfrm>
        </p:grpSpPr>
        <p:cxnSp>
          <p:nvCxnSpPr>
            <p:cNvPr id="26" name="Straight Connector 25">
              <a:extLst>
                <a:ext uri="{FF2B5EF4-FFF2-40B4-BE49-F238E27FC236}">
                  <a16:creationId xmlns:a16="http://schemas.microsoft.com/office/drawing/2014/main" id="{B7FF738A-F572-401A-BE69-ECBFCA5AA00B}"/>
                </a:ext>
              </a:extLst>
            </p:cNvPr>
            <p:cNvCxnSpPr>
              <a:stCxn id="22" idx="4"/>
              <a:endCxn id="23" idx="0"/>
            </p:cNvCxnSpPr>
            <p:nvPr/>
          </p:nvCxnSpPr>
          <p:spPr>
            <a:xfrm flipH="1">
              <a:off x="982285" y="3791226"/>
              <a:ext cx="0" cy="287695"/>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EAA1BC2-0E13-45BF-8184-B8CC17C9811F}"/>
                </a:ext>
              </a:extLst>
            </p:cNvPr>
            <p:cNvCxnSpPr>
              <a:stCxn id="21" idx="4"/>
              <a:endCxn id="22" idx="0"/>
            </p:cNvCxnSpPr>
            <p:nvPr/>
          </p:nvCxnSpPr>
          <p:spPr>
            <a:xfrm flipH="1">
              <a:off x="982285" y="2513486"/>
              <a:ext cx="0" cy="254587"/>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6" name="Graphic 15" descr="Upward trend with solid fill">
              <a:extLst>
                <a:ext uri="{FF2B5EF4-FFF2-40B4-BE49-F238E27FC236}">
                  <a16:creationId xmlns:a16="http://schemas.microsoft.com/office/drawing/2014/main" id="{F92B9109-8C4A-4991-8B75-70A222724D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1566" y="4207290"/>
              <a:ext cx="757265" cy="757265"/>
            </a:xfrm>
            <a:prstGeom prst="rect">
              <a:avLst/>
            </a:prstGeom>
          </p:spPr>
        </p:pic>
        <p:pic>
          <p:nvPicPr>
            <p:cNvPr id="18" name="Graphic 17" descr="Coins with solid fill">
              <a:extLst>
                <a:ext uri="{FF2B5EF4-FFF2-40B4-BE49-F238E27FC236}">
                  <a16:creationId xmlns:a16="http://schemas.microsoft.com/office/drawing/2014/main" id="{F88D3C06-39D4-45B1-8803-A1F62109206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4582" y="2904034"/>
              <a:ext cx="788295" cy="788295"/>
            </a:xfrm>
            <a:prstGeom prst="rect">
              <a:avLst/>
            </a:prstGeom>
          </p:spPr>
        </p:pic>
        <p:sp>
          <p:nvSpPr>
            <p:cNvPr id="21" name="Oval 20">
              <a:extLst>
                <a:ext uri="{FF2B5EF4-FFF2-40B4-BE49-F238E27FC236}">
                  <a16:creationId xmlns:a16="http://schemas.microsoft.com/office/drawing/2014/main" id="{167F595E-A07E-4CEC-8B72-2079FCC58015}"/>
                </a:ext>
              </a:extLst>
            </p:cNvPr>
            <p:cNvSpPr/>
            <p:nvPr/>
          </p:nvSpPr>
          <p:spPr>
            <a:xfrm>
              <a:off x="470708" y="1490333"/>
              <a:ext cx="1023153" cy="1023153"/>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2" name="Oval 21">
              <a:extLst>
                <a:ext uri="{FF2B5EF4-FFF2-40B4-BE49-F238E27FC236}">
                  <a16:creationId xmlns:a16="http://schemas.microsoft.com/office/drawing/2014/main" id="{EAE5E61B-1CAC-49D1-B535-8034675DD4E9}"/>
                </a:ext>
              </a:extLst>
            </p:cNvPr>
            <p:cNvSpPr/>
            <p:nvPr/>
          </p:nvSpPr>
          <p:spPr>
            <a:xfrm>
              <a:off x="470708" y="2768073"/>
              <a:ext cx="1023153" cy="1023153"/>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3" name="Oval 22">
              <a:extLst>
                <a:ext uri="{FF2B5EF4-FFF2-40B4-BE49-F238E27FC236}">
                  <a16:creationId xmlns:a16="http://schemas.microsoft.com/office/drawing/2014/main" id="{BE1F1D01-9303-4151-86AA-26A5FC3E09BC}"/>
                </a:ext>
              </a:extLst>
            </p:cNvPr>
            <p:cNvSpPr/>
            <p:nvPr/>
          </p:nvSpPr>
          <p:spPr>
            <a:xfrm>
              <a:off x="470708" y="4078921"/>
              <a:ext cx="1023153" cy="1023153"/>
            </a:xfrm>
            <a:prstGeom prst="ellipse">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pic>
        <p:nvPicPr>
          <p:cNvPr id="39" name="Graphic 38" descr="Shield Tick with solid fill">
            <a:extLst>
              <a:ext uri="{FF2B5EF4-FFF2-40B4-BE49-F238E27FC236}">
                <a16:creationId xmlns:a16="http://schemas.microsoft.com/office/drawing/2014/main" id="{C1D443FF-A63B-4209-B4FB-3919A4AAE9E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1067" y="1595818"/>
            <a:ext cx="834871" cy="834871"/>
          </a:xfrm>
          <a:prstGeom prst="rect">
            <a:avLst/>
          </a:prstGeom>
        </p:spPr>
      </p:pic>
    </p:spTree>
    <p:extLst>
      <p:ext uri="{BB962C8B-B14F-4D97-AF65-F5344CB8AC3E}">
        <p14:creationId xmlns:p14="http://schemas.microsoft.com/office/powerpoint/2010/main" val="335281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CCRIF带来的益处不仅仅是保险</a:t>
            </a:r>
          </a:p>
        </p:txBody>
      </p:sp>
      <p:sp>
        <p:nvSpPr>
          <p:cNvPr id="4" name="Text Placeholder 3"/>
          <p:cNvSpPr>
            <a:spLocks noGrp="1"/>
          </p:cNvSpPr>
          <p:nvPr>
            <p:ph type="body" sz="quarter" idx="13"/>
          </p:nvPr>
        </p:nvSpPr>
        <p:spPr/>
        <p:txBody>
          <a:bodyPr>
            <a:noAutofit/>
          </a:bodyPr>
          <a:lstStyle/>
          <a:p>
            <a:pPr rtl="0"/>
            <a:r>
              <a:rPr lang="zh-Hans" sz="1800" b="0" i="0" u="none" strike="noStrike">
                <a:highlight>
                  <a:srgbClr val="000000">
                    <a:alpha val="0"/>
                  </a:srgbClr>
                </a:highlight>
                <a:latin typeface="Simsun"/>
                <a:ea typeface="Simsun"/>
              </a:rPr>
              <a:t>更优秀的风险理解和管理</a:t>
            </a:r>
          </a:p>
        </p:txBody>
      </p:sp>
      <p:sp>
        <p:nvSpPr>
          <p:cNvPr id="10" name="Content Placeholder 9">
            <a:extLst>
              <a:ext uri="{FF2B5EF4-FFF2-40B4-BE49-F238E27FC236}">
                <a16:creationId xmlns:a16="http://schemas.microsoft.com/office/drawing/2014/main" id="{2D88E9E0-E77F-4BB7-A5A7-16156C1F123D}"/>
              </a:ext>
            </a:extLst>
          </p:cNvPr>
          <p:cNvSpPr>
            <a:spLocks noGrp="1"/>
          </p:cNvSpPr>
          <p:nvPr>
            <p:ph idx="1"/>
          </p:nvPr>
        </p:nvSpPr>
        <p:spPr>
          <a:xfrm>
            <a:off x="1789610" y="1524000"/>
            <a:ext cx="6897189" cy="4389120"/>
          </a:xfrm>
        </p:spPr>
        <p:txBody>
          <a:bodyPr vert="horz" lIns="0" tIns="0" rIns="0" bIns="0" rtlCol="0" anchor="t">
            <a:noAutofit/>
          </a:bodyPr>
          <a:lstStyle/>
          <a:p>
            <a:pPr rtl="0"/>
            <a:r>
              <a:rPr lang="zh-Hans" sz="1600" b="0" i="0" u="none" strike="noStrike">
                <a:solidFill>
                  <a:srgbClr val="FFB81C"/>
                </a:solidFill>
                <a:highlight>
                  <a:srgbClr val="000000">
                    <a:alpha val="0"/>
                  </a:srgbClr>
                </a:highlight>
                <a:latin typeface="Simsun"/>
                <a:ea typeface="Simsun"/>
              </a:rPr>
              <a:t>1. </a:t>
            </a:r>
            <a:r>
              <a:rPr lang="zh-Hans" sz="1600" b="0" i="0" u="none" strike="noStrike">
                <a:highlight>
                  <a:srgbClr val="000000">
                    <a:alpha val="0"/>
                  </a:srgbClr>
                </a:highlight>
                <a:latin typeface="Simsun"/>
                <a:ea typeface="Simsun"/>
              </a:rPr>
              <a:t>Disaster insurance schemes like CCRIF contribute to:</a:t>
            </a:r>
            <a:endParaRPr lang="en-GB" sz="1600" b="0"/>
          </a:p>
          <a:p>
            <a:pPr marL="342900" lvl="0" indent="-342900" rtl="0">
              <a:buClr>
                <a:schemeClr val="accent2"/>
              </a:buClr>
              <a:buSzPct val="125000"/>
              <a:buFont typeface="Wingdings" pitchFamily="2" charset="2"/>
              <a:buChar char="§"/>
            </a:pPr>
            <a:r>
              <a:rPr lang="zh-Hans" sz="1600" b="0" i="0" u="none" strike="noStrike" baseline="0">
                <a:highlight>
                  <a:srgbClr val="000000">
                    <a:alpha val="0"/>
                  </a:srgbClr>
                </a:highlight>
                <a:latin typeface="Simsun"/>
                <a:ea typeface="Simsun"/>
              </a:rPr>
              <a:t>提高风险意识</a:t>
            </a:r>
            <a:endParaRPr lang="en-GB" sz="1600" b="0"/>
          </a:p>
          <a:p>
            <a:pPr marL="342900" lvl="0" indent="-342900" rtl="0">
              <a:buClr>
                <a:schemeClr val="accent2"/>
              </a:buClr>
              <a:buSzPct val="125000"/>
              <a:buFont typeface="Wingdings" pitchFamily="2" charset="2"/>
              <a:buChar char="§"/>
            </a:pPr>
            <a:r>
              <a:rPr lang="zh-Hans" sz="1600" b="0" i="0" u="none" strike="noStrike" baseline="0">
                <a:highlight>
                  <a:srgbClr val="000000">
                    <a:alpha val="0"/>
                  </a:srgbClr>
                </a:highlight>
                <a:latin typeface="Simsun"/>
                <a:ea typeface="Simsun"/>
              </a:rPr>
              <a:t>更好地管理风险</a:t>
            </a:r>
            <a:endParaRPr lang="en-GB" sz="1600" b="0"/>
          </a:p>
          <a:p>
            <a:pPr marL="342900" lvl="0" indent="-342900" rtl="0">
              <a:buClr>
                <a:schemeClr val="accent2"/>
              </a:buClr>
              <a:buSzPct val="125000"/>
              <a:buFont typeface="Wingdings" pitchFamily="2" charset="2"/>
              <a:buChar char="§"/>
            </a:pPr>
            <a:r>
              <a:rPr lang="zh-Hans" sz="1600" b="0" i="0" u="none" strike="noStrike" baseline="0">
                <a:highlight>
                  <a:srgbClr val="000000">
                    <a:alpha val="0"/>
                  </a:srgbClr>
                </a:highlight>
                <a:latin typeface="Simsun"/>
                <a:ea typeface="Simsun"/>
              </a:rPr>
              <a:t>有计划的、高效的灾害响应</a:t>
            </a:r>
          </a:p>
          <a:p>
            <a:pPr marL="342900" lvl="0" indent="-342900" rtl="0">
              <a:buAutoNum type="arabicPeriod"/>
            </a:pPr>
            <a:endParaRPr lang="en-US" altLang="zh-Hans" sz="1600" b="0" dirty="0">
              <a:ea typeface="Simsun"/>
            </a:endParaRPr>
          </a:p>
          <a:p>
            <a:pPr rtl="0"/>
            <a:r>
              <a:rPr lang="zh-Hans" sz="1600" b="0" i="0" u="none" strike="noStrike">
                <a:solidFill>
                  <a:srgbClr val="C110A0"/>
                </a:solidFill>
                <a:highlight>
                  <a:srgbClr val="000000">
                    <a:alpha val="0"/>
                  </a:srgbClr>
                </a:highlight>
                <a:latin typeface="Simsun"/>
                <a:ea typeface="Simsun"/>
              </a:rPr>
              <a:t>2. </a:t>
            </a:r>
            <a:r>
              <a:rPr lang="zh-Hans" sz="1600" b="0" i="0" u="none" strike="noStrike">
                <a:highlight>
                  <a:srgbClr val="000000">
                    <a:alpha val="0"/>
                  </a:srgbClr>
                </a:highlight>
                <a:latin typeface="Simsun"/>
                <a:ea typeface="Simsun"/>
              </a:rPr>
              <a:t>Working together, disaster insurance schemes can:</a:t>
            </a:r>
          </a:p>
          <a:p>
            <a:pPr marL="342900" lvl="0" indent="-342900" rtl="0">
              <a:buClr>
                <a:schemeClr val="accent4"/>
              </a:buClr>
              <a:buSzPct val="125000"/>
              <a:buFont typeface="Wingdings" pitchFamily="2" charset="2"/>
              <a:buChar char="§"/>
            </a:pPr>
            <a:r>
              <a:rPr lang="zh-Hans" sz="1600" b="0" i="0" u="none" strike="noStrike" baseline="0">
                <a:highlight>
                  <a:srgbClr val="000000">
                    <a:alpha val="0"/>
                  </a:srgbClr>
                </a:highlight>
                <a:latin typeface="Simsun"/>
                <a:ea typeface="Simsun"/>
              </a:rPr>
              <a:t>促进更便宜的快速、适当规模的即时灾后响应</a:t>
            </a:r>
            <a:endParaRPr lang="en-GB" sz="1600" b="0"/>
          </a:p>
          <a:p>
            <a:pPr marL="342900" lvl="0" indent="-342900" rtl="0">
              <a:buClr>
                <a:schemeClr val="accent4"/>
              </a:buClr>
              <a:buSzPct val="125000"/>
              <a:buFont typeface="Wingdings" pitchFamily="2" charset="2"/>
              <a:buChar char="§"/>
            </a:pPr>
            <a:r>
              <a:rPr lang="zh-Hans" sz="1600" b="0" i="0" u="none" strike="noStrike" baseline="0">
                <a:highlight>
                  <a:srgbClr val="000000">
                    <a:alpha val="0"/>
                  </a:srgbClr>
                </a:highlight>
                <a:latin typeface="Simsun"/>
                <a:ea typeface="Simsun"/>
              </a:rPr>
              <a:t>支持分享想法和最佳做法</a:t>
            </a:r>
          </a:p>
          <a:p>
            <a:pPr marL="342900" lvl="0" indent="-342900" rtl="0">
              <a:buFont typeface="+mj-lt"/>
              <a:buAutoNum type="arabicPeriod"/>
            </a:pPr>
            <a:endParaRPr lang="en-US" sz="1600" b="0"/>
          </a:p>
          <a:p>
            <a:pPr rtl="0"/>
            <a:r>
              <a:rPr lang="zh-Hans" sz="1600" b="0" i="0" u="none" strike="noStrike">
                <a:solidFill>
                  <a:srgbClr val="00C389"/>
                </a:solidFill>
                <a:highlight>
                  <a:srgbClr val="000000">
                    <a:alpha val="0"/>
                  </a:srgbClr>
                </a:highlight>
                <a:latin typeface="Simsun"/>
                <a:ea typeface="Simsun"/>
              </a:rPr>
              <a:t>3. </a:t>
            </a:r>
            <a:r>
              <a:rPr lang="zh-Hans" sz="1600" b="0" i="0" u="none" strike="noStrike">
                <a:highlight>
                  <a:srgbClr val="000000">
                    <a:alpha val="0"/>
                  </a:srgbClr>
                </a:highlight>
                <a:latin typeface="Simsun"/>
                <a:ea typeface="Simsun"/>
              </a:rPr>
              <a:t>区域或国家计划也支持地方风险倡议。</a:t>
            </a:r>
          </a:p>
          <a:p>
            <a:pPr marL="342900" lvl="0" indent="-342900" rtl="0">
              <a:buClr>
                <a:schemeClr val="accent5"/>
              </a:buClr>
              <a:buSzPct val="125000"/>
              <a:buFont typeface="Wingdings" pitchFamily="2" charset="2"/>
              <a:buChar char="§"/>
            </a:pPr>
            <a:r>
              <a:rPr lang="zh-Hans" sz="1600" b="0" i="0" u="none" strike="noStrike" baseline="0">
                <a:highlight>
                  <a:srgbClr val="000000">
                    <a:alpha val="0"/>
                  </a:srgbClr>
                </a:highlight>
                <a:latin typeface="Simsun"/>
                <a:ea typeface="Simsun"/>
              </a:rPr>
              <a:t>CCRIF直接或间接地催生了一系列的微型保险举措</a:t>
            </a:r>
            <a:endParaRPr lang="en-GB" sz="1600" b="0"/>
          </a:p>
          <a:p>
            <a:pPr marL="342900" lvl="0" indent="-342900" rtl="0">
              <a:buClr>
                <a:schemeClr val="accent5"/>
              </a:buClr>
              <a:buSzPct val="125000"/>
              <a:buFont typeface="Wingdings" pitchFamily="2" charset="2"/>
              <a:buChar char="§"/>
            </a:pPr>
            <a:r>
              <a:rPr lang="zh-Hans" sz="1600" b="0" i="0" u="none" strike="noStrike" baseline="0">
                <a:highlight>
                  <a:srgbClr val="000000">
                    <a:alpha val="0"/>
                  </a:srgbClr>
                </a:highlight>
                <a:latin typeface="Simsun"/>
                <a:ea typeface="Simsun"/>
              </a:rPr>
              <a:t>基础灾害风险模型可用于为其他灾害风险管理举措提供信息，包括其他保险计划（如关键基础设施）和土地使用规划。</a:t>
            </a:r>
            <a:endParaRPr lang="en-GB" sz="1600" b="0"/>
          </a:p>
          <a:p>
            <a:pPr marL="342900" indent="-342900">
              <a:buFont typeface="+mj-lt"/>
              <a:buAutoNum type="arabicPeriod"/>
            </a:pPr>
            <a:endParaRPr lang="en-GB" sz="1600" b="0"/>
          </a:p>
          <a:p>
            <a:pPr marL="342900" lvl="0" indent="-342900" rtl="0">
              <a:buFont typeface="+mj-lt"/>
              <a:buAutoNum type="arabicPeriod"/>
            </a:pPr>
            <a:endParaRPr lang="en-GB" sz="1600" b="0"/>
          </a:p>
          <a:p>
            <a:pPr marL="342900" indent="-342900">
              <a:buFont typeface="+mj-lt"/>
              <a:buAutoNum type="arabicPeriod"/>
            </a:pPr>
            <a:endParaRPr lang="en-US" sz="1600" b="0"/>
          </a:p>
        </p:txBody>
      </p:sp>
      <p:grpSp>
        <p:nvGrpSpPr>
          <p:cNvPr id="3" name="Group 2">
            <a:extLst>
              <a:ext uri="{FF2B5EF4-FFF2-40B4-BE49-F238E27FC236}">
                <a16:creationId xmlns:a16="http://schemas.microsoft.com/office/drawing/2014/main" id="{FBBE6764-325E-5070-916E-252DACBA5721}"/>
              </a:ext>
            </a:extLst>
          </p:cNvPr>
          <p:cNvGrpSpPr/>
          <p:nvPr/>
        </p:nvGrpSpPr>
        <p:grpSpPr>
          <a:xfrm>
            <a:off x="466457" y="1382780"/>
            <a:ext cx="1023153" cy="3940319"/>
            <a:chOff x="466457" y="1524000"/>
            <a:chExt cx="1023153" cy="3940319"/>
          </a:xfrm>
        </p:grpSpPr>
        <p:pic>
          <p:nvPicPr>
            <p:cNvPr id="5" name="Graphic 4" descr="Neighborhood with solid fill">
              <a:extLst>
                <a:ext uri="{FF2B5EF4-FFF2-40B4-BE49-F238E27FC236}">
                  <a16:creationId xmlns:a16="http://schemas.microsoft.com/office/drawing/2014/main" id="{0C6B4E23-7FA0-426E-99E7-841C5CA2B9C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4901" y="4526110"/>
              <a:ext cx="746264" cy="746264"/>
            </a:xfrm>
            <a:prstGeom prst="rect">
              <a:avLst/>
            </a:prstGeom>
          </p:spPr>
        </p:pic>
        <p:pic>
          <p:nvPicPr>
            <p:cNvPr id="8" name="Graphic 7" descr="Gears with solid fill">
              <a:extLst>
                <a:ext uri="{FF2B5EF4-FFF2-40B4-BE49-F238E27FC236}">
                  <a16:creationId xmlns:a16="http://schemas.microsoft.com/office/drawing/2014/main" id="{001494A0-116A-4124-B3B5-3398F4BDF56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3085" y="1622837"/>
              <a:ext cx="830330" cy="830330"/>
            </a:xfrm>
            <a:prstGeom prst="rect">
              <a:avLst/>
            </a:prstGeom>
          </p:spPr>
        </p:pic>
        <p:pic>
          <p:nvPicPr>
            <p:cNvPr id="9" name="Graphic 8" descr="Group brainstorm with solid fill">
              <a:extLst>
                <a:ext uri="{FF2B5EF4-FFF2-40B4-BE49-F238E27FC236}">
                  <a16:creationId xmlns:a16="http://schemas.microsoft.com/office/drawing/2014/main" id="{0C26D393-83AD-48AD-9560-AD0FBE9C814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9196" y="3067072"/>
              <a:ext cx="805619" cy="805619"/>
            </a:xfrm>
            <a:prstGeom prst="rect">
              <a:avLst/>
            </a:prstGeom>
          </p:spPr>
        </p:pic>
        <p:cxnSp>
          <p:nvCxnSpPr>
            <p:cNvPr id="12" name="Straight Connector 11">
              <a:extLst>
                <a:ext uri="{FF2B5EF4-FFF2-40B4-BE49-F238E27FC236}">
                  <a16:creationId xmlns:a16="http://schemas.microsoft.com/office/drawing/2014/main" id="{8B1C65E5-7722-4D75-9683-B14008F3CC8C}"/>
                </a:ext>
              </a:extLst>
            </p:cNvPr>
            <p:cNvCxnSpPr>
              <a:stCxn id="18" idx="4"/>
              <a:endCxn id="19" idx="0"/>
            </p:cNvCxnSpPr>
            <p:nvPr/>
          </p:nvCxnSpPr>
          <p:spPr>
            <a:xfrm flipH="1">
              <a:off x="978034" y="4023153"/>
              <a:ext cx="0" cy="418013"/>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ED8F170-5B48-4847-99DF-C721FEEACEA8}"/>
                </a:ext>
              </a:extLst>
            </p:cNvPr>
            <p:cNvCxnSpPr>
              <a:stCxn id="17" idx="4"/>
              <a:endCxn id="18" idx="0"/>
            </p:cNvCxnSpPr>
            <p:nvPr/>
          </p:nvCxnSpPr>
          <p:spPr>
            <a:xfrm flipH="1">
              <a:off x="978034" y="2547153"/>
              <a:ext cx="0" cy="452847"/>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9D88000D-883C-4493-B829-5277F10C377A}"/>
                </a:ext>
              </a:extLst>
            </p:cNvPr>
            <p:cNvSpPr/>
            <p:nvPr/>
          </p:nvSpPr>
          <p:spPr>
            <a:xfrm>
              <a:off x="466457" y="1524000"/>
              <a:ext cx="1023153" cy="1023153"/>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8" name="Oval 17">
              <a:extLst>
                <a:ext uri="{FF2B5EF4-FFF2-40B4-BE49-F238E27FC236}">
                  <a16:creationId xmlns:a16="http://schemas.microsoft.com/office/drawing/2014/main" id="{8DBAFB97-CE0A-45CC-9328-25E5FFCB0893}"/>
                </a:ext>
              </a:extLst>
            </p:cNvPr>
            <p:cNvSpPr/>
            <p:nvPr/>
          </p:nvSpPr>
          <p:spPr>
            <a:xfrm>
              <a:off x="466457" y="3000000"/>
              <a:ext cx="1023153" cy="1023153"/>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9" name="Oval 18">
              <a:extLst>
                <a:ext uri="{FF2B5EF4-FFF2-40B4-BE49-F238E27FC236}">
                  <a16:creationId xmlns:a16="http://schemas.microsoft.com/office/drawing/2014/main" id="{217DA8EC-96D7-4150-BDEF-761E9732C8E5}"/>
                </a:ext>
              </a:extLst>
            </p:cNvPr>
            <p:cNvSpPr/>
            <p:nvPr/>
          </p:nvSpPr>
          <p:spPr>
            <a:xfrm>
              <a:off x="466457" y="4441166"/>
              <a:ext cx="1023153" cy="1023153"/>
            </a:xfrm>
            <a:prstGeom prst="ellipse">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spTree>
    <p:extLst>
      <p:ext uri="{BB962C8B-B14F-4D97-AF65-F5344CB8AC3E}">
        <p14:creationId xmlns:p14="http://schemas.microsoft.com/office/powerpoint/2010/main" val="268885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54C5B-0C8A-40DD-8161-2296AEA861A8}"/>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非洲风险能力（ARC）</a:t>
            </a:r>
          </a:p>
        </p:txBody>
      </p:sp>
      <p:sp>
        <p:nvSpPr>
          <p:cNvPr id="3" name="Text Placeholder 2">
            <a:extLst>
              <a:ext uri="{FF2B5EF4-FFF2-40B4-BE49-F238E27FC236}">
                <a16:creationId xmlns:a16="http://schemas.microsoft.com/office/drawing/2014/main" id="{E0BEACC1-6695-4F89-B741-F49275AAFBB9}"/>
              </a:ext>
            </a:extLst>
          </p:cNvPr>
          <p:cNvSpPr>
            <a:spLocks noGrp="1"/>
          </p:cNvSpPr>
          <p:nvPr>
            <p:ph type="body" sz="quarter" idx="13"/>
          </p:nvPr>
        </p:nvSpPr>
        <p:spPr/>
        <p:txBody>
          <a:bodyPr>
            <a:noAutofit/>
          </a:bodyPr>
          <a:lstStyle/>
          <a:p>
            <a:pPr rtl="0"/>
            <a:r>
              <a:rPr lang="zh-Hans" sz="1800" b="0" i="0" u="none" strike="noStrike">
                <a:highlight>
                  <a:srgbClr val="000000">
                    <a:alpha val="0"/>
                  </a:srgbClr>
                </a:highlight>
                <a:latin typeface="Simsun"/>
                <a:ea typeface="Simsun"/>
              </a:rPr>
              <a:t>一个以能力建设为核心的计划</a:t>
            </a:r>
          </a:p>
        </p:txBody>
      </p:sp>
      <p:sp>
        <p:nvSpPr>
          <p:cNvPr id="4" name="Content Placeholder 3">
            <a:extLst>
              <a:ext uri="{FF2B5EF4-FFF2-40B4-BE49-F238E27FC236}">
                <a16:creationId xmlns:a16="http://schemas.microsoft.com/office/drawing/2014/main" id="{C5440DA2-1E37-4CF5-9038-8A745E6FC0D4}"/>
              </a:ext>
            </a:extLst>
          </p:cNvPr>
          <p:cNvSpPr>
            <a:spLocks noGrp="1"/>
          </p:cNvSpPr>
          <p:nvPr>
            <p:ph idx="1"/>
          </p:nvPr>
        </p:nvSpPr>
        <p:spPr>
          <a:xfrm>
            <a:off x="457200" y="2481942"/>
            <a:ext cx="5741769" cy="3431177"/>
          </a:xfrm>
        </p:spPr>
        <p:txBody>
          <a:bodyPr vert="horz" lIns="0" tIns="0" rIns="0" bIns="0" rtlCol="0" anchor="t">
            <a:noAutofit/>
          </a:bodyPr>
          <a:lstStyle/>
          <a:p>
            <a:pPr rtl="0"/>
            <a:r>
              <a:rPr lang="zh-Hans" sz="1400" b="1" i="0" u="none" strike="noStrike" dirty="0">
                <a:latin typeface="Simsun"/>
                <a:ea typeface="Simsun"/>
              </a:rPr>
              <a:t>非洲风险能力（ARC）是以能力建设为前提的</a:t>
            </a:r>
            <a:endParaRPr lang="en-GB" sz="1400" dirty="0"/>
          </a:p>
          <a:p>
            <a:pPr marL="171450" lvl="0" indent="-171450" rtl="0">
              <a:buClr>
                <a:schemeClr val="accent1"/>
              </a:buClr>
              <a:buSzPct val="125000"/>
              <a:buFont typeface="Wingdings" pitchFamily="2" charset="2"/>
              <a:buChar char="§"/>
            </a:pPr>
            <a:r>
              <a:rPr lang="zh-Hans" sz="1400" b="0" i="0" u="none" strike="noStrike" baseline="0" dirty="0">
                <a:latin typeface="Simsun"/>
                <a:ea typeface="Simsun"/>
              </a:rPr>
              <a:t>它的核心是一个参数化的干旱/作物歉收保险库</a:t>
            </a:r>
            <a:endParaRPr lang="en-GB" sz="1400" b="0" dirty="0"/>
          </a:p>
          <a:p>
            <a:pPr marL="171450" lvl="0" indent="-171450" rtl="0">
              <a:buClr>
                <a:schemeClr val="accent1"/>
              </a:buClr>
              <a:buSzPct val="125000"/>
              <a:buFont typeface="Wingdings" pitchFamily="2" charset="2"/>
              <a:buChar char="§"/>
            </a:pPr>
            <a:r>
              <a:rPr lang="zh-Hans" sz="1400" b="0" i="0" u="none" strike="noStrike" baseline="0" dirty="0">
                <a:latin typeface="Simsun"/>
                <a:ea typeface="Simsun"/>
              </a:rPr>
              <a:t>但更重要的是它在成员国政府内部为提高风险认识和灾后应急反应所做的工作</a:t>
            </a:r>
            <a:endParaRPr lang="en-GB" sz="1400" b="0" dirty="0"/>
          </a:p>
          <a:p>
            <a:pPr marL="171450" lvl="0" indent="-171450" rtl="0">
              <a:buClr>
                <a:schemeClr val="accent1"/>
              </a:buClr>
              <a:buSzPct val="125000"/>
              <a:buFont typeface="Wingdings" pitchFamily="2" charset="2"/>
              <a:buChar char="§"/>
            </a:pPr>
            <a:r>
              <a:rPr lang="zh-Hans" sz="1400" b="0" i="0" u="none" strike="noStrike" baseline="0" dirty="0">
                <a:latin typeface="Simsun"/>
                <a:ea typeface="Simsun"/>
              </a:rPr>
              <a:t>各国在必须获得良好信誉证书，满足最低的财务诚信标准，才可以购买保险。</a:t>
            </a:r>
            <a:endParaRPr lang="en-GB" sz="1400" b="0" dirty="0"/>
          </a:p>
          <a:p>
            <a:pPr marL="171450" lvl="0" indent="-171450" rtl="0">
              <a:buClr>
                <a:schemeClr val="accent1"/>
              </a:buClr>
              <a:buSzPct val="125000"/>
              <a:buFont typeface="Wingdings" pitchFamily="2" charset="2"/>
              <a:buChar char="§"/>
            </a:pPr>
            <a:r>
              <a:rPr lang="zh-Hans" sz="1400" b="0" i="0" u="none" strike="noStrike" baseline="0" dirty="0">
                <a:latin typeface="Simsun"/>
                <a:ea typeface="Simsun"/>
              </a:rPr>
              <a:t>他们还必须承诺参与风险管理过程，并最终购买适当的保险。</a:t>
            </a:r>
            <a:endParaRPr lang="en-US" sz="1400" b="0" dirty="0"/>
          </a:p>
          <a:p>
            <a:endParaRPr lang="en-US" sz="1400" b="0" dirty="0"/>
          </a:p>
          <a:p>
            <a:pPr rtl="0"/>
            <a:r>
              <a:rPr lang="zh-Hans" sz="1400" b="1" i="0" u="none" strike="noStrike" dirty="0">
                <a:latin typeface="Simsun"/>
                <a:ea typeface="Simsun"/>
              </a:rPr>
              <a:t>他们与ARC员工进行为期6至12个月的接触，目标是：</a:t>
            </a:r>
            <a:endParaRPr lang="en-GB" sz="1400" dirty="0"/>
          </a:p>
          <a:p>
            <a:pPr marL="171450" lvl="0" indent="-171450" rtl="0">
              <a:buClr>
                <a:schemeClr val="accent1"/>
              </a:buClr>
              <a:buSzPct val="125000"/>
              <a:buFont typeface="Wingdings" pitchFamily="2" charset="2"/>
              <a:buChar char="§"/>
            </a:pPr>
            <a:r>
              <a:rPr lang="zh-Hans" sz="1400" b="0" i="0" u="none" strike="noStrike" baseline="0" dirty="0">
                <a:latin typeface="Simsun"/>
                <a:ea typeface="Simsun"/>
              </a:rPr>
              <a:t>确定哪个国家有风险，他们有多大的脆弱性，以及应采取什么行动</a:t>
            </a:r>
            <a:endParaRPr lang="en-GB" sz="1400" b="0" dirty="0"/>
          </a:p>
          <a:p>
            <a:pPr marL="171450" lvl="0" indent="-171450" rtl="0">
              <a:buClr>
                <a:schemeClr val="accent1"/>
              </a:buClr>
              <a:buSzPct val="125000"/>
              <a:buFont typeface="Wingdings" pitchFamily="2" charset="2"/>
              <a:buChar char="§"/>
            </a:pPr>
            <a:r>
              <a:rPr lang="zh-Hans" sz="1400" b="0" i="0" u="none" strike="noStrike" baseline="0" dirty="0">
                <a:latin typeface="Simsun"/>
                <a:ea typeface="Simsun"/>
              </a:rPr>
              <a:t>制定灾难应急计划，以最大限度地提高效率</a:t>
            </a:r>
            <a:endParaRPr lang="en-GB" sz="1400" b="0" dirty="0"/>
          </a:p>
          <a:p>
            <a:pPr marL="171450" lvl="0" indent="-171450">
              <a:buClr>
                <a:schemeClr val="accent1"/>
              </a:buClr>
              <a:buSzPct val="125000"/>
              <a:buFont typeface="Wingdings" pitchFamily="2" charset="2"/>
              <a:buChar char="§"/>
            </a:pPr>
            <a:r>
              <a:rPr lang="zh-Hans" altLang="en-US" sz="1400" dirty="0">
                <a:latin typeface="Simsun"/>
                <a:ea typeface="Simsun"/>
              </a:rPr>
              <a:t>随着紧急情况的发展，准备好经审计的最终实施计划</a:t>
            </a:r>
            <a:endParaRPr lang="en-GB" sz="1400" dirty="0">
              <a:latin typeface="Simsun"/>
              <a:ea typeface="Simsun"/>
            </a:endParaRPr>
          </a:p>
          <a:p>
            <a:endParaRPr lang="en-US" sz="1400" b="0" dirty="0"/>
          </a:p>
        </p:txBody>
      </p:sp>
      <p:sp>
        <p:nvSpPr>
          <p:cNvPr id="10" name="Rectangle 9">
            <a:extLst>
              <a:ext uri="{FF2B5EF4-FFF2-40B4-BE49-F238E27FC236}">
                <a16:creationId xmlns:a16="http://schemas.microsoft.com/office/drawing/2014/main" id="{48F8C8F0-21F8-446E-BB35-463E0156664A}"/>
              </a:ext>
            </a:extLst>
          </p:cNvPr>
          <p:cNvSpPr/>
          <p:nvPr/>
        </p:nvSpPr>
        <p:spPr>
          <a:xfrm>
            <a:off x="457198" y="1369716"/>
            <a:ext cx="8229600" cy="842216"/>
          </a:xfrm>
          <a:prstGeom prst="rect">
            <a:avLst/>
          </a:prstGeom>
          <a:solidFill>
            <a:srgbClr val="D8D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 name="Slide Number Placeholder 4">
            <a:extLst>
              <a:ext uri="{FF2B5EF4-FFF2-40B4-BE49-F238E27FC236}">
                <a16:creationId xmlns:a16="http://schemas.microsoft.com/office/drawing/2014/main" id="{1561340C-DF59-460C-90EA-8879CD0700C9}"/>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12</a:t>
            </a:r>
            <a:endParaRPr lang="en-US"/>
          </a:p>
        </p:txBody>
      </p:sp>
      <p:pic>
        <p:nvPicPr>
          <p:cNvPr id="6" name="Picture 2">
            <a:extLst>
              <a:ext uri="{FF2B5EF4-FFF2-40B4-BE49-F238E27FC236}">
                <a16:creationId xmlns:a16="http://schemas.microsoft.com/office/drawing/2014/main" id="{EE37BCA6-E70D-44CE-8EED-D86C461F329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35485" y="3553912"/>
            <a:ext cx="2351314" cy="2154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a:extLst>
              <a:ext uri="{FF2B5EF4-FFF2-40B4-BE49-F238E27FC236}">
                <a16:creationId xmlns:a16="http://schemas.microsoft.com/office/drawing/2014/main" id="{5C87493D-3D39-45A5-A210-39F78DF9075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35485" y="2497536"/>
            <a:ext cx="2351315" cy="985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DC3817A1-592C-4A94-B9B6-11E2E28CE871}"/>
              </a:ext>
            </a:extLst>
          </p:cNvPr>
          <p:cNvSpPr txBox="1"/>
          <p:nvPr/>
        </p:nvSpPr>
        <p:spPr>
          <a:xfrm>
            <a:off x="647697" y="1510260"/>
            <a:ext cx="7848602" cy="584775"/>
          </a:xfrm>
          <a:prstGeom prst="rect">
            <a:avLst/>
          </a:prstGeom>
          <a:noFill/>
        </p:spPr>
        <p:txBody>
          <a:bodyPr wrap="square">
            <a:noAutofit/>
          </a:bodyPr>
          <a:lstStyle/>
          <a:p>
            <a:pPr lvl="0" algn="ctr" rtl="0"/>
            <a:r>
              <a:rPr lang="zh-Hans" sz="1600" b="0" i="0" u="none" strike="noStrike" baseline="0">
                <a:highlight>
                  <a:srgbClr val="000000">
                    <a:alpha val="0"/>
                  </a:srgbClr>
                </a:highlight>
                <a:latin typeface="Simsun"/>
                <a:ea typeface="Simsun"/>
              </a:rPr>
              <a:t>由世界粮食计划署于2014年组建非洲风险能力机构（ARC）是非洲联盟（AU）建立的专门机构，旗下包括一个相互保险公司</a:t>
            </a:r>
            <a:endParaRPr lang="en-GB" sz="1600"/>
          </a:p>
        </p:txBody>
      </p:sp>
    </p:spTree>
    <p:extLst>
      <p:ext uri="{BB962C8B-B14F-4D97-AF65-F5344CB8AC3E}">
        <p14:creationId xmlns:p14="http://schemas.microsoft.com/office/powerpoint/2010/main" val="255861969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非洲风险能力（ARC）</a:t>
            </a:r>
          </a:p>
        </p:txBody>
      </p:sp>
      <p:sp>
        <p:nvSpPr>
          <p:cNvPr id="3" name="Text Placeholder 2"/>
          <p:cNvSpPr>
            <a:spLocks noGrp="1"/>
          </p:cNvSpPr>
          <p:nvPr>
            <p:ph type="body" sz="quarter" idx="13"/>
          </p:nvPr>
        </p:nvSpPr>
        <p:spPr/>
        <p:txBody>
          <a:bodyPr>
            <a:noAutofit/>
          </a:bodyPr>
          <a:lstStyle/>
          <a:p>
            <a:pPr rtl="0"/>
            <a:r>
              <a:rPr lang="zh-Hans" sz="1800" b="0" i="0" u="none" strike="noStrike">
                <a:highlight>
                  <a:srgbClr val="000000">
                    <a:alpha val="0"/>
                  </a:srgbClr>
                </a:highlight>
                <a:latin typeface="Simsun"/>
                <a:ea typeface="Simsun"/>
              </a:rPr>
              <a:t>旨在拯救生命和生计</a:t>
            </a:r>
          </a:p>
        </p:txBody>
      </p:sp>
      <p:sp>
        <p:nvSpPr>
          <p:cNvPr id="5" name="Slide Number Placeholder 4"/>
          <p:cNvSpPr>
            <a:spLocks noGrp="1"/>
          </p:cNvSpPr>
          <p:nvPr>
            <p:ph type="sldNum" sz="quarter" idx="12"/>
          </p:nvPr>
        </p:nvSpPr>
        <p:spPr>
          <a:xfrm>
            <a:off x="11201400" y="6435738"/>
            <a:ext cx="508000" cy="138499"/>
          </a:xfrm>
          <a:prstGeom prst="rect">
            <a:avLst/>
          </a:prstGeom>
        </p:spPr>
        <p:txBody>
          <a:bodyPr vert="horz" wrap="square" lIns="0" tIns="0" rIns="0" bIns="0" rtlCol="0" anchor="t" anchorCtr="0">
            <a:noAutofit/>
          </a:bodyPr>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zh-Hans" sz="900" b="0" i="0" u="none" strike="noStrike">
                <a:highlight>
                  <a:srgbClr val="000000">
                    <a:alpha val="0"/>
                  </a:srgbClr>
                </a:highlight>
                <a:latin typeface="Simsun"/>
                <a:ea typeface="Simsun"/>
              </a:rPr>
              <a:t>13</a:t>
            </a:r>
            <a:endParaRPr 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71473" y="1326788"/>
            <a:ext cx="2129246" cy="1813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71473" y="2780972"/>
            <a:ext cx="2129246" cy="1792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72598" y="4338244"/>
            <a:ext cx="2128121" cy="1719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a:extLst>
              <a:ext uri="{FF2B5EF4-FFF2-40B4-BE49-F238E27FC236}">
                <a16:creationId xmlns:a16="http://schemas.microsoft.com/office/drawing/2014/main" id="{F5742614-99FC-488E-A0B6-A42792ACA3FF}"/>
              </a:ext>
            </a:extLst>
          </p:cNvPr>
          <p:cNvSpPr>
            <a:spLocks noGrp="1"/>
          </p:cNvSpPr>
          <p:nvPr>
            <p:ph idx="1"/>
          </p:nvPr>
        </p:nvSpPr>
        <p:spPr>
          <a:xfrm>
            <a:off x="457200" y="1524000"/>
            <a:ext cx="5734594" cy="4389120"/>
          </a:xfrm>
        </p:spPr>
        <p:txBody>
          <a:bodyPr vert="horz" lIns="0" tIns="0" rIns="0" bIns="0" rtlCol="0" anchor="t">
            <a:noAutofit/>
          </a:bodyPr>
          <a:lstStyle/>
          <a:p>
            <a:pPr marL="285750" indent="-285750" rtl="0">
              <a:buClr>
                <a:schemeClr val="accent1"/>
              </a:buClr>
              <a:buSzPct val="125000"/>
              <a:buFont typeface="Wingdings" pitchFamily="2" charset="2"/>
              <a:buChar char="§"/>
            </a:pPr>
            <a:r>
              <a:rPr lang="zh-Hans" sz="1600" b="0" i="0" u="none" strike="noStrike" baseline="0" dirty="0">
                <a:latin typeface="Simsun"/>
                <a:ea typeface="Simsun"/>
              </a:rPr>
              <a:t>ARC要求政府客户做到以下几点：</a:t>
            </a:r>
          </a:p>
          <a:p>
            <a:pPr marL="514350" lvl="2" indent="-285750" rtl="0">
              <a:buClr>
                <a:schemeClr val="accent1"/>
              </a:buClr>
            </a:pPr>
            <a:r>
              <a:rPr lang="zh-Hans" sz="1400" b="0" i="0" u="none" strike="noStrike" baseline="0" dirty="0">
                <a:latin typeface="Simsun"/>
                <a:ea typeface="Simsun"/>
              </a:rPr>
              <a:t>理解并定义可能发生的干旱事件</a:t>
            </a:r>
            <a:endParaRPr lang="en-GB" sz="1400" b="0" dirty="0"/>
          </a:p>
          <a:p>
            <a:pPr marL="514350" lvl="2" indent="-285750" rtl="0">
              <a:buClr>
                <a:schemeClr val="accent1"/>
              </a:buClr>
            </a:pPr>
            <a:r>
              <a:rPr lang="zh-Hans" sz="1400" b="0" i="0" u="none" strike="noStrike" baseline="0" dirty="0">
                <a:latin typeface="Simsun"/>
                <a:ea typeface="Simsun"/>
              </a:rPr>
              <a:t>了解谁会受到影响以及影响的程度</a:t>
            </a:r>
            <a:endParaRPr lang="en-GB" sz="1400" b="0" dirty="0"/>
          </a:p>
          <a:p>
            <a:pPr marL="514350" lvl="2" indent="-285750" rtl="0">
              <a:buClr>
                <a:schemeClr val="accent1"/>
              </a:buClr>
            </a:pPr>
            <a:r>
              <a:rPr lang="zh-Hans" sz="1400" b="0" i="0" u="none" strike="noStrike" baseline="0" dirty="0">
                <a:latin typeface="Simsun"/>
                <a:ea typeface="Simsun"/>
              </a:rPr>
              <a:t>了解需要哪些应急措施，并制定适当的应急计划</a:t>
            </a:r>
          </a:p>
          <a:p>
            <a:pPr marL="285750" lvl="0" indent="-285750">
              <a:buClr>
                <a:schemeClr val="accent1"/>
              </a:buClr>
              <a:buSzPct val="125000"/>
              <a:buFont typeface="Wingdings" pitchFamily="2" charset="2"/>
              <a:buChar char="§"/>
            </a:pPr>
            <a:endParaRPr lang="en-GB" sz="1600" b="0" dirty="0"/>
          </a:p>
          <a:p>
            <a:pPr marL="285750" indent="-285750" rtl="0">
              <a:buClr>
                <a:schemeClr val="accent1"/>
              </a:buClr>
              <a:buSzPct val="125000"/>
              <a:buFont typeface="Wingdings" pitchFamily="2" charset="2"/>
              <a:buChar char="§"/>
            </a:pPr>
            <a:r>
              <a:rPr lang="zh-Hans" sz="1600" b="0" i="0" u="none" strike="noStrike" baseline="0" dirty="0">
                <a:latin typeface="Simsun"/>
                <a:ea typeface="Simsun"/>
              </a:rPr>
              <a:t>在事件发生之前，专门开发（名为Africa RiskView的）软件跟踪干旱事件发生的可能性。</a:t>
            </a:r>
          </a:p>
          <a:p>
            <a:pPr marL="285750" indent="-285750">
              <a:buClr>
                <a:schemeClr val="accent1"/>
              </a:buClr>
              <a:buSzPct val="125000"/>
              <a:buFont typeface="Wingdings" pitchFamily="2" charset="2"/>
              <a:buChar char="§"/>
            </a:pPr>
            <a:endParaRPr lang="en-GB" sz="1600" b="0" dirty="0"/>
          </a:p>
          <a:p>
            <a:pPr marL="285750" indent="-285750" rtl="0">
              <a:buClr>
                <a:schemeClr val="accent1"/>
              </a:buClr>
              <a:buSzPct val="125000"/>
              <a:buFont typeface="Wingdings" pitchFamily="2" charset="2"/>
              <a:buChar char="§"/>
            </a:pPr>
            <a:r>
              <a:rPr lang="zh-Hans" sz="1600" b="0" i="0" u="none" strike="noStrike" baseline="0" dirty="0">
                <a:latin typeface="Simsun"/>
                <a:ea typeface="Simsun"/>
              </a:rPr>
              <a:t>如果干旱事件进一步恶化，各国必须重新审视其应急计划，以制定最终实施计划（FIP）。该计划必须得到ARC机构的同意，并对其执行情况进行审计。</a:t>
            </a:r>
          </a:p>
          <a:p>
            <a:pPr marL="285750" lvl="0" indent="-285750">
              <a:buClr>
                <a:schemeClr val="accent1"/>
              </a:buClr>
              <a:buSzPct val="125000"/>
              <a:buFont typeface="Wingdings" pitchFamily="2" charset="2"/>
              <a:buChar char="§"/>
            </a:pPr>
            <a:endParaRPr lang="en-GB" sz="1600" b="0" dirty="0"/>
          </a:p>
          <a:p>
            <a:pPr marL="285750" indent="-285750" rtl="0">
              <a:buClr>
                <a:schemeClr val="accent1"/>
              </a:buClr>
              <a:buSzPct val="125000"/>
              <a:buFont typeface="Wingdings" pitchFamily="2" charset="2"/>
              <a:buChar char="§"/>
            </a:pPr>
            <a:r>
              <a:rPr lang="zh-Hans" sz="1600" b="0" i="0" u="none" strike="noStrike" dirty="0">
                <a:latin typeface="Simsun"/>
                <a:ea typeface="Simsun"/>
              </a:rPr>
              <a:t>捐助方正在制定 "复制 "保险覆盖范围的概念资金支持当地非政府组织/援助机构的关联政策</a:t>
            </a:r>
          </a:p>
          <a:p>
            <a:pPr marL="514350" lvl="2" indent="-285750" rtl="0">
              <a:buClr>
                <a:schemeClr val="accent1"/>
              </a:buClr>
            </a:pPr>
            <a:r>
              <a:rPr lang="zh-Hans" sz="1400" b="0" i="0" u="none" strike="noStrike" baseline="0" dirty="0">
                <a:latin typeface="Simsun"/>
                <a:ea typeface="Simsun"/>
              </a:rPr>
              <a:t>但FIP应急计划必须与政府自己的计划相结合，以避免出现资源竞争/措施重复的情况。</a:t>
            </a:r>
            <a:endParaRPr lang="en-GB" sz="1400" b="0" dirty="0"/>
          </a:p>
          <a:p>
            <a:pPr lvl="0"/>
            <a:endParaRPr lang="en-GB" sz="1200" dirty="0"/>
          </a:p>
          <a:p>
            <a:pPr lvl="0"/>
            <a:endParaRPr lang="en-GB" sz="1200" dirty="0"/>
          </a:p>
          <a:p>
            <a:pPr lvl="0"/>
            <a:endParaRPr lang="en-GB" sz="1200" dirty="0"/>
          </a:p>
          <a:p>
            <a:endParaRPr lang="en-US" sz="1200" dirty="0"/>
          </a:p>
        </p:txBody>
      </p:sp>
    </p:spTree>
    <p:extLst>
      <p:ext uri="{BB962C8B-B14F-4D97-AF65-F5344CB8AC3E}">
        <p14:creationId xmlns:p14="http://schemas.microsoft.com/office/powerpoint/2010/main" val="402953229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F9228-6533-8747-9786-858C6590BA53}"/>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赔付速度是关键</a:t>
            </a:r>
          </a:p>
        </p:txBody>
      </p:sp>
      <p:sp>
        <p:nvSpPr>
          <p:cNvPr id="3" name="Text Placeholder 2">
            <a:extLst>
              <a:ext uri="{FF2B5EF4-FFF2-40B4-BE49-F238E27FC236}">
                <a16:creationId xmlns:a16="http://schemas.microsoft.com/office/drawing/2014/main" id="{84DF905B-C21F-694F-BF4B-B87F20899CFB}"/>
              </a:ext>
            </a:extLst>
          </p:cNvPr>
          <p:cNvSpPr>
            <a:spLocks noGrp="1"/>
          </p:cNvSpPr>
          <p:nvPr>
            <p:ph type="body" sz="quarter" idx="13"/>
          </p:nvPr>
        </p:nvSpPr>
        <p:spPr/>
        <p:txBody>
          <a:bodyPr>
            <a:noAutofit/>
          </a:bodyPr>
          <a:lstStyle/>
          <a:p>
            <a:pPr rtl="0"/>
            <a:r>
              <a:rPr lang="zh-Hans" sz="1800" b="0" i="0" u="none" strike="noStrike">
                <a:highlight>
                  <a:srgbClr val="000000">
                    <a:alpha val="0"/>
                  </a:srgbClr>
                </a:highlight>
                <a:latin typeface="Simsun"/>
                <a:ea typeface="Simsun"/>
              </a:rPr>
              <a:t>Basis risk must be balanced against benefits</a:t>
            </a:r>
          </a:p>
        </p:txBody>
      </p:sp>
      <p:sp>
        <p:nvSpPr>
          <p:cNvPr id="5" name="Slide Number Placeholder 4">
            <a:extLst>
              <a:ext uri="{FF2B5EF4-FFF2-40B4-BE49-F238E27FC236}">
                <a16:creationId xmlns:a16="http://schemas.microsoft.com/office/drawing/2014/main" id="{9FBAC901-8551-4240-9654-46E31AC7EA2F}"/>
              </a:ext>
            </a:extLst>
          </p:cNvPr>
          <p:cNvSpPr>
            <a:spLocks noGrp="1"/>
          </p:cNvSpPr>
          <p:nvPr>
            <p:ph type="sldNum" sz="quarter" idx="12"/>
          </p:nvPr>
        </p:nvSpPr>
        <p:spPr>
          <a:xfrm>
            <a:off x="11201400" y="6435738"/>
            <a:ext cx="508000" cy="138499"/>
          </a:xfrm>
          <a:prstGeom prst="rect">
            <a:avLst/>
          </a:prstGeom>
        </p:spPr>
        <p:txBody>
          <a:bodyPr vert="horz" wrap="square" lIns="0" tIns="0" rIns="0" bIns="0" rtlCol="0" anchor="t" anchorCtr="0">
            <a:noAutofit/>
          </a:bodyPr>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zh-Hans" sz="900" b="0" i="0" u="none" strike="noStrike">
                <a:highlight>
                  <a:srgbClr val="000000">
                    <a:alpha val="0"/>
                  </a:srgbClr>
                </a:highlight>
                <a:latin typeface="Simsun"/>
                <a:ea typeface="Simsun"/>
              </a:rPr>
              <a:t>14</a:t>
            </a:r>
            <a:endParaRPr lang="en-US"/>
          </a:p>
        </p:txBody>
      </p:sp>
      <p:graphicFrame>
        <p:nvGraphicFramePr>
          <p:cNvPr id="16" name="Content Placeholder 6">
            <a:extLst>
              <a:ext uri="{FF2B5EF4-FFF2-40B4-BE49-F238E27FC236}">
                <a16:creationId xmlns:a16="http://schemas.microsoft.com/office/drawing/2014/main" id="{DCB4912B-D74E-436C-99F4-CF41EA8869E0}"/>
              </a:ext>
            </a:extLst>
          </p:cNvPr>
          <p:cNvGraphicFramePr>
            <a:graphicFrameLocks noGrp="1"/>
          </p:cNvGraphicFramePr>
          <p:nvPr>
            <p:ph idx="1"/>
            <p:extLst>
              <p:ext uri="{D42A27DB-BD31-4B8C-83A1-F6EECF244321}">
                <p14:modId xmlns:p14="http://schemas.microsoft.com/office/powerpoint/2010/main" val="2439953809"/>
              </p:ext>
            </p:extLst>
          </p:nvPr>
        </p:nvGraphicFramePr>
        <p:xfrm>
          <a:off x="457199" y="2586446"/>
          <a:ext cx="8229599" cy="34713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raphic 5" descr="Hourglass Finished with solid fill">
            <a:extLst>
              <a:ext uri="{FF2B5EF4-FFF2-40B4-BE49-F238E27FC236}">
                <a16:creationId xmlns:a16="http://schemas.microsoft.com/office/drawing/2014/main" id="{42164A8E-2734-4258-84DA-DC22CFED55E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14798" y="1469926"/>
            <a:ext cx="914400" cy="914400"/>
          </a:xfrm>
          <a:prstGeom prst="rect">
            <a:avLst/>
          </a:prstGeom>
        </p:spPr>
      </p:pic>
      <p:pic>
        <p:nvPicPr>
          <p:cNvPr id="8" name="Graphic 7" descr="Scales of justice with solid fill">
            <a:extLst>
              <a:ext uri="{FF2B5EF4-FFF2-40B4-BE49-F238E27FC236}">
                <a16:creationId xmlns:a16="http://schemas.microsoft.com/office/drawing/2014/main" id="{84DDC560-F4AF-4877-B121-F3AE7106772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41320" y="1451226"/>
            <a:ext cx="914400" cy="914400"/>
          </a:xfrm>
          <a:prstGeom prst="rect">
            <a:avLst/>
          </a:prstGeom>
        </p:spPr>
      </p:pic>
      <p:pic>
        <p:nvPicPr>
          <p:cNvPr id="10" name="Graphic 9" descr="House with solid fill">
            <a:extLst>
              <a:ext uri="{FF2B5EF4-FFF2-40B4-BE49-F238E27FC236}">
                <a16:creationId xmlns:a16="http://schemas.microsoft.com/office/drawing/2014/main" id="{2DA342A7-F88F-439D-AE0E-CA27659FF93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88274" y="1451226"/>
            <a:ext cx="914400" cy="914400"/>
          </a:xfrm>
          <a:prstGeom prst="rect">
            <a:avLst/>
          </a:prstGeom>
        </p:spPr>
      </p:pic>
    </p:spTree>
    <p:extLst>
      <p:ext uri="{BB962C8B-B14F-4D97-AF65-F5344CB8AC3E}">
        <p14:creationId xmlns:p14="http://schemas.microsoft.com/office/powerpoint/2010/main" val="66795717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87F6DDF-CD41-43F8-A9D7-5E396952A0C4}"/>
              </a:ext>
            </a:extLst>
          </p:cNvPr>
          <p:cNvSpPr/>
          <p:nvPr/>
        </p:nvSpPr>
        <p:spPr>
          <a:xfrm>
            <a:off x="5482067" y="3428999"/>
            <a:ext cx="3152481" cy="2687931"/>
          </a:xfrm>
          <a:prstGeom prst="rect">
            <a:avLst/>
          </a:prstGeom>
          <a:solidFill>
            <a:srgbClr val="EFE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0" name="TextBox 9">
            <a:extLst>
              <a:ext uri="{FF2B5EF4-FFF2-40B4-BE49-F238E27FC236}">
                <a16:creationId xmlns:a16="http://schemas.microsoft.com/office/drawing/2014/main" id="{7BCDDD9F-F4A3-469F-BC5D-1164D2024E78}"/>
              </a:ext>
            </a:extLst>
          </p:cNvPr>
          <p:cNvSpPr txBox="1"/>
          <p:nvPr/>
        </p:nvSpPr>
        <p:spPr>
          <a:xfrm>
            <a:off x="5565049" y="3569676"/>
            <a:ext cx="2986516" cy="2308324"/>
          </a:xfrm>
          <a:prstGeom prst="rect">
            <a:avLst/>
          </a:prstGeom>
          <a:noFill/>
        </p:spPr>
        <p:txBody>
          <a:bodyPr wrap="square" lIns="91440" tIns="45720" rIns="91440" bIns="45720" anchor="t">
            <a:noAutofit/>
          </a:bodyPr>
          <a:lstStyle/>
          <a:p>
            <a:pPr lvl="0" rtl="0"/>
            <a:r>
              <a:rPr lang="zh-Hans" b="1" i="0" u="none" strike="noStrike" dirty="0">
                <a:latin typeface="Simsun"/>
                <a:ea typeface="Simsun"/>
              </a:rPr>
              <a:t>成功与挑战</a:t>
            </a:r>
          </a:p>
          <a:p>
            <a:pPr marL="285750" lvl="0" indent="-285750" rtl="0">
              <a:buClr>
                <a:schemeClr val="accent1"/>
              </a:buClr>
              <a:buSzPct val="125000"/>
              <a:buFont typeface="Wingdings" pitchFamily="2" charset="2"/>
              <a:buChar char="§"/>
            </a:pPr>
            <a:r>
              <a:rPr lang="zh-Hans" b="0" i="0" u="none" strike="noStrike" dirty="0">
                <a:latin typeface="Simsun"/>
                <a:ea typeface="Simsun"/>
              </a:rPr>
              <a:t>通过合作，这一交易可以带来很大的利益</a:t>
            </a:r>
          </a:p>
          <a:p>
            <a:pPr marL="285750" lvl="0" indent="-285750" rtl="0">
              <a:buClr>
                <a:schemeClr val="accent1"/>
              </a:buClr>
              <a:buSzPct val="125000"/>
              <a:buFont typeface="Wingdings" pitchFamily="2" charset="2"/>
              <a:buChar char="§"/>
            </a:pPr>
            <a:r>
              <a:rPr lang="zh-Hans" b="0" i="0" u="none" strike="noStrike" dirty="0">
                <a:latin typeface="Simsun"/>
                <a:ea typeface="Simsun"/>
              </a:rPr>
              <a:t>2019年，秘鲁在8.0级地震触发其巨灾债券保障时获得了6000万美元。</a:t>
            </a:r>
          </a:p>
        </p:txBody>
      </p:sp>
      <p:sp>
        <p:nvSpPr>
          <p:cNvPr id="2" name="Title 1">
            <a:extLst>
              <a:ext uri="{FF2B5EF4-FFF2-40B4-BE49-F238E27FC236}">
                <a16:creationId xmlns:a16="http://schemas.microsoft.com/office/drawing/2014/main" id="{6EBD09F7-768D-484D-A6FC-F8D9D6295824}"/>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太平洋联盟</a:t>
            </a:r>
          </a:p>
        </p:txBody>
      </p:sp>
      <p:sp>
        <p:nvSpPr>
          <p:cNvPr id="11" name="Rectangle 10">
            <a:extLst>
              <a:ext uri="{FF2B5EF4-FFF2-40B4-BE49-F238E27FC236}">
                <a16:creationId xmlns:a16="http://schemas.microsoft.com/office/drawing/2014/main" id="{03857310-2197-452A-A0D8-B93F21C61989}"/>
              </a:ext>
            </a:extLst>
          </p:cNvPr>
          <p:cNvSpPr/>
          <p:nvPr/>
        </p:nvSpPr>
        <p:spPr>
          <a:xfrm>
            <a:off x="457200" y="2037030"/>
            <a:ext cx="4807131" cy="3044424"/>
          </a:xfrm>
          <a:prstGeom prst="rect">
            <a:avLst/>
          </a:prstGeom>
          <a:solidFill>
            <a:srgbClr val="C8D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 name="Text Placeholder 2">
            <a:extLst>
              <a:ext uri="{FF2B5EF4-FFF2-40B4-BE49-F238E27FC236}">
                <a16:creationId xmlns:a16="http://schemas.microsoft.com/office/drawing/2014/main" id="{C6BC4F77-1095-47E3-94ED-94EF45E7B97B}"/>
              </a:ext>
            </a:extLst>
          </p:cNvPr>
          <p:cNvSpPr>
            <a:spLocks noGrp="1"/>
          </p:cNvSpPr>
          <p:nvPr>
            <p:ph type="body" sz="quarter" idx="13"/>
          </p:nvPr>
        </p:nvSpPr>
        <p:spPr/>
        <p:txBody>
          <a:bodyPr>
            <a:noAutofit/>
          </a:bodyPr>
          <a:lstStyle/>
          <a:p>
            <a:pPr rtl="0"/>
            <a:r>
              <a:rPr lang="zh-Hans" sz="1800" b="0" i="0" u="none" strike="noStrike">
                <a:highlight>
                  <a:srgbClr val="000000">
                    <a:alpha val="0"/>
                  </a:srgbClr>
                </a:highlight>
                <a:latin typeface="Simsun"/>
                <a:ea typeface="Simsun"/>
              </a:rPr>
              <a:t>巨灾债券交易</a:t>
            </a:r>
          </a:p>
        </p:txBody>
      </p:sp>
      <p:sp>
        <p:nvSpPr>
          <p:cNvPr id="5" name="Slide Number Placeholder 4">
            <a:extLst>
              <a:ext uri="{FF2B5EF4-FFF2-40B4-BE49-F238E27FC236}">
                <a16:creationId xmlns:a16="http://schemas.microsoft.com/office/drawing/2014/main" id="{4DD8E703-C7C4-4258-90E2-DBC7F2FE935F}"/>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15</a:t>
            </a:r>
            <a:endParaRPr lang="en-US"/>
          </a:p>
        </p:txBody>
      </p:sp>
      <p:pic>
        <p:nvPicPr>
          <p:cNvPr id="6" name="Picture 5">
            <a:extLst>
              <a:ext uri="{FF2B5EF4-FFF2-40B4-BE49-F238E27FC236}">
                <a16:creationId xmlns:a16="http://schemas.microsoft.com/office/drawing/2014/main" id="{8B9E9C6C-E7C4-41FF-AA42-F725E9DF35FB}"/>
              </a:ext>
            </a:extLst>
          </p:cNvPr>
          <p:cNvPicPr>
            <a:picLocks noChangeAspect="1"/>
          </p:cNvPicPr>
          <p:nvPr/>
        </p:nvPicPr>
        <p:blipFill>
          <a:blip r:embed="rId3"/>
          <a:stretch>
            <a:fillRect/>
          </a:stretch>
        </p:blipFill>
        <p:spPr>
          <a:xfrm>
            <a:off x="5524336" y="1632079"/>
            <a:ext cx="3110212" cy="1414796"/>
          </a:xfrm>
          <a:prstGeom prst="rect">
            <a:avLst/>
          </a:prstGeom>
        </p:spPr>
      </p:pic>
      <p:sp>
        <p:nvSpPr>
          <p:cNvPr id="8" name="TextBox 7">
            <a:extLst>
              <a:ext uri="{FF2B5EF4-FFF2-40B4-BE49-F238E27FC236}">
                <a16:creationId xmlns:a16="http://schemas.microsoft.com/office/drawing/2014/main" id="{DBD7A702-8B72-47B6-8CA0-689637A42744}"/>
              </a:ext>
            </a:extLst>
          </p:cNvPr>
          <p:cNvSpPr txBox="1"/>
          <p:nvPr/>
        </p:nvSpPr>
        <p:spPr>
          <a:xfrm>
            <a:off x="509452" y="2265994"/>
            <a:ext cx="4572000" cy="2554545"/>
          </a:xfrm>
          <a:prstGeom prst="rect">
            <a:avLst/>
          </a:prstGeom>
          <a:noFill/>
        </p:spPr>
        <p:txBody>
          <a:bodyPr wrap="square" lIns="91440" tIns="45720" rIns="91440" bIns="45720" anchor="t">
            <a:noAutofit/>
          </a:bodyPr>
          <a:lstStyle/>
          <a:p>
            <a:pPr rtl="0"/>
            <a:r>
              <a:rPr lang="zh-Hans" b="1" i="0" u="none" strike="noStrike" dirty="0">
                <a:latin typeface="Simsun"/>
                <a:ea typeface="Simsun"/>
              </a:rPr>
              <a:t>概述</a:t>
            </a:r>
            <a:endParaRPr lang="en-GB" dirty="0"/>
          </a:p>
          <a:p>
            <a:pPr marL="285750" lvl="0" indent="-285750" rtl="0">
              <a:buClr>
                <a:schemeClr val="accent1"/>
              </a:buClr>
              <a:buSzPct val="125000"/>
              <a:buFont typeface="Wingdings" pitchFamily="2" charset="2"/>
              <a:buChar char="§"/>
            </a:pPr>
            <a:r>
              <a:rPr lang="zh-Hans" b="0" i="0" u="none" strike="noStrike" baseline="0" dirty="0">
                <a:latin typeface="Simsun"/>
                <a:ea typeface="Simsun"/>
              </a:rPr>
              <a:t>联合发行和营销覆盖4个国家（智利、哥伦比亚、墨西哥和秘鲁）的巨灾债券</a:t>
            </a:r>
            <a:endParaRPr lang="en-GB" dirty="0"/>
          </a:p>
          <a:p>
            <a:pPr marL="285750" lvl="0" indent="-285750" rtl="0">
              <a:buClr>
                <a:schemeClr val="accent1"/>
              </a:buClr>
              <a:buSzPct val="125000"/>
              <a:buFont typeface="Wingdings" pitchFamily="2" charset="2"/>
              <a:buChar char="§"/>
            </a:pPr>
            <a:r>
              <a:rPr lang="zh-Hans" b="0" i="0" u="none" strike="noStrike" baseline="0" dirty="0">
                <a:latin typeface="Simsun"/>
                <a:ea typeface="Simsun"/>
              </a:rPr>
              <a:t>于2018年发行，涵盖了2-3年的地震风险</a:t>
            </a:r>
            <a:endParaRPr lang="en-GB" dirty="0"/>
          </a:p>
          <a:p>
            <a:pPr marL="285750" lvl="0" indent="-285750" rtl="0">
              <a:buClr>
                <a:schemeClr val="accent1"/>
              </a:buClr>
              <a:buSzPct val="125000"/>
              <a:buFont typeface="Wingdings" pitchFamily="2" charset="2"/>
              <a:buChar char="§"/>
            </a:pPr>
            <a:r>
              <a:rPr lang="zh-Hans" b="0" i="0" u="none" strike="noStrike" baseline="0" dirty="0">
                <a:latin typeface="Simsun"/>
                <a:ea typeface="Simsun"/>
              </a:rPr>
              <a:t>总共13.6亿美元的保障，是有史以来最大的主权风险保险交易</a:t>
            </a:r>
            <a:endParaRPr lang="en-GB" dirty="0"/>
          </a:p>
          <a:p>
            <a:pPr marL="285750" lvl="0" indent="-285750" rtl="0">
              <a:buClr>
                <a:schemeClr val="accent1"/>
              </a:buClr>
              <a:buSzPct val="125000"/>
              <a:buFont typeface="Wingdings" pitchFamily="2" charset="2"/>
              <a:buChar char="§"/>
            </a:pPr>
            <a:r>
              <a:rPr lang="zh-Hans" b="0" i="0" u="none" strike="noStrike" baseline="0" dirty="0">
                <a:latin typeface="Simsun"/>
                <a:ea typeface="Simsun"/>
              </a:rPr>
              <a:t>现在正在探索一种涵盖新灾害的新债券</a:t>
            </a:r>
            <a:endParaRPr lang="en-GB" dirty="0"/>
          </a:p>
        </p:txBody>
      </p:sp>
    </p:spTree>
    <p:extLst>
      <p:ext uri="{BB962C8B-B14F-4D97-AF65-F5344CB8AC3E}">
        <p14:creationId xmlns:p14="http://schemas.microsoft.com/office/powerpoint/2010/main" val="165077319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CFFB0FE-3D7F-489D-9040-11ACF4D5B360}"/>
              </a:ext>
            </a:extLst>
          </p:cNvPr>
          <p:cNvSpPr/>
          <p:nvPr/>
        </p:nvSpPr>
        <p:spPr>
          <a:xfrm>
            <a:off x="457201" y="4804603"/>
            <a:ext cx="8191098" cy="634106"/>
          </a:xfrm>
          <a:prstGeom prst="rect">
            <a:avLst/>
          </a:prstGeom>
          <a:solidFill>
            <a:srgbClr val="D9E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0" name="Rectangle 19">
            <a:extLst>
              <a:ext uri="{FF2B5EF4-FFF2-40B4-BE49-F238E27FC236}">
                <a16:creationId xmlns:a16="http://schemas.microsoft.com/office/drawing/2014/main" id="{8F437CFE-83D6-4322-BC83-6C93261894C1}"/>
              </a:ext>
            </a:extLst>
          </p:cNvPr>
          <p:cNvSpPr/>
          <p:nvPr/>
        </p:nvSpPr>
        <p:spPr>
          <a:xfrm>
            <a:off x="457201" y="3890813"/>
            <a:ext cx="8191098" cy="640787"/>
          </a:xfrm>
          <a:prstGeom prst="rect">
            <a:avLst/>
          </a:prstGeom>
          <a:solidFill>
            <a:srgbClr val="C8D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7" name="Rectangle 16">
            <a:extLst>
              <a:ext uri="{FF2B5EF4-FFF2-40B4-BE49-F238E27FC236}">
                <a16:creationId xmlns:a16="http://schemas.microsoft.com/office/drawing/2014/main" id="{D45C06E4-F14B-4DD8-8065-E85A5FCD8FED}"/>
              </a:ext>
            </a:extLst>
          </p:cNvPr>
          <p:cNvSpPr/>
          <p:nvPr/>
        </p:nvSpPr>
        <p:spPr>
          <a:xfrm>
            <a:off x="457202" y="2262086"/>
            <a:ext cx="8191098" cy="625135"/>
          </a:xfrm>
          <a:prstGeom prst="rect">
            <a:avLst/>
          </a:prstGeom>
          <a:solidFill>
            <a:srgbClr val="D8D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 name="Rectangle 3">
            <a:extLst>
              <a:ext uri="{FF2B5EF4-FFF2-40B4-BE49-F238E27FC236}">
                <a16:creationId xmlns:a16="http://schemas.microsoft.com/office/drawing/2014/main" id="{DD9C1D78-8ABE-4443-A588-B8416EAC3036}"/>
              </a:ext>
            </a:extLst>
          </p:cNvPr>
          <p:cNvSpPr/>
          <p:nvPr/>
        </p:nvSpPr>
        <p:spPr>
          <a:xfrm>
            <a:off x="457202" y="1440127"/>
            <a:ext cx="8191098" cy="670627"/>
          </a:xfrm>
          <a:prstGeom prst="rect">
            <a:avLst/>
          </a:prstGeom>
          <a:solidFill>
            <a:srgbClr val="D8DB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9" name="Rectangle 18">
            <a:extLst>
              <a:ext uri="{FF2B5EF4-FFF2-40B4-BE49-F238E27FC236}">
                <a16:creationId xmlns:a16="http://schemas.microsoft.com/office/drawing/2014/main" id="{51C28FAE-59E6-49FC-8AAA-D2E895B4B4B7}"/>
              </a:ext>
            </a:extLst>
          </p:cNvPr>
          <p:cNvSpPr/>
          <p:nvPr/>
        </p:nvSpPr>
        <p:spPr>
          <a:xfrm>
            <a:off x="457202" y="3071644"/>
            <a:ext cx="8191098" cy="625135"/>
          </a:xfrm>
          <a:prstGeom prst="rect">
            <a:avLst/>
          </a:prstGeom>
          <a:solidFill>
            <a:srgbClr val="DDD0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1C28FCE7-DA1A-4250-8896-8C0038DC6EC2}"/>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从现有的区域机制中吸取的教训(1/2)</a:t>
            </a:r>
          </a:p>
        </p:txBody>
      </p:sp>
      <p:sp>
        <p:nvSpPr>
          <p:cNvPr id="3" name="Text Placeholder 2">
            <a:extLst>
              <a:ext uri="{FF2B5EF4-FFF2-40B4-BE49-F238E27FC236}">
                <a16:creationId xmlns:a16="http://schemas.microsoft.com/office/drawing/2014/main" id="{1C2A237E-35B0-4973-8743-BBC1465E15C9}"/>
              </a:ext>
            </a:extLst>
          </p:cNvPr>
          <p:cNvSpPr>
            <a:spLocks noGrp="1"/>
          </p:cNvSpPr>
          <p:nvPr>
            <p:ph type="body" sz="quarter" idx="13"/>
          </p:nvPr>
        </p:nvSpPr>
        <p:spPr>
          <a:xfrm>
            <a:off x="457200" y="764977"/>
            <a:ext cx="8229600" cy="276999"/>
          </a:xfrm>
        </p:spPr>
        <p:txBody>
          <a:bodyPr>
            <a:noAutofit/>
          </a:bodyPr>
          <a:lstStyle/>
          <a:p>
            <a:pPr rtl="0"/>
            <a:r>
              <a:rPr lang="zh-Hans" sz="1600" b="0" i="0" u="none" strike="noStrike">
                <a:highlight>
                  <a:srgbClr val="000000">
                    <a:alpha val="0"/>
                  </a:srgbClr>
                </a:highlight>
                <a:latin typeface="Simsun"/>
                <a:ea typeface="Simsun"/>
              </a:rPr>
              <a:t>“TA-9878文件：制定一个CAREC区域灾害风险转移机制“——动员会议</a:t>
            </a:r>
          </a:p>
        </p:txBody>
      </p:sp>
      <p:sp>
        <p:nvSpPr>
          <p:cNvPr id="5" name="Slide Number Placeholder 4">
            <a:extLst>
              <a:ext uri="{FF2B5EF4-FFF2-40B4-BE49-F238E27FC236}">
                <a16:creationId xmlns:a16="http://schemas.microsoft.com/office/drawing/2014/main" id="{6269E47B-F9ED-4766-898E-AC2191FD676E}"/>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16</a:t>
            </a:r>
            <a:endParaRPr lang="en-US"/>
          </a:p>
        </p:txBody>
      </p:sp>
      <p:sp>
        <p:nvSpPr>
          <p:cNvPr id="8" name="Content Placeholder 6">
            <a:extLst>
              <a:ext uri="{FF2B5EF4-FFF2-40B4-BE49-F238E27FC236}">
                <a16:creationId xmlns:a16="http://schemas.microsoft.com/office/drawing/2014/main" id="{473539BA-A9E9-4AD7-B8A4-1F734BA1A120}"/>
              </a:ext>
            </a:extLst>
          </p:cNvPr>
          <p:cNvSpPr>
            <a:spLocks noGrp="1"/>
          </p:cNvSpPr>
          <p:nvPr>
            <p:ph idx="1"/>
          </p:nvPr>
        </p:nvSpPr>
        <p:spPr>
          <a:xfrm>
            <a:off x="343095" y="1597960"/>
            <a:ext cx="8305204" cy="512794"/>
          </a:xfrm>
          <a:noFill/>
        </p:spPr>
        <p:txBody>
          <a:bodyPr>
            <a:noAutofit/>
          </a:bodyPr>
          <a:lstStyle/>
          <a:p>
            <a:pPr marL="571500" lvl="2" indent="-342900" rtl="0">
              <a:buFont typeface="+mj-lt"/>
              <a:buAutoNum type="arabicPeriod"/>
            </a:pPr>
            <a:r>
              <a:rPr lang="zh-Hans" sz="2000" b="0" i="0" u="none" strike="noStrike">
                <a:highlight>
                  <a:srgbClr val="000000">
                    <a:alpha val="0"/>
                  </a:srgbClr>
                </a:highlight>
                <a:latin typeface="Simsun"/>
                <a:ea typeface="Simsun"/>
              </a:rPr>
              <a:t>这些机制有效</a:t>
            </a:r>
          </a:p>
        </p:txBody>
      </p:sp>
      <p:sp>
        <p:nvSpPr>
          <p:cNvPr id="11" name="Content Placeholder 6">
            <a:extLst>
              <a:ext uri="{FF2B5EF4-FFF2-40B4-BE49-F238E27FC236}">
                <a16:creationId xmlns:a16="http://schemas.microsoft.com/office/drawing/2014/main" id="{70F7EE55-16AE-4586-B598-FB1D7C974154}"/>
              </a:ext>
            </a:extLst>
          </p:cNvPr>
          <p:cNvSpPr txBox="1"/>
          <p:nvPr/>
        </p:nvSpPr>
        <p:spPr>
          <a:xfrm>
            <a:off x="388901" y="2404140"/>
            <a:ext cx="8071268" cy="489383"/>
          </a:xfrm>
          <a:prstGeom prst="rect">
            <a:avLst/>
          </a:prstGeom>
          <a:noFill/>
        </p:spPr>
        <p:txBody>
          <a:bodyPr vert="horz" lIns="0" tIns="0" rIns="0" bIns="0" rtlCol="0" anchor="t">
            <a:noAutofit/>
          </a:bodyPr>
          <a:lstStyle>
            <a:lvl1pPr marL="0" indent="0" algn="l" defTabSz="914400" rtl="0" eaLnBrk="1" latinLnBrk="0" hangingPunct="1">
              <a:spcBef>
                <a:spcPct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ct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ct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ct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ct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ct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ct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lvl="2" indent="-342900" rtl="0">
              <a:buFont typeface="+mj-lt"/>
              <a:buAutoNum type="arabicPeriod" startAt="2"/>
            </a:pPr>
            <a:r>
              <a:rPr lang="zh-Hans" sz="2000" b="0" i="0" u="none" strike="noStrike" dirty="0">
                <a:latin typeface="Simsun"/>
                <a:ea typeface="Simsun"/>
              </a:rPr>
              <a:t>主要的批评意见是，赔付规模太小。</a:t>
            </a:r>
          </a:p>
        </p:txBody>
      </p:sp>
      <p:sp>
        <p:nvSpPr>
          <p:cNvPr id="12" name="Content Placeholder 6">
            <a:extLst>
              <a:ext uri="{FF2B5EF4-FFF2-40B4-BE49-F238E27FC236}">
                <a16:creationId xmlns:a16="http://schemas.microsoft.com/office/drawing/2014/main" id="{EEFF0A24-3CC8-4055-A6D9-EA0851DECD81}"/>
              </a:ext>
            </a:extLst>
          </p:cNvPr>
          <p:cNvSpPr txBox="1"/>
          <p:nvPr/>
        </p:nvSpPr>
        <p:spPr>
          <a:xfrm>
            <a:off x="343094" y="3205283"/>
            <a:ext cx="8305204" cy="504559"/>
          </a:xfrm>
          <a:prstGeom prst="rect">
            <a:avLst/>
          </a:prstGeom>
          <a:noFill/>
        </p:spPr>
        <p:txBody>
          <a:bodyPr vert="horz" lIns="0" tIns="0" rIns="0" bIns="0" rtlCol="0">
            <a:noAutofit/>
          </a:bodyPr>
          <a:lstStyle>
            <a:lvl1pPr marL="0" indent="0" algn="l" defTabSz="914400" rtl="0" eaLnBrk="1" latinLnBrk="0" hangingPunct="1">
              <a:spcBef>
                <a:spcPct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ct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ct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ct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ct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ct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ct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39750" lvl="2" indent="-311150" rtl="0">
              <a:buFont typeface="+mj-lt"/>
              <a:buAutoNum type="arabicPeriod" startAt="3"/>
            </a:pPr>
            <a:r>
              <a:rPr lang="zh-Hans" sz="2000" b="0" i="0" u="none" strike="noStrike">
                <a:highlight>
                  <a:srgbClr val="000000">
                    <a:alpha val="0"/>
                  </a:srgbClr>
                </a:highlight>
                <a:latin typeface="Simsun"/>
                <a:ea typeface="Simsun"/>
              </a:rPr>
              <a:t>需要解决实际和政治上的基准风险</a:t>
            </a:r>
          </a:p>
        </p:txBody>
      </p:sp>
      <p:sp>
        <p:nvSpPr>
          <p:cNvPr id="13" name="Content Placeholder 6">
            <a:extLst>
              <a:ext uri="{FF2B5EF4-FFF2-40B4-BE49-F238E27FC236}">
                <a16:creationId xmlns:a16="http://schemas.microsoft.com/office/drawing/2014/main" id="{2A7006FF-6E68-4024-9D94-FD4EB3DD69AC}"/>
              </a:ext>
            </a:extLst>
          </p:cNvPr>
          <p:cNvSpPr txBox="1"/>
          <p:nvPr/>
        </p:nvSpPr>
        <p:spPr>
          <a:xfrm>
            <a:off x="388901" y="3968302"/>
            <a:ext cx="8259398" cy="483328"/>
          </a:xfrm>
          <a:prstGeom prst="rect">
            <a:avLst/>
          </a:prstGeom>
          <a:noFill/>
        </p:spPr>
        <p:txBody>
          <a:bodyPr vert="horz" lIns="0" tIns="0" rIns="0" bIns="0" rtlCol="0">
            <a:noAutofit/>
          </a:bodyPr>
          <a:lstStyle>
            <a:lvl1pPr marL="0" indent="0" algn="l" defTabSz="914400" rtl="0" eaLnBrk="1" latinLnBrk="0" hangingPunct="1">
              <a:spcBef>
                <a:spcPct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ct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ct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ct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ct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ct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ct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indent="0" rtl="0">
              <a:buNone/>
            </a:pPr>
            <a:r>
              <a:rPr lang="zh-Hans" sz="2400" b="0" i="0" u="none" strike="noStrike">
                <a:solidFill>
                  <a:srgbClr val="702082"/>
                </a:solidFill>
                <a:highlight>
                  <a:srgbClr val="000000">
                    <a:alpha val="0"/>
                  </a:srgbClr>
                </a:highlight>
                <a:latin typeface="Simsun"/>
                <a:ea typeface="Simsun"/>
              </a:rPr>
              <a:t>4.</a:t>
            </a:r>
            <a:r>
              <a:rPr lang="zh-Hans" sz="2000" b="0" i="0" u="none" strike="noStrike">
                <a:highlight>
                  <a:srgbClr val="000000">
                    <a:alpha val="0"/>
                  </a:srgbClr>
                </a:highlight>
                <a:latin typeface="Simsun"/>
                <a:ea typeface="Simsun"/>
              </a:rPr>
              <a:t>必须在产品的可负担性和该机制的可持续性之间取得平衡</a:t>
            </a:r>
          </a:p>
        </p:txBody>
      </p:sp>
      <p:sp>
        <p:nvSpPr>
          <p:cNvPr id="15" name="Content Placeholder 6">
            <a:extLst>
              <a:ext uri="{FF2B5EF4-FFF2-40B4-BE49-F238E27FC236}">
                <a16:creationId xmlns:a16="http://schemas.microsoft.com/office/drawing/2014/main" id="{3619CC1F-453D-49C0-9159-A75665DD16B7}"/>
              </a:ext>
            </a:extLst>
          </p:cNvPr>
          <p:cNvSpPr txBox="1"/>
          <p:nvPr/>
        </p:nvSpPr>
        <p:spPr>
          <a:xfrm>
            <a:off x="399794" y="4856856"/>
            <a:ext cx="8191098" cy="581854"/>
          </a:xfrm>
          <a:prstGeom prst="rect">
            <a:avLst/>
          </a:prstGeom>
          <a:noFill/>
        </p:spPr>
        <p:txBody>
          <a:bodyPr vert="horz" lIns="0" tIns="0" rIns="0" bIns="0" rtlCol="0">
            <a:noAutofit/>
          </a:bodyPr>
          <a:lstStyle>
            <a:lvl1pPr marL="0" indent="0" algn="l" defTabSz="914400" rtl="0" eaLnBrk="1" latinLnBrk="0" hangingPunct="1">
              <a:spcBef>
                <a:spcPct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ct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ct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ct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ct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ct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ct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indent="0" rtl="0">
              <a:buNone/>
            </a:pPr>
            <a:r>
              <a:rPr lang="zh-Hans" sz="2400" b="0" i="0" u="none" strike="noStrike">
                <a:solidFill>
                  <a:srgbClr val="702082"/>
                </a:solidFill>
                <a:highlight>
                  <a:srgbClr val="000000">
                    <a:alpha val="0"/>
                  </a:srgbClr>
                </a:highlight>
                <a:latin typeface="Simsun"/>
                <a:ea typeface="Simsun"/>
              </a:rPr>
              <a:t>5.</a:t>
            </a:r>
            <a:r>
              <a:rPr lang="zh-Hans" sz="2000" b="0" i="0" u="none" strike="noStrike">
                <a:highlight>
                  <a:srgbClr val="000000">
                    <a:alpha val="0"/>
                  </a:srgbClr>
                </a:highlight>
                <a:latin typeface="Simsun"/>
                <a:ea typeface="Simsun"/>
              </a:rPr>
              <a:t>地方/区域利益相关者的所有权必须得到体现</a:t>
            </a:r>
          </a:p>
        </p:txBody>
      </p:sp>
    </p:spTree>
    <p:extLst>
      <p:ext uri="{BB962C8B-B14F-4D97-AF65-F5344CB8AC3E}">
        <p14:creationId xmlns:p14="http://schemas.microsoft.com/office/powerpoint/2010/main" val="302699717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总的来说，风险池的好处克服了基础风险的挑战</a:t>
            </a:r>
          </a:p>
        </p:txBody>
      </p:sp>
      <p:sp>
        <p:nvSpPr>
          <p:cNvPr id="4" name="Text Placeholder 3"/>
          <p:cNvSpPr>
            <a:spLocks noGrp="1"/>
          </p:cNvSpPr>
          <p:nvPr>
            <p:ph type="body" sz="quarter" idx="13"/>
          </p:nvPr>
        </p:nvSpPr>
        <p:spPr/>
        <p:txBody>
          <a:bodyPr>
            <a:noAutofit/>
          </a:bodyPr>
          <a:lstStyle/>
          <a:p>
            <a:pPr rtl="0"/>
            <a:r>
              <a:rPr lang="zh-Hans" sz="1800" b="0" i="0" u="none" strike="noStrike">
                <a:highlight>
                  <a:srgbClr val="000000">
                    <a:alpha val="0"/>
                  </a:srgbClr>
                </a:highlight>
                <a:latin typeface="Simsun"/>
                <a:ea typeface="Simsun"/>
              </a:rPr>
              <a:t>这并不完关乎赔付金额的问题</a:t>
            </a:r>
          </a:p>
        </p:txBody>
      </p:sp>
      <p:sp>
        <p:nvSpPr>
          <p:cNvPr id="6" name="Content Placeholder 2"/>
          <p:cNvSpPr txBox="1"/>
          <p:nvPr/>
        </p:nvSpPr>
        <p:spPr>
          <a:xfrm>
            <a:off x="313056" y="2220571"/>
            <a:ext cx="2015233" cy="3255066"/>
          </a:xfrm>
          <a:prstGeom prst="rect">
            <a:avLst/>
          </a:prstGeom>
        </p:spPr>
        <p:txBody>
          <a:bodyPr lIns="81635" tIns="40818" rIns="81635" bIns="40818">
            <a:noAutofit/>
          </a:bodyPr>
          <a:lstStyle>
            <a:lvl1pPr marL="0" indent="0" algn="l" defTabSz="914400" rtl="0" eaLnBrk="1" latinLnBrk="0" hangingPunct="1">
              <a:spcBef>
                <a:spcPct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ct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ct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ct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ct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ct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ct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8000" lvl="1" algn="ctr" defTabSz="816355" rtl="0">
              <a:lnSpc>
                <a:spcPct val="105000"/>
              </a:lnSpc>
              <a:spcAft>
                <a:spcPts val="375"/>
              </a:spcAft>
              <a:buClr>
                <a:schemeClr val="bg2"/>
              </a:buClr>
              <a:tabLst>
                <a:tab pos="85725" algn="l"/>
              </a:tabLst>
            </a:pPr>
            <a:r>
              <a:rPr lang="zh-Hans" sz="1600" b="0" i="0" u="none" strike="noStrike">
                <a:highlight>
                  <a:srgbClr val="000000">
                    <a:alpha val="0"/>
                  </a:srgbClr>
                </a:highlight>
                <a:latin typeface="Simsun"/>
                <a:ea typeface="Simsun"/>
              </a:rPr>
              <a:t>在事件发生后的几天内就能知道索赔的金额</a:t>
            </a:r>
          </a:p>
          <a:p>
            <a:pPr marL="108000" lvl="1" algn="ctr" defTabSz="816355">
              <a:lnSpc>
                <a:spcPct val="105000"/>
              </a:lnSpc>
              <a:spcAft>
                <a:spcPts val="375"/>
              </a:spcAft>
              <a:buClr>
                <a:schemeClr val="bg2"/>
              </a:buClr>
              <a:buFont typeface="Wingdings" pitchFamily="2" charset="2"/>
              <a:buChar char="§"/>
              <a:tabLst>
                <a:tab pos="85725" algn="l"/>
              </a:tabLst>
            </a:pPr>
            <a:endParaRPr lang="en-GB" sz="1600"/>
          </a:p>
          <a:p>
            <a:pPr marL="108000" lvl="1" algn="ctr" defTabSz="816355" rtl="0">
              <a:lnSpc>
                <a:spcPct val="105000"/>
              </a:lnSpc>
              <a:spcAft>
                <a:spcPts val="375"/>
              </a:spcAft>
              <a:buClr>
                <a:schemeClr val="bg2"/>
              </a:buClr>
              <a:tabLst>
                <a:tab pos="85725" algn="l"/>
              </a:tabLst>
            </a:pPr>
            <a:r>
              <a:rPr lang="zh-Hans" sz="1600" b="0" i="0" u="none" strike="noStrike">
                <a:highlight>
                  <a:srgbClr val="000000">
                    <a:alpha val="0"/>
                  </a:srgbClr>
                </a:highlight>
                <a:latin typeface="Simsun"/>
                <a:ea typeface="Simsun"/>
              </a:rPr>
              <a:t>很快就能收到赔付</a:t>
            </a:r>
          </a:p>
        </p:txBody>
      </p:sp>
      <p:sp>
        <p:nvSpPr>
          <p:cNvPr id="5" name="Rounded Rectangle 29">
            <a:extLst>
              <a:ext uri="{FF2B5EF4-FFF2-40B4-BE49-F238E27FC236}">
                <a16:creationId xmlns:a16="http://schemas.microsoft.com/office/drawing/2014/main" id="{8FF35DCE-99C1-4F8C-A3C8-531DE1EC54F2}"/>
              </a:ext>
            </a:extLst>
          </p:cNvPr>
          <p:cNvSpPr/>
          <p:nvPr/>
        </p:nvSpPr>
        <p:spPr>
          <a:xfrm>
            <a:off x="457200" y="1446287"/>
            <a:ext cx="1733550" cy="623502"/>
          </a:xfrm>
          <a:prstGeom prst="roundRect">
            <a:avLst>
              <a:gd name="adj" fmla="val 0"/>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lIns="57148" tIns="28574" rIns="57148" bIns="28574" rtlCol="0" anchor="ctr">
            <a:noAutofit/>
          </a:bodyPr>
          <a:lstStyle/>
          <a:p>
            <a:pPr algn="ctr" rtl="0"/>
            <a:r>
              <a:rPr lang="zh-Hans" sz="1400" b="1" i="0" u="none" strike="noStrike">
                <a:solidFill>
                  <a:srgbClr val="FFFFFF"/>
                </a:solidFill>
                <a:highlight>
                  <a:srgbClr val="000000">
                    <a:alpha val="0"/>
                  </a:srgbClr>
                </a:highlight>
                <a:latin typeface="Simsun"/>
                <a:ea typeface="Simsun"/>
              </a:rPr>
              <a:t>赔付速度</a:t>
            </a:r>
          </a:p>
        </p:txBody>
      </p:sp>
      <p:sp>
        <p:nvSpPr>
          <p:cNvPr id="7" name="Content Placeholder 2">
            <a:extLst>
              <a:ext uri="{FF2B5EF4-FFF2-40B4-BE49-F238E27FC236}">
                <a16:creationId xmlns:a16="http://schemas.microsoft.com/office/drawing/2014/main" id="{6EC8059B-A0F0-4938-B949-12FF223FD0C7}"/>
              </a:ext>
            </a:extLst>
          </p:cNvPr>
          <p:cNvSpPr txBox="1"/>
          <p:nvPr/>
        </p:nvSpPr>
        <p:spPr>
          <a:xfrm>
            <a:off x="2316294" y="2220571"/>
            <a:ext cx="2015233" cy="3255066"/>
          </a:xfrm>
          <a:prstGeom prst="rect">
            <a:avLst/>
          </a:prstGeom>
        </p:spPr>
        <p:txBody>
          <a:bodyPr lIns="81635" tIns="40818" rIns="81635" bIns="40818">
            <a:noAutofit/>
          </a:bodyPr>
          <a:lstStyle>
            <a:lvl1pPr marL="0" indent="0" algn="l" defTabSz="914400" rtl="0" eaLnBrk="1" latinLnBrk="0" hangingPunct="1">
              <a:spcBef>
                <a:spcPct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ct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ct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ct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ct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ct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ct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6250" lvl="1" algn="ctr" defTabSz="816355" rtl="0">
              <a:lnSpc>
                <a:spcPct val="105000"/>
              </a:lnSpc>
              <a:spcAft>
                <a:spcPts val="375"/>
              </a:spcAft>
              <a:buClr>
                <a:schemeClr val="bg2"/>
              </a:buClr>
              <a:tabLst>
                <a:tab pos="85725" algn="l"/>
              </a:tabLst>
            </a:pPr>
            <a:r>
              <a:rPr lang="zh-Hans" sz="1600" b="0" i="0" u="none" strike="noStrike">
                <a:highlight>
                  <a:srgbClr val="000000">
                    <a:alpha val="0"/>
                  </a:srgbClr>
                </a:highlight>
                <a:latin typeface="Simsun"/>
                <a:ea typeface="Simsun"/>
              </a:rPr>
              <a:t>减少对中央政府/国际捐款的依赖</a:t>
            </a:r>
          </a:p>
          <a:p>
            <a:pPr marL="108000" lvl="1" indent="-31750" algn="ctr" defTabSz="816355">
              <a:lnSpc>
                <a:spcPct val="105000"/>
              </a:lnSpc>
              <a:spcAft>
                <a:spcPts val="375"/>
              </a:spcAft>
              <a:buClr>
                <a:schemeClr val="bg2"/>
              </a:buClr>
              <a:buFont typeface="Wingdings" pitchFamily="2" charset="2"/>
              <a:buChar char="§"/>
              <a:tabLst>
                <a:tab pos="85725" algn="l"/>
              </a:tabLst>
            </a:pPr>
            <a:endParaRPr lang="en-GB" sz="1600"/>
          </a:p>
          <a:p>
            <a:pPr marL="76250" lvl="1" algn="ctr" defTabSz="816355" rtl="0">
              <a:lnSpc>
                <a:spcPct val="105000"/>
              </a:lnSpc>
              <a:spcAft>
                <a:spcPts val="375"/>
              </a:spcAft>
              <a:buClr>
                <a:schemeClr val="bg2"/>
              </a:buClr>
              <a:tabLst>
                <a:tab pos="85725" algn="l"/>
              </a:tabLst>
            </a:pPr>
            <a:r>
              <a:rPr lang="zh-Hans" sz="1600" b="0" i="0" u="none" strike="noStrike">
                <a:highlight>
                  <a:srgbClr val="000000">
                    <a:alpha val="0"/>
                  </a:srgbClr>
                </a:highlight>
                <a:latin typeface="Simsun"/>
                <a:ea typeface="Simsun"/>
              </a:rPr>
              <a:t>风险汇聚减少了再/保险市场价格波动的风险</a:t>
            </a:r>
          </a:p>
        </p:txBody>
      </p:sp>
      <p:sp>
        <p:nvSpPr>
          <p:cNvPr id="8" name="Rounded Rectangle 29">
            <a:extLst>
              <a:ext uri="{FF2B5EF4-FFF2-40B4-BE49-F238E27FC236}">
                <a16:creationId xmlns:a16="http://schemas.microsoft.com/office/drawing/2014/main" id="{57382DA3-D654-4CF8-9B53-376C658B1751}"/>
              </a:ext>
            </a:extLst>
          </p:cNvPr>
          <p:cNvSpPr/>
          <p:nvPr/>
        </p:nvSpPr>
        <p:spPr>
          <a:xfrm>
            <a:off x="2398072" y="1446287"/>
            <a:ext cx="1933455" cy="623502"/>
          </a:xfrm>
          <a:prstGeom prst="roundRect">
            <a:avLst>
              <a:gd name="adj" fmla="val 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57148" tIns="28574" rIns="57148" bIns="28574" rtlCol="0" anchor="ctr">
            <a:noAutofit/>
          </a:bodyPr>
          <a:lstStyle/>
          <a:p>
            <a:pPr algn="ctr" rtl="0"/>
            <a:r>
              <a:rPr lang="zh-Hans" sz="1400" b="1" i="0" u="none" strike="noStrike">
                <a:solidFill>
                  <a:srgbClr val="FFFFFF"/>
                </a:solidFill>
                <a:highlight>
                  <a:srgbClr val="000000">
                    <a:alpha val="0"/>
                  </a:srgbClr>
                </a:highlight>
                <a:latin typeface="Simsun"/>
                <a:ea typeface="Simsun"/>
              </a:rPr>
              <a:t>预算的确定性</a:t>
            </a:r>
          </a:p>
        </p:txBody>
      </p:sp>
      <p:sp>
        <p:nvSpPr>
          <p:cNvPr id="9" name="Content Placeholder 2">
            <a:extLst>
              <a:ext uri="{FF2B5EF4-FFF2-40B4-BE49-F238E27FC236}">
                <a16:creationId xmlns:a16="http://schemas.microsoft.com/office/drawing/2014/main" id="{125C5F36-9E7F-4BD5-9250-A26EE01C30F5}"/>
              </a:ext>
            </a:extLst>
          </p:cNvPr>
          <p:cNvSpPr txBox="1"/>
          <p:nvPr/>
        </p:nvSpPr>
        <p:spPr>
          <a:xfrm>
            <a:off x="4487666" y="2220571"/>
            <a:ext cx="1912865" cy="3255066"/>
          </a:xfrm>
          <a:prstGeom prst="rect">
            <a:avLst/>
          </a:prstGeom>
        </p:spPr>
        <p:txBody>
          <a:bodyPr lIns="81635" tIns="40818" rIns="81635" bIns="40818">
            <a:noAutofit/>
          </a:bodyPr>
          <a:lstStyle>
            <a:lvl1pPr marL="0" indent="0" algn="l" defTabSz="914400" rtl="0" eaLnBrk="1" latinLnBrk="0" hangingPunct="1">
              <a:spcBef>
                <a:spcPct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ct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ct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ct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ct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ct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ct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5725" lvl="1" algn="ctr" defTabSz="816355" rtl="0">
              <a:lnSpc>
                <a:spcPct val="105000"/>
              </a:lnSpc>
              <a:spcAft>
                <a:spcPts val="375"/>
              </a:spcAft>
              <a:buClr>
                <a:schemeClr val="bg2"/>
              </a:buClr>
              <a:tabLst>
                <a:tab pos="85725" algn="l"/>
              </a:tabLst>
            </a:pPr>
            <a:r>
              <a:rPr lang="zh-Hans" sz="1600" b="0" i="0" u="none" strike="noStrike">
                <a:highlight>
                  <a:srgbClr val="000000">
                    <a:alpha val="0"/>
                  </a:srgbClr>
                </a:highlight>
                <a:latin typeface="Simsun"/>
                <a:ea typeface="Simsun"/>
              </a:rPr>
              <a:t>对改善风险理解的催化作用</a:t>
            </a:r>
          </a:p>
          <a:p>
            <a:pPr marL="107950" lvl="1" indent="-22225" algn="ctr" defTabSz="816355">
              <a:lnSpc>
                <a:spcPct val="105000"/>
              </a:lnSpc>
              <a:spcAft>
                <a:spcPts val="375"/>
              </a:spcAft>
              <a:buClr>
                <a:schemeClr val="bg2"/>
              </a:buClr>
              <a:buFont typeface="Wingdings" pitchFamily="2" charset="2"/>
              <a:buChar char="§"/>
              <a:tabLst>
                <a:tab pos="85725" algn="l"/>
              </a:tabLst>
            </a:pPr>
            <a:endParaRPr lang="en-GB" sz="1600"/>
          </a:p>
          <a:p>
            <a:pPr marL="85725" lvl="1" algn="ctr" defTabSz="816355" rtl="0">
              <a:lnSpc>
                <a:spcPct val="105000"/>
              </a:lnSpc>
              <a:spcAft>
                <a:spcPts val="375"/>
              </a:spcAft>
              <a:buClr>
                <a:schemeClr val="bg2"/>
              </a:buClr>
              <a:tabLst>
                <a:tab pos="85725" algn="l"/>
              </a:tabLst>
            </a:pPr>
            <a:r>
              <a:rPr lang="zh-Hans" sz="1600" b="0" i="0" u="none" strike="noStrike">
                <a:highlight>
                  <a:srgbClr val="000000">
                    <a:alpha val="0"/>
                  </a:srgbClr>
                </a:highlight>
                <a:latin typeface="Simsun"/>
                <a:ea typeface="Simsun"/>
              </a:rPr>
              <a:t>有助于在了解风险的情况下确定减少灾害风险行动的优先次序</a:t>
            </a:r>
          </a:p>
        </p:txBody>
      </p:sp>
      <p:sp>
        <p:nvSpPr>
          <p:cNvPr id="10" name="Rounded Rectangle 29">
            <a:extLst>
              <a:ext uri="{FF2B5EF4-FFF2-40B4-BE49-F238E27FC236}">
                <a16:creationId xmlns:a16="http://schemas.microsoft.com/office/drawing/2014/main" id="{467200BA-AA14-4FF9-B7E4-80E6E2701841}"/>
              </a:ext>
            </a:extLst>
          </p:cNvPr>
          <p:cNvSpPr/>
          <p:nvPr/>
        </p:nvSpPr>
        <p:spPr>
          <a:xfrm>
            <a:off x="4487666" y="1446287"/>
            <a:ext cx="1912865" cy="623502"/>
          </a:xfrm>
          <a:prstGeom prst="roundRect">
            <a:avLst>
              <a:gd name="adj" fmla="val 8287"/>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57148" tIns="28574" rIns="57148" bIns="28574" rtlCol="0" anchor="ctr">
            <a:noAutofit/>
          </a:bodyPr>
          <a:lstStyle/>
          <a:p>
            <a:pPr algn="ctr" rtl="0"/>
            <a:r>
              <a:rPr lang="zh-Hans" sz="1400" b="1" i="0" u="none" strike="noStrike">
                <a:solidFill>
                  <a:srgbClr val="FFFFFF"/>
                </a:solidFill>
                <a:highlight>
                  <a:srgbClr val="000000">
                    <a:alpha val="0"/>
                  </a:srgbClr>
                </a:highlight>
                <a:latin typeface="Simsun"/>
                <a:ea typeface="Simsun"/>
              </a:rPr>
              <a:t>风险意识</a:t>
            </a:r>
          </a:p>
        </p:txBody>
      </p:sp>
      <p:sp>
        <p:nvSpPr>
          <p:cNvPr id="11" name="Content Placeholder 2">
            <a:extLst>
              <a:ext uri="{FF2B5EF4-FFF2-40B4-BE49-F238E27FC236}">
                <a16:creationId xmlns:a16="http://schemas.microsoft.com/office/drawing/2014/main" id="{CB7A2723-225B-4D42-96AC-9CCBD4924B14}"/>
              </a:ext>
            </a:extLst>
          </p:cNvPr>
          <p:cNvSpPr txBox="1"/>
          <p:nvPr/>
        </p:nvSpPr>
        <p:spPr>
          <a:xfrm>
            <a:off x="6400531" y="2210495"/>
            <a:ext cx="2015233" cy="3255066"/>
          </a:xfrm>
          <a:prstGeom prst="rect">
            <a:avLst/>
          </a:prstGeom>
        </p:spPr>
        <p:txBody>
          <a:bodyPr lIns="81635" tIns="40818" rIns="81635" bIns="40818">
            <a:noAutofit/>
          </a:bodyPr>
          <a:lstStyle>
            <a:lvl1pPr marL="0" indent="0" algn="l" defTabSz="914400" rtl="0" eaLnBrk="1" latinLnBrk="0" hangingPunct="1">
              <a:spcBef>
                <a:spcPct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ct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ct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ct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ct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ct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ct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8000" lvl="1" algn="ctr" defTabSz="816355" rtl="0">
              <a:lnSpc>
                <a:spcPct val="105000"/>
              </a:lnSpc>
              <a:spcAft>
                <a:spcPts val="375"/>
              </a:spcAft>
              <a:buClr>
                <a:schemeClr val="bg2"/>
              </a:buClr>
              <a:tabLst>
                <a:tab pos="0" algn="l"/>
              </a:tabLst>
            </a:pPr>
            <a:r>
              <a:rPr lang="zh-Hans" sz="1600" b="0" i="0" u="none" strike="noStrike">
                <a:highlight>
                  <a:srgbClr val="000000">
                    <a:alpha val="0"/>
                  </a:srgbClr>
                </a:highlight>
                <a:latin typeface="Simsun"/>
                <a:ea typeface="Simsun"/>
              </a:rPr>
              <a:t>可以鼓励制定详细的、经过审计的应急计划</a:t>
            </a:r>
          </a:p>
          <a:p>
            <a:pPr marL="180000" lvl="1" indent="-278794" algn="ctr" defTabSz="816355">
              <a:lnSpc>
                <a:spcPct val="105000"/>
              </a:lnSpc>
              <a:spcAft>
                <a:spcPts val="375"/>
              </a:spcAft>
              <a:buClr>
                <a:schemeClr val="bg2"/>
              </a:buClr>
              <a:buFont typeface="Arial" pitchFamily="34" charset="0"/>
              <a:buChar char="•"/>
              <a:tabLst>
                <a:tab pos="277802" algn="l"/>
              </a:tabLst>
            </a:pPr>
            <a:endParaRPr lang="en-GB" sz="1600"/>
          </a:p>
          <a:p>
            <a:pPr marL="180000" lvl="1" algn="ctr" defTabSz="816355" rtl="0">
              <a:lnSpc>
                <a:spcPct val="105000"/>
              </a:lnSpc>
              <a:spcAft>
                <a:spcPts val="375"/>
              </a:spcAft>
              <a:buClr>
                <a:schemeClr val="bg2"/>
              </a:buClr>
              <a:tabLst>
                <a:tab pos="277802" algn="l"/>
              </a:tabLst>
            </a:pPr>
            <a:r>
              <a:rPr lang="zh-Hans" sz="1600" b="0" i="0" u="none" strike="noStrike">
                <a:highlight>
                  <a:srgbClr val="000000">
                    <a:alpha val="0"/>
                  </a:srgbClr>
                </a:highlight>
                <a:latin typeface="Simsun"/>
                <a:ea typeface="Simsun"/>
              </a:rPr>
              <a:t>提供了一个平台，可以共享专业知识，也许未来还可以共享资源。</a:t>
            </a:r>
          </a:p>
        </p:txBody>
      </p:sp>
      <p:sp>
        <p:nvSpPr>
          <p:cNvPr id="12" name="Rounded Rectangle 29">
            <a:extLst>
              <a:ext uri="{FF2B5EF4-FFF2-40B4-BE49-F238E27FC236}">
                <a16:creationId xmlns:a16="http://schemas.microsoft.com/office/drawing/2014/main" id="{C44623F3-6DC3-494F-9731-252911700304}"/>
              </a:ext>
            </a:extLst>
          </p:cNvPr>
          <p:cNvSpPr/>
          <p:nvPr/>
        </p:nvSpPr>
        <p:spPr>
          <a:xfrm>
            <a:off x="6502899" y="1446287"/>
            <a:ext cx="1912865" cy="623502"/>
          </a:xfrm>
          <a:prstGeom prst="roundRect">
            <a:avLst>
              <a:gd name="adj" fmla="val 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57148" tIns="28574" rIns="57148" bIns="28574" rtlCol="0" anchor="ctr">
            <a:noAutofit/>
          </a:bodyPr>
          <a:lstStyle/>
          <a:p>
            <a:pPr algn="ctr" rtl="0"/>
            <a:r>
              <a:rPr lang="zh-Hans" sz="1400" b="1" i="0" u="none" strike="noStrike">
                <a:solidFill>
                  <a:srgbClr val="FFFFFF"/>
                </a:solidFill>
                <a:highlight>
                  <a:srgbClr val="000000">
                    <a:alpha val="0"/>
                  </a:srgbClr>
                </a:highlight>
                <a:latin typeface="Simsun"/>
                <a:ea typeface="Simsun"/>
              </a:rPr>
              <a:t>准备</a:t>
            </a:r>
          </a:p>
        </p:txBody>
      </p:sp>
    </p:spTree>
    <p:extLst>
      <p:ext uri="{BB962C8B-B14F-4D97-AF65-F5344CB8AC3E}">
        <p14:creationId xmlns:p14="http://schemas.microsoft.com/office/powerpoint/2010/main" val="22397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EDC1BCB-D6B6-4B79-B869-1D27CA3CC13B}"/>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18</a:t>
            </a:r>
            <a:endParaRPr lang="en-US"/>
          </a:p>
        </p:txBody>
      </p:sp>
      <p:sp>
        <p:nvSpPr>
          <p:cNvPr id="6" name="Rectangle 5">
            <a:extLst>
              <a:ext uri="{FF2B5EF4-FFF2-40B4-BE49-F238E27FC236}">
                <a16:creationId xmlns:a16="http://schemas.microsoft.com/office/drawing/2014/main" id="{B8CF452D-0E4F-4370-A933-E36BFB834478}"/>
              </a:ext>
            </a:extLst>
          </p:cNvPr>
          <p:cNvSpPr/>
          <p:nvPr/>
        </p:nvSpPr>
        <p:spPr>
          <a:xfrm>
            <a:off x="457200" y="1575336"/>
            <a:ext cx="8229600" cy="384138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noAutofit/>
          </a:bodyPr>
          <a:lstStyle/>
          <a:p>
            <a:pPr algn="ctr" rtl="0"/>
            <a:r>
              <a:rPr lang="zh-Hans" sz="2400" b="1" i="0" u="none" strike="noStrike">
                <a:highlight>
                  <a:srgbClr val="000000">
                    <a:alpha val="0"/>
                  </a:srgbClr>
                </a:highlight>
                <a:latin typeface="Simsun"/>
                <a:ea typeface="Simsun"/>
              </a:rPr>
              <a:t>问答：</a:t>
            </a:r>
          </a:p>
          <a:p>
            <a:pPr algn="ctr"/>
            <a:endParaRPr lang="en-GB" sz="2400" b="1"/>
          </a:p>
          <a:p>
            <a:pPr algn="ctr" rtl="0"/>
            <a:r>
              <a:rPr lang="zh-Hans" sz="2400" b="1" i="0" u="none" strike="noStrike">
                <a:highlight>
                  <a:srgbClr val="000000">
                    <a:alpha val="0"/>
                  </a:srgbClr>
                </a:highlight>
                <a:latin typeface="Simsun"/>
                <a:ea typeface="Simsun"/>
              </a:rPr>
              <a:t>艾萨克-安东尼，CCRIF SPC的首席执行官</a:t>
            </a:r>
          </a:p>
          <a:p>
            <a:pPr algn="ctr"/>
            <a:endParaRPr lang="en-GB" sz="2400" b="1"/>
          </a:p>
          <a:p>
            <a:pPr algn="ctr" rtl="0"/>
            <a:r>
              <a:rPr lang="zh-Hans" sz="2400" b="1" i="0" u="none" strike="noStrike">
                <a:highlight>
                  <a:srgbClr val="000000">
                    <a:alpha val="0"/>
                  </a:srgbClr>
                </a:highlight>
                <a:latin typeface="Simsun"/>
                <a:ea typeface="Simsun"/>
              </a:rPr>
              <a:t>Héctor Santana Suarez先生，墨西哥财政部</a:t>
            </a:r>
          </a:p>
          <a:p>
            <a:pPr algn="ctr" rtl="0"/>
            <a:r>
              <a:rPr lang="zh-Hans" sz="2400" b="1" i="0" u="none" strike="noStrike">
                <a:highlight>
                  <a:srgbClr val="000000">
                    <a:alpha val="0"/>
                  </a:srgbClr>
                </a:highlight>
                <a:latin typeface="Simsun"/>
                <a:ea typeface="Simsun"/>
              </a:rPr>
              <a:t>保险、养老金和社会保障部部长</a:t>
            </a:r>
          </a:p>
          <a:p>
            <a:pPr algn="ctr"/>
            <a:endParaRPr lang="en-GB" sz="2400" b="1"/>
          </a:p>
          <a:p>
            <a:pPr algn="ctr" rtl="0"/>
            <a:r>
              <a:rPr lang="zh-Hans" sz="2400" b="1" i="0" u="none" strike="noStrike">
                <a:highlight>
                  <a:srgbClr val="000000">
                    <a:alpha val="0"/>
                  </a:srgbClr>
                </a:highlight>
                <a:latin typeface="Simsun"/>
                <a:ea typeface="Simsun"/>
              </a:rPr>
              <a:t>Tim Nielander, Legal and Regulatory Specialist</a:t>
            </a:r>
            <a:endParaRPr lang="en-GB" sz="2400" b="1"/>
          </a:p>
          <a:p>
            <a:pPr algn="ctr"/>
            <a:endParaRPr lang="en-GB" sz="2400" b="1"/>
          </a:p>
        </p:txBody>
      </p:sp>
    </p:spTree>
    <p:extLst>
      <p:ext uri="{BB962C8B-B14F-4D97-AF65-F5344CB8AC3E}">
        <p14:creationId xmlns:p14="http://schemas.microsoft.com/office/powerpoint/2010/main" val="13460535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FBB5F-DFCA-4215-9957-67507AC9AE79}"/>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免责声明：</a:t>
            </a:r>
            <a:endParaRPr lang="en-US"/>
          </a:p>
        </p:txBody>
      </p:sp>
      <p:sp>
        <p:nvSpPr>
          <p:cNvPr id="3" name="Text Placeholder 2">
            <a:extLst>
              <a:ext uri="{FF2B5EF4-FFF2-40B4-BE49-F238E27FC236}">
                <a16:creationId xmlns:a16="http://schemas.microsoft.com/office/drawing/2014/main" id="{71A71079-761B-442D-9158-15F1A3E87005}"/>
              </a:ext>
            </a:extLst>
          </p:cNvPr>
          <p:cNvSpPr>
            <a:spLocks noGrp="1"/>
          </p:cNvSpPr>
          <p:nvPr>
            <p:ph type="body" sz="quarter" idx="13"/>
          </p:nvPr>
        </p:nvSpPr>
        <p:spPr/>
        <p:txBody>
          <a:bodyPr>
            <a:noAutofit/>
          </a:bodyPr>
          <a:lstStyle/>
          <a:p>
            <a:endParaRPr lang="en-US"/>
          </a:p>
        </p:txBody>
      </p:sp>
      <p:sp>
        <p:nvSpPr>
          <p:cNvPr id="4" name="Content Placeholder 3">
            <a:extLst>
              <a:ext uri="{FF2B5EF4-FFF2-40B4-BE49-F238E27FC236}">
                <a16:creationId xmlns:a16="http://schemas.microsoft.com/office/drawing/2014/main" id="{2C104A84-5ED9-4E9E-ACD3-B18B92FD3B46}"/>
              </a:ext>
            </a:extLst>
          </p:cNvPr>
          <p:cNvSpPr>
            <a:spLocks noGrp="1"/>
          </p:cNvSpPr>
          <p:nvPr>
            <p:ph idx="1"/>
          </p:nvPr>
        </p:nvSpPr>
        <p:spPr>
          <a:xfrm>
            <a:off x="457200" y="1249660"/>
            <a:ext cx="8229600" cy="4663460"/>
          </a:xfrm>
        </p:spPr>
        <p:txBody>
          <a:bodyPr>
            <a:noAutofit/>
          </a:bodyPr>
          <a:lstStyle/>
          <a:p>
            <a:pPr rtl="0">
              <a:spcAft>
                <a:spcPts val="600"/>
              </a:spcAft>
            </a:pPr>
            <a:r>
              <a:rPr lang="zh-Hans" sz="1200" b="0" i="0" u="none" strike="noStrike">
                <a:highlight>
                  <a:srgbClr val="000000">
                    <a:alpha val="0"/>
                  </a:srgbClr>
                </a:highlight>
                <a:latin typeface="Simsun"/>
                <a:ea typeface="Simsun"/>
              </a:rPr>
              <a:t>本分析报告是由韬睿惠悦有限公司根据技术援助合同为亚洲开发银行编制的。</a:t>
            </a:r>
          </a:p>
          <a:p>
            <a:pPr rtl="0">
              <a:spcAft>
                <a:spcPts val="600"/>
              </a:spcAft>
            </a:pPr>
            <a:r>
              <a:rPr lang="zh-Hans" sz="1200" b="0" i="0" u="none" strike="noStrike">
                <a:highlight>
                  <a:srgbClr val="000000">
                    <a:alpha val="0"/>
                  </a:srgbClr>
                </a:highlight>
                <a:latin typeface="Simsun"/>
                <a:ea typeface="Simsun"/>
              </a:rPr>
              <a:t>韬睿惠悦有限公司在编写本分析报告时，依靠的是公共和/或其他来源的数据。我们没有试图独立地去核实这些数据的准确性。Willis Limited并不声称或以其他方式保证这些数据的准确性或完整性，也不对在准备本分析时从任何来源收集的数据或其他材料的任何错误或遗漏的结果承担责任。</a:t>
            </a:r>
          </a:p>
          <a:p>
            <a:pPr rtl="0">
              <a:spcAft>
                <a:spcPts val="600"/>
              </a:spcAft>
            </a:pPr>
            <a:r>
              <a:rPr lang="zh-Hans" sz="1200" b="0" i="0" u="none" strike="noStrike">
                <a:highlight>
                  <a:srgbClr val="000000">
                    <a:alpha val="0"/>
                  </a:srgbClr>
                </a:highlight>
                <a:latin typeface="Simsun"/>
                <a:ea typeface="Simsun"/>
              </a:rPr>
              <a:t>这种分析存在许多固有的不确定性，包括但不限于现有数据的局限性、对客户数据和外部数据来源的依赖、损失和其他随机过程的基本波动性、在估算和假设中应用专业判断的不确定性等问题。最终的损失、负债和索赔取决于未来的或有事件，包括但不限于通货膨胀、法律和法规的意外变化。由于这些不确定性，实际结果可能与韬睿惠悦公司的估计在所有方向上都有很大差异。Willis 不对任何保险或再保险计划或企业的结果、成果、成功或盈利能力作出陈述，也不对其作出保证，无论此处的分析或结论是否适用于此类计划或企业。</a:t>
            </a:r>
          </a:p>
          <a:p>
            <a:pPr rtl="0">
              <a:spcAft>
                <a:spcPts val="600"/>
              </a:spcAft>
            </a:pPr>
            <a:r>
              <a:rPr lang="zh-Hans" sz="1200" b="0" i="0" u="none" strike="noStrike">
                <a:highlight>
                  <a:srgbClr val="000000">
                    <a:alpha val="0"/>
                  </a:srgbClr>
                </a:highlight>
                <a:latin typeface="Simsun"/>
                <a:ea typeface="Simsun"/>
              </a:rPr>
              <a:t>Willis 不建议您仅根据本分析中的信息来做决策。这种分析应作为具体的商业惯例、索赔经验和财务状况等其他信息的一种补充。Willis 对于本文提出的问题和结论及其可能的应用，您应咨询独立的专业顾问。Willis 对本文件及其内容的准确性或完整性不作任何陈述或保证。</a:t>
            </a:r>
          </a:p>
          <a:p>
            <a:pPr rtl="0">
              <a:spcAft>
                <a:spcPts val="600"/>
              </a:spcAft>
            </a:pPr>
            <a:r>
              <a:rPr lang="zh-Hans" sz="1200" b="0" i="0" u="none" strike="noStrike">
                <a:highlight>
                  <a:srgbClr val="000000">
                    <a:alpha val="0"/>
                  </a:srgbClr>
                </a:highlight>
                <a:latin typeface="Simsun"/>
                <a:ea typeface="Simsun"/>
              </a:rPr>
              <a:t>Willis 不提供法律、会计或税务建议。本分析报告不构成、不打算提供、也不应该被理解为上述的这几类建议。您应咨询这些方面合格的顾问。</a:t>
            </a:r>
          </a:p>
          <a:p>
            <a:pPr rtl="0">
              <a:spcAft>
                <a:spcPts val="600"/>
              </a:spcAft>
            </a:pPr>
            <a:r>
              <a:rPr lang="zh-Hans" sz="1200" b="0" i="0" u="none" strike="noStrike">
                <a:highlight>
                  <a:srgbClr val="000000">
                    <a:alpha val="0"/>
                  </a:srgbClr>
                </a:highlight>
                <a:latin typeface="Simsun"/>
                <a:ea typeface="Simsun"/>
              </a:rPr>
              <a:t>Willis 对本文提供的分析和结论的准确性或完整性，或通过应用这些分析和结论获得的任何结果不做任何陈述，不做任何保证，也不承担任何责任。</a:t>
            </a:r>
          </a:p>
          <a:p>
            <a:pPr rtl="0">
              <a:spcAft>
                <a:spcPts val="600"/>
              </a:spcAft>
            </a:pPr>
            <a:r>
              <a:rPr lang="zh-Hans" sz="1200" b="0" i="0" u="none" strike="noStrike">
                <a:highlight>
                  <a:srgbClr val="000000">
                    <a:alpha val="0"/>
                  </a:srgbClr>
                </a:highlight>
                <a:latin typeface="Simsun"/>
                <a:ea typeface="Simsun"/>
              </a:rPr>
              <a:t>接受本文件应被视为同意上述内容。</a:t>
            </a:r>
            <a:endParaRPr lang="en-US" sz="1200" b="0"/>
          </a:p>
        </p:txBody>
      </p:sp>
      <p:sp>
        <p:nvSpPr>
          <p:cNvPr id="5" name="Slide Number Placeholder 4">
            <a:extLst>
              <a:ext uri="{FF2B5EF4-FFF2-40B4-BE49-F238E27FC236}">
                <a16:creationId xmlns:a16="http://schemas.microsoft.com/office/drawing/2014/main" id="{5B524FA3-AB54-4493-BF3A-4B2C2B3B0599}"/>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26</a:t>
            </a:r>
            <a:endParaRPr lang="en-US"/>
          </a:p>
        </p:txBody>
      </p:sp>
    </p:spTree>
    <p:extLst>
      <p:ext uri="{BB962C8B-B14F-4D97-AF65-F5344CB8AC3E}">
        <p14:creationId xmlns:p14="http://schemas.microsoft.com/office/powerpoint/2010/main" val="410546299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EC57D-01EC-4517-9F94-35C4BDA1DFE0}"/>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目标</a:t>
            </a:r>
            <a:endParaRPr lang="en-US"/>
          </a:p>
        </p:txBody>
      </p:sp>
      <p:sp>
        <p:nvSpPr>
          <p:cNvPr id="5" name="Slide Number Placeholder 4">
            <a:extLst>
              <a:ext uri="{FF2B5EF4-FFF2-40B4-BE49-F238E27FC236}">
                <a16:creationId xmlns:a16="http://schemas.microsoft.com/office/drawing/2014/main" id="{3EA61414-5BAB-41C2-9498-8D15620F4841}"/>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2</a:t>
            </a:r>
            <a:endParaRPr lang="en-US"/>
          </a:p>
        </p:txBody>
      </p:sp>
      <p:grpSp>
        <p:nvGrpSpPr>
          <p:cNvPr id="24" name="Group 23">
            <a:extLst>
              <a:ext uri="{FF2B5EF4-FFF2-40B4-BE49-F238E27FC236}">
                <a16:creationId xmlns:a16="http://schemas.microsoft.com/office/drawing/2014/main" id="{490CDDC1-5837-4C01-A146-766E103E8886}"/>
              </a:ext>
            </a:extLst>
          </p:cNvPr>
          <p:cNvGrpSpPr/>
          <p:nvPr/>
        </p:nvGrpSpPr>
        <p:grpSpPr>
          <a:xfrm>
            <a:off x="457200" y="1311622"/>
            <a:ext cx="8205713" cy="1285114"/>
            <a:chOff x="2812195" y="1524139"/>
            <a:chExt cx="3429420" cy="1582907"/>
          </a:xfrm>
        </p:grpSpPr>
        <p:sp>
          <p:nvSpPr>
            <p:cNvPr id="22" name="Rechteck 33">
              <a:extLst>
                <a:ext uri="{FF2B5EF4-FFF2-40B4-BE49-F238E27FC236}">
                  <a16:creationId xmlns:a16="http://schemas.microsoft.com/office/drawing/2014/main" id="{D85DFEC7-ACA2-4E4E-B4C8-4FA2DC4A9CFE}"/>
                </a:ext>
              </a:extLst>
            </p:cNvPr>
            <p:cNvSpPr/>
            <p:nvPr/>
          </p:nvSpPr>
          <p:spPr>
            <a:xfrm>
              <a:off x="2812195" y="1524139"/>
              <a:ext cx="3429420" cy="158290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bIns="36000" rtlCol="0" anchor="ctr">
              <a:noAutofit/>
            </a:bodyPr>
            <a:lstStyle/>
            <a:p>
              <a:endParaRPr lang="de-DE"/>
            </a:p>
          </p:txBody>
        </p:sp>
        <p:sp>
          <p:nvSpPr>
            <p:cNvPr id="23" name="Rechteck 44">
              <a:extLst>
                <a:ext uri="{FF2B5EF4-FFF2-40B4-BE49-F238E27FC236}">
                  <a16:creationId xmlns:a16="http://schemas.microsoft.com/office/drawing/2014/main" id="{1B94095C-9620-45D1-88AE-D9D8237AEC12}"/>
                </a:ext>
              </a:extLst>
            </p:cNvPr>
            <p:cNvSpPr/>
            <p:nvPr/>
          </p:nvSpPr>
          <p:spPr>
            <a:xfrm>
              <a:off x="2822178" y="1789223"/>
              <a:ext cx="3419437" cy="8833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bIns="36000" rtlCol="0" anchor="ctr" anchorCtr="0">
              <a:noAutofit/>
            </a:bodyPr>
            <a:lstStyle/>
            <a:p>
              <a:pPr marL="363538" indent="-363538" rtl="0"/>
              <a:r>
                <a:rPr lang="zh-Hans" sz="4000" b="0" i="0" u="none" strike="noStrike">
                  <a:solidFill>
                    <a:srgbClr val="FFFFFF"/>
                  </a:solidFill>
                  <a:highlight>
                    <a:srgbClr val="000000">
                      <a:alpha val="0"/>
                    </a:srgbClr>
                  </a:highlight>
                  <a:latin typeface="Simsun"/>
                  <a:ea typeface="Simsun"/>
                </a:rPr>
                <a:t>1. </a:t>
              </a:r>
              <a:r>
                <a:rPr lang="zh-Hans" sz="2400" b="0" i="0" u="none" strike="noStrike">
                  <a:solidFill>
                    <a:srgbClr val="FFFFFF"/>
                  </a:solidFill>
                  <a:highlight>
                    <a:srgbClr val="000000">
                      <a:alpha val="0"/>
                    </a:srgbClr>
                  </a:highlight>
                  <a:latin typeface="Simsun"/>
                  <a:ea typeface="Simsun"/>
                </a:rPr>
                <a:t>引言：基本原理</a:t>
              </a:r>
              <a:endParaRPr lang="en-US" sz="1400">
                <a:solidFill>
                  <a:schemeClr val="bg1"/>
                </a:solidFill>
                <a:latin typeface="Arial" panose="020B0604020202020204" pitchFamily="34" charset="0"/>
              </a:endParaRPr>
            </a:p>
          </p:txBody>
        </p:sp>
      </p:grpSp>
      <p:grpSp>
        <p:nvGrpSpPr>
          <p:cNvPr id="32" name="Group 31">
            <a:extLst>
              <a:ext uri="{FF2B5EF4-FFF2-40B4-BE49-F238E27FC236}">
                <a16:creationId xmlns:a16="http://schemas.microsoft.com/office/drawing/2014/main" id="{AA694CBA-5F29-4E79-A9A6-2B54C23923B2}"/>
              </a:ext>
            </a:extLst>
          </p:cNvPr>
          <p:cNvGrpSpPr/>
          <p:nvPr/>
        </p:nvGrpSpPr>
        <p:grpSpPr>
          <a:xfrm>
            <a:off x="707572" y="2596735"/>
            <a:ext cx="7955342" cy="886499"/>
            <a:chOff x="965666" y="2639929"/>
            <a:chExt cx="7649641" cy="965072"/>
          </a:xfrm>
          <a:solidFill>
            <a:schemeClr val="accent3"/>
          </a:solidFill>
        </p:grpSpPr>
        <p:sp>
          <p:nvSpPr>
            <p:cNvPr id="25" name="Rechteck 34">
              <a:extLst>
                <a:ext uri="{FF2B5EF4-FFF2-40B4-BE49-F238E27FC236}">
                  <a16:creationId xmlns:a16="http://schemas.microsoft.com/office/drawing/2014/main" id="{5C33A40F-662E-47A4-A47F-BA8E729DE5CA}"/>
                </a:ext>
              </a:extLst>
            </p:cNvPr>
            <p:cNvSpPr/>
            <p:nvPr/>
          </p:nvSpPr>
          <p:spPr>
            <a:xfrm>
              <a:off x="965666" y="2639929"/>
              <a:ext cx="7649641" cy="9650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Ins="36000" bIns="36000" rtlCol="0" anchor="ctr">
              <a:noAutofit/>
            </a:bodyPr>
            <a:lstStyle/>
            <a:p>
              <a:endParaRPr lang="de-DE"/>
            </a:p>
          </p:txBody>
        </p:sp>
        <p:sp>
          <p:nvSpPr>
            <p:cNvPr id="29" name="Rechteck 44">
              <a:extLst>
                <a:ext uri="{FF2B5EF4-FFF2-40B4-BE49-F238E27FC236}">
                  <a16:creationId xmlns:a16="http://schemas.microsoft.com/office/drawing/2014/main" id="{56E03E88-696F-4685-BEEF-CC4DC798BEA1}"/>
                </a:ext>
              </a:extLst>
            </p:cNvPr>
            <p:cNvSpPr/>
            <p:nvPr/>
          </p:nvSpPr>
          <p:spPr>
            <a:xfrm>
              <a:off x="1140531" y="2721786"/>
              <a:ext cx="7472741" cy="6588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bIns="36000" rtlCol="0" anchor="ctr" anchorCtr="0">
              <a:noAutofit/>
            </a:bodyPr>
            <a:lstStyle/>
            <a:p>
              <a:pPr marL="536575" indent="-536575" rtl="0"/>
              <a:r>
                <a:rPr lang="zh-Hans" sz="4000" b="0" i="0" u="none" strike="noStrike">
                  <a:solidFill>
                    <a:srgbClr val="FFFFFF"/>
                  </a:solidFill>
                  <a:highlight>
                    <a:srgbClr val="000000">
                      <a:alpha val="0"/>
                    </a:srgbClr>
                  </a:highlight>
                  <a:latin typeface="Simsun"/>
                  <a:ea typeface="Simsun"/>
                </a:rPr>
                <a:t>2. </a:t>
              </a:r>
              <a:r>
                <a:rPr lang="zh-Hans" sz="2400" b="0" i="0" u="none" strike="noStrike">
                  <a:solidFill>
                    <a:srgbClr val="FFFFFF"/>
                  </a:solidFill>
                  <a:highlight>
                    <a:srgbClr val="000000">
                      <a:alpha val="0"/>
                    </a:srgbClr>
                  </a:highlight>
                  <a:latin typeface="Simsun"/>
                  <a:ea typeface="Simsun"/>
                </a:rPr>
                <a:t>概述现有的方案和吸取的教训</a:t>
              </a:r>
              <a:endParaRPr lang="en-US" sz="1400">
                <a:solidFill>
                  <a:schemeClr val="bg1"/>
                </a:solidFill>
                <a:latin typeface="Arial" pitchFamily="34" charset="0"/>
              </a:endParaRPr>
            </a:p>
          </p:txBody>
        </p:sp>
      </p:grpSp>
      <p:grpSp>
        <p:nvGrpSpPr>
          <p:cNvPr id="31" name="Group 30">
            <a:extLst>
              <a:ext uri="{FF2B5EF4-FFF2-40B4-BE49-F238E27FC236}">
                <a16:creationId xmlns:a16="http://schemas.microsoft.com/office/drawing/2014/main" id="{A674F211-4BBD-4BF7-B6FC-5257539B3C7F}"/>
              </a:ext>
            </a:extLst>
          </p:cNvPr>
          <p:cNvGrpSpPr/>
          <p:nvPr/>
        </p:nvGrpSpPr>
        <p:grpSpPr>
          <a:xfrm>
            <a:off x="1042913" y="3483234"/>
            <a:ext cx="7617885" cy="1285115"/>
            <a:chOff x="2099431" y="4634900"/>
            <a:chExt cx="6587369" cy="1297348"/>
          </a:xfrm>
          <a:solidFill>
            <a:schemeClr val="accent5"/>
          </a:solidFill>
        </p:grpSpPr>
        <p:sp>
          <p:nvSpPr>
            <p:cNvPr id="27" name="Rechteck 38">
              <a:extLst>
                <a:ext uri="{FF2B5EF4-FFF2-40B4-BE49-F238E27FC236}">
                  <a16:creationId xmlns:a16="http://schemas.microsoft.com/office/drawing/2014/main" id="{1C773283-D6A4-4CA6-B0BF-9BD619FBB2FF}"/>
                </a:ext>
              </a:extLst>
            </p:cNvPr>
            <p:cNvSpPr/>
            <p:nvPr/>
          </p:nvSpPr>
          <p:spPr>
            <a:xfrm>
              <a:off x="2099431" y="4634900"/>
              <a:ext cx="6587369" cy="129734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bIns="36000" rtlCol="0" anchor="ctr">
              <a:noAutofit/>
            </a:bodyPr>
            <a:lstStyle/>
            <a:p>
              <a:endParaRPr lang="de-DE"/>
            </a:p>
          </p:txBody>
        </p:sp>
        <p:sp>
          <p:nvSpPr>
            <p:cNvPr id="30" name="Rechteck 44">
              <a:extLst>
                <a:ext uri="{FF2B5EF4-FFF2-40B4-BE49-F238E27FC236}">
                  <a16:creationId xmlns:a16="http://schemas.microsoft.com/office/drawing/2014/main" id="{C38F056D-5E99-4593-802A-E2030D44D804}"/>
                </a:ext>
              </a:extLst>
            </p:cNvPr>
            <p:cNvSpPr/>
            <p:nvPr/>
          </p:nvSpPr>
          <p:spPr>
            <a:xfrm>
              <a:off x="2333170" y="4807705"/>
              <a:ext cx="6351800" cy="82998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bIns="36000" rtlCol="0" anchor="ctr" anchorCtr="0">
              <a:noAutofit/>
            </a:bodyPr>
            <a:lstStyle/>
            <a:p>
              <a:pPr marL="363538" indent="-363538" rtl="0"/>
              <a:r>
                <a:rPr lang="zh-Hans" sz="4000" b="0" i="0" u="none" strike="noStrike">
                  <a:solidFill>
                    <a:srgbClr val="FFFFFF"/>
                  </a:solidFill>
                  <a:highlight>
                    <a:srgbClr val="000000">
                      <a:alpha val="0"/>
                    </a:srgbClr>
                  </a:highlight>
                  <a:latin typeface="Simsun"/>
                  <a:ea typeface="Simsun"/>
                </a:rPr>
                <a:t>3. </a:t>
              </a:r>
              <a:r>
                <a:rPr lang="zh-Hans" sz="2400" b="0" i="0" u="none" strike="noStrike">
                  <a:solidFill>
                    <a:srgbClr val="FFFFFF"/>
                  </a:solidFill>
                  <a:highlight>
                    <a:srgbClr val="000000">
                      <a:alpha val="0"/>
                    </a:srgbClr>
                  </a:highlight>
                  <a:latin typeface="Simsun"/>
                  <a:ea typeface="Simsun"/>
                </a:rPr>
                <a:t>CAREC的区域灾害风险融资方案选项</a:t>
              </a:r>
              <a:endParaRPr lang="en-US" sz="1400">
                <a:solidFill>
                  <a:schemeClr val="bg1"/>
                </a:solidFill>
                <a:latin typeface="Arial" pitchFamily="34" charset="0"/>
              </a:endParaRPr>
            </a:p>
          </p:txBody>
        </p:sp>
      </p:grpSp>
      <p:grpSp>
        <p:nvGrpSpPr>
          <p:cNvPr id="20" name="Group 19">
            <a:extLst>
              <a:ext uri="{FF2B5EF4-FFF2-40B4-BE49-F238E27FC236}">
                <a16:creationId xmlns:a16="http://schemas.microsoft.com/office/drawing/2014/main" id="{446B78D6-5F35-417F-A9B1-D80EA5CC68A7}"/>
              </a:ext>
            </a:extLst>
          </p:cNvPr>
          <p:cNvGrpSpPr/>
          <p:nvPr/>
        </p:nvGrpSpPr>
        <p:grpSpPr>
          <a:xfrm>
            <a:off x="1469572" y="4768349"/>
            <a:ext cx="7191226" cy="1116000"/>
            <a:chOff x="2099431" y="4634900"/>
            <a:chExt cx="6587369" cy="1297348"/>
          </a:xfrm>
          <a:solidFill>
            <a:schemeClr val="accent5"/>
          </a:solidFill>
        </p:grpSpPr>
        <p:sp>
          <p:nvSpPr>
            <p:cNvPr id="21" name="Rechteck 38">
              <a:extLst>
                <a:ext uri="{FF2B5EF4-FFF2-40B4-BE49-F238E27FC236}">
                  <a16:creationId xmlns:a16="http://schemas.microsoft.com/office/drawing/2014/main" id="{F57184DA-1EDD-4324-A6F4-4A1E912D312C}"/>
                </a:ext>
              </a:extLst>
            </p:cNvPr>
            <p:cNvSpPr/>
            <p:nvPr/>
          </p:nvSpPr>
          <p:spPr>
            <a:xfrm>
              <a:off x="2099431" y="4634900"/>
              <a:ext cx="6587369" cy="12973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Ins="36000" bIns="36000" rtlCol="0" anchor="ctr">
              <a:noAutofit/>
            </a:bodyPr>
            <a:lstStyle/>
            <a:p>
              <a:endParaRPr lang="de-DE"/>
            </a:p>
          </p:txBody>
        </p:sp>
        <p:sp>
          <p:nvSpPr>
            <p:cNvPr id="26" name="Rechteck 44">
              <a:extLst>
                <a:ext uri="{FF2B5EF4-FFF2-40B4-BE49-F238E27FC236}">
                  <a16:creationId xmlns:a16="http://schemas.microsoft.com/office/drawing/2014/main" id="{03963C76-0CCD-482F-BE55-62C4952A4B98}"/>
                </a:ext>
              </a:extLst>
            </p:cNvPr>
            <p:cNvSpPr/>
            <p:nvPr/>
          </p:nvSpPr>
          <p:spPr>
            <a:xfrm>
              <a:off x="2333170" y="4807704"/>
              <a:ext cx="6229120" cy="8299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bIns="36000" rtlCol="0" anchor="ctr" anchorCtr="0">
              <a:noAutofit/>
            </a:bodyPr>
            <a:lstStyle/>
            <a:p>
              <a:pPr marL="363538" indent="-363538" rtl="0"/>
              <a:r>
                <a:rPr lang="zh-Hans" sz="4000" b="0" i="0" u="none" strike="noStrike">
                  <a:solidFill>
                    <a:srgbClr val="FFFFFF"/>
                  </a:solidFill>
                  <a:highlight>
                    <a:srgbClr val="000000">
                      <a:alpha val="0"/>
                    </a:srgbClr>
                  </a:highlight>
                  <a:latin typeface="Simsun"/>
                  <a:ea typeface="Simsun"/>
                </a:rPr>
                <a:t>4. </a:t>
              </a:r>
              <a:r>
                <a:rPr lang="zh-Hans" sz="2400" b="0" i="0" u="none" strike="noStrike">
                  <a:solidFill>
                    <a:srgbClr val="FFFFFF"/>
                  </a:solidFill>
                  <a:highlight>
                    <a:srgbClr val="000000">
                      <a:alpha val="0"/>
                    </a:srgbClr>
                  </a:highlight>
                  <a:latin typeface="Simsun"/>
                  <a:ea typeface="Simsun"/>
                </a:rPr>
                <a:t>问答环节</a:t>
              </a:r>
              <a:endParaRPr lang="en-US" sz="1400">
                <a:solidFill>
                  <a:schemeClr val="bg1"/>
                </a:solidFill>
                <a:latin typeface="Arial" pitchFamily="34" charset="0"/>
              </a:endParaRPr>
            </a:p>
          </p:txBody>
        </p:sp>
      </p:grpSp>
    </p:spTree>
    <p:extLst>
      <p:ext uri="{BB962C8B-B14F-4D97-AF65-F5344CB8AC3E}">
        <p14:creationId xmlns:p14="http://schemas.microsoft.com/office/powerpoint/2010/main" val="393971204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2CD1594-B1D1-4522-9915-94E3CCF5D917}"/>
              </a:ext>
            </a:extLst>
          </p:cNvPr>
          <p:cNvSpPr>
            <a:spLocks noGrp="1"/>
          </p:cNvSpPr>
          <p:nvPr>
            <p:ph type="title"/>
          </p:nvPr>
        </p:nvSpPr>
        <p:spPr/>
        <p:txBody>
          <a:bodyPr>
            <a:noAutofit/>
          </a:bodyPr>
          <a:lstStyle/>
          <a:p>
            <a:pPr rtl="0"/>
            <a:r>
              <a:rPr lang="zh-Hans" sz="2000" b="1" i="0" u="none" strike="noStrike">
                <a:solidFill>
                  <a:srgbClr val="000000"/>
                </a:solidFill>
                <a:highlight>
                  <a:srgbClr val="000000">
                    <a:alpha val="0"/>
                  </a:srgbClr>
                </a:highlight>
                <a:latin typeface="Simsun"/>
                <a:ea typeface="Simsun"/>
              </a:rPr>
              <a:t>引言：基本原理</a:t>
            </a:r>
            <a:endParaRPr lang="en-US">
              <a:solidFill>
                <a:schemeClr val="tx1"/>
              </a:solidFill>
            </a:endParaRPr>
          </a:p>
        </p:txBody>
      </p:sp>
      <p:sp>
        <p:nvSpPr>
          <p:cNvPr id="5" name="Slide Number Placeholder 4">
            <a:extLst>
              <a:ext uri="{FF2B5EF4-FFF2-40B4-BE49-F238E27FC236}">
                <a16:creationId xmlns:a16="http://schemas.microsoft.com/office/drawing/2014/main" id="{2B7BFA93-BAB1-46AC-B751-67BD67DD4919}"/>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3</a:t>
            </a:r>
            <a:endParaRPr lang="en-US"/>
          </a:p>
        </p:txBody>
      </p:sp>
    </p:spTree>
    <p:extLst>
      <p:ext uri="{BB962C8B-B14F-4D97-AF65-F5344CB8AC3E}">
        <p14:creationId xmlns:p14="http://schemas.microsoft.com/office/powerpoint/2010/main" val="151638123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0A6AE2F5-9152-4D42-BBE4-A8A957395C93}"/>
              </a:ext>
            </a:extLst>
          </p:cNvPr>
          <p:cNvCxnSpPr/>
          <p:nvPr/>
        </p:nvCxnSpPr>
        <p:spPr bwMode="auto">
          <a:xfrm flipH="1" flipV="1">
            <a:off x="685800" y="2256656"/>
            <a:ext cx="0" cy="29700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 name="Straight Arrow Connector 5">
            <a:extLst>
              <a:ext uri="{FF2B5EF4-FFF2-40B4-BE49-F238E27FC236}">
                <a16:creationId xmlns:a16="http://schemas.microsoft.com/office/drawing/2014/main" id="{A348C262-AC1E-4C2E-9958-BE42F3FE8E66}"/>
              </a:ext>
            </a:extLst>
          </p:cNvPr>
          <p:cNvCxnSpPr/>
          <p:nvPr/>
        </p:nvCxnSpPr>
        <p:spPr bwMode="auto">
          <a:xfrm>
            <a:off x="685800" y="5215191"/>
            <a:ext cx="64800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9" name="TextBox 8">
            <a:extLst>
              <a:ext uri="{FF2B5EF4-FFF2-40B4-BE49-F238E27FC236}">
                <a16:creationId xmlns:a16="http://schemas.microsoft.com/office/drawing/2014/main" id="{BAA1F99A-5177-41EA-AF75-097CE0981CA1}"/>
              </a:ext>
            </a:extLst>
          </p:cNvPr>
          <p:cNvSpPr txBox="1"/>
          <p:nvPr/>
        </p:nvSpPr>
        <p:spPr>
          <a:xfrm rot="16200000">
            <a:off x="-1057388" y="3664616"/>
            <a:ext cx="3129684" cy="230830"/>
          </a:xfrm>
          <a:prstGeom prst="rect">
            <a:avLst/>
          </a:prstGeom>
          <a:noFill/>
        </p:spPr>
        <p:txBody>
          <a:bodyPr wrap="square" lIns="57148" tIns="28574" rIns="57148" bIns="28574" rtlCol="0">
            <a:noAutofit/>
          </a:bodyPr>
          <a:lstStyle/>
          <a:p>
            <a:pPr algn="ctr" rtl="0"/>
            <a:r>
              <a:rPr lang="zh-Hans" sz="1100" b="1" i="0" u="none" strike="noStrike">
                <a:highlight>
                  <a:srgbClr val="000000">
                    <a:alpha val="0"/>
                  </a:srgbClr>
                </a:highlight>
                <a:latin typeface="Simsun"/>
                <a:ea typeface="Simsun"/>
              </a:rPr>
              <a:t>城市每月的支出需求（PHP）</a:t>
            </a:r>
          </a:p>
        </p:txBody>
      </p:sp>
      <p:sp>
        <p:nvSpPr>
          <p:cNvPr id="10" name="TextBox 9">
            <a:extLst>
              <a:ext uri="{FF2B5EF4-FFF2-40B4-BE49-F238E27FC236}">
                <a16:creationId xmlns:a16="http://schemas.microsoft.com/office/drawing/2014/main" id="{141A0605-644D-42F8-B075-4E7FE6EA7A41}"/>
              </a:ext>
            </a:extLst>
          </p:cNvPr>
          <p:cNvSpPr txBox="1"/>
          <p:nvPr/>
        </p:nvSpPr>
        <p:spPr>
          <a:xfrm>
            <a:off x="7340384" y="5099774"/>
            <a:ext cx="785811" cy="230830"/>
          </a:xfrm>
          <a:prstGeom prst="rect">
            <a:avLst/>
          </a:prstGeom>
          <a:noFill/>
        </p:spPr>
        <p:txBody>
          <a:bodyPr wrap="square" lIns="57148" tIns="28574" rIns="57148" bIns="28574" rtlCol="0">
            <a:noAutofit/>
          </a:bodyPr>
          <a:lstStyle/>
          <a:p>
            <a:pPr rtl="0"/>
            <a:r>
              <a:rPr lang="zh-Hans" sz="1100" b="1" i="0" u="none" strike="noStrike">
                <a:highlight>
                  <a:srgbClr val="000000">
                    <a:alpha val="0"/>
                  </a:srgbClr>
                </a:highlight>
                <a:latin typeface="Simsun"/>
                <a:ea typeface="Simsun"/>
              </a:rPr>
              <a:t>时间</a:t>
            </a:r>
          </a:p>
        </p:txBody>
      </p:sp>
      <p:sp>
        <p:nvSpPr>
          <p:cNvPr id="15" name="Rectangle 14">
            <a:extLst>
              <a:ext uri="{FF2B5EF4-FFF2-40B4-BE49-F238E27FC236}">
                <a16:creationId xmlns:a16="http://schemas.microsoft.com/office/drawing/2014/main" id="{560B28FA-4314-4DE9-8861-603A4791E7BE}"/>
              </a:ext>
            </a:extLst>
          </p:cNvPr>
          <p:cNvSpPr/>
          <p:nvPr/>
        </p:nvSpPr>
        <p:spPr bwMode="auto">
          <a:xfrm>
            <a:off x="685801" y="4138727"/>
            <a:ext cx="627841" cy="634676"/>
          </a:xfrm>
          <a:prstGeom prst="rect">
            <a:avLst/>
          </a:prstGeom>
          <a:noFill/>
          <a:ln w="9525" cap="flat" cmpd="sng" algn="ctr">
            <a:noFill/>
            <a:prstDash val="solid"/>
            <a:round/>
            <a:headEnd type="none" w="med" len="med"/>
            <a:tailEnd type="none" w="med" len="med"/>
          </a:ln>
          <a:effectLst/>
        </p:spPr>
        <p:txBody>
          <a:bodyPr vert="horz" wrap="square" lIns="68577" tIns="34289" rIns="68577" bIns="34289" numCol="1" rtlCol="0" anchor="t" anchorCtr="0" compatLnSpc="1">
            <a:prstTxWarp prst="textNoShape">
              <a:avLst/>
            </a:prstTxWarp>
            <a:noAutofit/>
          </a:bodyPr>
          <a:lstStyle/>
          <a:p>
            <a:pPr defTabSz="685772" eaLnBrk="0" fontAlgn="base" hangingPunct="0">
              <a:spcBef>
                <a:spcPct val="0"/>
              </a:spcBef>
              <a:spcAft>
                <a:spcPct val="0"/>
              </a:spcAft>
            </a:pPr>
            <a:endParaRPr lang="en-GB" sz="1200">
              <a:latin typeface="Calibri" panose="020F0502020204030204" pitchFamily="34" charset="0"/>
              <a:cs typeface="Calibri" panose="020F0502020204030204" pitchFamily="34" charset="0"/>
            </a:endParaRPr>
          </a:p>
        </p:txBody>
      </p:sp>
      <p:pic>
        <p:nvPicPr>
          <p:cNvPr id="28" name="Picture 27">
            <a:extLst>
              <a:ext uri="{FF2B5EF4-FFF2-40B4-BE49-F238E27FC236}">
                <a16:creationId xmlns:a16="http://schemas.microsoft.com/office/drawing/2014/main" id="{6B3B3236-2F89-4DFE-B25E-6A97E0D4BA8C}"/>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383000"/>
                    </a14:imgEffect>
                  </a14:imgLayer>
                </a14:imgProps>
              </a:ext>
              <a:ext uri="{28A0092B-C50C-407E-A947-70E740481C1C}">
                <a14:useLocalDpi xmlns:a14="http://schemas.microsoft.com/office/drawing/2010/main" val="0"/>
              </a:ext>
            </a:extLst>
          </a:blip>
          <a:srcRect t="30594" b="30476"/>
          <a:stretch>
            <a:fillRect/>
          </a:stretch>
        </p:blipFill>
        <p:spPr>
          <a:xfrm>
            <a:off x="748732" y="2439305"/>
            <a:ext cx="1664072" cy="2924787"/>
          </a:xfrm>
          <a:prstGeom prst="rect">
            <a:avLst/>
          </a:prstGeom>
        </p:spPr>
      </p:pic>
      <p:pic>
        <p:nvPicPr>
          <p:cNvPr id="30" name="Picture 29">
            <a:extLst>
              <a:ext uri="{FF2B5EF4-FFF2-40B4-BE49-F238E27FC236}">
                <a16:creationId xmlns:a16="http://schemas.microsoft.com/office/drawing/2014/main" id="{9638E655-F25B-471B-B26C-2908C7303949}"/>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aturation sat="383000"/>
                    </a14:imgEffect>
                  </a14:imgLayer>
                </a14:imgProps>
              </a:ext>
              <a:ext uri="{28A0092B-C50C-407E-A947-70E740481C1C}">
                <a14:useLocalDpi xmlns:a14="http://schemas.microsoft.com/office/drawing/2010/main" val="0"/>
              </a:ext>
            </a:extLst>
          </a:blip>
          <a:srcRect t="30594" b="30476"/>
          <a:stretch>
            <a:fillRect/>
          </a:stretch>
        </p:blipFill>
        <p:spPr>
          <a:xfrm>
            <a:off x="748731" y="2647637"/>
            <a:ext cx="4383564" cy="2694461"/>
          </a:xfrm>
          <a:prstGeom prst="rect">
            <a:avLst/>
          </a:prstGeom>
        </p:spPr>
      </p:pic>
      <p:pic>
        <p:nvPicPr>
          <p:cNvPr id="31" name="Picture 30">
            <a:extLst>
              <a:ext uri="{FF2B5EF4-FFF2-40B4-BE49-F238E27FC236}">
                <a16:creationId xmlns:a16="http://schemas.microsoft.com/office/drawing/2014/main" id="{BDE8E98B-835F-4D86-AC6D-2FAA1DF4AD4F}"/>
              </a:ext>
            </a:extLst>
          </p:cNvPr>
          <p:cNvPicPr>
            <a:picLocks noChangeAspect="1"/>
          </p:cNvPicPr>
          <p:nvPr/>
        </p:nvPicPr>
        <p:blipFill>
          <a:blip r:embed="rId2">
            <a:biLevel thresh="25000"/>
            <a:extLst>
              <a:ext uri="{BEBA8EAE-BF5A-486C-A8C5-ECC9F3942E4B}">
                <a14:imgProps xmlns:a14="http://schemas.microsoft.com/office/drawing/2010/main">
                  <a14:imgLayer r:embed="rId3">
                    <a14:imgEffect>
                      <a14:saturation sat="383000"/>
                    </a14:imgEffect>
                  </a14:imgLayer>
                </a14:imgProps>
              </a:ext>
              <a:ext uri="{28A0092B-C50C-407E-A947-70E740481C1C}">
                <a14:useLocalDpi xmlns:a14="http://schemas.microsoft.com/office/drawing/2010/main" val="0"/>
              </a:ext>
            </a:extLst>
          </a:blip>
          <a:srcRect t="30594" b="30476"/>
          <a:stretch>
            <a:fillRect/>
          </a:stretch>
        </p:blipFill>
        <p:spPr>
          <a:xfrm>
            <a:off x="2106705" y="4062129"/>
            <a:ext cx="5827060" cy="1106070"/>
          </a:xfrm>
          <a:prstGeom prst="rect">
            <a:avLst/>
          </a:prstGeom>
        </p:spPr>
      </p:pic>
      <p:sp>
        <p:nvSpPr>
          <p:cNvPr id="32" name="Rectangle 31">
            <a:extLst>
              <a:ext uri="{FF2B5EF4-FFF2-40B4-BE49-F238E27FC236}">
                <a16:creationId xmlns:a16="http://schemas.microsoft.com/office/drawing/2014/main" id="{3C79490B-E5D9-49F3-8634-381B71B1E22B}"/>
              </a:ext>
            </a:extLst>
          </p:cNvPr>
          <p:cNvSpPr/>
          <p:nvPr/>
        </p:nvSpPr>
        <p:spPr bwMode="auto">
          <a:xfrm>
            <a:off x="1286519" y="4482811"/>
            <a:ext cx="546791" cy="319046"/>
          </a:xfrm>
          <a:prstGeom prst="rect">
            <a:avLst/>
          </a:prstGeom>
          <a:solidFill>
            <a:srgbClr val="FFFFFF">
              <a:alpha val="80000"/>
            </a:srgbClr>
          </a:solidFill>
          <a:ln w="9525" cap="flat" cmpd="sng" algn="ctr">
            <a:noFill/>
            <a:prstDash val="solid"/>
            <a:round/>
            <a:headEnd type="none" w="med" len="med"/>
            <a:tailEnd type="none" w="med" len="med"/>
          </a:ln>
          <a:effectLst/>
        </p:spPr>
        <p:txBody>
          <a:bodyPr vert="horz" wrap="square" lIns="68577" tIns="34289" rIns="68577" bIns="34289" numCol="1" rtlCol="0" anchor="ctr" anchorCtr="0" compatLnSpc="1">
            <a:prstTxWarp prst="textNoShape">
              <a:avLst/>
            </a:prstTxWarp>
            <a:noAutofit/>
          </a:bodyPr>
          <a:lstStyle/>
          <a:p>
            <a:pPr algn="ctr" defTabSz="685772" rtl="0" eaLnBrk="0" fontAlgn="base" hangingPunct="0">
              <a:spcBef>
                <a:spcPct val="0"/>
              </a:spcBef>
              <a:spcAft>
                <a:spcPct val="0"/>
              </a:spcAft>
            </a:pPr>
            <a:r>
              <a:rPr lang="zh-Hans" sz="1100" b="1" i="0" u="none" strike="noStrike">
                <a:highlight>
                  <a:srgbClr val="000000">
                    <a:alpha val="0"/>
                  </a:srgbClr>
                </a:highlight>
                <a:latin typeface="Simsun"/>
                <a:ea typeface="Simsun"/>
                <a:cs typeface="Calibri"/>
              </a:rPr>
              <a:t>救济</a:t>
            </a:r>
            <a:endParaRPr lang="en-GB" sz="1125">
              <a:latin typeface="+mj-lt"/>
              <a:cs typeface="Calibri" panose="020F0502020204030204" pitchFamily="34" charset="0"/>
            </a:endParaRPr>
          </a:p>
        </p:txBody>
      </p:sp>
      <p:sp>
        <p:nvSpPr>
          <p:cNvPr id="33" name="Rectangle 32">
            <a:extLst>
              <a:ext uri="{FF2B5EF4-FFF2-40B4-BE49-F238E27FC236}">
                <a16:creationId xmlns:a16="http://schemas.microsoft.com/office/drawing/2014/main" id="{4DA780B3-0109-4319-AC5D-F844391708FD}"/>
              </a:ext>
            </a:extLst>
          </p:cNvPr>
          <p:cNvSpPr/>
          <p:nvPr/>
        </p:nvSpPr>
        <p:spPr bwMode="auto">
          <a:xfrm>
            <a:off x="2438164" y="4474577"/>
            <a:ext cx="1004699" cy="319046"/>
          </a:xfrm>
          <a:prstGeom prst="rect">
            <a:avLst/>
          </a:prstGeom>
          <a:solidFill>
            <a:srgbClr val="FFFFFF">
              <a:alpha val="80000"/>
            </a:srgbClr>
          </a:solidFill>
          <a:ln w="9525" cap="flat" cmpd="sng" algn="ctr">
            <a:noFill/>
            <a:prstDash val="solid"/>
            <a:round/>
            <a:headEnd type="none" w="med" len="med"/>
            <a:tailEnd type="none" w="med" len="med"/>
          </a:ln>
          <a:effectLst/>
        </p:spPr>
        <p:txBody>
          <a:bodyPr vert="horz" wrap="square" lIns="68577" tIns="34289" rIns="68577" bIns="34289" numCol="1" rtlCol="0" anchor="ctr" anchorCtr="0" compatLnSpc="1">
            <a:prstTxWarp prst="textNoShape">
              <a:avLst/>
            </a:prstTxWarp>
            <a:noAutofit/>
          </a:bodyPr>
          <a:lstStyle/>
          <a:p>
            <a:pPr algn="ctr" defTabSz="685772" rtl="0" eaLnBrk="0" fontAlgn="base" hangingPunct="0">
              <a:spcBef>
                <a:spcPct val="0"/>
              </a:spcBef>
              <a:spcAft>
                <a:spcPct val="0"/>
              </a:spcAft>
            </a:pPr>
            <a:r>
              <a:rPr lang="zh-Hans" sz="1100" b="1" i="0" u="none" strike="noStrike">
                <a:highlight>
                  <a:srgbClr val="000000">
                    <a:alpha val="0"/>
                  </a:srgbClr>
                </a:highlight>
                <a:latin typeface="Simsun"/>
                <a:ea typeface="Simsun"/>
                <a:cs typeface="Calibri"/>
              </a:rPr>
              <a:t>早期复苏</a:t>
            </a:r>
            <a:endParaRPr lang="en-GB" sz="1125">
              <a:latin typeface="+mj-lt"/>
              <a:cs typeface="Calibri" panose="020F0502020204030204" pitchFamily="34" charset="0"/>
            </a:endParaRPr>
          </a:p>
        </p:txBody>
      </p:sp>
      <p:sp>
        <p:nvSpPr>
          <p:cNvPr id="34" name="Rectangle 33">
            <a:extLst>
              <a:ext uri="{FF2B5EF4-FFF2-40B4-BE49-F238E27FC236}">
                <a16:creationId xmlns:a16="http://schemas.microsoft.com/office/drawing/2014/main" id="{B56E9318-CCAC-418D-B465-349A323BE7FE}"/>
              </a:ext>
            </a:extLst>
          </p:cNvPr>
          <p:cNvSpPr/>
          <p:nvPr/>
        </p:nvSpPr>
        <p:spPr bwMode="auto">
          <a:xfrm>
            <a:off x="4298488" y="4482811"/>
            <a:ext cx="1517366" cy="319046"/>
          </a:xfrm>
          <a:prstGeom prst="rect">
            <a:avLst/>
          </a:prstGeom>
          <a:solidFill>
            <a:srgbClr val="FFFFFF">
              <a:alpha val="80000"/>
            </a:srgbClr>
          </a:solidFill>
          <a:ln w="9525" cap="flat" cmpd="sng" algn="ctr">
            <a:noFill/>
            <a:prstDash val="solid"/>
            <a:round/>
            <a:headEnd type="none" w="med" len="med"/>
            <a:tailEnd type="none" w="med" len="med"/>
          </a:ln>
          <a:effectLst/>
        </p:spPr>
        <p:txBody>
          <a:bodyPr vert="horz" wrap="square" lIns="68577" tIns="34289" rIns="68577" bIns="34289" numCol="1" rtlCol="0" anchor="ctr" anchorCtr="0" compatLnSpc="1">
            <a:prstTxWarp prst="textNoShape">
              <a:avLst/>
            </a:prstTxWarp>
            <a:noAutofit/>
          </a:bodyPr>
          <a:lstStyle/>
          <a:p>
            <a:pPr algn="ctr" defTabSz="685772" rtl="0" eaLnBrk="0" fontAlgn="base" hangingPunct="0">
              <a:spcBef>
                <a:spcPct val="0"/>
              </a:spcBef>
              <a:spcAft>
                <a:spcPct val="0"/>
              </a:spcAft>
            </a:pPr>
            <a:r>
              <a:rPr lang="zh-Hans" sz="1100" b="1" i="0" u="none" strike="noStrike">
                <a:highlight>
                  <a:srgbClr val="000000">
                    <a:alpha val="0"/>
                  </a:srgbClr>
                </a:highlight>
                <a:latin typeface="Simsun"/>
                <a:ea typeface="Simsun"/>
                <a:cs typeface="Calibri"/>
              </a:rPr>
              <a:t>重建</a:t>
            </a:r>
            <a:endParaRPr lang="en-GB" sz="1125">
              <a:latin typeface="+mj-lt"/>
              <a:cs typeface="Calibri" panose="020F0502020204030204" pitchFamily="34" charset="0"/>
            </a:endParaRPr>
          </a:p>
        </p:txBody>
      </p:sp>
      <p:sp>
        <p:nvSpPr>
          <p:cNvPr id="35" name="Speech Bubble: Rectangle 34">
            <a:extLst>
              <a:ext uri="{FF2B5EF4-FFF2-40B4-BE49-F238E27FC236}">
                <a16:creationId xmlns:a16="http://schemas.microsoft.com/office/drawing/2014/main" id="{774D57FE-44ED-46C0-9FC5-8B55082B7A25}"/>
              </a:ext>
            </a:extLst>
          </p:cNvPr>
          <p:cNvSpPr/>
          <p:nvPr/>
        </p:nvSpPr>
        <p:spPr bwMode="auto">
          <a:xfrm>
            <a:off x="213790" y="5306384"/>
            <a:ext cx="8104637" cy="115417"/>
          </a:xfrm>
          <a:prstGeom prst="wedgeRectCallout">
            <a:avLst>
              <a:gd name="adj1" fmla="val -19864"/>
              <a:gd name="adj2" fmla="val 37873"/>
            </a:avLst>
          </a:prstGeom>
          <a:solidFill>
            <a:schemeClr val="bg1"/>
          </a:solidFill>
          <a:ln w="19050" cap="flat" cmpd="sng" algn="ctr">
            <a:noFill/>
            <a:prstDash val="solid"/>
            <a:round/>
            <a:headEnd type="none" w="med" len="med"/>
            <a:tailEnd type="none" w="med" len="med"/>
          </a:ln>
          <a:effectLst/>
        </p:spPr>
        <p:txBody>
          <a:bodyPr vert="horz" wrap="square" lIns="68577" tIns="34289" rIns="68577" bIns="34289" numCol="1" rtlCol="0" anchor="t" anchorCtr="0" compatLnSpc="1">
            <a:prstTxWarp prst="textNoShape">
              <a:avLst/>
            </a:prstTxWarp>
            <a:noAutofit/>
          </a:bodyPr>
          <a:lstStyle/>
          <a:p>
            <a:pPr defTabSz="685772" rtl="0" eaLnBrk="0" fontAlgn="base" hangingPunct="0">
              <a:spcBef>
                <a:spcPct val="0"/>
              </a:spcBef>
              <a:spcAft>
                <a:spcPct val="0"/>
              </a:spcAft>
            </a:pPr>
            <a:r>
              <a:rPr lang="zh-Hans" sz="800" b="1" i="1" u="none" strike="noStrike">
                <a:highlight>
                  <a:srgbClr val="000000">
                    <a:alpha val="0"/>
                  </a:srgbClr>
                </a:highlight>
                <a:latin typeface="Simsun"/>
                <a:ea typeface="Simsun"/>
                <a:cs typeface="Calibri"/>
              </a:rPr>
              <a:t>来源：Vivid Economics</a:t>
            </a:r>
          </a:p>
        </p:txBody>
      </p:sp>
      <p:sp>
        <p:nvSpPr>
          <p:cNvPr id="36" name="Title 1">
            <a:extLst>
              <a:ext uri="{FF2B5EF4-FFF2-40B4-BE49-F238E27FC236}">
                <a16:creationId xmlns:a16="http://schemas.microsoft.com/office/drawing/2014/main" id="{D9FA41DA-7272-43FE-9392-C9FA1B69F23B}"/>
              </a:ext>
            </a:extLst>
          </p:cNvPr>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对灾后即时流动资金的需求</a:t>
            </a:r>
          </a:p>
        </p:txBody>
      </p:sp>
      <p:sp>
        <p:nvSpPr>
          <p:cNvPr id="3" name="Text Placeholder 2"/>
          <p:cNvSpPr>
            <a:spLocks noGrp="1"/>
          </p:cNvSpPr>
          <p:nvPr>
            <p:ph type="body" sz="quarter" idx="13"/>
          </p:nvPr>
        </p:nvSpPr>
        <p:spPr/>
        <p:txBody>
          <a:bodyPr>
            <a:noAutofit/>
          </a:bodyPr>
          <a:lstStyle/>
          <a:p>
            <a:pPr rtl="0"/>
            <a:r>
              <a:rPr lang="zh-Hans" sz="1800" b="0" i="0" u="none" strike="noStrike">
                <a:highlight>
                  <a:srgbClr val="000000">
                    <a:alpha val="0"/>
                  </a:srgbClr>
                </a:highlight>
                <a:latin typeface="Simsun"/>
                <a:ea typeface="Simsun"/>
              </a:rPr>
              <a:t>立即提供资金是关键</a:t>
            </a:r>
          </a:p>
        </p:txBody>
      </p:sp>
      <p:sp>
        <p:nvSpPr>
          <p:cNvPr id="37" name="Speech Bubble: Rectangle 36">
            <a:extLst>
              <a:ext uri="{FF2B5EF4-FFF2-40B4-BE49-F238E27FC236}">
                <a16:creationId xmlns:a16="http://schemas.microsoft.com/office/drawing/2014/main" id="{C8747EBC-071F-4FC2-B521-6CEEBF5BEF00}"/>
              </a:ext>
            </a:extLst>
          </p:cNvPr>
          <p:cNvSpPr/>
          <p:nvPr/>
        </p:nvSpPr>
        <p:spPr bwMode="auto">
          <a:xfrm>
            <a:off x="1767928" y="1925804"/>
            <a:ext cx="2173742" cy="747995"/>
          </a:xfrm>
          <a:prstGeom prst="wedgeRectCallout">
            <a:avLst>
              <a:gd name="adj1" fmla="val -54243"/>
              <a:gd name="adj2" fmla="val 88909"/>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68577" tIns="34289" rIns="68577" bIns="34289" numCol="1" rtlCol="0" anchor="t" anchorCtr="0" compatLnSpc="1">
            <a:prstTxWarp prst="textNoShape">
              <a:avLst/>
            </a:prstTxWarp>
            <a:noAutofit/>
          </a:bodyPr>
          <a:lstStyle/>
          <a:p>
            <a:pPr marL="178586" indent="-178586" defTabSz="685772" rtl="0" eaLnBrk="0" fontAlgn="base" hangingPunct="0">
              <a:spcBef>
                <a:spcPct val="0"/>
              </a:spcBef>
              <a:spcAft>
                <a:spcPct val="0"/>
              </a:spcAft>
              <a:buFont typeface="Arial" pitchFamily="34" charset="0"/>
              <a:buChar char="•"/>
            </a:pPr>
            <a:r>
              <a:rPr lang="zh-Hans" sz="1100" b="0" i="0" u="none" strike="noStrike">
                <a:highlight>
                  <a:srgbClr val="000000">
                    <a:alpha val="0"/>
                  </a:srgbClr>
                </a:highlight>
                <a:latin typeface="Simsun"/>
                <a:ea typeface="Simsun"/>
                <a:cs typeface="Calibri"/>
              </a:rPr>
              <a:t>灾难发生后的2个月内</a:t>
            </a:r>
          </a:p>
          <a:p>
            <a:pPr marL="178586" indent="-178586" defTabSz="685772" rtl="0" eaLnBrk="0" fontAlgn="base" hangingPunct="0">
              <a:spcBef>
                <a:spcPct val="0"/>
              </a:spcBef>
              <a:spcAft>
                <a:spcPct val="0"/>
              </a:spcAft>
              <a:buFont typeface="Arial" pitchFamily="34" charset="0"/>
              <a:buChar char="•"/>
            </a:pPr>
            <a:r>
              <a:rPr lang="zh-Hans" sz="1100" b="0" i="0" u="none" strike="noStrike">
                <a:highlight>
                  <a:srgbClr val="000000">
                    <a:alpha val="0"/>
                  </a:srgbClr>
                </a:highlight>
                <a:latin typeface="Simsun"/>
                <a:ea typeface="Simsun"/>
                <a:cs typeface="Calibri"/>
              </a:rPr>
              <a:t>人道主义应对</a:t>
            </a:r>
          </a:p>
          <a:p>
            <a:pPr marL="178586" indent="-178586" defTabSz="685772" rtl="0" eaLnBrk="0" fontAlgn="base" hangingPunct="0">
              <a:spcBef>
                <a:spcPct val="0"/>
              </a:spcBef>
              <a:spcAft>
                <a:spcPct val="0"/>
              </a:spcAft>
              <a:buFont typeface="Arial" pitchFamily="34" charset="0"/>
              <a:buChar char="•"/>
            </a:pPr>
            <a:r>
              <a:rPr lang="zh-Hans" sz="1100" b="0" i="0" u="none" strike="noStrike">
                <a:highlight>
                  <a:srgbClr val="000000">
                    <a:alpha val="0"/>
                  </a:srgbClr>
                </a:highlight>
                <a:latin typeface="Simsun"/>
                <a:ea typeface="Simsun"/>
                <a:cs typeface="Calibri"/>
              </a:rPr>
              <a:t>例如，提供食物、药品、住所</a:t>
            </a:r>
          </a:p>
        </p:txBody>
      </p:sp>
      <p:sp>
        <p:nvSpPr>
          <p:cNvPr id="38" name="Speech Bubble: Rectangle 37">
            <a:extLst>
              <a:ext uri="{FF2B5EF4-FFF2-40B4-BE49-F238E27FC236}">
                <a16:creationId xmlns:a16="http://schemas.microsoft.com/office/drawing/2014/main" id="{7FC636DE-E623-4F33-9341-BAAA61951E6D}"/>
              </a:ext>
            </a:extLst>
          </p:cNvPr>
          <p:cNvSpPr/>
          <p:nvPr/>
        </p:nvSpPr>
        <p:spPr bwMode="auto">
          <a:xfrm>
            <a:off x="3757923" y="2795871"/>
            <a:ext cx="2173742" cy="855193"/>
          </a:xfrm>
          <a:prstGeom prst="wedgeRectCallout">
            <a:avLst>
              <a:gd name="adj1" fmla="val -74222"/>
              <a:gd name="adj2" fmla="val 47395"/>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68577" tIns="34289" rIns="68577" bIns="34289" numCol="1" rtlCol="0" anchor="t" anchorCtr="0" compatLnSpc="1">
            <a:prstTxWarp prst="textNoShape">
              <a:avLst/>
            </a:prstTxWarp>
            <a:noAutofit/>
          </a:bodyPr>
          <a:lstStyle/>
          <a:p>
            <a:pPr marL="178586" indent="-178586" defTabSz="685772" rtl="0" eaLnBrk="0" fontAlgn="base" hangingPunct="0">
              <a:spcBef>
                <a:spcPct val="0"/>
              </a:spcBef>
              <a:spcAft>
                <a:spcPct val="0"/>
              </a:spcAft>
              <a:buFont typeface="Arial" pitchFamily="34" charset="0"/>
              <a:buChar char="•"/>
            </a:pPr>
            <a:r>
              <a:rPr lang="zh-Hans" sz="1100" b="0" i="0" u="none" strike="noStrike">
                <a:highlight>
                  <a:srgbClr val="000000">
                    <a:alpha val="0"/>
                  </a:srgbClr>
                </a:highlight>
                <a:latin typeface="Simsun"/>
                <a:ea typeface="Simsun"/>
                <a:cs typeface="Calibri"/>
              </a:rPr>
              <a:t>灾难发生后9个月内</a:t>
            </a:r>
          </a:p>
          <a:p>
            <a:pPr marL="178586" indent="-178586" defTabSz="685772" rtl="0" eaLnBrk="0" fontAlgn="base" hangingPunct="0">
              <a:spcBef>
                <a:spcPct val="0"/>
              </a:spcBef>
              <a:spcAft>
                <a:spcPct val="0"/>
              </a:spcAft>
              <a:buFont typeface="Arial" pitchFamily="34" charset="0"/>
              <a:buChar char="•"/>
            </a:pPr>
            <a:r>
              <a:rPr lang="zh-Hans" sz="1100" b="0" i="0" u="none" strike="noStrike">
                <a:highlight>
                  <a:srgbClr val="000000">
                    <a:alpha val="0"/>
                  </a:srgbClr>
                </a:highlight>
                <a:latin typeface="Simsun"/>
                <a:ea typeface="Simsun"/>
                <a:cs typeface="Calibri"/>
              </a:rPr>
              <a:t>恢复基本服务</a:t>
            </a:r>
          </a:p>
          <a:p>
            <a:pPr marL="178586" indent="-178586" defTabSz="685772" rtl="0" eaLnBrk="0" fontAlgn="base" hangingPunct="0">
              <a:spcBef>
                <a:spcPct val="0"/>
              </a:spcBef>
              <a:spcAft>
                <a:spcPct val="0"/>
              </a:spcAft>
              <a:buFont typeface="Arial" pitchFamily="34" charset="0"/>
              <a:buChar char="•"/>
            </a:pPr>
            <a:r>
              <a:rPr lang="zh-Hans" sz="1100" b="0" i="0" u="none" strike="noStrike">
                <a:highlight>
                  <a:srgbClr val="000000">
                    <a:alpha val="0"/>
                  </a:srgbClr>
                </a:highlight>
                <a:latin typeface="Simsun"/>
                <a:ea typeface="Simsun"/>
                <a:cs typeface="Calibri"/>
              </a:rPr>
              <a:t>例如，重新启动运输、能源供应、市场</a:t>
            </a:r>
          </a:p>
        </p:txBody>
      </p:sp>
      <p:sp>
        <p:nvSpPr>
          <p:cNvPr id="39" name="Speech Bubble: Rectangle 38">
            <a:extLst>
              <a:ext uri="{FF2B5EF4-FFF2-40B4-BE49-F238E27FC236}">
                <a16:creationId xmlns:a16="http://schemas.microsoft.com/office/drawing/2014/main" id="{3F6DE0ED-E465-46FF-BA53-5C247D6FF380}"/>
              </a:ext>
            </a:extLst>
          </p:cNvPr>
          <p:cNvSpPr/>
          <p:nvPr/>
        </p:nvSpPr>
        <p:spPr bwMode="auto">
          <a:xfrm>
            <a:off x="6223043" y="3618630"/>
            <a:ext cx="2235158" cy="929977"/>
          </a:xfrm>
          <a:prstGeom prst="wedgeRectCallout">
            <a:avLst>
              <a:gd name="adj1" fmla="val -21425"/>
              <a:gd name="adj2" fmla="val 68910"/>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68577" tIns="34289" rIns="68577" bIns="34289" numCol="1" rtlCol="0" anchor="t" anchorCtr="0" compatLnSpc="1">
            <a:prstTxWarp prst="textNoShape">
              <a:avLst/>
            </a:prstTxWarp>
            <a:noAutofit/>
          </a:bodyPr>
          <a:lstStyle/>
          <a:p>
            <a:pPr marL="178586" indent="-178586" defTabSz="685772" rtl="0" eaLnBrk="0" fontAlgn="base" hangingPunct="0">
              <a:spcBef>
                <a:spcPct val="0"/>
              </a:spcBef>
              <a:spcAft>
                <a:spcPct val="0"/>
              </a:spcAft>
              <a:buFont typeface="Arial" pitchFamily="34" charset="0"/>
              <a:buChar char="•"/>
            </a:pPr>
            <a:r>
              <a:rPr lang="zh-Hans" sz="1100" b="0" i="0" u="none" strike="noStrike">
                <a:highlight>
                  <a:srgbClr val="000000">
                    <a:alpha val="0"/>
                  </a:srgbClr>
                </a:highlight>
                <a:latin typeface="Simsun"/>
                <a:ea typeface="Simsun"/>
                <a:cs typeface="Calibri"/>
              </a:rPr>
              <a:t> 灾难发生4个月后</a:t>
            </a:r>
          </a:p>
          <a:p>
            <a:pPr marL="178586" indent="-178586" defTabSz="685772" rtl="0" eaLnBrk="0" fontAlgn="base" hangingPunct="0">
              <a:spcBef>
                <a:spcPct val="0"/>
              </a:spcBef>
              <a:spcAft>
                <a:spcPct val="0"/>
              </a:spcAft>
              <a:buFont typeface="Arial" pitchFamily="34" charset="0"/>
              <a:buChar char="•"/>
            </a:pPr>
            <a:r>
              <a:rPr lang="zh-Hans" sz="1100" b="0" i="0" u="none" strike="noStrike">
                <a:highlight>
                  <a:srgbClr val="000000">
                    <a:alpha val="0"/>
                  </a:srgbClr>
                </a:highlight>
                <a:latin typeface="Simsun"/>
                <a:ea typeface="Simsun"/>
                <a:cs typeface="Calibri"/>
              </a:rPr>
              <a:t>财产的重建或修复</a:t>
            </a:r>
          </a:p>
          <a:p>
            <a:pPr marL="178586" indent="-178586" defTabSz="685772" rtl="0" eaLnBrk="0" fontAlgn="base" hangingPunct="0">
              <a:spcBef>
                <a:spcPct val="0"/>
              </a:spcBef>
              <a:spcAft>
                <a:spcPct val="0"/>
              </a:spcAft>
              <a:buFont typeface="Arial" pitchFamily="34" charset="0"/>
              <a:buChar char="•"/>
            </a:pPr>
            <a:r>
              <a:rPr lang="zh-Hans" sz="1100" b="0" i="0" u="none" strike="noStrike">
                <a:highlight>
                  <a:srgbClr val="000000">
                    <a:alpha val="0"/>
                  </a:srgbClr>
                </a:highlight>
                <a:latin typeface="Simsun"/>
                <a:ea typeface="Simsun"/>
                <a:cs typeface="Calibri"/>
              </a:rPr>
              <a:t>例如，重建基础设施、房屋，重建得更好</a:t>
            </a:r>
          </a:p>
        </p:txBody>
      </p:sp>
      <p:sp>
        <p:nvSpPr>
          <p:cNvPr id="4" name="Rectangle 3"/>
          <p:cNvSpPr/>
          <p:nvPr/>
        </p:nvSpPr>
        <p:spPr>
          <a:xfrm>
            <a:off x="430627" y="2439306"/>
            <a:ext cx="230834" cy="2651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50"/>
          </a:p>
        </p:txBody>
      </p:sp>
      <p:sp>
        <p:nvSpPr>
          <p:cNvPr id="21" name="TextBox 20">
            <a:extLst>
              <a:ext uri="{FF2B5EF4-FFF2-40B4-BE49-F238E27FC236}">
                <a16:creationId xmlns:a16="http://schemas.microsoft.com/office/drawing/2014/main" id="{141A0605-644D-42F8-B075-4E7FE6EA7A41}"/>
              </a:ext>
            </a:extLst>
          </p:cNvPr>
          <p:cNvSpPr txBox="1"/>
          <p:nvPr/>
        </p:nvSpPr>
        <p:spPr>
          <a:xfrm>
            <a:off x="126059" y="1811235"/>
            <a:ext cx="993623" cy="403955"/>
          </a:xfrm>
          <a:prstGeom prst="rect">
            <a:avLst/>
          </a:prstGeom>
          <a:noFill/>
        </p:spPr>
        <p:txBody>
          <a:bodyPr wrap="square" lIns="57148" tIns="28574" rIns="57148" bIns="28574" rtlCol="0">
            <a:noAutofit/>
          </a:bodyPr>
          <a:lstStyle/>
          <a:p>
            <a:pPr algn="ctr" rtl="0"/>
            <a:r>
              <a:rPr lang="zh-Hans" sz="1100" b="1" i="0" u="none" strike="noStrike">
                <a:highlight>
                  <a:srgbClr val="000000">
                    <a:alpha val="0"/>
                  </a:srgbClr>
                </a:highlight>
                <a:latin typeface="Simsun"/>
                <a:ea typeface="Simsun"/>
              </a:rPr>
              <a:t>资金需求</a:t>
            </a:r>
          </a:p>
        </p:txBody>
      </p:sp>
    </p:spTree>
    <p:extLst>
      <p:ext uri="{BB962C8B-B14F-4D97-AF65-F5344CB8AC3E}">
        <p14:creationId xmlns:p14="http://schemas.microsoft.com/office/powerpoint/2010/main" val="23106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参数化保险</a:t>
            </a:r>
          </a:p>
        </p:txBody>
      </p:sp>
      <p:sp>
        <p:nvSpPr>
          <p:cNvPr id="3" name="Text Placeholder 2"/>
          <p:cNvSpPr>
            <a:spLocks noGrp="1"/>
          </p:cNvSpPr>
          <p:nvPr>
            <p:ph type="body" sz="quarter" idx="13"/>
          </p:nvPr>
        </p:nvSpPr>
        <p:spPr/>
        <p:txBody>
          <a:bodyPr>
            <a:noAutofit/>
          </a:bodyPr>
          <a:lstStyle/>
          <a:p>
            <a:pPr rtl="0"/>
            <a:r>
              <a:rPr lang="zh-Hans" sz="1800" b="0" i="0" u="none" strike="noStrike">
                <a:highlight>
                  <a:srgbClr val="000000">
                    <a:alpha val="0"/>
                  </a:srgbClr>
                </a:highlight>
                <a:latin typeface="Simsun"/>
                <a:ea typeface="Simsun"/>
              </a:rPr>
              <a:t>灾后快速赔付</a:t>
            </a:r>
          </a:p>
        </p:txBody>
      </p:sp>
      <p:sp>
        <p:nvSpPr>
          <p:cNvPr id="5" name="Slide Number Placeholder 4"/>
          <p:cNvSpPr>
            <a:spLocks noGrp="1"/>
          </p:cNvSpPr>
          <p:nvPr>
            <p:ph type="sldNum" sz="quarter" idx="12"/>
          </p:nvPr>
        </p:nvSpPr>
        <p:spPr>
          <a:xfrm>
            <a:off x="11201400" y="6435738"/>
            <a:ext cx="508000" cy="138499"/>
          </a:xfrm>
          <a:prstGeom prst="rect">
            <a:avLst/>
          </a:prstGeom>
        </p:spPr>
        <p:txBody>
          <a:bodyPr vert="horz" wrap="square" lIns="0" tIns="0" rIns="0" bIns="0" rtlCol="0" anchor="t" anchorCtr="0">
            <a:noAutofit/>
          </a:bodyPr>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zh-Hans" sz="900" b="0" i="0" u="none" strike="noStrike">
                <a:highlight>
                  <a:srgbClr val="000000">
                    <a:alpha val="0"/>
                  </a:srgbClr>
                </a:highlight>
                <a:latin typeface="Simsun"/>
                <a:ea typeface="Simsun"/>
              </a:rPr>
              <a:t>5</a:t>
            </a:r>
            <a:endParaRPr lang="en-US"/>
          </a:p>
        </p:txBody>
      </p:sp>
      <p:graphicFrame>
        <p:nvGraphicFramePr>
          <p:cNvPr id="8" name="Table 7">
            <a:extLst>
              <a:ext uri="{FF2B5EF4-FFF2-40B4-BE49-F238E27FC236}">
                <a16:creationId xmlns:a16="http://schemas.microsoft.com/office/drawing/2014/main" id="{0E52F81F-9133-4EDC-8FB5-A9978E47BBE0}"/>
              </a:ext>
            </a:extLst>
          </p:cNvPr>
          <p:cNvGraphicFramePr>
            <a:graphicFrameLocks noGrp="1"/>
          </p:cNvGraphicFramePr>
          <p:nvPr>
            <p:extLst>
              <p:ext uri="{D42A27DB-BD31-4B8C-83A1-F6EECF244321}">
                <p14:modId xmlns:p14="http://schemas.microsoft.com/office/powerpoint/2010/main" val="2209634086"/>
              </p:ext>
            </p:extLst>
          </p:nvPr>
        </p:nvGraphicFramePr>
        <p:xfrm>
          <a:off x="4981141" y="1867036"/>
          <a:ext cx="3705660" cy="2069896"/>
        </p:xfrm>
        <a:graphic>
          <a:graphicData uri="http://schemas.openxmlformats.org/drawingml/2006/table">
            <a:tbl>
              <a:tblPr firstRow="1" firstCol="1">
                <a:tableStyleId>{E8034E78-7F5D-4C2E-B375-FC64B27BC917}</a:tableStyleId>
              </a:tblPr>
              <a:tblGrid>
                <a:gridCol w="1026878">
                  <a:extLst>
                    <a:ext uri="{9D8B030D-6E8A-4147-A177-3AD203B41FA5}">
                      <a16:colId xmlns:a16="http://schemas.microsoft.com/office/drawing/2014/main" val="20000"/>
                    </a:ext>
                  </a:extLst>
                </a:gridCol>
                <a:gridCol w="1321177">
                  <a:extLst>
                    <a:ext uri="{9D8B030D-6E8A-4147-A177-3AD203B41FA5}">
                      <a16:colId xmlns:a16="http://schemas.microsoft.com/office/drawing/2014/main" val="20001"/>
                    </a:ext>
                  </a:extLst>
                </a:gridCol>
                <a:gridCol w="1357605">
                  <a:extLst>
                    <a:ext uri="{9D8B030D-6E8A-4147-A177-3AD203B41FA5}">
                      <a16:colId xmlns:a16="http://schemas.microsoft.com/office/drawing/2014/main" val="20002"/>
                    </a:ext>
                  </a:extLst>
                </a:gridCol>
              </a:tblGrid>
              <a:tr h="447356">
                <a:tc>
                  <a:txBody>
                    <a:bodyPr/>
                    <a:lstStyle/>
                    <a:p>
                      <a:pPr algn="ctr" rtl="0" fontAlgn="b"/>
                      <a:r>
                        <a:rPr lang="zh-Hans" sz="1100" b="1" i="0" u="none" strike="noStrike">
                          <a:highlight>
                            <a:srgbClr val="000000">
                              <a:alpha val="0"/>
                            </a:srgbClr>
                          </a:highlight>
                          <a:latin typeface="Simsun"/>
                          <a:ea typeface="Simsun"/>
                        </a:rPr>
                        <a:t>触发</a:t>
                      </a:r>
                      <a:endParaRPr lang="en-US" sz="1500" b="1" i="0" u="none" strike="noStrike">
                        <a:solidFill>
                          <a:schemeClr val="bg1"/>
                        </a:solidFill>
                        <a:effectLst/>
                        <a:latin typeface="+mj-lt"/>
                      </a:endParaRPr>
                    </a:p>
                  </a:txBody>
                  <a:tcPr marL="5954" marR="5954" marT="5954" marB="0" anchor="ctr">
                    <a:solidFill>
                      <a:srgbClr val="00B0F0"/>
                    </a:solidFill>
                  </a:tcPr>
                </a:tc>
                <a:tc>
                  <a:txBody>
                    <a:bodyPr/>
                    <a:lstStyle/>
                    <a:p>
                      <a:pPr algn="ctr" rtl="0" fontAlgn="ctr"/>
                      <a:r>
                        <a:rPr lang="zh-Hans" sz="1100" b="1" i="0" u="none" strike="noStrike" kern="1200">
                          <a:highlight>
                            <a:srgbClr val="000000">
                              <a:alpha val="0"/>
                            </a:srgbClr>
                          </a:highlight>
                          <a:latin typeface="Simsun"/>
                          <a:ea typeface="Simsun"/>
                        </a:rPr>
                        <a:t>损失填补</a:t>
                      </a:r>
                      <a:endParaRPr lang="en-US" sz="1100" b="1" u="none" strike="noStrike" kern="1200">
                        <a:solidFill>
                          <a:schemeClr val="bg1"/>
                        </a:solidFill>
                        <a:effectLst/>
                        <a:latin typeface="+mn-lt"/>
                        <a:ea typeface="+mn-ea"/>
                        <a:cs typeface="+mn-cs"/>
                      </a:endParaRPr>
                    </a:p>
                  </a:txBody>
                  <a:tcPr marL="5954" marR="5954" marT="5954" marB="0" anchor="ctr">
                    <a:solidFill>
                      <a:srgbClr val="00B0F0"/>
                    </a:solidFill>
                  </a:tcPr>
                </a:tc>
                <a:tc>
                  <a:txBody>
                    <a:bodyPr/>
                    <a:lstStyle/>
                    <a:p>
                      <a:pPr algn="ctr" rtl="0" fontAlgn="ctr"/>
                      <a:r>
                        <a:rPr lang="zh-Hans" sz="1100" b="1" i="0" u="none" strike="noStrike" kern="1200">
                          <a:highlight>
                            <a:srgbClr val="000000">
                              <a:alpha val="0"/>
                            </a:srgbClr>
                          </a:highlight>
                          <a:latin typeface="Simsun"/>
                          <a:ea typeface="Simsun"/>
                        </a:rPr>
                        <a:t>参数化指数</a:t>
                      </a:r>
                      <a:endParaRPr lang="en-US" sz="1100" b="1" u="none" strike="noStrike" kern="1200">
                        <a:solidFill>
                          <a:schemeClr val="lt1"/>
                        </a:solidFill>
                        <a:effectLst/>
                        <a:latin typeface="+mn-lt"/>
                        <a:ea typeface="+mn-ea"/>
                        <a:cs typeface="+mn-cs"/>
                      </a:endParaRPr>
                    </a:p>
                  </a:txBody>
                  <a:tcPr marL="5954" marR="5954" marT="5954" marB="0" anchor="ctr">
                    <a:solidFill>
                      <a:srgbClr val="00B0F0"/>
                    </a:solidFill>
                  </a:tcPr>
                </a:tc>
                <a:extLst>
                  <a:ext uri="{0D108BD9-81ED-4DB2-BD59-A6C34878D82A}">
                    <a16:rowId xmlns:a16="http://schemas.microsoft.com/office/drawing/2014/main" val="10000"/>
                  </a:ext>
                </a:extLst>
              </a:tr>
              <a:tr h="407134">
                <a:tc>
                  <a:txBody>
                    <a:bodyPr/>
                    <a:lstStyle/>
                    <a:p>
                      <a:pPr algn="ctr" rtl="0" fontAlgn="b"/>
                      <a:r>
                        <a:rPr lang="zh-Hans" sz="1100" b="1" i="0" u="none" strike="noStrike">
                          <a:highlight>
                            <a:srgbClr val="000000">
                              <a:alpha val="0"/>
                            </a:srgbClr>
                          </a:highlight>
                          <a:latin typeface="Simsun"/>
                          <a:ea typeface="Simsun"/>
                        </a:rPr>
                        <a:t>赔付</a:t>
                      </a:r>
                    </a:p>
                    <a:p>
                      <a:pPr algn="ctr" rtl="0" fontAlgn="b"/>
                      <a:r>
                        <a:rPr lang="zh-Hans" sz="1100" b="1" i="0" u="none" strike="noStrike">
                          <a:highlight>
                            <a:srgbClr val="000000">
                              <a:alpha val="0"/>
                            </a:srgbClr>
                          </a:highlight>
                          <a:latin typeface="Simsun"/>
                          <a:ea typeface="Simsun"/>
                        </a:rPr>
                        <a:t>速度</a:t>
                      </a:r>
                      <a:endParaRPr lang="en-US" sz="1100" b="0" i="0" u="none" strike="noStrike">
                        <a:solidFill>
                          <a:srgbClr val="000000"/>
                        </a:solidFill>
                        <a:effectLst/>
                        <a:latin typeface="+mn-lt"/>
                      </a:endParaRPr>
                    </a:p>
                  </a:txBody>
                  <a:tcPr marL="5954" marR="5954" marT="5954" marB="0" anchor="ctr">
                    <a:solidFill>
                      <a:schemeClr val="accent3">
                        <a:lumMod val="60000"/>
                        <a:lumOff val="40000"/>
                      </a:schemeClr>
                    </a:solidFill>
                  </a:tcPr>
                </a:tc>
                <a:tc>
                  <a:txBody>
                    <a:bodyPr/>
                    <a:lstStyle/>
                    <a:p>
                      <a:pPr algn="ctr" fontAlgn="ctr"/>
                      <a:endParaRPr lang="en-US" sz="700" b="0" i="0" u="none" strike="noStrike">
                        <a:solidFill>
                          <a:srgbClr val="000000"/>
                        </a:solidFill>
                        <a:effectLst/>
                        <a:latin typeface="Calibri"/>
                      </a:endParaRPr>
                    </a:p>
                  </a:txBody>
                  <a:tcPr marL="5954" marR="5954" marT="5954" marB="0" anchor="ctr">
                    <a:solidFill>
                      <a:schemeClr val="accent3">
                        <a:lumMod val="20000"/>
                        <a:lumOff val="80000"/>
                      </a:schemeClr>
                    </a:solidFill>
                  </a:tcPr>
                </a:tc>
                <a:tc>
                  <a:txBody>
                    <a:bodyPr/>
                    <a:lstStyle/>
                    <a:p>
                      <a:pPr algn="ctr" fontAlgn="ctr"/>
                      <a:endParaRPr lang="en-US" sz="700" b="0" i="0" u="none" strike="noStrike">
                        <a:solidFill>
                          <a:srgbClr val="000000"/>
                        </a:solidFill>
                        <a:effectLst/>
                        <a:latin typeface="Calibri"/>
                      </a:endParaRPr>
                    </a:p>
                  </a:txBody>
                  <a:tcPr marL="5954" marR="5954" marT="5954" marB="0" anchor="ctr">
                    <a:solidFill>
                      <a:schemeClr val="accent3">
                        <a:lumMod val="20000"/>
                        <a:lumOff val="80000"/>
                      </a:schemeClr>
                    </a:solidFill>
                  </a:tcPr>
                </a:tc>
                <a:extLst>
                  <a:ext uri="{0D108BD9-81ED-4DB2-BD59-A6C34878D82A}">
                    <a16:rowId xmlns:a16="http://schemas.microsoft.com/office/drawing/2014/main" val="10001"/>
                  </a:ext>
                </a:extLst>
              </a:tr>
              <a:tr h="407134">
                <a:tc>
                  <a:txBody>
                    <a:bodyPr/>
                    <a:lstStyle/>
                    <a:p>
                      <a:pPr algn="ctr" rtl="0" fontAlgn="b"/>
                      <a:r>
                        <a:rPr lang="zh-Hans" sz="1100" b="1" i="0" u="none" strike="noStrike">
                          <a:highlight>
                            <a:srgbClr val="000000">
                              <a:alpha val="0"/>
                            </a:srgbClr>
                          </a:highlight>
                          <a:latin typeface="Simsun"/>
                          <a:ea typeface="Simsun"/>
                        </a:rPr>
                        <a:t>透明度</a:t>
                      </a:r>
                      <a:endParaRPr lang="en-US" sz="1100" b="0" i="0" u="none" strike="noStrike">
                        <a:solidFill>
                          <a:srgbClr val="000000"/>
                        </a:solidFill>
                        <a:effectLst/>
                        <a:latin typeface="+mn-lt"/>
                      </a:endParaRPr>
                    </a:p>
                  </a:txBody>
                  <a:tcPr marL="5954" marR="5954" marT="5954" marB="0" anchor="ctr">
                    <a:solidFill>
                      <a:schemeClr val="accent3">
                        <a:lumMod val="60000"/>
                        <a:lumOff val="40000"/>
                      </a:schemeClr>
                    </a:solidFill>
                  </a:tcPr>
                </a:tc>
                <a:tc>
                  <a:txBody>
                    <a:bodyPr/>
                    <a:lstStyle/>
                    <a:p>
                      <a:pPr algn="ctr" fontAlgn="ctr"/>
                      <a:endParaRPr lang="en-US" sz="700" b="0" i="0" u="none" strike="noStrike">
                        <a:solidFill>
                          <a:srgbClr val="000000"/>
                        </a:solidFill>
                        <a:effectLst/>
                        <a:latin typeface="Calibri"/>
                      </a:endParaRPr>
                    </a:p>
                  </a:txBody>
                  <a:tcPr marL="5954" marR="5954" marT="5954" marB="0" anchor="ctr">
                    <a:solidFill>
                      <a:schemeClr val="accent3">
                        <a:lumMod val="20000"/>
                        <a:lumOff val="80000"/>
                      </a:schemeClr>
                    </a:solidFill>
                  </a:tcPr>
                </a:tc>
                <a:tc>
                  <a:txBody>
                    <a:bodyPr/>
                    <a:lstStyle/>
                    <a:p>
                      <a:pPr algn="ctr" fontAlgn="ctr"/>
                      <a:endParaRPr lang="en-US" sz="700" b="0" i="0" u="none" strike="noStrike">
                        <a:solidFill>
                          <a:srgbClr val="000000"/>
                        </a:solidFill>
                        <a:effectLst/>
                        <a:latin typeface="Calibri"/>
                      </a:endParaRPr>
                    </a:p>
                  </a:txBody>
                  <a:tcPr marL="5954" marR="5954" marT="5954" marB="0" anchor="ctr">
                    <a:solidFill>
                      <a:schemeClr val="accent3">
                        <a:lumMod val="20000"/>
                        <a:lumOff val="80000"/>
                      </a:schemeClr>
                    </a:solidFill>
                  </a:tcPr>
                </a:tc>
                <a:extLst>
                  <a:ext uri="{0D108BD9-81ED-4DB2-BD59-A6C34878D82A}">
                    <a16:rowId xmlns:a16="http://schemas.microsoft.com/office/drawing/2014/main" val="1485148631"/>
                  </a:ext>
                </a:extLst>
              </a:tr>
              <a:tr h="407134">
                <a:tc>
                  <a:txBody>
                    <a:bodyPr/>
                    <a:lstStyle/>
                    <a:p>
                      <a:pPr algn="ctr" rtl="0" fontAlgn="b"/>
                      <a:r>
                        <a:rPr lang="zh-Hans" sz="1100" b="1" i="0" u="none" strike="noStrike">
                          <a:solidFill>
                            <a:srgbClr val="FFFFFF"/>
                          </a:solidFill>
                          <a:highlight>
                            <a:srgbClr val="000000">
                              <a:alpha val="0"/>
                            </a:srgbClr>
                          </a:highlight>
                          <a:latin typeface="Simsun"/>
                          <a:ea typeface="Simsun"/>
                        </a:rPr>
                        <a:t>Cost effectiveness</a:t>
                      </a:r>
                    </a:p>
                  </a:txBody>
                  <a:tcPr marL="5954" marR="5954" marT="5954" marB="0" anchor="ctr">
                    <a:solidFill>
                      <a:schemeClr val="accent3">
                        <a:lumMod val="60000"/>
                        <a:lumOff val="40000"/>
                      </a:schemeClr>
                    </a:solidFill>
                  </a:tcPr>
                </a:tc>
                <a:tc>
                  <a:txBody>
                    <a:bodyPr/>
                    <a:lstStyle/>
                    <a:p>
                      <a:pPr algn="ctr" fontAlgn="ctr"/>
                      <a:endParaRPr lang="en-US" sz="700" b="0" i="0" u="none" strike="noStrike">
                        <a:solidFill>
                          <a:srgbClr val="000000"/>
                        </a:solidFill>
                        <a:effectLst/>
                        <a:latin typeface="Calibri"/>
                      </a:endParaRPr>
                    </a:p>
                  </a:txBody>
                  <a:tcPr marL="5954" marR="5954" marT="5954" marB="0" anchor="ctr">
                    <a:solidFill>
                      <a:schemeClr val="accent3">
                        <a:lumMod val="20000"/>
                        <a:lumOff val="80000"/>
                      </a:schemeClr>
                    </a:solidFill>
                  </a:tcPr>
                </a:tc>
                <a:tc>
                  <a:txBody>
                    <a:bodyPr/>
                    <a:lstStyle/>
                    <a:p>
                      <a:pPr algn="ctr" fontAlgn="ctr"/>
                      <a:endParaRPr lang="en-US" sz="700" b="0" i="0" u="none" strike="noStrike">
                        <a:solidFill>
                          <a:srgbClr val="000000"/>
                        </a:solidFill>
                        <a:effectLst/>
                        <a:latin typeface="Calibri"/>
                      </a:endParaRPr>
                    </a:p>
                  </a:txBody>
                  <a:tcPr marL="5954" marR="5954" marT="5954" marB="0" anchor="ctr">
                    <a:solidFill>
                      <a:schemeClr val="accent3">
                        <a:lumMod val="20000"/>
                        <a:lumOff val="80000"/>
                      </a:schemeClr>
                    </a:solidFill>
                  </a:tcPr>
                </a:tc>
                <a:extLst>
                  <a:ext uri="{0D108BD9-81ED-4DB2-BD59-A6C34878D82A}">
                    <a16:rowId xmlns:a16="http://schemas.microsoft.com/office/drawing/2014/main" val="10004"/>
                  </a:ext>
                </a:extLst>
              </a:tr>
              <a:tr h="401138">
                <a:tc>
                  <a:txBody>
                    <a:bodyPr/>
                    <a:lstStyle/>
                    <a:p>
                      <a:pPr marL="0" marR="0" lvl="0" indent="0" algn="ctr" defTabSz="1306220" rtl="0" eaLnBrk="1" fontAlgn="b" latinLnBrk="0" hangingPunct="1">
                        <a:lnSpc>
                          <a:spcPct val="100000"/>
                        </a:lnSpc>
                        <a:spcBef>
                          <a:spcPct val="0"/>
                        </a:spcBef>
                        <a:spcAft>
                          <a:spcPct val="0"/>
                        </a:spcAft>
                        <a:buClrTx/>
                        <a:buSzTx/>
                        <a:buFontTx/>
                        <a:buNone/>
                        <a:defRPr/>
                      </a:pPr>
                      <a:r>
                        <a:rPr lang="zh-Hans" sz="1100" b="1" i="0" u="none" strike="noStrike">
                          <a:highlight>
                            <a:srgbClr val="000000">
                              <a:alpha val="0"/>
                            </a:srgbClr>
                          </a:highlight>
                          <a:latin typeface="Simsun"/>
                          <a:ea typeface="Simsun"/>
                        </a:rPr>
                        <a:t>基准风险</a:t>
                      </a:r>
                      <a:endParaRPr lang="en-US" sz="1100" b="0" i="0" u="none" strike="noStrike">
                        <a:solidFill>
                          <a:srgbClr val="000000"/>
                        </a:solidFill>
                        <a:effectLst/>
                        <a:latin typeface="+mn-lt"/>
                      </a:endParaRPr>
                    </a:p>
                  </a:txBody>
                  <a:tcPr marL="5954" marR="5954" marT="5954" marB="0" anchor="ctr">
                    <a:solidFill>
                      <a:schemeClr val="accent3">
                        <a:lumMod val="60000"/>
                        <a:lumOff val="40000"/>
                      </a:schemeClr>
                    </a:solidFill>
                  </a:tcPr>
                </a:tc>
                <a:tc>
                  <a:txBody>
                    <a:bodyPr/>
                    <a:lstStyle/>
                    <a:p>
                      <a:pPr algn="ctr" fontAlgn="ctr"/>
                      <a:endParaRPr lang="en-US" sz="700" b="0" i="0" u="none" strike="noStrike">
                        <a:solidFill>
                          <a:srgbClr val="000000"/>
                        </a:solidFill>
                        <a:effectLst/>
                        <a:latin typeface="Calibri"/>
                      </a:endParaRPr>
                    </a:p>
                  </a:txBody>
                  <a:tcPr marL="5954" marR="5954" marT="5954" marB="0" anchor="ctr">
                    <a:solidFill>
                      <a:schemeClr val="accent3">
                        <a:lumMod val="20000"/>
                        <a:lumOff val="80000"/>
                      </a:schemeClr>
                    </a:solidFill>
                  </a:tcPr>
                </a:tc>
                <a:tc>
                  <a:txBody>
                    <a:bodyPr/>
                    <a:lstStyle/>
                    <a:p>
                      <a:pPr algn="ctr" fontAlgn="ctr"/>
                      <a:endParaRPr lang="en-US" sz="700" b="0" i="0" u="none" strike="noStrike">
                        <a:solidFill>
                          <a:srgbClr val="000000"/>
                        </a:solidFill>
                        <a:effectLst/>
                        <a:latin typeface="Calibri"/>
                      </a:endParaRPr>
                    </a:p>
                  </a:txBody>
                  <a:tcPr marL="5954" marR="5954" marT="5954" marB="0" anchor="ctr">
                    <a:solidFill>
                      <a:schemeClr val="accent3">
                        <a:lumMod val="20000"/>
                        <a:lumOff val="80000"/>
                      </a:schemeClr>
                    </a:solidFill>
                  </a:tcPr>
                </a:tc>
                <a:extLst>
                  <a:ext uri="{0D108BD9-81ED-4DB2-BD59-A6C34878D82A}">
                    <a16:rowId xmlns:a16="http://schemas.microsoft.com/office/drawing/2014/main" val="3489004689"/>
                  </a:ext>
                </a:extLst>
              </a:tr>
            </a:tbl>
          </a:graphicData>
        </a:graphic>
      </p:graphicFrame>
      <p:sp>
        <p:nvSpPr>
          <p:cNvPr id="25" name="Rectangle 24"/>
          <p:cNvSpPr/>
          <p:nvPr/>
        </p:nvSpPr>
        <p:spPr>
          <a:xfrm>
            <a:off x="6285934" y="2425404"/>
            <a:ext cx="856292" cy="264429"/>
          </a:xfrm>
          <a:prstGeom prst="rect">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lIns="57148" tIns="28574" rIns="57148" bIns="28574" rtlCol="0" anchor="ctr">
            <a:noAutofit/>
          </a:bodyPr>
          <a:lstStyle/>
          <a:p>
            <a:pPr algn="ctr"/>
            <a:endParaRPr lang="en-GB" sz="1350"/>
          </a:p>
        </p:txBody>
      </p:sp>
      <p:sp>
        <p:nvSpPr>
          <p:cNvPr id="26" name="Rectangle 25"/>
          <p:cNvSpPr/>
          <p:nvPr/>
        </p:nvSpPr>
        <p:spPr>
          <a:xfrm>
            <a:off x="6285934" y="3643834"/>
            <a:ext cx="856292" cy="26442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57148" tIns="28574" rIns="57148" bIns="28574" rtlCol="0" anchor="ctr">
            <a:noAutofit/>
          </a:bodyPr>
          <a:lstStyle/>
          <a:p>
            <a:pPr algn="ctr"/>
            <a:endParaRPr lang="en-GB" sz="1350"/>
          </a:p>
        </p:txBody>
      </p:sp>
      <p:sp>
        <p:nvSpPr>
          <p:cNvPr id="27" name="Rectangle 26"/>
          <p:cNvSpPr/>
          <p:nvPr/>
        </p:nvSpPr>
        <p:spPr>
          <a:xfrm>
            <a:off x="6285934" y="2858942"/>
            <a:ext cx="856292" cy="2644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7148" tIns="28574" rIns="57148" bIns="28574" rtlCol="0" anchor="ctr">
            <a:noAutofit/>
          </a:bodyPr>
          <a:lstStyle/>
          <a:p>
            <a:pPr algn="ctr"/>
            <a:endParaRPr lang="en-GB" sz="1350"/>
          </a:p>
        </p:txBody>
      </p:sp>
      <p:sp>
        <p:nvSpPr>
          <p:cNvPr id="28" name="Rectangle 27"/>
          <p:cNvSpPr/>
          <p:nvPr/>
        </p:nvSpPr>
        <p:spPr>
          <a:xfrm>
            <a:off x="6285934" y="3271291"/>
            <a:ext cx="856292" cy="2644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7148" tIns="28574" rIns="57148" bIns="28574" rtlCol="0" anchor="ctr">
            <a:noAutofit/>
          </a:bodyPr>
          <a:lstStyle/>
          <a:p>
            <a:pPr algn="ctr"/>
            <a:endParaRPr lang="en-GB" sz="1350"/>
          </a:p>
        </p:txBody>
      </p:sp>
      <p:sp>
        <p:nvSpPr>
          <p:cNvPr id="29" name="Rectangle 28"/>
          <p:cNvSpPr/>
          <p:nvPr/>
        </p:nvSpPr>
        <p:spPr>
          <a:xfrm>
            <a:off x="7588226" y="2425404"/>
            <a:ext cx="856292" cy="26442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57148" tIns="28574" rIns="57148" bIns="28574" rtlCol="0" anchor="ctr">
            <a:noAutofit/>
          </a:bodyPr>
          <a:lstStyle/>
          <a:p>
            <a:pPr algn="ctr"/>
            <a:endParaRPr lang="en-GB" sz="1350"/>
          </a:p>
        </p:txBody>
      </p:sp>
      <p:sp>
        <p:nvSpPr>
          <p:cNvPr id="11" name="Rectangle 10">
            <a:extLst>
              <a:ext uri="{FF2B5EF4-FFF2-40B4-BE49-F238E27FC236}">
                <a16:creationId xmlns:a16="http://schemas.microsoft.com/office/drawing/2014/main" id="{CFF327BA-79F5-4D2C-9AC1-26C6A7361B80}"/>
              </a:ext>
            </a:extLst>
          </p:cNvPr>
          <p:cNvSpPr/>
          <p:nvPr/>
        </p:nvSpPr>
        <p:spPr>
          <a:xfrm>
            <a:off x="457200" y="1692323"/>
            <a:ext cx="4281658" cy="4244454"/>
          </a:xfrm>
          <a:prstGeom prst="rect">
            <a:avLst/>
          </a:prstGeom>
          <a:solidFill>
            <a:srgbClr val="C8D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0" name="Rectangle 29"/>
          <p:cNvSpPr/>
          <p:nvPr/>
        </p:nvSpPr>
        <p:spPr>
          <a:xfrm>
            <a:off x="7588226" y="3643834"/>
            <a:ext cx="856292" cy="26442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57148" tIns="28574" rIns="57148" bIns="28574" rtlCol="0" anchor="ctr">
            <a:noAutofit/>
          </a:bodyPr>
          <a:lstStyle/>
          <a:p>
            <a:pPr algn="ctr"/>
            <a:endParaRPr lang="en-GB" sz="1350"/>
          </a:p>
        </p:txBody>
      </p:sp>
      <p:sp>
        <p:nvSpPr>
          <p:cNvPr id="31" name="Rectangle 30"/>
          <p:cNvSpPr/>
          <p:nvPr/>
        </p:nvSpPr>
        <p:spPr>
          <a:xfrm>
            <a:off x="7588226" y="2858942"/>
            <a:ext cx="856292" cy="26442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57148" tIns="28574" rIns="57148" bIns="28574" rtlCol="0" anchor="ctr">
            <a:noAutofit/>
          </a:bodyPr>
          <a:lstStyle/>
          <a:p>
            <a:pPr algn="ctr"/>
            <a:endParaRPr lang="en-GB" sz="1350"/>
          </a:p>
        </p:txBody>
      </p:sp>
      <p:sp>
        <p:nvSpPr>
          <p:cNvPr id="32" name="Rectangle 31"/>
          <p:cNvSpPr/>
          <p:nvPr/>
        </p:nvSpPr>
        <p:spPr>
          <a:xfrm>
            <a:off x="7588226" y="3271291"/>
            <a:ext cx="856292" cy="264429"/>
          </a:xfrm>
          <a:prstGeom prst="rect">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lIns="57148" tIns="28574" rIns="57148" bIns="28574" rtlCol="0" anchor="ctr">
            <a:noAutofit/>
          </a:bodyPr>
          <a:lstStyle/>
          <a:p>
            <a:pPr algn="ctr"/>
            <a:endParaRPr lang="en-GB" sz="1350"/>
          </a:p>
        </p:txBody>
      </p:sp>
      <p:grpSp>
        <p:nvGrpSpPr>
          <p:cNvPr id="10" name="Group 9">
            <a:extLst>
              <a:ext uri="{FF2B5EF4-FFF2-40B4-BE49-F238E27FC236}">
                <a16:creationId xmlns:a16="http://schemas.microsoft.com/office/drawing/2014/main" id="{AE611034-EBE7-4A91-99B8-0588057D341B}"/>
              </a:ext>
            </a:extLst>
          </p:cNvPr>
          <p:cNvGrpSpPr/>
          <p:nvPr/>
        </p:nvGrpSpPr>
        <p:grpSpPr>
          <a:xfrm>
            <a:off x="6091943" y="4427060"/>
            <a:ext cx="2100566" cy="1308127"/>
            <a:chOff x="6093617" y="4238719"/>
            <a:chExt cx="2100566" cy="1308127"/>
          </a:xfrm>
        </p:grpSpPr>
        <p:sp>
          <p:nvSpPr>
            <p:cNvPr id="33" name="Rounded Rectangle 29">
              <a:extLst>
                <a:ext uri="{FF2B5EF4-FFF2-40B4-BE49-F238E27FC236}">
                  <a16:creationId xmlns:a16="http://schemas.microsoft.com/office/drawing/2014/main" id="{0AA714B8-2A61-4EA7-993A-8A0623C6BF52}"/>
                </a:ext>
              </a:extLst>
            </p:cNvPr>
            <p:cNvSpPr/>
            <p:nvPr/>
          </p:nvSpPr>
          <p:spPr>
            <a:xfrm>
              <a:off x="6093617" y="4238719"/>
              <a:ext cx="1590775" cy="382500"/>
            </a:xfrm>
            <a:prstGeom prst="roundRect">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lIns="57148" tIns="28574" rIns="57148" bIns="28574" rtlCol="0" anchor="ctr">
              <a:noAutofit/>
            </a:bodyPr>
            <a:lstStyle/>
            <a:p>
              <a:pPr algn="ctr" rtl="0"/>
              <a:r>
                <a:rPr lang="zh-Hans" sz="1100" b="1" i="0" u="none" strike="noStrike">
                  <a:solidFill>
                    <a:srgbClr val="FFFFFF"/>
                  </a:solidFill>
                  <a:highlight>
                    <a:srgbClr val="000000">
                      <a:alpha val="0"/>
                    </a:srgbClr>
                  </a:highlight>
                  <a:latin typeface="Simsun"/>
                  <a:ea typeface="Simsun"/>
                </a:rPr>
                <a:t>快捷</a:t>
              </a:r>
            </a:p>
          </p:txBody>
        </p:sp>
        <p:sp>
          <p:nvSpPr>
            <p:cNvPr id="34" name="Rounded Rectangle 61">
              <a:extLst>
                <a:ext uri="{FF2B5EF4-FFF2-40B4-BE49-F238E27FC236}">
                  <a16:creationId xmlns:a16="http://schemas.microsoft.com/office/drawing/2014/main" id="{F1446DDC-544E-4B1A-926A-F19CDB7C0C6A}"/>
                </a:ext>
              </a:extLst>
            </p:cNvPr>
            <p:cNvSpPr/>
            <p:nvPr/>
          </p:nvSpPr>
          <p:spPr>
            <a:xfrm>
              <a:off x="6103433" y="4716285"/>
              <a:ext cx="1590775" cy="382500"/>
            </a:xfrm>
            <a:prstGeom prst="roundRect">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lIns="57148" tIns="28574" rIns="57148" bIns="28574" rtlCol="0" anchor="ctr">
              <a:noAutofit/>
            </a:bodyPr>
            <a:lstStyle/>
            <a:p>
              <a:pPr algn="ctr" rtl="0"/>
              <a:r>
                <a:rPr lang="zh-Hans" sz="1100" b="1" i="0" u="none" strike="noStrike">
                  <a:solidFill>
                    <a:srgbClr val="FFFFFF"/>
                  </a:solidFill>
                  <a:highlight>
                    <a:srgbClr val="000000">
                      <a:alpha val="0"/>
                    </a:srgbClr>
                  </a:highlight>
                  <a:latin typeface="Simsun"/>
                  <a:ea typeface="Simsun"/>
                </a:rPr>
                <a:t>目标</a:t>
              </a:r>
            </a:p>
          </p:txBody>
        </p:sp>
        <p:sp>
          <p:nvSpPr>
            <p:cNvPr id="35" name="Rounded Rectangle 61">
              <a:extLst>
                <a:ext uri="{FF2B5EF4-FFF2-40B4-BE49-F238E27FC236}">
                  <a16:creationId xmlns:a16="http://schemas.microsoft.com/office/drawing/2014/main" id="{AA395411-8E9A-400D-A5AD-0D44D6B8AD1D}"/>
                </a:ext>
              </a:extLst>
            </p:cNvPr>
            <p:cNvSpPr/>
            <p:nvPr/>
          </p:nvSpPr>
          <p:spPr>
            <a:xfrm>
              <a:off x="6103433" y="5164346"/>
              <a:ext cx="1590775" cy="382500"/>
            </a:xfrm>
            <a:prstGeom prst="roundRect">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lIns="57148" tIns="28574" rIns="57148" bIns="28574" rtlCol="0" anchor="ctr">
              <a:noAutofit/>
            </a:bodyPr>
            <a:lstStyle/>
            <a:p>
              <a:pPr algn="ctr" rtl="0"/>
              <a:r>
                <a:rPr lang="zh-Hans" sz="1100" b="1" i="0" u="none" strike="noStrike">
                  <a:solidFill>
                    <a:srgbClr val="FFFFFF"/>
                  </a:solidFill>
                  <a:highlight>
                    <a:srgbClr val="000000">
                      <a:alpha val="0"/>
                    </a:srgbClr>
                  </a:highlight>
                  <a:latin typeface="Simsun"/>
                  <a:ea typeface="Simsun"/>
                </a:rPr>
                <a:t>成本效益高</a:t>
              </a:r>
            </a:p>
          </p:txBody>
        </p:sp>
        <p:pic>
          <p:nvPicPr>
            <p:cNvPr id="36" name="Picture 8" descr="Bildergebnis fÃ¼r green tick">
              <a:extLst>
                <a:ext uri="{FF2B5EF4-FFF2-40B4-BE49-F238E27FC236}">
                  <a16:creationId xmlns:a16="http://schemas.microsoft.com/office/drawing/2014/main" id="{052C3C76-9063-4605-BD24-FB76CEBE4288}"/>
                </a:ext>
              </a:extLst>
            </p:cNvPr>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bwMode="auto">
            <a:xfrm>
              <a:off x="7853534" y="4272091"/>
              <a:ext cx="321018" cy="31575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Bildergebnis fÃ¼r green tick">
              <a:extLst>
                <a:ext uri="{FF2B5EF4-FFF2-40B4-BE49-F238E27FC236}">
                  <a16:creationId xmlns:a16="http://schemas.microsoft.com/office/drawing/2014/main" id="{62C0A7ED-E220-4C91-8859-FDE0FA7B8A4C}"/>
                </a:ext>
              </a:extLst>
            </p:cNvPr>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bwMode="auto">
            <a:xfrm>
              <a:off x="7863349" y="4726731"/>
              <a:ext cx="321018" cy="31575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Bildergebnis fÃ¼r green tick">
              <a:extLst>
                <a:ext uri="{FF2B5EF4-FFF2-40B4-BE49-F238E27FC236}">
                  <a16:creationId xmlns:a16="http://schemas.microsoft.com/office/drawing/2014/main" id="{C38FEC55-09FD-4C79-B5B3-313AB4822F63}"/>
                </a:ext>
              </a:extLst>
            </p:cNvPr>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bwMode="auto">
            <a:xfrm>
              <a:off x="7873165" y="5164346"/>
              <a:ext cx="321018" cy="315756"/>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a:extLst>
              <a:ext uri="{FF2B5EF4-FFF2-40B4-BE49-F238E27FC236}">
                <a16:creationId xmlns:a16="http://schemas.microsoft.com/office/drawing/2014/main" id="{7DDB9D50-A0E9-4915-8146-CF9FD4375808}"/>
              </a:ext>
            </a:extLst>
          </p:cNvPr>
          <p:cNvSpPr txBox="1"/>
          <p:nvPr/>
        </p:nvSpPr>
        <p:spPr>
          <a:xfrm>
            <a:off x="630704" y="1799407"/>
            <a:ext cx="3904436" cy="4031873"/>
          </a:xfrm>
          <a:prstGeom prst="rect">
            <a:avLst/>
          </a:prstGeom>
          <a:noFill/>
        </p:spPr>
        <p:txBody>
          <a:bodyPr wrap="square">
            <a:noAutofit/>
          </a:bodyPr>
          <a:lstStyle/>
          <a:p>
            <a:pPr lvl="0" rtl="0">
              <a:buClr>
                <a:schemeClr val="accent1"/>
              </a:buClr>
              <a:buSzPct val="125000"/>
            </a:pPr>
            <a:r>
              <a:rPr lang="zh-Hans" sz="1600" b="1" i="0" u="none" strike="noStrike" baseline="0">
                <a:highlight>
                  <a:srgbClr val="000000">
                    <a:alpha val="0"/>
                  </a:srgbClr>
                </a:highlight>
                <a:latin typeface="Simsun"/>
                <a:ea typeface="Simsun"/>
              </a:rPr>
              <a:t>一种不同的保险类型</a:t>
            </a:r>
          </a:p>
          <a:p>
            <a:pPr marL="285750" lvl="0" indent="-285750" rtl="0">
              <a:buClr>
                <a:schemeClr val="accent1"/>
              </a:buClr>
              <a:buSzPct val="125000"/>
              <a:buFont typeface="Wingdings" pitchFamily="2" charset="2"/>
              <a:buChar char="§"/>
            </a:pPr>
            <a:r>
              <a:rPr lang="zh-Hans" sz="1600" b="0" i="0" u="none" strike="noStrike" baseline="0">
                <a:highlight>
                  <a:srgbClr val="000000">
                    <a:alpha val="0"/>
                  </a:srgbClr>
                </a:highlight>
                <a:latin typeface="Simsun"/>
                <a:ea typeface="Simsun"/>
              </a:rPr>
              <a:t>参数保险的赔付不像传统保险靠主观的人为定损，而是依靠客观事件的触发。</a:t>
            </a:r>
            <a:endParaRPr lang="en-GB" sz="1600"/>
          </a:p>
          <a:p>
            <a:pPr marL="285750" lvl="0" indent="-285750" rtl="0">
              <a:buClr>
                <a:schemeClr val="accent1"/>
              </a:buClr>
              <a:buSzPct val="125000"/>
              <a:buFont typeface="Wingdings" pitchFamily="2" charset="2"/>
              <a:buChar char="§"/>
            </a:pPr>
            <a:r>
              <a:rPr lang="zh-Hans" sz="1600" b="0" i="0" u="none" strike="noStrike" baseline="0">
                <a:highlight>
                  <a:srgbClr val="000000">
                    <a:alpha val="0"/>
                  </a:srgbClr>
                </a:highlight>
                <a:latin typeface="Simsun"/>
                <a:ea typeface="Simsun"/>
              </a:rPr>
              <a:t>这意味着赔付几乎可以在事件发生后立即支付</a:t>
            </a:r>
            <a:endParaRPr lang="en-GB" sz="1600"/>
          </a:p>
          <a:p>
            <a:pPr marL="285750" lvl="0" indent="-285750" rtl="0">
              <a:buClr>
                <a:schemeClr val="accent1"/>
              </a:buClr>
              <a:buSzPct val="125000"/>
              <a:buFont typeface="Wingdings" pitchFamily="2" charset="2"/>
              <a:buChar char="§"/>
            </a:pPr>
            <a:r>
              <a:rPr lang="zh-Hans" sz="1600" b="0" i="0" u="none" strike="noStrike" baseline="0">
                <a:highlight>
                  <a:srgbClr val="000000">
                    <a:alpha val="0"/>
                  </a:srgbClr>
                </a:highlight>
                <a:latin typeface="Simsun"/>
                <a:ea typeface="Simsun"/>
              </a:rPr>
              <a:t>没有灾后损失调整的时间和费用</a:t>
            </a:r>
            <a:endParaRPr lang="en-GB" sz="1600"/>
          </a:p>
          <a:p>
            <a:pPr marL="285750" lvl="0" indent="-285750" rtl="0">
              <a:buClr>
                <a:schemeClr val="accent1"/>
              </a:buClr>
              <a:buSzPct val="125000"/>
              <a:buFont typeface="Wingdings" pitchFamily="2" charset="2"/>
              <a:buChar char="§"/>
            </a:pPr>
            <a:r>
              <a:rPr lang="zh-Hans" sz="1600" b="0" i="0" u="none" strike="noStrike" baseline="0">
                <a:highlight>
                  <a:srgbClr val="000000">
                    <a:alpha val="0"/>
                  </a:srgbClr>
                </a:highlight>
                <a:latin typeface="Simsun"/>
                <a:ea typeface="Simsun"/>
              </a:rPr>
              <a:t>各国可以购买风灾、地震和暴雨保险</a:t>
            </a:r>
            <a:endParaRPr lang="en-GB" sz="1600"/>
          </a:p>
          <a:p>
            <a:pPr marL="285750" lvl="0" indent="-285750" rtl="0">
              <a:buClr>
                <a:schemeClr val="accent1"/>
              </a:buClr>
              <a:buSzPct val="125000"/>
              <a:buFont typeface="Wingdings" pitchFamily="2" charset="2"/>
              <a:buChar char="§"/>
            </a:pPr>
            <a:r>
              <a:rPr lang="zh-Hans" sz="1600" b="0" i="0" u="none" strike="noStrike" baseline="0">
                <a:highlight>
                  <a:srgbClr val="000000">
                    <a:alpha val="0"/>
                  </a:srgbClr>
                </a:highlight>
                <a:latin typeface="Simsun"/>
                <a:ea typeface="Simsun"/>
              </a:rPr>
              <a:t>国家在3天内知道赔付的金额（使得他们可以计划/支出），并将在14天内收到赔付资金。</a:t>
            </a:r>
          </a:p>
        </p:txBody>
      </p:sp>
    </p:spTree>
    <p:extLst>
      <p:ext uri="{BB962C8B-B14F-4D97-AF65-F5344CB8AC3E}">
        <p14:creationId xmlns:p14="http://schemas.microsoft.com/office/powerpoint/2010/main" val="298204757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C958D-5A46-428C-946E-C502E5531E5E}"/>
              </a:ext>
            </a:extLst>
          </p:cNvPr>
          <p:cNvSpPr>
            <a:spLocks noGrp="1"/>
          </p:cNvSpPr>
          <p:nvPr>
            <p:ph type="title"/>
          </p:nvPr>
        </p:nvSpPr>
        <p:spPr/>
        <p:txBody>
          <a:bodyPr>
            <a:noAutofit/>
          </a:bodyPr>
          <a:lstStyle/>
          <a:p>
            <a:pPr rtl="0"/>
            <a:r>
              <a:rPr lang="zh-Hans" sz="2000" b="1" i="0" u="none" strike="noStrike">
                <a:solidFill>
                  <a:srgbClr val="000000"/>
                </a:solidFill>
                <a:highlight>
                  <a:srgbClr val="000000">
                    <a:alpha val="0"/>
                  </a:srgbClr>
                </a:highlight>
                <a:latin typeface="Simsun"/>
                <a:ea typeface="Simsun"/>
              </a:rPr>
              <a:t>区域灾害风险转移安排的形式</a:t>
            </a:r>
          </a:p>
        </p:txBody>
      </p:sp>
      <p:sp>
        <p:nvSpPr>
          <p:cNvPr id="5" name="Slide Number Placeholder 4">
            <a:extLst>
              <a:ext uri="{FF2B5EF4-FFF2-40B4-BE49-F238E27FC236}">
                <a16:creationId xmlns:a16="http://schemas.microsoft.com/office/drawing/2014/main" id="{B812D6EF-9D3A-490B-8250-1AEE9DFAF4CA}"/>
              </a:ext>
            </a:extLst>
          </p:cNvPr>
          <p:cNvSpPr>
            <a:spLocks noGrp="1"/>
          </p:cNvSpPr>
          <p:nvPr>
            <p:ph type="sldNum" sz="quarter" idx="4"/>
          </p:nvPr>
        </p:nvSpPr>
        <p:spPr>
          <a:xfrm>
            <a:off x="8305800" y="6204852"/>
            <a:ext cx="381000" cy="137160"/>
          </a:xfrm>
        </p:spPr>
        <p:txBody>
          <a:bodyPr>
            <a:noAutofit/>
          </a:bodyPr>
          <a:lstStyle/>
          <a:p>
            <a:pPr rtl="0"/>
            <a:r>
              <a:rPr lang="zh-Hans" sz="900" b="0" i="0" u="none" strike="noStrike">
                <a:highlight>
                  <a:srgbClr val="000000">
                    <a:alpha val="0"/>
                  </a:srgbClr>
                </a:highlight>
                <a:latin typeface="Simsun"/>
                <a:ea typeface="Simsun"/>
              </a:rPr>
              <a:t>6</a:t>
            </a:r>
            <a:endParaRPr lang="en-US"/>
          </a:p>
        </p:txBody>
      </p:sp>
      <p:sp>
        <p:nvSpPr>
          <p:cNvPr id="4" name="Content Placeholder 3">
            <a:extLst>
              <a:ext uri="{FF2B5EF4-FFF2-40B4-BE49-F238E27FC236}">
                <a16:creationId xmlns:a16="http://schemas.microsoft.com/office/drawing/2014/main" id="{4540E38B-DD05-40E4-8063-E6D634EDEE41}"/>
              </a:ext>
            </a:extLst>
          </p:cNvPr>
          <p:cNvSpPr>
            <a:spLocks noGrp="1"/>
          </p:cNvSpPr>
          <p:nvPr>
            <p:ph idx="1"/>
          </p:nvPr>
        </p:nvSpPr>
        <p:spPr>
          <a:xfrm>
            <a:off x="2006221" y="1455761"/>
            <a:ext cx="6680578" cy="4389120"/>
          </a:xfrm>
        </p:spPr>
        <p:txBody>
          <a:bodyPr>
            <a:noAutofit/>
          </a:bodyPr>
          <a:lstStyle/>
          <a:p>
            <a:pPr rtl="0"/>
            <a:r>
              <a:rPr lang="zh-Hans" sz="1400" b="1" i="0" u="none" strike="noStrike">
                <a:highlight>
                  <a:srgbClr val="000000">
                    <a:alpha val="0"/>
                  </a:srgbClr>
                </a:highlight>
                <a:latin typeface="Simsun"/>
                <a:ea typeface="Simsun"/>
              </a:rPr>
              <a:t>1.保险池</a:t>
            </a:r>
            <a:endParaRPr lang="en-GB" sz="1400" baseline="0"/>
          </a:p>
          <a:p>
            <a:pPr marL="285750" lvl="0" indent="-285750" rtl="0">
              <a:buClr>
                <a:schemeClr val="accent1"/>
              </a:buClr>
              <a:buSzPct val="125000"/>
              <a:buFont typeface="Wingdings" pitchFamily="2" charset="2"/>
              <a:buChar char="§"/>
            </a:pPr>
            <a:r>
              <a:rPr lang="zh-Hans" sz="1400" b="0" i="0" u="none" strike="noStrike" baseline="0">
                <a:highlight>
                  <a:srgbClr val="000000">
                    <a:alpha val="0"/>
                  </a:srgbClr>
                </a:highlight>
                <a:latin typeface="Simsun"/>
                <a:ea typeface="Simsun"/>
              </a:rPr>
              <a:t>特殊目的保险公司（SPI）是由客户国家创建、为客户国家所有或为了客户国家的利益而运作。</a:t>
            </a:r>
            <a:endParaRPr lang="en-GB" sz="1400" b="0"/>
          </a:p>
          <a:p>
            <a:pPr marL="285750" lvl="0" indent="-285750" rtl="0">
              <a:buClr>
                <a:schemeClr val="accent1"/>
              </a:buClr>
              <a:buSzPct val="125000"/>
              <a:buFont typeface="Wingdings" pitchFamily="2" charset="2"/>
              <a:buChar char="§"/>
            </a:pPr>
            <a:r>
              <a:rPr lang="zh-Hans" sz="1400" b="0" i="0" u="none" strike="noStrike" baseline="0">
                <a:highlight>
                  <a:srgbClr val="000000">
                    <a:alpha val="0"/>
                  </a:srgbClr>
                </a:highlight>
                <a:latin typeface="Simsun"/>
                <a:ea typeface="Simsun"/>
              </a:rPr>
              <a:t>保险池向每个国家提供保险，把利润留在资金池中。</a:t>
            </a:r>
            <a:endParaRPr lang="en-GB" sz="1400" b="0"/>
          </a:p>
          <a:p>
            <a:pPr marL="285750" lvl="0" indent="-285750" rtl="0">
              <a:buClr>
                <a:schemeClr val="accent1"/>
              </a:buClr>
              <a:buSzPct val="125000"/>
              <a:buFont typeface="Wingdings" pitchFamily="2" charset="2"/>
              <a:buChar char="§"/>
            </a:pPr>
            <a:r>
              <a:rPr lang="zh-Hans" sz="1400" b="0" i="0" u="none" strike="noStrike" baseline="0">
                <a:highlight>
                  <a:srgbClr val="000000">
                    <a:alpha val="0"/>
                  </a:srgbClr>
                </a:highlight>
                <a:latin typeface="Simsun"/>
                <a:ea typeface="Simsun"/>
              </a:rPr>
              <a:t>保险池购买超过其资本额的再保险或资本市场保障产品，获得保险池的多样化的好处，以尽量降低成本</a:t>
            </a:r>
          </a:p>
          <a:p>
            <a:pPr lvl="0">
              <a:buClr>
                <a:schemeClr val="accent1"/>
              </a:buClr>
              <a:buSzPct val="125000"/>
              <a:buFont typeface="Wingdings" pitchFamily="2" charset="2"/>
              <a:buChar char="§"/>
            </a:pPr>
            <a:endParaRPr lang="en-GB" sz="1400" b="0"/>
          </a:p>
          <a:p>
            <a:pPr rtl="0"/>
            <a:r>
              <a:rPr lang="zh-Hans" sz="1400" b="1" i="0" u="none" strike="noStrike">
                <a:highlight>
                  <a:srgbClr val="000000">
                    <a:alpha val="0"/>
                  </a:srgbClr>
                </a:highlight>
                <a:latin typeface="Simsun"/>
                <a:ea typeface="Simsun"/>
              </a:rPr>
              <a:t>2.集体购买 - 单一保单，每个国家各有各的限额</a:t>
            </a:r>
          </a:p>
          <a:p>
            <a:pPr marL="285750" lvl="0" indent="-285750" rtl="0">
              <a:buClr>
                <a:schemeClr val="accent2"/>
              </a:buClr>
              <a:buSzPct val="125000"/>
              <a:buFont typeface="Wingdings" pitchFamily="2" charset="2"/>
              <a:buChar char="§"/>
            </a:pPr>
            <a:r>
              <a:rPr lang="zh-Hans" sz="1400" b="0" i="0" u="none" strike="noStrike" baseline="0">
                <a:highlight>
                  <a:srgbClr val="000000">
                    <a:alpha val="0"/>
                  </a:srgbClr>
                </a:highlight>
                <a:latin typeface="Simsun"/>
                <a:ea typeface="Simsun"/>
              </a:rPr>
              <a:t>成员集体购买保险，以尽量降低摩擦成本，并获得集体投资组合多样化的好处。</a:t>
            </a:r>
            <a:endParaRPr lang="en-GB" sz="1400" b="0"/>
          </a:p>
          <a:p>
            <a:pPr marL="285750" lvl="0" indent="-285750" rtl="0">
              <a:buClr>
                <a:schemeClr val="accent2"/>
              </a:buClr>
              <a:buSzPct val="125000"/>
              <a:buFont typeface="Wingdings" pitchFamily="2" charset="2"/>
              <a:buChar char="§"/>
            </a:pPr>
            <a:r>
              <a:rPr lang="zh-Hans" sz="1400" b="0" i="0" u="none" strike="noStrike" baseline="0">
                <a:highlight>
                  <a:srgbClr val="000000">
                    <a:alpha val="0"/>
                  </a:srgbClr>
                </a:highlight>
                <a:latin typeface="Simsun"/>
                <a:ea typeface="Simsun"/>
              </a:rPr>
              <a:t>各国在保持自身局限性的同时获得整体多样化的好处</a:t>
            </a:r>
            <a:endParaRPr lang="en-GB" sz="1400" b="0"/>
          </a:p>
          <a:p>
            <a:pPr marL="285750" lvl="0" indent="-285750" rtl="0">
              <a:buClr>
                <a:schemeClr val="accent2"/>
              </a:buClr>
              <a:buSzPct val="125000"/>
              <a:buFont typeface="Wingdings" pitchFamily="2" charset="2"/>
              <a:buChar char="§"/>
            </a:pPr>
            <a:r>
              <a:rPr lang="zh-Hans" sz="1400" b="0" i="0" u="none" strike="noStrike" baseline="0">
                <a:highlight>
                  <a:srgbClr val="000000">
                    <a:alpha val="0"/>
                  </a:srgbClr>
                </a:highlight>
                <a:latin typeface="Simsun"/>
                <a:ea typeface="Simsun"/>
              </a:rPr>
              <a:t>保险可以作为保险或资本市场工具来购买</a:t>
            </a:r>
          </a:p>
          <a:p>
            <a:pPr lvl="0">
              <a:buFont typeface="Wingdings" pitchFamily="2" charset="2"/>
              <a:buChar char="§"/>
            </a:pPr>
            <a:endParaRPr lang="en-GB" sz="1400" b="0"/>
          </a:p>
          <a:p>
            <a:pPr rtl="0"/>
            <a:r>
              <a:rPr lang="zh-Hans" sz="1400" b="1" i="0" u="none" strike="noStrike">
                <a:highlight>
                  <a:srgbClr val="000000">
                    <a:alpha val="0"/>
                  </a:srgbClr>
                </a:highlight>
                <a:latin typeface="Simsun"/>
                <a:ea typeface="Simsun"/>
              </a:rPr>
              <a:t>集体购买--独立的保单，一起销售</a:t>
            </a:r>
          </a:p>
          <a:p>
            <a:pPr marL="285750" lvl="0" indent="-285750" rtl="0">
              <a:buClr>
                <a:schemeClr val="accent3"/>
              </a:buClr>
              <a:buSzPct val="125000"/>
              <a:buFont typeface="Wingdings" pitchFamily="2" charset="2"/>
              <a:buChar char="§"/>
            </a:pPr>
            <a:r>
              <a:rPr lang="zh-Hans" sz="1400" b="0" i="0" u="none" strike="noStrike" baseline="0">
                <a:highlight>
                  <a:srgbClr val="000000">
                    <a:alpha val="0"/>
                  </a:srgbClr>
                </a:highlight>
                <a:latin typeface="Simsun"/>
                <a:ea typeface="Simsun"/>
              </a:rPr>
              <a:t>与上述类似，但单独的合同是联合销售的（如太平洋联盟巨灾债券的发行）。</a:t>
            </a:r>
            <a:endParaRPr lang="en-GB" sz="1400" b="0"/>
          </a:p>
          <a:p>
            <a:pPr marL="285750" lvl="0" indent="-285750" rtl="0">
              <a:buClr>
                <a:schemeClr val="accent3"/>
              </a:buClr>
              <a:buSzPct val="125000"/>
              <a:buFont typeface="Wingdings" pitchFamily="2" charset="2"/>
              <a:buChar char="§"/>
            </a:pPr>
            <a:r>
              <a:rPr lang="zh-Hans" sz="1400" b="0" i="0" u="none" strike="noStrike" baseline="0">
                <a:highlight>
                  <a:srgbClr val="000000">
                    <a:alpha val="0"/>
                  </a:srgbClr>
                </a:highlight>
                <a:latin typeface="Simsun"/>
                <a:ea typeface="Simsun"/>
              </a:rPr>
              <a:t>减少摩擦成本，加上市场提供的多样化的好处</a:t>
            </a:r>
            <a:endParaRPr lang="en-US" sz="1400" b="0"/>
          </a:p>
          <a:p>
            <a:pPr lvl="0">
              <a:buFont typeface="Wingdings" pitchFamily="2" charset="2"/>
              <a:buChar char="§"/>
            </a:pPr>
            <a:endParaRPr lang="en-GB" sz="1400" b="0"/>
          </a:p>
          <a:p>
            <a:endParaRPr lang="en-US" sz="1400" b="0"/>
          </a:p>
        </p:txBody>
      </p:sp>
      <p:sp>
        <p:nvSpPr>
          <p:cNvPr id="7" name="Oval 6">
            <a:extLst>
              <a:ext uri="{FF2B5EF4-FFF2-40B4-BE49-F238E27FC236}">
                <a16:creationId xmlns:a16="http://schemas.microsoft.com/office/drawing/2014/main" id="{CA40B27D-0DD7-43A3-B6F6-06ECEAA27647}"/>
              </a:ext>
            </a:extLst>
          </p:cNvPr>
          <p:cNvSpPr/>
          <p:nvPr/>
        </p:nvSpPr>
        <p:spPr>
          <a:xfrm>
            <a:off x="457200" y="1525486"/>
            <a:ext cx="1149531" cy="1149531"/>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 name="Oval 7">
            <a:extLst>
              <a:ext uri="{FF2B5EF4-FFF2-40B4-BE49-F238E27FC236}">
                <a16:creationId xmlns:a16="http://schemas.microsoft.com/office/drawing/2014/main" id="{6186517E-52CB-41EB-86D5-C9F13115D840}"/>
              </a:ext>
            </a:extLst>
          </p:cNvPr>
          <p:cNvSpPr/>
          <p:nvPr/>
        </p:nvSpPr>
        <p:spPr>
          <a:xfrm>
            <a:off x="457200" y="3110418"/>
            <a:ext cx="1149531" cy="1149531"/>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Oval 8">
            <a:extLst>
              <a:ext uri="{FF2B5EF4-FFF2-40B4-BE49-F238E27FC236}">
                <a16:creationId xmlns:a16="http://schemas.microsoft.com/office/drawing/2014/main" id="{85454B8F-BCA7-45FF-8F03-467DE8DACE39}"/>
              </a:ext>
            </a:extLst>
          </p:cNvPr>
          <p:cNvSpPr/>
          <p:nvPr/>
        </p:nvSpPr>
        <p:spPr>
          <a:xfrm>
            <a:off x="457200" y="4695350"/>
            <a:ext cx="1149531" cy="1149531"/>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11" name="Graphic 10" descr="Circles with lines with solid fill">
            <a:extLst>
              <a:ext uri="{FF2B5EF4-FFF2-40B4-BE49-F238E27FC236}">
                <a16:creationId xmlns:a16="http://schemas.microsoft.com/office/drawing/2014/main" id="{7508D2E1-F416-458A-9D04-EF1F2875F94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4764" y="4796938"/>
            <a:ext cx="914400" cy="914400"/>
          </a:xfrm>
          <a:prstGeom prst="rect">
            <a:avLst/>
          </a:prstGeom>
        </p:spPr>
      </p:pic>
      <p:pic>
        <p:nvPicPr>
          <p:cNvPr id="13" name="Graphic 12" descr="Cycle with people with solid fill">
            <a:extLst>
              <a:ext uri="{FF2B5EF4-FFF2-40B4-BE49-F238E27FC236}">
                <a16:creationId xmlns:a16="http://schemas.microsoft.com/office/drawing/2014/main" id="{8C51F008-BF8A-4357-98A6-C9A657144E6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4764" y="1616925"/>
            <a:ext cx="914400" cy="914400"/>
          </a:xfrm>
          <a:prstGeom prst="rect">
            <a:avLst/>
          </a:prstGeom>
        </p:spPr>
      </p:pic>
      <p:pic>
        <p:nvPicPr>
          <p:cNvPr id="15" name="Graphic 14" descr="Flowchart with solid fill">
            <a:extLst>
              <a:ext uri="{FF2B5EF4-FFF2-40B4-BE49-F238E27FC236}">
                <a16:creationId xmlns:a16="http://schemas.microsoft.com/office/drawing/2014/main" id="{D28EF873-5A04-40D4-96C6-0A71A9AAEF7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765" y="3201857"/>
            <a:ext cx="914400" cy="914400"/>
          </a:xfrm>
          <a:prstGeom prst="rect">
            <a:avLst/>
          </a:prstGeom>
        </p:spPr>
      </p:pic>
    </p:spTree>
    <p:extLst>
      <p:ext uri="{BB962C8B-B14F-4D97-AF65-F5344CB8AC3E}">
        <p14:creationId xmlns:p14="http://schemas.microsoft.com/office/powerpoint/2010/main" val="379093263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风险</a:t>
            </a:r>
            <a:br>
              <a:rPr lang="zh-Hans" sz="2000" b="1" i="0" u="none" strike="noStrike">
                <a:highlight>
                  <a:srgbClr val="000000">
                    <a:alpha val="0"/>
                  </a:srgbClr>
                </a:highlight>
                <a:latin typeface="Simsun"/>
                <a:ea typeface="Simsun"/>
              </a:rPr>
            </a:br>
            <a:r>
              <a:rPr lang="zh-Hans" sz="2000" b="1" i="0" u="none" strike="noStrike">
                <a:highlight>
                  <a:srgbClr val="000000">
                    <a:alpha val="0"/>
                  </a:srgbClr>
                </a:highlight>
                <a:latin typeface="Simsun"/>
                <a:ea typeface="Simsun"/>
              </a:rPr>
              <a:t>融资的区域合作是如何进行的？</a:t>
            </a:r>
            <a:endParaRPr lang="en-GB">
              <a:solidFill>
                <a:schemeClr val="accent5"/>
              </a:solidFill>
            </a:endParaRPr>
          </a:p>
        </p:txBody>
      </p:sp>
      <p:grpSp>
        <p:nvGrpSpPr>
          <p:cNvPr id="28" name="Group 27"/>
          <p:cNvGrpSpPr/>
          <p:nvPr/>
        </p:nvGrpSpPr>
        <p:grpSpPr>
          <a:xfrm>
            <a:off x="457200" y="1802693"/>
            <a:ext cx="8229600" cy="2064835"/>
            <a:chOff x="-159568" y="1865677"/>
            <a:chExt cx="10535555" cy="4067969"/>
          </a:xfrm>
          <a:solidFill>
            <a:schemeClr val="accent6"/>
          </a:solidFill>
        </p:grpSpPr>
        <p:pic>
          <p:nvPicPr>
            <p:cNvPr id="4" name="Graphic 3" descr="Contract">
              <a:extLst>
                <a:ext uri="{FF2B5EF4-FFF2-40B4-BE49-F238E27FC236}">
                  <a16:creationId xmlns:a16="http://schemas.microsoft.com/office/drawing/2014/main" id="{64EDB83D-862F-4FCC-B49E-2073D7A1A8A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1578" y="3621334"/>
              <a:ext cx="759157" cy="759157"/>
            </a:xfrm>
            <a:prstGeom prst="rect">
              <a:avLst/>
            </a:prstGeom>
          </p:spPr>
        </p:pic>
        <p:sp>
          <p:nvSpPr>
            <p:cNvPr id="5" name="Rounded Rectangle 3">
              <a:extLst>
                <a:ext uri="{FF2B5EF4-FFF2-40B4-BE49-F238E27FC236}">
                  <a16:creationId xmlns:a16="http://schemas.microsoft.com/office/drawing/2014/main" id="{15E1B474-EA8B-40AB-BD7A-F04F289D2DE3}"/>
                </a:ext>
              </a:extLst>
            </p:cNvPr>
            <p:cNvSpPr/>
            <p:nvPr/>
          </p:nvSpPr>
          <p:spPr>
            <a:xfrm>
              <a:off x="-159568" y="5423646"/>
              <a:ext cx="1456764" cy="51000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70336" tIns="35167" rIns="70336" bIns="35167" rtlCol="0" anchor="ctr">
              <a:noAutofit/>
            </a:bodyPr>
            <a:lstStyle/>
            <a:p>
              <a:pPr algn="ctr" rtl="0"/>
              <a:r>
                <a:rPr lang="zh-Hans" sz="1500" b="0" i="0" u="none" strike="noStrike">
                  <a:highlight>
                    <a:srgbClr val="000000">
                      <a:alpha val="0"/>
                    </a:srgbClr>
                  </a:highlight>
                  <a:latin typeface="Simsun"/>
                  <a:ea typeface="Simsun"/>
                </a:rPr>
                <a:t>国家A</a:t>
              </a:r>
            </a:p>
          </p:txBody>
        </p:sp>
        <p:sp>
          <p:nvSpPr>
            <p:cNvPr id="6" name="Rounded Rectangle 3">
              <a:extLst>
                <a:ext uri="{FF2B5EF4-FFF2-40B4-BE49-F238E27FC236}">
                  <a16:creationId xmlns:a16="http://schemas.microsoft.com/office/drawing/2014/main" id="{DE04EA23-A054-4CB6-A024-2B8C191DC9AA}"/>
                </a:ext>
              </a:extLst>
            </p:cNvPr>
            <p:cNvSpPr/>
            <p:nvPr/>
          </p:nvSpPr>
          <p:spPr>
            <a:xfrm>
              <a:off x="-146705" y="1866089"/>
              <a:ext cx="1279936" cy="509589"/>
            </a:xfrm>
            <a:prstGeom prst="roundRect">
              <a:avLst/>
            </a:prstGeom>
            <a:grpFill/>
            <a:ln>
              <a:noFill/>
            </a:ln>
          </p:spPr>
          <p:style>
            <a:lnRef idx="0">
              <a:scrgbClr r="0" g="0" b="0"/>
            </a:lnRef>
            <a:fillRef idx="0">
              <a:scrgbClr r="0" g="0" b="0"/>
            </a:fillRef>
            <a:effectRef idx="0">
              <a:scrgbClr r="0" g="0" b="0"/>
            </a:effectRef>
            <a:fontRef idx="minor">
              <a:schemeClr val="lt1"/>
            </a:fontRef>
          </p:style>
          <p:txBody>
            <a:bodyPr lIns="70336" tIns="35167" rIns="70336" bIns="35167" rtlCol="0" anchor="ctr">
              <a:noAutofit/>
            </a:bodyPr>
            <a:lstStyle/>
            <a:p>
              <a:pPr algn="ctr" rtl="0"/>
              <a:r>
                <a:rPr lang="zh-Hans" sz="1500" b="0" i="0" u="none" strike="noStrike">
                  <a:highlight>
                    <a:srgbClr val="000000">
                      <a:alpha val="0"/>
                    </a:srgbClr>
                  </a:highlight>
                  <a:latin typeface="Simsun"/>
                  <a:ea typeface="Simsun"/>
                </a:rPr>
                <a:t>国家性</a:t>
              </a:r>
            </a:p>
          </p:txBody>
        </p:sp>
        <p:sp>
          <p:nvSpPr>
            <p:cNvPr id="7" name="Rounded Rectangle 3">
              <a:extLst>
                <a:ext uri="{FF2B5EF4-FFF2-40B4-BE49-F238E27FC236}">
                  <a16:creationId xmlns:a16="http://schemas.microsoft.com/office/drawing/2014/main" id="{242054AE-C81E-49B4-9386-E9FEEA77A943}"/>
                </a:ext>
              </a:extLst>
            </p:cNvPr>
            <p:cNvSpPr/>
            <p:nvPr/>
          </p:nvSpPr>
          <p:spPr>
            <a:xfrm>
              <a:off x="1474623" y="5423646"/>
              <a:ext cx="1456764" cy="51000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70336" tIns="35167" rIns="70336" bIns="35167" rtlCol="0" anchor="ctr">
              <a:noAutofit/>
            </a:bodyPr>
            <a:lstStyle/>
            <a:p>
              <a:pPr algn="ctr" rtl="0"/>
              <a:r>
                <a:rPr lang="zh-Hans" sz="1500" b="0" i="0" u="none" strike="noStrike">
                  <a:highlight>
                    <a:srgbClr val="000000">
                      <a:alpha val="0"/>
                    </a:srgbClr>
                  </a:highlight>
                  <a:latin typeface="Simsun"/>
                  <a:ea typeface="Simsun"/>
                </a:rPr>
                <a:t>国家B</a:t>
              </a:r>
            </a:p>
          </p:txBody>
        </p:sp>
        <p:sp>
          <p:nvSpPr>
            <p:cNvPr id="8" name="Rounded Rectangle 3">
              <a:extLst>
                <a:ext uri="{FF2B5EF4-FFF2-40B4-BE49-F238E27FC236}">
                  <a16:creationId xmlns:a16="http://schemas.microsoft.com/office/drawing/2014/main" id="{EA02BA7A-63B8-40DE-A5E6-EFDEBE39D20D}"/>
                </a:ext>
              </a:extLst>
            </p:cNvPr>
            <p:cNvSpPr/>
            <p:nvPr/>
          </p:nvSpPr>
          <p:spPr>
            <a:xfrm>
              <a:off x="3108814" y="5423646"/>
              <a:ext cx="1456764" cy="51000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70336" tIns="35167" rIns="70336" bIns="35167" rtlCol="0" anchor="ctr">
              <a:noAutofit/>
            </a:bodyPr>
            <a:lstStyle/>
            <a:p>
              <a:pPr algn="ctr" rtl="0"/>
              <a:r>
                <a:rPr lang="zh-Hans" sz="1500" b="0" i="0" u="none" strike="noStrike">
                  <a:highlight>
                    <a:srgbClr val="000000">
                      <a:alpha val="0"/>
                    </a:srgbClr>
                  </a:highlight>
                  <a:latin typeface="Simsun"/>
                  <a:ea typeface="Simsun"/>
                </a:rPr>
                <a:t>国家C</a:t>
              </a:r>
            </a:p>
          </p:txBody>
        </p:sp>
        <p:pic>
          <p:nvPicPr>
            <p:cNvPr id="9" name="Graphic 17" descr="Contract">
              <a:extLst>
                <a:ext uri="{FF2B5EF4-FFF2-40B4-BE49-F238E27FC236}">
                  <a16:creationId xmlns:a16="http://schemas.microsoft.com/office/drawing/2014/main" id="{2131856E-B5A8-4D41-A4E9-AE8C24C309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9039" y="3621334"/>
              <a:ext cx="759157" cy="759157"/>
            </a:xfrm>
            <a:prstGeom prst="rect">
              <a:avLst/>
            </a:prstGeom>
          </p:spPr>
        </p:pic>
        <p:cxnSp>
          <p:nvCxnSpPr>
            <p:cNvPr id="10" name="Straight Arrow Connector 9">
              <a:extLst>
                <a:ext uri="{FF2B5EF4-FFF2-40B4-BE49-F238E27FC236}">
                  <a16:creationId xmlns:a16="http://schemas.microsoft.com/office/drawing/2014/main" id="{169FB29D-1974-42B0-A46E-BD9E51808BCF}"/>
                </a:ext>
              </a:extLst>
            </p:cNvPr>
            <p:cNvCxnSpPr/>
            <p:nvPr/>
          </p:nvCxnSpPr>
          <p:spPr>
            <a:xfrm flipH="1" flipV="1">
              <a:off x="2203004" y="2488649"/>
              <a:ext cx="0" cy="2790000"/>
            </a:xfrm>
            <a:prstGeom prst="straightConnector1">
              <a:avLst/>
            </a:prstGeom>
            <a:grpFill/>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pic>
          <p:nvPicPr>
            <p:cNvPr id="11" name="Graphic 19" descr="Contract">
              <a:extLst>
                <a:ext uri="{FF2B5EF4-FFF2-40B4-BE49-F238E27FC236}">
                  <a16:creationId xmlns:a16="http://schemas.microsoft.com/office/drawing/2014/main" id="{55F68AE5-6863-48AA-B1A8-D7D81A7E68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3117" y="3621334"/>
              <a:ext cx="759157" cy="759157"/>
            </a:xfrm>
            <a:prstGeom prst="rect">
              <a:avLst/>
            </a:prstGeom>
          </p:spPr>
        </p:pic>
        <p:pic>
          <p:nvPicPr>
            <p:cNvPr id="12" name="Graphic 21" descr="Contract">
              <a:extLst>
                <a:ext uri="{FF2B5EF4-FFF2-40B4-BE49-F238E27FC236}">
                  <a16:creationId xmlns:a16="http://schemas.microsoft.com/office/drawing/2014/main" id="{CCA09ADA-365F-46E1-A3C0-691CCE30F5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63032" y="4040066"/>
              <a:ext cx="759157" cy="759157"/>
            </a:xfrm>
            <a:prstGeom prst="rect">
              <a:avLst/>
            </a:prstGeom>
          </p:spPr>
        </p:pic>
        <p:sp>
          <p:nvSpPr>
            <p:cNvPr id="13" name="Rounded Rectangle 3">
              <a:extLst>
                <a:ext uri="{FF2B5EF4-FFF2-40B4-BE49-F238E27FC236}">
                  <a16:creationId xmlns:a16="http://schemas.microsoft.com/office/drawing/2014/main" id="{E0F26C61-1043-456C-BA32-D17F3379CD58}"/>
                </a:ext>
              </a:extLst>
            </p:cNvPr>
            <p:cNvSpPr/>
            <p:nvPr/>
          </p:nvSpPr>
          <p:spPr>
            <a:xfrm>
              <a:off x="5549909" y="5399645"/>
              <a:ext cx="1456764" cy="51000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70336" tIns="35167" rIns="70336" bIns="35167" rtlCol="0" anchor="ctr">
              <a:noAutofit/>
            </a:bodyPr>
            <a:lstStyle/>
            <a:p>
              <a:pPr algn="ctr" rtl="0"/>
              <a:r>
                <a:rPr lang="zh-Hans" sz="1500" b="0" i="0" u="none" strike="noStrike">
                  <a:highlight>
                    <a:srgbClr val="000000">
                      <a:alpha val="0"/>
                    </a:srgbClr>
                  </a:highlight>
                  <a:latin typeface="Simsun"/>
                  <a:ea typeface="Simsun"/>
                </a:rPr>
                <a:t>国家A</a:t>
              </a:r>
            </a:p>
          </p:txBody>
        </p:sp>
        <p:sp>
          <p:nvSpPr>
            <p:cNvPr id="14" name="Rounded Rectangle 3">
              <a:extLst>
                <a:ext uri="{FF2B5EF4-FFF2-40B4-BE49-F238E27FC236}">
                  <a16:creationId xmlns:a16="http://schemas.microsoft.com/office/drawing/2014/main" id="{0256A68E-B598-4F0C-9CAD-05089BB92508}"/>
                </a:ext>
              </a:extLst>
            </p:cNvPr>
            <p:cNvSpPr/>
            <p:nvPr/>
          </p:nvSpPr>
          <p:spPr>
            <a:xfrm>
              <a:off x="5512638" y="1865677"/>
              <a:ext cx="4863349" cy="510000"/>
            </a:xfrm>
            <a:prstGeom prst="roundRect">
              <a:avLst/>
            </a:prstGeom>
            <a:grpFill/>
            <a:ln>
              <a:noFill/>
            </a:ln>
          </p:spPr>
          <p:style>
            <a:lnRef idx="0">
              <a:scrgbClr r="0" g="0" b="0"/>
            </a:lnRef>
            <a:fillRef idx="0">
              <a:scrgbClr r="0" g="0" b="0"/>
            </a:fillRef>
            <a:effectRef idx="0">
              <a:scrgbClr r="0" g="0" b="0"/>
            </a:effectRef>
            <a:fontRef idx="minor">
              <a:schemeClr val="lt1"/>
            </a:fontRef>
          </p:style>
          <p:txBody>
            <a:bodyPr lIns="70336" tIns="35167" rIns="70336" bIns="35167" rtlCol="0" anchor="ctr">
              <a:noAutofit/>
            </a:bodyPr>
            <a:lstStyle/>
            <a:p>
              <a:pPr algn="ctr" rtl="0"/>
              <a:r>
                <a:rPr lang="zh-Hans" sz="1500" b="0" i="0" u="none" strike="noStrike">
                  <a:highlight>
                    <a:srgbClr val="000000">
                      <a:alpha val="0"/>
                    </a:srgbClr>
                  </a:highlight>
                  <a:latin typeface="Simsun"/>
                  <a:ea typeface="Simsun"/>
                </a:rPr>
                <a:t>区域性</a:t>
              </a:r>
            </a:p>
          </p:txBody>
        </p:sp>
        <p:cxnSp>
          <p:nvCxnSpPr>
            <p:cNvPr id="15" name="Straight Arrow Connector 14">
              <a:extLst>
                <a:ext uri="{FF2B5EF4-FFF2-40B4-BE49-F238E27FC236}">
                  <a16:creationId xmlns:a16="http://schemas.microsoft.com/office/drawing/2014/main" id="{545774C2-E89A-4F1E-B79B-821E039CB89C}"/>
                </a:ext>
              </a:extLst>
            </p:cNvPr>
            <p:cNvCxnSpPr/>
            <p:nvPr/>
          </p:nvCxnSpPr>
          <p:spPr>
            <a:xfrm flipV="1">
              <a:off x="6278290" y="4219360"/>
              <a:ext cx="1634191" cy="989788"/>
            </a:xfrm>
            <a:prstGeom prst="straightConnector1">
              <a:avLst/>
            </a:prstGeom>
            <a:grpFill/>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3">
              <a:extLst>
                <a:ext uri="{FF2B5EF4-FFF2-40B4-BE49-F238E27FC236}">
                  <a16:creationId xmlns:a16="http://schemas.microsoft.com/office/drawing/2014/main" id="{9A2CDFE7-5CE6-49AA-9E86-40E733855430}"/>
                </a:ext>
              </a:extLst>
            </p:cNvPr>
            <p:cNvSpPr/>
            <p:nvPr/>
          </p:nvSpPr>
          <p:spPr>
            <a:xfrm>
              <a:off x="7184100" y="5399645"/>
              <a:ext cx="1456764" cy="51000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70336" tIns="35167" rIns="70336" bIns="35167" rtlCol="0" anchor="ctr">
              <a:noAutofit/>
            </a:bodyPr>
            <a:lstStyle/>
            <a:p>
              <a:pPr algn="ctr" rtl="0"/>
              <a:r>
                <a:rPr lang="zh-Hans" sz="1500" b="0" i="0" u="none" strike="noStrike">
                  <a:highlight>
                    <a:srgbClr val="000000">
                      <a:alpha val="0"/>
                    </a:srgbClr>
                  </a:highlight>
                  <a:latin typeface="Simsun"/>
                  <a:ea typeface="Simsun"/>
                </a:rPr>
                <a:t>国家B</a:t>
              </a:r>
            </a:p>
          </p:txBody>
        </p:sp>
        <p:sp>
          <p:nvSpPr>
            <p:cNvPr id="17" name="Rounded Rectangle 3">
              <a:extLst>
                <a:ext uri="{FF2B5EF4-FFF2-40B4-BE49-F238E27FC236}">
                  <a16:creationId xmlns:a16="http://schemas.microsoft.com/office/drawing/2014/main" id="{E5523070-1A26-45A7-B369-453E99B7FCB9}"/>
                </a:ext>
              </a:extLst>
            </p:cNvPr>
            <p:cNvSpPr/>
            <p:nvPr/>
          </p:nvSpPr>
          <p:spPr>
            <a:xfrm>
              <a:off x="8818291" y="5399645"/>
              <a:ext cx="1456764" cy="51000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70336" tIns="35167" rIns="70336" bIns="35167" rtlCol="0" anchor="ctr">
              <a:noAutofit/>
            </a:bodyPr>
            <a:lstStyle/>
            <a:p>
              <a:pPr algn="ctr" rtl="0"/>
              <a:r>
                <a:rPr lang="zh-Hans" sz="1500" b="0" i="0" u="none" strike="noStrike">
                  <a:highlight>
                    <a:srgbClr val="000000">
                      <a:alpha val="0"/>
                    </a:srgbClr>
                  </a:highlight>
                  <a:latin typeface="Simsun"/>
                  <a:ea typeface="Simsun"/>
                </a:rPr>
                <a:t>国家C</a:t>
              </a:r>
            </a:p>
          </p:txBody>
        </p:sp>
        <p:cxnSp>
          <p:nvCxnSpPr>
            <p:cNvPr id="18" name="Straight Arrow Connector 17">
              <a:extLst>
                <a:ext uri="{FF2B5EF4-FFF2-40B4-BE49-F238E27FC236}">
                  <a16:creationId xmlns:a16="http://schemas.microsoft.com/office/drawing/2014/main" id="{CB44177A-87CD-4512-8ABE-A4A38D563505}"/>
                </a:ext>
              </a:extLst>
            </p:cNvPr>
            <p:cNvCxnSpPr/>
            <p:nvPr/>
          </p:nvCxnSpPr>
          <p:spPr>
            <a:xfrm flipH="1" flipV="1">
              <a:off x="7944313" y="4219360"/>
              <a:ext cx="1" cy="1025403"/>
            </a:xfrm>
            <a:prstGeom prst="straightConnector1">
              <a:avLst/>
            </a:prstGeom>
            <a:grpFill/>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pic>
          <p:nvPicPr>
            <p:cNvPr id="19" name="Graphic 27" descr="Contract">
              <a:extLst>
                <a:ext uri="{FF2B5EF4-FFF2-40B4-BE49-F238E27FC236}">
                  <a16:creationId xmlns:a16="http://schemas.microsoft.com/office/drawing/2014/main" id="{3CCE9B92-BFA0-4E47-ABC5-DB68A3D1D1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64734" y="4444760"/>
              <a:ext cx="759157" cy="759157"/>
            </a:xfrm>
            <a:prstGeom prst="rect">
              <a:avLst/>
            </a:prstGeom>
          </p:spPr>
        </p:pic>
        <p:pic>
          <p:nvPicPr>
            <p:cNvPr id="20" name="Graphic 29" descr="Contract">
              <a:extLst>
                <a:ext uri="{FF2B5EF4-FFF2-40B4-BE49-F238E27FC236}">
                  <a16:creationId xmlns:a16="http://schemas.microsoft.com/office/drawing/2014/main" id="{7FB975E8-73B2-4C67-B5BA-6C2C855796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3468" y="4028862"/>
              <a:ext cx="759157" cy="759157"/>
            </a:xfrm>
            <a:prstGeom prst="rect">
              <a:avLst/>
            </a:prstGeom>
          </p:spPr>
        </p:pic>
        <p:cxnSp>
          <p:nvCxnSpPr>
            <p:cNvPr id="21" name="Straight Arrow Connector 20">
              <a:extLst>
                <a:ext uri="{FF2B5EF4-FFF2-40B4-BE49-F238E27FC236}">
                  <a16:creationId xmlns:a16="http://schemas.microsoft.com/office/drawing/2014/main" id="{5B73DF43-0B1C-4084-9747-8366B6B5862E}"/>
                </a:ext>
              </a:extLst>
            </p:cNvPr>
            <p:cNvCxnSpPr/>
            <p:nvPr/>
          </p:nvCxnSpPr>
          <p:spPr>
            <a:xfrm flipH="1" flipV="1">
              <a:off x="7976146" y="4219360"/>
              <a:ext cx="1505244" cy="989787"/>
            </a:xfrm>
            <a:prstGeom prst="straightConnector1">
              <a:avLst/>
            </a:prstGeom>
            <a:grpFill/>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pic>
          <p:nvPicPr>
            <p:cNvPr id="22" name="Graphic 35" descr="Contract">
              <a:extLst>
                <a:ext uri="{FF2B5EF4-FFF2-40B4-BE49-F238E27FC236}">
                  <a16:creationId xmlns:a16="http://schemas.microsoft.com/office/drawing/2014/main" id="{8BC4FDC9-2641-40DC-9C0A-B6BFA27453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2433" y="3426392"/>
              <a:ext cx="759157" cy="759157"/>
            </a:xfrm>
            <a:prstGeom prst="rect">
              <a:avLst/>
            </a:prstGeom>
          </p:spPr>
        </p:pic>
        <p:pic>
          <p:nvPicPr>
            <p:cNvPr id="23" name="Graphic 36" descr="Contract">
              <a:extLst>
                <a:ext uri="{FF2B5EF4-FFF2-40B4-BE49-F238E27FC236}">
                  <a16:creationId xmlns:a16="http://schemas.microsoft.com/office/drawing/2014/main" id="{BD90F040-0720-434B-9EF3-7A8D6C1219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05602" y="3271219"/>
              <a:ext cx="759157" cy="759157"/>
            </a:xfrm>
            <a:prstGeom prst="rect">
              <a:avLst/>
            </a:prstGeom>
          </p:spPr>
        </p:pic>
        <p:pic>
          <p:nvPicPr>
            <p:cNvPr id="24" name="Graphic 37" descr="Contract">
              <a:extLst>
                <a:ext uri="{FF2B5EF4-FFF2-40B4-BE49-F238E27FC236}">
                  <a16:creationId xmlns:a16="http://schemas.microsoft.com/office/drawing/2014/main" id="{C119B666-1690-4EB8-B10D-6FF6340F79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92012" y="3124492"/>
              <a:ext cx="759157" cy="759157"/>
            </a:xfrm>
            <a:prstGeom prst="rect">
              <a:avLst/>
            </a:prstGeom>
          </p:spPr>
        </p:pic>
        <p:cxnSp>
          <p:nvCxnSpPr>
            <p:cNvPr id="25" name="Straight Arrow Connector 24">
              <a:extLst>
                <a:ext uri="{FF2B5EF4-FFF2-40B4-BE49-F238E27FC236}">
                  <a16:creationId xmlns:a16="http://schemas.microsoft.com/office/drawing/2014/main" id="{BE8E8467-6FC7-49E1-9028-F46025C60254}"/>
                </a:ext>
              </a:extLst>
            </p:cNvPr>
            <p:cNvCxnSpPr/>
            <p:nvPr/>
          </p:nvCxnSpPr>
          <p:spPr>
            <a:xfrm flipH="1" flipV="1">
              <a:off x="7944313" y="2440562"/>
              <a:ext cx="1" cy="830657"/>
            </a:xfrm>
            <a:prstGeom prst="straightConnector1">
              <a:avLst/>
            </a:prstGeom>
            <a:grpFill/>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79C4A13-2296-480F-B46C-044300D58FDD}"/>
                </a:ext>
              </a:extLst>
            </p:cNvPr>
            <p:cNvCxnSpPr/>
            <p:nvPr/>
          </p:nvCxnSpPr>
          <p:spPr>
            <a:xfrm flipH="1" flipV="1">
              <a:off x="503446" y="2488649"/>
              <a:ext cx="0" cy="2790000"/>
            </a:xfrm>
            <a:prstGeom prst="straightConnector1">
              <a:avLst/>
            </a:prstGeom>
            <a:grpFill/>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3225BAC-A8BE-478E-95B4-FCEF17A91AE9}"/>
                </a:ext>
              </a:extLst>
            </p:cNvPr>
            <p:cNvCxnSpPr/>
            <p:nvPr/>
          </p:nvCxnSpPr>
          <p:spPr>
            <a:xfrm flipH="1" flipV="1">
              <a:off x="3809181" y="2488649"/>
              <a:ext cx="0" cy="2790000"/>
            </a:xfrm>
            <a:prstGeom prst="straightConnector1">
              <a:avLst/>
            </a:prstGeom>
            <a:grpFill/>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
        <p:nvSpPr>
          <p:cNvPr id="61" name="Rounded Rectangle 3">
            <a:extLst>
              <a:ext uri="{FF2B5EF4-FFF2-40B4-BE49-F238E27FC236}">
                <a16:creationId xmlns:a16="http://schemas.microsoft.com/office/drawing/2014/main" id="{06BD57E6-38B1-4C6A-8355-D8572B02C5D0}"/>
              </a:ext>
            </a:extLst>
          </p:cNvPr>
          <p:cNvSpPr/>
          <p:nvPr/>
        </p:nvSpPr>
        <p:spPr>
          <a:xfrm>
            <a:off x="1794242" y="1803920"/>
            <a:ext cx="999792" cy="258659"/>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70336" tIns="35167" rIns="70336" bIns="35167" rtlCol="0" anchor="ctr">
            <a:noAutofit/>
          </a:bodyPr>
          <a:lstStyle/>
          <a:p>
            <a:pPr algn="ctr" rtl="0"/>
            <a:r>
              <a:rPr lang="zh-Hans" sz="1500" b="0" i="0" u="none" strike="noStrike">
                <a:highlight>
                  <a:srgbClr val="000000">
                    <a:alpha val="0"/>
                  </a:srgbClr>
                </a:highlight>
                <a:latin typeface="Simsun"/>
                <a:ea typeface="Simsun"/>
              </a:rPr>
              <a:t>国家性</a:t>
            </a:r>
          </a:p>
        </p:txBody>
      </p:sp>
      <p:sp>
        <p:nvSpPr>
          <p:cNvPr id="62" name="Rounded Rectangle 3">
            <a:extLst>
              <a:ext uri="{FF2B5EF4-FFF2-40B4-BE49-F238E27FC236}">
                <a16:creationId xmlns:a16="http://schemas.microsoft.com/office/drawing/2014/main" id="{66F9C1B8-0A12-4C48-B06A-580E14B2BF2B}"/>
              </a:ext>
            </a:extLst>
          </p:cNvPr>
          <p:cNvSpPr/>
          <p:nvPr/>
        </p:nvSpPr>
        <p:spPr>
          <a:xfrm>
            <a:off x="3049735" y="1805117"/>
            <a:ext cx="999792" cy="258659"/>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70336" tIns="35167" rIns="70336" bIns="35167" rtlCol="0" anchor="ctr">
            <a:noAutofit/>
          </a:bodyPr>
          <a:lstStyle/>
          <a:p>
            <a:pPr algn="ctr" rtl="0"/>
            <a:r>
              <a:rPr lang="zh-Hans" sz="1500" b="0" i="0" u="none" strike="noStrike">
                <a:highlight>
                  <a:srgbClr val="000000">
                    <a:alpha val="0"/>
                  </a:srgbClr>
                </a:highlight>
                <a:latin typeface="Simsun"/>
                <a:ea typeface="Simsun"/>
              </a:rPr>
              <a:t>国家性</a:t>
            </a:r>
          </a:p>
        </p:txBody>
      </p:sp>
      <p:sp>
        <p:nvSpPr>
          <p:cNvPr id="3" name="Rectangle 2">
            <a:extLst>
              <a:ext uri="{FF2B5EF4-FFF2-40B4-BE49-F238E27FC236}">
                <a16:creationId xmlns:a16="http://schemas.microsoft.com/office/drawing/2014/main" id="{D00339FA-CFFF-4108-BDE1-78C1BF1DF617}"/>
              </a:ext>
            </a:extLst>
          </p:cNvPr>
          <p:cNvSpPr/>
          <p:nvPr/>
        </p:nvSpPr>
        <p:spPr>
          <a:xfrm>
            <a:off x="1201783" y="4509766"/>
            <a:ext cx="6372763" cy="1283841"/>
          </a:xfrm>
          <a:prstGeom prst="rect">
            <a:avLst/>
          </a:prstGeom>
          <a:solidFill>
            <a:srgbClr val="D8D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33" name="TextBox 32">
            <a:extLst>
              <a:ext uri="{FF2B5EF4-FFF2-40B4-BE49-F238E27FC236}">
                <a16:creationId xmlns:a16="http://schemas.microsoft.com/office/drawing/2014/main" id="{54CC8BC7-1C1D-4979-BB40-B33000306AC6}"/>
              </a:ext>
            </a:extLst>
          </p:cNvPr>
          <p:cNvSpPr txBox="1"/>
          <p:nvPr/>
        </p:nvSpPr>
        <p:spPr>
          <a:xfrm>
            <a:off x="1794241" y="4571802"/>
            <a:ext cx="5537209" cy="1169551"/>
          </a:xfrm>
          <a:prstGeom prst="rect">
            <a:avLst/>
          </a:prstGeom>
          <a:noFill/>
        </p:spPr>
        <p:txBody>
          <a:bodyPr wrap="square">
            <a:noAutofit/>
          </a:bodyPr>
          <a:lstStyle/>
          <a:p>
            <a:pPr rtl="0"/>
            <a:r>
              <a:rPr lang="zh-Hans" sz="1400" b="0" i="0" u="none" strike="noStrike">
                <a:highlight>
                  <a:srgbClr val="000000">
                    <a:alpha val="0"/>
                  </a:srgbClr>
                </a:highlight>
                <a:latin typeface="Simsun"/>
                <a:ea typeface="Simsun"/>
              </a:rPr>
              <a:t>风险汇聚的结果是降低了保险的成本。</a:t>
            </a:r>
          </a:p>
          <a:p>
            <a:pPr marL="285750" lvl="0" indent="-285750" rtl="0">
              <a:buClr>
                <a:schemeClr val="accent1"/>
              </a:buClr>
              <a:buSzPct val="125000"/>
              <a:buFont typeface="Wingdings" pitchFamily="2" charset="2"/>
              <a:buChar char="§"/>
            </a:pPr>
            <a:r>
              <a:rPr lang="zh-Hans" sz="1400" b="0" i="0" u="none" strike="noStrike">
                <a:highlight>
                  <a:srgbClr val="000000">
                    <a:alpha val="0"/>
                  </a:srgbClr>
                </a:highlight>
                <a:latin typeface="Simsun"/>
                <a:ea typeface="Simsun"/>
              </a:rPr>
              <a:t>Sharing of costs and expenses</a:t>
            </a:r>
          </a:p>
          <a:p>
            <a:pPr marL="285750" lvl="0" indent="-285750" rtl="0">
              <a:buClr>
                <a:schemeClr val="accent1"/>
              </a:buClr>
              <a:buSzPct val="125000"/>
              <a:buFont typeface="Wingdings" pitchFamily="2" charset="2"/>
              <a:buChar char="§"/>
            </a:pPr>
            <a:r>
              <a:rPr lang="zh-Hans" sz="1400" b="0" i="0" u="none" strike="noStrike">
                <a:highlight>
                  <a:srgbClr val="000000">
                    <a:alpha val="0"/>
                  </a:srgbClr>
                </a:highlight>
                <a:latin typeface="Simsun"/>
                <a:ea typeface="Simsun"/>
              </a:rPr>
              <a:t>规模大的好处</a:t>
            </a:r>
          </a:p>
          <a:p>
            <a:pPr marL="285750" lvl="0" indent="-285750" rtl="0">
              <a:buClr>
                <a:schemeClr val="accent1"/>
              </a:buClr>
              <a:buSzPct val="125000"/>
              <a:buFont typeface="Wingdings" pitchFamily="2" charset="2"/>
              <a:buChar char="§"/>
            </a:pPr>
            <a:r>
              <a:rPr lang="zh-Hans" sz="1400" b="0" i="0" u="none" strike="noStrike">
                <a:highlight>
                  <a:srgbClr val="000000">
                    <a:alpha val="0"/>
                  </a:srgbClr>
                </a:highlight>
                <a:latin typeface="Simsun"/>
                <a:ea typeface="Simsun"/>
              </a:rPr>
              <a:t>共享建模成本（有标准化的数据收集）。</a:t>
            </a:r>
          </a:p>
          <a:p>
            <a:pPr marL="285750" lvl="0" indent="-285750" rtl="0">
              <a:buClr>
                <a:schemeClr val="accent1"/>
              </a:buClr>
              <a:buSzPct val="125000"/>
              <a:buFont typeface="Wingdings" pitchFamily="2" charset="2"/>
              <a:buChar char="§"/>
            </a:pPr>
            <a:r>
              <a:rPr lang="zh-Hans" sz="1400" b="0" i="0" u="none" strike="noStrike">
                <a:highlight>
                  <a:srgbClr val="000000">
                    <a:alpha val="0"/>
                  </a:srgbClr>
                </a:highlight>
                <a:latin typeface="Simsun"/>
                <a:ea typeface="Simsun"/>
              </a:rPr>
              <a:t>多样化节省了保费/风险保证金</a:t>
            </a:r>
          </a:p>
        </p:txBody>
      </p:sp>
    </p:spTree>
    <p:extLst>
      <p:ext uri="{BB962C8B-B14F-4D97-AF65-F5344CB8AC3E}">
        <p14:creationId xmlns:p14="http://schemas.microsoft.com/office/powerpoint/2010/main" val="157694086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2CD1594-B1D1-4522-9915-94E3CCF5D917}"/>
              </a:ext>
            </a:extLst>
          </p:cNvPr>
          <p:cNvSpPr>
            <a:spLocks noGrp="1"/>
          </p:cNvSpPr>
          <p:nvPr>
            <p:ph type="title"/>
          </p:nvPr>
        </p:nvSpPr>
        <p:spPr/>
        <p:txBody>
          <a:bodyPr>
            <a:noAutofit/>
          </a:bodyPr>
          <a:lstStyle/>
          <a:p>
            <a:pPr rtl="0"/>
            <a:r>
              <a:rPr lang="zh-Hans" sz="2000" b="1" i="0" u="none" strike="noStrike">
                <a:solidFill>
                  <a:srgbClr val="000000"/>
                </a:solidFill>
                <a:highlight>
                  <a:srgbClr val="000000">
                    <a:alpha val="0"/>
                  </a:srgbClr>
                </a:highlight>
                <a:latin typeface="Simsun"/>
                <a:ea typeface="Simsun"/>
              </a:rPr>
              <a:t>现有的方案：对CAREC的影响和CAREC从中学到的经验教训</a:t>
            </a:r>
            <a:endParaRPr lang="en-US">
              <a:solidFill>
                <a:schemeClr val="tx1"/>
              </a:solidFill>
            </a:endParaRPr>
          </a:p>
        </p:txBody>
      </p:sp>
      <p:sp>
        <p:nvSpPr>
          <p:cNvPr id="5" name="Slide Number Placeholder 4">
            <a:extLst>
              <a:ext uri="{FF2B5EF4-FFF2-40B4-BE49-F238E27FC236}">
                <a16:creationId xmlns:a16="http://schemas.microsoft.com/office/drawing/2014/main" id="{2B7BFA93-BAB1-46AC-B751-67BD67DD4919}"/>
              </a:ext>
            </a:extLst>
          </p:cNvPr>
          <p:cNvSpPr>
            <a:spLocks noGrp="1"/>
          </p:cNvSpPr>
          <p:nvPr>
            <p:ph type="sldNum" sz="quarter" idx="4"/>
          </p:nvPr>
        </p:nvSpPr>
        <p:spPr/>
        <p:txBody>
          <a:bodyPr>
            <a:noAutofit/>
          </a:bodyPr>
          <a:lstStyle/>
          <a:p>
            <a:pPr rtl="0"/>
            <a:r>
              <a:rPr lang="zh-Hans" sz="900" b="0" i="0" u="none" strike="noStrike">
                <a:highlight>
                  <a:srgbClr val="000000">
                    <a:alpha val="0"/>
                  </a:srgbClr>
                </a:highlight>
                <a:latin typeface="Simsun"/>
                <a:ea typeface="Simsun"/>
              </a:rPr>
              <a:t>8</a:t>
            </a:r>
            <a:endParaRPr lang="en-US"/>
          </a:p>
        </p:txBody>
      </p:sp>
    </p:spTree>
    <p:extLst>
      <p:ext uri="{BB962C8B-B14F-4D97-AF65-F5344CB8AC3E}">
        <p14:creationId xmlns:p14="http://schemas.microsoft.com/office/powerpoint/2010/main" val="318556506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r>
              <a:rPr lang="zh-Hans" sz="2000" b="1" i="0" u="none" strike="noStrike">
                <a:highlight>
                  <a:srgbClr val="000000">
                    <a:alpha val="0"/>
                  </a:srgbClr>
                </a:highlight>
                <a:latin typeface="Simsun"/>
                <a:ea typeface="Simsun"/>
              </a:rPr>
              <a:t>加勒比巨灾风险保险安排（CCRIF）</a:t>
            </a:r>
          </a:p>
        </p:txBody>
      </p:sp>
      <p:sp>
        <p:nvSpPr>
          <p:cNvPr id="3" name="Text Placeholder 2"/>
          <p:cNvSpPr>
            <a:spLocks noGrp="1"/>
          </p:cNvSpPr>
          <p:nvPr>
            <p:ph type="body" sz="quarter" idx="13"/>
          </p:nvPr>
        </p:nvSpPr>
        <p:spPr/>
        <p:txBody>
          <a:bodyPr>
            <a:noAutofit/>
          </a:bodyPr>
          <a:lstStyle/>
          <a:p>
            <a:pPr rtl="0"/>
            <a:r>
              <a:rPr lang="zh-Hans" sz="1800" b="0" i="0" u="none" strike="noStrike">
                <a:highlight>
                  <a:srgbClr val="000000">
                    <a:alpha val="0"/>
                  </a:srgbClr>
                </a:highlight>
                <a:latin typeface="Simsun"/>
                <a:ea typeface="Simsun"/>
              </a:rPr>
              <a:t>首个区域应急响应计划</a:t>
            </a:r>
          </a:p>
        </p:txBody>
      </p:sp>
      <p:sp>
        <p:nvSpPr>
          <p:cNvPr id="5" name="Slide Number Placeholder 4"/>
          <p:cNvSpPr>
            <a:spLocks noGrp="1"/>
          </p:cNvSpPr>
          <p:nvPr>
            <p:ph type="sldNum" sz="quarter" idx="12"/>
          </p:nvPr>
        </p:nvSpPr>
        <p:spPr>
          <a:xfrm>
            <a:off x="11201400" y="6435738"/>
            <a:ext cx="508000" cy="138499"/>
          </a:xfrm>
          <a:prstGeom prst="rect">
            <a:avLst/>
          </a:prstGeom>
        </p:spPr>
        <p:txBody>
          <a:bodyPr vert="horz" wrap="square" lIns="0" tIns="0" rIns="0" bIns="0" rtlCol="0" anchor="t" anchorCtr="0">
            <a:noAutofit/>
          </a:bodyPr>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zh-Hans" sz="900" b="0" i="0" u="none" strike="noStrike">
                <a:highlight>
                  <a:srgbClr val="000000">
                    <a:alpha val="0"/>
                  </a:srgbClr>
                </a:highlight>
                <a:latin typeface="Simsun"/>
                <a:ea typeface="Simsun"/>
              </a:rPr>
              <a:t>9</a:t>
            </a:r>
            <a:endParaRPr lang="en-US"/>
          </a:p>
        </p:txBody>
      </p:sp>
      <p:sp>
        <p:nvSpPr>
          <p:cNvPr id="10" name="Rectangle 9">
            <a:extLst>
              <a:ext uri="{FF2B5EF4-FFF2-40B4-BE49-F238E27FC236}">
                <a16:creationId xmlns:a16="http://schemas.microsoft.com/office/drawing/2014/main" id="{D289819C-B743-4A33-B6B5-E975480DE75D}"/>
              </a:ext>
            </a:extLst>
          </p:cNvPr>
          <p:cNvSpPr/>
          <p:nvPr/>
        </p:nvSpPr>
        <p:spPr>
          <a:xfrm>
            <a:off x="457200" y="1501254"/>
            <a:ext cx="5643349" cy="1419367"/>
          </a:xfrm>
          <a:prstGeom prst="rect">
            <a:avLst/>
          </a:prstGeom>
          <a:solidFill>
            <a:srgbClr val="C8D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08916" y="2522800"/>
            <a:ext cx="2153039" cy="1614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a:extLst>
              <a:ext uri="{FF2B5EF4-FFF2-40B4-BE49-F238E27FC236}">
                <a16:creationId xmlns:a16="http://schemas.microsoft.com/office/drawing/2014/main" id="{EED22222-F7EC-4FFD-B15D-4355961A639F}"/>
              </a:ext>
            </a:extLst>
          </p:cNvPr>
          <p:cNvSpPr/>
          <p:nvPr/>
        </p:nvSpPr>
        <p:spPr>
          <a:xfrm>
            <a:off x="462990" y="3929192"/>
            <a:ext cx="5643349" cy="1499313"/>
          </a:xfrm>
          <a:prstGeom prst="rect">
            <a:avLst/>
          </a:prstGeom>
          <a:solidFill>
            <a:srgbClr val="D8D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08917" y="4335200"/>
            <a:ext cx="2153038" cy="1499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a:extLst>
              <a:ext uri="{FF2B5EF4-FFF2-40B4-BE49-F238E27FC236}">
                <a16:creationId xmlns:a16="http://schemas.microsoft.com/office/drawing/2014/main" id="{BB52B8BF-0259-4EB0-904F-001EADFD8F33}"/>
              </a:ext>
            </a:extLst>
          </p:cNvPr>
          <p:cNvSpPr/>
          <p:nvPr/>
        </p:nvSpPr>
        <p:spPr>
          <a:xfrm>
            <a:off x="466026" y="3002476"/>
            <a:ext cx="5652175" cy="839159"/>
          </a:xfrm>
          <a:prstGeom prst="rect">
            <a:avLst/>
          </a:prstGeom>
          <a:solidFill>
            <a:srgbClr val="EFE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4" name="Picture 2" descr="Caribbean Catastrophe Risk Insurance Facility (CCRIF) | BMZ">
            <a:extLst>
              <a:ext uri="{FF2B5EF4-FFF2-40B4-BE49-F238E27FC236}">
                <a16:creationId xmlns:a16="http://schemas.microsoft.com/office/drawing/2014/main" id="{A7A853E8-D2DB-48C0-8ADB-5C8028FF3B8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663430" y="1237392"/>
            <a:ext cx="2244010" cy="112200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FCEBE9B0-2269-47B7-AF16-6178FDA99C99}"/>
              </a:ext>
            </a:extLst>
          </p:cNvPr>
          <p:cNvSpPr>
            <a:spLocks noGrp="1"/>
          </p:cNvSpPr>
          <p:nvPr>
            <p:ph idx="1"/>
          </p:nvPr>
        </p:nvSpPr>
        <p:spPr>
          <a:xfrm>
            <a:off x="580033" y="1514900"/>
            <a:ext cx="5315802" cy="4319613"/>
          </a:xfrm>
        </p:spPr>
        <p:txBody>
          <a:bodyPr>
            <a:noAutofit/>
          </a:bodyPr>
          <a:lstStyle/>
          <a:p>
            <a:pPr rtl="0"/>
            <a:r>
              <a:rPr lang="zh-Hans" sz="1200" b="1" i="0" u="none" strike="noStrike">
                <a:highlight>
                  <a:srgbClr val="000000">
                    <a:alpha val="0"/>
                  </a:srgbClr>
                </a:highlight>
                <a:latin typeface="Simsun"/>
                <a:ea typeface="Simsun"/>
              </a:rPr>
              <a:t>背景介绍</a:t>
            </a:r>
          </a:p>
          <a:p>
            <a:pPr marL="285750" indent="-285750" rtl="0">
              <a:buClr>
                <a:schemeClr val="accent1"/>
              </a:buClr>
              <a:buSzPct val="125000"/>
              <a:buFont typeface="Wingdings" pitchFamily="2" charset="2"/>
              <a:buChar char="§"/>
            </a:pPr>
            <a:r>
              <a:rPr lang="zh-Hans" sz="1200" b="0" i="0" u="none" strike="noStrike">
                <a:highlight>
                  <a:srgbClr val="000000">
                    <a:alpha val="0"/>
                  </a:srgbClr>
                </a:highlight>
                <a:latin typeface="Simsun"/>
                <a:ea typeface="Simsun"/>
              </a:rPr>
              <a:t>2004年，飓风“伊万”在加勒比海地区造成严重破坏。</a:t>
            </a:r>
          </a:p>
          <a:p>
            <a:pPr marL="285750" indent="-285750" rtl="0">
              <a:buClr>
                <a:schemeClr val="accent1"/>
              </a:buClr>
              <a:buSzPct val="125000"/>
              <a:buFont typeface="Wingdings" pitchFamily="2" charset="2"/>
              <a:buChar char="§"/>
            </a:pPr>
            <a:r>
              <a:rPr lang="zh-Hans" sz="1200" b="0" i="0" u="none" strike="noStrike">
                <a:highlight>
                  <a:srgbClr val="000000">
                    <a:alpha val="0"/>
                  </a:srgbClr>
                </a:highlight>
                <a:latin typeface="Simsun"/>
                <a:ea typeface="Simsun"/>
              </a:rPr>
              <a:t>格林纳达、牙买加和开曼群岛遭受的损失和破坏严重，按目前的价值计算，损失近40亿美元，</a:t>
            </a:r>
            <a:endParaRPr lang="en-GB" sz="1200" b="0"/>
          </a:p>
          <a:p>
            <a:pPr marL="285750" lvl="0" indent="-285750" rtl="0">
              <a:buClr>
                <a:schemeClr val="accent1"/>
              </a:buClr>
              <a:buSzPct val="125000"/>
              <a:buFont typeface="Wingdings" pitchFamily="2" charset="2"/>
              <a:buChar char="§"/>
            </a:pPr>
            <a:r>
              <a:rPr lang="zh-Hans" sz="1200" b="0" i="0" u="none" strike="noStrike" baseline="0">
                <a:highlight>
                  <a:srgbClr val="000000">
                    <a:alpha val="0"/>
                  </a:srgbClr>
                </a:highlight>
                <a:latin typeface="Simsun"/>
                <a:ea typeface="Simsun"/>
              </a:rPr>
              <a:t>但其造成的社会损失要大得多得多。</a:t>
            </a:r>
            <a:endParaRPr lang="en-GB" sz="1200" b="0"/>
          </a:p>
          <a:p>
            <a:pPr marL="285750" lvl="0" indent="-285750" rtl="0">
              <a:buClr>
                <a:schemeClr val="accent1"/>
              </a:buClr>
              <a:buSzPct val="125000"/>
              <a:buFont typeface="Wingdings" pitchFamily="2" charset="2"/>
              <a:buChar char="§"/>
            </a:pPr>
            <a:r>
              <a:rPr lang="zh-Hans" sz="1200" b="0" i="0" u="none" strike="noStrike" baseline="0">
                <a:highlight>
                  <a:srgbClr val="000000">
                    <a:alpha val="0"/>
                  </a:srgbClr>
                </a:highlight>
                <a:latin typeface="Simsun"/>
                <a:ea typeface="Simsun"/>
              </a:rPr>
              <a:t>承诺的援助，有些已经到位，但太少了，关键是到得太晚了</a:t>
            </a:r>
          </a:p>
          <a:p>
            <a:pPr marL="285750" lvl="0" indent="-285750">
              <a:buClr>
                <a:schemeClr val="accent1"/>
              </a:buClr>
              <a:buSzPct val="125000"/>
              <a:buFont typeface="Wingdings" pitchFamily="2" charset="2"/>
              <a:buChar char="§"/>
            </a:pPr>
            <a:endParaRPr lang="en-GB" sz="1200" baseline="0"/>
          </a:p>
          <a:p>
            <a:pPr lvl="0" rtl="0">
              <a:buClr>
                <a:schemeClr val="accent1"/>
              </a:buClr>
              <a:buSzPct val="125000"/>
            </a:pPr>
            <a:r>
              <a:rPr lang="zh-Hans" sz="1200" b="1" i="0" u="none" strike="noStrike" baseline="0">
                <a:highlight>
                  <a:srgbClr val="000000">
                    <a:alpha val="0"/>
                  </a:srgbClr>
                </a:highlight>
                <a:latin typeface="Simsun"/>
                <a:ea typeface="Simsun"/>
              </a:rPr>
              <a:t>建议的解决方案</a:t>
            </a:r>
          </a:p>
          <a:p>
            <a:pPr marL="285750" lvl="0" indent="-285750" rtl="0">
              <a:buClr>
                <a:schemeClr val="accent1"/>
              </a:buClr>
              <a:buSzPct val="125000"/>
              <a:buFont typeface="Wingdings" pitchFamily="2" charset="2"/>
              <a:buChar char="§"/>
            </a:pPr>
            <a:r>
              <a:rPr lang="zh-Hans" sz="1200" b="0" i="0" u="none" strike="noStrike">
                <a:highlight>
                  <a:srgbClr val="000000">
                    <a:alpha val="0"/>
                  </a:srgbClr>
                </a:highlight>
                <a:latin typeface="Simsun"/>
                <a:ea typeface="Simsun"/>
              </a:rPr>
              <a:t>灾后即时资金的可靠来源，可以减少对不可靠的海外捐赠的依赖。</a:t>
            </a:r>
          </a:p>
          <a:p>
            <a:pPr marL="285750" lvl="0" indent="-285750" rtl="0">
              <a:buClr>
                <a:schemeClr val="accent1"/>
              </a:buClr>
              <a:buSzPct val="125000"/>
              <a:buFont typeface="Wingdings" pitchFamily="2" charset="2"/>
              <a:buChar char="§"/>
            </a:pPr>
            <a:r>
              <a:rPr lang="zh-Hans" sz="1200" b="0" i="0" u="none" strike="noStrike">
                <a:highlight>
                  <a:srgbClr val="000000">
                    <a:alpha val="0"/>
                  </a:srgbClr>
                </a:highlight>
                <a:latin typeface="Simsun"/>
                <a:ea typeface="Simsun"/>
              </a:rPr>
              <a:t>本地控制，是更好地了解风险和灾后应对计划的催化剂</a:t>
            </a:r>
          </a:p>
          <a:p>
            <a:pPr marL="285750" lvl="0" indent="-285750">
              <a:buClr>
                <a:schemeClr val="accent1"/>
              </a:buClr>
              <a:buSzPct val="125000"/>
              <a:buFont typeface="Wingdings" pitchFamily="2" charset="2"/>
              <a:buChar char="§"/>
            </a:pPr>
            <a:endParaRPr lang="en-GB" sz="1200" b="0"/>
          </a:p>
          <a:p>
            <a:pPr lvl="0" rtl="0">
              <a:buClr>
                <a:schemeClr val="accent1"/>
              </a:buClr>
              <a:buSzPct val="125000"/>
            </a:pPr>
            <a:r>
              <a:rPr lang="zh-Hans" sz="1200" b="1" i="0" u="none" strike="noStrike">
                <a:highlight>
                  <a:srgbClr val="000000">
                    <a:alpha val="0"/>
                  </a:srgbClr>
                </a:highlight>
                <a:latin typeface="Simsun"/>
                <a:ea typeface="Simsun"/>
              </a:rPr>
              <a:t>CCRIF SPC</a:t>
            </a:r>
          </a:p>
          <a:p>
            <a:pPr marL="285750" lvl="0" indent="-285750" rtl="0">
              <a:buClr>
                <a:schemeClr val="accent1"/>
              </a:buClr>
              <a:buSzPct val="125000"/>
              <a:buFont typeface="Wingdings" pitchFamily="2" charset="2"/>
              <a:buChar char="§"/>
            </a:pPr>
            <a:r>
              <a:rPr lang="zh-Hans" sz="1200" b="0" i="0" u="none" strike="noStrike">
                <a:highlight>
                  <a:srgbClr val="000000">
                    <a:alpha val="0"/>
                  </a:srgbClr>
                </a:highlight>
                <a:latin typeface="Simsun"/>
                <a:ea typeface="Simsun"/>
              </a:rPr>
              <a:t>一家由信托公司持有的特殊保险公司，该信托公司代表加勒比地区政府的利益</a:t>
            </a:r>
          </a:p>
          <a:p>
            <a:pPr marL="285750" lvl="0" indent="-285750" rtl="0">
              <a:buClr>
                <a:schemeClr val="accent1"/>
              </a:buClr>
              <a:buSzPct val="125000"/>
              <a:buFont typeface="Wingdings" pitchFamily="2" charset="2"/>
              <a:buChar char="§"/>
            </a:pPr>
            <a:r>
              <a:rPr lang="zh-Hans" sz="1200" b="0" i="0" u="none" strike="noStrike">
                <a:highlight>
                  <a:srgbClr val="000000">
                    <a:alpha val="0"/>
                  </a:srgbClr>
                </a:highlight>
                <a:latin typeface="Simsun"/>
                <a:ea typeface="Simsun"/>
              </a:rPr>
              <a:t>董事会由加勒比地区机构的代表组成</a:t>
            </a:r>
          </a:p>
          <a:p>
            <a:pPr marL="285750" lvl="0" indent="-285750" rtl="0">
              <a:buClr>
                <a:schemeClr val="accent1"/>
              </a:buClr>
              <a:buSzPct val="125000"/>
              <a:buFont typeface="Wingdings" pitchFamily="2" charset="2"/>
              <a:buChar char="§"/>
            </a:pPr>
            <a:r>
              <a:rPr lang="zh-Hans" sz="1200" b="0" i="0" u="none" strike="noStrike">
                <a:highlight>
                  <a:srgbClr val="000000">
                    <a:alpha val="0"/>
                  </a:srgbClr>
                </a:highlight>
                <a:latin typeface="Simsun"/>
                <a:ea typeface="Simsun"/>
              </a:rPr>
              <a:t>由加勒比共同体（CARICOM）发起</a:t>
            </a:r>
          </a:p>
          <a:p>
            <a:pPr marL="285750" lvl="0" indent="-285750" rtl="0">
              <a:buClr>
                <a:schemeClr val="accent1"/>
              </a:buClr>
              <a:buSzPct val="125000"/>
              <a:buFont typeface="Wingdings" pitchFamily="2" charset="2"/>
              <a:buChar char="§"/>
            </a:pPr>
            <a:r>
              <a:rPr lang="zh-Hans" sz="1200" b="0" i="0" u="none" strike="noStrike">
                <a:highlight>
                  <a:srgbClr val="000000">
                    <a:alpha val="0"/>
                  </a:srgbClr>
                </a:highlight>
                <a:latin typeface="Simsun"/>
                <a:ea typeface="Simsun"/>
              </a:rPr>
              <a:t>向加勒比地区政府提供参数化的保单</a:t>
            </a:r>
          </a:p>
          <a:p>
            <a:pPr marL="285750" lvl="0" indent="-285750">
              <a:buClr>
                <a:schemeClr val="accent1"/>
              </a:buClr>
              <a:buSzPct val="125000"/>
              <a:buFont typeface="Wingdings" pitchFamily="2" charset="2"/>
              <a:buChar char="§"/>
            </a:pPr>
            <a:endParaRPr lang="en-GB" sz="1200" b="0"/>
          </a:p>
          <a:p>
            <a:endParaRPr lang="en-US" sz="1600" b="0"/>
          </a:p>
        </p:txBody>
      </p:sp>
    </p:spTree>
    <p:extLst>
      <p:ext uri="{BB962C8B-B14F-4D97-AF65-F5344CB8AC3E}">
        <p14:creationId xmlns:p14="http://schemas.microsoft.com/office/powerpoint/2010/main" val="127539142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3.1.12"/>
  <p:tag name="AS_OS" val="Unix 5.4.209.116"/>
  <p:tag name="AS_RELEASE_DATE" val="2020.03.14"/>
  <p:tag name="AS_TITLE" val="Aspose.Slides for .NET Standard 2.0"/>
  <p:tag name="AS_VERSION" val="20.3"/>
  <p:tag name="TAGPREFIX" val="WT_"/>
  <p:tag name="WT_CREATEDATE" val="14 March 2017"/>
  <p:tag name="WT_DPI" val=""/>
  <p:tag name="WT_FOOTER" val="Watermark"/>
  <p:tag name="WT_TEMPLATENAME" val="WTW.pptx"/>
</p:tagLst>
</file>

<file path=ppt/tags/tag2.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ags/tag3.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ags/tag4.xml><?xml version="1.0" encoding="utf-8"?>
<p:tagLst xmlns:a="http://schemas.openxmlformats.org/drawingml/2006/main" xmlns:r="http://schemas.openxmlformats.org/officeDocument/2006/relationships" xmlns:p="http://schemas.openxmlformats.org/presentationml/2006/main">
  <p:tag name="WT_ASSOCIATEDSLIDES" val=""/>
  <p:tag name="WT_DIALOGNAME" val="Title Image Slide"/>
  <p:tag name="WT_INNEWPRESENTATION" val="YES"/>
  <p:tag name="WT_ONINSERTSLIDEDLG" val="YES"/>
  <p:tag name="WT_SHORTNAME" val="BASIC"/>
</p:tagLst>
</file>

<file path=ppt/theme/theme1.xml><?xml version="1.0" encoding="utf-8"?>
<a:theme xmlns:a="http://schemas.openxmlformats.org/drawingml/2006/main" name="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Presentation461" id="{D9369743-1FF6-46BD-812F-C556575F0977}" vid="{2F04C674-D7EA-43AC-ABA7-288918924ABD}"/>
    </a:ext>
  </a:extLst>
</a:theme>
</file>

<file path=ppt/theme/theme2.xml><?xml version="1.0" encoding="utf-8"?>
<a:theme xmlns:a="http://schemas.openxmlformats.org/drawingml/2006/main" name="1_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Presentation2" id="{390D9F68-8868-4B21-9FB6-13C3232A8E4F}" vid="{5DB9451D-CFBA-497A-BE26-2C5E7D8B12D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A2331490FAB84187599CEBF7E09D84" ma:contentTypeVersion="12" ma:contentTypeDescription="Create a new document." ma:contentTypeScope="" ma:versionID="c41b640af76519e394bd5fd6847baeeb">
  <xsd:schema xmlns:xsd="http://www.w3.org/2001/XMLSchema" xmlns:xs="http://www.w3.org/2001/XMLSchema" xmlns:p="http://schemas.microsoft.com/office/2006/metadata/properties" xmlns:ns2="ea74eb43-1038-4b3a-ada2-9ad93252435c" xmlns:ns3="f36d8b79-05ee-4091-ab2d-77e9bc8c3a4d" targetNamespace="http://schemas.microsoft.com/office/2006/metadata/properties" ma:root="true" ma:fieldsID="4102832efb432a330e57f73ac43afd9b" ns2:_="" ns3:_="">
    <xsd:import namespace="ea74eb43-1038-4b3a-ada2-9ad93252435c"/>
    <xsd:import namespace="f36d8b79-05ee-4091-ab2d-77e9bc8c3a4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74eb43-1038-4b3a-ada2-9ad9325243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36d8b79-05ee-4091-ab2d-77e9bc8c3a4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8DD178D-7847-4F12-9C66-BBAF0E39FC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74eb43-1038-4b3a-ada2-9ad93252435c"/>
    <ds:schemaRef ds:uri="f36d8b79-05ee-4091-ab2d-77e9bc8c3a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BDDD36-C860-43BD-A381-027F8FE093C4}">
  <ds:schemaRefs>
    <ds:schemaRef ds:uri="http://schemas.microsoft.com/sharepoint/v3/contenttype/forms"/>
  </ds:schemaRefs>
</ds:datastoreItem>
</file>

<file path=customXml/itemProps3.xml><?xml version="1.0" encoding="utf-8"?>
<ds:datastoreItem xmlns:ds="http://schemas.openxmlformats.org/officeDocument/2006/customXml" ds:itemID="{33702011-021B-4ED8-8B95-25B637B9A1F4}">
  <ds:schemaRefs>
    <ds:schemaRef ds:uri="http://schemas.microsoft.com/office/2006/documentManagement/types"/>
    <ds:schemaRef ds:uri="http://purl.org/dc/elements/1.1/"/>
    <ds:schemaRef ds:uri="http://purl.org/dc/terms/"/>
    <ds:schemaRef ds:uri="http://purl.org/dc/dcmitype/"/>
    <ds:schemaRef ds:uri="http://www.w3.org/XML/1998/namespace"/>
    <ds:schemaRef ds:uri="f36d8b79-05ee-4091-ab2d-77e9bc8c3a4d"/>
    <ds:schemaRef ds:uri="http://schemas.openxmlformats.org/package/2006/metadata/core-properties"/>
    <ds:schemaRef ds:uri="http://schemas.microsoft.com/office/2006/metadata/properties"/>
    <ds:schemaRef ds:uri="http://schemas.microsoft.com/office/infopath/2007/PartnerControls"/>
    <ds:schemaRef ds:uri="ea74eb43-1038-4b3a-ada2-9ad93252435c"/>
  </ds:schemaRefs>
</ds:datastoreItem>
</file>

<file path=docProps/app.xml><?xml version="1.0" encoding="utf-8"?>
<Properties xmlns="http://schemas.openxmlformats.org/officeDocument/2006/extended-properties" xmlns:vt="http://schemas.openxmlformats.org/officeDocument/2006/docPropsVTypes">
  <TotalTime>8034</TotalTime>
  <Words>5420</Words>
  <Application>Microsoft Office PowerPoint</Application>
  <PresentationFormat>On-screen Show (4:3)</PresentationFormat>
  <Paragraphs>284</Paragraphs>
  <Slides>19</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Simsun</vt:lpstr>
      <vt:lpstr>Arial</vt:lpstr>
      <vt:lpstr>Arial (Body)</vt:lpstr>
      <vt:lpstr>Calibri</vt:lpstr>
      <vt:lpstr>Wingdings</vt:lpstr>
      <vt:lpstr>WTW</vt:lpstr>
      <vt:lpstr>1_WTW</vt:lpstr>
      <vt:lpstr>Session 4: Examples of Regional Disaster Risk Financing </vt:lpstr>
      <vt:lpstr>目标</vt:lpstr>
      <vt:lpstr>引言：基本原理</vt:lpstr>
      <vt:lpstr>对灾后即时流动资金的需求</vt:lpstr>
      <vt:lpstr>参数化保险</vt:lpstr>
      <vt:lpstr>区域灾害风险转移安排的形式</vt:lpstr>
      <vt:lpstr>风险 融资的区域合作是如何进行的？</vt:lpstr>
      <vt:lpstr>现有的方案：对CAREC的影响和CAREC从中学到的经验教训</vt:lpstr>
      <vt:lpstr>加勒比巨灾风险保险安排（CCRIF）</vt:lpstr>
      <vt:lpstr>从CCRIF吸取的经验教训</vt:lpstr>
      <vt:lpstr>CCRIF带来的益处不仅仅是保险</vt:lpstr>
      <vt:lpstr>非洲风险能力（ARC）</vt:lpstr>
      <vt:lpstr>非洲风险能力（ARC）</vt:lpstr>
      <vt:lpstr>赔付速度是关键</vt:lpstr>
      <vt:lpstr>太平洋联盟</vt:lpstr>
      <vt:lpstr>从现有的区域机制中吸取的教训(1/2)</vt:lpstr>
      <vt:lpstr>总的来说，风险池的好处克服了基础风险的挑战</vt:lpstr>
      <vt:lpstr>PowerPoint Presentation</vt:lpstr>
      <vt:lpstr>免责声明：</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Inception Meeting</dc:title>
  <dc:creator>Au, Christopher</dc:creator>
  <cp:lastModifiedBy>Baskerville-Muscutt, Kez (London)</cp:lastModifiedBy>
  <cp:revision>131</cp:revision>
  <dcterms:created xsi:type="dcterms:W3CDTF">2020-08-04T16:42:47Z</dcterms:created>
  <dcterms:modified xsi:type="dcterms:W3CDTF">2022-11-29T06:45:10Z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0x010100B5A2331490FAB84187599CEBF7E09D84</vt:lpwstr>
  </property>
  <property fmtid="{D5CDD505-2E9C-101B-9397-08002B2CF9AE}" pid="3" name="MSIP_Label_817d4574-7375-4d17-b29c-6e4c6df0fcb0_ActionId">
    <vt:lpwstr>f53f6653-6bac-41d5-904b-3863164c5afe</vt:lpwstr>
  </property>
  <property fmtid="{D5CDD505-2E9C-101B-9397-08002B2CF9AE}" pid="4" name="MSIP_Label_817d4574-7375-4d17-b29c-6e4c6df0fcb0_ContentBits">
    <vt:lpwstr>2</vt:lpwstr>
  </property>
  <property fmtid="{D5CDD505-2E9C-101B-9397-08002B2CF9AE}" pid="5" name="MSIP_Label_817d4574-7375-4d17-b29c-6e4c6df0fcb0_Enabled">
    <vt:lpwstr>true</vt:lpwstr>
  </property>
  <property fmtid="{D5CDD505-2E9C-101B-9397-08002B2CF9AE}" pid="6" name="MSIP_Label_817d4574-7375-4d17-b29c-6e4c6df0fcb0_Method">
    <vt:lpwstr>Standard</vt:lpwstr>
  </property>
  <property fmtid="{D5CDD505-2E9C-101B-9397-08002B2CF9AE}" pid="7" name="MSIP_Label_817d4574-7375-4d17-b29c-6e4c6df0fcb0_Name">
    <vt:lpwstr>ADB Internal</vt:lpwstr>
  </property>
  <property fmtid="{D5CDD505-2E9C-101B-9397-08002B2CF9AE}" pid="8" name="MSIP_Label_817d4574-7375-4d17-b29c-6e4c6df0fcb0_SetDate">
    <vt:lpwstr>2021-09-21T11:31:38Z</vt:lpwstr>
  </property>
  <property fmtid="{D5CDD505-2E9C-101B-9397-08002B2CF9AE}" pid="9" name="MSIP_Label_817d4574-7375-4d17-b29c-6e4c6df0fcb0_SiteId">
    <vt:lpwstr>9495d6bb-41c2-4c58-848f-92e52cf3d640</vt:lpwstr>
  </property>
  <property fmtid="{D5CDD505-2E9C-101B-9397-08002B2CF9AE}" pid="10" name="MSIP_Label_d347b247-e90e-43a3-9d7b-004f14ae6873_ActionId">
    <vt:lpwstr>6882d427-935e-4bb0-b23b-b8f89faf5375</vt:lpwstr>
  </property>
  <property fmtid="{D5CDD505-2E9C-101B-9397-08002B2CF9AE}" pid="11" name="MSIP_Label_d347b247-e90e-43a3-9d7b-004f14ae6873_ContentBits">
    <vt:lpwstr>0</vt:lpwstr>
  </property>
  <property fmtid="{D5CDD505-2E9C-101B-9397-08002B2CF9AE}" pid="12" name="MSIP_Label_d347b247-e90e-43a3-9d7b-004f14ae6873_Enabled">
    <vt:lpwstr>true</vt:lpwstr>
  </property>
  <property fmtid="{D5CDD505-2E9C-101B-9397-08002B2CF9AE}" pid="13" name="MSIP_Label_d347b247-e90e-43a3-9d7b-004f14ae6873_Method">
    <vt:lpwstr>Standard</vt:lpwstr>
  </property>
  <property fmtid="{D5CDD505-2E9C-101B-9397-08002B2CF9AE}" pid="14" name="MSIP_Label_d347b247-e90e-43a3-9d7b-004f14ae6873_Name">
    <vt:lpwstr>d347b247-e90e-43a3-9d7b-004f14ae6873</vt:lpwstr>
  </property>
  <property fmtid="{D5CDD505-2E9C-101B-9397-08002B2CF9AE}" pid="15" name="MSIP_Label_d347b247-e90e-43a3-9d7b-004f14ae6873_SetDate">
    <vt:lpwstr>2021-09-09T09:17:32Z</vt:lpwstr>
  </property>
  <property fmtid="{D5CDD505-2E9C-101B-9397-08002B2CF9AE}" pid="16" name="MSIP_Label_d347b247-e90e-43a3-9d7b-004f14ae6873_SiteId">
    <vt:lpwstr>76e3921f-489b-4b7e-9547-9ea297add9b5</vt:lpwstr>
  </property>
</Properties>
</file>