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8E9_DDEBAB7F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6_DA61A2B4.xml" ContentType="application/vnd.ms-powerpoint.comments+xml"/>
  <Override PartName="/ppt/notesSlides/notesSlide5.xml" ContentType="application/vnd.openxmlformats-officedocument.presentationml.notesSlide+xml"/>
  <Override PartName="/ppt/comments/modernComment_8EB_7A30A86.xml" ContentType="application/vnd.ms-powerpoint.comments+xml"/>
  <Override PartName="/ppt/notesSlides/notesSlide6.xml" ContentType="application/vnd.openxmlformats-officedocument.presentationml.notesSlide+xml"/>
  <Override PartName="/ppt/comments/modernComment_1BD_3B38A51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14" r:id="rId3"/>
    <p:sldId id="2282" r:id="rId4"/>
    <p:sldId id="2262" r:id="rId5"/>
    <p:sldId id="2279" r:id="rId6"/>
    <p:sldId id="2281" r:id="rId7"/>
    <p:sldId id="260" r:id="rId8"/>
    <p:sldId id="262" r:id="rId9"/>
    <p:sldId id="258" r:id="rId10"/>
    <p:sldId id="2283" r:id="rId11"/>
    <p:sldId id="44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CB8F3C-4273-021F-2C6E-4B9CFA4993D1}" name="Kirthi Ramesh" initials="KR" userId="S::kramesh@adb.org::57f4bb9c-e613-4a66-88cf-4d9bafc210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15"/>
    <p:restoredTop sz="94654"/>
  </p:normalViewPr>
  <p:slideViewPr>
    <p:cSldViewPr snapToGrid="0" snapToObjects="1">
      <p:cViewPr varScale="1">
        <p:scale>
          <a:sx n="109" d="100"/>
          <a:sy n="109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6_DA61A2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809A86-AAD4-1B4B-853D-3EA4228B6CA4}" authorId="{BECB8F3C-4273-021F-2C6E-4B9CFA4993D1}" created="2022-03-09T16:44:15.319">
    <pc:sldMkLst xmlns:pc="http://schemas.microsoft.com/office/powerpoint/2013/main/command">
      <pc:docMk/>
      <pc:sldMk cId="3663831732" sldId="262"/>
    </pc:sldMkLst>
    <p188:txBody>
      <a:bodyPr/>
      <a:lstStyle/>
      <a:p>
        <a:r>
          <a:rPr lang="en-US"/>
          <a:t>Slides 9-13 will need more detail which we noted already and will update</a:t>
        </a:r>
      </a:p>
    </p188:txBody>
  </p188:cm>
</p188:cmLst>
</file>

<file path=ppt/comments/modernComment_1BD_3B38A5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3450FA-9E92-DC4D-8066-E357529CF144}" authorId="{BECB8F3C-4273-021F-2C6E-4B9CFA4993D1}" created="2022-10-03T12:57:33.115">
    <pc:sldMkLst xmlns:pc="http://schemas.microsoft.com/office/powerpoint/2013/main/command">
      <pc:docMk/>
      <pc:sldMk cId="993568026" sldId="445"/>
    </pc:sldMkLst>
    <p188:txBody>
      <a:bodyPr/>
      <a:lstStyle/>
      <a:p>
        <a:r>
          <a:rPr lang="en-US"/>
          <a:t>for translation</a:t>
        </a:r>
      </a:p>
    </p188:txBody>
  </p188:cm>
</p188:cmLst>
</file>

<file path=ppt/comments/modernComment_8E9_DDEBAB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D5F569-681C-804A-B6A2-6272C53F4976}" authorId="{BECB8F3C-4273-021F-2C6E-4B9CFA4993D1}" created="2022-10-03T12:59:36.611">
    <pc:sldMkLst xmlns:pc="http://schemas.microsoft.com/office/powerpoint/2013/main/command">
      <pc:docMk/>
      <pc:sldMk cId="842825892" sldId="1521"/>
    </pc:sldMkLst>
    <p188:txBody>
      <a:bodyPr/>
      <a:lstStyle/>
      <a:p>
        <a:r>
          <a:rPr lang="en-US"/>
          <a:t>for translation, please check we already had this translated in the october 2020 virtual event</a:t>
        </a:r>
      </a:p>
    </p188:txBody>
  </p188:cm>
  <p188:cm id="{B0CE994B-5A26-FC40-A193-D4BB01BC3E62}" authorId="{BECB8F3C-4273-021F-2C6E-4B9CFA4993D1}" created="2022-10-03T13:04:13.512">
    <pc:sldMkLst xmlns:pc="http://schemas.microsoft.com/office/powerpoint/2013/main/command">
      <pc:docMk/>
      <pc:sldMk cId="842825892" sldId="1521"/>
    </pc:sldMkLst>
    <p188:txBody>
      <a:bodyPr/>
      <a:lstStyle/>
      <a:p>
        <a:r>
          <a:rPr lang="en-US"/>
          <a:t>[@Sarah Cueno], indicated which slides are for translation in comments below. pillar 3 should also be ready within the day will tag as it gets ready. since some people are still working on this grateful if you can pls download a copy to send to translators. thx a lot</a:t>
        </a:r>
      </a:p>
    </p188:txBody>
  </p188:cm>
</p188:cmLst>
</file>

<file path=ppt/comments/modernComment_8EB_7A30A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69FB75-B58E-8A4A-874B-96CB5DEF4797}" authorId="{BECB8F3C-4273-021F-2C6E-4B9CFA4993D1}" created="2022-10-03T12:57:13.584">
    <pc:sldMkLst xmlns:pc="http://schemas.microsoft.com/office/powerpoint/2013/main/command">
      <pc:docMk/>
      <pc:sldMk cId="1041719745" sldId="428"/>
    </pc:sldMkLst>
    <p188:txBody>
      <a:bodyPr/>
      <a:lstStyle/>
      <a:p>
        <a:r>
          <a:rPr lang="en-US"/>
          <a:t>for translation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D4813-6311-4112-8BE5-210AAB22104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2E6AC0-37A4-4853-83B2-A8BE8FE3F3B2}">
      <dgm:prSet phldrT="[Text]" custT="1"/>
      <dgm:spPr>
        <a:xfrm>
          <a:off x="1895996" y="20007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Культурный/</a:t>
          </a:r>
          <a:br>
            <a:rPr lang="ru-RU" sz="1600" b="1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</a:br>
          <a:r>
            <a:rPr lang="ru-RU" sz="1600" b="1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социальный</a:t>
          </a:r>
          <a:endParaRPr lang="en-US" sz="1600" b="1" dirty="0">
            <a:solidFill>
              <a:sysClr val="windowText" lastClr="000000"/>
            </a:solidFill>
            <a:latin typeface="Sylfaen" panose="010A0502050306030303" pitchFamily="18" charset="0"/>
            <a:ea typeface="+mn-ea"/>
            <a:cs typeface="Arial" panose="020B0604020202020204" pitchFamily="34" charset="0"/>
          </a:endParaRPr>
        </a:p>
      </dgm:t>
    </dgm:pt>
    <dgm:pt modelId="{D8A0391D-BFAF-4B04-A9A8-F91F94D6A9ED}" type="parTrans" cxnId="{2566369B-712A-4905-A275-EC692B868F36}">
      <dgm:prSet/>
      <dgm:spPr/>
      <dgm:t>
        <a:bodyPr/>
        <a:lstStyle/>
        <a:p>
          <a:endParaRPr lang="en-US"/>
        </a:p>
      </dgm:t>
    </dgm:pt>
    <dgm:pt modelId="{8AC753DE-2687-4229-9704-DB6DF0C94BE9}" type="sibTrans" cxnId="{2566369B-712A-4905-A275-EC692B868F36}">
      <dgm:prSet/>
      <dgm:spPr>
        <a:xfrm>
          <a:off x="198880" y="12500"/>
          <a:ext cx="5393439" cy="5393439"/>
        </a:xfrm>
        <a:prstGeom prst="circularArrow">
          <a:avLst>
            <a:gd name="adj1" fmla="val 5274"/>
            <a:gd name="adj2" fmla="val 312630"/>
            <a:gd name="adj3" fmla="val 14276193"/>
            <a:gd name="adj4" fmla="val 17098949"/>
            <a:gd name="adj5" fmla="val 5477"/>
          </a:avLst>
        </a:prstGeom>
        <a:solidFill>
          <a:schemeClr val="bg1"/>
        </a:solidFill>
        <a:ln w="9525">
          <a:solidFill>
            <a:srgbClr val="00A6D2"/>
          </a:solidFill>
        </a:ln>
        <a:effectLst/>
      </dgm:spPr>
      <dgm:t>
        <a:bodyPr/>
        <a:lstStyle/>
        <a:p>
          <a:endParaRPr lang="en-US"/>
        </a:p>
      </dgm:t>
    </dgm:pt>
    <dgm:pt modelId="{959A1D72-B32A-4406-86EB-CB9E3C6DC6D5}">
      <dgm:prSet phldrT="[Text]" custT="1"/>
      <dgm:spPr>
        <a:xfrm>
          <a:off x="3790866" y="3302018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Географический</a:t>
          </a:r>
          <a:endParaRPr lang="en-US" sz="1600" b="1" dirty="0">
            <a:solidFill>
              <a:sysClr val="window" lastClr="FFFFFF"/>
            </a:solidFill>
            <a:latin typeface="Sylfaen" panose="010A0502050306030303" pitchFamily="18" charset="0"/>
            <a:ea typeface="+mn-ea"/>
            <a:cs typeface="Arial" panose="020B0604020202020204" pitchFamily="34" charset="0"/>
          </a:endParaRPr>
        </a:p>
      </dgm:t>
    </dgm:pt>
    <dgm:pt modelId="{7A697846-2957-48CE-A013-03B2A11BC356}" type="parTrans" cxnId="{5679A58F-D9D3-42BC-B0A5-88829EFA26D7}">
      <dgm:prSet/>
      <dgm:spPr/>
      <dgm:t>
        <a:bodyPr/>
        <a:lstStyle/>
        <a:p>
          <a:endParaRPr lang="en-US"/>
        </a:p>
      </dgm:t>
    </dgm:pt>
    <dgm:pt modelId="{87821160-C647-43AA-9DC1-496409A7A15F}" type="sibTrans" cxnId="{5679A58F-D9D3-42BC-B0A5-88829EFA26D7}">
      <dgm:prSet/>
      <dgm:spPr/>
      <dgm:t>
        <a:bodyPr/>
        <a:lstStyle/>
        <a:p>
          <a:endParaRPr lang="en-US"/>
        </a:p>
      </dgm:t>
    </dgm:pt>
    <dgm:pt modelId="{D36A2C74-C550-40DD-8213-618F91247F25}">
      <dgm:prSet phldrT="[Text]" custT="1"/>
      <dgm:spPr>
        <a:xfrm>
          <a:off x="1125" y="1114010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 lIns="0" rIns="0"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Регламентирующий</a:t>
          </a:r>
          <a:r>
            <a:rPr lang="en-US" sz="1600" b="1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A514AE1B-99BC-4DE6-A3D8-D25E90ABA6E5}" type="parTrans" cxnId="{CA8666DD-76EE-43ED-A5C2-47EAD7E4D4D8}">
      <dgm:prSet/>
      <dgm:spPr/>
      <dgm:t>
        <a:bodyPr/>
        <a:lstStyle/>
        <a:p>
          <a:endParaRPr lang="en-US"/>
        </a:p>
      </dgm:t>
    </dgm:pt>
    <dgm:pt modelId="{54D0ADD8-B899-4373-9A84-4F4792BE0900}" type="sibTrans" cxnId="{CA8666DD-76EE-43ED-A5C2-47EAD7E4D4D8}">
      <dgm:prSet/>
      <dgm:spPr/>
      <dgm:t>
        <a:bodyPr/>
        <a:lstStyle/>
        <a:p>
          <a:endParaRPr lang="en-US"/>
        </a:p>
      </dgm:t>
    </dgm:pt>
    <dgm:pt modelId="{66C8F875-5A14-A94C-9385-BA31C703A7A4}">
      <dgm:prSet phldrT="[Text]" custT="1"/>
      <dgm:spPr>
        <a:xfrm>
          <a:off x="1125" y="1114010"/>
          <a:ext cx="1999208" cy="999604"/>
        </a:xfr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Экономический/ технологический</a:t>
          </a:r>
          <a:endParaRPr lang="en-US" sz="1600" b="1" dirty="0">
            <a:solidFill>
              <a:sysClr val="windowText" lastClr="000000"/>
            </a:solidFill>
            <a:latin typeface="Sylfaen" panose="010A0502050306030303" pitchFamily="18" charset="0"/>
            <a:ea typeface="+mn-ea"/>
            <a:cs typeface="Arial" panose="020B0604020202020204" pitchFamily="34" charset="0"/>
          </a:endParaRPr>
        </a:p>
      </dgm:t>
    </dgm:pt>
    <dgm:pt modelId="{F3ED77D2-EA47-6F4F-A742-78FE9EC42918}" type="parTrans" cxnId="{CB8189B0-26E3-A640-A9DB-54BD3614D077}">
      <dgm:prSet/>
      <dgm:spPr/>
      <dgm:t>
        <a:bodyPr/>
        <a:lstStyle/>
        <a:p>
          <a:endParaRPr lang="en-GB"/>
        </a:p>
      </dgm:t>
    </dgm:pt>
    <dgm:pt modelId="{75BAB645-A310-2A4B-A217-B652491D35BC}" type="sibTrans" cxnId="{CB8189B0-26E3-A640-A9DB-54BD3614D077}">
      <dgm:prSet/>
      <dgm:spPr/>
      <dgm:t>
        <a:bodyPr/>
        <a:lstStyle/>
        <a:p>
          <a:endParaRPr lang="en-GB"/>
        </a:p>
      </dgm:t>
    </dgm:pt>
    <dgm:pt modelId="{6E4189A9-2F83-4B29-9528-99F5F9D908FC}" type="pres">
      <dgm:prSet presAssocID="{713D4813-6311-4112-8BE5-210AAB22104B}" presName="Name0" presStyleCnt="0">
        <dgm:presLayoutVars>
          <dgm:dir/>
          <dgm:resizeHandles val="exact"/>
        </dgm:presLayoutVars>
      </dgm:prSet>
      <dgm:spPr/>
    </dgm:pt>
    <dgm:pt modelId="{A765E170-33D4-464E-AC64-0EA68FCD4830}" type="pres">
      <dgm:prSet presAssocID="{713D4813-6311-4112-8BE5-210AAB22104B}" presName="cycle" presStyleCnt="0"/>
      <dgm:spPr/>
    </dgm:pt>
    <dgm:pt modelId="{05980855-55FC-477E-A39F-881698FC6D42}" type="pres">
      <dgm:prSet presAssocID="{A02E6AC0-37A4-4853-83B2-A8BE8FE3F3B2}" presName="nodeFirstNode" presStyleLbl="node1" presStyleIdx="0" presStyleCnt="4" custScaleX="67224" custScaleY="81343" custRadScaleRad="118728" custRadScaleInc="-1346">
        <dgm:presLayoutVars>
          <dgm:bulletEnabled val="1"/>
        </dgm:presLayoutVars>
      </dgm:prSet>
      <dgm:spPr/>
    </dgm:pt>
    <dgm:pt modelId="{4F70FEC5-CC43-4C02-B7F1-AF8BD79C95CE}" type="pres">
      <dgm:prSet presAssocID="{8AC753DE-2687-4229-9704-DB6DF0C94BE9}" presName="sibTransFirstNode" presStyleLbl="bgShp" presStyleIdx="0" presStyleCnt="1"/>
      <dgm:spPr/>
    </dgm:pt>
    <dgm:pt modelId="{207A93A3-C3AE-49DF-9CB4-6F1C30EA5D93}" type="pres">
      <dgm:prSet presAssocID="{959A1D72-B32A-4406-86EB-CB9E3C6DC6D5}" presName="nodeFollowingNodes" presStyleLbl="node1" presStyleIdx="1" presStyleCnt="4" custScaleX="62052" custRadScaleRad="123960" custRadScaleInc="-20900">
        <dgm:presLayoutVars>
          <dgm:bulletEnabled val="1"/>
        </dgm:presLayoutVars>
      </dgm:prSet>
      <dgm:spPr/>
    </dgm:pt>
    <dgm:pt modelId="{825AD266-4174-4CDC-9A79-6E1B5F667AA1}" type="pres">
      <dgm:prSet presAssocID="{D36A2C74-C550-40DD-8213-618F91247F25}" presName="nodeFollowingNodes" presStyleLbl="node1" presStyleIdx="2" presStyleCnt="4" custScaleX="68857" custScaleY="84215" custRadScaleRad="96800" custRadScaleInc="-2985">
        <dgm:presLayoutVars>
          <dgm:bulletEnabled val="1"/>
        </dgm:presLayoutVars>
      </dgm:prSet>
      <dgm:spPr/>
    </dgm:pt>
    <dgm:pt modelId="{50F75765-2C9F-7B42-8B5C-6A522625E023}" type="pres">
      <dgm:prSet presAssocID="{66C8F875-5A14-A94C-9385-BA31C703A7A4}" presName="nodeFollowingNodes" presStyleLbl="node1" presStyleIdx="3" presStyleCnt="4" custScaleX="68947" custRadScaleRad="128323" custRadScaleInc="1948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0A85A22-F68B-48C2-9B76-CA3999D543E6}" type="presOf" srcId="{D36A2C74-C550-40DD-8213-618F91247F25}" destId="{825AD266-4174-4CDC-9A79-6E1B5F667AA1}" srcOrd="0" destOrd="0" presId="urn:microsoft.com/office/officeart/2005/8/layout/cycle3"/>
    <dgm:cxn modelId="{0C7CE231-43A4-4E98-AD23-2F3CF6AD74D8}" type="presOf" srcId="{959A1D72-B32A-4406-86EB-CB9E3C6DC6D5}" destId="{207A93A3-C3AE-49DF-9CB4-6F1C30EA5D93}" srcOrd="0" destOrd="0" presId="urn:microsoft.com/office/officeart/2005/8/layout/cycle3"/>
    <dgm:cxn modelId="{95045D72-BA92-42F0-9DEB-D8A928DCDE00}" type="presOf" srcId="{A02E6AC0-37A4-4853-83B2-A8BE8FE3F3B2}" destId="{05980855-55FC-477E-A39F-881698FC6D42}" srcOrd="0" destOrd="0" presId="urn:microsoft.com/office/officeart/2005/8/layout/cycle3"/>
    <dgm:cxn modelId="{5679A58F-D9D3-42BC-B0A5-88829EFA26D7}" srcId="{713D4813-6311-4112-8BE5-210AAB22104B}" destId="{959A1D72-B32A-4406-86EB-CB9E3C6DC6D5}" srcOrd="1" destOrd="0" parTransId="{7A697846-2957-48CE-A013-03B2A11BC356}" sibTransId="{87821160-C647-43AA-9DC1-496409A7A15F}"/>
    <dgm:cxn modelId="{2566369B-712A-4905-A275-EC692B868F36}" srcId="{713D4813-6311-4112-8BE5-210AAB22104B}" destId="{A02E6AC0-37A4-4853-83B2-A8BE8FE3F3B2}" srcOrd="0" destOrd="0" parTransId="{D8A0391D-BFAF-4B04-A9A8-F91F94D6A9ED}" sibTransId="{8AC753DE-2687-4229-9704-DB6DF0C94BE9}"/>
    <dgm:cxn modelId="{4237EFA0-5BCA-4C7F-B4C1-523F866E48EC}" type="presOf" srcId="{713D4813-6311-4112-8BE5-210AAB22104B}" destId="{6E4189A9-2F83-4B29-9528-99F5F9D908FC}" srcOrd="0" destOrd="0" presId="urn:microsoft.com/office/officeart/2005/8/layout/cycle3"/>
    <dgm:cxn modelId="{CB8189B0-26E3-A640-A9DB-54BD3614D077}" srcId="{713D4813-6311-4112-8BE5-210AAB22104B}" destId="{66C8F875-5A14-A94C-9385-BA31C703A7A4}" srcOrd="3" destOrd="0" parTransId="{F3ED77D2-EA47-6F4F-A742-78FE9EC42918}" sibTransId="{75BAB645-A310-2A4B-A217-B652491D35BC}"/>
    <dgm:cxn modelId="{CA8666DD-76EE-43ED-A5C2-47EAD7E4D4D8}" srcId="{713D4813-6311-4112-8BE5-210AAB22104B}" destId="{D36A2C74-C550-40DD-8213-618F91247F25}" srcOrd="2" destOrd="0" parTransId="{A514AE1B-99BC-4DE6-A3D8-D25E90ABA6E5}" sibTransId="{54D0ADD8-B899-4373-9A84-4F4792BE0900}"/>
    <dgm:cxn modelId="{A91483E9-DC68-4A6A-B5E1-41B279552D8E}" type="presOf" srcId="{8AC753DE-2687-4229-9704-DB6DF0C94BE9}" destId="{4F70FEC5-CC43-4C02-B7F1-AF8BD79C95CE}" srcOrd="0" destOrd="0" presId="urn:microsoft.com/office/officeart/2005/8/layout/cycle3"/>
    <dgm:cxn modelId="{3C51D2EA-D186-D244-97C1-973DBA62CDB7}" type="presOf" srcId="{66C8F875-5A14-A94C-9385-BA31C703A7A4}" destId="{50F75765-2C9F-7B42-8B5C-6A522625E023}" srcOrd="0" destOrd="0" presId="urn:microsoft.com/office/officeart/2005/8/layout/cycle3"/>
    <dgm:cxn modelId="{8F686C05-A908-4302-B901-A418D63CAE68}" type="presParOf" srcId="{6E4189A9-2F83-4B29-9528-99F5F9D908FC}" destId="{A765E170-33D4-464E-AC64-0EA68FCD4830}" srcOrd="0" destOrd="0" presId="urn:microsoft.com/office/officeart/2005/8/layout/cycle3"/>
    <dgm:cxn modelId="{AC125578-A281-49E2-9D1B-50C6F52DC294}" type="presParOf" srcId="{A765E170-33D4-464E-AC64-0EA68FCD4830}" destId="{05980855-55FC-477E-A39F-881698FC6D42}" srcOrd="0" destOrd="0" presId="urn:microsoft.com/office/officeart/2005/8/layout/cycle3"/>
    <dgm:cxn modelId="{65C5C14F-58C9-4659-BD09-9C55822A41B2}" type="presParOf" srcId="{A765E170-33D4-464E-AC64-0EA68FCD4830}" destId="{4F70FEC5-CC43-4C02-B7F1-AF8BD79C95CE}" srcOrd="1" destOrd="0" presId="urn:microsoft.com/office/officeart/2005/8/layout/cycle3"/>
    <dgm:cxn modelId="{1A6A1414-FD37-4295-A03F-3462AE07D630}" type="presParOf" srcId="{A765E170-33D4-464E-AC64-0EA68FCD4830}" destId="{207A93A3-C3AE-49DF-9CB4-6F1C30EA5D93}" srcOrd="2" destOrd="0" presId="urn:microsoft.com/office/officeart/2005/8/layout/cycle3"/>
    <dgm:cxn modelId="{D5712C52-073F-412B-A6E8-99DD871DB0B5}" type="presParOf" srcId="{A765E170-33D4-464E-AC64-0EA68FCD4830}" destId="{825AD266-4174-4CDC-9A79-6E1B5F667AA1}" srcOrd="3" destOrd="0" presId="urn:microsoft.com/office/officeart/2005/8/layout/cycle3"/>
    <dgm:cxn modelId="{1F36A388-8056-4C44-9F87-B2C306C4A2B9}" type="presParOf" srcId="{A765E170-33D4-464E-AC64-0EA68FCD4830}" destId="{50F75765-2C9F-7B42-8B5C-6A522625E023}" srcOrd="4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F7438-EF50-4590-9DEC-CD9D6ACF6D67}" type="doc">
      <dgm:prSet loTypeId="urn:microsoft.com/office/officeart/2005/8/layout/chart3" loCatId="cycle" qsTypeId="urn:microsoft.com/office/officeart/2005/8/quickstyle/simple1" qsCatId="simple" csTypeId="urn:microsoft.com/office/officeart/2005/8/colors/accent3_5" csCatId="accent3" phldr="1"/>
      <dgm:spPr/>
    </dgm:pt>
    <dgm:pt modelId="{AA70D2FD-4325-1447-838C-4662F3D0501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rPr>
            <a:t>Региональное сотрудничество</a:t>
          </a:r>
          <a:endParaRPr lang="en-GB" sz="1800" b="1" dirty="0">
            <a:solidFill>
              <a:schemeClr val="tx1"/>
            </a:solidFill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076324C-3826-5C4D-BE8C-EDC170E5A47C}" type="sibTrans" cxnId="{83C9B186-A75D-AB4B-A0C0-7CB6844D9B0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5C033-4F96-124B-9D75-4F91A8BCDCD4}" type="parTrans" cxnId="{83C9B186-A75D-AB4B-A0C0-7CB6844D9B0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A089F-EF88-424F-83E4-8E6D0ED04B0B}" type="pres">
      <dgm:prSet presAssocID="{897F7438-EF50-4590-9DEC-CD9D6ACF6D67}" presName="compositeShape" presStyleCnt="0">
        <dgm:presLayoutVars>
          <dgm:chMax val="7"/>
          <dgm:dir/>
          <dgm:resizeHandles val="exact"/>
        </dgm:presLayoutVars>
      </dgm:prSet>
      <dgm:spPr/>
    </dgm:pt>
    <dgm:pt modelId="{404BB0BF-4B36-E143-B72F-381FC9EDA9F9}" type="pres">
      <dgm:prSet presAssocID="{897F7438-EF50-4590-9DEC-CD9D6ACF6D67}" presName="wedge1" presStyleLbl="node1" presStyleIdx="0" presStyleCnt="1" custScaleX="95689" custScaleY="36510" custLinFactNeighborX="83" custLinFactNeighborY="437"/>
      <dgm:spPr/>
    </dgm:pt>
    <dgm:pt modelId="{A9DACB93-CE4F-7947-902E-19D68B01AA3E}" type="pres">
      <dgm:prSet presAssocID="{897F7438-EF50-4590-9DEC-CD9D6ACF6D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050B9E69-B532-F449-8EBB-F7C05B905190}" type="presOf" srcId="{AA70D2FD-4325-1447-838C-4662F3D05017}" destId="{404BB0BF-4B36-E143-B72F-381FC9EDA9F9}" srcOrd="0" destOrd="0" presId="urn:microsoft.com/office/officeart/2005/8/layout/chart3"/>
    <dgm:cxn modelId="{83C9B186-A75D-AB4B-A0C0-7CB6844D9B0B}" srcId="{897F7438-EF50-4590-9DEC-CD9D6ACF6D67}" destId="{AA70D2FD-4325-1447-838C-4662F3D05017}" srcOrd="0" destOrd="0" parTransId="{1BD5C033-4F96-124B-9D75-4F91A8BCDCD4}" sibTransId="{6076324C-3826-5C4D-BE8C-EDC170E5A47C}"/>
    <dgm:cxn modelId="{DB81C1E7-881E-7145-80F1-9CC801D63CB3}" type="presOf" srcId="{AA70D2FD-4325-1447-838C-4662F3D05017}" destId="{A9DACB93-CE4F-7947-902E-19D68B01AA3E}" srcOrd="1" destOrd="0" presId="urn:microsoft.com/office/officeart/2005/8/layout/chart3"/>
    <dgm:cxn modelId="{BD0F78FD-810C-4F36-A230-C8C6C9E2E963}" type="presOf" srcId="{897F7438-EF50-4590-9DEC-CD9D6ACF6D67}" destId="{C58A089F-EF88-424F-83E4-8E6D0ED04B0B}" srcOrd="0" destOrd="0" presId="urn:microsoft.com/office/officeart/2005/8/layout/chart3"/>
    <dgm:cxn modelId="{BB376266-D950-154E-AB04-A4E92FF546E3}" type="presParOf" srcId="{C58A089F-EF88-424F-83E4-8E6D0ED04B0B}" destId="{404BB0BF-4B36-E143-B72F-381FC9EDA9F9}" srcOrd="0" destOrd="0" presId="urn:microsoft.com/office/officeart/2005/8/layout/chart3"/>
    <dgm:cxn modelId="{23FDE3C5-58D7-5C49-BD85-4DA5065A8185}" type="presParOf" srcId="{C58A089F-EF88-424F-83E4-8E6D0ED04B0B}" destId="{A9DACB93-CE4F-7947-902E-19D68B01AA3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FEC5-CC43-4C02-B7F1-AF8BD79C95CE}">
      <dsp:nvSpPr>
        <dsp:cNvPr id="0" name=""/>
        <dsp:cNvSpPr/>
      </dsp:nvSpPr>
      <dsp:spPr>
        <a:xfrm>
          <a:off x="547769" y="314076"/>
          <a:ext cx="3269441" cy="3269441"/>
        </a:xfrm>
        <a:prstGeom prst="circularArrow">
          <a:avLst>
            <a:gd name="adj1" fmla="val 5274"/>
            <a:gd name="adj2" fmla="val 312630"/>
            <a:gd name="adj3" fmla="val 14276193"/>
            <a:gd name="adj4" fmla="val 17098949"/>
            <a:gd name="adj5" fmla="val 5477"/>
          </a:avLst>
        </a:prstGeom>
        <a:solidFill>
          <a:schemeClr val="bg1"/>
        </a:solidFill>
        <a:ln w="9525">
          <a:solidFill>
            <a:srgbClr val="00A6D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80855-55FC-477E-A39F-881698FC6D42}">
      <dsp:nvSpPr>
        <dsp:cNvPr id="0" name=""/>
        <dsp:cNvSpPr/>
      </dsp:nvSpPr>
      <dsp:spPr>
        <a:xfrm>
          <a:off x="1512417" y="224698"/>
          <a:ext cx="1340146" cy="81080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Культурный/</a:t>
          </a:r>
          <a:br>
            <a:rPr lang="ru-RU" sz="1600" b="1" kern="1200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</a:br>
          <a:r>
            <a:rPr lang="ru-RU" sz="1600" b="1" kern="1200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социальный</a:t>
          </a:r>
          <a:endParaRPr lang="en-US" sz="1600" b="1" kern="1200" dirty="0">
            <a:solidFill>
              <a:sysClr val="windowText" lastClr="000000"/>
            </a:solidFill>
            <a:latin typeface="Sylfaen" panose="010A0502050306030303" pitchFamily="18" charset="0"/>
            <a:ea typeface="+mn-ea"/>
            <a:cs typeface="Arial" panose="020B0604020202020204" pitchFamily="34" charset="0"/>
          </a:endParaRPr>
        </a:p>
      </dsp:txBody>
      <dsp:txXfrm>
        <a:off x="1551997" y="264278"/>
        <a:ext cx="1260986" cy="731647"/>
      </dsp:txXfrm>
    </dsp:sp>
    <dsp:sp modelId="{207A93A3-C3AE-49DF-9CB4-6F1C30EA5D93}">
      <dsp:nvSpPr>
        <dsp:cNvPr id="0" name=""/>
        <dsp:cNvSpPr/>
      </dsp:nvSpPr>
      <dsp:spPr>
        <a:xfrm>
          <a:off x="2992867" y="1147501"/>
          <a:ext cx="1237039" cy="99677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Географический</a:t>
          </a:r>
          <a:endParaRPr lang="en-US" sz="1600" b="1" kern="1200" dirty="0">
            <a:solidFill>
              <a:sysClr val="window" lastClr="FFFFFF"/>
            </a:solidFill>
            <a:latin typeface="Sylfaen" panose="010A0502050306030303" pitchFamily="18" charset="0"/>
            <a:ea typeface="+mn-ea"/>
            <a:cs typeface="Arial" panose="020B0604020202020204" pitchFamily="34" charset="0"/>
          </a:endParaRPr>
        </a:p>
      </dsp:txBody>
      <dsp:txXfrm>
        <a:off x="3041526" y="1196160"/>
        <a:ext cx="1139721" cy="899458"/>
      </dsp:txXfrm>
    </dsp:sp>
    <dsp:sp modelId="{825AD266-4174-4CDC-9A79-6E1B5F667AA1}">
      <dsp:nvSpPr>
        <dsp:cNvPr id="0" name=""/>
        <dsp:cNvSpPr/>
      </dsp:nvSpPr>
      <dsp:spPr>
        <a:xfrm>
          <a:off x="1562330" y="2739569"/>
          <a:ext cx="1372700" cy="83943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Регламентирующий</a:t>
          </a:r>
          <a:r>
            <a:rPr lang="en-US" sz="1600" b="1" kern="1200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603308" y="2780547"/>
        <a:ext cx="1290744" cy="757479"/>
      </dsp:txXfrm>
    </dsp:sp>
    <dsp:sp modelId="{50F75765-2C9F-7B42-8B5C-6A522625E023}">
      <dsp:nvSpPr>
        <dsp:cNvPr id="0" name=""/>
        <dsp:cNvSpPr/>
      </dsp:nvSpPr>
      <dsp:spPr>
        <a:xfrm>
          <a:off x="57293" y="1160186"/>
          <a:ext cx="1374495" cy="99677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Sylfaen" panose="010A0502050306030303" pitchFamily="18" charset="0"/>
              <a:ea typeface="+mn-ea"/>
              <a:cs typeface="Arial" panose="020B0604020202020204" pitchFamily="34" charset="0"/>
            </a:rPr>
            <a:t>Экономический/ технологический</a:t>
          </a:r>
          <a:endParaRPr lang="en-US" sz="1600" b="1" kern="1200" dirty="0">
            <a:solidFill>
              <a:sysClr val="windowText" lastClr="000000"/>
            </a:solidFill>
            <a:latin typeface="Sylfaen" panose="010A0502050306030303" pitchFamily="18" charset="0"/>
            <a:ea typeface="+mn-ea"/>
            <a:cs typeface="Arial" panose="020B0604020202020204" pitchFamily="34" charset="0"/>
          </a:endParaRPr>
        </a:p>
      </dsp:txBody>
      <dsp:txXfrm>
        <a:off x="105952" y="1208845"/>
        <a:ext cx="1277177" cy="899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B0BF-4B36-E143-B72F-381FC9EDA9F9}">
      <dsp:nvSpPr>
        <dsp:cNvPr id="0" name=""/>
        <dsp:cNvSpPr/>
      </dsp:nvSpPr>
      <dsp:spPr>
        <a:xfrm>
          <a:off x="422146" y="779860"/>
          <a:ext cx="1789297" cy="682703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rPr>
            <a:t>Региональное сотрудничество</a:t>
          </a:r>
          <a:endParaRPr lang="en-GB" sz="1800" b="1" kern="1200" dirty="0">
            <a:solidFill>
              <a:schemeClr val="tx1"/>
            </a:solidFill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688410" y="881453"/>
        <a:ext cx="1256768" cy="47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D800-C763-7941-8872-D452BB9D692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FC2C-51B7-7141-926B-1EB19102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F282-D907-5448-A250-80CC7E27B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Besides COVID-19, the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region is highly susceptible to future outbreaks, alluding to a need to strengthening pandemic preparedness and health security capabilities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CEF282-D907-5448-A250-80CC7E27B9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7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interdependencies as disease agents such as viruses cross borders, and we also observe increasing globalization of health determinants/factors that impact health (e.g. vaccine development and manufacturing) which need cross-sector and cross border solutions (migration, climate change, R&amp;D, trade etc.)</a:t>
            </a:r>
          </a:p>
          <a:p>
            <a:endParaRPr lang="en-US" dirty="0"/>
          </a:p>
          <a:p>
            <a:r>
              <a:rPr lang="en-US" dirty="0"/>
              <a:t>This is also true for </a:t>
            </a:r>
            <a:r>
              <a:rPr lang="ru-RU" dirty="0"/>
              <a:t>ЦАРЭС</a:t>
            </a:r>
            <a:r>
              <a:rPr lang="en-US" dirty="0"/>
              <a:t> region which is highly susceptible to disease outbreaks,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alluding to a need to strengthening pandemic preparedness and health security capabilities</a:t>
            </a:r>
            <a:endParaRPr lang="en-US" dirty="0"/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numbers of persons living in close proximity to animals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Cross-border travel, incl. transboundary population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lifestock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movements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Varying degrees of health systems capacity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Exclusion of migrants from access to essential health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F282-D907-5448-A250-80CC7E27B9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1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множество движущих сил, которые закладывают основу для продвижения регионального сотрудничества в регионе ЦАРЭС.</a:t>
            </a:r>
            <a:endParaRPr lang="en-US" sz="141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1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 движущие силы были определены по четырем измерениям.</a:t>
            </a:r>
            <a:endParaRPr lang="en-US" sz="141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ru-RU" sz="141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Культурное/социальное….</a:t>
            </a:r>
            <a:endParaRPr lang="en-US" sz="141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ru-RU" sz="141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Географические/демографические….</a:t>
            </a:r>
            <a:endParaRPr lang="en-US" sz="141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ru-RU" sz="141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Регламентирующее…. </a:t>
            </a:r>
            <a:endParaRPr lang="en-US" sz="141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ru-RU" sz="141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Экономическое/технологическое…..</a:t>
            </a:r>
            <a:endParaRPr lang="en-US" sz="141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1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41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1DF15-9909-4882-BF6D-4486AC14C1E3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517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E6987-84C6-9240-A398-D44E709D1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3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E6987-84C6-9240-A398-D44E709D13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663A-B930-2141-B19B-83BBDEB17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F2287-A79D-E94E-902F-2C26A6F37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DC48-C990-EC4B-AC5D-60EBAC1A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21D8-EE4B-9040-84DE-AA80E224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78B8-731B-DC46-89F7-341F334C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912A-DADA-0B49-863C-75AAB93B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4744D-F528-A04F-98CD-699CABA6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64B0-5DEE-2A4D-82E0-82893AF1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75197-7C67-D443-969A-486B6CC0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D9C7-76FD-A243-BDDD-34747E12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A4F96-3BD2-B444-817D-0113BC22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D0896-7E42-C14C-98EE-64A5265F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6C6FC-B79E-0B47-B836-7122D114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9F88-0B45-F047-9803-6DA7BE96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E773-03DC-7B4E-B61A-739ED79B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628F-6F04-0440-889E-7A86AC9E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4FBE-A419-2641-91F7-E6A4E7FB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E195D-B983-204A-95ED-548D07D6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1395-42C2-2B48-84D3-C2DA5BEF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734D-59CE-1941-AE45-FC8F9182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E008-DE31-8844-984C-03941420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E5A3B-8B31-974A-B35B-B6BBA82C1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DF50-3CF7-0644-B58B-029189EC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3E6F-96D3-A64F-BC11-84C4919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6BD5-ABE8-5A41-A1C0-944808D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F939-57F4-3D4D-83B5-E7944813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95E6-D50E-CE49-93D9-E6177B5FE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68C4B-828B-9B40-B4D8-40F838D65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B6A49-F6A3-FF44-B556-3F151610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66BF3-B2A9-FF43-83E4-8D096550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A830-4F4C-ED47-BB7B-911A473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79A-D1C9-F644-AD75-E5CD857C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252E-62EE-BB4F-839A-99866988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9F686-4D14-834D-94ED-CFA2E207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AD9E3-F79F-4845-A0F0-5258875DB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C65E5-78E6-674D-B900-620AA56F6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8B7C1-BE05-1E48-8344-E379713A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62A37-6D1F-ED4A-9A52-4B581168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6BF2D-3299-7C4D-BD54-EA0E972E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1103-6543-134B-80D9-2BDAEE16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C097-DCD9-4045-BC92-B6D90596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86F97-7C58-B341-9293-EDC2670C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A8EF-7336-5D4D-A111-2A29195E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8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75793-CE85-494F-AC85-45569B9E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06E9-A8C3-3D4E-8949-3BA00866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986F2-6901-9A42-8BA6-80EC0B60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8CC3-609E-9243-A30E-CB2D542E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756F-588D-644C-A664-6EA77789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2F08A-D1D7-C648-80A9-AD3E838A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6D9EC-1BF0-E248-85DE-8EC8ABA8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34A36-BC12-1345-AB19-0F71DC91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F1740-EE8B-D947-BF7C-37D2F7F5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B764-A156-1640-8433-05F8DF7E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B17CA-4300-4348-92EC-3EA78E50F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0AAB-7234-A046-A7AB-B694B1B9D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807C4-B206-144E-A51F-348019BF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D220E-D7B7-9447-B4C8-F954DC09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9EF25-C69C-E045-A6B0-C3696A8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F1124-93A1-AB43-B660-AB138D1F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50E5-66F9-3C4F-BD64-F8BC7DDBE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FAB-2F95-1945-8448-279EBBE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F3289-2624-3349-A6A8-5C069F37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4158F-7A9A-5846-B842-E2B670BF1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85BF3-84A0-5648-AF32-309435E6E5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1344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EB_7A30A8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BD_3B38A51A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19.png"/><Relationship Id="rId3" Type="http://schemas.microsoft.com/office/2018/10/relationships/comments" Target="../comments/modernComment_8E9_DDEBAB7F.xml"/><Relationship Id="rId21" Type="http://schemas.openxmlformats.org/officeDocument/2006/relationships/image" Target="../media/image22.sv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0.sv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microsoft.com/office/2018/10/relationships/comments" Target="../comments/modernComment_106_DA61A2B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6D98A-083E-2648-959D-CEC89EDB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959" y="1510469"/>
            <a:ext cx="7130041" cy="5347531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CF4C580-4472-E64D-BDB0-43AB8DB7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8" y="372952"/>
            <a:ext cx="736222" cy="73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D1058-25FC-A844-94D3-CB91B80A7A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09709" y="1401144"/>
            <a:ext cx="10076155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 финансирования рисков инфекционных заболеваний в контексте Стратегии здравоохранения ЦАРЭС до 2030 года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7EBAA-1D12-8249-A62F-3AE0A74D6178}"/>
              </a:ext>
            </a:extLst>
          </p:cNvPr>
          <p:cNvSpPr txBox="1"/>
          <p:nvPr/>
        </p:nvSpPr>
        <p:spPr>
          <a:xfrm>
            <a:off x="1839951" y="4204010"/>
            <a:ext cx="23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6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29D729E8-4511-2E4C-8F3A-FB620A5113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6" t="-345" r="4670"/>
          <a:stretch/>
        </p:blipFill>
        <p:spPr>
          <a:xfrm>
            <a:off x="6049479" y="3548317"/>
            <a:ext cx="4249586" cy="434334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2CD7855F-2F2A-7F4D-86DB-51080DF40B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6" t="-345" r="4670"/>
          <a:stretch/>
        </p:blipFill>
        <p:spPr>
          <a:xfrm>
            <a:off x="6049479" y="1049493"/>
            <a:ext cx="4634966" cy="47145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D780FC3-6A72-134E-A2EB-1C2516773D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904" b="-7522"/>
          <a:stretch/>
        </p:blipFill>
        <p:spPr>
          <a:xfrm>
            <a:off x="1033661" y="1045827"/>
            <a:ext cx="4418575" cy="47987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A38A2B-385F-AB47-838F-6ECB19ADC1B7}"/>
              </a:ext>
            </a:extLst>
          </p:cNvPr>
          <p:cNvSpPr/>
          <p:nvPr/>
        </p:nvSpPr>
        <p:spPr>
          <a:xfrm>
            <a:off x="10893995" y="621975"/>
            <a:ext cx="768569" cy="768569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18F46-AEC0-2E4F-8F24-3C67D4C99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3401" y="-19050"/>
            <a:ext cx="7763215" cy="994456"/>
          </a:xfrm>
        </p:spPr>
        <p:txBody>
          <a:bodyPr>
            <a:normAutofit fontScale="90000"/>
          </a:bodyPr>
          <a:lstStyle/>
          <a:p>
            <a:r>
              <a:rPr lang="ru-RU" altLang="en-US" sz="242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Вопросы управления, финансирования и </a:t>
            </a:r>
            <a:br>
              <a:rPr lang="en-US" altLang="en-US" sz="242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en-US" sz="242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человеческих ресурсов для здравоохранения/лидерства</a:t>
            </a:r>
            <a:endParaRPr lang="en-US" sz="2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C2BBD5-E5DF-EF47-A777-03133481CC0D}"/>
              </a:ext>
            </a:extLst>
          </p:cNvPr>
          <p:cNvCxnSpPr>
            <a:cxnSpLocks/>
          </p:cNvCxnSpPr>
          <p:nvPr/>
        </p:nvCxnSpPr>
        <p:spPr>
          <a:xfrm>
            <a:off x="5828275" y="2226469"/>
            <a:ext cx="0" cy="2650624"/>
          </a:xfrm>
          <a:prstGeom prst="line">
            <a:avLst/>
          </a:prstGeom>
          <a:ln w="57150">
            <a:solidFill>
              <a:srgbClr val="00A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D5E054-D831-5447-8D9B-9DD2CA21DC1B}"/>
              </a:ext>
            </a:extLst>
          </p:cNvPr>
          <p:cNvSpPr txBox="1"/>
          <p:nvPr/>
        </p:nvSpPr>
        <p:spPr>
          <a:xfrm>
            <a:off x="1021080" y="1045721"/>
            <a:ext cx="4640706" cy="490833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14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Управление, координация для обеспечения безопасности здоровья (готовность и реагирование)</a:t>
            </a:r>
            <a:endParaRPr lang="en-US" sz="114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4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Управление, координация для обеспечения безопасности здоровья (готовность и реагирование)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Недостаточное выполнение </a:t>
            </a:r>
            <a:r>
              <a:rPr lang="ru-RU" sz="1286" b="1" i="1" dirty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 в половине стран ЦАРЭС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Слабое законодательство и инструменты политики для реализации </a:t>
            </a:r>
            <a:r>
              <a:rPr lang="ru-RU" sz="1286" b="1" i="1" dirty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механизмы координации созданы во время реагирования на COVID-19, однако сектор здравоохранения, как правило, по-прежнему лидирует в вопросах готовности и реагировании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Недостаточное использование данных и аналитики для информированного планирования реагирования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эффективных механизмов </a:t>
            </a:r>
            <a:r>
              <a:rPr lang="ru-RU" sz="1286" dirty="0" err="1">
                <a:latin typeface="Arial" panose="020B0604020202020204" pitchFamily="34" charset="0"/>
                <a:cs typeface="Arial" panose="020B0604020202020204" pitchFamily="34" charset="0"/>
              </a:rPr>
              <a:t>межсекторальной</a:t>
            </a: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 координации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Неадекватное управление единым здравоохранением в большинстве стран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Неадекватные механизмы трансграничной координации и сотрудничества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разработки, финансирования и реализации Национальных планов действий по обеспечению безопасности в области здравоохранения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D71FAA-318B-CB4F-A082-1527CC6352E4}"/>
              </a:ext>
            </a:extLst>
          </p:cNvPr>
          <p:cNvSpPr txBox="1"/>
          <p:nvPr/>
        </p:nvSpPr>
        <p:spPr>
          <a:xfrm>
            <a:off x="6037637" y="3600858"/>
            <a:ext cx="4955063" cy="233397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2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Кадровые ресурсы для здравоохранения</a:t>
            </a:r>
          </a:p>
          <a:p>
            <a:pPr>
              <a:lnSpc>
                <a:spcPct val="110000"/>
              </a:lnSpc>
            </a:pPr>
            <a:endParaRPr lang="en-US" sz="14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Недостатки в планировании, прогнозировании и управлении кадрами и их потенциалом в области здравоохранения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Ограниченные технические возможности медицинского персонала (например, </a:t>
            </a:r>
            <a:r>
              <a:rPr lang="ru-RU" sz="1286" dirty="0" err="1">
                <a:latin typeface="Arial" panose="020B0604020202020204" pitchFamily="34" charset="0"/>
                <a:cs typeface="Arial" panose="020B0604020202020204" pitchFamily="34" charset="0"/>
              </a:rPr>
              <a:t>эпиднадзор</a:t>
            </a: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, лаборатории, профилактика и контроль инфекций, ведение пациентов, информирование о рисках, эпидемиология, ведение пациентов в отделениях интенсивной терапии и т.д.).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Нехватка людских ресурсов для функции национального координатора по ММСП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A28FDB4-EEBB-5846-AB66-9DBFC592C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702" y="725831"/>
            <a:ext cx="559934" cy="559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D04956-8B8E-A140-8381-419C7EBB21B9}"/>
              </a:ext>
            </a:extLst>
          </p:cNvPr>
          <p:cNvSpPr txBox="1"/>
          <p:nvPr/>
        </p:nvSpPr>
        <p:spPr>
          <a:xfrm>
            <a:off x="5953548" y="1041594"/>
            <a:ext cx="4814346" cy="208762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мер обеспечения безопасности здоровья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Хронически недостаточное и сокращающееся финансирование систем здравоохранения и наращивание потенциала в области ММСП, хотя во время пандемии COVID-19 финансирование значительно увеличилось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Препятствия/проблемы с доступом к финансированию в чрезвычайных </a:t>
            </a:r>
            <a:r>
              <a:rPr lang="ru-RU" sz="1286" dirty="0" err="1">
                <a:latin typeface="Arial" panose="020B0604020202020204" pitchFamily="34" charset="0"/>
                <a:cs typeface="Arial" panose="020B0604020202020204" pitchFamily="34" charset="0"/>
              </a:rPr>
              <a:t>ситуацях</a:t>
            </a: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 во время реагирования на пандемию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EA280E-9A5D-4356-B4DE-73B490A857B9}"/>
              </a:ext>
            </a:extLst>
          </p:cNvPr>
          <p:cNvSpPr txBox="1"/>
          <p:nvPr/>
        </p:nvSpPr>
        <p:spPr>
          <a:xfrm>
            <a:off x="10767894" y="236929"/>
            <a:ext cx="1024639" cy="2308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 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9DD96B-AC14-0A41-8CAC-45A1270E333A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5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D1BC11-3B0D-BE48-8AE5-5E447E28436E}"/>
              </a:ext>
            </a:extLst>
          </p:cNvPr>
          <p:cNvSpPr/>
          <p:nvPr/>
        </p:nvSpPr>
        <p:spPr>
          <a:xfrm>
            <a:off x="5649541" y="1967103"/>
            <a:ext cx="4944979" cy="42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71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en-US" sz="1071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три региональных механизма финансирования реагирования на риски</a:t>
            </a:r>
            <a:endParaRPr lang="en-US" altLang="en-US" sz="1071" b="1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AAFB7-443F-6943-9757-8E5B60574F5B}"/>
              </a:ext>
            </a:extLst>
          </p:cNvPr>
          <p:cNvSpPr txBox="1"/>
          <p:nvPr/>
        </p:nvSpPr>
        <p:spPr>
          <a:xfrm>
            <a:off x="1809180" y="5712768"/>
            <a:ext cx="3587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2nd Meeting of the CAREC Working Group on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17E51-D277-2A46-8B4A-8E5A527D1701}"/>
              </a:ext>
            </a:extLst>
          </p:cNvPr>
          <p:cNvSpPr txBox="1"/>
          <p:nvPr/>
        </p:nvSpPr>
        <p:spPr>
          <a:xfrm>
            <a:off x="7791919" y="5712767"/>
            <a:ext cx="2650084" cy="498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October 2022   |   Tbilisi, Georgia</a:t>
            </a:r>
          </a:p>
          <a:p>
            <a:endParaRPr lang="en-US" sz="15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EDD9D-1054-B14F-B162-BE4CDB93BD9A}"/>
              </a:ext>
            </a:extLst>
          </p:cNvPr>
          <p:cNvSpPr txBox="1"/>
          <p:nvPr/>
        </p:nvSpPr>
        <p:spPr>
          <a:xfrm>
            <a:off x="8116078" y="7298871"/>
            <a:ext cx="184731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8FD0-9385-48E3-9138-1EE41B992A21}"/>
              </a:ext>
            </a:extLst>
          </p:cNvPr>
          <p:cNvGrpSpPr/>
          <p:nvPr/>
        </p:nvGrpSpPr>
        <p:grpSpPr>
          <a:xfrm>
            <a:off x="5947746" y="2611550"/>
            <a:ext cx="4393736" cy="316703"/>
            <a:chOff x="542300" y="1675763"/>
            <a:chExt cx="7028430" cy="911946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AC3637EB-23A0-484E-92E6-03ACD430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79" y="1681159"/>
              <a:ext cx="4924351" cy="903046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3E819AE7-EAEA-4396-85E3-2A3F2176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675763"/>
              <a:ext cx="2628884" cy="903046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D3"/>
            </a:solidFill>
            <a:ln w="9525" cap="flat" cmpd="sng">
              <a:solidFill>
                <a:srgbClr val="0BA7D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2D0DEA-F7FB-4875-AB68-0719AFB8C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253" y="1701465"/>
              <a:ext cx="1992819" cy="88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Покрытие рисков вспышек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FA0CEFC4-ADB9-4D66-A2D7-7E0B228A6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458" y="1766666"/>
              <a:ext cx="3746594" cy="73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 быстрых, агрессивных действий на ранних стадиях вспышки</a:t>
              </a:r>
              <a:endParaRPr lang="en-GB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6B6E1A-92A5-4BA3-8A31-8C1C2C8BCA73}"/>
              </a:ext>
            </a:extLst>
          </p:cNvPr>
          <p:cNvGrpSpPr/>
          <p:nvPr/>
        </p:nvGrpSpPr>
        <p:grpSpPr>
          <a:xfrm>
            <a:off x="5950532" y="2994101"/>
            <a:ext cx="4393737" cy="317275"/>
            <a:chOff x="542300" y="1667341"/>
            <a:chExt cx="7028431" cy="91360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E5CC799-70DB-41E4-BADB-C60D99759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810" y="1671231"/>
              <a:ext cx="4856921" cy="903052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3965E8FA-99EE-4E18-95C8-7E1484DC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667341"/>
              <a:ext cx="2628883" cy="903052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7E2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91CB46-F42D-492B-8366-E9C0C9783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84" y="1694691"/>
              <a:ext cx="2426960" cy="8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 сдерживания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E620C440-4127-4F73-A34E-4F46E4AC1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635" y="1796364"/>
              <a:ext cx="3932243" cy="73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 действий, когда соседняя страна страдает от вспышки</a:t>
              </a:r>
              <a:endParaRPr lang="en-GB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D7C75C-8E49-42A6-A7F5-29FCF3E50EEE}"/>
              </a:ext>
            </a:extLst>
          </p:cNvPr>
          <p:cNvGrpSpPr/>
          <p:nvPr/>
        </p:nvGrpSpPr>
        <p:grpSpPr>
          <a:xfrm>
            <a:off x="5953176" y="3373390"/>
            <a:ext cx="4393737" cy="315191"/>
            <a:chOff x="542300" y="1663359"/>
            <a:chExt cx="7028431" cy="932678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27BE8B5B-D26E-4A3E-921A-FDF40F5B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810" y="1668031"/>
              <a:ext cx="4856921" cy="928006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BF56B08F-EB4A-4568-A5AC-24ED8565D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00" y="1663359"/>
              <a:ext cx="2628883" cy="928006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73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158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0FAFF6-5FB3-4734-863A-A18F5BBA0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06" y="1682848"/>
              <a:ext cx="2178826" cy="910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Прерывание деятельности МСП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D77DB34C-570A-4B94-827B-C4AFD8A8F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204" y="1974096"/>
              <a:ext cx="3898572" cy="37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1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 для поддержки экономики</a:t>
              </a:r>
              <a:endParaRPr lang="en-GB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F21A3B-E9EB-4D99-B2DD-28DFF0F04973}"/>
              </a:ext>
            </a:extLst>
          </p:cNvPr>
          <p:cNvSpPr/>
          <p:nvPr/>
        </p:nvSpPr>
        <p:spPr>
          <a:xfrm>
            <a:off x="1809180" y="1198490"/>
            <a:ext cx="7796024" cy="527760"/>
          </a:xfrm>
          <a:prstGeom prst="roundRect">
            <a:avLst/>
          </a:prstGeom>
          <a:noFill/>
          <a:ln w="19050">
            <a:solidFill>
              <a:srgbClr val="F77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49514D-5BE4-4DD4-89D1-0B4606A849A7}"/>
              </a:ext>
            </a:extLst>
          </p:cNvPr>
          <p:cNvSpPr txBox="1"/>
          <p:nvPr/>
        </p:nvSpPr>
        <p:spPr>
          <a:xfrm>
            <a:off x="1585195" y="1963477"/>
            <a:ext cx="4093701" cy="3247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43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43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altLang="en-US" sz="1143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реагирования на риски</a:t>
            </a:r>
            <a:r>
              <a:rPr lang="ru-RU" sz="1143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здоровья и экономики</a:t>
            </a:r>
            <a:endParaRPr lang="en-US" sz="1143" b="1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Агрессивные, своевременные действия помогают сдерживать распространение болезней, спасать жизни и снижать экономические последствия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 и финансирование тесно связаны и должны развиваться вместе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286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Региональное сотрудничество по координации готовности (мониторинг и контроль) и реагирования (финансирование) снизит общие затраты 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286" b="1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ЦАРЭС нет запланированного экстренного финансирования для следующей вспышки </a:t>
            </a:r>
            <a:endParaRPr lang="en-US" sz="128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F77E28"/>
              </a:buClr>
              <a:buSzPct val="125000"/>
            </a:pP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28DBC-3DA1-4CEA-8F25-6351C9A929F2}"/>
              </a:ext>
            </a:extLst>
          </p:cNvPr>
          <p:cNvSpPr txBox="1"/>
          <p:nvPr/>
        </p:nvSpPr>
        <p:spPr>
          <a:xfrm>
            <a:off x="1877626" y="1180407"/>
            <a:ext cx="7543829" cy="4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86" b="1" dirty="0">
                <a:latin typeface="Arial" panose="020B0604020202020204" pitchFamily="34" charset="0"/>
                <a:cs typeface="Arial" panose="020B0604020202020204" pitchFamily="34" charset="0"/>
              </a:rPr>
              <a:t>Задачи: Разработка региональных механизмов финансирования риска вспышек инфекционных заболеваний для поддержки быстрого реагирования и сдерживания</a:t>
            </a:r>
            <a:r>
              <a:rPr lang="en-GB" sz="1286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8A579F-F71D-443B-BD71-332ACDBE2884}"/>
              </a:ext>
            </a:extLst>
          </p:cNvPr>
          <p:cNvSpPr txBox="1"/>
          <p:nvPr/>
        </p:nvSpPr>
        <p:spPr>
          <a:xfrm>
            <a:off x="1698831" y="6411406"/>
            <a:ext cx="885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75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675" dirty="0">
                <a:latin typeface="Arial" panose="020B0604020202020204" pitchFamily="34" charset="0"/>
                <a:cs typeface="Arial" panose="020B0604020202020204" pitchFamily="34" charset="0"/>
              </a:rPr>
              <a:t>Эта работа является частью более широкого проекта АБР (TA-9878), который поддерживает страны-члены ЦАРЭС в укреплении их стратегий управления рисками землетрясений, наводнений и инфекционных заболеваний и устойчивости бюджета государственного сектора.</a:t>
            </a:r>
            <a:endParaRPr lang="en-GB" sz="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AF9DA-400A-4044-A988-677E869ABAFA}"/>
              </a:ext>
            </a:extLst>
          </p:cNvPr>
          <p:cNvSpPr/>
          <p:nvPr/>
        </p:nvSpPr>
        <p:spPr>
          <a:xfrm>
            <a:off x="3094983" y="4987963"/>
            <a:ext cx="5762254" cy="31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429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Внедрить эти механизмы для членов ЦАРЭС.</a:t>
            </a:r>
            <a:endParaRPr lang="en-US" altLang="en-US" sz="1429" b="1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96A0A8-74AC-46F4-8B56-7C7779423558}"/>
              </a:ext>
            </a:extLst>
          </p:cNvPr>
          <p:cNvSpPr txBox="1"/>
          <p:nvPr/>
        </p:nvSpPr>
        <p:spPr>
          <a:xfrm>
            <a:off x="5683399" y="3806483"/>
            <a:ext cx="4707071" cy="119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частного (пере)страхования и рынка капитала с целью предоставления членам ЦАРЭС немедленного финансирования для реализации планов действий в чрезвычайных ситуациях, когда произойдет следующая вспышка</a:t>
            </a:r>
            <a:endParaRPr lang="en-GB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88767A-B4FA-45C0-B8A1-48088A678B86}"/>
              </a:ext>
            </a:extLst>
          </p:cNvPr>
          <p:cNvSpPr txBox="1"/>
          <p:nvPr/>
        </p:nvSpPr>
        <p:spPr>
          <a:xfrm>
            <a:off x="2898146" y="5225400"/>
            <a:ext cx="7840576" cy="1147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планы действий в чрезвычайных ситуациях, включая необходимую инфраструктуру общественного здравоохранения, и количественно определить соответствующие инвестиционные затраты совместно с АБР, ВОЗ, министерствами здравоохранения, министерствами по чрезвычайным ситуациям и министерствами финансов.</a:t>
            </a:r>
          </a:p>
          <a:p>
            <a:pPr marL="213304" lvl="1" indent="-213304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Работать с членами ЦАРЭС и частным сектором над разработкой продуктов финансирования реагирования на риски </a:t>
            </a:r>
            <a:endParaRPr lang="en-GB" sz="1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EF8AF1E-F6E9-F445-80C5-C34E8C2CD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761" y="5615013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236FE2-3A9C-D54A-AF4A-D0E332AAD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831" y="5444019"/>
            <a:ext cx="817888" cy="817888"/>
          </a:xfrm>
          <a:prstGeom prst="rect">
            <a:avLst/>
          </a:prstGeom>
        </p:spPr>
      </p:pic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0CB917-BFC9-9E4F-AB36-6E306E450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327" y="5045703"/>
            <a:ext cx="372035" cy="345461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A14D4238-67DF-A34A-AD5A-31D4BC3AD561}"/>
              </a:ext>
            </a:extLst>
          </p:cNvPr>
          <p:cNvSpPr/>
          <p:nvPr/>
        </p:nvSpPr>
        <p:spPr>
          <a:xfrm>
            <a:off x="10722545" y="545775"/>
            <a:ext cx="768569" cy="768569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C0CE1BE0-E10F-AE45-94F5-9ACD138F5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252" y="649631"/>
            <a:ext cx="559934" cy="55993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676B896-7A51-4AFB-91B7-F157952D6C66}"/>
              </a:ext>
            </a:extLst>
          </p:cNvPr>
          <p:cNvSpPr txBox="1"/>
          <p:nvPr/>
        </p:nvSpPr>
        <p:spPr>
          <a:xfrm>
            <a:off x="10613838" y="242314"/>
            <a:ext cx="1024639" cy="2308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 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818C1DC-E325-42A6-8C7F-33D8A04E1361}"/>
              </a:ext>
            </a:extLst>
          </p:cNvPr>
          <p:cNvSpPr txBox="1">
            <a:spLocks/>
          </p:cNvSpPr>
          <p:nvPr/>
        </p:nvSpPr>
        <p:spPr>
          <a:xfrm>
            <a:off x="1328067" y="234026"/>
            <a:ext cx="7886473" cy="903019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85000"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altLang="en-US" sz="242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для регионального сотрудничества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Механизм финансирования рисков инфекционных заболеваний (IDRFF)</a:t>
            </a:r>
            <a:br>
              <a:rPr lang="en-US" altLang="en-US" sz="242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D6DD63-3768-C640-B29C-B277ADBF36CE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680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A7F4192-E2EA-1549-81A8-06BBC9B49706}"/>
              </a:ext>
            </a:extLst>
          </p:cNvPr>
          <p:cNvSpPr/>
          <p:nvPr/>
        </p:nvSpPr>
        <p:spPr>
          <a:xfrm rot="3848650">
            <a:off x="4463381" y="-2303885"/>
            <a:ext cx="2256966" cy="13501687"/>
          </a:xfrm>
          <a:custGeom>
            <a:avLst/>
            <a:gdLst>
              <a:gd name="connsiteX0" fmla="*/ 4996069 w 4996069"/>
              <a:gd name="connsiteY0" fmla="*/ 0 h 4452731"/>
              <a:gd name="connsiteX1" fmla="*/ 1669774 w 4996069"/>
              <a:gd name="connsiteY1" fmla="*/ 4452731 h 4452731"/>
              <a:gd name="connsiteX2" fmla="*/ 0 w 4996069"/>
              <a:gd name="connsiteY2" fmla="*/ 4412974 h 4452731"/>
              <a:gd name="connsiteX3" fmla="*/ 4664765 w 4996069"/>
              <a:gd name="connsiteY3" fmla="*/ 0 h 4452731"/>
              <a:gd name="connsiteX4" fmla="*/ 4996069 w 4996069"/>
              <a:gd name="connsiteY4" fmla="*/ 0 h 445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069" h="4452731">
                <a:moveTo>
                  <a:pt x="4996069" y="0"/>
                </a:moveTo>
                <a:lnTo>
                  <a:pt x="1669774" y="4452731"/>
                </a:lnTo>
                <a:lnTo>
                  <a:pt x="0" y="4412974"/>
                </a:lnTo>
                <a:lnTo>
                  <a:pt x="4664765" y="0"/>
                </a:lnTo>
                <a:lnTo>
                  <a:pt x="499606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99000">
                <a:schemeClr val="bg1">
                  <a:lumMod val="5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A850238C-5FB8-E74F-A649-A3C6BC8E0612}"/>
              </a:ext>
            </a:extLst>
          </p:cNvPr>
          <p:cNvSpPr/>
          <p:nvPr/>
        </p:nvSpPr>
        <p:spPr>
          <a:xfrm rot="7994663">
            <a:off x="3076790" y="3175659"/>
            <a:ext cx="1135627" cy="1189809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C55A0138-3EC9-F244-BB61-9F5C18D5E837}"/>
              </a:ext>
            </a:extLst>
          </p:cNvPr>
          <p:cNvSpPr/>
          <p:nvPr/>
        </p:nvSpPr>
        <p:spPr>
          <a:xfrm rot="7994663">
            <a:off x="9409705" y="2338509"/>
            <a:ext cx="528036" cy="557887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B6B344-0441-AE42-98CE-C37F75466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2734" y="45318"/>
            <a:ext cx="10515600" cy="905377"/>
          </a:xfrm>
        </p:spPr>
        <p:txBody>
          <a:bodyPr>
            <a:normAutofit/>
          </a:bodyPr>
          <a:lstStyle/>
          <a:p>
            <a:r>
              <a:rPr lang="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регионального сотрудничества ЦАРЭС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области здравоохранения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C9357F-936C-3640-B741-5114ADB56AFB}"/>
              </a:ext>
            </a:extLst>
          </p:cNvPr>
          <p:cNvGrpSpPr/>
          <p:nvPr/>
        </p:nvGrpSpPr>
        <p:grpSpPr>
          <a:xfrm>
            <a:off x="553621" y="3611875"/>
            <a:ext cx="1783293" cy="1783079"/>
            <a:chOff x="940906" y="1921566"/>
            <a:chExt cx="2650434" cy="2650434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C66FF586-12E9-2B43-9C85-22B0A2BA3A5B}"/>
                </a:ext>
              </a:extLst>
            </p:cNvPr>
            <p:cNvSpPr/>
            <p:nvPr/>
          </p:nvSpPr>
          <p:spPr>
            <a:xfrm rot="7994663">
              <a:off x="940906" y="1921566"/>
              <a:ext cx="2650434" cy="2650434"/>
            </a:xfrm>
            <a:prstGeom prst="teardrop">
              <a:avLst>
                <a:gd name="adj" fmla="val 119000"/>
              </a:avLst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67F28"/>
                  </a:gs>
                  <a:gs pos="82000">
                    <a:srgbClr val="F67F28"/>
                  </a:gs>
                  <a:gs pos="100000">
                    <a:srgbClr val="F67F28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758AE4-A125-234B-8676-21D0FFBF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903" y="2399747"/>
              <a:ext cx="1668670" cy="166867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415B2C-BF00-3D44-8124-808B6A993A69}"/>
                </a:ext>
              </a:extLst>
            </p:cNvPr>
            <p:cNvSpPr/>
            <p:nvPr/>
          </p:nvSpPr>
          <p:spPr>
            <a:xfrm rot="7565502">
              <a:off x="1272511" y="2292111"/>
              <a:ext cx="1968824" cy="196882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67F28"/>
                  </a:gs>
                  <a:gs pos="82000">
                    <a:srgbClr val="F67F28"/>
                  </a:gs>
                  <a:gs pos="100000">
                    <a:srgbClr val="F67F28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BA98C8A-6737-7F45-B986-C882F24E3373}"/>
              </a:ext>
            </a:extLst>
          </p:cNvPr>
          <p:cNvSpPr txBox="1">
            <a:spLocks/>
          </p:cNvSpPr>
          <p:nvPr/>
        </p:nvSpPr>
        <p:spPr>
          <a:xfrm>
            <a:off x="6993520" y="1329166"/>
            <a:ext cx="1906992" cy="97138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Одобрение Стратегии здравоохранения ЦАРЭС до 2030 года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2021 г.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9917D97-AF05-6646-8D54-FFFFFB241497}"/>
              </a:ext>
            </a:extLst>
          </p:cNvPr>
          <p:cNvSpPr txBox="1">
            <a:spLocks/>
          </p:cNvSpPr>
          <p:nvPr/>
        </p:nvSpPr>
        <p:spPr>
          <a:xfrm>
            <a:off x="2643808" y="5940729"/>
            <a:ext cx="4996069" cy="73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311367E-7FE5-D242-9752-E82CE628EF56}"/>
              </a:ext>
            </a:extLst>
          </p:cNvPr>
          <p:cNvSpPr txBox="1">
            <a:spLocks/>
          </p:cNvSpPr>
          <p:nvPr/>
        </p:nvSpPr>
        <p:spPr>
          <a:xfrm>
            <a:off x="349229" y="2424114"/>
            <a:ext cx="2160148" cy="9503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ЦАРЭС 2030 отдает приоритет сотрудничеству в области здравоохранения в рамках Кластера человеческого развития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г.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14D3B00-9941-A24A-9069-B4CA4596309A}"/>
              </a:ext>
            </a:extLst>
          </p:cNvPr>
          <p:cNvSpPr txBox="1">
            <a:spLocks/>
          </p:cNvSpPr>
          <p:nvPr/>
        </p:nvSpPr>
        <p:spPr>
          <a:xfrm>
            <a:off x="2555252" y="1954797"/>
            <a:ext cx="2134487" cy="11524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Подготовлено предварительное исследование сотрудничества ЦАРЭС в области здравоохранения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E6AFADD5-E00A-EA40-B0A2-E3BAF71EBCD6}"/>
              </a:ext>
            </a:extLst>
          </p:cNvPr>
          <p:cNvSpPr/>
          <p:nvPr/>
        </p:nvSpPr>
        <p:spPr>
          <a:xfrm rot="7994663">
            <a:off x="7523530" y="2529383"/>
            <a:ext cx="824547" cy="812122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7B129A1-0E83-5E43-A7F2-08560D79AE85}"/>
              </a:ext>
            </a:extLst>
          </p:cNvPr>
          <p:cNvSpPr txBox="1">
            <a:spLocks/>
          </p:cNvSpPr>
          <p:nvPr/>
        </p:nvSpPr>
        <p:spPr>
          <a:xfrm>
            <a:off x="8851382" y="1182825"/>
            <a:ext cx="1658896" cy="10955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инвестиционная программа </a:t>
            </a:r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B439-1D2F-C045-905D-C57E6B103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99" y="3378958"/>
            <a:ext cx="1497793" cy="193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D64C3-C2B6-8D49-993E-261754757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54" y="4127366"/>
            <a:ext cx="1659295" cy="2111830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F88D3542-AF7C-5240-9185-AD2F2942EE1E}"/>
              </a:ext>
            </a:extLst>
          </p:cNvPr>
          <p:cNvSpPr txBox="1">
            <a:spLocks/>
          </p:cNvSpPr>
          <p:nvPr/>
        </p:nvSpPr>
        <p:spPr>
          <a:xfrm>
            <a:off x="4843675" y="2022888"/>
            <a:ext cx="1973154" cy="82314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рабочей группы по здравоохранению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2021 г.</a:t>
            </a: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22FB613A-7F56-4647-8085-C0AEB7354281}"/>
              </a:ext>
            </a:extLst>
          </p:cNvPr>
          <p:cNvSpPr/>
          <p:nvPr/>
        </p:nvSpPr>
        <p:spPr>
          <a:xfrm rot="7994663">
            <a:off x="5341138" y="2889933"/>
            <a:ext cx="1035630" cy="1067341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E4456-F60C-BC40-8D9E-B013070D3CEC}"/>
              </a:ext>
            </a:extLst>
          </p:cNvPr>
          <p:cNvSpPr/>
          <p:nvPr/>
        </p:nvSpPr>
        <p:spPr>
          <a:xfrm>
            <a:off x="10210809" y="4316036"/>
            <a:ext cx="1963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400" dirty="0">
                <a:highlight>
                  <a:srgbClr val="FDFDFD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СОСРЕДОТОЧЕНИЕ НА РЕАЛИЗАЦИИ</a:t>
            </a:r>
            <a:r>
              <a:rPr lang="en-US" sz="1400" dirty="0">
                <a:highlight>
                  <a:srgbClr val="FDFDFD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highlight>
                  <a:srgbClr val="FDFDFD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2030 ГОДА</a:t>
            </a:r>
            <a:endParaRPr lang="en-US" sz="1600" dirty="0">
              <a:highlight>
                <a:srgbClr val="FDFDFD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1CF203-9CE9-584B-8B2A-CBA74C090B5D}"/>
              </a:ext>
            </a:extLst>
          </p:cNvPr>
          <p:cNvCxnSpPr>
            <a:cxnSpLocks/>
          </p:cNvCxnSpPr>
          <p:nvPr/>
        </p:nvCxnSpPr>
        <p:spPr>
          <a:xfrm>
            <a:off x="11183680" y="3642082"/>
            <a:ext cx="0" cy="503077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4FCBF0B-18DE-6048-B06F-526B207B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C435-6B2E-4989-9492-524D38DA5DA8}" type="slidenum">
              <a:rPr lang="en-US" smtClean="0"/>
              <a:t>2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63B3B5-74E7-0D49-9083-9963EE76E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285" y="2341971"/>
            <a:ext cx="949018" cy="12012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ED8CF7-0EED-B249-ADAD-1D031690E87E}"/>
              </a:ext>
            </a:extLst>
          </p:cNvPr>
          <p:cNvSpPr txBox="1"/>
          <p:nvPr/>
        </p:nvSpPr>
        <p:spPr>
          <a:xfrm>
            <a:off x="380239" y="6474023"/>
            <a:ext cx="561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2-е совещание Рабочей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по здравоохранению ЦАРЭС</a:t>
            </a:r>
            <a:endParaRPr lang="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92AF68-C32E-1143-87C5-20B7552D6247}"/>
              </a:ext>
            </a:extLst>
          </p:cNvPr>
          <p:cNvSpPr txBox="1"/>
          <p:nvPr/>
        </p:nvSpPr>
        <p:spPr>
          <a:xfrm>
            <a:off x="8357226" y="6474023"/>
            <a:ext cx="345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октября 2022 г. | Тбилиси, Грузия</a:t>
            </a:r>
          </a:p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D516DE-1F0D-D840-9313-9F794FE5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965" y="2349521"/>
            <a:ext cx="545516" cy="545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4C9C47-53C3-D146-90E5-190772A1F3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5512" y="2986481"/>
            <a:ext cx="938582" cy="9385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28818D-E744-E44B-9D7D-98F3C78BDA72}"/>
              </a:ext>
            </a:extLst>
          </p:cNvPr>
          <p:cNvSpPr txBox="1"/>
          <p:nvPr/>
        </p:nvSpPr>
        <p:spPr>
          <a:xfrm>
            <a:off x="10908116" y="1175435"/>
            <a:ext cx="934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EB1423-44C9-EE4E-8512-DAD666A6DCAD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94B75-D60C-B93E-DF59-00C699076117}"/>
              </a:ext>
            </a:extLst>
          </p:cNvPr>
          <p:cNvSpPr txBox="1"/>
          <p:nvPr/>
        </p:nvSpPr>
        <p:spPr>
          <a:xfrm>
            <a:off x="380239" y="6474023"/>
            <a:ext cx="471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2nd Meeting of the CAREC Working Group on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8DB06-0C9D-F6C5-6E12-CA82FABB4ACE}"/>
              </a:ext>
            </a:extLst>
          </p:cNvPr>
          <p:cNvSpPr txBox="1"/>
          <p:nvPr/>
        </p:nvSpPr>
        <p:spPr>
          <a:xfrm>
            <a:off x="8357226" y="6474023"/>
            <a:ext cx="345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October 2022   |   Tbilisi, Georgia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1ED00-42B4-FF44-B3AE-2AF103E23A15}"/>
              </a:ext>
            </a:extLst>
          </p:cNvPr>
          <p:cNvSpPr/>
          <p:nvPr/>
        </p:nvSpPr>
        <p:spPr>
          <a:xfrm>
            <a:off x="801512" y="1"/>
            <a:ext cx="232158" cy="864000"/>
          </a:xfrm>
          <a:prstGeom prst="rect">
            <a:avLst/>
          </a:prstGeom>
          <a:gradFill flip="none" rotWithShape="1">
            <a:gsLst>
              <a:gs pos="33000">
                <a:srgbClr val="00A2CB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5C89D-5056-4AAB-9045-089AC00176A9}"/>
              </a:ext>
            </a:extLst>
          </p:cNvPr>
          <p:cNvSpPr txBox="1"/>
          <p:nvPr/>
        </p:nvSpPr>
        <p:spPr>
          <a:xfrm>
            <a:off x="1307688" y="287694"/>
            <a:ext cx="1052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Рабочая группа ЦАРЭС по здравоохранению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77E840-F13B-494F-868B-179677B2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0" y="969716"/>
            <a:ext cx="10303335" cy="53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FF22-0EA1-0348-BDC5-722175C59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3" r="19070" b="259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D8E27-0CC9-E740-B2D0-F447066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230717" cy="1124712"/>
          </a:xfrm>
        </p:spPr>
        <p:txBody>
          <a:bodyPr anchor="b"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Регион очень восприимчив к будущим вспышкам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AFC2-A654-6A47-B304-6751A990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0" y="2718054"/>
            <a:ext cx="6186291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факторам, способствующим распространению инфекционных заболеваний, относятся: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людей, проживающих в непосредственной близости к животным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Трансграничные поездки, включая трансграничное перемещение населения и домашнего скота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Различная степень потенциала систем здравоохранения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мигрантов из доступа к основным услугам здравоохранения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2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itting, person, holding, sign&#10;&#10;Description automatically generated">
            <a:extLst>
              <a:ext uri="{FF2B5EF4-FFF2-40B4-BE49-F238E27FC236}">
                <a16:creationId xmlns:a16="http://schemas.microsoft.com/office/drawing/2014/main" id="{BBB3D0D2-7946-DF43-AB6E-232BAED8C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69" y="1889499"/>
            <a:ext cx="3771842" cy="282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D8E27-0CC9-E740-B2D0-F447066B5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183" y="378378"/>
            <a:ext cx="10515600" cy="6552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вызовы требуют региональных решений и сотрудничества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DA166-98CA-1045-B5F4-AA66B95B2681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D818D-B149-5E41-BE89-BA8A428FCABF}"/>
              </a:ext>
            </a:extLst>
          </p:cNvPr>
          <p:cNvSpPr/>
          <p:nvPr/>
        </p:nvSpPr>
        <p:spPr>
          <a:xfrm>
            <a:off x="1089672" y="1316601"/>
            <a:ext cx="5373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взаимозависимости, когда возбудители болезней пересекают границы</a:t>
            </a:r>
            <a:r>
              <a:rPr lang="en-US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D2BE1-F258-ED41-A49F-34A921D91B79}"/>
              </a:ext>
            </a:extLst>
          </p:cNvPr>
          <p:cNvSpPr/>
          <p:nvPr/>
        </p:nvSpPr>
        <p:spPr>
          <a:xfrm>
            <a:off x="7142146" y="1364108"/>
            <a:ext cx="4736284" cy="3647152"/>
          </a:xfrm>
          <a:prstGeom prst="rect">
            <a:avLst/>
          </a:prstGeom>
          <a:ln>
            <a:solidFill>
              <a:srgbClr val="00B6CA"/>
            </a:solidFill>
          </a:ln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31775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Инвестиции большей частью являются национальными, а не региональными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Недостаточные знания – и решения – для совместных региональных механизмов и трансграничных услуг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Фрагментация региональных институтов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8B432-7CC9-1043-BAA3-B46839164A3E}"/>
              </a:ext>
            </a:extLst>
          </p:cNvPr>
          <p:cNvSpPr/>
          <p:nvPr/>
        </p:nvSpPr>
        <p:spPr>
          <a:xfrm>
            <a:off x="5685675" y="5453197"/>
            <a:ext cx="115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550A2-3011-8041-AADA-1F81D17E030E}"/>
              </a:ext>
            </a:extLst>
          </p:cNvPr>
          <p:cNvSpPr/>
          <p:nvPr/>
        </p:nvSpPr>
        <p:spPr>
          <a:xfrm>
            <a:off x="925647" y="5456060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Миграция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FF566-01AA-6A4C-AE87-E20A4C0EE8DF}"/>
              </a:ext>
            </a:extLst>
          </p:cNvPr>
          <p:cNvSpPr/>
          <p:nvPr/>
        </p:nvSpPr>
        <p:spPr>
          <a:xfrm>
            <a:off x="2402541" y="5465168"/>
            <a:ext cx="139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климата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C5FE6-7F0A-AD42-8749-55EF38703819}"/>
              </a:ext>
            </a:extLst>
          </p:cNvPr>
          <p:cNvSpPr/>
          <p:nvPr/>
        </p:nvSpPr>
        <p:spPr>
          <a:xfrm>
            <a:off x="4223407" y="5467271"/>
            <a:ext cx="1003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НИОКР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0143-C9B0-ED43-B1D5-67B21ED3550B}"/>
              </a:ext>
            </a:extLst>
          </p:cNvPr>
          <p:cNvSpPr/>
          <p:nvPr/>
        </p:nvSpPr>
        <p:spPr>
          <a:xfrm>
            <a:off x="868497" y="3622705"/>
            <a:ext cx="62164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определяющие факторы здравоохранения требуют сквозных секторных и трансграничных решений</a:t>
            </a:r>
            <a:endParaRPr lang="en-US" dirty="0">
              <a:solidFill>
                <a:srgbClr val="EA532A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E6A982-ED95-CC49-8CB5-BB053AA0FD45}"/>
              </a:ext>
            </a:extLst>
          </p:cNvPr>
          <p:cNvSpPr/>
          <p:nvPr/>
        </p:nvSpPr>
        <p:spPr>
          <a:xfrm>
            <a:off x="961697" y="4258277"/>
            <a:ext cx="1024758" cy="1024758"/>
          </a:xfrm>
          <a:prstGeom prst="ellipse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A5895F-965F-B940-AA48-F89E3EED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92" y="4256147"/>
            <a:ext cx="1073807" cy="107380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5430F0B-823D-A149-8D14-277D73D68E98}"/>
              </a:ext>
            </a:extLst>
          </p:cNvPr>
          <p:cNvSpPr/>
          <p:nvPr/>
        </p:nvSpPr>
        <p:spPr>
          <a:xfrm>
            <a:off x="2596056" y="4289622"/>
            <a:ext cx="1024758" cy="1024758"/>
          </a:xfrm>
          <a:prstGeom prst="ellipse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6444AB-8C39-9748-A081-FDC3127EB0CE}"/>
              </a:ext>
            </a:extLst>
          </p:cNvPr>
          <p:cNvSpPr/>
          <p:nvPr/>
        </p:nvSpPr>
        <p:spPr>
          <a:xfrm>
            <a:off x="4109545" y="4267199"/>
            <a:ext cx="1024758" cy="1024758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AAF12F-1688-6C49-99FE-545FBE82D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407" y="4457262"/>
            <a:ext cx="812800" cy="812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D209D3-E519-4C48-A670-69C260E98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04" y="4283739"/>
            <a:ext cx="900386" cy="90038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4C441D1-03CF-F54D-9682-2E4BE4E4EF64}"/>
              </a:ext>
            </a:extLst>
          </p:cNvPr>
          <p:cNvSpPr/>
          <p:nvPr/>
        </p:nvSpPr>
        <p:spPr>
          <a:xfrm>
            <a:off x="5554719" y="4275608"/>
            <a:ext cx="1024758" cy="1024758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52F42F-130B-2549-A3A4-CB3CA7031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834" y="44033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8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C1FE49-3A15-4011-B3D1-DDF7B05DCD4C}"/>
              </a:ext>
            </a:extLst>
          </p:cNvPr>
          <p:cNvGrpSpPr/>
          <p:nvPr/>
        </p:nvGrpSpPr>
        <p:grpSpPr>
          <a:xfrm>
            <a:off x="3903197" y="1419828"/>
            <a:ext cx="6720941" cy="4714344"/>
            <a:chOff x="3172264" y="563759"/>
            <a:chExt cx="8961255" cy="62857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C306EA-F7EC-4A74-873C-9C4F51E4E720}"/>
                </a:ext>
              </a:extLst>
            </p:cNvPr>
            <p:cNvGrpSpPr/>
            <p:nvPr/>
          </p:nvGrpSpPr>
          <p:grpSpPr>
            <a:xfrm>
              <a:off x="3172264" y="563759"/>
              <a:ext cx="6854973" cy="6204805"/>
              <a:chOff x="6096000" y="431656"/>
              <a:chExt cx="6854973" cy="6204805"/>
            </a:xfrm>
          </p:grpSpPr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45A9B157-6848-409B-8BF0-CB6CC058B37F}"/>
                  </a:ext>
                </a:extLst>
              </p:cNvPr>
              <p:cNvGraphicFramePr/>
              <p:nvPr/>
            </p:nvGraphicFramePr>
            <p:xfrm>
              <a:off x="6096000" y="1220827"/>
              <a:ext cx="5791201" cy="54156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89048F86-B825-4E64-95F3-590C2E200D5D}"/>
                  </a:ext>
                </a:extLst>
              </p:cNvPr>
              <p:cNvGraphicFramePr/>
              <p:nvPr/>
            </p:nvGraphicFramePr>
            <p:xfrm>
              <a:off x="7275117" y="2404858"/>
              <a:ext cx="3507314" cy="29681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pic>
            <p:nvPicPr>
              <p:cNvPr id="12" name="Graphic 11" descr="Users">
                <a:extLst>
                  <a:ext uri="{FF2B5EF4-FFF2-40B4-BE49-F238E27FC236}">
                    <a16:creationId xmlns:a16="http://schemas.microsoft.com/office/drawing/2014/main" id="{D5C452CD-8741-4390-AA53-3391CDB8F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2299883" y="431656"/>
                <a:ext cx="651090" cy="651090"/>
              </a:xfrm>
              <a:prstGeom prst="rect">
                <a:avLst/>
              </a:prstGeom>
            </p:spPr>
          </p:pic>
          <p:pic>
            <p:nvPicPr>
              <p:cNvPr id="13" name="Graphic 12" descr="Handshake">
                <a:extLst>
                  <a:ext uri="{FF2B5EF4-FFF2-40B4-BE49-F238E27FC236}">
                    <a16:creationId xmlns:a16="http://schemas.microsoft.com/office/drawing/2014/main" id="{DCB8E527-1F45-4D83-9AEF-75EA2F932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636102" y="2787820"/>
                <a:ext cx="767269" cy="819499"/>
              </a:xfrm>
              <a:prstGeom prst="rect">
                <a:avLst/>
              </a:prstGeom>
            </p:spPr>
          </p:pic>
        </p:grpSp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A284C1F1-D80E-4EE1-89BA-67586519F2B5}"/>
                </a:ext>
              </a:extLst>
            </p:cNvPr>
            <p:cNvSpPr/>
            <p:nvPr/>
          </p:nvSpPr>
          <p:spPr>
            <a:xfrm>
              <a:off x="9088244" y="1025912"/>
              <a:ext cx="2631688" cy="1348378"/>
            </a:xfrm>
            <a:prstGeom prst="wedgeRoundRectCallou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27">
                <a:defRPr/>
              </a:pPr>
              <a:endParaRPr lang="en-US" sz="1588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CB852D-AEC6-4859-B84A-1267C82F5674}"/>
                </a:ext>
              </a:extLst>
            </p:cNvPr>
            <p:cNvSpPr txBox="1"/>
            <p:nvPr/>
          </p:nvSpPr>
          <p:spPr>
            <a:xfrm>
              <a:off x="7727892" y="1136087"/>
              <a:ext cx="4405627" cy="12956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21" indent="-214321">
                <a:buFont typeface="Arial" panose="020B0604020202020204" pitchFamily="34" charset="0"/>
                <a:buChar char="•"/>
                <a:defRPr/>
              </a:pPr>
              <a:r>
                <a:rPr lang="ru-RU" sz="1143" dirty="0">
                  <a:latin typeface="Arial" panose="020B0604020202020204" pitchFamily="34" charset="0"/>
                  <a:cs typeface="Arial" panose="020B0604020202020204" pitchFamily="34" charset="0"/>
                </a:rPr>
                <a:t>Общее наследие «Семашко» (8/11 стран)</a:t>
              </a:r>
            </a:p>
            <a:p>
              <a:pPr marL="214321" indent="-214321">
                <a:buFont typeface="Arial" panose="020B0604020202020204" pitchFamily="34" charset="0"/>
                <a:buChar char="•"/>
                <a:defRPr/>
              </a:pPr>
              <a:r>
                <a:rPr lang="ru-RU" sz="1143" dirty="0">
                  <a:latin typeface="Arial" panose="020B0604020202020204" pitchFamily="34" charset="0"/>
                  <a:cs typeface="Arial" panose="020B0604020202020204" pitchFamily="34" charset="0"/>
                </a:rPr>
                <a:t>Общий язык важен для взаимодействия</a:t>
              </a:r>
            </a:p>
            <a:p>
              <a:pPr marL="214321" indent="-214321">
                <a:buFont typeface="Arial" panose="020B0604020202020204" pitchFamily="34" charset="0"/>
                <a:buChar char="•"/>
                <a:defRPr/>
              </a:pPr>
              <a:r>
                <a:rPr lang="ru-RU" sz="1143" dirty="0">
                  <a:latin typeface="Arial" panose="020B0604020202020204" pitchFamily="34" charset="0"/>
                  <a:cs typeface="Arial" panose="020B0604020202020204" pitchFamily="34" charset="0"/>
                </a:rPr>
                <a:t>Медицинские работники пересекают границы для получения лучшего образования и возможностей</a:t>
              </a:r>
              <a:endParaRPr lang="en-US" sz="114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B85A92-5494-4B99-BAE3-B8C0FDD40BD3}"/>
                </a:ext>
              </a:extLst>
            </p:cNvPr>
            <p:cNvSpPr txBox="1"/>
            <p:nvPr/>
          </p:nvSpPr>
          <p:spPr>
            <a:xfrm>
              <a:off x="8336799" y="4264227"/>
              <a:ext cx="3507313" cy="2585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Длинные общие «пористые» границы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Гористая местность, изолированные приграничные районы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Большие миграционные потоки</a:t>
              </a:r>
            </a:p>
            <a:p>
              <a:pPr marL="214321" indent="-214321" algn="ctr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Сходство эпидемиологической ситуации, обусловленное растущей нагрузкой НИЗ и инфекционных заболеваний</a:t>
              </a:r>
              <a:endPara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E5C924-35D3-4A60-A4E0-CD5A9D2D3106}"/>
              </a:ext>
            </a:extLst>
          </p:cNvPr>
          <p:cNvSpPr txBox="1"/>
          <p:nvPr/>
        </p:nvSpPr>
        <p:spPr>
          <a:xfrm>
            <a:off x="1517175" y="1960742"/>
            <a:ext cx="2469643" cy="34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143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трудоустройства</a:t>
            </a: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 и снижение затрат (например, трансграничная инфраструктура, такая как больницы)</a:t>
            </a:r>
            <a:endParaRPr lang="en-US" sz="114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143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</a:t>
            </a: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 за счет обмена информацией и образования/подготовки кадров</a:t>
            </a:r>
            <a:endParaRPr lang="en-US" sz="114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143" b="1" dirty="0">
                <a:latin typeface="Arial" panose="020B0604020202020204" pitchFamily="34" charset="0"/>
                <a:cs typeface="Arial" panose="020B0604020202020204" pitchFamily="34" charset="0"/>
              </a:rPr>
              <a:t>Экономия на масштабе</a:t>
            </a: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 за счет совокупного спроса/совместных закупок</a:t>
            </a:r>
            <a:endParaRPr lang="en-US" sz="114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143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мобильного и электронного здравоохранения</a:t>
            </a: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 на региональном уровне (проекты в области телемедицины)</a:t>
            </a:r>
            <a:endParaRPr lang="en-US" sz="1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20BE5A-8A26-4FC3-87E3-F9BB82AC2700}"/>
              </a:ext>
            </a:extLst>
          </p:cNvPr>
          <p:cNvSpPr txBox="1"/>
          <p:nvPr/>
        </p:nvSpPr>
        <p:spPr>
          <a:xfrm>
            <a:off x="2927595" y="5239221"/>
            <a:ext cx="2379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21" indent="-214321" algn="ctr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Множество региональных/ двусторонних соглашений</a:t>
            </a:r>
          </a:p>
          <a:p>
            <a:pPr marL="214321" indent="-214321" algn="ctr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Двусторонние экономические коридоры</a:t>
            </a:r>
          </a:p>
          <a:p>
            <a:pPr marL="214321" indent="-214321" algn="ctr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Общий рынок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Earth Globe   Asia">
            <a:extLst>
              <a:ext uri="{FF2B5EF4-FFF2-40B4-BE49-F238E27FC236}">
                <a16:creationId xmlns:a16="http://schemas.microsoft.com/office/drawing/2014/main" id="{53E37016-941A-B646-B202-0D5DDB6209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853379" y="3698586"/>
            <a:ext cx="476924" cy="476924"/>
          </a:xfrm>
          <a:prstGeom prst="rect">
            <a:avLst/>
          </a:prstGeom>
        </p:spPr>
      </p:pic>
      <p:pic>
        <p:nvPicPr>
          <p:cNvPr id="21" name="Picture 20" descr="Gavel">
            <a:extLst>
              <a:ext uri="{FF2B5EF4-FFF2-40B4-BE49-F238E27FC236}">
                <a16:creationId xmlns:a16="http://schemas.microsoft.com/office/drawing/2014/main" id="{23D3206B-1757-FB4B-8CCA-A64CEB1E106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070605" y="4654099"/>
            <a:ext cx="432440" cy="432440"/>
          </a:xfrm>
          <a:prstGeom prst="rect">
            <a:avLst/>
          </a:prstGeom>
        </p:spPr>
      </p:pic>
      <p:pic>
        <p:nvPicPr>
          <p:cNvPr id="23" name="Picture 20" descr="Internet">
            <a:extLst>
              <a:ext uri="{FF2B5EF4-FFF2-40B4-BE49-F238E27FC236}">
                <a16:creationId xmlns:a16="http://schemas.microsoft.com/office/drawing/2014/main" id="{AF33232E-0A6F-B14B-8C03-BF03D31995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568068" y="1489528"/>
            <a:ext cx="570465" cy="57046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3D0472D-F90F-0445-946C-67D05AA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88" y="184913"/>
            <a:ext cx="7849739" cy="576725"/>
          </a:xfrm>
          <a:noFill/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Движущие силы регионального сотрудничества в контексте ЦАРЭС</a:t>
            </a:r>
            <a:endParaRPr lang="en-US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D1B2E-B5ED-474D-9C26-B45EDE41D937}"/>
              </a:ext>
            </a:extLst>
          </p:cNvPr>
          <p:cNvSpPr/>
          <p:nvPr/>
        </p:nvSpPr>
        <p:spPr>
          <a:xfrm>
            <a:off x="722238" y="0"/>
            <a:ext cx="164676" cy="88010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06B737-1592-F946-B185-54BA9851398B}"/>
              </a:ext>
            </a:extLst>
          </p:cNvPr>
          <p:cNvCxnSpPr>
            <a:cxnSpLocks/>
          </p:cNvCxnSpPr>
          <p:nvPr/>
        </p:nvCxnSpPr>
        <p:spPr>
          <a:xfrm>
            <a:off x="6778084" y="2452240"/>
            <a:ext cx="621079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6D47EF-27A1-3241-B19F-D7E602E28FA7}"/>
              </a:ext>
            </a:extLst>
          </p:cNvPr>
          <p:cNvCxnSpPr>
            <a:cxnSpLocks/>
          </p:cNvCxnSpPr>
          <p:nvPr/>
        </p:nvCxnSpPr>
        <p:spPr>
          <a:xfrm flipH="1">
            <a:off x="4787535" y="4953599"/>
            <a:ext cx="666283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DAB5AC-800E-6746-9C9A-C0C971FD165C}"/>
              </a:ext>
            </a:extLst>
          </p:cNvPr>
          <p:cNvCxnSpPr>
            <a:cxnSpLocks/>
          </p:cNvCxnSpPr>
          <p:nvPr/>
        </p:nvCxnSpPr>
        <p:spPr>
          <a:xfrm>
            <a:off x="8137870" y="3937048"/>
            <a:ext cx="621079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44C275-EE7C-574F-ADCC-24F7C33FBA30}"/>
              </a:ext>
            </a:extLst>
          </p:cNvPr>
          <p:cNvCxnSpPr>
            <a:cxnSpLocks/>
          </p:cNvCxnSpPr>
          <p:nvPr/>
        </p:nvCxnSpPr>
        <p:spPr>
          <a:xfrm flipH="1">
            <a:off x="3668287" y="3500111"/>
            <a:ext cx="291251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095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AD2374-58B9-EC4F-B6D6-F61FFC941D9A}"/>
              </a:ext>
            </a:extLst>
          </p:cNvPr>
          <p:cNvSpPr/>
          <p:nvPr/>
        </p:nvSpPr>
        <p:spPr>
          <a:xfrm>
            <a:off x="880947" y="3211551"/>
            <a:ext cx="10526193" cy="2983509"/>
          </a:xfrm>
          <a:prstGeom prst="rect">
            <a:avLst/>
          </a:prstGeom>
          <a:noFill/>
          <a:ln w="19050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534122-9FB6-F944-B521-886F6053EBD8}"/>
              </a:ext>
            </a:extLst>
          </p:cNvPr>
          <p:cNvSpPr txBox="1"/>
          <p:nvPr/>
        </p:nvSpPr>
        <p:spPr>
          <a:xfrm>
            <a:off x="992458" y="473183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Видение и принципы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4AEBA-C2AD-294A-A36B-C770006C7EED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922AD-F33F-CD4A-9B57-C246E6A51213}"/>
              </a:ext>
            </a:extLst>
          </p:cNvPr>
          <p:cNvSpPr txBox="1"/>
          <p:nvPr/>
        </p:nvSpPr>
        <p:spPr>
          <a:xfrm>
            <a:off x="936702" y="2118733"/>
            <a:ext cx="966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Угрозы общественному здоровью в регионе ЦАРЭС решаются комплексно, эффективно и устойчиво посредством принятия регионального подхода при одновременном обеспечении потребностей наиболее уязвимых слоев населения</a:t>
            </a:r>
            <a:r>
              <a:rPr lang="en-P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8436-9A26-1F41-9EB7-8FD22399D774}"/>
              </a:ext>
            </a:extLst>
          </p:cNvPr>
          <p:cNvSpPr txBox="1"/>
          <p:nvPr/>
        </p:nvSpPr>
        <p:spPr>
          <a:xfrm>
            <a:off x="880947" y="1650380"/>
            <a:ext cx="1066318" cy="338554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94B6-5390-5D46-BE53-C2E6BF71E3AF}"/>
              </a:ext>
            </a:extLst>
          </p:cNvPr>
          <p:cNvSpPr txBox="1"/>
          <p:nvPr/>
        </p:nvSpPr>
        <p:spPr>
          <a:xfrm>
            <a:off x="854928" y="3085171"/>
            <a:ext cx="2056973" cy="338554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PH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B79D1-9092-9F40-BE21-A5EA01633105}"/>
              </a:ext>
            </a:extLst>
          </p:cNvPr>
          <p:cNvSpPr txBox="1"/>
          <p:nvPr/>
        </p:nvSpPr>
        <p:spPr>
          <a:xfrm>
            <a:off x="2285442" y="3842431"/>
            <a:ext cx="2136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Региональное сотрудничество в сфере здравоохранения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E47CE-3C63-7F46-9C4D-30E4AD336D51}"/>
              </a:ext>
            </a:extLst>
          </p:cNvPr>
          <p:cNvSpPr txBox="1"/>
          <p:nvPr/>
        </p:nvSpPr>
        <p:spPr>
          <a:xfrm>
            <a:off x="5971758" y="3626987"/>
            <a:ext cx="160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межотраслевой координации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5D994-7FB6-BE47-AF86-04D820411F12}"/>
              </a:ext>
            </a:extLst>
          </p:cNvPr>
          <p:cNvSpPr txBox="1"/>
          <p:nvPr/>
        </p:nvSpPr>
        <p:spPr>
          <a:xfrm>
            <a:off x="9051723" y="3649847"/>
            <a:ext cx="2187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Четкое сосредоточение усилий на обеспечении пользы для населения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1ACE3-AAE0-A643-B01E-260DB632457F}"/>
              </a:ext>
            </a:extLst>
          </p:cNvPr>
          <p:cNvSpPr txBox="1"/>
          <p:nvPr/>
        </p:nvSpPr>
        <p:spPr>
          <a:xfrm>
            <a:off x="2271502" y="5020835"/>
            <a:ext cx="2490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осуществимости и применения подхода, основанного на фактических данных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8D4F9-3718-FE4D-8E15-39FD415D01B0}"/>
              </a:ext>
            </a:extLst>
          </p:cNvPr>
          <p:cNvSpPr txBox="1"/>
          <p:nvPr/>
        </p:nvSpPr>
        <p:spPr>
          <a:xfrm>
            <a:off x="5857458" y="5020835"/>
            <a:ext cx="205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устойчивости и чувства «собственности»</a:t>
            </a:r>
            <a:r>
              <a:rPr lang="en-P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EE732-19D9-0E4F-9C6D-71EF8A6FAD51}"/>
              </a:ext>
            </a:extLst>
          </p:cNvPr>
          <p:cNvSpPr txBox="1"/>
          <p:nvPr/>
        </p:nvSpPr>
        <p:spPr>
          <a:xfrm>
            <a:off x="9051722" y="5043695"/>
            <a:ext cx="2187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 международными политиками и рамочными документами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D48582B-7558-CA49-8679-EDF632D7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1104640" y="3522102"/>
            <a:ext cx="1245801" cy="1245801"/>
          </a:xfrm>
          <a:prstGeom prst="rect">
            <a:avLst/>
          </a:prstGeom>
        </p:spPr>
      </p:pic>
      <p:sp>
        <p:nvSpPr>
          <p:cNvPr id="16" name="Chord 15">
            <a:extLst>
              <a:ext uri="{FF2B5EF4-FFF2-40B4-BE49-F238E27FC236}">
                <a16:creationId xmlns:a16="http://schemas.microsoft.com/office/drawing/2014/main" id="{5F032E99-F326-2D4F-9301-2EB23D695ECA}"/>
              </a:ext>
            </a:extLst>
          </p:cNvPr>
          <p:cNvSpPr/>
          <p:nvPr/>
        </p:nvSpPr>
        <p:spPr>
          <a:xfrm>
            <a:off x="1298560" y="3790062"/>
            <a:ext cx="903620" cy="972015"/>
          </a:xfrm>
          <a:prstGeom prst="chord">
            <a:avLst>
              <a:gd name="adj1" fmla="val 10025704"/>
              <a:gd name="adj2" fmla="val 709567"/>
            </a:avLst>
          </a:prstGeom>
          <a:noFill/>
          <a:ln w="28575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291144B-2F88-F447-A292-60355813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3699510"/>
            <a:ext cx="657860" cy="65786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6E4B3CE-7758-C24F-9344-D2AEA62357CE}"/>
              </a:ext>
            </a:extLst>
          </p:cNvPr>
          <p:cNvGrpSpPr/>
          <p:nvPr/>
        </p:nvGrpSpPr>
        <p:grpSpPr>
          <a:xfrm>
            <a:off x="7910830" y="3700780"/>
            <a:ext cx="1134110" cy="859790"/>
            <a:chOff x="8356600" y="3712210"/>
            <a:chExt cx="1134110" cy="859790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E21F925-05EA-C44B-88BD-2C8F5924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8070" y="3712210"/>
              <a:ext cx="802640" cy="8026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A917FE-D3E3-0D4F-A16A-7F217EF89DAE}"/>
                </a:ext>
              </a:extLst>
            </p:cNvPr>
            <p:cNvSpPr/>
            <p:nvPr/>
          </p:nvSpPr>
          <p:spPr>
            <a:xfrm>
              <a:off x="8538210" y="3851910"/>
              <a:ext cx="502920" cy="50292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27E900CE-3458-0C40-9F55-1E5E22425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356600" y="3775710"/>
              <a:ext cx="796290" cy="796290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058F683-99C2-1340-8FDD-E84765601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890" y="5033010"/>
            <a:ext cx="695960" cy="695960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3BA9F90-D9EF-CE4C-8426-05D335060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030" y="5105400"/>
            <a:ext cx="623570" cy="62357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289A87FA-F840-D449-AC0D-3880DAC74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4780280"/>
            <a:ext cx="1291590" cy="12915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7CAF16-7FF1-8A46-93F4-A74853CFADAF}"/>
              </a:ext>
            </a:extLst>
          </p:cNvPr>
          <p:cNvSpPr txBox="1"/>
          <p:nvPr/>
        </p:nvSpPr>
        <p:spPr>
          <a:xfrm>
            <a:off x="1037062" y="209844"/>
            <a:ext cx="493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Стратегия здравоохранения ЦАРЭС до 2030 года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09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C5CF73B-5058-3B4E-B7AA-05EB1E70DD2B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736801-CF13-134D-B0A3-426EF69A50A4}"/>
              </a:ext>
            </a:extLst>
          </p:cNvPr>
          <p:cNvCxnSpPr>
            <a:cxnSpLocks/>
          </p:cNvCxnSpPr>
          <p:nvPr/>
        </p:nvCxnSpPr>
        <p:spPr>
          <a:xfrm flipH="1">
            <a:off x="412595" y="4471640"/>
            <a:ext cx="3557239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A3892AF-200E-7240-B996-09946FBBE8AE}"/>
              </a:ext>
            </a:extLst>
          </p:cNvPr>
          <p:cNvSpPr/>
          <p:nvPr/>
        </p:nvSpPr>
        <p:spPr>
          <a:xfrm>
            <a:off x="379141" y="3134044"/>
            <a:ext cx="111513" cy="1338146"/>
          </a:xfrm>
          <a:prstGeom prst="rect">
            <a:avLst/>
          </a:prstGeom>
          <a:solidFill>
            <a:srgbClr val="00A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AE628D-7973-914B-900F-77D6F5A9072B}"/>
              </a:ext>
            </a:extLst>
          </p:cNvPr>
          <p:cNvGrpSpPr/>
          <p:nvPr/>
        </p:nvGrpSpPr>
        <p:grpSpPr>
          <a:xfrm>
            <a:off x="3287329" y="1660257"/>
            <a:ext cx="6253328" cy="3706221"/>
            <a:chOff x="2163067" y="1165582"/>
            <a:chExt cx="8156492" cy="483418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16C452-3DA5-EE4E-BFE4-3C122C435809}"/>
                </a:ext>
              </a:extLst>
            </p:cNvPr>
            <p:cNvGrpSpPr/>
            <p:nvPr/>
          </p:nvGrpSpPr>
          <p:grpSpPr>
            <a:xfrm>
              <a:off x="2163067" y="1165582"/>
              <a:ext cx="8156492" cy="1638830"/>
              <a:chOff x="2520176" y="1349299"/>
              <a:chExt cx="7126348" cy="1261565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843CF02-3E8C-5F42-AB83-BDD1E237FE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176" y="1349299"/>
                <a:ext cx="3568390" cy="12600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6648C29-51C9-EB49-A3B2-26822E4A64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78134" y="1350778"/>
                <a:ext cx="3568390" cy="12600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8F0B98A-63DD-DA46-A2DA-EF13AE0E3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9962"/>
            <a:stretch/>
          </p:blipFill>
          <p:spPr>
            <a:xfrm>
              <a:off x="4763308" y="1418499"/>
              <a:ext cx="2907395" cy="1242786"/>
            </a:xfrm>
            <a:prstGeom prst="rect">
              <a:avLst/>
            </a:prstGeom>
          </p:spPr>
        </p:pic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34958566-FC08-0A4A-B336-C482807BD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6697" y="3202847"/>
              <a:ext cx="746579" cy="746579"/>
            </a:xfrm>
            <a:prstGeom prst="rect">
              <a:avLst/>
            </a:prstGeom>
          </p:spPr>
        </p:pic>
        <p:pic>
          <p:nvPicPr>
            <p:cNvPr id="83" name="Picture 8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B99B3D0-9E81-0146-A3A5-A6655DA0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4250775" y="3295881"/>
              <a:ext cx="684747" cy="608664"/>
            </a:xfrm>
            <a:prstGeom prst="rect">
              <a:avLst/>
            </a:prstGeom>
          </p:spPr>
        </p:pic>
        <p:pic>
          <p:nvPicPr>
            <p:cNvPr id="84" name="Picture 83" descr="Icon&#10;&#10;Description automatically generated">
              <a:extLst>
                <a:ext uri="{FF2B5EF4-FFF2-40B4-BE49-F238E27FC236}">
                  <a16:creationId xmlns:a16="http://schemas.microsoft.com/office/drawing/2014/main" id="{8E28E9E4-934D-024A-A7A8-B40C92D7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5826884" y="3268162"/>
              <a:ext cx="732299" cy="637195"/>
            </a:xfrm>
            <a:prstGeom prst="rect">
              <a:avLst/>
            </a:prstGeom>
          </p:spPr>
        </p:pic>
        <p:pic>
          <p:nvPicPr>
            <p:cNvPr id="85" name="Picture 84" descr="Icon&#10;&#10;Description automatically generated">
              <a:extLst>
                <a:ext uri="{FF2B5EF4-FFF2-40B4-BE49-F238E27FC236}">
                  <a16:creationId xmlns:a16="http://schemas.microsoft.com/office/drawing/2014/main" id="{9AAF59F3-8781-474E-964A-4A1924304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7463573" y="3283583"/>
              <a:ext cx="542091" cy="589643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E8FE045-7CB7-5A45-A4F4-33C0C8688359}"/>
                </a:ext>
              </a:extLst>
            </p:cNvPr>
            <p:cNvGrpSpPr/>
            <p:nvPr/>
          </p:nvGrpSpPr>
          <p:grpSpPr>
            <a:xfrm>
              <a:off x="2476604" y="2839083"/>
              <a:ext cx="4491266" cy="2223710"/>
              <a:chOff x="2971800" y="2280557"/>
              <a:chExt cx="4491266" cy="26289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512D803-5699-3846-B4E5-C587E6CAA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1800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B58067D-D9B7-EB4A-837E-D72AA2B13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3066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9E56A86-8EE6-AA44-9F3A-5FA24C936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0822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81E03E-25CE-4846-9355-C539279A38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2444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68041FC-4FFA-0747-90FD-75B1AD775DCC}"/>
                </a:ext>
              </a:extLst>
            </p:cNvPr>
            <p:cNvSpPr txBox="1"/>
            <p:nvPr/>
          </p:nvSpPr>
          <p:spPr>
            <a:xfrm>
              <a:off x="4211667" y="2863576"/>
              <a:ext cx="813043" cy="2810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КОМП. </a:t>
              </a: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C7B21A-50B1-2443-B271-B2868734C6DD}"/>
                </a:ext>
              </a:extLst>
            </p:cNvPr>
            <p:cNvSpPr txBox="1"/>
            <p:nvPr/>
          </p:nvSpPr>
          <p:spPr>
            <a:xfrm>
              <a:off x="5714096" y="2874865"/>
              <a:ext cx="813043" cy="2810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КОМП. </a:t>
              </a: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8D6A78-B475-2140-A1F6-E2C63D074145}"/>
                </a:ext>
              </a:extLst>
            </p:cNvPr>
            <p:cNvSpPr txBox="1"/>
            <p:nvPr/>
          </p:nvSpPr>
          <p:spPr>
            <a:xfrm>
              <a:off x="7351993" y="2863576"/>
              <a:ext cx="813043" cy="2810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КОМП. </a:t>
              </a: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7162FAB-0FD8-C74D-9A37-71595813461C}"/>
                </a:ext>
              </a:extLst>
            </p:cNvPr>
            <p:cNvSpPr/>
            <p:nvPr/>
          </p:nvSpPr>
          <p:spPr>
            <a:xfrm>
              <a:off x="8558494" y="2759859"/>
              <a:ext cx="1298222" cy="3239911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599777-EB26-B747-8E40-343194BDD558}"/>
                </a:ext>
              </a:extLst>
            </p:cNvPr>
            <p:cNvSpPr/>
            <p:nvPr/>
          </p:nvSpPr>
          <p:spPr>
            <a:xfrm>
              <a:off x="2456849" y="5299858"/>
              <a:ext cx="5966177" cy="694267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F2A3930-835C-2141-B432-8366E2AF5B3B}"/>
                </a:ext>
              </a:extLst>
            </p:cNvPr>
            <p:cNvSpPr/>
            <p:nvPr/>
          </p:nvSpPr>
          <p:spPr>
            <a:xfrm>
              <a:off x="2486722" y="2687444"/>
              <a:ext cx="1438508" cy="2330605"/>
            </a:xfrm>
            <a:prstGeom prst="rect">
              <a:avLst/>
            </a:prstGeom>
            <a:noFill/>
            <a:ln w="57150">
              <a:solidFill>
                <a:srgbClr val="00A6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91FA2CD-17BF-AE4C-A2D9-A53692409323}"/>
              </a:ext>
            </a:extLst>
          </p:cNvPr>
          <p:cNvSpPr txBox="1"/>
          <p:nvPr/>
        </p:nvSpPr>
        <p:spPr>
          <a:xfrm>
            <a:off x="443295" y="3309418"/>
            <a:ext cx="2702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Вопросы управления, финансирования и </a:t>
            </a:r>
            <a:b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человеческих ресурсов для здравоохранения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4B383A-1809-9D4D-912B-D92BA6B487FF}"/>
              </a:ext>
            </a:extLst>
          </p:cNvPr>
          <p:cNvSpPr txBox="1"/>
          <p:nvPr/>
        </p:nvSpPr>
        <p:spPr>
          <a:xfrm>
            <a:off x="8273303" y="303226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EA532A"/>
                </a:solidFill>
              </a:defRPr>
            </a:lvl1pPr>
          </a:lstStyle>
          <a:p>
            <a:pPr algn="ctr"/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СКВОЗНЫЕ</a:t>
            </a:r>
          </a:p>
          <a:p>
            <a:pPr algn="ctr"/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AE166E-015B-D04F-A96C-97EFDE5C5509}"/>
              </a:ext>
            </a:extLst>
          </p:cNvPr>
          <p:cNvSpPr txBox="1"/>
          <p:nvPr/>
        </p:nvSpPr>
        <p:spPr>
          <a:xfrm>
            <a:off x="3385212" y="3790635"/>
            <a:ext cx="1440180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b="1" dirty="0">
                <a:latin typeface="Arial" panose="020B0604020202020204" pitchFamily="34" charset="0"/>
                <a:cs typeface="Arial" panose="020B0604020202020204" pitchFamily="34" charset="0"/>
              </a:rPr>
              <a:t>Лидерство и кадровый потенциал</a:t>
            </a:r>
            <a:endParaRPr lang="en-US" sz="11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9A6644-E059-9544-8EC7-B56B69D0B023}"/>
              </a:ext>
            </a:extLst>
          </p:cNvPr>
          <p:cNvSpPr txBox="1"/>
          <p:nvPr/>
        </p:nvSpPr>
        <p:spPr>
          <a:xfrm>
            <a:off x="4579615" y="3925116"/>
            <a:ext cx="124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готовность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628BC1-819F-2448-ABBC-0F19D44AE01E}"/>
              </a:ext>
            </a:extLst>
          </p:cNvPr>
          <p:cNvSpPr txBox="1"/>
          <p:nvPr/>
        </p:nvSpPr>
        <p:spPr>
          <a:xfrm>
            <a:off x="7078010" y="3835419"/>
            <a:ext cx="103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Уязвимые группы населения и пограничное здравоохранение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F9BA94-8A8E-424B-B01D-B97C157CC69C}"/>
              </a:ext>
            </a:extLst>
          </p:cNvPr>
          <p:cNvSpPr txBox="1"/>
          <p:nvPr/>
        </p:nvSpPr>
        <p:spPr>
          <a:xfrm>
            <a:off x="8449783" y="3698320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 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739826-0434-B640-A7EC-9E016CD39333}"/>
              </a:ext>
            </a:extLst>
          </p:cNvPr>
          <p:cNvSpPr txBox="1"/>
          <p:nvPr/>
        </p:nvSpPr>
        <p:spPr>
          <a:xfrm>
            <a:off x="8199921" y="4170694"/>
            <a:ext cx="1061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здравоохранение и инновации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2A2133-879C-4741-A4BF-90AD20C8AE7B}"/>
              </a:ext>
            </a:extLst>
          </p:cNvPr>
          <p:cNvSpPr txBox="1"/>
          <p:nvPr/>
        </p:nvSpPr>
        <p:spPr>
          <a:xfrm>
            <a:off x="5714615" y="3882061"/>
            <a:ext cx="13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Доступ к расходным материалам и резервным мощностям</a:t>
            </a:r>
            <a:endParaRPr lang="en-P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D8C08F-885B-2E42-995D-4CB63CF0E43B}"/>
              </a:ext>
            </a:extLst>
          </p:cNvPr>
          <p:cNvSpPr txBox="1"/>
          <p:nvPr/>
        </p:nvSpPr>
        <p:spPr>
          <a:xfrm>
            <a:off x="3623978" y="4982398"/>
            <a:ext cx="1545616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структура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40B9BE-41B5-0842-8386-2482C1BDAE5F}"/>
              </a:ext>
            </a:extLst>
          </p:cNvPr>
          <p:cNvSpPr txBox="1"/>
          <p:nvPr/>
        </p:nvSpPr>
        <p:spPr>
          <a:xfrm>
            <a:off x="5240670" y="4906557"/>
            <a:ext cx="1493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и партнерство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FA994F-373E-0844-A493-5F69E6B275D8}"/>
              </a:ext>
            </a:extLst>
          </p:cNvPr>
          <p:cNvSpPr txBox="1"/>
          <p:nvPr/>
        </p:nvSpPr>
        <p:spPr>
          <a:xfrm>
            <a:off x="6759153" y="4957782"/>
            <a:ext cx="122982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потенциала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47C9B5-C517-C840-8CD0-96B5B3CCC5E1}"/>
              </a:ext>
            </a:extLst>
          </p:cNvPr>
          <p:cNvSpPr txBox="1"/>
          <p:nvPr/>
        </p:nvSpPr>
        <p:spPr>
          <a:xfrm>
            <a:off x="3666466" y="2881416"/>
            <a:ext cx="845103" cy="2862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-RU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КОМП. </a:t>
            </a:r>
            <a:r>
              <a:rPr lang="en-US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3A0E21-EFFB-5A4F-A09B-95EE2A26868D}"/>
              </a:ext>
            </a:extLst>
          </p:cNvPr>
          <p:cNvSpPr txBox="1"/>
          <p:nvPr/>
        </p:nvSpPr>
        <p:spPr>
          <a:xfrm>
            <a:off x="598528" y="2846700"/>
            <a:ext cx="845103" cy="2862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-RU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КОМП. </a:t>
            </a:r>
            <a:r>
              <a:rPr lang="en-US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A730F0-335B-6540-A4D2-986E96965153}"/>
              </a:ext>
            </a:extLst>
          </p:cNvPr>
          <p:cNvSpPr txBox="1"/>
          <p:nvPr/>
        </p:nvSpPr>
        <p:spPr>
          <a:xfrm>
            <a:off x="1097370" y="429066"/>
            <a:ext cx="437991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2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Стратегическая структура</a:t>
            </a:r>
            <a:endParaRPr lang="en-US" sz="25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ED86A9-E3F1-2642-B3DA-F81FC10B2568}"/>
              </a:ext>
            </a:extLst>
          </p:cNvPr>
          <p:cNvSpPr txBox="1"/>
          <p:nvPr/>
        </p:nvSpPr>
        <p:spPr>
          <a:xfrm>
            <a:off x="1097369" y="154692"/>
            <a:ext cx="496742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dirty="0">
                <a:latin typeface="Arial" panose="020B0604020202020204" pitchFamily="34" charset="0"/>
                <a:cs typeface="Arial" panose="020B0604020202020204" pitchFamily="34" charset="0"/>
              </a:rPr>
              <a:t>Стратегия здравоохранения ЦАРЭС 2030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317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94B75-D60C-B93E-DF59-00C699076117}"/>
              </a:ext>
            </a:extLst>
          </p:cNvPr>
          <p:cNvSpPr txBox="1"/>
          <p:nvPr/>
        </p:nvSpPr>
        <p:spPr>
          <a:xfrm>
            <a:off x="380239" y="6474023"/>
            <a:ext cx="561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2-е совещание Рабочей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по здравоохранению ЦАРЭС</a:t>
            </a:r>
            <a:endParaRPr lang="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8DB06-0C9D-F6C5-6E12-CA82FABB4ACE}"/>
              </a:ext>
            </a:extLst>
          </p:cNvPr>
          <p:cNvSpPr txBox="1"/>
          <p:nvPr/>
        </p:nvSpPr>
        <p:spPr>
          <a:xfrm>
            <a:off x="8357226" y="6474023"/>
            <a:ext cx="345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 октября 2022 г. | Тбилиси, Грузия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C6BB92-0C98-2041-AC89-9D89B7D2B1DC}"/>
              </a:ext>
            </a:extLst>
          </p:cNvPr>
          <p:cNvGrpSpPr/>
          <p:nvPr/>
        </p:nvGrpSpPr>
        <p:grpSpPr>
          <a:xfrm>
            <a:off x="2594634" y="186882"/>
            <a:ext cx="8156492" cy="1638830"/>
            <a:chOff x="2520176" y="1349299"/>
            <a:chExt cx="7126348" cy="126156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93085E-9630-D241-8676-675CD5387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176" y="1349299"/>
              <a:ext cx="3568390" cy="1260086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D3EE6E-26B3-D243-9FE5-C22E00ED5E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8134" y="1350778"/>
              <a:ext cx="3568390" cy="1260086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329B5AA-21FD-3247-9792-1D0AA323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62"/>
          <a:stretch/>
        </p:blipFill>
        <p:spPr>
          <a:xfrm>
            <a:off x="5219183" y="501890"/>
            <a:ext cx="2907395" cy="124278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5ADFDCA-2CF5-994C-8187-3F7C0F7D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572" y="2705891"/>
            <a:ext cx="746579" cy="746579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29D67EA2-6AA8-E241-B555-C5C847CD7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650" y="2798925"/>
            <a:ext cx="684747" cy="6086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0D01B66-5E6D-DF41-B607-8D678E650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759" y="2771206"/>
            <a:ext cx="732299" cy="63719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C3FD9B2-C5EB-E846-95B3-1FA823B9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448" y="2786627"/>
            <a:ext cx="542091" cy="5896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0ACD79-55D2-2B44-ABD5-EC0D6A2C8217}"/>
              </a:ext>
            </a:extLst>
          </p:cNvPr>
          <p:cNvGrpSpPr/>
          <p:nvPr/>
        </p:nvGrpSpPr>
        <p:grpSpPr>
          <a:xfrm>
            <a:off x="2932479" y="2342127"/>
            <a:ext cx="4491266" cy="2223710"/>
            <a:chOff x="2971800" y="2280557"/>
            <a:chExt cx="4491266" cy="2628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5DA9E-5F35-AA40-9BE6-CD4DE25CD786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6A02F8-1782-5C47-90B5-FB4E3C472904}"/>
                </a:ext>
              </a:extLst>
            </p:cNvPr>
            <p:cNvCxnSpPr>
              <a:cxnSpLocks/>
            </p:cNvCxnSpPr>
            <p:nvPr/>
          </p:nvCxnSpPr>
          <p:spPr>
            <a:xfrm>
              <a:off x="7463066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E43903-A803-A84B-BB37-81F1A209A10D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22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E71D73-EF09-F446-A9C4-1932F3730FBC}"/>
                </a:ext>
              </a:extLst>
            </p:cNvPr>
            <p:cNvCxnSpPr>
              <a:cxnSpLocks/>
            </p:cNvCxnSpPr>
            <p:nvPr/>
          </p:nvCxnSpPr>
          <p:spPr>
            <a:xfrm>
              <a:off x="4412444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4E58552-8EA7-9C40-94CE-A347191AEE58}"/>
              </a:ext>
            </a:extLst>
          </p:cNvPr>
          <p:cNvSpPr/>
          <p:nvPr/>
        </p:nvSpPr>
        <p:spPr>
          <a:xfrm>
            <a:off x="9014369" y="2322538"/>
            <a:ext cx="1298222" cy="2173269"/>
          </a:xfrm>
          <a:prstGeom prst="rect">
            <a:avLst/>
          </a:prstGeom>
          <a:noFill/>
          <a:ln w="19050">
            <a:solidFill>
              <a:srgbClr val="00A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1CB3F0-F0AE-8845-9569-582C1F5C017B}"/>
              </a:ext>
            </a:extLst>
          </p:cNvPr>
          <p:cNvSpPr/>
          <p:nvPr/>
        </p:nvSpPr>
        <p:spPr>
          <a:xfrm>
            <a:off x="2953364" y="4802901"/>
            <a:ext cx="7399866" cy="1436993"/>
          </a:xfrm>
          <a:prstGeom prst="rect">
            <a:avLst/>
          </a:prstGeom>
          <a:noFill/>
          <a:ln w="19050">
            <a:solidFill>
              <a:srgbClr val="00A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4A768A-6659-8B44-B4DC-49A04CE80556}"/>
              </a:ext>
            </a:extLst>
          </p:cNvPr>
          <p:cNvCxnSpPr>
            <a:cxnSpLocks/>
          </p:cNvCxnSpPr>
          <p:nvPr/>
        </p:nvCxnSpPr>
        <p:spPr>
          <a:xfrm>
            <a:off x="3683170" y="5543853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17CEA6-1665-FA45-8A22-B7F1C4289A7E}"/>
              </a:ext>
            </a:extLst>
          </p:cNvPr>
          <p:cNvCxnSpPr>
            <a:cxnSpLocks/>
          </p:cNvCxnSpPr>
          <p:nvPr/>
        </p:nvCxnSpPr>
        <p:spPr>
          <a:xfrm>
            <a:off x="6188992" y="5358694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C59FFC-2437-A44A-8C04-5A8EF0A7C081}"/>
              </a:ext>
            </a:extLst>
          </p:cNvPr>
          <p:cNvCxnSpPr>
            <a:cxnSpLocks/>
          </p:cNvCxnSpPr>
          <p:nvPr/>
        </p:nvCxnSpPr>
        <p:spPr>
          <a:xfrm>
            <a:off x="6195925" y="5985616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9A4594-0759-4449-9E55-E042B2B2A12C}"/>
              </a:ext>
            </a:extLst>
          </p:cNvPr>
          <p:cNvCxnSpPr>
            <a:cxnSpLocks/>
          </p:cNvCxnSpPr>
          <p:nvPr/>
        </p:nvCxnSpPr>
        <p:spPr>
          <a:xfrm>
            <a:off x="8375173" y="5501912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C76BE9-7247-4F4A-991A-A85364944BB5}"/>
              </a:ext>
            </a:extLst>
          </p:cNvPr>
          <p:cNvCxnSpPr>
            <a:cxnSpLocks/>
          </p:cNvCxnSpPr>
          <p:nvPr/>
        </p:nvCxnSpPr>
        <p:spPr>
          <a:xfrm>
            <a:off x="6201819" y="5719835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787908-D598-7041-9B18-8D2AF2533B04}"/>
              </a:ext>
            </a:extLst>
          </p:cNvPr>
          <p:cNvSpPr txBox="1"/>
          <p:nvPr/>
        </p:nvSpPr>
        <p:spPr>
          <a:xfrm>
            <a:off x="7995683" y="5020138"/>
            <a:ext cx="1827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Обучение и обмен знаниями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AA660A-F232-D44B-8CFD-309D56D74ABB}"/>
              </a:ext>
            </a:extLst>
          </p:cNvPr>
          <p:cNvSpPr txBox="1"/>
          <p:nvPr/>
        </p:nvSpPr>
        <p:spPr>
          <a:xfrm>
            <a:off x="7963468" y="5701967"/>
            <a:ext cx="1827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Продукты исследований и знаний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F68D11-98B8-344E-B211-6807D9EF0FE9}"/>
              </a:ext>
            </a:extLst>
          </p:cNvPr>
          <p:cNvSpPr txBox="1"/>
          <p:nvPr/>
        </p:nvSpPr>
        <p:spPr>
          <a:xfrm>
            <a:off x="3406807" y="1774661"/>
            <a:ext cx="6663716" cy="39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Улучшенная региональная медицинская безопасность</a:t>
            </a:r>
            <a:endParaRPr lang="en-US" sz="2000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117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751FBBF-45C9-4604-A07E-547716681178}"/>
              </a:ext>
            </a:extLst>
          </p:cNvPr>
          <p:cNvSpPr txBox="1"/>
          <p:nvPr/>
        </p:nvSpPr>
        <p:spPr>
          <a:xfrm>
            <a:off x="1016821" y="350231"/>
            <a:ext cx="437991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2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Стратегическая структура</a:t>
            </a:r>
            <a:endParaRPr lang="en-US" sz="25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0A53A1E-F4D0-4AD8-B9C1-D6DB62CA44C7}"/>
              </a:ext>
            </a:extLst>
          </p:cNvPr>
          <p:cNvSpPr txBox="1"/>
          <p:nvPr/>
        </p:nvSpPr>
        <p:spPr>
          <a:xfrm>
            <a:off x="1016820" y="75857"/>
            <a:ext cx="496742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dirty="0">
                <a:latin typeface="Arial" panose="020B0604020202020204" pitchFamily="34" charset="0"/>
                <a:cs typeface="Arial" panose="020B0604020202020204" pitchFamily="34" charset="0"/>
              </a:rPr>
              <a:t>Стратегия здравоохранения ЦАРЭС 2030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EE693EC-A1DE-43F8-91B0-0218FF012A15}"/>
              </a:ext>
            </a:extLst>
          </p:cNvPr>
          <p:cNvSpPr txBox="1"/>
          <p:nvPr/>
        </p:nvSpPr>
        <p:spPr>
          <a:xfrm>
            <a:off x="3228206" y="2330436"/>
            <a:ext cx="845103" cy="2862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-RU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КОМП. </a:t>
            </a:r>
            <a:r>
              <a:rPr lang="en-US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86A33CB-2636-4C00-9DA5-17E56C5204C1}"/>
              </a:ext>
            </a:extLst>
          </p:cNvPr>
          <p:cNvSpPr txBox="1"/>
          <p:nvPr/>
        </p:nvSpPr>
        <p:spPr>
          <a:xfrm>
            <a:off x="4716010" y="2330436"/>
            <a:ext cx="845103" cy="2862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-RU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КОМП. </a:t>
            </a:r>
            <a:r>
              <a:rPr lang="en-US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396B1D6-7FFB-4BD2-AB56-F5BA3E431BCA}"/>
              </a:ext>
            </a:extLst>
          </p:cNvPr>
          <p:cNvSpPr txBox="1"/>
          <p:nvPr/>
        </p:nvSpPr>
        <p:spPr>
          <a:xfrm>
            <a:off x="6217360" y="2342289"/>
            <a:ext cx="845103" cy="2862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-RU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КОМП. </a:t>
            </a:r>
            <a:r>
              <a:rPr lang="en-US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2900048-4269-4790-A756-CE038FD4A381}"/>
              </a:ext>
            </a:extLst>
          </p:cNvPr>
          <p:cNvSpPr txBox="1"/>
          <p:nvPr/>
        </p:nvSpPr>
        <p:spPr>
          <a:xfrm>
            <a:off x="7784752" y="2330436"/>
            <a:ext cx="845103" cy="2862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r>
              <a:rPr lang="ru-RU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КОМП. </a:t>
            </a:r>
            <a:r>
              <a:rPr lang="en-US" sz="12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F5FC37C-BAA8-4EF2-8173-990AC31AF1AC}"/>
              </a:ext>
            </a:extLst>
          </p:cNvPr>
          <p:cNvSpPr txBox="1"/>
          <p:nvPr/>
        </p:nvSpPr>
        <p:spPr>
          <a:xfrm>
            <a:off x="9117237" y="2330116"/>
            <a:ext cx="112319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EA532A"/>
                </a:solidFill>
              </a:defRPr>
            </a:lvl1pPr>
          </a:lstStyle>
          <a:p>
            <a:pPr algn="ctr"/>
            <a:r>
              <a:rPr lang="ru-RU" sz="1260" b="1" dirty="0">
                <a:latin typeface="Arial" panose="020B0604020202020204" pitchFamily="34" charset="0"/>
                <a:cs typeface="Arial" panose="020B0604020202020204" pitchFamily="34" charset="0"/>
              </a:rPr>
              <a:t>СКВОЗНЫЕ</a:t>
            </a:r>
          </a:p>
          <a:p>
            <a:pPr algn="ctr"/>
            <a:r>
              <a:rPr lang="ru-RU" sz="1260" b="1" dirty="0">
                <a:latin typeface="Arial" panose="020B0604020202020204" pitchFamily="34" charset="0"/>
                <a:cs typeface="Arial" panose="020B0604020202020204" pitchFamily="34" charset="0"/>
              </a:rPr>
              <a:t>ТЕМЫ </a:t>
            </a:r>
            <a:endParaRPr lang="en-US" sz="126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B136690-EFC2-4A79-A343-844DBF3E9E44}"/>
              </a:ext>
            </a:extLst>
          </p:cNvPr>
          <p:cNvSpPr txBox="1"/>
          <p:nvPr/>
        </p:nvSpPr>
        <p:spPr>
          <a:xfrm>
            <a:off x="2948191" y="3563236"/>
            <a:ext cx="1440180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b="1" dirty="0">
                <a:latin typeface="Arial" panose="020B0604020202020204" pitchFamily="34" charset="0"/>
                <a:cs typeface="Arial" panose="020B0604020202020204" pitchFamily="34" charset="0"/>
              </a:rPr>
              <a:t>Лидерство и кадровый потенциал</a:t>
            </a:r>
            <a:endParaRPr lang="en-US" sz="11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3D28FB3-5A6C-4F6A-A60C-028E668F257D}"/>
              </a:ext>
            </a:extLst>
          </p:cNvPr>
          <p:cNvSpPr txBox="1"/>
          <p:nvPr/>
        </p:nvSpPr>
        <p:spPr>
          <a:xfrm>
            <a:off x="4410005" y="3580170"/>
            <a:ext cx="144018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готовность</a:t>
            </a:r>
            <a:endParaRPr lang="en-US" sz="11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7020D8E-F580-4012-AE94-5CC86AF43B2B}"/>
              </a:ext>
            </a:extLst>
          </p:cNvPr>
          <p:cNvSpPr txBox="1"/>
          <p:nvPr/>
        </p:nvSpPr>
        <p:spPr>
          <a:xfrm>
            <a:off x="7420742" y="3607829"/>
            <a:ext cx="1650847" cy="89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b="1" dirty="0">
                <a:latin typeface="Arial" panose="020B0604020202020204" pitchFamily="34" charset="0"/>
                <a:cs typeface="Arial" panose="020B0604020202020204" pitchFamily="34" charset="0"/>
              </a:rPr>
              <a:t>Уязвимые группы населения и пограничное здравоохранение</a:t>
            </a:r>
            <a:endParaRPr lang="en-US" sz="11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3604048-4875-4EB4-BFBB-3F3CE6A38BE6}"/>
              </a:ext>
            </a:extLst>
          </p:cNvPr>
          <p:cNvSpPr txBox="1"/>
          <p:nvPr/>
        </p:nvSpPr>
        <p:spPr>
          <a:xfrm>
            <a:off x="9302188" y="3142702"/>
            <a:ext cx="747320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b="1" dirty="0">
                <a:latin typeface="Arial" panose="020B0604020202020204" pitchFamily="34" charset="0"/>
                <a:cs typeface="Arial" panose="020B0604020202020204" pitchFamily="34" charset="0"/>
              </a:rPr>
              <a:t>Гендер </a:t>
            </a:r>
            <a:endParaRPr lang="en-US" sz="11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732E0B2-744B-4E20-8B90-CF0BB4C4EC3F}"/>
              </a:ext>
            </a:extLst>
          </p:cNvPr>
          <p:cNvSpPr txBox="1"/>
          <p:nvPr/>
        </p:nvSpPr>
        <p:spPr>
          <a:xfrm>
            <a:off x="8883089" y="3711246"/>
            <a:ext cx="156190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b="1" dirty="0">
                <a:latin typeface="Arial" panose="020B0604020202020204" pitchFamily="34" charset="0"/>
                <a:cs typeface="Arial" panose="020B0604020202020204" pitchFamily="34" charset="0"/>
              </a:rPr>
              <a:t>Цифровое здравоохранение и инновации</a:t>
            </a:r>
            <a:endParaRPr lang="en-US" sz="11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00D8F6F-B83E-4F01-B3D7-4AF487577D86}"/>
              </a:ext>
            </a:extLst>
          </p:cNvPr>
          <p:cNvSpPr txBox="1"/>
          <p:nvPr/>
        </p:nvSpPr>
        <p:spPr>
          <a:xfrm>
            <a:off x="5810498" y="3597720"/>
            <a:ext cx="16816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Доступ к расходным материалам и резервным мощностям</a:t>
            </a:r>
            <a:endParaRPr lang="en-PH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B11F129-19A9-4613-A6B9-C60F368EB22E}"/>
              </a:ext>
            </a:extLst>
          </p:cNvPr>
          <p:cNvSpPr txBox="1"/>
          <p:nvPr/>
        </p:nvSpPr>
        <p:spPr>
          <a:xfrm rot="16200000">
            <a:off x="2077319" y="5398414"/>
            <a:ext cx="1489627" cy="2308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Благоприятные факторы</a:t>
            </a:r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C7BC6CB-F153-40CD-B39F-8A7694D70F36}"/>
              </a:ext>
            </a:extLst>
          </p:cNvPr>
          <p:cNvSpPr txBox="1"/>
          <p:nvPr/>
        </p:nvSpPr>
        <p:spPr>
          <a:xfrm>
            <a:off x="3061274" y="4638186"/>
            <a:ext cx="2433680" cy="2700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55" b="1" dirty="0">
                <a:solidFill>
                  <a:srgbClr val="F67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структура</a:t>
            </a:r>
            <a:endParaRPr lang="en-US" sz="1155" b="1" dirty="0">
              <a:solidFill>
                <a:srgbClr val="F67F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4A486C3-54AC-45D1-B5F3-4ADF9B811D68}"/>
              </a:ext>
            </a:extLst>
          </p:cNvPr>
          <p:cNvSpPr txBox="1"/>
          <p:nvPr/>
        </p:nvSpPr>
        <p:spPr>
          <a:xfrm>
            <a:off x="6000638" y="4567726"/>
            <a:ext cx="1493520" cy="447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5" b="1" dirty="0">
                <a:solidFill>
                  <a:srgbClr val="F67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и партнерство</a:t>
            </a:r>
            <a:endParaRPr lang="en-US" sz="1155" b="1" dirty="0">
              <a:solidFill>
                <a:srgbClr val="F67F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52AD18D-81AD-4001-BB31-ED93857172ED}"/>
              </a:ext>
            </a:extLst>
          </p:cNvPr>
          <p:cNvSpPr txBox="1"/>
          <p:nvPr/>
        </p:nvSpPr>
        <p:spPr>
          <a:xfrm>
            <a:off x="7975331" y="4678472"/>
            <a:ext cx="19688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67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потенциала</a:t>
            </a:r>
            <a:endParaRPr lang="en-US" sz="800" b="1" dirty="0">
              <a:solidFill>
                <a:srgbClr val="F67F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8532C2F-1CA6-4716-ACDE-EF9480A69BBF}"/>
              </a:ext>
            </a:extLst>
          </p:cNvPr>
          <p:cNvSpPr txBox="1"/>
          <p:nvPr/>
        </p:nvSpPr>
        <p:spPr>
          <a:xfrm>
            <a:off x="3367917" y="5002896"/>
            <a:ext cx="1764105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поддержка ЦАРЭС</a:t>
            </a:r>
            <a:endParaRPr lang="en-US" sz="1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7141195-1FD8-4C5F-945E-09DEE86ABF07}"/>
              </a:ext>
            </a:extLst>
          </p:cNvPr>
          <p:cNvSpPr txBox="1"/>
          <p:nvPr/>
        </p:nvSpPr>
        <p:spPr>
          <a:xfrm>
            <a:off x="3487003" y="5576034"/>
            <a:ext cx="1440180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dirty="0">
                <a:latin typeface="Arial" panose="020B0604020202020204" pitchFamily="34" charset="0"/>
                <a:cs typeface="Arial" panose="020B0604020202020204" pitchFamily="34" charset="0"/>
              </a:rPr>
              <a:t>Рабочая группа по вопросам здравоохранения</a:t>
            </a:r>
            <a:endParaRPr lang="en-US" sz="1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A5FA096-25B7-4A82-BD3A-1715306F0222}"/>
              </a:ext>
            </a:extLst>
          </p:cNvPr>
          <p:cNvSpPr txBox="1"/>
          <p:nvPr/>
        </p:nvSpPr>
        <p:spPr>
          <a:xfrm>
            <a:off x="5400735" y="5705726"/>
            <a:ext cx="2814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Многосекторальная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координация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ADB0573-6698-445E-94F8-F575BBBFE63E}"/>
              </a:ext>
            </a:extLst>
          </p:cNvPr>
          <p:cNvSpPr txBox="1"/>
          <p:nvPr/>
        </p:nvSpPr>
        <p:spPr>
          <a:xfrm>
            <a:off x="5631387" y="5327263"/>
            <a:ext cx="2265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Политическая приверженность и политический диалог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F826679-6D34-4062-94F7-9C71FBD5761F}"/>
              </a:ext>
            </a:extLst>
          </p:cNvPr>
          <p:cNvSpPr txBox="1"/>
          <p:nvPr/>
        </p:nvSpPr>
        <p:spPr>
          <a:xfrm>
            <a:off x="5247714" y="4950833"/>
            <a:ext cx="2997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заинтересованными сторонами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BC2F033-134D-44AB-8881-1C7F6E334720}"/>
              </a:ext>
            </a:extLst>
          </p:cNvPr>
          <p:cNvSpPr txBox="1"/>
          <p:nvPr/>
        </p:nvSpPr>
        <p:spPr>
          <a:xfrm>
            <a:off x="5745016" y="5966282"/>
            <a:ext cx="202733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5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кластеры</a:t>
            </a:r>
            <a:endParaRPr lang="en-US" sz="1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DFBC2E-6B88-CD46-8846-80853F9354E5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0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1303</Words>
  <Application>Microsoft Office PowerPoint</Application>
  <PresentationFormat>Widescreen</PresentationFormat>
  <Paragraphs>187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Sylfaen</vt:lpstr>
      <vt:lpstr>Wingdings</vt:lpstr>
      <vt:lpstr>Office Theme</vt:lpstr>
      <vt:lpstr>Механизм финансирования рисков инфекционных заболеваний в контексте Стратегии здравоохранения ЦАРЭС до 2030 года </vt:lpstr>
      <vt:lpstr>Развитие регионального сотрудничества ЦАРЭС  в области здравоохранения</vt:lpstr>
      <vt:lpstr>PowerPoint Presentation</vt:lpstr>
      <vt:lpstr>Регион очень восприимчив к будущим вспышкам</vt:lpstr>
      <vt:lpstr>Региональные вызовы требуют региональных решений и сотрудничества</vt:lpstr>
      <vt:lpstr>Движущие силы регионального сотрудничества в контексте ЦАРЭС</vt:lpstr>
      <vt:lpstr>PowerPoint Presentation</vt:lpstr>
      <vt:lpstr>PowerPoint Presentation</vt:lpstr>
      <vt:lpstr>PowerPoint Presentation</vt:lpstr>
      <vt:lpstr>Вопросы управления, финансирования и  человеческих ресурсов для здравоохранения/лидерства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Kirthi Ramesh</dc:creator>
  <cp:lastModifiedBy>Baskerville-Muscutt, Kez (London)</cp:lastModifiedBy>
  <cp:revision>5</cp:revision>
  <dcterms:created xsi:type="dcterms:W3CDTF">2022-11-27T06:24:36Z</dcterms:created>
  <dcterms:modified xsi:type="dcterms:W3CDTF">2022-11-28T13:42:56Z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2022-11-27T06:24:36Z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3876ec76-a2b1-4952-aacb-192b0e46f22d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etDate">
    <vt:lpwstr>2022-11-28T13:42:50Z</vt:lpwstr>
  </property>
  <property fmtid="{D5CDD505-2E9C-101B-9397-08002B2CF9AE}" pid="13" name="MSIP_Label_d347b247-e90e-43a3-9d7b-004f14ae6873_Method">
    <vt:lpwstr>Standard</vt:lpwstr>
  </property>
  <property fmtid="{D5CDD505-2E9C-101B-9397-08002B2CF9AE}" pid="14" name="MSIP_Label_d347b247-e90e-43a3-9d7b-004f14ae6873_Name">
    <vt:lpwstr>d347b247-e90e-43a3-9d7b-004f14ae6873</vt:lpwstr>
  </property>
  <property fmtid="{D5CDD505-2E9C-101B-9397-08002B2CF9AE}" pid="15" name="MSIP_Label_d347b247-e90e-43a3-9d7b-004f14ae6873_SiteId">
    <vt:lpwstr>76e3921f-489b-4b7e-9547-9ea297add9b5</vt:lpwstr>
  </property>
  <property fmtid="{D5CDD505-2E9C-101B-9397-08002B2CF9AE}" pid="16" name="MSIP_Label_d347b247-e90e-43a3-9d7b-004f14ae6873_ActionId">
    <vt:lpwstr>3122eeb4-b347-4742-9d27-0f7a0489bf90</vt:lpwstr>
  </property>
  <property fmtid="{D5CDD505-2E9C-101B-9397-08002B2CF9AE}" pid="17" name="MSIP_Label_d347b247-e90e-43a3-9d7b-004f14ae6873_ContentBits">
    <vt:lpwstr>0</vt:lpwstr>
  </property>
</Properties>
</file>