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414" r:id="rId7"/>
    <p:sldId id="2278" r:id="rId8"/>
    <p:sldId id="2262" r:id="rId9"/>
    <p:sldId id="2261" r:id="rId10"/>
    <p:sldId id="1521" r:id="rId11"/>
    <p:sldId id="260" r:id="rId12"/>
    <p:sldId id="258" r:id="rId13"/>
    <p:sldId id="262" r:id="rId14"/>
    <p:sldId id="428" r:id="rId15"/>
    <p:sldId id="4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CB8F3C-4273-021F-2C6E-4B9CFA4993D1}" name="Kirthi Ramesh" initials="KR" userId="S::kramesh@adb.org::57f4bb9c-e613-4a66-88cf-4d9bafc210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6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D4813-6311-4112-8BE5-210AAB22104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2E6AC0-37A4-4853-83B2-A8BE8FE3F3B2}">
      <dgm:prSet phldrT="[Text]" custT="1"/>
      <dgm:spPr>
        <a:xfrm>
          <a:off x="1895996" y="20007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Cultural/social   </a:t>
          </a:r>
        </a:p>
      </dgm:t>
    </dgm:pt>
    <dgm:pt modelId="{D8A0391D-BFAF-4B04-A9A8-F91F94D6A9ED}" type="parTrans" cxnId="{2566369B-712A-4905-A275-EC692B868F36}">
      <dgm:prSet/>
      <dgm:spPr/>
      <dgm:t>
        <a:bodyPr/>
        <a:lstStyle/>
        <a:p>
          <a:endParaRPr lang="en-US"/>
        </a:p>
      </dgm:t>
    </dgm:pt>
    <dgm:pt modelId="{8AC753DE-2687-4229-9704-DB6DF0C94BE9}" type="sibTrans" cxnId="{2566369B-712A-4905-A275-EC692B868F36}">
      <dgm:prSet/>
      <dgm:spPr>
        <a:xfrm>
          <a:off x="198880" y="12500"/>
          <a:ext cx="5393439" cy="5393439"/>
        </a:xfrm>
        <a:prstGeom prst="circularArrow">
          <a:avLst>
            <a:gd name="adj1" fmla="val 5274"/>
            <a:gd name="adj2" fmla="val 312630"/>
            <a:gd name="adj3" fmla="val 14276193"/>
            <a:gd name="adj4" fmla="val 17098949"/>
            <a:gd name="adj5" fmla="val 5477"/>
          </a:avLst>
        </a:prstGeom>
        <a:solidFill>
          <a:schemeClr val="bg1"/>
        </a:solidFill>
        <a:ln w="9525">
          <a:solidFill>
            <a:srgbClr val="00A6D2"/>
          </a:solidFill>
        </a:ln>
        <a:effectLst/>
      </dgm:spPr>
      <dgm:t>
        <a:bodyPr/>
        <a:lstStyle/>
        <a:p>
          <a:endParaRPr lang="en-US"/>
        </a:p>
      </dgm:t>
    </dgm:pt>
    <dgm:pt modelId="{959A1D72-B32A-4406-86EB-CB9E3C6DC6D5}">
      <dgm:prSet phldrT="[Text]" custT="1"/>
      <dgm:spPr>
        <a:xfrm>
          <a:off x="3790866" y="3302018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1" dirty="0" err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Geographic</a:t>
          </a:r>
          <a:r>
            <a:rPr lang="en-US" sz="1800" b="1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endParaRPr lang="en-US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A697846-2957-48CE-A013-03B2A11BC356}" type="parTrans" cxnId="{5679A58F-D9D3-42BC-B0A5-88829EFA26D7}">
      <dgm:prSet/>
      <dgm:spPr/>
      <dgm:t>
        <a:bodyPr/>
        <a:lstStyle/>
        <a:p>
          <a:endParaRPr lang="en-US"/>
        </a:p>
      </dgm:t>
    </dgm:pt>
    <dgm:pt modelId="{87821160-C647-43AA-9DC1-496409A7A15F}" type="sibTrans" cxnId="{5679A58F-D9D3-42BC-B0A5-88829EFA26D7}">
      <dgm:prSet/>
      <dgm:spPr/>
      <dgm:t>
        <a:bodyPr/>
        <a:lstStyle/>
        <a:p>
          <a:endParaRPr lang="en-US"/>
        </a:p>
      </dgm:t>
    </dgm:pt>
    <dgm:pt modelId="{D36A2C74-C550-40DD-8213-618F91247F25}">
      <dgm:prSet phldrT="[Text]" custT="1"/>
      <dgm:spPr>
        <a:xfrm>
          <a:off x="1125" y="1114010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Regulatory</a:t>
          </a:r>
        </a:p>
      </dgm:t>
    </dgm:pt>
    <dgm:pt modelId="{A514AE1B-99BC-4DE6-A3D8-D25E90ABA6E5}" type="parTrans" cxnId="{CA8666DD-76EE-43ED-A5C2-47EAD7E4D4D8}">
      <dgm:prSet/>
      <dgm:spPr/>
      <dgm:t>
        <a:bodyPr/>
        <a:lstStyle/>
        <a:p>
          <a:endParaRPr lang="en-US"/>
        </a:p>
      </dgm:t>
    </dgm:pt>
    <dgm:pt modelId="{54D0ADD8-B899-4373-9A84-4F4792BE0900}" type="sibTrans" cxnId="{CA8666DD-76EE-43ED-A5C2-47EAD7E4D4D8}">
      <dgm:prSet/>
      <dgm:spPr/>
      <dgm:t>
        <a:bodyPr/>
        <a:lstStyle/>
        <a:p>
          <a:endParaRPr lang="en-US"/>
        </a:p>
      </dgm:t>
    </dgm:pt>
    <dgm:pt modelId="{66C8F875-5A14-A94C-9385-BA31C703A7A4}">
      <dgm:prSet phldrT="[Text]" custT="1"/>
      <dgm:spPr>
        <a:xfrm>
          <a:off x="1125" y="1114010"/>
          <a:ext cx="1999208" cy="999604"/>
        </a:xfr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Economic/ technological</a:t>
          </a:r>
        </a:p>
      </dgm:t>
    </dgm:pt>
    <dgm:pt modelId="{F3ED77D2-EA47-6F4F-A742-78FE9EC42918}" type="parTrans" cxnId="{CB8189B0-26E3-A640-A9DB-54BD3614D077}">
      <dgm:prSet/>
      <dgm:spPr/>
      <dgm:t>
        <a:bodyPr/>
        <a:lstStyle/>
        <a:p>
          <a:endParaRPr lang="en-GB"/>
        </a:p>
      </dgm:t>
    </dgm:pt>
    <dgm:pt modelId="{75BAB645-A310-2A4B-A217-B652491D35BC}" type="sibTrans" cxnId="{CB8189B0-26E3-A640-A9DB-54BD3614D077}">
      <dgm:prSet/>
      <dgm:spPr/>
      <dgm:t>
        <a:bodyPr/>
        <a:lstStyle/>
        <a:p>
          <a:endParaRPr lang="en-GB"/>
        </a:p>
      </dgm:t>
    </dgm:pt>
    <dgm:pt modelId="{6E4189A9-2F83-4B29-9528-99F5F9D908FC}" type="pres">
      <dgm:prSet presAssocID="{713D4813-6311-4112-8BE5-210AAB22104B}" presName="Name0" presStyleCnt="0">
        <dgm:presLayoutVars>
          <dgm:dir/>
          <dgm:resizeHandles val="exact"/>
        </dgm:presLayoutVars>
      </dgm:prSet>
      <dgm:spPr/>
    </dgm:pt>
    <dgm:pt modelId="{A765E170-33D4-464E-AC64-0EA68FCD4830}" type="pres">
      <dgm:prSet presAssocID="{713D4813-6311-4112-8BE5-210AAB22104B}" presName="cycle" presStyleCnt="0"/>
      <dgm:spPr/>
    </dgm:pt>
    <dgm:pt modelId="{05980855-55FC-477E-A39F-881698FC6D42}" type="pres">
      <dgm:prSet presAssocID="{A02E6AC0-37A4-4853-83B2-A8BE8FE3F3B2}" presName="nodeFirstNode" presStyleLbl="node1" presStyleIdx="0" presStyleCnt="4" custScaleX="80257" custScaleY="48597" custRadScaleRad="118728" custRadScaleInc="-1346">
        <dgm:presLayoutVars>
          <dgm:bulletEnabled val="1"/>
        </dgm:presLayoutVars>
      </dgm:prSet>
      <dgm:spPr/>
    </dgm:pt>
    <dgm:pt modelId="{4F70FEC5-CC43-4C02-B7F1-AF8BD79C95CE}" type="pres">
      <dgm:prSet presAssocID="{8AC753DE-2687-4229-9704-DB6DF0C94BE9}" presName="sibTransFirstNode" presStyleLbl="bgShp" presStyleIdx="0" presStyleCnt="1"/>
      <dgm:spPr/>
    </dgm:pt>
    <dgm:pt modelId="{207A93A3-C3AE-49DF-9CB4-6F1C30EA5D93}" type="pres">
      <dgm:prSet presAssocID="{959A1D72-B32A-4406-86EB-CB9E3C6DC6D5}" presName="nodeFollowingNodes" presStyleLbl="node1" presStyleIdx="1" presStyleCnt="4" custScaleX="72615" custRadScaleRad="121273" custRadScaleInc="-21374">
        <dgm:presLayoutVars>
          <dgm:bulletEnabled val="1"/>
        </dgm:presLayoutVars>
      </dgm:prSet>
      <dgm:spPr/>
    </dgm:pt>
    <dgm:pt modelId="{825AD266-4174-4CDC-9A79-6E1B5F667AA1}" type="pres">
      <dgm:prSet presAssocID="{D36A2C74-C550-40DD-8213-618F91247F25}" presName="nodeFollowingNodes" presStyleLbl="node1" presStyleIdx="2" presStyleCnt="4" custScaleX="79116" custScaleY="51156" custRadScaleRad="96800" custRadScaleInc="-2985">
        <dgm:presLayoutVars>
          <dgm:bulletEnabled val="1"/>
        </dgm:presLayoutVars>
      </dgm:prSet>
      <dgm:spPr/>
    </dgm:pt>
    <dgm:pt modelId="{50F75765-2C9F-7B42-8B5C-6A522625E023}" type="pres">
      <dgm:prSet presAssocID="{66C8F875-5A14-A94C-9385-BA31C703A7A4}" presName="nodeFollowingNodes" presStyleLbl="node1" presStyleIdx="3" presStyleCnt="4" custScaleX="83004" custRadScaleRad="128323" custRadScaleInc="1948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0A85A22-F68B-48C2-9B76-CA3999D543E6}" type="presOf" srcId="{D36A2C74-C550-40DD-8213-618F91247F25}" destId="{825AD266-4174-4CDC-9A79-6E1B5F667AA1}" srcOrd="0" destOrd="0" presId="urn:microsoft.com/office/officeart/2005/8/layout/cycle3"/>
    <dgm:cxn modelId="{0C7CE231-43A4-4E98-AD23-2F3CF6AD74D8}" type="presOf" srcId="{959A1D72-B32A-4406-86EB-CB9E3C6DC6D5}" destId="{207A93A3-C3AE-49DF-9CB4-6F1C30EA5D93}" srcOrd="0" destOrd="0" presId="urn:microsoft.com/office/officeart/2005/8/layout/cycle3"/>
    <dgm:cxn modelId="{95045D72-BA92-42F0-9DEB-D8A928DCDE00}" type="presOf" srcId="{A02E6AC0-37A4-4853-83B2-A8BE8FE3F3B2}" destId="{05980855-55FC-477E-A39F-881698FC6D42}" srcOrd="0" destOrd="0" presId="urn:microsoft.com/office/officeart/2005/8/layout/cycle3"/>
    <dgm:cxn modelId="{5679A58F-D9D3-42BC-B0A5-88829EFA26D7}" srcId="{713D4813-6311-4112-8BE5-210AAB22104B}" destId="{959A1D72-B32A-4406-86EB-CB9E3C6DC6D5}" srcOrd="1" destOrd="0" parTransId="{7A697846-2957-48CE-A013-03B2A11BC356}" sibTransId="{87821160-C647-43AA-9DC1-496409A7A15F}"/>
    <dgm:cxn modelId="{2566369B-712A-4905-A275-EC692B868F36}" srcId="{713D4813-6311-4112-8BE5-210AAB22104B}" destId="{A02E6AC0-37A4-4853-83B2-A8BE8FE3F3B2}" srcOrd="0" destOrd="0" parTransId="{D8A0391D-BFAF-4B04-A9A8-F91F94D6A9ED}" sibTransId="{8AC753DE-2687-4229-9704-DB6DF0C94BE9}"/>
    <dgm:cxn modelId="{4237EFA0-5BCA-4C7F-B4C1-523F866E48EC}" type="presOf" srcId="{713D4813-6311-4112-8BE5-210AAB22104B}" destId="{6E4189A9-2F83-4B29-9528-99F5F9D908FC}" srcOrd="0" destOrd="0" presId="urn:microsoft.com/office/officeart/2005/8/layout/cycle3"/>
    <dgm:cxn modelId="{CB8189B0-26E3-A640-A9DB-54BD3614D077}" srcId="{713D4813-6311-4112-8BE5-210AAB22104B}" destId="{66C8F875-5A14-A94C-9385-BA31C703A7A4}" srcOrd="3" destOrd="0" parTransId="{F3ED77D2-EA47-6F4F-A742-78FE9EC42918}" sibTransId="{75BAB645-A310-2A4B-A217-B652491D35BC}"/>
    <dgm:cxn modelId="{CA8666DD-76EE-43ED-A5C2-47EAD7E4D4D8}" srcId="{713D4813-6311-4112-8BE5-210AAB22104B}" destId="{D36A2C74-C550-40DD-8213-618F91247F25}" srcOrd="2" destOrd="0" parTransId="{A514AE1B-99BC-4DE6-A3D8-D25E90ABA6E5}" sibTransId="{54D0ADD8-B899-4373-9A84-4F4792BE0900}"/>
    <dgm:cxn modelId="{A91483E9-DC68-4A6A-B5E1-41B279552D8E}" type="presOf" srcId="{8AC753DE-2687-4229-9704-DB6DF0C94BE9}" destId="{4F70FEC5-CC43-4C02-B7F1-AF8BD79C95CE}" srcOrd="0" destOrd="0" presId="urn:microsoft.com/office/officeart/2005/8/layout/cycle3"/>
    <dgm:cxn modelId="{3C51D2EA-D186-D244-97C1-973DBA62CDB7}" type="presOf" srcId="{66C8F875-5A14-A94C-9385-BA31C703A7A4}" destId="{50F75765-2C9F-7B42-8B5C-6A522625E023}" srcOrd="0" destOrd="0" presId="urn:microsoft.com/office/officeart/2005/8/layout/cycle3"/>
    <dgm:cxn modelId="{8F686C05-A908-4302-B901-A418D63CAE68}" type="presParOf" srcId="{6E4189A9-2F83-4B29-9528-99F5F9D908FC}" destId="{A765E170-33D4-464E-AC64-0EA68FCD4830}" srcOrd="0" destOrd="0" presId="urn:microsoft.com/office/officeart/2005/8/layout/cycle3"/>
    <dgm:cxn modelId="{AC125578-A281-49E2-9D1B-50C6F52DC294}" type="presParOf" srcId="{A765E170-33D4-464E-AC64-0EA68FCD4830}" destId="{05980855-55FC-477E-A39F-881698FC6D42}" srcOrd="0" destOrd="0" presId="urn:microsoft.com/office/officeart/2005/8/layout/cycle3"/>
    <dgm:cxn modelId="{65C5C14F-58C9-4659-BD09-9C55822A41B2}" type="presParOf" srcId="{A765E170-33D4-464E-AC64-0EA68FCD4830}" destId="{4F70FEC5-CC43-4C02-B7F1-AF8BD79C95CE}" srcOrd="1" destOrd="0" presId="urn:microsoft.com/office/officeart/2005/8/layout/cycle3"/>
    <dgm:cxn modelId="{1A6A1414-FD37-4295-A03F-3462AE07D630}" type="presParOf" srcId="{A765E170-33D4-464E-AC64-0EA68FCD4830}" destId="{207A93A3-C3AE-49DF-9CB4-6F1C30EA5D93}" srcOrd="2" destOrd="0" presId="urn:microsoft.com/office/officeart/2005/8/layout/cycle3"/>
    <dgm:cxn modelId="{D5712C52-073F-412B-A6E8-99DD871DB0B5}" type="presParOf" srcId="{A765E170-33D4-464E-AC64-0EA68FCD4830}" destId="{825AD266-4174-4CDC-9A79-6E1B5F667AA1}" srcOrd="3" destOrd="0" presId="urn:microsoft.com/office/officeart/2005/8/layout/cycle3"/>
    <dgm:cxn modelId="{1F36A388-8056-4C44-9F87-B2C306C4A2B9}" type="presParOf" srcId="{A765E170-33D4-464E-AC64-0EA68FCD4830}" destId="{50F75765-2C9F-7B42-8B5C-6A522625E023}" srcOrd="4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F7438-EF50-4590-9DEC-CD9D6ACF6D67}" type="doc">
      <dgm:prSet loTypeId="urn:microsoft.com/office/officeart/2005/8/layout/chart3" loCatId="cycle" qsTypeId="urn:microsoft.com/office/officeart/2005/8/quickstyle/simple1" qsCatId="simple" csTypeId="urn:microsoft.com/office/officeart/2005/8/colors/accent3_5" csCatId="accent3" phldr="1"/>
      <dgm:spPr/>
    </dgm:pt>
    <dgm:pt modelId="{AA70D2FD-4325-1447-838C-4662F3D0501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Regional cooperation</a:t>
          </a:r>
        </a:p>
      </dgm:t>
    </dgm:pt>
    <dgm:pt modelId="{6076324C-3826-5C4D-BE8C-EDC170E5A47C}" type="sibTrans" cxnId="{83C9B186-A75D-AB4B-A0C0-7CB6844D9B0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5C033-4F96-124B-9D75-4F91A8BCDCD4}" type="parTrans" cxnId="{83C9B186-A75D-AB4B-A0C0-7CB6844D9B0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A089F-EF88-424F-83E4-8E6D0ED04B0B}" type="pres">
      <dgm:prSet presAssocID="{897F7438-EF50-4590-9DEC-CD9D6ACF6D67}" presName="compositeShape" presStyleCnt="0">
        <dgm:presLayoutVars>
          <dgm:chMax val="7"/>
          <dgm:dir/>
          <dgm:resizeHandles val="exact"/>
        </dgm:presLayoutVars>
      </dgm:prSet>
      <dgm:spPr/>
    </dgm:pt>
    <dgm:pt modelId="{404BB0BF-4B36-E143-B72F-381FC9EDA9F9}" type="pres">
      <dgm:prSet presAssocID="{897F7438-EF50-4590-9DEC-CD9D6ACF6D67}" presName="wedge1" presStyleLbl="node1" presStyleIdx="0" presStyleCnt="1" custScaleX="110754" custScaleY="36510" custLinFactNeighborX="-4891" custLinFactNeighborY="15391"/>
      <dgm:spPr/>
    </dgm:pt>
    <dgm:pt modelId="{A9DACB93-CE4F-7947-902E-19D68B01AA3E}" type="pres">
      <dgm:prSet presAssocID="{897F7438-EF50-4590-9DEC-CD9D6ACF6D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050B9E69-B532-F449-8EBB-F7C05B905190}" type="presOf" srcId="{AA70D2FD-4325-1447-838C-4662F3D05017}" destId="{404BB0BF-4B36-E143-B72F-381FC9EDA9F9}" srcOrd="0" destOrd="0" presId="urn:microsoft.com/office/officeart/2005/8/layout/chart3"/>
    <dgm:cxn modelId="{83C9B186-A75D-AB4B-A0C0-7CB6844D9B0B}" srcId="{897F7438-EF50-4590-9DEC-CD9D6ACF6D67}" destId="{AA70D2FD-4325-1447-838C-4662F3D05017}" srcOrd="0" destOrd="0" parTransId="{1BD5C033-4F96-124B-9D75-4F91A8BCDCD4}" sibTransId="{6076324C-3826-5C4D-BE8C-EDC170E5A47C}"/>
    <dgm:cxn modelId="{DB81C1E7-881E-7145-80F1-9CC801D63CB3}" type="presOf" srcId="{AA70D2FD-4325-1447-838C-4662F3D05017}" destId="{A9DACB93-CE4F-7947-902E-19D68B01AA3E}" srcOrd="1" destOrd="0" presId="urn:microsoft.com/office/officeart/2005/8/layout/chart3"/>
    <dgm:cxn modelId="{BD0F78FD-810C-4F36-A230-C8C6C9E2E963}" type="presOf" srcId="{897F7438-EF50-4590-9DEC-CD9D6ACF6D67}" destId="{C58A089F-EF88-424F-83E4-8E6D0ED04B0B}" srcOrd="0" destOrd="0" presId="urn:microsoft.com/office/officeart/2005/8/layout/chart3"/>
    <dgm:cxn modelId="{BB376266-D950-154E-AB04-A4E92FF546E3}" type="presParOf" srcId="{C58A089F-EF88-424F-83E4-8E6D0ED04B0B}" destId="{404BB0BF-4B36-E143-B72F-381FC9EDA9F9}" srcOrd="0" destOrd="0" presId="urn:microsoft.com/office/officeart/2005/8/layout/chart3"/>
    <dgm:cxn modelId="{23FDE3C5-58D7-5C49-BD85-4DA5065A8185}" type="presParOf" srcId="{C58A089F-EF88-424F-83E4-8E6D0ED04B0B}" destId="{A9DACB93-CE4F-7947-902E-19D68B01AA3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FEC5-CC43-4C02-B7F1-AF8BD79C95CE}">
      <dsp:nvSpPr>
        <dsp:cNvPr id="0" name=""/>
        <dsp:cNvSpPr/>
      </dsp:nvSpPr>
      <dsp:spPr>
        <a:xfrm>
          <a:off x="696815" y="311768"/>
          <a:ext cx="3857466" cy="3857466"/>
        </a:xfrm>
        <a:prstGeom prst="circularArrow">
          <a:avLst>
            <a:gd name="adj1" fmla="val 5274"/>
            <a:gd name="adj2" fmla="val 312630"/>
            <a:gd name="adj3" fmla="val 14276193"/>
            <a:gd name="adj4" fmla="val 17098949"/>
            <a:gd name="adj5" fmla="val 5477"/>
          </a:avLst>
        </a:prstGeom>
        <a:solidFill>
          <a:schemeClr val="bg1"/>
        </a:solidFill>
        <a:ln w="9525">
          <a:solidFill>
            <a:srgbClr val="00A6D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0855-55FC-477E-A39F-881698FC6D42}">
      <dsp:nvSpPr>
        <dsp:cNvPr id="0" name=""/>
        <dsp:cNvSpPr/>
      </dsp:nvSpPr>
      <dsp:spPr>
        <a:xfrm>
          <a:off x="1658006" y="495117"/>
          <a:ext cx="1935083" cy="58586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Cultural/social   </a:t>
          </a:r>
        </a:p>
      </dsp:txBody>
      <dsp:txXfrm>
        <a:off x="1686605" y="523716"/>
        <a:ext cx="1877885" cy="528665"/>
      </dsp:txXfrm>
    </dsp:sp>
    <dsp:sp modelId="{207A93A3-C3AE-49DF-9CB4-6F1C30EA5D93}">
      <dsp:nvSpPr>
        <dsp:cNvPr id="0" name=""/>
        <dsp:cNvSpPr/>
      </dsp:nvSpPr>
      <dsp:spPr>
        <a:xfrm>
          <a:off x="3397458" y="1383761"/>
          <a:ext cx="1750826" cy="120555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Geographic</a:t>
          </a:r>
          <a:r>
            <a:rPr lang="en-US" sz="1800" b="1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endParaRPr lang="en-US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56308" y="1442611"/>
        <a:ext cx="1633126" cy="1087854"/>
      </dsp:txXfrm>
    </dsp:sp>
    <dsp:sp modelId="{825AD266-4174-4CDC-9A79-6E1B5F667AA1}">
      <dsp:nvSpPr>
        <dsp:cNvPr id="0" name=""/>
        <dsp:cNvSpPr/>
      </dsp:nvSpPr>
      <dsp:spPr>
        <a:xfrm>
          <a:off x="1749857" y="3463763"/>
          <a:ext cx="1907572" cy="6167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Regulatory</a:t>
          </a:r>
        </a:p>
      </dsp:txBody>
      <dsp:txXfrm>
        <a:off x="1779962" y="3493868"/>
        <a:ext cx="1847362" cy="556503"/>
      </dsp:txXfrm>
    </dsp:sp>
    <dsp:sp modelId="{50F75765-2C9F-7B42-8B5C-6A522625E023}">
      <dsp:nvSpPr>
        <dsp:cNvPr id="0" name=""/>
        <dsp:cNvSpPr/>
      </dsp:nvSpPr>
      <dsp:spPr>
        <a:xfrm>
          <a:off x="0" y="1398720"/>
          <a:ext cx="2001316" cy="120555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Economic/ technological</a:t>
          </a:r>
        </a:p>
      </dsp:txBody>
      <dsp:txXfrm>
        <a:off x="58850" y="1457570"/>
        <a:ext cx="1883616" cy="1087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B0BF-4B36-E143-B72F-381FC9EDA9F9}">
      <dsp:nvSpPr>
        <dsp:cNvPr id="0" name=""/>
        <dsp:cNvSpPr/>
      </dsp:nvSpPr>
      <dsp:spPr>
        <a:xfrm>
          <a:off x="215025" y="1272936"/>
          <a:ext cx="2488233" cy="820245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Regional cooperation</a:t>
          </a:r>
        </a:p>
      </dsp:txBody>
      <dsp:txXfrm>
        <a:off x="585298" y="1394997"/>
        <a:ext cx="1747688" cy="57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D800-C763-7941-8872-D452BB9D692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FC2C-51B7-7141-926B-1EB19102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u="sng"/>
          </a:p>
          <a:p>
            <a:r>
              <a:rPr lang="en-US" sz="2600">
                <a:effectLst/>
                <a:ea typeface="Calibri" panose="020F0502020204030204" pitchFamily="34" charset="0"/>
              </a:rPr>
              <a:t>In a first step a scoping study </a:t>
            </a:r>
            <a:r>
              <a:rPr lang="en-US" sz="2600" i="1">
                <a:effectLst/>
                <a:ea typeface="Calibri" panose="020F0502020204030204" pitchFamily="34" charset="0"/>
              </a:rPr>
              <a:t>explored the potential and opportunities for promoting regional health cooperation</a:t>
            </a:r>
            <a:r>
              <a:rPr lang="en-US" sz="2600">
                <a:effectLst/>
                <a:ea typeface="Calibri" panose="020F0502020204030204" pitchFamily="34" charset="0"/>
              </a:rPr>
              <a:t>. It was carried out by ADB in 2019 and 2020 through desk research…and….</a:t>
            </a:r>
          </a:p>
          <a:p>
            <a:r>
              <a:rPr lang="en-US" sz="2600">
                <a:ea typeface="Calibri" panose="020F0502020204030204" pitchFamily="34" charset="0"/>
              </a:rPr>
              <a:t>S</a:t>
            </a:r>
            <a:r>
              <a:rPr lang="en-US" sz="2600">
                <a:effectLst/>
                <a:ea typeface="Calibri" panose="020F0502020204030204" pitchFamily="34" charset="0"/>
              </a:rPr>
              <a:t>tudy recommended cooperation of CAREC countries in three areas: </a:t>
            </a:r>
          </a:p>
          <a:p>
            <a:pPr lvl="1"/>
            <a:r>
              <a:rPr lang="en-US" sz="2200">
                <a:effectLst/>
                <a:ea typeface="Calibri" panose="020F0502020204030204" pitchFamily="34" charset="0"/>
              </a:rPr>
              <a:t>regional health security, </a:t>
            </a:r>
          </a:p>
          <a:p>
            <a:pPr lvl="1"/>
            <a:r>
              <a:rPr lang="en-US" sz="2200">
                <a:effectLst/>
                <a:ea typeface="Calibri" panose="020F0502020204030204" pitchFamily="34" charset="0"/>
              </a:rPr>
              <a:t>health systems strengthening, </a:t>
            </a:r>
          </a:p>
          <a:p>
            <a:pPr lvl="1"/>
            <a:r>
              <a:rPr lang="en-US" sz="2200">
                <a:effectLst/>
                <a:ea typeface="Calibri" panose="020F0502020204030204" pitchFamily="34" charset="0"/>
              </a:rPr>
              <a:t>improving health services for migrants, mobile populations and border communities</a:t>
            </a:r>
          </a:p>
          <a:p>
            <a:r>
              <a:rPr lang="en-US" sz="2600">
                <a:ea typeface="Calibri" panose="020F0502020204030204" pitchFamily="34" charset="0"/>
              </a:rPr>
              <a:t>In a second step, a CAREC </a:t>
            </a:r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</a:rPr>
              <a:t>Working Group on Health (WGH) was established i</a:t>
            </a:r>
            <a:r>
              <a:rPr lang="en-US" sz="2600">
                <a:ea typeface="Calibri" panose="020F0502020204030204" pitchFamily="34" charset="0"/>
              </a:rPr>
              <a:t>n March 21 </a:t>
            </a:r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</a:rPr>
              <a:t>to further </a:t>
            </a:r>
            <a:r>
              <a:rPr lang="en-US" sz="2600" i="1">
                <a:latin typeface="Arial" panose="020B0604020202020204" pitchFamily="34" charset="0"/>
                <a:ea typeface="Calibri" panose="020F0502020204030204" pitchFamily="34" charset="0"/>
              </a:rPr>
              <a:t>guide CAREC health cooperation</a:t>
            </a:r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</a:rPr>
              <a:t> towards 2030. 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</a:rPr>
              <a:t>The WGH, supported by inputs from CAREC countries and development partners, developed a CAREC health strategy towards 2030 and </a:t>
            </a:r>
            <a:r>
              <a:rPr lang="en-US" sz="2600" i="1">
                <a:latin typeface="Arial" panose="020B0604020202020204" pitchFamily="34" charset="0"/>
                <a:ea typeface="Calibri" panose="020F0502020204030204" pitchFamily="34" charset="0"/>
              </a:rPr>
              <a:t>elaborated areas of cooperation</a:t>
            </a:r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</a:rPr>
              <a:t>. The strategy is aligned with other CAREC strategies, such as the CAREC Gender strategy. </a:t>
            </a:r>
          </a:p>
          <a:p>
            <a:endParaRPr lang="en-US" sz="26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6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Besides COVID-19, the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region is highly susceptible to future outbreaks, alluding to a need to strengthening pandemic preparedness and health security capabilities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EF282-D907-5448-A250-80CC7E27B9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7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Increasing interdependencies as disease agents such as viruses cross borders, and we also observe increasing globalization of health determinants/factors that impact health (e.g. vaccine development and manufacturing) which need cross-sector and cross border solutions (migration, climate change, R&amp;D, trade etc.)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EF282-D907-5448-A250-80CC7E27B9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34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many drivers that lay the foundations for advancing regional cooperation in the CAREC region</a:t>
            </a:r>
          </a:p>
          <a:p>
            <a:endParaRPr lang="en-US"/>
          </a:p>
          <a:p>
            <a:r>
              <a:rPr lang="en-US"/>
              <a:t>….drivers were identified across four dimensions.</a:t>
            </a:r>
          </a:p>
          <a:p>
            <a:endParaRPr lang="en-US"/>
          </a:p>
          <a:p>
            <a:pPr marL="228600" indent="-228600">
              <a:buAutoNum type="arabicPeriod"/>
            </a:pPr>
            <a:r>
              <a:rPr lang="en-US"/>
              <a:t>Cultural/social….</a:t>
            </a:r>
          </a:p>
          <a:p>
            <a:pPr marL="228600" indent="-228600">
              <a:buAutoNum type="arabicPeriod"/>
            </a:pPr>
            <a:r>
              <a:rPr lang="en-US"/>
              <a:t>Geographic demographic….</a:t>
            </a:r>
          </a:p>
          <a:p>
            <a:pPr marL="228600" indent="-228600">
              <a:buAutoNum type="arabicPeriod"/>
            </a:pPr>
            <a:r>
              <a:rPr lang="en-US"/>
              <a:t>Regulatory…..</a:t>
            </a:r>
          </a:p>
          <a:p>
            <a:pPr marL="228600" indent="-228600">
              <a:buAutoNum type="arabicPeriod"/>
            </a:pPr>
            <a:r>
              <a:rPr lang="en-US"/>
              <a:t>Economic/technological…..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1DF15-9909-4882-BF6D-4486AC14C1E3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517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E6987-84C6-9240-A398-D44E709D1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E6987-84C6-9240-A398-D44E709D13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663A-B930-2141-B19B-83BBDEB17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2287-A79D-E94E-902F-2C26A6F37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DC48-C990-EC4B-AC5D-60EBAC1A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21D8-EE4B-9040-84DE-AA80E224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78B8-731B-DC46-89F7-341F334C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12A-DADA-0B49-863C-75AAB93B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744D-F528-A04F-98CD-699CABA6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64B0-5DEE-2A4D-82E0-82893AF1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5197-7C67-D443-969A-486B6CC0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D9C7-76FD-A243-BDDD-34747E12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A4F96-3BD2-B444-817D-0113BC22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D0896-7E42-C14C-98EE-64A5265F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C6FC-B79E-0B47-B836-7122D114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9F88-0B45-F047-9803-6DA7BE96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E773-03DC-7B4E-B61A-739ED79B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628F-6F04-0440-889E-7A86AC9E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4FBE-A419-2641-91F7-E6A4E7FB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195D-B983-204A-95ED-548D07D6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1395-42C2-2B48-84D3-C2DA5BEF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734D-59CE-1941-AE45-FC8F9182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E008-DE31-8844-984C-03941420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E5A3B-8B31-974A-B35B-B6BBA82C1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DF50-3CF7-0644-B58B-029189EC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3E6F-96D3-A64F-BC11-84C4919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6BD5-ABE8-5A41-A1C0-944808D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F939-57F4-3D4D-83B5-E7944813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95E6-D50E-CE49-93D9-E6177B5FE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68C4B-828B-9B40-B4D8-40F838D65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B6A49-F6A3-FF44-B556-3F151610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66BF3-B2A9-FF43-83E4-8D096550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A830-4F4C-ED47-BB7B-911A473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79A-D1C9-F644-AD75-E5CD857C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252E-62EE-BB4F-839A-99866988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9F686-4D14-834D-94ED-CFA2E207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AD9E3-F79F-4845-A0F0-5258875DB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C65E5-78E6-674D-B900-620AA56F6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8B7C1-BE05-1E48-8344-E379713A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62A37-6D1F-ED4A-9A52-4B581168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6BF2D-3299-7C4D-BD54-EA0E972E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1103-6543-134B-80D9-2BDAEE16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C097-DCD9-4045-BC92-B6D90596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86F97-7C58-B341-9293-EDC2670C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A8EF-7336-5D4D-A111-2A29195E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75793-CE85-494F-AC85-45569B9E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06E9-A8C3-3D4E-8949-3BA00866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986F2-6901-9A42-8BA6-80EC0B60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8CC3-609E-9243-A30E-CB2D542E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756F-588D-644C-A664-6EA77789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2F08A-D1D7-C648-80A9-AD3E838A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6D9EC-1BF0-E248-85DE-8EC8ABA8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4A36-BC12-1345-AB19-0F71DC91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F1740-EE8B-D947-BF7C-37D2F7F5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B764-A156-1640-8433-05F8DF7E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B17CA-4300-4348-92EC-3EA78E50F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0AAB-7234-A046-A7AB-B694B1B9D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807C4-B206-144E-A51F-348019BF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D220E-D7B7-9447-B4C8-F954DC09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EF25-C69C-E045-A6B0-C3696A8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F1124-93A1-AB43-B660-AB138D1F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50E5-66F9-3C4F-BD64-F8BC7DDBE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FAB-2F95-1945-8448-279EBBE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F3289-2624-3349-A6A8-5C069F37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158F-7A9A-5846-B842-E2B670BF1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85BF3-84A0-5648-AF32-309435E6E5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1344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diagramData" Target="../diagrams/data1.xml"/><Relationship Id="rId21" Type="http://schemas.openxmlformats.org/officeDocument/2006/relationships/image" Target="../media/image23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6D98A-083E-2648-959D-CEC89EDB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59" y="1510469"/>
            <a:ext cx="7130041" cy="5347531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CF4C580-4472-E64D-BDB0-43AB8DB7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8" y="372952"/>
            <a:ext cx="736222" cy="73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D1058-25FC-A844-94D3-CB91B80A7A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3211" y="14011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Infectious Disease Risk Financing Framework in the context of the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CAREC Health Strategy 2030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7EBAA-1D12-8249-A62F-3AE0A74D6178}"/>
              </a:ext>
            </a:extLst>
          </p:cNvPr>
          <p:cNvSpPr txBox="1"/>
          <p:nvPr/>
        </p:nvSpPr>
        <p:spPr>
          <a:xfrm>
            <a:off x="1839951" y="4204010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27 November, 2022</a:t>
            </a:r>
          </a:p>
        </p:txBody>
      </p:sp>
    </p:spTree>
    <p:extLst>
      <p:ext uri="{BB962C8B-B14F-4D97-AF65-F5344CB8AC3E}">
        <p14:creationId xmlns:p14="http://schemas.microsoft.com/office/powerpoint/2010/main" val="34442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29D729E8-4511-2E4C-8F3A-FB620A511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6" t="-345" r="4670"/>
          <a:stretch/>
        </p:blipFill>
        <p:spPr>
          <a:xfrm>
            <a:off x="6403651" y="3268402"/>
            <a:ext cx="3703388" cy="437143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2CD7855F-2F2A-7F4D-86DB-51080DF40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6" t="-345" r="4670"/>
          <a:stretch/>
        </p:blipFill>
        <p:spPr>
          <a:xfrm>
            <a:off x="6386260" y="1212392"/>
            <a:ext cx="3679594" cy="434334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D780FC3-6A72-134E-A2EB-1C2516773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904" b="-7522"/>
          <a:stretch/>
        </p:blipFill>
        <p:spPr>
          <a:xfrm>
            <a:off x="917846" y="1138017"/>
            <a:ext cx="4149724" cy="60670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A38A2B-385F-AB47-838F-6ECB19ADC1B7}"/>
              </a:ext>
            </a:extLst>
          </p:cNvPr>
          <p:cNvSpPr/>
          <p:nvPr/>
        </p:nvSpPr>
        <p:spPr>
          <a:xfrm>
            <a:off x="10841612" y="469575"/>
            <a:ext cx="768569" cy="768569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18F46-AEC0-2E4F-8F24-3C67D4C99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2830" y="26983"/>
            <a:ext cx="7275926" cy="994456"/>
          </a:xfrm>
        </p:spPr>
        <p:txBody>
          <a:bodyPr>
            <a:normAutofit/>
          </a:bodyPr>
          <a:lstStyle/>
          <a:p>
            <a:r>
              <a:rPr lang="en-US" altLang="en-US" sz="2429" dirty="0">
                <a:latin typeface="Arial" panose="020B0604020202020204" pitchFamily="34" charset="0"/>
                <a:ea typeface="Calibri" panose="020F0502020204030204" pitchFamily="34" charset="0"/>
              </a:rPr>
              <a:t>Issues in Governance, Financing and Human </a:t>
            </a:r>
            <a:br>
              <a:rPr lang="en-US" altLang="en-US" sz="2429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en-US" sz="2429" dirty="0">
                <a:latin typeface="Arial" panose="020B0604020202020204" pitchFamily="34" charset="0"/>
                <a:ea typeface="Calibri" panose="020F0502020204030204" pitchFamily="34" charset="0"/>
              </a:rPr>
              <a:t>Resources for Health/Leadership</a:t>
            </a:r>
            <a:endParaRPr lang="en-US" sz="242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AAFB7-443F-6943-9757-8E5B60574F5B}"/>
              </a:ext>
            </a:extLst>
          </p:cNvPr>
          <p:cNvSpPr txBox="1"/>
          <p:nvPr/>
        </p:nvSpPr>
        <p:spPr>
          <a:xfrm>
            <a:off x="1809180" y="6564692"/>
            <a:ext cx="3587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2nd Meeting of the CAREC Working Group on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17E51-D277-2A46-8B4A-8E5A527D1701}"/>
              </a:ext>
            </a:extLst>
          </p:cNvPr>
          <p:cNvSpPr txBox="1"/>
          <p:nvPr/>
        </p:nvSpPr>
        <p:spPr>
          <a:xfrm>
            <a:off x="7791919" y="6564691"/>
            <a:ext cx="2650084" cy="49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October 2022   |   Tbilisi, Georgia</a:t>
            </a:r>
          </a:p>
          <a:p>
            <a:endParaRPr lang="en-US" sz="158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C2BBD5-E5DF-EF47-A777-03133481CC0D}"/>
              </a:ext>
            </a:extLst>
          </p:cNvPr>
          <p:cNvCxnSpPr>
            <a:cxnSpLocks/>
          </p:cNvCxnSpPr>
          <p:nvPr/>
        </p:nvCxnSpPr>
        <p:spPr>
          <a:xfrm>
            <a:off x="6071164" y="2226469"/>
            <a:ext cx="0" cy="2650624"/>
          </a:xfrm>
          <a:prstGeom prst="line">
            <a:avLst/>
          </a:prstGeom>
          <a:ln w="57150">
            <a:solidFill>
              <a:srgbClr val="00A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D5E054-D831-5447-8D9B-9DD2CA21DC1B}"/>
              </a:ext>
            </a:extLst>
          </p:cNvPr>
          <p:cNvSpPr txBox="1"/>
          <p:nvPr/>
        </p:nvSpPr>
        <p:spPr>
          <a:xfrm>
            <a:off x="972662" y="1133816"/>
            <a:ext cx="4618263" cy="562141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29" b="1" dirty="0">
                <a:solidFill>
                  <a:schemeClr val="bg1"/>
                </a:solidFill>
                <a:latin typeface="Arial"/>
                <a:cs typeface="Arial"/>
              </a:rPr>
              <a:t>Governance, coordination for health security (preparedness and response)</a:t>
            </a:r>
          </a:p>
          <a:p>
            <a:pPr>
              <a:lnSpc>
                <a:spcPct val="110000"/>
              </a:lnSpc>
            </a:pPr>
            <a:endParaRPr lang="en-US" sz="1429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Insufficient </a:t>
            </a:r>
            <a:r>
              <a:rPr lang="en-US" sz="1429" b="1" dirty="0">
                <a:latin typeface="Arial"/>
                <a:ea typeface="+mn-lt"/>
                <a:cs typeface="+mn-lt"/>
              </a:rPr>
              <a:t>implementation of the IHR</a:t>
            </a:r>
            <a:r>
              <a:rPr lang="en-US" sz="1429" dirty="0">
                <a:latin typeface="Arial"/>
                <a:ea typeface="+mn-lt"/>
                <a:cs typeface="+mn-lt"/>
              </a:rPr>
              <a:t> in half of CAREC countries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Weak legislation and policy instruments for IHR implementation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Whole-of-government coordination mechanisms established during COVID-19 response, however health sector is usually still leading preparedness and response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Insufficient data use and analytics for informed response planning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cs typeface="Calibri"/>
              </a:rPr>
              <a:t>Lack of effective inter-sectoral coordination mechanisms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cs typeface="Calibri"/>
              </a:rPr>
              <a:t>Inadequate </a:t>
            </a:r>
            <a:r>
              <a:rPr lang="en-US" sz="1429" dirty="0">
                <a:latin typeface="Arial"/>
                <a:ea typeface="+mn-lt"/>
                <a:cs typeface="+mn-lt"/>
              </a:rPr>
              <a:t>One Health governance in most countries</a:t>
            </a:r>
          </a:p>
          <a:p>
            <a:pPr marL="214321" indent="-214321">
              <a:lnSpc>
                <a:spcPct val="110000"/>
              </a:lnSpc>
              <a:buFont typeface="Arial,Sans-Serif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Arial"/>
              </a:rPr>
              <a:t>Inadequate cross-border coordination and collaboration mechanisms</a:t>
            </a:r>
          </a:p>
          <a:p>
            <a:pPr marL="214321" indent="-214321">
              <a:lnSpc>
                <a:spcPct val="110000"/>
              </a:lnSpc>
              <a:buFont typeface="Arial,Sans-Serif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Arial"/>
              </a:rPr>
              <a:t>Low levels of development, funding and implementation of National Action Plans for Health security</a:t>
            </a:r>
            <a:endParaRPr lang="en-US" sz="1429" dirty="0">
              <a:ea typeface="+mn-lt"/>
              <a:cs typeface="+mn-lt"/>
            </a:endParaRPr>
          </a:p>
          <a:p>
            <a:pPr marL="214321" indent="-214321">
              <a:lnSpc>
                <a:spcPct val="110000"/>
              </a:lnSpc>
              <a:buFont typeface="Arial,Sans-Serif" panose="020B0604020202020204" pitchFamily="34" charset="0"/>
              <a:buChar char="•"/>
            </a:pPr>
            <a:endParaRPr lang="en-US" sz="1429" dirty="0"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71FAA-318B-CB4F-A082-1527CC6352E4}"/>
              </a:ext>
            </a:extLst>
          </p:cNvPr>
          <p:cNvSpPr txBox="1"/>
          <p:nvPr/>
        </p:nvSpPr>
        <p:spPr>
          <a:xfrm>
            <a:off x="6475026" y="3334813"/>
            <a:ext cx="5025227" cy="271164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29" b="1" dirty="0">
                <a:solidFill>
                  <a:schemeClr val="bg1"/>
                </a:solidFill>
                <a:latin typeface="Arial"/>
                <a:cs typeface="Arial"/>
              </a:rPr>
              <a:t>Human Resources for Health</a:t>
            </a:r>
          </a:p>
          <a:p>
            <a:pPr>
              <a:lnSpc>
                <a:spcPct val="110000"/>
              </a:lnSpc>
            </a:pPr>
            <a:endParaRPr lang="en-US" sz="1429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Shortcomings in planning, forecasting and management of health workforce and for their capacity, 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Limited technical capacities of health care staff (e.g., surveillance, lab, infection prevention and control, case management, risk communication, epidemiology, case management in intensive care units, etc.).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Insufficient human resources for the National IHR Focal Point Function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29" dirty="0">
              <a:latin typeface="Arial"/>
              <a:ea typeface="+mn-lt"/>
              <a:cs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A28FDB4-EEBB-5846-AB66-9DBFC592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319" y="573431"/>
            <a:ext cx="559934" cy="5599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7C9AF7C-3A83-8F40-94AF-1B3D0245736B}"/>
              </a:ext>
            </a:extLst>
          </p:cNvPr>
          <p:cNvSpPr txBox="1"/>
          <p:nvPr/>
        </p:nvSpPr>
        <p:spPr>
          <a:xfrm>
            <a:off x="10894355" y="191561"/>
            <a:ext cx="697627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04956-8B8E-A140-8381-419C7EBB21B9}"/>
              </a:ext>
            </a:extLst>
          </p:cNvPr>
          <p:cNvSpPr txBox="1"/>
          <p:nvPr/>
        </p:nvSpPr>
        <p:spPr>
          <a:xfrm>
            <a:off x="6410463" y="1272951"/>
            <a:ext cx="4863690" cy="17439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29" b="1" dirty="0">
                <a:solidFill>
                  <a:schemeClr val="bg1"/>
                </a:solidFill>
                <a:latin typeface="Arial"/>
                <a:cs typeface="Arial"/>
              </a:rPr>
              <a:t>Financing for health security</a:t>
            </a:r>
          </a:p>
          <a:p>
            <a:pPr>
              <a:lnSpc>
                <a:spcPct val="110000"/>
              </a:lnSpc>
            </a:pPr>
            <a:endParaRPr lang="en-US" sz="1429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+mn-lt"/>
                <a:cs typeface="+mn-lt"/>
              </a:rPr>
              <a:t>Chronic under &amp; declining funding for health systems and IHR capacity building, although significantly increased funding during COVID19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29" dirty="0">
                <a:latin typeface="Arial"/>
                <a:ea typeface="Calibri"/>
                <a:cs typeface="Calibri" panose="020F0502020204030204"/>
              </a:rPr>
              <a:t>Impeded/challenges in accessing emergency funding during pandemic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77E1BE-C6D0-164C-B167-9DF89C49D20E}"/>
              </a:ext>
            </a:extLst>
          </p:cNvPr>
          <p:cNvSpPr/>
          <p:nvPr/>
        </p:nvSpPr>
        <p:spPr>
          <a:xfrm>
            <a:off x="472035" y="-23526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D1BC11-3B0D-BE48-8AE5-5E447E28436E}"/>
              </a:ext>
            </a:extLst>
          </p:cNvPr>
          <p:cNvSpPr/>
          <p:nvPr/>
        </p:nvSpPr>
        <p:spPr>
          <a:xfrm>
            <a:off x="5535479" y="2156476"/>
            <a:ext cx="6335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Develop three regional risk financing mechanisms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AAFB7-443F-6943-9757-8E5B60574F5B}"/>
              </a:ext>
            </a:extLst>
          </p:cNvPr>
          <p:cNvSpPr txBox="1"/>
          <p:nvPr/>
        </p:nvSpPr>
        <p:spPr>
          <a:xfrm>
            <a:off x="1809180" y="5712768"/>
            <a:ext cx="3587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2nd Meeting of the CAREC Working Group on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17E51-D277-2A46-8B4A-8E5A527D1701}"/>
              </a:ext>
            </a:extLst>
          </p:cNvPr>
          <p:cNvSpPr txBox="1"/>
          <p:nvPr/>
        </p:nvSpPr>
        <p:spPr>
          <a:xfrm>
            <a:off x="7791919" y="5712767"/>
            <a:ext cx="2650084" cy="49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October 2022   |   Tbilisi, Georgia</a:t>
            </a:r>
          </a:p>
          <a:p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EDD9D-1054-B14F-B162-BE4CDB93BD9A}"/>
              </a:ext>
            </a:extLst>
          </p:cNvPr>
          <p:cNvSpPr txBox="1"/>
          <p:nvPr/>
        </p:nvSpPr>
        <p:spPr>
          <a:xfrm>
            <a:off x="8116078" y="7298871"/>
            <a:ext cx="184731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88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8FD0-9385-48E3-9138-1EE41B992A21}"/>
              </a:ext>
            </a:extLst>
          </p:cNvPr>
          <p:cNvGrpSpPr/>
          <p:nvPr/>
        </p:nvGrpSpPr>
        <p:grpSpPr>
          <a:xfrm>
            <a:off x="5947745" y="2214933"/>
            <a:ext cx="5301089" cy="916543"/>
            <a:chOff x="542300" y="1334623"/>
            <a:chExt cx="7028430" cy="159523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AC3637EB-23A0-484E-92E6-03ACD430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79" y="1813784"/>
              <a:ext cx="4924351" cy="731152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200"/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3E819AE7-EAEA-4396-85E3-2A3F2176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808389"/>
              <a:ext cx="2628884" cy="731152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D3"/>
            </a:solidFill>
            <a:ln w="9525" cap="flat" cmpd="sng">
              <a:solidFill>
                <a:srgbClr val="0BA7D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2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2D0DEA-F7FB-4875-AB68-0719AFB8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253" y="1612843"/>
              <a:ext cx="1992819" cy="106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latin typeface="Arial" pitchFamily="34" charset="0"/>
                </a:rPr>
                <a:t>Spark Risk Cover</a:t>
              </a:r>
              <a:endParaRPr lang="en-GB" sz="1200" dirty="0">
                <a:latin typeface="Arial" pitchFamily="34" charset="0"/>
              </a:endParaRP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FA0CEFC4-ADB9-4D66-A2D7-7E0B228A6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458" y="1334623"/>
              <a:ext cx="3746594" cy="159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Arial" pitchFamily="34" charset="0"/>
                </a:rPr>
                <a:t>Financing for rapid, aggressive action in the early stages of an outbreak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6B6E1A-92A5-4BA3-8A31-8C1C2C8BCA73}"/>
              </a:ext>
            </a:extLst>
          </p:cNvPr>
          <p:cNvGrpSpPr/>
          <p:nvPr/>
        </p:nvGrpSpPr>
        <p:grpSpPr>
          <a:xfrm>
            <a:off x="5950532" y="2705974"/>
            <a:ext cx="5301090" cy="916543"/>
            <a:chOff x="542300" y="1530104"/>
            <a:chExt cx="7028431" cy="1595242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E5CC799-70DB-41E4-BADB-C60D9975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810" y="1969641"/>
              <a:ext cx="4856921" cy="731154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200"/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3965E8FA-99EE-4E18-95C8-7E1484DC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998909"/>
              <a:ext cx="2628883" cy="731156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7E2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91CB46-F42D-492B-8366-E9C0C9783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84" y="1738698"/>
              <a:ext cx="2426960" cy="106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latin typeface="Arial" pitchFamily="34" charset="0"/>
                </a:rPr>
                <a:t>Containment Financing</a:t>
              </a:r>
              <a:endParaRPr lang="en-GB" sz="1200" dirty="0">
                <a:latin typeface="Arial" pitchFamily="34" charset="0"/>
              </a:endParaRP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E620C440-4127-4F73-A34E-4F46E4AC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635" y="1530104"/>
              <a:ext cx="3932243" cy="1595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Arial" pitchFamily="34" charset="0"/>
                </a:rPr>
                <a:t>Financing for action when a neighbouring country suffers an outbreak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D7C75C-8E49-42A6-A7F5-29FCF3E50EEE}"/>
              </a:ext>
            </a:extLst>
          </p:cNvPr>
          <p:cNvGrpSpPr/>
          <p:nvPr/>
        </p:nvGrpSpPr>
        <p:grpSpPr>
          <a:xfrm>
            <a:off x="5953176" y="3306201"/>
            <a:ext cx="5301090" cy="611029"/>
            <a:chOff x="542300" y="1796213"/>
            <a:chExt cx="7028431" cy="1092887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27BE8B5B-D26E-4A3E-921A-FDF40F5B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810" y="1974686"/>
              <a:ext cx="4856921" cy="751361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200"/>
            </a:p>
          </p:txBody>
        </p:sp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BF56B08F-EB4A-4568-A5AC-24ED8565D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970014"/>
              <a:ext cx="2628883" cy="751361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73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2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0FAFF6-5FB3-4734-863A-A18F5BBA0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78" y="1796213"/>
              <a:ext cx="1800682" cy="109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latin typeface="Arial" pitchFamily="34" charset="0"/>
                </a:rPr>
                <a:t>SME Business Interruption</a:t>
              </a:r>
              <a:endParaRPr lang="en-GB" sz="1200" dirty="0">
                <a:latin typeface="Arial" pitchFamily="34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D77DB34C-570A-4B94-827B-C4AFD8A8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204" y="2093151"/>
              <a:ext cx="3898572" cy="54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Arial" pitchFamily="34" charset="0"/>
                </a:rPr>
                <a:t>Financing to support the economy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F21A3B-E9EB-4D99-B2DD-28DFF0F04973}"/>
              </a:ext>
            </a:extLst>
          </p:cNvPr>
          <p:cNvSpPr/>
          <p:nvPr/>
        </p:nvSpPr>
        <p:spPr>
          <a:xfrm>
            <a:off x="1371600" y="1330749"/>
            <a:ext cx="8969882" cy="644361"/>
          </a:xfrm>
          <a:prstGeom prst="roundRect">
            <a:avLst/>
          </a:prstGeom>
          <a:noFill/>
          <a:ln w="19050">
            <a:solidFill>
              <a:srgbClr val="F77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49514D-5BE4-4DD4-89D1-0B4606A849A7}"/>
              </a:ext>
            </a:extLst>
          </p:cNvPr>
          <p:cNvSpPr txBox="1"/>
          <p:nvPr/>
        </p:nvSpPr>
        <p:spPr>
          <a:xfrm>
            <a:off x="801513" y="2120629"/>
            <a:ext cx="48063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Risk financing for health and economy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Aggressive, early action helps contain disease spread, save lives, reduce economic impact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</a:rPr>
              <a:t>Risk management and financing are closely linked and should be developed together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</a:rPr>
              <a:t>Regional collaboration coordinating preparedness (monitoring and controlling) and response (financing) will reduce overall costs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b="1" dirty="0">
                <a:latin typeface="Arial" panose="020B0604020202020204" pitchFamily="34" charset="0"/>
              </a:rPr>
              <a:t>There is currently no planned emergency financing for the next outbreak in CAREC</a:t>
            </a:r>
          </a:p>
          <a:p>
            <a:pPr marL="0" lvl="1">
              <a:buClr>
                <a:srgbClr val="F77E28"/>
              </a:buClr>
              <a:buSzPct val="125000"/>
            </a:pPr>
            <a:endParaRPr lang="en-GB" sz="1500" b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28DBC-3DA1-4CEA-8F25-6351C9A929F2}"/>
              </a:ext>
            </a:extLst>
          </p:cNvPr>
          <p:cNvSpPr txBox="1"/>
          <p:nvPr/>
        </p:nvSpPr>
        <p:spPr>
          <a:xfrm>
            <a:off x="1405494" y="1306061"/>
            <a:ext cx="898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risk financing mechanisms for infectious disease outbreaks to support rapid response and containment</a:t>
            </a: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8A579F-F71D-443B-BD71-332ACDBE2884}"/>
              </a:ext>
            </a:extLst>
          </p:cNvPr>
          <p:cNvSpPr txBox="1"/>
          <p:nvPr/>
        </p:nvSpPr>
        <p:spPr>
          <a:xfrm>
            <a:off x="1809179" y="6485607"/>
            <a:ext cx="8858821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75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75" dirty="0">
                <a:latin typeface="Arial" panose="020B0604020202020204" pitchFamily="34" charset="0"/>
                <a:cs typeface="Arial" panose="020B0604020202020204" pitchFamily="34" charset="0"/>
              </a:rPr>
              <a:t>This work is part of a wider ADB project (TA-9878) that supports CAREC member countries to strengthen their earthquake, flood and infectious disease risk management strategies and public sector budget resilience.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AF9DA-400A-4044-A988-677E869ABAFA}"/>
              </a:ext>
            </a:extLst>
          </p:cNvPr>
          <p:cNvSpPr/>
          <p:nvPr/>
        </p:nvSpPr>
        <p:spPr>
          <a:xfrm>
            <a:off x="3103464" y="4835563"/>
            <a:ext cx="666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Implement these mechanisms for CAREC members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96A0A8-74AC-46F4-8B56-7C7779423558}"/>
              </a:ext>
            </a:extLst>
          </p:cNvPr>
          <p:cNvSpPr txBox="1"/>
          <p:nvPr/>
        </p:nvSpPr>
        <p:spPr>
          <a:xfrm>
            <a:off x="5683399" y="3781039"/>
            <a:ext cx="53010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Leveraging private (re)insurance and capital market to provide CAREC members with immediate financing to deliver emergency plans when the next outbreak occurs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88767A-B4FA-45C0-B8A1-48088A678B86}"/>
              </a:ext>
            </a:extLst>
          </p:cNvPr>
          <p:cNvSpPr txBox="1"/>
          <p:nvPr/>
        </p:nvSpPr>
        <p:spPr>
          <a:xfrm>
            <a:off x="3138300" y="5115990"/>
            <a:ext cx="710707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Design emergency plans including required public health infrastructure and quantify related investment costs with ADB, WHO, Ministries of Health, Ministries of Emergency Management, and Ministries of Finance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Work with CAREC members and private sector to design risk financing products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EF8AF1E-F6E9-F445-80C5-C34E8C2C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61" y="5615013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236FE2-3A9C-D54A-AF4A-D0E332AAD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831" y="5444019"/>
            <a:ext cx="817888" cy="817888"/>
          </a:xfrm>
          <a:prstGeom prst="rect">
            <a:avLst/>
          </a:prstGeom>
        </p:spPr>
      </p:pic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0CB917-BFC9-9E4F-AB36-6E306E450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327" y="5045703"/>
            <a:ext cx="372035" cy="34546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A14D4238-67DF-A34A-AD5A-31D4BC3AD561}"/>
              </a:ext>
            </a:extLst>
          </p:cNvPr>
          <p:cNvSpPr/>
          <p:nvPr/>
        </p:nvSpPr>
        <p:spPr>
          <a:xfrm>
            <a:off x="10984489" y="469575"/>
            <a:ext cx="768569" cy="768569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C0CE1BE0-E10F-AE45-94F5-9ACD138F5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196" y="573431"/>
            <a:ext cx="559934" cy="55993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9004932-C99F-AB4F-8F29-9A792D3B32A3}"/>
              </a:ext>
            </a:extLst>
          </p:cNvPr>
          <p:cNvSpPr txBox="1"/>
          <p:nvPr/>
        </p:nvSpPr>
        <p:spPr>
          <a:xfrm>
            <a:off x="11037232" y="191561"/>
            <a:ext cx="697627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C6DFC8-F099-B442-9974-27859424B985}"/>
              </a:ext>
            </a:extLst>
          </p:cNvPr>
          <p:cNvSpPr txBox="1"/>
          <p:nvPr/>
        </p:nvSpPr>
        <p:spPr>
          <a:xfrm>
            <a:off x="1295566" y="97236"/>
            <a:ext cx="7793917" cy="1213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29" dirty="0">
                <a:latin typeface="Arial" panose="020B0604020202020204" pitchFamily="34" charset="0"/>
                <a:ea typeface="Calibri" panose="020F0502020204030204" pitchFamily="34" charset="0"/>
              </a:rPr>
              <a:t>Opportunities for regional collaboration - </a:t>
            </a:r>
            <a:r>
              <a:rPr lang="en-GB" sz="2429" i="1" dirty="0">
                <a:latin typeface="Arial" panose="020B0604020202020204" pitchFamily="34" charset="0"/>
              </a:rPr>
              <a:t>Infectious Disease Risk Financing Framework (IDRFF)</a:t>
            </a:r>
            <a:br>
              <a:rPr lang="en-US" altLang="en-US" sz="2429" i="1" dirty="0">
                <a:latin typeface="Arial" panose="020B0604020202020204" pitchFamily="34" charset="0"/>
              </a:rPr>
            </a:br>
            <a:endParaRPr lang="en-US" sz="2429" i="1" dirty="0"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28D673-1D0E-954D-B557-41B976E5AA03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A7F4192-E2EA-1549-81A8-06BBC9B49706}"/>
              </a:ext>
            </a:extLst>
          </p:cNvPr>
          <p:cNvSpPr/>
          <p:nvPr/>
        </p:nvSpPr>
        <p:spPr>
          <a:xfrm rot="3848650">
            <a:off x="4463381" y="-2303885"/>
            <a:ext cx="2256966" cy="13501687"/>
          </a:xfrm>
          <a:custGeom>
            <a:avLst/>
            <a:gdLst>
              <a:gd name="connsiteX0" fmla="*/ 4996069 w 4996069"/>
              <a:gd name="connsiteY0" fmla="*/ 0 h 4452731"/>
              <a:gd name="connsiteX1" fmla="*/ 1669774 w 4996069"/>
              <a:gd name="connsiteY1" fmla="*/ 4452731 h 4452731"/>
              <a:gd name="connsiteX2" fmla="*/ 0 w 4996069"/>
              <a:gd name="connsiteY2" fmla="*/ 4412974 h 4452731"/>
              <a:gd name="connsiteX3" fmla="*/ 4664765 w 4996069"/>
              <a:gd name="connsiteY3" fmla="*/ 0 h 4452731"/>
              <a:gd name="connsiteX4" fmla="*/ 4996069 w 4996069"/>
              <a:gd name="connsiteY4" fmla="*/ 0 h 44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069" h="4452731">
                <a:moveTo>
                  <a:pt x="4996069" y="0"/>
                </a:moveTo>
                <a:lnTo>
                  <a:pt x="1669774" y="4452731"/>
                </a:lnTo>
                <a:lnTo>
                  <a:pt x="0" y="4412974"/>
                </a:lnTo>
                <a:lnTo>
                  <a:pt x="4664765" y="0"/>
                </a:lnTo>
                <a:lnTo>
                  <a:pt x="499606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99000">
                <a:schemeClr val="bg1">
                  <a:lumMod val="5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A850238C-5FB8-E74F-A649-A3C6BC8E0612}"/>
              </a:ext>
            </a:extLst>
          </p:cNvPr>
          <p:cNvSpPr/>
          <p:nvPr/>
        </p:nvSpPr>
        <p:spPr>
          <a:xfrm rot="7994663">
            <a:off x="3076790" y="3175659"/>
            <a:ext cx="1135627" cy="1189809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C55A0138-3EC9-F244-BB61-9F5C18D5E837}"/>
              </a:ext>
            </a:extLst>
          </p:cNvPr>
          <p:cNvSpPr/>
          <p:nvPr/>
        </p:nvSpPr>
        <p:spPr>
          <a:xfrm rot="7994663">
            <a:off x="9409705" y="2338509"/>
            <a:ext cx="528036" cy="557887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B6B344-0441-AE42-98CE-C37F75466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6602" y="-80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CAREC Regional Health Cooperation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C9357F-936C-3640-B741-5114ADB56AFB}"/>
              </a:ext>
            </a:extLst>
          </p:cNvPr>
          <p:cNvGrpSpPr/>
          <p:nvPr/>
        </p:nvGrpSpPr>
        <p:grpSpPr>
          <a:xfrm>
            <a:off x="553621" y="3611875"/>
            <a:ext cx="1783293" cy="1783079"/>
            <a:chOff x="940906" y="1921566"/>
            <a:chExt cx="2650434" cy="2650434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C66FF586-12E9-2B43-9C85-22B0A2BA3A5B}"/>
                </a:ext>
              </a:extLst>
            </p:cNvPr>
            <p:cNvSpPr/>
            <p:nvPr/>
          </p:nvSpPr>
          <p:spPr>
            <a:xfrm rot="7994663">
              <a:off x="940906" y="1921566"/>
              <a:ext cx="2650434" cy="2650434"/>
            </a:xfrm>
            <a:prstGeom prst="teardrop">
              <a:avLst>
                <a:gd name="adj" fmla="val 119000"/>
              </a:avLst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67F28"/>
                  </a:gs>
                  <a:gs pos="82000">
                    <a:srgbClr val="F67F28"/>
                  </a:gs>
                  <a:gs pos="100000">
                    <a:srgbClr val="F67F28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758AE4-A125-234B-8676-21D0FFBF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03" y="2399747"/>
              <a:ext cx="1668670" cy="166867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415B2C-BF00-3D44-8124-808B6A993A69}"/>
                </a:ext>
              </a:extLst>
            </p:cNvPr>
            <p:cNvSpPr/>
            <p:nvPr/>
          </p:nvSpPr>
          <p:spPr>
            <a:xfrm rot="7565502">
              <a:off x="1272511" y="2292111"/>
              <a:ext cx="1968824" cy="196882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67F28"/>
                  </a:gs>
                  <a:gs pos="82000">
                    <a:srgbClr val="F67F28"/>
                  </a:gs>
                  <a:gs pos="100000">
                    <a:srgbClr val="F67F28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BA98C8A-6737-7F45-B986-C882F24E3373}"/>
              </a:ext>
            </a:extLst>
          </p:cNvPr>
          <p:cNvSpPr txBox="1">
            <a:spLocks/>
          </p:cNvSpPr>
          <p:nvPr/>
        </p:nvSpPr>
        <p:spPr>
          <a:xfrm>
            <a:off x="6771166" y="973167"/>
            <a:ext cx="2097691" cy="117537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Endorsement of CAREC Health Strategy 2030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2021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9917D97-AF05-6646-8D54-FFFFFB241497}"/>
              </a:ext>
            </a:extLst>
          </p:cNvPr>
          <p:cNvSpPr txBox="1">
            <a:spLocks/>
          </p:cNvSpPr>
          <p:nvPr/>
        </p:nvSpPr>
        <p:spPr>
          <a:xfrm>
            <a:off x="2643808" y="5940729"/>
            <a:ext cx="4996069" cy="73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311367E-7FE5-D242-9752-E82CE628EF56}"/>
              </a:ext>
            </a:extLst>
          </p:cNvPr>
          <p:cNvSpPr txBox="1">
            <a:spLocks/>
          </p:cNvSpPr>
          <p:nvPr/>
        </p:nvSpPr>
        <p:spPr>
          <a:xfrm>
            <a:off x="97014" y="2153180"/>
            <a:ext cx="2613779" cy="9503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CAREC 2030 prioritizes Health Cooperation under Human Development Cluster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14D3B00-9941-A24A-9069-B4CA4596309A}"/>
              </a:ext>
            </a:extLst>
          </p:cNvPr>
          <p:cNvSpPr txBox="1">
            <a:spLocks/>
          </p:cNvSpPr>
          <p:nvPr/>
        </p:nvSpPr>
        <p:spPr>
          <a:xfrm>
            <a:off x="2397728" y="1743129"/>
            <a:ext cx="2347936" cy="11524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Scoping Study on CAREC Health cooperation prepared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E6AFADD5-E00A-EA40-B0A2-E3BAF71EBCD6}"/>
              </a:ext>
            </a:extLst>
          </p:cNvPr>
          <p:cNvSpPr/>
          <p:nvPr/>
        </p:nvSpPr>
        <p:spPr>
          <a:xfrm rot="7994663">
            <a:off x="7523530" y="2529383"/>
            <a:ext cx="824547" cy="812122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7B129A1-0E83-5E43-A7F2-08560D79AE85}"/>
              </a:ext>
            </a:extLst>
          </p:cNvPr>
          <p:cNvSpPr txBox="1">
            <a:spLocks/>
          </p:cNvSpPr>
          <p:nvPr/>
        </p:nvSpPr>
        <p:spPr>
          <a:xfrm>
            <a:off x="8702599" y="983132"/>
            <a:ext cx="2007265" cy="13255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Regional Investment Framework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–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B439-1D2F-C045-905D-C57E6B10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99" y="3378958"/>
            <a:ext cx="1497793" cy="193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D64C3-C2B6-8D49-993E-261754757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54" y="4127366"/>
            <a:ext cx="1659295" cy="2111830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F88D3542-AF7C-5240-9185-AD2F2942EE1E}"/>
              </a:ext>
            </a:extLst>
          </p:cNvPr>
          <p:cNvSpPr txBox="1">
            <a:spLocks/>
          </p:cNvSpPr>
          <p:nvPr/>
        </p:nvSpPr>
        <p:spPr>
          <a:xfrm>
            <a:off x="4784408" y="1730273"/>
            <a:ext cx="1973154" cy="120517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Establishment of Working Group on Health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2021 </a:t>
            </a: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22FB613A-7F56-4647-8085-C0AEB7354281}"/>
              </a:ext>
            </a:extLst>
          </p:cNvPr>
          <p:cNvSpPr/>
          <p:nvPr/>
        </p:nvSpPr>
        <p:spPr>
          <a:xfrm rot="7994663">
            <a:off x="5341138" y="2889933"/>
            <a:ext cx="1035630" cy="1067341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E4456-F60C-BC40-8D9E-B013070D3CEC}"/>
              </a:ext>
            </a:extLst>
          </p:cNvPr>
          <p:cNvSpPr/>
          <p:nvPr/>
        </p:nvSpPr>
        <p:spPr>
          <a:xfrm>
            <a:off x="8357226" y="4386648"/>
            <a:ext cx="5603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 2030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CF203-9CE9-584B-8B2A-CBA74C090B5D}"/>
              </a:ext>
            </a:extLst>
          </p:cNvPr>
          <p:cNvCxnSpPr>
            <a:cxnSpLocks/>
          </p:cNvCxnSpPr>
          <p:nvPr/>
        </p:nvCxnSpPr>
        <p:spPr>
          <a:xfrm>
            <a:off x="11183680" y="3642082"/>
            <a:ext cx="0" cy="503077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4FCBF0B-18DE-6048-B06F-526B207B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C435-6B2E-4989-9492-524D38DA5DA8}" type="slidenum">
              <a:rPr lang="en-US" smtClean="0"/>
              <a:t>2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63B3B5-74E7-0D49-9083-9963EE76E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285" y="2341971"/>
            <a:ext cx="949018" cy="12012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A92AF68-C32E-1143-87C5-20B7552D6247}"/>
              </a:ext>
            </a:extLst>
          </p:cNvPr>
          <p:cNvSpPr txBox="1"/>
          <p:nvPr/>
        </p:nvSpPr>
        <p:spPr>
          <a:xfrm>
            <a:off x="8357226" y="6474023"/>
            <a:ext cx="3720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28-29 November 2022   |   Istanbul, Turkey</a:t>
            </a:r>
          </a:p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D516DE-1F0D-D840-9313-9F794FE5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65" y="2349521"/>
            <a:ext cx="545516" cy="545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4C9C47-53C3-D146-90E5-190772A1F3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5512" y="2986481"/>
            <a:ext cx="938582" cy="9385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28818D-E744-E44B-9D7D-98F3C78BDA72}"/>
              </a:ext>
            </a:extLst>
          </p:cNvPr>
          <p:cNvSpPr txBox="1"/>
          <p:nvPr/>
        </p:nvSpPr>
        <p:spPr>
          <a:xfrm>
            <a:off x="10908116" y="1175435"/>
            <a:ext cx="934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5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6A53F-67A3-C747-A6BE-22802E1F25CF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94B75-D60C-B93E-DF59-00C699076117}"/>
              </a:ext>
            </a:extLst>
          </p:cNvPr>
          <p:cNvSpPr txBox="1"/>
          <p:nvPr/>
        </p:nvSpPr>
        <p:spPr>
          <a:xfrm>
            <a:off x="380239" y="6474023"/>
            <a:ext cx="471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2nd Meeting of the CAREC Working Group on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8DB06-0C9D-F6C5-6E12-CA82FABB4ACE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October 2022   |   Tbilisi, Georgia</a:t>
            </a:r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69B3B9-DE79-6147-9730-4AC3C9376437}"/>
              </a:ext>
            </a:extLst>
          </p:cNvPr>
          <p:cNvSpPr txBox="1"/>
          <p:nvPr/>
        </p:nvSpPr>
        <p:spPr>
          <a:xfrm>
            <a:off x="1307688" y="287694"/>
            <a:ext cx="792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CAREC Working Group on Health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A98E02-6CB1-1E40-9B1C-B0A02204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07" y="1166895"/>
            <a:ext cx="9483231" cy="4982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C4C0FF-5296-F945-8CD5-410930187A00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FF22-0EA1-0348-BDC5-722175C59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3" r="19070" b="259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D8E27-0CC9-E740-B2D0-F447066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770532" cy="1124712"/>
          </a:xfrm>
        </p:spPr>
        <p:txBody>
          <a:bodyPr anchor="b">
            <a:no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The region is highly susceptible to future outbreaks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AFC2-A654-6A47-B304-6751A990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718054"/>
            <a:ext cx="5784112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Factors contributing to the spread of communicable diseases include: 	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Large numbers of persons living in close proximity to animals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Cross-border travel, incl. transboundary population and lifestock movements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Varying degrees of health systems capacity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Exclusion of migrants from access to essential health services</a:t>
            </a: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2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9F84C80-20AA-F34E-9AD8-7072C717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02" y="1957826"/>
            <a:ext cx="3969332" cy="2970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D8E27-0CC9-E740-B2D0-F447066B5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183" y="378378"/>
            <a:ext cx="10515600" cy="655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Regional challenges require regional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DA166-98CA-1045-B5F4-AA66B95B2681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D818D-B149-5E41-BE89-BA8A428FCABF}"/>
              </a:ext>
            </a:extLst>
          </p:cNvPr>
          <p:cNvSpPr/>
          <p:nvPr/>
        </p:nvSpPr>
        <p:spPr>
          <a:xfrm>
            <a:off x="1731425" y="1249783"/>
            <a:ext cx="433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53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 interdependencies as disease agents cross borders…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D2BE1-F258-ED41-A49F-34A921D91B79}"/>
              </a:ext>
            </a:extLst>
          </p:cNvPr>
          <p:cNvSpPr/>
          <p:nvPr/>
        </p:nvSpPr>
        <p:spPr>
          <a:xfrm>
            <a:off x="7318634" y="1113379"/>
            <a:ext cx="4736284" cy="3647152"/>
          </a:xfrm>
          <a:prstGeom prst="rect">
            <a:avLst/>
          </a:prstGeom>
          <a:ln>
            <a:solidFill>
              <a:srgbClr val="00B6C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75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Investments mostly national rather than regional</a:t>
            </a:r>
          </a:p>
          <a:p>
            <a:pPr marL="5175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Insufficient knowledge of - and solutions for - joint regional mechanisms and cross-border services</a:t>
            </a:r>
          </a:p>
          <a:p>
            <a:pPr marL="5175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Fragmentation of regional institutions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8B432-7CC9-1043-BAA3-B46839164A3E}"/>
              </a:ext>
            </a:extLst>
          </p:cNvPr>
          <p:cNvSpPr/>
          <p:nvPr/>
        </p:nvSpPr>
        <p:spPr>
          <a:xfrm>
            <a:off x="5685675" y="5453197"/>
            <a:ext cx="77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550A2-3011-8041-AADA-1F81D17E030E}"/>
              </a:ext>
            </a:extLst>
          </p:cNvPr>
          <p:cNvSpPr/>
          <p:nvPr/>
        </p:nvSpPr>
        <p:spPr>
          <a:xfrm>
            <a:off x="925647" y="545606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Migration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FF566-01AA-6A4C-AE87-E20A4C0EE8DF}"/>
              </a:ext>
            </a:extLst>
          </p:cNvPr>
          <p:cNvSpPr/>
          <p:nvPr/>
        </p:nvSpPr>
        <p:spPr>
          <a:xfrm>
            <a:off x="2516145" y="5465168"/>
            <a:ext cx="1283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change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C5FE6-7F0A-AD42-8749-55EF38703819}"/>
              </a:ext>
            </a:extLst>
          </p:cNvPr>
          <p:cNvSpPr/>
          <p:nvPr/>
        </p:nvSpPr>
        <p:spPr>
          <a:xfrm>
            <a:off x="4401357" y="5467271"/>
            <a:ext cx="671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R&amp;D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0143-C9B0-ED43-B1D5-67B21ED3550B}"/>
              </a:ext>
            </a:extLst>
          </p:cNvPr>
          <p:cNvSpPr/>
          <p:nvPr/>
        </p:nvSpPr>
        <p:spPr>
          <a:xfrm>
            <a:off x="1282604" y="3622705"/>
            <a:ext cx="50393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53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…and health determinants need cross-sector and cross border solutions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53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E6A982-ED95-CC49-8CB5-BB053AA0FD45}"/>
              </a:ext>
            </a:extLst>
          </p:cNvPr>
          <p:cNvSpPr/>
          <p:nvPr/>
        </p:nvSpPr>
        <p:spPr>
          <a:xfrm>
            <a:off x="961697" y="4258277"/>
            <a:ext cx="1024758" cy="1024758"/>
          </a:xfrm>
          <a:prstGeom prst="ellipse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A5895F-965F-B940-AA48-F89E3EED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92" y="4256147"/>
            <a:ext cx="1073807" cy="107380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5430F0B-823D-A149-8D14-277D73D68E98}"/>
              </a:ext>
            </a:extLst>
          </p:cNvPr>
          <p:cNvSpPr/>
          <p:nvPr/>
        </p:nvSpPr>
        <p:spPr>
          <a:xfrm>
            <a:off x="2596056" y="4289622"/>
            <a:ext cx="1024758" cy="1024758"/>
          </a:xfrm>
          <a:prstGeom prst="ellipse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6444AB-8C39-9748-A081-FDC3127EB0CE}"/>
              </a:ext>
            </a:extLst>
          </p:cNvPr>
          <p:cNvSpPr/>
          <p:nvPr/>
        </p:nvSpPr>
        <p:spPr>
          <a:xfrm>
            <a:off x="4109545" y="4267199"/>
            <a:ext cx="1024758" cy="1024758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AAF12F-1688-6C49-99FE-545FBE82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407" y="4457262"/>
            <a:ext cx="812800" cy="812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D209D3-E519-4C48-A670-69C260E98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04" y="4283739"/>
            <a:ext cx="900386" cy="90038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4C441D1-03CF-F54D-9682-2E4BE4E4EF64}"/>
              </a:ext>
            </a:extLst>
          </p:cNvPr>
          <p:cNvSpPr/>
          <p:nvPr/>
        </p:nvSpPr>
        <p:spPr>
          <a:xfrm>
            <a:off x="5554719" y="4275608"/>
            <a:ext cx="1024758" cy="1024758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52F42F-130B-2549-A3A4-CB3CA7031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834" y="44033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C1FE49-3A15-4011-B3D1-DDF7B05DCD4C}"/>
              </a:ext>
            </a:extLst>
          </p:cNvPr>
          <p:cNvGrpSpPr/>
          <p:nvPr/>
        </p:nvGrpSpPr>
        <p:grpSpPr>
          <a:xfrm>
            <a:off x="2953042" y="685800"/>
            <a:ext cx="7758841" cy="5387630"/>
            <a:chOff x="3172264" y="789611"/>
            <a:chExt cx="8671848" cy="59789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C306EA-F7EC-4A74-873C-9C4F51E4E720}"/>
                </a:ext>
              </a:extLst>
            </p:cNvPr>
            <p:cNvGrpSpPr/>
            <p:nvPr/>
          </p:nvGrpSpPr>
          <p:grpSpPr>
            <a:xfrm>
              <a:off x="3172264" y="789611"/>
              <a:ext cx="6866976" cy="5978953"/>
              <a:chOff x="6096000" y="657508"/>
              <a:chExt cx="6866976" cy="5978953"/>
            </a:xfrm>
          </p:grpSpPr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45A9B157-6848-409B-8BF0-CB6CC058B3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79368435"/>
                  </p:ext>
                </p:extLst>
              </p:nvPr>
            </p:nvGraphicFramePr>
            <p:xfrm>
              <a:off x="6096000" y="1220827"/>
              <a:ext cx="5791201" cy="54156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89048F86-B825-4E64-95F3-590C2E200D5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3409906"/>
                  </p:ext>
                </p:extLst>
              </p:nvPr>
            </p:nvGraphicFramePr>
            <p:xfrm>
              <a:off x="7275117" y="2404858"/>
              <a:ext cx="3507314" cy="29681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pic>
            <p:nvPicPr>
              <p:cNvPr id="12" name="Graphic 11" descr="Users">
                <a:extLst>
                  <a:ext uri="{FF2B5EF4-FFF2-40B4-BE49-F238E27FC236}">
                    <a16:creationId xmlns:a16="http://schemas.microsoft.com/office/drawing/2014/main" id="{D5C452CD-8741-4390-AA53-3391CDB8F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311886" y="657508"/>
                <a:ext cx="651090" cy="651090"/>
              </a:xfrm>
              <a:prstGeom prst="rect">
                <a:avLst/>
              </a:prstGeom>
            </p:spPr>
          </p:pic>
          <p:pic>
            <p:nvPicPr>
              <p:cNvPr id="13" name="Graphic 12" descr="Handshake">
                <a:extLst>
                  <a:ext uri="{FF2B5EF4-FFF2-40B4-BE49-F238E27FC236}">
                    <a16:creationId xmlns:a16="http://schemas.microsoft.com/office/drawing/2014/main" id="{DCB8E527-1F45-4D83-9AEF-75EA2F932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636102" y="2787820"/>
                <a:ext cx="767269" cy="819499"/>
              </a:xfrm>
              <a:prstGeom prst="rect">
                <a:avLst/>
              </a:prstGeom>
            </p:spPr>
          </p:pic>
        </p:grpSp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A284C1F1-D80E-4EE1-89BA-67586519F2B5}"/>
                </a:ext>
              </a:extLst>
            </p:cNvPr>
            <p:cNvSpPr/>
            <p:nvPr/>
          </p:nvSpPr>
          <p:spPr>
            <a:xfrm>
              <a:off x="9088244" y="1025912"/>
              <a:ext cx="2631688" cy="1348378"/>
            </a:xfrm>
            <a:prstGeom prst="wedgeRoundRectCallou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27">
                <a:defRPr/>
              </a:pPr>
              <a:endParaRPr lang="en-US" sz="1588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CB852D-AEC6-4859-B84A-1267C82F5674}"/>
                </a:ext>
              </a:extLst>
            </p:cNvPr>
            <p:cNvSpPr txBox="1"/>
            <p:nvPr/>
          </p:nvSpPr>
          <p:spPr>
            <a:xfrm>
              <a:off x="8039952" y="1385673"/>
              <a:ext cx="3166933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21" indent="-214321" algn="ctr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Common “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Semashko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” legacy (8/11 countries)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Commonly spoken language of importance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Health professionals crossing borders for better education &amp; opportunities  </a:t>
              </a:r>
              <a:endPara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B85A92-5494-4B99-BAE3-B8C0FDD40BD3}"/>
                </a:ext>
              </a:extLst>
            </p:cNvPr>
            <p:cNvSpPr txBox="1"/>
            <p:nvPr/>
          </p:nvSpPr>
          <p:spPr>
            <a:xfrm>
              <a:off x="8336799" y="4264227"/>
              <a:ext cx="3507313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Long common “porous” borders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Mountainous terrain, isolated border regions 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Large migration flows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Epidemiological similarity based on growing NCD and infectious diseases burden</a:t>
              </a: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E5C924-35D3-4A60-A4E0-CD5A9D2D3106}"/>
              </a:ext>
            </a:extLst>
          </p:cNvPr>
          <p:cNvSpPr txBox="1"/>
          <p:nvPr/>
        </p:nvSpPr>
        <p:spPr>
          <a:xfrm>
            <a:off x="365739" y="2181142"/>
            <a:ext cx="2469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1" indent="-214321" algn="ctr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Employment opportunities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cost reduction (e.g., cross-border infrastructure such as hospitals) </a:t>
            </a:r>
          </a:p>
          <a:p>
            <a:pPr marL="214321" indent="-214321" algn="ctr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Efficiency gains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information sharing and education/training of human resources</a:t>
            </a:r>
          </a:p>
          <a:p>
            <a:pPr marL="214321" indent="-214321" algn="ctr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Economies of scale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through aggregated demand/joint procurement</a:t>
            </a:r>
          </a:p>
          <a:p>
            <a:pPr marL="214321" indent="-214321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Uptake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mobile and e-health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the regional level (telemedicine projects)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20BE5A-8A26-4FC3-87E3-F9BB82AC2700}"/>
              </a:ext>
            </a:extLst>
          </p:cNvPr>
          <p:cNvSpPr txBox="1"/>
          <p:nvPr/>
        </p:nvSpPr>
        <p:spPr>
          <a:xfrm>
            <a:off x="4223042" y="5772340"/>
            <a:ext cx="237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1" indent="-214321" algn="ctr"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Multiple regional/bilateral agreements </a:t>
            </a:r>
          </a:p>
          <a:p>
            <a:pPr marL="214321" indent="-214321" algn="ctr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Bilateral economic corridors</a:t>
            </a:r>
          </a:p>
          <a:p>
            <a:pPr marL="214321" indent="-214321" algn="ctr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Common market 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Earth Globe   Asia">
            <a:extLst>
              <a:ext uri="{FF2B5EF4-FFF2-40B4-BE49-F238E27FC236}">
                <a16:creationId xmlns:a16="http://schemas.microsoft.com/office/drawing/2014/main" id="{53E37016-941A-B646-B202-0D5DDB6209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929579" y="3038186"/>
            <a:ext cx="476924" cy="476924"/>
          </a:xfrm>
          <a:prstGeom prst="rect">
            <a:avLst/>
          </a:prstGeom>
        </p:spPr>
      </p:pic>
      <p:pic>
        <p:nvPicPr>
          <p:cNvPr id="21" name="Picture 20" descr="Gavel">
            <a:extLst>
              <a:ext uri="{FF2B5EF4-FFF2-40B4-BE49-F238E27FC236}">
                <a16:creationId xmlns:a16="http://schemas.microsoft.com/office/drawing/2014/main" id="{23D3206B-1757-FB4B-8CCA-A64CEB1E106C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360836" y="5339900"/>
            <a:ext cx="432440" cy="432440"/>
          </a:xfrm>
          <a:prstGeom prst="rect">
            <a:avLst/>
          </a:prstGeom>
        </p:spPr>
      </p:pic>
      <p:pic>
        <p:nvPicPr>
          <p:cNvPr id="23" name="Picture 20" descr="Internet">
            <a:extLst>
              <a:ext uri="{FF2B5EF4-FFF2-40B4-BE49-F238E27FC236}">
                <a16:creationId xmlns:a16="http://schemas.microsoft.com/office/drawing/2014/main" id="{AF33232E-0A6F-B14B-8C03-BF03D3199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458903" y="1599799"/>
            <a:ext cx="570465" cy="57046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3D0472D-F90F-0445-946C-67D05AA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3" y="169360"/>
            <a:ext cx="10392519" cy="638712"/>
          </a:xfrm>
          <a:noFill/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Drivers of regional cooperation in the CAREC context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D1B2E-B5ED-474D-9C26-B45EDE41D937}"/>
              </a:ext>
            </a:extLst>
          </p:cNvPr>
          <p:cNvSpPr/>
          <p:nvPr/>
        </p:nvSpPr>
        <p:spPr>
          <a:xfrm>
            <a:off x="620638" y="0"/>
            <a:ext cx="319162" cy="1193800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06B737-1592-F946-B185-54BA9851398B}"/>
              </a:ext>
            </a:extLst>
          </p:cNvPr>
          <p:cNvCxnSpPr>
            <a:cxnSpLocks/>
          </p:cNvCxnSpPr>
          <p:nvPr/>
        </p:nvCxnSpPr>
        <p:spPr>
          <a:xfrm>
            <a:off x="6498684" y="1893440"/>
            <a:ext cx="621079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6D47EF-27A1-3241-B19F-D7E602E28FA7}"/>
              </a:ext>
            </a:extLst>
          </p:cNvPr>
          <p:cNvCxnSpPr>
            <a:cxnSpLocks/>
          </p:cNvCxnSpPr>
          <p:nvPr/>
        </p:nvCxnSpPr>
        <p:spPr>
          <a:xfrm flipH="1">
            <a:off x="5098218" y="5334599"/>
            <a:ext cx="1" cy="23454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DAB5AC-800E-6746-9C9A-C0C971FD165C}"/>
              </a:ext>
            </a:extLst>
          </p:cNvPr>
          <p:cNvCxnSpPr>
            <a:cxnSpLocks/>
          </p:cNvCxnSpPr>
          <p:nvPr/>
        </p:nvCxnSpPr>
        <p:spPr>
          <a:xfrm>
            <a:off x="8112470" y="3251248"/>
            <a:ext cx="621079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44C275-EE7C-574F-ADCC-24F7C33FBA30}"/>
              </a:ext>
            </a:extLst>
          </p:cNvPr>
          <p:cNvCxnSpPr>
            <a:cxnSpLocks/>
          </p:cNvCxnSpPr>
          <p:nvPr/>
        </p:nvCxnSpPr>
        <p:spPr>
          <a:xfrm flipH="1">
            <a:off x="2626887" y="2941311"/>
            <a:ext cx="291251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2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AD2374-58B9-EC4F-B6D6-F61FFC941D9A}"/>
              </a:ext>
            </a:extLst>
          </p:cNvPr>
          <p:cNvSpPr/>
          <p:nvPr/>
        </p:nvSpPr>
        <p:spPr>
          <a:xfrm>
            <a:off x="880947" y="3211551"/>
            <a:ext cx="10526193" cy="2983509"/>
          </a:xfrm>
          <a:prstGeom prst="rect">
            <a:avLst/>
          </a:prstGeom>
          <a:noFill/>
          <a:ln w="19050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34122-9FB6-F944-B521-886F6053EBD8}"/>
              </a:ext>
            </a:extLst>
          </p:cNvPr>
          <p:cNvSpPr txBox="1"/>
          <p:nvPr/>
        </p:nvSpPr>
        <p:spPr>
          <a:xfrm>
            <a:off x="992458" y="473183"/>
            <a:ext cx="32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Vision and Principles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4AEBA-C2AD-294A-A36B-C770006C7EED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922AD-F33F-CD4A-9B57-C246E6A51213}"/>
              </a:ext>
            </a:extLst>
          </p:cNvPr>
          <p:cNvSpPr txBox="1"/>
          <p:nvPr/>
        </p:nvSpPr>
        <p:spPr>
          <a:xfrm>
            <a:off x="936702" y="2118733"/>
            <a:ext cx="9054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600" b="1" i="1">
                <a:latin typeface="Arial" panose="020B0604020202020204" pitchFamily="34" charset="0"/>
                <a:cs typeface="Arial" panose="020B0604020202020204" pitchFamily="34" charset="0"/>
              </a:rPr>
              <a:t>Public health threats in the CAREC region are addressed comprehensively, efficiently and sustainably, through adopting a regional approach, while safeguarding the needs of the most vulnerable segments of the population.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8436-9A26-1F41-9EB7-8FD22399D774}"/>
              </a:ext>
            </a:extLst>
          </p:cNvPr>
          <p:cNvSpPr txBox="1"/>
          <p:nvPr/>
        </p:nvSpPr>
        <p:spPr>
          <a:xfrm>
            <a:off x="880947" y="1650380"/>
            <a:ext cx="796500" cy="338554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94B6-5390-5D46-BE53-C2E6BF71E3AF}"/>
              </a:ext>
            </a:extLst>
          </p:cNvPr>
          <p:cNvSpPr txBox="1"/>
          <p:nvPr/>
        </p:nvSpPr>
        <p:spPr>
          <a:xfrm>
            <a:off x="854928" y="3085171"/>
            <a:ext cx="2056973" cy="338554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PH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B79D1-9092-9F40-BE21-A5EA01633105}"/>
              </a:ext>
            </a:extLst>
          </p:cNvPr>
          <p:cNvSpPr txBox="1"/>
          <p:nvPr/>
        </p:nvSpPr>
        <p:spPr>
          <a:xfrm>
            <a:off x="2285442" y="3842431"/>
            <a:ext cx="16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>
                <a:latin typeface="Arial" panose="020B0604020202020204" pitchFamily="34" charset="0"/>
                <a:cs typeface="Arial" panose="020B0604020202020204" pitchFamily="34" charset="0"/>
              </a:rPr>
              <a:t>Regional health cooperation</a:t>
            </a: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E47CE-3C63-7F46-9C4D-30E4AD336D51}"/>
              </a:ext>
            </a:extLst>
          </p:cNvPr>
          <p:cNvSpPr txBox="1"/>
          <p:nvPr/>
        </p:nvSpPr>
        <p:spPr>
          <a:xfrm>
            <a:off x="5971758" y="3626987"/>
            <a:ext cx="160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>
                <a:latin typeface="Arial" panose="020B0604020202020204" pitchFamily="34" charset="0"/>
                <a:cs typeface="Arial" panose="020B0604020202020204" pitchFamily="34" charset="0"/>
              </a:rPr>
              <a:t>Fostering multisectoral coordination</a:t>
            </a: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5D994-7FB6-BE47-AF86-04D820411F12}"/>
              </a:ext>
            </a:extLst>
          </p:cNvPr>
          <p:cNvSpPr txBox="1"/>
          <p:nvPr/>
        </p:nvSpPr>
        <p:spPr>
          <a:xfrm>
            <a:off x="9051723" y="3649847"/>
            <a:ext cx="1862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>
                <a:latin typeface="Arial" panose="020B0604020202020204" pitchFamily="34" charset="0"/>
                <a:cs typeface="Arial" panose="020B0604020202020204" pitchFamily="34" charset="0"/>
              </a:rPr>
              <a:t>A clear focus on benefiting the population</a:t>
            </a: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1ACE3-AAE0-A643-B01E-260DB632457F}"/>
              </a:ext>
            </a:extLst>
          </p:cNvPr>
          <p:cNvSpPr txBox="1"/>
          <p:nvPr/>
        </p:nvSpPr>
        <p:spPr>
          <a:xfrm>
            <a:off x="2271503" y="5020835"/>
            <a:ext cx="1918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>
                <a:latin typeface="Arial" panose="020B0604020202020204" pitchFamily="34" charset="0"/>
                <a:cs typeface="Arial" panose="020B0604020202020204" pitchFamily="34" charset="0"/>
              </a:rPr>
              <a:t>Ensuring feasibility and an evidence-based approach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8D4F9-3718-FE4D-8E15-39FD415D01B0}"/>
              </a:ext>
            </a:extLst>
          </p:cNvPr>
          <p:cNvSpPr txBox="1"/>
          <p:nvPr/>
        </p:nvSpPr>
        <p:spPr>
          <a:xfrm>
            <a:off x="5857458" y="5020835"/>
            <a:ext cx="1672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>
                <a:latin typeface="Arial" panose="020B0604020202020204" pitchFamily="34" charset="0"/>
                <a:cs typeface="Arial" panose="020B0604020202020204" pitchFamily="34" charset="0"/>
              </a:rPr>
              <a:t>Safeguarding sustainability and ownership</a:t>
            </a: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EE732-19D9-0E4F-9C6D-71EF8A6FAD51}"/>
              </a:ext>
            </a:extLst>
          </p:cNvPr>
          <p:cNvSpPr txBox="1"/>
          <p:nvPr/>
        </p:nvSpPr>
        <p:spPr>
          <a:xfrm>
            <a:off x="9051723" y="5043695"/>
            <a:ext cx="2062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>
                <a:latin typeface="Arial" panose="020B0604020202020204" pitchFamily="34" charset="0"/>
                <a:cs typeface="Arial" panose="020B0604020202020204" pitchFamily="34" charset="0"/>
              </a:rPr>
              <a:t>Alignment with international policies and frameworks</a:t>
            </a: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D48582B-7558-CA49-8679-EDF632D7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1104640" y="3522102"/>
            <a:ext cx="1245801" cy="1245801"/>
          </a:xfrm>
          <a:prstGeom prst="rect">
            <a:avLst/>
          </a:prstGeom>
        </p:spPr>
      </p:pic>
      <p:sp>
        <p:nvSpPr>
          <p:cNvPr id="16" name="Chord 15">
            <a:extLst>
              <a:ext uri="{FF2B5EF4-FFF2-40B4-BE49-F238E27FC236}">
                <a16:creationId xmlns:a16="http://schemas.microsoft.com/office/drawing/2014/main" id="{5F032E99-F326-2D4F-9301-2EB23D695ECA}"/>
              </a:ext>
            </a:extLst>
          </p:cNvPr>
          <p:cNvSpPr/>
          <p:nvPr/>
        </p:nvSpPr>
        <p:spPr>
          <a:xfrm>
            <a:off x="1298560" y="3790062"/>
            <a:ext cx="903620" cy="972015"/>
          </a:xfrm>
          <a:prstGeom prst="chord">
            <a:avLst>
              <a:gd name="adj1" fmla="val 10025704"/>
              <a:gd name="adj2" fmla="val 709567"/>
            </a:avLst>
          </a:prstGeom>
          <a:noFill/>
          <a:ln w="28575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291144B-2F88-F447-A292-60355813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3699510"/>
            <a:ext cx="657860" cy="6578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6E4B3CE-7758-C24F-9344-D2AEA62357CE}"/>
              </a:ext>
            </a:extLst>
          </p:cNvPr>
          <p:cNvGrpSpPr/>
          <p:nvPr/>
        </p:nvGrpSpPr>
        <p:grpSpPr>
          <a:xfrm>
            <a:off x="7910830" y="3700780"/>
            <a:ext cx="1134110" cy="859790"/>
            <a:chOff x="8356600" y="3712210"/>
            <a:chExt cx="1134110" cy="859790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E21F925-05EA-C44B-88BD-2C8F5924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8070" y="3712210"/>
              <a:ext cx="802640" cy="8026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A917FE-D3E3-0D4F-A16A-7F217EF89DAE}"/>
                </a:ext>
              </a:extLst>
            </p:cNvPr>
            <p:cNvSpPr/>
            <p:nvPr/>
          </p:nvSpPr>
          <p:spPr>
            <a:xfrm>
              <a:off x="8538210" y="3851910"/>
              <a:ext cx="502920" cy="50292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27E900CE-3458-0C40-9F55-1E5E22425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356600" y="3775710"/>
              <a:ext cx="796290" cy="796290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058F683-99C2-1340-8FDD-E84765601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90" y="5033010"/>
            <a:ext cx="695960" cy="695960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3BA9F90-D9EF-CE4C-8426-05D335060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030" y="5105400"/>
            <a:ext cx="623570" cy="62357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289A87FA-F840-D449-AC0D-3880DAC74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4780280"/>
            <a:ext cx="1291590" cy="12915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7CAF16-7FF1-8A46-93F4-A74853CFADAF}"/>
              </a:ext>
            </a:extLst>
          </p:cNvPr>
          <p:cNvSpPr txBox="1"/>
          <p:nvPr/>
        </p:nvSpPr>
        <p:spPr>
          <a:xfrm>
            <a:off x="1037063" y="209844"/>
            <a:ext cx="344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CAREC Health Strategy 2030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3609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94B75-D60C-B93E-DF59-00C699076117}"/>
              </a:ext>
            </a:extLst>
          </p:cNvPr>
          <p:cNvSpPr txBox="1"/>
          <p:nvPr/>
        </p:nvSpPr>
        <p:spPr>
          <a:xfrm>
            <a:off x="380239" y="6474023"/>
            <a:ext cx="471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2nd Meeting of the CAREC Working Group on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8DB06-0C9D-F6C5-6E12-CA82FABB4ACE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October 2022   |   Tbilisi, Georgia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1ED00-42B4-FF44-B3AE-2AF103E23A15}"/>
              </a:ext>
            </a:extLst>
          </p:cNvPr>
          <p:cNvSpPr/>
          <p:nvPr/>
        </p:nvSpPr>
        <p:spPr>
          <a:xfrm>
            <a:off x="801512" y="1"/>
            <a:ext cx="232158" cy="864000"/>
          </a:xfrm>
          <a:prstGeom prst="rect">
            <a:avLst/>
          </a:prstGeom>
          <a:gradFill flip="none" rotWithShape="1">
            <a:gsLst>
              <a:gs pos="33000">
                <a:srgbClr val="00A2CB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C6BB92-0C98-2041-AC89-9D89B7D2B1DC}"/>
              </a:ext>
            </a:extLst>
          </p:cNvPr>
          <p:cNvGrpSpPr/>
          <p:nvPr/>
        </p:nvGrpSpPr>
        <p:grpSpPr>
          <a:xfrm>
            <a:off x="2594634" y="186882"/>
            <a:ext cx="8156492" cy="1638830"/>
            <a:chOff x="2520176" y="1349299"/>
            <a:chExt cx="7126348" cy="126156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93085E-9630-D241-8676-675CD5387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176" y="1349299"/>
              <a:ext cx="3568390" cy="1260086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D3EE6E-26B3-D243-9FE5-C22E00ED5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8134" y="1350778"/>
              <a:ext cx="3568390" cy="1260086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329B5AA-21FD-3247-9792-1D0AA323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62"/>
          <a:stretch/>
        </p:blipFill>
        <p:spPr>
          <a:xfrm>
            <a:off x="5219183" y="501890"/>
            <a:ext cx="2907395" cy="124278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5ADFDCA-2CF5-994C-8187-3F7C0F7D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72" y="2705891"/>
            <a:ext cx="746579" cy="746579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9D67EA2-6AA8-E241-B555-C5C847CD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50" y="2798925"/>
            <a:ext cx="684747" cy="6086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0D01B66-5E6D-DF41-B607-8D678E650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759" y="2771206"/>
            <a:ext cx="732299" cy="63719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C3FD9B2-C5EB-E846-95B3-1FA823B9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448" y="2786627"/>
            <a:ext cx="542091" cy="5896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0ACD79-55D2-2B44-ABD5-EC0D6A2C8217}"/>
              </a:ext>
            </a:extLst>
          </p:cNvPr>
          <p:cNvGrpSpPr/>
          <p:nvPr/>
        </p:nvGrpSpPr>
        <p:grpSpPr>
          <a:xfrm>
            <a:off x="2932479" y="2342127"/>
            <a:ext cx="4491266" cy="2223710"/>
            <a:chOff x="2971800" y="2280557"/>
            <a:chExt cx="4491266" cy="2628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5DA9E-5F35-AA40-9BE6-CD4DE25CD786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6A02F8-1782-5C47-90B5-FB4E3C472904}"/>
                </a:ext>
              </a:extLst>
            </p:cNvPr>
            <p:cNvCxnSpPr>
              <a:cxnSpLocks/>
            </p:cNvCxnSpPr>
            <p:nvPr/>
          </p:nvCxnSpPr>
          <p:spPr>
            <a:xfrm>
              <a:off x="7463066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E43903-A803-A84B-BB37-81F1A209A10D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22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E71D73-EF09-F446-A9C4-1932F3730FBC}"/>
                </a:ext>
              </a:extLst>
            </p:cNvPr>
            <p:cNvCxnSpPr>
              <a:cxnSpLocks/>
            </p:cNvCxnSpPr>
            <p:nvPr/>
          </p:nvCxnSpPr>
          <p:spPr>
            <a:xfrm>
              <a:off x="4412444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A87B1B-62F0-2F44-9F76-BB6EA5105C9E}"/>
              </a:ext>
            </a:extLst>
          </p:cNvPr>
          <p:cNvSpPr txBox="1"/>
          <p:nvPr/>
        </p:nvSpPr>
        <p:spPr>
          <a:xfrm>
            <a:off x="3210267" y="2366620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1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A90F4C-79EA-434B-9DFC-558DD15B03F9}"/>
              </a:ext>
            </a:extLst>
          </p:cNvPr>
          <p:cNvSpPr txBox="1"/>
          <p:nvPr/>
        </p:nvSpPr>
        <p:spPr>
          <a:xfrm>
            <a:off x="4667542" y="2366620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2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1376F0-4764-D848-BC65-4F3B2D52C21D}"/>
              </a:ext>
            </a:extLst>
          </p:cNvPr>
          <p:cNvSpPr txBox="1"/>
          <p:nvPr/>
        </p:nvSpPr>
        <p:spPr>
          <a:xfrm>
            <a:off x="6169971" y="2377909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3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5A9DFB-F14E-8747-AD69-C38B6F83FAF3}"/>
              </a:ext>
            </a:extLst>
          </p:cNvPr>
          <p:cNvSpPr txBox="1"/>
          <p:nvPr/>
        </p:nvSpPr>
        <p:spPr>
          <a:xfrm>
            <a:off x="7807868" y="2366620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4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D28D98-C55B-B147-B5F6-A62D007C4CCC}"/>
              </a:ext>
            </a:extLst>
          </p:cNvPr>
          <p:cNvSpPr txBox="1"/>
          <p:nvPr/>
        </p:nvSpPr>
        <p:spPr>
          <a:xfrm>
            <a:off x="3008098" y="3589099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Leadership and human resource capacity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2B867-21BD-BE49-A4C5-B3D7CF35190A}"/>
              </a:ext>
            </a:extLst>
          </p:cNvPr>
          <p:cNvSpPr txBox="1"/>
          <p:nvPr/>
        </p:nvSpPr>
        <p:spPr>
          <a:xfrm>
            <a:off x="4400302" y="3589099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Technical preparedness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18438-6CAC-1A43-B02A-927882AACFBC}"/>
              </a:ext>
            </a:extLst>
          </p:cNvPr>
          <p:cNvSpPr txBox="1"/>
          <p:nvPr/>
        </p:nvSpPr>
        <p:spPr>
          <a:xfrm>
            <a:off x="7492341" y="3589099"/>
            <a:ext cx="14293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Vulnerable population groups and border health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61AE5-7B0C-3547-A463-810A4804C101}"/>
              </a:ext>
            </a:extLst>
          </p:cNvPr>
          <p:cNvSpPr txBox="1"/>
          <p:nvPr/>
        </p:nvSpPr>
        <p:spPr>
          <a:xfrm>
            <a:off x="9229847" y="2342127"/>
            <a:ext cx="763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EA532A"/>
                </a:solidFill>
              </a:defRPr>
            </a:lvl1pPr>
          </a:lstStyle>
          <a:p>
            <a:pPr algn="ctr"/>
            <a:r>
              <a:rPr lang="en-US" b="1"/>
              <a:t>CROSS-</a:t>
            </a:r>
          </a:p>
          <a:p>
            <a:pPr algn="ctr"/>
            <a:r>
              <a:rPr lang="en-US" b="1"/>
              <a:t>CUTTING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D2E1E8-7A6D-7C43-98E7-2EF1F9C23E2E}"/>
              </a:ext>
            </a:extLst>
          </p:cNvPr>
          <p:cNvSpPr txBox="1"/>
          <p:nvPr/>
        </p:nvSpPr>
        <p:spPr>
          <a:xfrm>
            <a:off x="9285302" y="3188591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45258B-D5E3-524B-8074-105564FC2ECB}"/>
              </a:ext>
            </a:extLst>
          </p:cNvPr>
          <p:cNvSpPr txBox="1"/>
          <p:nvPr/>
        </p:nvSpPr>
        <p:spPr>
          <a:xfrm>
            <a:off x="9136375" y="3770380"/>
            <a:ext cx="101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Digital health and Innovation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E58552-8EA7-9C40-94CE-A347191AEE58}"/>
              </a:ext>
            </a:extLst>
          </p:cNvPr>
          <p:cNvSpPr/>
          <p:nvPr/>
        </p:nvSpPr>
        <p:spPr>
          <a:xfrm>
            <a:off x="9014369" y="2322538"/>
            <a:ext cx="1298222" cy="2173269"/>
          </a:xfrm>
          <a:prstGeom prst="rect">
            <a:avLst/>
          </a:prstGeom>
          <a:noFill/>
          <a:ln w="19050">
            <a:solidFill>
              <a:srgbClr val="00A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1CB3F0-F0AE-8845-9569-582C1F5C017B}"/>
              </a:ext>
            </a:extLst>
          </p:cNvPr>
          <p:cNvSpPr/>
          <p:nvPr/>
        </p:nvSpPr>
        <p:spPr>
          <a:xfrm>
            <a:off x="2953364" y="4802901"/>
            <a:ext cx="7399866" cy="1436993"/>
          </a:xfrm>
          <a:prstGeom prst="rect">
            <a:avLst/>
          </a:prstGeom>
          <a:noFill/>
          <a:ln w="19050">
            <a:solidFill>
              <a:srgbClr val="00A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A6D23-8E23-214E-BDE9-9450BBB93E63}"/>
              </a:ext>
            </a:extLst>
          </p:cNvPr>
          <p:cNvSpPr txBox="1"/>
          <p:nvPr/>
        </p:nvSpPr>
        <p:spPr>
          <a:xfrm>
            <a:off x="3510208" y="4672097"/>
            <a:ext cx="141256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F67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Setup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1B1D88-F965-9D4F-B79A-C470BBCB9897}"/>
              </a:ext>
            </a:extLst>
          </p:cNvPr>
          <p:cNvSpPr txBox="1"/>
          <p:nvPr/>
        </p:nvSpPr>
        <p:spPr>
          <a:xfrm>
            <a:off x="5979700" y="4618329"/>
            <a:ext cx="1422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67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and Partnerships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D53440-F9C5-2441-AC93-E4FDD148160C}"/>
              </a:ext>
            </a:extLst>
          </p:cNvPr>
          <p:cNvSpPr txBox="1"/>
          <p:nvPr/>
        </p:nvSpPr>
        <p:spPr>
          <a:xfrm>
            <a:off x="8150647" y="4602847"/>
            <a:ext cx="1414170" cy="4181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117">
                <a:solidFill>
                  <a:srgbClr val="F67F28"/>
                </a:solidFill>
              </a:rPr>
              <a:t> </a:t>
            </a:r>
            <a:r>
              <a:rPr lang="en-US" sz="1100" b="1">
                <a:solidFill>
                  <a:srgbClr val="F67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Support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4A768A-6659-8B44-B4DC-49A04CE80556}"/>
              </a:ext>
            </a:extLst>
          </p:cNvPr>
          <p:cNvCxnSpPr>
            <a:cxnSpLocks/>
          </p:cNvCxnSpPr>
          <p:nvPr/>
        </p:nvCxnSpPr>
        <p:spPr>
          <a:xfrm>
            <a:off x="3683170" y="5543853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7CEA6-1665-FA45-8A22-B7F1C4289A7E}"/>
              </a:ext>
            </a:extLst>
          </p:cNvPr>
          <p:cNvCxnSpPr>
            <a:cxnSpLocks/>
          </p:cNvCxnSpPr>
          <p:nvPr/>
        </p:nvCxnSpPr>
        <p:spPr>
          <a:xfrm>
            <a:off x="6188992" y="5265557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C59FFC-2437-A44A-8C04-5A8EF0A7C081}"/>
              </a:ext>
            </a:extLst>
          </p:cNvPr>
          <p:cNvCxnSpPr>
            <a:cxnSpLocks/>
          </p:cNvCxnSpPr>
          <p:nvPr/>
        </p:nvCxnSpPr>
        <p:spPr>
          <a:xfrm>
            <a:off x="6314459" y="5985616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428AC2-68E8-684C-8786-73E8666E7307}"/>
              </a:ext>
            </a:extLst>
          </p:cNvPr>
          <p:cNvSpPr txBox="1"/>
          <p:nvPr/>
        </p:nvSpPr>
        <p:spPr>
          <a:xfrm>
            <a:off x="3359456" y="5016649"/>
            <a:ext cx="168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CAREC institutional support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864074-F4CF-1745-AB14-065D601063D0}"/>
              </a:ext>
            </a:extLst>
          </p:cNvPr>
          <p:cNvSpPr txBox="1"/>
          <p:nvPr/>
        </p:nvSpPr>
        <p:spPr>
          <a:xfrm>
            <a:off x="3545445" y="5586686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Working Group on Health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267637-09C3-8A4A-BCB5-595D61A8CC8D}"/>
              </a:ext>
            </a:extLst>
          </p:cNvPr>
          <p:cNvSpPr txBox="1"/>
          <p:nvPr/>
        </p:nvSpPr>
        <p:spPr>
          <a:xfrm>
            <a:off x="5640379" y="5734394"/>
            <a:ext cx="209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Multisector coordination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C1F71-F2B8-F04F-A8DB-398321BE4723}"/>
              </a:ext>
            </a:extLst>
          </p:cNvPr>
          <p:cNvSpPr txBox="1"/>
          <p:nvPr/>
        </p:nvSpPr>
        <p:spPr>
          <a:xfrm>
            <a:off x="5747438" y="5974476"/>
            <a:ext cx="1710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Geographic clusters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DB0885-653E-0048-840D-E4551D901C38}"/>
              </a:ext>
            </a:extLst>
          </p:cNvPr>
          <p:cNvSpPr txBox="1"/>
          <p:nvPr/>
        </p:nvSpPr>
        <p:spPr>
          <a:xfrm>
            <a:off x="5797112" y="5309444"/>
            <a:ext cx="1827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Political commitment and policy dialogue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9F71BE-D5EE-3C44-A561-1D94B25842F6}"/>
              </a:ext>
            </a:extLst>
          </p:cNvPr>
          <p:cNvSpPr txBox="1"/>
          <p:nvPr/>
        </p:nvSpPr>
        <p:spPr>
          <a:xfrm>
            <a:off x="5559841" y="4986544"/>
            <a:ext cx="2467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9A4594-0759-4449-9E55-E042B2B2A12C}"/>
              </a:ext>
            </a:extLst>
          </p:cNvPr>
          <p:cNvCxnSpPr>
            <a:cxnSpLocks/>
          </p:cNvCxnSpPr>
          <p:nvPr/>
        </p:nvCxnSpPr>
        <p:spPr>
          <a:xfrm>
            <a:off x="8375173" y="5501912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C76BE9-7247-4F4A-991A-A85364944BB5}"/>
              </a:ext>
            </a:extLst>
          </p:cNvPr>
          <p:cNvCxnSpPr>
            <a:cxnSpLocks/>
          </p:cNvCxnSpPr>
          <p:nvPr/>
        </p:nvCxnSpPr>
        <p:spPr>
          <a:xfrm>
            <a:off x="6201819" y="5753703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787908-D598-7041-9B18-8D2AF2533B04}"/>
              </a:ext>
            </a:extLst>
          </p:cNvPr>
          <p:cNvSpPr txBox="1"/>
          <p:nvPr/>
        </p:nvSpPr>
        <p:spPr>
          <a:xfrm>
            <a:off x="7995683" y="5020138"/>
            <a:ext cx="1827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Training and knowledge sharing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AA660A-F232-D44B-8CFD-309D56D74ABB}"/>
              </a:ext>
            </a:extLst>
          </p:cNvPr>
          <p:cNvSpPr txBox="1"/>
          <p:nvPr/>
        </p:nvSpPr>
        <p:spPr>
          <a:xfrm>
            <a:off x="7963468" y="5701967"/>
            <a:ext cx="1827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Research and knowledge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F68D11-98B8-344E-B211-6807D9EF0FE9}"/>
              </a:ext>
            </a:extLst>
          </p:cNvPr>
          <p:cNvSpPr txBox="1"/>
          <p:nvPr/>
        </p:nvSpPr>
        <p:spPr>
          <a:xfrm>
            <a:off x="4462961" y="1795752"/>
            <a:ext cx="4551408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17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Regional </a:t>
            </a:r>
            <a:r>
              <a:rPr lang="en-US" sz="2117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sz="2117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Security</a:t>
            </a:r>
            <a:endParaRPr lang="en-US" sz="2117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C9E9CB-402F-704B-8ABE-895FFD35B77A}"/>
              </a:ext>
            </a:extLst>
          </p:cNvPr>
          <p:cNvSpPr txBox="1"/>
          <p:nvPr/>
        </p:nvSpPr>
        <p:spPr>
          <a:xfrm rot="16200000">
            <a:off x="2084098" y="5372817"/>
            <a:ext cx="1435008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Factors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764DE3-0F6A-A74B-8537-59495923A167}"/>
              </a:ext>
            </a:extLst>
          </p:cNvPr>
          <p:cNvSpPr txBox="1"/>
          <p:nvPr/>
        </p:nvSpPr>
        <p:spPr>
          <a:xfrm>
            <a:off x="5935917" y="3541306"/>
            <a:ext cx="1455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100" b="1">
                <a:latin typeface="Arial" panose="020B0604020202020204" pitchFamily="34" charset="0"/>
                <a:cs typeface="Arial" panose="020B0604020202020204" pitchFamily="34" charset="0"/>
              </a:rPr>
              <a:t>Access to Supplies and Surge Capacity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69B3B9-DE79-6147-9730-4AC3C9376437}"/>
              </a:ext>
            </a:extLst>
          </p:cNvPr>
          <p:cNvSpPr txBox="1"/>
          <p:nvPr/>
        </p:nvSpPr>
        <p:spPr>
          <a:xfrm>
            <a:off x="1023208" y="595847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 Framework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B29A4A-714E-5A43-9343-AB084B8AA353}"/>
              </a:ext>
            </a:extLst>
          </p:cNvPr>
          <p:cNvSpPr txBox="1"/>
          <p:nvPr/>
        </p:nvSpPr>
        <p:spPr>
          <a:xfrm>
            <a:off x="1023208" y="334538"/>
            <a:ext cx="344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CAREC Health Strategy 2030</a:t>
            </a:r>
            <a:endParaRPr lang="en-US" sz="1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501D2A-48E9-5B4C-ABC9-0D88EB628CD9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B11A585-DF7E-BA4F-A279-5700EFBB9CB0}"/>
              </a:ext>
            </a:extLst>
          </p:cNvPr>
          <p:cNvSpPr txBox="1"/>
          <p:nvPr/>
        </p:nvSpPr>
        <p:spPr>
          <a:xfrm>
            <a:off x="1037063" y="595847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Strategic Framework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5CF73B-5058-3B4E-B7AA-05EB1E70DD2B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62599-5E5F-6748-9279-A2D61C1543D5}"/>
              </a:ext>
            </a:extLst>
          </p:cNvPr>
          <p:cNvSpPr txBox="1"/>
          <p:nvPr/>
        </p:nvSpPr>
        <p:spPr>
          <a:xfrm>
            <a:off x="1037063" y="334538"/>
            <a:ext cx="344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CAREC Health Strategy 2030</a:t>
            </a:r>
            <a:endParaRPr lang="en-US" sz="1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736801-CF13-134D-B0A3-426EF69A50A4}"/>
              </a:ext>
            </a:extLst>
          </p:cNvPr>
          <p:cNvCxnSpPr>
            <a:cxnSpLocks/>
          </p:cNvCxnSpPr>
          <p:nvPr/>
        </p:nvCxnSpPr>
        <p:spPr>
          <a:xfrm flipH="1">
            <a:off x="412595" y="4471640"/>
            <a:ext cx="3557239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A3892AF-200E-7240-B996-09946FBBE8AE}"/>
              </a:ext>
            </a:extLst>
          </p:cNvPr>
          <p:cNvSpPr/>
          <p:nvPr/>
        </p:nvSpPr>
        <p:spPr>
          <a:xfrm>
            <a:off x="379141" y="3134044"/>
            <a:ext cx="111513" cy="1338146"/>
          </a:xfrm>
          <a:prstGeom prst="rect">
            <a:avLst/>
          </a:prstGeom>
          <a:solidFill>
            <a:srgbClr val="00A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AE628D-7973-914B-900F-77D6F5A9072B}"/>
              </a:ext>
            </a:extLst>
          </p:cNvPr>
          <p:cNvGrpSpPr/>
          <p:nvPr/>
        </p:nvGrpSpPr>
        <p:grpSpPr>
          <a:xfrm>
            <a:off x="3287329" y="1660257"/>
            <a:ext cx="6253328" cy="3706221"/>
            <a:chOff x="2163067" y="1165582"/>
            <a:chExt cx="8156492" cy="483418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16C452-3DA5-EE4E-BFE4-3C122C435809}"/>
                </a:ext>
              </a:extLst>
            </p:cNvPr>
            <p:cNvGrpSpPr/>
            <p:nvPr/>
          </p:nvGrpSpPr>
          <p:grpSpPr>
            <a:xfrm>
              <a:off x="2163067" y="1165582"/>
              <a:ext cx="8156492" cy="1638830"/>
              <a:chOff x="2520176" y="1349299"/>
              <a:chExt cx="7126348" cy="1261565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843CF02-3E8C-5F42-AB83-BDD1E237FE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176" y="1349299"/>
                <a:ext cx="3568390" cy="12600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6648C29-51C9-EB49-A3B2-26822E4A64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78134" y="1350778"/>
                <a:ext cx="3568390" cy="12600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8F0B98A-63DD-DA46-A2DA-EF13AE0E3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9962"/>
            <a:stretch/>
          </p:blipFill>
          <p:spPr>
            <a:xfrm>
              <a:off x="4763308" y="1418499"/>
              <a:ext cx="2907395" cy="1242786"/>
            </a:xfrm>
            <a:prstGeom prst="rect">
              <a:avLst/>
            </a:prstGeom>
          </p:spPr>
        </p:pic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34958566-FC08-0A4A-B336-C482807B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6697" y="3202847"/>
              <a:ext cx="746579" cy="746579"/>
            </a:xfrm>
            <a:prstGeom prst="rect">
              <a:avLst/>
            </a:prstGeom>
          </p:spPr>
        </p:pic>
        <p:pic>
          <p:nvPicPr>
            <p:cNvPr id="83" name="Picture 8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B99B3D0-9E81-0146-A3A5-A6655DA0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4250775" y="3295881"/>
              <a:ext cx="684747" cy="608664"/>
            </a:xfrm>
            <a:prstGeom prst="rect">
              <a:avLst/>
            </a:prstGeom>
          </p:spPr>
        </p:pic>
        <p:pic>
          <p:nvPicPr>
            <p:cNvPr id="84" name="Picture 83" descr="Icon&#10;&#10;Description automatically generated">
              <a:extLst>
                <a:ext uri="{FF2B5EF4-FFF2-40B4-BE49-F238E27FC236}">
                  <a16:creationId xmlns:a16="http://schemas.microsoft.com/office/drawing/2014/main" id="{8E28E9E4-934D-024A-A7A8-B40C92D7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5826884" y="3268162"/>
              <a:ext cx="732299" cy="637195"/>
            </a:xfrm>
            <a:prstGeom prst="rect">
              <a:avLst/>
            </a:prstGeom>
          </p:spPr>
        </p:pic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9AAF59F3-8781-474E-964A-4A192430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463573" y="3283583"/>
              <a:ext cx="542091" cy="589643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E8FE045-7CB7-5A45-A4F4-33C0C8688359}"/>
                </a:ext>
              </a:extLst>
            </p:cNvPr>
            <p:cNvGrpSpPr/>
            <p:nvPr/>
          </p:nvGrpSpPr>
          <p:grpSpPr>
            <a:xfrm>
              <a:off x="2476604" y="2839083"/>
              <a:ext cx="4491266" cy="2223710"/>
              <a:chOff x="2971800" y="2280557"/>
              <a:chExt cx="4491266" cy="26289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512D803-5699-3846-B4E5-C587E6CAA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1800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B58067D-D9B7-EB4A-837E-D72AA2B13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3066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9E56A86-8EE6-AA44-9F3A-5FA24C936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0822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81E03E-25CE-4846-9355-C539279A38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2444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559FE0B-DB63-8540-8B02-E45D62AA14EF}"/>
                </a:ext>
              </a:extLst>
            </p:cNvPr>
            <p:cNvSpPr txBox="1"/>
            <p:nvPr/>
          </p:nvSpPr>
          <p:spPr>
            <a:xfrm>
              <a:off x="2754391" y="2863576"/>
              <a:ext cx="1094261" cy="331194"/>
            </a:xfrm>
            <a:prstGeom prst="rect">
              <a:avLst/>
            </a:prstGeom>
            <a:solidFill>
              <a:srgbClr val="EA532A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1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68041FC-4FFA-0747-90FD-75B1AD775DCC}"/>
                </a:ext>
              </a:extLst>
            </p:cNvPr>
            <p:cNvSpPr txBox="1"/>
            <p:nvPr/>
          </p:nvSpPr>
          <p:spPr>
            <a:xfrm>
              <a:off x="4211667" y="2863576"/>
              <a:ext cx="813043" cy="2609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2</a:t>
              </a:r>
              <a:endPara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C7B21A-50B1-2443-B271-B2868734C6DD}"/>
                </a:ext>
              </a:extLst>
            </p:cNvPr>
            <p:cNvSpPr txBox="1"/>
            <p:nvPr/>
          </p:nvSpPr>
          <p:spPr>
            <a:xfrm>
              <a:off x="5714096" y="2874865"/>
              <a:ext cx="813043" cy="2609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3</a:t>
              </a:r>
              <a:endPara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8D6A78-B475-2140-A1F6-E2C63D074145}"/>
                </a:ext>
              </a:extLst>
            </p:cNvPr>
            <p:cNvSpPr txBox="1"/>
            <p:nvPr/>
          </p:nvSpPr>
          <p:spPr>
            <a:xfrm>
              <a:off x="7351993" y="2863576"/>
              <a:ext cx="813043" cy="2609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4</a:t>
              </a:r>
              <a:endPara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628F09-5B1D-D742-81BA-EA4E7A89A305}"/>
                </a:ext>
              </a:extLst>
            </p:cNvPr>
            <p:cNvSpPr txBox="1"/>
            <p:nvPr/>
          </p:nvSpPr>
          <p:spPr>
            <a:xfrm>
              <a:off x="2532671" y="3949188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Leadership and human resource capacity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70A7E9C-E62A-8845-9BF5-67F57B62D852}"/>
                </a:ext>
              </a:extLst>
            </p:cNvPr>
            <p:cNvSpPr txBox="1"/>
            <p:nvPr/>
          </p:nvSpPr>
          <p:spPr>
            <a:xfrm>
              <a:off x="3944427" y="4086054"/>
              <a:ext cx="1371600" cy="40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preparedness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3CE5AD2-8D4E-5848-ABE7-A5E454E3856A}"/>
                </a:ext>
              </a:extLst>
            </p:cNvPr>
            <p:cNvSpPr txBox="1"/>
            <p:nvPr/>
          </p:nvSpPr>
          <p:spPr>
            <a:xfrm>
              <a:off x="7036466" y="4086054"/>
              <a:ext cx="1429306" cy="54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Vulnerable population groups and border health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66650F2-E009-4E49-9812-B78B28BB1192}"/>
                </a:ext>
              </a:extLst>
            </p:cNvPr>
            <p:cNvSpPr txBox="1"/>
            <p:nvPr/>
          </p:nvSpPr>
          <p:spPr>
            <a:xfrm>
              <a:off x="8603649" y="2861458"/>
              <a:ext cx="11401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CROSS-</a:t>
              </a:r>
            </a:p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CUTTING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49FFA2-6245-3342-A490-0269C0D5CB35}"/>
                </a:ext>
              </a:extLst>
            </p:cNvPr>
            <p:cNvSpPr txBox="1"/>
            <p:nvPr/>
          </p:nvSpPr>
          <p:spPr>
            <a:xfrm>
              <a:off x="8829427" y="3685546"/>
              <a:ext cx="953203" cy="26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Gender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34E904-6DA7-8B44-93FD-F18B2AABD4E6}"/>
                </a:ext>
              </a:extLst>
            </p:cNvPr>
            <p:cNvSpPr txBox="1"/>
            <p:nvPr/>
          </p:nvSpPr>
          <p:spPr>
            <a:xfrm>
              <a:off x="8682672" y="4430615"/>
              <a:ext cx="1016001" cy="40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health/ Innovation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7162FAB-0FD8-C74D-9A37-71595813461C}"/>
                </a:ext>
              </a:extLst>
            </p:cNvPr>
            <p:cNvSpPr/>
            <p:nvPr/>
          </p:nvSpPr>
          <p:spPr>
            <a:xfrm>
              <a:off x="8558494" y="2759859"/>
              <a:ext cx="1298222" cy="3239911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440BDB2-639B-8841-BE64-689C0C94F034}"/>
                </a:ext>
              </a:extLst>
            </p:cNvPr>
            <p:cNvSpPr txBox="1"/>
            <p:nvPr/>
          </p:nvSpPr>
          <p:spPr>
            <a:xfrm>
              <a:off x="2710849" y="5516187"/>
              <a:ext cx="1301959" cy="26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 Setup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9FC921B-AC46-F547-B20E-7C455DC63818}"/>
                </a:ext>
              </a:extLst>
            </p:cNvPr>
            <p:cNvSpPr txBox="1"/>
            <p:nvPr/>
          </p:nvSpPr>
          <p:spPr>
            <a:xfrm>
              <a:off x="4708984" y="5431548"/>
              <a:ext cx="1422400" cy="40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Cooperation and Partnerships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E293E4C-A49F-9744-BE8E-013BE8003DA2}"/>
                </a:ext>
              </a:extLst>
            </p:cNvPr>
            <p:cNvSpPr txBox="1"/>
            <p:nvPr/>
          </p:nvSpPr>
          <p:spPr>
            <a:xfrm>
              <a:off x="6707113" y="5417169"/>
              <a:ext cx="1284326" cy="33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Capacity Support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599777-EB26-B747-8E40-343194BDD558}"/>
                </a:ext>
              </a:extLst>
            </p:cNvPr>
            <p:cNvSpPr/>
            <p:nvPr/>
          </p:nvSpPr>
          <p:spPr>
            <a:xfrm>
              <a:off x="2456849" y="5299858"/>
              <a:ext cx="5966177" cy="69426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2A3930-835C-2141-B432-8366E2AF5B3B}"/>
                </a:ext>
              </a:extLst>
            </p:cNvPr>
            <p:cNvSpPr/>
            <p:nvPr/>
          </p:nvSpPr>
          <p:spPr>
            <a:xfrm>
              <a:off x="2486722" y="2687444"/>
              <a:ext cx="1438508" cy="2330605"/>
            </a:xfrm>
            <a:prstGeom prst="rect">
              <a:avLst/>
            </a:prstGeom>
            <a:noFill/>
            <a:ln w="57150">
              <a:solidFill>
                <a:srgbClr val="00A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B2B5F31-E478-F84C-AAAA-55560E23BAC9}"/>
                </a:ext>
              </a:extLst>
            </p:cNvPr>
            <p:cNvSpPr txBox="1"/>
            <p:nvPr/>
          </p:nvSpPr>
          <p:spPr>
            <a:xfrm>
              <a:off x="5448887" y="4063358"/>
              <a:ext cx="1455938" cy="40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7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Supplies and Surge Capacity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91FA2CD-17BF-AE4C-A2D9-A53692409323}"/>
              </a:ext>
            </a:extLst>
          </p:cNvPr>
          <p:cNvSpPr txBox="1"/>
          <p:nvPr/>
        </p:nvSpPr>
        <p:spPr>
          <a:xfrm>
            <a:off x="443295" y="3309418"/>
            <a:ext cx="2702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Coordination and governance </a:t>
            </a:r>
          </a:p>
          <a:p>
            <a:pPr marL="142875" indent="-142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1400">
                <a:latin typeface="Arial" panose="020B0604020202020204" pitchFamily="34" charset="0"/>
                <a:cs typeface="Arial" panose="020B0604020202020204" pitchFamily="34" charset="0"/>
              </a:rPr>
              <a:t>Workforce skills and capacity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21E490-01BE-4E45-88B8-BCA145A93CB6}"/>
              </a:ext>
            </a:extLst>
          </p:cNvPr>
          <p:cNvSpPr txBox="1"/>
          <p:nvPr/>
        </p:nvSpPr>
        <p:spPr>
          <a:xfrm>
            <a:off x="608187" y="2859112"/>
            <a:ext cx="869430" cy="261610"/>
          </a:xfrm>
          <a:prstGeom prst="rect">
            <a:avLst/>
          </a:prstGeom>
          <a:solidFill>
            <a:srgbClr val="EA532A"/>
          </a:solidFill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1</a:t>
            </a:r>
          </a:p>
        </p:txBody>
      </p:sp>
    </p:spTree>
    <p:extLst>
      <p:ext uri="{BB962C8B-B14F-4D97-AF65-F5344CB8AC3E}">
        <p14:creationId xmlns:p14="http://schemas.microsoft.com/office/powerpoint/2010/main" val="366383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bf5540e0d533f58cae038b5f84c3084b">
  <xsd:schema xmlns:xsd="http://www.w3.org/2001/XMLSchema" xmlns:xs="http://www.w3.org/2001/XMLSchema" xmlns:p="http://schemas.microsoft.com/office/2006/metadata/properties" xmlns:ns2="c1fdd505-2570-46c2-bd04-3e0f2d874cf5" xmlns:ns3="ad602645-7b66-42ab-a938-780c25dca67f" xmlns:ns4="374793f7-8f2b-4177-9cc3-2a8d0cfae40f" targetNamespace="http://schemas.microsoft.com/office/2006/metadata/properties" ma:root="true" ma:fieldsID="1790be5c6a21b72b7144236fe00ae2e0" ns2:_="" ns3:_="" ns4:_="">
    <xsd:import namespace="c1fdd505-2570-46c2-bd04-3e0f2d874cf5"/>
    <xsd:import namespace="ad602645-7b66-42ab-a938-780c25dca67f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64faa69-36e5-417c-bdb5-4951a23dc34c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readOnly="false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02645-7b66-42ab-a938-780c25dca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5</Value>
      <Value>3</Value>
      <Value>2</Value>
      <Value>1</Value>
    </TaxCatchAll>
    <lcf76f155ced4ddcb4097134ff3c332f xmlns="ad602645-7b66-42ab-a938-780c25dca67f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/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/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CWSS</TermName>
          <TermId xmlns="http://schemas.microsoft.com/office/infopath/2007/PartnerControls">47e580bc-afd7-4809-9bd0-300516869dea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91111542-B08A-412B-B902-7E4338118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DCE3D-AE55-46DB-B669-93AD1DF3948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A16B767-1AD5-46CC-A14B-DF7CE4E7D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ad602645-7b66-42ab-a938-780c25dca67f"/>
    <ds:schemaRef ds:uri="374793f7-8f2b-4177-9cc3-2a8d0cfae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273A6FA-8156-4D6D-B406-D675742400F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1fdd505-2570-46c2-bd04-3e0f2d874cf5"/>
    <ds:schemaRef ds:uri="http://purl.org/dc/elements/1.1/"/>
    <ds:schemaRef ds:uri="ad602645-7b66-42ab-a938-780c25dca67f"/>
    <ds:schemaRef ds:uri="http://schemas.openxmlformats.org/package/2006/metadata/core-properties"/>
    <ds:schemaRef ds:uri="374793f7-8f2b-4177-9cc3-2a8d0cfae40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1316</Words>
  <Application>Microsoft Office PowerPoint</Application>
  <PresentationFormat>Widescreen</PresentationFormat>
  <Paragraphs>195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Wingdings</vt:lpstr>
      <vt:lpstr>Office Theme</vt:lpstr>
      <vt:lpstr>Infectious Disease Risk Financing Framework in the context of the CAREC Health Strategy 2030 </vt:lpstr>
      <vt:lpstr>Development of CAREC Regional Health Cooperation </vt:lpstr>
      <vt:lpstr>PowerPoint Presentation</vt:lpstr>
      <vt:lpstr>The region is highly susceptible to future outbreaks </vt:lpstr>
      <vt:lpstr>Regional challenges require regional solutions</vt:lpstr>
      <vt:lpstr>Drivers of regional cooperation in the CAREC context</vt:lpstr>
      <vt:lpstr>PowerPoint Presentation</vt:lpstr>
      <vt:lpstr>PowerPoint Presentation</vt:lpstr>
      <vt:lpstr>PowerPoint Presentation</vt:lpstr>
      <vt:lpstr>Issues in Governance, Financing and Human  Resources for Health/Leadership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Kirthi Ramesh</dc:creator>
  <cp:lastModifiedBy>Baskerville-Muscutt, Kez (London)</cp:lastModifiedBy>
  <cp:revision>3</cp:revision>
  <dcterms:created xsi:type="dcterms:W3CDTF">2022-11-27T06:24:36Z</dcterms:created>
  <dcterms:modified xsi:type="dcterms:W3CDTF">2022-11-28T13:36:04Z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2022-11-27T06:24:36Z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3876ec76-a2b1-4952-aacb-192b0e46f22d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MediaServiceImageTags">
    <vt:lpwstr/>
  </property>
  <property fmtid="{D5CDD505-2E9C-101B-9397-08002B2CF9AE}" pid="12" name="ContentTypeId">
    <vt:lpwstr>0x010100A3BFD338C4D69F46BE33AA49AB50870100C520B00D8BB20C45814389052060F14C</vt:lpwstr>
  </property>
  <property fmtid="{D5CDD505-2E9C-101B-9397-08002B2CF9AE}" pid="13" name="ADBProjectDocumentType">
    <vt:lpwstr/>
  </property>
  <property fmtid="{D5CDD505-2E9C-101B-9397-08002B2CF9AE}" pid="14" name="ADBProject">
    <vt:lpwstr/>
  </property>
  <property fmtid="{D5CDD505-2E9C-101B-9397-08002B2CF9AE}" pid="15" name="ADBContentGroup">
    <vt:lpwstr>2;#CWRD|6d71ff58-4882-4388-ab5c-218969b1e9c8</vt:lpwstr>
  </property>
  <property fmtid="{D5CDD505-2E9C-101B-9397-08002B2CF9AE}" pid="16" name="ADBSector">
    <vt:lpwstr/>
  </property>
  <property fmtid="{D5CDD505-2E9C-101B-9397-08002B2CF9AE}" pid="17" name="ADBDivision">
    <vt:lpwstr>5;#CWSS|47e580bc-afd7-4809-9bd0-300516869dea</vt:lpwstr>
  </property>
  <property fmtid="{D5CDD505-2E9C-101B-9397-08002B2CF9AE}" pid="18" name="ADBDocumentSecurity">
    <vt:lpwstr/>
  </property>
  <property fmtid="{D5CDD505-2E9C-101B-9397-08002B2CF9AE}" pid="19" name="ADBDocumentLanguage">
    <vt:lpwstr>1;#English|16ac8743-31bb-43f8-9a73-533a041667d6</vt:lpwstr>
  </property>
  <property fmtid="{D5CDD505-2E9C-101B-9397-08002B2CF9AE}" pid="20" name="ADBSubRegion">
    <vt:lpwstr/>
  </property>
  <property fmtid="{D5CDD505-2E9C-101B-9397-08002B2CF9AE}" pid="21" name="Segment">
    <vt:lpwstr/>
  </property>
  <property fmtid="{D5CDD505-2E9C-101B-9397-08002B2CF9AE}" pid="22" name="ADBDepartmentOwner">
    <vt:lpwstr>3;#CWRD|6d71ff58-4882-4388-ab5c-218969b1e9c8</vt:lpwstr>
  </property>
  <property fmtid="{D5CDD505-2E9C-101B-9397-08002B2CF9AE}" pid="23" name="ADBCountry">
    <vt:lpwstr/>
  </property>
  <property fmtid="{D5CDD505-2E9C-101B-9397-08002B2CF9AE}" pid="24" name="MSIP_Label_d347b247-e90e-43a3-9d7b-004f14ae6873_Enabled">
    <vt:lpwstr>true</vt:lpwstr>
  </property>
  <property fmtid="{D5CDD505-2E9C-101B-9397-08002B2CF9AE}" pid="25" name="MSIP_Label_d347b247-e90e-43a3-9d7b-004f14ae6873_SetDate">
    <vt:lpwstr>2022-11-28T13:36:01Z</vt:lpwstr>
  </property>
  <property fmtid="{D5CDD505-2E9C-101B-9397-08002B2CF9AE}" pid="26" name="MSIP_Label_d347b247-e90e-43a3-9d7b-004f14ae6873_Method">
    <vt:lpwstr>Standard</vt:lpwstr>
  </property>
  <property fmtid="{D5CDD505-2E9C-101B-9397-08002B2CF9AE}" pid="27" name="MSIP_Label_d347b247-e90e-43a3-9d7b-004f14ae6873_Name">
    <vt:lpwstr>d347b247-e90e-43a3-9d7b-004f14ae6873</vt:lpwstr>
  </property>
  <property fmtid="{D5CDD505-2E9C-101B-9397-08002B2CF9AE}" pid="28" name="MSIP_Label_d347b247-e90e-43a3-9d7b-004f14ae6873_SiteId">
    <vt:lpwstr>76e3921f-489b-4b7e-9547-9ea297add9b5</vt:lpwstr>
  </property>
  <property fmtid="{D5CDD505-2E9C-101B-9397-08002B2CF9AE}" pid="29" name="MSIP_Label_d347b247-e90e-43a3-9d7b-004f14ae6873_ActionId">
    <vt:lpwstr>46c3a2f2-0651-414f-a9af-adc00d070730</vt:lpwstr>
  </property>
  <property fmtid="{D5CDD505-2E9C-101B-9397-08002B2CF9AE}" pid="30" name="MSIP_Label_d347b247-e90e-43a3-9d7b-004f14ae6873_ContentBits">
    <vt:lpwstr>0</vt:lpwstr>
  </property>
</Properties>
</file>