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67" r:id="rId5"/>
    <p:sldId id="377" r:id="rId6"/>
    <p:sldId id="376" r:id="rId7"/>
    <p:sldId id="368" r:id="rId8"/>
    <p:sldId id="379" r:id="rId9"/>
    <p:sldId id="391" r:id="rId10"/>
    <p:sldId id="393" r:id="rId11"/>
    <p:sldId id="394" r:id="rId12"/>
    <p:sldId id="380" r:id="rId13"/>
    <p:sldId id="383" r:id="rId14"/>
    <p:sldId id="392" r:id="rId15"/>
    <p:sldId id="388" r:id="rId16"/>
    <p:sldId id="384" r:id="rId17"/>
    <p:sldId id="385" r:id="rId18"/>
    <p:sldId id="395" r:id="rId19"/>
    <p:sldId id="381" r:id="rId20"/>
    <p:sldId id="389" r:id="rId21"/>
    <p:sldId id="386" r:id="rId22"/>
  </p:sldIdLst>
  <p:sldSz cx="12192000" cy="6858000"/>
  <p:notesSz cx="6985000" cy="92837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63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3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BF91C9-16D7-310B-F803-8246F066D0C4}" name="Ben Oppenheim" initials="BO" userId="S::boppenheim@metabiota.com::d3497f6e-e439-412d-b558-3264e661b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BD8"/>
    <a:srgbClr val="E6E6E6"/>
    <a:srgbClr val="7F35B2"/>
    <a:srgbClr val="702082"/>
    <a:srgbClr val="C8D7DF"/>
    <a:srgbClr val="C0C0C0"/>
    <a:srgbClr val="D8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63"/>
        <p:guide pos="7296"/>
        <p:guide pos="1663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F309A9-93A1-D044-A8EB-6BC07D6E46EA}"/>
              </a:ext>
            </a:extLst>
          </p:cNvPr>
          <p:cNvSpPr/>
          <p:nvPr userDrawn="1"/>
        </p:nvSpPr>
        <p:spPr>
          <a:xfrm>
            <a:off x="-2" y="1709569"/>
            <a:ext cx="6096000" cy="242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839559"/>
            <a:ext cx="5638799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96987"/>
            <a:ext cx="5638800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755188"/>
            <a:ext cx="2157454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48455"/>
            <a:ext cx="5638800" cy="478905"/>
          </a:xfrm>
        </p:spPr>
        <p:txBody>
          <a:bodyPr rIns="228600"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FE3CDAB1-4240-8547-933C-28CD1929C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83" y="6407150"/>
            <a:ext cx="647317" cy="208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53E7D-0D47-AE48-9B01-B63B317583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Willis Towers Watson. All rights reserved. Proprietary and Confidential. For Willis Towers Watson and Willis Towers Watson client use only. Not suitable for unintended purpose or use by unauthorized recipient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FBBF78A-A12C-E447-B46D-4748ABA946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66788" y="332072"/>
            <a:ext cx="10368012" cy="5043636"/>
          </a:xfrm>
          <a:custGeom>
            <a:avLst/>
            <a:gdLst>
              <a:gd name="connsiteX0" fmla="*/ 0 w 10368012"/>
              <a:gd name="connsiteY0" fmla="*/ 0 h 5043636"/>
              <a:gd name="connsiteX1" fmla="*/ 10368012 w 10368012"/>
              <a:gd name="connsiteY1" fmla="*/ 0 h 5043636"/>
              <a:gd name="connsiteX2" fmla="*/ 10368012 w 10368012"/>
              <a:gd name="connsiteY2" fmla="*/ 5043636 h 5043636"/>
              <a:gd name="connsiteX3" fmla="*/ 0 w 10368012"/>
              <a:gd name="connsiteY3" fmla="*/ 5043636 h 5043636"/>
              <a:gd name="connsiteX4" fmla="*/ 0 w 10368012"/>
              <a:gd name="connsiteY4" fmla="*/ 3798863 h 5043636"/>
              <a:gd name="connsiteX5" fmla="*/ 4729210 w 10368012"/>
              <a:gd name="connsiteY5" fmla="*/ 3798863 h 5043636"/>
              <a:gd name="connsiteX6" fmla="*/ 4729210 w 10368012"/>
              <a:gd name="connsiteY6" fmla="*/ 1377496 h 5043636"/>
              <a:gd name="connsiteX7" fmla="*/ 0 w 10368012"/>
              <a:gd name="connsiteY7" fmla="*/ 1377496 h 504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8012" h="5043636">
                <a:moveTo>
                  <a:pt x="0" y="0"/>
                </a:moveTo>
                <a:lnTo>
                  <a:pt x="10368012" y="0"/>
                </a:lnTo>
                <a:lnTo>
                  <a:pt x="10368012" y="5043636"/>
                </a:lnTo>
                <a:lnTo>
                  <a:pt x="0" y="5043636"/>
                </a:lnTo>
                <a:lnTo>
                  <a:pt x="0" y="3798863"/>
                </a:lnTo>
                <a:lnTo>
                  <a:pt x="4729210" y="3798863"/>
                </a:lnTo>
                <a:lnTo>
                  <a:pt x="4729210" y="1377496"/>
                </a:lnTo>
                <a:lnTo>
                  <a:pt x="0" y="13774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005840">
            <a:noAutofit/>
          </a:bodyPr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883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0E617FCA-3638-3048-BC48-35764EC23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786D-ECFC-DB4A-85B0-2D517376D0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F5C28A-E3D7-47D9-821B-3247F6580B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11" name="Picture 4" descr="Asian Development Bank - Wikipedia">
            <a:extLst>
              <a:ext uri="{FF2B5EF4-FFF2-40B4-BE49-F238E27FC236}">
                <a16:creationId xmlns:a16="http://schemas.microsoft.com/office/drawing/2014/main" id="{7B8D4235-5BFC-4D68-8171-911AD1818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4CF9B0C-D94E-48C3-8061-D8BF3056D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66F232A1-EBF8-8243-801A-E11495F73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A79-965E-824F-B329-A650D4ECE6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B6DECA-FD0B-EF40-A2A6-23E2EC2F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6FCFC21-9D77-4248-BF45-2135CFDDB3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ED6C0D-9459-4E42-A0ED-30F191DD1A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1527048"/>
            <a:ext cx="2029968" cy="1901952"/>
          </a:xfrm>
          <a:solidFill>
            <a:srgbClr val="E6E6E6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2D9C1783-1EAE-8944-989D-9FD9FCA23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877DF-237F-E747-9114-60EE86BA8D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133C71-B77E-E24D-A17F-0F2FD2811D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6688" y="1524000"/>
            <a:ext cx="8997950" cy="4387850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87377AF-7FF3-4C31-8ED8-6AD405D19F2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12" name="Picture 4" descr="Asian Development Bank - Wikipedia">
            <a:extLst>
              <a:ext uri="{FF2B5EF4-FFF2-40B4-BE49-F238E27FC236}">
                <a16:creationId xmlns:a16="http://schemas.microsoft.com/office/drawing/2014/main" id="{D32153EE-FBA9-437E-B062-463CD91C08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297B311-537A-457E-93AA-4EDD027B9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C3659-7FAC-4DC9-A00B-02D9FF4CD43B}"/>
              </a:ext>
            </a:extLst>
          </p:cNvPr>
          <p:cNvSpPr/>
          <p:nvPr userDrawn="1"/>
        </p:nvSpPr>
        <p:spPr>
          <a:xfrm>
            <a:off x="7451002" y="1527048"/>
            <a:ext cx="4270248" cy="40416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717536" y="2011680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="1" baseline="0">
                <a:solidFill>
                  <a:srgbClr val="7F35B2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 b="0"/>
            </a:lvl2pPr>
          </a:lstStyle>
          <a:p>
            <a:pPr lvl="0"/>
            <a:r>
              <a:rPr lang="en-US"/>
              <a:t>Click to edit callout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 with low confidence">
            <a:extLst>
              <a:ext uri="{FF2B5EF4-FFF2-40B4-BE49-F238E27FC236}">
                <a16:creationId xmlns:a16="http://schemas.microsoft.com/office/drawing/2014/main" id="{CF5E197D-D70D-9E4D-8249-77CFB50B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DE63C-C304-1843-892E-6FAB357B415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585FBA2-6523-A845-B117-57F96238E26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524000"/>
            <a:ext cx="672147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BE497E0-F303-47B3-8F35-59CBC2498BD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8546F516-3AD6-4A60-90C2-A11F8F224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2B8ADCC-BAFC-4807-B009-00A54203CF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1D376FC6-E2A0-854B-9B8C-CDAE9E71A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74BC-FDDB-264B-9138-F59F50A63E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32680CE-7069-6943-8662-07AEE9763E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1524000"/>
            <a:ext cx="5283200" cy="4389438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BF3285-C7F2-8242-B5B0-84C3050994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921" y="1524000"/>
            <a:ext cx="5486718" cy="4389438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534FF48-A658-4E74-9A2F-09852F190FD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</a:t>
            </a:r>
            <a:endParaRPr lang="en-US"/>
          </a:p>
        </p:txBody>
      </p:sp>
      <p:pic>
        <p:nvPicPr>
          <p:cNvPr id="10" name="Picture 4" descr="Asian Development Bank - Wikipedia">
            <a:extLst>
              <a:ext uri="{FF2B5EF4-FFF2-40B4-BE49-F238E27FC236}">
                <a16:creationId xmlns:a16="http://schemas.microsoft.com/office/drawing/2014/main" id="{0543D597-67AE-4ED2-A2FA-790DF9E87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75BE7C1-B946-4D45-8857-DF2FD85E53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  <p:pic>
        <p:nvPicPr>
          <p:cNvPr id="18" name="Picture 16" descr="Metabiota - Crunchbase Company Profile &amp; Funding">
            <a:extLst>
              <a:ext uri="{FF2B5EF4-FFF2-40B4-BE49-F238E27FC236}">
                <a16:creationId xmlns:a16="http://schemas.microsoft.com/office/drawing/2014/main" id="{F845C492-D214-4D9B-848F-5D01796583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6C5E9-49D3-D846-9C52-ED5BE3F958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1472B730-CB49-8145-B71D-0D9013320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9639F2C-6EE2-4AE7-9846-C9D017DE3F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8" name="Picture 4" descr="Asian Development Bank - Wikipedia">
            <a:extLst>
              <a:ext uri="{FF2B5EF4-FFF2-40B4-BE49-F238E27FC236}">
                <a16:creationId xmlns:a16="http://schemas.microsoft.com/office/drawing/2014/main" id="{09EFFFA8-6BB6-4FA5-B073-4B7649BA7A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6D6DE4-C5E7-413B-9A47-3E08A3FCC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CE4B2845-B023-FB43-A2E7-0AB9FF098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6B15A-A381-6D4B-B97A-06DBB6F64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903B75-FE4A-4133-91C0-187380A395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26A58121-F81C-214B-AC0E-C380417E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2328D-F648-BD4E-8F34-AC07622B9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E7DAB45-5E0B-4B6D-959B-B9FFB90C41D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2022 Willis Towers Watson. All rights reserved. 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C942C0C7-D79E-4BC6-83BC-664365461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83" y="6407150"/>
            <a:ext cx="647317" cy="208999"/>
          </a:xfrm>
          <a:prstGeom prst="rect">
            <a:avLst/>
          </a:prstGeom>
        </p:spPr>
      </p:pic>
      <p:pic>
        <p:nvPicPr>
          <p:cNvPr id="10" name="Picture 16" descr="Metabiota - Crunchbase Company Profile &amp; Funding">
            <a:extLst>
              <a:ext uri="{FF2B5EF4-FFF2-40B4-BE49-F238E27FC236}">
                <a16:creationId xmlns:a16="http://schemas.microsoft.com/office/drawing/2014/main" id="{9C68DE1E-1538-44CF-A667-E341AC78F6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439677" y="6312065"/>
            <a:ext cx="1374502" cy="4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09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F309A9-93A1-D044-A8EB-6BC07D6E46EA}"/>
              </a:ext>
            </a:extLst>
          </p:cNvPr>
          <p:cNvSpPr/>
          <p:nvPr userDrawn="1"/>
        </p:nvSpPr>
        <p:spPr>
          <a:xfrm>
            <a:off x="-2" y="1709569"/>
            <a:ext cx="6096000" cy="242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839559"/>
            <a:ext cx="5638799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Title color only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96987"/>
            <a:ext cx="5638800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755188"/>
            <a:ext cx="2157454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48455"/>
            <a:ext cx="5638800" cy="478905"/>
          </a:xfrm>
        </p:spPr>
        <p:txBody>
          <a:bodyPr rIns="228600"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FE3CDAB1-4240-8547-933C-28CD1929C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83" y="6407150"/>
            <a:ext cx="647317" cy="208999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53541CF-7B1F-42F3-83EC-2AA66A9A41D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45720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 cobr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F309A9-93A1-D044-A8EB-6BC07D6E46EA}"/>
              </a:ext>
            </a:extLst>
          </p:cNvPr>
          <p:cNvSpPr/>
          <p:nvPr userDrawn="1"/>
        </p:nvSpPr>
        <p:spPr>
          <a:xfrm>
            <a:off x="-2" y="1709569"/>
            <a:ext cx="6096000" cy="242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839559"/>
            <a:ext cx="5638799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Title color only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96987"/>
            <a:ext cx="5638800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755188"/>
            <a:ext cx="2157454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48455"/>
            <a:ext cx="5638800" cy="478905"/>
          </a:xfrm>
        </p:spPr>
        <p:txBody>
          <a:bodyPr rIns="228600"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FE3CDAB1-4240-8547-933C-28CD1929C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83" y="6407150"/>
            <a:ext cx="647317" cy="208999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53541CF-7B1F-42F3-83EC-2AA66A9A41D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45720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4D6557-EEAF-4AEA-A8E5-09F7445F086C}"/>
              </a:ext>
            </a:extLst>
          </p:cNvPr>
          <p:cNvCxnSpPr/>
          <p:nvPr userDrawn="1"/>
        </p:nvCxnSpPr>
        <p:spPr>
          <a:xfrm>
            <a:off x="10833263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28EEFA9-E45B-4884-9721-65CF220DFF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015" y="6354216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</p:spTree>
    <p:extLst>
      <p:ext uri="{BB962C8B-B14F-4D97-AF65-F5344CB8AC3E}">
        <p14:creationId xmlns:p14="http://schemas.microsoft.com/office/powerpoint/2010/main" val="253211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col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B2380574-CB68-F745-9E43-97EDEB2E84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283D4-DBD8-7340-A1D8-D953FE5A6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0EEC8-C7BE-F447-921B-D7B2E51BC25F}"/>
              </a:ext>
            </a:extLst>
          </p:cNvPr>
          <p:cNvSpPr/>
          <p:nvPr userDrawn="1"/>
        </p:nvSpPr>
        <p:spPr>
          <a:xfrm>
            <a:off x="-2" y="2131603"/>
            <a:ext cx="6096000" cy="185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9556CC-7339-CA46-A046-9C778B699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261592"/>
            <a:ext cx="5522976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Divider color slide 1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068095F-E4AD-6241-8117-2D471D938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19020"/>
            <a:ext cx="5522976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12FE2C-13DD-48EA-82CE-82CBDB8DDB4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B2380574-CB68-F745-9E43-97EDEB2E84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283D4-DBD8-7340-A1D8-D953FE5A6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2395D-34A7-4DB8-85B0-258E64B916A7}"/>
              </a:ext>
            </a:extLst>
          </p:cNvPr>
          <p:cNvSpPr/>
          <p:nvPr userDrawn="1"/>
        </p:nvSpPr>
        <p:spPr>
          <a:xfrm>
            <a:off x="-2" y="2131603"/>
            <a:ext cx="6096000" cy="185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FBA433-2A2B-4EDD-9F78-F5083FF02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261592"/>
            <a:ext cx="5522976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Divider color slide 2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50F348B6-AC6D-407E-9DA8-7C58239FB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19020"/>
            <a:ext cx="5522976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984FD9C-77A2-4FDD-8333-CB155A94CF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3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B2380574-CB68-F745-9E43-97EDEB2E84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283D4-DBD8-7340-A1D8-D953FE5A6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86795-BA26-46AB-AD99-AA937F1DF939}"/>
              </a:ext>
            </a:extLst>
          </p:cNvPr>
          <p:cNvSpPr/>
          <p:nvPr userDrawn="1"/>
        </p:nvSpPr>
        <p:spPr>
          <a:xfrm>
            <a:off x="-2" y="2131603"/>
            <a:ext cx="6096000" cy="185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1528DB-CCAC-4EFE-BE56-5D3B85E9D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61592"/>
            <a:ext cx="5521570" cy="957428"/>
          </a:xfrm>
        </p:spPr>
        <p:txBody>
          <a:bodyPr rIns="228600">
            <a:noAutofit/>
          </a:bodyPr>
          <a:lstStyle>
            <a:lvl1pPr>
              <a:lnSpc>
                <a:spcPct val="100000"/>
              </a:lnSpc>
              <a:defRPr sz="28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Divider color slide 3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AEC95B4-C7C1-4BC8-8044-666D1945A6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219020"/>
            <a:ext cx="5521571" cy="402123"/>
          </a:xfrm>
        </p:spPr>
        <p:txBody>
          <a:bodyPr rIns="228600"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F5EFD5F-B55C-44A2-80C1-89C114ADA45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990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810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8924" y="3425709"/>
            <a:ext cx="2730611" cy="2157709"/>
            <a:chOff x="457200" y="3682374"/>
            <a:chExt cx="1481138" cy="1560513"/>
          </a:xfrm>
        </p:grpSpPr>
        <p:sp>
          <p:nvSpPr>
            <p:cNvPr id="21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DBD6C636-9C2B-4440-82CE-96D464AF2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D3890214-792D-4A76-B5A0-8E36012324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990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7163B-27E6-40C1-B9A7-5C1C5D715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379" y="6394547"/>
            <a:ext cx="456781" cy="112323"/>
          </a:xfrm>
          <a:prstGeom prst="rect">
            <a:avLst/>
          </a:prstGeom>
        </p:spPr>
      </p:pic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A6C46C71-099B-45E0-9FE4-F6885E0279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6" descr="Metabiota - Crunchbase Company Profile &amp; Funding">
            <a:extLst>
              <a:ext uri="{FF2B5EF4-FFF2-40B4-BE49-F238E27FC236}">
                <a16:creationId xmlns:a16="http://schemas.microsoft.com/office/drawing/2014/main" id="{102DFF4E-150C-4669-B5E7-86CA87090E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0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 b="1"/>
            </a:lvl1pPr>
            <a:lvl2pPr>
              <a:defRPr sz="1600" b="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06C9432F-114B-CC44-850B-6B315E50D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9" y="6434654"/>
            <a:ext cx="562131" cy="1814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8CE4D-EED4-5C4A-8915-FD25B2A004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DFF6811-5636-434F-8938-B34A4742C3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pic>
        <p:nvPicPr>
          <p:cNvPr id="9" name="Picture 4" descr="Asian Development Bank - Wikipedia">
            <a:extLst>
              <a:ext uri="{FF2B5EF4-FFF2-40B4-BE49-F238E27FC236}">
                <a16:creationId xmlns:a16="http://schemas.microsoft.com/office/drawing/2014/main" id="{D12883F3-53AE-4425-90DD-8AD75E34A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55" y="366364"/>
            <a:ext cx="71637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BCBB8E0-D75C-4059-BB31-3F6CFED77A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25" y="366363"/>
            <a:ext cx="716375" cy="716375"/>
          </a:xfrm>
          <a:prstGeom prst="rect">
            <a:avLst/>
          </a:prstGeom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18AA8AC7-12D7-4871-9FFF-055999E595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1124712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47027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772400" cy="914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2022 </a:t>
            </a:r>
            <a:r>
              <a:rPr lang="en-GB">
                <a:ea typeface="+mn-lt"/>
                <a:cs typeface="+mn-lt"/>
              </a:rPr>
              <a:t>WTW. All rights reserved. Proprietary and Confidential. For WTW and WTW client use only. Not suitable for unintended purpose or use by unauthorized recipient.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400801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rgbClr val="7F35B2"/>
                </a:solidFill>
              </a:rPr>
              <a:t>wtwco.com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4" r:id="rId3"/>
    <p:sldLayoutId id="2147483727" r:id="rId4"/>
    <p:sldLayoutId id="2147483722" r:id="rId5"/>
    <p:sldLayoutId id="2147483725" r:id="rId6"/>
    <p:sldLayoutId id="2147483726" r:id="rId7"/>
    <p:sldLayoutId id="2147483730" r:id="rId8"/>
    <p:sldLayoutId id="2147483696" r:id="rId9"/>
    <p:sldLayoutId id="2147483695" r:id="rId10"/>
    <p:sldLayoutId id="2147483721" r:id="rId11"/>
    <p:sldLayoutId id="2147483688" r:id="rId12"/>
    <p:sldLayoutId id="2147483672" r:id="rId13"/>
    <p:sldLayoutId id="2147483689" r:id="rId14"/>
    <p:sldLayoutId id="2147483690" r:id="rId15"/>
    <p:sldLayoutId id="2147483667" r:id="rId16"/>
    <p:sldLayoutId id="2147483697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F35B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F35B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F35B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spcBef>
          <a:spcPts val="280"/>
        </a:spcBef>
        <a:buClr>
          <a:srgbClr val="7F35B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822431-07E0-4372-8D45-2A03C618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Финансирование риска инфекционных </a:t>
            </a:r>
            <a:br>
              <a:rPr lang="en-US" dirty="0"/>
            </a:br>
            <a:r>
              <a:rPr lang="ru-RU" dirty="0"/>
              <a:t>заболеваний для ЦАРЭС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432045-3AD3-4307-B39C-A4AE0844D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097280"/>
            <a:ext cx="5638800" cy="502920"/>
          </a:xfrm>
        </p:spPr>
        <p:txBody>
          <a:bodyPr/>
          <a:lstStyle/>
          <a:p>
            <a:r>
              <a:rPr lang="ru-RU" dirty="0"/>
              <a:t>Создание механизма передачи риска бедствий в регионе Центральноазиатского регионального экономического сотрудничества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DB5FB6-DED6-4521-846E-9074EA527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ноябрь 2022 г.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E7F043-82C4-4233-A29F-A343CCC944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958210"/>
            <a:ext cx="7010400" cy="527386"/>
          </a:xfrm>
        </p:spPr>
        <p:txBody>
          <a:bodyPr/>
          <a:lstStyle/>
          <a:p>
            <a:r>
              <a:rPr lang="ru-RU" dirty="0"/>
              <a:t>TA-9878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FBFD-D981-496C-A7AA-7EC686C5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961D5A-F2DB-482D-9908-DA6EC0BAF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35" y="304740"/>
            <a:ext cx="1044000" cy="1044000"/>
          </a:xfrm>
          <a:prstGeom prst="rect">
            <a:avLst/>
          </a:prstGeom>
        </p:spPr>
      </p:pic>
      <p:pic>
        <p:nvPicPr>
          <p:cNvPr id="12" name="Picture 4" descr="Asian Development Bank - Wikipedia">
            <a:extLst>
              <a:ext uri="{FF2B5EF4-FFF2-40B4-BE49-F238E27FC236}">
                <a16:creationId xmlns:a16="http://schemas.microsoft.com/office/drawing/2014/main" id="{A6FF7C10-2FBE-44BE-80E2-C6556DAB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35" y="139615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5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BA2396-3FA1-4B41-A920-FE1E9D00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финансирования рисков – меры реагирования на COVID-19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4FFC45-9460-401B-88AC-36FA39D3B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Состояние дел в начале 2021 года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8928D-FB7D-4748-8DAF-9E5DA2B334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B5C0F-9224-4CC0-BA75-6BC2894261A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sp>
        <p:nvSpPr>
          <p:cNvPr id="12" name="Rechteck 68">
            <a:extLst>
              <a:ext uri="{FF2B5EF4-FFF2-40B4-BE49-F238E27FC236}">
                <a16:creationId xmlns:a16="http://schemas.microsoft.com/office/drawing/2014/main" id="{8E816413-D747-4070-A87A-5ACDA2E5AEDF}"/>
              </a:ext>
            </a:extLst>
          </p:cNvPr>
          <p:cNvSpPr/>
          <p:nvPr/>
        </p:nvSpPr>
        <p:spPr>
          <a:xfrm>
            <a:off x="9261279" y="2892949"/>
            <a:ext cx="2439698" cy="820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4"/>
                </a:solidFill>
                <a:latin typeface="Arial" panose="020B0604020202020204" pitchFamily="34" charset="0"/>
              </a:rPr>
              <a:t>&gt;$2 млрд выделено АБР государствам-членам ЦАРЭС</a:t>
            </a:r>
            <a:r>
              <a:rPr lang="en-US" baseline="30000" dirty="0">
                <a:solidFill>
                  <a:schemeClr val="accent4"/>
                </a:solidFill>
                <a:latin typeface="Arial" panose="020B0604020202020204" pitchFamily="34" charset="0"/>
              </a:rPr>
              <a:t>3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80">
            <a:extLst>
              <a:ext uri="{FF2B5EF4-FFF2-40B4-BE49-F238E27FC236}">
                <a16:creationId xmlns:a16="http://schemas.microsoft.com/office/drawing/2014/main" id="{B503383A-F488-41AD-A6CA-8B9261E53427}"/>
              </a:ext>
            </a:extLst>
          </p:cNvPr>
          <p:cNvSpPr/>
          <p:nvPr/>
        </p:nvSpPr>
        <p:spPr>
          <a:xfrm>
            <a:off x="9261279" y="1652435"/>
            <a:ext cx="2584446" cy="95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6-7% снижение прогнозируемого экономического роста до фактического</a:t>
            </a:r>
            <a:r>
              <a:rPr lang="ru-RU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4" name="Graphic 13" descr="Downward trend">
            <a:extLst>
              <a:ext uri="{FF2B5EF4-FFF2-40B4-BE49-F238E27FC236}">
                <a16:creationId xmlns:a16="http://schemas.microsoft.com/office/drawing/2014/main" id="{8A08EC3A-36D1-422F-A377-3524C6C94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1279" y="1470836"/>
            <a:ext cx="1080000" cy="1080000"/>
          </a:xfrm>
          <a:prstGeom prst="rect">
            <a:avLst/>
          </a:prstGeom>
        </p:spPr>
      </p:pic>
      <p:sp>
        <p:nvSpPr>
          <p:cNvPr id="15" name="Rechteck 68">
            <a:extLst>
              <a:ext uri="{FF2B5EF4-FFF2-40B4-BE49-F238E27FC236}">
                <a16:creationId xmlns:a16="http://schemas.microsoft.com/office/drawing/2014/main" id="{09F33DE4-528A-4019-8113-84C74B11F274}"/>
              </a:ext>
            </a:extLst>
          </p:cNvPr>
          <p:cNvSpPr/>
          <p:nvPr/>
        </p:nvSpPr>
        <p:spPr>
          <a:xfrm>
            <a:off x="9281231" y="4076047"/>
            <a:ext cx="2564494" cy="95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&gt;$16 трлн потрачено правительствами по всему миру после вспышки</a:t>
            </a:r>
            <a:r>
              <a:rPr lang="en-US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4</a:t>
            </a:r>
            <a:endParaRPr lang="ru-RU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71829C-A3BE-4F42-A012-425170291539}"/>
              </a:ext>
            </a:extLst>
          </p:cNvPr>
          <p:cNvGrpSpPr/>
          <p:nvPr/>
        </p:nvGrpSpPr>
        <p:grpSpPr>
          <a:xfrm>
            <a:off x="8269179" y="4113370"/>
            <a:ext cx="828000" cy="828000"/>
            <a:chOff x="3625850" y="3243263"/>
            <a:chExt cx="922338" cy="911225"/>
          </a:xfrm>
        </p:grpSpPr>
        <p:sp>
          <p:nvSpPr>
            <p:cNvPr id="17" name="AutoShape 41">
              <a:extLst>
                <a:ext uri="{FF2B5EF4-FFF2-40B4-BE49-F238E27FC236}">
                  <a16:creationId xmlns:a16="http://schemas.microsoft.com/office/drawing/2014/main" id="{08627CF6-59B0-4148-B3A0-EC4D990C52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25850" y="3243263"/>
              <a:ext cx="922338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1AB3296E-E32D-4468-BF8F-32818F1AF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025" y="3246438"/>
              <a:ext cx="919163" cy="908050"/>
            </a:xfrm>
            <a:custGeom>
              <a:avLst/>
              <a:gdLst>
                <a:gd name="T0" fmla="*/ 205 w 242"/>
                <a:gd name="T1" fmla="*/ 32 h 239"/>
                <a:gd name="T2" fmla="*/ 143 w 242"/>
                <a:gd name="T3" fmla="*/ 0 h 239"/>
                <a:gd name="T4" fmla="*/ 202 w 242"/>
                <a:gd name="T5" fmla="*/ 114 h 239"/>
                <a:gd name="T6" fmla="*/ 213 w 242"/>
                <a:gd name="T7" fmla="*/ 40 h 239"/>
                <a:gd name="T8" fmla="*/ 202 w 242"/>
                <a:gd name="T9" fmla="*/ 125 h 239"/>
                <a:gd name="T10" fmla="*/ 210 w 242"/>
                <a:gd name="T11" fmla="*/ 202 h 239"/>
                <a:gd name="T12" fmla="*/ 202 w 242"/>
                <a:gd name="T13" fmla="*/ 125 h 239"/>
                <a:gd name="T14" fmla="*/ 40 w 242"/>
                <a:gd name="T15" fmla="*/ 125 h 239"/>
                <a:gd name="T16" fmla="*/ 32 w 242"/>
                <a:gd name="T17" fmla="*/ 202 h 239"/>
                <a:gd name="T18" fmla="*/ 126 w 242"/>
                <a:gd name="T19" fmla="*/ 72 h 239"/>
                <a:gd name="T20" fmla="*/ 192 w 242"/>
                <a:gd name="T21" fmla="*/ 114 h 239"/>
                <a:gd name="T22" fmla="*/ 126 w 242"/>
                <a:gd name="T23" fmla="*/ 72 h 239"/>
                <a:gd name="T24" fmla="*/ 202 w 242"/>
                <a:gd name="T25" fmla="*/ 210 h 239"/>
                <a:gd name="T26" fmla="*/ 143 w 242"/>
                <a:gd name="T27" fmla="*/ 239 h 239"/>
                <a:gd name="T28" fmla="*/ 126 w 242"/>
                <a:gd name="T29" fmla="*/ 61 h 239"/>
                <a:gd name="T30" fmla="*/ 126 w 242"/>
                <a:gd name="T31" fmla="*/ 1 h 239"/>
                <a:gd name="T32" fmla="*/ 171 w 242"/>
                <a:gd name="T33" fmla="*/ 193 h 239"/>
                <a:gd name="T34" fmla="*/ 126 w 242"/>
                <a:gd name="T35" fmla="*/ 238 h 239"/>
                <a:gd name="T36" fmla="*/ 116 w 242"/>
                <a:gd name="T37" fmla="*/ 183 h 239"/>
                <a:gd name="T38" fmla="*/ 116 w 242"/>
                <a:gd name="T39" fmla="*/ 238 h 239"/>
                <a:gd name="T40" fmla="*/ 116 w 242"/>
                <a:gd name="T41" fmla="*/ 125 h 239"/>
                <a:gd name="T42" fmla="*/ 66 w 242"/>
                <a:gd name="T43" fmla="*/ 183 h 239"/>
                <a:gd name="T44" fmla="*/ 126 w 242"/>
                <a:gd name="T45" fmla="*/ 125 h 239"/>
                <a:gd name="T46" fmla="*/ 176 w 242"/>
                <a:gd name="T47" fmla="*/ 183 h 239"/>
                <a:gd name="T48" fmla="*/ 126 w 242"/>
                <a:gd name="T49" fmla="*/ 125 h 239"/>
                <a:gd name="T50" fmla="*/ 40 w 242"/>
                <a:gd name="T51" fmla="*/ 210 h 239"/>
                <a:gd name="T52" fmla="*/ 61 w 242"/>
                <a:gd name="T53" fmla="*/ 197 h 239"/>
                <a:gd name="T54" fmla="*/ 116 w 242"/>
                <a:gd name="T55" fmla="*/ 72 h 239"/>
                <a:gd name="T56" fmla="*/ 50 w 242"/>
                <a:gd name="T57" fmla="*/ 114 h 239"/>
                <a:gd name="T58" fmla="*/ 40 w 242"/>
                <a:gd name="T59" fmla="*/ 114 h 239"/>
                <a:gd name="T60" fmla="*/ 29 w 242"/>
                <a:gd name="T61" fmla="*/ 40 h 239"/>
                <a:gd name="T62" fmla="*/ 40 w 242"/>
                <a:gd name="T63" fmla="*/ 114 h 239"/>
                <a:gd name="T64" fmla="*/ 68 w 242"/>
                <a:gd name="T65" fmla="*/ 51 h 239"/>
                <a:gd name="T66" fmla="*/ 116 w 242"/>
                <a:gd name="T67" fmla="*/ 1 h 239"/>
                <a:gd name="T68" fmla="*/ 36 w 242"/>
                <a:gd name="T69" fmla="*/ 32 h 239"/>
                <a:gd name="T70" fmla="*/ 99 w 242"/>
                <a:gd name="T7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39">
                  <a:moveTo>
                    <a:pt x="143" y="0"/>
                  </a:moveTo>
                  <a:cubicBezTo>
                    <a:pt x="167" y="4"/>
                    <a:pt x="189" y="16"/>
                    <a:pt x="205" y="32"/>
                  </a:cubicBezTo>
                  <a:cubicBezTo>
                    <a:pt x="199" y="38"/>
                    <a:pt x="191" y="42"/>
                    <a:pt x="183" y="46"/>
                  </a:cubicBezTo>
                  <a:cubicBezTo>
                    <a:pt x="173" y="28"/>
                    <a:pt x="159" y="12"/>
                    <a:pt x="143" y="0"/>
                  </a:cubicBezTo>
                  <a:close/>
                  <a:moveTo>
                    <a:pt x="188" y="56"/>
                  </a:moveTo>
                  <a:cubicBezTo>
                    <a:pt x="196" y="74"/>
                    <a:pt x="201" y="93"/>
                    <a:pt x="202" y="114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1" y="86"/>
                    <a:pt x="230" y="60"/>
                    <a:pt x="213" y="40"/>
                  </a:cubicBezTo>
                  <a:cubicBezTo>
                    <a:pt x="205" y="46"/>
                    <a:pt x="197" y="51"/>
                    <a:pt x="188" y="56"/>
                  </a:cubicBezTo>
                  <a:close/>
                  <a:moveTo>
                    <a:pt x="202" y="125"/>
                  </a:moveTo>
                  <a:cubicBezTo>
                    <a:pt x="201" y="147"/>
                    <a:pt x="195" y="169"/>
                    <a:pt x="186" y="188"/>
                  </a:cubicBezTo>
                  <a:cubicBezTo>
                    <a:pt x="194" y="192"/>
                    <a:pt x="202" y="197"/>
                    <a:pt x="210" y="202"/>
                  </a:cubicBezTo>
                  <a:cubicBezTo>
                    <a:pt x="229" y="182"/>
                    <a:pt x="241" y="155"/>
                    <a:pt x="242" y="125"/>
                  </a:cubicBezTo>
                  <a:lnTo>
                    <a:pt x="202" y="125"/>
                  </a:lnTo>
                  <a:close/>
                  <a:moveTo>
                    <a:pt x="56" y="188"/>
                  </a:moveTo>
                  <a:cubicBezTo>
                    <a:pt x="46" y="169"/>
                    <a:pt x="40" y="147"/>
                    <a:pt x="4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55"/>
                    <a:pt x="13" y="182"/>
                    <a:pt x="32" y="202"/>
                  </a:cubicBezTo>
                  <a:cubicBezTo>
                    <a:pt x="40" y="197"/>
                    <a:pt x="48" y="192"/>
                    <a:pt x="56" y="188"/>
                  </a:cubicBezTo>
                  <a:close/>
                  <a:moveTo>
                    <a:pt x="126" y="72"/>
                  </a:moveTo>
                  <a:cubicBezTo>
                    <a:pt x="126" y="114"/>
                    <a:pt x="126" y="114"/>
                    <a:pt x="126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95"/>
                    <a:pt x="186" y="77"/>
                    <a:pt x="178" y="60"/>
                  </a:cubicBezTo>
                  <a:cubicBezTo>
                    <a:pt x="162" y="67"/>
                    <a:pt x="145" y="71"/>
                    <a:pt x="126" y="72"/>
                  </a:cubicBezTo>
                  <a:close/>
                  <a:moveTo>
                    <a:pt x="143" y="239"/>
                  </a:moveTo>
                  <a:cubicBezTo>
                    <a:pt x="165" y="235"/>
                    <a:pt x="186" y="224"/>
                    <a:pt x="202" y="210"/>
                  </a:cubicBezTo>
                  <a:cubicBezTo>
                    <a:pt x="195" y="205"/>
                    <a:pt x="188" y="200"/>
                    <a:pt x="181" y="197"/>
                  </a:cubicBezTo>
                  <a:cubicBezTo>
                    <a:pt x="171" y="213"/>
                    <a:pt x="158" y="227"/>
                    <a:pt x="143" y="239"/>
                  </a:cubicBezTo>
                  <a:close/>
                  <a:moveTo>
                    <a:pt x="126" y="1"/>
                  </a:moveTo>
                  <a:cubicBezTo>
                    <a:pt x="126" y="61"/>
                    <a:pt x="126" y="61"/>
                    <a:pt x="126" y="61"/>
                  </a:cubicBezTo>
                  <a:cubicBezTo>
                    <a:pt x="143" y="60"/>
                    <a:pt x="159" y="57"/>
                    <a:pt x="174" y="51"/>
                  </a:cubicBezTo>
                  <a:cubicBezTo>
                    <a:pt x="162" y="31"/>
                    <a:pt x="146" y="14"/>
                    <a:pt x="126" y="1"/>
                  </a:cubicBezTo>
                  <a:close/>
                  <a:moveTo>
                    <a:pt x="126" y="238"/>
                  </a:moveTo>
                  <a:cubicBezTo>
                    <a:pt x="144" y="226"/>
                    <a:pt x="160" y="211"/>
                    <a:pt x="171" y="193"/>
                  </a:cubicBezTo>
                  <a:cubicBezTo>
                    <a:pt x="157" y="187"/>
                    <a:pt x="142" y="184"/>
                    <a:pt x="126" y="183"/>
                  </a:cubicBezTo>
                  <a:lnTo>
                    <a:pt x="126" y="238"/>
                  </a:lnTo>
                  <a:close/>
                  <a:moveTo>
                    <a:pt x="116" y="238"/>
                  </a:moveTo>
                  <a:cubicBezTo>
                    <a:pt x="116" y="183"/>
                    <a:pt x="116" y="183"/>
                    <a:pt x="116" y="183"/>
                  </a:cubicBezTo>
                  <a:cubicBezTo>
                    <a:pt x="100" y="184"/>
                    <a:pt x="85" y="187"/>
                    <a:pt x="71" y="193"/>
                  </a:cubicBezTo>
                  <a:cubicBezTo>
                    <a:pt x="82" y="211"/>
                    <a:pt x="97" y="226"/>
                    <a:pt x="116" y="238"/>
                  </a:cubicBezTo>
                  <a:close/>
                  <a:moveTo>
                    <a:pt x="116" y="173"/>
                  </a:moveTo>
                  <a:cubicBezTo>
                    <a:pt x="116" y="125"/>
                    <a:pt x="116" y="125"/>
                    <a:pt x="116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1" y="146"/>
                    <a:pt x="56" y="166"/>
                    <a:pt x="66" y="183"/>
                  </a:cubicBezTo>
                  <a:cubicBezTo>
                    <a:pt x="81" y="177"/>
                    <a:pt x="98" y="174"/>
                    <a:pt x="116" y="173"/>
                  </a:cubicBezTo>
                  <a:close/>
                  <a:moveTo>
                    <a:pt x="126" y="125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44" y="174"/>
                    <a:pt x="161" y="177"/>
                    <a:pt x="176" y="183"/>
                  </a:cubicBezTo>
                  <a:cubicBezTo>
                    <a:pt x="185" y="166"/>
                    <a:pt x="191" y="146"/>
                    <a:pt x="192" y="125"/>
                  </a:cubicBezTo>
                  <a:lnTo>
                    <a:pt x="126" y="125"/>
                  </a:lnTo>
                  <a:close/>
                  <a:moveTo>
                    <a:pt x="61" y="197"/>
                  </a:moveTo>
                  <a:cubicBezTo>
                    <a:pt x="54" y="200"/>
                    <a:pt x="46" y="205"/>
                    <a:pt x="40" y="210"/>
                  </a:cubicBezTo>
                  <a:cubicBezTo>
                    <a:pt x="56" y="224"/>
                    <a:pt x="76" y="235"/>
                    <a:pt x="99" y="239"/>
                  </a:cubicBezTo>
                  <a:cubicBezTo>
                    <a:pt x="84" y="227"/>
                    <a:pt x="71" y="213"/>
                    <a:pt x="61" y="197"/>
                  </a:cubicBezTo>
                  <a:close/>
                  <a:moveTo>
                    <a:pt x="116" y="114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97" y="71"/>
                    <a:pt x="79" y="67"/>
                    <a:pt x="63" y="60"/>
                  </a:cubicBezTo>
                  <a:cubicBezTo>
                    <a:pt x="55" y="77"/>
                    <a:pt x="51" y="95"/>
                    <a:pt x="50" y="114"/>
                  </a:cubicBezTo>
                  <a:lnTo>
                    <a:pt x="116" y="114"/>
                  </a:lnTo>
                  <a:close/>
                  <a:moveTo>
                    <a:pt x="40" y="114"/>
                  </a:moveTo>
                  <a:cubicBezTo>
                    <a:pt x="40" y="93"/>
                    <a:pt x="45" y="74"/>
                    <a:pt x="54" y="56"/>
                  </a:cubicBezTo>
                  <a:cubicBezTo>
                    <a:pt x="45" y="51"/>
                    <a:pt x="37" y="46"/>
                    <a:pt x="29" y="40"/>
                  </a:cubicBezTo>
                  <a:cubicBezTo>
                    <a:pt x="12" y="60"/>
                    <a:pt x="1" y="86"/>
                    <a:pt x="0" y="114"/>
                  </a:cubicBezTo>
                  <a:lnTo>
                    <a:pt x="40" y="114"/>
                  </a:lnTo>
                  <a:close/>
                  <a:moveTo>
                    <a:pt x="116" y="1"/>
                  </a:moveTo>
                  <a:cubicBezTo>
                    <a:pt x="96" y="14"/>
                    <a:pt x="80" y="31"/>
                    <a:pt x="68" y="51"/>
                  </a:cubicBezTo>
                  <a:cubicBezTo>
                    <a:pt x="83" y="57"/>
                    <a:pt x="99" y="60"/>
                    <a:pt x="116" y="61"/>
                  </a:cubicBezTo>
                  <a:lnTo>
                    <a:pt x="116" y="1"/>
                  </a:lnTo>
                  <a:close/>
                  <a:moveTo>
                    <a:pt x="99" y="0"/>
                  </a:moveTo>
                  <a:cubicBezTo>
                    <a:pt x="75" y="4"/>
                    <a:pt x="53" y="16"/>
                    <a:pt x="36" y="32"/>
                  </a:cubicBezTo>
                  <a:cubicBezTo>
                    <a:pt x="43" y="38"/>
                    <a:pt x="51" y="42"/>
                    <a:pt x="59" y="46"/>
                  </a:cubicBezTo>
                  <a:cubicBezTo>
                    <a:pt x="69" y="28"/>
                    <a:pt x="83" y="12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4E747A75-2F55-4261-B3F2-61C4329D2C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9179" y="2845829"/>
            <a:ext cx="842400" cy="864000"/>
            <a:chOff x="1237" y="897"/>
            <a:chExt cx="546" cy="56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923DAFE7-362A-4C89-AA10-54C9952C8D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37" y="897"/>
              <a:ext cx="54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0CCCA1A-3873-4C73-8BBD-3A7E5D8C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899"/>
              <a:ext cx="550" cy="556"/>
            </a:xfrm>
            <a:custGeom>
              <a:avLst/>
              <a:gdLst>
                <a:gd name="T0" fmla="*/ 123 w 230"/>
                <a:gd name="T1" fmla="*/ 18 h 232"/>
                <a:gd name="T2" fmla="*/ 52 w 230"/>
                <a:gd name="T3" fmla="*/ 45 h 232"/>
                <a:gd name="T4" fmla="*/ 38 w 230"/>
                <a:gd name="T5" fmla="*/ 31 h 232"/>
                <a:gd name="T6" fmla="*/ 39 w 230"/>
                <a:gd name="T7" fmla="*/ 20 h 232"/>
                <a:gd name="T8" fmla="*/ 19 w 230"/>
                <a:gd name="T9" fmla="*/ 0 h 232"/>
                <a:gd name="T10" fmla="*/ 18 w 230"/>
                <a:gd name="T11" fmla="*/ 18 h 232"/>
                <a:gd name="T12" fmla="*/ 0 w 230"/>
                <a:gd name="T13" fmla="*/ 19 h 232"/>
                <a:gd name="T14" fmla="*/ 18 w 230"/>
                <a:gd name="T15" fmla="*/ 36 h 232"/>
                <a:gd name="T16" fmla="*/ 20 w 230"/>
                <a:gd name="T17" fmla="*/ 39 h 232"/>
                <a:gd name="T18" fmla="*/ 31 w 230"/>
                <a:gd name="T19" fmla="*/ 38 h 232"/>
                <a:gd name="T20" fmla="*/ 45 w 230"/>
                <a:gd name="T21" fmla="*/ 52 h 232"/>
                <a:gd name="T22" fmla="*/ 45 w 230"/>
                <a:gd name="T23" fmla="*/ 52 h 232"/>
                <a:gd name="T24" fmla="*/ 58 w 230"/>
                <a:gd name="T25" fmla="*/ 65 h 232"/>
                <a:gd name="T26" fmla="*/ 71 w 230"/>
                <a:gd name="T27" fmla="*/ 78 h 232"/>
                <a:gd name="T28" fmla="*/ 85 w 230"/>
                <a:gd name="T29" fmla="*/ 91 h 232"/>
                <a:gd name="T30" fmla="*/ 98 w 230"/>
                <a:gd name="T31" fmla="*/ 104 h 232"/>
                <a:gd name="T32" fmla="*/ 121 w 230"/>
                <a:gd name="T33" fmla="*/ 127 h 232"/>
                <a:gd name="T34" fmla="*/ 121 w 230"/>
                <a:gd name="T35" fmla="*/ 127 h 232"/>
                <a:gd name="T36" fmla="*/ 121 w 230"/>
                <a:gd name="T37" fmla="*/ 133 h 232"/>
                <a:gd name="T38" fmla="*/ 118 w 230"/>
                <a:gd name="T39" fmla="*/ 135 h 232"/>
                <a:gd name="T40" fmla="*/ 114 w 230"/>
                <a:gd name="T41" fmla="*/ 133 h 232"/>
                <a:gd name="T42" fmla="*/ 93 w 230"/>
                <a:gd name="T43" fmla="*/ 112 h 232"/>
                <a:gd name="T44" fmla="*/ 90 w 230"/>
                <a:gd name="T45" fmla="*/ 125 h 232"/>
                <a:gd name="T46" fmla="*/ 123 w 230"/>
                <a:gd name="T47" fmla="*/ 158 h 232"/>
                <a:gd name="T48" fmla="*/ 155 w 230"/>
                <a:gd name="T49" fmla="*/ 125 h 232"/>
                <a:gd name="T50" fmla="*/ 123 w 230"/>
                <a:gd name="T51" fmla="*/ 92 h 232"/>
                <a:gd name="T52" fmla="*/ 105 w 230"/>
                <a:gd name="T53" fmla="*/ 98 h 232"/>
                <a:gd name="T54" fmla="*/ 91 w 230"/>
                <a:gd name="T55" fmla="*/ 85 h 232"/>
                <a:gd name="T56" fmla="*/ 123 w 230"/>
                <a:gd name="T57" fmla="*/ 74 h 232"/>
                <a:gd name="T58" fmla="*/ 174 w 230"/>
                <a:gd name="T59" fmla="*/ 125 h 232"/>
                <a:gd name="T60" fmla="*/ 123 w 230"/>
                <a:gd name="T61" fmla="*/ 176 h 232"/>
                <a:gd name="T62" fmla="*/ 72 w 230"/>
                <a:gd name="T63" fmla="*/ 125 h 232"/>
                <a:gd name="T64" fmla="*/ 79 w 230"/>
                <a:gd name="T65" fmla="*/ 98 h 232"/>
                <a:gd name="T66" fmla="*/ 66 w 230"/>
                <a:gd name="T67" fmla="*/ 85 h 232"/>
                <a:gd name="T68" fmla="*/ 53 w 230"/>
                <a:gd name="T69" fmla="*/ 125 h 232"/>
                <a:gd name="T70" fmla="*/ 123 w 230"/>
                <a:gd name="T71" fmla="*/ 195 h 232"/>
                <a:gd name="T72" fmla="*/ 192 w 230"/>
                <a:gd name="T73" fmla="*/ 125 h 232"/>
                <a:gd name="T74" fmla="*/ 123 w 230"/>
                <a:gd name="T75" fmla="*/ 55 h 232"/>
                <a:gd name="T76" fmla="*/ 78 w 230"/>
                <a:gd name="T77" fmla="*/ 71 h 232"/>
                <a:gd name="T78" fmla="*/ 65 w 230"/>
                <a:gd name="T79" fmla="*/ 58 h 232"/>
                <a:gd name="T80" fmla="*/ 123 w 230"/>
                <a:gd name="T81" fmla="*/ 37 h 232"/>
                <a:gd name="T82" fmla="*/ 211 w 230"/>
                <a:gd name="T83" fmla="*/ 125 h 232"/>
                <a:gd name="T84" fmla="*/ 123 w 230"/>
                <a:gd name="T85" fmla="*/ 213 h 232"/>
                <a:gd name="T86" fmla="*/ 35 w 230"/>
                <a:gd name="T87" fmla="*/ 125 h 232"/>
                <a:gd name="T88" fmla="*/ 52 w 230"/>
                <a:gd name="T89" fmla="*/ 72 h 232"/>
                <a:gd name="T90" fmla="*/ 39 w 230"/>
                <a:gd name="T91" fmla="*/ 59 h 232"/>
                <a:gd name="T92" fmla="*/ 16 w 230"/>
                <a:gd name="T93" fmla="*/ 125 h 232"/>
                <a:gd name="T94" fmla="*/ 123 w 230"/>
                <a:gd name="T95" fmla="*/ 232 h 232"/>
                <a:gd name="T96" fmla="*/ 230 w 230"/>
                <a:gd name="T97" fmla="*/ 125 h 232"/>
                <a:gd name="T98" fmla="*/ 123 w 230"/>
                <a:gd name="T99" fmla="*/ 1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232">
                  <a:moveTo>
                    <a:pt x="123" y="18"/>
                  </a:moveTo>
                  <a:cubicBezTo>
                    <a:pt x="96" y="18"/>
                    <a:pt x="71" y="28"/>
                    <a:pt x="52" y="4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3" y="129"/>
                    <a:pt x="122" y="132"/>
                    <a:pt x="121" y="133"/>
                  </a:cubicBezTo>
                  <a:cubicBezTo>
                    <a:pt x="120" y="134"/>
                    <a:pt x="119" y="135"/>
                    <a:pt x="118" y="135"/>
                  </a:cubicBezTo>
                  <a:cubicBezTo>
                    <a:pt x="116" y="135"/>
                    <a:pt x="115" y="134"/>
                    <a:pt x="114" y="133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1" y="116"/>
                    <a:pt x="90" y="120"/>
                    <a:pt x="90" y="125"/>
                  </a:cubicBezTo>
                  <a:cubicBezTo>
                    <a:pt x="90" y="143"/>
                    <a:pt x="105" y="158"/>
                    <a:pt x="123" y="158"/>
                  </a:cubicBezTo>
                  <a:cubicBezTo>
                    <a:pt x="141" y="158"/>
                    <a:pt x="155" y="143"/>
                    <a:pt x="155" y="125"/>
                  </a:cubicBezTo>
                  <a:cubicBezTo>
                    <a:pt x="155" y="107"/>
                    <a:pt x="141" y="92"/>
                    <a:pt x="123" y="92"/>
                  </a:cubicBezTo>
                  <a:cubicBezTo>
                    <a:pt x="116" y="92"/>
                    <a:pt x="110" y="94"/>
                    <a:pt x="105" y="9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100" y="78"/>
                    <a:pt x="111" y="74"/>
                    <a:pt x="123" y="74"/>
                  </a:cubicBezTo>
                  <a:cubicBezTo>
                    <a:pt x="151" y="74"/>
                    <a:pt x="174" y="97"/>
                    <a:pt x="174" y="125"/>
                  </a:cubicBezTo>
                  <a:cubicBezTo>
                    <a:pt x="174" y="153"/>
                    <a:pt x="151" y="176"/>
                    <a:pt x="123" y="176"/>
                  </a:cubicBezTo>
                  <a:cubicBezTo>
                    <a:pt x="95" y="176"/>
                    <a:pt x="72" y="153"/>
                    <a:pt x="72" y="125"/>
                  </a:cubicBezTo>
                  <a:cubicBezTo>
                    <a:pt x="72" y="115"/>
                    <a:pt x="74" y="106"/>
                    <a:pt x="79" y="98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8" y="96"/>
                    <a:pt x="53" y="110"/>
                    <a:pt x="53" y="125"/>
                  </a:cubicBezTo>
                  <a:cubicBezTo>
                    <a:pt x="53" y="163"/>
                    <a:pt x="84" y="195"/>
                    <a:pt x="123" y="195"/>
                  </a:cubicBezTo>
                  <a:cubicBezTo>
                    <a:pt x="161" y="195"/>
                    <a:pt x="192" y="163"/>
                    <a:pt x="192" y="125"/>
                  </a:cubicBezTo>
                  <a:cubicBezTo>
                    <a:pt x="192" y="86"/>
                    <a:pt x="161" y="55"/>
                    <a:pt x="123" y="55"/>
                  </a:cubicBezTo>
                  <a:cubicBezTo>
                    <a:pt x="106" y="55"/>
                    <a:pt x="90" y="61"/>
                    <a:pt x="78" y="71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80" y="45"/>
                    <a:pt x="101" y="37"/>
                    <a:pt x="123" y="37"/>
                  </a:cubicBezTo>
                  <a:cubicBezTo>
                    <a:pt x="171" y="37"/>
                    <a:pt x="211" y="76"/>
                    <a:pt x="211" y="125"/>
                  </a:cubicBezTo>
                  <a:cubicBezTo>
                    <a:pt x="211" y="173"/>
                    <a:pt x="171" y="213"/>
                    <a:pt x="123" y="213"/>
                  </a:cubicBezTo>
                  <a:cubicBezTo>
                    <a:pt x="74" y="213"/>
                    <a:pt x="35" y="173"/>
                    <a:pt x="35" y="125"/>
                  </a:cubicBezTo>
                  <a:cubicBezTo>
                    <a:pt x="35" y="105"/>
                    <a:pt x="41" y="87"/>
                    <a:pt x="52" y="7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25" y="77"/>
                    <a:pt x="16" y="100"/>
                    <a:pt x="16" y="125"/>
                  </a:cubicBezTo>
                  <a:cubicBezTo>
                    <a:pt x="16" y="184"/>
                    <a:pt x="64" y="232"/>
                    <a:pt x="123" y="232"/>
                  </a:cubicBezTo>
                  <a:cubicBezTo>
                    <a:pt x="182" y="232"/>
                    <a:pt x="230" y="184"/>
                    <a:pt x="230" y="125"/>
                  </a:cubicBezTo>
                  <a:cubicBezTo>
                    <a:pt x="230" y="66"/>
                    <a:pt x="182" y="18"/>
                    <a:pt x="123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0F4EED-B7AD-4F12-A761-89C4F02C6F66}"/>
              </a:ext>
            </a:extLst>
          </p:cNvPr>
          <p:cNvSpPr txBox="1"/>
          <p:nvPr/>
        </p:nvSpPr>
        <p:spPr>
          <a:xfrm>
            <a:off x="8350936" y="5437413"/>
            <a:ext cx="34947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1.АБР 2020. Перспективы развития Азии, декабрь 2020</a:t>
            </a:r>
          </a:p>
          <a:p>
            <a:r>
              <a:rPr lang="ru-RU" sz="700" dirty="0"/>
              <a:t>2.АБР 2020. Перспективы развития Азии, декабрь 2020</a:t>
            </a:r>
          </a:p>
          <a:p>
            <a:r>
              <a:rPr lang="ru-RU" sz="700" dirty="0"/>
              <a:t> 3 АБР 2020. Пресс-релизы о финансовой помощи членам АБР в связи с COVID-19</a:t>
            </a:r>
          </a:p>
          <a:p>
            <a:r>
              <a:rPr lang="ru-RU" sz="700" dirty="0"/>
              <a:t>4 МВФ 2021. </a:t>
            </a:r>
            <a:r>
              <a:rPr lang="ru-RU" sz="700" dirty="0" err="1"/>
              <a:t>Fiscal</a:t>
            </a:r>
            <a:r>
              <a:rPr lang="ru-RU" sz="700" dirty="0"/>
              <a:t> Monitor: База данных о фискальных мерах страны в ответ на пандемию COVID-19.</a:t>
            </a:r>
          </a:p>
          <a:p>
            <a:endParaRPr lang="en-US" sz="800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13D77D3-6887-4C3D-8F20-8A58C4B7AF64}"/>
              </a:ext>
            </a:extLst>
          </p:cNvPr>
          <p:cNvSpPr txBox="1">
            <a:spLocks/>
          </p:cNvSpPr>
          <p:nvPr/>
        </p:nvSpPr>
        <p:spPr>
          <a:xfrm>
            <a:off x="491023" y="1289958"/>
            <a:ext cx="7319913" cy="4375554"/>
          </a:xfrm>
          <a:prstGeom prst="rect">
            <a:avLst/>
          </a:prstGeom>
          <a:solidFill>
            <a:srgbClr val="D9E6DC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spcBef>
                <a:spcPts val="600"/>
              </a:spcBef>
            </a:pPr>
            <a:endParaRPr lang="en-GB" sz="300" dirty="0"/>
          </a:p>
          <a:p>
            <a:pPr marL="263525" lvl="2" indent="-179388"/>
            <a:r>
              <a:rPr lang="ru-RU"/>
              <a:t>Моделирование АБР оценило сокращение экономического роста в Центральной Азии на 2,1% в 2020 году после вспышки COVID-191</a:t>
            </a:r>
          </a:p>
          <a:p>
            <a:pPr marL="263525" lvl="2" indent="-179388"/>
            <a:endParaRPr lang="en-GB" baseline="30000" dirty="0"/>
          </a:p>
          <a:p>
            <a:pPr marL="263525" lvl="2" indent="-179388"/>
            <a:r>
              <a:rPr lang="ru-RU"/>
              <a:t>Практически отсутствовали механизмы финансирования пандемии для первоначального реагирования на COVID-19.</a:t>
            </a:r>
          </a:p>
          <a:p>
            <a:pPr marL="263525" lvl="2" indent="-179388"/>
            <a:r>
              <a:rPr lang="ru-RU"/>
              <a:t>Вместо этого быстро разрабатывались программы: дорогие и неэффективные.</a:t>
            </a:r>
          </a:p>
          <a:p>
            <a:pPr marL="263525" lvl="2" indent="-179388"/>
            <a:endParaRPr lang="en-GB" dirty="0"/>
          </a:p>
          <a:p>
            <a:pPr marL="263525" lvl="2" indent="-179388"/>
            <a:r>
              <a:rPr lang="ru-RU"/>
              <a:t>Активные ранние действия необходимы для сдерживания распространения болезни и влияют на определение общих экономических издержек.</a:t>
            </a:r>
          </a:p>
          <a:p>
            <a:pPr marL="263525" lvl="2" indent="-179388"/>
            <a:endParaRPr lang="en-GB" dirty="0"/>
          </a:p>
          <a:p>
            <a:pPr marL="263525" lvl="2" indent="-179388"/>
            <a:r>
              <a:rPr lang="ru-RU"/>
              <a:t>Финансирование и управление тесно связаны между собой, особенно в отношении риска вспышек инфекционных заболеваний: планы управления и решения по финансированию должны разрабатываться вместе</a:t>
            </a:r>
          </a:p>
          <a:p>
            <a:pPr marL="38100" lvl="2" indent="0"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6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7EB8-C1BD-4773-AB9D-E7C2A041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3" y="210996"/>
            <a:ext cx="11247120" cy="307777"/>
          </a:xfrm>
        </p:spPr>
        <p:txBody>
          <a:bodyPr/>
          <a:lstStyle/>
          <a:p>
            <a:r>
              <a:rPr lang="ru-RU" dirty="0"/>
              <a:t>Финансирование риска инфекционных заболеваний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AA743-C54E-4544-822C-FCDE503A2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03" y="524557"/>
            <a:ext cx="11247120" cy="276999"/>
          </a:xfrm>
        </p:spPr>
        <p:txBody>
          <a:bodyPr/>
          <a:lstStyle/>
          <a:p>
            <a:r>
              <a:rPr lang="ru-RU" dirty="0"/>
              <a:t>Финансирование риска для здоровья и экономики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F7056-E21C-46D7-A5D4-0704D378E1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A6CEC-E8CA-4126-AD51-BC70DA33CE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CF4316-37F9-4E1B-ADC4-02ABCD9A8525}"/>
              </a:ext>
            </a:extLst>
          </p:cNvPr>
          <p:cNvGrpSpPr/>
          <p:nvPr/>
        </p:nvGrpSpPr>
        <p:grpSpPr>
          <a:xfrm>
            <a:off x="201369" y="1545382"/>
            <a:ext cx="2637493" cy="1584781"/>
            <a:chOff x="749429" y="1778984"/>
            <a:chExt cx="2160000" cy="14112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D660EB-D2EF-4A06-8D15-511043C7DE13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7" name="Rechteck 76">
                <a:extLst>
                  <a:ext uri="{FF2B5EF4-FFF2-40B4-BE49-F238E27FC236}">
                    <a16:creationId xmlns:a16="http://schemas.microsoft.com/office/drawing/2014/main" id="{2947597A-7D42-434A-91A4-14F1055885A8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hteck 93">
                <a:extLst>
                  <a:ext uri="{FF2B5EF4-FFF2-40B4-BE49-F238E27FC236}">
                    <a16:creationId xmlns:a16="http://schemas.microsoft.com/office/drawing/2014/main" id="{FE0B104F-D8C3-4E3C-9C7A-3192E471DA2F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Заблаговременная организация финансирования повышает своевременность, экономичность и результативность</a:t>
                </a:r>
              </a:p>
            </p:txBody>
          </p:sp>
        </p:grpSp>
        <p:cxnSp>
          <p:nvCxnSpPr>
            <p:cNvPr id="24" name="Gerade Verbindung 107">
              <a:extLst>
                <a:ext uri="{FF2B5EF4-FFF2-40B4-BE49-F238E27FC236}">
                  <a16:creationId xmlns:a16="http://schemas.microsoft.com/office/drawing/2014/main" id="{B745D741-88E6-4C53-82FB-9D28A73E49B1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DFAD5B-87BD-4BA4-A4AE-5CE85C96EEF7}"/>
              </a:ext>
            </a:extLst>
          </p:cNvPr>
          <p:cNvGrpSpPr/>
          <p:nvPr/>
        </p:nvGrpSpPr>
        <p:grpSpPr>
          <a:xfrm>
            <a:off x="2873030" y="1551830"/>
            <a:ext cx="2307110" cy="1578333"/>
            <a:chOff x="749429" y="1778984"/>
            <a:chExt cx="2160000" cy="14112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F296264-840D-44EC-BC5F-AF70CBEA76E6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04000"/>
              <a:chOff x="749429" y="1778984"/>
              <a:chExt cx="2160000" cy="1404000"/>
            </a:xfrm>
          </p:grpSpPr>
          <p:sp>
            <p:nvSpPr>
              <p:cNvPr id="29" name="Rechteck 76">
                <a:extLst>
                  <a:ext uri="{FF2B5EF4-FFF2-40B4-BE49-F238E27FC236}">
                    <a16:creationId xmlns:a16="http://schemas.microsoft.com/office/drawing/2014/main" id="{081595AD-CD23-4330-BC99-DB4E6A46BD47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04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hteck 93">
                <a:extLst>
                  <a:ext uri="{FF2B5EF4-FFF2-40B4-BE49-F238E27FC236}">
                    <a16:creationId xmlns:a16="http://schemas.microsoft.com/office/drawing/2014/main" id="{1DEF93E7-BA6B-4650-A383-32E376DE0903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Экстремальный характер риска инфекционных заболеваний означает, что передача риска частному сектору очень затруднена</a:t>
                </a:r>
              </a:p>
            </p:txBody>
          </p:sp>
        </p:grpSp>
        <p:cxnSp>
          <p:nvCxnSpPr>
            <p:cNvPr id="28" name="Gerade Verbindung 107">
              <a:extLst>
                <a:ext uri="{FF2B5EF4-FFF2-40B4-BE49-F238E27FC236}">
                  <a16:creationId xmlns:a16="http://schemas.microsoft.com/office/drawing/2014/main" id="{8E01A854-4849-49C8-8AA6-83F7D9D43643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B17809-C9A2-4539-8F44-BADD0A114D2B}"/>
              </a:ext>
            </a:extLst>
          </p:cNvPr>
          <p:cNvGrpSpPr/>
          <p:nvPr/>
        </p:nvGrpSpPr>
        <p:grpSpPr>
          <a:xfrm>
            <a:off x="5288860" y="1541417"/>
            <a:ext cx="2307110" cy="1580693"/>
            <a:chOff x="749429" y="1778984"/>
            <a:chExt cx="2160000" cy="14112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5C4064E-60FE-4A29-8DE1-3220E22481D5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34" name="Rechteck 76">
                <a:extLst>
                  <a:ext uri="{FF2B5EF4-FFF2-40B4-BE49-F238E27FC236}">
                    <a16:creationId xmlns:a16="http://schemas.microsoft.com/office/drawing/2014/main" id="{16556568-F1BF-4537-B886-E923D4E0D644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hteck 93">
                <a:extLst>
                  <a:ext uri="{FF2B5EF4-FFF2-40B4-BE49-F238E27FC236}">
                    <a16:creationId xmlns:a16="http://schemas.microsoft.com/office/drawing/2014/main" id="{A9E4C0B0-E0FE-4C12-883D-446993DF53B6}"/>
                  </a:ext>
                </a:extLst>
              </p:cNvPr>
              <p:cNvSpPr/>
              <p:nvPr/>
            </p:nvSpPr>
            <p:spPr>
              <a:xfrm>
                <a:off x="831566" y="2169621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Примеры государственно-частного финансирования рисков редки, но влекут за собой важные уроки</a:t>
                </a:r>
              </a:p>
            </p:txBody>
          </p:sp>
        </p:grpSp>
        <p:cxnSp>
          <p:nvCxnSpPr>
            <p:cNvPr id="33" name="Gerade Verbindung 107">
              <a:extLst>
                <a:ext uri="{FF2B5EF4-FFF2-40B4-BE49-F238E27FC236}">
                  <a16:creationId xmlns:a16="http://schemas.microsoft.com/office/drawing/2014/main" id="{9FF7E68A-EB35-49D2-8F0E-BEF5045C825B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EE8CB7-1BBD-4FDB-AF23-5720D3F9383F}"/>
              </a:ext>
            </a:extLst>
          </p:cNvPr>
          <p:cNvGrpSpPr/>
          <p:nvPr/>
        </p:nvGrpSpPr>
        <p:grpSpPr>
          <a:xfrm>
            <a:off x="7704689" y="1551231"/>
            <a:ext cx="2307109" cy="1570879"/>
            <a:chOff x="749429" y="1778984"/>
            <a:chExt cx="2160000" cy="12626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2A6CFB-ABC6-4787-B382-A6B418DFFA55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260000"/>
              <a:chOff x="749429" y="1778984"/>
              <a:chExt cx="2160000" cy="1260000"/>
            </a:xfrm>
          </p:grpSpPr>
          <p:sp>
            <p:nvSpPr>
              <p:cNvPr id="39" name="Rechteck 76">
                <a:extLst>
                  <a:ext uri="{FF2B5EF4-FFF2-40B4-BE49-F238E27FC236}">
                    <a16:creationId xmlns:a16="http://schemas.microsoft.com/office/drawing/2014/main" id="{67F1551A-BD30-4ED6-8421-D9146831BA51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260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hteck 93">
                <a:extLst>
                  <a:ext uri="{FF2B5EF4-FFF2-40B4-BE49-F238E27FC236}">
                    <a16:creationId xmlns:a16="http://schemas.microsoft.com/office/drawing/2014/main" id="{F0C27F43-31A6-45F1-8B55-1BC8DFA6232A}"/>
                  </a:ext>
                </a:extLst>
              </p:cNvPr>
              <p:cNvSpPr/>
              <p:nvPr/>
            </p:nvSpPr>
            <p:spPr>
              <a:xfrm>
                <a:off x="831566" y="2121440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Интерес к обеспечению готовности к вспышкам, реагированию на них и их финансированию беспрецедентен</a:t>
                </a:r>
              </a:p>
            </p:txBody>
          </p:sp>
        </p:grpSp>
        <p:cxnSp>
          <p:nvCxnSpPr>
            <p:cNvPr id="38" name="Gerade Verbindung 107">
              <a:extLst>
                <a:ext uri="{FF2B5EF4-FFF2-40B4-BE49-F238E27FC236}">
                  <a16:creationId xmlns:a16="http://schemas.microsoft.com/office/drawing/2014/main" id="{97E0215C-A91C-413A-8CD0-0B5799CC1077}"/>
                </a:ext>
              </a:extLst>
            </p:cNvPr>
            <p:cNvCxnSpPr/>
            <p:nvPr/>
          </p:nvCxnSpPr>
          <p:spPr>
            <a:xfrm>
              <a:off x="749429" y="3041656"/>
              <a:ext cx="216000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773D94-5A62-45DC-A58D-A5FC83D68201}"/>
              </a:ext>
            </a:extLst>
          </p:cNvPr>
          <p:cNvGrpSpPr/>
          <p:nvPr/>
        </p:nvGrpSpPr>
        <p:grpSpPr>
          <a:xfrm>
            <a:off x="4660403" y="3791236"/>
            <a:ext cx="2324923" cy="1411200"/>
            <a:chOff x="749429" y="1778984"/>
            <a:chExt cx="2160000" cy="14112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36489FD-D2FD-45F8-A02B-70B5FE49D8E3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44" name="Rechteck 76">
                <a:extLst>
                  <a:ext uri="{FF2B5EF4-FFF2-40B4-BE49-F238E27FC236}">
                    <a16:creationId xmlns:a16="http://schemas.microsoft.com/office/drawing/2014/main" id="{5EDE173D-5072-4AC0-B564-414D00FB2009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hteck 93">
                <a:extLst>
                  <a:ext uri="{FF2B5EF4-FFF2-40B4-BE49-F238E27FC236}">
                    <a16:creationId xmlns:a16="http://schemas.microsoft.com/office/drawing/2014/main" id="{6E0C5E02-25BB-4046-85E5-D170F1644565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Использовать объективные и прозрачные триггеры выплат, чтобы укрепить доверие и сформировать ожидания</a:t>
                </a:r>
              </a:p>
            </p:txBody>
          </p:sp>
        </p:grpSp>
        <p:cxnSp>
          <p:nvCxnSpPr>
            <p:cNvPr id="43" name="Gerade Verbindung 107">
              <a:extLst>
                <a:ext uri="{FF2B5EF4-FFF2-40B4-BE49-F238E27FC236}">
                  <a16:creationId xmlns:a16="http://schemas.microsoft.com/office/drawing/2014/main" id="{4F76D8E9-4B8A-4483-A20D-AA0F1EB60101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6DF79FC-E8F0-4890-8EE5-38222AFD6A6B}"/>
              </a:ext>
            </a:extLst>
          </p:cNvPr>
          <p:cNvGrpSpPr/>
          <p:nvPr/>
        </p:nvGrpSpPr>
        <p:grpSpPr>
          <a:xfrm>
            <a:off x="7027817" y="3791236"/>
            <a:ext cx="2281783" cy="1411200"/>
            <a:chOff x="749429" y="1778984"/>
            <a:chExt cx="2160000" cy="14112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C495AA-6B13-4233-9D64-A8FC401D4AD7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49" name="Rechteck 76">
                <a:extLst>
                  <a:ext uri="{FF2B5EF4-FFF2-40B4-BE49-F238E27FC236}">
                    <a16:creationId xmlns:a16="http://schemas.microsoft.com/office/drawing/2014/main" id="{4DFFC4FE-3FB7-4509-9274-D0742CE7AC97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hteck 93">
                <a:extLst>
                  <a:ext uri="{FF2B5EF4-FFF2-40B4-BE49-F238E27FC236}">
                    <a16:creationId xmlns:a16="http://schemas.microsoft.com/office/drawing/2014/main" id="{ECEFDC58-0E04-4614-B8E7-8D95B2572F8C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Тесно увязать с готовностью к вспышке и реагированием, чтобы усилить стимулы</a:t>
                </a:r>
              </a:p>
            </p:txBody>
          </p:sp>
        </p:grpSp>
        <p:cxnSp>
          <p:nvCxnSpPr>
            <p:cNvPr id="48" name="Gerade Verbindung 107">
              <a:extLst>
                <a:ext uri="{FF2B5EF4-FFF2-40B4-BE49-F238E27FC236}">
                  <a16:creationId xmlns:a16="http://schemas.microsoft.com/office/drawing/2014/main" id="{6F858904-E5FF-4B65-A6B6-F0FB57628DCC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C42040E-9966-4642-A807-814775207481}"/>
              </a:ext>
            </a:extLst>
          </p:cNvPr>
          <p:cNvGrpSpPr/>
          <p:nvPr/>
        </p:nvGrpSpPr>
        <p:grpSpPr>
          <a:xfrm>
            <a:off x="9379397" y="3791236"/>
            <a:ext cx="2420717" cy="1411200"/>
            <a:chOff x="749429" y="1778984"/>
            <a:chExt cx="2160000" cy="14112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982C730-DF5C-4896-96EB-A27491FDED40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54" name="Rechteck 76">
                <a:extLst>
                  <a:ext uri="{FF2B5EF4-FFF2-40B4-BE49-F238E27FC236}">
                    <a16:creationId xmlns:a16="http://schemas.microsoft.com/office/drawing/2014/main" id="{F56953CF-661A-478F-AB42-357B4286AF96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hteck 93">
                <a:extLst>
                  <a:ext uri="{FF2B5EF4-FFF2-40B4-BE49-F238E27FC236}">
                    <a16:creationId xmlns:a16="http://schemas.microsoft.com/office/drawing/2014/main" id="{EF63BF38-1334-4AD9-A442-C289CAB2519A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Объединить с процессом укрепления системы здравоохранения для обеспечения устойчивости и долговечности</a:t>
                </a:r>
              </a:p>
            </p:txBody>
          </p:sp>
        </p:grpSp>
        <p:cxnSp>
          <p:nvCxnSpPr>
            <p:cNvPr id="53" name="Gerade Verbindung 107">
              <a:extLst>
                <a:ext uri="{FF2B5EF4-FFF2-40B4-BE49-F238E27FC236}">
                  <a16:creationId xmlns:a16="http://schemas.microsoft.com/office/drawing/2014/main" id="{BD3F107F-E28E-4C69-A5E0-751E00CC610F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hteck 46">
            <a:extLst>
              <a:ext uri="{FF2B5EF4-FFF2-40B4-BE49-F238E27FC236}">
                <a16:creationId xmlns:a16="http://schemas.microsoft.com/office/drawing/2014/main" id="{73A5737E-D83C-44F7-BBF2-3BF030C0938E}"/>
              </a:ext>
            </a:extLst>
          </p:cNvPr>
          <p:cNvSpPr/>
          <p:nvPr/>
        </p:nvSpPr>
        <p:spPr>
          <a:xfrm>
            <a:off x="201368" y="995318"/>
            <a:ext cx="9810429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</a:rPr>
              <a:t>Контекст финансирования риска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F850E4-1774-4F2F-B326-6C99AE372D5C}"/>
              </a:ext>
            </a:extLst>
          </p:cNvPr>
          <p:cNvGrpSpPr/>
          <p:nvPr/>
        </p:nvGrpSpPr>
        <p:grpSpPr>
          <a:xfrm>
            <a:off x="2360160" y="3791473"/>
            <a:ext cx="2160000" cy="1411200"/>
            <a:chOff x="749429" y="1778984"/>
            <a:chExt cx="2160000" cy="14112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D03C52-C83B-4E98-9738-F1C05926FFD2}"/>
                </a:ext>
              </a:extLst>
            </p:cNvPr>
            <p:cNvGrpSpPr/>
            <p:nvPr/>
          </p:nvGrpSpPr>
          <p:grpSpPr>
            <a:xfrm>
              <a:off x="749429" y="1778984"/>
              <a:ext cx="2160000" cy="1411200"/>
              <a:chOff x="749429" y="1778984"/>
              <a:chExt cx="2160000" cy="1411200"/>
            </a:xfrm>
          </p:grpSpPr>
          <p:sp>
            <p:nvSpPr>
              <p:cNvPr id="66" name="Rechteck 76">
                <a:extLst>
                  <a:ext uri="{FF2B5EF4-FFF2-40B4-BE49-F238E27FC236}">
                    <a16:creationId xmlns:a16="http://schemas.microsoft.com/office/drawing/2014/main" id="{B04AAE64-E408-47AE-879C-40D8DC82B1F7}"/>
                  </a:ext>
                </a:extLst>
              </p:cNvPr>
              <p:cNvSpPr/>
              <p:nvPr/>
            </p:nvSpPr>
            <p:spPr>
              <a:xfrm>
                <a:off x="749429" y="1778984"/>
                <a:ext cx="2160000" cy="1411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>
                  <a:spcAft>
                    <a:spcPts val="800"/>
                  </a:spcAft>
                </a:pPr>
                <a:endParaRPr lang="en-US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hteck 93">
                <a:extLst>
                  <a:ext uri="{FF2B5EF4-FFF2-40B4-BE49-F238E27FC236}">
                    <a16:creationId xmlns:a16="http://schemas.microsoft.com/office/drawing/2014/main" id="{BE539134-8592-4F07-ACDC-3F29E64AE295}"/>
                  </a:ext>
                </a:extLst>
              </p:cNvPr>
              <p:cNvSpPr/>
              <p:nvPr/>
            </p:nvSpPr>
            <p:spPr>
              <a:xfrm>
                <a:off x="819226" y="2211873"/>
                <a:ext cx="1995726" cy="518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72000" rtlCol="0" anchor="ctr" anchorCtr="0"/>
              <a:lstStyle/>
              <a:p>
                <a:pPr algn="ctr"/>
                <a:r>
                  <a:rPr lang="ru-RU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Определить цель, функционирование, предполагаемых бенефициаров и степень разделения рисков</a:t>
                </a:r>
              </a:p>
            </p:txBody>
          </p:sp>
        </p:grpSp>
        <p:cxnSp>
          <p:nvCxnSpPr>
            <p:cNvPr id="65" name="Gerade Verbindung 107">
              <a:extLst>
                <a:ext uri="{FF2B5EF4-FFF2-40B4-BE49-F238E27FC236}">
                  <a16:creationId xmlns:a16="http://schemas.microsoft.com/office/drawing/2014/main" id="{93634ADF-D0E0-4B9A-99F1-F68D90AB03BA}"/>
                </a:ext>
              </a:extLst>
            </p:cNvPr>
            <p:cNvCxnSpPr/>
            <p:nvPr/>
          </p:nvCxnSpPr>
          <p:spPr>
            <a:xfrm>
              <a:off x="749429" y="3190184"/>
              <a:ext cx="2160000" cy="0"/>
            </a:xfrm>
            <a:prstGeom prst="line">
              <a:avLst/>
            </a:prstGeom>
            <a:ln w="19050" cmpd="sng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hteck 46">
            <a:extLst>
              <a:ext uri="{FF2B5EF4-FFF2-40B4-BE49-F238E27FC236}">
                <a16:creationId xmlns:a16="http://schemas.microsoft.com/office/drawing/2014/main" id="{328DCC3E-A759-4BB9-9ABC-A47EFBC6D51A}"/>
              </a:ext>
            </a:extLst>
          </p:cNvPr>
          <p:cNvSpPr/>
          <p:nvPr/>
        </p:nvSpPr>
        <p:spPr>
          <a:xfrm>
            <a:off x="457200" y="5312618"/>
            <a:ext cx="11342914" cy="921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Обеспечить, чтобы COVID-19 стал поворотным моментом для обеспечения готовности, финансирования и реагирования на риски инфекционных заболеваний: посредством структуры, охватывающей укрепление и финансирование системы здравоохранения.</a:t>
            </a:r>
          </a:p>
        </p:txBody>
      </p:sp>
      <p:sp>
        <p:nvSpPr>
          <p:cNvPr id="71" name="Rechteck 46">
            <a:extLst>
              <a:ext uri="{FF2B5EF4-FFF2-40B4-BE49-F238E27FC236}">
                <a16:creationId xmlns:a16="http://schemas.microsoft.com/office/drawing/2014/main" id="{87CA5942-EC98-41D0-B9D5-36C35705C384}"/>
              </a:ext>
            </a:extLst>
          </p:cNvPr>
          <p:cNvSpPr/>
          <p:nvPr/>
        </p:nvSpPr>
        <p:spPr>
          <a:xfrm>
            <a:off x="2360160" y="3269854"/>
            <a:ext cx="934416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</a:rPr>
              <a:t>Принципы механизмов финансирования рисков</a:t>
            </a:r>
          </a:p>
        </p:txBody>
      </p:sp>
    </p:spTree>
    <p:extLst>
      <p:ext uri="{BB962C8B-B14F-4D97-AF65-F5344CB8AC3E}">
        <p14:creationId xmlns:p14="http://schemas.microsoft.com/office/powerpoint/2010/main" val="190689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ED6C-CC1A-4B62-866C-3132AAEE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542"/>
            <a:ext cx="11247120" cy="307777"/>
          </a:xfrm>
        </p:spPr>
        <p:txBody>
          <a:bodyPr anchor="t">
            <a:normAutofit/>
          </a:bodyPr>
          <a:lstStyle/>
          <a:p>
            <a:r>
              <a:rPr lang="ru-RU" dirty="0"/>
              <a:t>Тематическое исследование: </a:t>
            </a:r>
            <a:r>
              <a:rPr lang="ru-RU" dirty="0" err="1"/>
              <a:t>African</a:t>
            </a:r>
            <a:r>
              <a:rPr lang="ru-RU" dirty="0"/>
              <a:t> Risk </a:t>
            </a:r>
            <a:r>
              <a:rPr lang="ru-RU" dirty="0" err="1"/>
              <a:t>Capacity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9A519-EA78-4D91-90D8-76A6E7ED9A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95267-6747-4FCC-92E3-B6255A385B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wrap="square"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1026" name="Picture 2" descr="O&amp;E project life cycle">
            <a:extLst>
              <a:ext uri="{FF2B5EF4-FFF2-40B4-BE49-F238E27FC236}">
                <a16:creationId xmlns:a16="http://schemas.microsoft.com/office/drawing/2014/main" id="{B4736FC5-15E5-46C4-A769-0E7BE840C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"/>
          <a:stretch/>
        </p:blipFill>
        <p:spPr bwMode="auto">
          <a:xfrm>
            <a:off x="5285373" y="1112499"/>
            <a:ext cx="5888453" cy="33599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2665F7-9884-4F44-95D2-7E8C0B7ED09F}"/>
              </a:ext>
            </a:extLst>
          </p:cNvPr>
          <p:cNvSpPr txBox="1"/>
          <p:nvPr/>
        </p:nvSpPr>
        <p:spPr>
          <a:xfrm>
            <a:off x="7469786" y="4472460"/>
            <a:ext cx="4234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Источник: </a:t>
            </a:r>
            <a:r>
              <a:rPr lang="ru-RU" sz="900" dirty="0" err="1"/>
              <a:t>African</a:t>
            </a:r>
            <a:r>
              <a:rPr lang="ru-RU" sz="900" dirty="0"/>
              <a:t> Risk </a:t>
            </a:r>
            <a:r>
              <a:rPr lang="ru-RU" sz="900" dirty="0" err="1"/>
              <a:t>Capacity</a:t>
            </a:r>
            <a:r>
              <a:rPr lang="ru-RU" sz="900" dirty="0"/>
              <a:t> https://www.arc.int/outbreaks-and-epidemics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7CE1-D39A-48E5-B86D-A2D4FD228999}"/>
              </a:ext>
            </a:extLst>
          </p:cNvPr>
          <p:cNvSpPr txBox="1"/>
          <p:nvPr/>
        </p:nvSpPr>
        <p:spPr>
          <a:xfrm>
            <a:off x="5285374" y="6057760"/>
            <a:ext cx="6645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/>
              <a:t>Сотрудники WTW и </a:t>
            </a:r>
            <a:r>
              <a:rPr lang="ru-RU" sz="900" i="1" dirty="0" err="1"/>
              <a:t>Metabiota</a:t>
            </a:r>
            <a:r>
              <a:rPr lang="ru-RU" sz="900" i="1" dirty="0"/>
              <a:t> участвовали и/или участвуют в работе ARC по борьбе со вспышками и эпидемиями.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26843198-5ADC-495B-BAA6-7A928F104DC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1581" y="719845"/>
            <a:ext cx="4800263" cy="3943414"/>
          </a:xfrm>
          <a:solidFill>
            <a:srgbClr val="EFEEDE"/>
          </a:solidFill>
        </p:spPr>
        <p:txBody>
          <a:bodyPr/>
          <a:lstStyle/>
          <a:p>
            <a:pPr marL="88900">
              <a:spcBef>
                <a:spcPts val="600"/>
              </a:spcBef>
            </a:pPr>
            <a:endParaRPr lang="en-GB" sz="200" dirty="0"/>
          </a:p>
          <a:p>
            <a:pPr marL="38100"/>
            <a:r>
              <a:rPr lang="ru-RU" sz="1600" dirty="0"/>
              <a:t>Контекст</a:t>
            </a:r>
          </a:p>
          <a:p>
            <a:pPr marL="266700" lvl="2"/>
            <a:r>
              <a:rPr lang="ru-RU" sz="1400" dirty="0" err="1"/>
              <a:t>African</a:t>
            </a:r>
            <a:r>
              <a:rPr lang="ru-RU" sz="1400" dirty="0"/>
              <a:t> Risk </a:t>
            </a:r>
            <a:r>
              <a:rPr lang="ru-RU" sz="1400" dirty="0" err="1"/>
              <a:t>Capacity</a:t>
            </a:r>
            <a:r>
              <a:rPr lang="ru-RU" sz="1400" dirty="0"/>
              <a:t> предоставляет 35 правительствам-членам консультации и предлагает страхование рисков бедствий.</a:t>
            </a:r>
          </a:p>
          <a:p>
            <a:pPr marL="266700" lvl="2"/>
            <a:r>
              <a:rPr lang="ru-RU" sz="1400" dirty="0"/>
              <a:t>В дополнение к программам по засухе и тропическим циклонам ARC разрабатывает суверенный параметрический продукт для инфекционных заболеваний.</a:t>
            </a:r>
          </a:p>
          <a:p>
            <a:pPr marL="266700" lvl="2"/>
            <a:r>
              <a:rPr lang="ru-RU" sz="1400" dirty="0"/>
              <a:t>Он включает:</a:t>
            </a:r>
          </a:p>
          <a:p>
            <a:pPr marL="495300" lvl="3"/>
            <a:r>
              <a:rPr lang="ru-RU" sz="1250" dirty="0"/>
              <a:t>Наращивание потенциала страны по обеспечению готовности к эпидемиям;</a:t>
            </a:r>
          </a:p>
          <a:p>
            <a:pPr marL="495300" lvl="3"/>
            <a:r>
              <a:rPr lang="ru-RU" sz="1250" dirty="0"/>
              <a:t>Планирование на случай ЧС для своевременного и эффективного реагирования;</a:t>
            </a:r>
          </a:p>
          <a:p>
            <a:pPr marL="495300" lvl="3"/>
            <a:r>
              <a:rPr lang="ru-RU" sz="1250" dirty="0"/>
              <a:t>Методы моделирования эпидемиологических катастроф и экстремальных явлений для количественной оценки ожидаемых потерь и оценки риска;</a:t>
            </a:r>
          </a:p>
          <a:p>
            <a:pPr marL="495300" lvl="3"/>
            <a:r>
              <a:rPr lang="ru-RU" sz="1250" dirty="0"/>
              <a:t>Передача риска для затрат на раннее реагирование.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5B83D000-ECB7-4110-8E11-7E0C7B6436FB}"/>
              </a:ext>
            </a:extLst>
          </p:cNvPr>
          <p:cNvSpPr txBox="1">
            <a:spLocks/>
          </p:cNvSpPr>
          <p:nvPr/>
        </p:nvSpPr>
        <p:spPr>
          <a:xfrm>
            <a:off x="1840106" y="4712578"/>
            <a:ext cx="9864214" cy="1346647"/>
          </a:xfrm>
          <a:prstGeom prst="rect">
            <a:avLst/>
          </a:prstGeom>
          <a:solidFill>
            <a:srgbClr val="D8D7D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spcBef>
                <a:spcPts val="600"/>
              </a:spcBef>
            </a:pPr>
            <a:endParaRPr lang="en-GB" sz="200" dirty="0"/>
          </a:p>
          <a:p>
            <a:pPr marL="38100"/>
            <a:r>
              <a:rPr lang="ru-RU" sz="1600" dirty="0"/>
              <a:t>Уроки для ЦАРЭС</a:t>
            </a:r>
          </a:p>
          <a:p>
            <a:pPr marL="266700" lvl="2"/>
            <a:r>
              <a:rPr lang="ru-RU" sz="1400" dirty="0"/>
              <a:t>Региональные решения могут способствовать повышению ответственности за риск, что приемлемо, учитывая трансграничный характер вспышек</a:t>
            </a:r>
          </a:p>
          <a:p>
            <a:pPr marL="266700" lvl="2"/>
            <a:r>
              <a:rPr lang="ru-RU" sz="1400" dirty="0"/>
              <a:t>Участие в снижении рисков и обеспечении устойчивости, необходимых для финансирования</a:t>
            </a:r>
          </a:p>
          <a:p>
            <a:pPr marL="266700" lvl="2"/>
            <a:r>
              <a:rPr lang="ru-RU" sz="1400" dirty="0"/>
              <a:t>Поощрять информирование о случаях и мобилизацию ресурсов</a:t>
            </a:r>
          </a:p>
        </p:txBody>
      </p:sp>
      <p:pic>
        <p:nvPicPr>
          <p:cNvPr id="21" name="Picture 16" descr="Metabiota - Crunchbase Company Profile &amp; Funding">
            <a:extLst>
              <a:ext uri="{FF2B5EF4-FFF2-40B4-BE49-F238E27FC236}">
                <a16:creationId xmlns:a16="http://schemas.microsoft.com/office/drawing/2014/main" id="{C24C0E9B-23A7-43E8-9342-AFD77BA07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AA4-D655-46A1-AD6B-B89CACA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603"/>
            <a:ext cx="11247120" cy="307777"/>
          </a:xfrm>
        </p:spPr>
        <p:txBody>
          <a:bodyPr/>
          <a:lstStyle/>
          <a:p>
            <a:r>
              <a:rPr lang="ru-RU"/>
              <a:t>Три предлагаемых механизма финансирования рисков для ЦАРЭС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4E34-14D7-40CE-A0DB-B521118D3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69" y="550968"/>
            <a:ext cx="11247120" cy="276999"/>
          </a:xfrm>
        </p:spPr>
        <p:txBody>
          <a:bodyPr/>
          <a:lstStyle/>
          <a:p>
            <a:r>
              <a:rPr lang="ru-RU" dirty="0"/>
              <a:t>Механизмы финансирования рисков должны быть разработаны для содействия                            региональному сотрудничеству в области здравоохранения.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FD004-864C-426C-8092-7C8AEEAF60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BCBC4-9826-4E2B-A8C5-581B9C1BC9C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53295A8-3354-466A-A821-71E9D85F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29" y="3059349"/>
            <a:ext cx="21864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Финансирование мероприятий по сдерживанию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26C1921-D845-4085-A4F0-E10FFDC2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00" y="5104931"/>
            <a:ext cx="11247120" cy="711423"/>
          </a:xfrm>
        </p:spPr>
        <p:txBody>
          <a:bodyPr/>
          <a:lstStyle/>
          <a:p>
            <a:pPr lvl="2"/>
            <a:r>
              <a:rPr lang="ru-RU" sz="1800" b="1" dirty="0"/>
              <a:t>Все три механизма дополняют друг друга</a:t>
            </a:r>
            <a:r>
              <a:rPr lang="ru-RU" sz="1800" dirty="0"/>
              <a:t> и предназначены для совместной работы и решения различных задач.</a:t>
            </a:r>
          </a:p>
          <a:p>
            <a:pPr lvl="2"/>
            <a:r>
              <a:rPr lang="ru-RU" sz="1800" dirty="0"/>
              <a:t>Индивидуально и коллективно они </a:t>
            </a:r>
            <a:r>
              <a:rPr lang="ru-RU" sz="1800" b="1" dirty="0"/>
              <a:t>стремятся создать и укрепить стимулы для обеспечения готовности и реагирования.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AAC312-AE5A-49A5-B9F3-B432848F3EDF}"/>
              </a:ext>
            </a:extLst>
          </p:cNvPr>
          <p:cNvGrpSpPr/>
          <p:nvPr/>
        </p:nvGrpSpPr>
        <p:grpSpPr>
          <a:xfrm>
            <a:off x="542300" y="1264282"/>
            <a:ext cx="11161989" cy="1339540"/>
            <a:chOff x="542300" y="1675764"/>
            <a:chExt cx="11161989" cy="976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E601F0-40FB-4FAB-BA9E-2B32B49C3E63}"/>
                </a:ext>
              </a:extLst>
            </p:cNvPr>
            <p:cNvSpPr/>
            <p:nvPr/>
          </p:nvSpPr>
          <p:spPr>
            <a:xfrm>
              <a:off x="7240289" y="1683384"/>
              <a:ext cx="4464000" cy="96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4049A15E-8BD0-4C06-B656-7904A19E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348" y="1680571"/>
              <a:ext cx="4464000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7806507-8606-4DE0-A1A7-68E50F4B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75764"/>
              <a:ext cx="3323735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A6E085-9FF6-412D-BA70-5863AA821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23" y="1891996"/>
              <a:ext cx="18006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rPr>
                <a:t>Покрытие риска вспышки</a:t>
              </a: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C147915E-7C38-684E-918E-E2C198C5D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437" y="1784009"/>
              <a:ext cx="347468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latin typeface="Arial" pitchFamily="34" charset="0"/>
                </a:rPr>
                <a:t>Обеспечивает стимулы для наращивания потенциала в области диагностики и </a:t>
              </a:r>
              <a:r>
                <a:rPr lang="ru-RU" sz="1600" dirty="0" err="1">
                  <a:latin typeface="Arial" pitchFamily="34" charset="0"/>
                </a:rPr>
                <a:t>эпиднадзора</a:t>
              </a:r>
              <a:r>
                <a:rPr lang="ru-RU" sz="1600" dirty="0">
                  <a:latin typeface="Arial" pitchFamily="34" charset="0"/>
                </a:rPr>
                <a:t>, обеспечивая более эффективное реагирование</a:t>
              </a: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59B455B9-5A2E-4E41-A3B5-5044D4F5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144" y="1792608"/>
              <a:ext cx="33237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>
                  <a:latin typeface="Arial" pitchFamily="34" charset="0"/>
                </a:rPr>
                <a:t>Финансирование быстрых и активных действий на ранних стадиях вспышки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57F03F-0554-4269-B20E-235E66FC41FA}"/>
              </a:ext>
            </a:extLst>
          </p:cNvPr>
          <p:cNvGrpSpPr/>
          <p:nvPr/>
        </p:nvGrpSpPr>
        <p:grpSpPr>
          <a:xfrm>
            <a:off x="542300" y="2690670"/>
            <a:ext cx="11161989" cy="1128892"/>
            <a:chOff x="542300" y="1670684"/>
            <a:chExt cx="11161989" cy="97708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28A4D7-E98E-431E-A6DE-2D8AC390D84E}"/>
                </a:ext>
              </a:extLst>
            </p:cNvPr>
            <p:cNvSpPr/>
            <p:nvPr/>
          </p:nvSpPr>
          <p:spPr>
            <a:xfrm>
              <a:off x="7240289" y="1670684"/>
              <a:ext cx="4464000" cy="96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2634138C-7766-4512-97A8-BDAA1B9E3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348" y="1671046"/>
              <a:ext cx="4464000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9F3B600F-1149-4555-9882-53B6C91F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75764"/>
              <a:ext cx="3323735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C55F28-EC3A-4016-9E73-01153949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23" y="1891996"/>
              <a:ext cx="18006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Финансирование мероприятий по сдерживанию</a:t>
              </a: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29B92D9-0C84-405A-BB6E-C247BD3C5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437" y="1784009"/>
              <a:ext cx="347468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>
                  <a:solidFill>
                    <a:schemeClr val="bg1"/>
                  </a:solidFill>
                  <a:latin typeface="Arial" pitchFamily="34" charset="0"/>
                </a:rPr>
                <a:t>Поддерживает региональное сотрудничество в области здравоохранения и обеспечивает механизмы координации политики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2908857C-A6B4-4237-8D48-C5783BEE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144" y="1792608"/>
              <a:ext cx="33237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latin typeface="Arial" pitchFamily="34" charset="0"/>
                </a:rPr>
                <a:t>Финансирование специализированных действий на ранних стадиях вспышки в соседней стране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A41A86-0550-4946-836C-6782186D3838}"/>
              </a:ext>
            </a:extLst>
          </p:cNvPr>
          <p:cNvGrpSpPr/>
          <p:nvPr/>
        </p:nvGrpSpPr>
        <p:grpSpPr>
          <a:xfrm>
            <a:off x="542300" y="3893453"/>
            <a:ext cx="11161989" cy="1114703"/>
            <a:chOff x="542300" y="1675764"/>
            <a:chExt cx="11161989" cy="9768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A53F19-1290-4632-BAE6-A91F6BA3F0A6}"/>
                </a:ext>
              </a:extLst>
            </p:cNvPr>
            <p:cNvSpPr/>
            <p:nvPr/>
          </p:nvSpPr>
          <p:spPr>
            <a:xfrm>
              <a:off x="7240289" y="1683384"/>
              <a:ext cx="4464000" cy="9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D4B66E2E-F24F-4C1F-86EC-BD62174D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348" y="1680571"/>
              <a:ext cx="4464000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1863AD3F-0C6E-44F8-A391-93D68FED0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75764"/>
              <a:ext cx="3323735" cy="972000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0E9265-B4B5-4DA1-BE1F-3CD3BECE4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23" y="1891997"/>
              <a:ext cx="18006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Прерывание деятельности МСП</a:t>
              </a: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E64B7452-87F1-4DEB-A214-6359A5468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437" y="1907119"/>
              <a:ext cx="347468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Поддерживает экономическую и социальную устойчивость и восстановление</a:t>
              </a: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37EF32D2-27B7-4277-A265-2E8FD7597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144" y="1915718"/>
              <a:ext cx="3323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>
                  <a:latin typeface="Arial" pitchFamily="34" charset="0"/>
                </a:rPr>
                <a:t>Финансирование для поддержки структурной основы экономики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38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155A-D200-4C71-B3E5-E096EE98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Предлагаемые механизмы – характеристики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C5A4-778E-4B94-9581-7630AC46F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Ключевые проектные характеристики каждого механизма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C256-1E6D-42DA-83AC-D2C3D1DC7B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48887-2E1D-4C5A-9B46-6E27A9632D4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FE5D3AE-784C-4077-8A63-A2148351B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89729"/>
              </p:ext>
            </p:extLst>
          </p:nvPr>
        </p:nvGraphicFramePr>
        <p:xfrm>
          <a:off x="530081" y="2457450"/>
          <a:ext cx="11131838" cy="28646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5536">
                  <a:extLst>
                    <a:ext uri="{9D8B030D-6E8A-4147-A177-3AD203B41FA5}">
                      <a16:colId xmlns:a16="http://schemas.microsoft.com/office/drawing/2014/main" val="1410674127"/>
                    </a:ext>
                  </a:extLst>
                </a:gridCol>
                <a:gridCol w="1467717">
                  <a:extLst>
                    <a:ext uri="{9D8B030D-6E8A-4147-A177-3AD203B41FA5}">
                      <a16:colId xmlns:a16="http://schemas.microsoft.com/office/drawing/2014/main" val="2294237592"/>
                    </a:ext>
                  </a:extLst>
                </a:gridCol>
                <a:gridCol w="1467717">
                  <a:extLst>
                    <a:ext uri="{9D8B030D-6E8A-4147-A177-3AD203B41FA5}">
                      <a16:colId xmlns:a16="http://schemas.microsoft.com/office/drawing/2014/main" val="2914414077"/>
                    </a:ext>
                  </a:extLst>
                </a:gridCol>
                <a:gridCol w="1654778">
                  <a:extLst>
                    <a:ext uri="{9D8B030D-6E8A-4147-A177-3AD203B41FA5}">
                      <a16:colId xmlns:a16="http://schemas.microsoft.com/office/drawing/2014/main" val="4075006225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2668773699"/>
                    </a:ext>
                  </a:extLst>
                </a:gridCol>
                <a:gridCol w="1593669">
                  <a:extLst>
                    <a:ext uri="{9D8B030D-6E8A-4147-A177-3AD203B41FA5}">
                      <a16:colId xmlns:a16="http://schemas.microsoft.com/office/drawing/2014/main" val="1634069618"/>
                    </a:ext>
                  </a:extLst>
                </a:gridCol>
                <a:gridCol w="1211633">
                  <a:extLst>
                    <a:ext uri="{9D8B030D-6E8A-4147-A177-3AD203B41FA5}">
                      <a16:colId xmlns:a16="http://schemas.microsoft.com/office/drawing/2014/main" val="458665230"/>
                    </a:ext>
                  </a:extLst>
                </a:gridCol>
              </a:tblGrid>
              <a:tr h="82415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Операционная эффективность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Стимулы для снижения рисков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Соответствует ли финансирование потребностям?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Экономическое влияние?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Поддержка из частного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Объем донорской поддержки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058772"/>
                  </a:ext>
                </a:extLst>
              </a:tr>
              <a:tr h="680154">
                <a:tc>
                  <a:txBody>
                    <a:bodyPr/>
                    <a:lstStyle/>
                    <a:p>
                      <a:r>
                        <a:rPr lang="ru-RU" sz="1200" b="1"/>
                        <a:t>Покрытие риска вспышки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Средний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053278"/>
                  </a:ext>
                </a:extLst>
              </a:tr>
              <a:tr h="68015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Финансирование мероприятий по сдерживанию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Средний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476796"/>
                  </a:ext>
                </a:extLst>
              </a:tr>
              <a:tr h="680154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bg1"/>
                          </a:solidFill>
                        </a:rPr>
                        <a:t>Прерывание деятельности МСП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Средний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низкий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низкий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низкий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Средний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754407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C2CF60D-CBFE-4C60-BBCF-689139F8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451"/>
            <a:ext cx="11247120" cy="971999"/>
          </a:xfrm>
        </p:spPr>
        <p:txBody>
          <a:bodyPr/>
          <a:lstStyle/>
          <a:p>
            <a:pPr lvl="2"/>
            <a:r>
              <a:rPr lang="ru-RU" dirty="0"/>
              <a:t>Все три механизма могут потребовать разработки и использования планов действий в чрезвычайных ситуациях, чтобы использовать доходы для поддержки готовности к вспышкам и реагирования на них.</a:t>
            </a:r>
          </a:p>
        </p:txBody>
      </p:sp>
    </p:spTree>
    <p:extLst>
      <p:ext uri="{BB962C8B-B14F-4D97-AF65-F5344CB8AC3E}">
        <p14:creationId xmlns:p14="http://schemas.microsoft.com/office/powerpoint/2010/main" val="413265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8D21-DB6D-4F87-9839-D87F9671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885"/>
            <a:ext cx="11247120" cy="307777"/>
          </a:xfrm>
        </p:spPr>
        <p:txBody>
          <a:bodyPr/>
          <a:lstStyle/>
          <a:p>
            <a:r>
              <a:rPr lang="ru-RU"/>
              <a:t>Предложения и объем страхового рынка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E686C-9802-4DCB-9B97-D2F3C3F27F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4F70-AFF6-42AD-A756-80F509C39E3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9CD86-4CC6-426D-89A4-22CF4A25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94" y="2178790"/>
            <a:ext cx="6595306" cy="350078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142A853-0F5B-405E-8E2B-746DC4FE40F8}"/>
              </a:ext>
            </a:extLst>
          </p:cNvPr>
          <p:cNvSpPr txBox="1">
            <a:spLocks/>
          </p:cNvSpPr>
          <p:nvPr/>
        </p:nvSpPr>
        <p:spPr>
          <a:xfrm>
            <a:off x="179614" y="1014872"/>
            <a:ext cx="11247120" cy="97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800" dirty="0"/>
              <a:t>Инновации в отношении риска инфекционных заболеваний демонстрируют аппетит и способность обеспечить передачу риска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B200FC-771D-4026-9476-3EF77F5B9351}"/>
              </a:ext>
            </a:extLst>
          </p:cNvPr>
          <p:cNvSpPr txBox="1">
            <a:spLocks/>
          </p:cNvSpPr>
          <p:nvPr/>
        </p:nvSpPr>
        <p:spPr>
          <a:xfrm>
            <a:off x="179614" y="1655859"/>
            <a:ext cx="4959880" cy="97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800" dirty="0"/>
              <a:t>Одним из примеров является решение </a:t>
            </a:r>
            <a:r>
              <a:rPr lang="ru-RU" sz="1800" dirty="0" err="1"/>
              <a:t>Munich</a:t>
            </a:r>
            <a:r>
              <a:rPr lang="ru-RU" sz="1800" dirty="0"/>
              <a:t> Re </a:t>
            </a:r>
            <a:r>
              <a:rPr lang="ru-RU" sz="1800" dirty="0" err="1"/>
              <a:t>Epidemic</a:t>
            </a:r>
            <a:r>
              <a:rPr lang="ru-RU" sz="1800" dirty="0"/>
              <a:t> Risk Solutions, которое представляет собой государственно-частное партнерство для обеспечения рентабельного и доступного риска.</a:t>
            </a:r>
          </a:p>
          <a:p>
            <a:pPr lvl="2"/>
            <a:r>
              <a:rPr lang="ru-RU" sz="1800" dirty="0"/>
              <a:t>Государственные и частные организации могут предоставить капитал для снижения затрат, оплачиваемых МСП.</a:t>
            </a:r>
          </a:p>
          <a:p>
            <a:pPr lvl="2"/>
            <a:r>
              <a:rPr lang="ru-RU" sz="1800" dirty="0"/>
              <a:t>Публичные организации (например, АБР) могли бы предоставлять капитал по субсидируемым ставкам, увеличивая участие частных носителей риска.</a:t>
            </a:r>
          </a:p>
          <a:p>
            <a:pPr lvl="2"/>
            <a:r>
              <a:rPr lang="ru-RU" sz="1800" dirty="0"/>
              <a:t>В августе 2022 года деловой консультативный совет АТЭС рекомендовал министрам финансов включить это предложение.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45777-8CE9-499C-AF35-BBD485133ACB}"/>
              </a:ext>
            </a:extLst>
          </p:cNvPr>
          <p:cNvSpPr txBox="1"/>
          <p:nvPr/>
        </p:nvSpPr>
        <p:spPr>
          <a:xfrm>
            <a:off x="10522182" y="5617029"/>
            <a:ext cx="1299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/>
              <a:t>Источник: Munich Re</a:t>
            </a:r>
          </a:p>
        </p:txBody>
      </p:sp>
    </p:spTree>
    <p:extLst>
      <p:ext uri="{BB962C8B-B14F-4D97-AF65-F5344CB8AC3E}">
        <p14:creationId xmlns:p14="http://schemas.microsoft.com/office/powerpoint/2010/main" val="187722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83E1-4592-4809-ACF6-3136429C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15108"/>
            <a:ext cx="7010400" cy="502920"/>
          </a:xfrm>
        </p:spPr>
        <p:txBody>
          <a:bodyPr/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по инфекционным заболеваниям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Финансирование риска инфекционных заболеваний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Предлагаемый план работы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7784-A9E9-4D85-A3EF-CA45CCDC25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039618-CAE5-43B9-BDDF-6F6B060413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5" name="Picture 16" descr="Metabiota - Crunchbase Company Profile &amp; Funding">
            <a:extLst>
              <a:ext uri="{FF2B5EF4-FFF2-40B4-BE49-F238E27FC236}">
                <a16:creationId xmlns:a16="http://schemas.microsoft.com/office/drawing/2014/main" id="{AA0656D0-A52B-41A1-9426-BD2736034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7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5269-B0A9-4F0A-A305-636BA385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812"/>
            <a:ext cx="11247120" cy="307777"/>
          </a:xfrm>
        </p:spPr>
        <p:txBody>
          <a:bodyPr/>
          <a:lstStyle/>
          <a:p>
            <a:r>
              <a:rPr lang="ru-RU" dirty="0"/>
              <a:t>Взаимодействие с ADB Health - Первоначальный комментарий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C4A0F-675C-4E79-8B5A-1ADE71FE9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7205"/>
            <a:ext cx="11247120" cy="276999"/>
          </a:xfrm>
        </p:spPr>
        <p:txBody>
          <a:bodyPr/>
          <a:lstStyle/>
          <a:p>
            <a:r>
              <a:rPr lang="ru-RU" dirty="0"/>
              <a:t>Передача риска должна быть частью более широкой структуры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0615C-B723-4CF2-B527-FBB0E24C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354"/>
            <a:ext cx="11247120" cy="613250"/>
          </a:xfrm>
        </p:spPr>
        <p:txBody>
          <a:bodyPr/>
          <a:lstStyle/>
          <a:p>
            <a:r>
              <a:rPr lang="ru-RU" dirty="0"/>
              <a:t>Неотложной задачей является консультация с ADB Health по приоритетам и данным для включения в разработку механизма, поскольку цели Региональной системы безопасности здравоохранения совпадают с финансированием риска</a:t>
            </a:r>
            <a:r>
              <a:rPr lang="ru-RU" baseline="30000" dirty="0"/>
              <a:t>1</a:t>
            </a:r>
            <a:r>
              <a:rPr lang="ru-RU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79EE3-C0D6-411E-A13A-44F8CACE03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4F890-0EDC-4D86-BF0A-CB81E30EA82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17067-E6B0-4118-9637-809C1D935941}"/>
              </a:ext>
            </a:extLst>
          </p:cNvPr>
          <p:cNvSpPr txBox="1"/>
          <p:nvPr/>
        </p:nvSpPr>
        <p:spPr>
          <a:xfrm>
            <a:off x="4484914" y="6061165"/>
            <a:ext cx="7307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1. АБР 2021. ЦАРЭС 2030: Расширение регионального сотрудничества в секторе здравоохранения: Предпроектное исследование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A96FBC-9D78-4694-BA16-9828F9899F1A}"/>
              </a:ext>
            </a:extLst>
          </p:cNvPr>
          <p:cNvSpPr txBox="1">
            <a:spLocks/>
          </p:cNvSpPr>
          <p:nvPr/>
        </p:nvSpPr>
        <p:spPr>
          <a:xfrm>
            <a:off x="1709354" y="2146334"/>
            <a:ext cx="9994966" cy="3418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chemeClr val="accent3"/>
              </a:buClr>
            </a:pPr>
            <a:r>
              <a:rPr lang="ru-RU" dirty="0"/>
              <a:t>Региональный механизм передачи рисков – и, следовательно, разработка плана обеспечения готовности и действий в чрезвычайных ситуациях – может обеспечить материальную объединяющую цель для членов ЦАРЭС.</a:t>
            </a:r>
          </a:p>
          <a:p>
            <a:pPr lvl="2">
              <a:buClr>
                <a:schemeClr val="accent3"/>
              </a:buClr>
            </a:pPr>
            <a:r>
              <a:rPr lang="ru-RU" dirty="0"/>
              <a:t>Механизмы предназначены для стимулирования готовности, планирования, раннего оповещения и дополнительных мер по сдерживанию</a:t>
            </a:r>
          </a:p>
          <a:p>
            <a:pPr lvl="2"/>
            <a:endParaRPr lang="en-GB" dirty="0"/>
          </a:p>
          <a:p>
            <a:pPr lvl="2">
              <a:buClr>
                <a:schemeClr val="accent6"/>
              </a:buClr>
            </a:pPr>
            <a:r>
              <a:rPr lang="ru-RU" dirty="0"/>
              <a:t>Изучить, как региональная сеть лабораторий может способствовать передаче риска, и роль Регионального центра глобального выявления заболеваний и других учреждений.</a:t>
            </a:r>
          </a:p>
          <a:p>
            <a:pPr lvl="2">
              <a:buClr>
                <a:schemeClr val="accent6"/>
              </a:buClr>
            </a:pPr>
            <a:r>
              <a:rPr lang="ru-RU" dirty="0"/>
              <a:t>Способствовать интересам правительства и инвестиционному обоснованию систем раннего предупреждения, наблюдения и быстрого реагирования: перенос рисков является еще одним преимуществом</a:t>
            </a:r>
          </a:p>
          <a:p>
            <a:pPr lvl="2"/>
            <a:endParaRPr lang="en-GB" dirty="0"/>
          </a:p>
          <a:p>
            <a:pPr lvl="2">
              <a:buClr>
                <a:schemeClr val="accent4"/>
              </a:buClr>
            </a:pPr>
            <a:r>
              <a:rPr lang="ru-RU" dirty="0"/>
              <a:t>Дополнительное моделирование риска вспышек для выявления уязвимых мест на уровне страны</a:t>
            </a:r>
          </a:p>
          <a:p>
            <a:pPr lvl="2">
              <a:buClr>
                <a:schemeClr val="accent4"/>
              </a:buClr>
            </a:pPr>
            <a:r>
              <a:rPr lang="ru-RU" dirty="0"/>
              <a:t>Первоначальный акцент передачи риска на здоровье человека, но может быть распространен на животных и растения.</a:t>
            </a:r>
          </a:p>
          <a:p>
            <a:pPr marL="0" lvl="2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3" name="Graphic 12" descr="Venn diagram">
            <a:extLst>
              <a:ext uri="{FF2B5EF4-FFF2-40B4-BE49-F238E27FC236}">
                <a16:creationId xmlns:a16="http://schemas.microsoft.com/office/drawing/2014/main" id="{0F5BA08B-41F4-4208-B4E1-114483E4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013" y="3783463"/>
            <a:ext cx="914400" cy="914400"/>
          </a:xfrm>
          <a:prstGeom prst="rect">
            <a:avLst/>
          </a:prstGeom>
        </p:spPr>
      </p:pic>
      <p:pic>
        <p:nvPicPr>
          <p:cNvPr id="15" name="Graphic 14" descr="Chevron arrows">
            <a:extLst>
              <a:ext uri="{FF2B5EF4-FFF2-40B4-BE49-F238E27FC236}">
                <a16:creationId xmlns:a16="http://schemas.microsoft.com/office/drawing/2014/main" id="{D1CC9A5E-A616-415D-AEA7-6362D7154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013" y="5261148"/>
            <a:ext cx="914400" cy="914400"/>
          </a:xfrm>
          <a:prstGeom prst="rect">
            <a:avLst/>
          </a:prstGeom>
        </p:spPr>
      </p:pic>
      <p:pic>
        <p:nvPicPr>
          <p:cNvPr id="19" name="Graphic 18" descr="Link">
            <a:extLst>
              <a:ext uri="{FF2B5EF4-FFF2-40B4-BE49-F238E27FC236}">
                <a16:creationId xmlns:a16="http://schemas.microsoft.com/office/drawing/2014/main" id="{91B84C2B-A09F-46B6-8483-AD8F07EA0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013" y="22999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0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98BD0B-D99D-457B-B05F-2E933432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267"/>
            <a:ext cx="11247120" cy="307777"/>
          </a:xfrm>
        </p:spPr>
        <p:txBody>
          <a:bodyPr/>
          <a:lstStyle/>
          <a:p>
            <a:r>
              <a:rPr lang="ru-RU" dirty="0"/>
              <a:t>Рабочая программа по разработке механизма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6DFD6-9757-4EA3-8342-1B47171A58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367A-576A-4D8C-83B1-C8B55BF0BD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E7897D-8C1D-4252-9FA3-D41BCD0F6046}"/>
              </a:ext>
            </a:extLst>
          </p:cNvPr>
          <p:cNvGrpSpPr/>
          <p:nvPr/>
        </p:nvGrpSpPr>
        <p:grpSpPr>
          <a:xfrm>
            <a:off x="783771" y="1504610"/>
            <a:ext cx="9893492" cy="4617753"/>
            <a:chOff x="-145908" y="950514"/>
            <a:chExt cx="8485345" cy="434874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34B044-BEE4-4064-86D6-EA3C27462B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08924" y="3968186"/>
              <a:ext cx="576305" cy="1484720"/>
            </a:xfrm>
            <a:custGeom>
              <a:avLst/>
              <a:gdLst>
                <a:gd name="T0" fmla="*/ 463 w 463"/>
                <a:gd name="T1" fmla="*/ 305 h 959"/>
                <a:gd name="T2" fmla="*/ 231 w 463"/>
                <a:gd name="T3" fmla="*/ 0 h 959"/>
                <a:gd name="T4" fmla="*/ 0 w 463"/>
                <a:gd name="T5" fmla="*/ 305 h 959"/>
                <a:gd name="T6" fmla="*/ 97 w 463"/>
                <a:gd name="T7" fmla="*/ 305 h 959"/>
                <a:gd name="T8" fmla="*/ 97 w 463"/>
                <a:gd name="T9" fmla="*/ 959 h 959"/>
                <a:gd name="T10" fmla="*/ 364 w 463"/>
                <a:gd name="T11" fmla="*/ 959 h 959"/>
                <a:gd name="T12" fmla="*/ 364 w 463"/>
                <a:gd name="T13" fmla="*/ 305 h 959"/>
                <a:gd name="T14" fmla="*/ 463 w 463"/>
                <a:gd name="T15" fmla="*/ 305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9">
                  <a:moveTo>
                    <a:pt x="463" y="305"/>
                  </a:moveTo>
                  <a:lnTo>
                    <a:pt x="231" y="0"/>
                  </a:lnTo>
                  <a:lnTo>
                    <a:pt x="0" y="305"/>
                  </a:lnTo>
                  <a:lnTo>
                    <a:pt x="97" y="305"/>
                  </a:lnTo>
                  <a:lnTo>
                    <a:pt x="97" y="959"/>
                  </a:lnTo>
                  <a:lnTo>
                    <a:pt x="364" y="959"/>
                  </a:lnTo>
                  <a:lnTo>
                    <a:pt x="364" y="305"/>
                  </a:lnTo>
                  <a:lnTo>
                    <a:pt x="463" y="3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E38FE6A-6322-436C-9B03-7D0A9E8970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31906" y="2493497"/>
              <a:ext cx="576305" cy="1484720"/>
            </a:xfrm>
            <a:custGeom>
              <a:avLst/>
              <a:gdLst>
                <a:gd name="T0" fmla="*/ 463 w 463"/>
                <a:gd name="T1" fmla="*/ 305 h 959"/>
                <a:gd name="T2" fmla="*/ 231 w 463"/>
                <a:gd name="T3" fmla="*/ 0 h 959"/>
                <a:gd name="T4" fmla="*/ 0 w 463"/>
                <a:gd name="T5" fmla="*/ 305 h 959"/>
                <a:gd name="T6" fmla="*/ 97 w 463"/>
                <a:gd name="T7" fmla="*/ 305 h 959"/>
                <a:gd name="T8" fmla="*/ 97 w 463"/>
                <a:gd name="T9" fmla="*/ 959 h 959"/>
                <a:gd name="T10" fmla="*/ 364 w 463"/>
                <a:gd name="T11" fmla="*/ 959 h 959"/>
                <a:gd name="T12" fmla="*/ 364 w 463"/>
                <a:gd name="T13" fmla="*/ 305 h 959"/>
                <a:gd name="T14" fmla="*/ 463 w 463"/>
                <a:gd name="T15" fmla="*/ 305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9">
                  <a:moveTo>
                    <a:pt x="463" y="305"/>
                  </a:moveTo>
                  <a:lnTo>
                    <a:pt x="231" y="0"/>
                  </a:lnTo>
                  <a:lnTo>
                    <a:pt x="0" y="305"/>
                  </a:lnTo>
                  <a:lnTo>
                    <a:pt x="97" y="305"/>
                  </a:lnTo>
                  <a:lnTo>
                    <a:pt x="97" y="959"/>
                  </a:lnTo>
                  <a:lnTo>
                    <a:pt x="364" y="959"/>
                  </a:lnTo>
                  <a:lnTo>
                    <a:pt x="364" y="305"/>
                  </a:lnTo>
                  <a:lnTo>
                    <a:pt x="463" y="3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98BA4CD-C439-463E-A4E3-28BE200C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85" y="4090811"/>
              <a:ext cx="7094041" cy="1208443"/>
            </a:xfrm>
            <a:custGeom>
              <a:avLst/>
              <a:gdLst>
                <a:gd name="T0" fmla="*/ 3472 w 3472"/>
                <a:gd name="T1" fmla="*/ 0 h 1774"/>
                <a:gd name="T2" fmla="*/ 0 w 3472"/>
                <a:gd name="T3" fmla="*/ 0 h 1774"/>
                <a:gd name="T4" fmla="*/ 0 w 3472"/>
                <a:gd name="T5" fmla="*/ 1774 h 1774"/>
                <a:gd name="T6" fmla="*/ 787 w 3472"/>
                <a:gd name="T7" fmla="*/ 1774 h 1774"/>
                <a:gd name="T8" fmla="*/ 787 w 3472"/>
                <a:gd name="T9" fmla="*/ 1774 h 1774"/>
                <a:gd name="T10" fmla="*/ 1327 w 3472"/>
                <a:gd name="T11" fmla="*/ 1774 h 1774"/>
                <a:gd name="T12" fmla="*/ 1327 w 3472"/>
                <a:gd name="T13" fmla="*/ 1774 h 1774"/>
                <a:gd name="T14" fmla="*/ 3472 w 3472"/>
                <a:gd name="T15" fmla="*/ 1774 h 1774"/>
                <a:gd name="T16" fmla="*/ 3472 w 3472"/>
                <a:gd name="T17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2" h="1774">
                  <a:moveTo>
                    <a:pt x="3472" y="0"/>
                  </a:moveTo>
                  <a:lnTo>
                    <a:pt x="0" y="0"/>
                  </a:lnTo>
                  <a:lnTo>
                    <a:pt x="0" y="1774"/>
                  </a:lnTo>
                  <a:lnTo>
                    <a:pt x="787" y="1774"/>
                  </a:lnTo>
                  <a:lnTo>
                    <a:pt x="787" y="1774"/>
                  </a:lnTo>
                  <a:lnTo>
                    <a:pt x="1327" y="1774"/>
                  </a:lnTo>
                  <a:lnTo>
                    <a:pt x="1327" y="1774"/>
                  </a:lnTo>
                  <a:lnTo>
                    <a:pt x="3472" y="1774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Направление работы 3: Привлечение средств доноров и взаимодействие с рыночными субъектами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Определение необходимой финансовой поддержки: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Национализация исходных структур с донорами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Фандрайзинг для операций фонда и капитализация механизма</a:t>
              </a: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37DA7B6-DD40-4022-B5EB-D0E15607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83" y="2565593"/>
              <a:ext cx="6291613" cy="1404564"/>
            </a:xfrm>
            <a:custGeom>
              <a:avLst/>
              <a:gdLst>
                <a:gd name="T0" fmla="*/ 3472 w 3472"/>
                <a:gd name="T1" fmla="*/ 0 h 1774"/>
                <a:gd name="T2" fmla="*/ 0 w 3472"/>
                <a:gd name="T3" fmla="*/ 0 h 1774"/>
                <a:gd name="T4" fmla="*/ 0 w 3472"/>
                <a:gd name="T5" fmla="*/ 1774 h 1774"/>
                <a:gd name="T6" fmla="*/ 787 w 3472"/>
                <a:gd name="T7" fmla="*/ 1774 h 1774"/>
                <a:gd name="T8" fmla="*/ 787 w 3472"/>
                <a:gd name="T9" fmla="*/ 1774 h 1774"/>
                <a:gd name="T10" fmla="*/ 1327 w 3472"/>
                <a:gd name="T11" fmla="*/ 1774 h 1774"/>
                <a:gd name="T12" fmla="*/ 1327 w 3472"/>
                <a:gd name="T13" fmla="*/ 1774 h 1774"/>
                <a:gd name="T14" fmla="*/ 3472 w 3472"/>
                <a:gd name="T15" fmla="*/ 1774 h 1774"/>
                <a:gd name="T16" fmla="*/ 3472 w 3472"/>
                <a:gd name="T17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2" h="1774">
                  <a:moveTo>
                    <a:pt x="3472" y="0"/>
                  </a:moveTo>
                  <a:lnTo>
                    <a:pt x="0" y="0"/>
                  </a:lnTo>
                  <a:lnTo>
                    <a:pt x="0" y="1774"/>
                  </a:lnTo>
                  <a:lnTo>
                    <a:pt x="787" y="1774"/>
                  </a:lnTo>
                  <a:lnTo>
                    <a:pt x="787" y="1774"/>
                  </a:lnTo>
                  <a:lnTo>
                    <a:pt x="1327" y="1774"/>
                  </a:lnTo>
                  <a:lnTo>
                    <a:pt x="1327" y="1774"/>
                  </a:lnTo>
                  <a:lnTo>
                    <a:pt x="3472" y="1774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Направление работы 2: Структурирование механизма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Разработать первоначальные структуры для защиты от вспышки, сдерживания и защиты МСП.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Апробация исторических и смоделированных событий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Анализ чувствительности по триггерам и факторам выплат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Ориентировочное ценообразование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277325-CB20-484F-AA7A-2A8FF5F9EC6B}"/>
                </a:ext>
              </a:extLst>
            </p:cNvPr>
            <p:cNvGrpSpPr/>
            <p:nvPr/>
          </p:nvGrpSpPr>
          <p:grpSpPr>
            <a:xfrm>
              <a:off x="-145908" y="950514"/>
              <a:ext cx="7613665" cy="1540254"/>
              <a:chOff x="-145908" y="950514"/>
              <a:chExt cx="7613665" cy="154025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66892C-E38E-45AE-9AAA-9D406C3026C7}"/>
                  </a:ext>
                </a:extLst>
              </p:cNvPr>
              <p:cNvGrpSpPr/>
              <p:nvPr/>
            </p:nvGrpSpPr>
            <p:grpSpPr>
              <a:xfrm>
                <a:off x="-145908" y="950514"/>
                <a:ext cx="7613665" cy="1540254"/>
                <a:chOff x="-145907" y="923534"/>
                <a:chExt cx="7613665" cy="1540254"/>
              </a:xfrm>
            </p:grpSpPr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307BDEEF-5D96-438B-9DC8-3A58FFD1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45907" y="923534"/>
                  <a:ext cx="6556132" cy="1540254"/>
                </a:xfrm>
                <a:custGeom>
                  <a:avLst/>
                  <a:gdLst>
                    <a:gd name="T0" fmla="*/ 3472 w 3472"/>
                    <a:gd name="T1" fmla="*/ 0 h 1774"/>
                    <a:gd name="T2" fmla="*/ 0 w 3472"/>
                    <a:gd name="T3" fmla="*/ 0 h 1774"/>
                    <a:gd name="T4" fmla="*/ 0 w 3472"/>
                    <a:gd name="T5" fmla="*/ 1774 h 1774"/>
                    <a:gd name="T6" fmla="*/ 787 w 3472"/>
                    <a:gd name="T7" fmla="*/ 1774 h 1774"/>
                    <a:gd name="T8" fmla="*/ 787 w 3472"/>
                    <a:gd name="T9" fmla="*/ 1774 h 1774"/>
                    <a:gd name="T10" fmla="*/ 1327 w 3472"/>
                    <a:gd name="T11" fmla="*/ 1774 h 1774"/>
                    <a:gd name="T12" fmla="*/ 1327 w 3472"/>
                    <a:gd name="T13" fmla="*/ 1774 h 1774"/>
                    <a:gd name="T14" fmla="*/ 3472 w 3472"/>
                    <a:gd name="T15" fmla="*/ 1774 h 1774"/>
                    <a:gd name="T16" fmla="*/ 3472 w 3472"/>
                    <a:gd name="T17" fmla="*/ 0 h 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72" h="1774">
                      <a:moveTo>
                        <a:pt x="3472" y="0"/>
                      </a:moveTo>
                      <a:lnTo>
                        <a:pt x="0" y="0"/>
                      </a:lnTo>
                      <a:lnTo>
                        <a:pt x="0" y="1774"/>
                      </a:lnTo>
                      <a:lnTo>
                        <a:pt x="787" y="1774"/>
                      </a:lnTo>
                      <a:lnTo>
                        <a:pt x="787" y="1774"/>
                      </a:lnTo>
                      <a:lnTo>
                        <a:pt x="1327" y="1774"/>
                      </a:lnTo>
                      <a:lnTo>
                        <a:pt x="1327" y="1774"/>
                      </a:lnTo>
                      <a:lnTo>
                        <a:pt x="3472" y="1774"/>
                      </a:lnTo>
                      <a:lnTo>
                        <a:pt x="34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dirty="0">
                      <a:solidFill>
                        <a:schemeClr val="bg1"/>
                      </a:solidFill>
                    </a:rPr>
                    <a:t>Направление работы 1:</a:t>
                  </a:r>
                  <a:br>
                    <a:rPr lang="ru-RU" dirty="0">
                      <a:solidFill>
                        <a:schemeClr val="bg1"/>
                      </a:solidFill>
                    </a:rPr>
                  </a:br>
                  <a:r>
                    <a:rPr lang="ru-RU" dirty="0">
                      <a:solidFill>
                        <a:schemeClr val="bg1"/>
                      </a:solidFill>
                    </a:rPr>
                    <a:t> Взаимодействие со страной и заинтересованными сторонами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ru-RU" sz="1400" dirty="0">
                      <a:solidFill>
                        <a:schemeClr val="bg1"/>
                      </a:solidFill>
                    </a:rPr>
                    <a:t>Сделать презентацию правительствам, определить проблему финансирования, определить аппетит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ru-RU" sz="1400" dirty="0">
                      <a:solidFill>
                        <a:schemeClr val="bg1"/>
                      </a:solidFill>
                    </a:rPr>
                    <a:t>Определить ключевые заинтересованные стороны и согласовать роли и обязанности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ru-RU" sz="1400" dirty="0">
                      <a:solidFill>
                        <a:schemeClr val="bg1"/>
                      </a:solidFill>
                    </a:rPr>
                    <a:t>Составить карту существующих программ и инициатив сотрудничества</a:t>
                  </a:r>
                </a:p>
              </p:txBody>
            </p:sp>
            <p:sp>
              <p:nvSpPr>
                <p:cNvPr id="22" name="Freeform 6">
                  <a:extLst>
                    <a:ext uri="{FF2B5EF4-FFF2-40B4-BE49-F238E27FC236}">
                      <a16:creationId xmlns:a16="http://schemas.microsoft.com/office/drawing/2014/main" id="{A5B11944-C6CA-4CFE-A039-A771D4E24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6437245" y="941299"/>
                  <a:ext cx="576305" cy="1484720"/>
                </a:xfrm>
                <a:custGeom>
                  <a:avLst/>
                  <a:gdLst>
                    <a:gd name="T0" fmla="*/ 463 w 463"/>
                    <a:gd name="T1" fmla="*/ 305 h 959"/>
                    <a:gd name="T2" fmla="*/ 231 w 463"/>
                    <a:gd name="T3" fmla="*/ 0 h 959"/>
                    <a:gd name="T4" fmla="*/ 0 w 463"/>
                    <a:gd name="T5" fmla="*/ 305 h 959"/>
                    <a:gd name="T6" fmla="*/ 97 w 463"/>
                    <a:gd name="T7" fmla="*/ 305 h 959"/>
                    <a:gd name="T8" fmla="*/ 97 w 463"/>
                    <a:gd name="T9" fmla="*/ 959 h 959"/>
                    <a:gd name="T10" fmla="*/ 364 w 463"/>
                    <a:gd name="T11" fmla="*/ 959 h 959"/>
                    <a:gd name="T12" fmla="*/ 364 w 463"/>
                    <a:gd name="T13" fmla="*/ 305 h 959"/>
                    <a:gd name="T14" fmla="*/ 463 w 463"/>
                    <a:gd name="T15" fmla="*/ 305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3" h="959">
                      <a:moveTo>
                        <a:pt x="463" y="305"/>
                      </a:moveTo>
                      <a:lnTo>
                        <a:pt x="231" y="0"/>
                      </a:lnTo>
                      <a:lnTo>
                        <a:pt x="0" y="305"/>
                      </a:lnTo>
                      <a:lnTo>
                        <a:pt x="97" y="305"/>
                      </a:lnTo>
                      <a:lnTo>
                        <a:pt x="97" y="959"/>
                      </a:lnTo>
                      <a:lnTo>
                        <a:pt x="364" y="959"/>
                      </a:lnTo>
                      <a:lnTo>
                        <a:pt x="364" y="305"/>
                      </a:lnTo>
                      <a:lnTo>
                        <a:pt x="463" y="3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F86DBC-161E-4611-970D-5B11AD8EF977}"/>
                  </a:ext>
                </a:extLst>
              </p:cNvPr>
              <p:cNvSpPr txBox="1"/>
              <p:nvPr/>
            </p:nvSpPr>
            <p:spPr>
              <a:xfrm>
                <a:off x="6149222" y="1531861"/>
                <a:ext cx="1036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</a:rPr>
                  <a:t>10 месяцев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BACB74-586C-4F82-B076-5D3C87E335C9}"/>
                </a:ext>
              </a:extLst>
            </p:cNvPr>
            <p:cNvSpPr txBox="1"/>
            <p:nvPr/>
          </p:nvSpPr>
          <p:spPr>
            <a:xfrm>
              <a:off x="6301583" y="3081967"/>
              <a:ext cx="1036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>
                  <a:solidFill>
                    <a:schemeClr val="bg1"/>
                  </a:solidFill>
                </a:rPr>
                <a:t>10 месяцев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6FA2B3-7F25-47E6-B69C-0A029B43D792}"/>
                </a:ext>
              </a:extLst>
            </p:cNvPr>
            <p:cNvSpPr txBox="1"/>
            <p:nvPr/>
          </p:nvSpPr>
          <p:spPr>
            <a:xfrm>
              <a:off x="7064462" y="4556658"/>
              <a:ext cx="1065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16 месяцев</a:t>
              </a:r>
            </a:p>
          </p:txBody>
        </p:sp>
      </p:grp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BCE69903-A0AB-4211-B3DD-7CBA073C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8953"/>
            <a:ext cx="11247120" cy="452170"/>
          </a:xfrm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Цель - разработка полного механизма, готового к развертыванию</a:t>
            </a:r>
          </a:p>
        </p:txBody>
      </p:sp>
      <p:pic>
        <p:nvPicPr>
          <p:cNvPr id="23" name="Picture 16" descr="Metabiota - Crunchbase Company Profile &amp; Funding">
            <a:extLst>
              <a:ext uri="{FF2B5EF4-FFF2-40B4-BE49-F238E27FC236}">
                <a16:creationId xmlns:a16="http://schemas.microsoft.com/office/drawing/2014/main" id="{64E6BF91-BA56-4B35-9370-1560AE46C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5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83E1-4592-4809-ACF6-3136429C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371566"/>
            <a:ext cx="7010400" cy="502920"/>
          </a:xfrm>
        </p:spPr>
        <p:txBody>
          <a:bodyPr/>
          <a:lstStyle/>
          <a:p>
            <a:r>
              <a:rPr lang="ru-RU" b="1" dirty="0"/>
              <a:t>СОДЕРЖАНИЕ</a:t>
            </a:r>
          </a:p>
          <a:p>
            <a:pPr>
              <a:lnSpc>
                <a:spcPts val="1400"/>
              </a:lnSpc>
            </a:pPr>
            <a:endParaRPr lang="en-GB" sz="1100" b="1" dirty="0"/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Задачи проекта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Работа по инфекционным заболеваниям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Финансирование риска инфекционных заболеваний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Предлагаемый план работы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7784-A9E9-4D85-A3EF-CA45CCDC25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039618-CAE5-43B9-BDDF-6F6B060413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</p:spTree>
    <p:extLst>
      <p:ext uri="{BB962C8B-B14F-4D97-AF65-F5344CB8AC3E}">
        <p14:creationId xmlns:p14="http://schemas.microsoft.com/office/powerpoint/2010/main" val="46651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83E1-4592-4809-ACF6-3136429C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15108"/>
            <a:ext cx="7010400" cy="502920"/>
          </a:xfrm>
        </p:spPr>
        <p:txBody>
          <a:bodyPr/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Задачи проекта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по инфекционным заболеваниям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Финансирование риска инфекционных заболеваний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Предлагаемый план работы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7784-A9E9-4D85-A3EF-CA45CCDC25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039618-CAE5-43B9-BDDF-6F6B060413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</p:spTree>
    <p:extLst>
      <p:ext uri="{BB962C8B-B14F-4D97-AF65-F5344CB8AC3E}">
        <p14:creationId xmlns:p14="http://schemas.microsoft.com/office/powerpoint/2010/main" val="180308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DA6B-C037-4A02-9F3E-AEFD6954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 проекта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A6594-870D-4CEF-80FE-9A1F00A2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2E4EA-057E-4AEC-9C23-2C9F63BAD6B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48F75-7955-4D65-8EA4-A92D8CD76C84}"/>
              </a:ext>
            </a:extLst>
          </p:cNvPr>
          <p:cNvGrpSpPr/>
          <p:nvPr/>
        </p:nvGrpSpPr>
        <p:grpSpPr>
          <a:xfrm>
            <a:off x="1051918" y="1183892"/>
            <a:ext cx="10652402" cy="1404235"/>
            <a:chOff x="2812195" y="1524139"/>
            <a:chExt cx="3429420" cy="1257001"/>
          </a:xfrm>
        </p:grpSpPr>
        <p:sp>
          <p:nvSpPr>
            <p:cNvPr id="8" name="Rechteck 33">
              <a:extLst>
                <a:ext uri="{FF2B5EF4-FFF2-40B4-BE49-F238E27FC236}">
                  <a16:creationId xmlns:a16="http://schemas.microsoft.com/office/drawing/2014/main" id="{6212E750-3494-4F8F-963B-D7D215FE79EE}"/>
                </a:ext>
              </a:extLst>
            </p:cNvPr>
            <p:cNvSpPr/>
            <p:nvPr/>
          </p:nvSpPr>
          <p:spPr>
            <a:xfrm>
              <a:off x="2812195" y="1524139"/>
              <a:ext cx="3429420" cy="12570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9" name="Rechteck 44">
              <a:extLst>
                <a:ext uri="{FF2B5EF4-FFF2-40B4-BE49-F238E27FC236}">
                  <a16:creationId xmlns:a16="http://schemas.microsoft.com/office/drawing/2014/main" id="{D978B317-A11C-4449-BAFA-4945AEBC0044}"/>
                </a:ext>
              </a:extLst>
            </p:cNvPr>
            <p:cNvSpPr/>
            <p:nvPr/>
          </p:nvSpPr>
          <p:spPr>
            <a:xfrm>
              <a:off x="2839774" y="1626494"/>
              <a:ext cx="3381650" cy="744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363538" indent="-363538"/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1. </a:t>
              </a:r>
              <a:r>
                <a:rPr lang="ru-RU" sz="2400" dirty="0"/>
                <a:t>Выявить и провести количественную оценку риска землетрясений, наводнений и инфекционных заболеваний во всех странах-членах ЦАРЭС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6E632-477C-4A58-AF6B-6822C6836C43}"/>
              </a:ext>
            </a:extLst>
          </p:cNvPr>
          <p:cNvGrpSpPr/>
          <p:nvPr/>
        </p:nvGrpSpPr>
        <p:grpSpPr>
          <a:xfrm>
            <a:off x="1663794" y="2576357"/>
            <a:ext cx="10045606" cy="972000"/>
            <a:chOff x="1190171" y="2903248"/>
            <a:chExt cx="7472741" cy="1297347"/>
          </a:xfrm>
          <a:solidFill>
            <a:schemeClr val="accent3"/>
          </a:solidFill>
        </p:grpSpPr>
        <p:sp>
          <p:nvSpPr>
            <p:cNvPr id="11" name="Rechteck 34">
              <a:extLst>
                <a:ext uri="{FF2B5EF4-FFF2-40B4-BE49-F238E27FC236}">
                  <a16:creationId xmlns:a16="http://schemas.microsoft.com/office/drawing/2014/main" id="{F4494202-88CE-4B89-B768-797E3B07394C}"/>
                </a:ext>
              </a:extLst>
            </p:cNvPr>
            <p:cNvSpPr/>
            <p:nvPr/>
          </p:nvSpPr>
          <p:spPr>
            <a:xfrm>
              <a:off x="1190171" y="2903248"/>
              <a:ext cx="7472741" cy="12973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12" name="Rechteck 44">
              <a:extLst>
                <a:ext uri="{FF2B5EF4-FFF2-40B4-BE49-F238E27FC236}">
                  <a16:creationId xmlns:a16="http://schemas.microsoft.com/office/drawing/2014/main" id="{147B2898-A0A8-45B0-B93A-A707F80958E2}"/>
                </a:ext>
              </a:extLst>
            </p:cNvPr>
            <p:cNvSpPr/>
            <p:nvPr/>
          </p:nvSpPr>
          <p:spPr>
            <a:xfrm>
              <a:off x="1311510" y="3058757"/>
              <a:ext cx="7114708" cy="829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536575" indent="-536575"/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2.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Провести обзор механизмов финансирования рисков во всех странах-членах ЦАРЭС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E8B948-0C2C-4286-92C5-402FB4515E0A}"/>
              </a:ext>
            </a:extLst>
          </p:cNvPr>
          <p:cNvGrpSpPr/>
          <p:nvPr/>
        </p:nvGrpSpPr>
        <p:grpSpPr>
          <a:xfrm>
            <a:off x="2266467" y="3541298"/>
            <a:ext cx="9375135" cy="972000"/>
            <a:chOff x="2099431" y="4634901"/>
            <a:chExt cx="6587369" cy="1297348"/>
          </a:xfrm>
          <a:solidFill>
            <a:schemeClr val="accent5"/>
          </a:solidFill>
        </p:grpSpPr>
        <p:sp>
          <p:nvSpPr>
            <p:cNvPr id="14" name="Rechteck 38">
              <a:extLst>
                <a:ext uri="{FF2B5EF4-FFF2-40B4-BE49-F238E27FC236}">
                  <a16:creationId xmlns:a16="http://schemas.microsoft.com/office/drawing/2014/main" id="{A12457D8-F54A-4391-883A-3CAE5EDD6CC4}"/>
                </a:ext>
              </a:extLst>
            </p:cNvPr>
            <p:cNvSpPr/>
            <p:nvPr/>
          </p:nvSpPr>
          <p:spPr>
            <a:xfrm>
              <a:off x="2099431" y="4634901"/>
              <a:ext cx="6587369" cy="129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15" name="Rechteck 44">
              <a:extLst>
                <a:ext uri="{FF2B5EF4-FFF2-40B4-BE49-F238E27FC236}">
                  <a16:creationId xmlns:a16="http://schemas.microsoft.com/office/drawing/2014/main" id="{D40D8C55-0082-4B24-B9F5-4457713D06B2}"/>
                </a:ext>
              </a:extLst>
            </p:cNvPr>
            <p:cNvSpPr/>
            <p:nvPr/>
          </p:nvSpPr>
          <p:spPr>
            <a:xfrm>
              <a:off x="2266778" y="4808906"/>
              <a:ext cx="6270038" cy="829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363538" indent="-363538"/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3.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Предложить и спроектировать процесс региональной передачи рисков для выбранных стран-членов ЦАРЭС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2C3D5-38E4-4060-9D4D-9DF3A719F2D3}"/>
              </a:ext>
            </a:extLst>
          </p:cNvPr>
          <p:cNvGrpSpPr/>
          <p:nvPr/>
        </p:nvGrpSpPr>
        <p:grpSpPr>
          <a:xfrm>
            <a:off x="1816805" y="4768626"/>
            <a:ext cx="8567994" cy="1289134"/>
            <a:chOff x="208567" y="4816850"/>
            <a:chExt cx="8567994" cy="12891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F33056-3B7D-4266-B503-7E40DEB04442}"/>
                </a:ext>
              </a:extLst>
            </p:cNvPr>
            <p:cNvCxnSpPr>
              <a:cxnSpLocks/>
            </p:cNvCxnSpPr>
            <p:nvPr/>
          </p:nvCxnSpPr>
          <p:spPr>
            <a:xfrm>
              <a:off x="452482" y="5369436"/>
              <a:ext cx="8041067" cy="0"/>
            </a:xfrm>
            <a:prstGeom prst="line">
              <a:avLst/>
            </a:prstGeom>
            <a:ln w="254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023FB3BB-BCD6-4A36-AC51-3D76C7ACE154}"/>
                </a:ext>
              </a:extLst>
            </p:cNvPr>
            <p:cNvSpPr/>
            <p:nvPr/>
          </p:nvSpPr>
          <p:spPr>
            <a:xfrm>
              <a:off x="876688" y="5266599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F4244357-00C4-4FB2-8470-4F86411060E0}"/>
                </a:ext>
              </a:extLst>
            </p:cNvPr>
            <p:cNvSpPr/>
            <p:nvPr/>
          </p:nvSpPr>
          <p:spPr>
            <a:xfrm>
              <a:off x="2364198" y="5287168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81E90-1368-4096-8415-84950DB1FFB1}"/>
                </a:ext>
              </a:extLst>
            </p:cNvPr>
            <p:cNvSpPr txBox="1"/>
            <p:nvPr/>
          </p:nvSpPr>
          <p:spPr>
            <a:xfrm>
              <a:off x="774934" y="4826878"/>
              <a:ext cx="5325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b="1"/>
                <a:t>май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79AF3D-A505-4611-B52E-32DA1CD528DF}"/>
                </a:ext>
              </a:extLst>
            </p:cNvPr>
            <p:cNvSpPr txBox="1"/>
            <p:nvPr/>
          </p:nvSpPr>
          <p:spPr>
            <a:xfrm>
              <a:off x="486449" y="5502699"/>
              <a:ext cx="2552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2"/>
                  </a:solidFill>
                </a:rPr>
                <a:t>Сценарии COVID-19 и составление профилей рисков инфекционных заболеваний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43284B-BA1A-4103-9252-4B4F6281A579}"/>
                </a:ext>
              </a:extLst>
            </p:cNvPr>
            <p:cNvSpPr txBox="1"/>
            <p:nvPr/>
          </p:nvSpPr>
          <p:spPr>
            <a:xfrm>
              <a:off x="3245417" y="5617601"/>
              <a:ext cx="288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>
                  <a:solidFill>
                    <a:schemeClr val="accent3"/>
                  </a:solidFill>
                </a:rPr>
                <a:t>Составные риски и варианты финансирования рисков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AF468B-447C-4229-AAC3-2B5A62C4C743}"/>
                </a:ext>
              </a:extLst>
            </p:cNvPr>
            <p:cNvSpPr txBox="1"/>
            <p:nvPr/>
          </p:nvSpPr>
          <p:spPr>
            <a:xfrm>
              <a:off x="1960801" y="4839058"/>
              <a:ext cx="10518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/>
                <a:t>декабрь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26C2CB-3C67-418F-A983-1065D15A0AF3}"/>
                </a:ext>
              </a:extLst>
            </p:cNvPr>
            <p:cNvSpPr txBox="1"/>
            <p:nvPr/>
          </p:nvSpPr>
          <p:spPr>
            <a:xfrm>
              <a:off x="4964006" y="4826278"/>
              <a:ext cx="8707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/>
                <a:t>октябрь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576D89-0129-4DAA-9826-0A18977C8914}"/>
                </a:ext>
              </a:extLst>
            </p:cNvPr>
            <p:cNvSpPr txBox="1"/>
            <p:nvPr/>
          </p:nvSpPr>
          <p:spPr>
            <a:xfrm>
              <a:off x="6665593" y="4816850"/>
              <a:ext cx="5325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/>
                <a:t>май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E0F2D6-3789-4733-8BDD-4684DC92A10F}"/>
                </a:ext>
              </a:extLst>
            </p:cNvPr>
            <p:cNvSpPr txBox="1"/>
            <p:nvPr/>
          </p:nvSpPr>
          <p:spPr>
            <a:xfrm>
              <a:off x="7665359" y="4831941"/>
              <a:ext cx="11112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/>
                <a:t>сентябрь</a:t>
              </a:r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55E08C19-5755-4955-B7EC-7AD45949451F}"/>
                </a:ext>
              </a:extLst>
            </p:cNvPr>
            <p:cNvSpPr/>
            <p:nvPr/>
          </p:nvSpPr>
          <p:spPr>
            <a:xfrm>
              <a:off x="5261854" y="5262463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E74F58-459C-47EA-8E25-37CFB50F2805}"/>
                </a:ext>
              </a:extLst>
            </p:cNvPr>
            <p:cNvSpPr txBox="1"/>
            <p:nvPr/>
          </p:nvSpPr>
          <p:spPr>
            <a:xfrm>
              <a:off x="3674704" y="4829192"/>
              <a:ext cx="5325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/>
                <a:t>май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4B9246-8015-4FAA-BDDC-CBF7FAC3BC95}"/>
                </a:ext>
              </a:extLst>
            </p:cNvPr>
            <p:cNvSpPr txBox="1"/>
            <p:nvPr/>
          </p:nvSpPr>
          <p:spPr>
            <a:xfrm>
              <a:off x="2982577" y="5372655"/>
              <a:ext cx="58221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/>
                <a:t>2021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FBEB12-E714-43AA-9329-3423A6320FA5}"/>
                </a:ext>
              </a:extLst>
            </p:cNvPr>
            <p:cNvSpPr txBox="1"/>
            <p:nvPr/>
          </p:nvSpPr>
          <p:spPr>
            <a:xfrm>
              <a:off x="5823364" y="5376488"/>
              <a:ext cx="58221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/>
                <a:t>2022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475ADE-076C-41ED-9FE8-92422C792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527" y="5650531"/>
              <a:ext cx="1" cy="455453"/>
            </a:xfrm>
            <a:prstGeom prst="line">
              <a:avLst/>
            </a:prstGeom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4987BB7-C89E-46D2-BAA4-FB6E661102CD}"/>
                </a:ext>
              </a:extLst>
            </p:cNvPr>
            <p:cNvCxnSpPr>
              <a:cxnSpLocks/>
            </p:cNvCxnSpPr>
            <p:nvPr/>
          </p:nvCxnSpPr>
          <p:spPr>
            <a:xfrm>
              <a:off x="451527" y="6105984"/>
              <a:ext cx="8042022" cy="0"/>
            </a:xfrm>
            <a:prstGeom prst="line">
              <a:avLst/>
            </a:prstGeom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95637A-2414-40B5-BFF3-F66F53C873D6}"/>
                </a:ext>
              </a:extLst>
            </p:cNvPr>
            <p:cNvSpPr txBox="1"/>
            <p:nvPr/>
          </p:nvSpPr>
          <p:spPr>
            <a:xfrm>
              <a:off x="208567" y="537929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/>
                <a:t>2020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99B8D7-1910-40F6-8251-C05451A5F601}"/>
              </a:ext>
            </a:extLst>
          </p:cNvPr>
          <p:cNvGrpSpPr/>
          <p:nvPr/>
        </p:nvGrpSpPr>
        <p:grpSpPr>
          <a:xfrm>
            <a:off x="5421264" y="5214239"/>
            <a:ext cx="4679592" cy="846345"/>
            <a:chOff x="3922087" y="5307483"/>
            <a:chExt cx="4679592" cy="846345"/>
          </a:xfrm>
        </p:grpSpPr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8484DD50-AE69-40D3-831A-ACFF904A057A}"/>
                </a:ext>
              </a:extLst>
            </p:cNvPr>
            <p:cNvSpPr/>
            <p:nvPr/>
          </p:nvSpPr>
          <p:spPr>
            <a:xfrm>
              <a:off x="3922087" y="5332188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544E47EF-DEA0-48DD-B00C-2BB07558F7E8}"/>
                </a:ext>
              </a:extLst>
            </p:cNvPr>
            <p:cNvSpPr/>
            <p:nvPr/>
          </p:nvSpPr>
          <p:spPr>
            <a:xfrm>
              <a:off x="6835185" y="5307483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7153E663-7E84-46F0-B35E-821AF56BCBDF}"/>
                </a:ext>
              </a:extLst>
            </p:cNvPr>
            <p:cNvSpPr/>
            <p:nvPr/>
          </p:nvSpPr>
          <p:spPr>
            <a:xfrm>
              <a:off x="8207468" y="5327667"/>
              <a:ext cx="245097" cy="205675"/>
            </a:xfrm>
            <a:prstGeom prst="teardrop">
              <a:avLst/>
            </a:prstGeom>
            <a:gradFill>
              <a:gsLst>
                <a:gs pos="0">
                  <a:srgbClr val="702082"/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7FE863-F29F-464B-A0F5-E1080DB62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678" y="5698375"/>
              <a:ext cx="1" cy="455453"/>
            </a:xfrm>
            <a:prstGeom prst="line">
              <a:avLst/>
            </a:prstGeom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A18E439-37B4-47D9-848F-0164D4171BCD}"/>
              </a:ext>
            </a:extLst>
          </p:cNvPr>
          <p:cNvSpPr txBox="1"/>
          <p:nvPr/>
        </p:nvSpPr>
        <p:spPr>
          <a:xfrm>
            <a:off x="7951522" y="5439077"/>
            <a:ext cx="218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/>
                </a:solidFill>
              </a:rPr>
              <a:t>Следующие шаги по проектированию передачи риска</a:t>
            </a:r>
          </a:p>
        </p:txBody>
      </p:sp>
      <p:pic>
        <p:nvPicPr>
          <p:cNvPr id="40" name="Picture 16" descr="Metabiota - Crunchbase Company Profile &amp; Funding">
            <a:extLst>
              <a:ext uri="{FF2B5EF4-FFF2-40B4-BE49-F238E27FC236}">
                <a16:creationId xmlns:a16="http://schemas.microsoft.com/office/drawing/2014/main" id="{C0DC5BB6-22D5-474C-BD2E-36A58490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2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83E1-4592-4809-ACF6-3136429C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15108"/>
            <a:ext cx="7010400" cy="502920"/>
          </a:xfrm>
        </p:spPr>
        <p:txBody>
          <a:bodyPr/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Работа по инфекционным заболеваниям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Финансирование риска инфекционных заболеваний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Предлагаемый план работы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7784-A9E9-4D85-A3EF-CA45CCDC25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039618-CAE5-43B9-BDDF-6F6B060413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5" name="Picture 16" descr="Metabiota - Crunchbase Company Profile &amp; Funding">
            <a:extLst>
              <a:ext uri="{FF2B5EF4-FFF2-40B4-BE49-F238E27FC236}">
                <a16:creationId xmlns:a16="http://schemas.microsoft.com/office/drawing/2014/main" id="{A4C13279-B5DA-4F50-AED3-40CDB069B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8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1B88-E1F0-4CAE-BAEB-CB0407C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547"/>
            <a:ext cx="11247120" cy="307777"/>
          </a:xfrm>
        </p:spPr>
        <p:txBody>
          <a:bodyPr/>
          <a:lstStyle/>
          <a:p>
            <a:r>
              <a:rPr lang="ru-RU" dirty="0"/>
              <a:t>Понимание риска инфекционных заболеваний в регионе ЦАРЭС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4B3E84-C00D-4154-882D-FFCF623EDE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84755"/>
            <a:ext cx="11247120" cy="276999"/>
          </a:xfrm>
        </p:spPr>
        <p:txBody>
          <a:bodyPr/>
          <a:lstStyle/>
          <a:p>
            <a:r>
              <a:rPr lang="ru-RU" dirty="0"/>
              <a:t>Сценарии COVID-19 и составление профилей рисков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8522D-78D3-4E77-83F1-36B90F83B6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D3C5-03F0-4BC7-8F3B-D9DA8027F2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B5953-1C9D-4D2D-A50A-DE067101E6E9}"/>
              </a:ext>
            </a:extLst>
          </p:cNvPr>
          <p:cNvGrpSpPr/>
          <p:nvPr/>
        </p:nvGrpSpPr>
        <p:grpSpPr>
          <a:xfrm>
            <a:off x="6229766" y="1056185"/>
            <a:ext cx="5481687" cy="4962036"/>
            <a:chOff x="457200" y="1056185"/>
            <a:chExt cx="5481687" cy="4962036"/>
          </a:xfrm>
        </p:grpSpPr>
        <p:sp>
          <p:nvSpPr>
            <p:cNvPr id="12" name="Content Placeholder 10">
              <a:extLst>
                <a:ext uri="{FF2B5EF4-FFF2-40B4-BE49-F238E27FC236}">
                  <a16:creationId xmlns:a16="http://schemas.microsoft.com/office/drawing/2014/main" id="{C0C8EAD2-FADB-4B92-8FC5-6E9E5560170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056185"/>
              <a:ext cx="5481687" cy="4962036"/>
            </a:xfrm>
            <a:prstGeom prst="rect">
              <a:avLst/>
            </a:prstGeom>
            <a:solidFill>
              <a:srgbClr val="D8D7DF"/>
            </a:solidFill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350"/>
                </a:spcAft>
                <a:buFontTx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350"/>
                </a:spcAft>
                <a:buFontTx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600" indent="-228600" algn="l" defTabSz="914400" rtl="0" eaLnBrk="1" latinLnBrk="0" hangingPunct="1">
                <a:spcBef>
                  <a:spcPts val="0"/>
                </a:spcBef>
                <a:spcAft>
                  <a:spcPts val="350"/>
                </a:spcAft>
                <a:buClr>
                  <a:srgbClr val="7F35B2"/>
                </a:buClr>
                <a:buSzPct val="125000"/>
                <a:buFont typeface="Wingdings" pitchFamily="2" charset="2"/>
                <a:buChar char="§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914400" rtl="0" eaLnBrk="1" latinLnBrk="0" hangingPunct="1">
                <a:spcBef>
                  <a:spcPts val="0"/>
                </a:spcBef>
                <a:spcAft>
                  <a:spcPts val="280"/>
                </a:spcAft>
                <a:buClr>
                  <a:schemeClr val="accent6"/>
                </a:buClr>
                <a:buSzPct val="125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1520" indent="-228600" algn="l" defTabSz="914400" rtl="0" eaLnBrk="1" latinLnBrk="0" hangingPunct="1">
                <a:spcBef>
                  <a:spcPts val="0"/>
                </a:spcBef>
                <a:spcAft>
                  <a:spcPts val="280"/>
                </a:spcAft>
                <a:buClr>
                  <a:srgbClr val="000000"/>
                </a:buClr>
                <a:buSzPct val="125000"/>
                <a:buFont typeface="Arial" pitchFamily="34" charset="0"/>
                <a:buChar char="̵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05840" indent="-228600" algn="l" defTabSz="914400" rtl="0" eaLnBrk="1" latinLnBrk="0" hangingPunct="1">
                <a:spcBef>
                  <a:spcPts val="0"/>
                </a:spcBef>
                <a:spcAft>
                  <a:spcPts val="240"/>
                </a:spcAft>
                <a:buClr>
                  <a:srgbClr val="000000"/>
                </a:buClr>
                <a:buFont typeface="Arial" pitchFamily="34" charset="0"/>
                <a:buChar char="̵"/>
                <a:defRPr sz="1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0160" indent="-228600" algn="l" defTabSz="914400" rtl="0" eaLnBrk="1" latinLnBrk="0" hangingPunct="1">
                <a:spcBef>
                  <a:spcPts val="0"/>
                </a:spcBef>
                <a:spcAft>
                  <a:spcPts val="240"/>
                </a:spcAft>
                <a:buClr>
                  <a:srgbClr val="000000"/>
                </a:buClr>
                <a:buFont typeface="Arial" pitchFamily="34" charset="0"/>
                <a:buChar char="̵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8600" indent="-228600" algn="l" defTabSz="914400" rtl="0" eaLnBrk="1" latinLnBrk="0" hangingPunct="1">
                <a:spcBef>
                  <a:spcPts val="0"/>
                </a:spcBef>
                <a:spcAft>
                  <a:spcPts val="350"/>
                </a:spcAft>
                <a:buClr>
                  <a:srgbClr val="7F35B2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7200" indent="-228600" algn="l" defTabSz="914400" rtl="0" eaLnBrk="1" latinLnBrk="0" hangingPunct="1">
                <a:spcBef>
                  <a:spcPts val="280"/>
                </a:spcBef>
                <a:buClr>
                  <a:srgbClr val="7F35B2"/>
                </a:buClr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8900">
                <a:spcBef>
                  <a:spcPts val="600"/>
                </a:spcBef>
              </a:pPr>
              <a:endParaRPr lang="en-GB" sz="300" dirty="0"/>
            </a:p>
            <a:p>
              <a:pPr marL="88900">
                <a:spcBef>
                  <a:spcPts val="600"/>
                </a:spcBef>
              </a:pPr>
              <a:r>
                <a:rPr lang="ru-RU" dirty="0"/>
                <a:t>Составление профилей страновых и региональных рисков</a:t>
              </a:r>
            </a:p>
            <a:p>
              <a:pPr marL="266700" lvl="2"/>
              <a:r>
                <a:rPr lang="ru-RU" dirty="0"/>
                <a:t>Выявление основных рисков эпидемических заболеваний для региона ЦАРЭС и стран-членов</a:t>
              </a:r>
            </a:p>
            <a:p>
              <a:pPr marL="266700" lvl="2"/>
              <a:r>
                <a:rPr lang="ru-RU" dirty="0"/>
                <a:t>Включены крымско-конголезская геморрагическая лихорадка (ККГЛ), вирусная инфекция </a:t>
              </a:r>
              <a:r>
                <a:rPr lang="ru-RU" dirty="0" err="1"/>
                <a:t>Нипах</a:t>
              </a:r>
              <a:r>
                <a:rPr lang="ru-RU" dirty="0"/>
                <a:t>, респираторные вирусы. </a:t>
              </a:r>
            </a:p>
            <a:p>
              <a:pPr marL="266700" lvl="2"/>
              <a:r>
                <a:rPr lang="ru-RU" dirty="0"/>
                <a:t>Проведен анализ исторических эпидемий</a:t>
              </a:r>
            </a:p>
            <a:p>
              <a:pPr marL="266700" lvl="2"/>
              <a:endParaRPr lang="en-GB" dirty="0"/>
            </a:p>
            <a:p>
              <a:pPr marL="38100" lvl="2" indent="0">
                <a:buFont typeface="Wingdings" pitchFamily="2" charset="2"/>
                <a:buNone/>
              </a:pP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6F78F-F444-49F8-8074-51CFCB638991}"/>
                </a:ext>
              </a:extLst>
            </p:cNvPr>
            <p:cNvSpPr txBox="1"/>
            <p:nvPr/>
          </p:nvSpPr>
          <p:spPr>
            <a:xfrm>
              <a:off x="660736" y="4242182"/>
              <a:ext cx="1712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/>
                <a:t>Инфекции и смертность в Пакистане от трех смоделированных патогенов</a:t>
              </a:r>
            </a:p>
          </p:txBody>
        </p:sp>
      </p:grp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7B12D75E-A506-42D6-89EC-C6B9D78496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0547" y="1056185"/>
            <a:ext cx="5482800" cy="4962036"/>
          </a:xfrm>
          <a:solidFill>
            <a:srgbClr val="EFEEDE"/>
          </a:solidFill>
        </p:spPr>
        <p:txBody>
          <a:bodyPr/>
          <a:lstStyle/>
          <a:p>
            <a:pPr marL="88900">
              <a:spcBef>
                <a:spcPts val="600"/>
              </a:spcBef>
            </a:pPr>
            <a:endParaRPr lang="en-GB" sz="300" dirty="0"/>
          </a:p>
          <a:p>
            <a:pPr marL="88900">
              <a:spcBef>
                <a:spcPts val="600"/>
              </a:spcBef>
            </a:pPr>
            <a:r>
              <a:rPr lang="ru-RU" dirty="0"/>
              <a:t>Сценарии COVID-19</a:t>
            </a:r>
          </a:p>
          <a:p>
            <a:pPr marL="266700" lvl="2"/>
            <a:r>
              <a:rPr lang="ru-RU" dirty="0"/>
              <a:t>Определить и смоделировать потенциальные сценарии исходов по случаям COVID-19 в течение 12 месяцев, включая зимний рост заболеваемости и вакцинацию</a:t>
            </a:r>
          </a:p>
          <a:p>
            <a:pPr marL="266700" lvl="2"/>
            <a:r>
              <a:rPr lang="ru-RU" dirty="0"/>
              <a:t>Предоставлять директивным органам информацию о факторах, которые могут усилить или изменить риск в определенный момент времени.</a:t>
            </a:r>
          </a:p>
          <a:p>
            <a:pPr marL="266700" lvl="2"/>
            <a:endParaRPr lang="en-GB" dirty="0"/>
          </a:p>
          <a:p>
            <a:pPr marL="38100" lvl="2" indent="0">
              <a:buNone/>
            </a:pPr>
            <a:endParaRPr lang="en-GB" dirty="0"/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671F9E89-EB68-466E-A5A5-05F06B3347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6" y="3644164"/>
            <a:ext cx="4803501" cy="22642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2BCEF-D808-46B6-BF59-085C9CCCA7C6}"/>
              </a:ext>
            </a:extLst>
          </p:cNvPr>
          <p:cNvSpPr txBox="1"/>
          <p:nvPr/>
        </p:nvSpPr>
        <p:spPr>
          <a:xfrm>
            <a:off x="746965" y="3410794"/>
            <a:ext cx="390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Смоделированный сценарий – вакцинация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C38A3-B769-4D9B-8BDE-B794EF38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410794"/>
            <a:ext cx="3225800" cy="24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5000F9-FE39-4C0C-B923-D21230800B59}"/>
              </a:ext>
            </a:extLst>
          </p:cNvPr>
          <p:cNvSpPr txBox="1">
            <a:spLocks/>
          </p:cNvSpPr>
          <p:nvPr/>
        </p:nvSpPr>
        <p:spPr>
          <a:xfrm>
            <a:off x="6080760" y="983048"/>
            <a:ext cx="5482800" cy="4925475"/>
          </a:xfrm>
          <a:prstGeom prst="rect">
            <a:avLst/>
          </a:prstGeom>
          <a:solidFill>
            <a:srgbClr val="D9E6DC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spcBef>
                <a:spcPts val="600"/>
              </a:spcBef>
            </a:pPr>
            <a:endParaRPr lang="en-GB" sz="300" dirty="0"/>
          </a:p>
          <a:p>
            <a:pPr marL="88900">
              <a:spcBef>
                <a:spcPts val="600"/>
              </a:spcBef>
            </a:pPr>
            <a:r>
              <a:rPr lang="ru-RU" dirty="0"/>
              <a:t>Понимание регионального риска</a:t>
            </a:r>
          </a:p>
          <a:p>
            <a:pPr marL="266700" lvl="2"/>
            <a:r>
              <a:rPr lang="ru-RU" dirty="0"/>
              <a:t>Профили риска инфекционных заболеваний (заражения и смертности), загруженные в интерфейс ЦАРЭС по управлению рисками бедствий </a:t>
            </a:r>
          </a:p>
          <a:p>
            <a:pPr marL="266700" lvl="2"/>
            <a:r>
              <a:rPr lang="ru-RU" dirty="0"/>
              <a:t>Для использования должностными лицами и представленные вместе с риском землетрясения и наводнения.</a:t>
            </a:r>
          </a:p>
          <a:p>
            <a:pPr marL="266700" lvl="2"/>
            <a:endParaRPr lang="en-GB" dirty="0"/>
          </a:p>
          <a:p>
            <a:pPr marL="266700"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F1B88-E1F0-4CAE-BAEB-CB0407C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590"/>
            <a:ext cx="11247120" cy="307777"/>
          </a:xfrm>
        </p:spPr>
        <p:txBody>
          <a:bodyPr/>
          <a:lstStyle/>
          <a:p>
            <a:r>
              <a:rPr lang="ru-RU" dirty="0"/>
              <a:t>Понимание риска инфекционных заболеваний в регионе ЦАРЭС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4B3E84-C00D-4154-882D-FFCF623EDE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23654"/>
            <a:ext cx="11247120" cy="276999"/>
          </a:xfrm>
        </p:spPr>
        <p:txBody>
          <a:bodyPr/>
          <a:lstStyle/>
          <a:p>
            <a:r>
              <a:rPr lang="ru-RU" dirty="0"/>
              <a:t>Моделирование множественных бедствий в контексте регионального сотрудничества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8522D-78D3-4E77-83F1-36B90F83B6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D3C5-03F0-4BC7-8F3B-D9DA8027F28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F57545BA-9E6A-4C70-B287-095604596D0B}"/>
              </a:ext>
            </a:extLst>
          </p:cNvPr>
          <p:cNvSpPr txBox="1">
            <a:spLocks/>
          </p:cNvSpPr>
          <p:nvPr/>
        </p:nvSpPr>
        <p:spPr>
          <a:xfrm>
            <a:off x="457200" y="983048"/>
            <a:ext cx="5482800" cy="4925475"/>
          </a:xfrm>
          <a:prstGeom prst="rect">
            <a:avLst/>
          </a:prstGeom>
          <a:solidFill>
            <a:srgbClr val="C8D7D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spcBef>
                <a:spcPts val="600"/>
              </a:spcBef>
            </a:pPr>
            <a:endParaRPr lang="en-GB" sz="300" dirty="0"/>
          </a:p>
          <a:p>
            <a:pPr marL="88900">
              <a:spcBef>
                <a:spcPts val="600"/>
              </a:spcBef>
            </a:pPr>
            <a:r>
              <a:rPr lang="ru-RU" dirty="0"/>
              <a:t>Составной риск</a:t>
            </a:r>
          </a:p>
          <a:p>
            <a:pPr marL="266700" lvl="2"/>
            <a:r>
              <a:rPr lang="ru-RU" dirty="0"/>
              <a:t>Понять последствия наводнения или землетрясения, произошедшего во время вспышки гриппа</a:t>
            </a:r>
          </a:p>
          <a:p>
            <a:pPr marL="266700" lvl="2"/>
            <a:r>
              <a:rPr lang="ru-RU" dirty="0"/>
              <a:t>Воздействие намного ниже, чем принято считать</a:t>
            </a:r>
          </a:p>
          <a:p>
            <a:pPr marL="266700" lvl="2"/>
            <a:r>
              <a:rPr lang="ru-RU" dirty="0"/>
              <a:t>Широкий географический охват землетрясения приводит к более высокой степени воздействия, чем наводнения.</a:t>
            </a:r>
          </a:p>
          <a:p>
            <a:pPr marL="266700" lvl="2"/>
            <a:endParaRPr lang="en-GB" dirty="0"/>
          </a:p>
          <a:p>
            <a:pPr marL="266700" lvl="2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DE167-54F5-458D-9772-2F44F76CC0FB}"/>
              </a:ext>
            </a:extLst>
          </p:cNvPr>
          <p:cNvSpPr txBox="1"/>
          <p:nvPr/>
        </p:nvSpPr>
        <p:spPr>
          <a:xfrm>
            <a:off x="821084" y="3199857"/>
            <a:ext cx="468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Смоделированный комбинированный сценарий землетрясения и гриппа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AA0EF-F484-4801-AF26-763C2D6D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95" y="3220499"/>
            <a:ext cx="4536505" cy="2601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69EE0-557F-4654-8362-C83FE9D4D20D}"/>
              </a:ext>
            </a:extLst>
          </p:cNvPr>
          <p:cNvSpPr txBox="1"/>
          <p:nvPr/>
        </p:nvSpPr>
        <p:spPr>
          <a:xfrm>
            <a:off x="6600695" y="2972996"/>
            <a:ext cx="4297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/>
              <a:t>Интерфейс управления рисками бедствий</a:t>
            </a: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A3DFC9E7-F634-7D6C-57E7-767A8EEB47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" y="3641643"/>
            <a:ext cx="4297679" cy="218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93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2838-F06B-4276-9FF8-26AFCEC2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20" y="339025"/>
            <a:ext cx="11247120" cy="307777"/>
          </a:xfrm>
        </p:spPr>
        <p:txBody>
          <a:bodyPr/>
          <a:lstStyle/>
          <a:p>
            <a:r>
              <a:rPr lang="ru-RU" dirty="0"/>
              <a:t>Понимание риска инфекционных заболеваний в регионе ЦАРЭС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3F237-24E3-4C4D-BBDC-15943BDCC5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18E3A7-34A2-4C76-8723-0A4CE7499AC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CDDFC96-A73E-4540-B6C9-3C881C36C716}"/>
              </a:ext>
            </a:extLst>
          </p:cNvPr>
          <p:cNvSpPr txBox="1">
            <a:spLocks/>
          </p:cNvSpPr>
          <p:nvPr/>
        </p:nvSpPr>
        <p:spPr>
          <a:xfrm>
            <a:off x="438521" y="991313"/>
            <a:ext cx="8068666" cy="5075256"/>
          </a:xfrm>
          <a:prstGeom prst="rect">
            <a:avLst/>
          </a:prstGeom>
          <a:solidFill>
            <a:srgbClr val="D8DBD8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F35B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spcBef>
                <a:spcPts val="280"/>
              </a:spcBef>
              <a:buClr>
                <a:srgbClr val="7F35B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spcBef>
                <a:spcPts val="600"/>
              </a:spcBef>
            </a:pPr>
            <a:endParaRPr lang="en-US" sz="300" dirty="0"/>
          </a:p>
          <a:p>
            <a:pPr marL="88900">
              <a:spcBef>
                <a:spcPts val="600"/>
              </a:spcBef>
            </a:pPr>
            <a:r>
              <a:rPr lang="ru-RU" dirty="0"/>
              <a:t>Подход к моделированию</a:t>
            </a:r>
          </a:p>
          <a:p>
            <a:pPr marL="266700" lvl="2"/>
            <a:r>
              <a:rPr lang="ru-RU" dirty="0"/>
              <a:t>В сценариях COVID-19 использовалась детерминированная </a:t>
            </a:r>
            <a:r>
              <a:rPr lang="ru-RU" dirty="0" err="1"/>
              <a:t>компартментальная</a:t>
            </a:r>
            <a:r>
              <a:rPr lang="ru-RU" dirty="0"/>
              <a:t> структура «Восприимчивость-Воздействие-Заражение-Удаление» в контексте SARS-CoV-2.</a:t>
            </a:r>
          </a:p>
          <a:p>
            <a:pPr marL="266700" lvl="2"/>
            <a:r>
              <a:rPr lang="ru-RU" dirty="0"/>
              <a:t>Сценарии исходов продемонстрировали среднюю дисперсию 40% по всем странам-членам ЦАРЭС по сравнению со случаями смерти, о которых сообщается в ВОЗ (другие глобальные модели показали &gt;100% дисперсию)</a:t>
            </a:r>
          </a:p>
          <a:p>
            <a:pPr marL="266700" lvl="2"/>
            <a:endParaRPr lang="en-US" dirty="0"/>
          </a:p>
          <a:p>
            <a:pPr marL="266700" lvl="2"/>
            <a:r>
              <a:rPr lang="ru-RU" dirty="0"/>
              <a:t>Методы моделирования эпидемиологических катастроф и экстремальных явлений помогли количественно определить частоту и тяжесть эпидемий и пандемий для составления профилей рисков</a:t>
            </a:r>
          </a:p>
          <a:p>
            <a:pPr marL="266700" lvl="2"/>
            <a:r>
              <a:rPr lang="ru-RU" dirty="0"/>
              <a:t>Смоделированные патогены относились к тем, у которых число инфекций и смертей превышало регулярно встречающийся годовой базовый уровень</a:t>
            </a:r>
          </a:p>
          <a:p>
            <a:pPr marL="266700" lvl="2"/>
            <a:endParaRPr lang="en-US" dirty="0"/>
          </a:p>
          <a:p>
            <a:pPr marL="266700" lvl="2"/>
            <a:r>
              <a:rPr lang="ru-RU" dirty="0"/>
              <a:t>В комплексном анализе рисков использовались землетрясения и наводнения с периодичностью 1 раз в 200 лет, сопоставленные с численностью населения и инфраструктурой здравоохранения, с моделью SEIR пандемического гриппа с периодом повторяемости примерно 100–200 лет</a:t>
            </a:r>
          </a:p>
          <a:p>
            <a:pPr marL="266700" lvl="2"/>
            <a:endParaRPr lang="en-US" dirty="0"/>
          </a:p>
          <a:p>
            <a:pPr marL="266700" lvl="2"/>
            <a:endParaRPr lang="en-US" dirty="0"/>
          </a:p>
          <a:p>
            <a:pPr marL="266700" lvl="2"/>
            <a:endParaRPr lang="en-US" dirty="0"/>
          </a:p>
          <a:p>
            <a:pPr marL="266700" lvl="2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C27F61-C576-45FA-BE5A-D2FB549C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890" r="1784" b="2057"/>
          <a:stretch/>
        </p:blipFill>
        <p:spPr>
          <a:xfrm>
            <a:off x="8721213" y="1366683"/>
            <a:ext cx="2172929" cy="3096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9D8E8-2B2E-4107-9FC8-A036AA0F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61" y="3551955"/>
            <a:ext cx="2010479" cy="26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83E1-4592-4809-ACF6-3136429C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15108"/>
            <a:ext cx="7010400" cy="502920"/>
          </a:xfrm>
        </p:spPr>
        <p:txBody>
          <a:bodyPr/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по инфекционным заболеваниям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/>
              <a:t>Финансирование риска инфекционных заболеваний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Предлагаемый план работы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7784-A9E9-4D85-A3EF-CA45CCDC25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1400" y="6470270"/>
            <a:ext cx="508000" cy="137160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039618-CAE5-43B9-BDDF-6F6B060413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/>
              <a:t>© 2022 WTW. Все права защищены Конфиденциально и для служебного пользования Только для клиентов WTW и WTW. Запрещается использование для непредусмотренных целей  или неавторизованным получателем.</a:t>
            </a:r>
          </a:p>
        </p:txBody>
      </p:sp>
      <p:pic>
        <p:nvPicPr>
          <p:cNvPr id="5" name="Picture 16" descr="Metabiota - Crunchbase Company Profile &amp; Funding">
            <a:extLst>
              <a:ext uri="{FF2B5EF4-FFF2-40B4-BE49-F238E27FC236}">
                <a16:creationId xmlns:a16="http://schemas.microsoft.com/office/drawing/2014/main" id="{2829CB09-B192-4A23-B02D-3793BD657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4538" r="7294" b="37315"/>
          <a:stretch/>
        </p:blipFill>
        <p:spPr bwMode="auto">
          <a:xfrm>
            <a:off x="9169090" y="6336446"/>
            <a:ext cx="1285236" cy="3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19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heme/theme1.xml><?xml version="1.0" encoding="utf-8"?>
<a:theme xmlns:a="http://schemas.openxmlformats.org/drawingml/2006/main" name="WTW">
  <a:themeElements>
    <a:clrScheme name="Custom 13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F35B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7F35B2"/>
      </a:hlink>
      <a:folHlink>
        <a:srgbClr val="7F35B2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wtw_Interim_PPT_16x9_template_Jan 2022-v5.potx" id="{B4215FBB-16D8-4CEC-906F-0B1883AEF1D3}" vid="{1F384844-0D4B-4BB0-881E-CDD558A91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2331490FAB84187599CEBF7E09D84" ma:contentTypeVersion="11" ma:contentTypeDescription="Create a new document." ma:contentTypeScope="" ma:versionID="d46f248e11c36f07b6a1b6504f6f6ef9">
  <xsd:schema xmlns:xsd="http://www.w3.org/2001/XMLSchema" xmlns:xs="http://www.w3.org/2001/XMLSchema" xmlns:p="http://schemas.microsoft.com/office/2006/metadata/properties" xmlns:ns2="ea74eb43-1038-4b3a-ada2-9ad93252435c" xmlns:ns3="f36d8b79-05ee-4091-ab2d-77e9bc8c3a4d" targetNamespace="http://schemas.microsoft.com/office/2006/metadata/properties" ma:root="true" ma:fieldsID="73fe3d948d69f7b6c6428ebf28061560" ns2:_="" ns3:_="">
    <xsd:import namespace="ea74eb43-1038-4b3a-ada2-9ad93252435c"/>
    <xsd:import namespace="f36d8b79-05ee-4091-ab2d-77e9bc8c3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eb43-1038-4b3a-ada2-9ad93252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8b79-05ee-4091-ab2d-77e9bc8c3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153B9-FE32-4C23-A98F-FFF076FE3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CC1CB-B384-4DE9-BFD2-8CECF5F603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476D64-1525-4A73-8131-B49D40D3A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4eb43-1038-4b3a-ada2-9ad93252435c"/>
    <ds:schemaRef ds:uri="f36d8b79-05ee-4091-ab2d-77e9bc8c3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2074</Words>
  <Application>Microsoft Office PowerPoint</Application>
  <PresentationFormat>Widescreen</PresentationFormat>
  <Paragraphs>245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WTW</vt:lpstr>
      <vt:lpstr>Финансирование риска инфекционных  заболеваний для ЦАРЭС</vt:lpstr>
      <vt:lpstr>PowerPoint Presentation</vt:lpstr>
      <vt:lpstr>PowerPoint Presentation</vt:lpstr>
      <vt:lpstr>Задачи проекта</vt:lpstr>
      <vt:lpstr>PowerPoint Presentation</vt:lpstr>
      <vt:lpstr>Понимание риска инфекционных заболеваний в регионе ЦАРЭС</vt:lpstr>
      <vt:lpstr>Понимание риска инфекционных заболеваний в регионе ЦАРЭС</vt:lpstr>
      <vt:lpstr>Понимание риска инфекционных заболеваний в регионе ЦАРЭС</vt:lpstr>
      <vt:lpstr>PowerPoint Presentation</vt:lpstr>
      <vt:lpstr>Обзор финансирования рисков – меры реагирования на COVID-19</vt:lpstr>
      <vt:lpstr>Финансирование риска инфекционных заболеваний</vt:lpstr>
      <vt:lpstr>Тематическое исследование: African Risk Capacity</vt:lpstr>
      <vt:lpstr>Три предлагаемых механизма финансирования рисков для ЦАРЭС</vt:lpstr>
      <vt:lpstr>Предлагаемые механизмы – характеристики</vt:lpstr>
      <vt:lpstr>Предложения и объем страхового рынка</vt:lpstr>
      <vt:lpstr>PowerPoint Presentation</vt:lpstr>
      <vt:lpstr>Взаимодействие с ADB Health - Первоначальный комментарий</vt:lpstr>
      <vt:lpstr>Рабочая программа по разработке механизма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 Risk Financing for CAREC</dc:title>
  <dc:creator>Au, Christopher</dc:creator>
  <cp:lastModifiedBy>Baskerville-Muscutt, Kez (London)</cp:lastModifiedBy>
  <cp:revision>11</cp:revision>
  <dcterms:created xsi:type="dcterms:W3CDTF">2022-02-21T14:06:28Z</dcterms:created>
  <dcterms:modified xsi:type="dcterms:W3CDTF">2022-11-27T22:30:35Z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2022-02-21T15:04:34Z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df4bffcc-4fe4-4bd2-9297-c4126db727d8</vt:lpwstr>
  </property>
  <property fmtid="{D5CDD505-2E9C-101B-9397-08002B2CF9AE}" pid="8" name="MSIP_Label_d347b247-e90e-43a3-9d7b-004f14ae6873_ContentBits">
    <vt:lpwstr>0</vt:lpwstr>
  </property>
  <property fmtid="{D5CDD505-2E9C-101B-9397-08002B2CF9AE}" pid="9" name="ContentTypeId">
    <vt:lpwstr>0x010100B5A2331490FAB84187599CEBF7E09D84</vt:lpwstr>
  </property>
</Properties>
</file>