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731" r:id="rId5"/>
  </p:sldMasterIdLst>
  <p:notesMasterIdLst>
    <p:notesMasterId r:id="rId29"/>
  </p:notesMasterIdLst>
  <p:handoutMasterIdLst>
    <p:handoutMasterId r:id="rId30"/>
  </p:handoutMasterIdLst>
  <p:sldIdLst>
    <p:sldId id="344" r:id="rId6"/>
    <p:sldId id="396" r:id="rId7"/>
    <p:sldId id="368" r:id="rId8"/>
    <p:sldId id="264" r:id="rId9"/>
    <p:sldId id="12212" r:id="rId10"/>
    <p:sldId id="12213" r:id="rId11"/>
    <p:sldId id="12214" r:id="rId12"/>
    <p:sldId id="411" r:id="rId13"/>
    <p:sldId id="12215" r:id="rId14"/>
    <p:sldId id="12216" r:id="rId15"/>
    <p:sldId id="12200" r:id="rId16"/>
    <p:sldId id="12204" r:id="rId17"/>
    <p:sldId id="12217" r:id="rId18"/>
    <p:sldId id="12208" r:id="rId19"/>
    <p:sldId id="12218" r:id="rId20"/>
    <p:sldId id="12220" r:id="rId21"/>
    <p:sldId id="12203" r:id="rId22"/>
    <p:sldId id="12219" r:id="rId23"/>
    <p:sldId id="279" r:id="rId24"/>
    <p:sldId id="629" r:id="rId25"/>
    <p:sldId id="449" r:id="rId26"/>
    <p:sldId id="12210" r:id="rId27"/>
    <p:sldId id="493" r:id="rId28"/>
  </p:sldIdLst>
  <p:sldSz cx="12192000" cy="6858000"/>
  <p:notesSz cx="6985000" cy="92837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00" userDrawn="1">
          <p15:clr>
            <a:srgbClr val="A4A3A4"/>
          </p15:clr>
        </p15:guide>
        <p15:guide id="3" orient="horz" pos="960" userDrawn="1">
          <p15:clr>
            <a:srgbClr val="A4A3A4"/>
          </p15:clr>
        </p15:guide>
        <p15:guide id="5" orient="horz" pos="4032" userDrawn="1">
          <p15:clr>
            <a:srgbClr val="A4A3A4"/>
          </p15:clr>
        </p15:guide>
        <p15:guide id="6" orient="horz" pos="3840" userDrawn="1">
          <p15:clr>
            <a:srgbClr val="A4A3A4"/>
          </p15:clr>
        </p15:guide>
        <p15:guide id="7" pos="4608" userDrawn="1">
          <p15:clr>
            <a:srgbClr val="A4A3A4"/>
          </p15:clr>
        </p15:guide>
        <p15:guide id="8" pos="363" userDrawn="1">
          <p15:clr>
            <a:srgbClr val="A4A3A4"/>
          </p15:clr>
        </p15:guide>
        <p15:guide id="9" pos="7296" userDrawn="1">
          <p15:clr>
            <a:srgbClr val="A4A3A4"/>
          </p15:clr>
        </p15:guide>
        <p15:guide id="10" pos="1663" userDrawn="1">
          <p15:clr>
            <a:srgbClr val="A4A3A4"/>
          </p15:clr>
        </p15:guide>
        <p15:guide id="11" pos="5888" userDrawn="1">
          <p15:clr>
            <a:srgbClr val="A4A3A4"/>
          </p15:clr>
        </p15:guide>
        <p15:guide id="12" pos="6016" userDrawn="1">
          <p15:clr>
            <a:srgbClr val="A4A3A4"/>
          </p15:clr>
        </p15:guide>
        <p15:guide id="13" pos="4480" userDrawn="1">
          <p15:clr>
            <a:srgbClr val="A4A3A4"/>
          </p15:clr>
        </p15:guide>
        <p15:guide id="14" pos="1792" userDrawn="1">
          <p15:clr>
            <a:srgbClr val="A4A3A4"/>
          </p15:clr>
        </p15:guide>
        <p15:guide id="15" pos="3053" userDrawn="1">
          <p15:clr>
            <a:srgbClr val="A4A3A4"/>
          </p15:clr>
        </p15:guide>
        <p15:guide id="16" pos="3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men Maria Garcia Perez" initials="CMGP" lastIdx="4" clrIdx="0">
    <p:extLst>
      <p:ext uri="{19B8F6BF-5375-455C-9EA6-DF929625EA0E}">
        <p15:presenceInfo xmlns:p15="http://schemas.microsoft.com/office/powerpoint/2012/main" userId="S::cgarciaperez@adb.org::9c97a273-694c-487f-bc77-cb7dfef6b93d" providerId="AD"/>
      </p:ext>
    </p:extLst>
  </p:cmAuthor>
  <p:cmAuthor id="2" name="Calam, Stuart" initials="CS" lastIdx="17" clrIdx="1">
    <p:extLst>
      <p:ext uri="{19B8F6BF-5375-455C-9EA6-DF929625EA0E}">
        <p15:presenceInfo xmlns:p15="http://schemas.microsoft.com/office/powerpoint/2012/main" userId="S::stuart.calam@willistowerswatson.com::f0dea517-9dfa-470a-8a76-6b99df1e055d" providerId="AD"/>
      </p:ext>
    </p:extLst>
  </p:cmAuthor>
  <p:cmAuthor id="3" name="Martin, Heather" initials="MH" lastIdx="2" clrIdx="2">
    <p:extLst>
      <p:ext uri="{19B8F6BF-5375-455C-9EA6-DF929625EA0E}">
        <p15:presenceInfo xmlns:p15="http://schemas.microsoft.com/office/powerpoint/2012/main" userId="S::Heather.Martin2@willistowerswatson.com::6fa2494e-f2dc-4d30-93cb-43c79af63e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7DF"/>
    <a:srgbClr val="D2EFB5"/>
    <a:srgbClr val="E5F9AB"/>
    <a:srgbClr val="FF7C80"/>
    <a:srgbClr val="702082"/>
    <a:srgbClr val="A3A33F"/>
    <a:srgbClr val="8352DC"/>
    <a:srgbClr val="1FF5EB"/>
    <a:srgbClr val="808000"/>
    <a:srgbClr val="E0A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2"/>
      </p:cViewPr>
      <p:guideLst>
        <p:guide orient="horz" pos="2160"/>
        <p:guide orient="horz" pos="300"/>
        <p:guide orient="horz" pos="960"/>
        <p:guide orient="horz" pos="4032"/>
        <p:guide orient="horz" pos="3840"/>
        <p:guide pos="4608"/>
        <p:guide pos="363"/>
        <p:guide pos="7296"/>
        <p:guide pos="1663"/>
        <p:guide pos="5888"/>
        <p:guide pos="6016"/>
        <p:guide pos="4480"/>
        <p:guide pos="1792"/>
        <p:guide pos="3053"/>
        <p:guide pos="320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skerville-Muscutt, Kez (London)" userId="7fd3d2d3-7bc9-4d49-a86c-3349818102bd" providerId="ADAL" clId="{40FD3C9E-A715-462D-97F5-A8F692E35ED4}"/>
    <pc:docChg chg="modSld">
      <pc:chgData name="Baskerville-Muscutt, Kez (London)" userId="7fd3d2d3-7bc9-4d49-a86c-3349818102bd" providerId="ADAL" clId="{40FD3C9E-A715-462D-97F5-A8F692E35ED4}" dt="2022-11-29T07:00:19.396" v="14" actId="1036"/>
      <pc:docMkLst>
        <pc:docMk/>
      </pc:docMkLst>
      <pc:sldChg chg="addSp modSp mod">
        <pc:chgData name="Baskerville-Muscutt, Kez (London)" userId="7fd3d2d3-7bc9-4d49-a86c-3349818102bd" providerId="ADAL" clId="{40FD3C9E-A715-462D-97F5-A8F692E35ED4}" dt="2022-11-29T07:00:19.396" v="14" actId="1036"/>
        <pc:sldMkLst>
          <pc:docMk/>
          <pc:sldMk cId="331446261" sldId="12212"/>
        </pc:sldMkLst>
        <pc:spChg chg="mod">
          <ac:chgData name="Baskerville-Muscutt, Kez (London)" userId="7fd3d2d3-7bc9-4d49-a86c-3349818102bd" providerId="ADAL" clId="{40FD3C9E-A715-462D-97F5-A8F692E35ED4}" dt="2022-11-28T14:25:51.818" v="0" actId="14100"/>
          <ac:spMkLst>
            <pc:docMk/>
            <pc:sldMk cId="331446261" sldId="12212"/>
            <ac:spMk id="24" creationId="{EFCF0DE5-4EEA-49C5-857B-A990173395C7}"/>
          </ac:spMkLst>
        </pc:spChg>
        <pc:cxnChg chg="add mod">
          <ac:chgData name="Baskerville-Muscutt, Kez (London)" userId="7fd3d2d3-7bc9-4d49-a86c-3349818102bd" providerId="ADAL" clId="{40FD3C9E-A715-462D-97F5-A8F692E35ED4}" dt="2022-11-29T07:00:19.396" v="14" actId="1036"/>
          <ac:cxnSpMkLst>
            <pc:docMk/>
            <pc:sldMk cId="331446261" sldId="12212"/>
            <ac:cxnSpMk id="6" creationId="{E3F7B75E-D0EC-47DF-A7FF-81F7D79246C1}"/>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twonlineuk.sharepoint.com/sites/hcb-cdbgendersensitivedrf-rfp-gb/Shared%20Documents/General/06_Assessment%20of%20DRM%20Actions/00%20Background/CostBenefitAnalysis/SummaryofCB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Interventions!$K$1</c:f>
              <c:strCache>
                <c:ptCount val="1"/>
                <c:pt idx="0">
                  <c:v>Bottom</c:v>
                </c:pt>
              </c:strCache>
            </c:strRef>
          </c:tx>
          <c:spPr>
            <a:noFill/>
            <a:ln>
              <a:noFill/>
            </a:ln>
            <a:effectLst/>
          </c:spPr>
          <c:invertIfNegative val="0"/>
          <c:cat>
            <c:strRef>
              <c:f>Interventions!$J$2:$J$13</c:f>
              <c:strCache>
                <c:ptCount val="12"/>
                <c:pt idx="0">
                  <c:v>Climate smart agriculture</c:v>
                </c:pt>
                <c:pt idx="1">
                  <c:v>DRF instruments (drought)</c:v>
                </c:pt>
                <c:pt idx="2">
                  <c:v>Retrofitting buildings</c:v>
                </c:pt>
                <c:pt idx="3">
                  <c:v>Structural interventions (earthquakes)</c:v>
                </c:pt>
                <c:pt idx="4">
                  <c:v>Modernization of national meteorological services</c:v>
                </c:pt>
                <c:pt idx="5">
                  <c:v>Structural interventions (tropical storms)</c:v>
                </c:pt>
                <c:pt idx="6">
                  <c:v>Building codes and set-back zones</c:v>
                </c:pt>
                <c:pt idx="7">
                  <c:v>Livelihoods and social protection</c:v>
                </c:pt>
                <c:pt idx="8">
                  <c:v>Capacity building for response/recovery</c:v>
                </c:pt>
                <c:pt idx="9">
                  <c:v>Enhanced hydro-meteorological information</c:v>
                </c:pt>
                <c:pt idx="10">
                  <c:v>Early warning systems</c:v>
                </c:pt>
                <c:pt idx="11">
                  <c:v>Structural interventions (floods)</c:v>
                </c:pt>
              </c:strCache>
            </c:strRef>
          </c:cat>
          <c:val>
            <c:numRef>
              <c:f>Interventions!$K$2:$K$13</c:f>
              <c:numCache>
                <c:formatCode>0.00</c:formatCode>
                <c:ptCount val="12"/>
                <c:pt idx="0">
                  <c:v>0</c:v>
                </c:pt>
                <c:pt idx="1">
                  <c:v>0</c:v>
                </c:pt>
                <c:pt idx="2">
                  <c:v>1.0900000000000001</c:v>
                </c:pt>
                <c:pt idx="3">
                  <c:v>0.01</c:v>
                </c:pt>
                <c:pt idx="4">
                  <c:v>3.1</c:v>
                </c:pt>
                <c:pt idx="5">
                  <c:v>1.5</c:v>
                </c:pt>
                <c:pt idx="6">
                  <c:v>1</c:v>
                </c:pt>
                <c:pt idx="7">
                  <c:v>1</c:v>
                </c:pt>
                <c:pt idx="8">
                  <c:v>13</c:v>
                </c:pt>
                <c:pt idx="9">
                  <c:v>2</c:v>
                </c:pt>
                <c:pt idx="10">
                  <c:v>0.93</c:v>
                </c:pt>
                <c:pt idx="11">
                  <c:v>0.01</c:v>
                </c:pt>
              </c:numCache>
            </c:numRef>
          </c:val>
          <c:extLst>
            <c:ext xmlns:c16="http://schemas.microsoft.com/office/drawing/2014/chart" uri="{C3380CC4-5D6E-409C-BE32-E72D297353CC}">
              <c16:uniqueId val="{00000000-F4F2-4EC9-A365-9767B134BFF2}"/>
            </c:ext>
          </c:extLst>
        </c:ser>
        <c:ser>
          <c:idx val="1"/>
          <c:order val="1"/>
          <c:tx>
            <c:strRef>
              <c:f>Interventions!$L$1</c:f>
              <c:strCache>
                <c:ptCount val="1"/>
                <c:pt idx="0">
                  <c:v>Top</c:v>
                </c:pt>
              </c:strCache>
            </c:strRef>
          </c:tx>
          <c:spPr>
            <a:solidFill>
              <a:schemeClr val="accent1">
                <a:lumMod val="40000"/>
                <a:lumOff val="60000"/>
              </a:schemeClr>
            </a:solidFill>
            <a:ln>
              <a:noFill/>
            </a:ln>
            <a:effectLst/>
          </c:spPr>
          <c:invertIfNegative val="0"/>
          <c:cat>
            <c:strRef>
              <c:f>Interventions!$J$2:$J$13</c:f>
              <c:strCache>
                <c:ptCount val="12"/>
                <c:pt idx="0">
                  <c:v>Climate smart agriculture</c:v>
                </c:pt>
                <c:pt idx="1">
                  <c:v>DRF instruments (drought)</c:v>
                </c:pt>
                <c:pt idx="2">
                  <c:v>Retrofitting buildings</c:v>
                </c:pt>
                <c:pt idx="3">
                  <c:v>Structural interventions (earthquakes)</c:v>
                </c:pt>
                <c:pt idx="4">
                  <c:v>Modernization of national meteorological services</c:v>
                </c:pt>
                <c:pt idx="5">
                  <c:v>Structural interventions (tropical storms)</c:v>
                </c:pt>
                <c:pt idx="6">
                  <c:v>Building codes and set-back zones</c:v>
                </c:pt>
                <c:pt idx="7">
                  <c:v>Livelihoods and social protection</c:v>
                </c:pt>
                <c:pt idx="8">
                  <c:v>Capacity building for response/recovery</c:v>
                </c:pt>
                <c:pt idx="9">
                  <c:v>Enhanced hydro-meteorological information</c:v>
                </c:pt>
                <c:pt idx="10">
                  <c:v>Early warning systems</c:v>
                </c:pt>
                <c:pt idx="11">
                  <c:v>Structural interventions (floods)</c:v>
                </c:pt>
              </c:strCache>
            </c:strRef>
          </c:cat>
          <c:val>
            <c:numRef>
              <c:f>Interventions!$L$2:$L$13</c:f>
              <c:numCache>
                <c:formatCode>0.00</c:formatCode>
                <c:ptCount val="12"/>
                <c:pt idx="0">
                  <c:v>0</c:v>
                </c:pt>
                <c:pt idx="1">
                  <c:v>0</c:v>
                </c:pt>
                <c:pt idx="2">
                  <c:v>5.3100000000000005</c:v>
                </c:pt>
                <c:pt idx="3">
                  <c:v>6.49</c:v>
                </c:pt>
                <c:pt idx="4">
                  <c:v>2.6</c:v>
                </c:pt>
                <c:pt idx="5">
                  <c:v>17.100000000000001</c:v>
                </c:pt>
                <c:pt idx="6">
                  <c:v>5</c:v>
                </c:pt>
                <c:pt idx="7">
                  <c:v>12</c:v>
                </c:pt>
                <c:pt idx="8">
                  <c:v>15</c:v>
                </c:pt>
                <c:pt idx="9">
                  <c:v>34</c:v>
                </c:pt>
                <c:pt idx="10">
                  <c:v>56.07</c:v>
                </c:pt>
                <c:pt idx="11">
                  <c:v>60.09</c:v>
                </c:pt>
              </c:numCache>
            </c:numRef>
          </c:val>
          <c:extLst>
            <c:ext xmlns:c16="http://schemas.microsoft.com/office/drawing/2014/chart" uri="{C3380CC4-5D6E-409C-BE32-E72D297353CC}">
              <c16:uniqueId val="{00000001-F4F2-4EC9-A365-9767B134BFF2}"/>
            </c:ext>
          </c:extLst>
        </c:ser>
        <c:dLbls>
          <c:showLegendKey val="0"/>
          <c:showVal val="0"/>
          <c:showCatName val="0"/>
          <c:showSerName val="0"/>
          <c:showPercent val="0"/>
          <c:showBubbleSize val="0"/>
        </c:dLbls>
        <c:gapWidth val="500"/>
        <c:overlap val="100"/>
        <c:axId val="1332104888"/>
        <c:axId val="1332106856"/>
      </c:barChart>
      <c:scatterChart>
        <c:scatterStyle val="lineMarker"/>
        <c:varyColors val="0"/>
        <c:ser>
          <c:idx val="2"/>
          <c:order val="2"/>
          <c:tx>
            <c:strRef>
              <c:f>Interventions!$M$1</c:f>
              <c:strCache>
                <c:ptCount val="1"/>
                <c:pt idx="0">
                  <c:v>Median</c:v>
                </c:pt>
              </c:strCache>
            </c:strRef>
          </c:tx>
          <c:spPr>
            <a:ln w="25400" cap="rnd">
              <a:noFill/>
              <a:round/>
            </a:ln>
            <a:effectLst/>
          </c:spPr>
          <c:marker>
            <c:symbol val="circle"/>
            <c:size val="5"/>
            <c:spPr>
              <a:solidFill>
                <a:schemeClr val="accent1"/>
              </a:solidFill>
              <a:ln w="9525">
                <a:solidFill>
                  <a:schemeClr val="accent1"/>
                </a:solidFill>
              </a:ln>
              <a:effectLst/>
            </c:spPr>
          </c:marker>
          <c:xVal>
            <c:strRef>
              <c:f>Interventions!$J$2:$J$13</c:f>
              <c:strCache>
                <c:ptCount val="12"/>
                <c:pt idx="0">
                  <c:v>Climate smart agriculture</c:v>
                </c:pt>
                <c:pt idx="1">
                  <c:v>DRF instruments (drought)</c:v>
                </c:pt>
                <c:pt idx="2">
                  <c:v>Retrofitting buildings</c:v>
                </c:pt>
                <c:pt idx="3">
                  <c:v>Structural interventions (earthquakes)</c:v>
                </c:pt>
                <c:pt idx="4">
                  <c:v>Modernization of national meteorological services</c:v>
                </c:pt>
                <c:pt idx="5">
                  <c:v>Structural interventions (tropical storms)</c:v>
                </c:pt>
                <c:pt idx="6">
                  <c:v>Building codes and set-back zones</c:v>
                </c:pt>
                <c:pt idx="7">
                  <c:v>Livelihoods and social protection</c:v>
                </c:pt>
                <c:pt idx="8">
                  <c:v>Capacity building for response/recovery</c:v>
                </c:pt>
                <c:pt idx="9">
                  <c:v>Enhanced hydro-meteorological information</c:v>
                </c:pt>
                <c:pt idx="10">
                  <c:v>Early warning systems</c:v>
                </c:pt>
                <c:pt idx="11">
                  <c:v>Structural interventions (floods)</c:v>
                </c:pt>
              </c:strCache>
            </c:strRef>
          </c:xVal>
          <c:yVal>
            <c:numRef>
              <c:f>Interventions!$M$2:$M$13</c:f>
              <c:numCache>
                <c:formatCode>0.00</c:formatCode>
                <c:ptCount val="12"/>
                <c:pt idx="0">
                  <c:v>1</c:v>
                </c:pt>
                <c:pt idx="1">
                  <c:v>2</c:v>
                </c:pt>
                <c:pt idx="2">
                  <c:v>2.165</c:v>
                </c:pt>
                <c:pt idx="3">
                  <c:v>2.5</c:v>
                </c:pt>
                <c:pt idx="4">
                  <c:v>3.3</c:v>
                </c:pt>
                <c:pt idx="5">
                  <c:v>3.4</c:v>
                </c:pt>
                <c:pt idx="6">
                  <c:v>3.4</c:v>
                </c:pt>
                <c:pt idx="10">
                  <c:v>5</c:v>
                </c:pt>
                <c:pt idx="11">
                  <c:v>5.0999999999999996</c:v>
                </c:pt>
              </c:numCache>
            </c:numRef>
          </c:yVal>
          <c:smooth val="0"/>
          <c:extLst>
            <c:ext xmlns:c16="http://schemas.microsoft.com/office/drawing/2014/chart" uri="{C3380CC4-5D6E-409C-BE32-E72D297353CC}">
              <c16:uniqueId val="{00000002-F4F2-4EC9-A365-9767B134BFF2}"/>
            </c:ext>
          </c:extLst>
        </c:ser>
        <c:ser>
          <c:idx val="3"/>
          <c:order val="3"/>
          <c:tx>
            <c:strRef>
              <c:f>Interventions!$N$1</c:f>
              <c:strCache>
                <c:ptCount val="1"/>
                <c:pt idx="0">
                  <c:v>Breakeven point</c:v>
                </c:pt>
              </c:strCache>
            </c:strRef>
          </c:tx>
          <c:spPr>
            <a:ln w="19050" cap="rnd">
              <a:solidFill>
                <a:schemeClr val="tx1"/>
              </a:solidFill>
              <a:prstDash val="sysDash"/>
              <a:round/>
            </a:ln>
            <a:effectLst/>
          </c:spPr>
          <c:marker>
            <c:symbol val="none"/>
          </c:marker>
          <c:xVal>
            <c:strRef>
              <c:f>Interventions!$J$2:$J$13</c:f>
              <c:strCache>
                <c:ptCount val="12"/>
                <c:pt idx="0">
                  <c:v>Climate smart agriculture</c:v>
                </c:pt>
                <c:pt idx="1">
                  <c:v>DRF instruments (drought)</c:v>
                </c:pt>
                <c:pt idx="2">
                  <c:v>Retrofitting buildings</c:v>
                </c:pt>
                <c:pt idx="3">
                  <c:v>Structural interventions (earthquakes)</c:v>
                </c:pt>
                <c:pt idx="4">
                  <c:v>Modernization of national meteorological services</c:v>
                </c:pt>
                <c:pt idx="5">
                  <c:v>Structural interventions (tropical storms)</c:v>
                </c:pt>
                <c:pt idx="6">
                  <c:v>Building codes and set-back zones</c:v>
                </c:pt>
                <c:pt idx="7">
                  <c:v>Livelihoods and social protection</c:v>
                </c:pt>
                <c:pt idx="8">
                  <c:v>Capacity building for response/recovery</c:v>
                </c:pt>
                <c:pt idx="9">
                  <c:v>Enhanced hydro-meteorological information</c:v>
                </c:pt>
                <c:pt idx="10">
                  <c:v>Early warning systems</c:v>
                </c:pt>
                <c:pt idx="11">
                  <c:v>Structural interventions (floods)</c:v>
                </c:pt>
              </c:strCache>
            </c:strRef>
          </c:xVal>
          <c:yVal>
            <c:numRef>
              <c:f>Interventions!$N$2:$N$13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yVal>
          <c:smooth val="0"/>
          <c:extLst>
            <c:ext xmlns:c16="http://schemas.microsoft.com/office/drawing/2014/chart" uri="{C3380CC4-5D6E-409C-BE32-E72D297353CC}">
              <c16:uniqueId val="{00000003-F4F2-4EC9-A365-9767B134BFF2}"/>
            </c:ext>
          </c:extLst>
        </c:ser>
        <c:dLbls>
          <c:showLegendKey val="0"/>
          <c:showVal val="0"/>
          <c:showCatName val="0"/>
          <c:showSerName val="0"/>
          <c:showPercent val="0"/>
          <c:showBubbleSize val="0"/>
        </c:dLbls>
        <c:axId val="1332104888"/>
        <c:axId val="1332106856"/>
      </c:scatterChart>
      <c:catAx>
        <c:axId val="133210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332106856"/>
        <c:crosses val="autoZero"/>
        <c:auto val="1"/>
        <c:lblAlgn val="ctr"/>
        <c:lblOffset val="100"/>
        <c:noMultiLvlLbl val="0"/>
      </c:catAx>
      <c:valAx>
        <c:axId val="1332106856"/>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GB"/>
                  <a:t>Benefit-Cost Ratio</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332104888"/>
        <c:crosses val="autoZero"/>
        <c:crossBetween val="between"/>
      </c:valAx>
      <c:spPr>
        <a:noFill/>
        <a:ln>
          <a:solidFill>
            <a:schemeClr val="tx2">
              <a:lumMod val="40000"/>
              <a:lumOff val="6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3.png"/><Relationship Id="rId7" Type="http://schemas.openxmlformats.org/officeDocument/2006/relationships/image" Target="../media/image24.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ata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3.png"/><Relationship Id="rId7" Type="http://schemas.openxmlformats.org/officeDocument/2006/relationships/image" Target="../media/image24.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A0BF7-1840-470B-B3E4-7FB5846798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DEFFFAE2-6351-480C-9037-EEC571EEB5EB}">
      <dgm:prSet phldrT="[Text]" custT="1"/>
      <dgm:spPr/>
      <dgm:t>
        <a:bodyPr/>
        <a:lstStyle/>
        <a:p>
          <a:r>
            <a:rPr lang="ru" sz="1200" b="1"/>
            <a:t>Реагирование на чрезвычайные ситуации</a:t>
          </a:r>
          <a:endParaRPr lang="en-GB" sz="1200" b="1"/>
        </a:p>
      </dgm:t>
    </dgm:pt>
    <dgm:pt modelId="{E62D6EC8-FECD-477A-9315-C33113D5BD0E}" type="parTrans" cxnId="{73900A4D-BDA8-4FBB-A201-C3B05F441529}">
      <dgm:prSet/>
      <dgm:spPr/>
      <dgm:t>
        <a:bodyPr/>
        <a:lstStyle/>
        <a:p>
          <a:endParaRPr lang="en-GB" sz="1600"/>
        </a:p>
      </dgm:t>
    </dgm:pt>
    <dgm:pt modelId="{1C981EFE-36FC-4148-A0CF-FCCA9BB2FF47}" type="sibTrans" cxnId="{73900A4D-BDA8-4FBB-A201-C3B05F441529}">
      <dgm:prSet/>
      <dgm:spPr/>
      <dgm:t>
        <a:bodyPr/>
        <a:lstStyle/>
        <a:p>
          <a:endParaRPr lang="en-GB" sz="1600"/>
        </a:p>
      </dgm:t>
    </dgm:pt>
    <dgm:pt modelId="{EBDA1556-9CCA-4293-B5D8-8E10F842B24F}">
      <dgm:prSet phldrT="[Text]" custT="1"/>
      <dgm:spPr/>
      <dgm:t>
        <a:bodyPr/>
        <a:lstStyle/>
        <a:p>
          <a:r>
            <a:rPr lang="ru" sz="1400"/>
            <a:t>Инструменты DRF могут обеспечить быстрое выделение средств для финансирования первоначальных работ по реагированию на чрезвычайные ситуации, включая эвакуацию, поиск и спасение, пожаротушение, вертолеты, предоставление убежища, аварийный ремонт инфраструктуры и т. д.</a:t>
          </a:r>
          <a:r>
            <a:rPr lang="en-GB" sz="1400"/>
            <a:t>. </a:t>
          </a:r>
        </a:p>
      </dgm:t>
    </dgm:pt>
    <dgm:pt modelId="{DA647C61-48C4-4591-9706-8C65C32EBE50}" type="parTrans" cxnId="{7BDB7949-9BE9-4FF6-BB91-73332CA8FFA1}">
      <dgm:prSet/>
      <dgm:spPr/>
      <dgm:t>
        <a:bodyPr/>
        <a:lstStyle/>
        <a:p>
          <a:endParaRPr lang="en-GB" sz="1600"/>
        </a:p>
      </dgm:t>
    </dgm:pt>
    <dgm:pt modelId="{2F872CB2-81BF-407D-B046-3A632390E4A8}" type="sibTrans" cxnId="{7BDB7949-9BE9-4FF6-BB91-73332CA8FFA1}">
      <dgm:prSet/>
      <dgm:spPr/>
      <dgm:t>
        <a:bodyPr/>
        <a:lstStyle/>
        <a:p>
          <a:endParaRPr lang="en-GB" sz="1600"/>
        </a:p>
      </dgm:t>
    </dgm:pt>
    <dgm:pt modelId="{492362CF-4741-4B61-9F01-4CFB2BCC9634}">
      <dgm:prSet phldrT="[Text]" custT="1"/>
      <dgm:spPr/>
      <dgm:t>
        <a:bodyPr/>
        <a:lstStyle/>
        <a:p>
          <a:r>
            <a:rPr lang="az-Cyrl-AZ" sz="1400" b="1"/>
            <a:t>Защита средств к существованию</a:t>
          </a:r>
          <a:endParaRPr lang="en-US" sz="1400" b="1"/>
        </a:p>
      </dgm:t>
    </dgm:pt>
    <dgm:pt modelId="{A291AB10-36B3-4778-A730-1A768FCF7977}" type="parTrans" cxnId="{F0955EA0-9A42-4CE8-8432-1A9982DEC4A2}">
      <dgm:prSet/>
      <dgm:spPr/>
      <dgm:t>
        <a:bodyPr/>
        <a:lstStyle/>
        <a:p>
          <a:endParaRPr lang="en-GB" sz="1600"/>
        </a:p>
      </dgm:t>
    </dgm:pt>
    <dgm:pt modelId="{F57FDEFA-5340-4C71-A24F-33A6E57BFAFD}" type="sibTrans" cxnId="{F0955EA0-9A42-4CE8-8432-1A9982DEC4A2}">
      <dgm:prSet/>
      <dgm:spPr/>
      <dgm:t>
        <a:bodyPr/>
        <a:lstStyle/>
        <a:p>
          <a:endParaRPr lang="en-GB" sz="1600"/>
        </a:p>
      </dgm:t>
    </dgm:pt>
    <dgm:pt modelId="{BB96FE40-6D44-4A4A-A7BA-3F9C8F9EBF86}">
      <dgm:prSet phldrT="[Text]" custT="1"/>
      <dgm:spPr/>
      <dgm:t>
        <a:bodyPr/>
        <a:lstStyle/>
        <a:p>
          <a:r>
            <a:rPr lang="ru" sz="1400"/>
            <a:t>Финансовые выплаты уязвимым слоям населения, когда их нужды огромные, а возможностей найти работу/заниматься своим делом мало.</a:t>
          </a:r>
          <a:endParaRPr lang="en-GB" sz="1200"/>
        </a:p>
      </dgm:t>
    </dgm:pt>
    <dgm:pt modelId="{FB403B39-2E29-4803-A9C2-BE29CF46707F}" type="parTrans" cxnId="{27A2A49B-7080-4D9A-9B3F-BBE3DE6A0FDF}">
      <dgm:prSet/>
      <dgm:spPr/>
      <dgm:t>
        <a:bodyPr/>
        <a:lstStyle/>
        <a:p>
          <a:endParaRPr lang="en-GB" sz="1600"/>
        </a:p>
      </dgm:t>
    </dgm:pt>
    <dgm:pt modelId="{062001C1-260C-460E-8062-50FB99AC4CB3}" type="sibTrans" cxnId="{27A2A49B-7080-4D9A-9B3F-BBE3DE6A0FDF}">
      <dgm:prSet/>
      <dgm:spPr/>
      <dgm:t>
        <a:bodyPr/>
        <a:lstStyle/>
        <a:p>
          <a:endParaRPr lang="en-GB" sz="1600"/>
        </a:p>
      </dgm:t>
    </dgm:pt>
    <dgm:pt modelId="{D938BC94-827A-4E1B-A7FB-0C6D482B3B3F}">
      <dgm:prSet custT="1"/>
      <dgm:spPr/>
      <dgm:t>
        <a:bodyPr/>
        <a:lstStyle/>
        <a:p>
          <a:r>
            <a:rPr lang="ru" sz="1400" b="1"/>
            <a:t>Имущество</a:t>
          </a:r>
          <a:r>
            <a:rPr lang="en-GB" sz="1600" b="1"/>
            <a:t> </a:t>
          </a:r>
        </a:p>
      </dgm:t>
    </dgm:pt>
    <dgm:pt modelId="{1237729D-7E7A-40E8-A9E4-4401C8AC3BC3}" type="parTrans" cxnId="{06B2F994-DF03-4067-8999-FDC0F709B7B0}">
      <dgm:prSet/>
      <dgm:spPr/>
      <dgm:t>
        <a:bodyPr/>
        <a:lstStyle/>
        <a:p>
          <a:endParaRPr lang="en-GB" sz="1600"/>
        </a:p>
      </dgm:t>
    </dgm:pt>
    <dgm:pt modelId="{49027D7B-202E-473C-B5C2-F7148857544E}" type="sibTrans" cxnId="{06B2F994-DF03-4067-8999-FDC0F709B7B0}">
      <dgm:prSet/>
      <dgm:spPr/>
      <dgm:t>
        <a:bodyPr/>
        <a:lstStyle/>
        <a:p>
          <a:endParaRPr lang="en-GB" sz="1600"/>
        </a:p>
      </dgm:t>
    </dgm:pt>
    <dgm:pt modelId="{DD2AD6B9-091D-4C90-9DBC-0A70160400D0}">
      <dgm:prSet custT="1"/>
      <dgm:spPr/>
      <dgm:t>
        <a:bodyPr/>
        <a:lstStyle/>
        <a:p>
          <a:r>
            <a:rPr lang="ru" sz="1400"/>
            <a:t>Средства могут быть использованы для восстановления имущества и применения концепции «восстановить лучше, чем было».</a:t>
          </a:r>
          <a:endParaRPr lang="en-GB" sz="1400"/>
        </a:p>
      </dgm:t>
    </dgm:pt>
    <dgm:pt modelId="{7EF739D1-C80B-4B2F-896E-27ECB4A156EF}" type="parTrans" cxnId="{9B8742AB-5942-4BFB-A198-BC4BCEA7E8DB}">
      <dgm:prSet/>
      <dgm:spPr/>
      <dgm:t>
        <a:bodyPr/>
        <a:lstStyle/>
        <a:p>
          <a:endParaRPr lang="en-GB" sz="1600"/>
        </a:p>
      </dgm:t>
    </dgm:pt>
    <dgm:pt modelId="{F7058E9D-9EF6-4BF4-B4AE-431A9D07321C}" type="sibTrans" cxnId="{9B8742AB-5942-4BFB-A198-BC4BCEA7E8DB}">
      <dgm:prSet/>
      <dgm:spPr/>
      <dgm:t>
        <a:bodyPr/>
        <a:lstStyle/>
        <a:p>
          <a:endParaRPr lang="en-GB" sz="1600"/>
        </a:p>
      </dgm:t>
    </dgm:pt>
    <dgm:pt modelId="{ABDEF69B-91BE-4646-88A1-25DAAD575C36}">
      <dgm:prSet custT="1"/>
      <dgm:spPr/>
      <dgm:t>
        <a:bodyPr/>
        <a:lstStyle/>
        <a:p>
          <a:r>
            <a:rPr lang="ru" sz="1400" b="1"/>
            <a:t>О</a:t>
          </a:r>
          <a:r>
            <a:rPr lang="ru-RU" sz="1400" b="1"/>
            <a:t>б</a:t>
          </a:r>
          <a:r>
            <a:rPr lang="ru" sz="1400" b="1"/>
            <a:t>ъекты жизнеобеспечения</a:t>
          </a:r>
          <a:endParaRPr lang="en-GB" sz="1400" b="1"/>
        </a:p>
      </dgm:t>
    </dgm:pt>
    <dgm:pt modelId="{A3CDFA89-D88C-4AFC-9A6C-5BD86E9C104A}" type="parTrans" cxnId="{737B062C-30E8-4638-B909-66194C33DB35}">
      <dgm:prSet/>
      <dgm:spPr/>
      <dgm:t>
        <a:bodyPr/>
        <a:lstStyle/>
        <a:p>
          <a:endParaRPr lang="en-GB" sz="1600"/>
        </a:p>
      </dgm:t>
    </dgm:pt>
    <dgm:pt modelId="{71D76C41-8ED1-44BD-BD0A-A8565F70F87E}" type="sibTrans" cxnId="{737B062C-30E8-4638-B909-66194C33DB35}">
      <dgm:prSet/>
      <dgm:spPr/>
      <dgm:t>
        <a:bodyPr/>
        <a:lstStyle/>
        <a:p>
          <a:endParaRPr lang="en-GB" sz="1600"/>
        </a:p>
      </dgm:t>
    </dgm:pt>
    <dgm:pt modelId="{5B88588D-B22B-475F-A525-E4CC8B519466}">
      <dgm:prSet custT="1"/>
      <dgm:spPr/>
      <dgm:t>
        <a:bodyPr/>
        <a:lstStyle/>
        <a:p>
          <a:r>
            <a:rPr lang="ru" sz="1400"/>
            <a:t>Ремонт, восстановление и реконструкция критически важной инфраструктуры имеют ключевое значение для обеспечения эффективного реагирования на чрезвычайные ситуации и более быстрого восстановления экономики</a:t>
          </a:r>
          <a:endParaRPr lang="en-GB" sz="1400"/>
        </a:p>
      </dgm:t>
    </dgm:pt>
    <dgm:pt modelId="{7622B4DB-84B8-4969-B19B-B37EFD404AD0}" type="parTrans" cxnId="{FD832259-29A5-4044-836A-55A98A526995}">
      <dgm:prSet/>
      <dgm:spPr/>
      <dgm:t>
        <a:bodyPr/>
        <a:lstStyle/>
        <a:p>
          <a:endParaRPr lang="en-GB" sz="1600"/>
        </a:p>
      </dgm:t>
    </dgm:pt>
    <dgm:pt modelId="{BE0150BB-750F-4D2D-82CF-9CA7CF5E930D}" type="sibTrans" cxnId="{FD832259-29A5-4044-836A-55A98A526995}">
      <dgm:prSet/>
      <dgm:spPr/>
      <dgm:t>
        <a:bodyPr/>
        <a:lstStyle/>
        <a:p>
          <a:endParaRPr lang="en-GB" sz="1600"/>
        </a:p>
      </dgm:t>
    </dgm:pt>
    <dgm:pt modelId="{05D97A23-D229-442E-A0DE-439ACEBA5FB0}">
      <dgm:prSet custT="1"/>
      <dgm:spPr/>
      <dgm:t>
        <a:bodyPr/>
        <a:lstStyle/>
        <a:p>
          <a:r>
            <a:rPr lang="ru" sz="1400" b="1"/>
            <a:t>Предоставление муниципальных услуг</a:t>
          </a:r>
          <a:endParaRPr lang="en-GB" sz="1400" b="1"/>
        </a:p>
      </dgm:t>
    </dgm:pt>
    <dgm:pt modelId="{F9A217B2-9765-464C-8C49-DB74EFAB348F}" type="parTrans" cxnId="{554916AB-EA12-4307-82BF-F2ED0A51AE14}">
      <dgm:prSet/>
      <dgm:spPr/>
      <dgm:t>
        <a:bodyPr/>
        <a:lstStyle/>
        <a:p>
          <a:endParaRPr lang="en-GB" sz="1600"/>
        </a:p>
      </dgm:t>
    </dgm:pt>
    <dgm:pt modelId="{151F2355-7839-4B11-A953-59795032D574}" type="sibTrans" cxnId="{554916AB-EA12-4307-82BF-F2ED0A51AE14}">
      <dgm:prSet/>
      <dgm:spPr/>
      <dgm:t>
        <a:bodyPr/>
        <a:lstStyle/>
        <a:p>
          <a:endParaRPr lang="en-GB" sz="1600"/>
        </a:p>
      </dgm:t>
    </dgm:pt>
    <dgm:pt modelId="{138C2ACB-DE90-4179-9005-3FAFF1B8B38A}">
      <dgm:prSet custT="1"/>
      <dgm:spPr/>
      <dgm:t>
        <a:bodyPr/>
        <a:lstStyle/>
        <a:p>
          <a:r>
            <a:rPr lang="ru" sz="1400"/>
            <a:t>Предоставление услуг, которые прерываются во время стихийного бедствия, таких как образование и здравоохранение</a:t>
          </a:r>
          <a:r>
            <a:rPr lang="en-GB" sz="1400"/>
            <a:t>. </a:t>
          </a:r>
        </a:p>
      </dgm:t>
    </dgm:pt>
    <dgm:pt modelId="{E4ADBCCD-C2B5-4271-815F-536F2035AB9C}" type="parTrans" cxnId="{82652C98-6373-4DA9-93A2-1BB3A0739EDF}">
      <dgm:prSet/>
      <dgm:spPr/>
      <dgm:t>
        <a:bodyPr/>
        <a:lstStyle/>
        <a:p>
          <a:endParaRPr lang="en-GB" sz="1600"/>
        </a:p>
      </dgm:t>
    </dgm:pt>
    <dgm:pt modelId="{EFE0C560-1007-4AA3-B5B8-6A972219448D}" type="sibTrans" cxnId="{82652C98-6373-4DA9-93A2-1BB3A0739EDF}">
      <dgm:prSet/>
      <dgm:spPr/>
      <dgm:t>
        <a:bodyPr/>
        <a:lstStyle/>
        <a:p>
          <a:endParaRPr lang="en-GB" sz="1600"/>
        </a:p>
      </dgm:t>
    </dgm:pt>
    <dgm:pt modelId="{D5D9E3DF-BF95-4AE8-A3E1-F810BA90610D}" type="pres">
      <dgm:prSet presAssocID="{03FA0BF7-1840-470B-B3E4-7FB5846798CC}" presName="linear" presStyleCnt="0">
        <dgm:presLayoutVars>
          <dgm:animLvl val="lvl"/>
          <dgm:resizeHandles val="exact"/>
        </dgm:presLayoutVars>
      </dgm:prSet>
      <dgm:spPr/>
    </dgm:pt>
    <dgm:pt modelId="{A7FEB777-D1BB-4410-B6BD-C6A1A831FE78}" type="pres">
      <dgm:prSet presAssocID="{DEFFFAE2-6351-480C-9037-EEC571EEB5EB}" presName="parentText" presStyleLbl="node1" presStyleIdx="0" presStyleCnt="5" custLinFactNeighborY="4246">
        <dgm:presLayoutVars>
          <dgm:chMax val="0"/>
          <dgm:bulletEnabled val="1"/>
        </dgm:presLayoutVars>
      </dgm:prSet>
      <dgm:spPr/>
    </dgm:pt>
    <dgm:pt modelId="{10F6604F-8A4F-4C26-98B5-09EE3E878E9A}" type="pres">
      <dgm:prSet presAssocID="{DEFFFAE2-6351-480C-9037-EEC571EEB5EB}" presName="childText" presStyleLbl="revTx" presStyleIdx="0" presStyleCnt="5">
        <dgm:presLayoutVars>
          <dgm:bulletEnabled val="1"/>
        </dgm:presLayoutVars>
      </dgm:prSet>
      <dgm:spPr/>
    </dgm:pt>
    <dgm:pt modelId="{1E110EF9-5E0B-4A33-9F73-37105DB34E78}" type="pres">
      <dgm:prSet presAssocID="{492362CF-4741-4B61-9F01-4CFB2BCC9634}" presName="parentText" presStyleLbl="node1" presStyleIdx="1" presStyleCnt="5">
        <dgm:presLayoutVars>
          <dgm:chMax val="0"/>
          <dgm:bulletEnabled val="1"/>
        </dgm:presLayoutVars>
      </dgm:prSet>
      <dgm:spPr/>
    </dgm:pt>
    <dgm:pt modelId="{EBCD785B-CBDE-41C0-B082-FFEEA887C66D}" type="pres">
      <dgm:prSet presAssocID="{492362CF-4741-4B61-9F01-4CFB2BCC9634}" presName="childText" presStyleLbl="revTx" presStyleIdx="1" presStyleCnt="5">
        <dgm:presLayoutVars>
          <dgm:bulletEnabled val="1"/>
        </dgm:presLayoutVars>
      </dgm:prSet>
      <dgm:spPr/>
    </dgm:pt>
    <dgm:pt modelId="{674C1F17-4A2F-4CB2-8131-CBAC43E2ACDE}" type="pres">
      <dgm:prSet presAssocID="{D938BC94-827A-4E1B-A7FB-0C6D482B3B3F}" presName="parentText" presStyleLbl="node1" presStyleIdx="2" presStyleCnt="5">
        <dgm:presLayoutVars>
          <dgm:chMax val="0"/>
          <dgm:bulletEnabled val="1"/>
        </dgm:presLayoutVars>
      </dgm:prSet>
      <dgm:spPr/>
    </dgm:pt>
    <dgm:pt modelId="{06DBF715-97E1-44C3-A44D-87C1D5FA8FD9}" type="pres">
      <dgm:prSet presAssocID="{D938BC94-827A-4E1B-A7FB-0C6D482B3B3F}" presName="childText" presStyleLbl="revTx" presStyleIdx="2" presStyleCnt="5">
        <dgm:presLayoutVars>
          <dgm:bulletEnabled val="1"/>
        </dgm:presLayoutVars>
      </dgm:prSet>
      <dgm:spPr/>
    </dgm:pt>
    <dgm:pt modelId="{E0947F0D-5EE0-4549-AB84-B98F6A8C7F82}" type="pres">
      <dgm:prSet presAssocID="{ABDEF69B-91BE-4646-88A1-25DAAD575C36}" presName="parentText" presStyleLbl="node1" presStyleIdx="3" presStyleCnt="5">
        <dgm:presLayoutVars>
          <dgm:chMax val="0"/>
          <dgm:bulletEnabled val="1"/>
        </dgm:presLayoutVars>
      </dgm:prSet>
      <dgm:spPr/>
    </dgm:pt>
    <dgm:pt modelId="{3A60531E-8EC8-4FD9-9335-F45B1C915C2B}" type="pres">
      <dgm:prSet presAssocID="{ABDEF69B-91BE-4646-88A1-25DAAD575C36}" presName="childText" presStyleLbl="revTx" presStyleIdx="3" presStyleCnt="5">
        <dgm:presLayoutVars>
          <dgm:bulletEnabled val="1"/>
        </dgm:presLayoutVars>
      </dgm:prSet>
      <dgm:spPr/>
    </dgm:pt>
    <dgm:pt modelId="{12CA06F6-B62F-4CDE-94F9-CE94E4F396FB}" type="pres">
      <dgm:prSet presAssocID="{05D97A23-D229-442E-A0DE-439ACEBA5FB0}" presName="parentText" presStyleLbl="node1" presStyleIdx="4" presStyleCnt="5">
        <dgm:presLayoutVars>
          <dgm:chMax val="0"/>
          <dgm:bulletEnabled val="1"/>
        </dgm:presLayoutVars>
      </dgm:prSet>
      <dgm:spPr/>
    </dgm:pt>
    <dgm:pt modelId="{EFB6F9E4-24FE-4F61-95D0-62DCF86CF3C1}" type="pres">
      <dgm:prSet presAssocID="{05D97A23-D229-442E-A0DE-439ACEBA5FB0}" presName="childText" presStyleLbl="revTx" presStyleIdx="4" presStyleCnt="5">
        <dgm:presLayoutVars>
          <dgm:bulletEnabled val="1"/>
        </dgm:presLayoutVars>
      </dgm:prSet>
      <dgm:spPr/>
    </dgm:pt>
  </dgm:ptLst>
  <dgm:cxnLst>
    <dgm:cxn modelId="{F310A92B-B2C5-49D2-80B2-C66764E04FA6}" type="presOf" srcId="{492362CF-4741-4B61-9F01-4CFB2BCC9634}" destId="{1E110EF9-5E0B-4A33-9F73-37105DB34E78}" srcOrd="0" destOrd="0" presId="urn:microsoft.com/office/officeart/2005/8/layout/vList2"/>
    <dgm:cxn modelId="{737B062C-30E8-4638-B909-66194C33DB35}" srcId="{03FA0BF7-1840-470B-B3E4-7FB5846798CC}" destId="{ABDEF69B-91BE-4646-88A1-25DAAD575C36}" srcOrd="3" destOrd="0" parTransId="{A3CDFA89-D88C-4AFC-9A6C-5BD86E9C104A}" sibTransId="{71D76C41-8ED1-44BD-BD0A-A8565F70F87E}"/>
    <dgm:cxn modelId="{409E4A2D-194E-474E-8D98-528914F01C0D}" type="presOf" srcId="{DD2AD6B9-091D-4C90-9DBC-0A70160400D0}" destId="{06DBF715-97E1-44C3-A44D-87C1D5FA8FD9}" srcOrd="0" destOrd="0" presId="urn:microsoft.com/office/officeart/2005/8/layout/vList2"/>
    <dgm:cxn modelId="{88F23F37-E647-4F3C-B7CA-795D390C4495}" type="presOf" srcId="{DEFFFAE2-6351-480C-9037-EEC571EEB5EB}" destId="{A7FEB777-D1BB-4410-B6BD-C6A1A831FE78}" srcOrd="0" destOrd="0" presId="urn:microsoft.com/office/officeart/2005/8/layout/vList2"/>
    <dgm:cxn modelId="{B4714C3F-6CA7-497D-B2C2-41F7F8DA09BB}" type="presOf" srcId="{5B88588D-B22B-475F-A525-E4CC8B519466}" destId="{3A60531E-8EC8-4FD9-9335-F45B1C915C2B}" srcOrd="0" destOrd="0" presId="urn:microsoft.com/office/officeart/2005/8/layout/vList2"/>
    <dgm:cxn modelId="{E2DED641-1DE0-4298-90D9-7FE9FA8E77EE}" type="presOf" srcId="{ABDEF69B-91BE-4646-88A1-25DAAD575C36}" destId="{E0947F0D-5EE0-4549-AB84-B98F6A8C7F82}" srcOrd="0" destOrd="0" presId="urn:microsoft.com/office/officeart/2005/8/layout/vList2"/>
    <dgm:cxn modelId="{7BDB7949-9BE9-4FF6-BB91-73332CA8FFA1}" srcId="{DEFFFAE2-6351-480C-9037-EEC571EEB5EB}" destId="{EBDA1556-9CCA-4293-B5D8-8E10F842B24F}" srcOrd="0" destOrd="0" parTransId="{DA647C61-48C4-4591-9706-8C65C32EBE50}" sibTransId="{2F872CB2-81BF-407D-B046-3A632390E4A8}"/>
    <dgm:cxn modelId="{73900A4D-BDA8-4FBB-A201-C3B05F441529}" srcId="{03FA0BF7-1840-470B-B3E4-7FB5846798CC}" destId="{DEFFFAE2-6351-480C-9037-EEC571EEB5EB}" srcOrd="0" destOrd="0" parTransId="{E62D6EC8-FECD-477A-9315-C33113D5BD0E}" sibTransId="{1C981EFE-36FC-4148-A0CF-FCCA9BB2FF47}"/>
    <dgm:cxn modelId="{5445B870-20EF-432C-9268-DED27E7C346E}" type="presOf" srcId="{05D97A23-D229-442E-A0DE-439ACEBA5FB0}" destId="{12CA06F6-B62F-4CDE-94F9-CE94E4F396FB}" srcOrd="0" destOrd="0" presId="urn:microsoft.com/office/officeart/2005/8/layout/vList2"/>
    <dgm:cxn modelId="{2735D774-DC43-460D-8783-B0DA5FBE408B}" type="presOf" srcId="{D938BC94-827A-4E1B-A7FB-0C6D482B3B3F}" destId="{674C1F17-4A2F-4CB2-8131-CBAC43E2ACDE}" srcOrd="0" destOrd="0" presId="urn:microsoft.com/office/officeart/2005/8/layout/vList2"/>
    <dgm:cxn modelId="{BED62858-A604-4FC4-BF4D-3E9CF9D87F0F}" type="presOf" srcId="{EBDA1556-9CCA-4293-B5D8-8E10F842B24F}" destId="{10F6604F-8A4F-4C26-98B5-09EE3E878E9A}" srcOrd="0" destOrd="0" presId="urn:microsoft.com/office/officeart/2005/8/layout/vList2"/>
    <dgm:cxn modelId="{FD832259-29A5-4044-836A-55A98A526995}" srcId="{ABDEF69B-91BE-4646-88A1-25DAAD575C36}" destId="{5B88588D-B22B-475F-A525-E4CC8B519466}" srcOrd="0" destOrd="0" parTransId="{7622B4DB-84B8-4969-B19B-B37EFD404AD0}" sibTransId="{BE0150BB-750F-4D2D-82CF-9CA7CF5E930D}"/>
    <dgm:cxn modelId="{06B2F994-DF03-4067-8999-FDC0F709B7B0}" srcId="{03FA0BF7-1840-470B-B3E4-7FB5846798CC}" destId="{D938BC94-827A-4E1B-A7FB-0C6D482B3B3F}" srcOrd="2" destOrd="0" parTransId="{1237729D-7E7A-40E8-A9E4-4401C8AC3BC3}" sibTransId="{49027D7B-202E-473C-B5C2-F7148857544E}"/>
    <dgm:cxn modelId="{82652C98-6373-4DA9-93A2-1BB3A0739EDF}" srcId="{05D97A23-D229-442E-A0DE-439ACEBA5FB0}" destId="{138C2ACB-DE90-4179-9005-3FAFF1B8B38A}" srcOrd="0" destOrd="0" parTransId="{E4ADBCCD-C2B5-4271-815F-536F2035AB9C}" sibTransId="{EFE0C560-1007-4AA3-B5B8-6A972219448D}"/>
    <dgm:cxn modelId="{27A2A49B-7080-4D9A-9B3F-BBE3DE6A0FDF}" srcId="{492362CF-4741-4B61-9F01-4CFB2BCC9634}" destId="{BB96FE40-6D44-4A4A-A7BA-3F9C8F9EBF86}" srcOrd="0" destOrd="0" parTransId="{FB403B39-2E29-4803-A9C2-BE29CF46707F}" sibTransId="{062001C1-260C-460E-8062-50FB99AC4CB3}"/>
    <dgm:cxn modelId="{BBD03D9E-5237-4E67-AF84-410425DB9666}" type="presOf" srcId="{03FA0BF7-1840-470B-B3E4-7FB5846798CC}" destId="{D5D9E3DF-BF95-4AE8-A3E1-F810BA90610D}" srcOrd="0" destOrd="0" presId="urn:microsoft.com/office/officeart/2005/8/layout/vList2"/>
    <dgm:cxn modelId="{F0955EA0-9A42-4CE8-8432-1A9982DEC4A2}" srcId="{03FA0BF7-1840-470B-B3E4-7FB5846798CC}" destId="{492362CF-4741-4B61-9F01-4CFB2BCC9634}" srcOrd="1" destOrd="0" parTransId="{A291AB10-36B3-4778-A730-1A768FCF7977}" sibTransId="{F57FDEFA-5340-4C71-A24F-33A6E57BFAFD}"/>
    <dgm:cxn modelId="{554916AB-EA12-4307-82BF-F2ED0A51AE14}" srcId="{03FA0BF7-1840-470B-B3E4-7FB5846798CC}" destId="{05D97A23-D229-442E-A0DE-439ACEBA5FB0}" srcOrd="4" destOrd="0" parTransId="{F9A217B2-9765-464C-8C49-DB74EFAB348F}" sibTransId="{151F2355-7839-4B11-A953-59795032D574}"/>
    <dgm:cxn modelId="{9B8742AB-5942-4BFB-A198-BC4BCEA7E8DB}" srcId="{D938BC94-827A-4E1B-A7FB-0C6D482B3B3F}" destId="{DD2AD6B9-091D-4C90-9DBC-0A70160400D0}" srcOrd="0" destOrd="0" parTransId="{7EF739D1-C80B-4B2F-896E-27ECB4A156EF}" sibTransId="{F7058E9D-9EF6-4BF4-B4AE-431A9D07321C}"/>
    <dgm:cxn modelId="{F98454B3-AD89-48E2-997F-F639496B1CC7}" type="presOf" srcId="{BB96FE40-6D44-4A4A-A7BA-3F9C8F9EBF86}" destId="{EBCD785B-CBDE-41C0-B082-FFEEA887C66D}" srcOrd="0" destOrd="0" presId="urn:microsoft.com/office/officeart/2005/8/layout/vList2"/>
    <dgm:cxn modelId="{3C638FE7-214C-4380-99FC-EEF5A30BF187}" type="presOf" srcId="{138C2ACB-DE90-4179-9005-3FAFF1B8B38A}" destId="{EFB6F9E4-24FE-4F61-95D0-62DCF86CF3C1}" srcOrd="0" destOrd="0" presId="urn:microsoft.com/office/officeart/2005/8/layout/vList2"/>
    <dgm:cxn modelId="{3EC65C51-8319-4D06-9085-D5474B74CED9}" type="presParOf" srcId="{D5D9E3DF-BF95-4AE8-A3E1-F810BA90610D}" destId="{A7FEB777-D1BB-4410-B6BD-C6A1A831FE78}" srcOrd="0" destOrd="0" presId="urn:microsoft.com/office/officeart/2005/8/layout/vList2"/>
    <dgm:cxn modelId="{7C7974E5-6F28-4AFE-8916-293FFCF8B749}" type="presParOf" srcId="{D5D9E3DF-BF95-4AE8-A3E1-F810BA90610D}" destId="{10F6604F-8A4F-4C26-98B5-09EE3E878E9A}" srcOrd="1" destOrd="0" presId="urn:microsoft.com/office/officeart/2005/8/layout/vList2"/>
    <dgm:cxn modelId="{B4DD1826-A392-4BA4-A3B2-E1092056D5B3}" type="presParOf" srcId="{D5D9E3DF-BF95-4AE8-A3E1-F810BA90610D}" destId="{1E110EF9-5E0B-4A33-9F73-37105DB34E78}" srcOrd="2" destOrd="0" presId="urn:microsoft.com/office/officeart/2005/8/layout/vList2"/>
    <dgm:cxn modelId="{9403CE2D-25E5-417C-924D-EB6D7F8EAC84}" type="presParOf" srcId="{D5D9E3DF-BF95-4AE8-A3E1-F810BA90610D}" destId="{EBCD785B-CBDE-41C0-B082-FFEEA887C66D}" srcOrd="3" destOrd="0" presId="urn:microsoft.com/office/officeart/2005/8/layout/vList2"/>
    <dgm:cxn modelId="{9FC7C890-D81E-47D3-BC97-090BEC5C7F9B}" type="presParOf" srcId="{D5D9E3DF-BF95-4AE8-A3E1-F810BA90610D}" destId="{674C1F17-4A2F-4CB2-8131-CBAC43E2ACDE}" srcOrd="4" destOrd="0" presId="urn:microsoft.com/office/officeart/2005/8/layout/vList2"/>
    <dgm:cxn modelId="{09CDC4B6-CCC3-4ACC-86AD-D6AF54272515}" type="presParOf" srcId="{D5D9E3DF-BF95-4AE8-A3E1-F810BA90610D}" destId="{06DBF715-97E1-44C3-A44D-87C1D5FA8FD9}" srcOrd="5" destOrd="0" presId="urn:microsoft.com/office/officeart/2005/8/layout/vList2"/>
    <dgm:cxn modelId="{A7411644-3876-44B1-8587-1480721605FF}" type="presParOf" srcId="{D5D9E3DF-BF95-4AE8-A3E1-F810BA90610D}" destId="{E0947F0D-5EE0-4549-AB84-B98F6A8C7F82}" srcOrd="6" destOrd="0" presId="urn:microsoft.com/office/officeart/2005/8/layout/vList2"/>
    <dgm:cxn modelId="{77373837-3D6C-4123-9775-7EF6FC4741F4}" type="presParOf" srcId="{D5D9E3DF-BF95-4AE8-A3E1-F810BA90610D}" destId="{3A60531E-8EC8-4FD9-9335-F45B1C915C2B}" srcOrd="7" destOrd="0" presId="urn:microsoft.com/office/officeart/2005/8/layout/vList2"/>
    <dgm:cxn modelId="{56C5F84A-2AD3-4DDC-A73A-9F7289A7CDBB}" type="presParOf" srcId="{D5D9E3DF-BF95-4AE8-A3E1-F810BA90610D}" destId="{12CA06F6-B62F-4CDE-94F9-CE94E4F396FB}" srcOrd="8" destOrd="0" presId="urn:microsoft.com/office/officeart/2005/8/layout/vList2"/>
    <dgm:cxn modelId="{BDB2E066-734E-471D-8A24-BD94D327D405}" type="presParOf" srcId="{D5D9E3DF-BF95-4AE8-A3E1-F810BA90610D}" destId="{EFB6F9E4-24FE-4F61-95D0-62DCF86CF3C1}"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FEAE7-2EFF-4C27-BA2D-93CE37F7FA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1B4ECE3-D98A-4A50-976B-A7DBC4F1F52A}">
      <dgm:prSet custT="1"/>
      <dgm:spPr/>
      <dgm:t>
        <a:bodyPr/>
        <a:lstStyle/>
        <a:p>
          <a:r>
            <a:rPr lang="ru" sz="1800" b="1"/>
            <a:t>Если возможно, риск должен быть снижен до его передачи</a:t>
          </a:r>
          <a:endParaRPr lang="en-GB" sz="1800" b="0"/>
        </a:p>
      </dgm:t>
    </dgm:pt>
    <dgm:pt modelId="{7E0EAE3D-C560-4370-A13F-C9D334D5742B}" type="parTrans" cxnId="{924691C3-D678-41DE-9AC7-A6D35DA7AE9C}">
      <dgm:prSet/>
      <dgm:spPr/>
      <dgm:t>
        <a:bodyPr/>
        <a:lstStyle/>
        <a:p>
          <a:endParaRPr lang="en-GB" sz="2800" b="0"/>
        </a:p>
      </dgm:t>
    </dgm:pt>
    <dgm:pt modelId="{FD219705-01A1-4DC3-AF9D-D584E93C3A5A}" type="sibTrans" cxnId="{924691C3-D678-41DE-9AC7-A6D35DA7AE9C}">
      <dgm:prSet/>
      <dgm:spPr/>
      <dgm:t>
        <a:bodyPr/>
        <a:lstStyle/>
        <a:p>
          <a:endParaRPr lang="en-GB" sz="2800" b="0"/>
        </a:p>
      </dgm:t>
    </dgm:pt>
    <dgm:pt modelId="{0891FA7E-665C-4289-BE4B-B4F5CF495110}">
      <dgm:prSet custT="1"/>
      <dgm:spPr/>
      <dgm:t>
        <a:bodyPr/>
        <a:lstStyle/>
        <a:p>
          <a:r>
            <a:rPr lang="ru" sz="1800" b="1"/>
            <a:t>Исследование DRF включает в себя примеры мероприятий по снижению риска с точки зрения затрат и выгод в каждой стране</a:t>
          </a:r>
          <a:endParaRPr lang="en-GB" sz="1800" b="0"/>
        </a:p>
      </dgm:t>
    </dgm:pt>
    <dgm:pt modelId="{F80585BD-93C6-4343-B978-AD3AB8ACC69D}" type="parTrans" cxnId="{F3739C63-1547-4FCA-BF9B-2BED7697927F}">
      <dgm:prSet/>
      <dgm:spPr/>
      <dgm:t>
        <a:bodyPr/>
        <a:lstStyle/>
        <a:p>
          <a:endParaRPr lang="en-GB" sz="2800" b="0"/>
        </a:p>
      </dgm:t>
    </dgm:pt>
    <dgm:pt modelId="{93AD8331-9CF9-46FC-BD12-D3DC4EA8EBC4}" type="sibTrans" cxnId="{F3739C63-1547-4FCA-BF9B-2BED7697927F}">
      <dgm:prSet/>
      <dgm:spPr/>
      <dgm:t>
        <a:bodyPr/>
        <a:lstStyle/>
        <a:p>
          <a:endParaRPr lang="en-GB" sz="2800" b="0"/>
        </a:p>
      </dgm:t>
    </dgm:pt>
    <dgm:pt modelId="{DC949794-79C4-417F-B540-C87BCECAAA3E}">
      <dgm:prSet custT="1"/>
      <dgm:spPr/>
      <dgm:t>
        <a:bodyPr/>
        <a:lstStyle/>
        <a:p>
          <a:r>
            <a:rPr lang="ru" sz="1800" b="1"/>
            <a:t>Облигации для оказания помощи при стихийных бедствиях будут направлены на снижение риска бедствий, хотя стимулы также могут быть встроены в страхование, особенно если оно предлагается пулом рисков</a:t>
          </a:r>
          <a:endParaRPr lang="en-GB" sz="1800" b="0"/>
        </a:p>
      </dgm:t>
    </dgm:pt>
    <dgm:pt modelId="{0918A993-D96B-4F00-B08F-7054DF34DC30}" type="parTrans" cxnId="{22FFF59B-8320-4537-98A9-C44D0E7A1B5B}">
      <dgm:prSet/>
      <dgm:spPr/>
      <dgm:t>
        <a:bodyPr/>
        <a:lstStyle/>
        <a:p>
          <a:endParaRPr lang="en-GB" sz="2800" b="0"/>
        </a:p>
      </dgm:t>
    </dgm:pt>
    <dgm:pt modelId="{1F6DA228-3512-4BC3-A2D9-C7FF5656E876}" type="sibTrans" cxnId="{22FFF59B-8320-4537-98A9-C44D0E7A1B5B}">
      <dgm:prSet/>
      <dgm:spPr/>
      <dgm:t>
        <a:bodyPr/>
        <a:lstStyle/>
        <a:p>
          <a:endParaRPr lang="en-GB" sz="2800" b="0"/>
        </a:p>
      </dgm:t>
    </dgm:pt>
    <dgm:pt modelId="{48369287-7B2F-49B5-80A9-B2EF45197F82}" type="pres">
      <dgm:prSet presAssocID="{8FCFEAE7-2EFF-4C27-BA2D-93CE37F7FADE}" presName="linear" presStyleCnt="0">
        <dgm:presLayoutVars>
          <dgm:animLvl val="lvl"/>
          <dgm:resizeHandles val="exact"/>
        </dgm:presLayoutVars>
      </dgm:prSet>
      <dgm:spPr/>
    </dgm:pt>
    <dgm:pt modelId="{BE099A05-AFE4-489B-B7CE-C278DC3E1B93}" type="pres">
      <dgm:prSet presAssocID="{F1B4ECE3-D98A-4A50-976B-A7DBC4F1F52A}" presName="parentText" presStyleLbl="node1" presStyleIdx="0" presStyleCnt="3">
        <dgm:presLayoutVars>
          <dgm:chMax val="0"/>
          <dgm:bulletEnabled val="1"/>
        </dgm:presLayoutVars>
      </dgm:prSet>
      <dgm:spPr/>
    </dgm:pt>
    <dgm:pt modelId="{1CA52F4B-A2BE-42CE-808F-FCC76A7E690E}" type="pres">
      <dgm:prSet presAssocID="{FD219705-01A1-4DC3-AF9D-D584E93C3A5A}" presName="spacer" presStyleCnt="0"/>
      <dgm:spPr/>
    </dgm:pt>
    <dgm:pt modelId="{41F1B75E-6B1F-42DB-964E-8F8CA3212661}" type="pres">
      <dgm:prSet presAssocID="{0891FA7E-665C-4289-BE4B-B4F5CF495110}" presName="parentText" presStyleLbl="node1" presStyleIdx="1" presStyleCnt="3">
        <dgm:presLayoutVars>
          <dgm:chMax val="0"/>
          <dgm:bulletEnabled val="1"/>
        </dgm:presLayoutVars>
      </dgm:prSet>
      <dgm:spPr/>
    </dgm:pt>
    <dgm:pt modelId="{9C16EF35-C4AA-40FE-BC6A-6E2E7812BD21}" type="pres">
      <dgm:prSet presAssocID="{93AD8331-9CF9-46FC-BD12-D3DC4EA8EBC4}" presName="spacer" presStyleCnt="0"/>
      <dgm:spPr/>
    </dgm:pt>
    <dgm:pt modelId="{C6C41391-F868-478D-B776-9D916DC17DCA}" type="pres">
      <dgm:prSet presAssocID="{DC949794-79C4-417F-B540-C87BCECAAA3E}" presName="parentText" presStyleLbl="node1" presStyleIdx="2" presStyleCnt="3">
        <dgm:presLayoutVars>
          <dgm:chMax val="0"/>
          <dgm:bulletEnabled val="1"/>
        </dgm:presLayoutVars>
      </dgm:prSet>
      <dgm:spPr/>
    </dgm:pt>
  </dgm:ptLst>
  <dgm:cxnLst>
    <dgm:cxn modelId="{F3739C63-1547-4FCA-BF9B-2BED7697927F}" srcId="{8FCFEAE7-2EFF-4C27-BA2D-93CE37F7FADE}" destId="{0891FA7E-665C-4289-BE4B-B4F5CF495110}" srcOrd="1" destOrd="0" parTransId="{F80585BD-93C6-4343-B978-AD3AB8ACC69D}" sibTransId="{93AD8331-9CF9-46FC-BD12-D3DC4EA8EBC4}"/>
    <dgm:cxn modelId="{9A91EE48-E901-41D2-85F1-BCCE1A09D690}" type="presOf" srcId="{8FCFEAE7-2EFF-4C27-BA2D-93CE37F7FADE}" destId="{48369287-7B2F-49B5-80A9-B2EF45197F82}" srcOrd="0" destOrd="0" presId="urn:microsoft.com/office/officeart/2005/8/layout/vList2"/>
    <dgm:cxn modelId="{ADE6306B-6838-45F7-806F-52A695472A60}" type="presOf" srcId="{DC949794-79C4-417F-B540-C87BCECAAA3E}" destId="{C6C41391-F868-478D-B776-9D916DC17DCA}" srcOrd="0" destOrd="0" presId="urn:microsoft.com/office/officeart/2005/8/layout/vList2"/>
    <dgm:cxn modelId="{6669527F-B6F9-4994-A0E2-7DBE2E52250E}" type="presOf" srcId="{F1B4ECE3-D98A-4A50-976B-A7DBC4F1F52A}" destId="{BE099A05-AFE4-489B-B7CE-C278DC3E1B93}" srcOrd="0" destOrd="0" presId="urn:microsoft.com/office/officeart/2005/8/layout/vList2"/>
    <dgm:cxn modelId="{22FFF59B-8320-4537-98A9-C44D0E7A1B5B}" srcId="{8FCFEAE7-2EFF-4C27-BA2D-93CE37F7FADE}" destId="{DC949794-79C4-417F-B540-C87BCECAAA3E}" srcOrd="2" destOrd="0" parTransId="{0918A993-D96B-4F00-B08F-7054DF34DC30}" sibTransId="{1F6DA228-3512-4BC3-A2D9-C7FF5656E876}"/>
    <dgm:cxn modelId="{4DE702A5-429B-41F5-AC72-39B8FC9CBA07}" type="presOf" srcId="{0891FA7E-665C-4289-BE4B-B4F5CF495110}" destId="{41F1B75E-6B1F-42DB-964E-8F8CA3212661}" srcOrd="0" destOrd="0" presId="urn:microsoft.com/office/officeart/2005/8/layout/vList2"/>
    <dgm:cxn modelId="{924691C3-D678-41DE-9AC7-A6D35DA7AE9C}" srcId="{8FCFEAE7-2EFF-4C27-BA2D-93CE37F7FADE}" destId="{F1B4ECE3-D98A-4A50-976B-A7DBC4F1F52A}" srcOrd="0" destOrd="0" parTransId="{7E0EAE3D-C560-4370-A13F-C9D334D5742B}" sibTransId="{FD219705-01A1-4DC3-AF9D-D584E93C3A5A}"/>
    <dgm:cxn modelId="{02CFC60E-B2CB-47B9-A261-11068376A354}" type="presParOf" srcId="{48369287-7B2F-49B5-80A9-B2EF45197F82}" destId="{BE099A05-AFE4-489B-B7CE-C278DC3E1B93}" srcOrd="0" destOrd="0" presId="urn:microsoft.com/office/officeart/2005/8/layout/vList2"/>
    <dgm:cxn modelId="{089E1C15-026B-445A-8B38-CE896141DCF5}" type="presParOf" srcId="{48369287-7B2F-49B5-80A9-B2EF45197F82}" destId="{1CA52F4B-A2BE-42CE-808F-FCC76A7E690E}" srcOrd="1" destOrd="0" presId="urn:microsoft.com/office/officeart/2005/8/layout/vList2"/>
    <dgm:cxn modelId="{EB6475EB-B6B4-41E9-B1A0-D8468F089A30}" type="presParOf" srcId="{48369287-7B2F-49B5-80A9-B2EF45197F82}" destId="{41F1B75E-6B1F-42DB-964E-8F8CA3212661}" srcOrd="2" destOrd="0" presId="urn:microsoft.com/office/officeart/2005/8/layout/vList2"/>
    <dgm:cxn modelId="{72642584-D45C-4005-94E8-1DD7AA0BF21E}" type="presParOf" srcId="{48369287-7B2F-49B5-80A9-B2EF45197F82}" destId="{9C16EF35-C4AA-40FE-BC6A-6E2E7812BD21}" srcOrd="3" destOrd="0" presId="urn:microsoft.com/office/officeart/2005/8/layout/vList2"/>
    <dgm:cxn modelId="{166414F7-3130-4D91-8679-B14F49A38865}" type="presParOf" srcId="{48369287-7B2F-49B5-80A9-B2EF45197F82}" destId="{C6C41391-F868-478D-B776-9D916DC17D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3E7560-07BB-49AB-86C5-6FCC3AA5C600}" type="doc">
      <dgm:prSet loTypeId="urn:microsoft.com/office/officeart/2018/2/layout/IconVerticalSolidList" loCatId="icon" qsTypeId="urn:microsoft.com/office/officeart/2005/8/quickstyle/simple1" qsCatId="simple" csTypeId="urn:microsoft.com/office/officeart/2005/8/colors/accent1_2" csCatId="accent1" phldr="1"/>
      <dgm:spPr/>
    </dgm:pt>
    <dgm:pt modelId="{75CE9F18-B0D5-4B7B-8269-B00ECCBBDDDD}">
      <dgm:prSet phldrT="[Text]" custT="1"/>
      <dgm:spPr/>
      <dgm:t>
        <a:bodyPr/>
        <a:lstStyle/>
        <a:p>
          <a:pPr>
            <a:lnSpc>
              <a:spcPct val="100000"/>
            </a:lnSpc>
          </a:pPr>
          <a:r>
            <a:rPr lang="ru" sz="2400"/>
            <a:t>Прямое страхование</a:t>
          </a:r>
          <a:endParaRPr lang="en-GB" sz="2400"/>
        </a:p>
      </dgm:t>
    </dgm:pt>
    <dgm:pt modelId="{98075A95-230E-42CC-A127-B370B1738377}" type="parTrans" cxnId="{27D17157-9F5F-4075-9D5E-1228CE22B3E2}">
      <dgm:prSet/>
      <dgm:spPr/>
      <dgm:t>
        <a:bodyPr/>
        <a:lstStyle/>
        <a:p>
          <a:endParaRPr lang="en-GB" sz="2000"/>
        </a:p>
      </dgm:t>
    </dgm:pt>
    <dgm:pt modelId="{3C2F1C8C-6C0C-4DCB-B43B-BA6FBC757022}" type="sibTrans" cxnId="{27D17157-9F5F-4075-9D5E-1228CE22B3E2}">
      <dgm:prSet/>
      <dgm:spPr/>
      <dgm:t>
        <a:bodyPr/>
        <a:lstStyle/>
        <a:p>
          <a:endParaRPr lang="en-GB" sz="2000"/>
        </a:p>
      </dgm:t>
    </dgm:pt>
    <dgm:pt modelId="{2D641DA0-5CFD-464F-A6CA-69B04BA3DB1A}">
      <dgm:prSet phldrT="[Text]" custT="1"/>
      <dgm:spPr/>
      <dgm:t>
        <a:bodyPr/>
        <a:lstStyle/>
        <a:p>
          <a:pPr>
            <a:lnSpc>
              <a:spcPct val="100000"/>
            </a:lnSpc>
          </a:pPr>
          <a:r>
            <a:rPr lang="ru" sz="2400"/>
            <a:t>Информационный центр</a:t>
          </a:r>
          <a:endParaRPr lang="en-GB" sz="2400"/>
        </a:p>
      </dgm:t>
    </dgm:pt>
    <dgm:pt modelId="{F5C413A0-1C3C-4061-8370-C23CB3C7D8F0}" type="parTrans" cxnId="{A493CEB2-C245-433A-9A2D-2FBBFD0241ED}">
      <dgm:prSet/>
      <dgm:spPr/>
      <dgm:t>
        <a:bodyPr/>
        <a:lstStyle/>
        <a:p>
          <a:endParaRPr lang="en-GB" sz="2000"/>
        </a:p>
      </dgm:t>
    </dgm:pt>
    <dgm:pt modelId="{2056DAFB-DE48-4A09-AD33-E648EAB84034}" type="sibTrans" cxnId="{A493CEB2-C245-433A-9A2D-2FBBFD0241ED}">
      <dgm:prSet/>
      <dgm:spPr/>
      <dgm:t>
        <a:bodyPr/>
        <a:lstStyle/>
        <a:p>
          <a:endParaRPr lang="en-GB" sz="2000"/>
        </a:p>
      </dgm:t>
    </dgm:pt>
    <dgm:pt modelId="{115A7F13-1CF8-4038-ADA4-9CBADE94BB30}">
      <dgm:prSet phldrT="[Text]" custT="1"/>
      <dgm:spPr/>
      <dgm:t>
        <a:bodyPr/>
        <a:lstStyle/>
        <a:p>
          <a:pPr>
            <a:lnSpc>
              <a:spcPct val="100000"/>
            </a:lnSpc>
          </a:pPr>
          <a:r>
            <a:rPr lang="ru" sz="2400"/>
            <a:t>Катастрофные облигации</a:t>
          </a:r>
          <a:endParaRPr lang="en-GB" sz="2400"/>
        </a:p>
      </dgm:t>
    </dgm:pt>
    <dgm:pt modelId="{07369922-90CD-4A31-8DFF-57FF1F6B127B}" type="parTrans" cxnId="{0A745079-4D6F-4C38-A3B6-307BD5B09D38}">
      <dgm:prSet/>
      <dgm:spPr/>
      <dgm:t>
        <a:bodyPr/>
        <a:lstStyle/>
        <a:p>
          <a:endParaRPr lang="en-GB" sz="2000"/>
        </a:p>
      </dgm:t>
    </dgm:pt>
    <dgm:pt modelId="{BDB30EF0-94EB-49BC-9B63-8BBBE16F8805}" type="sibTrans" cxnId="{0A745079-4D6F-4C38-A3B6-307BD5B09D38}">
      <dgm:prSet/>
      <dgm:spPr/>
      <dgm:t>
        <a:bodyPr/>
        <a:lstStyle/>
        <a:p>
          <a:endParaRPr lang="en-GB" sz="2000"/>
        </a:p>
      </dgm:t>
    </dgm:pt>
    <dgm:pt modelId="{8C983953-47DC-4E6F-AEA1-982BCC5F205B}">
      <dgm:prSet phldrT="[Text]" custT="1"/>
      <dgm:spPr/>
      <dgm:t>
        <a:bodyPr/>
        <a:lstStyle/>
        <a:p>
          <a:pPr>
            <a:lnSpc>
              <a:spcPct val="100000"/>
            </a:lnSpc>
          </a:pPr>
          <a:r>
            <a:rPr lang="ru" sz="2400"/>
            <a:t>Формирование пула рисков</a:t>
          </a:r>
          <a:endParaRPr lang="en-GB" sz="2400"/>
        </a:p>
      </dgm:t>
    </dgm:pt>
    <dgm:pt modelId="{C3B82078-2DA6-4C72-AD64-529C587784C0}" type="parTrans" cxnId="{DDCC3C90-C679-486D-85F0-392825C91BC8}">
      <dgm:prSet/>
      <dgm:spPr/>
      <dgm:t>
        <a:bodyPr/>
        <a:lstStyle/>
        <a:p>
          <a:endParaRPr lang="en-GB" sz="2000"/>
        </a:p>
      </dgm:t>
    </dgm:pt>
    <dgm:pt modelId="{AA1EBAC3-EC54-4F5E-9A96-8027C62D704A}" type="sibTrans" cxnId="{DDCC3C90-C679-486D-85F0-392825C91BC8}">
      <dgm:prSet/>
      <dgm:spPr/>
      <dgm:t>
        <a:bodyPr/>
        <a:lstStyle/>
        <a:p>
          <a:endParaRPr lang="en-GB" sz="2000"/>
        </a:p>
      </dgm:t>
    </dgm:pt>
    <dgm:pt modelId="{16A3B5DC-72BA-413E-BCC2-DB6215277FF2}" type="pres">
      <dgm:prSet presAssocID="{383E7560-07BB-49AB-86C5-6FCC3AA5C600}" presName="root" presStyleCnt="0">
        <dgm:presLayoutVars>
          <dgm:dir/>
          <dgm:resizeHandles val="exact"/>
        </dgm:presLayoutVars>
      </dgm:prSet>
      <dgm:spPr/>
    </dgm:pt>
    <dgm:pt modelId="{80461749-650B-4633-9CC4-B85F2EC04F5C}" type="pres">
      <dgm:prSet presAssocID="{75CE9F18-B0D5-4B7B-8269-B00ECCBBDDDD}" presName="compNode" presStyleCnt="0"/>
      <dgm:spPr/>
    </dgm:pt>
    <dgm:pt modelId="{178F447C-8C2C-4F06-AFCD-AAF6E3CCC2D8}" type="pres">
      <dgm:prSet presAssocID="{75CE9F18-B0D5-4B7B-8269-B00ECCBBDDDD}" presName="bgRect" presStyleLbl="bgShp" presStyleIdx="0" presStyleCnt="4"/>
      <dgm:spPr/>
    </dgm:pt>
    <dgm:pt modelId="{4DDEF0FD-B8DB-4BCE-A0B5-F5D9276C07EB}" type="pres">
      <dgm:prSet presAssocID="{75CE9F18-B0D5-4B7B-8269-B00ECCBBDDD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F96EA5B8-2F20-433C-9E08-00C8F5C78693}" type="pres">
      <dgm:prSet presAssocID="{75CE9F18-B0D5-4B7B-8269-B00ECCBBDDDD}" presName="spaceRect" presStyleCnt="0"/>
      <dgm:spPr/>
    </dgm:pt>
    <dgm:pt modelId="{AF04CEDC-910A-441B-991B-F134C6A9E8B1}" type="pres">
      <dgm:prSet presAssocID="{75CE9F18-B0D5-4B7B-8269-B00ECCBBDDDD}" presName="parTx" presStyleLbl="revTx" presStyleIdx="0" presStyleCnt="4">
        <dgm:presLayoutVars>
          <dgm:chMax val="0"/>
          <dgm:chPref val="0"/>
        </dgm:presLayoutVars>
      </dgm:prSet>
      <dgm:spPr/>
    </dgm:pt>
    <dgm:pt modelId="{F63604F5-B057-4C4C-A025-2A669229CE84}" type="pres">
      <dgm:prSet presAssocID="{3C2F1C8C-6C0C-4DCB-B43B-BA6FBC757022}" presName="sibTrans" presStyleCnt="0"/>
      <dgm:spPr/>
    </dgm:pt>
    <dgm:pt modelId="{26E13B71-F108-4BEF-B42D-39B1420B5373}" type="pres">
      <dgm:prSet presAssocID="{2D641DA0-5CFD-464F-A6CA-69B04BA3DB1A}" presName="compNode" presStyleCnt="0"/>
      <dgm:spPr/>
    </dgm:pt>
    <dgm:pt modelId="{955F0238-815E-40D6-893D-DCD264EF15DD}" type="pres">
      <dgm:prSet presAssocID="{2D641DA0-5CFD-464F-A6CA-69B04BA3DB1A}" presName="bgRect" presStyleLbl="bgShp" presStyleIdx="1" presStyleCnt="4"/>
      <dgm:spPr/>
    </dgm:pt>
    <dgm:pt modelId="{8D50DE08-5CF2-4839-A18A-9A527D3B42AA}" type="pres">
      <dgm:prSet presAssocID="{2D641DA0-5CFD-464F-A6CA-69B04BA3DB1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dge with solid fill"/>
        </a:ext>
      </dgm:extLst>
    </dgm:pt>
    <dgm:pt modelId="{1FD15F91-BD77-4378-902F-151B7EFEEB17}" type="pres">
      <dgm:prSet presAssocID="{2D641DA0-5CFD-464F-A6CA-69B04BA3DB1A}" presName="spaceRect" presStyleCnt="0"/>
      <dgm:spPr/>
    </dgm:pt>
    <dgm:pt modelId="{EA7F097E-9A6A-4035-8DC1-9405A1AD75A7}" type="pres">
      <dgm:prSet presAssocID="{2D641DA0-5CFD-464F-A6CA-69B04BA3DB1A}" presName="parTx" presStyleLbl="revTx" presStyleIdx="1" presStyleCnt="4">
        <dgm:presLayoutVars>
          <dgm:chMax val="0"/>
          <dgm:chPref val="0"/>
        </dgm:presLayoutVars>
      </dgm:prSet>
      <dgm:spPr/>
    </dgm:pt>
    <dgm:pt modelId="{AEE91B7D-906D-4706-9AAF-79B5AEBFAF5B}" type="pres">
      <dgm:prSet presAssocID="{2056DAFB-DE48-4A09-AD33-E648EAB84034}" presName="sibTrans" presStyleCnt="0"/>
      <dgm:spPr/>
    </dgm:pt>
    <dgm:pt modelId="{DB6937A4-2250-4D57-ACC9-394869302849}" type="pres">
      <dgm:prSet presAssocID="{115A7F13-1CF8-4038-ADA4-9CBADE94BB30}" presName="compNode" presStyleCnt="0"/>
      <dgm:spPr/>
    </dgm:pt>
    <dgm:pt modelId="{3F791BDF-57B7-470B-8C79-03790DE6176D}" type="pres">
      <dgm:prSet presAssocID="{115A7F13-1CF8-4038-ADA4-9CBADE94BB30}" presName="bgRect" presStyleLbl="bgShp" presStyleIdx="2" presStyleCnt="4" custLinFactNeighborX="-926" custLinFactNeighborY="-3095"/>
      <dgm:spPr/>
    </dgm:pt>
    <dgm:pt modelId="{51D8F421-78F4-4729-AC7B-9E8052DD3782}" type="pres">
      <dgm:prSet presAssocID="{115A7F13-1CF8-4038-ADA4-9CBADE94BB3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dge 3 with solid fill"/>
        </a:ext>
      </dgm:extLst>
    </dgm:pt>
    <dgm:pt modelId="{D11D8C6C-E09A-465B-AA0C-0E7BCE93A658}" type="pres">
      <dgm:prSet presAssocID="{115A7F13-1CF8-4038-ADA4-9CBADE94BB30}" presName="spaceRect" presStyleCnt="0"/>
      <dgm:spPr/>
    </dgm:pt>
    <dgm:pt modelId="{40709B7D-EEF0-4A8E-BBFF-F96B92DB3AA0}" type="pres">
      <dgm:prSet presAssocID="{115A7F13-1CF8-4038-ADA4-9CBADE94BB30}" presName="parTx" presStyleLbl="revTx" presStyleIdx="2" presStyleCnt="4">
        <dgm:presLayoutVars>
          <dgm:chMax val="0"/>
          <dgm:chPref val="0"/>
        </dgm:presLayoutVars>
      </dgm:prSet>
      <dgm:spPr/>
    </dgm:pt>
    <dgm:pt modelId="{3F8B5ECC-717C-419C-9C13-76045FA67D97}" type="pres">
      <dgm:prSet presAssocID="{BDB30EF0-94EB-49BC-9B63-8BBBE16F8805}" presName="sibTrans" presStyleCnt="0"/>
      <dgm:spPr/>
    </dgm:pt>
    <dgm:pt modelId="{728C269B-08F2-4B82-9DEB-77C44CF48B81}" type="pres">
      <dgm:prSet presAssocID="{8C983953-47DC-4E6F-AEA1-982BCC5F205B}" presName="compNode" presStyleCnt="0"/>
      <dgm:spPr/>
    </dgm:pt>
    <dgm:pt modelId="{613F7512-B850-406F-8039-86AA8436AC54}" type="pres">
      <dgm:prSet presAssocID="{8C983953-47DC-4E6F-AEA1-982BCC5F205B}" presName="bgRect" presStyleLbl="bgShp" presStyleIdx="3" presStyleCnt="4" custLinFactNeighborX="0" custLinFactNeighborY="15864"/>
      <dgm:spPr/>
    </dgm:pt>
    <dgm:pt modelId="{A7E94666-0568-4A2A-A6C0-C90C8A140376}" type="pres">
      <dgm:prSet presAssocID="{8C983953-47DC-4E6F-AEA1-982BCC5F205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Badge 4 with solid fill"/>
        </a:ext>
      </dgm:extLst>
    </dgm:pt>
    <dgm:pt modelId="{8BD83E20-60BF-49B5-8DF0-FDFC7AB4D615}" type="pres">
      <dgm:prSet presAssocID="{8C983953-47DC-4E6F-AEA1-982BCC5F205B}" presName="spaceRect" presStyleCnt="0"/>
      <dgm:spPr/>
    </dgm:pt>
    <dgm:pt modelId="{0C4A5D20-A2A6-4B1B-A98B-0A5F7026488B}" type="pres">
      <dgm:prSet presAssocID="{8C983953-47DC-4E6F-AEA1-982BCC5F205B}" presName="parTx" presStyleLbl="revTx" presStyleIdx="3" presStyleCnt="4">
        <dgm:presLayoutVars>
          <dgm:chMax val="0"/>
          <dgm:chPref val="0"/>
        </dgm:presLayoutVars>
      </dgm:prSet>
      <dgm:spPr/>
    </dgm:pt>
  </dgm:ptLst>
  <dgm:cxnLst>
    <dgm:cxn modelId="{27949707-30D3-400F-9571-5CC17EA4B54D}" type="presOf" srcId="{75CE9F18-B0D5-4B7B-8269-B00ECCBBDDDD}" destId="{AF04CEDC-910A-441B-991B-F134C6A9E8B1}" srcOrd="0" destOrd="0" presId="urn:microsoft.com/office/officeart/2018/2/layout/IconVerticalSolidList"/>
    <dgm:cxn modelId="{87A5FF69-DDE5-496E-82A5-ECB608BF143B}" type="presOf" srcId="{2D641DA0-5CFD-464F-A6CA-69B04BA3DB1A}" destId="{EA7F097E-9A6A-4035-8DC1-9405A1AD75A7}" srcOrd="0" destOrd="0" presId="urn:microsoft.com/office/officeart/2018/2/layout/IconVerticalSolidList"/>
    <dgm:cxn modelId="{27D17157-9F5F-4075-9D5E-1228CE22B3E2}" srcId="{383E7560-07BB-49AB-86C5-6FCC3AA5C600}" destId="{75CE9F18-B0D5-4B7B-8269-B00ECCBBDDDD}" srcOrd="0" destOrd="0" parTransId="{98075A95-230E-42CC-A127-B370B1738377}" sibTransId="{3C2F1C8C-6C0C-4DCB-B43B-BA6FBC757022}"/>
    <dgm:cxn modelId="{F2C21A59-13DB-45F1-AC97-81B41A3784E3}" type="presOf" srcId="{383E7560-07BB-49AB-86C5-6FCC3AA5C600}" destId="{16A3B5DC-72BA-413E-BCC2-DB6215277FF2}" srcOrd="0" destOrd="0" presId="urn:microsoft.com/office/officeart/2018/2/layout/IconVerticalSolidList"/>
    <dgm:cxn modelId="{0A745079-4D6F-4C38-A3B6-307BD5B09D38}" srcId="{383E7560-07BB-49AB-86C5-6FCC3AA5C600}" destId="{115A7F13-1CF8-4038-ADA4-9CBADE94BB30}" srcOrd="2" destOrd="0" parTransId="{07369922-90CD-4A31-8DFF-57FF1F6B127B}" sibTransId="{BDB30EF0-94EB-49BC-9B63-8BBBE16F8805}"/>
    <dgm:cxn modelId="{DF33F07D-E027-4C8D-A9D2-3187E3A7F6C7}" type="presOf" srcId="{115A7F13-1CF8-4038-ADA4-9CBADE94BB30}" destId="{40709B7D-EEF0-4A8E-BBFF-F96B92DB3AA0}" srcOrd="0" destOrd="0" presId="urn:microsoft.com/office/officeart/2018/2/layout/IconVerticalSolidList"/>
    <dgm:cxn modelId="{DDCC3C90-C679-486D-85F0-392825C91BC8}" srcId="{383E7560-07BB-49AB-86C5-6FCC3AA5C600}" destId="{8C983953-47DC-4E6F-AEA1-982BCC5F205B}" srcOrd="3" destOrd="0" parTransId="{C3B82078-2DA6-4C72-AD64-529C587784C0}" sibTransId="{AA1EBAC3-EC54-4F5E-9A96-8027C62D704A}"/>
    <dgm:cxn modelId="{A493CEB2-C245-433A-9A2D-2FBBFD0241ED}" srcId="{383E7560-07BB-49AB-86C5-6FCC3AA5C600}" destId="{2D641DA0-5CFD-464F-A6CA-69B04BA3DB1A}" srcOrd="1" destOrd="0" parTransId="{F5C413A0-1C3C-4061-8370-C23CB3C7D8F0}" sibTransId="{2056DAFB-DE48-4A09-AD33-E648EAB84034}"/>
    <dgm:cxn modelId="{A7D4B9EC-35C7-4995-B620-272D94211FD9}" type="presOf" srcId="{8C983953-47DC-4E6F-AEA1-982BCC5F205B}" destId="{0C4A5D20-A2A6-4B1B-A98B-0A5F7026488B}" srcOrd="0" destOrd="0" presId="urn:microsoft.com/office/officeart/2018/2/layout/IconVerticalSolidList"/>
    <dgm:cxn modelId="{F3819BD3-6037-4F86-AA3A-F2F610A90BF8}" type="presParOf" srcId="{16A3B5DC-72BA-413E-BCC2-DB6215277FF2}" destId="{80461749-650B-4633-9CC4-B85F2EC04F5C}" srcOrd="0" destOrd="0" presId="urn:microsoft.com/office/officeart/2018/2/layout/IconVerticalSolidList"/>
    <dgm:cxn modelId="{33D78832-024D-4B8C-BFED-34C4BB9CE63B}" type="presParOf" srcId="{80461749-650B-4633-9CC4-B85F2EC04F5C}" destId="{178F447C-8C2C-4F06-AFCD-AAF6E3CCC2D8}" srcOrd="0" destOrd="0" presId="urn:microsoft.com/office/officeart/2018/2/layout/IconVerticalSolidList"/>
    <dgm:cxn modelId="{909FEF70-2F2D-4198-B387-BA7FC6534B8E}" type="presParOf" srcId="{80461749-650B-4633-9CC4-B85F2EC04F5C}" destId="{4DDEF0FD-B8DB-4BCE-A0B5-F5D9276C07EB}" srcOrd="1" destOrd="0" presId="urn:microsoft.com/office/officeart/2018/2/layout/IconVerticalSolidList"/>
    <dgm:cxn modelId="{E935D3D9-77E0-4468-82EC-CC954EE46C01}" type="presParOf" srcId="{80461749-650B-4633-9CC4-B85F2EC04F5C}" destId="{F96EA5B8-2F20-433C-9E08-00C8F5C78693}" srcOrd="2" destOrd="0" presId="urn:microsoft.com/office/officeart/2018/2/layout/IconVerticalSolidList"/>
    <dgm:cxn modelId="{FDDEB098-E913-4C1C-94D4-46B11840C491}" type="presParOf" srcId="{80461749-650B-4633-9CC4-B85F2EC04F5C}" destId="{AF04CEDC-910A-441B-991B-F134C6A9E8B1}" srcOrd="3" destOrd="0" presId="urn:microsoft.com/office/officeart/2018/2/layout/IconVerticalSolidList"/>
    <dgm:cxn modelId="{DB7F5916-28C3-4192-A3E8-EEB5BB38F327}" type="presParOf" srcId="{16A3B5DC-72BA-413E-BCC2-DB6215277FF2}" destId="{F63604F5-B057-4C4C-A025-2A669229CE84}" srcOrd="1" destOrd="0" presId="urn:microsoft.com/office/officeart/2018/2/layout/IconVerticalSolidList"/>
    <dgm:cxn modelId="{52A5F8F2-80A0-4210-B2AA-D1BD46FF3D93}" type="presParOf" srcId="{16A3B5DC-72BA-413E-BCC2-DB6215277FF2}" destId="{26E13B71-F108-4BEF-B42D-39B1420B5373}" srcOrd="2" destOrd="0" presId="urn:microsoft.com/office/officeart/2018/2/layout/IconVerticalSolidList"/>
    <dgm:cxn modelId="{0A0E9560-5096-4D8B-81B5-26A673A2DDE9}" type="presParOf" srcId="{26E13B71-F108-4BEF-B42D-39B1420B5373}" destId="{955F0238-815E-40D6-893D-DCD264EF15DD}" srcOrd="0" destOrd="0" presId="urn:microsoft.com/office/officeart/2018/2/layout/IconVerticalSolidList"/>
    <dgm:cxn modelId="{68E34745-6306-41EE-B8FD-84BAE461C02F}" type="presParOf" srcId="{26E13B71-F108-4BEF-B42D-39B1420B5373}" destId="{8D50DE08-5CF2-4839-A18A-9A527D3B42AA}" srcOrd="1" destOrd="0" presId="urn:microsoft.com/office/officeart/2018/2/layout/IconVerticalSolidList"/>
    <dgm:cxn modelId="{FD174ABC-B069-4A4F-92A8-E954322AC394}" type="presParOf" srcId="{26E13B71-F108-4BEF-B42D-39B1420B5373}" destId="{1FD15F91-BD77-4378-902F-151B7EFEEB17}" srcOrd="2" destOrd="0" presId="urn:microsoft.com/office/officeart/2018/2/layout/IconVerticalSolidList"/>
    <dgm:cxn modelId="{88820EB1-1948-4E96-91E7-639447314364}" type="presParOf" srcId="{26E13B71-F108-4BEF-B42D-39B1420B5373}" destId="{EA7F097E-9A6A-4035-8DC1-9405A1AD75A7}" srcOrd="3" destOrd="0" presId="urn:microsoft.com/office/officeart/2018/2/layout/IconVerticalSolidList"/>
    <dgm:cxn modelId="{D84F2DE9-820F-4886-B3B3-04684DBCE80E}" type="presParOf" srcId="{16A3B5DC-72BA-413E-BCC2-DB6215277FF2}" destId="{AEE91B7D-906D-4706-9AAF-79B5AEBFAF5B}" srcOrd="3" destOrd="0" presId="urn:microsoft.com/office/officeart/2018/2/layout/IconVerticalSolidList"/>
    <dgm:cxn modelId="{A378B414-80B0-4871-B673-E1CD283B9206}" type="presParOf" srcId="{16A3B5DC-72BA-413E-BCC2-DB6215277FF2}" destId="{DB6937A4-2250-4D57-ACC9-394869302849}" srcOrd="4" destOrd="0" presId="urn:microsoft.com/office/officeart/2018/2/layout/IconVerticalSolidList"/>
    <dgm:cxn modelId="{2FDBF2EF-E63A-41AC-8733-20D5E200254C}" type="presParOf" srcId="{DB6937A4-2250-4D57-ACC9-394869302849}" destId="{3F791BDF-57B7-470B-8C79-03790DE6176D}" srcOrd="0" destOrd="0" presId="urn:microsoft.com/office/officeart/2018/2/layout/IconVerticalSolidList"/>
    <dgm:cxn modelId="{F537D328-5531-411B-A449-440C8B5EE1D4}" type="presParOf" srcId="{DB6937A4-2250-4D57-ACC9-394869302849}" destId="{51D8F421-78F4-4729-AC7B-9E8052DD3782}" srcOrd="1" destOrd="0" presId="urn:microsoft.com/office/officeart/2018/2/layout/IconVerticalSolidList"/>
    <dgm:cxn modelId="{B7CF0E60-C8F6-4976-9011-424C894F4127}" type="presParOf" srcId="{DB6937A4-2250-4D57-ACC9-394869302849}" destId="{D11D8C6C-E09A-465B-AA0C-0E7BCE93A658}" srcOrd="2" destOrd="0" presId="urn:microsoft.com/office/officeart/2018/2/layout/IconVerticalSolidList"/>
    <dgm:cxn modelId="{C3526521-83EC-4431-82F4-F45E1B11857D}" type="presParOf" srcId="{DB6937A4-2250-4D57-ACC9-394869302849}" destId="{40709B7D-EEF0-4A8E-BBFF-F96B92DB3AA0}" srcOrd="3" destOrd="0" presId="urn:microsoft.com/office/officeart/2018/2/layout/IconVerticalSolidList"/>
    <dgm:cxn modelId="{59723080-39F9-4DDD-B88F-21E0CA2527AC}" type="presParOf" srcId="{16A3B5DC-72BA-413E-BCC2-DB6215277FF2}" destId="{3F8B5ECC-717C-419C-9C13-76045FA67D97}" srcOrd="5" destOrd="0" presId="urn:microsoft.com/office/officeart/2018/2/layout/IconVerticalSolidList"/>
    <dgm:cxn modelId="{3070412A-A74F-4DE0-BC22-DDC0696533D0}" type="presParOf" srcId="{16A3B5DC-72BA-413E-BCC2-DB6215277FF2}" destId="{728C269B-08F2-4B82-9DEB-77C44CF48B81}" srcOrd="6" destOrd="0" presId="urn:microsoft.com/office/officeart/2018/2/layout/IconVerticalSolidList"/>
    <dgm:cxn modelId="{FB5CE99B-A3B1-446E-959D-CD67F38705E1}" type="presParOf" srcId="{728C269B-08F2-4B82-9DEB-77C44CF48B81}" destId="{613F7512-B850-406F-8039-86AA8436AC54}" srcOrd="0" destOrd="0" presId="urn:microsoft.com/office/officeart/2018/2/layout/IconVerticalSolidList"/>
    <dgm:cxn modelId="{CA5C7B4B-3423-46A3-BFAE-2245E787C4C5}" type="presParOf" srcId="{728C269B-08F2-4B82-9DEB-77C44CF48B81}" destId="{A7E94666-0568-4A2A-A6C0-C90C8A140376}" srcOrd="1" destOrd="0" presId="urn:microsoft.com/office/officeart/2018/2/layout/IconVerticalSolidList"/>
    <dgm:cxn modelId="{E73F660F-914D-41E7-A298-5CB0A72D3D40}" type="presParOf" srcId="{728C269B-08F2-4B82-9DEB-77C44CF48B81}" destId="{8BD83E20-60BF-49B5-8DF0-FDFC7AB4D615}" srcOrd="2" destOrd="0" presId="urn:microsoft.com/office/officeart/2018/2/layout/IconVerticalSolidList"/>
    <dgm:cxn modelId="{CF80F203-5B05-41FD-ACD4-3C7A5D7CE35C}" type="presParOf" srcId="{728C269B-08F2-4B82-9DEB-77C44CF48B81}" destId="{0C4A5D20-A2A6-4B1B-A98B-0A5F702648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B0E012-8E68-482D-9671-EED7083E2A73}" type="doc">
      <dgm:prSet loTypeId="urn:microsoft.com/office/officeart/2005/8/layout/vList3" loCatId="list" qsTypeId="urn:microsoft.com/office/officeart/2005/8/quickstyle/simple1" qsCatId="simple" csTypeId="urn:microsoft.com/office/officeart/2005/8/colors/accent1_2" csCatId="accent1" phldr="1"/>
      <dgm:spPr/>
    </dgm:pt>
    <dgm:pt modelId="{5BAEF6EF-0B84-46E4-B08B-60D6079CF423}">
      <dgm:prSet phldrT="[Text]"/>
      <dgm:spPr/>
      <dgm:t>
        <a:bodyPr/>
        <a:lstStyle/>
        <a:p>
          <a:r>
            <a:rPr lang="ru" dirty="0"/>
            <a:t>Урегулирование исков может занять месяцы или годы, учитывая необходимость оценки и согласования уровней ущерба и стоимости ремонта/замены</a:t>
          </a:r>
        </a:p>
      </dgm:t>
    </dgm:pt>
    <dgm:pt modelId="{F17854A4-AF62-4B8F-AD7E-78EA2CE4785C}" type="parTrans" cxnId="{17B4FA29-848F-422A-8D02-6BA64D48D93F}">
      <dgm:prSet/>
      <dgm:spPr/>
      <dgm:t>
        <a:bodyPr/>
        <a:lstStyle/>
        <a:p>
          <a:endParaRPr lang="en-GB"/>
        </a:p>
      </dgm:t>
    </dgm:pt>
    <dgm:pt modelId="{F2022305-399A-4E30-BBDE-8DAAFE122CE0}" type="sibTrans" cxnId="{17B4FA29-848F-422A-8D02-6BA64D48D93F}">
      <dgm:prSet/>
      <dgm:spPr/>
      <dgm:t>
        <a:bodyPr/>
        <a:lstStyle/>
        <a:p>
          <a:endParaRPr lang="en-GB"/>
        </a:p>
      </dgm:t>
    </dgm:pt>
    <dgm:pt modelId="{2DF974A9-856C-4138-9E8D-01D8D1011A3E}">
      <dgm:prSet phldrT="[Text]"/>
      <dgm:spPr/>
      <dgm:t>
        <a:bodyPr/>
        <a:lstStyle/>
        <a:p>
          <a:r>
            <a:rPr lang="ru" dirty="0"/>
            <a:t>Обычно размещается на местном страховом рынке с поддержкой перестрахования</a:t>
          </a:r>
        </a:p>
      </dgm:t>
    </dgm:pt>
    <dgm:pt modelId="{A2B90551-E254-4A07-A19C-63B67B8CD7D7}" type="parTrans" cxnId="{D5CC601D-F266-4EA2-9FF7-F7FD9654EDF2}">
      <dgm:prSet/>
      <dgm:spPr/>
      <dgm:t>
        <a:bodyPr/>
        <a:lstStyle/>
        <a:p>
          <a:endParaRPr lang="en-GB"/>
        </a:p>
      </dgm:t>
    </dgm:pt>
    <dgm:pt modelId="{C06E7778-9B03-41BD-9191-A447119DA313}" type="sibTrans" cxnId="{D5CC601D-F266-4EA2-9FF7-F7FD9654EDF2}">
      <dgm:prSet/>
      <dgm:spPr/>
      <dgm:t>
        <a:bodyPr/>
        <a:lstStyle/>
        <a:p>
          <a:endParaRPr lang="en-GB"/>
        </a:p>
      </dgm:t>
    </dgm:pt>
    <dgm:pt modelId="{C9846988-4D9E-4841-AB44-0AE06BDE43EC}">
      <dgm:prSet phldrT="[Text]"/>
      <dgm:spPr/>
      <dgm:t>
        <a:bodyPr/>
        <a:lstStyle/>
        <a:p>
          <a:r>
            <a:rPr lang="ru" dirty="0"/>
            <a:t>Выплаты предназначены для этапа реконструкции после события</a:t>
          </a:r>
        </a:p>
      </dgm:t>
    </dgm:pt>
    <dgm:pt modelId="{8D5DC68D-618C-42D0-A272-8CC1440C0F65}" type="parTrans" cxnId="{8F29250C-4A9E-4EF4-9637-C22235395AD7}">
      <dgm:prSet/>
      <dgm:spPr/>
      <dgm:t>
        <a:bodyPr/>
        <a:lstStyle/>
        <a:p>
          <a:endParaRPr lang="en-GB"/>
        </a:p>
      </dgm:t>
    </dgm:pt>
    <dgm:pt modelId="{1B64304A-FBF8-48FB-868A-353EEDA7C314}" type="sibTrans" cxnId="{8F29250C-4A9E-4EF4-9637-C22235395AD7}">
      <dgm:prSet/>
      <dgm:spPr/>
      <dgm:t>
        <a:bodyPr/>
        <a:lstStyle/>
        <a:p>
          <a:endParaRPr lang="en-GB"/>
        </a:p>
      </dgm:t>
    </dgm:pt>
    <dgm:pt modelId="{E0106572-3F90-44B9-AC15-02D791A4DA34}">
      <dgm:prSet phldrT="[Text]"/>
      <dgm:spPr/>
      <dgm:t>
        <a:bodyPr/>
        <a:lstStyle/>
        <a:p>
          <a:r>
            <a:rPr lang="ru" dirty="0"/>
            <a:t>Обеспечивает полное наличие средств для восстановления / замены активов</a:t>
          </a:r>
        </a:p>
      </dgm:t>
    </dgm:pt>
    <dgm:pt modelId="{F497DA77-0D6D-4F1B-BFE4-B10926367DAB}" type="sibTrans" cxnId="{F6C135FE-5871-440F-978A-EF31F5893329}">
      <dgm:prSet/>
      <dgm:spPr/>
      <dgm:t>
        <a:bodyPr/>
        <a:lstStyle/>
        <a:p>
          <a:endParaRPr lang="en-GB"/>
        </a:p>
      </dgm:t>
    </dgm:pt>
    <dgm:pt modelId="{76D50E56-1F15-4A63-B47B-D318F66D2EC4}" type="parTrans" cxnId="{F6C135FE-5871-440F-978A-EF31F5893329}">
      <dgm:prSet/>
      <dgm:spPr/>
      <dgm:t>
        <a:bodyPr/>
        <a:lstStyle/>
        <a:p>
          <a:endParaRPr lang="en-GB"/>
        </a:p>
      </dgm:t>
    </dgm:pt>
    <dgm:pt modelId="{AB76CD84-1BB4-4CC2-B028-0D00EC561345}">
      <dgm:prSet phldrT="[Text]"/>
      <dgm:spPr/>
      <dgm:t>
        <a:bodyPr/>
        <a:lstStyle/>
        <a:p>
          <a:r>
            <a:rPr lang="ru" dirty="0"/>
            <a:t>Премия может быть тарифной, а не рисковой.</a:t>
          </a:r>
        </a:p>
      </dgm:t>
    </dgm:pt>
    <dgm:pt modelId="{F2CF0D8C-5E23-480A-9012-86796963D077}" type="sibTrans" cxnId="{8CB1768D-7993-4101-9634-53CC6420E802}">
      <dgm:prSet/>
      <dgm:spPr/>
      <dgm:t>
        <a:bodyPr/>
        <a:lstStyle/>
        <a:p>
          <a:endParaRPr lang="en-GB"/>
        </a:p>
      </dgm:t>
    </dgm:pt>
    <dgm:pt modelId="{127FB544-7719-44E3-86F5-66A6EF0139E9}" type="parTrans" cxnId="{8CB1768D-7993-4101-9634-53CC6420E802}">
      <dgm:prSet/>
      <dgm:spPr/>
      <dgm:t>
        <a:bodyPr/>
        <a:lstStyle/>
        <a:p>
          <a:endParaRPr lang="en-GB"/>
        </a:p>
      </dgm:t>
    </dgm:pt>
    <dgm:pt modelId="{1A8E54B6-2B96-42CB-A2FF-D70D71EC2619}" type="pres">
      <dgm:prSet presAssocID="{A0B0E012-8E68-482D-9671-EED7083E2A73}" presName="linearFlow" presStyleCnt="0">
        <dgm:presLayoutVars>
          <dgm:dir/>
          <dgm:resizeHandles val="exact"/>
        </dgm:presLayoutVars>
      </dgm:prSet>
      <dgm:spPr/>
    </dgm:pt>
    <dgm:pt modelId="{FE38F991-8311-4885-849D-861A5729FA70}" type="pres">
      <dgm:prSet presAssocID="{E0106572-3F90-44B9-AC15-02D791A4DA34}" presName="composite" presStyleCnt="0"/>
      <dgm:spPr/>
    </dgm:pt>
    <dgm:pt modelId="{156E101D-3877-42B9-985A-905337ACF6CB}" type="pres">
      <dgm:prSet presAssocID="{E0106572-3F90-44B9-AC15-02D791A4DA34}" presName="imgShp" presStyleLbl="fgImgPlace1" presStyleIdx="0" presStyleCnt="5" custLinFactNeighborX="-56462" custLinFactNeighborY="-68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72D4563C-6A89-4F72-8B8B-CB8D61377884}" type="pres">
      <dgm:prSet presAssocID="{E0106572-3F90-44B9-AC15-02D791A4DA34}" presName="txShp" presStyleLbl="node1" presStyleIdx="0" presStyleCnt="5">
        <dgm:presLayoutVars>
          <dgm:bulletEnabled val="1"/>
        </dgm:presLayoutVars>
      </dgm:prSet>
      <dgm:spPr/>
    </dgm:pt>
    <dgm:pt modelId="{6B2B7D5C-50D8-4445-A46B-A7D836533B59}" type="pres">
      <dgm:prSet presAssocID="{F497DA77-0D6D-4F1B-BFE4-B10926367DAB}" presName="spacing" presStyleCnt="0"/>
      <dgm:spPr/>
    </dgm:pt>
    <dgm:pt modelId="{B94133D0-460A-49C0-8DD9-F83EAA30839C}" type="pres">
      <dgm:prSet presAssocID="{C9846988-4D9E-4841-AB44-0AE06BDE43EC}" presName="composite" presStyleCnt="0"/>
      <dgm:spPr/>
    </dgm:pt>
    <dgm:pt modelId="{3E0449A1-38D7-4A2F-803E-909CAFBEFB8A}" type="pres">
      <dgm:prSet presAssocID="{C9846988-4D9E-4841-AB44-0AE06BDE43EC}" presName="imgShp" presStyleLbl="fgImgPlace1" presStyleIdx="1" presStyleCnt="5" custLinFactY="100000" custLinFactNeighborX="-57612" custLinFactNeighborY="1527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4 with solid fill"/>
        </a:ext>
      </dgm:extLst>
    </dgm:pt>
    <dgm:pt modelId="{A3383ED8-86A2-4DC7-A39F-BAE597378AC9}" type="pres">
      <dgm:prSet presAssocID="{C9846988-4D9E-4841-AB44-0AE06BDE43EC}" presName="txShp" presStyleLbl="node1" presStyleIdx="1" presStyleCnt="5">
        <dgm:presLayoutVars>
          <dgm:bulletEnabled val="1"/>
        </dgm:presLayoutVars>
      </dgm:prSet>
      <dgm:spPr/>
    </dgm:pt>
    <dgm:pt modelId="{9D4AAAD2-EA4D-4055-96BE-B624291EB7FB}" type="pres">
      <dgm:prSet presAssocID="{1B64304A-FBF8-48FB-868A-353EEDA7C314}" presName="spacing" presStyleCnt="0"/>
      <dgm:spPr/>
    </dgm:pt>
    <dgm:pt modelId="{6B0F4948-BA84-4654-BFF0-2E7C1588BE1F}" type="pres">
      <dgm:prSet presAssocID="{5BAEF6EF-0B84-46E4-B08B-60D6079CF423}" presName="composite" presStyleCnt="0"/>
      <dgm:spPr/>
    </dgm:pt>
    <dgm:pt modelId="{7052C65E-59A5-4F33-BA96-684931720BD5}" type="pres">
      <dgm:prSet presAssocID="{5BAEF6EF-0B84-46E4-B08B-60D6079CF423}" presName="imgShp" presStyleLbl="fgImgPlace1" presStyleIdx="2" presStyleCnt="5" custLinFactY="-32674" custLinFactNeighborX="-56462"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with solid fill"/>
        </a:ext>
      </dgm:extLst>
    </dgm:pt>
    <dgm:pt modelId="{E3186F3F-77D8-402B-9370-D0C7AC82CB3D}" type="pres">
      <dgm:prSet presAssocID="{5BAEF6EF-0B84-46E4-B08B-60D6079CF423}" presName="txShp" presStyleLbl="node1" presStyleIdx="2" presStyleCnt="5">
        <dgm:presLayoutVars>
          <dgm:bulletEnabled val="1"/>
        </dgm:presLayoutVars>
      </dgm:prSet>
      <dgm:spPr/>
    </dgm:pt>
    <dgm:pt modelId="{2D683839-02DA-4D3D-B660-3435C53CFCA8}" type="pres">
      <dgm:prSet presAssocID="{F2022305-399A-4E30-BBDE-8DAAFE122CE0}" presName="spacing" presStyleCnt="0"/>
      <dgm:spPr/>
    </dgm:pt>
    <dgm:pt modelId="{F9B3FAA2-BF00-4D24-8B8A-37D94E9B1F94}" type="pres">
      <dgm:prSet presAssocID="{2DF974A9-856C-4138-9E8D-01D8D1011A3E}" presName="composite" presStyleCnt="0"/>
      <dgm:spPr/>
    </dgm:pt>
    <dgm:pt modelId="{56C7E2C3-ADFB-4A60-A280-455F89F286DA}" type="pres">
      <dgm:prSet presAssocID="{2DF974A9-856C-4138-9E8D-01D8D1011A3E}" presName="imgShp" presStyleLbl="fgImgPlace1" presStyleIdx="3" presStyleCnt="5" custLinFactY="-29718" custLinFactNeighborX="-56462"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3 with solid fill"/>
        </a:ext>
      </dgm:extLst>
    </dgm:pt>
    <dgm:pt modelId="{E9F4E3F9-922D-47A9-B471-11F0D52AB061}" type="pres">
      <dgm:prSet presAssocID="{2DF974A9-856C-4138-9E8D-01D8D1011A3E}" presName="txShp" presStyleLbl="node1" presStyleIdx="3" presStyleCnt="5">
        <dgm:presLayoutVars>
          <dgm:bulletEnabled val="1"/>
        </dgm:presLayoutVars>
      </dgm:prSet>
      <dgm:spPr/>
    </dgm:pt>
    <dgm:pt modelId="{A3EED854-792A-48CA-8551-868FA6B2EF43}" type="pres">
      <dgm:prSet presAssocID="{C06E7778-9B03-41BD-9191-A447119DA313}" presName="spacing" presStyleCnt="0"/>
      <dgm:spPr/>
    </dgm:pt>
    <dgm:pt modelId="{399D0453-0280-42E0-8865-A8126AA075FD}" type="pres">
      <dgm:prSet presAssocID="{AB76CD84-1BB4-4CC2-B028-0D00EC561345}" presName="composite" presStyleCnt="0"/>
      <dgm:spPr/>
    </dgm:pt>
    <dgm:pt modelId="{1E10D75A-061E-4A7E-8D6F-F6A05ED5BE6C}" type="pres">
      <dgm:prSet presAssocID="{AB76CD84-1BB4-4CC2-B028-0D00EC561345}" presName="imgShp" presStyleLbl="fgImgPlace1" presStyleIdx="4" presStyleCnt="5" custLinFactNeighborX="-5926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with solid fill"/>
        </a:ext>
      </dgm:extLst>
    </dgm:pt>
    <dgm:pt modelId="{7EE20C40-2F6D-4DF1-8A05-274221CAD6F2}" type="pres">
      <dgm:prSet presAssocID="{AB76CD84-1BB4-4CC2-B028-0D00EC561345}" presName="txShp" presStyleLbl="node1" presStyleIdx="4" presStyleCnt="5" custLinFactNeighborX="-2067" custLinFactNeighborY="7145">
        <dgm:presLayoutVars>
          <dgm:bulletEnabled val="1"/>
        </dgm:presLayoutVars>
      </dgm:prSet>
      <dgm:spPr/>
    </dgm:pt>
  </dgm:ptLst>
  <dgm:cxnLst>
    <dgm:cxn modelId="{8F29250C-4A9E-4EF4-9637-C22235395AD7}" srcId="{A0B0E012-8E68-482D-9671-EED7083E2A73}" destId="{C9846988-4D9E-4841-AB44-0AE06BDE43EC}" srcOrd="1" destOrd="0" parTransId="{8D5DC68D-618C-42D0-A272-8CC1440C0F65}" sibTransId="{1B64304A-FBF8-48FB-868A-353EEDA7C314}"/>
    <dgm:cxn modelId="{D5CC601D-F266-4EA2-9FF7-F7FD9654EDF2}" srcId="{A0B0E012-8E68-482D-9671-EED7083E2A73}" destId="{2DF974A9-856C-4138-9E8D-01D8D1011A3E}" srcOrd="3" destOrd="0" parTransId="{A2B90551-E254-4A07-A19C-63B67B8CD7D7}" sibTransId="{C06E7778-9B03-41BD-9191-A447119DA313}"/>
    <dgm:cxn modelId="{C27AEC27-1E44-46C9-BF93-08B262089490}" type="presOf" srcId="{5BAEF6EF-0B84-46E4-B08B-60D6079CF423}" destId="{E3186F3F-77D8-402B-9370-D0C7AC82CB3D}" srcOrd="0" destOrd="0" presId="urn:microsoft.com/office/officeart/2005/8/layout/vList3"/>
    <dgm:cxn modelId="{17B4FA29-848F-422A-8D02-6BA64D48D93F}" srcId="{A0B0E012-8E68-482D-9671-EED7083E2A73}" destId="{5BAEF6EF-0B84-46E4-B08B-60D6079CF423}" srcOrd="2" destOrd="0" parTransId="{F17854A4-AF62-4B8F-AD7E-78EA2CE4785C}" sibTransId="{F2022305-399A-4E30-BBDE-8DAAFE122CE0}"/>
    <dgm:cxn modelId="{4A84C66C-F5B0-46DB-8323-05A13FF4C3EC}" type="presOf" srcId="{2DF974A9-856C-4138-9E8D-01D8D1011A3E}" destId="{E9F4E3F9-922D-47A9-B471-11F0D52AB061}" srcOrd="0" destOrd="0" presId="urn:microsoft.com/office/officeart/2005/8/layout/vList3"/>
    <dgm:cxn modelId="{8CB1768D-7993-4101-9634-53CC6420E802}" srcId="{A0B0E012-8E68-482D-9671-EED7083E2A73}" destId="{AB76CD84-1BB4-4CC2-B028-0D00EC561345}" srcOrd="4" destOrd="0" parTransId="{127FB544-7719-44E3-86F5-66A6EF0139E9}" sibTransId="{F2CF0D8C-5E23-480A-9012-86796963D077}"/>
    <dgm:cxn modelId="{AB8C209E-EE19-4EAA-ADAC-A7B81E5B8A08}" type="presOf" srcId="{C9846988-4D9E-4841-AB44-0AE06BDE43EC}" destId="{A3383ED8-86A2-4DC7-A39F-BAE597378AC9}" srcOrd="0" destOrd="0" presId="urn:microsoft.com/office/officeart/2005/8/layout/vList3"/>
    <dgm:cxn modelId="{BB6233C4-4128-4CF1-9B44-26E81C3E8EB8}" type="presOf" srcId="{E0106572-3F90-44B9-AC15-02D791A4DA34}" destId="{72D4563C-6A89-4F72-8B8B-CB8D61377884}" srcOrd="0" destOrd="0" presId="urn:microsoft.com/office/officeart/2005/8/layout/vList3"/>
    <dgm:cxn modelId="{E161BAE2-6E7B-4289-842B-D32760079AB3}" type="presOf" srcId="{AB76CD84-1BB4-4CC2-B028-0D00EC561345}" destId="{7EE20C40-2F6D-4DF1-8A05-274221CAD6F2}" srcOrd="0" destOrd="0" presId="urn:microsoft.com/office/officeart/2005/8/layout/vList3"/>
    <dgm:cxn modelId="{88495AF9-EE4C-491B-AB16-9FAECF01EAAF}" type="presOf" srcId="{A0B0E012-8E68-482D-9671-EED7083E2A73}" destId="{1A8E54B6-2B96-42CB-A2FF-D70D71EC2619}" srcOrd="0" destOrd="0" presId="urn:microsoft.com/office/officeart/2005/8/layout/vList3"/>
    <dgm:cxn modelId="{F6C135FE-5871-440F-978A-EF31F5893329}" srcId="{A0B0E012-8E68-482D-9671-EED7083E2A73}" destId="{E0106572-3F90-44B9-AC15-02D791A4DA34}" srcOrd="0" destOrd="0" parTransId="{76D50E56-1F15-4A63-B47B-D318F66D2EC4}" sibTransId="{F497DA77-0D6D-4F1B-BFE4-B10926367DAB}"/>
    <dgm:cxn modelId="{4E546CB5-35CF-4677-938C-5B75363CB638}" type="presParOf" srcId="{1A8E54B6-2B96-42CB-A2FF-D70D71EC2619}" destId="{FE38F991-8311-4885-849D-861A5729FA70}" srcOrd="0" destOrd="0" presId="urn:microsoft.com/office/officeart/2005/8/layout/vList3"/>
    <dgm:cxn modelId="{6ED5BA15-8DBD-4749-9843-6701263E8EA0}" type="presParOf" srcId="{FE38F991-8311-4885-849D-861A5729FA70}" destId="{156E101D-3877-42B9-985A-905337ACF6CB}" srcOrd="0" destOrd="0" presId="urn:microsoft.com/office/officeart/2005/8/layout/vList3"/>
    <dgm:cxn modelId="{2C0E4F14-5B44-4C75-96B5-3171D4A0B505}" type="presParOf" srcId="{FE38F991-8311-4885-849D-861A5729FA70}" destId="{72D4563C-6A89-4F72-8B8B-CB8D61377884}" srcOrd="1" destOrd="0" presId="urn:microsoft.com/office/officeart/2005/8/layout/vList3"/>
    <dgm:cxn modelId="{4EF6C132-3121-4DC1-8F28-9817E97A84A6}" type="presParOf" srcId="{1A8E54B6-2B96-42CB-A2FF-D70D71EC2619}" destId="{6B2B7D5C-50D8-4445-A46B-A7D836533B59}" srcOrd="1" destOrd="0" presId="urn:microsoft.com/office/officeart/2005/8/layout/vList3"/>
    <dgm:cxn modelId="{BAA9B12F-A81D-45E2-95B9-B19359FB0405}" type="presParOf" srcId="{1A8E54B6-2B96-42CB-A2FF-D70D71EC2619}" destId="{B94133D0-460A-49C0-8DD9-F83EAA30839C}" srcOrd="2" destOrd="0" presId="urn:microsoft.com/office/officeart/2005/8/layout/vList3"/>
    <dgm:cxn modelId="{1F073F27-9194-4EB6-9E41-2070D67DF5CA}" type="presParOf" srcId="{B94133D0-460A-49C0-8DD9-F83EAA30839C}" destId="{3E0449A1-38D7-4A2F-803E-909CAFBEFB8A}" srcOrd="0" destOrd="0" presId="urn:microsoft.com/office/officeart/2005/8/layout/vList3"/>
    <dgm:cxn modelId="{FB4F7CCB-1175-4C78-9044-1FFAA273DA11}" type="presParOf" srcId="{B94133D0-460A-49C0-8DD9-F83EAA30839C}" destId="{A3383ED8-86A2-4DC7-A39F-BAE597378AC9}" srcOrd="1" destOrd="0" presId="urn:microsoft.com/office/officeart/2005/8/layout/vList3"/>
    <dgm:cxn modelId="{CD2EA0BC-5603-4C44-910F-C25963C9E96C}" type="presParOf" srcId="{1A8E54B6-2B96-42CB-A2FF-D70D71EC2619}" destId="{9D4AAAD2-EA4D-4055-96BE-B624291EB7FB}" srcOrd="3" destOrd="0" presId="urn:microsoft.com/office/officeart/2005/8/layout/vList3"/>
    <dgm:cxn modelId="{C241C0BB-788C-4AC4-8F66-17F79BFB05EA}" type="presParOf" srcId="{1A8E54B6-2B96-42CB-A2FF-D70D71EC2619}" destId="{6B0F4948-BA84-4654-BFF0-2E7C1588BE1F}" srcOrd="4" destOrd="0" presId="urn:microsoft.com/office/officeart/2005/8/layout/vList3"/>
    <dgm:cxn modelId="{7B12E694-E372-4242-B875-64B9709535F0}" type="presParOf" srcId="{6B0F4948-BA84-4654-BFF0-2E7C1588BE1F}" destId="{7052C65E-59A5-4F33-BA96-684931720BD5}" srcOrd="0" destOrd="0" presId="urn:microsoft.com/office/officeart/2005/8/layout/vList3"/>
    <dgm:cxn modelId="{9352052D-83A3-40D5-A840-EF5EFE38AF41}" type="presParOf" srcId="{6B0F4948-BA84-4654-BFF0-2E7C1588BE1F}" destId="{E3186F3F-77D8-402B-9370-D0C7AC82CB3D}" srcOrd="1" destOrd="0" presId="urn:microsoft.com/office/officeart/2005/8/layout/vList3"/>
    <dgm:cxn modelId="{90602A0B-A3B6-4EB9-8FE2-230D03948427}" type="presParOf" srcId="{1A8E54B6-2B96-42CB-A2FF-D70D71EC2619}" destId="{2D683839-02DA-4D3D-B660-3435C53CFCA8}" srcOrd="5" destOrd="0" presId="urn:microsoft.com/office/officeart/2005/8/layout/vList3"/>
    <dgm:cxn modelId="{E4EFE7DD-AFF9-4BA9-AFE2-8934228C48AE}" type="presParOf" srcId="{1A8E54B6-2B96-42CB-A2FF-D70D71EC2619}" destId="{F9B3FAA2-BF00-4D24-8B8A-37D94E9B1F94}" srcOrd="6" destOrd="0" presId="urn:microsoft.com/office/officeart/2005/8/layout/vList3"/>
    <dgm:cxn modelId="{39A3779E-5CFD-4713-BF09-57AF435D188F}" type="presParOf" srcId="{F9B3FAA2-BF00-4D24-8B8A-37D94E9B1F94}" destId="{56C7E2C3-ADFB-4A60-A280-455F89F286DA}" srcOrd="0" destOrd="0" presId="urn:microsoft.com/office/officeart/2005/8/layout/vList3"/>
    <dgm:cxn modelId="{5781A9DA-9000-467C-AE8E-1648F3465AF2}" type="presParOf" srcId="{F9B3FAA2-BF00-4D24-8B8A-37D94E9B1F94}" destId="{E9F4E3F9-922D-47A9-B471-11F0D52AB061}" srcOrd="1" destOrd="0" presId="urn:microsoft.com/office/officeart/2005/8/layout/vList3"/>
    <dgm:cxn modelId="{C8807546-669C-477C-8102-25E3EFC93608}" type="presParOf" srcId="{1A8E54B6-2B96-42CB-A2FF-D70D71EC2619}" destId="{A3EED854-792A-48CA-8551-868FA6B2EF43}" srcOrd="7" destOrd="0" presId="urn:microsoft.com/office/officeart/2005/8/layout/vList3"/>
    <dgm:cxn modelId="{CABED1A3-D1EF-4203-86B7-C844F941B683}" type="presParOf" srcId="{1A8E54B6-2B96-42CB-A2FF-D70D71EC2619}" destId="{399D0453-0280-42E0-8865-A8126AA075FD}" srcOrd="8" destOrd="0" presId="urn:microsoft.com/office/officeart/2005/8/layout/vList3"/>
    <dgm:cxn modelId="{C98F24C7-A38F-4560-BCFA-3C8130A1D993}" type="presParOf" srcId="{399D0453-0280-42E0-8865-A8126AA075FD}" destId="{1E10D75A-061E-4A7E-8D6F-F6A05ED5BE6C}" srcOrd="0" destOrd="0" presId="urn:microsoft.com/office/officeart/2005/8/layout/vList3"/>
    <dgm:cxn modelId="{446C0A14-FED4-40C9-9E81-8DB4CC5CBE73}" type="presParOf" srcId="{399D0453-0280-42E0-8865-A8126AA075FD}" destId="{7EE20C40-2F6D-4DF1-8A05-274221CAD6F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B0E012-8E68-482D-9671-EED7083E2A73}" type="doc">
      <dgm:prSet loTypeId="urn:microsoft.com/office/officeart/2005/8/layout/vList3" loCatId="list" qsTypeId="urn:microsoft.com/office/officeart/2005/8/quickstyle/simple1" qsCatId="simple" csTypeId="urn:microsoft.com/office/officeart/2005/8/colors/accent1_2" csCatId="accent1" phldr="1"/>
      <dgm:spPr/>
    </dgm:pt>
    <dgm:pt modelId="{5BAEF6EF-0B84-46E4-B08B-60D6079CF423}">
      <dgm:prSet phldrT="[Text]"/>
      <dgm:spPr>
        <a:solidFill>
          <a:schemeClr val="bg1"/>
        </a:solidFill>
        <a:ln>
          <a:solidFill>
            <a:schemeClr val="accent1">
              <a:lumMod val="75000"/>
            </a:schemeClr>
          </a:solidFill>
        </a:ln>
      </dgm:spPr>
      <dgm:t>
        <a:bodyPr/>
        <a:lstStyle/>
        <a:p>
          <a:r>
            <a:rPr lang="ru" dirty="0">
              <a:solidFill>
                <a:schemeClr val="accent4">
                  <a:lumMod val="75000"/>
                </a:schemeClr>
              </a:solidFill>
            </a:rPr>
            <a:t>Урегулирование исков обычно занимает дни или, в худшем случае, недели с использованием общедоступных данных</a:t>
          </a:r>
        </a:p>
      </dgm:t>
    </dgm:pt>
    <dgm:pt modelId="{F17854A4-AF62-4B8F-AD7E-78EA2CE4785C}" type="parTrans" cxnId="{17B4FA29-848F-422A-8D02-6BA64D48D93F}">
      <dgm:prSet/>
      <dgm:spPr/>
      <dgm:t>
        <a:bodyPr/>
        <a:lstStyle/>
        <a:p>
          <a:endParaRPr lang="en-GB"/>
        </a:p>
      </dgm:t>
    </dgm:pt>
    <dgm:pt modelId="{F2022305-399A-4E30-BBDE-8DAAFE122CE0}" type="sibTrans" cxnId="{17B4FA29-848F-422A-8D02-6BA64D48D93F}">
      <dgm:prSet/>
      <dgm:spPr/>
      <dgm:t>
        <a:bodyPr/>
        <a:lstStyle/>
        <a:p>
          <a:endParaRPr lang="en-GB"/>
        </a:p>
      </dgm:t>
    </dgm:pt>
    <dgm:pt modelId="{2DF974A9-856C-4138-9E8D-01D8D1011A3E}">
      <dgm:prSet phldrT="[Text]"/>
      <dgm:spPr>
        <a:solidFill>
          <a:schemeClr val="bg1"/>
        </a:solidFill>
        <a:ln>
          <a:solidFill>
            <a:schemeClr val="accent1">
              <a:lumMod val="75000"/>
            </a:schemeClr>
          </a:solidFill>
        </a:ln>
      </dgm:spPr>
      <dgm:t>
        <a:bodyPr/>
        <a:lstStyle/>
        <a:p>
          <a:r>
            <a:rPr lang="ru" dirty="0">
              <a:solidFill>
                <a:schemeClr val="accent4">
                  <a:lumMod val="75000"/>
                </a:schemeClr>
              </a:solidFill>
            </a:rPr>
            <a:t>Обычно выдается местными страховщиками, но гарантируется международными страховщиками и перестраховщиками.</a:t>
          </a:r>
        </a:p>
      </dgm:t>
    </dgm:pt>
    <dgm:pt modelId="{A2B90551-E254-4A07-A19C-63B67B8CD7D7}" type="parTrans" cxnId="{D5CC601D-F266-4EA2-9FF7-F7FD9654EDF2}">
      <dgm:prSet/>
      <dgm:spPr/>
      <dgm:t>
        <a:bodyPr/>
        <a:lstStyle/>
        <a:p>
          <a:endParaRPr lang="en-GB"/>
        </a:p>
      </dgm:t>
    </dgm:pt>
    <dgm:pt modelId="{C06E7778-9B03-41BD-9191-A447119DA313}" type="sibTrans" cxnId="{D5CC601D-F266-4EA2-9FF7-F7FD9654EDF2}">
      <dgm:prSet/>
      <dgm:spPr/>
      <dgm:t>
        <a:bodyPr/>
        <a:lstStyle/>
        <a:p>
          <a:endParaRPr lang="en-GB"/>
        </a:p>
      </dgm:t>
    </dgm:pt>
    <dgm:pt modelId="{C9846988-4D9E-4841-AB44-0AE06BDE43EC}">
      <dgm:prSet phldrT="[Text]"/>
      <dgm:spPr>
        <a:noFill/>
        <a:ln>
          <a:solidFill>
            <a:schemeClr val="accent4">
              <a:lumMod val="75000"/>
            </a:schemeClr>
          </a:solidFill>
        </a:ln>
      </dgm:spPr>
      <dgm:t>
        <a:bodyPr/>
        <a:lstStyle/>
        <a:p>
          <a:r>
            <a:rPr lang="ru" dirty="0">
              <a:solidFill>
                <a:schemeClr val="accent4">
                  <a:lumMod val="75000"/>
                </a:schemeClr>
              </a:solidFill>
            </a:rPr>
            <a:t>Выплаты предназначены для фаз помощи и восстановления после события</a:t>
          </a:r>
        </a:p>
      </dgm:t>
    </dgm:pt>
    <dgm:pt modelId="{8D5DC68D-618C-42D0-A272-8CC1440C0F65}" type="parTrans" cxnId="{8F29250C-4A9E-4EF4-9637-C22235395AD7}">
      <dgm:prSet/>
      <dgm:spPr/>
      <dgm:t>
        <a:bodyPr/>
        <a:lstStyle/>
        <a:p>
          <a:endParaRPr lang="en-GB"/>
        </a:p>
      </dgm:t>
    </dgm:pt>
    <dgm:pt modelId="{1B64304A-FBF8-48FB-868A-353EEDA7C314}" type="sibTrans" cxnId="{8F29250C-4A9E-4EF4-9637-C22235395AD7}">
      <dgm:prSet/>
      <dgm:spPr/>
      <dgm:t>
        <a:bodyPr/>
        <a:lstStyle/>
        <a:p>
          <a:endParaRPr lang="en-GB"/>
        </a:p>
      </dgm:t>
    </dgm:pt>
    <dgm:pt modelId="{E0106572-3F90-44B9-AC15-02D791A4DA34}">
      <dgm:prSet phldrT="[Text]"/>
      <dgm:spPr>
        <a:solidFill>
          <a:schemeClr val="bg1">
            <a:alpha val="0"/>
          </a:schemeClr>
        </a:solidFill>
        <a:ln>
          <a:solidFill>
            <a:schemeClr val="accent4">
              <a:lumMod val="75000"/>
            </a:schemeClr>
          </a:solidFill>
        </a:ln>
      </dgm:spPr>
      <dgm:t>
        <a:bodyPr/>
        <a:lstStyle/>
        <a:p>
          <a:r>
            <a:rPr lang="ru" dirty="0">
              <a:solidFill>
                <a:schemeClr val="accent4">
                  <a:lumMod val="75000"/>
                </a:schemeClr>
              </a:solidFill>
            </a:rPr>
            <a:t>Стремится быстро предоставить средства, чтобы свести к минимуму краткосрочные и долгосрочные человеческие и экономические последствия</a:t>
          </a:r>
        </a:p>
      </dgm:t>
    </dgm:pt>
    <dgm:pt modelId="{F497DA77-0D6D-4F1B-BFE4-B10926367DAB}" type="sibTrans" cxnId="{F6C135FE-5871-440F-978A-EF31F5893329}">
      <dgm:prSet/>
      <dgm:spPr/>
      <dgm:t>
        <a:bodyPr/>
        <a:lstStyle/>
        <a:p>
          <a:endParaRPr lang="en-GB"/>
        </a:p>
      </dgm:t>
    </dgm:pt>
    <dgm:pt modelId="{76D50E56-1F15-4A63-B47B-D318F66D2EC4}" type="parTrans" cxnId="{F6C135FE-5871-440F-978A-EF31F5893329}">
      <dgm:prSet/>
      <dgm:spPr/>
      <dgm:t>
        <a:bodyPr/>
        <a:lstStyle/>
        <a:p>
          <a:endParaRPr lang="en-GB"/>
        </a:p>
      </dgm:t>
    </dgm:pt>
    <dgm:pt modelId="{AB76CD84-1BB4-4CC2-B028-0D00EC561345}">
      <dgm:prSet phldrT="[Text]"/>
      <dgm:spPr>
        <a:noFill/>
        <a:ln>
          <a:solidFill>
            <a:schemeClr val="accent1">
              <a:lumMod val="75000"/>
            </a:schemeClr>
          </a:solidFill>
        </a:ln>
      </dgm:spPr>
      <dgm:t>
        <a:bodyPr/>
        <a:lstStyle/>
        <a:p>
          <a:r>
            <a:rPr lang="ru" dirty="0">
              <a:solidFill>
                <a:schemeClr val="accent4">
                  <a:lumMod val="75000"/>
                </a:schemeClr>
              </a:solidFill>
            </a:rPr>
            <a:t>Премии оцениваются по риску</a:t>
          </a:r>
        </a:p>
      </dgm:t>
    </dgm:pt>
    <dgm:pt modelId="{F2CF0D8C-5E23-480A-9012-86796963D077}" type="sibTrans" cxnId="{8CB1768D-7993-4101-9634-53CC6420E802}">
      <dgm:prSet/>
      <dgm:spPr/>
      <dgm:t>
        <a:bodyPr/>
        <a:lstStyle/>
        <a:p>
          <a:endParaRPr lang="en-GB"/>
        </a:p>
      </dgm:t>
    </dgm:pt>
    <dgm:pt modelId="{127FB544-7719-44E3-86F5-66A6EF0139E9}" type="parTrans" cxnId="{8CB1768D-7993-4101-9634-53CC6420E802}">
      <dgm:prSet/>
      <dgm:spPr/>
      <dgm:t>
        <a:bodyPr/>
        <a:lstStyle/>
        <a:p>
          <a:endParaRPr lang="en-GB"/>
        </a:p>
      </dgm:t>
    </dgm:pt>
    <dgm:pt modelId="{1A8E54B6-2B96-42CB-A2FF-D70D71EC2619}" type="pres">
      <dgm:prSet presAssocID="{A0B0E012-8E68-482D-9671-EED7083E2A73}" presName="linearFlow" presStyleCnt="0">
        <dgm:presLayoutVars>
          <dgm:dir/>
          <dgm:resizeHandles val="exact"/>
        </dgm:presLayoutVars>
      </dgm:prSet>
      <dgm:spPr/>
    </dgm:pt>
    <dgm:pt modelId="{FE38F991-8311-4885-849D-861A5729FA70}" type="pres">
      <dgm:prSet presAssocID="{E0106572-3F90-44B9-AC15-02D791A4DA34}" presName="composite" presStyleCnt="0"/>
      <dgm:spPr/>
    </dgm:pt>
    <dgm:pt modelId="{156E101D-3877-42B9-985A-905337ACF6CB}" type="pres">
      <dgm:prSet presAssocID="{E0106572-3F90-44B9-AC15-02D791A4DA34}" presName="imgShp" presStyleLbl="fgImgPlace1" presStyleIdx="0" presStyleCnt="5" custLinFactNeighborX="-56462" custLinFactNeighborY="-68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72D4563C-6A89-4F72-8B8B-CB8D61377884}" type="pres">
      <dgm:prSet presAssocID="{E0106572-3F90-44B9-AC15-02D791A4DA34}" presName="txShp" presStyleLbl="node1" presStyleIdx="0" presStyleCnt="5">
        <dgm:presLayoutVars>
          <dgm:bulletEnabled val="1"/>
        </dgm:presLayoutVars>
      </dgm:prSet>
      <dgm:spPr/>
    </dgm:pt>
    <dgm:pt modelId="{6B2B7D5C-50D8-4445-A46B-A7D836533B59}" type="pres">
      <dgm:prSet presAssocID="{F497DA77-0D6D-4F1B-BFE4-B10926367DAB}" presName="spacing" presStyleCnt="0"/>
      <dgm:spPr/>
    </dgm:pt>
    <dgm:pt modelId="{B94133D0-460A-49C0-8DD9-F83EAA30839C}" type="pres">
      <dgm:prSet presAssocID="{C9846988-4D9E-4841-AB44-0AE06BDE43EC}" presName="composite" presStyleCnt="0"/>
      <dgm:spPr/>
    </dgm:pt>
    <dgm:pt modelId="{3E0449A1-38D7-4A2F-803E-909CAFBEFB8A}" type="pres">
      <dgm:prSet presAssocID="{C9846988-4D9E-4841-AB44-0AE06BDE43EC}" presName="imgShp" presStyleLbl="fgImgPlace1" presStyleIdx="1" presStyleCnt="5" custLinFactY="100000" custLinFactNeighborX="-57612" custLinFactNeighborY="1527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4 with solid fill"/>
        </a:ext>
      </dgm:extLst>
    </dgm:pt>
    <dgm:pt modelId="{A3383ED8-86A2-4DC7-A39F-BAE597378AC9}" type="pres">
      <dgm:prSet presAssocID="{C9846988-4D9E-4841-AB44-0AE06BDE43EC}" presName="txShp" presStyleLbl="node1" presStyleIdx="1" presStyleCnt="5">
        <dgm:presLayoutVars>
          <dgm:bulletEnabled val="1"/>
        </dgm:presLayoutVars>
      </dgm:prSet>
      <dgm:spPr/>
    </dgm:pt>
    <dgm:pt modelId="{9D4AAAD2-EA4D-4055-96BE-B624291EB7FB}" type="pres">
      <dgm:prSet presAssocID="{1B64304A-FBF8-48FB-868A-353EEDA7C314}" presName="spacing" presStyleCnt="0"/>
      <dgm:spPr/>
    </dgm:pt>
    <dgm:pt modelId="{6B0F4948-BA84-4654-BFF0-2E7C1588BE1F}" type="pres">
      <dgm:prSet presAssocID="{5BAEF6EF-0B84-46E4-B08B-60D6079CF423}" presName="composite" presStyleCnt="0"/>
      <dgm:spPr/>
    </dgm:pt>
    <dgm:pt modelId="{7052C65E-59A5-4F33-BA96-684931720BD5}" type="pres">
      <dgm:prSet presAssocID="{5BAEF6EF-0B84-46E4-B08B-60D6079CF423}" presName="imgShp" presStyleLbl="fgImgPlace1" presStyleIdx="2" presStyleCnt="5" custLinFactY="-32674" custLinFactNeighborX="-56462"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with solid fill"/>
        </a:ext>
      </dgm:extLst>
    </dgm:pt>
    <dgm:pt modelId="{E3186F3F-77D8-402B-9370-D0C7AC82CB3D}" type="pres">
      <dgm:prSet presAssocID="{5BAEF6EF-0B84-46E4-B08B-60D6079CF423}" presName="txShp" presStyleLbl="node1" presStyleIdx="2" presStyleCnt="5">
        <dgm:presLayoutVars>
          <dgm:bulletEnabled val="1"/>
        </dgm:presLayoutVars>
      </dgm:prSet>
      <dgm:spPr/>
    </dgm:pt>
    <dgm:pt modelId="{2D683839-02DA-4D3D-B660-3435C53CFCA8}" type="pres">
      <dgm:prSet presAssocID="{F2022305-399A-4E30-BBDE-8DAAFE122CE0}" presName="spacing" presStyleCnt="0"/>
      <dgm:spPr/>
    </dgm:pt>
    <dgm:pt modelId="{F9B3FAA2-BF00-4D24-8B8A-37D94E9B1F94}" type="pres">
      <dgm:prSet presAssocID="{2DF974A9-856C-4138-9E8D-01D8D1011A3E}" presName="composite" presStyleCnt="0"/>
      <dgm:spPr/>
    </dgm:pt>
    <dgm:pt modelId="{56C7E2C3-ADFB-4A60-A280-455F89F286DA}" type="pres">
      <dgm:prSet presAssocID="{2DF974A9-856C-4138-9E8D-01D8D1011A3E}" presName="imgShp" presStyleLbl="fgImgPlace1" presStyleIdx="3" presStyleCnt="5" custLinFactY="-29718" custLinFactNeighborX="-56462" custLinFactNeighborY="-10000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3 with solid fill"/>
        </a:ext>
      </dgm:extLst>
    </dgm:pt>
    <dgm:pt modelId="{E9F4E3F9-922D-47A9-B471-11F0D52AB061}" type="pres">
      <dgm:prSet presAssocID="{2DF974A9-856C-4138-9E8D-01D8D1011A3E}" presName="txShp" presStyleLbl="node1" presStyleIdx="3" presStyleCnt="5">
        <dgm:presLayoutVars>
          <dgm:bulletEnabled val="1"/>
        </dgm:presLayoutVars>
      </dgm:prSet>
      <dgm:spPr/>
    </dgm:pt>
    <dgm:pt modelId="{A3EED854-792A-48CA-8551-868FA6B2EF43}" type="pres">
      <dgm:prSet presAssocID="{C06E7778-9B03-41BD-9191-A447119DA313}" presName="spacing" presStyleCnt="0"/>
      <dgm:spPr/>
    </dgm:pt>
    <dgm:pt modelId="{399D0453-0280-42E0-8865-A8126AA075FD}" type="pres">
      <dgm:prSet presAssocID="{AB76CD84-1BB4-4CC2-B028-0D00EC561345}" presName="composite" presStyleCnt="0"/>
      <dgm:spPr/>
    </dgm:pt>
    <dgm:pt modelId="{1E10D75A-061E-4A7E-8D6F-F6A05ED5BE6C}" type="pres">
      <dgm:prSet presAssocID="{AB76CD84-1BB4-4CC2-B028-0D00EC561345}" presName="imgShp" presStyleLbl="fgImgPlace1" presStyleIdx="4" presStyleCnt="5" custLinFactNeighborX="-5926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with solid fill"/>
        </a:ext>
      </dgm:extLst>
    </dgm:pt>
    <dgm:pt modelId="{7EE20C40-2F6D-4DF1-8A05-274221CAD6F2}" type="pres">
      <dgm:prSet presAssocID="{AB76CD84-1BB4-4CC2-B028-0D00EC561345}" presName="txShp" presStyleLbl="node1" presStyleIdx="4" presStyleCnt="5" custLinFactNeighborX="-2067" custLinFactNeighborY="7145">
        <dgm:presLayoutVars>
          <dgm:bulletEnabled val="1"/>
        </dgm:presLayoutVars>
      </dgm:prSet>
      <dgm:spPr/>
    </dgm:pt>
  </dgm:ptLst>
  <dgm:cxnLst>
    <dgm:cxn modelId="{8F29250C-4A9E-4EF4-9637-C22235395AD7}" srcId="{A0B0E012-8E68-482D-9671-EED7083E2A73}" destId="{C9846988-4D9E-4841-AB44-0AE06BDE43EC}" srcOrd="1" destOrd="0" parTransId="{8D5DC68D-618C-42D0-A272-8CC1440C0F65}" sibTransId="{1B64304A-FBF8-48FB-868A-353EEDA7C314}"/>
    <dgm:cxn modelId="{D5CC601D-F266-4EA2-9FF7-F7FD9654EDF2}" srcId="{A0B0E012-8E68-482D-9671-EED7083E2A73}" destId="{2DF974A9-856C-4138-9E8D-01D8D1011A3E}" srcOrd="3" destOrd="0" parTransId="{A2B90551-E254-4A07-A19C-63B67B8CD7D7}" sibTransId="{C06E7778-9B03-41BD-9191-A447119DA313}"/>
    <dgm:cxn modelId="{C27AEC27-1E44-46C9-BF93-08B262089490}" type="presOf" srcId="{5BAEF6EF-0B84-46E4-B08B-60D6079CF423}" destId="{E3186F3F-77D8-402B-9370-D0C7AC82CB3D}" srcOrd="0" destOrd="0" presId="urn:microsoft.com/office/officeart/2005/8/layout/vList3"/>
    <dgm:cxn modelId="{17B4FA29-848F-422A-8D02-6BA64D48D93F}" srcId="{A0B0E012-8E68-482D-9671-EED7083E2A73}" destId="{5BAEF6EF-0B84-46E4-B08B-60D6079CF423}" srcOrd="2" destOrd="0" parTransId="{F17854A4-AF62-4B8F-AD7E-78EA2CE4785C}" sibTransId="{F2022305-399A-4E30-BBDE-8DAAFE122CE0}"/>
    <dgm:cxn modelId="{4A84C66C-F5B0-46DB-8323-05A13FF4C3EC}" type="presOf" srcId="{2DF974A9-856C-4138-9E8D-01D8D1011A3E}" destId="{E9F4E3F9-922D-47A9-B471-11F0D52AB061}" srcOrd="0" destOrd="0" presId="urn:microsoft.com/office/officeart/2005/8/layout/vList3"/>
    <dgm:cxn modelId="{8CB1768D-7993-4101-9634-53CC6420E802}" srcId="{A0B0E012-8E68-482D-9671-EED7083E2A73}" destId="{AB76CD84-1BB4-4CC2-B028-0D00EC561345}" srcOrd="4" destOrd="0" parTransId="{127FB544-7719-44E3-86F5-66A6EF0139E9}" sibTransId="{F2CF0D8C-5E23-480A-9012-86796963D077}"/>
    <dgm:cxn modelId="{AB8C209E-EE19-4EAA-ADAC-A7B81E5B8A08}" type="presOf" srcId="{C9846988-4D9E-4841-AB44-0AE06BDE43EC}" destId="{A3383ED8-86A2-4DC7-A39F-BAE597378AC9}" srcOrd="0" destOrd="0" presId="urn:microsoft.com/office/officeart/2005/8/layout/vList3"/>
    <dgm:cxn modelId="{BB6233C4-4128-4CF1-9B44-26E81C3E8EB8}" type="presOf" srcId="{E0106572-3F90-44B9-AC15-02D791A4DA34}" destId="{72D4563C-6A89-4F72-8B8B-CB8D61377884}" srcOrd="0" destOrd="0" presId="urn:microsoft.com/office/officeart/2005/8/layout/vList3"/>
    <dgm:cxn modelId="{E161BAE2-6E7B-4289-842B-D32760079AB3}" type="presOf" srcId="{AB76CD84-1BB4-4CC2-B028-0D00EC561345}" destId="{7EE20C40-2F6D-4DF1-8A05-274221CAD6F2}" srcOrd="0" destOrd="0" presId="urn:microsoft.com/office/officeart/2005/8/layout/vList3"/>
    <dgm:cxn modelId="{88495AF9-EE4C-491B-AB16-9FAECF01EAAF}" type="presOf" srcId="{A0B0E012-8E68-482D-9671-EED7083E2A73}" destId="{1A8E54B6-2B96-42CB-A2FF-D70D71EC2619}" srcOrd="0" destOrd="0" presId="urn:microsoft.com/office/officeart/2005/8/layout/vList3"/>
    <dgm:cxn modelId="{F6C135FE-5871-440F-978A-EF31F5893329}" srcId="{A0B0E012-8E68-482D-9671-EED7083E2A73}" destId="{E0106572-3F90-44B9-AC15-02D791A4DA34}" srcOrd="0" destOrd="0" parTransId="{76D50E56-1F15-4A63-B47B-D318F66D2EC4}" sibTransId="{F497DA77-0D6D-4F1B-BFE4-B10926367DAB}"/>
    <dgm:cxn modelId="{4E546CB5-35CF-4677-938C-5B75363CB638}" type="presParOf" srcId="{1A8E54B6-2B96-42CB-A2FF-D70D71EC2619}" destId="{FE38F991-8311-4885-849D-861A5729FA70}" srcOrd="0" destOrd="0" presId="urn:microsoft.com/office/officeart/2005/8/layout/vList3"/>
    <dgm:cxn modelId="{6ED5BA15-8DBD-4749-9843-6701263E8EA0}" type="presParOf" srcId="{FE38F991-8311-4885-849D-861A5729FA70}" destId="{156E101D-3877-42B9-985A-905337ACF6CB}" srcOrd="0" destOrd="0" presId="urn:microsoft.com/office/officeart/2005/8/layout/vList3"/>
    <dgm:cxn modelId="{2C0E4F14-5B44-4C75-96B5-3171D4A0B505}" type="presParOf" srcId="{FE38F991-8311-4885-849D-861A5729FA70}" destId="{72D4563C-6A89-4F72-8B8B-CB8D61377884}" srcOrd="1" destOrd="0" presId="urn:microsoft.com/office/officeart/2005/8/layout/vList3"/>
    <dgm:cxn modelId="{4EF6C132-3121-4DC1-8F28-9817E97A84A6}" type="presParOf" srcId="{1A8E54B6-2B96-42CB-A2FF-D70D71EC2619}" destId="{6B2B7D5C-50D8-4445-A46B-A7D836533B59}" srcOrd="1" destOrd="0" presId="urn:microsoft.com/office/officeart/2005/8/layout/vList3"/>
    <dgm:cxn modelId="{BAA9B12F-A81D-45E2-95B9-B19359FB0405}" type="presParOf" srcId="{1A8E54B6-2B96-42CB-A2FF-D70D71EC2619}" destId="{B94133D0-460A-49C0-8DD9-F83EAA30839C}" srcOrd="2" destOrd="0" presId="urn:microsoft.com/office/officeart/2005/8/layout/vList3"/>
    <dgm:cxn modelId="{1F073F27-9194-4EB6-9E41-2070D67DF5CA}" type="presParOf" srcId="{B94133D0-460A-49C0-8DD9-F83EAA30839C}" destId="{3E0449A1-38D7-4A2F-803E-909CAFBEFB8A}" srcOrd="0" destOrd="0" presId="urn:microsoft.com/office/officeart/2005/8/layout/vList3"/>
    <dgm:cxn modelId="{FB4F7CCB-1175-4C78-9044-1FFAA273DA11}" type="presParOf" srcId="{B94133D0-460A-49C0-8DD9-F83EAA30839C}" destId="{A3383ED8-86A2-4DC7-A39F-BAE597378AC9}" srcOrd="1" destOrd="0" presId="urn:microsoft.com/office/officeart/2005/8/layout/vList3"/>
    <dgm:cxn modelId="{CD2EA0BC-5603-4C44-910F-C25963C9E96C}" type="presParOf" srcId="{1A8E54B6-2B96-42CB-A2FF-D70D71EC2619}" destId="{9D4AAAD2-EA4D-4055-96BE-B624291EB7FB}" srcOrd="3" destOrd="0" presId="urn:microsoft.com/office/officeart/2005/8/layout/vList3"/>
    <dgm:cxn modelId="{C241C0BB-788C-4AC4-8F66-17F79BFB05EA}" type="presParOf" srcId="{1A8E54B6-2B96-42CB-A2FF-D70D71EC2619}" destId="{6B0F4948-BA84-4654-BFF0-2E7C1588BE1F}" srcOrd="4" destOrd="0" presId="urn:microsoft.com/office/officeart/2005/8/layout/vList3"/>
    <dgm:cxn modelId="{7B12E694-E372-4242-B875-64B9709535F0}" type="presParOf" srcId="{6B0F4948-BA84-4654-BFF0-2E7C1588BE1F}" destId="{7052C65E-59A5-4F33-BA96-684931720BD5}" srcOrd="0" destOrd="0" presId="urn:microsoft.com/office/officeart/2005/8/layout/vList3"/>
    <dgm:cxn modelId="{9352052D-83A3-40D5-A840-EF5EFE38AF41}" type="presParOf" srcId="{6B0F4948-BA84-4654-BFF0-2E7C1588BE1F}" destId="{E3186F3F-77D8-402B-9370-D0C7AC82CB3D}" srcOrd="1" destOrd="0" presId="urn:microsoft.com/office/officeart/2005/8/layout/vList3"/>
    <dgm:cxn modelId="{90602A0B-A3B6-4EB9-8FE2-230D03948427}" type="presParOf" srcId="{1A8E54B6-2B96-42CB-A2FF-D70D71EC2619}" destId="{2D683839-02DA-4D3D-B660-3435C53CFCA8}" srcOrd="5" destOrd="0" presId="urn:microsoft.com/office/officeart/2005/8/layout/vList3"/>
    <dgm:cxn modelId="{E4EFE7DD-AFF9-4BA9-AFE2-8934228C48AE}" type="presParOf" srcId="{1A8E54B6-2B96-42CB-A2FF-D70D71EC2619}" destId="{F9B3FAA2-BF00-4D24-8B8A-37D94E9B1F94}" srcOrd="6" destOrd="0" presId="urn:microsoft.com/office/officeart/2005/8/layout/vList3"/>
    <dgm:cxn modelId="{39A3779E-5CFD-4713-BF09-57AF435D188F}" type="presParOf" srcId="{F9B3FAA2-BF00-4D24-8B8A-37D94E9B1F94}" destId="{56C7E2C3-ADFB-4A60-A280-455F89F286DA}" srcOrd="0" destOrd="0" presId="urn:microsoft.com/office/officeart/2005/8/layout/vList3"/>
    <dgm:cxn modelId="{5781A9DA-9000-467C-AE8E-1648F3465AF2}" type="presParOf" srcId="{F9B3FAA2-BF00-4D24-8B8A-37D94E9B1F94}" destId="{E9F4E3F9-922D-47A9-B471-11F0D52AB061}" srcOrd="1" destOrd="0" presId="urn:microsoft.com/office/officeart/2005/8/layout/vList3"/>
    <dgm:cxn modelId="{C8807546-669C-477C-8102-25E3EFC93608}" type="presParOf" srcId="{1A8E54B6-2B96-42CB-A2FF-D70D71EC2619}" destId="{A3EED854-792A-48CA-8551-868FA6B2EF43}" srcOrd="7" destOrd="0" presId="urn:microsoft.com/office/officeart/2005/8/layout/vList3"/>
    <dgm:cxn modelId="{CABED1A3-D1EF-4203-86B7-C844F941B683}" type="presParOf" srcId="{1A8E54B6-2B96-42CB-A2FF-D70D71EC2619}" destId="{399D0453-0280-42E0-8865-A8126AA075FD}" srcOrd="8" destOrd="0" presId="urn:microsoft.com/office/officeart/2005/8/layout/vList3"/>
    <dgm:cxn modelId="{C98F24C7-A38F-4560-BCFA-3C8130A1D993}" type="presParOf" srcId="{399D0453-0280-42E0-8865-A8126AA075FD}" destId="{1E10D75A-061E-4A7E-8D6F-F6A05ED5BE6C}" srcOrd="0" destOrd="0" presId="urn:microsoft.com/office/officeart/2005/8/layout/vList3"/>
    <dgm:cxn modelId="{446C0A14-FED4-40C9-9E81-8DB4CC5CBE73}" type="presParOf" srcId="{399D0453-0280-42E0-8865-A8126AA075FD}" destId="{7EE20C40-2F6D-4DF1-8A05-274221CAD6F2}"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198597-595C-45AE-83F4-6D3318C1F5FA}"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GB"/>
        </a:p>
      </dgm:t>
    </dgm:pt>
    <dgm:pt modelId="{85E9ECBA-00DE-4E2C-BC09-9E2906C24C4D}">
      <dgm:prSet phldrT="[Text]" custT="1"/>
      <dgm:spPr/>
      <dgm:t>
        <a:bodyPr/>
        <a:lstStyle/>
        <a:p>
          <a:r>
            <a:rPr lang="ru" sz="1600"/>
            <a:t>Где найти данные и информацию об изменении климата и рисках бедствий по регионам или странам</a:t>
          </a:r>
          <a:endParaRPr lang="en-GB" sz="1600"/>
        </a:p>
      </dgm:t>
    </dgm:pt>
    <dgm:pt modelId="{576DC9BC-5D9B-4AF9-A473-FF46F68E4F68}" type="parTrans" cxnId="{C36A18EE-3EFB-4A03-A0B6-C1463FCCC76D}">
      <dgm:prSet/>
      <dgm:spPr/>
      <dgm:t>
        <a:bodyPr/>
        <a:lstStyle/>
        <a:p>
          <a:endParaRPr lang="en-GB"/>
        </a:p>
      </dgm:t>
    </dgm:pt>
    <dgm:pt modelId="{2115F651-C98A-4088-8F7C-FD76BA2132E0}" type="sibTrans" cxnId="{C36A18EE-3EFB-4A03-A0B6-C1463FCCC76D}">
      <dgm:prSet/>
      <dgm:spPr/>
      <dgm:t>
        <a:bodyPr/>
        <a:lstStyle/>
        <a:p>
          <a:endParaRPr lang="en-GB"/>
        </a:p>
      </dgm:t>
    </dgm:pt>
    <dgm:pt modelId="{98B7B784-7DB1-40BD-BAB1-8CCDA65E5AE1}">
      <dgm:prSet phldrT="[Text]"/>
      <dgm:spPr/>
      <dgm:t>
        <a:bodyPr/>
        <a:lstStyle/>
        <a:p>
          <a:pPr rtl="0"/>
          <a:r>
            <a:rPr lang="ru">
              <a:latin typeface="Arial"/>
            </a:rPr>
            <a:t>Хранилище информации о существующих </a:t>
          </a:r>
          <a:r>
            <a:rPr lang="ru"/>
            <a:t>подходах к передаче рисков и схемах страхования. Консультант по стратегиям передачи рисков, например, путем страхования, должен быть включен в комплексные стратегии управления рисками </a:t>
          </a:r>
          <a:r>
            <a:rPr lang="ru">
              <a:latin typeface="Arial"/>
            </a:rPr>
            <a:t>]</a:t>
          </a:r>
          <a:endParaRPr lang="en-GB"/>
        </a:p>
      </dgm:t>
    </dgm:pt>
    <dgm:pt modelId="{367F2F3A-38A9-4136-8460-3598B10CC571}" type="parTrans" cxnId="{C3642969-0EFA-4FA7-A9EF-4F2DC2D94A59}">
      <dgm:prSet/>
      <dgm:spPr/>
      <dgm:t>
        <a:bodyPr/>
        <a:lstStyle/>
        <a:p>
          <a:endParaRPr lang="en-GB"/>
        </a:p>
      </dgm:t>
    </dgm:pt>
    <dgm:pt modelId="{B9F06E24-269D-4E7B-9A76-721009DEAFCF}" type="sibTrans" cxnId="{C3642969-0EFA-4FA7-A9EF-4F2DC2D94A59}">
      <dgm:prSet/>
      <dgm:spPr/>
      <dgm:t>
        <a:bodyPr/>
        <a:lstStyle/>
        <a:p>
          <a:endParaRPr lang="en-GB"/>
        </a:p>
      </dgm:t>
    </dgm:pt>
    <dgm:pt modelId="{DD887C10-AF15-480D-A457-6DA8347F4298}">
      <dgm:prSet phldrT="[Text]" custT="1"/>
      <dgm:spPr/>
      <dgm:t>
        <a:bodyPr/>
        <a:lstStyle/>
        <a:p>
          <a:pPr rtl="0"/>
          <a:r>
            <a:rPr lang="ru" sz="1600">
              <a:latin typeface="Arial"/>
            </a:rPr>
            <a:t>Фасилитатор для помощи в закупке данных, моделировании и услуг (например, консультирование и посредничество)</a:t>
          </a:r>
          <a:endParaRPr lang="en-GB" sz="1600"/>
        </a:p>
      </dgm:t>
    </dgm:pt>
    <dgm:pt modelId="{6E91340A-FDCA-4123-9562-341B2252DD17}" type="parTrans" cxnId="{BF039F38-DCA4-4F80-98FB-CB28EC307865}">
      <dgm:prSet/>
      <dgm:spPr/>
      <dgm:t>
        <a:bodyPr/>
        <a:lstStyle/>
        <a:p>
          <a:endParaRPr lang="en-GB"/>
        </a:p>
      </dgm:t>
    </dgm:pt>
    <dgm:pt modelId="{1C6352F6-68AB-43B0-BC8B-C4A3E868E01C}" type="sibTrans" cxnId="{BF039F38-DCA4-4F80-98FB-CB28EC307865}">
      <dgm:prSet/>
      <dgm:spPr/>
      <dgm:t>
        <a:bodyPr/>
        <a:lstStyle/>
        <a:p>
          <a:endParaRPr lang="en-GB"/>
        </a:p>
      </dgm:t>
    </dgm:pt>
    <dgm:pt modelId="{292252A0-6355-4FC8-AA2C-931280422360}">
      <dgm:prSet phldr="0" custT="1"/>
      <dgm:spPr/>
      <dgm:t>
        <a:bodyPr/>
        <a:lstStyle/>
        <a:p>
          <a:pPr rtl="0"/>
          <a:r>
            <a:rPr lang="ru" sz="1600"/>
            <a:t>Консультант по стратегиям передачи риска, например, посредством страхования, должен быть включен в комплексные стратегии управления рисками</a:t>
          </a:r>
          <a:endParaRPr lang="en-GB" sz="1600">
            <a:latin typeface="Arial"/>
          </a:endParaRPr>
        </a:p>
      </dgm:t>
    </dgm:pt>
    <dgm:pt modelId="{23EA2198-9133-421A-9106-1ED91DF41463}" type="parTrans" cxnId="{27C68DA0-44DF-44C0-8210-C293B0DBFDF0}">
      <dgm:prSet/>
      <dgm:spPr/>
      <dgm:t>
        <a:bodyPr/>
        <a:lstStyle/>
        <a:p>
          <a:endParaRPr lang="en-GB"/>
        </a:p>
      </dgm:t>
    </dgm:pt>
    <dgm:pt modelId="{7109F5F6-5057-4702-838E-F56D2EA3B774}" type="sibTrans" cxnId="{27C68DA0-44DF-44C0-8210-C293B0DBFDF0}">
      <dgm:prSet/>
      <dgm:spPr/>
      <dgm:t>
        <a:bodyPr/>
        <a:lstStyle/>
        <a:p>
          <a:endParaRPr lang="en-GB"/>
        </a:p>
      </dgm:t>
    </dgm:pt>
    <dgm:pt modelId="{EA027235-EF07-469A-9DBF-845F5CC28A76}" type="pres">
      <dgm:prSet presAssocID="{60198597-595C-45AE-83F4-6D3318C1F5FA}" presName="diagram" presStyleCnt="0">
        <dgm:presLayoutVars>
          <dgm:dir/>
          <dgm:resizeHandles val="exact"/>
        </dgm:presLayoutVars>
      </dgm:prSet>
      <dgm:spPr/>
    </dgm:pt>
    <dgm:pt modelId="{3C2678E8-53B8-4AFF-BE41-C9B176FE4E8D}" type="pres">
      <dgm:prSet presAssocID="{85E9ECBA-00DE-4E2C-BC09-9E2906C24C4D}" presName="node" presStyleLbl="node1" presStyleIdx="0" presStyleCnt="4">
        <dgm:presLayoutVars>
          <dgm:bulletEnabled val="1"/>
        </dgm:presLayoutVars>
      </dgm:prSet>
      <dgm:spPr/>
    </dgm:pt>
    <dgm:pt modelId="{ABB2A436-9AFF-4A11-8766-969EE7F560A2}" type="pres">
      <dgm:prSet presAssocID="{2115F651-C98A-4088-8F7C-FD76BA2132E0}" presName="sibTrans" presStyleCnt="0"/>
      <dgm:spPr/>
    </dgm:pt>
    <dgm:pt modelId="{BF50381B-0273-4A82-85E8-13DCD70981CD}" type="pres">
      <dgm:prSet presAssocID="{98B7B784-7DB1-40BD-BAB1-8CCDA65E5AE1}" presName="node" presStyleLbl="node1" presStyleIdx="1" presStyleCnt="4">
        <dgm:presLayoutVars>
          <dgm:bulletEnabled val="1"/>
        </dgm:presLayoutVars>
      </dgm:prSet>
      <dgm:spPr/>
    </dgm:pt>
    <dgm:pt modelId="{2A0D8971-0C68-4C40-BF00-168663AB6866}" type="pres">
      <dgm:prSet presAssocID="{B9F06E24-269D-4E7B-9A76-721009DEAFCF}" presName="sibTrans" presStyleCnt="0"/>
      <dgm:spPr/>
    </dgm:pt>
    <dgm:pt modelId="{A95189AF-B911-4A4C-AC2F-A7BBD32ABD8B}" type="pres">
      <dgm:prSet presAssocID="{292252A0-6355-4FC8-AA2C-931280422360}" presName="node" presStyleLbl="node1" presStyleIdx="2" presStyleCnt="4">
        <dgm:presLayoutVars>
          <dgm:bulletEnabled val="1"/>
        </dgm:presLayoutVars>
      </dgm:prSet>
      <dgm:spPr/>
    </dgm:pt>
    <dgm:pt modelId="{97B58A8C-4CE5-486F-892C-56EAF0F83839}" type="pres">
      <dgm:prSet presAssocID="{7109F5F6-5057-4702-838E-F56D2EA3B774}" presName="sibTrans" presStyleCnt="0"/>
      <dgm:spPr/>
    </dgm:pt>
    <dgm:pt modelId="{8471A97A-CB2A-4415-BCD1-900246E2492C}" type="pres">
      <dgm:prSet presAssocID="{DD887C10-AF15-480D-A457-6DA8347F4298}" presName="node" presStyleLbl="node1" presStyleIdx="3" presStyleCnt="4">
        <dgm:presLayoutVars>
          <dgm:bulletEnabled val="1"/>
        </dgm:presLayoutVars>
      </dgm:prSet>
      <dgm:spPr/>
    </dgm:pt>
  </dgm:ptLst>
  <dgm:cxnLst>
    <dgm:cxn modelId="{92FAF501-827E-4AD9-8E6B-7CACB0E0E3E1}" type="presOf" srcId="{292252A0-6355-4FC8-AA2C-931280422360}" destId="{A95189AF-B911-4A4C-AC2F-A7BBD32ABD8B}" srcOrd="0" destOrd="0" presId="urn:microsoft.com/office/officeart/2005/8/layout/default"/>
    <dgm:cxn modelId="{0D65F113-616A-4ACB-AC03-AFE21ACB3B11}" type="presOf" srcId="{98B7B784-7DB1-40BD-BAB1-8CCDA65E5AE1}" destId="{BF50381B-0273-4A82-85E8-13DCD70981CD}" srcOrd="0" destOrd="0" presId="urn:microsoft.com/office/officeart/2005/8/layout/default"/>
    <dgm:cxn modelId="{BF039F38-DCA4-4F80-98FB-CB28EC307865}" srcId="{60198597-595C-45AE-83F4-6D3318C1F5FA}" destId="{DD887C10-AF15-480D-A457-6DA8347F4298}" srcOrd="3" destOrd="0" parTransId="{6E91340A-FDCA-4123-9562-341B2252DD17}" sibTransId="{1C6352F6-68AB-43B0-BC8B-C4A3E868E01C}"/>
    <dgm:cxn modelId="{BCADB661-16D9-496B-B3C5-98B7CC7E5297}" type="presOf" srcId="{DD887C10-AF15-480D-A457-6DA8347F4298}" destId="{8471A97A-CB2A-4415-BCD1-900246E2492C}" srcOrd="0" destOrd="0" presId="urn:microsoft.com/office/officeart/2005/8/layout/default"/>
    <dgm:cxn modelId="{C3642969-0EFA-4FA7-A9EF-4F2DC2D94A59}" srcId="{60198597-595C-45AE-83F4-6D3318C1F5FA}" destId="{98B7B784-7DB1-40BD-BAB1-8CCDA65E5AE1}" srcOrd="1" destOrd="0" parTransId="{367F2F3A-38A9-4136-8460-3598B10CC571}" sibTransId="{B9F06E24-269D-4E7B-9A76-721009DEAFCF}"/>
    <dgm:cxn modelId="{27C68DA0-44DF-44C0-8210-C293B0DBFDF0}" srcId="{60198597-595C-45AE-83F4-6D3318C1F5FA}" destId="{292252A0-6355-4FC8-AA2C-931280422360}" srcOrd="2" destOrd="0" parTransId="{23EA2198-9133-421A-9106-1ED91DF41463}" sibTransId="{7109F5F6-5057-4702-838E-F56D2EA3B774}"/>
    <dgm:cxn modelId="{C36A18EE-3EFB-4A03-A0B6-C1463FCCC76D}" srcId="{60198597-595C-45AE-83F4-6D3318C1F5FA}" destId="{85E9ECBA-00DE-4E2C-BC09-9E2906C24C4D}" srcOrd="0" destOrd="0" parTransId="{576DC9BC-5D9B-4AF9-A473-FF46F68E4F68}" sibTransId="{2115F651-C98A-4088-8F7C-FD76BA2132E0}"/>
    <dgm:cxn modelId="{59BE72F4-88D7-417B-B233-A5BD98ABF9E7}" type="presOf" srcId="{60198597-595C-45AE-83F4-6D3318C1F5FA}" destId="{EA027235-EF07-469A-9DBF-845F5CC28A76}" srcOrd="0" destOrd="0" presId="urn:microsoft.com/office/officeart/2005/8/layout/default"/>
    <dgm:cxn modelId="{1BC75EFD-AAAB-4790-A508-ACD505829243}" type="presOf" srcId="{85E9ECBA-00DE-4E2C-BC09-9E2906C24C4D}" destId="{3C2678E8-53B8-4AFF-BE41-C9B176FE4E8D}" srcOrd="0" destOrd="0" presId="urn:microsoft.com/office/officeart/2005/8/layout/default"/>
    <dgm:cxn modelId="{847BC5CF-E569-4D11-BF5E-CB255884D2E9}" type="presParOf" srcId="{EA027235-EF07-469A-9DBF-845F5CC28A76}" destId="{3C2678E8-53B8-4AFF-BE41-C9B176FE4E8D}" srcOrd="0" destOrd="0" presId="urn:microsoft.com/office/officeart/2005/8/layout/default"/>
    <dgm:cxn modelId="{E9519F95-8C56-49DB-B9A1-DABA64D7C5EB}" type="presParOf" srcId="{EA027235-EF07-469A-9DBF-845F5CC28A76}" destId="{ABB2A436-9AFF-4A11-8766-969EE7F560A2}" srcOrd="1" destOrd="0" presId="urn:microsoft.com/office/officeart/2005/8/layout/default"/>
    <dgm:cxn modelId="{462E1693-F3DE-41A6-813B-12C25713B1B9}" type="presParOf" srcId="{EA027235-EF07-469A-9DBF-845F5CC28A76}" destId="{BF50381B-0273-4A82-85E8-13DCD70981CD}" srcOrd="2" destOrd="0" presId="urn:microsoft.com/office/officeart/2005/8/layout/default"/>
    <dgm:cxn modelId="{A6E2F821-E5A8-4490-8C92-5B95F0CF45F4}" type="presParOf" srcId="{EA027235-EF07-469A-9DBF-845F5CC28A76}" destId="{2A0D8971-0C68-4C40-BF00-168663AB6866}" srcOrd="3" destOrd="0" presId="urn:microsoft.com/office/officeart/2005/8/layout/default"/>
    <dgm:cxn modelId="{7CBB2D7B-61C7-45D7-A2E6-D5671E925065}" type="presParOf" srcId="{EA027235-EF07-469A-9DBF-845F5CC28A76}" destId="{A95189AF-B911-4A4C-AC2F-A7BBD32ABD8B}" srcOrd="4" destOrd="0" presId="urn:microsoft.com/office/officeart/2005/8/layout/default"/>
    <dgm:cxn modelId="{88134819-F357-44CE-BE29-9BB8BD8A1D34}" type="presParOf" srcId="{EA027235-EF07-469A-9DBF-845F5CC28A76}" destId="{97B58A8C-4CE5-486F-892C-56EAF0F83839}" srcOrd="5" destOrd="0" presId="urn:microsoft.com/office/officeart/2005/8/layout/default"/>
    <dgm:cxn modelId="{A81B73D4-FB21-4199-B6CF-5800A18EAF41}" type="presParOf" srcId="{EA027235-EF07-469A-9DBF-845F5CC28A76}" destId="{8471A97A-CB2A-4415-BCD1-900246E2492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0FCCCA-B87F-4E73-8087-C299131A90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0FEC1676-953E-44F5-B88C-BE8E044D27FA}">
      <dgm:prSet custT="1"/>
      <dgm:spPr/>
      <dgm:t>
        <a:bodyPr/>
        <a:lstStyle/>
        <a:p>
          <a:r>
            <a:rPr lang="ru" sz="1400" b="0"/>
            <a:t>Катастрофные облигации — это, по сути, страховой инструмент, размещаемый на рынках капитала.</a:t>
          </a:r>
          <a:endParaRPr lang="en-GB" sz="1400"/>
        </a:p>
      </dgm:t>
    </dgm:pt>
    <dgm:pt modelId="{B2A6CEC4-4E89-4079-B610-BBE65E630E7B}" type="parTrans" cxnId="{CCBD7E2D-3980-4416-985B-6AF2E902B117}">
      <dgm:prSet/>
      <dgm:spPr/>
      <dgm:t>
        <a:bodyPr/>
        <a:lstStyle/>
        <a:p>
          <a:endParaRPr lang="en-GB" sz="3200"/>
        </a:p>
      </dgm:t>
    </dgm:pt>
    <dgm:pt modelId="{00F60E6B-B736-4EEA-9E4F-D5916B44805C}" type="sibTrans" cxnId="{CCBD7E2D-3980-4416-985B-6AF2E902B117}">
      <dgm:prSet/>
      <dgm:spPr/>
      <dgm:t>
        <a:bodyPr/>
        <a:lstStyle/>
        <a:p>
          <a:endParaRPr lang="en-GB" sz="3200"/>
        </a:p>
      </dgm:t>
    </dgm:pt>
    <dgm:pt modelId="{5D5CA611-6703-4325-A54E-2D2E7D86D4F0}">
      <dgm:prSet custT="1"/>
      <dgm:spPr/>
      <dgm:t>
        <a:bodyPr/>
        <a:lstStyle/>
        <a:p>
          <a:r>
            <a:rPr lang="ru" sz="1400" b="0"/>
            <a:t>Катастрофные облигацию имеют жизненно важное значение в условиях недостаточной доступности страхования/перестрахования (например, в пиковых зонах, таких как Флорида).</a:t>
          </a:r>
          <a:endParaRPr lang="en-GB" sz="1400"/>
        </a:p>
      </dgm:t>
    </dgm:pt>
    <dgm:pt modelId="{015CDF45-2A6E-4C60-BBF6-D74B0E82ED31}" type="parTrans" cxnId="{708E950A-F3F1-4D9F-8B16-B0AAA57E5AFC}">
      <dgm:prSet/>
      <dgm:spPr/>
      <dgm:t>
        <a:bodyPr/>
        <a:lstStyle/>
        <a:p>
          <a:endParaRPr lang="en-GB" sz="3200"/>
        </a:p>
      </dgm:t>
    </dgm:pt>
    <dgm:pt modelId="{0BE1BD5E-AD2B-4DDC-919D-0F9E8B7DDC93}" type="sibTrans" cxnId="{708E950A-F3F1-4D9F-8B16-B0AAA57E5AFC}">
      <dgm:prSet/>
      <dgm:spPr/>
      <dgm:t>
        <a:bodyPr/>
        <a:lstStyle/>
        <a:p>
          <a:endParaRPr lang="en-GB" sz="3200"/>
        </a:p>
      </dgm:t>
    </dgm:pt>
    <dgm:pt modelId="{C080F615-183C-42CD-9233-4411A886989D}">
      <dgm:prSet custT="1"/>
      <dgm:spPr/>
      <dgm:t>
        <a:bodyPr/>
        <a:lstStyle/>
        <a:p>
          <a:r>
            <a:rPr lang="ru" sz="1400" b="0"/>
            <a:t>В отличие от большинства видов страхования, катастрофные облигации обычно покрывают 3-летний период и практически не связаны с контрагентским риском.</a:t>
          </a:r>
          <a:endParaRPr lang="en-GB" sz="1400"/>
        </a:p>
      </dgm:t>
    </dgm:pt>
    <dgm:pt modelId="{A55C8755-94C7-4B98-B507-F862FF0C3290}" type="parTrans" cxnId="{2368A0FE-6752-4052-8D07-58BCE5ACEC35}">
      <dgm:prSet/>
      <dgm:spPr/>
      <dgm:t>
        <a:bodyPr/>
        <a:lstStyle/>
        <a:p>
          <a:endParaRPr lang="en-GB" sz="3200"/>
        </a:p>
      </dgm:t>
    </dgm:pt>
    <dgm:pt modelId="{5CEBBFEB-1DD1-44BB-A89D-B387099BF5BA}" type="sibTrans" cxnId="{2368A0FE-6752-4052-8D07-58BCE5ACEC35}">
      <dgm:prSet/>
      <dgm:spPr/>
      <dgm:t>
        <a:bodyPr/>
        <a:lstStyle/>
        <a:p>
          <a:endParaRPr lang="en-GB" sz="3200"/>
        </a:p>
      </dgm:t>
    </dgm:pt>
    <dgm:pt modelId="{3D61CBA1-A232-4719-8D38-134DCA672503}">
      <dgm:prSet custT="1"/>
      <dgm:spPr/>
      <dgm:t>
        <a:bodyPr/>
        <a:lstStyle/>
        <a:p>
          <a:r>
            <a:rPr lang="ru" sz="1400" b="0"/>
            <a:t>Но обычно катастрофные облигации стоят дороже, рисковая маржа (эквивалент премии) обычно выше, чем страховой эквивалент, и существуют значительные фрикционные издержки.</a:t>
          </a:r>
          <a:endParaRPr lang="en-GB" sz="1400"/>
        </a:p>
      </dgm:t>
    </dgm:pt>
    <dgm:pt modelId="{831A50EE-0208-40CD-AE35-B502C073E80B}" type="parTrans" cxnId="{6D174DF1-AADB-4904-98E8-C7424A04A613}">
      <dgm:prSet/>
      <dgm:spPr/>
      <dgm:t>
        <a:bodyPr/>
        <a:lstStyle/>
        <a:p>
          <a:endParaRPr lang="en-GB" sz="3200"/>
        </a:p>
      </dgm:t>
    </dgm:pt>
    <dgm:pt modelId="{65CA729E-E6D0-4DFA-ABE2-38965199DF6D}" type="sibTrans" cxnId="{6D174DF1-AADB-4904-98E8-C7424A04A613}">
      <dgm:prSet/>
      <dgm:spPr/>
      <dgm:t>
        <a:bodyPr/>
        <a:lstStyle/>
        <a:p>
          <a:endParaRPr lang="en-GB" sz="3200"/>
        </a:p>
      </dgm:t>
    </dgm:pt>
    <dgm:pt modelId="{A277C769-E087-4904-89A9-B1C56F8DAE92}">
      <dgm:prSet custT="1"/>
      <dgm:spPr/>
      <dgm:t>
        <a:bodyPr/>
        <a:lstStyle/>
        <a:p>
          <a:r>
            <a:rPr lang="ru" sz="1400" b="0"/>
            <a:t>АБР предлагает более дешевую платформу для  выпуска катастрофных облигаций, глобальную программу облигаций, которая, в отличие от «традиционных» катастрофных облигаций, не требует создания страховой организации или компании специального назначения (SPV), что значительно снижает фрикционные затраты.</a:t>
          </a:r>
          <a:endParaRPr lang="en-GB" sz="1400"/>
        </a:p>
      </dgm:t>
    </dgm:pt>
    <dgm:pt modelId="{DC08D0F0-1E71-4CEB-8C7C-36CCFF2CDAC4}" type="parTrans" cxnId="{28BC5B47-D39D-4D30-99BD-FBA4C4B2F2F5}">
      <dgm:prSet/>
      <dgm:spPr/>
      <dgm:t>
        <a:bodyPr/>
        <a:lstStyle/>
        <a:p>
          <a:endParaRPr lang="en-GB" sz="3200"/>
        </a:p>
      </dgm:t>
    </dgm:pt>
    <dgm:pt modelId="{759BE27F-8A0A-4435-91ED-CA5361B8861B}" type="sibTrans" cxnId="{28BC5B47-D39D-4D30-99BD-FBA4C4B2F2F5}">
      <dgm:prSet/>
      <dgm:spPr/>
      <dgm:t>
        <a:bodyPr/>
        <a:lstStyle/>
        <a:p>
          <a:endParaRPr lang="en-GB" sz="3200"/>
        </a:p>
      </dgm:t>
    </dgm:pt>
    <dgm:pt modelId="{67F1B32E-CE6B-4B8E-9F40-98CCAA833115}">
      <dgm:prSet custT="1"/>
      <dgm:spPr/>
      <dgm:t>
        <a:bodyPr/>
        <a:lstStyle/>
        <a:p>
          <a:r>
            <a:rPr lang="ru" sz="1400" b="0"/>
            <a:t>Облигации для оказания помощи при стихийных бедствиях добавляют стимулы для снижения риска к катастрофн</a:t>
          </a:r>
          <a:r>
            <a:rPr lang="ru-RU" sz="1400" b="0"/>
            <a:t>ы</a:t>
          </a:r>
          <a:r>
            <a:rPr lang="ru" sz="1400" b="0"/>
            <a:t>м облигациям </a:t>
          </a:r>
          <a:endParaRPr lang="en-GB" sz="1400"/>
        </a:p>
      </dgm:t>
    </dgm:pt>
    <dgm:pt modelId="{81083EF1-F5D3-48C2-BAAE-F07C550EFEC6}" type="parTrans" cxnId="{5C58C97C-B8CD-42C6-BB98-EA15E8636BBC}">
      <dgm:prSet/>
      <dgm:spPr/>
      <dgm:t>
        <a:bodyPr/>
        <a:lstStyle/>
        <a:p>
          <a:endParaRPr lang="en-GB" sz="3200"/>
        </a:p>
      </dgm:t>
    </dgm:pt>
    <dgm:pt modelId="{08F1E37D-401A-4C5C-BD48-EE8F6C97A124}" type="sibTrans" cxnId="{5C58C97C-B8CD-42C6-BB98-EA15E8636BBC}">
      <dgm:prSet/>
      <dgm:spPr/>
      <dgm:t>
        <a:bodyPr/>
        <a:lstStyle/>
        <a:p>
          <a:endParaRPr lang="en-GB" sz="3200"/>
        </a:p>
      </dgm:t>
    </dgm:pt>
    <dgm:pt modelId="{99B9ED3A-1F62-4B91-96A8-4D9E4A9F1743}" type="pres">
      <dgm:prSet presAssocID="{590FCCCA-B87F-4E73-8087-C299131A9067}" presName="linear" presStyleCnt="0">
        <dgm:presLayoutVars>
          <dgm:animLvl val="lvl"/>
          <dgm:resizeHandles val="exact"/>
        </dgm:presLayoutVars>
      </dgm:prSet>
      <dgm:spPr/>
    </dgm:pt>
    <dgm:pt modelId="{538B7B17-7773-4ACC-B1B2-E183BBE795A8}" type="pres">
      <dgm:prSet presAssocID="{0FEC1676-953E-44F5-B88C-BE8E044D27FA}" presName="parentText" presStyleLbl="node1" presStyleIdx="0" presStyleCnt="6">
        <dgm:presLayoutVars>
          <dgm:chMax val="0"/>
          <dgm:bulletEnabled val="1"/>
        </dgm:presLayoutVars>
      </dgm:prSet>
      <dgm:spPr/>
    </dgm:pt>
    <dgm:pt modelId="{B1E3A38E-8243-498F-8DB0-986862375A64}" type="pres">
      <dgm:prSet presAssocID="{00F60E6B-B736-4EEA-9E4F-D5916B44805C}" presName="spacer" presStyleCnt="0"/>
      <dgm:spPr/>
    </dgm:pt>
    <dgm:pt modelId="{9E21BA7F-CAA2-453A-8967-9D2A4E482289}" type="pres">
      <dgm:prSet presAssocID="{5D5CA611-6703-4325-A54E-2D2E7D86D4F0}" presName="parentText" presStyleLbl="node1" presStyleIdx="1" presStyleCnt="6">
        <dgm:presLayoutVars>
          <dgm:chMax val="0"/>
          <dgm:bulletEnabled val="1"/>
        </dgm:presLayoutVars>
      </dgm:prSet>
      <dgm:spPr/>
    </dgm:pt>
    <dgm:pt modelId="{34411454-4B05-4261-9363-AB45B317FAE7}" type="pres">
      <dgm:prSet presAssocID="{0BE1BD5E-AD2B-4DDC-919D-0F9E8B7DDC93}" presName="spacer" presStyleCnt="0"/>
      <dgm:spPr/>
    </dgm:pt>
    <dgm:pt modelId="{84DE2155-ECD4-45BA-B871-8494E86FBEF6}" type="pres">
      <dgm:prSet presAssocID="{C080F615-183C-42CD-9233-4411A886989D}" presName="parentText" presStyleLbl="node1" presStyleIdx="2" presStyleCnt="6">
        <dgm:presLayoutVars>
          <dgm:chMax val="0"/>
          <dgm:bulletEnabled val="1"/>
        </dgm:presLayoutVars>
      </dgm:prSet>
      <dgm:spPr/>
    </dgm:pt>
    <dgm:pt modelId="{42253017-124B-489B-9129-3374EEB15CF4}" type="pres">
      <dgm:prSet presAssocID="{5CEBBFEB-1DD1-44BB-A89D-B387099BF5BA}" presName="spacer" presStyleCnt="0"/>
      <dgm:spPr/>
    </dgm:pt>
    <dgm:pt modelId="{B9C0B6D7-BDA6-45AA-87C9-6B032A53EC86}" type="pres">
      <dgm:prSet presAssocID="{3D61CBA1-A232-4719-8D38-134DCA672503}" presName="parentText" presStyleLbl="node1" presStyleIdx="3" presStyleCnt="6">
        <dgm:presLayoutVars>
          <dgm:chMax val="0"/>
          <dgm:bulletEnabled val="1"/>
        </dgm:presLayoutVars>
      </dgm:prSet>
      <dgm:spPr/>
    </dgm:pt>
    <dgm:pt modelId="{FCCF8D48-0AD0-412E-BF03-70C35F2554D3}" type="pres">
      <dgm:prSet presAssocID="{65CA729E-E6D0-4DFA-ABE2-38965199DF6D}" presName="spacer" presStyleCnt="0"/>
      <dgm:spPr/>
    </dgm:pt>
    <dgm:pt modelId="{F2B35614-4024-4F6A-9138-C0F67159F41B}" type="pres">
      <dgm:prSet presAssocID="{A277C769-E087-4904-89A9-B1C56F8DAE92}" presName="parentText" presStyleLbl="node1" presStyleIdx="4" presStyleCnt="6">
        <dgm:presLayoutVars>
          <dgm:chMax val="0"/>
          <dgm:bulletEnabled val="1"/>
        </dgm:presLayoutVars>
      </dgm:prSet>
      <dgm:spPr/>
    </dgm:pt>
    <dgm:pt modelId="{D0DF754C-F35B-470F-89B2-428443D5A901}" type="pres">
      <dgm:prSet presAssocID="{759BE27F-8A0A-4435-91ED-CA5361B8861B}" presName="spacer" presStyleCnt="0"/>
      <dgm:spPr/>
    </dgm:pt>
    <dgm:pt modelId="{6BFB5187-3AD3-46E0-AC32-C9F451E77E82}" type="pres">
      <dgm:prSet presAssocID="{67F1B32E-CE6B-4B8E-9F40-98CCAA833115}" presName="parentText" presStyleLbl="node1" presStyleIdx="5" presStyleCnt="6">
        <dgm:presLayoutVars>
          <dgm:chMax val="0"/>
          <dgm:bulletEnabled val="1"/>
        </dgm:presLayoutVars>
      </dgm:prSet>
      <dgm:spPr/>
    </dgm:pt>
  </dgm:ptLst>
  <dgm:cxnLst>
    <dgm:cxn modelId="{5B4A5A02-3969-428E-8ACF-54F8D3D0579D}" type="presOf" srcId="{590FCCCA-B87F-4E73-8087-C299131A9067}" destId="{99B9ED3A-1F62-4B91-96A8-4D9E4A9F1743}" srcOrd="0" destOrd="0" presId="urn:microsoft.com/office/officeart/2005/8/layout/vList2"/>
    <dgm:cxn modelId="{708E950A-F3F1-4D9F-8B16-B0AAA57E5AFC}" srcId="{590FCCCA-B87F-4E73-8087-C299131A9067}" destId="{5D5CA611-6703-4325-A54E-2D2E7D86D4F0}" srcOrd="1" destOrd="0" parTransId="{015CDF45-2A6E-4C60-BBF6-D74B0E82ED31}" sibTransId="{0BE1BD5E-AD2B-4DDC-919D-0F9E8B7DDC93}"/>
    <dgm:cxn modelId="{2121DB16-A57C-4A34-B5D2-E83E6B1D36C4}" type="presOf" srcId="{67F1B32E-CE6B-4B8E-9F40-98CCAA833115}" destId="{6BFB5187-3AD3-46E0-AC32-C9F451E77E82}" srcOrd="0" destOrd="0" presId="urn:microsoft.com/office/officeart/2005/8/layout/vList2"/>
    <dgm:cxn modelId="{B9DC041B-E934-4FF9-8B27-4D71B9E2197A}" type="presOf" srcId="{C080F615-183C-42CD-9233-4411A886989D}" destId="{84DE2155-ECD4-45BA-B871-8494E86FBEF6}" srcOrd="0" destOrd="0" presId="urn:microsoft.com/office/officeart/2005/8/layout/vList2"/>
    <dgm:cxn modelId="{CCBD7E2D-3980-4416-985B-6AF2E902B117}" srcId="{590FCCCA-B87F-4E73-8087-C299131A9067}" destId="{0FEC1676-953E-44F5-B88C-BE8E044D27FA}" srcOrd="0" destOrd="0" parTransId="{B2A6CEC4-4E89-4079-B610-BBE65E630E7B}" sibTransId="{00F60E6B-B736-4EEA-9E4F-D5916B44805C}"/>
    <dgm:cxn modelId="{7E279364-E240-489A-A901-F6DA35053065}" type="presOf" srcId="{A277C769-E087-4904-89A9-B1C56F8DAE92}" destId="{F2B35614-4024-4F6A-9138-C0F67159F41B}" srcOrd="0" destOrd="0" presId="urn:microsoft.com/office/officeart/2005/8/layout/vList2"/>
    <dgm:cxn modelId="{28BC5B47-D39D-4D30-99BD-FBA4C4B2F2F5}" srcId="{590FCCCA-B87F-4E73-8087-C299131A9067}" destId="{A277C769-E087-4904-89A9-B1C56F8DAE92}" srcOrd="4" destOrd="0" parTransId="{DC08D0F0-1E71-4CEB-8C7C-36CCFF2CDAC4}" sibTransId="{759BE27F-8A0A-4435-91ED-CA5361B8861B}"/>
    <dgm:cxn modelId="{C3155754-1036-483C-A286-5AC44B94878B}" type="presOf" srcId="{0FEC1676-953E-44F5-B88C-BE8E044D27FA}" destId="{538B7B17-7773-4ACC-B1B2-E183BBE795A8}" srcOrd="0" destOrd="0" presId="urn:microsoft.com/office/officeart/2005/8/layout/vList2"/>
    <dgm:cxn modelId="{5C58C97C-B8CD-42C6-BB98-EA15E8636BBC}" srcId="{590FCCCA-B87F-4E73-8087-C299131A9067}" destId="{67F1B32E-CE6B-4B8E-9F40-98CCAA833115}" srcOrd="5" destOrd="0" parTransId="{81083EF1-F5D3-48C2-BAAE-F07C550EFEC6}" sibTransId="{08F1E37D-401A-4C5C-BD48-EE8F6C97A124}"/>
    <dgm:cxn modelId="{85B8E7B7-F893-4319-93AA-DD94DB09663A}" type="presOf" srcId="{5D5CA611-6703-4325-A54E-2D2E7D86D4F0}" destId="{9E21BA7F-CAA2-453A-8967-9D2A4E482289}" srcOrd="0" destOrd="0" presId="urn:microsoft.com/office/officeart/2005/8/layout/vList2"/>
    <dgm:cxn modelId="{670DFDB8-3C75-4D71-BD50-896B8AB62866}" type="presOf" srcId="{3D61CBA1-A232-4719-8D38-134DCA672503}" destId="{B9C0B6D7-BDA6-45AA-87C9-6B032A53EC86}" srcOrd="0" destOrd="0" presId="urn:microsoft.com/office/officeart/2005/8/layout/vList2"/>
    <dgm:cxn modelId="{6D174DF1-AADB-4904-98E8-C7424A04A613}" srcId="{590FCCCA-B87F-4E73-8087-C299131A9067}" destId="{3D61CBA1-A232-4719-8D38-134DCA672503}" srcOrd="3" destOrd="0" parTransId="{831A50EE-0208-40CD-AE35-B502C073E80B}" sibTransId="{65CA729E-E6D0-4DFA-ABE2-38965199DF6D}"/>
    <dgm:cxn modelId="{2368A0FE-6752-4052-8D07-58BCE5ACEC35}" srcId="{590FCCCA-B87F-4E73-8087-C299131A9067}" destId="{C080F615-183C-42CD-9233-4411A886989D}" srcOrd="2" destOrd="0" parTransId="{A55C8755-94C7-4B98-B507-F862FF0C3290}" sibTransId="{5CEBBFEB-1DD1-44BB-A89D-B387099BF5BA}"/>
    <dgm:cxn modelId="{E33FDCA0-4744-4D50-B612-6871C0C8DAAF}" type="presParOf" srcId="{99B9ED3A-1F62-4B91-96A8-4D9E4A9F1743}" destId="{538B7B17-7773-4ACC-B1B2-E183BBE795A8}" srcOrd="0" destOrd="0" presId="urn:microsoft.com/office/officeart/2005/8/layout/vList2"/>
    <dgm:cxn modelId="{E21897F1-DC52-4A40-BD02-C9FAFB32065D}" type="presParOf" srcId="{99B9ED3A-1F62-4B91-96A8-4D9E4A9F1743}" destId="{B1E3A38E-8243-498F-8DB0-986862375A64}" srcOrd="1" destOrd="0" presId="urn:microsoft.com/office/officeart/2005/8/layout/vList2"/>
    <dgm:cxn modelId="{BFF2E0D7-9E27-41BE-8B19-0824C4DF03A3}" type="presParOf" srcId="{99B9ED3A-1F62-4B91-96A8-4D9E4A9F1743}" destId="{9E21BA7F-CAA2-453A-8967-9D2A4E482289}" srcOrd="2" destOrd="0" presId="urn:microsoft.com/office/officeart/2005/8/layout/vList2"/>
    <dgm:cxn modelId="{F90BCB57-28EC-4D8C-B37B-1FBA91A5C14A}" type="presParOf" srcId="{99B9ED3A-1F62-4B91-96A8-4D9E4A9F1743}" destId="{34411454-4B05-4261-9363-AB45B317FAE7}" srcOrd="3" destOrd="0" presId="urn:microsoft.com/office/officeart/2005/8/layout/vList2"/>
    <dgm:cxn modelId="{E95E9EE0-FAD6-4C2D-934B-4259F979E97F}" type="presParOf" srcId="{99B9ED3A-1F62-4B91-96A8-4D9E4A9F1743}" destId="{84DE2155-ECD4-45BA-B871-8494E86FBEF6}" srcOrd="4" destOrd="0" presId="urn:microsoft.com/office/officeart/2005/8/layout/vList2"/>
    <dgm:cxn modelId="{C86F1CB2-D244-407B-8BDB-F2C008D23CBE}" type="presParOf" srcId="{99B9ED3A-1F62-4B91-96A8-4D9E4A9F1743}" destId="{42253017-124B-489B-9129-3374EEB15CF4}" srcOrd="5" destOrd="0" presId="urn:microsoft.com/office/officeart/2005/8/layout/vList2"/>
    <dgm:cxn modelId="{BA862EB0-F378-40EC-BB26-3334E2F67364}" type="presParOf" srcId="{99B9ED3A-1F62-4B91-96A8-4D9E4A9F1743}" destId="{B9C0B6D7-BDA6-45AA-87C9-6B032A53EC86}" srcOrd="6" destOrd="0" presId="urn:microsoft.com/office/officeart/2005/8/layout/vList2"/>
    <dgm:cxn modelId="{04A7FBD7-07AD-483D-8F08-FA0E6115649B}" type="presParOf" srcId="{99B9ED3A-1F62-4B91-96A8-4D9E4A9F1743}" destId="{FCCF8D48-0AD0-412E-BF03-70C35F2554D3}" srcOrd="7" destOrd="0" presId="urn:microsoft.com/office/officeart/2005/8/layout/vList2"/>
    <dgm:cxn modelId="{3E95F0C6-5B74-4D42-8BF3-633496B57A65}" type="presParOf" srcId="{99B9ED3A-1F62-4B91-96A8-4D9E4A9F1743}" destId="{F2B35614-4024-4F6A-9138-C0F67159F41B}" srcOrd="8" destOrd="0" presId="urn:microsoft.com/office/officeart/2005/8/layout/vList2"/>
    <dgm:cxn modelId="{1063967C-FFC1-4017-B5F0-E96F62431327}" type="presParOf" srcId="{99B9ED3A-1F62-4B91-96A8-4D9E4A9F1743}" destId="{D0DF754C-F35B-470F-89B2-428443D5A901}" srcOrd="9" destOrd="0" presId="urn:microsoft.com/office/officeart/2005/8/layout/vList2"/>
    <dgm:cxn modelId="{6C89ED1C-19AA-4F74-8554-5080AC3E8767}" type="presParOf" srcId="{99B9ED3A-1F62-4B91-96A8-4D9E4A9F1743}" destId="{6BFB5187-3AD3-46E0-AC32-C9F451E77E82}"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FC13EE-5F60-4B42-90B2-E8EE7580030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B8F24A67-2AED-438D-B600-BBA7445C4A94}">
      <dgm:prSet custT="1"/>
      <dgm:spPr/>
      <dgm:t>
        <a:bodyPr/>
        <a:lstStyle/>
        <a:p>
          <a:r>
            <a:rPr lang="ru-RU" sz="1600"/>
            <a:t>Формирование пула рисков дает странам преимущества по затратам и другие преимущества за счет сотрудничества с другими странами</a:t>
          </a:r>
          <a:endParaRPr lang="en-GB" sz="1600"/>
        </a:p>
      </dgm:t>
    </dgm:pt>
    <dgm:pt modelId="{624C78E0-9097-4461-9DD2-285D60C55EAE}" type="parTrans" cxnId="{55F5CA87-9554-40B1-85D1-C8036084AA3D}">
      <dgm:prSet/>
      <dgm:spPr/>
      <dgm:t>
        <a:bodyPr/>
        <a:lstStyle/>
        <a:p>
          <a:endParaRPr lang="en-GB" sz="1600"/>
        </a:p>
      </dgm:t>
    </dgm:pt>
    <dgm:pt modelId="{6688CD7E-4025-41F4-8898-E83C06EAB5C3}" type="sibTrans" cxnId="{55F5CA87-9554-40B1-85D1-C8036084AA3D}">
      <dgm:prSet/>
      <dgm:spPr/>
      <dgm:t>
        <a:bodyPr/>
        <a:lstStyle/>
        <a:p>
          <a:endParaRPr lang="en-GB" sz="1600"/>
        </a:p>
      </dgm:t>
    </dgm:pt>
    <dgm:pt modelId="{950A56DF-DCF5-4EA9-AB16-1015460C05CE}">
      <dgm:prSet custT="1"/>
      <dgm:spPr/>
      <dgm:t>
        <a:bodyPr/>
        <a:lstStyle/>
        <a:p>
          <a:r>
            <a:rPr lang="ru" sz="1600" b="0"/>
            <a:t>Страховая компания специального назначения создается, принадлежит странам-клиентам, или действует в  их интересах</a:t>
          </a:r>
          <a:endParaRPr lang="en-GB" sz="1600"/>
        </a:p>
      </dgm:t>
    </dgm:pt>
    <dgm:pt modelId="{5C1AC218-3F97-4EC9-830E-3BEBFDBDDD6E}" type="parTrans" cxnId="{25D0F43D-8FD2-437A-8C06-E267B202638D}">
      <dgm:prSet/>
      <dgm:spPr/>
      <dgm:t>
        <a:bodyPr/>
        <a:lstStyle/>
        <a:p>
          <a:endParaRPr lang="en-GB" sz="1600"/>
        </a:p>
      </dgm:t>
    </dgm:pt>
    <dgm:pt modelId="{C91CB722-3ADA-4F17-9966-357DB5EB3B1E}" type="sibTrans" cxnId="{25D0F43D-8FD2-437A-8C06-E267B202638D}">
      <dgm:prSet/>
      <dgm:spPr/>
      <dgm:t>
        <a:bodyPr/>
        <a:lstStyle/>
        <a:p>
          <a:endParaRPr lang="en-GB" sz="1600"/>
        </a:p>
      </dgm:t>
    </dgm:pt>
    <dgm:pt modelId="{9D413362-ADB2-4E09-88E1-CB42487248A0}">
      <dgm:prSet custT="1"/>
      <dgm:spPr/>
      <dgm:t>
        <a:bodyPr/>
        <a:lstStyle/>
        <a:p>
          <a:r>
            <a:rPr lang="ru" sz="1600" b="0"/>
            <a:t>Такие схемы позволяют использовать преимущества пула без явного разделения рисков</a:t>
          </a:r>
          <a:endParaRPr lang="en-GB" sz="1600"/>
        </a:p>
      </dgm:t>
    </dgm:pt>
    <dgm:pt modelId="{9C8AD999-975D-4F1C-9A42-D3562215BF6C}" type="parTrans" cxnId="{B79297DA-8D05-4640-81E3-2E9B278FC2AE}">
      <dgm:prSet/>
      <dgm:spPr/>
      <dgm:t>
        <a:bodyPr/>
        <a:lstStyle/>
        <a:p>
          <a:endParaRPr lang="en-GB" sz="1600"/>
        </a:p>
      </dgm:t>
    </dgm:pt>
    <dgm:pt modelId="{9D95C610-CB7A-463A-A6DF-D5A82B29FE34}" type="sibTrans" cxnId="{B79297DA-8D05-4640-81E3-2E9B278FC2AE}">
      <dgm:prSet/>
      <dgm:spPr/>
      <dgm:t>
        <a:bodyPr/>
        <a:lstStyle/>
        <a:p>
          <a:endParaRPr lang="en-GB" sz="1600"/>
        </a:p>
      </dgm:t>
    </dgm:pt>
    <dgm:pt modelId="{F9795C0E-40A7-4992-A068-6246AD455595}">
      <dgm:prSet custT="1"/>
      <dgm:spPr/>
      <dgm:t>
        <a:bodyPr/>
        <a:lstStyle/>
        <a:p>
          <a:r>
            <a:rPr lang="ru" sz="1600" b="0"/>
            <a:t>В настоящее время существует четыре региональных пула рисков, другие находятся в стадии рассмотрения</a:t>
          </a:r>
          <a:endParaRPr lang="en-GB" sz="1600"/>
        </a:p>
      </dgm:t>
    </dgm:pt>
    <dgm:pt modelId="{D7939F67-33CB-4D03-84AD-BDF3732684B9}" type="parTrans" cxnId="{94B95383-31AD-42C5-88CE-17AB9F2F86A2}">
      <dgm:prSet/>
      <dgm:spPr/>
      <dgm:t>
        <a:bodyPr/>
        <a:lstStyle/>
        <a:p>
          <a:endParaRPr lang="en-GB" sz="1600"/>
        </a:p>
      </dgm:t>
    </dgm:pt>
    <dgm:pt modelId="{5D34A084-367F-4CD3-8A0B-53BF1035A29A}" type="sibTrans" cxnId="{94B95383-31AD-42C5-88CE-17AB9F2F86A2}">
      <dgm:prSet/>
      <dgm:spPr/>
      <dgm:t>
        <a:bodyPr/>
        <a:lstStyle/>
        <a:p>
          <a:endParaRPr lang="en-GB" sz="1600"/>
        </a:p>
      </dgm:t>
    </dgm:pt>
    <dgm:pt modelId="{892A14E2-95C3-4C5D-92BC-405E6E81942F}" type="pres">
      <dgm:prSet presAssocID="{34FC13EE-5F60-4B42-90B2-E8EE75800301}" presName="linear" presStyleCnt="0">
        <dgm:presLayoutVars>
          <dgm:animLvl val="lvl"/>
          <dgm:resizeHandles val="exact"/>
        </dgm:presLayoutVars>
      </dgm:prSet>
      <dgm:spPr/>
    </dgm:pt>
    <dgm:pt modelId="{E6ADDF13-6AAF-4D40-8AAD-DE9CA74E6E0F}" type="pres">
      <dgm:prSet presAssocID="{B8F24A67-2AED-438D-B600-BBA7445C4A94}" presName="parentText" presStyleLbl="node1" presStyleIdx="0" presStyleCnt="4" custLinFactNeighborY="6043">
        <dgm:presLayoutVars>
          <dgm:chMax val="0"/>
          <dgm:bulletEnabled val="1"/>
        </dgm:presLayoutVars>
      </dgm:prSet>
      <dgm:spPr/>
    </dgm:pt>
    <dgm:pt modelId="{8617D1F5-22A8-4257-8565-9E521F3E7A9E}" type="pres">
      <dgm:prSet presAssocID="{6688CD7E-4025-41F4-8898-E83C06EAB5C3}" presName="spacer" presStyleCnt="0"/>
      <dgm:spPr/>
    </dgm:pt>
    <dgm:pt modelId="{8B4A66C1-4EDD-4B32-8715-F244231570D9}" type="pres">
      <dgm:prSet presAssocID="{950A56DF-DCF5-4EA9-AB16-1015460C05CE}" presName="parentText" presStyleLbl="node1" presStyleIdx="1" presStyleCnt="4">
        <dgm:presLayoutVars>
          <dgm:chMax val="0"/>
          <dgm:bulletEnabled val="1"/>
        </dgm:presLayoutVars>
      </dgm:prSet>
      <dgm:spPr/>
    </dgm:pt>
    <dgm:pt modelId="{E2B6F3B2-1131-44EB-85C6-8DF2E0F952EA}" type="pres">
      <dgm:prSet presAssocID="{C91CB722-3ADA-4F17-9966-357DB5EB3B1E}" presName="spacer" presStyleCnt="0"/>
      <dgm:spPr/>
    </dgm:pt>
    <dgm:pt modelId="{149FA760-6C38-42B3-8269-2A8263F526D9}" type="pres">
      <dgm:prSet presAssocID="{9D413362-ADB2-4E09-88E1-CB42487248A0}" presName="parentText" presStyleLbl="node1" presStyleIdx="2" presStyleCnt="4">
        <dgm:presLayoutVars>
          <dgm:chMax val="0"/>
          <dgm:bulletEnabled val="1"/>
        </dgm:presLayoutVars>
      </dgm:prSet>
      <dgm:spPr/>
    </dgm:pt>
    <dgm:pt modelId="{37F59167-6977-4C6C-8AAE-C377BEF27AC5}" type="pres">
      <dgm:prSet presAssocID="{9D95C610-CB7A-463A-A6DF-D5A82B29FE34}" presName="spacer" presStyleCnt="0"/>
      <dgm:spPr/>
    </dgm:pt>
    <dgm:pt modelId="{DA0FBA1E-E06B-4233-B601-668B7A9C07A6}" type="pres">
      <dgm:prSet presAssocID="{F9795C0E-40A7-4992-A068-6246AD455595}" presName="parentText" presStyleLbl="node1" presStyleIdx="3" presStyleCnt="4">
        <dgm:presLayoutVars>
          <dgm:chMax val="0"/>
          <dgm:bulletEnabled val="1"/>
        </dgm:presLayoutVars>
      </dgm:prSet>
      <dgm:spPr/>
    </dgm:pt>
  </dgm:ptLst>
  <dgm:cxnLst>
    <dgm:cxn modelId="{25D0F43D-8FD2-437A-8C06-E267B202638D}" srcId="{34FC13EE-5F60-4B42-90B2-E8EE75800301}" destId="{950A56DF-DCF5-4EA9-AB16-1015460C05CE}" srcOrd="1" destOrd="0" parTransId="{5C1AC218-3F97-4EC9-830E-3BEBFDBDDD6E}" sibTransId="{C91CB722-3ADA-4F17-9966-357DB5EB3B1E}"/>
    <dgm:cxn modelId="{50BE9D3F-74CF-4177-90B5-2A4FDE861838}" type="presOf" srcId="{950A56DF-DCF5-4EA9-AB16-1015460C05CE}" destId="{8B4A66C1-4EDD-4B32-8715-F244231570D9}" srcOrd="0" destOrd="0" presId="urn:microsoft.com/office/officeart/2005/8/layout/vList2"/>
    <dgm:cxn modelId="{8A103E5E-648A-4532-AC9F-C073A341EAE2}" type="presOf" srcId="{34FC13EE-5F60-4B42-90B2-E8EE75800301}" destId="{892A14E2-95C3-4C5D-92BC-405E6E81942F}" srcOrd="0" destOrd="0" presId="urn:microsoft.com/office/officeart/2005/8/layout/vList2"/>
    <dgm:cxn modelId="{94B95383-31AD-42C5-88CE-17AB9F2F86A2}" srcId="{34FC13EE-5F60-4B42-90B2-E8EE75800301}" destId="{F9795C0E-40A7-4992-A068-6246AD455595}" srcOrd="3" destOrd="0" parTransId="{D7939F67-33CB-4D03-84AD-BDF3732684B9}" sibTransId="{5D34A084-367F-4CD3-8A0B-53BF1035A29A}"/>
    <dgm:cxn modelId="{574C2C85-707A-4AF5-A944-0FAFADC2EDA8}" type="presOf" srcId="{F9795C0E-40A7-4992-A068-6246AD455595}" destId="{DA0FBA1E-E06B-4233-B601-668B7A9C07A6}" srcOrd="0" destOrd="0" presId="urn:microsoft.com/office/officeart/2005/8/layout/vList2"/>
    <dgm:cxn modelId="{55F5CA87-9554-40B1-85D1-C8036084AA3D}" srcId="{34FC13EE-5F60-4B42-90B2-E8EE75800301}" destId="{B8F24A67-2AED-438D-B600-BBA7445C4A94}" srcOrd="0" destOrd="0" parTransId="{624C78E0-9097-4461-9DD2-285D60C55EAE}" sibTransId="{6688CD7E-4025-41F4-8898-E83C06EAB5C3}"/>
    <dgm:cxn modelId="{B79297DA-8D05-4640-81E3-2E9B278FC2AE}" srcId="{34FC13EE-5F60-4B42-90B2-E8EE75800301}" destId="{9D413362-ADB2-4E09-88E1-CB42487248A0}" srcOrd="2" destOrd="0" parTransId="{9C8AD999-975D-4F1C-9A42-D3562215BF6C}" sibTransId="{9D95C610-CB7A-463A-A6DF-D5A82B29FE34}"/>
    <dgm:cxn modelId="{05E6C8DF-F230-4F2E-BDEA-0CE4F5D1510A}" type="presOf" srcId="{9D413362-ADB2-4E09-88E1-CB42487248A0}" destId="{149FA760-6C38-42B3-8269-2A8263F526D9}" srcOrd="0" destOrd="0" presId="urn:microsoft.com/office/officeart/2005/8/layout/vList2"/>
    <dgm:cxn modelId="{327F2DEB-4F1E-445B-9D9B-A8AB2C13DBA4}" type="presOf" srcId="{B8F24A67-2AED-438D-B600-BBA7445C4A94}" destId="{E6ADDF13-6AAF-4D40-8AAD-DE9CA74E6E0F}" srcOrd="0" destOrd="0" presId="urn:microsoft.com/office/officeart/2005/8/layout/vList2"/>
    <dgm:cxn modelId="{CD43C2B7-818A-4027-86FB-95C1D7F84136}" type="presParOf" srcId="{892A14E2-95C3-4C5D-92BC-405E6E81942F}" destId="{E6ADDF13-6AAF-4D40-8AAD-DE9CA74E6E0F}" srcOrd="0" destOrd="0" presId="urn:microsoft.com/office/officeart/2005/8/layout/vList2"/>
    <dgm:cxn modelId="{9332E21C-3896-4C0B-883D-B3F82653594C}" type="presParOf" srcId="{892A14E2-95C3-4C5D-92BC-405E6E81942F}" destId="{8617D1F5-22A8-4257-8565-9E521F3E7A9E}" srcOrd="1" destOrd="0" presId="urn:microsoft.com/office/officeart/2005/8/layout/vList2"/>
    <dgm:cxn modelId="{602CCE1B-9066-4054-96E8-698B98DDBEDB}" type="presParOf" srcId="{892A14E2-95C3-4C5D-92BC-405E6E81942F}" destId="{8B4A66C1-4EDD-4B32-8715-F244231570D9}" srcOrd="2" destOrd="0" presId="urn:microsoft.com/office/officeart/2005/8/layout/vList2"/>
    <dgm:cxn modelId="{810DD49A-9FFE-4ACA-A07B-574253B46E57}" type="presParOf" srcId="{892A14E2-95C3-4C5D-92BC-405E6E81942F}" destId="{E2B6F3B2-1131-44EB-85C6-8DF2E0F952EA}" srcOrd="3" destOrd="0" presId="urn:microsoft.com/office/officeart/2005/8/layout/vList2"/>
    <dgm:cxn modelId="{1A7824B6-54A5-47F4-BA02-1C1BD30ACAAB}" type="presParOf" srcId="{892A14E2-95C3-4C5D-92BC-405E6E81942F}" destId="{149FA760-6C38-42B3-8269-2A8263F526D9}" srcOrd="4" destOrd="0" presId="urn:microsoft.com/office/officeart/2005/8/layout/vList2"/>
    <dgm:cxn modelId="{732211EA-7EBB-47BE-AF2E-950534EB63F0}" type="presParOf" srcId="{892A14E2-95C3-4C5D-92BC-405E6E81942F}" destId="{37F59167-6977-4C6C-8AAE-C377BEF27AC5}" srcOrd="5" destOrd="0" presId="urn:microsoft.com/office/officeart/2005/8/layout/vList2"/>
    <dgm:cxn modelId="{BB87B2E8-86E5-4524-895F-7CC130D73634}" type="presParOf" srcId="{892A14E2-95C3-4C5D-92BC-405E6E81942F}" destId="{DA0FBA1E-E06B-4233-B601-668B7A9C07A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1B426B1-0515-4ADB-A7C0-C7C6DC45C66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7458DD5-D8C0-4741-A1F5-0578364503AE}">
      <dgm:prSet custT="1"/>
      <dgm:spPr/>
      <dgm:t>
        <a:bodyPr/>
        <a:lstStyle/>
        <a:p>
          <a:r>
            <a:rPr lang="ru" sz="1800" b="0"/>
            <a:t>Финансирование риска бедствий имеет решающее значение для финансовой защиты страны от незастрахованных убытков от бедствий</a:t>
          </a:r>
          <a:endParaRPr lang="en-GB" sz="1800"/>
        </a:p>
      </dgm:t>
    </dgm:pt>
    <dgm:pt modelId="{64FDD972-4C4A-4828-928B-F5188945331E}" type="parTrans" cxnId="{77F07A30-4C90-472D-B7A0-2C2E6DAE1845}">
      <dgm:prSet/>
      <dgm:spPr/>
      <dgm:t>
        <a:bodyPr/>
        <a:lstStyle/>
        <a:p>
          <a:endParaRPr lang="en-GB" sz="1800"/>
        </a:p>
      </dgm:t>
    </dgm:pt>
    <dgm:pt modelId="{7B3BAF77-54A9-4B9C-B9DD-39388F82BB25}" type="sibTrans" cxnId="{77F07A30-4C90-472D-B7A0-2C2E6DAE1845}">
      <dgm:prSet/>
      <dgm:spPr/>
      <dgm:t>
        <a:bodyPr/>
        <a:lstStyle/>
        <a:p>
          <a:endParaRPr lang="en-GB" sz="1800"/>
        </a:p>
      </dgm:t>
    </dgm:pt>
    <dgm:pt modelId="{CF5BA138-3357-43E4-BC1F-5075B786EF9D}">
      <dgm:prSet custT="1"/>
      <dgm:spPr/>
      <dgm:t>
        <a:bodyPr/>
        <a:lstStyle/>
        <a:p>
          <a:r>
            <a:rPr lang="ru" sz="1800" b="0"/>
            <a:t>Доступны различные инструменты и продукты, выбор которых будет определяться потребностями и доступными финансовыми ресурсами</a:t>
          </a:r>
          <a:endParaRPr lang="en-GB" sz="1800"/>
        </a:p>
      </dgm:t>
    </dgm:pt>
    <dgm:pt modelId="{3BAD1BB3-85E4-411F-9CB3-F064F80D191C}" type="parTrans" cxnId="{BF4D76AD-D3B5-4A64-8D52-859EA261AB6B}">
      <dgm:prSet/>
      <dgm:spPr/>
      <dgm:t>
        <a:bodyPr/>
        <a:lstStyle/>
        <a:p>
          <a:endParaRPr lang="en-GB" sz="1800"/>
        </a:p>
      </dgm:t>
    </dgm:pt>
    <dgm:pt modelId="{8C6D6B3E-3008-4840-A8E1-D4BA89D66198}" type="sibTrans" cxnId="{BF4D76AD-D3B5-4A64-8D52-859EA261AB6B}">
      <dgm:prSet/>
      <dgm:spPr/>
      <dgm:t>
        <a:bodyPr/>
        <a:lstStyle/>
        <a:p>
          <a:endParaRPr lang="en-GB" sz="1800"/>
        </a:p>
      </dgm:t>
    </dgm:pt>
    <dgm:pt modelId="{14100EAE-ABCC-470C-AD90-A90405AF7459}">
      <dgm:prSet custT="1"/>
      <dgm:spPr/>
      <dgm:t>
        <a:bodyPr/>
        <a:lstStyle/>
        <a:p>
          <a:r>
            <a:rPr lang="ru" sz="1800" b="0"/>
            <a:t>Перенос риска бедствий следует использовать в сочетании с мерами по снижению риска бедствий, такими как структурные вмешательства для лучшей защиты людей, имущества и экономики.</a:t>
          </a:r>
          <a:endParaRPr lang="en-GB" sz="1800"/>
        </a:p>
      </dgm:t>
    </dgm:pt>
    <dgm:pt modelId="{F3665A5D-B16E-41BB-93B6-881104450D85}" type="parTrans" cxnId="{89361C2F-90A1-462C-AC7E-D1CD8DDC6457}">
      <dgm:prSet/>
      <dgm:spPr/>
      <dgm:t>
        <a:bodyPr/>
        <a:lstStyle/>
        <a:p>
          <a:endParaRPr lang="en-GB" sz="1800"/>
        </a:p>
      </dgm:t>
    </dgm:pt>
    <dgm:pt modelId="{FC4FCE59-E53F-4D2D-9773-FE74998E26E9}" type="sibTrans" cxnId="{89361C2F-90A1-462C-AC7E-D1CD8DDC6457}">
      <dgm:prSet/>
      <dgm:spPr/>
      <dgm:t>
        <a:bodyPr/>
        <a:lstStyle/>
        <a:p>
          <a:endParaRPr lang="en-GB" sz="1800"/>
        </a:p>
      </dgm:t>
    </dgm:pt>
    <dgm:pt modelId="{8DB18F93-F696-4ED2-9ED3-939762240565}">
      <dgm:prSet custT="1"/>
      <dgm:spPr/>
      <dgm:t>
        <a:bodyPr/>
        <a:lstStyle/>
        <a:p>
          <a:r>
            <a:rPr lang="ru" sz="1800" b="0"/>
            <a:t>Региональное сотрудничество приводит к экономии средств, региональный механизм потенциально выступает в качестве катализатора и центра регионального сотрудничества в области управления рисками бедствий и понимания</a:t>
          </a:r>
          <a:endParaRPr lang="en-GB" sz="1800"/>
        </a:p>
      </dgm:t>
    </dgm:pt>
    <dgm:pt modelId="{B746CCAA-9A36-413A-8749-AD02A02FA959}" type="parTrans" cxnId="{7CF62450-F3F8-4312-B0CD-8A67253EEDF1}">
      <dgm:prSet/>
      <dgm:spPr/>
      <dgm:t>
        <a:bodyPr/>
        <a:lstStyle/>
        <a:p>
          <a:endParaRPr lang="en-GB" sz="1800"/>
        </a:p>
      </dgm:t>
    </dgm:pt>
    <dgm:pt modelId="{2668F77A-0723-4C12-94FE-A32FF1F3F12A}" type="sibTrans" cxnId="{7CF62450-F3F8-4312-B0CD-8A67253EEDF1}">
      <dgm:prSet/>
      <dgm:spPr/>
      <dgm:t>
        <a:bodyPr/>
        <a:lstStyle/>
        <a:p>
          <a:endParaRPr lang="en-GB" sz="1800"/>
        </a:p>
      </dgm:t>
    </dgm:pt>
    <dgm:pt modelId="{A0469AFA-F0CF-4BA1-8CA9-C6FCB6DB1385}" type="pres">
      <dgm:prSet presAssocID="{71B426B1-0515-4ADB-A7C0-C7C6DC45C66A}" presName="diagram" presStyleCnt="0">
        <dgm:presLayoutVars>
          <dgm:dir/>
          <dgm:resizeHandles val="exact"/>
        </dgm:presLayoutVars>
      </dgm:prSet>
      <dgm:spPr/>
    </dgm:pt>
    <dgm:pt modelId="{62CE3BC7-252C-4F93-9FF6-F872EBD6C9EC}" type="pres">
      <dgm:prSet presAssocID="{C7458DD5-D8C0-4741-A1F5-0578364503AE}" presName="node" presStyleLbl="node1" presStyleIdx="0" presStyleCnt="4">
        <dgm:presLayoutVars>
          <dgm:bulletEnabled val="1"/>
        </dgm:presLayoutVars>
      </dgm:prSet>
      <dgm:spPr/>
    </dgm:pt>
    <dgm:pt modelId="{4EFFA937-038F-454D-97E9-EFCB176BC145}" type="pres">
      <dgm:prSet presAssocID="{7B3BAF77-54A9-4B9C-B9DD-39388F82BB25}" presName="sibTrans" presStyleCnt="0"/>
      <dgm:spPr/>
    </dgm:pt>
    <dgm:pt modelId="{501E8A6F-C5F5-4A5D-B40D-F2B4ACED2A54}" type="pres">
      <dgm:prSet presAssocID="{CF5BA138-3357-43E4-BC1F-5075B786EF9D}" presName="node" presStyleLbl="node1" presStyleIdx="1" presStyleCnt="4">
        <dgm:presLayoutVars>
          <dgm:bulletEnabled val="1"/>
        </dgm:presLayoutVars>
      </dgm:prSet>
      <dgm:spPr/>
    </dgm:pt>
    <dgm:pt modelId="{376AD96E-8205-4DD3-B424-59D9DB4B227B}" type="pres">
      <dgm:prSet presAssocID="{8C6D6B3E-3008-4840-A8E1-D4BA89D66198}" presName="sibTrans" presStyleCnt="0"/>
      <dgm:spPr/>
    </dgm:pt>
    <dgm:pt modelId="{AD113FB1-040F-4E98-99D5-C693195732B9}" type="pres">
      <dgm:prSet presAssocID="{14100EAE-ABCC-470C-AD90-A90405AF7459}" presName="node" presStyleLbl="node1" presStyleIdx="2" presStyleCnt="4">
        <dgm:presLayoutVars>
          <dgm:bulletEnabled val="1"/>
        </dgm:presLayoutVars>
      </dgm:prSet>
      <dgm:spPr/>
    </dgm:pt>
    <dgm:pt modelId="{77999FAA-98C3-464C-B9BA-92F27C14D5D0}" type="pres">
      <dgm:prSet presAssocID="{FC4FCE59-E53F-4D2D-9773-FE74998E26E9}" presName="sibTrans" presStyleCnt="0"/>
      <dgm:spPr/>
    </dgm:pt>
    <dgm:pt modelId="{18DC0D19-A665-4CD1-BCC3-98C662E3717E}" type="pres">
      <dgm:prSet presAssocID="{8DB18F93-F696-4ED2-9ED3-939762240565}" presName="node" presStyleLbl="node1" presStyleIdx="3" presStyleCnt="4">
        <dgm:presLayoutVars>
          <dgm:bulletEnabled val="1"/>
        </dgm:presLayoutVars>
      </dgm:prSet>
      <dgm:spPr/>
    </dgm:pt>
  </dgm:ptLst>
  <dgm:cxnLst>
    <dgm:cxn modelId="{89361C2F-90A1-462C-AC7E-D1CD8DDC6457}" srcId="{71B426B1-0515-4ADB-A7C0-C7C6DC45C66A}" destId="{14100EAE-ABCC-470C-AD90-A90405AF7459}" srcOrd="2" destOrd="0" parTransId="{F3665A5D-B16E-41BB-93B6-881104450D85}" sibTransId="{FC4FCE59-E53F-4D2D-9773-FE74998E26E9}"/>
    <dgm:cxn modelId="{77F07A30-4C90-472D-B7A0-2C2E6DAE1845}" srcId="{71B426B1-0515-4ADB-A7C0-C7C6DC45C66A}" destId="{C7458DD5-D8C0-4741-A1F5-0578364503AE}" srcOrd="0" destOrd="0" parTransId="{64FDD972-4C4A-4828-928B-F5188945331E}" sibTransId="{7B3BAF77-54A9-4B9C-B9DD-39388F82BB25}"/>
    <dgm:cxn modelId="{954AF25E-211F-42AF-8387-799293B2A632}" type="presOf" srcId="{14100EAE-ABCC-470C-AD90-A90405AF7459}" destId="{AD113FB1-040F-4E98-99D5-C693195732B9}" srcOrd="0" destOrd="0" presId="urn:microsoft.com/office/officeart/2005/8/layout/default"/>
    <dgm:cxn modelId="{8F2E724C-967F-4C47-8CA2-148C5F29C1C3}" type="presOf" srcId="{8DB18F93-F696-4ED2-9ED3-939762240565}" destId="{18DC0D19-A665-4CD1-BCC3-98C662E3717E}" srcOrd="0" destOrd="0" presId="urn:microsoft.com/office/officeart/2005/8/layout/default"/>
    <dgm:cxn modelId="{7CF62450-F3F8-4312-B0CD-8A67253EEDF1}" srcId="{71B426B1-0515-4ADB-A7C0-C7C6DC45C66A}" destId="{8DB18F93-F696-4ED2-9ED3-939762240565}" srcOrd="3" destOrd="0" parTransId="{B746CCAA-9A36-413A-8749-AD02A02FA959}" sibTransId="{2668F77A-0723-4C12-94FE-A32FF1F3F12A}"/>
    <dgm:cxn modelId="{985F1A8C-0A8F-4151-8FCB-4F67BB6F3B8C}" type="presOf" srcId="{71B426B1-0515-4ADB-A7C0-C7C6DC45C66A}" destId="{A0469AFA-F0CF-4BA1-8CA9-C6FCB6DB1385}" srcOrd="0" destOrd="0" presId="urn:microsoft.com/office/officeart/2005/8/layout/default"/>
    <dgm:cxn modelId="{AAD082AB-6522-4998-9001-5ECA331C2BCC}" type="presOf" srcId="{CF5BA138-3357-43E4-BC1F-5075B786EF9D}" destId="{501E8A6F-C5F5-4A5D-B40D-F2B4ACED2A54}" srcOrd="0" destOrd="0" presId="urn:microsoft.com/office/officeart/2005/8/layout/default"/>
    <dgm:cxn modelId="{BF4D76AD-D3B5-4A64-8D52-859EA261AB6B}" srcId="{71B426B1-0515-4ADB-A7C0-C7C6DC45C66A}" destId="{CF5BA138-3357-43E4-BC1F-5075B786EF9D}" srcOrd="1" destOrd="0" parTransId="{3BAD1BB3-85E4-411F-9CB3-F064F80D191C}" sibTransId="{8C6D6B3E-3008-4840-A8E1-D4BA89D66198}"/>
    <dgm:cxn modelId="{3CD6D8C4-14D0-405E-827A-8D1A246FAD90}" type="presOf" srcId="{C7458DD5-D8C0-4741-A1F5-0578364503AE}" destId="{62CE3BC7-252C-4F93-9FF6-F872EBD6C9EC}" srcOrd="0" destOrd="0" presId="urn:microsoft.com/office/officeart/2005/8/layout/default"/>
    <dgm:cxn modelId="{9093F7E0-7FC8-4948-BA93-DE386643E980}" type="presParOf" srcId="{A0469AFA-F0CF-4BA1-8CA9-C6FCB6DB1385}" destId="{62CE3BC7-252C-4F93-9FF6-F872EBD6C9EC}" srcOrd="0" destOrd="0" presId="urn:microsoft.com/office/officeart/2005/8/layout/default"/>
    <dgm:cxn modelId="{E544A7F5-D7E6-4A2B-AEB1-827C5F2337EE}" type="presParOf" srcId="{A0469AFA-F0CF-4BA1-8CA9-C6FCB6DB1385}" destId="{4EFFA937-038F-454D-97E9-EFCB176BC145}" srcOrd="1" destOrd="0" presId="urn:microsoft.com/office/officeart/2005/8/layout/default"/>
    <dgm:cxn modelId="{2F9297B2-3370-4BD9-A1C4-62AFDA63B3DC}" type="presParOf" srcId="{A0469AFA-F0CF-4BA1-8CA9-C6FCB6DB1385}" destId="{501E8A6F-C5F5-4A5D-B40D-F2B4ACED2A54}" srcOrd="2" destOrd="0" presId="urn:microsoft.com/office/officeart/2005/8/layout/default"/>
    <dgm:cxn modelId="{0184EDA3-4AE6-4D40-ADD3-FC8E48EE0179}" type="presParOf" srcId="{A0469AFA-F0CF-4BA1-8CA9-C6FCB6DB1385}" destId="{376AD96E-8205-4DD3-B424-59D9DB4B227B}" srcOrd="3" destOrd="0" presId="urn:microsoft.com/office/officeart/2005/8/layout/default"/>
    <dgm:cxn modelId="{F0CEA989-FB31-4A01-B098-953CD3868CFD}" type="presParOf" srcId="{A0469AFA-F0CF-4BA1-8CA9-C6FCB6DB1385}" destId="{AD113FB1-040F-4E98-99D5-C693195732B9}" srcOrd="4" destOrd="0" presId="urn:microsoft.com/office/officeart/2005/8/layout/default"/>
    <dgm:cxn modelId="{CFA041CB-8329-4DE9-BC60-A56CA29B82BB}" type="presParOf" srcId="{A0469AFA-F0CF-4BA1-8CA9-C6FCB6DB1385}" destId="{77999FAA-98C3-464C-B9BA-92F27C14D5D0}" srcOrd="5" destOrd="0" presId="urn:microsoft.com/office/officeart/2005/8/layout/default"/>
    <dgm:cxn modelId="{092D39F9-CE60-41FC-A9BB-A6E294E0CB93}" type="presParOf" srcId="{A0469AFA-F0CF-4BA1-8CA9-C6FCB6DB1385}" destId="{18DC0D19-A665-4CD1-BCC3-98C662E3717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EB777-D1BB-4410-B6BD-C6A1A831FE78}">
      <dsp:nvSpPr>
        <dsp:cNvPr id="0" name=""/>
        <dsp:cNvSpPr/>
      </dsp:nvSpPr>
      <dsp:spPr>
        <a:xfrm>
          <a:off x="0" y="78553"/>
          <a:ext cx="8743950"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ru" sz="1200" b="1" kern="1200"/>
            <a:t>Реагирование на чрезвычайные ситуации</a:t>
          </a:r>
          <a:endParaRPr lang="en-GB" sz="1200" b="1" kern="1200"/>
        </a:p>
      </dsp:txBody>
      <dsp:txXfrm>
        <a:off x="21932" y="100485"/>
        <a:ext cx="8700086" cy="405416"/>
      </dsp:txXfrm>
    </dsp:sp>
    <dsp:sp modelId="{10F6604F-8A4F-4C26-98B5-09EE3E878E9A}">
      <dsp:nvSpPr>
        <dsp:cNvPr id="0" name=""/>
        <dsp:cNvSpPr/>
      </dsp:nvSpPr>
      <dsp:spPr>
        <a:xfrm>
          <a:off x="0" y="494609"/>
          <a:ext cx="8743950"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62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 sz="1400" kern="1200"/>
            <a:t>Инструменты DRF могут обеспечить быстрое выделение средств для финансирования первоначальных работ по реагированию на чрезвычайные ситуации, включая эвакуацию, поиск и спасение, пожаротушение, вертолеты, предоставление убежища, аварийный ремонт инфраструктуры и т. д.</a:t>
          </a:r>
          <a:r>
            <a:rPr lang="en-GB" sz="1400" kern="1200"/>
            <a:t>. </a:t>
          </a:r>
        </a:p>
      </dsp:txBody>
      <dsp:txXfrm>
        <a:off x="0" y="494609"/>
        <a:ext cx="8743950" cy="782460"/>
      </dsp:txXfrm>
    </dsp:sp>
    <dsp:sp modelId="{1E110EF9-5E0B-4A33-9F73-37105DB34E78}">
      <dsp:nvSpPr>
        <dsp:cNvPr id="0" name=""/>
        <dsp:cNvSpPr/>
      </dsp:nvSpPr>
      <dsp:spPr>
        <a:xfrm>
          <a:off x="0" y="1277069"/>
          <a:ext cx="8743950"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az-Cyrl-AZ" sz="1400" b="1" kern="1200"/>
            <a:t>Защита средств к существованию</a:t>
          </a:r>
          <a:endParaRPr lang="en-US" sz="1400" b="1" kern="1200"/>
        </a:p>
      </dsp:txBody>
      <dsp:txXfrm>
        <a:off x="21932" y="1299001"/>
        <a:ext cx="8700086" cy="405416"/>
      </dsp:txXfrm>
    </dsp:sp>
    <dsp:sp modelId="{EBCD785B-CBDE-41C0-B082-FFEEA887C66D}">
      <dsp:nvSpPr>
        <dsp:cNvPr id="0" name=""/>
        <dsp:cNvSpPr/>
      </dsp:nvSpPr>
      <dsp:spPr>
        <a:xfrm>
          <a:off x="0" y="1726350"/>
          <a:ext cx="8743950" cy="40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62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 sz="1400" kern="1200"/>
            <a:t>Финансовые выплаты уязвимым слоям населения, когда их нужды огромные, а возможностей найти работу/заниматься своим делом мало.</a:t>
          </a:r>
          <a:endParaRPr lang="en-GB" sz="1200" kern="1200"/>
        </a:p>
      </dsp:txBody>
      <dsp:txXfrm>
        <a:off x="0" y="1726350"/>
        <a:ext cx="8743950" cy="409860"/>
      </dsp:txXfrm>
    </dsp:sp>
    <dsp:sp modelId="{674C1F17-4A2F-4CB2-8131-CBAC43E2ACDE}">
      <dsp:nvSpPr>
        <dsp:cNvPr id="0" name=""/>
        <dsp:cNvSpPr/>
      </dsp:nvSpPr>
      <dsp:spPr>
        <a:xfrm>
          <a:off x="0" y="2136210"/>
          <a:ext cx="8743950"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 sz="1400" b="1" kern="1200"/>
            <a:t>Имущество</a:t>
          </a:r>
          <a:r>
            <a:rPr lang="en-GB" sz="1600" b="1" kern="1200"/>
            <a:t> </a:t>
          </a:r>
        </a:p>
      </dsp:txBody>
      <dsp:txXfrm>
        <a:off x="21932" y="2158142"/>
        <a:ext cx="8700086" cy="405416"/>
      </dsp:txXfrm>
    </dsp:sp>
    <dsp:sp modelId="{06DBF715-97E1-44C3-A44D-87C1D5FA8FD9}">
      <dsp:nvSpPr>
        <dsp:cNvPr id="0" name=""/>
        <dsp:cNvSpPr/>
      </dsp:nvSpPr>
      <dsp:spPr>
        <a:xfrm>
          <a:off x="0" y="2585490"/>
          <a:ext cx="8743950" cy="40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62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 sz="1400" kern="1200"/>
            <a:t>Средства могут быть использованы для восстановления имущества и применения концепции «восстановить лучше, чем было».</a:t>
          </a:r>
          <a:endParaRPr lang="en-GB" sz="1400" kern="1200"/>
        </a:p>
      </dsp:txBody>
      <dsp:txXfrm>
        <a:off x="0" y="2585490"/>
        <a:ext cx="8743950" cy="409860"/>
      </dsp:txXfrm>
    </dsp:sp>
    <dsp:sp modelId="{E0947F0D-5EE0-4549-AB84-B98F6A8C7F82}">
      <dsp:nvSpPr>
        <dsp:cNvPr id="0" name=""/>
        <dsp:cNvSpPr/>
      </dsp:nvSpPr>
      <dsp:spPr>
        <a:xfrm>
          <a:off x="0" y="2995350"/>
          <a:ext cx="8743950"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 sz="1400" b="1" kern="1200"/>
            <a:t>О</a:t>
          </a:r>
          <a:r>
            <a:rPr lang="ru-RU" sz="1400" b="1" kern="1200"/>
            <a:t>б</a:t>
          </a:r>
          <a:r>
            <a:rPr lang="ru" sz="1400" b="1" kern="1200"/>
            <a:t>ъекты жизнеобеспечения</a:t>
          </a:r>
          <a:endParaRPr lang="en-GB" sz="1400" b="1" kern="1200"/>
        </a:p>
      </dsp:txBody>
      <dsp:txXfrm>
        <a:off x="21932" y="3017282"/>
        <a:ext cx="8700086" cy="405416"/>
      </dsp:txXfrm>
    </dsp:sp>
    <dsp:sp modelId="{3A60531E-8EC8-4FD9-9335-F45B1C915C2B}">
      <dsp:nvSpPr>
        <dsp:cNvPr id="0" name=""/>
        <dsp:cNvSpPr/>
      </dsp:nvSpPr>
      <dsp:spPr>
        <a:xfrm>
          <a:off x="0" y="3444630"/>
          <a:ext cx="874395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62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 sz="1400" kern="1200"/>
            <a:t>Ремонт, восстановление и реконструкция критически важной инфраструктуры имеют ключевое значение для обеспечения эффективного реагирования на чрезвычайные ситуации и более быстрого восстановления экономики</a:t>
          </a:r>
          <a:endParaRPr lang="en-GB" sz="1400" kern="1200"/>
        </a:p>
      </dsp:txBody>
      <dsp:txXfrm>
        <a:off x="0" y="3444630"/>
        <a:ext cx="8743950" cy="596160"/>
      </dsp:txXfrm>
    </dsp:sp>
    <dsp:sp modelId="{12CA06F6-B62F-4CDE-94F9-CE94E4F396FB}">
      <dsp:nvSpPr>
        <dsp:cNvPr id="0" name=""/>
        <dsp:cNvSpPr/>
      </dsp:nvSpPr>
      <dsp:spPr>
        <a:xfrm>
          <a:off x="0" y="4040790"/>
          <a:ext cx="8743950" cy="449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 sz="1400" b="1" kern="1200"/>
            <a:t>Предоставление муниципальных услуг</a:t>
          </a:r>
          <a:endParaRPr lang="en-GB" sz="1400" b="1" kern="1200"/>
        </a:p>
      </dsp:txBody>
      <dsp:txXfrm>
        <a:off x="21932" y="4062722"/>
        <a:ext cx="8700086" cy="405416"/>
      </dsp:txXfrm>
    </dsp:sp>
    <dsp:sp modelId="{EFB6F9E4-24FE-4F61-95D0-62DCF86CF3C1}">
      <dsp:nvSpPr>
        <dsp:cNvPr id="0" name=""/>
        <dsp:cNvSpPr/>
      </dsp:nvSpPr>
      <dsp:spPr>
        <a:xfrm>
          <a:off x="0" y="4490070"/>
          <a:ext cx="8743950" cy="409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620" tIns="17780" rIns="99568" bIns="17780" numCol="1" spcCol="1270" anchor="t" anchorCtr="0">
          <a:noAutofit/>
        </a:bodyPr>
        <a:lstStyle/>
        <a:p>
          <a:pPr marL="114300" lvl="1" indent="-114300" algn="l" defTabSz="622300">
            <a:lnSpc>
              <a:spcPct val="90000"/>
            </a:lnSpc>
            <a:spcBef>
              <a:spcPct val="0"/>
            </a:spcBef>
            <a:spcAft>
              <a:spcPct val="20000"/>
            </a:spcAft>
            <a:buChar char="•"/>
          </a:pPr>
          <a:r>
            <a:rPr lang="ru" sz="1400" kern="1200"/>
            <a:t>Предоставление услуг, которые прерываются во время стихийного бедствия, таких как образование и здравоохранение</a:t>
          </a:r>
          <a:r>
            <a:rPr lang="en-GB" sz="1400" kern="1200"/>
            <a:t>. </a:t>
          </a:r>
        </a:p>
      </dsp:txBody>
      <dsp:txXfrm>
        <a:off x="0" y="4490070"/>
        <a:ext cx="8743950" cy="409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99A05-AFE4-489B-B7CE-C278DC3E1B93}">
      <dsp:nvSpPr>
        <dsp:cNvPr id="0" name=""/>
        <dsp:cNvSpPr/>
      </dsp:nvSpPr>
      <dsp:spPr>
        <a:xfrm>
          <a:off x="0" y="1300"/>
          <a:ext cx="5429250" cy="14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 sz="1800" b="1" kern="1200"/>
            <a:t>Если возможно, риск должен быть снижен до его передачи</a:t>
          </a:r>
          <a:endParaRPr lang="en-GB" sz="1800" b="0" kern="1200"/>
        </a:p>
      </dsp:txBody>
      <dsp:txXfrm>
        <a:off x="72646" y="73946"/>
        <a:ext cx="5283958" cy="1342860"/>
      </dsp:txXfrm>
    </dsp:sp>
    <dsp:sp modelId="{41F1B75E-6B1F-42DB-964E-8F8CA3212661}">
      <dsp:nvSpPr>
        <dsp:cNvPr id="0" name=""/>
        <dsp:cNvSpPr/>
      </dsp:nvSpPr>
      <dsp:spPr>
        <a:xfrm>
          <a:off x="0" y="1503824"/>
          <a:ext cx="5429250" cy="14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 sz="1800" b="1" kern="1200"/>
            <a:t>Исследование DRF включает в себя примеры мероприятий по снижению риска с точки зрения затрат и выгод в каждой стране</a:t>
          </a:r>
          <a:endParaRPr lang="en-GB" sz="1800" b="0" kern="1200"/>
        </a:p>
      </dsp:txBody>
      <dsp:txXfrm>
        <a:off x="72646" y="1576470"/>
        <a:ext cx="5283958" cy="1342860"/>
      </dsp:txXfrm>
    </dsp:sp>
    <dsp:sp modelId="{C6C41391-F868-478D-B776-9D916DC17DCA}">
      <dsp:nvSpPr>
        <dsp:cNvPr id="0" name=""/>
        <dsp:cNvSpPr/>
      </dsp:nvSpPr>
      <dsp:spPr>
        <a:xfrm>
          <a:off x="0" y="3006348"/>
          <a:ext cx="5429250" cy="1488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u" sz="1800" b="1" kern="1200"/>
            <a:t>Облигации для оказания помощи при стихийных бедствиях будут направлены на снижение риска бедствий, хотя стимулы также могут быть встроены в страхование, особенно если оно предлагается пулом рисков</a:t>
          </a:r>
          <a:endParaRPr lang="en-GB" sz="1800" b="0" kern="1200"/>
        </a:p>
      </dsp:txBody>
      <dsp:txXfrm>
        <a:off x="72646" y="3078994"/>
        <a:ext cx="5283958" cy="1342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F447C-8C2C-4F06-AFCD-AAF6E3CCC2D8}">
      <dsp:nvSpPr>
        <dsp:cNvPr id="0" name=""/>
        <dsp:cNvSpPr/>
      </dsp:nvSpPr>
      <dsp:spPr>
        <a:xfrm>
          <a:off x="0" y="1790"/>
          <a:ext cx="10972800" cy="907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DEF0FD-B8DB-4BCE-A0B5-F5D9276C07EB}">
      <dsp:nvSpPr>
        <dsp:cNvPr id="0" name=""/>
        <dsp:cNvSpPr/>
      </dsp:nvSpPr>
      <dsp:spPr>
        <a:xfrm>
          <a:off x="274436" y="205916"/>
          <a:ext cx="498976" cy="49897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04CEDC-910A-441B-991B-F134C6A9E8B1}">
      <dsp:nvSpPr>
        <dsp:cNvPr id="0" name=""/>
        <dsp:cNvSpPr/>
      </dsp:nvSpPr>
      <dsp:spPr>
        <a:xfrm>
          <a:off x="1047850" y="1790"/>
          <a:ext cx="9924950"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5" tIns="96015" rIns="96015" bIns="96015" numCol="1" spcCol="1270" anchor="ctr" anchorCtr="0">
          <a:noAutofit/>
        </a:bodyPr>
        <a:lstStyle/>
        <a:p>
          <a:pPr marL="0" lvl="0" indent="0" algn="l" defTabSz="1066800">
            <a:lnSpc>
              <a:spcPct val="100000"/>
            </a:lnSpc>
            <a:spcBef>
              <a:spcPct val="0"/>
            </a:spcBef>
            <a:spcAft>
              <a:spcPct val="35000"/>
            </a:spcAft>
            <a:buNone/>
          </a:pPr>
          <a:r>
            <a:rPr lang="ru" sz="2400" kern="1200"/>
            <a:t>Прямое страхование</a:t>
          </a:r>
          <a:endParaRPr lang="en-GB" sz="2400" kern="1200"/>
        </a:p>
      </dsp:txBody>
      <dsp:txXfrm>
        <a:off x="1047850" y="1790"/>
        <a:ext cx="9924950" cy="907229"/>
      </dsp:txXfrm>
    </dsp:sp>
    <dsp:sp modelId="{955F0238-815E-40D6-893D-DCD264EF15DD}">
      <dsp:nvSpPr>
        <dsp:cNvPr id="0" name=""/>
        <dsp:cNvSpPr/>
      </dsp:nvSpPr>
      <dsp:spPr>
        <a:xfrm>
          <a:off x="0" y="1135826"/>
          <a:ext cx="10972800" cy="907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0DE08-5CF2-4839-A18A-9A527D3B42AA}">
      <dsp:nvSpPr>
        <dsp:cNvPr id="0" name=""/>
        <dsp:cNvSpPr/>
      </dsp:nvSpPr>
      <dsp:spPr>
        <a:xfrm>
          <a:off x="274436" y="1339953"/>
          <a:ext cx="498976" cy="4989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7F097E-9A6A-4035-8DC1-9405A1AD75A7}">
      <dsp:nvSpPr>
        <dsp:cNvPr id="0" name=""/>
        <dsp:cNvSpPr/>
      </dsp:nvSpPr>
      <dsp:spPr>
        <a:xfrm>
          <a:off x="1047850" y="1135826"/>
          <a:ext cx="9924950"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5" tIns="96015" rIns="96015" bIns="96015" numCol="1" spcCol="1270" anchor="ctr" anchorCtr="0">
          <a:noAutofit/>
        </a:bodyPr>
        <a:lstStyle/>
        <a:p>
          <a:pPr marL="0" lvl="0" indent="0" algn="l" defTabSz="1066800">
            <a:lnSpc>
              <a:spcPct val="100000"/>
            </a:lnSpc>
            <a:spcBef>
              <a:spcPct val="0"/>
            </a:spcBef>
            <a:spcAft>
              <a:spcPct val="35000"/>
            </a:spcAft>
            <a:buNone/>
          </a:pPr>
          <a:r>
            <a:rPr lang="ru" sz="2400" kern="1200"/>
            <a:t>Информационный центр</a:t>
          </a:r>
          <a:endParaRPr lang="en-GB" sz="2400" kern="1200"/>
        </a:p>
      </dsp:txBody>
      <dsp:txXfrm>
        <a:off x="1047850" y="1135826"/>
        <a:ext cx="9924950" cy="907229"/>
      </dsp:txXfrm>
    </dsp:sp>
    <dsp:sp modelId="{3F791BDF-57B7-470B-8C79-03790DE6176D}">
      <dsp:nvSpPr>
        <dsp:cNvPr id="0" name=""/>
        <dsp:cNvSpPr/>
      </dsp:nvSpPr>
      <dsp:spPr>
        <a:xfrm>
          <a:off x="0" y="2241784"/>
          <a:ext cx="10972800" cy="907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8F421-78F4-4729-AC7B-9E8052DD3782}">
      <dsp:nvSpPr>
        <dsp:cNvPr id="0" name=""/>
        <dsp:cNvSpPr/>
      </dsp:nvSpPr>
      <dsp:spPr>
        <a:xfrm>
          <a:off x="274436" y="2473990"/>
          <a:ext cx="498976" cy="4989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709B7D-EEF0-4A8E-BBFF-F96B92DB3AA0}">
      <dsp:nvSpPr>
        <dsp:cNvPr id="0" name=""/>
        <dsp:cNvSpPr/>
      </dsp:nvSpPr>
      <dsp:spPr>
        <a:xfrm>
          <a:off x="1047850" y="2269863"/>
          <a:ext cx="9924950"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5" tIns="96015" rIns="96015" bIns="96015" numCol="1" spcCol="1270" anchor="ctr" anchorCtr="0">
          <a:noAutofit/>
        </a:bodyPr>
        <a:lstStyle/>
        <a:p>
          <a:pPr marL="0" lvl="0" indent="0" algn="l" defTabSz="1066800">
            <a:lnSpc>
              <a:spcPct val="100000"/>
            </a:lnSpc>
            <a:spcBef>
              <a:spcPct val="0"/>
            </a:spcBef>
            <a:spcAft>
              <a:spcPct val="35000"/>
            </a:spcAft>
            <a:buNone/>
          </a:pPr>
          <a:r>
            <a:rPr lang="ru" sz="2400" kern="1200"/>
            <a:t>Катастрофные облигации</a:t>
          </a:r>
          <a:endParaRPr lang="en-GB" sz="2400" kern="1200"/>
        </a:p>
      </dsp:txBody>
      <dsp:txXfrm>
        <a:off x="1047850" y="2269863"/>
        <a:ext cx="9924950" cy="907229"/>
      </dsp:txXfrm>
    </dsp:sp>
    <dsp:sp modelId="{613F7512-B850-406F-8039-86AA8436AC54}">
      <dsp:nvSpPr>
        <dsp:cNvPr id="0" name=""/>
        <dsp:cNvSpPr/>
      </dsp:nvSpPr>
      <dsp:spPr>
        <a:xfrm>
          <a:off x="0" y="3405690"/>
          <a:ext cx="10972800" cy="9072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E94666-0568-4A2A-A6C0-C90C8A140376}">
      <dsp:nvSpPr>
        <dsp:cNvPr id="0" name=""/>
        <dsp:cNvSpPr/>
      </dsp:nvSpPr>
      <dsp:spPr>
        <a:xfrm>
          <a:off x="274436" y="3608027"/>
          <a:ext cx="498976" cy="4989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4A5D20-A2A6-4B1B-A98B-0A5F7026488B}">
      <dsp:nvSpPr>
        <dsp:cNvPr id="0" name=""/>
        <dsp:cNvSpPr/>
      </dsp:nvSpPr>
      <dsp:spPr>
        <a:xfrm>
          <a:off x="1047850" y="3403900"/>
          <a:ext cx="9924950" cy="907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015" tIns="96015" rIns="96015" bIns="96015" numCol="1" spcCol="1270" anchor="ctr" anchorCtr="0">
          <a:noAutofit/>
        </a:bodyPr>
        <a:lstStyle/>
        <a:p>
          <a:pPr marL="0" lvl="0" indent="0" algn="l" defTabSz="1066800">
            <a:lnSpc>
              <a:spcPct val="100000"/>
            </a:lnSpc>
            <a:spcBef>
              <a:spcPct val="0"/>
            </a:spcBef>
            <a:spcAft>
              <a:spcPct val="35000"/>
            </a:spcAft>
            <a:buNone/>
          </a:pPr>
          <a:r>
            <a:rPr lang="ru" sz="2400" kern="1200"/>
            <a:t>Формирование пула рисков</a:t>
          </a:r>
          <a:endParaRPr lang="en-GB" sz="2400" kern="1200"/>
        </a:p>
      </dsp:txBody>
      <dsp:txXfrm>
        <a:off x="1047850" y="3403900"/>
        <a:ext cx="9924950" cy="907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4563C-6A89-4F72-8B8B-CB8D61377884}">
      <dsp:nvSpPr>
        <dsp:cNvPr id="0" name=""/>
        <dsp:cNvSpPr/>
      </dsp:nvSpPr>
      <dsp:spPr>
        <a:xfrm rot="10800000">
          <a:off x="880916" y="687"/>
          <a:ext cx="3019649" cy="4813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244" tIns="30480" rIns="56896" bIns="30480" numCol="1" spcCol="1270" anchor="ctr" anchorCtr="0">
          <a:noAutofit/>
        </a:bodyPr>
        <a:lstStyle/>
        <a:p>
          <a:pPr marL="0" lvl="0" indent="0" algn="ctr" defTabSz="355600">
            <a:lnSpc>
              <a:spcPct val="90000"/>
            </a:lnSpc>
            <a:spcBef>
              <a:spcPct val="0"/>
            </a:spcBef>
            <a:spcAft>
              <a:spcPct val="35000"/>
            </a:spcAft>
            <a:buNone/>
          </a:pPr>
          <a:r>
            <a:rPr lang="ru" sz="800" kern="1200" dirty="0"/>
            <a:t>Обеспечивает полное наличие средств для восстановления / замены активов</a:t>
          </a:r>
        </a:p>
      </dsp:txBody>
      <dsp:txXfrm rot="10800000">
        <a:off x="1001243" y="687"/>
        <a:ext cx="2899322" cy="481309"/>
      </dsp:txXfrm>
    </dsp:sp>
    <dsp:sp modelId="{156E101D-3877-42B9-985A-905337ACF6CB}">
      <dsp:nvSpPr>
        <dsp:cNvPr id="0" name=""/>
        <dsp:cNvSpPr/>
      </dsp:nvSpPr>
      <dsp:spPr>
        <a:xfrm>
          <a:off x="368503" y="0"/>
          <a:ext cx="481309" cy="48130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83ED8-86A2-4DC7-A39F-BAE597378AC9}">
      <dsp:nvSpPr>
        <dsp:cNvPr id="0" name=""/>
        <dsp:cNvSpPr/>
      </dsp:nvSpPr>
      <dsp:spPr>
        <a:xfrm rot="10800000">
          <a:off x="880916" y="625672"/>
          <a:ext cx="3019649" cy="4813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244" tIns="30480" rIns="56896" bIns="30480" numCol="1" spcCol="1270" anchor="ctr" anchorCtr="0">
          <a:noAutofit/>
        </a:bodyPr>
        <a:lstStyle/>
        <a:p>
          <a:pPr marL="0" lvl="0" indent="0" algn="ctr" defTabSz="355600">
            <a:lnSpc>
              <a:spcPct val="90000"/>
            </a:lnSpc>
            <a:spcBef>
              <a:spcPct val="0"/>
            </a:spcBef>
            <a:spcAft>
              <a:spcPct val="35000"/>
            </a:spcAft>
            <a:buNone/>
          </a:pPr>
          <a:r>
            <a:rPr lang="ru" sz="800" kern="1200" dirty="0"/>
            <a:t>Выплаты предназначены для этапа реконструкции после события</a:t>
          </a:r>
        </a:p>
      </dsp:txBody>
      <dsp:txXfrm rot="10800000">
        <a:off x="1001243" y="625672"/>
        <a:ext cx="2899322" cy="481309"/>
      </dsp:txXfrm>
    </dsp:sp>
    <dsp:sp modelId="{3E0449A1-38D7-4A2F-803E-909CAFBEFB8A}">
      <dsp:nvSpPr>
        <dsp:cNvPr id="0" name=""/>
        <dsp:cNvSpPr/>
      </dsp:nvSpPr>
      <dsp:spPr>
        <a:xfrm>
          <a:off x="362968" y="1842250"/>
          <a:ext cx="481309" cy="48130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86F3F-77D8-402B-9370-D0C7AC82CB3D}">
      <dsp:nvSpPr>
        <dsp:cNvPr id="0" name=""/>
        <dsp:cNvSpPr/>
      </dsp:nvSpPr>
      <dsp:spPr>
        <a:xfrm rot="10800000">
          <a:off x="880916" y="1250656"/>
          <a:ext cx="3019649" cy="4813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244" tIns="30480" rIns="56896" bIns="30480" numCol="1" spcCol="1270" anchor="ctr" anchorCtr="0">
          <a:noAutofit/>
        </a:bodyPr>
        <a:lstStyle/>
        <a:p>
          <a:pPr marL="0" lvl="0" indent="0" algn="ctr" defTabSz="355600">
            <a:lnSpc>
              <a:spcPct val="90000"/>
            </a:lnSpc>
            <a:spcBef>
              <a:spcPct val="0"/>
            </a:spcBef>
            <a:spcAft>
              <a:spcPct val="35000"/>
            </a:spcAft>
            <a:buNone/>
          </a:pPr>
          <a:r>
            <a:rPr lang="ru" sz="800" kern="1200" dirty="0"/>
            <a:t>Урегулирование исков может занять месяцы или годы, учитывая необходимость оценки и согласования уровней ущерба и стоимости ремонта/замены</a:t>
          </a:r>
        </a:p>
      </dsp:txBody>
      <dsp:txXfrm rot="10800000">
        <a:off x="1001243" y="1250656"/>
        <a:ext cx="2899322" cy="481309"/>
      </dsp:txXfrm>
    </dsp:sp>
    <dsp:sp modelId="{7052C65E-59A5-4F33-BA96-684931720BD5}">
      <dsp:nvSpPr>
        <dsp:cNvPr id="0" name=""/>
        <dsp:cNvSpPr/>
      </dsp:nvSpPr>
      <dsp:spPr>
        <a:xfrm>
          <a:off x="368503" y="612083"/>
          <a:ext cx="481309" cy="48130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F4E3F9-922D-47A9-B471-11F0D52AB061}">
      <dsp:nvSpPr>
        <dsp:cNvPr id="0" name=""/>
        <dsp:cNvSpPr/>
      </dsp:nvSpPr>
      <dsp:spPr>
        <a:xfrm rot="10800000">
          <a:off x="880916" y="1875641"/>
          <a:ext cx="3019649" cy="4813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244" tIns="30480" rIns="56896" bIns="30480" numCol="1" spcCol="1270" anchor="ctr" anchorCtr="0">
          <a:noAutofit/>
        </a:bodyPr>
        <a:lstStyle/>
        <a:p>
          <a:pPr marL="0" lvl="0" indent="0" algn="ctr" defTabSz="355600">
            <a:lnSpc>
              <a:spcPct val="90000"/>
            </a:lnSpc>
            <a:spcBef>
              <a:spcPct val="0"/>
            </a:spcBef>
            <a:spcAft>
              <a:spcPct val="35000"/>
            </a:spcAft>
            <a:buNone/>
          </a:pPr>
          <a:r>
            <a:rPr lang="ru" sz="800" kern="1200" dirty="0"/>
            <a:t>Обычно размещается на местном страховом рынке с поддержкой перестрахования</a:t>
          </a:r>
        </a:p>
      </dsp:txBody>
      <dsp:txXfrm rot="10800000">
        <a:off x="1001243" y="1875641"/>
        <a:ext cx="2899322" cy="481309"/>
      </dsp:txXfrm>
    </dsp:sp>
    <dsp:sp modelId="{56C7E2C3-ADFB-4A60-A280-455F89F286DA}">
      <dsp:nvSpPr>
        <dsp:cNvPr id="0" name=""/>
        <dsp:cNvSpPr/>
      </dsp:nvSpPr>
      <dsp:spPr>
        <a:xfrm>
          <a:off x="368503" y="1251295"/>
          <a:ext cx="481309" cy="48130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20C40-2F6D-4DF1-8A05-274221CAD6F2}">
      <dsp:nvSpPr>
        <dsp:cNvPr id="0" name=""/>
        <dsp:cNvSpPr/>
      </dsp:nvSpPr>
      <dsp:spPr>
        <a:xfrm rot="10800000">
          <a:off x="818499" y="2501313"/>
          <a:ext cx="3019649" cy="4813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244" tIns="30480" rIns="56896" bIns="30480" numCol="1" spcCol="1270" anchor="ctr" anchorCtr="0">
          <a:noAutofit/>
        </a:bodyPr>
        <a:lstStyle/>
        <a:p>
          <a:pPr marL="0" lvl="0" indent="0" algn="ctr" defTabSz="355600">
            <a:lnSpc>
              <a:spcPct val="90000"/>
            </a:lnSpc>
            <a:spcBef>
              <a:spcPct val="0"/>
            </a:spcBef>
            <a:spcAft>
              <a:spcPct val="35000"/>
            </a:spcAft>
            <a:buNone/>
          </a:pPr>
          <a:r>
            <a:rPr lang="ru" sz="800" kern="1200" dirty="0"/>
            <a:t>Премия может быть тарифной, а не рисковой.</a:t>
          </a:r>
        </a:p>
      </dsp:txBody>
      <dsp:txXfrm rot="10800000">
        <a:off x="938826" y="2501313"/>
        <a:ext cx="2899322" cy="481309"/>
      </dsp:txXfrm>
    </dsp:sp>
    <dsp:sp modelId="{1E10D75A-061E-4A7E-8D6F-F6A05ED5BE6C}">
      <dsp:nvSpPr>
        <dsp:cNvPr id="0" name=""/>
        <dsp:cNvSpPr/>
      </dsp:nvSpPr>
      <dsp:spPr>
        <a:xfrm>
          <a:off x="355007" y="2500625"/>
          <a:ext cx="481309" cy="48130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4563C-6A89-4F72-8B8B-CB8D61377884}">
      <dsp:nvSpPr>
        <dsp:cNvPr id="0" name=""/>
        <dsp:cNvSpPr/>
      </dsp:nvSpPr>
      <dsp:spPr>
        <a:xfrm rot="10800000">
          <a:off x="880916" y="687"/>
          <a:ext cx="3019649" cy="481309"/>
        </a:xfrm>
        <a:prstGeom prst="homePlate">
          <a:avLst/>
        </a:prstGeom>
        <a:solidFill>
          <a:schemeClr val="bg1">
            <a:alpha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244" tIns="30480" rIns="56896" bIns="30480" numCol="1" spcCol="1270" anchor="ctr" anchorCtr="0">
          <a:noAutofit/>
        </a:bodyPr>
        <a:lstStyle/>
        <a:p>
          <a:pPr marL="0" lvl="0" indent="0" algn="ctr" defTabSz="355600">
            <a:lnSpc>
              <a:spcPct val="90000"/>
            </a:lnSpc>
            <a:spcBef>
              <a:spcPct val="0"/>
            </a:spcBef>
            <a:spcAft>
              <a:spcPct val="35000"/>
            </a:spcAft>
            <a:buNone/>
          </a:pPr>
          <a:r>
            <a:rPr lang="ru" sz="800" kern="1200" dirty="0">
              <a:solidFill>
                <a:schemeClr val="accent4">
                  <a:lumMod val="75000"/>
                </a:schemeClr>
              </a:solidFill>
            </a:rPr>
            <a:t>Стремится быстро предоставить средства, чтобы свести к минимуму краткосрочные и долгосрочные человеческие и экономические последствия</a:t>
          </a:r>
        </a:p>
      </dsp:txBody>
      <dsp:txXfrm rot="10800000">
        <a:off x="1001243" y="687"/>
        <a:ext cx="2899322" cy="481309"/>
      </dsp:txXfrm>
    </dsp:sp>
    <dsp:sp modelId="{156E101D-3877-42B9-985A-905337ACF6CB}">
      <dsp:nvSpPr>
        <dsp:cNvPr id="0" name=""/>
        <dsp:cNvSpPr/>
      </dsp:nvSpPr>
      <dsp:spPr>
        <a:xfrm>
          <a:off x="368503" y="0"/>
          <a:ext cx="481309" cy="48130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83ED8-86A2-4DC7-A39F-BAE597378AC9}">
      <dsp:nvSpPr>
        <dsp:cNvPr id="0" name=""/>
        <dsp:cNvSpPr/>
      </dsp:nvSpPr>
      <dsp:spPr>
        <a:xfrm rot="10800000">
          <a:off x="880916" y="625672"/>
          <a:ext cx="3019649" cy="481309"/>
        </a:xfrm>
        <a:prstGeom prst="homePlate">
          <a:avLst/>
        </a:prstGeom>
        <a:no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244" tIns="30480" rIns="56896" bIns="30480" numCol="1" spcCol="1270" anchor="ctr" anchorCtr="0">
          <a:noAutofit/>
        </a:bodyPr>
        <a:lstStyle/>
        <a:p>
          <a:pPr marL="0" lvl="0" indent="0" algn="ctr" defTabSz="355600">
            <a:lnSpc>
              <a:spcPct val="90000"/>
            </a:lnSpc>
            <a:spcBef>
              <a:spcPct val="0"/>
            </a:spcBef>
            <a:spcAft>
              <a:spcPct val="35000"/>
            </a:spcAft>
            <a:buNone/>
          </a:pPr>
          <a:r>
            <a:rPr lang="ru" sz="800" kern="1200" dirty="0">
              <a:solidFill>
                <a:schemeClr val="accent4">
                  <a:lumMod val="75000"/>
                </a:schemeClr>
              </a:solidFill>
            </a:rPr>
            <a:t>Выплаты предназначены для фаз помощи и восстановления после события</a:t>
          </a:r>
        </a:p>
      </dsp:txBody>
      <dsp:txXfrm rot="10800000">
        <a:off x="1001243" y="625672"/>
        <a:ext cx="2899322" cy="481309"/>
      </dsp:txXfrm>
    </dsp:sp>
    <dsp:sp modelId="{3E0449A1-38D7-4A2F-803E-909CAFBEFB8A}">
      <dsp:nvSpPr>
        <dsp:cNvPr id="0" name=""/>
        <dsp:cNvSpPr/>
      </dsp:nvSpPr>
      <dsp:spPr>
        <a:xfrm>
          <a:off x="362968" y="1842250"/>
          <a:ext cx="481309" cy="48130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186F3F-77D8-402B-9370-D0C7AC82CB3D}">
      <dsp:nvSpPr>
        <dsp:cNvPr id="0" name=""/>
        <dsp:cNvSpPr/>
      </dsp:nvSpPr>
      <dsp:spPr>
        <a:xfrm rot="10800000">
          <a:off x="880916" y="1250656"/>
          <a:ext cx="3019649" cy="481309"/>
        </a:xfrm>
        <a:prstGeom prst="homePlate">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244" tIns="30480" rIns="56896" bIns="30480" numCol="1" spcCol="1270" anchor="ctr" anchorCtr="0">
          <a:noAutofit/>
        </a:bodyPr>
        <a:lstStyle/>
        <a:p>
          <a:pPr marL="0" lvl="0" indent="0" algn="ctr" defTabSz="355600">
            <a:lnSpc>
              <a:spcPct val="90000"/>
            </a:lnSpc>
            <a:spcBef>
              <a:spcPct val="0"/>
            </a:spcBef>
            <a:spcAft>
              <a:spcPct val="35000"/>
            </a:spcAft>
            <a:buNone/>
          </a:pPr>
          <a:r>
            <a:rPr lang="ru" sz="800" kern="1200" dirty="0">
              <a:solidFill>
                <a:schemeClr val="accent4">
                  <a:lumMod val="75000"/>
                </a:schemeClr>
              </a:solidFill>
            </a:rPr>
            <a:t>Урегулирование исков обычно занимает дни или, в худшем случае, недели с использованием общедоступных данных</a:t>
          </a:r>
        </a:p>
      </dsp:txBody>
      <dsp:txXfrm rot="10800000">
        <a:off x="1001243" y="1250656"/>
        <a:ext cx="2899322" cy="481309"/>
      </dsp:txXfrm>
    </dsp:sp>
    <dsp:sp modelId="{7052C65E-59A5-4F33-BA96-684931720BD5}">
      <dsp:nvSpPr>
        <dsp:cNvPr id="0" name=""/>
        <dsp:cNvSpPr/>
      </dsp:nvSpPr>
      <dsp:spPr>
        <a:xfrm>
          <a:off x="368503" y="612083"/>
          <a:ext cx="481309" cy="48130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F4E3F9-922D-47A9-B471-11F0D52AB061}">
      <dsp:nvSpPr>
        <dsp:cNvPr id="0" name=""/>
        <dsp:cNvSpPr/>
      </dsp:nvSpPr>
      <dsp:spPr>
        <a:xfrm rot="10800000">
          <a:off x="880916" y="1875641"/>
          <a:ext cx="3019649" cy="481309"/>
        </a:xfrm>
        <a:prstGeom prst="homePlate">
          <a:avLst/>
        </a:prstGeom>
        <a:solidFill>
          <a:schemeClr val="bg1"/>
        </a:solid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244" tIns="30480" rIns="56896" bIns="30480" numCol="1" spcCol="1270" anchor="ctr" anchorCtr="0">
          <a:noAutofit/>
        </a:bodyPr>
        <a:lstStyle/>
        <a:p>
          <a:pPr marL="0" lvl="0" indent="0" algn="ctr" defTabSz="355600">
            <a:lnSpc>
              <a:spcPct val="90000"/>
            </a:lnSpc>
            <a:spcBef>
              <a:spcPct val="0"/>
            </a:spcBef>
            <a:spcAft>
              <a:spcPct val="35000"/>
            </a:spcAft>
            <a:buNone/>
          </a:pPr>
          <a:r>
            <a:rPr lang="ru" sz="800" kern="1200" dirty="0">
              <a:solidFill>
                <a:schemeClr val="accent4">
                  <a:lumMod val="75000"/>
                </a:schemeClr>
              </a:solidFill>
            </a:rPr>
            <a:t>Обычно выдается местными страховщиками, но гарантируется международными страховщиками и перестраховщиками.</a:t>
          </a:r>
        </a:p>
      </dsp:txBody>
      <dsp:txXfrm rot="10800000">
        <a:off x="1001243" y="1875641"/>
        <a:ext cx="2899322" cy="481309"/>
      </dsp:txXfrm>
    </dsp:sp>
    <dsp:sp modelId="{56C7E2C3-ADFB-4A60-A280-455F89F286DA}">
      <dsp:nvSpPr>
        <dsp:cNvPr id="0" name=""/>
        <dsp:cNvSpPr/>
      </dsp:nvSpPr>
      <dsp:spPr>
        <a:xfrm>
          <a:off x="368503" y="1251295"/>
          <a:ext cx="481309" cy="48130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E20C40-2F6D-4DF1-8A05-274221CAD6F2}">
      <dsp:nvSpPr>
        <dsp:cNvPr id="0" name=""/>
        <dsp:cNvSpPr/>
      </dsp:nvSpPr>
      <dsp:spPr>
        <a:xfrm rot="10800000">
          <a:off x="818499" y="2501313"/>
          <a:ext cx="3019649" cy="481309"/>
        </a:xfrm>
        <a:prstGeom prst="homePlate">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244" tIns="30480" rIns="56896" bIns="30480" numCol="1" spcCol="1270" anchor="ctr" anchorCtr="0">
          <a:noAutofit/>
        </a:bodyPr>
        <a:lstStyle/>
        <a:p>
          <a:pPr marL="0" lvl="0" indent="0" algn="ctr" defTabSz="355600">
            <a:lnSpc>
              <a:spcPct val="90000"/>
            </a:lnSpc>
            <a:spcBef>
              <a:spcPct val="0"/>
            </a:spcBef>
            <a:spcAft>
              <a:spcPct val="35000"/>
            </a:spcAft>
            <a:buNone/>
          </a:pPr>
          <a:r>
            <a:rPr lang="ru" sz="800" kern="1200" dirty="0">
              <a:solidFill>
                <a:schemeClr val="accent4">
                  <a:lumMod val="75000"/>
                </a:schemeClr>
              </a:solidFill>
            </a:rPr>
            <a:t>Премии оцениваются по риску</a:t>
          </a:r>
        </a:p>
      </dsp:txBody>
      <dsp:txXfrm rot="10800000">
        <a:off x="938826" y="2501313"/>
        <a:ext cx="2899322" cy="481309"/>
      </dsp:txXfrm>
    </dsp:sp>
    <dsp:sp modelId="{1E10D75A-061E-4A7E-8D6F-F6A05ED5BE6C}">
      <dsp:nvSpPr>
        <dsp:cNvPr id="0" name=""/>
        <dsp:cNvSpPr/>
      </dsp:nvSpPr>
      <dsp:spPr>
        <a:xfrm>
          <a:off x="355007" y="2500625"/>
          <a:ext cx="481309" cy="481309"/>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678E8-53B8-4AFF-BE41-C9B176FE4E8D}">
      <dsp:nvSpPr>
        <dsp:cNvPr id="0" name=""/>
        <dsp:cNvSpPr/>
      </dsp:nvSpPr>
      <dsp:spPr>
        <a:xfrm>
          <a:off x="652636" y="1878"/>
          <a:ext cx="2918351" cy="1751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 sz="1600" kern="1200"/>
            <a:t>Где найти данные и информацию об изменении климата и рисках бедствий по регионам или странам</a:t>
          </a:r>
          <a:endParaRPr lang="en-GB" sz="1600" kern="1200"/>
        </a:p>
      </dsp:txBody>
      <dsp:txXfrm>
        <a:off x="652636" y="1878"/>
        <a:ext cx="2918351" cy="1751010"/>
      </dsp:txXfrm>
    </dsp:sp>
    <dsp:sp modelId="{BF50381B-0273-4A82-85E8-13DCD70981CD}">
      <dsp:nvSpPr>
        <dsp:cNvPr id="0" name=""/>
        <dsp:cNvSpPr/>
      </dsp:nvSpPr>
      <dsp:spPr>
        <a:xfrm>
          <a:off x="3862823" y="1878"/>
          <a:ext cx="2918351" cy="1751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ru" sz="1300" kern="1200">
              <a:latin typeface="Arial"/>
            </a:rPr>
            <a:t>Хранилище информации о существующих </a:t>
          </a:r>
          <a:r>
            <a:rPr lang="ru" sz="1300" kern="1200"/>
            <a:t>подходах к передаче рисков и схемах страхования. Консультант по стратегиям передачи рисков, например, путем страхования, должен быть включен в комплексные стратегии управления рисками </a:t>
          </a:r>
          <a:r>
            <a:rPr lang="ru" sz="1300" kern="1200">
              <a:latin typeface="Arial"/>
            </a:rPr>
            <a:t>]</a:t>
          </a:r>
          <a:endParaRPr lang="en-GB" sz="1300" kern="1200"/>
        </a:p>
      </dsp:txBody>
      <dsp:txXfrm>
        <a:off x="3862823" y="1878"/>
        <a:ext cx="2918351" cy="1751010"/>
      </dsp:txXfrm>
    </dsp:sp>
    <dsp:sp modelId="{A95189AF-B911-4A4C-AC2F-A7BBD32ABD8B}">
      <dsp:nvSpPr>
        <dsp:cNvPr id="0" name=""/>
        <dsp:cNvSpPr/>
      </dsp:nvSpPr>
      <dsp:spPr>
        <a:xfrm>
          <a:off x="652636" y="2044725"/>
          <a:ext cx="2918351" cy="1751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 sz="1600" kern="1200"/>
            <a:t>Консультант по стратегиям передачи риска, например, посредством страхования, должен быть включен в комплексные стратегии управления рисками</a:t>
          </a:r>
          <a:endParaRPr lang="en-GB" sz="1600" kern="1200">
            <a:latin typeface="Arial"/>
          </a:endParaRPr>
        </a:p>
      </dsp:txBody>
      <dsp:txXfrm>
        <a:off x="652636" y="2044725"/>
        <a:ext cx="2918351" cy="1751010"/>
      </dsp:txXfrm>
    </dsp:sp>
    <dsp:sp modelId="{8471A97A-CB2A-4415-BCD1-900246E2492C}">
      <dsp:nvSpPr>
        <dsp:cNvPr id="0" name=""/>
        <dsp:cNvSpPr/>
      </dsp:nvSpPr>
      <dsp:spPr>
        <a:xfrm>
          <a:off x="3862823" y="2044725"/>
          <a:ext cx="2918351" cy="1751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ru" sz="1600" kern="1200">
              <a:latin typeface="Arial"/>
            </a:rPr>
            <a:t>Фасилитатор для помощи в закупке данных, моделировании и услуг (например, консультирование и посредничество)</a:t>
          </a:r>
          <a:endParaRPr lang="en-GB" sz="1600" kern="1200"/>
        </a:p>
      </dsp:txBody>
      <dsp:txXfrm>
        <a:off x="3862823" y="2044725"/>
        <a:ext cx="2918351" cy="17510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B7B17-7773-4ACC-B1B2-E183BBE795A8}">
      <dsp:nvSpPr>
        <dsp:cNvPr id="0" name=""/>
        <dsp:cNvSpPr/>
      </dsp:nvSpPr>
      <dsp:spPr>
        <a:xfrm>
          <a:off x="0" y="1302"/>
          <a:ext cx="10972800" cy="5573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 sz="1400" b="0" kern="1200"/>
            <a:t>Катастрофные облигации — это, по сути, страховой инструмент, размещаемый на рынках капитала.</a:t>
          </a:r>
          <a:endParaRPr lang="en-GB" sz="1400" kern="1200"/>
        </a:p>
      </dsp:txBody>
      <dsp:txXfrm>
        <a:off x="27207" y="28509"/>
        <a:ext cx="10918386" cy="502922"/>
      </dsp:txXfrm>
    </dsp:sp>
    <dsp:sp modelId="{9E21BA7F-CAA2-453A-8967-9D2A4E482289}">
      <dsp:nvSpPr>
        <dsp:cNvPr id="0" name=""/>
        <dsp:cNvSpPr/>
      </dsp:nvSpPr>
      <dsp:spPr>
        <a:xfrm>
          <a:off x="0" y="572828"/>
          <a:ext cx="10972800" cy="5573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 sz="1400" b="0" kern="1200"/>
            <a:t>Катастрофные облигацию имеют жизненно важное значение в условиях недостаточной доступности страхования/перестрахования (например, в пиковых зонах, таких как Флорида).</a:t>
          </a:r>
          <a:endParaRPr lang="en-GB" sz="1400" kern="1200"/>
        </a:p>
      </dsp:txBody>
      <dsp:txXfrm>
        <a:off x="27207" y="600035"/>
        <a:ext cx="10918386" cy="502922"/>
      </dsp:txXfrm>
    </dsp:sp>
    <dsp:sp modelId="{84DE2155-ECD4-45BA-B871-8494E86FBEF6}">
      <dsp:nvSpPr>
        <dsp:cNvPr id="0" name=""/>
        <dsp:cNvSpPr/>
      </dsp:nvSpPr>
      <dsp:spPr>
        <a:xfrm>
          <a:off x="0" y="1144353"/>
          <a:ext cx="10972800" cy="5573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 sz="1400" b="0" kern="1200"/>
            <a:t>В отличие от большинства видов страхования, катастрофные облигации обычно покрывают 3-летний период и практически не связаны с контрагентским риском.</a:t>
          </a:r>
          <a:endParaRPr lang="en-GB" sz="1400" kern="1200"/>
        </a:p>
      </dsp:txBody>
      <dsp:txXfrm>
        <a:off x="27207" y="1171560"/>
        <a:ext cx="10918386" cy="502922"/>
      </dsp:txXfrm>
    </dsp:sp>
    <dsp:sp modelId="{B9C0B6D7-BDA6-45AA-87C9-6B032A53EC86}">
      <dsp:nvSpPr>
        <dsp:cNvPr id="0" name=""/>
        <dsp:cNvSpPr/>
      </dsp:nvSpPr>
      <dsp:spPr>
        <a:xfrm>
          <a:off x="0" y="1715879"/>
          <a:ext cx="10972800" cy="5573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 sz="1400" b="0" kern="1200"/>
            <a:t>Но обычно катастрофные облигации стоят дороже, рисковая маржа (эквивалент премии) обычно выше, чем страховой эквивалент, и существуют значительные фрикционные издержки.</a:t>
          </a:r>
          <a:endParaRPr lang="en-GB" sz="1400" kern="1200"/>
        </a:p>
      </dsp:txBody>
      <dsp:txXfrm>
        <a:off x="27207" y="1743086"/>
        <a:ext cx="10918386" cy="502922"/>
      </dsp:txXfrm>
    </dsp:sp>
    <dsp:sp modelId="{F2B35614-4024-4F6A-9138-C0F67159F41B}">
      <dsp:nvSpPr>
        <dsp:cNvPr id="0" name=""/>
        <dsp:cNvSpPr/>
      </dsp:nvSpPr>
      <dsp:spPr>
        <a:xfrm>
          <a:off x="0" y="2287404"/>
          <a:ext cx="10972800" cy="5573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 sz="1400" b="0" kern="1200"/>
            <a:t>АБР предлагает более дешевую платформу для  выпуска катастрофных облигаций, глобальную программу облигаций, которая, в отличие от «традиционных» катастрофных облигаций, не требует создания страховой организации или компании специального назначения (SPV), что значительно снижает фрикционные затраты.</a:t>
          </a:r>
          <a:endParaRPr lang="en-GB" sz="1400" kern="1200"/>
        </a:p>
      </dsp:txBody>
      <dsp:txXfrm>
        <a:off x="27207" y="2314611"/>
        <a:ext cx="10918386" cy="502922"/>
      </dsp:txXfrm>
    </dsp:sp>
    <dsp:sp modelId="{6BFB5187-3AD3-46E0-AC32-C9F451E77E82}">
      <dsp:nvSpPr>
        <dsp:cNvPr id="0" name=""/>
        <dsp:cNvSpPr/>
      </dsp:nvSpPr>
      <dsp:spPr>
        <a:xfrm>
          <a:off x="0" y="2858929"/>
          <a:ext cx="10972800" cy="5573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ru" sz="1400" b="0" kern="1200"/>
            <a:t>Облигации для оказания помощи при стихийных бедствиях добавляют стимулы для снижения риска к катастрофн</a:t>
          </a:r>
          <a:r>
            <a:rPr lang="ru-RU" sz="1400" b="0" kern="1200"/>
            <a:t>ы</a:t>
          </a:r>
          <a:r>
            <a:rPr lang="ru" sz="1400" b="0" kern="1200"/>
            <a:t>м облигациям </a:t>
          </a:r>
          <a:endParaRPr lang="en-GB" sz="1400" kern="1200"/>
        </a:p>
      </dsp:txBody>
      <dsp:txXfrm>
        <a:off x="27207" y="2886136"/>
        <a:ext cx="10918386" cy="5029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DDF13-6AAF-4D40-8AAD-DE9CA74E6E0F}">
      <dsp:nvSpPr>
        <dsp:cNvPr id="0" name=""/>
        <dsp:cNvSpPr/>
      </dsp:nvSpPr>
      <dsp:spPr>
        <a:xfrm>
          <a:off x="0" y="1795"/>
          <a:ext cx="10972800" cy="523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Формирование пула рисков дает странам преимущества по затратам и другие преимущества за счет сотрудничества с другими странами</a:t>
          </a:r>
          <a:endParaRPr lang="en-GB" sz="1600" kern="1200"/>
        </a:p>
      </dsp:txBody>
      <dsp:txXfrm>
        <a:off x="25576" y="27371"/>
        <a:ext cx="10921648" cy="472777"/>
      </dsp:txXfrm>
    </dsp:sp>
    <dsp:sp modelId="{8B4A66C1-4EDD-4B32-8715-F244231570D9}">
      <dsp:nvSpPr>
        <dsp:cNvPr id="0" name=""/>
        <dsp:cNvSpPr/>
      </dsp:nvSpPr>
      <dsp:spPr>
        <a:xfrm>
          <a:off x="0" y="539188"/>
          <a:ext cx="10972800" cy="523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 sz="1600" b="0" kern="1200"/>
            <a:t>Страховая компания специального назначения создается, принадлежит странам-клиентам, или действует в  их интересах</a:t>
          </a:r>
          <a:endParaRPr lang="en-GB" sz="1600" kern="1200"/>
        </a:p>
      </dsp:txBody>
      <dsp:txXfrm>
        <a:off x="25576" y="564764"/>
        <a:ext cx="10921648" cy="472777"/>
      </dsp:txXfrm>
    </dsp:sp>
    <dsp:sp modelId="{149FA760-6C38-42B3-8269-2A8263F526D9}">
      <dsp:nvSpPr>
        <dsp:cNvPr id="0" name=""/>
        <dsp:cNvSpPr/>
      </dsp:nvSpPr>
      <dsp:spPr>
        <a:xfrm>
          <a:off x="0" y="1077447"/>
          <a:ext cx="10972800" cy="523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 sz="1600" b="0" kern="1200"/>
            <a:t>Такие схемы позволяют использовать преимущества пула без явного разделения рисков</a:t>
          </a:r>
          <a:endParaRPr lang="en-GB" sz="1600" kern="1200"/>
        </a:p>
      </dsp:txBody>
      <dsp:txXfrm>
        <a:off x="25576" y="1103023"/>
        <a:ext cx="10921648" cy="472777"/>
      </dsp:txXfrm>
    </dsp:sp>
    <dsp:sp modelId="{DA0FBA1E-E06B-4233-B601-668B7A9C07A6}">
      <dsp:nvSpPr>
        <dsp:cNvPr id="0" name=""/>
        <dsp:cNvSpPr/>
      </dsp:nvSpPr>
      <dsp:spPr>
        <a:xfrm>
          <a:off x="0" y="1615706"/>
          <a:ext cx="10972800" cy="5239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 sz="1600" b="0" kern="1200"/>
            <a:t>В настоящее время существует четыре региональных пула рисков, другие находятся в стадии рассмотрения</a:t>
          </a:r>
          <a:endParaRPr lang="en-GB" sz="1600" kern="1200"/>
        </a:p>
      </dsp:txBody>
      <dsp:txXfrm>
        <a:off x="25576" y="1641282"/>
        <a:ext cx="10921648" cy="4727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E3BC7-252C-4F93-9FF6-F872EBD6C9EC}">
      <dsp:nvSpPr>
        <dsp:cNvPr id="0" name=""/>
        <dsp:cNvSpPr/>
      </dsp:nvSpPr>
      <dsp:spPr>
        <a:xfrm>
          <a:off x="1211592" y="1644"/>
          <a:ext cx="3237819" cy="1942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 sz="1800" b="0" kern="1200"/>
            <a:t>Финансирование риска бедствий имеет решающее значение для финансовой защиты страны от незастрахованных убытков от бедствий</a:t>
          </a:r>
          <a:endParaRPr lang="en-GB" sz="1800" kern="1200"/>
        </a:p>
      </dsp:txBody>
      <dsp:txXfrm>
        <a:off x="1211592" y="1644"/>
        <a:ext cx="3237819" cy="1942691"/>
      </dsp:txXfrm>
    </dsp:sp>
    <dsp:sp modelId="{501E8A6F-C5F5-4A5D-B40D-F2B4ACED2A54}">
      <dsp:nvSpPr>
        <dsp:cNvPr id="0" name=""/>
        <dsp:cNvSpPr/>
      </dsp:nvSpPr>
      <dsp:spPr>
        <a:xfrm>
          <a:off x="4773193" y="1644"/>
          <a:ext cx="3237819" cy="1942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 sz="1800" b="0" kern="1200"/>
            <a:t>Доступны различные инструменты и продукты, выбор которых будет определяться потребностями и доступными финансовыми ресурсами</a:t>
          </a:r>
          <a:endParaRPr lang="en-GB" sz="1800" kern="1200"/>
        </a:p>
      </dsp:txBody>
      <dsp:txXfrm>
        <a:off x="4773193" y="1644"/>
        <a:ext cx="3237819" cy="1942691"/>
      </dsp:txXfrm>
    </dsp:sp>
    <dsp:sp modelId="{AD113FB1-040F-4E98-99D5-C693195732B9}">
      <dsp:nvSpPr>
        <dsp:cNvPr id="0" name=""/>
        <dsp:cNvSpPr/>
      </dsp:nvSpPr>
      <dsp:spPr>
        <a:xfrm>
          <a:off x="1211592" y="2268117"/>
          <a:ext cx="3237819" cy="1942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 sz="1800" b="0" kern="1200"/>
            <a:t>Перенос риска бедствий следует использовать в сочетании с мерами по снижению риска бедствий, такими как структурные вмешательства для лучшей защиты людей, имущества и экономики.</a:t>
          </a:r>
          <a:endParaRPr lang="en-GB" sz="1800" kern="1200"/>
        </a:p>
      </dsp:txBody>
      <dsp:txXfrm>
        <a:off x="1211592" y="2268117"/>
        <a:ext cx="3237819" cy="1942691"/>
      </dsp:txXfrm>
    </dsp:sp>
    <dsp:sp modelId="{18DC0D19-A665-4CD1-BCC3-98C662E3717E}">
      <dsp:nvSpPr>
        <dsp:cNvPr id="0" name=""/>
        <dsp:cNvSpPr/>
      </dsp:nvSpPr>
      <dsp:spPr>
        <a:xfrm>
          <a:off x="4773193" y="2268117"/>
          <a:ext cx="3237819" cy="19426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 sz="1800" b="0" kern="1200"/>
            <a:t>Региональное сотрудничество приводит к экономии средств, региональный механизм потенциально выступает в качестве катализатора и центра регионального сотрудничества в области управления рисками бедствий и понимания</a:t>
          </a:r>
          <a:endParaRPr lang="en-GB" sz="1800" kern="1200"/>
        </a:p>
      </dsp:txBody>
      <dsp:txXfrm>
        <a:off x="4773193" y="2268117"/>
        <a:ext cx="3237819" cy="19426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D301E1B6-3125-48A0-B39B-258A8C29552C}" type="datetimeFigureOut">
              <a:rPr lang="en-US" smtClean="0"/>
              <a:t>11/29/2022</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Tree>
    <p:extLst>
      <p:ext uri="{BB962C8B-B14F-4D97-AF65-F5344CB8AC3E}">
        <p14:creationId xmlns:p14="http://schemas.microsoft.com/office/powerpoint/2010/main" val="1299402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B97DC975-A455-47BB-A68D-520EABF783D0}" type="datetimeFigureOut">
              <a:rPr lang="en-US" smtClean="0"/>
              <a:pPr/>
              <a:t>11/29/2022</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499B0F9-5275-4FDD-BFE5-B9E6F2FD770F}" type="slidenum">
              <a:rPr lang="en-US" smtClean="0"/>
              <a:pPr/>
              <a:t>‹#›</a:t>
            </a:fld>
            <a:endParaRPr lang="en-US"/>
          </a:p>
        </p:txBody>
      </p:sp>
    </p:spTree>
    <p:extLst>
      <p:ext uri="{BB962C8B-B14F-4D97-AF65-F5344CB8AC3E}">
        <p14:creationId xmlns:p14="http://schemas.microsoft.com/office/powerpoint/2010/main" val="78005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9B0F9-5275-4FDD-BFE5-B9E6F2FD770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319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sz="1200" kern="1200">
                <a:solidFill>
                  <a:schemeClr val="tx1"/>
                </a:solidFill>
                <a:latin typeface="+mn-lt"/>
                <a:ea typeface="+mn-ea"/>
                <a:cs typeface="+mn-cs"/>
              </a:rPr>
              <a:t>Mention the format for Discussions</a:t>
            </a:r>
          </a:p>
          <a:p>
            <a:endParaRPr lang="en-GB" sz="1200" kern="1200">
              <a:solidFill>
                <a:schemeClr val="tx1"/>
              </a:solidFill>
              <a:latin typeface="+mn-lt"/>
              <a:ea typeface="+mn-ea"/>
              <a:cs typeface="+mn-cs"/>
            </a:endParaRPr>
          </a:p>
          <a:p>
            <a:r>
              <a:rPr lang="en-GB" sz="1200" kern="1200">
                <a:solidFill>
                  <a:schemeClr val="tx1"/>
                </a:solidFill>
                <a:latin typeface="+mn-lt"/>
                <a:ea typeface="+mn-ea"/>
                <a:cs typeface="+mn-cs"/>
              </a:rPr>
              <a:t>Underlying objectives to the deliverables is to a</a:t>
            </a:r>
            <a:r>
              <a:rPr lang="en-GB" sz="1200" kern="1200">
                <a:solidFill>
                  <a:schemeClr val="tx1"/>
                </a:solidFill>
                <a:effectLst/>
                <a:latin typeface="+mn-lt"/>
                <a:ea typeface="+mn-ea"/>
                <a:cs typeface="+mn-cs"/>
              </a:rPr>
              <a:t>gree how best to work with you to improve data, modelling and understanding of your requirements and so allow us to work with you to determine appropriate disaster risk financing instruments</a:t>
            </a:r>
            <a:endParaRPr lang="en-GB"/>
          </a:p>
        </p:txBody>
      </p:sp>
      <p:sp>
        <p:nvSpPr>
          <p:cNvPr id="4" name="Slide Number Placeholder 3"/>
          <p:cNvSpPr>
            <a:spLocks noGrp="1"/>
          </p:cNvSpPr>
          <p:nvPr>
            <p:ph type="sldNum" sz="quarter" idx="5"/>
          </p:nvPr>
        </p:nvSpPr>
        <p:spPr/>
        <p:txBody>
          <a:bodyPr/>
          <a:lstStyle/>
          <a:p>
            <a:fld id="{A499B0F9-5275-4FDD-BFE5-B9E6F2FD770F}" type="slidenum">
              <a:rPr lang="en-US" smtClean="0"/>
              <a:pPr/>
              <a:t>2</a:t>
            </a:fld>
            <a:endParaRPr lang="en-US"/>
          </a:p>
        </p:txBody>
      </p:sp>
    </p:spTree>
    <p:extLst>
      <p:ext uri="{BB962C8B-B14F-4D97-AF65-F5344CB8AC3E}">
        <p14:creationId xmlns:p14="http://schemas.microsoft.com/office/powerpoint/2010/main" val="1572642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GB">
                <a:solidFill>
                  <a:schemeClr val="accent1"/>
                </a:solidFill>
              </a:rPr>
              <a:t>“early response is an effective response”</a:t>
            </a:r>
            <a:br>
              <a:rPr lang="en-GB">
                <a:solidFill>
                  <a:schemeClr val="accent1"/>
                </a:solidFill>
              </a:rPr>
            </a:br>
            <a:r>
              <a:rPr lang="en-GB">
                <a:solidFill>
                  <a:schemeClr val="accent1"/>
                </a:solidFill>
              </a:rPr>
              <a:t>A variety of tools are available to ensure timely early response funding. </a:t>
            </a:r>
          </a:p>
          <a:p>
            <a:r>
              <a:rPr lang="en-GB">
                <a:solidFill>
                  <a:schemeClr val="accent1"/>
                </a:solidFill>
              </a:rPr>
              <a:t>The project aims to determine the optimal mix for each CAREC member, considering both established mechanisms and new innovative ones.</a:t>
            </a:r>
          </a:p>
          <a:p>
            <a:endParaRPr lang="en-US"/>
          </a:p>
        </p:txBody>
      </p:sp>
      <p:sp>
        <p:nvSpPr>
          <p:cNvPr id="4" name="Slide Number Placeholder 3"/>
          <p:cNvSpPr>
            <a:spLocks noGrp="1"/>
          </p:cNvSpPr>
          <p:nvPr>
            <p:ph type="sldNum" sz="quarter" idx="5"/>
          </p:nvPr>
        </p:nvSpPr>
        <p:spPr/>
        <p:txBody>
          <a:bodyPr/>
          <a:lstStyle/>
          <a:p>
            <a:fld id="{A499B0F9-5275-4FDD-BFE5-B9E6F2FD770F}" type="slidenum">
              <a:rPr lang="en-US" smtClean="0"/>
              <a:pPr/>
              <a:t>4</a:t>
            </a:fld>
            <a:endParaRPr lang="en-US"/>
          </a:p>
        </p:txBody>
      </p:sp>
    </p:spTree>
    <p:extLst>
      <p:ext uri="{BB962C8B-B14F-4D97-AF65-F5344CB8AC3E}">
        <p14:creationId xmlns:p14="http://schemas.microsoft.com/office/powerpoint/2010/main" val="1628438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4" name="Picture 13"/>
          <p:cNvPicPr>
            <a:picLocks noChangeAspect="1"/>
          </p:cNvPicPr>
          <p:nvPr userDrawn="1"/>
        </p:nvPicPr>
        <p:blipFill>
          <a:blip r:embed="rId3" cstate="print"/>
          <a:stretch>
            <a:fillRect/>
          </a:stretch>
        </p:blipFill>
        <p:spPr>
          <a:xfrm>
            <a:off x="240932" y="5930896"/>
            <a:ext cx="4030133" cy="584200"/>
          </a:xfrm>
          <a:prstGeom prst="rect">
            <a:avLst/>
          </a:prstGeom>
        </p:spPr>
      </p:pic>
      <p:sp>
        <p:nvSpPr>
          <p:cNvPr id="10" name="Rectangle 9">
            <a:extLst>
              <a:ext uri="{FF2B5EF4-FFF2-40B4-BE49-F238E27FC236}">
                <a16:creationId xmlns:a16="http://schemas.microsoft.com/office/drawing/2014/main" id="{BCC1DA02-E32E-409F-AE9A-710A64E5BC51}"/>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5633639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5"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3"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20" name="Footer Placeholder 3 Copyright"/>
          <p:cNvSpPr>
            <a:spLocks noGrp="1"/>
          </p:cNvSpPr>
          <p:nvPr>
            <p:ph type="ftr" sz="quarter" idx="11"/>
          </p:nvPr>
        </p:nvSpPr>
        <p:spPr>
          <a:xfrm>
            <a:off x="609600" y="6515097"/>
            <a:ext cx="7037137" cy="92333"/>
          </a:xfrm>
        </p:spPr>
        <p:txBody>
          <a:bodyPr/>
          <a:lstStyle>
            <a:lvl1pPr>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noProof="0"/>
              <a:t>Click to edit Master title style</a:t>
            </a:r>
            <a:endParaRPr lang="en-GB" noProof="0"/>
          </a:p>
        </p:txBody>
      </p:sp>
      <p:sp>
        <p:nvSpPr>
          <p:cNvPr id="6" name="Slide Number Placeholder 5"/>
          <p:cNvSpPr>
            <a:spLocks noGrp="1"/>
          </p:cNvSpPr>
          <p:nvPr>
            <p:ph type="sldNum" sz="quarter" idx="12"/>
          </p:nvPr>
        </p:nvSpPr>
        <p:spPr/>
        <p:txBody>
          <a:bodyPr/>
          <a:lstStyle/>
          <a:p>
            <a:fld id="{2083E393-C0BF-4ED8-8545-7E4C90AFF831}" type="slidenum">
              <a:rPr lang="en-GB" noProof="0" smtClean="0"/>
              <a:pPr/>
              <a:t>‹#›</a:t>
            </a:fld>
            <a:endParaRPr lang="en-GB" noProof="0"/>
          </a:p>
        </p:txBody>
      </p:sp>
      <p:sp>
        <p:nvSpPr>
          <p:cNvPr id="8" name="Text Placeholder 12"/>
          <p:cNvSpPr>
            <a:spLocks noGrp="1"/>
          </p:cNvSpPr>
          <p:nvPr>
            <p:ph type="body" sz="quarter" idx="13" hasCustomPrompt="1"/>
          </p:nvPr>
        </p:nvSpPr>
        <p:spPr>
          <a:xfrm>
            <a:off x="609600" y="800240"/>
            <a:ext cx="10972800" cy="276999"/>
          </a:xfrm>
        </p:spPr>
        <p:txBody>
          <a:bodyPr/>
          <a:lstStyle>
            <a:lvl1pPr marL="0" indent="0">
              <a:buNone/>
              <a:defRPr sz="1800" b="0" baseline="0">
                <a:solidFill>
                  <a:schemeClr val="tx1"/>
                </a:solidFill>
              </a:defRPr>
            </a:lvl1pPr>
          </a:lstStyle>
          <a:p>
            <a:pPr lvl="0"/>
            <a:r>
              <a:rPr lang="en-GB" noProof="0"/>
              <a:t>Subheading here</a:t>
            </a:r>
          </a:p>
        </p:txBody>
      </p:sp>
      <p:sp>
        <p:nvSpPr>
          <p:cNvPr id="10" name="Content Placeholder 2"/>
          <p:cNvSpPr>
            <a:spLocks noGrp="1"/>
          </p:cNvSpPr>
          <p:nvPr>
            <p:ph idx="1"/>
          </p:nvPr>
        </p:nvSpPr>
        <p:spPr>
          <a:xfrm>
            <a:off x="609600" y="1524000"/>
            <a:ext cx="10972800" cy="4572000"/>
          </a:xfrm>
        </p:spPr>
        <p:txBody>
          <a:bodyPr/>
          <a:lstStyle>
            <a:lvl1pPr>
              <a:buSzPct val="125000"/>
              <a:defRPr/>
            </a:lvl1pPr>
            <a:lvl2pPr>
              <a:buSzPct val="125000"/>
              <a:defRPr/>
            </a:lvl2pPr>
            <a:lvl5pPr>
              <a:defRPr baseline="0"/>
            </a:lvl5pPr>
            <a:lvl6pPr>
              <a:defRPr baseline="0"/>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11" name="Straight Connector 10"/>
          <p:cNvCxnSpPr/>
          <p:nvPr userDrawn="1"/>
        </p:nvCxnSpPr>
        <p:spPr>
          <a:xfrm>
            <a:off x="609600" y="6248400"/>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ooter Placeholder 4 Copyright"/>
          <p:cNvSpPr>
            <a:spLocks noGrp="1"/>
          </p:cNvSpPr>
          <p:nvPr>
            <p:ph type="ftr" sz="quarter" idx="3"/>
          </p:nvPr>
        </p:nvSpPr>
        <p:spPr>
          <a:xfrm>
            <a:off x="609599" y="6515099"/>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US">
                <a:solidFill>
                  <a:prstClr val="black"/>
                </a:solidFill>
              </a:rPr>
              <a:t>© 2018 Willis Towers Watson. All rights reserved.</a:t>
            </a:r>
          </a:p>
        </p:txBody>
      </p:sp>
    </p:spTree>
    <p:extLst>
      <p:ext uri="{BB962C8B-B14F-4D97-AF65-F5344CB8AC3E}">
        <p14:creationId xmlns:p14="http://schemas.microsoft.com/office/powerpoint/2010/main" val="3512819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 Column Basic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6" name="Slide Number Placeholder 5"/>
          <p:cNvSpPr>
            <a:spLocks noGrp="1"/>
          </p:cNvSpPr>
          <p:nvPr>
            <p:ph type="sldNum" sz="quarter" idx="12"/>
          </p:nvPr>
        </p:nvSpPr>
        <p:spPr/>
        <p:txBody>
          <a:bodyPr/>
          <a:lstStyle/>
          <a:p>
            <a:fld id="{2083E393-C0BF-4ED8-8545-7E4C90AFF831}" type="slidenum">
              <a:rPr lang="en-US" smtClean="0"/>
              <a:pPr/>
              <a:t>‹#›</a:t>
            </a:fld>
            <a:endParaRPr lang="en-US"/>
          </a:p>
        </p:txBody>
      </p:sp>
      <p:sp>
        <p:nvSpPr>
          <p:cNvPr id="12" name="Text Placeholder 11"/>
          <p:cNvSpPr>
            <a:spLocks noGrp="1"/>
          </p:cNvSpPr>
          <p:nvPr>
            <p:ph type="body" sz="quarter" idx="15" hasCustomPrompt="1"/>
          </p:nvPr>
        </p:nvSpPr>
        <p:spPr>
          <a:xfrm>
            <a:off x="609600" y="1524000"/>
            <a:ext cx="10972800" cy="4572000"/>
          </a:xfrm>
        </p:spPr>
        <p:txBody>
          <a:bodyPr/>
          <a:lstStyle>
            <a:lvl1pPr>
              <a:spcBef>
                <a:spcPts val="0"/>
              </a:spcBef>
              <a:spcAft>
                <a:spcPts val="1000"/>
              </a:spcAft>
              <a:defRPr b="0" baseline="0"/>
            </a:lvl1pPr>
            <a:lvl2pPr>
              <a:spcBef>
                <a:spcPts val="0"/>
              </a:spcBef>
              <a:spcAft>
                <a:spcPts val="400"/>
              </a:spcAft>
              <a:defRPr b="1" baseline="0"/>
            </a:lvl2pPr>
            <a:lvl3pPr>
              <a:spcBef>
                <a:spcPts val="0"/>
              </a:spcBef>
              <a:spcAft>
                <a:spcPts val="400"/>
              </a:spcAft>
              <a:buFont typeface="Wingdings" pitchFamily="2" charset="2"/>
              <a:buChar char="§"/>
              <a:defRPr baseline="0"/>
            </a:lvl3pPr>
            <a:lvl4pPr>
              <a:buNone/>
              <a:defRPr/>
            </a:lvl4pPr>
            <a:lvl5pPr>
              <a:buNone/>
              <a:defRPr/>
            </a:lvl5pPr>
          </a:lstStyle>
          <a:p>
            <a:pPr lvl="0"/>
            <a:r>
              <a:rPr lang="en-US"/>
              <a:t>This layout provides specific paragraph formatting to provide hierarchy when users have extensive body copy, and less levels of bullets. Paragraphs have specific formatting so users do not need to use extra paragraph returns. </a:t>
            </a:r>
          </a:p>
          <a:p>
            <a:pPr lvl="1"/>
            <a:r>
              <a:rPr lang="en-US"/>
              <a:t>Subheading</a:t>
            </a:r>
          </a:p>
          <a:p>
            <a:pPr lvl="2"/>
            <a:r>
              <a:rPr lang="en-US"/>
              <a:t>Third level</a:t>
            </a:r>
          </a:p>
          <a:p>
            <a:pPr lvl="2"/>
            <a:r>
              <a:rPr lang="en-US"/>
              <a:t>Addition info</a:t>
            </a:r>
          </a:p>
          <a:p>
            <a:pPr lvl="1"/>
            <a:r>
              <a:rPr lang="en-US"/>
              <a:t>Subheading</a:t>
            </a:r>
          </a:p>
          <a:p>
            <a:pPr lvl="2"/>
            <a:r>
              <a:rPr lang="en-US"/>
              <a:t>Bullets</a:t>
            </a:r>
          </a:p>
          <a:p>
            <a:pPr lvl="2"/>
            <a:r>
              <a:rPr lang="en-US"/>
              <a:t>Use the Indent button to achieve the formatting</a:t>
            </a:r>
          </a:p>
          <a:p>
            <a:pPr lvl="1"/>
            <a:r>
              <a:rPr lang="en-US"/>
              <a:t>Subheading</a:t>
            </a:r>
          </a:p>
          <a:p>
            <a:pPr lvl="2"/>
            <a:r>
              <a:rPr lang="en-US"/>
              <a:t>Third level</a:t>
            </a:r>
          </a:p>
          <a:p>
            <a:pPr lvl="2"/>
            <a:r>
              <a:rPr lang="en-US"/>
              <a:t>Addition info</a:t>
            </a:r>
          </a:p>
          <a:p>
            <a:pPr lvl="2"/>
            <a:endParaRPr lang="en-US"/>
          </a:p>
          <a:p>
            <a:pPr lvl="2"/>
            <a:endParaRPr lang="en-US"/>
          </a:p>
        </p:txBody>
      </p:sp>
      <p:sp>
        <p:nvSpPr>
          <p:cNvPr id="8" name="Text Placeholder 12"/>
          <p:cNvSpPr>
            <a:spLocks noGrp="1"/>
          </p:cNvSpPr>
          <p:nvPr>
            <p:ph type="body" sz="quarter" idx="13" hasCustomPrompt="1"/>
          </p:nvPr>
        </p:nvSpPr>
        <p:spPr>
          <a:xfrm>
            <a:off x="609600" y="800240"/>
            <a:ext cx="10972800" cy="276999"/>
          </a:xfrm>
        </p:spPr>
        <p:txBody>
          <a:bodyPr/>
          <a:lstStyle>
            <a:lvl1pPr>
              <a:defRPr sz="1600" b="1" baseline="0">
                <a:solidFill>
                  <a:schemeClr val="tx1"/>
                </a:solidFill>
              </a:defRPr>
            </a:lvl1pPr>
          </a:lstStyle>
          <a:p>
            <a:pPr lvl="0"/>
            <a:r>
              <a:rPr lang="en-US"/>
              <a:t>Subheading here</a:t>
            </a:r>
          </a:p>
        </p:txBody>
      </p:sp>
    </p:spTree>
    <p:extLst>
      <p:ext uri="{BB962C8B-B14F-4D97-AF65-F5344CB8AC3E}">
        <p14:creationId xmlns:p14="http://schemas.microsoft.com/office/powerpoint/2010/main" val="996943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baseline="0"/>
            </a:lvl1pPr>
          </a:lstStyle>
          <a:p>
            <a:r>
              <a:rPr lang="en-US"/>
              <a:t>Click to edit Master title style</a:t>
            </a:r>
          </a:p>
        </p:txBody>
      </p:sp>
      <p:sp>
        <p:nvSpPr>
          <p:cNvPr id="10" name="Content Placeholder 2"/>
          <p:cNvSpPr>
            <a:spLocks noGrp="1"/>
          </p:cNvSpPr>
          <p:nvPr>
            <p:ph idx="1"/>
          </p:nvPr>
        </p:nvSpPr>
        <p:spPr>
          <a:xfrm>
            <a:off x="609600" y="1524000"/>
            <a:ext cx="10972800" cy="4572000"/>
          </a:xfrm>
          <a:prstGeom prst="rect">
            <a:avLst/>
          </a:prstGeom>
        </p:spPr>
        <p:txBody>
          <a:bodyPr/>
          <a:lstStyle>
            <a:lvl1pPr>
              <a:buSzPct val="125000"/>
              <a:defRPr/>
            </a:lvl1pPr>
            <a:lvl2pPr>
              <a:buSzPct val="125000"/>
              <a:defRPr/>
            </a:lvl2pPr>
            <a:lvl4pPr>
              <a:buSzPct val="115000"/>
              <a:defRPr/>
            </a:lvl4pPr>
            <a:lvl5pPr>
              <a:buSzPct val="11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74400" y="6400801"/>
            <a:ext cx="508000" cy="138499"/>
          </a:xfrm>
        </p:spPr>
        <p:txBody>
          <a:bodyPr/>
          <a:lstStyle/>
          <a:p>
            <a:fld id="{2083E393-C0BF-4ED8-8545-7E4C90AFF831}" type="slidenum">
              <a:rPr lang="en-US" smtClean="0"/>
              <a:pPr/>
              <a:t>‹#›</a:t>
            </a:fld>
            <a:endParaRPr lang="en-US"/>
          </a:p>
        </p:txBody>
      </p:sp>
    </p:spTree>
    <p:extLst>
      <p:ext uri="{BB962C8B-B14F-4D97-AF65-F5344CB8AC3E}">
        <p14:creationId xmlns:p14="http://schemas.microsoft.com/office/powerpoint/2010/main" val="41181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1FADFC-D10F-4912-887D-F37A14FF20F6}"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6B209-1B1D-486C-B61C-B591A05B3A03}" type="slidenum">
              <a:rPr lang="en-US" smtClean="0"/>
              <a:t>‹#›</a:t>
            </a:fld>
            <a:endParaRPr lang="en-US"/>
          </a:p>
        </p:txBody>
      </p:sp>
    </p:spTree>
    <p:extLst>
      <p:ext uri="{BB962C8B-B14F-4D97-AF65-F5344CB8AC3E}">
        <p14:creationId xmlns:p14="http://schemas.microsoft.com/office/powerpoint/2010/main" val="3309054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9747624"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image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1"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pic>
        <p:nvPicPr>
          <p:cNvPr id="4" name="Picture 3" descr="Logo&#10;&#10;Description automatically generated">
            <a:extLst>
              <a:ext uri="{FF2B5EF4-FFF2-40B4-BE49-F238E27FC236}">
                <a16:creationId xmlns:a16="http://schemas.microsoft.com/office/drawing/2014/main" id="{BF9F8AD5-3271-4505-A0B8-753D36D874B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92231" y="6300577"/>
            <a:ext cx="1703207" cy="509014"/>
          </a:xfrm>
          <a:prstGeom prst="rect">
            <a:avLst/>
          </a:prstGeom>
        </p:spPr>
      </p:pic>
    </p:spTree>
    <p:extLst>
      <p:ext uri="{BB962C8B-B14F-4D97-AF65-F5344CB8AC3E}">
        <p14:creationId xmlns:p14="http://schemas.microsoft.com/office/powerpoint/2010/main" val="3998211525"/>
      </p:ext>
    </p:extLst>
  </p:cSld>
  <p:clrMapOvr>
    <a:masterClrMapping/>
  </p:clrMapOvr>
  <p:hf hdr="0" dt="0"/>
  <p:extLst>
    <p:ext uri="{DCECCB84-F9BA-43D5-87BE-67443E8EF086}">
      <p15:sldGuideLst xmlns:p15="http://schemas.microsoft.com/office/powerpoint/2012/main">
        <p15:guide id="1" orient="horz" pos="4178"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20"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Tree>
    <p:extLst>
      <p:ext uri="{BB962C8B-B14F-4D97-AF65-F5344CB8AC3E}">
        <p14:creationId xmlns:p14="http://schemas.microsoft.com/office/powerpoint/2010/main" val="1161387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brand Title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a:off x="7853405" y="6359395"/>
            <a:ext cx="0" cy="32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9"/>
          <p:cNvSpPr>
            <a:spLocks noGrp="1"/>
          </p:cNvSpPr>
          <p:nvPr>
            <p:ph type="pic" sz="quarter" idx="14" hasCustomPrompt="1"/>
          </p:nvPr>
        </p:nvSpPr>
        <p:spPr>
          <a:xfrm>
            <a:off x="4330409" y="6354216"/>
            <a:ext cx="3289300" cy="390196"/>
          </a:xfrm>
        </p:spPr>
        <p:txBody>
          <a:bodyPr anchor="ctr" anchorCtr="0"/>
          <a:lstStyle>
            <a:lvl1pPr algn="ctr">
              <a:defRPr sz="1200"/>
            </a:lvl1pPr>
          </a:lstStyle>
          <a:p>
            <a:r>
              <a:rPr lang="en-US"/>
              <a:t>Click to insert cobrand logo</a:t>
            </a:r>
          </a:p>
        </p:txBody>
      </p:sp>
      <p:sp>
        <p:nvSpPr>
          <p:cNvPr id="15" name="Rectangle 14"/>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cobrand image slide — click to edit</a:t>
            </a:r>
            <a:br>
              <a:rPr lang="en-US"/>
            </a:br>
            <a:r>
              <a:rPr lang="en-US"/>
              <a:t>second line if needed </a:t>
            </a:r>
          </a:p>
        </p:txBody>
      </p:sp>
      <p:sp>
        <p:nvSpPr>
          <p:cNvPr id="17"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18"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19"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pic>
        <p:nvPicPr>
          <p:cNvPr id="13" name="Picture 12"/>
          <p:cNvPicPr>
            <a:picLocks noChangeAspect="1"/>
          </p:cNvPicPr>
          <p:nvPr userDrawn="1"/>
        </p:nvPicPr>
        <p:blipFill>
          <a:blip r:embed="rId3" cstate="print"/>
          <a:stretch>
            <a:fillRect/>
          </a:stretch>
        </p:blipFill>
        <p:spPr>
          <a:xfrm>
            <a:off x="7836747" y="6273358"/>
            <a:ext cx="4030133" cy="584200"/>
          </a:xfrm>
          <a:prstGeom prst="rect">
            <a:avLst/>
          </a:prstGeom>
        </p:spPr>
      </p:pic>
      <p:sp>
        <p:nvSpPr>
          <p:cNvPr id="12" name="Footer Placeholder 4 Copyright">
            <a:extLst>
              <a:ext uri="{FF2B5EF4-FFF2-40B4-BE49-F238E27FC236}">
                <a16:creationId xmlns:a16="http://schemas.microsoft.com/office/drawing/2014/main" id="{6EF31DB7-FC70-4DE2-A88D-1D438B7A84B4}"/>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1987306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19" name="Picture 18"/>
          <p:cNvPicPr>
            <a:picLocks noChangeAspect="1"/>
          </p:cNvPicPr>
          <p:nvPr userDrawn="1"/>
        </p:nvPicPr>
        <p:blipFill>
          <a:blip r:embed="rId2" cstate="print"/>
          <a:stretch>
            <a:fillRect/>
          </a:stretch>
        </p:blipFill>
        <p:spPr>
          <a:xfrm>
            <a:off x="7836747" y="6273358"/>
            <a:ext cx="4030133" cy="584200"/>
          </a:xfrm>
          <a:prstGeom prst="rect">
            <a:avLst/>
          </a:prstGeom>
        </p:spPr>
      </p:pic>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
        <p:nvSpPr>
          <p:cNvPr id="20" name="Footer Placeholder 4 Copyright">
            <a:extLst>
              <a:ext uri="{FF2B5EF4-FFF2-40B4-BE49-F238E27FC236}">
                <a16:creationId xmlns:a16="http://schemas.microsoft.com/office/drawing/2014/main" id="{F4D70CCC-2E79-4E67-8A9B-4F865808B2AE}"/>
              </a:ext>
            </a:extLst>
          </p:cNvPr>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a:t>
            </a:r>
            <a:endParaRPr lang="en-US"/>
          </a:p>
        </p:txBody>
      </p:sp>
    </p:spTree>
    <p:extLst>
      <p:ext uri="{BB962C8B-B14F-4D97-AF65-F5344CB8AC3E}">
        <p14:creationId xmlns:p14="http://schemas.microsoft.com/office/powerpoint/2010/main" val="61223247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pic>
        <p:nvPicPr>
          <p:cNvPr id="25" name="Picture 24"/>
          <p:cNvPicPr>
            <a:picLocks noChangeAspect="1"/>
          </p:cNvPicPr>
          <p:nvPr userDrawn="1"/>
        </p:nvPicPr>
        <p:blipFill>
          <a:blip r:embed="rId3" cstate="print"/>
          <a:stretch>
            <a:fillRect/>
          </a:stretch>
        </p:blipFill>
        <p:spPr>
          <a:xfrm>
            <a:off x="8900458" y="6300217"/>
            <a:ext cx="2377143" cy="347429"/>
          </a:xfrm>
          <a:prstGeom prst="rect">
            <a:avLst/>
          </a:prstGeom>
        </p:spPr>
      </p:pic>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29331002"/>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6584" y="1673524"/>
            <a:ext cx="11400224" cy="175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5962262"/>
            <a:ext cx="12192000" cy="89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2354454"/>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802093"/>
            <a:ext cx="6181344" cy="381000"/>
          </a:xfrm>
        </p:spPr>
        <p:txBody>
          <a:bodyPr>
            <a:noAutofit/>
          </a:bodyPr>
          <a:lstStyle>
            <a:lvl1pPr>
              <a:defRPr baseline="0"/>
            </a:lvl1pPr>
          </a:lstStyle>
          <a:p>
            <a:r>
              <a:rPr lang="en-US"/>
              <a:t>Divider color slide — click to edit text</a:t>
            </a:r>
          </a:p>
        </p:txBody>
      </p:sp>
    </p:spTree>
    <p:extLst>
      <p:ext uri="{BB962C8B-B14F-4D97-AF65-F5344CB8AC3E}">
        <p14:creationId xmlns:p14="http://schemas.microsoft.com/office/powerpoint/2010/main" val="2286497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0" name="Footer Placeholder 4 Copyright">
            <a:extLst>
              <a:ext uri="{FF2B5EF4-FFF2-40B4-BE49-F238E27FC236}">
                <a16:creationId xmlns:a16="http://schemas.microsoft.com/office/drawing/2014/main" id="{CE555376-59DD-41DE-B138-7F569F7D9A7A}"/>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035469499"/>
      </p:ext>
    </p:extLst>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F84FEA0B-22D7-48D0-9AB5-00020648BE5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2" name="Picture 11" descr="Logo&#10;&#10;Description automatically generated">
            <a:extLst>
              <a:ext uri="{FF2B5EF4-FFF2-40B4-BE49-F238E27FC236}">
                <a16:creationId xmlns:a16="http://schemas.microsoft.com/office/drawing/2014/main" id="{67C51C0B-87B0-45A9-B624-07EB972BC3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1457144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C4FC6ACB-89D1-437D-90B3-1CD1822515E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B031BAF-C658-4EB8-BAF3-E431344243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464607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a:extLst>
              <a:ext uri="{FF2B5EF4-FFF2-40B4-BE49-F238E27FC236}">
                <a16:creationId xmlns:a16="http://schemas.microsoft.com/office/drawing/2014/main" id="{0FD68D67-E592-428F-9E84-4CC95EE2107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4" name="Picture 13" descr="Logo&#10;&#10;Description automatically generated">
            <a:extLst>
              <a:ext uri="{FF2B5EF4-FFF2-40B4-BE49-F238E27FC236}">
                <a16:creationId xmlns:a16="http://schemas.microsoft.com/office/drawing/2014/main" id="{E90207E4-D4A8-427C-A1F9-A362A3B9EB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109168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ou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6502400" cy="4389120"/>
          </a:xfrm>
        </p:spPr>
        <p:txBody>
          <a:bodyPr/>
          <a:lstStyle>
            <a:lvl1pPr>
              <a:defRPr sz="1800"/>
            </a:lvl1pPr>
            <a:lvl2pPr>
              <a:defRPr sz="1600"/>
            </a:lvl2pPr>
            <a:lvl3pPr>
              <a:buSzPct val="125000"/>
              <a:defRPr/>
            </a:lvl3pPr>
            <a:lvl4pPr>
              <a:buSzPct val="125000"/>
              <a:defRPr/>
            </a:lvl4pPr>
            <a:lvl5pPr>
              <a:buSzPct val="125000"/>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7315200" y="1527048"/>
            <a:ext cx="4267200" cy="4038600"/>
          </a:xfrm>
          <a:solidFill>
            <a:srgbClr val="D8D7DF"/>
          </a:solidFill>
        </p:spPr>
        <p:txBody>
          <a:bodyPr/>
          <a:lstStyle/>
          <a:p>
            <a:pPr lvl="0"/>
            <a:r>
              <a:rPr lang="en-US"/>
              <a:t>Click to edit Master text styles</a:t>
            </a:r>
          </a:p>
        </p:txBody>
      </p:sp>
      <p:sp>
        <p:nvSpPr>
          <p:cNvPr id="14" name="Text Placeholder 13"/>
          <p:cNvSpPr>
            <a:spLocks noGrp="1"/>
          </p:cNvSpPr>
          <p:nvPr>
            <p:ph type="body" sz="quarter" idx="17"/>
          </p:nvPr>
        </p:nvSpPr>
        <p:spPr>
          <a:xfrm>
            <a:off x="7721600" y="2221992"/>
            <a:ext cx="3454400" cy="2731008"/>
          </a:xfrm>
        </p:spPr>
        <p:txBody>
          <a:bodyPr/>
          <a:lstStyle>
            <a:lvl1pPr>
              <a:spcBef>
                <a:spcPts val="0"/>
              </a:spcBef>
              <a:spcAft>
                <a:spcPts val="1000"/>
              </a:spcAft>
              <a:defRPr baseline="0">
                <a:solidFill>
                  <a:schemeClr val="accent1"/>
                </a:solidFill>
                <a:latin typeface="Arial" pitchFamily="34" charset="0"/>
              </a:defRPr>
            </a:lvl1pPr>
            <a:lvl2pPr>
              <a:spcAft>
                <a:spcPts val="400"/>
              </a:spcAft>
              <a:defRPr sz="1600"/>
            </a:lvl2pPr>
          </a:lstStyle>
          <a:p>
            <a:pPr lvl="0"/>
            <a:r>
              <a:rPr lang="en-US"/>
              <a:t>Click to edit Master text styles</a:t>
            </a:r>
          </a:p>
          <a:p>
            <a:pPr lvl="1"/>
            <a:r>
              <a:rPr lang="en-US"/>
              <a:t>Second level</a:t>
            </a:r>
          </a:p>
        </p:txBody>
      </p:sp>
      <p:sp>
        <p:nvSpPr>
          <p:cNvPr id="11" name="Text Placeholder 12"/>
          <p:cNvSpPr>
            <a:spLocks noGrp="1"/>
          </p:cNvSpPr>
          <p:nvPr>
            <p:ph type="body" sz="quarter" idx="18"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3" name="Straight Connector 12"/>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8937DFE0-BD2C-4EDF-ABA5-D791E22CB9B3}"/>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5" name="Picture 14" descr="Logo&#10;&#10;Description automatically generated">
            <a:extLst>
              <a:ext uri="{FF2B5EF4-FFF2-40B4-BE49-F238E27FC236}">
                <a16:creationId xmlns:a16="http://schemas.microsoft.com/office/drawing/2014/main" id="{1A106BEC-486E-44B4-B6D1-44873B2B80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946514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3"/>
          </p:nvPr>
        </p:nvSpPr>
        <p:spPr>
          <a:xfrm>
            <a:off x="609600" y="1524000"/>
            <a:ext cx="5283200" cy="4389120"/>
          </a:xfrm>
        </p:spPr>
        <p:txBody>
          <a:bodyPr/>
          <a:lstStyle>
            <a:lvl1pPr>
              <a:defRPr sz="1800"/>
            </a:lvl1pPr>
            <a:lvl2pPr>
              <a:defRPr sz="1600"/>
            </a:lvl2pPr>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p:nvPr>
        </p:nvSpPr>
        <p:spPr>
          <a:xfrm>
            <a:off x="6197600" y="1524000"/>
            <a:ext cx="5384800" cy="4389120"/>
          </a:xfrm>
        </p:spPr>
        <p:txBody>
          <a:bodyPr/>
          <a:lstStyle>
            <a:lvl1pPr>
              <a:defRPr sz="18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5"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a:extLst>
              <a:ext uri="{FF2B5EF4-FFF2-40B4-BE49-F238E27FC236}">
                <a16:creationId xmlns:a16="http://schemas.microsoft.com/office/drawing/2014/main" id="{E713B548-BF59-438B-9DD3-A5D89E466587}"/>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3" name="Picture 12" descr="Logo&#10;&#10;Description automatically generated">
            <a:extLst>
              <a:ext uri="{FF2B5EF4-FFF2-40B4-BE49-F238E27FC236}">
                <a16:creationId xmlns:a16="http://schemas.microsoft.com/office/drawing/2014/main" id="{D152E552-7125-4B87-940E-21FEE2E63D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283114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lor">
    <p:bg>
      <p:bgPr>
        <a:solidFill>
          <a:srgbClr val="C8D7DF"/>
        </a:solidFill>
        <a:effectLst/>
      </p:bgPr>
    </p:bg>
    <p:spTree>
      <p:nvGrpSpPr>
        <p:cNvPr id="1" name=""/>
        <p:cNvGrpSpPr/>
        <p:nvPr/>
      </p:nvGrpSpPr>
      <p:grpSpPr>
        <a:xfrm>
          <a:off x="0" y="0"/>
          <a:ext cx="0" cy="0"/>
          <a:chOff x="0" y="0"/>
          <a:chExt cx="0" cy="0"/>
        </a:xfrm>
      </p:grpSpPr>
      <p:sp>
        <p:nvSpPr>
          <p:cNvPr id="9" name="Rectangle 8"/>
          <p:cNvSpPr/>
          <p:nvPr userDrawn="1"/>
        </p:nvSpPr>
        <p:spPr>
          <a:xfrm>
            <a:off x="304800" y="228600"/>
            <a:ext cx="7693152"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609600" y="457200"/>
            <a:ext cx="7010400" cy="612648"/>
          </a:xfrm>
        </p:spPr>
        <p:txBody>
          <a:bodyPr>
            <a:noAutofit/>
          </a:bodyPr>
          <a:lstStyle>
            <a:lvl1pPr>
              <a:lnSpc>
                <a:spcPts val="2300"/>
              </a:lnSpc>
              <a:defRPr baseline="0"/>
            </a:lvl1pPr>
          </a:lstStyle>
          <a:p>
            <a:r>
              <a:rPr lang="en-US"/>
              <a:t>Title color slide — click to edit</a:t>
            </a:r>
            <a:br>
              <a:rPr lang="en-US"/>
            </a:br>
            <a:r>
              <a:rPr lang="en-US"/>
              <a:t>second line if needed </a:t>
            </a:r>
          </a:p>
        </p:txBody>
      </p:sp>
      <p:sp>
        <p:nvSpPr>
          <p:cNvPr id="22" name="Text Placeholder 21"/>
          <p:cNvSpPr>
            <a:spLocks noGrp="1"/>
          </p:cNvSpPr>
          <p:nvPr>
            <p:ph type="body" sz="quarter" idx="15" hasCustomPrompt="1"/>
          </p:nvPr>
        </p:nvSpPr>
        <p:spPr>
          <a:xfrm>
            <a:off x="609600" y="1097280"/>
            <a:ext cx="7010400" cy="502920"/>
          </a:xfrm>
        </p:spPr>
        <p:txBody>
          <a:bodyPr/>
          <a:lstStyle>
            <a:lvl1pPr>
              <a:lnSpc>
                <a:spcPts val="2000"/>
              </a:lnSpc>
              <a:spcAft>
                <a:spcPts val="0"/>
              </a:spcAft>
              <a:defRPr sz="1800" b="0" baseline="0"/>
            </a:lvl1pPr>
          </a:lstStyle>
          <a:p>
            <a:pPr lvl="0"/>
            <a:r>
              <a:rPr lang="en-US"/>
              <a:t>Click to add subhead</a:t>
            </a:r>
          </a:p>
        </p:txBody>
      </p:sp>
      <p:sp>
        <p:nvSpPr>
          <p:cNvPr id="24" name="Text Placeholder 23"/>
          <p:cNvSpPr>
            <a:spLocks noGrp="1"/>
          </p:cNvSpPr>
          <p:nvPr>
            <p:ph type="body" sz="quarter" idx="16" hasCustomPrompt="1"/>
          </p:nvPr>
        </p:nvSpPr>
        <p:spPr>
          <a:xfrm>
            <a:off x="609600" y="2209670"/>
            <a:ext cx="2682240" cy="271081"/>
          </a:xfrm>
        </p:spPr>
        <p:txBody>
          <a:bodyPr/>
          <a:lstStyle>
            <a:lvl1pPr>
              <a:defRPr sz="1200" b="0" baseline="0"/>
            </a:lvl1pPr>
          </a:lstStyle>
          <a:p>
            <a:pPr lvl="0"/>
            <a:r>
              <a:rPr lang="en-US"/>
              <a:t>Insert date</a:t>
            </a:r>
          </a:p>
        </p:txBody>
      </p:sp>
      <p:sp>
        <p:nvSpPr>
          <p:cNvPr id="26" name="Text Placeholder 25"/>
          <p:cNvSpPr>
            <a:spLocks noGrp="1"/>
          </p:cNvSpPr>
          <p:nvPr>
            <p:ph type="body" sz="quarter" idx="17" hasCustomPrompt="1"/>
          </p:nvPr>
        </p:nvSpPr>
        <p:spPr>
          <a:xfrm>
            <a:off x="609600" y="1654457"/>
            <a:ext cx="7010400" cy="527386"/>
          </a:xfrm>
        </p:spPr>
        <p:txBody>
          <a:bodyPr/>
          <a:lstStyle>
            <a:lvl1pPr>
              <a:lnSpc>
                <a:spcPts val="1800"/>
              </a:lnSpc>
              <a:spcAft>
                <a:spcPts val="0"/>
              </a:spcAft>
              <a:defRPr sz="1600" b="0"/>
            </a:lvl1pPr>
          </a:lstStyle>
          <a:p>
            <a:pPr lvl="0"/>
            <a:r>
              <a:rPr lang="en-US"/>
              <a:t>Click to add text</a:t>
            </a:r>
          </a:p>
        </p:txBody>
      </p:sp>
      <p:sp>
        <p:nvSpPr>
          <p:cNvPr id="10" name="Rectangle 9"/>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11" name="Group 10"/>
          <p:cNvGrpSpPr/>
          <p:nvPr userDrawn="1"/>
        </p:nvGrpSpPr>
        <p:grpSpPr>
          <a:xfrm>
            <a:off x="609600" y="3583409"/>
            <a:ext cx="2730611" cy="2157709"/>
            <a:chOff x="457200" y="3682374"/>
            <a:chExt cx="1481138" cy="1560513"/>
          </a:xfrm>
        </p:grpSpPr>
        <p:sp>
          <p:nvSpPr>
            <p:cNvPr id="13"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6"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sp>
        <p:nvSpPr>
          <p:cNvPr id="27" name="Footer Placeholder 4 Copyright"/>
          <p:cNvSpPr>
            <a:spLocks noGrp="1"/>
          </p:cNvSpPr>
          <p:nvPr>
            <p:ph type="ftr" sz="quarter" idx="3"/>
          </p:nvPr>
        </p:nvSpPr>
        <p:spPr>
          <a:xfrm>
            <a:off x="609599" y="6515097"/>
            <a:ext cx="3292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a:t>
            </a:r>
            <a:endParaRPr lang="en-US"/>
          </a:p>
        </p:txBody>
      </p:sp>
      <p:sp>
        <p:nvSpPr>
          <p:cNvPr id="28" name="Rectangle 27"/>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1" name="Picture 20" descr="Logo&#10;&#10;Description automatically generated">
            <a:extLst>
              <a:ext uri="{FF2B5EF4-FFF2-40B4-BE49-F238E27FC236}">
                <a16:creationId xmlns:a16="http://schemas.microsoft.com/office/drawing/2014/main" id="{282DBA6D-D898-4CBD-92A6-4A342798E0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3762" y="6306914"/>
            <a:ext cx="1026256" cy="383455"/>
          </a:xfrm>
          <a:prstGeom prst="rect">
            <a:avLst/>
          </a:prstGeom>
        </p:spPr>
      </p:pic>
    </p:spTree>
    <p:extLst>
      <p:ext uri="{BB962C8B-B14F-4D97-AF65-F5344CB8AC3E}">
        <p14:creationId xmlns:p14="http://schemas.microsoft.com/office/powerpoint/2010/main" val="2082299848"/>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8" name="Straight Connector 7"/>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9" name="Footer Placeholder 4 Copyright">
            <a:extLst>
              <a:ext uri="{FF2B5EF4-FFF2-40B4-BE49-F238E27FC236}">
                <a16:creationId xmlns:a16="http://schemas.microsoft.com/office/drawing/2014/main" id="{D19747C3-A02C-42CE-9C9E-8DA60AA5F19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pic>
        <p:nvPicPr>
          <p:cNvPr id="10" name="Picture 9" descr="Logo&#10;&#10;Description automatically generated">
            <a:extLst>
              <a:ext uri="{FF2B5EF4-FFF2-40B4-BE49-F238E27FC236}">
                <a16:creationId xmlns:a16="http://schemas.microsoft.com/office/drawing/2014/main" id="{C93D2C86-026A-4B5B-B7F4-6A747361B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33205" y="6346233"/>
            <a:ext cx="1283076" cy="383455"/>
          </a:xfrm>
          <a:prstGeom prst="rect">
            <a:avLst/>
          </a:prstGeom>
        </p:spPr>
      </p:pic>
    </p:spTree>
    <p:extLst>
      <p:ext uri="{BB962C8B-B14F-4D97-AF65-F5344CB8AC3E}">
        <p14:creationId xmlns:p14="http://schemas.microsoft.com/office/powerpoint/2010/main" val="31002207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a:extLst>
              <a:ext uri="{FF2B5EF4-FFF2-40B4-BE49-F238E27FC236}">
                <a16:creationId xmlns:a16="http://schemas.microsoft.com/office/drawing/2014/main" id="{A87B37A7-B2F3-40F0-82BA-8C5742E4CF06}"/>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3805253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55613"/>
            <a:ext cx="5994400" cy="304800"/>
          </a:xfrm>
        </p:spPr>
        <p:txBody>
          <a:bodyPr/>
          <a:lstStyle>
            <a:lvl1pPr>
              <a:defRPr baseline="0"/>
            </a:lvl1pPr>
          </a:lstStyle>
          <a:p>
            <a:r>
              <a:rPr lang="en-US"/>
              <a:t>Thank you — Click to edit text</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userDrawn="1"/>
        </p:nvGrpSpPr>
        <p:grpSpPr>
          <a:xfrm>
            <a:off x="8847725" y="3462206"/>
            <a:ext cx="2730611" cy="2157709"/>
            <a:chOff x="457200" y="3682374"/>
            <a:chExt cx="1481138" cy="1560513"/>
          </a:xfrm>
        </p:grpSpPr>
        <p:sp>
          <p:nvSpPr>
            <p:cNvPr id="14" name="Rectangle 255"/>
            <p:cNvSpPr>
              <a:spLocks noChangeArrowheads="1"/>
            </p:cNvSpPr>
            <p:nvPr userDrawn="1"/>
          </p:nvSpPr>
          <p:spPr bwMode="auto">
            <a:xfrm>
              <a:off x="457200" y="3682374"/>
              <a:ext cx="269875" cy="781050"/>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5" name="Rectangle 256"/>
            <p:cNvSpPr>
              <a:spLocks noChangeArrowheads="1"/>
            </p:cNvSpPr>
            <p:nvPr userDrawn="1"/>
          </p:nvSpPr>
          <p:spPr bwMode="auto">
            <a:xfrm>
              <a:off x="993775" y="4266574"/>
              <a:ext cx="406400" cy="587375"/>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7" name="Rectangle 257"/>
            <p:cNvSpPr>
              <a:spLocks noChangeArrowheads="1"/>
            </p:cNvSpPr>
            <p:nvPr userDrawn="1"/>
          </p:nvSpPr>
          <p:spPr bwMode="auto">
            <a:xfrm>
              <a:off x="1536700" y="3877636"/>
              <a:ext cx="401638" cy="38893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Rectangle 258"/>
            <p:cNvSpPr>
              <a:spLocks noChangeArrowheads="1"/>
            </p:cNvSpPr>
            <p:nvPr userDrawn="1"/>
          </p:nvSpPr>
          <p:spPr bwMode="auto">
            <a:xfrm>
              <a:off x="592137" y="4658686"/>
              <a:ext cx="131763" cy="192088"/>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9" name="Rectangle 259"/>
            <p:cNvSpPr>
              <a:spLocks noChangeArrowheads="1"/>
            </p:cNvSpPr>
            <p:nvPr userDrawn="1"/>
          </p:nvSpPr>
          <p:spPr bwMode="auto">
            <a:xfrm>
              <a:off x="1265237" y="5047624"/>
              <a:ext cx="541338" cy="195263"/>
            </a:xfrm>
            <a:prstGeom prst="rect">
              <a:avLst/>
            </a:pr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grpSp>
      <p:pic>
        <p:nvPicPr>
          <p:cNvPr id="24" name="Picture 23"/>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25"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a:extLst>
              <a:ext uri="{FF2B5EF4-FFF2-40B4-BE49-F238E27FC236}">
                <a16:creationId xmlns:a16="http://schemas.microsoft.com/office/drawing/2014/main" id="{A297E972-1E4A-4220-8AB3-04B694B4AF19}"/>
              </a:ext>
            </a:extLst>
          </p:cNvPr>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112684789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6"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7"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image slide — click to edit text</a:t>
            </a:r>
          </a:p>
        </p:txBody>
      </p:sp>
      <p:sp>
        <p:nvSpPr>
          <p:cNvPr id="2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pic>
        <p:nvPicPr>
          <p:cNvPr id="9" name="Picture 8" descr="Logo&#10;&#10;Description automatically generated">
            <a:extLst>
              <a:ext uri="{FF2B5EF4-FFF2-40B4-BE49-F238E27FC236}">
                <a16:creationId xmlns:a16="http://schemas.microsoft.com/office/drawing/2014/main" id="{4D595A4F-1242-4FB4-BE75-DA61769E5C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3762" y="6306914"/>
            <a:ext cx="1026256" cy="383455"/>
          </a:xfrm>
          <a:prstGeom prst="rect">
            <a:avLst/>
          </a:prstGeom>
        </p:spPr>
      </p:pic>
    </p:spTree>
    <p:extLst>
      <p:ext uri="{BB962C8B-B14F-4D97-AF65-F5344CB8AC3E}">
        <p14:creationId xmlns:p14="http://schemas.microsoft.com/office/powerpoint/2010/main" val="3301743665"/>
      </p:ext>
    </p:extLst>
  </p:cSld>
  <p:clrMapOvr>
    <a:masterClrMapping/>
  </p:clrMapOvr>
  <p:hf hdr="0" dt="0"/>
  <p:extLst>
    <p:ext uri="{DCECCB84-F9BA-43D5-87BE-67443E8EF086}">
      <p15:sldGuideLst xmlns:p15="http://schemas.microsoft.com/office/powerpoint/2012/main">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color">
    <p:bg>
      <p:bgPr>
        <a:solidFill>
          <a:srgbClr val="DDD0CF"/>
        </a:solidFill>
        <a:effectLst/>
      </p:bgPr>
    </p:bg>
    <p:spTree>
      <p:nvGrpSpPr>
        <p:cNvPr id="1" name=""/>
        <p:cNvGrpSpPr/>
        <p:nvPr/>
      </p:nvGrpSpPr>
      <p:grpSpPr>
        <a:xfrm>
          <a:off x="0" y="0"/>
          <a:ext cx="0" cy="0"/>
          <a:chOff x="0" y="0"/>
          <a:chExt cx="0" cy="0"/>
        </a:xfrm>
      </p:grpSpPr>
      <p:sp>
        <p:nvSpPr>
          <p:cNvPr id="22" name="Rectangle 21"/>
          <p:cNvSpPr/>
          <p:nvPr userDrawn="1"/>
        </p:nvSpPr>
        <p:spPr>
          <a:xfrm>
            <a:off x="304800" y="1310178"/>
            <a:ext cx="6787376" cy="141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a:p>
        </p:txBody>
      </p:sp>
      <p:sp>
        <p:nvSpPr>
          <p:cNvPr id="11" name="Rectangle 10"/>
          <p:cNvSpPr/>
          <p:nvPr userDrawn="1"/>
        </p:nvSpPr>
        <p:spPr>
          <a:xfrm>
            <a:off x="0" y="6280484"/>
            <a:ext cx="12192000" cy="57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7" name="Text Placeholder 12"/>
          <p:cNvSpPr>
            <a:spLocks noGrp="1"/>
          </p:cNvSpPr>
          <p:nvPr>
            <p:ph type="body" sz="quarter" idx="13" hasCustomPrompt="1"/>
          </p:nvPr>
        </p:nvSpPr>
        <p:spPr>
          <a:xfrm>
            <a:off x="609600" y="1938529"/>
            <a:ext cx="6181344" cy="337433"/>
          </a:xfrm>
        </p:spPr>
        <p:txBody>
          <a:bodyPr>
            <a:noAutofit/>
          </a:bodyPr>
          <a:lstStyle>
            <a:lvl1pPr>
              <a:defRPr sz="1800" b="0">
                <a:solidFill>
                  <a:schemeClr val="tx1"/>
                </a:solidFill>
              </a:defRPr>
            </a:lvl1pPr>
          </a:lstStyle>
          <a:p>
            <a:pPr lvl="0"/>
            <a:r>
              <a:rPr lang="en-US"/>
              <a:t>Click to add subheading</a:t>
            </a:r>
          </a:p>
        </p:txBody>
      </p:sp>
      <p:sp>
        <p:nvSpPr>
          <p:cNvPr id="13" name="Title 1"/>
          <p:cNvSpPr>
            <a:spLocks noGrp="1"/>
          </p:cNvSpPr>
          <p:nvPr>
            <p:ph type="title" hasCustomPrompt="1"/>
          </p:nvPr>
        </p:nvSpPr>
        <p:spPr>
          <a:xfrm>
            <a:off x="609600" y="1524001"/>
            <a:ext cx="6181344" cy="381000"/>
          </a:xfrm>
        </p:spPr>
        <p:txBody>
          <a:bodyPr>
            <a:noAutofit/>
          </a:bodyPr>
          <a:lstStyle>
            <a:lvl1pPr>
              <a:defRPr baseline="0"/>
            </a:lvl1pPr>
          </a:lstStyle>
          <a:p>
            <a:r>
              <a:rPr lang="en-US"/>
              <a:t>Divider color slide — click to edit text</a:t>
            </a:r>
          </a:p>
        </p:txBody>
      </p:sp>
      <p:grpSp>
        <p:nvGrpSpPr>
          <p:cNvPr id="14" name="Group 13"/>
          <p:cNvGrpSpPr/>
          <p:nvPr userDrawn="1"/>
        </p:nvGrpSpPr>
        <p:grpSpPr>
          <a:xfrm>
            <a:off x="609600" y="3829699"/>
            <a:ext cx="2474384" cy="2051050"/>
            <a:chOff x="457200" y="3522663"/>
            <a:chExt cx="1855788" cy="2051050"/>
          </a:xfrm>
        </p:grpSpPr>
        <p:sp>
          <p:nvSpPr>
            <p:cNvPr id="18" name="AutoShape 3"/>
            <p:cNvSpPr>
              <a:spLocks noChangeAspect="1" noChangeArrowheads="1" noTextEdit="1"/>
            </p:cNvSpPr>
            <p:nvPr userDrawn="1"/>
          </p:nvSpPr>
          <p:spPr bwMode="auto">
            <a:xfrm>
              <a:off x="457200" y="3522663"/>
              <a:ext cx="18557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9" name="Rectangle 5"/>
            <p:cNvSpPr>
              <a:spLocks noChangeArrowheads="1"/>
            </p:cNvSpPr>
            <p:nvPr userDrawn="1"/>
          </p:nvSpPr>
          <p:spPr bwMode="auto">
            <a:xfrm>
              <a:off x="1879600" y="4954588"/>
              <a:ext cx="285750" cy="20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1" name="Rectangle 6"/>
            <p:cNvSpPr>
              <a:spLocks noChangeArrowheads="1"/>
            </p:cNvSpPr>
            <p:nvPr userDrawn="1"/>
          </p:nvSpPr>
          <p:spPr bwMode="auto">
            <a:xfrm>
              <a:off x="1597025" y="3522663"/>
              <a:ext cx="712788" cy="1028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5" name="Rectangle 7"/>
            <p:cNvSpPr>
              <a:spLocks noChangeArrowheads="1"/>
            </p:cNvSpPr>
            <p:nvPr userDrawn="1"/>
          </p:nvSpPr>
          <p:spPr bwMode="auto">
            <a:xfrm>
              <a:off x="1177925" y="3730625"/>
              <a:ext cx="142875" cy="6175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6" name="Rectangle 8"/>
            <p:cNvSpPr>
              <a:spLocks noChangeArrowheads="1"/>
            </p:cNvSpPr>
            <p:nvPr userDrawn="1"/>
          </p:nvSpPr>
          <p:spPr bwMode="auto">
            <a:xfrm>
              <a:off x="1309688" y="4543425"/>
              <a:ext cx="147638" cy="415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Rectangle 26"/>
            <p:cNvSpPr>
              <a:spLocks noChangeArrowheads="1"/>
            </p:cNvSpPr>
            <p:nvPr userDrawn="1"/>
          </p:nvSpPr>
          <p:spPr bwMode="auto">
            <a:xfrm>
              <a:off x="460375" y="4751388"/>
              <a:ext cx="569913" cy="8223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2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6"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20" name="Rectangle 19"/>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pic>
        <p:nvPicPr>
          <p:cNvPr id="24" name="Picture 23" descr="Logo&#10;&#10;Description automatically generated">
            <a:extLst>
              <a:ext uri="{FF2B5EF4-FFF2-40B4-BE49-F238E27FC236}">
                <a16:creationId xmlns:a16="http://schemas.microsoft.com/office/drawing/2014/main" id="{2CA29BAF-6093-4B2B-BEB5-EC2E401C2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3762" y="6306914"/>
            <a:ext cx="1026256" cy="38345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1">
                    <a:lumMod val="75000"/>
                    <a:lumOff val="25000"/>
                  </a:schemeClr>
                </a:solidFill>
              </a:defRPr>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cxnSp>
        <p:nvCxnSpPr>
          <p:cNvPr id="12" name="Straight Connector 11"/>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3" name="Rectangle 2">
            <a:extLst>
              <a:ext uri="{FF2B5EF4-FFF2-40B4-BE49-F238E27FC236}">
                <a16:creationId xmlns:a16="http://schemas.microsoft.com/office/drawing/2014/main" id="{C2D4ABD7-746E-4E5B-B5BF-05736DE99326}"/>
              </a:ext>
            </a:extLst>
          </p:cNvPr>
          <p:cNvSpPr/>
          <p:nvPr userDrawn="1"/>
        </p:nvSpPr>
        <p:spPr>
          <a:xfrm>
            <a:off x="609600" y="6400801"/>
            <a:ext cx="1320800" cy="137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4" descr="Asian Development Bank - Wikipedia">
            <a:extLst>
              <a:ext uri="{FF2B5EF4-FFF2-40B4-BE49-F238E27FC236}">
                <a16:creationId xmlns:a16="http://schemas.microsoft.com/office/drawing/2014/main" id="{286D9D17-E1B4-4A54-A959-C93C99DDA63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73762" y="258915"/>
            <a:ext cx="760719" cy="7163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 company name&#10;&#10;Description automatically generated">
            <a:extLst>
              <a:ext uri="{FF2B5EF4-FFF2-40B4-BE49-F238E27FC236}">
                <a16:creationId xmlns:a16="http://schemas.microsoft.com/office/drawing/2014/main" id="{ED3C5061-E496-478D-9D8E-927E58B7531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1681" y="250255"/>
            <a:ext cx="760719" cy="716374"/>
          </a:xfrm>
          <a:prstGeom prst="rect">
            <a:avLst/>
          </a:prstGeom>
        </p:spPr>
      </p:pic>
      <p:pic>
        <p:nvPicPr>
          <p:cNvPr id="16" name="Picture 15" descr="Logo&#10;&#10;Description automatically generated">
            <a:extLst>
              <a:ext uri="{FF2B5EF4-FFF2-40B4-BE49-F238E27FC236}">
                <a16:creationId xmlns:a16="http://schemas.microsoft.com/office/drawing/2014/main" id="{A890A362-1377-4DCF-8D3B-8DFD6A94B2D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73762" y="6306914"/>
            <a:ext cx="1026256" cy="383455"/>
          </a:xfrm>
          <a:prstGeom prst="rect">
            <a:avLst/>
          </a:prstGeom>
        </p:spPr>
      </p:pic>
    </p:spTree>
  </p:cSld>
  <p:clrMapOvr>
    <a:masterClrMapping/>
  </p:clrMapOvr>
  <p:extLst>
    <p:ext uri="{DCECCB84-F9BA-43D5-87BE-67443E8EF086}">
      <p15:sldGuideLst xmlns:p15="http://schemas.microsoft.com/office/powerpoint/2012/main">
        <p15:guide id="1" orient="horz" pos="4104"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8" name="Content Placeholder 2"/>
          <p:cNvSpPr>
            <a:spLocks noGrp="1"/>
          </p:cNvSpPr>
          <p:nvPr>
            <p:ph idx="1"/>
          </p:nvPr>
        </p:nvSpPr>
        <p:spPr>
          <a:xfrm>
            <a:off x="609600" y="1524000"/>
            <a:ext cx="10972800" cy="4389120"/>
          </a:xfrm>
        </p:spPr>
        <p:txBody>
          <a:bodyPr/>
          <a:lstStyle>
            <a:lvl1pPr>
              <a:defRPr sz="1800"/>
            </a:lvl1pPr>
            <a:lvl2pPr>
              <a:defRPr sz="1600"/>
            </a:lvl2pPr>
            <a:lvl3pPr marL="233363" indent="-233363">
              <a:buSzPct val="100000"/>
              <a:buFont typeface="+mj-lt"/>
              <a:buAutoNum type="arabicPeriod"/>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4"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2"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dcrum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p>
        </p:txBody>
      </p:sp>
      <p:sp>
        <p:nvSpPr>
          <p:cNvPr id="8"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10" name="Content Placeholder 2"/>
          <p:cNvSpPr>
            <a:spLocks noGrp="1"/>
          </p:cNvSpPr>
          <p:nvPr>
            <p:ph idx="1"/>
          </p:nvPr>
        </p:nvSpPr>
        <p:spPr>
          <a:xfrm>
            <a:off x="609600" y="1524000"/>
            <a:ext cx="10972800" cy="4389120"/>
          </a:xfrm>
        </p:spPr>
        <p:txBody>
          <a:bodyPr/>
          <a:lstStyle>
            <a:lvl1pPr>
              <a:defRPr sz="1800"/>
            </a:lvl1pPr>
            <a:lvl2pPr>
              <a:defRPr sz="1600"/>
            </a:lvl2pPr>
            <a:lvl3pPr>
              <a:buSzPct val="125000"/>
              <a:defRPr/>
            </a:lvl3pPr>
            <a:lvl4pPr>
              <a:buSzPct val="125000"/>
              <a:defRPr/>
            </a:lvl4pPr>
            <a:lvl5pPr>
              <a:buSzPct val="125000"/>
              <a:defRPr baseline="0"/>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4" hasCustomPrompt="1"/>
          </p:nvPr>
        </p:nvSpPr>
        <p:spPr>
          <a:xfrm>
            <a:off x="8763820" y="-977"/>
            <a:ext cx="2808248" cy="230400"/>
          </a:xfrm>
          <a:solidFill>
            <a:schemeClr val="accent1"/>
          </a:solidFill>
        </p:spPr>
        <p:txBody>
          <a:bodyPr anchor="ctr" anchorCtr="0"/>
          <a:lstStyle>
            <a:lvl1pPr algn="ctr">
              <a:defRPr sz="1000" cap="all" baseline="0">
                <a:solidFill>
                  <a:schemeClr val="bg1"/>
                </a:solidFill>
              </a:defRPr>
            </a:lvl1pPr>
          </a:lstStyle>
          <a:p>
            <a:pPr lvl="0"/>
            <a:r>
              <a:rPr lang="en-US"/>
              <a:t>Click to edit text</a:t>
            </a:r>
          </a:p>
        </p:txBody>
      </p:sp>
      <p:cxnSp>
        <p:nvCxnSpPr>
          <p:cNvPr id="14" name="Straight Connector 13"/>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8"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1"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extLst>
      <p:ext uri="{BB962C8B-B14F-4D97-AF65-F5344CB8AC3E}">
        <p14:creationId xmlns:p14="http://schemas.microsoft.com/office/powerpoint/2010/main" val="238890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Text Placeholder 12"/>
          <p:cNvSpPr>
            <a:spLocks noGrp="1"/>
          </p:cNvSpPr>
          <p:nvPr>
            <p:ph type="body" sz="quarter" idx="13" hasCustomPrompt="1"/>
          </p:nvPr>
        </p:nvSpPr>
        <p:spPr>
          <a:xfrm>
            <a:off x="609600" y="800240"/>
            <a:ext cx="10972800" cy="276999"/>
          </a:xfrm>
        </p:spPr>
        <p:txBody>
          <a:bodyPr/>
          <a:lstStyle>
            <a:lvl1pPr>
              <a:defRPr sz="1800" b="0" baseline="0">
                <a:solidFill>
                  <a:schemeClr val="tx1"/>
                </a:solidFill>
              </a:defRPr>
            </a:lvl1pPr>
          </a:lstStyle>
          <a:p>
            <a:pPr lvl="0"/>
            <a:r>
              <a:rPr lang="en-US"/>
              <a:t>Subheading here</a:t>
            </a:r>
          </a:p>
        </p:txBody>
      </p:sp>
      <p:sp>
        <p:nvSpPr>
          <p:cNvPr id="9" name="Content Placeholder 8"/>
          <p:cNvSpPr>
            <a:spLocks noGrp="1"/>
          </p:cNvSpPr>
          <p:nvPr>
            <p:ph sz="quarter" idx="14"/>
          </p:nvPr>
        </p:nvSpPr>
        <p:spPr>
          <a:xfrm>
            <a:off x="609600" y="1524000"/>
            <a:ext cx="2032000" cy="1905000"/>
          </a:xfrm>
          <a:solidFill>
            <a:srgbClr val="D8D7DF"/>
          </a:solidFill>
        </p:spPr>
        <p:txBody>
          <a:bodyPr/>
          <a:lstStyle>
            <a:lvl3pPr>
              <a:buSzPct val="125000"/>
              <a:defRPr/>
            </a:lvl3pPr>
            <a:lvl4pPr>
              <a:buSzPct val="125000"/>
              <a:defRPr/>
            </a:lvl4pPr>
            <a:lvl5pP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5"/>
          </p:nvPr>
        </p:nvSpPr>
        <p:spPr>
          <a:xfrm>
            <a:off x="2844800" y="1524000"/>
            <a:ext cx="8737600" cy="4388603"/>
          </a:xfrm>
        </p:spPr>
        <p:txBody>
          <a:bodyPr/>
          <a:lstStyle>
            <a:lvl1pPr marL="0" marR="0" indent="0" algn="l" defTabSz="914400" rtl="0" eaLnBrk="1" fontAlgn="auto" latinLnBrk="0" hangingPunct="1">
              <a:lnSpc>
                <a:spcPct val="100000"/>
              </a:lnSpc>
              <a:spcBef>
                <a:spcPts val="0"/>
              </a:spcBef>
              <a:spcAft>
                <a:spcPts val="350"/>
              </a:spcAft>
              <a:buClrTx/>
              <a:buSzTx/>
              <a:buFontTx/>
              <a:buNone/>
              <a:tabLst/>
              <a:defRPr lang="en-US" sz="1800" dirty="0" smtClean="0"/>
            </a:lvl1pPr>
            <a:lvl2pPr>
              <a:spcBef>
                <a:spcPts val="0"/>
              </a:spcBef>
              <a:spcAft>
                <a:spcPts val="350"/>
              </a:spcAft>
              <a:defRPr lang="en-US" sz="1600" dirty="0" smtClean="0"/>
            </a:lvl2pPr>
            <a:lvl3pPr>
              <a:spcBef>
                <a:spcPts val="0"/>
              </a:spcBef>
              <a:spcAft>
                <a:spcPts val="400"/>
              </a:spcAft>
              <a:buSzPct val="125000"/>
              <a:buFont typeface="Wingdings" pitchFamily="2" charset="2"/>
              <a:buChar char="§"/>
              <a:defRPr lang="en-US" dirty="0" smtClean="0"/>
            </a:lvl3pPr>
            <a:lvl4pPr marL="457200" indent="-228600">
              <a:buClr>
                <a:schemeClr val="tx2"/>
              </a:buClr>
              <a:buSzPct val="125000"/>
              <a:buFont typeface="Wingdings" panose="05000000000000000000" pitchFamily="2" charset="2"/>
              <a:buChar char=""/>
              <a:defRPr/>
            </a:lvl4pPr>
            <a:lvl5pPr>
              <a:buSzPct val="125000"/>
              <a:buFont typeface="Arial" panose="020B0604020202020204" pitchFamily="34" charset="0"/>
              <a:buChar char="˗"/>
              <a:defRPr/>
            </a:lvl5pPr>
            <a:lvl6pPr>
              <a:buSzPct val="125000"/>
              <a:defRPr/>
            </a:lvl6pPr>
            <a:lvl7pPr>
              <a:buSzPct val="125000"/>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609600" y="6279396"/>
            <a:ext cx="10972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stretch>
            <a:fillRect/>
          </a:stretch>
        </p:blipFill>
        <p:spPr>
          <a:xfrm>
            <a:off x="8900458" y="6300217"/>
            <a:ext cx="2377143" cy="347429"/>
          </a:xfrm>
          <a:prstGeom prst="rect">
            <a:avLst/>
          </a:prstGeom>
        </p:spPr>
      </p:pic>
      <p:sp>
        <p:nvSpPr>
          <p:cNvPr id="19"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14" name="Footer Placeholder 4 Copyright"/>
          <p:cNvSpPr>
            <a:spLocks noGrp="1"/>
          </p:cNvSpPr>
          <p:nvPr>
            <p:ph type="ftr" sz="quarter" idx="3"/>
          </p:nvPr>
        </p:nvSpPr>
        <p:spPr>
          <a:xfrm>
            <a:off x="609599" y="6515097"/>
            <a:ext cx="7036800"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ags" Target="../tags/tag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20"/>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[yyyy]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cSld>
  <p:clrMap bg1="lt1" tx1="dk1" bg2="lt2" tx2="dk2" accent1="accent1" accent2="accent2" accent3="accent3" accent4="accent4" accent5="accent5" accent6="accent6" hlink="hlink" folHlink="folHlink"/>
  <p:sldLayoutIdLst>
    <p:sldLayoutId id="2147483701" r:id="rId1"/>
    <p:sldLayoutId id="2147483723" r:id="rId2"/>
    <p:sldLayoutId id="2147483729" r:id="rId3"/>
    <p:sldLayoutId id="2147483726" r:id="rId4"/>
    <p:sldLayoutId id="2147483686" r:id="rId5"/>
    <p:sldLayoutId id="2147483696" r:id="rId6"/>
    <p:sldLayoutId id="2147483695" r:id="rId7"/>
    <p:sldLayoutId id="2147483721" r:id="rId8"/>
    <p:sldLayoutId id="2147483688" r:id="rId9"/>
    <p:sldLayoutId id="2147483672" r:id="rId10"/>
    <p:sldLayoutId id="2147483689" r:id="rId11"/>
    <p:sldLayoutId id="2147483690" r:id="rId12"/>
    <p:sldLayoutId id="2147483667" r:id="rId13"/>
    <p:sldLayoutId id="2147483697" r:id="rId14"/>
    <p:sldLayoutId id="2147483746" r:id="rId15"/>
    <p:sldLayoutId id="2147483747" r:id="rId16"/>
    <p:sldLayoutId id="2147483748" r:id="rId17"/>
    <p:sldLayoutId id="2147483749" r:id="rId18"/>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custDataLst>
              <p:tags r:id="rId16"/>
            </p:custDataLst>
          </p:nvPr>
        </p:nvSpPr>
        <p:spPr>
          <a:xfrm rot="19906914">
            <a:off x="324769" y="3029257"/>
            <a:ext cx="11352091" cy="1107996"/>
          </a:xfrm>
          <a:prstGeom prst="rect">
            <a:avLst/>
          </a:prstGeom>
          <a:noFill/>
        </p:spPr>
        <p:txBody>
          <a:bodyPr wrap="square" rtlCol="0" anchor="ctr" anchorCtr="0">
            <a:spAutoFit/>
          </a:bodyPr>
          <a:lstStyle/>
          <a:p>
            <a:pPr algn="ctr"/>
            <a:r>
              <a:rPr lang="en-GB" sz="6600" b="1" baseline="0">
                <a:solidFill>
                  <a:srgbClr val="C0C0C0"/>
                </a:solidFill>
              </a:rPr>
              <a:t> </a:t>
            </a:r>
            <a:endParaRPr lang="en-GB" sz="1800" b="1">
              <a:solidFill>
                <a:srgbClr val="C0C0C0"/>
              </a:solidFill>
            </a:endParaRPr>
          </a:p>
        </p:txBody>
      </p:sp>
      <p:sp>
        <p:nvSpPr>
          <p:cNvPr id="2" name="Title Placeholder 1"/>
          <p:cNvSpPr>
            <a:spLocks noGrp="1"/>
          </p:cNvSpPr>
          <p:nvPr>
            <p:ph type="title"/>
          </p:nvPr>
        </p:nvSpPr>
        <p:spPr>
          <a:xfrm>
            <a:off x="609600" y="457201"/>
            <a:ext cx="10972800" cy="307777"/>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09600" y="1524000"/>
            <a:ext cx="10972800"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074400" y="6400800"/>
            <a:ext cx="508000" cy="137160"/>
          </a:xfrm>
          <a:prstGeom prst="rect">
            <a:avLst/>
          </a:prstGeom>
        </p:spPr>
        <p:txBody>
          <a:bodyPr vert="horz" wrap="square" lIns="0" tIns="0" rIns="0" bIns="0" rtlCol="0" anchor="b" anchorCtr="0">
            <a:spAutoFit/>
          </a:bodyPr>
          <a:lstStyle>
            <a:lvl1pPr algn="r">
              <a:defRPr sz="900">
                <a:solidFill>
                  <a:schemeClr val="tx1"/>
                </a:solidFill>
              </a:defRPr>
            </a:lvl1pPr>
          </a:lstStyle>
          <a:p>
            <a:fld id="{2083E393-C0BF-4ED8-8545-7E4C90AFF831}" type="slidenum">
              <a:rPr lang="en-US" smtClean="0"/>
              <a:pPr/>
              <a:t>‹#›</a:t>
            </a:fld>
            <a:endParaRPr lang="en-US"/>
          </a:p>
        </p:txBody>
      </p:sp>
      <p:sp>
        <p:nvSpPr>
          <p:cNvPr id="7" name="Footer Placeholder 4 Copyright"/>
          <p:cNvSpPr>
            <a:spLocks noGrp="1"/>
          </p:cNvSpPr>
          <p:nvPr>
            <p:ph type="ftr" sz="quarter" idx="3"/>
          </p:nvPr>
        </p:nvSpPr>
        <p:spPr>
          <a:xfrm>
            <a:off x="609600" y="6515097"/>
            <a:ext cx="7037137" cy="92333"/>
          </a:xfrm>
          <a:prstGeom prst="rect">
            <a:avLst/>
          </a:prstGeom>
        </p:spPr>
        <p:txBody>
          <a:bodyPr vert="horz" wrap="square" lIns="0" tIns="0" rIns="0" bIns="0" rtlCol="0" anchor="t" anchorCtr="0">
            <a:spAutoFit/>
          </a:bodyPr>
          <a:lstStyle>
            <a:lvl1pPr algn="l">
              <a:defRPr sz="600">
                <a:solidFill>
                  <a:schemeClr val="tx1"/>
                </a:solidFill>
              </a:defRPr>
            </a:lvl1pPr>
          </a:lstStyle>
          <a:p>
            <a:r>
              <a:rPr lang="en-GB"/>
              <a:t>© 2020 Willis Towers Watson. All rights reserved. Proprietary and Confidential. For Willis Towers Watson and Willis Towers Watson client use only.</a:t>
            </a:r>
            <a:endParaRPr lang="en-US"/>
          </a:p>
        </p:txBody>
      </p:sp>
      <p:sp>
        <p:nvSpPr>
          <p:cNvPr id="9" name="Rectangle 8"/>
          <p:cNvSpPr/>
          <p:nvPr userDrawn="1"/>
        </p:nvSpPr>
        <p:spPr>
          <a:xfrm>
            <a:off x="609599" y="6400801"/>
            <a:ext cx="878446" cy="92333"/>
          </a:xfrm>
          <a:prstGeom prst="rect">
            <a:avLst/>
          </a:prstGeom>
        </p:spPr>
        <p:txBody>
          <a:bodyPr wrap="none" lIns="0" tIns="0" rIns="0" bIns="0">
            <a:spAutoFit/>
          </a:bodyPr>
          <a:lstStyle/>
          <a:p>
            <a:pPr>
              <a:spcAft>
                <a:spcPts val="200"/>
              </a:spcAft>
            </a:pPr>
            <a:r>
              <a:rPr lang="en-GB" sz="600" b="1">
                <a:solidFill>
                  <a:schemeClr val="accent1"/>
                </a:solidFill>
              </a:rPr>
              <a:t>willistowerswatson.com</a:t>
            </a:r>
          </a:p>
        </p:txBody>
      </p:sp>
    </p:spTree>
    <p:extLst>
      <p:ext uri="{BB962C8B-B14F-4D97-AF65-F5344CB8AC3E}">
        <p14:creationId xmlns:p14="http://schemas.microsoft.com/office/powerpoint/2010/main" val="420106536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hf hdr="0" dt="0"/>
  <p:txStyles>
    <p:titleStyle>
      <a:lvl1pPr algn="l" defTabSz="914400" rtl="0" eaLnBrk="1" latinLnBrk="0" hangingPunct="1">
        <a:spcBef>
          <a:spcPct val="0"/>
        </a:spcBef>
        <a:buNone/>
        <a:defRPr sz="2000" b="1" kern="1200" baseline="0">
          <a:solidFill>
            <a:srgbClr val="70208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9.xml"/><Relationship Id="rId1" Type="http://schemas.openxmlformats.org/officeDocument/2006/relationships/tags" Target="../tags/tag4.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5.png"/><Relationship Id="rId10" Type="http://schemas.openxmlformats.org/officeDocument/2006/relationships/image" Target="../media/image14.jpeg"/><Relationship Id="rId4" Type="http://schemas.openxmlformats.org/officeDocument/2006/relationships/image" Target="../media/image9.jpe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diagramLayout" Target="../diagrams/layout8.xml"/><Relationship Id="rId7" Type="http://schemas.openxmlformats.org/officeDocument/2006/relationships/image" Target="../media/image49.png"/><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982432"/>
            <a:ext cx="7181850" cy="612648"/>
          </a:xfrm>
        </p:spPr>
        <p:txBody>
          <a:bodyPr/>
          <a:lstStyle/>
          <a:p>
            <a:r>
              <a:rPr lang="ru-RU" sz="1800" b="0">
                <a:solidFill>
                  <a:schemeClr val="tx1">
                    <a:lumMod val="75000"/>
                    <a:lumOff val="25000"/>
                  </a:schemeClr>
                </a:solidFill>
              </a:rPr>
              <a:t>Теория и варианты финансирования риска бедствий для региона Центральноазиатского регионального экономического сотрудничества</a:t>
            </a:r>
            <a:endParaRPr lang="en-GB" sz="1800" b="0">
              <a:solidFill>
                <a:schemeClr val="tx1">
                  <a:lumMod val="75000"/>
                  <a:lumOff val="25000"/>
                </a:schemeClr>
              </a:solidFill>
            </a:endParaRPr>
          </a:p>
        </p:txBody>
      </p:sp>
      <p:sp>
        <p:nvSpPr>
          <p:cNvPr id="8" name="Text Placeholder 7"/>
          <p:cNvSpPr>
            <a:spLocks noGrp="1"/>
          </p:cNvSpPr>
          <p:nvPr>
            <p:ph type="body" sz="quarter" idx="16"/>
          </p:nvPr>
        </p:nvSpPr>
        <p:spPr>
          <a:xfrm>
            <a:off x="552450" y="1952258"/>
            <a:ext cx="3440430" cy="485681"/>
          </a:xfrm>
        </p:spPr>
        <p:txBody>
          <a:bodyPr/>
          <a:lstStyle/>
          <a:p>
            <a:r>
              <a:rPr lang="ru"/>
              <a:t>Стамбул, Турция</a:t>
            </a:r>
            <a:endParaRPr lang="en-GB"/>
          </a:p>
          <a:p>
            <a:r>
              <a:rPr lang="ru"/>
              <a:t>ноябрь 2022 г.</a:t>
            </a:r>
          </a:p>
        </p:txBody>
      </p:sp>
      <p:pic>
        <p:nvPicPr>
          <p:cNvPr id="16" name="Picture 4" descr="Asian Development Bank - Wikipedia">
            <a:extLst>
              <a:ext uri="{FF2B5EF4-FFF2-40B4-BE49-F238E27FC236}">
                <a16:creationId xmlns:a16="http://schemas.microsoft.com/office/drawing/2014/main" id="{EF1F8908-F39D-4A3D-8065-4D811B4B7E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7098" y="1333555"/>
            <a:ext cx="1146689" cy="11466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C3E96ABA-30D6-48A9-BAA6-B6D866AE58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1205" y="262809"/>
            <a:ext cx="1058472" cy="1058472"/>
          </a:xfrm>
          <a:prstGeom prst="rect">
            <a:avLst/>
          </a:prstGeom>
        </p:spPr>
      </p:pic>
      <p:sp>
        <p:nvSpPr>
          <p:cNvPr id="3" name="TextBox 2">
            <a:extLst>
              <a:ext uri="{FF2B5EF4-FFF2-40B4-BE49-F238E27FC236}">
                <a16:creationId xmlns:a16="http://schemas.microsoft.com/office/drawing/2014/main" id="{4992083A-21E8-4278-B0E6-A09BCCFF1A71}"/>
              </a:ext>
            </a:extLst>
          </p:cNvPr>
          <p:cNvSpPr txBox="1"/>
          <p:nvPr/>
        </p:nvSpPr>
        <p:spPr>
          <a:xfrm>
            <a:off x="495300" y="361951"/>
            <a:ext cx="6825803" cy="584775"/>
          </a:xfrm>
          <a:prstGeom prst="rect">
            <a:avLst/>
          </a:prstGeom>
          <a:noFill/>
        </p:spPr>
        <p:txBody>
          <a:bodyPr wrap="square" rtlCol="0">
            <a:spAutoFit/>
          </a:bodyPr>
          <a:lstStyle/>
          <a:p>
            <a:r>
              <a:rPr lang="ru-RU" sz="1600" b="1">
                <a:latin typeface="Calibri" panose="020F0502020204030204" pitchFamily="34" charset="0"/>
                <a:ea typeface="Times New Roman" panose="02020603050405020304" pitchFamily="18" charset="0"/>
              </a:rPr>
              <a:t>Совещание Программы Центральноазиатского регионального экономического сотрудничества по рискам бедствий</a:t>
            </a:r>
          </a:p>
        </p:txBody>
      </p:sp>
      <p:pic>
        <p:nvPicPr>
          <p:cNvPr id="21" name="Picture 10" descr="Global Earthquake Model Foundation | Italy">
            <a:extLst>
              <a:ext uri="{FF2B5EF4-FFF2-40B4-BE49-F238E27FC236}">
                <a16:creationId xmlns:a16="http://schemas.microsoft.com/office/drawing/2014/main" id="{E55E54E3-D4DF-44D7-9133-0BCCAFE8445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191" t="11798" r="2395" b="15372"/>
          <a:stretch/>
        </p:blipFill>
        <p:spPr bwMode="auto">
          <a:xfrm>
            <a:off x="1753531" y="6319271"/>
            <a:ext cx="1302071" cy="4856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JBA Risk Management Mission Statement, Employees and Hiring | LinkedIn">
            <a:extLst>
              <a:ext uri="{FF2B5EF4-FFF2-40B4-BE49-F238E27FC236}">
                <a16:creationId xmlns:a16="http://schemas.microsoft.com/office/drawing/2014/main" id="{E8E8ACB3-1939-4183-AB19-602AF7716E0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655" t="12007" r="5777" b="8550"/>
          <a:stretch/>
        </p:blipFill>
        <p:spPr bwMode="auto">
          <a:xfrm>
            <a:off x="3918848" y="6324859"/>
            <a:ext cx="563157" cy="51089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Overseas Development Institute (ODI) | 60 years of impact">
            <a:extLst>
              <a:ext uri="{FF2B5EF4-FFF2-40B4-BE49-F238E27FC236}">
                <a16:creationId xmlns:a16="http://schemas.microsoft.com/office/drawing/2014/main" id="{25A58B42-4AD6-4B74-A5CC-C5CC32BB038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839" r="3041"/>
          <a:stretch/>
        </p:blipFill>
        <p:spPr bwMode="auto">
          <a:xfrm>
            <a:off x="5345251" y="6329874"/>
            <a:ext cx="976782" cy="5273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Pengwern Associates | LinkedIn">
            <a:extLst>
              <a:ext uri="{FF2B5EF4-FFF2-40B4-BE49-F238E27FC236}">
                <a16:creationId xmlns:a16="http://schemas.microsoft.com/office/drawing/2014/main" id="{32D16958-3C6A-4D60-9DA1-B08FE543319F}"/>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14788" b="11781"/>
          <a:stretch/>
        </p:blipFill>
        <p:spPr bwMode="auto">
          <a:xfrm>
            <a:off x="7185278" y="6341126"/>
            <a:ext cx="696638" cy="5115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Metabiota - Crunchbase Company Profile &amp; Funding">
            <a:extLst>
              <a:ext uri="{FF2B5EF4-FFF2-40B4-BE49-F238E27FC236}">
                <a16:creationId xmlns:a16="http://schemas.microsoft.com/office/drawing/2014/main" id="{79C4037F-864E-41C9-B343-5D1D4389294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005" t="30965" r="7294" b="37315"/>
          <a:stretch/>
        </p:blipFill>
        <p:spPr bwMode="auto">
          <a:xfrm>
            <a:off x="8618701" y="6309123"/>
            <a:ext cx="1624998" cy="5115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7501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1201-C5ED-4BC6-A3BF-1DF981D692C3}"/>
              </a:ext>
            </a:extLst>
          </p:cNvPr>
          <p:cNvSpPr>
            <a:spLocks noGrp="1"/>
          </p:cNvSpPr>
          <p:nvPr>
            <p:ph type="title"/>
          </p:nvPr>
        </p:nvSpPr>
        <p:spPr/>
        <p:txBody>
          <a:bodyPr>
            <a:normAutofit fontScale="90000"/>
          </a:bodyPr>
          <a:lstStyle/>
          <a:p>
            <a:r>
              <a:rPr lang="ru-RU"/>
              <a:t>Наглядный</a:t>
            </a:r>
            <a:r>
              <a:rPr lang="ru"/>
              <a:t> пример подхода к моделированию для оценки пробелов </a:t>
            </a:r>
            <a:br>
              <a:rPr lang="en-GB"/>
            </a:br>
            <a:r>
              <a:rPr lang="ru"/>
              <a:t>в защите</a:t>
            </a:r>
            <a:endParaRPr lang="en-US"/>
          </a:p>
        </p:txBody>
      </p:sp>
      <p:sp>
        <p:nvSpPr>
          <p:cNvPr id="3" name="Text Placeholder 2">
            <a:extLst>
              <a:ext uri="{FF2B5EF4-FFF2-40B4-BE49-F238E27FC236}">
                <a16:creationId xmlns:a16="http://schemas.microsoft.com/office/drawing/2014/main" id="{FD426C79-4B79-4B7D-BE91-109DA32EFE79}"/>
              </a:ext>
            </a:extLst>
          </p:cNvPr>
          <p:cNvSpPr>
            <a:spLocks noGrp="1"/>
          </p:cNvSpPr>
          <p:nvPr>
            <p:ph type="body" sz="quarter" idx="13"/>
          </p:nvPr>
        </p:nvSpPr>
        <p:spPr>
          <a:xfrm>
            <a:off x="609600" y="1047890"/>
            <a:ext cx="10972800" cy="276999"/>
          </a:xfrm>
        </p:spPr>
        <p:txBody>
          <a:bodyPr/>
          <a:lstStyle/>
          <a:p>
            <a:r>
              <a:rPr lang="ru-RU"/>
              <a:t>Регионально согласованный подход к землетрясению, наводнению и инфекционным заболеваниям</a:t>
            </a:r>
          </a:p>
          <a:p>
            <a:endParaRPr lang="en-GB"/>
          </a:p>
        </p:txBody>
      </p:sp>
      <p:sp>
        <p:nvSpPr>
          <p:cNvPr id="5" name="Slide Number Placeholder 4">
            <a:extLst>
              <a:ext uri="{FF2B5EF4-FFF2-40B4-BE49-F238E27FC236}">
                <a16:creationId xmlns:a16="http://schemas.microsoft.com/office/drawing/2014/main" id="{D05B0032-390E-47A0-8C1F-238D37A944A2}"/>
              </a:ext>
            </a:extLst>
          </p:cNvPr>
          <p:cNvSpPr>
            <a:spLocks noGrp="1"/>
          </p:cNvSpPr>
          <p:nvPr>
            <p:ph type="sldNum" sz="quarter" idx="4"/>
          </p:nvPr>
        </p:nvSpPr>
        <p:spPr/>
        <p:txBody>
          <a:bodyPr/>
          <a:lstStyle/>
          <a:p>
            <a:fld id="{2083E393-C0BF-4ED8-8545-7E4C90AFF831}" type="slidenum">
              <a:rPr lang="en-US" smtClean="0"/>
              <a:pPr/>
              <a:t>10</a:t>
            </a:fld>
            <a:endParaRPr lang="en-US"/>
          </a:p>
        </p:txBody>
      </p:sp>
      <p:sp>
        <p:nvSpPr>
          <p:cNvPr id="7" name="Content Placeholder 3">
            <a:extLst>
              <a:ext uri="{FF2B5EF4-FFF2-40B4-BE49-F238E27FC236}">
                <a16:creationId xmlns:a16="http://schemas.microsoft.com/office/drawing/2014/main" id="{9DD07DBA-B99F-4EE4-9D34-4A046F94F56D}"/>
              </a:ext>
            </a:extLst>
          </p:cNvPr>
          <p:cNvSpPr txBox="1">
            <a:spLocks/>
          </p:cNvSpPr>
          <p:nvPr/>
        </p:nvSpPr>
        <p:spPr>
          <a:xfrm>
            <a:off x="5734049" y="1672834"/>
            <a:ext cx="5848351" cy="3835948"/>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r>
              <a:rPr lang="ru-RU">
                <a:effectLst/>
                <a:latin typeface="Arial" panose="020B0604020202020204" pitchFamily="34" charset="0"/>
                <a:ea typeface="Calibri" panose="020F0502020204030204" pitchFamily="34" charset="0"/>
              </a:rPr>
              <a:t>Для </a:t>
            </a:r>
            <a:r>
              <a:rPr lang="ru">
                <a:effectLst/>
                <a:latin typeface="Arial" panose="020B0604020202020204" pitchFamily="34" charset="0"/>
                <a:ea typeface="Calibri" panose="020F0502020204030204" pitchFamily="34" charset="0"/>
              </a:rPr>
              <a:t>землетрясения использовались модели бедствий, включенные в GEM Hazard Mosaic и OpenQuake Engine.</a:t>
            </a:r>
            <a:endParaRPr lang="en-US">
              <a:latin typeface="Arial" panose="020B0604020202020204" pitchFamily="34" charset="0"/>
            </a:endParaRPr>
          </a:p>
          <a:p>
            <a:pPr lvl="2"/>
            <a:r>
              <a:rPr lang="ru">
                <a:effectLst/>
                <a:latin typeface="Arial" panose="020B0604020202020204" pitchFamily="34" charset="0"/>
                <a:ea typeface="Calibri" panose="020F0502020204030204" pitchFamily="34" charset="0"/>
              </a:rPr>
              <a:t>Моделирование наводнения проводилось с использованием вероятностной модели глобального наводнения JBA с постоянным пространственным разрешением 30 м.</a:t>
            </a:r>
            <a:endParaRPr lang="en-US">
              <a:latin typeface="Arial" panose="020B0604020202020204" pitchFamily="34" charset="0"/>
              <a:ea typeface="Calibri" panose="020F0502020204030204" pitchFamily="34" charset="0"/>
            </a:endParaRPr>
          </a:p>
          <a:p>
            <a:pPr lvl="2"/>
            <a:r>
              <a:rPr lang="ru">
                <a:effectLst/>
                <a:latin typeface="Arial" panose="020B0604020202020204" pitchFamily="34" charset="0"/>
                <a:ea typeface="Calibri" panose="020F0502020204030204" pitchFamily="34" charset="0"/>
              </a:rPr>
              <a:t>При моделировании рисков землетрясений и наводнений использовался согласованный набор данных о воздействии на основе базы данных GEM Global Exposure Database.</a:t>
            </a:r>
            <a:endParaRPr lang="en-US">
              <a:latin typeface="Arial" panose="020B0604020202020204" pitchFamily="34" charset="0"/>
              <a:ea typeface="Calibri" panose="020F0502020204030204" pitchFamily="34" charset="0"/>
            </a:endParaRPr>
          </a:p>
          <a:p>
            <a:pPr lvl="2"/>
            <a:r>
              <a:rPr lang="ru">
                <a:effectLst/>
                <a:latin typeface="Arial" panose="020B0604020202020204" pitchFamily="34" charset="0"/>
                <a:ea typeface="Calibri" panose="020F0502020204030204" pitchFamily="34" charset="0"/>
              </a:rPr>
              <a:t>В модели инфекционных заболеваний используется детерминированная структура модели компартментов, которая включает эпидемиологическую динамику пандемического гриппа; и Индекс готовности к эпидемиям, оценочный показатель готовности к эпидемиям.</a:t>
            </a:r>
            <a:endParaRPr lang="en-US">
              <a:latin typeface="Arial" panose="020B0604020202020204" pitchFamily="34" charset="0"/>
            </a:endParaRPr>
          </a:p>
          <a:p>
            <a:endParaRPr lang="en-GB" sz="2400"/>
          </a:p>
        </p:txBody>
      </p:sp>
      <p:sp>
        <p:nvSpPr>
          <p:cNvPr id="8" name="Content Placeholder 3">
            <a:extLst>
              <a:ext uri="{FF2B5EF4-FFF2-40B4-BE49-F238E27FC236}">
                <a16:creationId xmlns:a16="http://schemas.microsoft.com/office/drawing/2014/main" id="{69473DA9-ABDD-4F6E-A227-78022CEE9D6F}"/>
              </a:ext>
            </a:extLst>
          </p:cNvPr>
          <p:cNvSpPr txBox="1">
            <a:spLocks/>
          </p:cNvSpPr>
          <p:nvPr/>
        </p:nvSpPr>
        <p:spPr>
          <a:xfrm>
            <a:off x="874538" y="5581371"/>
            <a:ext cx="10464800" cy="628929"/>
          </a:xfrm>
          <a:prstGeom prst="rect">
            <a:avLst/>
          </a:prstGeom>
          <a:solidFill>
            <a:schemeClr val="accent3">
              <a:lumMod val="20000"/>
              <a:lumOff val="80000"/>
            </a:schemeClr>
          </a:solidFill>
        </p:spPr>
        <p:txBody>
          <a:bodyPr vert="horz" lIns="0" tIns="0" rIns="0" bIns="0" rtlCol="0" anchor="ctr">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lgn="ctr">
              <a:buNone/>
            </a:pPr>
            <a:r>
              <a:rPr lang="ru" sz="2000">
                <a:latin typeface="Arial" panose="020B0604020202020204" pitchFamily="34" charset="0"/>
                <a:ea typeface="Calibri" panose="020F0502020204030204" pitchFamily="34" charset="0"/>
              </a:rPr>
              <a:t>Этот подход является прозрачным и использует передовые инструменты моделирования во всех странах-членах ЦАРЭС.</a:t>
            </a:r>
            <a:endParaRPr lang="en-GB" sz="2000"/>
          </a:p>
        </p:txBody>
      </p:sp>
      <p:pic>
        <p:nvPicPr>
          <p:cNvPr id="9" name="Picture 2">
            <a:extLst>
              <a:ext uri="{FF2B5EF4-FFF2-40B4-BE49-F238E27FC236}">
                <a16:creationId xmlns:a16="http://schemas.microsoft.com/office/drawing/2014/main" id="{8FD577A8-EF8D-43D6-90E0-C9D01DA2D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7801"/>
            <a:ext cx="6191250" cy="379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87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99E0-13C9-4DDB-8974-EDEAD7F49CB2}"/>
              </a:ext>
            </a:extLst>
          </p:cNvPr>
          <p:cNvSpPr>
            <a:spLocks noGrp="1"/>
          </p:cNvSpPr>
          <p:nvPr>
            <p:ph type="title"/>
          </p:nvPr>
        </p:nvSpPr>
        <p:spPr/>
        <p:txBody>
          <a:bodyPr/>
          <a:lstStyle/>
          <a:p>
            <a:r>
              <a:rPr lang="ru"/>
              <a:t>Классификация пробелов в защите стран ЦАРЭС</a:t>
            </a:r>
            <a:endParaRPr lang="en-GB"/>
          </a:p>
        </p:txBody>
      </p:sp>
      <p:sp>
        <p:nvSpPr>
          <p:cNvPr id="3" name="Text Placeholder 2">
            <a:extLst>
              <a:ext uri="{FF2B5EF4-FFF2-40B4-BE49-F238E27FC236}">
                <a16:creationId xmlns:a16="http://schemas.microsoft.com/office/drawing/2014/main" id="{9C46AD9B-5E7E-4CC3-A417-21E5D51B76E0}"/>
              </a:ext>
            </a:extLst>
          </p:cNvPr>
          <p:cNvSpPr>
            <a:spLocks noGrp="1"/>
          </p:cNvSpPr>
          <p:nvPr>
            <p:ph type="body" sz="quarter" idx="13"/>
          </p:nvPr>
        </p:nvSpPr>
        <p:spPr>
          <a:xfrm>
            <a:off x="609600" y="1148962"/>
            <a:ext cx="10972800" cy="982011"/>
          </a:xfrm>
        </p:spPr>
        <p:txBody>
          <a:bodyPr/>
          <a:lstStyle/>
          <a:p>
            <a:pPr marL="285750" indent="-285750">
              <a:buFont typeface="Arial" panose="020B0604020202020204" pitchFamily="34" charset="0"/>
              <a:buChar char="•"/>
            </a:pPr>
            <a:r>
              <a:rPr lang="ru" sz="1600"/>
              <a:t>Анализ моделирования катастроф для стран-членов ЦАРЭС, связанных с риском землетрясений и наводнений, показал, что многие страны недостаточно охвачены </a:t>
            </a:r>
            <a:r>
              <a:rPr lang="en-US" sz="1600"/>
              <a:t>ex-ante</a:t>
            </a:r>
            <a:r>
              <a:rPr lang="ru" sz="1600"/>
              <a:t> механизмами</a:t>
            </a:r>
          </a:p>
          <a:p>
            <a:pPr marL="285750" indent="-285750">
              <a:buFont typeface="Arial" panose="020B0604020202020204" pitchFamily="34" charset="0"/>
              <a:buChar char="•"/>
            </a:pPr>
            <a:r>
              <a:rPr lang="ru" sz="1600"/>
              <a:t>Это подчеркивает необходимость рассмотрения механизмов </a:t>
            </a:r>
            <a:r>
              <a:rPr lang="en-US" sz="1600"/>
              <a:t>DRF</a:t>
            </a:r>
            <a:r>
              <a:rPr lang="ru" sz="1600"/>
              <a:t> для </a:t>
            </a:r>
            <a:r>
              <a:rPr lang="ru" sz="1600" b="1"/>
              <a:t>защиты финансовой стабильности этих стран.</a:t>
            </a:r>
          </a:p>
        </p:txBody>
      </p:sp>
      <p:sp>
        <p:nvSpPr>
          <p:cNvPr id="5" name="Slide Number Placeholder 4">
            <a:extLst>
              <a:ext uri="{FF2B5EF4-FFF2-40B4-BE49-F238E27FC236}">
                <a16:creationId xmlns:a16="http://schemas.microsoft.com/office/drawing/2014/main" id="{3F0ACA96-BF8F-422B-B23E-C1BCF4E42413}"/>
              </a:ext>
            </a:extLst>
          </p:cNvPr>
          <p:cNvSpPr>
            <a:spLocks noGrp="1"/>
          </p:cNvSpPr>
          <p:nvPr>
            <p:ph type="sldNum" sz="quarter" idx="4"/>
          </p:nvPr>
        </p:nvSpPr>
        <p:spPr/>
        <p:txBody>
          <a:bodyPr/>
          <a:lstStyle/>
          <a:p>
            <a:fld id="{2083E393-C0BF-4ED8-8545-7E4C90AFF831}" type="slidenum">
              <a:rPr lang="en-US" smtClean="0"/>
              <a:pPr/>
              <a:t>11</a:t>
            </a:fld>
            <a:endParaRPr lang="en-US"/>
          </a:p>
        </p:txBody>
      </p:sp>
      <p:graphicFrame>
        <p:nvGraphicFramePr>
          <p:cNvPr id="7" name="Table 6">
            <a:extLst>
              <a:ext uri="{FF2B5EF4-FFF2-40B4-BE49-F238E27FC236}">
                <a16:creationId xmlns:a16="http://schemas.microsoft.com/office/drawing/2014/main" id="{D51DC105-829D-4DCD-985F-35FE98B1ECB2}"/>
              </a:ext>
            </a:extLst>
          </p:cNvPr>
          <p:cNvGraphicFramePr>
            <a:graphicFrameLocks noGrp="1"/>
          </p:cNvGraphicFramePr>
          <p:nvPr>
            <p:extLst>
              <p:ext uri="{D42A27DB-BD31-4B8C-83A1-F6EECF244321}">
                <p14:modId xmlns:p14="http://schemas.microsoft.com/office/powerpoint/2010/main" val="1839055079"/>
              </p:ext>
            </p:extLst>
          </p:nvPr>
        </p:nvGraphicFramePr>
        <p:xfrm>
          <a:off x="1981200" y="2504483"/>
          <a:ext cx="8229599" cy="3444240"/>
        </p:xfrm>
        <a:graphic>
          <a:graphicData uri="http://schemas.openxmlformats.org/drawingml/2006/table">
            <a:tbl>
              <a:tblPr firstRow="1" bandRow="1">
                <a:tableStyleId>{5C22544A-7EE6-4342-B048-85BDC9FD1C3A}</a:tableStyleId>
              </a:tblPr>
              <a:tblGrid>
                <a:gridCol w="3831699">
                  <a:extLst>
                    <a:ext uri="{9D8B030D-6E8A-4147-A177-3AD203B41FA5}">
                      <a16:colId xmlns:a16="http://schemas.microsoft.com/office/drawing/2014/main" val="3320030145"/>
                    </a:ext>
                  </a:extLst>
                </a:gridCol>
                <a:gridCol w="4397900">
                  <a:extLst>
                    <a:ext uri="{9D8B030D-6E8A-4147-A177-3AD203B41FA5}">
                      <a16:colId xmlns:a16="http://schemas.microsoft.com/office/drawing/2014/main" val="940374170"/>
                    </a:ext>
                  </a:extLst>
                </a:gridCol>
              </a:tblGrid>
              <a:tr h="288312">
                <a:tc>
                  <a:txBody>
                    <a:bodyPr/>
                    <a:lstStyle/>
                    <a:p>
                      <a:pPr algn="ctr"/>
                      <a:r>
                        <a:rPr lang="ru" sz="1400">
                          <a:solidFill>
                            <a:schemeClr val="tx1"/>
                          </a:solidFill>
                        </a:rPr>
                        <a:t>Классификационная группа</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D8D7DF"/>
                    </a:solidFill>
                  </a:tcPr>
                </a:tc>
                <a:tc>
                  <a:txBody>
                    <a:bodyPr/>
                    <a:lstStyle/>
                    <a:p>
                      <a:pPr algn="ctr"/>
                      <a:r>
                        <a:rPr lang="ru" sz="1400">
                          <a:solidFill>
                            <a:schemeClr val="tx1"/>
                          </a:solidFill>
                        </a:rPr>
                        <a:t>Страны</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8D7DF"/>
                    </a:solidFill>
                  </a:tcPr>
                </a:tc>
                <a:extLst>
                  <a:ext uri="{0D108BD9-81ED-4DB2-BD59-A6C34878D82A}">
                    <a16:rowId xmlns:a16="http://schemas.microsoft.com/office/drawing/2014/main" val="37297709"/>
                  </a:ext>
                </a:extLst>
              </a:tr>
              <a:tr h="848422">
                <a:tc>
                  <a:txBody>
                    <a:bodyPr/>
                    <a:lstStyle/>
                    <a:p>
                      <a:pPr algn="ctr"/>
                      <a:r>
                        <a:rPr lang="ru" sz="1400" b="1"/>
                        <a:t>Критически недостаточное финансирование </a:t>
                      </a:r>
                      <a:r>
                        <a:rPr lang="ru" sz="1400"/>
                        <a:t>(более 80% AAL от наводнений и землетрясений не покрываются </a:t>
                      </a:r>
                      <a:r>
                        <a:rPr lang="en-US" sz="1400"/>
                        <a:t>ex-ante</a:t>
                      </a:r>
                      <a:r>
                        <a:rPr lang="ru" sz="1400"/>
                        <a:t> механизмами)</a:t>
                      </a:r>
                    </a:p>
                  </a:txBody>
                  <a:tcPr anchor="ctr">
                    <a:lnL w="12700" cap="flat" cmpd="sng" algn="ctr">
                      <a:solidFill>
                        <a:schemeClr val="tx1"/>
                      </a:solidFill>
                      <a:prstDash val="solid"/>
                      <a:round/>
                      <a:headEnd type="none" w="med" len="med"/>
                      <a:tailEnd type="none" w="med" len="med"/>
                    </a:lnL>
                    <a:solidFill>
                      <a:srgbClr val="FF7C80"/>
                    </a:solidFill>
                  </a:tcPr>
                </a:tc>
                <a:tc>
                  <a:txBody>
                    <a:bodyPr/>
                    <a:lstStyle/>
                    <a:p>
                      <a:pPr algn="ctr"/>
                      <a:r>
                        <a:rPr lang="ru" sz="1400"/>
                        <a:t>Афганистан</a:t>
                      </a:r>
                    </a:p>
                    <a:p>
                      <a:pPr algn="ctr"/>
                      <a:r>
                        <a:rPr lang="ru" sz="1400"/>
                        <a:t>Пакистан</a:t>
                      </a:r>
                    </a:p>
                    <a:p>
                      <a:pPr algn="ctr"/>
                      <a:r>
                        <a:rPr lang="ru" sz="1400"/>
                        <a:t>Таджикистан</a:t>
                      </a:r>
                    </a:p>
                  </a:txBody>
                  <a:tcPr anchor="ctr">
                    <a:lnR w="12700" cap="flat" cmpd="sng" algn="ctr">
                      <a:solidFill>
                        <a:schemeClr val="tx1"/>
                      </a:solidFill>
                      <a:prstDash val="solid"/>
                      <a:round/>
                      <a:headEnd type="none" w="med" len="med"/>
                      <a:tailEnd type="none" w="med" len="med"/>
                    </a:lnR>
                    <a:solidFill>
                      <a:srgbClr val="FF7C80"/>
                    </a:solidFill>
                  </a:tcPr>
                </a:tc>
                <a:extLst>
                  <a:ext uri="{0D108BD9-81ED-4DB2-BD59-A6C34878D82A}">
                    <a16:rowId xmlns:a16="http://schemas.microsoft.com/office/drawing/2014/main" val="1213503357"/>
                  </a:ext>
                </a:extLst>
              </a:tr>
              <a:tr h="691950">
                <a:tc>
                  <a:txBody>
                    <a:bodyPr/>
                    <a:lstStyle/>
                    <a:p>
                      <a:pPr algn="ctr"/>
                      <a:r>
                        <a:rPr lang="ru" sz="1400" b="1"/>
                        <a:t>Слабое финансирование </a:t>
                      </a:r>
                      <a:r>
                        <a:rPr lang="ru" sz="1400"/>
                        <a:t>(~ 0%-80% AAL не покрывается </a:t>
                      </a:r>
                      <a:r>
                        <a:rPr lang="en-US" sz="1400"/>
                        <a:t>ex-ante</a:t>
                      </a:r>
                      <a:r>
                        <a:rPr lang="ru" sz="1400"/>
                        <a:t> механизмами</a:t>
                      </a:r>
                    </a:p>
                  </a:txBody>
                  <a:tcPr anchor="ctr">
                    <a:lnL w="12700" cap="flat" cmpd="sng" algn="ctr">
                      <a:solidFill>
                        <a:schemeClr val="tx1"/>
                      </a:solidFill>
                      <a:prstDash val="solid"/>
                      <a:round/>
                      <a:headEnd type="none" w="med" len="med"/>
                      <a:tailEnd type="none" w="med" len="med"/>
                    </a:lnL>
                    <a:solidFill>
                      <a:srgbClr val="FFC000"/>
                    </a:solidFill>
                  </a:tcPr>
                </a:tc>
                <a:tc>
                  <a:txBody>
                    <a:bodyPr/>
                    <a:lstStyle/>
                    <a:p>
                      <a:pPr algn="ctr"/>
                      <a:r>
                        <a:rPr lang="ru" sz="1400"/>
                        <a:t>Кыргызская Республика</a:t>
                      </a:r>
                    </a:p>
                    <a:p>
                      <a:pPr algn="ctr"/>
                      <a:r>
                        <a:rPr lang="ru" sz="1400"/>
                        <a:t>Монголия</a:t>
                      </a:r>
                    </a:p>
                    <a:p>
                      <a:pPr algn="ctr"/>
                      <a:r>
                        <a:rPr lang="ru" sz="1400"/>
                        <a:t>Узбекистан</a:t>
                      </a:r>
                    </a:p>
                  </a:txBody>
                  <a:tcPr anchor="ctr">
                    <a:lnR w="12700" cap="flat" cmpd="sng" algn="ctr">
                      <a:solidFill>
                        <a:schemeClr val="tx1"/>
                      </a:solidFill>
                      <a:prstDash val="solid"/>
                      <a:round/>
                      <a:headEnd type="none" w="med" len="med"/>
                      <a:tailEnd type="none" w="med" len="med"/>
                    </a:lnR>
                    <a:solidFill>
                      <a:srgbClr val="FFC000"/>
                    </a:solidFill>
                  </a:tcPr>
                </a:tc>
                <a:extLst>
                  <a:ext uri="{0D108BD9-81ED-4DB2-BD59-A6C34878D82A}">
                    <a16:rowId xmlns:a16="http://schemas.microsoft.com/office/drawing/2014/main" val="1890154717"/>
                  </a:ext>
                </a:extLst>
              </a:tr>
              <a:tr h="691950">
                <a:tc>
                  <a:txBody>
                    <a:bodyPr/>
                    <a:lstStyle/>
                    <a:p>
                      <a:pPr algn="ctr"/>
                      <a:r>
                        <a:rPr lang="ru" sz="1400" b="1"/>
                        <a:t>Умеренное финансирование </a:t>
                      </a:r>
                      <a:r>
                        <a:rPr lang="ru" sz="1400"/>
                        <a:t>(покрываются AAL от наводнений и землетрясений)</a:t>
                      </a:r>
                    </a:p>
                  </a:txBody>
                  <a:tcPr anchor="ctr">
                    <a:lnL w="12700" cap="flat" cmpd="sng" algn="ctr">
                      <a:solidFill>
                        <a:schemeClr val="tx1"/>
                      </a:solidFill>
                      <a:prstDash val="solid"/>
                      <a:round/>
                      <a:headEnd type="none" w="med" len="med"/>
                      <a:tailEnd type="none" w="med" len="med"/>
                    </a:lnL>
                    <a:solidFill>
                      <a:srgbClr val="D2EFB5"/>
                    </a:solidFill>
                  </a:tcPr>
                </a:tc>
                <a:tc>
                  <a:txBody>
                    <a:bodyPr/>
                    <a:lstStyle/>
                    <a:p>
                      <a:pPr algn="ctr"/>
                      <a:r>
                        <a:rPr lang="ru" sz="1400"/>
                        <a:t>Азербайджан</a:t>
                      </a:r>
                    </a:p>
                    <a:p>
                      <a:pPr algn="ctr"/>
                      <a:r>
                        <a:rPr lang="ru" sz="1400"/>
                        <a:t>Грузия</a:t>
                      </a:r>
                    </a:p>
                    <a:p>
                      <a:pPr algn="ctr"/>
                      <a:r>
                        <a:rPr lang="ru" sz="1400"/>
                        <a:t>Казахстан</a:t>
                      </a:r>
                    </a:p>
                  </a:txBody>
                  <a:tcPr anchor="ctr">
                    <a:lnR w="12700" cap="flat" cmpd="sng" algn="ctr">
                      <a:solidFill>
                        <a:schemeClr val="tx1"/>
                      </a:solidFill>
                      <a:prstDash val="solid"/>
                      <a:round/>
                      <a:headEnd type="none" w="med" len="med"/>
                      <a:tailEnd type="none" w="med" len="med"/>
                    </a:lnR>
                    <a:solidFill>
                      <a:srgbClr val="D2EFB5"/>
                    </a:solidFill>
                  </a:tcPr>
                </a:tc>
                <a:extLst>
                  <a:ext uri="{0D108BD9-81ED-4DB2-BD59-A6C34878D82A}">
                    <a16:rowId xmlns:a16="http://schemas.microsoft.com/office/drawing/2014/main" val="4089469952"/>
                  </a:ext>
                </a:extLst>
              </a:tr>
              <a:tr h="582052">
                <a:tc>
                  <a:txBody>
                    <a:bodyPr/>
                    <a:lstStyle/>
                    <a:p>
                      <a:pPr algn="ctr"/>
                      <a:r>
                        <a:rPr lang="ru" sz="1400" b="1"/>
                        <a:t>Недостаточные данные</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ru" sz="1400"/>
                        <a:t>КНР, Автономный район Внутренняя Монголия</a:t>
                      </a:r>
                    </a:p>
                    <a:p>
                      <a:pPr algn="ctr"/>
                      <a:r>
                        <a:rPr lang="ru" sz="1400"/>
                        <a:t>КНР, Синьцзян-Уйгурский автономный район,</a:t>
                      </a:r>
                    </a:p>
                    <a:p>
                      <a:pPr algn="ctr"/>
                      <a:r>
                        <a:rPr lang="ru" sz="1400"/>
                        <a:t>Туркменистан</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69306736"/>
                  </a:ext>
                </a:extLst>
              </a:tr>
            </a:tbl>
          </a:graphicData>
        </a:graphic>
      </p:graphicFrame>
    </p:spTree>
    <p:extLst>
      <p:ext uri="{BB962C8B-B14F-4D97-AF65-F5344CB8AC3E}">
        <p14:creationId xmlns:p14="http://schemas.microsoft.com/office/powerpoint/2010/main" val="3769071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268107-EF22-486D-A567-6C94641A92F6}"/>
              </a:ext>
            </a:extLst>
          </p:cNvPr>
          <p:cNvSpPr>
            <a:spLocks noGrp="1"/>
          </p:cNvSpPr>
          <p:nvPr>
            <p:ph type="title"/>
          </p:nvPr>
        </p:nvSpPr>
        <p:spPr/>
        <p:txBody>
          <a:bodyPr/>
          <a:lstStyle/>
          <a:p>
            <a:r>
              <a:rPr lang="ru">
                <a:solidFill>
                  <a:schemeClr val="tx1">
                    <a:lumMod val="75000"/>
                    <a:lumOff val="25000"/>
                  </a:schemeClr>
                </a:solidFill>
              </a:rPr>
              <a:t>Опции инструментов DRF</a:t>
            </a:r>
            <a:endParaRPr lang="en-US">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F7AB5F34-1A68-45E8-A1BC-0E587C4FB8CB}"/>
              </a:ext>
            </a:extLst>
          </p:cNvPr>
          <p:cNvSpPr>
            <a:spLocks noGrp="1"/>
          </p:cNvSpPr>
          <p:nvPr>
            <p:ph type="sldNum" sz="quarter" idx="4"/>
          </p:nvPr>
        </p:nvSpPr>
        <p:spPr/>
        <p:txBody>
          <a:bodyPr/>
          <a:lstStyle/>
          <a:p>
            <a:fld id="{2083E393-C0BF-4ED8-8545-7E4C90AFF831}" type="slidenum">
              <a:rPr lang="en-US" smtClean="0"/>
              <a:pPr/>
              <a:t>12</a:t>
            </a:fld>
            <a:endParaRPr lang="en-US"/>
          </a:p>
        </p:txBody>
      </p:sp>
    </p:spTree>
    <p:extLst>
      <p:ext uri="{BB962C8B-B14F-4D97-AF65-F5344CB8AC3E}">
        <p14:creationId xmlns:p14="http://schemas.microsoft.com/office/powerpoint/2010/main" val="130819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B04A-92DA-486C-BF2E-644791B891EA}"/>
              </a:ext>
            </a:extLst>
          </p:cNvPr>
          <p:cNvSpPr>
            <a:spLocks noGrp="1"/>
          </p:cNvSpPr>
          <p:nvPr>
            <p:ph type="title"/>
          </p:nvPr>
        </p:nvSpPr>
        <p:spPr/>
        <p:txBody>
          <a:bodyPr/>
          <a:lstStyle/>
          <a:p>
            <a:r>
              <a:rPr lang="ru"/>
              <a:t>Какова конечная цель инструментов </a:t>
            </a:r>
            <a:r>
              <a:rPr lang="en-US"/>
              <a:t>DRF</a:t>
            </a:r>
            <a:r>
              <a:rPr lang="ru"/>
              <a:t> для членов ЦАРЭС?</a:t>
            </a:r>
            <a:endParaRPr lang="en-US"/>
          </a:p>
        </p:txBody>
      </p:sp>
      <p:sp>
        <p:nvSpPr>
          <p:cNvPr id="3" name="Text Placeholder 2">
            <a:extLst>
              <a:ext uri="{FF2B5EF4-FFF2-40B4-BE49-F238E27FC236}">
                <a16:creationId xmlns:a16="http://schemas.microsoft.com/office/drawing/2014/main" id="{AA5A55C0-D910-4E34-89C9-B0F473C10EDF}"/>
              </a:ext>
            </a:extLst>
          </p:cNvPr>
          <p:cNvSpPr>
            <a:spLocks noGrp="1"/>
          </p:cNvSpPr>
          <p:nvPr>
            <p:ph type="body" sz="quarter" idx="13"/>
          </p:nvPr>
        </p:nvSpPr>
        <p:spPr/>
        <p:txBody>
          <a:bodyPr/>
          <a:lstStyle/>
          <a:p>
            <a:r>
              <a:rPr lang="ru"/>
              <a:t>Различные типы покрытия</a:t>
            </a:r>
          </a:p>
        </p:txBody>
      </p:sp>
      <p:sp>
        <p:nvSpPr>
          <p:cNvPr id="5" name="Slide Number Placeholder 4">
            <a:extLst>
              <a:ext uri="{FF2B5EF4-FFF2-40B4-BE49-F238E27FC236}">
                <a16:creationId xmlns:a16="http://schemas.microsoft.com/office/drawing/2014/main" id="{03304562-D96D-4B4D-B675-40F2491CC962}"/>
              </a:ext>
            </a:extLst>
          </p:cNvPr>
          <p:cNvSpPr>
            <a:spLocks noGrp="1"/>
          </p:cNvSpPr>
          <p:nvPr>
            <p:ph type="sldNum" sz="quarter" idx="4"/>
          </p:nvPr>
        </p:nvSpPr>
        <p:spPr/>
        <p:txBody>
          <a:bodyPr/>
          <a:lstStyle/>
          <a:p>
            <a:fld id="{2083E393-C0BF-4ED8-8545-7E4C90AFF831}" type="slidenum">
              <a:rPr lang="en-US" smtClean="0"/>
              <a:pPr/>
              <a:t>13</a:t>
            </a:fld>
            <a:endParaRPr lang="en-US"/>
          </a:p>
        </p:txBody>
      </p:sp>
      <p:graphicFrame>
        <p:nvGraphicFramePr>
          <p:cNvPr id="6" name="Content Placeholder 5">
            <a:extLst>
              <a:ext uri="{FF2B5EF4-FFF2-40B4-BE49-F238E27FC236}">
                <a16:creationId xmlns:a16="http://schemas.microsoft.com/office/drawing/2014/main" id="{B132544E-5E52-44F2-92B6-648587CDB988}"/>
              </a:ext>
            </a:extLst>
          </p:cNvPr>
          <p:cNvGraphicFramePr>
            <a:graphicFrameLocks/>
          </p:cNvGraphicFramePr>
          <p:nvPr>
            <p:extLst>
              <p:ext uri="{D42A27DB-BD31-4B8C-83A1-F6EECF244321}">
                <p14:modId xmlns:p14="http://schemas.microsoft.com/office/powerpoint/2010/main" val="2675445589"/>
              </p:ext>
            </p:extLst>
          </p:nvPr>
        </p:nvGraphicFramePr>
        <p:xfrm>
          <a:off x="609600" y="1112501"/>
          <a:ext cx="8743950" cy="4945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FBD562BB-F713-4DD1-9BCE-43246028DB51}"/>
              </a:ext>
            </a:extLst>
          </p:cNvPr>
          <p:cNvSpPr/>
          <p:nvPr/>
        </p:nvSpPr>
        <p:spPr>
          <a:xfrm>
            <a:off x="9677399" y="1524000"/>
            <a:ext cx="1905000" cy="1707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a:t>Быстрые платежи?</a:t>
            </a:r>
          </a:p>
        </p:txBody>
      </p:sp>
      <p:sp>
        <p:nvSpPr>
          <p:cNvPr id="8" name="Oval 7">
            <a:extLst>
              <a:ext uri="{FF2B5EF4-FFF2-40B4-BE49-F238E27FC236}">
                <a16:creationId xmlns:a16="http://schemas.microsoft.com/office/drawing/2014/main" id="{5F79C0EC-868A-482E-B2AB-A2E6814C9F15}"/>
              </a:ext>
            </a:extLst>
          </p:cNvPr>
          <p:cNvSpPr/>
          <p:nvPr/>
        </p:nvSpPr>
        <p:spPr>
          <a:xfrm>
            <a:off x="9677399" y="3803341"/>
            <a:ext cx="1905000" cy="1707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a:t>Полные платежи?</a:t>
            </a:r>
          </a:p>
        </p:txBody>
      </p:sp>
    </p:spTree>
    <p:extLst>
      <p:ext uri="{BB962C8B-B14F-4D97-AF65-F5344CB8AC3E}">
        <p14:creationId xmlns:p14="http://schemas.microsoft.com/office/powerpoint/2010/main" val="1896903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79EEA-2D6A-4254-BC27-9523A31C9B99}"/>
              </a:ext>
            </a:extLst>
          </p:cNvPr>
          <p:cNvSpPr>
            <a:spLocks noGrp="1"/>
          </p:cNvSpPr>
          <p:nvPr>
            <p:ph type="title"/>
          </p:nvPr>
        </p:nvSpPr>
        <p:spPr/>
        <p:txBody>
          <a:bodyPr>
            <a:normAutofit/>
          </a:bodyPr>
          <a:lstStyle/>
          <a:p>
            <a:r>
              <a:rPr lang="ru"/>
              <a:t>Снижение риска бедствий (СРБ)</a:t>
            </a:r>
            <a:endParaRPr lang="en-GB"/>
          </a:p>
        </p:txBody>
      </p:sp>
      <p:sp>
        <p:nvSpPr>
          <p:cNvPr id="4" name="Text Placeholder 3">
            <a:extLst>
              <a:ext uri="{FF2B5EF4-FFF2-40B4-BE49-F238E27FC236}">
                <a16:creationId xmlns:a16="http://schemas.microsoft.com/office/drawing/2014/main" id="{31932B78-BC12-49E0-B89D-DD0CC9F9BDE4}"/>
              </a:ext>
            </a:extLst>
          </p:cNvPr>
          <p:cNvSpPr>
            <a:spLocks noGrp="1"/>
          </p:cNvSpPr>
          <p:nvPr>
            <p:ph type="body" sz="quarter" idx="13"/>
          </p:nvPr>
        </p:nvSpPr>
        <p:spPr/>
        <p:txBody>
          <a:bodyPr/>
          <a:lstStyle/>
          <a:p>
            <a:r>
              <a:rPr lang="ru"/>
              <a:t>Расширение финансирования рисков бедствий</a:t>
            </a:r>
          </a:p>
        </p:txBody>
      </p:sp>
      <p:graphicFrame>
        <p:nvGraphicFramePr>
          <p:cNvPr id="8" name="Content Placeholder 7">
            <a:extLst>
              <a:ext uri="{FF2B5EF4-FFF2-40B4-BE49-F238E27FC236}">
                <a16:creationId xmlns:a16="http://schemas.microsoft.com/office/drawing/2014/main" id="{69766A18-3289-47A4-BA50-8A50AA1793FD}"/>
              </a:ext>
            </a:extLst>
          </p:cNvPr>
          <p:cNvGraphicFramePr>
            <a:graphicFrameLocks noGrp="1"/>
          </p:cNvGraphicFramePr>
          <p:nvPr>
            <p:ph idx="1"/>
            <p:extLst>
              <p:ext uri="{D42A27DB-BD31-4B8C-83A1-F6EECF244321}">
                <p14:modId xmlns:p14="http://schemas.microsoft.com/office/powerpoint/2010/main" val="2324259476"/>
              </p:ext>
            </p:extLst>
          </p:nvPr>
        </p:nvGraphicFramePr>
        <p:xfrm>
          <a:off x="609600" y="1333499"/>
          <a:ext cx="5429250" cy="449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25E8F7D6-BA64-4FA3-A518-245186D35AC3}"/>
              </a:ext>
            </a:extLst>
          </p:cNvPr>
          <p:cNvSpPr>
            <a:spLocks noGrp="1"/>
          </p:cNvSpPr>
          <p:nvPr>
            <p:ph type="sldNum" sz="quarter" idx="4"/>
          </p:nvPr>
        </p:nvSpPr>
        <p:spPr/>
        <p:txBody>
          <a:bodyPr/>
          <a:lstStyle/>
          <a:p>
            <a:fld id="{2083E393-C0BF-4ED8-8545-7E4C90AFF831}" type="slidenum">
              <a:rPr lang="en-US" smtClean="0"/>
              <a:pPr/>
              <a:t>14</a:t>
            </a:fld>
            <a:endParaRPr lang="en-US"/>
          </a:p>
        </p:txBody>
      </p:sp>
      <p:graphicFrame>
        <p:nvGraphicFramePr>
          <p:cNvPr id="6" name="Chart 5">
            <a:extLst>
              <a:ext uri="{FF2B5EF4-FFF2-40B4-BE49-F238E27FC236}">
                <a16:creationId xmlns:a16="http://schemas.microsoft.com/office/drawing/2014/main" id="{62D8365E-84C0-4E47-B9E3-A0D8A19097E7}"/>
              </a:ext>
            </a:extLst>
          </p:cNvPr>
          <p:cNvGraphicFramePr/>
          <p:nvPr>
            <p:extLst>
              <p:ext uri="{D42A27DB-BD31-4B8C-83A1-F6EECF244321}">
                <p14:modId xmlns:p14="http://schemas.microsoft.com/office/powerpoint/2010/main" val="2293935649"/>
              </p:ext>
            </p:extLst>
          </p:nvPr>
        </p:nvGraphicFramePr>
        <p:xfrm>
          <a:off x="6286501" y="1461786"/>
          <a:ext cx="5295900" cy="4367514"/>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a:extLst>
              <a:ext uri="{FF2B5EF4-FFF2-40B4-BE49-F238E27FC236}">
                <a16:creationId xmlns:a16="http://schemas.microsoft.com/office/drawing/2014/main" id="{A9C51EB1-2DA0-48C4-9EB5-ED2C8B67F2F2}"/>
              </a:ext>
            </a:extLst>
          </p:cNvPr>
          <p:cNvSpPr txBox="1"/>
          <p:nvPr/>
        </p:nvSpPr>
        <p:spPr>
          <a:xfrm>
            <a:off x="609600" y="5956399"/>
            <a:ext cx="11201401" cy="507831"/>
          </a:xfrm>
          <a:prstGeom prst="rect">
            <a:avLst/>
          </a:prstGeom>
          <a:noFill/>
        </p:spPr>
        <p:txBody>
          <a:bodyPr wrap="square" rtlCol="0">
            <a:spAutoFit/>
          </a:bodyPr>
          <a:lstStyle/>
          <a:p>
            <a:r>
              <a:rPr lang="ru" sz="900" b="0" i="1">
                <a:effectLst/>
                <a:latin typeface="Arial" panose="020B0604020202020204" pitchFamily="34" charset="0"/>
                <a:ea typeface="Times New Roman" panose="02020603050405020304" pitchFamily="18" charset="0"/>
                <a:cs typeface="Times New Roman" panose="02020603050405020304" pitchFamily="18" charset="0"/>
              </a:rPr>
              <a:t>Построено с использованием данных из: IDS (2018 г.), Wethli (2014 г.), Watkiss et al. (2014 г.), Shreve и Kelman (2014 г.), Kunreuther and Michel- Kerjan (2012 г.), Holland (2008 г.), Всемирный банк (2010 г.) и IFRC (2011 г.).</a:t>
            </a:r>
            <a:endParaRPr lang="en-GB" sz="900" b="1" i="1">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900"/>
          </a:p>
        </p:txBody>
      </p:sp>
    </p:spTree>
    <p:extLst>
      <p:ext uri="{BB962C8B-B14F-4D97-AF65-F5344CB8AC3E}">
        <p14:creationId xmlns:p14="http://schemas.microsoft.com/office/powerpoint/2010/main" val="312795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BF19F-B29C-4668-B2E2-6A94E3589F20}"/>
              </a:ext>
            </a:extLst>
          </p:cNvPr>
          <p:cNvSpPr>
            <a:spLocks noGrp="1"/>
          </p:cNvSpPr>
          <p:nvPr>
            <p:ph type="title"/>
          </p:nvPr>
        </p:nvSpPr>
        <p:spPr/>
        <p:txBody>
          <a:bodyPr/>
          <a:lstStyle/>
          <a:p>
            <a:r>
              <a:rPr lang="ru">
                <a:solidFill>
                  <a:schemeClr val="tx1">
                    <a:lumMod val="75000"/>
                    <a:lumOff val="25000"/>
                  </a:schemeClr>
                </a:solidFill>
              </a:rPr>
              <a:t>Варианты стратегии финансирования для членов ЦАРЭС</a:t>
            </a:r>
            <a:endParaRPr lang="en-US">
              <a:solidFill>
                <a:schemeClr val="tx1">
                  <a:lumMod val="75000"/>
                  <a:lumOff val="25000"/>
                </a:schemeClr>
              </a:solidFill>
            </a:endParaRPr>
          </a:p>
        </p:txBody>
      </p:sp>
      <p:sp>
        <p:nvSpPr>
          <p:cNvPr id="3" name="Text Placeholder 2">
            <a:extLst>
              <a:ext uri="{FF2B5EF4-FFF2-40B4-BE49-F238E27FC236}">
                <a16:creationId xmlns:a16="http://schemas.microsoft.com/office/drawing/2014/main" id="{C51AD41D-0704-402B-BCE0-2F834BA3239D}"/>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7C42E725-AA75-4E48-8711-258BF37E87B3}"/>
              </a:ext>
            </a:extLst>
          </p:cNvPr>
          <p:cNvSpPr>
            <a:spLocks noGrp="1"/>
          </p:cNvSpPr>
          <p:nvPr>
            <p:ph type="sldNum" sz="quarter" idx="4"/>
          </p:nvPr>
        </p:nvSpPr>
        <p:spPr/>
        <p:txBody>
          <a:bodyPr/>
          <a:lstStyle/>
          <a:p>
            <a:fld id="{2083E393-C0BF-4ED8-8545-7E4C90AFF831}" type="slidenum">
              <a:rPr lang="en-US" smtClean="0"/>
              <a:pPr/>
              <a:t>15</a:t>
            </a:fld>
            <a:endParaRPr lang="en-US"/>
          </a:p>
        </p:txBody>
      </p:sp>
      <p:sp>
        <p:nvSpPr>
          <p:cNvPr id="6" name="Footer Placeholder 5">
            <a:extLst>
              <a:ext uri="{FF2B5EF4-FFF2-40B4-BE49-F238E27FC236}">
                <a16:creationId xmlns:a16="http://schemas.microsoft.com/office/drawing/2014/main" id="{3D06FC91-5034-4E5F-A9D7-C5E55F191C73}"/>
              </a:ext>
            </a:extLst>
          </p:cNvPr>
          <p:cNvSpPr>
            <a:spLocks noGrp="1"/>
          </p:cNvSpPr>
          <p:nvPr>
            <p:ph type="ftr" sz="quarter" idx="3"/>
          </p:nvPr>
        </p:nvSpPr>
        <p:spPr/>
        <p:txBody>
          <a:bodyPr/>
          <a:lstStyle/>
          <a:p>
            <a:r>
              <a:rPr lang="en-GB"/>
              <a:t>© 2022 Willis Towers Watson. All rights reserved. Proprietary and Confidential. For Willis Towers Watson and Willis Towers Watson client use only.</a:t>
            </a:r>
            <a:endParaRPr lang="en-US"/>
          </a:p>
        </p:txBody>
      </p:sp>
      <p:graphicFrame>
        <p:nvGraphicFramePr>
          <p:cNvPr id="7" name="Content Placeholder 10">
            <a:extLst>
              <a:ext uri="{FF2B5EF4-FFF2-40B4-BE49-F238E27FC236}">
                <a16:creationId xmlns:a16="http://schemas.microsoft.com/office/drawing/2014/main" id="{33555110-3006-43BD-8234-D9C1CA8F3606}"/>
              </a:ext>
            </a:extLst>
          </p:cNvPr>
          <p:cNvGraphicFramePr>
            <a:graphicFrameLocks/>
          </p:cNvGraphicFramePr>
          <p:nvPr>
            <p:extLst>
              <p:ext uri="{D42A27DB-BD31-4B8C-83A1-F6EECF244321}">
                <p14:modId xmlns:p14="http://schemas.microsoft.com/office/powerpoint/2010/main" val="2874421131"/>
              </p:ext>
            </p:extLst>
          </p:nvPr>
        </p:nvGraphicFramePr>
        <p:xfrm>
          <a:off x="609599" y="1600200"/>
          <a:ext cx="10972801" cy="4312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1114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07D03-FA32-1FB5-F570-6B26D17A8C52}"/>
              </a:ext>
            </a:extLst>
          </p:cNvPr>
          <p:cNvSpPr>
            <a:spLocks noGrp="1"/>
          </p:cNvSpPr>
          <p:nvPr>
            <p:ph type="title"/>
          </p:nvPr>
        </p:nvSpPr>
        <p:spPr/>
        <p:txBody>
          <a:bodyPr/>
          <a:lstStyle/>
          <a:p>
            <a:r>
              <a:rPr lang="ru-RU" b="1">
                <a:solidFill>
                  <a:srgbClr val="404040"/>
                </a:solidFill>
                <a:latin typeface="Arial"/>
              </a:rPr>
              <a:t>Прямое страхование</a:t>
            </a:r>
            <a:endParaRPr lang="en-GB"/>
          </a:p>
        </p:txBody>
      </p:sp>
      <p:sp>
        <p:nvSpPr>
          <p:cNvPr id="3" name="Text Placeholder 2">
            <a:extLst>
              <a:ext uri="{FF2B5EF4-FFF2-40B4-BE49-F238E27FC236}">
                <a16:creationId xmlns:a16="http://schemas.microsoft.com/office/drawing/2014/main" id="{0208AB39-43F4-5DB3-56B0-3B7F5127EAD4}"/>
              </a:ext>
            </a:extLst>
          </p:cNvPr>
          <p:cNvSpPr>
            <a:spLocks noGrp="1"/>
          </p:cNvSpPr>
          <p:nvPr>
            <p:ph type="body" sz="quarter" idx="13"/>
          </p:nvPr>
        </p:nvSpPr>
        <p:spPr/>
        <p:txBody>
          <a:bodyPr/>
          <a:lstStyle/>
          <a:p>
            <a:endParaRPr lang="en-GB"/>
          </a:p>
        </p:txBody>
      </p:sp>
      <p:sp>
        <p:nvSpPr>
          <p:cNvPr id="5" name="Slide Number Placeholder 4">
            <a:extLst>
              <a:ext uri="{FF2B5EF4-FFF2-40B4-BE49-F238E27FC236}">
                <a16:creationId xmlns:a16="http://schemas.microsoft.com/office/drawing/2014/main" id="{E99169A5-800C-075D-0F25-BD944F357738}"/>
              </a:ext>
            </a:extLst>
          </p:cNvPr>
          <p:cNvSpPr>
            <a:spLocks noGrp="1"/>
          </p:cNvSpPr>
          <p:nvPr>
            <p:ph type="sldNum" sz="quarter" idx="4"/>
          </p:nvPr>
        </p:nvSpPr>
        <p:spPr/>
        <p:txBody>
          <a:bodyPr/>
          <a:lstStyle/>
          <a:p>
            <a:fld id="{2083E393-C0BF-4ED8-8545-7E4C90AFF831}" type="slidenum">
              <a:rPr lang="en-US" smtClean="0"/>
              <a:pPr/>
              <a:t>16</a:t>
            </a:fld>
            <a:endParaRPr lang="en-US"/>
          </a:p>
        </p:txBody>
      </p:sp>
      <p:sp>
        <p:nvSpPr>
          <p:cNvPr id="6" name="Rechteck 38">
            <a:extLst>
              <a:ext uri="{FF2B5EF4-FFF2-40B4-BE49-F238E27FC236}">
                <a16:creationId xmlns:a16="http://schemas.microsoft.com/office/drawing/2014/main" id="{8F6B7AC6-1094-8C4A-7FA7-AD24020EB141}"/>
              </a:ext>
            </a:extLst>
          </p:cNvPr>
          <p:cNvSpPr/>
          <p:nvPr/>
        </p:nvSpPr>
        <p:spPr>
          <a:xfrm>
            <a:off x="612398" y="1115415"/>
            <a:ext cx="10968991" cy="130588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defPPr>
              <a:defRPr lang="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0000"/>
              </a:lnSpc>
              <a:spcAft>
                <a:spcPts val="350"/>
              </a:spcAft>
            </a:pPr>
            <a:r>
              <a:rPr lang="ru"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Каждая страна покупает страховку </a:t>
            </a:r>
            <a:r>
              <a:rPr lang="ru"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непосредственно на международных страховых рынках. Форма такого страхования может быть страховой или параметрической. Страхование возмещения обеспечивает выплаты на основе </a:t>
            </a:r>
            <a:r>
              <a:rPr lang="ru" sz="11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доказанной суммы </a:t>
            </a:r>
            <a:r>
              <a:rPr lang="ru"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понесенных убытков, при условии, что они покрываются в рамках формулировки полиса. Напротив, параметрическое страхование оплачивается при наступлении определенного события.</a:t>
            </a:r>
          </a:p>
          <a:p>
            <a:pPr algn="ctr">
              <a:lnSpc>
                <a:spcPct val="90000"/>
              </a:lnSpc>
              <a:spcAft>
                <a:spcPts val="350"/>
              </a:spcAft>
            </a:pPr>
            <a:r>
              <a:rPr lang="ru" sz="1100" b="0" kern="1200" baseline="0" dirty="0">
                <a:solidFill>
                  <a:schemeClr val="tx1"/>
                </a:solidFill>
                <a:latin typeface="Arial" panose="020B0604020202020204" pitchFamily="34" charset="0"/>
                <a:cs typeface="Times New Roman" panose="02020603050405020304" pitchFamily="18" charset="0"/>
              </a:rPr>
              <a:t>Индивидуальная покупка позволяет каждой стране приобретать именно </a:t>
            </a:r>
            <a:r>
              <a:rPr lang="ru" sz="1100" dirty="0">
                <a:solidFill>
                  <a:schemeClr val="tx1"/>
                </a:solidFill>
                <a:latin typeface="Arial" panose="020B0604020202020204" pitchFamily="34" charset="0"/>
                <a:cs typeface="Times New Roman" panose="02020603050405020304" pitchFamily="18" charset="0"/>
              </a:rPr>
              <a:t>то, что она хочет и в чем нуждается, но это, вероятно, повлечет за собой более высокие затраты, поскольку будут потеряны преимущества масштаба и диверсификации коллективной покупки и/или регионального сотрудничества.</a:t>
            </a:r>
            <a:endParaRPr lang="en-US" sz="1100" b="0" kern="1200" baseline="0" dirty="0">
              <a:solidFill>
                <a:schemeClr val="tx1"/>
              </a:solidFill>
              <a:latin typeface="+mn-lt"/>
              <a:ea typeface="+mn-ea"/>
              <a:cs typeface="+mn-cs"/>
            </a:endParaRPr>
          </a:p>
        </p:txBody>
      </p:sp>
      <p:graphicFrame>
        <p:nvGraphicFramePr>
          <p:cNvPr id="21" name="Diagram 20">
            <a:extLst>
              <a:ext uri="{FF2B5EF4-FFF2-40B4-BE49-F238E27FC236}">
                <a16:creationId xmlns:a16="http://schemas.microsoft.com/office/drawing/2014/main" id="{5B003271-C54C-74AA-B9E5-64B775BE674A}"/>
              </a:ext>
            </a:extLst>
          </p:cNvPr>
          <p:cNvGraphicFramePr/>
          <p:nvPr>
            <p:extLst>
              <p:ext uri="{D42A27DB-BD31-4B8C-83A1-F6EECF244321}">
                <p14:modId xmlns:p14="http://schemas.microsoft.com/office/powerpoint/2010/main" val="1129981497"/>
              </p:ext>
            </p:extLst>
          </p:nvPr>
        </p:nvGraphicFramePr>
        <p:xfrm>
          <a:off x="1609061" y="3094639"/>
          <a:ext cx="4540827" cy="2982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2" name="Diagram 21">
            <a:extLst>
              <a:ext uri="{FF2B5EF4-FFF2-40B4-BE49-F238E27FC236}">
                <a16:creationId xmlns:a16="http://schemas.microsoft.com/office/drawing/2014/main" id="{5AAFD0DC-F2AC-9960-FD00-5256FBA2EFC9}"/>
              </a:ext>
            </a:extLst>
          </p:cNvPr>
          <p:cNvGraphicFramePr/>
          <p:nvPr>
            <p:extLst>
              <p:ext uri="{D42A27DB-BD31-4B8C-83A1-F6EECF244321}">
                <p14:modId xmlns:p14="http://schemas.microsoft.com/office/powerpoint/2010/main" val="3259673547"/>
              </p:ext>
            </p:extLst>
          </p:nvPr>
        </p:nvGraphicFramePr>
        <p:xfrm>
          <a:off x="5297834" y="3094639"/>
          <a:ext cx="4540827" cy="29826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Box 3">
            <a:extLst>
              <a:ext uri="{FF2B5EF4-FFF2-40B4-BE49-F238E27FC236}">
                <a16:creationId xmlns:a16="http://schemas.microsoft.com/office/drawing/2014/main" id="{06A9A54D-0E4C-FA2C-CE2E-A655D3D8AD88}"/>
              </a:ext>
            </a:extLst>
          </p:cNvPr>
          <p:cNvSpPr txBox="1"/>
          <p:nvPr/>
        </p:nvSpPr>
        <p:spPr>
          <a:xfrm>
            <a:off x="3287003" y="2613586"/>
            <a:ext cx="1671313" cy="369332"/>
          </a:xfrm>
          <a:prstGeom prst="rect">
            <a:avLst/>
          </a:prstGeom>
          <a:solidFill>
            <a:schemeClr val="accent1"/>
          </a:solidFill>
        </p:spPr>
        <p:txBody>
          <a:bodyPr wrap="square" rtlCol="0">
            <a:spAutoFit/>
          </a:bodyP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 dirty="0">
                <a:solidFill>
                  <a:schemeClr val="bg1"/>
                </a:solidFill>
              </a:rPr>
              <a:t>Возмещение</a:t>
            </a:r>
          </a:p>
        </p:txBody>
      </p:sp>
      <p:sp>
        <p:nvSpPr>
          <p:cNvPr id="24" name="TextBox 4">
            <a:extLst>
              <a:ext uri="{FF2B5EF4-FFF2-40B4-BE49-F238E27FC236}">
                <a16:creationId xmlns:a16="http://schemas.microsoft.com/office/drawing/2014/main" id="{C54A34F4-6531-5494-B047-CF7ECC5FB59F}"/>
              </a:ext>
            </a:extLst>
          </p:cNvPr>
          <p:cNvSpPr txBox="1"/>
          <p:nvPr/>
        </p:nvSpPr>
        <p:spPr>
          <a:xfrm>
            <a:off x="6975777" y="2613586"/>
            <a:ext cx="2405684" cy="369332"/>
          </a:xfrm>
          <a:prstGeom prst="rect">
            <a:avLst/>
          </a:prstGeom>
          <a:noFill/>
          <a:ln w="19050">
            <a:solidFill>
              <a:schemeClr val="accent4">
                <a:lumMod val="75000"/>
              </a:schemeClr>
            </a:solidFill>
          </a:ln>
        </p:spPr>
        <p:txBody>
          <a:bodyPr wrap="square" rtlCol="0">
            <a:spAutoFit/>
          </a:bodyP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 dirty="0">
                <a:solidFill>
                  <a:schemeClr val="accent4">
                    <a:lumMod val="75000"/>
                  </a:schemeClr>
                </a:solidFill>
              </a:rPr>
              <a:t>Параметрический</a:t>
            </a:r>
          </a:p>
        </p:txBody>
      </p:sp>
    </p:spTree>
    <p:extLst>
      <p:ext uri="{BB962C8B-B14F-4D97-AF65-F5344CB8AC3E}">
        <p14:creationId xmlns:p14="http://schemas.microsoft.com/office/powerpoint/2010/main" val="119718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65C82-53DA-43BA-B55E-64FCDFDADFE9}"/>
              </a:ext>
            </a:extLst>
          </p:cNvPr>
          <p:cNvSpPr>
            <a:spLocks noGrp="1"/>
          </p:cNvSpPr>
          <p:nvPr>
            <p:ph type="title"/>
          </p:nvPr>
        </p:nvSpPr>
        <p:spPr/>
        <p:txBody>
          <a:bodyPr vert="horz" lIns="0" tIns="0" rIns="0" bIns="0" rtlCol="0" anchor="t" anchorCtr="0">
            <a:normAutofit/>
          </a:bodyPr>
          <a:lstStyle/>
          <a:p>
            <a:r>
              <a:rPr lang="ru" b="1" kern="1200" baseline="0">
                <a:latin typeface="+mj-lt"/>
                <a:ea typeface="+mj-ea"/>
                <a:cs typeface="+mj-cs"/>
              </a:rPr>
              <a:t>Информационная служба</a:t>
            </a:r>
            <a:endParaRPr lang="en-US" b="1" kern="1200" baseline="0">
              <a:latin typeface="+mj-lt"/>
              <a:ea typeface="+mj-ea"/>
              <a:cs typeface="+mj-cs"/>
            </a:endParaRPr>
          </a:p>
        </p:txBody>
      </p:sp>
      <p:graphicFrame>
        <p:nvGraphicFramePr>
          <p:cNvPr id="7" name="Content Placeholder 6">
            <a:extLst>
              <a:ext uri="{FF2B5EF4-FFF2-40B4-BE49-F238E27FC236}">
                <a16:creationId xmlns:a16="http://schemas.microsoft.com/office/drawing/2014/main" id="{A2FC513F-3F3B-42E4-BE92-1CC9D5BF53C4}"/>
              </a:ext>
            </a:extLst>
          </p:cNvPr>
          <p:cNvGraphicFramePr>
            <a:graphicFrameLocks noGrp="1"/>
          </p:cNvGraphicFramePr>
          <p:nvPr>
            <p:ph idx="1"/>
            <p:extLst>
              <p:ext uri="{D42A27DB-BD31-4B8C-83A1-F6EECF244321}">
                <p14:modId xmlns:p14="http://schemas.microsoft.com/office/powerpoint/2010/main" val="2908360739"/>
              </p:ext>
            </p:extLst>
          </p:nvPr>
        </p:nvGraphicFramePr>
        <p:xfrm>
          <a:off x="4758189" y="1741232"/>
          <a:ext cx="7433811" cy="3797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a:extLst>
              <a:ext uri="{FF2B5EF4-FFF2-40B4-BE49-F238E27FC236}">
                <a16:creationId xmlns:a16="http://schemas.microsoft.com/office/drawing/2014/main" id="{82DCA0F8-6A97-47E8-85F8-82CD4BE1C7F1}"/>
              </a:ext>
            </a:extLst>
          </p:cNvPr>
          <p:cNvSpPr>
            <a:spLocks noGrp="1"/>
          </p:cNvSpPr>
          <p:nvPr>
            <p:ph type="sldNum" sz="quarter" idx="4"/>
          </p:nvPr>
        </p:nvSpPr>
        <p:spPr/>
        <p:txBody>
          <a:bodyPr vert="horz" wrap="square" lIns="0" tIns="0" rIns="0" bIns="0" rtlCol="0" anchor="b" anchorCtr="0">
            <a:normAutofit/>
          </a:bodyPr>
          <a:lstStyle/>
          <a:p>
            <a:pPr>
              <a:spcAft>
                <a:spcPts val="600"/>
              </a:spcAft>
            </a:pPr>
            <a:fld id="{2083E393-C0BF-4ED8-8545-7E4C90AFF831}" type="slidenum">
              <a:rPr lang="en-US" smtClean="0"/>
              <a:pPr>
                <a:spcAft>
                  <a:spcPts val="600"/>
                </a:spcAft>
              </a:pPr>
              <a:t>17</a:t>
            </a:fld>
            <a:endParaRPr lang="en-US"/>
          </a:p>
        </p:txBody>
      </p:sp>
      <p:sp>
        <p:nvSpPr>
          <p:cNvPr id="14" name="Footer Placeholder 6">
            <a:extLst>
              <a:ext uri="{FF2B5EF4-FFF2-40B4-BE49-F238E27FC236}">
                <a16:creationId xmlns:a16="http://schemas.microsoft.com/office/drawing/2014/main" id="{22F60B92-77A6-78AC-60C1-CA49C8723BCE}"/>
              </a:ext>
            </a:extLst>
          </p:cNvPr>
          <p:cNvSpPr>
            <a:spLocks noGrp="1"/>
          </p:cNvSpPr>
          <p:nvPr>
            <p:ph type="ftr" sz="quarter" idx="4294967295"/>
          </p:nvPr>
        </p:nvSpPr>
        <p:spPr>
          <a:xfrm>
            <a:off x="1524000" y="6515101"/>
            <a:ext cx="5276850" cy="92075"/>
          </a:xfrm>
        </p:spPr>
        <p:txBody>
          <a:bodyPr/>
          <a:lstStyle/>
          <a:p>
            <a:pPr>
              <a:spcAft>
                <a:spcPts val="600"/>
              </a:spcAft>
            </a:pPr>
            <a:r>
              <a:rPr lang="en-GB"/>
              <a:t>© [yyyy] Willis Towers Watson. All rights reserved. Proprietary and Confidential. For Willis Towers Watson and Willis Towers Watson client use only.</a:t>
            </a:r>
            <a:endParaRPr lang="en-US"/>
          </a:p>
        </p:txBody>
      </p:sp>
      <p:sp>
        <p:nvSpPr>
          <p:cNvPr id="11" name="Rechteck 38">
            <a:extLst>
              <a:ext uri="{FF2B5EF4-FFF2-40B4-BE49-F238E27FC236}">
                <a16:creationId xmlns:a16="http://schemas.microsoft.com/office/drawing/2014/main" id="{3491D1D1-E6E5-4116-BB8F-3CBACCFAE2B9}"/>
              </a:ext>
            </a:extLst>
          </p:cNvPr>
          <p:cNvSpPr/>
          <p:nvPr/>
        </p:nvSpPr>
        <p:spPr>
          <a:xfrm>
            <a:off x="472040" y="1741231"/>
            <a:ext cx="4475346" cy="3797615"/>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pPr algn="ctr">
              <a:lnSpc>
                <a:spcPct val="90000"/>
              </a:lnSpc>
              <a:spcAft>
                <a:spcPts val="350"/>
              </a:spcAft>
            </a:pPr>
            <a:r>
              <a:rPr lang="ru" sz="2000" b="1" kern="1200" baseline="0">
                <a:solidFill>
                  <a:schemeClr val="tx1"/>
                </a:solidFill>
                <a:latin typeface="+mn-lt"/>
                <a:ea typeface="+mn-ea"/>
                <a:cs typeface="+mn-cs"/>
              </a:rPr>
              <a:t>Информационную службу можно определить как центральное агентство по сбору, классификации и распространению, особенно информации и помощи. </a:t>
            </a:r>
            <a:r>
              <a:rPr lang="ru" sz="2000" b="0" kern="1200" baseline="0">
                <a:solidFill>
                  <a:schemeClr val="tx1"/>
                </a:solidFill>
                <a:latin typeface="+mn-lt"/>
                <a:ea typeface="+mn-ea"/>
                <a:cs typeface="+mn-cs"/>
              </a:rPr>
              <a:t>В рамках </a:t>
            </a:r>
            <a:r>
              <a:rPr lang="en-US" sz="2000" b="0" kern="1200" baseline="0">
                <a:solidFill>
                  <a:schemeClr val="tx1"/>
                </a:solidFill>
                <a:latin typeface="+mn-lt"/>
                <a:ea typeface="+mn-ea"/>
                <a:cs typeface="+mn-cs"/>
              </a:rPr>
              <a:t>DRF</a:t>
            </a:r>
            <a:r>
              <a:rPr lang="ru" sz="2000" b="0" kern="1200" baseline="0">
                <a:solidFill>
                  <a:schemeClr val="tx1"/>
                </a:solidFill>
                <a:latin typeface="+mn-lt"/>
                <a:ea typeface="+mn-ea"/>
                <a:cs typeface="+mn-cs"/>
              </a:rPr>
              <a:t> информационная служба может способствовать усилиям сторон по разработке и внедрению комплексных стратегий управления рисками, предоставляя хранилище информации о страховании и передаче рисков.</a:t>
            </a:r>
          </a:p>
        </p:txBody>
      </p:sp>
    </p:spTree>
    <p:extLst>
      <p:ext uri="{BB962C8B-B14F-4D97-AF65-F5344CB8AC3E}">
        <p14:creationId xmlns:p14="http://schemas.microsoft.com/office/powerpoint/2010/main" val="406808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8C37-436C-43F2-80D3-D16DB9C0793E}"/>
              </a:ext>
            </a:extLst>
          </p:cNvPr>
          <p:cNvSpPr>
            <a:spLocks noGrp="1"/>
          </p:cNvSpPr>
          <p:nvPr>
            <p:ph type="title"/>
          </p:nvPr>
        </p:nvSpPr>
        <p:spPr>
          <a:xfrm>
            <a:off x="609600" y="457201"/>
            <a:ext cx="7819098" cy="386131"/>
          </a:xfrm>
        </p:spPr>
        <p:txBody>
          <a:bodyPr>
            <a:normAutofit fontScale="90000"/>
          </a:bodyPr>
          <a:lstStyle/>
          <a:p>
            <a:r>
              <a:rPr lang="ru"/>
              <a:t>Катастрофные облигации и облигации на помощь                                   при стихийных бедствиях</a:t>
            </a:r>
            <a:endParaRPr lang="en-US"/>
          </a:p>
        </p:txBody>
      </p:sp>
      <p:sp>
        <p:nvSpPr>
          <p:cNvPr id="3" name="Text Placeholder 2">
            <a:extLst>
              <a:ext uri="{FF2B5EF4-FFF2-40B4-BE49-F238E27FC236}">
                <a16:creationId xmlns:a16="http://schemas.microsoft.com/office/drawing/2014/main" id="{F075BAB0-F0DE-40C9-8835-E09B1FE5652A}"/>
              </a:ext>
            </a:extLst>
          </p:cNvPr>
          <p:cNvSpPr>
            <a:spLocks noGrp="1"/>
          </p:cNvSpPr>
          <p:nvPr>
            <p:ph type="body" sz="quarter" idx="13"/>
          </p:nvPr>
        </p:nvSpPr>
        <p:spPr>
          <a:xfrm>
            <a:off x="609599" y="1031332"/>
            <a:ext cx="10972800" cy="276999"/>
          </a:xfrm>
        </p:spPr>
        <p:txBody>
          <a:bodyPr/>
          <a:lstStyle/>
          <a:p>
            <a:r>
              <a:rPr lang="ru" sz="1800" b="0">
                <a:solidFill>
                  <a:srgbClr val="000000"/>
                </a:solidFill>
              </a:rPr>
              <a:t> Глобальная программа облигаций</a:t>
            </a:r>
            <a:r>
              <a:rPr lang="en-US" sz="1800" b="0">
                <a:solidFill>
                  <a:srgbClr val="000000"/>
                </a:solidFill>
              </a:rPr>
              <a:t> </a:t>
            </a:r>
            <a:r>
              <a:rPr lang="ru-RU" sz="1800" b="0">
                <a:solidFill>
                  <a:srgbClr val="000000"/>
                </a:solidFill>
              </a:rPr>
              <a:t>АБР</a:t>
            </a:r>
            <a:r>
              <a:rPr lang="ru" sz="1800" b="0">
                <a:solidFill>
                  <a:srgbClr val="000000"/>
                </a:solidFill>
              </a:rPr>
              <a:t> </a:t>
            </a:r>
            <a:endParaRPr lang="en-US" sz="1800" b="0">
              <a:solidFill>
                <a:schemeClr val="tx1"/>
              </a:solidFill>
            </a:endParaRPr>
          </a:p>
        </p:txBody>
      </p:sp>
      <p:sp>
        <p:nvSpPr>
          <p:cNvPr id="5" name="Slide Number Placeholder 4">
            <a:extLst>
              <a:ext uri="{FF2B5EF4-FFF2-40B4-BE49-F238E27FC236}">
                <a16:creationId xmlns:a16="http://schemas.microsoft.com/office/drawing/2014/main" id="{D6512BAD-495B-48ED-B7FB-4E28791BCEE9}"/>
              </a:ext>
            </a:extLst>
          </p:cNvPr>
          <p:cNvSpPr>
            <a:spLocks noGrp="1"/>
          </p:cNvSpPr>
          <p:nvPr>
            <p:ph type="sldNum" sz="quarter" idx="4"/>
          </p:nvPr>
        </p:nvSpPr>
        <p:spPr/>
        <p:txBody>
          <a:bodyPr/>
          <a:lstStyle/>
          <a:p>
            <a:fld id="{2083E393-C0BF-4ED8-8545-7E4C90AFF831}" type="slidenum">
              <a:rPr lang="en-US" smtClean="0"/>
              <a:pPr/>
              <a:t>18</a:t>
            </a:fld>
            <a:endParaRPr lang="en-US"/>
          </a:p>
        </p:txBody>
      </p:sp>
      <p:sp>
        <p:nvSpPr>
          <p:cNvPr id="27" name="Text Box 26">
            <a:extLst>
              <a:ext uri="{FF2B5EF4-FFF2-40B4-BE49-F238E27FC236}">
                <a16:creationId xmlns:a16="http://schemas.microsoft.com/office/drawing/2014/main" id="{1375C0D9-5DAF-48C0-91C8-00485CCB5A92}"/>
              </a:ext>
            </a:extLst>
          </p:cNvPr>
          <p:cNvSpPr txBox="1">
            <a:spLocks noChangeArrowheads="1"/>
          </p:cNvSpPr>
          <p:nvPr/>
        </p:nvSpPr>
        <p:spPr bwMode="auto">
          <a:xfrm>
            <a:off x="3333939" y="2378761"/>
            <a:ext cx="166259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r>
              <a:rPr lang="ru" sz="1000">
                <a:solidFill>
                  <a:schemeClr val="tx1"/>
                </a:solidFill>
              </a:rPr>
              <a:t>Выплаты убытков</a:t>
            </a:r>
          </a:p>
        </p:txBody>
      </p:sp>
      <p:sp>
        <p:nvSpPr>
          <p:cNvPr id="28" name="Text Box 4">
            <a:extLst>
              <a:ext uri="{FF2B5EF4-FFF2-40B4-BE49-F238E27FC236}">
                <a16:creationId xmlns:a16="http://schemas.microsoft.com/office/drawing/2014/main" id="{A104E529-0A12-4D03-98A0-6E23BF40825B}"/>
              </a:ext>
            </a:extLst>
          </p:cNvPr>
          <p:cNvSpPr txBox="1">
            <a:spLocks noChangeArrowheads="1"/>
          </p:cNvSpPr>
          <p:nvPr/>
        </p:nvSpPr>
        <p:spPr bwMode="auto">
          <a:xfrm>
            <a:off x="3438354" y="1537560"/>
            <a:ext cx="144835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ru-RU" sz="1000">
                <a:solidFill>
                  <a:schemeClr val="tx1"/>
                </a:solidFill>
              </a:rPr>
              <a:t>Деривативы</a:t>
            </a:r>
            <a:endParaRPr lang="ru" sz="1000">
              <a:solidFill>
                <a:schemeClr val="tx1"/>
              </a:solidFill>
            </a:endParaRPr>
          </a:p>
        </p:txBody>
      </p:sp>
      <p:sp>
        <p:nvSpPr>
          <p:cNvPr id="29" name="Text Box 17">
            <a:extLst>
              <a:ext uri="{FF2B5EF4-FFF2-40B4-BE49-F238E27FC236}">
                <a16:creationId xmlns:a16="http://schemas.microsoft.com/office/drawing/2014/main" id="{62C989E7-D8F2-4804-82A9-0C7DBE31D0BB}"/>
              </a:ext>
            </a:extLst>
          </p:cNvPr>
          <p:cNvSpPr txBox="1">
            <a:spLocks noChangeArrowheads="1"/>
          </p:cNvSpPr>
          <p:nvPr/>
        </p:nvSpPr>
        <p:spPr bwMode="auto">
          <a:xfrm>
            <a:off x="3378174" y="1919579"/>
            <a:ext cx="152832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r>
              <a:rPr lang="ru" sz="1000">
                <a:solidFill>
                  <a:schemeClr val="tx1"/>
                </a:solidFill>
              </a:rPr>
              <a:t>Оплата [Х%]</a:t>
            </a:r>
          </a:p>
        </p:txBody>
      </p:sp>
      <p:sp>
        <p:nvSpPr>
          <p:cNvPr id="30" name="Line 27">
            <a:extLst>
              <a:ext uri="{FF2B5EF4-FFF2-40B4-BE49-F238E27FC236}">
                <a16:creationId xmlns:a16="http://schemas.microsoft.com/office/drawing/2014/main" id="{B6FDBA08-95B4-48BA-8E49-A5AF19E51DFA}"/>
              </a:ext>
            </a:extLst>
          </p:cNvPr>
          <p:cNvSpPr>
            <a:spLocks noChangeShapeType="1"/>
          </p:cNvSpPr>
          <p:nvPr/>
        </p:nvSpPr>
        <p:spPr bwMode="auto">
          <a:xfrm>
            <a:off x="3401915" y="2379246"/>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1" name="Text Box 3">
            <a:extLst>
              <a:ext uri="{FF2B5EF4-FFF2-40B4-BE49-F238E27FC236}">
                <a16:creationId xmlns:a16="http://schemas.microsoft.com/office/drawing/2014/main" id="{B296DC3E-39D8-48BF-A7B4-2410E2E54596}"/>
              </a:ext>
            </a:extLst>
          </p:cNvPr>
          <p:cNvSpPr txBox="1">
            <a:spLocks noChangeArrowheads="1"/>
          </p:cNvSpPr>
          <p:nvPr/>
        </p:nvSpPr>
        <p:spPr bwMode="auto">
          <a:xfrm>
            <a:off x="6425275" y="2363981"/>
            <a:ext cx="16052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ru" sz="1000">
                <a:solidFill>
                  <a:schemeClr val="tx1"/>
                </a:solidFill>
              </a:rPr>
              <a:t>Доходы</a:t>
            </a:r>
          </a:p>
        </p:txBody>
      </p:sp>
      <p:sp>
        <p:nvSpPr>
          <p:cNvPr id="32" name="Text Box 18">
            <a:extLst>
              <a:ext uri="{FF2B5EF4-FFF2-40B4-BE49-F238E27FC236}">
                <a16:creationId xmlns:a16="http://schemas.microsoft.com/office/drawing/2014/main" id="{7734E9D8-AC68-4F51-8CFC-F494EF01A164}"/>
              </a:ext>
            </a:extLst>
          </p:cNvPr>
          <p:cNvSpPr txBox="1">
            <a:spLocks noChangeArrowheads="1"/>
          </p:cNvSpPr>
          <p:nvPr/>
        </p:nvSpPr>
        <p:spPr bwMode="auto">
          <a:xfrm>
            <a:off x="6458469" y="1922843"/>
            <a:ext cx="219290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algn="ctr" eaLnBrk="0" hangingPunct="0">
              <a:defRPr sz="700">
                <a:solidFill>
                  <a:schemeClr val="bg1"/>
                </a:solidFill>
                <a:latin typeface="Arial" charset="0"/>
              </a:defRPr>
            </a:lvl1pPr>
            <a:lvl2pPr marL="742950" indent="-285750" algn="ctr" eaLnBrk="0" hangingPunct="0">
              <a:defRPr sz="700">
                <a:solidFill>
                  <a:schemeClr val="bg1"/>
                </a:solidFill>
                <a:latin typeface="Arial" charset="0"/>
              </a:defRPr>
            </a:lvl2pPr>
            <a:lvl3pPr marL="1143000" indent="-228600" algn="ctr" eaLnBrk="0" hangingPunct="0">
              <a:defRPr sz="700">
                <a:solidFill>
                  <a:schemeClr val="bg1"/>
                </a:solidFill>
                <a:latin typeface="Arial" charset="0"/>
              </a:defRPr>
            </a:lvl3pPr>
            <a:lvl4pPr marL="1600200" indent="-228600" algn="ctr" eaLnBrk="0" hangingPunct="0">
              <a:defRPr sz="700">
                <a:solidFill>
                  <a:schemeClr val="bg1"/>
                </a:solidFill>
                <a:latin typeface="Arial" charset="0"/>
              </a:defRPr>
            </a:lvl4pPr>
            <a:lvl5pPr marL="2057400" indent="-228600" algn="ctr" eaLnBrk="0" hangingPunct="0">
              <a:defRPr sz="700">
                <a:solidFill>
                  <a:schemeClr val="bg1"/>
                </a:solidFill>
                <a:latin typeface="Arial" charset="0"/>
              </a:defRPr>
            </a:lvl5pPr>
            <a:lvl6pPr marL="2514600" indent="-228600" algn="ctr" eaLnBrk="0" fontAlgn="base" hangingPunct="0">
              <a:spcBef>
                <a:spcPct val="0"/>
              </a:spcBef>
              <a:spcAft>
                <a:spcPct val="0"/>
              </a:spcAft>
              <a:defRPr sz="700">
                <a:solidFill>
                  <a:schemeClr val="bg1"/>
                </a:solidFill>
                <a:latin typeface="Arial" charset="0"/>
              </a:defRPr>
            </a:lvl6pPr>
            <a:lvl7pPr marL="2971800" indent="-228600" algn="ctr" eaLnBrk="0" fontAlgn="base" hangingPunct="0">
              <a:spcBef>
                <a:spcPct val="0"/>
              </a:spcBef>
              <a:spcAft>
                <a:spcPct val="0"/>
              </a:spcAft>
              <a:defRPr sz="700">
                <a:solidFill>
                  <a:schemeClr val="bg1"/>
                </a:solidFill>
                <a:latin typeface="Arial" charset="0"/>
              </a:defRPr>
            </a:lvl7pPr>
            <a:lvl8pPr marL="3429000" indent="-228600" algn="ctr" eaLnBrk="0" fontAlgn="base" hangingPunct="0">
              <a:spcBef>
                <a:spcPct val="0"/>
              </a:spcBef>
              <a:spcAft>
                <a:spcPct val="0"/>
              </a:spcAft>
              <a:defRPr sz="700">
                <a:solidFill>
                  <a:schemeClr val="bg1"/>
                </a:solidFill>
                <a:latin typeface="Arial" charset="0"/>
              </a:defRPr>
            </a:lvl8pPr>
            <a:lvl9pPr marL="3886200" indent="-228600" algn="ctr" eaLnBrk="0" fontAlgn="base" hangingPunct="0">
              <a:spcBef>
                <a:spcPct val="0"/>
              </a:spcBef>
              <a:spcAft>
                <a:spcPct val="0"/>
              </a:spcAft>
              <a:defRPr sz="700">
                <a:solidFill>
                  <a:schemeClr val="bg1"/>
                </a:solidFill>
                <a:latin typeface="Arial" charset="0"/>
              </a:defRPr>
            </a:lvl9pPr>
          </a:lstStyle>
          <a:p>
            <a:pPr eaLnBrk="1" hangingPunct="1">
              <a:spcBef>
                <a:spcPct val="50000"/>
              </a:spcBef>
            </a:pPr>
            <a:r>
              <a:rPr lang="ru" sz="1000">
                <a:solidFill>
                  <a:schemeClr val="tx1"/>
                </a:solidFill>
              </a:rPr>
              <a:t>Ставка финансирования АБР + [X%]</a:t>
            </a:r>
          </a:p>
        </p:txBody>
      </p:sp>
      <p:sp>
        <p:nvSpPr>
          <p:cNvPr id="33" name="Rectangle 6">
            <a:extLst>
              <a:ext uri="{FF2B5EF4-FFF2-40B4-BE49-F238E27FC236}">
                <a16:creationId xmlns:a16="http://schemas.microsoft.com/office/drawing/2014/main" id="{790CC213-F30A-4897-9DD8-BAFFC18EEB08}"/>
              </a:ext>
            </a:extLst>
          </p:cNvPr>
          <p:cNvSpPr>
            <a:spLocks noChangeArrowheads="1"/>
          </p:cNvSpPr>
          <p:nvPr/>
        </p:nvSpPr>
        <p:spPr bwMode="auto">
          <a:xfrm>
            <a:off x="4930234" y="1668334"/>
            <a:ext cx="1471301" cy="867607"/>
          </a:xfrm>
          <a:prstGeom prst="rect">
            <a:avLst/>
          </a:prstGeom>
          <a:noFill/>
          <a:ln w="9525" algn="ctr">
            <a:solidFill>
              <a:schemeClr val="tx1"/>
            </a:solidFill>
            <a:miter lim="800000"/>
            <a:headEnd/>
            <a:tailEnd/>
          </a:ln>
          <a:effectLst/>
        </p:spPr>
        <p:txBody>
          <a:bodyPr wrap="square" anchor="ctr"/>
          <a:lstStyle/>
          <a:p>
            <a:pPr algn="ctr"/>
            <a:endParaRPr lang="en-US" sz="1100"/>
          </a:p>
        </p:txBody>
      </p:sp>
      <p:sp>
        <p:nvSpPr>
          <p:cNvPr id="34" name="Line 27">
            <a:extLst>
              <a:ext uri="{FF2B5EF4-FFF2-40B4-BE49-F238E27FC236}">
                <a16:creationId xmlns:a16="http://schemas.microsoft.com/office/drawing/2014/main" id="{BDE6A60E-4D99-44C1-8595-C71DE1D7D79A}"/>
              </a:ext>
            </a:extLst>
          </p:cNvPr>
          <p:cNvSpPr>
            <a:spLocks noChangeShapeType="1"/>
          </p:cNvSpPr>
          <p:nvPr/>
        </p:nvSpPr>
        <p:spPr bwMode="auto">
          <a:xfrm rot="10800000">
            <a:off x="3401915" y="2161604"/>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5" name="Rectangle 6">
            <a:extLst>
              <a:ext uri="{FF2B5EF4-FFF2-40B4-BE49-F238E27FC236}">
                <a16:creationId xmlns:a16="http://schemas.microsoft.com/office/drawing/2014/main" id="{97BCFB67-5EA4-4885-88F7-5B7260B674A6}"/>
              </a:ext>
            </a:extLst>
          </p:cNvPr>
          <p:cNvSpPr>
            <a:spLocks noChangeArrowheads="1"/>
          </p:cNvSpPr>
          <p:nvPr/>
        </p:nvSpPr>
        <p:spPr bwMode="auto">
          <a:xfrm>
            <a:off x="8642593" y="1640464"/>
            <a:ext cx="1471301" cy="867607"/>
          </a:xfrm>
          <a:prstGeom prst="rect">
            <a:avLst/>
          </a:prstGeom>
          <a:solidFill>
            <a:schemeClr val="accent1"/>
          </a:solidFill>
          <a:ln w="9525" algn="ctr">
            <a:solidFill>
              <a:schemeClr val="tx1"/>
            </a:solidFill>
            <a:miter lim="800000"/>
            <a:headEnd/>
            <a:tailEnd/>
          </a:ln>
          <a:effectLst/>
        </p:spPr>
        <p:txBody>
          <a:bodyPr wrap="square" anchor="ctr"/>
          <a:lstStyle/>
          <a:p>
            <a:pPr algn="ctr"/>
            <a:r>
              <a:rPr lang="ru" sz="1050" b="1">
                <a:solidFill>
                  <a:schemeClr val="bg1"/>
                </a:solidFill>
              </a:rPr>
              <a:t>Инвесторы</a:t>
            </a:r>
          </a:p>
        </p:txBody>
      </p:sp>
      <p:sp>
        <p:nvSpPr>
          <p:cNvPr id="36" name="Line 27">
            <a:extLst>
              <a:ext uri="{FF2B5EF4-FFF2-40B4-BE49-F238E27FC236}">
                <a16:creationId xmlns:a16="http://schemas.microsoft.com/office/drawing/2014/main" id="{537F4378-BA4E-42F3-98F0-FAA26F1B291D}"/>
              </a:ext>
            </a:extLst>
          </p:cNvPr>
          <p:cNvSpPr>
            <a:spLocks noChangeShapeType="1"/>
          </p:cNvSpPr>
          <p:nvPr/>
        </p:nvSpPr>
        <p:spPr bwMode="auto">
          <a:xfrm>
            <a:off x="6439007" y="2379246"/>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7" name="Line 13">
            <a:extLst>
              <a:ext uri="{FF2B5EF4-FFF2-40B4-BE49-F238E27FC236}">
                <a16:creationId xmlns:a16="http://schemas.microsoft.com/office/drawing/2014/main" id="{7D1387DD-539A-45E9-B722-932E847EB790}"/>
              </a:ext>
            </a:extLst>
          </p:cNvPr>
          <p:cNvSpPr>
            <a:spLocks noChangeShapeType="1"/>
          </p:cNvSpPr>
          <p:nvPr/>
        </p:nvSpPr>
        <p:spPr bwMode="auto">
          <a:xfrm flipV="1">
            <a:off x="6444413" y="1823369"/>
            <a:ext cx="1521237" cy="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8" name="Line 27">
            <a:extLst>
              <a:ext uri="{FF2B5EF4-FFF2-40B4-BE49-F238E27FC236}">
                <a16:creationId xmlns:a16="http://schemas.microsoft.com/office/drawing/2014/main" id="{FE14C995-61E1-4DFD-A696-0FA6164D782D}"/>
              </a:ext>
            </a:extLst>
          </p:cNvPr>
          <p:cNvSpPr>
            <a:spLocks noChangeShapeType="1"/>
          </p:cNvSpPr>
          <p:nvPr/>
        </p:nvSpPr>
        <p:spPr bwMode="auto">
          <a:xfrm rot="10800000">
            <a:off x="6439007" y="2161604"/>
            <a:ext cx="1521237" cy="925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9" name="Line 13">
            <a:extLst>
              <a:ext uri="{FF2B5EF4-FFF2-40B4-BE49-F238E27FC236}">
                <a16:creationId xmlns:a16="http://schemas.microsoft.com/office/drawing/2014/main" id="{8C7867CC-54EB-4147-91C1-CD77CC491CE7}"/>
              </a:ext>
            </a:extLst>
          </p:cNvPr>
          <p:cNvSpPr>
            <a:spLocks noChangeShapeType="1"/>
          </p:cNvSpPr>
          <p:nvPr/>
        </p:nvSpPr>
        <p:spPr bwMode="auto">
          <a:xfrm flipV="1">
            <a:off x="3401914" y="1823369"/>
            <a:ext cx="1521237" cy="0"/>
          </a:xfrm>
          <a:prstGeom prst="line">
            <a:avLst/>
          </a:prstGeom>
          <a:noFill/>
          <a:ln w="952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0" name="Rectangle 6">
            <a:extLst>
              <a:ext uri="{FF2B5EF4-FFF2-40B4-BE49-F238E27FC236}">
                <a16:creationId xmlns:a16="http://schemas.microsoft.com/office/drawing/2014/main" id="{8BD6D936-3B8B-448A-BEAB-31334259CB8A}"/>
              </a:ext>
            </a:extLst>
          </p:cNvPr>
          <p:cNvSpPr>
            <a:spLocks noChangeArrowheads="1"/>
          </p:cNvSpPr>
          <p:nvPr/>
        </p:nvSpPr>
        <p:spPr bwMode="auto">
          <a:xfrm>
            <a:off x="1923616" y="1668334"/>
            <a:ext cx="1471301" cy="867607"/>
          </a:xfrm>
          <a:prstGeom prst="rect">
            <a:avLst/>
          </a:prstGeom>
          <a:noFill/>
          <a:ln w="9525" algn="ctr">
            <a:solidFill>
              <a:schemeClr val="tx1"/>
            </a:solidFill>
            <a:miter lim="800000"/>
            <a:headEnd/>
            <a:tailEnd/>
          </a:ln>
          <a:effectLst/>
        </p:spPr>
        <p:txBody>
          <a:bodyPr wrap="square" anchor="ctr"/>
          <a:lstStyle/>
          <a:p>
            <a:pPr algn="ctr"/>
            <a:r>
              <a:rPr lang="ru" sz="1100"/>
              <a:t>Базовые страны</a:t>
            </a:r>
          </a:p>
        </p:txBody>
      </p:sp>
      <p:pic>
        <p:nvPicPr>
          <p:cNvPr id="41" name="Picture 2">
            <a:extLst>
              <a:ext uri="{FF2B5EF4-FFF2-40B4-BE49-F238E27FC236}">
                <a16:creationId xmlns:a16="http://schemas.microsoft.com/office/drawing/2014/main" id="{502CEFE9-6A35-4B27-9837-6D28D538B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132" y="1696203"/>
            <a:ext cx="811868" cy="8118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2" name="Content Placeholder 5">
            <a:extLst>
              <a:ext uri="{FF2B5EF4-FFF2-40B4-BE49-F238E27FC236}">
                <a16:creationId xmlns:a16="http://schemas.microsoft.com/office/drawing/2014/main" id="{259966F9-0352-4D52-AEA7-CD0ED8227ED7}"/>
              </a:ext>
            </a:extLst>
          </p:cNvPr>
          <p:cNvGraphicFramePr>
            <a:graphicFrameLocks noGrp="1"/>
          </p:cNvGraphicFramePr>
          <p:nvPr>
            <p:ph idx="1"/>
            <p:extLst>
              <p:ext uri="{D42A27DB-BD31-4B8C-83A1-F6EECF244321}">
                <p14:modId xmlns:p14="http://schemas.microsoft.com/office/powerpoint/2010/main" val="750280185"/>
              </p:ext>
            </p:extLst>
          </p:nvPr>
        </p:nvGraphicFramePr>
        <p:xfrm>
          <a:off x="609599" y="2641145"/>
          <a:ext cx="10972800" cy="3417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012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
                <a:solidFill>
                  <a:schemeClr val="tx1"/>
                </a:solidFill>
              </a:rPr>
              <a:t>Формирование пула рисков</a:t>
            </a:r>
            <a:endParaRPr lang="en-GB">
              <a:solidFill>
                <a:schemeClr val="tx1"/>
              </a:solidFill>
            </a:endParaRPr>
          </a:p>
        </p:txBody>
      </p:sp>
      <p:graphicFrame>
        <p:nvGraphicFramePr>
          <p:cNvPr id="30" name="Content Placeholder 29">
            <a:extLst>
              <a:ext uri="{FF2B5EF4-FFF2-40B4-BE49-F238E27FC236}">
                <a16:creationId xmlns:a16="http://schemas.microsoft.com/office/drawing/2014/main" id="{AF3FC1C6-58B9-4853-9E4B-7D96C6637142}"/>
              </a:ext>
            </a:extLst>
          </p:cNvPr>
          <p:cNvGraphicFramePr>
            <a:graphicFrameLocks noGrp="1"/>
          </p:cNvGraphicFramePr>
          <p:nvPr>
            <p:ph idx="1"/>
            <p:extLst>
              <p:ext uri="{D42A27DB-BD31-4B8C-83A1-F6EECF244321}">
                <p14:modId xmlns:p14="http://schemas.microsoft.com/office/powerpoint/2010/main" val="1978202020"/>
              </p:ext>
            </p:extLst>
          </p:nvPr>
        </p:nvGraphicFramePr>
        <p:xfrm>
          <a:off x="609600" y="1106905"/>
          <a:ext cx="10972800" cy="21405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9" name="Group 28">
            <a:extLst>
              <a:ext uri="{FF2B5EF4-FFF2-40B4-BE49-F238E27FC236}">
                <a16:creationId xmlns:a16="http://schemas.microsoft.com/office/drawing/2014/main" id="{E9613808-C61C-4B09-A2E0-10CB5DD7B3DB}"/>
              </a:ext>
            </a:extLst>
          </p:cNvPr>
          <p:cNvGrpSpPr/>
          <p:nvPr/>
        </p:nvGrpSpPr>
        <p:grpSpPr>
          <a:xfrm>
            <a:off x="1651164" y="3429000"/>
            <a:ext cx="8889671" cy="2759000"/>
            <a:chOff x="-667507" y="1865677"/>
            <a:chExt cx="11252130" cy="4113330"/>
          </a:xfrm>
        </p:grpSpPr>
        <p:pic>
          <p:nvPicPr>
            <p:cNvPr id="31" name="Graphic 30" descr="Contract">
              <a:extLst>
                <a:ext uri="{FF2B5EF4-FFF2-40B4-BE49-F238E27FC236}">
                  <a16:creationId xmlns:a16="http://schemas.microsoft.com/office/drawing/2014/main" id="{EE431FB5-859E-487A-B6B5-B82AB0CA293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578" y="3621334"/>
              <a:ext cx="759157" cy="759157"/>
            </a:xfrm>
            <a:prstGeom prst="rect">
              <a:avLst/>
            </a:prstGeom>
          </p:spPr>
        </p:pic>
        <p:sp>
          <p:nvSpPr>
            <p:cNvPr id="32" name="Rounded Rectangle 3">
              <a:extLst>
                <a:ext uri="{FF2B5EF4-FFF2-40B4-BE49-F238E27FC236}">
                  <a16:creationId xmlns:a16="http://schemas.microsoft.com/office/drawing/2014/main" id="{6F1781F6-6A4F-42B5-8169-9FDAE60A05B2}"/>
                </a:ext>
              </a:extLst>
            </p:cNvPr>
            <p:cNvSpPr/>
            <p:nvPr/>
          </p:nvSpPr>
          <p:spPr>
            <a:xfrm>
              <a:off x="-667507" y="5455719"/>
              <a:ext cx="1834507" cy="45925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ru" sz="1200"/>
                <a:t>Страхователь А</a:t>
              </a:r>
            </a:p>
          </p:txBody>
        </p:sp>
        <p:sp>
          <p:nvSpPr>
            <p:cNvPr id="33" name="Rounded Rectangle 3">
              <a:extLst>
                <a:ext uri="{FF2B5EF4-FFF2-40B4-BE49-F238E27FC236}">
                  <a16:creationId xmlns:a16="http://schemas.microsoft.com/office/drawing/2014/main" id="{BCB0A6B5-097B-49F6-80EE-AEED408C34C3}"/>
                </a:ext>
              </a:extLst>
            </p:cNvPr>
            <p:cNvSpPr/>
            <p:nvPr/>
          </p:nvSpPr>
          <p:spPr>
            <a:xfrm>
              <a:off x="-159568" y="1866088"/>
              <a:ext cx="4863349" cy="510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ru" sz="1569"/>
                <a:t>Страховщик</a:t>
              </a:r>
            </a:p>
          </p:txBody>
        </p:sp>
        <p:sp>
          <p:nvSpPr>
            <p:cNvPr id="34" name="Rounded Rectangle 3">
              <a:extLst>
                <a:ext uri="{FF2B5EF4-FFF2-40B4-BE49-F238E27FC236}">
                  <a16:creationId xmlns:a16="http://schemas.microsoft.com/office/drawing/2014/main" id="{39630326-DBE9-46AC-8BF3-53F9D2780A44}"/>
                </a:ext>
              </a:extLst>
            </p:cNvPr>
            <p:cNvSpPr/>
            <p:nvPr/>
          </p:nvSpPr>
          <p:spPr>
            <a:xfrm>
              <a:off x="1260843" y="5455669"/>
              <a:ext cx="1939933" cy="45925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ru-RU" sz="1200"/>
                <a:t>Страхователь</a:t>
              </a:r>
              <a:r>
                <a:rPr lang="ru" sz="1200"/>
                <a:t> B</a:t>
              </a:r>
            </a:p>
          </p:txBody>
        </p:sp>
        <p:sp>
          <p:nvSpPr>
            <p:cNvPr id="35" name="Rounded Rectangle 3">
              <a:extLst>
                <a:ext uri="{FF2B5EF4-FFF2-40B4-BE49-F238E27FC236}">
                  <a16:creationId xmlns:a16="http://schemas.microsoft.com/office/drawing/2014/main" id="{E14B808E-2A2B-46A4-AC12-8BC567AE6D92}"/>
                </a:ext>
              </a:extLst>
            </p:cNvPr>
            <p:cNvSpPr/>
            <p:nvPr/>
          </p:nvSpPr>
          <p:spPr>
            <a:xfrm>
              <a:off x="3274220" y="5480066"/>
              <a:ext cx="2035066" cy="453580"/>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ru" sz="1200"/>
                <a:t>Страхователь С</a:t>
              </a:r>
            </a:p>
          </p:txBody>
        </p:sp>
        <p:pic>
          <p:nvPicPr>
            <p:cNvPr id="36" name="Graphic 17" descr="Contract">
              <a:extLst>
                <a:ext uri="{FF2B5EF4-FFF2-40B4-BE49-F238E27FC236}">
                  <a16:creationId xmlns:a16="http://schemas.microsoft.com/office/drawing/2014/main" id="{3C2E933A-C396-43F8-850A-29042639D1D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89039" y="3621334"/>
              <a:ext cx="759157" cy="759157"/>
            </a:xfrm>
            <a:prstGeom prst="rect">
              <a:avLst/>
            </a:prstGeom>
          </p:spPr>
        </p:pic>
        <p:cxnSp>
          <p:nvCxnSpPr>
            <p:cNvPr id="37" name="Straight Arrow Connector 36">
              <a:extLst>
                <a:ext uri="{FF2B5EF4-FFF2-40B4-BE49-F238E27FC236}">
                  <a16:creationId xmlns:a16="http://schemas.microsoft.com/office/drawing/2014/main" id="{E0F9E13D-18F5-470D-9C48-97E1FFC74E01}"/>
                </a:ext>
              </a:extLst>
            </p:cNvPr>
            <p:cNvCxnSpPr/>
            <p:nvPr/>
          </p:nvCxnSpPr>
          <p:spPr>
            <a:xfrm flipV="1">
              <a:off x="2203004" y="2488649"/>
              <a:ext cx="0" cy="27900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38" name="Graphic 19" descr="Contract">
              <a:extLst>
                <a:ext uri="{FF2B5EF4-FFF2-40B4-BE49-F238E27FC236}">
                  <a16:creationId xmlns:a16="http://schemas.microsoft.com/office/drawing/2014/main" id="{19983A06-1F44-4E9C-8A53-8BEB0CCEA5C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83117" y="3621334"/>
              <a:ext cx="759157" cy="759157"/>
            </a:xfrm>
            <a:prstGeom prst="rect">
              <a:avLst/>
            </a:prstGeom>
          </p:spPr>
        </p:pic>
        <p:pic>
          <p:nvPicPr>
            <p:cNvPr id="39" name="Graphic 21" descr="Contract">
              <a:extLst>
                <a:ext uri="{FF2B5EF4-FFF2-40B4-BE49-F238E27FC236}">
                  <a16:creationId xmlns:a16="http://schemas.microsoft.com/office/drawing/2014/main" id="{EC1E3522-5594-41C4-B658-C6315C5DAE8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63032" y="4040066"/>
              <a:ext cx="759157" cy="759157"/>
            </a:xfrm>
            <a:prstGeom prst="rect">
              <a:avLst/>
            </a:prstGeom>
          </p:spPr>
        </p:pic>
        <p:sp>
          <p:nvSpPr>
            <p:cNvPr id="40" name="Rounded Rectangle 3">
              <a:extLst>
                <a:ext uri="{FF2B5EF4-FFF2-40B4-BE49-F238E27FC236}">
                  <a16:creationId xmlns:a16="http://schemas.microsoft.com/office/drawing/2014/main" id="{003EFF2C-7361-40B8-814D-D8F1424DAB79}"/>
                </a:ext>
              </a:extLst>
            </p:cNvPr>
            <p:cNvSpPr/>
            <p:nvPr/>
          </p:nvSpPr>
          <p:spPr>
            <a:xfrm>
              <a:off x="5365110" y="5480066"/>
              <a:ext cx="1697330" cy="498941"/>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ru" sz="1200"/>
                <a:t>Страхователь А</a:t>
              </a:r>
            </a:p>
          </p:txBody>
        </p:sp>
        <p:sp>
          <p:nvSpPr>
            <p:cNvPr id="41" name="Rounded Rectangle 3">
              <a:extLst>
                <a:ext uri="{FF2B5EF4-FFF2-40B4-BE49-F238E27FC236}">
                  <a16:creationId xmlns:a16="http://schemas.microsoft.com/office/drawing/2014/main" id="{D70D9DDB-3A1F-4A1B-A466-3BC0AD5B0287}"/>
                </a:ext>
              </a:extLst>
            </p:cNvPr>
            <p:cNvSpPr/>
            <p:nvPr/>
          </p:nvSpPr>
          <p:spPr>
            <a:xfrm>
              <a:off x="5512638" y="1865677"/>
              <a:ext cx="4863349" cy="510000"/>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ru" sz="1569"/>
                <a:t>Пул рисков</a:t>
              </a:r>
            </a:p>
          </p:txBody>
        </p:sp>
        <p:cxnSp>
          <p:nvCxnSpPr>
            <p:cNvPr id="42" name="Straight Arrow Connector 41">
              <a:extLst>
                <a:ext uri="{FF2B5EF4-FFF2-40B4-BE49-F238E27FC236}">
                  <a16:creationId xmlns:a16="http://schemas.microsoft.com/office/drawing/2014/main" id="{20794CEF-868E-4905-B6AC-A7F692EF058C}"/>
                </a:ext>
              </a:extLst>
            </p:cNvPr>
            <p:cNvCxnSpPr>
              <a:cxnSpLocks/>
            </p:cNvCxnSpPr>
            <p:nvPr/>
          </p:nvCxnSpPr>
          <p:spPr>
            <a:xfrm flipV="1">
              <a:off x="6278290" y="4219360"/>
              <a:ext cx="1634191" cy="989788"/>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3">
              <a:extLst>
                <a:ext uri="{FF2B5EF4-FFF2-40B4-BE49-F238E27FC236}">
                  <a16:creationId xmlns:a16="http://schemas.microsoft.com/office/drawing/2014/main" id="{D02464E2-13F3-4DE3-90E8-56B91BC4C24C}"/>
                </a:ext>
              </a:extLst>
            </p:cNvPr>
            <p:cNvSpPr/>
            <p:nvPr/>
          </p:nvSpPr>
          <p:spPr>
            <a:xfrm>
              <a:off x="7127247" y="5446252"/>
              <a:ext cx="1652564" cy="52120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ru" sz="1200"/>
                <a:t>Страхователь B</a:t>
              </a:r>
            </a:p>
          </p:txBody>
        </p:sp>
        <p:sp>
          <p:nvSpPr>
            <p:cNvPr id="44" name="Rounded Rectangle 3">
              <a:extLst>
                <a:ext uri="{FF2B5EF4-FFF2-40B4-BE49-F238E27FC236}">
                  <a16:creationId xmlns:a16="http://schemas.microsoft.com/office/drawing/2014/main" id="{1366B458-D563-4983-AD45-FF690A15995D}"/>
                </a:ext>
              </a:extLst>
            </p:cNvPr>
            <p:cNvSpPr/>
            <p:nvPr/>
          </p:nvSpPr>
          <p:spPr>
            <a:xfrm>
              <a:off x="8836667" y="5454200"/>
              <a:ext cx="1747956" cy="511515"/>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70336" tIns="35167" rIns="70336" bIns="35167" rtlCol="0" anchor="ctr"/>
            <a:lstStyle/>
            <a:p>
              <a:pPr algn="ctr"/>
              <a:r>
                <a:rPr lang="ru" sz="1200"/>
                <a:t>Страховтаель С</a:t>
              </a:r>
            </a:p>
          </p:txBody>
        </p:sp>
        <p:cxnSp>
          <p:nvCxnSpPr>
            <p:cNvPr id="45" name="Straight Arrow Connector 44">
              <a:extLst>
                <a:ext uri="{FF2B5EF4-FFF2-40B4-BE49-F238E27FC236}">
                  <a16:creationId xmlns:a16="http://schemas.microsoft.com/office/drawing/2014/main" id="{7FC0A961-D096-4FBD-9E7B-3EEA2FF35A5D}"/>
                </a:ext>
              </a:extLst>
            </p:cNvPr>
            <p:cNvCxnSpPr>
              <a:cxnSpLocks/>
            </p:cNvCxnSpPr>
            <p:nvPr/>
          </p:nvCxnSpPr>
          <p:spPr>
            <a:xfrm flipH="1" flipV="1">
              <a:off x="7944313" y="4219360"/>
              <a:ext cx="1" cy="1025403"/>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46" name="Graphic 27" descr="Contract">
              <a:extLst>
                <a:ext uri="{FF2B5EF4-FFF2-40B4-BE49-F238E27FC236}">
                  <a16:creationId xmlns:a16="http://schemas.microsoft.com/office/drawing/2014/main" id="{7696C3F4-75B5-4A21-8F35-1B1760BD7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64734" y="4444760"/>
              <a:ext cx="759157" cy="759157"/>
            </a:xfrm>
            <a:prstGeom prst="rect">
              <a:avLst/>
            </a:prstGeom>
          </p:spPr>
        </p:pic>
        <p:pic>
          <p:nvPicPr>
            <p:cNvPr id="47" name="Graphic 29" descr="Contract">
              <a:extLst>
                <a:ext uri="{FF2B5EF4-FFF2-40B4-BE49-F238E27FC236}">
                  <a16:creationId xmlns:a16="http://schemas.microsoft.com/office/drawing/2014/main" id="{FE7C3430-2672-4C3A-B507-09FB3953978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03468" y="4028862"/>
              <a:ext cx="759157" cy="759157"/>
            </a:xfrm>
            <a:prstGeom prst="rect">
              <a:avLst/>
            </a:prstGeom>
          </p:spPr>
        </p:pic>
        <p:cxnSp>
          <p:nvCxnSpPr>
            <p:cNvPr id="48" name="Straight Arrow Connector 47">
              <a:extLst>
                <a:ext uri="{FF2B5EF4-FFF2-40B4-BE49-F238E27FC236}">
                  <a16:creationId xmlns:a16="http://schemas.microsoft.com/office/drawing/2014/main" id="{4E8BEFF2-C5C5-4F65-8488-2CE68DA7F6F5}"/>
                </a:ext>
              </a:extLst>
            </p:cNvPr>
            <p:cNvCxnSpPr>
              <a:cxnSpLocks/>
            </p:cNvCxnSpPr>
            <p:nvPr/>
          </p:nvCxnSpPr>
          <p:spPr>
            <a:xfrm flipH="1" flipV="1">
              <a:off x="7976146" y="4219360"/>
              <a:ext cx="1505244" cy="989787"/>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pic>
          <p:nvPicPr>
            <p:cNvPr id="49" name="Graphic 35" descr="Contract">
              <a:extLst>
                <a:ext uri="{FF2B5EF4-FFF2-40B4-BE49-F238E27FC236}">
                  <a16:creationId xmlns:a16="http://schemas.microsoft.com/office/drawing/2014/main" id="{6C52BDBB-347C-400B-8506-9464D7376E2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12433" y="3426392"/>
              <a:ext cx="759157" cy="759157"/>
            </a:xfrm>
            <a:prstGeom prst="rect">
              <a:avLst/>
            </a:prstGeom>
          </p:spPr>
        </p:pic>
        <p:pic>
          <p:nvPicPr>
            <p:cNvPr id="50" name="Graphic 36" descr="Contract">
              <a:extLst>
                <a:ext uri="{FF2B5EF4-FFF2-40B4-BE49-F238E27FC236}">
                  <a16:creationId xmlns:a16="http://schemas.microsoft.com/office/drawing/2014/main" id="{5DC93DC3-A9C1-414F-B950-60475CA9C7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05602" y="3271219"/>
              <a:ext cx="759157" cy="759157"/>
            </a:xfrm>
            <a:prstGeom prst="rect">
              <a:avLst/>
            </a:prstGeom>
          </p:spPr>
        </p:pic>
        <p:pic>
          <p:nvPicPr>
            <p:cNvPr id="51" name="Graphic 37" descr="Contract">
              <a:extLst>
                <a:ext uri="{FF2B5EF4-FFF2-40B4-BE49-F238E27FC236}">
                  <a16:creationId xmlns:a16="http://schemas.microsoft.com/office/drawing/2014/main" id="{10B7FE77-142E-44E4-8E01-735940635644}"/>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92012" y="3124492"/>
              <a:ext cx="759157" cy="759157"/>
            </a:xfrm>
            <a:prstGeom prst="rect">
              <a:avLst/>
            </a:prstGeom>
          </p:spPr>
        </p:pic>
        <p:cxnSp>
          <p:nvCxnSpPr>
            <p:cNvPr id="52" name="Straight Arrow Connector 51">
              <a:extLst>
                <a:ext uri="{FF2B5EF4-FFF2-40B4-BE49-F238E27FC236}">
                  <a16:creationId xmlns:a16="http://schemas.microsoft.com/office/drawing/2014/main" id="{41F76400-0BE1-4F24-A8A7-D1B7F0A608AC}"/>
                </a:ext>
              </a:extLst>
            </p:cNvPr>
            <p:cNvCxnSpPr>
              <a:cxnSpLocks/>
            </p:cNvCxnSpPr>
            <p:nvPr/>
          </p:nvCxnSpPr>
          <p:spPr>
            <a:xfrm flipH="1" flipV="1">
              <a:off x="7944313" y="2440562"/>
              <a:ext cx="1" cy="830657"/>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D1A05CF-905D-4D9A-A87D-46897F551BA1}"/>
                </a:ext>
              </a:extLst>
            </p:cNvPr>
            <p:cNvCxnSpPr/>
            <p:nvPr/>
          </p:nvCxnSpPr>
          <p:spPr>
            <a:xfrm flipV="1">
              <a:off x="503446" y="2488649"/>
              <a:ext cx="0" cy="27900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EA7E08D-A69F-4EFC-BC89-9546503288E0}"/>
                </a:ext>
              </a:extLst>
            </p:cNvPr>
            <p:cNvCxnSpPr/>
            <p:nvPr/>
          </p:nvCxnSpPr>
          <p:spPr>
            <a:xfrm flipV="1">
              <a:off x="3809181" y="2488649"/>
              <a:ext cx="0" cy="2790000"/>
            </a:xfrm>
            <a:prstGeom prst="straightConnector1">
              <a:avLst/>
            </a:prstGeom>
            <a:ln w="762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526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C57D-01EC-4517-9F94-35C4BDA1DFE0}"/>
              </a:ext>
            </a:extLst>
          </p:cNvPr>
          <p:cNvSpPr>
            <a:spLocks noGrp="1"/>
          </p:cNvSpPr>
          <p:nvPr>
            <p:ph type="title"/>
          </p:nvPr>
        </p:nvSpPr>
        <p:spPr/>
        <p:txBody>
          <a:bodyPr/>
          <a:lstStyle/>
          <a:p>
            <a:r>
              <a:rPr lang="ru"/>
              <a:t>Цели</a:t>
            </a:r>
            <a:endParaRPr lang="en-US"/>
          </a:p>
        </p:txBody>
      </p:sp>
      <p:sp>
        <p:nvSpPr>
          <p:cNvPr id="5" name="Slide Number Placeholder 4">
            <a:extLst>
              <a:ext uri="{FF2B5EF4-FFF2-40B4-BE49-F238E27FC236}">
                <a16:creationId xmlns:a16="http://schemas.microsoft.com/office/drawing/2014/main" id="{3EA61414-5BAB-41C2-9498-8D15620F4841}"/>
              </a:ext>
            </a:extLst>
          </p:cNvPr>
          <p:cNvSpPr>
            <a:spLocks noGrp="1"/>
          </p:cNvSpPr>
          <p:nvPr>
            <p:ph type="sldNum" sz="quarter" idx="4"/>
          </p:nvPr>
        </p:nvSpPr>
        <p:spPr/>
        <p:txBody>
          <a:bodyPr/>
          <a:lstStyle/>
          <a:p>
            <a:fld id="{2083E393-C0BF-4ED8-8545-7E4C90AFF831}" type="slidenum">
              <a:rPr lang="en-US" smtClean="0"/>
              <a:pPr/>
              <a:t>2</a:t>
            </a:fld>
            <a:endParaRPr lang="en-US"/>
          </a:p>
        </p:txBody>
      </p:sp>
      <p:grpSp>
        <p:nvGrpSpPr>
          <p:cNvPr id="24" name="Group 23">
            <a:extLst>
              <a:ext uri="{FF2B5EF4-FFF2-40B4-BE49-F238E27FC236}">
                <a16:creationId xmlns:a16="http://schemas.microsoft.com/office/drawing/2014/main" id="{490CDDC1-5837-4C01-A146-766E103E8886}"/>
              </a:ext>
            </a:extLst>
          </p:cNvPr>
          <p:cNvGrpSpPr/>
          <p:nvPr/>
        </p:nvGrpSpPr>
        <p:grpSpPr>
          <a:xfrm>
            <a:off x="1498480" y="1296525"/>
            <a:ext cx="9195040" cy="1085806"/>
            <a:chOff x="2812195" y="1524139"/>
            <a:chExt cx="3429420" cy="1582907"/>
          </a:xfrm>
        </p:grpSpPr>
        <p:sp>
          <p:nvSpPr>
            <p:cNvPr id="22" name="Rechteck 33">
              <a:extLst>
                <a:ext uri="{FF2B5EF4-FFF2-40B4-BE49-F238E27FC236}">
                  <a16:creationId xmlns:a16="http://schemas.microsoft.com/office/drawing/2014/main" id="{D85DFEC7-ACA2-4E4E-B4C8-4FA2DC4A9CFE}"/>
                </a:ext>
              </a:extLst>
            </p:cNvPr>
            <p:cNvSpPr/>
            <p:nvPr/>
          </p:nvSpPr>
          <p:spPr>
            <a:xfrm>
              <a:off x="2812195" y="1524139"/>
              <a:ext cx="3429420" cy="15829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3" name="Rechteck 44">
              <a:extLst>
                <a:ext uri="{FF2B5EF4-FFF2-40B4-BE49-F238E27FC236}">
                  <a16:creationId xmlns:a16="http://schemas.microsoft.com/office/drawing/2014/main" id="{1B94095C-9620-45D1-88AE-D9D8237AEC12}"/>
                </a:ext>
              </a:extLst>
            </p:cNvPr>
            <p:cNvSpPr/>
            <p:nvPr/>
          </p:nvSpPr>
          <p:spPr>
            <a:xfrm>
              <a:off x="2822178" y="1789223"/>
              <a:ext cx="3419437" cy="883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a:solidFill>
                    <a:schemeClr val="bg1"/>
                  </a:solidFill>
                  <a:latin typeface="Arial" panose="020B0604020202020204" pitchFamily="34" charset="0"/>
                </a:rPr>
                <a:t>1. </a:t>
              </a:r>
              <a:r>
                <a:rPr lang="az-Cyrl-AZ" sz="2400">
                  <a:solidFill>
                    <a:schemeClr val="bg1"/>
                  </a:solidFill>
                  <a:latin typeface="Arial" panose="020B0604020202020204" pitchFamily="34" charset="0"/>
                </a:rPr>
                <a:t>Принципы финансирования рисков бедствий</a:t>
              </a:r>
              <a:endParaRPr lang="en-US" sz="1400">
                <a:solidFill>
                  <a:schemeClr val="bg1"/>
                </a:solidFill>
                <a:latin typeface="Arial" panose="020B0604020202020204" pitchFamily="34" charset="0"/>
              </a:endParaRPr>
            </a:p>
          </p:txBody>
        </p:sp>
      </p:grpSp>
      <p:grpSp>
        <p:nvGrpSpPr>
          <p:cNvPr id="32" name="Group 31">
            <a:extLst>
              <a:ext uri="{FF2B5EF4-FFF2-40B4-BE49-F238E27FC236}">
                <a16:creationId xmlns:a16="http://schemas.microsoft.com/office/drawing/2014/main" id="{AA694CBA-5F29-4E79-A9A6-2B54C23923B2}"/>
              </a:ext>
            </a:extLst>
          </p:cNvPr>
          <p:cNvGrpSpPr/>
          <p:nvPr/>
        </p:nvGrpSpPr>
        <p:grpSpPr>
          <a:xfrm>
            <a:off x="1748850" y="2382332"/>
            <a:ext cx="8914483" cy="1380503"/>
            <a:chOff x="965666" y="2639929"/>
            <a:chExt cx="7649641" cy="965072"/>
          </a:xfrm>
          <a:solidFill>
            <a:schemeClr val="accent3"/>
          </a:solidFill>
        </p:grpSpPr>
        <p:sp>
          <p:nvSpPr>
            <p:cNvPr id="25" name="Rechteck 34">
              <a:extLst>
                <a:ext uri="{FF2B5EF4-FFF2-40B4-BE49-F238E27FC236}">
                  <a16:creationId xmlns:a16="http://schemas.microsoft.com/office/drawing/2014/main" id="{5C33A40F-662E-47A4-A47F-BA8E729DE5CA}"/>
                </a:ext>
              </a:extLst>
            </p:cNvPr>
            <p:cNvSpPr/>
            <p:nvPr/>
          </p:nvSpPr>
          <p:spPr>
            <a:xfrm>
              <a:off x="965666" y="2639929"/>
              <a:ext cx="7649641" cy="9650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9" name="Rechteck 44">
              <a:extLst>
                <a:ext uri="{FF2B5EF4-FFF2-40B4-BE49-F238E27FC236}">
                  <a16:creationId xmlns:a16="http://schemas.microsoft.com/office/drawing/2014/main" id="{56E03E88-696F-4685-BEEF-CC4DC798BEA1}"/>
                </a:ext>
              </a:extLst>
            </p:cNvPr>
            <p:cNvSpPr/>
            <p:nvPr/>
          </p:nvSpPr>
          <p:spPr>
            <a:xfrm>
              <a:off x="1140531" y="2721786"/>
              <a:ext cx="7472741" cy="658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536575" indent="-536575"/>
              <a:r>
                <a:rPr lang="en-US" sz="4000">
                  <a:solidFill>
                    <a:schemeClr val="bg1"/>
                  </a:solidFill>
                  <a:latin typeface="Arial" panose="020B0604020202020204" pitchFamily="34" charset="0"/>
                </a:rPr>
                <a:t>2. </a:t>
              </a:r>
              <a:r>
                <a:rPr lang="az-Cyrl-AZ" sz="2400">
                  <a:solidFill>
                    <a:schemeClr val="bg1"/>
                  </a:solidFill>
                  <a:latin typeface="Arial" panose="020B0604020202020204" pitchFamily="34" charset="0"/>
                </a:rPr>
                <a:t>Оценка пробелов в защите</a:t>
              </a:r>
              <a:endParaRPr lang="en-US" sz="1400">
                <a:solidFill>
                  <a:schemeClr val="bg1"/>
                </a:solidFill>
                <a:latin typeface="Arial" panose="020B0604020202020204" pitchFamily="34" charset="0"/>
              </a:endParaRPr>
            </a:p>
          </p:txBody>
        </p:sp>
      </p:grpSp>
      <p:grpSp>
        <p:nvGrpSpPr>
          <p:cNvPr id="31" name="Group 30">
            <a:extLst>
              <a:ext uri="{FF2B5EF4-FFF2-40B4-BE49-F238E27FC236}">
                <a16:creationId xmlns:a16="http://schemas.microsoft.com/office/drawing/2014/main" id="{A674F211-4BBD-4BF7-B6FC-5257539B3C7F}"/>
              </a:ext>
            </a:extLst>
          </p:cNvPr>
          <p:cNvGrpSpPr/>
          <p:nvPr/>
        </p:nvGrpSpPr>
        <p:grpSpPr>
          <a:xfrm>
            <a:off x="2086309" y="3762834"/>
            <a:ext cx="8536340" cy="990418"/>
            <a:chOff x="2099431" y="4634900"/>
            <a:chExt cx="6587369" cy="1297348"/>
          </a:xfrm>
          <a:solidFill>
            <a:schemeClr val="accent5"/>
          </a:solidFill>
        </p:grpSpPr>
        <p:sp>
          <p:nvSpPr>
            <p:cNvPr id="27" name="Rechteck 38">
              <a:extLst>
                <a:ext uri="{FF2B5EF4-FFF2-40B4-BE49-F238E27FC236}">
                  <a16:creationId xmlns:a16="http://schemas.microsoft.com/office/drawing/2014/main" id="{1C773283-D6A4-4CA6-B0BF-9BD619FBB2FF}"/>
                </a:ext>
              </a:extLst>
            </p:cNvPr>
            <p:cNvSpPr/>
            <p:nvPr/>
          </p:nvSpPr>
          <p:spPr>
            <a:xfrm>
              <a:off x="2099431" y="4634900"/>
              <a:ext cx="6587369" cy="1297348"/>
            </a:xfrm>
            <a:prstGeom prst="rect">
              <a:avLst/>
            </a:prstGeom>
            <a:solidFill>
              <a:srgbClr val="7030A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30" name="Rechteck 44">
              <a:extLst>
                <a:ext uri="{FF2B5EF4-FFF2-40B4-BE49-F238E27FC236}">
                  <a16:creationId xmlns:a16="http://schemas.microsoft.com/office/drawing/2014/main" id="{C38F056D-5E99-4593-802A-E2030D44D804}"/>
                </a:ext>
              </a:extLst>
            </p:cNvPr>
            <p:cNvSpPr/>
            <p:nvPr/>
          </p:nvSpPr>
          <p:spPr>
            <a:xfrm>
              <a:off x="2333170" y="4852367"/>
              <a:ext cx="6351800" cy="8299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a:solidFill>
                    <a:schemeClr val="bg1"/>
                  </a:solidFill>
                  <a:latin typeface="Arial" panose="020B0604020202020204" pitchFamily="34" charset="0"/>
                </a:rPr>
                <a:t>3. </a:t>
              </a:r>
              <a:r>
                <a:rPr lang="az-Cyrl-AZ" sz="2400">
                  <a:solidFill>
                    <a:schemeClr val="bg1"/>
                  </a:solidFill>
                  <a:latin typeface="Arial" panose="020B0604020202020204" pitchFamily="34" charset="0"/>
                </a:rPr>
                <a:t>Опции инструментов </a:t>
              </a:r>
              <a:r>
                <a:rPr lang="en-US" sz="2400">
                  <a:solidFill>
                    <a:schemeClr val="bg1"/>
                  </a:solidFill>
                  <a:latin typeface="Arial" panose="020B0604020202020204" pitchFamily="34" charset="0"/>
                </a:rPr>
                <a:t>DRF</a:t>
              </a:r>
              <a:endParaRPr lang="en-US" sz="1400">
                <a:solidFill>
                  <a:schemeClr val="bg1"/>
                </a:solidFill>
                <a:latin typeface="Arial" panose="020B0604020202020204" pitchFamily="34" charset="0"/>
              </a:endParaRPr>
            </a:p>
          </p:txBody>
        </p:sp>
      </p:grpSp>
      <p:grpSp>
        <p:nvGrpSpPr>
          <p:cNvPr id="20" name="Group 19">
            <a:extLst>
              <a:ext uri="{FF2B5EF4-FFF2-40B4-BE49-F238E27FC236}">
                <a16:creationId xmlns:a16="http://schemas.microsoft.com/office/drawing/2014/main" id="{446B78D6-5F35-417F-A9B1-D80EA5CC68A7}"/>
              </a:ext>
            </a:extLst>
          </p:cNvPr>
          <p:cNvGrpSpPr/>
          <p:nvPr/>
        </p:nvGrpSpPr>
        <p:grpSpPr>
          <a:xfrm>
            <a:off x="2510850" y="4753252"/>
            <a:ext cx="8058241" cy="1116000"/>
            <a:chOff x="2099431" y="4634900"/>
            <a:chExt cx="6587369" cy="1297348"/>
          </a:xfrm>
          <a:solidFill>
            <a:schemeClr val="accent5"/>
          </a:solidFill>
        </p:grpSpPr>
        <p:sp>
          <p:nvSpPr>
            <p:cNvPr id="21" name="Rechteck 38">
              <a:extLst>
                <a:ext uri="{FF2B5EF4-FFF2-40B4-BE49-F238E27FC236}">
                  <a16:creationId xmlns:a16="http://schemas.microsoft.com/office/drawing/2014/main" id="{F57184DA-1EDD-4324-A6F4-4A1E912D312C}"/>
                </a:ext>
              </a:extLst>
            </p:cNvPr>
            <p:cNvSpPr/>
            <p:nvPr/>
          </p:nvSpPr>
          <p:spPr>
            <a:xfrm>
              <a:off x="2099431" y="4634900"/>
              <a:ext cx="6587369" cy="12973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endParaRPr lang="de-DE"/>
            </a:p>
          </p:txBody>
        </p:sp>
        <p:sp>
          <p:nvSpPr>
            <p:cNvPr id="26" name="Rechteck 44">
              <a:extLst>
                <a:ext uri="{FF2B5EF4-FFF2-40B4-BE49-F238E27FC236}">
                  <a16:creationId xmlns:a16="http://schemas.microsoft.com/office/drawing/2014/main" id="{03963C76-0CCD-482F-BE55-62C4952A4B98}"/>
                </a:ext>
              </a:extLst>
            </p:cNvPr>
            <p:cNvSpPr/>
            <p:nvPr/>
          </p:nvSpPr>
          <p:spPr>
            <a:xfrm>
              <a:off x="2333170" y="4807704"/>
              <a:ext cx="6229120" cy="8299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bIns="36000" rtlCol="0" anchor="ctr" anchorCtr="0"/>
            <a:lstStyle/>
            <a:p>
              <a:pPr marL="363538" indent="-363538"/>
              <a:r>
                <a:rPr lang="en-US" sz="4000">
                  <a:solidFill>
                    <a:schemeClr val="bg1"/>
                  </a:solidFill>
                  <a:latin typeface="Arial" panose="020B0604020202020204" pitchFamily="34" charset="0"/>
                </a:rPr>
                <a:t>4. </a:t>
              </a:r>
              <a:r>
                <a:rPr lang="ru" sz="2400">
                  <a:solidFill>
                    <a:schemeClr val="bg1"/>
                  </a:solidFill>
                  <a:latin typeface="Arial" panose="020B0604020202020204" pitchFamily="34" charset="0"/>
                </a:rPr>
                <a:t>Выводы</a:t>
              </a:r>
              <a:endParaRPr lang="en-US" sz="1400">
                <a:solidFill>
                  <a:schemeClr val="bg1"/>
                </a:solidFill>
                <a:latin typeface="Arial" panose="020B0604020202020204" pitchFamily="34" charset="0"/>
              </a:endParaRPr>
            </a:p>
          </p:txBody>
        </p:sp>
      </p:grpSp>
    </p:spTree>
    <p:extLst>
      <p:ext uri="{BB962C8B-B14F-4D97-AF65-F5344CB8AC3E}">
        <p14:creationId xmlns:p14="http://schemas.microsoft.com/office/powerpoint/2010/main" val="3939712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
                <a:solidFill>
                  <a:schemeClr val="tx1"/>
                </a:solidFill>
              </a:rPr>
              <a:t>Зачем создавать пул рисков?</a:t>
            </a:r>
            <a:endParaRPr lang="en-GB">
              <a:solidFill>
                <a:schemeClr val="tx1"/>
              </a:solidFill>
            </a:endParaRPr>
          </a:p>
        </p:txBody>
      </p:sp>
      <p:sp>
        <p:nvSpPr>
          <p:cNvPr id="6" name="Content Placeholder 5">
            <a:extLst>
              <a:ext uri="{FF2B5EF4-FFF2-40B4-BE49-F238E27FC236}">
                <a16:creationId xmlns:a16="http://schemas.microsoft.com/office/drawing/2014/main" id="{74AA7D81-9E6B-468A-B6AA-9772E65946D1}"/>
              </a:ext>
            </a:extLst>
          </p:cNvPr>
          <p:cNvSpPr>
            <a:spLocks noGrp="1"/>
          </p:cNvSpPr>
          <p:nvPr>
            <p:ph idx="1"/>
          </p:nvPr>
        </p:nvSpPr>
        <p:spPr>
          <a:xfrm>
            <a:off x="609599" y="1384556"/>
            <a:ext cx="10972799" cy="4379246"/>
          </a:xfrm>
        </p:spPr>
        <p:txBody>
          <a:bodyPr/>
          <a:lstStyle/>
          <a:p>
            <a:r>
              <a:rPr lang="ru" sz="2000"/>
              <a:t>Основная причина – снижение стоимости страхования</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r>
              <a:rPr lang="ru"/>
              <a:t>Хотя есть много других преимуществ, в том числе роль катализатора регионального сотрудничества и ответственности за риски</a:t>
            </a:r>
          </a:p>
        </p:txBody>
      </p:sp>
      <p:sp>
        <p:nvSpPr>
          <p:cNvPr id="33" name="TextBox 32">
            <a:extLst>
              <a:ext uri="{FF2B5EF4-FFF2-40B4-BE49-F238E27FC236}">
                <a16:creationId xmlns:a16="http://schemas.microsoft.com/office/drawing/2014/main" id="{0E0E9B5D-0DEC-430D-8C03-6A3A732EBDFB}"/>
              </a:ext>
            </a:extLst>
          </p:cNvPr>
          <p:cNvSpPr txBox="1"/>
          <p:nvPr/>
        </p:nvSpPr>
        <p:spPr>
          <a:xfrm>
            <a:off x="2888139" y="3255514"/>
            <a:ext cx="1867748" cy="1384995"/>
          </a:xfrm>
          <a:prstGeom prst="rect">
            <a:avLst/>
          </a:prstGeom>
          <a:noFill/>
        </p:spPr>
        <p:txBody>
          <a:bodyPr wrap="square" rtlCol="0">
            <a:spAutoFit/>
          </a:bodyPr>
          <a:lstStyle/>
          <a:p>
            <a:pPr algn="ctr"/>
            <a:r>
              <a:rPr lang="ru" sz="1400" b="1">
                <a:solidFill>
                  <a:schemeClr val="accent1"/>
                </a:solidFill>
              </a:rPr>
              <a:t>Средняя стоимость выплаты иска: наличие пула не уменьшает этот элемент</a:t>
            </a:r>
          </a:p>
        </p:txBody>
      </p:sp>
      <p:sp>
        <p:nvSpPr>
          <p:cNvPr id="34" name="TextBox 33">
            <a:extLst>
              <a:ext uri="{FF2B5EF4-FFF2-40B4-BE49-F238E27FC236}">
                <a16:creationId xmlns:a16="http://schemas.microsoft.com/office/drawing/2014/main" id="{F21635CA-8F5B-482C-B96E-22DFFB85C38E}"/>
              </a:ext>
            </a:extLst>
          </p:cNvPr>
          <p:cNvSpPr txBox="1"/>
          <p:nvPr/>
        </p:nvSpPr>
        <p:spPr>
          <a:xfrm>
            <a:off x="4592748" y="3266115"/>
            <a:ext cx="2195667" cy="1815882"/>
          </a:xfrm>
          <a:prstGeom prst="rect">
            <a:avLst/>
          </a:prstGeom>
          <a:noFill/>
        </p:spPr>
        <p:txBody>
          <a:bodyPr wrap="square" rtlCol="0">
            <a:spAutoFit/>
          </a:bodyPr>
          <a:lstStyle/>
          <a:p>
            <a:pPr algn="ctr"/>
            <a:r>
              <a:rPr lang="ru" sz="1400" b="1">
                <a:solidFill>
                  <a:schemeClr val="bg1">
                    <a:lumMod val="50000"/>
                  </a:schemeClr>
                </a:solidFill>
              </a:rPr>
              <a:t>Страховщики взимают плату за неопределенность и волатильность: это можно сохранить в пуле, увеличивая фонды пула с течением времени</a:t>
            </a:r>
          </a:p>
        </p:txBody>
      </p:sp>
      <p:sp>
        <p:nvSpPr>
          <p:cNvPr id="35" name="TextBox 34">
            <a:extLst>
              <a:ext uri="{FF2B5EF4-FFF2-40B4-BE49-F238E27FC236}">
                <a16:creationId xmlns:a16="http://schemas.microsoft.com/office/drawing/2014/main" id="{1136232D-61C7-418E-AAD0-12C7D63621C4}"/>
              </a:ext>
            </a:extLst>
          </p:cNvPr>
          <p:cNvSpPr txBox="1"/>
          <p:nvPr/>
        </p:nvSpPr>
        <p:spPr>
          <a:xfrm>
            <a:off x="6910950" y="3300010"/>
            <a:ext cx="1411819" cy="1384995"/>
          </a:xfrm>
          <a:prstGeom prst="rect">
            <a:avLst/>
          </a:prstGeom>
          <a:noFill/>
        </p:spPr>
        <p:txBody>
          <a:bodyPr wrap="square" rtlCol="0">
            <a:spAutoFit/>
          </a:bodyPr>
          <a:lstStyle/>
          <a:p>
            <a:pPr algn="ctr"/>
            <a:r>
              <a:rPr lang="ru" sz="1400" b="1">
                <a:solidFill>
                  <a:schemeClr val="accent5">
                    <a:lumMod val="50000"/>
                  </a:schemeClr>
                </a:solidFill>
              </a:rPr>
              <a:t>Устраняются дублирующие затраты, повышается эффективность</a:t>
            </a:r>
          </a:p>
        </p:txBody>
      </p:sp>
      <p:sp>
        <p:nvSpPr>
          <p:cNvPr id="36" name="Rounded Rectangle 3">
            <a:extLst>
              <a:ext uri="{FF2B5EF4-FFF2-40B4-BE49-F238E27FC236}">
                <a16:creationId xmlns:a16="http://schemas.microsoft.com/office/drawing/2014/main" id="{14C6185B-D3B4-4740-B67C-B41BA66D3D74}"/>
              </a:ext>
            </a:extLst>
          </p:cNvPr>
          <p:cNvSpPr/>
          <p:nvPr/>
        </p:nvSpPr>
        <p:spPr>
          <a:xfrm>
            <a:off x="1644286" y="2192991"/>
            <a:ext cx="1199345" cy="885423"/>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a:t>Премия</a:t>
            </a:r>
          </a:p>
        </p:txBody>
      </p:sp>
      <p:grpSp>
        <p:nvGrpSpPr>
          <p:cNvPr id="37" name="Group 36">
            <a:extLst>
              <a:ext uri="{FF2B5EF4-FFF2-40B4-BE49-F238E27FC236}">
                <a16:creationId xmlns:a16="http://schemas.microsoft.com/office/drawing/2014/main" id="{2D5E7420-A3C8-401A-BF1F-0E4386CBA1DE}"/>
              </a:ext>
            </a:extLst>
          </p:cNvPr>
          <p:cNvGrpSpPr/>
          <p:nvPr/>
        </p:nvGrpSpPr>
        <p:grpSpPr>
          <a:xfrm>
            <a:off x="2856783" y="2192989"/>
            <a:ext cx="1701436" cy="885423"/>
            <a:chOff x="3720921" y="2576208"/>
            <a:chExt cx="2722296" cy="1416676"/>
          </a:xfrm>
        </p:grpSpPr>
        <p:sp>
          <p:nvSpPr>
            <p:cNvPr id="38" name="Rounded Rectangle 4">
              <a:extLst>
                <a:ext uri="{FF2B5EF4-FFF2-40B4-BE49-F238E27FC236}">
                  <a16:creationId xmlns:a16="http://schemas.microsoft.com/office/drawing/2014/main" id="{55E6F776-873F-4748-B7D4-79ABA1610365}"/>
                </a:ext>
              </a:extLst>
            </p:cNvPr>
            <p:cNvSpPr/>
            <p:nvPr/>
          </p:nvSpPr>
          <p:spPr>
            <a:xfrm>
              <a:off x="4524265" y="2576208"/>
              <a:ext cx="1918952" cy="14166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a:t>Ожидаемый убыток</a:t>
              </a:r>
            </a:p>
          </p:txBody>
        </p:sp>
        <p:sp>
          <p:nvSpPr>
            <p:cNvPr id="39" name="TextBox 38">
              <a:extLst>
                <a:ext uri="{FF2B5EF4-FFF2-40B4-BE49-F238E27FC236}">
                  <a16:creationId xmlns:a16="http://schemas.microsoft.com/office/drawing/2014/main" id="{B86D9E2E-7611-4FE6-825D-C887EA5393F4}"/>
                </a:ext>
              </a:extLst>
            </p:cNvPr>
            <p:cNvSpPr txBox="1"/>
            <p:nvPr/>
          </p:nvSpPr>
          <p:spPr>
            <a:xfrm>
              <a:off x="3720921" y="2767478"/>
              <a:ext cx="726352" cy="1034129"/>
            </a:xfrm>
            <a:prstGeom prst="rect">
              <a:avLst/>
            </a:prstGeom>
            <a:noFill/>
          </p:spPr>
          <p:txBody>
            <a:bodyPr wrap="none" rtlCol="0">
              <a:spAutoFit/>
            </a:bodyPr>
            <a:lstStyle/>
            <a:p>
              <a:pPr algn="ctr"/>
              <a:r>
                <a:rPr lang="ru" sz="3600" b="1">
                  <a:solidFill>
                    <a:schemeClr val="accent1"/>
                  </a:solidFill>
                </a:rPr>
                <a:t>=</a:t>
              </a:r>
            </a:p>
          </p:txBody>
        </p:sp>
      </p:grpSp>
      <p:grpSp>
        <p:nvGrpSpPr>
          <p:cNvPr id="40" name="Group 39">
            <a:extLst>
              <a:ext uri="{FF2B5EF4-FFF2-40B4-BE49-F238E27FC236}">
                <a16:creationId xmlns:a16="http://schemas.microsoft.com/office/drawing/2014/main" id="{6659BA3F-A16C-4A7E-B3AF-B5A4740142C0}"/>
              </a:ext>
            </a:extLst>
          </p:cNvPr>
          <p:cNvGrpSpPr/>
          <p:nvPr/>
        </p:nvGrpSpPr>
        <p:grpSpPr>
          <a:xfrm>
            <a:off x="4513381" y="2192988"/>
            <a:ext cx="1980418" cy="885423"/>
            <a:chOff x="6708427" y="2576203"/>
            <a:chExt cx="2693435" cy="1416676"/>
          </a:xfrm>
        </p:grpSpPr>
        <p:sp>
          <p:nvSpPr>
            <p:cNvPr id="41" name="Rounded Rectangle 5">
              <a:extLst>
                <a:ext uri="{FF2B5EF4-FFF2-40B4-BE49-F238E27FC236}">
                  <a16:creationId xmlns:a16="http://schemas.microsoft.com/office/drawing/2014/main" id="{2CED9B75-EE4E-4126-AA32-6ADA4E80B024}"/>
                </a:ext>
              </a:extLst>
            </p:cNvPr>
            <p:cNvSpPr/>
            <p:nvPr/>
          </p:nvSpPr>
          <p:spPr>
            <a:xfrm>
              <a:off x="7298313" y="2576203"/>
              <a:ext cx="2103549" cy="1416676"/>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a:t>Неопределенность</a:t>
              </a:r>
              <a:endParaRPr lang="ru" sz="1600"/>
            </a:p>
          </p:txBody>
        </p:sp>
        <p:sp>
          <p:nvSpPr>
            <p:cNvPr id="42" name="TextBox 41">
              <a:extLst>
                <a:ext uri="{FF2B5EF4-FFF2-40B4-BE49-F238E27FC236}">
                  <a16:creationId xmlns:a16="http://schemas.microsoft.com/office/drawing/2014/main" id="{F9138CA7-A0D9-4C5C-B278-553F8246CC9B}"/>
                </a:ext>
              </a:extLst>
            </p:cNvPr>
            <p:cNvSpPr txBox="1"/>
            <p:nvPr/>
          </p:nvSpPr>
          <p:spPr>
            <a:xfrm>
              <a:off x="6708427" y="2716569"/>
              <a:ext cx="617414" cy="1034129"/>
            </a:xfrm>
            <a:prstGeom prst="rect">
              <a:avLst/>
            </a:prstGeom>
            <a:noFill/>
          </p:spPr>
          <p:txBody>
            <a:bodyPr wrap="none" rtlCol="0">
              <a:spAutoFit/>
            </a:bodyPr>
            <a:lstStyle/>
            <a:p>
              <a:pPr algn="ctr"/>
              <a:r>
                <a:rPr lang="ru" sz="3600" b="1">
                  <a:solidFill>
                    <a:schemeClr val="bg1">
                      <a:lumMod val="50000"/>
                    </a:schemeClr>
                  </a:solidFill>
                </a:rPr>
                <a:t>+</a:t>
              </a:r>
            </a:p>
          </p:txBody>
        </p:sp>
      </p:grpSp>
      <p:grpSp>
        <p:nvGrpSpPr>
          <p:cNvPr id="43" name="Group 42">
            <a:extLst>
              <a:ext uri="{FF2B5EF4-FFF2-40B4-BE49-F238E27FC236}">
                <a16:creationId xmlns:a16="http://schemas.microsoft.com/office/drawing/2014/main" id="{8094BB75-8F9B-4EEF-97F0-8C8A2FBDE7E5}"/>
              </a:ext>
            </a:extLst>
          </p:cNvPr>
          <p:cNvGrpSpPr/>
          <p:nvPr/>
        </p:nvGrpSpPr>
        <p:grpSpPr>
          <a:xfrm>
            <a:off x="6429932" y="2192989"/>
            <a:ext cx="1742881" cy="885423"/>
            <a:chOff x="9747388" y="2576208"/>
            <a:chExt cx="2788608" cy="1416676"/>
          </a:xfrm>
        </p:grpSpPr>
        <p:sp>
          <p:nvSpPr>
            <p:cNvPr id="44" name="Rounded Rectangle 6">
              <a:extLst>
                <a:ext uri="{FF2B5EF4-FFF2-40B4-BE49-F238E27FC236}">
                  <a16:creationId xmlns:a16="http://schemas.microsoft.com/office/drawing/2014/main" id="{01A76F29-FC31-4F1B-9825-198B502BD786}"/>
                </a:ext>
              </a:extLst>
            </p:cNvPr>
            <p:cNvSpPr/>
            <p:nvPr/>
          </p:nvSpPr>
          <p:spPr>
            <a:xfrm>
              <a:off x="10432448" y="2576208"/>
              <a:ext cx="2103548" cy="141667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a:t>Затраты</a:t>
              </a:r>
            </a:p>
          </p:txBody>
        </p:sp>
        <p:sp>
          <p:nvSpPr>
            <p:cNvPr id="45" name="TextBox 44">
              <a:extLst>
                <a:ext uri="{FF2B5EF4-FFF2-40B4-BE49-F238E27FC236}">
                  <a16:creationId xmlns:a16="http://schemas.microsoft.com/office/drawing/2014/main" id="{4AB599F9-8708-4F6C-82BC-E25FB62820B6}"/>
                </a:ext>
              </a:extLst>
            </p:cNvPr>
            <p:cNvSpPr txBox="1"/>
            <p:nvPr/>
          </p:nvSpPr>
          <p:spPr>
            <a:xfrm>
              <a:off x="9747388" y="2784819"/>
              <a:ext cx="775084" cy="1132617"/>
            </a:xfrm>
            <a:prstGeom prst="rect">
              <a:avLst/>
            </a:prstGeom>
            <a:noFill/>
          </p:spPr>
          <p:txBody>
            <a:bodyPr wrap="none" rtlCol="0">
              <a:spAutoFit/>
            </a:bodyPr>
            <a:lstStyle/>
            <a:p>
              <a:pPr algn="ctr"/>
              <a:r>
                <a:rPr lang="ru" sz="4000" b="1">
                  <a:solidFill>
                    <a:schemeClr val="accent5">
                      <a:lumMod val="50000"/>
                    </a:schemeClr>
                  </a:solidFill>
                </a:rPr>
                <a:t>+</a:t>
              </a:r>
            </a:p>
          </p:txBody>
        </p:sp>
      </p:grpSp>
      <p:grpSp>
        <p:nvGrpSpPr>
          <p:cNvPr id="46" name="Group 45">
            <a:extLst>
              <a:ext uri="{FF2B5EF4-FFF2-40B4-BE49-F238E27FC236}">
                <a16:creationId xmlns:a16="http://schemas.microsoft.com/office/drawing/2014/main" id="{D6D80348-96CD-4D91-AE1A-5A43B9BE5DED}"/>
              </a:ext>
            </a:extLst>
          </p:cNvPr>
          <p:cNvGrpSpPr/>
          <p:nvPr/>
        </p:nvGrpSpPr>
        <p:grpSpPr>
          <a:xfrm>
            <a:off x="8187050" y="2192988"/>
            <a:ext cx="1796769" cy="885423"/>
            <a:chOff x="9661167" y="2576208"/>
            <a:chExt cx="2874829" cy="1416676"/>
          </a:xfrm>
        </p:grpSpPr>
        <p:sp>
          <p:nvSpPr>
            <p:cNvPr id="47" name="Rounded Rectangle 6">
              <a:extLst>
                <a:ext uri="{FF2B5EF4-FFF2-40B4-BE49-F238E27FC236}">
                  <a16:creationId xmlns:a16="http://schemas.microsoft.com/office/drawing/2014/main" id="{BC74FE97-DFF3-46EF-BFA8-EF07215B738D}"/>
                </a:ext>
              </a:extLst>
            </p:cNvPr>
            <p:cNvSpPr/>
            <p:nvPr/>
          </p:nvSpPr>
          <p:spPr>
            <a:xfrm>
              <a:off x="10432448" y="2576208"/>
              <a:ext cx="2103548" cy="141667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
                <a:t>Выгода</a:t>
              </a:r>
            </a:p>
          </p:txBody>
        </p:sp>
        <p:sp>
          <p:nvSpPr>
            <p:cNvPr id="48" name="TextBox 47">
              <a:extLst>
                <a:ext uri="{FF2B5EF4-FFF2-40B4-BE49-F238E27FC236}">
                  <a16:creationId xmlns:a16="http://schemas.microsoft.com/office/drawing/2014/main" id="{95CED596-505A-4042-9FAD-A2B1B4C6729B}"/>
                </a:ext>
              </a:extLst>
            </p:cNvPr>
            <p:cNvSpPr txBox="1"/>
            <p:nvPr/>
          </p:nvSpPr>
          <p:spPr>
            <a:xfrm>
              <a:off x="9661167" y="2716573"/>
              <a:ext cx="775085" cy="1132617"/>
            </a:xfrm>
            <a:prstGeom prst="rect">
              <a:avLst/>
            </a:prstGeom>
            <a:noFill/>
          </p:spPr>
          <p:txBody>
            <a:bodyPr wrap="none" rtlCol="0">
              <a:spAutoFit/>
            </a:bodyPr>
            <a:lstStyle/>
            <a:p>
              <a:pPr algn="ctr"/>
              <a:r>
                <a:rPr lang="ru" sz="4000" b="1">
                  <a:solidFill>
                    <a:schemeClr val="accent6">
                      <a:lumMod val="75000"/>
                    </a:schemeClr>
                  </a:solidFill>
                </a:rPr>
                <a:t>+</a:t>
              </a:r>
            </a:p>
          </p:txBody>
        </p:sp>
      </p:grpSp>
      <p:sp>
        <p:nvSpPr>
          <p:cNvPr id="49" name="TextBox 48">
            <a:extLst>
              <a:ext uri="{FF2B5EF4-FFF2-40B4-BE49-F238E27FC236}">
                <a16:creationId xmlns:a16="http://schemas.microsoft.com/office/drawing/2014/main" id="{4FF121C3-676E-4F4E-8125-1DDB4E22DC1D}"/>
              </a:ext>
            </a:extLst>
          </p:cNvPr>
          <p:cNvSpPr txBox="1"/>
          <p:nvPr/>
        </p:nvSpPr>
        <p:spPr>
          <a:xfrm>
            <a:off x="8429263" y="3313736"/>
            <a:ext cx="1693716" cy="1815882"/>
          </a:xfrm>
          <a:prstGeom prst="rect">
            <a:avLst/>
          </a:prstGeom>
          <a:noFill/>
        </p:spPr>
        <p:txBody>
          <a:bodyPr wrap="square" rtlCol="0">
            <a:spAutoFit/>
          </a:bodyPr>
          <a:lstStyle/>
          <a:p>
            <a:pPr algn="ctr"/>
            <a:r>
              <a:rPr lang="ru" sz="1400" b="1">
                <a:solidFill>
                  <a:schemeClr val="accent6">
                    <a:lumMod val="75000"/>
                  </a:schemeClr>
                </a:solidFill>
              </a:rPr>
              <a:t>Прибыль, которую получают страховщики, может сохраняться в пуле</a:t>
            </a:r>
          </a:p>
          <a:p>
            <a:pPr algn="ctr"/>
            <a:endParaRPr lang="en-GB" sz="1400" b="1">
              <a:solidFill>
                <a:schemeClr val="accent6">
                  <a:lumMod val="75000"/>
                </a:schemeClr>
              </a:solidFill>
            </a:endParaRPr>
          </a:p>
        </p:txBody>
      </p:sp>
    </p:spTree>
    <p:extLst>
      <p:ext uri="{BB962C8B-B14F-4D97-AF65-F5344CB8AC3E}">
        <p14:creationId xmlns:p14="http://schemas.microsoft.com/office/powerpoint/2010/main" val="308215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63333-6BF0-4C33-93C3-857FE0841ACA}"/>
              </a:ext>
            </a:extLst>
          </p:cNvPr>
          <p:cNvSpPr>
            <a:spLocks noGrp="1"/>
          </p:cNvSpPr>
          <p:nvPr>
            <p:ph type="title"/>
          </p:nvPr>
        </p:nvSpPr>
        <p:spPr>
          <a:xfrm>
            <a:off x="609600" y="457201"/>
            <a:ext cx="8005537" cy="432835"/>
          </a:xfrm>
        </p:spPr>
        <p:txBody>
          <a:bodyPr>
            <a:normAutofit fontScale="90000"/>
          </a:bodyPr>
          <a:lstStyle/>
          <a:p>
            <a:r>
              <a:rPr lang="ru-RU"/>
              <a:t>Возможный региональный механизм                                                   передачи рисков бедствий</a:t>
            </a:r>
            <a:endParaRPr lang="en-GB"/>
          </a:p>
        </p:txBody>
      </p:sp>
      <p:sp>
        <p:nvSpPr>
          <p:cNvPr id="5" name="Slide Number Placeholder 4">
            <a:extLst>
              <a:ext uri="{FF2B5EF4-FFF2-40B4-BE49-F238E27FC236}">
                <a16:creationId xmlns:a16="http://schemas.microsoft.com/office/drawing/2014/main" id="{8334EF94-DAF1-4069-AC28-9927F0B8904A}"/>
              </a:ext>
            </a:extLst>
          </p:cNvPr>
          <p:cNvSpPr>
            <a:spLocks noGrp="1"/>
          </p:cNvSpPr>
          <p:nvPr>
            <p:ph type="sldNum" sz="quarter" idx="4"/>
          </p:nvPr>
        </p:nvSpPr>
        <p:spPr/>
        <p:txBody>
          <a:bodyPr/>
          <a:lstStyle/>
          <a:p>
            <a:fld id="{2083E393-C0BF-4ED8-8545-7E4C90AFF831}" type="slidenum">
              <a:rPr lang="en-US" smtClean="0"/>
              <a:pPr/>
              <a:t>21</a:t>
            </a:fld>
            <a:endParaRPr lang="en-US"/>
          </a:p>
        </p:txBody>
      </p:sp>
      <p:pic>
        <p:nvPicPr>
          <p:cNvPr id="68" name="Picture 67">
            <a:extLst>
              <a:ext uri="{FF2B5EF4-FFF2-40B4-BE49-F238E27FC236}">
                <a16:creationId xmlns:a16="http://schemas.microsoft.com/office/drawing/2014/main" id="{BF7933A5-57A4-4A2E-B6A3-E2A7B1BE950E}"/>
              </a:ext>
            </a:extLst>
          </p:cNvPr>
          <p:cNvPicPr>
            <a:picLocks noChangeAspect="1"/>
          </p:cNvPicPr>
          <p:nvPr/>
        </p:nvPicPr>
        <p:blipFill>
          <a:blip r:embed="rId2"/>
          <a:stretch>
            <a:fillRect/>
          </a:stretch>
        </p:blipFill>
        <p:spPr>
          <a:xfrm>
            <a:off x="1259026" y="1380953"/>
            <a:ext cx="9673948" cy="4640639"/>
          </a:xfrm>
          <a:prstGeom prst="rect">
            <a:avLst/>
          </a:prstGeom>
        </p:spPr>
      </p:pic>
    </p:spTree>
    <p:extLst>
      <p:ext uri="{BB962C8B-B14F-4D97-AF65-F5344CB8AC3E}">
        <p14:creationId xmlns:p14="http://schemas.microsoft.com/office/powerpoint/2010/main" val="752017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9FD16-90BF-49FC-94E2-E9927C32F87A}"/>
              </a:ext>
            </a:extLst>
          </p:cNvPr>
          <p:cNvSpPr>
            <a:spLocks noGrp="1"/>
          </p:cNvSpPr>
          <p:nvPr>
            <p:ph type="title"/>
          </p:nvPr>
        </p:nvSpPr>
        <p:spPr/>
        <p:txBody>
          <a:bodyPr/>
          <a:lstStyle/>
          <a:p>
            <a:r>
              <a:rPr lang="az-Cyrl-AZ">
                <a:solidFill>
                  <a:schemeClr val="tx1">
                    <a:lumMod val="75000"/>
                    <a:lumOff val="25000"/>
                  </a:schemeClr>
                </a:solidFill>
              </a:rPr>
              <a:t>Выводы</a:t>
            </a:r>
            <a:endParaRPr lang="en-GB">
              <a:solidFill>
                <a:schemeClr val="tx1">
                  <a:lumMod val="75000"/>
                  <a:lumOff val="25000"/>
                </a:schemeClr>
              </a:solidFill>
            </a:endParaRPr>
          </a:p>
        </p:txBody>
      </p:sp>
      <p:sp>
        <p:nvSpPr>
          <p:cNvPr id="3" name="Slide Number Placeholder 2">
            <a:extLst>
              <a:ext uri="{FF2B5EF4-FFF2-40B4-BE49-F238E27FC236}">
                <a16:creationId xmlns:a16="http://schemas.microsoft.com/office/drawing/2014/main" id="{1936189C-7A07-4C53-8048-C26ED6766C90}"/>
              </a:ext>
            </a:extLst>
          </p:cNvPr>
          <p:cNvSpPr>
            <a:spLocks noGrp="1"/>
          </p:cNvSpPr>
          <p:nvPr>
            <p:ph type="sldNum" sz="quarter" idx="12"/>
          </p:nvPr>
        </p:nvSpPr>
        <p:spPr/>
        <p:txBody>
          <a:bodyPr/>
          <a:lstStyle/>
          <a:p>
            <a:fld id="{2083E393-C0BF-4ED8-8545-7E4C90AFF831}" type="slidenum">
              <a:rPr lang="en-GB" noProof="0" smtClean="0"/>
              <a:pPr/>
              <a:t>22</a:t>
            </a:fld>
            <a:endParaRPr lang="en-GB" noProof="0"/>
          </a:p>
        </p:txBody>
      </p:sp>
      <p:sp>
        <p:nvSpPr>
          <p:cNvPr id="4" name="Text Placeholder 3">
            <a:extLst>
              <a:ext uri="{FF2B5EF4-FFF2-40B4-BE49-F238E27FC236}">
                <a16:creationId xmlns:a16="http://schemas.microsoft.com/office/drawing/2014/main" id="{A05CDC0E-5E8B-4FAF-855F-F3510B119A87}"/>
              </a:ext>
            </a:extLst>
          </p:cNvPr>
          <p:cNvSpPr>
            <a:spLocks noGrp="1"/>
          </p:cNvSpPr>
          <p:nvPr>
            <p:ph type="body" sz="quarter" idx="13"/>
          </p:nvPr>
        </p:nvSpPr>
        <p:spPr/>
        <p:txBody>
          <a:bodyPr/>
          <a:lstStyle/>
          <a:p>
            <a:endParaRPr lang="en-GB"/>
          </a:p>
        </p:txBody>
      </p:sp>
      <p:graphicFrame>
        <p:nvGraphicFramePr>
          <p:cNvPr id="8" name="Content Placeholder 7">
            <a:extLst>
              <a:ext uri="{FF2B5EF4-FFF2-40B4-BE49-F238E27FC236}">
                <a16:creationId xmlns:a16="http://schemas.microsoft.com/office/drawing/2014/main" id="{3192B10F-145D-4B12-8211-1F0E6B139312}"/>
              </a:ext>
            </a:extLst>
          </p:cNvPr>
          <p:cNvGraphicFramePr>
            <a:graphicFrameLocks noGrp="1"/>
          </p:cNvGraphicFramePr>
          <p:nvPr>
            <p:ph idx="1"/>
            <p:extLst>
              <p:ext uri="{D42A27DB-BD31-4B8C-83A1-F6EECF244321}">
                <p14:modId xmlns:p14="http://schemas.microsoft.com/office/powerpoint/2010/main" val="4111077397"/>
              </p:ext>
            </p:extLst>
          </p:nvPr>
        </p:nvGraphicFramePr>
        <p:xfrm>
          <a:off x="1220804" y="1521081"/>
          <a:ext cx="9222606" cy="4212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CDED4194-8C7E-4ECC-BA4C-AD969BDB7788}"/>
              </a:ext>
            </a:extLst>
          </p:cNvPr>
          <p:cNvSpPr>
            <a:spLocks noGrp="1"/>
          </p:cNvSpPr>
          <p:nvPr>
            <p:ph type="ftr" sz="quarter" idx="3"/>
          </p:nvPr>
        </p:nvSpPr>
        <p:spPr/>
        <p:txBody>
          <a:bodyPr/>
          <a:lstStyle/>
          <a:p>
            <a:r>
              <a:rPr lang="en-US">
                <a:solidFill>
                  <a:prstClr val="black"/>
                </a:solidFill>
              </a:rPr>
              <a:t>© 2018 Willis Towers Watson. All rights reserved.</a:t>
            </a:r>
          </a:p>
        </p:txBody>
      </p:sp>
    </p:spTree>
    <p:extLst>
      <p:ext uri="{BB962C8B-B14F-4D97-AF65-F5344CB8AC3E}">
        <p14:creationId xmlns:p14="http://schemas.microsoft.com/office/powerpoint/2010/main" val="2100053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BB5F-DFCA-4215-9957-67507AC9AE79}"/>
              </a:ext>
            </a:extLst>
          </p:cNvPr>
          <p:cNvSpPr>
            <a:spLocks noGrp="1"/>
          </p:cNvSpPr>
          <p:nvPr>
            <p:ph type="title"/>
          </p:nvPr>
        </p:nvSpPr>
        <p:spPr/>
        <p:txBody>
          <a:bodyPr/>
          <a:lstStyle/>
          <a:p>
            <a:r>
              <a:rPr lang="ru" dirty="0"/>
              <a:t>Отказ от ответственности</a:t>
            </a:r>
            <a:endParaRPr lang="en-US" dirty="0"/>
          </a:p>
        </p:txBody>
      </p:sp>
      <p:sp>
        <p:nvSpPr>
          <p:cNvPr id="3" name="Text Placeholder 2">
            <a:extLst>
              <a:ext uri="{FF2B5EF4-FFF2-40B4-BE49-F238E27FC236}">
                <a16:creationId xmlns:a16="http://schemas.microsoft.com/office/drawing/2014/main" id="{71A71079-761B-442D-9158-15F1A3E87005}"/>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5B524FA3-AB54-4493-BF3A-4B2C2B3B0599}"/>
              </a:ext>
            </a:extLst>
          </p:cNvPr>
          <p:cNvSpPr>
            <a:spLocks noGrp="1"/>
          </p:cNvSpPr>
          <p:nvPr>
            <p:ph type="sldNum" sz="quarter" idx="4"/>
          </p:nvPr>
        </p:nvSpPr>
        <p:spPr/>
        <p:txBody>
          <a:bodyPr/>
          <a:lstStyle/>
          <a:p>
            <a:fld id="{2083E393-C0BF-4ED8-8545-7E4C90AFF831}" type="slidenum">
              <a:rPr lang="en-US" smtClean="0"/>
              <a:pPr/>
              <a:t>23</a:t>
            </a:fld>
            <a:endParaRPr lang="en-US"/>
          </a:p>
        </p:txBody>
      </p:sp>
      <p:sp>
        <p:nvSpPr>
          <p:cNvPr id="8" name="Content Placeholder 3">
            <a:extLst>
              <a:ext uri="{FF2B5EF4-FFF2-40B4-BE49-F238E27FC236}">
                <a16:creationId xmlns:a16="http://schemas.microsoft.com/office/drawing/2014/main" id="{F082FF1E-C1FC-4775-8D13-8D6CF6B438A6}"/>
              </a:ext>
            </a:extLst>
          </p:cNvPr>
          <p:cNvSpPr txBox="1">
            <a:spLocks/>
          </p:cNvSpPr>
          <p:nvPr/>
        </p:nvSpPr>
        <p:spPr>
          <a:xfrm>
            <a:off x="609600" y="1378191"/>
            <a:ext cx="10972800" cy="4101617"/>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ru" sz="1200" b="0" dirty="0"/>
              <a:t>Этот анализ был подготовлен компанией </a:t>
            </a:r>
            <a:r>
              <a:rPr lang="ru" sz="1200" b="0" dirty="0" err="1"/>
              <a:t>Willis</a:t>
            </a:r>
            <a:r>
              <a:rPr lang="ru" sz="1200" b="0" dirty="0"/>
              <a:t> Limited для Азиатского банка развития в рамках контракта на техническую помощь.</a:t>
            </a:r>
          </a:p>
          <a:p>
            <a:pPr>
              <a:spcAft>
                <a:spcPts val="600"/>
              </a:spcAft>
            </a:pPr>
            <a:r>
              <a:rPr lang="ru" sz="1200" b="0" dirty="0"/>
              <a:t>При подготовке этого анализа компания </a:t>
            </a:r>
            <a:r>
              <a:rPr lang="ru" sz="1200" b="0" dirty="0" err="1"/>
              <a:t>Willis</a:t>
            </a:r>
            <a:r>
              <a:rPr lang="ru" sz="1200" b="0" dirty="0"/>
              <a:t> Limited опиралась на данные из общедоступных и/или других источников. Попыток независимо проверить точность этих данных не предпринималось. </a:t>
            </a:r>
            <a:r>
              <a:rPr lang="ru" sz="1200" b="0" dirty="0" err="1"/>
              <a:t>Willis</a:t>
            </a:r>
            <a:r>
              <a:rPr lang="ru" sz="1200" b="0" dirty="0"/>
              <a:t> Limited не представляет и не гарантирует точность или полноту таких данных, а также не берет на себя ответственность за результат любой ошибки или упущения в данных или других материалах, собранных из любого источника при подготовке этого анализа.</a:t>
            </a:r>
          </a:p>
          <a:p>
            <a:pPr>
              <a:spcAft>
                <a:spcPts val="600"/>
              </a:spcAft>
            </a:pPr>
            <a:r>
              <a:rPr lang="ru" sz="1200" b="0" dirty="0"/>
              <a:t>Этому анализу присуще множество неопределенностей, включая, помимо прочего, такие вопросы, как ограничения в доступных данных, зависимость от данных клиентов и внешних источников данных, лежащая в основе волатильность убытков и другие случайные процессы, неопределенности, которые характеризуют применение профессиональных </a:t>
            </a:r>
            <a:r>
              <a:rPr lang="ru" sz="1200" b="0" dirty="0" err="1"/>
              <a:t>суждени</a:t>
            </a:r>
            <a:r>
              <a:rPr lang="ru-RU" sz="1200" b="0" dirty="0"/>
              <a:t>й</a:t>
            </a:r>
            <a:r>
              <a:rPr lang="ru" sz="1200" b="0" dirty="0"/>
              <a:t> в оценках и предположениях и т. д. Окончательные убытки, обязательства и требования зависят от будущих условных событий, включая, помимо прочего, непредвиденные изменения инфляции, законов и правил. В результате этих неопределенностей фактические результаты могут значительно отличаться от оценок </a:t>
            </a:r>
            <a:r>
              <a:rPr lang="ru" sz="1200" b="0" dirty="0" err="1"/>
              <a:t>Willis</a:t>
            </a:r>
            <a:r>
              <a:rPr lang="ru" sz="1200" b="0" dirty="0"/>
              <a:t> Limited в любом направлении. </a:t>
            </a:r>
            <a:r>
              <a:rPr lang="ru" sz="1200" b="0" dirty="0" err="1"/>
              <a:t>Willis</a:t>
            </a:r>
            <a:r>
              <a:rPr lang="ru" sz="1200" b="0" dirty="0"/>
              <a:t> не делает никаких заявлений и не гарантирует исход, результаты, успех или прибыльность любой программы или предприятия страхования или перестрахования, независимо от того, применимы ли к такой программе или предприятию анализы или выводы, содержащиеся в настоящем документе.</a:t>
            </a:r>
          </a:p>
          <a:p>
            <a:pPr>
              <a:spcAft>
                <a:spcPts val="600"/>
              </a:spcAft>
            </a:pPr>
            <a:r>
              <a:rPr lang="ru" sz="1200" b="0" dirty="0" err="1"/>
              <a:t>Willis</a:t>
            </a:r>
            <a:r>
              <a:rPr lang="ru" sz="1200" b="0" dirty="0"/>
              <a:t> не рекомендует принимать решения исключительно на основе информации, содержащейся в этом анализе. Скорее, этот анализ следует рассматривать как дополнение к другой информации, включая конкретную деловую практику, опыт рассмотрения претензий и финансовое положение. Следует проконсультироваться с независимыми профессиональными консультантами в отношении вопросов и выводов, представленных в настоящем документе, и их возможного применения. </a:t>
            </a:r>
            <a:r>
              <a:rPr lang="ru" sz="1200" b="0" dirty="0" err="1"/>
              <a:t>Willis</a:t>
            </a:r>
            <a:r>
              <a:rPr lang="ru" sz="1200" b="0" dirty="0"/>
              <a:t> не делает никаких заявлений и не гарантирует точность или полноту этого документа и его содержания.</a:t>
            </a:r>
          </a:p>
          <a:p>
            <a:pPr>
              <a:spcAft>
                <a:spcPts val="600"/>
              </a:spcAft>
            </a:pPr>
            <a:r>
              <a:rPr lang="ru" sz="1200" b="0" dirty="0" err="1"/>
              <a:t>Willis</a:t>
            </a:r>
            <a:r>
              <a:rPr lang="ru" sz="1200" b="0" dirty="0"/>
              <a:t> не предоставляет юридических, бухгалтерских или налоговых консультаций. Этот анализ не является, не предназначен для предоставления и не должен толковаться как такой совет. В этих областях следует консультироваться с квалифицированными консультантами.</a:t>
            </a:r>
          </a:p>
          <a:p>
            <a:pPr>
              <a:spcAft>
                <a:spcPts val="600"/>
              </a:spcAft>
            </a:pPr>
            <a:r>
              <a:rPr lang="ru" sz="1200" b="0" dirty="0" err="1"/>
              <a:t>Willis</a:t>
            </a:r>
            <a:r>
              <a:rPr lang="ru" sz="1200" b="0" dirty="0"/>
              <a:t> не делает никаких заявлений, не гарантирует и не берет на себя никакой ответственности за точность или полноту или за любые результаты, полученные в результате применения этого анализа и выводов, представленных в настоящем документе.</a:t>
            </a:r>
          </a:p>
          <a:p>
            <a:pPr>
              <a:spcAft>
                <a:spcPts val="600"/>
              </a:spcAft>
            </a:pPr>
            <a:r>
              <a:rPr lang="ru" sz="1200" b="0" dirty="0"/>
              <a:t>Принятие настоящего документа считается согласием с вышеизложенным.</a:t>
            </a:r>
            <a:endParaRPr lang="en-US" sz="1200" b="0" dirty="0"/>
          </a:p>
        </p:txBody>
      </p:sp>
    </p:spTree>
    <p:extLst>
      <p:ext uri="{BB962C8B-B14F-4D97-AF65-F5344CB8AC3E}">
        <p14:creationId xmlns:p14="http://schemas.microsoft.com/office/powerpoint/2010/main" val="410546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420C5E99-8371-4613-8613-FACA244C1CC9}"/>
              </a:ext>
            </a:extLst>
          </p:cNvPr>
          <p:cNvSpPr>
            <a:spLocks noGrp="1"/>
          </p:cNvSpPr>
          <p:nvPr>
            <p:ph type="title"/>
          </p:nvPr>
        </p:nvSpPr>
        <p:spPr/>
        <p:txBody>
          <a:bodyPr/>
          <a:lstStyle/>
          <a:p>
            <a:r>
              <a:rPr lang="ru"/>
              <a:t>Финансирование риска бедствий (DRF)</a:t>
            </a:r>
            <a:endParaRPr lang="en-GB"/>
          </a:p>
        </p:txBody>
      </p:sp>
      <p:sp>
        <p:nvSpPr>
          <p:cNvPr id="6" name="Slide Number Placeholder 5">
            <a:extLst>
              <a:ext uri="{FF2B5EF4-FFF2-40B4-BE49-F238E27FC236}">
                <a16:creationId xmlns:a16="http://schemas.microsoft.com/office/drawing/2014/main" id="{37666A8F-5D59-4B1A-9841-9DA16652682E}"/>
              </a:ext>
            </a:extLst>
          </p:cNvPr>
          <p:cNvSpPr>
            <a:spLocks noGrp="1"/>
          </p:cNvSpPr>
          <p:nvPr>
            <p:ph type="sldNum" sz="quarter" idx="4"/>
          </p:nvPr>
        </p:nvSpPr>
        <p:spPr/>
        <p:txBody>
          <a:bodyPr/>
          <a:lstStyle/>
          <a:p>
            <a:fld id="{2083E393-C0BF-4ED8-8545-7E4C90AFF831}" type="slidenum">
              <a:rPr lang="en-US" smtClean="0"/>
              <a:pPr/>
              <a:t>3</a:t>
            </a:fld>
            <a:endParaRPr lang="en-US"/>
          </a:p>
        </p:txBody>
      </p:sp>
      <p:sp>
        <p:nvSpPr>
          <p:cNvPr id="53" name="Rechteck 38">
            <a:extLst>
              <a:ext uri="{FF2B5EF4-FFF2-40B4-BE49-F238E27FC236}">
                <a16:creationId xmlns:a16="http://schemas.microsoft.com/office/drawing/2014/main" id="{1ACF6595-F2E7-4BDA-8F9B-131B2489DAE4}"/>
              </a:ext>
            </a:extLst>
          </p:cNvPr>
          <p:cNvSpPr/>
          <p:nvPr/>
        </p:nvSpPr>
        <p:spPr>
          <a:xfrm>
            <a:off x="609599" y="1039150"/>
            <a:ext cx="10972800" cy="138019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pPr algn="ctr"/>
            <a:r>
              <a:rPr lang="ru" sz="1400" b="1">
                <a:solidFill>
                  <a:schemeClr val="tx1"/>
                </a:solidFill>
              </a:rPr>
              <a:t>DRF рассматривает финансовые последствия и экономические потери, вызванные целым рядом стихийных бедствий, таких как землетрясения, наводнения, засухи и инфекционные заболевания</a:t>
            </a:r>
            <a:r>
              <a:rPr lang="ru" sz="1400">
                <a:solidFill>
                  <a:schemeClr val="tx1"/>
                </a:solidFill>
              </a:rPr>
              <a:t>. Методы DRF обеспечивают финансовую защиту населения от стихийных бедствий с помощью адаптированных инструментов финансовой защиты, которые действуют для быстрого и эффективного реагирования на стихийные бедствия.</a:t>
            </a:r>
          </a:p>
        </p:txBody>
      </p:sp>
      <p:pic>
        <p:nvPicPr>
          <p:cNvPr id="62" name="Picture 61">
            <a:extLst>
              <a:ext uri="{FF2B5EF4-FFF2-40B4-BE49-F238E27FC236}">
                <a16:creationId xmlns:a16="http://schemas.microsoft.com/office/drawing/2014/main" id="{BCA2ED52-4FD3-47D6-97DD-79B33848376E}"/>
              </a:ext>
            </a:extLst>
          </p:cNvPr>
          <p:cNvPicPr>
            <a:picLocks noChangeAspect="1"/>
          </p:cNvPicPr>
          <p:nvPr/>
        </p:nvPicPr>
        <p:blipFill>
          <a:blip r:embed="rId2"/>
          <a:stretch>
            <a:fillRect/>
          </a:stretch>
        </p:blipFill>
        <p:spPr>
          <a:xfrm>
            <a:off x="5625823" y="2845921"/>
            <a:ext cx="5804177" cy="2830979"/>
          </a:xfrm>
          <a:prstGeom prst="rect">
            <a:avLst/>
          </a:prstGeom>
        </p:spPr>
      </p:pic>
      <p:sp>
        <p:nvSpPr>
          <p:cNvPr id="18" name="TextBox 17">
            <a:extLst>
              <a:ext uri="{FF2B5EF4-FFF2-40B4-BE49-F238E27FC236}">
                <a16:creationId xmlns:a16="http://schemas.microsoft.com/office/drawing/2014/main" id="{2969E683-787E-49D5-86F8-AE88DB6A6AE8}"/>
              </a:ext>
            </a:extLst>
          </p:cNvPr>
          <p:cNvSpPr txBox="1"/>
          <p:nvPr/>
        </p:nvSpPr>
        <p:spPr>
          <a:xfrm>
            <a:off x="609597" y="3695450"/>
            <a:ext cx="4737101" cy="1200687"/>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a:r>
              <a:rPr lang="ru" sz="1600"/>
              <a:t>Азия, включая членов ЦАРЭС, традиционно имеет очень низкий уровень проникновения страхования, но очень высокую долю глобальных стихийных бедствий</a:t>
            </a:r>
            <a:endParaRPr lang="en-GB" sz="1600"/>
          </a:p>
        </p:txBody>
      </p:sp>
      <p:sp>
        <p:nvSpPr>
          <p:cNvPr id="19" name="TextBox 18">
            <a:extLst>
              <a:ext uri="{FF2B5EF4-FFF2-40B4-BE49-F238E27FC236}">
                <a16:creationId xmlns:a16="http://schemas.microsoft.com/office/drawing/2014/main" id="{3D3326CD-5938-4F8A-8439-2D0D78308EEC}"/>
              </a:ext>
            </a:extLst>
          </p:cNvPr>
          <p:cNvSpPr txBox="1"/>
          <p:nvPr/>
        </p:nvSpPr>
        <p:spPr>
          <a:xfrm>
            <a:off x="609599" y="2517016"/>
            <a:ext cx="4737102" cy="1023355"/>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a:r>
              <a:rPr lang="ru" sz="1600"/>
              <a:t>Чем больше страна застрахована, тем меньше экономический ущерб от стихийного бедствия И тем быстрее восстановление</a:t>
            </a:r>
            <a:endParaRPr lang="en-GB" sz="1600"/>
          </a:p>
        </p:txBody>
      </p:sp>
      <p:sp>
        <p:nvSpPr>
          <p:cNvPr id="20" name="TextBox 19">
            <a:extLst>
              <a:ext uri="{FF2B5EF4-FFF2-40B4-BE49-F238E27FC236}">
                <a16:creationId xmlns:a16="http://schemas.microsoft.com/office/drawing/2014/main" id="{12494238-124C-41B2-B62D-43E49ECD9DAF}"/>
              </a:ext>
            </a:extLst>
          </p:cNvPr>
          <p:cNvSpPr txBox="1"/>
          <p:nvPr/>
        </p:nvSpPr>
        <p:spPr>
          <a:xfrm>
            <a:off x="609598" y="5051216"/>
            <a:ext cx="4737100" cy="940609"/>
          </a:xfrm>
          <a:prstGeom prst="rect">
            <a:avLst/>
          </a:prstGeom>
          <a:solidFill>
            <a:schemeClr val="tx2"/>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a:r>
              <a:rPr lang="ru" sz="1600"/>
              <a:t>Экономический ущерб от стихийных бедствий в Азии может превысить</a:t>
            </a:r>
            <a:r>
              <a:rPr lang="en-US" sz="1600"/>
              <a:t> $</a:t>
            </a:r>
            <a:r>
              <a:rPr lang="ru" sz="1600"/>
              <a:t> 700 млрд за 100-летний цикл</a:t>
            </a:r>
            <a:endParaRPr lang="en-GB" sz="1600"/>
          </a:p>
        </p:txBody>
      </p:sp>
    </p:spTree>
    <p:extLst>
      <p:ext uri="{BB962C8B-B14F-4D97-AF65-F5344CB8AC3E}">
        <p14:creationId xmlns:p14="http://schemas.microsoft.com/office/powerpoint/2010/main" val="200871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621F7E3-DA12-43D7-8EBD-71A3889A76AF}"/>
              </a:ext>
            </a:extLst>
          </p:cNvPr>
          <p:cNvGrpSpPr/>
          <p:nvPr/>
        </p:nvGrpSpPr>
        <p:grpSpPr>
          <a:xfrm>
            <a:off x="400051" y="1309036"/>
            <a:ext cx="7130542" cy="3211347"/>
            <a:chOff x="347535" y="1520129"/>
            <a:chExt cx="5994073" cy="3517379"/>
          </a:xfrm>
        </p:grpSpPr>
        <p:pic>
          <p:nvPicPr>
            <p:cNvPr id="23" name="Picture 2">
              <a:extLst>
                <a:ext uri="{FF2B5EF4-FFF2-40B4-BE49-F238E27FC236}">
                  <a16:creationId xmlns:a16="http://schemas.microsoft.com/office/drawing/2014/main" id="{77AE3D13-E166-470C-9539-87F8D446F4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33"/>
            <a:stretch/>
          </p:blipFill>
          <p:spPr bwMode="auto">
            <a:xfrm>
              <a:off x="347535" y="1520129"/>
              <a:ext cx="5994073" cy="3517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a:extLst>
                <a:ext uri="{FF2B5EF4-FFF2-40B4-BE49-F238E27FC236}">
                  <a16:creationId xmlns:a16="http://schemas.microsoft.com/office/drawing/2014/main" id="{78822E47-7FC1-408F-83A3-143DF4AA3DCA}"/>
                </a:ext>
              </a:extLst>
            </p:cNvPr>
            <p:cNvSpPr/>
            <p:nvPr/>
          </p:nvSpPr>
          <p:spPr>
            <a:xfrm>
              <a:off x="2645492" y="1824214"/>
              <a:ext cx="1218357" cy="227599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Freeform 14">
              <a:extLst>
                <a:ext uri="{FF2B5EF4-FFF2-40B4-BE49-F238E27FC236}">
                  <a16:creationId xmlns:a16="http://schemas.microsoft.com/office/drawing/2014/main" id="{F1F8E08B-ADAF-4CB9-9A53-BC38040DBA8A}"/>
                </a:ext>
              </a:extLst>
            </p:cNvPr>
            <p:cNvSpPr/>
            <p:nvPr/>
          </p:nvSpPr>
          <p:spPr>
            <a:xfrm>
              <a:off x="2459750" y="3491910"/>
              <a:ext cx="1403747" cy="1260872"/>
            </a:xfrm>
            <a:custGeom>
              <a:avLst/>
              <a:gdLst>
                <a:gd name="connsiteX0" fmla="*/ 242887 w 1871662"/>
                <a:gd name="connsiteY0" fmla="*/ 0 h 1681163"/>
                <a:gd name="connsiteX1" fmla="*/ 0 w 1871662"/>
                <a:gd name="connsiteY1" fmla="*/ 457200 h 1681163"/>
                <a:gd name="connsiteX2" fmla="*/ 261937 w 1871662"/>
                <a:gd name="connsiteY2" fmla="*/ 923925 h 1681163"/>
                <a:gd name="connsiteX3" fmla="*/ 585787 w 1871662"/>
                <a:gd name="connsiteY3" fmla="*/ 1276350 h 1681163"/>
                <a:gd name="connsiteX4" fmla="*/ 990600 w 1871662"/>
                <a:gd name="connsiteY4" fmla="*/ 1466850 h 1681163"/>
                <a:gd name="connsiteX5" fmla="*/ 1576387 w 1871662"/>
                <a:gd name="connsiteY5" fmla="*/ 1681163 h 1681163"/>
                <a:gd name="connsiteX6" fmla="*/ 1871662 w 1871662"/>
                <a:gd name="connsiteY6" fmla="*/ 1681163 h 1681163"/>
                <a:gd name="connsiteX7" fmla="*/ 1871662 w 1871662"/>
                <a:gd name="connsiteY7" fmla="*/ 795338 h 1681163"/>
                <a:gd name="connsiteX8" fmla="*/ 242887 w 1871662"/>
                <a:gd name="connsiteY8" fmla="*/ 795338 h 1681163"/>
                <a:gd name="connsiteX9" fmla="*/ 242887 w 1871662"/>
                <a:gd name="connsiteY9" fmla="*/ 0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1662" h="1681163">
                  <a:moveTo>
                    <a:pt x="242887" y="0"/>
                  </a:moveTo>
                  <a:lnTo>
                    <a:pt x="0" y="457200"/>
                  </a:lnTo>
                  <a:lnTo>
                    <a:pt x="261937" y="923925"/>
                  </a:lnTo>
                  <a:lnTo>
                    <a:pt x="585787" y="1276350"/>
                  </a:lnTo>
                  <a:lnTo>
                    <a:pt x="990600" y="1466850"/>
                  </a:lnTo>
                  <a:lnTo>
                    <a:pt x="1576387" y="1681163"/>
                  </a:lnTo>
                  <a:lnTo>
                    <a:pt x="1871662" y="1681163"/>
                  </a:lnTo>
                  <a:lnTo>
                    <a:pt x="1871662" y="795338"/>
                  </a:lnTo>
                  <a:lnTo>
                    <a:pt x="242887" y="795338"/>
                  </a:lnTo>
                  <a:cubicBezTo>
                    <a:pt x="241300" y="533400"/>
                    <a:pt x="239712" y="271463"/>
                    <a:pt x="242887" y="0"/>
                  </a:cubicBezTo>
                  <a:close/>
                </a:path>
              </a:pathLst>
            </a:cu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6" name="Title 5"/>
          <p:cNvSpPr>
            <a:spLocks noGrp="1"/>
          </p:cNvSpPr>
          <p:nvPr>
            <p:ph type="title"/>
          </p:nvPr>
        </p:nvSpPr>
        <p:spPr>
          <a:xfrm>
            <a:off x="609600" y="457201"/>
            <a:ext cx="8953500" cy="570769"/>
          </a:xfrm>
        </p:spPr>
        <p:txBody>
          <a:bodyPr>
            <a:normAutofit fontScale="90000"/>
          </a:bodyPr>
          <a:lstStyle/>
          <a:p>
            <a:r>
              <a:rPr lang="ru" dirty="0">
                <a:solidFill>
                  <a:schemeClr val="tx1"/>
                </a:solidFill>
              </a:rPr>
              <a:t>Раннее и эффективное реагирование на чрезвычайные ситуации имеет жизненно важное значение</a:t>
            </a:r>
            <a:endParaRPr lang="en-GB" dirty="0">
              <a:solidFill>
                <a:schemeClr val="tx1"/>
              </a:solidFill>
            </a:endParaRPr>
          </a:p>
        </p:txBody>
      </p:sp>
      <p:sp>
        <p:nvSpPr>
          <p:cNvPr id="5" name="Slide Number Placeholder 4"/>
          <p:cNvSpPr>
            <a:spLocks noGrp="1"/>
          </p:cNvSpPr>
          <p:nvPr>
            <p:ph type="sldNum" sz="quarter" idx="4"/>
          </p:nvPr>
        </p:nvSpPr>
        <p:spPr/>
        <p:txBody>
          <a:bodyPr/>
          <a:lstStyle/>
          <a:p>
            <a:fld id="{C755B280-1A4B-46C8-8E11-67FE61B588FF}" type="slidenum">
              <a:rPr lang="de-DE" smtClean="0"/>
              <a:pPr/>
              <a:t>4</a:t>
            </a:fld>
            <a:endParaRPr lang="de-DE"/>
          </a:p>
        </p:txBody>
      </p:sp>
      <p:sp>
        <p:nvSpPr>
          <p:cNvPr id="12" name="Speech Bubble: Rectangle 37">
            <a:extLst>
              <a:ext uri="{FF2B5EF4-FFF2-40B4-BE49-F238E27FC236}">
                <a16:creationId xmlns:a16="http://schemas.microsoft.com/office/drawing/2014/main" id="{7FC636DE-E623-4F33-9341-BAAA61951E6D}"/>
              </a:ext>
            </a:extLst>
          </p:cNvPr>
          <p:cNvSpPr/>
          <p:nvPr/>
        </p:nvSpPr>
        <p:spPr bwMode="auto">
          <a:xfrm>
            <a:off x="5314951" y="4694240"/>
            <a:ext cx="6076950" cy="1532704"/>
          </a:xfrm>
          <a:prstGeom prst="wedgeRectCallout">
            <a:avLst>
              <a:gd name="adj1" fmla="val -20137"/>
              <a:gd name="adj2" fmla="val 49941"/>
            </a:avLst>
          </a:prstGeom>
          <a:solidFill>
            <a:schemeClr val="tx2"/>
          </a:solidFill>
          <a:ln w="19050" cap="flat" cmpd="sng" algn="ctr">
            <a:solidFill>
              <a:schemeClr val="tx1">
                <a:lumMod val="65000"/>
                <a:lumOff val="35000"/>
              </a:schemeClr>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72" eaLnBrk="0" fontAlgn="base" hangingPunct="0">
              <a:spcBef>
                <a:spcPct val="0"/>
              </a:spcBef>
              <a:spcAft>
                <a:spcPct val="0"/>
              </a:spcAft>
            </a:pPr>
            <a:r>
              <a:rPr lang="ru" sz="1800" b="1">
                <a:solidFill>
                  <a:schemeClr val="bg1"/>
                </a:solidFill>
                <a:latin typeface="+mj-lt"/>
                <a:cs typeface="Calibri" panose="020F0502020204030204" pitchFamily="34" charset="0"/>
              </a:rPr>
              <a:t>Восстановление: в течение 9 месяцев после катастрофы</a:t>
            </a:r>
          </a:p>
          <a:p>
            <a:pPr marL="178586" indent="-178586" defTabSz="685772" eaLnBrk="0" fontAlgn="base" hangingPunct="0">
              <a:spcBef>
                <a:spcPct val="0"/>
              </a:spcBef>
              <a:spcAft>
                <a:spcPct val="0"/>
              </a:spcAft>
              <a:buFont typeface="Arial" panose="020B0604020202020204" pitchFamily="34" charset="0"/>
              <a:buChar char="•"/>
            </a:pPr>
            <a:r>
              <a:rPr lang="ru" sz="1600">
                <a:solidFill>
                  <a:schemeClr val="bg1"/>
                </a:solidFill>
                <a:latin typeface="+mj-lt"/>
                <a:cs typeface="Calibri" panose="020F0502020204030204" pitchFamily="34" charset="0"/>
              </a:rPr>
              <a:t>Восстановление основных служб и экономической производительности</a:t>
            </a:r>
          </a:p>
          <a:p>
            <a:pPr marL="178586" indent="-178586" defTabSz="685772" eaLnBrk="0" fontAlgn="base" hangingPunct="0">
              <a:spcBef>
                <a:spcPct val="0"/>
              </a:spcBef>
              <a:spcAft>
                <a:spcPct val="0"/>
              </a:spcAft>
              <a:buFont typeface="Arial" panose="020B0604020202020204" pitchFamily="34" charset="0"/>
              <a:buChar char="•"/>
            </a:pPr>
            <a:r>
              <a:rPr lang="ru-RU" sz="1600">
                <a:solidFill>
                  <a:schemeClr val="bg1"/>
                </a:solidFill>
                <a:latin typeface="+mj-lt"/>
                <a:cs typeface="Calibri" panose="020F0502020204030204" pitchFamily="34" charset="0"/>
              </a:rPr>
              <a:t>н</a:t>
            </a:r>
            <a:r>
              <a:rPr lang="ru" sz="1600">
                <a:solidFill>
                  <a:schemeClr val="bg1"/>
                </a:solidFill>
                <a:latin typeface="+mj-lt"/>
                <a:cs typeface="Calibri" panose="020F0502020204030204" pitchFamily="34" charset="0"/>
              </a:rPr>
              <a:t>апр., возобновление транспорта, энергоснабжения, рынков</a:t>
            </a:r>
          </a:p>
        </p:txBody>
      </p:sp>
      <p:sp>
        <p:nvSpPr>
          <p:cNvPr id="7" name="Speech Bubble: Rectangle 36">
            <a:extLst>
              <a:ext uri="{FF2B5EF4-FFF2-40B4-BE49-F238E27FC236}">
                <a16:creationId xmlns:a16="http://schemas.microsoft.com/office/drawing/2014/main" id="{C8747EBC-071F-4FC2-B521-6CEEBF5BEF00}"/>
              </a:ext>
            </a:extLst>
          </p:cNvPr>
          <p:cNvSpPr/>
          <p:nvPr/>
        </p:nvSpPr>
        <p:spPr bwMode="auto">
          <a:xfrm>
            <a:off x="800100" y="4694239"/>
            <a:ext cx="4320727" cy="1532704"/>
          </a:xfrm>
          <a:prstGeom prst="wedgeRectCallout">
            <a:avLst>
              <a:gd name="adj1" fmla="val -22693"/>
              <a:gd name="adj2" fmla="val 41459"/>
            </a:avLst>
          </a:prstGeom>
          <a:solidFill>
            <a:schemeClr val="tx2"/>
          </a:solidFill>
          <a:ln w="19050" cap="flat" cmpd="sng" algn="ctr">
            <a:solidFill>
              <a:schemeClr val="tx1">
                <a:lumMod val="65000"/>
                <a:lumOff val="35000"/>
              </a:schemeClr>
            </a:solidFill>
            <a:prstDash val="solid"/>
            <a:round/>
            <a:headEnd type="none" w="med" len="med"/>
            <a:tailEnd type="none" w="med" len="med"/>
          </a:ln>
          <a:effectLst/>
        </p:spPr>
        <p:txBody>
          <a:bodyPr vert="horz" wrap="square" lIns="68577" tIns="34289" rIns="68577" bIns="34289" numCol="1" rtlCol="0" anchor="t" anchorCtr="0" compatLnSpc="1">
            <a:prstTxWarp prst="textNoShape">
              <a:avLst/>
            </a:prstTxWarp>
          </a:bodyPr>
          <a:lstStyle/>
          <a:p>
            <a:pPr defTabSz="685772" eaLnBrk="0" fontAlgn="base" hangingPunct="0">
              <a:spcBef>
                <a:spcPct val="0"/>
              </a:spcBef>
              <a:spcAft>
                <a:spcPct val="0"/>
              </a:spcAft>
            </a:pPr>
            <a:r>
              <a:rPr lang="ru" sz="1800" b="1">
                <a:solidFill>
                  <a:schemeClr val="bg1"/>
                </a:solidFill>
                <a:latin typeface="+mj-lt"/>
                <a:cs typeface="Calibri" panose="020F0502020204030204" pitchFamily="34" charset="0"/>
              </a:rPr>
              <a:t>Помощь: в течение 2 месяцев после стихийного бедствия</a:t>
            </a:r>
          </a:p>
          <a:p>
            <a:pPr marL="178586" indent="-178586" defTabSz="685772" eaLnBrk="0" fontAlgn="base" hangingPunct="0">
              <a:spcBef>
                <a:spcPct val="0"/>
              </a:spcBef>
              <a:spcAft>
                <a:spcPct val="0"/>
              </a:spcAft>
              <a:buFont typeface="Arial" panose="020B0604020202020204" pitchFamily="34" charset="0"/>
              <a:buChar char="•"/>
            </a:pPr>
            <a:r>
              <a:rPr lang="ru" sz="1600">
                <a:solidFill>
                  <a:schemeClr val="bg1"/>
                </a:solidFill>
                <a:latin typeface="+mj-lt"/>
                <a:cs typeface="Calibri" panose="020F0502020204030204" pitchFamily="34" charset="0"/>
              </a:rPr>
              <a:t>Гуманитарная помощь</a:t>
            </a:r>
          </a:p>
          <a:p>
            <a:pPr marL="64286" indent="-178586" defTabSz="685772" eaLnBrk="0" fontAlgn="base" hangingPunct="0">
              <a:spcBef>
                <a:spcPct val="0"/>
              </a:spcBef>
              <a:spcAft>
                <a:spcPct val="0"/>
              </a:spcAft>
              <a:buFont typeface="Arial" panose="020B0604020202020204" pitchFamily="34" charset="0"/>
              <a:buChar char="•"/>
            </a:pPr>
            <a:r>
              <a:rPr lang="ru-RU" sz="1600">
                <a:solidFill>
                  <a:schemeClr val="bg1"/>
                </a:solidFill>
                <a:latin typeface="+mj-lt"/>
                <a:cs typeface="Calibri" panose="020F0502020204030204" pitchFamily="34" charset="0"/>
              </a:rPr>
              <a:t>Н</a:t>
            </a:r>
            <a:r>
              <a:rPr lang="ru" sz="1600">
                <a:solidFill>
                  <a:schemeClr val="bg1"/>
                </a:solidFill>
                <a:latin typeface="+mj-lt"/>
                <a:cs typeface="Calibri" panose="020F0502020204030204" pitchFamily="34" charset="0"/>
              </a:rPr>
              <a:t>апр., предоставление еды, лекарств, жилья</a:t>
            </a:r>
          </a:p>
        </p:txBody>
      </p:sp>
      <p:sp>
        <p:nvSpPr>
          <p:cNvPr id="18" name="TextBox 17">
            <a:extLst>
              <a:ext uri="{FF2B5EF4-FFF2-40B4-BE49-F238E27FC236}">
                <a16:creationId xmlns:a16="http://schemas.microsoft.com/office/drawing/2014/main" id="{BB111B0B-C32E-E44C-966D-BFC5AEA1D93A}"/>
              </a:ext>
            </a:extLst>
          </p:cNvPr>
          <p:cNvSpPr txBox="1"/>
          <p:nvPr/>
        </p:nvSpPr>
        <p:spPr>
          <a:xfrm>
            <a:off x="7344219" y="1309036"/>
            <a:ext cx="3918383" cy="3046988"/>
          </a:xfrm>
          <a:prstGeom prst="rect">
            <a:avLst/>
          </a:prstGeom>
          <a:noFill/>
        </p:spPr>
        <p:txBody>
          <a:bodyPr wrap="square" rtlCol="0">
            <a:spAutoFit/>
          </a:bodyPr>
          <a:lstStyle/>
          <a:p>
            <a:pPr marL="285750" indent="-285750">
              <a:buFont typeface="Wingdings" pitchFamily="2" charset="2"/>
              <a:buChar char="§"/>
            </a:pPr>
            <a:r>
              <a:rPr lang="ru" sz="1600">
                <a:solidFill>
                  <a:schemeClr val="tx1">
                    <a:lumMod val="75000"/>
                    <a:lumOff val="25000"/>
                  </a:schemeClr>
                </a:solidFill>
              </a:rPr>
              <a:t>Ключевые требования для оказания помощи и раннего восстановления:</a:t>
            </a:r>
          </a:p>
          <a:p>
            <a:pPr marL="742950" lvl="1" indent="-285750">
              <a:buFont typeface="Wingdings" pitchFamily="2" charset="2"/>
              <a:buChar char="§"/>
            </a:pPr>
            <a:r>
              <a:rPr lang="ru" sz="1600">
                <a:solidFill>
                  <a:schemeClr val="tx1">
                    <a:lumMod val="75000"/>
                    <a:lumOff val="25000"/>
                  </a:schemeClr>
                </a:solidFill>
              </a:rPr>
              <a:t>Своевременность средств</a:t>
            </a:r>
          </a:p>
          <a:p>
            <a:pPr marL="742950" lvl="1" indent="-285750">
              <a:buFont typeface="Wingdings" pitchFamily="2" charset="2"/>
              <a:buChar char="§"/>
            </a:pPr>
            <a:r>
              <a:rPr lang="ru" sz="1600">
                <a:solidFill>
                  <a:schemeClr val="tx1">
                    <a:lumMod val="75000"/>
                    <a:lumOff val="25000"/>
                  </a:schemeClr>
                </a:solidFill>
              </a:rPr>
              <a:t>Предсказуемость средств</a:t>
            </a:r>
          </a:p>
          <a:p>
            <a:pPr marL="285750" indent="-285750">
              <a:buFont typeface="Wingdings" pitchFamily="2" charset="2"/>
              <a:buChar char="§"/>
            </a:pPr>
            <a:r>
              <a:rPr lang="ru" sz="1600">
                <a:solidFill>
                  <a:schemeClr val="tx1">
                    <a:lumMod val="75000"/>
                    <a:lumOff val="25000"/>
                  </a:schemeClr>
                </a:solidFill>
              </a:rPr>
              <a:t>1 доллар, полученный сразу после стихийного бедствия, стоит до 5 долларов, полученных позже в обычном цикле оказания помощи.</a:t>
            </a:r>
            <a:r>
              <a:rPr lang="ru" sz="1600" baseline="0"/>
              <a:t> </a:t>
            </a:r>
            <a:endParaRPr lang="ru" sz="1600">
              <a:solidFill>
                <a:schemeClr val="tx1">
                  <a:lumMod val="75000"/>
                  <a:lumOff val="25000"/>
                </a:schemeClr>
              </a:solidFill>
            </a:endParaRPr>
          </a:p>
          <a:p>
            <a:pPr marL="285750" indent="-285750">
              <a:buFont typeface="Wingdings" pitchFamily="2" charset="2"/>
              <a:buChar char="§"/>
            </a:pPr>
            <a:r>
              <a:rPr lang="ru" sz="1600">
                <a:solidFill>
                  <a:schemeClr val="tx1">
                    <a:lumMod val="75000"/>
                    <a:lumOff val="25000"/>
                  </a:schemeClr>
                </a:solidFill>
              </a:rPr>
              <a:t>Текущий подход обычно основан на перераспределении бюджета или внешней поддержке.</a:t>
            </a:r>
          </a:p>
        </p:txBody>
      </p:sp>
      <p:sp>
        <p:nvSpPr>
          <p:cNvPr id="13" name="Rectangle 12">
            <a:extLst>
              <a:ext uri="{FF2B5EF4-FFF2-40B4-BE49-F238E27FC236}">
                <a16:creationId xmlns:a16="http://schemas.microsoft.com/office/drawing/2014/main" id="{2727A67C-C49C-4E0E-AE1D-BCC717F29AEA}"/>
              </a:ext>
            </a:extLst>
          </p:cNvPr>
          <p:cNvSpPr/>
          <p:nvPr/>
        </p:nvSpPr>
        <p:spPr>
          <a:xfrm>
            <a:off x="5120827" y="1893004"/>
            <a:ext cx="1949439" cy="278109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43985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574A-5A3F-4CB4-9B28-87B7F20E44AE}"/>
              </a:ext>
            </a:extLst>
          </p:cNvPr>
          <p:cNvSpPr>
            <a:spLocks noGrp="1"/>
          </p:cNvSpPr>
          <p:nvPr>
            <p:ph type="title"/>
          </p:nvPr>
        </p:nvSpPr>
        <p:spPr/>
        <p:txBody>
          <a:bodyPr>
            <a:normAutofit fontScale="90000"/>
          </a:bodyPr>
          <a:lstStyle/>
          <a:p>
            <a:r>
              <a:rPr lang="ru" dirty="0">
                <a:solidFill>
                  <a:schemeClr val="tx1"/>
                </a:solidFill>
                <a:ea typeface="+mj-lt"/>
                <a:cs typeface="+mj-lt"/>
              </a:rPr>
              <a:t>Управление рисками бедствий – количественная оценка и </a:t>
            </a:r>
            <a:br>
              <a:rPr lang="ru" dirty="0">
                <a:solidFill>
                  <a:schemeClr val="tx1"/>
                </a:solidFill>
                <a:ea typeface="+mj-lt"/>
                <a:cs typeface="+mj-lt"/>
              </a:rPr>
            </a:br>
            <a:r>
              <a:rPr lang="ru" dirty="0">
                <a:solidFill>
                  <a:schemeClr val="tx1"/>
                </a:solidFill>
                <a:ea typeface="+mj-lt"/>
                <a:cs typeface="+mj-lt"/>
              </a:rPr>
              <a:t>распределение рисков</a:t>
            </a:r>
            <a:endParaRPr lang="en-US" dirty="0">
              <a:solidFill>
                <a:schemeClr val="tx1"/>
              </a:solidFill>
              <a:ea typeface="+mj-lt"/>
              <a:cs typeface="+mj-lt"/>
            </a:endParaRPr>
          </a:p>
        </p:txBody>
      </p:sp>
      <p:sp>
        <p:nvSpPr>
          <p:cNvPr id="5" name="Slide Number Placeholder 4">
            <a:extLst>
              <a:ext uri="{FF2B5EF4-FFF2-40B4-BE49-F238E27FC236}">
                <a16:creationId xmlns:a16="http://schemas.microsoft.com/office/drawing/2014/main" id="{3DB8A610-C5A7-4CF8-B232-AE0AA0C7C7DD}"/>
              </a:ext>
            </a:extLst>
          </p:cNvPr>
          <p:cNvSpPr>
            <a:spLocks noGrp="1"/>
          </p:cNvSpPr>
          <p:nvPr>
            <p:ph type="sldNum" sz="quarter" idx="4"/>
          </p:nvPr>
        </p:nvSpPr>
        <p:spPr/>
        <p:txBody>
          <a:bodyPr/>
          <a:lstStyle/>
          <a:p>
            <a:fld id="{2083E393-C0BF-4ED8-8545-7E4C90AFF831}" type="slidenum">
              <a:rPr lang="en-US" smtClean="0"/>
              <a:pPr/>
              <a:t>5</a:t>
            </a:fld>
            <a:endParaRPr lang="en-US"/>
          </a:p>
        </p:txBody>
      </p:sp>
      <p:sp>
        <p:nvSpPr>
          <p:cNvPr id="24" name="Content Placeholder 3">
            <a:extLst>
              <a:ext uri="{FF2B5EF4-FFF2-40B4-BE49-F238E27FC236}">
                <a16:creationId xmlns:a16="http://schemas.microsoft.com/office/drawing/2014/main" id="{EFCF0DE5-4EEA-49C5-857B-A990173395C7}"/>
              </a:ext>
            </a:extLst>
          </p:cNvPr>
          <p:cNvSpPr txBox="1">
            <a:spLocks/>
          </p:cNvSpPr>
          <p:nvPr/>
        </p:nvSpPr>
        <p:spPr>
          <a:xfrm>
            <a:off x="7277617" y="2453152"/>
            <a:ext cx="4521669" cy="3548994"/>
          </a:xfrm>
          <a:prstGeom prst="rect">
            <a:avLst/>
          </a:prstGeom>
        </p:spPr>
        <p:txBody>
          <a:bodyPr vert="horz" lIns="0" tIns="0" rIns="0" bIns="0" rtlCol="0" anchor="t">
            <a:noAutofit/>
          </a:bodyPr>
          <a:lstStyle>
            <a:lvl1pPr marL="0" indent="0" algn="l" defTabSz="914400" rtl="0" eaLnBrk="1" latinLnBrk="0" hangingPunct="1">
              <a:spcBef>
                <a:spcPts val="0"/>
              </a:spcBef>
              <a:spcAft>
                <a:spcPts val="350"/>
              </a:spcAft>
              <a:buFontTx/>
              <a:buNone/>
              <a:defRPr sz="1800" b="1" kern="120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ru" sz="1200" dirty="0">
                <a:solidFill>
                  <a:schemeClr val="tx1">
                    <a:lumMod val="65000"/>
                    <a:lumOff val="35000"/>
                  </a:schemeClr>
                </a:solidFill>
                <a:ea typeface="+mn-lt"/>
                <a:cs typeface="+mn-lt"/>
              </a:rPr>
              <a:t>Снижение риска бедствий</a:t>
            </a:r>
            <a:endParaRPr lang="en-US" sz="1200" b="0" dirty="0">
              <a:solidFill>
                <a:schemeClr val="tx1">
                  <a:lumMod val="65000"/>
                  <a:lumOff val="35000"/>
                </a:schemeClr>
              </a:solidFill>
              <a:ea typeface="+mn-lt"/>
              <a:cs typeface="+mn-lt"/>
            </a:endParaRPr>
          </a:p>
          <a:p>
            <a:pPr marL="285750" indent="-285750">
              <a:buFont typeface="Arial,Sans-Serif"/>
              <a:buChar char="•"/>
            </a:pPr>
            <a:r>
              <a:rPr lang="ru" sz="1200" b="0" dirty="0">
                <a:solidFill>
                  <a:schemeClr val="tx1">
                    <a:lumMod val="65000"/>
                    <a:lumOff val="35000"/>
                  </a:schemeClr>
                </a:solidFill>
                <a:ea typeface="+mn-lt"/>
                <a:cs typeface="+mn-lt"/>
              </a:rPr>
              <a:t>Займы, гранты, микрокредит, облигации, субсидии, налоговые льготы, кредитование, </a:t>
            </a:r>
            <a:r>
              <a:rPr lang="ru" sz="1200" b="0" dirty="0" err="1">
                <a:solidFill>
                  <a:schemeClr val="tx1">
                    <a:lumMod val="65000"/>
                    <a:lumOff val="35000"/>
                  </a:schemeClr>
                </a:solidFill>
                <a:ea typeface="+mn-lt"/>
                <a:cs typeface="+mn-lt"/>
              </a:rPr>
              <a:t>импакт</a:t>
            </a:r>
            <a:r>
              <a:rPr lang="ru" sz="1200" b="0" dirty="0">
                <a:solidFill>
                  <a:schemeClr val="tx1">
                    <a:lumMod val="65000"/>
                    <a:lumOff val="35000"/>
                  </a:schemeClr>
                </a:solidFill>
                <a:ea typeface="+mn-lt"/>
                <a:cs typeface="+mn-lt"/>
              </a:rPr>
              <a:t>-облигации</a:t>
            </a:r>
            <a:endParaRPr lang="en-US" sz="1200" b="0" dirty="0">
              <a:solidFill>
                <a:schemeClr val="tx1">
                  <a:lumMod val="65000"/>
                  <a:lumOff val="35000"/>
                </a:schemeClr>
              </a:solidFill>
              <a:ea typeface="+mn-lt"/>
              <a:cs typeface="+mn-lt"/>
            </a:endParaRPr>
          </a:p>
          <a:p>
            <a:r>
              <a:rPr lang="ru" sz="1200" dirty="0">
                <a:solidFill>
                  <a:schemeClr val="tx1">
                    <a:lumMod val="65000"/>
                    <a:lumOff val="35000"/>
                  </a:schemeClr>
                </a:solidFill>
                <a:ea typeface="+mn-lt"/>
                <a:cs typeface="+mn-lt"/>
              </a:rPr>
              <a:t>Защита от стихийных бедствий</a:t>
            </a:r>
            <a:endParaRPr lang="en-US" sz="1200" b="0" dirty="0">
              <a:solidFill>
                <a:schemeClr val="tx1">
                  <a:lumMod val="65000"/>
                  <a:lumOff val="35000"/>
                </a:schemeClr>
              </a:solidFill>
              <a:ea typeface="+mn-lt"/>
              <a:cs typeface="+mn-lt"/>
            </a:endParaRPr>
          </a:p>
          <a:p>
            <a:pPr marL="285750" indent="-285750">
              <a:buFont typeface="Arial,Sans-Serif"/>
              <a:buChar char="•"/>
            </a:pPr>
            <a:r>
              <a:rPr lang="ru" sz="1200" b="0" dirty="0">
                <a:solidFill>
                  <a:schemeClr val="tx1">
                    <a:lumMod val="65000"/>
                    <a:lumOff val="35000"/>
                  </a:schemeClr>
                </a:solidFill>
                <a:ea typeface="+mn-lt"/>
                <a:cs typeface="+mn-lt"/>
              </a:rPr>
              <a:t>Резервы и бюджеты на непредвиденные расходы</a:t>
            </a:r>
            <a:endParaRPr lang="en-US" sz="1200" b="0" dirty="0">
              <a:solidFill>
                <a:schemeClr val="tx1">
                  <a:lumMod val="65000"/>
                  <a:lumOff val="35000"/>
                </a:schemeClr>
              </a:solidFill>
              <a:ea typeface="+mn-lt"/>
              <a:cs typeface="+mn-lt"/>
            </a:endParaRPr>
          </a:p>
          <a:p>
            <a:pPr marL="285750" indent="-285750">
              <a:buFont typeface="Arial,Sans-Serif"/>
              <a:buChar char="•"/>
            </a:pPr>
            <a:r>
              <a:rPr lang="ru" sz="1200" b="0" dirty="0">
                <a:solidFill>
                  <a:schemeClr val="tx1">
                    <a:lumMod val="65000"/>
                    <a:lumOff val="35000"/>
                  </a:schemeClr>
                </a:solidFill>
                <a:ea typeface="+mn-lt"/>
                <a:cs typeface="+mn-lt"/>
              </a:rPr>
              <a:t>Бюджеты перераспределения средств после стихийных бедствий, займы и заимствования на экстренную помощь</a:t>
            </a:r>
            <a:endParaRPr lang="en-US" sz="1200" b="0" dirty="0">
              <a:solidFill>
                <a:schemeClr val="tx1">
                  <a:lumMod val="65000"/>
                  <a:lumOff val="35000"/>
                </a:schemeClr>
              </a:solidFill>
              <a:ea typeface="+mn-lt"/>
              <a:cs typeface="+mn-lt"/>
            </a:endParaRPr>
          </a:p>
          <a:p>
            <a:pPr marL="285750" indent="-285750">
              <a:buFont typeface="Arial,Sans-Serif"/>
              <a:buChar char="•"/>
            </a:pPr>
            <a:r>
              <a:rPr lang="ru" sz="1200" b="0" dirty="0">
                <a:solidFill>
                  <a:schemeClr val="tx1">
                    <a:lumMod val="65000"/>
                    <a:lumOff val="35000"/>
                  </a:schemeClr>
                </a:solidFill>
                <a:ea typeface="+mn-lt"/>
                <a:cs typeface="+mn-lt"/>
              </a:rPr>
              <a:t>Условное финансирование на случай стихийных бедствий</a:t>
            </a:r>
            <a:endParaRPr lang="en-US" sz="1200" b="0" dirty="0">
              <a:solidFill>
                <a:schemeClr val="tx1">
                  <a:lumMod val="65000"/>
                  <a:lumOff val="35000"/>
                </a:schemeClr>
              </a:solidFill>
              <a:ea typeface="+mn-lt"/>
              <a:cs typeface="+mn-lt"/>
            </a:endParaRPr>
          </a:p>
          <a:p>
            <a:r>
              <a:rPr lang="ru" sz="1200" dirty="0">
                <a:solidFill>
                  <a:schemeClr val="tx1">
                    <a:lumMod val="65000"/>
                    <a:lumOff val="35000"/>
                  </a:schemeClr>
                </a:solidFill>
                <a:ea typeface="+mn-lt"/>
                <a:cs typeface="+mn-lt"/>
              </a:rPr>
              <a:t>Передача риска бедствий</a:t>
            </a:r>
            <a:endParaRPr lang="en-US" sz="1200" b="0" dirty="0">
              <a:solidFill>
                <a:schemeClr val="tx1">
                  <a:lumMod val="65000"/>
                  <a:lumOff val="35000"/>
                </a:schemeClr>
              </a:solidFill>
              <a:ea typeface="+mn-lt"/>
              <a:cs typeface="+mn-lt"/>
            </a:endParaRPr>
          </a:p>
          <a:p>
            <a:pPr marL="285750" indent="-285750">
              <a:buFont typeface="Arial,Sans-Serif"/>
              <a:buChar char="•"/>
            </a:pPr>
            <a:r>
              <a:rPr lang="ru" sz="1200" b="0" dirty="0">
                <a:solidFill>
                  <a:schemeClr val="tx1">
                    <a:lumMod val="65000"/>
                    <a:lumOff val="35000"/>
                  </a:schemeClr>
                </a:solidFill>
                <a:ea typeface="+mn-lt"/>
                <a:cs typeface="+mn-lt"/>
              </a:rPr>
              <a:t>Региональный/суверенный</a:t>
            </a:r>
            <a:endParaRPr lang="en-US" sz="1200" b="0" dirty="0">
              <a:solidFill>
                <a:schemeClr val="tx1">
                  <a:lumMod val="65000"/>
                  <a:lumOff val="35000"/>
                </a:schemeClr>
              </a:solidFill>
              <a:ea typeface="+mn-lt"/>
              <a:cs typeface="+mn-lt"/>
            </a:endParaRPr>
          </a:p>
          <a:p>
            <a:pPr marL="285750" indent="-285750">
              <a:buFont typeface="Arial,Sans-Serif"/>
              <a:buChar char="•"/>
            </a:pPr>
            <a:r>
              <a:rPr lang="ru" sz="1200" b="0" dirty="0">
                <a:solidFill>
                  <a:schemeClr val="tx1">
                    <a:lumMod val="65000"/>
                    <a:lumOff val="35000"/>
                  </a:schemeClr>
                </a:solidFill>
                <a:ea typeface="+mn-lt"/>
                <a:cs typeface="+mn-lt"/>
              </a:rPr>
              <a:t>Местные страховые рынки</a:t>
            </a:r>
            <a:endParaRPr lang="en-US" sz="1200" b="0" dirty="0">
              <a:solidFill>
                <a:schemeClr val="tx1">
                  <a:lumMod val="65000"/>
                  <a:lumOff val="35000"/>
                </a:schemeClr>
              </a:solidFill>
              <a:ea typeface="+mn-lt"/>
              <a:cs typeface="+mn-lt"/>
            </a:endParaRPr>
          </a:p>
          <a:p>
            <a:pPr marL="285750" indent="-285750">
              <a:buFont typeface="Arial,Sans-Serif"/>
              <a:buChar char="•"/>
            </a:pPr>
            <a:r>
              <a:rPr lang="ru" sz="1200" b="0" dirty="0">
                <a:solidFill>
                  <a:schemeClr val="tx1">
                    <a:lumMod val="65000"/>
                    <a:lumOff val="35000"/>
                  </a:schemeClr>
                </a:solidFill>
                <a:ea typeface="+mn-lt"/>
                <a:cs typeface="+mn-lt"/>
              </a:rPr>
              <a:t>Международные рынки перестрахования</a:t>
            </a:r>
            <a:endParaRPr lang="en-US" sz="1200" b="0" dirty="0">
              <a:solidFill>
                <a:schemeClr val="tx1">
                  <a:lumMod val="65000"/>
                  <a:lumOff val="35000"/>
                </a:schemeClr>
              </a:solidFill>
              <a:ea typeface="+mn-lt"/>
              <a:cs typeface="+mn-lt"/>
            </a:endParaRPr>
          </a:p>
          <a:p>
            <a:pPr marL="285750" indent="-285750">
              <a:buFont typeface="Arial,Sans-Serif"/>
              <a:buChar char="•"/>
            </a:pPr>
            <a:r>
              <a:rPr lang="ru" sz="1200" b="0" dirty="0">
                <a:solidFill>
                  <a:schemeClr val="tx1">
                    <a:lumMod val="65000"/>
                    <a:lumOff val="35000"/>
                  </a:schemeClr>
                </a:solidFill>
                <a:ea typeface="+mn-lt"/>
                <a:cs typeface="+mn-lt"/>
              </a:rPr>
              <a:t>Страховые связанные ценные бумаги / рынки </a:t>
            </a:r>
            <a:r>
              <a:rPr lang="ru-RU" sz="1200" b="0" dirty="0">
                <a:solidFill>
                  <a:schemeClr val="tx1">
                    <a:lumMod val="65000"/>
                    <a:lumOff val="35000"/>
                  </a:schemeClr>
                </a:solidFill>
                <a:ea typeface="+mn-lt"/>
                <a:cs typeface="+mn-lt"/>
              </a:rPr>
              <a:t>катастрофных </a:t>
            </a:r>
            <a:r>
              <a:rPr lang="ru" sz="1200" b="0" dirty="0">
                <a:solidFill>
                  <a:schemeClr val="tx1">
                    <a:lumMod val="65000"/>
                    <a:lumOff val="35000"/>
                  </a:schemeClr>
                </a:solidFill>
                <a:ea typeface="+mn-lt"/>
                <a:cs typeface="+mn-lt"/>
              </a:rPr>
              <a:t>облигаций</a:t>
            </a:r>
            <a:endParaRPr lang="en-US" sz="1200" b="0" dirty="0">
              <a:solidFill>
                <a:schemeClr val="tx1">
                  <a:lumMod val="65000"/>
                  <a:lumOff val="35000"/>
                </a:schemeClr>
              </a:solidFill>
              <a:ea typeface="+mn-lt"/>
              <a:cs typeface="+mn-lt"/>
            </a:endParaRPr>
          </a:p>
          <a:p>
            <a:r>
              <a:rPr lang="ru" sz="1200" dirty="0">
                <a:solidFill>
                  <a:schemeClr val="tx1">
                    <a:lumMod val="65000"/>
                    <a:lumOff val="35000"/>
                  </a:schemeClr>
                </a:solidFill>
                <a:ea typeface="+mn-lt"/>
                <a:cs typeface="+mn-lt"/>
              </a:rPr>
              <a:t>Международная помощь</a:t>
            </a:r>
            <a:endParaRPr lang="en-US" sz="1200" b="0" dirty="0">
              <a:solidFill>
                <a:schemeClr val="tx1">
                  <a:lumMod val="65000"/>
                  <a:lumOff val="35000"/>
                </a:schemeClr>
              </a:solidFill>
              <a:ea typeface="+mn-lt"/>
              <a:cs typeface="+mn-lt"/>
            </a:endParaRPr>
          </a:p>
          <a:p>
            <a:pPr marL="285750" indent="-285750">
              <a:buFont typeface="Arial,Sans-Serif"/>
              <a:buChar char="•"/>
            </a:pPr>
            <a:r>
              <a:rPr lang="ru" sz="1200" b="0" dirty="0">
                <a:solidFill>
                  <a:schemeClr val="tx1">
                    <a:lumMod val="65000"/>
                    <a:lumOff val="35000"/>
                  </a:schemeClr>
                </a:solidFill>
                <a:ea typeface="+mn-lt"/>
                <a:cs typeface="+mn-lt"/>
              </a:rPr>
              <a:t>Исключительные события / стихийные бедствия</a:t>
            </a:r>
            <a:endParaRPr lang="en-GB" dirty="0">
              <a:solidFill>
                <a:schemeClr val="tx1">
                  <a:lumMod val="65000"/>
                  <a:lumOff val="35000"/>
                </a:schemeClr>
              </a:solidFill>
              <a:ea typeface="+mn-lt"/>
              <a:cs typeface="+mn-lt"/>
            </a:endParaRPr>
          </a:p>
          <a:p>
            <a:endParaRPr lang="en-GB" sz="1200" dirty="0">
              <a:cs typeface="Arial"/>
            </a:endParaRPr>
          </a:p>
        </p:txBody>
      </p:sp>
      <p:sp>
        <p:nvSpPr>
          <p:cNvPr id="26" name="Rechteck 38">
            <a:extLst>
              <a:ext uri="{FF2B5EF4-FFF2-40B4-BE49-F238E27FC236}">
                <a16:creationId xmlns:a16="http://schemas.microsoft.com/office/drawing/2014/main" id="{D23D68F2-69E5-4983-86BF-16939444BD8B}"/>
              </a:ext>
            </a:extLst>
          </p:cNvPr>
          <p:cNvSpPr/>
          <p:nvPr/>
        </p:nvSpPr>
        <p:spPr>
          <a:xfrm>
            <a:off x="720210" y="1228445"/>
            <a:ext cx="5396376" cy="64408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36000" rtlCol="0" anchor="ctr"/>
          <a:lstStyle/>
          <a:p>
            <a:r>
              <a:rPr lang="en-GB" sz="1600" dirty="0">
                <a:solidFill>
                  <a:schemeClr val="tx1"/>
                </a:solidFill>
              </a:rPr>
              <a:t>M</a:t>
            </a:r>
            <a:r>
              <a:rPr lang="ru" sz="1600" dirty="0">
                <a:solidFill>
                  <a:schemeClr val="tx1"/>
                </a:solidFill>
                <a:ea typeface="+mn-lt"/>
                <a:cs typeface="+mn-lt"/>
              </a:rPr>
              <a:t>Моделирование профилей риска бедствий для обоснованных решений DRM</a:t>
            </a:r>
          </a:p>
        </p:txBody>
      </p:sp>
      <p:sp>
        <p:nvSpPr>
          <p:cNvPr id="27" name="Rechteck 38">
            <a:extLst>
              <a:ext uri="{FF2B5EF4-FFF2-40B4-BE49-F238E27FC236}">
                <a16:creationId xmlns:a16="http://schemas.microsoft.com/office/drawing/2014/main" id="{E324EEEC-9D71-4ADA-A042-9C814BDA5C2F}"/>
              </a:ext>
            </a:extLst>
          </p:cNvPr>
          <p:cNvSpPr/>
          <p:nvPr/>
        </p:nvSpPr>
        <p:spPr>
          <a:xfrm>
            <a:off x="6435660" y="1219154"/>
            <a:ext cx="5146738" cy="65651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36000" bIns="36000" rtlCol="0" anchor="ctr"/>
          <a:lstStyle/>
          <a:p>
            <a:r>
              <a:rPr lang="ru" sz="1600" dirty="0">
                <a:solidFill>
                  <a:schemeClr val="tx1"/>
                </a:solidFill>
                <a:ea typeface="+mn-lt"/>
                <a:cs typeface="+mn-lt"/>
              </a:rPr>
              <a:t>Распределение рисков: ни один финансовый инструмент не может учесть все риски</a:t>
            </a:r>
            <a:endParaRPr lang="en-US" dirty="0">
              <a:solidFill>
                <a:schemeClr val="tx1"/>
              </a:solidFill>
            </a:endParaRPr>
          </a:p>
        </p:txBody>
      </p:sp>
      <p:pic>
        <p:nvPicPr>
          <p:cNvPr id="28" name="Graphic 27" descr="Badge 1 with solid fill">
            <a:extLst>
              <a:ext uri="{FF2B5EF4-FFF2-40B4-BE49-F238E27FC236}">
                <a16:creationId xmlns:a16="http://schemas.microsoft.com/office/drawing/2014/main" id="{9E13682B-9998-4A2B-A7B4-C38B29DE1AC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97156" y="2518486"/>
            <a:ext cx="340916" cy="340916"/>
          </a:xfrm>
          <a:prstGeom prst="rect">
            <a:avLst/>
          </a:prstGeom>
        </p:spPr>
      </p:pic>
      <p:pic>
        <p:nvPicPr>
          <p:cNvPr id="29" name="Graphic 28" descr="Badge with solid fill">
            <a:extLst>
              <a:ext uri="{FF2B5EF4-FFF2-40B4-BE49-F238E27FC236}">
                <a16:creationId xmlns:a16="http://schemas.microsoft.com/office/drawing/2014/main" id="{A3FA4542-9329-499F-944A-A912B250538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90152" y="3192616"/>
            <a:ext cx="340916" cy="340916"/>
          </a:xfrm>
          <a:prstGeom prst="rect">
            <a:avLst/>
          </a:prstGeom>
        </p:spPr>
      </p:pic>
      <p:pic>
        <p:nvPicPr>
          <p:cNvPr id="30" name="Graphic 29" descr="Badge 3 with solid fill">
            <a:extLst>
              <a:ext uri="{FF2B5EF4-FFF2-40B4-BE49-F238E27FC236}">
                <a16:creationId xmlns:a16="http://schemas.microsoft.com/office/drawing/2014/main" id="{5C47A431-26C4-4150-88B1-EDCE1CA8652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0152" y="4307118"/>
            <a:ext cx="347920" cy="347920"/>
          </a:xfrm>
          <a:prstGeom prst="rect">
            <a:avLst/>
          </a:prstGeom>
        </p:spPr>
      </p:pic>
      <p:pic>
        <p:nvPicPr>
          <p:cNvPr id="31" name="Graphic 30" descr="Badge 4 with solid fill">
            <a:extLst>
              <a:ext uri="{FF2B5EF4-FFF2-40B4-BE49-F238E27FC236}">
                <a16:creationId xmlns:a16="http://schemas.microsoft.com/office/drawing/2014/main" id="{48467470-1D7F-42BD-BD4F-0ADE6A2A4ED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07642" y="5470742"/>
            <a:ext cx="347920" cy="347920"/>
          </a:xfrm>
          <a:prstGeom prst="rect">
            <a:avLst/>
          </a:prstGeom>
        </p:spPr>
      </p:pic>
      <p:sp>
        <p:nvSpPr>
          <p:cNvPr id="32" name="TextBox 31">
            <a:extLst>
              <a:ext uri="{FF2B5EF4-FFF2-40B4-BE49-F238E27FC236}">
                <a16:creationId xmlns:a16="http://schemas.microsoft.com/office/drawing/2014/main" id="{D46A4A89-BDD6-4883-85C4-F740CED4B7BE}"/>
              </a:ext>
            </a:extLst>
          </p:cNvPr>
          <p:cNvSpPr txBox="1"/>
          <p:nvPr/>
        </p:nvSpPr>
        <p:spPr>
          <a:xfrm>
            <a:off x="6803026" y="1919408"/>
            <a:ext cx="4670288" cy="646331"/>
          </a:xfrm>
          <a:prstGeom prst="rect">
            <a:avLst/>
          </a:prstGeom>
          <a:noFill/>
        </p:spPr>
        <p:txBody>
          <a:bodyPr wrap="square" lIns="91440" tIns="45720" rIns="91440" bIns="45720" rtlCol="0" anchor="t">
            <a:spAutoFit/>
          </a:bodyPr>
          <a:lstStyle/>
          <a:p>
            <a:pPr marL="285750" indent="-285750">
              <a:buFont typeface="Arial,Sans-Serif" panose="020B0604020202020204" pitchFamily="34" charset="0"/>
              <a:buChar char="•"/>
            </a:pPr>
            <a:r>
              <a:rPr lang="ru" sz="1200" i="1" dirty="0">
                <a:ea typeface="+mn-lt"/>
                <a:cs typeface="+mn-lt"/>
              </a:rPr>
              <a:t>Как выбрать подходящие инструменты </a:t>
            </a:r>
            <a:r>
              <a:rPr lang="en-US" sz="1200" i="1" dirty="0">
                <a:ea typeface="+mn-lt"/>
                <a:cs typeface="+mn-lt"/>
              </a:rPr>
              <a:t>DRF</a:t>
            </a:r>
            <a:r>
              <a:rPr lang="ru" sz="1200" i="1" dirty="0">
                <a:ea typeface="+mn-lt"/>
                <a:cs typeface="+mn-lt"/>
              </a:rPr>
              <a:t> для каких обстоятельств и целевых мер?</a:t>
            </a:r>
            <a:endParaRPr lang="en-US" sz="1200" dirty="0">
              <a:ea typeface="+mn-lt"/>
              <a:cs typeface="+mn-lt"/>
            </a:endParaRPr>
          </a:p>
          <a:p>
            <a:endParaRPr lang="en-GB" sz="1200" i="1" dirty="0">
              <a:cs typeface="Arial"/>
            </a:endParaRPr>
          </a:p>
        </p:txBody>
      </p:sp>
      <p:sp>
        <p:nvSpPr>
          <p:cNvPr id="33" name="TextBox 32">
            <a:extLst>
              <a:ext uri="{FF2B5EF4-FFF2-40B4-BE49-F238E27FC236}">
                <a16:creationId xmlns:a16="http://schemas.microsoft.com/office/drawing/2014/main" id="{9F03F458-626B-4009-9021-45E57802EB84}"/>
              </a:ext>
            </a:extLst>
          </p:cNvPr>
          <p:cNvSpPr txBox="1"/>
          <p:nvPr/>
        </p:nvSpPr>
        <p:spPr>
          <a:xfrm>
            <a:off x="718686" y="1892697"/>
            <a:ext cx="5702013" cy="64633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ru" sz="1200" dirty="0">
                <a:ea typeface="+mn-lt"/>
                <a:cs typeface="+mn-lt"/>
              </a:rPr>
              <a:t>Кривые совокупной годовой вероятности превышения ущерба: </a:t>
            </a:r>
            <a:r>
              <a:rPr lang="ru" sz="1200" i="1" dirty="0">
                <a:ea typeface="+mn-lt"/>
                <a:cs typeface="+mn-lt"/>
              </a:rPr>
              <a:t>какова годовая вероятность (выраженная в X-</a:t>
            </a:r>
            <a:r>
              <a:rPr lang="ru-RU" sz="1200" i="1" dirty="0">
                <a:ea typeface="+mn-lt"/>
                <a:cs typeface="+mn-lt"/>
              </a:rPr>
              <a:t>годе</a:t>
            </a:r>
            <a:r>
              <a:rPr lang="ru" sz="1200" i="1" dirty="0">
                <a:ea typeface="+mn-lt"/>
                <a:cs typeface="+mn-lt"/>
              </a:rPr>
              <a:t>) превышения воздействия стихийного бедствия на сумму $Y?</a:t>
            </a:r>
            <a:endParaRPr lang="ru" sz="1200" dirty="0">
              <a:ea typeface="+mn-lt"/>
              <a:cs typeface="+mn-lt"/>
            </a:endParaRPr>
          </a:p>
        </p:txBody>
      </p:sp>
      <p:sp>
        <p:nvSpPr>
          <p:cNvPr id="34" name="Rectangle 33">
            <a:extLst>
              <a:ext uri="{FF2B5EF4-FFF2-40B4-BE49-F238E27FC236}">
                <a16:creationId xmlns:a16="http://schemas.microsoft.com/office/drawing/2014/main" id="{171FC1F0-9509-4099-9CCA-40FD6F9EF5D6}"/>
              </a:ext>
            </a:extLst>
          </p:cNvPr>
          <p:cNvSpPr/>
          <p:nvPr/>
        </p:nvSpPr>
        <p:spPr>
          <a:xfrm>
            <a:off x="6566726" y="5439916"/>
            <a:ext cx="340916" cy="706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46ACB549-FD31-E07F-ED1D-84388927B536}"/>
              </a:ext>
            </a:extLst>
          </p:cNvPr>
          <p:cNvGrpSpPr/>
          <p:nvPr/>
        </p:nvGrpSpPr>
        <p:grpSpPr>
          <a:xfrm>
            <a:off x="866256" y="2685401"/>
            <a:ext cx="4915980" cy="3477779"/>
            <a:chOff x="363047" y="2786040"/>
            <a:chExt cx="5013094" cy="3440432"/>
          </a:xfrm>
        </p:grpSpPr>
        <p:pic>
          <p:nvPicPr>
            <p:cNvPr id="35" name="Graphic 2" descr="Badge 1 with solid fill">
              <a:extLst>
                <a:ext uri="{FF2B5EF4-FFF2-40B4-BE49-F238E27FC236}">
                  <a16:creationId xmlns:a16="http://schemas.microsoft.com/office/drawing/2014/main" id="{87942656-1DAC-ABA8-66A6-C6CE83813C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11657" y="3831838"/>
              <a:ext cx="533304" cy="533304"/>
            </a:xfrm>
            <a:prstGeom prst="rect">
              <a:avLst/>
            </a:prstGeom>
          </p:spPr>
        </p:pic>
        <p:pic>
          <p:nvPicPr>
            <p:cNvPr id="36" name="Graphic 3" descr="Badge with solid fill">
              <a:extLst>
                <a:ext uri="{FF2B5EF4-FFF2-40B4-BE49-F238E27FC236}">
                  <a16:creationId xmlns:a16="http://schemas.microsoft.com/office/drawing/2014/main" id="{F99FE974-C834-AFA0-F36D-DC65613A4A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1201" y="5121666"/>
              <a:ext cx="522568" cy="522568"/>
            </a:xfrm>
            <a:prstGeom prst="rect">
              <a:avLst/>
            </a:prstGeom>
          </p:spPr>
        </p:pic>
        <p:pic>
          <p:nvPicPr>
            <p:cNvPr id="37" name="Graphic 4" descr="Badge 3 with solid fill">
              <a:extLst>
                <a:ext uri="{FF2B5EF4-FFF2-40B4-BE49-F238E27FC236}">
                  <a16:creationId xmlns:a16="http://schemas.microsoft.com/office/drawing/2014/main" id="{C5C6EB95-86A5-15E1-3404-CF8373D28B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78309" y="4481048"/>
              <a:ext cx="533304" cy="533304"/>
            </a:xfrm>
            <a:prstGeom prst="rect">
              <a:avLst/>
            </a:prstGeom>
          </p:spPr>
        </p:pic>
        <p:pic>
          <p:nvPicPr>
            <p:cNvPr id="38" name="Graphic 5" descr="Badge 4 with solid fill">
              <a:extLst>
                <a:ext uri="{FF2B5EF4-FFF2-40B4-BE49-F238E27FC236}">
                  <a16:creationId xmlns:a16="http://schemas.microsoft.com/office/drawing/2014/main" id="{A9B05BEE-DA68-B5CA-2C15-4481A36E27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89475" y="4294698"/>
              <a:ext cx="533304" cy="533304"/>
            </a:xfrm>
            <a:prstGeom prst="rect">
              <a:avLst/>
            </a:prstGeom>
          </p:spPr>
        </p:pic>
        <p:grpSp>
          <p:nvGrpSpPr>
            <p:cNvPr id="39" name="Group 38">
              <a:extLst>
                <a:ext uri="{FF2B5EF4-FFF2-40B4-BE49-F238E27FC236}">
                  <a16:creationId xmlns:a16="http://schemas.microsoft.com/office/drawing/2014/main" id="{DF5BCC5A-2284-6E2A-AF92-9F80BBCB21D6}"/>
                </a:ext>
              </a:extLst>
            </p:cNvPr>
            <p:cNvGrpSpPr/>
            <p:nvPr/>
          </p:nvGrpSpPr>
          <p:grpSpPr>
            <a:xfrm>
              <a:off x="363047" y="2786040"/>
              <a:ext cx="5013094" cy="3440432"/>
              <a:chOff x="363047" y="2786040"/>
              <a:chExt cx="5013094" cy="3440432"/>
            </a:xfrm>
          </p:grpSpPr>
          <p:grpSp>
            <p:nvGrpSpPr>
              <p:cNvPr id="41" name="Group 40">
                <a:extLst>
                  <a:ext uri="{FF2B5EF4-FFF2-40B4-BE49-F238E27FC236}">
                    <a16:creationId xmlns:a16="http://schemas.microsoft.com/office/drawing/2014/main" id="{02EAD805-1634-3B72-E501-D67260E947FE}"/>
                  </a:ext>
                </a:extLst>
              </p:cNvPr>
              <p:cNvGrpSpPr/>
              <p:nvPr/>
            </p:nvGrpSpPr>
            <p:grpSpPr>
              <a:xfrm>
                <a:off x="426604" y="2786040"/>
                <a:ext cx="4949537" cy="3440432"/>
                <a:chOff x="426604" y="2786040"/>
                <a:chExt cx="4949537" cy="3440432"/>
              </a:xfrm>
            </p:grpSpPr>
            <p:grpSp>
              <p:nvGrpSpPr>
                <p:cNvPr id="43" name="Group 42">
                  <a:extLst>
                    <a:ext uri="{FF2B5EF4-FFF2-40B4-BE49-F238E27FC236}">
                      <a16:creationId xmlns:a16="http://schemas.microsoft.com/office/drawing/2014/main" id="{8CE4211C-90C7-C1C7-010A-AA024EA3D8F0}"/>
                    </a:ext>
                  </a:extLst>
                </p:cNvPr>
                <p:cNvGrpSpPr/>
                <p:nvPr/>
              </p:nvGrpSpPr>
              <p:grpSpPr>
                <a:xfrm>
                  <a:off x="426604" y="2786040"/>
                  <a:ext cx="4949537" cy="3440432"/>
                  <a:chOff x="426604" y="2786040"/>
                  <a:chExt cx="6599382" cy="4587242"/>
                </a:xfrm>
              </p:grpSpPr>
              <p:cxnSp>
                <p:nvCxnSpPr>
                  <p:cNvPr id="46" name="Straight Connector 45">
                    <a:extLst>
                      <a:ext uri="{FF2B5EF4-FFF2-40B4-BE49-F238E27FC236}">
                        <a16:creationId xmlns:a16="http://schemas.microsoft.com/office/drawing/2014/main" id="{60DF0055-6021-6649-8B38-040981C8B90E}"/>
                      </a:ext>
                    </a:extLst>
                  </p:cNvPr>
                  <p:cNvCxnSpPr/>
                  <p:nvPr/>
                </p:nvCxnSpPr>
                <p:spPr>
                  <a:xfrm flipH="1">
                    <a:off x="1539586" y="2786040"/>
                    <a:ext cx="10160" cy="4023087"/>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47" name="Straight Connector 46">
                    <a:extLst>
                      <a:ext uri="{FF2B5EF4-FFF2-40B4-BE49-F238E27FC236}">
                        <a16:creationId xmlns:a16="http://schemas.microsoft.com/office/drawing/2014/main" id="{C0B24C58-532E-A50D-0F63-217F8D3B8D93}"/>
                      </a:ext>
                    </a:extLst>
                  </p:cNvPr>
                  <p:cNvCxnSpPr/>
                  <p:nvPr/>
                </p:nvCxnSpPr>
                <p:spPr>
                  <a:xfrm flipH="1">
                    <a:off x="1539586" y="6799240"/>
                    <a:ext cx="5486400" cy="1"/>
                  </a:xfrm>
                  <a:prstGeom prst="line">
                    <a:avLst/>
                  </a:prstGeom>
                  <a:ln/>
                </p:spPr>
                <p:style>
                  <a:lnRef idx="2">
                    <a:schemeClr val="accent6"/>
                  </a:lnRef>
                  <a:fillRef idx="0">
                    <a:schemeClr val="accent6"/>
                  </a:fillRef>
                  <a:effectRef idx="1">
                    <a:schemeClr val="accent6"/>
                  </a:effectRef>
                  <a:fontRef idx="minor">
                    <a:schemeClr val="tx1"/>
                  </a:fontRef>
                </p:style>
              </p:cxnSp>
              <p:sp>
                <p:nvSpPr>
                  <p:cNvPr id="48" name="TextBox 15">
                    <a:extLst>
                      <a:ext uri="{FF2B5EF4-FFF2-40B4-BE49-F238E27FC236}">
                        <a16:creationId xmlns:a16="http://schemas.microsoft.com/office/drawing/2014/main" id="{7238C6C8-E8D3-C283-B066-CD7902714B5D}"/>
                      </a:ext>
                    </a:extLst>
                  </p:cNvPr>
                  <p:cNvSpPr txBox="1"/>
                  <p:nvPr/>
                </p:nvSpPr>
                <p:spPr>
                  <a:xfrm>
                    <a:off x="1549747" y="6819285"/>
                    <a:ext cx="1463040" cy="553997"/>
                  </a:xfrm>
                  <a:prstGeom prst="rect">
                    <a:avLst/>
                  </a:prstGeom>
                  <a:noFill/>
                </p:spPr>
                <p:txBody>
                  <a:bodyPr wrap="square" rtlCol="0">
                    <a:spAutoFit/>
                  </a:bodyP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 sz="1050" dirty="0">
                        <a:solidFill>
                          <a:schemeClr val="tx1">
                            <a:lumMod val="50000"/>
                            <a:lumOff val="50000"/>
                          </a:schemeClr>
                        </a:solidFill>
                      </a:rPr>
                      <a:t>Высокая частота</a:t>
                    </a:r>
                  </a:p>
                </p:txBody>
              </p:sp>
              <p:sp>
                <p:nvSpPr>
                  <p:cNvPr id="49" name="TextBox 16">
                    <a:extLst>
                      <a:ext uri="{FF2B5EF4-FFF2-40B4-BE49-F238E27FC236}">
                        <a16:creationId xmlns:a16="http://schemas.microsoft.com/office/drawing/2014/main" id="{F14CB7ED-7750-FAC2-9A86-3B523B4DFBD5}"/>
                      </a:ext>
                    </a:extLst>
                  </p:cNvPr>
                  <p:cNvSpPr txBox="1"/>
                  <p:nvPr/>
                </p:nvSpPr>
                <p:spPr>
                  <a:xfrm>
                    <a:off x="5075266" y="6819287"/>
                    <a:ext cx="1920240" cy="338555"/>
                  </a:xfrm>
                  <a:prstGeom prst="rect">
                    <a:avLst/>
                  </a:prstGeom>
                  <a:noFill/>
                </p:spPr>
                <p:txBody>
                  <a:bodyPr wrap="square" rtlCol="0">
                    <a:spAutoFit/>
                  </a:bodyP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 sz="1050" dirty="0">
                        <a:solidFill>
                          <a:schemeClr val="tx1">
                            <a:lumMod val="50000"/>
                            <a:lumOff val="50000"/>
                          </a:schemeClr>
                        </a:solidFill>
                      </a:rPr>
                      <a:t>Низкая частота</a:t>
                    </a:r>
                  </a:p>
                </p:txBody>
              </p:sp>
              <p:sp>
                <p:nvSpPr>
                  <p:cNvPr id="50" name="TextBox 17">
                    <a:extLst>
                      <a:ext uri="{FF2B5EF4-FFF2-40B4-BE49-F238E27FC236}">
                        <a16:creationId xmlns:a16="http://schemas.microsoft.com/office/drawing/2014/main" id="{E6AA09AC-0CF8-D0F5-1EC2-D9841A7579DC}"/>
                      </a:ext>
                    </a:extLst>
                  </p:cNvPr>
                  <p:cNvSpPr txBox="1"/>
                  <p:nvPr/>
                </p:nvSpPr>
                <p:spPr>
                  <a:xfrm>
                    <a:off x="426604" y="2805680"/>
                    <a:ext cx="1092200" cy="548049"/>
                  </a:xfrm>
                  <a:prstGeom prst="rect">
                    <a:avLst/>
                  </a:prstGeom>
                  <a:noFill/>
                </p:spPr>
                <p:txBody>
                  <a:bodyPr wrap="square" rtlCol="0">
                    <a:spAutoFit/>
                  </a:bodyP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 sz="1050" dirty="0">
                        <a:solidFill>
                          <a:schemeClr val="tx1">
                            <a:lumMod val="50000"/>
                            <a:lumOff val="50000"/>
                          </a:schemeClr>
                        </a:solidFill>
                      </a:rPr>
                      <a:t>Высокая тяжесть</a:t>
                    </a:r>
                  </a:p>
                </p:txBody>
              </p:sp>
              <p:sp>
                <p:nvSpPr>
                  <p:cNvPr id="51" name="TextBox 18">
                    <a:extLst>
                      <a:ext uri="{FF2B5EF4-FFF2-40B4-BE49-F238E27FC236}">
                        <a16:creationId xmlns:a16="http://schemas.microsoft.com/office/drawing/2014/main" id="{9BBF8F8C-8C5D-A48B-C0B8-C5507FCECD16}"/>
                      </a:ext>
                    </a:extLst>
                  </p:cNvPr>
                  <p:cNvSpPr txBox="1"/>
                  <p:nvPr/>
                </p:nvSpPr>
                <p:spPr>
                  <a:xfrm>
                    <a:off x="426604" y="5827118"/>
                    <a:ext cx="1092200" cy="548049"/>
                  </a:xfrm>
                  <a:prstGeom prst="rect">
                    <a:avLst/>
                  </a:prstGeom>
                  <a:noFill/>
                </p:spPr>
                <p:txBody>
                  <a:bodyPr wrap="square" rtlCol="0">
                    <a:spAutoFit/>
                  </a:bodyP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 sz="1050" dirty="0">
                        <a:solidFill>
                          <a:schemeClr val="tx1">
                            <a:lumMod val="50000"/>
                            <a:lumOff val="50000"/>
                          </a:schemeClr>
                        </a:solidFill>
                      </a:rPr>
                      <a:t>Низкая тяжесть</a:t>
                    </a:r>
                  </a:p>
                </p:txBody>
              </p:sp>
            </p:grpSp>
            <p:sp>
              <p:nvSpPr>
                <p:cNvPr id="44" name="Freeform: Shape 5">
                  <a:extLst>
                    <a:ext uri="{FF2B5EF4-FFF2-40B4-BE49-F238E27FC236}">
                      <a16:creationId xmlns:a16="http://schemas.microsoft.com/office/drawing/2014/main" id="{151C0ECD-B1A5-1E49-0478-1BC06F7D4548}"/>
                    </a:ext>
                  </a:extLst>
                </p:cNvPr>
                <p:cNvSpPr/>
                <p:nvPr/>
              </p:nvSpPr>
              <p:spPr>
                <a:xfrm>
                  <a:off x="1284548" y="3105885"/>
                  <a:ext cx="3224463" cy="2683042"/>
                </a:xfrm>
                <a:custGeom>
                  <a:avLst/>
                  <a:gdLst>
                    <a:gd name="connsiteX0" fmla="*/ 0 w 3224463"/>
                    <a:gd name="connsiteY0" fmla="*/ 2683042 h 2683042"/>
                    <a:gd name="connsiteX1" fmla="*/ 782053 w 3224463"/>
                    <a:gd name="connsiteY1" fmla="*/ 854242 h 2683042"/>
                    <a:gd name="connsiteX2" fmla="*/ 3224463 w 3224463"/>
                    <a:gd name="connsiteY2" fmla="*/ 0 h 2683042"/>
                  </a:gdLst>
                  <a:ahLst/>
                  <a:cxnLst>
                    <a:cxn ang="0">
                      <a:pos x="connsiteX0" y="connsiteY0"/>
                    </a:cxn>
                    <a:cxn ang="0">
                      <a:pos x="connsiteX1" y="connsiteY1"/>
                    </a:cxn>
                    <a:cxn ang="0">
                      <a:pos x="connsiteX2" y="connsiteY2"/>
                    </a:cxn>
                  </a:cxnLst>
                  <a:rect l="l" t="t" r="r" b="b"/>
                  <a:pathLst>
                    <a:path w="3224463" h="2683042">
                      <a:moveTo>
                        <a:pt x="0" y="2683042"/>
                      </a:moveTo>
                      <a:cubicBezTo>
                        <a:pt x="122321" y="1992229"/>
                        <a:pt x="244643" y="1301416"/>
                        <a:pt x="782053" y="854242"/>
                      </a:cubicBezTo>
                      <a:cubicBezTo>
                        <a:pt x="1319464" y="407068"/>
                        <a:pt x="2271963" y="203534"/>
                        <a:pt x="3224463" y="0"/>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sp>
              <p:nvSpPr>
                <p:cNvPr id="45" name="Freeform: Shape 6">
                  <a:extLst>
                    <a:ext uri="{FF2B5EF4-FFF2-40B4-BE49-F238E27FC236}">
                      <a16:creationId xmlns:a16="http://schemas.microsoft.com/office/drawing/2014/main" id="{E860F93D-E96F-51C6-2255-95956B99AAFA}"/>
                    </a:ext>
                  </a:extLst>
                </p:cNvPr>
                <p:cNvSpPr/>
                <p:nvPr/>
              </p:nvSpPr>
              <p:spPr>
                <a:xfrm>
                  <a:off x="1289685" y="4068903"/>
                  <a:ext cx="3296652" cy="1744579"/>
                </a:xfrm>
                <a:custGeom>
                  <a:avLst/>
                  <a:gdLst>
                    <a:gd name="connsiteX0" fmla="*/ 0 w 3296652"/>
                    <a:gd name="connsiteY0" fmla="*/ 1744579 h 1744579"/>
                    <a:gd name="connsiteX1" fmla="*/ 890336 w 3296652"/>
                    <a:gd name="connsiteY1" fmla="*/ 601579 h 1744579"/>
                    <a:gd name="connsiteX2" fmla="*/ 3296652 w 3296652"/>
                    <a:gd name="connsiteY2" fmla="*/ 0 h 1744579"/>
                    <a:gd name="connsiteX3" fmla="*/ 3296652 w 3296652"/>
                    <a:gd name="connsiteY3" fmla="*/ 0 h 1744579"/>
                  </a:gdLst>
                  <a:ahLst/>
                  <a:cxnLst>
                    <a:cxn ang="0">
                      <a:pos x="connsiteX0" y="connsiteY0"/>
                    </a:cxn>
                    <a:cxn ang="0">
                      <a:pos x="connsiteX1" y="connsiteY1"/>
                    </a:cxn>
                    <a:cxn ang="0">
                      <a:pos x="connsiteX2" y="connsiteY2"/>
                    </a:cxn>
                    <a:cxn ang="0">
                      <a:pos x="connsiteX3" y="connsiteY3"/>
                    </a:cxn>
                  </a:cxnLst>
                  <a:rect l="l" t="t" r="r" b="b"/>
                  <a:pathLst>
                    <a:path w="3296652" h="1744579">
                      <a:moveTo>
                        <a:pt x="0" y="1744579"/>
                      </a:moveTo>
                      <a:cubicBezTo>
                        <a:pt x="170447" y="1318460"/>
                        <a:pt x="340894" y="892342"/>
                        <a:pt x="890336" y="601579"/>
                      </a:cubicBezTo>
                      <a:cubicBezTo>
                        <a:pt x="1439778" y="310816"/>
                        <a:pt x="3296652" y="0"/>
                        <a:pt x="3296652" y="0"/>
                      </a:cubicBezTo>
                      <a:lnTo>
                        <a:pt x="3296652" y="0"/>
                      </a:lnTo>
                    </a:path>
                  </a:pathLst>
                </a:custGeom>
              </p:spPr>
              <p:style>
                <a:lnRef idx="2">
                  <a:schemeClr val="accent3"/>
                </a:lnRef>
                <a:fillRef idx="0">
                  <a:schemeClr val="accent3"/>
                </a:fillRef>
                <a:effectRef idx="1">
                  <a:schemeClr val="accent3"/>
                </a:effectRef>
                <a:fontRef idx="minor">
                  <a:schemeClr val="tx1"/>
                </a:fontRef>
              </p:style>
              <p:txBody>
                <a:bodyPr rtlCol="0" anchor="ct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a:p>
              </p:txBody>
            </p:sp>
          </p:grpSp>
          <p:sp>
            <p:nvSpPr>
              <p:cNvPr id="42" name="TextBox 9">
                <a:extLst>
                  <a:ext uri="{FF2B5EF4-FFF2-40B4-BE49-F238E27FC236}">
                    <a16:creationId xmlns:a16="http://schemas.microsoft.com/office/drawing/2014/main" id="{5D2D827B-1475-F9C6-B5A8-F99B1764F20E}"/>
                  </a:ext>
                </a:extLst>
              </p:cNvPr>
              <p:cNvSpPr txBox="1"/>
              <p:nvPr/>
            </p:nvSpPr>
            <p:spPr>
              <a:xfrm rot="16200000">
                <a:off x="-446826" y="4023592"/>
                <a:ext cx="1896746" cy="276999"/>
              </a:xfrm>
              <a:prstGeom prst="rect">
                <a:avLst/>
              </a:prstGeom>
              <a:noFill/>
            </p:spPr>
            <p:txBody>
              <a:bodyPr wrap="square" rtlCol="0">
                <a:spAutoFit/>
              </a:bodyP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 sz="1200" b="1" dirty="0"/>
                  <a:t>Ежегодное воздействие стихийных бедствий</a:t>
                </a:r>
              </a:p>
            </p:txBody>
          </p:sp>
        </p:grpSp>
        <p:sp>
          <p:nvSpPr>
            <p:cNvPr id="40" name="TextBox 7">
              <a:extLst>
                <a:ext uri="{FF2B5EF4-FFF2-40B4-BE49-F238E27FC236}">
                  <a16:creationId xmlns:a16="http://schemas.microsoft.com/office/drawing/2014/main" id="{9748871E-272A-01A2-B944-E06C90F50D42}"/>
                </a:ext>
              </a:extLst>
            </p:cNvPr>
            <p:cNvSpPr txBox="1"/>
            <p:nvPr/>
          </p:nvSpPr>
          <p:spPr>
            <a:xfrm>
              <a:off x="2414395" y="5881477"/>
              <a:ext cx="1896746" cy="276999"/>
            </a:xfrm>
            <a:prstGeom prst="rect">
              <a:avLst/>
            </a:prstGeom>
            <a:noFill/>
          </p:spPr>
          <p:txBody>
            <a:bodyPr wrap="square" rtlCol="0">
              <a:spAutoFit/>
            </a:bodyPr>
            <a:lstStyle>
              <a:defPPr>
                <a:defRPr lang="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 sz="1200" b="1" dirty="0"/>
                <a:t>Повторяемость</a:t>
              </a:r>
            </a:p>
          </p:txBody>
        </p:sp>
      </p:grpSp>
      <p:cxnSp>
        <p:nvCxnSpPr>
          <p:cNvPr id="6" name="Straight Arrow Connector 5">
            <a:extLst>
              <a:ext uri="{FF2B5EF4-FFF2-40B4-BE49-F238E27FC236}">
                <a16:creationId xmlns:a16="http://schemas.microsoft.com/office/drawing/2014/main" id="{E3F7B75E-D0EC-47DF-A7FF-81F7D79246C1}"/>
              </a:ext>
            </a:extLst>
          </p:cNvPr>
          <p:cNvCxnSpPr/>
          <p:nvPr/>
        </p:nvCxnSpPr>
        <p:spPr>
          <a:xfrm>
            <a:off x="3620653" y="3382820"/>
            <a:ext cx="0" cy="852644"/>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144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EB1B-627E-4B5E-A595-3DA7D489432C}"/>
              </a:ext>
            </a:extLst>
          </p:cNvPr>
          <p:cNvSpPr>
            <a:spLocks noGrp="1"/>
          </p:cNvSpPr>
          <p:nvPr>
            <p:ph type="title"/>
          </p:nvPr>
        </p:nvSpPr>
        <p:spPr/>
        <p:txBody>
          <a:bodyPr/>
          <a:lstStyle/>
          <a:p>
            <a:r>
              <a:rPr lang="ru">
                <a:solidFill>
                  <a:schemeClr val="tx1"/>
                </a:solidFill>
              </a:rPr>
              <a:t>Финансирование риска бедствий: обзор / оценка потребностей</a:t>
            </a:r>
            <a:endParaRPr lang="en-US"/>
          </a:p>
        </p:txBody>
      </p:sp>
      <p:sp>
        <p:nvSpPr>
          <p:cNvPr id="3" name="Text Placeholder 2">
            <a:extLst>
              <a:ext uri="{FF2B5EF4-FFF2-40B4-BE49-F238E27FC236}">
                <a16:creationId xmlns:a16="http://schemas.microsoft.com/office/drawing/2014/main" id="{E3C83C7C-10D6-42FF-B781-3164E2EAB79D}"/>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28F1EBEA-57DD-4324-A941-600ECB2BCCDC}"/>
              </a:ext>
            </a:extLst>
          </p:cNvPr>
          <p:cNvSpPr>
            <a:spLocks noGrp="1"/>
          </p:cNvSpPr>
          <p:nvPr>
            <p:ph type="sldNum" sz="quarter" idx="4"/>
          </p:nvPr>
        </p:nvSpPr>
        <p:spPr/>
        <p:txBody>
          <a:bodyPr/>
          <a:lstStyle/>
          <a:p>
            <a:fld id="{2083E393-C0BF-4ED8-8545-7E4C90AFF831}" type="slidenum">
              <a:rPr lang="en-US" smtClean="0"/>
              <a:pPr/>
              <a:t>6</a:t>
            </a:fld>
            <a:endParaRPr lang="en-US"/>
          </a:p>
        </p:txBody>
      </p:sp>
      <p:sp>
        <p:nvSpPr>
          <p:cNvPr id="24" name="Content Placeholder 3">
            <a:extLst>
              <a:ext uri="{FF2B5EF4-FFF2-40B4-BE49-F238E27FC236}">
                <a16:creationId xmlns:a16="http://schemas.microsoft.com/office/drawing/2014/main" id="{DDF2CC5C-B41E-4807-A30A-3FD752B60D89}"/>
              </a:ext>
            </a:extLst>
          </p:cNvPr>
          <p:cNvSpPr>
            <a:spLocks noGrp="1"/>
          </p:cNvSpPr>
          <p:nvPr>
            <p:ph idx="1"/>
          </p:nvPr>
        </p:nvSpPr>
        <p:spPr>
          <a:xfrm>
            <a:off x="6133028" y="1361370"/>
            <a:ext cx="5437575" cy="4442660"/>
          </a:xfrm>
          <a:prstGeom prst="rect">
            <a:avLst/>
          </a:prstGeom>
        </p:spPr>
        <p:txBody>
          <a:bodyPr/>
          <a:lstStyle/>
          <a:p>
            <a:r>
              <a:rPr lang="ru" sz="1800" b="0">
                <a:solidFill>
                  <a:schemeClr val="tx1">
                    <a:lumMod val="75000"/>
                    <a:lumOff val="25000"/>
                  </a:schemeClr>
                </a:solidFill>
              </a:rPr>
              <a:t>Многоуровневый подход к финансированию рисков</a:t>
            </a:r>
          </a:p>
          <a:p>
            <a:pPr marL="285750" indent="-285750">
              <a:buFont typeface="Arial" panose="020B0604020202020204" pitchFamily="34" charset="0"/>
              <a:buChar char="•"/>
            </a:pPr>
            <a:r>
              <a:rPr lang="ru" sz="1800" b="0">
                <a:solidFill>
                  <a:schemeClr val="tx1">
                    <a:lumMod val="75000"/>
                    <a:lumOff val="25000"/>
                  </a:schemeClr>
                </a:solidFill>
              </a:rPr>
              <a:t>Обеспечивает гибкость</a:t>
            </a:r>
          </a:p>
          <a:p>
            <a:pPr marL="285750" indent="-285750">
              <a:buFont typeface="Arial" panose="020B0604020202020204" pitchFamily="34" charset="0"/>
              <a:buChar char="•"/>
            </a:pPr>
            <a:r>
              <a:rPr lang="ru" sz="1800" b="0">
                <a:solidFill>
                  <a:schemeClr val="tx1">
                    <a:lumMod val="75000"/>
                    <a:lumOff val="25000"/>
                  </a:schemeClr>
                </a:solidFill>
              </a:rPr>
              <a:t>Различные механизмы реагирования на разную тяжесть событий и разные временные рамки</a:t>
            </a:r>
          </a:p>
          <a:p>
            <a:endParaRPr lang="en-GB" sz="1800">
              <a:solidFill>
                <a:schemeClr val="tx1">
                  <a:lumMod val="75000"/>
                  <a:lumOff val="25000"/>
                </a:schemeClr>
              </a:solidFill>
            </a:endParaRPr>
          </a:p>
          <a:p>
            <a:r>
              <a:rPr lang="ru" sz="1800" b="0">
                <a:solidFill>
                  <a:schemeClr val="tx1">
                    <a:lumMod val="75000"/>
                    <a:lumOff val="25000"/>
                  </a:schemeClr>
                </a:solidFill>
              </a:rPr>
              <a:t>Относительно небольшие объемы финансирования, доступные и быстро распределяемые, часто значительно снижают общее негативное финансовое воздействие шоковых событий</a:t>
            </a:r>
          </a:p>
          <a:p>
            <a:endParaRPr lang="en-GB" sz="1800" b="0">
              <a:solidFill>
                <a:schemeClr val="tx1">
                  <a:lumMod val="75000"/>
                  <a:lumOff val="25000"/>
                </a:schemeClr>
              </a:solidFill>
            </a:endParaRPr>
          </a:p>
          <a:p>
            <a:r>
              <a:rPr lang="ru" sz="1800" b="0">
                <a:solidFill>
                  <a:schemeClr val="tx1">
                    <a:lumMod val="75000"/>
                    <a:lumOff val="25000"/>
                  </a:schemeClr>
                </a:solidFill>
              </a:rPr>
              <a:t>Инновационные и традиционные варианты будут оцениваться с целью определения опционального сочетания для каждой страны.</a:t>
            </a:r>
          </a:p>
        </p:txBody>
      </p:sp>
      <p:grpSp>
        <p:nvGrpSpPr>
          <p:cNvPr id="25" name="Group 24">
            <a:extLst>
              <a:ext uri="{FF2B5EF4-FFF2-40B4-BE49-F238E27FC236}">
                <a16:creationId xmlns:a16="http://schemas.microsoft.com/office/drawing/2014/main" id="{DFCEA73F-97BC-4E83-8486-EA78EE0A687C}"/>
              </a:ext>
            </a:extLst>
          </p:cNvPr>
          <p:cNvGrpSpPr/>
          <p:nvPr/>
        </p:nvGrpSpPr>
        <p:grpSpPr>
          <a:xfrm>
            <a:off x="297552" y="1392581"/>
            <a:ext cx="5172536" cy="4391671"/>
            <a:chOff x="297552" y="1392581"/>
            <a:chExt cx="5172536" cy="4391671"/>
          </a:xfrm>
        </p:grpSpPr>
        <p:grpSp>
          <p:nvGrpSpPr>
            <p:cNvPr id="26" name="Group 25">
              <a:extLst>
                <a:ext uri="{FF2B5EF4-FFF2-40B4-BE49-F238E27FC236}">
                  <a16:creationId xmlns:a16="http://schemas.microsoft.com/office/drawing/2014/main" id="{A8B72D98-C4B0-471A-926A-56DE1E656A8E}"/>
                </a:ext>
              </a:extLst>
            </p:cNvPr>
            <p:cNvGrpSpPr/>
            <p:nvPr/>
          </p:nvGrpSpPr>
          <p:grpSpPr>
            <a:xfrm>
              <a:off x="297552" y="2182233"/>
              <a:ext cx="5172536" cy="3602019"/>
              <a:chOff x="-89514" y="1544320"/>
              <a:chExt cx="6896714" cy="4802689"/>
            </a:xfrm>
          </p:grpSpPr>
          <p:grpSp>
            <p:nvGrpSpPr>
              <p:cNvPr id="30" name="Group 29">
                <a:extLst>
                  <a:ext uri="{FF2B5EF4-FFF2-40B4-BE49-F238E27FC236}">
                    <a16:creationId xmlns:a16="http://schemas.microsoft.com/office/drawing/2014/main" id="{DA4C8802-2226-410C-B2C1-0024A46305BE}"/>
                  </a:ext>
                </a:extLst>
              </p:cNvPr>
              <p:cNvGrpSpPr/>
              <p:nvPr/>
            </p:nvGrpSpPr>
            <p:grpSpPr>
              <a:xfrm>
                <a:off x="-89514" y="1544320"/>
                <a:ext cx="6896714" cy="4802689"/>
                <a:chOff x="-89514" y="1544320"/>
                <a:chExt cx="6896714" cy="4802689"/>
              </a:xfrm>
            </p:grpSpPr>
            <p:sp>
              <p:nvSpPr>
                <p:cNvPr id="32" name="Oval 31">
                  <a:extLst>
                    <a:ext uri="{FF2B5EF4-FFF2-40B4-BE49-F238E27FC236}">
                      <a16:creationId xmlns:a16="http://schemas.microsoft.com/office/drawing/2014/main" id="{93E053E7-DD1D-4E08-90AB-4F847F3BA6A3}"/>
                    </a:ext>
                  </a:extLst>
                </p:cNvPr>
                <p:cNvSpPr/>
                <p:nvPr/>
              </p:nvSpPr>
              <p:spPr>
                <a:xfrm>
                  <a:off x="4856480" y="1879600"/>
                  <a:ext cx="1869440" cy="223012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ru" sz="1050">
                      <a:solidFill>
                        <a:schemeClr val="tx1">
                          <a:lumMod val="75000"/>
                          <a:lumOff val="25000"/>
                        </a:schemeClr>
                      </a:solidFill>
                    </a:rPr>
                    <a:t>Суверенный долг</a:t>
                  </a:r>
                </a:p>
              </p:txBody>
            </p:sp>
            <p:sp>
              <p:nvSpPr>
                <p:cNvPr id="33" name="Oval 32">
                  <a:extLst>
                    <a:ext uri="{FF2B5EF4-FFF2-40B4-BE49-F238E27FC236}">
                      <a16:creationId xmlns:a16="http://schemas.microsoft.com/office/drawing/2014/main" id="{78538C29-78CE-416A-9D0A-8BBC4B32D404}"/>
                    </a:ext>
                  </a:extLst>
                </p:cNvPr>
                <p:cNvSpPr/>
                <p:nvPr/>
              </p:nvSpPr>
              <p:spPr>
                <a:xfrm>
                  <a:off x="1595120" y="3683000"/>
                  <a:ext cx="1849120" cy="85344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ru" sz="1050"/>
                    <a:t>Суверенные резервы</a:t>
                  </a:r>
                </a:p>
              </p:txBody>
            </p:sp>
            <p:sp>
              <p:nvSpPr>
                <p:cNvPr id="34" name="Oval 33">
                  <a:extLst>
                    <a:ext uri="{FF2B5EF4-FFF2-40B4-BE49-F238E27FC236}">
                      <a16:creationId xmlns:a16="http://schemas.microsoft.com/office/drawing/2014/main" id="{5AC35626-C290-4402-8AD4-7AEE13EF865B}"/>
                    </a:ext>
                  </a:extLst>
                </p:cNvPr>
                <p:cNvSpPr/>
                <p:nvPr/>
              </p:nvSpPr>
              <p:spPr>
                <a:xfrm>
                  <a:off x="2123440" y="2941320"/>
                  <a:ext cx="1849120" cy="85344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ru" sz="1050"/>
                    <a:t>Условный кредит</a:t>
                  </a:r>
                </a:p>
              </p:txBody>
            </p:sp>
            <p:cxnSp>
              <p:nvCxnSpPr>
                <p:cNvPr id="35" name="Straight Connector 34">
                  <a:extLst>
                    <a:ext uri="{FF2B5EF4-FFF2-40B4-BE49-F238E27FC236}">
                      <a16:creationId xmlns:a16="http://schemas.microsoft.com/office/drawing/2014/main" id="{749397A1-3E0A-45EE-A45F-CFBB8BE023DB}"/>
                    </a:ext>
                  </a:extLst>
                </p:cNvPr>
                <p:cNvCxnSpPr/>
                <p:nvPr/>
              </p:nvCxnSpPr>
              <p:spPr>
                <a:xfrm flipH="1">
                  <a:off x="1320800" y="1544320"/>
                  <a:ext cx="10160" cy="4023087"/>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36" name="Straight Connector 35">
                  <a:extLst>
                    <a:ext uri="{FF2B5EF4-FFF2-40B4-BE49-F238E27FC236}">
                      <a16:creationId xmlns:a16="http://schemas.microsoft.com/office/drawing/2014/main" id="{71583739-0BFD-4939-8872-56890BC61EBF}"/>
                    </a:ext>
                  </a:extLst>
                </p:cNvPr>
                <p:cNvCxnSpPr/>
                <p:nvPr/>
              </p:nvCxnSpPr>
              <p:spPr>
                <a:xfrm flipH="1">
                  <a:off x="1320800" y="5557520"/>
                  <a:ext cx="5486400" cy="1"/>
                </a:xfrm>
                <a:prstGeom prst="line">
                  <a:avLst/>
                </a:prstGeom>
                <a:ln/>
              </p:spPr>
              <p:style>
                <a:lnRef idx="2">
                  <a:schemeClr val="accent6"/>
                </a:lnRef>
                <a:fillRef idx="0">
                  <a:schemeClr val="accent6"/>
                </a:fillRef>
                <a:effectRef idx="1">
                  <a:schemeClr val="accent6"/>
                </a:effectRef>
                <a:fontRef idx="minor">
                  <a:schemeClr val="tx1"/>
                </a:fontRef>
              </p:style>
            </p:cxnSp>
            <p:sp>
              <p:nvSpPr>
                <p:cNvPr id="37" name="Oval 36">
                  <a:extLst>
                    <a:ext uri="{FF2B5EF4-FFF2-40B4-BE49-F238E27FC236}">
                      <a16:creationId xmlns:a16="http://schemas.microsoft.com/office/drawing/2014/main" id="{CB97B483-F6B4-4C4F-B102-847F776F1F5F}"/>
                    </a:ext>
                  </a:extLst>
                </p:cNvPr>
                <p:cNvSpPr/>
                <p:nvPr/>
              </p:nvSpPr>
              <p:spPr>
                <a:xfrm>
                  <a:off x="1595120" y="1879600"/>
                  <a:ext cx="2611120" cy="117856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ru" sz="1050"/>
                    <a:t>Параметрический перенос риска</a:t>
                  </a:r>
                </a:p>
              </p:txBody>
            </p:sp>
            <p:sp>
              <p:nvSpPr>
                <p:cNvPr id="38" name="Oval 37">
                  <a:extLst>
                    <a:ext uri="{FF2B5EF4-FFF2-40B4-BE49-F238E27FC236}">
                      <a16:creationId xmlns:a16="http://schemas.microsoft.com/office/drawing/2014/main" id="{D4845E71-2A96-4CB4-9118-FFB845EE1E0C}"/>
                    </a:ext>
                  </a:extLst>
                </p:cNvPr>
                <p:cNvSpPr/>
                <p:nvPr/>
              </p:nvSpPr>
              <p:spPr>
                <a:xfrm>
                  <a:off x="1879600" y="4546600"/>
                  <a:ext cx="2540000" cy="85344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r>
                    <a:rPr lang="ru" sz="1050">
                      <a:solidFill>
                        <a:schemeClr val="tx1">
                          <a:lumMod val="75000"/>
                          <a:lumOff val="25000"/>
                        </a:schemeClr>
                      </a:solidFill>
                    </a:rPr>
                    <a:t>Перераспределение бюджета</a:t>
                  </a:r>
                </a:p>
              </p:txBody>
            </p:sp>
            <p:sp>
              <p:nvSpPr>
                <p:cNvPr id="39" name="TextBox 38">
                  <a:extLst>
                    <a:ext uri="{FF2B5EF4-FFF2-40B4-BE49-F238E27FC236}">
                      <a16:creationId xmlns:a16="http://schemas.microsoft.com/office/drawing/2014/main" id="{417B24AC-B6AD-448D-83A9-A05EA0949498}"/>
                    </a:ext>
                  </a:extLst>
                </p:cNvPr>
                <p:cNvSpPr txBox="1"/>
                <p:nvPr/>
              </p:nvSpPr>
              <p:spPr>
                <a:xfrm>
                  <a:off x="1330961" y="5577565"/>
                  <a:ext cx="1790333" cy="769441"/>
                </a:xfrm>
                <a:prstGeom prst="rect">
                  <a:avLst/>
                </a:prstGeom>
                <a:noFill/>
              </p:spPr>
              <p:txBody>
                <a:bodyPr wrap="square" rtlCol="0">
                  <a:spAutoFit/>
                </a:bodyPr>
                <a:lstStyle/>
                <a:p>
                  <a:pPr algn="ctr"/>
                  <a:r>
                    <a:rPr lang="ru" sz="1050">
                      <a:solidFill>
                        <a:schemeClr val="tx1">
                          <a:lumMod val="50000"/>
                          <a:lumOff val="50000"/>
                        </a:schemeClr>
                      </a:solidFill>
                    </a:rPr>
                    <a:t>реагирование / раннее восстановление</a:t>
                  </a:r>
                </a:p>
              </p:txBody>
            </p:sp>
            <p:sp>
              <p:nvSpPr>
                <p:cNvPr id="40" name="TextBox 39">
                  <a:extLst>
                    <a:ext uri="{FF2B5EF4-FFF2-40B4-BE49-F238E27FC236}">
                      <a16:creationId xmlns:a16="http://schemas.microsoft.com/office/drawing/2014/main" id="{42755AF6-3778-4671-9E3C-B8CEFB0F51E6}"/>
                    </a:ext>
                  </a:extLst>
                </p:cNvPr>
                <p:cNvSpPr txBox="1"/>
                <p:nvPr/>
              </p:nvSpPr>
              <p:spPr>
                <a:xfrm>
                  <a:off x="4856480" y="5577568"/>
                  <a:ext cx="1920240" cy="769441"/>
                </a:xfrm>
                <a:prstGeom prst="rect">
                  <a:avLst/>
                </a:prstGeom>
                <a:noFill/>
              </p:spPr>
              <p:txBody>
                <a:bodyPr wrap="square" rtlCol="0">
                  <a:spAutoFit/>
                </a:bodyPr>
                <a:lstStyle/>
                <a:p>
                  <a:pPr algn="ctr"/>
                  <a:r>
                    <a:rPr lang="ru" sz="1050">
                      <a:solidFill>
                        <a:schemeClr val="tx1">
                          <a:lumMod val="50000"/>
                          <a:lumOff val="50000"/>
                        </a:schemeClr>
                      </a:solidFill>
                    </a:rPr>
                    <a:t>Длительное восстановление/</a:t>
                  </a:r>
                </a:p>
                <a:p>
                  <a:pPr algn="ctr"/>
                  <a:r>
                    <a:rPr lang="ru" sz="1050">
                      <a:solidFill>
                        <a:schemeClr val="tx1">
                          <a:lumMod val="50000"/>
                          <a:lumOff val="50000"/>
                        </a:schemeClr>
                      </a:solidFill>
                    </a:rPr>
                    <a:t>реконструкция</a:t>
                  </a:r>
                </a:p>
              </p:txBody>
            </p:sp>
            <p:sp>
              <p:nvSpPr>
                <p:cNvPr id="41" name="TextBox 40">
                  <a:extLst>
                    <a:ext uri="{FF2B5EF4-FFF2-40B4-BE49-F238E27FC236}">
                      <a16:creationId xmlns:a16="http://schemas.microsoft.com/office/drawing/2014/main" id="{0257881C-8482-4C12-91EE-2882A9AC7ADC}"/>
                    </a:ext>
                  </a:extLst>
                </p:cNvPr>
                <p:cNvSpPr txBox="1"/>
                <p:nvPr/>
              </p:nvSpPr>
              <p:spPr>
                <a:xfrm>
                  <a:off x="-89514" y="1563960"/>
                  <a:ext cx="1389532" cy="984885"/>
                </a:xfrm>
                <a:prstGeom prst="rect">
                  <a:avLst/>
                </a:prstGeom>
                <a:noFill/>
              </p:spPr>
              <p:txBody>
                <a:bodyPr wrap="square" rtlCol="0">
                  <a:spAutoFit/>
                </a:bodyPr>
                <a:lstStyle/>
                <a:p>
                  <a:pPr algn="ctr"/>
                  <a:r>
                    <a:rPr lang="ru" sz="1050">
                      <a:solidFill>
                        <a:schemeClr val="tx1">
                          <a:lumMod val="50000"/>
                          <a:lumOff val="50000"/>
                        </a:schemeClr>
                      </a:solidFill>
                    </a:rPr>
                    <a:t>Низкая частота/</a:t>
                  </a:r>
                  <a:endParaRPr lang="en-US" sz="1050">
                    <a:solidFill>
                      <a:schemeClr val="tx1">
                        <a:lumMod val="50000"/>
                        <a:lumOff val="50000"/>
                      </a:schemeClr>
                    </a:solidFill>
                  </a:endParaRPr>
                </a:p>
                <a:p>
                  <a:pPr algn="ctr"/>
                  <a:r>
                    <a:rPr lang="ru" sz="1050">
                      <a:solidFill>
                        <a:schemeClr val="tx1">
                          <a:lumMod val="50000"/>
                          <a:lumOff val="50000"/>
                        </a:schemeClr>
                      </a:solidFill>
                    </a:rPr>
                    <a:t>высокая тяжесть</a:t>
                  </a:r>
                </a:p>
              </p:txBody>
            </p:sp>
            <p:sp>
              <p:nvSpPr>
                <p:cNvPr id="42" name="TextBox 41">
                  <a:extLst>
                    <a:ext uri="{FF2B5EF4-FFF2-40B4-BE49-F238E27FC236}">
                      <a16:creationId xmlns:a16="http://schemas.microsoft.com/office/drawing/2014/main" id="{BEA61B44-985A-4DF1-8C46-09220E158565}"/>
                    </a:ext>
                  </a:extLst>
                </p:cNvPr>
                <p:cNvSpPr txBox="1"/>
                <p:nvPr/>
              </p:nvSpPr>
              <p:spPr>
                <a:xfrm>
                  <a:off x="-30041" y="4585398"/>
                  <a:ext cx="1330059" cy="984885"/>
                </a:xfrm>
                <a:prstGeom prst="rect">
                  <a:avLst/>
                </a:prstGeom>
                <a:noFill/>
              </p:spPr>
              <p:txBody>
                <a:bodyPr wrap="square" rtlCol="0">
                  <a:spAutoFit/>
                </a:bodyPr>
                <a:lstStyle/>
                <a:p>
                  <a:pPr algn="ctr"/>
                  <a:r>
                    <a:rPr lang="ru" sz="1050">
                      <a:solidFill>
                        <a:schemeClr val="tx1">
                          <a:lumMod val="50000"/>
                          <a:lumOff val="50000"/>
                        </a:schemeClr>
                      </a:solidFill>
                    </a:rPr>
                    <a:t>Высокая частота / низкая тяжесть</a:t>
                  </a:r>
                </a:p>
              </p:txBody>
            </p:sp>
          </p:grpSp>
          <p:sp>
            <p:nvSpPr>
              <p:cNvPr id="31" name="Oval 30">
                <a:extLst>
                  <a:ext uri="{FF2B5EF4-FFF2-40B4-BE49-F238E27FC236}">
                    <a16:creationId xmlns:a16="http://schemas.microsoft.com/office/drawing/2014/main" id="{7DA80213-DF31-4B45-A462-F8DBFC31EF01}"/>
                  </a:ext>
                </a:extLst>
              </p:cNvPr>
              <p:cNvSpPr/>
              <p:nvPr/>
            </p:nvSpPr>
            <p:spPr>
              <a:xfrm>
                <a:off x="3860800" y="1778000"/>
                <a:ext cx="2540000" cy="85344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lIns="0" tIns="0" rIns="0" bIns="0" rtlCol="0" anchor="ctr"/>
              <a:lstStyle/>
              <a:p>
                <a:pPr algn="ctr"/>
                <a:r>
                  <a:rPr lang="ru" sz="1050"/>
                  <a:t>Передача рисков возмещения убытков</a:t>
                </a:r>
              </a:p>
            </p:txBody>
          </p:sp>
        </p:grpSp>
        <p:grpSp>
          <p:nvGrpSpPr>
            <p:cNvPr id="27" name="Group 26">
              <a:extLst>
                <a:ext uri="{FF2B5EF4-FFF2-40B4-BE49-F238E27FC236}">
                  <a16:creationId xmlns:a16="http://schemas.microsoft.com/office/drawing/2014/main" id="{710F29CB-C159-4EA0-A1B5-21B3A15C7BB4}"/>
                </a:ext>
              </a:extLst>
            </p:cNvPr>
            <p:cNvGrpSpPr/>
            <p:nvPr/>
          </p:nvGrpSpPr>
          <p:grpSpPr>
            <a:xfrm>
              <a:off x="3025972" y="1392581"/>
              <a:ext cx="1186816" cy="624914"/>
              <a:chOff x="4311996" y="3766031"/>
              <a:chExt cx="1186816" cy="624914"/>
            </a:xfrm>
          </p:grpSpPr>
          <p:sp>
            <p:nvSpPr>
              <p:cNvPr id="28" name="Rounded Rectangle 20">
                <a:extLst>
                  <a:ext uri="{FF2B5EF4-FFF2-40B4-BE49-F238E27FC236}">
                    <a16:creationId xmlns:a16="http://schemas.microsoft.com/office/drawing/2014/main" id="{DB1A9073-7F64-4F03-8986-E6EA5BE8D1AB}"/>
                  </a:ext>
                </a:extLst>
              </p:cNvPr>
              <p:cNvSpPr/>
              <p:nvPr/>
            </p:nvSpPr>
            <p:spPr>
              <a:xfrm>
                <a:off x="4311997" y="3766031"/>
                <a:ext cx="1186815" cy="26801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350"/>
                  <a:t>Ex-ante</a:t>
                </a:r>
                <a:endParaRPr lang="ru" sz="1350"/>
              </a:p>
            </p:txBody>
          </p:sp>
          <p:sp>
            <p:nvSpPr>
              <p:cNvPr id="29" name="Rounded Rectangle 22">
                <a:extLst>
                  <a:ext uri="{FF2B5EF4-FFF2-40B4-BE49-F238E27FC236}">
                    <a16:creationId xmlns:a16="http://schemas.microsoft.com/office/drawing/2014/main" id="{247E264D-ACAC-4C25-912D-7E3398B07F91}"/>
                  </a:ext>
                </a:extLst>
              </p:cNvPr>
              <p:cNvSpPr/>
              <p:nvPr/>
            </p:nvSpPr>
            <p:spPr>
              <a:xfrm>
                <a:off x="4311996" y="4122926"/>
                <a:ext cx="1186815" cy="26801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a:solidFill>
                      <a:schemeClr val="tx1">
                        <a:lumMod val="75000"/>
                        <a:lumOff val="25000"/>
                      </a:schemeClr>
                    </a:solidFill>
                  </a:rPr>
                  <a:t>Ex-post</a:t>
                </a:r>
                <a:endParaRPr lang="ru" sz="1350">
                  <a:solidFill>
                    <a:schemeClr val="tx1">
                      <a:lumMod val="75000"/>
                      <a:lumOff val="25000"/>
                    </a:schemeClr>
                  </a:solidFill>
                </a:endParaRPr>
              </a:p>
            </p:txBody>
          </p:sp>
        </p:grpSp>
      </p:grpSp>
    </p:spTree>
    <p:extLst>
      <p:ext uri="{BB962C8B-B14F-4D97-AF65-F5344CB8AC3E}">
        <p14:creationId xmlns:p14="http://schemas.microsoft.com/office/powerpoint/2010/main" val="1841300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56B2-007D-4313-89FE-9659DA7804DE}"/>
              </a:ext>
            </a:extLst>
          </p:cNvPr>
          <p:cNvSpPr>
            <a:spLocks noGrp="1"/>
          </p:cNvSpPr>
          <p:nvPr>
            <p:ph type="title"/>
          </p:nvPr>
        </p:nvSpPr>
        <p:spPr/>
        <p:txBody>
          <a:bodyPr>
            <a:normAutofit fontScale="90000"/>
          </a:bodyPr>
          <a:lstStyle/>
          <a:p>
            <a:r>
              <a:rPr lang="ru">
                <a:solidFill>
                  <a:schemeClr val="tx1"/>
                </a:solidFill>
              </a:rPr>
              <a:t>Каковы преимущества страхования на случай чрезвычайных </a:t>
            </a:r>
            <a:br>
              <a:rPr lang="en-GB">
                <a:solidFill>
                  <a:schemeClr val="tx1"/>
                </a:solidFill>
              </a:rPr>
            </a:br>
            <a:r>
              <a:rPr lang="ru">
                <a:solidFill>
                  <a:schemeClr val="tx1"/>
                </a:solidFill>
              </a:rPr>
              <a:t>ситуаций?</a:t>
            </a:r>
            <a:endParaRPr lang="en-US"/>
          </a:p>
        </p:txBody>
      </p:sp>
      <p:sp>
        <p:nvSpPr>
          <p:cNvPr id="5" name="Slide Number Placeholder 4">
            <a:extLst>
              <a:ext uri="{FF2B5EF4-FFF2-40B4-BE49-F238E27FC236}">
                <a16:creationId xmlns:a16="http://schemas.microsoft.com/office/drawing/2014/main" id="{5BFC8643-B4D4-4B23-822B-348AAEC13610}"/>
              </a:ext>
            </a:extLst>
          </p:cNvPr>
          <p:cNvSpPr>
            <a:spLocks noGrp="1"/>
          </p:cNvSpPr>
          <p:nvPr>
            <p:ph type="sldNum" sz="quarter" idx="4"/>
          </p:nvPr>
        </p:nvSpPr>
        <p:spPr/>
        <p:txBody>
          <a:bodyPr/>
          <a:lstStyle/>
          <a:p>
            <a:fld id="{2083E393-C0BF-4ED8-8545-7E4C90AFF831}" type="slidenum">
              <a:rPr lang="en-US" smtClean="0"/>
              <a:pPr/>
              <a:t>7</a:t>
            </a:fld>
            <a:endParaRPr lang="en-US"/>
          </a:p>
        </p:txBody>
      </p:sp>
      <p:sp>
        <p:nvSpPr>
          <p:cNvPr id="8" name="Rectangle 7">
            <a:extLst>
              <a:ext uri="{FF2B5EF4-FFF2-40B4-BE49-F238E27FC236}">
                <a16:creationId xmlns:a16="http://schemas.microsoft.com/office/drawing/2014/main" id="{14B3C90F-3521-45EF-BE01-0672E908BA45}"/>
              </a:ext>
            </a:extLst>
          </p:cNvPr>
          <p:cNvSpPr/>
          <p:nvPr/>
        </p:nvSpPr>
        <p:spPr bwMode="auto">
          <a:xfrm>
            <a:off x="4695764" y="1401575"/>
            <a:ext cx="3295772" cy="4396394"/>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solidFill>
                <a:srgbClr val="00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0B13C908-B059-4071-AA23-19146E084C29}"/>
              </a:ext>
            </a:extLst>
          </p:cNvPr>
          <p:cNvSpPr/>
          <p:nvPr/>
        </p:nvSpPr>
        <p:spPr bwMode="auto">
          <a:xfrm>
            <a:off x="627849" y="1401576"/>
            <a:ext cx="3746697" cy="4396394"/>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a:solidFill>
                <a:srgbClr val="000000"/>
              </a:solidFill>
              <a:latin typeface="Calibri" panose="020F0502020204030204" pitchFamily="34" charset="0"/>
              <a:cs typeface="Calibri" panose="020F0502020204030204" pitchFamily="34" charset="0"/>
            </a:endParaRPr>
          </a:p>
        </p:txBody>
      </p:sp>
      <p:sp>
        <p:nvSpPr>
          <p:cNvPr id="11" name="Text Placeholder 5">
            <a:extLst>
              <a:ext uri="{FF2B5EF4-FFF2-40B4-BE49-F238E27FC236}">
                <a16:creationId xmlns:a16="http://schemas.microsoft.com/office/drawing/2014/main" id="{146D8707-F5B8-407B-ADB7-5E9A3F77146D}"/>
              </a:ext>
            </a:extLst>
          </p:cNvPr>
          <p:cNvSpPr txBox="1">
            <a:spLocks/>
          </p:cNvSpPr>
          <p:nvPr/>
        </p:nvSpPr>
        <p:spPr>
          <a:xfrm>
            <a:off x="3979055" y="6049633"/>
            <a:ext cx="7696382" cy="307777"/>
          </a:xfrm>
          <a:prstGeom prst="rect">
            <a:avLst/>
          </a:prstGeom>
        </p:spPr>
        <p:txBody>
          <a:bodyPr vert="horz" lIns="0" tIns="0" rIns="0" bIns="0" rtlCol="0">
            <a:noAutofit/>
          </a:bodyPr>
          <a:lstStyle>
            <a:lvl1pPr marL="0" indent="0" algn="l" defTabSz="914400" rtl="0" eaLnBrk="1" latinLnBrk="0" hangingPunct="1">
              <a:spcBef>
                <a:spcPts val="0"/>
              </a:spcBef>
              <a:spcAft>
                <a:spcPts val="350"/>
              </a:spcAft>
              <a:buFontTx/>
              <a:buNone/>
              <a:defRPr sz="1800" b="0" kern="1200" baseline="0">
                <a:solidFill>
                  <a:schemeClr val="tx1"/>
                </a:solidFill>
                <a:latin typeface="+mn-lt"/>
                <a:ea typeface="+mn-ea"/>
                <a:cs typeface="+mn-cs"/>
              </a:defRPr>
            </a:lvl1pPr>
            <a:lvl2pPr marL="0" indent="0" algn="l" defTabSz="914400" rtl="0" eaLnBrk="1" latinLnBrk="0" hangingPunct="1">
              <a:spcBef>
                <a:spcPts val="0"/>
              </a:spcBef>
              <a:spcAft>
                <a:spcPts val="350"/>
              </a:spcAft>
              <a:buFontTx/>
              <a:buNone/>
              <a:defRPr sz="1600" kern="1200">
                <a:solidFill>
                  <a:schemeClr val="tx1"/>
                </a:solidFill>
                <a:latin typeface="+mn-lt"/>
                <a:ea typeface="+mn-ea"/>
                <a:cs typeface="+mn-cs"/>
              </a:defRPr>
            </a:lvl2pPr>
            <a:lvl3pPr marL="228600" indent="-228600" algn="l" defTabSz="914400" rtl="0" eaLnBrk="1" latinLnBrk="0" hangingPunct="1">
              <a:spcBef>
                <a:spcPts val="0"/>
              </a:spcBef>
              <a:spcAft>
                <a:spcPts val="350"/>
              </a:spcAft>
              <a:buClr>
                <a:srgbClr val="702082"/>
              </a:buClr>
              <a:buSzPct val="125000"/>
              <a:buFont typeface="Wingdings" pitchFamily="2" charset="2"/>
              <a:buChar char="§"/>
              <a:defRPr sz="1600" kern="1200" baseline="0">
                <a:solidFill>
                  <a:schemeClr val="tx1"/>
                </a:solidFill>
                <a:latin typeface="+mn-lt"/>
                <a:ea typeface="+mn-ea"/>
                <a:cs typeface="+mn-cs"/>
              </a:defRPr>
            </a:lvl3pPr>
            <a:lvl4pPr marL="457200" indent="-228600" algn="l" defTabSz="914400" rtl="0" eaLnBrk="1" latinLnBrk="0" hangingPunct="1">
              <a:spcBef>
                <a:spcPts val="0"/>
              </a:spcBef>
              <a:spcAft>
                <a:spcPts val="280"/>
              </a:spcAft>
              <a:buClr>
                <a:schemeClr val="accent6"/>
              </a:buClr>
              <a:buSzPct val="125000"/>
              <a:buFont typeface="Wingdings" pitchFamily="2" charset="2"/>
              <a:buChar char="§"/>
              <a:defRPr sz="1400" kern="1200">
                <a:solidFill>
                  <a:schemeClr val="tx1"/>
                </a:solidFill>
                <a:latin typeface="+mn-lt"/>
                <a:ea typeface="+mn-ea"/>
                <a:cs typeface="+mn-cs"/>
              </a:defRPr>
            </a:lvl4pPr>
            <a:lvl5pPr marL="731520" indent="-228600" algn="l" defTabSz="914400" rtl="0" eaLnBrk="1" latinLnBrk="0" hangingPunct="1">
              <a:spcBef>
                <a:spcPts val="0"/>
              </a:spcBef>
              <a:spcAft>
                <a:spcPts val="280"/>
              </a:spcAft>
              <a:buClr>
                <a:srgbClr val="000000"/>
              </a:buClr>
              <a:buSzPct val="125000"/>
              <a:buFont typeface="Arial" pitchFamily="34" charset="0"/>
              <a:buChar char="̵"/>
              <a:defRPr sz="1200" kern="1200" baseline="0">
                <a:solidFill>
                  <a:schemeClr val="tx1"/>
                </a:solidFill>
                <a:latin typeface="+mn-lt"/>
                <a:ea typeface="+mn-ea"/>
                <a:cs typeface="+mn-cs"/>
              </a:defRPr>
            </a:lvl5pPr>
            <a:lvl6pPr marL="1005840" indent="-228600" algn="l" defTabSz="914400" rtl="0" eaLnBrk="1" latinLnBrk="0" hangingPunct="1">
              <a:spcBef>
                <a:spcPts val="0"/>
              </a:spcBef>
              <a:spcAft>
                <a:spcPts val="240"/>
              </a:spcAft>
              <a:buClr>
                <a:srgbClr val="000000"/>
              </a:buClr>
              <a:buFont typeface="Arial" pitchFamily="34" charset="0"/>
              <a:buChar char="̵"/>
              <a:defRPr sz="1100" kern="1200" baseline="0">
                <a:solidFill>
                  <a:schemeClr val="tx1"/>
                </a:solidFill>
                <a:latin typeface="+mn-lt"/>
                <a:ea typeface="+mn-ea"/>
                <a:cs typeface="+mn-cs"/>
              </a:defRPr>
            </a:lvl6pPr>
            <a:lvl7pPr marL="1280160" indent="-228600" algn="l" defTabSz="914400" rtl="0" eaLnBrk="1" latinLnBrk="0" hangingPunct="1">
              <a:spcBef>
                <a:spcPts val="0"/>
              </a:spcBef>
              <a:spcAft>
                <a:spcPts val="240"/>
              </a:spcAft>
              <a:buClr>
                <a:srgbClr val="000000"/>
              </a:buClr>
              <a:buFont typeface="Arial" pitchFamily="34" charset="0"/>
              <a:buChar char="̵"/>
              <a:defRPr sz="11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sz="800"/>
              <a:t>Sources: </a:t>
            </a:r>
            <a:r>
              <a:rPr lang="en-GB" sz="800" err="1"/>
              <a:t>Anttila</a:t>
            </a:r>
            <a:r>
              <a:rPr lang="en-GB" sz="800"/>
              <a:t>-Hughes and Hsiang (2013), de </a:t>
            </a:r>
            <a:r>
              <a:rPr lang="en-GB" sz="800" err="1"/>
              <a:t>Janvry</a:t>
            </a:r>
            <a:r>
              <a:rPr lang="en-GB" sz="800"/>
              <a:t> et al. (2016), </a:t>
            </a:r>
            <a:r>
              <a:rPr lang="en-GB" sz="800" err="1"/>
              <a:t>Wold</a:t>
            </a:r>
            <a:r>
              <a:rPr lang="en-GB" sz="800"/>
              <a:t> Bank Group (2017).</a:t>
            </a:r>
          </a:p>
        </p:txBody>
      </p:sp>
      <p:grpSp>
        <p:nvGrpSpPr>
          <p:cNvPr id="25" name="Group 24">
            <a:extLst>
              <a:ext uri="{FF2B5EF4-FFF2-40B4-BE49-F238E27FC236}">
                <a16:creationId xmlns:a16="http://schemas.microsoft.com/office/drawing/2014/main" id="{BE925000-3FB1-45E0-BB01-B6D73AB7BB34}"/>
              </a:ext>
            </a:extLst>
          </p:cNvPr>
          <p:cNvGrpSpPr/>
          <p:nvPr/>
        </p:nvGrpSpPr>
        <p:grpSpPr>
          <a:xfrm>
            <a:off x="4327835" y="1001661"/>
            <a:ext cx="820999" cy="820198"/>
            <a:chOff x="4606205" y="1744620"/>
            <a:chExt cx="820999" cy="820198"/>
          </a:xfrm>
        </p:grpSpPr>
        <p:sp>
          <p:nvSpPr>
            <p:cNvPr id="10" name="Oval 9">
              <a:extLst>
                <a:ext uri="{FF2B5EF4-FFF2-40B4-BE49-F238E27FC236}">
                  <a16:creationId xmlns:a16="http://schemas.microsoft.com/office/drawing/2014/main" id="{8C1F9458-F181-4B19-842B-348FDB886016}"/>
                </a:ext>
              </a:extLst>
            </p:cNvPr>
            <p:cNvSpPr/>
            <p:nvPr/>
          </p:nvSpPr>
          <p:spPr bwMode="auto">
            <a:xfrm>
              <a:off x="4606205" y="1747694"/>
              <a:ext cx="820999" cy="81712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a:solidFill>
                  <a:srgbClr val="000000"/>
                </a:solidFill>
                <a:latin typeface="Calibri" panose="020F0502020204030204" pitchFamily="34" charset="0"/>
                <a:cs typeface="Calibri" panose="020F0502020204030204" pitchFamily="34" charset="0"/>
              </a:endParaRPr>
            </a:p>
          </p:txBody>
        </p:sp>
        <p:pic>
          <p:nvPicPr>
            <p:cNvPr id="12" name="Content Placeholder 8">
              <a:extLst>
                <a:ext uri="{FF2B5EF4-FFF2-40B4-BE49-F238E27FC236}">
                  <a16:creationId xmlns:a16="http://schemas.microsoft.com/office/drawing/2014/main" id="{0D4EED5D-00A4-494C-850D-466C966B41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33867" y="1744620"/>
              <a:ext cx="684922" cy="684922"/>
            </a:xfrm>
            <a:prstGeom prst="rect">
              <a:avLst/>
            </a:prstGeom>
          </p:spPr>
        </p:pic>
      </p:grpSp>
      <p:grpSp>
        <p:nvGrpSpPr>
          <p:cNvPr id="14" name="Group 13">
            <a:extLst>
              <a:ext uri="{FF2B5EF4-FFF2-40B4-BE49-F238E27FC236}">
                <a16:creationId xmlns:a16="http://schemas.microsoft.com/office/drawing/2014/main" id="{DA854738-9105-4CAA-B920-BC131BBCAB17}"/>
              </a:ext>
            </a:extLst>
          </p:cNvPr>
          <p:cNvGrpSpPr/>
          <p:nvPr/>
        </p:nvGrpSpPr>
        <p:grpSpPr>
          <a:xfrm>
            <a:off x="199100" y="1080274"/>
            <a:ext cx="820999" cy="817124"/>
            <a:chOff x="325876" y="1386788"/>
            <a:chExt cx="1094666" cy="1089498"/>
          </a:xfrm>
        </p:grpSpPr>
        <p:sp>
          <p:nvSpPr>
            <p:cNvPr id="15" name="Oval 14">
              <a:extLst>
                <a:ext uri="{FF2B5EF4-FFF2-40B4-BE49-F238E27FC236}">
                  <a16:creationId xmlns:a16="http://schemas.microsoft.com/office/drawing/2014/main" id="{5D45A2BD-A04D-4083-9A5D-9C9317E55F2C}"/>
                </a:ext>
              </a:extLst>
            </p:cNvPr>
            <p:cNvSpPr/>
            <p:nvPr/>
          </p:nvSpPr>
          <p:spPr bwMode="auto">
            <a:xfrm>
              <a:off x="325876" y="1386788"/>
              <a:ext cx="1094666" cy="108949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a:solidFill>
                  <a:srgbClr val="000000"/>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3FF35D8C-89EC-499F-9B70-29FA49D811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912" y="1501240"/>
              <a:ext cx="860594" cy="860594"/>
            </a:xfrm>
            <a:prstGeom prst="rect">
              <a:avLst/>
            </a:prstGeom>
            <a:noFill/>
          </p:spPr>
        </p:pic>
      </p:grpSp>
      <p:sp>
        <p:nvSpPr>
          <p:cNvPr id="17" name="TextBox 16">
            <a:extLst>
              <a:ext uri="{FF2B5EF4-FFF2-40B4-BE49-F238E27FC236}">
                <a16:creationId xmlns:a16="http://schemas.microsoft.com/office/drawing/2014/main" id="{E2A3055B-782C-4D34-AD80-1BF8BECBD6FA}"/>
              </a:ext>
            </a:extLst>
          </p:cNvPr>
          <p:cNvSpPr txBox="1"/>
          <p:nvPr/>
        </p:nvSpPr>
        <p:spPr>
          <a:xfrm>
            <a:off x="1170335" y="1525017"/>
            <a:ext cx="2733739" cy="369332"/>
          </a:xfrm>
          <a:prstGeom prst="rect">
            <a:avLst/>
          </a:prstGeom>
          <a:noFill/>
        </p:spPr>
        <p:txBody>
          <a:bodyPr wrap="square" rtlCol="0">
            <a:spAutoFit/>
          </a:bodyPr>
          <a:lstStyle/>
          <a:p>
            <a:pPr defTabSz="816388"/>
            <a:r>
              <a:rPr lang="ru" sz="1800" b="1">
                <a:solidFill>
                  <a:srgbClr val="000000"/>
                </a:solidFill>
                <a:latin typeface="Arial"/>
              </a:rPr>
              <a:t>Социальные</a:t>
            </a:r>
            <a:r>
              <a:rPr lang="en-GB" sz="1800" b="1">
                <a:solidFill>
                  <a:srgbClr val="000000"/>
                </a:solidFill>
                <a:latin typeface="Arial"/>
              </a:rPr>
              <a:t> </a:t>
            </a:r>
            <a:r>
              <a:rPr lang="ru" sz="1800" b="1">
                <a:solidFill>
                  <a:srgbClr val="000000"/>
                </a:solidFill>
                <a:latin typeface="Arial"/>
              </a:rPr>
              <a:t>льготы</a:t>
            </a:r>
          </a:p>
        </p:txBody>
      </p:sp>
      <p:sp>
        <p:nvSpPr>
          <p:cNvPr id="18" name="TextBox 17">
            <a:extLst>
              <a:ext uri="{FF2B5EF4-FFF2-40B4-BE49-F238E27FC236}">
                <a16:creationId xmlns:a16="http://schemas.microsoft.com/office/drawing/2014/main" id="{A3B7A9FE-D07C-4227-B6DC-4B079EA69A5C}"/>
              </a:ext>
            </a:extLst>
          </p:cNvPr>
          <p:cNvSpPr txBox="1"/>
          <p:nvPr/>
        </p:nvSpPr>
        <p:spPr>
          <a:xfrm>
            <a:off x="5125231" y="1542780"/>
            <a:ext cx="2742441" cy="707886"/>
          </a:xfrm>
          <a:prstGeom prst="rect">
            <a:avLst/>
          </a:prstGeom>
          <a:noFill/>
        </p:spPr>
        <p:txBody>
          <a:bodyPr wrap="square" rtlCol="0">
            <a:spAutoFit/>
          </a:bodyPr>
          <a:lstStyle/>
          <a:p>
            <a:pPr defTabSz="816388"/>
            <a:r>
              <a:rPr lang="ru" sz="2000" b="1">
                <a:solidFill>
                  <a:srgbClr val="000000"/>
                </a:solidFill>
                <a:latin typeface="Arial"/>
              </a:rPr>
              <a:t>Экономические выгоды</a:t>
            </a:r>
          </a:p>
        </p:txBody>
      </p:sp>
      <p:sp>
        <p:nvSpPr>
          <p:cNvPr id="20" name="TextBox 19">
            <a:extLst>
              <a:ext uri="{FF2B5EF4-FFF2-40B4-BE49-F238E27FC236}">
                <a16:creationId xmlns:a16="http://schemas.microsoft.com/office/drawing/2014/main" id="{070727B5-59DF-4C0A-8F2E-4FEB8D639C81}"/>
              </a:ext>
            </a:extLst>
          </p:cNvPr>
          <p:cNvSpPr txBox="1"/>
          <p:nvPr/>
        </p:nvSpPr>
        <p:spPr>
          <a:xfrm>
            <a:off x="716454" y="2071302"/>
            <a:ext cx="3630431" cy="3693319"/>
          </a:xfrm>
          <a:prstGeom prst="rect">
            <a:avLst/>
          </a:prstGeom>
          <a:noFill/>
        </p:spPr>
        <p:txBody>
          <a:bodyPr wrap="square" rtlCol="0">
            <a:spAutoFit/>
          </a:bodyPr>
          <a:lstStyle/>
          <a:p>
            <a:pPr defTabSz="816388"/>
            <a:r>
              <a:rPr lang="ru" sz="1300" b="1">
                <a:solidFill>
                  <a:srgbClr val="000000"/>
                </a:solidFill>
                <a:latin typeface="Arial"/>
              </a:rPr>
              <a:t>Своевременное финансирование снижает воздействие </a:t>
            </a:r>
            <a:r>
              <a:rPr lang="ru" sz="1300">
                <a:solidFill>
                  <a:srgbClr val="000000"/>
                </a:solidFill>
                <a:latin typeface="Arial"/>
              </a:rPr>
              <a:t>стихийных бедствий на уязвимые группы населения, например потерю образования и медицинских услуг, и обеспечивает более быстрое восстановление доходов.</a:t>
            </a:r>
          </a:p>
          <a:p>
            <a:pPr defTabSz="816388"/>
            <a:endParaRPr lang="en-GB" sz="1300">
              <a:solidFill>
                <a:srgbClr val="000000"/>
              </a:solidFill>
              <a:latin typeface="Arial"/>
            </a:endParaRPr>
          </a:p>
          <a:p>
            <a:pPr defTabSz="816388"/>
            <a:r>
              <a:rPr lang="ru" sz="1300">
                <a:solidFill>
                  <a:srgbClr val="000000"/>
                </a:solidFill>
                <a:latin typeface="Arial"/>
              </a:rPr>
              <a:t>Краткосрочная поддержка </a:t>
            </a:r>
            <a:r>
              <a:rPr lang="ru" sz="1300" b="1">
                <a:solidFill>
                  <a:srgbClr val="000000"/>
                </a:solidFill>
                <a:latin typeface="Arial"/>
              </a:rPr>
              <a:t>может уменьшить долгосрочное воздействие на бедные домохозяйства, </a:t>
            </a:r>
            <a:r>
              <a:rPr lang="ru" sz="1300">
                <a:solidFill>
                  <a:srgbClr val="000000"/>
                </a:solidFill>
                <a:latin typeface="Arial"/>
              </a:rPr>
              <a:t>которые могут лучше инвестировать, если их доходы стабильны.</a:t>
            </a:r>
          </a:p>
          <a:p>
            <a:pPr defTabSz="816388"/>
            <a:endParaRPr lang="en-GB" sz="1300">
              <a:solidFill>
                <a:srgbClr val="000000"/>
              </a:solidFill>
              <a:latin typeface="Arial"/>
            </a:endParaRPr>
          </a:p>
          <a:p>
            <a:pPr defTabSz="816388"/>
            <a:r>
              <a:rPr lang="ru" sz="1300">
                <a:solidFill>
                  <a:srgbClr val="000000"/>
                </a:solidFill>
                <a:latin typeface="Arial"/>
              </a:rPr>
              <a:t>Например, данные Филиппин свидетельствуют о том, что доходы упали на 6,6%, а расходы на здравоохранение/образование – б лее чем на 10% после серьезного тайфуна.</a:t>
            </a:r>
          </a:p>
        </p:txBody>
      </p:sp>
      <p:sp>
        <p:nvSpPr>
          <p:cNvPr id="21" name="TextBox 20">
            <a:extLst>
              <a:ext uri="{FF2B5EF4-FFF2-40B4-BE49-F238E27FC236}">
                <a16:creationId xmlns:a16="http://schemas.microsoft.com/office/drawing/2014/main" id="{41FFE94C-CE56-4858-A097-90A30D25E0A1}"/>
              </a:ext>
            </a:extLst>
          </p:cNvPr>
          <p:cNvSpPr txBox="1"/>
          <p:nvPr/>
        </p:nvSpPr>
        <p:spPr>
          <a:xfrm>
            <a:off x="4768601" y="2391871"/>
            <a:ext cx="3271222" cy="3323987"/>
          </a:xfrm>
          <a:prstGeom prst="rect">
            <a:avLst/>
          </a:prstGeom>
          <a:noFill/>
        </p:spPr>
        <p:txBody>
          <a:bodyPr wrap="square" rtlCol="0">
            <a:spAutoFit/>
          </a:bodyPr>
          <a:lstStyle/>
          <a:p>
            <a:pPr defTabSz="816388"/>
            <a:r>
              <a:rPr lang="ru" sz="1400" b="1">
                <a:solidFill>
                  <a:srgbClr val="000000"/>
                </a:solidFill>
                <a:latin typeface="Arial"/>
              </a:rPr>
              <a:t>Своевременное и целенаправленное финансирование может ускорить восстановление экономики</a:t>
            </a:r>
            <a:r>
              <a:rPr lang="ru" sz="1400">
                <a:solidFill>
                  <a:srgbClr val="000000"/>
                </a:solidFill>
                <a:latin typeface="Arial"/>
              </a:rPr>
              <a:t>.</a:t>
            </a:r>
          </a:p>
          <a:p>
            <a:pPr defTabSz="816388"/>
            <a:endParaRPr lang="en-GB" sz="1400">
              <a:solidFill>
                <a:srgbClr val="000000"/>
              </a:solidFill>
              <a:latin typeface="Arial"/>
            </a:endParaRPr>
          </a:p>
          <a:p>
            <a:pPr defTabSz="816388"/>
            <a:r>
              <a:rPr lang="ru" sz="1400" b="1">
                <a:solidFill>
                  <a:srgbClr val="000000"/>
                </a:solidFill>
                <a:latin typeface="Arial"/>
              </a:rPr>
              <a:t>Бюджетная поддержка</a:t>
            </a:r>
            <a:r>
              <a:rPr lang="ru" sz="1400">
                <a:solidFill>
                  <a:srgbClr val="000000"/>
                </a:solidFill>
                <a:latin typeface="Arial"/>
              </a:rPr>
              <a:t> </a:t>
            </a:r>
            <a:r>
              <a:rPr lang="ru" sz="1400" b="1">
                <a:solidFill>
                  <a:srgbClr val="000000"/>
                </a:solidFill>
                <a:latin typeface="Arial"/>
              </a:rPr>
              <a:t>может устранить необходимость перераспределения</a:t>
            </a:r>
            <a:r>
              <a:rPr lang="ru" sz="1400">
                <a:solidFill>
                  <a:srgbClr val="000000"/>
                </a:solidFill>
                <a:latin typeface="Arial"/>
              </a:rPr>
              <a:t> основных услуг и долгосрочных капитальных проектов (через Фонд развития)</a:t>
            </a:r>
          </a:p>
          <a:p>
            <a:pPr defTabSz="816388"/>
            <a:endParaRPr lang="en-GB" sz="1400">
              <a:solidFill>
                <a:srgbClr val="000000"/>
              </a:solidFill>
              <a:latin typeface="Arial"/>
            </a:endParaRPr>
          </a:p>
          <a:p>
            <a:pPr defTabSz="816388"/>
            <a:r>
              <a:rPr lang="ru" sz="1400">
                <a:solidFill>
                  <a:srgbClr val="000000"/>
                </a:solidFill>
                <a:latin typeface="Arial"/>
              </a:rPr>
              <a:t>В Мексике быстрое восстановление после бедствий </a:t>
            </a:r>
            <a:r>
              <a:rPr lang="ru" sz="1400" b="1">
                <a:solidFill>
                  <a:srgbClr val="000000"/>
                </a:solidFill>
                <a:latin typeface="Arial"/>
              </a:rPr>
              <a:t>увеличило размер местной экономики на 2-4 процента.</a:t>
            </a:r>
          </a:p>
        </p:txBody>
      </p:sp>
      <p:grpSp>
        <p:nvGrpSpPr>
          <p:cNvPr id="23" name="Group 22">
            <a:extLst>
              <a:ext uri="{FF2B5EF4-FFF2-40B4-BE49-F238E27FC236}">
                <a16:creationId xmlns:a16="http://schemas.microsoft.com/office/drawing/2014/main" id="{6F80188C-DF48-4ACC-9BC6-F5B2B37EE8D5}"/>
              </a:ext>
            </a:extLst>
          </p:cNvPr>
          <p:cNvGrpSpPr/>
          <p:nvPr/>
        </p:nvGrpSpPr>
        <p:grpSpPr>
          <a:xfrm>
            <a:off x="8287926" y="1401575"/>
            <a:ext cx="3334801" cy="4529726"/>
            <a:chOff x="7739599" y="1974520"/>
            <a:chExt cx="2235407" cy="3653340"/>
          </a:xfrm>
        </p:grpSpPr>
        <p:sp>
          <p:nvSpPr>
            <p:cNvPr id="6" name="Rectangle 5">
              <a:extLst>
                <a:ext uri="{FF2B5EF4-FFF2-40B4-BE49-F238E27FC236}">
                  <a16:creationId xmlns:a16="http://schemas.microsoft.com/office/drawing/2014/main" id="{5274A590-A3C5-4CF6-A94D-1A7E0C8677E3}"/>
                </a:ext>
              </a:extLst>
            </p:cNvPr>
            <p:cNvSpPr/>
            <p:nvPr/>
          </p:nvSpPr>
          <p:spPr bwMode="auto">
            <a:xfrm>
              <a:off x="7739599" y="1974520"/>
              <a:ext cx="2235407" cy="3535155"/>
            </a:xfrm>
            <a:prstGeom prst="rect">
              <a:avLst/>
            </a:prstGeom>
            <a:solidFill>
              <a:schemeClr val="accent6">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a:solidFill>
                  <a:srgbClr val="00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F088F9A-1800-46E9-9A7C-DD345CD85B9F}"/>
                </a:ext>
              </a:extLst>
            </p:cNvPr>
            <p:cNvSpPr txBox="1"/>
            <p:nvPr/>
          </p:nvSpPr>
          <p:spPr>
            <a:xfrm>
              <a:off x="8140125" y="1974520"/>
              <a:ext cx="1637585" cy="627470"/>
            </a:xfrm>
            <a:prstGeom prst="rect">
              <a:avLst/>
            </a:prstGeom>
            <a:noFill/>
          </p:spPr>
          <p:txBody>
            <a:bodyPr wrap="square" rtlCol="0">
              <a:spAutoFit/>
            </a:bodyPr>
            <a:lstStyle/>
            <a:p>
              <a:pPr defTabSz="816388"/>
              <a:r>
                <a:rPr lang="ru" sz="2000" b="1">
                  <a:solidFill>
                    <a:srgbClr val="000000"/>
                  </a:solidFill>
                  <a:latin typeface="Arial"/>
                </a:rPr>
                <a:t>Экономия на издержках</a:t>
              </a:r>
            </a:p>
          </p:txBody>
        </p:sp>
        <p:sp>
          <p:nvSpPr>
            <p:cNvPr id="22" name="TextBox 21">
              <a:extLst>
                <a:ext uri="{FF2B5EF4-FFF2-40B4-BE49-F238E27FC236}">
                  <a16:creationId xmlns:a16="http://schemas.microsoft.com/office/drawing/2014/main" id="{5AB43702-6AA3-4B12-839C-50E5DA5CB373}"/>
                </a:ext>
              </a:extLst>
            </p:cNvPr>
            <p:cNvSpPr txBox="1"/>
            <p:nvPr/>
          </p:nvSpPr>
          <p:spPr>
            <a:xfrm>
              <a:off x="7810138" y="2490511"/>
              <a:ext cx="2094328" cy="3137349"/>
            </a:xfrm>
            <a:prstGeom prst="rect">
              <a:avLst/>
            </a:prstGeom>
            <a:noFill/>
          </p:spPr>
          <p:txBody>
            <a:bodyPr wrap="square" rtlCol="0">
              <a:spAutoFit/>
            </a:bodyPr>
            <a:lstStyle/>
            <a:p>
              <a:pPr defTabSz="816388"/>
              <a:r>
                <a:rPr lang="ru" sz="1600" b="1">
                  <a:solidFill>
                    <a:srgbClr val="000000"/>
                  </a:solidFill>
                  <a:latin typeface="Arial"/>
                </a:rPr>
                <a:t>Надежность и скорость финансирования позволяют более эффективно планировать</a:t>
              </a:r>
              <a:r>
                <a:rPr lang="ru" sz="1600">
                  <a:solidFill>
                    <a:srgbClr val="000000"/>
                  </a:solidFill>
                  <a:latin typeface="Arial"/>
                </a:rPr>
                <a:t>, что повышает эффективность и снижает стоимость реагирования на стихийные бедствия.</a:t>
              </a:r>
            </a:p>
            <a:p>
              <a:pPr defTabSz="816388"/>
              <a:endParaRPr lang="en-GB" sz="1600">
                <a:solidFill>
                  <a:srgbClr val="000000"/>
                </a:solidFill>
                <a:latin typeface="Arial"/>
              </a:endParaRPr>
            </a:p>
            <a:p>
              <a:pPr defTabSz="816388"/>
              <a:r>
                <a:rPr lang="ru" sz="1600">
                  <a:solidFill>
                    <a:srgbClr val="000000"/>
                  </a:solidFill>
                  <a:latin typeface="Arial"/>
                </a:rPr>
                <a:t>Исследования показывают, что </a:t>
              </a:r>
              <a:r>
                <a:rPr lang="ru" sz="1600" b="1">
                  <a:solidFill>
                    <a:srgbClr val="000000"/>
                  </a:solidFill>
                  <a:latin typeface="Arial"/>
                </a:rPr>
                <a:t>задержки в финансировании могут увеличить долгосрочные расходы после стихийного бедствия на 100-400%.</a:t>
              </a:r>
            </a:p>
          </p:txBody>
        </p:sp>
      </p:grpSp>
      <p:grpSp>
        <p:nvGrpSpPr>
          <p:cNvPr id="24" name="Group 23">
            <a:extLst>
              <a:ext uri="{FF2B5EF4-FFF2-40B4-BE49-F238E27FC236}">
                <a16:creationId xmlns:a16="http://schemas.microsoft.com/office/drawing/2014/main" id="{2608B24C-FE71-4747-8F36-B7B7B0AA8FB1}"/>
              </a:ext>
            </a:extLst>
          </p:cNvPr>
          <p:cNvGrpSpPr/>
          <p:nvPr/>
        </p:nvGrpSpPr>
        <p:grpSpPr>
          <a:xfrm>
            <a:off x="7857200" y="1080274"/>
            <a:ext cx="820999" cy="817124"/>
            <a:chOff x="7355319" y="1742548"/>
            <a:chExt cx="820999" cy="817124"/>
          </a:xfrm>
        </p:grpSpPr>
        <p:sp>
          <p:nvSpPr>
            <p:cNvPr id="7" name="Oval 6">
              <a:extLst>
                <a:ext uri="{FF2B5EF4-FFF2-40B4-BE49-F238E27FC236}">
                  <a16:creationId xmlns:a16="http://schemas.microsoft.com/office/drawing/2014/main" id="{EC261C74-9E05-4329-A6C0-2655D2BA09C0}"/>
                </a:ext>
              </a:extLst>
            </p:cNvPr>
            <p:cNvSpPr/>
            <p:nvPr/>
          </p:nvSpPr>
          <p:spPr bwMode="auto">
            <a:xfrm>
              <a:off x="7355319" y="1742548"/>
              <a:ext cx="820999" cy="817124"/>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GB" sz="1400">
                <a:solidFill>
                  <a:srgbClr val="000000"/>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C0973828-F691-45FB-928A-0D15F8712E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43094" y="1831750"/>
              <a:ext cx="645446" cy="645446"/>
            </a:xfrm>
            <a:prstGeom prst="rect">
              <a:avLst/>
            </a:prstGeom>
            <a:noFill/>
            <a:ln>
              <a:noFill/>
            </a:ln>
          </p:spPr>
        </p:pic>
      </p:grpSp>
    </p:spTree>
    <p:extLst>
      <p:ext uri="{BB962C8B-B14F-4D97-AF65-F5344CB8AC3E}">
        <p14:creationId xmlns:p14="http://schemas.microsoft.com/office/powerpoint/2010/main" val="150599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A268107-EF22-486D-A567-6C94641A92F6}"/>
              </a:ext>
            </a:extLst>
          </p:cNvPr>
          <p:cNvSpPr>
            <a:spLocks noGrp="1"/>
          </p:cNvSpPr>
          <p:nvPr>
            <p:ph type="title"/>
          </p:nvPr>
        </p:nvSpPr>
        <p:spPr/>
        <p:txBody>
          <a:bodyPr/>
          <a:lstStyle/>
          <a:p>
            <a:r>
              <a:rPr lang="ru">
                <a:solidFill>
                  <a:schemeClr val="tx1">
                    <a:lumMod val="75000"/>
                    <a:lumOff val="25000"/>
                  </a:schemeClr>
                </a:solidFill>
              </a:rPr>
              <a:t>Оценка пробелов в защите</a:t>
            </a:r>
            <a:endParaRPr lang="en-US">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F7AB5F34-1A68-45E8-A1BC-0E587C4FB8CB}"/>
              </a:ext>
            </a:extLst>
          </p:cNvPr>
          <p:cNvSpPr>
            <a:spLocks noGrp="1"/>
          </p:cNvSpPr>
          <p:nvPr>
            <p:ph type="sldNum" sz="quarter" idx="4"/>
          </p:nvPr>
        </p:nvSpPr>
        <p:spPr/>
        <p:txBody>
          <a:bodyPr/>
          <a:lstStyle/>
          <a:p>
            <a:fld id="{2083E393-C0BF-4ED8-8545-7E4C90AFF831}" type="slidenum">
              <a:rPr lang="en-US" smtClean="0"/>
              <a:pPr/>
              <a:t>8</a:t>
            </a:fld>
            <a:endParaRPr lang="en-US"/>
          </a:p>
        </p:txBody>
      </p:sp>
    </p:spTree>
    <p:extLst>
      <p:ext uri="{BB962C8B-B14F-4D97-AF65-F5344CB8AC3E}">
        <p14:creationId xmlns:p14="http://schemas.microsoft.com/office/powerpoint/2010/main" val="382795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5DF8-8713-4210-929C-84DBBCEF8696}"/>
              </a:ext>
            </a:extLst>
          </p:cNvPr>
          <p:cNvSpPr>
            <a:spLocks noGrp="1"/>
          </p:cNvSpPr>
          <p:nvPr>
            <p:ph type="title"/>
          </p:nvPr>
        </p:nvSpPr>
        <p:spPr/>
        <p:txBody>
          <a:bodyPr/>
          <a:lstStyle/>
          <a:p>
            <a:r>
              <a:rPr lang="ru"/>
              <a:t>Пробел в защите от рисков бедствий</a:t>
            </a:r>
            <a:endParaRPr lang="en-US"/>
          </a:p>
        </p:txBody>
      </p:sp>
      <p:sp>
        <p:nvSpPr>
          <p:cNvPr id="3" name="Text Placeholder 2">
            <a:extLst>
              <a:ext uri="{FF2B5EF4-FFF2-40B4-BE49-F238E27FC236}">
                <a16:creationId xmlns:a16="http://schemas.microsoft.com/office/drawing/2014/main" id="{78ECF4A6-F309-4741-80D1-ECF891F17A24}"/>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C4CA6F99-5EA2-4C87-9A70-19425FD6D1E7}"/>
              </a:ext>
            </a:extLst>
          </p:cNvPr>
          <p:cNvSpPr>
            <a:spLocks noGrp="1"/>
          </p:cNvSpPr>
          <p:nvPr>
            <p:ph type="sldNum" sz="quarter" idx="4"/>
          </p:nvPr>
        </p:nvSpPr>
        <p:spPr/>
        <p:txBody>
          <a:bodyPr/>
          <a:lstStyle/>
          <a:p>
            <a:fld id="{2083E393-C0BF-4ED8-8545-7E4C90AFF831}" type="slidenum">
              <a:rPr lang="en-US" smtClean="0"/>
              <a:pPr/>
              <a:t>9</a:t>
            </a:fld>
            <a:endParaRPr lang="en-US"/>
          </a:p>
        </p:txBody>
      </p:sp>
      <p:sp>
        <p:nvSpPr>
          <p:cNvPr id="6" name="Rechteck 38">
            <a:extLst>
              <a:ext uri="{FF2B5EF4-FFF2-40B4-BE49-F238E27FC236}">
                <a16:creationId xmlns:a16="http://schemas.microsoft.com/office/drawing/2014/main" id="{C8FE0F02-747A-4F1E-A637-AD253F72C3FD}"/>
              </a:ext>
            </a:extLst>
          </p:cNvPr>
          <p:cNvSpPr/>
          <p:nvPr/>
        </p:nvSpPr>
        <p:spPr>
          <a:xfrm>
            <a:off x="609600" y="1880512"/>
            <a:ext cx="4276725" cy="366025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Ins="36000" bIns="36000" rtlCol="0" anchor="ctr"/>
          <a:lstStyle/>
          <a:p>
            <a:pPr algn="ctr"/>
            <a:r>
              <a:rPr lang="ru" sz="1600" b="1">
                <a:solidFill>
                  <a:schemeClr val="tx1"/>
                </a:solidFill>
              </a:rPr>
              <a:t>Пробел в защите определяется как доля убытков от стихийных бедствий, которые не застрахованы. </a:t>
            </a:r>
            <a:br>
              <a:rPr lang="en-GB" sz="1600" b="0" i="0">
                <a:solidFill>
                  <a:schemeClr val="tx1"/>
                </a:solidFill>
                <a:effectLst/>
                <a:latin typeface="Arial" panose="020B0604020202020204" pitchFamily="34" charset="0"/>
              </a:rPr>
            </a:br>
            <a:r>
              <a:rPr lang="ru" sz="1600" b="0" i="0">
                <a:solidFill>
                  <a:schemeClr val="tx1"/>
                </a:solidFill>
                <a:effectLst/>
                <a:latin typeface="Arial" panose="020B0604020202020204" pitchFamily="34" charset="0"/>
              </a:rPr>
              <a:t>Определение уровня риска, который не был снижен (за счет инвестиций в снижение риска) или передан (посредством финансирования риска), означает определение условного обязательства, которое необходимо будет выполнить в случае стихийного бедствия. Это используется в качестве основного вклада в разработку системы управления рисками и организацию финансирования рисков.</a:t>
            </a:r>
            <a:endParaRPr lang="de-DE" sz="1600">
              <a:solidFill>
                <a:schemeClr val="tx1"/>
              </a:solidFill>
            </a:endParaRPr>
          </a:p>
        </p:txBody>
      </p:sp>
      <p:pic>
        <p:nvPicPr>
          <p:cNvPr id="7" name="Picture 6">
            <a:extLst>
              <a:ext uri="{FF2B5EF4-FFF2-40B4-BE49-F238E27FC236}">
                <a16:creationId xmlns:a16="http://schemas.microsoft.com/office/drawing/2014/main" id="{9628DD57-14B0-4A6F-AF00-87C7AAD5BD3B}"/>
              </a:ext>
            </a:extLst>
          </p:cNvPr>
          <p:cNvPicPr>
            <a:picLocks noChangeAspect="1"/>
          </p:cNvPicPr>
          <p:nvPr/>
        </p:nvPicPr>
        <p:blipFill>
          <a:blip r:embed="rId2"/>
          <a:stretch>
            <a:fillRect/>
          </a:stretch>
        </p:blipFill>
        <p:spPr>
          <a:xfrm>
            <a:off x="4996603" y="1828800"/>
            <a:ext cx="6710205" cy="3883412"/>
          </a:xfrm>
          <a:prstGeom prst="rect">
            <a:avLst/>
          </a:prstGeom>
        </p:spPr>
      </p:pic>
    </p:spTree>
    <p:extLst>
      <p:ext uri="{BB962C8B-B14F-4D97-AF65-F5344CB8AC3E}">
        <p14:creationId xmlns:p14="http://schemas.microsoft.com/office/powerpoint/2010/main" val="124443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T_FOOTER" val="Watermark"/>
  <p:tag name="TAGPREFIX" val="WT_"/>
  <p:tag name="WT_TEMPLATENAME" val="WTW.pptx"/>
  <p:tag name="WT_CREATEDATE" val="14 March 2017"/>
  <p:tag name="WT_DPI" val=""/>
</p:tagLst>
</file>

<file path=ppt/tags/tag2.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3.xml><?xml version="1.0" encoding="utf-8"?>
<p:tagLst xmlns:a="http://schemas.openxmlformats.org/drawingml/2006/main" xmlns:r="http://schemas.openxmlformats.org/officeDocument/2006/relationships" xmlns:p="http://schemas.openxmlformats.org/presentationml/2006/main">
  <p:tag name="TW_FOOTER" val="Watermark"/>
  <p:tag name="WT_FOOTER" val="Watermark"/>
</p:tagLst>
</file>

<file path=ppt/tags/tag4.xml><?xml version="1.0" encoding="utf-8"?>
<p:tagLst xmlns:a="http://schemas.openxmlformats.org/drawingml/2006/main" xmlns:r="http://schemas.openxmlformats.org/officeDocument/2006/relationships" xmlns:p="http://schemas.openxmlformats.org/presentationml/2006/main">
  <p:tag name="WT_DIALOGNAME" val="Title Image Slide"/>
  <p:tag name="WT_SHORTNAME" val="BASIC"/>
  <p:tag name="WT_ASSOCIATEDSLIDES" val=""/>
  <p:tag name="WT_INNEWPRESENTATION" val="YES"/>
  <p:tag name="WT_ONINSERTSLIDEDLG" val="YES"/>
</p:tagLst>
</file>

<file path=ppt/theme/theme1.xml><?xml version="1.0" encoding="utf-8"?>
<a:theme xmlns:a="http://schemas.openxmlformats.org/drawingml/2006/main" name="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461" id="{D9369743-1FF6-46BD-812F-C556575F0977}" vid="{2F04C674-D7EA-43AC-ABA7-288918924ABD}"/>
    </a:ext>
  </a:extLst>
</a:theme>
</file>

<file path=ppt/theme/theme2.xml><?xml version="1.0" encoding="utf-8"?>
<a:theme xmlns:a="http://schemas.openxmlformats.org/drawingml/2006/main" name="1_WTW">
  <a:themeElements>
    <a:clrScheme name="WTW Theme">
      <a:dk1>
        <a:sysClr val="windowText" lastClr="000000"/>
      </a:dk1>
      <a:lt1>
        <a:sysClr val="window" lastClr="FFFFFF"/>
      </a:lt1>
      <a:dk2>
        <a:srgbClr val="63666A"/>
      </a:dk2>
      <a:lt2>
        <a:srgbClr val="EEECE1"/>
      </a:lt2>
      <a:accent1>
        <a:srgbClr val="702082"/>
      </a:accent1>
      <a:accent2>
        <a:srgbClr val="FFB81C"/>
      </a:accent2>
      <a:accent3>
        <a:srgbClr val="00A0D2"/>
      </a:accent3>
      <a:accent4>
        <a:srgbClr val="C110A0"/>
      </a:accent4>
      <a:accent5>
        <a:srgbClr val="00C389"/>
      </a:accent5>
      <a:accent6>
        <a:srgbClr val="63666A"/>
      </a:accent6>
      <a:hlink>
        <a:srgbClr val="00A0D2"/>
      </a:hlink>
      <a:folHlink>
        <a:srgbClr val="63666A"/>
      </a:folHlink>
    </a:clrScheme>
    <a:fontScheme name="Willis Towers Wats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WTW Light Gray">
      <a:srgbClr val="D8DBD8"/>
    </a:custClr>
    <a:custClr name="WTW Light Violet">
      <a:srgbClr val="D8D7DF"/>
    </a:custClr>
    <a:custClr name="WTW Pink">
      <a:srgbClr val="DDD0CF"/>
    </a:custClr>
    <a:custClr name="WTW Light Blue">
      <a:srgbClr val="C8D7DF"/>
    </a:custClr>
    <a:custClr name="WTW Light Green">
      <a:srgbClr val="D9E6DC"/>
    </a:custClr>
    <a:custClr name="WTW Light Sand">
      <a:srgbClr val="EFEEDE"/>
    </a:custClr>
  </a:custClrLst>
  <a:extLst>
    <a:ext uri="{05A4C25C-085E-4340-85A3-A5531E510DB2}">
      <thm15:themeFamily xmlns:thm15="http://schemas.microsoft.com/office/thememl/2012/main" name="Presentation2" id="{390D9F68-8868-4B21-9FB6-13C3232A8E4F}" vid="{5DB9451D-CFBA-497A-BE26-2C5E7D8B12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A2331490FAB84187599CEBF7E09D84" ma:contentTypeVersion="12" ma:contentTypeDescription="Create a new document." ma:contentTypeScope="" ma:versionID="c41b640af76519e394bd5fd6847baeeb">
  <xsd:schema xmlns:xsd="http://www.w3.org/2001/XMLSchema" xmlns:xs="http://www.w3.org/2001/XMLSchema" xmlns:p="http://schemas.microsoft.com/office/2006/metadata/properties" xmlns:ns2="ea74eb43-1038-4b3a-ada2-9ad93252435c" xmlns:ns3="f36d8b79-05ee-4091-ab2d-77e9bc8c3a4d" targetNamespace="http://schemas.microsoft.com/office/2006/metadata/properties" ma:root="true" ma:fieldsID="4102832efb432a330e57f73ac43afd9b" ns2:_="" ns3:_="">
    <xsd:import namespace="ea74eb43-1038-4b3a-ada2-9ad93252435c"/>
    <xsd:import namespace="f36d8b79-05ee-4091-ab2d-77e9bc8c3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74eb43-1038-4b3a-ada2-9ad9325243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6d8b79-05ee-4091-ab2d-77e9bc8c3a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36d8b79-05ee-4091-ab2d-77e9bc8c3a4d">
      <UserInfo>
        <DisplayName>Simmons, David C.</DisplayName>
        <AccountId>16</AccountId>
        <AccountType/>
      </UserInfo>
    </SharedWithUsers>
  </documentManagement>
</p:properties>
</file>

<file path=customXml/itemProps1.xml><?xml version="1.0" encoding="utf-8"?>
<ds:datastoreItem xmlns:ds="http://schemas.openxmlformats.org/officeDocument/2006/customXml" ds:itemID="{E7BDDD36-C860-43BD-A381-027F8FE093C4}">
  <ds:schemaRefs>
    <ds:schemaRef ds:uri="http://schemas.microsoft.com/sharepoint/v3/contenttype/forms"/>
  </ds:schemaRefs>
</ds:datastoreItem>
</file>

<file path=customXml/itemProps2.xml><?xml version="1.0" encoding="utf-8"?>
<ds:datastoreItem xmlns:ds="http://schemas.openxmlformats.org/officeDocument/2006/customXml" ds:itemID="{061D0DFB-A205-4D71-B04D-4187346F1AEF}">
  <ds:schemaRefs>
    <ds:schemaRef ds:uri="ea74eb43-1038-4b3a-ada2-9ad93252435c"/>
    <ds:schemaRef ds:uri="f36d8b79-05ee-4091-ab2d-77e9bc8c3a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702011-021B-4ED8-8B95-25B637B9A1F4}">
  <ds:schemaRefs>
    <ds:schemaRef ds:uri="ea74eb43-1038-4b3a-ada2-9ad93252435c"/>
    <ds:schemaRef ds:uri="f36d8b79-05ee-4091-ab2d-77e9bc8c3a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TotalTime>
  <Words>2633</Words>
  <Application>Microsoft Office PowerPoint</Application>
  <PresentationFormat>Widescreen</PresentationFormat>
  <Paragraphs>269</Paragraphs>
  <Slides>23</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Arial,Sans-Serif</vt:lpstr>
      <vt:lpstr>Calibri</vt:lpstr>
      <vt:lpstr>Wingdings</vt:lpstr>
      <vt:lpstr>WTW</vt:lpstr>
      <vt:lpstr>1_WTW</vt:lpstr>
      <vt:lpstr>Теория и варианты финансирования риска бедствий для региона Центральноазиатского регионального экономического сотрудничества</vt:lpstr>
      <vt:lpstr>Цели</vt:lpstr>
      <vt:lpstr>Финансирование риска бедствий (DRF)</vt:lpstr>
      <vt:lpstr>Раннее и эффективное реагирование на чрезвычайные ситуации имеет жизненно важное значение</vt:lpstr>
      <vt:lpstr>Управление рисками бедствий – количественная оценка и  распределение рисков</vt:lpstr>
      <vt:lpstr>Финансирование риска бедствий: обзор / оценка потребностей</vt:lpstr>
      <vt:lpstr>Каковы преимущества страхования на случай чрезвычайных  ситуаций?</vt:lpstr>
      <vt:lpstr>Оценка пробелов в защите</vt:lpstr>
      <vt:lpstr>Пробел в защите от рисков бедствий</vt:lpstr>
      <vt:lpstr>Наглядный пример подхода к моделированию для оценки пробелов  в защите</vt:lpstr>
      <vt:lpstr>Классификация пробелов в защите стран ЦАРЭС</vt:lpstr>
      <vt:lpstr>Опции инструментов DRF</vt:lpstr>
      <vt:lpstr>Какова конечная цель инструментов DRF для членов ЦАРЭС?</vt:lpstr>
      <vt:lpstr>Снижение риска бедствий (СРБ)</vt:lpstr>
      <vt:lpstr>Варианты стратегии финансирования для членов ЦАРЭС</vt:lpstr>
      <vt:lpstr>Прямое страхование</vt:lpstr>
      <vt:lpstr>Информационная служба</vt:lpstr>
      <vt:lpstr>Катастрофные облигации и облигации на помощь                                   при стихийных бедствиях</vt:lpstr>
      <vt:lpstr>Формирование пула рисков</vt:lpstr>
      <vt:lpstr>Зачем создавать пул рисков?</vt:lpstr>
      <vt:lpstr>Возможный региональный механизм                                                   передачи рисков бедствий</vt:lpstr>
      <vt:lpstr>Выводы</vt:lpstr>
      <vt:lpstr>Отказ от ответственности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Inception Meeting</dc:title>
  <dc:creator>Au, Christopher</dc:creator>
  <cp:lastModifiedBy>Baskerville-Muscutt, Kez (London)</cp:lastModifiedBy>
  <cp:revision>36</cp:revision>
  <dcterms:created xsi:type="dcterms:W3CDTF">2020-08-04T16:42:47Z</dcterms:created>
  <dcterms:modified xsi:type="dcterms:W3CDTF">2022-11-29T07:00:25Z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0x010100B5A2331490FAB84187599CEBF7E09D84</vt:lpwstr>
  </property>
  <property fmtid="{D5CDD505-2E9C-101B-9397-08002B2CF9AE}" pid="3" name="MSIP_Label_d347b247-e90e-43a3-9d7b-004f14ae6873_Enabled">
    <vt:lpwstr>true</vt:lpwstr>
  </property>
  <property fmtid="{D5CDD505-2E9C-101B-9397-08002B2CF9AE}" pid="4" name="MSIP_Label_d347b247-e90e-43a3-9d7b-004f14ae6873_SetDate">
    <vt:lpwstr>2021-09-09T09:17:32Z</vt:lpwstr>
  </property>
  <property fmtid="{D5CDD505-2E9C-101B-9397-08002B2CF9AE}" pid="5" name="MSIP_Label_d347b247-e90e-43a3-9d7b-004f14ae6873_Method">
    <vt:lpwstr>Standard</vt:lpwstr>
  </property>
  <property fmtid="{D5CDD505-2E9C-101B-9397-08002B2CF9AE}" pid="6" name="MSIP_Label_d347b247-e90e-43a3-9d7b-004f14ae6873_Name">
    <vt:lpwstr>d347b247-e90e-43a3-9d7b-004f14ae6873</vt:lpwstr>
  </property>
  <property fmtid="{D5CDD505-2E9C-101B-9397-08002B2CF9AE}" pid="7" name="MSIP_Label_d347b247-e90e-43a3-9d7b-004f14ae6873_SiteId">
    <vt:lpwstr>76e3921f-489b-4b7e-9547-9ea297add9b5</vt:lpwstr>
  </property>
  <property fmtid="{D5CDD505-2E9C-101B-9397-08002B2CF9AE}" pid="8" name="MSIP_Label_d347b247-e90e-43a3-9d7b-004f14ae6873_ActionId">
    <vt:lpwstr>6882d427-935e-4bb0-b23b-b8f89faf5375</vt:lpwstr>
  </property>
  <property fmtid="{D5CDD505-2E9C-101B-9397-08002B2CF9AE}" pid="9" name="MSIP_Label_d347b247-e90e-43a3-9d7b-004f14ae6873_ContentBits">
    <vt:lpwstr>0</vt:lpwstr>
  </property>
  <property fmtid="{D5CDD505-2E9C-101B-9397-08002B2CF9AE}" pid="10" name="MSIP_Label_817d4574-7375-4d17-b29c-6e4c6df0fcb0_Enabled">
    <vt:lpwstr>true</vt:lpwstr>
  </property>
  <property fmtid="{D5CDD505-2E9C-101B-9397-08002B2CF9AE}" pid="11" name="MSIP_Label_817d4574-7375-4d17-b29c-6e4c6df0fcb0_SetDate">
    <vt:lpwstr>2021-09-21T11:31:38Z</vt:lpwstr>
  </property>
  <property fmtid="{D5CDD505-2E9C-101B-9397-08002B2CF9AE}" pid="12" name="MSIP_Label_817d4574-7375-4d17-b29c-6e4c6df0fcb0_Method">
    <vt:lpwstr>Standard</vt:lpwstr>
  </property>
  <property fmtid="{D5CDD505-2E9C-101B-9397-08002B2CF9AE}" pid="13" name="MSIP_Label_817d4574-7375-4d17-b29c-6e4c6df0fcb0_Name">
    <vt:lpwstr>ADB Internal</vt:lpwstr>
  </property>
  <property fmtid="{D5CDD505-2E9C-101B-9397-08002B2CF9AE}" pid="14" name="MSIP_Label_817d4574-7375-4d17-b29c-6e4c6df0fcb0_SiteId">
    <vt:lpwstr>9495d6bb-41c2-4c58-848f-92e52cf3d640</vt:lpwstr>
  </property>
  <property fmtid="{D5CDD505-2E9C-101B-9397-08002B2CF9AE}" pid="15" name="MSIP_Label_817d4574-7375-4d17-b29c-6e4c6df0fcb0_ActionId">
    <vt:lpwstr>f53f6653-6bac-41d5-904b-3863164c5afe</vt:lpwstr>
  </property>
  <property fmtid="{D5CDD505-2E9C-101B-9397-08002B2CF9AE}" pid="16" name="MSIP_Label_817d4574-7375-4d17-b29c-6e4c6df0fcb0_ContentBits">
    <vt:lpwstr>2</vt:lpwstr>
  </property>
</Properties>
</file>