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 id="2147483731" r:id="rId5"/>
  </p:sldMasterIdLst>
  <p:notesMasterIdLst>
    <p:notesMasterId r:id="rId29"/>
  </p:notesMasterIdLst>
  <p:handoutMasterIdLst>
    <p:handoutMasterId r:id="rId30"/>
  </p:handoutMasterIdLst>
  <p:sldIdLst>
    <p:sldId id="344" r:id="rId6"/>
    <p:sldId id="396" r:id="rId7"/>
    <p:sldId id="368" r:id="rId8"/>
    <p:sldId id="264" r:id="rId9"/>
    <p:sldId id="12212" r:id="rId10"/>
    <p:sldId id="12213" r:id="rId11"/>
    <p:sldId id="12214" r:id="rId12"/>
    <p:sldId id="411" r:id="rId13"/>
    <p:sldId id="12215" r:id="rId14"/>
    <p:sldId id="12216" r:id="rId15"/>
    <p:sldId id="12200" r:id="rId16"/>
    <p:sldId id="12204" r:id="rId17"/>
    <p:sldId id="12217" r:id="rId18"/>
    <p:sldId id="12208" r:id="rId19"/>
    <p:sldId id="12218" r:id="rId20"/>
    <p:sldId id="12207" r:id="rId21"/>
    <p:sldId id="12203" r:id="rId22"/>
    <p:sldId id="12219" r:id="rId23"/>
    <p:sldId id="279" r:id="rId24"/>
    <p:sldId id="629" r:id="rId25"/>
    <p:sldId id="449" r:id="rId26"/>
    <p:sldId id="12210" r:id="rId27"/>
    <p:sldId id="493" r:id="rId28"/>
  </p:sldIdLst>
  <p:sldSz cx="12192000" cy="6858000"/>
  <p:notesSz cx="6985000" cy="92837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00" userDrawn="1">
          <p15:clr>
            <a:srgbClr val="A4A3A4"/>
          </p15:clr>
        </p15:guide>
        <p15:guide id="3" orient="horz" pos="960" userDrawn="1">
          <p15:clr>
            <a:srgbClr val="A4A3A4"/>
          </p15:clr>
        </p15:guide>
        <p15:guide id="5" orient="horz" pos="4032" userDrawn="1">
          <p15:clr>
            <a:srgbClr val="A4A3A4"/>
          </p15:clr>
        </p15:guide>
        <p15:guide id="6" orient="horz" pos="3840" userDrawn="1">
          <p15:clr>
            <a:srgbClr val="A4A3A4"/>
          </p15:clr>
        </p15:guide>
        <p15:guide id="7" pos="4608" userDrawn="1">
          <p15:clr>
            <a:srgbClr val="A4A3A4"/>
          </p15:clr>
        </p15:guide>
        <p15:guide id="8" pos="363" userDrawn="1">
          <p15:clr>
            <a:srgbClr val="A4A3A4"/>
          </p15:clr>
        </p15:guide>
        <p15:guide id="9" pos="7296" userDrawn="1">
          <p15:clr>
            <a:srgbClr val="A4A3A4"/>
          </p15:clr>
        </p15:guide>
        <p15:guide id="10" pos="1663" userDrawn="1">
          <p15:clr>
            <a:srgbClr val="A4A3A4"/>
          </p15:clr>
        </p15:guide>
        <p15:guide id="11" pos="5888" userDrawn="1">
          <p15:clr>
            <a:srgbClr val="A4A3A4"/>
          </p15:clr>
        </p15:guide>
        <p15:guide id="12" pos="6016" userDrawn="1">
          <p15:clr>
            <a:srgbClr val="A4A3A4"/>
          </p15:clr>
        </p15:guide>
        <p15:guide id="13" pos="4480" userDrawn="1">
          <p15:clr>
            <a:srgbClr val="A4A3A4"/>
          </p15:clr>
        </p15:guide>
        <p15:guide id="14" pos="1792" userDrawn="1">
          <p15:clr>
            <a:srgbClr val="A4A3A4"/>
          </p15:clr>
        </p15:guide>
        <p15:guide id="15" pos="3053" userDrawn="1">
          <p15:clr>
            <a:srgbClr val="A4A3A4"/>
          </p15:clr>
        </p15:guide>
        <p15:guide id="16" pos="32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men Maria Garcia Perez" initials="CMGP" lastIdx="4" clrIdx="0">
    <p:extLst>
      <p:ext uri="{19B8F6BF-5375-455C-9EA6-DF929625EA0E}">
        <p15:presenceInfo xmlns:p15="http://schemas.microsoft.com/office/powerpoint/2012/main" userId="S::cgarciaperez@adb.org::9c97a273-694c-487f-bc77-cb7dfef6b93d" providerId="AD"/>
      </p:ext>
    </p:extLst>
  </p:cmAuthor>
  <p:cmAuthor id="2" name="Calam, Stuart" initials="CS" lastIdx="17" clrIdx="1">
    <p:extLst>
      <p:ext uri="{19B8F6BF-5375-455C-9EA6-DF929625EA0E}">
        <p15:presenceInfo xmlns:p15="http://schemas.microsoft.com/office/powerpoint/2012/main" userId="S::stuart.calam@willistowerswatson.com::f0dea517-9dfa-470a-8a76-6b99df1e055d" providerId="AD"/>
      </p:ext>
    </p:extLst>
  </p:cmAuthor>
  <p:cmAuthor id="3" name="Martin, Heather" initials="MH" lastIdx="2" clrIdx="2">
    <p:extLst>
      <p:ext uri="{19B8F6BF-5375-455C-9EA6-DF929625EA0E}">
        <p15:presenceInfo xmlns:p15="http://schemas.microsoft.com/office/powerpoint/2012/main" userId="S::Heather.Martin2@willistowerswatson.com::6fa2494e-f2dc-4d30-93cb-43c79af63e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7DF"/>
    <a:srgbClr val="D2EFB5"/>
    <a:srgbClr val="E5F9AB"/>
    <a:srgbClr val="FF7C80"/>
    <a:srgbClr val="702082"/>
    <a:srgbClr val="A3A33F"/>
    <a:srgbClr val="8352DC"/>
    <a:srgbClr val="1FF5EB"/>
    <a:srgbClr val="808000"/>
    <a:srgbClr val="E0A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02"/>
      </p:cViewPr>
      <p:guideLst>
        <p:guide orient="horz" pos="2160"/>
        <p:guide orient="horz" pos="300"/>
        <p:guide orient="horz" pos="960"/>
        <p:guide orient="horz" pos="4032"/>
        <p:guide orient="horz" pos="3840"/>
        <p:guide pos="4608"/>
        <p:guide pos="363"/>
        <p:guide pos="7296"/>
        <p:guide pos="1663"/>
        <p:guide pos="5888"/>
        <p:guide pos="6016"/>
        <p:guide pos="4480"/>
        <p:guide pos="1792"/>
        <p:guide pos="3053"/>
        <p:guide pos="320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skerville-Muscutt, Kez (London)" userId="7fd3d2d3-7bc9-4d49-a86c-3349818102bd" providerId="ADAL" clId="{7C0E6DA2-1477-4813-A042-F11B582500C0}"/>
    <pc:docChg chg="modSld">
      <pc:chgData name="Baskerville-Muscutt, Kez (London)" userId="7fd3d2d3-7bc9-4d49-a86c-3349818102bd" providerId="ADAL" clId="{7C0E6DA2-1477-4813-A042-F11B582500C0}" dt="2022-11-29T06:59:28.388" v="0" actId="1076"/>
      <pc:docMkLst>
        <pc:docMk/>
      </pc:docMkLst>
      <pc:sldChg chg="modSp mod">
        <pc:chgData name="Baskerville-Muscutt, Kez (London)" userId="7fd3d2d3-7bc9-4d49-a86c-3349818102bd" providerId="ADAL" clId="{7C0E6DA2-1477-4813-A042-F11B582500C0}" dt="2022-11-29T06:59:28.388" v="0" actId="1076"/>
        <pc:sldMkLst>
          <pc:docMk/>
          <pc:sldMk cId="331446261" sldId="12212"/>
        </pc:sldMkLst>
        <pc:cxnChg chg="mod">
          <ac:chgData name="Baskerville-Muscutt, Kez (London)" userId="7fd3d2d3-7bc9-4d49-a86c-3349818102bd" providerId="ADAL" clId="{7C0E6DA2-1477-4813-A042-F11B582500C0}" dt="2022-11-29T06:59:28.388" v="0" actId="1076"/>
          <ac:cxnSpMkLst>
            <pc:docMk/>
            <pc:sldMk cId="331446261" sldId="12212"/>
            <ac:cxnSpMk id="25" creationId="{800991A8-D1B8-47FA-B382-71BC6A433F13}"/>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wtwonlineuk.sharepoint.com/sites/hcb-cdbgendersensitivedrf-rfp-gb/Shared%20Documents/General/06_Assessment%20of%20DRM%20Actions/00%20Background/CostBenefitAnalysis/SummaryofCB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Interventions!$K$1</c:f>
              <c:strCache>
                <c:ptCount val="1"/>
                <c:pt idx="0">
                  <c:v>Bottom</c:v>
                </c:pt>
              </c:strCache>
            </c:strRef>
          </c:tx>
          <c:spPr>
            <a:noFill/>
            <a:ln>
              <a:noFill/>
            </a:ln>
            <a:effectLst/>
          </c:spPr>
          <c:invertIfNegative val="0"/>
          <c:cat>
            <c:strRef>
              <c:f>Interventions!$J$2:$J$13</c:f>
              <c:strCache>
                <c:ptCount val="12"/>
                <c:pt idx="0">
                  <c:v>Climate smart agriculture</c:v>
                </c:pt>
                <c:pt idx="1">
                  <c:v>DRF instruments (drought)</c:v>
                </c:pt>
                <c:pt idx="2">
                  <c:v>Retrofitting buildings</c:v>
                </c:pt>
                <c:pt idx="3">
                  <c:v>Structural interventions (earthquakes)</c:v>
                </c:pt>
                <c:pt idx="4">
                  <c:v>Modernization of national meteorological services</c:v>
                </c:pt>
                <c:pt idx="5">
                  <c:v>Structural interventions (tropical storms)</c:v>
                </c:pt>
                <c:pt idx="6">
                  <c:v>Building codes and set-back zones</c:v>
                </c:pt>
                <c:pt idx="7">
                  <c:v>Livelihoods and social protection</c:v>
                </c:pt>
                <c:pt idx="8">
                  <c:v>Capacity building for response/recovery</c:v>
                </c:pt>
                <c:pt idx="9">
                  <c:v>Enhanced hydro-meteorological information</c:v>
                </c:pt>
                <c:pt idx="10">
                  <c:v>Early warning systems</c:v>
                </c:pt>
                <c:pt idx="11">
                  <c:v>Structural interventions (floods)</c:v>
                </c:pt>
              </c:strCache>
            </c:strRef>
          </c:cat>
          <c:val>
            <c:numRef>
              <c:f>Interventions!$K$2:$K$13</c:f>
              <c:numCache>
                <c:formatCode>0.00</c:formatCode>
                <c:ptCount val="12"/>
                <c:pt idx="0">
                  <c:v>0</c:v>
                </c:pt>
                <c:pt idx="1">
                  <c:v>0</c:v>
                </c:pt>
                <c:pt idx="2">
                  <c:v>1.0900000000000001</c:v>
                </c:pt>
                <c:pt idx="3">
                  <c:v>0.01</c:v>
                </c:pt>
                <c:pt idx="4">
                  <c:v>3.1</c:v>
                </c:pt>
                <c:pt idx="5">
                  <c:v>1.5</c:v>
                </c:pt>
                <c:pt idx="6">
                  <c:v>1</c:v>
                </c:pt>
                <c:pt idx="7">
                  <c:v>1</c:v>
                </c:pt>
                <c:pt idx="8">
                  <c:v>13</c:v>
                </c:pt>
                <c:pt idx="9">
                  <c:v>2</c:v>
                </c:pt>
                <c:pt idx="10">
                  <c:v>0.93</c:v>
                </c:pt>
                <c:pt idx="11">
                  <c:v>0.01</c:v>
                </c:pt>
              </c:numCache>
            </c:numRef>
          </c:val>
          <c:extLst>
            <c:ext xmlns:c16="http://schemas.microsoft.com/office/drawing/2014/chart" uri="{C3380CC4-5D6E-409C-BE32-E72D297353CC}">
              <c16:uniqueId val="{00000000-F4F2-4EC9-A365-9767B134BFF2}"/>
            </c:ext>
          </c:extLst>
        </c:ser>
        <c:ser>
          <c:idx val="1"/>
          <c:order val="1"/>
          <c:tx>
            <c:strRef>
              <c:f>Interventions!$L$1</c:f>
              <c:strCache>
                <c:ptCount val="1"/>
                <c:pt idx="0">
                  <c:v>Top</c:v>
                </c:pt>
              </c:strCache>
            </c:strRef>
          </c:tx>
          <c:spPr>
            <a:solidFill>
              <a:schemeClr val="accent1">
                <a:lumMod val="40000"/>
                <a:lumOff val="60000"/>
              </a:schemeClr>
            </a:solidFill>
            <a:ln>
              <a:noFill/>
            </a:ln>
            <a:effectLst/>
          </c:spPr>
          <c:invertIfNegative val="0"/>
          <c:cat>
            <c:strRef>
              <c:f>Interventions!$J$2:$J$13</c:f>
              <c:strCache>
                <c:ptCount val="12"/>
                <c:pt idx="0">
                  <c:v>Climate smart agriculture</c:v>
                </c:pt>
                <c:pt idx="1">
                  <c:v>DRF instruments (drought)</c:v>
                </c:pt>
                <c:pt idx="2">
                  <c:v>Retrofitting buildings</c:v>
                </c:pt>
                <c:pt idx="3">
                  <c:v>Structural interventions (earthquakes)</c:v>
                </c:pt>
                <c:pt idx="4">
                  <c:v>Modernization of national meteorological services</c:v>
                </c:pt>
                <c:pt idx="5">
                  <c:v>Structural interventions (tropical storms)</c:v>
                </c:pt>
                <c:pt idx="6">
                  <c:v>Building codes and set-back zones</c:v>
                </c:pt>
                <c:pt idx="7">
                  <c:v>Livelihoods and social protection</c:v>
                </c:pt>
                <c:pt idx="8">
                  <c:v>Capacity building for response/recovery</c:v>
                </c:pt>
                <c:pt idx="9">
                  <c:v>Enhanced hydro-meteorological information</c:v>
                </c:pt>
                <c:pt idx="10">
                  <c:v>Early warning systems</c:v>
                </c:pt>
                <c:pt idx="11">
                  <c:v>Structural interventions (floods)</c:v>
                </c:pt>
              </c:strCache>
            </c:strRef>
          </c:cat>
          <c:val>
            <c:numRef>
              <c:f>Interventions!$L$2:$L$13</c:f>
              <c:numCache>
                <c:formatCode>0.00</c:formatCode>
                <c:ptCount val="12"/>
                <c:pt idx="0">
                  <c:v>0</c:v>
                </c:pt>
                <c:pt idx="1">
                  <c:v>0</c:v>
                </c:pt>
                <c:pt idx="2">
                  <c:v>5.3100000000000005</c:v>
                </c:pt>
                <c:pt idx="3">
                  <c:v>6.49</c:v>
                </c:pt>
                <c:pt idx="4">
                  <c:v>2.6</c:v>
                </c:pt>
                <c:pt idx="5">
                  <c:v>17.100000000000001</c:v>
                </c:pt>
                <c:pt idx="6">
                  <c:v>5</c:v>
                </c:pt>
                <c:pt idx="7">
                  <c:v>12</c:v>
                </c:pt>
                <c:pt idx="8">
                  <c:v>15</c:v>
                </c:pt>
                <c:pt idx="9">
                  <c:v>34</c:v>
                </c:pt>
                <c:pt idx="10">
                  <c:v>56.07</c:v>
                </c:pt>
                <c:pt idx="11">
                  <c:v>60.09</c:v>
                </c:pt>
              </c:numCache>
            </c:numRef>
          </c:val>
          <c:extLst>
            <c:ext xmlns:c16="http://schemas.microsoft.com/office/drawing/2014/chart" uri="{C3380CC4-5D6E-409C-BE32-E72D297353CC}">
              <c16:uniqueId val="{00000001-F4F2-4EC9-A365-9767B134BFF2}"/>
            </c:ext>
          </c:extLst>
        </c:ser>
        <c:dLbls>
          <c:showLegendKey val="0"/>
          <c:showVal val="0"/>
          <c:showCatName val="0"/>
          <c:showSerName val="0"/>
          <c:showPercent val="0"/>
          <c:showBubbleSize val="0"/>
        </c:dLbls>
        <c:gapWidth val="500"/>
        <c:overlap val="100"/>
        <c:axId val="1332104888"/>
        <c:axId val="1332106856"/>
      </c:barChart>
      <c:scatterChart>
        <c:scatterStyle val="lineMarker"/>
        <c:varyColors val="0"/>
        <c:ser>
          <c:idx val="2"/>
          <c:order val="2"/>
          <c:tx>
            <c:strRef>
              <c:f>Interventions!$M$1</c:f>
              <c:strCache>
                <c:ptCount val="1"/>
                <c:pt idx="0">
                  <c:v>Median</c:v>
                </c:pt>
              </c:strCache>
            </c:strRef>
          </c:tx>
          <c:spPr>
            <a:ln w="25400" cap="rnd">
              <a:noFill/>
              <a:round/>
            </a:ln>
            <a:effectLst/>
          </c:spPr>
          <c:marker>
            <c:symbol val="circle"/>
            <c:size val="5"/>
            <c:spPr>
              <a:solidFill>
                <a:schemeClr val="accent1"/>
              </a:solidFill>
              <a:ln w="9525">
                <a:solidFill>
                  <a:schemeClr val="accent1"/>
                </a:solidFill>
              </a:ln>
              <a:effectLst/>
            </c:spPr>
          </c:marker>
          <c:xVal>
            <c:strRef>
              <c:f>Interventions!$J$2:$J$13</c:f>
              <c:strCache>
                <c:ptCount val="12"/>
                <c:pt idx="0">
                  <c:v>Climate smart agriculture</c:v>
                </c:pt>
                <c:pt idx="1">
                  <c:v>DRF instruments (drought)</c:v>
                </c:pt>
                <c:pt idx="2">
                  <c:v>Retrofitting buildings</c:v>
                </c:pt>
                <c:pt idx="3">
                  <c:v>Structural interventions (earthquakes)</c:v>
                </c:pt>
                <c:pt idx="4">
                  <c:v>Modernization of national meteorological services</c:v>
                </c:pt>
                <c:pt idx="5">
                  <c:v>Structural interventions (tropical storms)</c:v>
                </c:pt>
                <c:pt idx="6">
                  <c:v>Building codes and set-back zones</c:v>
                </c:pt>
                <c:pt idx="7">
                  <c:v>Livelihoods and social protection</c:v>
                </c:pt>
                <c:pt idx="8">
                  <c:v>Capacity building for response/recovery</c:v>
                </c:pt>
                <c:pt idx="9">
                  <c:v>Enhanced hydro-meteorological information</c:v>
                </c:pt>
                <c:pt idx="10">
                  <c:v>Early warning systems</c:v>
                </c:pt>
                <c:pt idx="11">
                  <c:v>Structural interventions (floods)</c:v>
                </c:pt>
              </c:strCache>
            </c:strRef>
          </c:xVal>
          <c:yVal>
            <c:numRef>
              <c:f>Interventions!$M$2:$M$13</c:f>
              <c:numCache>
                <c:formatCode>0.00</c:formatCode>
                <c:ptCount val="12"/>
                <c:pt idx="0">
                  <c:v>1</c:v>
                </c:pt>
                <c:pt idx="1">
                  <c:v>2</c:v>
                </c:pt>
                <c:pt idx="2">
                  <c:v>2.165</c:v>
                </c:pt>
                <c:pt idx="3">
                  <c:v>2.5</c:v>
                </c:pt>
                <c:pt idx="4">
                  <c:v>3.3</c:v>
                </c:pt>
                <c:pt idx="5">
                  <c:v>3.4</c:v>
                </c:pt>
                <c:pt idx="6">
                  <c:v>3.4</c:v>
                </c:pt>
                <c:pt idx="10">
                  <c:v>5</c:v>
                </c:pt>
                <c:pt idx="11">
                  <c:v>5.0999999999999996</c:v>
                </c:pt>
              </c:numCache>
            </c:numRef>
          </c:yVal>
          <c:smooth val="0"/>
          <c:extLst>
            <c:ext xmlns:c16="http://schemas.microsoft.com/office/drawing/2014/chart" uri="{C3380CC4-5D6E-409C-BE32-E72D297353CC}">
              <c16:uniqueId val="{00000002-F4F2-4EC9-A365-9767B134BFF2}"/>
            </c:ext>
          </c:extLst>
        </c:ser>
        <c:ser>
          <c:idx val="3"/>
          <c:order val="3"/>
          <c:tx>
            <c:strRef>
              <c:f>Interventions!$N$1</c:f>
              <c:strCache>
                <c:ptCount val="1"/>
                <c:pt idx="0">
                  <c:v>Breakeven point</c:v>
                </c:pt>
              </c:strCache>
            </c:strRef>
          </c:tx>
          <c:spPr>
            <a:ln w="19050" cap="rnd">
              <a:solidFill>
                <a:schemeClr val="tx1"/>
              </a:solidFill>
              <a:prstDash val="sysDash"/>
              <a:round/>
            </a:ln>
            <a:effectLst/>
          </c:spPr>
          <c:marker>
            <c:symbol val="none"/>
          </c:marker>
          <c:xVal>
            <c:strRef>
              <c:f>Interventions!$J$2:$J$13</c:f>
              <c:strCache>
                <c:ptCount val="12"/>
                <c:pt idx="0">
                  <c:v>Climate smart agriculture</c:v>
                </c:pt>
                <c:pt idx="1">
                  <c:v>DRF instruments (drought)</c:v>
                </c:pt>
                <c:pt idx="2">
                  <c:v>Retrofitting buildings</c:v>
                </c:pt>
                <c:pt idx="3">
                  <c:v>Structural interventions (earthquakes)</c:v>
                </c:pt>
                <c:pt idx="4">
                  <c:v>Modernization of national meteorological services</c:v>
                </c:pt>
                <c:pt idx="5">
                  <c:v>Structural interventions (tropical storms)</c:v>
                </c:pt>
                <c:pt idx="6">
                  <c:v>Building codes and set-back zones</c:v>
                </c:pt>
                <c:pt idx="7">
                  <c:v>Livelihoods and social protection</c:v>
                </c:pt>
                <c:pt idx="8">
                  <c:v>Capacity building for response/recovery</c:v>
                </c:pt>
                <c:pt idx="9">
                  <c:v>Enhanced hydro-meteorological information</c:v>
                </c:pt>
                <c:pt idx="10">
                  <c:v>Early warning systems</c:v>
                </c:pt>
                <c:pt idx="11">
                  <c:v>Structural interventions (floods)</c:v>
                </c:pt>
              </c:strCache>
            </c:strRef>
          </c:xVal>
          <c:yVal>
            <c:numRef>
              <c:f>Interventions!$N$2:$N$13</c:f>
              <c:numCache>
                <c:formatCode>General</c:formatCode>
                <c:ptCount val="12"/>
                <c:pt idx="0">
                  <c:v>1</c:v>
                </c:pt>
                <c:pt idx="1">
                  <c:v>1</c:v>
                </c:pt>
                <c:pt idx="2">
                  <c:v>1</c:v>
                </c:pt>
                <c:pt idx="3">
                  <c:v>1</c:v>
                </c:pt>
                <c:pt idx="4">
                  <c:v>1</c:v>
                </c:pt>
                <c:pt idx="5">
                  <c:v>1</c:v>
                </c:pt>
                <c:pt idx="6">
                  <c:v>1</c:v>
                </c:pt>
                <c:pt idx="7">
                  <c:v>1</c:v>
                </c:pt>
                <c:pt idx="8">
                  <c:v>1</c:v>
                </c:pt>
                <c:pt idx="9">
                  <c:v>1</c:v>
                </c:pt>
                <c:pt idx="10">
                  <c:v>1</c:v>
                </c:pt>
                <c:pt idx="11">
                  <c:v>1</c:v>
                </c:pt>
              </c:numCache>
            </c:numRef>
          </c:yVal>
          <c:smooth val="0"/>
          <c:extLst>
            <c:ext xmlns:c16="http://schemas.microsoft.com/office/drawing/2014/chart" uri="{C3380CC4-5D6E-409C-BE32-E72D297353CC}">
              <c16:uniqueId val="{00000003-F4F2-4EC9-A365-9767B134BFF2}"/>
            </c:ext>
          </c:extLst>
        </c:ser>
        <c:dLbls>
          <c:showLegendKey val="0"/>
          <c:showVal val="0"/>
          <c:showCatName val="0"/>
          <c:showSerName val="0"/>
          <c:showPercent val="0"/>
          <c:showBubbleSize val="0"/>
        </c:dLbls>
        <c:axId val="1332104888"/>
        <c:axId val="1332106856"/>
      </c:scatterChart>
      <c:catAx>
        <c:axId val="1332104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332106856"/>
        <c:crosses val="autoZero"/>
        <c:auto val="1"/>
        <c:lblAlgn val="ctr"/>
        <c:lblOffset val="100"/>
        <c:noMultiLvlLbl val="0"/>
      </c:catAx>
      <c:valAx>
        <c:axId val="1332106856"/>
        <c:scaling>
          <c:orientation val="minMax"/>
          <c:max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GB"/>
                  <a:t>Benefit-Cost Ratio</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332104888"/>
        <c:crosses val="autoZero"/>
        <c:crossBetween val="between"/>
      </c:valAx>
      <c:spPr>
        <a:noFill/>
        <a:ln>
          <a:solidFill>
            <a:schemeClr val="tx2">
              <a:lumMod val="40000"/>
              <a:lumOff val="60000"/>
            </a:schemeClr>
          </a:solidFill>
        </a:ln>
        <a:effectLst/>
      </c:spPr>
    </c:plotArea>
    <c:legend>
      <c:legendPos val="tr"/>
      <c:legendEntry>
        <c:idx val="0"/>
        <c:delete val="1"/>
      </c:legendEntry>
      <c:legendEntry>
        <c:idx val="1"/>
        <c:delete val="1"/>
      </c:legendEntry>
      <c:layout>
        <c:manualLayout>
          <c:xMode val="edge"/>
          <c:yMode val="edge"/>
          <c:x val="0.15494839079667933"/>
          <c:y val="4.4067642302350815E-2"/>
          <c:w val="0.23114203347581255"/>
          <c:h val="7.8255877429426995E-2"/>
        </c:manualLayout>
      </c:layout>
      <c:overlay val="1"/>
      <c:spPr>
        <a:noFill/>
        <a:ln>
          <a:solidFill>
            <a:schemeClr val="tx2"/>
          </a:solid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3.png"/><Relationship Id="rId7" Type="http://schemas.openxmlformats.org/officeDocument/2006/relationships/image" Target="../media/image24.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3.png"/><Relationship Id="rId7" Type="http://schemas.openxmlformats.org/officeDocument/2006/relationships/image" Target="../media/image24.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FA0BF7-1840-470B-B3E4-7FB5846798C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DEFFFAE2-6351-480C-9037-EEC571EEB5EB}">
      <dgm:prSet phldrT="[Text]" custT="1"/>
      <dgm:spPr/>
      <dgm:t>
        <a:bodyPr/>
        <a:lstStyle/>
        <a:p>
          <a:r>
            <a:rPr lang="en-GB" sz="1800" b="1"/>
            <a:t>Emergency Response</a:t>
          </a:r>
        </a:p>
      </dgm:t>
    </dgm:pt>
    <dgm:pt modelId="{E62D6EC8-FECD-477A-9315-C33113D5BD0E}" type="parTrans" cxnId="{73900A4D-BDA8-4FBB-A201-C3B05F441529}">
      <dgm:prSet/>
      <dgm:spPr/>
      <dgm:t>
        <a:bodyPr/>
        <a:lstStyle/>
        <a:p>
          <a:endParaRPr lang="en-GB" sz="2000"/>
        </a:p>
      </dgm:t>
    </dgm:pt>
    <dgm:pt modelId="{1C981EFE-36FC-4148-A0CF-FCCA9BB2FF47}" type="sibTrans" cxnId="{73900A4D-BDA8-4FBB-A201-C3B05F441529}">
      <dgm:prSet/>
      <dgm:spPr/>
      <dgm:t>
        <a:bodyPr/>
        <a:lstStyle/>
        <a:p>
          <a:endParaRPr lang="en-GB" sz="2000"/>
        </a:p>
      </dgm:t>
    </dgm:pt>
    <dgm:pt modelId="{EBDA1556-9CCA-4293-B5D8-8E10F842B24F}">
      <dgm:prSet phldrT="[Text]" custT="1"/>
      <dgm:spPr/>
      <dgm:t>
        <a:bodyPr/>
        <a:lstStyle/>
        <a:p>
          <a:r>
            <a:rPr lang="en-GB" sz="1800"/>
            <a:t>DRF instruments can provide rapid disbursement of funds to fund initial emergency response work including evacuation, search and rescue, fire-fighting, helicopters, provision of shelter, emergency infrastructure repairs etc. </a:t>
          </a:r>
        </a:p>
      </dgm:t>
    </dgm:pt>
    <dgm:pt modelId="{DA647C61-48C4-4591-9706-8C65C32EBE50}" type="parTrans" cxnId="{7BDB7949-9BE9-4FF6-BB91-73332CA8FFA1}">
      <dgm:prSet/>
      <dgm:spPr/>
      <dgm:t>
        <a:bodyPr/>
        <a:lstStyle/>
        <a:p>
          <a:endParaRPr lang="en-GB" sz="2000"/>
        </a:p>
      </dgm:t>
    </dgm:pt>
    <dgm:pt modelId="{2F872CB2-81BF-407D-B046-3A632390E4A8}" type="sibTrans" cxnId="{7BDB7949-9BE9-4FF6-BB91-73332CA8FFA1}">
      <dgm:prSet/>
      <dgm:spPr/>
      <dgm:t>
        <a:bodyPr/>
        <a:lstStyle/>
        <a:p>
          <a:endParaRPr lang="en-GB" sz="2000"/>
        </a:p>
      </dgm:t>
    </dgm:pt>
    <dgm:pt modelId="{492362CF-4741-4B61-9F01-4CFB2BCC9634}">
      <dgm:prSet phldrT="[Text]" custT="1"/>
      <dgm:spPr/>
      <dgm:t>
        <a:bodyPr/>
        <a:lstStyle/>
        <a:p>
          <a:r>
            <a:rPr lang="en-GB" sz="1800" b="1"/>
            <a:t>Livelihood Protection</a:t>
          </a:r>
        </a:p>
      </dgm:t>
    </dgm:pt>
    <dgm:pt modelId="{A291AB10-36B3-4778-A730-1A768FCF7977}" type="parTrans" cxnId="{F0955EA0-9A42-4CE8-8432-1A9982DEC4A2}">
      <dgm:prSet/>
      <dgm:spPr/>
      <dgm:t>
        <a:bodyPr/>
        <a:lstStyle/>
        <a:p>
          <a:endParaRPr lang="en-GB" sz="2000"/>
        </a:p>
      </dgm:t>
    </dgm:pt>
    <dgm:pt modelId="{F57FDEFA-5340-4C71-A24F-33A6E57BFAFD}" type="sibTrans" cxnId="{F0955EA0-9A42-4CE8-8432-1A9982DEC4A2}">
      <dgm:prSet/>
      <dgm:spPr/>
      <dgm:t>
        <a:bodyPr/>
        <a:lstStyle/>
        <a:p>
          <a:endParaRPr lang="en-GB" sz="2000"/>
        </a:p>
      </dgm:t>
    </dgm:pt>
    <dgm:pt modelId="{BB96FE40-6D44-4A4A-A7BA-3F9C8F9EBF86}">
      <dgm:prSet phldrT="[Text]" custT="1"/>
      <dgm:spPr/>
      <dgm:t>
        <a:bodyPr/>
        <a:lstStyle/>
        <a:p>
          <a:r>
            <a:rPr lang="en-GB" sz="1800"/>
            <a:t>Funding payments to the vulnerable when their need is great but opportunity to find employment/follow their trade is low</a:t>
          </a:r>
          <a:r>
            <a:rPr lang="en-GB" sz="1600"/>
            <a:t>. </a:t>
          </a:r>
        </a:p>
      </dgm:t>
    </dgm:pt>
    <dgm:pt modelId="{FB403B39-2E29-4803-A9C2-BE29CF46707F}" type="parTrans" cxnId="{27A2A49B-7080-4D9A-9B3F-BBE3DE6A0FDF}">
      <dgm:prSet/>
      <dgm:spPr/>
      <dgm:t>
        <a:bodyPr/>
        <a:lstStyle/>
        <a:p>
          <a:endParaRPr lang="en-GB" sz="2000"/>
        </a:p>
      </dgm:t>
    </dgm:pt>
    <dgm:pt modelId="{062001C1-260C-460E-8062-50FB99AC4CB3}" type="sibTrans" cxnId="{27A2A49B-7080-4D9A-9B3F-BBE3DE6A0FDF}">
      <dgm:prSet/>
      <dgm:spPr/>
      <dgm:t>
        <a:bodyPr/>
        <a:lstStyle/>
        <a:p>
          <a:endParaRPr lang="en-GB" sz="2000"/>
        </a:p>
      </dgm:t>
    </dgm:pt>
    <dgm:pt modelId="{D938BC94-827A-4E1B-A7FB-0C6D482B3B3F}">
      <dgm:prSet custT="1"/>
      <dgm:spPr/>
      <dgm:t>
        <a:bodyPr/>
        <a:lstStyle/>
        <a:p>
          <a:r>
            <a:rPr lang="en-GB" sz="1800" b="1"/>
            <a:t>Property</a:t>
          </a:r>
          <a:r>
            <a:rPr lang="en-GB" sz="2000" b="1"/>
            <a:t> </a:t>
          </a:r>
        </a:p>
      </dgm:t>
    </dgm:pt>
    <dgm:pt modelId="{1237729D-7E7A-40E8-A9E4-4401C8AC3BC3}" type="parTrans" cxnId="{06B2F994-DF03-4067-8999-FDC0F709B7B0}">
      <dgm:prSet/>
      <dgm:spPr/>
      <dgm:t>
        <a:bodyPr/>
        <a:lstStyle/>
        <a:p>
          <a:endParaRPr lang="en-GB" sz="2000"/>
        </a:p>
      </dgm:t>
    </dgm:pt>
    <dgm:pt modelId="{49027D7B-202E-473C-B5C2-F7148857544E}" type="sibTrans" cxnId="{06B2F994-DF03-4067-8999-FDC0F709B7B0}">
      <dgm:prSet/>
      <dgm:spPr/>
      <dgm:t>
        <a:bodyPr/>
        <a:lstStyle/>
        <a:p>
          <a:endParaRPr lang="en-GB" sz="2000"/>
        </a:p>
      </dgm:t>
    </dgm:pt>
    <dgm:pt modelId="{DD2AD6B9-091D-4C90-9DBC-0A70160400D0}">
      <dgm:prSet custT="1"/>
      <dgm:spPr/>
      <dgm:t>
        <a:bodyPr/>
        <a:lstStyle/>
        <a:p>
          <a:r>
            <a:rPr lang="en-GB" sz="1800"/>
            <a:t>Funds can be used to rebuild property and apply the concept of “building back better”</a:t>
          </a:r>
        </a:p>
      </dgm:t>
    </dgm:pt>
    <dgm:pt modelId="{7EF739D1-C80B-4B2F-896E-27ECB4A156EF}" type="parTrans" cxnId="{9B8742AB-5942-4BFB-A198-BC4BCEA7E8DB}">
      <dgm:prSet/>
      <dgm:spPr/>
      <dgm:t>
        <a:bodyPr/>
        <a:lstStyle/>
        <a:p>
          <a:endParaRPr lang="en-GB" sz="2000"/>
        </a:p>
      </dgm:t>
    </dgm:pt>
    <dgm:pt modelId="{F7058E9D-9EF6-4BF4-B4AE-431A9D07321C}" type="sibTrans" cxnId="{9B8742AB-5942-4BFB-A198-BC4BCEA7E8DB}">
      <dgm:prSet/>
      <dgm:spPr/>
      <dgm:t>
        <a:bodyPr/>
        <a:lstStyle/>
        <a:p>
          <a:endParaRPr lang="en-GB" sz="2000"/>
        </a:p>
      </dgm:t>
    </dgm:pt>
    <dgm:pt modelId="{ABDEF69B-91BE-4646-88A1-25DAAD575C36}">
      <dgm:prSet custT="1"/>
      <dgm:spPr/>
      <dgm:t>
        <a:bodyPr/>
        <a:lstStyle/>
        <a:p>
          <a:r>
            <a:rPr lang="en-GB" sz="1800" b="1"/>
            <a:t>Critical Infrastructure</a:t>
          </a:r>
        </a:p>
      </dgm:t>
    </dgm:pt>
    <dgm:pt modelId="{A3CDFA89-D88C-4AFC-9A6C-5BD86E9C104A}" type="parTrans" cxnId="{737B062C-30E8-4638-B909-66194C33DB35}">
      <dgm:prSet/>
      <dgm:spPr/>
      <dgm:t>
        <a:bodyPr/>
        <a:lstStyle/>
        <a:p>
          <a:endParaRPr lang="en-GB" sz="2000"/>
        </a:p>
      </dgm:t>
    </dgm:pt>
    <dgm:pt modelId="{71D76C41-8ED1-44BD-BD0A-A8565F70F87E}" type="sibTrans" cxnId="{737B062C-30E8-4638-B909-66194C33DB35}">
      <dgm:prSet/>
      <dgm:spPr/>
      <dgm:t>
        <a:bodyPr/>
        <a:lstStyle/>
        <a:p>
          <a:endParaRPr lang="en-GB" sz="2000"/>
        </a:p>
      </dgm:t>
    </dgm:pt>
    <dgm:pt modelId="{5B88588D-B22B-475F-A525-E4CC8B519466}">
      <dgm:prSet custT="1"/>
      <dgm:spPr/>
      <dgm:t>
        <a:bodyPr/>
        <a:lstStyle/>
        <a:p>
          <a:r>
            <a:rPr lang="en-GB" sz="1800"/>
            <a:t>Repair, restoration and rebuild of critical infrastructure is key in order to enable efficient emergency response and faster economic recovery</a:t>
          </a:r>
        </a:p>
      </dgm:t>
    </dgm:pt>
    <dgm:pt modelId="{7622B4DB-84B8-4969-B19B-B37EFD404AD0}" type="parTrans" cxnId="{FD832259-29A5-4044-836A-55A98A526995}">
      <dgm:prSet/>
      <dgm:spPr/>
      <dgm:t>
        <a:bodyPr/>
        <a:lstStyle/>
        <a:p>
          <a:endParaRPr lang="en-GB" sz="2000"/>
        </a:p>
      </dgm:t>
    </dgm:pt>
    <dgm:pt modelId="{BE0150BB-750F-4D2D-82CF-9CA7CF5E930D}" type="sibTrans" cxnId="{FD832259-29A5-4044-836A-55A98A526995}">
      <dgm:prSet/>
      <dgm:spPr/>
      <dgm:t>
        <a:bodyPr/>
        <a:lstStyle/>
        <a:p>
          <a:endParaRPr lang="en-GB" sz="2000"/>
        </a:p>
      </dgm:t>
    </dgm:pt>
    <dgm:pt modelId="{05D97A23-D229-442E-A0DE-439ACEBA5FB0}">
      <dgm:prSet custT="1"/>
      <dgm:spPr/>
      <dgm:t>
        <a:bodyPr/>
        <a:lstStyle/>
        <a:p>
          <a:r>
            <a:rPr lang="en-GB" sz="1800" b="1"/>
            <a:t>Municipal Service Provision</a:t>
          </a:r>
        </a:p>
      </dgm:t>
    </dgm:pt>
    <dgm:pt modelId="{F9A217B2-9765-464C-8C49-DB74EFAB348F}" type="parTrans" cxnId="{554916AB-EA12-4307-82BF-F2ED0A51AE14}">
      <dgm:prSet/>
      <dgm:spPr/>
      <dgm:t>
        <a:bodyPr/>
        <a:lstStyle/>
        <a:p>
          <a:endParaRPr lang="en-GB" sz="2000"/>
        </a:p>
      </dgm:t>
    </dgm:pt>
    <dgm:pt modelId="{151F2355-7839-4B11-A953-59795032D574}" type="sibTrans" cxnId="{554916AB-EA12-4307-82BF-F2ED0A51AE14}">
      <dgm:prSet/>
      <dgm:spPr/>
      <dgm:t>
        <a:bodyPr/>
        <a:lstStyle/>
        <a:p>
          <a:endParaRPr lang="en-GB" sz="2000"/>
        </a:p>
      </dgm:t>
    </dgm:pt>
    <dgm:pt modelId="{138C2ACB-DE90-4179-9005-3FAFF1B8B38A}">
      <dgm:prSet custT="1"/>
      <dgm:spPr/>
      <dgm:t>
        <a:bodyPr/>
        <a:lstStyle/>
        <a:p>
          <a:r>
            <a:rPr lang="en-GB" sz="1800"/>
            <a:t>Provision of services that are interrupted during a natural disaster, such as education and healthcare. </a:t>
          </a:r>
        </a:p>
      </dgm:t>
    </dgm:pt>
    <dgm:pt modelId="{E4ADBCCD-C2B5-4271-815F-536F2035AB9C}" type="parTrans" cxnId="{82652C98-6373-4DA9-93A2-1BB3A0739EDF}">
      <dgm:prSet/>
      <dgm:spPr/>
      <dgm:t>
        <a:bodyPr/>
        <a:lstStyle/>
        <a:p>
          <a:endParaRPr lang="en-GB" sz="2000"/>
        </a:p>
      </dgm:t>
    </dgm:pt>
    <dgm:pt modelId="{EFE0C560-1007-4AA3-B5B8-6A972219448D}" type="sibTrans" cxnId="{82652C98-6373-4DA9-93A2-1BB3A0739EDF}">
      <dgm:prSet/>
      <dgm:spPr/>
      <dgm:t>
        <a:bodyPr/>
        <a:lstStyle/>
        <a:p>
          <a:endParaRPr lang="en-GB" sz="2000"/>
        </a:p>
      </dgm:t>
    </dgm:pt>
    <dgm:pt modelId="{D5D9E3DF-BF95-4AE8-A3E1-F810BA90610D}" type="pres">
      <dgm:prSet presAssocID="{03FA0BF7-1840-470B-B3E4-7FB5846798CC}" presName="linear" presStyleCnt="0">
        <dgm:presLayoutVars>
          <dgm:animLvl val="lvl"/>
          <dgm:resizeHandles val="exact"/>
        </dgm:presLayoutVars>
      </dgm:prSet>
      <dgm:spPr/>
    </dgm:pt>
    <dgm:pt modelId="{A7FEB777-D1BB-4410-B6BD-C6A1A831FE78}" type="pres">
      <dgm:prSet presAssocID="{DEFFFAE2-6351-480C-9037-EEC571EEB5EB}" presName="parentText" presStyleLbl="node1" presStyleIdx="0" presStyleCnt="5" custLinFactNeighborY="4246">
        <dgm:presLayoutVars>
          <dgm:chMax val="0"/>
          <dgm:bulletEnabled val="1"/>
        </dgm:presLayoutVars>
      </dgm:prSet>
      <dgm:spPr/>
    </dgm:pt>
    <dgm:pt modelId="{10F6604F-8A4F-4C26-98B5-09EE3E878E9A}" type="pres">
      <dgm:prSet presAssocID="{DEFFFAE2-6351-480C-9037-EEC571EEB5EB}" presName="childText" presStyleLbl="revTx" presStyleIdx="0" presStyleCnt="5">
        <dgm:presLayoutVars>
          <dgm:bulletEnabled val="1"/>
        </dgm:presLayoutVars>
      </dgm:prSet>
      <dgm:spPr/>
    </dgm:pt>
    <dgm:pt modelId="{1E110EF9-5E0B-4A33-9F73-37105DB34E78}" type="pres">
      <dgm:prSet presAssocID="{492362CF-4741-4B61-9F01-4CFB2BCC9634}" presName="parentText" presStyleLbl="node1" presStyleIdx="1" presStyleCnt="5">
        <dgm:presLayoutVars>
          <dgm:chMax val="0"/>
          <dgm:bulletEnabled val="1"/>
        </dgm:presLayoutVars>
      </dgm:prSet>
      <dgm:spPr/>
    </dgm:pt>
    <dgm:pt modelId="{EBCD785B-CBDE-41C0-B082-FFEEA887C66D}" type="pres">
      <dgm:prSet presAssocID="{492362CF-4741-4B61-9F01-4CFB2BCC9634}" presName="childText" presStyleLbl="revTx" presStyleIdx="1" presStyleCnt="5">
        <dgm:presLayoutVars>
          <dgm:bulletEnabled val="1"/>
        </dgm:presLayoutVars>
      </dgm:prSet>
      <dgm:spPr/>
    </dgm:pt>
    <dgm:pt modelId="{674C1F17-4A2F-4CB2-8131-CBAC43E2ACDE}" type="pres">
      <dgm:prSet presAssocID="{D938BC94-827A-4E1B-A7FB-0C6D482B3B3F}" presName="parentText" presStyleLbl="node1" presStyleIdx="2" presStyleCnt="5">
        <dgm:presLayoutVars>
          <dgm:chMax val="0"/>
          <dgm:bulletEnabled val="1"/>
        </dgm:presLayoutVars>
      </dgm:prSet>
      <dgm:spPr/>
    </dgm:pt>
    <dgm:pt modelId="{06DBF715-97E1-44C3-A44D-87C1D5FA8FD9}" type="pres">
      <dgm:prSet presAssocID="{D938BC94-827A-4E1B-A7FB-0C6D482B3B3F}" presName="childText" presStyleLbl="revTx" presStyleIdx="2" presStyleCnt="5">
        <dgm:presLayoutVars>
          <dgm:bulletEnabled val="1"/>
        </dgm:presLayoutVars>
      </dgm:prSet>
      <dgm:spPr/>
    </dgm:pt>
    <dgm:pt modelId="{E0947F0D-5EE0-4549-AB84-B98F6A8C7F82}" type="pres">
      <dgm:prSet presAssocID="{ABDEF69B-91BE-4646-88A1-25DAAD575C36}" presName="parentText" presStyleLbl="node1" presStyleIdx="3" presStyleCnt="5">
        <dgm:presLayoutVars>
          <dgm:chMax val="0"/>
          <dgm:bulletEnabled val="1"/>
        </dgm:presLayoutVars>
      </dgm:prSet>
      <dgm:spPr/>
    </dgm:pt>
    <dgm:pt modelId="{3A60531E-8EC8-4FD9-9335-F45B1C915C2B}" type="pres">
      <dgm:prSet presAssocID="{ABDEF69B-91BE-4646-88A1-25DAAD575C36}" presName="childText" presStyleLbl="revTx" presStyleIdx="3" presStyleCnt="5">
        <dgm:presLayoutVars>
          <dgm:bulletEnabled val="1"/>
        </dgm:presLayoutVars>
      </dgm:prSet>
      <dgm:spPr/>
    </dgm:pt>
    <dgm:pt modelId="{12CA06F6-B62F-4CDE-94F9-CE94E4F396FB}" type="pres">
      <dgm:prSet presAssocID="{05D97A23-D229-442E-A0DE-439ACEBA5FB0}" presName="parentText" presStyleLbl="node1" presStyleIdx="4" presStyleCnt="5">
        <dgm:presLayoutVars>
          <dgm:chMax val="0"/>
          <dgm:bulletEnabled val="1"/>
        </dgm:presLayoutVars>
      </dgm:prSet>
      <dgm:spPr/>
    </dgm:pt>
    <dgm:pt modelId="{EFB6F9E4-24FE-4F61-95D0-62DCF86CF3C1}" type="pres">
      <dgm:prSet presAssocID="{05D97A23-D229-442E-A0DE-439ACEBA5FB0}" presName="childText" presStyleLbl="revTx" presStyleIdx="4" presStyleCnt="5">
        <dgm:presLayoutVars>
          <dgm:bulletEnabled val="1"/>
        </dgm:presLayoutVars>
      </dgm:prSet>
      <dgm:spPr/>
    </dgm:pt>
  </dgm:ptLst>
  <dgm:cxnLst>
    <dgm:cxn modelId="{F310A92B-B2C5-49D2-80B2-C66764E04FA6}" type="presOf" srcId="{492362CF-4741-4B61-9F01-4CFB2BCC9634}" destId="{1E110EF9-5E0B-4A33-9F73-37105DB34E78}" srcOrd="0" destOrd="0" presId="urn:microsoft.com/office/officeart/2005/8/layout/vList2"/>
    <dgm:cxn modelId="{737B062C-30E8-4638-B909-66194C33DB35}" srcId="{03FA0BF7-1840-470B-B3E4-7FB5846798CC}" destId="{ABDEF69B-91BE-4646-88A1-25DAAD575C36}" srcOrd="3" destOrd="0" parTransId="{A3CDFA89-D88C-4AFC-9A6C-5BD86E9C104A}" sibTransId="{71D76C41-8ED1-44BD-BD0A-A8565F70F87E}"/>
    <dgm:cxn modelId="{409E4A2D-194E-474E-8D98-528914F01C0D}" type="presOf" srcId="{DD2AD6B9-091D-4C90-9DBC-0A70160400D0}" destId="{06DBF715-97E1-44C3-A44D-87C1D5FA8FD9}" srcOrd="0" destOrd="0" presId="urn:microsoft.com/office/officeart/2005/8/layout/vList2"/>
    <dgm:cxn modelId="{88F23F37-E647-4F3C-B7CA-795D390C4495}" type="presOf" srcId="{DEFFFAE2-6351-480C-9037-EEC571EEB5EB}" destId="{A7FEB777-D1BB-4410-B6BD-C6A1A831FE78}" srcOrd="0" destOrd="0" presId="urn:microsoft.com/office/officeart/2005/8/layout/vList2"/>
    <dgm:cxn modelId="{B4714C3F-6CA7-497D-B2C2-41F7F8DA09BB}" type="presOf" srcId="{5B88588D-B22B-475F-A525-E4CC8B519466}" destId="{3A60531E-8EC8-4FD9-9335-F45B1C915C2B}" srcOrd="0" destOrd="0" presId="urn:microsoft.com/office/officeart/2005/8/layout/vList2"/>
    <dgm:cxn modelId="{E2DED641-1DE0-4298-90D9-7FE9FA8E77EE}" type="presOf" srcId="{ABDEF69B-91BE-4646-88A1-25DAAD575C36}" destId="{E0947F0D-5EE0-4549-AB84-B98F6A8C7F82}" srcOrd="0" destOrd="0" presId="urn:microsoft.com/office/officeart/2005/8/layout/vList2"/>
    <dgm:cxn modelId="{7BDB7949-9BE9-4FF6-BB91-73332CA8FFA1}" srcId="{DEFFFAE2-6351-480C-9037-EEC571EEB5EB}" destId="{EBDA1556-9CCA-4293-B5D8-8E10F842B24F}" srcOrd="0" destOrd="0" parTransId="{DA647C61-48C4-4591-9706-8C65C32EBE50}" sibTransId="{2F872CB2-81BF-407D-B046-3A632390E4A8}"/>
    <dgm:cxn modelId="{73900A4D-BDA8-4FBB-A201-C3B05F441529}" srcId="{03FA0BF7-1840-470B-B3E4-7FB5846798CC}" destId="{DEFFFAE2-6351-480C-9037-EEC571EEB5EB}" srcOrd="0" destOrd="0" parTransId="{E62D6EC8-FECD-477A-9315-C33113D5BD0E}" sibTransId="{1C981EFE-36FC-4148-A0CF-FCCA9BB2FF47}"/>
    <dgm:cxn modelId="{5445B870-20EF-432C-9268-DED27E7C346E}" type="presOf" srcId="{05D97A23-D229-442E-A0DE-439ACEBA5FB0}" destId="{12CA06F6-B62F-4CDE-94F9-CE94E4F396FB}" srcOrd="0" destOrd="0" presId="urn:microsoft.com/office/officeart/2005/8/layout/vList2"/>
    <dgm:cxn modelId="{2735D774-DC43-460D-8783-B0DA5FBE408B}" type="presOf" srcId="{D938BC94-827A-4E1B-A7FB-0C6D482B3B3F}" destId="{674C1F17-4A2F-4CB2-8131-CBAC43E2ACDE}" srcOrd="0" destOrd="0" presId="urn:microsoft.com/office/officeart/2005/8/layout/vList2"/>
    <dgm:cxn modelId="{BED62858-A604-4FC4-BF4D-3E9CF9D87F0F}" type="presOf" srcId="{EBDA1556-9CCA-4293-B5D8-8E10F842B24F}" destId="{10F6604F-8A4F-4C26-98B5-09EE3E878E9A}" srcOrd="0" destOrd="0" presId="urn:microsoft.com/office/officeart/2005/8/layout/vList2"/>
    <dgm:cxn modelId="{FD832259-29A5-4044-836A-55A98A526995}" srcId="{ABDEF69B-91BE-4646-88A1-25DAAD575C36}" destId="{5B88588D-B22B-475F-A525-E4CC8B519466}" srcOrd="0" destOrd="0" parTransId="{7622B4DB-84B8-4969-B19B-B37EFD404AD0}" sibTransId="{BE0150BB-750F-4D2D-82CF-9CA7CF5E930D}"/>
    <dgm:cxn modelId="{06B2F994-DF03-4067-8999-FDC0F709B7B0}" srcId="{03FA0BF7-1840-470B-B3E4-7FB5846798CC}" destId="{D938BC94-827A-4E1B-A7FB-0C6D482B3B3F}" srcOrd="2" destOrd="0" parTransId="{1237729D-7E7A-40E8-A9E4-4401C8AC3BC3}" sibTransId="{49027D7B-202E-473C-B5C2-F7148857544E}"/>
    <dgm:cxn modelId="{82652C98-6373-4DA9-93A2-1BB3A0739EDF}" srcId="{05D97A23-D229-442E-A0DE-439ACEBA5FB0}" destId="{138C2ACB-DE90-4179-9005-3FAFF1B8B38A}" srcOrd="0" destOrd="0" parTransId="{E4ADBCCD-C2B5-4271-815F-536F2035AB9C}" sibTransId="{EFE0C560-1007-4AA3-B5B8-6A972219448D}"/>
    <dgm:cxn modelId="{27A2A49B-7080-4D9A-9B3F-BBE3DE6A0FDF}" srcId="{492362CF-4741-4B61-9F01-4CFB2BCC9634}" destId="{BB96FE40-6D44-4A4A-A7BA-3F9C8F9EBF86}" srcOrd="0" destOrd="0" parTransId="{FB403B39-2E29-4803-A9C2-BE29CF46707F}" sibTransId="{062001C1-260C-460E-8062-50FB99AC4CB3}"/>
    <dgm:cxn modelId="{BBD03D9E-5237-4E67-AF84-410425DB9666}" type="presOf" srcId="{03FA0BF7-1840-470B-B3E4-7FB5846798CC}" destId="{D5D9E3DF-BF95-4AE8-A3E1-F810BA90610D}" srcOrd="0" destOrd="0" presId="urn:microsoft.com/office/officeart/2005/8/layout/vList2"/>
    <dgm:cxn modelId="{F0955EA0-9A42-4CE8-8432-1A9982DEC4A2}" srcId="{03FA0BF7-1840-470B-B3E4-7FB5846798CC}" destId="{492362CF-4741-4B61-9F01-4CFB2BCC9634}" srcOrd="1" destOrd="0" parTransId="{A291AB10-36B3-4778-A730-1A768FCF7977}" sibTransId="{F57FDEFA-5340-4C71-A24F-33A6E57BFAFD}"/>
    <dgm:cxn modelId="{554916AB-EA12-4307-82BF-F2ED0A51AE14}" srcId="{03FA0BF7-1840-470B-B3E4-7FB5846798CC}" destId="{05D97A23-D229-442E-A0DE-439ACEBA5FB0}" srcOrd="4" destOrd="0" parTransId="{F9A217B2-9765-464C-8C49-DB74EFAB348F}" sibTransId="{151F2355-7839-4B11-A953-59795032D574}"/>
    <dgm:cxn modelId="{9B8742AB-5942-4BFB-A198-BC4BCEA7E8DB}" srcId="{D938BC94-827A-4E1B-A7FB-0C6D482B3B3F}" destId="{DD2AD6B9-091D-4C90-9DBC-0A70160400D0}" srcOrd="0" destOrd="0" parTransId="{7EF739D1-C80B-4B2F-896E-27ECB4A156EF}" sibTransId="{F7058E9D-9EF6-4BF4-B4AE-431A9D07321C}"/>
    <dgm:cxn modelId="{F98454B3-AD89-48E2-997F-F639496B1CC7}" type="presOf" srcId="{BB96FE40-6D44-4A4A-A7BA-3F9C8F9EBF86}" destId="{EBCD785B-CBDE-41C0-B082-FFEEA887C66D}" srcOrd="0" destOrd="0" presId="urn:microsoft.com/office/officeart/2005/8/layout/vList2"/>
    <dgm:cxn modelId="{3C638FE7-214C-4380-99FC-EEF5A30BF187}" type="presOf" srcId="{138C2ACB-DE90-4179-9005-3FAFF1B8B38A}" destId="{EFB6F9E4-24FE-4F61-95D0-62DCF86CF3C1}" srcOrd="0" destOrd="0" presId="urn:microsoft.com/office/officeart/2005/8/layout/vList2"/>
    <dgm:cxn modelId="{3EC65C51-8319-4D06-9085-D5474B74CED9}" type="presParOf" srcId="{D5D9E3DF-BF95-4AE8-A3E1-F810BA90610D}" destId="{A7FEB777-D1BB-4410-B6BD-C6A1A831FE78}" srcOrd="0" destOrd="0" presId="urn:microsoft.com/office/officeart/2005/8/layout/vList2"/>
    <dgm:cxn modelId="{7C7974E5-6F28-4AFE-8916-293FFCF8B749}" type="presParOf" srcId="{D5D9E3DF-BF95-4AE8-A3E1-F810BA90610D}" destId="{10F6604F-8A4F-4C26-98B5-09EE3E878E9A}" srcOrd="1" destOrd="0" presId="urn:microsoft.com/office/officeart/2005/8/layout/vList2"/>
    <dgm:cxn modelId="{B4DD1826-A392-4BA4-A3B2-E1092056D5B3}" type="presParOf" srcId="{D5D9E3DF-BF95-4AE8-A3E1-F810BA90610D}" destId="{1E110EF9-5E0B-4A33-9F73-37105DB34E78}" srcOrd="2" destOrd="0" presId="urn:microsoft.com/office/officeart/2005/8/layout/vList2"/>
    <dgm:cxn modelId="{9403CE2D-25E5-417C-924D-EB6D7F8EAC84}" type="presParOf" srcId="{D5D9E3DF-BF95-4AE8-A3E1-F810BA90610D}" destId="{EBCD785B-CBDE-41C0-B082-FFEEA887C66D}" srcOrd="3" destOrd="0" presId="urn:microsoft.com/office/officeart/2005/8/layout/vList2"/>
    <dgm:cxn modelId="{9FC7C890-D81E-47D3-BC97-090BEC5C7F9B}" type="presParOf" srcId="{D5D9E3DF-BF95-4AE8-A3E1-F810BA90610D}" destId="{674C1F17-4A2F-4CB2-8131-CBAC43E2ACDE}" srcOrd="4" destOrd="0" presId="urn:microsoft.com/office/officeart/2005/8/layout/vList2"/>
    <dgm:cxn modelId="{09CDC4B6-CCC3-4ACC-86AD-D6AF54272515}" type="presParOf" srcId="{D5D9E3DF-BF95-4AE8-A3E1-F810BA90610D}" destId="{06DBF715-97E1-44C3-A44D-87C1D5FA8FD9}" srcOrd="5" destOrd="0" presId="urn:microsoft.com/office/officeart/2005/8/layout/vList2"/>
    <dgm:cxn modelId="{A7411644-3876-44B1-8587-1480721605FF}" type="presParOf" srcId="{D5D9E3DF-BF95-4AE8-A3E1-F810BA90610D}" destId="{E0947F0D-5EE0-4549-AB84-B98F6A8C7F82}" srcOrd="6" destOrd="0" presId="urn:microsoft.com/office/officeart/2005/8/layout/vList2"/>
    <dgm:cxn modelId="{77373837-3D6C-4123-9775-7EF6FC4741F4}" type="presParOf" srcId="{D5D9E3DF-BF95-4AE8-A3E1-F810BA90610D}" destId="{3A60531E-8EC8-4FD9-9335-F45B1C915C2B}" srcOrd="7" destOrd="0" presId="urn:microsoft.com/office/officeart/2005/8/layout/vList2"/>
    <dgm:cxn modelId="{56C5F84A-2AD3-4DDC-A73A-9F7289A7CDBB}" type="presParOf" srcId="{D5D9E3DF-BF95-4AE8-A3E1-F810BA90610D}" destId="{12CA06F6-B62F-4CDE-94F9-CE94E4F396FB}" srcOrd="8" destOrd="0" presId="urn:microsoft.com/office/officeart/2005/8/layout/vList2"/>
    <dgm:cxn modelId="{BDB2E066-734E-471D-8A24-BD94D327D405}" type="presParOf" srcId="{D5D9E3DF-BF95-4AE8-A3E1-F810BA90610D}" destId="{EFB6F9E4-24FE-4F61-95D0-62DCF86CF3C1}"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CFEAE7-2EFF-4C27-BA2D-93CE37F7FAD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F1B4ECE3-D98A-4A50-976B-A7DBC4F1F52A}">
      <dgm:prSet custT="1"/>
      <dgm:spPr/>
      <dgm:t>
        <a:bodyPr/>
        <a:lstStyle/>
        <a:p>
          <a:r>
            <a:rPr lang="en-GB" sz="1800" b="0"/>
            <a:t>If possible risk should be reduced before being transferred</a:t>
          </a:r>
        </a:p>
      </dgm:t>
    </dgm:pt>
    <dgm:pt modelId="{7E0EAE3D-C560-4370-A13F-C9D334D5742B}" type="parTrans" cxnId="{924691C3-D678-41DE-9AC7-A6D35DA7AE9C}">
      <dgm:prSet/>
      <dgm:spPr/>
      <dgm:t>
        <a:bodyPr/>
        <a:lstStyle/>
        <a:p>
          <a:endParaRPr lang="en-GB" sz="2800" b="0"/>
        </a:p>
      </dgm:t>
    </dgm:pt>
    <dgm:pt modelId="{FD219705-01A1-4DC3-AF9D-D584E93C3A5A}" type="sibTrans" cxnId="{924691C3-D678-41DE-9AC7-A6D35DA7AE9C}">
      <dgm:prSet/>
      <dgm:spPr/>
      <dgm:t>
        <a:bodyPr/>
        <a:lstStyle/>
        <a:p>
          <a:endParaRPr lang="en-GB" sz="2800" b="0"/>
        </a:p>
      </dgm:t>
    </dgm:pt>
    <dgm:pt modelId="{0891FA7E-665C-4289-BE4B-B4F5CF495110}">
      <dgm:prSet custT="1"/>
      <dgm:spPr/>
      <dgm:t>
        <a:bodyPr/>
        <a:lstStyle/>
        <a:p>
          <a:r>
            <a:rPr lang="en-GB" sz="1800" b="0"/>
            <a:t>The DRF study includes an example risk reduction cost benefit exercise in each country</a:t>
          </a:r>
        </a:p>
      </dgm:t>
    </dgm:pt>
    <dgm:pt modelId="{F80585BD-93C6-4343-B978-AD3AB8ACC69D}" type="parTrans" cxnId="{F3739C63-1547-4FCA-BF9B-2BED7697927F}">
      <dgm:prSet/>
      <dgm:spPr/>
      <dgm:t>
        <a:bodyPr/>
        <a:lstStyle/>
        <a:p>
          <a:endParaRPr lang="en-GB" sz="2800" b="0"/>
        </a:p>
      </dgm:t>
    </dgm:pt>
    <dgm:pt modelId="{93AD8331-9CF9-46FC-BD12-D3DC4EA8EBC4}" type="sibTrans" cxnId="{F3739C63-1547-4FCA-BF9B-2BED7697927F}">
      <dgm:prSet/>
      <dgm:spPr/>
      <dgm:t>
        <a:bodyPr/>
        <a:lstStyle/>
        <a:p>
          <a:endParaRPr lang="en-GB" sz="2800" b="0"/>
        </a:p>
      </dgm:t>
    </dgm:pt>
    <dgm:pt modelId="{DC949794-79C4-417F-B540-C87BCECAAA3E}">
      <dgm:prSet custT="1"/>
      <dgm:spPr/>
      <dgm:t>
        <a:bodyPr/>
        <a:lstStyle/>
        <a:p>
          <a:r>
            <a:rPr lang="en-GB" sz="1800" b="0"/>
            <a:t>Disaster Relief Bonds would aim to embed Disaster Risk Reduction, although incentives can also be built into insurance, especially if offered by a risk pool</a:t>
          </a:r>
        </a:p>
      </dgm:t>
    </dgm:pt>
    <dgm:pt modelId="{0918A993-D96B-4F00-B08F-7054DF34DC30}" type="parTrans" cxnId="{22FFF59B-8320-4537-98A9-C44D0E7A1B5B}">
      <dgm:prSet/>
      <dgm:spPr/>
      <dgm:t>
        <a:bodyPr/>
        <a:lstStyle/>
        <a:p>
          <a:endParaRPr lang="en-GB" sz="2800" b="0"/>
        </a:p>
      </dgm:t>
    </dgm:pt>
    <dgm:pt modelId="{1F6DA228-3512-4BC3-A2D9-C7FF5656E876}" type="sibTrans" cxnId="{22FFF59B-8320-4537-98A9-C44D0E7A1B5B}">
      <dgm:prSet/>
      <dgm:spPr/>
      <dgm:t>
        <a:bodyPr/>
        <a:lstStyle/>
        <a:p>
          <a:endParaRPr lang="en-GB" sz="2800" b="0"/>
        </a:p>
      </dgm:t>
    </dgm:pt>
    <dgm:pt modelId="{48369287-7B2F-49B5-80A9-B2EF45197F82}" type="pres">
      <dgm:prSet presAssocID="{8FCFEAE7-2EFF-4C27-BA2D-93CE37F7FADE}" presName="linear" presStyleCnt="0">
        <dgm:presLayoutVars>
          <dgm:animLvl val="lvl"/>
          <dgm:resizeHandles val="exact"/>
        </dgm:presLayoutVars>
      </dgm:prSet>
      <dgm:spPr/>
    </dgm:pt>
    <dgm:pt modelId="{BE099A05-AFE4-489B-B7CE-C278DC3E1B93}" type="pres">
      <dgm:prSet presAssocID="{F1B4ECE3-D98A-4A50-976B-A7DBC4F1F52A}" presName="parentText" presStyleLbl="node1" presStyleIdx="0" presStyleCnt="3">
        <dgm:presLayoutVars>
          <dgm:chMax val="0"/>
          <dgm:bulletEnabled val="1"/>
        </dgm:presLayoutVars>
      </dgm:prSet>
      <dgm:spPr/>
    </dgm:pt>
    <dgm:pt modelId="{1CA52F4B-A2BE-42CE-808F-FCC76A7E690E}" type="pres">
      <dgm:prSet presAssocID="{FD219705-01A1-4DC3-AF9D-D584E93C3A5A}" presName="spacer" presStyleCnt="0"/>
      <dgm:spPr/>
    </dgm:pt>
    <dgm:pt modelId="{41F1B75E-6B1F-42DB-964E-8F8CA3212661}" type="pres">
      <dgm:prSet presAssocID="{0891FA7E-665C-4289-BE4B-B4F5CF495110}" presName="parentText" presStyleLbl="node1" presStyleIdx="1" presStyleCnt="3">
        <dgm:presLayoutVars>
          <dgm:chMax val="0"/>
          <dgm:bulletEnabled val="1"/>
        </dgm:presLayoutVars>
      </dgm:prSet>
      <dgm:spPr/>
    </dgm:pt>
    <dgm:pt modelId="{9C16EF35-C4AA-40FE-BC6A-6E2E7812BD21}" type="pres">
      <dgm:prSet presAssocID="{93AD8331-9CF9-46FC-BD12-D3DC4EA8EBC4}" presName="spacer" presStyleCnt="0"/>
      <dgm:spPr/>
    </dgm:pt>
    <dgm:pt modelId="{C6C41391-F868-478D-B776-9D916DC17DCA}" type="pres">
      <dgm:prSet presAssocID="{DC949794-79C4-417F-B540-C87BCECAAA3E}" presName="parentText" presStyleLbl="node1" presStyleIdx="2" presStyleCnt="3">
        <dgm:presLayoutVars>
          <dgm:chMax val="0"/>
          <dgm:bulletEnabled val="1"/>
        </dgm:presLayoutVars>
      </dgm:prSet>
      <dgm:spPr/>
    </dgm:pt>
  </dgm:ptLst>
  <dgm:cxnLst>
    <dgm:cxn modelId="{F3739C63-1547-4FCA-BF9B-2BED7697927F}" srcId="{8FCFEAE7-2EFF-4C27-BA2D-93CE37F7FADE}" destId="{0891FA7E-665C-4289-BE4B-B4F5CF495110}" srcOrd="1" destOrd="0" parTransId="{F80585BD-93C6-4343-B978-AD3AB8ACC69D}" sibTransId="{93AD8331-9CF9-46FC-BD12-D3DC4EA8EBC4}"/>
    <dgm:cxn modelId="{9A91EE48-E901-41D2-85F1-BCCE1A09D690}" type="presOf" srcId="{8FCFEAE7-2EFF-4C27-BA2D-93CE37F7FADE}" destId="{48369287-7B2F-49B5-80A9-B2EF45197F82}" srcOrd="0" destOrd="0" presId="urn:microsoft.com/office/officeart/2005/8/layout/vList2"/>
    <dgm:cxn modelId="{ADE6306B-6838-45F7-806F-52A695472A60}" type="presOf" srcId="{DC949794-79C4-417F-B540-C87BCECAAA3E}" destId="{C6C41391-F868-478D-B776-9D916DC17DCA}" srcOrd="0" destOrd="0" presId="urn:microsoft.com/office/officeart/2005/8/layout/vList2"/>
    <dgm:cxn modelId="{6669527F-B6F9-4994-A0E2-7DBE2E52250E}" type="presOf" srcId="{F1B4ECE3-D98A-4A50-976B-A7DBC4F1F52A}" destId="{BE099A05-AFE4-489B-B7CE-C278DC3E1B93}" srcOrd="0" destOrd="0" presId="urn:microsoft.com/office/officeart/2005/8/layout/vList2"/>
    <dgm:cxn modelId="{22FFF59B-8320-4537-98A9-C44D0E7A1B5B}" srcId="{8FCFEAE7-2EFF-4C27-BA2D-93CE37F7FADE}" destId="{DC949794-79C4-417F-B540-C87BCECAAA3E}" srcOrd="2" destOrd="0" parTransId="{0918A993-D96B-4F00-B08F-7054DF34DC30}" sibTransId="{1F6DA228-3512-4BC3-A2D9-C7FF5656E876}"/>
    <dgm:cxn modelId="{4DE702A5-429B-41F5-AC72-39B8FC9CBA07}" type="presOf" srcId="{0891FA7E-665C-4289-BE4B-B4F5CF495110}" destId="{41F1B75E-6B1F-42DB-964E-8F8CA3212661}" srcOrd="0" destOrd="0" presId="urn:microsoft.com/office/officeart/2005/8/layout/vList2"/>
    <dgm:cxn modelId="{924691C3-D678-41DE-9AC7-A6D35DA7AE9C}" srcId="{8FCFEAE7-2EFF-4C27-BA2D-93CE37F7FADE}" destId="{F1B4ECE3-D98A-4A50-976B-A7DBC4F1F52A}" srcOrd="0" destOrd="0" parTransId="{7E0EAE3D-C560-4370-A13F-C9D334D5742B}" sibTransId="{FD219705-01A1-4DC3-AF9D-D584E93C3A5A}"/>
    <dgm:cxn modelId="{02CFC60E-B2CB-47B9-A261-11068376A354}" type="presParOf" srcId="{48369287-7B2F-49B5-80A9-B2EF45197F82}" destId="{BE099A05-AFE4-489B-B7CE-C278DC3E1B93}" srcOrd="0" destOrd="0" presId="urn:microsoft.com/office/officeart/2005/8/layout/vList2"/>
    <dgm:cxn modelId="{089E1C15-026B-445A-8B38-CE896141DCF5}" type="presParOf" srcId="{48369287-7B2F-49B5-80A9-B2EF45197F82}" destId="{1CA52F4B-A2BE-42CE-808F-FCC76A7E690E}" srcOrd="1" destOrd="0" presId="urn:microsoft.com/office/officeart/2005/8/layout/vList2"/>
    <dgm:cxn modelId="{EB6475EB-B6B4-41E9-B1A0-D8468F089A30}" type="presParOf" srcId="{48369287-7B2F-49B5-80A9-B2EF45197F82}" destId="{41F1B75E-6B1F-42DB-964E-8F8CA3212661}" srcOrd="2" destOrd="0" presId="urn:microsoft.com/office/officeart/2005/8/layout/vList2"/>
    <dgm:cxn modelId="{72642584-D45C-4005-94E8-1DD7AA0BF21E}" type="presParOf" srcId="{48369287-7B2F-49B5-80A9-B2EF45197F82}" destId="{9C16EF35-C4AA-40FE-BC6A-6E2E7812BD21}" srcOrd="3" destOrd="0" presId="urn:microsoft.com/office/officeart/2005/8/layout/vList2"/>
    <dgm:cxn modelId="{166414F7-3130-4D91-8679-B14F49A38865}" type="presParOf" srcId="{48369287-7B2F-49B5-80A9-B2EF45197F82}" destId="{C6C41391-F868-478D-B776-9D916DC17DC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3E7560-07BB-49AB-86C5-6FCC3AA5C600}" type="doc">
      <dgm:prSet loTypeId="urn:microsoft.com/office/officeart/2018/2/layout/IconVerticalSolidList" loCatId="icon" qsTypeId="urn:microsoft.com/office/officeart/2005/8/quickstyle/simple1" qsCatId="simple" csTypeId="urn:microsoft.com/office/officeart/2005/8/colors/accent1_2" csCatId="accent1" phldr="1"/>
      <dgm:spPr/>
    </dgm:pt>
    <dgm:pt modelId="{75CE9F18-B0D5-4B7B-8269-B00ECCBBDDDD}">
      <dgm:prSet phldrT="[Text]"/>
      <dgm:spPr/>
      <dgm:t>
        <a:bodyPr/>
        <a:lstStyle/>
        <a:p>
          <a:pPr>
            <a:lnSpc>
              <a:spcPct val="100000"/>
            </a:lnSpc>
          </a:pPr>
          <a:r>
            <a:rPr lang="en-GB"/>
            <a:t>Direct Insurance	</a:t>
          </a:r>
        </a:p>
      </dgm:t>
    </dgm:pt>
    <dgm:pt modelId="{98075A95-230E-42CC-A127-B370B1738377}" type="parTrans" cxnId="{27D17157-9F5F-4075-9D5E-1228CE22B3E2}">
      <dgm:prSet/>
      <dgm:spPr/>
      <dgm:t>
        <a:bodyPr/>
        <a:lstStyle/>
        <a:p>
          <a:endParaRPr lang="en-GB"/>
        </a:p>
      </dgm:t>
    </dgm:pt>
    <dgm:pt modelId="{3C2F1C8C-6C0C-4DCB-B43B-BA6FBC757022}" type="sibTrans" cxnId="{27D17157-9F5F-4075-9D5E-1228CE22B3E2}">
      <dgm:prSet/>
      <dgm:spPr/>
      <dgm:t>
        <a:bodyPr/>
        <a:lstStyle/>
        <a:p>
          <a:endParaRPr lang="en-GB"/>
        </a:p>
      </dgm:t>
    </dgm:pt>
    <dgm:pt modelId="{2D641DA0-5CFD-464F-A6CA-69B04BA3DB1A}">
      <dgm:prSet phldrT="[Text]"/>
      <dgm:spPr/>
      <dgm:t>
        <a:bodyPr/>
        <a:lstStyle/>
        <a:p>
          <a:pPr>
            <a:lnSpc>
              <a:spcPct val="100000"/>
            </a:lnSpc>
          </a:pPr>
          <a:r>
            <a:rPr lang="en-GB"/>
            <a:t>Clearing House Facility	</a:t>
          </a:r>
        </a:p>
      </dgm:t>
    </dgm:pt>
    <dgm:pt modelId="{F5C413A0-1C3C-4061-8370-C23CB3C7D8F0}" type="parTrans" cxnId="{A493CEB2-C245-433A-9A2D-2FBBFD0241ED}">
      <dgm:prSet/>
      <dgm:spPr/>
      <dgm:t>
        <a:bodyPr/>
        <a:lstStyle/>
        <a:p>
          <a:endParaRPr lang="en-GB"/>
        </a:p>
      </dgm:t>
    </dgm:pt>
    <dgm:pt modelId="{2056DAFB-DE48-4A09-AD33-E648EAB84034}" type="sibTrans" cxnId="{A493CEB2-C245-433A-9A2D-2FBBFD0241ED}">
      <dgm:prSet/>
      <dgm:spPr/>
      <dgm:t>
        <a:bodyPr/>
        <a:lstStyle/>
        <a:p>
          <a:endParaRPr lang="en-GB"/>
        </a:p>
      </dgm:t>
    </dgm:pt>
    <dgm:pt modelId="{115A7F13-1CF8-4038-ADA4-9CBADE94BB30}">
      <dgm:prSet phldrT="[Text]"/>
      <dgm:spPr/>
      <dgm:t>
        <a:bodyPr/>
        <a:lstStyle/>
        <a:p>
          <a:pPr>
            <a:lnSpc>
              <a:spcPct val="100000"/>
            </a:lnSpc>
          </a:pPr>
          <a:r>
            <a:rPr lang="en-GB"/>
            <a:t>Catastrophe Bonds and Disaster Relief Bonds</a:t>
          </a:r>
        </a:p>
      </dgm:t>
    </dgm:pt>
    <dgm:pt modelId="{07369922-90CD-4A31-8DFF-57FF1F6B127B}" type="parTrans" cxnId="{0A745079-4D6F-4C38-A3B6-307BD5B09D38}">
      <dgm:prSet/>
      <dgm:spPr/>
      <dgm:t>
        <a:bodyPr/>
        <a:lstStyle/>
        <a:p>
          <a:endParaRPr lang="en-GB"/>
        </a:p>
      </dgm:t>
    </dgm:pt>
    <dgm:pt modelId="{BDB30EF0-94EB-49BC-9B63-8BBBE16F8805}" type="sibTrans" cxnId="{0A745079-4D6F-4C38-A3B6-307BD5B09D38}">
      <dgm:prSet/>
      <dgm:spPr/>
      <dgm:t>
        <a:bodyPr/>
        <a:lstStyle/>
        <a:p>
          <a:endParaRPr lang="en-GB"/>
        </a:p>
      </dgm:t>
    </dgm:pt>
    <dgm:pt modelId="{8C983953-47DC-4E6F-AEA1-982BCC5F205B}">
      <dgm:prSet phldrT="[Text]"/>
      <dgm:spPr/>
      <dgm:t>
        <a:bodyPr/>
        <a:lstStyle/>
        <a:p>
          <a:pPr>
            <a:lnSpc>
              <a:spcPct val="100000"/>
            </a:lnSpc>
          </a:pPr>
          <a:r>
            <a:rPr lang="en-GB"/>
            <a:t>Risk Pooling</a:t>
          </a:r>
        </a:p>
      </dgm:t>
    </dgm:pt>
    <dgm:pt modelId="{C3B82078-2DA6-4C72-AD64-529C587784C0}" type="parTrans" cxnId="{DDCC3C90-C679-486D-85F0-392825C91BC8}">
      <dgm:prSet/>
      <dgm:spPr/>
      <dgm:t>
        <a:bodyPr/>
        <a:lstStyle/>
        <a:p>
          <a:endParaRPr lang="en-GB"/>
        </a:p>
      </dgm:t>
    </dgm:pt>
    <dgm:pt modelId="{AA1EBAC3-EC54-4F5E-9A96-8027C62D704A}" type="sibTrans" cxnId="{DDCC3C90-C679-486D-85F0-392825C91BC8}">
      <dgm:prSet/>
      <dgm:spPr/>
      <dgm:t>
        <a:bodyPr/>
        <a:lstStyle/>
        <a:p>
          <a:endParaRPr lang="en-GB"/>
        </a:p>
      </dgm:t>
    </dgm:pt>
    <dgm:pt modelId="{16A3B5DC-72BA-413E-BCC2-DB6215277FF2}" type="pres">
      <dgm:prSet presAssocID="{383E7560-07BB-49AB-86C5-6FCC3AA5C600}" presName="root" presStyleCnt="0">
        <dgm:presLayoutVars>
          <dgm:dir/>
          <dgm:resizeHandles val="exact"/>
        </dgm:presLayoutVars>
      </dgm:prSet>
      <dgm:spPr/>
    </dgm:pt>
    <dgm:pt modelId="{80461749-650B-4633-9CC4-B85F2EC04F5C}" type="pres">
      <dgm:prSet presAssocID="{75CE9F18-B0D5-4B7B-8269-B00ECCBBDDDD}" presName="compNode" presStyleCnt="0"/>
      <dgm:spPr/>
    </dgm:pt>
    <dgm:pt modelId="{178F447C-8C2C-4F06-AFCD-AAF6E3CCC2D8}" type="pres">
      <dgm:prSet presAssocID="{75CE9F18-B0D5-4B7B-8269-B00ECCBBDDDD}" presName="bgRect" presStyleLbl="bgShp" presStyleIdx="0" presStyleCnt="4"/>
      <dgm:spPr/>
    </dgm:pt>
    <dgm:pt modelId="{4DDEF0FD-B8DB-4BCE-A0B5-F5D9276C07EB}" type="pres">
      <dgm:prSet presAssocID="{75CE9F18-B0D5-4B7B-8269-B00ECCBBDDDD}"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dge 1 with solid fill"/>
        </a:ext>
      </dgm:extLst>
    </dgm:pt>
    <dgm:pt modelId="{F96EA5B8-2F20-433C-9E08-00C8F5C78693}" type="pres">
      <dgm:prSet presAssocID="{75CE9F18-B0D5-4B7B-8269-B00ECCBBDDDD}" presName="spaceRect" presStyleCnt="0"/>
      <dgm:spPr/>
    </dgm:pt>
    <dgm:pt modelId="{AF04CEDC-910A-441B-991B-F134C6A9E8B1}" type="pres">
      <dgm:prSet presAssocID="{75CE9F18-B0D5-4B7B-8269-B00ECCBBDDDD}" presName="parTx" presStyleLbl="revTx" presStyleIdx="0" presStyleCnt="4">
        <dgm:presLayoutVars>
          <dgm:chMax val="0"/>
          <dgm:chPref val="0"/>
        </dgm:presLayoutVars>
      </dgm:prSet>
      <dgm:spPr/>
    </dgm:pt>
    <dgm:pt modelId="{F63604F5-B057-4C4C-A025-2A669229CE84}" type="pres">
      <dgm:prSet presAssocID="{3C2F1C8C-6C0C-4DCB-B43B-BA6FBC757022}" presName="sibTrans" presStyleCnt="0"/>
      <dgm:spPr/>
    </dgm:pt>
    <dgm:pt modelId="{26E13B71-F108-4BEF-B42D-39B1420B5373}" type="pres">
      <dgm:prSet presAssocID="{2D641DA0-5CFD-464F-A6CA-69B04BA3DB1A}" presName="compNode" presStyleCnt="0"/>
      <dgm:spPr/>
    </dgm:pt>
    <dgm:pt modelId="{955F0238-815E-40D6-893D-DCD264EF15DD}" type="pres">
      <dgm:prSet presAssocID="{2D641DA0-5CFD-464F-A6CA-69B04BA3DB1A}" presName="bgRect" presStyleLbl="bgShp" presStyleIdx="1" presStyleCnt="4"/>
      <dgm:spPr/>
    </dgm:pt>
    <dgm:pt modelId="{8D50DE08-5CF2-4839-A18A-9A527D3B42AA}" type="pres">
      <dgm:prSet presAssocID="{2D641DA0-5CFD-464F-A6CA-69B04BA3DB1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dge with solid fill"/>
        </a:ext>
      </dgm:extLst>
    </dgm:pt>
    <dgm:pt modelId="{1FD15F91-BD77-4378-902F-151B7EFEEB17}" type="pres">
      <dgm:prSet presAssocID="{2D641DA0-5CFD-464F-A6CA-69B04BA3DB1A}" presName="spaceRect" presStyleCnt="0"/>
      <dgm:spPr/>
    </dgm:pt>
    <dgm:pt modelId="{EA7F097E-9A6A-4035-8DC1-9405A1AD75A7}" type="pres">
      <dgm:prSet presAssocID="{2D641DA0-5CFD-464F-A6CA-69B04BA3DB1A}" presName="parTx" presStyleLbl="revTx" presStyleIdx="1" presStyleCnt="4">
        <dgm:presLayoutVars>
          <dgm:chMax val="0"/>
          <dgm:chPref val="0"/>
        </dgm:presLayoutVars>
      </dgm:prSet>
      <dgm:spPr/>
    </dgm:pt>
    <dgm:pt modelId="{AEE91B7D-906D-4706-9AAF-79B5AEBFAF5B}" type="pres">
      <dgm:prSet presAssocID="{2056DAFB-DE48-4A09-AD33-E648EAB84034}" presName="sibTrans" presStyleCnt="0"/>
      <dgm:spPr/>
    </dgm:pt>
    <dgm:pt modelId="{DB6937A4-2250-4D57-ACC9-394869302849}" type="pres">
      <dgm:prSet presAssocID="{115A7F13-1CF8-4038-ADA4-9CBADE94BB30}" presName="compNode" presStyleCnt="0"/>
      <dgm:spPr/>
    </dgm:pt>
    <dgm:pt modelId="{3F791BDF-57B7-470B-8C79-03790DE6176D}" type="pres">
      <dgm:prSet presAssocID="{115A7F13-1CF8-4038-ADA4-9CBADE94BB30}" presName="bgRect" presStyleLbl="bgShp" presStyleIdx="2" presStyleCnt="4" custLinFactNeighborX="-926" custLinFactNeighborY="-3095"/>
      <dgm:spPr/>
    </dgm:pt>
    <dgm:pt modelId="{51D8F421-78F4-4729-AC7B-9E8052DD3782}" type="pres">
      <dgm:prSet presAssocID="{115A7F13-1CF8-4038-ADA4-9CBADE94BB30}"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adge 3 with solid fill"/>
        </a:ext>
      </dgm:extLst>
    </dgm:pt>
    <dgm:pt modelId="{D11D8C6C-E09A-465B-AA0C-0E7BCE93A658}" type="pres">
      <dgm:prSet presAssocID="{115A7F13-1CF8-4038-ADA4-9CBADE94BB30}" presName="spaceRect" presStyleCnt="0"/>
      <dgm:spPr/>
    </dgm:pt>
    <dgm:pt modelId="{40709B7D-EEF0-4A8E-BBFF-F96B92DB3AA0}" type="pres">
      <dgm:prSet presAssocID="{115A7F13-1CF8-4038-ADA4-9CBADE94BB30}" presName="parTx" presStyleLbl="revTx" presStyleIdx="2" presStyleCnt="4">
        <dgm:presLayoutVars>
          <dgm:chMax val="0"/>
          <dgm:chPref val="0"/>
        </dgm:presLayoutVars>
      </dgm:prSet>
      <dgm:spPr/>
    </dgm:pt>
    <dgm:pt modelId="{3F8B5ECC-717C-419C-9C13-76045FA67D97}" type="pres">
      <dgm:prSet presAssocID="{BDB30EF0-94EB-49BC-9B63-8BBBE16F8805}" presName="sibTrans" presStyleCnt="0"/>
      <dgm:spPr/>
    </dgm:pt>
    <dgm:pt modelId="{728C269B-08F2-4B82-9DEB-77C44CF48B81}" type="pres">
      <dgm:prSet presAssocID="{8C983953-47DC-4E6F-AEA1-982BCC5F205B}" presName="compNode" presStyleCnt="0"/>
      <dgm:spPr/>
    </dgm:pt>
    <dgm:pt modelId="{613F7512-B850-406F-8039-86AA8436AC54}" type="pres">
      <dgm:prSet presAssocID="{8C983953-47DC-4E6F-AEA1-982BCC5F205B}" presName="bgRect" presStyleLbl="bgShp" presStyleIdx="3" presStyleCnt="4" custLinFactNeighborX="0" custLinFactNeighborY="15864"/>
      <dgm:spPr/>
    </dgm:pt>
    <dgm:pt modelId="{A7E94666-0568-4A2A-A6C0-C90C8A140376}" type="pres">
      <dgm:prSet presAssocID="{8C983953-47DC-4E6F-AEA1-982BCC5F205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adge 4 with solid fill"/>
        </a:ext>
      </dgm:extLst>
    </dgm:pt>
    <dgm:pt modelId="{8BD83E20-60BF-49B5-8DF0-FDFC7AB4D615}" type="pres">
      <dgm:prSet presAssocID="{8C983953-47DC-4E6F-AEA1-982BCC5F205B}" presName="spaceRect" presStyleCnt="0"/>
      <dgm:spPr/>
    </dgm:pt>
    <dgm:pt modelId="{0C4A5D20-A2A6-4B1B-A98B-0A5F7026488B}" type="pres">
      <dgm:prSet presAssocID="{8C983953-47DC-4E6F-AEA1-982BCC5F205B}" presName="parTx" presStyleLbl="revTx" presStyleIdx="3" presStyleCnt="4">
        <dgm:presLayoutVars>
          <dgm:chMax val="0"/>
          <dgm:chPref val="0"/>
        </dgm:presLayoutVars>
      </dgm:prSet>
      <dgm:spPr/>
    </dgm:pt>
  </dgm:ptLst>
  <dgm:cxnLst>
    <dgm:cxn modelId="{27949707-30D3-400F-9571-5CC17EA4B54D}" type="presOf" srcId="{75CE9F18-B0D5-4B7B-8269-B00ECCBBDDDD}" destId="{AF04CEDC-910A-441B-991B-F134C6A9E8B1}" srcOrd="0" destOrd="0" presId="urn:microsoft.com/office/officeart/2018/2/layout/IconVerticalSolidList"/>
    <dgm:cxn modelId="{87A5FF69-DDE5-496E-82A5-ECB608BF143B}" type="presOf" srcId="{2D641DA0-5CFD-464F-A6CA-69B04BA3DB1A}" destId="{EA7F097E-9A6A-4035-8DC1-9405A1AD75A7}" srcOrd="0" destOrd="0" presId="urn:microsoft.com/office/officeart/2018/2/layout/IconVerticalSolidList"/>
    <dgm:cxn modelId="{27D17157-9F5F-4075-9D5E-1228CE22B3E2}" srcId="{383E7560-07BB-49AB-86C5-6FCC3AA5C600}" destId="{75CE9F18-B0D5-4B7B-8269-B00ECCBBDDDD}" srcOrd="0" destOrd="0" parTransId="{98075A95-230E-42CC-A127-B370B1738377}" sibTransId="{3C2F1C8C-6C0C-4DCB-B43B-BA6FBC757022}"/>
    <dgm:cxn modelId="{F2C21A59-13DB-45F1-AC97-81B41A3784E3}" type="presOf" srcId="{383E7560-07BB-49AB-86C5-6FCC3AA5C600}" destId="{16A3B5DC-72BA-413E-BCC2-DB6215277FF2}" srcOrd="0" destOrd="0" presId="urn:microsoft.com/office/officeart/2018/2/layout/IconVerticalSolidList"/>
    <dgm:cxn modelId="{0A745079-4D6F-4C38-A3B6-307BD5B09D38}" srcId="{383E7560-07BB-49AB-86C5-6FCC3AA5C600}" destId="{115A7F13-1CF8-4038-ADA4-9CBADE94BB30}" srcOrd="2" destOrd="0" parTransId="{07369922-90CD-4A31-8DFF-57FF1F6B127B}" sibTransId="{BDB30EF0-94EB-49BC-9B63-8BBBE16F8805}"/>
    <dgm:cxn modelId="{DF33F07D-E027-4C8D-A9D2-3187E3A7F6C7}" type="presOf" srcId="{115A7F13-1CF8-4038-ADA4-9CBADE94BB30}" destId="{40709B7D-EEF0-4A8E-BBFF-F96B92DB3AA0}" srcOrd="0" destOrd="0" presId="urn:microsoft.com/office/officeart/2018/2/layout/IconVerticalSolidList"/>
    <dgm:cxn modelId="{DDCC3C90-C679-486D-85F0-392825C91BC8}" srcId="{383E7560-07BB-49AB-86C5-6FCC3AA5C600}" destId="{8C983953-47DC-4E6F-AEA1-982BCC5F205B}" srcOrd="3" destOrd="0" parTransId="{C3B82078-2DA6-4C72-AD64-529C587784C0}" sibTransId="{AA1EBAC3-EC54-4F5E-9A96-8027C62D704A}"/>
    <dgm:cxn modelId="{A493CEB2-C245-433A-9A2D-2FBBFD0241ED}" srcId="{383E7560-07BB-49AB-86C5-6FCC3AA5C600}" destId="{2D641DA0-5CFD-464F-A6CA-69B04BA3DB1A}" srcOrd="1" destOrd="0" parTransId="{F5C413A0-1C3C-4061-8370-C23CB3C7D8F0}" sibTransId="{2056DAFB-DE48-4A09-AD33-E648EAB84034}"/>
    <dgm:cxn modelId="{A7D4B9EC-35C7-4995-B620-272D94211FD9}" type="presOf" srcId="{8C983953-47DC-4E6F-AEA1-982BCC5F205B}" destId="{0C4A5D20-A2A6-4B1B-A98B-0A5F7026488B}" srcOrd="0" destOrd="0" presId="urn:microsoft.com/office/officeart/2018/2/layout/IconVerticalSolidList"/>
    <dgm:cxn modelId="{F3819BD3-6037-4F86-AA3A-F2F610A90BF8}" type="presParOf" srcId="{16A3B5DC-72BA-413E-BCC2-DB6215277FF2}" destId="{80461749-650B-4633-9CC4-B85F2EC04F5C}" srcOrd="0" destOrd="0" presId="urn:microsoft.com/office/officeart/2018/2/layout/IconVerticalSolidList"/>
    <dgm:cxn modelId="{33D78832-024D-4B8C-BFED-34C4BB9CE63B}" type="presParOf" srcId="{80461749-650B-4633-9CC4-B85F2EC04F5C}" destId="{178F447C-8C2C-4F06-AFCD-AAF6E3CCC2D8}" srcOrd="0" destOrd="0" presId="urn:microsoft.com/office/officeart/2018/2/layout/IconVerticalSolidList"/>
    <dgm:cxn modelId="{909FEF70-2F2D-4198-B387-BA7FC6534B8E}" type="presParOf" srcId="{80461749-650B-4633-9CC4-B85F2EC04F5C}" destId="{4DDEF0FD-B8DB-4BCE-A0B5-F5D9276C07EB}" srcOrd="1" destOrd="0" presId="urn:microsoft.com/office/officeart/2018/2/layout/IconVerticalSolidList"/>
    <dgm:cxn modelId="{E935D3D9-77E0-4468-82EC-CC954EE46C01}" type="presParOf" srcId="{80461749-650B-4633-9CC4-B85F2EC04F5C}" destId="{F96EA5B8-2F20-433C-9E08-00C8F5C78693}" srcOrd="2" destOrd="0" presId="urn:microsoft.com/office/officeart/2018/2/layout/IconVerticalSolidList"/>
    <dgm:cxn modelId="{FDDEB098-E913-4C1C-94D4-46B11840C491}" type="presParOf" srcId="{80461749-650B-4633-9CC4-B85F2EC04F5C}" destId="{AF04CEDC-910A-441B-991B-F134C6A9E8B1}" srcOrd="3" destOrd="0" presId="urn:microsoft.com/office/officeart/2018/2/layout/IconVerticalSolidList"/>
    <dgm:cxn modelId="{DB7F5916-28C3-4192-A3E8-EEB5BB38F327}" type="presParOf" srcId="{16A3B5DC-72BA-413E-BCC2-DB6215277FF2}" destId="{F63604F5-B057-4C4C-A025-2A669229CE84}" srcOrd="1" destOrd="0" presId="urn:microsoft.com/office/officeart/2018/2/layout/IconVerticalSolidList"/>
    <dgm:cxn modelId="{52A5F8F2-80A0-4210-B2AA-D1BD46FF3D93}" type="presParOf" srcId="{16A3B5DC-72BA-413E-BCC2-DB6215277FF2}" destId="{26E13B71-F108-4BEF-B42D-39B1420B5373}" srcOrd="2" destOrd="0" presId="urn:microsoft.com/office/officeart/2018/2/layout/IconVerticalSolidList"/>
    <dgm:cxn modelId="{0A0E9560-5096-4D8B-81B5-26A673A2DDE9}" type="presParOf" srcId="{26E13B71-F108-4BEF-B42D-39B1420B5373}" destId="{955F0238-815E-40D6-893D-DCD264EF15DD}" srcOrd="0" destOrd="0" presId="urn:microsoft.com/office/officeart/2018/2/layout/IconVerticalSolidList"/>
    <dgm:cxn modelId="{68E34745-6306-41EE-B8FD-84BAE461C02F}" type="presParOf" srcId="{26E13B71-F108-4BEF-B42D-39B1420B5373}" destId="{8D50DE08-5CF2-4839-A18A-9A527D3B42AA}" srcOrd="1" destOrd="0" presId="urn:microsoft.com/office/officeart/2018/2/layout/IconVerticalSolidList"/>
    <dgm:cxn modelId="{FD174ABC-B069-4A4F-92A8-E954322AC394}" type="presParOf" srcId="{26E13B71-F108-4BEF-B42D-39B1420B5373}" destId="{1FD15F91-BD77-4378-902F-151B7EFEEB17}" srcOrd="2" destOrd="0" presId="urn:microsoft.com/office/officeart/2018/2/layout/IconVerticalSolidList"/>
    <dgm:cxn modelId="{88820EB1-1948-4E96-91E7-639447314364}" type="presParOf" srcId="{26E13B71-F108-4BEF-B42D-39B1420B5373}" destId="{EA7F097E-9A6A-4035-8DC1-9405A1AD75A7}" srcOrd="3" destOrd="0" presId="urn:microsoft.com/office/officeart/2018/2/layout/IconVerticalSolidList"/>
    <dgm:cxn modelId="{D84F2DE9-820F-4886-B3B3-04684DBCE80E}" type="presParOf" srcId="{16A3B5DC-72BA-413E-BCC2-DB6215277FF2}" destId="{AEE91B7D-906D-4706-9AAF-79B5AEBFAF5B}" srcOrd="3" destOrd="0" presId="urn:microsoft.com/office/officeart/2018/2/layout/IconVerticalSolidList"/>
    <dgm:cxn modelId="{A378B414-80B0-4871-B673-E1CD283B9206}" type="presParOf" srcId="{16A3B5DC-72BA-413E-BCC2-DB6215277FF2}" destId="{DB6937A4-2250-4D57-ACC9-394869302849}" srcOrd="4" destOrd="0" presId="urn:microsoft.com/office/officeart/2018/2/layout/IconVerticalSolidList"/>
    <dgm:cxn modelId="{2FDBF2EF-E63A-41AC-8733-20D5E200254C}" type="presParOf" srcId="{DB6937A4-2250-4D57-ACC9-394869302849}" destId="{3F791BDF-57B7-470B-8C79-03790DE6176D}" srcOrd="0" destOrd="0" presId="urn:microsoft.com/office/officeart/2018/2/layout/IconVerticalSolidList"/>
    <dgm:cxn modelId="{F537D328-5531-411B-A449-440C8B5EE1D4}" type="presParOf" srcId="{DB6937A4-2250-4D57-ACC9-394869302849}" destId="{51D8F421-78F4-4729-AC7B-9E8052DD3782}" srcOrd="1" destOrd="0" presId="urn:microsoft.com/office/officeart/2018/2/layout/IconVerticalSolidList"/>
    <dgm:cxn modelId="{B7CF0E60-C8F6-4976-9011-424C894F4127}" type="presParOf" srcId="{DB6937A4-2250-4D57-ACC9-394869302849}" destId="{D11D8C6C-E09A-465B-AA0C-0E7BCE93A658}" srcOrd="2" destOrd="0" presId="urn:microsoft.com/office/officeart/2018/2/layout/IconVerticalSolidList"/>
    <dgm:cxn modelId="{C3526521-83EC-4431-82F4-F45E1B11857D}" type="presParOf" srcId="{DB6937A4-2250-4D57-ACC9-394869302849}" destId="{40709B7D-EEF0-4A8E-BBFF-F96B92DB3AA0}" srcOrd="3" destOrd="0" presId="urn:microsoft.com/office/officeart/2018/2/layout/IconVerticalSolidList"/>
    <dgm:cxn modelId="{59723080-39F9-4DDD-B88F-21E0CA2527AC}" type="presParOf" srcId="{16A3B5DC-72BA-413E-BCC2-DB6215277FF2}" destId="{3F8B5ECC-717C-419C-9C13-76045FA67D97}" srcOrd="5" destOrd="0" presId="urn:microsoft.com/office/officeart/2018/2/layout/IconVerticalSolidList"/>
    <dgm:cxn modelId="{3070412A-A74F-4DE0-BC22-DDC0696533D0}" type="presParOf" srcId="{16A3B5DC-72BA-413E-BCC2-DB6215277FF2}" destId="{728C269B-08F2-4B82-9DEB-77C44CF48B81}" srcOrd="6" destOrd="0" presId="urn:microsoft.com/office/officeart/2018/2/layout/IconVerticalSolidList"/>
    <dgm:cxn modelId="{FB5CE99B-A3B1-446E-959D-CD67F38705E1}" type="presParOf" srcId="{728C269B-08F2-4B82-9DEB-77C44CF48B81}" destId="{613F7512-B850-406F-8039-86AA8436AC54}" srcOrd="0" destOrd="0" presId="urn:microsoft.com/office/officeart/2018/2/layout/IconVerticalSolidList"/>
    <dgm:cxn modelId="{CA5C7B4B-3423-46A3-BFAE-2245E787C4C5}" type="presParOf" srcId="{728C269B-08F2-4B82-9DEB-77C44CF48B81}" destId="{A7E94666-0568-4A2A-A6C0-C90C8A140376}" srcOrd="1" destOrd="0" presId="urn:microsoft.com/office/officeart/2018/2/layout/IconVerticalSolidList"/>
    <dgm:cxn modelId="{E73F660F-914D-41E7-A298-5CB0A72D3D40}" type="presParOf" srcId="{728C269B-08F2-4B82-9DEB-77C44CF48B81}" destId="{8BD83E20-60BF-49B5-8DF0-FDFC7AB4D615}" srcOrd="2" destOrd="0" presId="urn:microsoft.com/office/officeart/2018/2/layout/IconVerticalSolidList"/>
    <dgm:cxn modelId="{CF80F203-5B05-41FD-ACD4-3C7A5D7CE35C}" type="presParOf" srcId="{728C269B-08F2-4B82-9DEB-77C44CF48B81}" destId="{0C4A5D20-A2A6-4B1B-A98B-0A5F7026488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198597-595C-45AE-83F4-6D3318C1F5FA}"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GB"/>
        </a:p>
      </dgm:t>
    </dgm:pt>
    <dgm:pt modelId="{85E9ECBA-00DE-4E2C-BC09-9E2906C24C4D}">
      <dgm:prSet phldrT="[Text]"/>
      <dgm:spPr/>
      <dgm:t>
        <a:bodyPr/>
        <a:lstStyle/>
        <a:p>
          <a:r>
            <a:rPr lang="en-GB"/>
            <a:t>Where to find data and information on climate change and disaster risks by region or country</a:t>
          </a:r>
        </a:p>
      </dgm:t>
    </dgm:pt>
    <dgm:pt modelId="{576DC9BC-5D9B-4AF9-A473-FF46F68E4F68}" type="parTrans" cxnId="{C36A18EE-3EFB-4A03-A0B6-C1463FCCC76D}">
      <dgm:prSet/>
      <dgm:spPr/>
      <dgm:t>
        <a:bodyPr/>
        <a:lstStyle/>
        <a:p>
          <a:endParaRPr lang="en-GB"/>
        </a:p>
      </dgm:t>
    </dgm:pt>
    <dgm:pt modelId="{2115F651-C98A-4088-8F7C-FD76BA2132E0}" type="sibTrans" cxnId="{C36A18EE-3EFB-4A03-A0B6-C1463FCCC76D}">
      <dgm:prSet/>
      <dgm:spPr/>
      <dgm:t>
        <a:bodyPr/>
        <a:lstStyle/>
        <a:p>
          <a:endParaRPr lang="en-GB"/>
        </a:p>
      </dgm:t>
    </dgm:pt>
    <dgm:pt modelId="{98B7B784-7DB1-40BD-BAB1-8CCDA65E5AE1}">
      <dgm:prSet phldrT="[Text]"/>
      <dgm:spPr/>
      <dgm:t>
        <a:bodyPr/>
        <a:lstStyle/>
        <a:p>
          <a:pPr rtl="0"/>
          <a:r>
            <a:rPr lang="en-GB">
              <a:latin typeface="Arial"/>
            </a:rPr>
            <a:t>Information repository on existing</a:t>
          </a:r>
          <a:r>
            <a:rPr lang="en-GB"/>
            <a:t> risk transfer approaches and insurance</a:t>
          </a:r>
        </a:p>
      </dgm:t>
    </dgm:pt>
    <dgm:pt modelId="{367F2F3A-38A9-4136-8460-3598B10CC571}" type="parTrans" cxnId="{C3642969-0EFA-4FA7-A9EF-4F2DC2D94A59}">
      <dgm:prSet/>
      <dgm:spPr/>
      <dgm:t>
        <a:bodyPr/>
        <a:lstStyle/>
        <a:p>
          <a:endParaRPr lang="en-GB"/>
        </a:p>
      </dgm:t>
    </dgm:pt>
    <dgm:pt modelId="{B9F06E24-269D-4E7B-9A76-721009DEAFCF}" type="sibTrans" cxnId="{C3642969-0EFA-4FA7-A9EF-4F2DC2D94A59}">
      <dgm:prSet/>
      <dgm:spPr/>
      <dgm:t>
        <a:bodyPr/>
        <a:lstStyle/>
        <a:p>
          <a:endParaRPr lang="en-GB"/>
        </a:p>
      </dgm:t>
    </dgm:pt>
    <dgm:pt modelId="{DD887C10-AF15-480D-A457-6DA8347F4298}">
      <dgm:prSet phldrT="[Text]"/>
      <dgm:spPr/>
      <dgm:t>
        <a:bodyPr/>
        <a:lstStyle/>
        <a:p>
          <a:pPr rtl="0"/>
          <a:r>
            <a:rPr lang="en-GB">
              <a:latin typeface="Arial"/>
            </a:rPr>
            <a:t>Facilitator to assist in the procurement of data, </a:t>
          </a:r>
          <a:r>
            <a:rPr lang="en-GB" err="1">
              <a:latin typeface="Arial"/>
            </a:rPr>
            <a:t>modeling</a:t>
          </a:r>
          <a:r>
            <a:rPr lang="en-GB">
              <a:latin typeface="Arial"/>
            </a:rPr>
            <a:t> and services (e.g. advisory and broking)</a:t>
          </a:r>
          <a:endParaRPr lang="en-GB"/>
        </a:p>
      </dgm:t>
    </dgm:pt>
    <dgm:pt modelId="{6E91340A-FDCA-4123-9562-341B2252DD17}" type="parTrans" cxnId="{BF039F38-DCA4-4F80-98FB-CB28EC307865}">
      <dgm:prSet/>
      <dgm:spPr/>
      <dgm:t>
        <a:bodyPr/>
        <a:lstStyle/>
        <a:p>
          <a:endParaRPr lang="en-GB"/>
        </a:p>
      </dgm:t>
    </dgm:pt>
    <dgm:pt modelId="{1C6352F6-68AB-43B0-BC8B-C4A3E868E01C}" type="sibTrans" cxnId="{BF039F38-DCA4-4F80-98FB-CB28EC307865}">
      <dgm:prSet/>
      <dgm:spPr/>
      <dgm:t>
        <a:bodyPr/>
        <a:lstStyle/>
        <a:p>
          <a:endParaRPr lang="en-GB"/>
        </a:p>
      </dgm:t>
    </dgm:pt>
    <dgm:pt modelId="{292252A0-6355-4FC8-AA2C-931280422360}">
      <dgm:prSet phldr="0"/>
      <dgm:spPr/>
      <dgm:t>
        <a:bodyPr/>
        <a:lstStyle/>
        <a:p>
          <a:pPr rtl="0"/>
          <a:r>
            <a:rPr lang="en-GB"/>
            <a:t>Advisor on  risk transfer strategies e.g. through insurance be incorporated into comprehensive risk management strategies</a:t>
          </a:r>
          <a:endParaRPr lang="en-GB">
            <a:latin typeface="Arial"/>
          </a:endParaRPr>
        </a:p>
      </dgm:t>
    </dgm:pt>
    <dgm:pt modelId="{23EA2198-9133-421A-9106-1ED91DF41463}" type="parTrans" cxnId="{27C68DA0-44DF-44C0-8210-C293B0DBFDF0}">
      <dgm:prSet/>
      <dgm:spPr/>
      <dgm:t>
        <a:bodyPr/>
        <a:lstStyle/>
        <a:p>
          <a:endParaRPr lang="en-GB"/>
        </a:p>
      </dgm:t>
    </dgm:pt>
    <dgm:pt modelId="{7109F5F6-5057-4702-838E-F56D2EA3B774}" type="sibTrans" cxnId="{27C68DA0-44DF-44C0-8210-C293B0DBFDF0}">
      <dgm:prSet/>
      <dgm:spPr/>
      <dgm:t>
        <a:bodyPr/>
        <a:lstStyle/>
        <a:p>
          <a:endParaRPr lang="en-GB"/>
        </a:p>
      </dgm:t>
    </dgm:pt>
    <dgm:pt modelId="{EA027235-EF07-469A-9DBF-845F5CC28A76}" type="pres">
      <dgm:prSet presAssocID="{60198597-595C-45AE-83F4-6D3318C1F5FA}" presName="diagram" presStyleCnt="0">
        <dgm:presLayoutVars>
          <dgm:dir/>
          <dgm:resizeHandles val="exact"/>
        </dgm:presLayoutVars>
      </dgm:prSet>
      <dgm:spPr/>
    </dgm:pt>
    <dgm:pt modelId="{3C2678E8-53B8-4AFF-BE41-C9B176FE4E8D}" type="pres">
      <dgm:prSet presAssocID="{85E9ECBA-00DE-4E2C-BC09-9E2906C24C4D}" presName="node" presStyleLbl="node1" presStyleIdx="0" presStyleCnt="4">
        <dgm:presLayoutVars>
          <dgm:bulletEnabled val="1"/>
        </dgm:presLayoutVars>
      </dgm:prSet>
      <dgm:spPr/>
    </dgm:pt>
    <dgm:pt modelId="{ABB2A436-9AFF-4A11-8766-969EE7F560A2}" type="pres">
      <dgm:prSet presAssocID="{2115F651-C98A-4088-8F7C-FD76BA2132E0}" presName="sibTrans" presStyleCnt="0"/>
      <dgm:spPr/>
    </dgm:pt>
    <dgm:pt modelId="{BF50381B-0273-4A82-85E8-13DCD70981CD}" type="pres">
      <dgm:prSet presAssocID="{98B7B784-7DB1-40BD-BAB1-8CCDA65E5AE1}" presName="node" presStyleLbl="node1" presStyleIdx="1" presStyleCnt="4">
        <dgm:presLayoutVars>
          <dgm:bulletEnabled val="1"/>
        </dgm:presLayoutVars>
      </dgm:prSet>
      <dgm:spPr/>
    </dgm:pt>
    <dgm:pt modelId="{2A0D8971-0C68-4C40-BF00-168663AB6866}" type="pres">
      <dgm:prSet presAssocID="{B9F06E24-269D-4E7B-9A76-721009DEAFCF}" presName="sibTrans" presStyleCnt="0"/>
      <dgm:spPr/>
    </dgm:pt>
    <dgm:pt modelId="{A95189AF-B911-4A4C-AC2F-A7BBD32ABD8B}" type="pres">
      <dgm:prSet presAssocID="{292252A0-6355-4FC8-AA2C-931280422360}" presName="node" presStyleLbl="node1" presStyleIdx="2" presStyleCnt="4">
        <dgm:presLayoutVars>
          <dgm:bulletEnabled val="1"/>
        </dgm:presLayoutVars>
      </dgm:prSet>
      <dgm:spPr/>
    </dgm:pt>
    <dgm:pt modelId="{97B58A8C-4CE5-486F-892C-56EAF0F83839}" type="pres">
      <dgm:prSet presAssocID="{7109F5F6-5057-4702-838E-F56D2EA3B774}" presName="sibTrans" presStyleCnt="0"/>
      <dgm:spPr/>
    </dgm:pt>
    <dgm:pt modelId="{8471A97A-CB2A-4415-BCD1-900246E2492C}" type="pres">
      <dgm:prSet presAssocID="{DD887C10-AF15-480D-A457-6DA8347F4298}" presName="node" presStyleLbl="node1" presStyleIdx="3" presStyleCnt="4">
        <dgm:presLayoutVars>
          <dgm:bulletEnabled val="1"/>
        </dgm:presLayoutVars>
      </dgm:prSet>
      <dgm:spPr/>
    </dgm:pt>
  </dgm:ptLst>
  <dgm:cxnLst>
    <dgm:cxn modelId="{92FAF501-827E-4AD9-8E6B-7CACB0E0E3E1}" type="presOf" srcId="{292252A0-6355-4FC8-AA2C-931280422360}" destId="{A95189AF-B911-4A4C-AC2F-A7BBD32ABD8B}" srcOrd="0" destOrd="0" presId="urn:microsoft.com/office/officeart/2005/8/layout/default"/>
    <dgm:cxn modelId="{0D65F113-616A-4ACB-AC03-AFE21ACB3B11}" type="presOf" srcId="{98B7B784-7DB1-40BD-BAB1-8CCDA65E5AE1}" destId="{BF50381B-0273-4A82-85E8-13DCD70981CD}" srcOrd="0" destOrd="0" presId="urn:microsoft.com/office/officeart/2005/8/layout/default"/>
    <dgm:cxn modelId="{BF039F38-DCA4-4F80-98FB-CB28EC307865}" srcId="{60198597-595C-45AE-83F4-6D3318C1F5FA}" destId="{DD887C10-AF15-480D-A457-6DA8347F4298}" srcOrd="3" destOrd="0" parTransId="{6E91340A-FDCA-4123-9562-341B2252DD17}" sibTransId="{1C6352F6-68AB-43B0-BC8B-C4A3E868E01C}"/>
    <dgm:cxn modelId="{BCADB661-16D9-496B-B3C5-98B7CC7E5297}" type="presOf" srcId="{DD887C10-AF15-480D-A457-6DA8347F4298}" destId="{8471A97A-CB2A-4415-BCD1-900246E2492C}" srcOrd="0" destOrd="0" presId="urn:microsoft.com/office/officeart/2005/8/layout/default"/>
    <dgm:cxn modelId="{C3642969-0EFA-4FA7-A9EF-4F2DC2D94A59}" srcId="{60198597-595C-45AE-83F4-6D3318C1F5FA}" destId="{98B7B784-7DB1-40BD-BAB1-8CCDA65E5AE1}" srcOrd="1" destOrd="0" parTransId="{367F2F3A-38A9-4136-8460-3598B10CC571}" sibTransId="{B9F06E24-269D-4E7B-9A76-721009DEAFCF}"/>
    <dgm:cxn modelId="{27C68DA0-44DF-44C0-8210-C293B0DBFDF0}" srcId="{60198597-595C-45AE-83F4-6D3318C1F5FA}" destId="{292252A0-6355-4FC8-AA2C-931280422360}" srcOrd="2" destOrd="0" parTransId="{23EA2198-9133-421A-9106-1ED91DF41463}" sibTransId="{7109F5F6-5057-4702-838E-F56D2EA3B774}"/>
    <dgm:cxn modelId="{C36A18EE-3EFB-4A03-A0B6-C1463FCCC76D}" srcId="{60198597-595C-45AE-83F4-6D3318C1F5FA}" destId="{85E9ECBA-00DE-4E2C-BC09-9E2906C24C4D}" srcOrd="0" destOrd="0" parTransId="{576DC9BC-5D9B-4AF9-A473-FF46F68E4F68}" sibTransId="{2115F651-C98A-4088-8F7C-FD76BA2132E0}"/>
    <dgm:cxn modelId="{59BE72F4-88D7-417B-B233-A5BD98ABF9E7}" type="presOf" srcId="{60198597-595C-45AE-83F4-6D3318C1F5FA}" destId="{EA027235-EF07-469A-9DBF-845F5CC28A76}" srcOrd="0" destOrd="0" presId="urn:microsoft.com/office/officeart/2005/8/layout/default"/>
    <dgm:cxn modelId="{1BC75EFD-AAAB-4790-A508-ACD505829243}" type="presOf" srcId="{85E9ECBA-00DE-4E2C-BC09-9E2906C24C4D}" destId="{3C2678E8-53B8-4AFF-BE41-C9B176FE4E8D}" srcOrd="0" destOrd="0" presId="urn:microsoft.com/office/officeart/2005/8/layout/default"/>
    <dgm:cxn modelId="{847BC5CF-E569-4D11-BF5E-CB255884D2E9}" type="presParOf" srcId="{EA027235-EF07-469A-9DBF-845F5CC28A76}" destId="{3C2678E8-53B8-4AFF-BE41-C9B176FE4E8D}" srcOrd="0" destOrd="0" presId="urn:microsoft.com/office/officeart/2005/8/layout/default"/>
    <dgm:cxn modelId="{E9519F95-8C56-49DB-B9A1-DABA64D7C5EB}" type="presParOf" srcId="{EA027235-EF07-469A-9DBF-845F5CC28A76}" destId="{ABB2A436-9AFF-4A11-8766-969EE7F560A2}" srcOrd="1" destOrd="0" presId="urn:microsoft.com/office/officeart/2005/8/layout/default"/>
    <dgm:cxn modelId="{462E1693-F3DE-41A6-813B-12C25713B1B9}" type="presParOf" srcId="{EA027235-EF07-469A-9DBF-845F5CC28A76}" destId="{BF50381B-0273-4A82-85E8-13DCD70981CD}" srcOrd="2" destOrd="0" presId="urn:microsoft.com/office/officeart/2005/8/layout/default"/>
    <dgm:cxn modelId="{A6E2F821-E5A8-4490-8C92-5B95F0CF45F4}" type="presParOf" srcId="{EA027235-EF07-469A-9DBF-845F5CC28A76}" destId="{2A0D8971-0C68-4C40-BF00-168663AB6866}" srcOrd="3" destOrd="0" presId="urn:microsoft.com/office/officeart/2005/8/layout/default"/>
    <dgm:cxn modelId="{7CBB2D7B-61C7-45D7-A2E6-D5671E925065}" type="presParOf" srcId="{EA027235-EF07-469A-9DBF-845F5CC28A76}" destId="{A95189AF-B911-4A4C-AC2F-A7BBD32ABD8B}" srcOrd="4" destOrd="0" presId="urn:microsoft.com/office/officeart/2005/8/layout/default"/>
    <dgm:cxn modelId="{88134819-F357-44CE-BE29-9BB8BD8A1D34}" type="presParOf" srcId="{EA027235-EF07-469A-9DBF-845F5CC28A76}" destId="{97B58A8C-4CE5-486F-892C-56EAF0F83839}" srcOrd="5" destOrd="0" presId="urn:microsoft.com/office/officeart/2005/8/layout/default"/>
    <dgm:cxn modelId="{A81B73D4-FB21-4199-B6CF-5800A18EAF41}" type="presParOf" srcId="{EA027235-EF07-469A-9DBF-845F5CC28A76}" destId="{8471A97A-CB2A-4415-BCD1-900246E2492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0FCCCA-B87F-4E73-8087-C299131A90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0FEC1676-953E-44F5-B88C-BE8E044D27FA}">
      <dgm:prSet custT="1"/>
      <dgm:spPr/>
      <dgm:t>
        <a:bodyPr/>
        <a:lstStyle/>
        <a:p>
          <a:r>
            <a:rPr lang="en-GB" sz="1400" b="0"/>
            <a:t>A catastrophe bond (cat bond)  is essentially an insurance instrument placed In the capital markets</a:t>
          </a:r>
          <a:endParaRPr lang="en-GB" sz="1400"/>
        </a:p>
      </dgm:t>
    </dgm:pt>
    <dgm:pt modelId="{B2A6CEC4-4E89-4079-B610-BBE65E630E7B}" type="parTrans" cxnId="{CCBD7E2D-3980-4416-985B-6AF2E902B117}">
      <dgm:prSet/>
      <dgm:spPr/>
      <dgm:t>
        <a:bodyPr/>
        <a:lstStyle/>
        <a:p>
          <a:endParaRPr lang="en-GB" sz="2000"/>
        </a:p>
      </dgm:t>
    </dgm:pt>
    <dgm:pt modelId="{00F60E6B-B736-4EEA-9E4F-D5916B44805C}" type="sibTrans" cxnId="{CCBD7E2D-3980-4416-985B-6AF2E902B117}">
      <dgm:prSet/>
      <dgm:spPr/>
      <dgm:t>
        <a:bodyPr/>
        <a:lstStyle/>
        <a:p>
          <a:endParaRPr lang="en-GB" sz="2000"/>
        </a:p>
      </dgm:t>
    </dgm:pt>
    <dgm:pt modelId="{5D5CA611-6703-4325-A54E-2D2E7D86D4F0}">
      <dgm:prSet custT="1"/>
      <dgm:spPr/>
      <dgm:t>
        <a:bodyPr/>
        <a:lstStyle/>
        <a:p>
          <a:r>
            <a:rPr lang="en-GB" sz="1400" b="0"/>
            <a:t>Cat bonds are vital where there is insufficient  insurance/reinsurance availability (for example in peak zones such as Florida)</a:t>
          </a:r>
          <a:endParaRPr lang="en-GB" sz="1400"/>
        </a:p>
      </dgm:t>
    </dgm:pt>
    <dgm:pt modelId="{015CDF45-2A6E-4C60-BBF6-D74B0E82ED31}" type="parTrans" cxnId="{708E950A-F3F1-4D9F-8B16-B0AAA57E5AFC}">
      <dgm:prSet/>
      <dgm:spPr/>
      <dgm:t>
        <a:bodyPr/>
        <a:lstStyle/>
        <a:p>
          <a:endParaRPr lang="en-GB" sz="2000"/>
        </a:p>
      </dgm:t>
    </dgm:pt>
    <dgm:pt modelId="{0BE1BD5E-AD2B-4DDC-919D-0F9E8B7DDC93}" type="sibTrans" cxnId="{708E950A-F3F1-4D9F-8B16-B0AAA57E5AFC}">
      <dgm:prSet/>
      <dgm:spPr/>
      <dgm:t>
        <a:bodyPr/>
        <a:lstStyle/>
        <a:p>
          <a:endParaRPr lang="en-GB" sz="2000"/>
        </a:p>
      </dgm:t>
    </dgm:pt>
    <dgm:pt modelId="{C080F615-183C-42CD-9233-4411A886989D}">
      <dgm:prSet custT="1"/>
      <dgm:spPr/>
      <dgm:t>
        <a:bodyPr/>
        <a:lstStyle/>
        <a:p>
          <a:r>
            <a:rPr lang="en-GB" sz="1400" b="0"/>
            <a:t>Unlike most insurance policies, cat bonds typically cover 3 year period and have little or no counterparty risk</a:t>
          </a:r>
          <a:endParaRPr lang="en-GB" sz="1400"/>
        </a:p>
      </dgm:t>
    </dgm:pt>
    <dgm:pt modelId="{A55C8755-94C7-4B98-B507-F862FF0C3290}" type="parTrans" cxnId="{2368A0FE-6752-4052-8D07-58BCE5ACEC35}">
      <dgm:prSet/>
      <dgm:spPr/>
      <dgm:t>
        <a:bodyPr/>
        <a:lstStyle/>
        <a:p>
          <a:endParaRPr lang="en-GB" sz="2000"/>
        </a:p>
      </dgm:t>
    </dgm:pt>
    <dgm:pt modelId="{5CEBBFEB-1DD1-44BB-A89D-B387099BF5BA}" type="sibTrans" cxnId="{2368A0FE-6752-4052-8D07-58BCE5ACEC35}">
      <dgm:prSet/>
      <dgm:spPr/>
      <dgm:t>
        <a:bodyPr/>
        <a:lstStyle/>
        <a:p>
          <a:endParaRPr lang="en-GB" sz="2000"/>
        </a:p>
      </dgm:t>
    </dgm:pt>
    <dgm:pt modelId="{3D61CBA1-A232-4719-8D38-134DCA672503}">
      <dgm:prSet custT="1"/>
      <dgm:spPr/>
      <dgm:t>
        <a:bodyPr/>
        <a:lstStyle/>
        <a:p>
          <a:r>
            <a:rPr lang="en-GB" sz="1400" b="0"/>
            <a:t>But typically catastrophe bonds cost more, the risk margin (the premium equivalent) is typically higher than the insurance equivalent and there are significant frictional costs</a:t>
          </a:r>
          <a:endParaRPr lang="en-GB" sz="1400"/>
        </a:p>
      </dgm:t>
    </dgm:pt>
    <dgm:pt modelId="{831A50EE-0208-40CD-AE35-B502C073E80B}" type="parTrans" cxnId="{6D174DF1-AADB-4904-98E8-C7424A04A613}">
      <dgm:prSet/>
      <dgm:spPr/>
      <dgm:t>
        <a:bodyPr/>
        <a:lstStyle/>
        <a:p>
          <a:endParaRPr lang="en-GB" sz="2000"/>
        </a:p>
      </dgm:t>
    </dgm:pt>
    <dgm:pt modelId="{65CA729E-E6D0-4DFA-ABE2-38965199DF6D}" type="sibTrans" cxnId="{6D174DF1-AADB-4904-98E8-C7424A04A613}">
      <dgm:prSet/>
      <dgm:spPr/>
      <dgm:t>
        <a:bodyPr/>
        <a:lstStyle/>
        <a:p>
          <a:endParaRPr lang="en-GB" sz="2000"/>
        </a:p>
      </dgm:t>
    </dgm:pt>
    <dgm:pt modelId="{A277C769-E087-4904-89A9-B1C56F8DAE92}">
      <dgm:prSet custT="1"/>
      <dgm:spPr/>
      <dgm:t>
        <a:bodyPr/>
        <a:lstStyle/>
        <a:p>
          <a:r>
            <a:rPr lang="en-GB" sz="1400" b="0"/>
            <a:t>ADB offer a lower cost platform to issue </a:t>
          </a:r>
          <a:r>
            <a:rPr lang="en-GB" sz="1400" b="0" err="1"/>
            <a:t>castraophe</a:t>
          </a:r>
          <a:r>
            <a:rPr lang="en-GB" sz="1400" b="0"/>
            <a:t> bonds, the Global Notes Program, which unlike “traditional” catastrophe bonds does not require the creation of an insurance entity, or Special Purpose Vehicle (SPV), reducing frictional costs considerably</a:t>
          </a:r>
          <a:endParaRPr lang="en-GB" sz="1400"/>
        </a:p>
      </dgm:t>
    </dgm:pt>
    <dgm:pt modelId="{DC08D0F0-1E71-4CEB-8C7C-36CCFF2CDAC4}" type="parTrans" cxnId="{28BC5B47-D39D-4D30-99BD-FBA4C4B2F2F5}">
      <dgm:prSet/>
      <dgm:spPr/>
      <dgm:t>
        <a:bodyPr/>
        <a:lstStyle/>
        <a:p>
          <a:endParaRPr lang="en-GB" sz="2000"/>
        </a:p>
      </dgm:t>
    </dgm:pt>
    <dgm:pt modelId="{759BE27F-8A0A-4435-91ED-CA5361B8861B}" type="sibTrans" cxnId="{28BC5B47-D39D-4D30-99BD-FBA4C4B2F2F5}">
      <dgm:prSet/>
      <dgm:spPr/>
      <dgm:t>
        <a:bodyPr/>
        <a:lstStyle/>
        <a:p>
          <a:endParaRPr lang="en-GB" sz="2000"/>
        </a:p>
      </dgm:t>
    </dgm:pt>
    <dgm:pt modelId="{67F1B32E-CE6B-4B8E-9F40-98CCAA833115}">
      <dgm:prSet custT="1"/>
      <dgm:spPr/>
      <dgm:t>
        <a:bodyPr/>
        <a:lstStyle/>
        <a:p>
          <a:r>
            <a:rPr lang="en-GB" sz="1400" b="0"/>
            <a:t>Disaster Relief Bonds add incentives to reduce risk to a catastrophe bond</a:t>
          </a:r>
          <a:endParaRPr lang="en-GB" sz="1400"/>
        </a:p>
      </dgm:t>
    </dgm:pt>
    <dgm:pt modelId="{81083EF1-F5D3-48C2-BAAE-F07C550EFEC6}" type="parTrans" cxnId="{5C58C97C-B8CD-42C6-BB98-EA15E8636BBC}">
      <dgm:prSet/>
      <dgm:spPr/>
      <dgm:t>
        <a:bodyPr/>
        <a:lstStyle/>
        <a:p>
          <a:endParaRPr lang="en-GB" sz="2000"/>
        </a:p>
      </dgm:t>
    </dgm:pt>
    <dgm:pt modelId="{08F1E37D-401A-4C5C-BD48-EE8F6C97A124}" type="sibTrans" cxnId="{5C58C97C-B8CD-42C6-BB98-EA15E8636BBC}">
      <dgm:prSet/>
      <dgm:spPr/>
      <dgm:t>
        <a:bodyPr/>
        <a:lstStyle/>
        <a:p>
          <a:endParaRPr lang="en-GB" sz="2000"/>
        </a:p>
      </dgm:t>
    </dgm:pt>
    <dgm:pt modelId="{99B9ED3A-1F62-4B91-96A8-4D9E4A9F1743}" type="pres">
      <dgm:prSet presAssocID="{590FCCCA-B87F-4E73-8087-C299131A9067}" presName="linear" presStyleCnt="0">
        <dgm:presLayoutVars>
          <dgm:animLvl val="lvl"/>
          <dgm:resizeHandles val="exact"/>
        </dgm:presLayoutVars>
      </dgm:prSet>
      <dgm:spPr/>
    </dgm:pt>
    <dgm:pt modelId="{538B7B17-7773-4ACC-B1B2-E183BBE795A8}" type="pres">
      <dgm:prSet presAssocID="{0FEC1676-953E-44F5-B88C-BE8E044D27FA}" presName="parentText" presStyleLbl="node1" presStyleIdx="0" presStyleCnt="6">
        <dgm:presLayoutVars>
          <dgm:chMax val="0"/>
          <dgm:bulletEnabled val="1"/>
        </dgm:presLayoutVars>
      </dgm:prSet>
      <dgm:spPr/>
    </dgm:pt>
    <dgm:pt modelId="{B1E3A38E-8243-498F-8DB0-986862375A64}" type="pres">
      <dgm:prSet presAssocID="{00F60E6B-B736-4EEA-9E4F-D5916B44805C}" presName="spacer" presStyleCnt="0"/>
      <dgm:spPr/>
    </dgm:pt>
    <dgm:pt modelId="{9E21BA7F-CAA2-453A-8967-9D2A4E482289}" type="pres">
      <dgm:prSet presAssocID="{5D5CA611-6703-4325-A54E-2D2E7D86D4F0}" presName="parentText" presStyleLbl="node1" presStyleIdx="1" presStyleCnt="6">
        <dgm:presLayoutVars>
          <dgm:chMax val="0"/>
          <dgm:bulletEnabled val="1"/>
        </dgm:presLayoutVars>
      </dgm:prSet>
      <dgm:spPr/>
    </dgm:pt>
    <dgm:pt modelId="{34411454-4B05-4261-9363-AB45B317FAE7}" type="pres">
      <dgm:prSet presAssocID="{0BE1BD5E-AD2B-4DDC-919D-0F9E8B7DDC93}" presName="spacer" presStyleCnt="0"/>
      <dgm:spPr/>
    </dgm:pt>
    <dgm:pt modelId="{84DE2155-ECD4-45BA-B871-8494E86FBEF6}" type="pres">
      <dgm:prSet presAssocID="{C080F615-183C-42CD-9233-4411A886989D}" presName="parentText" presStyleLbl="node1" presStyleIdx="2" presStyleCnt="6">
        <dgm:presLayoutVars>
          <dgm:chMax val="0"/>
          <dgm:bulletEnabled val="1"/>
        </dgm:presLayoutVars>
      </dgm:prSet>
      <dgm:spPr/>
    </dgm:pt>
    <dgm:pt modelId="{42253017-124B-489B-9129-3374EEB15CF4}" type="pres">
      <dgm:prSet presAssocID="{5CEBBFEB-1DD1-44BB-A89D-B387099BF5BA}" presName="spacer" presStyleCnt="0"/>
      <dgm:spPr/>
    </dgm:pt>
    <dgm:pt modelId="{B9C0B6D7-BDA6-45AA-87C9-6B032A53EC86}" type="pres">
      <dgm:prSet presAssocID="{3D61CBA1-A232-4719-8D38-134DCA672503}" presName="parentText" presStyleLbl="node1" presStyleIdx="3" presStyleCnt="6">
        <dgm:presLayoutVars>
          <dgm:chMax val="0"/>
          <dgm:bulletEnabled val="1"/>
        </dgm:presLayoutVars>
      </dgm:prSet>
      <dgm:spPr/>
    </dgm:pt>
    <dgm:pt modelId="{FCCF8D48-0AD0-412E-BF03-70C35F2554D3}" type="pres">
      <dgm:prSet presAssocID="{65CA729E-E6D0-4DFA-ABE2-38965199DF6D}" presName="spacer" presStyleCnt="0"/>
      <dgm:spPr/>
    </dgm:pt>
    <dgm:pt modelId="{F2B35614-4024-4F6A-9138-C0F67159F41B}" type="pres">
      <dgm:prSet presAssocID="{A277C769-E087-4904-89A9-B1C56F8DAE92}" presName="parentText" presStyleLbl="node1" presStyleIdx="4" presStyleCnt="6">
        <dgm:presLayoutVars>
          <dgm:chMax val="0"/>
          <dgm:bulletEnabled val="1"/>
        </dgm:presLayoutVars>
      </dgm:prSet>
      <dgm:spPr/>
    </dgm:pt>
    <dgm:pt modelId="{D0DF754C-F35B-470F-89B2-428443D5A901}" type="pres">
      <dgm:prSet presAssocID="{759BE27F-8A0A-4435-91ED-CA5361B8861B}" presName="spacer" presStyleCnt="0"/>
      <dgm:spPr/>
    </dgm:pt>
    <dgm:pt modelId="{6BFB5187-3AD3-46E0-AC32-C9F451E77E82}" type="pres">
      <dgm:prSet presAssocID="{67F1B32E-CE6B-4B8E-9F40-98CCAA833115}" presName="parentText" presStyleLbl="node1" presStyleIdx="5" presStyleCnt="6">
        <dgm:presLayoutVars>
          <dgm:chMax val="0"/>
          <dgm:bulletEnabled val="1"/>
        </dgm:presLayoutVars>
      </dgm:prSet>
      <dgm:spPr/>
    </dgm:pt>
  </dgm:ptLst>
  <dgm:cxnLst>
    <dgm:cxn modelId="{5B4A5A02-3969-428E-8ACF-54F8D3D0579D}" type="presOf" srcId="{590FCCCA-B87F-4E73-8087-C299131A9067}" destId="{99B9ED3A-1F62-4B91-96A8-4D9E4A9F1743}" srcOrd="0" destOrd="0" presId="urn:microsoft.com/office/officeart/2005/8/layout/vList2"/>
    <dgm:cxn modelId="{708E950A-F3F1-4D9F-8B16-B0AAA57E5AFC}" srcId="{590FCCCA-B87F-4E73-8087-C299131A9067}" destId="{5D5CA611-6703-4325-A54E-2D2E7D86D4F0}" srcOrd="1" destOrd="0" parTransId="{015CDF45-2A6E-4C60-BBF6-D74B0E82ED31}" sibTransId="{0BE1BD5E-AD2B-4DDC-919D-0F9E8B7DDC93}"/>
    <dgm:cxn modelId="{2121DB16-A57C-4A34-B5D2-E83E6B1D36C4}" type="presOf" srcId="{67F1B32E-CE6B-4B8E-9F40-98CCAA833115}" destId="{6BFB5187-3AD3-46E0-AC32-C9F451E77E82}" srcOrd="0" destOrd="0" presId="urn:microsoft.com/office/officeart/2005/8/layout/vList2"/>
    <dgm:cxn modelId="{B9DC041B-E934-4FF9-8B27-4D71B9E2197A}" type="presOf" srcId="{C080F615-183C-42CD-9233-4411A886989D}" destId="{84DE2155-ECD4-45BA-B871-8494E86FBEF6}" srcOrd="0" destOrd="0" presId="urn:microsoft.com/office/officeart/2005/8/layout/vList2"/>
    <dgm:cxn modelId="{CCBD7E2D-3980-4416-985B-6AF2E902B117}" srcId="{590FCCCA-B87F-4E73-8087-C299131A9067}" destId="{0FEC1676-953E-44F5-B88C-BE8E044D27FA}" srcOrd="0" destOrd="0" parTransId="{B2A6CEC4-4E89-4079-B610-BBE65E630E7B}" sibTransId="{00F60E6B-B736-4EEA-9E4F-D5916B44805C}"/>
    <dgm:cxn modelId="{7E279364-E240-489A-A901-F6DA35053065}" type="presOf" srcId="{A277C769-E087-4904-89A9-B1C56F8DAE92}" destId="{F2B35614-4024-4F6A-9138-C0F67159F41B}" srcOrd="0" destOrd="0" presId="urn:microsoft.com/office/officeart/2005/8/layout/vList2"/>
    <dgm:cxn modelId="{28BC5B47-D39D-4D30-99BD-FBA4C4B2F2F5}" srcId="{590FCCCA-B87F-4E73-8087-C299131A9067}" destId="{A277C769-E087-4904-89A9-B1C56F8DAE92}" srcOrd="4" destOrd="0" parTransId="{DC08D0F0-1E71-4CEB-8C7C-36CCFF2CDAC4}" sibTransId="{759BE27F-8A0A-4435-91ED-CA5361B8861B}"/>
    <dgm:cxn modelId="{C3155754-1036-483C-A286-5AC44B94878B}" type="presOf" srcId="{0FEC1676-953E-44F5-B88C-BE8E044D27FA}" destId="{538B7B17-7773-4ACC-B1B2-E183BBE795A8}" srcOrd="0" destOrd="0" presId="urn:microsoft.com/office/officeart/2005/8/layout/vList2"/>
    <dgm:cxn modelId="{5C58C97C-B8CD-42C6-BB98-EA15E8636BBC}" srcId="{590FCCCA-B87F-4E73-8087-C299131A9067}" destId="{67F1B32E-CE6B-4B8E-9F40-98CCAA833115}" srcOrd="5" destOrd="0" parTransId="{81083EF1-F5D3-48C2-BAAE-F07C550EFEC6}" sibTransId="{08F1E37D-401A-4C5C-BD48-EE8F6C97A124}"/>
    <dgm:cxn modelId="{85B8E7B7-F893-4319-93AA-DD94DB09663A}" type="presOf" srcId="{5D5CA611-6703-4325-A54E-2D2E7D86D4F0}" destId="{9E21BA7F-CAA2-453A-8967-9D2A4E482289}" srcOrd="0" destOrd="0" presId="urn:microsoft.com/office/officeart/2005/8/layout/vList2"/>
    <dgm:cxn modelId="{670DFDB8-3C75-4D71-BD50-896B8AB62866}" type="presOf" srcId="{3D61CBA1-A232-4719-8D38-134DCA672503}" destId="{B9C0B6D7-BDA6-45AA-87C9-6B032A53EC86}" srcOrd="0" destOrd="0" presId="urn:microsoft.com/office/officeart/2005/8/layout/vList2"/>
    <dgm:cxn modelId="{6D174DF1-AADB-4904-98E8-C7424A04A613}" srcId="{590FCCCA-B87F-4E73-8087-C299131A9067}" destId="{3D61CBA1-A232-4719-8D38-134DCA672503}" srcOrd="3" destOrd="0" parTransId="{831A50EE-0208-40CD-AE35-B502C073E80B}" sibTransId="{65CA729E-E6D0-4DFA-ABE2-38965199DF6D}"/>
    <dgm:cxn modelId="{2368A0FE-6752-4052-8D07-58BCE5ACEC35}" srcId="{590FCCCA-B87F-4E73-8087-C299131A9067}" destId="{C080F615-183C-42CD-9233-4411A886989D}" srcOrd="2" destOrd="0" parTransId="{A55C8755-94C7-4B98-B507-F862FF0C3290}" sibTransId="{5CEBBFEB-1DD1-44BB-A89D-B387099BF5BA}"/>
    <dgm:cxn modelId="{E33FDCA0-4744-4D50-B612-6871C0C8DAAF}" type="presParOf" srcId="{99B9ED3A-1F62-4B91-96A8-4D9E4A9F1743}" destId="{538B7B17-7773-4ACC-B1B2-E183BBE795A8}" srcOrd="0" destOrd="0" presId="urn:microsoft.com/office/officeart/2005/8/layout/vList2"/>
    <dgm:cxn modelId="{E21897F1-DC52-4A40-BD02-C9FAFB32065D}" type="presParOf" srcId="{99B9ED3A-1F62-4B91-96A8-4D9E4A9F1743}" destId="{B1E3A38E-8243-498F-8DB0-986862375A64}" srcOrd="1" destOrd="0" presId="urn:microsoft.com/office/officeart/2005/8/layout/vList2"/>
    <dgm:cxn modelId="{BFF2E0D7-9E27-41BE-8B19-0824C4DF03A3}" type="presParOf" srcId="{99B9ED3A-1F62-4B91-96A8-4D9E4A9F1743}" destId="{9E21BA7F-CAA2-453A-8967-9D2A4E482289}" srcOrd="2" destOrd="0" presId="urn:microsoft.com/office/officeart/2005/8/layout/vList2"/>
    <dgm:cxn modelId="{F90BCB57-28EC-4D8C-B37B-1FBA91A5C14A}" type="presParOf" srcId="{99B9ED3A-1F62-4B91-96A8-4D9E4A9F1743}" destId="{34411454-4B05-4261-9363-AB45B317FAE7}" srcOrd="3" destOrd="0" presId="urn:microsoft.com/office/officeart/2005/8/layout/vList2"/>
    <dgm:cxn modelId="{E95E9EE0-FAD6-4C2D-934B-4259F979E97F}" type="presParOf" srcId="{99B9ED3A-1F62-4B91-96A8-4D9E4A9F1743}" destId="{84DE2155-ECD4-45BA-B871-8494E86FBEF6}" srcOrd="4" destOrd="0" presId="urn:microsoft.com/office/officeart/2005/8/layout/vList2"/>
    <dgm:cxn modelId="{C86F1CB2-D244-407B-8BDB-F2C008D23CBE}" type="presParOf" srcId="{99B9ED3A-1F62-4B91-96A8-4D9E4A9F1743}" destId="{42253017-124B-489B-9129-3374EEB15CF4}" srcOrd="5" destOrd="0" presId="urn:microsoft.com/office/officeart/2005/8/layout/vList2"/>
    <dgm:cxn modelId="{BA862EB0-F378-40EC-BB26-3334E2F67364}" type="presParOf" srcId="{99B9ED3A-1F62-4B91-96A8-4D9E4A9F1743}" destId="{B9C0B6D7-BDA6-45AA-87C9-6B032A53EC86}" srcOrd="6" destOrd="0" presId="urn:microsoft.com/office/officeart/2005/8/layout/vList2"/>
    <dgm:cxn modelId="{04A7FBD7-07AD-483D-8F08-FA0E6115649B}" type="presParOf" srcId="{99B9ED3A-1F62-4B91-96A8-4D9E4A9F1743}" destId="{FCCF8D48-0AD0-412E-BF03-70C35F2554D3}" srcOrd="7" destOrd="0" presId="urn:microsoft.com/office/officeart/2005/8/layout/vList2"/>
    <dgm:cxn modelId="{3E95F0C6-5B74-4D42-8BF3-633496B57A65}" type="presParOf" srcId="{99B9ED3A-1F62-4B91-96A8-4D9E4A9F1743}" destId="{F2B35614-4024-4F6A-9138-C0F67159F41B}" srcOrd="8" destOrd="0" presId="urn:microsoft.com/office/officeart/2005/8/layout/vList2"/>
    <dgm:cxn modelId="{1063967C-FFC1-4017-B5F0-E96F62431327}" type="presParOf" srcId="{99B9ED3A-1F62-4B91-96A8-4D9E4A9F1743}" destId="{D0DF754C-F35B-470F-89B2-428443D5A901}" srcOrd="9" destOrd="0" presId="urn:microsoft.com/office/officeart/2005/8/layout/vList2"/>
    <dgm:cxn modelId="{6C89ED1C-19AA-4F74-8554-5080AC3E8767}" type="presParOf" srcId="{99B9ED3A-1F62-4B91-96A8-4D9E4A9F1743}" destId="{6BFB5187-3AD3-46E0-AC32-C9F451E77E8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FC13EE-5F60-4B42-90B2-E8EE7580030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B8F24A67-2AED-438D-B600-BBA7445C4A94}">
      <dgm:prSet custT="1"/>
      <dgm:spPr/>
      <dgm:t>
        <a:bodyPr/>
        <a:lstStyle/>
        <a:p>
          <a:r>
            <a:rPr lang="en-GB" sz="1600" b="0"/>
            <a:t>Risk pooling gives countries cost and other benefits by co-operating with other countries</a:t>
          </a:r>
          <a:endParaRPr lang="en-GB" sz="1600"/>
        </a:p>
      </dgm:t>
    </dgm:pt>
    <dgm:pt modelId="{624C78E0-9097-4461-9DD2-285D60C55EAE}" type="parTrans" cxnId="{55F5CA87-9554-40B1-85D1-C8036084AA3D}">
      <dgm:prSet/>
      <dgm:spPr/>
      <dgm:t>
        <a:bodyPr/>
        <a:lstStyle/>
        <a:p>
          <a:endParaRPr lang="en-GB" sz="1600"/>
        </a:p>
      </dgm:t>
    </dgm:pt>
    <dgm:pt modelId="{6688CD7E-4025-41F4-8898-E83C06EAB5C3}" type="sibTrans" cxnId="{55F5CA87-9554-40B1-85D1-C8036084AA3D}">
      <dgm:prSet/>
      <dgm:spPr/>
      <dgm:t>
        <a:bodyPr/>
        <a:lstStyle/>
        <a:p>
          <a:endParaRPr lang="en-GB" sz="1600"/>
        </a:p>
      </dgm:t>
    </dgm:pt>
    <dgm:pt modelId="{950A56DF-DCF5-4EA9-AB16-1015460C05CE}">
      <dgm:prSet custT="1"/>
      <dgm:spPr/>
      <dgm:t>
        <a:bodyPr/>
        <a:lstStyle/>
        <a:p>
          <a:r>
            <a:rPr lang="en-GB" sz="1600" b="0"/>
            <a:t>A Special Purpose Insurance Company is created, owned by, or for the benefit of, client countries</a:t>
          </a:r>
          <a:endParaRPr lang="en-GB" sz="1600"/>
        </a:p>
      </dgm:t>
    </dgm:pt>
    <dgm:pt modelId="{5C1AC218-3F97-4EC9-830E-3BEBFDBDDD6E}" type="parTrans" cxnId="{25D0F43D-8FD2-437A-8C06-E267B202638D}">
      <dgm:prSet/>
      <dgm:spPr/>
      <dgm:t>
        <a:bodyPr/>
        <a:lstStyle/>
        <a:p>
          <a:endParaRPr lang="en-GB" sz="1600"/>
        </a:p>
      </dgm:t>
    </dgm:pt>
    <dgm:pt modelId="{C91CB722-3ADA-4F17-9966-357DB5EB3B1E}" type="sibTrans" cxnId="{25D0F43D-8FD2-437A-8C06-E267B202638D}">
      <dgm:prSet/>
      <dgm:spPr/>
      <dgm:t>
        <a:bodyPr/>
        <a:lstStyle/>
        <a:p>
          <a:endParaRPr lang="en-GB" sz="1600"/>
        </a:p>
      </dgm:t>
    </dgm:pt>
    <dgm:pt modelId="{9D413362-ADB2-4E09-88E1-CB42487248A0}">
      <dgm:prSet custT="1"/>
      <dgm:spPr/>
      <dgm:t>
        <a:bodyPr/>
        <a:lstStyle/>
        <a:p>
          <a:r>
            <a:rPr lang="en-GB" sz="1600" b="0"/>
            <a:t>Such schemes enable the benefits of pooling without explicit risk sharing</a:t>
          </a:r>
          <a:endParaRPr lang="en-GB" sz="1600"/>
        </a:p>
      </dgm:t>
    </dgm:pt>
    <dgm:pt modelId="{9C8AD999-975D-4F1C-9A42-D3562215BF6C}" type="parTrans" cxnId="{B79297DA-8D05-4640-81E3-2E9B278FC2AE}">
      <dgm:prSet/>
      <dgm:spPr/>
      <dgm:t>
        <a:bodyPr/>
        <a:lstStyle/>
        <a:p>
          <a:endParaRPr lang="en-GB" sz="1600"/>
        </a:p>
      </dgm:t>
    </dgm:pt>
    <dgm:pt modelId="{9D95C610-CB7A-463A-A6DF-D5A82B29FE34}" type="sibTrans" cxnId="{B79297DA-8D05-4640-81E3-2E9B278FC2AE}">
      <dgm:prSet/>
      <dgm:spPr/>
      <dgm:t>
        <a:bodyPr/>
        <a:lstStyle/>
        <a:p>
          <a:endParaRPr lang="en-GB" sz="1600"/>
        </a:p>
      </dgm:t>
    </dgm:pt>
    <dgm:pt modelId="{F9795C0E-40A7-4992-A068-6246AD455595}">
      <dgm:prSet custT="1"/>
      <dgm:spPr/>
      <dgm:t>
        <a:bodyPr/>
        <a:lstStyle/>
        <a:p>
          <a:r>
            <a:rPr lang="en-GB" sz="1600" b="0"/>
            <a:t>There are currently four existing regional risk pools, others are under consideration</a:t>
          </a:r>
          <a:endParaRPr lang="en-GB" sz="1600"/>
        </a:p>
      </dgm:t>
    </dgm:pt>
    <dgm:pt modelId="{D7939F67-33CB-4D03-84AD-BDF3732684B9}" type="parTrans" cxnId="{94B95383-31AD-42C5-88CE-17AB9F2F86A2}">
      <dgm:prSet/>
      <dgm:spPr/>
      <dgm:t>
        <a:bodyPr/>
        <a:lstStyle/>
        <a:p>
          <a:endParaRPr lang="en-GB" sz="1600"/>
        </a:p>
      </dgm:t>
    </dgm:pt>
    <dgm:pt modelId="{5D34A084-367F-4CD3-8A0B-53BF1035A29A}" type="sibTrans" cxnId="{94B95383-31AD-42C5-88CE-17AB9F2F86A2}">
      <dgm:prSet/>
      <dgm:spPr/>
      <dgm:t>
        <a:bodyPr/>
        <a:lstStyle/>
        <a:p>
          <a:endParaRPr lang="en-GB" sz="1600"/>
        </a:p>
      </dgm:t>
    </dgm:pt>
    <dgm:pt modelId="{892A14E2-95C3-4C5D-92BC-405E6E81942F}" type="pres">
      <dgm:prSet presAssocID="{34FC13EE-5F60-4B42-90B2-E8EE75800301}" presName="linear" presStyleCnt="0">
        <dgm:presLayoutVars>
          <dgm:animLvl val="lvl"/>
          <dgm:resizeHandles val="exact"/>
        </dgm:presLayoutVars>
      </dgm:prSet>
      <dgm:spPr/>
    </dgm:pt>
    <dgm:pt modelId="{E6ADDF13-6AAF-4D40-8AAD-DE9CA74E6E0F}" type="pres">
      <dgm:prSet presAssocID="{B8F24A67-2AED-438D-B600-BBA7445C4A94}" presName="parentText" presStyleLbl="node1" presStyleIdx="0" presStyleCnt="4" custLinFactNeighborY="6043">
        <dgm:presLayoutVars>
          <dgm:chMax val="0"/>
          <dgm:bulletEnabled val="1"/>
        </dgm:presLayoutVars>
      </dgm:prSet>
      <dgm:spPr/>
    </dgm:pt>
    <dgm:pt modelId="{8617D1F5-22A8-4257-8565-9E521F3E7A9E}" type="pres">
      <dgm:prSet presAssocID="{6688CD7E-4025-41F4-8898-E83C06EAB5C3}" presName="spacer" presStyleCnt="0"/>
      <dgm:spPr/>
    </dgm:pt>
    <dgm:pt modelId="{8B4A66C1-4EDD-4B32-8715-F244231570D9}" type="pres">
      <dgm:prSet presAssocID="{950A56DF-DCF5-4EA9-AB16-1015460C05CE}" presName="parentText" presStyleLbl="node1" presStyleIdx="1" presStyleCnt="4">
        <dgm:presLayoutVars>
          <dgm:chMax val="0"/>
          <dgm:bulletEnabled val="1"/>
        </dgm:presLayoutVars>
      </dgm:prSet>
      <dgm:spPr/>
    </dgm:pt>
    <dgm:pt modelId="{E2B6F3B2-1131-44EB-85C6-8DF2E0F952EA}" type="pres">
      <dgm:prSet presAssocID="{C91CB722-3ADA-4F17-9966-357DB5EB3B1E}" presName="spacer" presStyleCnt="0"/>
      <dgm:spPr/>
    </dgm:pt>
    <dgm:pt modelId="{149FA760-6C38-42B3-8269-2A8263F526D9}" type="pres">
      <dgm:prSet presAssocID="{9D413362-ADB2-4E09-88E1-CB42487248A0}" presName="parentText" presStyleLbl="node1" presStyleIdx="2" presStyleCnt="4">
        <dgm:presLayoutVars>
          <dgm:chMax val="0"/>
          <dgm:bulletEnabled val="1"/>
        </dgm:presLayoutVars>
      </dgm:prSet>
      <dgm:spPr/>
    </dgm:pt>
    <dgm:pt modelId="{37F59167-6977-4C6C-8AAE-C377BEF27AC5}" type="pres">
      <dgm:prSet presAssocID="{9D95C610-CB7A-463A-A6DF-D5A82B29FE34}" presName="spacer" presStyleCnt="0"/>
      <dgm:spPr/>
    </dgm:pt>
    <dgm:pt modelId="{DA0FBA1E-E06B-4233-B601-668B7A9C07A6}" type="pres">
      <dgm:prSet presAssocID="{F9795C0E-40A7-4992-A068-6246AD455595}" presName="parentText" presStyleLbl="node1" presStyleIdx="3" presStyleCnt="4">
        <dgm:presLayoutVars>
          <dgm:chMax val="0"/>
          <dgm:bulletEnabled val="1"/>
        </dgm:presLayoutVars>
      </dgm:prSet>
      <dgm:spPr/>
    </dgm:pt>
  </dgm:ptLst>
  <dgm:cxnLst>
    <dgm:cxn modelId="{25D0F43D-8FD2-437A-8C06-E267B202638D}" srcId="{34FC13EE-5F60-4B42-90B2-E8EE75800301}" destId="{950A56DF-DCF5-4EA9-AB16-1015460C05CE}" srcOrd="1" destOrd="0" parTransId="{5C1AC218-3F97-4EC9-830E-3BEBFDBDDD6E}" sibTransId="{C91CB722-3ADA-4F17-9966-357DB5EB3B1E}"/>
    <dgm:cxn modelId="{50BE9D3F-74CF-4177-90B5-2A4FDE861838}" type="presOf" srcId="{950A56DF-DCF5-4EA9-AB16-1015460C05CE}" destId="{8B4A66C1-4EDD-4B32-8715-F244231570D9}" srcOrd="0" destOrd="0" presId="urn:microsoft.com/office/officeart/2005/8/layout/vList2"/>
    <dgm:cxn modelId="{8A103E5E-648A-4532-AC9F-C073A341EAE2}" type="presOf" srcId="{34FC13EE-5F60-4B42-90B2-E8EE75800301}" destId="{892A14E2-95C3-4C5D-92BC-405E6E81942F}" srcOrd="0" destOrd="0" presId="urn:microsoft.com/office/officeart/2005/8/layout/vList2"/>
    <dgm:cxn modelId="{94B95383-31AD-42C5-88CE-17AB9F2F86A2}" srcId="{34FC13EE-5F60-4B42-90B2-E8EE75800301}" destId="{F9795C0E-40A7-4992-A068-6246AD455595}" srcOrd="3" destOrd="0" parTransId="{D7939F67-33CB-4D03-84AD-BDF3732684B9}" sibTransId="{5D34A084-367F-4CD3-8A0B-53BF1035A29A}"/>
    <dgm:cxn modelId="{574C2C85-707A-4AF5-A944-0FAFADC2EDA8}" type="presOf" srcId="{F9795C0E-40A7-4992-A068-6246AD455595}" destId="{DA0FBA1E-E06B-4233-B601-668B7A9C07A6}" srcOrd="0" destOrd="0" presId="urn:microsoft.com/office/officeart/2005/8/layout/vList2"/>
    <dgm:cxn modelId="{55F5CA87-9554-40B1-85D1-C8036084AA3D}" srcId="{34FC13EE-5F60-4B42-90B2-E8EE75800301}" destId="{B8F24A67-2AED-438D-B600-BBA7445C4A94}" srcOrd="0" destOrd="0" parTransId="{624C78E0-9097-4461-9DD2-285D60C55EAE}" sibTransId="{6688CD7E-4025-41F4-8898-E83C06EAB5C3}"/>
    <dgm:cxn modelId="{B79297DA-8D05-4640-81E3-2E9B278FC2AE}" srcId="{34FC13EE-5F60-4B42-90B2-E8EE75800301}" destId="{9D413362-ADB2-4E09-88E1-CB42487248A0}" srcOrd="2" destOrd="0" parTransId="{9C8AD999-975D-4F1C-9A42-D3562215BF6C}" sibTransId="{9D95C610-CB7A-463A-A6DF-D5A82B29FE34}"/>
    <dgm:cxn modelId="{05E6C8DF-F230-4F2E-BDEA-0CE4F5D1510A}" type="presOf" srcId="{9D413362-ADB2-4E09-88E1-CB42487248A0}" destId="{149FA760-6C38-42B3-8269-2A8263F526D9}" srcOrd="0" destOrd="0" presId="urn:microsoft.com/office/officeart/2005/8/layout/vList2"/>
    <dgm:cxn modelId="{327F2DEB-4F1E-445B-9D9B-A8AB2C13DBA4}" type="presOf" srcId="{B8F24A67-2AED-438D-B600-BBA7445C4A94}" destId="{E6ADDF13-6AAF-4D40-8AAD-DE9CA74E6E0F}" srcOrd="0" destOrd="0" presId="urn:microsoft.com/office/officeart/2005/8/layout/vList2"/>
    <dgm:cxn modelId="{CD43C2B7-818A-4027-86FB-95C1D7F84136}" type="presParOf" srcId="{892A14E2-95C3-4C5D-92BC-405E6E81942F}" destId="{E6ADDF13-6AAF-4D40-8AAD-DE9CA74E6E0F}" srcOrd="0" destOrd="0" presId="urn:microsoft.com/office/officeart/2005/8/layout/vList2"/>
    <dgm:cxn modelId="{9332E21C-3896-4C0B-883D-B3F82653594C}" type="presParOf" srcId="{892A14E2-95C3-4C5D-92BC-405E6E81942F}" destId="{8617D1F5-22A8-4257-8565-9E521F3E7A9E}" srcOrd="1" destOrd="0" presId="urn:microsoft.com/office/officeart/2005/8/layout/vList2"/>
    <dgm:cxn modelId="{602CCE1B-9066-4054-96E8-698B98DDBEDB}" type="presParOf" srcId="{892A14E2-95C3-4C5D-92BC-405E6E81942F}" destId="{8B4A66C1-4EDD-4B32-8715-F244231570D9}" srcOrd="2" destOrd="0" presId="urn:microsoft.com/office/officeart/2005/8/layout/vList2"/>
    <dgm:cxn modelId="{810DD49A-9FFE-4ACA-A07B-574253B46E57}" type="presParOf" srcId="{892A14E2-95C3-4C5D-92BC-405E6E81942F}" destId="{E2B6F3B2-1131-44EB-85C6-8DF2E0F952EA}" srcOrd="3" destOrd="0" presId="urn:microsoft.com/office/officeart/2005/8/layout/vList2"/>
    <dgm:cxn modelId="{1A7824B6-54A5-47F4-BA02-1C1BD30ACAAB}" type="presParOf" srcId="{892A14E2-95C3-4C5D-92BC-405E6E81942F}" destId="{149FA760-6C38-42B3-8269-2A8263F526D9}" srcOrd="4" destOrd="0" presId="urn:microsoft.com/office/officeart/2005/8/layout/vList2"/>
    <dgm:cxn modelId="{732211EA-7EBB-47BE-AF2E-950534EB63F0}" type="presParOf" srcId="{892A14E2-95C3-4C5D-92BC-405E6E81942F}" destId="{37F59167-6977-4C6C-8AAE-C377BEF27AC5}" srcOrd="5" destOrd="0" presId="urn:microsoft.com/office/officeart/2005/8/layout/vList2"/>
    <dgm:cxn modelId="{BB87B2E8-86E5-4524-895F-7CC130D73634}" type="presParOf" srcId="{892A14E2-95C3-4C5D-92BC-405E6E81942F}" destId="{DA0FBA1E-E06B-4233-B601-668B7A9C07A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B426B1-0515-4ADB-A7C0-C7C6DC45C66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C7458DD5-D8C0-4741-A1F5-0578364503AE}">
      <dgm:prSet custT="1"/>
      <dgm:spPr/>
      <dgm:t>
        <a:bodyPr/>
        <a:lstStyle/>
        <a:p>
          <a:r>
            <a:rPr lang="en-GB" sz="1800" b="0"/>
            <a:t>Disaster Risk Financing is critical in order to financially protect a country against uninsured disaster losses </a:t>
          </a:r>
          <a:endParaRPr lang="en-GB" sz="1800"/>
        </a:p>
      </dgm:t>
    </dgm:pt>
    <dgm:pt modelId="{64FDD972-4C4A-4828-928B-F5188945331E}" type="parTrans" cxnId="{77F07A30-4C90-472D-B7A0-2C2E6DAE1845}">
      <dgm:prSet/>
      <dgm:spPr/>
      <dgm:t>
        <a:bodyPr/>
        <a:lstStyle/>
        <a:p>
          <a:endParaRPr lang="en-GB" sz="1800"/>
        </a:p>
      </dgm:t>
    </dgm:pt>
    <dgm:pt modelId="{7B3BAF77-54A9-4B9C-B9DD-39388F82BB25}" type="sibTrans" cxnId="{77F07A30-4C90-472D-B7A0-2C2E6DAE1845}">
      <dgm:prSet/>
      <dgm:spPr/>
      <dgm:t>
        <a:bodyPr/>
        <a:lstStyle/>
        <a:p>
          <a:endParaRPr lang="en-GB" sz="1800"/>
        </a:p>
      </dgm:t>
    </dgm:pt>
    <dgm:pt modelId="{CF5BA138-3357-43E4-BC1F-5075B786EF9D}">
      <dgm:prSet custT="1"/>
      <dgm:spPr/>
      <dgm:t>
        <a:bodyPr/>
        <a:lstStyle/>
        <a:p>
          <a:r>
            <a:rPr lang="en-GB" sz="1800" b="0"/>
            <a:t>Different tools and products are available, the choice of which will be determined by the need and the financial resources available</a:t>
          </a:r>
          <a:endParaRPr lang="en-GB" sz="1800"/>
        </a:p>
      </dgm:t>
    </dgm:pt>
    <dgm:pt modelId="{3BAD1BB3-85E4-411F-9CB3-F064F80D191C}" type="parTrans" cxnId="{BF4D76AD-D3B5-4A64-8D52-859EA261AB6B}">
      <dgm:prSet/>
      <dgm:spPr/>
      <dgm:t>
        <a:bodyPr/>
        <a:lstStyle/>
        <a:p>
          <a:endParaRPr lang="en-GB" sz="1800"/>
        </a:p>
      </dgm:t>
    </dgm:pt>
    <dgm:pt modelId="{8C6D6B3E-3008-4840-A8E1-D4BA89D66198}" type="sibTrans" cxnId="{BF4D76AD-D3B5-4A64-8D52-859EA261AB6B}">
      <dgm:prSet/>
      <dgm:spPr/>
      <dgm:t>
        <a:bodyPr/>
        <a:lstStyle/>
        <a:p>
          <a:endParaRPr lang="en-GB" sz="1800"/>
        </a:p>
      </dgm:t>
    </dgm:pt>
    <dgm:pt modelId="{14100EAE-ABCC-470C-AD90-A90405AF7459}">
      <dgm:prSet custT="1"/>
      <dgm:spPr/>
      <dgm:t>
        <a:bodyPr/>
        <a:lstStyle/>
        <a:p>
          <a:r>
            <a:rPr lang="en-GB" sz="1800" b="0"/>
            <a:t>Disaster risk transfer should be used in conjunction with disaster risk reduction measures such as structural interventions to better protect people, property and economies </a:t>
          </a:r>
          <a:endParaRPr lang="en-GB" sz="1800"/>
        </a:p>
      </dgm:t>
    </dgm:pt>
    <dgm:pt modelId="{F3665A5D-B16E-41BB-93B6-881104450D85}" type="parTrans" cxnId="{89361C2F-90A1-462C-AC7E-D1CD8DDC6457}">
      <dgm:prSet/>
      <dgm:spPr/>
      <dgm:t>
        <a:bodyPr/>
        <a:lstStyle/>
        <a:p>
          <a:endParaRPr lang="en-GB" sz="1800"/>
        </a:p>
      </dgm:t>
    </dgm:pt>
    <dgm:pt modelId="{FC4FCE59-E53F-4D2D-9773-FE74998E26E9}" type="sibTrans" cxnId="{89361C2F-90A1-462C-AC7E-D1CD8DDC6457}">
      <dgm:prSet/>
      <dgm:spPr/>
      <dgm:t>
        <a:bodyPr/>
        <a:lstStyle/>
        <a:p>
          <a:endParaRPr lang="en-GB" sz="1800"/>
        </a:p>
      </dgm:t>
    </dgm:pt>
    <dgm:pt modelId="{8DB18F93-F696-4ED2-9ED3-939762240565}">
      <dgm:prSet custT="1"/>
      <dgm:spPr/>
      <dgm:t>
        <a:bodyPr/>
        <a:lstStyle/>
        <a:p>
          <a:r>
            <a:rPr lang="en-GB" sz="1800" b="0"/>
            <a:t>Regional cooperation results in cost savings, a regional facility potentially acts as a catalyst and hub for regional co-operation on disaster risk management and understanding </a:t>
          </a:r>
          <a:endParaRPr lang="en-GB" sz="1800"/>
        </a:p>
      </dgm:t>
    </dgm:pt>
    <dgm:pt modelId="{B746CCAA-9A36-413A-8749-AD02A02FA959}" type="parTrans" cxnId="{7CF62450-F3F8-4312-B0CD-8A67253EEDF1}">
      <dgm:prSet/>
      <dgm:spPr/>
      <dgm:t>
        <a:bodyPr/>
        <a:lstStyle/>
        <a:p>
          <a:endParaRPr lang="en-GB" sz="1800"/>
        </a:p>
      </dgm:t>
    </dgm:pt>
    <dgm:pt modelId="{2668F77A-0723-4C12-94FE-A32FF1F3F12A}" type="sibTrans" cxnId="{7CF62450-F3F8-4312-B0CD-8A67253EEDF1}">
      <dgm:prSet/>
      <dgm:spPr/>
      <dgm:t>
        <a:bodyPr/>
        <a:lstStyle/>
        <a:p>
          <a:endParaRPr lang="en-GB" sz="1800"/>
        </a:p>
      </dgm:t>
    </dgm:pt>
    <dgm:pt modelId="{A0469AFA-F0CF-4BA1-8CA9-C6FCB6DB1385}" type="pres">
      <dgm:prSet presAssocID="{71B426B1-0515-4ADB-A7C0-C7C6DC45C66A}" presName="diagram" presStyleCnt="0">
        <dgm:presLayoutVars>
          <dgm:dir/>
          <dgm:resizeHandles val="exact"/>
        </dgm:presLayoutVars>
      </dgm:prSet>
      <dgm:spPr/>
    </dgm:pt>
    <dgm:pt modelId="{62CE3BC7-252C-4F93-9FF6-F872EBD6C9EC}" type="pres">
      <dgm:prSet presAssocID="{C7458DD5-D8C0-4741-A1F5-0578364503AE}" presName="node" presStyleLbl="node1" presStyleIdx="0" presStyleCnt="4">
        <dgm:presLayoutVars>
          <dgm:bulletEnabled val="1"/>
        </dgm:presLayoutVars>
      </dgm:prSet>
      <dgm:spPr/>
    </dgm:pt>
    <dgm:pt modelId="{4EFFA937-038F-454D-97E9-EFCB176BC145}" type="pres">
      <dgm:prSet presAssocID="{7B3BAF77-54A9-4B9C-B9DD-39388F82BB25}" presName="sibTrans" presStyleCnt="0"/>
      <dgm:spPr/>
    </dgm:pt>
    <dgm:pt modelId="{501E8A6F-C5F5-4A5D-B40D-F2B4ACED2A54}" type="pres">
      <dgm:prSet presAssocID="{CF5BA138-3357-43E4-BC1F-5075B786EF9D}" presName="node" presStyleLbl="node1" presStyleIdx="1" presStyleCnt="4">
        <dgm:presLayoutVars>
          <dgm:bulletEnabled val="1"/>
        </dgm:presLayoutVars>
      </dgm:prSet>
      <dgm:spPr/>
    </dgm:pt>
    <dgm:pt modelId="{376AD96E-8205-4DD3-B424-59D9DB4B227B}" type="pres">
      <dgm:prSet presAssocID="{8C6D6B3E-3008-4840-A8E1-D4BA89D66198}" presName="sibTrans" presStyleCnt="0"/>
      <dgm:spPr/>
    </dgm:pt>
    <dgm:pt modelId="{AD113FB1-040F-4E98-99D5-C693195732B9}" type="pres">
      <dgm:prSet presAssocID="{14100EAE-ABCC-470C-AD90-A90405AF7459}" presName="node" presStyleLbl="node1" presStyleIdx="2" presStyleCnt="4">
        <dgm:presLayoutVars>
          <dgm:bulletEnabled val="1"/>
        </dgm:presLayoutVars>
      </dgm:prSet>
      <dgm:spPr/>
    </dgm:pt>
    <dgm:pt modelId="{77999FAA-98C3-464C-B9BA-92F27C14D5D0}" type="pres">
      <dgm:prSet presAssocID="{FC4FCE59-E53F-4D2D-9773-FE74998E26E9}" presName="sibTrans" presStyleCnt="0"/>
      <dgm:spPr/>
    </dgm:pt>
    <dgm:pt modelId="{18DC0D19-A665-4CD1-BCC3-98C662E3717E}" type="pres">
      <dgm:prSet presAssocID="{8DB18F93-F696-4ED2-9ED3-939762240565}" presName="node" presStyleLbl="node1" presStyleIdx="3" presStyleCnt="4">
        <dgm:presLayoutVars>
          <dgm:bulletEnabled val="1"/>
        </dgm:presLayoutVars>
      </dgm:prSet>
      <dgm:spPr/>
    </dgm:pt>
  </dgm:ptLst>
  <dgm:cxnLst>
    <dgm:cxn modelId="{89361C2F-90A1-462C-AC7E-D1CD8DDC6457}" srcId="{71B426B1-0515-4ADB-A7C0-C7C6DC45C66A}" destId="{14100EAE-ABCC-470C-AD90-A90405AF7459}" srcOrd="2" destOrd="0" parTransId="{F3665A5D-B16E-41BB-93B6-881104450D85}" sibTransId="{FC4FCE59-E53F-4D2D-9773-FE74998E26E9}"/>
    <dgm:cxn modelId="{77F07A30-4C90-472D-B7A0-2C2E6DAE1845}" srcId="{71B426B1-0515-4ADB-A7C0-C7C6DC45C66A}" destId="{C7458DD5-D8C0-4741-A1F5-0578364503AE}" srcOrd="0" destOrd="0" parTransId="{64FDD972-4C4A-4828-928B-F5188945331E}" sibTransId="{7B3BAF77-54A9-4B9C-B9DD-39388F82BB25}"/>
    <dgm:cxn modelId="{954AF25E-211F-42AF-8387-799293B2A632}" type="presOf" srcId="{14100EAE-ABCC-470C-AD90-A90405AF7459}" destId="{AD113FB1-040F-4E98-99D5-C693195732B9}" srcOrd="0" destOrd="0" presId="urn:microsoft.com/office/officeart/2005/8/layout/default"/>
    <dgm:cxn modelId="{8F2E724C-967F-4C47-8CA2-148C5F29C1C3}" type="presOf" srcId="{8DB18F93-F696-4ED2-9ED3-939762240565}" destId="{18DC0D19-A665-4CD1-BCC3-98C662E3717E}" srcOrd="0" destOrd="0" presId="urn:microsoft.com/office/officeart/2005/8/layout/default"/>
    <dgm:cxn modelId="{7CF62450-F3F8-4312-B0CD-8A67253EEDF1}" srcId="{71B426B1-0515-4ADB-A7C0-C7C6DC45C66A}" destId="{8DB18F93-F696-4ED2-9ED3-939762240565}" srcOrd="3" destOrd="0" parTransId="{B746CCAA-9A36-413A-8749-AD02A02FA959}" sibTransId="{2668F77A-0723-4C12-94FE-A32FF1F3F12A}"/>
    <dgm:cxn modelId="{985F1A8C-0A8F-4151-8FCB-4F67BB6F3B8C}" type="presOf" srcId="{71B426B1-0515-4ADB-A7C0-C7C6DC45C66A}" destId="{A0469AFA-F0CF-4BA1-8CA9-C6FCB6DB1385}" srcOrd="0" destOrd="0" presId="urn:microsoft.com/office/officeart/2005/8/layout/default"/>
    <dgm:cxn modelId="{AAD082AB-6522-4998-9001-5ECA331C2BCC}" type="presOf" srcId="{CF5BA138-3357-43E4-BC1F-5075B786EF9D}" destId="{501E8A6F-C5F5-4A5D-B40D-F2B4ACED2A54}" srcOrd="0" destOrd="0" presId="urn:microsoft.com/office/officeart/2005/8/layout/default"/>
    <dgm:cxn modelId="{BF4D76AD-D3B5-4A64-8D52-859EA261AB6B}" srcId="{71B426B1-0515-4ADB-A7C0-C7C6DC45C66A}" destId="{CF5BA138-3357-43E4-BC1F-5075B786EF9D}" srcOrd="1" destOrd="0" parTransId="{3BAD1BB3-85E4-411F-9CB3-F064F80D191C}" sibTransId="{8C6D6B3E-3008-4840-A8E1-D4BA89D66198}"/>
    <dgm:cxn modelId="{3CD6D8C4-14D0-405E-827A-8D1A246FAD90}" type="presOf" srcId="{C7458DD5-D8C0-4741-A1F5-0578364503AE}" destId="{62CE3BC7-252C-4F93-9FF6-F872EBD6C9EC}" srcOrd="0" destOrd="0" presId="urn:microsoft.com/office/officeart/2005/8/layout/default"/>
    <dgm:cxn modelId="{9093F7E0-7FC8-4948-BA93-DE386643E980}" type="presParOf" srcId="{A0469AFA-F0CF-4BA1-8CA9-C6FCB6DB1385}" destId="{62CE3BC7-252C-4F93-9FF6-F872EBD6C9EC}" srcOrd="0" destOrd="0" presId="urn:microsoft.com/office/officeart/2005/8/layout/default"/>
    <dgm:cxn modelId="{E544A7F5-D7E6-4A2B-AEB1-827C5F2337EE}" type="presParOf" srcId="{A0469AFA-F0CF-4BA1-8CA9-C6FCB6DB1385}" destId="{4EFFA937-038F-454D-97E9-EFCB176BC145}" srcOrd="1" destOrd="0" presId="urn:microsoft.com/office/officeart/2005/8/layout/default"/>
    <dgm:cxn modelId="{2F9297B2-3370-4BD9-A1C4-62AFDA63B3DC}" type="presParOf" srcId="{A0469AFA-F0CF-4BA1-8CA9-C6FCB6DB1385}" destId="{501E8A6F-C5F5-4A5D-B40D-F2B4ACED2A54}" srcOrd="2" destOrd="0" presId="urn:microsoft.com/office/officeart/2005/8/layout/default"/>
    <dgm:cxn modelId="{0184EDA3-4AE6-4D40-ADD3-FC8E48EE0179}" type="presParOf" srcId="{A0469AFA-F0CF-4BA1-8CA9-C6FCB6DB1385}" destId="{376AD96E-8205-4DD3-B424-59D9DB4B227B}" srcOrd="3" destOrd="0" presId="urn:microsoft.com/office/officeart/2005/8/layout/default"/>
    <dgm:cxn modelId="{F0CEA989-FB31-4A01-B098-953CD3868CFD}" type="presParOf" srcId="{A0469AFA-F0CF-4BA1-8CA9-C6FCB6DB1385}" destId="{AD113FB1-040F-4E98-99D5-C693195732B9}" srcOrd="4" destOrd="0" presId="urn:microsoft.com/office/officeart/2005/8/layout/default"/>
    <dgm:cxn modelId="{CFA041CB-8329-4DE9-BC60-A56CA29B82BB}" type="presParOf" srcId="{A0469AFA-F0CF-4BA1-8CA9-C6FCB6DB1385}" destId="{77999FAA-98C3-464C-B9BA-92F27C14D5D0}" srcOrd="5" destOrd="0" presId="urn:microsoft.com/office/officeart/2005/8/layout/default"/>
    <dgm:cxn modelId="{092D39F9-CE60-41FC-A9BB-A6E294E0CB93}" type="presParOf" srcId="{A0469AFA-F0CF-4BA1-8CA9-C6FCB6DB1385}" destId="{18DC0D19-A665-4CD1-BCC3-98C662E3717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EB777-D1BB-4410-B6BD-C6A1A831FE78}">
      <dsp:nvSpPr>
        <dsp:cNvPr id="0" name=""/>
        <dsp:cNvSpPr/>
      </dsp:nvSpPr>
      <dsp:spPr>
        <a:xfrm>
          <a:off x="0" y="30489"/>
          <a:ext cx="8458200" cy="412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a:t>Emergency Response</a:t>
          </a:r>
        </a:p>
      </dsp:txBody>
      <dsp:txXfrm>
        <a:off x="20160" y="50649"/>
        <a:ext cx="8417880" cy="372653"/>
      </dsp:txXfrm>
    </dsp:sp>
    <dsp:sp modelId="{10F6604F-8A4F-4C26-98B5-09EE3E878E9A}">
      <dsp:nvSpPr>
        <dsp:cNvPr id="0" name=""/>
        <dsp:cNvSpPr/>
      </dsp:nvSpPr>
      <dsp:spPr>
        <a:xfrm>
          <a:off x="0" y="413301"/>
          <a:ext cx="8458200" cy="71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GB" sz="1800" kern="1200"/>
            <a:t>DRF instruments can provide rapid disbursement of funds to fund initial emergency response work including evacuation, search and rescue, fire-fighting, helicopters, provision of shelter, emergency infrastructure repairs etc. </a:t>
          </a:r>
        </a:p>
      </dsp:txBody>
      <dsp:txXfrm>
        <a:off x="0" y="413301"/>
        <a:ext cx="8458200" cy="710349"/>
      </dsp:txXfrm>
    </dsp:sp>
    <dsp:sp modelId="{1E110EF9-5E0B-4A33-9F73-37105DB34E78}">
      <dsp:nvSpPr>
        <dsp:cNvPr id="0" name=""/>
        <dsp:cNvSpPr/>
      </dsp:nvSpPr>
      <dsp:spPr>
        <a:xfrm>
          <a:off x="0" y="1123651"/>
          <a:ext cx="8458200" cy="412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a:t>Livelihood Protection</a:t>
          </a:r>
        </a:p>
      </dsp:txBody>
      <dsp:txXfrm>
        <a:off x="20160" y="1143811"/>
        <a:ext cx="8417880" cy="372653"/>
      </dsp:txXfrm>
    </dsp:sp>
    <dsp:sp modelId="{EBCD785B-CBDE-41C0-B082-FFEEA887C66D}">
      <dsp:nvSpPr>
        <dsp:cNvPr id="0" name=""/>
        <dsp:cNvSpPr/>
      </dsp:nvSpPr>
      <dsp:spPr>
        <a:xfrm>
          <a:off x="0" y="1536624"/>
          <a:ext cx="8458200" cy="487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GB" sz="1800" kern="1200"/>
            <a:t>Funding payments to the vulnerable when their need is great but opportunity to find employment/follow their trade is low</a:t>
          </a:r>
          <a:r>
            <a:rPr lang="en-GB" sz="1600" kern="1200"/>
            <a:t>. </a:t>
          </a:r>
        </a:p>
      </dsp:txBody>
      <dsp:txXfrm>
        <a:off x="0" y="1536624"/>
        <a:ext cx="8458200" cy="487096"/>
      </dsp:txXfrm>
    </dsp:sp>
    <dsp:sp modelId="{674C1F17-4A2F-4CB2-8131-CBAC43E2ACDE}">
      <dsp:nvSpPr>
        <dsp:cNvPr id="0" name=""/>
        <dsp:cNvSpPr/>
      </dsp:nvSpPr>
      <dsp:spPr>
        <a:xfrm>
          <a:off x="0" y="2023721"/>
          <a:ext cx="8458200" cy="412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a:t>Property</a:t>
          </a:r>
          <a:r>
            <a:rPr lang="en-GB" sz="2000" b="1" kern="1200"/>
            <a:t> </a:t>
          </a:r>
        </a:p>
      </dsp:txBody>
      <dsp:txXfrm>
        <a:off x="20160" y="2043881"/>
        <a:ext cx="8417880" cy="372653"/>
      </dsp:txXfrm>
    </dsp:sp>
    <dsp:sp modelId="{06DBF715-97E1-44C3-A44D-87C1D5FA8FD9}">
      <dsp:nvSpPr>
        <dsp:cNvPr id="0" name=""/>
        <dsp:cNvSpPr/>
      </dsp:nvSpPr>
      <dsp:spPr>
        <a:xfrm>
          <a:off x="0" y="2436695"/>
          <a:ext cx="8458200" cy="487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GB" sz="1800" kern="1200"/>
            <a:t>Funds can be used to rebuild property and apply the concept of “building back better”</a:t>
          </a:r>
        </a:p>
      </dsp:txBody>
      <dsp:txXfrm>
        <a:off x="0" y="2436695"/>
        <a:ext cx="8458200" cy="487096"/>
      </dsp:txXfrm>
    </dsp:sp>
    <dsp:sp modelId="{E0947F0D-5EE0-4549-AB84-B98F6A8C7F82}">
      <dsp:nvSpPr>
        <dsp:cNvPr id="0" name=""/>
        <dsp:cNvSpPr/>
      </dsp:nvSpPr>
      <dsp:spPr>
        <a:xfrm>
          <a:off x="0" y="2923792"/>
          <a:ext cx="8458200" cy="412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a:t>Critical Infrastructure</a:t>
          </a:r>
        </a:p>
      </dsp:txBody>
      <dsp:txXfrm>
        <a:off x="20160" y="2943952"/>
        <a:ext cx="8417880" cy="372653"/>
      </dsp:txXfrm>
    </dsp:sp>
    <dsp:sp modelId="{3A60531E-8EC8-4FD9-9335-F45B1C915C2B}">
      <dsp:nvSpPr>
        <dsp:cNvPr id="0" name=""/>
        <dsp:cNvSpPr/>
      </dsp:nvSpPr>
      <dsp:spPr>
        <a:xfrm>
          <a:off x="0" y="3336765"/>
          <a:ext cx="8458200" cy="487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GB" sz="1800" kern="1200"/>
            <a:t>Repair, restoration and rebuild of critical infrastructure is key in order to enable efficient emergency response and faster economic recovery</a:t>
          </a:r>
        </a:p>
      </dsp:txBody>
      <dsp:txXfrm>
        <a:off x="0" y="3336765"/>
        <a:ext cx="8458200" cy="487096"/>
      </dsp:txXfrm>
    </dsp:sp>
    <dsp:sp modelId="{12CA06F6-B62F-4CDE-94F9-CE94E4F396FB}">
      <dsp:nvSpPr>
        <dsp:cNvPr id="0" name=""/>
        <dsp:cNvSpPr/>
      </dsp:nvSpPr>
      <dsp:spPr>
        <a:xfrm>
          <a:off x="0" y="3823862"/>
          <a:ext cx="8458200" cy="412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a:t>Municipal Service Provision</a:t>
          </a:r>
        </a:p>
      </dsp:txBody>
      <dsp:txXfrm>
        <a:off x="20160" y="3844022"/>
        <a:ext cx="8417880" cy="372653"/>
      </dsp:txXfrm>
    </dsp:sp>
    <dsp:sp modelId="{EFB6F9E4-24FE-4F61-95D0-62DCF86CF3C1}">
      <dsp:nvSpPr>
        <dsp:cNvPr id="0" name=""/>
        <dsp:cNvSpPr/>
      </dsp:nvSpPr>
      <dsp:spPr>
        <a:xfrm>
          <a:off x="0" y="4236835"/>
          <a:ext cx="8458200" cy="487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GB" sz="1800" kern="1200"/>
            <a:t>Provision of services that are interrupted during a natural disaster, such as education and healthcare. </a:t>
          </a:r>
        </a:p>
      </dsp:txBody>
      <dsp:txXfrm>
        <a:off x="0" y="4236835"/>
        <a:ext cx="8458200" cy="487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99A05-AFE4-489B-B7CE-C278DC3E1B93}">
      <dsp:nvSpPr>
        <dsp:cNvPr id="0" name=""/>
        <dsp:cNvSpPr/>
      </dsp:nvSpPr>
      <dsp:spPr>
        <a:xfrm>
          <a:off x="0" y="235500"/>
          <a:ext cx="542925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kern="1200"/>
            <a:t>If possible risk should be reduced before being transferred</a:t>
          </a:r>
        </a:p>
      </dsp:txBody>
      <dsp:txXfrm>
        <a:off x="59399" y="294899"/>
        <a:ext cx="5310452" cy="1098002"/>
      </dsp:txXfrm>
    </dsp:sp>
    <dsp:sp modelId="{41F1B75E-6B1F-42DB-964E-8F8CA3212661}">
      <dsp:nvSpPr>
        <dsp:cNvPr id="0" name=""/>
        <dsp:cNvSpPr/>
      </dsp:nvSpPr>
      <dsp:spPr>
        <a:xfrm>
          <a:off x="0" y="1639500"/>
          <a:ext cx="542925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kern="1200"/>
            <a:t>The DRF study includes an example risk reduction cost benefit exercise in each country</a:t>
          </a:r>
        </a:p>
      </dsp:txBody>
      <dsp:txXfrm>
        <a:off x="59399" y="1698899"/>
        <a:ext cx="5310452" cy="1098002"/>
      </dsp:txXfrm>
    </dsp:sp>
    <dsp:sp modelId="{C6C41391-F868-478D-B776-9D916DC17DCA}">
      <dsp:nvSpPr>
        <dsp:cNvPr id="0" name=""/>
        <dsp:cNvSpPr/>
      </dsp:nvSpPr>
      <dsp:spPr>
        <a:xfrm>
          <a:off x="0" y="3043500"/>
          <a:ext cx="542925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kern="1200"/>
            <a:t>Disaster Relief Bonds would aim to embed Disaster Risk Reduction, although incentives can also be built into insurance, especially if offered by a risk pool</a:t>
          </a:r>
        </a:p>
      </dsp:txBody>
      <dsp:txXfrm>
        <a:off x="59399" y="3102899"/>
        <a:ext cx="5310452"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F447C-8C2C-4F06-AFCD-AAF6E3CCC2D8}">
      <dsp:nvSpPr>
        <dsp:cNvPr id="0" name=""/>
        <dsp:cNvSpPr/>
      </dsp:nvSpPr>
      <dsp:spPr>
        <a:xfrm>
          <a:off x="0" y="1790"/>
          <a:ext cx="10972800" cy="9072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DEF0FD-B8DB-4BCE-A0B5-F5D9276C07EB}">
      <dsp:nvSpPr>
        <dsp:cNvPr id="0" name=""/>
        <dsp:cNvSpPr/>
      </dsp:nvSpPr>
      <dsp:spPr>
        <a:xfrm>
          <a:off x="274436" y="205916"/>
          <a:ext cx="498976" cy="49897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04CEDC-910A-441B-991B-F134C6A9E8B1}">
      <dsp:nvSpPr>
        <dsp:cNvPr id="0" name=""/>
        <dsp:cNvSpPr/>
      </dsp:nvSpPr>
      <dsp:spPr>
        <a:xfrm>
          <a:off x="1047850" y="1790"/>
          <a:ext cx="9924950" cy="907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15" tIns="96015" rIns="96015" bIns="96015" numCol="1" spcCol="1270" anchor="ctr" anchorCtr="0">
          <a:noAutofit/>
        </a:bodyPr>
        <a:lstStyle/>
        <a:p>
          <a:pPr marL="0" lvl="0" indent="0" algn="l" defTabSz="977900">
            <a:lnSpc>
              <a:spcPct val="100000"/>
            </a:lnSpc>
            <a:spcBef>
              <a:spcPct val="0"/>
            </a:spcBef>
            <a:spcAft>
              <a:spcPct val="35000"/>
            </a:spcAft>
            <a:buNone/>
          </a:pPr>
          <a:r>
            <a:rPr lang="en-GB" sz="2200" kern="1200"/>
            <a:t>Direct Insurance	</a:t>
          </a:r>
        </a:p>
      </dsp:txBody>
      <dsp:txXfrm>
        <a:off x="1047850" y="1790"/>
        <a:ext cx="9924950" cy="907229"/>
      </dsp:txXfrm>
    </dsp:sp>
    <dsp:sp modelId="{955F0238-815E-40D6-893D-DCD264EF15DD}">
      <dsp:nvSpPr>
        <dsp:cNvPr id="0" name=""/>
        <dsp:cNvSpPr/>
      </dsp:nvSpPr>
      <dsp:spPr>
        <a:xfrm>
          <a:off x="0" y="1135826"/>
          <a:ext cx="10972800" cy="9072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50DE08-5CF2-4839-A18A-9A527D3B42AA}">
      <dsp:nvSpPr>
        <dsp:cNvPr id="0" name=""/>
        <dsp:cNvSpPr/>
      </dsp:nvSpPr>
      <dsp:spPr>
        <a:xfrm>
          <a:off x="274436" y="1339953"/>
          <a:ext cx="498976" cy="4989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7F097E-9A6A-4035-8DC1-9405A1AD75A7}">
      <dsp:nvSpPr>
        <dsp:cNvPr id="0" name=""/>
        <dsp:cNvSpPr/>
      </dsp:nvSpPr>
      <dsp:spPr>
        <a:xfrm>
          <a:off x="1047850" y="1135826"/>
          <a:ext cx="9924950" cy="907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15" tIns="96015" rIns="96015" bIns="96015" numCol="1" spcCol="1270" anchor="ctr" anchorCtr="0">
          <a:noAutofit/>
        </a:bodyPr>
        <a:lstStyle/>
        <a:p>
          <a:pPr marL="0" lvl="0" indent="0" algn="l" defTabSz="977900">
            <a:lnSpc>
              <a:spcPct val="100000"/>
            </a:lnSpc>
            <a:spcBef>
              <a:spcPct val="0"/>
            </a:spcBef>
            <a:spcAft>
              <a:spcPct val="35000"/>
            </a:spcAft>
            <a:buNone/>
          </a:pPr>
          <a:r>
            <a:rPr lang="en-GB" sz="2200" kern="1200"/>
            <a:t>Clearing House Facility	</a:t>
          </a:r>
        </a:p>
      </dsp:txBody>
      <dsp:txXfrm>
        <a:off x="1047850" y="1135826"/>
        <a:ext cx="9924950" cy="907229"/>
      </dsp:txXfrm>
    </dsp:sp>
    <dsp:sp modelId="{3F791BDF-57B7-470B-8C79-03790DE6176D}">
      <dsp:nvSpPr>
        <dsp:cNvPr id="0" name=""/>
        <dsp:cNvSpPr/>
      </dsp:nvSpPr>
      <dsp:spPr>
        <a:xfrm>
          <a:off x="0" y="2241784"/>
          <a:ext cx="10972800" cy="9072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D8F421-78F4-4729-AC7B-9E8052DD3782}">
      <dsp:nvSpPr>
        <dsp:cNvPr id="0" name=""/>
        <dsp:cNvSpPr/>
      </dsp:nvSpPr>
      <dsp:spPr>
        <a:xfrm>
          <a:off x="274436" y="2473990"/>
          <a:ext cx="498976" cy="49897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709B7D-EEF0-4A8E-BBFF-F96B92DB3AA0}">
      <dsp:nvSpPr>
        <dsp:cNvPr id="0" name=""/>
        <dsp:cNvSpPr/>
      </dsp:nvSpPr>
      <dsp:spPr>
        <a:xfrm>
          <a:off x="1047850" y="2269863"/>
          <a:ext cx="9924950" cy="907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15" tIns="96015" rIns="96015" bIns="96015" numCol="1" spcCol="1270" anchor="ctr" anchorCtr="0">
          <a:noAutofit/>
        </a:bodyPr>
        <a:lstStyle/>
        <a:p>
          <a:pPr marL="0" lvl="0" indent="0" algn="l" defTabSz="977900">
            <a:lnSpc>
              <a:spcPct val="100000"/>
            </a:lnSpc>
            <a:spcBef>
              <a:spcPct val="0"/>
            </a:spcBef>
            <a:spcAft>
              <a:spcPct val="35000"/>
            </a:spcAft>
            <a:buNone/>
          </a:pPr>
          <a:r>
            <a:rPr lang="en-GB" sz="2200" kern="1200"/>
            <a:t>Catastrophe Bonds and Disaster Relief Bonds</a:t>
          </a:r>
        </a:p>
      </dsp:txBody>
      <dsp:txXfrm>
        <a:off x="1047850" y="2269863"/>
        <a:ext cx="9924950" cy="907229"/>
      </dsp:txXfrm>
    </dsp:sp>
    <dsp:sp modelId="{613F7512-B850-406F-8039-86AA8436AC54}">
      <dsp:nvSpPr>
        <dsp:cNvPr id="0" name=""/>
        <dsp:cNvSpPr/>
      </dsp:nvSpPr>
      <dsp:spPr>
        <a:xfrm>
          <a:off x="0" y="3405690"/>
          <a:ext cx="10972800" cy="9072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E94666-0568-4A2A-A6C0-C90C8A140376}">
      <dsp:nvSpPr>
        <dsp:cNvPr id="0" name=""/>
        <dsp:cNvSpPr/>
      </dsp:nvSpPr>
      <dsp:spPr>
        <a:xfrm>
          <a:off x="274436" y="3608027"/>
          <a:ext cx="498976" cy="4989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4A5D20-A2A6-4B1B-A98B-0A5F7026488B}">
      <dsp:nvSpPr>
        <dsp:cNvPr id="0" name=""/>
        <dsp:cNvSpPr/>
      </dsp:nvSpPr>
      <dsp:spPr>
        <a:xfrm>
          <a:off x="1047850" y="3403900"/>
          <a:ext cx="9924950" cy="907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15" tIns="96015" rIns="96015" bIns="96015" numCol="1" spcCol="1270" anchor="ctr" anchorCtr="0">
          <a:noAutofit/>
        </a:bodyPr>
        <a:lstStyle/>
        <a:p>
          <a:pPr marL="0" lvl="0" indent="0" algn="l" defTabSz="977900">
            <a:lnSpc>
              <a:spcPct val="100000"/>
            </a:lnSpc>
            <a:spcBef>
              <a:spcPct val="0"/>
            </a:spcBef>
            <a:spcAft>
              <a:spcPct val="35000"/>
            </a:spcAft>
            <a:buNone/>
          </a:pPr>
          <a:r>
            <a:rPr lang="en-GB" sz="2200" kern="1200"/>
            <a:t>Risk Pooling</a:t>
          </a:r>
        </a:p>
      </dsp:txBody>
      <dsp:txXfrm>
        <a:off x="1047850" y="3403900"/>
        <a:ext cx="9924950" cy="9072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678E8-53B8-4AFF-BE41-C9B176FE4E8D}">
      <dsp:nvSpPr>
        <dsp:cNvPr id="0" name=""/>
        <dsp:cNvSpPr/>
      </dsp:nvSpPr>
      <dsp:spPr>
        <a:xfrm>
          <a:off x="652636" y="1878"/>
          <a:ext cx="2918351" cy="175101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Where to find data and information on climate change and disaster risks by region or country</a:t>
          </a:r>
        </a:p>
      </dsp:txBody>
      <dsp:txXfrm>
        <a:off x="652636" y="1878"/>
        <a:ext cx="2918351" cy="1751010"/>
      </dsp:txXfrm>
    </dsp:sp>
    <dsp:sp modelId="{BF50381B-0273-4A82-85E8-13DCD70981CD}">
      <dsp:nvSpPr>
        <dsp:cNvPr id="0" name=""/>
        <dsp:cNvSpPr/>
      </dsp:nvSpPr>
      <dsp:spPr>
        <a:xfrm>
          <a:off x="3862823" y="1878"/>
          <a:ext cx="2918351" cy="175101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a:latin typeface="Arial"/>
            </a:rPr>
            <a:t>Information repository on existing</a:t>
          </a:r>
          <a:r>
            <a:rPr lang="en-GB" sz="2000" kern="1200"/>
            <a:t> risk transfer approaches and insurance</a:t>
          </a:r>
        </a:p>
      </dsp:txBody>
      <dsp:txXfrm>
        <a:off x="3862823" y="1878"/>
        <a:ext cx="2918351" cy="1751010"/>
      </dsp:txXfrm>
    </dsp:sp>
    <dsp:sp modelId="{A95189AF-B911-4A4C-AC2F-A7BBD32ABD8B}">
      <dsp:nvSpPr>
        <dsp:cNvPr id="0" name=""/>
        <dsp:cNvSpPr/>
      </dsp:nvSpPr>
      <dsp:spPr>
        <a:xfrm>
          <a:off x="652636" y="2044725"/>
          <a:ext cx="2918351" cy="175101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a:t>Advisor on  risk transfer strategies e.g. through insurance be incorporated into comprehensive risk management strategies</a:t>
          </a:r>
          <a:endParaRPr lang="en-GB" sz="2000" kern="1200">
            <a:latin typeface="Arial"/>
          </a:endParaRPr>
        </a:p>
      </dsp:txBody>
      <dsp:txXfrm>
        <a:off x="652636" y="2044725"/>
        <a:ext cx="2918351" cy="1751010"/>
      </dsp:txXfrm>
    </dsp:sp>
    <dsp:sp modelId="{8471A97A-CB2A-4415-BCD1-900246E2492C}">
      <dsp:nvSpPr>
        <dsp:cNvPr id="0" name=""/>
        <dsp:cNvSpPr/>
      </dsp:nvSpPr>
      <dsp:spPr>
        <a:xfrm>
          <a:off x="3862823" y="2044725"/>
          <a:ext cx="2918351" cy="175101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a:latin typeface="Arial"/>
            </a:rPr>
            <a:t>Facilitator to assist in the procurement of data, </a:t>
          </a:r>
          <a:r>
            <a:rPr lang="en-GB" sz="2000" kern="1200" err="1">
              <a:latin typeface="Arial"/>
            </a:rPr>
            <a:t>modeling</a:t>
          </a:r>
          <a:r>
            <a:rPr lang="en-GB" sz="2000" kern="1200">
              <a:latin typeface="Arial"/>
            </a:rPr>
            <a:t> and services (e.g. advisory and broking)</a:t>
          </a:r>
          <a:endParaRPr lang="en-GB" sz="2000" kern="1200"/>
        </a:p>
      </dsp:txBody>
      <dsp:txXfrm>
        <a:off x="3862823" y="2044725"/>
        <a:ext cx="2918351" cy="17510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B7B17-7773-4ACC-B1B2-E183BBE795A8}">
      <dsp:nvSpPr>
        <dsp:cNvPr id="0" name=""/>
        <dsp:cNvSpPr/>
      </dsp:nvSpPr>
      <dsp:spPr>
        <a:xfrm>
          <a:off x="0" y="8615"/>
          <a:ext cx="10966383" cy="532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kern="1200"/>
            <a:t>A catastrophe bond (cat bond)  is essentially an insurance instrument placed In the capital markets</a:t>
          </a:r>
          <a:endParaRPr lang="en-GB" sz="1400" kern="1200"/>
        </a:p>
      </dsp:txBody>
      <dsp:txXfrm>
        <a:off x="25987" y="34602"/>
        <a:ext cx="10914409" cy="480376"/>
      </dsp:txXfrm>
    </dsp:sp>
    <dsp:sp modelId="{9E21BA7F-CAA2-453A-8967-9D2A4E482289}">
      <dsp:nvSpPr>
        <dsp:cNvPr id="0" name=""/>
        <dsp:cNvSpPr/>
      </dsp:nvSpPr>
      <dsp:spPr>
        <a:xfrm>
          <a:off x="0" y="555365"/>
          <a:ext cx="10966383" cy="532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kern="1200"/>
            <a:t>Cat bonds are vital where there is insufficient  insurance/reinsurance availability (for example in peak zones such as Florida)</a:t>
          </a:r>
          <a:endParaRPr lang="en-GB" sz="1400" kern="1200"/>
        </a:p>
      </dsp:txBody>
      <dsp:txXfrm>
        <a:off x="25987" y="581352"/>
        <a:ext cx="10914409" cy="480376"/>
      </dsp:txXfrm>
    </dsp:sp>
    <dsp:sp modelId="{84DE2155-ECD4-45BA-B871-8494E86FBEF6}">
      <dsp:nvSpPr>
        <dsp:cNvPr id="0" name=""/>
        <dsp:cNvSpPr/>
      </dsp:nvSpPr>
      <dsp:spPr>
        <a:xfrm>
          <a:off x="0" y="1102115"/>
          <a:ext cx="10966383" cy="532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kern="1200"/>
            <a:t>Unlike most insurance policies, cat bonds typically cover 3 year period and have little or no counterparty risk</a:t>
          </a:r>
          <a:endParaRPr lang="en-GB" sz="1400" kern="1200"/>
        </a:p>
      </dsp:txBody>
      <dsp:txXfrm>
        <a:off x="25987" y="1128102"/>
        <a:ext cx="10914409" cy="480376"/>
      </dsp:txXfrm>
    </dsp:sp>
    <dsp:sp modelId="{B9C0B6D7-BDA6-45AA-87C9-6B032A53EC86}">
      <dsp:nvSpPr>
        <dsp:cNvPr id="0" name=""/>
        <dsp:cNvSpPr/>
      </dsp:nvSpPr>
      <dsp:spPr>
        <a:xfrm>
          <a:off x="0" y="1648865"/>
          <a:ext cx="10966383" cy="532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kern="1200"/>
            <a:t>But typically catastrophe bonds cost more, the risk margin (the premium equivalent) is typically higher than the insurance equivalent and there are significant frictional costs</a:t>
          </a:r>
          <a:endParaRPr lang="en-GB" sz="1400" kern="1200"/>
        </a:p>
      </dsp:txBody>
      <dsp:txXfrm>
        <a:off x="25987" y="1674852"/>
        <a:ext cx="10914409" cy="480376"/>
      </dsp:txXfrm>
    </dsp:sp>
    <dsp:sp modelId="{F2B35614-4024-4F6A-9138-C0F67159F41B}">
      <dsp:nvSpPr>
        <dsp:cNvPr id="0" name=""/>
        <dsp:cNvSpPr/>
      </dsp:nvSpPr>
      <dsp:spPr>
        <a:xfrm>
          <a:off x="0" y="2195615"/>
          <a:ext cx="10966383" cy="532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kern="1200"/>
            <a:t>ADB offer a lower cost platform to issue </a:t>
          </a:r>
          <a:r>
            <a:rPr lang="en-GB" sz="1400" b="0" kern="1200" err="1"/>
            <a:t>castraophe</a:t>
          </a:r>
          <a:r>
            <a:rPr lang="en-GB" sz="1400" b="0" kern="1200"/>
            <a:t> bonds, the Global Notes Program, which unlike “traditional” catastrophe bonds does not require the creation of an insurance entity, or Special Purpose Vehicle (SPV), reducing frictional costs considerably</a:t>
          </a:r>
          <a:endParaRPr lang="en-GB" sz="1400" kern="1200"/>
        </a:p>
      </dsp:txBody>
      <dsp:txXfrm>
        <a:off x="25987" y="2221602"/>
        <a:ext cx="10914409" cy="480376"/>
      </dsp:txXfrm>
    </dsp:sp>
    <dsp:sp modelId="{6BFB5187-3AD3-46E0-AC32-C9F451E77E82}">
      <dsp:nvSpPr>
        <dsp:cNvPr id="0" name=""/>
        <dsp:cNvSpPr/>
      </dsp:nvSpPr>
      <dsp:spPr>
        <a:xfrm>
          <a:off x="0" y="2742365"/>
          <a:ext cx="10966383" cy="532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kern="1200"/>
            <a:t>Disaster Relief Bonds add incentives to reduce risk to a catastrophe bond</a:t>
          </a:r>
          <a:endParaRPr lang="en-GB" sz="1400" kern="1200"/>
        </a:p>
      </dsp:txBody>
      <dsp:txXfrm>
        <a:off x="25987" y="2768352"/>
        <a:ext cx="10914409" cy="4803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DDF13-6AAF-4D40-8AAD-DE9CA74E6E0F}">
      <dsp:nvSpPr>
        <dsp:cNvPr id="0" name=""/>
        <dsp:cNvSpPr/>
      </dsp:nvSpPr>
      <dsp:spPr>
        <a:xfrm>
          <a:off x="0" y="30633"/>
          <a:ext cx="10972800"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kern="1200"/>
            <a:t>Risk pooling gives countries cost and other benefits by co-operating with other countries</a:t>
          </a:r>
          <a:endParaRPr lang="en-GB" sz="1600" kern="1200"/>
        </a:p>
      </dsp:txBody>
      <dsp:txXfrm>
        <a:off x="22846" y="53479"/>
        <a:ext cx="10927108" cy="422308"/>
      </dsp:txXfrm>
    </dsp:sp>
    <dsp:sp modelId="{8B4A66C1-4EDD-4B32-8715-F244231570D9}">
      <dsp:nvSpPr>
        <dsp:cNvPr id="0" name=""/>
        <dsp:cNvSpPr/>
      </dsp:nvSpPr>
      <dsp:spPr>
        <a:xfrm>
          <a:off x="0" y="566282"/>
          <a:ext cx="10972800"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kern="1200"/>
            <a:t>A Special Purpose Insurance Company is created, owned by, or for the benefit of, client countries</a:t>
          </a:r>
          <a:endParaRPr lang="en-GB" sz="1600" kern="1200"/>
        </a:p>
      </dsp:txBody>
      <dsp:txXfrm>
        <a:off x="22846" y="589128"/>
        <a:ext cx="10927108" cy="422308"/>
      </dsp:txXfrm>
    </dsp:sp>
    <dsp:sp modelId="{149FA760-6C38-42B3-8269-2A8263F526D9}">
      <dsp:nvSpPr>
        <dsp:cNvPr id="0" name=""/>
        <dsp:cNvSpPr/>
      </dsp:nvSpPr>
      <dsp:spPr>
        <a:xfrm>
          <a:off x="0" y="1106282"/>
          <a:ext cx="10972800"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kern="1200"/>
            <a:t>Such schemes enable the benefits of pooling without explicit risk sharing</a:t>
          </a:r>
          <a:endParaRPr lang="en-GB" sz="1600" kern="1200"/>
        </a:p>
      </dsp:txBody>
      <dsp:txXfrm>
        <a:off x="22846" y="1129128"/>
        <a:ext cx="10927108" cy="422308"/>
      </dsp:txXfrm>
    </dsp:sp>
    <dsp:sp modelId="{DA0FBA1E-E06B-4233-B601-668B7A9C07A6}">
      <dsp:nvSpPr>
        <dsp:cNvPr id="0" name=""/>
        <dsp:cNvSpPr/>
      </dsp:nvSpPr>
      <dsp:spPr>
        <a:xfrm>
          <a:off x="0" y="1646282"/>
          <a:ext cx="10972800"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kern="1200"/>
            <a:t>There are currently four existing regional risk pools, others are under consideration</a:t>
          </a:r>
          <a:endParaRPr lang="en-GB" sz="1600" kern="1200"/>
        </a:p>
      </dsp:txBody>
      <dsp:txXfrm>
        <a:off x="22846" y="1669128"/>
        <a:ext cx="10927108" cy="4223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E3BC7-252C-4F93-9FF6-F872EBD6C9EC}">
      <dsp:nvSpPr>
        <dsp:cNvPr id="0" name=""/>
        <dsp:cNvSpPr/>
      </dsp:nvSpPr>
      <dsp:spPr>
        <a:xfrm>
          <a:off x="923161" y="2864"/>
          <a:ext cx="3512515" cy="21075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a:t>Disaster Risk Financing is critical in order to financially protect a country against uninsured disaster losses </a:t>
          </a:r>
          <a:endParaRPr lang="en-GB" sz="1800" kern="1200"/>
        </a:p>
      </dsp:txBody>
      <dsp:txXfrm>
        <a:off x="923161" y="2864"/>
        <a:ext cx="3512515" cy="2107509"/>
      </dsp:txXfrm>
    </dsp:sp>
    <dsp:sp modelId="{501E8A6F-C5F5-4A5D-B40D-F2B4ACED2A54}">
      <dsp:nvSpPr>
        <dsp:cNvPr id="0" name=""/>
        <dsp:cNvSpPr/>
      </dsp:nvSpPr>
      <dsp:spPr>
        <a:xfrm>
          <a:off x="4786928" y="2864"/>
          <a:ext cx="3512515" cy="21075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a:t>Different tools and products are available, the choice of which will be determined by the need and the financial resources available</a:t>
          </a:r>
          <a:endParaRPr lang="en-GB" sz="1800" kern="1200"/>
        </a:p>
      </dsp:txBody>
      <dsp:txXfrm>
        <a:off x="4786928" y="2864"/>
        <a:ext cx="3512515" cy="2107509"/>
      </dsp:txXfrm>
    </dsp:sp>
    <dsp:sp modelId="{AD113FB1-040F-4E98-99D5-C693195732B9}">
      <dsp:nvSpPr>
        <dsp:cNvPr id="0" name=""/>
        <dsp:cNvSpPr/>
      </dsp:nvSpPr>
      <dsp:spPr>
        <a:xfrm>
          <a:off x="923161" y="2461625"/>
          <a:ext cx="3512515" cy="21075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a:t>Disaster risk transfer should be used in conjunction with disaster risk reduction measures such as structural interventions to better protect people, property and economies </a:t>
          </a:r>
          <a:endParaRPr lang="en-GB" sz="1800" kern="1200"/>
        </a:p>
      </dsp:txBody>
      <dsp:txXfrm>
        <a:off x="923161" y="2461625"/>
        <a:ext cx="3512515" cy="2107509"/>
      </dsp:txXfrm>
    </dsp:sp>
    <dsp:sp modelId="{18DC0D19-A665-4CD1-BCC3-98C662E3717E}">
      <dsp:nvSpPr>
        <dsp:cNvPr id="0" name=""/>
        <dsp:cNvSpPr/>
      </dsp:nvSpPr>
      <dsp:spPr>
        <a:xfrm>
          <a:off x="4786928" y="2461625"/>
          <a:ext cx="3512515" cy="21075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a:t>Regional cooperation results in cost savings, a regional facility potentially acts as a catalyst and hub for regional co-operation on disaster risk management and understanding </a:t>
          </a:r>
          <a:endParaRPr lang="en-GB" sz="1800" kern="1200"/>
        </a:p>
      </dsp:txBody>
      <dsp:txXfrm>
        <a:off x="4786928" y="2461625"/>
        <a:ext cx="3512515" cy="21075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D301E1B6-3125-48A0-B39B-258A8C29552C}" type="datetimeFigureOut">
              <a:rPr lang="en-US" smtClean="0"/>
              <a:t>11/29/2022</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Tree>
    <p:extLst>
      <p:ext uri="{BB962C8B-B14F-4D97-AF65-F5344CB8AC3E}">
        <p14:creationId xmlns:p14="http://schemas.microsoft.com/office/powerpoint/2010/main" val="1299402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B97DC975-A455-47BB-A68D-520EABF783D0}" type="datetimeFigureOut">
              <a:rPr lang="en-US" smtClean="0"/>
              <a:pPr/>
              <a:t>11/29/2022</a:t>
            </a:fld>
            <a:endParaRPr lang="en-US"/>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A499B0F9-5275-4FDD-BFE5-B9E6F2FD770F}" type="slidenum">
              <a:rPr lang="en-US" smtClean="0"/>
              <a:pPr/>
              <a:t>‹#›</a:t>
            </a:fld>
            <a:endParaRPr lang="en-US"/>
          </a:p>
        </p:txBody>
      </p:sp>
    </p:spTree>
    <p:extLst>
      <p:ext uri="{BB962C8B-B14F-4D97-AF65-F5344CB8AC3E}">
        <p14:creationId xmlns:p14="http://schemas.microsoft.com/office/powerpoint/2010/main" val="7800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319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GB" sz="1200" kern="1200">
                <a:solidFill>
                  <a:schemeClr val="tx1"/>
                </a:solidFill>
                <a:latin typeface="+mn-lt"/>
                <a:ea typeface="+mn-ea"/>
                <a:cs typeface="+mn-cs"/>
              </a:rPr>
              <a:t>Mention the format for Discussions</a:t>
            </a:r>
          </a:p>
          <a:p>
            <a:endParaRPr lang="en-GB" sz="1200" kern="1200">
              <a:solidFill>
                <a:schemeClr val="tx1"/>
              </a:solidFill>
              <a:latin typeface="+mn-lt"/>
              <a:ea typeface="+mn-ea"/>
              <a:cs typeface="+mn-cs"/>
            </a:endParaRPr>
          </a:p>
          <a:p>
            <a:r>
              <a:rPr lang="en-GB" sz="1200" kern="1200">
                <a:solidFill>
                  <a:schemeClr val="tx1"/>
                </a:solidFill>
                <a:latin typeface="+mn-lt"/>
                <a:ea typeface="+mn-ea"/>
                <a:cs typeface="+mn-cs"/>
              </a:rPr>
              <a:t>Underlying objectives to the deliverables is to a</a:t>
            </a:r>
            <a:r>
              <a:rPr lang="en-GB" sz="1200" kern="1200">
                <a:solidFill>
                  <a:schemeClr val="tx1"/>
                </a:solidFill>
                <a:effectLst/>
                <a:latin typeface="+mn-lt"/>
                <a:ea typeface="+mn-ea"/>
                <a:cs typeface="+mn-cs"/>
              </a:rPr>
              <a:t>gree how best to work with you to improve data, modelling and understanding of your requirements and so allow us to work with you to determine appropriate disaster risk financing instruments</a:t>
            </a:r>
            <a:endParaRPr lang="en-GB"/>
          </a:p>
        </p:txBody>
      </p:sp>
      <p:sp>
        <p:nvSpPr>
          <p:cNvPr id="4" name="Slide Number Placeholder 3"/>
          <p:cNvSpPr>
            <a:spLocks noGrp="1"/>
          </p:cNvSpPr>
          <p:nvPr>
            <p:ph type="sldNum" sz="quarter" idx="5"/>
          </p:nvPr>
        </p:nvSpPr>
        <p:spPr/>
        <p:txBody>
          <a:bodyPr/>
          <a:lstStyle/>
          <a:p>
            <a:fld id="{A499B0F9-5275-4FDD-BFE5-B9E6F2FD770F}" type="slidenum">
              <a:rPr lang="en-US" smtClean="0"/>
              <a:pPr/>
              <a:t>2</a:t>
            </a:fld>
            <a:endParaRPr lang="en-US"/>
          </a:p>
        </p:txBody>
      </p:sp>
    </p:spTree>
    <p:extLst>
      <p:ext uri="{BB962C8B-B14F-4D97-AF65-F5344CB8AC3E}">
        <p14:creationId xmlns:p14="http://schemas.microsoft.com/office/powerpoint/2010/main" val="1572642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GB">
                <a:solidFill>
                  <a:schemeClr val="accent1"/>
                </a:solidFill>
              </a:rPr>
              <a:t>“early response is an effective response”</a:t>
            </a:r>
            <a:br>
              <a:rPr lang="en-GB">
                <a:solidFill>
                  <a:schemeClr val="accent1"/>
                </a:solidFill>
              </a:rPr>
            </a:br>
            <a:r>
              <a:rPr lang="en-GB">
                <a:solidFill>
                  <a:schemeClr val="accent1"/>
                </a:solidFill>
              </a:rPr>
              <a:t>A variety of tools are available to ensure timely early response funding. </a:t>
            </a:r>
          </a:p>
          <a:p>
            <a:r>
              <a:rPr lang="en-GB">
                <a:solidFill>
                  <a:schemeClr val="accent1"/>
                </a:solidFill>
              </a:rPr>
              <a:t>The project aims to determine the optimal mix for each CAREC member, considering both established mechanisms and new innovative ones.</a:t>
            </a:r>
          </a:p>
          <a:p>
            <a:endParaRPr lang="en-US"/>
          </a:p>
        </p:txBody>
      </p:sp>
      <p:sp>
        <p:nvSpPr>
          <p:cNvPr id="4" name="Slide Number Placeholder 3"/>
          <p:cNvSpPr>
            <a:spLocks noGrp="1"/>
          </p:cNvSpPr>
          <p:nvPr>
            <p:ph type="sldNum" sz="quarter" idx="5"/>
          </p:nvPr>
        </p:nvSpPr>
        <p:spPr/>
        <p:txBody>
          <a:bodyPr/>
          <a:lstStyle/>
          <a:p>
            <a:fld id="{A499B0F9-5275-4FDD-BFE5-B9E6F2FD770F}" type="slidenum">
              <a:rPr lang="en-US" smtClean="0"/>
              <a:pPr/>
              <a:t>4</a:t>
            </a:fld>
            <a:endParaRPr lang="en-US"/>
          </a:p>
        </p:txBody>
      </p:sp>
    </p:spTree>
    <p:extLst>
      <p:ext uri="{BB962C8B-B14F-4D97-AF65-F5344CB8AC3E}">
        <p14:creationId xmlns:p14="http://schemas.microsoft.com/office/powerpoint/2010/main" val="16284383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image slide — click to edit</a:t>
            </a:r>
            <a:br>
              <a:rPr lang="en-US"/>
            </a:br>
            <a:r>
              <a:rPr lang="en-US"/>
              <a:t>second line if needed </a:t>
            </a:r>
          </a:p>
        </p:txBody>
      </p:sp>
      <p:sp>
        <p:nvSpPr>
          <p:cNvPr id="22"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pic>
        <p:nvPicPr>
          <p:cNvPr id="14" name="Picture 13"/>
          <p:cNvPicPr>
            <a:picLocks noChangeAspect="1"/>
          </p:cNvPicPr>
          <p:nvPr userDrawn="1"/>
        </p:nvPicPr>
        <p:blipFill>
          <a:blip r:embed="rId3" cstate="print"/>
          <a:stretch>
            <a:fillRect/>
          </a:stretch>
        </p:blipFill>
        <p:spPr>
          <a:xfrm>
            <a:off x="240932" y="5930896"/>
            <a:ext cx="4030133" cy="584200"/>
          </a:xfrm>
          <a:prstGeom prst="rect">
            <a:avLst/>
          </a:prstGeom>
        </p:spPr>
      </p:pic>
      <p:sp>
        <p:nvSpPr>
          <p:cNvPr id="10" name="Rectangle 9">
            <a:extLst>
              <a:ext uri="{FF2B5EF4-FFF2-40B4-BE49-F238E27FC236}">
                <a16:creationId xmlns:a16="http://schemas.microsoft.com/office/drawing/2014/main" id="{BCC1DA02-E32E-409F-AE9A-710A64E5BC51}"/>
              </a:ext>
            </a:extLst>
          </p:cNvPr>
          <p:cNvSpPr/>
          <p:nvPr userDrawn="1"/>
        </p:nvSpPr>
        <p:spPr>
          <a:xfrm>
            <a:off x="609600" y="6400801"/>
            <a:ext cx="1320800" cy="137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56336395"/>
      </p:ext>
    </p:extLst>
  </p:cSld>
  <p:clrMapOvr>
    <a:masterClrMapping/>
  </p:clrMapOvr>
  <p:hf hdr="0" dt="0"/>
  <p:extLst>
    <p:ext uri="{DCECCB84-F9BA-43D5-87BE-67443E8EF086}">
      <p15:sldGuideLst xmlns:p15="http://schemas.microsoft.com/office/powerpoint/2012/main">
        <p15:guide id="1" orient="horz" pos="4178"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6502400" cy="4389120"/>
          </a:xfrm>
        </p:spPr>
        <p:txBody>
          <a:bodyPr/>
          <a:lstStyle>
            <a:lvl1pPr>
              <a:defRPr sz="1800"/>
            </a:lvl1pPr>
            <a:lvl2pPr>
              <a:defRPr sz="1600"/>
            </a:lvl2pPr>
            <a:lvl3pPr>
              <a:buSzPct val="125000"/>
              <a:defRPr/>
            </a:lvl3pPr>
            <a:lvl4pPr>
              <a:buSzPct val="125000"/>
              <a:defRPr/>
            </a:lvl4pPr>
            <a:lvl5pPr>
              <a:buSzPct val="125000"/>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7315200" y="1527048"/>
            <a:ext cx="42672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7721600" y="2221992"/>
            <a:ext cx="3454400" cy="2731008"/>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6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3" name="Straight Connector 12"/>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21"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5"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5283200" cy="4389120"/>
          </a:xfrm>
        </p:spPr>
        <p:txBody>
          <a:bodyPr/>
          <a:lstStyle>
            <a:lvl1pPr>
              <a:defRPr sz="1800"/>
            </a:lvl1pPr>
            <a:lvl2pPr>
              <a:defRPr sz="1600"/>
            </a:lvl2pPr>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6197600" y="1524000"/>
            <a:ext cx="5384800" cy="4389120"/>
          </a:xfrm>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5"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8"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3"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8" name="Straight Connector 7"/>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5"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0"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4"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9"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5613"/>
            <a:ext cx="5994400" cy="304800"/>
          </a:xfrm>
        </p:spPr>
        <p:txBody>
          <a:bodyPr/>
          <a:lstStyle>
            <a:lvl1pPr>
              <a:defRPr baseline="0"/>
            </a:lvl1pPr>
          </a:lstStyle>
          <a:p>
            <a:r>
              <a:rPr lang="en-US"/>
              <a:t>Thank you — Click to edit text</a:t>
            </a:r>
          </a:p>
        </p:txBody>
      </p:sp>
      <p:cxnSp>
        <p:nvCxnSpPr>
          <p:cNvPr id="12" name="Straight Connector 11"/>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8847725" y="3462206"/>
            <a:ext cx="2730611" cy="2157709"/>
            <a:chOff x="457200" y="3682374"/>
            <a:chExt cx="1481138" cy="1560513"/>
          </a:xfrm>
        </p:grpSpPr>
        <p:sp>
          <p:nvSpPr>
            <p:cNvPr id="14"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9"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grpSp>
      <p:pic>
        <p:nvPicPr>
          <p:cNvPr id="24" name="Picture 23"/>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25"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20" name="Footer Placeholder 3 Copyright"/>
          <p:cNvSpPr>
            <a:spLocks noGrp="1"/>
          </p:cNvSpPr>
          <p:nvPr>
            <p:ph type="ftr" sz="quarter" idx="11"/>
          </p:nvPr>
        </p:nvSpPr>
        <p:spPr>
          <a:xfrm>
            <a:off x="609600" y="6515097"/>
            <a:ext cx="7037137" cy="92333"/>
          </a:xfrm>
        </p:spPr>
        <p:txBody>
          <a:bodyPr/>
          <a:lstStyle>
            <a:lvl1pPr>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with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noProof="0"/>
              <a:t>Click to edit Master title style</a:t>
            </a:r>
            <a:endParaRPr lang="en-GB" noProof="0"/>
          </a:p>
        </p:txBody>
      </p:sp>
      <p:sp>
        <p:nvSpPr>
          <p:cNvPr id="6" name="Slide Number Placeholder 5"/>
          <p:cNvSpPr>
            <a:spLocks noGrp="1"/>
          </p:cNvSpPr>
          <p:nvPr>
            <p:ph type="sldNum" sz="quarter" idx="12"/>
          </p:nvPr>
        </p:nvSpPr>
        <p:spPr/>
        <p:txBody>
          <a:bodyPr/>
          <a:lstStyle/>
          <a:p>
            <a:fld id="{2083E393-C0BF-4ED8-8545-7E4C90AFF831}" type="slidenum">
              <a:rPr lang="en-GB" noProof="0" smtClean="0"/>
              <a:pPr/>
              <a:t>‹#›</a:t>
            </a:fld>
            <a:endParaRPr lang="en-GB" noProof="0"/>
          </a:p>
        </p:txBody>
      </p:sp>
      <p:sp>
        <p:nvSpPr>
          <p:cNvPr id="8" name="Text Placeholder 12"/>
          <p:cNvSpPr>
            <a:spLocks noGrp="1"/>
          </p:cNvSpPr>
          <p:nvPr>
            <p:ph type="body" sz="quarter" idx="13" hasCustomPrompt="1"/>
          </p:nvPr>
        </p:nvSpPr>
        <p:spPr>
          <a:xfrm>
            <a:off x="609600" y="800240"/>
            <a:ext cx="10972800" cy="276999"/>
          </a:xfrm>
        </p:spPr>
        <p:txBody>
          <a:bodyPr/>
          <a:lstStyle>
            <a:lvl1pPr marL="0" indent="0">
              <a:buNone/>
              <a:defRPr sz="1800" b="0" baseline="0">
                <a:solidFill>
                  <a:schemeClr val="tx1"/>
                </a:solidFill>
              </a:defRPr>
            </a:lvl1pPr>
          </a:lstStyle>
          <a:p>
            <a:pPr lvl="0"/>
            <a:r>
              <a:rPr lang="en-GB" noProof="0"/>
              <a:t>Subheading here</a:t>
            </a:r>
          </a:p>
        </p:txBody>
      </p:sp>
      <p:sp>
        <p:nvSpPr>
          <p:cNvPr id="10" name="Content Placeholder 2"/>
          <p:cNvSpPr>
            <a:spLocks noGrp="1"/>
          </p:cNvSpPr>
          <p:nvPr>
            <p:ph idx="1"/>
          </p:nvPr>
        </p:nvSpPr>
        <p:spPr>
          <a:xfrm>
            <a:off x="609600" y="1524000"/>
            <a:ext cx="10972800" cy="4572000"/>
          </a:xfrm>
        </p:spPr>
        <p:txBody>
          <a:bodyPr/>
          <a:lstStyle>
            <a:lvl1pPr>
              <a:buSzPct val="125000"/>
              <a:defRPr/>
            </a:lvl1pPr>
            <a:lvl2pPr>
              <a:buSzPct val="125000"/>
              <a:defRPr/>
            </a:lvl2pPr>
            <a:lvl5pPr>
              <a:defRPr baseline="0"/>
            </a:lvl5pPr>
            <a:lvl6pPr>
              <a:defRPr baseline="0"/>
            </a:lvl6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11" name="Straight Connector 10"/>
          <p:cNvCxnSpPr/>
          <p:nvPr userDrawn="1"/>
        </p:nvCxnSpPr>
        <p:spPr>
          <a:xfrm>
            <a:off x="609600" y="6248400"/>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Copyright"/>
          <p:cNvSpPr>
            <a:spLocks noGrp="1"/>
          </p:cNvSpPr>
          <p:nvPr>
            <p:ph type="ftr" sz="quarter" idx="3"/>
          </p:nvPr>
        </p:nvSpPr>
        <p:spPr>
          <a:xfrm>
            <a:off x="609599" y="6515099"/>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US">
                <a:solidFill>
                  <a:prstClr val="black"/>
                </a:solidFill>
              </a:rPr>
              <a:t>© 2018 Willis Towers Watson. All rights reserved.</a:t>
            </a:r>
          </a:p>
        </p:txBody>
      </p:sp>
    </p:spTree>
    <p:extLst>
      <p:ext uri="{BB962C8B-B14F-4D97-AF65-F5344CB8AC3E}">
        <p14:creationId xmlns:p14="http://schemas.microsoft.com/office/powerpoint/2010/main" val="3512819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ne Column Basic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6" name="Slide Number Placeholder 5"/>
          <p:cNvSpPr>
            <a:spLocks noGrp="1"/>
          </p:cNvSpPr>
          <p:nvPr>
            <p:ph type="sldNum" sz="quarter" idx="12"/>
          </p:nvPr>
        </p:nvSpPr>
        <p:spPr/>
        <p:txBody>
          <a:bodyPr/>
          <a:lstStyle/>
          <a:p>
            <a:fld id="{2083E393-C0BF-4ED8-8545-7E4C90AFF831}" type="slidenum">
              <a:rPr lang="en-US" smtClean="0"/>
              <a:pPr/>
              <a:t>‹#›</a:t>
            </a:fld>
            <a:endParaRPr lang="en-US"/>
          </a:p>
        </p:txBody>
      </p:sp>
      <p:sp>
        <p:nvSpPr>
          <p:cNvPr id="12" name="Text Placeholder 11"/>
          <p:cNvSpPr>
            <a:spLocks noGrp="1"/>
          </p:cNvSpPr>
          <p:nvPr>
            <p:ph type="body" sz="quarter" idx="15" hasCustomPrompt="1"/>
          </p:nvPr>
        </p:nvSpPr>
        <p:spPr>
          <a:xfrm>
            <a:off x="609600" y="1524000"/>
            <a:ext cx="10972800" cy="4572000"/>
          </a:xfrm>
        </p:spPr>
        <p:txBody>
          <a:bodyPr/>
          <a:lstStyle>
            <a:lvl1pPr>
              <a:spcBef>
                <a:spcPts val="0"/>
              </a:spcBef>
              <a:spcAft>
                <a:spcPts val="1000"/>
              </a:spcAft>
              <a:defRPr b="0" baseline="0"/>
            </a:lvl1pPr>
            <a:lvl2pPr>
              <a:spcBef>
                <a:spcPts val="0"/>
              </a:spcBef>
              <a:spcAft>
                <a:spcPts val="400"/>
              </a:spcAft>
              <a:defRPr b="1" baseline="0"/>
            </a:lvl2pPr>
            <a:lvl3pPr>
              <a:spcBef>
                <a:spcPts val="0"/>
              </a:spcBef>
              <a:spcAft>
                <a:spcPts val="400"/>
              </a:spcAft>
              <a:buFont typeface="Wingdings" pitchFamily="2" charset="2"/>
              <a:buChar char="§"/>
              <a:defRPr baseline="0"/>
            </a:lvl3pPr>
            <a:lvl4pPr>
              <a:buNone/>
              <a:defRPr/>
            </a:lvl4pPr>
            <a:lvl5pPr>
              <a:buNone/>
              <a:defRPr/>
            </a:lvl5pPr>
          </a:lstStyle>
          <a:p>
            <a:pPr lvl="0"/>
            <a:r>
              <a:rPr lang="en-US"/>
              <a:t>This layout provides specific paragraph formatting to provide hierarchy when users have extensive body copy, and less levels of bullets. Paragraphs have specific formatting so users do not need to use extra paragraph returns. </a:t>
            </a:r>
          </a:p>
          <a:p>
            <a:pPr lvl="1"/>
            <a:r>
              <a:rPr lang="en-US"/>
              <a:t>Subheading</a:t>
            </a:r>
          </a:p>
          <a:p>
            <a:pPr lvl="2"/>
            <a:r>
              <a:rPr lang="en-US"/>
              <a:t>Third level</a:t>
            </a:r>
          </a:p>
          <a:p>
            <a:pPr lvl="2"/>
            <a:r>
              <a:rPr lang="en-US"/>
              <a:t>Addition info</a:t>
            </a:r>
          </a:p>
          <a:p>
            <a:pPr lvl="1"/>
            <a:r>
              <a:rPr lang="en-US"/>
              <a:t>Subheading</a:t>
            </a:r>
          </a:p>
          <a:p>
            <a:pPr lvl="2"/>
            <a:r>
              <a:rPr lang="en-US"/>
              <a:t>Bullets</a:t>
            </a:r>
          </a:p>
          <a:p>
            <a:pPr lvl="2"/>
            <a:r>
              <a:rPr lang="en-US"/>
              <a:t>Use the Indent button to achieve the formatting</a:t>
            </a:r>
          </a:p>
          <a:p>
            <a:pPr lvl="1"/>
            <a:r>
              <a:rPr lang="en-US"/>
              <a:t>Subheading</a:t>
            </a:r>
          </a:p>
          <a:p>
            <a:pPr lvl="2"/>
            <a:r>
              <a:rPr lang="en-US"/>
              <a:t>Third level</a:t>
            </a:r>
          </a:p>
          <a:p>
            <a:pPr lvl="2"/>
            <a:r>
              <a:rPr lang="en-US"/>
              <a:t>Addition info</a:t>
            </a:r>
          </a:p>
          <a:p>
            <a:pPr lvl="2"/>
            <a:endParaRPr lang="en-US"/>
          </a:p>
          <a:p>
            <a:pPr lvl="2"/>
            <a:endParaRPr lang="en-US"/>
          </a:p>
        </p:txBody>
      </p:sp>
      <p:sp>
        <p:nvSpPr>
          <p:cNvPr id="8" name="Text Placeholder 12"/>
          <p:cNvSpPr>
            <a:spLocks noGrp="1"/>
          </p:cNvSpPr>
          <p:nvPr>
            <p:ph type="body" sz="quarter" idx="13" hasCustomPrompt="1"/>
          </p:nvPr>
        </p:nvSpPr>
        <p:spPr>
          <a:xfrm>
            <a:off x="609600" y="800240"/>
            <a:ext cx="10972800" cy="276999"/>
          </a:xfrm>
        </p:spPr>
        <p:txBody>
          <a:bodyPr/>
          <a:lstStyle>
            <a:lvl1pPr>
              <a:defRPr sz="1600" b="1" baseline="0">
                <a:solidFill>
                  <a:schemeClr val="tx1"/>
                </a:solidFill>
              </a:defRPr>
            </a:lvl1pPr>
          </a:lstStyle>
          <a:p>
            <a:pPr lvl="0"/>
            <a:r>
              <a:rPr lang="en-US"/>
              <a:t>Subheading here</a:t>
            </a:r>
          </a:p>
        </p:txBody>
      </p:sp>
    </p:spTree>
    <p:extLst>
      <p:ext uri="{BB962C8B-B14F-4D97-AF65-F5344CB8AC3E}">
        <p14:creationId xmlns:p14="http://schemas.microsoft.com/office/powerpoint/2010/main" val="996943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aseline="0"/>
            </a:lvl1pPr>
          </a:lstStyle>
          <a:p>
            <a:r>
              <a:rPr lang="en-US"/>
              <a:t>Click to edit Master title style</a:t>
            </a:r>
          </a:p>
        </p:txBody>
      </p:sp>
      <p:sp>
        <p:nvSpPr>
          <p:cNvPr id="10" name="Content Placeholder 2"/>
          <p:cNvSpPr>
            <a:spLocks noGrp="1"/>
          </p:cNvSpPr>
          <p:nvPr>
            <p:ph idx="1"/>
          </p:nvPr>
        </p:nvSpPr>
        <p:spPr>
          <a:xfrm>
            <a:off x="609600" y="1524000"/>
            <a:ext cx="10972800" cy="4572000"/>
          </a:xfrm>
          <a:prstGeom prst="rect">
            <a:avLst/>
          </a:prstGeom>
        </p:spPr>
        <p:txBody>
          <a:bodyPr/>
          <a:lstStyle>
            <a:lvl1pPr>
              <a:buSzPct val="125000"/>
              <a:defRPr/>
            </a:lvl1pPr>
            <a:lvl2pPr>
              <a:buSzPct val="125000"/>
              <a:defRPr/>
            </a:lvl2pPr>
            <a:lvl4pPr>
              <a:buSzPct val="115000"/>
              <a:defRPr/>
            </a:lvl4pPr>
            <a:lvl5pPr>
              <a:buSzPct val="11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74400" y="6400801"/>
            <a:ext cx="508000" cy="138499"/>
          </a:xfrm>
        </p:spPr>
        <p:txBody>
          <a:bodyPr/>
          <a:lstStyle/>
          <a:p>
            <a:fld id="{2083E393-C0BF-4ED8-8545-7E4C90AFF831}" type="slidenum">
              <a:rPr lang="en-US" smtClean="0"/>
              <a:pPr/>
              <a:t>‹#›</a:t>
            </a:fld>
            <a:endParaRPr lang="en-US"/>
          </a:p>
        </p:txBody>
      </p:sp>
    </p:spTree>
    <p:extLst>
      <p:ext uri="{BB962C8B-B14F-4D97-AF65-F5344CB8AC3E}">
        <p14:creationId xmlns:p14="http://schemas.microsoft.com/office/powerpoint/2010/main" val="411817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1FADFC-D10F-4912-887D-F37A14FF20F6}"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6B209-1B1D-486C-B61C-B591A05B3A03}" type="slidenum">
              <a:rPr lang="en-US" smtClean="0"/>
              <a:t>‹#›</a:t>
            </a:fld>
            <a:endParaRPr lang="en-US"/>
          </a:p>
        </p:txBody>
      </p:sp>
    </p:spTree>
    <p:extLst>
      <p:ext uri="{BB962C8B-B14F-4D97-AF65-F5344CB8AC3E}">
        <p14:creationId xmlns:p14="http://schemas.microsoft.com/office/powerpoint/2010/main" val="3309054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304800" y="228600"/>
            <a:ext cx="974762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image slide — click to edit</a:t>
            </a:r>
            <a:br>
              <a:rPr lang="en-US"/>
            </a:br>
            <a:r>
              <a:rPr lang="en-US"/>
              <a:t>second line if needed </a:t>
            </a:r>
          </a:p>
        </p:txBody>
      </p:sp>
      <p:sp>
        <p:nvSpPr>
          <p:cNvPr id="22"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sp>
        <p:nvSpPr>
          <p:cNvPr id="11" name="Footer Placeholder 4 Copyright"/>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pic>
        <p:nvPicPr>
          <p:cNvPr id="4" name="Picture 3" descr="Logo&#10;&#10;Description automatically generated">
            <a:extLst>
              <a:ext uri="{FF2B5EF4-FFF2-40B4-BE49-F238E27FC236}">
                <a16:creationId xmlns:a16="http://schemas.microsoft.com/office/drawing/2014/main" id="{BF9F8AD5-3271-4505-A0B8-753D36D874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92231" y="6300577"/>
            <a:ext cx="1703207" cy="509014"/>
          </a:xfrm>
          <a:prstGeom prst="rect">
            <a:avLst/>
          </a:prstGeom>
        </p:spPr>
      </p:pic>
    </p:spTree>
    <p:extLst>
      <p:ext uri="{BB962C8B-B14F-4D97-AF65-F5344CB8AC3E}">
        <p14:creationId xmlns:p14="http://schemas.microsoft.com/office/powerpoint/2010/main" val="3998211525"/>
      </p:ext>
    </p:extLst>
  </p:cSld>
  <p:clrMapOvr>
    <a:masterClrMapping/>
  </p:clrMapOvr>
  <p:hf hdr="0" dt="0"/>
  <p:extLst>
    <p:ext uri="{DCECCB84-F9BA-43D5-87BE-67443E8EF086}">
      <p15:sldGuideLst xmlns:p15="http://schemas.microsoft.com/office/powerpoint/2012/main">
        <p15:guide id="1" orient="horz" pos="4178"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brand 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7853405" y="6359395"/>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4330409" y="6354216"/>
            <a:ext cx="3289300" cy="390196"/>
          </a:xfrm>
        </p:spPr>
        <p:txBody>
          <a:bodyPr anchor="ctr" anchorCtr="0"/>
          <a:lstStyle>
            <a:lvl1pPr algn="ctr">
              <a:defRPr sz="1200"/>
            </a:lvl1pPr>
          </a:lstStyle>
          <a:p>
            <a:r>
              <a:rPr lang="en-US"/>
              <a:t>Click to insert cobrand logo</a:t>
            </a:r>
          </a:p>
        </p:txBody>
      </p:sp>
      <p:sp>
        <p:nvSpPr>
          <p:cNvPr id="15" name="Rectangle 14"/>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cobrand image slide — click to edit</a:t>
            </a:r>
            <a:br>
              <a:rPr lang="en-US"/>
            </a:br>
            <a:r>
              <a:rPr lang="en-US"/>
              <a:t>second line if needed </a:t>
            </a:r>
          </a:p>
        </p:txBody>
      </p:sp>
      <p:sp>
        <p:nvSpPr>
          <p:cNvPr id="17"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18"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19"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pic>
        <p:nvPicPr>
          <p:cNvPr id="13" name="Picture 12"/>
          <p:cNvPicPr>
            <a:picLocks noChangeAspect="1"/>
          </p:cNvPicPr>
          <p:nvPr userDrawn="1"/>
        </p:nvPicPr>
        <p:blipFill>
          <a:blip r:embed="rId3" cstate="print"/>
          <a:stretch>
            <a:fillRect/>
          </a:stretch>
        </p:blipFill>
        <p:spPr>
          <a:xfrm>
            <a:off x="7836747" y="6273358"/>
            <a:ext cx="4030133" cy="584200"/>
          </a:xfrm>
          <a:prstGeom prst="rect">
            <a:avLst/>
          </a:prstGeom>
        </p:spPr>
      </p:pic>
      <p:sp>
        <p:nvSpPr>
          <p:cNvPr id="20" name="Footer Placeholder 4 Copyright"/>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a:t>
            </a:r>
            <a:endParaRPr lang="en-US"/>
          </a:p>
        </p:txBody>
      </p:sp>
    </p:spTree>
    <p:extLst>
      <p:ext uri="{BB962C8B-B14F-4D97-AF65-F5344CB8AC3E}">
        <p14:creationId xmlns:p14="http://schemas.microsoft.com/office/powerpoint/2010/main" val="1161387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brand 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7853405" y="6359395"/>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4330409" y="6354216"/>
            <a:ext cx="3289300" cy="390196"/>
          </a:xfrm>
        </p:spPr>
        <p:txBody>
          <a:bodyPr anchor="ctr" anchorCtr="0"/>
          <a:lstStyle>
            <a:lvl1pPr algn="ctr">
              <a:defRPr sz="1200"/>
            </a:lvl1pPr>
          </a:lstStyle>
          <a:p>
            <a:r>
              <a:rPr lang="en-US"/>
              <a:t>Click to insert cobrand logo</a:t>
            </a:r>
          </a:p>
        </p:txBody>
      </p:sp>
      <p:sp>
        <p:nvSpPr>
          <p:cNvPr id="15" name="Rectangle 14"/>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cobrand image slide — click to edit</a:t>
            </a:r>
            <a:br>
              <a:rPr lang="en-US"/>
            </a:br>
            <a:r>
              <a:rPr lang="en-US"/>
              <a:t>second line if needed </a:t>
            </a:r>
          </a:p>
        </p:txBody>
      </p:sp>
      <p:sp>
        <p:nvSpPr>
          <p:cNvPr id="17"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18"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19"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pic>
        <p:nvPicPr>
          <p:cNvPr id="13" name="Picture 12"/>
          <p:cNvPicPr>
            <a:picLocks noChangeAspect="1"/>
          </p:cNvPicPr>
          <p:nvPr userDrawn="1"/>
        </p:nvPicPr>
        <p:blipFill>
          <a:blip r:embed="rId3" cstate="print"/>
          <a:stretch>
            <a:fillRect/>
          </a:stretch>
        </p:blipFill>
        <p:spPr>
          <a:xfrm>
            <a:off x="7836747" y="6273358"/>
            <a:ext cx="4030133" cy="584200"/>
          </a:xfrm>
          <a:prstGeom prst="rect">
            <a:avLst/>
          </a:prstGeom>
        </p:spPr>
      </p:pic>
      <p:sp>
        <p:nvSpPr>
          <p:cNvPr id="12" name="Footer Placeholder 4 Copyright">
            <a:extLst>
              <a:ext uri="{FF2B5EF4-FFF2-40B4-BE49-F238E27FC236}">
                <a16:creationId xmlns:a16="http://schemas.microsoft.com/office/drawing/2014/main" id="{6EF31DB7-FC70-4DE2-A88D-1D438B7A84B4}"/>
              </a:ext>
            </a:extLst>
          </p:cNvPr>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spTree>
    <p:extLst>
      <p:ext uri="{BB962C8B-B14F-4D97-AF65-F5344CB8AC3E}">
        <p14:creationId xmlns:p14="http://schemas.microsoft.com/office/powerpoint/2010/main" val="1987306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lor">
    <p:bg>
      <p:bgPr>
        <a:solidFill>
          <a:srgbClr val="C8D7DF"/>
        </a:solidFill>
        <a:effectLst/>
      </p:bgPr>
    </p:bg>
    <p:spTree>
      <p:nvGrpSpPr>
        <p:cNvPr id="1" name=""/>
        <p:cNvGrpSpPr/>
        <p:nvPr/>
      </p:nvGrpSpPr>
      <p:grpSpPr>
        <a:xfrm>
          <a:off x="0" y="0"/>
          <a:ext cx="0" cy="0"/>
          <a:chOff x="0" y="0"/>
          <a:chExt cx="0" cy="0"/>
        </a:xfrm>
      </p:grpSpPr>
      <p:sp>
        <p:nvSpPr>
          <p:cNvPr id="9" name="Rectangle 8"/>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color slide — click to edit</a:t>
            </a:r>
            <a:br>
              <a:rPr lang="en-US"/>
            </a:br>
            <a:r>
              <a:rPr lang="en-US"/>
              <a:t>second line if needed </a:t>
            </a:r>
          </a:p>
        </p:txBody>
      </p:sp>
      <p:sp>
        <p:nvSpPr>
          <p:cNvPr id="22"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sp>
        <p:nvSpPr>
          <p:cNvPr id="10" name="Rectangle 9"/>
          <p:cNvSpPr/>
          <p:nvPr userDrawn="1"/>
        </p:nvSpPr>
        <p:spPr>
          <a:xfrm>
            <a:off x="0" y="6280484"/>
            <a:ext cx="12192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1" name="Group 10"/>
          <p:cNvGrpSpPr/>
          <p:nvPr userDrawn="1"/>
        </p:nvGrpSpPr>
        <p:grpSpPr>
          <a:xfrm>
            <a:off x="609600" y="3583409"/>
            <a:ext cx="2730611" cy="2157709"/>
            <a:chOff x="457200" y="3682374"/>
            <a:chExt cx="1481138" cy="1560513"/>
          </a:xfrm>
        </p:grpSpPr>
        <p:sp>
          <p:nvSpPr>
            <p:cNvPr id="13"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6"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grpSp>
      <p:pic>
        <p:nvPicPr>
          <p:cNvPr id="19" name="Picture 18"/>
          <p:cNvPicPr>
            <a:picLocks noChangeAspect="1"/>
          </p:cNvPicPr>
          <p:nvPr userDrawn="1"/>
        </p:nvPicPr>
        <p:blipFill>
          <a:blip r:embed="rId2" cstate="print"/>
          <a:stretch>
            <a:fillRect/>
          </a:stretch>
        </p:blipFill>
        <p:spPr>
          <a:xfrm>
            <a:off x="7836747" y="6273358"/>
            <a:ext cx="4030133" cy="584200"/>
          </a:xfrm>
          <a:prstGeom prst="rect">
            <a:avLst/>
          </a:prstGeom>
        </p:spPr>
      </p:pic>
      <p:sp>
        <p:nvSpPr>
          <p:cNvPr id="28" name="Rectangle 27"/>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
        <p:nvSpPr>
          <p:cNvPr id="20" name="Footer Placeholder 4 Copyright">
            <a:extLst>
              <a:ext uri="{FF2B5EF4-FFF2-40B4-BE49-F238E27FC236}">
                <a16:creationId xmlns:a16="http://schemas.microsoft.com/office/drawing/2014/main" id="{F4D70CCC-2E79-4E67-8A9B-4F865808B2AE}"/>
              </a:ext>
            </a:extLst>
          </p:cNvPr>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spTree>
    <p:extLst>
      <p:ext uri="{BB962C8B-B14F-4D97-AF65-F5344CB8AC3E}">
        <p14:creationId xmlns:p14="http://schemas.microsoft.com/office/powerpoint/2010/main" val="612232472"/>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304800" y="1310178"/>
            <a:ext cx="6787376"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16" name="Text Placeholder 12"/>
          <p:cNvSpPr>
            <a:spLocks noGrp="1"/>
          </p:cNvSpPr>
          <p:nvPr>
            <p:ph type="body" sz="quarter" idx="13" hasCustomPrompt="1"/>
          </p:nvPr>
        </p:nvSpPr>
        <p:spPr>
          <a:xfrm>
            <a:off x="609600" y="1938529"/>
            <a:ext cx="6181344" cy="337433"/>
          </a:xfrm>
        </p:spPr>
        <p:txBody>
          <a:bodyPr>
            <a:noAutofit/>
          </a:bodyPr>
          <a:lstStyle>
            <a:lvl1pPr>
              <a:defRPr sz="1800" b="0">
                <a:solidFill>
                  <a:schemeClr val="tx1"/>
                </a:solidFill>
              </a:defRPr>
            </a:lvl1pPr>
          </a:lstStyle>
          <a:p>
            <a:pPr lvl="0"/>
            <a:r>
              <a:rPr lang="en-US"/>
              <a:t>Click to add subheading</a:t>
            </a:r>
          </a:p>
        </p:txBody>
      </p:sp>
      <p:sp>
        <p:nvSpPr>
          <p:cNvPr id="17" name="Title 1"/>
          <p:cNvSpPr>
            <a:spLocks noGrp="1"/>
          </p:cNvSpPr>
          <p:nvPr>
            <p:ph type="title" hasCustomPrompt="1"/>
          </p:nvPr>
        </p:nvSpPr>
        <p:spPr>
          <a:xfrm>
            <a:off x="609600" y="1524001"/>
            <a:ext cx="6181344" cy="381000"/>
          </a:xfrm>
        </p:spPr>
        <p:txBody>
          <a:bodyPr>
            <a:noAutofit/>
          </a:bodyPr>
          <a:lstStyle>
            <a:lvl1pPr>
              <a:defRPr baseline="0"/>
            </a:lvl1pPr>
          </a:lstStyle>
          <a:p>
            <a:r>
              <a:rPr lang="en-US"/>
              <a:t>Divider image slide — click to edit text</a:t>
            </a:r>
          </a:p>
        </p:txBody>
      </p:sp>
      <p:pic>
        <p:nvPicPr>
          <p:cNvPr id="25" name="Picture 24"/>
          <p:cNvPicPr>
            <a:picLocks noChangeAspect="1"/>
          </p:cNvPicPr>
          <p:nvPr userDrawn="1"/>
        </p:nvPicPr>
        <p:blipFill>
          <a:blip r:embed="rId3" cstate="print"/>
          <a:stretch>
            <a:fillRect/>
          </a:stretch>
        </p:blipFill>
        <p:spPr>
          <a:xfrm>
            <a:off x="8900458" y="6300217"/>
            <a:ext cx="2377143" cy="347429"/>
          </a:xfrm>
          <a:prstGeom prst="rect">
            <a:avLst/>
          </a:prstGeom>
        </p:spPr>
      </p:pic>
      <p:sp>
        <p:nvSpPr>
          <p:cNvPr id="26"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4"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129331002"/>
      </p:ext>
    </p:extLst>
  </p:cSld>
  <p:clrMapOvr>
    <a:masterClrMapping/>
  </p:clrMapOvr>
  <p:hf hdr="0" dt="0"/>
  <p:extLst>
    <p:ext uri="{DCECCB84-F9BA-43D5-87BE-67443E8EF086}">
      <p15:sldGuideLst xmlns:p15="http://schemas.microsoft.com/office/powerpoint/2012/main">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color">
    <p:bg>
      <p:bgPr>
        <a:solidFill>
          <a:srgbClr val="DDD0CF"/>
        </a:solidFill>
        <a:effectLst/>
      </p:bgPr>
    </p:bg>
    <p:spTree>
      <p:nvGrpSpPr>
        <p:cNvPr id="1" name=""/>
        <p:cNvGrpSpPr/>
        <p:nvPr/>
      </p:nvGrpSpPr>
      <p:grpSpPr>
        <a:xfrm>
          <a:off x="0" y="0"/>
          <a:ext cx="0" cy="0"/>
          <a:chOff x="0" y="0"/>
          <a:chExt cx="0" cy="0"/>
        </a:xfrm>
      </p:grpSpPr>
      <p:sp>
        <p:nvSpPr>
          <p:cNvPr id="22" name="Rectangle 21"/>
          <p:cNvSpPr/>
          <p:nvPr userDrawn="1"/>
        </p:nvSpPr>
        <p:spPr>
          <a:xfrm>
            <a:off x="306584" y="1673524"/>
            <a:ext cx="11400224" cy="1755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11" name="Rectangle 10"/>
          <p:cNvSpPr/>
          <p:nvPr userDrawn="1"/>
        </p:nvSpPr>
        <p:spPr>
          <a:xfrm>
            <a:off x="0" y="5962262"/>
            <a:ext cx="12192000" cy="89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12"/>
          <p:cNvSpPr>
            <a:spLocks noGrp="1"/>
          </p:cNvSpPr>
          <p:nvPr>
            <p:ph type="body" sz="quarter" idx="13" hasCustomPrompt="1"/>
          </p:nvPr>
        </p:nvSpPr>
        <p:spPr>
          <a:xfrm>
            <a:off x="609600" y="2354454"/>
            <a:ext cx="6181344" cy="337433"/>
          </a:xfrm>
        </p:spPr>
        <p:txBody>
          <a:bodyPr>
            <a:noAutofit/>
          </a:bodyPr>
          <a:lstStyle>
            <a:lvl1pPr>
              <a:defRPr sz="1800" b="0">
                <a:solidFill>
                  <a:schemeClr val="tx1"/>
                </a:solidFill>
              </a:defRPr>
            </a:lvl1pPr>
          </a:lstStyle>
          <a:p>
            <a:pPr lvl="0"/>
            <a:r>
              <a:rPr lang="en-US"/>
              <a:t>Click to add subheading</a:t>
            </a:r>
          </a:p>
        </p:txBody>
      </p:sp>
      <p:sp>
        <p:nvSpPr>
          <p:cNvPr id="13" name="Title 1"/>
          <p:cNvSpPr>
            <a:spLocks noGrp="1"/>
          </p:cNvSpPr>
          <p:nvPr>
            <p:ph type="title" hasCustomPrompt="1"/>
          </p:nvPr>
        </p:nvSpPr>
        <p:spPr>
          <a:xfrm>
            <a:off x="609600" y="1802093"/>
            <a:ext cx="6181344" cy="381000"/>
          </a:xfrm>
        </p:spPr>
        <p:txBody>
          <a:bodyPr>
            <a:noAutofit/>
          </a:bodyPr>
          <a:lstStyle>
            <a:lvl1pPr>
              <a:defRPr baseline="0"/>
            </a:lvl1pPr>
          </a:lstStyle>
          <a:p>
            <a:r>
              <a:rPr lang="en-US"/>
              <a:t>Divider color slide — click to edit text</a:t>
            </a:r>
          </a:p>
        </p:txBody>
      </p:sp>
    </p:spTree>
    <p:extLst>
      <p:ext uri="{BB962C8B-B14F-4D97-AF65-F5344CB8AC3E}">
        <p14:creationId xmlns:p14="http://schemas.microsoft.com/office/powerpoint/2010/main" val="2286497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2" name="Straight Connector 11"/>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609600" y="1524000"/>
            <a:ext cx="109728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0" name="Footer Placeholder 4 Copyright">
            <a:extLst>
              <a:ext uri="{FF2B5EF4-FFF2-40B4-BE49-F238E27FC236}">
                <a16:creationId xmlns:a16="http://schemas.microsoft.com/office/drawing/2014/main" id="{CE555376-59DD-41DE-B138-7F569F7D9A7A}"/>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2035469499"/>
      </p:ext>
    </p:extLst>
  </p:cSld>
  <p:clrMapOvr>
    <a:masterClrMapping/>
  </p:clrMapOvr>
  <p:extLst>
    <p:ext uri="{DCECCB84-F9BA-43D5-87BE-67443E8EF086}">
      <p15:sldGuideLst xmlns:p15="http://schemas.microsoft.com/office/powerpoint/2012/main">
        <p15:guide id="1" orient="horz" pos="4104"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609600" y="1524000"/>
            <a:ext cx="10972800" cy="4389120"/>
          </a:xfrm>
        </p:spPr>
        <p:txBody>
          <a:bodyPr/>
          <a:lstStyle>
            <a:lvl1pPr>
              <a:defRPr sz="1800"/>
            </a:lvl1pPr>
            <a:lvl2pPr>
              <a:defRPr sz="1600"/>
            </a:lvl2pPr>
            <a:lvl3pPr marL="233363" indent="-233363">
              <a:buSzPct val="100000"/>
              <a:buFont typeface="+mj-lt"/>
              <a:buAutoNum type="arabicPeriod"/>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1" name="Footer Placeholder 4 Copyright">
            <a:extLst>
              <a:ext uri="{FF2B5EF4-FFF2-40B4-BE49-F238E27FC236}">
                <a16:creationId xmlns:a16="http://schemas.microsoft.com/office/drawing/2014/main" id="{F84FEA0B-22D7-48D0-9AB5-00020648BE57}"/>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2" name="Picture 11" descr="Logo&#10;&#10;Description automatically generated">
            <a:extLst>
              <a:ext uri="{FF2B5EF4-FFF2-40B4-BE49-F238E27FC236}">
                <a16:creationId xmlns:a16="http://schemas.microsoft.com/office/drawing/2014/main" id="{67C51C0B-87B0-45A9-B624-07EB972BC3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1457144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609600" y="1524000"/>
            <a:ext cx="109728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4" hasCustomPrompt="1"/>
          </p:nvPr>
        </p:nvSpPr>
        <p:spPr>
          <a:xfrm>
            <a:off x="8763820" y="-977"/>
            <a:ext cx="2808248" cy="230400"/>
          </a:xfrm>
          <a:solidFill>
            <a:schemeClr val="accent1"/>
          </a:solidFill>
        </p:spPr>
        <p:txBody>
          <a:bodyPr anchor="ctr" anchorCtr="0"/>
          <a:lstStyle>
            <a:lvl1pPr algn="ctr">
              <a:defRPr sz="1000" cap="all" baseline="0">
                <a:solidFill>
                  <a:schemeClr val="bg1"/>
                </a:solidFill>
              </a:defRPr>
            </a:lvl1pPr>
          </a:lstStyle>
          <a:p>
            <a:pPr lvl="0"/>
            <a:r>
              <a:rPr lang="en-US"/>
              <a:t>Click to edit text</a:t>
            </a:r>
          </a:p>
        </p:txBody>
      </p:sp>
      <p:cxnSp>
        <p:nvCxnSpPr>
          <p:cNvPr id="14" name="Straight Connector 13"/>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2" name="Footer Placeholder 4 Copyright">
            <a:extLst>
              <a:ext uri="{FF2B5EF4-FFF2-40B4-BE49-F238E27FC236}">
                <a16:creationId xmlns:a16="http://schemas.microsoft.com/office/drawing/2014/main" id="{C4FC6ACB-89D1-437D-90B3-1CD1822515E7}"/>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3" name="Picture 12" descr="Logo&#10;&#10;Description automatically generated">
            <a:extLst>
              <a:ext uri="{FF2B5EF4-FFF2-40B4-BE49-F238E27FC236}">
                <a16:creationId xmlns:a16="http://schemas.microsoft.com/office/drawing/2014/main" id="{DB031BAF-C658-4EB8-BAF3-E431344243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464607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9" name="Content Placeholder 8"/>
          <p:cNvSpPr>
            <a:spLocks noGrp="1"/>
          </p:cNvSpPr>
          <p:nvPr>
            <p:ph sz="quarter" idx="14"/>
          </p:nvPr>
        </p:nvSpPr>
        <p:spPr>
          <a:xfrm>
            <a:off x="609600" y="1524000"/>
            <a:ext cx="2032000" cy="1905000"/>
          </a:xfrm>
          <a:solidFill>
            <a:srgbClr val="D8D7DF"/>
          </a:solidFill>
        </p:spPr>
        <p:txBody>
          <a:bodyPr/>
          <a:lstStyle>
            <a:lvl3pPr>
              <a:buSzPct val="125000"/>
              <a:defRPr/>
            </a:lvl3pPr>
            <a:lvl4pPr>
              <a:buSzPct val="125000"/>
              <a:defRPr/>
            </a:lvl4pPr>
            <a:lvl5pP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5"/>
          </p:nvPr>
        </p:nvSpPr>
        <p:spPr>
          <a:xfrm>
            <a:off x="2844800" y="1524000"/>
            <a:ext cx="8737600" cy="4388603"/>
          </a:xfrm>
        </p:spPr>
        <p:txBody>
          <a:bodyPr/>
          <a:lstStyle>
            <a:lvl1pPr marL="0" marR="0" indent="0" algn="l" defTabSz="914400" rtl="0" eaLnBrk="1" fontAlgn="auto" latinLnBrk="0" hangingPunct="1">
              <a:lnSpc>
                <a:spcPct val="100000"/>
              </a:lnSpc>
              <a:spcBef>
                <a:spcPts val="0"/>
              </a:spcBef>
              <a:spcAft>
                <a:spcPts val="350"/>
              </a:spcAft>
              <a:buClrTx/>
              <a:buSzTx/>
              <a:buFontTx/>
              <a:buNone/>
              <a:tabLst/>
              <a:defRPr lang="en-US" sz="1800" dirty="0" smtClean="0"/>
            </a:lvl1pPr>
            <a:lvl2pPr>
              <a:spcBef>
                <a:spcPts val="0"/>
              </a:spcBef>
              <a:spcAft>
                <a:spcPts val="350"/>
              </a:spcAft>
              <a:defRPr lang="en-US" sz="1600" dirty="0" smtClean="0"/>
            </a:lvl2pPr>
            <a:lvl3pPr>
              <a:spcBef>
                <a:spcPts val="0"/>
              </a:spcBef>
              <a:spcAft>
                <a:spcPts val="400"/>
              </a:spcAft>
              <a:buSzPct val="125000"/>
              <a:buFont typeface="Wingdings" pitchFamily="2" charset="2"/>
              <a:buChar char="§"/>
              <a:defRPr lang="en-US" dirty="0" smtClean="0"/>
            </a:lvl3pPr>
            <a:lvl4pPr marL="457200" indent="-228600">
              <a:buClr>
                <a:schemeClr val="tx2"/>
              </a:buClr>
              <a:buSzPct val="125000"/>
              <a:buFont typeface="Wingdings" panose="05000000000000000000" pitchFamily="2" charset="2"/>
              <a:buChar char=""/>
              <a:defRPr/>
            </a:lvl4pPr>
            <a:lvl5pPr>
              <a:buSzPct val="125000"/>
              <a:buFont typeface="Arial" panose="020B0604020202020204" pitchFamily="34" charset="0"/>
              <a:buChar char="˗"/>
              <a:defRPr/>
            </a:lvl5pPr>
            <a:lvl6pPr>
              <a:buSzPct val="125000"/>
              <a:defRPr/>
            </a:lvl6pPr>
            <a:lvl7pPr>
              <a:buSzPct val="125000"/>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1" name="Footer Placeholder 4 Copyright">
            <a:extLst>
              <a:ext uri="{FF2B5EF4-FFF2-40B4-BE49-F238E27FC236}">
                <a16:creationId xmlns:a16="http://schemas.microsoft.com/office/drawing/2014/main" id="{0FD68D67-E592-428F-9E84-4CC95EE21079}"/>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4" name="Picture 13" descr="Logo&#10;&#10;Description automatically generated">
            <a:extLst>
              <a:ext uri="{FF2B5EF4-FFF2-40B4-BE49-F238E27FC236}">
                <a16:creationId xmlns:a16="http://schemas.microsoft.com/office/drawing/2014/main" id="{E90207E4-D4A8-427C-A1F9-A362A3B9EB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21091682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6502400" cy="4389120"/>
          </a:xfrm>
        </p:spPr>
        <p:txBody>
          <a:bodyPr/>
          <a:lstStyle>
            <a:lvl1pPr>
              <a:defRPr sz="1800"/>
            </a:lvl1pPr>
            <a:lvl2pPr>
              <a:defRPr sz="1600"/>
            </a:lvl2pPr>
            <a:lvl3pPr>
              <a:buSzPct val="125000"/>
              <a:defRPr/>
            </a:lvl3pPr>
            <a:lvl4pPr>
              <a:buSzPct val="125000"/>
              <a:defRPr/>
            </a:lvl4pPr>
            <a:lvl5pPr>
              <a:buSzPct val="125000"/>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7315200" y="1527048"/>
            <a:ext cx="42672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7721600" y="2221992"/>
            <a:ext cx="3454400" cy="2731008"/>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6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3" name="Straight Connector 12"/>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6" name="Footer Placeholder 4 Copyright">
            <a:extLst>
              <a:ext uri="{FF2B5EF4-FFF2-40B4-BE49-F238E27FC236}">
                <a16:creationId xmlns:a16="http://schemas.microsoft.com/office/drawing/2014/main" id="{8937DFE0-BD2C-4EDF-ABA5-D791E22CB9B3}"/>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5" name="Picture 14" descr="Logo&#10;&#10;Description automatically generated">
            <a:extLst>
              <a:ext uri="{FF2B5EF4-FFF2-40B4-BE49-F238E27FC236}">
                <a16:creationId xmlns:a16="http://schemas.microsoft.com/office/drawing/2014/main" id="{1A106BEC-486E-44B4-B6D1-44873B2B80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39465147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5283200" cy="4389120"/>
          </a:xfrm>
        </p:spPr>
        <p:txBody>
          <a:bodyPr/>
          <a:lstStyle>
            <a:lvl1pPr>
              <a:defRPr sz="1800"/>
            </a:lvl1pPr>
            <a:lvl2pPr>
              <a:defRPr sz="1600"/>
            </a:lvl2pPr>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6197600" y="1524000"/>
            <a:ext cx="5384800" cy="4389120"/>
          </a:xfrm>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5"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2" name="Footer Placeholder 4 Copyright">
            <a:extLst>
              <a:ext uri="{FF2B5EF4-FFF2-40B4-BE49-F238E27FC236}">
                <a16:creationId xmlns:a16="http://schemas.microsoft.com/office/drawing/2014/main" id="{E713B548-BF59-438B-9DD3-A5D89E466587}"/>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3" name="Picture 12" descr="Logo&#10;&#10;Description automatically generated">
            <a:extLst>
              <a:ext uri="{FF2B5EF4-FFF2-40B4-BE49-F238E27FC236}">
                <a16:creationId xmlns:a16="http://schemas.microsoft.com/office/drawing/2014/main" id="{D152E552-7125-4B87-940E-21FEE2E63D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2831146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lor">
    <p:bg>
      <p:bgPr>
        <a:solidFill>
          <a:srgbClr val="C8D7DF"/>
        </a:solidFill>
        <a:effectLst/>
      </p:bgPr>
    </p:bg>
    <p:spTree>
      <p:nvGrpSpPr>
        <p:cNvPr id="1" name=""/>
        <p:cNvGrpSpPr/>
        <p:nvPr/>
      </p:nvGrpSpPr>
      <p:grpSpPr>
        <a:xfrm>
          <a:off x="0" y="0"/>
          <a:ext cx="0" cy="0"/>
          <a:chOff x="0" y="0"/>
          <a:chExt cx="0" cy="0"/>
        </a:xfrm>
      </p:grpSpPr>
      <p:sp>
        <p:nvSpPr>
          <p:cNvPr id="9" name="Rectangle 8"/>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color slide — click to edit</a:t>
            </a:r>
            <a:br>
              <a:rPr lang="en-US"/>
            </a:br>
            <a:r>
              <a:rPr lang="en-US"/>
              <a:t>second line if needed </a:t>
            </a:r>
          </a:p>
        </p:txBody>
      </p:sp>
      <p:sp>
        <p:nvSpPr>
          <p:cNvPr id="22"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sp>
        <p:nvSpPr>
          <p:cNvPr id="10" name="Rectangle 9"/>
          <p:cNvSpPr/>
          <p:nvPr userDrawn="1"/>
        </p:nvSpPr>
        <p:spPr>
          <a:xfrm>
            <a:off x="0" y="6280484"/>
            <a:ext cx="12192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1" name="Group 10"/>
          <p:cNvGrpSpPr/>
          <p:nvPr userDrawn="1"/>
        </p:nvGrpSpPr>
        <p:grpSpPr>
          <a:xfrm>
            <a:off x="609600" y="3583409"/>
            <a:ext cx="2730611" cy="2157709"/>
            <a:chOff x="457200" y="3682374"/>
            <a:chExt cx="1481138" cy="1560513"/>
          </a:xfrm>
        </p:grpSpPr>
        <p:sp>
          <p:nvSpPr>
            <p:cNvPr id="13"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6"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7" name="Footer Placeholder 4 Copyright"/>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a:t>
            </a:r>
            <a:endParaRPr lang="en-US"/>
          </a:p>
        </p:txBody>
      </p:sp>
      <p:sp>
        <p:nvSpPr>
          <p:cNvPr id="28" name="Rectangle 27"/>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pic>
        <p:nvPicPr>
          <p:cNvPr id="21" name="Picture 20" descr="Logo&#10;&#10;Description automatically generated">
            <a:extLst>
              <a:ext uri="{FF2B5EF4-FFF2-40B4-BE49-F238E27FC236}">
                <a16:creationId xmlns:a16="http://schemas.microsoft.com/office/drawing/2014/main" id="{282DBA6D-D898-4CBD-92A6-4A342798E0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3762" y="6306914"/>
            <a:ext cx="1026256" cy="383455"/>
          </a:xfrm>
          <a:prstGeom prst="rect">
            <a:avLst/>
          </a:prstGeom>
        </p:spPr>
      </p:pic>
    </p:spTree>
    <p:extLst>
      <p:ext uri="{BB962C8B-B14F-4D97-AF65-F5344CB8AC3E}">
        <p14:creationId xmlns:p14="http://schemas.microsoft.com/office/powerpoint/2010/main" val="2082299848"/>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8" name="Straight Connector 7"/>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9" name="Footer Placeholder 4 Copyright">
            <a:extLst>
              <a:ext uri="{FF2B5EF4-FFF2-40B4-BE49-F238E27FC236}">
                <a16:creationId xmlns:a16="http://schemas.microsoft.com/office/drawing/2014/main" id="{D19747C3-A02C-42CE-9C9E-8DA60AA5F199}"/>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0" name="Picture 9" descr="Logo&#10;&#10;Description automatically generated">
            <a:extLst>
              <a:ext uri="{FF2B5EF4-FFF2-40B4-BE49-F238E27FC236}">
                <a16:creationId xmlns:a16="http://schemas.microsoft.com/office/drawing/2014/main" id="{C93D2C86-026A-4B5B-B7F4-6A747361BB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31002207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4"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7" name="Footer Placeholder 4 Copyright">
            <a:extLst>
              <a:ext uri="{FF2B5EF4-FFF2-40B4-BE49-F238E27FC236}">
                <a16:creationId xmlns:a16="http://schemas.microsoft.com/office/drawing/2014/main" id="{A87B37A7-B2F3-40F0-82BA-8C5742E4CF06}"/>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3805253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5613"/>
            <a:ext cx="5994400" cy="304800"/>
          </a:xfrm>
        </p:spPr>
        <p:txBody>
          <a:bodyPr/>
          <a:lstStyle>
            <a:lvl1pPr>
              <a:defRPr baseline="0"/>
            </a:lvl1pPr>
          </a:lstStyle>
          <a:p>
            <a:r>
              <a:rPr lang="en-US"/>
              <a:t>Thank you — Click to edit text</a:t>
            </a:r>
          </a:p>
        </p:txBody>
      </p:sp>
      <p:cxnSp>
        <p:nvCxnSpPr>
          <p:cNvPr id="12" name="Straight Connector 11"/>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8847725" y="3462206"/>
            <a:ext cx="2730611" cy="2157709"/>
            <a:chOff x="457200" y="3682374"/>
            <a:chExt cx="1481138" cy="1560513"/>
          </a:xfrm>
        </p:grpSpPr>
        <p:sp>
          <p:nvSpPr>
            <p:cNvPr id="14"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9"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grpSp>
      <p:pic>
        <p:nvPicPr>
          <p:cNvPr id="24" name="Picture 23"/>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25"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6" name="Footer Placeholder 4 Copyright">
            <a:extLst>
              <a:ext uri="{FF2B5EF4-FFF2-40B4-BE49-F238E27FC236}">
                <a16:creationId xmlns:a16="http://schemas.microsoft.com/office/drawing/2014/main" id="{A297E972-1E4A-4220-8AB3-04B694B4AF19}"/>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112684789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304800" y="1310178"/>
            <a:ext cx="6787376"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16" name="Text Placeholder 12"/>
          <p:cNvSpPr>
            <a:spLocks noGrp="1"/>
          </p:cNvSpPr>
          <p:nvPr>
            <p:ph type="body" sz="quarter" idx="13" hasCustomPrompt="1"/>
          </p:nvPr>
        </p:nvSpPr>
        <p:spPr>
          <a:xfrm>
            <a:off x="609600" y="1938529"/>
            <a:ext cx="6181344" cy="337433"/>
          </a:xfrm>
        </p:spPr>
        <p:txBody>
          <a:bodyPr>
            <a:noAutofit/>
          </a:bodyPr>
          <a:lstStyle>
            <a:lvl1pPr>
              <a:defRPr sz="1800" b="0">
                <a:solidFill>
                  <a:schemeClr val="tx1"/>
                </a:solidFill>
              </a:defRPr>
            </a:lvl1pPr>
          </a:lstStyle>
          <a:p>
            <a:pPr lvl="0"/>
            <a:r>
              <a:rPr lang="en-US"/>
              <a:t>Click to add subheading</a:t>
            </a:r>
          </a:p>
        </p:txBody>
      </p:sp>
      <p:sp>
        <p:nvSpPr>
          <p:cNvPr id="17" name="Title 1"/>
          <p:cNvSpPr>
            <a:spLocks noGrp="1"/>
          </p:cNvSpPr>
          <p:nvPr>
            <p:ph type="title" hasCustomPrompt="1"/>
          </p:nvPr>
        </p:nvSpPr>
        <p:spPr>
          <a:xfrm>
            <a:off x="609600" y="1524001"/>
            <a:ext cx="6181344" cy="381000"/>
          </a:xfrm>
        </p:spPr>
        <p:txBody>
          <a:bodyPr>
            <a:noAutofit/>
          </a:bodyPr>
          <a:lstStyle>
            <a:lvl1pPr>
              <a:defRPr baseline="0"/>
            </a:lvl1pPr>
          </a:lstStyle>
          <a:p>
            <a:r>
              <a:rPr lang="en-US"/>
              <a:t>Divider image slide — click to edit text</a:t>
            </a:r>
          </a:p>
        </p:txBody>
      </p:sp>
      <p:sp>
        <p:nvSpPr>
          <p:cNvPr id="26"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4"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pic>
        <p:nvPicPr>
          <p:cNvPr id="9" name="Picture 8" descr="Logo&#10;&#10;Description automatically generated">
            <a:extLst>
              <a:ext uri="{FF2B5EF4-FFF2-40B4-BE49-F238E27FC236}">
                <a16:creationId xmlns:a16="http://schemas.microsoft.com/office/drawing/2014/main" id="{4D595A4F-1242-4FB4-BE75-DA61769E5C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3762" y="6306914"/>
            <a:ext cx="1026256" cy="383455"/>
          </a:xfrm>
          <a:prstGeom prst="rect">
            <a:avLst/>
          </a:prstGeom>
        </p:spPr>
      </p:pic>
    </p:spTree>
    <p:extLst>
      <p:ext uri="{BB962C8B-B14F-4D97-AF65-F5344CB8AC3E}">
        <p14:creationId xmlns:p14="http://schemas.microsoft.com/office/powerpoint/2010/main" val="3301743665"/>
      </p:ext>
    </p:extLst>
  </p:cSld>
  <p:clrMapOvr>
    <a:masterClrMapping/>
  </p:clrMapOvr>
  <p:hf hdr="0" dt="0"/>
  <p:extLst>
    <p:ext uri="{DCECCB84-F9BA-43D5-87BE-67443E8EF086}">
      <p15:sldGuideLst xmlns:p15="http://schemas.microsoft.com/office/powerpoint/2012/main">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color">
    <p:bg>
      <p:bgPr>
        <a:solidFill>
          <a:srgbClr val="DDD0CF"/>
        </a:solidFill>
        <a:effectLst/>
      </p:bgPr>
    </p:bg>
    <p:spTree>
      <p:nvGrpSpPr>
        <p:cNvPr id="1" name=""/>
        <p:cNvGrpSpPr/>
        <p:nvPr/>
      </p:nvGrpSpPr>
      <p:grpSpPr>
        <a:xfrm>
          <a:off x="0" y="0"/>
          <a:ext cx="0" cy="0"/>
          <a:chOff x="0" y="0"/>
          <a:chExt cx="0" cy="0"/>
        </a:xfrm>
      </p:grpSpPr>
      <p:sp>
        <p:nvSpPr>
          <p:cNvPr id="22" name="Rectangle 21"/>
          <p:cNvSpPr/>
          <p:nvPr userDrawn="1"/>
        </p:nvSpPr>
        <p:spPr>
          <a:xfrm>
            <a:off x="304800" y="1310178"/>
            <a:ext cx="6787376"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11" name="Rectangle 10"/>
          <p:cNvSpPr/>
          <p:nvPr userDrawn="1"/>
        </p:nvSpPr>
        <p:spPr>
          <a:xfrm>
            <a:off x="0" y="6280484"/>
            <a:ext cx="12192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12"/>
          <p:cNvSpPr>
            <a:spLocks noGrp="1"/>
          </p:cNvSpPr>
          <p:nvPr>
            <p:ph type="body" sz="quarter" idx="13" hasCustomPrompt="1"/>
          </p:nvPr>
        </p:nvSpPr>
        <p:spPr>
          <a:xfrm>
            <a:off x="609600" y="1938529"/>
            <a:ext cx="6181344" cy="337433"/>
          </a:xfrm>
        </p:spPr>
        <p:txBody>
          <a:bodyPr>
            <a:noAutofit/>
          </a:bodyPr>
          <a:lstStyle>
            <a:lvl1pPr>
              <a:defRPr sz="1800" b="0">
                <a:solidFill>
                  <a:schemeClr val="tx1"/>
                </a:solidFill>
              </a:defRPr>
            </a:lvl1pPr>
          </a:lstStyle>
          <a:p>
            <a:pPr lvl="0"/>
            <a:r>
              <a:rPr lang="en-US"/>
              <a:t>Click to add subheading</a:t>
            </a:r>
          </a:p>
        </p:txBody>
      </p:sp>
      <p:sp>
        <p:nvSpPr>
          <p:cNvPr id="13" name="Title 1"/>
          <p:cNvSpPr>
            <a:spLocks noGrp="1"/>
          </p:cNvSpPr>
          <p:nvPr>
            <p:ph type="title" hasCustomPrompt="1"/>
          </p:nvPr>
        </p:nvSpPr>
        <p:spPr>
          <a:xfrm>
            <a:off x="609600" y="1524001"/>
            <a:ext cx="6181344" cy="381000"/>
          </a:xfrm>
        </p:spPr>
        <p:txBody>
          <a:bodyPr>
            <a:noAutofit/>
          </a:bodyPr>
          <a:lstStyle>
            <a:lvl1pPr>
              <a:defRPr baseline="0"/>
            </a:lvl1pPr>
          </a:lstStyle>
          <a:p>
            <a:r>
              <a:rPr lang="en-US"/>
              <a:t>Divider color slide — click to edit text</a:t>
            </a:r>
          </a:p>
        </p:txBody>
      </p:sp>
      <p:grpSp>
        <p:nvGrpSpPr>
          <p:cNvPr id="14" name="Group 13"/>
          <p:cNvGrpSpPr/>
          <p:nvPr userDrawn="1"/>
        </p:nvGrpSpPr>
        <p:grpSpPr>
          <a:xfrm>
            <a:off x="609600" y="3829699"/>
            <a:ext cx="2474384" cy="2051050"/>
            <a:chOff x="457200" y="3522663"/>
            <a:chExt cx="1855788" cy="2051050"/>
          </a:xfrm>
        </p:grpSpPr>
        <p:sp>
          <p:nvSpPr>
            <p:cNvPr id="18" name="AutoShape 3"/>
            <p:cNvSpPr>
              <a:spLocks noChangeAspect="1" noChangeArrowheads="1" noTextEdit="1"/>
            </p:cNvSpPr>
            <p:nvPr userDrawn="1"/>
          </p:nvSpPr>
          <p:spPr bwMode="auto">
            <a:xfrm>
              <a:off x="457200" y="3522663"/>
              <a:ext cx="1855788"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Rectangle 5"/>
            <p:cNvSpPr>
              <a:spLocks noChangeArrowheads="1"/>
            </p:cNvSpPr>
            <p:nvPr userDrawn="1"/>
          </p:nvSpPr>
          <p:spPr bwMode="auto">
            <a:xfrm>
              <a:off x="1879600" y="4954588"/>
              <a:ext cx="285750" cy="20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Rectangle 6"/>
            <p:cNvSpPr>
              <a:spLocks noChangeArrowheads="1"/>
            </p:cNvSpPr>
            <p:nvPr userDrawn="1"/>
          </p:nvSpPr>
          <p:spPr bwMode="auto">
            <a:xfrm>
              <a:off x="1597025" y="3522663"/>
              <a:ext cx="712788" cy="1028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Rectangle 7"/>
            <p:cNvSpPr>
              <a:spLocks noChangeArrowheads="1"/>
            </p:cNvSpPr>
            <p:nvPr userDrawn="1"/>
          </p:nvSpPr>
          <p:spPr bwMode="auto">
            <a:xfrm>
              <a:off x="1177925" y="3730625"/>
              <a:ext cx="142875" cy="6175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Rectangle 8"/>
            <p:cNvSpPr>
              <a:spLocks noChangeArrowheads="1"/>
            </p:cNvSpPr>
            <p:nvPr userDrawn="1"/>
          </p:nvSpPr>
          <p:spPr bwMode="auto">
            <a:xfrm>
              <a:off x="1309688" y="4543425"/>
              <a:ext cx="147638" cy="4159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Rectangle 26"/>
            <p:cNvSpPr>
              <a:spLocks noChangeArrowheads="1"/>
            </p:cNvSpPr>
            <p:nvPr userDrawn="1"/>
          </p:nvSpPr>
          <p:spPr bwMode="auto">
            <a:xfrm>
              <a:off x="460375" y="4751388"/>
              <a:ext cx="569913" cy="822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9"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6"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
        <p:nvSpPr>
          <p:cNvPr id="20" name="Rectangle 19"/>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pic>
        <p:nvPicPr>
          <p:cNvPr id="24" name="Picture 23" descr="Logo&#10;&#10;Description automatically generated">
            <a:extLst>
              <a:ext uri="{FF2B5EF4-FFF2-40B4-BE49-F238E27FC236}">
                <a16:creationId xmlns:a16="http://schemas.microsoft.com/office/drawing/2014/main" id="{2CA29BAF-6093-4B2B-BEB5-EC2E401C2F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3762" y="6306914"/>
            <a:ext cx="1026256" cy="38345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1">
                    <a:lumMod val="75000"/>
                    <a:lumOff val="25000"/>
                  </a:schemeClr>
                </a:solidFill>
              </a:defRPr>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2" name="Straight Connector 11"/>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609600" y="1524000"/>
            <a:ext cx="109728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3" name="Rectangle 2">
            <a:extLst>
              <a:ext uri="{FF2B5EF4-FFF2-40B4-BE49-F238E27FC236}">
                <a16:creationId xmlns:a16="http://schemas.microsoft.com/office/drawing/2014/main" id="{C2D4ABD7-746E-4E5B-B5BF-05736DE99326}"/>
              </a:ext>
            </a:extLst>
          </p:cNvPr>
          <p:cNvSpPr/>
          <p:nvPr userDrawn="1"/>
        </p:nvSpPr>
        <p:spPr>
          <a:xfrm>
            <a:off x="609600" y="6400801"/>
            <a:ext cx="1320800" cy="137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4" descr="Asian Development Bank - Wikipedia">
            <a:extLst>
              <a:ext uri="{FF2B5EF4-FFF2-40B4-BE49-F238E27FC236}">
                <a16:creationId xmlns:a16="http://schemas.microsoft.com/office/drawing/2014/main" id="{286D9D17-E1B4-4A54-A959-C93C99DDA63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73762" y="258915"/>
            <a:ext cx="760719" cy="7163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Logo, company name&#10;&#10;Description automatically generated">
            <a:extLst>
              <a:ext uri="{FF2B5EF4-FFF2-40B4-BE49-F238E27FC236}">
                <a16:creationId xmlns:a16="http://schemas.microsoft.com/office/drawing/2014/main" id="{ED3C5061-E496-478D-9D8E-927E58B7531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21681" y="250255"/>
            <a:ext cx="760719" cy="716374"/>
          </a:xfrm>
          <a:prstGeom prst="rect">
            <a:avLst/>
          </a:prstGeom>
        </p:spPr>
      </p:pic>
      <p:pic>
        <p:nvPicPr>
          <p:cNvPr id="16" name="Picture 15" descr="Logo&#10;&#10;Description automatically generated">
            <a:extLst>
              <a:ext uri="{FF2B5EF4-FFF2-40B4-BE49-F238E27FC236}">
                <a16:creationId xmlns:a16="http://schemas.microsoft.com/office/drawing/2014/main" id="{A890A362-1377-4DCF-8D3B-8DFD6A94B2D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73762" y="6306914"/>
            <a:ext cx="1026256" cy="383455"/>
          </a:xfrm>
          <a:prstGeom prst="rect">
            <a:avLst/>
          </a:prstGeom>
        </p:spPr>
      </p:pic>
    </p:spTree>
  </p:cSld>
  <p:clrMapOvr>
    <a:masterClrMapping/>
  </p:clrMapOvr>
  <p:extLst>
    <p:ext uri="{DCECCB84-F9BA-43D5-87BE-67443E8EF086}">
      <p15:sldGuideLst xmlns:p15="http://schemas.microsoft.com/office/powerpoint/2012/main">
        <p15:guide id="1" orient="horz" pos="4104"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609600" y="1524000"/>
            <a:ext cx="10972800" cy="4389120"/>
          </a:xfrm>
        </p:spPr>
        <p:txBody>
          <a:bodyPr/>
          <a:lstStyle>
            <a:lvl1pPr>
              <a:defRPr sz="1800"/>
            </a:lvl1pPr>
            <a:lvl2pPr>
              <a:defRPr sz="1600"/>
            </a:lvl2pPr>
            <a:lvl3pPr marL="233363" indent="-233363">
              <a:buSzPct val="100000"/>
              <a:buFont typeface="+mj-lt"/>
              <a:buAutoNum type="arabicPeriod"/>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4"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2"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609600" y="1524000"/>
            <a:ext cx="109728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4" hasCustomPrompt="1"/>
          </p:nvPr>
        </p:nvSpPr>
        <p:spPr>
          <a:xfrm>
            <a:off x="8763820" y="-977"/>
            <a:ext cx="2808248" cy="230400"/>
          </a:xfrm>
          <a:solidFill>
            <a:schemeClr val="accent1"/>
          </a:solidFill>
        </p:spPr>
        <p:txBody>
          <a:bodyPr anchor="ctr" anchorCtr="0"/>
          <a:lstStyle>
            <a:lvl1pPr algn="ctr">
              <a:defRPr sz="1000" cap="all" baseline="0">
                <a:solidFill>
                  <a:schemeClr val="bg1"/>
                </a:solidFill>
              </a:defRPr>
            </a:lvl1pPr>
          </a:lstStyle>
          <a:p>
            <a:pPr lvl="0"/>
            <a:r>
              <a:rPr lang="en-US"/>
              <a:t>Click to edit text</a:t>
            </a:r>
          </a:p>
        </p:txBody>
      </p:sp>
      <p:cxnSp>
        <p:nvCxnSpPr>
          <p:cNvPr id="14" name="Straight Connector 13"/>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8"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1"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2388903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9" name="Content Placeholder 8"/>
          <p:cNvSpPr>
            <a:spLocks noGrp="1"/>
          </p:cNvSpPr>
          <p:nvPr>
            <p:ph sz="quarter" idx="14"/>
          </p:nvPr>
        </p:nvSpPr>
        <p:spPr>
          <a:xfrm>
            <a:off x="609600" y="1524000"/>
            <a:ext cx="2032000" cy="1905000"/>
          </a:xfrm>
          <a:solidFill>
            <a:srgbClr val="D8D7DF"/>
          </a:solidFill>
        </p:spPr>
        <p:txBody>
          <a:bodyPr/>
          <a:lstStyle>
            <a:lvl3pPr>
              <a:buSzPct val="125000"/>
              <a:defRPr/>
            </a:lvl3pPr>
            <a:lvl4pPr>
              <a:buSzPct val="125000"/>
              <a:defRPr/>
            </a:lvl4pPr>
            <a:lvl5pP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5"/>
          </p:nvPr>
        </p:nvSpPr>
        <p:spPr>
          <a:xfrm>
            <a:off x="2844800" y="1524000"/>
            <a:ext cx="8737600" cy="4388603"/>
          </a:xfrm>
        </p:spPr>
        <p:txBody>
          <a:bodyPr/>
          <a:lstStyle>
            <a:lvl1pPr marL="0" marR="0" indent="0" algn="l" defTabSz="914400" rtl="0" eaLnBrk="1" fontAlgn="auto" latinLnBrk="0" hangingPunct="1">
              <a:lnSpc>
                <a:spcPct val="100000"/>
              </a:lnSpc>
              <a:spcBef>
                <a:spcPts val="0"/>
              </a:spcBef>
              <a:spcAft>
                <a:spcPts val="350"/>
              </a:spcAft>
              <a:buClrTx/>
              <a:buSzTx/>
              <a:buFontTx/>
              <a:buNone/>
              <a:tabLst/>
              <a:defRPr lang="en-US" sz="1800" dirty="0" smtClean="0"/>
            </a:lvl1pPr>
            <a:lvl2pPr>
              <a:spcBef>
                <a:spcPts val="0"/>
              </a:spcBef>
              <a:spcAft>
                <a:spcPts val="350"/>
              </a:spcAft>
              <a:defRPr lang="en-US" sz="1600" dirty="0" smtClean="0"/>
            </a:lvl2pPr>
            <a:lvl3pPr>
              <a:spcBef>
                <a:spcPts val="0"/>
              </a:spcBef>
              <a:spcAft>
                <a:spcPts val="400"/>
              </a:spcAft>
              <a:buSzPct val="125000"/>
              <a:buFont typeface="Wingdings" pitchFamily="2" charset="2"/>
              <a:buChar char="§"/>
              <a:defRPr lang="en-US" dirty="0" smtClean="0"/>
            </a:lvl3pPr>
            <a:lvl4pPr marL="457200" indent="-228600">
              <a:buClr>
                <a:schemeClr val="tx2"/>
              </a:buClr>
              <a:buSzPct val="125000"/>
              <a:buFont typeface="Wingdings" panose="05000000000000000000" pitchFamily="2" charset="2"/>
              <a:buChar char=""/>
              <a:defRPr/>
            </a:lvl4pPr>
            <a:lvl5pPr>
              <a:buSzPct val="125000"/>
              <a:buFont typeface="Arial" panose="020B0604020202020204" pitchFamily="34" charset="0"/>
              <a:buChar char="˗"/>
              <a:defRPr/>
            </a:lvl5pPr>
            <a:lvl6pPr>
              <a:buSzPct val="125000"/>
              <a:defRPr/>
            </a:lvl6pPr>
            <a:lvl7pPr>
              <a:buSzPct val="125000"/>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9"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4"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tags" Target="../tags/tag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2.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20"/>
            </p:custDataLst>
          </p:nvPr>
        </p:nvSpPr>
        <p:spPr>
          <a:xfrm rot="19906914">
            <a:off x="324769" y="3029257"/>
            <a:ext cx="11352091"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sz="1800" b="1">
              <a:solidFill>
                <a:srgbClr val="C0C0C0"/>
              </a:solidFill>
            </a:endParaRPr>
          </a:p>
        </p:txBody>
      </p:sp>
      <p:sp>
        <p:nvSpPr>
          <p:cNvPr id="2" name="Title Placeholder 1"/>
          <p:cNvSpPr>
            <a:spLocks noGrp="1"/>
          </p:cNvSpPr>
          <p:nvPr>
            <p:ph type="title"/>
          </p:nvPr>
        </p:nvSpPr>
        <p:spPr>
          <a:xfrm>
            <a:off x="609600" y="457201"/>
            <a:ext cx="109728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609600" y="1524000"/>
            <a:ext cx="109728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7" name="Footer Placeholder 4 Copyright"/>
          <p:cNvSpPr>
            <a:spLocks noGrp="1"/>
          </p:cNvSpPr>
          <p:nvPr>
            <p:ph type="ftr" sz="quarter" idx="3"/>
          </p:nvPr>
        </p:nvSpPr>
        <p:spPr>
          <a:xfrm>
            <a:off x="609600" y="6515097"/>
            <a:ext cx="7037137"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
        <p:nvSpPr>
          <p:cNvPr id="9" name="Rectangle 8"/>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Tree>
  </p:cSld>
  <p:clrMap bg1="lt1" tx1="dk1" bg2="lt2" tx2="dk2" accent1="accent1" accent2="accent2" accent3="accent3" accent4="accent4" accent5="accent5" accent6="accent6" hlink="hlink" folHlink="folHlink"/>
  <p:sldLayoutIdLst>
    <p:sldLayoutId id="2147483701" r:id="rId1"/>
    <p:sldLayoutId id="2147483723" r:id="rId2"/>
    <p:sldLayoutId id="2147483729" r:id="rId3"/>
    <p:sldLayoutId id="2147483726" r:id="rId4"/>
    <p:sldLayoutId id="2147483686" r:id="rId5"/>
    <p:sldLayoutId id="2147483696" r:id="rId6"/>
    <p:sldLayoutId id="2147483695" r:id="rId7"/>
    <p:sldLayoutId id="2147483721" r:id="rId8"/>
    <p:sldLayoutId id="2147483688" r:id="rId9"/>
    <p:sldLayoutId id="2147483672" r:id="rId10"/>
    <p:sldLayoutId id="2147483689" r:id="rId11"/>
    <p:sldLayoutId id="2147483690" r:id="rId12"/>
    <p:sldLayoutId id="2147483667" r:id="rId13"/>
    <p:sldLayoutId id="2147483697" r:id="rId14"/>
    <p:sldLayoutId id="2147483746" r:id="rId15"/>
    <p:sldLayoutId id="2147483747" r:id="rId16"/>
    <p:sldLayoutId id="2147483748" r:id="rId17"/>
    <p:sldLayoutId id="2147483749" r:id="rId18"/>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6"/>
            </p:custDataLst>
          </p:nvPr>
        </p:nvSpPr>
        <p:spPr>
          <a:xfrm rot="19906914">
            <a:off x="324769" y="3029257"/>
            <a:ext cx="11352091"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sz="1800" b="1">
              <a:solidFill>
                <a:srgbClr val="C0C0C0"/>
              </a:solidFill>
            </a:endParaRPr>
          </a:p>
        </p:txBody>
      </p:sp>
      <p:sp>
        <p:nvSpPr>
          <p:cNvPr id="2" name="Title Placeholder 1"/>
          <p:cNvSpPr>
            <a:spLocks noGrp="1"/>
          </p:cNvSpPr>
          <p:nvPr>
            <p:ph type="title"/>
          </p:nvPr>
        </p:nvSpPr>
        <p:spPr>
          <a:xfrm>
            <a:off x="609600" y="457201"/>
            <a:ext cx="109728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609600" y="1524000"/>
            <a:ext cx="109728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7" name="Footer Placeholder 4 Copyright"/>
          <p:cNvSpPr>
            <a:spLocks noGrp="1"/>
          </p:cNvSpPr>
          <p:nvPr>
            <p:ph type="ftr" sz="quarter" idx="3"/>
          </p:nvPr>
        </p:nvSpPr>
        <p:spPr>
          <a:xfrm>
            <a:off x="609600" y="6515097"/>
            <a:ext cx="7037137"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
        <p:nvSpPr>
          <p:cNvPr id="9" name="Rectangle 8"/>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Tree>
    <p:extLst>
      <p:ext uri="{BB962C8B-B14F-4D97-AF65-F5344CB8AC3E}">
        <p14:creationId xmlns:p14="http://schemas.microsoft.com/office/powerpoint/2010/main" val="420106536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19.xml"/><Relationship Id="rId1" Type="http://schemas.openxmlformats.org/officeDocument/2006/relationships/tags" Target="../tags/tag4.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5.png"/><Relationship Id="rId10" Type="http://schemas.openxmlformats.org/officeDocument/2006/relationships/image" Target="../media/image14.jpeg"/><Relationship Id="rId4" Type="http://schemas.openxmlformats.org/officeDocument/2006/relationships/image" Target="../media/image9.jpe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chart" Target="../charts/chart1.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2.pn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diagramLayout" Target="../diagrams/layout6.xml"/><Relationship Id="rId7" Type="http://schemas.openxmlformats.org/officeDocument/2006/relationships/image" Target="../media/image43.pn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2450" y="1153882"/>
            <a:ext cx="6994146" cy="612648"/>
          </a:xfrm>
        </p:spPr>
        <p:txBody>
          <a:bodyPr/>
          <a:lstStyle/>
          <a:p>
            <a:r>
              <a:rPr lang="en-GB" sz="1800" b="0">
                <a:solidFill>
                  <a:schemeClr val="tx1">
                    <a:lumMod val="75000"/>
                    <a:lumOff val="25000"/>
                  </a:schemeClr>
                </a:solidFill>
              </a:rPr>
              <a:t>Disaster Risk Financing Theory and options for the Central Asia Regional Economic Cooperation Region </a:t>
            </a:r>
          </a:p>
        </p:txBody>
      </p:sp>
      <p:sp>
        <p:nvSpPr>
          <p:cNvPr id="8" name="Text Placeholder 7"/>
          <p:cNvSpPr>
            <a:spLocks noGrp="1"/>
          </p:cNvSpPr>
          <p:nvPr>
            <p:ph type="body" sz="quarter" idx="16"/>
          </p:nvPr>
        </p:nvSpPr>
        <p:spPr>
          <a:xfrm>
            <a:off x="552450" y="1952259"/>
            <a:ext cx="3440430" cy="238492"/>
          </a:xfrm>
        </p:spPr>
        <p:txBody>
          <a:bodyPr/>
          <a:lstStyle/>
          <a:p>
            <a:r>
              <a:rPr lang="en-GB"/>
              <a:t>Istanbul, </a:t>
            </a:r>
            <a:r>
              <a:rPr lang="en-GB" err="1"/>
              <a:t>Türkiye</a:t>
            </a:r>
            <a:endParaRPr lang="en-GB"/>
          </a:p>
          <a:p>
            <a:r>
              <a:rPr lang="en-GB"/>
              <a:t>November 2022</a:t>
            </a:r>
          </a:p>
        </p:txBody>
      </p:sp>
      <p:pic>
        <p:nvPicPr>
          <p:cNvPr id="16" name="Picture 4" descr="Asian Development Bank - Wikipedia">
            <a:extLst>
              <a:ext uri="{FF2B5EF4-FFF2-40B4-BE49-F238E27FC236}">
                <a16:creationId xmlns:a16="http://schemas.microsoft.com/office/drawing/2014/main" id="{EF1F8908-F39D-4A3D-8065-4D811B4B7E7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3748" y="1333555"/>
            <a:ext cx="1146689" cy="11466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company name&#10;&#10;Description automatically generated">
            <a:extLst>
              <a:ext uri="{FF2B5EF4-FFF2-40B4-BE49-F238E27FC236}">
                <a16:creationId xmlns:a16="http://schemas.microsoft.com/office/drawing/2014/main" id="{C3E96ABA-30D6-48A9-BAA6-B6D866AE58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67855" y="262809"/>
            <a:ext cx="1058472" cy="1058472"/>
          </a:xfrm>
          <a:prstGeom prst="rect">
            <a:avLst/>
          </a:prstGeom>
        </p:spPr>
      </p:pic>
      <p:sp>
        <p:nvSpPr>
          <p:cNvPr id="3" name="TextBox 2">
            <a:extLst>
              <a:ext uri="{FF2B5EF4-FFF2-40B4-BE49-F238E27FC236}">
                <a16:creationId xmlns:a16="http://schemas.microsoft.com/office/drawing/2014/main" id="{4992083A-21E8-4278-B0E6-A09BCCFF1A71}"/>
              </a:ext>
            </a:extLst>
          </p:cNvPr>
          <p:cNvSpPr txBox="1"/>
          <p:nvPr/>
        </p:nvSpPr>
        <p:spPr>
          <a:xfrm>
            <a:off x="495300" y="457201"/>
            <a:ext cx="6825803" cy="584775"/>
          </a:xfrm>
          <a:prstGeom prst="rect">
            <a:avLst/>
          </a:prstGeom>
          <a:noFill/>
        </p:spPr>
        <p:txBody>
          <a:bodyPr wrap="square" rtlCol="0">
            <a:spAutoFit/>
          </a:bodyPr>
          <a:lstStyle/>
          <a:p>
            <a:r>
              <a:rPr lang="en-GB" sz="1600" b="1">
                <a:latin typeface="Calibri" panose="020F0502020204030204" pitchFamily="34" charset="0"/>
                <a:ea typeface="Times New Roman" panose="02020603050405020304" pitchFamily="18" charset="0"/>
              </a:rPr>
              <a:t>Central Asia Regional Economic Cooperation Program Disaster Risk Engagement Meeting</a:t>
            </a:r>
          </a:p>
        </p:txBody>
      </p:sp>
      <p:pic>
        <p:nvPicPr>
          <p:cNvPr id="21" name="Picture 10" descr="Global Earthquake Model Foundation | Italy">
            <a:extLst>
              <a:ext uri="{FF2B5EF4-FFF2-40B4-BE49-F238E27FC236}">
                <a16:creationId xmlns:a16="http://schemas.microsoft.com/office/drawing/2014/main" id="{E55E54E3-D4DF-44D7-9133-0BCCAFE8445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191" t="11798" r="2395" b="15372"/>
          <a:stretch/>
        </p:blipFill>
        <p:spPr bwMode="auto">
          <a:xfrm>
            <a:off x="1753531" y="6319271"/>
            <a:ext cx="1302071" cy="4856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JBA Risk Management Mission Statement, Employees and Hiring | LinkedIn">
            <a:extLst>
              <a:ext uri="{FF2B5EF4-FFF2-40B4-BE49-F238E27FC236}">
                <a16:creationId xmlns:a16="http://schemas.microsoft.com/office/drawing/2014/main" id="{E8E8ACB3-1939-4183-AB19-602AF7716E06}"/>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55" t="12007" r="5777" b="8550"/>
          <a:stretch/>
        </p:blipFill>
        <p:spPr bwMode="auto">
          <a:xfrm>
            <a:off x="3918848" y="6324859"/>
            <a:ext cx="563157" cy="51089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Overseas Development Institute (ODI) | 60 years of impact">
            <a:extLst>
              <a:ext uri="{FF2B5EF4-FFF2-40B4-BE49-F238E27FC236}">
                <a16:creationId xmlns:a16="http://schemas.microsoft.com/office/drawing/2014/main" id="{25A58B42-4AD6-4B74-A5CC-C5CC32BB0386}"/>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839" r="3041"/>
          <a:stretch/>
        </p:blipFill>
        <p:spPr bwMode="auto">
          <a:xfrm>
            <a:off x="5345251" y="6329874"/>
            <a:ext cx="976782" cy="52738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Pengwern Associates | LinkedIn">
            <a:extLst>
              <a:ext uri="{FF2B5EF4-FFF2-40B4-BE49-F238E27FC236}">
                <a16:creationId xmlns:a16="http://schemas.microsoft.com/office/drawing/2014/main" id="{32D16958-3C6A-4D60-9DA1-B08FE543319F}"/>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4788" b="11781"/>
          <a:stretch/>
        </p:blipFill>
        <p:spPr bwMode="auto">
          <a:xfrm>
            <a:off x="7185278" y="6341126"/>
            <a:ext cx="696638" cy="5115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6" descr="Metabiota - Crunchbase Company Profile &amp; Funding">
            <a:extLst>
              <a:ext uri="{FF2B5EF4-FFF2-40B4-BE49-F238E27FC236}">
                <a16:creationId xmlns:a16="http://schemas.microsoft.com/office/drawing/2014/main" id="{79C4037F-864E-41C9-B343-5D1D4389294B}"/>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6005" t="30965" r="7294" b="37315"/>
          <a:stretch/>
        </p:blipFill>
        <p:spPr bwMode="auto">
          <a:xfrm>
            <a:off x="8618701" y="6309123"/>
            <a:ext cx="1624998" cy="5115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07501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1201-C5ED-4BC6-A3BF-1DF981D692C3}"/>
              </a:ext>
            </a:extLst>
          </p:cNvPr>
          <p:cNvSpPr>
            <a:spLocks noGrp="1"/>
          </p:cNvSpPr>
          <p:nvPr>
            <p:ph type="title"/>
          </p:nvPr>
        </p:nvSpPr>
        <p:spPr/>
        <p:txBody>
          <a:bodyPr>
            <a:normAutofit/>
          </a:bodyPr>
          <a:lstStyle/>
          <a:p>
            <a:r>
              <a:rPr lang="en-GB"/>
              <a:t>Illustrative Example of a Modelling Approach to Assess Protection Gap</a:t>
            </a:r>
            <a:endParaRPr lang="en-US"/>
          </a:p>
        </p:txBody>
      </p:sp>
      <p:sp>
        <p:nvSpPr>
          <p:cNvPr id="3" name="Text Placeholder 2">
            <a:extLst>
              <a:ext uri="{FF2B5EF4-FFF2-40B4-BE49-F238E27FC236}">
                <a16:creationId xmlns:a16="http://schemas.microsoft.com/office/drawing/2014/main" id="{FD426C79-4B79-4B7D-BE91-109DA32EFE79}"/>
              </a:ext>
            </a:extLst>
          </p:cNvPr>
          <p:cNvSpPr>
            <a:spLocks noGrp="1"/>
          </p:cNvSpPr>
          <p:nvPr>
            <p:ph type="body" sz="quarter" idx="13"/>
          </p:nvPr>
        </p:nvSpPr>
        <p:spPr/>
        <p:txBody>
          <a:bodyPr/>
          <a:lstStyle/>
          <a:p>
            <a:r>
              <a:rPr lang="en-GB"/>
              <a:t>A regionally consistent approach for Earthquake, Flood and Infectious Diseases</a:t>
            </a:r>
          </a:p>
        </p:txBody>
      </p:sp>
      <p:sp>
        <p:nvSpPr>
          <p:cNvPr id="5" name="Slide Number Placeholder 4">
            <a:extLst>
              <a:ext uri="{FF2B5EF4-FFF2-40B4-BE49-F238E27FC236}">
                <a16:creationId xmlns:a16="http://schemas.microsoft.com/office/drawing/2014/main" id="{D05B0032-390E-47A0-8C1F-238D37A944A2}"/>
              </a:ext>
            </a:extLst>
          </p:cNvPr>
          <p:cNvSpPr>
            <a:spLocks noGrp="1"/>
          </p:cNvSpPr>
          <p:nvPr>
            <p:ph type="sldNum" sz="quarter" idx="4"/>
          </p:nvPr>
        </p:nvSpPr>
        <p:spPr/>
        <p:txBody>
          <a:bodyPr/>
          <a:lstStyle/>
          <a:p>
            <a:fld id="{2083E393-C0BF-4ED8-8545-7E4C90AFF831}" type="slidenum">
              <a:rPr lang="en-US" smtClean="0"/>
              <a:pPr/>
              <a:t>10</a:t>
            </a:fld>
            <a:endParaRPr lang="en-US"/>
          </a:p>
        </p:txBody>
      </p:sp>
      <p:sp>
        <p:nvSpPr>
          <p:cNvPr id="7" name="Content Placeholder 3">
            <a:extLst>
              <a:ext uri="{FF2B5EF4-FFF2-40B4-BE49-F238E27FC236}">
                <a16:creationId xmlns:a16="http://schemas.microsoft.com/office/drawing/2014/main" id="{9DD07DBA-B99F-4EE4-9D34-4A046F94F56D}"/>
              </a:ext>
            </a:extLst>
          </p:cNvPr>
          <p:cNvSpPr txBox="1">
            <a:spLocks/>
          </p:cNvSpPr>
          <p:nvPr/>
        </p:nvSpPr>
        <p:spPr>
          <a:xfrm>
            <a:off x="6096000" y="1409700"/>
            <a:ext cx="5486399" cy="3835948"/>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US" sz="1800">
                <a:latin typeface="Arial" panose="020B0604020202020204" pitchFamily="34" charset="0"/>
                <a:ea typeface="Calibri" panose="020F0502020204030204" pitchFamily="34" charset="0"/>
              </a:rPr>
              <a:t>Earthquake used a hazard models included in the GEM Hazard Mosaic and the </a:t>
            </a:r>
            <a:r>
              <a:rPr lang="en-US" sz="1800" err="1">
                <a:latin typeface="Arial" panose="020B0604020202020204" pitchFamily="34" charset="0"/>
                <a:ea typeface="Calibri" panose="020F0502020204030204" pitchFamily="34" charset="0"/>
              </a:rPr>
              <a:t>OpenQuake</a:t>
            </a:r>
            <a:r>
              <a:rPr lang="en-US" sz="1800">
                <a:latin typeface="Arial" panose="020B0604020202020204" pitchFamily="34" charset="0"/>
                <a:ea typeface="Calibri" panose="020F0502020204030204" pitchFamily="34" charset="0"/>
              </a:rPr>
              <a:t> Engine</a:t>
            </a:r>
            <a:endParaRPr lang="en-US" sz="1800">
              <a:latin typeface="Arial" panose="020B0604020202020204" pitchFamily="34" charset="0"/>
            </a:endParaRPr>
          </a:p>
          <a:p>
            <a:pPr lvl="2"/>
            <a:r>
              <a:rPr lang="en-US" sz="1800">
                <a:latin typeface="Arial" panose="020B0604020202020204" pitchFamily="34" charset="0"/>
                <a:ea typeface="Calibri" panose="020F0502020204030204" pitchFamily="34" charset="0"/>
              </a:rPr>
              <a:t>Flood was conducted using JBA’s probabilistic Global Flood Model at a consistent spatial resolution of 30m</a:t>
            </a:r>
          </a:p>
          <a:p>
            <a:pPr lvl="2"/>
            <a:r>
              <a:rPr lang="en-GB" sz="1800">
                <a:latin typeface="Arial" panose="020B0604020202020204" pitchFamily="34" charset="0"/>
                <a:ea typeface="Calibri" panose="020F0502020204030204" pitchFamily="34" charset="0"/>
              </a:rPr>
              <a:t>A consistent exposure dataset was used across the earthquake and flood risk </a:t>
            </a:r>
            <a:r>
              <a:rPr lang="en-GB" sz="1800" err="1">
                <a:latin typeface="Arial" panose="020B0604020202020204" pitchFamily="34" charset="0"/>
                <a:ea typeface="Calibri" panose="020F0502020204030204" pitchFamily="34" charset="0"/>
              </a:rPr>
              <a:t>modeling</a:t>
            </a:r>
            <a:r>
              <a:rPr lang="en-GB" sz="1800">
                <a:latin typeface="Arial" panose="020B0604020202020204" pitchFamily="34" charset="0"/>
                <a:ea typeface="Calibri" panose="020F0502020204030204" pitchFamily="34" charset="0"/>
              </a:rPr>
              <a:t>, based on the GEM Global Exposure Database</a:t>
            </a:r>
            <a:endParaRPr lang="en-US" sz="1800">
              <a:latin typeface="Arial" panose="020B0604020202020204" pitchFamily="34" charset="0"/>
              <a:ea typeface="Calibri" panose="020F0502020204030204" pitchFamily="34" charset="0"/>
            </a:endParaRPr>
          </a:p>
          <a:p>
            <a:pPr lvl="2"/>
            <a:r>
              <a:rPr lang="en-GB" sz="1800">
                <a:latin typeface="Arial" panose="020B0604020202020204" pitchFamily="34" charset="0"/>
                <a:ea typeface="Calibri" panose="020F0502020204030204" pitchFamily="34" charset="0"/>
              </a:rPr>
              <a:t>The infectious disease model uses a deterministic, compartment model framework, which incorporates the epidemiological dynamics of pandemic influenza; and the Epidemic Preparedness Index, an estimator of epidemic preparedness.</a:t>
            </a:r>
            <a:endParaRPr lang="en-US" sz="1800">
              <a:latin typeface="Arial" panose="020B0604020202020204" pitchFamily="34" charset="0"/>
            </a:endParaRPr>
          </a:p>
          <a:p>
            <a:endParaRPr lang="en-GB" sz="2800"/>
          </a:p>
        </p:txBody>
      </p:sp>
      <p:sp>
        <p:nvSpPr>
          <p:cNvPr id="8" name="Content Placeholder 3">
            <a:extLst>
              <a:ext uri="{FF2B5EF4-FFF2-40B4-BE49-F238E27FC236}">
                <a16:creationId xmlns:a16="http://schemas.microsoft.com/office/drawing/2014/main" id="{69473DA9-ABDD-4F6E-A227-78022CEE9D6F}"/>
              </a:ext>
            </a:extLst>
          </p:cNvPr>
          <p:cNvSpPr txBox="1">
            <a:spLocks/>
          </p:cNvSpPr>
          <p:nvPr/>
        </p:nvSpPr>
        <p:spPr>
          <a:xfrm>
            <a:off x="874538" y="5505171"/>
            <a:ext cx="10464800" cy="552589"/>
          </a:xfrm>
          <a:prstGeom prst="rect">
            <a:avLst/>
          </a:prstGeom>
          <a:solidFill>
            <a:schemeClr val="accent3">
              <a:lumMod val="20000"/>
              <a:lumOff val="80000"/>
            </a:schemeClr>
          </a:solidFill>
        </p:spPr>
        <p:txBody>
          <a:bodyPr vert="horz" lIns="0" tIns="0" rIns="0" bIns="0" rtlCol="0" anchor="ctr">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gn="ctr">
              <a:buNone/>
            </a:pPr>
            <a:r>
              <a:rPr lang="en-US" sz="1800">
                <a:latin typeface="Arial" panose="020B0604020202020204" pitchFamily="34" charset="0"/>
                <a:ea typeface="Calibri" panose="020F0502020204030204" pitchFamily="34" charset="0"/>
              </a:rPr>
              <a:t>This approach is transparent and uses cutting edge modeling tools across all CAREC member states </a:t>
            </a:r>
            <a:endParaRPr lang="en-GB" sz="1800"/>
          </a:p>
        </p:txBody>
      </p:sp>
      <p:pic>
        <p:nvPicPr>
          <p:cNvPr id="9" name="Picture 2">
            <a:extLst>
              <a:ext uri="{FF2B5EF4-FFF2-40B4-BE49-F238E27FC236}">
                <a16:creationId xmlns:a16="http://schemas.microsoft.com/office/drawing/2014/main" id="{8FD577A8-EF8D-43D6-90E0-C9D01DA2DC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1462960"/>
            <a:ext cx="6610350" cy="3794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873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599E0-13C9-4DDB-8974-EDEAD7F49CB2}"/>
              </a:ext>
            </a:extLst>
          </p:cNvPr>
          <p:cNvSpPr>
            <a:spLocks noGrp="1"/>
          </p:cNvSpPr>
          <p:nvPr>
            <p:ph type="title"/>
          </p:nvPr>
        </p:nvSpPr>
        <p:spPr/>
        <p:txBody>
          <a:bodyPr/>
          <a:lstStyle/>
          <a:p>
            <a:r>
              <a:rPr lang="en-GB"/>
              <a:t>CAREC Country Protection Gap Classification</a:t>
            </a:r>
          </a:p>
        </p:txBody>
      </p:sp>
      <p:sp>
        <p:nvSpPr>
          <p:cNvPr id="3" name="Text Placeholder 2">
            <a:extLst>
              <a:ext uri="{FF2B5EF4-FFF2-40B4-BE49-F238E27FC236}">
                <a16:creationId xmlns:a16="http://schemas.microsoft.com/office/drawing/2014/main" id="{9C46AD9B-5E7E-4CC3-A417-21E5D51B76E0}"/>
              </a:ext>
            </a:extLst>
          </p:cNvPr>
          <p:cNvSpPr>
            <a:spLocks noGrp="1"/>
          </p:cNvSpPr>
          <p:nvPr>
            <p:ph type="body" sz="quarter" idx="13"/>
          </p:nvPr>
        </p:nvSpPr>
        <p:spPr>
          <a:xfrm>
            <a:off x="609600" y="1282312"/>
            <a:ext cx="10972800" cy="982011"/>
          </a:xfrm>
        </p:spPr>
        <p:txBody>
          <a:bodyPr/>
          <a:lstStyle/>
          <a:p>
            <a:pPr marL="285750" indent="-285750">
              <a:buFont typeface="Wingdings" panose="05000000000000000000" pitchFamily="2" charset="2"/>
              <a:buChar char="§"/>
            </a:pPr>
            <a:r>
              <a:rPr lang="en-GB"/>
              <a:t>Catastrophe modelling analysis of the risk of CAREC Member’s to earthquake and flood risk has highlighted multiple countries are not sufficiently covered by ex-ante mechanisms </a:t>
            </a:r>
          </a:p>
          <a:p>
            <a:pPr marL="285750" indent="-285750">
              <a:buFont typeface="Wingdings" panose="05000000000000000000" pitchFamily="2" charset="2"/>
              <a:buChar char="§"/>
            </a:pPr>
            <a:r>
              <a:rPr lang="en-GB"/>
              <a:t>This stresses the need to look at DRF mechanisms to </a:t>
            </a:r>
            <a:r>
              <a:rPr lang="en-GB" b="1"/>
              <a:t>protect the financial stability of these countries</a:t>
            </a:r>
          </a:p>
        </p:txBody>
      </p:sp>
      <p:sp>
        <p:nvSpPr>
          <p:cNvPr id="5" name="Slide Number Placeholder 4">
            <a:extLst>
              <a:ext uri="{FF2B5EF4-FFF2-40B4-BE49-F238E27FC236}">
                <a16:creationId xmlns:a16="http://schemas.microsoft.com/office/drawing/2014/main" id="{3F0ACA96-BF8F-422B-B23E-C1BCF4E42413}"/>
              </a:ext>
            </a:extLst>
          </p:cNvPr>
          <p:cNvSpPr>
            <a:spLocks noGrp="1"/>
          </p:cNvSpPr>
          <p:nvPr>
            <p:ph type="sldNum" sz="quarter" idx="4"/>
          </p:nvPr>
        </p:nvSpPr>
        <p:spPr/>
        <p:txBody>
          <a:bodyPr/>
          <a:lstStyle/>
          <a:p>
            <a:fld id="{2083E393-C0BF-4ED8-8545-7E4C90AFF831}" type="slidenum">
              <a:rPr lang="en-US" smtClean="0"/>
              <a:pPr/>
              <a:t>11</a:t>
            </a:fld>
            <a:endParaRPr lang="en-US"/>
          </a:p>
        </p:txBody>
      </p:sp>
      <p:graphicFrame>
        <p:nvGraphicFramePr>
          <p:cNvPr id="6" name="Table 6">
            <a:extLst>
              <a:ext uri="{FF2B5EF4-FFF2-40B4-BE49-F238E27FC236}">
                <a16:creationId xmlns:a16="http://schemas.microsoft.com/office/drawing/2014/main" id="{79E851C8-79A8-4367-8FDA-E119A59AE2AE}"/>
              </a:ext>
            </a:extLst>
          </p:cNvPr>
          <p:cNvGraphicFramePr>
            <a:graphicFrameLocks noGrp="1"/>
          </p:cNvGraphicFramePr>
          <p:nvPr>
            <p:extLst>
              <p:ext uri="{D42A27DB-BD31-4B8C-83A1-F6EECF244321}">
                <p14:modId xmlns:p14="http://schemas.microsoft.com/office/powerpoint/2010/main" val="1632561328"/>
              </p:ext>
            </p:extLst>
          </p:nvPr>
        </p:nvGraphicFramePr>
        <p:xfrm>
          <a:off x="1531937" y="2283373"/>
          <a:ext cx="9128125" cy="3870960"/>
        </p:xfrm>
        <a:graphic>
          <a:graphicData uri="http://schemas.openxmlformats.org/drawingml/2006/table">
            <a:tbl>
              <a:tblPr firstRow="1" bandRow="1">
                <a:tableStyleId>{5C22544A-7EE6-4342-B048-85BDC9FD1C3A}</a:tableStyleId>
              </a:tblPr>
              <a:tblGrid>
                <a:gridCol w="4250053">
                  <a:extLst>
                    <a:ext uri="{9D8B030D-6E8A-4147-A177-3AD203B41FA5}">
                      <a16:colId xmlns:a16="http://schemas.microsoft.com/office/drawing/2014/main" val="3320030145"/>
                    </a:ext>
                  </a:extLst>
                </a:gridCol>
                <a:gridCol w="4878072">
                  <a:extLst>
                    <a:ext uri="{9D8B030D-6E8A-4147-A177-3AD203B41FA5}">
                      <a16:colId xmlns:a16="http://schemas.microsoft.com/office/drawing/2014/main" val="940374170"/>
                    </a:ext>
                  </a:extLst>
                </a:gridCol>
              </a:tblGrid>
              <a:tr h="298878">
                <a:tc>
                  <a:txBody>
                    <a:bodyPr/>
                    <a:lstStyle/>
                    <a:p>
                      <a:pPr algn="ctr"/>
                      <a:r>
                        <a:rPr lang="en-GB" sz="1600">
                          <a:solidFill>
                            <a:schemeClr val="tx1"/>
                          </a:solidFill>
                        </a:rPr>
                        <a:t>Classification Group </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D8D7DF"/>
                    </a:solidFill>
                  </a:tcPr>
                </a:tc>
                <a:tc>
                  <a:txBody>
                    <a:bodyPr/>
                    <a:lstStyle/>
                    <a:p>
                      <a:pPr algn="ctr"/>
                      <a:r>
                        <a:rPr lang="en-GB" sz="1600">
                          <a:solidFill>
                            <a:schemeClr val="tx1"/>
                          </a:solidFill>
                        </a:rPr>
                        <a:t>Countries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D8D7DF"/>
                    </a:solidFill>
                  </a:tcPr>
                </a:tc>
                <a:extLst>
                  <a:ext uri="{0D108BD9-81ED-4DB2-BD59-A6C34878D82A}">
                    <a16:rowId xmlns:a16="http://schemas.microsoft.com/office/drawing/2014/main" val="37297709"/>
                  </a:ext>
                </a:extLst>
              </a:tr>
              <a:tr h="950974">
                <a:tc>
                  <a:txBody>
                    <a:bodyPr/>
                    <a:lstStyle/>
                    <a:p>
                      <a:pPr algn="ctr"/>
                      <a:r>
                        <a:rPr lang="en-GB" sz="1600" b="1"/>
                        <a:t>Critically Insufficient Financing </a:t>
                      </a:r>
                      <a:r>
                        <a:rPr lang="en-GB" sz="1600"/>
                        <a:t>(&gt;80% of more of the AALs from floods and earthquakes are not covered by ex-ante mechanisms)  </a:t>
                      </a:r>
                    </a:p>
                  </a:txBody>
                  <a:tcPr anchor="ctr">
                    <a:lnL w="12700" cap="flat" cmpd="sng" algn="ctr">
                      <a:solidFill>
                        <a:schemeClr val="tx1"/>
                      </a:solidFill>
                      <a:prstDash val="solid"/>
                      <a:round/>
                      <a:headEnd type="none" w="med" len="med"/>
                      <a:tailEnd type="none" w="med" len="med"/>
                    </a:lnL>
                    <a:solidFill>
                      <a:srgbClr val="FF7C80"/>
                    </a:solidFill>
                  </a:tcPr>
                </a:tc>
                <a:tc>
                  <a:txBody>
                    <a:bodyPr/>
                    <a:lstStyle/>
                    <a:p>
                      <a:pPr algn="ctr"/>
                      <a:r>
                        <a:rPr lang="en-GB" sz="1600"/>
                        <a:t>Afghanistan </a:t>
                      </a:r>
                    </a:p>
                    <a:p>
                      <a:pPr algn="ctr"/>
                      <a:r>
                        <a:rPr lang="en-GB" sz="1600"/>
                        <a:t>Pakistan</a:t>
                      </a:r>
                    </a:p>
                    <a:p>
                      <a:pPr algn="ctr"/>
                      <a:r>
                        <a:rPr lang="en-GB" sz="1600"/>
                        <a:t>Tajikistan</a:t>
                      </a:r>
                    </a:p>
                  </a:txBody>
                  <a:tcPr anchor="ctr">
                    <a:lnR w="12700" cap="flat" cmpd="sng" algn="ctr">
                      <a:solidFill>
                        <a:schemeClr val="tx1"/>
                      </a:solidFill>
                      <a:prstDash val="solid"/>
                      <a:round/>
                      <a:headEnd type="none" w="med" len="med"/>
                      <a:tailEnd type="none" w="med" len="med"/>
                    </a:lnR>
                    <a:solidFill>
                      <a:srgbClr val="FF7C80"/>
                    </a:solidFill>
                  </a:tcPr>
                </a:tc>
                <a:extLst>
                  <a:ext uri="{0D108BD9-81ED-4DB2-BD59-A6C34878D82A}">
                    <a16:rowId xmlns:a16="http://schemas.microsoft.com/office/drawing/2014/main" val="1213503357"/>
                  </a:ext>
                </a:extLst>
              </a:tr>
              <a:tr h="733608">
                <a:tc>
                  <a:txBody>
                    <a:bodyPr/>
                    <a:lstStyle/>
                    <a:p>
                      <a:pPr algn="ctr"/>
                      <a:r>
                        <a:rPr lang="en-GB" sz="1600" b="1"/>
                        <a:t>Weak Financing </a:t>
                      </a:r>
                      <a:r>
                        <a:rPr lang="en-GB" sz="1600"/>
                        <a:t>(~0%-80% of AAL not covered by ex-ante mechanisms</a:t>
                      </a:r>
                    </a:p>
                  </a:txBody>
                  <a:tcPr anchor="ctr">
                    <a:lnL w="12700" cap="flat" cmpd="sng" algn="ctr">
                      <a:solidFill>
                        <a:schemeClr val="tx1"/>
                      </a:solidFill>
                      <a:prstDash val="solid"/>
                      <a:round/>
                      <a:headEnd type="none" w="med" len="med"/>
                      <a:tailEnd type="none" w="med" len="med"/>
                    </a:lnL>
                    <a:solidFill>
                      <a:srgbClr val="FFC000"/>
                    </a:solidFill>
                  </a:tcPr>
                </a:tc>
                <a:tc>
                  <a:txBody>
                    <a:bodyPr/>
                    <a:lstStyle/>
                    <a:p>
                      <a:pPr algn="ctr"/>
                      <a:r>
                        <a:rPr lang="en-GB" sz="1600"/>
                        <a:t>Kyrgyz Republic</a:t>
                      </a:r>
                    </a:p>
                    <a:p>
                      <a:pPr algn="ctr"/>
                      <a:r>
                        <a:rPr lang="en-GB" sz="1600"/>
                        <a:t>Mongolia</a:t>
                      </a:r>
                    </a:p>
                    <a:p>
                      <a:pPr algn="ctr"/>
                      <a:r>
                        <a:rPr lang="en-GB" sz="1600"/>
                        <a:t>Uzbekistan</a:t>
                      </a:r>
                    </a:p>
                  </a:txBody>
                  <a:tcPr anchor="ctr">
                    <a:lnR w="12700" cap="flat" cmpd="sng" algn="ctr">
                      <a:solidFill>
                        <a:schemeClr val="tx1"/>
                      </a:solidFill>
                      <a:prstDash val="solid"/>
                      <a:round/>
                      <a:headEnd type="none" w="med" len="med"/>
                      <a:tailEnd type="none" w="med" len="med"/>
                    </a:lnR>
                    <a:solidFill>
                      <a:srgbClr val="FFC000"/>
                    </a:solidFill>
                  </a:tcPr>
                </a:tc>
                <a:extLst>
                  <a:ext uri="{0D108BD9-81ED-4DB2-BD59-A6C34878D82A}">
                    <a16:rowId xmlns:a16="http://schemas.microsoft.com/office/drawing/2014/main" val="1890154717"/>
                  </a:ext>
                </a:extLst>
              </a:tr>
              <a:tr h="733608">
                <a:tc>
                  <a:txBody>
                    <a:bodyPr/>
                    <a:lstStyle/>
                    <a:p>
                      <a:pPr algn="ctr"/>
                      <a:r>
                        <a:rPr lang="en-GB" sz="1600" b="1"/>
                        <a:t>Modest Financing </a:t>
                      </a:r>
                      <a:r>
                        <a:rPr lang="en-GB" sz="1600"/>
                        <a:t>(AALs from flood and earthquakes are covered)</a:t>
                      </a:r>
                    </a:p>
                  </a:txBody>
                  <a:tcPr anchor="ctr">
                    <a:lnL w="12700" cap="flat" cmpd="sng" algn="ctr">
                      <a:solidFill>
                        <a:schemeClr val="tx1"/>
                      </a:solidFill>
                      <a:prstDash val="solid"/>
                      <a:round/>
                      <a:headEnd type="none" w="med" len="med"/>
                      <a:tailEnd type="none" w="med" len="med"/>
                    </a:lnL>
                    <a:solidFill>
                      <a:srgbClr val="D2EFB5"/>
                    </a:solidFill>
                  </a:tcPr>
                </a:tc>
                <a:tc>
                  <a:txBody>
                    <a:bodyPr/>
                    <a:lstStyle/>
                    <a:p>
                      <a:pPr algn="ctr"/>
                      <a:r>
                        <a:rPr lang="en-GB" sz="1600"/>
                        <a:t>Azerbaijan</a:t>
                      </a:r>
                    </a:p>
                    <a:p>
                      <a:pPr algn="ctr"/>
                      <a:r>
                        <a:rPr lang="en-GB" sz="1600"/>
                        <a:t>Georgia</a:t>
                      </a:r>
                    </a:p>
                    <a:p>
                      <a:pPr algn="ctr"/>
                      <a:r>
                        <a:rPr lang="en-GB" sz="1600"/>
                        <a:t>Kazakhstan</a:t>
                      </a:r>
                    </a:p>
                  </a:txBody>
                  <a:tcPr anchor="ctr">
                    <a:lnR w="12700" cap="flat" cmpd="sng" algn="ctr">
                      <a:solidFill>
                        <a:schemeClr val="tx1"/>
                      </a:solidFill>
                      <a:prstDash val="solid"/>
                      <a:round/>
                      <a:headEnd type="none" w="med" len="med"/>
                      <a:tailEnd type="none" w="med" len="med"/>
                    </a:lnR>
                    <a:solidFill>
                      <a:srgbClr val="D2EFB5"/>
                    </a:solidFill>
                  </a:tcPr>
                </a:tc>
                <a:extLst>
                  <a:ext uri="{0D108BD9-81ED-4DB2-BD59-A6C34878D82A}">
                    <a16:rowId xmlns:a16="http://schemas.microsoft.com/office/drawing/2014/main" val="4089469952"/>
                  </a:ext>
                </a:extLst>
              </a:tr>
              <a:tr h="733608">
                <a:tc>
                  <a:txBody>
                    <a:bodyPr/>
                    <a:lstStyle/>
                    <a:p>
                      <a:pPr algn="ctr"/>
                      <a:r>
                        <a:rPr lang="en-GB" sz="1600" b="1"/>
                        <a:t>Insufficient data</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1600"/>
                        <a:t>PRC, Inner Mongolia Autonomous Region </a:t>
                      </a:r>
                    </a:p>
                    <a:p>
                      <a:pPr algn="ctr"/>
                      <a:r>
                        <a:rPr lang="en-GB" sz="1600"/>
                        <a:t>PRC, Xinjiang Uyghur Autonomous Region </a:t>
                      </a:r>
                    </a:p>
                    <a:p>
                      <a:pPr algn="ctr"/>
                      <a:r>
                        <a:rPr lang="en-GB" sz="1600"/>
                        <a:t>Turkmenistan</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69306736"/>
                  </a:ext>
                </a:extLst>
              </a:tr>
            </a:tbl>
          </a:graphicData>
        </a:graphic>
      </p:graphicFrame>
    </p:spTree>
    <p:extLst>
      <p:ext uri="{BB962C8B-B14F-4D97-AF65-F5344CB8AC3E}">
        <p14:creationId xmlns:p14="http://schemas.microsoft.com/office/powerpoint/2010/main" val="3769071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268107-EF22-486D-A567-6C94641A92F6}"/>
              </a:ext>
            </a:extLst>
          </p:cNvPr>
          <p:cNvSpPr>
            <a:spLocks noGrp="1"/>
          </p:cNvSpPr>
          <p:nvPr>
            <p:ph type="title"/>
          </p:nvPr>
        </p:nvSpPr>
        <p:spPr/>
        <p:txBody>
          <a:bodyPr/>
          <a:lstStyle/>
          <a:p>
            <a:r>
              <a:rPr lang="en-GB">
                <a:solidFill>
                  <a:schemeClr val="tx1">
                    <a:lumMod val="75000"/>
                    <a:lumOff val="25000"/>
                  </a:schemeClr>
                </a:solidFill>
              </a:rPr>
              <a:t>DRF Instrument Options</a:t>
            </a:r>
            <a:endParaRPr lang="en-US">
              <a:solidFill>
                <a:schemeClr val="tx1">
                  <a:lumMod val="75000"/>
                  <a:lumOff val="25000"/>
                </a:schemeClr>
              </a:solidFill>
            </a:endParaRPr>
          </a:p>
        </p:txBody>
      </p:sp>
      <p:sp>
        <p:nvSpPr>
          <p:cNvPr id="5" name="Slide Number Placeholder 4">
            <a:extLst>
              <a:ext uri="{FF2B5EF4-FFF2-40B4-BE49-F238E27FC236}">
                <a16:creationId xmlns:a16="http://schemas.microsoft.com/office/drawing/2014/main" id="{F7AB5F34-1A68-45E8-A1BC-0E587C4FB8CB}"/>
              </a:ext>
            </a:extLst>
          </p:cNvPr>
          <p:cNvSpPr>
            <a:spLocks noGrp="1"/>
          </p:cNvSpPr>
          <p:nvPr>
            <p:ph type="sldNum" sz="quarter" idx="4"/>
          </p:nvPr>
        </p:nvSpPr>
        <p:spPr/>
        <p:txBody>
          <a:bodyPr/>
          <a:lstStyle/>
          <a:p>
            <a:fld id="{2083E393-C0BF-4ED8-8545-7E4C90AFF831}" type="slidenum">
              <a:rPr lang="en-US" smtClean="0"/>
              <a:pPr/>
              <a:t>12</a:t>
            </a:fld>
            <a:endParaRPr lang="en-US"/>
          </a:p>
        </p:txBody>
      </p:sp>
    </p:spTree>
    <p:extLst>
      <p:ext uri="{BB962C8B-B14F-4D97-AF65-F5344CB8AC3E}">
        <p14:creationId xmlns:p14="http://schemas.microsoft.com/office/powerpoint/2010/main" val="1308196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BB04A-92DA-486C-BF2E-644791B891EA}"/>
              </a:ext>
            </a:extLst>
          </p:cNvPr>
          <p:cNvSpPr>
            <a:spLocks noGrp="1"/>
          </p:cNvSpPr>
          <p:nvPr>
            <p:ph type="title"/>
          </p:nvPr>
        </p:nvSpPr>
        <p:spPr/>
        <p:txBody>
          <a:bodyPr/>
          <a:lstStyle/>
          <a:p>
            <a:r>
              <a:rPr lang="en-GB"/>
              <a:t>What is the end goal of DRF Tools for CAREC members?</a:t>
            </a:r>
            <a:endParaRPr lang="en-US"/>
          </a:p>
        </p:txBody>
      </p:sp>
      <p:sp>
        <p:nvSpPr>
          <p:cNvPr id="3" name="Text Placeholder 2">
            <a:extLst>
              <a:ext uri="{FF2B5EF4-FFF2-40B4-BE49-F238E27FC236}">
                <a16:creationId xmlns:a16="http://schemas.microsoft.com/office/drawing/2014/main" id="{AA5A55C0-D910-4E34-89C9-B0F473C10EDF}"/>
              </a:ext>
            </a:extLst>
          </p:cNvPr>
          <p:cNvSpPr>
            <a:spLocks noGrp="1"/>
          </p:cNvSpPr>
          <p:nvPr>
            <p:ph type="body" sz="quarter" idx="13"/>
          </p:nvPr>
        </p:nvSpPr>
        <p:spPr/>
        <p:txBody>
          <a:bodyPr/>
          <a:lstStyle/>
          <a:p>
            <a:r>
              <a:rPr lang="en-GB"/>
              <a:t>Different Types of Coverage </a:t>
            </a:r>
          </a:p>
        </p:txBody>
      </p:sp>
      <p:sp>
        <p:nvSpPr>
          <p:cNvPr id="5" name="Slide Number Placeholder 4">
            <a:extLst>
              <a:ext uri="{FF2B5EF4-FFF2-40B4-BE49-F238E27FC236}">
                <a16:creationId xmlns:a16="http://schemas.microsoft.com/office/drawing/2014/main" id="{03304562-D96D-4B4D-B675-40F2491CC962}"/>
              </a:ext>
            </a:extLst>
          </p:cNvPr>
          <p:cNvSpPr>
            <a:spLocks noGrp="1"/>
          </p:cNvSpPr>
          <p:nvPr>
            <p:ph type="sldNum" sz="quarter" idx="4"/>
          </p:nvPr>
        </p:nvSpPr>
        <p:spPr/>
        <p:txBody>
          <a:bodyPr/>
          <a:lstStyle/>
          <a:p>
            <a:fld id="{2083E393-C0BF-4ED8-8545-7E4C90AFF831}" type="slidenum">
              <a:rPr lang="en-US" smtClean="0"/>
              <a:pPr/>
              <a:t>13</a:t>
            </a:fld>
            <a:endParaRPr lang="en-US"/>
          </a:p>
        </p:txBody>
      </p:sp>
      <p:graphicFrame>
        <p:nvGraphicFramePr>
          <p:cNvPr id="6" name="Content Placeholder 5">
            <a:extLst>
              <a:ext uri="{FF2B5EF4-FFF2-40B4-BE49-F238E27FC236}">
                <a16:creationId xmlns:a16="http://schemas.microsoft.com/office/drawing/2014/main" id="{B132544E-5E52-44F2-92B6-648587CDB988}"/>
              </a:ext>
            </a:extLst>
          </p:cNvPr>
          <p:cNvGraphicFramePr>
            <a:graphicFrameLocks/>
          </p:cNvGraphicFramePr>
          <p:nvPr>
            <p:extLst>
              <p:ext uri="{D42A27DB-BD31-4B8C-83A1-F6EECF244321}">
                <p14:modId xmlns:p14="http://schemas.microsoft.com/office/powerpoint/2010/main" val="2866683948"/>
              </p:ext>
            </p:extLst>
          </p:nvPr>
        </p:nvGraphicFramePr>
        <p:xfrm>
          <a:off x="609600" y="1333500"/>
          <a:ext cx="8458200" cy="4724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a:extLst>
              <a:ext uri="{FF2B5EF4-FFF2-40B4-BE49-F238E27FC236}">
                <a16:creationId xmlns:a16="http://schemas.microsoft.com/office/drawing/2014/main" id="{FBD562BB-F713-4DD1-9BCE-43246028DB51}"/>
              </a:ext>
            </a:extLst>
          </p:cNvPr>
          <p:cNvSpPr/>
          <p:nvPr/>
        </p:nvSpPr>
        <p:spPr>
          <a:xfrm>
            <a:off x="9677399" y="1524000"/>
            <a:ext cx="1905000" cy="17079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Fast Payments?</a:t>
            </a:r>
          </a:p>
        </p:txBody>
      </p:sp>
      <p:sp>
        <p:nvSpPr>
          <p:cNvPr id="8" name="Oval 7">
            <a:extLst>
              <a:ext uri="{FF2B5EF4-FFF2-40B4-BE49-F238E27FC236}">
                <a16:creationId xmlns:a16="http://schemas.microsoft.com/office/drawing/2014/main" id="{5F79C0EC-868A-482E-B2AB-A2E6814C9F15}"/>
              </a:ext>
            </a:extLst>
          </p:cNvPr>
          <p:cNvSpPr/>
          <p:nvPr/>
        </p:nvSpPr>
        <p:spPr>
          <a:xfrm>
            <a:off x="9677399" y="3803341"/>
            <a:ext cx="1905000" cy="17079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Full Payments?</a:t>
            </a:r>
          </a:p>
        </p:txBody>
      </p:sp>
    </p:spTree>
    <p:extLst>
      <p:ext uri="{BB962C8B-B14F-4D97-AF65-F5344CB8AC3E}">
        <p14:creationId xmlns:p14="http://schemas.microsoft.com/office/powerpoint/2010/main" val="1896903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79EEA-2D6A-4254-BC27-9523A31C9B99}"/>
              </a:ext>
            </a:extLst>
          </p:cNvPr>
          <p:cNvSpPr>
            <a:spLocks noGrp="1"/>
          </p:cNvSpPr>
          <p:nvPr>
            <p:ph type="title"/>
          </p:nvPr>
        </p:nvSpPr>
        <p:spPr/>
        <p:txBody>
          <a:bodyPr>
            <a:normAutofit/>
          </a:bodyPr>
          <a:lstStyle/>
          <a:p>
            <a:r>
              <a:rPr lang="en-GB"/>
              <a:t>Disaster Risk Reduction (</a:t>
            </a:r>
            <a:r>
              <a:rPr lang="en-GB" err="1"/>
              <a:t>DRR</a:t>
            </a:r>
            <a:r>
              <a:rPr lang="en-GB"/>
              <a:t>)</a:t>
            </a:r>
          </a:p>
        </p:txBody>
      </p:sp>
      <p:sp>
        <p:nvSpPr>
          <p:cNvPr id="4" name="Text Placeholder 3">
            <a:extLst>
              <a:ext uri="{FF2B5EF4-FFF2-40B4-BE49-F238E27FC236}">
                <a16:creationId xmlns:a16="http://schemas.microsoft.com/office/drawing/2014/main" id="{31932B78-BC12-49E0-B89D-DD0CC9F9BDE4}"/>
              </a:ext>
            </a:extLst>
          </p:cNvPr>
          <p:cNvSpPr>
            <a:spLocks noGrp="1"/>
          </p:cNvSpPr>
          <p:nvPr>
            <p:ph type="body" sz="quarter" idx="13"/>
          </p:nvPr>
        </p:nvSpPr>
        <p:spPr/>
        <p:txBody>
          <a:bodyPr/>
          <a:lstStyle/>
          <a:p>
            <a:r>
              <a:rPr lang="en-GB"/>
              <a:t>Augmenting Disaster Risk Finance</a:t>
            </a:r>
          </a:p>
        </p:txBody>
      </p:sp>
      <p:graphicFrame>
        <p:nvGraphicFramePr>
          <p:cNvPr id="8" name="Content Placeholder 7">
            <a:extLst>
              <a:ext uri="{FF2B5EF4-FFF2-40B4-BE49-F238E27FC236}">
                <a16:creationId xmlns:a16="http://schemas.microsoft.com/office/drawing/2014/main" id="{69766A18-3289-47A4-BA50-8A50AA1793FD}"/>
              </a:ext>
            </a:extLst>
          </p:cNvPr>
          <p:cNvGraphicFramePr>
            <a:graphicFrameLocks noGrp="1"/>
          </p:cNvGraphicFramePr>
          <p:nvPr>
            <p:ph idx="1"/>
            <p:extLst>
              <p:ext uri="{D42A27DB-BD31-4B8C-83A1-F6EECF244321}">
                <p14:modId xmlns:p14="http://schemas.microsoft.com/office/powerpoint/2010/main" val="4026737949"/>
              </p:ext>
            </p:extLst>
          </p:nvPr>
        </p:nvGraphicFramePr>
        <p:xfrm>
          <a:off x="609600" y="1333499"/>
          <a:ext cx="5429250" cy="4495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25E8F7D6-BA64-4FA3-A518-245186D35AC3}"/>
              </a:ext>
            </a:extLst>
          </p:cNvPr>
          <p:cNvSpPr>
            <a:spLocks noGrp="1"/>
          </p:cNvSpPr>
          <p:nvPr>
            <p:ph type="sldNum" sz="quarter" idx="4"/>
          </p:nvPr>
        </p:nvSpPr>
        <p:spPr/>
        <p:txBody>
          <a:bodyPr/>
          <a:lstStyle/>
          <a:p>
            <a:fld id="{2083E393-C0BF-4ED8-8545-7E4C90AFF831}" type="slidenum">
              <a:rPr lang="en-US" smtClean="0"/>
              <a:pPr/>
              <a:t>14</a:t>
            </a:fld>
            <a:endParaRPr lang="en-US"/>
          </a:p>
        </p:txBody>
      </p:sp>
      <p:graphicFrame>
        <p:nvGraphicFramePr>
          <p:cNvPr id="6" name="Chart 5">
            <a:extLst>
              <a:ext uri="{FF2B5EF4-FFF2-40B4-BE49-F238E27FC236}">
                <a16:creationId xmlns:a16="http://schemas.microsoft.com/office/drawing/2014/main" id="{62D8365E-84C0-4E47-B9E3-A0D8A19097E7}"/>
              </a:ext>
            </a:extLst>
          </p:cNvPr>
          <p:cNvGraphicFramePr/>
          <p:nvPr>
            <p:extLst>
              <p:ext uri="{D42A27DB-BD31-4B8C-83A1-F6EECF244321}">
                <p14:modId xmlns:p14="http://schemas.microsoft.com/office/powerpoint/2010/main" val="2130522500"/>
              </p:ext>
            </p:extLst>
          </p:nvPr>
        </p:nvGraphicFramePr>
        <p:xfrm>
          <a:off x="6286501" y="1461786"/>
          <a:ext cx="5295900" cy="4367514"/>
        </p:xfrm>
        <a:graphic>
          <a:graphicData uri="http://schemas.openxmlformats.org/drawingml/2006/chart">
            <c:chart xmlns:c="http://schemas.openxmlformats.org/drawingml/2006/chart" xmlns:r="http://schemas.openxmlformats.org/officeDocument/2006/relationships" r:id="rId7"/>
          </a:graphicData>
        </a:graphic>
      </p:graphicFrame>
      <p:sp>
        <p:nvSpPr>
          <p:cNvPr id="10" name="TextBox 9">
            <a:extLst>
              <a:ext uri="{FF2B5EF4-FFF2-40B4-BE49-F238E27FC236}">
                <a16:creationId xmlns:a16="http://schemas.microsoft.com/office/drawing/2014/main" id="{A9C51EB1-2DA0-48C4-9EB5-ED2C8B67F2F2}"/>
              </a:ext>
            </a:extLst>
          </p:cNvPr>
          <p:cNvSpPr txBox="1"/>
          <p:nvPr/>
        </p:nvSpPr>
        <p:spPr>
          <a:xfrm>
            <a:off x="609600" y="5956399"/>
            <a:ext cx="11201401" cy="507831"/>
          </a:xfrm>
          <a:prstGeom prst="rect">
            <a:avLst/>
          </a:prstGeom>
          <a:noFill/>
        </p:spPr>
        <p:txBody>
          <a:bodyPr wrap="square" rtlCol="0">
            <a:spAutoFit/>
          </a:bodyPr>
          <a:lstStyle/>
          <a:p>
            <a:r>
              <a:rPr lang="en-GB" sz="900" i="1">
                <a:latin typeface="Arial" panose="020B0604020202020204" pitchFamily="34" charset="0"/>
                <a:ea typeface="Times New Roman" panose="02020603050405020304" pitchFamily="18" charset="0"/>
                <a:cs typeface="Times New Roman" panose="02020603050405020304" pitchFamily="18" charset="0"/>
              </a:rPr>
              <a:t>Plotted using data from: IDS (2018), </a:t>
            </a:r>
            <a:r>
              <a:rPr lang="en-GB" sz="900" i="1" err="1">
                <a:latin typeface="Arial" panose="020B0604020202020204" pitchFamily="34" charset="0"/>
                <a:ea typeface="Times New Roman" panose="02020603050405020304" pitchFamily="18" charset="0"/>
                <a:cs typeface="Times New Roman" panose="02020603050405020304" pitchFamily="18" charset="0"/>
              </a:rPr>
              <a:t>Wethli</a:t>
            </a:r>
            <a:r>
              <a:rPr lang="en-GB" sz="900" i="1">
                <a:latin typeface="Arial" panose="020B0604020202020204" pitchFamily="34" charset="0"/>
                <a:ea typeface="Times New Roman" panose="02020603050405020304" pitchFamily="18" charset="0"/>
                <a:cs typeface="Times New Roman" panose="02020603050405020304" pitchFamily="18" charset="0"/>
              </a:rPr>
              <a:t> (2014), </a:t>
            </a:r>
            <a:r>
              <a:rPr lang="en-GB" sz="900" i="1" err="1">
                <a:latin typeface="Arial" panose="020B0604020202020204" pitchFamily="34" charset="0"/>
                <a:ea typeface="Times New Roman" panose="02020603050405020304" pitchFamily="18" charset="0"/>
                <a:cs typeface="Times New Roman" panose="02020603050405020304" pitchFamily="18" charset="0"/>
              </a:rPr>
              <a:t>Watkiss</a:t>
            </a:r>
            <a:r>
              <a:rPr lang="en-GB" sz="900" i="1">
                <a:latin typeface="Arial" panose="020B0604020202020204" pitchFamily="34" charset="0"/>
                <a:ea typeface="Times New Roman" panose="02020603050405020304" pitchFamily="18" charset="0"/>
                <a:cs typeface="Times New Roman" panose="02020603050405020304" pitchFamily="18" charset="0"/>
              </a:rPr>
              <a:t> et al. (2014), Shreve and </a:t>
            </a:r>
            <a:r>
              <a:rPr lang="en-GB" sz="900" i="1" err="1">
                <a:latin typeface="Arial" panose="020B0604020202020204" pitchFamily="34" charset="0"/>
                <a:ea typeface="Times New Roman" panose="02020603050405020304" pitchFamily="18" charset="0"/>
                <a:cs typeface="Times New Roman" panose="02020603050405020304" pitchFamily="18" charset="0"/>
              </a:rPr>
              <a:t>Kelman</a:t>
            </a:r>
            <a:r>
              <a:rPr lang="en-GB" sz="900" i="1">
                <a:latin typeface="Arial" panose="020B0604020202020204" pitchFamily="34" charset="0"/>
                <a:ea typeface="Times New Roman" panose="02020603050405020304" pitchFamily="18" charset="0"/>
                <a:cs typeface="Times New Roman" panose="02020603050405020304" pitchFamily="18" charset="0"/>
              </a:rPr>
              <a:t> (2014), </a:t>
            </a:r>
            <a:r>
              <a:rPr lang="en-GB" sz="900" i="1" err="1">
                <a:latin typeface="Arial" panose="020B0604020202020204" pitchFamily="34" charset="0"/>
                <a:ea typeface="Times New Roman" panose="02020603050405020304" pitchFamily="18" charset="0"/>
                <a:cs typeface="Times New Roman" panose="02020603050405020304" pitchFamily="18" charset="0"/>
              </a:rPr>
              <a:t>Kunreuther</a:t>
            </a:r>
            <a:r>
              <a:rPr lang="en-GB" sz="900" i="1">
                <a:latin typeface="Arial" panose="020B0604020202020204" pitchFamily="34" charset="0"/>
                <a:ea typeface="Times New Roman" panose="02020603050405020304" pitchFamily="18" charset="0"/>
                <a:cs typeface="Times New Roman" panose="02020603050405020304" pitchFamily="18" charset="0"/>
              </a:rPr>
              <a:t> and Michel-</a:t>
            </a:r>
            <a:r>
              <a:rPr lang="en-GB" sz="900" i="1" err="1">
                <a:latin typeface="Arial" panose="020B0604020202020204" pitchFamily="34" charset="0"/>
                <a:ea typeface="Times New Roman" panose="02020603050405020304" pitchFamily="18" charset="0"/>
                <a:cs typeface="Times New Roman" panose="02020603050405020304" pitchFamily="18" charset="0"/>
              </a:rPr>
              <a:t>Kerjan</a:t>
            </a:r>
            <a:r>
              <a:rPr lang="en-GB" sz="900" i="1">
                <a:latin typeface="Arial" panose="020B0604020202020204" pitchFamily="34" charset="0"/>
                <a:ea typeface="Times New Roman" panose="02020603050405020304" pitchFamily="18" charset="0"/>
                <a:cs typeface="Times New Roman" panose="02020603050405020304" pitchFamily="18" charset="0"/>
              </a:rPr>
              <a:t> (2012), Holland (2008), World Bank (2010), and IFRC (2011).</a:t>
            </a:r>
            <a:endParaRPr lang="en-GB" sz="900" b="1" i="1">
              <a:latin typeface="Arial" panose="020B0604020202020204" pitchFamily="34" charset="0"/>
              <a:ea typeface="Times New Roman" panose="02020603050405020304" pitchFamily="18" charset="0"/>
              <a:cs typeface="Times New Roman" panose="02020603050405020304" pitchFamily="18" charset="0"/>
            </a:endParaRPr>
          </a:p>
          <a:p>
            <a:endParaRPr lang="en-GB"/>
          </a:p>
        </p:txBody>
      </p:sp>
    </p:spTree>
    <p:extLst>
      <p:ext uri="{BB962C8B-B14F-4D97-AF65-F5344CB8AC3E}">
        <p14:creationId xmlns:p14="http://schemas.microsoft.com/office/powerpoint/2010/main" val="3127954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BF19F-B29C-4668-B2E2-6A94E3589F20}"/>
              </a:ext>
            </a:extLst>
          </p:cNvPr>
          <p:cNvSpPr>
            <a:spLocks noGrp="1"/>
          </p:cNvSpPr>
          <p:nvPr>
            <p:ph type="title"/>
          </p:nvPr>
        </p:nvSpPr>
        <p:spPr/>
        <p:txBody>
          <a:bodyPr/>
          <a:lstStyle/>
          <a:p>
            <a:r>
              <a:rPr lang="en-GB">
                <a:solidFill>
                  <a:schemeClr val="tx1"/>
                </a:solidFill>
              </a:rPr>
              <a:t>Financing Strategy Options for CAREC Members</a:t>
            </a:r>
            <a:endParaRPr lang="en-US"/>
          </a:p>
        </p:txBody>
      </p:sp>
      <p:sp>
        <p:nvSpPr>
          <p:cNvPr id="3" name="Text Placeholder 2">
            <a:extLst>
              <a:ext uri="{FF2B5EF4-FFF2-40B4-BE49-F238E27FC236}">
                <a16:creationId xmlns:a16="http://schemas.microsoft.com/office/drawing/2014/main" id="{C51AD41D-0704-402B-BCE0-2F834BA3239D}"/>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7C42E725-AA75-4E48-8711-258BF37E87B3}"/>
              </a:ext>
            </a:extLst>
          </p:cNvPr>
          <p:cNvSpPr>
            <a:spLocks noGrp="1"/>
          </p:cNvSpPr>
          <p:nvPr>
            <p:ph type="sldNum" sz="quarter" idx="4"/>
          </p:nvPr>
        </p:nvSpPr>
        <p:spPr/>
        <p:txBody>
          <a:bodyPr/>
          <a:lstStyle/>
          <a:p>
            <a:fld id="{2083E393-C0BF-4ED8-8545-7E4C90AFF831}" type="slidenum">
              <a:rPr lang="en-US" smtClean="0"/>
              <a:pPr/>
              <a:t>15</a:t>
            </a:fld>
            <a:endParaRPr lang="en-US"/>
          </a:p>
        </p:txBody>
      </p:sp>
      <p:sp>
        <p:nvSpPr>
          <p:cNvPr id="6" name="Footer Placeholder 5">
            <a:extLst>
              <a:ext uri="{FF2B5EF4-FFF2-40B4-BE49-F238E27FC236}">
                <a16:creationId xmlns:a16="http://schemas.microsoft.com/office/drawing/2014/main" id="{3D06FC91-5034-4E5F-A9D7-C5E55F191C73}"/>
              </a:ext>
            </a:extLst>
          </p:cNvPr>
          <p:cNvSpPr>
            <a:spLocks noGrp="1"/>
          </p:cNvSpPr>
          <p:nvPr>
            <p:ph type="ftr" sz="quarter" idx="3"/>
          </p:nvPr>
        </p:nvSpPr>
        <p:spPr/>
        <p:txBody>
          <a:bodyPr/>
          <a:lstStyle/>
          <a:p>
            <a:r>
              <a:rPr lang="en-GB"/>
              <a:t>© 2022 Willis Towers Watson. All rights reserved. Proprietary and Confidential. For Willis Towers Watson and Willis Towers Watson client use only.</a:t>
            </a:r>
            <a:endParaRPr lang="en-US"/>
          </a:p>
        </p:txBody>
      </p:sp>
      <p:graphicFrame>
        <p:nvGraphicFramePr>
          <p:cNvPr id="7" name="Content Placeholder 10">
            <a:extLst>
              <a:ext uri="{FF2B5EF4-FFF2-40B4-BE49-F238E27FC236}">
                <a16:creationId xmlns:a16="http://schemas.microsoft.com/office/drawing/2014/main" id="{33555110-3006-43BD-8234-D9C1CA8F3606}"/>
              </a:ext>
            </a:extLst>
          </p:cNvPr>
          <p:cNvGraphicFramePr>
            <a:graphicFrameLocks/>
          </p:cNvGraphicFramePr>
          <p:nvPr>
            <p:extLst>
              <p:ext uri="{D42A27DB-BD31-4B8C-83A1-F6EECF244321}">
                <p14:modId xmlns:p14="http://schemas.microsoft.com/office/powerpoint/2010/main" val="2879858817"/>
              </p:ext>
            </p:extLst>
          </p:nvPr>
        </p:nvGraphicFramePr>
        <p:xfrm>
          <a:off x="609599" y="1600200"/>
          <a:ext cx="10972801" cy="4312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1114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900A1-68AF-4FB4-A50B-83D395C78C9D}"/>
              </a:ext>
            </a:extLst>
          </p:cNvPr>
          <p:cNvSpPr>
            <a:spLocks noGrp="1"/>
          </p:cNvSpPr>
          <p:nvPr>
            <p:ph type="title"/>
          </p:nvPr>
        </p:nvSpPr>
        <p:spPr/>
        <p:txBody>
          <a:bodyPr/>
          <a:lstStyle/>
          <a:p>
            <a:r>
              <a:rPr lang="en-GB"/>
              <a:t>Direct Insurance </a:t>
            </a:r>
          </a:p>
        </p:txBody>
      </p:sp>
      <p:sp>
        <p:nvSpPr>
          <p:cNvPr id="5" name="Slide Number Placeholder 4">
            <a:extLst>
              <a:ext uri="{FF2B5EF4-FFF2-40B4-BE49-F238E27FC236}">
                <a16:creationId xmlns:a16="http://schemas.microsoft.com/office/drawing/2014/main" id="{42FA9B4E-03B8-4043-9A67-CF50008F1B1A}"/>
              </a:ext>
            </a:extLst>
          </p:cNvPr>
          <p:cNvSpPr>
            <a:spLocks noGrp="1"/>
          </p:cNvSpPr>
          <p:nvPr>
            <p:ph type="sldNum" sz="quarter" idx="4"/>
          </p:nvPr>
        </p:nvSpPr>
        <p:spPr/>
        <p:txBody>
          <a:bodyPr/>
          <a:lstStyle/>
          <a:p>
            <a:fld id="{2083E393-C0BF-4ED8-8545-7E4C90AFF831}" type="slidenum">
              <a:rPr lang="en-US" smtClean="0"/>
              <a:pPr/>
              <a:t>16</a:t>
            </a:fld>
            <a:endParaRPr lang="en-US"/>
          </a:p>
        </p:txBody>
      </p:sp>
      <p:sp>
        <p:nvSpPr>
          <p:cNvPr id="6" name="Rechteck 38">
            <a:extLst>
              <a:ext uri="{FF2B5EF4-FFF2-40B4-BE49-F238E27FC236}">
                <a16:creationId xmlns:a16="http://schemas.microsoft.com/office/drawing/2014/main" id="{D3E027D2-B6F3-4F98-B6E8-AECF32AA496E}"/>
              </a:ext>
            </a:extLst>
          </p:cNvPr>
          <p:cNvSpPr/>
          <p:nvPr/>
        </p:nvSpPr>
        <p:spPr>
          <a:xfrm>
            <a:off x="609600" y="1082042"/>
            <a:ext cx="10839450" cy="1378848"/>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lstStyle/>
          <a:p>
            <a:pPr algn="ctr">
              <a:lnSpc>
                <a:spcPct val="90000"/>
              </a:lnSpc>
              <a:spcAft>
                <a:spcPts val="350"/>
              </a:spcAft>
            </a:pPr>
            <a:r>
              <a:rPr lang="en-GB" sz="1400">
                <a:solidFill>
                  <a:schemeClr val="tx1"/>
                </a:solidFill>
                <a:latin typeface="Arial" panose="020B0604020202020204" pitchFamily="34" charset="0"/>
                <a:ea typeface="Times New Roman" panose="02020603050405020304" pitchFamily="18" charset="0"/>
                <a:cs typeface="Times New Roman" panose="02020603050405020304" pitchFamily="18" charset="0"/>
              </a:rPr>
              <a:t>Each country purchases insurance directly from the international insurance markets.  The form of that insurance may be indemnity or parametric.  Indemnity Insurance provides pays out based on the proven amount of loss incurred, providing it is covered within the policy wording. By contrast parametric insurance pays of the occurrence of a defined event.   </a:t>
            </a:r>
          </a:p>
          <a:p>
            <a:pPr algn="ctr">
              <a:lnSpc>
                <a:spcPct val="90000"/>
              </a:lnSpc>
              <a:spcAft>
                <a:spcPts val="350"/>
              </a:spcAft>
            </a:pPr>
            <a:r>
              <a:rPr lang="en-GB" sz="1400">
                <a:solidFill>
                  <a:schemeClr val="tx1"/>
                </a:solidFill>
                <a:latin typeface="Arial" panose="020B0604020202020204" pitchFamily="34" charset="0"/>
                <a:cs typeface="Times New Roman" panose="02020603050405020304" pitchFamily="18" charset="0"/>
              </a:rPr>
              <a:t>Buy individually allows each country to purchase exactly what it wants and needs but it likely to incur greater cost as the benefits of scale and diversification of a collective purchase and/or regional cooperation are lost.</a:t>
            </a:r>
            <a:endParaRPr lang="en-US" sz="1400">
              <a:solidFill>
                <a:schemeClr val="tx1"/>
              </a:solidFill>
            </a:endParaRPr>
          </a:p>
        </p:txBody>
      </p:sp>
      <p:pic>
        <p:nvPicPr>
          <p:cNvPr id="613" name="Picture 613" descr="A picture containing shape&#10;&#10;Description automatically generated">
            <a:extLst>
              <a:ext uri="{FF2B5EF4-FFF2-40B4-BE49-F238E27FC236}">
                <a16:creationId xmlns:a16="http://schemas.microsoft.com/office/drawing/2014/main" id="{905F661C-72F0-A5C8-C723-731912AADD3B}"/>
              </a:ext>
            </a:extLst>
          </p:cNvPr>
          <p:cNvPicPr>
            <a:picLocks noChangeAspect="1"/>
          </p:cNvPicPr>
          <p:nvPr/>
        </p:nvPicPr>
        <p:blipFill>
          <a:blip r:embed="rId2"/>
          <a:stretch>
            <a:fillRect/>
          </a:stretch>
        </p:blipFill>
        <p:spPr>
          <a:xfrm>
            <a:off x="7454559" y="2494142"/>
            <a:ext cx="1529388" cy="540816"/>
          </a:xfrm>
          <a:prstGeom prst="rect">
            <a:avLst/>
          </a:prstGeom>
        </p:spPr>
      </p:pic>
      <p:pic>
        <p:nvPicPr>
          <p:cNvPr id="614" name="Picture 614" descr="A picture containing icon&#10;&#10;Description automatically generated">
            <a:extLst>
              <a:ext uri="{FF2B5EF4-FFF2-40B4-BE49-F238E27FC236}">
                <a16:creationId xmlns:a16="http://schemas.microsoft.com/office/drawing/2014/main" id="{E7783854-F54E-7937-5E6F-2B2FCDEA4C70}"/>
              </a:ext>
            </a:extLst>
          </p:cNvPr>
          <p:cNvPicPr>
            <a:picLocks noChangeAspect="1"/>
          </p:cNvPicPr>
          <p:nvPr/>
        </p:nvPicPr>
        <p:blipFill>
          <a:blip r:embed="rId3"/>
          <a:stretch>
            <a:fillRect/>
          </a:stretch>
        </p:blipFill>
        <p:spPr>
          <a:xfrm>
            <a:off x="3013001" y="2511863"/>
            <a:ext cx="1398233" cy="540816"/>
          </a:xfrm>
          <a:prstGeom prst="rect">
            <a:avLst/>
          </a:prstGeom>
        </p:spPr>
      </p:pic>
      <p:pic>
        <p:nvPicPr>
          <p:cNvPr id="615" name="Picture 615" descr="Diagram, schematic&#10;&#10;Description automatically generated">
            <a:extLst>
              <a:ext uri="{FF2B5EF4-FFF2-40B4-BE49-F238E27FC236}">
                <a16:creationId xmlns:a16="http://schemas.microsoft.com/office/drawing/2014/main" id="{53BFFF25-FEE2-93A8-56A1-06997344EA06}"/>
              </a:ext>
            </a:extLst>
          </p:cNvPr>
          <p:cNvPicPr>
            <a:picLocks noChangeAspect="1"/>
          </p:cNvPicPr>
          <p:nvPr/>
        </p:nvPicPr>
        <p:blipFill>
          <a:blip r:embed="rId4"/>
          <a:stretch>
            <a:fillRect/>
          </a:stretch>
        </p:blipFill>
        <p:spPr>
          <a:xfrm>
            <a:off x="1225184" y="2995804"/>
            <a:ext cx="4540369" cy="3008618"/>
          </a:xfrm>
          <a:prstGeom prst="rect">
            <a:avLst/>
          </a:prstGeom>
        </p:spPr>
      </p:pic>
      <p:pic>
        <p:nvPicPr>
          <p:cNvPr id="616" name="Picture 616" descr="Text&#10;&#10;Description automatically generated">
            <a:extLst>
              <a:ext uri="{FF2B5EF4-FFF2-40B4-BE49-F238E27FC236}">
                <a16:creationId xmlns:a16="http://schemas.microsoft.com/office/drawing/2014/main" id="{4565D136-6429-2F51-CBC4-59C2311104C3}"/>
              </a:ext>
            </a:extLst>
          </p:cNvPr>
          <p:cNvPicPr>
            <a:picLocks noChangeAspect="1"/>
          </p:cNvPicPr>
          <p:nvPr/>
        </p:nvPicPr>
        <p:blipFill>
          <a:blip r:embed="rId5"/>
          <a:stretch>
            <a:fillRect/>
          </a:stretch>
        </p:blipFill>
        <p:spPr>
          <a:xfrm>
            <a:off x="5778796" y="2992172"/>
            <a:ext cx="4541874" cy="3017888"/>
          </a:xfrm>
          <a:prstGeom prst="rect">
            <a:avLst/>
          </a:prstGeom>
        </p:spPr>
      </p:pic>
    </p:spTree>
    <p:extLst>
      <p:ext uri="{BB962C8B-B14F-4D97-AF65-F5344CB8AC3E}">
        <p14:creationId xmlns:p14="http://schemas.microsoft.com/office/powerpoint/2010/main" val="174438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65C82-53DA-43BA-B55E-64FCDFDADFE9}"/>
              </a:ext>
            </a:extLst>
          </p:cNvPr>
          <p:cNvSpPr>
            <a:spLocks noGrp="1"/>
          </p:cNvSpPr>
          <p:nvPr>
            <p:ph type="title"/>
          </p:nvPr>
        </p:nvSpPr>
        <p:spPr/>
        <p:txBody>
          <a:bodyPr vert="horz" lIns="0" tIns="0" rIns="0" bIns="0" rtlCol="0" anchor="t" anchorCtr="0">
            <a:normAutofit/>
          </a:bodyPr>
          <a:lstStyle/>
          <a:p>
            <a:r>
              <a:rPr lang="en-US" b="1" kern="1200" baseline="0">
                <a:latin typeface="+mj-lt"/>
                <a:ea typeface="+mj-ea"/>
                <a:cs typeface="+mj-cs"/>
              </a:rPr>
              <a:t>Clearing House</a:t>
            </a:r>
          </a:p>
        </p:txBody>
      </p:sp>
      <p:graphicFrame>
        <p:nvGraphicFramePr>
          <p:cNvPr id="7" name="Content Placeholder 6">
            <a:extLst>
              <a:ext uri="{FF2B5EF4-FFF2-40B4-BE49-F238E27FC236}">
                <a16:creationId xmlns:a16="http://schemas.microsoft.com/office/drawing/2014/main" id="{A2FC513F-3F3B-42E4-BE92-1CC9D5BF53C4}"/>
              </a:ext>
            </a:extLst>
          </p:cNvPr>
          <p:cNvGraphicFramePr>
            <a:graphicFrameLocks noGrp="1"/>
          </p:cNvGraphicFramePr>
          <p:nvPr>
            <p:ph idx="1"/>
            <p:extLst>
              <p:ext uri="{D42A27DB-BD31-4B8C-83A1-F6EECF244321}">
                <p14:modId xmlns:p14="http://schemas.microsoft.com/office/powerpoint/2010/main" val="768917894"/>
              </p:ext>
            </p:extLst>
          </p:nvPr>
        </p:nvGraphicFramePr>
        <p:xfrm>
          <a:off x="4758189" y="1741232"/>
          <a:ext cx="7433811" cy="3797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82DCA0F8-6A97-47E8-85F8-82CD4BE1C7F1}"/>
              </a:ext>
            </a:extLst>
          </p:cNvPr>
          <p:cNvSpPr>
            <a:spLocks noGrp="1"/>
          </p:cNvSpPr>
          <p:nvPr>
            <p:ph type="sldNum" sz="quarter" idx="4"/>
          </p:nvPr>
        </p:nvSpPr>
        <p:spPr/>
        <p:txBody>
          <a:bodyPr vert="horz" wrap="square" lIns="0" tIns="0" rIns="0" bIns="0" rtlCol="0" anchor="b" anchorCtr="0">
            <a:normAutofit/>
          </a:bodyPr>
          <a:lstStyle/>
          <a:p>
            <a:pPr>
              <a:spcAft>
                <a:spcPts val="600"/>
              </a:spcAft>
            </a:pPr>
            <a:fld id="{2083E393-C0BF-4ED8-8545-7E4C90AFF831}" type="slidenum">
              <a:rPr lang="en-US" smtClean="0"/>
              <a:pPr>
                <a:spcAft>
                  <a:spcPts val="600"/>
                </a:spcAft>
              </a:pPr>
              <a:t>17</a:t>
            </a:fld>
            <a:endParaRPr lang="en-US"/>
          </a:p>
        </p:txBody>
      </p:sp>
      <p:sp>
        <p:nvSpPr>
          <p:cNvPr id="14" name="Footer Placeholder 6">
            <a:extLst>
              <a:ext uri="{FF2B5EF4-FFF2-40B4-BE49-F238E27FC236}">
                <a16:creationId xmlns:a16="http://schemas.microsoft.com/office/drawing/2014/main" id="{22F60B92-77A6-78AC-60C1-CA49C8723BCE}"/>
              </a:ext>
            </a:extLst>
          </p:cNvPr>
          <p:cNvSpPr>
            <a:spLocks noGrp="1"/>
          </p:cNvSpPr>
          <p:nvPr>
            <p:ph type="ftr" sz="quarter" idx="4294967295"/>
          </p:nvPr>
        </p:nvSpPr>
        <p:spPr>
          <a:xfrm>
            <a:off x="1524000" y="6515101"/>
            <a:ext cx="5276850" cy="92075"/>
          </a:xfrm>
        </p:spPr>
        <p:txBody>
          <a:bodyPr/>
          <a:lstStyle/>
          <a:p>
            <a:pPr>
              <a:spcAft>
                <a:spcPts val="600"/>
              </a:spcAft>
            </a:pPr>
            <a:r>
              <a:rPr lang="en-GB"/>
              <a:t>© [yyyy] Willis Towers Watson. All rights reserved. Proprietary and Confidential. For Willis Towers Watson and Willis Towers Watson client use only.</a:t>
            </a:r>
            <a:endParaRPr lang="en-US"/>
          </a:p>
        </p:txBody>
      </p:sp>
      <p:sp>
        <p:nvSpPr>
          <p:cNvPr id="11" name="Rechteck 38">
            <a:extLst>
              <a:ext uri="{FF2B5EF4-FFF2-40B4-BE49-F238E27FC236}">
                <a16:creationId xmlns:a16="http://schemas.microsoft.com/office/drawing/2014/main" id="{3491D1D1-E6E5-4116-BB8F-3CBACCFAE2B9}"/>
              </a:ext>
            </a:extLst>
          </p:cNvPr>
          <p:cNvSpPr/>
          <p:nvPr/>
        </p:nvSpPr>
        <p:spPr>
          <a:xfrm>
            <a:off x="472040" y="1741231"/>
            <a:ext cx="4475346" cy="3797615"/>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lstStyle/>
          <a:p>
            <a:pPr algn="ctr">
              <a:lnSpc>
                <a:spcPct val="90000"/>
              </a:lnSpc>
              <a:spcAft>
                <a:spcPts val="350"/>
              </a:spcAft>
            </a:pPr>
            <a:r>
              <a:rPr lang="en-US" dirty="0">
                <a:solidFill>
                  <a:schemeClr val="tx1"/>
                </a:solidFill>
              </a:rPr>
              <a:t>A</a:t>
            </a:r>
            <a:r>
              <a:rPr lang="en-US" b="1" dirty="0">
                <a:solidFill>
                  <a:schemeClr val="tx1"/>
                </a:solidFill>
              </a:rPr>
              <a:t> Clearing house can be defined as a central agency for the collection, classification and distribution, especially of information and assistance.</a:t>
            </a:r>
            <a:r>
              <a:rPr lang="en-US" dirty="0">
                <a:solidFill>
                  <a:schemeClr val="tx1"/>
                </a:solidFill>
              </a:rPr>
              <a:t> Within DRF a clearinghouse can facilitate the efforts of parties to develop and implement comprehensive risk management strategies, by providing a repository for information on insurance and risk transfer.  This may include standardization of data, procurement of risk modeling and other consultancy services.  </a:t>
            </a:r>
          </a:p>
        </p:txBody>
      </p:sp>
    </p:spTree>
    <p:extLst>
      <p:ext uri="{BB962C8B-B14F-4D97-AF65-F5344CB8AC3E}">
        <p14:creationId xmlns:p14="http://schemas.microsoft.com/office/powerpoint/2010/main" val="4068080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58C37-436C-43F2-80D3-D16DB9C0793E}"/>
              </a:ext>
            </a:extLst>
          </p:cNvPr>
          <p:cNvSpPr>
            <a:spLocks noGrp="1"/>
          </p:cNvSpPr>
          <p:nvPr>
            <p:ph type="title"/>
          </p:nvPr>
        </p:nvSpPr>
        <p:spPr/>
        <p:txBody>
          <a:bodyPr/>
          <a:lstStyle/>
          <a:p>
            <a:r>
              <a:rPr lang="en-GB"/>
              <a:t>Catastrophe Bonds and Disaster Relief Bonds</a:t>
            </a:r>
            <a:endParaRPr lang="en-US"/>
          </a:p>
        </p:txBody>
      </p:sp>
      <p:sp>
        <p:nvSpPr>
          <p:cNvPr id="3" name="Text Placeholder 2">
            <a:extLst>
              <a:ext uri="{FF2B5EF4-FFF2-40B4-BE49-F238E27FC236}">
                <a16:creationId xmlns:a16="http://schemas.microsoft.com/office/drawing/2014/main" id="{F075BAB0-F0DE-40C9-8835-E09B1FE5652A}"/>
              </a:ext>
            </a:extLst>
          </p:cNvPr>
          <p:cNvSpPr>
            <a:spLocks noGrp="1"/>
          </p:cNvSpPr>
          <p:nvPr>
            <p:ph type="body" sz="quarter" idx="13"/>
          </p:nvPr>
        </p:nvSpPr>
        <p:spPr/>
        <p:txBody>
          <a:bodyPr/>
          <a:lstStyle/>
          <a:p>
            <a:r>
              <a:rPr lang="en-US"/>
              <a:t>ADB’s Global Notes Program</a:t>
            </a:r>
          </a:p>
        </p:txBody>
      </p:sp>
      <p:sp>
        <p:nvSpPr>
          <p:cNvPr id="5" name="Slide Number Placeholder 4">
            <a:extLst>
              <a:ext uri="{FF2B5EF4-FFF2-40B4-BE49-F238E27FC236}">
                <a16:creationId xmlns:a16="http://schemas.microsoft.com/office/drawing/2014/main" id="{D6512BAD-495B-48ED-B7FB-4E28791BCEE9}"/>
              </a:ext>
            </a:extLst>
          </p:cNvPr>
          <p:cNvSpPr>
            <a:spLocks noGrp="1"/>
          </p:cNvSpPr>
          <p:nvPr>
            <p:ph type="sldNum" sz="quarter" idx="4"/>
          </p:nvPr>
        </p:nvSpPr>
        <p:spPr/>
        <p:txBody>
          <a:bodyPr/>
          <a:lstStyle/>
          <a:p>
            <a:fld id="{2083E393-C0BF-4ED8-8545-7E4C90AFF831}" type="slidenum">
              <a:rPr lang="en-US" smtClean="0"/>
              <a:pPr/>
              <a:t>18</a:t>
            </a:fld>
            <a:endParaRPr lang="en-US"/>
          </a:p>
        </p:txBody>
      </p:sp>
      <p:graphicFrame>
        <p:nvGraphicFramePr>
          <p:cNvPr id="9" name="Content Placeholder 5">
            <a:extLst>
              <a:ext uri="{FF2B5EF4-FFF2-40B4-BE49-F238E27FC236}">
                <a16:creationId xmlns:a16="http://schemas.microsoft.com/office/drawing/2014/main" id="{DEFD69A6-E75E-44C2-9646-BFF82114D7CE}"/>
              </a:ext>
            </a:extLst>
          </p:cNvPr>
          <p:cNvGraphicFramePr>
            <a:graphicFrameLocks/>
          </p:cNvGraphicFramePr>
          <p:nvPr>
            <p:extLst>
              <p:ext uri="{D42A27DB-BD31-4B8C-83A1-F6EECF244321}">
                <p14:modId xmlns:p14="http://schemas.microsoft.com/office/powerpoint/2010/main" val="4144930220"/>
              </p:ext>
            </p:extLst>
          </p:nvPr>
        </p:nvGraphicFramePr>
        <p:xfrm>
          <a:off x="616016" y="2876838"/>
          <a:ext cx="10966383" cy="3283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oup 9">
            <a:extLst>
              <a:ext uri="{FF2B5EF4-FFF2-40B4-BE49-F238E27FC236}">
                <a16:creationId xmlns:a16="http://schemas.microsoft.com/office/drawing/2014/main" id="{CD02BB50-CACA-4D3C-8B0E-A878F2EB8F88}"/>
              </a:ext>
            </a:extLst>
          </p:cNvPr>
          <p:cNvGrpSpPr/>
          <p:nvPr/>
        </p:nvGrpSpPr>
        <p:grpSpPr>
          <a:xfrm>
            <a:off x="2188034" y="1586027"/>
            <a:ext cx="7545515" cy="1102811"/>
            <a:chOff x="2188034" y="1586027"/>
            <a:chExt cx="7545515" cy="1102811"/>
          </a:xfrm>
        </p:grpSpPr>
        <p:sp>
          <p:nvSpPr>
            <p:cNvPr id="11" name="Text Box 26">
              <a:extLst>
                <a:ext uri="{FF2B5EF4-FFF2-40B4-BE49-F238E27FC236}">
                  <a16:creationId xmlns:a16="http://schemas.microsoft.com/office/drawing/2014/main" id="{3A1295DE-E86F-4B48-834D-0910287C8F24}"/>
                </a:ext>
              </a:extLst>
            </p:cNvPr>
            <p:cNvSpPr txBox="1">
              <a:spLocks noChangeArrowheads="1"/>
            </p:cNvSpPr>
            <p:nvPr/>
          </p:nvSpPr>
          <p:spPr bwMode="auto">
            <a:xfrm>
              <a:off x="3598356" y="2427228"/>
              <a:ext cx="166259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eaLnBrk="0" hangingPunct="0">
                <a:defRPr sz="700">
                  <a:solidFill>
                    <a:schemeClr val="bg1"/>
                  </a:solidFill>
                  <a:latin typeface="Arial" charset="0"/>
                </a:defRPr>
              </a:lvl1pPr>
              <a:lvl2pPr marL="742950" indent="-285750" algn="ctr" eaLnBrk="0" hangingPunct="0">
                <a:defRPr sz="700">
                  <a:solidFill>
                    <a:schemeClr val="bg1"/>
                  </a:solidFill>
                  <a:latin typeface="Arial" charset="0"/>
                </a:defRPr>
              </a:lvl2pPr>
              <a:lvl3pPr marL="1143000" indent="-228600" algn="ctr" eaLnBrk="0" hangingPunct="0">
                <a:defRPr sz="700">
                  <a:solidFill>
                    <a:schemeClr val="bg1"/>
                  </a:solidFill>
                  <a:latin typeface="Arial" charset="0"/>
                </a:defRPr>
              </a:lvl3pPr>
              <a:lvl4pPr marL="1600200" indent="-228600" algn="ctr" eaLnBrk="0" hangingPunct="0">
                <a:defRPr sz="700">
                  <a:solidFill>
                    <a:schemeClr val="bg1"/>
                  </a:solidFill>
                  <a:latin typeface="Arial" charset="0"/>
                </a:defRPr>
              </a:lvl4pPr>
              <a:lvl5pPr marL="2057400" indent="-228600" algn="ctr" eaLnBrk="0" hangingPunct="0">
                <a:defRPr sz="700">
                  <a:solidFill>
                    <a:schemeClr val="bg1"/>
                  </a:solidFill>
                  <a:latin typeface="Arial" charset="0"/>
                </a:defRPr>
              </a:lvl5pPr>
              <a:lvl6pPr marL="2514600" indent="-228600" algn="ctr" eaLnBrk="0" fontAlgn="base" hangingPunct="0">
                <a:spcBef>
                  <a:spcPct val="0"/>
                </a:spcBef>
                <a:spcAft>
                  <a:spcPct val="0"/>
                </a:spcAft>
                <a:defRPr sz="700">
                  <a:solidFill>
                    <a:schemeClr val="bg1"/>
                  </a:solidFill>
                  <a:latin typeface="Arial" charset="0"/>
                </a:defRPr>
              </a:lvl6pPr>
              <a:lvl7pPr marL="2971800" indent="-228600" algn="ctr" eaLnBrk="0" fontAlgn="base" hangingPunct="0">
                <a:spcBef>
                  <a:spcPct val="0"/>
                </a:spcBef>
                <a:spcAft>
                  <a:spcPct val="0"/>
                </a:spcAft>
                <a:defRPr sz="700">
                  <a:solidFill>
                    <a:schemeClr val="bg1"/>
                  </a:solidFill>
                  <a:latin typeface="Arial" charset="0"/>
                </a:defRPr>
              </a:lvl7pPr>
              <a:lvl8pPr marL="3429000" indent="-228600" algn="ctr" eaLnBrk="0" fontAlgn="base" hangingPunct="0">
                <a:spcBef>
                  <a:spcPct val="0"/>
                </a:spcBef>
                <a:spcAft>
                  <a:spcPct val="0"/>
                </a:spcAft>
                <a:defRPr sz="700">
                  <a:solidFill>
                    <a:schemeClr val="bg1"/>
                  </a:solidFill>
                  <a:latin typeface="Arial" charset="0"/>
                </a:defRPr>
              </a:lvl8pPr>
              <a:lvl9pPr marL="3886200" indent="-228600" algn="ctr" eaLnBrk="0" fontAlgn="base" hangingPunct="0">
                <a:spcBef>
                  <a:spcPct val="0"/>
                </a:spcBef>
                <a:spcAft>
                  <a:spcPct val="0"/>
                </a:spcAft>
                <a:defRPr sz="700">
                  <a:solidFill>
                    <a:schemeClr val="bg1"/>
                  </a:solidFill>
                  <a:latin typeface="Arial" charset="0"/>
                </a:defRPr>
              </a:lvl9pPr>
            </a:lstStyle>
            <a:p>
              <a:pPr eaLnBrk="1" hangingPunct="1"/>
              <a:r>
                <a:rPr lang="en-US" sz="1100">
                  <a:solidFill>
                    <a:schemeClr val="tx1"/>
                  </a:solidFill>
                </a:rPr>
                <a:t>Loss Payments</a:t>
              </a:r>
            </a:p>
          </p:txBody>
        </p:sp>
        <p:sp>
          <p:nvSpPr>
            <p:cNvPr id="12" name="Text Box 4">
              <a:extLst>
                <a:ext uri="{FF2B5EF4-FFF2-40B4-BE49-F238E27FC236}">
                  <a16:creationId xmlns:a16="http://schemas.microsoft.com/office/drawing/2014/main" id="{DD0BC880-5404-48A2-881C-4DEBAF763B4A}"/>
                </a:ext>
              </a:extLst>
            </p:cNvPr>
            <p:cNvSpPr txBox="1">
              <a:spLocks noChangeArrowheads="1"/>
            </p:cNvSpPr>
            <p:nvPr/>
          </p:nvSpPr>
          <p:spPr bwMode="auto">
            <a:xfrm>
              <a:off x="3702771" y="1586027"/>
              <a:ext cx="144835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eaLnBrk="0" hangingPunct="0">
                <a:defRPr sz="700">
                  <a:solidFill>
                    <a:schemeClr val="bg1"/>
                  </a:solidFill>
                  <a:latin typeface="Arial" charset="0"/>
                </a:defRPr>
              </a:lvl1pPr>
              <a:lvl2pPr marL="742950" indent="-285750" algn="ctr" eaLnBrk="0" hangingPunct="0">
                <a:defRPr sz="700">
                  <a:solidFill>
                    <a:schemeClr val="bg1"/>
                  </a:solidFill>
                  <a:latin typeface="Arial" charset="0"/>
                </a:defRPr>
              </a:lvl2pPr>
              <a:lvl3pPr marL="1143000" indent="-228600" algn="ctr" eaLnBrk="0" hangingPunct="0">
                <a:defRPr sz="700">
                  <a:solidFill>
                    <a:schemeClr val="bg1"/>
                  </a:solidFill>
                  <a:latin typeface="Arial" charset="0"/>
                </a:defRPr>
              </a:lvl3pPr>
              <a:lvl4pPr marL="1600200" indent="-228600" algn="ctr" eaLnBrk="0" hangingPunct="0">
                <a:defRPr sz="700">
                  <a:solidFill>
                    <a:schemeClr val="bg1"/>
                  </a:solidFill>
                  <a:latin typeface="Arial" charset="0"/>
                </a:defRPr>
              </a:lvl4pPr>
              <a:lvl5pPr marL="2057400" indent="-228600" algn="ctr" eaLnBrk="0" hangingPunct="0">
                <a:defRPr sz="700">
                  <a:solidFill>
                    <a:schemeClr val="bg1"/>
                  </a:solidFill>
                  <a:latin typeface="Arial" charset="0"/>
                </a:defRPr>
              </a:lvl5pPr>
              <a:lvl6pPr marL="2514600" indent="-228600" algn="ctr" eaLnBrk="0" fontAlgn="base" hangingPunct="0">
                <a:spcBef>
                  <a:spcPct val="0"/>
                </a:spcBef>
                <a:spcAft>
                  <a:spcPct val="0"/>
                </a:spcAft>
                <a:defRPr sz="700">
                  <a:solidFill>
                    <a:schemeClr val="bg1"/>
                  </a:solidFill>
                  <a:latin typeface="Arial" charset="0"/>
                </a:defRPr>
              </a:lvl6pPr>
              <a:lvl7pPr marL="2971800" indent="-228600" algn="ctr" eaLnBrk="0" fontAlgn="base" hangingPunct="0">
                <a:spcBef>
                  <a:spcPct val="0"/>
                </a:spcBef>
                <a:spcAft>
                  <a:spcPct val="0"/>
                </a:spcAft>
                <a:defRPr sz="700">
                  <a:solidFill>
                    <a:schemeClr val="bg1"/>
                  </a:solidFill>
                  <a:latin typeface="Arial" charset="0"/>
                </a:defRPr>
              </a:lvl7pPr>
              <a:lvl8pPr marL="3429000" indent="-228600" algn="ctr" eaLnBrk="0" fontAlgn="base" hangingPunct="0">
                <a:spcBef>
                  <a:spcPct val="0"/>
                </a:spcBef>
                <a:spcAft>
                  <a:spcPct val="0"/>
                </a:spcAft>
                <a:defRPr sz="700">
                  <a:solidFill>
                    <a:schemeClr val="bg1"/>
                  </a:solidFill>
                  <a:latin typeface="Arial" charset="0"/>
                </a:defRPr>
              </a:lvl8pPr>
              <a:lvl9pPr marL="3886200" indent="-228600" algn="ctr" eaLnBrk="0" fontAlgn="base" hangingPunct="0">
                <a:spcBef>
                  <a:spcPct val="0"/>
                </a:spcBef>
                <a:spcAft>
                  <a:spcPct val="0"/>
                </a:spcAft>
                <a:defRPr sz="700">
                  <a:solidFill>
                    <a:schemeClr val="bg1"/>
                  </a:solidFill>
                  <a:latin typeface="Arial" charset="0"/>
                </a:defRPr>
              </a:lvl9pPr>
            </a:lstStyle>
            <a:p>
              <a:pPr eaLnBrk="1" hangingPunct="1">
                <a:spcBef>
                  <a:spcPct val="50000"/>
                </a:spcBef>
              </a:pPr>
              <a:r>
                <a:rPr lang="en-US" sz="1100">
                  <a:solidFill>
                    <a:schemeClr val="tx1"/>
                  </a:solidFill>
                </a:rPr>
                <a:t>Derivative</a:t>
              </a:r>
            </a:p>
          </p:txBody>
        </p:sp>
        <p:sp>
          <p:nvSpPr>
            <p:cNvPr id="13" name="Text Box 17">
              <a:extLst>
                <a:ext uri="{FF2B5EF4-FFF2-40B4-BE49-F238E27FC236}">
                  <a16:creationId xmlns:a16="http://schemas.microsoft.com/office/drawing/2014/main" id="{B00A452A-B21B-4F30-A209-6DE5FE0C67B8}"/>
                </a:ext>
              </a:extLst>
            </p:cNvPr>
            <p:cNvSpPr txBox="1">
              <a:spLocks noChangeArrowheads="1"/>
            </p:cNvSpPr>
            <p:nvPr/>
          </p:nvSpPr>
          <p:spPr bwMode="auto">
            <a:xfrm>
              <a:off x="3642591" y="1968046"/>
              <a:ext cx="152832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eaLnBrk="0" hangingPunct="0">
                <a:defRPr sz="700">
                  <a:solidFill>
                    <a:schemeClr val="bg1"/>
                  </a:solidFill>
                  <a:latin typeface="Arial" charset="0"/>
                </a:defRPr>
              </a:lvl1pPr>
              <a:lvl2pPr marL="742950" indent="-285750" algn="ctr" eaLnBrk="0" hangingPunct="0">
                <a:defRPr sz="700">
                  <a:solidFill>
                    <a:schemeClr val="bg1"/>
                  </a:solidFill>
                  <a:latin typeface="Arial" charset="0"/>
                </a:defRPr>
              </a:lvl2pPr>
              <a:lvl3pPr marL="1143000" indent="-228600" algn="ctr" eaLnBrk="0" hangingPunct="0">
                <a:defRPr sz="700">
                  <a:solidFill>
                    <a:schemeClr val="bg1"/>
                  </a:solidFill>
                  <a:latin typeface="Arial" charset="0"/>
                </a:defRPr>
              </a:lvl3pPr>
              <a:lvl4pPr marL="1600200" indent="-228600" algn="ctr" eaLnBrk="0" hangingPunct="0">
                <a:defRPr sz="700">
                  <a:solidFill>
                    <a:schemeClr val="bg1"/>
                  </a:solidFill>
                  <a:latin typeface="Arial" charset="0"/>
                </a:defRPr>
              </a:lvl4pPr>
              <a:lvl5pPr marL="2057400" indent="-228600" algn="ctr" eaLnBrk="0" hangingPunct="0">
                <a:defRPr sz="700">
                  <a:solidFill>
                    <a:schemeClr val="bg1"/>
                  </a:solidFill>
                  <a:latin typeface="Arial" charset="0"/>
                </a:defRPr>
              </a:lvl5pPr>
              <a:lvl6pPr marL="2514600" indent="-228600" algn="ctr" eaLnBrk="0" fontAlgn="base" hangingPunct="0">
                <a:spcBef>
                  <a:spcPct val="0"/>
                </a:spcBef>
                <a:spcAft>
                  <a:spcPct val="0"/>
                </a:spcAft>
                <a:defRPr sz="700">
                  <a:solidFill>
                    <a:schemeClr val="bg1"/>
                  </a:solidFill>
                  <a:latin typeface="Arial" charset="0"/>
                </a:defRPr>
              </a:lvl6pPr>
              <a:lvl7pPr marL="2971800" indent="-228600" algn="ctr" eaLnBrk="0" fontAlgn="base" hangingPunct="0">
                <a:spcBef>
                  <a:spcPct val="0"/>
                </a:spcBef>
                <a:spcAft>
                  <a:spcPct val="0"/>
                </a:spcAft>
                <a:defRPr sz="700">
                  <a:solidFill>
                    <a:schemeClr val="bg1"/>
                  </a:solidFill>
                  <a:latin typeface="Arial" charset="0"/>
                </a:defRPr>
              </a:lvl7pPr>
              <a:lvl8pPr marL="3429000" indent="-228600" algn="ctr" eaLnBrk="0" fontAlgn="base" hangingPunct="0">
                <a:spcBef>
                  <a:spcPct val="0"/>
                </a:spcBef>
                <a:spcAft>
                  <a:spcPct val="0"/>
                </a:spcAft>
                <a:defRPr sz="700">
                  <a:solidFill>
                    <a:schemeClr val="bg1"/>
                  </a:solidFill>
                  <a:latin typeface="Arial" charset="0"/>
                </a:defRPr>
              </a:lvl8pPr>
              <a:lvl9pPr marL="3886200" indent="-228600" algn="ctr" eaLnBrk="0" fontAlgn="base" hangingPunct="0">
                <a:spcBef>
                  <a:spcPct val="0"/>
                </a:spcBef>
                <a:spcAft>
                  <a:spcPct val="0"/>
                </a:spcAft>
                <a:defRPr sz="700">
                  <a:solidFill>
                    <a:schemeClr val="bg1"/>
                  </a:solidFill>
                  <a:latin typeface="Arial" charset="0"/>
                </a:defRPr>
              </a:lvl9pPr>
            </a:lstStyle>
            <a:p>
              <a:pPr eaLnBrk="1" hangingPunct="1"/>
              <a:r>
                <a:rPr lang="en-US" sz="1100">
                  <a:solidFill>
                    <a:schemeClr val="tx1"/>
                  </a:solidFill>
                </a:rPr>
                <a:t>Payment [X%]</a:t>
              </a:r>
            </a:p>
          </p:txBody>
        </p:sp>
        <p:sp>
          <p:nvSpPr>
            <p:cNvPr id="14" name="Line 27">
              <a:extLst>
                <a:ext uri="{FF2B5EF4-FFF2-40B4-BE49-F238E27FC236}">
                  <a16:creationId xmlns:a16="http://schemas.microsoft.com/office/drawing/2014/main" id="{020D9A92-9876-4BAE-9500-3C8950B2AC04}"/>
                </a:ext>
              </a:extLst>
            </p:cNvPr>
            <p:cNvSpPr>
              <a:spLocks noChangeShapeType="1"/>
            </p:cNvSpPr>
            <p:nvPr/>
          </p:nvSpPr>
          <p:spPr bwMode="auto">
            <a:xfrm>
              <a:off x="3666333" y="2427713"/>
              <a:ext cx="1521237" cy="925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a:p>
          </p:txBody>
        </p:sp>
        <p:sp>
          <p:nvSpPr>
            <p:cNvPr id="15" name="Text Box 3">
              <a:extLst>
                <a:ext uri="{FF2B5EF4-FFF2-40B4-BE49-F238E27FC236}">
                  <a16:creationId xmlns:a16="http://schemas.microsoft.com/office/drawing/2014/main" id="{3BEF870D-68BC-4EC4-98E4-2255393AA265}"/>
                </a:ext>
              </a:extLst>
            </p:cNvPr>
            <p:cNvSpPr txBox="1">
              <a:spLocks noChangeArrowheads="1"/>
            </p:cNvSpPr>
            <p:nvPr/>
          </p:nvSpPr>
          <p:spPr bwMode="auto">
            <a:xfrm>
              <a:off x="6689692" y="2412448"/>
              <a:ext cx="160526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eaLnBrk="0" hangingPunct="0">
                <a:defRPr sz="700">
                  <a:solidFill>
                    <a:schemeClr val="bg1"/>
                  </a:solidFill>
                  <a:latin typeface="Arial" charset="0"/>
                </a:defRPr>
              </a:lvl1pPr>
              <a:lvl2pPr marL="742950" indent="-285750" algn="ctr" eaLnBrk="0" hangingPunct="0">
                <a:defRPr sz="700">
                  <a:solidFill>
                    <a:schemeClr val="bg1"/>
                  </a:solidFill>
                  <a:latin typeface="Arial" charset="0"/>
                </a:defRPr>
              </a:lvl2pPr>
              <a:lvl3pPr marL="1143000" indent="-228600" algn="ctr" eaLnBrk="0" hangingPunct="0">
                <a:defRPr sz="700">
                  <a:solidFill>
                    <a:schemeClr val="bg1"/>
                  </a:solidFill>
                  <a:latin typeface="Arial" charset="0"/>
                </a:defRPr>
              </a:lvl3pPr>
              <a:lvl4pPr marL="1600200" indent="-228600" algn="ctr" eaLnBrk="0" hangingPunct="0">
                <a:defRPr sz="700">
                  <a:solidFill>
                    <a:schemeClr val="bg1"/>
                  </a:solidFill>
                  <a:latin typeface="Arial" charset="0"/>
                </a:defRPr>
              </a:lvl4pPr>
              <a:lvl5pPr marL="2057400" indent="-228600" algn="ctr" eaLnBrk="0" hangingPunct="0">
                <a:defRPr sz="700">
                  <a:solidFill>
                    <a:schemeClr val="bg1"/>
                  </a:solidFill>
                  <a:latin typeface="Arial" charset="0"/>
                </a:defRPr>
              </a:lvl5pPr>
              <a:lvl6pPr marL="2514600" indent="-228600" algn="ctr" eaLnBrk="0" fontAlgn="base" hangingPunct="0">
                <a:spcBef>
                  <a:spcPct val="0"/>
                </a:spcBef>
                <a:spcAft>
                  <a:spcPct val="0"/>
                </a:spcAft>
                <a:defRPr sz="700">
                  <a:solidFill>
                    <a:schemeClr val="bg1"/>
                  </a:solidFill>
                  <a:latin typeface="Arial" charset="0"/>
                </a:defRPr>
              </a:lvl6pPr>
              <a:lvl7pPr marL="2971800" indent="-228600" algn="ctr" eaLnBrk="0" fontAlgn="base" hangingPunct="0">
                <a:spcBef>
                  <a:spcPct val="0"/>
                </a:spcBef>
                <a:spcAft>
                  <a:spcPct val="0"/>
                </a:spcAft>
                <a:defRPr sz="700">
                  <a:solidFill>
                    <a:schemeClr val="bg1"/>
                  </a:solidFill>
                  <a:latin typeface="Arial" charset="0"/>
                </a:defRPr>
              </a:lvl7pPr>
              <a:lvl8pPr marL="3429000" indent="-228600" algn="ctr" eaLnBrk="0" fontAlgn="base" hangingPunct="0">
                <a:spcBef>
                  <a:spcPct val="0"/>
                </a:spcBef>
                <a:spcAft>
                  <a:spcPct val="0"/>
                </a:spcAft>
                <a:defRPr sz="700">
                  <a:solidFill>
                    <a:schemeClr val="bg1"/>
                  </a:solidFill>
                  <a:latin typeface="Arial" charset="0"/>
                </a:defRPr>
              </a:lvl8pPr>
              <a:lvl9pPr marL="3886200" indent="-228600" algn="ctr" eaLnBrk="0" fontAlgn="base" hangingPunct="0">
                <a:spcBef>
                  <a:spcPct val="0"/>
                </a:spcBef>
                <a:spcAft>
                  <a:spcPct val="0"/>
                </a:spcAft>
                <a:defRPr sz="700">
                  <a:solidFill>
                    <a:schemeClr val="bg1"/>
                  </a:solidFill>
                  <a:latin typeface="Arial" charset="0"/>
                </a:defRPr>
              </a:lvl9pPr>
            </a:lstStyle>
            <a:p>
              <a:pPr eaLnBrk="1" hangingPunct="1">
                <a:spcBef>
                  <a:spcPct val="50000"/>
                </a:spcBef>
              </a:pPr>
              <a:r>
                <a:rPr lang="en-US" sz="1100">
                  <a:solidFill>
                    <a:schemeClr val="tx1"/>
                  </a:solidFill>
                </a:rPr>
                <a:t>Proceeds</a:t>
              </a:r>
            </a:p>
          </p:txBody>
        </p:sp>
        <p:sp>
          <p:nvSpPr>
            <p:cNvPr id="16" name="Text Box 18">
              <a:extLst>
                <a:ext uri="{FF2B5EF4-FFF2-40B4-BE49-F238E27FC236}">
                  <a16:creationId xmlns:a16="http://schemas.microsoft.com/office/drawing/2014/main" id="{BA9AECD9-FA62-4E04-AE31-C763E21B1FC9}"/>
                </a:ext>
              </a:extLst>
            </p:cNvPr>
            <p:cNvSpPr txBox="1">
              <a:spLocks noChangeArrowheads="1"/>
            </p:cNvSpPr>
            <p:nvPr/>
          </p:nvSpPr>
          <p:spPr bwMode="auto">
            <a:xfrm>
              <a:off x="6616547" y="1958689"/>
              <a:ext cx="181215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lvl1pPr algn="ctr" eaLnBrk="0" hangingPunct="0">
                <a:defRPr sz="700">
                  <a:solidFill>
                    <a:schemeClr val="bg1"/>
                  </a:solidFill>
                  <a:latin typeface="Arial" charset="0"/>
                </a:defRPr>
              </a:lvl1pPr>
              <a:lvl2pPr marL="742950" indent="-285750" algn="ctr" eaLnBrk="0" hangingPunct="0">
                <a:defRPr sz="700">
                  <a:solidFill>
                    <a:schemeClr val="bg1"/>
                  </a:solidFill>
                  <a:latin typeface="Arial" charset="0"/>
                </a:defRPr>
              </a:lvl2pPr>
              <a:lvl3pPr marL="1143000" indent="-228600" algn="ctr" eaLnBrk="0" hangingPunct="0">
                <a:defRPr sz="700">
                  <a:solidFill>
                    <a:schemeClr val="bg1"/>
                  </a:solidFill>
                  <a:latin typeface="Arial" charset="0"/>
                </a:defRPr>
              </a:lvl3pPr>
              <a:lvl4pPr marL="1600200" indent="-228600" algn="ctr" eaLnBrk="0" hangingPunct="0">
                <a:defRPr sz="700">
                  <a:solidFill>
                    <a:schemeClr val="bg1"/>
                  </a:solidFill>
                  <a:latin typeface="Arial" charset="0"/>
                </a:defRPr>
              </a:lvl4pPr>
              <a:lvl5pPr marL="2057400" indent="-228600" algn="ctr" eaLnBrk="0" hangingPunct="0">
                <a:defRPr sz="700">
                  <a:solidFill>
                    <a:schemeClr val="bg1"/>
                  </a:solidFill>
                  <a:latin typeface="Arial" charset="0"/>
                </a:defRPr>
              </a:lvl5pPr>
              <a:lvl6pPr marL="2514600" indent="-228600" algn="ctr" eaLnBrk="0" fontAlgn="base" hangingPunct="0">
                <a:spcBef>
                  <a:spcPct val="0"/>
                </a:spcBef>
                <a:spcAft>
                  <a:spcPct val="0"/>
                </a:spcAft>
                <a:defRPr sz="700">
                  <a:solidFill>
                    <a:schemeClr val="bg1"/>
                  </a:solidFill>
                  <a:latin typeface="Arial" charset="0"/>
                </a:defRPr>
              </a:lvl6pPr>
              <a:lvl7pPr marL="2971800" indent="-228600" algn="ctr" eaLnBrk="0" fontAlgn="base" hangingPunct="0">
                <a:spcBef>
                  <a:spcPct val="0"/>
                </a:spcBef>
                <a:spcAft>
                  <a:spcPct val="0"/>
                </a:spcAft>
                <a:defRPr sz="700">
                  <a:solidFill>
                    <a:schemeClr val="bg1"/>
                  </a:solidFill>
                  <a:latin typeface="Arial" charset="0"/>
                </a:defRPr>
              </a:lvl7pPr>
              <a:lvl8pPr marL="3429000" indent="-228600" algn="ctr" eaLnBrk="0" fontAlgn="base" hangingPunct="0">
                <a:spcBef>
                  <a:spcPct val="0"/>
                </a:spcBef>
                <a:spcAft>
                  <a:spcPct val="0"/>
                </a:spcAft>
                <a:defRPr sz="700">
                  <a:solidFill>
                    <a:schemeClr val="bg1"/>
                  </a:solidFill>
                  <a:latin typeface="Arial" charset="0"/>
                </a:defRPr>
              </a:lvl8pPr>
              <a:lvl9pPr marL="3886200" indent="-228600" algn="ctr" eaLnBrk="0" fontAlgn="base" hangingPunct="0">
                <a:spcBef>
                  <a:spcPct val="0"/>
                </a:spcBef>
                <a:spcAft>
                  <a:spcPct val="0"/>
                </a:spcAft>
                <a:defRPr sz="700">
                  <a:solidFill>
                    <a:schemeClr val="bg1"/>
                  </a:solidFill>
                  <a:latin typeface="Arial" charset="0"/>
                </a:defRPr>
              </a:lvl9pPr>
            </a:lstStyle>
            <a:p>
              <a:pPr eaLnBrk="1" hangingPunct="1">
                <a:spcBef>
                  <a:spcPct val="50000"/>
                </a:spcBef>
              </a:pPr>
              <a:r>
                <a:rPr lang="en-US" sz="1100">
                  <a:solidFill>
                    <a:schemeClr val="tx1"/>
                  </a:solidFill>
                </a:rPr>
                <a:t>ADB funding rate + [X%]</a:t>
              </a:r>
            </a:p>
          </p:txBody>
        </p:sp>
        <p:sp>
          <p:nvSpPr>
            <p:cNvPr id="17" name="Rectangle 6">
              <a:extLst>
                <a:ext uri="{FF2B5EF4-FFF2-40B4-BE49-F238E27FC236}">
                  <a16:creationId xmlns:a16="http://schemas.microsoft.com/office/drawing/2014/main" id="{030F66CB-7CE0-4805-A2F8-3D3BC3A5EF0C}"/>
                </a:ext>
              </a:extLst>
            </p:cNvPr>
            <p:cNvSpPr>
              <a:spLocks noChangeArrowheads="1"/>
            </p:cNvSpPr>
            <p:nvPr/>
          </p:nvSpPr>
          <p:spPr bwMode="auto">
            <a:xfrm>
              <a:off x="5194652" y="1716801"/>
              <a:ext cx="1471301" cy="867607"/>
            </a:xfrm>
            <a:prstGeom prst="rect">
              <a:avLst/>
            </a:prstGeom>
            <a:noFill/>
            <a:ln w="9525" algn="ctr">
              <a:solidFill>
                <a:schemeClr val="tx1"/>
              </a:solidFill>
              <a:miter lim="800000"/>
              <a:headEnd/>
              <a:tailEnd/>
            </a:ln>
            <a:effectLst/>
          </p:spPr>
          <p:txBody>
            <a:bodyPr wrap="square" anchor="ctr"/>
            <a:lstStyle/>
            <a:p>
              <a:pPr algn="ctr"/>
              <a:endParaRPr lang="en-US" sz="1400"/>
            </a:p>
          </p:txBody>
        </p:sp>
        <p:sp>
          <p:nvSpPr>
            <p:cNvPr id="18" name="Text Box 4">
              <a:extLst>
                <a:ext uri="{FF2B5EF4-FFF2-40B4-BE49-F238E27FC236}">
                  <a16:creationId xmlns:a16="http://schemas.microsoft.com/office/drawing/2014/main" id="{BBE735D9-9615-4176-9F99-6D9781035AA8}"/>
                </a:ext>
              </a:extLst>
            </p:cNvPr>
            <p:cNvSpPr txBox="1">
              <a:spLocks noChangeArrowheads="1"/>
            </p:cNvSpPr>
            <p:nvPr/>
          </p:nvSpPr>
          <p:spPr bwMode="auto">
            <a:xfrm>
              <a:off x="6719991" y="1594837"/>
              <a:ext cx="151851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eaLnBrk="0" hangingPunct="0">
                <a:defRPr sz="700">
                  <a:solidFill>
                    <a:schemeClr val="bg1"/>
                  </a:solidFill>
                  <a:latin typeface="Arial" charset="0"/>
                </a:defRPr>
              </a:lvl1pPr>
              <a:lvl2pPr marL="742950" indent="-285750" algn="ctr" eaLnBrk="0" hangingPunct="0">
                <a:defRPr sz="700">
                  <a:solidFill>
                    <a:schemeClr val="bg1"/>
                  </a:solidFill>
                  <a:latin typeface="Arial" charset="0"/>
                </a:defRPr>
              </a:lvl2pPr>
              <a:lvl3pPr marL="1143000" indent="-228600" algn="ctr" eaLnBrk="0" hangingPunct="0">
                <a:defRPr sz="700">
                  <a:solidFill>
                    <a:schemeClr val="bg1"/>
                  </a:solidFill>
                  <a:latin typeface="Arial" charset="0"/>
                </a:defRPr>
              </a:lvl3pPr>
              <a:lvl4pPr marL="1600200" indent="-228600" algn="ctr" eaLnBrk="0" hangingPunct="0">
                <a:defRPr sz="700">
                  <a:solidFill>
                    <a:schemeClr val="bg1"/>
                  </a:solidFill>
                  <a:latin typeface="Arial" charset="0"/>
                </a:defRPr>
              </a:lvl4pPr>
              <a:lvl5pPr marL="2057400" indent="-228600" algn="ctr" eaLnBrk="0" hangingPunct="0">
                <a:defRPr sz="700">
                  <a:solidFill>
                    <a:schemeClr val="bg1"/>
                  </a:solidFill>
                  <a:latin typeface="Arial" charset="0"/>
                </a:defRPr>
              </a:lvl5pPr>
              <a:lvl6pPr marL="2514600" indent="-228600" algn="ctr" eaLnBrk="0" fontAlgn="base" hangingPunct="0">
                <a:spcBef>
                  <a:spcPct val="0"/>
                </a:spcBef>
                <a:spcAft>
                  <a:spcPct val="0"/>
                </a:spcAft>
                <a:defRPr sz="700">
                  <a:solidFill>
                    <a:schemeClr val="bg1"/>
                  </a:solidFill>
                  <a:latin typeface="Arial" charset="0"/>
                </a:defRPr>
              </a:lvl6pPr>
              <a:lvl7pPr marL="2971800" indent="-228600" algn="ctr" eaLnBrk="0" fontAlgn="base" hangingPunct="0">
                <a:spcBef>
                  <a:spcPct val="0"/>
                </a:spcBef>
                <a:spcAft>
                  <a:spcPct val="0"/>
                </a:spcAft>
                <a:defRPr sz="700">
                  <a:solidFill>
                    <a:schemeClr val="bg1"/>
                  </a:solidFill>
                  <a:latin typeface="Arial" charset="0"/>
                </a:defRPr>
              </a:lvl7pPr>
              <a:lvl8pPr marL="3429000" indent="-228600" algn="ctr" eaLnBrk="0" fontAlgn="base" hangingPunct="0">
                <a:spcBef>
                  <a:spcPct val="0"/>
                </a:spcBef>
                <a:spcAft>
                  <a:spcPct val="0"/>
                </a:spcAft>
                <a:defRPr sz="700">
                  <a:solidFill>
                    <a:schemeClr val="bg1"/>
                  </a:solidFill>
                  <a:latin typeface="Arial" charset="0"/>
                </a:defRPr>
              </a:lvl8pPr>
              <a:lvl9pPr marL="3886200" indent="-228600" algn="ctr" eaLnBrk="0" fontAlgn="base" hangingPunct="0">
                <a:spcBef>
                  <a:spcPct val="0"/>
                </a:spcBef>
                <a:spcAft>
                  <a:spcPct val="0"/>
                </a:spcAft>
                <a:defRPr sz="700">
                  <a:solidFill>
                    <a:schemeClr val="bg1"/>
                  </a:solidFill>
                  <a:latin typeface="Arial" charset="0"/>
                </a:defRPr>
              </a:lvl9pPr>
            </a:lstStyle>
            <a:p>
              <a:pPr eaLnBrk="1" hangingPunct="1">
                <a:spcBef>
                  <a:spcPct val="50000"/>
                </a:spcBef>
              </a:pPr>
              <a:r>
                <a:rPr lang="en-US" sz="1100">
                  <a:solidFill>
                    <a:schemeClr val="tx1"/>
                  </a:solidFill>
                </a:rPr>
                <a:t>Cat Bond</a:t>
              </a:r>
            </a:p>
          </p:txBody>
        </p:sp>
        <p:sp>
          <p:nvSpPr>
            <p:cNvPr id="19" name="Line 27">
              <a:extLst>
                <a:ext uri="{FF2B5EF4-FFF2-40B4-BE49-F238E27FC236}">
                  <a16:creationId xmlns:a16="http://schemas.microsoft.com/office/drawing/2014/main" id="{2BE4BB4E-A1A4-460C-ADD2-6EF31A8B77E0}"/>
                </a:ext>
              </a:extLst>
            </p:cNvPr>
            <p:cNvSpPr>
              <a:spLocks noChangeShapeType="1"/>
            </p:cNvSpPr>
            <p:nvPr/>
          </p:nvSpPr>
          <p:spPr bwMode="auto">
            <a:xfrm rot="10800000">
              <a:off x="3666333" y="2210071"/>
              <a:ext cx="1521237" cy="925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a:p>
          </p:txBody>
        </p:sp>
        <p:sp>
          <p:nvSpPr>
            <p:cNvPr id="20" name="Rectangle 6">
              <a:extLst>
                <a:ext uri="{FF2B5EF4-FFF2-40B4-BE49-F238E27FC236}">
                  <a16:creationId xmlns:a16="http://schemas.microsoft.com/office/drawing/2014/main" id="{D2BB61EE-8818-4357-9D16-E23B0FE54101}"/>
                </a:ext>
              </a:extLst>
            </p:cNvPr>
            <p:cNvSpPr>
              <a:spLocks noChangeArrowheads="1"/>
            </p:cNvSpPr>
            <p:nvPr/>
          </p:nvSpPr>
          <p:spPr bwMode="auto">
            <a:xfrm>
              <a:off x="8262248" y="1716801"/>
              <a:ext cx="1471301" cy="867607"/>
            </a:xfrm>
            <a:prstGeom prst="rect">
              <a:avLst/>
            </a:prstGeom>
            <a:solidFill>
              <a:schemeClr val="accent1"/>
            </a:solidFill>
            <a:ln w="9525" algn="ctr">
              <a:solidFill>
                <a:schemeClr val="tx1"/>
              </a:solidFill>
              <a:miter lim="800000"/>
              <a:headEnd/>
              <a:tailEnd/>
            </a:ln>
            <a:effectLst/>
          </p:spPr>
          <p:txBody>
            <a:bodyPr wrap="square" anchor="ctr"/>
            <a:lstStyle/>
            <a:p>
              <a:pPr algn="ctr"/>
              <a:r>
                <a:rPr lang="en-US" sz="1200" b="1">
                  <a:solidFill>
                    <a:schemeClr val="bg1"/>
                  </a:solidFill>
                </a:rPr>
                <a:t>Investors</a:t>
              </a:r>
            </a:p>
          </p:txBody>
        </p:sp>
        <p:sp>
          <p:nvSpPr>
            <p:cNvPr id="21" name="Line 27">
              <a:extLst>
                <a:ext uri="{FF2B5EF4-FFF2-40B4-BE49-F238E27FC236}">
                  <a16:creationId xmlns:a16="http://schemas.microsoft.com/office/drawing/2014/main" id="{CCBF3061-12C8-4B62-A34C-BF08BE1A0C25}"/>
                </a:ext>
              </a:extLst>
            </p:cNvPr>
            <p:cNvSpPr>
              <a:spLocks noChangeShapeType="1"/>
            </p:cNvSpPr>
            <p:nvPr/>
          </p:nvSpPr>
          <p:spPr bwMode="auto">
            <a:xfrm>
              <a:off x="6703425" y="2427713"/>
              <a:ext cx="1521237" cy="925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a:p>
          </p:txBody>
        </p:sp>
        <p:sp>
          <p:nvSpPr>
            <p:cNvPr id="22" name="Line 13">
              <a:extLst>
                <a:ext uri="{FF2B5EF4-FFF2-40B4-BE49-F238E27FC236}">
                  <a16:creationId xmlns:a16="http://schemas.microsoft.com/office/drawing/2014/main" id="{B9FE32C4-7605-494C-8AF9-2C16F1FB0B3F}"/>
                </a:ext>
              </a:extLst>
            </p:cNvPr>
            <p:cNvSpPr>
              <a:spLocks noChangeShapeType="1"/>
            </p:cNvSpPr>
            <p:nvPr/>
          </p:nvSpPr>
          <p:spPr bwMode="auto">
            <a:xfrm flipV="1">
              <a:off x="6708831" y="1871835"/>
              <a:ext cx="1521237" cy="0"/>
            </a:xfrm>
            <a:prstGeom prst="line">
              <a:avLst/>
            </a:prstGeom>
            <a:noFill/>
            <a:ln w="952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a:p>
          </p:txBody>
        </p:sp>
        <p:sp>
          <p:nvSpPr>
            <p:cNvPr id="23" name="Line 27">
              <a:extLst>
                <a:ext uri="{FF2B5EF4-FFF2-40B4-BE49-F238E27FC236}">
                  <a16:creationId xmlns:a16="http://schemas.microsoft.com/office/drawing/2014/main" id="{4F0AF79C-451C-40C9-AED9-185CB06605E0}"/>
                </a:ext>
              </a:extLst>
            </p:cNvPr>
            <p:cNvSpPr>
              <a:spLocks noChangeShapeType="1"/>
            </p:cNvSpPr>
            <p:nvPr/>
          </p:nvSpPr>
          <p:spPr bwMode="auto">
            <a:xfrm rot="10800000">
              <a:off x="6703425" y="2210071"/>
              <a:ext cx="1521237" cy="925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a:p>
          </p:txBody>
        </p:sp>
        <p:sp>
          <p:nvSpPr>
            <p:cNvPr id="24" name="Line 13">
              <a:extLst>
                <a:ext uri="{FF2B5EF4-FFF2-40B4-BE49-F238E27FC236}">
                  <a16:creationId xmlns:a16="http://schemas.microsoft.com/office/drawing/2014/main" id="{83D805BA-D882-4BF1-AE77-3DF47206403A}"/>
                </a:ext>
              </a:extLst>
            </p:cNvPr>
            <p:cNvSpPr>
              <a:spLocks noChangeShapeType="1"/>
            </p:cNvSpPr>
            <p:nvPr/>
          </p:nvSpPr>
          <p:spPr bwMode="auto">
            <a:xfrm flipV="1">
              <a:off x="3666332" y="1871835"/>
              <a:ext cx="1521237" cy="0"/>
            </a:xfrm>
            <a:prstGeom prst="line">
              <a:avLst/>
            </a:prstGeom>
            <a:noFill/>
            <a:ln w="952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a:p>
          </p:txBody>
        </p:sp>
        <p:sp>
          <p:nvSpPr>
            <p:cNvPr id="25" name="Rectangle 6">
              <a:extLst>
                <a:ext uri="{FF2B5EF4-FFF2-40B4-BE49-F238E27FC236}">
                  <a16:creationId xmlns:a16="http://schemas.microsoft.com/office/drawing/2014/main" id="{598C9EE1-F5B1-4AA4-9763-8C077E856B15}"/>
                </a:ext>
              </a:extLst>
            </p:cNvPr>
            <p:cNvSpPr>
              <a:spLocks noChangeArrowheads="1"/>
            </p:cNvSpPr>
            <p:nvPr/>
          </p:nvSpPr>
          <p:spPr bwMode="auto">
            <a:xfrm>
              <a:off x="2188034" y="1716801"/>
              <a:ext cx="1471301" cy="867607"/>
            </a:xfrm>
            <a:prstGeom prst="rect">
              <a:avLst/>
            </a:prstGeom>
            <a:noFill/>
            <a:ln w="9525" algn="ctr">
              <a:solidFill>
                <a:schemeClr val="tx1"/>
              </a:solidFill>
              <a:miter lim="800000"/>
              <a:headEnd/>
              <a:tailEnd/>
            </a:ln>
            <a:effectLst/>
          </p:spPr>
          <p:txBody>
            <a:bodyPr wrap="square" anchor="ctr"/>
            <a:lstStyle/>
            <a:p>
              <a:pPr algn="ctr"/>
              <a:r>
                <a:rPr lang="en-US" sz="1400"/>
                <a:t>Underlying Countries</a:t>
              </a:r>
            </a:p>
          </p:txBody>
        </p:sp>
        <p:pic>
          <p:nvPicPr>
            <p:cNvPr id="26" name="Picture 2">
              <a:extLst>
                <a:ext uri="{FF2B5EF4-FFF2-40B4-BE49-F238E27FC236}">
                  <a16:creationId xmlns:a16="http://schemas.microsoft.com/office/drawing/2014/main" id="{A2F7F369-7ADD-4497-B28E-7814A99501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8549" y="1744669"/>
              <a:ext cx="811868" cy="8118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93012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tx1"/>
                </a:solidFill>
              </a:rPr>
              <a:t>Risk Pooling</a:t>
            </a:r>
          </a:p>
        </p:txBody>
      </p:sp>
      <p:graphicFrame>
        <p:nvGraphicFramePr>
          <p:cNvPr id="30" name="Content Placeholder 29">
            <a:extLst>
              <a:ext uri="{FF2B5EF4-FFF2-40B4-BE49-F238E27FC236}">
                <a16:creationId xmlns:a16="http://schemas.microsoft.com/office/drawing/2014/main" id="{AF3FC1C6-58B9-4853-9E4B-7D96C6637142}"/>
              </a:ext>
            </a:extLst>
          </p:cNvPr>
          <p:cNvGraphicFramePr>
            <a:graphicFrameLocks noGrp="1"/>
          </p:cNvGraphicFramePr>
          <p:nvPr>
            <p:ph idx="1"/>
            <p:extLst>
              <p:ext uri="{D42A27DB-BD31-4B8C-83A1-F6EECF244321}">
                <p14:modId xmlns:p14="http://schemas.microsoft.com/office/powerpoint/2010/main" val="98375805"/>
              </p:ext>
            </p:extLst>
          </p:nvPr>
        </p:nvGraphicFramePr>
        <p:xfrm>
          <a:off x="609600" y="1106905"/>
          <a:ext cx="10972800" cy="2140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8" name="Group 27"/>
          <p:cNvGrpSpPr/>
          <p:nvPr/>
        </p:nvGrpSpPr>
        <p:grpSpPr>
          <a:xfrm>
            <a:off x="1981200" y="3378754"/>
            <a:ext cx="8323545" cy="2728573"/>
            <a:chOff x="-159568" y="1865677"/>
            <a:chExt cx="10535555" cy="4067969"/>
          </a:xfrm>
        </p:grpSpPr>
        <p:pic>
          <p:nvPicPr>
            <p:cNvPr id="4" name="Graphic 3" descr="Contract">
              <a:extLst>
                <a:ext uri="{FF2B5EF4-FFF2-40B4-BE49-F238E27FC236}">
                  <a16:creationId xmlns:a16="http://schemas.microsoft.com/office/drawing/2014/main" id="{64EDB83D-862F-4FCC-B49E-2073D7A1A8A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1578" y="3621334"/>
              <a:ext cx="759157" cy="759157"/>
            </a:xfrm>
            <a:prstGeom prst="rect">
              <a:avLst/>
            </a:prstGeom>
          </p:spPr>
        </p:pic>
        <p:sp>
          <p:nvSpPr>
            <p:cNvPr id="5" name="Rounded Rectangle 3">
              <a:extLst>
                <a:ext uri="{FF2B5EF4-FFF2-40B4-BE49-F238E27FC236}">
                  <a16:creationId xmlns:a16="http://schemas.microsoft.com/office/drawing/2014/main" id="{15E1B474-EA8B-40AB-BD7A-F04F289D2DE3}"/>
                </a:ext>
              </a:extLst>
            </p:cNvPr>
            <p:cNvSpPr/>
            <p:nvPr/>
          </p:nvSpPr>
          <p:spPr>
            <a:xfrm>
              <a:off x="-159568" y="5423646"/>
              <a:ext cx="1456764" cy="5100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70336" tIns="35167" rIns="70336" bIns="35167" rtlCol="0" anchor="ctr"/>
            <a:lstStyle/>
            <a:p>
              <a:pPr algn="ctr"/>
              <a:r>
                <a:rPr lang="en-GB" sz="1569"/>
                <a:t>Insured A</a:t>
              </a:r>
            </a:p>
          </p:txBody>
        </p:sp>
        <p:sp>
          <p:nvSpPr>
            <p:cNvPr id="6" name="Rounded Rectangle 3">
              <a:extLst>
                <a:ext uri="{FF2B5EF4-FFF2-40B4-BE49-F238E27FC236}">
                  <a16:creationId xmlns:a16="http://schemas.microsoft.com/office/drawing/2014/main" id="{DE04EA23-A054-4CB6-A024-2B8C191DC9AA}"/>
                </a:ext>
              </a:extLst>
            </p:cNvPr>
            <p:cNvSpPr/>
            <p:nvPr/>
          </p:nvSpPr>
          <p:spPr>
            <a:xfrm>
              <a:off x="-159568" y="1866088"/>
              <a:ext cx="4863349" cy="51000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70336" tIns="35167" rIns="70336" bIns="35167" rtlCol="0" anchor="ctr"/>
            <a:lstStyle/>
            <a:p>
              <a:pPr algn="ctr"/>
              <a:r>
                <a:rPr lang="en-GB" sz="1569"/>
                <a:t>Insurer</a:t>
              </a:r>
            </a:p>
          </p:txBody>
        </p:sp>
        <p:sp>
          <p:nvSpPr>
            <p:cNvPr id="7" name="Rounded Rectangle 3">
              <a:extLst>
                <a:ext uri="{FF2B5EF4-FFF2-40B4-BE49-F238E27FC236}">
                  <a16:creationId xmlns:a16="http://schemas.microsoft.com/office/drawing/2014/main" id="{242054AE-C81E-49B4-9386-E9FEEA77A943}"/>
                </a:ext>
              </a:extLst>
            </p:cNvPr>
            <p:cNvSpPr/>
            <p:nvPr/>
          </p:nvSpPr>
          <p:spPr>
            <a:xfrm>
              <a:off x="1474623" y="5423646"/>
              <a:ext cx="1456764" cy="5100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70336" tIns="35167" rIns="70336" bIns="35167" rtlCol="0" anchor="ctr"/>
            <a:lstStyle/>
            <a:p>
              <a:pPr algn="ctr"/>
              <a:r>
                <a:rPr lang="en-GB" sz="1569"/>
                <a:t>Insured B</a:t>
              </a:r>
            </a:p>
          </p:txBody>
        </p:sp>
        <p:sp>
          <p:nvSpPr>
            <p:cNvPr id="8" name="Rounded Rectangle 3">
              <a:extLst>
                <a:ext uri="{FF2B5EF4-FFF2-40B4-BE49-F238E27FC236}">
                  <a16:creationId xmlns:a16="http://schemas.microsoft.com/office/drawing/2014/main" id="{EA02BA7A-63B8-40DE-A5E6-EFDEBE39D20D}"/>
                </a:ext>
              </a:extLst>
            </p:cNvPr>
            <p:cNvSpPr/>
            <p:nvPr/>
          </p:nvSpPr>
          <p:spPr>
            <a:xfrm>
              <a:off x="3108814" y="5423646"/>
              <a:ext cx="1456764" cy="5100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70336" tIns="35167" rIns="70336" bIns="35167" rtlCol="0" anchor="ctr"/>
            <a:lstStyle/>
            <a:p>
              <a:pPr algn="ctr"/>
              <a:r>
                <a:rPr lang="en-GB" sz="1569"/>
                <a:t>Insured C</a:t>
              </a:r>
            </a:p>
          </p:txBody>
        </p:sp>
        <p:pic>
          <p:nvPicPr>
            <p:cNvPr id="9" name="Graphic 17" descr="Contract">
              <a:extLst>
                <a:ext uri="{FF2B5EF4-FFF2-40B4-BE49-F238E27FC236}">
                  <a16:creationId xmlns:a16="http://schemas.microsoft.com/office/drawing/2014/main" id="{2131856E-B5A8-4D41-A4E9-AE8C24C3093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89039" y="3621334"/>
              <a:ext cx="759157" cy="759157"/>
            </a:xfrm>
            <a:prstGeom prst="rect">
              <a:avLst/>
            </a:prstGeom>
          </p:spPr>
        </p:pic>
        <p:cxnSp>
          <p:nvCxnSpPr>
            <p:cNvPr id="10" name="Straight Arrow Connector 9">
              <a:extLst>
                <a:ext uri="{FF2B5EF4-FFF2-40B4-BE49-F238E27FC236}">
                  <a16:creationId xmlns:a16="http://schemas.microsoft.com/office/drawing/2014/main" id="{169FB29D-1974-42B0-A46E-BD9E51808BCF}"/>
                </a:ext>
              </a:extLst>
            </p:cNvPr>
            <p:cNvCxnSpPr/>
            <p:nvPr/>
          </p:nvCxnSpPr>
          <p:spPr>
            <a:xfrm flipV="1">
              <a:off x="2203004" y="2488649"/>
              <a:ext cx="0" cy="2790000"/>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11" name="Graphic 19" descr="Contract">
              <a:extLst>
                <a:ext uri="{FF2B5EF4-FFF2-40B4-BE49-F238E27FC236}">
                  <a16:creationId xmlns:a16="http://schemas.microsoft.com/office/drawing/2014/main" id="{55F68AE5-6863-48AA-B1A8-D7D81A7E688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83117" y="3621334"/>
              <a:ext cx="759157" cy="759157"/>
            </a:xfrm>
            <a:prstGeom prst="rect">
              <a:avLst/>
            </a:prstGeom>
          </p:spPr>
        </p:pic>
        <p:pic>
          <p:nvPicPr>
            <p:cNvPr id="12" name="Graphic 21" descr="Contract">
              <a:extLst>
                <a:ext uri="{FF2B5EF4-FFF2-40B4-BE49-F238E27FC236}">
                  <a16:creationId xmlns:a16="http://schemas.microsoft.com/office/drawing/2014/main" id="{CCA09ADA-365F-46E1-A3C0-691CCE30F53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63032" y="4040066"/>
              <a:ext cx="759157" cy="759157"/>
            </a:xfrm>
            <a:prstGeom prst="rect">
              <a:avLst/>
            </a:prstGeom>
          </p:spPr>
        </p:pic>
        <p:sp>
          <p:nvSpPr>
            <p:cNvPr id="13" name="Rounded Rectangle 3">
              <a:extLst>
                <a:ext uri="{FF2B5EF4-FFF2-40B4-BE49-F238E27FC236}">
                  <a16:creationId xmlns:a16="http://schemas.microsoft.com/office/drawing/2014/main" id="{E0F26C61-1043-456C-BA32-D17F3379CD58}"/>
                </a:ext>
              </a:extLst>
            </p:cNvPr>
            <p:cNvSpPr/>
            <p:nvPr/>
          </p:nvSpPr>
          <p:spPr>
            <a:xfrm>
              <a:off x="5549909" y="5399645"/>
              <a:ext cx="1456764" cy="5100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70336" tIns="35167" rIns="70336" bIns="35167" rtlCol="0" anchor="ctr"/>
            <a:lstStyle/>
            <a:p>
              <a:pPr algn="ctr"/>
              <a:r>
                <a:rPr lang="en-GB" sz="1569"/>
                <a:t>Insured A</a:t>
              </a:r>
            </a:p>
          </p:txBody>
        </p:sp>
        <p:sp>
          <p:nvSpPr>
            <p:cNvPr id="14" name="Rounded Rectangle 3">
              <a:extLst>
                <a:ext uri="{FF2B5EF4-FFF2-40B4-BE49-F238E27FC236}">
                  <a16:creationId xmlns:a16="http://schemas.microsoft.com/office/drawing/2014/main" id="{0256A68E-B598-4F0C-9CAD-05089BB92508}"/>
                </a:ext>
              </a:extLst>
            </p:cNvPr>
            <p:cNvSpPr/>
            <p:nvPr/>
          </p:nvSpPr>
          <p:spPr>
            <a:xfrm>
              <a:off x="5512638" y="1865677"/>
              <a:ext cx="4863349" cy="51000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70336" tIns="35167" rIns="70336" bIns="35167" rtlCol="0" anchor="ctr"/>
            <a:lstStyle/>
            <a:p>
              <a:pPr algn="ctr"/>
              <a:r>
                <a:rPr lang="en-GB" sz="1569"/>
                <a:t>Risk Pool</a:t>
              </a:r>
            </a:p>
          </p:txBody>
        </p:sp>
        <p:cxnSp>
          <p:nvCxnSpPr>
            <p:cNvPr id="15" name="Straight Arrow Connector 14">
              <a:extLst>
                <a:ext uri="{FF2B5EF4-FFF2-40B4-BE49-F238E27FC236}">
                  <a16:creationId xmlns:a16="http://schemas.microsoft.com/office/drawing/2014/main" id="{545774C2-E89A-4F1E-B79B-821E039CB89C}"/>
                </a:ext>
              </a:extLst>
            </p:cNvPr>
            <p:cNvCxnSpPr>
              <a:cxnSpLocks/>
            </p:cNvCxnSpPr>
            <p:nvPr/>
          </p:nvCxnSpPr>
          <p:spPr>
            <a:xfrm flipV="1">
              <a:off x="6278290" y="4219360"/>
              <a:ext cx="1634191" cy="989788"/>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3">
              <a:extLst>
                <a:ext uri="{FF2B5EF4-FFF2-40B4-BE49-F238E27FC236}">
                  <a16:creationId xmlns:a16="http://schemas.microsoft.com/office/drawing/2014/main" id="{9A2CDFE7-5CE6-49AA-9E86-40E733855430}"/>
                </a:ext>
              </a:extLst>
            </p:cNvPr>
            <p:cNvSpPr/>
            <p:nvPr/>
          </p:nvSpPr>
          <p:spPr>
            <a:xfrm>
              <a:off x="7184100" y="5399645"/>
              <a:ext cx="1456764" cy="5100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70336" tIns="35167" rIns="70336" bIns="35167" rtlCol="0" anchor="ctr"/>
            <a:lstStyle/>
            <a:p>
              <a:pPr algn="ctr"/>
              <a:r>
                <a:rPr lang="en-GB" sz="1569"/>
                <a:t>Insured B</a:t>
              </a:r>
            </a:p>
          </p:txBody>
        </p:sp>
        <p:sp>
          <p:nvSpPr>
            <p:cNvPr id="17" name="Rounded Rectangle 3">
              <a:extLst>
                <a:ext uri="{FF2B5EF4-FFF2-40B4-BE49-F238E27FC236}">
                  <a16:creationId xmlns:a16="http://schemas.microsoft.com/office/drawing/2014/main" id="{E5523070-1A26-45A7-B369-453E99B7FCB9}"/>
                </a:ext>
              </a:extLst>
            </p:cNvPr>
            <p:cNvSpPr/>
            <p:nvPr/>
          </p:nvSpPr>
          <p:spPr>
            <a:xfrm>
              <a:off x="8818291" y="5399645"/>
              <a:ext cx="1456764" cy="5100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70336" tIns="35167" rIns="70336" bIns="35167" rtlCol="0" anchor="ctr"/>
            <a:lstStyle/>
            <a:p>
              <a:pPr algn="ctr"/>
              <a:r>
                <a:rPr lang="en-GB" sz="1569"/>
                <a:t>Insured C</a:t>
              </a:r>
            </a:p>
          </p:txBody>
        </p:sp>
        <p:cxnSp>
          <p:nvCxnSpPr>
            <p:cNvPr id="18" name="Straight Arrow Connector 17">
              <a:extLst>
                <a:ext uri="{FF2B5EF4-FFF2-40B4-BE49-F238E27FC236}">
                  <a16:creationId xmlns:a16="http://schemas.microsoft.com/office/drawing/2014/main" id="{CB44177A-87CD-4512-8ABE-A4A38D563505}"/>
                </a:ext>
              </a:extLst>
            </p:cNvPr>
            <p:cNvCxnSpPr>
              <a:cxnSpLocks/>
            </p:cNvCxnSpPr>
            <p:nvPr/>
          </p:nvCxnSpPr>
          <p:spPr>
            <a:xfrm flipH="1" flipV="1">
              <a:off x="7944313" y="4219360"/>
              <a:ext cx="1" cy="1025403"/>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19" name="Graphic 27" descr="Contract">
              <a:extLst>
                <a:ext uri="{FF2B5EF4-FFF2-40B4-BE49-F238E27FC236}">
                  <a16:creationId xmlns:a16="http://schemas.microsoft.com/office/drawing/2014/main" id="{3CCE9B92-BFA0-4E47-ABC5-DB68A3D1D18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64734" y="4444760"/>
              <a:ext cx="759157" cy="759157"/>
            </a:xfrm>
            <a:prstGeom prst="rect">
              <a:avLst/>
            </a:prstGeom>
          </p:spPr>
        </p:pic>
        <p:pic>
          <p:nvPicPr>
            <p:cNvPr id="20" name="Graphic 29" descr="Contract">
              <a:extLst>
                <a:ext uri="{FF2B5EF4-FFF2-40B4-BE49-F238E27FC236}">
                  <a16:creationId xmlns:a16="http://schemas.microsoft.com/office/drawing/2014/main" id="{7FB975E8-73B2-4C67-B5BA-6C2C855796A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03468" y="4028862"/>
              <a:ext cx="759157" cy="759157"/>
            </a:xfrm>
            <a:prstGeom prst="rect">
              <a:avLst/>
            </a:prstGeom>
          </p:spPr>
        </p:pic>
        <p:cxnSp>
          <p:nvCxnSpPr>
            <p:cNvPr id="21" name="Straight Arrow Connector 20">
              <a:extLst>
                <a:ext uri="{FF2B5EF4-FFF2-40B4-BE49-F238E27FC236}">
                  <a16:creationId xmlns:a16="http://schemas.microsoft.com/office/drawing/2014/main" id="{5B73DF43-0B1C-4084-9747-8366B6B5862E}"/>
                </a:ext>
              </a:extLst>
            </p:cNvPr>
            <p:cNvCxnSpPr>
              <a:cxnSpLocks/>
            </p:cNvCxnSpPr>
            <p:nvPr/>
          </p:nvCxnSpPr>
          <p:spPr>
            <a:xfrm flipH="1" flipV="1">
              <a:off x="7976146" y="4219360"/>
              <a:ext cx="1505244" cy="989787"/>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22" name="Graphic 35" descr="Contract">
              <a:extLst>
                <a:ext uri="{FF2B5EF4-FFF2-40B4-BE49-F238E27FC236}">
                  <a16:creationId xmlns:a16="http://schemas.microsoft.com/office/drawing/2014/main" id="{8BC4FDC9-2641-40DC-9C0A-B6BFA27453B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12433" y="3426392"/>
              <a:ext cx="759157" cy="759157"/>
            </a:xfrm>
            <a:prstGeom prst="rect">
              <a:avLst/>
            </a:prstGeom>
          </p:spPr>
        </p:pic>
        <p:pic>
          <p:nvPicPr>
            <p:cNvPr id="23" name="Graphic 36" descr="Contract">
              <a:extLst>
                <a:ext uri="{FF2B5EF4-FFF2-40B4-BE49-F238E27FC236}">
                  <a16:creationId xmlns:a16="http://schemas.microsoft.com/office/drawing/2014/main" id="{BD90F040-0720-434B-9EF3-7A8D6C12193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05602" y="3271219"/>
              <a:ext cx="759157" cy="759157"/>
            </a:xfrm>
            <a:prstGeom prst="rect">
              <a:avLst/>
            </a:prstGeom>
          </p:spPr>
        </p:pic>
        <p:pic>
          <p:nvPicPr>
            <p:cNvPr id="24" name="Graphic 37" descr="Contract">
              <a:extLst>
                <a:ext uri="{FF2B5EF4-FFF2-40B4-BE49-F238E27FC236}">
                  <a16:creationId xmlns:a16="http://schemas.microsoft.com/office/drawing/2014/main" id="{C119B666-1690-4EB8-B10D-6FF6340F79A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92012" y="3124492"/>
              <a:ext cx="759157" cy="759157"/>
            </a:xfrm>
            <a:prstGeom prst="rect">
              <a:avLst/>
            </a:prstGeom>
          </p:spPr>
        </p:pic>
        <p:cxnSp>
          <p:nvCxnSpPr>
            <p:cNvPr id="25" name="Straight Arrow Connector 24">
              <a:extLst>
                <a:ext uri="{FF2B5EF4-FFF2-40B4-BE49-F238E27FC236}">
                  <a16:creationId xmlns:a16="http://schemas.microsoft.com/office/drawing/2014/main" id="{BE8E8467-6FC7-49E1-9028-F46025C60254}"/>
                </a:ext>
              </a:extLst>
            </p:cNvPr>
            <p:cNvCxnSpPr>
              <a:cxnSpLocks/>
            </p:cNvCxnSpPr>
            <p:nvPr/>
          </p:nvCxnSpPr>
          <p:spPr>
            <a:xfrm flipH="1" flipV="1">
              <a:off x="7944313" y="2440562"/>
              <a:ext cx="1" cy="830657"/>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79C4A13-2296-480F-B46C-044300D58FDD}"/>
                </a:ext>
              </a:extLst>
            </p:cNvPr>
            <p:cNvCxnSpPr/>
            <p:nvPr/>
          </p:nvCxnSpPr>
          <p:spPr>
            <a:xfrm flipV="1">
              <a:off x="503446" y="2488649"/>
              <a:ext cx="0" cy="2790000"/>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3225BAC-A8BE-478E-95B4-FCEF17A91AE9}"/>
                </a:ext>
              </a:extLst>
            </p:cNvPr>
            <p:cNvCxnSpPr/>
            <p:nvPr/>
          </p:nvCxnSpPr>
          <p:spPr>
            <a:xfrm flipV="1">
              <a:off x="3809181" y="2488649"/>
              <a:ext cx="0" cy="2790000"/>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5261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C57D-01EC-4517-9F94-35C4BDA1DFE0}"/>
              </a:ext>
            </a:extLst>
          </p:cNvPr>
          <p:cNvSpPr>
            <a:spLocks noGrp="1"/>
          </p:cNvSpPr>
          <p:nvPr>
            <p:ph type="title"/>
          </p:nvPr>
        </p:nvSpPr>
        <p:spPr/>
        <p:txBody>
          <a:bodyPr/>
          <a:lstStyle/>
          <a:p>
            <a:r>
              <a:rPr lang="en-GB"/>
              <a:t>Objectives</a:t>
            </a:r>
            <a:endParaRPr lang="en-US"/>
          </a:p>
        </p:txBody>
      </p:sp>
      <p:sp>
        <p:nvSpPr>
          <p:cNvPr id="5" name="Slide Number Placeholder 4">
            <a:extLst>
              <a:ext uri="{FF2B5EF4-FFF2-40B4-BE49-F238E27FC236}">
                <a16:creationId xmlns:a16="http://schemas.microsoft.com/office/drawing/2014/main" id="{3EA61414-5BAB-41C2-9498-8D15620F4841}"/>
              </a:ext>
            </a:extLst>
          </p:cNvPr>
          <p:cNvSpPr>
            <a:spLocks noGrp="1"/>
          </p:cNvSpPr>
          <p:nvPr>
            <p:ph type="sldNum" sz="quarter" idx="4"/>
          </p:nvPr>
        </p:nvSpPr>
        <p:spPr/>
        <p:txBody>
          <a:bodyPr/>
          <a:lstStyle/>
          <a:p>
            <a:fld id="{2083E393-C0BF-4ED8-8545-7E4C90AFF831}" type="slidenum">
              <a:rPr lang="en-US" smtClean="0"/>
              <a:pPr/>
              <a:t>2</a:t>
            </a:fld>
            <a:endParaRPr lang="en-US"/>
          </a:p>
        </p:txBody>
      </p:sp>
      <p:grpSp>
        <p:nvGrpSpPr>
          <p:cNvPr id="24" name="Group 23">
            <a:extLst>
              <a:ext uri="{FF2B5EF4-FFF2-40B4-BE49-F238E27FC236}">
                <a16:creationId xmlns:a16="http://schemas.microsoft.com/office/drawing/2014/main" id="{490CDDC1-5837-4C01-A146-766E103E8886}"/>
              </a:ext>
            </a:extLst>
          </p:cNvPr>
          <p:cNvGrpSpPr/>
          <p:nvPr/>
        </p:nvGrpSpPr>
        <p:grpSpPr>
          <a:xfrm>
            <a:off x="1498480" y="1296525"/>
            <a:ext cx="9195040" cy="1085806"/>
            <a:chOff x="2812195" y="1524139"/>
            <a:chExt cx="3429420" cy="1582907"/>
          </a:xfrm>
        </p:grpSpPr>
        <p:sp>
          <p:nvSpPr>
            <p:cNvPr id="22" name="Rechteck 33">
              <a:extLst>
                <a:ext uri="{FF2B5EF4-FFF2-40B4-BE49-F238E27FC236}">
                  <a16:creationId xmlns:a16="http://schemas.microsoft.com/office/drawing/2014/main" id="{D85DFEC7-ACA2-4E4E-B4C8-4FA2DC4A9CFE}"/>
                </a:ext>
              </a:extLst>
            </p:cNvPr>
            <p:cNvSpPr/>
            <p:nvPr/>
          </p:nvSpPr>
          <p:spPr>
            <a:xfrm>
              <a:off x="2812195" y="1524139"/>
              <a:ext cx="3429420" cy="158290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lstStyle/>
            <a:p>
              <a:endParaRPr lang="de-DE"/>
            </a:p>
          </p:txBody>
        </p:sp>
        <p:sp>
          <p:nvSpPr>
            <p:cNvPr id="23" name="Rechteck 44">
              <a:extLst>
                <a:ext uri="{FF2B5EF4-FFF2-40B4-BE49-F238E27FC236}">
                  <a16:creationId xmlns:a16="http://schemas.microsoft.com/office/drawing/2014/main" id="{1B94095C-9620-45D1-88AE-D9D8237AEC12}"/>
                </a:ext>
              </a:extLst>
            </p:cNvPr>
            <p:cNvSpPr/>
            <p:nvPr/>
          </p:nvSpPr>
          <p:spPr>
            <a:xfrm>
              <a:off x="2822178" y="1789223"/>
              <a:ext cx="3419437" cy="883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36000" rtlCol="0" anchor="ctr" anchorCtr="0"/>
            <a:lstStyle/>
            <a:p>
              <a:pPr marL="363538" indent="-363538"/>
              <a:r>
                <a:rPr lang="en-US" sz="4000">
                  <a:solidFill>
                    <a:schemeClr val="bg1"/>
                  </a:solidFill>
                  <a:latin typeface="Arial" panose="020B0604020202020204" pitchFamily="34" charset="0"/>
                </a:rPr>
                <a:t>1. </a:t>
              </a:r>
              <a:r>
                <a:rPr lang="en-US" sz="2400">
                  <a:solidFill>
                    <a:schemeClr val="bg1"/>
                  </a:solidFill>
                  <a:latin typeface="Arial" panose="020B0604020202020204" pitchFamily="34" charset="0"/>
                </a:rPr>
                <a:t>Principles of Disaster Risk Financing</a:t>
              </a:r>
              <a:endParaRPr lang="en-US" sz="1400">
                <a:solidFill>
                  <a:schemeClr val="bg1"/>
                </a:solidFill>
                <a:latin typeface="Arial" panose="020B0604020202020204" pitchFamily="34" charset="0"/>
              </a:endParaRPr>
            </a:p>
          </p:txBody>
        </p:sp>
      </p:grpSp>
      <p:grpSp>
        <p:nvGrpSpPr>
          <p:cNvPr id="32" name="Group 31">
            <a:extLst>
              <a:ext uri="{FF2B5EF4-FFF2-40B4-BE49-F238E27FC236}">
                <a16:creationId xmlns:a16="http://schemas.microsoft.com/office/drawing/2014/main" id="{AA694CBA-5F29-4E79-A9A6-2B54C23923B2}"/>
              </a:ext>
            </a:extLst>
          </p:cNvPr>
          <p:cNvGrpSpPr/>
          <p:nvPr/>
        </p:nvGrpSpPr>
        <p:grpSpPr>
          <a:xfrm>
            <a:off x="1748850" y="2382332"/>
            <a:ext cx="8914483" cy="1380503"/>
            <a:chOff x="965666" y="2639929"/>
            <a:chExt cx="7649641" cy="965072"/>
          </a:xfrm>
          <a:solidFill>
            <a:schemeClr val="accent3"/>
          </a:solidFill>
        </p:grpSpPr>
        <p:sp>
          <p:nvSpPr>
            <p:cNvPr id="25" name="Rechteck 34">
              <a:extLst>
                <a:ext uri="{FF2B5EF4-FFF2-40B4-BE49-F238E27FC236}">
                  <a16:creationId xmlns:a16="http://schemas.microsoft.com/office/drawing/2014/main" id="{5C33A40F-662E-47A4-A47F-BA8E729DE5CA}"/>
                </a:ext>
              </a:extLst>
            </p:cNvPr>
            <p:cNvSpPr/>
            <p:nvPr/>
          </p:nvSpPr>
          <p:spPr>
            <a:xfrm>
              <a:off x="965666" y="2639929"/>
              <a:ext cx="7649641" cy="9650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lstStyle/>
            <a:p>
              <a:endParaRPr lang="de-DE"/>
            </a:p>
          </p:txBody>
        </p:sp>
        <p:sp>
          <p:nvSpPr>
            <p:cNvPr id="29" name="Rechteck 44">
              <a:extLst>
                <a:ext uri="{FF2B5EF4-FFF2-40B4-BE49-F238E27FC236}">
                  <a16:creationId xmlns:a16="http://schemas.microsoft.com/office/drawing/2014/main" id="{56E03E88-696F-4685-BEEF-CC4DC798BEA1}"/>
                </a:ext>
              </a:extLst>
            </p:cNvPr>
            <p:cNvSpPr/>
            <p:nvPr/>
          </p:nvSpPr>
          <p:spPr>
            <a:xfrm>
              <a:off x="1140531" y="2721786"/>
              <a:ext cx="7472741" cy="6588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36000" rtlCol="0" anchor="ctr" anchorCtr="0"/>
            <a:lstStyle/>
            <a:p>
              <a:pPr marL="536575" indent="-536575"/>
              <a:r>
                <a:rPr lang="en-US" sz="4000">
                  <a:solidFill>
                    <a:schemeClr val="bg1"/>
                  </a:solidFill>
                  <a:latin typeface="Arial" panose="020B0604020202020204" pitchFamily="34" charset="0"/>
                </a:rPr>
                <a:t>2. </a:t>
              </a:r>
              <a:r>
                <a:rPr lang="en-US" sz="2400">
                  <a:solidFill>
                    <a:schemeClr val="bg1"/>
                  </a:solidFill>
                  <a:latin typeface="Arial" panose="020B0604020202020204" pitchFamily="34" charset="0"/>
                </a:rPr>
                <a:t>Protection Gap Assessments</a:t>
              </a:r>
              <a:endParaRPr lang="en-US" sz="1400">
                <a:solidFill>
                  <a:schemeClr val="bg1"/>
                </a:solidFill>
                <a:latin typeface="Arial" panose="020B0604020202020204" pitchFamily="34" charset="0"/>
              </a:endParaRPr>
            </a:p>
          </p:txBody>
        </p:sp>
      </p:grpSp>
      <p:grpSp>
        <p:nvGrpSpPr>
          <p:cNvPr id="31" name="Group 30">
            <a:extLst>
              <a:ext uri="{FF2B5EF4-FFF2-40B4-BE49-F238E27FC236}">
                <a16:creationId xmlns:a16="http://schemas.microsoft.com/office/drawing/2014/main" id="{A674F211-4BBD-4BF7-B6FC-5257539B3C7F}"/>
              </a:ext>
            </a:extLst>
          </p:cNvPr>
          <p:cNvGrpSpPr/>
          <p:nvPr/>
        </p:nvGrpSpPr>
        <p:grpSpPr>
          <a:xfrm>
            <a:off x="2086309" y="3762834"/>
            <a:ext cx="8536340" cy="990418"/>
            <a:chOff x="2099431" y="4634900"/>
            <a:chExt cx="6587369" cy="1297348"/>
          </a:xfrm>
          <a:solidFill>
            <a:schemeClr val="accent5"/>
          </a:solidFill>
        </p:grpSpPr>
        <p:sp>
          <p:nvSpPr>
            <p:cNvPr id="27" name="Rechteck 38">
              <a:extLst>
                <a:ext uri="{FF2B5EF4-FFF2-40B4-BE49-F238E27FC236}">
                  <a16:creationId xmlns:a16="http://schemas.microsoft.com/office/drawing/2014/main" id="{1C773283-D6A4-4CA6-B0BF-9BD619FBB2FF}"/>
                </a:ext>
              </a:extLst>
            </p:cNvPr>
            <p:cNvSpPr/>
            <p:nvPr/>
          </p:nvSpPr>
          <p:spPr>
            <a:xfrm>
              <a:off x="2099431" y="4634900"/>
              <a:ext cx="6587369" cy="1297348"/>
            </a:xfrm>
            <a:prstGeom prst="rect">
              <a:avLst/>
            </a:prstGeom>
            <a:solidFill>
              <a:srgbClr val="7030A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lstStyle/>
            <a:p>
              <a:endParaRPr lang="de-DE"/>
            </a:p>
          </p:txBody>
        </p:sp>
        <p:sp>
          <p:nvSpPr>
            <p:cNvPr id="30" name="Rechteck 44">
              <a:extLst>
                <a:ext uri="{FF2B5EF4-FFF2-40B4-BE49-F238E27FC236}">
                  <a16:creationId xmlns:a16="http://schemas.microsoft.com/office/drawing/2014/main" id="{C38F056D-5E99-4593-802A-E2030D44D804}"/>
                </a:ext>
              </a:extLst>
            </p:cNvPr>
            <p:cNvSpPr/>
            <p:nvPr/>
          </p:nvSpPr>
          <p:spPr>
            <a:xfrm>
              <a:off x="2333170" y="4852367"/>
              <a:ext cx="6351800" cy="82998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36000" rtlCol="0" anchor="ctr" anchorCtr="0"/>
            <a:lstStyle/>
            <a:p>
              <a:pPr marL="363538" indent="-363538"/>
              <a:r>
                <a:rPr lang="en-US" sz="4000">
                  <a:solidFill>
                    <a:schemeClr val="bg1"/>
                  </a:solidFill>
                  <a:latin typeface="Arial" panose="020B0604020202020204" pitchFamily="34" charset="0"/>
                </a:rPr>
                <a:t>3. </a:t>
              </a:r>
              <a:r>
                <a:rPr lang="en-US" sz="2400">
                  <a:solidFill>
                    <a:schemeClr val="bg1"/>
                  </a:solidFill>
                  <a:latin typeface="Arial" panose="020B0604020202020204" pitchFamily="34" charset="0"/>
                </a:rPr>
                <a:t>DRF Instruments Options</a:t>
              </a:r>
              <a:endParaRPr lang="en-US" sz="1400">
                <a:solidFill>
                  <a:schemeClr val="bg1"/>
                </a:solidFill>
                <a:latin typeface="Arial" panose="020B0604020202020204" pitchFamily="34" charset="0"/>
              </a:endParaRPr>
            </a:p>
          </p:txBody>
        </p:sp>
      </p:grpSp>
      <p:grpSp>
        <p:nvGrpSpPr>
          <p:cNvPr id="20" name="Group 19">
            <a:extLst>
              <a:ext uri="{FF2B5EF4-FFF2-40B4-BE49-F238E27FC236}">
                <a16:creationId xmlns:a16="http://schemas.microsoft.com/office/drawing/2014/main" id="{446B78D6-5F35-417F-A9B1-D80EA5CC68A7}"/>
              </a:ext>
            </a:extLst>
          </p:cNvPr>
          <p:cNvGrpSpPr/>
          <p:nvPr/>
        </p:nvGrpSpPr>
        <p:grpSpPr>
          <a:xfrm>
            <a:off x="2510850" y="4753252"/>
            <a:ext cx="8058241" cy="1116000"/>
            <a:chOff x="2099431" y="4634900"/>
            <a:chExt cx="6587369" cy="1297348"/>
          </a:xfrm>
          <a:solidFill>
            <a:schemeClr val="accent5"/>
          </a:solidFill>
        </p:grpSpPr>
        <p:sp>
          <p:nvSpPr>
            <p:cNvPr id="21" name="Rechteck 38">
              <a:extLst>
                <a:ext uri="{FF2B5EF4-FFF2-40B4-BE49-F238E27FC236}">
                  <a16:creationId xmlns:a16="http://schemas.microsoft.com/office/drawing/2014/main" id="{F57184DA-1EDD-4324-A6F4-4A1E912D312C}"/>
                </a:ext>
              </a:extLst>
            </p:cNvPr>
            <p:cNvSpPr/>
            <p:nvPr/>
          </p:nvSpPr>
          <p:spPr>
            <a:xfrm>
              <a:off x="2099431" y="4634900"/>
              <a:ext cx="6587369" cy="129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lstStyle/>
            <a:p>
              <a:endParaRPr lang="de-DE"/>
            </a:p>
          </p:txBody>
        </p:sp>
        <p:sp>
          <p:nvSpPr>
            <p:cNvPr id="26" name="Rechteck 44">
              <a:extLst>
                <a:ext uri="{FF2B5EF4-FFF2-40B4-BE49-F238E27FC236}">
                  <a16:creationId xmlns:a16="http://schemas.microsoft.com/office/drawing/2014/main" id="{03963C76-0CCD-482F-BE55-62C4952A4B98}"/>
                </a:ext>
              </a:extLst>
            </p:cNvPr>
            <p:cNvSpPr/>
            <p:nvPr/>
          </p:nvSpPr>
          <p:spPr>
            <a:xfrm>
              <a:off x="2333170" y="4807704"/>
              <a:ext cx="6229120" cy="829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36000" rtlCol="0" anchor="ctr" anchorCtr="0"/>
            <a:lstStyle/>
            <a:p>
              <a:pPr marL="363538" indent="-363538"/>
              <a:r>
                <a:rPr lang="en-US" sz="4000">
                  <a:solidFill>
                    <a:schemeClr val="bg1"/>
                  </a:solidFill>
                  <a:latin typeface="Arial" panose="020B0604020202020204" pitchFamily="34" charset="0"/>
                </a:rPr>
                <a:t>4. </a:t>
              </a:r>
              <a:r>
                <a:rPr lang="en-US" sz="2400">
                  <a:solidFill>
                    <a:schemeClr val="bg1"/>
                  </a:solidFill>
                  <a:latin typeface="Arial" panose="020B0604020202020204" pitchFamily="34" charset="0"/>
                </a:rPr>
                <a:t>Conclusions</a:t>
              </a:r>
              <a:endParaRPr lang="en-US" sz="1400">
                <a:solidFill>
                  <a:schemeClr val="bg1"/>
                </a:solidFill>
                <a:latin typeface="Arial" panose="020B0604020202020204" pitchFamily="34" charset="0"/>
              </a:endParaRPr>
            </a:p>
          </p:txBody>
        </p:sp>
      </p:grpSp>
    </p:spTree>
    <p:extLst>
      <p:ext uri="{BB962C8B-B14F-4D97-AF65-F5344CB8AC3E}">
        <p14:creationId xmlns:p14="http://schemas.microsoft.com/office/powerpoint/2010/main" val="3939712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tx1"/>
                </a:solidFill>
              </a:rPr>
              <a:t>Why create a risk pool?</a:t>
            </a:r>
          </a:p>
        </p:txBody>
      </p:sp>
      <p:sp>
        <p:nvSpPr>
          <p:cNvPr id="6" name="Content Placeholder 5">
            <a:extLst>
              <a:ext uri="{FF2B5EF4-FFF2-40B4-BE49-F238E27FC236}">
                <a16:creationId xmlns:a16="http://schemas.microsoft.com/office/drawing/2014/main" id="{74AA7D81-9E6B-468A-B6AA-9772E65946D1}"/>
              </a:ext>
            </a:extLst>
          </p:cNvPr>
          <p:cNvSpPr>
            <a:spLocks noGrp="1"/>
          </p:cNvSpPr>
          <p:nvPr>
            <p:ph idx="1"/>
          </p:nvPr>
        </p:nvSpPr>
        <p:spPr>
          <a:xfrm>
            <a:off x="609599" y="1384556"/>
            <a:ext cx="10972799" cy="4379246"/>
          </a:xfrm>
        </p:spPr>
        <p:txBody>
          <a:bodyPr/>
          <a:lstStyle/>
          <a:p>
            <a:r>
              <a:rPr lang="en-GB"/>
              <a:t>The prime reason is to reduce the cost of insurance </a:t>
            </a:r>
          </a:p>
          <a:p>
            <a:endParaRPr lang="en-GB"/>
          </a:p>
          <a:p>
            <a:endParaRPr lang="en-GB"/>
          </a:p>
          <a:p>
            <a:endParaRPr lang="en-GB"/>
          </a:p>
          <a:p>
            <a:endParaRPr lang="en-GB"/>
          </a:p>
          <a:p>
            <a:endParaRPr lang="en-GB"/>
          </a:p>
          <a:p>
            <a:endParaRPr lang="en-GB"/>
          </a:p>
          <a:p>
            <a:endParaRPr lang="en-GB"/>
          </a:p>
          <a:p>
            <a:endParaRPr lang="en-GB"/>
          </a:p>
          <a:p>
            <a:endParaRPr lang="en-GB"/>
          </a:p>
          <a:p>
            <a:endParaRPr lang="en-GB"/>
          </a:p>
          <a:p>
            <a:r>
              <a:rPr lang="en-GB"/>
              <a:t>Although there are many other benefits including being a catalyst for regional co-operation and risk ownership</a:t>
            </a:r>
          </a:p>
        </p:txBody>
      </p:sp>
      <p:sp>
        <p:nvSpPr>
          <p:cNvPr id="3" name="TextBox 2"/>
          <p:cNvSpPr txBox="1"/>
          <p:nvPr/>
        </p:nvSpPr>
        <p:spPr>
          <a:xfrm>
            <a:off x="2909900" y="3071319"/>
            <a:ext cx="1539204" cy="1384995"/>
          </a:xfrm>
          <a:prstGeom prst="rect">
            <a:avLst/>
          </a:prstGeom>
          <a:noFill/>
        </p:spPr>
        <p:txBody>
          <a:bodyPr wrap="square" rtlCol="0">
            <a:spAutoFit/>
          </a:bodyPr>
          <a:lstStyle/>
          <a:p>
            <a:pPr algn="ctr"/>
            <a:r>
              <a:rPr lang="en-GB" sz="1400" b="1">
                <a:solidFill>
                  <a:schemeClr val="accent1"/>
                </a:solidFill>
              </a:rPr>
              <a:t>The average cost of claim payment:  pooling does not reduce this element</a:t>
            </a:r>
          </a:p>
        </p:txBody>
      </p:sp>
      <p:sp>
        <p:nvSpPr>
          <p:cNvPr id="13" name="TextBox 12"/>
          <p:cNvSpPr txBox="1"/>
          <p:nvPr/>
        </p:nvSpPr>
        <p:spPr>
          <a:xfrm>
            <a:off x="4950158" y="3071319"/>
            <a:ext cx="1751680" cy="1600438"/>
          </a:xfrm>
          <a:prstGeom prst="rect">
            <a:avLst/>
          </a:prstGeom>
          <a:noFill/>
        </p:spPr>
        <p:txBody>
          <a:bodyPr wrap="square" rtlCol="0">
            <a:spAutoFit/>
          </a:bodyPr>
          <a:lstStyle/>
          <a:p>
            <a:pPr algn="ctr"/>
            <a:r>
              <a:rPr lang="en-GB" sz="1400" b="1">
                <a:solidFill>
                  <a:schemeClr val="bg1">
                    <a:lumMod val="50000"/>
                  </a:schemeClr>
                </a:solidFill>
              </a:rPr>
              <a:t>Insurers charge for uncertainty and volatility:  this can be retained within the pool, growing pool funds over time</a:t>
            </a:r>
          </a:p>
        </p:txBody>
      </p:sp>
      <p:sp>
        <p:nvSpPr>
          <p:cNvPr id="14" name="TextBox 13"/>
          <p:cNvSpPr txBox="1"/>
          <p:nvPr/>
        </p:nvSpPr>
        <p:spPr>
          <a:xfrm>
            <a:off x="7325709" y="3071318"/>
            <a:ext cx="1705031" cy="954107"/>
          </a:xfrm>
          <a:prstGeom prst="rect">
            <a:avLst/>
          </a:prstGeom>
          <a:noFill/>
        </p:spPr>
        <p:txBody>
          <a:bodyPr wrap="square" rtlCol="0">
            <a:spAutoFit/>
          </a:bodyPr>
          <a:lstStyle/>
          <a:p>
            <a:pPr algn="ctr"/>
            <a:r>
              <a:rPr lang="en-GB" sz="1400" b="1">
                <a:solidFill>
                  <a:schemeClr val="accent5">
                    <a:lumMod val="50000"/>
                  </a:schemeClr>
                </a:solidFill>
              </a:rPr>
              <a:t>Duplicated expense costs are eliminated, greater efficiency</a:t>
            </a:r>
          </a:p>
        </p:txBody>
      </p:sp>
      <p:sp>
        <p:nvSpPr>
          <p:cNvPr id="17" name="Rounded Rectangle 3">
            <a:extLst>
              <a:ext uri="{FF2B5EF4-FFF2-40B4-BE49-F238E27FC236}">
                <a16:creationId xmlns:a16="http://schemas.microsoft.com/office/drawing/2014/main" id="{E92E86C4-1A23-443A-9C43-8C1B3ABF73BC}"/>
              </a:ext>
            </a:extLst>
          </p:cNvPr>
          <p:cNvSpPr/>
          <p:nvPr/>
        </p:nvSpPr>
        <p:spPr>
          <a:xfrm>
            <a:off x="796317" y="1964389"/>
            <a:ext cx="1502311" cy="885423"/>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Premium</a:t>
            </a:r>
          </a:p>
        </p:txBody>
      </p:sp>
      <p:grpSp>
        <p:nvGrpSpPr>
          <p:cNvPr id="20" name="Group 19">
            <a:extLst>
              <a:ext uri="{FF2B5EF4-FFF2-40B4-BE49-F238E27FC236}">
                <a16:creationId xmlns:a16="http://schemas.microsoft.com/office/drawing/2014/main" id="{F080F5F5-DCB7-4F00-86E8-1601A66A805D}"/>
              </a:ext>
            </a:extLst>
          </p:cNvPr>
          <p:cNvGrpSpPr/>
          <p:nvPr/>
        </p:nvGrpSpPr>
        <p:grpSpPr>
          <a:xfrm>
            <a:off x="2379743" y="1964389"/>
            <a:ext cx="2069361" cy="885423"/>
            <a:chOff x="3799954" y="2576208"/>
            <a:chExt cx="2643263" cy="1416676"/>
          </a:xfrm>
        </p:grpSpPr>
        <p:sp>
          <p:nvSpPr>
            <p:cNvPr id="21" name="Rounded Rectangle 4">
              <a:extLst>
                <a:ext uri="{FF2B5EF4-FFF2-40B4-BE49-F238E27FC236}">
                  <a16:creationId xmlns:a16="http://schemas.microsoft.com/office/drawing/2014/main" id="{910823CA-CDF6-449C-85B7-19E8C84868AE}"/>
                </a:ext>
              </a:extLst>
            </p:cNvPr>
            <p:cNvSpPr/>
            <p:nvPr/>
          </p:nvSpPr>
          <p:spPr>
            <a:xfrm>
              <a:off x="4524265" y="2576208"/>
              <a:ext cx="1918952" cy="14166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Expected Loss</a:t>
              </a:r>
            </a:p>
          </p:txBody>
        </p:sp>
        <p:sp>
          <p:nvSpPr>
            <p:cNvPr id="22" name="TextBox 21">
              <a:extLst>
                <a:ext uri="{FF2B5EF4-FFF2-40B4-BE49-F238E27FC236}">
                  <a16:creationId xmlns:a16="http://schemas.microsoft.com/office/drawing/2014/main" id="{9369C572-165B-4634-BEE6-CF349CD93DCD}"/>
                </a:ext>
              </a:extLst>
            </p:cNvPr>
            <p:cNvSpPr txBox="1"/>
            <p:nvPr/>
          </p:nvSpPr>
          <p:spPr>
            <a:xfrm>
              <a:off x="3799954" y="2899825"/>
              <a:ext cx="680185" cy="935639"/>
            </a:xfrm>
            <a:prstGeom prst="rect">
              <a:avLst/>
            </a:prstGeom>
            <a:noFill/>
          </p:spPr>
          <p:txBody>
            <a:bodyPr wrap="none" rtlCol="0">
              <a:spAutoFit/>
            </a:bodyPr>
            <a:lstStyle/>
            <a:p>
              <a:pPr algn="ctr"/>
              <a:r>
                <a:rPr lang="en-GB" sz="3200" b="1">
                  <a:solidFill>
                    <a:schemeClr val="accent1"/>
                  </a:solidFill>
                </a:rPr>
                <a:t>=</a:t>
              </a:r>
            </a:p>
          </p:txBody>
        </p:sp>
      </p:grpSp>
      <p:grpSp>
        <p:nvGrpSpPr>
          <p:cNvPr id="23" name="Group 22">
            <a:extLst>
              <a:ext uri="{FF2B5EF4-FFF2-40B4-BE49-F238E27FC236}">
                <a16:creationId xmlns:a16="http://schemas.microsoft.com/office/drawing/2014/main" id="{3B39AC53-37E7-4C66-B88F-9BE77F3F30D6}"/>
              </a:ext>
            </a:extLst>
          </p:cNvPr>
          <p:cNvGrpSpPr/>
          <p:nvPr/>
        </p:nvGrpSpPr>
        <p:grpSpPr>
          <a:xfrm>
            <a:off x="4449104" y="1964389"/>
            <a:ext cx="2213878" cy="885423"/>
            <a:chOff x="6836148" y="2576208"/>
            <a:chExt cx="2827860" cy="1416676"/>
          </a:xfrm>
        </p:grpSpPr>
        <p:sp>
          <p:nvSpPr>
            <p:cNvPr id="24" name="Rounded Rectangle 5">
              <a:extLst>
                <a:ext uri="{FF2B5EF4-FFF2-40B4-BE49-F238E27FC236}">
                  <a16:creationId xmlns:a16="http://schemas.microsoft.com/office/drawing/2014/main" id="{DB36454E-9BB2-41E8-8D7D-AD5B7093FF82}"/>
                </a:ext>
              </a:extLst>
            </p:cNvPr>
            <p:cNvSpPr/>
            <p:nvPr/>
          </p:nvSpPr>
          <p:spPr>
            <a:xfrm>
              <a:off x="7560460" y="2576208"/>
              <a:ext cx="2103548" cy="1416676"/>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Uncertainty</a:t>
              </a:r>
            </a:p>
          </p:txBody>
        </p:sp>
        <p:sp>
          <p:nvSpPr>
            <p:cNvPr id="25" name="TextBox 24">
              <a:extLst>
                <a:ext uri="{FF2B5EF4-FFF2-40B4-BE49-F238E27FC236}">
                  <a16:creationId xmlns:a16="http://schemas.microsoft.com/office/drawing/2014/main" id="{452BBD53-8661-4EE3-8A28-6F96A079F5A5}"/>
                </a:ext>
              </a:extLst>
            </p:cNvPr>
            <p:cNvSpPr txBox="1"/>
            <p:nvPr/>
          </p:nvSpPr>
          <p:spPr>
            <a:xfrm>
              <a:off x="6836148" y="2899824"/>
              <a:ext cx="680185" cy="935639"/>
            </a:xfrm>
            <a:prstGeom prst="rect">
              <a:avLst/>
            </a:prstGeom>
            <a:noFill/>
          </p:spPr>
          <p:txBody>
            <a:bodyPr wrap="none" rtlCol="0">
              <a:spAutoFit/>
            </a:bodyPr>
            <a:lstStyle/>
            <a:p>
              <a:pPr algn="ctr"/>
              <a:r>
                <a:rPr lang="en-GB" sz="3200" b="1">
                  <a:solidFill>
                    <a:schemeClr val="bg1">
                      <a:lumMod val="50000"/>
                    </a:schemeClr>
                  </a:solidFill>
                </a:rPr>
                <a:t>+</a:t>
              </a:r>
            </a:p>
          </p:txBody>
        </p:sp>
      </p:grpSp>
      <p:grpSp>
        <p:nvGrpSpPr>
          <p:cNvPr id="26" name="Group 25">
            <a:extLst>
              <a:ext uri="{FF2B5EF4-FFF2-40B4-BE49-F238E27FC236}">
                <a16:creationId xmlns:a16="http://schemas.microsoft.com/office/drawing/2014/main" id="{2717401C-AA59-4C10-B19F-1FB4B2073E97}"/>
              </a:ext>
            </a:extLst>
          </p:cNvPr>
          <p:cNvGrpSpPr/>
          <p:nvPr/>
        </p:nvGrpSpPr>
        <p:grpSpPr>
          <a:xfrm>
            <a:off x="6767835" y="1964389"/>
            <a:ext cx="2213878" cy="885423"/>
            <a:chOff x="9708136" y="2576208"/>
            <a:chExt cx="2827860" cy="1416676"/>
          </a:xfrm>
        </p:grpSpPr>
        <p:sp>
          <p:nvSpPr>
            <p:cNvPr id="27" name="Rounded Rectangle 6">
              <a:extLst>
                <a:ext uri="{FF2B5EF4-FFF2-40B4-BE49-F238E27FC236}">
                  <a16:creationId xmlns:a16="http://schemas.microsoft.com/office/drawing/2014/main" id="{987BA369-7561-4A93-B609-69065923E4F6}"/>
                </a:ext>
              </a:extLst>
            </p:cNvPr>
            <p:cNvSpPr/>
            <p:nvPr/>
          </p:nvSpPr>
          <p:spPr>
            <a:xfrm>
              <a:off x="10432448" y="2576208"/>
              <a:ext cx="2103548" cy="1416676"/>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Expenses</a:t>
              </a:r>
            </a:p>
          </p:txBody>
        </p:sp>
        <p:sp>
          <p:nvSpPr>
            <p:cNvPr id="28" name="TextBox 27">
              <a:extLst>
                <a:ext uri="{FF2B5EF4-FFF2-40B4-BE49-F238E27FC236}">
                  <a16:creationId xmlns:a16="http://schemas.microsoft.com/office/drawing/2014/main" id="{56C4DFA9-5B84-473C-9E9B-9924CC64FD64}"/>
                </a:ext>
              </a:extLst>
            </p:cNvPr>
            <p:cNvSpPr txBox="1"/>
            <p:nvPr/>
          </p:nvSpPr>
          <p:spPr>
            <a:xfrm>
              <a:off x="9708136" y="2899824"/>
              <a:ext cx="680185" cy="935639"/>
            </a:xfrm>
            <a:prstGeom prst="rect">
              <a:avLst/>
            </a:prstGeom>
            <a:noFill/>
          </p:spPr>
          <p:txBody>
            <a:bodyPr wrap="none" rtlCol="0">
              <a:spAutoFit/>
            </a:bodyPr>
            <a:lstStyle/>
            <a:p>
              <a:pPr algn="ctr"/>
              <a:r>
                <a:rPr lang="en-GB" sz="3200" b="1">
                  <a:solidFill>
                    <a:schemeClr val="accent5">
                      <a:lumMod val="50000"/>
                    </a:schemeClr>
                  </a:solidFill>
                </a:rPr>
                <a:t>+</a:t>
              </a:r>
            </a:p>
          </p:txBody>
        </p:sp>
      </p:grpSp>
      <p:grpSp>
        <p:nvGrpSpPr>
          <p:cNvPr id="29" name="Group 28">
            <a:extLst>
              <a:ext uri="{FF2B5EF4-FFF2-40B4-BE49-F238E27FC236}">
                <a16:creationId xmlns:a16="http://schemas.microsoft.com/office/drawing/2014/main" id="{76B3B66D-5A3A-4325-B72C-E29E9C96C611}"/>
              </a:ext>
            </a:extLst>
          </p:cNvPr>
          <p:cNvGrpSpPr/>
          <p:nvPr/>
        </p:nvGrpSpPr>
        <p:grpSpPr>
          <a:xfrm>
            <a:off x="9049990" y="1964389"/>
            <a:ext cx="2213878" cy="885423"/>
            <a:chOff x="9708136" y="2576208"/>
            <a:chExt cx="2827860" cy="1416676"/>
          </a:xfrm>
        </p:grpSpPr>
        <p:sp>
          <p:nvSpPr>
            <p:cNvPr id="30" name="Rounded Rectangle 6">
              <a:extLst>
                <a:ext uri="{FF2B5EF4-FFF2-40B4-BE49-F238E27FC236}">
                  <a16:creationId xmlns:a16="http://schemas.microsoft.com/office/drawing/2014/main" id="{8AB05883-F9D3-4BC5-8A04-4B84C61CD4CF}"/>
                </a:ext>
              </a:extLst>
            </p:cNvPr>
            <p:cNvSpPr/>
            <p:nvPr/>
          </p:nvSpPr>
          <p:spPr>
            <a:xfrm>
              <a:off x="10432448" y="2576208"/>
              <a:ext cx="2103548" cy="141667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Profit</a:t>
              </a:r>
            </a:p>
          </p:txBody>
        </p:sp>
        <p:sp>
          <p:nvSpPr>
            <p:cNvPr id="31" name="TextBox 30">
              <a:extLst>
                <a:ext uri="{FF2B5EF4-FFF2-40B4-BE49-F238E27FC236}">
                  <a16:creationId xmlns:a16="http://schemas.microsoft.com/office/drawing/2014/main" id="{C5728997-72EE-4F40-8C32-751DF6E5855A}"/>
                </a:ext>
              </a:extLst>
            </p:cNvPr>
            <p:cNvSpPr txBox="1"/>
            <p:nvPr/>
          </p:nvSpPr>
          <p:spPr>
            <a:xfrm>
              <a:off x="9708136" y="2899824"/>
              <a:ext cx="680185" cy="935639"/>
            </a:xfrm>
            <a:prstGeom prst="rect">
              <a:avLst/>
            </a:prstGeom>
            <a:noFill/>
          </p:spPr>
          <p:txBody>
            <a:bodyPr wrap="none" rtlCol="0">
              <a:spAutoFit/>
            </a:bodyPr>
            <a:lstStyle/>
            <a:p>
              <a:pPr algn="ctr"/>
              <a:r>
                <a:rPr lang="en-GB" sz="3200" b="1">
                  <a:solidFill>
                    <a:schemeClr val="accent6">
                      <a:lumMod val="75000"/>
                    </a:schemeClr>
                  </a:solidFill>
                </a:rPr>
                <a:t>+</a:t>
              </a:r>
            </a:p>
          </p:txBody>
        </p:sp>
      </p:grpSp>
      <p:sp>
        <p:nvSpPr>
          <p:cNvPr id="32" name="TextBox 31">
            <a:extLst>
              <a:ext uri="{FF2B5EF4-FFF2-40B4-BE49-F238E27FC236}">
                <a16:creationId xmlns:a16="http://schemas.microsoft.com/office/drawing/2014/main" id="{59ED0715-BAAD-4A1A-B42D-2B7FC00A0BCE}"/>
              </a:ext>
            </a:extLst>
          </p:cNvPr>
          <p:cNvSpPr txBox="1"/>
          <p:nvPr/>
        </p:nvSpPr>
        <p:spPr>
          <a:xfrm>
            <a:off x="9582494" y="3071318"/>
            <a:ext cx="1681374" cy="1169551"/>
          </a:xfrm>
          <a:prstGeom prst="rect">
            <a:avLst/>
          </a:prstGeom>
          <a:noFill/>
        </p:spPr>
        <p:txBody>
          <a:bodyPr wrap="square" rtlCol="0">
            <a:spAutoFit/>
          </a:bodyPr>
          <a:lstStyle/>
          <a:p>
            <a:pPr algn="ctr"/>
            <a:r>
              <a:rPr lang="en-GB" sz="1400" b="1">
                <a:solidFill>
                  <a:schemeClr val="accent6">
                    <a:lumMod val="75000"/>
                  </a:schemeClr>
                </a:solidFill>
              </a:rPr>
              <a:t>The profit that insurers make can be retained in the pool </a:t>
            </a:r>
          </a:p>
          <a:p>
            <a:pPr algn="ctr"/>
            <a:endParaRPr lang="en-GB" sz="1400" b="1">
              <a:solidFill>
                <a:schemeClr val="accent6">
                  <a:lumMod val="75000"/>
                </a:schemeClr>
              </a:solidFill>
            </a:endParaRPr>
          </a:p>
        </p:txBody>
      </p:sp>
    </p:spTree>
    <p:extLst>
      <p:ext uri="{BB962C8B-B14F-4D97-AF65-F5344CB8AC3E}">
        <p14:creationId xmlns:p14="http://schemas.microsoft.com/office/powerpoint/2010/main" val="308215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63333-6BF0-4C33-93C3-857FE0841ACA}"/>
              </a:ext>
            </a:extLst>
          </p:cNvPr>
          <p:cNvSpPr>
            <a:spLocks noGrp="1"/>
          </p:cNvSpPr>
          <p:nvPr>
            <p:ph type="title"/>
          </p:nvPr>
        </p:nvSpPr>
        <p:spPr/>
        <p:txBody>
          <a:bodyPr/>
          <a:lstStyle/>
          <a:p>
            <a:r>
              <a:rPr lang="en-US"/>
              <a:t>Possible Regional Disaster Risk Transfer Facility</a:t>
            </a:r>
            <a:endParaRPr lang="en-GB"/>
          </a:p>
        </p:txBody>
      </p:sp>
      <p:sp>
        <p:nvSpPr>
          <p:cNvPr id="5" name="Slide Number Placeholder 4">
            <a:extLst>
              <a:ext uri="{FF2B5EF4-FFF2-40B4-BE49-F238E27FC236}">
                <a16:creationId xmlns:a16="http://schemas.microsoft.com/office/drawing/2014/main" id="{8334EF94-DAF1-4069-AC28-9927F0B8904A}"/>
              </a:ext>
            </a:extLst>
          </p:cNvPr>
          <p:cNvSpPr>
            <a:spLocks noGrp="1"/>
          </p:cNvSpPr>
          <p:nvPr>
            <p:ph type="sldNum" sz="quarter" idx="4"/>
          </p:nvPr>
        </p:nvSpPr>
        <p:spPr/>
        <p:txBody>
          <a:bodyPr/>
          <a:lstStyle/>
          <a:p>
            <a:fld id="{2083E393-C0BF-4ED8-8545-7E4C90AFF831}" type="slidenum">
              <a:rPr lang="en-US" smtClean="0"/>
              <a:pPr/>
              <a:t>21</a:t>
            </a:fld>
            <a:endParaRPr lang="en-US"/>
          </a:p>
        </p:txBody>
      </p:sp>
      <p:sp>
        <p:nvSpPr>
          <p:cNvPr id="6" name="Content Placeholder 41">
            <a:extLst>
              <a:ext uri="{FF2B5EF4-FFF2-40B4-BE49-F238E27FC236}">
                <a16:creationId xmlns:a16="http://schemas.microsoft.com/office/drawing/2014/main" id="{FA6DB479-C7B0-43E6-BDA6-F7BB0EAEC4E1}"/>
              </a:ext>
            </a:extLst>
          </p:cNvPr>
          <p:cNvSpPr>
            <a:spLocks noGrp="1"/>
          </p:cNvSpPr>
          <p:nvPr>
            <p:ph idx="1"/>
          </p:nvPr>
        </p:nvSpPr>
        <p:spPr>
          <a:xfrm>
            <a:off x="6928569" y="1670890"/>
            <a:ext cx="1681390" cy="2433926"/>
          </a:xfrm>
          <a:prstGeom prst="rect">
            <a:avLst/>
          </a:prstGeom>
          <a:solidFill>
            <a:srgbClr val="8064A2">
              <a:lumMod val="60000"/>
              <a:lumOff val="40000"/>
              <a:alpha val="21000"/>
            </a:srgbClr>
          </a:solidFill>
          <a:ln w="6350" cap="flat" cmpd="sng" algn="ctr">
            <a:noFill/>
            <a:prstDash val="solid"/>
          </a:ln>
          <a:effectLst/>
        </p:spPr>
        <p:txBody>
          <a:bodyPr rtlCol="0" anchor="ctr"/>
          <a:lstStyle/>
          <a:p>
            <a:pPr algn="ctr">
              <a:spcAft>
                <a:spcPts val="0"/>
              </a:spcAft>
              <a:defRPr/>
            </a:pPr>
            <a:r>
              <a:rPr lang="en-US" kern="0">
                <a:solidFill>
                  <a:prstClr val="black"/>
                </a:solidFill>
                <a:latin typeface="Calibri"/>
              </a:rPr>
              <a:t>Broker</a:t>
            </a:r>
          </a:p>
          <a:p>
            <a:pPr algn="ctr">
              <a:spcAft>
                <a:spcPts val="0"/>
              </a:spcAft>
              <a:defRPr/>
            </a:pPr>
            <a:endParaRPr lang="en-US" kern="0">
              <a:solidFill>
                <a:prstClr val="black"/>
              </a:solidFill>
              <a:latin typeface="Calibri"/>
            </a:endParaRPr>
          </a:p>
          <a:p>
            <a:pPr algn="ctr">
              <a:spcAft>
                <a:spcPts val="0"/>
              </a:spcAft>
              <a:defRPr/>
            </a:pPr>
            <a:endParaRPr lang="en-US" kern="0">
              <a:solidFill>
                <a:prstClr val="black"/>
              </a:solidFill>
              <a:latin typeface="Calibri"/>
            </a:endParaRPr>
          </a:p>
          <a:p>
            <a:pPr algn="ctr">
              <a:spcAft>
                <a:spcPts val="0"/>
              </a:spcAft>
              <a:defRPr/>
            </a:pPr>
            <a:endParaRPr lang="en-US" kern="0">
              <a:solidFill>
                <a:prstClr val="black"/>
              </a:solidFill>
              <a:latin typeface="Calibri"/>
            </a:endParaRPr>
          </a:p>
          <a:p>
            <a:pPr algn="ctr">
              <a:spcAft>
                <a:spcPts val="0"/>
              </a:spcAft>
              <a:defRPr/>
            </a:pPr>
            <a:endParaRPr lang="en-US" kern="0">
              <a:solidFill>
                <a:prstClr val="black"/>
              </a:solidFill>
              <a:latin typeface="Calibri"/>
            </a:endParaRPr>
          </a:p>
          <a:p>
            <a:pPr algn="ctr">
              <a:spcAft>
                <a:spcPts val="0"/>
              </a:spcAft>
              <a:defRPr/>
            </a:pPr>
            <a:endParaRPr lang="en-US" kern="0">
              <a:solidFill>
                <a:prstClr val="black"/>
              </a:solidFill>
              <a:latin typeface="Calibri"/>
            </a:endParaRPr>
          </a:p>
          <a:p>
            <a:pPr algn="ctr">
              <a:spcAft>
                <a:spcPts val="0"/>
              </a:spcAft>
              <a:defRPr/>
            </a:pPr>
            <a:endParaRPr lang="en-US" kern="0">
              <a:solidFill>
                <a:prstClr val="black"/>
              </a:solidFill>
              <a:latin typeface="Calibri"/>
            </a:endParaRPr>
          </a:p>
        </p:txBody>
      </p:sp>
      <p:sp>
        <p:nvSpPr>
          <p:cNvPr id="7" name="Rectangle 6">
            <a:extLst>
              <a:ext uri="{FF2B5EF4-FFF2-40B4-BE49-F238E27FC236}">
                <a16:creationId xmlns:a16="http://schemas.microsoft.com/office/drawing/2014/main" id="{BF739AA5-FE0A-4672-B806-3F4C13EACC05}"/>
              </a:ext>
            </a:extLst>
          </p:cNvPr>
          <p:cNvSpPr/>
          <p:nvPr/>
        </p:nvSpPr>
        <p:spPr>
          <a:xfrm>
            <a:off x="1962150" y="1289785"/>
            <a:ext cx="8235364" cy="4214319"/>
          </a:xfrm>
          <a:prstGeom prst="rect">
            <a:avLst/>
          </a:prstGeom>
          <a:solidFill>
            <a:srgbClr val="D8DBD8">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Fa</a:t>
            </a:r>
          </a:p>
        </p:txBody>
      </p:sp>
      <p:grpSp>
        <p:nvGrpSpPr>
          <p:cNvPr id="8" name="Group 7">
            <a:extLst>
              <a:ext uri="{FF2B5EF4-FFF2-40B4-BE49-F238E27FC236}">
                <a16:creationId xmlns:a16="http://schemas.microsoft.com/office/drawing/2014/main" id="{FCA2CC10-1E59-44BC-BEA7-8842667498BD}"/>
              </a:ext>
            </a:extLst>
          </p:cNvPr>
          <p:cNvGrpSpPr/>
          <p:nvPr/>
        </p:nvGrpSpPr>
        <p:grpSpPr>
          <a:xfrm>
            <a:off x="2300437" y="1565528"/>
            <a:ext cx="7809703" cy="3825690"/>
            <a:chOff x="341504" y="1898978"/>
            <a:chExt cx="9108000" cy="3708000"/>
          </a:xfrm>
        </p:grpSpPr>
        <p:sp>
          <p:nvSpPr>
            <p:cNvPr id="9" name="Rechteck 50">
              <a:extLst>
                <a:ext uri="{FF2B5EF4-FFF2-40B4-BE49-F238E27FC236}">
                  <a16:creationId xmlns:a16="http://schemas.microsoft.com/office/drawing/2014/main" id="{70491E61-700D-4B33-94ED-14394D96093B}"/>
                </a:ext>
              </a:extLst>
            </p:cNvPr>
            <p:cNvSpPr/>
            <p:nvPr/>
          </p:nvSpPr>
          <p:spPr>
            <a:xfrm>
              <a:off x="341504" y="1898978"/>
              <a:ext cx="9108000" cy="3708000"/>
            </a:xfrm>
            <a:prstGeom prst="rect">
              <a:avLst/>
            </a:prstGeom>
            <a:noFill/>
            <a:ln w="25400" cap="flat" cmpd="sng" algn="ctr">
              <a:noFill/>
              <a:prstDash val="solid"/>
            </a:ln>
            <a:effectLst/>
          </p:spPr>
          <p:txBody>
            <a:bodyPr rtlCol="0" anchor="ctr"/>
            <a:lstStyle/>
            <a:p>
              <a:pPr algn="ctr">
                <a:defRPr/>
              </a:pPr>
              <a:endParaRPr lang="de-DE" sz="2000" kern="0">
                <a:solidFill>
                  <a:prstClr val="white"/>
                </a:solidFill>
                <a:latin typeface="Calibri"/>
              </a:endParaRPr>
            </a:p>
          </p:txBody>
        </p:sp>
        <p:sp>
          <p:nvSpPr>
            <p:cNvPr id="10" name="Rechteck 48">
              <a:extLst>
                <a:ext uri="{FF2B5EF4-FFF2-40B4-BE49-F238E27FC236}">
                  <a16:creationId xmlns:a16="http://schemas.microsoft.com/office/drawing/2014/main" id="{7FF455D4-512C-4662-81CA-2F9F25B2B304}"/>
                </a:ext>
              </a:extLst>
            </p:cNvPr>
            <p:cNvSpPr/>
            <p:nvPr/>
          </p:nvSpPr>
          <p:spPr>
            <a:xfrm>
              <a:off x="412722" y="2004501"/>
              <a:ext cx="1726768" cy="3559725"/>
            </a:xfrm>
            <a:prstGeom prst="rect">
              <a:avLst/>
            </a:prstGeom>
            <a:solidFill>
              <a:srgbClr val="8064A2">
                <a:lumMod val="60000"/>
                <a:lumOff val="40000"/>
              </a:srgbClr>
            </a:solidFill>
            <a:ln w="9525" cap="flat" cmpd="sng" algn="ctr">
              <a:noFill/>
              <a:prstDash val="solid"/>
            </a:ln>
            <a:effectLst/>
          </p:spPr>
          <p:txBody>
            <a:bodyPr rtlCol="0" anchor="ctr"/>
            <a:lstStyle/>
            <a:p>
              <a:pPr algn="ctr">
                <a:defRPr/>
              </a:pPr>
              <a:endParaRPr lang="en-US" sz="2000" kern="0">
                <a:solidFill>
                  <a:prstClr val="black"/>
                </a:solidFill>
                <a:latin typeface="Calibri"/>
              </a:endParaRPr>
            </a:p>
          </p:txBody>
        </p:sp>
        <p:sp>
          <p:nvSpPr>
            <p:cNvPr id="11" name="Rectangle 10">
              <a:extLst>
                <a:ext uri="{FF2B5EF4-FFF2-40B4-BE49-F238E27FC236}">
                  <a16:creationId xmlns:a16="http://schemas.microsoft.com/office/drawing/2014/main" id="{559A6B03-F9FC-4508-A68D-40CFE97CEFF3}"/>
                </a:ext>
              </a:extLst>
            </p:cNvPr>
            <p:cNvSpPr/>
            <p:nvPr/>
          </p:nvSpPr>
          <p:spPr>
            <a:xfrm>
              <a:off x="3188672" y="3331009"/>
              <a:ext cx="2473199" cy="1118115"/>
            </a:xfrm>
            <a:prstGeom prst="rect">
              <a:avLst/>
            </a:prstGeom>
            <a:solidFill>
              <a:srgbClr val="8064A2">
                <a:lumMod val="75000"/>
              </a:srgbClr>
            </a:solidFill>
            <a:ln w="9525" cap="flat" cmpd="sng" algn="ctr">
              <a:solidFill>
                <a:srgbClr val="8064A2">
                  <a:lumMod val="75000"/>
                </a:srgbClr>
              </a:solidFill>
              <a:prstDash val="solid"/>
            </a:ln>
            <a:effectLst/>
          </p:spPr>
          <p:txBody>
            <a:bodyPr rtlCol="0" anchor="ctr"/>
            <a:lstStyle/>
            <a:p>
              <a:pPr algn="ctr">
                <a:defRPr/>
              </a:pPr>
              <a:r>
                <a:rPr lang="en-US" b="1" kern="0">
                  <a:solidFill>
                    <a:prstClr val="white"/>
                  </a:solidFill>
                  <a:latin typeface="Calibri"/>
                </a:rPr>
                <a:t>CAREC </a:t>
              </a:r>
            </a:p>
            <a:p>
              <a:pPr algn="ctr">
                <a:defRPr/>
              </a:pPr>
              <a:r>
                <a:rPr lang="en-US" b="1" kern="0">
                  <a:solidFill>
                    <a:prstClr val="white"/>
                  </a:solidFill>
                  <a:latin typeface="Calibri"/>
                </a:rPr>
                <a:t>Disaster Risk Transfer</a:t>
              </a:r>
            </a:p>
            <a:p>
              <a:pPr algn="ctr">
                <a:defRPr/>
              </a:pPr>
              <a:r>
                <a:rPr lang="en-US" b="1" kern="0">
                  <a:solidFill>
                    <a:prstClr val="white"/>
                  </a:solidFill>
                  <a:latin typeface="Calibri"/>
                </a:rPr>
                <a:t> Facility</a:t>
              </a:r>
            </a:p>
          </p:txBody>
        </p:sp>
        <p:cxnSp>
          <p:nvCxnSpPr>
            <p:cNvPr id="12" name="Straight Arrow Connector 11">
              <a:extLst>
                <a:ext uri="{FF2B5EF4-FFF2-40B4-BE49-F238E27FC236}">
                  <a16:creationId xmlns:a16="http://schemas.microsoft.com/office/drawing/2014/main" id="{26F9221E-CC6C-4BB5-9682-9C52FB5366A6}"/>
                </a:ext>
              </a:extLst>
            </p:cNvPr>
            <p:cNvCxnSpPr>
              <a:cxnSpLocks/>
            </p:cNvCxnSpPr>
            <p:nvPr/>
          </p:nvCxnSpPr>
          <p:spPr>
            <a:xfrm>
              <a:off x="2157941" y="3683061"/>
              <a:ext cx="929245" cy="10385"/>
            </a:xfrm>
            <a:prstGeom prst="straightConnector1">
              <a:avLst/>
            </a:prstGeom>
            <a:noFill/>
            <a:ln w="22225" cap="flat" cmpd="sng" algn="ctr">
              <a:solidFill>
                <a:sysClr val="windowText" lastClr="000000"/>
              </a:solidFill>
              <a:prstDash val="solid"/>
              <a:tailEnd type="arrow"/>
            </a:ln>
            <a:effectLst/>
          </p:spPr>
        </p:cxnSp>
        <p:sp>
          <p:nvSpPr>
            <p:cNvPr id="13" name="TextBox 12">
              <a:extLst>
                <a:ext uri="{FF2B5EF4-FFF2-40B4-BE49-F238E27FC236}">
                  <a16:creationId xmlns:a16="http://schemas.microsoft.com/office/drawing/2014/main" id="{F21418F8-DCC1-4C82-A5C0-DD6DD690EB3C}"/>
                </a:ext>
              </a:extLst>
            </p:cNvPr>
            <p:cNvSpPr txBox="1"/>
            <p:nvPr/>
          </p:nvSpPr>
          <p:spPr>
            <a:xfrm>
              <a:off x="2091279" y="3359559"/>
              <a:ext cx="1010758" cy="298309"/>
            </a:xfrm>
            <a:prstGeom prst="rect">
              <a:avLst/>
            </a:prstGeom>
            <a:noFill/>
          </p:spPr>
          <p:txBody>
            <a:bodyPr wrap="square" rtlCol="0">
              <a:spAutoFit/>
            </a:bodyPr>
            <a:lstStyle/>
            <a:p>
              <a:pPr algn="ctr">
                <a:defRPr/>
              </a:pPr>
              <a:r>
                <a:rPr lang="en-US" sz="1400" kern="0">
                  <a:solidFill>
                    <a:prstClr val="black"/>
                  </a:solidFill>
                  <a:latin typeface="Calibri"/>
                </a:rPr>
                <a:t>Premium</a:t>
              </a:r>
            </a:p>
          </p:txBody>
        </p:sp>
        <p:sp>
          <p:nvSpPr>
            <p:cNvPr id="14" name="Rectangle 13">
              <a:extLst>
                <a:ext uri="{FF2B5EF4-FFF2-40B4-BE49-F238E27FC236}">
                  <a16:creationId xmlns:a16="http://schemas.microsoft.com/office/drawing/2014/main" id="{674FD76E-19CA-4570-BD47-2DE16CA20221}"/>
                </a:ext>
              </a:extLst>
            </p:cNvPr>
            <p:cNvSpPr/>
            <p:nvPr/>
          </p:nvSpPr>
          <p:spPr>
            <a:xfrm>
              <a:off x="528574" y="2967776"/>
              <a:ext cx="1427681" cy="407963"/>
            </a:xfrm>
            <a:prstGeom prst="rect">
              <a:avLst/>
            </a:prstGeom>
            <a:solidFill>
              <a:srgbClr val="8064A2">
                <a:lumMod val="40000"/>
                <a:lumOff val="60000"/>
              </a:srgbClr>
            </a:solidFill>
            <a:ln w="3175" cap="flat" cmpd="sng" algn="ctr">
              <a:noFill/>
              <a:prstDash val="solid"/>
            </a:ln>
            <a:effectLst/>
          </p:spPr>
          <p:txBody>
            <a:bodyPr rtlCol="0" anchor="ctr"/>
            <a:lstStyle/>
            <a:p>
              <a:pPr algn="ctr">
                <a:defRPr/>
              </a:pPr>
              <a:r>
                <a:rPr lang="en-US" sz="1200" kern="0">
                  <a:solidFill>
                    <a:prstClr val="black"/>
                  </a:solidFill>
                  <a:latin typeface="Calibri"/>
                </a:rPr>
                <a:t>Country</a:t>
              </a:r>
            </a:p>
          </p:txBody>
        </p:sp>
        <p:sp>
          <p:nvSpPr>
            <p:cNvPr id="15" name="Rectangle 14">
              <a:extLst>
                <a:ext uri="{FF2B5EF4-FFF2-40B4-BE49-F238E27FC236}">
                  <a16:creationId xmlns:a16="http://schemas.microsoft.com/office/drawing/2014/main" id="{755219C2-0362-4E86-8FD3-58C44C6B6FD5}"/>
                </a:ext>
              </a:extLst>
            </p:cNvPr>
            <p:cNvSpPr/>
            <p:nvPr/>
          </p:nvSpPr>
          <p:spPr>
            <a:xfrm>
              <a:off x="526226" y="3415604"/>
              <a:ext cx="1427681" cy="407963"/>
            </a:xfrm>
            <a:prstGeom prst="rect">
              <a:avLst/>
            </a:prstGeom>
            <a:solidFill>
              <a:srgbClr val="8064A2">
                <a:lumMod val="40000"/>
                <a:lumOff val="60000"/>
              </a:srgbClr>
            </a:solidFill>
            <a:ln w="3175" cap="flat" cmpd="sng" algn="ctr">
              <a:noFill/>
              <a:prstDash val="solid"/>
            </a:ln>
            <a:effectLst/>
          </p:spPr>
          <p:txBody>
            <a:bodyPr rtlCol="0" anchor="ctr"/>
            <a:lstStyle/>
            <a:p>
              <a:pPr algn="ctr">
                <a:defRPr/>
              </a:pPr>
              <a:r>
                <a:rPr lang="en-US" sz="1200" kern="0">
                  <a:solidFill>
                    <a:prstClr val="black"/>
                  </a:solidFill>
                  <a:latin typeface="Calibri"/>
                </a:rPr>
                <a:t>Country</a:t>
              </a:r>
            </a:p>
          </p:txBody>
        </p:sp>
        <p:sp>
          <p:nvSpPr>
            <p:cNvPr id="16" name="Rectangle 15">
              <a:extLst>
                <a:ext uri="{FF2B5EF4-FFF2-40B4-BE49-F238E27FC236}">
                  <a16:creationId xmlns:a16="http://schemas.microsoft.com/office/drawing/2014/main" id="{85662141-FE5B-4569-80E7-353D3BB9F914}"/>
                </a:ext>
              </a:extLst>
            </p:cNvPr>
            <p:cNvSpPr/>
            <p:nvPr/>
          </p:nvSpPr>
          <p:spPr>
            <a:xfrm>
              <a:off x="523878" y="3863432"/>
              <a:ext cx="1427681" cy="407963"/>
            </a:xfrm>
            <a:prstGeom prst="rect">
              <a:avLst/>
            </a:prstGeom>
            <a:solidFill>
              <a:srgbClr val="8064A2">
                <a:lumMod val="40000"/>
                <a:lumOff val="60000"/>
              </a:srgbClr>
            </a:solidFill>
            <a:ln w="3175" cap="flat" cmpd="sng" algn="ctr">
              <a:noFill/>
              <a:prstDash val="solid"/>
            </a:ln>
            <a:effectLst/>
          </p:spPr>
          <p:txBody>
            <a:bodyPr rtlCol="0" anchor="ctr"/>
            <a:lstStyle/>
            <a:p>
              <a:pPr algn="ctr">
                <a:defRPr/>
              </a:pPr>
              <a:r>
                <a:rPr lang="en-US" sz="1200" kern="0">
                  <a:solidFill>
                    <a:prstClr val="black"/>
                  </a:solidFill>
                  <a:latin typeface="Calibri"/>
                </a:rPr>
                <a:t>Country</a:t>
              </a:r>
            </a:p>
          </p:txBody>
        </p:sp>
        <p:cxnSp>
          <p:nvCxnSpPr>
            <p:cNvPr id="17" name="Straight Connector 16">
              <a:extLst>
                <a:ext uri="{FF2B5EF4-FFF2-40B4-BE49-F238E27FC236}">
                  <a16:creationId xmlns:a16="http://schemas.microsoft.com/office/drawing/2014/main" id="{935E7BCA-C9CD-4031-A3B6-366F22DC4572}"/>
                </a:ext>
              </a:extLst>
            </p:cNvPr>
            <p:cNvCxnSpPr>
              <a:stCxn id="16" idx="2"/>
              <a:endCxn id="18" idx="0"/>
            </p:cNvCxnSpPr>
            <p:nvPr/>
          </p:nvCxnSpPr>
          <p:spPr>
            <a:xfrm>
              <a:off x="1237718" y="4271396"/>
              <a:ext cx="9163" cy="767489"/>
            </a:xfrm>
            <a:prstGeom prst="line">
              <a:avLst/>
            </a:prstGeom>
            <a:noFill/>
            <a:ln w="12700" cap="flat" cmpd="sng" algn="ctr">
              <a:solidFill>
                <a:sysClr val="window" lastClr="FFFFFF">
                  <a:lumMod val="95000"/>
                </a:sysClr>
              </a:solidFill>
              <a:prstDash val="sysDash"/>
            </a:ln>
            <a:effectLst/>
          </p:spPr>
        </p:cxnSp>
        <p:sp>
          <p:nvSpPr>
            <p:cNvPr id="18" name="Rectangle 17">
              <a:extLst>
                <a:ext uri="{FF2B5EF4-FFF2-40B4-BE49-F238E27FC236}">
                  <a16:creationId xmlns:a16="http://schemas.microsoft.com/office/drawing/2014/main" id="{7640C302-1026-4A4F-B1E1-88D970428F05}"/>
                </a:ext>
              </a:extLst>
            </p:cNvPr>
            <p:cNvSpPr/>
            <p:nvPr/>
          </p:nvSpPr>
          <p:spPr>
            <a:xfrm>
              <a:off x="533041" y="5038885"/>
              <a:ext cx="1427681" cy="407963"/>
            </a:xfrm>
            <a:prstGeom prst="rect">
              <a:avLst/>
            </a:prstGeom>
            <a:solidFill>
              <a:srgbClr val="8064A2">
                <a:lumMod val="40000"/>
                <a:lumOff val="60000"/>
              </a:srgbClr>
            </a:solidFill>
            <a:ln w="3175" cap="flat" cmpd="sng" algn="ctr">
              <a:noFill/>
              <a:prstDash val="solid"/>
            </a:ln>
            <a:effectLst/>
          </p:spPr>
          <p:txBody>
            <a:bodyPr rtlCol="0" anchor="ctr"/>
            <a:lstStyle/>
            <a:p>
              <a:pPr algn="ctr">
                <a:defRPr/>
              </a:pPr>
              <a:r>
                <a:rPr lang="en-US" sz="1200" kern="0">
                  <a:solidFill>
                    <a:prstClr val="black"/>
                  </a:solidFill>
                  <a:latin typeface="Calibri"/>
                </a:rPr>
                <a:t>Country</a:t>
              </a:r>
            </a:p>
          </p:txBody>
        </p:sp>
        <p:sp>
          <p:nvSpPr>
            <p:cNvPr id="19" name="Rectangle 18">
              <a:extLst>
                <a:ext uri="{FF2B5EF4-FFF2-40B4-BE49-F238E27FC236}">
                  <a16:creationId xmlns:a16="http://schemas.microsoft.com/office/drawing/2014/main" id="{9679CDF9-F9B1-4BEC-A63E-3314DDBD54D2}"/>
                </a:ext>
              </a:extLst>
            </p:cNvPr>
            <p:cNvSpPr/>
            <p:nvPr/>
          </p:nvSpPr>
          <p:spPr>
            <a:xfrm>
              <a:off x="7825913" y="2994022"/>
              <a:ext cx="1548000" cy="1656000"/>
            </a:xfrm>
            <a:prstGeom prst="rect">
              <a:avLst/>
            </a:prstGeom>
            <a:solidFill>
              <a:srgbClr val="8064A2">
                <a:lumMod val="60000"/>
                <a:lumOff val="40000"/>
              </a:srgbClr>
            </a:solidFill>
            <a:ln w="6350" cap="flat" cmpd="sng" algn="ctr">
              <a:noFill/>
              <a:prstDash val="solid"/>
            </a:ln>
            <a:effectLst/>
          </p:spPr>
          <p:txBody>
            <a:bodyPr rtlCol="0" anchor="ctr"/>
            <a:lstStyle/>
            <a:p>
              <a:pPr algn="ctr">
                <a:defRPr/>
              </a:pPr>
              <a:r>
                <a:rPr lang="en-US" b="1" kern="0">
                  <a:solidFill>
                    <a:prstClr val="black"/>
                  </a:solidFill>
                  <a:latin typeface="Calibri"/>
                </a:rPr>
                <a:t>Reinsurers/</a:t>
              </a:r>
            </a:p>
            <a:p>
              <a:pPr algn="ctr">
                <a:defRPr/>
              </a:pPr>
              <a:r>
                <a:rPr lang="en-US" b="1" kern="0">
                  <a:solidFill>
                    <a:prstClr val="black"/>
                  </a:solidFill>
                  <a:latin typeface="Calibri"/>
                </a:rPr>
                <a:t>Capital Markets </a:t>
              </a:r>
            </a:p>
          </p:txBody>
        </p:sp>
        <p:sp>
          <p:nvSpPr>
            <p:cNvPr id="20" name="TextBox 19">
              <a:extLst>
                <a:ext uri="{FF2B5EF4-FFF2-40B4-BE49-F238E27FC236}">
                  <a16:creationId xmlns:a16="http://schemas.microsoft.com/office/drawing/2014/main" id="{2C54D643-41E7-4704-9807-3D0E3EE75AF9}"/>
                </a:ext>
              </a:extLst>
            </p:cNvPr>
            <p:cNvSpPr txBox="1"/>
            <p:nvPr/>
          </p:nvSpPr>
          <p:spPr>
            <a:xfrm>
              <a:off x="5860654" y="3863924"/>
              <a:ext cx="1714500" cy="298309"/>
            </a:xfrm>
            <a:prstGeom prst="rect">
              <a:avLst/>
            </a:prstGeom>
            <a:noFill/>
          </p:spPr>
          <p:txBody>
            <a:bodyPr wrap="square" rtlCol="0">
              <a:spAutoFit/>
            </a:bodyPr>
            <a:lstStyle/>
            <a:p>
              <a:pPr algn="ctr">
                <a:defRPr/>
              </a:pPr>
              <a:r>
                <a:rPr lang="en-US" sz="1400" kern="0">
                  <a:solidFill>
                    <a:prstClr val="black"/>
                  </a:solidFill>
                  <a:latin typeface="Calibri"/>
                </a:rPr>
                <a:t>Trigger payouts</a:t>
              </a:r>
            </a:p>
          </p:txBody>
        </p:sp>
        <p:sp>
          <p:nvSpPr>
            <p:cNvPr id="21" name="Rectangle 20">
              <a:extLst>
                <a:ext uri="{FF2B5EF4-FFF2-40B4-BE49-F238E27FC236}">
                  <a16:creationId xmlns:a16="http://schemas.microsoft.com/office/drawing/2014/main" id="{25FF73AE-508A-4310-B2CE-2F33B4E7B568}"/>
                </a:ext>
              </a:extLst>
            </p:cNvPr>
            <p:cNvSpPr/>
            <p:nvPr/>
          </p:nvSpPr>
          <p:spPr>
            <a:xfrm>
              <a:off x="7831016" y="4725076"/>
              <a:ext cx="1548000" cy="839150"/>
            </a:xfrm>
            <a:prstGeom prst="rect">
              <a:avLst/>
            </a:prstGeom>
            <a:solidFill>
              <a:srgbClr val="8064A2">
                <a:lumMod val="60000"/>
                <a:lumOff val="40000"/>
              </a:srgbClr>
            </a:solidFill>
            <a:ln w="6350" cap="flat" cmpd="sng" algn="ctr">
              <a:noFill/>
              <a:prstDash val="solid"/>
            </a:ln>
            <a:effectLst/>
          </p:spPr>
          <p:txBody>
            <a:bodyPr rtlCol="0" anchor="ctr"/>
            <a:lstStyle/>
            <a:p>
              <a:pPr algn="ctr">
                <a:defRPr/>
              </a:pPr>
              <a:r>
                <a:rPr lang="en-US" b="1" kern="0">
                  <a:solidFill>
                    <a:prstClr val="black"/>
                  </a:solidFill>
                  <a:latin typeface="Calibri"/>
                </a:rPr>
                <a:t>External Donors</a:t>
              </a:r>
            </a:p>
          </p:txBody>
        </p:sp>
        <p:cxnSp>
          <p:nvCxnSpPr>
            <p:cNvPr id="22" name="Straight Arrow Connector 21">
              <a:extLst>
                <a:ext uri="{FF2B5EF4-FFF2-40B4-BE49-F238E27FC236}">
                  <a16:creationId xmlns:a16="http://schemas.microsoft.com/office/drawing/2014/main" id="{40D3D6E8-8ED3-40C0-B956-A812E160FE1D}"/>
                </a:ext>
              </a:extLst>
            </p:cNvPr>
            <p:cNvCxnSpPr>
              <a:cxnSpLocks/>
            </p:cNvCxnSpPr>
            <p:nvPr/>
          </p:nvCxnSpPr>
          <p:spPr>
            <a:xfrm flipH="1" flipV="1">
              <a:off x="5746097" y="4201633"/>
              <a:ext cx="1940097" cy="809194"/>
            </a:xfrm>
            <a:prstGeom prst="straightConnector1">
              <a:avLst/>
            </a:prstGeom>
            <a:noFill/>
            <a:ln w="22225" cap="flat" cmpd="sng" algn="ctr">
              <a:solidFill>
                <a:sysClr val="windowText" lastClr="000000"/>
              </a:solidFill>
              <a:prstDash val="dash"/>
              <a:tailEnd type="arrow"/>
            </a:ln>
            <a:effectLst/>
          </p:spPr>
        </p:cxnSp>
        <p:sp>
          <p:nvSpPr>
            <p:cNvPr id="23" name="TextBox 22">
              <a:extLst>
                <a:ext uri="{FF2B5EF4-FFF2-40B4-BE49-F238E27FC236}">
                  <a16:creationId xmlns:a16="http://schemas.microsoft.com/office/drawing/2014/main" id="{632F3FDD-83F0-4300-9E8B-34DDFD2BBFF3}"/>
                </a:ext>
              </a:extLst>
            </p:cNvPr>
            <p:cNvSpPr txBox="1"/>
            <p:nvPr/>
          </p:nvSpPr>
          <p:spPr>
            <a:xfrm rot="1643717">
              <a:off x="5982313" y="4329850"/>
              <a:ext cx="1546860" cy="298309"/>
            </a:xfrm>
            <a:prstGeom prst="rect">
              <a:avLst/>
            </a:prstGeom>
            <a:noFill/>
          </p:spPr>
          <p:txBody>
            <a:bodyPr wrap="square" rtlCol="0">
              <a:spAutoFit/>
            </a:bodyPr>
            <a:lstStyle/>
            <a:p>
              <a:pPr algn="ctr">
                <a:defRPr/>
              </a:pPr>
              <a:r>
                <a:rPr lang="en-US" sz="1400" kern="0">
                  <a:solidFill>
                    <a:prstClr val="black"/>
                  </a:solidFill>
                  <a:latin typeface="Calibri"/>
                </a:rPr>
                <a:t>Fund support</a:t>
              </a:r>
            </a:p>
          </p:txBody>
        </p:sp>
        <p:sp>
          <p:nvSpPr>
            <p:cNvPr id="24" name="Rectangle 23">
              <a:extLst>
                <a:ext uri="{FF2B5EF4-FFF2-40B4-BE49-F238E27FC236}">
                  <a16:creationId xmlns:a16="http://schemas.microsoft.com/office/drawing/2014/main" id="{B197D071-C626-494F-9A6E-4F2030903B93}"/>
                </a:ext>
              </a:extLst>
            </p:cNvPr>
            <p:cNvSpPr/>
            <p:nvPr/>
          </p:nvSpPr>
          <p:spPr>
            <a:xfrm>
              <a:off x="7820984" y="2004502"/>
              <a:ext cx="1548000" cy="895062"/>
            </a:xfrm>
            <a:prstGeom prst="rect">
              <a:avLst/>
            </a:prstGeom>
            <a:solidFill>
              <a:srgbClr val="8064A2">
                <a:lumMod val="60000"/>
                <a:lumOff val="40000"/>
              </a:srgbClr>
            </a:solidFill>
            <a:ln w="6350" cap="flat" cmpd="sng" algn="ctr">
              <a:noFill/>
              <a:prstDash val="solid"/>
            </a:ln>
            <a:effectLst/>
          </p:spPr>
          <p:txBody>
            <a:bodyPr rtlCol="0" anchor="ctr"/>
            <a:lstStyle/>
            <a:p>
              <a:pPr algn="ctr">
                <a:defRPr/>
              </a:pPr>
              <a:r>
                <a:rPr lang="en-US" b="1" kern="0">
                  <a:solidFill>
                    <a:prstClr val="black"/>
                  </a:solidFill>
                  <a:latin typeface="Calibri"/>
                </a:rPr>
                <a:t>Risk Modeler</a:t>
              </a:r>
            </a:p>
          </p:txBody>
        </p:sp>
        <p:cxnSp>
          <p:nvCxnSpPr>
            <p:cNvPr id="25" name="Straight Arrow Connector 24">
              <a:extLst>
                <a:ext uri="{FF2B5EF4-FFF2-40B4-BE49-F238E27FC236}">
                  <a16:creationId xmlns:a16="http://schemas.microsoft.com/office/drawing/2014/main" id="{AADDDFBE-9578-467F-93B5-74A36BEF8D41}"/>
                </a:ext>
              </a:extLst>
            </p:cNvPr>
            <p:cNvCxnSpPr>
              <a:cxnSpLocks/>
            </p:cNvCxnSpPr>
            <p:nvPr/>
          </p:nvCxnSpPr>
          <p:spPr>
            <a:xfrm flipH="1">
              <a:off x="5714850" y="2529426"/>
              <a:ext cx="2060916" cy="971508"/>
            </a:xfrm>
            <a:prstGeom prst="straightConnector1">
              <a:avLst/>
            </a:prstGeom>
            <a:noFill/>
            <a:ln w="19050" cap="flat" cmpd="sng" algn="ctr">
              <a:solidFill>
                <a:sysClr val="windowText" lastClr="000000"/>
              </a:solidFill>
              <a:prstDash val="solid"/>
              <a:tailEnd type="arrow"/>
            </a:ln>
            <a:effectLst/>
          </p:spPr>
        </p:cxnSp>
        <p:sp>
          <p:nvSpPr>
            <p:cNvPr id="26" name="TextBox 25">
              <a:extLst>
                <a:ext uri="{FF2B5EF4-FFF2-40B4-BE49-F238E27FC236}">
                  <a16:creationId xmlns:a16="http://schemas.microsoft.com/office/drawing/2014/main" id="{AC53B636-161C-4F96-8BA2-9FAC4F33D1E9}"/>
                </a:ext>
              </a:extLst>
            </p:cNvPr>
            <p:cNvSpPr txBox="1"/>
            <p:nvPr/>
          </p:nvSpPr>
          <p:spPr>
            <a:xfrm>
              <a:off x="5971694" y="3460731"/>
              <a:ext cx="1804072" cy="298309"/>
            </a:xfrm>
            <a:prstGeom prst="rect">
              <a:avLst/>
            </a:prstGeom>
            <a:noFill/>
          </p:spPr>
          <p:txBody>
            <a:bodyPr wrap="square" rtlCol="0">
              <a:spAutoFit/>
            </a:bodyPr>
            <a:lstStyle/>
            <a:p>
              <a:pPr>
                <a:defRPr/>
              </a:pPr>
              <a:r>
                <a:rPr lang="en-US" sz="1400" kern="0">
                  <a:solidFill>
                    <a:prstClr val="black"/>
                  </a:solidFill>
                  <a:latin typeface="Calibri"/>
                </a:rPr>
                <a:t>Risk Transfer Cost</a:t>
              </a:r>
            </a:p>
          </p:txBody>
        </p:sp>
        <p:sp>
          <p:nvSpPr>
            <p:cNvPr id="27" name="Textfeld 49">
              <a:extLst>
                <a:ext uri="{FF2B5EF4-FFF2-40B4-BE49-F238E27FC236}">
                  <a16:creationId xmlns:a16="http://schemas.microsoft.com/office/drawing/2014/main" id="{1144F410-782D-44EC-ADD0-B54B95FC0F4B}"/>
                </a:ext>
              </a:extLst>
            </p:cNvPr>
            <p:cNvSpPr txBox="1"/>
            <p:nvPr/>
          </p:nvSpPr>
          <p:spPr>
            <a:xfrm>
              <a:off x="378118" y="2046001"/>
              <a:ext cx="1737527" cy="909841"/>
            </a:xfrm>
            <a:prstGeom prst="rect">
              <a:avLst/>
            </a:prstGeom>
            <a:noFill/>
          </p:spPr>
          <p:txBody>
            <a:bodyPr wrap="square" rtlCol="0">
              <a:spAutoFit/>
            </a:bodyPr>
            <a:lstStyle/>
            <a:p>
              <a:pPr algn="ctr">
                <a:lnSpc>
                  <a:spcPct val="150000"/>
                </a:lnSpc>
                <a:defRPr/>
              </a:pPr>
              <a:r>
                <a:rPr lang="de-DE" b="1" kern="0" err="1">
                  <a:solidFill>
                    <a:prstClr val="black"/>
                  </a:solidFill>
                  <a:latin typeface="Calibri"/>
                </a:rPr>
                <a:t>Policyholder</a:t>
              </a:r>
              <a:endParaRPr lang="de-DE" b="1" kern="0">
                <a:solidFill>
                  <a:prstClr val="black"/>
                </a:solidFill>
                <a:latin typeface="Calibri"/>
              </a:endParaRPr>
            </a:p>
            <a:p>
              <a:pPr algn="ctr">
                <a:defRPr/>
              </a:pPr>
              <a:r>
                <a:rPr lang="de-DE" sz="1400" kern="0" err="1">
                  <a:solidFill>
                    <a:prstClr val="black"/>
                  </a:solidFill>
                  <a:latin typeface="Calibri"/>
                </a:rPr>
                <a:t>of</a:t>
              </a:r>
              <a:r>
                <a:rPr lang="de-DE" sz="1400" kern="0">
                  <a:solidFill>
                    <a:prstClr val="black"/>
                  </a:solidFill>
                  <a:latin typeface="Calibri"/>
                </a:rPr>
                <a:t> </a:t>
              </a:r>
              <a:r>
                <a:rPr lang="de-DE" sz="1400" kern="0" err="1">
                  <a:solidFill>
                    <a:prstClr val="black"/>
                  </a:solidFill>
                  <a:latin typeface="Calibri"/>
                </a:rPr>
                <a:t>parametric</a:t>
              </a:r>
              <a:r>
                <a:rPr lang="de-DE" sz="1400" kern="0">
                  <a:solidFill>
                    <a:prstClr val="black"/>
                  </a:solidFill>
                  <a:latin typeface="Calibri"/>
                </a:rPr>
                <a:t> </a:t>
              </a:r>
              <a:r>
                <a:rPr lang="de-DE" sz="1400" kern="0" err="1">
                  <a:solidFill>
                    <a:prstClr val="black"/>
                  </a:solidFill>
                  <a:latin typeface="Calibri"/>
                </a:rPr>
                <a:t>insurance</a:t>
              </a:r>
              <a:r>
                <a:rPr lang="de-DE" sz="1400" kern="0">
                  <a:solidFill>
                    <a:prstClr val="black"/>
                  </a:solidFill>
                  <a:latin typeface="Calibri"/>
                </a:rPr>
                <a:t> </a:t>
              </a:r>
              <a:r>
                <a:rPr lang="de-DE" sz="1400" kern="0" err="1">
                  <a:solidFill>
                    <a:prstClr val="black"/>
                  </a:solidFill>
                  <a:latin typeface="Calibri"/>
                </a:rPr>
                <a:t>policies</a:t>
              </a:r>
              <a:endParaRPr lang="de-DE" sz="1400" kern="0">
                <a:solidFill>
                  <a:prstClr val="black"/>
                </a:solidFill>
                <a:latin typeface="Calibri"/>
              </a:endParaRPr>
            </a:p>
          </p:txBody>
        </p:sp>
        <p:cxnSp>
          <p:nvCxnSpPr>
            <p:cNvPr id="28" name="Straight Arrow Connector 63">
              <a:extLst>
                <a:ext uri="{FF2B5EF4-FFF2-40B4-BE49-F238E27FC236}">
                  <a16:creationId xmlns:a16="http://schemas.microsoft.com/office/drawing/2014/main" id="{FCD1E4AC-4E1C-41B4-BEF6-17F05DBB6393}"/>
                </a:ext>
              </a:extLst>
            </p:cNvPr>
            <p:cNvCxnSpPr>
              <a:cxnSpLocks/>
            </p:cNvCxnSpPr>
            <p:nvPr/>
          </p:nvCxnSpPr>
          <p:spPr>
            <a:xfrm flipH="1" flipV="1">
              <a:off x="2166556" y="3859841"/>
              <a:ext cx="852929" cy="3591"/>
            </a:xfrm>
            <a:prstGeom prst="straightConnector1">
              <a:avLst/>
            </a:prstGeom>
            <a:noFill/>
            <a:ln w="22225" cap="flat" cmpd="sng" algn="ctr">
              <a:solidFill>
                <a:sysClr val="windowText" lastClr="000000"/>
              </a:solidFill>
              <a:prstDash val="solid"/>
              <a:tailEnd type="arrow"/>
            </a:ln>
            <a:effectLst/>
          </p:spPr>
        </p:cxnSp>
        <p:cxnSp>
          <p:nvCxnSpPr>
            <p:cNvPr id="29" name="Straight Arrow Connector 58">
              <a:extLst>
                <a:ext uri="{FF2B5EF4-FFF2-40B4-BE49-F238E27FC236}">
                  <a16:creationId xmlns:a16="http://schemas.microsoft.com/office/drawing/2014/main" id="{F52972CA-045A-4CA1-8C5E-533D9F77B064}"/>
                </a:ext>
              </a:extLst>
            </p:cNvPr>
            <p:cNvCxnSpPr>
              <a:cxnSpLocks/>
            </p:cNvCxnSpPr>
            <p:nvPr/>
          </p:nvCxnSpPr>
          <p:spPr>
            <a:xfrm>
              <a:off x="5746097" y="3752978"/>
              <a:ext cx="1952964" cy="1"/>
            </a:xfrm>
            <a:prstGeom prst="straightConnector1">
              <a:avLst/>
            </a:prstGeom>
            <a:noFill/>
            <a:ln w="22225" cap="flat" cmpd="sng" algn="ctr">
              <a:solidFill>
                <a:sysClr val="windowText" lastClr="000000"/>
              </a:solidFill>
              <a:prstDash val="solid"/>
              <a:tailEnd type="arrow"/>
            </a:ln>
            <a:effectLst/>
          </p:spPr>
        </p:cxnSp>
        <p:cxnSp>
          <p:nvCxnSpPr>
            <p:cNvPr id="30" name="Straight Arrow Connector 63">
              <a:extLst>
                <a:ext uri="{FF2B5EF4-FFF2-40B4-BE49-F238E27FC236}">
                  <a16:creationId xmlns:a16="http://schemas.microsoft.com/office/drawing/2014/main" id="{7D054EC5-F79C-4D42-AC82-B4C228601C77}"/>
                </a:ext>
              </a:extLst>
            </p:cNvPr>
            <p:cNvCxnSpPr>
              <a:cxnSpLocks/>
            </p:cNvCxnSpPr>
            <p:nvPr/>
          </p:nvCxnSpPr>
          <p:spPr>
            <a:xfrm flipH="1">
              <a:off x="5778102" y="3855268"/>
              <a:ext cx="1887311" cy="0"/>
            </a:xfrm>
            <a:prstGeom prst="straightConnector1">
              <a:avLst/>
            </a:prstGeom>
            <a:noFill/>
            <a:ln w="22225" cap="flat" cmpd="sng" algn="ctr">
              <a:solidFill>
                <a:sysClr val="windowText" lastClr="000000"/>
              </a:solidFill>
              <a:prstDash val="solid"/>
              <a:tailEnd type="arrow"/>
            </a:ln>
            <a:effectLst/>
          </p:spPr>
        </p:cxnSp>
        <p:sp>
          <p:nvSpPr>
            <p:cNvPr id="31" name="Textfeld 87">
              <a:extLst>
                <a:ext uri="{FF2B5EF4-FFF2-40B4-BE49-F238E27FC236}">
                  <a16:creationId xmlns:a16="http://schemas.microsoft.com/office/drawing/2014/main" id="{937E8B48-F31D-4F0E-B35F-8D8760FA973B}"/>
                </a:ext>
              </a:extLst>
            </p:cNvPr>
            <p:cNvSpPr txBox="1"/>
            <p:nvPr/>
          </p:nvSpPr>
          <p:spPr>
            <a:xfrm rot="19742162">
              <a:off x="6225349" y="2674186"/>
              <a:ext cx="1242564" cy="298309"/>
            </a:xfrm>
            <a:prstGeom prst="rect">
              <a:avLst/>
            </a:prstGeom>
            <a:noFill/>
          </p:spPr>
          <p:txBody>
            <a:bodyPr wrap="none" rtlCol="0">
              <a:spAutoFit/>
            </a:bodyPr>
            <a:lstStyle/>
            <a:p>
              <a:pPr>
                <a:defRPr/>
              </a:pPr>
              <a:r>
                <a:rPr lang="en-US" sz="1400" kern="0">
                  <a:solidFill>
                    <a:prstClr val="black"/>
                  </a:solidFill>
                  <a:latin typeface="Calibri"/>
                </a:rPr>
                <a:t>Hazard data</a:t>
              </a:r>
            </a:p>
          </p:txBody>
        </p:sp>
      </p:grpSp>
      <p:sp>
        <p:nvSpPr>
          <p:cNvPr id="32" name="TextBox 31">
            <a:extLst>
              <a:ext uri="{FF2B5EF4-FFF2-40B4-BE49-F238E27FC236}">
                <a16:creationId xmlns:a16="http://schemas.microsoft.com/office/drawing/2014/main" id="{D5F1A861-FAE8-4CDF-A3E4-D13F44AD18BB}"/>
              </a:ext>
            </a:extLst>
          </p:cNvPr>
          <p:cNvSpPr txBox="1"/>
          <p:nvPr/>
        </p:nvSpPr>
        <p:spPr>
          <a:xfrm>
            <a:off x="3860885" y="3579438"/>
            <a:ext cx="798408" cy="307777"/>
          </a:xfrm>
          <a:prstGeom prst="rect">
            <a:avLst/>
          </a:prstGeom>
          <a:noFill/>
        </p:spPr>
        <p:txBody>
          <a:bodyPr wrap="square" rtlCol="0">
            <a:spAutoFit/>
          </a:bodyPr>
          <a:lstStyle/>
          <a:p>
            <a:pPr algn="ctr">
              <a:defRPr/>
            </a:pPr>
            <a:r>
              <a:rPr lang="en-US" sz="1400" kern="0">
                <a:solidFill>
                  <a:prstClr val="black"/>
                </a:solidFill>
                <a:latin typeface="Calibri"/>
              </a:rPr>
              <a:t>Claims</a:t>
            </a:r>
          </a:p>
        </p:txBody>
      </p:sp>
      <p:sp>
        <p:nvSpPr>
          <p:cNvPr id="34" name="TextBox 33">
            <a:extLst>
              <a:ext uri="{FF2B5EF4-FFF2-40B4-BE49-F238E27FC236}">
                <a16:creationId xmlns:a16="http://schemas.microsoft.com/office/drawing/2014/main" id="{B9A8B83B-D245-4C16-8CC1-A8B0D376DE2A}"/>
              </a:ext>
            </a:extLst>
          </p:cNvPr>
          <p:cNvSpPr txBox="1"/>
          <p:nvPr/>
        </p:nvSpPr>
        <p:spPr>
          <a:xfrm>
            <a:off x="5147645" y="4179969"/>
            <a:ext cx="1285877" cy="584775"/>
          </a:xfrm>
          <a:prstGeom prst="rect">
            <a:avLst/>
          </a:prstGeom>
          <a:noFill/>
        </p:spPr>
        <p:txBody>
          <a:bodyPr wrap="square" rtlCol="0">
            <a:spAutoFit/>
          </a:bodyPr>
          <a:lstStyle/>
          <a:p>
            <a:pPr algn="ctr"/>
            <a:r>
              <a:rPr lang="en-GB" sz="1600"/>
              <a:t>Facilitation and support</a:t>
            </a:r>
          </a:p>
        </p:txBody>
      </p:sp>
      <p:sp>
        <p:nvSpPr>
          <p:cNvPr id="35" name="Rectangle 34">
            <a:extLst>
              <a:ext uri="{FF2B5EF4-FFF2-40B4-BE49-F238E27FC236}">
                <a16:creationId xmlns:a16="http://schemas.microsoft.com/office/drawing/2014/main" id="{3507932C-B6B1-4629-B56A-A142C9817E49}"/>
              </a:ext>
            </a:extLst>
          </p:cNvPr>
          <p:cNvSpPr/>
          <p:nvPr/>
        </p:nvSpPr>
        <p:spPr>
          <a:xfrm>
            <a:off x="4673486" y="2061898"/>
            <a:ext cx="2234621" cy="272877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36" name="TextBox 35">
            <a:extLst>
              <a:ext uri="{FF2B5EF4-FFF2-40B4-BE49-F238E27FC236}">
                <a16:creationId xmlns:a16="http://schemas.microsoft.com/office/drawing/2014/main" id="{7FCA9A0E-53CE-49F4-B9F0-B755934AD499}"/>
              </a:ext>
            </a:extLst>
          </p:cNvPr>
          <p:cNvSpPr txBox="1"/>
          <p:nvPr/>
        </p:nvSpPr>
        <p:spPr>
          <a:xfrm>
            <a:off x="4848286" y="2147937"/>
            <a:ext cx="1884596" cy="830997"/>
          </a:xfrm>
          <a:prstGeom prst="rect">
            <a:avLst/>
          </a:prstGeom>
          <a:noFill/>
        </p:spPr>
        <p:txBody>
          <a:bodyPr wrap="square" rtlCol="0">
            <a:spAutoFit/>
          </a:bodyPr>
          <a:lstStyle/>
          <a:p>
            <a:pPr algn="ctr"/>
            <a:r>
              <a:rPr lang="en-GB" sz="1600"/>
              <a:t>MDBs and Development Partners</a:t>
            </a:r>
          </a:p>
        </p:txBody>
      </p:sp>
    </p:spTree>
    <p:extLst>
      <p:ext uri="{BB962C8B-B14F-4D97-AF65-F5344CB8AC3E}">
        <p14:creationId xmlns:p14="http://schemas.microsoft.com/office/powerpoint/2010/main" val="752017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9FD16-90BF-49FC-94E2-E9927C32F87A}"/>
              </a:ext>
            </a:extLst>
          </p:cNvPr>
          <p:cNvSpPr>
            <a:spLocks noGrp="1"/>
          </p:cNvSpPr>
          <p:nvPr>
            <p:ph type="title"/>
          </p:nvPr>
        </p:nvSpPr>
        <p:spPr/>
        <p:txBody>
          <a:bodyPr/>
          <a:lstStyle/>
          <a:p>
            <a:r>
              <a:rPr lang="en-GB">
                <a:solidFill>
                  <a:schemeClr val="tx1">
                    <a:lumMod val="75000"/>
                    <a:lumOff val="25000"/>
                  </a:schemeClr>
                </a:solidFill>
              </a:rPr>
              <a:t>Conclusions</a:t>
            </a:r>
          </a:p>
        </p:txBody>
      </p:sp>
      <p:sp>
        <p:nvSpPr>
          <p:cNvPr id="3" name="Slide Number Placeholder 2">
            <a:extLst>
              <a:ext uri="{FF2B5EF4-FFF2-40B4-BE49-F238E27FC236}">
                <a16:creationId xmlns:a16="http://schemas.microsoft.com/office/drawing/2014/main" id="{1936189C-7A07-4C53-8048-C26ED6766C90}"/>
              </a:ext>
            </a:extLst>
          </p:cNvPr>
          <p:cNvSpPr>
            <a:spLocks noGrp="1"/>
          </p:cNvSpPr>
          <p:nvPr>
            <p:ph type="sldNum" sz="quarter" idx="12"/>
          </p:nvPr>
        </p:nvSpPr>
        <p:spPr/>
        <p:txBody>
          <a:bodyPr/>
          <a:lstStyle/>
          <a:p>
            <a:fld id="{2083E393-C0BF-4ED8-8545-7E4C90AFF831}" type="slidenum">
              <a:rPr lang="en-GB" noProof="0" smtClean="0"/>
              <a:pPr/>
              <a:t>22</a:t>
            </a:fld>
            <a:endParaRPr lang="en-GB" noProof="0"/>
          </a:p>
        </p:txBody>
      </p:sp>
      <p:sp>
        <p:nvSpPr>
          <p:cNvPr id="4" name="Text Placeholder 3">
            <a:extLst>
              <a:ext uri="{FF2B5EF4-FFF2-40B4-BE49-F238E27FC236}">
                <a16:creationId xmlns:a16="http://schemas.microsoft.com/office/drawing/2014/main" id="{A05CDC0E-5E8B-4FAF-855F-F3510B119A87}"/>
              </a:ext>
            </a:extLst>
          </p:cNvPr>
          <p:cNvSpPr>
            <a:spLocks noGrp="1"/>
          </p:cNvSpPr>
          <p:nvPr>
            <p:ph type="body" sz="quarter" idx="13"/>
          </p:nvPr>
        </p:nvSpPr>
        <p:spPr/>
        <p:txBody>
          <a:bodyPr/>
          <a:lstStyle/>
          <a:p>
            <a:endParaRPr lang="en-GB"/>
          </a:p>
        </p:txBody>
      </p:sp>
      <p:graphicFrame>
        <p:nvGraphicFramePr>
          <p:cNvPr id="8" name="Content Placeholder 7">
            <a:extLst>
              <a:ext uri="{FF2B5EF4-FFF2-40B4-BE49-F238E27FC236}">
                <a16:creationId xmlns:a16="http://schemas.microsoft.com/office/drawing/2014/main" id="{3192B10F-145D-4B12-8211-1F0E6B139312}"/>
              </a:ext>
            </a:extLst>
          </p:cNvPr>
          <p:cNvGraphicFramePr>
            <a:graphicFrameLocks noGrp="1"/>
          </p:cNvGraphicFramePr>
          <p:nvPr>
            <p:ph idx="1"/>
            <p:extLst>
              <p:ext uri="{D42A27DB-BD31-4B8C-83A1-F6EECF244321}">
                <p14:modId xmlns:p14="http://schemas.microsoft.com/office/powerpoint/2010/main" val="998518458"/>
              </p:ext>
            </p:extLst>
          </p:nvPr>
        </p:nvGraphicFramePr>
        <p:xfrm>
          <a:off x="1220804" y="1161535"/>
          <a:ext cx="9222606"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a:extLst>
              <a:ext uri="{FF2B5EF4-FFF2-40B4-BE49-F238E27FC236}">
                <a16:creationId xmlns:a16="http://schemas.microsoft.com/office/drawing/2014/main" id="{CDED4194-8C7E-4ECC-BA4C-AD969BDB7788}"/>
              </a:ext>
            </a:extLst>
          </p:cNvPr>
          <p:cNvSpPr>
            <a:spLocks noGrp="1"/>
          </p:cNvSpPr>
          <p:nvPr>
            <p:ph type="ftr" sz="quarter" idx="3"/>
          </p:nvPr>
        </p:nvSpPr>
        <p:spPr/>
        <p:txBody>
          <a:bodyPr/>
          <a:lstStyle/>
          <a:p>
            <a:r>
              <a:rPr lang="en-US">
                <a:solidFill>
                  <a:prstClr val="black"/>
                </a:solidFill>
              </a:rPr>
              <a:t>© 2018 Willis Towers Watson. All rights reserved.</a:t>
            </a:r>
          </a:p>
        </p:txBody>
      </p:sp>
    </p:spTree>
    <p:extLst>
      <p:ext uri="{BB962C8B-B14F-4D97-AF65-F5344CB8AC3E}">
        <p14:creationId xmlns:p14="http://schemas.microsoft.com/office/powerpoint/2010/main" val="2100053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FBB5F-DFCA-4215-9957-67507AC9AE79}"/>
              </a:ext>
            </a:extLst>
          </p:cNvPr>
          <p:cNvSpPr>
            <a:spLocks noGrp="1"/>
          </p:cNvSpPr>
          <p:nvPr>
            <p:ph type="title"/>
          </p:nvPr>
        </p:nvSpPr>
        <p:spPr/>
        <p:txBody>
          <a:bodyPr/>
          <a:lstStyle/>
          <a:p>
            <a:r>
              <a:rPr lang="en-GB"/>
              <a:t>Disclaimer</a:t>
            </a:r>
            <a:endParaRPr lang="en-US"/>
          </a:p>
        </p:txBody>
      </p:sp>
      <p:sp>
        <p:nvSpPr>
          <p:cNvPr id="3" name="Text Placeholder 2">
            <a:extLst>
              <a:ext uri="{FF2B5EF4-FFF2-40B4-BE49-F238E27FC236}">
                <a16:creationId xmlns:a16="http://schemas.microsoft.com/office/drawing/2014/main" id="{71A71079-761B-442D-9158-15F1A3E87005}"/>
              </a:ext>
            </a:extLst>
          </p:cNvPr>
          <p:cNvSpPr>
            <a:spLocks noGrp="1"/>
          </p:cNvSpPr>
          <p:nvPr>
            <p:ph type="body" sz="quarter" idx="13"/>
          </p:nvPr>
        </p:nvSpPr>
        <p:spPr/>
        <p:txBody>
          <a:bodyPr/>
          <a:lstStyle/>
          <a:p>
            <a:endParaRPr lang="en-US"/>
          </a:p>
        </p:txBody>
      </p:sp>
      <p:sp>
        <p:nvSpPr>
          <p:cNvPr id="4" name="Content Placeholder 3">
            <a:extLst>
              <a:ext uri="{FF2B5EF4-FFF2-40B4-BE49-F238E27FC236}">
                <a16:creationId xmlns:a16="http://schemas.microsoft.com/office/drawing/2014/main" id="{2C104A84-5ED9-4E9E-ACD3-B18B92FD3B46}"/>
              </a:ext>
            </a:extLst>
          </p:cNvPr>
          <p:cNvSpPr>
            <a:spLocks noGrp="1"/>
          </p:cNvSpPr>
          <p:nvPr>
            <p:ph idx="1"/>
          </p:nvPr>
        </p:nvSpPr>
        <p:spPr>
          <a:xfrm>
            <a:off x="609599" y="1491916"/>
            <a:ext cx="10972799" cy="4421204"/>
          </a:xfrm>
        </p:spPr>
        <p:txBody>
          <a:bodyPr/>
          <a:lstStyle/>
          <a:p>
            <a:pPr>
              <a:spcAft>
                <a:spcPts val="600"/>
              </a:spcAft>
            </a:pPr>
            <a:r>
              <a:rPr lang="en-GB" sz="1200" b="0"/>
              <a:t>This analysis has been prepared by Willis Limited for the Asian Development Bank under a Technical Assistance contract. </a:t>
            </a:r>
          </a:p>
          <a:p>
            <a:pPr>
              <a:spcAft>
                <a:spcPts val="600"/>
              </a:spcAft>
            </a:pPr>
            <a:r>
              <a:rPr lang="en-GB" sz="1200" b="0"/>
              <a:t>Willis Limited has relied upon data from public and/or other sources when preparing this analysis.  No attempt has been made to verify independently the accuracy of this data.  Willis Limited does not represent or otherwise guarantee the accuracy or completeness of such data nor assume responsibility for the result of any error or omission in the data or other materials gathered from any source in the preparation of this analysis. </a:t>
            </a:r>
          </a:p>
          <a:p>
            <a:pPr>
              <a:spcAft>
                <a:spcPts val="600"/>
              </a:spcAft>
            </a:pPr>
            <a:r>
              <a:rPr lang="en-GB" sz="1200" b="0"/>
              <a:t>There are many uncertainties inherent in this analysis including, but not limited to, issues such as limitations in the available data, reliance on client data and outside data sources, the underlying volatility of loss and other random processes, uncertainties that characterize the application of professional judgment in estimates and assumptions, etc.  Ultimate losses, liabilities and claims depend upon future contingent events, including but not limited to unanticipated changes in inflation, laws, and regulations.  As a result of these uncertainties, the actual outcomes could vary significantly from Willis Limited’s estimates in either direction.  Willis makes no representation about and does not guarantee the outcome, results, success, or profitability of any insurance or reinsurance program or venture, whether or not the analyses or conclusions contained herein apply to such program or venture. </a:t>
            </a:r>
          </a:p>
          <a:p>
            <a:pPr>
              <a:spcAft>
                <a:spcPts val="600"/>
              </a:spcAft>
            </a:pPr>
            <a:r>
              <a:rPr lang="en-GB" sz="1200" b="0"/>
              <a:t>Willis does not recommend making decisions based solely on the information contained in this analysis.  Rather, this analysis should be viewed as a supplement to other information, including specific business practice, claims experience, and financial situation.  Independent professional advisors should be consulted with respect to the issues and conclusions presented herein and their possible application.  Willis makes no representation or warranty as to the accuracy or completeness of this document and its contents. </a:t>
            </a:r>
          </a:p>
          <a:p>
            <a:pPr>
              <a:spcAft>
                <a:spcPts val="600"/>
              </a:spcAft>
            </a:pPr>
            <a:r>
              <a:rPr lang="en-GB" sz="1200" b="0"/>
              <a:t>Willis does not provide legal, accounting, or tax advice.  This analysis does not constitute, is not intended to provide, and should not be construed as such advice. Qualified advisers should be consulted in these areas. </a:t>
            </a:r>
          </a:p>
          <a:p>
            <a:pPr>
              <a:spcAft>
                <a:spcPts val="600"/>
              </a:spcAft>
            </a:pPr>
            <a:r>
              <a:rPr lang="en-GB" sz="1200" b="0"/>
              <a:t>Willis makes no representation, does not guarantee and assumes no liability for the accuracy or completeness of, or any results obtained by application of, this analysis and conclusions provided herein. </a:t>
            </a:r>
          </a:p>
          <a:p>
            <a:pPr>
              <a:spcAft>
                <a:spcPts val="600"/>
              </a:spcAft>
            </a:pPr>
            <a:r>
              <a:rPr lang="en-GB" sz="1200" b="0"/>
              <a:t>Acceptance of this document shall be deemed agreement to the above. </a:t>
            </a:r>
            <a:endParaRPr lang="en-US" sz="1200" b="0"/>
          </a:p>
        </p:txBody>
      </p:sp>
      <p:sp>
        <p:nvSpPr>
          <p:cNvPr id="5" name="Slide Number Placeholder 4">
            <a:extLst>
              <a:ext uri="{FF2B5EF4-FFF2-40B4-BE49-F238E27FC236}">
                <a16:creationId xmlns:a16="http://schemas.microsoft.com/office/drawing/2014/main" id="{5B524FA3-AB54-4493-BF3A-4B2C2B3B0599}"/>
              </a:ext>
            </a:extLst>
          </p:cNvPr>
          <p:cNvSpPr>
            <a:spLocks noGrp="1"/>
          </p:cNvSpPr>
          <p:nvPr>
            <p:ph type="sldNum" sz="quarter" idx="4"/>
          </p:nvPr>
        </p:nvSpPr>
        <p:spPr/>
        <p:txBody>
          <a:bodyPr/>
          <a:lstStyle/>
          <a:p>
            <a:fld id="{2083E393-C0BF-4ED8-8545-7E4C90AFF831}" type="slidenum">
              <a:rPr lang="en-US" smtClean="0"/>
              <a:pPr/>
              <a:t>23</a:t>
            </a:fld>
            <a:endParaRPr lang="en-US"/>
          </a:p>
        </p:txBody>
      </p:sp>
    </p:spTree>
    <p:extLst>
      <p:ext uri="{BB962C8B-B14F-4D97-AF65-F5344CB8AC3E}">
        <p14:creationId xmlns:p14="http://schemas.microsoft.com/office/powerpoint/2010/main" val="4105462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420C5E99-8371-4613-8613-FACA244C1CC9}"/>
              </a:ext>
            </a:extLst>
          </p:cNvPr>
          <p:cNvSpPr>
            <a:spLocks noGrp="1"/>
          </p:cNvSpPr>
          <p:nvPr>
            <p:ph type="title"/>
          </p:nvPr>
        </p:nvSpPr>
        <p:spPr/>
        <p:txBody>
          <a:bodyPr/>
          <a:lstStyle/>
          <a:p>
            <a:r>
              <a:rPr lang="en-GB"/>
              <a:t>Disaster Risk Financing (DRF)</a:t>
            </a:r>
          </a:p>
        </p:txBody>
      </p:sp>
      <p:sp>
        <p:nvSpPr>
          <p:cNvPr id="6" name="Slide Number Placeholder 5">
            <a:extLst>
              <a:ext uri="{FF2B5EF4-FFF2-40B4-BE49-F238E27FC236}">
                <a16:creationId xmlns:a16="http://schemas.microsoft.com/office/drawing/2014/main" id="{37666A8F-5D59-4B1A-9841-9DA16652682E}"/>
              </a:ext>
            </a:extLst>
          </p:cNvPr>
          <p:cNvSpPr>
            <a:spLocks noGrp="1"/>
          </p:cNvSpPr>
          <p:nvPr>
            <p:ph type="sldNum" sz="quarter" idx="4"/>
          </p:nvPr>
        </p:nvSpPr>
        <p:spPr/>
        <p:txBody>
          <a:bodyPr/>
          <a:lstStyle/>
          <a:p>
            <a:fld id="{2083E393-C0BF-4ED8-8545-7E4C90AFF831}" type="slidenum">
              <a:rPr lang="en-US" smtClean="0"/>
              <a:pPr/>
              <a:t>3</a:t>
            </a:fld>
            <a:endParaRPr lang="en-US"/>
          </a:p>
        </p:txBody>
      </p:sp>
      <p:sp>
        <p:nvSpPr>
          <p:cNvPr id="53" name="Rechteck 38">
            <a:extLst>
              <a:ext uri="{FF2B5EF4-FFF2-40B4-BE49-F238E27FC236}">
                <a16:creationId xmlns:a16="http://schemas.microsoft.com/office/drawing/2014/main" id="{1ACF6595-F2E7-4BDA-8F9B-131B2489DAE4}"/>
              </a:ext>
            </a:extLst>
          </p:cNvPr>
          <p:cNvSpPr/>
          <p:nvPr/>
        </p:nvSpPr>
        <p:spPr>
          <a:xfrm>
            <a:off x="972152" y="1039151"/>
            <a:ext cx="10102248" cy="738168"/>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lstStyle/>
          <a:p>
            <a:pPr algn="ctr"/>
            <a:r>
              <a:rPr lang="de-DE" sz="1400" b="1">
                <a:solidFill>
                  <a:schemeClr val="tx1"/>
                </a:solidFill>
              </a:rPr>
              <a:t>DRF addresses the fiscal impacts and economic losses caused by a range of disasters such as earthquakes, floods, droughts and infectious diseases</a:t>
            </a:r>
            <a:r>
              <a:rPr lang="de-DE" sz="1400">
                <a:solidFill>
                  <a:schemeClr val="tx1"/>
                </a:solidFill>
              </a:rPr>
              <a:t>. DRF methods ensure populations are financially protected from disasters, through tailored financial protection instruments, which act to respond quickly and effectively to disasters. </a:t>
            </a:r>
          </a:p>
        </p:txBody>
      </p:sp>
      <p:pic>
        <p:nvPicPr>
          <p:cNvPr id="62" name="Picture 61">
            <a:extLst>
              <a:ext uri="{FF2B5EF4-FFF2-40B4-BE49-F238E27FC236}">
                <a16:creationId xmlns:a16="http://schemas.microsoft.com/office/drawing/2014/main" id="{BCA2ED52-4FD3-47D6-97DD-79B33848376E}"/>
              </a:ext>
            </a:extLst>
          </p:cNvPr>
          <p:cNvPicPr>
            <a:picLocks noChangeAspect="1"/>
          </p:cNvPicPr>
          <p:nvPr/>
        </p:nvPicPr>
        <p:blipFill>
          <a:blip r:embed="rId2"/>
          <a:stretch>
            <a:fillRect/>
          </a:stretch>
        </p:blipFill>
        <p:spPr>
          <a:xfrm>
            <a:off x="4857750" y="2728983"/>
            <a:ext cx="6216650" cy="3181325"/>
          </a:xfrm>
          <a:prstGeom prst="rect">
            <a:avLst/>
          </a:prstGeom>
        </p:spPr>
      </p:pic>
      <p:sp>
        <p:nvSpPr>
          <p:cNvPr id="7" name="Rechteck 38">
            <a:extLst>
              <a:ext uri="{FF2B5EF4-FFF2-40B4-BE49-F238E27FC236}">
                <a16:creationId xmlns:a16="http://schemas.microsoft.com/office/drawing/2014/main" id="{EAA9B12D-E2A8-4646-BEFF-4F8A520A9804}"/>
              </a:ext>
            </a:extLst>
          </p:cNvPr>
          <p:cNvSpPr/>
          <p:nvPr/>
        </p:nvSpPr>
        <p:spPr>
          <a:xfrm>
            <a:off x="972152" y="1859954"/>
            <a:ext cx="10102249" cy="678401"/>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lstStyle/>
          <a:p>
            <a:pPr algn="ctr"/>
            <a:r>
              <a:rPr lang="de-DE" sz="1400" b="1">
                <a:solidFill>
                  <a:schemeClr val="tx1"/>
                </a:solidFill>
              </a:rPr>
              <a:t>A Comprehesive Disaster Risk Financing Strategy </a:t>
            </a:r>
            <a:r>
              <a:rPr lang="de-DE" sz="1400">
                <a:solidFill>
                  <a:schemeClr val="tx1"/>
                </a:solidFill>
              </a:rPr>
              <a:t>is central to managing a country‘s disaster risk. This strategy requires proactive development and regular updates by the government in order to mitigate the financial, economic and social impacts of disasters.</a:t>
            </a:r>
          </a:p>
        </p:txBody>
      </p:sp>
      <p:sp>
        <p:nvSpPr>
          <p:cNvPr id="18" name="TextBox 17">
            <a:extLst>
              <a:ext uri="{FF2B5EF4-FFF2-40B4-BE49-F238E27FC236}">
                <a16:creationId xmlns:a16="http://schemas.microsoft.com/office/drawing/2014/main" id="{2969E683-787E-49D5-86F8-AE88DB6A6AE8}"/>
              </a:ext>
            </a:extLst>
          </p:cNvPr>
          <p:cNvSpPr txBox="1"/>
          <p:nvPr/>
        </p:nvSpPr>
        <p:spPr>
          <a:xfrm>
            <a:off x="972150" y="3943350"/>
            <a:ext cx="3714148" cy="855660"/>
          </a:xfrm>
          <a:prstGeom prst="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sz="1600"/>
              <a:t>Economic losses from natural disasters in Asia could reach over $700 billion in a 100-year cycle</a:t>
            </a:r>
            <a:endParaRPr lang="en-GB" sz="1600"/>
          </a:p>
        </p:txBody>
      </p:sp>
      <p:sp>
        <p:nvSpPr>
          <p:cNvPr id="19" name="TextBox 18">
            <a:extLst>
              <a:ext uri="{FF2B5EF4-FFF2-40B4-BE49-F238E27FC236}">
                <a16:creationId xmlns:a16="http://schemas.microsoft.com/office/drawing/2014/main" id="{3D3326CD-5938-4F8A-8439-2D0D78308EEC}"/>
              </a:ext>
            </a:extLst>
          </p:cNvPr>
          <p:cNvSpPr txBox="1"/>
          <p:nvPr/>
        </p:nvSpPr>
        <p:spPr>
          <a:xfrm>
            <a:off x="972152" y="2728983"/>
            <a:ext cx="3714148" cy="1061967"/>
          </a:xfrm>
          <a:prstGeom prst="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en-US" sz="1600"/>
              <a:t>Asia, including CAREC members, traditionally has a very low insurance penetration but a very high share of global natural disasters</a:t>
            </a:r>
            <a:endParaRPr lang="en-GB" sz="1600"/>
          </a:p>
        </p:txBody>
      </p:sp>
      <p:sp>
        <p:nvSpPr>
          <p:cNvPr id="20" name="TextBox 19">
            <a:extLst>
              <a:ext uri="{FF2B5EF4-FFF2-40B4-BE49-F238E27FC236}">
                <a16:creationId xmlns:a16="http://schemas.microsoft.com/office/drawing/2014/main" id="{12494238-124C-41B2-B62D-43E49ECD9DAF}"/>
              </a:ext>
            </a:extLst>
          </p:cNvPr>
          <p:cNvSpPr txBox="1"/>
          <p:nvPr/>
        </p:nvSpPr>
        <p:spPr>
          <a:xfrm>
            <a:off x="972150" y="4969699"/>
            <a:ext cx="3714147" cy="792000"/>
          </a:xfrm>
          <a:prstGeom prst="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600"/>
              <a:t>The more a country is insured, the lower the economic impact of a natural disaster AND the faster the recovery</a:t>
            </a:r>
            <a:endParaRPr lang="en-GB" sz="1600"/>
          </a:p>
        </p:txBody>
      </p:sp>
    </p:spTree>
    <p:extLst>
      <p:ext uri="{BB962C8B-B14F-4D97-AF65-F5344CB8AC3E}">
        <p14:creationId xmlns:p14="http://schemas.microsoft.com/office/powerpoint/2010/main" val="2008719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621F7E3-DA12-43D7-8EBD-71A3889A76AF}"/>
              </a:ext>
            </a:extLst>
          </p:cNvPr>
          <p:cNvGrpSpPr/>
          <p:nvPr/>
        </p:nvGrpSpPr>
        <p:grpSpPr>
          <a:xfrm>
            <a:off x="741145" y="1309036"/>
            <a:ext cx="6789447" cy="3646124"/>
            <a:chOff x="347535" y="1520129"/>
            <a:chExt cx="5994073" cy="3517379"/>
          </a:xfrm>
        </p:grpSpPr>
        <p:pic>
          <p:nvPicPr>
            <p:cNvPr id="23" name="Picture 2">
              <a:extLst>
                <a:ext uri="{FF2B5EF4-FFF2-40B4-BE49-F238E27FC236}">
                  <a16:creationId xmlns:a16="http://schemas.microsoft.com/office/drawing/2014/main" id="{77AE3D13-E166-470C-9539-87F8D446F4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33"/>
            <a:stretch/>
          </p:blipFill>
          <p:spPr bwMode="auto">
            <a:xfrm>
              <a:off x="347535" y="1520129"/>
              <a:ext cx="5994073" cy="3517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a:extLst>
                <a:ext uri="{FF2B5EF4-FFF2-40B4-BE49-F238E27FC236}">
                  <a16:creationId xmlns:a16="http://schemas.microsoft.com/office/drawing/2014/main" id="{78822E47-7FC1-408F-83A3-143DF4AA3DCA}"/>
                </a:ext>
              </a:extLst>
            </p:cNvPr>
            <p:cNvSpPr/>
            <p:nvPr/>
          </p:nvSpPr>
          <p:spPr>
            <a:xfrm>
              <a:off x="2645492" y="1824214"/>
              <a:ext cx="1218357" cy="2275998"/>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 name="Freeform 14">
              <a:extLst>
                <a:ext uri="{FF2B5EF4-FFF2-40B4-BE49-F238E27FC236}">
                  <a16:creationId xmlns:a16="http://schemas.microsoft.com/office/drawing/2014/main" id="{F1F8E08B-ADAF-4CB9-9A53-BC38040DBA8A}"/>
                </a:ext>
              </a:extLst>
            </p:cNvPr>
            <p:cNvSpPr/>
            <p:nvPr/>
          </p:nvSpPr>
          <p:spPr>
            <a:xfrm>
              <a:off x="2459750" y="3491910"/>
              <a:ext cx="1403747" cy="1260872"/>
            </a:xfrm>
            <a:custGeom>
              <a:avLst/>
              <a:gdLst>
                <a:gd name="connsiteX0" fmla="*/ 242887 w 1871662"/>
                <a:gd name="connsiteY0" fmla="*/ 0 h 1681163"/>
                <a:gd name="connsiteX1" fmla="*/ 0 w 1871662"/>
                <a:gd name="connsiteY1" fmla="*/ 457200 h 1681163"/>
                <a:gd name="connsiteX2" fmla="*/ 261937 w 1871662"/>
                <a:gd name="connsiteY2" fmla="*/ 923925 h 1681163"/>
                <a:gd name="connsiteX3" fmla="*/ 585787 w 1871662"/>
                <a:gd name="connsiteY3" fmla="*/ 1276350 h 1681163"/>
                <a:gd name="connsiteX4" fmla="*/ 990600 w 1871662"/>
                <a:gd name="connsiteY4" fmla="*/ 1466850 h 1681163"/>
                <a:gd name="connsiteX5" fmla="*/ 1576387 w 1871662"/>
                <a:gd name="connsiteY5" fmla="*/ 1681163 h 1681163"/>
                <a:gd name="connsiteX6" fmla="*/ 1871662 w 1871662"/>
                <a:gd name="connsiteY6" fmla="*/ 1681163 h 1681163"/>
                <a:gd name="connsiteX7" fmla="*/ 1871662 w 1871662"/>
                <a:gd name="connsiteY7" fmla="*/ 795338 h 1681163"/>
                <a:gd name="connsiteX8" fmla="*/ 242887 w 1871662"/>
                <a:gd name="connsiteY8" fmla="*/ 795338 h 1681163"/>
                <a:gd name="connsiteX9" fmla="*/ 242887 w 1871662"/>
                <a:gd name="connsiteY9" fmla="*/ 0 h 168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1662" h="1681163">
                  <a:moveTo>
                    <a:pt x="242887" y="0"/>
                  </a:moveTo>
                  <a:lnTo>
                    <a:pt x="0" y="457200"/>
                  </a:lnTo>
                  <a:lnTo>
                    <a:pt x="261937" y="923925"/>
                  </a:lnTo>
                  <a:lnTo>
                    <a:pt x="585787" y="1276350"/>
                  </a:lnTo>
                  <a:lnTo>
                    <a:pt x="990600" y="1466850"/>
                  </a:lnTo>
                  <a:lnTo>
                    <a:pt x="1576387" y="1681163"/>
                  </a:lnTo>
                  <a:lnTo>
                    <a:pt x="1871662" y="1681163"/>
                  </a:lnTo>
                  <a:lnTo>
                    <a:pt x="1871662" y="795338"/>
                  </a:lnTo>
                  <a:lnTo>
                    <a:pt x="242887" y="795338"/>
                  </a:lnTo>
                  <a:cubicBezTo>
                    <a:pt x="241300" y="533400"/>
                    <a:pt x="239712" y="271463"/>
                    <a:pt x="242887" y="0"/>
                  </a:cubicBezTo>
                  <a:close/>
                </a:path>
              </a:pathLst>
            </a:cu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6" name="Title 5"/>
          <p:cNvSpPr>
            <a:spLocks noGrp="1"/>
          </p:cNvSpPr>
          <p:nvPr>
            <p:ph type="title"/>
          </p:nvPr>
        </p:nvSpPr>
        <p:spPr/>
        <p:txBody>
          <a:bodyPr/>
          <a:lstStyle/>
          <a:p>
            <a:r>
              <a:rPr lang="en-GB">
                <a:solidFill>
                  <a:schemeClr val="tx1"/>
                </a:solidFill>
              </a:rPr>
              <a:t>Early, Effective Emergency Response is Vital</a:t>
            </a:r>
          </a:p>
        </p:txBody>
      </p:sp>
      <p:sp>
        <p:nvSpPr>
          <p:cNvPr id="5" name="Slide Number Placeholder 4"/>
          <p:cNvSpPr>
            <a:spLocks noGrp="1"/>
          </p:cNvSpPr>
          <p:nvPr>
            <p:ph type="sldNum" sz="quarter" idx="4"/>
          </p:nvPr>
        </p:nvSpPr>
        <p:spPr/>
        <p:txBody>
          <a:bodyPr/>
          <a:lstStyle/>
          <a:p>
            <a:fld id="{C755B280-1A4B-46C8-8E11-67FE61B588FF}" type="slidenum">
              <a:rPr lang="de-DE" smtClean="0"/>
              <a:pPr/>
              <a:t>4</a:t>
            </a:fld>
            <a:endParaRPr lang="de-DE"/>
          </a:p>
        </p:txBody>
      </p:sp>
      <p:sp>
        <p:nvSpPr>
          <p:cNvPr id="12" name="Speech Bubble: Rectangle 37">
            <a:extLst>
              <a:ext uri="{FF2B5EF4-FFF2-40B4-BE49-F238E27FC236}">
                <a16:creationId xmlns:a16="http://schemas.microsoft.com/office/drawing/2014/main" id="{7FC636DE-E623-4F33-9341-BAAA61951E6D}"/>
              </a:ext>
            </a:extLst>
          </p:cNvPr>
          <p:cNvSpPr/>
          <p:nvPr/>
        </p:nvSpPr>
        <p:spPr bwMode="auto">
          <a:xfrm>
            <a:off x="5794407" y="5049098"/>
            <a:ext cx="5187529" cy="1120696"/>
          </a:xfrm>
          <a:prstGeom prst="wedgeRectCallout">
            <a:avLst>
              <a:gd name="adj1" fmla="val -20137"/>
              <a:gd name="adj2" fmla="val 49941"/>
            </a:avLst>
          </a:prstGeom>
          <a:solidFill>
            <a:schemeClr val="tx2"/>
          </a:solidFill>
          <a:ln w="19050" cap="flat" cmpd="sng" algn="ctr">
            <a:solidFill>
              <a:schemeClr val="tx1">
                <a:lumMod val="65000"/>
                <a:lumOff val="35000"/>
              </a:schemeClr>
            </a:solidFill>
            <a:prstDash val="solid"/>
            <a:round/>
            <a:headEnd type="none" w="med" len="med"/>
            <a:tailEnd type="none" w="med" len="med"/>
          </a:ln>
          <a:effectLst/>
        </p:spPr>
        <p:txBody>
          <a:bodyPr vert="horz" wrap="square" lIns="68577" tIns="34289" rIns="68577" bIns="34289" numCol="1" rtlCol="0" anchor="t" anchorCtr="0" compatLnSpc="1">
            <a:prstTxWarp prst="textNoShape">
              <a:avLst/>
            </a:prstTxWarp>
          </a:bodyPr>
          <a:lstStyle/>
          <a:p>
            <a:pPr defTabSz="685772" eaLnBrk="0" fontAlgn="base" hangingPunct="0">
              <a:spcBef>
                <a:spcPct val="0"/>
              </a:spcBef>
              <a:spcAft>
                <a:spcPct val="0"/>
              </a:spcAft>
            </a:pPr>
            <a:r>
              <a:rPr lang="en-GB" sz="1600" b="1">
                <a:solidFill>
                  <a:schemeClr val="bg1"/>
                </a:solidFill>
                <a:latin typeface="+mj-lt"/>
                <a:cs typeface="Calibri" panose="020F0502020204030204" pitchFamily="34" charset="0"/>
              </a:rPr>
              <a:t>Recovery: Within 9 months of disaster</a:t>
            </a:r>
          </a:p>
          <a:p>
            <a:pPr marL="178586" indent="-178586" defTabSz="685772" eaLnBrk="0" fontAlgn="base" hangingPunct="0">
              <a:spcBef>
                <a:spcPct val="0"/>
              </a:spcBef>
              <a:spcAft>
                <a:spcPct val="0"/>
              </a:spcAft>
              <a:buFont typeface="Arial" panose="020B0604020202020204" pitchFamily="34" charset="0"/>
              <a:buChar char="•"/>
            </a:pPr>
            <a:r>
              <a:rPr lang="en-GB" sz="1600">
                <a:solidFill>
                  <a:schemeClr val="bg1"/>
                </a:solidFill>
                <a:latin typeface="+mj-lt"/>
                <a:cs typeface="Calibri" panose="020F0502020204030204" pitchFamily="34" charset="0"/>
              </a:rPr>
              <a:t>Restoration of basic services and economic productivity</a:t>
            </a:r>
          </a:p>
          <a:p>
            <a:pPr marL="178586" indent="-178586" defTabSz="685772" eaLnBrk="0" fontAlgn="base" hangingPunct="0">
              <a:spcBef>
                <a:spcPct val="0"/>
              </a:spcBef>
              <a:spcAft>
                <a:spcPct val="0"/>
              </a:spcAft>
              <a:buFont typeface="Arial" panose="020B0604020202020204" pitchFamily="34" charset="0"/>
              <a:buChar char="•"/>
            </a:pPr>
            <a:r>
              <a:rPr lang="en-GB" sz="1600">
                <a:solidFill>
                  <a:schemeClr val="bg1"/>
                </a:solidFill>
                <a:latin typeface="+mj-lt"/>
                <a:cs typeface="Calibri" panose="020F0502020204030204" pitchFamily="34" charset="0"/>
              </a:rPr>
              <a:t>e.g. Re-starting transport, energy supplies, markets</a:t>
            </a:r>
          </a:p>
        </p:txBody>
      </p:sp>
      <p:sp>
        <p:nvSpPr>
          <p:cNvPr id="7" name="Speech Bubble: Rectangle 36">
            <a:extLst>
              <a:ext uri="{FF2B5EF4-FFF2-40B4-BE49-F238E27FC236}">
                <a16:creationId xmlns:a16="http://schemas.microsoft.com/office/drawing/2014/main" id="{C8747EBC-071F-4FC2-B521-6CEEBF5BEF00}"/>
              </a:ext>
            </a:extLst>
          </p:cNvPr>
          <p:cNvSpPr/>
          <p:nvPr/>
        </p:nvSpPr>
        <p:spPr bwMode="auto">
          <a:xfrm>
            <a:off x="1222408" y="5049097"/>
            <a:ext cx="4377834" cy="1120696"/>
          </a:xfrm>
          <a:prstGeom prst="wedgeRectCallout">
            <a:avLst>
              <a:gd name="adj1" fmla="val -22693"/>
              <a:gd name="adj2" fmla="val 41459"/>
            </a:avLst>
          </a:prstGeom>
          <a:solidFill>
            <a:schemeClr val="tx2"/>
          </a:solidFill>
          <a:ln w="19050" cap="flat" cmpd="sng" algn="ctr">
            <a:solidFill>
              <a:schemeClr val="tx1">
                <a:lumMod val="65000"/>
                <a:lumOff val="35000"/>
              </a:schemeClr>
            </a:solidFill>
            <a:prstDash val="solid"/>
            <a:round/>
            <a:headEnd type="none" w="med" len="med"/>
            <a:tailEnd type="none" w="med" len="med"/>
          </a:ln>
          <a:effectLst/>
        </p:spPr>
        <p:txBody>
          <a:bodyPr vert="horz" wrap="square" lIns="68577" tIns="34289" rIns="68577" bIns="34289" numCol="1" rtlCol="0" anchor="t" anchorCtr="0" compatLnSpc="1">
            <a:prstTxWarp prst="textNoShape">
              <a:avLst/>
            </a:prstTxWarp>
          </a:bodyPr>
          <a:lstStyle/>
          <a:p>
            <a:pPr defTabSz="685772" eaLnBrk="0" fontAlgn="base" hangingPunct="0">
              <a:spcBef>
                <a:spcPct val="0"/>
              </a:spcBef>
              <a:spcAft>
                <a:spcPct val="0"/>
              </a:spcAft>
            </a:pPr>
            <a:r>
              <a:rPr lang="en-GB" sz="1600" b="1">
                <a:solidFill>
                  <a:schemeClr val="bg1"/>
                </a:solidFill>
                <a:latin typeface="+mj-lt"/>
                <a:cs typeface="Calibri" panose="020F0502020204030204" pitchFamily="34" charset="0"/>
              </a:rPr>
              <a:t>Relief: Within 2 months of disaster</a:t>
            </a:r>
          </a:p>
          <a:p>
            <a:pPr marL="178586" indent="-178586" defTabSz="685772" eaLnBrk="0" fontAlgn="base" hangingPunct="0">
              <a:spcBef>
                <a:spcPct val="0"/>
              </a:spcBef>
              <a:spcAft>
                <a:spcPct val="0"/>
              </a:spcAft>
              <a:buFont typeface="Arial" panose="020B0604020202020204" pitchFamily="34" charset="0"/>
              <a:buChar char="•"/>
            </a:pPr>
            <a:r>
              <a:rPr lang="en-GB" sz="1600">
                <a:solidFill>
                  <a:schemeClr val="bg1"/>
                </a:solidFill>
                <a:latin typeface="+mj-lt"/>
                <a:cs typeface="Calibri" panose="020F0502020204030204" pitchFamily="34" charset="0"/>
              </a:rPr>
              <a:t>Humanitarian response</a:t>
            </a:r>
          </a:p>
          <a:p>
            <a:pPr marL="64286" indent="-178586" defTabSz="685772" eaLnBrk="0" fontAlgn="base" hangingPunct="0">
              <a:spcBef>
                <a:spcPct val="0"/>
              </a:spcBef>
              <a:spcAft>
                <a:spcPct val="0"/>
              </a:spcAft>
              <a:buFont typeface="Arial" panose="020B0604020202020204" pitchFamily="34" charset="0"/>
              <a:buChar char="•"/>
            </a:pPr>
            <a:r>
              <a:rPr lang="en-GB" sz="1600">
                <a:solidFill>
                  <a:schemeClr val="bg1"/>
                </a:solidFill>
                <a:latin typeface="+mj-lt"/>
                <a:cs typeface="Calibri" panose="020F0502020204030204" pitchFamily="34" charset="0"/>
              </a:rPr>
              <a:t>e.g. providing food, medicine, shelter</a:t>
            </a:r>
          </a:p>
        </p:txBody>
      </p:sp>
      <p:sp>
        <p:nvSpPr>
          <p:cNvPr id="18" name="TextBox 17">
            <a:extLst>
              <a:ext uri="{FF2B5EF4-FFF2-40B4-BE49-F238E27FC236}">
                <a16:creationId xmlns:a16="http://schemas.microsoft.com/office/drawing/2014/main" id="{BB111B0B-C32E-E44C-966D-BFC5AEA1D93A}"/>
              </a:ext>
            </a:extLst>
          </p:cNvPr>
          <p:cNvSpPr txBox="1"/>
          <p:nvPr/>
        </p:nvSpPr>
        <p:spPr>
          <a:xfrm>
            <a:off x="7156017" y="1402973"/>
            <a:ext cx="3825919" cy="3231654"/>
          </a:xfrm>
          <a:prstGeom prst="rect">
            <a:avLst/>
          </a:prstGeom>
          <a:noFill/>
        </p:spPr>
        <p:txBody>
          <a:bodyPr wrap="square" rtlCol="0">
            <a:spAutoFit/>
          </a:bodyPr>
          <a:lstStyle/>
          <a:p>
            <a:pPr marL="285750" indent="-285750">
              <a:buFont typeface="Wingdings" pitchFamily="2" charset="2"/>
              <a:buChar char="§"/>
            </a:pPr>
            <a:r>
              <a:rPr lang="en-GB"/>
              <a:t>Key requirements for relief and early recovery:</a:t>
            </a:r>
          </a:p>
          <a:p>
            <a:pPr marL="742950" lvl="1" indent="-285750">
              <a:buFont typeface="Wingdings" pitchFamily="2" charset="2"/>
              <a:buChar char="§"/>
            </a:pPr>
            <a:r>
              <a:rPr lang="en-GB"/>
              <a:t>Timeliness of funds</a:t>
            </a:r>
          </a:p>
          <a:p>
            <a:pPr marL="742950" lvl="1" indent="-285750">
              <a:buFont typeface="Wingdings" pitchFamily="2" charset="2"/>
              <a:buChar char="§"/>
            </a:pPr>
            <a:r>
              <a:rPr lang="en-GB"/>
              <a:t>Predictability of funds</a:t>
            </a:r>
          </a:p>
          <a:p>
            <a:pPr marL="285750" indent="-285750">
              <a:buFont typeface="Wingdings" pitchFamily="2" charset="2"/>
              <a:buChar char="§"/>
            </a:pPr>
            <a:r>
              <a:rPr lang="en-GB"/>
              <a:t>$1 received immediately after a disaster is worth up to $5 delivered later in typical aid cycle</a:t>
            </a:r>
          </a:p>
          <a:p>
            <a:pPr marL="285750" indent="-285750">
              <a:buFont typeface="Wingdings" pitchFamily="2" charset="2"/>
              <a:buChar char="§"/>
            </a:pPr>
            <a:r>
              <a:rPr lang="en-GB"/>
              <a:t>The current approach typically relies on budget reallocation or external support</a:t>
            </a:r>
          </a:p>
          <a:p>
            <a:pPr marL="285750" indent="-285750" algn="just">
              <a:buFont typeface="Wingdings" pitchFamily="2" charset="2"/>
              <a:buChar char="§"/>
            </a:pPr>
            <a:endParaRPr lang="en-GB" sz="2000"/>
          </a:p>
        </p:txBody>
      </p:sp>
      <p:sp>
        <p:nvSpPr>
          <p:cNvPr id="13" name="Rectangle 12">
            <a:extLst>
              <a:ext uri="{FF2B5EF4-FFF2-40B4-BE49-F238E27FC236}">
                <a16:creationId xmlns:a16="http://schemas.microsoft.com/office/drawing/2014/main" id="{2727A67C-C49C-4E0E-AE1D-BCC717F29AEA}"/>
              </a:ext>
            </a:extLst>
          </p:cNvPr>
          <p:cNvSpPr/>
          <p:nvPr/>
        </p:nvSpPr>
        <p:spPr>
          <a:xfrm>
            <a:off x="5120827" y="1893004"/>
            <a:ext cx="1949439" cy="278109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439850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3574A-5A3F-4CB4-9B28-87B7F20E44AE}"/>
              </a:ext>
            </a:extLst>
          </p:cNvPr>
          <p:cNvSpPr>
            <a:spLocks noGrp="1"/>
          </p:cNvSpPr>
          <p:nvPr>
            <p:ph type="title"/>
          </p:nvPr>
        </p:nvSpPr>
        <p:spPr/>
        <p:txBody>
          <a:bodyPr/>
          <a:lstStyle/>
          <a:p>
            <a:r>
              <a:rPr lang="en-GB"/>
              <a:t>Disaster Risk Management – Quantification and Risk Layering</a:t>
            </a:r>
            <a:endParaRPr lang="en-US"/>
          </a:p>
        </p:txBody>
      </p:sp>
      <p:sp>
        <p:nvSpPr>
          <p:cNvPr id="3" name="Text Placeholder 2">
            <a:extLst>
              <a:ext uri="{FF2B5EF4-FFF2-40B4-BE49-F238E27FC236}">
                <a16:creationId xmlns:a16="http://schemas.microsoft.com/office/drawing/2014/main" id="{A1159C84-18E0-46B8-9678-9B2F840ECA3F}"/>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3DB8A610-C5A7-4CF8-B232-AE0AA0C7C7DD}"/>
              </a:ext>
            </a:extLst>
          </p:cNvPr>
          <p:cNvSpPr>
            <a:spLocks noGrp="1"/>
          </p:cNvSpPr>
          <p:nvPr>
            <p:ph type="sldNum" sz="quarter" idx="4"/>
          </p:nvPr>
        </p:nvSpPr>
        <p:spPr/>
        <p:txBody>
          <a:bodyPr/>
          <a:lstStyle/>
          <a:p>
            <a:fld id="{2083E393-C0BF-4ED8-8545-7E4C90AFF831}" type="slidenum">
              <a:rPr lang="en-US" smtClean="0"/>
              <a:pPr/>
              <a:t>5</a:t>
            </a:fld>
            <a:endParaRPr lang="en-US"/>
          </a:p>
        </p:txBody>
      </p:sp>
      <p:grpSp>
        <p:nvGrpSpPr>
          <p:cNvPr id="6" name="Group 5">
            <a:extLst>
              <a:ext uri="{FF2B5EF4-FFF2-40B4-BE49-F238E27FC236}">
                <a16:creationId xmlns:a16="http://schemas.microsoft.com/office/drawing/2014/main" id="{B6FC5C54-AA17-406C-8037-2CD5D072909F}"/>
              </a:ext>
            </a:extLst>
          </p:cNvPr>
          <p:cNvGrpSpPr/>
          <p:nvPr/>
        </p:nvGrpSpPr>
        <p:grpSpPr>
          <a:xfrm>
            <a:off x="609600" y="2598478"/>
            <a:ext cx="6193426" cy="3706037"/>
            <a:chOff x="454258" y="2182233"/>
            <a:chExt cx="5015830" cy="3595819"/>
          </a:xfrm>
        </p:grpSpPr>
        <p:pic>
          <p:nvPicPr>
            <p:cNvPr id="7" name="Graphic 6" descr="Badge 1 with solid fill">
              <a:extLst>
                <a:ext uri="{FF2B5EF4-FFF2-40B4-BE49-F238E27FC236}">
                  <a16:creationId xmlns:a16="http://schemas.microsoft.com/office/drawing/2014/main" id="{BB35431C-F53F-4B12-AAD3-2D74F19FF7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05604" y="3228031"/>
              <a:ext cx="533304" cy="533304"/>
            </a:xfrm>
            <a:prstGeom prst="rect">
              <a:avLst/>
            </a:prstGeom>
          </p:spPr>
        </p:pic>
        <p:pic>
          <p:nvPicPr>
            <p:cNvPr id="8" name="Graphic 7" descr="Badge with solid fill">
              <a:extLst>
                <a:ext uri="{FF2B5EF4-FFF2-40B4-BE49-F238E27FC236}">
                  <a16:creationId xmlns:a16="http://schemas.microsoft.com/office/drawing/2014/main" id="{985DF7E1-F46E-49BB-84CC-3B08C5605B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55148" y="4517859"/>
              <a:ext cx="522568" cy="522568"/>
            </a:xfrm>
            <a:prstGeom prst="rect">
              <a:avLst/>
            </a:prstGeom>
          </p:spPr>
        </p:pic>
        <p:pic>
          <p:nvPicPr>
            <p:cNvPr id="9" name="Graphic 8" descr="Badge 3 with solid fill">
              <a:extLst>
                <a:ext uri="{FF2B5EF4-FFF2-40B4-BE49-F238E27FC236}">
                  <a16:creationId xmlns:a16="http://schemas.microsoft.com/office/drawing/2014/main" id="{6A6CD98B-FE79-4B93-82A6-1019090AA3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72256" y="3877241"/>
              <a:ext cx="533304" cy="533304"/>
            </a:xfrm>
            <a:prstGeom prst="rect">
              <a:avLst/>
            </a:prstGeom>
          </p:spPr>
        </p:pic>
        <p:pic>
          <p:nvPicPr>
            <p:cNvPr id="10" name="Graphic 9" descr="Badge 4 with solid fill">
              <a:extLst>
                <a:ext uri="{FF2B5EF4-FFF2-40B4-BE49-F238E27FC236}">
                  <a16:creationId xmlns:a16="http://schemas.microsoft.com/office/drawing/2014/main" id="{B758927D-31BE-4221-9DA4-ACD8F9A18F4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83422" y="3690891"/>
              <a:ext cx="533304" cy="533304"/>
            </a:xfrm>
            <a:prstGeom prst="rect">
              <a:avLst/>
            </a:prstGeom>
          </p:spPr>
        </p:pic>
        <p:grpSp>
          <p:nvGrpSpPr>
            <p:cNvPr id="11" name="Group 10">
              <a:extLst>
                <a:ext uri="{FF2B5EF4-FFF2-40B4-BE49-F238E27FC236}">
                  <a16:creationId xmlns:a16="http://schemas.microsoft.com/office/drawing/2014/main" id="{D7B6BE5F-6DE5-45CD-93A1-902405D86F86}"/>
                </a:ext>
              </a:extLst>
            </p:cNvPr>
            <p:cNvGrpSpPr/>
            <p:nvPr/>
          </p:nvGrpSpPr>
          <p:grpSpPr>
            <a:xfrm>
              <a:off x="454258" y="2182233"/>
              <a:ext cx="5015830" cy="3595819"/>
              <a:chOff x="454258" y="2182233"/>
              <a:chExt cx="5015830" cy="3595819"/>
            </a:xfrm>
          </p:grpSpPr>
          <p:grpSp>
            <p:nvGrpSpPr>
              <p:cNvPr id="13" name="Group 12">
                <a:extLst>
                  <a:ext uri="{FF2B5EF4-FFF2-40B4-BE49-F238E27FC236}">
                    <a16:creationId xmlns:a16="http://schemas.microsoft.com/office/drawing/2014/main" id="{C9540795-E17B-45BF-AAA2-E30CA43CAC0B}"/>
                  </a:ext>
                </a:extLst>
              </p:cNvPr>
              <p:cNvGrpSpPr/>
              <p:nvPr/>
            </p:nvGrpSpPr>
            <p:grpSpPr>
              <a:xfrm>
                <a:off x="520551" y="2182233"/>
                <a:ext cx="4949537" cy="3595819"/>
                <a:chOff x="520551" y="2182233"/>
                <a:chExt cx="4949537" cy="3595819"/>
              </a:xfrm>
            </p:grpSpPr>
            <p:grpSp>
              <p:nvGrpSpPr>
                <p:cNvPr id="15" name="Group 14">
                  <a:extLst>
                    <a:ext uri="{FF2B5EF4-FFF2-40B4-BE49-F238E27FC236}">
                      <a16:creationId xmlns:a16="http://schemas.microsoft.com/office/drawing/2014/main" id="{3672B565-7705-42DF-957F-67D8C862D262}"/>
                    </a:ext>
                  </a:extLst>
                </p:cNvPr>
                <p:cNvGrpSpPr/>
                <p:nvPr/>
              </p:nvGrpSpPr>
              <p:grpSpPr>
                <a:xfrm>
                  <a:off x="520551" y="2182233"/>
                  <a:ext cx="4949537" cy="3595819"/>
                  <a:chOff x="207818" y="1544320"/>
                  <a:chExt cx="6599382" cy="4794424"/>
                </a:xfrm>
              </p:grpSpPr>
              <p:cxnSp>
                <p:nvCxnSpPr>
                  <p:cNvPr id="18" name="Straight Connector 17">
                    <a:extLst>
                      <a:ext uri="{FF2B5EF4-FFF2-40B4-BE49-F238E27FC236}">
                        <a16:creationId xmlns:a16="http://schemas.microsoft.com/office/drawing/2014/main" id="{17AB1B8E-B4C8-4DA4-B447-418C538CC6E0}"/>
                      </a:ext>
                    </a:extLst>
                  </p:cNvPr>
                  <p:cNvCxnSpPr/>
                  <p:nvPr/>
                </p:nvCxnSpPr>
                <p:spPr>
                  <a:xfrm flipH="1">
                    <a:off x="1320800" y="1544320"/>
                    <a:ext cx="10160" cy="4023087"/>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id="{C165CFD2-36F7-4460-9C6C-E4F848225D66}"/>
                      </a:ext>
                    </a:extLst>
                  </p:cNvPr>
                  <p:cNvCxnSpPr/>
                  <p:nvPr/>
                </p:nvCxnSpPr>
                <p:spPr>
                  <a:xfrm flipH="1">
                    <a:off x="1320800" y="5557520"/>
                    <a:ext cx="5486400" cy="1"/>
                  </a:xfrm>
                  <a:prstGeom prst="line">
                    <a:avLst/>
                  </a:prstGeom>
                  <a:ln/>
                </p:spPr>
                <p:style>
                  <a:lnRef idx="2">
                    <a:schemeClr val="accent6"/>
                  </a:lnRef>
                  <a:fillRef idx="0">
                    <a:schemeClr val="accent6"/>
                  </a:fillRef>
                  <a:effectRef idx="1">
                    <a:schemeClr val="accent6"/>
                  </a:effectRef>
                  <a:fontRef idx="minor">
                    <a:schemeClr val="tx1"/>
                  </a:fontRef>
                </p:style>
              </p:cxnSp>
              <p:sp>
                <p:nvSpPr>
                  <p:cNvPr id="20" name="TextBox 19">
                    <a:extLst>
                      <a:ext uri="{FF2B5EF4-FFF2-40B4-BE49-F238E27FC236}">
                        <a16:creationId xmlns:a16="http://schemas.microsoft.com/office/drawing/2014/main" id="{D0FC0F81-2DC1-45D9-B2C1-B1949B4A9759}"/>
                      </a:ext>
                    </a:extLst>
                  </p:cNvPr>
                  <p:cNvSpPr txBox="1"/>
                  <p:nvPr/>
                </p:nvSpPr>
                <p:spPr>
                  <a:xfrm>
                    <a:off x="1330961" y="5577565"/>
                    <a:ext cx="1463040" cy="761179"/>
                  </a:xfrm>
                  <a:prstGeom prst="rect">
                    <a:avLst/>
                  </a:prstGeom>
                  <a:noFill/>
                </p:spPr>
                <p:txBody>
                  <a:bodyPr wrap="square" rtlCol="0">
                    <a:spAutoFit/>
                  </a:bodyPr>
                  <a:lstStyle/>
                  <a:p>
                    <a:pPr algn="ctr"/>
                    <a:r>
                      <a:rPr lang="en-GB" sz="1050">
                        <a:solidFill>
                          <a:schemeClr val="tx1">
                            <a:lumMod val="50000"/>
                            <a:lumOff val="50000"/>
                          </a:schemeClr>
                        </a:solidFill>
                      </a:rPr>
                      <a:t>High Frequency	</a:t>
                    </a:r>
                  </a:p>
                </p:txBody>
              </p:sp>
              <p:sp>
                <p:nvSpPr>
                  <p:cNvPr id="21" name="TextBox 20">
                    <a:extLst>
                      <a:ext uri="{FF2B5EF4-FFF2-40B4-BE49-F238E27FC236}">
                        <a16:creationId xmlns:a16="http://schemas.microsoft.com/office/drawing/2014/main" id="{82A77120-5D95-4A46-9FE8-334D0FC8DD31}"/>
                      </a:ext>
                    </a:extLst>
                  </p:cNvPr>
                  <p:cNvSpPr txBox="1"/>
                  <p:nvPr/>
                </p:nvSpPr>
                <p:spPr>
                  <a:xfrm>
                    <a:off x="4856480" y="5577567"/>
                    <a:ext cx="1920240" cy="338555"/>
                  </a:xfrm>
                  <a:prstGeom prst="rect">
                    <a:avLst/>
                  </a:prstGeom>
                  <a:noFill/>
                </p:spPr>
                <p:txBody>
                  <a:bodyPr wrap="square" rtlCol="0">
                    <a:spAutoFit/>
                  </a:bodyPr>
                  <a:lstStyle/>
                  <a:p>
                    <a:pPr algn="ctr"/>
                    <a:r>
                      <a:rPr lang="en-GB" sz="1050">
                        <a:solidFill>
                          <a:schemeClr val="tx1">
                            <a:lumMod val="50000"/>
                            <a:lumOff val="50000"/>
                          </a:schemeClr>
                        </a:solidFill>
                      </a:rPr>
                      <a:t>Low Frequency</a:t>
                    </a:r>
                  </a:p>
                </p:txBody>
              </p:sp>
              <p:sp>
                <p:nvSpPr>
                  <p:cNvPr id="22" name="TextBox 21">
                    <a:extLst>
                      <a:ext uri="{FF2B5EF4-FFF2-40B4-BE49-F238E27FC236}">
                        <a16:creationId xmlns:a16="http://schemas.microsoft.com/office/drawing/2014/main" id="{A08AFD4F-B842-48AC-9307-BE7C3A4447BA}"/>
                      </a:ext>
                    </a:extLst>
                  </p:cNvPr>
                  <p:cNvSpPr txBox="1"/>
                  <p:nvPr/>
                </p:nvSpPr>
                <p:spPr>
                  <a:xfrm>
                    <a:off x="207818" y="1563960"/>
                    <a:ext cx="1092200" cy="769441"/>
                  </a:xfrm>
                  <a:prstGeom prst="rect">
                    <a:avLst/>
                  </a:prstGeom>
                  <a:noFill/>
                </p:spPr>
                <p:txBody>
                  <a:bodyPr wrap="square" rtlCol="0">
                    <a:spAutoFit/>
                  </a:bodyPr>
                  <a:lstStyle/>
                  <a:p>
                    <a:pPr algn="ctr"/>
                    <a:r>
                      <a:rPr lang="en-GB" sz="1050">
                        <a:solidFill>
                          <a:schemeClr val="tx1">
                            <a:lumMod val="50000"/>
                            <a:lumOff val="50000"/>
                          </a:schemeClr>
                        </a:solidFill>
                      </a:rPr>
                      <a:t>High Severity	</a:t>
                    </a:r>
                  </a:p>
                </p:txBody>
              </p:sp>
              <p:sp>
                <p:nvSpPr>
                  <p:cNvPr id="23" name="TextBox 22">
                    <a:extLst>
                      <a:ext uri="{FF2B5EF4-FFF2-40B4-BE49-F238E27FC236}">
                        <a16:creationId xmlns:a16="http://schemas.microsoft.com/office/drawing/2014/main" id="{7A76C197-C3E8-4948-89BB-3B2593C504AF}"/>
                      </a:ext>
                    </a:extLst>
                  </p:cNvPr>
                  <p:cNvSpPr txBox="1"/>
                  <p:nvPr/>
                </p:nvSpPr>
                <p:spPr>
                  <a:xfrm>
                    <a:off x="207818" y="4585398"/>
                    <a:ext cx="1092200" cy="553997"/>
                  </a:xfrm>
                  <a:prstGeom prst="rect">
                    <a:avLst/>
                  </a:prstGeom>
                  <a:noFill/>
                </p:spPr>
                <p:txBody>
                  <a:bodyPr wrap="square" rtlCol="0">
                    <a:spAutoFit/>
                  </a:bodyPr>
                  <a:lstStyle/>
                  <a:p>
                    <a:pPr algn="ctr"/>
                    <a:r>
                      <a:rPr lang="en-GB" sz="1050">
                        <a:solidFill>
                          <a:schemeClr val="tx1">
                            <a:lumMod val="50000"/>
                            <a:lumOff val="50000"/>
                          </a:schemeClr>
                        </a:solidFill>
                      </a:rPr>
                      <a:t>Low Severity</a:t>
                    </a:r>
                  </a:p>
                </p:txBody>
              </p:sp>
            </p:grpSp>
            <p:sp>
              <p:nvSpPr>
                <p:cNvPr id="16" name="Freeform: Shape 15">
                  <a:extLst>
                    <a:ext uri="{FF2B5EF4-FFF2-40B4-BE49-F238E27FC236}">
                      <a16:creationId xmlns:a16="http://schemas.microsoft.com/office/drawing/2014/main" id="{E77D748B-3697-49DB-8749-55CEE0EA54E3}"/>
                    </a:ext>
                  </a:extLst>
                </p:cNvPr>
                <p:cNvSpPr/>
                <p:nvPr/>
              </p:nvSpPr>
              <p:spPr>
                <a:xfrm>
                  <a:off x="1378495" y="2502078"/>
                  <a:ext cx="3224463" cy="2683042"/>
                </a:xfrm>
                <a:custGeom>
                  <a:avLst/>
                  <a:gdLst>
                    <a:gd name="connsiteX0" fmla="*/ 0 w 3224463"/>
                    <a:gd name="connsiteY0" fmla="*/ 2683042 h 2683042"/>
                    <a:gd name="connsiteX1" fmla="*/ 782053 w 3224463"/>
                    <a:gd name="connsiteY1" fmla="*/ 854242 h 2683042"/>
                    <a:gd name="connsiteX2" fmla="*/ 3224463 w 3224463"/>
                    <a:gd name="connsiteY2" fmla="*/ 0 h 2683042"/>
                  </a:gdLst>
                  <a:ahLst/>
                  <a:cxnLst>
                    <a:cxn ang="0">
                      <a:pos x="connsiteX0" y="connsiteY0"/>
                    </a:cxn>
                    <a:cxn ang="0">
                      <a:pos x="connsiteX1" y="connsiteY1"/>
                    </a:cxn>
                    <a:cxn ang="0">
                      <a:pos x="connsiteX2" y="connsiteY2"/>
                    </a:cxn>
                  </a:cxnLst>
                  <a:rect l="l" t="t" r="r" b="b"/>
                  <a:pathLst>
                    <a:path w="3224463" h="2683042">
                      <a:moveTo>
                        <a:pt x="0" y="2683042"/>
                      </a:moveTo>
                      <a:cubicBezTo>
                        <a:pt x="122321" y="1992229"/>
                        <a:pt x="244643" y="1301416"/>
                        <a:pt x="782053" y="854242"/>
                      </a:cubicBezTo>
                      <a:cubicBezTo>
                        <a:pt x="1319464" y="407068"/>
                        <a:pt x="2271963" y="203534"/>
                        <a:pt x="3224463" y="0"/>
                      </a:cubicBezTo>
                    </a:path>
                  </a:pathLst>
                </a:cu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GB"/>
                </a:p>
              </p:txBody>
            </p:sp>
            <p:sp>
              <p:nvSpPr>
                <p:cNvPr id="17" name="Freeform: Shape 16">
                  <a:extLst>
                    <a:ext uri="{FF2B5EF4-FFF2-40B4-BE49-F238E27FC236}">
                      <a16:creationId xmlns:a16="http://schemas.microsoft.com/office/drawing/2014/main" id="{049972A0-5528-4FB7-9D89-5A812AAF4FE1}"/>
                    </a:ext>
                  </a:extLst>
                </p:cNvPr>
                <p:cNvSpPr/>
                <p:nvPr/>
              </p:nvSpPr>
              <p:spPr>
                <a:xfrm>
                  <a:off x="1383632" y="3465096"/>
                  <a:ext cx="3296652" cy="1744579"/>
                </a:xfrm>
                <a:custGeom>
                  <a:avLst/>
                  <a:gdLst>
                    <a:gd name="connsiteX0" fmla="*/ 0 w 3296652"/>
                    <a:gd name="connsiteY0" fmla="*/ 1744579 h 1744579"/>
                    <a:gd name="connsiteX1" fmla="*/ 890336 w 3296652"/>
                    <a:gd name="connsiteY1" fmla="*/ 601579 h 1744579"/>
                    <a:gd name="connsiteX2" fmla="*/ 3296652 w 3296652"/>
                    <a:gd name="connsiteY2" fmla="*/ 0 h 1744579"/>
                    <a:gd name="connsiteX3" fmla="*/ 3296652 w 3296652"/>
                    <a:gd name="connsiteY3" fmla="*/ 0 h 1744579"/>
                  </a:gdLst>
                  <a:ahLst/>
                  <a:cxnLst>
                    <a:cxn ang="0">
                      <a:pos x="connsiteX0" y="connsiteY0"/>
                    </a:cxn>
                    <a:cxn ang="0">
                      <a:pos x="connsiteX1" y="connsiteY1"/>
                    </a:cxn>
                    <a:cxn ang="0">
                      <a:pos x="connsiteX2" y="connsiteY2"/>
                    </a:cxn>
                    <a:cxn ang="0">
                      <a:pos x="connsiteX3" y="connsiteY3"/>
                    </a:cxn>
                  </a:cxnLst>
                  <a:rect l="l" t="t" r="r" b="b"/>
                  <a:pathLst>
                    <a:path w="3296652" h="1744579">
                      <a:moveTo>
                        <a:pt x="0" y="1744579"/>
                      </a:moveTo>
                      <a:cubicBezTo>
                        <a:pt x="170447" y="1318460"/>
                        <a:pt x="340894" y="892342"/>
                        <a:pt x="890336" y="601579"/>
                      </a:cubicBezTo>
                      <a:cubicBezTo>
                        <a:pt x="1439778" y="310816"/>
                        <a:pt x="3296652" y="0"/>
                        <a:pt x="3296652" y="0"/>
                      </a:cubicBezTo>
                      <a:lnTo>
                        <a:pt x="3296652" y="0"/>
                      </a:lnTo>
                    </a:path>
                  </a:pathLst>
                </a:cu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GB"/>
                </a:p>
              </p:txBody>
            </p:sp>
          </p:grpSp>
          <p:sp>
            <p:nvSpPr>
              <p:cNvPr id="14" name="TextBox 13">
                <a:extLst>
                  <a:ext uri="{FF2B5EF4-FFF2-40B4-BE49-F238E27FC236}">
                    <a16:creationId xmlns:a16="http://schemas.microsoft.com/office/drawing/2014/main" id="{26DD17C6-A689-4712-B3E6-DF2C633BD73B}"/>
                  </a:ext>
                </a:extLst>
              </p:cNvPr>
              <p:cNvSpPr txBox="1"/>
              <p:nvPr/>
            </p:nvSpPr>
            <p:spPr>
              <a:xfrm rot="16200000">
                <a:off x="-352879" y="3417049"/>
                <a:ext cx="1896746" cy="282471"/>
              </a:xfrm>
              <a:prstGeom prst="rect">
                <a:avLst/>
              </a:prstGeom>
              <a:noFill/>
            </p:spPr>
            <p:txBody>
              <a:bodyPr wrap="square" rtlCol="0">
                <a:spAutoFit/>
              </a:bodyPr>
              <a:lstStyle/>
              <a:p>
                <a:r>
                  <a:rPr lang="en-GB" sz="1200" b="1"/>
                  <a:t>Annual Disaster Impact </a:t>
                </a:r>
              </a:p>
            </p:txBody>
          </p:sp>
        </p:grpSp>
        <p:sp>
          <p:nvSpPr>
            <p:cNvPr id="12" name="TextBox 11">
              <a:extLst>
                <a:ext uri="{FF2B5EF4-FFF2-40B4-BE49-F238E27FC236}">
                  <a16:creationId xmlns:a16="http://schemas.microsoft.com/office/drawing/2014/main" id="{1E1EC0C6-C450-4D9D-B88E-6E844B1FECE1}"/>
                </a:ext>
              </a:extLst>
            </p:cNvPr>
            <p:cNvSpPr txBox="1"/>
            <p:nvPr/>
          </p:nvSpPr>
          <p:spPr>
            <a:xfrm>
              <a:off x="2508342" y="5277670"/>
              <a:ext cx="1896746" cy="276999"/>
            </a:xfrm>
            <a:prstGeom prst="rect">
              <a:avLst/>
            </a:prstGeom>
            <a:noFill/>
          </p:spPr>
          <p:txBody>
            <a:bodyPr wrap="square" rtlCol="0">
              <a:spAutoFit/>
            </a:bodyPr>
            <a:lstStyle/>
            <a:p>
              <a:r>
                <a:rPr lang="en-GB" sz="1200" b="1"/>
                <a:t>Return Period</a:t>
              </a:r>
            </a:p>
          </p:txBody>
        </p:sp>
      </p:grpSp>
      <p:sp>
        <p:nvSpPr>
          <p:cNvPr id="24" name="Content Placeholder 3">
            <a:extLst>
              <a:ext uri="{FF2B5EF4-FFF2-40B4-BE49-F238E27FC236}">
                <a16:creationId xmlns:a16="http://schemas.microsoft.com/office/drawing/2014/main" id="{EFCF0DE5-4EEA-49C5-857B-A990173395C7}"/>
              </a:ext>
            </a:extLst>
          </p:cNvPr>
          <p:cNvSpPr txBox="1">
            <a:spLocks/>
          </p:cNvSpPr>
          <p:nvPr/>
        </p:nvSpPr>
        <p:spPr>
          <a:xfrm>
            <a:off x="7277617" y="2596926"/>
            <a:ext cx="4304781" cy="3548994"/>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200"/>
              <a:t>Disaster Risk Reduction </a:t>
            </a:r>
          </a:p>
          <a:p>
            <a:pPr marL="285750" indent="-285750">
              <a:buFont typeface="Arial" panose="020B0604020202020204" pitchFamily="34" charset="0"/>
              <a:buChar char="•"/>
            </a:pPr>
            <a:r>
              <a:rPr lang="en-GB" sz="1200" b="0"/>
              <a:t>Loans, grants, micro-credit, bonds, subsidies, tax breaks, crediting, impact bonds </a:t>
            </a:r>
          </a:p>
          <a:p>
            <a:r>
              <a:rPr lang="en-GB" sz="1200"/>
              <a:t>Disaster Risk Protection</a:t>
            </a:r>
          </a:p>
          <a:p>
            <a:pPr marL="285750" indent="-285750">
              <a:buFont typeface="Arial" panose="020B0604020202020204" pitchFamily="34" charset="0"/>
              <a:buChar char="•"/>
            </a:pPr>
            <a:r>
              <a:rPr lang="en-GB" sz="1200" b="0"/>
              <a:t>Reserves and contingency budgets</a:t>
            </a:r>
          </a:p>
          <a:p>
            <a:pPr marL="285750" indent="-285750">
              <a:buFont typeface="Arial" panose="020B0604020202020204" pitchFamily="34" charset="0"/>
              <a:buChar char="•"/>
            </a:pPr>
            <a:r>
              <a:rPr lang="en-GB" sz="1200" b="0"/>
              <a:t>Post Disaster reallocation budgets, emergency assistance loans and borrowing </a:t>
            </a:r>
          </a:p>
          <a:p>
            <a:pPr marL="285750" indent="-285750">
              <a:buFont typeface="Arial" panose="020B0604020202020204" pitchFamily="34" charset="0"/>
              <a:buChar char="•"/>
            </a:pPr>
            <a:r>
              <a:rPr lang="en-GB" sz="1200" b="0"/>
              <a:t>Contingent disaster finance </a:t>
            </a:r>
          </a:p>
          <a:p>
            <a:r>
              <a:rPr lang="en-GB" sz="1200"/>
              <a:t>Disaster Risk Transfer</a:t>
            </a:r>
          </a:p>
          <a:p>
            <a:pPr marL="285750" indent="-285750">
              <a:buFont typeface="Arial" panose="020B0604020202020204" pitchFamily="34" charset="0"/>
              <a:buChar char="•"/>
            </a:pPr>
            <a:r>
              <a:rPr lang="en-GB" sz="1200" b="0"/>
              <a:t>Regional/Sovereign </a:t>
            </a:r>
          </a:p>
          <a:p>
            <a:pPr marL="285750" indent="-285750">
              <a:buFont typeface="Arial" panose="020B0604020202020204" pitchFamily="34" charset="0"/>
              <a:buChar char="•"/>
            </a:pPr>
            <a:r>
              <a:rPr lang="en-GB" sz="1200" b="0"/>
              <a:t>Local insurance markets </a:t>
            </a:r>
          </a:p>
          <a:p>
            <a:pPr marL="285750" indent="-285750">
              <a:buFont typeface="Arial" panose="020B0604020202020204" pitchFamily="34" charset="0"/>
              <a:buChar char="•"/>
            </a:pPr>
            <a:r>
              <a:rPr lang="en-GB" sz="1200" b="0"/>
              <a:t>International reinsurance markets </a:t>
            </a:r>
          </a:p>
          <a:p>
            <a:pPr marL="285750" indent="-285750">
              <a:buFont typeface="Arial" panose="020B0604020202020204" pitchFamily="34" charset="0"/>
              <a:buChar char="•"/>
            </a:pPr>
            <a:r>
              <a:rPr lang="en-GB" sz="1200" b="0"/>
              <a:t>Insurance Linked Securities / Cat bond markets </a:t>
            </a:r>
          </a:p>
          <a:p>
            <a:r>
              <a:rPr lang="en-GB" sz="1200"/>
              <a:t>International Assistance </a:t>
            </a:r>
          </a:p>
          <a:p>
            <a:pPr marL="285750" indent="-285750">
              <a:buFont typeface="Arial" panose="020B0604020202020204" pitchFamily="34" charset="0"/>
              <a:buChar char="•"/>
            </a:pPr>
            <a:r>
              <a:rPr lang="en-GB" sz="1200" b="0"/>
              <a:t>Exceptional Events / Acts of God</a:t>
            </a:r>
            <a:endParaRPr lang="en-GB" sz="1400"/>
          </a:p>
        </p:txBody>
      </p:sp>
      <p:cxnSp>
        <p:nvCxnSpPr>
          <p:cNvPr id="25" name="Straight Arrow Connector 24">
            <a:extLst>
              <a:ext uri="{FF2B5EF4-FFF2-40B4-BE49-F238E27FC236}">
                <a16:creationId xmlns:a16="http://schemas.microsoft.com/office/drawing/2014/main" id="{800991A8-D1B8-47FA-B382-71BC6A433F13}"/>
              </a:ext>
            </a:extLst>
          </p:cNvPr>
          <p:cNvCxnSpPr>
            <a:cxnSpLocks/>
          </p:cNvCxnSpPr>
          <p:nvPr/>
        </p:nvCxnSpPr>
        <p:spPr>
          <a:xfrm>
            <a:off x="4043752" y="3359295"/>
            <a:ext cx="0" cy="794084"/>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26" name="Rechteck 38">
            <a:extLst>
              <a:ext uri="{FF2B5EF4-FFF2-40B4-BE49-F238E27FC236}">
                <a16:creationId xmlns:a16="http://schemas.microsoft.com/office/drawing/2014/main" id="{D23D68F2-69E5-4983-86BF-16939444BD8B}"/>
              </a:ext>
            </a:extLst>
          </p:cNvPr>
          <p:cNvSpPr/>
          <p:nvPr/>
        </p:nvSpPr>
        <p:spPr>
          <a:xfrm>
            <a:off x="691456" y="1228445"/>
            <a:ext cx="5856451" cy="529069"/>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lstStyle/>
          <a:p>
            <a:r>
              <a:rPr lang="en-GB" sz="1600">
                <a:solidFill>
                  <a:schemeClr val="tx1"/>
                </a:solidFill>
              </a:rPr>
              <a:t>Modelling disaster risk profiles for informed DRM decisions</a:t>
            </a:r>
          </a:p>
        </p:txBody>
      </p:sp>
      <p:sp>
        <p:nvSpPr>
          <p:cNvPr id="27" name="Rechteck 38">
            <a:extLst>
              <a:ext uri="{FF2B5EF4-FFF2-40B4-BE49-F238E27FC236}">
                <a16:creationId xmlns:a16="http://schemas.microsoft.com/office/drawing/2014/main" id="{E324EEEC-9D71-4ADA-A042-9C814BDA5C2F}"/>
              </a:ext>
            </a:extLst>
          </p:cNvPr>
          <p:cNvSpPr/>
          <p:nvPr/>
        </p:nvSpPr>
        <p:spPr>
          <a:xfrm>
            <a:off x="6795093" y="1219154"/>
            <a:ext cx="4787305" cy="555876"/>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lstStyle/>
          <a:p>
            <a:r>
              <a:rPr lang="en-GB" sz="1600">
                <a:solidFill>
                  <a:schemeClr val="tx1"/>
                </a:solidFill>
              </a:rPr>
              <a:t>Risk layering: no single financial instrument can address all risks</a:t>
            </a:r>
          </a:p>
        </p:txBody>
      </p:sp>
      <p:pic>
        <p:nvPicPr>
          <p:cNvPr id="28" name="Graphic 27" descr="Badge 1 with solid fill">
            <a:extLst>
              <a:ext uri="{FF2B5EF4-FFF2-40B4-BE49-F238E27FC236}">
                <a16:creationId xmlns:a16="http://schemas.microsoft.com/office/drawing/2014/main" id="{9E13682B-9998-4A2B-A7B4-C38B29DE1AC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97156" y="2518486"/>
            <a:ext cx="340916" cy="340916"/>
          </a:xfrm>
          <a:prstGeom prst="rect">
            <a:avLst/>
          </a:prstGeom>
        </p:spPr>
      </p:pic>
      <p:pic>
        <p:nvPicPr>
          <p:cNvPr id="29" name="Graphic 28" descr="Badge with solid fill">
            <a:extLst>
              <a:ext uri="{FF2B5EF4-FFF2-40B4-BE49-F238E27FC236}">
                <a16:creationId xmlns:a16="http://schemas.microsoft.com/office/drawing/2014/main" id="{A3FA4542-9329-499F-944A-A912B250538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90152" y="3192616"/>
            <a:ext cx="340916" cy="340916"/>
          </a:xfrm>
          <a:prstGeom prst="rect">
            <a:avLst/>
          </a:prstGeom>
        </p:spPr>
      </p:pic>
      <p:pic>
        <p:nvPicPr>
          <p:cNvPr id="30" name="Graphic 29" descr="Badge 3 with solid fill">
            <a:extLst>
              <a:ext uri="{FF2B5EF4-FFF2-40B4-BE49-F238E27FC236}">
                <a16:creationId xmlns:a16="http://schemas.microsoft.com/office/drawing/2014/main" id="{5C47A431-26C4-4150-88B1-EDCE1CA8652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90152" y="4307118"/>
            <a:ext cx="347920" cy="347920"/>
          </a:xfrm>
          <a:prstGeom prst="rect">
            <a:avLst/>
          </a:prstGeom>
        </p:spPr>
      </p:pic>
      <p:pic>
        <p:nvPicPr>
          <p:cNvPr id="31" name="Graphic 30" descr="Badge 4 with solid fill">
            <a:extLst>
              <a:ext uri="{FF2B5EF4-FFF2-40B4-BE49-F238E27FC236}">
                <a16:creationId xmlns:a16="http://schemas.microsoft.com/office/drawing/2014/main" id="{48467470-1D7F-42BD-BD4F-0ADE6A2A4ED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07642" y="5470742"/>
            <a:ext cx="347920" cy="347920"/>
          </a:xfrm>
          <a:prstGeom prst="rect">
            <a:avLst/>
          </a:prstGeom>
        </p:spPr>
      </p:pic>
      <p:sp>
        <p:nvSpPr>
          <p:cNvPr id="32" name="TextBox 31">
            <a:extLst>
              <a:ext uri="{FF2B5EF4-FFF2-40B4-BE49-F238E27FC236}">
                <a16:creationId xmlns:a16="http://schemas.microsoft.com/office/drawing/2014/main" id="{D46A4A89-BDD6-4883-85C4-F740CED4B7BE}"/>
              </a:ext>
            </a:extLst>
          </p:cNvPr>
          <p:cNvSpPr txBox="1"/>
          <p:nvPr/>
        </p:nvSpPr>
        <p:spPr>
          <a:xfrm>
            <a:off x="6803026" y="1919408"/>
            <a:ext cx="4670288" cy="461665"/>
          </a:xfrm>
          <a:prstGeom prst="rect">
            <a:avLst/>
          </a:prstGeom>
          <a:noFill/>
        </p:spPr>
        <p:txBody>
          <a:bodyPr wrap="square" rtlCol="0">
            <a:spAutoFit/>
          </a:bodyPr>
          <a:lstStyle/>
          <a:p>
            <a:pPr marL="285750" indent="-285750">
              <a:buFont typeface="Arial" panose="020B0604020202020204" pitchFamily="34" charset="0"/>
              <a:buChar char="•"/>
            </a:pPr>
            <a:r>
              <a:rPr lang="en-GB" sz="1200" i="1"/>
              <a:t>How to choose the appropriate DRF instruments for which circumstances and targeted measures?</a:t>
            </a:r>
          </a:p>
        </p:txBody>
      </p:sp>
      <p:sp>
        <p:nvSpPr>
          <p:cNvPr id="33" name="TextBox 32">
            <a:extLst>
              <a:ext uri="{FF2B5EF4-FFF2-40B4-BE49-F238E27FC236}">
                <a16:creationId xmlns:a16="http://schemas.microsoft.com/office/drawing/2014/main" id="{9F03F458-626B-4009-9021-45E57802EB84}"/>
              </a:ext>
            </a:extLst>
          </p:cNvPr>
          <p:cNvSpPr txBox="1"/>
          <p:nvPr/>
        </p:nvSpPr>
        <p:spPr>
          <a:xfrm>
            <a:off x="718686" y="1892697"/>
            <a:ext cx="5702013" cy="646331"/>
          </a:xfrm>
          <a:prstGeom prst="rect">
            <a:avLst/>
          </a:prstGeom>
          <a:noFill/>
        </p:spPr>
        <p:txBody>
          <a:bodyPr wrap="square" rtlCol="0">
            <a:spAutoFit/>
          </a:bodyPr>
          <a:lstStyle/>
          <a:p>
            <a:pPr marL="285750" indent="-285750">
              <a:buFont typeface="Arial" panose="020B0604020202020204" pitchFamily="34" charset="0"/>
              <a:buChar char="•"/>
            </a:pPr>
            <a:r>
              <a:rPr lang="en-GB" sz="1200"/>
              <a:t>Aggregated annual damage exceedance probability curves: </a:t>
            </a:r>
            <a:r>
              <a:rPr lang="en-GB" sz="1200" i="1"/>
              <a:t>what is the annual probability (expressed as the one in X-year) of exceeding a disaster impact of $Y?</a:t>
            </a:r>
            <a:endParaRPr lang="en-GB" sz="1200"/>
          </a:p>
        </p:txBody>
      </p:sp>
      <p:sp>
        <p:nvSpPr>
          <p:cNvPr id="34" name="Rectangle 33">
            <a:extLst>
              <a:ext uri="{FF2B5EF4-FFF2-40B4-BE49-F238E27FC236}">
                <a16:creationId xmlns:a16="http://schemas.microsoft.com/office/drawing/2014/main" id="{171FC1F0-9509-4099-9CCA-40FD6F9EF5D6}"/>
              </a:ext>
            </a:extLst>
          </p:cNvPr>
          <p:cNvSpPr/>
          <p:nvPr/>
        </p:nvSpPr>
        <p:spPr>
          <a:xfrm>
            <a:off x="6566726" y="5439916"/>
            <a:ext cx="340916" cy="706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1446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8EB1B-627E-4B5E-A595-3DA7D489432C}"/>
              </a:ext>
            </a:extLst>
          </p:cNvPr>
          <p:cNvSpPr>
            <a:spLocks noGrp="1"/>
          </p:cNvSpPr>
          <p:nvPr>
            <p:ph type="title"/>
          </p:nvPr>
        </p:nvSpPr>
        <p:spPr/>
        <p:txBody>
          <a:bodyPr/>
          <a:lstStyle/>
          <a:p>
            <a:r>
              <a:rPr lang="en-GB">
                <a:solidFill>
                  <a:schemeClr val="tx1"/>
                </a:solidFill>
              </a:rPr>
              <a:t>Disaster Risk Financing: Review / Needs Assessment</a:t>
            </a:r>
            <a:endParaRPr lang="en-US"/>
          </a:p>
        </p:txBody>
      </p:sp>
      <p:sp>
        <p:nvSpPr>
          <p:cNvPr id="3" name="Text Placeholder 2">
            <a:extLst>
              <a:ext uri="{FF2B5EF4-FFF2-40B4-BE49-F238E27FC236}">
                <a16:creationId xmlns:a16="http://schemas.microsoft.com/office/drawing/2014/main" id="{E3C83C7C-10D6-42FF-B781-3164E2EAB79D}"/>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28F1EBEA-57DD-4324-A941-600ECB2BCCDC}"/>
              </a:ext>
            </a:extLst>
          </p:cNvPr>
          <p:cNvSpPr>
            <a:spLocks noGrp="1"/>
          </p:cNvSpPr>
          <p:nvPr>
            <p:ph type="sldNum" sz="quarter" idx="4"/>
          </p:nvPr>
        </p:nvSpPr>
        <p:spPr/>
        <p:txBody>
          <a:bodyPr/>
          <a:lstStyle/>
          <a:p>
            <a:fld id="{2083E393-C0BF-4ED8-8545-7E4C90AFF831}" type="slidenum">
              <a:rPr lang="en-US" smtClean="0"/>
              <a:pPr/>
              <a:t>6</a:t>
            </a:fld>
            <a:endParaRPr lang="en-US"/>
          </a:p>
        </p:txBody>
      </p:sp>
      <p:grpSp>
        <p:nvGrpSpPr>
          <p:cNvPr id="6" name="Group 5">
            <a:extLst>
              <a:ext uri="{FF2B5EF4-FFF2-40B4-BE49-F238E27FC236}">
                <a16:creationId xmlns:a16="http://schemas.microsoft.com/office/drawing/2014/main" id="{0E2387BF-2854-4A62-B26F-7F03DD06B5B5}"/>
              </a:ext>
            </a:extLst>
          </p:cNvPr>
          <p:cNvGrpSpPr/>
          <p:nvPr/>
        </p:nvGrpSpPr>
        <p:grpSpPr>
          <a:xfrm>
            <a:off x="860644" y="1275173"/>
            <a:ext cx="5578657" cy="4740616"/>
            <a:chOff x="2044552" y="1392581"/>
            <a:chExt cx="4949537" cy="4230086"/>
          </a:xfrm>
        </p:grpSpPr>
        <p:grpSp>
          <p:nvGrpSpPr>
            <p:cNvPr id="7" name="Group 6">
              <a:extLst>
                <a:ext uri="{FF2B5EF4-FFF2-40B4-BE49-F238E27FC236}">
                  <a16:creationId xmlns:a16="http://schemas.microsoft.com/office/drawing/2014/main" id="{BB275D75-904F-4235-B2C6-21A07F0C0821}"/>
                </a:ext>
              </a:extLst>
            </p:cNvPr>
            <p:cNvGrpSpPr/>
            <p:nvPr/>
          </p:nvGrpSpPr>
          <p:grpSpPr>
            <a:xfrm>
              <a:off x="2044552" y="2182233"/>
              <a:ext cx="4949537" cy="3440434"/>
              <a:chOff x="207818" y="1544320"/>
              <a:chExt cx="6599382" cy="4587244"/>
            </a:xfrm>
          </p:grpSpPr>
          <p:grpSp>
            <p:nvGrpSpPr>
              <p:cNvPr id="11" name="Group 10">
                <a:extLst>
                  <a:ext uri="{FF2B5EF4-FFF2-40B4-BE49-F238E27FC236}">
                    <a16:creationId xmlns:a16="http://schemas.microsoft.com/office/drawing/2014/main" id="{A55AC14F-F2A8-40DA-A2CC-EEB055E9512B}"/>
                  </a:ext>
                </a:extLst>
              </p:cNvPr>
              <p:cNvGrpSpPr/>
              <p:nvPr/>
            </p:nvGrpSpPr>
            <p:grpSpPr>
              <a:xfrm>
                <a:off x="207818" y="1544320"/>
                <a:ext cx="6599382" cy="4587244"/>
                <a:chOff x="207818" y="1544320"/>
                <a:chExt cx="6599382" cy="4587244"/>
              </a:xfrm>
            </p:grpSpPr>
            <p:sp>
              <p:nvSpPr>
                <p:cNvPr id="13" name="Oval 12">
                  <a:extLst>
                    <a:ext uri="{FF2B5EF4-FFF2-40B4-BE49-F238E27FC236}">
                      <a16:creationId xmlns:a16="http://schemas.microsoft.com/office/drawing/2014/main" id="{BA6D4D73-AFDF-4EEB-A528-B479EC723711}"/>
                    </a:ext>
                  </a:extLst>
                </p:cNvPr>
                <p:cNvSpPr/>
                <p:nvPr/>
              </p:nvSpPr>
              <p:spPr>
                <a:xfrm>
                  <a:off x="4856480" y="1879600"/>
                  <a:ext cx="1869440" cy="223012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GB" sz="1050">
                      <a:solidFill>
                        <a:schemeClr val="tx1">
                          <a:lumMod val="75000"/>
                          <a:lumOff val="25000"/>
                        </a:schemeClr>
                      </a:solidFill>
                    </a:rPr>
                    <a:t>Sovereign debt</a:t>
                  </a:r>
                </a:p>
              </p:txBody>
            </p:sp>
            <p:sp>
              <p:nvSpPr>
                <p:cNvPr id="14" name="Oval 13">
                  <a:extLst>
                    <a:ext uri="{FF2B5EF4-FFF2-40B4-BE49-F238E27FC236}">
                      <a16:creationId xmlns:a16="http://schemas.microsoft.com/office/drawing/2014/main" id="{FE12B348-7756-4F6A-B9B3-3214173BAD1F}"/>
                    </a:ext>
                  </a:extLst>
                </p:cNvPr>
                <p:cNvSpPr/>
                <p:nvPr/>
              </p:nvSpPr>
              <p:spPr>
                <a:xfrm>
                  <a:off x="1595120" y="3683000"/>
                  <a:ext cx="1849120" cy="853440"/>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1050"/>
                    <a:t>Sovereign reserves</a:t>
                  </a:r>
                </a:p>
              </p:txBody>
            </p:sp>
            <p:sp>
              <p:nvSpPr>
                <p:cNvPr id="15" name="Oval 14">
                  <a:extLst>
                    <a:ext uri="{FF2B5EF4-FFF2-40B4-BE49-F238E27FC236}">
                      <a16:creationId xmlns:a16="http://schemas.microsoft.com/office/drawing/2014/main" id="{CF6FC5C3-CB4F-4FCC-8039-186C2CFFAB5F}"/>
                    </a:ext>
                  </a:extLst>
                </p:cNvPr>
                <p:cNvSpPr/>
                <p:nvPr/>
              </p:nvSpPr>
              <p:spPr>
                <a:xfrm>
                  <a:off x="2123440" y="2941320"/>
                  <a:ext cx="1849120" cy="853440"/>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1050"/>
                    <a:t>Contingent credit</a:t>
                  </a:r>
                </a:p>
              </p:txBody>
            </p:sp>
            <p:cxnSp>
              <p:nvCxnSpPr>
                <p:cNvPr id="16" name="Straight Connector 15">
                  <a:extLst>
                    <a:ext uri="{FF2B5EF4-FFF2-40B4-BE49-F238E27FC236}">
                      <a16:creationId xmlns:a16="http://schemas.microsoft.com/office/drawing/2014/main" id="{9B13523C-8EFB-45D9-A8BC-C423AE5338E5}"/>
                    </a:ext>
                  </a:extLst>
                </p:cNvPr>
                <p:cNvCxnSpPr/>
                <p:nvPr/>
              </p:nvCxnSpPr>
              <p:spPr>
                <a:xfrm flipH="1">
                  <a:off x="1320800" y="1544320"/>
                  <a:ext cx="10160" cy="4023087"/>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7" name="Straight Connector 16">
                  <a:extLst>
                    <a:ext uri="{FF2B5EF4-FFF2-40B4-BE49-F238E27FC236}">
                      <a16:creationId xmlns:a16="http://schemas.microsoft.com/office/drawing/2014/main" id="{5642F069-C2BD-42F8-BEB9-75C9CCD74289}"/>
                    </a:ext>
                  </a:extLst>
                </p:cNvPr>
                <p:cNvCxnSpPr/>
                <p:nvPr/>
              </p:nvCxnSpPr>
              <p:spPr>
                <a:xfrm flipH="1">
                  <a:off x="1320800" y="5557520"/>
                  <a:ext cx="5486400" cy="1"/>
                </a:xfrm>
                <a:prstGeom prst="line">
                  <a:avLst/>
                </a:prstGeom>
                <a:ln/>
              </p:spPr>
              <p:style>
                <a:lnRef idx="2">
                  <a:schemeClr val="accent6"/>
                </a:lnRef>
                <a:fillRef idx="0">
                  <a:schemeClr val="accent6"/>
                </a:fillRef>
                <a:effectRef idx="1">
                  <a:schemeClr val="accent6"/>
                </a:effectRef>
                <a:fontRef idx="minor">
                  <a:schemeClr val="tx1"/>
                </a:fontRef>
              </p:style>
            </p:cxnSp>
            <p:sp>
              <p:nvSpPr>
                <p:cNvPr id="18" name="Oval 17">
                  <a:extLst>
                    <a:ext uri="{FF2B5EF4-FFF2-40B4-BE49-F238E27FC236}">
                      <a16:creationId xmlns:a16="http://schemas.microsoft.com/office/drawing/2014/main" id="{5878EDF0-857B-476D-9A7C-1FB436F7252E}"/>
                    </a:ext>
                  </a:extLst>
                </p:cNvPr>
                <p:cNvSpPr/>
                <p:nvPr/>
              </p:nvSpPr>
              <p:spPr>
                <a:xfrm>
                  <a:off x="1595120" y="1879600"/>
                  <a:ext cx="2611120" cy="1178560"/>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1050"/>
                    <a:t>Parametric risk transfer</a:t>
                  </a:r>
                </a:p>
              </p:txBody>
            </p:sp>
            <p:sp>
              <p:nvSpPr>
                <p:cNvPr id="19" name="Oval 18">
                  <a:extLst>
                    <a:ext uri="{FF2B5EF4-FFF2-40B4-BE49-F238E27FC236}">
                      <a16:creationId xmlns:a16="http://schemas.microsoft.com/office/drawing/2014/main" id="{8B2DD73A-E842-49B2-AB09-F21C36B73C0C}"/>
                    </a:ext>
                  </a:extLst>
                </p:cNvPr>
                <p:cNvSpPr/>
                <p:nvPr/>
              </p:nvSpPr>
              <p:spPr>
                <a:xfrm>
                  <a:off x="1879600" y="4546600"/>
                  <a:ext cx="2540000" cy="85344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GB" sz="1050">
                      <a:solidFill>
                        <a:schemeClr val="tx1">
                          <a:lumMod val="75000"/>
                          <a:lumOff val="25000"/>
                        </a:schemeClr>
                      </a:solidFill>
                    </a:rPr>
                    <a:t>Budget reallocation</a:t>
                  </a:r>
                </a:p>
              </p:txBody>
            </p:sp>
            <p:sp>
              <p:nvSpPr>
                <p:cNvPr id="20" name="TextBox 19">
                  <a:extLst>
                    <a:ext uri="{FF2B5EF4-FFF2-40B4-BE49-F238E27FC236}">
                      <a16:creationId xmlns:a16="http://schemas.microsoft.com/office/drawing/2014/main" id="{A5E8AA3A-CB0B-4CF2-A7BC-D50B4B44B882}"/>
                    </a:ext>
                  </a:extLst>
                </p:cNvPr>
                <p:cNvSpPr txBox="1"/>
                <p:nvPr/>
              </p:nvSpPr>
              <p:spPr>
                <a:xfrm>
                  <a:off x="1330961" y="5577566"/>
                  <a:ext cx="1463040" cy="553997"/>
                </a:xfrm>
                <a:prstGeom prst="rect">
                  <a:avLst/>
                </a:prstGeom>
                <a:noFill/>
              </p:spPr>
              <p:txBody>
                <a:bodyPr wrap="square" rtlCol="0">
                  <a:spAutoFit/>
                </a:bodyPr>
                <a:lstStyle/>
                <a:p>
                  <a:pPr algn="ctr"/>
                  <a:r>
                    <a:rPr lang="en-GB" sz="1050">
                      <a:solidFill>
                        <a:schemeClr val="tx1">
                          <a:lumMod val="50000"/>
                          <a:lumOff val="50000"/>
                        </a:schemeClr>
                      </a:solidFill>
                    </a:rPr>
                    <a:t>Response / early recovery	</a:t>
                  </a:r>
                </a:p>
              </p:txBody>
            </p:sp>
            <p:sp>
              <p:nvSpPr>
                <p:cNvPr id="21" name="TextBox 20">
                  <a:extLst>
                    <a:ext uri="{FF2B5EF4-FFF2-40B4-BE49-F238E27FC236}">
                      <a16:creationId xmlns:a16="http://schemas.microsoft.com/office/drawing/2014/main" id="{6D754C7B-0B1B-40E5-B1F7-52F9FE8D369F}"/>
                    </a:ext>
                  </a:extLst>
                </p:cNvPr>
                <p:cNvSpPr txBox="1"/>
                <p:nvPr/>
              </p:nvSpPr>
              <p:spPr>
                <a:xfrm>
                  <a:off x="4856480" y="5577567"/>
                  <a:ext cx="1920240" cy="553997"/>
                </a:xfrm>
                <a:prstGeom prst="rect">
                  <a:avLst/>
                </a:prstGeom>
                <a:noFill/>
              </p:spPr>
              <p:txBody>
                <a:bodyPr wrap="square" rtlCol="0">
                  <a:spAutoFit/>
                </a:bodyPr>
                <a:lstStyle/>
                <a:p>
                  <a:pPr algn="ctr"/>
                  <a:r>
                    <a:rPr lang="en-GB" sz="1050">
                      <a:solidFill>
                        <a:schemeClr val="tx1">
                          <a:lumMod val="50000"/>
                          <a:lumOff val="50000"/>
                        </a:schemeClr>
                      </a:solidFill>
                    </a:rPr>
                    <a:t>Long-term recovery / reconstruction</a:t>
                  </a:r>
                </a:p>
              </p:txBody>
            </p:sp>
            <p:sp>
              <p:nvSpPr>
                <p:cNvPr id="22" name="TextBox 21">
                  <a:extLst>
                    <a:ext uri="{FF2B5EF4-FFF2-40B4-BE49-F238E27FC236}">
                      <a16:creationId xmlns:a16="http://schemas.microsoft.com/office/drawing/2014/main" id="{19524F52-EF15-4C6B-AC37-6BB945FFC1E8}"/>
                    </a:ext>
                  </a:extLst>
                </p:cNvPr>
                <p:cNvSpPr txBox="1"/>
                <p:nvPr/>
              </p:nvSpPr>
              <p:spPr>
                <a:xfrm>
                  <a:off x="207818" y="1563960"/>
                  <a:ext cx="1092200" cy="1200328"/>
                </a:xfrm>
                <a:prstGeom prst="rect">
                  <a:avLst/>
                </a:prstGeom>
                <a:noFill/>
              </p:spPr>
              <p:txBody>
                <a:bodyPr wrap="square" rtlCol="0">
                  <a:spAutoFit/>
                </a:bodyPr>
                <a:lstStyle/>
                <a:p>
                  <a:pPr algn="ctr"/>
                  <a:r>
                    <a:rPr lang="en-GB" sz="1050">
                      <a:solidFill>
                        <a:schemeClr val="tx1">
                          <a:lumMod val="50000"/>
                          <a:lumOff val="50000"/>
                        </a:schemeClr>
                      </a:solidFill>
                    </a:rPr>
                    <a:t>Low frequency / high severity	</a:t>
                  </a:r>
                </a:p>
              </p:txBody>
            </p:sp>
            <p:sp>
              <p:nvSpPr>
                <p:cNvPr id="23" name="TextBox 22">
                  <a:extLst>
                    <a:ext uri="{FF2B5EF4-FFF2-40B4-BE49-F238E27FC236}">
                      <a16:creationId xmlns:a16="http://schemas.microsoft.com/office/drawing/2014/main" id="{B796379E-D81A-4DF0-9168-F63993E34CE4}"/>
                    </a:ext>
                  </a:extLst>
                </p:cNvPr>
                <p:cNvSpPr txBox="1"/>
                <p:nvPr/>
              </p:nvSpPr>
              <p:spPr>
                <a:xfrm>
                  <a:off x="207818" y="4585398"/>
                  <a:ext cx="1092200" cy="984885"/>
                </a:xfrm>
                <a:prstGeom prst="rect">
                  <a:avLst/>
                </a:prstGeom>
                <a:noFill/>
              </p:spPr>
              <p:txBody>
                <a:bodyPr wrap="square" rtlCol="0">
                  <a:spAutoFit/>
                </a:bodyPr>
                <a:lstStyle/>
                <a:p>
                  <a:pPr algn="ctr"/>
                  <a:r>
                    <a:rPr lang="en-GB" sz="1050">
                      <a:solidFill>
                        <a:schemeClr val="tx1">
                          <a:lumMod val="50000"/>
                          <a:lumOff val="50000"/>
                        </a:schemeClr>
                      </a:solidFill>
                    </a:rPr>
                    <a:t>High frequency / low severity</a:t>
                  </a:r>
                </a:p>
              </p:txBody>
            </p:sp>
          </p:grpSp>
          <p:sp>
            <p:nvSpPr>
              <p:cNvPr id="12" name="Oval 11">
                <a:extLst>
                  <a:ext uri="{FF2B5EF4-FFF2-40B4-BE49-F238E27FC236}">
                    <a16:creationId xmlns:a16="http://schemas.microsoft.com/office/drawing/2014/main" id="{06A5F659-8CFF-40C6-8AC7-CB6C9F9AA20B}"/>
                  </a:ext>
                </a:extLst>
              </p:cNvPr>
              <p:cNvSpPr/>
              <p:nvPr/>
            </p:nvSpPr>
            <p:spPr>
              <a:xfrm>
                <a:off x="3860800" y="1778000"/>
                <a:ext cx="2540000" cy="853440"/>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1050"/>
                  <a:t>Indemnity risk transfer</a:t>
                </a:r>
              </a:p>
            </p:txBody>
          </p:sp>
        </p:grpSp>
        <p:grpSp>
          <p:nvGrpSpPr>
            <p:cNvPr id="8" name="Group 7">
              <a:extLst>
                <a:ext uri="{FF2B5EF4-FFF2-40B4-BE49-F238E27FC236}">
                  <a16:creationId xmlns:a16="http://schemas.microsoft.com/office/drawing/2014/main" id="{B2D949D0-DE79-432B-91F9-63C010C4B89D}"/>
                </a:ext>
              </a:extLst>
            </p:cNvPr>
            <p:cNvGrpSpPr/>
            <p:nvPr/>
          </p:nvGrpSpPr>
          <p:grpSpPr>
            <a:xfrm>
              <a:off x="4549972" y="1392581"/>
              <a:ext cx="1186816" cy="624914"/>
              <a:chOff x="4311996" y="3766031"/>
              <a:chExt cx="1186816" cy="624914"/>
            </a:xfrm>
          </p:grpSpPr>
          <p:sp>
            <p:nvSpPr>
              <p:cNvPr id="9" name="Rounded Rectangle 20">
                <a:extLst>
                  <a:ext uri="{FF2B5EF4-FFF2-40B4-BE49-F238E27FC236}">
                    <a16:creationId xmlns:a16="http://schemas.microsoft.com/office/drawing/2014/main" id="{4B51DEFE-D246-4C0B-A057-8E762E278A5F}"/>
                  </a:ext>
                </a:extLst>
              </p:cNvPr>
              <p:cNvSpPr/>
              <p:nvPr/>
            </p:nvSpPr>
            <p:spPr>
              <a:xfrm>
                <a:off x="4311997" y="3766031"/>
                <a:ext cx="1186815" cy="268019"/>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350"/>
                  <a:t>Ex-Ante</a:t>
                </a:r>
              </a:p>
            </p:txBody>
          </p:sp>
          <p:sp>
            <p:nvSpPr>
              <p:cNvPr id="10" name="Rounded Rectangle 22">
                <a:extLst>
                  <a:ext uri="{FF2B5EF4-FFF2-40B4-BE49-F238E27FC236}">
                    <a16:creationId xmlns:a16="http://schemas.microsoft.com/office/drawing/2014/main" id="{11223B48-4E3A-4AB3-96BE-66F9DB326553}"/>
                  </a:ext>
                </a:extLst>
              </p:cNvPr>
              <p:cNvSpPr/>
              <p:nvPr/>
            </p:nvSpPr>
            <p:spPr>
              <a:xfrm>
                <a:off x="4311996" y="4122926"/>
                <a:ext cx="1186815" cy="26801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50">
                    <a:solidFill>
                      <a:schemeClr val="tx1">
                        <a:lumMod val="75000"/>
                        <a:lumOff val="25000"/>
                      </a:schemeClr>
                    </a:solidFill>
                  </a:rPr>
                  <a:t>Ex-Post</a:t>
                </a:r>
              </a:p>
            </p:txBody>
          </p:sp>
        </p:grpSp>
      </p:grpSp>
      <p:sp>
        <p:nvSpPr>
          <p:cNvPr id="24" name="Content Placeholder 3">
            <a:extLst>
              <a:ext uri="{FF2B5EF4-FFF2-40B4-BE49-F238E27FC236}">
                <a16:creationId xmlns:a16="http://schemas.microsoft.com/office/drawing/2014/main" id="{DDF2CC5C-B41E-4807-A30A-3FD752B60D89}"/>
              </a:ext>
            </a:extLst>
          </p:cNvPr>
          <p:cNvSpPr>
            <a:spLocks noGrp="1"/>
          </p:cNvSpPr>
          <p:nvPr>
            <p:ph idx="1"/>
          </p:nvPr>
        </p:nvSpPr>
        <p:spPr>
          <a:xfrm>
            <a:off x="6759363" y="1361370"/>
            <a:ext cx="4811240" cy="4442660"/>
          </a:xfrm>
          <a:prstGeom prst="rect">
            <a:avLst/>
          </a:prstGeom>
        </p:spPr>
        <p:txBody>
          <a:bodyPr/>
          <a:lstStyle/>
          <a:p>
            <a:r>
              <a:rPr lang="en-GB" b="0"/>
              <a:t>Layered approach to risk finance</a:t>
            </a:r>
          </a:p>
          <a:p>
            <a:pPr marL="285750" indent="-285750">
              <a:buFont typeface="Wingdings" panose="05000000000000000000" pitchFamily="2" charset="2"/>
              <a:buChar char="§"/>
            </a:pPr>
            <a:r>
              <a:rPr lang="en-GB" b="0"/>
              <a:t>Provides flexibility</a:t>
            </a:r>
          </a:p>
          <a:p>
            <a:pPr marL="285750" indent="-285750">
              <a:buFont typeface="Wingdings" panose="05000000000000000000" pitchFamily="2" charset="2"/>
              <a:buChar char="§"/>
            </a:pPr>
            <a:r>
              <a:rPr lang="en-GB" b="0"/>
              <a:t>Different mechanisms to respond to different severities of events and different timescales</a:t>
            </a:r>
          </a:p>
          <a:p>
            <a:endParaRPr lang="en-GB"/>
          </a:p>
          <a:p>
            <a:r>
              <a:rPr lang="en-GB" b="0"/>
              <a:t>Relatively small amounts of financing available and deployed quickly often significantly reduce the overall negative financial impact of shock events</a:t>
            </a:r>
          </a:p>
          <a:p>
            <a:endParaRPr lang="en-GB" b="0"/>
          </a:p>
          <a:p>
            <a:r>
              <a:rPr lang="en-GB" b="0"/>
              <a:t>Innovative and traditional options will be assessed with the aim of identifying the optional mix of each country</a:t>
            </a:r>
          </a:p>
        </p:txBody>
      </p:sp>
    </p:spTree>
    <p:extLst>
      <p:ext uri="{BB962C8B-B14F-4D97-AF65-F5344CB8AC3E}">
        <p14:creationId xmlns:p14="http://schemas.microsoft.com/office/powerpoint/2010/main" val="1841300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B56B2-007D-4313-89FE-9659DA7804DE}"/>
              </a:ext>
            </a:extLst>
          </p:cNvPr>
          <p:cNvSpPr>
            <a:spLocks noGrp="1"/>
          </p:cNvSpPr>
          <p:nvPr>
            <p:ph type="title"/>
          </p:nvPr>
        </p:nvSpPr>
        <p:spPr/>
        <p:txBody>
          <a:bodyPr/>
          <a:lstStyle/>
          <a:p>
            <a:r>
              <a:rPr lang="en-GB"/>
              <a:t>What are the benefits of Emergency Response insurance?</a:t>
            </a:r>
            <a:endParaRPr lang="en-US"/>
          </a:p>
        </p:txBody>
      </p:sp>
      <p:sp>
        <p:nvSpPr>
          <p:cNvPr id="3" name="Text Placeholder 2">
            <a:extLst>
              <a:ext uri="{FF2B5EF4-FFF2-40B4-BE49-F238E27FC236}">
                <a16:creationId xmlns:a16="http://schemas.microsoft.com/office/drawing/2014/main" id="{8A9B2BEE-5837-4B14-BD21-7DAE5DB1F683}"/>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5BFC8643-B4D4-4B23-822B-348AAEC13610}"/>
              </a:ext>
            </a:extLst>
          </p:cNvPr>
          <p:cNvSpPr>
            <a:spLocks noGrp="1"/>
          </p:cNvSpPr>
          <p:nvPr>
            <p:ph type="sldNum" sz="quarter" idx="4"/>
          </p:nvPr>
        </p:nvSpPr>
        <p:spPr/>
        <p:txBody>
          <a:bodyPr/>
          <a:lstStyle/>
          <a:p>
            <a:fld id="{2083E393-C0BF-4ED8-8545-7E4C90AFF831}" type="slidenum">
              <a:rPr lang="en-US" smtClean="0"/>
              <a:pPr/>
              <a:t>7</a:t>
            </a:fld>
            <a:endParaRPr lang="en-US"/>
          </a:p>
        </p:txBody>
      </p:sp>
      <p:sp>
        <p:nvSpPr>
          <p:cNvPr id="8" name="Rectangle 7">
            <a:extLst>
              <a:ext uri="{FF2B5EF4-FFF2-40B4-BE49-F238E27FC236}">
                <a16:creationId xmlns:a16="http://schemas.microsoft.com/office/drawing/2014/main" id="{14B3C90F-3521-45EF-BE01-0672E908BA45}"/>
              </a:ext>
            </a:extLst>
          </p:cNvPr>
          <p:cNvSpPr/>
          <p:nvPr/>
        </p:nvSpPr>
        <p:spPr bwMode="auto">
          <a:xfrm>
            <a:off x="4448114" y="1809751"/>
            <a:ext cx="3295772" cy="3988218"/>
          </a:xfrm>
          <a:prstGeom prst="rect">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GB">
              <a:solidFill>
                <a:srgbClr val="000000"/>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0B13C908-B059-4071-AA23-19146E084C29}"/>
              </a:ext>
            </a:extLst>
          </p:cNvPr>
          <p:cNvSpPr/>
          <p:nvPr/>
        </p:nvSpPr>
        <p:spPr bwMode="auto">
          <a:xfrm>
            <a:off x="627850" y="1823968"/>
            <a:ext cx="3296450" cy="3974001"/>
          </a:xfrm>
          <a:prstGeom prst="rect">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GB" sz="1400">
              <a:solidFill>
                <a:srgbClr val="000000"/>
              </a:solidFill>
              <a:latin typeface="Calibri" panose="020F0502020204030204" pitchFamily="34" charset="0"/>
              <a:cs typeface="Calibri" panose="020F0502020204030204" pitchFamily="34" charset="0"/>
            </a:endParaRPr>
          </a:p>
        </p:txBody>
      </p:sp>
      <p:sp>
        <p:nvSpPr>
          <p:cNvPr id="11" name="Text Placeholder 5">
            <a:extLst>
              <a:ext uri="{FF2B5EF4-FFF2-40B4-BE49-F238E27FC236}">
                <a16:creationId xmlns:a16="http://schemas.microsoft.com/office/drawing/2014/main" id="{146D8707-F5B8-407B-ADB7-5E9A3F77146D}"/>
              </a:ext>
            </a:extLst>
          </p:cNvPr>
          <p:cNvSpPr txBox="1">
            <a:spLocks/>
          </p:cNvSpPr>
          <p:nvPr/>
        </p:nvSpPr>
        <p:spPr>
          <a:xfrm>
            <a:off x="3979055" y="6049633"/>
            <a:ext cx="7696382" cy="307777"/>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800" b="0" kern="1200" baseline="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GB" sz="800"/>
              <a:t>Sources: </a:t>
            </a:r>
            <a:r>
              <a:rPr lang="en-GB" sz="800" err="1"/>
              <a:t>Anttila</a:t>
            </a:r>
            <a:r>
              <a:rPr lang="en-GB" sz="800"/>
              <a:t>-Hughes and Hsiang (2013), de </a:t>
            </a:r>
            <a:r>
              <a:rPr lang="en-GB" sz="800" err="1"/>
              <a:t>Janvry</a:t>
            </a:r>
            <a:r>
              <a:rPr lang="en-GB" sz="800"/>
              <a:t> et al. (2016), </a:t>
            </a:r>
            <a:r>
              <a:rPr lang="en-GB" sz="800" err="1"/>
              <a:t>Wold</a:t>
            </a:r>
            <a:r>
              <a:rPr lang="en-GB" sz="800"/>
              <a:t> Bank Group (2017).</a:t>
            </a:r>
          </a:p>
        </p:txBody>
      </p:sp>
      <p:grpSp>
        <p:nvGrpSpPr>
          <p:cNvPr id="25" name="Group 24">
            <a:extLst>
              <a:ext uri="{FF2B5EF4-FFF2-40B4-BE49-F238E27FC236}">
                <a16:creationId xmlns:a16="http://schemas.microsoft.com/office/drawing/2014/main" id="{BE925000-3FB1-45E0-BB01-B6D73AB7BB34}"/>
              </a:ext>
            </a:extLst>
          </p:cNvPr>
          <p:cNvGrpSpPr/>
          <p:nvPr/>
        </p:nvGrpSpPr>
        <p:grpSpPr>
          <a:xfrm>
            <a:off x="4097185" y="1477672"/>
            <a:ext cx="820999" cy="820198"/>
            <a:chOff x="4606205" y="1744620"/>
            <a:chExt cx="820999" cy="820198"/>
          </a:xfrm>
        </p:grpSpPr>
        <p:sp>
          <p:nvSpPr>
            <p:cNvPr id="10" name="Oval 9">
              <a:extLst>
                <a:ext uri="{FF2B5EF4-FFF2-40B4-BE49-F238E27FC236}">
                  <a16:creationId xmlns:a16="http://schemas.microsoft.com/office/drawing/2014/main" id="{8C1F9458-F181-4B19-842B-348FDB886016}"/>
                </a:ext>
              </a:extLst>
            </p:cNvPr>
            <p:cNvSpPr/>
            <p:nvPr/>
          </p:nvSpPr>
          <p:spPr bwMode="auto">
            <a:xfrm>
              <a:off x="4606205" y="1747694"/>
              <a:ext cx="820999" cy="817124"/>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GB" sz="1400">
                <a:solidFill>
                  <a:srgbClr val="000000"/>
                </a:solidFill>
                <a:latin typeface="Calibri" panose="020F0502020204030204" pitchFamily="34" charset="0"/>
                <a:cs typeface="Calibri" panose="020F0502020204030204" pitchFamily="34" charset="0"/>
              </a:endParaRPr>
            </a:p>
          </p:txBody>
        </p:sp>
        <p:pic>
          <p:nvPicPr>
            <p:cNvPr id="12" name="Content Placeholder 8">
              <a:extLst>
                <a:ext uri="{FF2B5EF4-FFF2-40B4-BE49-F238E27FC236}">
                  <a16:creationId xmlns:a16="http://schemas.microsoft.com/office/drawing/2014/main" id="{0D4EED5D-00A4-494C-850D-466C966B41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33867" y="1744620"/>
              <a:ext cx="684922" cy="684922"/>
            </a:xfrm>
            <a:prstGeom prst="rect">
              <a:avLst/>
            </a:prstGeom>
          </p:spPr>
        </p:pic>
      </p:grpSp>
      <p:grpSp>
        <p:nvGrpSpPr>
          <p:cNvPr id="14" name="Group 13">
            <a:extLst>
              <a:ext uri="{FF2B5EF4-FFF2-40B4-BE49-F238E27FC236}">
                <a16:creationId xmlns:a16="http://schemas.microsoft.com/office/drawing/2014/main" id="{DA854738-9105-4CAA-B920-BC131BBCAB17}"/>
              </a:ext>
            </a:extLst>
          </p:cNvPr>
          <p:cNvGrpSpPr/>
          <p:nvPr/>
        </p:nvGrpSpPr>
        <p:grpSpPr>
          <a:xfrm>
            <a:off x="199100" y="1411571"/>
            <a:ext cx="820999" cy="817124"/>
            <a:chOff x="325876" y="1386788"/>
            <a:chExt cx="1094666" cy="1089498"/>
          </a:xfrm>
        </p:grpSpPr>
        <p:sp>
          <p:nvSpPr>
            <p:cNvPr id="15" name="Oval 14">
              <a:extLst>
                <a:ext uri="{FF2B5EF4-FFF2-40B4-BE49-F238E27FC236}">
                  <a16:creationId xmlns:a16="http://schemas.microsoft.com/office/drawing/2014/main" id="{5D45A2BD-A04D-4083-9A5D-9C9317E55F2C}"/>
                </a:ext>
              </a:extLst>
            </p:cNvPr>
            <p:cNvSpPr/>
            <p:nvPr/>
          </p:nvSpPr>
          <p:spPr bwMode="auto">
            <a:xfrm>
              <a:off x="325876" y="1386788"/>
              <a:ext cx="1094666" cy="1089498"/>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GB" sz="1400">
                <a:solidFill>
                  <a:srgbClr val="000000"/>
                </a:solidFill>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3FF35D8C-89EC-499F-9B70-29FA49D811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912" y="1501240"/>
              <a:ext cx="860594" cy="860594"/>
            </a:xfrm>
            <a:prstGeom prst="rect">
              <a:avLst/>
            </a:prstGeom>
            <a:noFill/>
          </p:spPr>
        </p:pic>
      </p:grpSp>
      <p:sp>
        <p:nvSpPr>
          <p:cNvPr id="17" name="TextBox 16">
            <a:extLst>
              <a:ext uri="{FF2B5EF4-FFF2-40B4-BE49-F238E27FC236}">
                <a16:creationId xmlns:a16="http://schemas.microsoft.com/office/drawing/2014/main" id="{E2A3055B-782C-4D34-AD80-1BF8BECBD6FA}"/>
              </a:ext>
            </a:extLst>
          </p:cNvPr>
          <p:cNvSpPr txBox="1"/>
          <p:nvPr/>
        </p:nvSpPr>
        <p:spPr>
          <a:xfrm>
            <a:off x="1371028" y="1943927"/>
            <a:ext cx="2000822" cy="369332"/>
          </a:xfrm>
          <a:prstGeom prst="rect">
            <a:avLst/>
          </a:prstGeom>
          <a:noFill/>
        </p:spPr>
        <p:txBody>
          <a:bodyPr wrap="square" rtlCol="0">
            <a:spAutoFit/>
          </a:bodyPr>
          <a:lstStyle/>
          <a:p>
            <a:pPr defTabSz="816388"/>
            <a:r>
              <a:rPr lang="en-GB" b="1">
                <a:solidFill>
                  <a:srgbClr val="000000"/>
                </a:solidFill>
                <a:latin typeface="Arial"/>
              </a:rPr>
              <a:t>Social benefits</a:t>
            </a:r>
          </a:p>
        </p:txBody>
      </p:sp>
      <p:sp>
        <p:nvSpPr>
          <p:cNvPr id="18" name="TextBox 17">
            <a:extLst>
              <a:ext uri="{FF2B5EF4-FFF2-40B4-BE49-F238E27FC236}">
                <a16:creationId xmlns:a16="http://schemas.microsoft.com/office/drawing/2014/main" id="{A3B7A9FE-D07C-4227-B6DC-4B079EA69A5C}"/>
              </a:ext>
            </a:extLst>
          </p:cNvPr>
          <p:cNvSpPr txBox="1"/>
          <p:nvPr/>
        </p:nvSpPr>
        <p:spPr>
          <a:xfrm>
            <a:off x="5051589" y="1943927"/>
            <a:ext cx="2514868" cy="400110"/>
          </a:xfrm>
          <a:prstGeom prst="rect">
            <a:avLst/>
          </a:prstGeom>
          <a:noFill/>
        </p:spPr>
        <p:txBody>
          <a:bodyPr wrap="square" rtlCol="0">
            <a:spAutoFit/>
          </a:bodyPr>
          <a:lstStyle/>
          <a:p>
            <a:pPr defTabSz="816388"/>
            <a:r>
              <a:rPr lang="en-GB" sz="2000" b="1">
                <a:solidFill>
                  <a:srgbClr val="000000"/>
                </a:solidFill>
                <a:latin typeface="Arial"/>
              </a:rPr>
              <a:t>Economic benefits</a:t>
            </a:r>
          </a:p>
        </p:txBody>
      </p:sp>
      <p:sp>
        <p:nvSpPr>
          <p:cNvPr id="20" name="TextBox 19">
            <a:extLst>
              <a:ext uri="{FF2B5EF4-FFF2-40B4-BE49-F238E27FC236}">
                <a16:creationId xmlns:a16="http://schemas.microsoft.com/office/drawing/2014/main" id="{070727B5-59DF-4C0A-8F2E-4FEB8D639C81}"/>
              </a:ext>
            </a:extLst>
          </p:cNvPr>
          <p:cNvSpPr txBox="1"/>
          <p:nvPr/>
        </p:nvSpPr>
        <p:spPr>
          <a:xfrm>
            <a:off x="727889" y="2348880"/>
            <a:ext cx="3088990" cy="3323987"/>
          </a:xfrm>
          <a:prstGeom prst="rect">
            <a:avLst/>
          </a:prstGeom>
          <a:noFill/>
        </p:spPr>
        <p:txBody>
          <a:bodyPr wrap="square" rtlCol="0">
            <a:spAutoFit/>
          </a:bodyPr>
          <a:lstStyle/>
          <a:p>
            <a:pPr defTabSz="816388"/>
            <a:r>
              <a:rPr lang="en-GB" sz="1400" b="1">
                <a:solidFill>
                  <a:srgbClr val="000000"/>
                </a:solidFill>
                <a:latin typeface="Arial"/>
              </a:rPr>
              <a:t>Timely funding reduces impacts </a:t>
            </a:r>
            <a:r>
              <a:rPr lang="en-GB" sz="1400">
                <a:solidFill>
                  <a:srgbClr val="000000"/>
                </a:solidFill>
                <a:latin typeface="Arial"/>
              </a:rPr>
              <a:t>on vulnerable groups from disasters, such as loss of education and health services, and ensures more rapid income recovery.</a:t>
            </a:r>
          </a:p>
          <a:p>
            <a:pPr defTabSz="816388"/>
            <a:endParaRPr lang="en-GB" sz="1400">
              <a:solidFill>
                <a:srgbClr val="000000"/>
              </a:solidFill>
              <a:latin typeface="Arial"/>
            </a:endParaRPr>
          </a:p>
          <a:p>
            <a:pPr defTabSz="816388"/>
            <a:r>
              <a:rPr lang="en-GB" sz="1400">
                <a:solidFill>
                  <a:srgbClr val="000000"/>
                </a:solidFill>
                <a:latin typeface="Arial"/>
              </a:rPr>
              <a:t>Short-term support </a:t>
            </a:r>
            <a:r>
              <a:rPr lang="en-GB" sz="1400" b="1">
                <a:solidFill>
                  <a:srgbClr val="000000"/>
                </a:solidFill>
                <a:latin typeface="Arial"/>
              </a:rPr>
              <a:t>can reduce long term impacts on poor households, </a:t>
            </a:r>
            <a:r>
              <a:rPr lang="en-GB" sz="1400">
                <a:solidFill>
                  <a:srgbClr val="000000"/>
                </a:solidFill>
                <a:latin typeface="Arial"/>
              </a:rPr>
              <a:t>who are better able to invest if incomes are stable</a:t>
            </a:r>
          </a:p>
          <a:p>
            <a:pPr defTabSz="816388"/>
            <a:endParaRPr lang="en-GB" sz="1400">
              <a:solidFill>
                <a:srgbClr val="000000"/>
              </a:solidFill>
              <a:latin typeface="Arial"/>
            </a:endParaRPr>
          </a:p>
          <a:p>
            <a:pPr defTabSz="816388"/>
            <a:r>
              <a:rPr lang="en-GB" sz="1400">
                <a:solidFill>
                  <a:srgbClr val="000000"/>
                </a:solidFill>
                <a:latin typeface="Arial"/>
              </a:rPr>
              <a:t>For example, Filipino evidence suggests incomes fall by 6.6% and spending on health / education by &gt;10% after a serious typhoon.</a:t>
            </a:r>
          </a:p>
        </p:txBody>
      </p:sp>
      <p:sp>
        <p:nvSpPr>
          <p:cNvPr id="21" name="TextBox 20">
            <a:extLst>
              <a:ext uri="{FF2B5EF4-FFF2-40B4-BE49-F238E27FC236}">
                <a16:creationId xmlns:a16="http://schemas.microsoft.com/office/drawing/2014/main" id="{41FFE94C-CE56-4858-A097-90A30D25E0A1}"/>
              </a:ext>
            </a:extLst>
          </p:cNvPr>
          <p:cNvSpPr txBox="1"/>
          <p:nvPr/>
        </p:nvSpPr>
        <p:spPr>
          <a:xfrm>
            <a:off x="4520951" y="2391871"/>
            <a:ext cx="3271222" cy="3293209"/>
          </a:xfrm>
          <a:prstGeom prst="rect">
            <a:avLst/>
          </a:prstGeom>
          <a:noFill/>
        </p:spPr>
        <p:txBody>
          <a:bodyPr wrap="square" rtlCol="0">
            <a:spAutoFit/>
          </a:bodyPr>
          <a:lstStyle/>
          <a:p>
            <a:pPr defTabSz="816388"/>
            <a:r>
              <a:rPr lang="en-GB" sz="1600" b="1">
                <a:solidFill>
                  <a:srgbClr val="000000"/>
                </a:solidFill>
                <a:latin typeface="Arial"/>
              </a:rPr>
              <a:t>Timely and well targeted funding can expedite economic recovery</a:t>
            </a:r>
            <a:r>
              <a:rPr lang="en-GB" sz="1600">
                <a:solidFill>
                  <a:srgbClr val="000000"/>
                </a:solidFill>
                <a:latin typeface="Arial"/>
              </a:rPr>
              <a:t>.</a:t>
            </a:r>
          </a:p>
          <a:p>
            <a:pPr defTabSz="816388"/>
            <a:endParaRPr lang="en-GB" sz="1600">
              <a:solidFill>
                <a:srgbClr val="000000"/>
              </a:solidFill>
              <a:latin typeface="Arial"/>
            </a:endParaRPr>
          </a:p>
          <a:p>
            <a:pPr defTabSz="816388"/>
            <a:r>
              <a:rPr lang="en-GB" sz="1600" b="1">
                <a:solidFill>
                  <a:srgbClr val="000000"/>
                </a:solidFill>
                <a:latin typeface="Arial"/>
              </a:rPr>
              <a:t>Budgetary support</a:t>
            </a:r>
            <a:r>
              <a:rPr lang="en-GB" sz="1600">
                <a:solidFill>
                  <a:srgbClr val="000000"/>
                </a:solidFill>
                <a:latin typeface="Arial"/>
              </a:rPr>
              <a:t> </a:t>
            </a:r>
            <a:r>
              <a:rPr lang="en-GB" sz="1600" b="1">
                <a:solidFill>
                  <a:srgbClr val="000000"/>
                </a:solidFill>
                <a:latin typeface="Arial"/>
              </a:rPr>
              <a:t>can remove need for reallocation </a:t>
            </a:r>
            <a:r>
              <a:rPr lang="en-GB" sz="1600">
                <a:solidFill>
                  <a:srgbClr val="000000"/>
                </a:solidFill>
                <a:latin typeface="Arial"/>
              </a:rPr>
              <a:t>away from essential services and long-term capital projects (via Development Fund)</a:t>
            </a:r>
          </a:p>
          <a:p>
            <a:pPr defTabSz="816388"/>
            <a:endParaRPr lang="en-GB" sz="1600">
              <a:solidFill>
                <a:srgbClr val="000000"/>
              </a:solidFill>
              <a:latin typeface="Arial"/>
            </a:endParaRPr>
          </a:p>
          <a:p>
            <a:pPr defTabSz="816388"/>
            <a:r>
              <a:rPr lang="en-GB" sz="1600">
                <a:solidFill>
                  <a:srgbClr val="000000"/>
                </a:solidFill>
                <a:latin typeface="Arial"/>
              </a:rPr>
              <a:t>In Mexico, rapid post-disaster recovery </a:t>
            </a:r>
            <a:r>
              <a:rPr lang="en-GB" sz="1600" b="1">
                <a:solidFill>
                  <a:srgbClr val="000000"/>
                </a:solidFill>
                <a:latin typeface="Arial"/>
              </a:rPr>
              <a:t>increased size of local economy by 2-4 per cent.</a:t>
            </a:r>
          </a:p>
        </p:txBody>
      </p:sp>
      <p:grpSp>
        <p:nvGrpSpPr>
          <p:cNvPr id="23" name="Group 22">
            <a:extLst>
              <a:ext uri="{FF2B5EF4-FFF2-40B4-BE49-F238E27FC236}">
                <a16:creationId xmlns:a16="http://schemas.microsoft.com/office/drawing/2014/main" id="{6F80188C-DF48-4ACC-9BC6-F5B2B37EE8D5}"/>
              </a:ext>
            </a:extLst>
          </p:cNvPr>
          <p:cNvGrpSpPr/>
          <p:nvPr/>
        </p:nvGrpSpPr>
        <p:grpSpPr>
          <a:xfrm>
            <a:off x="8287926" y="1809751"/>
            <a:ext cx="3334801" cy="3988218"/>
            <a:chOff x="7739599" y="1974520"/>
            <a:chExt cx="2235407" cy="3535155"/>
          </a:xfrm>
        </p:grpSpPr>
        <p:sp>
          <p:nvSpPr>
            <p:cNvPr id="6" name="Rectangle 5">
              <a:extLst>
                <a:ext uri="{FF2B5EF4-FFF2-40B4-BE49-F238E27FC236}">
                  <a16:creationId xmlns:a16="http://schemas.microsoft.com/office/drawing/2014/main" id="{5274A590-A3C5-4CF6-A94D-1A7E0C8677E3}"/>
                </a:ext>
              </a:extLst>
            </p:cNvPr>
            <p:cNvSpPr/>
            <p:nvPr/>
          </p:nvSpPr>
          <p:spPr bwMode="auto">
            <a:xfrm>
              <a:off x="7739599" y="1974520"/>
              <a:ext cx="2235407" cy="3535155"/>
            </a:xfrm>
            <a:prstGeom prst="rect">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GB">
                <a:solidFill>
                  <a:srgbClr val="000000"/>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DF088F9A-1800-46E9-9A7C-DD345CD85B9F}"/>
                </a:ext>
              </a:extLst>
            </p:cNvPr>
            <p:cNvSpPr txBox="1"/>
            <p:nvPr/>
          </p:nvSpPr>
          <p:spPr>
            <a:xfrm>
              <a:off x="8342970" y="2074079"/>
              <a:ext cx="1364746" cy="400110"/>
            </a:xfrm>
            <a:prstGeom prst="rect">
              <a:avLst/>
            </a:prstGeom>
            <a:noFill/>
          </p:spPr>
          <p:txBody>
            <a:bodyPr wrap="square" rtlCol="0">
              <a:spAutoFit/>
            </a:bodyPr>
            <a:lstStyle/>
            <a:p>
              <a:pPr defTabSz="816388"/>
              <a:r>
                <a:rPr lang="en-GB" sz="2000" b="1">
                  <a:solidFill>
                    <a:srgbClr val="000000"/>
                  </a:solidFill>
                  <a:latin typeface="Arial"/>
                </a:rPr>
                <a:t>Cost savings</a:t>
              </a:r>
            </a:p>
          </p:txBody>
        </p:sp>
        <p:sp>
          <p:nvSpPr>
            <p:cNvPr id="22" name="TextBox 21">
              <a:extLst>
                <a:ext uri="{FF2B5EF4-FFF2-40B4-BE49-F238E27FC236}">
                  <a16:creationId xmlns:a16="http://schemas.microsoft.com/office/drawing/2014/main" id="{5AB43702-6AA3-4B12-839C-50E5DA5CB373}"/>
                </a:ext>
              </a:extLst>
            </p:cNvPr>
            <p:cNvSpPr txBox="1"/>
            <p:nvPr/>
          </p:nvSpPr>
          <p:spPr>
            <a:xfrm>
              <a:off x="7810138" y="2490511"/>
              <a:ext cx="2094328" cy="2482599"/>
            </a:xfrm>
            <a:prstGeom prst="rect">
              <a:avLst/>
            </a:prstGeom>
            <a:noFill/>
          </p:spPr>
          <p:txBody>
            <a:bodyPr wrap="square" rtlCol="0">
              <a:spAutoFit/>
            </a:bodyPr>
            <a:lstStyle/>
            <a:p>
              <a:pPr defTabSz="816388"/>
              <a:r>
                <a:rPr lang="en-GB" sz="1600" b="1">
                  <a:solidFill>
                    <a:srgbClr val="000000"/>
                  </a:solidFill>
                  <a:latin typeface="Arial"/>
                </a:rPr>
                <a:t>Certainty and speed of funding allows more effective planning</a:t>
              </a:r>
              <a:r>
                <a:rPr lang="en-GB" sz="1600">
                  <a:solidFill>
                    <a:srgbClr val="000000"/>
                  </a:solidFill>
                  <a:latin typeface="Arial"/>
                </a:rPr>
                <a:t>, which increases the effectiveness and reduces the cost of the post-disaster response</a:t>
              </a:r>
            </a:p>
            <a:p>
              <a:pPr defTabSz="816388"/>
              <a:endParaRPr lang="en-GB" sz="1600">
                <a:solidFill>
                  <a:srgbClr val="000000"/>
                </a:solidFill>
                <a:latin typeface="Arial"/>
              </a:endParaRPr>
            </a:p>
            <a:p>
              <a:pPr defTabSz="816388"/>
              <a:r>
                <a:rPr lang="en-GB" sz="1600">
                  <a:solidFill>
                    <a:srgbClr val="000000"/>
                  </a:solidFill>
                  <a:latin typeface="Arial"/>
                </a:rPr>
                <a:t>Studies suggest that </a:t>
              </a:r>
              <a:r>
                <a:rPr lang="en-GB" sz="1600" b="1">
                  <a:solidFill>
                    <a:srgbClr val="000000"/>
                  </a:solidFill>
                  <a:latin typeface="Arial"/>
                </a:rPr>
                <a:t>delays in funding can increase long-term post-disaster costs by between 100% and 400%.</a:t>
              </a:r>
            </a:p>
          </p:txBody>
        </p:sp>
      </p:grpSp>
      <p:grpSp>
        <p:nvGrpSpPr>
          <p:cNvPr id="24" name="Group 23">
            <a:extLst>
              <a:ext uri="{FF2B5EF4-FFF2-40B4-BE49-F238E27FC236}">
                <a16:creationId xmlns:a16="http://schemas.microsoft.com/office/drawing/2014/main" id="{2608B24C-FE71-4747-8F36-B7B7B0AA8FB1}"/>
              </a:ext>
            </a:extLst>
          </p:cNvPr>
          <p:cNvGrpSpPr/>
          <p:nvPr/>
        </p:nvGrpSpPr>
        <p:grpSpPr>
          <a:xfrm>
            <a:off x="7877428" y="1444965"/>
            <a:ext cx="820999" cy="817124"/>
            <a:chOff x="7355319" y="1742548"/>
            <a:chExt cx="820999" cy="817124"/>
          </a:xfrm>
        </p:grpSpPr>
        <p:sp>
          <p:nvSpPr>
            <p:cNvPr id="7" name="Oval 6">
              <a:extLst>
                <a:ext uri="{FF2B5EF4-FFF2-40B4-BE49-F238E27FC236}">
                  <a16:creationId xmlns:a16="http://schemas.microsoft.com/office/drawing/2014/main" id="{EC261C74-9E05-4329-A6C0-2655D2BA09C0}"/>
                </a:ext>
              </a:extLst>
            </p:cNvPr>
            <p:cNvSpPr/>
            <p:nvPr/>
          </p:nvSpPr>
          <p:spPr bwMode="auto">
            <a:xfrm>
              <a:off x="7355319" y="1742548"/>
              <a:ext cx="820999" cy="817124"/>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GB" sz="1400">
                <a:solidFill>
                  <a:srgbClr val="000000"/>
                </a:solidFill>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C0973828-F691-45FB-928A-0D15F8712E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3094" y="1831750"/>
              <a:ext cx="645446" cy="645446"/>
            </a:xfrm>
            <a:prstGeom prst="rect">
              <a:avLst/>
            </a:prstGeom>
            <a:noFill/>
            <a:ln>
              <a:noFill/>
            </a:ln>
          </p:spPr>
        </p:pic>
      </p:grpSp>
    </p:spTree>
    <p:extLst>
      <p:ext uri="{BB962C8B-B14F-4D97-AF65-F5344CB8AC3E}">
        <p14:creationId xmlns:p14="http://schemas.microsoft.com/office/powerpoint/2010/main" val="1505994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268107-EF22-486D-A567-6C94641A92F6}"/>
              </a:ext>
            </a:extLst>
          </p:cNvPr>
          <p:cNvSpPr>
            <a:spLocks noGrp="1"/>
          </p:cNvSpPr>
          <p:nvPr>
            <p:ph type="title"/>
          </p:nvPr>
        </p:nvSpPr>
        <p:spPr/>
        <p:txBody>
          <a:bodyPr/>
          <a:lstStyle/>
          <a:p>
            <a:r>
              <a:rPr lang="en-GB">
                <a:solidFill>
                  <a:schemeClr val="tx1">
                    <a:lumMod val="75000"/>
                    <a:lumOff val="25000"/>
                  </a:schemeClr>
                </a:solidFill>
              </a:rPr>
              <a:t>Protection Gap Assessments</a:t>
            </a:r>
            <a:endParaRPr lang="en-US">
              <a:solidFill>
                <a:schemeClr val="tx1">
                  <a:lumMod val="75000"/>
                  <a:lumOff val="25000"/>
                </a:schemeClr>
              </a:solidFill>
            </a:endParaRPr>
          </a:p>
        </p:txBody>
      </p:sp>
      <p:sp>
        <p:nvSpPr>
          <p:cNvPr id="5" name="Slide Number Placeholder 4">
            <a:extLst>
              <a:ext uri="{FF2B5EF4-FFF2-40B4-BE49-F238E27FC236}">
                <a16:creationId xmlns:a16="http://schemas.microsoft.com/office/drawing/2014/main" id="{F7AB5F34-1A68-45E8-A1BC-0E587C4FB8CB}"/>
              </a:ext>
            </a:extLst>
          </p:cNvPr>
          <p:cNvSpPr>
            <a:spLocks noGrp="1"/>
          </p:cNvSpPr>
          <p:nvPr>
            <p:ph type="sldNum" sz="quarter" idx="4"/>
          </p:nvPr>
        </p:nvSpPr>
        <p:spPr/>
        <p:txBody>
          <a:bodyPr/>
          <a:lstStyle/>
          <a:p>
            <a:fld id="{2083E393-C0BF-4ED8-8545-7E4C90AFF831}" type="slidenum">
              <a:rPr lang="en-US" smtClean="0"/>
              <a:pPr/>
              <a:t>8</a:t>
            </a:fld>
            <a:endParaRPr lang="en-US"/>
          </a:p>
        </p:txBody>
      </p:sp>
    </p:spTree>
    <p:extLst>
      <p:ext uri="{BB962C8B-B14F-4D97-AF65-F5344CB8AC3E}">
        <p14:creationId xmlns:p14="http://schemas.microsoft.com/office/powerpoint/2010/main" val="3827959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C5DF8-8713-4210-929C-84DBBCEF8696}"/>
              </a:ext>
            </a:extLst>
          </p:cNvPr>
          <p:cNvSpPr>
            <a:spLocks noGrp="1"/>
          </p:cNvSpPr>
          <p:nvPr>
            <p:ph type="title"/>
          </p:nvPr>
        </p:nvSpPr>
        <p:spPr/>
        <p:txBody>
          <a:bodyPr/>
          <a:lstStyle/>
          <a:p>
            <a:r>
              <a:rPr lang="en-US"/>
              <a:t>Disaster Risk Protection Gap </a:t>
            </a:r>
          </a:p>
        </p:txBody>
      </p:sp>
      <p:sp>
        <p:nvSpPr>
          <p:cNvPr id="3" name="Text Placeholder 2">
            <a:extLst>
              <a:ext uri="{FF2B5EF4-FFF2-40B4-BE49-F238E27FC236}">
                <a16:creationId xmlns:a16="http://schemas.microsoft.com/office/drawing/2014/main" id="{78ECF4A6-F309-4741-80D1-ECF891F17A24}"/>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C4CA6F99-5EA2-4C87-9A70-19425FD6D1E7}"/>
              </a:ext>
            </a:extLst>
          </p:cNvPr>
          <p:cNvSpPr>
            <a:spLocks noGrp="1"/>
          </p:cNvSpPr>
          <p:nvPr>
            <p:ph type="sldNum" sz="quarter" idx="4"/>
          </p:nvPr>
        </p:nvSpPr>
        <p:spPr/>
        <p:txBody>
          <a:bodyPr/>
          <a:lstStyle/>
          <a:p>
            <a:fld id="{2083E393-C0BF-4ED8-8545-7E4C90AFF831}" type="slidenum">
              <a:rPr lang="en-US" smtClean="0"/>
              <a:pPr/>
              <a:t>9</a:t>
            </a:fld>
            <a:endParaRPr lang="en-US"/>
          </a:p>
        </p:txBody>
      </p:sp>
      <p:sp>
        <p:nvSpPr>
          <p:cNvPr id="6" name="Rechteck 38">
            <a:extLst>
              <a:ext uri="{FF2B5EF4-FFF2-40B4-BE49-F238E27FC236}">
                <a16:creationId xmlns:a16="http://schemas.microsoft.com/office/drawing/2014/main" id="{C8FE0F02-747A-4F1E-A637-AD253F72C3FD}"/>
              </a:ext>
            </a:extLst>
          </p:cNvPr>
          <p:cNvSpPr/>
          <p:nvPr/>
        </p:nvSpPr>
        <p:spPr>
          <a:xfrm>
            <a:off x="609600" y="1880512"/>
            <a:ext cx="4276725" cy="366025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lstStyle/>
          <a:p>
            <a:pPr algn="ctr"/>
            <a:r>
              <a:rPr lang="de-DE" sz="1600" b="1">
                <a:solidFill>
                  <a:schemeClr val="tx1"/>
                </a:solidFill>
              </a:rPr>
              <a:t>Protection Gap is defined as the proportion of losses from disaster events that are not insured. </a:t>
            </a:r>
            <a:br>
              <a:rPr lang="en-GB" sz="1600">
                <a:solidFill>
                  <a:schemeClr val="tx1"/>
                </a:solidFill>
                <a:latin typeface="Arial" panose="020B0604020202020204" pitchFamily="34" charset="0"/>
              </a:rPr>
            </a:br>
            <a:r>
              <a:rPr lang="en-GB" sz="1600">
                <a:solidFill>
                  <a:schemeClr val="tx1"/>
                </a:solidFill>
                <a:latin typeface="Arial" panose="020B0604020202020204" pitchFamily="34" charset="0"/>
              </a:rPr>
              <a:t>Identifying the level of risk which has not been reduced (through risk reduction investment) or transferred (through risk financing) is to identify the contingent liability that will  need to be met in the event of a disaster. This is used as a fundamental input into the design of risk management and arrangement of risk financing.</a:t>
            </a:r>
            <a:endParaRPr lang="de-DE" sz="1600">
              <a:solidFill>
                <a:schemeClr val="tx1"/>
              </a:solidFill>
            </a:endParaRPr>
          </a:p>
        </p:txBody>
      </p:sp>
      <p:pic>
        <p:nvPicPr>
          <p:cNvPr id="7" name="Picture 6">
            <a:extLst>
              <a:ext uri="{FF2B5EF4-FFF2-40B4-BE49-F238E27FC236}">
                <a16:creationId xmlns:a16="http://schemas.microsoft.com/office/drawing/2014/main" id="{9628DD57-14B0-4A6F-AF00-87C7AAD5BD3B}"/>
              </a:ext>
            </a:extLst>
          </p:cNvPr>
          <p:cNvPicPr>
            <a:picLocks noChangeAspect="1"/>
          </p:cNvPicPr>
          <p:nvPr/>
        </p:nvPicPr>
        <p:blipFill>
          <a:blip r:embed="rId2"/>
          <a:stretch>
            <a:fillRect/>
          </a:stretch>
        </p:blipFill>
        <p:spPr>
          <a:xfrm>
            <a:off x="4996603" y="1828800"/>
            <a:ext cx="6710205" cy="3883412"/>
          </a:xfrm>
          <a:prstGeom prst="rect">
            <a:avLst/>
          </a:prstGeom>
        </p:spPr>
      </p:pic>
    </p:spTree>
    <p:extLst>
      <p:ext uri="{BB962C8B-B14F-4D97-AF65-F5344CB8AC3E}">
        <p14:creationId xmlns:p14="http://schemas.microsoft.com/office/powerpoint/2010/main" val="124443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T_FOOTER" val="Watermark"/>
  <p:tag name="TAGPREFIX" val="WT_"/>
  <p:tag name="WT_TEMPLATENAME" val="WTW.pptx"/>
  <p:tag name="WT_CREATEDATE" val="14 March 2017"/>
  <p:tag name="WT_DPI" val=""/>
</p:tagLst>
</file>

<file path=ppt/tags/tag2.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3.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4.xml><?xml version="1.0" encoding="utf-8"?>
<p:tagLst xmlns:a="http://schemas.openxmlformats.org/drawingml/2006/main" xmlns:r="http://schemas.openxmlformats.org/officeDocument/2006/relationships" xmlns:p="http://schemas.openxmlformats.org/presentationml/2006/main">
  <p:tag name="WT_DIALOGNAME" val="Title Image Slide"/>
  <p:tag name="WT_SHORTNAME" val="BASIC"/>
  <p:tag name="WT_ASSOCIATEDSLIDES" val=""/>
  <p:tag name="WT_INNEWPRESENTATION" val="YES"/>
  <p:tag name="WT_ONINSERTSLIDEDLG" val="YES"/>
</p:tagLst>
</file>

<file path=ppt/theme/theme1.xml><?xml version="1.0" encoding="utf-8"?>
<a:theme xmlns:a="http://schemas.openxmlformats.org/drawingml/2006/main" name="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461" id="{D9369743-1FF6-46BD-812F-C556575F0977}" vid="{2F04C674-D7EA-43AC-ABA7-288918924ABD}"/>
    </a:ext>
  </a:extLst>
</a:theme>
</file>

<file path=ppt/theme/theme2.xml><?xml version="1.0" encoding="utf-8"?>
<a:theme xmlns:a="http://schemas.openxmlformats.org/drawingml/2006/main" name="1_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2" id="{390D9F68-8868-4B21-9FB6-13C3232A8E4F}" vid="{5DB9451D-CFBA-497A-BE26-2C5E7D8B12D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5A2331490FAB84187599CEBF7E09D84" ma:contentTypeVersion="12" ma:contentTypeDescription="Create a new document." ma:contentTypeScope="" ma:versionID="c41b640af76519e394bd5fd6847baeeb">
  <xsd:schema xmlns:xsd="http://www.w3.org/2001/XMLSchema" xmlns:xs="http://www.w3.org/2001/XMLSchema" xmlns:p="http://schemas.microsoft.com/office/2006/metadata/properties" xmlns:ns2="ea74eb43-1038-4b3a-ada2-9ad93252435c" xmlns:ns3="f36d8b79-05ee-4091-ab2d-77e9bc8c3a4d" targetNamespace="http://schemas.microsoft.com/office/2006/metadata/properties" ma:root="true" ma:fieldsID="4102832efb432a330e57f73ac43afd9b" ns2:_="" ns3:_="">
    <xsd:import namespace="ea74eb43-1038-4b3a-ada2-9ad93252435c"/>
    <xsd:import namespace="f36d8b79-05ee-4091-ab2d-77e9bc8c3a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74eb43-1038-4b3a-ada2-9ad9325243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6d8b79-05ee-4091-ab2d-77e9bc8c3a4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36d8b79-05ee-4091-ab2d-77e9bc8c3a4d">
      <UserInfo>
        <DisplayName>Simmons, David C.</DisplayName>
        <AccountId>16</AccountId>
        <AccountType/>
      </UserInfo>
    </SharedWithUsers>
  </documentManagement>
</p:properties>
</file>

<file path=customXml/itemProps1.xml><?xml version="1.0" encoding="utf-8"?>
<ds:datastoreItem xmlns:ds="http://schemas.openxmlformats.org/officeDocument/2006/customXml" ds:itemID="{E7BDDD36-C860-43BD-A381-027F8FE093C4}">
  <ds:schemaRefs>
    <ds:schemaRef ds:uri="http://schemas.microsoft.com/sharepoint/v3/contenttype/forms"/>
  </ds:schemaRefs>
</ds:datastoreItem>
</file>

<file path=customXml/itemProps2.xml><?xml version="1.0" encoding="utf-8"?>
<ds:datastoreItem xmlns:ds="http://schemas.openxmlformats.org/officeDocument/2006/customXml" ds:itemID="{061D0DFB-A205-4D71-B04D-4187346F1AEF}">
  <ds:schemaRefs>
    <ds:schemaRef ds:uri="ea74eb43-1038-4b3a-ada2-9ad93252435c"/>
    <ds:schemaRef ds:uri="f36d8b79-05ee-4091-ab2d-77e9bc8c3a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3702011-021B-4ED8-8B95-25B637B9A1F4}">
  <ds:schemaRefs>
    <ds:schemaRef ds:uri="ea74eb43-1038-4b3a-ada2-9ad93252435c"/>
    <ds:schemaRef ds:uri="f36d8b79-05ee-4091-ab2d-77e9bc8c3a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2659</Words>
  <Application>Microsoft Office PowerPoint</Application>
  <PresentationFormat>Widescreen</PresentationFormat>
  <Paragraphs>283</Paragraphs>
  <Slides>23</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Calibri</vt:lpstr>
      <vt:lpstr>Wingdings</vt:lpstr>
      <vt:lpstr>WTW</vt:lpstr>
      <vt:lpstr>1_WTW</vt:lpstr>
      <vt:lpstr>Disaster Risk Financing Theory and options for the Central Asia Regional Economic Cooperation Region </vt:lpstr>
      <vt:lpstr>Objectives</vt:lpstr>
      <vt:lpstr>Disaster Risk Financing (DRF)</vt:lpstr>
      <vt:lpstr>Early, Effective Emergency Response is Vital</vt:lpstr>
      <vt:lpstr>Disaster Risk Management – Quantification and Risk Layering</vt:lpstr>
      <vt:lpstr>Disaster Risk Financing: Review / Needs Assessment</vt:lpstr>
      <vt:lpstr>What are the benefits of Emergency Response insurance?</vt:lpstr>
      <vt:lpstr>Protection Gap Assessments</vt:lpstr>
      <vt:lpstr>Disaster Risk Protection Gap </vt:lpstr>
      <vt:lpstr>Illustrative Example of a Modelling Approach to Assess Protection Gap</vt:lpstr>
      <vt:lpstr>CAREC Country Protection Gap Classification</vt:lpstr>
      <vt:lpstr>DRF Instrument Options</vt:lpstr>
      <vt:lpstr>What is the end goal of DRF Tools for CAREC members?</vt:lpstr>
      <vt:lpstr>Disaster Risk Reduction (DRR)</vt:lpstr>
      <vt:lpstr>Financing Strategy Options for CAREC Members</vt:lpstr>
      <vt:lpstr>Direct Insurance </vt:lpstr>
      <vt:lpstr>Clearing House</vt:lpstr>
      <vt:lpstr>Catastrophe Bonds and Disaster Relief Bonds</vt:lpstr>
      <vt:lpstr>Risk Pooling</vt:lpstr>
      <vt:lpstr>Why create a risk pool?</vt:lpstr>
      <vt:lpstr>Possible Regional Disaster Risk Transfer Facility</vt:lpstr>
      <vt:lpstr>Conclusions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Inception Meeting</dc:title>
  <dc:creator>Au, Christopher</dc:creator>
  <cp:lastModifiedBy>Baskerville-Muscutt, Kez (London)</cp:lastModifiedBy>
  <cp:revision>46</cp:revision>
  <dcterms:created xsi:type="dcterms:W3CDTF">2020-08-04T16:42:47Z</dcterms:created>
  <dcterms:modified xsi:type="dcterms:W3CDTF">2022-11-29T06:59:29Z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0x010100B5A2331490FAB84187599CEBF7E09D84</vt:lpwstr>
  </property>
  <property fmtid="{D5CDD505-2E9C-101B-9397-08002B2CF9AE}" pid="3" name="MSIP_Label_d347b247-e90e-43a3-9d7b-004f14ae6873_Enabled">
    <vt:lpwstr>true</vt:lpwstr>
  </property>
  <property fmtid="{D5CDD505-2E9C-101B-9397-08002B2CF9AE}" pid="4" name="MSIP_Label_d347b247-e90e-43a3-9d7b-004f14ae6873_SetDate">
    <vt:lpwstr>2021-09-09T09:17:32Z</vt:lpwstr>
  </property>
  <property fmtid="{D5CDD505-2E9C-101B-9397-08002B2CF9AE}" pid="5" name="MSIP_Label_d347b247-e90e-43a3-9d7b-004f14ae6873_Method">
    <vt:lpwstr>Standard</vt:lpwstr>
  </property>
  <property fmtid="{D5CDD505-2E9C-101B-9397-08002B2CF9AE}" pid="6" name="MSIP_Label_d347b247-e90e-43a3-9d7b-004f14ae6873_Name">
    <vt:lpwstr>d347b247-e90e-43a3-9d7b-004f14ae6873</vt:lpwstr>
  </property>
  <property fmtid="{D5CDD505-2E9C-101B-9397-08002B2CF9AE}" pid="7" name="MSIP_Label_d347b247-e90e-43a3-9d7b-004f14ae6873_SiteId">
    <vt:lpwstr>76e3921f-489b-4b7e-9547-9ea297add9b5</vt:lpwstr>
  </property>
  <property fmtid="{D5CDD505-2E9C-101B-9397-08002B2CF9AE}" pid="8" name="MSIP_Label_d347b247-e90e-43a3-9d7b-004f14ae6873_ActionId">
    <vt:lpwstr>6882d427-935e-4bb0-b23b-b8f89faf5375</vt:lpwstr>
  </property>
  <property fmtid="{D5CDD505-2E9C-101B-9397-08002B2CF9AE}" pid="9" name="MSIP_Label_d347b247-e90e-43a3-9d7b-004f14ae6873_ContentBits">
    <vt:lpwstr>0</vt:lpwstr>
  </property>
  <property fmtid="{D5CDD505-2E9C-101B-9397-08002B2CF9AE}" pid="10" name="MSIP_Label_817d4574-7375-4d17-b29c-6e4c6df0fcb0_Enabled">
    <vt:lpwstr>true</vt:lpwstr>
  </property>
  <property fmtid="{D5CDD505-2E9C-101B-9397-08002B2CF9AE}" pid="11" name="MSIP_Label_817d4574-7375-4d17-b29c-6e4c6df0fcb0_SetDate">
    <vt:lpwstr>2021-09-21T11:31:38Z</vt:lpwstr>
  </property>
  <property fmtid="{D5CDD505-2E9C-101B-9397-08002B2CF9AE}" pid="12" name="MSIP_Label_817d4574-7375-4d17-b29c-6e4c6df0fcb0_Method">
    <vt:lpwstr>Standard</vt:lpwstr>
  </property>
  <property fmtid="{D5CDD505-2E9C-101B-9397-08002B2CF9AE}" pid="13" name="MSIP_Label_817d4574-7375-4d17-b29c-6e4c6df0fcb0_Name">
    <vt:lpwstr>ADB Internal</vt:lpwstr>
  </property>
  <property fmtid="{D5CDD505-2E9C-101B-9397-08002B2CF9AE}" pid="14" name="MSIP_Label_817d4574-7375-4d17-b29c-6e4c6df0fcb0_SiteId">
    <vt:lpwstr>9495d6bb-41c2-4c58-848f-92e52cf3d640</vt:lpwstr>
  </property>
  <property fmtid="{D5CDD505-2E9C-101B-9397-08002B2CF9AE}" pid="15" name="MSIP_Label_817d4574-7375-4d17-b29c-6e4c6df0fcb0_ActionId">
    <vt:lpwstr>f53f6653-6bac-41d5-904b-3863164c5afe</vt:lpwstr>
  </property>
  <property fmtid="{D5CDD505-2E9C-101B-9397-08002B2CF9AE}" pid="16" name="MSIP_Label_817d4574-7375-4d17-b29c-6e4c6df0fcb0_ContentBits">
    <vt:lpwstr>2</vt:lpwstr>
  </property>
</Properties>
</file>