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4"/>
    <p:sldMasterId id="2147483746" r:id="rId5"/>
  </p:sldMasterIdLst>
  <p:notesMasterIdLst>
    <p:notesMasterId r:id="rId29"/>
  </p:notesMasterIdLst>
  <p:handoutMasterIdLst>
    <p:handoutMasterId r:id="rId30"/>
  </p:handoutMasterIdLst>
  <p:sldIdLst>
    <p:sldId id="506" r:id="rId6"/>
    <p:sldId id="396" r:id="rId7"/>
    <p:sldId id="453" r:id="rId8"/>
    <p:sldId id="507" r:id="rId9"/>
    <p:sldId id="508" r:id="rId10"/>
    <p:sldId id="463" r:id="rId11"/>
    <p:sldId id="454" r:id="rId12"/>
    <p:sldId id="457" r:id="rId13"/>
    <p:sldId id="509" r:id="rId14"/>
    <p:sldId id="501" r:id="rId15"/>
    <p:sldId id="458" r:id="rId16"/>
    <p:sldId id="510" r:id="rId17"/>
    <p:sldId id="459" r:id="rId18"/>
    <p:sldId id="503" r:id="rId19"/>
    <p:sldId id="460" r:id="rId20"/>
    <p:sldId id="497" r:id="rId21"/>
    <p:sldId id="466" r:id="rId22"/>
    <p:sldId id="465" r:id="rId23"/>
    <p:sldId id="499" r:id="rId24"/>
    <p:sldId id="495" r:id="rId25"/>
    <p:sldId id="511" r:id="rId26"/>
    <p:sldId id="471" r:id="rId27"/>
    <p:sldId id="512" r:id="rId28"/>
  </p:sldIdLst>
  <p:sldSz cx="12192000" cy="6858000"/>
  <p:notesSz cx="6985000" cy="9283700"/>
  <p:custDataLst>
    <p:tags r:id="rId31"/>
  </p:custDataLst>
  <p:defaultTextStyle>
    <a:defPPr>
      <a:defRPr lang="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00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  <p15:guide id="5" orient="horz" pos="4032" userDrawn="1">
          <p15:clr>
            <a:srgbClr val="A4A3A4"/>
          </p15:clr>
        </p15:guide>
        <p15:guide id="6" orient="horz" pos="3840" userDrawn="1">
          <p15:clr>
            <a:srgbClr val="A4A3A4"/>
          </p15:clr>
        </p15:guide>
        <p15:guide id="7" pos="4608" userDrawn="1">
          <p15:clr>
            <a:srgbClr val="A4A3A4"/>
          </p15:clr>
        </p15:guide>
        <p15:guide id="8" pos="363" userDrawn="1">
          <p15:clr>
            <a:srgbClr val="A4A3A4"/>
          </p15:clr>
        </p15:guide>
        <p15:guide id="9" pos="7296" userDrawn="1">
          <p15:clr>
            <a:srgbClr val="A4A3A4"/>
          </p15:clr>
        </p15:guide>
        <p15:guide id="10" pos="1663" userDrawn="1">
          <p15:clr>
            <a:srgbClr val="A4A3A4"/>
          </p15:clr>
        </p15:guide>
        <p15:guide id="11" pos="5888" userDrawn="1">
          <p15:clr>
            <a:srgbClr val="A4A3A4"/>
          </p15:clr>
        </p15:guide>
        <p15:guide id="12" pos="6016" userDrawn="1">
          <p15:clr>
            <a:srgbClr val="A4A3A4"/>
          </p15:clr>
        </p15:guide>
        <p15:guide id="13" pos="4480" userDrawn="1">
          <p15:clr>
            <a:srgbClr val="A4A3A4"/>
          </p15:clr>
        </p15:guide>
        <p15:guide id="14" pos="1792" userDrawn="1">
          <p15:clr>
            <a:srgbClr val="A4A3A4"/>
          </p15:clr>
        </p15:guide>
        <p15:guide id="15" pos="3053" userDrawn="1">
          <p15:clr>
            <a:srgbClr val="A4A3A4"/>
          </p15:clr>
        </p15:guide>
        <p15:guide id="16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048555-D54B-7C35-ACCE-0B419FCA4D9F}" name="Baskerville-Muscutt, Kez (London)" initials="BMK(" userId="S::kez.baskerville-muscutt@towerswatson.com::7fd3d2d3-7bc9-4d49-a86c-3349818102b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men Maria Garcia Perez" initials="CMGP" lastIdx="4" clrIdx="0">
    <p:extLst>
      <p:ext uri="{19B8F6BF-5375-455C-9EA6-DF929625EA0E}">
        <p15:presenceInfo xmlns:p15="http://schemas.microsoft.com/office/powerpoint/2012/main" userId="S::cgarciaperez@adb.org::9c97a273-694c-487f-bc77-cb7dfef6b93d" providerId="AD"/>
      </p:ext>
    </p:extLst>
  </p:cmAuthor>
  <p:cmAuthor id="2" name="Calam, Stuart" initials="CS" lastIdx="17" clrIdx="1">
    <p:extLst>
      <p:ext uri="{19B8F6BF-5375-455C-9EA6-DF929625EA0E}">
        <p15:presenceInfo xmlns:p15="http://schemas.microsoft.com/office/powerpoint/2012/main" userId="S::stuart.calam@willistowerswatson.com::f0dea517-9dfa-470a-8a76-6b99df1e055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2082"/>
    <a:srgbClr val="A3A33F"/>
    <a:srgbClr val="8352DC"/>
    <a:srgbClr val="1FF5EB"/>
    <a:srgbClr val="808000"/>
    <a:srgbClr val="D8D7DF"/>
    <a:srgbClr val="E0AFEB"/>
    <a:srgbClr val="003300"/>
    <a:srgbClr val="C0C0C0"/>
    <a:srgbClr val="D8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B39972-101F-4AC2-ACF5-03A1AC152742}" v="6" dt="2022-11-26T10:39:34.6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903" autoAdjust="0"/>
    <p:restoredTop sz="94725" autoAdjust="0"/>
  </p:normalViewPr>
  <p:slideViewPr>
    <p:cSldViewPr snapToGrid="0">
      <p:cViewPr varScale="1">
        <p:scale>
          <a:sx n="107" d="100"/>
          <a:sy n="107" d="100"/>
        </p:scale>
        <p:origin x="126" y="168"/>
      </p:cViewPr>
      <p:guideLst>
        <p:guide orient="horz" pos="2160"/>
        <p:guide orient="horz" pos="300"/>
        <p:guide orient="horz" pos="960"/>
        <p:guide orient="horz" pos="4032"/>
        <p:guide orient="horz" pos="3840"/>
        <p:guide pos="4608"/>
        <p:guide pos="363"/>
        <p:guide pos="7296"/>
        <p:guide pos="1663"/>
        <p:guide pos="5888"/>
        <p:guide pos="6016"/>
        <p:guide pos="4480"/>
        <p:guide pos="1792"/>
        <p:guide pos="3053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D301E1B6-3125-48A0-B39B-258A8C29552C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02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B97DC975-A455-47BB-A68D-520EABF783D0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ru"/>
              <a:t>Нажмите, чтобы изменить основные стили текста</a:t>
            </a:r>
          </a:p>
          <a:p>
            <a:pPr lvl="1"/>
            <a:r>
              <a:rPr lang="ru"/>
              <a:t>Второй уровень</a:t>
            </a:r>
          </a:p>
          <a:p>
            <a:pPr lvl="2"/>
            <a:r>
              <a:rPr lang="ru"/>
              <a:t>Третий уровень</a:t>
            </a:r>
          </a:p>
          <a:p>
            <a:pPr lvl="3"/>
            <a:r>
              <a:rPr lang="ru"/>
              <a:t>Четвертый уровень</a:t>
            </a:r>
          </a:p>
          <a:p>
            <a:pPr lvl="4"/>
            <a:r>
              <a:rPr lang="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A499B0F9-5275-4FDD-BFE5-B9E6F2FD7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5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99B0F9-5275-4FDD-BFE5-B9E6F2FD7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19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Укажите формат для обсуждений</a:t>
            </a:r>
          </a:p>
          <a:p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Основополагающими целями результатов является </a:t>
            </a:r>
            <a:r>
              <a:rPr lang="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согласование того, как лучше всего работать с вами для улучшения данных, моделирования и понимания ваших требований, что позволит нам работать с вами, чтобы определить подходящие инструменты финансирования риска бедствий.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B0F9-5275-4FDD-BFE5-B9E6F2FD770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42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Add a mention that fiscal budgets have been impacted by COVID19</a:t>
            </a:r>
            <a:endParaRPr lang="en-GB"/>
          </a:p>
          <a:p>
            <a:endParaRPr lang="en-GB"/>
          </a:p>
          <a:p>
            <a:r>
              <a:rPr lang="en-GB"/>
              <a:t>Recent flood events: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Pakistan, 2022</a:t>
            </a:r>
          </a:p>
          <a:p>
            <a:endParaRPr lang="en-GB"/>
          </a:p>
          <a:p>
            <a:r>
              <a:rPr lang="en-GB"/>
              <a:t>Recent earthquake events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Uzbekistan:  </a:t>
            </a:r>
            <a:r>
              <a:rPr lang="en-GB" err="1"/>
              <a:t>Fargona</a:t>
            </a:r>
            <a:r>
              <a:rPr lang="en-GB"/>
              <a:t>, </a:t>
            </a:r>
            <a:r>
              <a:rPr lang="en-GB" err="1"/>
              <a:t>Violyati</a:t>
            </a:r>
            <a:r>
              <a:rPr lang="en-GB"/>
              <a:t> (2011) - 6.1 Mw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Tajikistan: Rasht, </a:t>
            </a:r>
            <a:r>
              <a:rPr lang="en-GB" err="1"/>
              <a:t>Tojikobod</a:t>
            </a:r>
            <a:r>
              <a:rPr lang="en-GB"/>
              <a:t> (2021) - 5.8 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B0F9-5275-4FDD-BFE5-B9E6F2FD770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23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Provide access to modelling and capacity to assess cost benefit of adaptation investments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B0F9-5275-4FDD-BFE5-B9E6F2FD770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03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 dirty="0"/>
              <a:t>Добавить гиперссылки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B0F9-5275-4FDD-BFE5-B9E6F2FD770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15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"/>
              <a:t>Покрывает прямые и косвенные убытки – мультипликатор </a:t>
            </a:r>
            <a:r>
              <a:rPr lang="ru" dirty="0"/>
              <a:t>экономических потерь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B0F9-5275-4FDD-BFE5-B9E6F2FD770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55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 investigate and develop options for regional risk financing, we ask of you:</a:t>
            </a:r>
          </a:p>
          <a:p>
            <a:pPr marL="342900" indent="-342900">
              <a:buAutoNum type="arabicPeriod"/>
            </a:pPr>
            <a:r>
              <a:rPr lang="en-GB"/>
              <a:t>Honest and enthusiastic engagement </a:t>
            </a:r>
          </a:p>
          <a:p>
            <a:pPr marL="342900" indent="-342900">
              <a:buAutoNum type="arabicPeriod"/>
            </a:pPr>
            <a:endParaRPr lang="en-GB"/>
          </a:p>
          <a:p>
            <a:pPr marL="342900" indent="-342900">
              <a:buAutoNum type="arabicPeriod"/>
            </a:pPr>
            <a:r>
              <a:rPr lang="en-GB"/>
              <a:t>All questions accepted</a:t>
            </a:r>
          </a:p>
          <a:p>
            <a:pPr marL="342900" indent="-342900">
              <a:buAutoNum type="arabicPeriod"/>
            </a:pPr>
            <a:endParaRPr lang="en-GB"/>
          </a:p>
          <a:p>
            <a:pPr marL="342900" indent="-342900">
              <a:buAutoNum type="arabicPeriod"/>
            </a:pPr>
            <a:r>
              <a:rPr lang="en-GB"/>
              <a:t>We are here to work together</a:t>
            </a:r>
          </a:p>
          <a:p>
            <a:endParaRPr lang="en-GB"/>
          </a:p>
          <a:p>
            <a:endParaRPr lang="en-GB"/>
          </a:p>
          <a:p>
            <a:pPr algn="ctr"/>
            <a:r>
              <a:rPr lang="en-GB"/>
              <a:t> We look forward to our collaboration over the coming days and months!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B0F9-5275-4FDD-BFE5-B9E6F2FD770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63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04800" y="228600"/>
            <a:ext cx="7693152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7010400" cy="612648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baseline="0"/>
            </a:lvl1pPr>
          </a:lstStyle>
          <a:p>
            <a:r>
              <a:rPr lang="en-US"/>
              <a:t>Title image slide — click to edit</a:t>
            </a:r>
            <a:br>
              <a:rPr lang="en-US"/>
            </a:br>
            <a:r>
              <a:rPr lang="en-US"/>
              <a:t>second line if needed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097280"/>
            <a:ext cx="7010400" cy="502920"/>
          </a:xfrm>
        </p:spPr>
        <p:txBody>
          <a:bodyPr/>
          <a:lstStyle>
            <a:lvl1pPr>
              <a:lnSpc>
                <a:spcPts val="2000"/>
              </a:lnSpc>
              <a:spcAft>
                <a:spcPts val="0"/>
              </a:spcAft>
              <a:defRPr sz="1800" b="0" baseline="0"/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209670"/>
            <a:ext cx="2682240" cy="271081"/>
          </a:xfrm>
        </p:spPr>
        <p:txBody>
          <a:bodyPr/>
          <a:lstStyle>
            <a:lvl1pPr>
              <a:defRPr sz="1200" b="0" baseline="0"/>
            </a:lvl1pPr>
          </a:lstStyle>
          <a:p>
            <a:pPr lvl="0"/>
            <a:r>
              <a:rPr lang="en-US"/>
              <a:t>Insert date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1654457"/>
            <a:ext cx="7010400" cy="527386"/>
          </a:xfrm>
        </p:spPr>
        <p:txBody>
          <a:bodyPr/>
          <a:lstStyle>
            <a:lvl1pPr>
              <a:lnSpc>
                <a:spcPts val="1800"/>
              </a:lnSpc>
              <a:spcAft>
                <a:spcPts val="0"/>
              </a:spcAft>
              <a:defRPr sz="1600" b="0"/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0932" y="5930896"/>
            <a:ext cx="4030133" cy="58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CC1DA02-E32E-409F-AE9A-710A64E5BC51}"/>
              </a:ext>
            </a:extLst>
          </p:cNvPr>
          <p:cNvSpPr/>
          <p:nvPr userDrawn="1"/>
        </p:nvSpPr>
        <p:spPr>
          <a:xfrm>
            <a:off x="609600" y="6400801"/>
            <a:ext cx="1320800" cy="137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5633639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17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524000"/>
            <a:ext cx="65024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>
          <a:xfrm>
            <a:off x="7315200" y="1527048"/>
            <a:ext cx="4267200" cy="4038600"/>
          </a:xfrm>
          <a:solidFill>
            <a:srgbClr val="D8D7DF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721600" y="2221992"/>
            <a:ext cx="3454400" cy="2731008"/>
          </a:xfrm>
        </p:spPr>
        <p:txBody>
          <a:bodyPr/>
          <a:lstStyle>
            <a:lvl1pPr>
              <a:spcBef>
                <a:spcPts val="0"/>
              </a:spcBef>
              <a:spcAft>
                <a:spcPts val="1000"/>
              </a:spcAft>
              <a:defRPr baseline="0">
                <a:solidFill>
                  <a:schemeClr val="accent1"/>
                </a:solidFill>
                <a:latin typeface="Arial" pitchFamily="34" charset="0"/>
              </a:defRPr>
            </a:lvl1pPr>
            <a:lvl2pPr>
              <a:spcAft>
                <a:spcPts val="400"/>
              </a:spcAft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800240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09600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0458" y="6300217"/>
            <a:ext cx="2377143" cy="347429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599" y="6515097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[yyyy] Willis Towers Watson. All rights reserved. Proprietary and Confidential. For Willis Towers Watson and Willis Towers Watson client use only.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524000"/>
            <a:ext cx="52832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197600" y="1524000"/>
            <a:ext cx="53848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800240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9600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0458" y="6300217"/>
            <a:ext cx="2377143" cy="347429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599" y="6515097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[yyyy] Willis Towers Watson. All rights reserved. Proprietary and Confidential. For Willis Towers Watson and Willis Towers Watson client use only.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0240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0458" y="6300217"/>
            <a:ext cx="2377143" cy="347429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599" y="6515097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[yyyy] Willis Towers Watson. All rights reserved. Proprietary and Confidential. For Willis Towers Watson and Willis Towers Watson client use only.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609600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0458" y="6300217"/>
            <a:ext cx="2377143" cy="347429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599" y="6515097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[yyyy] Willis Towers Watson. All rights reserved. Proprietary and Confidential. For Willis Towers Watson and Willis Towers Watson client use only.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5613"/>
            <a:ext cx="5994400" cy="304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Thank you — Click to edit text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8847725" y="3462206"/>
            <a:ext cx="2730611" cy="2157709"/>
            <a:chOff x="457200" y="3682374"/>
            <a:chExt cx="1481138" cy="1560513"/>
          </a:xfrm>
        </p:grpSpPr>
        <p:sp>
          <p:nvSpPr>
            <p:cNvPr id="14" name="Rectangle 255"/>
            <p:cNvSpPr>
              <a:spLocks noChangeArrowheads="1"/>
            </p:cNvSpPr>
            <p:nvPr userDrawn="1"/>
          </p:nvSpPr>
          <p:spPr bwMode="auto">
            <a:xfrm>
              <a:off x="457200" y="3682374"/>
              <a:ext cx="269875" cy="7810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Rectangle 256"/>
            <p:cNvSpPr>
              <a:spLocks noChangeArrowheads="1"/>
            </p:cNvSpPr>
            <p:nvPr userDrawn="1"/>
          </p:nvSpPr>
          <p:spPr bwMode="auto">
            <a:xfrm>
              <a:off x="993775" y="4266574"/>
              <a:ext cx="406400" cy="5873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Rectangle 257"/>
            <p:cNvSpPr>
              <a:spLocks noChangeArrowheads="1"/>
            </p:cNvSpPr>
            <p:nvPr userDrawn="1"/>
          </p:nvSpPr>
          <p:spPr bwMode="auto">
            <a:xfrm>
              <a:off x="1536700" y="3877636"/>
              <a:ext cx="401638" cy="3889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Rectangle 258"/>
            <p:cNvSpPr>
              <a:spLocks noChangeArrowheads="1"/>
            </p:cNvSpPr>
            <p:nvPr userDrawn="1"/>
          </p:nvSpPr>
          <p:spPr bwMode="auto">
            <a:xfrm>
              <a:off x="592137" y="4658686"/>
              <a:ext cx="131763" cy="1920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Rectangle 259"/>
            <p:cNvSpPr>
              <a:spLocks noChangeArrowheads="1"/>
            </p:cNvSpPr>
            <p:nvPr userDrawn="1"/>
          </p:nvSpPr>
          <p:spPr bwMode="auto">
            <a:xfrm>
              <a:off x="1265237" y="5047624"/>
              <a:ext cx="541338" cy="1952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0458" y="6300217"/>
            <a:ext cx="2377143" cy="347429"/>
          </a:xfrm>
          <a:prstGeom prst="rect">
            <a:avLst/>
          </a:prstGeom>
        </p:spPr>
      </p:pic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3 Copyright"/>
          <p:cNvSpPr>
            <a:spLocks noGrp="1"/>
          </p:cNvSpPr>
          <p:nvPr>
            <p:ph type="ftr" sz="quarter" idx="11"/>
          </p:nvPr>
        </p:nvSpPr>
        <p:spPr>
          <a:xfrm>
            <a:off x="609600" y="6515097"/>
            <a:ext cx="7037137" cy="92333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© [yyyy] Willis Towers Watson. All rights reserved. Proprietary and Confidential. For Willis Towers Watson and Willis Towers Watson client use only.</a:t>
            </a:r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ADFC-D10F-4912-887D-F37A14FF20F6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B209-1B1D-486C-B61C-B591A05B3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01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04800" y="228600"/>
            <a:ext cx="8274424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7010400" cy="612648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baseline="0"/>
            </a:lvl1pPr>
          </a:lstStyle>
          <a:p>
            <a:r>
              <a:rPr lang="en-US"/>
              <a:t>Title image slide — click to edit</a:t>
            </a:r>
            <a:br>
              <a:rPr lang="en-US"/>
            </a:br>
            <a:r>
              <a:rPr lang="en-US"/>
              <a:t>second line if needed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097280"/>
            <a:ext cx="7010400" cy="502920"/>
          </a:xfrm>
        </p:spPr>
        <p:txBody>
          <a:bodyPr/>
          <a:lstStyle>
            <a:lvl1pPr>
              <a:lnSpc>
                <a:spcPts val="2000"/>
              </a:lnSpc>
              <a:spcAft>
                <a:spcPts val="0"/>
              </a:spcAft>
              <a:defRPr sz="1800" b="0" baseline="0"/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209670"/>
            <a:ext cx="2682240" cy="271081"/>
          </a:xfrm>
        </p:spPr>
        <p:txBody>
          <a:bodyPr/>
          <a:lstStyle>
            <a:lvl1pPr>
              <a:defRPr sz="1200" b="0" baseline="0"/>
            </a:lvl1pPr>
          </a:lstStyle>
          <a:p>
            <a:pPr lvl="0"/>
            <a:r>
              <a:rPr lang="en-US"/>
              <a:t>Insert date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1654457"/>
            <a:ext cx="7010400" cy="527386"/>
          </a:xfrm>
        </p:spPr>
        <p:txBody>
          <a:bodyPr/>
          <a:lstStyle>
            <a:lvl1pPr>
              <a:lnSpc>
                <a:spcPts val="1800"/>
              </a:lnSpc>
              <a:spcAft>
                <a:spcPts val="0"/>
              </a:spcAft>
              <a:defRPr sz="1600" b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599" y="6515097"/>
            <a:ext cx="3292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</a:t>
            </a:r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F9F8AD5-3271-4505-A0B8-753D36D874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856" y="6318410"/>
            <a:ext cx="1390170" cy="48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8687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17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brand Title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7853405" y="6359395"/>
            <a:ext cx="0" cy="32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9"/>
          <p:cNvSpPr>
            <a:spLocks noGrp="1"/>
          </p:cNvSpPr>
          <p:nvPr>
            <p:ph type="pic" sz="quarter" idx="14" hasCustomPrompt="1"/>
          </p:nvPr>
        </p:nvSpPr>
        <p:spPr>
          <a:xfrm>
            <a:off x="4330409" y="6354216"/>
            <a:ext cx="3289300" cy="390196"/>
          </a:xfrm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US"/>
              <a:t>Click to insert cobrand logo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04800" y="228600"/>
            <a:ext cx="7693152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7010400" cy="612648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baseline="0"/>
            </a:lvl1pPr>
          </a:lstStyle>
          <a:p>
            <a:r>
              <a:rPr lang="en-US"/>
              <a:t>Title cobrand image slide — click to edit</a:t>
            </a:r>
            <a:br>
              <a:rPr lang="en-US"/>
            </a:br>
            <a:r>
              <a:rPr lang="en-US"/>
              <a:t>second line if needed </a:t>
            </a:r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097280"/>
            <a:ext cx="7010400" cy="502920"/>
          </a:xfrm>
        </p:spPr>
        <p:txBody>
          <a:bodyPr/>
          <a:lstStyle>
            <a:lvl1pPr>
              <a:lnSpc>
                <a:spcPts val="2000"/>
              </a:lnSpc>
              <a:spcAft>
                <a:spcPts val="0"/>
              </a:spcAft>
              <a:defRPr sz="1800" b="0" baseline="0"/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18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209670"/>
            <a:ext cx="2682240" cy="271081"/>
          </a:xfrm>
        </p:spPr>
        <p:txBody>
          <a:bodyPr/>
          <a:lstStyle>
            <a:lvl1pPr>
              <a:defRPr sz="1200" b="0" baseline="0"/>
            </a:lvl1pPr>
          </a:lstStyle>
          <a:p>
            <a:pPr lvl="0"/>
            <a:r>
              <a:rPr lang="en-US"/>
              <a:t>Insert date</a:t>
            </a:r>
          </a:p>
        </p:txBody>
      </p:sp>
      <p:sp>
        <p:nvSpPr>
          <p:cNvPr id="19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1654457"/>
            <a:ext cx="7010400" cy="527386"/>
          </a:xfrm>
        </p:spPr>
        <p:txBody>
          <a:bodyPr/>
          <a:lstStyle>
            <a:lvl1pPr>
              <a:lnSpc>
                <a:spcPts val="1800"/>
              </a:lnSpc>
              <a:spcAft>
                <a:spcPts val="0"/>
              </a:spcAft>
              <a:defRPr sz="1600" b="0"/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36747" y="6273358"/>
            <a:ext cx="4030133" cy="584200"/>
          </a:xfrm>
          <a:prstGeom prst="rect">
            <a:avLst/>
          </a:prstGeom>
        </p:spPr>
      </p:pic>
      <p:sp>
        <p:nvSpPr>
          <p:cNvPr id="12" name="Footer Placeholder 4 Copyright">
            <a:extLst>
              <a:ext uri="{FF2B5EF4-FFF2-40B4-BE49-F238E27FC236}">
                <a16:creationId xmlns:a16="http://schemas.microsoft.com/office/drawing/2014/main" id="{6EF31DB7-FC70-4DE2-A88D-1D438B7A84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599" y="6515097"/>
            <a:ext cx="3292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91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lor">
    <p:bg>
      <p:bgPr>
        <a:solidFill>
          <a:srgbClr val="C8D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04800" y="228600"/>
            <a:ext cx="7693152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7010400" cy="612648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baseline="0"/>
            </a:lvl1pPr>
          </a:lstStyle>
          <a:p>
            <a:r>
              <a:rPr lang="en-US"/>
              <a:t>Title color slide — click to edit</a:t>
            </a:r>
            <a:br>
              <a:rPr lang="en-US"/>
            </a:br>
            <a:r>
              <a:rPr lang="en-US"/>
              <a:t>second line if needed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097280"/>
            <a:ext cx="7010400" cy="502920"/>
          </a:xfrm>
        </p:spPr>
        <p:txBody>
          <a:bodyPr/>
          <a:lstStyle>
            <a:lvl1pPr>
              <a:lnSpc>
                <a:spcPts val="2000"/>
              </a:lnSpc>
              <a:spcAft>
                <a:spcPts val="0"/>
              </a:spcAft>
              <a:defRPr sz="1800" b="0" baseline="0"/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209670"/>
            <a:ext cx="2682240" cy="271081"/>
          </a:xfrm>
        </p:spPr>
        <p:txBody>
          <a:bodyPr/>
          <a:lstStyle>
            <a:lvl1pPr>
              <a:defRPr sz="1200" b="0" baseline="0"/>
            </a:lvl1pPr>
          </a:lstStyle>
          <a:p>
            <a:pPr lvl="0"/>
            <a:r>
              <a:rPr lang="en-US"/>
              <a:t>Insert date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1654457"/>
            <a:ext cx="7010400" cy="527386"/>
          </a:xfrm>
        </p:spPr>
        <p:txBody>
          <a:bodyPr/>
          <a:lstStyle>
            <a:lvl1pPr>
              <a:lnSpc>
                <a:spcPts val="1800"/>
              </a:lnSpc>
              <a:spcAft>
                <a:spcPts val="0"/>
              </a:spcAft>
              <a:defRPr sz="1600" b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280484"/>
            <a:ext cx="12192000" cy="577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09600" y="3583409"/>
            <a:ext cx="2730611" cy="2157709"/>
            <a:chOff x="457200" y="3682374"/>
            <a:chExt cx="1481138" cy="1560513"/>
          </a:xfrm>
        </p:grpSpPr>
        <p:sp>
          <p:nvSpPr>
            <p:cNvPr id="13" name="Rectangle 255"/>
            <p:cNvSpPr>
              <a:spLocks noChangeArrowheads="1"/>
            </p:cNvSpPr>
            <p:nvPr userDrawn="1"/>
          </p:nvSpPr>
          <p:spPr bwMode="auto">
            <a:xfrm>
              <a:off x="457200" y="3682374"/>
              <a:ext cx="269875" cy="7810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Rectangle 256"/>
            <p:cNvSpPr>
              <a:spLocks noChangeArrowheads="1"/>
            </p:cNvSpPr>
            <p:nvPr userDrawn="1"/>
          </p:nvSpPr>
          <p:spPr bwMode="auto">
            <a:xfrm>
              <a:off x="993775" y="4266574"/>
              <a:ext cx="406400" cy="5873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Rectangle 257"/>
            <p:cNvSpPr>
              <a:spLocks noChangeArrowheads="1"/>
            </p:cNvSpPr>
            <p:nvPr userDrawn="1"/>
          </p:nvSpPr>
          <p:spPr bwMode="auto">
            <a:xfrm>
              <a:off x="1536700" y="3877636"/>
              <a:ext cx="401638" cy="3889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Rectangle 258"/>
            <p:cNvSpPr>
              <a:spLocks noChangeArrowheads="1"/>
            </p:cNvSpPr>
            <p:nvPr userDrawn="1"/>
          </p:nvSpPr>
          <p:spPr bwMode="auto">
            <a:xfrm>
              <a:off x="592137" y="4658686"/>
              <a:ext cx="131763" cy="1920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Rectangle 259"/>
            <p:cNvSpPr>
              <a:spLocks noChangeArrowheads="1"/>
            </p:cNvSpPr>
            <p:nvPr userDrawn="1"/>
          </p:nvSpPr>
          <p:spPr bwMode="auto">
            <a:xfrm>
              <a:off x="1265237" y="5047624"/>
              <a:ext cx="541338" cy="1952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36747" y="6273358"/>
            <a:ext cx="4030133" cy="584200"/>
          </a:xfrm>
          <a:prstGeom prst="rect">
            <a:avLst/>
          </a:prstGeom>
        </p:spPr>
      </p:pic>
      <p:sp>
        <p:nvSpPr>
          <p:cNvPr id="28" name="Rectangle 27"/>
          <p:cNvSpPr/>
          <p:nvPr userDrawn="1"/>
        </p:nvSpPr>
        <p:spPr>
          <a:xfrm>
            <a:off x="609599" y="6400801"/>
            <a:ext cx="878446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>
                <a:solidFill>
                  <a:schemeClr val="accent1"/>
                </a:solidFill>
              </a:rPr>
              <a:t>willistowerswatson.com</a:t>
            </a:r>
          </a:p>
        </p:txBody>
      </p:sp>
      <p:sp>
        <p:nvSpPr>
          <p:cNvPr id="20" name="Footer Placeholder 4 Copyright">
            <a:extLst>
              <a:ext uri="{FF2B5EF4-FFF2-40B4-BE49-F238E27FC236}">
                <a16:creationId xmlns:a16="http://schemas.microsoft.com/office/drawing/2014/main" id="{F4D70CCC-2E79-4E67-8A9B-4F865808B2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599" y="6515097"/>
            <a:ext cx="3292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78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04800" y="1310178"/>
            <a:ext cx="6787376" cy="1419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0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938529"/>
            <a:ext cx="6181344" cy="337433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subheading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24001"/>
            <a:ext cx="6181344" cy="381000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/>
              <a:t>Divider image slide — click to edit text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900458" y="6300217"/>
            <a:ext cx="2377143" cy="347429"/>
          </a:xfrm>
          <a:prstGeom prst="rect">
            <a:avLst/>
          </a:prstGeom>
        </p:spPr>
      </p:pic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599" y="6515097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 Proprietary and Confidential. For Willis Towers Watson and Willis Towers Watson client use only.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16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brand Title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7853405" y="6359395"/>
            <a:ext cx="0" cy="32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9"/>
          <p:cNvSpPr>
            <a:spLocks noGrp="1"/>
          </p:cNvSpPr>
          <p:nvPr>
            <p:ph type="pic" sz="quarter" idx="14" hasCustomPrompt="1"/>
          </p:nvPr>
        </p:nvSpPr>
        <p:spPr>
          <a:xfrm>
            <a:off x="4330409" y="6354216"/>
            <a:ext cx="3289300" cy="390196"/>
          </a:xfrm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US"/>
              <a:t>Click to insert cobrand logo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04800" y="228600"/>
            <a:ext cx="7693152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7010400" cy="612648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baseline="0"/>
            </a:lvl1pPr>
          </a:lstStyle>
          <a:p>
            <a:r>
              <a:rPr lang="en-US"/>
              <a:t>Title cobrand image slide — click to edit</a:t>
            </a:r>
            <a:br>
              <a:rPr lang="en-US"/>
            </a:br>
            <a:r>
              <a:rPr lang="en-US"/>
              <a:t>second line if needed </a:t>
            </a:r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097280"/>
            <a:ext cx="7010400" cy="502920"/>
          </a:xfrm>
        </p:spPr>
        <p:txBody>
          <a:bodyPr/>
          <a:lstStyle>
            <a:lvl1pPr>
              <a:lnSpc>
                <a:spcPts val="2000"/>
              </a:lnSpc>
              <a:spcAft>
                <a:spcPts val="0"/>
              </a:spcAft>
              <a:defRPr sz="1800" b="0" baseline="0"/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18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209670"/>
            <a:ext cx="2682240" cy="271081"/>
          </a:xfrm>
        </p:spPr>
        <p:txBody>
          <a:bodyPr/>
          <a:lstStyle>
            <a:lvl1pPr>
              <a:defRPr sz="1200" b="0" baseline="0"/>
            </a:lvl1pPr>
          </a:lstStyle>
          <a:p>
            <a:pPr lvl="0"/>
            <a:r>
              <a:rPr lang="en-US"/>
              <a:t>Insert date</a:t>
            </a:r>
          </a:p>
        </p:txBody>
      </p:sp>
      <p:sp>
        <p:nvSpPr>
          <p:cNvPr id="19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1654457"/>
            <a:ext cx="7010400" cy="527386"/>
          </a:xfrm>
        </p:spPr>
        <p:txBody>
          <a:bodyPr/>
          <a:lstStyle>
            <a:lvl1pPr>
              <a:lnSpc>
                <a:spcPts val="1800"/>
              </a:lnSpc>
              <a:spcAft>
                <a:spcPts val="0"/>
              </a:spcAft>
              <a:defRPr sz="1600" b="0"/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836747" y="6273358"/>
            <a:ext cx="4030133" cy="584200"/>
          </a:xfrm>
          <a:prstGeom prst="rect">
            <a:avLst/>
          </a:prstGeom>
        </p:spPr>
      </p:pic>
      <p:sp>
        <p:nvSpPr>
          <p:cNvPr id="20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599" y="6515097"/>
            <a:ext cx="3292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[yyyy] Willis Towers Watson.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87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color">
    <p:bg>
      <p:bgPr>
        <a:solidFill>
          <a:srgbClr val="DDD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306584" y="1673524"/>
            <a:ext cx="11400224" cy="1755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5962262"/>
            <a:ext cx="12192000" cy="895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354454"/>
            <a:ext cx="6181344" cy="337433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subheading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802093"/>
            <a:ext cx="6181344" cy="381000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/>
              <a:t>Divider color slide — 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231111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0240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 baseline="0"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 Copyright">
            <a:extLst>
              <a:ext uri="{FF2B5EF4-FFF2-40B4-BE49-F238E27FC236}">
                <a16:creationId xmlns:a16="http://schemas.microsoft.com/office/drawing/2014/main" id="{CE555376-59DD-41DE-B138-7F569F7D9A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599" y="6515097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 Proprietary and Confidential. For Willis Towers Watson and Willis Towers Watson client use only.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52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0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0240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 marL="233363" indent="-233363">
              <a:buSzPct val="100000"/>
              <a:buFont typeface="+mj-lt"/>
              <a:buAutoNum type="arabicPeriod"/>
              <a:defRPr/>
            </a:lvl3pPr>
            <a:lvl4pPr>
              <a:buSzPct val="125000"/>
              <a:defRPr/>
            </a:lvl4pPr>
            <a:lvl5pPr>
              <a:buSzPct val="125000"/>
              <a:defRPr baseline="0"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9600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 Copyright">
            <a:extLst>
              <a:ext uri="{FF2B5EF4-FFF2-40B4-BE49-F238E27FC236}">
                <a16:creationId xmlns:a16="http://schemas.microsoft.com/office/drawing/2014/main" id="{F84FEA0B-22D7-48D0-9AB5-00020648B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599" y="6515097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 Proprietary and Confidential. For Willis Towers Watson and Willis Towers Watson client use only.</a:t>
            </a:r>
            <a:endParaRPr lang="en-US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7C51C0B-87B0-45A9-B624-07EB972BC3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205" y="6346233"/>
            <a:ext cx="1283076" cy="38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88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dcru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0240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 baseline="0"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8763820" y="-977"/>
            <a:ext cx="2808248" cy="230400"/>
          </a:xfrm>
          <a:solidFill>
            <a:schemeClr val="accent1"/>
          </a:solidFill>
        </p:spPr>
        <p:txBody>
          <a:bodyPr anchor="ctr" anchorCtr="0"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09600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4 Copyright">
            <a:extLst>
              <a:ext uri="{FF2B5EF4-FFF2-40B4-BE49-F238E27FC236}">
                <a16:creationId xmlns:a16="http://schemas.microsoft.com/office/drawing/2014/main" id="{C4FC6ACB-89D1-437D-90B3-1CD182251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599" y="6515097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 Proprietary and Confidential. For Willis Towers Watson and Willis Towers Watson client use only.</a:t>
            </a:r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DB031BAF-C658-4EB8-BAF3-E431344243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205" y="6346233"/>
            <a:ext cx="1283076" cy="38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97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0240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09600" y="1524000"/>
            <a:ext cx="2032000" cy="1905000"/>
          </a:xfrm>
          <a:solidFill>
            <a:srgbClr val="D8D7DF"/>
          </a:solidFill>
        </p:spPr>
        <p:txBody>
          <a:bodyPr/>
          <a:lstStyle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844800" y="1524000"/>
            <a:ext cx="8737600" cy="438860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50"/>
              </a:spcAft>
              <a:buClrTx/>
              <a:buSzTx/>
              <a:buFontTx/>
              <a:buNone/>
              <a:tabLst/>
              <a:defRPr lang="en-US" sz="1800" dirty="0" smtClean="0"/>
            </a:lvl1pPr>
            <a:lvl2pPr>
              <a:spcBef>
                <a:spcPts val="0"/>
              </a:spcBef>
              <a:spcAft>
                <a:spcPts val="350"/>
              </a:spcAft>
              <a:defRPr lang="en-US" sz="1600" dirty="0" smtClean="0"/>
            </a:lvl2pPr>
            <a:lvl3pPr>
              <a:spcBef>
                <a:spcPts val="0"/>
              </a:spcBef>
              <a:spcAft>
                <a:spcPts val="400"/>
              </a:spcAft>
              <a:buSzPct val="125000"/>
              <a:buFont typeface="Wingdings" pitchFamily="2" charset="2"/>
              <a:buChar char="§"/>
              <a:defRPr lang="en-US" dirty="0" smtClean="0"/>
            </a:lvl3pPr>
            <a:lvl4pPr marL="457200" indent="-228600">
              <a:buClr>
                <a:schemeClr val="tx2"/>
              </a:buClr>
              <a:buSzPct val="125000"/>
              <a:buFont typeface="Wingdings" panose="05000000000000000000" pitchFamily="2" charset="2"/>
              <a:buChar char=""/>
              <a:defRPr/>
            </a:lvl4pPr>
            <a:lvl5pPr>
              <a:buSzPct val="125000"/>
              <a:buFont typeface="Arial" panose="020B0604020202020204" pitchFamily="34" charset="0"/>
              <a:buChar char="˗"/>
              <a:defRPr/>
            </a:lvl5pPr>
            <a:lvl6pPr>
              <a:buSzPct val="125000"/>
              <a:defRPr/>
            </a:lvl6pPr>
            <a:lvl7pPr>
              <a:buSzPct val="125000"/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9600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 Copyright">
            <a:extLst>
              <a:ext uri="{FF2B5EF4-FFF2-40B4-BE49-F238E27FC236}">
                <a16:creationId xmlns:a16="http://schemas.microsoft.com/office/drawing/2014/main" id="{0FD68D67-E592-428F-9E84-4CC95EE210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599" y="6515097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 Proprietary and Confidential. For Willis Towers Watson and Willis Towers Watson client use only.</a:t>
            </a:r>
            <a:endParaRPr lang="en-US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E90207E4-D4A8-427C-A1F9-A362A3B9EB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205" y="6346233"/>
            <a:ext cx="1283076" cy="38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9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524000"/>
            <a:ext cx="65024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>
          <a:xfrm>
            <a:off x="7315200" y="1527048"/>
            <a:ext cx="4267200" cy="4038600"/>
          </a:xfrm>
          <a:solidFill>
            <a:srgbClr val="D8D7DF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721600" y="2221992"/>
            <a:ext cx="3454400" cy="2731008"/>
          </a:xfrm>
        </p:spPr>
        <p:txBody>
          <a:bodyPr/>
          <a:lstStyle>
            <a:lvl1pPr>
              <a:spcBef>
                <a:spcPts val="0"/>
              </a:spcBef>
              <a:spcAft>
                <a:spcPts val="1000"/>
              </a:spcAft>
              <a:defRPr baseline="0">
                <a:solidFill>
                  <a:schemeClr val="accent1"/>
                </a:solidFill>
                <a:latin typeface="Arial" pitchFamily="34" charset="0"/>
              </a:defRPr>
            </a:lvl1pPr>
            <a:lvl2pPr>
              <a:spcAft>
                <a:spcPts val="400"/>
              </a:spcAft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800240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09600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4 Copyright">
            <a:extLst>
              <a:ext uri="{FF2B5EF4-FFF2-40B4-BE49-F238E27FC236}">
                <a16:creationId xmlns:a16="http://schemas.microsoft.com/office/drawing/2014/main" id="{8937DFE0-BD2C-4EDF-ABA5-D791E22CB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599" y="6515097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 Proprietary and Confidential. For Willis Towers Watson and Willis Towers Watson client use only.</a:t>
            </a:r>
            <a:endParaRPr lang="en-US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1A106BEC-486E-44B4-B6D1-44873B2B80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205" y="6346233"/>
            <a:ext cx="1283076" cy="38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595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524000"/>
            <a:ext cx="52832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197600" y="1524000"/>
            <a:ext cx="53848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800240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9600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4 Copyright">
            <a:extLst>
              <a:ext uri="{FF2B5EF4-FFF2-40B4-BE49-F238E27FC236}">
                <a16:creationId xmlns:a16="http://schemas.microsoft.com/office/drawing/2014/main" id="{E713B548-BF59-438B-9DD3-A5D89E466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599" y="6515097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 Proprietary and Confidential. For Willis Towers Watson and Willis Towers Watson client use only.</a:t>
            </a:r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D152E552-7125-4B87-940E-21FEE2E63D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205" y="6346233"/>
            <a:ext cx="1283076" cy="38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77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0240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 Copyright">
            <a:extLst>
              <a:ext uri="{FF2B5EF4-FFF2-40B4-BE49-F238E27FC236}">
                <a16:creationId xmlns:a16="http://schemas.microsoft.com/office/drawing/2014/main" id="{D19747C3-A02C-42CE-9C9E-8DA60AA5F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599" y="6515097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 Proprietary and Confidential. For Willis Towers Watson and Willis Towers Watson client use only.</a:t>
            </a:r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93D2C86-026A-4B5B-B7F4-6A747361BB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205" y="6346233"/>
            <a:ext cx="1283076" cy="38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132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609600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0458" y="6300217"/>
            <a:ext cx="2377143" cy="347429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 Copyright">
            <a:extLst>
              <a:ext uri="{FF2B5EF4-FFF2-40B4-BE49-F238E27FC236}">
                <a16:creationId xmlns:a16="http://schemas.microsoft.com/office/drawing/2014/main" id="{A87B37A7-B2F3-40F0-82BA-8C5742E4C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599" y="6515097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 Proprietary and Confidential. For Willis Towers Watson and Willis Towers Watson client use only.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49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5613"/>
            <a:ext cx="5994400" cy="304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Thank you — Click to edit text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8847725" y="3462206"/>
            <a:ext cx="2730611" cy="2157709"/>
            <a:chOff x="457200" y="3682374"/>
            <a:chExt cx="1481138" cy="1560513"/>
          </a:xfrm>
        </p:grpSpPr>
        <p:sp>
          <p:nvSpPr>
            <p:cNvPr id="14" name="Rectangle 255"/>
            <p:cNvSpPr>
              <a:spLocks noChangeArrowheads="1"/>
            </p:cNvSpPr>
            <p:nvPr userDrawn="1"/>
          </p:nvSpPr>
          <p:spPr bwMode="auto">
            <a:xfrm>
              <a:off x="457200" y="3682374"/>
              <a:ext cx="269875" cy="7810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Rectangle 256"/>
            <p:cNvSpPr>
              <a:spLocks noChangeArrowheads="1"/>
            </p:cNvSpPr>
            <p:nvPr userDrawn="1"/>
          </p:nvSpPr>
          <p:spPr bwMode="auto">
            <a:xfrm>
              <a:off x="993775" y="4266574"/>
              <a:ext cx="406400" cy="5873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Rectangle 257"/>
            <p:cNvSpPr>
              <a:spLocks noChangeArrowheads="1"/>
            </p:cNvSpPr>
            <p:nvPr userDrawn="1"/>
          </p:nvSpPr>
          <p:spPr bwMode="auto">
            <a:xfrm>
              <a:off x="1536700" y="3877636"/>
              <a:ext cx="401638" cy="3889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Rectangle 258"/>
            <p:cNvSpPr>
              <a:spLocks noChangeArrowheads="1"/>
            </p:cNvSpPr>
            <p:nvPr userDrawn="1"/>
          </p:nvSpPr>
          <p:spPr bwMode="auto">
            <a:xfrm>
              <a:off x="592137" y="4658686"/>
              <a:ext cx="131763" cy="1920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Rectangle 259"/>
            <p:cNvSpPr>
              <a:spLocks noChangeArrowheads="1"/>
            </p:cNvSpPr>
            <p:nvPr userDrawn="1"/>
          </p:nvSpPr>
          <p:spPr bwMode="auto">
            <a:xfrm>
              <a:off x="1265237" y="5047624"/>
              <a:ext cx="541338" cy="1952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0458" y="6300217"/>
            <a:ext cx="2377143" cy="347429"/>
          </a:xfrm>
          <a:prstGeom prst="rect">
            <a:avLst/>
          </a:prstGeom>
        </p:spPr>
      </p:pic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4 Copyright">
            <a:extLst>
              <a:ext uri="{FF2B5EF4-FFF2-40B4-BE49-F238E27FC236}">
                <a16:creationId xmlns:a16="http://schemas.microsoft.com/office/drawing/2014/main" id="{A297E972-1E4A-4220-8AB3-04B694B4AF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599" y="6515097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 Proprietary and Confidential. For Willis Towers Watson and Willis Towers Watson client use only.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26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lor">
    <p:bg>
      <p:bgPr>
        <a:solidFill>
          <a:srgbClr val="C8D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04800" y="228600"/>
            <a:ext cx="7693152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7010400" cy="612648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baseline="0"/>
            </a:lvl1pPr>
          </a:lstStyle>
          <a:p>
            <a:r>
              <a:rPr lang="en-US"/>
              <a:t>Title color slide — click to edit</a:t>
            </a:r>
            <a:br>
              <a:rPr lang="en-US"/>
            </a:br>
            <a:r>
              <a:rPr lang="en-US"/>
              <a:t>second line if needed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097280"/>
            <a:ext cx="7010400" cy="502920"/>
          </a:xfrm>
        </p:spPr>
        <p:txBody>
          <a:bodyPr/>
          <a:lstStyle>
            <a:lvl1pPr>
              <a:lnSpc>
                <a:spcPts val="2000"/>
              </a:lnSpc>
              <a:spcAft>
                <a:spcPts val="0"/>
              </a:spcAft>
              <a:defRPr sz="1800" b="0" baseline="0"/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209670"/>
            <a:ext cx="2682240" cy="271081"/>
          </a:xfrm>
        </p:spPr>
        <p:txBody>
          <a:bodyPr/>
          <a:lstStyle>
            <a:lvl1pPr>
              <a:defRPr sz="1200" b="0" baseline="0"/>
            </a:lvl1pPr>
          </a:lstStyle>
          <a:p>
            <a:pPr lvl="0"/>
            <a:r>
              <a:rPr lang="en-US"/>
              <a:t>Insert date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1654457"/>
            <a:ext cx="7010400" cy="527386"/>
          </a:xfrm>
        </p:spPr>
        <p:txBody>
          <a:bodyPr/>
          <a:lstStyle>
            <a:lvl1pPr>
              <a:lnSpc>
                <a:spcPts val="1800"/>
              </a:lnSpc>
              <a:spcAft>
                <a:spcPts val="0"/>
              </a:spcAft>
              <a:defRPr sz="1600" b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280484"/>
            <a:ext cx="12192000" cy="577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09600" y="3583409"/>
            <a:ext cx="2730611" cy="2157709"/>
            <a:chOff x="457200" y="3682374"/>
            <a:chExt cx="1481138" cy="1560513"/>
          </a:xfrm>
        </p:grpSpPr>
        <p:sp>
          <p:nvSpPr>
            <p:cNvPr id="13" name="Rectangle 255"/>
            <p:cNvSpPr>
              <a:spLocks noChangeArrowheads="1"/>
            </p:cNvSpPr>
            <p:nvPr userDrawn="1"/>
          </p:nvSpPr>
          <p:spPr bwMode="auto">
            <a:xfrm>
              <a:off x="457200" y="3682374"/>
              <a:ext cx="269875" cy="7810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Rectangle 256"/>
            <p:cNvSpPr>
              <a:spLocks noChangeArrowheads="1"/>
            </p:cNvSpPr>
            <p:nvPr userDrawn="1"/>
          </p:nvSpPr>
          <p:spPr bwMode="auto">
            <a:xfrm>
              <a:off x="993775" y="4266574"/>
              <a:ext cx="406400" cy="5873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Rectangle 257"/>
            <p:cNvSpPr>
              <a:spLocks noChangeArrowheads="1"/>
            </p:cNvSpPr>
            <p:nvPr userDrawn="1"/>
          </p:nvSpPr>
          <p:spPr bwMode="auto">
            <a:xfrm>
              <a:off x="1536700" y="3877636"/>
              <a:ext cx="401638" cy="3889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Rectangle 258"/>
            <p:cNvSpPr>
              <a:spLocks noChangeArrowheads="1"/>
            </p:cNvSpPr>
            <p:nvPr userDrawn="1"/>
          </p:nvSpPr>
          <p:spPr bwMode="auto">
            <a:xfrm>
              <a:off x="592137" y="4658686"/>
              <a:ext cx="131763" cy="1920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Rectangle 259"/>
            <p:cNvSpPr>
              <a:spLocks noChangeArrowheads="1"/>
            </p:cNvSpPr>
            <p:nvPr userDrawn="1"/>
          </p:nvSpPr>
          <p:spPr bwMode="auto">
            <a:xfrm>
              <a:off x="1265237" y="5047624"/>
              <a:ext cx="541338" cy="1952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7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599" y="6515097"/>
            <a:ext cx="3292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[yyyy] Willis Towers Watson. All rights reserved.</a:t>
            </a:r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609599" y="6400801"/>
            <a:ext cx="878446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>
                <a:solidFill>
                  <a:schemeClr val="accent1"/>
                </a:solidFill>
              </a:rPr>
              <a:t>willistowerswatson.com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B42B3177-B4DA-4D70-BBFB-E979FF6746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815" y="6284453"/>
            <a:ext cx="1283076" cy="38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99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04800" y="1310178"/>
            <a:ext cx="6787376" cy="1419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0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938529"/>
            <a:ext cx="6181344" cy="337433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subheading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24001"/>
            <a:ext cx="6181344" cy="381000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/>
              <a:t>Divider image slide — click to edit text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599" y="6515097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[yyyy] Willis Towers Watson. All rights reserved. Proprietary and Confidential. For Willis Towers Watson and Willis Towers Watson client use only.</a:t>
            </a:r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B72B750-4B9D-4742-B0E9-B882D32361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815" y="6284453"/>
            <a:ext cx="1283076" cy="38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4366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color">
    <p:bg>
      <p:bgPr>
        <a:solidFill>
          <a:srgbClr val="DDD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304800" y="1310178"/>
            <a:ext cx="6787376" cy="1419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6280484"/>
            <a:ext cx="12192000" cy="577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938529"/>
            <a:ext cx="6181344" cy="337433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subheading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24001"/>
            <a:ext cx="6181344" cy="381000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/>
              <a:t>Divider color slide — click to edit text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609600" y="3829699"/>
            <a:ext cx="2474384" cy="2051050"/>
            <a:chOff x="457200" y="3522663"/>
            <a:chExt cx="1855788" cy="2051050"/>
          </a:xfrm>
        </p:grpSpPr>
        <p:sp>
          <p:nvSpPr>
            <p:cNvPr id="1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57200" y="3522663"/>
              <a:ext cx="1855788" cy="204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Rectangle 5"/>
            <p:cNvSpPr>
              <a:spLocks noChangeArrowheads="1"/>
            </p:cNvSpPr>
            <p:nvPr userDrawn="1"/>
          </p:nvSpPr>
          <p:spPr bwMode="auto">
            <a:xfrm>
              <a:off x="1879600" y="4954588"/>
              <a:ext cx="285750" cy="203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" name="Rectangle 6"/>
            <p:cNvSpPr>
              <a:spLocks noChangeArrowheads="1"/>
            </p:cNvSpPr>
            <p:nvPr userDrawn="1"/>
          </p:nvSpPr>
          <p:spPr bwMode="auto">
            <a:xfrm>
              <a:off x="1597025" y="3522663"/>
              <a:ext cx="712788" cy="1028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1177925" y="3730625"/>
              <a:ext cx="142875" cy="61753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Rectangle 8"/>
            <p:cNvSpPr>
              <a:spLocks noChangeArrowheads="1"/>
            </p:cNvSpPr>
            <p:nvPr userDrawn="1"/>
          </p:nvSpPr>
          <p:spPr bwMode="auto">
            <a:xfrm>
              <a:off x="1309688" y="4543425"/>
              <a:ext cx="147638" cy="415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Rectangle 26"/>
            <p:cNvSpPr>
              <a:spLocks noChangeArrowheads="1"/>
            </p:cNvSpPr>
            <p:nvPr userDrawn="1"/>
          </p:nvSpPr>
          <p:spPr bwMode="auto">
            <a:xfrm>
              <a:off x="460375" y="4751388"/>
              <a:ext cx="569913" cy="8223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599" y="6515097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[yyyy] Willis Towers Watson. All rights reserved. Proprietary and Confidential. For Willis Towers Watson and Willis Towers Watson client use only.</a:t>
            </a:r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609599" y="6400801"/>
            <a:ext cx="878446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>
                <a:solidFill>
                  <a:schemeClr val="accent1"/>
                </a:solidFill>
              </a:rPr>
              <a:t>willistowerswatson.com</a:t>
            </a:r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3AD913CC-50D6-41C9-9E1A-BE51E46633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815" y="6284453"/>
            <a:ext cx="1283076" cy="3834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0240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9600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 baseline="0"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D4ABD7-746E-4E5B-B5BF-05736DE99326}"/>
              </a:ext>
            </a:extLst>
          </p:cNvPr>
          <p:cNvSpPr/>
          <p:nvPr userDrawn="1"/>
        </p:nvSpPr>
        <p:spPr>
          <a:xfrm>
            <a:off x="609600" y="6400801"/>
            <a:ext cx="1320800" cy="137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4" descr="Asian Development Bank - Wikipedia">
            <a:extLst>
              <a:ext uri="{FF2B5EF4-FFF2-40B4-BE49-F238E27FC236}">
                <a16:creationId xmlns:a16="http://schemas.microsoft.com/office/drawing/2014/main" id="{1D09B11C-5FE9-46CB-9E87-D72E580093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247" y="250388"/>
            <a:ext cx="723364" cy="71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AFFEC864-4158-4B83-9E4D-2CE2480741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19" y="250255"/>
            <a:ext cx="782382" cy="716374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CC717874-19A5-45F3-9ADB-6E3BE2033C3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247" y="6284453"/>
            <a:ext cx="1063644" cy="38345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0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0240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 marL="233363" indent="-233363">
              <a:buSzPct val="100000"/>
              <a:buFont typeface="+mj-lt"/>
              <a:buAutoNum type="arabicPeriod"/>
              <a:defRPr/>
            </a:lvl3pPr>
            <a:lvl4pPr>
              <a:buSzPct val="125000"/>
              <a:defRPr/>
            </a:lvl4pPr>
            <a:lvl5pPr>
              <a:buSzPct val="125000"/>
              <a:defRPr baseline="0"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9600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0458" y="6300217"/>
            <a:ext cx="2377143" cy="347429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599" y="6515097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[yyyy] Willis Towers Watson. All rights reserved. Proprietary and Confidential. For Willis Towers Watson and Willis Towers Watson client use only.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dcru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0240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 baseline="0"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8763820" y="-977"/>
            <a:ext cx="2808248" cy="230400"/>
          </a:xfrm>
          <a:solidFill>
            <a:schemeClr val="accent1"/>
          </a:solidFill>
        </p:spPr>
        <p:txBody>
          <a:bodyPr anchor="ctr" anchorCtr="0"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09600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0458" y="6300217"/>
            <a:ext cx="2377143" cy="347429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599" y="6515097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[yyyy] Willis Towers Watson. All rights reserved. Proprietary and Confidential. For Willis Towers Watson and Willis Towers Watson client use only.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03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800240"/>
            <a:ext cx="109728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09600" y="1524000"/>
            <a:ext cx="2032000" cy="1905000"/>
          </a:xfrm>
          <a:solidFill>
            <a:srgbClr val="D8D7DF"/>
          </a:solidFill>
        </p:spPr>
        <p:txBody>
          <a:bodyPr/>
          <a:lstStyle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844800" y="1524000"/>
            <a:ext cx="8737600" cy="438860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50"/>
              </a:spcAft>
              <a:buClrTx/>
              <a:buSzTx/>
              <a:buFontTx/>
              <a:buNone/>
              <a:tabLst/>
              <a:defRPr lang="en-US" sz="1800" dirty="0" smtClean="0"/>
            </a:lvl1pPr>
            <a:lvl2pPr>
              <a:spcBef>
                <a:spcPts val="0"/>
              </a:spcBef>
              <a:spcAft>
                <a:spcPts val="350"/>
              </a:spcAft>
              <a:defRPr lang="en-US" sz="1600" dirty="0" smtClean="0"/>
            </a:lvl2pPr>
            <a:lvl3pPr>
              <a:spcBef>
                <a:spcPts val="0"/>
              </a:spcBef>
              <a:spcAft>
                <a:spcPts val="400"/>
              </a:spcAft>
              <a:buSzPct val="125000"/>
              <a:buFont typeface="Wingdings" pitchFamily="2" charset="2"/>
              <a:buChar char="§"/>
              <a:defRPr lang="en-US" dirty="0" smtClean="0"/>
            </a:lvl3pPr>
            <a:lvl4pPr marL="457200" indent="-228600">
              <a:buClr>
                <a:schemeClr val="tx2"/>
              </a:buClr>
              <a:buSzPct val="125000"/>
              <a:buFont typeface="Wingdings" panose="05000000000000000000" pitchFamily="2" charset="2"/>
              <a:buChar char=""/>
              <a:defRPr/>
            </a:lvl4pPr>
            <a:lvl5pPr>
              <a:buSzPct val="125000"/>
              <a:buFont typeface="Arial" panose="020B0604020202020204" pitchFamily="34" charset="0"/>
              <a:buChar char="˗"/>
              <a:defRPr/>
            </a:lvl5pPr>
            <a:lvl6pPr>
              <a:buSzPct val="125000"/>
              <a:defRPr/>
            </a:lvl6pPr>
            <a:lvl7pPr>
              <a:buSzPct val="125000"/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9600" y="6279396"/>
            <a:ext cx="109728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0458" y="6300217"/>
            <a:ext cx="2377143" cy="347429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599" y="6515097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[yyyy] Willis Towers Watson. All rights reserved. Proprietary and Confidential. For Willis Towers Watson and Willis Towers Watson client use only.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>
            <p:custDataLst>
              <p:tags r:id="rId17"/>
            </p:custDataLst>
          </p:nvPr>
        </p:nvSpPr>
        <p:spPr>
          <a:xfrm rot="19906914">
            <a:off x="324769" y="3029257"/>
            <a:ext cx="11352091" cy="110799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" sz="6600" b="1" baseline="0">
                <a:solidFill>
                  <a:srgbClr val="C0C0C0"/>
                </a:solidFill>
              </a:rPr>
              <a:t> </a:t>
            </a:r>
            <a:endParaRPr lang="en-GB" sz="1800" b="1">
              <a:solidFill>
                <a:srgbClr val="C0C0C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57201"/>
            <a:ext cx="10972800" cy="3077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"/>
              <a:t>Нажмите, чтобы изменить стиль основного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"/>
              <a:t>Нажмите, чтобы изменить основные стили текста</a:t>
            </a:r>
          </a:p>
          <a:p>
            <a:pPr lvl="1"/>
            <a:r>
              <a:rPr lang="ru"/>
              <a:t>Второй уровень</a:t>
            </a:r>
          </a:p>
          <a:p>
            <a:pPr lvl="2"/>
            <a:r>
              <a:rPr lang="ru"/>
              <a:t>Третий уровень</a:t>
            </a:r>
          </a:p>
          <a:p>
            <a:pPr lvl="3"/>
            <a:r>
              <a:rPr lang="ru"/>
              <a:t>Четвертый уровень</a:t>
            </a:r>
          </a:p>
          <a:p>
            <a:pPr lvl="4"/>
            <a:r>
              <a:rPr lang="ru"/>
              <a:t>Пятый уровень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600" y="6515097"/>
            <a:ext cx="7037137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ru"/>
              <a:t>© [yyyy] Уиллис Тауэрс Уотсон. Все права защищены. Собственная и конфиденциальная информация. Только для клиентов Willis Towers Watson и Willis Towers Watson.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09599" y="6400801"/>
            <a:ext cx="878446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ru" sz="600" b="1">
                <a:solidFill>
                  <a:schemeClr val="accent1"/>
                </a:solidFill>
              </a:rPr>
              <a:t>willistowerswatson.com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23" r:id="rId2"/>
    <p:sldLayoutId id="2147483729" r:id="rId3"/>
    <p:sldLayoutId id="2147483726" r:id="rId4"/>
    <p:sldLayoutId id="2147483686" r:id="rId5"/>
    <p:sldLayoutId id="2147483696" r:id="rId6"/>
    <p:sldLayoutId id="2147483695" r:id="rId7"/>
    <p:sldLayoutId id="2147483721" r:id="rId8"/>
    <p:sldLayoutId id="2147483688" r:id="rId9"/>
    <p:sldLayoutId id="2147483672" r:id="rId10"/>
    <p:sldLayoutId id="2147483689" r:id="rId11"/>
    <p:sldLayoutId id="2147483690" r:id="rId12"/>
    <p:sldLayoutId id="2147483667" r:id="rId13"/>
    <p:sldLayoutId id="2147483697" r:id="rId14"/>
    <p:sldLayoutId id="2147483730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 baseline="0">
          <a:solidFill>
            <a:srgbClr val="70208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spcBef>
          <a:spcPts val="0"/>
        </a:spcBef>
        <a:spcAft>
          <a:spcPts val="350"/>
        </a:spcAft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35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spcBef>
          <a:spcPts val="0"/>
        </a:spcBef>
        <a:spcAft>
          <a:spcPts val="350"/>
        </a:spcAft>
        <a:buClr>
          <a:srgbClr val="702082"/>
        </a:buClr>
        <a:buSzPct val="125000"/>
        <a:buFont typeface="Wingdings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57200" indent="-228600" algn="l" defTabSz="914400" rtl="0" eaLnBrk="1" latinLnBrk="0" hangingPunct="1">
        <a:spcBef>
          <a:spcPts val="0"/>
        </a:spcBef>
        <a:spcAft>
          <a:spcPts val="280"/>
        </a:spcAft>
        <a:buClr>
          <a:schemeClr val="accent6"/>
        </a:buClr>
        <a:buSzPct val="125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spcBef>
          <a:spcPts val="0"/>
        </a:spcBef>
        <a:spcAft>
          <a:spcPts val="280"/>
        </a:spcAft>
        <a:buClr>
          <a:srgbClr val="000000"/>
        </a:buClr>
        <a:buSzPct val="125000"/>
        <a:buFont typeface="Arial" pitchFamily="34" charset="0"/>
        <a:buChar char="̵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05840" indent="-228600" algn="l" defTabSz="914400" rtl="0" eaLnBrk="1" latinLnBrk="0" hangingPunct="1">
        <a:spcBef>
          <a:spcPts val="0"/>
        </a:spcBef>
        <a:spcAft>
          <a:spcPts val="240"/>
        </a:spcAft>
        <a:buClr>
          <a:srgbClr val="000000"/>
        </a:buClr>
        <a:buFont typeface="Arial" pitchFamily="34" charset="0"/>
        <a:buChar char="̵"/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80160" indent="-228600" algn="l" defTabSz="914400" rtl="0" eaLnBrk="1" latinLnBrk="0" hangingPunct="1">
        <a:spcBef>
          <a:spcPts val="0"/>
        </a:spcBef>
        <a:spcAft>
          <a:spcPts val="240"/>
        </a:spcAft>
        <a:buClr>
          <a:srgbClr val="000000"/>
        </a:buClr>
        <a:buFont typeface="Arial" pitchFamily="34" charset="0"/>
        <a:buChar char="̵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04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>
            <p:custDataLst>
              <p:tags r:id="rId16"/>
            </p:custDataLst>
          </p:nvPr>
        </p:nvSpPr>
        <p:spPr>
          <a:xfrm rot="19906914">
            <a:off x="324769" y="3029257"/>
            <a:ext cx="11352091" cy="110799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6600" b="1" baseline="0">
                <a:solidFill>
                  <a:srgbClr val="C0C0C0"/>
                </a:solidFill>
              </a:rPr>
              <a:t> </a:t>
            </a:r>
            <a:endParaRPr lang="en-GB" sz="1800" b="1">
              <a:solidFill>
                <a:srgbClr val="C0C0C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57201"/>
            <a:ext cx="10972800" cy="3077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0080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609600" y="6515097"/>
            <a:ext cx="7037137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 Proprietary and Confidential. For Willis Towers Watson and Willis Towers Watson client use only.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09599" y="6400801"/>
            <a:ext cx="878446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>
                <a:solidFill>
                  <a:schemeClr val="accent1"/>
                </a:solidFill>
              </a:rPr>
              <a:t>willistowerswatson.com</a:t>
            </a:r>
          </a:p>
        </p:txBody>
      </p:sp>
    </p:spTree>
    <p:extLst>
      <p:ext uri="{BB962C8B-B14F-4D97-AF65-F5344CB8AC3E}">
        <p14:creationId xmlns:p14="http://schemas.microsoft.com/office/powerpoint/2010/main" val="79643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 baseline="0">
          <a:solidFill>
            <a:srgbClr val="70208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spcBef>
          <a:spcPts val="0"/>
        </a:spcBef>
        <a:spcAft>
          <a:spcPts val="350"/>
        </a:spcAft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35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spcBef>
          <a:spcPts val="0"/>
        </a:spcBef>
        <a:spcAft>
          <a:spcPts val="350"/>
        </a:spcAft>
        <a:buClr>
          <a:srgbClr val="702082"/>
        </a:buClr>
        <a:buSzPct val="125000"/>
        <a:buFont typeface="Wingdings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57200" indent="-228600" algn="l" defTabSz="914400" rtl="0" eaLnBrk="1" latinLnBrk="0" hangingPunct="1">
        <a:spcBef>
          <a:spcPts val="0"/>
        </a:spcBef>
        <a:spcAft>
          <a:spcPts val="280"/>
        </a:spcAft>
        <a:buClr>
          <a:schemeClr val="accent6"/>
        </a:buClr>
        <a:buSzPct val="125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spcBef>
          <a:spcPts val="0"/>
        </a:spcBef>
        <a:spcAft>
          <a:spcPts val="280"/>
        </a:spcAft>
        <a:buClr>
          <a:srgbClr val="000000"/>
        </a:buClr>
        <a:buSzPct val="125000"/>
        <a:buFont typeface="Arial" pitchFamily="34" charset="0"/>
        <a:buChar char="̵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05840" indent="-228600" algn="l" defTabSz="914400" rtl="0" eaLnBrk="1" latinLnBrk="0" hangingPunct="1">
        <a:spcBef>
          <a:spcPts val="0"/>
        </a:spcBef>
        <a:spcAft>
          <a:spcPts val="240"/>
        </a:spcAft>
        <a:buClr>
          <a:srgbClr val="000000"/>
        </a:buClr>
        <a:buFont typeface="Arial" pitchFamily="34" charset="0"/>
        <a:buChar char="̵"/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80160" indent="-228600" algn="l" defTabSz="914400" rtl="0" eaLnBrk="1" latinLnBrk="0" hangingPunct="1">
        <a:spcBef>
          <a:spcPts val="0"/>
        </a:spcBef>
        <a:spcAft>
          <a:spcPts val="240"/>
        </a:spcAft>
        <a:buClr>
          <a:srgbClr val="000000"/>
        </a:buClr>
        <a:buFont typeface="Arial" pitchFamily="34" charset="0"/>
        <a:buChar char="̵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04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11" Type="http://schemas.openxmlformats.org/officeDocument/2006/relationships/image" Target="../media/image15.jpeg"/><Relationship Id="rId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svg"/><Relationship Id="rId7" Type="http://schemas.openxmlformats.org/officeDocument/2006/relationships/image" Target="../media/image50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Relationship Id="rId9" Type="http://schemas.openxmlformats.org/officeDocument/2006/relationships/image" Target="../media/image5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hyperlink" Target="https://www.carecprogram.org/?page_id=21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596" y="1058041"/>
            <a:ext cx="6363309" cy="212220"/>
          </a:xfrm>
        </p:spPr>
        <p:txBody>
          <a:bodyPr/>
          <a:lstStyle/>
          <a:p>
            <a:r>
              <a:rPr lang="ru" sz="1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Сессия 1: Знакомство с проектом ЦАРЭС по рискам бедствий и краткое изложение первоначальных результатов</a:t>
            </a:r>
            <a:endParaRPr lang="en-GB" sz="1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02596" y="2015946"/>
            <a:ext cx="2011680" cy="485682"/>
          </a:xfrm>
        </p:spPr>
        <p:txBody>
          <a:bodyPr/>
          <a:lstStyle/>
          <a:p>
            <a:r>
              <a:rPr lang="ru" dirty="0"/>
              <a:t>Стамбул, Турция</a:t>
            </a:r>
            <a:endParaRPr lang="en-GB" dirty="0"/>
          </a:p>
          <a:p>
            <a:r>
              <a:rPr lang="ru" dirty="0"/>
              <a:t>ноябрь 2022 г.</a:t>
            </a:r>
          </a:p>
          <a:p>
            <a:endParaRPr lang="en-GB" sz="1600" dirty="0"/>
          </a:p>
        </p:txBody>
      </p:sp>
      <p:pic>
        <p:nvPicPr>
          <p:cNvPr id="10" name="Picture 10" descr="Global Earthquake Model Foundation | Italy">
            <a:extLst>
              <a:ext uri="{FF2B5EF4-FFF2-40B4-BE49-F238E27FC236}">
                <a16:creationId xmlns:a16="http://schemas.microsoft.com/office/drawing/2014/main" id="{118C49FE-FA52-421B-9CBE-E45F5F7E9D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" t="11798" r="2395" b="15372"/>
          <a:stretch/>
        </p:blipFill>
        <p:spPr bwMode="auto">
          <a:xfrm>
            <a:off x="1753531" y="6319271"/>
            <a:ext cx="1302071" cy="48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JBA Risk Management Mission Statement, Employees and Hiring | LinkedIn">
            <a:extLst>
              <a:ext uri="{FF2B5EF4-FFF2-40B4-BE49-F238E27FC236}">
                <a16:creationId xmlns:a16="http://schemas.microsoft.com/office/drawing/2014/main" id="{ACC6BE97-2724-44F2-8CD2-3714D8B950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5" t="12007" r="5777" b="8550"/>
          <a:stretch/>
        </p:blipFill>
        <p:spPr bwMode="auto">
          <a:xfrm>
            <a:off x="3918848" y="6324859"/>
            <a:ext cx="563157" cy="51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Overseas Development Institute (ODI) | 60 years of impact">
            <a:extLst>
              <a:ext uri="{FF2B5EF4-FFF2-40B4-BE49-F238E27FC236}">
                <a16:creationId xmlns:a16="http://schemas.microsoft.com/office/drawing/2014/main" id="{7426278A-6622-4552-90DC-09B12B899F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r="3041"/>
          <a:stretch/>
        </p:blipFill>
        <p:spPr bwMode="auto">
          <a:xfrm>
            <a:off x="5345251" y="6329874"/>
            <a:ext cx="976782" cy="52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Pengwern Associates | LinkedIn">
            <a:extLst>
              <a:ext uri="{FF2B5EF4-FFF2-40B4-BE49-F238E27FC236}">
                <a16:creationId xmlns:a16="http://schemas.microsoft.com/office/drawing/2014/main" id="{B0997752-EB41-4182-B2BC-A494D38191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8" b="11781"/>
          <a:stretch/>
        </p:blipFill>
        <p:spPr bwMode="auto">
          <a:xfrm>
            <a:off x="7185278" y="6341126"/>
            <a:ext cx="696638" cy="51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Metabiota - Crunchbase Company Profile &amp; Funding">
            <a:extLst>
              <a:ext uri="{FF2B5EF4-FFF2-40B4-BE49-F238E27FC236}">
                <a16:creationId xmlns:a16="http://schemas.microsoft.com/office/drawing/2014/main" id="{FA9C11EB-EB10-4D90-B7FD-2A2459A71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" t="30965" r="7294" b="37315"/>
          <a:stretch/>
        </p:blipFill>
        <p:spPr bwMode="auto">
          <a:xfrm>
            <a:off x="8618701" y="6309123"/>
            <a:ext cx="1624998" cy="51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Asian Development Bank - Wikipedia">
            <a:extLst>
              <a:ext uri="{FF2B5EF4-FFF2-40B4-BE49-F238E27FC236}">
                <a16:creationId xmlns:a16="http://schemas.microsoft.com/office/drawing/2014/main" id="{EF1F8908-F39D-4A3D-8065-4D811B4B7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05" y="1354939"/>
            <a:ext cx="1146689" cy="114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3E96ABA-30D6-48A9-BAA6-B6D866AE583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361" y="251370"/>
            <a:ext cx="1058472" cy="10584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92083A-21E8-4278-B0E6-A09BCCFF1A71}"/>
              </a:ext>
            </a:extLst>
          </p:cNvPr>
          <p:cNvSpPr txBox="1"/>
          <p:nvPr/>
        </p:nvSpPr>
        <p:spPr>
          <a:xfrm>
            <a:off x="428589" y="310428"/>
            <a:ext cx="6456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2000" b="1" dirty="0">
                <a:ea typeface="Times New Roman" panose="02020603050405020304" pitchFamily="18" charset="0"/>
              </a:rPr>
              <a:t>Региональный форум – Встреча глав органов ЧС стран Центральной Азии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6529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4C40A-6D4C-4A4A-9ADF-0B28C95D2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/>
              <a:t>Профили риска </a:t>
            </a:r>
            <a:r>
              <a:rPr lang="ru" dirty="0"/>
              <a:t>бедствий – среднегодовые потери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29DF4-BB8A-4F58-9181-2B6A23B4CF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437579-3D2B-4504-9C62-D9237CC00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F77570E-6551-42E8-A076-7AF92BC04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255636"/>
              </p:ext>
            </p:extLst>
          </p:nvPr>
        </p:nvGraphicFramePr>
        <p:xfrm>
          <a:off x="609600" y="1389158"/>
          <a:ext cx="10725150" cy="445945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725162">
                  <a:extLst>
                    <a:ext uri="{9D8B030D-6E8A-4147-A177-3AD203B41FA5}">
                      <a16:colId xmlns:a16="http://schemas.microsoft.com/office/drawing/2014/main" val="3965442630"/>
                    </a:ext>
                  </a:extLst>
                </a:gridCol>
                <a:gridCol w="4251952">
                  <a:extLst>
                    <a:ext uri="{9D8B030D-6E8A-4147-A177-3AD203B41FA5}">
                      <a16:colId xmlns:a16="http://schemas.microsoft.com/office/drawing/2014/main" val="2160900789"/>
                    </a:ext>
                  </a:extLst>
                </a:gridCol>
                <a:gridCol w="3748036">
                  <a:extLst>
                    <a:ext uri="{9D8B030D-6E8A-4147-A177-3AD203B41FA5}">
                      <a16:colId xmlns:a16="http://schemas.microsoft.com/office/drawing/2014/main" val="3487260306"/>
                    </a:ext>
                  </a:extLst>
                </a:gridCol>
              </a:tblGrid>
              <a:tr h="340224">
                <a:tc>
                  <a:txBody>
                    <a:bodyPr/>
                    <a:lstStyle/>
                    <a:p>
                      <a:pPr marL="6350" marR="8890" indent="-6350" algn="l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ru" sz="1600" dirty="0">
                          <a:effectLst/>
                        </a:rPr>
                        <a:t>Страна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6350" marR="8890" indent="-6350" algn="l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ru" sz="1600" dirty="0">
                          <a:effectLst/>
                        </a:rPr>
                        <a:t>Наводнение (непосредств./всего)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6350" marR="8890" indent="-6350" algn="l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ru" sz="1600" dirty="0">
                          <a:effectLst/>
                        </a:rPr>
                        <a:t>Землетрясение (непосред./всего)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2272835158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marL="6350" marR="8890" indent="-6350" algn="l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ru" sz="1600" dirty="0">
                          <a:effectLst/>
                        </a:rPr>
                        <a:t>Афганистан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6350" marR="8890" indent="-635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ru" sz="1600">
                          <a:effectLst/>
                        </a:rPr>
                        <a:t>62 млн долларов / 79 млн долларов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6350" marR="8890" indent="-635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ru" sz="1600">
                          <a:effectLst/>
                        </a:rPr>
                        <a:t>57 млн долларов / 76 млн долларов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2610022411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marL="6350" marR="8890" indent="-6350" algn="l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ru" sz="1600">
                          <a:effectLst/>
                        </a:rPr>
                        <a:t>Азербайджан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6350" marR="8890" indent="-635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ru" sz="1600" dirty="0">
                          <a:effectLst/>
                        </a:rPr>
                        <a:t>57 млн долларов / 68 млн долларов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6350" marR="8890" indent="-635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ru" sz="1600">
                          <a:effectLst/>
                        </a:rPr>
                        <a:t>75 млн долларов / 90 млн долларов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2481959907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marL="6350" marR="8890" indent="-6350" algn="l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ru" sz="1600">
                          <a:effectLst/>
                        </a:rPr>
                        <a:t>Грузия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6350" marR="8890" indent="-635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ru" sz="1600" dirty="0">
                          <a:effectLst/>
                        </a:rPr>
                        <a:t>30 млн долларов / 36 млн долларов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6350" marR="8890" indent="-635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ru" sz="1600">
                          <a:effectLst/>
                        </a:rPr>
                        <a:t>14 млн долларов / 17 млн долларов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3538055992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marL="6350" marR="8890" indent="-6350" algn="l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ru" sz="1600">
                          <a:effectLst/>
                        </a:rPr>
                        <a:t>Казахстан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6350" marR="8890" indent="-635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ru" sz="1600" dirty="0">
                          <a:effectLst/>
                        </a:rPr>
                        <a:t>419 млн долларов / 473 млн долларов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6350" marR="8890" indent="-635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ru" sz="1600">
                          <a:effectLst/>
                        </a:rPr>
                        <a:t>58 млн долларов / 73 млн долларов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2213156743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marL="6350" marR="8890" indent="-6350" algn="l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ru" sz="1600">
                          <a:effectLst/>
                        </a:rPr>
                        <a:t>Кыргызская Республика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6350" marR="8890" indent="-635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ru" sz="1600" dirty="0">
                          <a:effectLst/>
                        </a:rPr>
                        <a:t>73 млн долларов / 94 млн долларов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6350" marR="8890" indent="-635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ru" sz="1600">
                          <a:effectLst/>
                        </a:rPr>
                        <a:t>72 млн долларов / 102 млн долларов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2304686037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marL="6350" marR="8890" indent="-6350" algn="l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ru" sz="1600">
                          <a:effectLst/>
                        </a:rPr>
                        <a:t>Монголия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6350" marR="8890" indent="-635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ru" sz="1600" dirty="0">
                          <a:effectLst/>
                        </a:rPr>
                        <a:t>24 млн долларов / 31 млн долларов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6350" marR="8890" indent="-635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ru" sz="1600">
                          <a:effectLst/>
                        </a:rPr>
                        <a:t>0,6 млн долларов / 0,8 млн долларов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2653423148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marL="6350" marR="8890" indent="-6350" algn="l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ru" sz="1600" dirty="0">
                          <a:effectLst/>
                        </a:rPr>
                        <a:t>Пакистан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6350" marR="8890" indent="-635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ru" sz="1600" dirty="0">
                          <a:effectLst/>
                        </a:rPr>
                        <a:t>1,5 млрд долларов / 1,6 млрд долларов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6350" marR="8890" indent="-635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ru" sz="1600">
                          <a:effectLst/>
                        </a:rPr>
                        <a:t>477 млн долларов / 500 млн долларов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458708075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marL="6350" marR="8890" indent="-6350" algn="l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ru" sz="1600" dirty="0">
                          <a:effectLst/>
                        </a:rPr>
                        <a:t>КНР – АР Внутренняя Монголия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6350" marR="8890" indent="-635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ru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248 миллионов долларов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600" dirty="0"/>
                        <a:t>122 миллиона долларов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827105621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marL="6350" marR="8890" indent="-6350" algn="l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ru" sz="1600" dirty="0">
                          <a:effectLst/>
                        </a:rPr>
                        <a:t>КНР – Синьцзян-Уйгурский АР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6350" marR="8890" indent="-635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ru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106 миллионов долларов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" sz="1600" dirty="0"/>
                        <a:t>283 миллиона долларов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2361145365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marL="6350" marR="8890" indent="-6350" algn="l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ru" sz="1600" dirty="0">
                          <a:effectLst/>
                        </a:rPr>
                        <a:t>Таджикистан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6350" marR="8890" indent="-635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ru" sz="1600" dirty="0">
                          <a:effectLst/>
                        </a:rPr>
                        <a:t>61 млн долларов / 118 млн долларов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6350" marR="8890" indent="-635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ru" sz="1600" dirty="0">
                          <a:effectLst/>
                        </a:rPr>
                        <a:t>63 млн долларов / 165 млн долларов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1406731225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marL="6350" marR="8890" indent="-6350" algn="l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ru" sz="1600" dirty="0">
                          <a:effectLst/>
                        </a:rPr>
                        <a:t>Туркменистан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6350" marR="8890" indent="-635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ru" sz="1600" dirty="0">
                          <a:effectLst/>
                        </a:rPr>
                        <a:t>140 млн долларов / 205 млн долларов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6350" marR="8890" indent="-635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ru" sz="1600" dirty="0">
                          <a:effectLst/>
                        </a:rPr>
                        <a:t>11 млн долларов / 20 млн долларов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2687112127"/>
                  </a:ext>
                </a:extLst>
              </a:tr>
              <a:tr h="263475">
                <a:tc>
                  <a:txBody>
                    <a:bodyPr/>
                    <a:lstStyle/>
                    <a:p>
                      <a:pPr marL="6350" marR="8890" indent="-6350" algn="l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ru" sz="1600">
                          <a:effectLst/>
                        </a:rPr>
                        <a:t>Узбекистан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6350" marR="8890" indent="-635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ru" sz="1600">
                          <a:effectLst/>
                        </a:rPr>
                        <a:t>296 млн долларов / 426 млн долларов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6350" marR="8890" indent="-6350" algn="ctr">
                        <a:lnSpc>
                          <a:spcPct val="107000"/>
                        </a:lnSpc>
                        <a:spcAft>
                          <a:spcPts val="20"/>
                        </a:spcAft>
                      </a:pPr>
                      <a:r>
                        <a:rPr lang="ru" sz="1600" dirty="0">
                          <a:effectLst/>
                        </a:rPr>
                        <a:t>214 млн долларов / 238 млн долларов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195087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974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4055E-ECD3-4895-9439-7805C1735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/>
              <a:t>Интерфейс управления рисками бедствий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1658A-AA87-40E7-8AF7-26CA982898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6FD44-D243-4CBD-A448-8AB83070B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752D1A5-C4A1-48DA-BD49-07A7EC136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2488"/>
            <a:ext cx="10972800" cy="4389120"/>
          </a:xfrm>
        </p:spPr>
        <p:txBody>
          <a:bodyPr/>
          <a:lstStyle/>
          <a:p>
            <a:r>
              <a:rPr lang="ru" b="0" dirty="0"/>
              <a:t>Информация из профилей рисков бедствий доступна в Интерфейсе управления рисками бедствий ЦАРЭС: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4ADB6670-B712-4F8F-A8AC-3372731DB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408" y="2069353"/>
            <a:ext cx="8051181" cy="416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67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2B109-97AE-4AC0-81D7-42AE43DFC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" dirty="0"/>
              <a:t>Обзор DRMI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20370-F0EC-4775-ADE8-1B3A4DA317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" sz="1800" dirty="0"/>
              <a:t>Карта сайта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E4E9BA-BE84-4FA8-9DCD-04ECFABF2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F935B39-9A38-4C5A-8073-92D6DE35BE33}"/>
              </a:ext>
            </a:extLst>
          </p:cNvPr>
          <p:cNvGrpSpPr/>
          <p:nvPr/>
        </p:nvGrpSpPr>
        <p:grpSpPr>
          <a:xfrm>
            <a:off x="609600" y="1410628"/>
            <a:ext cx="10782300" cy="4647131"/>
            <a:chOff x="191537" y="1370300"/>
            <a:chExt cx="11806373" cy="4870477"/>
          </a:xfrm>
        </p:grpSpPr>
        <p:sp>
          <p:nvSpPr>
            <p:cNvPr id="49" name="Content Placeholder 2">
              <a:extLst>
                <a:ext uri="{FF2B5EF4-FFF2-40B4-BE49-F238E27FC236}">
                  <a16:creationId xmlns:a16="http://schemas.microsoft.com/office/drawing/2014/main" id="{FEB48B25-64E4-4C34-BCB2-50A5112DD1B8}"/>
                </a:ext>
              </a:extLst>
            </p:cNvPr>
            <p:cNvSpPr txBox="1">
              <a:spLocks/>
            </p:cNvSpPr>
            <p:nvPr/>
          </p:nvSpPr>
          <p:spPr>
            <a:xfrm>
              <a:off x="1321904" y="1370300"/>
              <a:ext cx="2485637" cy="1244151"/>
            </a:xfrm>
            <a:prstGeom prst="rect">
              <a:avLst/>
            </a:prstGeom>
            <a:ln w="28575">
              <a:solidFill>
                <a:srgbClr val="F6A124"/>
              </a:solidFill>
            </a:ln>
          </p:spPr>
          <p:txBody>
            <a:bodyPr vert="horz" lIns="91440" tIns="45720" rIns="91440" bIns="45720" rtlCol="0" anchor="ctr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" sz="12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Стартовая страница</a:t>
              </a:r>
            </a:p>
            <a:p>
              <a:pPr marL="0" indent="0" algn="ctr">
                <a:buNone/>
              </a:pPr>
              <a:r>
                <a:rPr lang="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Профили рисков — вероятностные</a:t>
              </a:r>
            </a:p>
            <a:p>
              <a:pPr marL="0" indent="0" algn="ctr">
                <a:buNone/>
              </a:pPr>
              <a:r>
                <a:rPr lang="ru" sz="1200" dirty="0">
                  <a:latin typeface="Arial" panose="020B0604020202020204" pitchFamily="34" charset="0"/>
                  <a:cs typeface="Arial" panose="020B0604020202020204" pitchFamily="34" charset="0"/>
                </a:rPr>
                <a:t>Карта страны</a:t>
              </a:r>
            </a:p>
            <a:p>
              <a:pPr marL="0" indent="0" algn="ctr">
                <a:buNone/>
              </a:pPr>
              <a:r>
                <a:rPr lang="ru" sz="1200" dirty="0">
                  <a:latin typeface="Arial" panose="020B0604020202020204" pitchFamily="34" charset="0"/>
                  <a:cs typeface="Arial" panose="020B0604020202020204" pitchFamily="34" charset="0"/>
                </a:rPr>
                <a:t>Таблицы данных</a:t>
              </a:r>
            </a:p>
          </p:txBody>
        </p:sp>
        <p:sp>
          <p:nvSpPr>
            <p:cNvPr id="50" name="Content Placeholder 2">
              <a:extLst>
                <a:ext uri="{FF2B5EF4-FFF2-40B4-BE49-F238E27FC236}">
                  <a16:creationId xmlns:a16="http://schemas.microsoft.com/office/drawing/2014/main" id="{FC1BA487-940F-48E0-A1CA-B4E4B76960AC}"/>
                </a:ext>
              </a:extLst>
            </p:cNvPr>
            <p:cNvSpPr txBox="1">
              <a:spLocks/>
            </p:cNvSpPr>
            <p:nvPr/>
          </p:nvSpPr>
          <p:spPr>
            <a:xfrm>
              <a:off x="3517517" y="3431489"/>
              <a:ext cx="1398905" cy="801628"/>
            </a:xfrm>
            <a:prstGeom prst="rect">
              <a:avLst/>
            </a:prstGeom>
            <a:ln w="28575">
              <a:solidFill>
                <a:srgbClr val="F6A124"/>
              </a:solidFill>
            </a:ln>
          </p:spPr>
          <p:txBody>
            <a:bodyPr vert="horz" lIns="91440" tIns="45720" rIns="91440" bIns="45720" rtlCol="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Профили рисков — детерминированные сценарии</a:t>
              </a:r>
            </a:p>
          </p:txBody>
        </p:sp>
        <p:sp>
          <p:nvSpPr>
            <p:cNvPr id="51" name="Content Placeholder 2">
              <a:extLst>
                <a:ext uri="{FF2B5EF4-FFF2-40B4-BE49-F238E27FC236}">
                  <a16:creationId xmlns:a16="http://schemas.microsoft.com/office/drawing/2014/main" id="{3F305C22-26E6-4C7F-A01F-404509CB6995}"/>
                </a:ext>
              </a:extLst>
            </p:cNvPr>
            <p:cNvSpPr txBox="1">
              <a:spLocks/>
            </p:cNvSpPr>
            <p:nvPr/>
          </p:nvSpPr>
          <p:spPr>
            <a:xfrm>
              <a:off x="9490192" y="3440362"/>
              <a:ext cx="1107081" cy="791290"/>
            </a:xfrm>
            <a:prstGeom prst="rect">
              <a:avLst/>
            </a:prstGeom>
            <a:ln w="28575">
              <a:solidFill>
                <a:srgbClr val="F6A124"/>
              </a:solidFill>
            </a:ln>
          </p:spPr>
          <p:txBody>
            <a:bodyPr vert="horz" lIns="91440" tIns="45720" rIns="91440" bIns="45720" rtlCol="0" anchor="ctr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" sz="1100" dirty="0">
                  <a:latin typeface="Arial" panose="020B0604020202020204" pitchFamily="34" charset="0"/>
                  <a:cs typeface="Arial" panose="020B0604020202020204" pitchFamily="34" charset="0"/>
                </a:rPr>
                <a:t>Помощь</a:t>
              </a:r>
            </a:p>
          </p:txBody>
        </p:sp>
        <p:sp>
          <p:nvSpPr>
            <p:cNvPr id="52" name="Content Placeholder 2">
              <a:extLst>
                <a:ext uri="{FF2B5EF4-FFF2-40B4-BE49-F238E27FC236}">
                  <a16:creationId xmlns:a16="http://schemas.microsoft.com/office/drawing/2014/main" id="{985F9009-14FD-4432-86CE-8C45DEEF32AF}"/>
                </a:ext>
              </a:extLst>
            </p:cNvPr>
            <p:cNvSpPr txBox="1">
              <a:spLocks/>
            </p:cNvSpPr>
            <p:nvPr/>
          </p:nvSpPr>
          <p:spPr>
            <a:xfrm>
              <a:off x="6638444" y="3440362"/>
              <a:ext cx="1256174" cy="801628"/>
            </a:xfrm>
            <a:prstGeom prst="rect">
              <a:avLst/>
            </a:prstGeom>
            <a:ln w="28575">
              <a:solidFill>
                <a:srgbClr val="F6A124"/>
              </a:solidFill>
            </a:ln>
          </p:spPr>
          <p:txBody>
            <a:bodyPr vert="horz" lIns="91440" tIns="45720" rIns="91440" bIns="45720" rtlCol="0" anchor="ctr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Адаптация к риску</a:t>
              </a:r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1F60F76F-5312-4B03-BF4B-706E6DAA7E8D}"/>
                </a:ext>
              </a:extLst>
            </p:cNvPr>
            <p:cNvSpPr txBox="1">
              <a:spLocks/>
            </p:cNvSpPr>
            <p:nvPr/>
          </p:nvSpPr>
          <p:spPr>
            <a:xfrm>
              <a:off x="9434837" y="4726875"/>
              <a:ext cx="1217796" cy="921792"/>
            </a:xfrm>
            <a:prstGeom prst="rect">
              <a:avLst/>
            </a:prstGeom>
            <a:ln w="28575">
              <a:solidFill>
                <a:srgbClr val="F6A124"/>
              </a:solidFill>
            </a:ln>
          </p:spPr>
          <p:txBody>
            <a:bodyPr vert="horz" lIns="91440" tIns="45720" rIns="91440" bIns="45720" rtlCol="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" sz="1100" dirty="0">
                  <a:latin typeface="Arial" panose="020B0604020202020204" pitchFamily="34" charset="0"/>
                  <a:cs typeface="Arial" panose="020B0604020202020204" pitchFamily="34" charset="0"/>
                </a:rPr>
                <a:t>Гид пользователя</a:t>
              </a:r>
            </a:p>
            <a:p>
              <a:pPr marL="0" indent="0" algn="ctr">
                <a:buNone/>
              </a:pPr>
              <a:r>
                <a:rPr lang="ru" sz="1100" dirty="0">
                  <a:latin typeface="Arial" panose="020B0604020202020204" pitchFamily="34" charset="0"/>
                  <a:cs typeface="Arial" panose="020B0604020202020204" pitchFamily="34" charset="0"/>
                </a:rPr>
                <a:t>Техническое примечание</a:t>
              </a:r>
              <a:endParaRPr lang="en-GB" sz="11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Content Placeholder 2">
              <a:extLst>
                <a:ext uri="{FF2B5EF4-FFF2-40B4-BE49-F238E27FC236}">
                  <a16:creationId xmlns:a16="http://schemas.microsoft.com/office/drawing/2014/main" id="{584B8C62-BCC3-49F2-9DDC-24AD79C3C56B}"/>
                </a:ext>
              </a:extLst>
            </p:cNvPr>
            <p:cNvSpPr txBox="1">
              <a:spLocks/>
            </p:cNvSpPr>
            <p:nvPr/>
          </p:nvSpPr>
          <p:spPr>
            <a:xfrm>
              <a:off x="10839547" y="3440362"/>
              <a:ext cx="1061364" cy="786476"/>
            </a:xfrm>
            <a:prstGeom prst="rect">
              <a:avLst/>
            </a:prstGeom>
            <a:ln w="28575">
              <a:solidFill>
                <a:srgbClr val="F6A124"/>
              </a:solidFill>
            </a:ln>
          </p:spPr>
          <p:txBody>
            <a:bodyPr vert="horz" lIns="91440" tIns="45720" rIns="91440" bIns="45720" rtlCol="0" anchor="ctr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" sz="1100" dirty="0">
                  <a:latin typeface="Arial" panose="020B0604020202020204" pitchFamily="34" charset="0"/>
                  <a:cs typeface="Arial" panose="020B0604020202020204" pitchFamily="34" charset="0"/>
                </a:rPr>
                <a:t>Моя учетная запись</a:t>
              </a:r>
            </a:p>
          </p:txBody>
        </p:sp>
        <p:sp>
          <p:nvSpPr>
            <p:cNvPr id="55" name="Content Placeholder 2">
              <a:extLst>
                <a:ext uri="{FF2B5EF4-FFF2-40B4-BE49-F238E27FC236}">
                  <a16:creationId xmlns:a16="http://schemas.microsoft.com/office/drawing/2014/main" id="{E27A2A22-A347-425F-86B5-1CE7380A53B7}"/>
                </a:ext>
              </a:extLst>
            </p:cNvPr>
            <p:cNvSpPr txBox="1">
              <a:spLocks/>
            </p:cNvSpPr>
            <p:nvPr/>
          </p:nvSpPr>
          <p:spPr>
            <a:xfrm>
              <a:off x="5156557" y="1741313"/>
              <a:ext cx="1706127" cy="502127"/>
            </a:xfrm>
            <a:prstGeom prst="rect">
              <a:avLst/>
            </a:prstGeom>
            <a:ln w="28575">
              <a:solidFill>
                <a:srgbClr val="F6A124"/>
              </a:solidFill>
            </a:ln>
          </p:spPr>
          <p:txBody>
            <a:bodyPr vert="horz" lIns="91440" tIns="45720" rIns="91440" bIns="45720" rtlCol="0" anchor="ctr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" sz="1100" dirty="0">
                  <a:latin typeface="Arial" panose="020B0604020202020204" pitchFamily="34" charset="0"/>
                  <a:cs typeface="Arial" panose="020B0604020202020204" pitchFamily="34" charset="0"/>
                </a:rPr>
                <a:t>Меню</a:t>
              </a:r>
            </a:p>
          </p:txBody>
        </p:sp>
        <p:sp>
          <p:nvSpPr>
            <p:cNvPr id="56" name="Content Placeholder 2">
              <a:extLst>
                <a:ext uri="{FF2B5EF4-FFF2-40B4-BE49-F238E27FC236}">
                  <a16:creationId xmlns:a16="http://schemas.microsoft.com/office/drawing/2014/main" id="{1209A56B-F0BD-4A8F-8B72-5C15F08459AF}"/>
                </a:ext>
              </a:extLst>
            </p:cNvPr>
            <p:cNvSpPr txBox="1">
              <a:spLocks/>
            </p:cNvSpPr>
            <p:nvPr/>
          </p:nvSpPr>
          <p:spPr>
            <a:xfrm>
              <a:off x="565677" y="3390749"/>
              <a:ext cx="2263561" cy="953625"/>
            </a:xfrm>
            <a:prstGeom prst="rect">
              <a:avLst/>
            </a:prstGeom>
            <a:ln w="28575">
              <a:solidFill>
                <a:srgbClr val="F6A124"/>
              </a:solidFill>
            </a:ln>
          </p:spPr>
          <p:txBody>
            <a:bodyPr vert="horz" lIns="91440" tIns="45720" rIns="91440" bIns="45720" rtlCol="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" sz="1100" dirty="0">
                  <a:latin typeface="Arial" panose="020B0604020202020204" pitchFamily="34" charset="0"/>
                  <a:cs typeface="Arial" panose="020B0604020202020204" pitchFamily="34" charset="0"/>
                </a:rPr>
                <a:t>Вероятностные наводнения, землетрясения, вспышки инфекционных заболеваний</a:t>
              </a:r>
            </a:p>
          </p:txBody>
        </p:sp>
        <p:sp>
          <p:nvSpPr>
            <p:cNvPr id="57" name="Content Placeholder 2">
              <a:extLst>
                <a:ext uri="{FF2B5EF4-FFF2-40B4-BE49-F238E27FC236}">
                  <a16:creationId xmlns:a16="http://schemas.microsoft.com/office/drawing/2014/main" id="{584C4B3D-4FEE-4947-A972-8200648DECDD}"/>
                </a:ext>
              </a:extLst>
            </p:cNvPr>
            <p:cNvSpPr txBox="1">
              <a:spLocks/>
            </p:cNvSpPr>
            <p:nvPr/>
          </p:nvSpPr>
          <p:spPr>
            <a:xfrm>
              <a:off x="191537" y="4964645"/>
              <a:ext cx="1373410" cy="624737"/>
            </a:xfrm>
            <a:prstGeom prst="rect">
              <a:avLst/>
            </a:prstGeom>
            <a:ln w="28575">
              <a:solidFill>
                <a:srgbClr val="F6A124"/>
              </a:solidFill>
            </a:ln>
          </p:spPr>
          <p:txBody>
            <a:bodyPr vert="horz" lIns="91440" tIns="45720" rIns="91440" bIns="45720" rtlCol="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" sz="1100" dirty="0">
                  <a:latin typeface="Arial" panose="020B0604020202020204" pitchFamily="34" charset="0"/>
                  <a:cs typeface="Arial" panose="020B0604020202020204" pitchFamily="34" charset="0"/>
                </a:rPr>
                <a:t>Карты страны и района</a:t>
              </a:r>
            </a:p>
          </p:txBody>
        </p:sp>
        <p:cxnSp>
          <p:nvCxnSpPr>
            <p:cNvPr id="58" name="Connector: Elbow 57">
              <a:extLst>
                <a:ext uri="{FF2B5EF4-FFF2-40B4-BE49-F238E27FC236}">
                  <a16:creationId xmlns:a16="http://schemas.microsoft.com/office/drawing/2014/main" id="{672E326B-55D5-4EC3-BFA8-3F11CBF667E2}"/>
                </a:ext>
              </a:extLst>
            </p:cNvPr>
            <p:cNvCxnSpPr>
              <a:cxnSpLocks/>
              <a:stCxn id="55" idx="2"/>
              <a:endCxn id="50" idx="0"/>
            </p:cNvCxnSpPr>
            <p:nvPr/>
          </p:nvCxnSpPr>
          <p:spPr>
            <a:xfrm rot="5400000">
              <a:off x="4519271" y="1941138"/>
              <a:ext cx="1188050" cy="1792653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E98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or: Elbow 58">
              <a:extLst>
                <a:ext uri="{FF2B5EF4-FFF2-40B4-BE49-F238E27FC236}">
                  <a16:creationId xmlns:a16="http://schemas.microsoft.com/office/drawing/2014/main" id="{D90B2C24-581B-47E6-A224-F9DB85202D7F}"/>
                </a:ext>
              </a:extLst>
            </p:cNvPr>
            <p:cNvCxnSpPr>
              <a:cxnSpLocks/>
              <a:stCxn id="55" idx="2"/>
              <a:endCxn id="81" idx="0"/>
            </p:cNvCxnSpPr>
            <p:nvPr/>
          </p:nvCxnSpPr>
          <p:spPr>
            <a:xfrm rot="5400000">
              <a:off x="5303723" y="2725590"/>
              <a:ext cx="1188050" cy="223749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E98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or: Elbow 59">
              <a:extLst>
                <a:ext uri="{FF2B5EF4-FFF2-40B4-BE49-F238E27FC236}">
                  <a16:creationId xmlns:a16="http://schemas.microsoft.com/office/drawing/2014/main" id="{A790EA76-7B49-4A60-96A0-9BACB50F9514}"/>
                </a:ext>
              </a:extLst>
            </p:cNvPr>
            <p:cNvCxnSpPr>
              <a:cxnSpLocks/>
              <a:stCxn id="55" idx="2"/>
              <a:endCxn id="52" idx="0"/>
            </p:cNvCxnSpPr>
            <p:nvPr/>
          </p:nvCxnSpPr>
          <p:spPr>
            <a:xfrm rot="16200000" flipH="1">
              <a:off x="6039615" y="2213446"/>
              <a:ext cx="1196923" cy="1256910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E98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or: Elbow 60">
              <a:extLst>
                <a:ext uri="{FF2B5EF4-FFF2-40B4-BE49-F238E27FC236}">
                  <a16:creationId xmlns:a16="http://schemas.microsoft.com/office/drawing/2014/main" id="{4D6374BE-AED3-461A-8F7D-B2D9C870FE4B}"/>
                </a:ext>
              </a:extLst>
            </p:cNvPr>
            <p:cNvCxnSpPr>
              <a:cxnSpLocks/>
              <a:stCxn id="55" idx="2"/>
              <a:endCxn id="51" idx="0"/>
            </p:cNvCxnSpPr>
            <p:nvPr/>
          </p:nvCxnSpPr>
          <p:spPr>
            <a:xfrm rot="16200000" flipH="1">
              <a:off x="7428215" y="824845"/>
              <a:ext cx="1196923" cy="4034110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E98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or: Elbow 61">
              <a:extLst>
                <a:ext uri="{FF2B5EF4-FFF2-40B4-BE49-F238E27FC236}">
                  <a16:creationId xmlns:a16="http://schemas.microsoft.com/office/drawing/2014/main" id="{5E42818B-9456-47D3-813C-4B1E65B78E00}"/>
                </a:ext>
              </a:extLst>
            </p:cNvPr>
            <p:cNvCxnSpPr>
              <a:cxnSpLocks/>
              <a:stCxn id="55" idx="2"/>
              <a:endCxn id="54" idx="0"/>
            </p:cNvCxnSpPr>
            <p:nvPr/>
          </p:nvCxnSpPr>
          <p:spPr>
            <a:xfrm rot="16200000" flipH="1">
              <a:off x="8091464" y="161598"/>
              <a:ext cx="1196923" cy="5360606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E98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Content Placeholder 2">
              <a:extLst>
                <a:ext uri="{FF2B5EF4-FFF2-40B4-BE49-F238E27FC236}">
                  <a16:creationId xmlns:a16="http://schemas.microsoft.com/office/drawing/2014/main" id="{B9ABC050-9B27-458C-A0BD-37092F361122}"/>
                </a:ext>
              </a:extLst>
            </p:cNvPr>
            <p:cNvSpPr txBox="1">
              <a:spLocks/>
            </p:cNvSpPr>
            <p:nvPr/>
          </p:nvSpPr>
          <p:spPr>
            <a:xfrm>
              <a:off x="10742549" y="4726875"/>
              <a:ext cx="1255361" cy="919474"/>
            </a:xfrm>
            <a:prstGeom prst="rect">
              <a:avLst/>
            </a:prstGeom>
            <a:ln w="28575">
              <a:solidFill>
                <a:srgbClr val="F6A124"/>
              </a:solidFill>
            </a:ln>
          </p:spPr>
          <p:txBody>
            <a:bodyPr vert="horz" lIns="91440" tIns="45720" rIns="91440" bIns="45720" rtlCol="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" sz="1100" dirty="0">
                  <a:latin typeface="Arial" panose="020B0604020202020204" pitchFamily="34" charset="0"/>
                  <a:cs typeface="Arial" panose="020B0604020202020204" pitchFamily="34" charset="0"/>
                </a:rPr>
                <a:t>Смена пароля, управление аккаунтом</a:t>
              </a:r>
            </a:p>
          </p:txBody>
        </p:sp>
        <p:cxnSp>
          <p:nvCxnSpPr>
            <p:cNvPr id="64" name="Connector: Elbow 63">
              <a:extLst>
                <a:ext uri="{FF2B5EF4-FFF2-40B4-BE49-F238E27FC236}">
                  <a16:creationId xmlns:a16="http://schemas.microsoft.com/office/drawing/2014/main" id="{68D6E583-9EC6-486C-9E14-68E742A005C8}"/>
                </a:ext>
              </a:extLst>
            </p:cNvPr>
            <p:cNvCxnSpPr>
              <a:cxnSpLocks/>
              <a:stCxn id="51" idx="2"/>
              <a:endCxn id="53" idx="0"/>
            </p:cNvCxnSpPr>
            <p:nvPr/>
          </p:nvCxnSpPr>
          <p:spPr>
            <a:xfrm rot="16200000" flipH="1">
              <a:off x="9796122" y="4479262"/>
              <a:ext cx="495223" cy="3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E98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or: Elbow 64">
              <a:extLst>
                <a:ext uri="{FF2B5EF4-FFF2-40B4-BE49-F238E27FC236}">
                  <a16:creationId xmlns:a16="http://schemas.microsoft.com/office/drawing/2014/main" id="{DC044725-7821-4605-9B28-5C9CF696275F}"/>
                </a:ext>
              </a:extLst>
            </p:cNvPr>
            <p:cNvCxnSpPr>
              <a:cxnSpLocks/>
              <a:stCxn id="54" idx="2"/>
              <a:endCxn id="63" idx="0"/>
            </p:cNvCxnSpPr>
            <p:nvPr/>
          </p:nvCxnSpPr>
          <p:spPr>
            <a:xfrm rot="16200000" flipH="1">
              <a:off x="11120210" y="4476855"/>
              <a:ext cx="500037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E98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or: Elbow 65">
              <a:extLst>
                <a:ext uri="{FF2B5EF4-FFF2-40B4-BE49-F238E27FC236}">
                  <a16:creationId xmlns:a16="http://schemas.microsoft.com/office/drawing/2014/main" id="{560203F0-2868-4C5B-87E0-AA066B2FD152}"/>
                </a:ext>
              </a:extLst>
            </p:cNvPr>
            <p:cNvCxnSpPr>
              <a:cxnSpLocks/>
              <a:stCxn id="56" idx="2"/>
              <a:endCxn id="76" idx="0"/>
            </p:cNvCxnSpPr>
            <p:nvPr/>
          </p:nvCxnSpPr>
          <p:spPr>
            <a:xfrm rot="16200000" flipH="1">
              <a:off x="1806353" y="4235480"/>
              <a:ext cx="624047" cy="841836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E98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or: Elbow 66">
              <a:extLst>
                <a:ext uri="{FF2B5EF4-FFF2-40B4-BE49-F238E27FC236}">
                  <a16:creationId xmlns:a16="http://schemas.microsoft.com/office/drawing/2014/main" id="{7F4CB3B1-0896-4571-9FCF-078F59162CBE}"/>
                </a:ext>
              </a:extLst>
            </p:cNvPr>
            <p:cNvCxnSpPr>
              <a:cxnSpLocks/>
              <a:stCxn id="56" idx="2"/>
              <a:endCxn id="57" idx="0"/>
            </p:cNvCxnSpPr>
            <p:nvPr/>
          </p:nvCxnSpPr>
          <p:spPr>
            <a:xfrm rot="5400000">
              <a:off x="977715" y="4244901"/>
              <a:ext cx="620271" cy="819216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E98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or: Elbow 67">
              <a:extLst>
                <a:ext uri="{FF2B5EF4-FFF2-40B4-BE49-F238E27FC236}">
                  <a16:creationId xmlns:a16="http://schemas.microsoft.com/office/drawing/2014/main" id="{DDA539EF-4809-49FF-A864-4F4DEAD204A4}"/>
                </a:ext>
              </a:extLst>
            </p:cNvPr>
            <p:cNvCxnSpPr>
              <a:cxnSpLocks/>
              <a:stCxn id="49" idx="2"/>
              <a:endCxn id="56" idx="0"/>
            </p:cNvCxnSpPr>
            <p:nvPr/>
          </p:nvCxnSpPr>
          <p:spPr>
            <a:xfrm rot="5400000">
              <a:off x="1742942" y="2568969"/>
              <a:ext cx="776298" cy="867264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E98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Content Placeholder 2">
              <a:extLst>
                <a:ext uri="{FF2B5EF4-FFF2-40B4-BE49-F238E27FC236}">
                  <a16:creationId xmlns:a16="http://schemas.microsoft.com/office/drawing/2014/main" id="{853394A1-F279-4AC2-A61B-20445B2C8933}"/>
                </a:ext>
              </a:extLst>
            </p:cNvPr>
            <p:cNvSpPr txBox="1">
              <a:spLocks/>
            </p:cNvSpPr>
            <p:nvPr/>
          </p:nvSpPr>
          <p:spPr>
            <a:xfrm>
              <a:off x="3517515" y="4726877"/>
              <a:ext cx="1398904" cy="921790"/>
            </a:xfrm>
            <a:prstGeom prst="rect">
              <a:avLst/>
            </a:prstGeom>
            <a:ln w="28575">
              <a:solidFill>
                <a:srgbClr val="F6A124"/>
              </a:solidFill>
            </a:ln>
          </p:spPr>
          <p:txBody>
            <a:bodyPr vert="horz" lIns="91440" tIns="45720" rIns="91440" bIns="45720" rtlCol="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" sz="1100" dirty="0">
                  <a:latin typeface="Arial" panose="020B0604020202020204" pitchFamily="34" charset="0"/>
                  <a:cs typeface="Arial" panose="020B0604020202020204" pitchFamily="34" charset="0"/>
                </a:rPr>
                <a:t>Наводнение, землетрясение, инфекционное заболевание</a:t>
              </a:r>
            </a:p>
          </p:txBody>
        </p:sp>
        <p:cxnSp>
          <p:nvCxnSpPr>
            <p:cNvPr id="70" name="Connector: Elbow 69">
              <a:extLst>
                <a:ext uri="{FF2B5EF4-FFF2-40B4-BE49-F238E27FC236}">
                  <a16:creationId xmlns:a16="http://schemas.microsoft.com/office/drawing/2014/main" id="{94823239-0F3E-4EF3-BB20-6BE2BFA49774}"/>
                </a:ext>
              </a:extLst>
            </p:cNvPr>
            <p:cNvCxnSpPr>
              <a:cxnSpLocks/>
              <a:stCxn id="50" idx="2"/>
              <a:endCxn id="69" idx="0"/>
            </p:cNvCxnSpPr>
            <p:nvPr/>
          </p:nvCxnSpPr>
          <p:spPr>
            <a:xfrm rot="5400000">
              <a:off x="3970090" y="4479996"/>
              <a:ext cx="493759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E98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or: Elbow 70">
              <a:extLst>
                <a:ext uri="{FF2B5EF4-FFF2-40B4-BE49-F238E27FC236}">
                  <a16:creationId xmlns:a16="http://schemas.microsoft.com/office/drawing/2014/main" id="{423CA75B-23FD-4FFF-8017-491E1C004611}"/>
                </a:ext>
              </a:extLst>
            </p:cNvPr>
            <p:cNvCxnSpPr>
              <a:cxnSpLocks/>
              <a:stCxn id="81" idx="2"/>
              <a:endCxn id="88" idx="0"/>
            </p:cNvCxnSpPr>
            <p:nvPr/>
          </p:nvCxnSpPr>
          <p:spPr>
            <a:xfrm rot="5400000">
              <a:off x="5538073" y="4478155"/>
              <a:ext cx="495599" cy="17165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E98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or: Elbow 71">
              <a:extLst>
                <a:ext uri="{FF2B5EF4-FFF2-40B4-BE49-F238E27FC236}">
                  <a16:creationId xmlns:a16="http://schemas.microsoft.com/office/drawing/2014/main" id="{EE9CF635-6FB1-41A8-AC10-0F33348A6188}"/>
                </a:ext>
              </a:extLst>
            </p:cNvPr>
            <p:cNvCxnSpPr>
              <a:cxnSpLocks/>
              <a:stCxn id="52" idx="2"/>
              <a:endCxn id="84" idx="0"/>
            </p:cNvCxnSpPr>
            <p:nvPr/>
          </p:nvCxnSpPr>
          <p:spPr>
            <a:xfrm rot="5400000">
              <a:off x="7024088" y="4484431"/>
              <a:ext cx="484887" cy="3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E98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Arrow: Down 72">
              <a:extLst>
                <a:ext uri="{FF2B5EF4-FFF2-40B4-BE49-F238E27FC236}">
                  <a16:creationId xmlns:a16="http://schemas.microsoft.com/office/drawing/2014/main" id="{E9A87BEC-A032-4C10-8832-95DF731B9FAC}"/>
                </a:ext>
              </a:extLst>
            </p:cNvPr>
            <p:cNvSpPr/>
            <p:nvPr/>
          </p:nvSpPr>
          <p:spPr>
            <a:xfrm>
              <a:off x="9831698" y="1791960"/>
              <a:ext cx="410173" cy="530193"/>
            </a:xfrm>
            <a:prstGeom prst="downArrow">
              <a:avLst/>
            </a:prstGeom>
            <a:solidFill>
              <a:srgbClr val="F6A124"/>
            </a:solidFill>
            <a:ln w="28575">
              <a:solidFill>
                <a:srgbClr val="F6A124"/>
              </a:solidFill>
            </a:ln>
          </p:spPr>
          <p:txBody>
            <a:bodyPr vert="horz" lIns="91440" tIns="45720" rIns="91440" bIns="45720" rtlCol="0" anchor="ctr" anchorCtr="0">
              <a:norm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C7B99483-223A-4BC2-896B-FF29A2DC80E1}"/>
                </a:ext>
              </a:extLst>
            </p:cNvPr>
            <p:cNvSpPr txBox="1"/>
            <p:nvPr/>
          </p:nvSpPr>
          <p:spPr>
            <a:xfrm>
              <a:off x="10196148" y="1805813"/>
              <a:ext cx="1335715" cy="45159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ru" sz="1100" dirty="0"/>
                <a:t>Загружаемый контент</a:t>
              </a:r>
            </a:p>
          </p:txBody>
        </p:sp>
        <p:sp>
          <p:nvSpPr>
            <p:cNvPr id="75" name="Arrow: Down 74">
              <a:extLst>
                <a:ext uri="{FF2B5EF4-FFF2-40B4-BE49-F238E27FC236}">
                  <a16:creationId xmlns:a16="http://schemas.microsoft.com/office/drawing/2014/main" id="{E41E62FD-D209-458C-8102-4DB3E4B1F398}"/>
                </a:ext>
              </a:extLst>
            </p:cNvPr>
            <p:cNvSpPr/>
            <p:nvPr/>
          </p:nvSpPr>
          <p:spPr>
            <a:xfrm>
              <a:off x="7061442" y="5700718"/>
              <a:ext cx="410173" cy="530193"/>
            </a:xfrm>
            <a:prstGeom prst="downArrow">
              <a:avLst/>
            </a:prstGeom>
            <a:solidFill>
              <a:srgbClr val="F6A124"/>
            </a:solidFill>
            <a:ln w="28575">
              <a:solidFill>
                <a:srgbClr val="F6A124"/>
              </a:solidFill>
            </a:ln>
          </p:spPr>
          <p:txBody>
            <a:bodyPr vert="horz" lIns="91440" tIns="45720" rIns="91440" bIns="45720" rtlCol="0" anchor="ctr" anchorCtr="0">
              <a:norm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Content Placeholder 2">
              <a:extLst>
                <a:ext uri="{FF2B5EF4-FFF2-40B4-BE49-F238E27FC236}">
                  <a16:creationId xmlns:a16="http://schemas.microsoft.com/office/drawing/2014/main" id="{785F0C41-4CA7-42FB-86BF-FF34349A74FE}"/>
                </a:ext>
              </a:extLst>
            </p:cNvPr>
            <p:cNvSpPr txBox="1">
              <a:spLocks/>
            </p:cNvSpPr>
            <p:nvPr/>
          </p:nvSpPr>
          <p:spPr>
            <a:xfrm>
              <a:off x="1842532" y="4968421"/>
              <a:ext cx="1393523" cy="624737"/>
            </a:xfrm>
            <a:prstGeom prst="rect">
              <a:avLst/>
            </a:prstGeom>
            <a:ln w="28575">
              <a:solidFill>
                <a:srgbClr val="F6A124"/>
              </a:solidFill>
            </a:ln>
          </p:spPr>
          <p:txBody>
            <a:bodyPr vert="horz" lIns="91440" tIns="45720" rIns="91440" bIns="45720" rtlCol="0" anchor="ctr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" sz="1100" dirty="0">
                  <a:latin typeface="Arial" panose="020B0604020202020204" pitchFamily="34" charset="0"/>
                  <a:cs typeface="Arial" panose="020B0604020202020204" pitchFamily="34" charset="0"/>
                </a:rPr>
                <a:t>Кривые и данные EP</a:t>
              </a:r>
            </a:p>
          </p:txBody>
        </p:sp>
        <p:sp>
          <p:nvSpPr>
            <p:cNvPr id="77" name="Arrow: Down 76">
              <a:extLst>
                <a:ext uri="{FF2B5EF4-FFF2-40B4-BE49-F238E27FC236}">
                  <a16:creationId xmlns:a16="http://schemas.microsoft.com/office/drawing/2014/main" id="{1FCE3F61-5462-46AA-BE76-0941D7AFBCA0}"/>
                </a:ext>
              </a:extLst>
            </p:cNvPr>
            <p:cNvSpPr/>
            <p:nvPr/>
          </p:nvSpPr>
          <p:spPr>
            <a:xfrm>
              <a:off x="1512302" y="5710584"/>
              <a:ext cx="410173" cy="530193"/>
            </a:xfrm>
            <a:prstGeom prst="downArrow">
              <a:avLst/>
            </a:prstGeom>
            <a:solidFill>
              <a:srgbClr val="F6A124"/>
            </a:solidFill>
            <a:ln w="28575">
              <a:solidFill>
                <a:srgbClr val="F6A124"/>
              </a:solidFill>
            </a:ln>
          </p:spPr>
          <p:txBody>
            <a:bodyPr vert="horz" lIns="91440" tIns="45720" rIns="91440" bIns="45720" rtlCol="0" anchor="ctr" anchorCtr="0">
              <a:norm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Arrow: Down 77">
              <a:extLst>
                <a:ext uri="{FF2B5EF4-FFF2-40B4-BE49-F238E27FC236}">
                  <a16:creationId xmlns:a16="http://schemas.microsoft.com/office/drawing/2014/main" id="{93B07883-2DB9-4D11-A71C-0084351E7A71}"/>
                </a:ext>
              </a:extLst>
            </p:cNvPr>
            <p:cNvSpPr/>
            <p:nvPr/>
          </p:nvSpPr>
          <p:spPr>
            <a:xfrm>
              <a:off x="5580785" y="5700718"/>
              <a:ext cx="410173" cy="530193"/>
            </a:xfrm>
            <a:prstGeom prst="downArrow">
              <a:avLst/>
            </a:prstGeom>
            <a:solidFill>
              <a:srgbClr val="F6A124"/>
            </a:solidFill>
            <a:ln w="28575">
              <a:solidFill>
                <a:srgbClr val="F6A124"/>
              </a:solidFill>
            </a:ln>
          </p:spPr>
          <p:txBody>
            <a:bodyPr vert="horz" lIns="91440" tIns="45720" rIns="91440" bIns="45720" rtlCol="0" anchor="ctr" anchorCtr="0">
              <a:norm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9" name="Connector: Elbow 78">
              <a:extLst>
                <a:ext uri="{FF2B5EF4-FFF2-40B4-BE49-F238E27FC236}">
                  <a16:creationId xmlns:a16="http://schemas.microsoft.com/office/drawing/2014/main" id="{6137C4DC-3D55-4D8E-9296-267EDB36A31E}"/>
                </a:ext>
              </a:extLst>
            </p:cNvPr>
            <p:cNvCxnSpPr>
              <a:cxnSpLocks/>
              <a:stCxn id="49" idx="3"/>
              <a:endCxn id="55" idx="1"/>
            </p:cNvCxnSpPr>
            <p:nvPr/>
          </p:nvCxnSpPr>
          <p:spPr>
            <a:xfrm>
              <a:off x="3807541" y="1992376"/>
              <a:ext cx="1349016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E98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Arrow: Down 79">
              <a:extLst>
                <a:ext uri="{FF2B5EF4-FFF2-40B4-BE49-F238E27FC236}">
                  <a16:creationId xmlns:a16="http://schemas.microsoft.com/office/drawing/2014/main" id="{40D04E94-7E1D-4ECD-BD1D-81B801E7E7D6}"/>
                </a:ext>
              </a:extLst>
            </p:cNvPr>
            <p:cNvSpPr/>
            <p:nvPr/>
          </p:nvSpPr>
          <p:spPr>
            <a:xfrm>
              <a:off x="9838645" y="5700719"/>
              <a:ext cx="410173" cy="530193"/>
            </a:xfrm>
            <a:prstGeom prst="downArrow">
              <a:avLst/>
            </a:prstGeom>
            <a:solidFill>
              <a:srgbClr val="F6A124"/>
            </a:solidFill>
            <a:ln w="28575">
              <a:solidFill>
                <a:srgbClr val="F6A124"/>
              </a:solidFill>
            </a:ln>
          </p:spPr>
          <p:txBody>
            <a:bodyPr vert="horz" lIns="91440" tIns="45720" rIns="91440" bIns="45720" rtlCol="0" anchor="ctr" anchorCtr="0">
              <a:norm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Content Placeholder 2">
              <a:extLst>
                <a:ext uri="{FF2B5EF4-FFF2-40B4-BE49-F238E27FC236}">
                  <a16:creationId xmlns:a16="http://schemas.microsoft.com/office/drawing/2014/main" id="{CA4A9A7D-3E16-4C6E-A485-B1AB21D699CB}"/>
                </a:ext>
              </a:extLst>
            </p:cNvPr>
            <p:cNvSpPr txBox="1">
              <a:spLocks/>
            </p:cNvSpPr>
            <p:nvPr/>
          </p:nvSpPr>
          <p:spPr>
            <a:xfrm>
              <a:off x="5086421" y="3431489"/>
              <a:ext cx="1398905" cy="799787"/>
            </a:xfrm>
            <a:prstGeom prst="rect">
              <a:avLst/>
            </a:prstGeom>
            <a:ln w="28575">
              <a:solidFill>
                <a:srgbClr val="F6A124"/>
              </a:solidFill>
            </a:ln>
          </p:spPr>
          <p:txBody>
            <a:bodyPr vert="horz" lIns="91440" tIns="45720" rIns="91440" bIns="45720" rtlCol="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Профили риска - Калькулятор риска воздействия</a:t>
              </a:r>
            </a:p>
          </p:txBody>
        </p:sp>
        <p:cxnSp>
          <p:nvCxnSpPr>
            <p:cNvPr id="82" name="Connector: Elbow 81">
              <a:extLst>
                <a:ext uri="{FF2B5EF4-FFF2-40B4-BE49-F238E27FC236}">
                  <a16:creationId xmlns:a16="http://schemas.microsoft.com/office/drawing/2014/main" id="{AAB7D1F0-882C-49B7-91C9-A71465BDA614}"/>
                </a:ext>
              </a:extLst>
            </p:cNvPr>
            <p:cNvCxnSpPr>
              <a:cxnSpLocks/>
              <a:stCxn id="85" idx="2"/>
              <a:endCxn id="86" idx="0"/>
            </p:cNvCxnSpPr>
            <p:nvPr/>
          </p:nvCxnSpPr>
          <p:spPr>
            <a:xfrm rot="16200000" flipH="1">
              <a:off x="8444175" y="4484431"/>
              <a:ext cx="484887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E98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Arrow: Down 82">
              <a:extLst>
                <a:ext uri="{FF2B5EF4-FFF2-40B4-BE49-F238E27FC236}">
                  <a16:creationId xmlns:a16="http://schemas.microsoft.com/office/drawing/2014/main" id="{15B6CD2E-65AE-4748-8545-7F4F4580069B}"/>
                </a:ext>
              </a:extLst>
            </p:cNvPr>
            <p:cNvSpPr/>
            <p:nvPr/>
          </p:nvSpPr>
          <p:spPr>
            <a:xfrm>
              <a:off x="8481532" y="5700718"/>
              <a:ext cx="410173" cy="530193"/>
            </a:xfrm>
            <a:prstGeom prst="downArrow">
              <a:avLst/>
            </a:prstGeom>
            <a:solidFill>
              <a:srgbClr val="F6A124"/>
            </a:solidFill>
            <a:ln w="28575">
              <a:solidFill>
                <a:srgbClr val="F6A124"/>
              </a:solidFill>
            </a:ln>
          </p:spPr>
          <p:txBody>
            <a:bodyPr vert="horz" lIns="91440" tIns="45720" rIns="91440" bIns="45720" rtlCol="0" anchor="ctr" anchorCtr="0">
              <a:norm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Content Placeholder 2">
              <a:extLst>
                <a:ext uri="{FF2B5EF4-FFF2-40B4-BE49-F238E27FC236}">
                  <a16:creationId xmlns:a16="http://schemas.microsoft.com/office/drawing/2014/main" id="{5BAEEDA6-DF9F-4388-9854-F79A3F5015ED}"/>
                </a:ext>
              </a:extLst>
            </p:cNvPr>
            <p:cNvSpPr txBox="1">
              <a:spLocks/>
            </p:cNvSpPr>
            <p:nvPr/>
          </p:nvSpPr>
          <p:spPr>
            <a:xfrm>
              <a:off x="6616265" y="4726877"/>
              <a:ext cx="1300528" cy="921790"/>
            </a:xfrm>
            <a:prstGeom prst="rect">
              <a:avLst/>
            </a:prstGeom>
            <a:ln w="28575">
              <a:solidFill>
                <a:srgbClr val="F6A124"/>
              </a:solidFill>
            </a:ln>
          </p:spPr>
          <p:txBody>
            <a:bodyPr vert="horz" lIns="91440" tIns="45720" rIns="91440" bIns="45720" rtlCol="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" sz="1100" dirty="0">
                  <a:latin typeface="Arial" panose="020B0604020202020204" pitchFamily="34" charset="0"/>
                  <a:cs typeface="Arial" panose="020B0604020202020204" pitchFamily="34" charset="0"/>
                </a:rPr>
                <a:t>Карты и диаграммы городских наводнений и землетрясений</a:t>
              </a:r>
            </a:p>
          </p:txBody>
        </p:sp>
        <p:sp>
          <p:nvSpPr>
            <p:cNvPr id="85" name="Content Placeholder 2">
              <a:extLst>
                <a:ext uri="{FF2B5EF4-FFF2-40B4-BE49-F238E27FC236}">
                  <a16:creationId xmlns:a16="http://schemas.microsoft.com/office/drawing/2014/main" id="{F3F3C512-6220-495C-A271-16A9B18EE9CD}"/>
                </a:ext>
              </a:extLst>
            </p:cNvPr>
            <p:cNvSpPr txBox="1">
              <a:spLocks/>
            </p:cNvSpPr>
            <p:nvPr/>
          </p:nvSpPr>
          <p:spPr>
            <a:xfrm>
              <a:off x="8059434" y="3440362"/>
              <a:ext cx="1254367" cy="801628"/>
            </a:xfrm>
            <a:prstGeom prst="rect">
              <a:avLst/>
            </a:prstGeom>
            <a:ln w="28575">
              <a:solidFill>
                <a:srgbClr val="F6A124"/>
              </a:solidFill>
            </a:ln>
          </p:spPr>
          <p:txBody>
            <a:bodyPr vert="horz" lIns="91440" tIns="45720" rIns="91440" bIns="45720" rtlCol="0" anchor="ctr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Финансирование риска</a:t>
              </a:r>
            </a:p>
          </p:txBody>
        </p:sp>
        <p:sp>
          <p:nvSpPr>
            <p:cNvPr id="86" name="Content Placeholder 2">
              <a:extLst>
                <a:ext uri="{FF2B5EF4-FFF2-40B4-BE49-F238E27FC236}">
                  <a16:creationId xmlns:a16="http://schemas.microsoft.com/office/drawing/2014/main" id="{C9D5FD67-7BAF-4C3D-9BF0-42685D8FD419}"/>
                </a:ext>
              </a:extLst>
            </p:cNvPr>
            <p:cNvSpPr txBox="1">
              <a:spLocks/>
            </p:cNvSpPr>
            <p:nvPr/>
          </p:nvSpPr>
          <p:spPr>
            <a:xfrm>
              <a:off x="8028319" y="4726877"/>
              <a:ext cx="1316600" cy="921790"/>
            </a:xfrm>
            <a:prstGeom prst="rect">
              <a:avLst/>
            </a:prstGeom>
            <a:ln w="28575">
              <a:solidFill>
                <a:srgbClr val="F6A124"/>
              </a:solidFill>
            </a:ln>
          </p:spPr>
          <p:txBody>
            <a:bodyPr vert="horz" lIns="91440" tIns="45720" rIns="91440" bIns="45720" rtlCol="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" sz="1100" dirty="0">
                  <a:latin typeface="Arial" panose="020B0604020202020204" pitchFamily="34" charset="0"/>
                  <a:cs typeface="Arial" panose="020B0604020202020204" pitchFamily="34" charset="0"/>
                </a:rPr>
                <a:t>Варианты передачи рисков наводнений и землетрясений</a:t>
              </a:r>
            </a:p>
          </p:txBody>
        </p:sp>
        <p:cxnSp>
          <p:nvCxnSpPr>
            <p:cNvPr id="87" name="Connector: Elbow 86">
              <a:extLst>
                <a:ext uri="{FF2B5EF4-FFF2-40B4-BE49-F238E27FC236}">
                  <a16:creationId xmlns:a16="http://schemas.microsoft.com/office/drawing/2014/main" id="{A6B9F168-C3C2-4911-B88D-C9A594392FCE}"/>
                </a:ext>
              </a:extLst>
            </p:cNvPr>
            <p:cNvCxnSpPr>
              <a:cxnSpLocks/>
              <a:stCxn id="55" idx="2"/>
              <a:endCxn id="85" idx="0"/>
            </p:cNvCxnSpPr>
            <p:nvPr/>
          </p:nvCxnSpPr>
          <p:spPr>
            <a:xfrm rot="16200000" flipH="1">
              <a:off x="6749659" y="1503403"/>
              <a:ext cx="1196923" cy="2676996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E98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Content Placeholder 2">
              <a:extLst>
                <a:ext uri="{FF2B5EF4-FFF2-40B4-BE49-F238E27FC236}">
                  <a16:creationId xmlns:a16="http://schemas.microsoft.com/office/drawing/2014/main" id="{C22C12CF-FB45-4BD1-B1FF-CE7F173944A6}"/>
                </a:ext>
              </a:extLst>
            </p:cNvPr>
            <p:cNvSpPr txBox="1">
              <a:spLocks/>
            </p:cNvSpPr>
            <p:nvPr/>
          </p:nvSpPr>
          <p:spPr>
            <a:xfrm>
              <a:off x="5133712" y="4726875"/>
              <a:ext cx="1304320" cy="921790"/>
            </a:xfrm>
            <a:prstGeom prst="rect">
              <a:avLst/>
            </a:prstGeom>
            <a:ln w="28575">
              <a:solidFill>
                <a:srgbClr val="F6A124"/>
              </a:solidFill>
            </a:ln>
          </p:spPr>
          <p:txBody>
            <a:bodyPr vert="horz" lIns="91440" tIns="45720" rIns="91440" bIns="45720" rtlCol="0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" sz="1100" dirty="0">
                  <a:latin typeface="Arial" panose="020B0604020202020204" pitchFamily="34" charset="0"/>
                  <a:cs typeface="Arial" panose="020B0604020202020204" pitchFamily="34" charset="0"/>
                </a:rPr>
                <a:t>Расчеты рисков наводнений и землетрясений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A644B2F-1EE8-4D46-9D63-C4E6B477D325}"/>
                </a:ext>
              </a:extLst>
            </p:cNvPr>
            <p:cNvSpPr/>
            <p:nvPr/>
          </p:nvSpPr>
          <p:spPr>
            <a:xfrm>
              <a:off x="9654988" y="1595718"/>
              <a:ext cx="1927412" cy="8491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</p:grpSp>
    </p:spTree>
    <p:extLst>
      <p:ext uri="{BB962C8B-B14F-4D97-AF65-F5344CB8AC3E}">
        <p14:creationId xmlns:p14="http://schemas.microsoft.com/office/powerpoint/2010/main" val="1745342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0B995-5B8B-4513-B5CC-40650A4D0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/>
              <a:t>Пробел в защите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8D405-5103-4785-A4A5-22DAD81F09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EAE6E8-FE8A-46F2-A859-45BC0FB46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" b="0" dirty="0"/>
              <a:t>Текущие уровни финансирования риска бедствий сравнивались с смоделированными результатами профилей, чтобы понять размер пробела в защите.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507364-03E7-4F2F-B420-C2A1E39D2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CA7923-DCA4-4A9E-9931-68CFE4EDC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006" y="2313102"/>
            <a:ext cx="5904555" cy="384385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49B9899-DD88-4FC4-B008-CA67B778A2B9}"/>
              </a:ext>
            </a:extLst>
          </p:cNvPr>
          <p:cNvSpPr txBox="1">
            <a:spLocks/>
          </p:cNvSpPr>
          <p:nvPr/>
        </p:nvSpPr>
        <p:spPr>
          <a:xfrm>
            <a:off x="3141599" y="2405847"/>
            <a:ext cx="5620928" cy="254361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" sz="1400" dirty="0">
                <a:solidFill>
                  <a:schemeClr val="bg1"/>
                </a:solidFill>
              </a:rPr>
              <a:t>Название группы                Страны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F8078D3-0B68-4559-A089-7C3B8336D4BE}"/>
              </a:ext>
            </a:extLst>
          </p:cNvPr>
          <p:cNvSpPr txBox="1">
            <a:spLocks/>
          </p:cNvSpPr>
          <p:nvPr/>
        </p:nvSpPr>
        <p:spPr>
          <a:xfrm>
            <a:off x="3138211" y="2835556"/>
            <a:ext cx="2119587" cy="3193201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" sz="1200" b="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" sz="12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Критически недостаточное финансирование</a:t>
            </a:r>
          </a:p>
          <a:p>
            <a:endParaRPr lang="ru" sz="1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" sz="1200" b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Arial"/>
            </a:endParaRPr>
          </a:p>
          <a:p>
            <a:endParaRPr lang="ru" sz="1200" b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Arial"/>
            </a:endParaRPr>
          </a:p>
          <a:p>
            <a:r>
              <a:rPr lang="ru" sz="1200" b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</a:rPr>
              <a:t>Слабое финансирование</a:t>
            </a:r>
          </a:p>
          <a:p>
            <a:endParaRPr lang="ru" sz="1200" b="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ru" sz="1200" b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Arial"/>
            </a:endParaRPr>
          </a:p>
          <a:p>
            <a:endParaRPr lang="ru" sz="1200" b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Arial"/>
            </a:endParaRPr>
          </a:p>
          <a:p>
            <a:r>
              <a:rPr lang="ru" sz="1200" b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</a:rPr>
              <a:t>Умеренное финансирование</a:t>
            </a:r>
          </a:p>
          <a:p>
            <a:endParaRPr lang="ru" sz="1200" b="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ru" sz="1200" b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Arial"/>
            </a:endParaRPr>
          </a:p>
          <a:p>
            <a:endParaRPr lang="ru" sz="1200" b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Arial"/>
            </a:endParaRPr>
          </a:p>
          <a:p>
            <a:endParaRPr lang="ru" sz="1200" b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Arial"/>
            </a:endParaRPr>
          </a:p>
          <a:p>
            <a:r>
              <a:rPr lang="ru" sz="1200" b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</a:rPr>
              <a:t>Недостаточно данных</a:t>
            </a:r>
            <a:endParaRPr lang="en-US" sz="1200" b="0" dirty="0">
              <a:latin typeface="Arial"/>
              <a:ea typeface="Calibri" panose="020F0502020204030204" pitchFamily="34" charset="0"/>
              <a:cs typeface="Arial"/>
            </a:endParaRPr>
          </a:p>
          <a:p>
            <a:endParaRPr lang="ru" sz="1200" b="0" dirty="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0B21F22-D9A5-4C14-AD02-D642DD1796C3}"/>
              </a:ext>
            </a:extLst>
          </p:cNvPr>
          <p:cNvSpPr txBox="1">
            <a:spLocks/>
          </p:cNvSpPr>
          <p:nvPr/>
        </p:nvSpPr>
        <p:spPr>
          <a:xfrm>
            <a:off x="5429142" y="2801689"/>
            <a:ext cx="3413617" cy="325246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t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</a:pPr>
            <a:r>
              <a:rPr lang="ru-RU" sz="12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Афганистан</a:t>
            </a:r>
            <a:br>
              <a:rPr lang="ru-RU" sz="12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2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Пакистан</a:t>
            </a:r>
            <a:br>
              <a:rPr lang="ru-RU" sz="12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2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Таджикистан</a:t>
            </a:r>
            <a:endParaRPr lang="ru-RU" sz="1200" b="0" dirty="0">
              <a:latin typeface="Arial" panose="020B0604020202020204" pitchFamily="34" charset="0"/>
            </a:endParaRPr>
          </a:p>
          <a:p>
            <a:pPr fontAlgn="t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</a:pPr>
            <a:br>
              <a:rPr lang="ru-RU" sz="7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2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Кыргызская Республика</a:t>
            </a:r>
            <a:br>
              <a:rPr lang="ru-RU" sz="12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2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Монголия</a:t>
            </a:r>
            <a:br>
              <a:rPr lang="ru-RU" sz="1200" b="0" dirty="0">
                <a:latin typeface="Arial" panose="020B0604020202020204" pitchFamily="34" charset="0"/>
              </a:rPr>
            </a:br>
            <a:r>
              <a:rPr lang="ru-RU" sz="12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Узбекистан</a:t>
            </a:r>
            <a:endParaRPr lang="ru-RU" sz="1200" b="0" dirty="0">
              <a:latin typeface="Arial" panose="020B0604020202020204" pitchFamily="34" charset="0"/>
            </a:endParaRPr>
          </a:p>
          <a:p>
            <a:pPr fontAlgn="t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</a:pPr>
            <a:r>
              <a:rPr lang="ru-RU" sz="12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Азербайджан</a:t>
            </a:r>
            <a:br>
              <a:rPr lang="ru-RU" sz="1200" b="0" dirty="0">
                <a:latin typeface="Arial" panose="020B0604020202020204" pitchFamily="34" charset="0"/>
              </a:rPr>
            </a:br>
            <a:r>
              <a:rPr lang="ru-RU" sz="12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Грузия</a:t>
            </a:r>
            <a:br>
              <a:rPr lang="ru-RU" sz="1200" b="0" dirty="0">
                <a:latin typeface="Arial" panose="020B0604020202020204" pitchFamily="34" charset="0"/>
              </a:rPr>
            </a:br>
            <a:r>
              <a:rPr lang="ru-RU" sz="12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Казахстан</a:t>
            </a:r>
            <a:endParaRPr lang="ru-RU" sz="1200" b="0" dirty="0">
              <a:latin typeface="Arial" panose="020B0604020202020204" pitchFamily="34" charset="0"/>
            </a:endParaRPr>
          </a:p>
          <a:p>
            <a:pPr fontAlgn="t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</a:pPr>
            <a:r>
              <a:rPr lang="ru-RU" sz="12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Китайская Народная Республика (Автономный район Внутренняя Монголия и Синьцзян-Уйгурский автономный район)</a:t>
            </a:r>
            <a:br>
              <a:rPr lang="ru-RU" sz="1200" b="0" dirty="0">
                <a:latin typeface="Arial" panose="020B0604020202020204" pitchFamily="34" charset="0"/>
              </a:rPr>
            </a:br>
            <a:r>
              <a:rPr lang="ru-RU" sz="12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Туркменистан</a:t>
            </a:r>
            <a:endParaRPr lang="ru-RU" sz="1200" b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091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540D0-4C5D-4DF3-9A40-1F9D406EB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/>
              <a:t>Пробел в защите – </a:t>
            </a:r>
            <a:r>
              <a:rPr lang="ru"/>
              <a:t>инфекционное заболевание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D4247-E726-48FD-8903-12379DC55F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4CACE0-7789-4BF1-A593-EA6EBEB63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hteck 68">
            <a:extLst>
              <a:ext uri="{FF2B5EF4-FFF2-40B4-BE49-F238E27FC236}">
                <a16:creationId xmlns:a16="http://schemas.microsoft.com/office/drawing/2014/main" id="{60BBB3A3-341E-471A-B9AE-9274F20E8D86}"/>
              </a:ext>
            </a:extLst>
          </p:cNvPr>
          <p:cNvSpPr/>
          <p:nvPr/>
        </p:nvSpPr>
        <p:spPr>
          <a:xfrm>
            <a:off x="8664153" y="2994015"/>
            <a:ext cx="2089326" cy="820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144000" rtlCol="0" anchor="ctr" anchorCtr="0"/>
          <a:lstStyle/>
          <a:p>
            <a:pPr>
              <a:spcAft>
                <a:spcPts val="800"/>
              </a:spcAft>
            </a:pPr>
            <a:r>
              <a:rPr lang="ru" sz="1600" dirty="0">
                <a:solidFill>
                  <a:schemeClr val="accent4"/>
                </a:solidFill>
                <a:latin typeface="Arial" panose="020B0604020202020204" pitchFamily="34" charset="0"/>
              </a:rPr>
              <a:t>&gt;$2 млрд выделено АБР странам-членам ЦАРЭС </a:t>
            </a:r>
            <a:r>
              <a:rPr lang="ru" sz="1600" baseline="30000" dirty="0">
                <a:solidFill>
                  <a:schemeClr val="accent4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7" name="Rechteck 80">
            <a:extLst>
              <a:ext uri="{FF2B5EF4-FFF2-40B4-BE49-F238E27FC236}">
                <a16:creationId xmlns:a16="http://schemas.microsoft.com/office/drawing/2014/main" id="{E9757538-FF2E-43E0-9B60-132C9801F771}"/>
              </a:ext>
            </a:extLst>
          </p:cNvPr>
          <p:cNvSpPr/>
          <p:nvPr/>
        </p:nvSpPr>
        <p:spPr>
          <a:xfrm>
            <a:off x="8664153" y="1753502"/>
            <a:ext cx="2089326" cy="95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144000" rtlCol="0" anchor="ctr" anchorCtr="0"/>
          <a:lstStyle/>
          <a:p>
            <a:pPr>
              <a:spcAft>
                <a:spcPts val="800"/>
              </a:spcAft>
            </a:pPr>
            <a:r>
              <a:rPr lang="ru" sz="1600" dirty="0">
                <a:solidFill>
                  <a:schemeClr val="accent3"/>
                </a:solidFill>
                <a:latin typeface="Arial" panose="020B0604020202020204" pitchFamily="34" charset="0"/>
              </a:rPr>
              <a:t>6-7% – снижение фактического экономического роста по сравнению с прогнозируемым </a:t>
            </a:r>
            <a:r>
              <a:rPr lang="ru" sz="1600" baseline="30000" dirty="0">
                <a:solidFill>
                  <a:schemeClr val="accent3"/>
                </a:solidFill>
                <a:latin typeface="Arial" panose="020B0604020202020204" pitchFamily="34" charset="0"/>
              </a:rPr>
              <a:t>1</a:t>
            </a:r>
            <a:endParaRPr lang="en-US" sz="500" baseline="30000" dirty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pic>
        <p:nvPicPr>
          <p:cNvPr id="8" name="Graphic 7" descr="Downward trend">
            <a:extLst>
              <a:ext uri="{FF2B5EF4-FFF2-40B4-BE49-F238E27FC236}">
                <a16:creationId xmlns:a16="http://schemas.microsoft.com/office/drawing/2014/main" id="{D01EDE8F-1F83-4F82-8987-5AB2B2C2C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84153" y="1571902"/>
            <a:ext cx="1080000" cy="1080000"/>
          </a:xfrm>
          <a:prstGeom prst="rect">
            <a:avLst/>
          </a:prstGeom>
        </p:spPr>
      </p:pic>
      <p:sp>
        <p:nvSpPr>
          <p:cNvPr id="9" name="Rechteck 68">
            <a:extLst>
              <a:ext uri="{FF2B5EF4-FFF2-40B4-BE49-F238E27FC236}">
                <a16:creationId xmlns:a16="http://schemas.microsoft.com/office/drawing/2014/main" id="{B0698812-52B6-40D1-959F-744FCCDE18D0}"/>
              </a:ext>
            </a:extLst>
          </p:cNvPr>
          <p:cNvSpPr/>
          <p:nvPr/>
        </p:nvSpPr>
        <p:spPr>
          <a:xfrm>
            <a:off x="8675638" y="4253317"/>
            <a:ext cx="2089326" cy="95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144000" rtlCol="0" anchor="ctr" anchorCtr="0"/>
          <a:lstStyle/>
          <a:p>
            <a:pPr>
              <a:spcAft>
                <a:spcPts val="800"/>
              </a:spcAft>
            </a:pPr>
            <a:r>
              <a:rPr lang="ru" sz="1600" dirty="0">
                <a:solidFill>
                  <a:schemeClr val="accent5"/>
                </a:solidFill>
                <a:latin typeface="Arial" panose="020B0604020202020204" pitchFamily="34" charset="0"/>
              </a:rPr>
              <a:t>&gt;$16 трлн потрачено правительствами по всему миру после вспышки </a:t>
            </a:r>
            <a:r>
              <a:rPr lang="ru" sz="1600" baseline="30000" dirty="0">
                <a:solidFill>
                  <a:schemeClr val="accent5"/>
                </a:solidFill>
                <a:latin typeface="Arial" panose="020B0604020202020204" pitchFamily="34" charset="0"/>
              </a:rPr>
              <a:t>3</a:t>
            </a:r>
            <a:endParaRPr lang="en-US" sz="1600" baseline="30000" dirty="0">
              <a:solidFill>
                <a:schemeClr val="accent5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7AE227E-D802-4B73-867C-3F3BEB1A32B1}"/>
              </a:ext>
            </a:extLst>
          </p:cNvPr>
          <p:cNvGrpSpPr/>
          <p:nvPr/>
        </p:nvGrpSpPr>
        <p:grpSpPr>
          <a:xfrm>
            <a:off x="7672053" y="4214436"/>
            <a:ext cx="828000" cy="828000"/>
            <a:chOff x="3625850" y="3243263"/>
            <a:chExt cx="922338" cy="911225"/>
          </a:xfrm>
        </p:grpSpPr>
        <p:sp>
          <p:nvSpPr>
            <p:cNvPr id="11" name="AutoShape 41">
              <a:extLst>
                <a:ext uri="{FF2B5EF4-FFF2-40B4-BE49-F238E27FC236}">
                  <a16:creationId xmlns:a16="http://schemas.microsoft.com/office/drawing/2014/main" id="{1CA20038-0CC3-4D81-872D-E6A1A4C3AE1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625850" y="3243263"/>
              <a:ext cx="922338" cy="91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43">
              <a:extLst>
                <a:ext uri="{FF2B5EF4-FFF2-40B4-BE49-F238E27FC236}">
                  <a16:creationId xmlns:a16="http://schemas.microsoft.com/office/drawing/2014/main" id="{ACBE0E99-5D2C-4831-B884-7654EB3889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9025" y="3246438"/>
              <a:ext cx="919163" cy="908050"/>
            </a:xfrm>
            <a:custGeom>
              <a:avLst/>
              <a:gdLst>
                <a:gd name="T0" fmla="*/ 205 w 242"/>
                <a:gd name="T1" fmla="*/ 32 h 239"/>
                <a:gd name="T2" fmla="*/ 143 w 242"/>
                <a:gd name="T3" fmla="*/ 0 h 239"/>
                <a:gd name="T4" fmla="*/ 202 w 242"/>
                <a:gd name="T5" fmla="*/ 114 h 239"/>
                <a:gd name="T6" fmla="*/ 213 w 242"/>
                <a:gd name="T7" fmla="*/ 40 h 239"/>
                <a:gd name="T8" fmla="*/ 202 w 242"/>
                <a:gd name="T9" fmla="*/ 125 h 239"/>
                <a:gd name="T10" fmla="*/ 210 w 242"/>
                <a:gd name="T11" fmla="*/ 202 h 239"/>
                <a:gd name="T12" fmla="*/ 202 w 242"/>
                <a:gd name="T13" fmla="*/ 125 h 239"/>
                <a:gd name="T14" fmla="*/ 40 w 242"/>
                <a:gd name="T15" fmla="*/ 125 h 239"/>
                <a:gd name="T16" fmla="*/ 32 w 242"/>
                <a:gd name="T17" fmla="*/ 202 h 239"/>
                <a:gd name="T18" fmla="*/ 126 w 242"/>
                <a:gd name="T19" fmla="*/ 72 h 239"/>
                <a:gd name="T20" fmla="*/ 192 w 242"/>
                <a:gd name="T21" fmla="*/ 114 h 239"/>
                <a:gd name="T22" fmla="*/ 126 w 242"/>
                <a:gd name="T23" fmla="*/ 72 h 239"/>
                <a:gd name="T24" fmla="*/ 202 w 242"/>
                <a:gd name="T25" fmla="*/ 210 h 239"/>
                <a:gd name="T26" fmla="*/ 143 w 242"/>
                <a:gd name="T27" fmla="*/ 239 h 239"/>
                <a:gd name="T28" fmla="*/ 126 w 242"/>
                <a:gd name="T29" fmla="*/ 61 h 239"/>
                <a:gd name="T30" fmla="*/ 126 w 242"/>
                <a:gd name="T31" fmla="*/ 1 h 239"/>
                <a:gd name="T32" fmla="*/ 171 w 242"/>
                <a:gd name="T33" fmla="*/ 193 h 239"/>
                <a:gd name="T34" fmla="*/ 126 w 242"/>
                <a:gd name="T35" fmla="*/ 238 h 239"/>
                <a:gd name="T36" fmla="*/ 116 w 242"/>
                <a:gd name="T37" fmla="*/ 183 h 239"/>
                <a:gd name="T38" fmla="*/ 116 w 242"/>
                <a:gd name="T39" fmla="*/ 238 h 239"/>
                <a:gd name="T40" fmla="*/ 116 w 242"/>
                <a:gd name="T41" fmla="*/ 125 h 239"/>
                <a:gd name="T42" fmla="*/ 66 w 242"/>
                <a:gd name="T43" fmla="*/ 183 h 239"/>
                <a:gd name="T44" fmla="*/ 126 w 242"/>
                <a:gd name="T45" fmla="*/ 125 h 239"/>
                <a:gd name="T46" fmla="*/ 176 w 242"/>
                <a:gd name="T47" fmla="*/ 183 h 239"/>
                <a:gd name="T48" fmla="*/ 126 w 242"/>
                <a:gd name="T49" fmla="*/ 125 h 239"/>
                <a:gd name="T50" fmla="*/ 40 w 242"/>
                <a:gd name="T51" fmla="*/ 210 h 239"/>
                <a:gd name="T52" fmla="*/ 61 w 242"/>
                <a:gd name="T53" fmla="*/ 197 h 239"/>
                <a:gd name="T54" fmla="*/ 116 w 242"/>
                <a:gd name="T55" fmla="*/ 72 h 239"/>
                <a:gd name="T56" fmla="*/ 50 w 242"/>
                <a:gd name="T57" fmla="*/ 114 h 239"/>
                <a:gd name="T58" fmla="*/ 40 w 242"/>
                <a:gd name="T59" fmla="*/ 114 h 239"/>
                <a:gd name="T60" fmla="*/ 29 w 242"/>
                <a:gd name="T61" fmla="*/ 40 h 239"/>
                <a:gd name="T62" fmla="*/ 40 w 242"/>
                <a:gd name="T63" fmla="*/ 114 h 239"/>
                <a:gd name="T64" fmla="*/ 68 w 242"/>
                <a:gd name="T65" fmla="*/ 51 h 239"/>
                <a:gd name="T66" fmla="*/ 116 w 242"/>
                <a:gd name="T67" fmla="*/ 1 h 239"/>
                <a:gd name="T68" fmla="*/ 36 w 242"/>
                <a:gd name="T69" fmla="*/ 32 h 239"/>
                <a:gd name="T70" fmla="*/ 99 w 242"/>
                <a:gd name="T7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2" h="239">
                  <a:moveTo>
                    <a:pt x="143" y="0"/>
                  </a:moveTo>
                  <a:cubicBezTo>
                    <a:pt x="167" y="4"/>
                    <a:pt x="189" y="16"/>
                    <a:pt x="205" y="32"/>
                  </a:cubicBezTo>
                  <a:cubicBezTo>
                    <a:pt x="199" y="38"/>
                    <a:pt x="191" y="42"/>
                    <a:pt x="183" y="46"/>
                  </a:cubicBezTo>
                  <a:cubicBezTo>
                    <a:pt x="173" y="28"/>
                    <a:pt x="159" y="12"/>
                    <a:pt x="143" y="0"/>
                  </a:cubicBezTo>
                  <a:close/>
                  <a:moveTo>
                    <a:pt x="188" y="56"/>
                  </a:moveTo>
                  <a:cubicBezTo>
                    <a:pt x="196" y="74"/>
                    <a:pt x="201" y="93"/>
                    <a:pt x="202" y="114"/>
                  </a:cubicBezTo>
                  <a:cubicBezTo>
                    <a:pt x="242" y="114"/>
                    <a:pt x="242" y="114"/>
                    <a:pt x="242" y="114"/>
                  </a:cubicBezTo>
                  <a:cubicBezTo>
                    <a:pt x="241" y="86"/>
                    <a:pt x="230" y="60"/>
                    <a:pt x="213" y="40"/>
                  </a:cubicBezTo>
                  <a:cubicBezTo>
                    <a:pt x="205" y="46"/>
                    <a:pt x="197" y="51"/>
                    <a:pt x="188" y="56"/>
                  </a:cubicBezTo>
                  <a:close/>
                  <a:moveTo>
                    <a:pt x="202" y="125"/>
                  </a:moveTo>
                  <a:cubicBezTo>
                    <a:pt x="201" y="147"/>
                    <a:pt x="195" y="169"/>
                    <a:pt x="186" y="188"/>
                  </a:cubicBezTo>
                  <a:cubicBezTo>
                    <a:pt x="194" y="192"/>
                    <a:pt x="202" y="197"/>
                    <a:pt x="210" y="202"/>
                  </a:cubicBezTo>
                  <a:cubicBezTo>
                    <a:pt x="229" y="182"/>
                    <a:pt x="241" y="155"/>
                    <a:pt x="242" y="125"/>
                  </a:cubicBezTo>
                  <a:lnTo>
                    <a:pt x="202" y="125"/>
                  </a:lnTo>
                  <a:close/>
                  <a:moveTo>
                    <a:pt x="56" y="188"/>
                  </a:moveTo>
                  <a:cubicBezTo>
                    <a:pt x="46" y="169"/>
                    <a:pt x="40" y="147"/>
                    <a:pt x="4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1" y="155"/>
                    <a:pt x="13" y="182"/>
                    <a:pt x="32" y="202"/>
                  </a:cubicBezTo>
                  <a:cubicBezTo>
                    <a:pt x="40" y="197"/>
                    <a:pt x="48" y="192"/>
                    <a:pt x="56" y="188"/>
                  </a:cubicBezTo>
                  <a:close/>
                  <a:moveTo>
                    <a:pt x="126" y="72"/>
                  </a:moveTo>
                  <a:cubicBezTo>
                    <a:pt x="126" y="114"/>
                    <a:pt x="126" y="114"/>
                    <a:pt x="126" y="114"/>
                  </a:cubicBezTo>
                  <a:cubicBezTo>
                    <a:pt x="192" y="114"/>
                    <a:pt x="192" y="114"/>
                    <a:pt x="192" y="114"/>
                  </a:cubicBezTo>
                  <a:cubicBezTo>
                    <a:pt x="191" y="95"/>
                    <a:pt x="186" y="77"/>
                    <a:pt x="178" y="60"/>
                  </a:cubicBezTo>
                  <a:cubicBezTo>
                    <a:pt x="162" y="67"/>
                    <a:pt x="145" y="71"/>
                    <a:pt x="126" y="72"/>
                  </a:cubicBezTo>
                  <a:close/>
                  <a:moveTo>
                    <a:pt x="143" y="239"/>
                  </a:moveTo>
                  <a:cubicBezTo>
                    <a:pt x="165" y="235"/>
                    <a:pt x="186" y="224"/>
                    <a:pt x="202" y="210"/>
                  </a:cubicBezTo>
                  <a:cubicBezTo>
                    <a:pt x="195" y="205"/>
                    <a:pt x="188" y="200"/>
                    <a:pt x="181" y="197"/>
                  </a:cubicBezTo>
                  <a:cubicBezTo>
                    <a:pt x="171" y="213"/>
                    <a:pt x="158" y="227"/>
                    <a:pt x="143" y="239"/>
                  </a:cubicBezTo>
                  <a:close/>
                  <a:moveTo>
                    <a:pt x="126" y="1"/>
                  </a:moveTo>
                  <a:cubicBezTo>
                    <a:pt x="126" y="61"/>
                    <a:pt x="126" y="61"/>
                    <a:pt x="126" y="61"/>
                  </a:cubicBezTo>
                  <a:cubicBezTo>
                    <a:pt x="143" y="60"/>
                    <a:pt x="159" y="57"/>
                    <a:pt x="174" y="51"/>
                  </a:cubicBezTo>
                  <a:cubicBezTo>
                    <a:pt x="162" y="31"/>
                    <a:pt x="146" y="14"/>
                    <a:pt x="126" y="1"/>
                  </a:cubicBezTo>
                  <a:close/>
                  <a:moveTo>
                    <a:pt x="126" y="238"/>
                  </a:moveTo>
                  <a:cubicBezTo>
                    <a:pt x="144" y="226"/>
                    <a:pt x="160" y="211"/>
                    <a:pt x="171" y="193"/>
                  </a:cubicBezTo>
                  <a:cubicBezTo>
                    <a:pt x="157" y="187"/>
                    <a:pt x="142" y="184"/>
                    <a:pt x="126" y="183"/>
                  </a:cubicBezTo>
                  <a:lnTo>
                    <a:pt x="126" y="238"/>
                  </a:lnTo>
                  <a:close/>
                  <a:moveTo>
                    <a:pt x="116" y="238"/>
                  </a:moveTo>
                  <a:cubicBezTo>
                    <a:pt x="116" y="183"/>
                    <a:pt x="116" y="183"/>
                    <a:pt x="116" y="183"/>
                  </a:cubicBezTo>
                  <a:cubicBezTo>
                    <a:pt x="100" y="184"/>
                    <a:pt x="85" y="187"/>
                    <a:pt x="71" y="193"/>
                  </a:cubicBezTo>
                  <a:cubicBezTo>
                    <a:pt x="82" y="211"/>
                    <a:pt x="97" y="226"/>
                    <a:pt x="116" y="238"/>
                  </a:cubicBezTo>
                  <a:close/>
                  <a:moveTo>
                    <a:pt x="116" y="173"/>
                  </a:moveTo>
                  <a:cubicBezTo>
                    <a:pt x="116" y="125"/>
                    <a:pt x="116" y="125"/>
                    <a:pt x="116" y="125"/>
                  </a:cubicBezTo>
                  <a:cubicBezTo>
                    <a:pt x="50" y="125"/>
                    <a:pt x="50" y="125"/>
                    <a:pt x="50" y="125"/>
                  </a:cubicBezTo>
                  <a:cubicBezTo>
                    <a:pt x="51" y="146"/>
                    <a:pt x="56" y="166"/>
                    <a:pt x="66" y="183"/>
                  </a:cubicBezTo>
                  <a:cubicBezTo>
                    <a:pt x="81" y="177"/>
                    <a:pt x="98" y="174"/>
                    <a:pt x="116" y="173"/>
                  </a:cubicBezTo>
                  <a:close/>
                  <a:moveTo>
                    <a:pt x="126" y="125"/>
                  </a:moveTo>
                  <a:cubicBezTo>
                    <a:pt x="126" y="173"/>
                    <a:pt x="126" y="173"/>
                    <a:pt x="126" y="173"/>
                  </a:cubicBezTo>
                  <a:cubicBezTo>
                    <a:pt x="144" y="174"/>
                    <a:pt x="161" y="177"/>
                    <a:pt x="176" y="183"/>
                  </a:cubicBezTo>
                  <a:cubicBezTo>
                    <a:pt x="185" y="166"/>
                    <a:pt x="191" y="146"/>
                    <a:pt x="192" y="125"/>
                  </a:cubicBezTo>
                  <a:lnTo>
                    <a:pt x="126" y="125"/>
                  </a:lnTo>
                  <a:close/>
                  <a:moveTo>
                    <a:pt x="61" y="197"/>
                  </a:moveTo>
                  <a:cubicBezTo>
                    <a:pt x="54" y="200"/>
                    <a:pt x="46" y="205"/>
                    <a:pt x="40" y="210"/>
                  </a:cubicBezTo>
                  <a:cubicBezTo>
                    <a:pt x="56" y="224"/>
                    <a:pt x="76" y="235"/>
                    <a:pt x="99" y="239"/>
                  </a:cubicBezTo>
                  <a:cubicBezTo>
                    <a:pt x="84" y="227"/>
                    <a:pt x="71" y="213"/>
                    <a:pt x="61" y="197"/>
                  </a:cubicBezTo>
                  <a:close/>
                  <a:moveTo>
                    <a:pt x="116" y="114"/>
                  </a:moveTo>
                  <a:cubicBezTo>
                    <a:pt x="116" y="72"/>
                    <a:pt x="116" y="72"/>
                    <a:pt x="116" y="72"/>
                  </a:cubicBezTo>
                  <a:cubicBezTo>
                    <a:pt x="97" y="71"/>
                    <a:pt x="79" y="67"/>
                    <a:pt x="63" y="60"/>
                  </a:cubicBezTo>
                  <a:cubicBezTo>
                    <a:pt x="55" y="77"/>
                    <a:pt x="51" y="95"/>
                    <a:pt x="50" y="114"/>
                  </a:cubicBezTo>
                  <a:lnTo>
                    <a:pt x="116" y="114"/>
                  </a:lnTo>
                  <a:close/>
                  <a:moveTo>
                    <a:pt x="40" y="114"/>
                  </a:moveTo>
                  <a:cubicBezTo>
                    <a:pt x="40" y="93"/>
                    <a:pt x="45" y="74"/>
                    <a:pt x="54" y="56"/>
                  </a:cubicBezTo>
                  <a:cubicBezTo>
                    <a:pt x="45" y="51"/>
                    <a:pt x="37" y="46"/>
                    <a:pt x="29" y="40"/>
                  </a:cubicBezTo>
                  <a:cubicBezTo>
                    <a:pt x="12" y="60"/>
                    <a:pt x="1" y="86"/>
                    <a:pt x="0" y="114"/>
                  </a:cubicBezTo>
                  <a:lnTo>
                    <a:pt x="40" y="114"/>
                  </a:lnTo>
                  <a:close/>
                  <a:moveTo>
                    <a:pt x="116" y="1"/>
                  </a:moveTo>
                  <a:cubicBezTo>
                    <a:pt x="96" y="14"/>
                    <a:pt x="80" y="31"/>
                    <a:pt x="68" y="51"/>
                  </a:cubicBezTo>
                  <a:cubicBezTo>
                    <a:pt x="83" y="57"/>
                    <a:pt x="99" y="60"/>
                    <a:pt x="116" y="61"/>
                  </a:cubicBezTo>
                  <a:lnTo>
                    <a:pt x="116" y="1"/>
                  </a:lnTo>
                  <a:close/>
                  <a:moveTo>
                    <a:pt x="99" y="0"/>
                  </a:moveTo>
                  <a:cubicBezTo>
                    <a:pt x="75" y="4"/>
                    <a:pt x="53" y="16"/>
                    <a:pt x="36" y="32"/>
                  </a:cubicBezTo>
                  <a:cubicBezTo>
                    <a:pt x="43" y="38"/>
                    <a:pt x="51" y="42"/>
                    <a:pt x="59" y="46"/>
                  </a:cubicBezTo>
                  <a:cubicBezTo>
                    <a:pt x="69" y="28"/>
                    <a:pt x="83" y="12"/>
                    <a:pt x="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3" name="Group 4">
            <a:extLst>
              <a:ext uri="{FF2B5EF4-FFF2-40B4-BE49-F238E27FC236}">
                <a16:creationId xmlns:a16="http://schemas.microsoft.com/office/drawing/2014/main" id="{F3F78E32-81E0-42A3-9C70-2D3E68CB1AE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68967" y="2946895"/>
            <a:ext cx="848571" cy="864000"/>
            <a:chOff x="1235" y="897"/>
            <a:chExt cx="550" cy="560"/>
          </a:xfrm>
        </p:grpSpPr>
        <p:sp>
          <p:nvSpPr>
            <p:cNvPr id="14" name="AutoShape 3">
              <a:extLst>
                <a:ext uri="{FF2B5EF4-FFF2-40B4-BE49-F238E27FC236}">
                  <a16:creationId xmlns:a16="http://schemas.microsoft.com/office/drawing/2014/main" id="{2F7098F9-D1E1-48EC-BDF5-34D116805CF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37" y="897"/>
              <a:ext cx="546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EAF3CA0F-F195-4490-9CFF-E6704F14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5" y="899"/>
              <a:ext cx="550" cy="556"/>
            </a:xfrm>
            <a:custGeom>
              <a:avLst/>
              <a:gdLst>
                <a:gd name="T0" fmla="*/ 123 w 230"/>
                <a:gd name="T1" fmla="*/ 18 h 232"/>
                <a:gd name="T2" fmla="*/ 52 w 230"/>
                <a:gd name="T3" fmla="*/ 45 h 232"/>
                <a:gd name="T4" fmla="*/ 38 w 230"/>
                <a:gd name="T5" fmla="*/ 31 h 232"/>
                <a:gd name="T6" fmla="*/ 39 w 230"/>
                <a:gd name="T7" fmla="*/ 20 h 232"/>
                <a:gd name="T8" fmla="*/ 19 w 230"/>
                <a:gd name="T9" fmla="*/ 0 h 232"/>
                <a:gd name="T10" fmla="*/ 18 w 230"/>
                <a:gd name="T11" fmla="*/ 18 h 232"/>
                <a:gd name="T12" fmla="*/ 0 w 230"/>
                <a:gd name="T13" fmla="*/ 19 h 232"/>
                <a:gd name="T14" fmla="*/ 18 w 230"/>
                <a:gd name="T15" fmla="*/ 36 h 232"/>
                <a:gd name="T16" fmla="*/ 20 w 230"/>
                <a:gd name="T17" fmla="*/ 39 h 232"/>
                <a:gd name="T18" fmla="*/ 31 w 230"/>
                <a:gd name="T19" fmla="*/ 38 h 232"/>
                <a:gd name="T20" fmla="*/ 45 w 230"/>
                <a:gd name="T21" fmla="*/ 52 h 232"/>
                <a:gd name="T22" fmla="*/ 45 w 230"/>
                <a:gd name="T23" fmla="*/ 52 h 232"/>
                <a:gd name="T24" fmla="*/ 58 w 230"/>
                <a:gd name="T25" fmla="*/ 65 h 232"/>
                <a:gd name="T26" fmla="*/ 71 w 230"/>
                <a:gd name="T27" fmla="*/ 78 h 232"/>
                <a:gd name="T28" fmla="*/ 85 w 230"/>
                <a:gd name="T29" fmla="*/ 91 h 232"/>
                <a:gd name="T30" fmla="*/ 98 w 230"/>
                <a:gd name="T31" fmla="*/ 104 h 232"/>
                <a:gd name="T32" fmla="*/ 121 w 230"/>
                <a:gd name="T33" fmla="*/ 127 h 232"/>
                <a:gd name="T34" fmla="*/ 121 w 230"/>
                <a:gd name="T35" fmla="*/ 127 h 232"/>
                <a:gd name="T36" fmla="*/ 121 w 230"/>
                <a:gd name="T37" fmla="*/ 133 h 232"/>
                <a:gd name="T38" fmla="*/ 118 w 230"/>
                <a:gd name="T39" fmla="*/ 135 h 232"/>
                <a:gd name="T40" fmla="*/ 114 w 230"/>
                <a:gd name="T41" fmla="*/ 133 h 232"/>
                <a:gd name="T42" fmla="*/ 93 w 230"/>
                <a:gd name="T43" fmla="*/ 112 h 232"/>
                <a:gd name="T44" fmla="*/ 90 w 230"/>
                <a:gd name="T45" fmla="*/ 125 h 232"/>
                <a:gd name="T46" fmla="*/ 123 w 230"/>
                <a:gd name="T47" fmla="*/ 158 h 232"/>
                <a:gd name="T48" fmla="*/ 155 w 230"/>
                <a:gd name="T49" fmla="*/ 125 h 232"/>
                <a:gd name="T50" fmla="*/ 123 w 230"/>
                <a:gd name="T51" fmla="*/ 92 h 232"/>
                <a:gd name="T52" fmla="*/ 105 w 230"/>
                <a:gd name="T53" fmla="*/ 98 h 232"/>
                <a:gd name="T54" fmla="*/ 91 w 230"/>
                <a:gd name="T55" fmla="*/ 85 h 232"/>
                <a:gd name="T56" fmla="*/ 123 w 230"/>
                <a:gd name="T57" fmla="*/ 74 h 232"/>
                <a:gd name="T58" fmla="*/ 174 w 230"/>
                <a:gd name="T59" fmla="*/ 125 h 232"/>
                <a:gd name="T60" fmla="*/ 123 w 230"/>
                <a:gd name="T61" fmla="*/ 176 h 232"/>
                <a:gd name="T62" fmla="*/ 72 w 230"/>
                <a:gd name="T63" fmla="*/ 125 h 232"/>
                <a:gd name="T64" fmla="*/ 79 w 230"/>
                <a:gd name="T65" fmla="*/ 98 h 232"/>
                <a:gd name="T66" fmla="*/ 66 w 230"/>
                <a:gd name="T67" fmla="*/ 85 h 232"/>
                <a:gd name="T68" fmla="*/ 53 w 230"/>
                <a:gd name="T69" fmla="*/ 125 h 232"/>
                <a:gd name="T70" fmla="*/ 123 w 230"/>
                <a:gd name="T71" fmla="*/ 195 h 232"/>
                <a:gd name="T72" fmla="*/ 192 w 230"/>
                <a:gd name="T73" fmla="*/ 125 h 232"/>
                <a:gd name="T74" fmla="*/ 123 w 230"/>
                <a:gd name="T75" fmla="*/ 55 h 232"/>
                <a:gd name="T76" fmla="*/ 78 w 230"/>
                <a:gd name="T77" fmla="*/ 71 h 232"/>
                <a:gd name="T78" fmla="*/ 65 w 230"/>
                <a:gd name="T79" fmla="*/ 58 h 232"/>
                <a:gd name="T80" fmla="*/ 123 w 230"/>
                <a:gd name="T81" fmla="*/ 37 h 232"/>
                <a:gd name="T82" fmla="*/ 211 w 230"/>
                <a:gd name="T83" fmla="*/ 125 h 232"/>
                <a:gd name="T84" fmla="*/ 123 w 230"/>
                <a:gd name="T85" fmla="*/ 213 h 232"/>
                <a:gd name="T86" fmla="*/ 35 w 230"/>
                <a:gd name="T87" fmla="*/ 125 h 232"/>
                <a:gd name="T88" fmla="*/ 52 w 230"/>
                <a:gd name="T89" fmla="*/ 72 h 232"/>
                <a:gd name="T90" fmla="*/ 39 w 230"/>
                <a:gd name="T91" fmla="*/ 59 h 232"/>
                <a:gd name="T92" fmla="*/ 16 w 230"/>
                <a:gd name="T93" fmla="*/ 125 h 232"/>
                <a:gd name="T94" fmla="*/ 123 w 230"/>
                <a:gd name="T95" fmla="*/ 232 h 232"/>
                <a:gd name="T96" fmla="*/ 230 w 230"/>
                <a:gd name="T97" fmla="*/ 125 h 232"/>
                <a:gd name="T98" fmla="*/ 123 w 230"/>
                <a:gd name="T99" fmla="*/ 1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0" h="232">
                  <a:moveTo>
                    <a:pt x="123" y="18"/>
                  </a:moveTo>
                  <a:cubicBezTo>
                    <a:pt x="96" y="18"/>
                    <a:pt x="71" y="28"/>
                    <a:pt x="52" y="45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3" y="129"/>
                    <a:pt x="122" y="132"/>
                    <a:pt x="121" y="133"/>
                  </a:cubicBezTo>
                  <a:cubicBezTo>
                    <a:pt x="120" y="134"/>
                    <a:pt x="119" y="135"/>
                    <a:pt x="118" y="135"/>
                  </a:cubicBezTo>
                  <a:cubicBezTo>
                    <a:pt x="116" y="135"/>
                    <a:pt x="115" y="134"/>
                    <a:pt x="114" y="133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1" y="116"/>
                    <a:pt x="90" y="120"/>
                    <a:pt x="90" y="125"/>
                  </a:cubicBezTo>
                  <a:cubicBezTo>
                    <a:pt x="90" y="143"/>
                    <a:pt x="105" y="158"/>
                    <a:pt x="123" y="158"/>
                  </a:cubicBezTo>
                  <a:cubicBezTo>
                    <a:pt x="141" y="158"/>
                    <a:pt x="155" y="143"/>
                    <a:pt x="155" y="125"/>
                  </a:cubicBezTo>
                  <a:cubicBezTo>
                    <a:pt x="155" y="107"/>
                    <a:pt x="141" y="92"/>
                    <a:pt x="123" y="92"/>
                  </a:cubicBezTo>
                  <a:cubicBezTo>
                    <a:pt x="116" y="92"/>
                    <a:pt x="110" y="94"/>
                    <a:pt x="105" y="98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100" y="78"/>
                    <a:pt x="111" y="74"/>
                    <a:pt x="123" y="74"/>
                  </a:cubicBezTo>
                  <a:cubicBezTo>
                    <a:pt x="151" y="74"/>
                    <a:pt x="174" y="97"/>
                    <a:pt x="174" y="125"/>
                  </a:cubicBezTo>
                  <a:cubicBezTo>
                    <a:pt x="174" y="153"/>
                    <a:pt x="151" y="176"/>
                    <a:pt x="123" y="176"/>
                  </a:cubicBezTo>
                  <a:cubicBezTo>
                    <a:pt x="95" y="176"/>
                    <a:pt x="72" y="153"/>
                    <a:pt x="72" y="125"/>
                  </a:cubicBezTo>
                  <a:cubicBezTo>
                    <a:pt x="72" y="115"/>
                    <a:pt x="74" y="106"/>
                    <a:pt x="79" y="98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58" y="96"/>
                    <a:pt x="53" y="110"/>
                    <a:pt x="53" y="125"/>
                  </a:cubicBezTo>
                  <a:cubicBezTo>
                    <a:pt x="53" y="163"/>
                    <a:pt x="84" y="195"/>
                    <a:pt x="123" y="195"/>
                  </a:cubicBezTo>
                  <a:cubicBezTo>
                    <a:pt x="161" y="195"/>
                    <a:pt x="192" y="163"/>
                    <a:pt x="192" y="125"/>
                  </a:cubicBezTo>
                  <a:cubicBezTo>
                    <a:pt x="192" y="86"/>
                    <a:pt x="161" y="55"/>
                    <a:pt x="123" y="55"/>
                  </a:cubicBezTo>
                  <a:cubicBezTo>
                    <a:pt x="106" y="55"/>
                    <a:pt x="90" y="61"/>
                    <a:pt x="78" y="71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80" y="45"/>
                    <a:pt x="101" y="37"/>
                    <a:pt x="123" y="37"/>
                  </a:cubicBezTo>
                  <a:cubicBezTo>
                    <a:pt x="171" y="37"/>
                    <a:pt x="211" y="76"/>
                    <a:pt x="211" y="125"/>
                  </a:cubicBezTo>
                  <a:cubicBezTo>
                    <a:pt x="211" y="173"/>
                    <a:pt x="171" y="213"/>
                    <a:pt x="123" y="213"/>
                  </a:cubicBezTo>
                  <a:cubicBezTo>
                    <a:pt x="74" y="213"/>
                    <a:pt x="35" y="173"/>
                    <a:pt x="35" y="125"/>
                  </a:cubicBezTo>
                  <a:cubicBezTo>
                    <a:pt x="35" y="105"/>
                    <a:pt x="41" y="87"/>
                    <a:pt x="52" y="72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25" y="77"/>
                    <a:pt x="16" y="100"/>
                    <a:pt x="16" y="125"/>
                  </a:cubicBezTo>
                  <a:cubicBezTo>
                    <a:pt x="16" y="184"/>
                    <a:pt x="64" y="232"/>
                    <a:pt x="123" y="232"/>
                  </a:cubicBezTo>
                  <a:cubicBezTo>
                    <a:pt x="182" y="232"/>
                    <a:pt x="230" y="184"/>
                    <a:pt x="230" y="125"/>
                  </a:cubicBezTo>
                  <a:cubicBezTo>
                    <a:pt x="230" y="66"/>
                    <a:pt x="182" y="18"/>
                    <a:pt x="123" y="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B0B0FD2-3368-4287-90F1-239666E65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86" y="1597820"/>
            <a:ext cx="6436514" cy="3759534"/>
          </a:xfrm>
        </p:spPr>
        <p:txBody>
          <a:bodyPr/>
          <a:lstStyle/>
          <a:p>
            <a:r>
              <a:rPr lang="ru" b="0" dirty="0"/>
              <a:t>Опыт пандемии COVID-19 выявил пробел в защите от инфекционных заболеваний</a:t>
            </a:r>
          </a:p>
          <a:p>
            <a:endParaRPr lang="en-GB" b="0" dirty="0"/>
          </a:p>
          <a:p>
            <a:pPr lvl="1"/>
            <a:r>
              <a:rPr lang="ru" sz="1800" dirty="0"/>
              <a:t>Механизмы финансирования пандемии практически отсутствовали для первоначального реагирования на COVID-19.</a:t>
            </a:r>
          </a:p>
          <a:p>
            <a:endParaRPr lang="en-GB" dirty="0"/>
          </a:p>
          <a:p>
            <a:r>
              <a:rPr lang="ru" b="0" dirty="0"/>
              <a:t>Вместо этого быстро разрабатывались новые программы: дорогие и неэффективные.</a:t>
            </a:r>
          </a:p>
          <a:p>
            <a:endParaRPr lang="en-GB" b="0" dirty="0"/>
          </a:p>
          <a:p>
            <a:r>
              <a:rPr lang="ru" b="0" dirty="0"/>
              <a:t>Активные начальные действия необходимы на начальных этапах для сдерживания распространения заболевания и его влияния на определение общих экономических издержек.</a:t>
            </a:r>
          </a:p>
          <a:p>
            <a:endParaRPr lang="en-GB" b="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CEA148-DEB2-4674-9A43-3E3FB7A5FCDB}"/>
              </a:ext>
            </a:extLst>
          </p:cNvPr>
          <p:cNvSpPr txBox="1"/>
          <p:nvPr/>
        </p:nvSpPr>
        <p:spPr>
          <a:xfrm>
            <a:off x="7235147" y="5522607"/>
            <a:ext cx="384426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800" dirty="0"/>
              <a:t>1 АБР. 2020. Дополнение к прогнозу развития Азии, декабрь 2020 г.</a:t>
            </a:r>
          </a:p>
          <a:p>
            <a:r>
              <a:rPr lang="ru" sz="800" dirty="0"/>
              <a:t>2 АБР 2020. Пресс-релизы о финансовой помощи членам АБР в связи с COVID-19</a:t>
            </a:r>
          </a:p>
          <a:p>
            <a:r>
              <a:rPr lang="ru" sz="800" dirty="0"/>
              <a:t>3 МВФ 2021. Фискальный монитор: База данных фискальных мер стран в ответ на пандемию COVID-19.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0630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AEBD-DC9C-4C3B-8BF9-8A686D242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/>
              <a:t>Финансирование риска инфекционных заболеваний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95459-C66D-47DD-8413-42F6F4F300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DD967F-917C-4831-A5A3-5A0C7213A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15D83EF-A389-47D0-A920-751CD3232225}"/>
              </a:ext>
            </a:extLst>
          </p:cNvPr>
          <p:cNvGrpSpPr/>
          <p:nvPr/>
        </p:nvGrpSpPr>
        <p:grpSpPr>
          <a:xfrm>
            <a:off x="1028700" y="1572069"/>
            <a:ext cx="10287000" cy="4338169"/>
            <a:chOff x="894337" y="2351699"/>
            <a:chExt cx="7792463" cy="325933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B20C2DA-A68A-4EF3-A73A-A4DBC4BC11E1}"/>
                </a:ext>
              </a:extLst>
            </p:cNvPr>
            <p:cNvSpPr/>
            <p:nvPr/>
          </p:nvSpPr>
          <p:spPr>
            <a:xfrm>
              <a:off x="2636309" y="2351699"/>
              <a:ext cx="6050491" cy="9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DBAC0778-8E67-4187-AACA-EE1FAB4BB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1353" y="2647098"/>
              <a:ext cx="5540845" cy="369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latin typeface="Arial" pitchFamily="34" charset="0"/>
                </a:rPr>
                <a:t>Финансирование быстрых и активных действий на ранних стадиях вспышки</a:t>
              </a:r>
              <a:endParaRPr lang="en-GB" sz="1600" dirty="0">
                <a:latin typeface="Arial" pitchFamily="34" charset="0"/>
              </a:endParaRPr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9750F783-DF6B-4D36-AC49-B72AD428D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337" y="2353320"/>
              <a:ext cx="1992564" cy="973704"/>
            </a:xfrm>
            <a:custGeom>
              <a:avLst/>
              <a:gdLst>
                <a:gd name="T0" fmla="*/ 0 w 1344"/>
                <a:gd name="T1" fmla="*/ 0 h 605"/>
                <a:gd name="T2" fmla="*/ 2147483647 w 1344"/>
                <a:gd name="T3" fmla="*/ 0 h 605"/>
                <a:gd name="T4" fmla="*/ 2147483647 w 1344"/>
                <a:gd name="T5" fmla="*/ 776208414 h 605"/>
                <a:gd name="T6" fmla="*/ 2147483647 w 1344"/>
                <a:gd name="T7" fmla="*/ 1524695900 h 605"/>
                <a:gd name="T8" fmla="*/ 0 w 1344"/>
                <a:gd name="T9" fmla="*/ 1524695900 h 605"/>
                <a:gd name="T10" fmla="*/ 0 w 1344"/>
                <a:gd name="T11" fmla="*/ 0 h 6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4"/>
                <a:gd name="T19" fmla="*/ 0 h 605"/>
                <a:gd name="T20" fmla="*/ 1344 w 1344"/>
                <a:gd name="T21" fmla="*/ 605 h 6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4" h="605">
                  <a:moveTo>
                    <a:pt x="0" y="0"/>
                  </a:moveTo>
                  <a:lnTo>
                    <a:pt x="1166" y="0"/>
                  </a:lnTo>
                  <a:lnTo>
                    <a:pt x="1344" y="308"/>
                  </a:lnTo>
                  <a:lnTo>
                    <a:pt x="1173" y="605"/>
                  </a:lnTo>
                  <a:lnTo>
                    <a:pt x="0" y="6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3E9D2A6-255D-422B-9094-1E98341DA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0489" y="2519919"/>
              <a:ext cx="1079500" cy="624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" b="1" dirty="0">
                  <a:latin typeface="Arial" pitchFamily="34" charset="0"/>
                </a:rPr>
                <a:t>Покрытие риска вспышки</a:t>
              </a:r>
              <a:endParaRPr lang="en-GB" dirty="0">
                <a:latin typeface="Arial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74BE2E0-25A8-41C7-B4B0-1DD75F254649}"/>
                </a:ext>
              </a:extLst>
            </p:cNvPr>
            <p:cNvSpPr/>
            <p:nvPr/>
          </p:nvSpPr>
          <p:spPr>
            <a:xfrm>
              <a:off x="2626476" y="3492111"/>
              <a:ext cx="6050491" cy="9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B60564AD-8304-4034-9E5B-F26D36ED8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337" y="3495293"/>
              <a:ext cx="1992564" cy="973704"/>
            </a:xfrm>
            <a:custGeom>
              <a:avLst/>
              <a:gdLst>
                <a:gd name="T0" fmla="*/ 0 w 1344"/>
                <a:gd name="T1" fmla="*/ 0 h 605"/>
                <a:gd name="T2" fmla="*/ 2147483647 w 1344"/>
                <a:gd name="T3" fmla="*/ 0 h 605"/>
                <a:gd name="T4" fmla="*/ 2147483647 w 1344"/>
                <a:gd name="T5" fmla="*/ 776208414 h 605"/>
                <a:gd name="T6" fmla="*/ 2147483647 w 1344"/>
                <a:gd name="T7" fmla="*/ 1524695900 h 605"/>
                <a:gd name="T8" fmla="*/ 0 w 1344"/>
                <a:gd name="T9" fmla="*/ 1524695900 h 605"/>
                <a:gd name="T10" fmla="*/ 0 w 1344"/>
                <a:gd name="T11" fmla="*/ 0 h 6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4"/>
                <a:gd name="T19" fmla="*/ 0 h 605"/>
                <a:gd name="T20" fmla="*/ 1344 w 1344"/>
                <a:gd name="T21" fmla="*/ 605 h 6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4" h="605">
                  <a:moveTo>
                    <a:pt x="0" y="0"/>
                  </a:moveTo>
                  <a:lnTo>
                    <a:pt x="1166" y="0"/>
                  </a:lnTo>
                  <a:lnTo>
                    <a:pt x="1344" y="308"/>
                  </a:lnTo>
                  <a:lnTo>
                    <a:pt x="1173" y="605"/>
                  </a:lnTo>
                  <a:lnTo>
                    <a:pt x="0" y="6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49854C19-A754-4FA3-88AF-CA618C6EC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285" y="3775014"/>
              <a:ext cx="1744647" cy="416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chemeClr val="bg1"/>
                  </a:solidFill>
                  <a:latin typeface="Arial" pitchFamily="34" charset="0"/>
                </a:rPr>
                <a:t>Финансирование сдерживания</a:t>
              </a:r>
              <a:endParaRPr lang="en-GB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DE38A61-2D4C-4A16-9AC7-DEA0BC598C07}"/>
                </a:ext>
              </a:extLst>
            </p:cNvPr>
            <p:cNvSpPr/>
            <p:nvPr/>
          </p:nvSpPr>
          <p:spPr>
            <a:xfrm>
              <a:off x="2636309" y="4638908"/>
              <a:ext cx="6050491" cy="97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F43DAA7C-5A91-4FBC-8C02-5E871338A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170" y="4637326"/>
              <a:ext cx="1992564" cy="973704"/>
            </a:xfrm>
            <a:custGeom>
              <a:avLst/>
              <a:gdLst>
                <a:gd name="T0" fmla="*/ 0 w 1344"/>
                <a:gd name="T1" fmla="*/ 0 h 605"/>
                <a:gd name="T2" fmla="*/ 2147483647 w 1344"/>
                <a:gd name="T3" fmla="*/ 0 h 605"/>
                <a:gd name="T4" fmla="*/ 2147483647 w 1344"/>
                <a:gd name="T5" fmla="*/ 776208414 h 605"/>
                <a:gd name="T6" fmla="*/ 2147483647 w 1344"/>
                <a:gd name="T7" fmla="*/ 1524695900 h 605"/>
                <a:gd name="T8" fmla="*/ 0 w 1344"/>
                <a:gd name="T9" fmla="*/ 1524695900 h 605"/>
                <a:gd name="T10" fmla="*/ 0 w 1344"/>
                <a:gd name="T11" fmla="*/ 0 h 6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4"/>
                <a:gd name="T19" fmla="*/ 0 h 605"/>
                <a:gd name="T20" fmla="*/ 1344 w 1344"/>
                <a:gd name="T21" fmla="*/ 605 h 6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4" h="605">
                  <a:moveTo>
                    <a:pt x="0" y="0"/>
                  </a:moveTo>
                  <a:lnTo>
                    <a:pt x="1166" y="0"/>
                  </a:lnTo>
                  <a:lnTo>
                    <a:pt x="1344" y="308"/>
                  </a:lnTo>
                  <a:lnTo>
                    <a:pt x="1173" y="605"/>
                  </a:lnTo>
                  <a:lnTo>
                    <a:pt x="0" y="6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65417A57-E4B5-4029-BDDD-CCFA8425E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519" y="4915214"/>
              <a:ext cx="1673309" cy="416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chemeClr val="bg1"/>
                  </a:solidFill>
                  <a:latin typeface="Arial" pitchFamily="34" charset="0"/>
                </a:rPr>
                <a:t>Прерывание деятельности МСП</a:t>
              </a:r>
              <a:endParaRPr lang="en-GB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939EF1B8-0280-4A60-8BE7-52F49D94A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914" y="3700626"/>
              <a:ext cx="5363792" cy="554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" sz="1600" b="1" dirty="0">
                  <a:latin typeface="Arial" pitchFamily="34" charset="0"/>
                </a:rPr>
                <a:t>Финансирование действий на ранних стадиях вспышки в соседней стране для сдерживания распространения в незатронутой вспышкой стране</a:t>
              </a:r>
              <a:endParaRPr lang="en-GB" sz="1600" dirty="0">
                <a:latin typeface="Arial" pitchFamily="34" charset="0"/>
              </a:endParaRPr>
            </a:p>
          </p:txBody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72C599B5-67C3-4C77-9ABC-475565DF2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1353" y="5030831"/>
              <a:ext cx="5540845" cy="184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" sz="1600" b="1" dirty="0">
                  <a:latin typeface="Arial" pitchFamily="34" charset="0"/>
                </a:rPr>
                <a:t>Финансирование для поддержки структурной основы экономики</a:t>
              </a:r>
              <a:endParaRPr lang="en-GB" sz="1600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0016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2A665-A204-4A3F-8181-3B3185C75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/>
              <a:t>Функции механизма управления рисками ЦАРЭС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F7D77-2306-49AF-9A0A-21B4D06BDD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3E9037-5E76-4027-8BCA-7C129C9BC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538" y="1571658"/>
            <a:ext cx="10946862" cy="4486102"/>
          </a:xfrm>
        </p:spPr>
        <p:txBody>
          <a:bodyPr/>
          <a:lstStyle/>
          <a:p>
            <a:r>
              <a:rPr lang="ru" sz="2000" b="0" dirty="0"/>
              <a:t>Механизм управления рисками ЦАРЭС может выполнять одну или несколько функций:</a:t>
            </a:r>
          </a:p>
          <a:p>
            <a:endParaRPr lang="en-GB" sz="1600" b="0" dirty="0"/>
          </a:p>
          <a:p>
            <a:endParaRPr lang="en-GB" sz="1600" b="0" dirty="0"/>
          </a:p>
          <a:p>
            <a:endParaRPr lang="en-GB" sz="1600" b="0" dirty="0"/>
          </a:p>
          <a:p>
            <a:endParaRPr lang="en-GB" sz="1600" b="0" dirty="0"/>
          </a:p>
          <a:p>
            <a:endParaRPr lang="en-GB" sz="1600" b="0" dirty="0"/>
          </a:p>
          <a:p>
            <a:endParaRPr lang="en-GB" sz="1600" b="0" dirty="0"/>
          </a:p>
          <a:p>
            <a:endParaRPr lang="en-GB" sz="1600" b="0" dirty="0"/>
          </a:p>
          <a:p>
            <a:endParaRPr lang="en-GB" sz="1600" b="0" dirty="0"/>
          </a:p>
          <a:p>
            <a:endParaRPr lang="en-GB" sz="1600" b="0" dirty="0"/>
          </a:p>
          <a:p>
            <a:endParaRPr lang="en-GB" sz="1600" b="0" dirty="0"/>
          </a:p>
          <a:p>
            <a:endParaRPr lang="ru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EFD7D7-A190-43B7-A38F-57462A229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3B48AADD-FDC6-4226-BCDC-A576C8112CE9}"/>
              </a:ext>
            </a:extLst>
          </p:cNvPr>
          <p:cNvGrpSpPr/>
          <p:nvPr/>
        </p:nvGrpSpPr>
        <p:grpSpPr>
          <a:xfrm>
            <a:off x="1428751" y="2305308"/>
            <a:ext cx="8991600" cy="2129818"/>
            <a:chOff x="454550" y="2220253"/>
            <a:chExt cx="6062134" cy="2129818"/>
          </a:xfrm>
        </p:grpSpPr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B7D5AF7A-6CA4-474E-9C02-C92399A0F14C}"/>
                </a:ext>
              </a:extLst>
            </p:cNvPr>
            <p:cNvSpPr/>
            <p:nvPr/>
          </p:nvSpPr>
          <p:spPr>
            <a:xfrm>
              <a:off x="4618614" y="2220254"/>
              <a:ext cx="1898070" cy="87283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" b="1" dirty="0">
                  <a:latin typeface="Arial" panose="020B0604020202020204" pitchFamily="34" charset="0"/>
                  <a:ea typeface="Calibri" panose="020F0502020204030204" pitchFamily="34" charset="0"/>
                </a:rPr>
                <a:t>Принимает риск на себя</a:t>
              </a:r>
              <a:endParaRPr lang="en-GB" dirty="0"/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3E7A9608-0CAE-4A7E-BAA0-03951F71BF1B}"/>
                </a:ext>
              </a:extLst>
            </p:cNvPr>
            <p:cNvSpPr/>
            <p:nvPr/>
          </p:nvSpPr>
          <p:spPr>
            <a:xfrm>
              <a:off x="2536582" y="2223396"/>
              <a:ext cx="1898070" cy="87283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" b="1">
                  <a:latin typeface="Arial" panose="020B0604020202020204" pitchFamily="34" charset="0"/>
                  <a:ea typeface="Calibri" panose="020F0502020204030204" pitchFamily="34" charset="0"/>
                </a:rPr>
                <a:t>Организует передачу риска</a:t>
              </a:r>
              <a:endParaRPr lang="en-GB"/>
            </a:p>
          </p:txBody>
        </p:sp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5B6CEDB0-0428-453D-83B2-6614043BDA05}"/>
                </a:ext>
              </a:extLst>
            </p:cNvPr>
            <p:cNvSpPr/>
            <p:nvPr/>
          </p:nvSpPr>
          <p:spPr>
            <a:xfrm>
              <a:off x="454550" y="2220253"/>
              <a:ext cx="1898070" cy="87283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" b="1"/>
                <a:t>Сотрудничество</a:t>
              </a:r>
            </a:p>
          </p:txBody>
        </p:sp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D833DFB1-AD79-4DA5-A716-FBFB935223FB}"/>
                </a:ext>
              </a:extLst>
            </p:cNvPr>
            <p:cNvSpPr/>
            <p:nvPr/>
          </p:nvSpPr>
          <p:spPr>
            <a:xfrm>
              <a:off x="4618614" y="3096234"/>
              <a:ext cx="1898070" cy="1253837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" sz="1600" dirty="0">
                  <a:latin typeface="Arial" panose="020B0604020202020204" pitchFamily="34" charset="0"/>
                  <a:ea typeface="Calibri" panose="020F0502020204030204" pitchFamily="34" charset="0"/>
                </a:rPr>
                <a:t>Лицензированная и регулируемая страховая компания, которой страны передают риски в обмен на страховые взносы</a:t>
              </a:r>
              <a:endParaRPr lang="en-GB" sz="1600" dirty="0"/>
            </a:p>
          </p:txBody>
        </p:sp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BBFBB365-EF04-41D4-94ED-C84804B654E8}"/>
                </a:ext>
              </a:extLst>
            </p:cNvPr>
            <p:cNvSpPr/>
            <p:nvPr/>
          </p:nvSpPr>
          <p:spPr>
            <a:xfrm>
              <a:off x="2536582" y="3103434"/>
              <a:ext cx="1898070" cy="1246637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" sz="1600" dirty="0">
                  <a:latin typeface="Arial" panose="020B0604020202020204" pitchFamily="34" charset="0"/>
                  <a:ea typeface="Calibri" panose="020F0502020204030204" pitchFamily="34" charset="0"/>
                </a:rPr>
                <a:t>Облегчает покрытие рисков для стран-участниц, включая страхование и ILS</a:t>
              </a:r>
              <a:endParaRPr lang="en-GB" sz="1600" dirty="0"/>
            </a:p>
          </p:txBody>
        </p:sp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B1C8FEED-0A98-449B-828C-862A007B2F5E}"/>
                </a:ext>
              </a:extLst>
            </p:cNvPr>
            <p:cNvSpPr/>
            <p:nvPr/>
          </p:nvSpPr>
          <p:spPr>
            <a:xfrm>
              <a:off x="454550" y="3096233"/>
              <a:ext cx="1898070" cy="1253838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" sz="1600" dirty="0">
                  <a:latin typeface="Arial" panose="020B0604020202020204" pitchFamily="34" charset="0"/>
                  <a:ea typeface="Calibri" panose="020F0502020204030204" pitchFamily="34" charset="0"/>
                </a:rPr>
                <a:t>Обмен передовым опытом, данными и региональным управлением для управления рисками бедствий</a:t>
              </a:r>
              <a:endParaRPr lang="en-GB" sz="1600" dirty="0"/>
            </a:p>
          </p:txBody>
        </p:sp>
      </p:grpSp>
      <p:sp>
        <p:nvSpPr>
          <p:cNvPr id="22" name="Arrow: Right 14">
            <a:extLst>
              <a:ext uri="{FF2B5EF4-FFF2-40B4-BE49-F238E27FC236}">
                <a16:creationId xmlns:a16="http://schemas.microsoft.com/office/drawing/2014/main" id="{EA720C42-A416-466F-B5DA-0EFB846FC5F0}"/>
              </a:ext>
            </a:extLst>
          </p:cNvPr>
          <p:cNvSpPr/>
          <p:nvPr/>
        </p:nvSpPr>
        <p:spPr>
          <a:xfrm>
            <a:off x="2451100" y="4853013"/>
            <a:ext cx="7289800" cy="87283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dirty="0"/>
              <a:t>Уровень сложности и вовлеченности</a:t>
            </a:r>
          </a:p>
        </p:txBody>
      </p:sp>
    </p:spTree>
    <p:extLst>
      <p:ext uri="{BB962C8B-B14F-4D97-AF65-F5344CB8AC3E}">
        <p14:creationId xmlns:p14="http://schemas.microsoft.com/office/powerpoint/2010/main" val="1711473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2CD1594-B1D1-4522-9915-94E3CCF5D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>
                <a:solidFill>
                  <a:schemeClr val="tx1"/>
                </a:solidFill>
              </a:rPr>
              <a:t>Следующие шаги для обсуждения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7BFA93-BAB1-46AC-B751-67BD67DD4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33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590E3-0DDA-472F-A039-CDEE8922B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" dirty="0"/>
              <a:t>Преимущества региональных схем финансирования </a:t>
            </a:r>
            <a:br>
              <a:rPr lang="ru" dirty="0"/>
            </a:br>
            <a:r>
              <a:rPr lang="ru" dirty="0"/>
              <a:t>рисков бедствий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17F1F-CECC-4310-A122-3B8FB53FD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95A4D92E-D01F-4CDB-B86B-E1623CD2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05241"/>
            <a:ext cx="10972800" cy="2828414"/>
          </a:xfrm>
        </p:spPr>
        <p:txBody>
          <a:bodyPr/>
          <a:lstStyle/>
          <a:p>
            <a:pPr lvl="1"/>
            <a:r>
              <a:rPr lang="ru" sz="1800" dirty="0"/>
              <a:t>Страны по всему миру сотрудничают в области финансирования региональных рисков, в том числе в странах Карибского бассейна и Центральной Америки, </a:t>
            </a:r>
            <a:br>
              <a:rPr lang="ru" sz="1800" dirty="0"/>
            </a:br>
            <a:r>
              <a:rPr lang="ru" sz="1800" dirty="0"/>
              <a:t>в Южной Америке, Африке, Тихоокеанском регионе и Юго-Восточной Азии.</a:t>
            </a:r>
            <a:endParaRPr lang="en-GB" sz="1800" dirty="0"/>
          </a:p>
          <a:p>
            <a:pPr lvl="1"/>
            <a:endParaRPr lang="en-GB" sz="1800" dirty="0"/>
          </a:p>
          <a:p>
            <a:pPr lvl="1"/>
            <a:r>
              <a:rPr lang="ru-RU" sz="1800" dirty="0"/>
              <a:t>Финансирование региональных рисков приносит следующие преимущества:</a:t>
            </a:r>
            <a:endParaRPr lang="en-GB" sz="1800" dirty="0"/>
          </a:p>
          <a:p>
            <a:pPr marL="571500" lvl="2" indent="-342900">
              <a:buFont typeface="+mj-lt"/>
              <a:buAutoNum type="arabicPeriod"/>
            </a:pPr>
            <a:r>
              <a:rPr lang="ru" sz="1800" dirty="0"/>
              <a:t>Дополнение к национальным программам финансирования рисков</a:t>
            </a:r>
          </a:p>
          <a:p>
            <a:pPr marL="571500" lvl="2" indent="-342900">
              <a:buFont typeface="+mj-lt"/>
              <a:buAutoNum type="arabicPeriod"/>
            </a:pPr>
            <a:r>
              <a:rPr lang="ru" sz="1800" dirty="0"/>
              <a:t>Сокращение затрат за счет диверсификации и эффекта масштаба</a:t>
            </a:r>
          </a:p>
          <a:p>
            <a:pPr marL="571500" lvl="2" indent="-342900">
              <a:buFont typeface="+mj-lt"/>
              <a:buAutoNum type="arabicPeriod"/>
            </a:pPr>
            <a:r>
              <a:rPr lang="ru" sz="1800" dirty="0"/>
              <a:t>Обмен передовым опытом</a:t>
            </a:r>
          </a:p>
          <a:p>
            <a:pPr marL="571500" lvl="2" indent="-342900">
              <a:buFont typeface="+mj-lt"/>
              <a:buAutoNum type="arabicPeriod"/>
            </a:pPr>
            <a:r>
              <a:rPr lang="ru" sz="1800" dirty="0"/>
              <a:t>Стимулирование стандартизированного сбора данных</a:t>
            </a:r>
          </a:p>
          <a:p>
            <a:pPr marL="571500" lvl="2" indent="-342900">
              <a:buFont typeface="+mj-lt"/>
              <a:buAutoNum type="arabicPeriod"/>
            </a:pPr>
            <a:r>
              <a:rPr lang="ru" sz="1800" dirty="0"/>
              <a:t>Привлечение частного сектора</a:t>
            </a:r>
          </a:p>
          <a:p>
            <a:pPr marL="571500" lvl="2" indent="-342900">
              <a:buFont typeface="+mj-lt"/>
              <a:buAutoNum type="arabicPeriod"/>
            </a:pPr>
            <a:r>
              <a:rPr lang="ru" sz="1800" dirty="0"/>
              <a:t>Содействие повышению ответственности за управление рисками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6F01C2-AB5C-4EF7-B2C8-F212E0440880}"/>
              </a:ext>
            </a:extLst>
          </p:cNvPr>
          <p:cNvSpPr txBox="1">
            <a:spLocks/>
          </p:cNvSpPr>
          <p:nvPr/>
        </p:nvSpPr>
        <p:spPr>
          <a:xfrm>
            <a:off x="2161306" y="5352759"/>
            <a:ext cx="7869387" cy="4236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350"/>
              </a:spcAft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35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spcBef>
                <a:spcPts val="0"/>
              </a:spcBef>
              <a:spcAft>
                <a:spcPts val="350"/>
              </a:spcAft>
              <a:buClr>
                <a:srgbClr val="702082"/>
              </a:buClr>
              <a:buSzPct val="125000"/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400" rtl="0" eaLnBrk="1" latinLnBrk="0" hangingPunct="1">
              <a:spcBef>
                <a:spcPts val="0"/>
              </a:spcBef>
              <a:spcAft>
                <a:spcPts val="280"/>
              </a:spcAft>
              <a:buClr>
                <a:schemeClr val="accent6"/>
              </a:buClr>
              <a:buSzPct val="125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228600" algn="l" defTabSz="914400" rtl="0" eaLnBrk="1" latinLnBrk="0" hangingPunct="1">
              <a:spcBef>
                <a:spcPts val="0"/>
              </a:spcBef>
              <a:spcAft>
                <a:spcPts val="280"/>
              </a:spcAft>
              <a:buClr>
                <a:srgbClr val="000000"/>
              </a:buClr>
              <a:buSzPct val="125000"/>
              <a:buFont typeface="Arial" pitchFamily="34" charset="0"/>
              <a:buChar char="̵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5840" indent="-228600" algn="l" defTabSz="914400" rtl="0" eaLnBrk="1" latinLnBrk="0" hangingPunct="1">
              <a:spcBef>
                <a:spcPts val="0"/>
              </a:spcBef>
              <a:spcAft>
                <a:spcPts val="240"/>
              </a:spcAft>
              <a:buClr>
                <a:srgbClr val="000000"/>
              </a:buClr>
              <a:buFont typeface="Arial" pitchFamily="34" charset="0"/>
              <a:buChar char="̵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0160" indent="-228600" algn="l" defTabSz="914400" rtl="0" eaLnBrk="1" latinLnBrk="0" hangingPunct="1">
              <a:spcBef>
                <a:spcPts val="0"/>
              </a:spcBef>
              <a:spcAft>
                <a:spcPts val="240"/>
              </a:spcAft>
              <a:buClr>
                <a:srgbClr val="000000"/>
              </a:buClr>
              <a:buFont typeface="Arial" pitchFamily="34" charset="0"/>
              <a:buChar char="̵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ru" sz="1800" b="1" dirty="0"/>
              <a:t>Эти принципы могут применяться в интересах государств-членов ЦАРЭС</a:t>
            </a:r>
          </a:p>
        </p:txBody>
      </p:sp>
    </p:spTree>
    <p:extLst>
      <p:ext uri="{BB962C8B-B14F-4D97-AF65-F5344CB8AC3E}">
        <p14:creationId xmlns:p14="http://schemas.microsoft.com/office/powerpoint/2010/main" val="2167613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631F9-D930-45F4-AC56-A8E82CFD7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/>
              <a:t>Следующие шаги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E15DA-8D1B-4A0C-83C9-42CEA5F56C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24DF0A-193F-4EC0-865E-058993AC7F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537BF78-9915-4157-87F0-9D50B321BF97}"/>
              </a:ext>
            </a:extLst>
          </p:cNvPr>
          <p:cNvGrpSpPr/>
          <p:nvPr/>
        </p:nvGrpSpPr>
        <p:grpSpPr>
          <a:xfrm>
            <a:off x="609600" y="1337624"/>
            <a:ext cx="11040271" cy="4495013"/>
            <a:chOff x="457199" y="1517969"/>
            <a:chExt cx="11040271" cy="4495013"/>
          </a:xfrm>
        </p:grpSpPr>
        <p:cxnSp>
          <p:nvCxnSpPr>
            <p:cNvPr id="14" name="Gerade Verbindung 30">
              <a:extLst>
                <a:ext uri="{FF2B5EF4-FFF2-40B4-BE49-F238E27FC236}">
                  <a16:creationId xmlns:a16="http://schemas.microsoft.com/office/drawing/2014/main" id="{6C437274-A251-47EF-9FF1-46E07EF027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5587" y="4540728"/>
              <a:ext cx="1" cy="478093"/>
            </a:xfrm>
            <a:prstGeom prst="line">
              <a:avLst/>
            </a:prstGeom>
            <a:ln w="762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 Box 13" descr="PresentationLoad.com">
              <a:extLst>
                <a:ext uri="{FF2B5EF4-FFF2-40B4-BE49-F238E27FC236}">
                  <a16:creationId xmlns:a16="http://schemas.microsoft.com/office/drawing/2014/main" id="{9898C815-3504-4412-8C18-7EA6ABD7791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550761" y="1517969"/>
              <a:ext cx="9856749" cy="6155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271463" indent="-271463" defTabSz="801688">
                <a:spcAft>
                  <a:spcPts val="600"/>
                </a:spcAft>
              </a:pPr>
              <a:r>
                <a:rPr lang="ru" sz="2000" b="1" dirty="0">
                  <a:solidFill>
                    <a:schemeClr val="accent1"/>
                  </a:solidFill>
                </a:rPr>
                <a:t>1. </a:t>
              </a:r>
              <a:r>
                <a:rPr lang="ru" sz="2000" dirty="0"/>
                <a:t>Понять заинтересованность стран-членов ЦАРЭС в участии в пилотном проекте по региональному финансированию риска бедствий.</a:t>
              </a:r>
              <a:endParaRPr lang="en-US" b="1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Text Box 13" descr="PresentationLoad.com">
              <a:extLst>
                <a:ext uri="{FF2B5EF4-FFF2-40B4-BE49-F238E27FC236}">
                  <a16:creationId xmlns:a16="http://schemas.microsoft.com/office/drawing/2014/main" id="{ED706131-970B-4F16-B747-437E781E763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550761" y="2665348"/>
              <a:ext cx="9879237" cy="6155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271463" indent="-271463" defTabSz="801688">
                <a:spcAft>
                  <a:spcPts val="600"/>
                </a:spcAft>
              </a:pPr>
              <a:r>
                <a:rPr lang="ru" sz="2000" b="1" dirty="0">
                  <a:solidFill>
                    <a:schemeClr val="accent2"/>
                  </a:solidFill>
                </a:rPr>
                <a:t>2. </a:t>
              </a:r>
              <a:r>
                <a:rPr lang="ru" sz="2000" dirty="0"/>
                <a:t>Разработать региональное финансирование риска бедствий, отвечающее потребностям стран-членов ЦАРЭС.</a:t>
              </a:r>
            </a:p>
          </p:txBody>
        </p:sp>
        <p:sp>
          <p:nvSpPr>
            <p:cNvPr id="8" name="Text Box 13" descr="PresentationLoad.com">
              <a:extLst>
                <a:ext uri="{FF2B5EF4-FFF2-40B4-BE49-F238E27FC236}">
                  <a16:creationId xmlns:a16="http://schemas.microsoft.com/office/drawing/2014/main" id="{9837ADCF-5975-4505-BC8C-BD5726460AD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550761" y="3869970"/>
              <a:ext cx="9879237" cy="6155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801688">
                <a:spcAft>
                  <a:spcPts val="600"/>
                </a:spcAft>
                <a:tabLst>
                  <a:tab pos="271463" algn="l"/>
                </a:tabLst>
              </a:pPr>
              <a:r>
                <a:rPr lang="ru" sz="2000" b="1" dirty="0">
                  <a:solidFill>
                    <a:schemeClr val="accent4"/>
                  </a:solidFill>
                </a:rPr>
                <a:t>3. </a:t>
              </a:r>
              <a:r>
                <a:rPr lang="ru" sz="2000" dirty="0"/>
                <a:t>Опробовать региональное финансирование рисков</a:t>
              </a:r>
              <a:br>
                <a:rPr lang="ru" sz="2000" dirty="0"/>
              </a:br>
              <a:r>
                <a:rPr lang="ru" sz="2000" dirty="0"/>
                <a:t>	бедствий</a:t>
              </a:r>
              <a:endParaRPr lang="en-US" b="1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Text Box 13" descr="PresentationLoad.com">
              <a:extLst>
                <a:ext uri="{FF2B5EF4-FFF2-40B4-BE49-F238E27FC236}">
                  <a16:creationId xmlns:a16="http://schemas.microsoft.com/office/drawing/2014/main" id="{11976185-746B-4701-85ED-F6FEC9DA837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550762" y="4781876"/>
              <a:ext cx="9946708" cy="12311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271463" indent="-271463" defTabSz="801688">
                <a:spcAft>
                  <a:spcPts val="600"/>
                </a:spcAft>
              </a:pPr>
              <a:r>
                <a:rPr lang="ru" sz="2000" b="1" dirty="0">
                  <a:solidFill>
                    <a:schemeClr val="accent5"/>
                  </a:solidFill>
                </a:rPr>
                <a:t>4. </a:t>
              </a:r>
              <a:r>
                <a:rPr lang="ru" sz="2000" dirty="0"/>
                <a:t>В более долгосрочной перспективе оказывать поддержку странам-членам ЦАРЭС в их более широкой оценке бедствий и потребностях в финансировании (например, типовая инфраструктура, институциональный механизм управления рисками).</a:t>
              </a:r>
              <a:endParaRPr lang="en-US" b="1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0" name="Gerade Verbindung 30">
              <a:extLst>
                <a:ext uri="{FF2B5EF4-FFF2-40B4-BE49-F238E27FC236}">
                  <a16:creationId xmlns:a16="http://schemas.microsoft.com/office/drawing/2014/main" id="{10BE40FB-F35F-42B4-B902-0FC8724681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4385" y="1830584"/>
              <a:ext cx="14023" cy="939776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lipse 32">
              <a:extLst>
                <a:ext uri="{FF2B5EF4-FFF2-40B4-BE49-F238E27FC236}">
                  <a16:creationId xmlns:a16="http://schemas.microsoft.com/office/drawing/2014/main" id="{33CF8AC6-3009-49E7-B922-77BEF700A54F}"/>
                </a:ext>
              </a:extLst>
            </p:cNvPr>
            <p:cNvSpPr/>
            <p:nvPr/>
          </p:nvSpPr>
          <p:spPr>
            <a:xfrm>
              <a:off x="457199" y="1557868"/>
              <a:ext cx="818445" cy="84276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ctr"/>
            <a:lstStyle/>
            <a:p>
              <a:pPr algn="ctr"/>
              <a:endParaRPr lang="de-DE" sz="2200" b="1" dirty="0">
                <a:solidFill>
                  <a:schemeClr val="accent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Ellipse 35">
              <a:extLst>
                <a:ext uri="{FF2B5EF4-FFF2-40B4-BE49-F238E27FC236}">
                  <a16:creationId xmlns:a16="http://schemas.microsoft.com/office/drawing/2014/main" id="{32B9689F-86C5-4568-B2D8-C59BA6AA1C07}"/>
                </a:ext>
              </a:extLst>
            </p:cNvPr>
            <p:cNvSpPr/>
            <p:nvPr/>
          </p:nvSpPr>
          <p:spPr>
            <a:xfrm>
              <a:off x="457199" y="4943964"/>
              <a:ext cx="818445" cy="84276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777777"/>
                </a:solidFill>
              </a:endParaRPr>
            </a:p>
          </p:txBody>
        </p:sp>
        <p:cxnSp>
          <p:nvCxnSpPr>
            <p:cNvPr id="13" name="Gerade Verbindung 30">
              <a:extLst>
                <a:ext uri="{FF2B5EF4-FFF2-40B4-BE49-F238E27FC236}">
                  <a16:creationId xmlns:a16="http://schemas.microsoft.com/office/drawing/2014/main" id="{FAFFFF55-CF79-4765-B2DC-9939CED9D0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5587" y="3417824"/>
              <a:ext cx="1" cy="478093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Ellipse 34">
              <a:extLst>
                <a:ext uri="{FF2B5EF4-FFF2-40B4-BE49-F238E27FC236}">
                  <a16:creationId xmlns:a16="http://schemas.microsoft.com/office/drawing/2014/main" id="{DCE88E4B-9A40-4DBC-B8DF-CF148C5C0AD2}"/>
                </a:ext>
              </a:extLst>
            </p:cNvPr>
            <p:cNvSpPr/>
            <p:nvPr/>
          </p:nvSpPr>
          <p:spPr>
            <a:xfrm>
              <a:off x="457199" y="3812335"/>
              <a:ext cx="818445" cy="84276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777777"/>
                </a:solidFill>
              </a:endParaRPr>
            </a:p>
          </p:txBody>
        </p:sp>
        <p:sp>
          <p:nvSpPr>
            <p:cNvPr id="16" name="Ellipse 33">
              <a:extLst>
                <a:ext uri="{FF2B5EF4-FFF2-40B4-BE49-F238E27FC236}">
                  <a16:creationId xmlns:a16="http://schemas.microsoft.com/office/drawing/2014/main" id="{A5CB7C42-1F45-486B-8B0B-C0E075E281D8}"/>
                </a:ext>
              </a:extLst>
            </p:cNvPr>
            <p:cNvSpPr/>
            <p:nvPr/>
          </p:nvSpPr>
          <p:spPr>
            <a:xfrm>
              <a:off x="457199" y="2698289"/>
              <a:ext cx="818445" cy="84276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Graphic 19" descr="Bullseye">
              <a:extLst>
                <a:ext uri="{FF2B5EF4-FFF2-40B4-BE49-F238E27FC236}">
                  <a16:creationId xmlns:a16="http://schemas.microsoft.com/office/drawing/2014/main" id="{12EB6090-1F59-4E2F-9997-4507C4F83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0641" y="5041959"/>
              <a:ext cx="668667" cy="668667"/>
            </a:xfrm>
            <a:prstGeom prst="rect">
              <a:avLst/>
            </a:prstGeom>
          </p:spPr>
        </p:pic>
        <p:pic>
          <p:nvPicPr>
            <p:cNvPr id="25" name="Graphic 24" descr="Group brainstorm with solid fill">
              <a:extLst>
                <a:ext uri="{FF2B5EF4-FFF2-40B4-BE49-F238E27FC236}">
                  <a16:creationId xmlns:a16="http://schemas.microsoft.com/office/drawing/2014/main" id="{A59832C5-3922-42B1-8C9E-80BF3F96E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0947" y="1617706"/>
              <a:ext cx="737319" cy="737319"/>
            </a:xfrm>
            <a:prstGeom prst="rect">
              <a:avLst/>
            </a:prstGeom>
          </p:spPr>
        </p:pic>
        <p:pic>
          <p:nvPicPr>
            <p:cNvPr id="30" name="Graphic 29" descr="Business Growth with solid fill">
              <a:extLst>
                <a:ext uri="{FF2B5EF4-FFF2-40B4-BE49-F238E27FC236}">
                  <a16:creationId xmlns:a16="http://schemas.microsoft.com/office/drawing/2014/main" id="{B1173882-BF6D-4AF8-9C93-3CC34D036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4144" y="3919055"/>
              <a:ext cx="677633" cy="677633"/>
            </a:xfrm>
            <a:prstGeom prst="rect">
              <a:avLst/>
            </a:prstGeom>
          </p:spPr>
        </p:pic>
        <p:pic>
          <p:nvPicPr>
            <p:cNvPr id="32" name="Graphic 31" descr="Shield Tick with solid fill">
              <a:extLst>
                <a:ext uri="{FF2B5EF4-FFF2-40B4-BE49-F238E27FC236}">
                  <a16:creationId xmlns:a16="http://schemas.microsoft.com/office/drawing/2014/main" id="{1390F8CF-1E21-4DF2-B680-9E98B5860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30641" y="2773489"/>
              <a:ext cx="692368" cy="6923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6196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EC57D-01EC-4517-9F94-35C4BDA1D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/>
              <a:t>Цели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A61414-5BAB-41C2-9498-8D15620F4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0CDDC1-5837-4C01-A146-766E103E8886}"/>
              </a:ext>
            </a:extLst>
          </p:cNvPr>
          <p:cNvGrpSpPr/>
          <p:nvPr/>
        </p:nvGrpSpPr>
        <p:grpSpPr>
          <a:xfrm>
            <a:off x="1952149" y="1271396"/>
            <a:ext cx="9195253" cy="1008000"/>
            <a:chOff x="2812195" y="1524139"/>
            <a:chExt cx="3429420" cy="1582907"/>
          </a:xfrm>
        </p:grpSpPr>
        <p:sp>
          <p:nvSpPr>
            <p:cNvPr id="22" name="Rechteck 33">
              <a:extLst>
                <a:ext uri="{FF2B5EF4-FFF2-40B4-BE49-F238E27FC236}">
                  <a16:creationId xmlns:a16="http://schemas.microsoft.com/office/drawing/2014/main" id="{D85DFEC7-ACA2-4E4E-B4C8-4FA2DC4A9CFE}"/>
                </a:ext>
              </a:extLst>
            </p:cNvPr>
            <p:cNvSpPr/>
            <p:nvPr/>
          </p:nvSpPr>
          <p:spPr>
            <a:xfrm>
              <a:off x="2812195" y="1524139"/>
              <a:ext cx="3429420" cy="158290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bIns="36000" rtlCol="0" anchor="ctr"/>
            <a:lstStyle/>
            <a:p>
              <a:endParaRPr lang="de-DE"/>
            </a:p>
          </p:txBody>
        </p:sp>
        <p:sp>
          <p:nvSpPr>
            <p:cNvPr id="23" name="Rechteck 44">
              <a:extLst>
                <a:ext uri="{FF2B5EF4-FFF2-40B4-BE49-F238E27FC236}">
                  <a16:creationId xmlns:a16="http://schemas.microsoft.com/office/drawing/2014/main" id="{1B94095C-9620-45D1-88AE-D9D8237AEC12}"/>
                </a:ext>
              </a:extLst>
            </p:cNvPr>
            <p:cNvSpPr/>
            <p:nvPr/>
          </p:nvSpPr>
          <p:spPr>
            <a:xfrm>
              <a:off x="2822178" y="1789223"/>
              <a:ext cx="3419437" cy="8833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36000" bIns="36000" rtlCol="0" anchor="ctr" anchorCtr="0"/>
            <a:lstStyle/>
            <a:p>
              <a:pPr marL="363538" indent="-363538"/>
              <a:r>
                <a:rPr lang="ru" sz="4000" dirty="0">
                  <a:solidFill>
                    <a:schemeClr val="bg1"/>
                  </a:solidFill>
                  <a:latin typeface="Arial" panose="020B0604020202020204" pitchFamily="34" charset="0"/>
                </a:rPr>
                <a:t>1. </a:t>
              </a:r>
              <a:r>
                <a:rPr lang="ru" sz="2400" dirty="0">
                  <a:solidFill>
                    <a:schemeClr val="bg1"/>
                  </a:solidFill>
                  <a:latin typeface="Arial" panose="020B0604020202020204" pitchFamily="34" charset="0"/>
                </a:rPr>
                <a:t>Обзор целей проекта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A694CBA-5F29-4E79-A9A6-2B54C23923B2}"/>
              </a:ext>
            </a:extLst>
          </p:cNvPr>
          <p:cNvGrpSpPr/>
          <p:nvPr/>
        </p:nvGrpSpPr>
        <p:grpSpPr>
          <a:xfrm>
            <a:off x="2198288" y="2491059"/>
            <a:ext cx="8914690" cy="1008000"/>
            <a:chOff x="965666" y="2639929"/>
            <a:chExt cx="7649641" cy="965072"/>
          </a:xfrm>
          <a:solidFill>
            <a:schemeClr val="accent3"/>
          </a:solidFill>
        </p:grpSpPr>
        <p:sp>
          <p:nvSpPr>
            <p:cNvPr id="25" name="Rechteck 34">
              <a:extLst>
                <a:ext uri="{FF2B5EF4-FFF2-40B4-BE49-F238E27FC236}">
                  <a16:creationId xmlns:a16="http://schemas.microsoft.com/office/drawing/2014/main" id="{5C33A40F-662E-47A4-A47F-BA8E729DE5CA}"/>
                </a:ext>
              </a:extLst>
            </p:cNvPr>
            <p:cNvSpPr/>
            <p:nvPr/>
          </p:nvSpPr>
          <p:spPr>
            <a:xfrm>
              <a:off x="965666" y="2639929"/>
              <a:ext cx="7649641" cy="9650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bIns="36000" rtlCol="0" anchor="ctr"/>
            <a:lstStyle/>
            <a:p>
              <a:endParaRPr lang="de-DE"/>
            </a:p>
          </p:txBody>
        </p:sp>
        <p:sp>
          <p:nvSpPr>
            <p:cNvPr id="29" name="Rechteck 44">
              <a:extLst>
                <a:ext uri="{FF2B5EF4-FFF2-40B4-BE49-F238E27FC236}">
                  <a16:creationId xmlns:a16="http://schemas.microsoft.com/office/drawing/2014/main" id="{56E03E88-696F-4685-BEEF-CC4DC798BEA1}"/>
                </a:ext>
              </a:extLst>
            </p:cNvPr>
            <p:cNvSpPr/>
            <p:nvPr/>
          </p:nvSpPr>
          <p:spPr>
            <a:xfrm>
              <a:off x="1140531" y="2721786"/>
              <a:ext cx="7472741" cy="6588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36000" bIns="36000" rtlCol="0" anchor="ctr" anchorCtr="0"/>
            <a:lstStyle/>
            <a:p>
              <a:pPr marL="536575" indent="-536575"/>
              <a:r>
                <a:rPr lang="ru" sz="4000" dirty="0">
                  <a:solidFill>
                    <a:schemeClr val="bg1"/>
                  </a:solidFill>
                  <a:latin typeface="Arial" panose="020B0604020202020204" pitchFamily="34" charset="0"/>
                </a:rPr>
                <a:t>2. </a:t>
              </a:r>
              <a:r>
                <a:rPr lang="ru" sz="2400" dirty="0">
                  <a:solidFill>
                    <a:schemeClr val="bg1"/>
                  </a:solidFill>
                  <a:latin typeface="Arial" panose="020B0604020202020204" pitchFamily="34" charset="0"/>
                </a:rPr>
                <a:t>Обзор достигнутого на данный момент прогресса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674F211-4BBD-4BF7-B6FC-5257539B3C7F}"/>
              </a:ext>
            </a:extLst>
          </p:cNvPr>
          <p:cNvGrpSpPr/>
          <p:nvPr/>
        </p:nvGrpSpPr>
        <p:grpSpPr>
          <a:xfrm>
            <a:off x="2537863" y="3712514"/>
            <a:ext cx="8536538" cy="1008000"/>
            <a:chOff x="2099431" y="4634900"/>
            <a:chExt cx="6587369" cy="1297348"/>
          </a:xfrm>
          <a:solidFill>
            <a:schemeClr val="accent5"/>
          </a:solidFill>
        </p:grpSpPr>
        <p:sp>
          <p:nvSpPr>
            <p:cNvPr id="27" name="Rechteck 38">
              <a:extLst>
                <a:ext uri="{FF2B5EF4-FFF2-40B4-BE49-F238E27FC236}">
                  <a16:creationId xmlns:a16="http://schemas.microsoft.com/office/drawing/2014/main" id="{1C773283-D6A4-4CA6-B0BF-9BD619FBB2FF}"/>
                </a:ext>
              </a:extLst>
            </p:cNvPr>
            <p:cNvSpPr/>
            <p:nvPr/>
          </p:nvSpPr>
          <p:spPr>
            <a:xfrm>
              <a:off x="2099431" y="4634900"/>
              <a:ext cx="6587369" cy="129734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bIns="36000" rtlCol="0" anchor="ctr"/>
            <a:lstStyle/>
            <a:p>
              <a:endParaRPr lang="de-DE"/>
            </a:p>
          </p:txBody>
        </p:sp>
        <p:sp>
          <p:nvSpPr>
            <p:cNvPr id="30" name="Rechteck 44">
              <a:extLst>
                <a:ext uri="{FF2B5EF4-FFF2-40B4-BE49-F238E27FC236}">
                  <a16:creationId xmlns:a16="http://schemas.microsoft.com/office/drawing/2014/main" id="{C38F056D-5E99-4593-802A-E2030D44D804}"/>
                </a:ext>
              </a:extLst>
            </p:cNvPr>
            <p:cNvSpPr/>
            <p:nvPr/>
          </p:nvSpPr>
          <p:spPr>
            <a:xfrm>
              <a:off x="2333170" y="4807705"/>
              <a:ext cx="6351800" cy="82998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36000" bIns="36000" rtlCol="0" anchor="ctr" anchorCtr="0"/>
            <a:lstStyle/>
            <a:p>
              <a:pPr marL="363538" indent="-363538"/>
              <a:r>
                <a:rPr lang="ru" sz="4000" dirty="0">
                  <a:solidFill>
                    <a:schemeClr val="bg1"/>
                  </a:solidFill>
                  <a:latin typeface="Arial" panose="020B0604020202020204" pitchFamily="34" charset="0"/>
                </a:rPr>
                <a:t>3. </a:t>
              </a:r>
              <a:r>
                <a:rPr lang="ru" sz="2400" dirty="0">
                  <a:solidFill>
                    <a:schemeClr val="bg1"/>
                  </a:solidFill>
                  <a:latin typeface="Arial" panose="020B0604020202020204" pitchFamily="34" charset="0"/>
                </a:rPr>
                <a:t>Следующие шаги для обсуждения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46B78D6-5F35-417F-A9B1-D80EA5CC68A7}"/>
              </a:ext>
            </a:extLst>
          </p:cNvPr>
          <p:cNvGrpSpPr/>
          <p:nvPr/>
        </p:nvGrpSpPr>
        <p:grpSpPr>
          <a:xfrm>
            <a:off x="2964520" y="4939880"/>
            <a:ext cx="8058428" cy="1008000"/>
            <a:chOff x="2099431" y="4634900"/>
            <a:chExt cx="6587369" cy="1297348"/>
          </a:xfrm>
          <a:solidFill>
            <a:schemeClr val="accent5"/>
          </a:solidFill>
        </p:grpSpPr>
        <p:sp>
          <p:nvSpPr>
            <p:cNvPr id="21" name="Rechteck 38">
              <a:extLst>
                <a:ext uri="{FF2B5EF4-FFF2-40B4-BE49-F238E27FC236}">
                  <a16:creationId xmlns:a16="http://schemas.microsoft.com/office/drawing/2014/main" id="{F57184DA-1EDD-4324-A6F4-4A1E912D312C}"/>
                </a:ext>
              </a:extLst>
            </p:cNvPr>
            <p:cNvSpPr/>
            <p:nvPr/>
          </p:nvSpPr>
          <p:spPr>
            <a:xfrm>
              <a:off x="2099431" y="4634900"/>
              <a:ext cx="6587369" cy="12973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6000" bIns="36000" rtlCol="0" anchor="ctr"/>
            <a:lstStyle/>
            <a:p>
              <a:endParaRPr lang="de-DE"/>
            </a:p>
          </p:txBody>
        </p:sp>
        <p:sp>
          <p:nvSpPr>
            <p:cNvPr id="26" name="Rechteck 44">
              <a:extLst>
                <a:ext uri="{FF2B5EF4-FFF2-40B4-BE49-F238E27FC236}">
                  <a16:creationId xmlns:a16="http://schemas.microsoft.com/office/drawing/2014/main" id="{03963C76-0CCD-482F-BE55-62C4952A4B98}"/>
                </a:ext>
              </a:extLst>
            </p:cNvPr>
            <p:cNvSpPr/>
            <p:nvPr/>
          </p:nvSpPr>
          <p:spPr>
            <a:xfrm>
              <a:off x="2333170" y="4807704"/>
              <a:ext cx="6229120" cy="8299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36000" bIns="36000" rtlCol="0" anchor="ctr" anchorCtr="0"/>
            <a:lstStyle/>
            <a:p>
              <a:pPr marL="363538" indent="-363538"/>
              <a:r>
                <a:rPr lang="ru" sz="4000" dirty="0">
                  <a:solidFill>
                    <a:schemeClr val="bg1"/>
                  </a:solidFill>
                  <a:latin typeface="Arial" panose="020B0604020202020204" pitchFamily="34" charset="0"/>
                </a:rPr>
                <a:t>4. </a:t>
              </a:r>
              <a:r>
                <a:rPr lang="ru" sz="2400" dirty="0">
                  <a:solidFill>
                    <a:schemeClr val="bg1"/>
                  </a:solidFill>
                  <a:latin typeface="Arial" panose="020B0604020202020204" pitchFamily="34" charset="0"/>
                </a:rPr>
                <a:t>Амбиции и повестка дня конференции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9712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2CD1594-B1D1-4522-9915-94E3CCF5D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>
                <a:solidFill>
                  <a:schemeClr val="tx1"/>
                </a:solidFill>
              </a:rPr>
              <a:t>Задача данной конференции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7BFA93-BAB1-46AC-B751-67BD67DD4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96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0BCB84F-51E1-4110-A378-B14C9EF81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9095" y="1816200"/>
            <a:ext cx="7477747" cy="3975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2CD1594-B1D1-4522-9915-94E3CCF5D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>
                <a:solidFill>
                  <a:schemeClr val="tx1"/>
                </a:solidFill>
              </a:rPr>
              <a:t>Задача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E7288-3545-4E88-B72F-32717CC92E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45DA71-6EEE-40D0-873F-BF119FE3B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5193" y="2224741"/>
            <a:ext cx="6305550" cy="1204259"/>
          </a:xfrm>
        </p:spPr>
        <p:txBody>
          <a:bodyPr/>
          <a:lstStyle/>
          <a:p>
            <a:pPr algn="ctr"/>
            <a:r>
              <a:rPr lang="ru" sz="2800" dirty="0"/>
              <a:t>Вместе мы можем разработать новые формы управления рисками бедствий, финансирования и сотрудничества между государствами-членами ЦАРЭС и для них.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7BFA93-BAB1-46AC-B751-67BD67DD4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50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2CD1594-B1D1-4522-9915-94E3CCF5D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295400"/>
            <a:ext cx="4636008" cy="381000"/>
          </a:xfrm>
        </p:spPr>
        <p:txBody>
          <a:bodyPr/>
          <a:lstStyle/>
          <a:p>
            <a:r>
              <a:rPr lang="ru" dirty="0">
                <a:solidFill>
                  <a:schemeClr val="tx1"/>
                </a:solidFill>
              </a:rPr>
              <a:t>Вопросы и обсуждение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7BFA93-BAB1-46AC-B751-67BD67DD4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A154F340-A3D6-4E9F-AA4D-6AEA14BADB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18640" y="1764456"/>
            <a:ext cx="5110480" cy="337433"/>
          </a:xfrm>
        </p:spPr>
        <p:txBody>
          <a:bodyPr/>
          <a:lstStyle/>
          <a:p>
            <a:pPr marL="571500" lvl="2" indent="-342900">
              <a:buFont typeface="+mj-lt"/>
              <a:buAutoNum type="arabicPeriod"/>
            </a:pPr>
            <a:r>
              <a:rPr lang="ru" sz="1800" dirty="0"/>
              <a:t>Имеются ли у вас какие-либо вопросы?</a:t>
            </a:r>
          </a:p>
          <a:p>
            <a:pPr marL="571500" lvl="2" indent="-342900">
              <a:buFont typeface="+mj-lt"/>
              <a:buAutoNum type="arabicPeriod"/>
            </a:pPr>
            <a:r>
              <a:rPr lang="ru" sz="1800" dirty="0"/>
              <a:t>Каковы ваши ожидания от этого мероприятия?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138838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FBB5F-DFCA-4215-9957-67507AC9A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/>
              <a:t>Отказ от ответственности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71079-761B-442D-9158-15F1A3E870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104A84-5ED9-4E9E-ACD3-B18B92FD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298298"/>
            <a:ext cx="10972799" cy="4663460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ru" sz="1200" b="0" dirty="0"/>
              <a:t>Этот анализ был подготовлен компанией Willis Limited для Азиатского банка развития в рамках контракта на техническую помощь.</a:t>
            </a:r>
          </a:p>
          <a:p>
            <a:pPr algn="just">
              <a:spcAft>
                <a:spcPts val="600"/>
              </a:spcAft>
            </a:pPr>
            <a:r>
              <a:rPr lang="ru" sz="1200" b="0" dirty="0"/>
              <a:t>При подготовке этого анализа компания Willis Limited опиралась на данные из общедоступных и/или других источников. Попытки независимо проверить точность этих данных не предпринимались. Willis Limited не заявляет и не гарантирует точность или полноту таких данных, а также не берет на себя ответственность за результат любой ошибки или упущения в данных или других материалах, собранных из любого источника при подготовке этого анализа.</a:t>
            </a:r>
          </a:p>
          <a:p>
            <a:pPr algn="just">
              <a:spcAft>
                <a:spcPts val="600"/>
              </a:spcAft>
            </a:pPr>
            <a:r>
              <a:rPr lang="ru" sz="1200" b="0" dirty="0"/>
              <a:t>Этому анализу присуще множество неопределенностей, включая, помимо прочего, такие вопросы, как ограниченность доступных данных, зависимость от данных клиентов и внешних источников данных, подразумеваемая волатильность убытков и другие случайные процессы, неопределенности, которые характеризуют применение профессиональных суждения в оценках и предположениях и т.д. Окончательные убытки, обязательства и требования зависят от будущих условных событий, включая, помимо прочего, непредвиденные изменения инфляции, законов и правил. В результате этих неопределенностей фактические результаты могут значительно отличаться от оценок Willis Limited в любой области. Компания Willis не делает никаких заявлений и не гарантирует итоги, результаты, успех или прибыльность любой программы или предприятия страхования или перестрахования, независимо от того, применимы ли анализы или выводы, содержащиеся в настоящем документе, к такой программе или предприятию.</a:t>
            </a:r>
          </a:p>
          <a:p>
            <a:pPr algn="just">
              <a:spcAft>
                <a:spcPts val="600"/>
              </a:spcAft>
            </a:pPr>
            <a:r>
              <a:rPr lang="ru" sz="1200" b="0" dirty="0"/>
              <a:t>Willis не рекомендует принимать решения исключительно на основе информации, содержащейся в этом анализе. Скорее, этот анализ следует рассматривать как дополнение к другой информации, включая конкретную деловую практику, опыт рассмотрения претензий и финансовое положение. Следует проконсультироваться с независимыми профессиональными консультантами в отношении вопросов и выводов, представленных в настоящем документе, и их возможного применения. Willis не делает никаких заявлений и не гарантирует точность или полноту этого документа и его содержания.</a:t>
            </a:r>
          </a:p>
          <a:p>
            <a:pPr algn="just">
              <a:spcAft>
                <a:spcPts val="600"/>
              </a:spcAft>
            </a:pPr>
            <a:r>
              <a:rPr lang="ru" sz="1200" b="0" dirty="0"/>
              <a:t>Willis не предоставляет юридических, бухгалтерских или налоговых консультаций. Настоящий анализ не является такой консультацией, не предназначен для ее предоставления и не должен толковаться в качестве таковой. В этих областях следует консультироваться с квалифицированными консультантами.</a:t>
            </a:r>
          </a:p>
          <a:p>
            <a:pPr algn="just">
              <a:spcAft>
                <a:spcPts val="600"/>
              </a:spcAft>
            </a:pPr>
            <a:r>
              <a:rPr lang="ru" sz="1200" b="0" dirty="0"/>
              <a:t>Willis не делает никаких заявлений, не гарантирует и не берет на себя никакой ответственности за точность или полноту или за любые результаты, полученные в результате применения этого анализа и выводов, представленных в настоящем документе.</a:t>
            </a:r>
          </a:p>
          <a:p>
            <a:pPr algn="just">
              <a:spcAft>
                <a:spcPts val="600"/>
              </a:spcAft>
            </a:pPr>
            <a:r>
              <a:rPr lang="ru" sz="1200" b="0" dirty="0"/>
              <a:t>Принятие настоящего документа считается согласием с вышеизложенным.</a:t>
            </a:r>
            <a:endParaRPr lang="en-US" sz="1200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524FA3-AB54-4493-BF3A-4B2C2B3B0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53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2CD1594-B1D1-4522-9915-94E3CCF5D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>
                <a:solidFill>
                  <a:schemeClr val="tx1"/>
                </a:solidFill>
              </a:rPr>
              <a:t>Обзор целей проекта:</a:t>
            </a:r>
            <a:br>
              <a:rPr lang="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Разработка механизма передачи рисков бедствий в регионе ЦАРЭС</a:t>
            </a:r>
            <a:br>
              <a:rPr lang="ru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7BFA93-BAB1-46AC-B751-67BD67DD4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81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109">
            <a:extLst>
              <a:ext uri="{FF2B5EF4-FFF2-40B4-BE49-F238E27FC236}">
                <a16:creationId xmlns:a16="http://schemas.microsoft.com/office/drawing/2014/main" id="{1B7AEA72-0DF3-4CEA-87DD-69F215239B08}"/>
              </a:ext>
            </a:extLst>
          </p:cNvPr>
          <p:cNvSpPr/>
          <p:nvPr/>
        </p:nvSpPr>
        <p:spPr>
          <a:xfrm>
            <a:off x="9008533" y="4824473"/>
            <a:ext cx="1659467" cy="1212727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52000" rIns="252000" bIns="108000" rtlCol="0" anchor="t" anchorCtr="0"/>
          <a:lstStyle/>
          <a:p>
            <a:pPr algn="ctr">
              <a:spcAft>
                <a:spcPts val="800"/>
              </a:spcAft>
            </a:pPr>
            <a:endParaRPr lang="en-US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056D01-9D03-4940-B1FC-5F1AEC377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/>
              <a:t>Риск бедствий в ЦАРЭС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B3A0F-22D6-4125-B691-227CDC3511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15C922-22C5-4455-AD03-8A5C225E4C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5" name="Rechteck 109">
            <a:extLst>
              <a:ext uri="{FF2B5EF4-FFF2-40B4-BE49-F238E27FC236}">
                <a16:creationId xmlns:a16="http://schemas.microsoft.com/office/drawing/2014/main" id="{682FABC1-765F-4965-B76A-43D3E4292BDA}"/>
              </a:ext>
            </a:extLst>
          </p:cNvPr>
          <p:cNvSpPr/>
          <p:nvPr/>
        </p:nvSpPr>
        <p:spPr>
          <a:xfrm>
            <a:off x="1499856" y="4824472"/>
            <a:ext cx="7973623" cy="1199422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252000" rIns="252000" bIns="108000" rtlCol="0" anchor="t" anchorCtr="0"/>
          <a:lstStyle/>
          <a:p>
            <a:pPr algn="ctr">
              <a:spcAft>
                <a:spcPts val="800"/>
              </a:spcAft>
            </a:pPr>
            <a:r>
              <a:rPr lang="ru" sz="2000" b="1" dirty="0">
                <a:solidFill>
                  <a:schemeClr val="tx1"/>
                </a:solidFill>
                <a:latin typeface="Arial" panose="020B0604020202020204" pitchFamily="34" charset="0"/>
              </a:rPr>
              <a:t>Усилия по управлению рисками и финансированию должны быть усилены для защиты источников средств к существованию и экономического развития</a:t>
            </a:r>
          </a:p>
        </p:txBody>
      </p:sp>
      <p:cxnSp>
        <p:nvCxnSpPr>
          <p:cNvPr id="16" name="Gerade Verbindung 93">
            <a:extLst>
              <a:ext uri="{FF2B5EF4-FFF2-40B4-BE49-F238E27FC236}">
                <a16:creationId xmlns:a16="http://schemas.microsoft.com/office/drawing/2014/main" id="{32523D43-CCC2-4AEF-B9F7-0FA61D5F1F10}"/>
              </a:ext>
            </a:extLst>
          </p:cNvPr>
          <p:cNvCxnSpPr>
            <a:cxnSpLocks/>
          </p:cNvCxnSpPr>
          <p:nvPr/>
        </p:nvCxnSpPr>
        <p:spPr>
          <a:xfrm>
            <a:off x="1499856" y="6037200"/>
            <a:ext cx="9168144" cy="0"/>
          </a:xfrm>
          <a:prstGeom prst="line">
            <a:avLst/>
          </a:prstGeom>
          <a:ln w="22225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D8F5EED-13C5-40B2-82C7-BC1201D6BC15}"/>
              </a:ext>
            </a:extLst>
          </p:cNvPr>
          <p:cNvGrpSpPr/>
          <p:nvPr/>
        </p:nvGrpSpPr>
        <p:grpSpPr>
          <a:xfrm>
            <a:off x="954972" y="1512328"/>
            <a:ext cx="2049363" cy="3071822"/>
            <a:chOff x="457197" y="1577178"/>
            <a:chExt cx="2160000" cy="307182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F47F603-6306-4EA5-A814-E3D95F03E319}"/>
                </a:ext>
              </a:extLst>
            </p:cNvPr>
            <p:cNvGrpSpPr/>
            <p:nvPr/>
          </p:nvGrpSpPr>
          <p:grpSpPr>
            <a:xfrm>
              <a:off x="457197" y="1577178"/>
              <a:ext cx="2160000" cy="3071822"/>
              <a:chOff x="457199" y="1666297"/>
              <a:chExt cx="2561558" cy="1862712"/>
            </a:xfrm>
          </p:grpSpPr>
          <p:sp>
            <p:nvSpPr>
              <p:cNvPr id="6" name="Rechteck 37">
                <a:extLst>
                  <a:ext uri="{FF2B5EF4-FFF2-40B4-BE49-F238E27FC236}">
                    <a16:creationId xmlns:a16="http://schemas.microsoft.com/office/drawing/2014/main" id="{F14FE49C-65A8-4071-89CD-09D5E70E3498}"/>
                  </a:ext>
                </a:extLst>
              </p:cNvPr>
              <p:cNvSpPr/>
              <p:nvPr/>
            </p:nvSpPr>
            <p:spPr>
              <a:xfrm>
                <a:off x="457200" y="1666297"/>
                <a:ext cx="2561557" cy="1862712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52000" tIns="252000" rIns="252000" bIns="108000" rtlCol="0" anchor="t" anchorCtr="0"/>
              <a:lstStyle/>
              <a:p>
                <a:pPr algn="ctr">
                  <a:spcAft>
                    <a:spcPts val="800"/>
                  </a:spcAft>
                </a:pPr>
                <a:r>
                  <a:rPr lang="ru" sz="16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Высокий риск наводнений, землетрясений и инфекционных заболеваний</a:t>
                </a:r>
              </a:p>
            </p:txBody>
          </p:sp>
          <p:cxnSp>
            <p:nvCxnSpPr>
              <p:cNvPr id="7" name="Gerade Verbindung 93">
                <a:extLst>
                  <a:ext uri="{FF2B5EF4-FFF2-40B4-BE49-F238E27FC236}">
                    <a16:creationId xmlns:a16="http://schemas.microsoft.com/office/drawing/2014/main" id="{2CC2D98A-0D8E-4036-93E3-91B49F38E8F1}"/>
                  </a:ext>
                </a:extLst>
              </p:cNvPr>
              <p:cNvCxnSpPr/>
              <p:nvPr/>
            </p:nvCxnSpPr>
            <p:spPr>
              <a:xfrm>
                <a:off x="457199" y="1666298"/>
                <a:ext cx="2561558" cy="0"/>
              </a:xfrm>
              <a:prstGeom prst="line">
                <a:avLst/>
              </a:prstGeom>
              <a:ln w="22225" cmpd="sng">
                <a:solidFill>
                  <a:schemeClr val="accent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" name="Graphic 18" descr="Warning with solid fill">
              <a:extLst>
                <a:ext uri="{FF2B5EF4-FFF2-40B4-BE49-F238E27FC236}">
                  <a16:creationId xmlns:a16="http://schemas.microsoft.com/office/drawing/2014/main" id="{662517EC-77ED-4378-9714-0B6EA5A40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31497" y="3651062"/>
              <a:ext cx="1010387" cy="91440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CF2D0AB-E144-4FA3-949E-DE337E2AE20D}"/>
              </a:ext>
            </a:extLst>
          </p:cNvPr>
          <p:cNvGrpSpPr/>
          <p:nvPr/>
        </p:nvGrpSpPr>
        <p:grpSpPr>
          <a:xfrm>
            <a:off x="3671168" y="1531233"/>
            <a:ext cx="2049363" cy="3071821"/>
            <a:chOff x="3491999" y="1576842"/>
            <a:chExt cx="2160000" cy="307182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A13EB0-6571-4E4E-BDB0-FFEE8D9480F2}"/>
                </a:ext>
              </a:extLst>
            </p:cNvPr>
            <p:cNvGrpSpPr/>
            <p:nvPr/>
          </p:nvGrpSpPr>
          <p:grpSpPr>
            <a:xfrm>
              <a:off x="3491999" y="1576842"/>
              <a:ext cx="2160000" cy="3071821"/>
              <a:chOff x="457199" y="1666297"/>
              <a:chExt cx="2561558" cy="1862712"/>
            </a:xfrm>
          </p:grpSpPr>
          <p:sp>
            <p:nvSpPr>
              <p:cNvPr id="10" name="Rechteck 37">
                <a:extLst>
                  <a:ext uri="{FF2B5EF4-FFF2-40B4-BE49-F238E27FC236}">
                    <a16:creationId xmlns:a16="http://schemas.microsoft.com/office/drawing/2014/main" id="{8B366AE4-3091-4D43-8DFC-949FA4C61CAE}"/>
                  </a:ext>
                </a:extLst>
              </p:cNvPr>
              <p:cNvSpPr/>
              <p:nvPr/>
            </p:nvSpPr>
            <p:spPr>
              <a:xfrm>
                <a:off x="457200" y="1666297"/>
                <a:ext cx="2561557" cy="1862712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52000" tIns="252000" rIns="252000" bIns="108000" rtlCol="0" anchor="t" anchorCtr="0"/>
              <a:lstStyle/>
              <a:p>
                <a:pPr algn="ctr">
                  <a:spcAft>
                    <a:spcPts val="800"/>
                  </a:spcAft>
                </a:pPr>
                <a:r>
                  <a:rPr lang="ru" sz="16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Устойчивый экономический рост увеличивает стоимость подверженных риску активов</a:t>
                </a:r>
              </a:p>
            </p:txBody>
          </p:sp>
          <p:cxnSp>
            <p:nvCxnSpPr>
              <p:cNvPr id="11" name="Gerade Verbindung 93">
                <a:extLst>
                  <a:ext uri="{FF2B5EF4-FFF2-40B4-BE49-F238E27FC236}">
                    <a16:creationId xmlns:a16="http://schemas.microsoft.com/office/drawing/2014/main" id="{2714D66F-8968-40DB-AF85-8B2C942F7342}"/>
                  </a:ext>
                </a:extLst>
              </p:cNvPr>
              <p:cNvCxnSpPr/>
              <p:nvPr/>
            </p:nvCxnSpPr>
            <p:spPr>
              <a:xfrm>
                <a:off x="457199" y="1666298"/>
                <a:ext cx="2561558" cy="0"/>
              </a:xfrm>
              <a:prstGeom prst="line">
                <a:avLst/>
              </a:prstGeom>
              <a:ln w="22225" cmpd="sng">
                <a:solidFill>
                  <a:schemeClr val="accent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1" name="Graphic 20" descr="Bar graph with upward trend with solid fill">
              <a:extLst>
                <a:ext uri="{FF2B5EF4-FFF2-40B4-BE49-F238E27FC236}">
                  <a16:creationId xmlns:a16="http://schemas.microsoft.com/office/drawing/2014/main" id="{2EAC8D48-299B-4F32-AC8A-573639693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87597" y="3631821"/>
              <a:ext cx="1168803" cy="91440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136B5AF-B99F-42E9-BC3F-0526D333B922}"/>
              </a:ext>
            </a:extLst>
          </p:cNvPr>
          <p:cNvGrpSpPr/>
          <p:nvPr/>
        </p:nvGrpSpPr>
        <p:grpSpPr>
          <a:xfrm>
            <a:off x="6387363" y="1531233"/>
            <a:ext cx="2049363" cy="3071820"/>
            <a:chOff x="6526803" y="1613641"/>
            <a:chExt cx="2160000" cy="307182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C778048-E52A-467D-BA5A-D551620AF325}"/>
                </a:ext>
              </a:extLst>
            </p:cNvPr>
            <p:cNvGrpSpPr/>
            <p:nvPr/>
          </p:nvGrpSpPr>
          <p:grpSpPr>
            <a:xfrm>
              <a:off x="6526803" y="1613641"/>
              <a:ext cx="2160000" cy="3071820"/>
              <a:chOff x="457199" y="1666297"/>
              <a:chExt cx="2561558" cy="1862712"/>
            </a:xfrm>
          </p:grpSpPr>
          <p:sp>
            <p:nvSpPr>
              <p:cNvPr id="13" name="Rechteck 37">
                <a:extLst>
                  <a:ext uri="{FF2B5EF4-FFF2-40B4-BE49-F238E27FC236}">
                    <a16:creationId xmlns:a16="http://schemas.microsoft.com/office/drawing/2014/main" id="{8BA78B42-EE32-4BBD-8DBF-DC2E23F5C712}"/>
                  </a:ext>
                </a:extLst>
              </p:cNvPr>
              <p:cNvSpPr/>
              <p:nvPr/>
            </p:nvSpPr>
            <p:spPr>
              <a:xfrm>
                <a:off x="457200" y="1666297"/>
                <a:ext cx="2561557" cy="1862712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52000" tIns="252000" rIns="252000" bIns="108000" rtlCol="0" anchor="t" anchorCtr="0"/>
              <a:lstStyle/>
              <a:p>
                <a:pPr algn="ctr">
                  <a:spcAft>
                    <a:spcPts val="800"/>
                  </a:spcAft>
                </a:pPr>
                <a:r>
                  <a:rPr lang="ru" sz="1600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Изменение климата влияет на характер риска бедствий</a:t>
                </a:r>
              </a:p>
            </p:txBody>
          </p:sp>
          <p:cxnSp>
            <p:nvCxnSpPr>
              <p:cNvPr id="14" name="Gerade Verbindung 93">
                <a:extLst>
                  <a:ext uri="{FF2B5EF4-FFF2-40B4-BE49-F238E27FC236}">
                    <a16:creationId xmlns:a16="http://schemas.microsoft.com/office/drawing/2014/main" id="{A26399F4-072A-43AF-976B-DAD5040C7B6B}"/>
                  </a:ext>
                </a:extLst>
              </p:cNvPr>
              <p:cNvCxnSpPr/>
              <p:nvPr/>
            </p:nvCxnSpPr>
            <p:spPr>
              <a:xfrm>
                <a:off x="457199" y="1666298"/>
                <a:ext cx="2561558" cy="0"/>
              </a:xfrm>
              <a:prstGeom prst="line">
                <a:avLst/>
              </a:prstGeom>
              <a:ln w="22225" cmpd="sng">
                <a:solidFill>
                  <a:schemeClr val="accent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3" name="Graphic 22" descr="Circles with arrows with solid fill">
              <a:extLst>
                <a:ext uri="{FF2B5EF4-FFF2-40B4-BE49-F238E27FC236}">
                  <a16:creationId xmlns:a16="http://schemas.microsoft.com/office/drawing/2014/main" id="{6C3868D0-A38B-4DFA-AB80-359D09FB7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061876" y="3668620"/>
              <a:ext cx="1089852" cy="914400"/>
            </a:xfrm>
            <a:prstGeom prst="rect">
              <a:avLst/>
            </a:prstGeom>
          </p:spPr>
        </p:pic>
      </p:grpSp>
      <p:pic>
        <p:nvPicPr>
          <p:cNvPr id="25" name="Graphic 24" descr="Puzzle pieces with solid fill">
            <a:extLst>
              <a:ext uri="{FF2B5EF4-FFF2-40B4-BE49-F238E27FC236}">
                <a16:creationId xmlns:a16="http://schemas.microsoft.com/office/drawing/2014/main" id="{4E539B4E-7ECD-4A72-B7F2-90667619E4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73480" y="4966983"/>
            <a:ext cx="914400" cy="914400"/>
          </a:xfrm>
          <a:prstGeom prst="rect">
            <a:avLst/>
          </a:prstGeom>
        </p:spPr>
      </p:pic>
      <p:pic>
        <p:nvPicPr>
          <p:cNvPr id="33" name="Graphic 32" descr="Add with solid fill">
            <a:extLst>
              <a:ext uri="{FF2B5EF4-FFF2-40B4-BE49-F238E27FC236}">
                <a16:creationId xmlns:a16="http://schemas.microsoft.com/office/drawing/2014/main" id="{D479DAA7-DDE9-48A8-AD19-93194BDDF4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38161" y="2639357"/>
            <a:ext cx="613414" cy="62299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B703592-A674-41B0-BD60-F19F3DC5FEF2}"/>
              </a:ext>
            </a:extLst>
          </p:cNvPr>
          <p:cNvGrpSpPr/>
          <p:nvPr/>
        </p:nvGrpSpPr>
        <p:grpSpPr>
          <a:xfrm>
            <a:off x="9103559" y="1531233"/>
            <a:ext cx="2049363" cy="3071820"/>
            <a:chOff x="457199" y="1666297"/>
            <a:chExt cx="2561558" cy="1862712"/>
          </a:xfrm>
        </p:grpSpPr>
        <p:sp>
          <p:nvSpPr>
            <p:cNvPr id="35" name="Rechteck 37">
              <a:extLst>
                <a:ext uri="{FF2B5EF4-FFF2-40B4-BE49-F238E27FC236}">
                  <a16:creationId xmlns:a16="http://schemas.microsoft.com/office/drawing/2014/main" id="{C478DA77-34F3-4066-B37B-CB0C8D9E3BE3}"/>
                </a:ext>
              </a:extLst>
            </p:cNvPr>
            <p:cNvSpPr/>
            <p:nvPr/>
          </p:nvSpPr>
          <p:spPr>
            <a:xfrm>
              <a:off x="457200" y="1666297"/>
              <a:ext cx="2561557" cy="1862712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tIns="252000" rIns="252000" bIns="108000" rtlCol="0" anchor="t" anchorCtr="0"/>
            <a:lstStyle/>
            <a:p>
              <a:pPr algn="ctr">
                <a:spcAft>
                  <a:spcPts val="800"/>
                </a:spcAft>
              </a:pPr>
              <a:r>
                <a:rPr lang="ru-RU" sz="1600" dirty="0">
                  <a:solidFill>
                    <a:schemeClr val="tx1"/>
                  </a:solidFill>
                  <a:latin typeface="Arial" panose="020B0604020202020204" pitchFamily="34" charset="0"/>
                </a:rPr>
                <a:t>COVID-19 подорвал фискальные бюджеты и способность реагировать на бедствия</a:t>
              </a:r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36" name="Gerade Verbindung 93">
              <a:extLst>
                <a:ext uri="{FF2B5EF4-FFF2-40B4-BE49-F238E27FC236}">
                  <a16:creationId xmlns:a16="http://schemas.microsoft.com/office/drawing/2014/main" id="{D1B50379-0FA8-4BF6-AAF4-98A0C3E7A1A8}"/>
                </a:ext>
              </a:extLst>
            </p:cNvPr>
            <p:cNvCxnSpPr/>
            <p:nvPr/>
          </p:nvCxnSpPr>
          <p:spPr>
            <a:xfrm>
              <a:off x="457199" y="1666298"/>
              <a:ext cx="2561558" cy="0"/>
            </a:xfrm>
            <a:prstGeom prst="line">
              <a:avLst/>
            </a:prstGeom>
            <a:ln w="22225" cmpd="sng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Graphic 36" descr="Add with solid fill">
            <a:extLst>
              <a:ext uri="{FF2B5EF4-FFF2-40B4-BE49-F238E27FC236}">
                <a16:creationId xmlns:a16="http://schemas.microsoft.com/office/drawing/2014/main" id="{68017967-3B4D-40C4-A1FA-BFAE13A99B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47240" y="2639357"/>
            <a:ext cx="613414" cy="622995"/>
          </a:xfrm>
          <a:prstGeom prst="rect">
            <a:avLst/>
          </a:prstGeom>
        </p:spPr>
      </p:pic>
      <p:pic>
        <p:nvPicPr>
          <p:cNvPr id="38" name="Graphic 37" descr="Add with solid fill">
            <a:extLst>
              <a:ext uri="{FF2B5EF4-FFF2-40B4-BE49-F238E27FC236}">
                <a16:creationId xmlns:a16="http://schemas.microsoft.com/office/drawing/2014/main" id="{C1B50156-B952-4239-9483-BEA5895A68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63436" y="2652458"/>
            <a:ext cx="613414" cy="622995"/>
          </a:xfrm>
          <a:prstGeom prst="rect">
            <a:avLst/>
          </a:prstGeom>
        </p:spPr>
      </p:pic>
      <p:pic>
        <p:nvPicPr>
          <p:cNvPr id="17" name="Graphic 16" descr="Germ with solid fill">
            <a:extLst>
              <a:ext uri="{FF2B5EF4-FFF2-40B4-BE49-F238E27FC236}">
                <a16:creationId xmlns:a16="http://schemas.microsoft.com/office/drawing/2014/main" id="{4B442668-F243-449E-A7D9-DD223F5EDE4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671040" y="35862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37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8FCE7-DA1A-4250-8896-8C0038DC6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/>
              <a:t>Цели данного проекта технической помощи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9E47B-F9ED-4766-898E-AC2191FD6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473539BA-A9E9-4AD7-B8A4-1F734BA1A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258" y="1560706"/>
            <a:ext cx="9558142" cy="1033515"/>
          </a:xfrm>
          <a:solidFill>
            <a:srgbClr val="EFEEDE"/>
          </a:solidFill>
        </p:spPr>
        <p:txBody>
          <a:bodyPr/>
          <a:lstStyle/>
          <a:p>
            <a:pPr lvl="1"/>
            <a:endParaRPr lang="en-GB" sz="1400" dirty="0"/>
          </a:p>
          <a:p>
            <a:pPr marL="571500" lvl="2" indent="-342900">
              <a:buFont typeface="+mj-lt"/>
              <a:buAutoNum type="arabicPeriod"/>
            </a:pPr>
            <a:r>
              <a:rPr lang="ru" sz="1800" dirty="0"/>
              <a:t>Выявление и количественная оценка рисков наводнений, землетрясений и инфекционных заболеваний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70F7EE55-16AE-4586-B598-FB1D7C974154}"/>
              </a:ext>
            </a:extLst>
          </p:cNvPr>
          <p:cNvSpPr txBox="1">
            <a:spLocks/>
          </p:cNvSpPr>
          <p:nvPr/>
        </p:nvSpPr>
        <p:spPr>
          <a:xfrm>
            <a:off x="2024257" y="2716755"/>
            <a:ext cx="9558143" cy="869466"/>
          </a:xfrm>
          <a:prstGeom prst="rect">
            <a:avLst/>
          </a:prstGeom>
          <a:solidFill>
            <a:srgbClr val="D9E6DC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350"/>
              </a:spcAft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35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spcBef>
                <a:spcPts val="0"/>
              </a:spcBef>
              <a:spcAft>
                <a:spcPts val="350"/>
              </a:spcAft>
              <a:buClr>
                <a:srgbClr val="702082"/>
              </a:buClr>
              <a:buSzPct val="125000"/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400" rtl="0" eaLnBrk="1" latinLnBrk="0" hangingPunct="1">
              <a:spcBef>
                <a:spcPts val="0"/>
              </a:spcBef>
              <a:spcAft>
                <a:spcPts val="280"/>
              </a:spcAft>
              <a:buClr>
                <a:schemeClr val="accent6"/>
              </a:buClr>
              <a:buSzPct val="125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228600" algn="l" defTabSz="914400" rtl="0" eaLnBrk="1" latinLnBrk="0" hangingPunct="1">
              <a:spcBef>
                <a:spcPts val="0"/>
              </a:spcBef>
              <a:spcAft>
                <a:spcPts val="280"/>
              </a:spcAft>
              <a:buClr>
                <a:srgbClr val="000000"/>
              </a:buClr>
              <a:buSzPct val="125000"/>
              <a:buFont typeface="Arial" pitchFamily="34" charset="0"/>
              <a:buChar char="̵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5840" indent="-228600" algn="l" defTabSz="914400" rtl="0" eaLnBrk="1" latinLnBrk="0" hangingPunct="1">
              <a:spcBef>
                <a:spcPts val="0"/>
              </a:spcBef>
              <a:spcAft>
                <a:spcPts val="240"/>
              </a:spcAft>
              <a:buClr>
                <a:srgbClr val="000000"/>
              </a:buClr>
              <a:buFont typeface="Arial" pitchFamily="34" charset="0"/>
              <a:buChar char="̵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0160" indent="-228600" algn="l" defTabSz="914400" rtl="0" eaLnBrk="1" latinLnBrk="0" hangingPunct="1">
              <a:spcBef>
                <a:spcPts val="0"/>
              </a:spcBef>
              <a:spcAft>
                <a:spcPts val="240"/>
              </a:spcAft>
              <a:buClr>
                <a:srgbClr val="000000"/>
              </a:buClr>
              <a:buFont typeface="Arial" pitchFamily="34" charset="0"/>
              <a:buChar char="̵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sz="1400" dirty="0"/>
          </a:p>
          <a:p>
            <a:pPr marL="571500" lvl="2" indent="-342900">
              <a:buFont typeface="+mj-lt"/>
              <a:buAutoNum type="arabicPeriod" startAt="2"/>
            </a:pPr>
            <a:r>
              <a:rPr lang="ru" sz="1800" dirty="0"/>
              <a:t>Оценка и количественная оценка пробелов в защите от рисков финансовых бедствий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EFF0A24-3CC8-4055-A6D9-EA0851DECD81}"/>
              </a:ext>
            </a:extLst>
          </p:cNvPr>
          <p:cNvSpPr txBox="1">
            <a:spLocks/>
          </p:cNvSpPr>
          <p:nvPr/>
        </p:nvSpPr>
        <p:spPr>
          <a:xfrm>
            <a:off x="2024256" y="4907376"/>
            <a:ext cx="9558142" cy="1050396"/>
          </a:xfrm>
          <a:prstGeom prst="rect">
            <a:avLst/>
          </a:prstGeom>
          <a:solidFill>
            <a:srgbClr val="C8D7DF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350"/>
              </a:spcAft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35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spcBef>
                <a:spcPts val="0"/>
              </a:spcBef>
              <a:spcAft>
                <a:spcPts val="350"/>
              </a:spcAft>
              <a:buClr>
                <a:srgbClr val="702082"/>
              </a:buClr>
              <a:buSzPct val="125000"/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400" rtl="0" eaLnBrk="1" latinLnBrk="0" hangingPunct="1">
              <a:spcBef>
                <a:spcPts val="0"/>
              </a:spcBef>
              <a:spcAft>
                <a:spcPts val="280"/>
              </a:spcAft>
              <a:buClr>
                <a:schemeClr val="accent6"/>
              </a:buClr>
              <a:buSzPct val="125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228600" algn="l" defTabSz="914400" rtl="0" eaLnBrk="1" latinLnBrk="0" hangingPunct="1">
              <a:spcBef>
                <a:spcPts val="0"/>
              </a:spcBef>
              <a:spcAft>
                <a:spcPts val="280"/>
              </a:spcAft>
              <a:buClr>
                <a:srgbClr val="000000"/>
              </a:buClr>
              <a:buSzPct val="125000"/>
              <a:buFont typeface="Arial" pitchFamily="34" charset="0"/>
              <a:buChar char="̵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5840" indent="-228600" algn="l" defTabSz="914400" rtl="0" eaLnBrk="1" latinLnBrk="0" hangingPunct="1">
              <a:spcBef>
                <a:spcPts val="0"/>
              </a:spcBef>
              <a:spcAft>
                <a:spcPts val="240"/>
              </a:spcAft>
              <a:buClr>
                <a:srgbClr val="000000"/>
              </a:buClr>
              <a:buFont typeface="Arial" pitchFamily="34" charset="0"/>
              <a:buChar char="̵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0160" indent="-228600" algn="l" defTabSz="914400" rtl="0" eaLnBrk="1" latinLnBrk="0" hangingPunct="1">
              <a:spcBef>
                <a:spcPts val="0"/>
              </a:spcBef>
              <a:spcAft>
                <a:spcPts val="240"/>
              </a:spcAft>
              <a:buClr>
                <a:srgbClr val="000000"/>
              </a:buClr>
              <a:buFont typeface="Arial" pitchFamily="34" charset="0"/>
              <a:buChar char="̵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indent="0">
              <a:buNone/>
            </a:pPr>
            <a:endParaRPr lang="en-GB" sz="1800" dirty="0"/>
          </a:p>
          <a:p>
            <a:pPr marL="685800" lvl="2" indent="-457200">
              <a:buFont typeface="+mj-lt"/>
              <a:buAutoNum type="arabicPeriod" startAt="4"/>
            </a:pPr>
            <a:r>
              <a:rPr lang="ru" sz="1800" dirty="0"/>
              <a:t>Изучение вариантов регионального финансирования рисков бедствий для повышения финансовой устойчивости и сотрудничества</a:t>
            </a:r>
            <a:endParaRPr lang="ru-RU" sz="1800" dirty="0"/>
          </a:p>
        </p:txBody>
      </p:sp>
      <p:pic>
        <p:nvPicPr>
          <p:cNvPr id="14" name="Graphic 13" descr="Research with solid fill">
            <a:extLst>
              <a:ext uri="{FF2B5EF4-FFF2-40B4-BE49-F238E27FC236}">
                <a16:creationId xmlns:a16="http://schemas.microsoft.com/office/drawing/2014/main" id="{28BA16CD-CD34-409C-B49B-D32D3EDAC2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8928" y="1597960"/>
            <a:ext cx="914400" cy="914400"/>
          </a:xfrm>
          <a:prstGeom prst="rect">
            <a:avLst/>
          </a:prstGeom>
        </p:spPr>
      </p:pic>
      <p:pic>
        <p:nvPicPr>
          <p:cNvPr id="16" name="Graphic 15" descr="Network with solid fill">
            <a:extLst>
              <a:ext uri="{FF2B5EF4-FFF2-40B4-BE49-F238E27FC236}">
                <a16:creationId xmlns:a16="http://schemas.microsoft.com/office/drawing/2014/main" id="{7BEC0F88-985B-4CD9-9826-A96E11E3C3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8928" y="4907376"/>
            <a:ext cx="914400" cy="914400"/>
          </a:xfrm>
          <a:prstGeom prst="rect">
            <a:avLst/>
          </a:prstGeom>
        </p:spPr>
      </p:pic>
      <p:pic>
        <p:nvPicPr>
          <p:cNvPr id="18" name="Graphic 17" descr="Supply And Demand with solid fill">
            <a:extLst>
              <a:ext uri="{FF2B5EF4-FFF2-40B4-BE49-F238E27FC236}">
                <a16:creationId xmlns:a16="http://schemas.microsoft.com/office/drawing/2014/main" id="{BC103792-6C3A-4DE9-A8F5-34D314F879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7778" y="2659549"/>
            <a:ext cx="914400" cy="914400"/>
          </a:xfrm>
          <a:prstGeom prst="rect">
            <a:avLst/>
          </a:prstGeom>
        </p:spPr>
      </p:pic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1657DEF0-8F60-4C85-B30D-A62613E411BA}"/>
              </a:ext>
            </a:extLst>
          </p:cNvPr>
          <p:cNvSpPr txBox="1">
            <a:spLocks/>
          </p:cNvSpPr>
          <p:nvPr/>
        </p:nvSpPr>
        <p:spPr>
          <a:xfrm>
            <a:off x="2024256" y="3723652"/>
            <a:ext cx="9558142" cy="1050396"/>
          </a:xfrm>
          <a:prstGeom prst="rect">
            <a:avLst/>
          </a:prstGeom>
          <a:solidFill>
            <a:srgbClr val="DDD0CF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350"/>
              </a:spcAft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35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spcBef>
                <a:spcPts val="0"/>
              </a:spcBef>
              <a:spcAft>
                <a:spcPts val="350"/>
              </a:spcAft>
              <a:buClr>
                <a:srgbClr val="702082"/>
              </a:buClr>
              <a:buSzPct val="125000"/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400" rtl="0" eaLnBrk="1" latinLnBrk="0" hangingPunct="1">
              <a:spcBef>
                <a:spcPts val="0"/>
              </a:spcBef>
              <a:spcAft>
                <a:spcPts val="280"/>
              </a:spcAft>
              <a:buClr>
                <a:schemeClr val="accent6"/>
              </a:buClr>
              <a:buSzPct val="125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228600" algn="l" defTabSz="914400" rtl="0" eaLnBrk="1" latinLnBrk="0" hangingPunct="1">
              <a:spcBef>
                <a:spcPts val="0"/>
              </a:spcBef>
              <a:spcAft>
                <a:spcPts val="280"/>
              </a:spcAft>
              <a:buClr>
                <a:srgbClr val="000000"/>
              </a:buClr>
              <a:buSzPct val="125000"/>
              <a:buFont typeface="Arial" pitchFamily="34" charset="0"/>
              <a:buChar char="̵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5840" indent="-228600" algn="l" defTabSz="914400" rtl="0" eaLnBrk="1" latinLnBrk="0" hangingPunct="1">
              <a:spcBef>
                <a:spcPts val="0"/>
              </a:spcBef>
              <a:spcAft>
                <a:spcPts val="240"/>
              </a:spcAft>
              <a:buClr>
                <a:srgbClr val="000000"/>
              </a:buClr>
              <a:buFont typeface="Arial" pitchFamily="34" charset="0"/>
              <a:buChar char="̵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0160" indent="-228600" algn="l" defTabSz="914400" rtl="0" eaLnBrk="1" latinLnBrk="0" hangingPunct="1">
              <a:spcBef>
                <a:spcPts val="0"/>
              </a:spcBef>
              <a:spcAft>
                <a:spcPts val="240"/>
              </a:spcAft>
              <a:buClr>
                <a:srgbClr val="000000"/>
              </a:buClr>
              <a:buFont typeface="Arial" pitchFamily="34" charset="0"/>
              <a:buChar char="̵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indent="0">
              <a:buNone/>
            </a:pPr>
            <a:endParaRPr lang="en-GB" sz="1800" dirty="0"/>
          </a:p>
          <a:p>
            <a:pPr marL="539750" lvl="2" indent="-311150">
              <a:buFont typeface="+mj-lt"/>
              <a:buAutoNum type="arabicPeriod" startAt="3"/>
            </a:pPr>
            <a:r>
              <a:rPr lang="ru" sz="1800" dirty="0"/>
              <a:t>Обеспечение доступа к моделированию и возможности для оценки рентабельности инвестиций в адаптацию</a:t>
            </a:r>
          </a:p>
        </p:txBody>
      </p:sp>
      <p:pic>
        <p:nvPicPr>
          <p:cNvPr id="6" name="Graphic 5" descr="Scales of justice with solid fill">
            <a:extLst>
              <a:ext uri="{FF2B5EF4-FFF2-40B4-BE49-F238E27FC236}">
                <a16:creationId xmlns:a16="http://schemas.microsoft.com/office/drawing/2014/main" id="{6846AF02-E13B-4ACA-AFD4-6FC8B64745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8928" y="37322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84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2CD1594-B1D1-4522-9915-94E3CCF5D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>
                <a:solidFill>
                  <a:schemeClr val="tx1"/>
                </a:solidFill>
              </a:rPr>
              <a:t>Достигнутый прогресс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7BFA93-BAB1-46AC-B751-67BD67DD4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30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D77CD-0940-469D-8CB7-A3468CB15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/>
              <a:t>Ключевые результаты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1BF203-447E-4260-A330-D71FD0150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65" name="Straight Arrow Connector 6">
            <a:extLst>
              <a:ext uri="{FF2B5EF4-FFF2-40B4-BE49-F238E27FC236}">
                <a16:creationId xmlns:a16="http://schemas.microsoft.com/office/drawing/2014/main" id="{AE3B4F80-2A68-4826-B1AD-0F7FCD050CA0}"/>
              </a:ext>
            </a:extLst>
          </p:cNvPr>
          <p:cNvCxnSpPr>
            <a:cxnSpLocks/>
          </p:cNvCxnSpPr>
          <p:nvPr/>
        </p:nvCxnSpPr>
        <p:spPr>
          <a:xfrm>
            <a:off x="2217019" y="3429000"/>
            <a:ext cx="77040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3ED1F529-E0AB-419F-8F60-26827FB7349A}"/>
              </a:ext>
            </a:extLst>
          </p:cNvPr>
          <p:cNvSpPr txBox="1"/>
          <p:nvPr/>
        </p:nvSpPr>
        <p:spPr>
          <a:xfrm>
            <a:off x="1994842" y="1124438"/>
            <a:ext cx="1582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600" dirty="0"/>
              <a:t>Профили риск</a:t>
            </a:r>
            <a:r>
              <a:rPr lang="ru-RU" sz="1600" dirty="0" err="1"/>
              <a:t>ов</a:t>
            </a:r>
            <a:r>
              <a:rPr lang="ru" sz="1600" dirty="0"/>
              <a:t> бедствий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CCD0427-B840-48A3-8707-3B5AA7A4B296}"/>
              </a:ext>
            </a:extLst>
          </p:cNvPr>
          <p:cNvSpPr txBox="1"/>
          <p:nvPr/>
        </p:nvSpPr>
        <p:spPr>
          <a:xfrm>
            <a:off x="2208275" y="4396843"/>
            <a:ext cx="2335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600" dirty="0"/>
              <a:t>Интерфейс управления рисками бедствий</a:t>
            </a:r>
          </a:p>
        </p:txBody>
      </p:sp>
      <p:cxnSp>
        <p:nvCxnSpPr>
          <p:cNvPr id="68" name="Straight Arrow Connector 16">
            <a:extLst>
              <a:ext uri="{FF2B5EF4-FFF2-40B4-BE49-F238E27FC236}">
                <a16:creationId xmlns:a16="http://schemas.microsoft.com/office/drawing/2014/main" id="{30928336-6B60-4E92-9393-E7CF4293E5CD}"/>
              </a:ext>
            </a:extLst>
          </p:cNvPr>
          <p:cNvCxnSpPr>
            <a:cxnSpLocks/>
          </p:cNvCxnSpPr>
          <p:nvPr/>
        </p:nvCxnSpPr>
        <p:spPr>
          <a:xfrm flipV="1">
            <a:off x="2786116" y="1884373"/>
            <a:ext cx="0" cy="151200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9" name="Straight Arrow Connector 17">
            <a:extLst>
              <a:ext uri="{FF2B5EF4-FFF2-40B4-BE49-F238E27FC236}">
                <a16:creationId xmlns:a16="http://schemas.microsoft.com/office/drawing/2014/main" id="{5FDF8D77-73E8-43C0-8106-4EC1E30E9234}"/>
              </a:ext>
            </a:extLst>
          </p:cNvPr>
          <p:cNvCxnSpPr>
            <a:cxnSpLocks/>
          </p:cNvCxnSpPr>
          <p:nvPr/>
        </p:nvCxnSpPr>
        <p:spPr>
          <a:xfrm>
            <a:off x="3376027" y="3463750"/>
            <a:ext cx="0" cy="94768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0" name="Group 7">
            <a:extLst>
              <a:ext uri="{FF2B5EF4-FFF2-40B4-BE49-F238E27FC236}">
                <a16:creationId xmlns:a16="http://schemas.microsoft.com/office/drawing/2014/main" id="{721D295D-E04A-4495-A5B8-2CCD179CB868}"/>
              </a:ext>
            </a:extLst>
          </p:cNvPr>
          <p:cNvGrpSpPr/>
          <p:nvPr/>
        </p:nvGrpSpPr>
        <p:grpSpPr>
          <a:xfrm>
            <a:off x="3095068" y="2077708"/>
            <a:ext cx="2026118" cy="1320981"/>
            <a:chOff x="2794578" y="2078341"/>
            <a:chExt cx="2026118" cy="1320981"/>
          </a:xfrm>
        </p:grpSpPr>
        <p:cxnSp>
          <p:nvCxnSpPr>
            <p:cNvPr id="71" name="Straight Arrow Connector 15">
              <a:extLst>
                <a:ext uri="{FF2B5EF4-FFF2-40B4-BE49-F238E27FC236}">
                  <a16:creationId xmlns:a16="http://schemas.microsoft.com/office/drawing/2014/main" id="{03CAF66E-A813-40D1-8C71-AE758B060B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7637" y="2692794"/>
              <a:ext cx="0" cy="706528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7F059FA-9421-4F86-A722-F7EB052FDB55}"/>
                </a:ext>
              </a:extLst>
            </p:cNvPr>
            <p:cNvSpPr txBox="1"/>
            <p:nvPr/>
          </p:nvSpPr>
          <p:spPr>
            <a:xfrm>
              <a:off x="2794578" y="2078341"/>
              <a:ext cx="20261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" sz="1600" dirty="0"/>
                <a:t>Оценка пробелов в защите</a:t>
              </a: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35DA4007-6778-492D-B11C-0EFECC1B61A0}"/>
              </a:ext>
            </a:extLst>
          </p:cNvPr>
          <p:cNvSpPr txBox="1"/>
          <p:nvPr/>
        </p:nvSpPr>
        <p:spPr>
          <a:xfrm>
            <a:off x="5488314" y="1546778"/>
            <a:ext cx="22287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Механизмы финансирования рисков инфекционных заболеваний</a:t>
            </a:r>
            <a:endParaRPr lang="en-GB" sz="1600" dirty="0"/>
          </a:p>
        </p:txBody>
      </p:sp>
      <p:cxnSp>
        <p:nvCxnSpPr>
          <p:cNvPr id="74" name="Straight Arrow Connector 22">
            <a:extLst>
              <a:ext uri="{FF2B5EF4-FFF2-40B4-BE49-F238E27FC236}">
                <a16:creationId xmlns:a16="http://schemas.microsoft.com/office/drawing/2014/main" id="{A8B77AC0-432D-4BBF-B133-7FE9A0C0E716}"/>
              </a:ext>
            </a:extLst>
          </p:cNvPr>
          <p:cNvCxnSpPr>
            <a:cxnSpLocks/>
          </p:cNvCxnSpPr>
          <p:nvPr/>
        </p:nvCxnSpPr>
        <p:spPr>
          <a:xfrm flipV="1">
            <a:off x="8444054" y="1985636"/>
            <a:ext cx="0" cy="1413053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F8357F04-1E4B-4DCD-BBF3-0113F8A39815}"/>
              </a:ext>
            </a:extLst>
          </p:cNvPr>
          <p:cNvSpPr txBox="1"/>
          <p:nvPr/>
        </p:nvSpPr>
        <p:spPr>
          <a:xfrm>
            <a:off x="7186305" y="1170997"/>
            <a:ext cx="2483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600" dirty="0"/>
              <a:t>Исследование и моделирование инструментов </a:t>
            </a:r>
            <a:r>
              <a:rPr lang="en-US" sz="1600" dirty="0"/>
              <a:t>ILS</a:t>
            </a:r>
            <a:endParaRPr lang="en-GB" sz="1600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D9B1275-0DCF-49E6-B042-411C010874E0}"/>
              </a:ext>
            </a:extLst>
          </p:cNvPr>
          <p:cNvSpPr txBox="1"/>
          <p:nvPr/>
        </p:nvSpPr>
        <p:spPr>
          <a:xfrm>
            <a:off x="7438102" y="5207362"/>
            <a:ext cx="2696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sz="1600" dirty="0"/>
              <a:t>Исследование регионального механизма управления рисками</a:t>
            </a:r>
            <a:endParaRPr lang="en-GB" sz="1600" dirty="0"/>
          </a:p>
        </p:txBody>
      </p:sp>
      <p:cxnSp>
        <p:nvCxnSpPr>
          <p:cNvPr id="77" name="Straight Arrow Connector 30">
            <a:extLst>
              <a:ext uri="{FF2B5EF4-FFF2-40B4-BE49-F238E27FC236}">
                <a16:creationId xmlns:a16="http://schemas.microsoft.com/office/drawing/2014/main" id="{3661F33B-AEAD-4418-A432-7916434E00EC}"/>
              </a:ext>
            </a:extLst>
          </p:cNvPr>
          <p:cNvCxnSpPr>
            <a:cxnSpLocks/>
          </p:cNvCxnSpPr>
          <p:nvPr/>
        </p:nvCxnSpPr>
        <p:spPr>
          <a:xfrm>
            <a:off x="8786482" y="3463751"/>
            <a:ext cx="0" cy="1733673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8" name="Group 28">
            <a:extLst>
              <a:ext uri="{FF2B5EF4-FFF2-40B4-BE49-F238E27FC236}">
                <a16:creationId xmlns:a16="http://schemas.microsoft.com/office/drawing/2014/main" id="{CAABA8E0-3CF9-47F1-A6EF-B65281059BDA}"/>
              </a:ext>
            </a:extLst>
          </p:cNvPr>
          <p:cNvGrpSpPr/>
          <p:nvPr/>
        </p:nvGrpSpPr>
        <p:grpSpPr>
          <a:xfrm>
            <a:off x="5078598" y="3219321"/>
            <a:ext cx="1624998" cy="1070617"/>
            <a:chOff x="128106" y="3219321"/>
            <a:chExt cx="1624998" cy="1070617"/>
          </a:xfrm>
        </p:grpSpPr>
        <p:sp>
          <p:nvSpPr>
            <p:cNvPr id="79" name="Star: 5 Points 31">
              <a:extLst>
                <a:ext uri="{FF2B5EF4-FFF2-40B4-BE49-F238E27FC236}">
                  <a16:creationId xmlns:a16="http://schemas.microsoft.com/office/drawing/2014/main" id="{F0451647-A240-4209-81D9-E9D4ED7254AA}"/>
                </a:ext>
              </a:extLst>
            </p:cNvPr>
            <p:cNvSpPr/>
            <p:nvPr/>
          </p:nvSpPr>
          <p:spPr>
            <a:xfrm>
              <a:off x="760605" y="3219321"/>
              <a:ext cx="360000" cy="360000"/>
            </a:xfrm>
            <a:prstGeom prst="star5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F69B6D3-1141-4826-B529-1C0E224E8561}"/>
                </a:ext>
              </a:extLst>
            </p:cNvPr>
            <p:cNvSpPr txBox="1"/>
            <p:nvPr/>
          </p:nvSpPr>
          <p:spPr>
            <a:xfrm>
              <a:off x="128106" y="3551274"/>
              <a:ext cx="162499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" sz="1400" dirty="0"/>
                <a:t>Профиль риска и консультация по COVID-19</a:t>
              </a:r>
            </a:p>
          </p:txBody>
        </p:sp>
      </p:grpSp>
      <p:grpSp>
        <p:nvGrpSpPr>
          <p:cNvPr id="81" name="Group 33">
            <a:extLst>
              <a:ext uri="{FF2B5EF4-FFF2-40B4-BE49-F238E27FC236}">
                <a16:creationId xmlns:a16="http://schemas.microsoft.com/office/drawing/2014/main" id="{9D684A63-7155-434E-B520-809528E8BCFA}"/>
              </a:ext>
            </a:extLst>
          </p:cNvPr>
          <p:cNvGrpSpPr/>
          <p:nvPr/>
        </p:nvGrpSpPr>
        <p:grpSpPr>
          <a:xfrm>
            <a:off x="6841765" y="3217720"/>
            <a:ext cx="1624998" cy="855173"/>
            <a:chOff x="128106" y="3219321"/>
            <a:chExt cx="1624998" cy="855173"/>
          </a:xfrm>
        </p:grpSpPr>
        <p:sp>
          <p:nvSpPr>
            <p:cNvPr id="82" name="Star: 5 Points 34">
              <a:extLst>
                <a:ext uri="{FF2B5EF4-FFF2-40B4-BE49-F238E27FC236}">
                  <a16:creationId xmlns:a16="http://schemas.microsoft.com/office/drawing/2014/main" id="{56236D0B-C823-4BE8-B2C8-754F7E30A40B}"/>
                </a:ext>
              </a:extLst>
            </p:cNvPr>
            <p:cNvSpPr/>
            <p:nvPr/>
          </p:nvSpPr>
          <p:spPr>
            <a:xfrm>
              <a:off x="760605" y="3219321"/>
              <a:ext cx="360000" cy="360000"/>
            </a:xfrm>
            <a:prstGeom prst="star5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5E4767D-FA0A-4825-9C3C-9E85D51F1EDE}"/>
                </a:ext>
              </a:extLst>
            </p:cNvPr>
            <p:cNvSpPr txBox="1"/>
            <p:nvPr/>
          </p:nvSpPr>
          <p:spPr>
            <a:xfrm>
              <a:off x="128106" y="3551274"/>
              <a:ext cx="16249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" sz="1400" dirty="0"/>
                <a:t>Обучение работе </a:t>
              </a:r>
              <a:br>
                <a:rPr lang="ru" sz="1400" dirty="0"/>
              </a:br>
              <a:r>
                <a:rPr lang="ru" sz="1400" dirty="0"/>
                <a:t>с DRMI</a:t>
              </a:r>
            </a:p>
          </p:txBody>
        </p:sp>
      </p:grpSp>
      <p:grpSp>
        <p:nvGrpSpPr>
          <p:cNvPr id="84" name="Group 36">
            <a:extLst>
              <a:ext uri="{FF2B5EF4-FFF2-40B4-BE49-F238E27FC236}">
                <a16:creationId xmlns:a16="http://schemas.microsoft.com/office/drawing/2014/main" id="{B8C9CC50-7DD0-4E5A-90BF-53B1AF323E7D}"/>
              </a:ext>
            </a:extLst>
          </p:cNvPr>
          <p:cNvGrpSpPr/>
          <p:nvPr/>
        </p:nvGrpSpPr>
        <p:grpSpPr>
          <a:xfrm>
            <a:off x="8676932" y="3238388"/>
            <a:ext cx="1624998" cy="855173"/>
            <a:chOff x="128106" y="3219321"/>
            <a:chExt cx="1624998" cy="855173"/>
          </a:xfrm>
        </p:grpSpPr>
        <p:sp>
          <p:nvSpPr>
            <p:cNvPr id="85" name="Star: 5 Points 37">
              <a:extLst>
                <a:ext uri="{FF2B5EF4-FFF2-40B4-BE49-F238E27FC236}">
                  <a16:creationId xmlns:a16="http://schemas.microsoft.com/office/drawing/2014/main" id="{C439250F-9B5B-47F7-AE96-542D7F6A8D5D}"/>
                </a:ext>
              </a:extLst>
            </p:cNvPr>
            <p:cNvSpPr/>
            <p:nvPr/>
          </p:nvSpPr>
          <p:spPr>
            <a:xfrm>
              <a:off x="760605" y="3219321"/>
              <a:ext cx="360000" cy="360000"/>
            </a:xfrm>
            <a:prstGeom prst="star5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C1DC007-6821-4184-B3AB-70675940B7D9}"/>
                </a:ext>
              </a:extLst>
            </p:cNvPr>
            <p:cNvSpPr txBox="1"/>
            <p:nvPr/>
          </p:nvSpPr>
          <p:spPr>
            <a:xfrm>
              <a:off x="128106" y="3551274"/>
              <a:ext cx="16249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" sz="1400" dirty="0"/>
                <a:t>Сегодняшнее совещание</a:t>
              </a:r>
            </a:p>
          </p:txBody>
        </p:sp>
      </p:grpSp>
      <p:cxnSp>
        <p:nvCxnSpPr>
          <p:cNvPr id="87" name="Straight Arrow Connector 39">
            <a:extLst>
              <a:ext uri="{FF2B5EF4-FFF2-40B4-BE49-F238E27FC236}">
                <a16:creationId xmlns:a16="http://schemas.microsoft.com/office/drawing/2014/main" id="{17685DB5-EDA9-486B-93B1-C3DDBC150898}"/>
              </a:ext>
            </a:extLst>
          </p:cNvPr>
          <p:cNvCxnSpPr>
            <a:cxnSpLocks/>
          </p:cNvCxnSpPr>
          <p:nvPr/>
        </p:nvCxnSpPr>
        <p:spPr>
          <a:xfrm>
            <a:off x="4861429" y="3429001"/>
            <a:ext cx="17637" cy="1736447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D5343192-1218-4192-B731-CDE169B32D5C}"/>
              </a:ext>
            </a:extLst>
          </p:cNvPr>
          <p:cNvSpPr txBox="1"/>
          <p:nvPr/>
        </p:nvSpPr>
        <p:spPr>
          <a:xfrm>
            <a:off x="3721260" y="5218792"/>
            <a:ext cx="2338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Сценарии COVID-19 и комбинированный риск</a:t>
            </a:r>
            <a:endParaRPr lang="en-GB" sz="1600" dirty="0"/>
          </a:p>
        </p:txBody>
      </p:sp>
      <p:cxnSp>
        <p:nvCxnSpPr>
          <p:cNvPr id="89" name="Straight Arrow Connector 41">
            <a:extLst>
              <a:ext uri="{FF2B5EF4-FFF2-40B4-BE49-F238E27FC236}">
                <a16:creationId xmlns:a16="http://schemas.microsoft.com/office/drawing/2014/main" id="{2FF266C0-BA93-4873-B7D3-8DBE3E89BFA1}"/>
              </a:ext>
            </a:extLst>
          </p:cNvPr>
          <p:cNvCxnSpPr>
            <a:cxnSpLocks/>
          </p:cNvCxnSpPr>
          <p:nvPr/>
        </p:nvCxnSpPr>
        <p:spPr>
          <a:xfrm flipV="1">
            <a:off x="6703596" y="2914795"/>
            <a:ext cx="0" cy="493833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3CD296F-0470-4922-8FD4-426495008160}"/>
              </a:ext>
            </a:extLst>
          </p:cNvPr>
          <p:cNvGrpSpPr/>
          <p:nvPr/>
        </p:nvGrpSpPr>
        <p:grpSpPr>
          <a:xfrm>
            <a:off x="1592472" y="3219321"/>
            <a:ext cx="1624998" cy="855173"/>
            <a:chOff x="128106" y="3219321"/>
            <a:chExt cx="1624998" cy="855173"/>
          </a:xfrm>
        </p:grpSpPr>
        <p:sp>
          <p:nvSpPr>
            <p:cNvPr id="31" name="Star: 5 Points 30">
              <a:extLst>
                <a:ext uri="{FF2B5EF4-FFF2-40B4-BE49-F238E27FC236}">
                  <a16:creationId xmlns:a16="http://schemas.microsoft.com/office/drawing/2014/main" id="{776117CB-CE56-47CD-B543-DE765B1ABDF9}"/>
                </a:ext>
              </a:extLst>
            </p:cNvPr>
            <p:cNvSpPr/>
            <p:nvPr/>
          </p:nvSpPr>
          <p:spPr>
            <a:xfrm>
              <a:off x="760605" y="3219321"/>
              <a:ext cx="360000" cy="360000"/>
            </a:xfrm>
            <a:prstGeom prst="star5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A6A6905-2CC7-46F7-A4BA-29CA94741EC3}"/>
                </a:ext>
              </a:extLst>
            </p:cNvPr>
            <p:cNvSpPr txBox="1"/>
            <p:nvPr/>
          </p:nvSpPr>
          <p:spPr>
            <a:xfrm>
              <a:off x="128106" y="3551274"/>
              <a:ext cx="16249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z-Cyrl-AZ" sz="1400" dirty="0"/>
                <a:t>начальное совещание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41626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9588B-B54E-4039-B0B2-7AE0446A8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 dirty="0"/>
              <a:t>Профили рисков бедствий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907C5-FAF4-416D-9FB2-69BF39E9D6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9AA004-F7C7-4779-8B38-9364AC8BF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63796"/>
            <a:ext cx="10972800" cy="4389120"/>
          </a:xfrm>
        </p:spPr>
        <p:txBody>
          <a:bodyPr/>
          <a:lstStyle/>
          <a:p>
            <a:r>
              <a:rPr lang="ru" b="0" dirty="0"/>
              <a:t>Профили для каждого члена ЦАРЭС были разработаны и размещены в </a:t>
            </a:r>
            <a:r>
              <a:rPr lang="ru" b="0" dirty="0">
                <a:hlinkClick r:id="rId2"/>
              </a:rPr>
              <a:t>открытом доступе</a:t>
            </a:r>
            <a:r>
              <a:rPr lang="ru" b="0" dirty="0"/>
              <a:t> на вебсайте программы ЦАРЭС</a:t>
            </a:r>
            <a:endParaRPr lang="en-GB" b="0" dirty="0"/>
          </a:p>
          <a:p>
            <a:endParaRPr lang="en-GB" b="0" dirty="0"/>
          </a:p>
          <a:p>
            <a:r>
              <a:rPr lang="ru" b="0" dirty="0"/>
              <a:t>Они используют новейшее моделирование катастроф для оценки последствий наводнений, землетрясений и вспышек инфекционных заболеваний в масштабах всей страны.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FBD47-B778-41EF-9D8B-3FA3036AA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1" name="Group 16">
            <a:extLst>
              <a:ext uri="{FF2B5EF4-FFF2-40B4-BE49-F238E27FC236}">
                <a16:creationId xmlns:a16="http://schemas.microsoft.com/office/drawing/2014/main" id="{AF18F55E-7FAA-4103-84C4-7D942DCFC43B}"/>
              </a:ext>
            </a:extLst>
          </p:cNvPr>
          <p:cNvGrpSpPr/>
          <p:nvPr/>
        </p:nvGrpSpPr>
        <p:grpSpPr>
          <a:xfrm>
            <a:off x="2433638" y="3038518"/>
            <a:ext cx="7324725" cy="3171780"/>
            <a:chOff x="1704975" y="3188278"/>
            <a:chExt cx="6981825" cy="2995077"/>
          </a:xfrm>
        </p:grpSpPr>
        <p:pic>
          <p:nvPicPr>
            <p:cNvPr id="12" name="Picture 7">
              <a:extLst>
                <a:ext uri="{FF2B5EF4-FFF2-40B4-BE49-F238E27FC236}">
                  <a16:creationId xmlns:a16="http://schemas.microsoft.com/office/drawing/2014/main" id="{33610226-8705-43F4-B96C-B1AAAB2F51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4758"/>
            <a:stretch/>
          </p:blipFill>
          <p:spPr>
            <a:xfrm>
              <a:off x="1704975" y="4818232"/>
              <a:ext cx="2709638" cy="1365123"/>
            </a:xfrm>
            <a:prstGeom prst="rect">
              <a:avLst/>
            </a:prstGeom>
          </p:spPr>
        </p:pic>
        <p:pic>
          <p:nvPicPr>
            <p:cNvPr id="13" name="Picture 9">
              <a:extLst>
                <a:ext uri="{FF2B5EF4-FFF2-40B4-BE49-F238E27FC236}">
                  <a16:creationId xmlns:a16="http://schemas.microsoft.com/office/drawing/2014/main" id="{A6537651-20F3-40B0-B91D-A3B43F11D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33587" y="4822818"/>
              <a:ext cx="4153213" cy="1307389"/>
            </a:xfrm>
            <a:prstGeom prst="rect">
              <a:avLst/>
            </a:prstGeom>
          </p:spPr>
        </p:pic>
        <p:pic>
          <p:nvPicPr>
            <p:cNvPr id="14" name="Picture 11">
              <a:extLst>
                <a:ext uri="{FF2B5EF4-FFF2-40B4-BE49-F238E27FC236}">
                  <a16:creationId xmlns:a16="http://schemas.microsoft.com/office/drawing/2014/main" id="{E8B38F4F-B16F-486F-8165-C7994249E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33586" y="3280649"/>
              <a:ext cx="3962714" cy="1271576"/>
            </a:xfrm>
            <a:prstGeom prst="rect">
              <a:avLst/>
            </a:prstGeom>
          </p:spPr>
        </p:pic>
        <p:pic>
          <p:nvPicPr>
            <p:cNvPr id="15" name="Picture 13">
              <a:extLst>
                <a:ext uri="{FF2B5EF4-FFF2-40B4-BE49-F238E27FC236}">
                  <a16:creationId xmlns:a16="http://schemas.microsoft.com/office/drawing/2014/main" id="{2CFFCECD-8556-48C4-B726-F231EB02F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53823" y="3284072"/>
              <a:ext cx="1260790" cy="135730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AC5722E-A2B5-4E94-B586-19B1DA169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04975" y="3188278"/>
              <a:ext cx="1448848" cy="1629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320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FEC3D43-7B5D-40D3-8152-44771C8DE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51246"/>
            <a:ext cx="10972800" cy="1379193"/>
          </a:xfrm>
        </p:spPr>
        <p:txBody>
          <a:bodyPr/>
          <a:lstStyle/>
          <a:p>
            <a:r>
              <a:rPr lang="ru" b="0" dirty="0"/>
              <a:t>Регионально согласованный подход к моделированию с использованием информации об опасностях, уязвимости и подверженности каждой конкретной страны рискам бедствий</a:t>
            </a:r>
          </a:p>
          <a:p>
            <a:endParaRPr lang="en-GB" b="0" dirty="0"/>
          </a:p>
          <a:p>
            <a:r>
              <a:rPr lang="ru" b="0" dirty="0"/>
              <a:t>Эти модели разработаны ведущими компаниями по моделированию страховой отрасли и включают в себя новейшие научные изыскания и данные.</a:t>
            </a:r>
          </a:p>
          <a:p>
            <a:endParaRPr lang="en-GB" b="0" dirty="0"/>
          </a:p>
          <a:p>
            <a:endParaRPr lang="en-GB" b="0" dirty="0"/>
          </a:p>
          <a:p>
            <a:endParaRPr lang="en-GB" b="0" dirty="0"/>
          </a:p>
          <a:p>
            <a:r>
              <a:rPr lang="ru" b="0" dirty="0">
                <a:latin typeface="Arial" panose="020B0604020202020204" pitchFamily="34" charset="0"/>
                <a:ea typeface="Calibri" panose="020F0502020204030204" pitchFamily="34" charset="0"/>
              </a:rPr>
              <a:t>Последовательный набор данных о воздействии для моделирования рисков землетрясений и наводнений содержал информацию о количестве зданий, местонахождении, затратах на замену, количестве жильцов и классах уязвимости фонда зданий.</a:t>
            </a:r>
          </a:p>
          <a:p>
            <a:endParaRPr lang="en-US" b="0" dirty="0">
              <a:latin typeface="Arial" panose="020B0604020202020204" pitchFamily="34" charset="0"/>
            </a:endParaRPr>
          </a:p>
          <a:p>
            <a:r>
              <a:rPr lang="ru" b="0" dirty="0">
                <a:latin typeface="Arial" panose="020B0604020202020204" pitchFamily="34" charset="0"/>
              </a:rPr>
              <a:t>Это охватывало жилые, коммерческие и промышленные активы – репрезентативное представление о финансовых рисках на национальном уровне.</a:t>
            </a:r>
            <a:endParaRPr lang="en-GB" b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372DAC-B6C1-4584-B07B-52568CF01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"/>
              <a:t>Подход к моделированию риска бедствий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BF483-9B0C-4D00-B137-E641858F59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D4D75B-1202-473B-880B-005DAC3BD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10" descr="Global Earthquake Model Foundation | Italy">
            <a:extLst>
              <a:ext uri="{FF2B5EF4-FFF2-40B4-BE49-F238E27FC236}">
                <a16:creationId xmlns:a16="http://schemas.microsoft.com/office/drawing/2014/main" id="{057B77E5-5D1C-46EB-9254-E1C950A2BD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" t="11798" r="2395" b="15372"/>
          <a:stretch/>
        </p:blipFill>
        <p:spPr bwMode="auto">
          <a:xfrm>
            <a:off x="1486950" y="3090999"/>
            <a:ext cx="1812298" cy="67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JBA Risk Management Mission Statement, Employees and Hiring | LinkedIn">
            <a:extLst>
              <a:ext uri="{FF2B5EF4-FFF2-40B4-BE49-F238E27FC236}">
                <a16:creationId xmlns:a16="http://schemas.microsoft.com/office/drawing/2014/main" id="{5C6AFCC3-9141-4518-9DC2-CD5980CF4D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5" t="12007" r="5777" b="8550"/>
          <a:stretch/>
        </p:blipFill>
        <p:spPr bwMode="auto">
          <a:xfrm>
            <a:off x="9421064" y="3018096"/>
            <a:ext cx="952981" cy="86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Metabiota - Crunchbase Company Profile &amp; Funding">
            <a:extLst>
              <a:ext uri="{FF2B5EF4-FFF2-40B4-BE49-F238E27FC236}">
                <a16:creationId xmlns:a16="http://schemas.microsoft.com/office/drawing/2014/main" id="{6063F0D6-2980-4921-88AD-5A51B762DF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" t="30965" r="7294" b="37315"/>
          <a:stretch/>
        </p:blipFill>
        <p:spPr bwMode="auto">
          <a:xfrm>
            <a:off x="4917073" y="3018096"/>
            <a:ext cx="2357854" cy="77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6293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FOOTER" val="Watermark"/>
  <p:tag name="TAGPREFIX" val="WT_"/>
  <p:tag name="WT_TEMPLATENAME" val="WTW.pptx"/>
  <p:tag name="WT_CREATEDATE" val="14 March 2017"/>
  <p:tag name="WT_DPI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FOOTER" val="Watermark"/>
  <p:tag name="WT_FOOTER" val="Watermar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FOOTER" val="Watermark"/>
  <p:tag name="WT_FOOTER" val="Watermark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DIALOGNAME" val="Title Image Slide"/>
  <p:tag name="WT_SHORTNAME" val="BASIC"/>
  <p:tag name="WT_ASSOCIATEDSLIDES" val=""/>
  <p:tag name="WT_INNEWPRESENTATION" val="YES"/>
  <p:tag name="WT_ONINSERTSLIDEDLG" val="YES"/>
</p:tagLst>
</file>

<file path=ppt/theme/theme1.xml><?xml version="1.0" encoding="utf-8"?>
<a:theme xmlns:a="http://schemas.openxmlformats.org/drawingml/2006/main" name="WTW">
  <a:themeElements>
    <a:clrScheme name="WTW Theme">
      <a:dk1>
        <a:sysClr val="windowText" lastClr="000000"/>
      </a:dk1>
      <a:lt1>
        <a:sysClr val="window" lastClr="FFFFFF"/>
      </a:lt1>
      <a:dk2>
        <a:srgbClr val="63666A"/>
      </a:dk2>
      <a:lt2>
        <a:srgbClr val="EEECE1"/>
      </a:lt2>
      <a:accent1>
        <a:srgbClr val="702082"/>
      </a:accent1>
      <a:accent2>
        <a:srgbClr val="FFB81C"/>
      </a:accent2>
      <a:accent3>
        <a:srgbClr val="00A0D2"/>
      </a:accent3>
      <a:accent4>
        <a:srgbClr val="C110A0"/>
      </a:accent4>
      <a:accent5>
        <a:srgbClr val="00C389"/>
      </a:accent5>
      <a:accent6>
        <a:srgbClr val="63666A"/>
      </a:accent6>
      <a:hlink>
        <a:srgbClr val="00A0D2"/>
      </a:hlink>
      <a:folHlink>
        <a:srgbClr val="63666A"/>
      </a:folHlink>
    </a:clrScheme>
    <a:fontScheme name="Willis Towers Wats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WTW Light Gray">
      <a:srgbClr val="D8DBD8"/>
    </a:custClr>
    <a:custClr name="WTW Light Violet">
      <a:srgbClr val="D8D7DF"/>
    </a:custClr>
    <a:custClr name="WTW Pink">
      <a:srgbClr val="DDD0CF"/>
    </a:custClr>
    <a:custClr name="WTW Light Blue">
      <a:srgbClr val="C8D7DF"/>
    </a:custClr>
    <a:custClr name="WTW Light Green">
      <a:srgbClr val="D9E6DC"/>
    </a:custClr>
    <a:custClr name="WTW Light Sand">
      <a:srgbClr val="EFEEDE"/>
    </a:custClr>
  </a:custClrLst>
  <a:extLst>
    <a:ext uri="{05A4C25C-085E-4340-85A3-A5531E510DB2}">
      <thm15:themeFamily xmlns:thm15="http://schemas.microsoft.com/office/thememl/2012/main" name="Presentation461" id="{D9369743-1FF6-46BD-812F-C556575F0977}" vid="{2F04C674-D7EA-43AC-ABA7-288918924ABD}"/>
    </a:ext>
  </a:extLst>
</a:theme>
</file>

<file path=ppt/theme/theme2.xml><?xml version="1.0" encoding="utf-8"?>
<a:theme xmlns:a="http://schemas.openxmlformats.org/drawingml/2006/main" name="2_WTW">
  <a:themeElements>
    <a:clrScheme name="WTW Theme">
      <a:dk1>
        <a:sysClr val="windowText" lastClr="000000"/>
      </a:dk1>
      <a:lt1>
        <a:sysClr val="window" lastClr="FFFFFF"/>
      </a:lt1>
      <a:dk2>
        <a:srgbClr val="63666A"/>
      </a:dk2>
      <a:lt2>
        <a:srgbClr val="EEECE1"/>
      </a:lt2>
      <a:accent1>
        <a:srgbClr val="702082"/>
      </a:accent1>
      <a:accent2>
        <a:srgbClr val="FFB81C"/>
      </a:accent2>
      <a:accent3>
        <a:srgbClr val="00A0D2"/>
      </a:accent3>
      <a:accent4>
        <a:srgbClr val="C110A0"/>
      </a:accent4>
      <a:accent5>
        <a:srgbClr val="00C389"/>
      </a:accent5>
      <a:accent6>
        <a:srgbClr val="63666A"/>
      </a:accent6>
      <a:hlink>
        <a:srgbClr val="00A0D2"/>
      </a:hlink>
      <a:folHlink>
        <a:srgbClr val="63666A"/>
      </a:folHlink>
    </a:clrScheme>
    <a:fontScheme name="Willis Towers Wats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WTW Light Gray">
      <a:srgbClr val="D8DBD8"/>
    </a:custClr>
    <a:custClr name="WTW Light Violet">
      <a:srgbClr val="D8D7DF"/>
    </a:custClr>
    <a:custClr name="WTW Pink">
      <a:srgbClr val="DDD0CF"/>
    </a:custClr>
    <a:custClr name="WTW Light Blue">
      <a:srgbClr val="C8D7DF"/>
    </a:custClr>
    <a:custClr name="WTW Light Green">
      <a:srgbClr val="D9E6DC"/>
    </a:custClr>
    <a:custClr name="WTW Light Sand">
      <a:srgbClr val="EFEEDE"/>
    </a:custClr>
  </a:custClrLst>
  <a:extLst>
    <a:ext uri="{05A4C25C-085E-4340-85A3-A5531E510DB2}">
      <thm15:themeFamily xmlns:thm15="http://schemas.microsoft.com/office/thememl/2012/main" name="Presentation2" id="{390D9F68-8868-4B21-9FB6-13C3232A8E4F}" vid="{5DB9451D-CFBA-497A-BE26-2C5E7D8B12D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A2331490FAB84187599CEBF7E09D84" ma:contentTypeVersion="12" ma:contentTypeDescription="Create a new document." ma:contentTypeScope="" ma:versionID="c41b640af76519e394bd5fd6847baeeb">
  <xsd:schema xmlns:xsd="http://www.w3.org/2001/XMLSchema" xmlns:xs="http://www.w3.org/2001/XMLSchema" xmlns:p="http://schemas.microsoft.com/office/2006/metadata/properties" xmlns:ns2="ea74eb43-1038-4b3a-ada2-9ad93252435c" xmlns:ns3="f36d8b79-05ee-4091-ab2d-77e9bc8c3a4d" targetNamespace="http://schemas.microsoft.com/office/2006/metadata/properties" ma:root="true" ma:fieldsID="4102832efb432a330e57f73ac43afd9b" ns2:_="" ns3:_="">
    <xsd:import namespace="ea74eb43-1038-4b3a-ada2-9ad93252435c"/>
    <xsd:import namespace="f36d8b79-05ee-4091-ab2d-77e9bc8c3a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4eb43-1038-4b3a-ada2-9ad9325243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6d8b79-05ee-4091-ab2d-77e9bc8c3a4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902E7D-ABC5-4C0A-91CE-014FDD730F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74eb43-1038-4b3a-ada2-9ad93252435c"/>
    <ds:schemaRef ds:uri="f36d8b79-05ee-4091-ab2d-77e9bc8c3a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702011-021B-4ED8-8B95-25B637B9A1F4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f36d8b79-05ee-4091-ab2d-77e9bc8c3a4d"/>
    <ds:schemaRef ds:uri="ea74eb43-1038-4b3a-ada2-9ad93252435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7BDDD36-C860-43BD-A381-027F8FE093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6878</TotalTime>
  <Words>1738</Words>
  <Application>Microsoft Office PowerPoint</Application>
  <PresentationFormat>Widescreen</PresentationFormat>
  <Paragraphs>265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Wingdings</vt:lpstr>
      <vt:lpstr>WTW</vt:lpstr>
      <vt:lpstr>2_WTW</vt:lpstr>
      <vt:lpstr>Сессия 1: Знакомство с проектом ЦАРЭС по рискам бедствий и краткое изложение первоначальных результатов</vt:lpstr>
      <vt:lpstr>Цели</vt:lpstr>
      <vt:lpstr>Обзор целей проекта: Разработка механизма передачи рисков бедствий в регионе ЦАРЭС </vt:lpstr>
      <vt:lpstr>Риск бедствий в ЦАРЭС</vt:lpstr>
      <vt:lpstr>Цели данного проекта технической помощи</vt:lpstr>
      <vt:lpstr>Достигнутый прогресс</vt:lpstr>
      <vt:lpstr>Ключевые результаты</vt:lpstr>
      <vt:lpstr>Профили рисков бедствий</vt:lpstr>
      <vt:lpstr>Подход к моделированию риска бедствий</vt:lpstr>
      <vt:lpstr>Профили риска бедствий – среднегодовые потери</vt:lpstr>
      <vt:lpstr>Интерфейс управления рисками бедствий</vt:lpstr>
      <vt:lpstr>Обзор DRMI</vt:lpstr>
      <vt:lpstr>Пробел в защите</vt:lpstr>
      <vt:lpstr>Пробел в защите – инфекционное заболевание</vt:lpstr>
      <vt:lpstr>Финансирование риска инфекционных заболеваний</vt:lpstr>
      <vt:lpstr>Функции механизма управления рисками ЦАРЭС</vt:lpstr>
      <vt:lpstr>Следующие шаги для обсуждения</vt:lpstr>
      <vt:lpstr>Преимущества региональных схем финансирования  рисков бедствий</vt:lpstr>
      <vt:lpstr>Следующие шаги</vt:lpstr>
      <vt:lpstr>Задача данной конференции</vt:lpstr>
      <vt:lpstr>Задача</vt:lpstr>
      <vt:lpstr>Вопросы и обсуждение</vt:lpstr>
      <vt:lpstr>Отказ от ответственности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Inception Meeting</dc:title>
  <dc:creator>Au, Christopher</dc:creator>
  <cp:lastModifiedBy>Baskerville-Muscutt, Kez (London)</cp:lastModifiedBy>
  <cp:revision>286</cp:revision>
  <dcterms:created xsi:type="dcterms:W3CDTF">2020-08-04T16:42:47Z</dcterms:created>
  <dcterms:modified xsi:type="dcterms:W3CDTF">2022-11-28T13:21:24Z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0x010100B5A2331490FAB84187599CEBF7E09D84</vt:lpwstr>
  </property>
  <property fmtid="{D5CDD505-2E9C-101B-9397-08002B2CF9AE}" pid="3" name="MSIP_Label_d347b247-e90e-43a3-9d7b-004f14ae6873_Enabled">
    <vt:lpwstr>true</vt:lpwstr>
  </property>
  <property fmtid="{D5CDD505-2E9C-101B-9397-08002B2CF9AE}" pid="4" name="MSIP_Label_d347b247-e90e-43a3-9d7b-004f14ae6873_SetDate">
    <vt:lpwstr>2021-09-09T09:17:32Z</vt:lpwstr>
  </property>
  <property fmtid="{D5CDD505-2E9C-101B-9397-08002B2CF9AE}" pid="5" name="MSIP_Label_d347b247-e90e-43a3-9d7b-004f14ae6873_Method">
    <vt:lpwstr>Standard</vt:lpwstr>
  </property>
  <property fmtid="{D5CDD505-2E9C-101B-9397-08002B2CF9AE}" pid="6" name="MSIP_Label_d347b247-e90e-43a3-9d7b-004f14ae6873_Name">
    <vt:lpwstr>d347b247-e90e-43a3-9d7b-004f14ae6873</vt:lpwstr>
  </property>
  <property fmtid="{D5CDD505-2E9C-101B-9397-08002B2CF9AE}" pid="7" name="MSIP_Label_d347b247-e90e-43a3-9d7b-004f14ae6873_SiteId">
    <vt:lpwstr>76e3921f-489b-4b7e-9547-9ea297add9b5</vt:lpwstr>
  </property>
  <property fmtid="{D5CDD505-2E9C-101B-9397-08002B2CF9AE}" pid="8" name="MSIP_Label_d347b247-e90e-43a3-9d7b-004f14ae6873_ActionId">
    <vt:lpwstr>6882d427-935e-4bb0-b23b-b8f89faf5375</vt:lpwstr>
  </property>
  <property fmtid="{D5CDD505-2E9C-101B-9397-08002B2CF9AE}" pid="9" name="MSIP_Label_d347b247-e90e-43a3-9d7b-004f14ae6873_ContentBits">
    <vt:lpwstr>0</vt:lpwstr>
  </property>
  <property fmtid="{D5CDD505-2E9C-101B-9397-08002B2CF9AE}" pid="10" name="MSIP_Label_817d4574-7375-4d17-b29c-6e4c6df0fcb0_Enabled">
    <vt:lpwstr>true</vt:lpwstr>
  </property>
  <property fmtid="{D5CDD505-2E9C-101B-9397-08002B2CF9AE}" pid="11" name="MSIP_Label_817d4574-7375-4d17-b29c-6e4c6df0fcb0_SetDate">
    <vt:lpwstr>2021-09-21T11:31:38Z</vt:lpwstr>
  </property>
  <property fmtid="{D5CDD505-2E9C-101B-9397-08002B2CF9AE}" pid="12" name="MSIP_Label_817d4574-7375-4d17-b29c-6e4c6df0fcb0_Method">
    <vt:lpwstr>Standard</vt:lpwstr>
  </property>
  <property fmtid="{D5CDD505-2E9C-101B-9397-08002B2CF9AE}" pid="13" name="MSIP_Label_817d4574-7375-4d17-b29c-6e4c6df0fcb0_Name">
    <vt:lpwstr>ADB Internal</vt:lpwstr>
  </property>
  <property fmtid="{D5CDD505-2E9C-101B-9397-08002B2CF9AE}" pid="14" name="MSIP_Label_817d4574-7375-4d17-b29c-6e4c6df0fcb0_SiteId">
    <vt:lpwstr>9495d6bb-41c2-4c58-848f-92e52cf3d640</vt:lpwstr>
  </property>
  <property fmtid="{D5CDD505-2E9C-101B-9397-08002B2CF9AE}" pid="15" name="MSIP_Label_817d4574-7375-4d17-b29c-6e4c6df0fcb0_ActionId">
    <vt:lpwstr>f53f6653-6bac-41d5-904b-3863164c5afe</vt:lpwstr>
  </property>
  <property fmtid="{D5CDD505-2E9C-101B-9397-08002B2CF9AE}" pid="16" name="MSIP_Label_817d4574-7375-4d17-b29c-6e4c6df0fcb0_ContentBits">
    <vt:lpwstr>2</vt:lpwstr>
  </property>
</Properties>
</file>