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4" r:id="rId2"/>
  </p:sldMasterIdLst>
  <p:notesMasterIdLst>
    <p:notesMasterId r:id="rId26"/>
  </p:notesMasterIdLst>
  <p:handoutMasterIdLst>
    <p:handoutMasterId r:id="rId27"/>
  </p:handoutMasterIdLst>
  <p:sldIdLst>
    <p:sldId id="344" r:id="rId3"/>
    <p:sldId id="396" r:id="rId4"/>
    <p:sldId id="453" r:id="rId5"/>
    <p:sldId id="464" r:id="rId6"/>
    <p:sldId id="456" r:id="rId7"/>
    <p:sldId id="463" r:id="rId8"/>
    <p:sldId id="454" r:id="rId9"/>
    <p:sldId id="457" r:id="rId10"/>
    <p:sldId id="509" r:id="rId11"/>
    <p:sldId id="510" r:id="rId12"/>
    <p:sldId id="458" r:id="rId13"/>
    <p:sldId id="511" r:id="rId14"/>
    <p:sldId id="459" r:id="rId15"/>
    <p:sldId id="512" r:id="rId16"/>
    <p:sldId id="460" r:id="rId17"/>
    <p:sldId id="497" r:id="rId18"/>
    <p:sldId id="466" r:id="rId19"/>
    <p:sldId id="465" r:id="rId20"/>
    <p:sldId id="499" r:id="rId21"/>
    <p:sldId id="495" r:id="rId22"/>
    <p:sldId id="467" r:id="rId23"/>
    <p:sldId id="471" r:id="rId24"/>
    <p:sldId id="493" r:id="rId25"/>
  </p:sldIdLst>
  <p:sldSz cx="9144000" cy="6858000" type="screen4x3"/>
  <p:notesSz cx="6985000" cy="92837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960">
          <p15:clr>
            <a:srgbClr val="A4A3A4"/>
          </p15:clr>
        </p15:guide>
        <p15:guide id="4" orient="horz" pos="4032">
          <p15:clr>
            <a:srgbClr val="A4A3A4"/>
          </p15:clr>
        </p15:guide>
        <p15:guide id="5" orient="horz" pos="3840">
          <p15:clr>
            <a:srgbClr val="A4A3A4"/>
          </p15:clr>
        </p15:guide>
        <p15:guide id="6" pos="3456">
          <p15:clr>
            <a:srgbClr val="A4A3A4"/>
          </p15:clr>
        </p15:guide>
        <p15:guide id="7" pos="270">
          <p15:clr>
            <a:srgbClr val="A4A3A4"/>
          </p15:clr>
        </p15:guide>
        <p15:guide id="8" pos="5437">
          <p15:clr>
            <a:srgbClr val="A4A3A4"/>
          </p15:clr>
        </p15:guide>
        <p15:guide id="9" pos="1247">
          <p15:clr>
            <a:srgbClr val="A4A3A4"/>
          </p15:clr>
        </p15:guide>
        <p15:guide id="10" pos="4416">
          <p15:clr>
            <a:srgbClr val="A4A3A4"/>
          </p15:clr>
        </p15:guide>
        <p15:guide id="11" pos="4512">
          <p15:clr>
            <a:srgbClr val="A4A3A4"/>
          </p15:clr>
        </p15:guide>
        <p15:guide id="12" pos="3360">
          <p15:clr>
            <a:srgbClr val="A4A3A4"/>
          </p15:clr>
        </p15:guide>
        <p15:guide id="13" pos="1344">
          <p15:clr>
            <a:srgbClr val="A4A3A4"/>
          </p15:clr>
        </p15:guide>
        <p15:guide id="14" pos="2290">
          <p15:clr>
            <a:srgbClr val="A4A3A4"/>
          </p15:clr>
        </p15:guide>
        <p15:guide id="15" pos="24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0" clrIdx="0"/>
  <p:cmAuthor id="2" name="Calam, Stuart" initials="C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A3A33F"/>
    <a:srgbClr val="8352DC"/>
    <a:srgbClr val="1FF5EB"/>
    <a:srgbClr val="808000"/>
    <a:srgbClr val="D8D7DF"/>
    <a:srgbClr val="E0AFEB"/>
    <a:srgbClr val="003300"/>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2789" autoAdjust="0"/>
  </p:normalViewPr>
  <p:slideViewPr>
    <p:cSldViewPr snapToGrid="0">
      <p:cViewPr varScale="1">
        <p:scale>
          <a:sx n="118" d="100"/>
          <a:sy n="118" d="100"/>
        </p:scale>
        <p:origin x="1016" y="208"/>
      </p:cViewPr>
      <p:guideLst>
        <p:guide orient="horz" pos="2160"/>
        <p:guide orient="horz" pos="288"/>
        <p:guide orient="horz" pos="960"/>
        <p:guide orient="horz" pos="4032"/>
        <p:guide orient="horz" pos="3840"/>
        <p:guide pos="3456"/>
        <p:guide pos="270"/>
        <p:guide pos="5437"/>
        <p:guide pos="1247"/>
        <p:guide pos="4416"/>
        <p:guide pos="4512"/>
        <p:guide pos="3360"/>
        <p:guide pos="1344"/>
        <p:guide pos="2290"/>
        <p:guide pos="240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11/27/22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t>11/27/22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rgbClr val="000000"/>
                </a:solidFill>
                <a:highlight>
                  <a:srgbClr val="000000">
                    <a:alpha val="0"/>
                  </a:srgbClr>
                </a:highlight>
                <a:latin typeface="Simsun"/>
                <a:ea typeface="Simsun"/>
                <a:cs typeface="+mn-cs"/>
              </a:rPr>
              <a:t>提及讨论的形式</a:t>
            </a:r>
          </a:p>
          <a:p>
            <a:endParaRPr lang="en-GB" sz="1200" kern="1200">
              <a:solidFill>
                <a:schemeClr val="tx1"/>
              </a:solidFill>
              <a:latin typeface="+mn-lt"/>
              <a:ea typeface="+mn-ea"/>
              <a:cs typeface="+mn-cs"/>
            </a:endParaRPr>
          </a:p>
          <a:p>
            <a:pPr rtl="0"/>
            <a:r>
              <a:rPr lang="en-US" sz="1200" b="0" i="0" u="none" strike="noStrike" kern="1200">
                <a:solidFill>
                  <a:srgbClr val="000000"/>
                </a:solidFill>
                <a:highlight>
                  <a:srgbClr val="000000">
                    <a:alpha val="0"/>
                  </a:srgbClr>
                </a:highlight>
                <a:latin typeface="Simsun"/>
                <a:ea typeface="Simsun"/>
                <a:cs typeface="+mn-cs"/>
              </a:rPr>
              <a:t>可交付成果的基本目标是商定如何最好地与诸位合作，以改善数据、建模和对你们要求的理解，使得我们得以合作，找到适当的灾害风险融资工具</a:t>
            </a:r>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a:highlight>
                  <a:srgbClr val="000000">
                    <a:alpha val="0"/>
                  </a:srgbClr>
                </a:highlight>
                <a:latin typeface="Simsun"/>
                <a:ea typeface="Simsun"/>
              </a:rPr>
              <a:t>最近的事件：</a:t>
            </a:r>
          </a:p>
          <a:p>
            <a:pPr rtl="0"/>
            <a:r>
              <a:rPr lang="en-US" sz="1200" b="0" i="0" u="none" strike="noStrike">
                <a:highlight>
                  <a:srgbClr val="000000">
                    <a:alpha val="0"/>
                  </a:srgbClr>
                </a:highlight>
                <a:latin typeface="Simsun"/>
                <a:ea typeface="Simsun"/>
              </a:rPr>
              <a:t>乌兹别克斯坦：FARGONA, VIOLYATI, 2011年, 6.1级</a:t>
            </a:r>
          </a:p>
          <a:p>
            <a:pPr rtl="0"/>
            <a:r>
              <a:rPr lang="en-US" sz="1200" b="0" i="0" u="none" strike="noStrike">
                <a:highlight>
                  <a:srgbClr val="000000">
                    <a:alpha val="0"/>
                  </a:srgbClr>
                </a:highlight>
                <a:latin typeface="Simsun"/>
                <a:ea typeface="Simsun"/>
              </a:rPr>
              <a:t>塔吉克斯坦：RASHT；TOJIKOBOD，2021年，5.8级</a:t>
            </a:r>
          </a:p>
        </p:txBody>
      </p:sp>
      <p:sp>
        <p:nvSpPr>
          <p:cNvPr id="4" name="Slide Number Placeholder 3"/>
          <p:cNvSpPr>
            <a:spLocks noGrp="1"/>
          </p:cNvSpPr>
          <p:nvPr>
            <p:ph type="sldNum" sz="quarter" idx="5"/>
          </p:nvPr>
        </p:nvSpPr>
        <p:spPr/>
        <p:txBody>
          <a:bodyPr/>
          <a:lstStyle/>
          <a:p>
            <a:fld id="{A499B0F9-5275-4FDD-BFE5-B9E6F2FD770F}"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a:highlight>
                  <a:srgbClr val="000000">
                    <a:alpha val="0"/>
                  </a:srgbClr>
                </a:highlight>
                <a:latin typeface="Simsun"/>
                <a:ea typeface="Simsun"/>
              </a:rPr>
              <a:t>添加超链接</a:t>
            </a:r>
          </a:p>
        </p:txBody>
      </p:sp>
      <p:sp>
        <p:nvSpPr>
          <p:cNvPr id="4" name="Slide Number Placeholder 3"/>
          <p:cNvSpPr>
            <a:spLocks noGrp="1"/>
          </p:cNvSpPr>
          <p:nvPr>
            <p:ph type="sldNum" sz="quarter" idx="5"/>
          </p:nvPr>
        </p:nvSpPr>
        <p:spPr/>
        <p:txBody>
          <a:bodyPr/>
          <a:lstStyle/>
          <a:p>
            <a:fld id="{A499B0F9-5275-4FDD-BFE5-B9E6F2FD770F}"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Covers direct and indirect</a:t>
            </a:r>
            <a:r>
              <a:rPr lang="en-GB" dirty="0"/>
              <a:t> – economic </a:t>
            </a:r>
            <a:r>
              <a:rPr lang="en-GB"/>
              <a:t>loss multiplier</a:t>
            </a:r>
          </a:p>
        </p:txBody>
      </p:sp>
      <p:sp>
        <p:nvSpPr>
          <p:cNvPr id="4" name="Slide Number Placeholder 3"/>
          <p:cNvSpPr>
            <a:spLocks noGrp="1"/>
          </p:cNvSpPr>
          <p:nvPr>
            <p:ph type="sldNum" sz="quarter" idx="5"/>
          </p:nvPr>
        </p:nvSpPr>
        <p:spPr/>
        <p:txBody>
          <a:bodyPr/>
          <a:lstStyle/>
          <a:p>
            <a:fld id="{A499B0F9-5275-4FDD-BFE5-B9E6F2FD770F}"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4" name="Picture 13"/>
          <p:cNvPicPr>
            <a:picLocks noChangeAspect="1"/>
          </p:cNvPicPr>
          <p:nvPr userDrawn="1"/>
        </p:nvPicPr>
        <p:blipFill>
          <a:blip r:embed="rId3"/>
          <a:stretch>
            <a:fillRect/>
          </a:stretch>
        </p:blipFill>
        <p:spPr>
          <a:xfrm>
            <a:off x="180699" y="5930896"/>
            <a:ext cx="3022600" cy="584200"/>
          </a:xfrm>
          <a:prstGeom prst="rect">
            <a:avLst/>
          </a:prstGeom>
        </p:spPr>
      </p:pic>
      <p:sp>
        <p:nvSpPr>
          <p:cNvPr id="10" name="Rectangle 9"/>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anose="020B0604020202090204"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31071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173" y="6300577"/>
            <a:ext cx="1277405" cy="509014"/>
          </a:xfrm>
          <a:prstGeom prst="rect">
            <a:avLst/>
          </a:prstGeom>
        </p:spPr>
      </p:pic>
    </p:spTree>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12"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lstStyle/>
            <a:p>
              <a:endParaRPr lang="en-US"/>
            </a:p>
          </p:txBody>
        </p:sp>
      </p:grpSp>
      <p:pic>
        <p:nvPicPr>
          <p:cNvPr id="19" name="Picture 18"/>
          <p:cNvPicPr>
            <a:picLocks noChangeAspect="1"/>
          </p:cNvPicPr>
          <p:nvPr userDrawn="1"/>
        </p:nvPicPr>
        <p:blipFill>
          <a:blip r:embed="rId2"/>
          <a:stretch>
            <a:fillRect/>
          </a:stretch>
        </p:blipFill>
        <p:spPr>
          <a:xfrm>
            <a:off x="5877560" y="6273358"/>
            <a:ext cx="3022600" cy="584200"/>
          </a:xfrm>
          <a:prstGeom prst="rect">
            <a:avLst/>
          </a:prstGeom>
        </p:spPr>
      </p:pic>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9938" y="1673524"/>
            <a:ext cx="8550168"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5962261"/>
            <a:ext cx="9144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2354453"/>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802093"/>
            <a:ext cx="4636008" cy="381000"/>
          </a:xfrm>
        </p:spPr>
        <p:txBody>
          <a:bodyPr>
            <a:noAutofit/>
          </a:bodyPr>
          <a:lstStyle>
            <a:lvl1pPr>
              <a:defRPr baseline="0"/>
            </a:lvl1pPr>
          </a:lstStyle>
          <a:p>
            <a:r>
              <a:rPr lang="en-US"/>
              <a:t>Divider color slide — click to edit text</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680" indent="-233680">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anose="05000000000000000000" pitchFamily="2" charset="2"/>
              <a:buChar char="§"/>
              <a:defRPr lang="en-US"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9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anose="020B0604020202090204"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lstStyle/>
            <a:p>
              <a:endParaRPr lang="en-US"/>
            </a:p>
          </p:txBody>
        </p:sp>
      </p:grpSp>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pic>
        <p:nvPicPr>
          <p:cNvPr id="10" name="Picture 4" descr="Asian Development Bank - Wikipedia"/>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208584" y="250388"/>
            <a:ext cx="716374"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013" y="250255"/>
            <a:ext cx="716374" cy="716374"/>
          </a:xfrm>
          <a:prstGeom prst="rect">
            <a:avLst/>
          </a:prstGeom>
        </p:spPr>
      </p:pic>
      <p:pic>
        <p:nvPicPr>
          <p:cNvPr id="14" name="Picture 13" descr="Logo&#10;&#10;Description automatically generate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680" indent="-233680">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anose="05000000000000000000" pitchFamily="2" charset="2"/>
              <a:buChar char="§"/>
              <a:defRPr lang="en-US"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9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anose="05000000000000000000"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anose="05000000000000000000"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anose="020B0604020202090204"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anose="020B0604020202090204"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anose="020B0604020202090204"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anose="05000000000000000000"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anose="05000000000000000000"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anose="020B0604020202090204"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anose="020B0604020202090204"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anose="020B0604020202090204"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hyperlink" Target="https://www.carecprogram.org/?page_id=21" TargetMode="Externa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82"/>
            <a:ext cx="5565396" cy="612648"/>
          </a:xfrm>
        </p:spPr>
        <p:txBody>
          <a:bodyPr>
            <a:noAutofit/>
          </a:bodyPr>
          <a:lstStyle/>
          <a:p>
            <a:pPr rtl="0"/>
            <a:r>
              <a:rPr lang="en-US" sz="1800" b="0" i="0" u="none" strike="noStrike">
                <a:solidFill>
                  <a:srgbClr val="404040"/>
                </a:solidFill>
                <a:highlight>
                  <a:srgbClr val="000000">
                    <a:alpha val="0"/>
                  </a:srgbClr>
                </a:highlight>
                <a:latin typeface="Simsun"/>
                <a:ea typeface="Simsun"/>
              </a:rPr>
              <a:t>环节1：介绍CAREC灾害风险项目并总结初步成果</a:t>
            </a:r>
          </a:p>
        </p:txBody>
      </p:sp>
      <p:sp>
        <p:nvSpPr>
          <p:cNvPr id="8" name="Text Placeholder 7"/>
          <p:cNvSpPr>
            <a:spLocks noGrp="1"/>
          </p:cNvSpPr>
          <p:nvPr>
            <p:ph type="body" sz="quarter" idx="16"/>
          </p:nvPr>
        </p:nvSpPr>
        <p:spPr>
          <a:xfrm>
            <a:off x="457200" y="1952257"/>
            <a:ext cx="2011680" cy="271081"/>
          </a:xfrm>
        </p:spPr>
        <p:txBody>
          <a:bodyPr>
            <a:noAutofit/>
          </a:bodyPr>
          <a:lstStyle/>
          <a:p>
            <a:pPr rtl="0"/>
            <a:r>
              <a:rPr lang="en-US" sz="1200" b="0" i="0" u="none" strike="noStrike">
                <a:highlight>
                  <a:srgbClr val="000000">
                    <a:alpha val="0"/>
                  </a:srgbClr>
                </a:highlight>
                <a:latin typeface="Simsun"/>
                <a:ea typeface="Simsun"/>
              </a:rPr>
              <a:t>土耳其伊斯坦布尔</a:t>
            </a:r>
            <a:endParaRPr lang="en-GB"/>
          </a:p>
          <a:p>
            <a:pPr rtl="0"/>
            <a:r>
              <a:rPr lang="en-US" sz="1200" b="0" i="0" u="none" strike="noStrike">
                <a:highlight>
                  <a:srgbClr val="000000">
                    <a:alpha val="0"/>
                  </a:srgbClr>
                </a:highlight>
                <a:latin typeface="Simsun"/>
                <a:ea typeface="Simsun"/>
              </a:rPr>
              <a:t>2022 年 11 月</a:t>
            </a:r>
          </a:p>
        </p:txBody>
      </p:sp>
      <p:pic>
        <p:nvPicPr>
          <p:cNvPr id="10" name="Picture 10" descr="Global Earthquake Model Foundation | Italy"/>
          <p:cNvPicPr>
            <a:picLocks noChangeAspect="1" noChangeArrowheads="1"/>
          </p:cNvPicPr>
          <p:nvPr/>
        </p:nvPicPr>
        <p:blipFill>
          <a:blip r:embed="rId5">
            <a:extLst>
              <a:ext uri="{28A0092B-C50C-407E-A947-70E740481C1C}">
                <a14:useLocalDpi xmlns:a14="http://schemas.microsoft.com/office/drawing/2010/main" val="0"/>
              </a:ext>
            </a:extLst>
          </a:blip>
          <a:srcRect l="7191" t="11798" r="2395" b="15372"/>
          <a:stretch>
            <a:fillRect/>
          </a:stretch>
        </p:blipFill>
        <p:spPr bwMode="auto">
          <a:xfrm>
            <a:off x="229530"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p:cNvPicPr>
            <a:picLocks noChangeAspect="1" noChangeArrowheads="1"/>
          </p:cNvPicPr>
          <p:nvPr/>
        </p:nvPicPr>
        <p:blipFill>
          <a:blip r:embed="rId6">
            <a:extLst>
              <a:ext uri="{28A0092B-C50C-407E-A947-70E740481C1C}">
                <a14:useLocalDpi xmlns:a14="http://schemas.microsoft.com/office/drawing/2010/main" val="0"/>
              </a:ext>
            </a:extLst>
          </a:blip>
          <a:srcRect l="6655" t="12007" r="5777" b="8550"/>
          <a:stretch>
            <a:fillRect/>
          </a:stretch>
        </p:blipFill>
        <p:spPr bwMode="auto">
          <a:xfrm>
            <a:off x="1644082"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p:cNvPicPr>
            <a:picLocks noChangeAspect="1" noChangeArrowheads="1"/>
          </p:cNvPicPr>
          <p:nvPr/>
        </p:nvPicPr>
        <p:blipFill>
          <a:blip r:embed="rId7">
            <a:extLst>
              <a:ext uri="{28A0092B-C50C-407E-A947-70E740481C1C}">
                <a14:useLocalDpi xmlns:a14="http://schemas.microsoft.com/office/drawing/2010/main" val="0"/>
              </a:ext>
            </a:extLst>
          </a:blip>
          <a:srcRect l="4839" r="3041"/>
          <a:stretch>
            <a:fillRect/>
          </a:stretch>
        </p:blipFill>
        <p:spPr bwMode="auto">
          <a:xfrm>
            <a:off x="2432200" y="6308367"/>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p:cNvPicPr>
            <a:picLocks noChangeAspect="1" noChangeArrowheads="1"/>
          </p:cNvPicPr>
          <p:nvPr/>
        </p:nvPicPr>
        <p:blipFill>
          <a:blip r:embed="rId8">
            <a:extLst>
              <a:ext uri="{28A0092B-C50C-407E-A947-70E740481C1C}">
                <a14:useLocalDpi xmlns:a14="http://schemas.microsoft.com/office/drawing/2010/main" val="0"/>
              </a:ext>
            </a:extLst>
          </a:blip>
          <a:srcRect t="14788" b="11781"/>
          <a:stretch>
            <a:fillRect/>
          </a:stretch>
        </p:blipFill>
        <p:spPr bwMode="auto">
          <a:xfrm>
            <a:off x="3609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p:cNvPicPr>
            <a:picLocks noChangeAspect="1" noChangeArrowheads="1"/>
          </p:cNvPicPr>
          <p:nvPr/>
        </p:nvPicPr>
        <p:blipFill>
          <a:blip r:embed="rId9">
            <a:extLst>
              <a:ext uri="{28A0092B-C50C-407E-A947-70E740481C1C}">
                <a14:useLocalDpi xmlns:a14="http://schemas.microsoft.com/office/drawing/2010/main" val="0"/>
              </a:ext>
            </a:extLst>
          </a:blip>
          <a:srcRect l="6005" t="30965" r="7294" b="37315"/>
          <a:stretch>
            <a:fillRect/>
          </a:stretch>
        </p:blipFill>
        <p:spPr bwMode="auto">
          <a:xfrm>
            <a:off x="4397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299747" y="1333554"/>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855" y="262809"/>
            <a:ext cx="1058472" cy="1058472"/>
          </a:xfrm>
          <a:prstGeom prst="rect">
            <a:avLst/>
          </a:prstGeom>
        </p:spPr>
      </p:pic>
      <p:sp>
        <p:nvSpPr>
          <p:cNvPr id="3" name="TextBox 2"/>
          <p:cNvSpPr txBox="1"/>
          <p:nvPr/>
        </p:nvSpPr>
        <p:spPr>
          <a:xfrm>
            <a:off x="384630" y="457200"/>
            <a:ext cx="5637966" cy="584775"/>
          </a:xfrm>
          <a:prstGeom prst="rect">
            <a:avLst/>
          </a:prstGeom>
          <a:noFill/>
        </p:spPr>
        <p:txBody>
          <a:bodyPr wrap="square" rtlCol="0">
            <a:noAutofit/>
          </a:bodyPr>
          <a:lstStyle/>
          <a:p>
            <a:pPr rtl="0"/>
            <a:r>
              <a:rPr lang="en-US" sz="1600" b="1" i="0" u="none" strike="noStrike">
                <a:highlight>
                  <a:srgbClr val="000000">
                    <a:alpha val="0"/>
                  </a:srgbClr>
                </a:highlight>
                <a:latin typeface="Simsun"/>
                <a:ea typeface="Simsun"/>
              </a:rPr>
              <a:t>区域论坛--中亚国家紧急事务主管部门负责人会议</a:t>
            </a:r>
            <a:endParaRPr lang="en-GB" sz="1600" b="1">
              <a:solidFill>
                <a:srgbClr val="FF0000"/>
              </a:solidFill>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灾害风险概况</a:t>
            </a:r>
            <a:r>
              <a:rPr lang="en-US" altLang="zh-CN" dirty="0"/>
              <a:t>-</a:t>
            </a:r>
            <a:r>
              <a:rPr lang="zh-CN" altLang="en-US" dirty="0"/>
              <a:t>平均年损失</a:t>
            </a:r>
            <a:endParaRPr lang="en-GB" dirty="0"/>
          </a:p>
        </p:txBody>
      </p:sp>
      <p:sp>
        <p:nvSpPr>
          <p:cNvPr id="3" name="Text Placeholder 2"/>
          <p:cNvSpPr>
            <a:spLocks noGrp="1"/>
          </p:cNvSpPr>
          <p:nvPr>
            <p:ph type="body" sz="quarter" idx="13"/>
          </p:nvPr>
        </p:nvSpPr>
        <p:spPr/>
        <p:txBody>
          <a:bodyPr/>
          <a:lstStyle/>
          <a:p>
            <a:endParaRPr lang="en-GB"/>
          </a:p>
        </p:txBody>
      </p:sp>
      <p:sp>
        <p:nvSpPr>
          <p:cNvPr id="5" name="Slide Number Placeholder 4"/>
          <p:cNvSpPr>
            <a:spLocks noGrp="1"/>
          </p:cNvSpPr>
          <p:nvPr>
            <p:ph type="sldNum" sz="quarter" idx="4"/>
          </p:nvPr>
        </p:nvSpPr>
        <p:spPr/>
        <p:txBody>
          <a:bodyPr/>
          <a:lstStyle/>
          <a:p>
            <a:fld id="{2083E393-C0BF-4ED8-8545-7E4C90AFF831}"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0664393"/>
              </p:ext>
            </p:extLst>
          </p:nvPr>
        </p:nvGraphicFramePr>
        <p:xfrm>
          <a:off x="457200" y="1714718"/>
          <a:ext cx="8229603" cy="3501924"/>
        </p:xfrm>
        <a:graphic>
          <a:graphicData uri="http://schemas.openxmlformats.org/drawingml/2006/table">
            <a:tbl>
              <a:tblPr firstRow="1" firstCol="1" bandRow="1">
                <a:tableStyleId>{93296810-A885-4BE3-A3E7-6D5BEEA58F35}</a:tableStyleId>
              </a:tblPr>
              <a:tblGrid>
                <a:gridCol w="2091067">
                  <a:extLst>
                    <a:ext uri="{9D8B030D-6E8A-4147-A177-3AD203B41FA5}">
                      <a16:colId xmlns:a16="http://schemas.microsoft.com/office/drawing/2014/main" val="20000"/>
                    </a:ext>
                  </a:extLst>
                </a:gridCol>
                <a:gridCol w="3262600">
                  <a:extLst>
                    <a:ext uri="{9D8B030D-6E8A-4147-A177-3AD203B41FA5}">
                      <a16:colId xmlns:a16="http://schemas.microsoft.com/office/drawing/2014/main" val="20001"/>
                    </a:ext>
                  </a:extLst>
                </a:gridCol>
                <a:gridCol w="2875936">
                  <a:extLst>
                    <a:ext uri="{9D8B030D-6E8A-4147-A177-3AD203B41FA5}">
                      <a16:colId xmlns:a16="http://schemas.microsoft.com/office/drawing/2014/main" val="20002"/>
                    </a:ext>
                  </a:extLst>
                </a:gridCol>
              </a:tblGrid>
              <a:tr h="340224">
                <a:tc>
                  <a:txBody>
                    <a:bodyPr/>
                    <a:lstStyle/>
                    <a:p>
                      <a:pPr marL="6350" marR="8890" indent="-6350" algn="l">
                        <a:lnSpc>
                          <a:spcPct val="107000"/>
                        </a:lnSpc>
                        <a:spcAft>
                          <a:spcPts val="20"/>
                        </a:spcAft>
                      </a:pPr>
                      <a:r>
                        <a:rPr lang="en-GB" sz="1400" b="1" kern="1200" dirty="0" err="1">
                          <a:solidFill>
                            <a:schemeClr val="lt1"/>
                          </a:solidFill>
                          <a:effectLst/>
                          <a:latin typeface="+mn-lt"/>
                          <a:ea typeface="+mn-ea"/>
                          <a:cs typeface="+mn-cs"/>
                        </a:rPr>
                        <a:t>国家</a:t>
                      </a:r>
                      <a:endParaRPr lang="en-GB" sz="1400" b="1" kern="1200" dirty="0">
                        <a:solidFill>
                          <a:schemeClr val="lt1"/>
                        </a:solidFill>
                        <a:effectLst/>
                        <a:latin typeface="+mn-lt"/>
                        <a:ea typeface="+mn-ea"/>
                        <a:cs typeface="+mn-cs"/>
                      </a:endParaRPr>
                    </a:p>
                  </a:txBody>
                  <a:tcPr marL="68580" marR="68580" marT="0" marB="0"/>
                </a:tc>
                <a:tc>
                  <a:txBody>
                    <a:bodyPr/>
                    <a:lstStyle/>
                    <a:p>
                      <a:pPr marL="6350" marR="8890" indent="-6350" algn="l">
                        <a:lnSpc>
                          <a:spcPct val="107000"/>
                        </a:lnSpc>
                        <a:spcAft>
                          <a:spcPts val="20"/>
                        </a:spcAft>
                      </a:pPr>
                      <a:r>
                        <a:rPr lang="en-GB" sz="1400" dirty="0" err="1">
                          <a:effectLst/>
                        </a:rPr>
                        <a:t>洪水</a:t>
                      </a:r>
                      <a:r>
                        <a:rPr lang="zh-CN" altLang="en-US" sz="1400" dirty="0">
                          <a:effectLst/>
                        </a:rPr>
                        <a:t>（直接</a:t>
                      </a:r>
                      <a:r>
                        <a:rPr lang="en-US" altLang="zh-CN" sz="1400" dirty="0">
                          <a:effectLst/>
                        </a:rPr>
                        <a:t>/</a:t>
                      </a:r>
                      <a:r>
                        <a:rPr lang="zh-CN" altLang="en-US" sz="1400" dirty="0">
                          <a:effectLst/>
                        </a:rPr>
                        <a:t>共计）</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l">
                        <a:lnSpc>
                          <a:spcPct val="107000"/>
                        </a:lnSpc>
                        <a:spcAft>
                          <a:spcPts val="20"/>
                        </a:spcAft>
                      </a:pPr>
                      <a:r>
                        <a:rPr lang="en-GB" sz="1400" dirty="0" err="1">
                          <a:effectLst/>
                        </a:rPr>
                        <a:t>地震</a:t>
                      </a:r>
                      <a:r>
                        <a:rPr lang="zh-CN" altLang="en-US" sz="1400" dirty="0">
                          <a:effectLst/>
                        </a:rPr>
                        <a:t>（直接</a:t>
                      </a:r>
                      <a:r>
                        <a:rPr lang="en-US" altLang="zh-CN" sz="1400" dirty="0">
                          <a:effectLst/>
                        </a:rPr>
                        <a:t>/</a:t>
                      </a:r>
                      <a:r>
                        <a:rPr lang="zh-CN" altLang="en-US" sz="1400" dirty="0">
                          <a:effectLst/>
                        </a:rPr>
                        <a:t>共计）</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0"/>
                  </a:ext>
                </a:extLst>
              </a:tr>
              <a:tr h="263475">
                <a:tc>
                  <a:txBody>
                    <a:bodyPr/>
                    <a:lstStyle/>
                    <a:p>
                      <a:pPr marL="6350" marR="8890" indent="-6350" algn="l">
                        <a:lnSpc>
                          <a:spcPct val="107000"/>
                        </a:lnSpc>
                        <a:spcAft>
                          <a:spcPts val="20"/>
                        </a:spcAft>
                      </a:pPr>
                      <a:r>
                        <a:rPr lang="en-GB" sz="1400" b="1" kern="1200" dirty="0" err="1">
                          <a:solidFill>
                            <a:schemeClr val="lt1"/>
                          </a:solidFill>
                          <a:effectLst/>
                          <a:latin typeface="+mn-lt"/>
                          <a:ea typeface="+mn-ea"/>
                          <a:cs typeface="+mn-cs"/>
                        </a:rPr>
                        <a:t>阿富汗</a:t>
                      </a:r>
                      <a:endParaRPr lang="en-GB" sz="1400" b="1" kern="1200" dirty="0">
                        <a:solidFill>
                          <a:schemeClr val="lt1"/>
                        </a:solidFill>
                        <a:effectLst/>
                        <a:latin typeface="+mn-lt"/>
                        <a:ea typeface="+mn-ea"/>
                        <a:cs typeface="+mn-cs"/>
                      </a:endParaRPr>
                    </a:p>
                  </a:txBody>
                  <a:tcPr marL="68580" marR="68580" marT="0" marB="0"/>
                </a:tc>
                <a:tc>
                  <a:txBody>
                    <a:bodyPr/>
                    <a:lstStyle/>
                    <a:p>
                      <a:pPr marL="6350" marR="8890" indent="-6350" algn="ctr">
                        <a:lnSpc>
                          <a:spcPct val="107000"/>
                        </a:lnSpc>
                        <a:spcAft>
                          <a:spcPts val="20"/>
                        </a:spcAft>
                      </a:pPr>
                      <a:r>
                        <a:rPr lang="en-GB" sz="1400">
                          <a:effectLst/>
                        </a:rPr>
                        <a:t>$62m / $79m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dirty="0">
                          <a:effectLst/>
                        </a:rPr>
                        <a:t>$57m / $76m</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1"/>
                  </a:ext>
                </a:extLst>
              </a:tr>
              <a:tr h="263475">
                <a:tc>
                  <a:txBody>
                    <a:bodyPr/>
                    <a:lstStyle/>
                    <a:p>
                      <a:pPr marL="6350" marR="8890" indent="-6350" algn="l">
                        <a:lnSpc>
                          <a:spcPct val="107000"/>
                        </a:lnSpc>
                        <a:spcAft>
                          <a:spcPts val="20"/>
                        </a:spcAft>
                      </a:pPr>
                      <a:r>
                        <a:rPr lang="en-GB" sz="1400" b="1" kern="1200" dirty="0" err="1">
                          <a:solidFill>
                            <a:schemeClr val="lt1"/>
                          </a:solidFill>
                          <a:effectLst/>
                          <a:latin typeface="+mn-lt"/>
                          <a:ea typeface="+mn-ea"/>
                          <a:cs typeface="+mn-cs"/>
                        </a:rPr>
                        <a:t>阿塞拜疆</a:t>
                      </a:r>
                      <a:endParaRPr lang="en-GB" sz="1400" b="1" kern="1200" dirty="0">
                        <a:solidFill>
                          <a:schemeClr val="lt1"/>
                        </a:solidFill>
                        <a:effectLst/>
                        <a:latin typeface="+mn-lt"/>
                        <a:ea typeface="+mn-ea"/>
                        <a:cs typeface="+mn-cs"/>
                      </a:endParaRPr>
                    </a:p>
                  </a:txBody>
                  <a:tcPr marL="68580" marR="68580" marT="0" marB="0"/>
                </a:tc>
                <a:tc>
                  <a:txBody>
                    <a:bodyPr/>
                    <a:lstStyle/>
                    <a:p>
                      <a:pPr marL="6350" marR="8890" indent="-6350" algn="ctr">
                        <a:lnSpc>
                          <a:spcPct val="107000"/>
                        </a:lnSpc>
                        <a:spcAft>
                          <a:spcPts val="20"/>
                        </a:spcAft>
                      </a:pPr>
                      <a:r>
                        <a:rPr lang="en-GB" sz="1400" dirty="0">
                          <a:effectLst/>
                        </a:rPr>
                        <a:t>$57m / $68m</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dirty="0">
                          <a:effectLst/>
                        </a:rPr>
                        <a:t>$75m / $90m</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2"/>
                  </a:ext>
                </a:extLst>
              </a:tr>
              <a:tr h="263475">
                <a:tc>
                  <a:txBody>
                    <a:bodyPr/>
                    <a:lstStyle/>
                    <a:p>
                      <a:pPr marL="6350" marR="8890" indent="-6350" algn="l">
                        <a:lnSpc>
                          <a:spcPct val="107000"/>
                        </a:lnSpc>
                        <a:spcAft>
                          <a:spcPts val="20"/>
                        </a:spcAft>
                      </a:pPr>
                      <a:r>
                        <a:rPr lang="en-GB" sz="1400" b="1" kern="1200" dirty="0" err="1">
                          <a:solidFill>
                            <a:schemeClr val="lt1"/>
                          </a:solidFill>
                          <a:effectLst/>
                          <a:latin typeface="+mn-lt"/>
                          <a:ea typeface="+mn-ea"/>
                          <a:cs typeface="+mn-cs"/>
                        </a:rPr>
                        <a:t>格鲁吉亚</a:t>
                      </a:r>
                      <a:endParaRPr lang="en-GB" sz="1400" b="1" kern="1200" dirty="0">
                        <a:solidFill>
                          <a:schemeClr val="lt1"/>
                        </a:solidFill>
                        <a:effectLst/>
                        <a:latin typeface="+mn-lt"/>
                        <a:ea typeface="+mn-ea"/>
                        <a:cs typeface="+mn-cs"/>
                      </a:endParaRPr>
                    </a:p>
                  </a:txBody>
                  <a:tcPr marL="68580" marR="68580" marT="0" marB="0"/>
                </a:tc>
                <a:tc>
                  <a:txBody>
                    <a:bodyPr/>
                    <a:lstStyle/>
                    <a:p>
                      <a:pPr marL="6350" marR="8890" indent="-6350" algn="ctr">
                        <a:lnSpc>
                          <a:spcPct val="107000"/>
                        </a:lnSpc>
                        <a:spcAft>
                          <a:spcPts val="20"/>
                        </a:spcAft>
                      </a:pPr>
                      <a:r>
                        <a:rPr lang="en-GB" sz="1400">
                          <a:effectLst/>
                        </a:rPr>
                        <a:t>$30m / $36m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$14m / $17m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3"/>
                  </a:ext>
                </a:extLst>
              </a:tr>
              <a:tr h="263475">
                <a:tc>
                  <a:txBody>
                    <a:bodyPr/>
                    <a:lstStyle/>
                    <a:p>
                      <a:pPr marL="6350" marR="8890" indent="-6350" algn="l">
                        <a:lnSpc>
                          <a:spcPct val="107000"/>
                        </a:lnSpc>
                        <a:spcAft>
                          <a:spcPts val="20"/>
                        </a:spcAft>
                      </a:pPr>
                      <a:r>
                        <a:rPr lang="en-GB" sz="1400" b="1" kern="1200" dirty="0" err="1">
                          <a:solidFill>
                            <a:schemeClr val="lt1"/>
                          </a:solidFill>
                          <a:effectLst/>
                          <a:latin typeface="+mn-lt"/>
                          <a:ea typeface="+mn-ea"/>
                          <a:cs typeface="+mn-cs"/>
                        </a:rPr>
                        <a:t>哈萨克斯坦</a:t>
                      </a:r>
                      <a:endParaRPr lang="en-GB" sz="1400" b="1" kern="1200" dirty="0">
                        <a:solidFill>
                          <a:schemeClr val="lt1"/>
                        </a:solidFill>
                        <a:effectLst/>
                        <a:latin typeface="+mn-lt"/>
                        <a:ea typeface="+mn-ea"/>
                        <a:cs typeface="+mn-cs"/>
                      </a:endParaRPr>
                    </a:p>
                  </a:txBody>
                  <a:tcPr marL="68580" marR="68580" marT="0" marB="0"/>
                </a:tc>
                <a:tc>
                  <a:txBody>
                    <a:bodyPr/>
                    <a:lstStyle/>
                    <a:p>
                      <a:pPr marL="6350" marR="8890" indent="-6350" algn="ctr">
                        <a:lnSpc>
                          <a:spcPct val="107000"/>
                        </a:lnSpc>
                        <a:spcAft>
                          <a:spcPts val="20"/>
                        </a:spcAft>
                      </a:pPr>
                      <a:r>
                        <a:rPr lang="en-GB" sz="1400">
                          <a:effectLst/>
                        </a:rPr>
                        <a:t>$419m / $473m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$58m / $73m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4"/>
                  </a:ext>
                </a:extLst>
              </a:tr>
              <a:tr h="263475">
                <a:tc>
                  <a:txBody>
                    <a:bodyPr/>
                    <a:lstStyle/>
                    <a:p>
                      <a:pPr marL="6350" marR="8890" indent="-6350" algn="l">
                        <a:lnSpc>
                          <a:spcPct val="107000"/>
                        </a:lnSpc>
                        <a:spcAft>
                          <a:spcPts val="20"/>
                        </a:spcAft>
                      </a:pPr>
                      <a:r>
                        <a:rPr lang="en-GB" sz="1400" b="1" kern="1200" dirty="0" err="1">
                          <a:solidFill>
                            <a:schemeClr val="lt1"/>
                          </a:solidFill>
                          <a:effectLst/>
                          <a:latin typeface="+mn-lt"/>
                          <a:ea typeface="+mn-ea"/>
                          <a:cs typeface="+mn-cs"/>
                        </a:rPr>
                        <a:t>吉尔吉斯共和国</a:t>
                      </a:r>
                      <a:endParaRPr lang="en-GB" sz="1400" b="1" kern="1200" dirty="0">
                        <a:solidFill>
                          <a:schemeClr val="lt1"/>
                        </a:solidFill>
                        <a:effectLst/>
                        <a:latin typeface="+mn-lt"/>
                        <a:ea typeface="+mn-ea"/>
                        <a:cs typeface="+mn-cs"/>
                      </a:endParaRPr>
                    </a:p>
                  </a:txBody>
                  <a:tcPr marL="68580" marR="68580" marT="0" marB="0"/>
                </a:tc>
                <a:tc>
                  <a:txBody>
                    <a:bodyPr/>
                    <a:lstStyle/>
                    <a:p>
                      <a:pPr marL="6350" marR="8890" indent="-6350" algn="ctr">
                        <a:lnSpc>
                          <a:spcPct val="107000"/>
                        </a:lnSpc>
                        <a:spcAft>
                          <a:spcPts val="20"/>
                        </a:spcAft>
                      </a:pPr>
                      <a:r>
                        <a:rPr lang="en-GB" sz="1400">
                          <a:effectLst/>
                        </a:rPr>
                        <a:t>$73m / $94m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$72m / $102m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5"/>
                  </a:ext>
                </a:extLst>
              </a:tr>
              <a:tr h="263475">
                <a:tc>
                  <a:txBody>
                    <a:bodyPr/>
                    <a:lstStyle/>
                    <a:p>
                      <a:pPr marL="6350" marR="8890" indent="-6350" algn="l">
                        <a:lnSpc>
                          <a:spcPct val="107000"/>
                        </a:lnSpc>
                        <a:spcAft>
                          <a:spcPts val="20"/>
                        </a:spcAft>
                      </a:pPr>
                      <a:r>
                        <a:rPr lang="en-GB" sz="1400" b="1" kern="1200" dirty="0" err="1">
                          <a:solidFill>
                            <a:schemeClr val="lt1"/>
                          </a:solidFill>
                          <a:effectLst/>
                          <a:latin typeface="+mn-lt"/>
                          <a:ea typeface="+mn-ea"/>
                          <a:cs typeface="+mn-cs"/>
                        </a:rPr>
                        <a:t>蒙古</a:t>
                      </a:r>
                      <a:endParaRPr lang="en-GB" sz="1400" b="1" kern="1200" dirty="0">
                        <a:solidFill>
                          <a:schemeClr val="lt1"/>
                        </a:solidFill>
                        <a:effectLst/>
                        <a:latin typeface="+mn-lt"/>
                        <a:ea typeface="+mn-ea"/>
                        <a:cs typeface="+mn-cs"/>
                      </a:endParaRPr>
                    </a:p>
                  </a:txBody>
                  <a:tcPr marL="68580" marR="68580" marT="0" marB="0"/>
                </a:tc>
                <a:tc>
                  <a:txBody>
                    <a:bodyPr/>
                    <a:lstStyle/>
                    <a:p>
                      <a:pPr marL="6350" marR="8890" indent="-6350" algn="ctr">
                        <a:lnSpc>
                          <a:spcPct val="107000"/>
                        </a:lnSpc>
                        <a:spcAft>
                          <a:spcPts val="20"/>
                        </a:spcAft>
                      </a:pPr>
                      <a:r>
                        <a:rPr lang="en-GB" sz="1400">
                          <a:effectLst/>
                        </a:rPr>
                        <a:t>$24m / $31m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$0.6m / $0.8m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6"/>
                  </a:ext>
                </a:extLst>
              </a:tr>
              <a:tr h="263475">
                <a:tc>
                  <a:txBody>
                    <a:bodyPr/>
                    <a:lstStyle/>
                    <a:p>
                      <a:pPr marL="6350" marR="8890" indent="-6350" algn="l">
                        <a:lnSpc>
                          <a:spcPct val="107000"/>
                        </a:lnSpc>
                        <a:spcAft>
                          <a:spcPts val="20"/>
                        </a:spcAft>
                      </a:pPr>
                      <a:r>
                        <a:rPr lang="en-GB" sz="1400" dirty="0" err="1">
                          <a:effectLst/>
                        </a:rPr>
                        <a:t>巴基斯坦</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$1.5bn / 1.6bn</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dirty="0">
                          <a:effectLst/>
                        </a:rPr>
                        <a:t>$477m / $500m</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07"/>
                  </a:ext>
                </a:extLst>
              </a:tr>
              <a:tr h="263475">
                <a:tc>
                  <a:txBody>
                    <a:bodyPr/>
                    <a:lstStyle/>
                    <a:p>
                      <a:pPr marL="6350" marR="8890" indent="-6350" algn="l">
                        <a:lnSpc>
                          <a:spcPct val="107000"/>
                        </a:lnSpc>
                        <a:spcAft>
                          <a:spcPts val="20"/>
                        </a:spcAft>
                      </a:pPr>
                      <a:r>
                        <a:rPr lang="en-GB" sz="1400" dirty="0" err="1">
                          <a:effectLst/>
                        </a:rPr>
                        <a:t>中国内蒙古</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rPr>
                        <a:t>$248m </a:t>
                      </a:r>
                    </a:p>
                  </a:txBody>
                  <a:tcPr marL="68580" marR="68580" marT="0" marB="0"/>
                </a:tc>
                <a:tc>
                  <a:txBody>
                    <a:bodyPr/>
                    <a:lstStyle/>
                    <a:p>
                      <a:pPr algn="ctr"/>
                      <a:r>
                        <a:rPr lang="en-GB" sz="1400"/>
                        <a:t>$122m </a:t>
                      </a:r>
                    </a:p>
                  </a:txBody>
                  <a:tcPr marL="68580" marR="68580" marT="0" marB="0"/>
                </a:tc>
                <a:extLst>
                  <a:ext uri="{0D108BD9-81ED-4DB2-BD59-A6C34878D82A}">
                    <a16:rowId xmlns:a16="http://schemas.microsoft.com/office/drawing/2014/main" val="10008"/>
                  </a:ext>
                </a:extLst>
              </a:tr>
              <a:tr h="263475">
                <a:tc>
                  <a:txBody>
                    <a:bodyPr/>
                    <a:lstStyle/>
                    <a:p>
                      <a:pPr marL="6350" marR="8890" indent="-6350" algn="l">
                        <a:lnSpc>
                          <a:spcPct val="107000"/>
                        </a:lnSpc>
                        <a:spcAft>
                          <a:spcPts val="20"/>
                        </a:spcAft>
                      </a:pPr>
                      <a:r>
                        <a:rPr lang="en-GB" sz="1400" dirty="0" err="1">
                          <a:effectLst/>
                        </a:rPr>
                        <a:t>中国新疆</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rPr>
                        <a:t>$106m </a:t>
                      </a:r>
                    </a:p>
                  </a:txBody>
                  <a:tcPr marL="68580" marR="68580" marT="0" marB="0"/>
                </a:tc>
                <a:tc>
                  <a:txBody>
                    <a:bodyPr/>
                    <a:lstStyle/>
                    <a:p>
                      <a:pPr algn="ctr"/>
                      <a:r>
                        <a:rPr lang="en-GB" sz="1400"/>
                        <a:t>$283m </a:t>
                      </a:r>
                    </a:p>
                  </a:txBody>
                  <a:tcPr marL="68580" marR="68580" marT="0" marB="0"/>
                </a:tc>
                <a:extLst>
                  <a:ext uri="{0D108BD9-81ED-4DB2-BD59-A6C34878D82A}">
                    <a16:rowId xmlns:a16="http://schemas.microsoft.com/office/drawing/2014/main" val="10009"/>
                  </a:ext>
                </a:extLst>
              </a:tr>
              <a:tr h="263475">
                <a:tc>
                  <a:txBody>
                    <a:bodyPr/>
                    <a:lstStyle/>
                    <a:p>
                      <a:pPr marL="6350" marR="8890" indent="-6350" algn="l">
                        <a:lnSpc>
                          <a:spcPct val="107000"/>
                        </a:lnSpc>
                        <a:spcAft>
                          <a:spcPts val="20"/>
                        </a:spcAft>
                      </a:pPr>
                      <a:r>
                        <a:rPr lang="en-GB" sz="1400" dirty="0" err="1">
                          <a:effectLst/>
                        </a:rPr>
                        <a:t>塔吉克斯坦</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$61m / $118m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$63m / $165m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10"/>
                  </a:ext>
                </a:extLst>
              </a:tr>
              <a:tr h="263475">
                <a:tc>
                  <a:txBody>
                    <a:bodyPr/>
                    <a:lstStyle/>
                    <a:p>
                      <a:pPr marL="6350" marR="8890" indent="-6350" algn="l">
                        <a:lnSpc>
                          <a:spcPct val="107000"/>
                        </a:lnSpc>
                        <a:spcAft>
                          <a:spcPts val="20"/>
                        </a:spcAft>
                      </a:pPr>
                      <a:r>
                        <a:rPr lang="en-GB" sz="1400" dirty="0" err="1">
                          <a:effectLst/>
                        </a:rPr>
                        <a:t>土库曼斯坦</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$140m / $205m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$11m / $20m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11"/>
                  </a:ext>
                </a:extLst>
              </a:tr>
              <a:tr h="263475">
                <a:tc>
                  <a:txBody>
                    <a:bodyPr/>
                    <a:lstStyle/>
                    <a:p>
                      <a:pPr marL="6350" marR="8890" indent="-6350" algn="l">
                        <a:lnSpc>
                          <a:spcPct val="107000"/>
                        </a:lnSpc>
                        <a:spcAft>
                          <a:spcPts val="20"/>
                        </a:spcAft>
                      </a:pPr>
                      <a:r>
                        <a:rPr lang="en-GB" sz="1400" dirty="0" err="1">
                          <a:effectLst/>
                        </a:rPr>
                        <a:t>乌兹别克斯坦</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a:effectLst/>
                        </a:rPr>
                        <a:t>$296m / $426m</a:t>
                      </a:r>
                      <a:endParaRPr lang="en-GB" sz="140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tc>
                  <a:txBody>
                    <a:bodyPr/>
                    <a:lstStyle/>
                    <a:p>
                      <a:pPr marL="6350" marR="8890" indent="-6350" algn="ctr">
                        <a:lnSpc>
                          <a:spcPct val="107000"/>
                        </a:lnSpc>
                        <a:spcAft>
                          <a:spcPts val="20"/>
                        </a:spcAft>
                      </a:pPr>
                      <a:r>
                        <a:rPr lang="en-GB" sz="1400" dirty="0">
                          <a:effectLst/>
                        </a:rPr>
                        <a:t>$214m / $238m</a:t>
                      </a:r>
                      <a:endParaRPr lang="en-GB" sz="1400" dirty="0">
                        <a:solidFill>
                          <a:srgbClr val="000000"/>
                        </a:solidFill>
                        <a:effectLst/>
                        <a:latin typeface="Arial" panose="020B0604020202090204" pitchFamily="34" charset="0"/>
                        <a:ea typeface="Arial" panose="020B0604020202090204" pitchFamily="34" charset="0"/>
                        <a:cs typeface="Arial" panose="020B0604020202090204" pitchFamily="34" charset="0"/>
                      </a:endParaRPr>
                    </a:p>
                  </a:txBody>
                  <a:tcPr marL="68580" marR="68580" marT="0" marB="0"/>
                </a:tc>
                <a:extLst>
                  <a:ext uri="{0D108BD9-81ED-4DB2-BD59-A6C34878D82A}">
                    <a16:rowId xmlns:a16="http://schemas.microsoft.com/office/drawing/2014/main" val="10012"/>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灾害风险管理界面</a:t>
            </a:r>
          </a:p>
        </p:txBody>
      </p:sp>
      <p:sp>
        <p:nvSpPr>
          <p:cNvPr id="3" name="Text Placeholder 2"/>
          <p:cNvSpPr>
            <a:spLocks noGrp="1"/>
          </p:cNvSpPr>
          <p:nvPr>
            <p:ph type="body" sz="quarter" idx="13"/>
          </p:nvPr>
        </p:nvSpPr>
        <p:spPr/>
        <p:txBody>
          <a:bodyPr>
            <a:noAutofit/>
          </a:bodyPr>
          <a:lstStyle/>
          <a:p>
            <a:endParaRPr lang="en-GB"/>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9</a:t>
            </a:r>
            <a:endParaRPr lang="en-US"/>
          </a:p>
        </p:txBody>
      </p:sp>
      <p:pic>
        <p:nvPicPr>
          <p:cNvPr id="6" name="Picture 5"/>
          <p:cNvPicPr>
            <a:picLocks noChangeAspect="1"/>
          </p:cNvPicPr>
          <p:nvPr/>
        </p:nvPicPr>
        <p:blipFill>
          <a:blip r:embed="rId2"/>
          <a:stretch>
            <a:fillRect/>
          </a:stretch>
        </p:blipFill>
        <p:spPr>
          <a:xfrm>
            <a:off x="457200" y="2165065"/>
            <a:ext cx="8229600" cy="4097655"/>
          </a:xfrm>
          <a:prstGeom prst="rect">
            <a:avLst/>
          </a:prstGeom>
        </p:spPr>
      </p:pic>
      <p:sp>
        <p:nvSpPr>
          <p:cNvPr id="7" name="Content Placeholder 3"/>
          <p:cNvSpPr>
            <a:spLocks noGrp="1"/>
          </p:cNvSpPr>
          <p:nvPr>
            <p:ph idx="1"/>
          </p:nvPr>
        </p:nvSpPr>
        <p:spPr>
          <a:xfrm>
            <a:off x="457200" y="1412488"/>
            <a:ext cx="8229600" cy="4389120"/>
          </a:xfrm>
        </p:spPr>
        <p:txBody>
          <a:bodyPr>
            <a:noAutofit/>
          </a:bodyPr>
          <a:lstStyle/>
          <a:p>
            <a:pPr rtl="0"/>
            <a:r>
              <a:rPr lang="en-US" sz="1800" b="0" i="0" u="none" strike="noStrike">
                <a:highlight>
                  <a:srgbClr val="000000">
                    <a:alpha val="0"/>
                  </a:srgbClr>
                </a:highlight>
                <a:latin typeface="Simsun"/>
                <a:ea typeface="Simsun"/>
              </a:rPr>
              <a:t>灾害风险概况的信息可以在CAREC灾害风险管理界面上找到。</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Overview of the DRMI</a:t>
            </a:r>
          </a:p>
        </p:txBody>
      </p:sp>
      <p:sp>
        <p:nvSpPr>
          <p:cNvPr id="3" name="Text Placeholder 2"/>
          <p:cNvSpPr>
            <a:spLocks noGrp="1"/>
          </p:cNvSpPr>
          <p:nvPr>
            <p:ph type="body" sz="quarter" idx="13"/>
          </p:nvPr>
        </p:nvSpPr>
        <p:spPr/>
        <p:txBody>
          <a:bodyPr/>
          <a:lstStyle/>
          <a:p>
            <a:r>
              <a:rPr lang="en-GB" dirty="0"/>
              <a:t>Site Map</a:t>
            </a:r>
          </a:p>
        </p:txBody>
      </p:sp>
      <p:sp>
        <p:nvSpPr>
          <p:cNvPr id="5" name="Slide Number Placeholder 4"/>
          <p:cNvSpPr>
            <a:spLocks noGrp="1"/>
          </p:cNvSpPr>
          <p:nvPr>
            <p:ph type="sldNum" sz="quarter" idx="4"/>
          </p:nvPr>
        </p:nvSpPr>
        <p:spPr/>
        <p:txBody>
          <a:bodyPr/>
          <a:lstStyle/>
          <a:p>
            <a:fld id="{2083E393-C0BF-4ED8-8545-7E4C90AFF831}" type="slidenum">
              <a:rPr lang="en-US" smtClean="0"/>
              <a:t>12</a:t>
            </a:fld>
            <a:endParaRPr lang="en-US"/>
          </a:p>
        </p:txBody>
      </p:sp>
      <p:grpSp>
        <p:nvGrpSpPr>
          <p:cNvPr id="6" name="Group 5"/>
          <p:cNvGrpSpPr/>
          <p:nvPr/>
        </p:nvGrpSpPr>
        <p:grpSpPr>
          <a:xfrm>
            <a:off x="227343" y="1720648"/>
            <a:ext cx="8689313" cy="4036742"/>
            <a:chOff x="253965" y="1370300"/>
            <a:chExt cx="11743945" cy="4870477"/>
          </a:xfrm>
        </p:grpSpPr>
        <p:sp>
          <p:nvSpPr>
            <p:cNvPr id="7" name="Content Placeholder 2"/>
            <p:cNvSpPr txBox="1"/>
            <p:nvPr/>
          </p:nvSpPr>
          <p:spPr>
            <a:xfrm>
              <a:off x="1321904" y="1370300"/>
              <a:ext cx="2485637" cy="1244151"/>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en-GB" sz="1050" b="1" u="sng" dirty="0" err="1">
                  <a:latin typeface="Arial" panose="020B0604020202090204" pitchFamily="34" charset="0"/>
                  <a:cs typeface="Arial" panose="020B0604020202090204" pitchFamily="34" charset="0"/>
                </a:rPr>
                <a:t>登陆页面</a:t>
              </a:r>
              <a:endParaRPr lang="en-GB" sz="1050" b="1" u="sng" dirty="0">
                <a:latin typeface="Arial" panose="020B0604020202090204" pitchFamily="34" charset="0"/>
                <a:cs typeface="Arial" panose="020B0604020202090204" pitchFamily="34" charset="0"/>
              </a:endParaRPr>
            </a:p>
            <a:p>
              <a:pPr marL="0" indent="0" algn="ctr">
                <a:buNone/>
              </a:pPr>
              <a:r>
                <a:rPr lang="zh-CN" altLang="en-US" sz="800" b="1" dirty="0">
                  <a:latin typeface="Arial" panose="020B0604020202090204" pitchFamily="34" charset="0"/>
                  <a:cs typeface="Arial" panose="020B0604020202090204" pitchFamily="34" charset="0"/>
                </a:rPr>
                <a:t>风险简介</a:t>
              </a:r>
              <a:r>
                <a:rPr lang="en-US" altLang="zh-CN" sz="800" b="1" dirty="0">
                  <a:latin typeface="Arial" panose="020B0604020202090204" pitchFamily="34" charset="0"/>
                  <a:cs typeface="Arial" panose="020B0604020202090204" pitchFamily="34" charset="0"/>
                </a:rPr>
                <a:t>--</a:t>
              </a:r>
              <a:r>
                <a:rPr lang="zh-CN" altLang="en-US" sz="800" b="1" dirty="0">
                  <a:latin typeface="Arial" panose="020B0604020202090204" pitchFamily="34" charset="0"/>
                  <a:cs typeface="Arial" panose="020B0604020202090204" pitchFamily="34" charset="0"/>
                </a:rPr>
                <a:t>概率</a:t>
              </a:r>
            </a:p>
            <a:p>
              <a:pPr marL="0" indent="0" algn="ctr">
                <a:buNone/>
              </a:pPr>
              <a:r>
                <a:rPr lang="zh-CN" altLang="en-US" sz="800" dirty="0">
                  <a:solidFill>
                    <a:srgbClr val="212121"/>
                  </a:solidFill>
                  <a:latin typeface="Roboto" panose="02000000000000000000" pitchFamily="2" charset="0"/>
                </a:rPr>
                <a:t>国家地图</a:t>
              </a:r>
            </a:p>
            <a:p>
              <a:pPr marL="0" indent="0" algn="ctr">
                <a:buNone/>
              </a:pPr>
              <a:r>
                <a:rPr lang="zh-CN" altLang="en-US" sz="800" dirty="0">
                  <a:solidFill>
                    <a:srgbClr val="212121"/>
                  </a:solidFill>
                  <a:latin typeface="Roboto" panose="02000000000000000000" pitchFamily="2" charset="0"/>
                </a:rPr>
                <a:t>数据</a:t>
              </a:r>
              <a:r>
                <a:rPr lang="zh-CN" altLang="en-US" sz="800" b="1" dirty="0">
                  <a:solidFill>
                    <a:srgbClr val="212121"/>
                  </a:solidFill>
                  <a:latin typeface="Arial" panose="020B0604020202090204" pitchFamily="34" charset="0"/>
                  <a:cs typeface="Arial" panose="020B0604020202090204" pitchFamily="34" charset="0"/>
                </a:rPr>
                <a:t>表</a:t>
              </a:r>
              <a:endParaRPr lang="en-GB" sz="1050" dirty="0">
                <a:latin typeface="Arial" panose="020B0604020202090204" pitchFamily="34" charset="0"/>
                <a:cs typeface="Arial" panose="020B0604020202090204" pitchFamily="34" charset="0"/>
              </a:endParaRPr>
            </a:p>
          </p:txBody>
        </p:sp>
        <p:sp>
          <p:nvSpPr>
            <p:cNvPr id="8" name="Content Placeholder 2"/>
            <p:cNvSpPr txBox="1"/>
            <p:nvPr/>
          </p:nvSpPr>
          <p:spPr>
            <a:xfrm>
              <a:off x="3517517" y="3431489"/>
              <a:ext cx="1398905" cy="801628"/>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1000" b="1" dirty="0">
                  <a:latin typeface="Arial" panose="020B0604020202090204" pitchFamily="34" charset="0"/>
                  <a:cs typeface="Arial" panose="020B0604020202090204" pitchFamily="34" charset="0"/>
                </a:rPr>
                <a:t>风险概况：确定性情景</a:t>
              </a:r>
              <a:endParaRPr lang="en-GB" sz="1000" b="1" dirty="0">
                <a:latin typeface="Arial" panose="020B0604020202090204" pitchFamily="34" charset="0"/>
                <a:cs typeface="Arial" panose="020B0604020202090204" pitchFamily="34" charset="0"/>
              </a:endParaRPr>
            </a:p>
          </p:txBody>
        </p:sp>
        <p:sp>
          <p:nvSpPr>
            <p:cNvPr id="9" name="Content Placeholder 2"/>
            <p:cNvSpPr txBox="1"/>
            <p:nvPr/>
          </p:nvSpPr>
          <p:spPr>
            <a:xfrm>
              <a:off x="9490192" y="3440362"/>
              <a:ext cx="1107081" cy="791290"/>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en-GB" sz="1000" dirty="0" err="1">
                  <a:latin typeface="Arial" panose="020B0604020202090204" pitchFamily="34" charset="0"/>
                  <a:cs typeface="Arial" panose="020B0604020202090204" pitchFamily="34" charset="0"/>
                </a:rPr>
                <a:t>帮助</a:t>
              </a:r>
              <a:endParaRPr lang="en-GB" sz="1000" dirty="0">
                <a:latin typeface="Arial" panose="020B0604020202090204" pitchFamily="34" charset="0"/>
                <a:cs typeface="Arial" panose="020B0604020202090204" pitchFamily="34" charset="0"/>
              </a:endParaRPr>
            </a:p>
          </p:txBody>
        </p:sp>
        <p:sp>
          <p:nvSpPr>
            <p:cNvPr id="10" name="Content Placeholder 2"/>
            <p:cNvSpPr txBox="1"/>
            <p:nvPr/>
          </p:nvSpPr>
          <p:spPr>
            <a:xfrm>
              <a:off x="6638444" y="3440362"/>
              <a:ext cx="1256174" cy="801628"/>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en-GB" sz="1000" b="1" dirty="0" err="1">
                  <a:latin typeface="Arial" panose="020B0604020202090204" pitchFamily="34" charset="0"/>
                  <a:cs typeface="Arial" panose="020B0604020202090204" pitchFamily="34" charset="0"/>
                </a:rPr>
                <a:t>风险适应</a:t>
              </a:r>
              <a:endParaRPr lang="en-GB" sz="1000" b="1" dirty="0">
                <a:latin typeface="Arial" panose="020B0604020202090204" pitchFamily="34" charset="0"/>
                <a:cs typeface="Arial" panose="020B0604020202090204" pitchFamily="34" charset="0"/>
              </a:endParaRPr>
            </a:p>
          </p:txBody>
        </p:sp>
        <p:sp>
          <p:nvSpPr>
            <p:cNvPr id="11" name="Content Placeholder 2"/>
            <p:cNvSpPr txBox="1"/>
            <p:nvPr/>
          </p:nvSpPr>
          <p:spPr>
            <a:xfrm>
              <a:off x="9490192" y="4726875"/>
              <a:ext cx="1107087" cy="921791"/>
            </a:xfrm>
            <a:prstGeom prst="rect">
              <a:avLst/>
            </a:prstGeom>
            <a:ln w="28575">
              <a:solidFill>
                <a:srgbClr val="F6A124"/>
              </a:solidFill>
            </a:ln>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en-GB" sz="1000" dirty="0">
                  <a:latin typeface="Arial" panose="020B0604020202090204" pitchFamily="34" charset="0"/>
                  <a:cs typeface="Arial" panose="020B0604020202090204" pitchFamily="34" charset="0"/>
                </a:rPr>
                <a:t>User Guide</a:t>
              </a:r>
            </a:p>
            <a:p>
              <a:pPr marL="0" indent="0" algn="ctr">
                <a:buFont typeface="Arial" panose="020B0604020202090204" pitchFamily="34" charset="0"/>
                <a:buNone/>
              </a:pPr>
              <a:r>
                <a:rPr lang="en-GB" sz="1000" dirty="0">
                  <a:latin typeface="Arial" panose="020B0604020202090204" pitchFamily="34" charset="0"/>
                  <a:cs typeface="Arial" panose="020B0604020202090204" pitchFamily="34" charset="0"/>
                </a:rPr>
                <a:t>Technical Note</a:t>
              </a:r>
              <a:endParaRPr lang="en-GB" sz="1000" i="1" dirty="0">
                <a:latin typeface="Arial" panose="020B0604020202090204" pitchFamily="34" charset="0"/>
                <a:cs typeface="Arial" panose="020B0604020202090204" pitchFamily="34" charset="0"/>
              </a:endParaRPr>
            </a:p>
          </p:txBody>
        </p:sp>
        <p:sp>
          <p:nvSpPr>
            <p:cNvPr id="12" name="Content Placeholder 2"/>
            <p:cNvSpPr txBox="1"/>
            <p:nvPr/>
          </p:nvSpPr>
          <p:spPr>
            <a:xfrm>
              <a:off x="10839547" y="3440362"/>
              <a:ext cx="1061364" cy="786476"/>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我的账户</a:t>
              </a:r>
              <a:endParaRPr lang="en-GB" sz="1000" dirty="0">
                <a:latin typeface="Arial" panose="020B0604020202090204" pitchFamily="34" charset="0"/>
                <a:cs typeface="Arial" panose="020B0604020202090204" pitchFamily="34" charset="0"/>
              </a:endParaRPr>
            </a:p>
          </p:txBody>
        </p:sp>
        <p:sp>
          <p:nvSpPr>
            <p:cNvPr id="13" name="Content Placeholder 2"/>
            <p:cNvSpPr txBox="1"/>
            <p:nvPr/>
          </p:nvSpPr>
          <p:spPr>
            <a:xfrm>
              <a:off x="5156557" y="1741313"/>
              <a:ext cx="1706127" cy="502127"/>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en-GB" sz="1000" dirty="0" err="1">
                  <a:latin typeface="Arial" panose="020B0604020202090204" pitchFamily="34" charset="0"/>
                  <a:cs typeface="Arial" panose="020B0604020202090204" pitchFamily="34" charset="0"/>
                </a:rPr>
                <a:t>菜单</a:t>
              </a:r>
              <a:endParaRPr lang="en-GB" sz="1000" dirty="0">
                <a:latin typeface="Arial" panose="020B0604020202090204" pitchFamily="34" charset="0"/>
                <a:cs typeface="Arial" panose="020B0604020202090204" pitchFamily="34" charset="0"/>
              </a:endParaRPr>
            </a:p>
          </p:txBody>
        </p:sp>
        <p:sp>
          <p:nvSpPr>
            <p:cNvPr id="14" name="Content Placeholder 2"/>
            <p:cNvSpPr txBox="1"/>
            <p:nvPr/>
          </p:nvSpPr>
          <p:spPr>
            <a:xfrm>
              <a:off x="565677" y="3390749"/>
              <a:ext cx="2263561" cy="953625"/>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dirty="0">
                  <a:solidFill>
                    <a:srgbClr val="212121"/>
                  </a:solidFill>
                  <a:latin typeface="Roboto" panose="02000000000000000000" pitchFamily="2" charset="0"/>
                </a:rPr>
                <a:t>洪水、地震、传染病的概率性输出</a:t>
              </a:r>
              <a:endParaRPr lang="en-GB" sz="800" dirty="0">
                <a:solidFill>
                  <a:srgbClr val="212121"/>
                </a:solidFill>
                <a:latin typeface="Roboto" panose="02000000000000000000" pitchFamily="2" charset="0"/>
              </a:endParaRPr>
            </a:p>
          </p:txBody>
        </p:sp>
        <p:sp>
          <p:nvSpPr>
            <p:cNvPr id="15" name="Content Placeholder 2"/>
            <p:cNvSpPr txBox="1"/>
            <p:nvPr/>
          </p:nvSpPr>
          <p:spPr>
            <a:xfrm>
              <a:off x="253965" y="4964645"/>
              <a:ext cx="1248554" cy="624738"/>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国家和地区地图</a:t>
              </a:r>
              <a:endParaRPr lang="en-GB" sz="1000" dirty="0">
                <a:latin typeface="Arial" panose="020B0604020202090204" pitchFamily="34" charset="0"/>
                <a:cs typeface="Arial" panose="020B0604020202090204" pitchFamily="34" charset="0"/>
              </a:endParaRPr>
            </a:p>
          </p:txBody>
        </p:sp>
        <p:cxnSp>
          <p:nvCxnSpPr>
            <p:cNvPr id="16" name="Connector: Elbow 15"/>
            <p:cNvCxnSpPr>
              <a:stCxn id="13" idx="2"/>
              <a:endCxn id="8" idx="0"/>
            </p:cNvCxnSpPr>
            <p:nvPr/>
          </p:nvCxnSpPr>
          <p:spPr>
            <a:xfrm rot="5400000">
              <a:off x="4519271" y="1941138"/>
              <a:ext cx="1188050" cy="1792653"/>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3" idx="2"/>
              <a:endCxn id="39" idx="0"/>
            </p:cNvCxnSpPr>
            <p:nvPr/>
          </p:nvCxnSpPr>
          <p:spPr>
            <a:xfrm rot="5400000">
              <a:off x="5303723" y="2725590"/>
              <a:ext cx="1188050" cy="223749"/>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p:cNvCxnSpPr>
              <a:stCxn id="13" idx="2"/>
              <a:endCxn id="10" idx="0"/>
            </p:cNvCxnSpPr>
            <p:nvPr/>
          </p:nvCxnSpPr>
          <p:spPr>
            <a:xfrm rot="16200000" flipH="1">
              <a:off x="6039615" y="2213446"/>
              <a:ext cx="1196923" cy="1256910"/>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3" idx="2"/>
              <a:endCxn id="9" idx="0"/>
            </p:cNvCxnSpPr>
            <p:nvPr/>
          </p:nvCxnSpPr>
          <p:spPr>
            <a:xfrm rot="16200000" flipH="1">
              <a:off x="7428215" y="824845"/>
              <a:ext cx="1196923" cy="4034110"/>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p:cNvCxnSpPr>
              <a:stCxn id="13" idx="2"/>
              <a:endCxn id="12" idx="0"/>
            </p:cNvCxnSpPr>
            <p:nvPr/>
          </p:nvCxnSpPr>
          <p:spPr>
            <a:xfrm rot="16200000" flipH="1">
              <a:off x="8091464" y="161598"/>
              <a:ext cx="1196923" cy="5360606"/>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p:cNvSpPr txBox="1"/>
            <p:nvPr/>
          </p:nvSpPr>
          <p:spPr>
            <a:xfrm>
              <a:off x="10742549" y="4726875"/>
              <a:ext cx="1255361" cy="919474"/>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密码更改、账户管理</a:t>
              </a:r>
              <a:endParaRPr lang="en-GB" sz="1000" dirty="0">
                <a:latin typeface="Arial" panose="020B0604020202090204" pitchFamily="34" charset="0"/>
                <a:cs typeface="Arial" panose="020B0604020202090204" pitchFamily="34" charset="0"/>
              </a:endParaRPr>
            </a:p>
          </p:txBody>
        </p:sp>
        <p:cxnSp>
          <p:nvCxnSpPr>
            <p:cNvPr id="22" name="Connector: Elbow 21"/>
            <p:cNvCxnSpPr>
              <a:stCxn id="9" idx="2"/>
              <a:endCxn id="11" idx="0"/>
            </p:cNvCxnSpPr>
            <p:nvPr/>
          </p:nvCxnSpPr>
          <p:spPr>
            <a:xfrm rot="16200000" flipH="1">
              <a:off x="9796122" y="4479261"/>
              <a:ext cx="495223" cy="4"/>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12" idx="2"/>
              <a:endCxn id="21" idx="0"/>
            </p:cNvCxnSpPr>
            <p:nvPr/>
          </p:nvCxnSpPr>
          <p:spPr>
            <a:xfrm rot="16200000" flipH="1">
              <a:off x="11120210" y="4476855"/>
              <a:ext cx="500037"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p:cNvCxnSpPr>
              <a:stCxn id="14" idx="2"/>
              <a:endCxn id="34" idx="0"/>
            </p:cNvCxnSpPr>
            <p:nvPr/>
          </p:nvCxnSpPr>
          <p:spPr>
            <a:xfrm rot="16200000" flipH="1">
              <a:off x="1806353" y="4235479"/>
              <a:ext cx="624047" cy="841837"/>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p:cNvCxnSpPr>
              <a:stCxn id="14" idx="2"/>
              <a:endCxn id="15" idx="0"/>
            </p:cNvCxnSpPr>
            <p:nvPr/>
          </p:nvCxnSpPr>
          <p:spPr>
            <a:xfrm rot="5400000">
              <a:off x="977715" y="4244901"/>
              <a:ext cx="620271" cy="819216"/>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p:cNvCxnSpPr>
              <a:stCxn id="7" idx="2"/>
              <a:endCxn id="14" idx="0"/>
            </p:cNvCxnSpPr>
            <p:nvPr/>
          </p:nvCxnSpPr>
          <p:spPr>
            <a:xfrm rot="5400000">
              <a:off x="1742942" y="2568969"/>
              <a:ext cx="776298" cy="867264"/>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a:xfrm>
              <a:off x="3517515" y="4726877"/>
              <a:ext cx="1398904" cy="921790"/>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洪水、地震、传染病</a:t>
              </a:r>
              <a:endParaRPr lang="en-GB" sz="1000" dirty="0">
                <a:latin typeface="Arial" panose="020B0604020202090204" pitchFamily="34" charset="0"/>
                <a:cs typeface="Arial" panose="020B0604020202090204" pitchFamily="34" charset="0"/>
              </a:endParaRPr>
            </a:p>
          </p:txBody>
        </p:sp>
        <p:cxnSp>
          <p:nvCxnSpPr>
            <p:cNvPr id="28" name="Connector: Elbow 27"/>
            <p:cNvCxnSpPr>
              <a:stCxn id="8" idx="2"/>
              <a:endCxn id="27" idx="0"/>
            </p:cNvCxnSpPr>
            <p:nvPr/>
          </p:nvCxnSpPr>
          <p:spPr>
            <a:xfrm rot="5400000">
              <a:off x="3970090" y="4479996"/>
              <a:ext cx="493759"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p:cNvCxnSpPr>
              <a:stCxn id="39" idx="2"/>
              <a:endCxn id="46" idx="0"/>
            </p:cNvCxnSpPr>
            <p:nvPr/>
          </p:nvCxnSpPr>
          <p:spPr>
            <a:xfrm rot="5400000">
              <a:off x="5538074" y="4479075"/>
              <a:ext cx="495599"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p:cNvCxnSpPr>
              <a:stCxn id="10" idx="2"/>
              <a:endCxn id="42" idx="0"/>
            </p:cNvCxnSpPr>
            <p:nvPr/>
          </p:nvCxnSpPr>
          <p:spPr>
            <a:xfrm rot="5400000">
              <a:off x="7024088" y="4484431"/>
              <a:ext cx="484887" cy="3"/>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31" name="Arrow: Down 30"/>
            <p:cNvSpPr/>
            <p:nvPr/>
          </p:nvSpPr>
          <p:spPr>
            <a:xfrm>
              <a:off x="9831698" y="1791960"/>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100">
                <a:solidFill>
                  <a:schemeClr val="tx1"/>
                </a:solidFill>
                <a:latin typeface="Arial" panose="020B0604020202090204" pitchFamily="34" charset="0"/>
                <a:cs typeface="Arial" panose="020B0604020202090204" pitchFamily="34" charset="0"/>
              </a:endParaRPr>
            </a:p>
          </p:txBody>
        </p:sp>
        <p:sp>
          <p:nvSpPr>
            <p:cNvPr id="32" name="TextBox 31"/>
            <p:cNvSpPr txBox="1"/>
            <p:nvPr/>
          </p:nvSpPr>
          <p:spPr>
            <a:xfrm>
              <a:off x="10196148" y="1883073"/>
              <a:ext cx="1335715" cy="297075"/>
            </a:xfrm>
            <a:prstGeom prst="rect">
              <a:avLst/>
            </a:prstGeom>
            <a:noFill/>
          </p:spPr>
          <p:txBody>
            <a:bodyPr wrap="square" rtlCol="0" anchor="ctr" anchorCtr="0">
              <a:spAutoFit/>
            </a:bodyPr>
            <a:lstStyle/>
            <a:p>
              <a:pPr algn="ctr"/>
              <a:r>
                <a:rPr lang="en-GB" sz="1000" dirty="0" err="1"/>
                <a:t>可下载内容</a:t>
              </a:r>
              <a:endParaRPr lang="en-GB" sz="1000" dirty="0"/>
            </a:p>
          </p:txBody>
        </p:sp>
        <p:sp>
          <p:nvSpPr>
            <p:cNvPr id="33" name="Arrow: Down 32"/>
            <p:cNvSpPr/>
            <p:nvPr/>
          </p:nvSpPr>
          <p:spPr>
            <a:xfrm>
              <a:off x="7061442" y="5700718"/>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100">
                <a:solidFill>
                  <a:schemeClr val="tx1"/>
                </a:solidFill>
                <a:latin typeface="Arial" panose="020B0604020202090204" pitchFamily="34" charset="0"/>
                <a:cs typeface="Arial" panose="020B0604020202090204" pitchFamily="34" charset="0"/>
              </a:endParaRPr>
            </a:p>
          </p:txBody>
        </p:sp>
        <p:sp>
          <p:nvSpPr>
            <p:cNvPr id="34" name="Content Placeholder 2"/>
            <p:cNvSpPr txBox="1"/>
            <p:nvPr/>
          </p:nvSpPr>
          <p:spPr>
            <a:xfrm>
              <a:off x="1905875" y="4968421"/>
              <a:ext cx="1266840" cy="624738"/>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超越概率曲线和数据</a:t>
              </a:r>
              <a:endParaRPr lang="en-GB" sz="1000" dirty="0">
                <a:latin typeface="Arial" panose="020B0604020202090204" pitchFamily="34" charset="0"/>
                <a:cs typeface="Arial" panose="020B0604020202090204" pitchFamily="34" charset="0"/>
              </a:endParaRPr>
            </a:p>
          </p:txBody>
        </p:sp>
        <p:sp>
          <p:nvSpPr>
            <p:cNvPr id="35" name="Arrow: Down 34"/>
            <p:cNvSpPr/>
            <p:nvPr/>
          </p:nvSpPr>
          <p:spPr>
            <a:xfrm>
              <a:off x="1512302" y="5710584"/>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100">
                <a:solidFill>
                  <a:schemeClr val="tx1"/>
                </a:solidFill>
                <a:latin typeface="Arial" panose="020B0604020202090204" pitchFamily="34" charset="0"/>
                <a:cs typeface="Arial" panose="020B0604020202090204" pitchFamily="34" charset="0"/>
              </a:endParaRPr>
            </a:p>
          </p:txBody>
        </p:sp>
        <p:sp>
          <p:nvSpPr>
            <p:cNvPr id="36" name="Arrow: Down 35"/>
            <p:cNvSpPr/>
            <p:nvPr/>
          </p:nvSpPr>
          <p:spPr>
            <a:xfrm>
              <a:off x="5580785" y="5700718"/>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100">
                <a:solidFill>
                  <a:schemeClr val="tx1"/>
                </a:solidFill>
                <a:latin typeface="Arial" panose="020B0604020202090204" pitchFamily="34" charset="0"/>
                <a:cs typeface="Arial" panose="020B0604020202090204" pitchFamily="34" charset="0"/>
              </a:endParaRPr>
            </a:p>
          </p:txBody>
        </p:sp>
        <p:cxnSp>
          <p:nvCxnSpPr>
            <p:cNvPr id="37" name="Connector: Elbow 36"/>
            <p:cNvCxnSpPr>
              <a:stCxn id="7" idx="3"/>
              <a:endCxn id="13" idx="1"/>
            </p:cNvCxnSpPr>
            <p:nvPr/>
          </p:nvCxnSpPr>
          <p:spPr>
            <a:xfrm>
              <a:off x="3807541" y="1992376"/>
              <a:ext cx="1349016"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38" name="Arrow: Down 37"/>
            <p:cNvSpPr/>
            <p:nvPr/>
          </p:nvSpPr>
          <p:spPr>
            <a:xfrm>
              <a:off x="9838645" y="5700719"/>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100">
                <a:solidFill>
                  <a:schemeClr val="tx1"/>
                </a:solidFill>
                <a:latin typeface="Arial" panose="020B0604020202090204" pitchFamily="34" charset="0"/>
                <a:cs typeface="Arial" panose="020B0604020202090204" pitchFamily="34" charset="0"/>
              </a:endParaRPr>
            </a:p>
          </p:txBody>
        </p:sp>
        <p:sp>
          <p:nvSpPr>
            <p:cNvPr id="39" name="Content Placeholder 2"/>
            <p:cNvSpPr txBox="1"/>
            <p:nvPr/>
          </p:nvSpPr>
          <p:spPr>
            <a:xfrm>
              <a:off x="5086421" y="3431489"/>
              <a:ext cx="1398905" cy="799787"/>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1000" b="1" dirty="0">
                  <a:latin typeface="Arial" panose="020B0604020202090204" pitchFamily="34" charset="0"/>
                  <a:cs typeface="Arial" panose="020B0604020202090204" pitchFamily="34" charset="0"/>
                </a:rPr>
                <a:t>风险概况：风险敞口计算器</a:t>
              </a:r>
              <a:endParaRPr lang="en-GB" sz="1000" b="1" dirty="0">
                <a:latin typeface="Arial" panose="020B0604020202090204" pitchFamily="34" charset="0"/>
                <a:cs typeface="Arial" panose="020B0604020202090204" pitchFamily="34" charset="0"/>
              </a:endParaRPr>
            </a:p>
          </p:txBody>
        </p:sp>
        <p:cxnSp>
          <p:nvCxnSpPr>
            <p:cNvPr id="40" name="Connector: Elbow 39"/>
            <p:cNvCxnSpPr>
              <a:stCxn id="43" idx="2"/>
              <a:endCxn id="44" idx="0"/>
            </p:cNvCxnSpPr>
            <p:nvPr/>
          </p:nvCxnSpPr>
          <p:spPr>
            <a:xfrm rot="16200000" flipH="1">
              <a:off x="8444175" y="4484431"/>
              <a:ext cx="484887"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41" name="Arrow: Down 40"/>
            <p:cNvSpPr/>
            <p:nvPr/>
          </p:nvSpPr>
          <p:spPr>
            <a:xfrm>
              <a:off x="8481532" y="5700718"/>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100">
                <a:solidFill>
                  <a:schemeClr val="tx1"/>
                </a:solidFill>
                <a:latin typeface="Arial" panose="020B0604020202090204" pitchFamily="34" charset="0"/>
                <a:cs typeface="Arial" panose="020B0604020202090204" pitchFamily="34" charset="0"/>
              </a:endParaRPr>
            </a:p>
          </p:txBody>
        </p:sp>
        <p:sp>
          <p:nvSpPr>
            <p:cNvPr id="42" name="Content Placeholder 2"/>
            <p:cNvSpPr txBox="1"/>
            <p:nvPr/>
          </p:nvSpPr>
          <p:spPr>
            <a:xfrm>
              <a:off x="6616265" y="4726877"/>
              <a:ext cx="1300528" cy="921790"/>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城市洪水和地震地图、图表</a:t>
              </a:r>
              <a:endParaRPr lang="en-GB" sz="1000" dirty="0">
                <a:latin typeface="Arial" panose="020B0604020202090204" pitchFamily="34" charset="0"/>
                <a:cs typeface="Arial" panose="020B0604020202090204" pitchFamily="34" charset="0"/>
              </a:endParaRPr>
            </a:p>
          </p:txBody>
        </p:sp>
        <p:sp>
          <p:nvSpPr>
            <p:cNvPr id="43" name="Content Placeholder 2"/>
            <p:cNvSpPr txBox="1"/>
            <p:nvPr/>
          </p:nvSpPr>
          <p:spPr>
            <a:xfrm>
              <a:off x="8059434" y="3440362"/>
              <a:ext cx="1254367" cy="801628"/>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None/>
              </a:pPr>
              <a:r>
                <a:rPr lang="en-GB" sz="1000" b="1" dirty="0" err="1">
                  <a:latin typeface="Arial" panose="020B0604020202090204" pitchFamily="34" charset="0"/>
                  <a:cs typeface="Arial" panose="020B0604020202090204" pitchFamily="34" charset="0"/>
                </a:rPr>
                <a:t>风险融资</a:t>
              </a:r>
              <a:endParaRPr lang="en-GB" sz="1000" b="1" dirty="0">
                <a:latin typeface="Arial" panose="020B0604020202090204" pitchFamily="34" charset="0"/>
                <a:cs typeface="Arial" panose="020B0604020202090204" pitchFamily="34" charset="0"/>
              </a:endParaRPr>
            </a:p>
          </p:txBody>
        </p:sp>
        <p:sp>
          <p:nvSpPr>
            <p:cNvPr id="44" name="Content Placeholder 2"/>
            <p:cNvSpPr txBox="1"/>
            <p:nvPr/>
          </p:nvSpPr>
          <p:spPr>
            <a:xfrm>
              <a:off x="8028319" y="4726877"/>
              <a:ext cx="1316600" cy="921790"/>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洪水和地震风险转移方案</a:t>
              </a:r>
              <a:endParaRPr lang="en-GB" sz="1000" dirty="0">
                <a:latin typeface="Arial" panose="020B0604020202090204" pitchFamily="34" charset="0"/>
                <a:cs typeface="Arial" panose="020B0604020202090204" pitchFamily="34" charset="0"/>
              </a:endParaRPr>
            </a:p>
          </p:txBody>
        </p:sp>
        <p:cxnSp>
          <p:nvCxnSpPr>
            <p:cNvPr id="45" name="Connector: Elbow 44"/>
            <p:cNvCxnSpPr>
              <a:stCxn id="13" idx="2"/>
              <a:endCxn id="43" idx="0"/>
            </p:cNvCxnSpPr>
            <p:nvPr/>
          </p:nvCxnSpPr>
          <p:spPr>
            <a:xfrm rot="16200000" flipH="1">
              <a:off x="6749659" y="1503403"/>
              <a:ext cx="1196923" cy="2676996"/>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46" name="Content Placeholder 2"/>
            <p:cNvSpPr txBox="1"/>
            <p:nvPr/>
          </p:nvSpPr>
          <p:spPr>
            <a:xfrm>
              <a:off x="5192999" y="4726875"/>
              <a:ext cx="1185746" cy="921790"/>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Font typeface="Arial" panose="020B0604020202090204" pitchFamily="34" charset="0"/>
                <a:buNone/>
              </a:pPr>
              <a:r>
                <a:rPr lang="zh-CN" altLang="en-US" sz="800" b="0" i="0" dirty="0">
                  <a:solidFill>
                    <a:srgbClr val="212121"/>
                  </a:solidFill>
                  <a:effectLst/>
                  <a:latin typeface="Roboto" panose="02000000000000000000" pitchFamily="2" charset="0"/>
                </a:rPr>
                <a:t>洪水和地震风险计算</a:t>
              </a:r>
              <a:endParaRPr lang="en-GB" sz="1000" dirty="0">
                <a:latin typeface="Arial" panose="020B0604020202090204" pitchFamily="34" charset="0"/>
                <a:cs typeface="Arial" panose="020B0604020202090204" pitchFamily="34" charset="0"/>
              </a:endParaRPr>
            </a:p>
          </p:txBody>
        </p:sp>
        <p:sp>
          <p:nvSpPr>
            <p:cNvPr id="47" name="Rectangle 46"/>
            <p:cNvSpPr/>
            <p:nvPr/>
          </p:nvSpPr>
          <p:spPr>
            <a:xfrm>
              <a:off x="9654988" y="1595718"/>
              <a:ext cx="1927412" cy="849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保障缺口评估</a:t>
            </a:r>
          </a:p>
        </p:txBody>
      </p:sp>
      <p:sp>
        <p:nvSpPr>
          <p:cNvPr id="3" name="Text Placeholder 2"/>
          <p:cNvSpPr>
            <a:spLocks noGrp="1"/>
          </p:cNvSpPr>
          <p:nvPr>
            <p:ph type="body" sz="quarter" idx="13"/>
          </p:nvPr>
        </p:nvSpPr>
        <p:spPr/>
        <p:txBody>
          <a:bodyPr>
            <a:noAutofit/>
          </a:bodyPr>
          <a:lstStyle/>
          <a:p>
            <a:endParaRPr lang="en-GB"/>
          </a:p>
        </p:txBody>
      </p:sp>
      <p:sp>
        <p:nvSpPr>
          <p:cNvPr id="4" name="Content Placeholder 3"/>
          <p:cNvSpPr>
            <a:spLocks noGrp="1"/>
          </p:cNvSpPr>
          <p:nvPr>
            <p:ph idx="1"/>
          </p:nvPr>
        </p:nvSpPr>
        <p:spPr/>
        <p:txBody>
          <a:bodyPr>
            <a:noAutofit/>
          </a:bodyPr>
          <a:lstStyle/>
          <a:p>
            <a:pPr rtl="0"/>
            <a:r>
              <a:rPr lang="en-US" sz="1800" b="0" i="0" u="none" strike="noStrike">
                <a:highlight>
                  <a:srgbClr val="000000">
                    <a:alpha val="0"/>
                  </a:srgbClr>
                </a:highlight>
                <a:latin typeface="Simsun"/>
                <a:ea typeface="Simsun"/>
              </a:rPr>
              <a:t>将目前的灾害风险融资水平与概况中的模拟结果进行比较，以了解保障缺口的大小。</a:t>
            </a: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10</a:t>
            </a:r>
            <a:endParaRPr lang="en-US"/>
          </a:p>
        </p:txBody>
      </p:sp>
      <p:pic>
        <p:nvPicPr>
          <p:cNvPr id="7" name="Picture 6"/>
          <p:cNvPicPr>
            <a:picLocks noChangeAspect="1"/>
          </p:cNvPicPr>
          <p:nvPr/>
        </p:nvPicPr>
        <p:blipFill>
          <a:blip r:embed="rId2"/>
          <a:stretch>
            <a:fillRect/>
          </a:stretch>
        </p:blipFill>
        <p:spPr>
          <a:xfrm>
            <a:off x="1511005" y="2313101"/>
            <a:ext cx="5904555" cy="3843859"/>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Protection Gap – </a:t>
            </a:r>
            <a:r>
              <a:rPr lang="en-GB"/>
              <a:t>Infectious Disease</a:t>
            </a:r>
          </a:p>
        </p:txBody>
      </p:sp>
      <p:sp>
        <p:nvSpPr>
          <p:cNvPr id="3" name="Text Placeholder 2"/>
          <p:cNvSpPr>
            <a:spLocks noGrp="1"/>
          </p:cNvSpPr>
          <p:nvPr>
            <p:ph type="body" sz="quarter" idx="13"/>
          </p:nvPr>
        </p:nvSpPr>
        <p:spPr/>
        <p:txBody>
          <a:bodyPr/>
          <a:lstStyle/>
          <a:p>
            <a:endParaRPr lang="en-GB"/>
          </a:p>
        </p:txBody>
      </p:sp>
      <p:sp>
        <p:nvSpPr>
          <p:cNvPr id="5" name="Slide Number Placeholder 4"/>
          <p:cNvSpPr>
            <a:spLocks noGrp="1"/>
          </p:cNvSpPr>
          <p:nvPr>
            <p:ph type="sldNum" sz="quarter" idx="4"/>
          </p:nvPr>
        </p:nvSpPr>
        <p:spPr/>
        <p:txBody>
          <a:bodyPr/>
          <a:lstStyle/>
          <a:p>
            <a:fld id="{2083E393-C0BF-4ED8-8545-7E4C90AFF831}" type="slidenum">
              <a:rPr lang="en-US" smtClean="0"/>
              <a:t>14</a:t>
            </a:fld>
            <a:endParaRPr lang="en-US"/>
          </a:p>
        </p:txBody>
      </p:sp>
      <p:sp>
        <p:nvSpPr>
          <p:cNvPr id="6" name="Rechteck 68"/>
          <p:cNvSpPr/>
          <p:nvPr/>
        </p:nvSpPr>
        <p:spPr>
          <a:xfrm>
            <a:off x="6577522" y="3067353"/>
            <a:ext cx="2089326" cy="82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spcAft>
                <a:spcPts val="800"/>
              </a:spcAft>
            </a:pPr>
            <a:r>
              <a:rPr lang="en-US" dirty="0">
                <a:solidFill>
                  <a:schemeClr val="accent4"/>
                </a:solidFill>
                <a:latin typeface="Arial" panose="020B0604020202090204" pitchFamily="34" charset="0"/>
              </a:rPr>
              <a:t>&gt;$2bn committed by ADB to CAREC member states</a:t>
            </a:r>
            <a:r>
              <a:rPr lang="en-US" baseline="30000" dirty="0">
                <a:solidFill>
                  <a:schemeClr val="accent4"/>
                </a:solidFill>
                <a:latin typeface="Arial" panose="020B0604020202090204" pitchFamily="34" charset="0"/>
              </a:rPr>
              <a:t>2</a:t>
            </a:r>
          </a:p>
        </p:txBody>
      </p:sp>
      <p:sp>
        <p:nvSpPr>
          <p:cNvPr id="7" name="Rechteck 80"/>
          <p:cNvSpPr/>
          <p:nvPr/>
        </p:nvSpPr>
        <p:spPr>
          <a:xfrm>
            <a:off x="6577522" y="1826839"/>
            <a:ext cx="2089326" cy="95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spcAft>
                <a:spcPts val="800"/>
              </a:spcAft>
            </a:pPr>
            <a:r>
              <a:rPr lang="en-US" dirty="0">
                <a:solidFill>
                  <a:schemeClr val="accent3"/>
                </a:solidFill>
                <a:latin typeface="Arial" panose="020B0604020202090204" pitchFamily="34" charset="0"/>
              </a:rPr>
              <a:t>6-7% decrease from forecasted economic growth to actual</a:t>
            </a:r>
            <a:r>
              <a:rPr lang="en-US" baseline="30000" dirty="0">
                <a:solidFill>
                  <a:schemeClr val="accent3"/>
                </a:solidFill>
                <a:latin typeface="Arial" panose="020B0604020202090204" pitchFamily="34" charset="0"/>
              </a:rPr>
              <a:t>1</a:t>
            </a:r>
            <a:endParaRPr lang="en-US" sz="600" baseline="30000" dirty="0">
              <a:solidFill>
                <a:schemeClr val="accent3"/>
              </a:solidFill>
              <a:latin typeface="Arial" panose="020B0604020202090204" pitchFamily="34" charset="0"/>
            </a:endParaRPr>
          </a:p>
        </p:txBody>
      </p:sp>
      <p:pic>
        <p:nvPicPr>
          <p:cNvPr id="8" name="Graphic 7" descr="Downward trend"/>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7522" y="1645240"/>
            <a:ext cx="1080000" cy="1080000"/>
          </a:xfrm>
          <a:prstGeom prst="rect">
            <a:avLst/>
          </a:prstGeom>
        </p:spPr>
      </p:pic>
      <p:sp>
        <p:nvSpPr>
          <p:cNvPr id="9" name="Rechteck 68"/>
          <p:cNvSpPr/>
          <p:nvPr/>
        </p:nvSpPr>
        <p:spPr>
          <a:xfrm>
            <a:off x="6597474" y="4250451"/>
            <a:ext cx="2089326" cy="95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spcAft>
                <a:spcPts val="800"/>
              </a:spcAft>
            </a:pPr>
            <a:r>
              <a:rPr lang="en-US">
                <a:solidFill>
                  <a:schemeClr val="accent5"/>
                </a:solidFill>
                <a:latin typeface="Arial" panose="020B0604020202090204" pitchFamily="34" charset="0"/>
              </a:rPr>
              <a:t>&gt;$16tn spent by governments globally post-outbreak</a:t>
            </a:r>
            <a:r>
              <a:rPr lang="en-US" baseline="30000" dirty="0">
                <a:solidFill>
                  <a:schemeClr val="accent5"/>
                </a:solidFill>
                <a:latin typeface="Arial" panose="020B0604020202090204" pitchFamily="34" charset="0"/>
              </a:rPr>
              <a:t>3</a:t>
            </a:r>
            <a:endParaRPr lang="en-US" baseline="30000">
              <a:solidFill>
                <a:schemeClr val="accent5"/>
              </a:solidFill>
              <a:latin typeface="Arial" panose="020B0604020202090204" pitchFamily="34" charset="0"/>
            </a:endParaRPr>
          </a:p>
        </p:txBody>
      </p:sp>
      <p:grpSp>
        <p:nvGrpSpPr>
          <p:cNvPr id="10" name="Group 9"/>
          <p:cNvGrpSpPr/>
          <p:nvPr/>
        </p:nvGrpSpPr>
        <p:grpSpPr>
          <a:xfrm>
            <a:off x="5585422" y="4287774"/>
            <a:ext cx="828000" cy="828000"/>
            <a:chOff x="3625850" y="3243263"/>
            <a:chExt cx="922338" cy="911225"/>
          </a:xfrm>
        </p:grpSpPr>
        <p:sp>
          <p:nvSpPr>
            <p:cNvPr id="11" name="AutoShape 41"/>
            <p:cNvSpPr>
              <a:spLocks noChangeAspect="1" noChangeArrowheads="1" noTextEdit="1"/>
            </p:cNvSpPr>
            <p:nvPr/>
          </p:nvSpPr>
          <p:spPr bwMode="auto">
            <a:xfrm>
              <a:off x="3625850" y="3243263"/>
              <a:ext cx="92233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2" name="Freeform 43"/>
            <p:cNvSpPr>
              <a:spLocks noEditPoints="1"/>
            </p:cNvSpPr>
            <p:nvPr/>
          </p:nvSpPr>
          <p:spPr bwMode="auto">
            <a:xfrm>
              <a:off x="3629025" y="3246438"/>
              <a:ext cx="919163" cy="908050"/>
            </a:xfrm>
            <a:custGeom>
              <a:avLst/>
              <a:gdLst>
                <a:gd name="T0" fmla="*/ 205 w 242"/>
                <a:gd name="T1" fmla="*/ 32 h 239"/>
                <a:gd name="T2" fmla="*/ 143 w 242"/>
                <a:gd name="T3" fmla="*/ 0 h 239"/>
                <a:gd name="T4" fmla="*/ 202 w 242"/>
                <a:gd name="T5" fmla="*/ 114 h 239"/>
                <a:gd name="T6" fmla="*/ 213 w 242"/>
                <a:gd name="T7" fmla="*/ 40 h 239"/>
                <a:gd name="T8" fmla="*/ 202 w 242"/>
                <a:gd name="T9" fmla="*/ 125 h 239"/>
                <a:gd name="T10" fmla="*/ 210 w 242"/>
                <a:gd name="T11" fmla="*/ 202 h 239"/>
                <a:gd name="T12" fmla="*/ 202 w 242"/>
                <a:gd name="T13" fmla="*/ 125 h 239"/>
                <a:gd name="T14" fmla="*/ 40 w 242"/>
                <a:gd name="T15" fmla="*/ 125 h 239"/>
                <a:gd name="T16" fmla="*/ 32 w 242"/>
                <a:gd name="T17" fmla="*/ 202 h 239"/>
                <a:gd name="T18" fmla="*/ 126 w 242"/>
                <a:gd name="T19" fmla="*/ 72 h 239"/>
                <a:gd name="T20" fmla="*/ 192 w 242"/>
                <a:gd name="T21" fmla="*/ 114 h 239"/>
                <a:gd name="T22" fmla="*/ 126 w 242"/>
                <a:gd name="T23" fmla="*/ 72 h 239"/>
                <a:gd name="T24" fmla="*/ 202 w 242"/>
                <a:gd name="T25" fmla="*/ 210 h 239"/>
                <a:gd name="T26" fmla="*/ 143 w 242"/>
                <a:gd name="T27" fmla="*/ 239 h 239"/>
                <a:gd name="T28" fmla="*/ 126 w 242"/>
                <a:gd name="T29" fmla="*/ 61 h 239"/>
                <a:gd name="T30" fmla="*/ 126 w 242"/>
                <a:gd name="T31" fmla="*/ 1 h 239"/>
                <a:gd name="T32" fmla="*/ 171 w 242"/>
                <a:gd name="T33" fmla="*/ 193 h 239"/>
                <a:gd name="T34" fmla="*/ 126 w 242"/>
                <a:gd name="T35" fmla="*/ 238 h 239"/>
                <a:gd name="T36" fmla="*/ 116 w 242"/>
                <a:gd name="T37" fmla="*/ 183 h 239"/>
                <a:gd name="T38" fmla="*/ 116 w 242"/>
                <a:gd name="T39" fmla="*/ 238 h 239"/>
                <a:gd name="T40" fmla="*/ 116 w 242"/>
                <a:gd name="T41" fmla="*/ 125 h 239"/>
                <a:gd name="T42" fmla="*/ 66 w 242"/>
                <a:gd name="T43" fmla="*/ 183 h 239"/>
                <a:gd name="T44" fmla="*/ 126 w 242"/>
                <a:gd name="T45" fmla="*/ 125 h 239"/>
                <a:gd name="T46" fmla="*/ 176 w 242"/>
                <a:gd name="T47" fmla="*/ 183 h 239"/>
                <a:gd name="T48" fmla="*/ 126 w 242"/>
                <a:gd name="T49" fmla="*/ 125 h 239"/>
                <a:gd name="T50" fmla="*/ 40 w 242"/>
                <a:gd name="T51" fmla="*/ 210 h 239"/>
                <a:gd name="T52" fmla="*/ 61 w 242"/>
                <a:gd name="T53" fmla="*/ 197 h 239"/>
                <a:gd name="T54" fmla="*/ 116 w 242"/>
                <a:gd name="T55" fmla="*/ 72 h 239"/>
                <a:gd name="T56" fmla="*/ 50 w 242"/>
                <a:gd name="T57" fmla="*/ 114 h 239"/>
                <a:gd name="T58" fmla="*/ 40 w 242"/>
                <a:gd name="T59" fmla="*/ 114 h 239"/>
                <a:gd name="T60" fmla="*/ 29 w 242"/>
                <a:gd name="T61" fmla="*/ 40 h 239"/>
                <a:gd name="T62" fmla="*/ 40 w 242"/>
                <a:gd name="T63" fmla="*/ 114 h 239"/>
                <a:gd name="T64" fmla="*/ 68 w 242"/>
                <a:gd name="T65" fmla="*/ 51 h 239"/>
                <a:gd name="T66" fmla="*/ 116 w 242"/>
                <a:gd name="T67" fmla="*/ 1 h 239"/>
                <a:gd name="T68" fmla="*/ 36 w 242"/>
                <a:gd name="T69" fmla="*/ 32 h 239"/>
                <a:gd name="T70" fmla="*/ 99 w 242"/>
                <a:gd name="T7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239">
                  <a:moveTo>
                    <a:pt x="143" y="0"/>
                  </a:moveTo>
                  <a:cubicBezTo>
                    <a:pt x="167" y="4"/>
                    <a:pt x="189" y="16"/>
                    <a:pt x="205" y="32"/>
                  </a:cubicBezTo>
                  <a:cubicBezTo>
                    <a:pt x="199" y="38"/>
                    <a:pt x="191" y="42"/>
                    <a:pt x="183" y="46"/>
                  </a:cubicBezTo>
                  <a:cubicBezTo>
                    <a:pt x="173" y="28"/>
                    <a:pt x="159" y="12"/>
                    <a:pt x="143" y="0"/>
                  </a:cubicBezTo>
                  <a:close/>
                  <a:moveTo>
                    <a:pt x="188" y="56"/>
                  </a:moveTo>
                  <a:cubicBezTo>
                    <a:pt x="196" y="74"/>
                    <a:pt x="201" y="93"/>
                    <a:pt x="202" y="114"/>
                  </a:cubicBezTo>
                  <a:cubicBezTo>
                    <a:pt x="242" y="114"/>
                    <a:pt x="242" y="114"/>
                    <a:pt x="242" y="114"/>
                  </a:cubicBezTo>
                  <a:cubicBezTo>
                    <a:pt x="241" y="86"/>
                    <a:pt x="230" y="60"/>
                    <a:pt x="213" y="40"/>
                  </a:cubicBezTo>
                  <a:cubicBezTo>
                    <a:pt x="205" y="46"/>
                    <a:pt x="197" y="51"/>
                    <a:pt x="188" y="56"/>
                  </a:cubicBezTo>
                  <a:close/>
                  <a:moveTo>
                    <a:pt x="202" y="125"/>
                  </a:moveTo>
                  <a:cubicBezTo>
                    <a:pt x="201" y="147"/>
                    <a:pt x="195" y="169"/>
                    <a:pt x="186" y="188"/>
                  </a:cubicBezTo>
                  <a:cubicBezTo>
                    <a:pt x="194" y="192"/>
                    <a:pt x="202" y="197"/>
                    <a:pt x="210" y="202"/>
                  </a:cubicBezTo>
                  <a:cubicBezTo>
                    <a:pt x="229" y="182"/>
                    <a:pt x="241" y="155"/>
                    <a:pt x="242" y="125"/>
                  </a:cubicBezTo>
                  <a:lnTo>
                    <a:pt x="202" y="125"/>
                  </a:lnTo>
                  <a:close/>
                  <a:moveTo>
                    <a:pt x="56" y="188"/>
                  </a:moveTo>
                  <a:cubicBezTo>
                    <a:pt x="46" y="169"/>
                    <a:pt x="40" y="147"/>
                    <a:pt x="40" y="125"/>
                  </a:cubicBezTo>
                  <a:cubicBezTo>
                    <a:pt x="0" y="125"/>
                    <a:pt x="0" y="125"/>
                    <a:pt x="0" y="125"/>
                  </a:cubicBezTo>
                  <a:cubicBezTo>
                    <a:pt x="1" y="155"/>
                    <a:pt x="13" y="182"/>
                    <a:pt x="32" y="202"/>
                  </a:cubicBezTo>
                  <a:cubicBezTo>
                    <a:pt x="40" y="197"/>
                    <a:pt x="48" y="192"/>
                    <a:pt x="56" y="188"/>
                  </a:cubicBezTo>
                  <a:close/>
                  <a:moveTo>
                    <a:pt x="126" y="72"/>
                  </a:moveTo>
                  <a:cubicBezTo>
                    <a:pt x="126" y="114"/>
                    <a:pt x="126" y="114"/>
                    <a:pt x="126" y="114"/>
                  </a:cubicBezTo>
                  <a:cubicBezTo>
                    <a:pt x="192" y="114"/>
                    <a:pt x="192" y="114"/>
                    <a:pt x="192" y="114"/>
                  </a:cubicBezTo>
                  <a:cubicBezTo>
                    <a:pt x="191" y="95"/>
                    <a:pt x="186" y="77"/>
                    <a:pt x="178" y="60"/>
                  </a:cubicBezTo>
                  <a:cubicBezTo>
                    <a:pt x="162" y="67"/>
                    <a:pt x="145" y="71"/>
                    <a:pt x="126" y="72"/>
                  </a:cubicBezTo>
                  <a:close/>
                  <a:moveTo>
                    <a:pt x="143" y="239"/>
                  </a:moveTo>
                  <a:cubicBezTo>
                    <a:pt x="165" y="235"/>
                    <a:pt x="186" y="224"/>
                    <a:pt x="202" y="210"/>
                  </a:cubicBezTo>
                  <a:cubicBezTo>
                    <a:pt x="195" y="205"/>
                    <a:pt x="188" y="200"/>
                    <a:pt x="181" y="197"/>
                  </a:cubicBezTo>
                  <a:cubicBezTo>
                    <a:pt x="171" y="213"/>
                    <a:pt x="158" y="227"/>
                    <a:pt x="143" y="239"/>
                  </a:cubicBezTo>
                  <a:close/>
                  <a:moveTo>
                    <a:pt x="126" y="1"/>
                  </a:moveTo>
                  <a:cubicBezTo>
                    <a:pt x="126" y="61"/>
                    <a:pt x="126" y="61"/>
                    <a:pt x="126" y="61"/>
                  </a:cubicBezTo>
                  <a:cubicBezTo>
                    <a:pt x="143" y="60"/>
                    <a:pt x="159" y="57"/>
                    <a:pt x="174" y="51"/>
                  </a:cubicBezTo>
                  <a:cubicBezTo>
                    <a:pt x="162" y="31"/>
                    <a:pt x="146" y="14"/>
                    <a:pt x="126" y="1"/>
                  </a:cubicBezTo>
                  <a:close/>
                  <a:moveTo>
                    <a:pt x="126" y="238"/>
                  </a:moveTo>
                  <a:cubicBezTo>
                    <a:pt x="144" y="226"/>
                    <a:pt x="160" y="211"/>
                    <a:pt x="171" y="193"/>
                  </a:cubicBezTo>
                  <a:cubicBezTo>
                    <a:pt x="157" y="187"/>
                    <a:pt x="142" y="184"/>
                    <a:pt x="126" y="183"/>
                  </a:cubicBezTo>
                  <a:lnTo>
                    <a:pt x="126" y="238"/>
                  </a:lnTo>
                  <a:close/>
                  <a:moveTo>
                    <a:pt x="116" y="238"/>
                  </a:moveTo>
                  <a:cubicBezTo>
                    <a:pt x="116" y="183"/>
                    <a:pt x="116" y="183"/>
                    <a:pt x="116" y="183"/>
                  </a:cubicBezTo>
                  <a:cubicBezTo>
                    <a:pt x="100" y="184"/>
                    <a:pt x="85" y="187"/>
                    <a:pt x="71" y="193"/>
                  </a:cubicBezTo>
                  <a:cubicBezTo>
                    <a:pt x="82" y="211"/>
                    <a:pt x="97" y="226"/>
                    <a:pt x="116" y="238"/>
                  </a:cubicBezTo>
                  <a:close/>
                  <a:moveTo>
                    <a:pt x="116" y="173"/>
                  </a:moveTo>
                  <a:cubicBezTo>
                    <a:pt x="116" y="125"/>
                    <a:pt x="116" y="125"/>
                    <a:pt x="116" y="125"/>
                  </a:cubicBezTo>
                  <a:cubicBezTo>
                    <a:pt x="50" y="125"/>
                    <a:pt x="50" y="125"/>
                    <a:pt x="50" y="125"/>
                  </a:cubicBezTo>
                  <a:cubicBezTo>
                    <a:pt x="51" y="146"/>
                    <a:pt x="56" y="166"/>
                    <a:pt x="66" y="183"/>
                  </a:cubicBezTo>
                  <a:cubicBezTo>
                    <a:pt x="81" y="177"/>
                    <a:pt x="98" y="174"/>
                    <a:pt x="116" y="173"/>
                  </a:cubicBezTo>
                  <a:close/>
                  <a:moveTo>
                    <a:pt x="126" y="125"/>
                  </a:moveTo>
                  <a:cubicBezTo>
                    <a:pt x="126" y="173"/>
                    <a:pt x="126" y="173"/>
                    <a:pt x="126" y="173"/>
                  </a:cubicBezTo>
                  <a:cubicBezTo>
                    <a:pt x="144" y="174"/>
                    <a:pt x="161" y="177"/>
                    <a:pt x="176" y="183"/>
                  </a:cubicBezTo>
                  <a:cubicBezTo>
                    <a:pt x="185" y="166"/>
                    <a:pt x="191" y="146"/>
                    <a:pt x="192" y="125"/>
                  </a:cubicBezTo>
                  <a:lnTo>
                    <a:pt x="126" y="125"/>
                  </a:lnTo>
                  <a:close/>
                  <a:moveTo>
                    <a:pt x="61" y="197"/>
                  </a:moveTo>
                  <a:cubicBezTo>
                    <a:pt x="54" y="200"/>
                    <a:pt x="46" y="205"/>
                    <a:pt x="40" y="210"/>
                  </a:cubicBezTo>
                  <a:cubicBezTo>
                    <a:pt x="56" y="224"/>
                    <a:pt x="76" y="235"/>
                    <a:pt x="99" y="239"/>
                  </a:cubicBezTo>
                  <a:cubicBezTo>
                    <a:pt x="84" y="227"/>
                    <a:pt x="71" y="213"/>
                    <a:pt x="61" y="197"/>
                  </a:cubicBezTo>
                  <a:close/>
                  <a:moveTo>
                    <a:pt x="116" y="114"/>
                  </a:moveTo>
                  <a:cubicBezTo>
                    <a:pt x="116" y="72"/>
                    <a:pt x="116" y="72"/>
                    <a:pt x="116" y="72"/>
                  </a:cubicBezTo>
                  <a:cubicBezTo>
                    <a:pt x="97" y="71"/>
                    <a:pt x="79" y="67"/>
                    <a:pt x="63" y="60"/>
                  </a:cubicBezTo>
                  <a:cubicBezTo>
                    <a:pt x="55" y="77"/>
                    <a:pt x="51" y="95"/>
                    <a:pt x="50" y="114"/>
                  </a:cubicBezTo>
                  <a:lnTo>
                    <a:pt x="116" y="114"/>
                  </a:lnTo>
                  <a:close/>
                  <a:moveTo>
                    <a:pt x="40" y="114"/>
                  </a:moveTo>
                  <a:cubicBezTo>
                    <a:pt x="40" y="93"/>
                    <a:pt x="45" y="74"/>
                    <a:pt x="54" y="56"/>
                  </a:cubicBezTo>
                  <a:cubicBezTo>
                    <a:pt x="45" y="51"/>
                    <a:pt x="37" y="46"/>
                    <a:pt x="29" y="40"/>
                  </a:cubicBezTo>
                  <a:cubicBezTo>
                    <a:pt x="12" y="60"/>
                    <a:pt x="1" y="86"/>
                    <a:pt x="0" y="114"/>
                  </a:cubicBezTo>
                  <a:lnTo>
                    <a:pt x="40" y="114"/>
                  </a:lnTo>
                  <a:close/>
                  <a:moveTo>
                    <a:pt x="116" y="1"/>
                  </a:moveTo>
                  <a:cubicBezTo>
                    <a:pt x="96" y="14"/>
                    <a:pt x="80" y="31"/>
                    <a:pt x="68" y="51"/>
                  </a:cubicBezTo>
                  <a:cubicBezTo>
                    <a:pt x="83" y="57"/>
                    <a:pt x="99" y="60"/>
                    <a:pt x="116" y="61"/>
                  </a:cubicBezTo>
                  <a:lnTo>
                    <a:pt x="116" y="1"/>
                  </a:lnTo>
                  <a:close/>
                  <a:moveTo>
                    <a:pt x="99" y="0"/>
                  </a:moveTo>
                  <a:cubicBezTo>
                    <a:pt x="75" y="4"/>
                    <a:pt x="53" y="16"/>
                    <a:pt x="36" y="32"/>
                  </a:cubicBezTo>
                  <a:cubicBezTo>
                    <a:pt x="43" y="38"/>
                    <a:pt x="51" y="42"/>
                    <a:pt x="59" y="46"/>
                  </a:cubicBezTo>
                  <a:cubicBezTo>
                    <a:pt x="69" y="28"/>
                    <a:pt x="83" y="12"/>
                    <a:pt x="9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grpSp>
        <p:nvGrpSpPr>
          <p:cNvPr id="13" name="Group 4"/>
          <p:cNvGrpSpPr>
            <a:grpSpLocks noChangeAspect="1"/>
          </p:cNvGrpSpPr>
          <p:nvPr/>
        </p:nvGrpSpPr>
        <p:grpSpPr bwMode="auto">
          <a:xfrm>
            <a:off x="5582335" y="3020233"/>
            <a:ext cx="848571" cy="864000"/>
            <a:chOff x="1235" y="897"/>
            <a:chExt cx="550" cy="560"/>
          </a:xfrm>
        </p:grpSpPr>
        <p:sp>
          <p:nvSpPr>
            <p:cNvPr id="14" name="AutoShape 3"/>
            <p:cNvSpPr>
              <a:spLocks noChangeAspect="1" noChangeArrowheads="1" noTextEdit="1"/>
            </p:cNvSpPr>
            <p:nvPr/>
          </p:nvSpPr>
          <p:spPr bwMode="auto">
            <a:xfrm>
              <a:off x="1237" y="897"/>
              <a:ext cx="546"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 name="Freeform 5"/>
            <p:cNvSpPr/>
            <p:nvPr/>
          </p:nvSpPr>
          <p:spPr bwMode="auto">
            <a:xfrm>
              <a:off x="1235" y="899"/>
              <a:ext cx="550" cy="556"/>
            </a:xfrm>
            <a:custGeom>
              <a:avLst/>
              <a:gdLst>
                <a:gd name="T0" fmla="*/ 123 w 230"/>
                <a:gd name="T1" fmla="*/ 18 h 232"/>
                <a:gd name="T2" fmla="*/ 52 w 230"/>
                <a:gd name="T3" fmla="*/ 45 h 232"/>
                <a:gd name="T4" fmla="*/ 38 w 230"/>
                <a:gd name="T5" fmla="*/ 31 h 232"/>
                <a:gd name="T6" fmla="*/ 39 w 230"/>
                <a:gd name="T7" fmla="*/ 20 h 232"/>
                <a:gd name="T8" fmla="*/ 19 w 230"/>
                <a:gd name="T9" fmla="*/ 0 h 232"/>
                <a:gd name="T10" fmla="*/ 18 w 230"/>
                <a:gd name="T11" fmla="*/ 18 h 232"/>
                <a:gd name="T12" fmla="*/ 0 w 230"/>
                <a:gd name="T13" fmla="*/ 19 h 232"/>
                <a:gd name="T14" fmla="*/ 18 w 230"/>
                <a:gd name="T15" fmla="*/ 36 h 232"/>
                <a:gd name="T16" fmla="*/ 20 w 230"/>
                <a:gd name="T17" fmla="*/ 39 h 232"/>
                <a:gd name="T18" fmla="*/ 31 w 230"/>
                <a:gd name="T19" fmla="*/ 38 h 232"/>
                <a:gd name="T20" fmla="*/ 45 w 230"/>
                <a:gd name="T21" fmla="*/ 52 h 232"/>
                <a:gd name="T22" fmla="*/ 45 w 230"/>
                <a:gd name="T23" fmla="*/ 52 h 232"/>
                <a:gd name="T24" fmla="*/ 58 w 230"/>
                <a:gd name="T25" fmla="*/ 65 h 232"/>
                <a:gd name="T26" fmla="*/ 71 w 230"/>
                <a:gd name="T27" fmla="*/ 78 h 232"/>
                <a:gd name="T28" fmla="*/ 85 w 230"/>
                <a:gd name="T29" fmla="*/ 91 h 232"/>
                <a:gd name="T30" fmla="*/ 98 w 230"/>
                <a:gd name="T31" fmla="*/ 104 h 232"/>
                <a:gd name="T32" fmla="*/ 121 w 230"/>
                <a:gd name="T33" fmla="*/ 127 h 232"/>
                <a:gd name="T34" fmla="*/ 121 w 230"/>
                <a:gd name="T35" fmla="*/ 127 h 232"/>
                <a:gd name="T36" fmla="*/ 121 w 230"/>
                <a:gd name="T37" fmla="*/ 133 h 232"/>
                <a:gd name="T38" fmla="*/ 118 w 230"/>
                <a:gd name="T39" fmla="*/ 135 h 232"/>
                <a:gd name="T40" fmla="*/ 114 w 230"/>
                <a:gd name="T41" fmla="*/ 133 h 232"/>
                <a:gd name="T42" fmla="*/ 93 w 230"/>
                <a:gd name="T43" fmla="*/ 112 h 232"/>
                <a:gd name="T44" fmla="*/ 90 w 230"/>
                <a:gd name="T45" fmla="*/ 125 h 232"/>
                <a:gd name="T46" fmla="*/ 123 w 230"/>
                <a:gd name="T47" fmla="*/ 158 h 232"/>
                <a:gd name="T48" fmla="*/ 155 w 230"/>
                <a:gd name="T49" fmla="*/ 125 h 232"/>
                <a:gd name="T50" fmla="*/ 123 w 230"/>
                <a:gd name="T51" fmla="*/ 92 h 232"/>
                <a:gd name="T52" fmla="*/ 105 w 230"/>
                <a:gd name="T53" fmla="*/ 98 h 232"/>
                <a:gd name="T54" fmla="*/ 91 w 230"/>
                <a:gd name="T55" fmla="*/ 85 h 232"/>
                <a:gd name="T56" fmla="*/ 123 w 230"/>
                <a:gd name="T57" fmla="*/ 74 h 232"/>
                <a:gd name="T58" fmla="*/ 174 w 230"/>
                <a:gd name="T59" fmla="*/ 125 h 232"/>
                <a:gd name="T60" fmla="*/ 123 w 230"/>
                <a:gd name="T61" fmla="*/ 176 h 232"/>
                <a:gd name="T62" fmla="*/ 72 w 230"/>
                <a:gd name="T63" fmla="*/ 125 h 232"/>
                <a:gd name="T64" fmla="*/ 79 w 230"/>
                <a:gd name="T65" fmla="*/ 98 h 232"/>
                <a:gd name="T66" fmla="*/ 66 w 230"/>
                <a:gd name="T67" fmla="*/ 85 h 232"/>
                <a:gd name="T68" fmla="*/ 53 w 230"/>
                <a:gd name="T69" fmla="*/ 125 h 232"/>
                <a:gd name="T70" fmla="*/ 123 w 230"/>
                <a:gd name="T71" fmla="*/ 195 h 232"/>
                <a:gd name="T72" fmla="*/ 192 w 230"/>
                <a:gd name="T73" fmla="*/ 125 h 232"/>
                <a:gd name="T74" fmla="*/ 123 w 230"/>
                <a:gd name="T75" fmla="*/ 55 h 232"/>
                <a:gd name="T76" fmla="*/ 78 w 230"/>
                <a:gd name="T77" fmla="*/ 71 h 232"/>
                <a:gd name="T78" fmla="*/ 65 w 230"/>
                <a:gd name="T79" fmla="*/ 58 h 232"/>
                <a:gd name="T80" fmla="*/ 123 w 230"/>
                <a:gd name="T81" fmla="*/ 37 h 232"/>
                <a:gd name="T82" fmla="*/ 211 w 230"/>
                <a:gd name="T83" fmla="*/ 125 h 232"/>
                <a:gd name="T84" fmla="*/ 123 w 230"/>
                <a:gd name="T85" fmla="*/ 213 h 232"/>
                <a:gd name="T86" fmla="*/ 35 w 230"/>
                <a:gd name="T87" fmla="*/ 125 h 232"/>
                <a:gd name="T88" fmla="*/ 52 w 230"/>
                <a:gd name="T89" fmla="*/ 72 h 232"/>
                <a:gd name="T90" fmla="*/ 39 w 230"/>
                <a:gd name="T91" fmla="*/ 59 h 232"/>
                <a:gd name="T92" fmla="*/ 16 w 230"/>
                <a:gd name="T93" fmla="*/ 125 h 232"/>
                <a:gd name="T94" fmla="*/ 123 w 230"/>
                <a:gd name="T95" fmla="*/ 232 h 232"/>
                <a:gd name="T96" fmla="*/ 230 w 230"/>
                <a:gd name="T97" fmla="*/ 125 h 232"/>
                <a:gd name="T98" fmla="*/ 123 w 230"/>
                <a:gd name="T99" fmla="*/ 1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 h="232">
                  <a:moveTo>
                    <a:pt x="123" y="18"/>
                  </a:moveTo>
                  <a:cubicBezTo>
                    <a:pt x="96" y="18"/>
                    <a:pt x="71" y="28"/>
                    <a:pt x="52" y="45"/>
                  </a:cubicBezTo>
                  <a:cubicBezTo>
                    <a:pt x="38" y="31"/>
                    <a:pt x="38" y="31"/>
                    <a:pt x="38" y="31"/>
                  </a:cubicBezTo>
                  <a:cubicBezTo>
                    <a:pt x="39" y="20"/>
                    <a:pt x="39" y="20"/>
                    <a:pt x="39" y="20"/>
                  </a:cubicBezTo>
                  <a:cubicBezTo>
                    <a:pt x="19" y="0"/>
                    <a:pt x="19" y="0"/>
                    <a:pt x="19" y="0"/>
                  </a:cubicBezTo>
                  <a:cubicBezTo>
                    <a:pt x="18" y="18"/>
                    <a:pt x="18" y="18"/>
                    <a:pt x="18" y="18"/>
                  </a:cubicBezTo>
                  <a:cubicBezTo>
                    <a:pt x="0" y="19"/>
                    <a:pt x="0" y="19"/>
                    <a:pt x="0" y="19"/>
                  </a:cubicBezTo>
                  <a:cubicBezTo>
                    <a:pt x="18" y="36"/>
                    <a:pt x="18" y="36"/>
                    <a:pt x="18" y="36"/>
                  </a:cubicBezTo>
                  <a:cubicBezTo>
                    <a:pt x="20" y="39"/>
                    <a:pt x="20" y="39"/>
                    <a:pt x="20" y="39"/>
                  </a:cubicBezTo>
                  <a:cubicBezTo>
                    <a:pt x="31" y="38"/>
                    <a:pt x="31" y="38"/>
                    <a:pt x="31" y="38"/>
                  </a:cubicBezTo>
                  <a:cubicBezTo>
                    <a:pt x="45" y="52"/>
                    <a:pt x="45" y="52"/>
                    <a:pt x="45" y="52"/>
                  </a:cubicBezTo>
                  <a:cubicBezTo>
                    <a:pt x="45" y="52"/>
                    <a:pt x="45" y="52"/>
                    <a:pt x="45" y="52"/>
                  </a:cubicBezTo>
                  <a:cubicBezTo>
                    <a:pt x="58" y="65"/>
                    <a:pt x="58" y="65"/>
                    <a:pt x="58" y="65"/>
                  </a:cubicBezTo>
                  <a:cubicBezTo>
                    <a:pt x="71" y="78"/>
                    <a:pt x="71" y="78"/>
                    <a:pt x="71" y="78"/>
                  </a:cubicBezTo>
                  <a:cubicBezTo>
                    <a:pt x="85" y="91"/>
                    <a:pt x="85" y="91"/>
                    <a:pt x="85" y="91"/>
                  </a:cubicBezTo>
                  <a:cubicBezTo>
                    <a:pt x="98" y="104"/>
                    <a:pt x="98" y="104"/>
                    <a:pt x="98" y="104"/>
                  </a:cubicBezTo>
                  <a:cubicBezTo>
                    <a:pt x="121" y="127"/>
                    <a:pt x="121" y="127"/>
                    <a:pt x="121" y="127"/>
                  </a:cubicBezTo>
                  <a:cubicBezTo>
                    <a:pt x="121" y="127"/>
                    <a:pt x="121" y="127"/>
                    <a:pt x="121" y="127"/>
                  </a:cubicBezTo>
                  <a:cubicBezTo>
                    <a:pt x="123" y="129"/>
                    <a:pt x="122" y="132"/>
                    <a:pt x="121" y="133"/>
                  </a:cubicBezTo>
                  <a:cubicBezTo>
                    <a:pt x="120" y="134"/>
                    <a:pt x="119" y="135"/>
                    <a:pt x="118" y="135"/>
                  </a:cubicBezTo>
                  <a:cubicBezTo>
                    <a:pt x="116" y="135"/>
                    <a:pt x="115" y="134"/>
                    <a:pt x="114" y="133"/>
                  </a:cubicBezTo>
                  <a:cubicBezTo>
                    <a:pt x="93" y="112"/>
                    <a:pt x="93" y="112"/>
                    <a:pt x="93" y="112"/>
                  </a:cubicBezTo>
                  <a:cubicBezTo>
                    <a:pt x="91" y="116"/>
                    <a:pt x="90" y="120"/>
                    <a:pt x="90" y="125"/>
                  </a:cubicBezTo>
                  <a:cubicBezTo>
                    <a:pt x="90" y="143"/>
                    <a:pt x="105" y="158"/>
                    <a:pt x="123" y="158"/>
                  </a:cubicBezTo>
                  <a:cubicBezTo>
                    <a:pt x="141" y="158"/>
                    <a:pt x="155" y="143"/>
                    <a:pt x="155" y="125"/>
                  </a:cubicBezTo>
                  <a:cubicBezTo>
                    <a:pt x="155" y="107"/>
                    <a:pt x="141" y="92"/>
                    <a:pt x="123" y="92"/>
                  </a:cubicBezTo>
                  <a:cubicBezTo>
                    <a:pt x="116" y="92"/>
                    <a:pt x="110" y="94"/>
                    <a:pt x="105" y="98"/>
                  </a:cubicBezTo>
                  <a:cubicBezTo>
                    <a:pt x="91" y="85"/>
                    <a:pt x="91" y="85"/>
                    <a:pt x="91" y="85"/>
                  </a:cubicBezTo>
                  <a:cubicBezTo>
                    <a:pt x="100" y="78"/>
                    <a:pt x="111" y="74"/>
                    <a:pt x="123" y="74"/>
                  </a:cubicBezTo>
                  <a:cubicBezTo>
                    <a:pt x="151" y="74"/>
                    <a:pt x="174" y="97"/>
                    <a:pt x="174" y="125"/>
                  </a:cubicBezTo>
                  <a:cubicBezTo>
                    <a:pt x="174" y="153"/>
                    <a:pt x="151" y="176"/>
                    <a:pt x="123" y="176"/>
                  </a:cubicBezTo>
                  <a:cubicBezTo>
                    <a:pt x="95" y="176"/>
                    <a:pt x="72" y="153"/>
                    <a:pt x="72" y="125"/>
                  </a:cubicBezTo>
                  <a:cubicBezTo>
                    <a:pt x="72" y="115"/>
                    <a:pt x="74" y="106"/>
                    <a:pt x="79" y="98"/>
                  </a:cubicBezTo>
                  <a:cubicBezTo>
                    <a:pt x="66" y="85"/>
                    <a:pt x="66" y="85"/>
                    <a:pt x="66" y="85"/>
                  </a:cubicBezTo>
                  <a:cubicBezTo>
                    <a:pt x="58" y="96"/>
                    <a:pt x="53" y="110"/>
                    <a:pt x="53" y="125"/>
                  </a:cubicBezTo>
                  <a:cubicBezTo>
                    <a:pt x="53" y="163"/>
                    <a:pt x="84" y="195"/>
                    <a:pt x="123" y="195"/>
                  </a:cubicBezTo>
                  <a:cubicBezTo>
                    <a:pt x="161" y="195"/>
                    <a:pt x="192" y="163"/>
                    <a:pt x="192" y="125"/>
                  </a:cubicBezTo>
                  <a:cubicBezTo>
                    <a:pt x="192" y="86"/>
                    <a:pt x="161" y="55"/>
                    <a:pt x="123" y="55"/>
                  </a:cubicBezTo>
                  <a:cubicBezTo>
                    <a:pt x="106" y="55"/>
                    <a:pt x="90" y="61"/>
                    <a:pt x="78" y="71"/>
                  </a:cubicBezTo>
                  <a:cubicBezTo>
                    <a:pt x="65" y="58"/>
                    <a:pt x="65" y="58"/>
                    <a:pt x="65" y="58"/>
                  </a:cubicBezTo>
                  <a:cubicBezTo>
                    <a:pt x="80" y="45"/>
                    <a:pt x="101" y="37"/>
                    <a:pt x="123" y="37"/>
                  </a:cubicBezTo>
                  <a:cubicBezTo>
                    <a:pt x="171" y="37"/>
                    <a:pt x="211" y="76"/>
                    <a:pt x="211" y="125"/>
                  </a:cubicBezTo>
                  <a:cubicBezTo>
                    <a:pt x="211" y="173"/>
                    <a:pt x="171" y="213"/>
                    <a:pt x="123" y="213"/>
                  </a:cubicBezTo>
                  <a:cubicBezTo>
                    <a:pt x="74" y="213"/>
                    <a:pt x="35" y="173"/>
                    <a:pt x="35" y="125"/>
                  </a:cubicBezTo>
                  <a:cubicBezTo>
                    <a:pt x="35" y="105"/>
                    <a:pt x="41" y="87"/>
                    <a:pt x="52" y="72"/>
                  </a:cubicBezTo>
                  <a:cubicBezTo>
                    <a:pt x="39" y="59"/>
                    <a:pt x="39" y="59"/>
                    <a:pt x="39" y="59"/>
                  </a:cubicBezTo>
                  <a:cubicBezTo>
                    <a:pt x="25" y="77"/>
                    <a:pt x="16" y="100"/>
                    <a:pt x="16" y="125"/>
                  </a:cubicBezTo>
                  <a:cubicBezTo>
                    <a:pt x="16" y="184"/>
                    <a:pt x="64" y="232"/>
                    <a:pt x="123" y="232"/>
                  </a:cubicBezTo>
                  <a:cubicBezTo>
                    <a:pt x="182" y="232"/>
                    <a:pt x="230" y="184"/>
                    <a:pt x="230" y="125"/>
                  </a:cubicBezTo>
                  <a:cubicBezTo>
                    <a:pt x="230" y="66"/>
                    <a:pt x="182" y="18"/>
                    <a:pt x="123"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 name="Content Placeholder 3"/>
          <p:cNvSpPr>
            <a:spLocks noGrp="1"/>
          </p:cNvSpPr>
          <p:nvPr>
            <p:ph idx="1"/>
          </p:nvPr>
        </p:nvSpPr>
        <p:spPr>
          <a:xfrm>
            <a:off x="457200" y="1514734"/>
            <a:ext cx="4592320" cy="3759534"/>
          </a:xfrm>
        </p:spPr>
        <p:txBody>
          <a:bodyPr/>
          <a:lstStyle/>
          <a:p>
            <a:r>
              <a:rPr lang="en-GB" b="0" dirty="0"/>
              <a:t>The COVID-19 experience revealed the protection gap for infectious disease</a:t>
            </a:r>
          </a:p>
          <a:p>
            <a:endParaRPr lang="en-GB" b="0" dirty="0"/>
          </a:p>
          <a:p>
            <a:pPr lvl="1"/>
            <a:r>
              <a:rPr lang="en-GB" sz="1800" dirty="0"/>
              <a:t>Pandemic financing arrangements were virtually non-existent for the initial response to COVID-19</a:t>
            </a:r>
          </a:p>
          <a:p>
            <a:endParaRPr lang="en-GB" dirty="0"/>
          </a:p>
          <a:p>
            <a:r>
              <a:rPr lang="en-GB" b="0" dirty="0"/>
              <a:t>Instead, programs were rapidly designed: expensive and inefficient</a:t>
            </a:r>
          </a:p>
          <a:p>
            <a:endParaRPr lang="en-GB" b="0" dirty="0"/>
          </a:p>
          <a:p>
            <a:r>
              <a:rPr lang="en-GB" b="0" dirty="0"/>
              <a:t>Aggressive, early action is essential to containing disease spread and influential in determining overall economic cost</a:t>
            </a:r>
          </a:p>
          <a:p>
            <a:endParaRPr lang="en-GB" b="0" dirty="0"/>
          </a:p>
        </p:txBody>
      </p:sp>
      <p:sp>
        <p:nvSpPr>
          <p:cNvPr id="26" name="TextBox 25"/>
          <p:cNvSpPr txBox="1"/>
          <p:nvPr/>
        </p:nvSpPr>
        <p:spPr>
          <a:xfrm>
            <a:off x="5323256" y="5646747"/>
            <a:ext cx="3494789" cy="646331"/>
          </a:xfrm>
          <a:prstGeom prst="rect">
            <a:avLst/>
          </a:prstGeom>
          <a:noFill/>
        </p:spPr>
        <p:txBody>
          <a:bodyPr wrap="square" rtlCol="0">
            <a:spAutoFit/>
          </a:bodyPr>
          <a:lstStyle/>
          <a:p>
            <a:r>
              <a:rPr lang="en-US" sz="700"/>
              <a:t>1 </a:t>
            </a:r>
            <a:r>
              <a:rPr lang="en-US" sz="700" dirty="0"/>
              <a:t>ADB. 2020. Asian Development Outlook Supplement December 2020</a:t>
            </a:r>
          </a:p>
          <a:p>
            <a:r>
              <a:rPr lang="en-US" sz="700" dirty="0"/>
              <a:t>2 </a:t>
            </a:r>
            <a:r>
              <a:rPr lang="en-GB" sz="700" dirty="0"/>
              <a:t>ADB 2020. News Releases on COVID-19 Financial Assistance to ADB Members</a:t>
            </a:r>
          </a:p>
          <a:p>
            <a:r>
              <a:rPr lang="en-GB" sz="700" dirty="0"/>
              <a:t>3 </a:t>
            </a:r>
            <a:r>
              <a:rPr lang="en-US" sz="700" dirty="0"/>
              <a:t>IMF 2021. Fiscal Monitor: Database of Country Fiscal Measures in Response to the COVID-19 Pandemic</a:t>
            </a:r>
          </a:p>
          <a:p>
            <a:endParaRPr lang="en-US" sz="8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传染病风险融资</a:t>
            </a:r>
          </a:p>
        </p:txBody>
      </p:sp>
      <p:sp>
        <p:nvSpPr>
          <p:cNvPr id="3" name="Text Placeholder 2"/>
          <p:cNvSpPr>
            <a:spLocks noGrp="1"/>
          </p:cNvSpPr>
          <p:nvPr>
            <p:ph type="body" sz="quarter" idx="13"/>
          </p:nvPr>
        </p:nvSpPr>
        <p:spPr/>
        <p:txBody>
          <a:bodyPr>
            <a:noAutofit/>
          </a:bodyPr>
          <a:lstStyle/>
          <a:p>
            <a:endParaRPr lang="en-GB"/>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11</a:t>
            </a:r>
            <a:endParaRPr lang="en-US"/>
          </a:p>
        </p:txBody>
      </p:sp>
      <p:grpSp>
        <p:nvGrpSpPr>
          <p:cNvPr id="20" name="Group 19"/>
          <p:cNvGrpSpPr/>
          <p:nvPr/>
        </p:nvGrpSpPr>
        <p:grpSpPr>
          <a:xfrm>
            <a:off x="665935" y="2441667"/>
            <a:ext cx="7792463" cy="3259209"/>
            <a:chOff x="894337" y="2351699"/>
            <a:chExt cx="7792463" cy="3259209"/>
          </a:xfrm>
        </p:grpSpPr>
        <p:sp>
          <p:nvSpPr>
            <p:cNvPr id="6" name="Rectangle 5"/>
            <p:cNvSpPr/>
            <p:nvPr/>
          </p:nvSpPr>
          <p:spPr>
            <a:xfrm>
              <a:off x="2636309" y="2351699"/>
              <a:ext cx="6050491"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Rectangle 8"/>
            <p:cNvSpPr>
              <a:spLocks noChangeArrowheads="1"/>
            </p:cNvSpPr>
            <p:nvPr/>
          </p:nvSpPr>
          <p:spPr bwMode="auto">
            <a:xfrm>
              <a:off x="3071353" y="2616644"/>
              <a:ext cx="5540845" cy="430887"/>
            </a:xfrm>
            <a:prstGeom prst="rect">
              <a:avLst/>
            </a:prstGeom>
            <a:noFill/>
            <a:ln w="9525">
              <a:noFill/>
              <a:miter lim="800000"/>
            </a:ln>
          </p:spPr>
          <p:txBody>
            <a:bodyPr vert="horz" wrap="square" lIns="0" tIns="0" rIns="0" bIns="0" numCol="1" anchor="ctr" anchorCtr="0" compatLnSpc="1">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highlight>
                    <a:srgbClr val="000000">
                      <a:alpha val="0"/>
                    </a:srgbClr>
                  </a:highlight>
                  <a:latin typeface="Simsun"/>
                  <a:ea typeface="Simsun"/>
                </a:rPr>
                <a:t>为疫情早期阶段所采取的快速积极的行动提供融资</a:t>
              </a:r>
              <a:endParaRPr kumimoji="0" lang="en-GB" sz="1400" b="0" i="0" u="none" strike="noStrike" cap="none" normalizeH="0" baseline="0">
                <a:ln>
                  <a:noFill/>
                </a:ln>
                <a:effectLst/>
                <a:latin typeface="Arial" panose="020B0604020202090204" pitchFamily="34" charset="0"/>
              </a:endParaRPr>
            </a:p>
          </p:txBody>
        </p:sp>
        <p:sp>
          <p:nvSpPr>
            <p:cNvPr id="8" name="Freeform 4"/>
            <p:cNvSpPr/>
            <p:nvPr/>
          </p:nvSpPr>
          <p:spPr bwMode="auto">
            <a:xfrm>
              <a:off x="894337" y="2353320"/>
              <a:ext cx="1992564" cy="972000"/>
            </a:xfrm>
            <a:custGeom>
              <a:avLst/>
              <a:gdLst>
                <a:gd name="T0" fmla="*/ 0 w 1344"/>
                <a:gd name="T1" fmla="*/ 0 h 605"/>
                <a:gd name="T2" fmla="*/ 2147483647 w 1344"/>
                <a:gd name="T3" fmla="*/ 0 h 605"/>
                <a:gd name="T4" fmla="*/ 2147483647 w 1344"/>
                <a:gd name="T5" fmla="*/ 776208414 h 605"/>
                <a:gd name="T6" fmla="*/ 2147483647 w 1344"/>
                <a:gd name="T7" fmla="*/ 1524695900 h 605"/>
                <a:gd name="T8" fmla="*/ 0 w 1344"/>
                <a:gd name="T9" fmla="*/ 1524695900 h 605"/>
                <a:gd name="T10" fmla="*/ 0 w 1344"/>
                <a:gd name="T11" fmla="*/ 0 h 605"/>
                <a:gd name="T12" fmla="*/ 0 60000 65536"/>
                <a:gd name="T13" fmla="*/ 0 60000 65536"/>
                <a:gd name="T14" fmla="*/ 0 60000 65536"/>
                <a:gd name="T15" fmla="*/ 0 60000 65536"/>
                <a:gd name="T16" fmla="*/ 0 60000 65536"/>
                <a:gd name="T17" fmla="*/ 0 60000 65536"/>
                <a:gd name="T18" fmla="*/ 0 w 1344"/>
                <a:gd name="T19" fmla="*/ 0 h 605"/>
                <a:gd name="T20" fmla="*/ 1344 w 1344"/>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1344" h="605">
                  <a:moveTo>
                    <a:pt x="0" y="0"/>
                  </a:moveTo>
                  <a:lnTo>
                    <a:pt x="1166" y="0"/>
                  </a:lnTo>
                  <a:lnTo>
                    <a:pt x="1344" y="308"/>
                  </a:lnTo>
                  <a:lnTo>
                    <a:pt x="1173" y="605"/>
                  </a:lnTo>
                  <a:lnTo>
                    <a:pt x="0" y="605"/>
                  </a:lnTo>
                  <a:lnTo>
                    <a:pt x="0" y="0"/>
                  </a:lnTo>
                  <a:close/>
                </a:path>
              </a:pathLst>
            </a:custGeom>
            <a:solidFill>
              <a:schemeClr val="accent2"/>
            </a:solidFill>
            <a:ln w="9525" cap="flat" cmpd="sng">
              <a:noFill/>
              <a:prstDash val="solid"/>
              <a:round/>
            </a:ln>
          </p:spPr>
          <p:txBody>
            <a:bodyPr vert="horz" wrap="square" lIns="91440" tIns="45720" rIns="91440" bIns="45720" numCol="1" anchor="t" anchorCtr="0" compatLnSpc="1">
              <a:noAutofit/>
            </a:bodyPr>
            <a:lstStyle/>
            <a:p>
              <a:endParaRPr lang="en-GB"/>
            </a:p>
          </p:txBody>
        </p:sp>
        <p:sp>
          <p:nvSpPr>
            <p:cNvPr id="9" name="Rectangle 8"/>
            <p:cNvSpPr>
              <a:spLocks noChangeArrowheads="1"/>
            </p:cNvSpPr>
            <p:nvPr/>
          </p:nvSpPr>
          <p:spPr bwMode="auto">
            <a:xfrm>
              <a:off x="1230489" y="2585867"/>
              <a:ext cx="1079500" cy="492443"/>
            </a:xfrm>
            <a:prstGeom prst="rect">
              <a:avLst/>
            </a:prstGeom>
            <a:noFill/>
            <a:ln w="9525">
              <a:noFill/>
              <a:miter lim="800000"/>
            </a:ln>
          </p:spPr>
          <p:txBody>
            <a:bodyPr vert="horz" wrap="square" lIns="0" tIns="0" rIns="0" bIns="0" numCol="1" anchor="ctr" anchorCtr="0" compatLnSpc="1">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highlight>
                    <a:srgbClr val="000000">
                      <a:alpha val="0"/>
                    </a:srgbClr>
                  </a:highlight>
                  <a:latin typeface="Simsun"/>
                  <a:ea typeface="Simsun"/>
                </a:rPr>
                <a:t>火花风险担保</a:t>
              </a:r>
              <a:endParaRPr kumimoji="0" lang="en-GB" sz="1600" b="0" i="0" u="none" strike="noStrike" cap="none" normalizeH="0" baseline="0">
                <a:ln>
                  <a:noFill/>
                </a:ln>
                <a:effectLst/>
                <a:latin typeface="Arial" panose="020B0604020202090204" pitchFamily="34" charset="0"/>
              </a:endParaRPr>
            </a:p>
          </p:txBody>
        </p:sp>
        <p:sp>
          <p:nvSpPr>
            <p:cNvPr id="10" name="Rectangle 9"/>
            <p:cNvSpPr/>
            <p:nvPr/>
          </p:nvSpPr>
          <p:spPr>
            <a:xfrm>
              <a:off x="2626476" y="3492111"/>
              <a:ext cx="6050491"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Freeform 4"/>
            <p:cNvSpPr/>
            <p:nvPr/>
          </p:nvSpPr>
          <p:spPr bwMode="auto">
            <a:xfrm>
              <a:off x="894337" y="3495293"/>
              <a:ext cx="1992564" cy="972000"/>
            </a:xfrm>
            <a:custGeom>
              <a:avLst/>
              <a:gdLst>
                <a:gd name="T0" fmla="*/ 0 w 1344"/>
                <a:gd name="T1" fmla="*/ 0 h 605"/>
                <a:gd name="T2" fmla="*/ 2147483647 w 1344"/>
                <a:gd name="T3" fmla="*/ 0 h 605"/>
                <a:gd name="T4" fmla="*/ 2147483647 w 1344"/>
                <a:gd name="T5" fmla="*/ 776208414 h 605"/>
                <a:gd name="T6" fmla="*/ 2147483647 w 1344"/>
                <a:gd name="T7" fmla="*/ 1524695900 h 605"/>
                <a:gd name="T8" fmla="*/ 0 w 1344"/>
                <a:gd name="T9" fmla="*/ 1524695900 h 605"/>
                <a:gd name="T10" fmla="*/ 0 w 1344"/>
                <a:gd name="T11" fmla="*/ 0 h 605"/>
                <a:gd name="T12" fmla="*/ 0 60000 65536"/>
                <a:gd name="T13" fmla="*/ 0 60000 65536"/>
                <a:gd name="T14" fmla="*/ 0 60000 65536"/>
                <a:gd name="T15" fmla="*/ 0 60000 65536"/>
                <a:gd name="T16" fmla="*/ 0 60000 65536"/>
                <a:gd name="T17" fmla="*/ 0 60000 65536"/>
                <a:gd name="T18" fmla="*/ 0 w 1344"/>
                <a:gd name="T19" fmla="*/ 0 h 605"/>
                <a:gd name="T20" fmla="*/ 1344 w 1344"/>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1344" h="605">
                  <a:moveTo>
                    <a:pt x="0" y="0"/>
                  </a:moveTo>
                  <a:lnTo>
                    <a:pt x="1166" y="0"/>
                  </a:lnTo>
                  <a:lnTo>
                    <a:pt x="1344" y="308"/>
                  </a:lnTo>
                  <a:lnTo>
                    <a:pt x="1173" y="605"/>
                  </a:lnTo>
                  <a:lnTo>
                    <a:pt x="0" y="605"/>
                  </a:lnTo>
                  <a:lnTo>
                    <a:pt x="0" y="0"/>
                  </a:lnTo>
                  <a:close/>
                </a:path>
              </a:pathLst>
            </a:custGeom>
            <a:solidFill>
              <a:schemeClr val="accent3"/>
            </a:solidFill>
            <a:ln w="9525" cap="flat" cmpd="sng">
              <a:noFill/>
              <a:prstDash val="solid"/>
              <a:round/>
            </a:ln>
          </p:spPr>
          <p:txBody>
            <a:bodyPr vert="horz" wrap="square" lIns="91440" tIns="45720" rIns="91440" bIns="45720" numCol="1" anchor="t" anchorCtr="0" compatLnSpc="1">
              <a:noAutofit/>
            </a:bodyPr>
            <a:lstStyle/>
            <a:p>
              <a:endParaRPr lang="en-GB"/>
            </a:p>
          </p:txBody>
        </p:sp>
        <p:sp>
          <p:nvSpPr>
            <p:cNvPr id="12" name="Rectangle 8"/>
            <p:cNvSpPr>
              <a:spLocks noChangeArrowheads="1"/>
            </p:cNvSpPr>
            <p:nvPr/>
          </p:nvSpPr>
          <p:spPr bwMode="auto">
            <a:xfrm>
              <a:off x="1105017" y="3736905"/>
              <a:ext cx="1310779" cy="492443"/>
            </a:xfrm>
            <a:prstGeom prst="rect">
              <a:avLst/>
            </a:prstGeom>
            <a:noFill/>
            <a:ln w="9525">
              <a:noFill/>
              <a:miter lim="800000"/>
            </a:ln>
          </p:spPr>
          <p:txBody>
            <a:bodyPr vert="horz" wrap="square" lIns="0" tIns="0" rIns="0" bIns="0" numCol="1" anchor="ctr" anchorCtr="0" compatLnSpc="1">
              <a:no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600" b="1" i="0" u="none" strike="noStrike">
                  <a:solidFill>
                    <a:srgbClr val="FFFFFF"/>
                  </a:solidFill>
                  <a:highlight>
                    <a:srgbClr val="000000">
                      <a:alpha val="0"/>
                    </a:srgbClr>
                  </a:highlight>
                  <a:latin typeface="Simsun"/>
                  <a:ea typeface="Simsun"/>
                </a:rPr>
                <a:t>遏制融资</a:t>
              </a:r>
              <a:endParaRPr kumimoji="0" lang="en-GB" sz="1600" b="0" i="0" u="none" strike="noStrike" cap="none" normalizeH="0" baseline="0">
                <a:ln>
                  <a:noFill/>
                </a:ln>
                <a:solidFill>
                  <a:schemeClr val="bg1"/>
                </a:solidFill>
                <a:effectLst/>
                <a:latin typeface="Arial" panose="020B0604020202090204" pitchFamily="34" charset="0"/>
              </a:endParaRPr>
            </a:p>
          </p:txBody>
        </p:sp>
        <p:sp>
          <p:nvSpPr>
            <p:cNvPr id="13" name="Rectangle 12"/>
            <p:cNvSpPr/>
            <p:nvPr/>
          </p:nvSpPr>
          <p:spPr>
            <a:xfrm>
              <a:off x="2636309" y="4638908"/>
              <a:ext cx="6050491"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Freeform 4"/>
            <p:cNvSpPr/>
            <p:nvPr/>
          </p:nvSpPr>
          <p:spPr bwMode="auto">
            <a:xfrm>
              <a:off x="904170" y="4637327"/>
              <a:ext cx="1992564" cy="972000"/>
            </a:xfrm>
            <a:custGeom>
              <a:avLst/>
              <a:gdLst>
                <a:gd name="T0" fmla="*/ 0 w 1344"/>
                <a:gd name="T1" fmla="*/ 0 h 605"/>
                <a:gd name="T2" fmla="*/ 2147483647 w 1344"/>
                <a:gd name="T3" fmla="*/ 0 h 605"/>
                <a:gd name="T4" fmla="*/ 2147483647 w 1344"/>
                <a:gd name="T5" fmla="*/ 776208414 h 605"/>
                <a:gd name="T6" fmla="*/ 2147483647 w 1344"/>
                <a:gd name="T7" fmla="*/ 1524695900 h 605"/>
                <a:gd name="T8" fmla="*/ 0 w 1344"/>
                <a:gd name="T9" fmla="*/ 1524695900 h 605"/>
                <a:gd name="T10" fmla="*/ 0 w 1344"/>
                <a:gd name="T11" fmla="*/ 0 h 605"/>
                <a:gd name="T12" fmla="*/ 0 60000 65536"/>
                <a:gd name="T13" fmla="*/ 0 60000 65536"/>
                <a:gd name="T14" fmla="*/ 0 60000 65536"/>
                <a:gd name="T15" fmla="*/ 0 60000 65536"/>
                <a:gd name="T16" fmla="*/ 0 60000 65536"/>
                <a:gd name="T17" fmla="*/ 0 60000 65536"/>
                <a:gd name="T18" fmla="*/ 0 w 1344"/>
                <a:gd name="T19" fmla="*/ 0 h 605"/>
                <a:gd name="T20" fmla="*/ 1344 w 1344"/>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1344" h="605">
                  <a:moveTo>
                    <a:pt x="0" y="0"/>
                  </a:moveTo>
                  <a:lnTo>
                    <a:pt x="1166" y="0"/>
                  </a:lnTo>
                  <a:lnTo>
                    <a:pt x="1344" y="308"/>
                  </a:lnTo>
                  <a:lnTo>
                    <a:pt x="1173" y="605"/>
                  </a:lnTo>
                  <a:lnTo>
                    <a:pt x="0" y="605"/>
                  </a:lnTo>
                  <a:lnTo>
                    <a:pt x="0" y="0"/>
                  </a:lnTo>
                  <a:close/>
                </a:path>
              </a:pathLst>
            </a:custGeom>
            <a:solidFill>
              <a:schemeClr val="accent4"/>
            </a:solidFill>
            <a:ln w="9525" cap="flat" cmpd="sng">
              <a:noFill/>
              <a:prstDash val="solid"/>
              <a:round/>
            </a:ln>
          </p:spPr>
          <p:txBody>
            <a:bodyPr vert="horz" wrap="square" lIns="91440" tIns="45720" rIns="91440" bIns="45720" numCol="1" anchor="t" anchorCtr="0" compatLnSpc="1">
              <a:noAutofit/>
            </a:bodyPr>
            <a:lstStyle/>
            <a:p>
              <a:endParaRPr lang="en-GB"/>
            </a:p>
          </p:txBody>
        </p:sp>
        <p:sp>
          <p:nvSpPr>
            <p:cNvPr id="15" name="Rectangle 8"/>
            <p:cNvSpPr>
              <a:spLocks noChangeArrowheads="1"/>
            </p:cNvSpPr>
            <p:nvPr/>
          </p:nvSpPr>
          <p:spPr bwMode="auto">
            <a:xfrm>
              <a:off x="1078789" y="4753995"/>
              <a:ext cx="1382900" cy="738664"/>
            </a:xfrm>
            <a:prstGeom prst="rect">
              <a:avLst/>
            </a:prstGeom>
            <a:noFill/>
            <a:ln w="9525">
              <a:noFill/>
              <a:miter lim="800000"/>
            </a:ln>
          </p:spPr>
          <p:txBody>
            <a:bodyPr vert="horz" wrap="square" lIns="0" tIns="0" rIns="0" bIns="0" numCol="1" anchor="ctr" anchorCtr="0" compatLnSpc="1">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solidFill>
                    <a:srgbClr val="FFFFFF"/>
                  </a:solidFill>
                  <a:highlight>
                    <a:srgbClr val="000000">
                      <a:alpha val="0"/>
                    </a:srgbClr>
                  </a:highlight>
                  <a:latin typeface="Simsun"/>
                  <a:ea typeface="Simsun"/>
                </a:rPr>
                <a:t>中小企业业务中断</a:t>
              </a:r>
              <a:endParaRPr kumimoji="0" lang="en-GB" sz="1600" b="0" i="0" u="none" strike="noStrike" cap="none" normalizeH="0" baseline="0">
                <a:ln>
                  <a:noFill/>
                </a:ln>
                <a:solidFill>
                  <a:schemeClr val="bg1"/>
                </a:solidFill>
                <a:effectLst/>
                <a:latin typeface="Arial" panose="020B0604020202090204" pitchFamily="34" charset="0"/>
              </a:endParaRPr>
            </a:p>
          </p:txBody>
        </p:sp>
        <p:sp>
          <p:nvSpPr>
            <p:cNvPr id="16" name="Rectangle 8"/>
            <p:cNvSpPr>
              <a:spLocks noChangeArrowheads="1"/>
            </p:cNvSpPr>
            <p:nvPr/>
          </p:nvSpPr>
          <p:spPr bwMode="auto">
            <a:xfrm>
              <a:off x="3175914" y="3654945"/>
              <a:ext cx="5363792" cy="646331"/>
            </a:xfrm>
            <a:prstGeom prst="rect">
              <a:avLst/>
            </a:prstGeom>
            <a:noFill/>
            <a:ln w="9525">
              <a:noFill/>
              <a:miter lim="800000"/>
            </a:ln>
          </p:spPr>
          <p:txBody>
            <a:bodyPr vert="horz" wrap="square" lIns="0" tIns="0" rIns="0" bIns="0" numCol="1" anchor="ctr" anchorCtr="0" compatLnSpc="1">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highlight>
                    <a:srgbClr val="000000">
                      <a:alpha val="0"/>
                    </a:srgbClr>
                  </a:highlight>
                  <a:latin typeface="Simsun"/>
                  <a:ea typeface="Simsun"/>
                </a:rPr>
                <a:t>在邻国疫情暴发的早期阶段，为针对性行动提供融资，帮助遏制尚未受影响的国家控制疫情的扩散</a:t>
              </a:r>
              <a:endParaRPr kumimoji="0" lang="en-GB" sz="1400" b="0" i="0" u="none" strike="noStrike" cap="none" normalizeH="0" baseline="0">
                <a:ln>
                  <a:noFill/>
                </a:ln>
                <a:effectLst/>
                <a:latin typeface="Arial" panose="020B0604020202090204" pitchFamily="34" charset="0"/>
              </a:endParaRPr>
            </a:p>
          </p:txBody>
        </p:sp>
        <p:sp>
          <p:nvSpPr>
            <p:cNvPr id="17" name="Rectangle 8"/>
            <p:cNvSpPr>
              <a:spLocks noChangeArrowheads="1"/>
            </p:cNvSpPr>
            <p:nvPr/>
          </p:nvSpPr>
          <p:spPr bwMode="auto">
            <a:xfrm>
              <a:off x="3071353" y="5015604"/>
              <a:ext cx="5540845" cy="215444"/>
            </a:xfrm>
            <a:prstGeom prst="rect">
              <a:avLst/>
            </a:prstGeom>
            <a:noFill/>
            <a:ln w="9525">
              <a:noFill/>
              <a:miter lim="800000"/>
            </a:ln>
          </p:spPr>
          <p:txBody>
            <a:bodyPr vert="horz" wrap="square" lIns="0" tIns="0" rIns="0" bIns="0" numCol="1" anchor="ctr" anchorCtr="0" compatLnSpc="1">
              <a:no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400" b="1" i="0" u="none" strike="noStrike">
                  <a:highlight>
                    <a:srgbClr val="000000">
                      <a:alpha val="0"/>
                    </a:srgbClr>
                  </a:highlight>
                  <a:latin typeface="Simsun"/>
                  <a:ea typeface="Simsun"/>
                </a:rPr>
                <a:t>提供融资，以支持经济结构支柱</a:t>
              </a:r>
              <a:endParaRPr kumimoji="0" lang="en-GB" sz="1400" b="0" i="0" u="none" strike="noStrike" cap="none" normalizeH="0" baseline="0">
                <a:ln>
                  <a:noFill/>
                </a:ln>
                <a:effectLst/>
                <a:latin typeface="Arial" panose="020B0604020202090204" pitchFamily="34" charset="0"/>
              </a:endParaRPr>
            </a:p>
          </p:txBody>
        </p:sp>
      </p:grpSp>
      <p:sp>
        <p:nvSpPr>
          <p:cNvPr id="19" name="内容占位符 18">
            <a:extLst>
              <a:ext uri="{FF2B5EF4-FFF2-40B4-BE49-F238E27FC236}">
                <a16:creationId xmlns:a16="http://schemas.microsoft.com/office/drawing/2014/main" id="{A9E6350D-1AD1-EA4A-885E-12BD47384E9A}"/>
              </a:ext>
            </a:extLst>
          </p:cNvPr>
          <p:cNvSpPr>
            <a:spLocks noGrp="1"/>
          </p:cNvSpPr>
          <p:nvPr>
            <p:ph idx="1"/>
          </p:nvPr>
        </p:nvSpPr>
        <p:spPr/>
        <p:txBody>
          <a:bodyPr/>
          <a:lstStyle/>
          <a:p>
            <a:endParaRPr lang="en-US" altLang="zh-CN" dirty="0"/>
          </a:p>
          <a:p>
            <a:endParaRPr lang="zh-CN"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CAREC机制的功能</a:t>
            </a:r>
          </a:p>
        </p:txBody>
      </p:sp>
      <p:sp>
        <p:nvSpPr>
          <p:cNvPr id="3" name="Text Placeholder 2"/>
          <p:cNvSpPr>
            <a:spLocks noGrp="1"/>
          </p:cNvSpPr>
          <p:nvPr>
            <p:ph type="body" sz="quarter" idx="13"/>
          </p:nvPr>
        </p:nvSpPr>
        <p:spPr/>
        <p:txBody>
          <a:bodyPr>
            <a:noAutofit/>
          </a:bodyPr>
          <a:lstStyle/>
          <a:p>
            <a:endParaRPr lang="en-GB"/>
          </a:p>
        </p:txBody>
      </p:sp>
      <p:sp>
        <p:nvSpPr>
          <p:cNvPr id="4" name="Content Placeholder 3"/>
          <p:cNvSpPr>
            <a:spLocks noGrp="1"/>
          </p:cNvSpPr>
          <p:nvPr>
            <p:ph idx="1"/>
          </p:nvPr>
        </p:nvSpPr>
        <p:spPr>
          <a:xfrm>
            <a:off x="454550" y="1602437"/>
            <a:ext cx="8229600" cy="4486102"/>
          </a:xfrm>
        </p:spPr>
        <p:txBody>
          <a:bodyPr>
            <a:noAutofit/>
          </a:bodyPr>
          <a:lstStyle/>
          <a:p>
            <a:pPr rtl="0"/>
            <a:r>
              <a:rPr lang="en-US" sz="1800" b="0" i="0" u="none" strike="noStrike" dirty="0" err="1">
                <a:highlight>
                  <a:srgbClr val="000000">
                    <a:alpha val="0"/>
                  </a:srgbClr>
                </a:highlight>
                <a:latin typeface="Simsun"/>
                <a:ea typeface="Simsun"/>
              </a:rPr>
              <a:t>CAREC保险机制可以发挥一种或几种功能，如下</a:t>
            </a:r>
            <a:r>
              <a:rPr lang="en-US" sz="1800" b="0" i="0" u="none" strike="noStrike" dirty="0">
                <a:highlight>
                  <a:srgbClr val="000000">
                    <a:alpha val="0"/>
                  </a:srgbClr>
                </a:highlight>
                <a:latin typeface="Simsun"/>
                <a:ea typeface="Simsun"/>
              </a:rPr>
              <a:t>：</a:t>
            </a:r>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12</a:t>
            </a:r>
            <a:endParaRPr lang="en-US"/>
          </a:p>
        </p:txBody>
      </p:sp>
      <p:grpSp>
        <p:nvGrpSpPr>
          <p:cNvPr id="14" name="Group 13"/>
          <p:cNvGrpSpPr/>
          <p:nvPr/>
        </p:nvGrpSpPr>
        <p:grpSpPr>
          <a:xfrm>
            <a:off x="457200" y="2223396"/>
            <a:ext cx="8136216" cy="2129818"/>
            <a:chOff x="457200" y="2008907"/>
            <a:chExt cx="8136216" cy="2129818"/>
          </a:xfrm>
        </p:grpSpPr>
        <p:sp>
          <p:nvSpPr>
            <p:cNvPr id="6" name="Rectangle 5"/>
            <p:cNvSpPr/>
            <p:nvPr/>
          </p:nvSpPr>
          <p:spPr>
            <a:xfrm>
              <a:off x="457200" y="2008907"/>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US" sz="1400" b="1" i="0" u="none" strike="noStrike">
                  <a:highlight>
                    <a:srgbClr val="000000">
                      <a:alpha val="0"/>
                    </a:srgbClr>
                  </a:highlight>
                  <a:latin typeface="Simsun"/>
                  <a:ea typeface="Simsun"/>
                </a:rPr>
                <a:t>风险的承保方</a:t>
              </a:r>
              <a:endParaRPr lang="en-GB" sz="1400"/>
            </a:p>
          </p:txBody>
        </p:sp>
        <p:sp>
          <p:nvSpPr>
            <p:cNvPr id="7" name="Rectangle 6"/>
            <p:cNvSpPr/>
            <p:nvPr/>
          </p:nvSpPr>
          <p:spPr>
            <a:xfrm>
              <a:off x="2536582" y="2008907"/>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US" sz="1400" b="1" i="0" u="none" strike="noStrike">
                  <a:highlight>
                    <a:srgbClr val="000000">
                      <a:alpha val="0"/>
                    </a:srgbClr>
                  </a:highlight>
                  <a:latin typeface="Simsun"/>
                  <a:ea typeface="Simsun"/>
                </a:rPr>
                <a:t>风险清算所</a:t>
              </a:r>
              <a:endParaRPr lang="en-GB" sz="1400"/>
            </a:p>
          </p:txBody>
        </p:sp>
        <p:sp>
          <p:nvSpPr>
            <p:cNvPr id="8" name="Rectangle 7"/>
            <p:cNvSpPr/>
            <p:nvPr/>
          </p:nvSpPr>
          <p:spPr>
            <a:xfrm>
              <a:off x="4615964" y="2008907"/>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US" sz="1400" b="1" i="0" u="none" strike="noStrike">
                  <a:highlight>
                    <a:srgbClr val="000000">
                      <a:alpha val="0"/>
                    </a:srgbClr>
                  </a:highlight>
                  <a:latin typeface="Simsun"/>
                  <a:ea typeface="Simsun"/>
                </a:rPr>
                <a:t>ILS的发行人</a:t>
              </a:r>
              <a:endParaRPr lang="en-GB" sz="1400"/>
            </a:p>
          </p:txBody>
        </p:sp>
        <p:sp>
          <p:nvSpPr>
            <p:cNvPr id="9" name="Rectangle 8"/>
            <p:cNvSpPr/>
            <p:nvPr/>
          </p:nvSpPr>
          <p:spPr>
            <a:xfrm>
              <a:off x="6695346" y="2008907"/>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US" sz="1400" b="1" i="0" u="none" strike="noStrike">
                  <a:highlight>
                    <a:srgbClr val="000000">
                      <a:alpha val="0"/>
                    </a:srgbClr>
                  </a:highlight>
                  <a:latin typeface="Simsun"/>
                  <a:ea typeface="Simsun"/>
                </a:rPr>
                <a:t>其他相关增值服务的提供者。</a:t>
              </a:r>
              <a:endParaRPr lang="en-GB" sz="1400"/>
            </a:p>
          </p:txBody>
        </p:sp>
        <p:sp>
          <p:nvSpPr>
            <p:cNvPr id="10" name="Rectangle 9"/>
            <p:cNvSpPr/>
            <p:nvPr/>
          </p:nvSpPr>
          <p:spPr>
            <a:xfrm>
              <a:off x="457200" y="2884887"/>
              <a:ext cx="1898070" cy="12538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en-US" sz="1200" b="0" i="0" u="none" strike="noStrike">
                  <a:highlight>
                    <a:srgbClr val="000000">
                      <a:alpha val="0"/>
                    </a:srgbClr>
                  </a:highlight>
                  <a:latin typeface="Simsun"/>
                  <a:ea typeface="Simsun"/>
                </a:rPr>
                <a:t>一个受监管的持牌保险公司，各国将通过缴纳保费向该机制转移部分风险。</a:t>
              </a:r>
              <a:endParaRPr lang="en-GB" sz="1200"/>
            </a:p>
          </p:txBody>
        </p:sp>
        <p:sp>
          <p:nvSpPr>
            <p:cNvPr id="11" name="Rectangle 10"/>
            <p:cNvSpPr/>
            <p:nvPr/>
          </p:nvSpPr>
          <p:spPr>
            <a:xfrm>
              <a:off x="2536582" y="2892087"/>
              <a:ext cx="1898070" cy="12466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en-US" sz="1200" b="0" i="0" u="none" strike="noStrike">
                  <a:highlight>
                    <a:srgbClr val="000000">
                      <a:alpha val="0"/>
                    </a:srgbClr>
                  </a:highlight>
                  <a:latin typeface="Simsun"/>
                  <a:ea typeface="Simsun"/>
                </a:rPr>
                <a:t>为参与国的发行工作提供便利</a:t>
              </a:r>
              <a:endParaRPr lang="en-GB" sz="1200"/>
            </a:p>
          </p:txBody>
        </p:sp>
        <p:sp>
          <p:nvSpPr>
            <p:cNvPr id="12" name="Rectangle 11"/>
            <p:cNvSpPr/>
            <p:nvPr/>
          </p:nvSpPr>
          <p:spPr>
            <a:xfrm>
              <a:off x="4615964" y="2881744"/>
              <a:ext cx="1898070" cy="12466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en-US" sz="1200" b="0" i="0" u="none" strike="noStrike">
                  <a:highlight>
                    <a:srgbClr val="000000">
                      <a:alpha val="0"/>
                    </a:srgbClr>
                  </a:highlight>
                  <a:latin typeface="Simsun"/>
                  <a:ea typeface="Simsun"/>
                </a:rPr>
                <a:t>将预先确定的风险转移给投资者，通过这种方式使机制发挥作用</a:t>
              </a:r>
              <a:endParaRPr lang="en-GB" sz="1200"/>
            </a:p>
          </p:txBody>
        </p:sp>
        <p:sp>
          <p:nvSpPr>
            <p:cNvPr id="13" name="Rectangle 12"/>
            <p:cNvSpPr/>
            <p:nvPr/>
          </p:nvSpPr>
          <p:spPr>
            <a:xfrm>
              <a:off x="6695346" y="2884887"/>
              <a:ext cx="1898070" cy="1253838"/>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en-US" sz="1200" b="0" i="0" u="none" strike="noStrike">
                  <a:highlight>
                    <a:srgbClr val="000000">
                      <a:alpha val="0"/>
                    </a:srgbClr>
                  </a:highlight>
                  <a:latin typeface="Simsun"/>
                  <a:ea typeface="Simsun"/>
                </a:rPr>
                <a:t>为支持CAREC成员国发展灾害风险管理和融资提供额外服务</a:t>
              </a:r>
              <a:endParaRPr lang="en-GB" sz="1200"/>
            </a:p>
          </p:txBody>
        </p:sp>
      </p:grpSp>
      <p:pic>
        <p:nvPicPr>
          <p:cNvPr id="16" name="图片 15">
            <a:extLst>
              <a:ext uri="{FF2B5EF4-FFF2-40B4-BE49-F238E27FC236}">
                <a16:creationId xmlns:a16="http://schemas.microsoft.com/office/drawing/2014/main" id="{A2EF1ACE-FECB-FF89-6B48-95FE2E4FC62B}"/>
              </a:ext>
            </a:extLst>
          </p:cNvPr>
          <p:cNvPicPr>
            <a:picLocks noChangeAspect="1"/>
          </p:cNvPicPr>
          <p:nvPr/>
        </p:nvPicPr>
        <p:blipFill>
          <a:blip r:embed="rId2"/>
          <a:stretch>
            <a:fillRect/>
          </a:stretch>
        </p:blipFill>
        <p:spPr>
          <a:xfrm>
            <a:off x="911750" y="5325691"/>
            <a:ext cx="7772400" cy="958056"/>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rtl="0"/>
            <a:r>
              <a:rPr lang="en-US" sz="2000" b="1" i="0" u="none" strike="noStrike">
                <a:solidFill>
                  <a:srgbClr val="000000"/>
                </a:solidFill>
                <a:highlight>
                  <a:srgbClr val="000000">
                    <a:alpha val="0"/>
                  </a:srgbClr>
                </a:highlight>
                <a:latin typeface="Simsun"/>
                <a:ea typeface="Simsun"/>
              </a:rPr>
              <a:t>接下来的讨论步骤</a:t>
            </a:r>
            <a:endParaRPr lang="en-US">
              <a:solidFill>
                <a:schemeClr val="tx1"/>
              </a:solidFill>
            </a:endParaRP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13</a:t>
            </a:r>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灾害风险融资</a:t>
            </a:r>
          </a:p>
        </p:txBody>
      </p:sp>
      <p:sp>
        <p:nvSpPr>
          <p:cNvPr id="3" name="Text Placeholder 2"/>
          <p:cNvSpPr>
            <a:spLocks noGrp="1"/>
          </p:cNvSpPr>
          <p:nvPr>
            <p:ph type="body" sz="quarter" idx="13"/>
          </p:nvPr>
        </p:nvSpPr>
        <p:spPr/>
        <p:txBody>
          <a:bodyPr>
            <a:noAutofit/>
          </a:bodyPr>
          <a:lstStyle/>
          <a:p>
            <a:endParaRPr lang="en-GB"/>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14</a:t>
            </a:r>
            <a:endParaRPr lang="en-US"/>
          </a:p>
        </p:txBody>
      </p:sp>
      <p:sp>
        <p:nvSpPr>
          <p:cNvPr id="6" name="Content Placeholder 6"/>
          <p:cNvSpPr>
            <a:spLocks noGrp="1"/>
          </p:cNvSpPr>
          <p:nvPr>
            <p:ph idx="1"/>
          </p:nvPr>
        </p:nvSpPr>
        <p:spPr>
          <a:xfrm>
            <a:off x="457200" y="1572274"/>
            <a:ext cx="8229600" cy="2828414"/>
          </a:xfrm>
        </p:spPr>
        <p:txBody>
          <a:bodyPr>
            <a:noAutofit/>
          </a:bodyPr>
          <a:lstStyle/>
          <a:p>
            <a:pPr lvl="1" rtl="0"/>
            <a:r>
              <a:rPr lang="en-US" sz="1600" b="0" i="0" u="none" strike="noStrike" dirty="0" err="1">
                <a:highlight>
                  <a:srgbClr val="000000">
                    <a:alpha val="0"/>
                  </a:srgbClr>
                </a:highlight>
                <a:latin typeface="Simsun"/>
                <a:ea typeface="Simsun"/>
              </a:rPr>
              <a:t>世界各国已经就区域风险融资开展合作</a:t>
            </a:r>
            <a:r>
              <a:rPr lang="zh-CN" altLang="en-US" sz="1600" b="0" i="0" u="none" strike="noStrike" dirty="0">
                <a:highlight>
                  <a:srgbClr val="000000">
                    <a:alpha val="0"/>
                  </a:srgbClr>
                </a:highlight>
                <a:latin typeface="Simsun"/>
                <a:ea typeface="Simsun"/>
              </a:rPr>
              <a:t>，包括加勒比和中美洲、南美洲、非洲、太平洋地区和东南亚地区</a:t>
            </a:r>
            <a:r>
              <a:rPr lang="en-US" sz="1600" b="0" i="0" u="none" strike="noStrike" dirty="0">
                <a:highlight>
                  <a:srgbClr val="000000">
                    <a:alpha val="0"/>
                  </a:srgbClr>
                </a:highlight>
                <a:latin typeface="Simsun"/>
                <a:ea typeface="Simsun"/>
              </a:rPr>
              <a:t>。</a:t>
            </a:r>
          </a:p>
          <a:p>
            <a:pPr lvl="1"/>
            <a:endParaRPr lang="en-GB" dirty="0"/>
          </a:p>
          <a:p>
            <a:pPr marL="571500" lvl="2" indent="-342900" rtl="0">
              <a:buFont typeface="+mj-lt"/>
              <a:buAutoNum type="arabicPeriod"/>
            </a:pPr>
            <a:r>
              <a:rPr lang="en-US" sz="1600" b="0" i="0" u="none" strike="noStrike" dirty="0" err="1">
                <a:highlight>
                  <a:srgbClr val="000000">
                    <a:alpha val="0"/>
                  </a:srgbClr>
                </a:highlight>
                <a:latin typeface="Simsun"/>
                <a:ea typeface="Simsun"/>
              </a:rPr>
              <a:t>对国家风险融资方案的补充</a:t>
            </a:r>
            <a:endParaRPr lang="en-US" sz="1600" b="0" i="0" u="none" strike="noStrike" dirty="0">
              <a:highlight>
                <a:srgbClr val="000000">
                  <a:alpha val="0"/>
                </a:srgbClr>
              </a:highlight>
              <a:latin typeface="Simsun"/>
              <a:ea typeface="Simsun"/>
            </a:endParaRPr>
          </a:p>
          <a:p>
            <a:pPr marL="571500" lvl="2" indent="-342900" rtl="0">
              <a:buFont typeface="+mj-lt"/>
              <a:buAutoNum type="arabicPeriod"/>
            </a:pPr>
            <a:r>
              <a:rPr lang="en-US" sz="1600" b="0" i="0" u="none" strike="noStrike" dirty="0" err="1">
                <a:highlight>
                  <a:srgbClr val="000000">
                    <a:alpha val="0"/>
                  </a:srgbClr>
                </a:highlight>
                <a:latin typeface="Simsun"/>
                <a:ea typeface="Simsun"/>
              </a:rPr>
              <a:t>通过多样化和规模经济降低成本</a:t>
            </a:r>
            <a:endParaRPr lang="en-US" sz="1600" b="0" i="0" u="none" strike="noStrike" dirty="0">
              <a:highlight>
                <a:srgbClr val="000000">
                  <a:alpha val="0"/>
                </a:srgbClr>
              </a:highlight>
              <a:latin typeface="Simsun"/>
              <a:ea typeface="Simsun"/>
            </a:endParaRPr>
          </a:p>
          <a:p>
            <a:pPr marL="571500" lvl="2" indent="-342900" rtl="0">
              <a:buFont typeface="+mj-lt"/>
              <a:buAutoNum type="arabicPeriod"/>
            </a:pPr>
            <a:r>
              <a:rPr lang="en-US" sz="1600" b="0" i="0" u="none" strike="noStrike" dirty="0" err="1">
                <a:highlight>
                  <a:srgbClr val="000000">
                    <a:alpha val="0"/>
                  </a:srgbClr>
                </a:highlight>
                <a:latin typeface="Simsun"/>
                <a:ea typeface="Simsun"/>
              </a:rPr>
              <a:t>分享最佳实践</a:t>
            </a:r>
            <a:endParaRPr lang="en-US" sz="1600" b="0" i="0" u="none" strike="noStrike" dirty="0">
              <a:highlight>
                <a:srgbClr val="000000">
                  <a:alpha val="0"/>
                </a:srgbClr>
              </a:highlight>
              <a:latin typeface="Simsun"/>
              <a:ea typeface="Simsun"/>
            </a:endParaRPr>
          </a:p>
          <a:p>
            <a:pPr marL="571500" lvl="2" indent="-342900" rtl="0">
              <a:buFont typeface="+mj-lt"/>
              <a:buAutoNum type="arabicPeriod"/>
            </a:pPr>
            <a:r>
              <a:rPr lang="en-US" sz="1600" b="0" i="0" u="none" strike="noStrike" dirty="0" err="1">
                <a:highlight>
                  <a:srgbClr val="000000">
                    <a:alpha val="0"/>
                  </a:srgbClr>
                </a:highlight>
                <a:latin typeface="Simsun"/>
                <a:ea typeface="Simsun"/>
              </a:rPr>
              <a:t>激励标准化的数据收集</a:t>
            </a:r>
            <a:endParaRPr lang="en-US" sz="1600" b="0" i="0" u="none" strike="noStrike" dirty="0">
              <a:highlight>
                <a:srgbClr val="000000">
                  <a:alpha val="0"/>
                </a:srgbClr>
              </a:highlight>
              <a:latin typeface="Simsun"/>
              <a:ea typeface="Simsun"/>
            </a:endParaRPr>
          </a:p>
          <a:p>
            <a:pPr marL="571500" lvl="2" indent="-342900" rtl="0">
              <a:buFont typeface="+mj-lt"/>
              <a:buAutoNum type="arabicPeriod"/>
            </a:pPr>
            <a:r>
              <a:rPr lang="en-US" sz="1600" b="0" i="0" u="none" strike="noStrike" dirty="0" err="1">
                <a:highlight>
                  <a:srgbClr val="000000">
                    <a:alpha val="0"/>
                  </a:srgbClr>
                </a:highlight>
                <a:latin typeface="Simsun"/>
                <a:ea typeface="Simsun"/>
              </a:rPr>
              <a:t>吸引私人部门参与</a:t>
            </a:r>
            <a:endParaRPr lang="en-US" sz="1600" b="0" i="0" u="none" strike="noStrike" dirty="0">
              <a:highlight>
                <a:srgbClr val="000000">
                  <a:alpha val="0"/>
                </a:srgbClr>
              </a:highlight>
              <a:latin typeface="Simsun"/>
              <a:ea typeface="Simsun"/>
            </a:endParaRPr>
          </a:p>
          <a:p>
            <a:pPr marL="571500" lvl="2" indent="-342900" rtl="0">
              <a:buFont typeface="+mj-lt"/>
              <a:buAutoNum type="arabicPeriod"/>
            </a:pPr>
            <a:r>
              <a:rPr lang="en-US" sz="1600" b="0" i="0" u="none" strike="noStrike" dirty="0" err="1">
                <a:highlight>
                  <a:srgbClr val="000000">
                    <a:alpha val="0"/>
                  </a:srgbClr>
                </a:highlight>
                <a:latin typeface="Simsun"/>
                <a:ea typeface="Simsun"/>
              </a:rPr>
              <a:t>促进改善风险管理的所有权</a:t>
            </a:r>
            <a:endParaRPr lang="en-US" sz="1600" b="0" i="0" u="none" strike="noStrike" dirty="0">
              <a:highlight>
                <a:srgbClr val="000000">
                  <a:alpha val="0"/>
                </a:srgbClr>
              </a:highlight>
              <a:latin typeface="Simsun"/>
              <a:ea typeface="Simsun"/>
            </a:endParaRPr>
          </a:p>
        </p:txBody>
      </p:sp>
      <p:sp>
        <p:nvSpPr>
          <p:cNvPr id="7" name="Content Placeholder 6"/>
          <p:cNvSpPr txBox="1"/>
          <p:nvPr/>
        </p:nvSpPr>
        <p:spPr>
          <a:xfrm>
            <a:off x="1992675" y="4683916"/>
            <a:ext cx="6503625" cy="423615"/>
          </a:xfrm>
          <a:prstGeom prst="rect">
            <a:avLst/>
          </a:prstGeom>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anose="05000000000000000000"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anose="05000000000000000000"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anose="020B0604020202090204"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anose="020B0604020202090204"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anose="020B0604020202090204"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lvl="1" rtl="0"/>
            <a:r>
              <a:rPr lang="en-US" sz="1600" b="1" i="0" u="none" strike="noStrike" dirty="0" err="1">
                <a:highlight>
                  <a:srgbClr val="000000">
                    <a:alpha val="0"/>
                  </a:srgbClr>
                </a:highlight>
                <a:latin typeface="Simsun"/>
                <a:ea typeface="Simsun"/>
              </a:rPr>
              <a:t>这些原则符合CAREC成员国的利益</a:t>
            </a:r>
            <a:endParaRPr lang="en-US" sz="1600" b="1" i="0" u="none" strike="noStrike" dirty="0">
              <a:highlight>
                <a:srgbClr val="000000">
                  <a:alpha val="0"/>
                </a:srgbClr>
              </a:highlight>
              <a:latin typeface="Simsun"/>
              <a:ea typeface="Simsun"/>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下一步</a:t>
            </a:r>
          </a:p>
        </p:txBody>
      </p:sp>
      <p:sp>
        <p:nvSpPr>
          <p:cNvPr id="3" name="Text Placeholder 2"/>
          <p:cNvSpPr>
            <a:spLocks noGrp="1"/>
          </p:cNvSpPr>
          <p:nvPr>
            <p:ph type="body" sz="quarter" idx="13"/>
          </p:nvPr>
        </p:nvSpPr>
        <p:spPr/>
        <p:txBody>
          <a:bodyPr>
            <a:noAutofit/>
          </a:bodyPr>
          <a:lstStyle/>
          <a:p>
            <a:endParaRPr lang="en-GB"/>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15</a:t>
            </a:r>
            <a:endParaRPr lang="en-US"/>
          </a:p>
        </p:txBody>
      </p:sp>
      <p:grpSp>
        <p:nvGrpSpPr>
          <p:cNvPr id="33" name="Group 32"/>
          <p:cNvGrpSpPr/>
          <p:nvPr/>
        </p:nvGrpSpPr>
        <p:grpSpPr>
          <a:xfrm>
            <a:off x="527841" y="1535290"/>
            <a:ext cx="8088318" cy="4228864"/>
            <a:chOff x="457199" y="1557868"/>
            <a:chExt cx="8088318" cy="4228864"/>
          </a:xfrm>
        </p:grpSpPr>
        <p:cxnSp>
          <p:nvCxnSpPr>
            <p:cNvPr id="14" name="Gerade Verbindung 30"/>
            <p:cNvCxnSpPr/>
            <p:nvPr/>
          </p:nvCxnSpPr>
          <p:spPr>
            <a:xfrm flipH="1">
              <a:off x="855587" y="4540728"/>
              <a:ext cx="1" cy="47809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Box 13" descr="PresentationLoad.com"/>
            <p:cNvSpPr txBox="1">
              <a:spLocks noChangeArrowheads="1"/>
            </p:cNvSpPr>
            <p:nvPr/>
          </p:nvSpPr>
          <p:spPr bwMode="gray">
            <a:xfrm>
              <a:off x="1550762" y="1697849"/>
              <a:ext cx="6931494" cy="615553"/>
            </a:xfrm>
            <a:prstGeom prst="rect">
              <a:avLst/>
            </a:prstGeom>
            <a:noFill/>
            <a:ln w="9525" algn="ctr">
              <a:noFill/>
              <a:miter lim="800000"/>
            </a:ln>
          </p:spPr>
          <p:txBody>
            <a:bodyPr wrap="square" lIns="0" tIns="0" rIns="0" bIns="0">
              <a:noAutofit/>
            </a:bodyPr>
            <a:lstStyle/>
            <a:p>
              <a:pPr marL="271780" indent="-271780" defTabSz="801370" rtl="0">
                <a:spcAft>
                  <a:spcPts val="600"/>
                </a:spcAft>
              </a:pPr>
              <a:r>
                <a:rPr lang="en-US" sz="2000" b="1" i="0" u="none" strike="noStrike">
                  <a:solidFill>
                    <a:srgbClr val="702082"/>
                  </a:solidFill>
                  <a:highlight>
                    <a:srgbClr val="000000">
                      <a:alpha val="0"/>
                    </a:srgbClr>
                  </a:highlight>
                  <a:latin typeface="Simsun"/>
                  <a:ea typeface="Simsun"/>
                </a:rPr>
                <a:t>1.</a:t>
              </a:r>
              <a:r>
                <a:rPr lang="en-US" sz="2000" b="0" i="0" u="none" strike="noStrike">
                  <a:highlight>
                    <a:srgbClr val="000000">
                      <a:alpha val="0"/>
                    </a:srgbClr>
                  </a:highlight>
                  <a:latin typeface="Simsun"/>
                  <a:ea typeface="Simsun"/>
                </a:rPr>
                <a:t>了解CAREC成员国对参与区域灾害风险融资试点的兴趣。</a:t>
              </a:r>
              <a:endParaRPr lang="en-US" sz="1800" b="1">
                <a:solidFill>
                  <a:prstClr val="black"/>
                </a:solidFill>
                <a:latin typeface="Arial" panose="020B0604020202090204" pitchFamily="34" charset="0"/>
              </a:endParaRPr>
            </a:p>
          </p:txBody>
        </p:sp>
        <p:sp>
          <p:nvSpPr>
            <p:cNvPr id="7" name="Text Box 13" descr="PresentationLoad.com"/>
            <p:cNvSpPr txBox="1">
              <a:spLocks noChangeArrowheads="1"/>
            </p:cNvSpPr>
            <p:nvPr/>
          </p:nvSpPr>
          <p:spPr bwMode="gray">
            <a:xfrm>
              <a:off x="1550762" y="2860218"/>
              <a:ext cx="6947308" cy="615553"/>
            </a:xfrm>
            <a:prstGeom prst="rect">
              <a:avLst/>
            </a:prstGeom>
            <a:noFill/>
            <a:ln w="9525" algn="ctr">
              <a:noFill/>
              <a:miter lim="800000"/>
            </a:ln>
          </p:spPr>
          <p:txBody>
            <a:bodyPr wrap="square" lIns="0" tIns="0" rIns="0" bIns="0">
              <a:noAutofit/>
            </a:bodyPr>
            <a:lstStyle/>
            <a:p>
              <a:pPr marL="271780" indent="-271780" defTabSz="801370" rtl="0">
                <a:spcAft>
                  <a:spcPts val="600"/>
                </a:spcAft>
              </a:pPr>
              <a:r>
                <a:rPr lang="en-US" sz="2000" b="1" i="0" u="none" strike="noStrike">
                  <a:solidFill>
                    <a:srgbClr val="FFB81C"/>
                  </a:solidFill>
                  <a:highlight>
                    <a:srgbClr val="000000">
                      <a:alpha val="0"/>
                    </a:srgbClr>
                  </a:highlight>
                  <a:latin typeface="Simsun"/>
                  <a:ea typeface="Simsun"/>
                </a:rPr>
                <a:t>2.</a:t>
              </a:r>
              <a:r>
                <a:rPr lang="en-US" sz="2000" b="0" i="0" u="none" strike="noStrike">
                  <a:highlight>
                    <a:srgbClr val="000000">
                      <a:alpha val="0"/>
                    </a:srgbClr>
                  </a:highlight>
                  <a:latin typeface="Simsun"/>
                  <a:ea typeface="Simsun"/>
                </a:rPr>
                <a:t>发展符合CAREC成员国需求的区域灾害风险融资。</a:t>
              </a:r>
            </a:p>
          </p:txBody>
        </p:sp>
        <p:sp>
          <p:nvSpPr>
            <p:cNvPr id="8" name="Text Box 13" descr="PresentationLoad.com"/>
            <p:cNvSpPr txBox="1">
              <a:spLocks noChangeArrowheads="1"/>
            </p:cNvSpPr>
            <p:nvPr/>
          </p:nvSpPr>
          <p:spPr bwMode="gray">
            <a:xfrm>
              <a:off x="1550762" y="4079830"/>
              <a:ext cx="6947308" cy="307777"/>
            </a:xfrm>
            <a:prstGeom prst="rect">
              <a:avLst/>
            </a:prstGeom>
            <a:noFill/>
            <a:ln w="9525" algn="ctr">
              <a:noFill/>
              <a:miter lim="800000"/>
            </a:ln>
          </p:spPr>
          <p:txBody>
            <a:bodyPr wrap="square" lIns="0" tIns="0" rIns="0" bIns="0">
              <a:noAutofit/>
            </a:bodyPr>
            <a:lstStyle/>
            <a:p>
              <a:pPr defTabSz="801370" rtl="0">
                <a:spcAft>
                  <a:spcPts val="600"/>
                </a:spcAft>
              </a:pPr>
              <a:r>
                <a:rPr lang="en-US" sz="2000" b="1" i="0" u="none" strike="noStrike">
                  <a:solidFill>
                    <a:srgbClr val="C110A0"/>
                  </a:solidFill>
                  <a:highlight>
                    <a:srgbClr val="000000">
                      <a:alpha val="0"/>
                    </a:srgbClr>
                  </a:highlight>
                  <a:latin typeface="Simsun"/>
                  <a:ea typeface="Simsun"/>
                </a:rPr>
                <a:t>3.</a:t>
              </a:r>
              <a:r>
                <a:rPr lang="en-US" sz="2000" b="0" i="0" u="none" strike="noStrike">
                  <a:highlight>
                    <a:srgbClr val="000000">
                      <a:alpha val="0"/>
                    </a:srgbClr>
                  </a:highlight>
                  <a:latin typeface="Simsun"/>
                  <a:ea typeface="Simsun"/>
                </a:rPr>
                <a:t>试行区域灾害风险融资</a:t>
              </a:r>
              <a:endParaRPr lang="en-US" sz="1800" b="1">
                <a:solidFill>
                  <a:prstClr val="black"/>
                </a:solidFill>
                <a:latin typeface="Arial" panose="020B0604020202090204" pitchFamily="34" charset="0"/>
              </a:endParaRPr>
            </a:p>
          </p:txBody>
        </p:sp>
        <p:sp>
          <p:nvSpPr>
            <p:cNvPr id="9" name="Text Box 13" descr="PresentationLoad.com"/>
            <p:cNvSpPr txBox="1">
              <a:spLocks noChangeArrowheads="1"/>
            </p:cNvSpPr>
            <p:nvPr/>
          </p:nvSpPr>
          <p:spPr bwMode="gray">
            <a:xfrm>
              <a:off x="1550762" y="5051696"/>
              <a:ext cx="6994755" cy="615553"/>
            </a:xfrm>
            <a:prstGeom prst="rect">
              <a:avLst/>
            </a:prstGeom>
            <a:noFill/>
            <a:ln w="9525" algn="ctr">
              <a:noFill/>
              <a:miter lim="800000"/>
            </a:ln>
          </p:spPr>
          <p:txBody>
            <a:bodyPr wrap="square" lIns="0" tIns="0" rIns="0" bIns="0">
              <a:noAutofit/>
            </a:bodyPr>
            <a:lstStyle/>
            <a:p>
              <a:pPr marL="271780" indent="-271780" defTabSz="801370" rtl="0">
                <a:spcAft>
                  <a:spcPts val="600"/>
                </a:spcAft>
              </a:pPr>
              <a:r>
                <a:rPr lang="en-US" sz="2000" b="1" i="0" u="none" strike="noStrike">
                  <a:solidFill>
                    <a:srgbClr val="00C389"/>
                  </a:solidFill>
                  <a:highlight>
                    <a:srgbClr val="000000">
                      <a:alpha val="0"/>
                    </a:srgbClr>
                  </a:highlight>
                  <a:latin typeface="Simsun"/>
                  <a:ea typeface="Simsun"/>
                </a:rPr>
                <a:t>4.</a:t>
              </a:r>
              <a:r>
                <a:rPr lang="en-US" sz="2000" b="0" i="0" u="none" strike="noStrike">
                  <a:highlight>
                    <a:srgbClr val="000000">
                      <a:alpha val="0"/>
                    </a:srgbClr>
                  </a:highlight>
                  <a:latin typeface="Simsun"/>
                  <a:ea typeface="Simsun"/>
                </a:rPr>
                <a:t>支持CAREC成员国进行更广泛的灾害评估和融资需求</a:t>
              </a:r>
              <a:endParaRPr lang="en-US" sz="1800" b="1">
                <a:solidFill>
                  <a:prstClr val="black"/>
                </a:solidFill>
                <a:latin typeface="Arial" panose="020B0604020202090204" pitchFamily="34" charset="0"/>
              </a:endParaRPr>
            </a:p>
          </p:txBody>
        </p:sp>
        <p:cxnSp>
          <p:nvCxnSpPr>
            <p:cNvPr id="10" name="Gerade Verbindung 30"/>
            <p:cNvCxnSpPr/>
            <p:nvPr/>
          </p:nvCxnSpPr>
          <p:spPr>
            <a:xfrm flipH="1">
              <a:off x="854385" y="1830584"/>
              <a:ext cx="14023" cy="9397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llipse 32"/>
            <p:cNvSpPr/>
            <p:nvPr/>
          </p:nvSpPr>
          <p:spPr>
            <a:xfrm>
              <a:off x="457199" y="1557868"/>
              <a:ext cx="818445" cy="84276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noAutofit/>
            </a:bodyPr>
            <a:lstStyle/>
            <a:p>
              <a:pPr algn="ctr"/>
              <a:endParaRPr lang="de-DE" sz="2200" b="1">
                <a:solidFill>
                  <a:schemeClr val="accent1"/>
                </a:solidFill>
                <a:latin typeface="Arial" panose="020B0604020202090204" pitchFamily="34" charset="0"/>
              </a:endParaRPr>
            </a:p>
          </p:txBody>
        </p:sp>
        <p:sp>
          <p:nvSpPr>
            <p:cNvPr id="12" name="Ellipse 35"/>
            <p:cNvSpPr/>
            <p:nvPr/>
          </p:nvSpPr>
          <p:spPr>
            <a:xfrm>
              <a:off x="457199" y="4943964"/>
              <a:ext cx="818445" cy="842768"/>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solidFill>
                  <a:srgbClr val="777777"/>
                </a:solidFill>
              </a:endParaRPr>
            </a:p>
          </p:txBody>
        </p:sp>
        <p:cxnSp>
          <p:nvCxnSpPr>
            <p:cNvPr id="13" name="Gerade Verbindung 30"/>
            <p:cNvCxnSpPr/>
            <p:nvPr/>
          </p:nvCxnSpPr>
          <p:spPr>
            <a:xfrm flipH="1">
              <a:off x="855587" y="3417824"/>
              <a:ext cx="1" cy="47809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Ellipse 34"/>
            <p:cNvSpPr/>
            <p:nvPr/>
          </p:nvSpPr>
          <p:spPr>
            <a:xfrm>
              <a:off x="457199" y="3812335"/>
              <a:ext cx="818445" cy="842768"/>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solidFill>
                  <a:srgbClr val="777777"/>
                </a:solidFill>
              </a:endParaRPr>
            </a:p>
          </p:txBody>
        </p:sp>
        <p:sp>
          <p:nvSpPr>
            <p:cNvPr id="16" name="Ellipse 33"/>
            <p:cNvSpPr/>
            <p:nvPr/>
          </p:nvSpPr>
          <p:spPr>
            <a:xfrm>
              <a:off x="457199" y="2698289"/>
              <a:ext cx="818445" cy="842768"/>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sz="4000" b="1">
                <a:solidFill>
                  <a:schemeClr val="accent2"/>
                </a:solidFill>
                <a:latin typeface="Arial" panose="020B0604020202090204" pitchFamily="34" charset="0"/>
                <a:cs typeface="Arial" panose="020B0604020202090204" pitchFamily="34" charset="0"/>
              </a:endParaRPr>
            </a:p>
          </p:txBody>
        </p:sp>
        <p:pic>
          <p:nvPicPr>
            <p:cNvPr id="20" name="Graphic 19" descr="Bullsey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641" y="5041959"/>
              <a:ext cx="668667" cy="668667"/>
            </a:xfrm>
            <a:prstGeom prst="rect">
              <a:avLst/>
            </a:prstGeom>
          </p:spPr>
        </p:pic>
        <p:pic>
          <p:nvPicPr>
            <p:cNvPr id="25" name="Graphic 24" descr="Group brainstorm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947" y="1617706"/>
              <a:ext cx="737319" cy="737319"/>
            </a:xfrm>
            <a:prstGeom prst="rect">
              <a:avLst/>
            </a:prstGeom>
          </p:spPr>
        </p:pic>
        <p:pic>
          <p:nvPicPr>
            <p:cNvPr id="30" name="Graphic 29" descr="Business Growth with solid fill"/>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4144" y="3919055"/>
              <a:ext cx="677633" cy="677633"/>
            </a:xfrm>
            <a:prstGeom prst="rect">
              <a:avLst/>
            </a:prstGeom>
          </p:spPr>
        </p:pic>
        <p:pic>
          <p:nvPicPr>
            <p:cNvPr id="32" name="Graphic 31" descr="Shield Tick with solid fill"/>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641" y="2773489"/>
              <a:ext cx="692368" cy="692368"/>
            </a:xfrm>
            <a:prstGeom prst="rect">
              <a:avLst/>
            </a:prstGeom>
          </p:spPr>
        </p:pic>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目标</a:t>
            </a:r>
            <a:endParaRPr lang="en-US"/>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2</a:t>
            </a:r>
            <a:endParaRPr lang="en-US"/>
          </a:p>
        </p:txBody>
      </p:sp>
      <p:grpSp>
        <p:nvGrpSpPr>
          <p:cNvPr id="24" name="Group 23"/>
          <p:cNvGrpSpPr/>
          <p:nvPr/>
        </p:nvGrpSpPr>
        <p:grpSpPr>
          <a:xfrm>
            <a:off x="428148" y="1271396"/>
            <a:ext cx="8205713" cy="1008000"/>
            <a:chOff x="2812195" y="1524139"/>
            <a:chExt cx="3429420" cy="1582907"/>
          </a:xfrm>
        </p:grpSpPr>
        <p:sp>
          <p:nvSpPr>
            <p:cNvPr id="22" name="Rechteck 33"/>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3" name="Rechteck 44"/>
            <p:cNvSpPr/>
            <p:nvPr/>
          </p:nvSpPr>
          <p:spPr>
            <a:xfrm>
              <a:off x="2822178" y="1789223"/>
              <a:ext cx="3419437" cy="88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855" indent="-363855" rtl="0"/>
              <a:r>
                <a:rPr lang="en-US" sz="4000" b="0" i="0" u="none" strike="noStrike">
                  <a:solidFill>
                    <a:srgbClr val="FFFFFF"/>
                  </a:solidFill>
                  <a:highlight>
                    <a:srgbClr val="000000">
                      <a:alpha val="0"/>
                    </a:srgbClr>
                  </a:highlight>
                  <a:latin typeface="Simsun"/>
                  <a:ea typeface="Simsun"/>
                </a:rPr>
                <a:t>1. </a:t>
              </a:r>
              <a:r>
                <a:rPr lang="en-US" sz="2400" b="0" i="0" u="none" strike="noStrike">
                  <a:solidFill>
                    <a:srgbClr val="FFFFFF"/>
                  </a:solidFill>
                  <a:highlight>
                    <a:srgbClr val="000000">
                      <a:alpha val="0"/>
                    </a:srgbClr>
                  </a:highlight>
                  <a:latin typeface="Simsun"/>
                  <a:ea typeface="Simsun"/>
                </a:rPr>
                <a:t>项目目标概述</a:t>
              </a:r>
              <a:endParaRPr lang="en-US" sz="1400">
                <a:solidFill>
                  <a:schemeClr val="bg1"/>
                </a:solidFill>
                <a:latin typeface="Arial" panose="020B0604020202090204" pitchFamily="34" charset="0"/>
              </a:endParaRPr>
            </a:p>
          </p:txBody>
        </p:sp>
      </p:grpSp>
      <p:grpSp>
        <p:nvGrpSpPr>
          <p:cNvPr id="32" name="Group 31"/>
          <p:cNvGrpSpPr/>
          <p:nvPr/>
        </p:nvGrpSpPr>
        <p:grpSpPr>
          <a:xfrm>
            <a:off x="674288" y="2491059"/>
            <a:ext cx="7955342" cy="1008000"/>
            <a:chOff x="965666" y="2639929"/>
            <a:chExt cx="7649641" cy="965072"/>
          </a:xfrm>
          <a:solidFill>
            <a:schemeClr val="accent3"/>
          </a:solidFill>
        </p:grpSpPr>
        <p:sp>
          <p:nvSpPr>
            <p:cNvPr id="25" name="Rechteck 34"/>
            <p:cNvSpPr/>
            <p:nvPr/>
          </p:nvSpPr>
          <p:spPr>
            <a:xfrm>
              <a:off x="965666" y="263992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9" name="Rechteck 44"/>
            <p:cNvSpPr/>
            <p:nvPr/>
          </p:nvSpPr>
          <p:spPr>
            <a:xfrm>
              <a:off x="1140531" y="2721786"/>
              <a:ext cx="747274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536575" indent="-536575" rtl="0"/>
              <a:r>
                <a:rPr lang="en-US" sz="4000" b="0" i="0" u="none" strike="noStrike">
                  <a:solidFill>
                    <a:srgbClr val="FFFFFF"/>
                  </a:solidFill>
                  <a:highlight>
                    <a:srgbClr val="000000">
                      <a:alpha val="0"/>
                    </a:srgbClr>
                  </a:highlight>
                  <a:latin typeface="Simsun"/>
                  <a:ea typeface="Simsun"/>
                </a:rPr>
                <a:t>2. </a:t>
              </a:r>
              <a:r>
                <a:rPr lang="en-US" sz="2400" b="0" i="0" u="none" strike="noStrike">
                  <a:solidFill>
                    <a:srgbClr val="FFFFFF"/>
                  </a:solidFill>
                  <a:highlight>
                    <a:srgbClr val="000000">
                      <a:alpha val="0"/>
                    </a:srgbClr>
                  </a:highlight>
                  <a:latin typeface="Simsun"/>
                  <a:ea typeface="Simsun"/>
                </a:rPr>
                <a:t>迄今取得的进展概述</a:t>
              </a:r>
              <a:endParaRPr lang="en-US" sz="1400">
                <a:solidFill>
                  <a:schemeClr val="bg1"/>
                </a:solidFill>
                <a:latin typeface="Arial" panose="020B0604020202090204" pitchFamily="34" charset="0"/>
              </a:endParaRPr>
            </a:p>
          </p:txBody>
        </p:sp>
      </p:grpSp>
      <p:grpSp>
        <p:nvGrpSpPr>
          <p:cNvPr id="31" name="Group 30"/>
          <p:cNvGrpSpPr/>
          <p:nvPr/>
        </p:nvGrpSpPr>
        <p:grpSpPr>
          <a:xfrm>
            <a:off x="1013861" y="3712514"/>
            <a:ext cx="7617885" cy="1008000"/>
            <a:chOff x="2099431" y="4634900"/>
            <a:chExt cx="6587369" cy="1297348"/>
          </a:xfrm>
          <a:solidFill>
            <a:schemeClr val="accent5"/>
          </a:solidFill>
        </p:grpSpPr>
        <p:sp>
          <p:nvSpPr>
            <p:cNvPr id="27" name="Rechteck 38"/>
            <p:cNvSpPr/>
            <p:nvPr/>
          </p:nvSpPr>
          <p:spPr>
            <a:xfrm>
              <a:off x="2099431" y="4634900"/>
              <a:ext cx="6587369" cy="1297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30" name="Rechteck 44"/>
            <p:cNvSpPr/>
            <p:nvPr/>
          </p:nvSpPr>
          <p:spPr>
            <a:xfrm>
              <a:off x="2333170" y="4807705"/>
              <a:ext cx="6351800"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855" indent="-363855" rtl="0"/>
              <a:r>
                <a:rPr lang="en-US" sz="4000" b="0" i="0" u="none" strike="noStrike">
                  <a:solidFill>
                    <a:srgbClr val="FFFFFF"/>
                  </a:solidFill>
                  <a:highlight>
                    <a:srgbClr val="000000">
                      <a:alpha val="0"/>
                    </a:srgbClr>
                  </a:highlight>
                  <a:latin typeface="Simsun"/>
                  <a:ea typeface="Simsun"/>
                </a:rPr>
                <a:t>3. </a:t>
              </a:r>
              <a:r>
                <a:rPr lang="en-US" sz="2400" b="0" i="0" u="none" strike="noStrike">
                  <a:solidFill>
                    <a:srgbClr val="FFFFFF"/>
                  </a:solidFill>
                  <a:highlight>
                    <a:srgbClr val="000000">
                      <a:alpha val="0"/>
                    </a:srgbClr>
                  </a:highlight>
                  <a:latin typeface="Simsun"/>
                  <a:ea typeface="Simsun"/>
                </a:rPr>
                <a:t>接下来的讨论步骤</a:t>
              </a:r>
              <a:endParaRPr lang="en-US" sz="1400">
                <a:solidFill>
                  <a:schemeClr val="bg1"/>
                </a:solidFill>
                <a:latin typeface="Arial" panose="020B0604020202090204" pitchFamily="34" charset="0"/>
              </a:endParaRPr>
            </a:p>
          </p:txBody>
        </p:sp>
      </p:grpSp>
      <p:grpSp>
        <p:nvGrpSpPr>
          <p:cNvPr id="20" name="Group 19"/>
          <p:cNvGrpSpPr/>
          <p:nvPr/>
        </p:nvGrpSpPr>
        <p:grpSpPr>
          <a:xfrm>
            <a:off x="1440520" y="4939880"/>
            <a:ext cx="7191226" cy="1008000"/>
            <a:chOff x="2099431" y="4634900"/>
            <a:chExt cx="6587369" cy="1297348"/>
          </a:xfrm>
          <a:solidFill>
            <a:schemeClr val="accent5"/>
          </a:solidFill>
        </p:grpSpPr>
        <p:sp>
          <p:nvSpPr>
            <p:cNvPr id="21" name="Rechteck 38"/>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6" name="Rechteck 44"/>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855" indent="-363855" rtl="0"/>
              <a:r>
                <a:rPr lang="en-US" sz="4000" b="0" i="0" u="none" strike="noStrike">
                  <a:solidFill>
                    <a:srgbClr val="FFFFFF"/>
                  </a:solidFill>
                  <a:highlight>
                    <a:srgbClr val="000000">
                      <a:alpha val="0"/>
                    </a:srgbClr>
                  </a:highlight>
                  <a:latin typeface="Simsun"/>
                  <a:ea typeface="Simsun"/>
                </a:rPr>
                <a:t>4. </a:t>
              </a:r>
              <a:r>
                <a:rPr lang="en-US" sz="2400" b="0" i="0" u="none" strike="noStrike">
                  <a:solidFill>
                    <a:srgbClr val="FFFFFF"/>
                  </a:solidFill>
                  <a:highlight>
                    <a:srgbClr val="000000">
                      <a:alpha val="0"/>
                    </a:srgbClr>
                  </a:highlight>
                  <a:latin typeface="Simsun"/>
                  <a:ea typeface="Simsun"/>
                </a:rPr>
                <a:t>本次会议的宏大目标和议程</a:t>
              </a:r>
              <a:endParaRPr lang="en-US" sz="1400">
                <a:solidFill>
                  <a:schemeClr val="bg1"/>
                </a:solidFill>
                <a:latin typeface="Arial" panose="020B0604020202090204" pitchFamily="34" charset="0"/>
              </a:endParaRP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rtl="0"/>
            <a:r>
              <a:rPr lang="en-US" sz="2000" b="1" i="0" u="none" strike="noStrike">
                <a:solidFill>
                  <a:srgbClr val="000000"/>
                </a:solidFill>
                <a:highlight>
                  <a:srgbClr val="000000">
                    <a:alpha val="0"/>
                  </a:srgbClr>
                </a:highlight>
                <a:latin typeface="Simsun"/>
                <a:ea typeface="Simsun"/>
              </a:rPr>
              <a:t>本次会议的宏大目标 </a:t>
            </a:r>
            <a:endParaRPr lang="en-US">
              <a:solidFill>
                <a:schemeClr val="tx1"/>
              </a:solidFill>
            </a:endParaRP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17</a:t>
            </a: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248" y="2059390"/>
            <a:ext cx="5812516" cy="2739219"/>
          </a:xfrm>
          <a:prstGeom prst="rect">
            <a:avLst/>
          </a:prstGeom>
        </p:spPr>
      </p:pic>
      <p:sp>
        <p:nvSpPr>
          <p:cNvPr id="6" name="Title 5"/>
          <p:cNvSpPr>
            <a:spLocks noGrp="1"/>
          </p:cNvSpPr>
          <p:nvPr>
            <p:ph type="title"/>
          </p:nvPr>
        </p:nvSpPr>
        <p:spPr/>
        <p:txBody>
          <a:bodyPr>
            <a:noAutofit/>
          </a:bodyPr>
          <a:lstStyle/>
          <a:p>
            <a:pPr rtl="0"/>
            <a:r>
              <a:rPr lang="en-US" sz="2000" b="1" i="0" u="none" strike="noStrike">
                <a:solidFill>
                  <a:srgbClr val="000000"/>
                </a:solidFill>
                <a:highlight>
                  <a:srgbClr val="000000">
                    <a:alpha val="0"/>
                  </a:srgbClr>
                </a:highlight>
                <a:latin typeface="Simsun"/>
                <a:ea typeface="Simsun"/>
              </a:rPr>
              <a:t>宏大目标</a:t>
            </a:r>
            <a:endParaRPr lang="en-US">
              <a:solidFill>
                <a:schemeClr val="tx1"/>
              </a:solidFill>
            </a:endParaRPr>
          </a:p>
        </p:txBody>
      </p:sp>
      <p:sp>
        <p:nvSpPr>
          <p:cNvPr id="3" name="Text Placeholder 2"/>
          <p:cNvSpPr>
            <a:spLocks noGrp="1"/>
          </p:cNvSpPr>
          <p:nvPr>
            <p:ph type="body" sz="quarter" idx="13"/>
          </p:nvPr>
        </p:nvSpPr>
        <p:spPr/>
        <p:txBody>
          <a:bodyPr>
            <a:noAutofit/>
          </a:bodyPr>
          <a:lstStyle/>
          <a:p>
            <a:endParaRPr lang="en-GB"/>
          </a:p>
        </p:txBody>
      </p:sp>
      <p:sp>
        <p:nvSpPr>
          <p:cNvPr id="2" name="Content Placeholder 1"/>
          <p:cNvSpPr>
            <a:spLocks noGrp="1"/>
          </p:cNvSpPr>
          <p:nvPr>
            <p:ph idx="1"/>
          </p:nvPr>
        </p:nvSpPr>
        <p:spPr>
          <a:xfrm>
            <a:off x="2026532" y="2893608"/>
            <a:ext cx="4847948" cy="1204259"/>
          </a:xfrm>
        </p:spPr>
        <p:txBody>
          <a:bodyPr>
            <a:noAutofit/>
          </a:bodyPr>
          <a:lstStyle/>
          <a:p>
            <a:pPr algn="ctr" rtl="0"/>
            <a:r>
              <a:rPr lang="en-US" sz="1800" b="1" i="0" u="none" strike="noStrike">
                <a:highlight>
                  <a:srgbClr val="000000">
                    <a:alpha val="0"/>
                  </a:srgbClr>
                </a:highlight>
                <a:latin typeface="Simsun"/>
                <a:ea typeface="Simsun"/>
              </a:rPr>
              <a:t>我们可以为CAREC成员国开发新的由CAREC成员国进行的灾害风险管理、融资和合作形式</a:t>
            </a: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18</a:t>
            </a: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3746" y="1423640"/>
            <a:ext cx="4636008" cy="381000"/>
          </a:xfrm>
        </p:spPr>
        <p:txBody>
          <a:bodyPr>
            <a:noAutofit/>
          </a:bodyPr>
          <a:lstStyle/>
          <a:p>
            <a:pPr rtl="0"/>
            <a:r>
              <a:rPr lang="en-US" sz="2000" b="1" i="0" u="none" strike="noStrike" dirty="0">
                <a:solidFill>
                  <a:schemeClr val="accent4"/>
                </a:solidFill>
                <a:highlight>
                  <a:srgbClr val="000000">
                    <a:alpha val="0"/>
                  </a:srgbClr>
                </a:highlight>
                <a:latin typeface="Simsun"/>
                <a:ea typeface="Simsun"/>
              </a:rPr>
              <a:t>问答和讨论</a:t>
            </a:r>
            <a:br>
              <a:rPr lang="en-US" altLang="en-US" sz="2000" b="1" i="0" u="none" strike="noStrike" dirty="0">
                <a:solidFill>
                  <a:schemeClr val="accent4"/>
                </a:solidFill>
                <a:highlight>
                  <a:srgbClr val="000000">
                    <a:alpha val="0"/>
                  </a:srgbClr>
                </a:highlight>
                <a:latin typeface="Simsun"/>
                <a:ea typeface="Simsun"/>
              </a:rPr>
            </a:br>
            <a:br>
              <a:rPr lang="en-US" altLang="en-US" sz="2000" b="1" i="0" u="none" strike="noStrike" dirty="0">
                <a:solidFill>
                  <a:srgbClr val="000000"/>
                </a:solidFill>
                <a:highlight>
                  <a:srgbClr val="000000">
                    <a:alpha val="0"/>
                  </a:srgbClr>
                </a:highlight>
                <a:latin typeface="Simsun"/>
                <a:ea typeface="Simsun"/>
              </a:rPr>
            </a:br>
            <a:r>
              <a:rPr lang="en-US" altLang="en-US" sz="2000" b="1" i="0" u="none" strike="noStrike" dirty="0">
                <a:solidFill>
                  <a:schemeClr val="accent4"/>
                </a:solidFill>
                <a:highlight>
                  <a:srgbClr val="000000">
                    <a:alpha val="0"/>
                  </a:srgbClr>
                </a:highlight>
                <a:latin typeface="Simsun"/>
                <a:ea typeface="Simsun"/>
              </a:rPr>
              <a:t>1.</a:t>
            </a:r>
            <a:r>
              <a:rPr lang="en-US" altLang="en-US" sz="2000" b="1" i="0" u="none" strike="noStrike" dirty="0">
                <a:solidFill>
                  <a:srgbClr val="000000"/>
                </a:solidFill>
                <a:highlight>
                  <a:srgbClr val="000000">
                    <a:alpha val="0"/>
                  </a:srgbClr>
                </a:highlight>
                <a:latin typeface="Simsun"/>
                <a:ea typeface="Simsun"/>
              </a:rPr>
              <a:t>您有任何问题吗？</a:t>
            </a:r>
            <a:br>
              <a:rPr lang="en-US" altLang="en-US" sz="2000" b="1" i="0" u="none" strike="noStrike" dirty="0">
                <a:solidFill>
                  <a:srgbClr val="000000"/>
                </a:solidFill>
                <a:highlight>
                  <a:srgbClr val="000000">
                    <a:alpha val="0"/>
                  </a:srgbClr>
                </a:highlight>
                <a:latin typeface="Simsun"/>
                <a:ea typeface="Simsun"/>
              </a:rPr>
            </a:br>
            <a:r>
              <a:rPr lang="en-US" altLang="en-US" sz="2000" b="1" i="0" u="none" strike="noStrike" dirty="0">
                <a:solidFill>
                  <a:schemeClr val="accent4"/>
                </a:solidFill>
                <a:highlight>
                  <a:srgbClr val="000000">
                    <a:alpha val="0"/>
                  </a:srgbClr>
                </a:highlight>
                <a:latin typeface="Simsun"/>
                <a:ea typeface="Simsun"/>
              </a:rPr>
              <a:t>2</a:t>
            </a:r>
            <a:r>
              <a:rPr lang="en-US" altLang="en-US" dirty="0">
                <a:solidFill>
                  <a:schemeClr val="accent4"/>
                </a:solidFill>
                <a:highlight>
                  <a:srgbClr val="000000">
                    <a:alpha val="0"/>
                  </a:srgbClr>
                </a:highlight>
                <a:latin typeface="Simsun"/>
                <a:ea typeface="Simsun"/>
              </a:rPr>
              <a:t>.</a:t>
            </a:r>
            <a:r>
              <a:rPr lang="en-US" altLang="en-US" dirty="0">
                <a:solidFill>
                  <a:srgbClr val="000000"/>
                </a:solidFill>
                <a:highlight>
                  <a:srgbClr val="000000">
                    <a:alpha val="0"/>
                  </a:srgbClr>
                </a:highlight>
                <a:latin typeface="Simsun"/>
                <a:ea typeface="Simsun"/>
              </a:rPr>
              <a:t>您对本次会议的期望是什么？</a:t>
            </a:r>
            <a:endParaRPr lang="en-US" dirty="0">
              <a:solidFill>
                <a:schemeClr val="tx1"/>
              </a:solidFill>
            </a:endParaRP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20</a:t>
            </a:r>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免责声明：</a:t>
            </a:r>
            <a:endParaRPr lang="en-US"/>
          </a:p>
        </p:txBody>
      </p:sp>
      <p:sp>
        <p:nvSpPr>
          <p:cNvPr id="3" name="Text Placeholder 2"/>
          <p:cNvSpPr>
            <a:spLocks noGrp="1"/>
          </p:cNvSpPr>
          <p:nvPr>
            <p:ph type="body" sz="quarter" idx="13"/>
          </p:nvPr>
        </p:nvSpPr>
        <p:spPr/>
        <p:txBody>
          <a:bodyPr>
            <a:noAutofit/>
          </a:bodyPr>
          <a:lstStyle/>
          <a:p>
            <a:endParaRPr lang="en-US"/>
          </a:p>
        </p:txBody>
      </p:sp>
      <p:sp>
        <p:nvSpPr>
          <p:cNvPr id="4" name="Content Placeholder 3"/>
          <p:cNvSpPr>
            <a:spLocks noGrp="1"/>
          </p:cNvSpPr>
          <p:nvPr>
            <p:ph idx="1"/>
          </p:nvPr>
        </p:nvSpPr>
        <p:spPr>
          <a:xfrm>
            <a:off x="457200" y="1249660"/>
            <a:ext cx="8229600" cy="4663460"/>
          </a:xfrm>
        </p:spPr>
        <p:txBody>
          <a:bodyPr>
            <a:noAutofit/>
          </a:bodyPr>
          <a:lstStyle/>
          <a:p>
            <a:pPr rtl="0">
              <a:spcAft>
                <a:spcPts val="600"/>
              </a:spcAft>
            </a:pPr>
            <a:r>
              <a:rPr lang="en-US" sz="1200" b="0" i="0" u="none" strike="noStrike">
                <a:highlight>
                  <a:srgbClr val="000000">
                    <a:alpha val="0"/>
                  </a:srgbClr>
                </a:highlight>
                <a:latin typeface="Simsun"/>
                <a:ea typeface="Simsun"/>
              </a:rPr>
              <a:t>本分析报告是由韬睿惠悦有限公司根据技术援助合同为亚洲开发银行编制的。</a:t>
            </a:r>
          </a:p>
          <a:p>
            <a:pPr rtl="0">
              <a:spcAft>
                <a:spcPts val="600"/>
              </a:spcAft>
            </a:pPr>
            <a:r>
              <a:rPr lang="en-US" sz="1200" b="0" i="0" u="none" strike="noStrike">
                <a:highlight>
                  <a:srgbClr val="000000">
                    <a:alpha val="0"/>
                  </a:srgbClr>
                </a:highlight>
                <a:latin typeface="Simsun"/>
                <a:ea typeface="Simsun"/>
              </a:rPr>
              <a:t>韬睿惠悦有限公司在编写本分析报告时，依靠的是公共和/或其他来源的数据。我们没有试图独立地去核实这些数据的准确性。Willis Limited并不声称或以其他方式保证这些数据的准确性或完整性，也不对在准备本分析时从任何来源收集的数据或其他材料的任何错误或遗漏的结果承担责任。</a:t>
            </a:r>
          </a:p>
          <a:p>
            <a:pPr rtl="0">
              <a:spcAft>
                <a:spcPts val="600"/>
              </a:spcAft>
            </a:pPr>
            <a:r>
              <a:rPr lang="en-US" sz="1200" b="0" i="0" u="none" strike="noStrike">
                <a:highlight>
                  <a:srgbClr val="000000">
                    <a:alpha val="0"/>
                  </a:srgbClr>
                </a:highlight>
                <a:latin typeface="Simsun"/>
                <a:ea typeface="Simsun"/>
              </a:rPr>
              <a:t>这种分析存在许多固有的不确定性，包括但不限于现有数据的局限性、对客户数据和外部数据来源的依赖、损失和其他随机过程的基本波动性、在估算和假设中应用专业判断的不确定性等问题。最终的损失、负债和索赔取决于未来的或有事件，包括但不限于通货膨胀、法律和法规的意外变化。由于这些不确定性，实际结果可能与韬睿惠悦公司的估计在所有方向上都有很大差异。Willis 不对任何保险或再保险计划或企业的结果、成果、成功或盈利能力作出陈述，也不对其作出保证，无论此处的分析或结论是否适用于此类计划或企业。</a:t>
            </a:r>
          </a:p>
          <a:p>
            <a:pPr rtl="0">
              <a:spcAft>
                <a:spcPts val="600"/>
              </a:spcAft>
            </a:pPr>
            <a:r>
              <a:rPr lang="en-US" sz="1200" b="0" i="0" u="none" strike="noStrike">
                <a:highlight>
                  <a:srgbClr val="000000">
                    <a:alpha val="0"/>
                  </a:srgbClr>
                </a:highlight>
                <a:latin typeface="Simsun"/>
                <a:ea typeface="Simsun"/>
              </a:rPr>
              <a:t>Willis 不建议您仅根据本分析中的信息来做决策。这种分析应作为具体的商业惯例、索赔经验和财务状况等其他信息的一种补充。Willis 对于本文提出的问题和结论及其可能的应用，您应咨询独立的专业顾问。Willis 对本文件及其内容的准确性或完整性不作任何陈述或保证。</a:t>
            </a:r>
          </a:p>
          <a:p>
            <a:pPr rtl="0">
              <a:spcAft>
                <a:spcPts val="600"/>
              </a:spcAft>
            </a:pPr>
            <a:r>
              <a:rPr lang="en-US" sz="1200" b="0" i="0" u="none" strike="noStrike">
                <a:highlight>
                  <a:srgbClr val="000000">
                    <a:alpha val="0"/>
                  </a:srgbClr>
                </a:highlight>
                <a:latin typeface="Simsun"/>
                <a:ea typeface="Simsun"/>
              </a:rPr>
              <a:t>Willis 不提供法律、会计或税务建议。本分析报告不构成、不打算提供、也不应该被理解为上述的这几类建议。您应咨询这些方面合格的顾问。</a:t>
            </a:r>
          </a:p>
          <a:p>
            <a:pPr rtl="0">
              <a:spcAft>
                <a:spcPts val="600"/>
              </a:spcAft>
            </a:pPr>
            <a:r>
              <a:rPr lang="en-US" sz="1200" b="0" i="0" u="none" strike="noStrike">
                <a:highlight>
                  <a:srgbClr val="000000">
                    <a:alpha val="0"/>
                  </a:srgbClr>
                </a:highlight>
                <a:latin typeface="Simsun"/>
                <a:ea typeface="Simsun"/>
              </a:rPr>
              <a:t>Willis 对本文提供的分析和结论的准确性或完整性，或通过应用这些分析和结论获得的任何结果不做任何陈述，不做任何保证，也不承担任何责任。</a:t>
            </a:r>
          </a:p>
          <a:p>
            <a:pPr rtl="0">
              <a:spcAft>
                <a:spcPts val="600"/>
              </a:spcAft>
            </a:pPr>
            <a:r>
              <a:rPr lang="en-US" sz="1200" b="0" i="0" u="none" strike="noStrike">
                <a:highlight>
                  <a:srgbClr val="000000">
                    <a:alpha val="0"/>
                  </a:srgbClr>
                </a:highlight>
                <a:latin typeface="Simsun"/>
                <a:ea typeface="Simsun"/>
              </a:rPr>
              <a:t>接受本文件应被视为同意上述内容。</a:t>
            </a:r>
            <a:endParaRPr lang="en-US" sz="1200" b="0"/>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21</a:t>
            </a: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rtl="0"/>
            <a:r>
              <a:rPr lang="en-US" sz="2000" b="1" i="0" u="none" strike="noStrike" dirty="0">
                <a:solidFill>
                  <a:srgbClr val="000000"/>
                </a:solidFill>
                <a:highlight>
                  <a:srgbClr val="000000">
                    <a:alpha val="0"/>
                  </a:srgbClr>
                </a:highlight>
                <a:latin typeface="Simsun"/>
                <a:ea typeface="Simsun"/>
              </a:rPr>
              <a:t>项目目标概述</a:t>
            </a:r>
            <a:r>
              <a:rPr lang="en-US" altLang="en-US" sz="2000" b="1" i="0" u="none" strike="noStrike" dirty="0">
                <a:solidFill>
                  <a:srgbClr val="000000"/>
                </a:solidFill>
                <a:highlight>
                  <a:srgbClr val="000000">
                    <a:alpha val="0"/>
                  </a:srgbClr>
                </a:highlight>
                <a:latin typeface="Simsun"/>
                <a:ea typeface="Simsun"/>
              </a:rPr>
              <a:t>:开发一个CAREC区域的灾害风险转移机制</a:t>
            </a:r>
            <a:endParaRPr lang="en-US" dirty="0">
              <a:solidFill>
                <a:schemeClr val="tx1"/>
              </a:solidFill>
            </a:endParaRP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3</a:t>
            </a:r>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109"/>
          <p:cNvSpPr/>
          <p:nvPr/>
        </p:nvSpPr>
        <p:spPr>
          <a:xfrm>
            <a:off x="7484534" y="4824472"/>
            <a:ext cx="1202266" cy="121272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noAutofit/>
          </a:bodyPr>
          <a:lstStyle/>
          <a:p>
            <a:pPr algn="ctr">
              <a:spcAft>
                <a:spcPts val="800"/>
              </a:spcAft>
            </a:pPr>
            <a:endParaRPr lang="en-US" sz="2000">
              <a:solidFill>
                <a:schemeClr val="tx1"/>
              </a:solidFill>
              <a:latin typeface="Arial" panose="020B0604020202090204" pitchFamily="34" charset="0"/>
            </a:endParaRPr>
          </a:p>
        </p:txBody>
      </p:sp>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CAREC的灾害风险</a:t>
            </a:r>
          </a:p>
        </p:txBody>
      </p:sp>
      <p:sp>
        <p:nvSpPr>
          <p:cNvPr id="3" name="Text Placeholder 2"/>
          <p:cNvSpPr>
            <a:spLocks noGrp="1"/>
          </p:cNvSpPr>
          <p:nvPr>
            <p:ph type="body" sz="quarter" idx="13"/>
          </p:nvPr>
        </p:nvSpPr>
        <p:spPr/>
        <p:txBody>
          <a:bodyPr>
            <a:noAutofit/>
          </a:bodyPr>
          <a:lstStyle/>
          <a:p>
            <a:endParaRPr lang="en-GB"/>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4</a:t>
            </a:r>
            <a:endParaRPr lang="en-US"/>
          </a:p>
        </p:txBody>
      </p:sp>
      <p:sp>
        <p:nvSpPr>
          <p:cNvPr id="15" name="Rechteck 109"/>
          <p:cNvSpPr/>
          <p:nvPr/>
        </p:nvSpPr>
        <p:spPr>
          <a:xfrm>
            <a:off x="480680" y="4824472"/>
            <a:ext cx="7003854" cy="119942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noAutofit/>
          </a:bodyPr>
          <a:lstStyle/>
          <a:p>
            <a:pPr algn="ctr" rtl="0">
              <a:spcAft>
                <a:spcPts val="800"/>
              </a:spcAft>
            </a:pPr>
            <a:r>
              <a:rPr lang="en-US" sz="2000" b="1" i="0" u="none" strike="noStrike">
                <a:solidFill>
                  <a:srgbClr val="000000"/>
                </a:solidFill>
                <a:highlight>
                  <a:srgbClr val="000000">
                    <a:alpha val="0"/>
                  </a:srgbClr>
                </a:highlight>
                <a:latin typeface="Simsun"/>
                <a:ea typeface="Simsun"/>
              </a:rPr>
              <a:t>必须加强风险管理和融资工作，以保护人民生计和经济发展</a:t>
            </a:r>
          </a:p>
        </p:txBody>
      </p:sp>
      <p:cxnSp>
        <p:nvCxnSpPr>
          <p:cNvPr id="16" name="Gerade Verbindung 93"/>
          <p:cNvCxnSpPr/>
          <p:nvPr/>
        </p:nvCxnSpPr>
        <p:spPr>
          <a:xfrm>
            <a:off x="457199" y="6048218"/>
            <a:ext cx="8229601"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57199" y="1512665"/>
            <a:ext cx="2160000" cy="3071822"/>
            <a:chOff x="457197" y="1577178"/>
            <a:chExt cx="2160000" cy="3071822"/>
          </a:xfrm>
        </p:grpSpPr>
        <p:grpSp>
          <p:nvGrpSpPr>
            <p:cNvPr id="8" name="Group 7"/>
            <p:cNvGrpSpPr/>
            <p:nvPr/>
          </p:nvGrpSpPr>
          <p:grpSpPr>
            <a:xfrm>
              <a:off x="457197" y="1577178"/>
              <a:ext cx="2160000" cy="3071822"/>
              <a:chOff x="457199" y="1666297"/>
              <a:chExt cx="2561558" cy="1862712"/>
            </a:xfrm>
          </p:grpSpPr>
          <p:sp>
            <p:nvSpPr>
              <p:cNvPr id="6" name="Rechteck 37"/>
              <p:cNvSpPr/>
              <p:nvPr/>
            </p:nvSpPr>
            <p:spPr>
              <a:xfrm>
                <a:off x="457200" y="1666297"/>
                <a:ext cx="2561557" cy="18627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noAutofit/>
              </a:bodyPr>
              <a:lstStyle/>
              <a:p>
                <a:pPr algn="ctr" rtl="0">
                  <a:spcAft>
                    <a:spcPts val="800"/>
                  </a:spcAft>
                </a:pPr>
                <a:r>
                  <a:rPr lang="en-US" sz="2000" b="0" i="0" u="none" strike="noStrike">
                    <a:solidFill>
                      <a:srgbClr val="000000"/>
                    </a:solidFill>
                    <a:highlight>
                      <a:srgbClr val="000000">
                        <a:alpha val="0"/>
                      </a:srgbClr>
                    </a:highlight>
                    <a:latin typeface="Simsun"/>
                    <a:ea typeface="Simsun"/>
                  </a:rPr>
                  <a:t>遭受洪水、地震和传染病风险的程度很高</a:t>
                </a:r>
              </a:p>
            </p:txBody>
          </p:sp>
          <p:cxnSp>
            <p:nvCxnSpPr>
              <p:cNvPr id="7" name="Gerade Verbindung 93"/>
              <p:cNvCxnSpPr/>
              <p:nvPr/>
            </p:nvCxnSpPr>
            <p:spPr>
              <a:xfrm>
                <a:off x="457199" y="1666298"/>
                <a:ext cx="2561558"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19" name="Graphic 18" descr="Warning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997" y="3534649"/>
              <a:ext cx="914400" cy="914400"/>
            </a:xfrm>
            <a:prstGeom prst="rect">
              <a:avLst/>
            </a:prstGeom>
          </p:spPr>
        </p:pic>
      </p:grpSp>
      <p:grpSp>
        <p:nvGrpSpPr>
          <p:cNvPr id="28" name="Group 27"/>
          <p:cNvGrpSpPr/>
          <p:nvPr/>
        </p:nvGrpSpPr>
        <p:grpSpPr>
          <a:xfrm>
            <a:off x="3492001" y="1512329"/>
            <a:ext cx="2160000" cy="3071821"/>
            <a:chOff x="3491999" y="1576842"/>
            <a:chExt cx="2160000" cy="3071821"/>
          </a:xfrm>
        </p:grpSpPr>
        <p:grpSp>
          <p:nvGrpSpPr>
            <p:cNvPr id="9" name="Group 8"/>
            <p:cNvGrpSpPr/>
            <p:nvPr/>
          </p:nvGrpSpPr>
          <p:grpSpPr>
            <a:xfrm>
              <a:off x="3491999" y="1576842"/>
              <a:ext cx="2160000" cy="3071821"/>
              <a:chOff x="457199" y="1666297"/>
              <a:chExt cx="2561558" cy="1862712"/>
            </a:xfrm>
          </p:grpSpPr>
          <p:sp>
            <p:nvSpPr>
              <p:cNvPr id="10" name="Rechteck 37"/>
              <p:cNvSpPr/>
              <p:nvPr/>
            </p:nvSpPr>
            <p:spPr>
              <a:xfrm>
                <a:off x="457200" y="1666297"/>
                <a:ext cx="2561557" cy="18627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noAutofit/>
              </a:bodyPr>
              <a:lstStyle/>
              <a:p>
                <a:pPr algn="ctr" rtl="0">
                  <a:spcAft>
                    <a:spcPts val="800"/>
                  </a:spcAft>
                </a:pPr>
                <a:r>
                  <a:rPr lang="en-US" sz="2000" b="0" i="0" u="none" strike="noStrike">
                    <a:solidFill>
                      <a:srgbClr val="000000"/>
                    </a:solidFill>
                    <a:highlight>
                      <a:srgbClr val="000000">
                        <a:alpha val="0"/>
                      </a:srgbClr>
                    </a:highlight>
                    <a:latin typeface="Simsun"/>
                    <a:ea typeface="Simsun"/>
                  </a:rPr>
                  <a:t>快速的经济发展增加了蒙受风险的价值。</a:t>
                </a:r>
              </a:p>
            </p:txBody>
          </p:sp>
          <p:cxnSp>
            <p:nvCxnSpPr>
              <p:cNvPr id="11" name="Gerade Verbindung 93"/>
              <p:cNvCxnSpPr/>
              <p:nvPr/>
            </p:nvCxnSpPr>
            <p:spPr>
              <a:xfrm>
                <a:off x="457199" y="1666298"/>
                <a:ext cx="2561558"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21" name="Graphic 20" descr="Bar graph with upward trend with solid fill"/>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0" y="3534649"/>
              <a:ext cx="914400" cy="914400"/>
            </a:xfrm>
            <a:prstGeom prst="rect">
              <a:avLst/>
            </a:prstGeom>
          </p:spPr>
        </p:pic>
      </p:grpSp>
      <p:grpSp>
        <p:nvGrpSpPr>
          <p:cNvPr id="29" name="Group 28"/>
          <p:cNvGrpSpPr/>
          <p:nvPr/>
        </p:nvGrpSpPr>
        <p:grpSpPr>
          <a:xfrm>
            <a:off x="6526800" y="1512329"/>
            <a:ext cx="2160000" cy="3071820"/>
            <a:chOff x="6526803" y="1613641"/>
            <a:chExt cx="2160000" cy="3071820"/>
          </a:xfrm>
        </p:grpSpPr>
        <p:grpSp>
          <p:nvGrpSpPr>
            <p:cNvPr id="12" name="Group 11"/>
            <p:cNvGrpSpPr/>
            <p:nvPr/>
          </p:nvGrpSpPr>
          <p:grpSpPr>
            <a:xfrm>
              <a:off x="6526803" y="1613641"/>
              <a:ext cx="2160000" cy="3071820"/>
              <a:chOff x="457199" y="1666297"/>
              <a:chExt cx="2561558" cy="1862712"/>
            </a:xfrm>
          </p:grpSpPr>
          <p:sp>
            <p:nvSpPr>
              <p:cNvPr id="13" name="Rechteck 37"/>
              <p:cNvSpPr/>
              <p:nvPr/>
            </p:nvSpPr>
            <p:spPr>
              <a:xfrm>
                <a:off x="457200" y="1666297"/>
                <a:ext cx="2561557" cy="18627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noAutofit/>
              </a:bodyPr>
              <a:lstStyle/>
              <a:p>
                <a:pPr algn="ctr" rtl="0">
                  <a:spcAft>
                    <a:spcPts val="800"/>
                  </a:spcAft>
                </a:pPr>
                <a:r>
                  <a:rPr lang="en-US" sz="2000" b="0" i="0" u="none" strike="noStrike">
                    <a:solidFill>
                      <a:srgbClr val="000000"/>
                    </a:solidFill>
                    <a:highlight>
                      <a:srgbClr val="000000">
                        <a:alpha val="0"/>
                      </a:srgbClr>
                    </a:highlight>
                    <a:latin typeface="Simsun"/>
                    <a:ea typeface="Simsun"/>
                  </a:rPr>
                  <a:t>气候变化正在影响灾害风险的性质</a:t>
                </a:r>
              </a:p>
            </p:txBody>
          </p:sp>
          <p:cxnSp>
            <p:nvCxnSpPr>
              <p:cNvPr id="14" name="Gerade Verbindung 93"/>
              <p:cNvCxnSpPr/>
              <p:nvPr/>
            </p:nvCxnSpPr>
            <p:spPr>
              <a:xfrm>
                <a:off x="457199" y="1666298"/>
                <a:ext cx="2561558"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23" name="Graphic 22" descr="Circles with arrows with solid fill"/>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9603" y="3534649"/>
              <a:ext cx="914400" cy="914400"/>
            </a:xfrm>
            <a:prstGeom prst="rect">
              <a:avLst/>
            </a:prstGeom>
          </p:spPr>
        </p:pic>
      </p:grpSp>
      <p:pic>
        <p:nvPicPr>
          <p:cNvPr id="25" name="Graphic 24" descr="Puzzle pieces with solid fill"/>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28467" y="4919275"/>
            <a:ext cx="914400" cy="914400"/>
          </a:xfrm>
          <a:prstGeom prst="rect">
            <a:avLst/>
          </a:prstGeom>
        </p:spPr>
      </p:pic>
      <p:pic>
        <p:nvPicPr>
          <p:cNvPr id="33" name="Graphic 32" descr="Add with solid fill"/>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43102" y="2815672"/>
            <a:ext cx="622995" cy="622995"/>
          </a:xfrm>
          <a:prstGeom prst="rect">
            <a:avLst/>
          </a:prstGeom>
        </p:spPr>
      </p:pic>
      <p:pic>
        <p:nvPicPr>
          <p:cNvPr id="34" name="Graphic 33" descr="Add with solid fill"/>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7905" y="2815672"/>
            <a:ext cx="622995" cy="62299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本技术援助项目的目标</a:t>
            </a: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5</a:t>
            </a:r>
            <a:endParaRPr lang="en-US"/>
          </a:p>
        </p:txBody>
      </p:sp>
      <p:sp>
        <p:nvSpPr>
          <p:cNvPr id="8" name="Content Placeholder 6"/>
          <p:cNvSpPr>
            <a:spLocks noGrp="1"/>
          </p:cNvSpPr>
          <p:nvPr>
            <p:ph idx="1"/>
          </p:nvPr>
        </p:nvSpPr>
        <p:spPr>
          <a:xfrm>
            <a:off x="1667577" y="1597960"/>
            <a:ext cx="6980722" cy="914400"/>
          </a:xfrm>
          <a:solidFill>
            <a:srgbClr val="EFEEDE"/>
          </a:solidFill>
        </p:spPr>
        <p:txBody>
          <a:bodyPr>
            <a:noAutofit/>
          </a:bodyPr>
          <a:lstStyle/>
          <a:p>
            <a:pPr lvl="1"/>
            <a:endParaRPr lang="en-GB" dirty="0"/>
          </a:p>
          <a:p>
            <a:pPr marL="571500" lvl="2" indent="-342900" rtl="0">
              <a:buFont typeface="+mj-lt"/>
              <a:buAutoNum type="arabicPeriod"/>
            </a:pPr>
            <a:r>
              <a:rPr lang="en-US" sz="2000" b="0" i="0" u="none" strike="noStrike" dirty="0">
                <a:highlight>
                  <a:srgbClr val="000000">
                    <a:alpha val="0"/>
                  </a:srgbClr>
                </a:highlight>
                <a:latin typeface="Simsun"/>
                <a:ea typeface="Simsun"/>
              </a:rPr>
              <a:t>遭受洪水、地震和传染病风险的程度很高</a:t>
            </a:r>
          </a:p>
        </p:txBody>
      </p:sp>
      <p:sp>
        <p:nvSpPr>
          <p:cNvPr id="11" name="Content Placeholder 6"/>
          <p:cNvSpPr txBox="1"/>
          <p:nvPr/>
        </p:nvSpPr>
        <p:spPr>
          <a:xfrm>
            <a:off x="1706077" y="2783050"/>
            <a:ext cx="6980723" cy="914400"/>
          </a:xfrm>
          <a:prstGeom prst="rect">
            <a:avLst/>
          </a:prstGeom>
          <a:solidFill>
            <a:srgbClr val="D9E6DC"/>
          </a:solidFill>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anose="05000000000000000000"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anose="05000000000000000000"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anose="020B0604020202090204"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anose="020B0604020202090204"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anose="020B0604020202090204"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lvl="1"/>
            <a:endParaRPr lang="en-GB" dirty="0"/>
          </a:p>
          <a:p>
            <a:pPr marL="571500" lvl="2" indent="-342900" rtl="0">
              <a:buFont typeface="+mj-lt"/>
              <a:buAutoNum type="arabicPeriod" startAt="2"/>
            </a:pPr>
            <a:r>
              <a:rPr lang="en-US" sz="2000" b="0" i="0" u="none" strike="noStrike" dirty="0">
                <a:highlight>
                  <a:srgbClr val="000000">
                    <a:alpha val="0"/>
                  </a:srgbClr>
                </a:highlight>
                <a:latin typeface="Simsun"/>
                <a:ea typeface="Simsun"/>
              </a:rPr>
              <a:t>评估和量化金融灾害风险保障缺口</a:t>
            </a:r>
          </a:p>
        </p:txBody>
      </p:sp>
      <p:sp>
        <p:nvSpPr>
          <p:cNvPr id="12" name="Content Placeholder 6"/>
          <p:cNvSpPr txBox="1"/>
          <p:nvPr/>
        </p:nvSpPr>
        <p:spPr>
          <a:xfrm>
            <a:off x="1706078" y="3888441"/>
            <a:ext cx="6980722" cy="914400"/>
          </a:xfrm>
          <a:prstGeom prst="rect">
            <a:avLst/>
          </a:prstGeom>
          <a:solidFill>
            <a:srgbClr val="DDD0CF"/>
          </a:solidFill>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anose="05000000000000000000"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anose="05000000000000000000"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anose="020B0604020202090204"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anose="020B0604020202090204"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anose="020B0604020202090204"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lvl="2" indent="0">
              <a:buNone/>
            </a:pPr>
            <a:endParaRPr lang="en-GB" sz="2000" dirty="0"/>
          </a:p>
          <a:p>
            <a:pPr marL="539750" lvl="2" indent="-311150" rtl="0">
              <a:buFont typeface="+mj-lt"/>
              <a:buAutoNum type="arabicPeriod" startAt="3"/>
            </a:pPr>
            <a:r>
              <a:rPr lang="en-US" altLang="en-US" sz="2000" b="0" i="0" u="none" strike="noStrike" dirty="0">
                <a:highlight>
                  <a:srgbClr val="000000">
                    <a:alpha val="0"/>
                  </a:srgbClr>
                </a:highlight>
                <a:latin typeface="Simsun"/>
                <a:ea typeface="Simsun"/>
              </a:rPr>
              <a:t>获得建模和其他方面能力，以评估适应力投资的成本效应</a:t>
            </a:r>
            <a:r>
              <a:rPr lang="en-US" sz="2000" b="0" i="0" u="none" strike="noStrike" dirty="0">
                <a:highlight>
                  <a:srgbClr val="000000">
                    <a:alpha val="0"/>
                  </a:srgbClr>
                </a:highlight>
                <a:latin typeface="Simsun"/>
                <a:ea typeface="Simsun"/>
              </a:rPr>
              <a:t>。</a:t>
            </a:r>
          </a:p>
        </p:txBody>
      </p:sp>
      <p:pic>
        <p:nvPicPr>
          <p:cNvPr id="14" name="Graphic 13" descr="Research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602431"/>
            <a:ext cx="914400" cy="914400"/>
          </a:xfrm>
          <a:prstGeom prst="rect">
            <a:avLst/>
          </a:prstGeom>
        </p:spPr>
      </p:pic>
      <p:pic>
        <p:nvPicPr>
          <p:cNvPr id="16" name="Graphic 15" descr="Network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980379"/>
            <a:ext cx="914400" cy="914400"/>
          </a:xfrm>
          <a:prstGeom prst="rect">
            <a:avLst/>
          </a:prstGeom>
        </p:spPr>
      </p:pic>
      <p:pic>
        <p:nvPicPr>
          <p:cNvPr id="18" name="Graphic 17" descr="Supply And Demand with solid fill"/>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 y="2734643"/>
            <a:ext cx="914400" cy="914400"/>
          </a:xfrm>
          <a:prstGeom prst="rect">
            <a:avLst/>
          </a:prstGeom>
        </p:spPr>
      </p:pic>
      <p:sp>
        <p:nvSpPr>
          <p:cNvPr id="4" name="Title 5"/>
          <p:cNvSpPr>
            <a:spLocks noGrp="1"/>
          </p:cNvSpPr>
          <p:nvPr>
            <p:ph type="body" sz="quarter" idx="13"/>
          </p:nvPr>
        </p:nvSpPr>
        <p:spPr/>
        <p:txBody>
          <a:bodyPr>
            <a:noAutofit/>
          </a:bodyPr>
          <a:lstStyle/>
          <a:p>
            <a:pPr rtl="0"/>
            <a:r>
              <a:rPr lang="en-US" altLang="en-US" sz="2000" b="1" i="0" u="none" strike="noStrike" dirty="0">
                <a:solidFill>
                  <a:srgbClr val="000000"/>
                </a:solidFill>
                <a:highlight>
                  <a:srgbClr val="000000">
                    <a:alpha val="0"/>
                  </a:srgbClr>
                </a:highlight>
                <a:latin typeface="Simsun"/>
                <a:ea typeface="Simsun"/>
              </a:rPr>
              <a:t>开发一个CAREC区域的灾害风险转移机制</a:t>
            </a:r>
            <a:endParaRPr lang="en-US" dirty="0">
              <a:solidFill>
                <a:schemeClr val="tx1"/>
              </a:solidFill>
            </a:endParaRPr>
          </a:p>
        </p:txBody>
      </p:sp>
      <p:pic>
        <p:nvPicPr>
          <p:cNvPr id="7" name="图片 6"/>
          <p:cNvPicPr>
            <a:picLocks noChangeAspect="1"/>
          </p:cNvPicPr>
          <p:nvPr/>
        </p:nvPicPr>
        <p:blipFill>
          <a:blip r:embed="rId8"/>
          <a:stretch>
            <a:fillRect/>
          </a:stretch>
        </p:blipFill>
        <p:spPr>
          <a:xfrm>
            <a:off x="457200" y="3798655"/>
            <a:ext cx="1036324" cy="1036324"/>
          </a:xfrm>
          <a:prstGeom prst="rect">
            <a:avLst/>
          </a:prstGeom>
        </p:spPr>
      </p:pic>
      <p:pic>
        <p:nvPicPr>
          <p:cNvPr id="10" name="图片 9"/>
          <p:cNvPicPr>
            <a:picLocks noChangeAspect="1"/>
          </p:cNvPicPr>
          <p:nvPr/>
        </p:nvPicPr>
        <p:blipFill>
          <a:blip r:embed="rId9"/>
          <a:stretch>
            <a:fillRect/>
          </a:stretch>
        </p:blipFill>
        <p:spPr>
          <a:xfrm>
            <a:off x="1667577" y="4980380"/>
            <a:ext cx="7019223" cy="9144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rtl="0"/>
            <a:r>
              <a:rPr lang="en-US" sz="2000" b="1" i="0" u="none" strike="noStrike">
                <a:solidFill>
                  <a:srgbClr val="000000"/>
                </a:solidFill>
                <a:highlight>
                  <a:srgbClr val="000000">
                    <a:alpha val="0"/>
                  </a:srgbClr>
                </a:highlight>
                <a:latin typeface="Simsun"/>
                <a:ea typeface="Simsun"/>
              </a:rPr>
              <a:t>取得的进展</a:t>
            </a:r>
            <a:endParaRPr lang="en-US">
              <a:solidFill>
                <a:schemeClr val="tx1"/>
              </a:solidFill>
            </a:endParaRP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6</a:t>
            </a:r>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关键产出</a:t>
            </a:r>
          </a:p>
        </p:txBody>
      </p:sp>
      <p:sp>
        <p:nvSpPr>
          <p:cNvPr id="3" name="Text Placeholder 2"/>
          <p:cNvSpPr>
            <a:spLocks noGrp="1"/>
          </p:cNvSpPr>
          <p:nvPr>
            <p:ph type="body" sz="quarter" idx="13"/>
          </p:nvPr>
        </p:nvSpPr>
        <p:spPr/>
        <p:txBody>
          <a:bodyPr>
            <a:noAutofit/>
          </a:bodyPr>
          <a:lstStyle/>
          <a:p>
            <a:endParaRPr lang="en-GB"/>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7</a:t>
            </a:r>
            <a:endParaRPr lang="en-US"/>
          </a:p>
        </p:txBody>
      </p:sp>
      <p:cxnSp>
        <p:nvCxnSpPr>
          <p:cNvPr id="7" name="Straight Arrow Connector 6"/>
          <p:cNvCxnSpPr/>
          <p:nvPr/>
        </p:nvCxnSpPr>
        <p:spPr>
          <a:xfrm>
            <a:off x="693019" y="3429000"/>
            <a:ext cx="7704000"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57200" y="1571323"/>
            <a:ext cx="2026118" cy="338554"/>
          </a:xfrm>
          <a:prstGeom prst="rect">
            <a:avLst/>
          </a:prstGeom>
          <a:noFill/>
        </p:spPr>
        <p:txBody>
          <a:bodyPr wrap="square" rtlCol="0">
            <a:noAutofit/>
          </a:bodyPr>
          <a:lstStyle/>
          <a:p>
            <a:pPr algn="ctr" rtl="0"/>
            <a:r>
              <a:rPr lang="en-US" sz="1600" b="0" i="0" u="none" strike="noStrike">
                <a:highlight>
                  <a:srgbClr val="000000">
                    <a:alpha val="0"/>
                  </a:srgbClr>
                </a:highlight>
                <a:latin typeface="Simsun"/>
                <a:ea typeface="Simsun"/>
              </a:rPr>
              <a:t>灾害风险概况</a:t>
            </a:r>
          </a:p>
        </p:txBody>
      </p:sp>
      <p:sp>
        <p:nvSpPr>
          <p:cNvPr id="14" name="TextBox 13"/>
          <p:cNvSpPr txBox="1"/>
          <p:nvPr/>
        </p:nvSpPr>
        <p:spPr>
          <a:xfrm>
            <a:off x="1047687" y="4499402"/>
            <a:ext cx="2026118" cy="1077218"/>
          </a:xfrm>
          <a:prstGeom prst="rect">
            <a:avLst/>
          </a:prstGeom>
          <a:noFill/>
        </p:spPr>
        <p:txBody>
          <a:bodyPr wrap="square" rtlCol="0">
            <a:noAutofit/>
          </a:bodyPr>
          <a:lstStyle/>
          <a:p>
            <a:pPr algn="ctr" rtl="0"/>
            <a:r>
              <a:rPr lang="en-US" sz="1600" b="0" i="0" u="none" strike="noStrike">
                <a:highlight>
                  <a:srgbClr val="000000">
                    <a:alpha val="0"/>
                  </a:srgbClr>
                </a:highlight>
                <a:latin typeface="Simsun"/>
                <a:ea typeface="Simsun"/>
              </a:rPr>
              <a:t>灾害风险管理界面概述</a:t>
            </a:r>
          </a:p>
        </p:txBody>
      </p:sp>
      <p:cxnSp>
        <p:nvCxnSpPr>
          <p:cNvPr id="17" name="Straight Arrow Connector 16"/>
          <p:cNvCxnSpPr/>
          <p:nvPr/>
        </p:nvCxnSpPr>
        <p:spPr>
          <a:xfrm flipH="1" flipV="1">
            <a:off x="1441018" y="1884373"/>
            <a:ext cx="0" cy="1512000"/>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flipH="1">
            <a:off x="2060746" y="3473689"/>
            <a:ext cx="0" cy="947680"/>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grpSp>
        <p:nvGrpSpPr>
          <p:cNvPr id="8" name="Group 7"/>
          <p:cNvGrpSpPr/>
          <p:nvPr/>
        </p:nvGrpSpPr>
        <p:grpSpPr>
          <a:xfrm>
            <a:off x="2091931" y="2078341"/>
            <a:ext cx="2026118" cy="1320981"/>
            <a:chOff x="2794578" y="2078341"/>
            <a:chExt cx="2026118" cy="1320981"/>
          </a:xfrm>
        </p:grpSpPr>
        <p:cxnSp>
          <p:nvCxnSpPr>
            <p:cNvPr id="16" name="Straight Arrow Connector 15"/>
            <p:cNvCxnSpPr/>
            <p:nvPr/>
          </p:nvCxnSpPr>
          <p:spPr>
            <a:xfrm flipH="1" flipV="1">
              <a:off x="3807637" y="2692794"/>
              <a:ext cx="0" cy="706528"/>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2794578" y="2078341"/>
              <a:ext cx="2026118" cy="584775"/>
            </a:xfrm>
            <a:prstGeom prst="rect">
              <a:avLst/>
            </a:prstGeom>
            <a:noFill/>
          </p:spPr>
          <p:txBody>
            <a:bodyPr wrap="square" rtlCol="0">
              <a:noAutofit/>
            </a:bodyPr>
            <a:lstStyle/>
            <a:p>
              <a:pPr algn="ctr" rtl="0"/>
              <a:r>
                <a:rPr lang="en-US" sz="1600" b="0" i="0" u="none" strike="noStrike">
                  <a:highlight>
                    <a:srgbClr val="000000">
                      <a:alpha val="0"/>
                    </a:srgbClr>
                  </a:highlight>
                  <a:latin typeface="Simsun"/>
                  <a:ea typeface="Simsun"/>
                </a:rPr>
                <a:t>保障缺口评估</a:t>
              </a:r>
            </a:p>
          </p:txBody>
        </p:sp>
      </p:grpSp>
      <p:sp>
        <p:nvSpPr>
          <p:cNvPr id="21" name="TextBox 20"/>
          <p:cNvSpPr txBox="1"/>
          <p:nvPr/>
        </p:nvSpPr>
        <p:spPr>
          <a:xfrm>
            <a:off x="3822266" y="4499402"/>
            <a:ext cx="2026118" cy="830997"/>
          </a:xfrm>
          <a:prstGeom prst="rect">
            <a:avLst/>
          </a:prstGeom>
          <a:noFill/>
        </p:spPr>
        <p:txBody>
          <a:bodyPr wrap="square" rtlCol="0">
            <a:noAutofit/>
          </a:bodyPr>
          <a:lstStyle/>
          <a:p>
            <a:pPr algn="ctr" rtl="0"/>
            <a:r>
              <a:rPr lang="en-US" sz="1600" b="0" i="0" u="none" strike="noStrike">
                <a:highlight>
                  <a:srgbClr val="000000">
                    <a:alpha val="0"/>
                  </a:srgbClr>
                </a:highlight>
                <a:latin typeface="Simsun"/>
                <a:ea typeface="Simsun"/>
              </a:rPr>
              <a:t>传染病风险融资机制</a:t>
            </a:r>
          </a:p>
        </p:txBody>
      </p:sp>
      <p:cxnSp>
        <p:nvCxnSpPr>
          <p:cNvPr id="22" name="Straight Arrow Connector 21"/>
          <p:cNvCxnSpPr>
            <a:endCxn id="21" idx="0"/>
          </p:cNvCxnSpPr>
          <p:nvPr/>
        </p:nvCxnSpPr>
        <p:spPr>
          <a:xfrm flipH="1">
            <a:off x="4835325" y="3473689"/>
            <a:ext cx="0" cy="1025713"/>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a:endCxn id="24" idx="2"/>
          </p:cNvCxnSpPr>
          <p:nvPr/>
        </p:nvCxnSpPr>
        <p:spPr>
          <a:xfrm flipH="1" flipV="1">
            <a:off x="6378097" y="2232489"/>
            <a:ext cx="0" cy="1166832"/>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sp>
        <p:nvSpPr>
          <p:cNvPr id="24" name="TextBox 23"/>
          <p:cNvSpPr txBox="1"/>
          <p:nvPr/>
        </p:nvSpPr>
        <p:spPr>
          <a:xfrm>
            <a:off x="5365038" y="1155271"/>
            <a:ext cx="2026118" cy="1077218"/>
          </a:xfrm>
          <a:prstGeom prst="rect">
            <a:avLst/>
          </a:prstGeom>
          <a:noFill/>
        </p:spPr>
        <p:txBody>
          <a:bodyPr wrap="square" rtlCol="0">
            <a:noAutofit/>
          </a:bodyPr>
          <a:lstStyle/>
          <a:p>
            <a:pPr algn="ctr" rtl="0"/>
            <a:r>
              <a:rPr lang="en-US" sz="1600" b="0" i="0" u="none" strike="noStrike">
                <a:highlight>
                  <a:srgbClr val="000000">
                    <a:alpha val="0"/>
                  </a:srgbClr>
                </a:highlight>
                <a:latin typeface="Simsun"/>
                <a:ea typeface="Simsun"/>
              </a:rPr>
              <a:t>对CAREC的ILS工具进行调查和建模</a:t>
            </a:r>
          </a:p>
        </p:txBody>
      </p:sp>
      <p:sp>
        <p:nvSpPr>
          <p:cNvPr id="30" name="TextBox 29"/>
          <p:cNvSpPr txBox="1"/>
          <p:nvPr/>
        </p:nvSpPr>
        <p:spPr>
          <a:xfrm>
            <a:off x="6189789" y="5207362"/>
            <a:ext cx="2026118" cy="830997"/>
          </a:xfrm>
          <a:prstGeom prst="rect">
            <a:avLst/>
          </a:prstGeom>
          <a:noFill/>
        </p:spPr>
        <p:txBody>
          <a:bodyPr wrap="square" rtlCol="0">
            <a:noAutofit/>
          </a:bodyPr>
          <a:lstStyle/>
          <a:p>
            <a:pPr algn="ctr" rtl="0"/>
            <a:r>
              <a:rPr lang="en-US" sz="1600" b="0" i="0" u="none" strike="noStrike">
                <a:highlight>
                  <a:srgbClr val="000000">
                    <a:alpha val="0"/>
                  </a:srgbClr>
                </a:highlight>
                <a:latin typeface="Simsun"/>
                <a:ea typeface="Simsun"/>
              </a:rPr>
              <a:t>对CAREC区域风险机制的研究</a:t>
            </a:r>
          </a:p>
        </p:txBody>
      </p:sp>
      <p:cxnSp>
        <p:nvCxnSpPr>
          <p:cNvPr id="31" name="Straight Arrow Connector 30"/>
          <p:cNvCxnSpPr>
            <a:endCxn id="30" idx="0"/>
          </p:cNvCxnSpPr>
          <p:nvPr/>
        </p:nvCxnSpPr>
        <p:spPr>
          <a:xfrm flipH="1">
            <a:off x="7202848" y="3473689"/>
            <a:ext cx="0" cy="1733673"/>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p:nvGrpSpPr>
        <p:grpSpPr>
          <a:xfrm>
            <a:off x="128106" y="3219321"/>
            <a:ext cx="1624998" cy="608952"/>
            <a:chOff x="128106" y="3219321"/>
            <a:chExt cx="1624998" cy="608952"/>
          </a:xfrm>
        </p:grpSpPr>
        <p:sp>
          <p:nvSpPr>
            <p:cNvPr id="4" name="Star: 5 Points 3"/>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6" name="TextBox 25"/>
            <p:cNvSpPr txBox="1"/>
            <p:nvPr/>
          </p:nvSpPr>
          <p:spPr>
            <a:xfrm>
              <a:off x="128106" y="3551274"/>
              <a:ext cx="1624998" cy="276999"/>
            </a:xfrm>
            <a:prstGeom prst="rect">
              <a:avLst/>
            </a:prstGeom>
            <a:noFill/>
          </p:spPr>
          <p:txBody>
            <a:bodyPr wrap="square" rtlCol="0">
              <a:noAutofit/>
            </a:bodyPr>
            <a:lstStyle/>
            <a:p>
              <a:pPr algn="ctr" rtl="0"/>
              <a:r>
                <a:rPr lang="en-US" sz="1200" b="0" i="0" u="none" strike="noStrike">
                  <a:highlight>
                    <a:srgbClr val="000000">
                      <a:alpha val="0"/>
                    </a:srgbClr>
                  </a:highlight>
                  <a:latin typeface="Simsun"/>
                  <a:ea typeface="Simsun"/>
                </a:rPr>
                <a:t>启动会议</a:t>
              </a:r>
            </a:p>
          </p:txBody>
        </p:sp>
      </p:grpSp>
      <p:grpSp>
        <p:nvGrpSpPr>
          <p:cNvPr id="29" name="Group 28"/>
          <p:cNvGrpSpPr/>
          <p:nvPr/>
        </p:nvGrpSpPr>
        <p:grpSpPr>
          <a:xfrm>
            <a:off x="2948313" y="3219321"/>
            <a:ext cx="1624998" cy="978284"/>
            <a:chOff x="128106" y="3219321"/>
            <a:chExt cx="1624998" cy="978284"/>
          </a:xfrm>
        </p:grpSpPr>
        <p:sp>
          <p:nvSpPr>
            <p:cNvPr id="32" name="Star: 5 Points 31"/>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3" name="TextBox 32"/>
            <p:cNvSpPr txBox="1"/>
            <p:nvPr/>
          </p:nvSpPr>
          <p:spPr>
            <a:xfrm>
              <a:off x="128106" y="3551274"/>
              <a:ext cx="1624998" cy="646331"/>
            </a:xfrm>
            <a:prstGeom prst="rect">
              <a:avLst/>
            </a:prstGeom>
            <a:noFill/>
          </p:spPr>
          <p:txBody>
            <a:bodyPr wrap="square" rtlCol="0">
              <a:noAutofit/>
            </a:bodyPr>
            <a:lstStyle/>
            <a:p>
              <a:pPr algn="ctr" rtl="0"/>
              <a:r>
                <a:rPr lang="en-US" sz="1200" b="0" i="0" u="none" strike="noStrike">
                  <a:highlight>
                    <a:srgbClr val="000000">
                      <a:alpha val="0"/>
                    </a:srgbClr>
                  </a:highlight>
                  <a:latin typeface="Simsun"/>
                  <a:ea typeface="Simsun"/>
                </a:rPr>
                <a:t>风险概况和新冠疫情咨询</a:t>
              </a:r>
            </a:p>
          </p:txBody>
        </p:sp>
      </p:grpSp>
      <p:grpSp>
        <p:nvGrpSpPr>
          <p:cNvPr id="34" name="Group 33"/>
          <p:cNvGrpSpPr/>
          <p:nvPr/>
        </p:nvGrpSpPr>
        <p:grpSpPr>
          <a:xfrm>
            <a:off x="4910263" y="3217720"/>
            <a:ext cx="1624998" cy="608952"/>
            <a:chOff x="128106" y="3219321"/>
            <a:chExt cx="1624998" cy="608952"/>
          </a:xfrm>
        </p:grpSpPr>
        <p:sp>
          <p:nvSpPr>
            <p:cNvPr id="35" name="Star: 5 Points 34"/>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6" name="TextBox 35"/>
            <p:cNvSpPr txBox="1"/>
            <p:nvPr/>
          </p:nvSpPr>
          <p:spPr>
            <a:xfrm>
              <a:off x="128106" y="3551274"/>
              <a:ext cx="1624998" cy="276999"/>
            </a:xfrm>
            <a:prstGeom prst="rect">
              <a:avLst/>
            </a:prstGeom>
            <a:noFill/>
          </p:spPr>
          <p:txBody>
            <a:bodyPr wrap="square" rtlCol="0">
              <a:noAutofit/>
            </a:bodyPr>
            <a:lstStyle/>
            <a:p>
              <a:pPr algn="ctr" rtl="0"/>
              <a:r>
                <a:rPr lang="en-US" sz="1200" b="0" i="0" u="none" strike="noStrike">
                  <a:highlight>
                    <a:srgbClr val="000000">
                      <a:alpha val="0"/>
                    </a:srgbClr>
                  </a:highlight>
                  <a:latin typeface="Simsun"/>
                  <a:ea typeface="Simsun"/>
                </a:rPr>
                <a:t>DRMI培训</a:t>
              </a:r>
            </a:p>
          </p:txBody>
        </p:sp>
      </p:grpSp>
      <p:grpSp>
        <p:nvGrpSpPr>
          <p:cNvPr id="37" name="Group 36"/>
          <p:cNvGrpSpPr/>
          <p:nvPr/>
        </p:nvGrpSpPr>
        <p:grpSpPr>
          <a:xfrm>
            <a:off x="7152932" y="3238388"/>
            <a:ext cx="1624998" cy="608952"/>
            <a:chOff x="128106" y="3219321"/>
            <a:chExt cx="1624998" cy="608952"/>
          </a:xfrm>
        </p:grpSpPr>
        <p:sp>
          <p:nvSpPr>
            <p:cNvPr id="38" name="Star: 5 Points 37"/>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9" name="TextBox 38"/>
            <p:cNvSpPr txBox="1"/>
            <p:nvPr/>
          </p:nvSpPr>
          <p:spPr>
            <a:xfrm>
              <a:off x="128106" y="3551274"/>
              <a:ext cx="1624998" cy="276999"/>
            </a:xfrm>
            <a:prstGeom prst="rect">
              <a:avLst/>
            </a:prstGeom>
            <a:noFill/>
          </p:spPr>
          <p:txBody>
            <a:bodyPr wrap="square" rtlCol="0">
              <a:noAutofit/>
            </a:bodyPr>
            <a:lstStyle/>
            <a:p>
              <a:pPr algn="ctr" rtl="0"/>
              <a:r>
                <a:rPr lang="en-US" sz="1200" b="0" i="0" u="none" strike="noStrike">
                  <a:highlight>
                    <a:srgbClr val="000000">
                      <a:alpha val="0"/>
                    </a:srgbClr>
                  </a:highlight>
                  <a:latin typeface="Simsun"/>
                  <a:ea typeface="Simsun"/>
                </a:rPr>
                <a:t>今天的会议</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2000" b="1" i="0" u="none" strike="noStrike">
                <a:highlight>
                  <a:srgbClr val="000000">
                    <a:alpha val="0"/>
                  </a:srgbClr>
                </a:highlight>
                <a:latin typeface="Simsun"/>
                <a:ea typeface="Simsun"/>
              </a:rPr>
              <a:t>灾害风险概况</a:t>
            </a:r>
          </a:p>
        </p:txBody>
      </p:sp>
      <p:sp>
        <p:nvSpPr>
          <p:cNvPr id="3" name="Text Placeholder 2"/>
          <p:cNvSpPr>
            <a:spLocks noGrp="1"/>
          </p:cNvSpPr>
          <p:nvPr>
            <p:ph type="body" sz="quarter" idx="13"/>
          </p:nvPr>
        </p:nvSpPr>
        <p:spPr/>
        <p:txBody>
          <a:bodyPr>
            <a:noAutofit/>
          </a:bodyPr>
          <a:lstStyle/>
          <a:p>
            <a:endParaRPr lang="en-GB"/>
          </a:p>
        </p:txBody>
      </p:sp>
      <p:sp>
        <p:nvSpPr>
          <p:cNvPr id="4" name="Content Placeholder 3"/>
          <p:cNvSpPr>
            <a:spLocks noGrp="1"/>
          </p:cNvSpPr>
          <p:nvPr>
            <p:ph idx="1"/>
          </p:nvPr>
        </p:nvSpPr>
        <p:spPr/>
        <p:txBody>
          <a:bodyPr>
            <a:noAutofit/>
          </a:bodyPr>
          <a:lstStyle/>
          <a:p>
            <a:pPr rtl="0"/>
            <a:r>
              <a:rPr lang="en-US" sz="1800" b="0" i="0" u="none" strike="noStrike">
                <a:highlight>
                  <a:srgbClr val="000000">
                    <a:alpha val="0"/>
                  </a:srgbClr>
                </a:highlight>
                <a:latin typeface="Simsun"/>
                <a:ea typeface="Simsun"/>
              </a:rPr>
              <a:t>每个CAREC成员国的概况都已制作完成并</a:t>
            </a:r>
            <a:r>
              <a:rPr lang="en-US" sz="1800" b="0" i="0" u="none" strike="noStrike">
                <a:highlight>
                  <a:srgbClr val="000000">
                    <a:alpha val="0"/>
                  </a:srgbClr>
                </a:highlight>
                <a:latin typeface="Simsun"/>
                <a:ea typeface="Simsun"/>
                <a:hlinkClick r:id="rId2"/>
              </a:rPr>
              <a:t>公开</a:t>
            </a:r>
            <a:r>
              <a:rPr lang="en-US" sz="1800" b="0" i="0" u="none" strike="noStrike">
                <a:highlight>
                  <a:srgbClr val="000000">
                    <a:alpha val="0"/>
                  </a:srgbClr>
                </a:highlight>
                <a:latin typeface="Simsun"/>
                <a:ea typeface="Simsun"/>
              </a:rPr>
              <a:t>。</a:t>
            </a:r>
            <a:endParaRPr lang="en-GB" b="0"/>
          </a:p>
          <a:p>
            <a:endParaRPr lang="en-GB" b="0"/>
          </a:p>
          <a:p>
            <a:pPr rtl="0"/>
            <a:r>
              <a:rPr lang="en-US" sz="1800" b="0" i="0" u="none" strike="noStrike">
                <a:highlight>
                  <a:srgbClr val="000000">
                    <a:alpha val="0"/>
                  </a:srgbClr>
                </a:highlight>
                <a:latin typeface="Simsun"/>
                <a:ea typeface="Simsun"/>
              </a:rPr>
              <a:t>这些风险概况是使用最先进的灾难模型来估计洪水、地震和传染病爆发对全国的影响。</a:t>
            </a:r>
          </a:p>
        </p:txBody>
      </p:sp>
      <p:sp>
        <p:nvSpPr>
          <p:cNvPr id="5" name="Slide Number Placeholder 4"/>
          <p:cNvSpPr>
            <a:spLocks noGrp="1"/>
          </p:cNvSpPr>
          <p:nvPr>
            <p:ph type="sldNum" sz="quarter" idx="4"/>
          </p:nvPr>
        </p:nvSpPr>
        <p:spPr/>
        <p:txBody>
          <a:bodyPr>
            <a:noAutofit/>
          </a:bodyPr>
          <a:lstStyle/>
          <a:p>
            <a:pPr rtl="0"/>
            <a:r>
              <a:rPr lang="en-US" sz="900" b="0" i="0" u="none" strike="noStrike">
                <a:highlight>
                  <a:srgbClr val="000000">
                    <a:alpha val="0"/>
                  </a:srgbClr>
                </a:highlight>
                <a:latin typeface="Simsun"/>
                <a:ea typeface="Simsun"/>
              </a:rPr>
              <a:t>8</a:t>
            </a:r>
            <a:endParaRPr lang="en-US"/>
          </a:p>
        </p:txBody>
      </p:sp>
      <p:grpSp>
        <p:nvGrpSpPr>
          <p:cNvPr id="6" name="Group 16">
            <a:extLst>
              <a:ext uri="{FF2B5EF4-FFF2-40B4-BE49-F238E27FC236}">
                <a16:creationId xmlns:a16="http://schemas.microsoft.com/office/drawing/2014/main" id="{4686F8EC-E9DF-40BB-536E-14210749D60F}"/>
              </a:ext>
            </a:extLst>
          </p:cNvPr>
          <p:cNvGrpSpPr/>
          <p:nvPr/>
        </p:nvGrpSpPr>
        <p:grpSpPr>
          <a:xfrm>
            <a:off x="909637" y="3038518"/>
            <a:ext cx="7324725" cy="3171780"/>
            <a:chOff x="1704975" y="3188278"/>
            <a:chExt cx="6981825" cy="2995077"/>
          </a:xfrm>
        </p:grpSpPr>
        <p:pic>
          <p:nvPicPr>
            <p:cNvPr id="8" name="Picture 7">
              <a:extLst>
                <a:ext uri="{FF2B5EF4-FFF2-40B4-BE49-F238E27FC236}">
                  <a16:creationId xmlns:a16="http://schemas.microsoft.com/office/drawing/2014/main" id="{A927C96E-69C3-B8B4-156E-6C9BE7CED26E}"/>
                </a:ext>
              </a:extLst>
            </p:cNvPr>
            <p:cNvPicPr>
              <a:picLocks noChangeAspect="1"/>
            </p:cNvPicPr>
            <p:nvPr/>
          </p:nvPicPr>
          <p:blipFill rotWithShape="1">
            <a:blip r:embed="rId3"/>
            <a:srcRect l="34758"/>
            <a:stretch>
              <a:fillRect/>
            </a:stretch>
          </p:blipFill>
          <p:spPr>
            <a:xfrm>
              <a:off x="1704975" y="4818232"/>
              <a:ext cx="2709638" cy="1365123"/>
            </a:xfrm>
            <a:prstGeom prst="rect">
              <a:avLst/>
            </a:prstGeom>
          </p:spPr>
        </p:pic>
        <p:pic>
          <p:nvPicPr>
            <p:cNvPr id="9" name="Picture 9">
              <a:extLst>
                <a:ext uri="{FF2B5EF4-FFF2-40B4-BE49-F238E27FC236}">
                  <a16:creationId xmlns:a16="http://schemas.microsoft.com/office/drawing/2014/main" id="{0A813219-AAF4-E783-5252-83A15DD6557A}"/>
                </a:ext>
              </a:extLst>
            </p:cNvPr>
            <p:cNvPicPr>
              <a:picLocks noChangeAspect="1"/>
            </p:cNvPicPr>
            <p:nvPr/>
          </p:nvPicPr>
          <p:blipFill>
            <a:blip r:embed="rId4"/>
            <a:stretch>
              <a:fillRect/>
            </a:stretch>
          </p:blipFill>
          <p:spPr>
            <a:xfrm>
              <a:off x="4533587" y="4822818"/>
              <a:ext cx="4153213" cy="1307389"/>
            </a:xfrm>
            <a:prstGeom prst="rect">
              <a:avLst/>
            </a:prstGeom>
          </p:spPr>
        </p:pic>
        <p:pic>
          <p:nvPicPr>
            <p:cNvPr id="10" name="Picture 11">
              <a:extLst>
                <a:ext uri="{FF2B5EF4-FFF2-40B4-BE49-F238E27FC236}">
                  <a16:creationId xmlns:a16="http://schemas.microsoft.com/office/drawing/2014/main" id="{3A70610F-5523-9359-51E7-C29F5E5E1B6C}"/>
                </a:ext>
              </a:extLst>
            </p:cNvPr>
            <p:cNvPicPr>
              <a:picLocks noChangeAspect="1"/>
            </p:cNvPicPr>
            <p:nvPr/>
          </p:nvPicPr>
          <p:blipFill>
            <a:blip r:embed="rId5"/>
            <a:stretch>
              <a:fillRect/>
            </a:stretch>
          </p:blipFill>
          <p:spPr>
            <a:xfrm>
              <a:off x="4533586" y="3280649"/>
              <a:ext cx="3962714" cy="1271576"/>
            </a:xfrm>
            <a:prstGeom prst="rect">
              <a:avLst/>
            </a:prstGeom>
          </p:spPr>
        </p:pic>
        <p:pic>
          <p:nvPicPr>
            <p:cNvPr id="11" name="Picture 13">
              <a:extLst>
                <a:ext uri="{FF2B5EF4-FFF2-40B4-BE49-F238E27FC236}">
                  <a16:creationId xmlns:a16="http://schemas.microsoft.com/office/drawing/2014/main" id="{0E274375-6282-EF73-8CD8-329B2A2F6C16}"/>
                </a:ext>
              </a:extLst>
            </p:cNvPr>
            <p:cNvPicPr>
              <a:picLocks noChangeAspect="1"/>
            </p:cNvPicPr>
            <p:nvPr/>
          </p:nvPicPr>
          <p:blipFill>
            <a:blip r:embed="rId6"/>
            <a:stretch>
              <a:fillRect/>
            </a:stretch>
          </p:blipFill>
          <p:spPr>
            <a:xfrm>
              <a:off x="3153823" y="3284072"/>
              <a:ext cx="1260790" cy="1357309"/>
            </a:xfrm>
            <a:prstGeom prst="rect">
              <a:avLst/>
            </a:prstGeom>
          </p:spPr>
        </p:pic>
        <p:pic>
          <p:nvPicPr>
            <p:cNvPr id="12" name="Picture 15">
              <a:extLst>
                <a:ext uri="{FF2B5EF4-FFF2-40B4-BE49-F238E27FC236}">
                  <a16:creationId xmlns:a16="http://schemas.microsoft.com/office/drawing/2014/main" id="{A0003AB7-525A-D744-8D2D-412C7656B1EE}"/>
                </a:ext>
              </a:extLst>
            </p:cNvPr>
            <p:cNvPicPr>
              <a:picLocks noChangeAspect="1"/>
            </p:cNvPicPr>
            <p:nvPr/>
          </p:nvPicPr>
          <p:blipFill>
            <a:blip r:embed="rId7"/>
            <a:stretch>
              <a:fillRect/>
            </a:stretch>
          </p:blipFill>
          <p:spPr>
            <a:xfrm>
              <a:off x="1704975" y="3188278"/>
              <a:ext cx="1448848" cy="1629954"/>
            </a:xfrm>
            <a:prstGeom prst="rect">
              <a:avLst/>
            </a:prstGeom>
          </p:spPr>
        </p:pic>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灾害风险建模方法</a:t>
            </a:r>
            <a:endParaRPr lang="en-GB" dirty="0"/>
          </a:p>
        </p:txBody>
      </p:sp>
      <p:sp>
        <p:nvSpPr>
          <p:cNvPr id="3" name="Text Placeholder 2"/>
          <p:cNvSpPr>
            <a:spLocks noGrp="1"/>
          </p:cNvSpPr>
          <p:nvPr>
            <p:ph type="body" sz="quarter" idx="13"/>
          </p:nvPr>
        </p:nvSpPr>
        <p:spPr/>
        <p:txBody>
          <a:bodyPr/>
          <a:lstStyle/>
          <a:p>
            <a:endParaRPr lang="en-GB"/>
          </a:p>
        </p:txBody>
      </p:sp>
      <p:sp>
        <p:nvSpPr>
          <p:cNvPr id="5" name="Slide Number Placeholder 4"/>
          <p:cNvSpPr>
            <a:spLocks noGrp="1"/>
          </p:cNvSpPr>
          <p:nvPr>
            <p:ph type="sldNum" sz="quarter" idx="4"/>
          </p:nvPr>
        </p:nvSpPr>
        <p:spPr/>
        <p:txBody>
          <a:bodyPr/>
          <a:lstStyle/>
          <a:p>
            <a:fld id="{2083E393-C0BF-4ED8-8545-7E4C90AFF831}" type="slidenum">
              <a:rPr lang="en-US" smtClean="0"/>
              <a:t>9</a:t>
            </a:fld>
            <a:endParaRPr lang="en-US"/>
          </a:p>
        </p:txBody>
      </p:sp>
      <p:pic>
        <p:nvPicPr>
          <p:cNvPr id="6" name="Picture 10" descr="Global Earthquake Model Foundation | Italy"/>
          <p:cNvPicPr>
            <a:picLocks noChangeAspect="1" noChangeArrowheads="1"/>
          </p:cNvPicPr>
          <p:nvPr/>
        </p:nvPicPr>
        <p:blipFill rotWithShape="1">
          <a:blip r:embed="rId2">
            <a:extLst>
              <a:ext uri="{28A0092B-C50C-407E-A947-70E740481C1C}">
                <a14:useLocalDpi xmlns:a14="http://schemas.microsoft.com/office/drawing/2010/main" val="0"/>
              </a:ext>
            </a:extLst>
          </a:blip>
          <a:srcRect l="7191" t="11798" r="2395" b="15372"/>
          <a:stretch>
            <a:fillRect/>
          </a:stretch>
        </p:blipFill>
        <p:spPr bwMode="auto">
          <a:xfrm>
            <a:off x="507698" y="3242699"/>
            <a:ext cx="1330587" cy="496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JBA Risk Management Mission Statement, Employees and Hiring | Linked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5" t="12007" r="5777" b="8550"/>
          <a:stretch>
            <a:fillRect/>
          </a:stretch>
        </p:blipFill>
        <p:spPr bwMode="auto">
          <a:xfrm>
            <a:off x="7751149" y="3063017"/>
            <a:ext cx="745151" cy="676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Metabiota - Crunchbase Company Profile &amp; Funding"/>
          <p:cNvPicPr>
            <a:picLocks noChangeAspect="1" noChangeArrowheads="1"/>
          </p:cNvPicPr>
          <p:nvPr/>
        </p:nvPicPr>
        <p:blipFill rotWithShape="1">
          <a:blip r:embed="rId4">
            <a:extLst>
              <a:ext uri="{28A0092B-C50C-407E-A947-70E740481C1C}">
                <a14:useLocalDpi xmlns:a14="http://schemas.microsoft.com/office/drawing/2010/main" val="0"/>
              </a:ext>
            </a:extLst>
          </a:blip>
          <a:srcRect l="6005" t="30965" r="7294" b="37315"/>
          <a:stretch>
            <a:fillRect/>
          </a:stretch>
        </p:blipFill>
        <p:spPr bwMode="auto">
          <a:xfrm>
            <a:off x="3423618" y="3054522"/>
            <a:ext cx="2062782" cy="67600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a:spLocks noGrp="1"/>
          </p:cNvSpPr>
          <p:nvPr>
            <p:ph idx="1"/>
          </p:nvPr>
        </p:nvSpPr>
        <p:spPr>
          <a:xfrm>
            <a:off x="457199" y="1524000"/>
            <a:ext cx="8229599" cy="1379193"/>
          </a:xfrm>
        </p:spPr>
        <p:txBody>
          <a:bodyPr/>
          <a:lstStyle/>
          <a:p>
            <a:r>
              <a:rPr lang="zh-CN" altLang="en-US" b="0" dirty="0"/>
              <a:t>全区域统一的建模方法，使用各国自己的灾害、脆弱性和风险信息</a:t>
            </a:r>
          </a:p>
          <a:p>
            <a:endParaRPr lang="zh-CN" altLang="en-US" b="0" dirty="0"/>
          </a:p>
          <a:p>
            <a:r>
              <a:rPr lang="zh-CN" altLang="en-US" b="0" dirty="0"/>
              <a:t>这些模型是由一流的保险业建模公司开发的，并纳入了最新的科学发现和数据</a:t>
            </a:r>
            <a:endParaRPr lang="en-GB" b="0" dirty="0"/>
          </a:p>
          <a:p>
            <a:endParaRPr lang="en-GB" b="0" dirty="0"/>
          </a:p>
          <a:p>
            <a:endParaRPr lang="en-GB" b="0" dirty="0"/>
          </a:p>
          <a:p>
            <a:endParaRPr lang="en-US" sz="1800" b="0" dirty="0">
              <a:effectLst/>
              <a:latin typeface="Arial" panose="020B0604020202090204" pitchFamily="34" charset="0"/>
              <a:ea typeface="Calibri" panose="020F0502020204030204" pitchFamily="34" charset="0"/>
            </a:endParaRPr>
          </a:p>
          <a:p>
            <a:endParaRPr lang="en-US" b="0" dirty="0">
              <a:latin typeface="Arial" panose="020B0604020202090204" pitchFamily="34" charset="0"/>
              <a:ea typeface="Calibri" panose="020F0502020204030204" pitchFamily="34" charset="0"/>
            </a:endParaRPr>
          </a:p>
          <a:p>
            <a:r>
              <a:rPr lang="zh-CN" altLang="en-US" sz="1800" b="0" dirty="0">
                <a:effectLst/>
                <a:latin typeface="Arial" panose="020B0604020202090204" pitchFamily="34" charset="0"/>
                <a:ea typeface="Calibri" panose="020F0502020204030204" pitchFamily="34" charset="0"/>
              </a:rPr>
              <a:t>地震和洪水风险建模使用统一的风险数据集，其中包含了建筑物的数量、位置、重新安置成本、居住人数和建筑物的脆弱性等级等信息。</a:t>
            </a:r>
          </a:p>
          <a:p>
            <a:endParaRPr lang="zh-CN" altLang="en-US" sz="1800" b="0" dirty="0">
              <a:effectLst/>
              <a:latin typeface="Arial" panose="020B0604020202090204" pitchFamily="34" charset="0"/>
              <a:ea typeface="Calibri" panose="020F0502020204030204" pitchFamily="34" charset="0"/>
            </a:endParaRPr>
          </a:p>
          <a:p>
            <a:r>
              <a:rPr lang="zh-CN" altLang="en-US" sz="1800" b="0" dirty="0">
                <a:effectLst/>
                <a:latin typeface="Arial" panose="020B0604020202090204" pitchFamily="34" charset="0"/>
                <a:ea typeface="Calibri" panose="020F0502020204030204" pitchFamily="34" charset="0"/>
              </a:rPr>
              <a:t>这涵盖了住宅、商业和工业资产</a:t>
            </a:r>
            <a:r>
              <a:rPr lang="en-US" altLang="zh-CN" b="0" dirty="0">
                <a:latin typeface="Arial" panose="020B0604020202090204" pitchFamily="34" charset="0"/>
                <a:ea typeface="Calibri" panose="020F0502020204030204" pitchFamily="34" charset="0"/>
              </a:rPr>
              <a:t>——</a:t>
            </a:r>
            <a:r>
              <a:rPr lang="zh-CN" altLang="en-US" b="0" dirty="0">
                <a:latin typeface="Arial" panose="020B0604020202090204" pitchFamily="34" charset="0"/>
                <a:ea typeface="Calibri" panose="020F0502020204030204" pitchFamily="34" charset="0"/>
              </a:rPr>
              <a:t>暴露出的财政风险具有</a:t>
            </a:r>
            <a:r>
              <a:rPr lang="zh-CN" altLang="en-US" sz="1800" b="0" dirty="0">
                <a:effectLst/>
                <a:latin typeface="Arial" panose="020B0604020202090204" pitchFamily="34" charset="0"/>
                <a:ea typeface="Calibri" panose="020F0502020204030204" pitchFamily="34" charset="0"/>
              </a:rPr>
              <a:t>全国代表性</a:t>
            </a:r>
            <a:endParaRPr lang="en-GB" b="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TAGPREFIX" val="WT_"/>
  <p:tag name="WT_CREATEDATE" val="14 March 2017"/>
  <p:tag name="WT_DPI" val=""/>
  <p:tag name="WT_FOOTER" val="Watermark"/>
  <p:tag name="WT_TEMPLATENAME" val="WTW.pptx"/>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ASSOCIATEDSLIDES" val=""/>
  <p:tag name="WT_DIALOGNAME" val="Title Image Slide"/>
  <p:tag name="WT_INNEWPRESENTATION" val="YES"/>
  <p:tag name="WT_ONINSERTSLIDEDLG" val="YES"/>
  <p:tag name="WT_SHORTNAME" val="BASIC"/>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798</Words>
  <Application>Microsoft Macintosh PowerPoint</Application>
  <PresentationFormat>全屏显示(4:3)</PresentationFormat>
  <Paragraphs>220</Paragraphs>
  <Slides>23</Slides>
  <Notes>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Simsun</vt:lpstr>
      <vt:lpstr>Arial</vt:lpstr>
      <vt:lpstr>Calibri</vt:lpstr>
      <vt:lpstr>Roboto</vt:lpstr>
      <vt:lpstr>Wingdings</vt:lpstr>
      <vt:lpstr>WTW</vt:lpstr>
      <vt:lpstr>1_WTW</vt:lpstr>
      <vt:lpstr>环节1：介绍CAREC灾害风险项目并总结初步成果</vt:lpstr>
      <vt:lpstr>目标</vt:lpstr>
      <vt:lpstr>项目目标概述:开发一个CAREC区域的灾害风险转移机制</vt:lpstr>
      <vt:lpstr>CAREC的灾害风险</vt:lpstr>
      <vt:lpstr>本技术援助项目的目标</vt:lpstr>
      <vt:lpstr>取得的进展</vt:lpstr>
      <vt:lpstr>关键产出</vt:lpstr>
      <vt:lpstr>灾害风险概况</vt:lpstr>
      <vt:lpstr>灾害风险建模方法</vt:lpstr>
      <vt:lpstr>灾害风险概况-平均年损失</vt:lpstr>
      <vt:lpstr>灾害风险管理界面</vt:lpstr>
      <vt:lpstr>Overview of the DRMI</vt:lpstr>
      <vt:lpstr>保障缺口评估</vt:lpstr>
      <vt:lpstr>Protection Gap – Infectious Disease</vt:lpstr>
      <vt:lpstr>传染病风险融资</vt:lpstr>
      <vt:lpstr>CAREC机制的功能</vt:lpstr>
      <vt:lpstr>接下来的讨论步骤</vt:lpstr>
      <vt:lpstr>灾害风险融资</vt:lpstr>
      <vt:lpstr>下一步</vt:lpstr>
      <vt:lpstr>本次会议的宏大目标 </vt:lpstr>
      <vt:lpstr>宏大目标</vt:lpstr>
      <vt:lpstr>问答和讨论  1.您有任何问题吗？ 2.您对本次会议的期望是什么？</vt:lpstr>
      <vt:lpstr>免责声明：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张 伊弛</cp:lastModifiedBy>
  <cp:revision>223</cp:revision>
  <dcterms:created xsi:type="dcterms:W3CDTF">2022-11-27T12:26:37Z</dcterms:created>
  <dcterms:modified xsi:type="dcterms:W3CDTF">2022-11-27T12:55:37Z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817d4574-7375-4d17-b29c-6e4c6df0fcb0_ActionId">
    <vt:lpwstr>f53f6653-6bac-41d5-904b-3863164c5afe</vt:lpwstr>
  </property>
  <property fmtid="{D5CDD505-2E9C-101B-9397-08002B2CF9AE}" pid="4" name="MSIP_Label_817d4574-7375-4d17-b29c-6e4c6df0fcb0_ContentBits">
    <vt:lpwstr>2</vt:lpwstr>
  </property>
  <property fmtid="{D5CDD505-2E9C-101B-9397-08002B2CF9AE}" pid="5" name="MSIP_Label_817d4574-7375-4d17-b29c-6e4c6df0fcb0_Enabled">
    <vt:lpwstr>true</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etDate">
    <vt:lpwstr>2021-09-21T11:31:38Z</vt:lpwstr>
  </property>
  <property fmtid="{D5CDD505-2E9C-101B-9397-08002B2CF9AE}" pid="9" name="MSIP_Label_817d4574-7375-4d17-b29c-6e4c6df0fcb0_SiteId">
    <vt:lpwstr>9495d6bb-41c2-4c58-848f-92e52cf3d640</vt:lpwstr>
  </property>
  <property fmtid="{D5CDD505-2E9C-101B-9397-08002B2CF9AE}" pid="10" name="MSIP_Label_d347b247-e90e-43a3-9d7b-004f14ae6873_ActionId">
    <vt:lpwstr>6882d427-935e-4bb0-b23b-b8f89faf5375</vt:lpwstr>
  </property>
  <property fmtid="{D5CDD505-2E9C-101B-9397-08002B2CF9AE}" pid="11" name="MSIP_Label_d347b247-e90e-43a3-9d7b-004f14ae6873_ContentBits">
    <vt:lpwstr>0</vt:lpwstr>
  </property>
  <property fmtid="{D5CDD505-2E9C-101B-9397-08002B2CF9AE}" pid="12" name="MSIP_Label_d347b247-e90e-43a3-9d7b-004f14ae6873_Enabled">
    <vt:lpwstr>true</vt:lpwstr>
  </property>
  <property fmtid="{D5CDD505-2E9C-101B-9397-08002B2CF9AE}" pid="13" name="MSIP_Label_d347b247-e90e-43a3-9d7b-004f14ae6873_Method">
    <vt:lpwstr>Standard</vt:lpwstr>
  </property>
  <property fmtid="{D5CDD505-2E9C-101B-9397-08002B2CF9AE}" pid="14" name="MSIP_Label_d347b247-e90e-43a3-9d7b-004f14ae6873_Name">
    <vt:lpwstr>d347b247-e90e-43a3-9d7b-004f14ae6873</vt:lpwstr>
  </property>
  <property fmtid="{D5CDD505-2E9C-101B-9397-08002B2CF9AE}" pid="15" name="MSIP_Label_d347b247-e90e-43a3-9d7b-004f14ae6873_SetDate">
    <vt:lpwstr>2021-09-09T09:17:32Z</vt:lpwstr>
  </property>
  <property fmtid="{D5CDD505-2E9C-101B-9397-08002B2CF9AE}" pid="16" name="MSIP_Label_d347b247-e90e-43a3-9d7b-004f14ae6873_SiteId">
    <vt:lpwstr>76e3921f-489b-4b7e-9547-9ea297add9b5</vt:lpwstr>
  </property>
  <property fmtid="{D5CDD505-2E9C-101B-9397-08002B2CF9AE}" pid="17" name="KSOProductBuildVer">
    <vt:lpwstr>2052-4.1.2.6545</vt:lpwstr>
  </property>
</Properties>
</file>