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4147" r:id="rId2"/>
    <p:sldId id="566" r:id="rId3"/>
    <p:sldId id="4159" r:id="rId4"/>
    <p:sldId id="4157" r:id="rId5"/>
    <p:sldId id="4158" r:id="rId6"/>
    <p:sldId id="302" r:id="rId7"/>
    <p:sldId id="563" r:id="rId8"/>
    <p:sldId id="562" r:id="rId9"/>
    <p:sldId id="455" r:id="rId10"/>
    <p:sldId id="567" r:id="rId11"/>
    <p:sldId id="56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BE25C3-AEAF-EC0D-1064-9B2BDC2CA178}" name="Yasmin Siddiqi" initials="YS" userId="S::ysiddiqi@adb.org::8dd6eeab-d15a-4d01-b92c-92984bacbd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in Siddiqi" initials="YS" lastIdx="2" clrIdx="0">
    <p:extLst>
      <p:ext uri="{19B8F6BF-5375-455C-9EA6-DF929625EA0E}">
        <p15:presenceInfo xmlns:p15="http://schemas.microsoft.com/office/powerpoint/2012/main" userId="S::ysiddiqi@adb.org::8dd6eeab-d15a-4d01-b92c-92984bacbd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FF6"/>
    <a:srgbClr val="007DB7"/>
    <a:srgbClr val="C8DA2B"/>
    <a:srgbClr val="E9532B"/>
    <a:srgbClr val="FDB515"/>
    <a:srgbClr val="009FD6"/>
    <a:srgbClr val="8DC63F"/>
    <a:srgbClr val="F57F29"/>
    <a:srgbClr val="FBDC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2240" autoAdjust="0"/>
  </p:normalViewPr>
  <p:slideViewPr>
    <p:cSldViewPr snapToGrid="0">
      <p:cViewPr varScale="1">
        <p:scale>
          <a:sx n="58" d="100"/>
          <a:sy n="58" d="100"/>
        </p:scale>
        <p:origin x="1546" y="62"/>
      </p:cViewPr>
      <p:guideLst>
        <p:guide orient="horz" pos="2160"/>
        <p:guide pos="3808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03/08/2022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 - 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first gender equity themed irrigation and drainage (I&amp;D) investment of ADB in Tajikistan. Aims to enhance climate resilience, water productivity, and the income of female and male farmers by modernizing selected areas of the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Yovon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I&amp;D system, located in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Khatlon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province of the lower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Vakhsh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river basin.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The project will introduce (i) climate- and disaster-resilient modernization of prioritized I&amp;D infrastructure, (ii) streamlined institutions and systems for effective planning and operation and maintenance (O&amp;M) of I&amp;D infrastructure, and (iii) policies and strategies for gender equality to enhance women's participation in land and water management.</a:t>
            </a:r>
            <a:endParaRPr lang="en-US" sz="1200" b="0" i="0" u="none" strike="noStrike" baseline="0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18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0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03/08/2022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044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34" y="1159776"/>
            <a:ext cx="11705167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77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118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5643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59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03/08/2022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30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701B5776-779C-2340-9346-509ABE3A3D4B}"/>
              </a:ext>
            </a:extLst>
          </p:cNvPr>
          <p:cNvSpPr/>
          <p:nvPr userDrawn="1"/>
        </p:nvSpPr>
        <p:spPr>
          <a:xfrm rot="5400000">
            <a:off x="1926654" y="382631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</p:spTree>
    <p:extLst>
      <p:ext uri="{BB962C8B-B14F-4D97-AF65-F5344CB8AC3E}">
        <p14:creationId xmlns:p14="http://schemas.microsoft.com/office/powerpoint/2010/main" val="10277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03/08/2022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8CECA7-CBAD-4F43-CE6A-076440C6FD4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751" y="78454"/>
            <a:ext cx="1173611" cy="836441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018CE24B-1B69-3F8B-BB55-335B15EFDDF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97432" y="5944862"/>
            <a:ext cx="889193" cy="666895"/>
          </a:xfrm>
          <a:prstGeom prst="rect">
            <a:avLst/>
          </a:prstGeom>
        </p:spPr>
      </p:pic>
      <p:sp>
        <p:nvSpPr>
          <p:cNvPr id="10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3D0B3025-0B1C-CC2B-410F-F7AA3E2BF007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7979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73" r:id="rId13"/>
    <p:sldLayoutId id="2147483661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20031-878A-E760-406C-46FC148C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25" y="347208"/>
            <a:ext cx="1150462" cy="8451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86B958-AAB1-1C52-E230-502DB47A9CF9}"/>
              </a:ext>
            </a:extLst>
          </p:cNvPr>
          <p:cNvSpPr txBox="1"/>
          <p:nvPr/>
        </p:nvSpPr>
        <p:spPr>
          <a:xfrm>
            <a:off x="485229" y="1847474"/>
            <a:ext cx="5504754" cy="312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PH" sz="3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 4 </a:t>
            </a:r>
            <a:r>
              <a:rPr lang="en-PH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Developing Climate Adaptive Solutions: Financing and Innovations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3600" b="1" i="0" u="none" strike="noStrike" kern="1200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4C2D6AB-2CA6-1337-B36B-26E63CBD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7696201" y="0"/>
            <a:ext cx="4495800" cy="6871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8C8BC-FB2E-9CA4-AB12-4DA158BE17AC}"/>
              </a:ext>
            </a:extLst>
          </p:cNvPr>
          <p:cNvSpPr txBox="1"/>
          <p:nvPr/>
        </p:nvSpPr>
        <p:spPr>
          <a:xfrm>
            <a:off x="379211" y="4568896"/>
            <a:ext cx="869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Kathleen Anne C. Coballes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Officer, ADB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Istanbul, 12 August 2022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1B29F68-429C-ABC3-26E2-B64828820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11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287900"/>
            <a:ext cx="9684026" cy="836441"/>
          </a:xfrm>
        </p:spPr>
        <p:txBody>
          <a:bodyPr>
            <a:noAutofit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latin typeface="Arial,Bold"/>
              </a:rPr>
              <a:t>Summary of CAREC countries’ NDC strategies: Agriculture and Water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2F6A9-01CA-60D2-7DAD-4EA2A84AB0B5}"/>
              </a:ext>
            </a:extLst>
          </p:cNvPr>
          <p:cNvSpPr txBox="1"/>
          <p:nvPr/>
        </p:nvSpPr>
        <p:spPr>
          <a:xfrm>
            <a:off x="1224188" y="1250100"/>
            <a:ext cx="76150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Agri-business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Promote </a:t>
            </a:r>
            <a:r>
              <a:rPr lang="en-US" sz="2400" dirty="0">
                <a:solidFill>
                  <a:schemeClr val="dk1"/>
                </a:solidFill>
              </a:rPr>
              <a:t>climate smart agricultural  inputs and management </a:t>
            </a:r>
            <a:r>
              <a:rPr lang="en-US" sz="2400" dirty="0"/>
              <a:t>(including fertilizer management)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Improve livestock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500" dirty="0"/>
          </a:p>
          <a:p>
            <a:r>
              <a:rPr lang="en-US" sz="2400" u="sng" dirty="0"/>
              <a:t>Infrastructure development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Irrigation infrastructure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Water resources management</a:t>
            </a:r>
          </a:p>
          <a:p>
            <a:endParaRPr lang="en-US" sz="1500" dirty="0"/>
          </a:p>
          <a:p>
            <a:r>
              <a:rPr lang="en-US" sz="2400" u="sng" dirty="0"/>
              <a:t>Innovative financing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</a:rPr>
              <a:t>Promotion of climate-smart financial services and products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500" dirty="0">
              <a:solidFill>
                <a:schemeClr val="dk1"/>
              </a:solidFill>
            </a:endParaRPr>
          </a:p>
          <a:p>
            <a:r>
              <a:rPr lang="en-US" sz="2400" u="sng" dirty="0">
                <a:solidFill>
                  <a:schemeClr val="dk1"/>
                </a:solidFill>
              </a:rPr>
              <a:t>Capacity building</a:t>
            </a:r>
            <a:endParaRPr lang="en-US" sz="24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Awareness raising and policy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1" y="407151"/>
            <a:ext cx="8552639" cy="83644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,Bold"/>
              </a:rPr>
              <a:t>Guide Questions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6A517E8-9C61-3B4F-3BF6-C3A820CEE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50" y="1552941"/>
            <a:ext cx="100236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Based on the country NDCs, how can the CAREC platform assist in accelerating actions in the agriculture sector at the regional level? What are the short, medium and long-term priorities?</a:t>
            </a:r>
          </a:p>
          <a:p>
            <a:pPr marL="457200" indent="-457200">
              <a:buAutoNum type="arabicPeriod"/>
            </a:pPr>
            <a:endParaRPr lang="en-US" altLang="en-US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do you see the role of development partners and financing institutions in supporting the NDC priorities?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88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83" y="287900"/>
            <a:ext cx="10416209" cy="836441"/>
          </a:xfrm>
        </p:spPr>
        <p:txBody>
          <a:bodyPr>
            <a:noAutofit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latin typeface="Arial,Bold"/>
              </a:rPr>
              <a:t>Objectives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7D88D-F9BB-C41A-47A7-B33D8D081705}"/>
              </a:ext>
            </a:extLst>
          </p:cNvPr>
          <p:cNvSpPr/>
          <p:nvPr/>
        </p:nvSpPr>
        <p:spPr>
          <a:xfrm>
            <a:off x="977982" y="1416632"/>
            <a:ext cx="1065742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600" b="1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Session 4 will highlight and discuss</a:t>
            </a:r>
            <a:r>
              <a:rPr lang="en-US" sz="26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impacts of climate change in the agriculture sector vis food security </a:t>
            </a: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-apple-system"/>
              </a:rPr>
              <a:t>priority adaptation and mitigation </a:t>
            </a:r>
            <a:r>
              <a:rPr lang="en-US" sz="2400" dirty="0">
                <a:solidFill>
                  <a:srgbClr val="242424"/>
                </a:solidFill>
                <a:latin typeface="-apple-system"/>
              </a:rPr>
              <a:t>strategies in the nationally-determined contributions (NDCs)  </a:t>
            </a:r>
            <a:endParaRPr lang="en-US" sz="2400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-apple-system"/>
              </a:rPr>
              <a:t>practical approaches and measures toward building a climate-resilient agriculture sector</a:t>
            </a: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42424"/>
                </a:solidFill>
                <a:latin typeface="-apple-system"/>
              </a:rPr>
              <a:t>role of the CAREC regional cooperation, development partners and private sector in accelerating climate actions in the agriculture sector</a:t>
            </a:r>
            <a:endParaRPr lang="en-US" sz="2400" b="0" i="0" dirty="0">
              <a:solidFill>
                <a:srgbClr val="242424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2119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1" y="380665"/>
            <a:ext cx="10416209" cy="836441"/>
          </a:xfrm>
        </p:spPr>
        <p:txBody>
          <a:bodyPr>
            <a:noAutofit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latin typeface="Arial,Bold"/>
              </a:rPr>
              <a:t>CAREC countries’ vulnerabilities and influence on climate change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9246B8E-134B-C44F-B37B-4A177FE8E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70858"/>
              </p:ext>
            </p:extLst>
          </p:nvPr>
        </p:nvGraphicFramePr>
        <p:xfrm>
          <a:off x="1066799" y="1217106"/>
          <a:ext cx="9846366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968">
                  <a:extLst>
                    <a:ext uri="{9D8B030D-6E8A-4147-A177-3AD203B41FA5}">
                      <a16:colId xmlns:a16="http://schemas.microsoft.com/office/drawing/2014/main" val="2819649126"/>
                    </a:ext>
                  </a:extLst>
                </a:gridCol>
                <a:gridCol w="2879776">
                  <a:extLst>
                    <a:ext uri="{9D8B030D-6E8A-4147-A177-3AD203B41FA5}">
                      <a16:colId xmlns:a16="http://schemas.microsoft.com/office/drawing/2014/main" val="2666428576"/>
                    </a:ext>
                  </a:extLst>
                </a:gridCol>
                <a:gridCol w="2801811">
                  <a:extLst>
                    <a:ext uri="{9D8B030D-6E8A-4147-A177-3AD203B41FA5}">
                      <a16:colId xmlns:a16="http://schemas.microsoft.com/office/drawing/2014/main" val="3150227922"/>
                    </a:ext>
                  </a:extLst>
                </a:gridCol>
                <a:gridCol w="2801811">
                  <a:extLst>
                    <a:ext uri="{9D8B030D-6E8A-4147-A177-3AD203B41FA5}">
                      <a16:colId xmlns:a16="http://schemas.microsoft.com/office/drawing/2014/main" val="372782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ND-GAIN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INFORM 2019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GHG emissions</a:t>
                      </a:r>
                    </a:p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based on latest </a:t>
                      </a:r>
                      <a:r>
                        <a:rPr lang="en-US" sz="2000" dirty="0" err="1">
                          <a:latin typeface="+mn-lt"/>
                        </a:rPr>
                        <a:t>Nat’l</a:t>
                      </a:r>
                      <a:r>
                        <a:rPr lang="en-US" sz="2000" dirty="0">
                          <a:latin typeface="+mn-lt"/>
                        </a:rPr>
                        <a:t> Comm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8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AFG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176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5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5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73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rd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61</a:t>
                      </a:r>
                      <a:r>
                        <a:rPr lang="en-US" sz="2000" baseline="30000" dirty="0">
                          <a:latin typeface="+mn-lt"/>
                        </a:rPr>
                        <a:t>st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9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GEO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40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87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6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KAZ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46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144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2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KGZ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75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th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91</a:t>
                      </a:r>
                      <a:r>
                        <a:rPr lang="en-US" sz="2000" baseline="30000" dirty="0">
                          <a:latin typeface="+mn-lt"/>
                        </a:rPr>
                        <a:t>st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1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67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101</a:t>
                      </a:r>
                      <a:r>
                        <a:rPr lang="en-US" sz="2000" baseline="30000" dirty="0">
                          <a:latin typeface="+mn-lt"/>
                        </a:rPr>
                        <a:t>st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1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PAK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18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6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PRC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61</a:t>
                      </a:r>
                      <a:r>
                        <a:rPr lang="en-US" sz="20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st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71</a:t>
                      </a:r>
                      <a:r>
                        <a:rPr lang="en-US" sz="2000" baseline="30000" dirty="0">
                          <a:latin typeface="+mn-lt"/>
                        </a:rPr>
                        <a:t>st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1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TAJ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100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64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5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TRM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124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101</a:t>
                      </a:r>
                      <a:r>
                        <a:rPr lang="en-US" sz="2000" baseline="30000" dirty="0">
                          <a:latin typeface="+mn-lt"/>
                        </a:rPr>
                        <a:t>st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2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UZB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83</a:t>
                      </a:r>
                      <a:r>
                        <a:rPr lang="en-US" sz="2000" baseline="30000" dirty="0">
                          <a:latin typeface="+mn-lt"/>
                        </a:rPr>
                        <a:t>rd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112</a:t>
                      </a:r>
                      <a:r>
                        <a:rPr lang="en-US" sz="2000" baseline="30000" dirty="0">
                          <a:latin typeface="+mn-lt"/>
                        </a:rPr>
                        <a:t>th</a:t>
                      </a:r>
                      <a:r>
                        <a:rPr lang="en-US" sz="20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6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F352BD-650C-F4F0-AE8A-A4A3315296BC}"/>
              </a:ext>
            </a:extLst>
          </p:cNvPr>
          <p:cNvSpPr txBox="1"/>
          <p:nvPr/>
        </p:nvSpPr>
        <p:spPr>
          <a:xfrm>
            <a:off x="1404732" y="233773"/>
            <a:ext cx="1020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C00000"/>
                </a:solidFill>
                <a:latin typeface="Antonio Bold"/>
              </a:rPr>
              <a:t>CAREC Countries NDC Priorities: Agriculture and Water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72614FE-0B9C-9D67-EAEF-75B978327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93642"/>
              </p:ext>
            </p:extLst>
          </p:nvPr>
        </p:nvGraphicFramePr>
        <p:xfrm>
          <a:off x="330237" y="818548"/>
          <a:ext cx="11636475" cy="58407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1485">
                  <a:extLst>
                    <a:ext uri="{9D8B030D-6E8A-4147-A177-3AD203B41FA5}">
                      <a16:colId xmlns:a16="http://schemas.microsoft.com/office/drawing/2014/main" val="1079212966"/>
                    </a:ext>
                  </a:extLst>
                </a:gridCol>
                <a:gridCol w="5923721">
                  <a:extLst>
                    <a:ext uri="{9D8B030D-6E8A-4147-A177-3AD203B41FA5}">
                      <a16:colId xmlns:a16="http://schemas.microsoft.com/office/drawing/2014/main" val="4235728550"/>
                    </a:ext>
                  </a:extLst>
                </a:gridCol>
                <a:gridCol w="4691269">
                  <a:extLst>
                    <a:ext uri="{9D8B030D-6E8A-4147-A177-3AD203B41FA5}">
                      <a16:colId xmlns:a16="http://schemas.microsoft.com/office/drawing/2014/main" val="305560334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Country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Mitigation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Adaptation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302232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r>
                        <a:rPr lang="en-US" sz="1800"/>
                        <a:t>AFG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25425" lvl="1" indent="-225425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 and Livestock (manure management, land use/change for agriculture)</a:t>
                      </a:r>
                    </a:p>
                    <a:p>
                      <a:pPr marL="225425" lvl="1" indent="-225425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 Infrastructure</a:t>
                      </a:r>
                    </a:p>
                    <a:p>
                      <a:pPr marL="225425" lvl="1" indent="-225425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Cropping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 land and water management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access to water to support food security, reduce poverty and improve agricultural productions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9317522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r>
                        <a:rPr lang="en-US" sz="1800"/>
                        <a:t>AZE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 methane gas from manure of livestock and poultry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alternative sources of energy and modern technologies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3617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GEO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smart agriculture and agritourism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 measures for agriculture and water resources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08508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/>
                        <a:t>KAZ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850101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r>
                        <a:rPr lang="en-US" sz="1800" dirty="0"/>
                        <a:t>KYR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livestock headcount, Increase productivity, and improve pedigree stock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 area of cultivated organic crop farming lands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efficiency of the application of manure as a fertilizer and generation of biogas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Research, policy development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Improving land use practices 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Climate-resilient crops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Climate-smart financial services and products 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0578645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r>
                        <a:rPr lang="en-US" sz="1800" dirty="0"/>
                        <a:t>MON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Regulate and reduce the livestock number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the livestock manure management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 husbandry and pastureland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Arable farming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resources management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148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64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F352BD-650C-F4F0-AE8A-A4A3315296BC}"/>
              </a:ext>
            </a:extLst>
          </p:cNvPr>
          <p:cNvSpPr txBox="1"/>
          <p:nvPr/>
        </p:nvSpPr>
        <p:spPr>
          <a:xfrm>
            <a:off x="1510748" y="220375"/>
            <a:ext cx="10071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000" b="1" dirty="0">
                <a:solidFill>
                  <a:srgbClr val="C00000"/>
                </a:solidFill>
                <a:latin typeface="Antonio Bold"/>
              </a:rPr>
              <a:t>CAREC Countries’ NDC Priorities: Agriculture and Water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72614FE-0B9C-9D67-EAEF-75B978327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71292"/>
              </p:ext>
            </p:extLst>
          </p:nvPr>
        </p:nvGraphicFramePr>
        <p:xfrm>
          <a:off x="383245" y="774373"/>
          <a:ext cx="11530460" cy="5806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725">
                  <a:extLst>
                    <a:ext uri="{9D8B030D-6E8A-4147-A177-3AD203B41FA5}">
                      <a16:colId xmlns:a16="http://schemas.microsoft.com/office/drawing/2014/main" val="1079212966"/>
                    </a:ext>
                  </a:extLst>
                </a:gridCol>
                <a:gridCol w="5673172">
                  <a:extLst>
                    <a:ext uri="{9D8B030D-6E8A-4147-A177-3AD203B41FA5}">
                      <a16:colId xmlns:a16="http://schemas.microsoft.com/office/drawing/2014/main" val="4235728550"/>
                    </a:ext>
                  </a:extLst>
                </a:gridCol>
                <a:gridCol w="4771563">
                  <a:extLst>
                    <a:ext uri="{9D8B030D-6E8A-4147-A177-3AD203B41FA5}">
                      <a16:colId xmlns:a16="http://schemas.microsoft.com/office/drawing/2014/main" val="305560334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Country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Mitigation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Adaptation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302232"/>
                  </a:ext>
                </a:extLst>
              </a:tr>
              <a:tr h="1670653">
                <a:tc>
                  <a:txBody>
                    <a:bodyPr/>
                    <a:lstStyle/>
                    <a:p>
                      <a:r>
                        <a:rPr lang="en-US" sz="2000"/>
                        <a:t>PAK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ban on open burning of rice stubble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Disposal of crop residue in an environmentally friendly manner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 climate smart inputs and management practices in agriculture and livestock management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Adoption of Climate Smart Agricultural practices for the production of a variety of plants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Balanced use of fertilizers, composting and using cropping calendars to perfect the planting times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resources management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045987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PRC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 for emissions reduction and efficiency improvement in agriculture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Enhancement of resilience of natural ecosystems to the impacts of climate change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36005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2000" dirty="0"/>
                        <a:t>TAJ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Promoting efficient irrigation technologies and rehabilitation of irrigation and drainage systems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Optimizing the use of fertilizers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Promoting crop diversity and integrated pest management;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Advancing integrated food, water and energy systems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0495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000"/>
                        <a:t>TRK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c/o NAP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89511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2000" dirty="0"/>
                        <a:t>UZB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productivity of agricultural land</a:t>
                      </a:r>
                      <a:endParaRPr lang="en-US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Adaptation measures for agriculture sector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274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04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6845-1920-4660-A83A-63CF111B0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785" y="1159776"/>
            <a:ext cx="10829319" cy="55616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000" dirty="0">
                <a:ea typeface="+mn-lt"/>
                <a:cs typeface="+mn-lt"/>
              </a:rPr>
              <a:t>Cumulative climate finance from ADB resources at least </a:t>
            </a:r>
            <a:r>
              <a:rPr lang="en-US" sz="3000" b="1" dirty="0">
                <a:ea typeface="+mn-lt"/>
                <a:cs typeface="+mn-lt"/>
              </a:rPr>
              <a:t>$100 billion for 2019-2030</a:t>
            </a: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3000" b="1" dirty="0">
              <a:ea typeface="+mn-lt"/>
              <a:cs typeface="+mn-lt"/>
            </a:endParaRP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000" b="1" dirty="0">
                <a:ea typeface="+mn-lt"/>
                <a:cs typeface="+mn-lt"/>
              </a:rPr>
              <a:t>75%</a:t>
            </a:r>
            <a:r>
              <a:rPr lang="en-US" sz="3000" dirty="0">
                <a:ea typeface="+mn-lt"/>
                <a:cs typeface="+mn-lt"/>
              </a:rPr>
              <a:t> of number of committed operations will support climate by 2030</a:t>
            </a: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3000" dirty="0">
              <a:ea typeface="+mn-lt"/>
              <a:cs typeface="+mn-lt"/>
            </a:endParaRP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000" dirty="0">
                <a:ea typeface="+mn-lt"/>
                <a:cs typeface="+mn-lt"/>
              </a:rPr>
              <a:t>Cumulative </a:t>
            </a:r>
            <a:r>
              <a:rPr lang="en-US" sz="3000" b="1" dirty="0">
                <a:ea typeface="+mn-lt"/>
                <a:cs typeface="+mn-lt"/>
              </a:rPr>
              <a:t>adaptation financing of $9 billion </a:t>
            </a:r>
            <a:r>
              <a:rPr lang="en-US" sz="3000" dirty="0">
                <a:ea typeface="+mn-lt"/>
                <a:cs typeface="+mn-lt"/>
              </a:rPr>
              <a:t>between 2019-2024 and </a:t>
            </a:r>
            <a:r>
              <a:rPr lang="en-US" sz="3000" b="1" dirty="0">
                <a:ea typeface="+mn-lt"/>
                <a:cs typeface="+mn-lt"/>
              </a:rPr>
              <a:t>$34 billion</a:t>
            </a:r>
            <a:r>
              <a:rPr lang="en-US" sz="3000" dirty="0">
                <a:ea typeface="+mn-lt"/>
                <a:cs typeface="+mn-lt"/>
              </a:rPr>
              <a:t> between 2019-2030. </a:t>
            </a: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3000" dirty="0">
              <a:ea typeface="+mn-lt"/>
              <a:cs typeface="+mn-lt"/>
            </a:endParaRP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000" dirty="0">
                <a:ea typeface="+mn-lt"/>
                <a:cs typeface="+mn-lt"/>
              </a:rPr>
              <a:t>Full alignment of sovereign operations with the Paris Agreement by </a:t>
            </a:r>
            <a:r>
              <a:rPr lang="en-US" sz="3000" b="1" dirty="0">
                <a:ea typeface="+mn-lt"/>
                <a:cs typeface="+mn-lt"/>
              </a:rPr>
              <a:t>1 July 2023</a:t>
            </a:r>
            <a:r>
              <a:rPr lang="en-US" sz="3000" dirty="0">
                <a:ea typeface="+mn-lt"/>
                <a:cs typeface="+mn-lt"/>
              </a:rPr>
              <a:t>. Alignment of 85% of </a:t>
            </a:r>
            <a:r>
              <a:rPr lang="en-US" sz="3000" dirty="0" err="1">
                <a:ea typeface="+mn-lt"/>
                <a:cs typeface="+mn-lt"/>
              </a:rPr>
              <a:t>nonsovereign</a:t>
            </a:r>
            <a:r>
              <a:rPr lang="en-US" sz="3000" dirty="0">
                <a:ea typeface="+mn-lt"/>
                <a:cs typeface="+mn-lt"/>
              </a:rPr>
              <a:t> operations by 1 July 2023 and full alignment by </a:t>
            </a:r>
            <a:r>
              <a:rPr lang="en-US" sz="3000" b="1" dirty="0">
                <a:ea typeface="+mn-lt"/>
                <a:cs typeface="+mn-lt"/>
              </a:rPr>
              <a:t>1 July 202</a:t>
            </a:r>
            <a:r>
              <a:rPr lang="en-US" sz="3000" dirty="0">
                <a:ea typeface="+mn-lt"/>
                <a:cs typeface="+mn-lt"/>
              </a:rPr>
              <a:t>5.</a:t>
            </a:r>
            <a:endParaRPr lang="en-US" sz="3000" dirty="0">
              <a:cs typeface="Calibri" panose="020F0502020204030204"/>
            </a:endParaRPr>
          </a:p>
          <a:p>
            <a:pPr>
              <a:spcBef>
                <a:spcPct val="0"/>
              </a:spcBef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4443A-C8BE-4368-9061-24335C58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7" y="297024"/>
            <a:ext cx="7853641" cy="6373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  <a:cs typeface="Calibri Light"/>
              </a:rPr>
              <a:t>ADB’s Climate Commitments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535" y="274957"/>
            <a:ext cx="9909312" cy="83644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ADB’s Ongoing climate-related interventions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EF984-8D40-86C5-CBF0-A9670F064E10}"/>
              </a:ext>
            </a:extLst>
          </p:cNvPr>
          <p:cNvSpPr txBox="1"/>
          <p:nvPr/>
        </p:nvSpPr>
        <p:spPr>
          <a:xfrm>
            <a:off x="402152" y="1150719"/>
            <a:ext cx="11387695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400" b="1" dirty="0"/>
              <a:t>Digital Solutions to Improve Agricultural Value Chains (REG including PAR   and TAJ)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Support livestock sector digitalization (on-going) and setting up a food security/availability digital platform  (planned)</a:t>
            </a:r>
          </a:p>
          <a:p>
            <a:pPr marL="342900" indent="-342900">
              <a:buFontTx/>
              <a:buChar char="-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Enhancing Climate Resilience in the </a:t>
            </a:r>
            <a:r>
              <a:rPr lang="en-US" sz="2400" b="1" dirty="0" err="1"/>
              <a:t>Pyanj</a:t>
            </a:r>
            <a:r>
              <a:rPr lang="en-US" sz="2400" b="1" dirty="0"/>
              <a:t> River Basin (TAJ)</a:t>
            </a:r>
            <a:endParaRPr lang="en-US" sz="2400" dirty="0"/>
          </a:p>
          <a:p>
            <a:pPr marL="344488" indent="-344488">
              <a:buFontTx/>
              <a:buChar char="-"/>
            </a:pPr>
            <a:r>
              <a:rPr lang="en-US" sz="2000" dirty="0"/>
              <a:t>Prepare a study on the impact of climate change on rural livelihoods, especially on women and marginalized groups</a:t>
            </a:r>
          </a:p>
          <a:p>
            <a:pPr marL="344488" indent="-344488">
              <a:buFontTx/>
              <a:buChar char="-"/>
            </a:pPr>
            <a:r>
              <a:rPr lang="en-US" sz="2000" dirty="0"/>
              <a:t>Prepare two investment projects: (i) Climate Change Adaptation Project (2024) and (ii) Rural Productivity Enhancement sector Project (2025)</a:t>
            </a:r>
          </a:p>
          <a:p>
            <a:pPr marL="342900" indent="-342900">
              <a:buFontTx/>
              <a:buChar char="-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Horticulture Value Chain Infrastructure Project (UZB)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Improve processing of high-quality horticulture products for domestic and export markets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Livestock Value Chain Development Project (UZB)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Finance </a:t>
            </a:r>
            <a:r>
              <a:rPr lang="en-US" sz="2000" dirty="0" err="1"/>
              <a:t>subloans</a:t>
            </a:r>
            <a:r>
              <a:rPr lang="en-US" sz="2000" dirty="0"/>
              <a:t> for livestock businesses (dairy, poultry, feed/fodder, bee keeping, fisheries)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Improve veterinary services through private sector providers</a:t>
            </a:r>
          </a:p>
          <a:p>
            <a:pPr marL="342900" indent="-342900">
              <a:buFontTx/>
              <a:buChar char="-"/>
            </a:pPr>
            <a:endParaRPr lang="en-US" sz="1500" dirty="0"/>
          </a:p>
          <a:p>
            <a:pPr marL="285750" indent="-285750">
              <a:buFontTx/>
              <a:buChar char="-"/>
            </a:pPr>
            <a:endParaRPr lang="en-US" sz="1500" dirty="0">
              <a:latin typeface="Arial" panose="020B0604020202020204" pitchFamily="34" charset="0"/>
            </a:endParaRPr>
          </a:p>
          <a:p>
            <a:pPr marL="292100" indent="-292100">
              <a:buFontTx/>
              <a:buChar char="-"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2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59" y="284320"/>
            <a:ext cx="10327209" cy="83644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ADB’s Ongoing climate-related interventions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4A4F6-2882-0F15-A9E0-94DA596DC3C9}"/>
              </a:ext>
            </a:extLst>
          </p:cNvPr>
          <p:cNvSpPr txBox="1"/>
          <p:nvPr/>
        </p:nvSpPr>
        <p:spPr>
          <a:xfrm>
            <a:off x="298620" y="1120761"/>
            <a:ext cx="1159476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Building Climate Resilience through Adaptation Planning in the Yellow River Basin (PRC)</a:t>
            </a:r>
          </a:p>
          <a:p>
            <a:pPr marL="457200" indent="-333375">
              <a:buFontTx/>
              <a:buChar char="-"/>
            </a:pPr>
            <a:r>
              <a:rPr lang="en-US" sz="2000" dirty="0"/>
              <a:t>Support holistic Climate change adaptation planning</a:t>
            </a:r>
          </a:p>
          <a:p>
            <a:pPr marL="123825"/>
            <a:endParaRPr lang="en-US" sz="1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Water Resources Management in </a:t>
            </a:r>
            <a:r>
              <a:rPr lang="en-US" sz="2400" b="1" dirty="0" err="1">
                <a:cs typeface="Arial" panose="020B0604020202020204" pitchFamily="34" charset="0"/>
              </a:rPr>
              <a:t>Pyanj</a:t>
            </a:r>
            <a:r>
              <a:rPr lang="en-US" sz="2400" b="1" dirty="0">
                <a:cs typeface="Arial" panose="020B0604020202020204" pitchFamily="34" charset="0"/>
              </a:rPr>
              <a:t> River Basin Project (TAJ)</a:t>
            </a:r>
          </a:p>
          <a:p>
            <a:pPr marL="461962" lvl="1" indent="-342900">
              <a:buFontTx/>
              <a:buChar char="-"/>
            </a:pPr>
            <a:r>
              <a:rPr lang="en-US" sz="2000" dirty="0">
                <a:cs typeface="Arial" panose="020B0604020202020204" pitchFamily="34" charset="0"/>
              </a:rPr>
              <a:t>strengthen water resource management, modernize and climate proof irrigation and drainage infrastructure, and improve farm and water use  management capacities</a:t>
            </a:r>
          </a:p>
          <a:p>
            <a:pPr marL="119062" lvl="1"/>
            <a:endParaRPr lang="en-US" sz="15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National Disaster Risk Management Project (TAJ)</a:t>
            </a:r>
          </a:p>
          <a:p>
            <a:pPr marL="460375" indent="-342900">
              <a:buFontTx/>
              <a:buChar char="-"/>
            </a:pPr>
            <a:r>
              <a:rPr lang="en-US" sz="2000" dirty="0"/>
              <a:t>supports efforts of the government in reducing economic losses due to natural hazards and mainstreaming disaster risk management (DRM) in development planning</a:t>
            </a:r>
          </a:p>
          <a:p>
            <a:pPr marL="460375" indent="-342900">
              <a:buFontTx/>
              <a:buChar char="-"/>
            </a:pPr>
            <a:r>
              <a:rPr lang="en-US" sz="2000" dirty="0"/>
              <a:t>lays a foundation for establishing a sustainable institutional and financial  mechanism that enables Tajikistan to effectively deal with disasters in the long term</a:t>
            </a:r>
          </a:p>
          <a:p>
            <a:pPr marL="460375" indent="-342900">
              <a:buFontTx/>
              <a:buChar char="-"/>
            </a:pPr>
            <a:endParaRPr lang="en-US" sz="1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PH" sz="2400" b="1" dirty="0"/>
              <a:t>Climate Adaptive Water Resources Management project</a:t>
            </a:r>
            <a:r>
              <a:rPr lang="en-PH" sz="2400" dirty="0"/>
              <a:t> </a:t>
            </a:r>
            <a:r>
              <a:rPr lang="en-PH" sz="2400" b="1" dirty="0"/>
              <a:t>(UZB)</a:t>
            </a:r>
          </a:p>
          <a:p>
            <a:pPr marL="461962" lvl="1" indent="-342900">
              <a:buFontTx/>
              <a:buChar char="-"/>
            </a:pPr>
            <a:r>
              <a:rPr lang="en-PH" sz="2000" dirty="0"/>
              <a:t>Modernization of  irrigation subprojects for better climate change adaptation</a:t>
            </a:r>
          </a:p>
          <a:p>
            <a:pPr marL="461962" lvl="1" indent="-342900">
              <a:buFontTx/>
              <a:buChar char="-"/>
            </a:pPr>
            <a:r>
              <a:rPr lang="en-PH" sz="2000" dirty="0"/>
              <a:t>Modernization of main canals, water saving on-farm approaches/technologies, institutional capacity building </a:t>
            </a:r>
          </a:p>
          <a:p>
            <a:pPr marL="404812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2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6336" y="379882"/>
            <a:ext cx="1023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3600" b="1" dirty="0">
                <a:solidFill>
                  <a:srgbClr val="C00000"/>
                </a:solidFill>
              </a:rPr>
              <a:t>Future plans and priorities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70" y="1441602"/>
            <a:ext cx="1082459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PH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Climate Smart Irrigation Sector Development Program (GEO)</a:t>
            </a:r>
          </a:p>
          <a:p>
            <a:pPr marL="581025" indent="-352425">
              <a:buFontTx/>
              <a:buChar char="-"/>
            </a:pPr>
            <a:r>
              <a:rPr lang="en-US" sz="2200" dirty="0">
                <a:cs typeface="Arial" pitchFamily="34" charset="0"/>
              </a:rPr>
              <a:t>Modernization of irrigation system and demonstration of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200" dirty="0"/>
              <a:t>nnovative agriculture production systems demonstrated</a:t>
            </a:r>
          </a:p>
          <a:p>
            <a:pPr marL="22860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PH" sz="2800" b="1" dirty="0"/>
              <a:t>Amu Darya Basin Climate Risk Assessment (UZB)</a:t>
            </a:r>
          </a:p>
          <a:p>
            <a:pPr marL="581025" lvl="2" indent="-300038">
              <a:buFontTx/>
              <a:buChar char="-"/>
            </a:pPr>
            <a:r>
              <a:rPr lang="en-PH" sz="2200" dirty="0"/>
              <a:t>Identification of investment areas aimed at reducing climate vulnerability and building long-term resilience (supports NDC, Water Sector Development Concept, Strategy for Transition of the Republic of Uzbekistan to a Green Economy for 2019-2030)</a:t>
            </a:r>
          </a:p>
          <a:p>
            <a:pPr marL="171450" lvl="1"/>
            <a:endParaRPr lang="en-PH" sz="1900" dirty="0"/>
          </a:p>
          <a:p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z-Latn-UZ" sz="19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5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B2AEFB67-FB41-4968-8BB7-79F2EE4C6DC6}"/>
</file>

<file path=customXml/itemProps2.xml><?xml version="1.0" encoding="utf-8"?>
<ds:datastoreItem xmlns:ds="http://schemas.openxmlformats.org/officeDocument/2006/customXml" ds:itemID="{6B205AC0-141B-42A3-950F-2CE0FC202DE2}"/>
</file>

<file path=customXml/itemProps3.xml><?xml version="1.0" encoding="utf-8"?>
<ds:datastoreItem xmlns:ds="http://schemas.openxmlformats.org/officeDocument/2006/customXml" ds:itemID="{BEE6AB67-D51B-4639-B23D-CA9A382602C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1151</Words>
  <Application>Microsoft Office PowerPoint</Application>
  <PresentationFormat>Widescreen</PresentationFormat>
  <Paragraphs>198</Paragraphs>
  <Slides>11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Antonio Bold</vt:lpstr>
      <vt:lpstr>-apple-system</vt:lpstr>
      <vt:lpstr>Arial</vt:lpstr>
      <vt:lpstr>Arial,Bold</vt:lpstr>
      <vt:lpstr>Calibri</vt:lpstr>
      <vt:lpstr>Calibri Light</vt:lpstr>
      <vt:lpstr>Open Sauce</vt:lpstr>
      <vt:lpstr>Wingdings</vt:lpstr>
      <vt:lpstr>Office Theme</vt:lpstr>
      <vt:lpstr>PowerPoint Presentation</vt:lpstr>
      <vt:lpstr>Objectives</vt:lpstr>
      <vt:lpstr>CAREC countries’ vulnerabilities and influence on climate change</vt:lpstr>
      <vt:lpstr>PowerPoint Presentation</vt:lpstr>
      <vt:lpstr>PowerPoint Presentation</vt:lpstr>
      <vt:lpstr>ADB’s Climate Commitments</vt:lpstr>
      <vt:lpstr>ADB’s Ongoing climate-related interventions</vt:lpstr>
      <vt:lpstr>ADB’s Ongoing climate-related interventions</vt:lpstr>
      <vt:lpstr>PowerPoint Presentation</vt:lpstr>
      <vt:lpstr>Summary of CAREC countries’ NDC strategies: Agriculture and Water</vt:lpstr>
      <vt:lpstr>Guide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Ng</dc:creator>
  <cp:lastModifiedBy>Kathleen Anne C. Coballes</cp:lastModifiedBy>
  <cp:revision>98</cp:revision>
  <cp:lastPrinted>2018-03-19T02:23:16Z</cp:lastPrinted>
  <dcterms:created xsi:type="dcterms:W3CDTF">2018-03-09T02:27:26Z</dcterms:created>
  <dcterms:modified xsi:type="dcterms:W3CDTF">2022-08-03T05:03:06Z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2022-08-01T03:55:39Z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e0bef813-b37a-4665-8136-397788625916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0x0101009FDAEA74914DCF4CB1BBCF0E2E5EDB11</vt:lpwstr>
  </property>
</Properties>
</file>