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5" r:id="rId6"/>
    <p:sldId id="257" r:id="rId7"/>
    <p:sldId id="266" r:id="rId8"/>
    <p:sldId id="267" r:id="rId9"/>
    <p:sldId id="276"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5"/>
  </p:normalViewPr>
  <p:slideViewPr>
    <p:cSldViewPr snapToGrid="0">
      <p:cViewPr varScale="1">
        <p:scale>
          <a:sx n="101" d="100"/>
          <a:sy n="101" d="100"/>
        </p:scale>
        <p:origin x="10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eli Gloria" userId="S::rgloria.consultant@adb.org::37dd7b62-eac8-493c-819c-db9336ef8c23" providerId="AD" clId="Web-{439DEC04-42E3-35C7-C3CE-46EEEC361768}"/>
    <pc:docChg chg="mod modMainMaster">
      <pc:chgData name="Reneli Gloria" userId="S::rgloria.consultant@adb.org::37dd7b62-eac8-493c-819c-db9336ef8c23" providerId="AD" clId="Web-{439DEC04-42E3-35C7-C3CE-46EEEC361768}" dt="2022-08-02T01:14:14.402" v="1" actId="33475"/>
      <pc:docMkLst>
        <pc:docMk/>
      </pc:docMkLst>
      <pc:sldMasterChg chg="addSp">
        <pc:chgData name="Reneli Gloria" userId="S::rgloria.consultant@adb.org::37dd7b62-eac8-493c-819c-db9336ef8c23" providerId="AD" clId="Web-{439DEC04-42E3-35C7-C3CE-46EEEC361768}" dt="2022-08-02T01:14:14.386" v="0" actId="33475"/>
        <pc:sldMasterMkLst>
          <pc:docMk/>
          <pc:sldMasterMk cId="0" sldId="2147483648"/>
        </pc:sldMasterMkLst>
        <pc:spChg chg="add">
          <ac:chgData name="Reneli Gloria" userId="S::rgloria.consultant@adb.org::37dd7b62-eac8-493c-819c-db9336ef8c23" providerId="AD" clId="Web-{439DEC04-42E3-35C7-C3CE-46EEEC361768}" dt="2022-08-02T01:14:14.386" v="0" actId="33475"/>
          <ac:spMkLst>
            <pc:docMk/>
            <pc:sldMasterMk cId="0" sldId="2147483648"/>
            <ac:spMk id="8" creationId="{78C5DCB6-A8F8-955F-6948-5D10792FE102}"/>
          </ac:spMkLst>
        </pc:sp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40484-A90E-D041-0C52-788A71F42062}"/>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0521974E-E43D-C28A-4768-F4EBC8C933E0}"/>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52581183-01F0-C630-ECB6-6E61F5A7706D}"/>
              </a:ext>
            </a:extLst>
          </p:cNvPr>
          <p:cNvSpPr txBox="1">
            <a:spLocks noGrp="1"/>
          </p:cNvSpPr>
          <p:nvPr>
            <p:ph type="dt" sz="half" idx="7"/>
          </p:nvPr>
        </p:nvSpPr>
        <p:spPr/>
        <p:txBody>
          <a:bodyPr/>
          <a:lstStyle>
            <a:lvl1pPr>
              <a:defRPr/>
            </a:lvl1pPr>
          </a:lstStyle>
          <a:p>
            <a:pPr lvl="0"/>
            <a:fld id="{3FB2A219-C26C-4113-937A-87038BE409ED}" type="datetime1">
              <a:rPr lang="en-GB"/>
              <a:pPr lvl="0"/>
              <a:t>01/08/2022</a:t>
            </a:fld>
            <a:endParaRPr lang="en-GB"/>
          </a:p>
        </p:txBody>
      </p:sp>
      <p:sp>
        <p:nvSpPr>
          <p:cNvPr id="5" name="Footer Placeholder 4">
            <a:extLst>
              <a:ext uri="{FF2B5EF4-FFF2-40B4-BE49-F238E27FC236}">
                <a16:creationId xmlns:a16="http://schemas.microsoft.com/office/drawing/2014/main" id="{3F38505C-E473-BE28-8FA2-F7C5813F9E0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813B3E6-C845-C3A5-37B7-33E0D8C4F3CE}"/>
              </a:ext>
            </a:extLst>
          </p:cNvPr>
          <p:cNvSpPr txBox="1">
            <a:spLocks noGrp="1"/>
          </p:cNvSpPr>
          <p:nvPr>
            <p:ph type="sldNum" sz="quarter" idx="8"/>
          </p:nvPr>
        </p:nvSpPr>
        <p:spPr/>
        <p:txBody>
          <a:bodyPr/>
          <a:lstStyle>
            <a:lvl1pPr>
              <a:defRPr/>
            </a:lvl1pPr>
          </a:lstStyle>
          <a:p>
            <a:pPr lvl="0"/>
            <a:fld id="{451A3BBE-7A59-40BE-BCCA-3D2E6794133F}" type="slidenum">
              <a:t>‹#›</a:t>
            </a:fld>
            <a:endParaRPr lang="en-GB"/>
          </a:p>
        </p:txBody>
      </p:sp>
    </p:spTree>
    <p:extLst>
      <p:ext uri="{BB962C8B-B14F-4D97-AF65-F5344CB8AC3E}">
        <p14:creationId xmlns:p14="http://schemas.microsoft.com/office/powerpoint/2010/main" val="194469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9888-EE37-0FFF-20CC-C74D5F6153E2}"/>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85D7063A-747B-7CFA-BEC6-A6BACDC9C7B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F820D0-0DB1-4B89-06F3-BDD3806429DE}"/>
              </a:ext>
            </a:extLst>
          </p:cNvPr>
          <p:cNvSpPr txBox="1">
            <a:spLocks noGrp="1"/>
          </p:cNvSpPr>
          <p:nvPr>
            <p:ph type="dt" sz="half" idx="7"/>
          </p:nvPr>
        </p:nvSpPr>
        <p:spPr/>
        <p:txBody>
          <a:bodyPr/>
          <a:lstStyle>
            <a:lvl1pPr>
              <a:defRPr/>
            </a:lvl1pPr>
          </a:lstStyle>
          <a:p>
            <a:pPr lvl="0"/>
            <a:fld id="{0852FE93-1AC1-4830-BC3E-2E9F5FC94745}" type="datetime1">
              <a:rPr lang="en-GB"/>
              <a:pPr lvl="0"/>
              <a:t>01/08/2022</a:t>
            </a:fld>
            <a:endParaRPr lang="en-GB"/>
          </a:p>
        </p:txBody>
      </p:sp>
      <p:sp>
        <p:nvSpPr>
          <p:cNvPr id="5" name="Footer Placeholder 4">
            <a:extLst>
              <a:ext uri="{FF2B5EF4-FFF2-40B4-BE49-F238E27FC236}">
                <a16:creationId xmlns:a16="http://schemas.microsoft.com/office/drawing/2014/main" id="{86449263-1703-6E3F-2EA7-77788B61A73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B46623D5-CD4F-1669-90DE-DEFF01D57751}"/>
              </a:ext>
            </a:extLst>
          </p:cNvPr>
          <p:cNvSpPr txBox="1">
            <a:spLocks noGrp="1"/>
          </p:cNvSpPr>
          <p:nvPr>
            <p:ph type="sldNum" sz="quarter" idx="8"/>
          </p:nvPr>
        </p:nvSpPr>
        <p:spPr/>
        <p:txBody>
          <a:bodyPr/>
          <a:lstStyle>
            <a:lvl1pPr>
              <a:defRPr/>
            </a:lvl1pPr>
          </a:lstStyle>
          <a:p>
            <a:pPr lvl="0"/>
            <a:fld id="{90C35003-1BBC-4C03-8DDC-912C70ACD2BF}" type="slidenum">
              <a:t>‹#›</a:t>
            </a:fld>
            <a:endParaRPr lang="en-GB"/>
          </a:p>
        </p:txBody>
      </p:sp>
    </p:spTree>
    <p:extLst>
      <p:ext uri="{BB962C8B-B14F-4D97-AF65-F5344CB8AC3E}">
        <p14:creationId xmlns:p14="http://schemas.microsoft.com/office/powerpoint/2010/main" val="420801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9411DA-3185-24D2-97B1-6E09BEB0CA26}"/>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3C507128-ED40-483C-343A-FB853C3C298D}"/>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CB9CED-A7BD-2EEC-A52C-3F6B2493292B}"/>
              </a:ext>
            </a:extLst>
          </p:cNvPr>
          <p:cNvSpPr txBox="1">
            <a:spLocks noGrp="1"/>
          </p:cNvSpPr>
          <p:nvPr>
            <p:ph type="dt" sz="half" idx="7"/>
          </p:nvPr>
        </p:nvSpPr>
        <p:spPr/>
        <p:txBody>
          <a:bodyPr/>
          <a:lstStyle>
            <a:lvl1pPr>
              <a:defRPr/>
            </a:lvl1pPr>
          </a:lstStyle>
          <a:p>
            <a:pPr lvl="0"/>
            <a:fld id="{38647EED-6350-437E-8E0D-DF36173741E5}" type="datetime1">
              <a:rPr lang="en-GB"/>
              <a:pPr lvl="0"/>
              <a:t>01/08/2022</a:t>
            </a:fld>
            <a:endParaRPr lang="en-GB"/>
          </a:p>
        </p:txBody>
      </p:sp>
      <p:sp>
        <p:nvSpPr>
          <p:cNvPr id="5" name="Footer Placeholder 4">
            <a:extLst>
              <a:ext uri="{FF2B5EF4-FFF2-40B4-BE49-F238E27FC236}">
                <a16:creationId xmlns:a16="http://schemas.microsoft.com/office/drawing/2014/main" id="{30E0BEDD-C69D-1A9F-4EB1-701BD3DE428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8BD70DA9-32F3-81B5-DB47-5B5FBDA9F173}"/>
              </a:ext>
            </a:extLst>
          </p:cNvPr>
          <p:cNvSpPr txBox="1">
            <a:spLocks noGrp="1"/>
          </p:cNvSpPr>
          <p:nvPr>
            <p:ph type="sldNum" sz="quarter" idx="8"/>
          </p:nvPr>
        </p:nvSpPr>
        <p:spPr/>
        <p:txBody>
          <a:bodyPr/>
          <a:lstStyle>
            <a:lvl1pPr>
              <a:defRPr/>
            </a:lvl1pPr>
          </a:lstStyle>
          <a:p>
            <a:pPr lvl="0"/>
            <a:fld id="{120CC919-E331-4717-8B61-6C99FA923D3E}" type="slidenum">
              <a:t>‹#›</a:t>
            </a:fld>
            <a:endParaRPr lang="en-GB"/>
          </a:p>
        </p:txBody>
      </p:sp>
    </p:spTree>
    <p:extLst>
      <p:ext uri="{BB962C8B-B14F-4D97-AF65-F5344CB8AC3E}">
        <p14:creationId xmlns:p14="http://schemas.microsoft.com/office/powerpoint/2010/main" val="1882395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2C108-7970-275D-2946-FD2676B033FB}"/>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B5FD832C-16B5-6279-7E1E-E82D158D7425}"/>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ADB1A7-7CFA-FB65-22E2-F00F5F66B55C}"/>
              </a:ext>
            </a:extLst>
          </p:cNvPr>
          <p:cNvSpPr txBox="1">
            <a:spLocks noGrp="1"/>
          </p:cNvSpPr>
          <p:nvPr>
            <p:ph type="dt" sz="half" idx="7"/>
          </p:nvPr>
        </p:nvSpPr>
        <p:spPr/>
        <p:txBody>
          <a:bodyPr/>
          <a:lstStyle>
            <a:lvl1pPr>
              <a:defRPr/>
            </a:lvl1pPr>
          </a:lstStyle>
          <a:p>
            <a:pPr lvl="0"/>
            <a:fld id="{556B970D-9B89-43F4-8F59-D667DCF4DE86}" type="datetime1">
              <a:rPr lang="en-GB"/>
              <a:pPr lvl="0"/>
              <a:t>01/08/2022</a:t>
            </a:fld>
            <a:endParaRPr lang="en-GB"/>
          </a:p>
        </p:txBody>
      </p:sp>
      <p:sp>
        <p:nvSpPr>
          <p:cNvPr id="5" name="Footer Placeholder 4">
            <a:extLst>
              <a:ext uri="{FF2B5EF4-FFF2-40B4-BE49-F238E27FC236}">
                <a16:creationId xmlns:a16="http://schemas.microsoft.com/office/drawing/2014/main" id="{85FF87EB-44A9-076F-C2EF-4B2ED97F828F}"/>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F612F33F-9CB5-B13E-A568-CCFF61FF3ACE}"/>
              </a:ext>
            </a:extLst>
          </p:cNvPr>
          <p:cNvSpPr txBox="1">
            <a:spLocks noGrp="1"/>
          </p:cNvSpPr>
          <p:nvPr>
            <p:ph type="sldNum" sz="quarter" idx="8"/>
          </p:nvPr>
        </p:nvSpPr>
        <p:spPr/>
        <p:txBody>
          <a:bodyPr/>
          <a:lstStyle>
            <a:lvl1pPr>
              <a:defRPr/>
            </a:lvl1pPr>
          </a:lstStyle>
          <a:p>
            <a:pPr lvl="0"/>
            <a:fld id="{AD910C49-D265-405E-BA82-1E95C740757C}" type="slidenum">
              <a:t>‹#›</a:t>
            </a:fld>
            <a:endParaRPr lang="en-GB"/>
          </a:p>
        </p:txBody>
      </p:sp>
    </p:spTree>
    <p:extLst>
      <p:ext uri="{BB962C8B-B14F-4D97-AF65-F5344CB8AC3E}">
        <p14:creationId xmlns:p14="http://schemas.microsoft.com/office/powerpoint/2010/main" val="79586900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1609-2C27-261B-7722-A95D8A05E66A}"/>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242D79E1-D936-CBE3-C7B4-745FFD81D87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5E53AD9A-AA42-B06A-1076-3FFCCD1E9476}"/>
              </a:ext>
            </a:extLst>
          </p:cNvPr>
          <p:cNvSpPr txBox="1">
            <a:spLocks noGrp="1"/>
          </p:cNvSpPr>
          <p:nvPr>
            <p:ph type="dt" sz="half" idx="7"/>
          </p:nvPr>
        </p:nvSpPr>
        <p:spPr/>
        <p:txBody>
          <a:bodyPr/>
          <a:lstStyle>
            <a:lvl1pPr>
              <a:defRPr/>
            </a:lvl1pPr>
          </a:lstStyle>
          <a:p>
            <a:pPr lvl="0"/>
            <a:fld id="{25C553AA-B0BD-4C9E-91E0-9D806E6AA5C7}" type="datetime1">
              <a:rPr lang="en-GB"/>
              <a:pPr lvl="0"/>
              <a:t>01/08/2022</a:t>
            </a:fld>
            <a:endParaRPr lang="en-GB"/>
          </a:p>
        </p:txBody>
      </p:sp>
      <p:sp>
        <p:nvSpPr>
          <p:cNvPr id="5" name="Footer Placeholder 4">
            <a:extLst>
              <a:ext uri="{FF2B5EF4-FFF2-40B4-BE49-F238E27FC236}">
                <a16:creationId xmlns:a16="http://schemas.microsoft.com/office/drawing/2014/main" id="{A7632543-EBBF-C205-3FEE-68CCF505E746}"/>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D103602E-1ADD-57C2-114E-C1FF9F714FC3}"/>
              </a:ext>
            </a:extLst>
          </p:cNvPr>
          <p:cNvSpPr txBox="1">
            <a:spLocks noGrp="1"/>
          </p:cNvSpPr>
          <p:nvPr>
            <p:ph type="sldNum" sz="quarter" idx="8"/>
          </p:nvPr>
        </p:nvSpPr>
        <p:spPr/>
        <p:txBody>
          <a:bodyPr/>
          <a:lstStyle>
            <a:lvl1pPr>
              <a:defRPr/>
            </a:lvl1pPr>
          </a:lstStyle>
          <a:p>
            <a:pPr lvl="0"/>
            <a:fld id="{F0B0585E-F5B5-4C11-AA3B-A8FEAAEE0DA5}" type="slidenum">
              <a:t>‹#›</a:t>
            </a:fld>
            <a:endParaRPr lang="en-GB"/>
          </a:p>
        </p:txBody>
      </p:sp>
    </p:spTree>
    <p:extLst>
      <p:ext uri="{BB962C8B-B14F-4D97-AF65-F5344CB8AC3E}">
        <p14:creationId xmlns:p14="http://schemas.microsoft.com/office/powerpoint/2010/main" val="26309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1323C-3B8F-CB1E-205F-FBCE4887ADE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DE9266B0-852C-ED9F-9923-C7145C04CF25}"/>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AB4570-7291-F705-D6A7-69445E5DD6C7}"/>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51C627-F733-772E-86CA-3E8A901B1878}"/>
              </a:ext>
            </a:extLst>
          </p:cNvPr>
          <p:cNvSpPr txBox="1">
            <a:spLocks noGrp="1"/>
          </p:cNvSpPr>
          <p:nvPr>
            <p:ph type="dt" sz="half" idx="7"/>
          </p:nvPr>
        </p:nvSpPr>
        <p:spPr/>
        <p:txBody>
          <a:bodyPr/>
          <a:lstStyle>
            <a:lvl1pPr>
              <a:defRPr/>
            </a:lvl1pPr>
          </a:lstStyle>
          <a:p>
            <a:pPr lvl="0"/>
            <a:fld id="{5F280CA3-4888-4D6B-AD46-F94B1BDC69E4}" type="datetime1">
              <a:rPr lang="en-GB"/>
              <a:pPr lvl="0"/>
              <a:t>01/08/2022</a:t>
            </a:fld>
            <a:endParaRPr lang="en-GB"/>
          </a:p>
        </p:txBody>
      </p:sp>
      <p:sp>
        <p:nvSpPr>
          <p:cNvPr id="6" name="Footer Placeholder 5">
            <a:extLst>
              <a:ext uri="{FF2B5EF4-FFF2-40B4-BE49-F238E27FC236}">
                <a16:creationId xmlns:a16="http://schemas.microsoft.com/office/drawing/2014/main" id="{2D574257-199C-890A-C600-8FD8A5EACAA6}"/>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03C9656C-BE75-7832-AF30-1014D5F16E97}"/>
              </a:ext>
            </a:extLst>
          </p:cNvPr>
          <p:cNvSpPr txBox="1">
            <a:spLocks noGrp="1"/>
          </p:cNvSpPr>
          <p:nvPr>
            <p:ph type="sldNum" sz="quarter" idx="8"/>
          </p:nvPr>
        </p:nvSpPr>
        <p:spPr/>
        <p:txBody>
          <a:bodyPr/>
          <a:lstStyle>
            <a:lvl1pPr>
              <a:defRPr/>
            </a:lvl1pPr>
          </a:lstStyle>
          <a:p>
            <a:pPr lvl="0"/>
            <a:fld id="{5CA146A7-262C-466A-B7C8-1DA6E77AB40E}" type="slidenum">
              <a:t>‹#›</a:t>
            </a:fld>
            <a:endParaRPr lang="en-GB"/>
          </a:p>
        </p:txBody>
      </p:sp>
    </p:spTree>
    <p:extLst>
      <p:ext uri="{BB962C8B-B14F-4D97-AF65-F5344CB8AC3E}">
        <p14:creationId xmlns:p14="http://schemas.microsoft.com/office/powerpoint/2010/main" val="1975231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4546-69ED-C7E7-E037-60D28B00925F}"/>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802EECDB-A26F-0EDA-FEE3-E5854B8268F9}"/>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8FDDE21F-482D-E09D-F07A-58FE7C790819}"/>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D25AB57-D460-D591-1AD0-95DB969EEB93}"/>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9D08BFA3-5825-EE22-AB3E-0737C8D482D9}"/>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6CA3478-ED81-5910-6917-BEE864C0C39B}"/>
              </a:ext>
            </a:extLst>
          </p:cNvPr>
          <p:cNvSpPr txBox="1">
            <a:spLocks noGrp="1"/>
          </p:cNvSpPr>
          <p:nvPr>
            <p:ph type="dt" sz="half" idx="7"/>
          </p:nvPr>
        </p:nvSpPr>
        <p:spPr/>
        <p:txBody>
          <a:bodyPr/>
          <a:lstStyle>
            <a:lvl1pPr>
              <a:defRPr/>
            </a:lvl1pPr>
          </a:lstStyle>
          <a:p>
            <a:pPr lvl="0"/>
            <a:fld id="{849FC293-6162-41A7-8F7B-286745AE12D5}" type="datetime1">
              <a:rPr lang="en-GB"/>
              <a:pPr lvl="0"/>
              <a:t>01/08/2022</a:t>
            </a:fld>
            <a:endParaRPr lang="en-GB"/>
          </a:p>
        </p:txBody>
      </p:sp>
      <p:sp>
        <p:nvSpPr>
          <p:cNvPr id="8" name="Footer Placeholder 7">
            <a:extLst>
              <a:ext uri="{FF2B5EF4-FFF2-40B4-BE49-F238E27FC236}">
                <a16:creationId xmlns:a16="http://schemas.microsoft.com/office/drawing/2014/main" id="{6366868A-521C-3C5D-31E1-92C58522B2AF}"/>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A4474F4C-6053-6EB8-582D-A733DD82B1A1}"/>
              </a:ext>
            </a:extLst>
          </p:cNvPr>
          <p:cNvSpPr txBox="1">
            <a:spLocks noGrp="1"/>
          </p:cNvSpPr>
          <p:nvPr>
            <p:ph type="sldNum" sz="quarter" idx="8"/>
          </p:nvPr>
        </p:nvSpPr>
        <p:spPr/>
        <p:txBody>
          <a:bodyPr/>
          <a:lstStyle>
            <a:lvl1pPr>
              <a:defRPr/>
            </a:lvl1pPr>
          </a:lstStyle>
          <a:p>
            <a:pPr lvl="0"/>
            <a:fld id="{B0F89150-498E-4A5F-A766-4FF099EDC740}" type="slidenum">
              <a:t>‹#›</a:t>
            </a:fld>
            <a:endParaRPr lang="en-GB"/>
          </a:p>
        </p:txBody>
      </p:sp>
    </p:spTree>
    <p:extLst>
      <p:ext uri="{BB962C8B-B14F-4D97-AF65-F5344CB8AC3E}">
        <p14:creationId xmlns:p14="http://schemas.microsoft.com/office/powerpoint/2010/main" val="214064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B6890-A112-E594-D133-D2B9EFCFFAB4}"/>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2B5A51DF-2042-225A-1DBF-B832F35D95B6}"/>
              </a:ext>
            </a:extLst>
          </p:cNvPr>
          <p:cNvSpPr txBox="1">
            <a:spLocks noGrp="1"/>
          </p:cNvSpPr>
          <p:nvPr>
            <p:ph type="dt" sz="half" idx="7"/>
          </p:nvPr>
        </p:nvSpPr>
        <p:spPr/>
        <p:txBody>
          <a:bodyPr/>
          <a:lstStyle>
            <a:lvl1pPr>
              <a:defRPr/>
            </a:lvl1pPr>
          </a:lstStyle>
          <a:p>
            <a:pPr lvl="0"/>
            <a:fld id="{CC338FEB-EB8E-4FD6-88C1-F59E1DE555A3}" type="datetime1">
              <a:rPr lang="en-GB"/>
              <a:pPr lvl="0"/>
              <a:t>01/08/2022</a:t>
            </a:fld>
            <a:endParaRPr lang="en-GB"/>
          </a:p>
        </p:txBody>
      </p:sp>
      <p:sp>
        <p:nvSpPr>
          <p:cNvPr id="4" name="Footer Placeholder 3">
            <a:extLst>
              <a:ext uri="{FF2B5EF4-FFF2-40B4-BE49-F238E27FC236}">
                <a16:creationId xmlns:a16="http://schemas.microsoft.com/office/drawing/2014/main" id="{2A374CE9-32A7-F663-D3A6-BAE5D1326AD6}"/>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733516ED-3C73-2068-755D-BF3E66660262}"/>
              </a:ext>
            </a:extLst>
          </p:cNvPr>
          <p:cNvSpPr txBox="1">
            <a:spLocks noGrp="1"/>
          </p:cNvSpPr>
          <p:nvPr>
            <p:ph type="sldNum" sz="quarter" idx="8"/>
          </p:nvPr>
        </p:nvSpPr>
        <p:spPr/>
        <p:txBody>
          <a:bodyPr/>
          <a:lstStyle>
            <a:lvl1pPr>
              <a:defRPr/>
            </a:lvl1pPr>
          </a:lstStyle>
          <a:p>
            <a:pPr lvl="0"/>
            <a:fld id="{738757E9-E4B4-4455-B801-442A7EDB0B22}" type="slidenum">
              <a:t>‹#›</a:t>
            </a:fld>
            <a:endParaRPr lang="en-GB"/>
          </a:p>
        </p:txBody>
      </p:sp>
    </p:spTree>
    <p:extLst>
      <p:ext uri="{BB962C8B-B14F-4D97-AF65-F5344CB8AC3E}">
        <p14:creationId xmlns:p14="http://schemas.microsoft.com/office/powerpoint/2010/main" val="211334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FDE6F80-2610-98DE-DE9D-69201A53B4FF}"/>
              </a:ext>
            </a:extLst>
          </p:cNvPr>
          <p:cNvSpPr txBox="1">
            <a:spLocks noGrp="1"/>
          </p:cNvSpPr>
          <p:nvPr>
            <p:ph type="dt" sz="half" idx="7"/>
          </p:nvPr>
        </p:nvSpPr>
        <p:spPr/>
        <p:txBody>
          <a:bodyPr/>
          <a:lstStyle>
            <a:lvl1pPr>
              <a:defRPr/>
            </a:lvl1pPr>
          </a:lstStyle>
          <a:p>
            <a:pPr lvl="0"/>
            <a:fld id="{8C855459-7D78-4318-965F-226FB932E61A}" type="datetime1">
              <a:rPr lang="en-GB"/>
              <a:pPr lvl="0"/>
              <a:t>01/08/2022</a:t>
            </a:fld>
            <a:endParaRPr lang="en-GB"/>
          </a:p>
        </p:txBody>
      </p:sp>
      <p:sp>
        <p:nvSpPr>
          <p:cNvPr id="3" name="Footer Placeholder 2">
            <a:extLst>
              <a:ext uri="{FF2B5EF4-FFF2-40B4-BE49-F238E27FC236}">
                <a16:creationId xmlns:a16="http://schemas.microsoft.com/office/drawing/2014/main" id="{92D88068-5CBA-3C12-DFA4-032EDBF20127}"/>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E58DE969-3F69-BAEE-5AB0-86D8BCDEB09B}"/>
              </a:ext>
            </a:extLst>
          </p:cNvPr>
          <p:cNvSpPr txBox="1">
            <a:spLocks noGrp="1"/>
          </p:cNvSpPr>
          <p:nvPr>
            <p:ph type="sldNum" sz="quarter" idx="8"/>
          </p:nvPr>
        </p:nvSpPr>
        <p:spPr/>
        <p:txBody>
          <a:bodyPr/>
          <a:lstStyle>
            <a:lvl1pPr>
              <a:defRPr/>
            </a:lvl1pPr>
          </a:lstStyle>
          <a:p>
            <a:pPr lvl="0"/>
            <a:fld id="{2883A153-23FB-4DAE-B61A-6D35F5C10C19}" type="slidenum">
              <a:t>‹#›</a:t>
            </a:fld>
            <a:endParaRPr lang="en-GB"/>
          </a:p>
        </p:txBody>
      </p:sp>
    </p:spTree>
    <p:extLst>
      <p:ext uri="{BB962C8B-B14F-4D97-AF65-F5344CB8AC3E}">
        <p14:creationId xmlns:p14="http://schemas.microsoft.com/office/powerpoint/2010/main" val="224309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A318-82F9-0732-AADB-AA95D881605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6510D48-AFA8-744E-C965-0B07A35B3148}"/>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768325E-2504-817B-5575-3280D5F19D9D}"/>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700E31E2-770E-2FAB-CDB9-2CBCB193E436}"/>
              </a:ext>
            </a:extLst>
          </p:cNvPr>
          <p:cNvSpPr txBox="1">
            <a:spLocks noGrp="1"/>
          </p:cNvSpPr>
          <p:nvPr>
            <p:ph type="dt" sz="half" idx="7"/>
          </p:nvPr>
        </p:nvSpPr>
        <p:spPr/>
        <p:txBody>
          <a:bodyPr/>
          <a:lstStyle>
            <a:lvl1pPr>
              <a:defRPr/>
            </a:lvl1pPr>
          </a:lstStyle>
          <a:p>
            <a:pPr lvl="0"/>
            <a:fld id="{8097B0E5-19CD-4EA0-BEE7-DA770752BEAA}" type="datetime1">
              <a:rPr lang="en-GB"/>
              <a:pPr lvl="0"/>
              <a:t>01/08/2022</a:t>
            </a:fld>
            <a:endParaRPr lang="en-GB"/>
          </a:p>
        </p:txBody>
      </p:sp>
      <p:sp>
        <p:nvSpPr>
          <p:cNvPr id="6" name="Footer Placeholder 5">
            <a:extLst>
              <a:ext uri="{FF2B5EF4-FFF2-40B4-BE49-F238E27FC236}">
                <a16:creationId xmlns:a16="http://schemas.microsoft.com/office/drawing/2014/main" id="{CBF6105D-DED8-0A5B-C5E3-D0312600DC5E}"/>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589ABD81-0433-0FC0-4168-C7B39D909D84}"/>
              </a:ext>
            </a:extLst>
          </p:cNvPr>
          <p:cNvSpPr txBox="1">
            <a:spLocks noGrp="1"/>
          </p:cNvSpPr>
          <p:nvPr>
            <p:ph type="sldNum" sz="quarter" idx="8"/>
          </p:nvPr>
        </p:nvSpPr>
        <p:spPr/>
        <p:txBody>
          <a:bodyPr/>
          <a:lstStyle>
            <a:lvl1pPr>
              <a:defRPr/>
            </a:lvl1pPr>
          </a:lstStyle>
          <a:p>
            <a:pPr lvl="0"/>
            <a:fld id="{BBFD34BB-0335-4F08-A20C-44950A14E9F0}" type="slidenum">
              <a:t>‹#›</a:t>
            </a:fld>
            <a:endParaRPr lang="en-GB"/>
          </a:p>
        </p:txBody>
      </p:sp>
    </p:spTree>
    <p:extLst>
      <p:ext uri="{BB962C8B-B14F-4D97-AF65-F5344CB8AC3E}">
        <p14:creationId xmlns:p14="http://schemas.microsoft.com/office/powerpoint/2010/main" val="3636617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AC6BA-F96A-0E44-0AF5-9F01ED27AD43}"/>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C47197E7-E46B-9670-5539-82D7AAE5CC70}"/>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E19CC30B-13A6-DD76-B681-4B6BBF45EF69}"/>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15345EF6-3EB5-58C0-852F-52765823291C}"/>
              </a:ext>
            </a:extLst>
          </p:cNvPr>
          <p:cNvSpPr txBox="1">
            <a:spLocks noGrp="1"/>
          </p:cNvSpPr>
          <p:nvPr>
            <p:ph type="dt" sz="half" idx="7"/>
          </p:nvPr>
        </p:nvSpPr>
        <p:spPr/>
        <p:txBody>
          <a:bodyPr/>
          <a:lstStyle>
            <a:lvl1pPr>
              <a:defRPr/>
            </a:lvl1pPr>
          </a:lstStyle>
          <a:p>
            <a:pPr lvl="0"/>
            <a:fld id="{5B7693FD-65EB-4206-AF98-BC3CCB91D787}" type="datetime1">
              <a:rPr lang="en-GB"/>
              <a:pPr lvl="0"/>
              <a:t>01/08/2022</a:t>
            </a:fld>
            <a:endParaRPr lang="en-GB"/>
          </a:p>
        </p:txBody>
      </p:sp>
      <p:sp>
        <p:nvSpPr>
          <p:cNvPr id="6" name="Footer Placeholder 5">
            <a:extLst>
              <a:ext uri="{FF2B5EF4-FFF2-40B4-BE49-F238E27FC236}">
                <a16:creationId xmlns:a16="http://schemas.microsoft.com/office/drawing/2014/main" id="{8A3B0D26-9521-FCEB-0B57-8D063A0F1C7D}"/>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1D66EC4F-FFC6-AF21-A865-CADAA3106DD2}"/>
              </a:ext>
            </a:extLst>
          </p:cNvPr>
          <p:cNvSpPr txBox="1">
            <a:spLocks noGrp="1"/>
          </p:cNvSpPr>
          <p:nvPr>
            <p:ph type="sldNum" sz="quarter" idx="8"/>
          </p:nvPr>
        </p:nvSpPr>
        <p:spPr/>
        <p:txBody>
          <a:bodyPr/>
          <a:lstStyle>
            <a:lvl1pPr>
              <a:defRPr/>
            </a:lvl1pPr>
          </a:lstStyle>
          <a:p>
            <a:pPr lvl="0"/>
            <a:fld id="{A6193FFD-376E-4917-9302-D7A8A6596C79}" type="slidenum">
              <a:t>‹#›</a:t>
            </a:fld>
            <a:endParaRPr lang="en-GB"/>
          </a:p>
        </p:txBody>
      </p:sp>
    </p:spTree>
    <p:extLst>
      <p:ext uri="{BB962C8B-B14F-4D97-AF65-F5344CB8AC3E}">
        <p14:creationId xmlns:p14="http://schemas.microsoft.com/office/powerpoint/2010/main" val="242787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E65FEE-A7AC-0D32-52BF-DCD409F19D26}"/>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60836F13-96CD-0099-C87D-8EF87D1F200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DA656A-8302-5E99-AE90-6292BE719092}"/>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91E6E3AE-2F92-442E-9BBA-DBEB3E0ED2BC}" type="datetime1">
              <a:rPr lang="en-GB"/>
              <a:pPr lvl="0"/>
              <a:t>01/08/2022</a:t>
            </a:fld>
            <a:endParaRPr lang="en-GB"/>
          </a:p>
        </p:txBody>
      </p:sp>
      <p:sp>
        <p:nvSpPr>
          <p:cNvPr id="5" name="Footer Placeholder 4">
            <a:extLst>
              <a:ext uri="{FF2B5EF4-FFF2-40B4-BE49-F238E27FC236}">
                <a16:creationId xmlns:a16="http://schemas.microsoft.com/office/drawing/2014/main" id="{B7951E17-E001-5A83-AE9D-A3E6B2D8A8EE}"/>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314CC2C2-0D68-C596-5241-C346A446C341}"/>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27901A58-8BB3-445E-BB1D-8ECE7CAE6FDB}" type="slidenum">
              <a:t>‹#›</a:t>
            </a:fld>
            <a:endParaRPr lang="en-GB"/>
          </a:p>
        </p:txBody>
      </p:sp>
      <p:sp>
        <p:nvSpPr>
          <p:cNvPr id="8" name="TextBox 7">
            <a:extLst>
              <a:ext uri="{FF2B5EF4-FFF2-40B4-BE49-F238E27FC236}">
                <a16:creationId xmlns:a16="http://schemas.microsoft.com/office/drawing/2014/main" id="{78C5DCB6-A8F8-955F-6948-5D10792FE102}"/>
              </a:ext>
            </a:extLst>
          </p:cNvPr>
          <p:cNvSpPr txBox="1"/>
          <p:nvPr>
            <p:extLst>
              <p:ext uri="{1162E1C5-73C7-4A58-AE30-91384D911F3F}">
                <p184:classification xmlns:p184="http://schemas.microsoft.com/office/powerpoint/2018/4/main" val="ftr"/>
              </p:ext>
            </p:extLst>
          </p:nvPr>
        </p:nvSpPr>
        <p:spPr>
          <a:xfrm>
            <a:off x="0" y="6720840"/>
            <a:ext cx="6127750" cy="137160"/>
          </a:xfrm>
          <a:prstGeom prst="rect">
            <a:avLst/>
          </a:prstGeom>
        </p:spPr>
        <p:txBody>
          <a:bodyPr horzOverflow="overflow" lIns="0" tIns="0" rIns="0" bIns="0">
            <a:spAutoFit/>
          </a:bodyPr>
          <a:lstStyle/>
          <a:p>
            <a:pPr algn="l"/>
            <a:r>
              <a:rPr lang="en-US" sz="900">
                <a:solidFill>
                  <a:srgbClr val="000000"/>
                </a:solidFill>
                <a:latin typeface="Calibri" panose="020F0502020204030204" pitchFamily="34" charset="0"/>
                <a:ea typeface="Calibri" panose="020F0502020204030204" pitchFamily="34" charset="0"/>
                <a:cs typeface="Calibri" panose="020F0502020204030204" pitchFamily="34" charset="0"/>
              </a:rPr>
              <a:t>INTERNAL. This information is accessible to ADB Management and staff. It may be shared outside ADB with appropriate permission.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4A89FE8-9F81-E069-2409-534639216C71}"/>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8F11762C-9491-B77B-E061-F78A376F9418}"/>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D8668951-7CBC-4C57-C0CA-3F12DD09F45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5" name="Rectangle 15">
            <a:extLst>
              <a:ext uri="{FF2B5EF4-FFF2-40B4-BE49-F238E27FC236}">
                <a16:creationId xmlns:a16="http://schemas.microsoft.com/office/drawing/2014/main" id="{1DF65E25-CE55-4C34-ABC7-2408A54A9C39}"/>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B60B1030-DD10-478D-B918-687A22474A20}"/>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13" name="Title 1">
            <a:extLst>
              <a:ext uri="{FF2B5EF4-FFF2-40B4-BE49-F238E27FC236}">
                <a16:creationId xmlns:a16="http://schemas.microsoft.com/office/drawing/2014/main" id="{0092B965-B030-FE11-C2DA-F2259344F6D7}"/>
              </a:ext>
            </a:extLst>
          </p:cNvPr>
          <p:cNvSpPr txBox="1">
            <a:spLocks/>
          </p:cNvSpPr>
          <p:nvPr/>
        </p:nvSpPr>
        <p:spPr>
          <a:xfrm>
            <a:off x="622300" y="502130"/>
            <a:ext cx="10947400" cy="3142769"/>
          </a:xfrm>
          <a:prstGeom prst="rect">
            <a:avLst/>
          </a:prstGeom>
          <a:noFill/>
          <a:ln>
            <a:noFill/>
          </a:ln>
        </p:spPr>
        <p:txBody>
          <a:bodyPr vert="horz" wrap="square" lIns="91440" tIns="45720" rIns="91440" bIns="45720" anchor="ctr" anchorCtr="0" compatLnSpc="1">
            <a:normAutofit fontScale="97500" lnSpcReduction="10000"/>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4000" b="1" dirty="0">
                <a:solidFill>
                  <a:schemeClr val="bg1"/>
                </a:solidFill>
                <a:latin typeface="Arial" panose="020B0604020202020204" pitchFamily="34" charset="0"/>
                <a:cs typeface="Arial" panose="020B0604020202020204" pitchFamily="34" charset="0"/>
              </a:rPr>
              <a:t>South Caucasus Gateways</a:t>
            </a:r>
            <a:br>
              <a:rPr lang="en-PH" sz="4000" b="1" dirty="0">
                <a:solidFill>
                  <a:schemeClr val="bg1"/>
                </a:solidFill>
                <a:latin typeface="Arial" panose="020B0604020202020204" pitchFamily="34" charset="0"/>
                <a:cs typeface="Arial" panose="020B0604020202020204" pitchFamily="34" charset="0"/>
              </a:rPr>
            </a:br>
            <a:endParaRPr lang="en-PH" sz="4000" b="1" dirty="0">
              <a:solidFill>
                <a:schemeClr val="bg1"/>
              </a:solidFill>
              <a:latin typeface="Arial" panose="020B0604020202020204" pitchFamily="34" charset="0"/>
              <a:cs typeface="Arial" panose="020B0604020202020204" pitchFamily="34" charset="0"/>
            </a:endParaRPr>
          </a:p>
          <a:p>
            <a:pPr algn="ctr"/>
            <a:br>
              <a:rPr lang="en-PH" sz="4000" b="1" dirty="0">
                <a:latin typeface="Arial" panose="020B0604020202020204" pitchFamily="34" charset="0"/>
                <a:cs typeface="Arial" panose="020B0604020202020204" pitchFamily="34" charset="0"/>
              </a:rPr>
            </a:br>
            <a:r>
              <a:rPr lang="en-PH" b="1" dirty="0">
                <a:latin typeface="Arial" panose="020B0604020202020204" pitchFamily="34" charset="0"/>
                <a:cs typeface="Arial" panose="020B0604020202020204" pitchFamily="34" charset="0"/>
              </a:rPr>
              <a:t>Agro-Food Value Chain Assessment</a:t>
            </a:r>
          </a:p>
          <a:p>
            <a:pPr algn="ctr"/>
            <a:endParaRPr lang="en-PH" b="1" dirty="0">
              <a:latin typeface="Arial" panose="020B0604020202020204" pitchFamily="34" charset="0"/>
              <a:cs typeface="Arial" panose="020B0604020202020204" pitchFamily="34" charset="0"/>
            </a:endParaRPr>
          </a:p>
          <a:p>
            <a:pPr algn="ctr"/>
            <a:r>
              <a:rPr lang="en-PH" sz="4100" b="1" dirty="0">
                <a:latin typeface="Arial" panose="020B0604020202020204" pitchFamily="34" charset="0"/>
                <a:cs typeface="Arial" panose="020B0604020202020204" pitchFamily="34" charset="0"/>
              </a:rPr>
              <a:t>Initial Findings </a:t>
            </a:r>
          </a:p>
        </p:txBody>
      </p:sp>
      <p:sp>
        <p:nvSpPr>
          <p:cNvPr id="14" name="Subtitle 2">
            <a:extLst>
              <a:ext uri="{FF2B5EF4-FFF2-40B4-BE49-F238E27FC236}">
                <a16:creationId xmlns:a16="http://schemas.microsoft.com/office/drawing/2014/main" id="{CB6B7B2E-B490-EF61-1857-A2EFEA4CA14E}"/>
              </a:ext>
            </a:extLst>
          </p:cNvPr>
          <p:cNvSpPr txBox="1">
            <a:spLocks/>
          </p:cNvSpPr>
          <p:nvPr/>
        </p:nvSpPr>
        <p:spPr>
          <a:xfrm>
            <a:off x="1523998" y="4430784"/>
            <a:ext cx="9144000" cy="63499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PH" sz="2400" dirty="0">
                <a:latin typeface="Arial" panose="020B0604020202020204" pitchFamily="34" charset="0"/>
                <a:cs typeface="Arial" panose="020B0604020202020204" pitchFamily="34" charset="0"/>
              </a:rPr>
              <a:t>Steve Allen, ADB Consultant</a:t>
            </a:r>
          </a:p>
        </p:txBody>
      </p:sp>
      <p:sp>
        <p:nvSpPr>
          <p:cNvPr id="15" name="TextBox 14">
            <a:extLst>
              <a:ext uri="{FF2B5EF4-FFF2-40B4-BE49-F238E27FC236}">
                <a16:creationId xmlns:a16="http://schemas.microsoft.com/office/drawing/2014/main" id="{01BCD228-E8D9-9581-0D1A-457D14AD6D75}"/>
              </a:ext>
            </a:extLst>
          </p:cNvPr>
          <p:cNvSpPr txBox="1"/>
          <p:nvPr/>
        </p:nvSpPr>
        <p:spPr>
          <a:xfrm>
            <a:off x="287914" y="5196368"/>
            <a:ext cx="11489172" cy="461665"/>
          </a:xfrm>
          <a:prstGeom prst="rect">
            <a:avLst/>
          </a:prstGeom>
          <a:noFill/>
        </p:spPr>
        <p:txBody>
          <a:bodyPr wrap="none" rtlCol="0">
            <a:spAutoFit/>
          </a:bodyPr>
          <a:lstStyle/>
          <a:p>
            <a:pPr algn="ctr"/>
            <a:r>
              <a:rPr lang="en-PH" sz="2400" dirty="0">
                <a:latin typeface="Arial" panose="020B0604020202020204" pitchFamily="34" charset="0"/>
                <a:cs typeface="Arial" panose="020B0604020202020204" pitchFamily="34" charset="0"/>
              </a:rPr>
              <a:t>CAREC Agriculture Development and Food Security Workshop, 11-12 August 2022</a:t>
            </a:r>
            <a:endParaRPr lang="en-US" sz="240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4A89FE8-9F81-E069-2409-534639216C71}"/>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3" name="Rectangle 11">
            <a:extLst>
              <a:ext uri="{FF2B5EF4-FFF2-40B4-BE49-F238E27FC236}">
                <a16:creationId xmlns:a16="http://schemas.microsoft.com/office/drawing/2014/main" id="{8F11762C-9491-B77B-E061-F78A376F9418}"/>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D8668951-7CBC-4C57-C0CA-3F12DD09F45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dirty="0">
              <a:solidFill>
                <a:srgbClr val="FFFFFF"/>
              </a:solidFill>
              <a:uFillTx/>
              <a:latin typeface="Calibri"/>
            </a:endParaRPr>
          </a:p>
        </p:txBody>
      </p:sp>
      <p:sp>
        <p:nvSpPr>
          <p:cNvPr id="5" name="Rectangle 15">
            <a:extLst>
              <a:ext uri="{FF2B5EF4-FFF2-40B4-BE49-F238E27FC236}">
                <a16:creationId xmlns:a16="http://schemas.microsoft.com/office/drawing/2014/main" id="{1DF65E25-CE55-4C34-ABC7-2408A54A9C39}"/>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B60B1030-DD10-478D-B918-687A22474A20}"/>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Title 3">
            <a:extLst>
              <a:ext uri="{FF2B5EF4-FFF2-40B4-BE49-F238E27FC236}">
                <a16:creationId xmlns:a16="http://schemas.microsoft.com/office/drawing/2014/main" id="{B2B51A73-C340-827E-3A9E-DB6BC0FAF311}"/>
              </a:ext>
            </a:extLst>
          </p:cNvPr>
          <p:cNvSpPr txBox="1">
            <a:spLocks noGrp="1"/>
          </p:cNvSpPr>
          <p:nvPr>
            <p:ph type="title"/>
          </p:nvPr>
        </p:nvSpPr>
        <p:spPr>
          <a:xfrm>
            <a:off x="1111248" y="278538"/>
            <a:ext cx="9969500" cy="1033665"/>
          </a:xfrm>
        </p:spPr>
        <p:txBody>
          <a:bodyPr>
            <a:normAutofit/>
          </a:bodyPr>
          <a:lstStyle/>
          <a:p>
            <a:pPr lvl="0" algn="ctr"/>
            <a:r>
              <a:rPr lang="en-US" sz="2500" b="1" dirty="0">
                <a:solidFill>
                  <a:srgbClr val="FFFFFF"/>
                </a:solidFill>
                <a:latin typeface="Arial" panose="020B0604020202020204" pitchFamily="34" charset="0"/>
                <a:cs typeface="Arial" panose="020B0604020202020204" pitchFamily="34" charset="0"/>
              </a:rPr>
              <a:t>South Caucasus Gateways Agro-Food Value Chain Assessment</a:t>
            </a:r>
            <a:endParaRPr lang="en-GB" sz="2500" b="1" dirty="0">
              <a:solidFill>
                <a:srgbClr val="FFFFFF"/>
              </a:solidFill>
              <a:latin typeface="Arial" panose="020B0604020202020204" pitchFamily="34" charset="0"/>
              <a:cs typeface="Arial" panose="020B0604020202020204" pitchFamily="34" charset="0"/>
            </a:endParaRPr>
          </a:p>
        </p:txBody>
      </p:sp>
      <p:sp>
        <p:nvSpPr>
          <p:cNvPr id="8" name="Content Placeholder 4">
            <a:extLst>
              <a:ext uri="{FF2B5EF4-FFF2-40B4-BE49-F238E27FC236}">
                <a16:creationId xmlns:a16="http://schemas.microsoft.com/office/drawing/2014/main" id="{64A59103-A53A-3FDD-5126-B4BF9FE420E6}"/>
              </a:ext>
            </a:extLst>
          </p:cNvPr>
          <p:cNvSpPr txBox="1">
            <a:spLocks noGrp="1"/>
          </p:cNvSpPr>
          <p:nvPr>
            <p:ph idx="1"/>
          </p:nvPr>
        </p:nvSpPr>
        <p:spPr>
          <a:xfrm>
            <a:off x="698500" y="2095500"/>
            <a:ext cx="10397131" cy="3906054"/>
          </a:xfrm>
        </p:spPr>
        <p:txBody>
          <a:bodyPr anchor="ctr">
            <a:normAutofit/>
          </a:bodyPr>
          <a:lstStyle/>
          <a:p>
            <a:pPr marL="0" indent="0">
              <a:buNone/>
            </a:pPr>
            <a:r>
              <a:rPr lang="en-GB" sz="2000" b="1" dirty="0">
                <a:latin typeface="Arial" panose="020B0604020202020204" pitchFamily="34" charset="0"/>
                <a:cs typeface="Arial" panose="020B0604020202020204" pitchFamily="34" charset="0"/>
              </a:rPr>
              <a:t>Introduction</a:t>
            </a:r>
          </a:p>
          <a:p>
            <a:r>
              <a:rPr lang="en-GB" sz="2000" dirty="0">
                <a:latin typeface="Arial" panose="020B0604020202020204" pitchFamily="34" charset="0"/>
                <a:cs typeface="Arial" panose="020B0604020202020204" pitchFamily="34" charset="0"/>
              </a:rPr>
              <a:t>ADB’s South Caucasus Gateways Technical Assistance Project supports regional transport, agro-food, and export competitiveness assessments</a:t>
            </a:r>
          </a:p>
          <a:p>
            <a:r>
              <a:rPr lang="en-GB" sz="2000" dirty="0">
                <a:latin typeface="Arial" panose="020B0604020202020204" pitchFamily="34" charset="0"/>
                <a:cs typeface="Arial" panose="020B0604020202020204" pitchFamily="34" charset="0"/>
              </a:rPr>
              <a:t>The Regional Agro-Food Value-Chain Assessment aims to promote food security, increase exports, and determine options for transformational agro-logistics infrastructure investments </a:t>
            </a:r>
          </a:p>
          <a:p>
            <a:r>
              <a:rPr lang="en-GB" sz="2000" dirty="0">
                <a:latin typeface="Arial" panose="020B0604020202020204" pitchFamily="34" charset="0"/>
                <a:cs typeface="Arial" panose="020B0604020202020204" pitchFamily="34" charset="0"/>
              </a:rPr>
              <a:t>The Assessment will assess and inter-regional trade flows and make recommendations on improving commercial food supply chains</a:t>
            </a:r>
          </a:p>
          <a:p>
            <a:r>
              <a:rPr lang="en-GB" sz="2000" dirty="0">
                <a:latin typeface="Arial" panose="020B0604020202020204" pitchFamily="34" charset="0"/>
                <a:cs typeface="Arial" panose="020B0604020202020204" pitchFamily="34" charset="0"/>
              </a:rPr>
              <a:t>The team is assessing the capabilities and behaviour of agri-food value chains in Georgia, Azerbaijan and Armenia through discussions and in-depth interviews with private and public stakeholders</a:t>
            </a:r>
            <a:endParaRPr lang="en-GB" sz="2000" dirty="0">
              <a:latin typeface="Arial" panose="020B0604020202020204" pitchFamily="34" charset="0"/>
              <a:ea typeface="SimSun" pitchFamily="2"/>
              <a:cs typeface="Arial" panose="020B0604020202020204" pitchFamily="34" charset="0"/>
            </a:endParaRPr>
          </a:p>
          <a:p>
            <a:pPr marL="0" lvl="0" indent="0">
              <a:buNone/>
            </a:pPr>
            <a:endParaRPr lang="en-GB" sz="1800" dirty="0"/>
          </a:p>
        </p:txBody>
      </p:sp>
    </p:spTree>
    <p:extLst>
      <p:ext uri="{BB962C8B-B14F-4D97-AF65-F5344CB8AC3E}">
        <p14:creationId xmlns:p14="http://schemas.microsoft.com/office/powerpoint/2010/main" val="1628956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2">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C8165D98-389C-CBC6-B199-F5BB023D8204}"/>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1D0B539A-65DB-F29C-14BD-821138A152F5}"/>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0EBE3079-B560-4645-E2E0-6F9E2D6539C9}"/>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5A758A17-30E5-599C-306F-27C550C27506}"/>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5E2656FD-0A42-368F-D806-3A92DEED08A7}"/>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18DD064B-A695-251D-2AAC-8560C2557679}"/>
              </a:ext>
            </a:extLst>
          </p:cNvPr>
          <p:cNvSpPr txBox="1">
            <a:spLocks noGrp="1"/>
          </p:cNvSpPr>
          <p:nvPr>
            <p:ph idx="1"/>
          </p:nvPr>
        </p:nvSpPr>
        <p:spPr>
          <a:xfrm>
            <a:off x="660400" y="1987996"/>
            <a:ext cx="9724031" cy="3683358"/>
          </a:xfrm>
        </p:spPr>
        <p:txBody>
          <a:bodyPr anchor="ctr"/>
          <a:lstStyle/>
          <a:p>
            <a:pPr marL="0" lvl="0" indent="0">
              <a:buNone/>
            </a:pPr>
            <a:r>
              <a:rPr lang="en-US" sz="2000" b="1" dirty="0">
                <a:solidFill>
                  <a:schemeClr val="tx1"/>
                </a:solidFill>
                <a:latin typeface="Arial" panose="020B0604020202020204" pitchFamily="34" charset="0"/>
                <a:cs typeface="Arial" panose="020B0604020202020204" pitchFamily="34" charset="0"/>
              </a:rPr>
              <a:t>Strategic Overview and Opportunities</a:t>
            </a:r>
            <a:endParaRPr lang="en-GB" sz="2000" b="1" dirty="0">
              <a:solidFill>
                <a:schemeClr val="tx1"/>
              </a:solidFill>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Advancing the development of efficient trade flows between and through Georgia and Azerbaijan via the East – West Corridor to the EU and the PRC. The middle corridor concept and Georgia as a transit HUB and re-export economy.</a:t>
            </a:r>
          </a:p>
          <a:p>
            <a:pPr lvl="0"/>
            <a:r>
              <a:rPr lang="en-GB" sz="2000" dirty="0">
                <a:latin typeface="Arial" panose="020B0604020202020204" pitchFamily="34" charset="0"/>
                <a:cs typeface="Arial" panose="020B0604020202020204" pitchFamily="34" charset="0"/>
              </a:rPr>
              <a:t>Increased market access leading to expansion of agricultural exports (subject to standards harmonisation) and diversification of geographical markets away from dependency on Russia.</a:t>
            </a:r>
          </a:p>
          <a:p>
            <a:pPr lvl="0"/>
            <a:r>
              <a:rPr lang="en-GB" sz="2000" dirty="0">
                <a:latin typeface="Arial" panose="020B0604020202020204" pitchFamily="34" charset="0"/>
                <a:cs typeface="Arial" panose="020B0604020202020204" pitchFamily="34" charset="0"/>
              </a:rPr>
              <a:t>The ‘pull through’ effect of increased exports and supply chain activity leading to increased production, improved quality standards, and improved incomes (of farmers for example) and effective (and increased) land allocation/consolidation and use for </a:t>
            </a:r>
            <a:r>
              <a:rPr lang="en-GB" sz="2000" dirty="0" err="1">
                <a:latin typeface="Arial" panose="020B0604020202020204" pitchFamily="34" charset="0"/>
                <a:cs typeface="Arial" panose="020B0604020202020204" pitchFamily="34" charset="0"/>
              </a:rPr>
              <a:t>agri</a:t>
            </a:r>
            <a:r>
              <a:rPr lang="en-GB" sz="2000" dirty="0">
                <a:latin typeface="Arial" panose="020B0604020202020204" pitchFamily="34" charset="0"/>
                <a:cs typeface="Arial" panose="020B0604020202020204" pitchFamily="34" charset="0"/>
              </a:rPr>
              <a:t>-production.</a:t>
            </a:r>
          </a:p>
        </p:txBody>
      </p:sp>
      <p:sp>
        <p:nvSpPr>
          <p:cNvPr id="11" name="Title 3">
            <a:extLst>
              <a:ext uri="{FF2B5EF4-FFF2-40B4-BE49-F238E27FC236}">
                <a16:creationId xmlns:a16="http://schemas.microsoft.com/office/drawing/2014/main" id="{8EC28050-C015-E7AE-37EB-4811A84F8AD0}"/>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1">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9A3C03C-3679-7A73-32AD-4CF730E93C63}"/>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9C70DD8C-5B1C-9342-8FBC-53231C50D356}"/>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B7AE439C-CDE9-5590-207C-5A1011359DB7}"/>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849F5447-9487-B310-EAE0-729FC93068E2}"/>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39512D7B-033B-4259-9DF2-A02C318B32DF}"/>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B64CB1F8-428F-54E9-0EF5-B516E27E2832}"/>
              </a:ext>
            </a:extLst>
          </p:cNvPr>
          <p:cNvSpPr txBox="1">
            <a:spLocks noGrp="1"/>
          </p:cNvSpPr>
          <p:nvPr>
            <p:ph idx="1"/>
          </p:nvPr>
        </p:nvSpPr>
        <p:spPr>
          <a:xfrm>
            <a:off x="679448" y="1869283"/>
            <a:ext cx="10833100" cy="4020354"/>
          </a:xfrm>
        </p:spPr>
        <p:txBody>
          <a:bodyPr anchor="ctr">
            <a:normAutofit/>
          </a:bodyPr>
          <a:lstStyle/>
          <a:p>
            <a:pPr marL="0" lvl="0" indent="0">
              <a:buNone/>
            </a:pPr>
            <a:r>
              <a:rPr lang="en-GB" sz="2000" b="1" dirty="0">
                <a:latin typeface="Arial" panose="020B0604020202020204" pitchFamily="34" charset="0"/>
                <a:cs typeface="Arial" panose="020B0604020202020204" pitchFamily="34" charset="0"/>
              </a:rPr>
              <a:t>Expected Benefits</a:t>
            </a:r>
          </a:p>
          <a:p>
            <a:pPr lvl="0"/>
            <a:r>
              <a:rPr lang="en-GB" sz="2000" dirty="0">
                <a:latin typeface="Arial" panose="020B0604020202020204" pitchFamily="34" charset="0"/>
                <a:cs typeface="Arial" panose="020B0604020202020204" pitchFamily="34" charset="0"/>
              </a:rPr>
              <a:t>Improved Food security</a:t>
            </a:r>
          </a:p>
          <a:p>
            <a:pPr lvl="1"/>
            <a:r>
              <a:rPr lang="en-GB" sz="1800" dirty="0">
                <a:latin typeface="Arial" panose="020B0604020202020204" pitchFamily="34" charset="0"/>
                <a:cs typeface="Arial" panose="020B0604020202020204" pitchFamily="34" charset="0"/>
              </a:rPr>
              <a:t>from improved farm incomes, </a:t>
            </a:r>
          </a:p>
          <a:p>
            <a:pPr lvl="1"/>
            <a:r>
              <a:rPr lang="en-GB" sz="1800" dirty="0">
                <a:latin typeface="Arial" panose="020B0604020202020204" pitchFamily="34" charset="0"/>
                <a:cs typeface="Arial" panose="020B0604020202020204" pitchFamily="34" charset="0"/>
              </a:rPr>
              <a:t>diversified production (to higher value crops), and</a:t>
            </a:r>
          </a:p>
          <a:p>
            <a:pPr lvl="1"/>
            <a:r>
              <a:rPr lang="en-GB" sz="1800" dirty="0">
                <a:latin typeface="Arial" panose="020B0604020202020204" pitchFamily="34" charset="0"/>
                <a:cs typeface="Arial" panose="020B0604020202020204" pitchFamily="34" charset="0"/>
              </a:rPr>
              <a:t>more land available to increase production</a:t>
            </a:r>
          </a:p>
          <a:p>
            <a:pPr lvl="0"/>
            <a:r>
              <a:rPr lang="en-GB" sz="2000" dirty="0">
                <a:latin typeface="Arial" panose="020B0604020202020204" pitchFamily="34" charset="0"/>
                <a:cs typeface="Arial" panose="020B0604020202020204" pitchFamily="34" charset="0"/>
              </a:rPr>
              <a:t>Improved </a:t>
            </a:r>
            <a:r>
              <a:rPr lang="en-GB" sz="2000" dirty="0" err="1">
                <a:latin typeface="Arial" panose="020B0604020202020204" pitchFamily="34" charset="0"/>
                <a:cs typeface="Arial" panose="020B0604020202020204" pitchFamily="34" charset="0"/>
              </a:rPr>
              <a:t>agri</a:t>
            </a:r>
            <a:r>
              <a:rPr lang="en-GB" sz="2000" dirty="0">
                <a:latin typeface="Arial" panose="020B0604020202020204" pitchFamily="34" charset="0"/>
                <a:cs typeface="Arial" panose="020B0604020202020204" pitchFamily="34" charset="0"/>
              </a:rPr>
              <a:t>/food and logistics infrastructure to support efficient function of value and chill chains with storage to stabilise pricing fluctuations and enable unified trading platform</a:t>
            </a:r>
          </a:p>
          <a:p>
            <a:pPr lvl="0"/>
            <a:r>
              <a:rPr lang="en-GB" sz="2000" dirty="0">
                <a:latin typeface="Arial" panose="020B0604020202020204" pitchFamily="34" charset="0"/>
                <a:cs typeface="Arial" panose="020B0604020202020204" pitchFamily="34" charset="0"/>
              </a:rPr>
              <a:t>Improved border control infrastructure investment and efficiencies and therefore faster transit for the regional strength of perishable product e.g. apricots, tomatoes </a:t>
            </a:r>
          </a:p>
          <a:p>
            <a:pPr lvl="0"/>
            <a:r>
              <a:rPr lang="en-GB" sz="2000" dirty="0">
                <a:latin typeface="Arial" panose="020B0604020202020204" pitchFamily="34" charset="0"/>
                <a:cs typeface="Arial" panose="020B0604020202020204" pitchFamily="34" charset="0"/>
              </a:rPr>
              <a:t>Improved government revenue i.e. for ‘transit’ and HUB countries such as Georgia</a:t>
            </a:r>
          </a:p>
        </p:txBody>
      </p:sp>
      <p:sp>
        <p:nvSpPr>
          <p:cNvPr id="11" name="Title 3">
            <a:extLst>
              <a:ext uri="{FF2B5EF4-FFF2-40B4-BE49-F238E27FC236}">
                <a16:creationId xmlns:a16="http://schemas.microsoft.com/office/drawing/2014/main" id="{A192D498-2FAE-C58D-BB34-39EB168A8B6F}"/>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2">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80C6B5E2-78D8-D2C4-AEDE-CFFB8ECE62CF}"/>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8C2BDF33-A627-E61F-6756-CCA06E04B48E}"/>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8F2D915B-A1C2-0BE5-29AF-EE7EAF79BD4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BA099516-D2D8-EA7A-5E89-495FDE86851C}"/>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E112A97D-694E-FDCF-B919-38B62E2B2A17}"/>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0161E7D2-CFA5-2ABD-A230-6B0B1E417FFB}"/>
              </a:ext>
            </a:extLst>
          </p:cNvPr>
          <p:cNvSpPr txBox="1">
            <a:spLocks noGrp="1"/>
          </p:cNvSpPr>
          <p:nvPr>
            <p:ph idx="1"/>
          </p:nvPr>
        </p:nvSpPr>
        <p:spPr>
          <a:xfrm>
            <a:off x="685800" y="2226950"/>
            <a:ext cx="10858500" cy="4186549"/>
          </a:xfrm>
        </p:spPr>
        <p:txBody>
          <a:bodyPr anchor="ctr">
            <a:normAutofit/>
          </a:bodyPr>
          <a:lstStyle/>
          <a:p>
            <a:pPr marL="0" lvl="0" indent="0">
              <a:buNone/>
            </a:pPr>
            <a:r>
              <a:rPr lang="en-GB" sz="2000" b="1" dirty="0">
                <a:latin typeface="Arial" panose="020B0604020202020204" pitchFamily="34" charset="0"/>
                <a:cs typeface="Arial" panose="020B0604020202020204" pitchFamily="34" charset="0"/>
              </a:rPr>
              <a:t>New Political Environment Affecting Agro Supply Chains</a:t>
            </a:r>
          </a:p>
          <a:p>
            <a:pPr lvl="0"/>
            <a:r>
              <a:rPr lang="en-GB" sz="2000" dirty="0">
                <a:latin typeface="Arial" panose="020B0604020202020204" pitchFamily="34" charset="0"/>
                <a:cs typeface="Arial" panose="020B0604020202020204" pitchFamily="34" charset="0"/>
              </a:rPr>
              <a:t>The 44-day war of 2020 led to a move away from Azerbaijan </a:t>
            </a:r>
            <a:r>
              <a:rPr lang="en-GB" sz="2000" dirty="0" err="1">
                <a:latin typeface="Arial" panose="020B0604020202020204" pitchFamily="34" charset="0"/>
                <a:cs typeface="Arial" panose="020B0604020202020204" pitchFamily="34" charset="0"/>
              </a:rPr>
              <a:t>agri</a:t>
            </a:r>
            <a:r>
              <a:rPr lang="en-GB" sz="2000" dirty="0">
                <a:latin typeface="Arial" panose="020B0604020202020204" pitchFamily="34" charset="0"/>
                <a:cs typeface="Arial" panose="020B0604020202020204" pitchFamily="34" charset="0"/>
              </a:rPr>
              <a:t>-produce for key Russian markets to </a:t>
            </a:r>
            <a:r>
              <a:rPr lang="en-GB" sz="2000" dirty="0" err="1">
                <a:latin typeface="Arial" panose="020B0604020202020204" pitchFamily="34" charset="0"/>
                <a:cs typeface="Arial" panose="020B0604020202020204" pitchFamily="34" charset="0"/>
              </a:rPr>
              <a:t>agri</a:t>
            </a:r>
            <a:r>
              <a:rPr lang="en-GB" sz="2000" dirty="0">
                <a:latin typeface="Arial" panose="020B0604020202020204" pitchFamily="34" charset="0"/>
                <a:cs typeface="Arial" panose="020B0604020202020204" pitchFamily="34" charset="0"/>
              </a:rPr>
              <a:t> products from Iran – also known as ‘apricot wars’</a:t>
            </a:r>
          </a:p>
          <a:p>
            <a:pPr lvl="0"/>
            <a:r>
              <a:rPr lang="en-GB" sz="2000" dirty="0">
                <a:latin typeface="Arial" panose="020B0604020202020204" pitchFamily="34" charset="0"/>
                <a:cs typeface="Arial" panose="020B0604020202020204" pitchFamily="34" charset="0"/>
              </a:rPr>
              <a:t>The Russian invasion of Ukraine has led to </a:t>
            </a:r>
          </a:p>
          <a:p>
            <a:pPr lvl="1"/>
            <a:r>
              <a:rPr lang="en-GB" sz="1800" dirty="0">
                <a:latin typeface="Arial" panose="020B0604020202020204" pitchFamily="34" charset="0"/>
                <a:cs typeface="Arial" panose="020B0604020202020204" pitchFamily="34" charset="0"/>
              </a:rPr>
              <a:t>an increased dependency on the Russian market for </a:t>
            </a:r>
            <a:r>
              <a:rPr lang="en-GB" sz="1800" dirty="0" err="1">
                <a:latin typeface="Arial" panose="020B0604020202020204" pitchFamily="34" charset="0"/>
                <a:cs typeface="Arial" panose="020B0604020202020204" pitchFamily="34" charset="0"/>
              </a:rPr>
              <a:t>agri</a:t>
            </a:r>
            <a:r>
              <a:rPr lang="en-GB" sz="1800" dirty="0">
                <a:latin typeface="Arial" panose="020B0604020202020204" pitchFamily="34" charset="0"/>
                <a:cs typeface="Arial" panose="020B0604020202020204" pitchFamily="34" charset="0"/>
              </a:rPr>
              <a:t> products and the shift of trade flows and </a:t>
            </a:r>
            <a:r>
              <a:rPr lang="en-GB" sz="1800" dirty="0" err="1">
                <a:latin typeface="Arial" panose="020B0604020202020204" pitchFamily="34" charset="0"/>
                <a:cs typeface="Arial" panose="020B0604020202020204" pitchFamily="34" charset="0"/>
              </a:rPr>
              <a:t>agri</a:t>
            </a:r>
            <a:r>
              <a:rPr lang="en-GB" sz="1800" dirty="0">
                <a:latin typeface="Arial" panose="020B0604020202020204" pitchFamily="34" charset="0"/>
                <a:cs typeface="Arial" panose="020B0604020202020204" pitchFamily="34" charset="0"/>
              </a:rPr>
              <a:t> logistics movement to the North – South Corridor trading and logistics systems and Iranian </a:t>
            </a:r>
            <a:r>
              <a:rPr lang="en-GB" sz="1800" dirty="0" err="1">
                <a:latin typeface="Arial" panose="020B0604020202020204" pitchFamily="34" charset="0"/>
                <a:cs typeface="Arial" panose="020B0604020202020204" pitchFamily="34" charset="0"/>
              </a:rPr>
              <a:t>agri</a:t>
            </a:r>
            <a:r>
              <a:rPr lang="en-GB" sz="1800" dirty="0">
                <a:latin typeface="Arial" panose="020B0604020202020204" pitchFamily="34" charset="0"/>
                <a:cs typeface="Arial" panose="020B0604020202020204" pitchFamily="34" charset="0"/>
              </a:rPr>
              <a:t> produce (and wider).</a:t>
            </a:r>
          </a:p>
          <a:p>
            <a:pPr lvl="1"/>
            <a:r>
              <a:rPr lang="en-GB" sz="1800" dirty="0">
                <a:latin typeface="Arial" panose="020B0604020202020204" pitchFamily="34" charset="0"/>
                <a:cs typeface="Arial" panose="020B0604020202020204" pitchFamily="34" charset="0"/>
              </a:rPr>
              <a:t>unsustainable pressure on the logistics and transport of perishable produce through the only export route to the key Russian market via Georgia, with congestion and delays of vehicles carrying perishable produce through LARS checkpoint (delays of up to 1 month).</a:t>
            </a:r>
          </a:p>
          <a:p>
            <a:pPr lvl="1"/>
            <a:endParaRPr lang="en-GB" sz="1800" dirty="0">
              <a:latin typeface="Arial" panose="020B0604020202020204" pitchFamily="34" charset="0"/>
              <a:cs typeface="Arial" panose="020B0604020202020204" pitchFamily="34" charset="0"/>
            </a:endParaRPr>
          </a:p>
        </p:txBody>
      </p:sp>
      <p:sp>
        <p:nvSpPr>
          <p:cNvPr id="11" name="Title 3">
            <a:extLst>
              <a:ext uri="{FF2B5EF4-FFF2-40B4-BE49-F238E27FC236}">
                <a16:creationId xmlns:a16="http://schemas.microsoft.com/office/drawing/2014/main" id="{3DA18A9C-82FB-F866-E7B6-072641739FF0}"/>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80C6B5E2-78D8-D2C4-AEDE-CFFB8ECE62CF}"/>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8C2BDF33-A627-E61F-6756-CCA06E04B48E}"/>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8F2D915B-A1C2-0BE5-29AF-EE7EAF79BD44}"/>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BA099516-D2D8-EA7A-5E89-495FDE86851C}"/>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E112A97D-694E-FDCF-B919-38B62E2B2A17}"/>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0161E7D2-CFA5-2ABD-A230-6B0B1E417FFB}"/>
              </a:ext>
            </a:extLst>
          </p:cNvPr>
          <p:cNvSpPr txBox="1">
            <a:spLocks noGrp="1"/>
          </p:cNvSpPr>
          <p:nvPr>
            <p:ph idx="1"/>
          </p:nvPr>
        </p:nvSpPr>
        <p:spPr>
          <a:xfrm>
            <a:off x="685800" y="2226950"/>
            <a:ext cx="10858500" cy="4186549"/>
          </a:xfrm>
        </p:spPr>
        <p:txBody>
          <a:bodyPr anchor="ctr">
            <a:normAutofit/>
          </a:bodyPr>
          <a:lstStyle/>
          <a:p>
            <a:pPr marL="0" lvl="0" indent="0">
              <a:buNone/>
            </a:pPr>
            <a:r>
              <a:rPr lang="en-GB" sz="2000" b="1" dirty="0">
                <a:latin typeface="Arial" panose="020B0604020202020204" pitchFamily="34" charset="0"/>
                <a:cs typeface="Arial" panose="020B0604020202020204" pitchFamily="34" charset="0"/>
              </a:rPr>
              <a:t>New Political Environment Affecting Agro Supply Chains (cont’d)</a:t>
            </a:r>
          </a:p>
          <a:p>
            <a:pPr lvl="0"/>
            <a:r>
              <a:rPr lang="en-GB" sz="2000" dirty="0">
                <a:latin typeface="Arial" panose="020B0604020202020204" pitchFamily="34" charset="0"/>
                <a:cs typeface="Arial" panose="020B0604020202020204" pitchFamily="34" charset="0"/>
              </a:rPr>
              <a:t>The Russian invasion of Ukraine has led to </a:t>
            </a:r>
          </a:p>
          <a:p>
            <a:pPr lvl="1">
              <a:lnSpc>
                <a:spcPct val="80000"/>
              </a:lnSpc>
            </a:pPr>
            <a:r>
              <a:rPr lang="en-GB" sz="1800" dirty="0">
                <a:latin typeface="Arial" panose="020B0604020202020204" pitchFamily="34" charset="0"/>
                <a:cs typeface="Arial" panose="020B0604020202020204" pitchFamily="34" charset="0"/>
              </a:rPr>
              <a:t>significant increases in transportation costs and a lack of vehicle availability for regional producers to export. The result has led to producers attempting to keep produce in cold storage longer (and there is a scarcity of cold storage) and this is leading to significant product price variations. </a:t>
            </a:r>
          </a:p>
          <a:p>
            <a:pPr lvl="1">
              <a:lnSpc>
                <a:spcPct val="80000"/>
              </a:lnSpc>
            </a:pPr>
            <a:r>
              <a:rPr lang="en-GB" sz="1800" dirty="0">
                <a:latin typeface="Arial" panose="020B0604020202020204" pitchFamily="34" charset="0"/>
                <a:cs typeface="Arial" panose="020B0604020202020204" pitchFamily="34" charset="0"/>
              </a:rPr>
              <a:t>small traders and exporters cannot sustain their business, which leads to cash flow and income reduction for farmers. A combination that overtime will create food insecurity in the regions with small to medium farming communities.</a:t>
            </a:r>
          </a:p>
          <a:p>
            <a:pPr lvl="1">
              <a:lnSpc>
                <a:spcPct val="80000"/>
              </a:lnSpc>
            </a:pPr>
            <a:r>
              <a:rPr lang="en-GB" sz="1800" dirty="0">
                <a:latin typeface="Arial" panose="020B0604020202020204" pitchFamily="34" charset="0"/>
                <a:cs typeface="Arial" panose="020B0604020202020204" pitchFamily="34" charset="0"/>
              </a:rPr>
              <a:t>increased level of business for larger and in some cases monopolistic organisations in production, transport, and logistics who use their influence and gain commercial advantage by reducing the impact of the issues felt by other smaller exporters.</a:t>
            </a:r>
          </a:p>
          <a:p>
            <a:pPr lvl="1"/>
            <a:endParaRPr lang="en-GB" sz="1600" dirty="0">
              <a:latin typeface="Arial" panose="020B0604020202020204" pitchFamily="34" charset="0"/>
              <a:cs typeface="Arial" panose="020B0604020202020204" pitchFamily="34" charset="0"/>
            </a:endParaRPr>
          </a:p>
          <a:p>
            <a:pPr lvl="1"/>
            <a:endParaRPr lang="en-GB" sz="1800" dirty="0">
              <a:latin typeface="Arial" panose="020B0604020202020204" pitchFamily="34" charset="0"/>
              <a:cs typeface="Arial" panose="020B0604020202020204" pitchFamily="34" charset="0"/>
            </a:endParaRPr>
          </a:p>
        </p:txBody>
      </p:sp>
      <p:sp>
        <p:nvSpPr>
          <p:cNvPr id="11" name="Title 3">
            <a:extLst>
              <a:ext uri="{FF2B5EF4-FFF2-40B4-BE49-F238E27FC236}">
                <a16:creationId xmlns:a16="http://schemas.microsoft.com/office/drawing/2014/main" id="{3DA18A9C-82FB-F866-E7B6-072641739FF0}"/>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extLst>
      <p:ext uri="{BB962C8B-B14F-4D97-AF65-F5344CB8AC3E}">
        <p14:creationId xmlns:p14="http://schemas.microsoft.com/office/powerpoint/2010/main" val="3112612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4">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2628D254-E4C6-A3CB-A1A5-F59F70A119CF}"/>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C117267D-1EFA-2B25-1C80-A3EFDFC414E3}"/>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134C19FC-6111-6534-125C-D96A7288C737}"/>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36D91455-0B43-C792-9A07-AF35D46FAB0E}"/>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B09788F0-FFC9-BBF9-6925-479B80064D5F}"/>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9A8D7433-8FE0-2639-E1B3-539B5B34E5CC}"/>
              </a:ext>
            </a:extLst>
          </p:cNvPr>
          <p:cNvSpPr txBox="1">
            <a:spLocks noGrp="1"/>
          </p:cNvSpPr>
          <p:nvPr>
            <p:ph idx="1"/>
          </p:nvPr>
        </p:nvSpPr>
        <p:spPr>
          <a:xfrm>
            <a:off x="914400" y="2038796"/>
            <a:ext cx="10414000" cy="4095304"/>
          </a:xfrm>
        </p:spPr>
        <p:txBody>
          <a:bodyPr anchor="ctr">
            <a:normAutofit/>
          </a:bodyPr>
          <a:lstStyle/>
          <a:p>
            <a:pPr marL="0" lvl="0" indent="0">
              <a:lnSpc>
                <a:spcPct val="80000"/>
              </a:lnSpc>
              <a:buNone/>
            </a:pPr>
            <a:r>
              <a:rPr lang="en-GB" sz="2000" b="1" dirty="0">
                <a:latin typeface="Arial" panose="020B0604020202020204" pitchFamily="34" charset="0"/>
                <a:cs typeface="Arial" panose="020B0604020202020204" pitchFamily="34" charset="0"/>
              </a:rPr>
              <a:t>Short-Term Increase in Regional Trade Volumes</a:t>
            </a:r>
          </a:p>
          <a:p>
            <a:pPr lvl="0">
              <a:lnSpc>
                <a:spcPct val="80000"/>
              </a:lnSpc>
            </a:pPr>
            <a:r>
              <a:rPr lang="en-GB" sz="2000" dirty="0">
                <a:latin typeface="Arial" panose="020B0604020202020204" pitchFamily="34" charset="0"/>
                <a:cs typeface="Arial" panose="020B0604020202020204" pitchFamily="34" charset="0"/>
              </a:rPr>
              <a:t>The Russian invasion of Ukraine has led to significant increases in trade flows and transit flows for Georgia and Armenia in the short-term destined for the Russian market.</a:t>
            </a:r>
          </a:p>
          <a:p>
            <a:pPr lvl="0">
              <a:lnSpc>
                <a:spcPct val="80000"/>
              </a:lnSpc>
            </a:pPr>
            <a:r>
              <a:rPr lang="en-GB" sz="2000" dirty="0">
                <a:latin typeface="Arial" panose="020B0604020202020204" pitchFamily="34" charset="0"/>
                <a:cs typeface="Arial" panose="020B0604020202020204" pitchFamily="34" charset="0"/>
              </a:rPr>
              <a:t>The seaport of Poti (Georgia) and its road transport partners has seen bulk and containerised trade volumes increase by 320% in the last two months, with particular increases of imported perishable produce from Egypt i.e. bananas and potatoes and exports from PRC of tomato paste to Italy.</a:t>
            </a:r>
          </a:p>
          <a:p>
            <a:pPr lvl="0">
              <a:lnSpc>
                <a:spcPct val="80000"/>
              </a:lnSpc>
            </a:pPr>
            <a:r>
              <a:rPr lang="en-GB" sz="2000" dirty="0">
                <a:latin typeface="Arial" panose="020B0604020202020204" pitchFamily="34" charset="0"/>
                <a:cs typeface="Arial" panose="020B0604020202020204" pitchFamily="34" charset="0"/>
              </a:rPr>
              <a:t>Armenia has seen its perishable produce exports (including re-exports) increase dramatically as a result of the shift to the North-South Corridor transit routes.</a:t>
            </a:r>
          </a:p>
          <a:p>
            <a:pPr lvl="0">
              <a:lnSpc>
                <a:spcPct val="80000"/>
              </a:lnSpc>
            </a:pPr>
            <a:r>
              <a:rPr lang="en-GB" sz="2000" dirty="0">
                <a:latin typeface="Arial" panose="020B0604020202020204" pitchFamily="34" charset="0"/>
                <a:cs typeface="Arial" panose="020B0604020202020204" pitchFamily="34" charset="0"/>
              </a:rPr>
              <a:t>Multiple retailers are investing in local sourcing strategies and the corresponding development of distribution centres both for in-country and regional country supply of produce.</a:t>
            </a:r>
          </a:p>
          <a:p>
            <a:pPr lvl="0">
              <a:lnSpc>
                <a:spcPct val="80000"/>
              </a:lnSpc>
            </a:pPr>
            <a:r>
              <a:rPr lang="en-GB" sz="2000" dirty="0">
                <a:latin typeface="Arial" panose="020B0604020202020204" pitchFamily="34" charset="0"/>
                <a:cs typeface="Arial" panose="020B0604020202020204" pitchFamily="34" charset="0"/>
              </a:rPr>
              <a:t>Governments in the region are accelerating their strategies for increased local production</a:t>
            </a:r>
          </a:p>
        </p:txBody>
      </p:sp>
      <p:sp>
        <p:nvSpPr>
          <p:cNvPr id="11" name="Title 3">
            <a:extLst>
              <a:ext uri="{FF2B5EF4-FFF2-40B4-BE49-F238E27FC236}">
                <a16:creationId xmlns:a16="http://schemas.microsoft.com/office/drawing/2014/main" id="{EF3DA45E-9EED-1ADD-B856-A63DAA32FA0C}"/>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5">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93745390-7CDD-97B8-F6BD-04630D0BDFEA}"/>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E615F19A-13B2-886A-DC7B-158655A74A27}"/>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4ED0339C-566C-6A09-74DF-FC28E6908342}"/>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48702645-8D81-9056-85E3-4CE6EAFFB795}"/>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9FCAD82D-511B-BC23-84D6-FBF3A8CDF4F5}"/>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F70E2A2D-759A-7115-8B5D-3A4309A2D69C}"/>
              </a:ext>
            </a:extLst>
          </p:cNvPr>
          <p:cNvSpPr txBox="1">
            <a:spLocks noGrp="1"/>
          </p:cNvSpPr>
          <p:nvPr>
            <p:ph idx="1"/>
          </p:nvPr>
        </p:nvSpPr>
        <p:spPr>
          <a:xfrm>
            <a:off x="864134" y="1968500"/>
            <a:ext cx="10463728" cy="2667000"/>
          </a:xfrm>
        </p:spPr>
        <p:txBody>
          <a:bodyPr anchor="ctr">
            <a:noAutofit/>
          </a:bodyPr>
          <a:lstStyle/>
          <a:p>
            <a:pPr marL="0" lvl="0" indent="0">
              <a:lnSpc>
                <a:spcPct val="70000"/>
              </a:lnSpc>
              <a:buNone/>
            </a:pPr>
            <a:r>
              <a:rPr lang="en-GB" sz="2000" b="1" dirty="0">
                <a:latin typeface="Arial" panose="020B0604020202020204" pitchFamily="34" charset="0"/>
                <a:cs typeface="Arial" panose="020B0604020202020204" pitchFamily="34" charset="0"/>
              </a:rPr>
              <a:t>Medium Term Downside Risks</a:t>
            </a:r>
          </a:p>
          <a:p>
            <a:pPr lvl="0">
              <a:lnSpc>
                <a:spcPct val="70000"/>
              </a:lnSpc>
            </a:pPr>
            <a:r>
              <a:rPr lang="en-GB" sz="2000" dirty="0">
                <a:latin typeface="Arial" panose="020B0604020202020204" pitchFamily="34" charset="0"/>
                <a:cs typeface="Arial" panose="020B0604020202020204" pitchFamily="34" charset="0"/>
              </a:rPr>
              <a:t>Diversification away from the Russian market dependency will be more difficult</a:t>
            </a:r>
          </a:p>
          <a:p>
            <a:pPr lvl="0">
              <a:lnSpc>
                <a:spcPct val="70000"/>
              </a:lnSpc>
            </a:pPr>
            <a:r>
              <a:rPr lang="en-GB" sz="2000" dirty="0">
                <a:latin typeface="Arial" panose="020B0604020202020204" pitchFamily="34" charset="0"/>
                <a:cs typeface="Arial" panose="020B0604020202020204" pitchFamily="34" charset="0"/>
              </a:rPr>
              <a:t>Georgian Poti port is focused entirely on imports and does not see an export function for containerised and perishable produce through Georgia as viable, although they do see exports from China/Uzbekistan/Kazakhstan via Georgia as viable in the future</a:t>
            </a:r>
          </a:p>
          <a:p>
            <a:pPr lvl="0">
              <a:lnSpc>
                <a:spcPct val="70000"/>
              </a:lnSpc>
            </a:pPr>
            <a:r>
              <a:rPr lang="en-GB" sz="2000" dirty="0">
                <a:latin typeface="Arial" panose="020B0604020202020204" pitchFamily="34" charset="0"/>
                <a:cs typeface="Arial" panose="020B0604020202020204" pitchFamily="34" charset="0"/>
              </a:rPr>
              <a:t>Georgia’s opportunity as an East –West transit HUB for perishable produce appears to be closing, with the corresponding impact on the route for Turkish exports through Georgia and therefore reduced volumes.</a:t>
            </a:r>
          </a:p>
        </p:txBody>
      </p:sp>
      <p:sp>
        <p:nvSpPr>
          <p:cNvPr id="11" name="Title 3">
            <a:extLst>
              <a:ext uri="{FF2B5EF4-FFF2-40B4-BE49-F238E27FC236}">
                <a16:creationId xmlns:a16="http://schemas.microsoft.com/office/drawing/2014/main" id="{B5CF2A96-C221-38FB-A1D6-6679179FE6DC}"/>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6">
    <p:bg>
      <p:bgPr>
        <a:solidFill>
          <a:srgbClr val="FFFFFF"/>
        </a:solidFill>
        <a:effectLst/>
      </p:bgPr>
    </p:bg>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5989B75B-1D69-96C7-6925-8D1389A964BB}"/>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Rectangle 11">
            <a:extLst>
              <a:ext uri="{FF2B5EF4-FFF2-40B4-BE49-F238E27FC236}">
                <a16:creationId xmlns:a16="http://schemas.microsoft.com/office/drawing/2014/main" id="{CEDEAB72-522D-DC9C-2D9D-7C05A16758FA}"/>
              </a:ext>
            </a:extLst>
          </p:cNvPr>
          <p:cNvSpPr>
            <a:spLocks noMove="1" noResize="1"/>
          </p:cNvSpPr>
          <p:nvPr/>
        </p:nvSpPr>
        <p:spPr>
          <a:xfrm flipH="1">
            <a:off x="0" y="0"/>
            <a:ext cx="12191996" cy="1590745"/>
          </a:xfrm>
          <a:prstGeom prst="rect">
            <a:avLst/>
          </a:prstGeom>
          <a:gradFill>
            <a:gsLst>
              <a:gs pos="0">
                <a:srgbClr val="000000"/>
              </a:gs>
              <a:gs pos="100000">
                <a:srgbClr val="2F5597"/>
              </a:gs>
            </a:gsLst>
            <a:lin ang="8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4" name="Rectangle 13">
            <a:extLst>
              <a:ext uri="{FF2B5EF4-FFF2-40B4-BE49-F238E27FC236}">
                <a16:creationId xmlns:a16="http://schemas.microsoft.com/office/drawing/2014/main" id="{A04C9E0C-2101-C4E0-CF4D-5FD6BD0F7A8C}"/>
              </a:ext>
            </a:extLst>
          </p:cNvPr>
          <p:cNvSpPr>
            <a:spLocks noMove="1" noResize="1"/>
          </p:cNvSpPr>
          <p:nvPr/>
        </p:nvSpPr>
        <p:spPr>
          <a:xfrm rot="10800009" flipH="1">
            <a:off x="-9" y="-1"/>
            <a:ext cx="8115309" cy="1590745"/>
          </a:xfrm>
          <a:prstGeom prst="rect">
            <a:avLst/>
          </a:prstGeom>
          <a:gradFill>
            <a:gsLst>
              <a:gs pos="0">
                <a:srgbClr val="4472C4">
                  <a:alpha val="0"/>
                </a:srgbClr>
              </a:gs>
              <a:gs pos="100000">
                <a:srgbClr val="203864">
                  <a:alpha val="55000"/>
                </a:srgbClr>
              </a:gs>
            </a:gsLst>
            <a:lin ang="13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5" name="Rectangle 15">
            <a:extLst>
              <a:ext uri="{FF2B5EF4-FFF2-40B4-BE49-F238E27FC236}">
                <a16:creationId xmlns:a16="http://schemas.microsoft.com/office/drawing/2014/main" id="{F6028C07-434B-EF2E-4C8E-2A1E75F85C53}"/>
              </a:ext>
            </a:extLst>
          </p:cNvPr>
          <p:cNvSpPr>
            <a:spLocks noMove="1" noResize="1"/>
          </p:cNvSpPr>
          <p:nvPr/>
        </p:nvSpPr>
        <p:spPr>
          <a:xfrm flipH="1">
            <a:off x="8115300" y="0"/>
            <a:ext cx="4076696" cy="1590745"/>
          </a:xfrm>
          <a:prstGeom prst="rect">
            <a:avLst/>
          </a:prstGeom>
          <a:gradFill>
            <a:gsLst>
              <a:gs pos="0">
                <a:srgbClr val="4472C4">
                  <a:alpha val="66000"/>
                </a:srgbClr>
              </a:gs>
              <a:gs pos="100000">
                <a:srgbClr val="000000">
                  <a:alpha val="30000"/>
                </a:srgbClr>
              </a:gs>
            </a:gsLst>
            <a:lin ang="132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6" name="Rectangle 17">
            <a:extLst>
              <a:ext uri="{FF2B5EF4-FFF2-40B4-BE49-F238E27FC236}">
                <a16:creationId xmlns:a16="http://schemas.microsoft.com/office/drawing/2014/main" id="{5A69412C-52E5-2C7E-528E-70A0D0DC714B}"/>
              </a:ext>
            </a:extLst>
          </p:cNvPr>
          <p:cNvSpPr>
            <a:spLocks noMove="1" noResize="1"/>
          </p:cNvSpPr>
          <p:nvPr/>
        </p:nvSpPr>
        <p:spPr>
          <a:xfrm>
            <a:off x="459348" y="0"/>
            <a:ext cx="11732648" cy="1597429"/>
          </a:xfrm>
          <a:prstGeom prst="rect">
            <a:avLst/>
          </a:prstGeom>
          <a:gradFill>
            <a:gsLst>
              <a:gs pos="0">
                <a:srgbClr val="000000">
                  <a:alpha val="0"/>
                </a:srgbClr>
              </a:gs>
              <a:gs pos="100000">
                <a:srgbClr val="203864">
                  <a:alpha val="52000"/>
                </a:srgbClr>
              </a:gs>
            </a:gsLst>
            <a:lin ang="16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Content Placeholder 4">
            <a:extLst>
              <a:ext uri="{FF2B5EF4-FFF2-40B4-BE49-F238E27FC236}">
                <a16:creationId xmlns:a16="http://schemas.microsoft.com/office/drawing/2014/main" id="{2691A248-90FF-8D42-3BAC-793483A5C3A1}"/>
              </a:ext>
            </a:extLst>
          </p:cNvPr>
          <p:cNvSpPr txBox="1">
            <a:spLocks noGrp="1"/>
          </p:cNvSpPr>
          <p:nvPr>
            <p:ph idx="1"/>
          </p:nvPr>
        </p:nvSpPr>
        <p:spPr>
          <a:xfrm>
            <a:off x="641348" y="2205128"/>
            <a:ext cx="10909300" cy="4031804"/>
          </a:xfrm>
        </p:spPr>
        <p:txBody>
          <a:bodyPr anchor="ctr">
            <a:noAutofit/>
          </a:bodyPr>
          <a:lstStyle/>
          <a:p>
            <a:pPr marL="0" lvl="0" indent="0">
              <a:lnSpc>
                <a:spcPct val="70000"/>
              </a:lnSpc>
              <a:buNone/>
            </a:pPr>
            <a:endParaRPr lang="en-GB" sz="2000" dirty="0">
              <a:latin typeface="Arial" panose="020B0604020202020204" pitchFamily="34" charset="0"/>
              <a:cs typeface="Arial" panose="020B0604020202020204" pitchFamily="34" charset="0"/>
            </a:endParaRPr>
          </a:p>
          <a:p>
            <a:pPr marL="0" lvl="0" indent="0">
              <a:lnSpc>
                <a:spcPct val="70000"/>
              </a:lnSpc>
              <a:buNone/>
            </a:pPr>
            <a:r>
              <a:rPr lang="en-GB" sz="2000" b="1" dirty="0">
                <a:latin typeface="Arial" panose="020B0604020202020204" pitchFamily="34" charset="0"/>
                <a:cs typeface="Arial" panose="020B0604020202020204" pitchFamily="34" charset="0"/>
              </a:rPr>
              <a:t>Development Opportunities</a:t>
            </a:r>
          </a:p>
          <a:p>
            <a:pPr lvl="0">
              <a:lnSpc>
                <a:spcPct val="70000"/>
              </a:lnSpc>
            </a:pPr>
            <a:r>
              <a:rPr lang="en-GB" sz="2000" dirty="0">
                <a:latin typeface="Arial" panose="020B0604020202020204" pitchFamily="34" charset="0"/>
                <a:cs typeface="Arial" panose="020B0604020202020204" pitchFamily="34" charset="0"/>
              </a:rPr>
              <a:t>Overall there has never been a more important time a South Caucasus agreement of cooperation in </a:t>
            </a:r>
            <a:r>
              <a:rPr lang="en-GB" sz="2000" dirty="0" err="1">
                <a:latin typeface="Arial" panose="020B0604020202020204" pitchFamily="34" charset="0"/>
                <a:cs typeface="Arial" panose="020B0604020202020204" pitchFamily="34" charset="0"/>
              </a:rPr>
              <a:t>agri</a:t>
            </a:r>
            <a:r>
              <a:rPr lang="en-GB" sz="2000" dirty="0">
                <a:latin typeface="Arial" panose="020B0604020202020204" pitchFamily="34" charset="0"/>
                <a:cs typeface="Arial" panose="020B0604020202020204" pitchFamily="34" charset="0"/>
              </a:rPr>
              <a:t> produce (particularly for perishable products) potentially in the form of a unified platform for processing, storage and logistics, both digital and physical infrastructure</a:t>
            </a:r>
          </a:p>
          <a:p>
            <a:pPr lvl="0">
              <a:lnSpc>
                <a:spcPct val="70000"/>
              </a:lnSpc>
            </a:pPr>
            <a:r>
              <a:rPr lang="en-GB" sz="2000" dirty="0">
                <a:latin typeface="Arial" panose="020B0604020202020204" pitchFamily="34" charset="0"/>
                <a:cs typeface="Arial" panose="020B0604020202020204" pitchFamily="34" charset="0"/>
              </a:rPr>
              <a:t>To enable the East-West Corridor and Georgia HUB ambitions, benefits of the Poti/APM developments should be leveraged on imports of containerised product and, a case should be made for exports to the EU from Azerbaijan and wider. Turkish produce that transits through GEO could also benefit, unless </a:t>
            </a:r>
            <a:r>
              <a:rPr lang="en-GB" sz="2000" dirty="0" err="1">
                <a:latin typeface="Arial" panose="020B0604020202020204" pitchFamily="34" charset="0"/>
                <a:cs typeface="Arial" panose="020B0604020202020204" pitchFamily="34" charset="0"/>
              </a:rPr>
              <a:t>Turkiye</a:t>
            </a:r>
            <a:r>
              <a:rPr lang="en-GB" sz="2000" dirty="0">
                <a:latin typeface="Arial" panose="020B0604020202020204" pitchFamily="34" charset="0"/>
                <a:cs typeface="Arial" panose="020B0604020202020204" pitchFamily="34" charset="0"/>
              </a:rPr>
              <a:t> finds a solution to the opening of borders to access the North-South corridor.</a:t>
            </a:r>
          </a:p>
          <a:p>
            <a:pPr lvl="0">
              <a:lnSpc>
                <a:spcPct val="70000"/>
              </a:lnSpc>
            </a:pPr>
            <a:r>
              <a:rPr lang="en-GB" sz="2000" dirty="0">
                <a:latin typeface="Arial" panose="020B0604020202020204" pitchFamily="34" charset="0"/>
                <a:cs typeface="Arial" panose="020B0604020202020204" pitchFamily="34" charset="0"/>
              </a:rPr>
              <a:t>To support the development of domestic production in each country in the region, the strategy of multiple retailers e.g. Carrefour in Georgia to develop in-country and regional DC’s should be supported.</a:t>
            </a:r>
          </a:p>
          <a:p>
            <a:pPr lvl="0">
              <a:lnSpc>
                <a:spcPct val="70000"/>
              </a:lnSpc>
            </a:pPr>
            <a:r>
              <a:rPr lang="en-GB" sz="2000" dirty="0">
                <a:latin typeface="Arial" panose="020B0604020202020204" pitchFamily="34" charset="0"/>
                <a:cs typeface="Arial" panose="020B0604020202020204" pitchFamily="34" charset="0"/>
              </a:rPr>
              <a:t>Where there are monopolistic systems in logistics and transport systems, particularly in the North-South corridor developments, the ‘economic operator’ approach should be promoted, to look beyond pure commercial benefits to for example support of the farmers through standards development and </a:t>
            </a:r>
            <a:r>
              <a:rPr lang="en-GB" sz="2000" dirty="0" err="1">
                <a:latin typeface="Arial" panose="020B0604020202020204" pitchFamily="34" charset="0"/>
                <a:cs typeface="Arial" panose="020B0604020202020204" pitchFamily="34" charset="0"/>
              </a:rPr>
              <a:t>agri</a:t>
            </a:r>
            <a:r>
              <a:rPr lang="en-GB" sz="2000" dirty="0">
                <a:latin typeface="Arial" panose="020B0604020202020204" pitchFamily="34" charset="0"/>
                <a:cs typeface="Arial" panose="020B0604020202020204" pitchFamily="34" charset="0"/>
              </a:rPr>
              <a:t>-processing/packaging facilities. Ensuring a better price for farmers produce and strengthening the food security of the country.</a:t>
            </a:r>
          </a:p>
          <a:p>
            <a:pPr lvl="0">
              <a:lnSpc>
                <a:spcPct val="70000"/>
              </a:lnSpc>
            </a:pPr>
            <a:endParaRPr lang="en-GB" sz="2000" dirty="0">
              <a:latin typeface="Arial" panose="020B0604020202020204" pitchFamily="34" charset="0"/>
              <a:cs typeface="Arial" panose="020B0604020202020204" pitchFamily="34" charset="0"/>
            </a:endParaRPr>
          </a:p>
        </p:txBody>
      </p:sp>
      <p:sp>
        <p:nvSpPr>
          <p:cNvPr id="11" name="Title 3">
            <a:extLst>
              <a:ext uri="{FF2B5EF4-FFF2-40B4-BE49-F238E27FC236}">
                <a16:creationId xmlns:a16="http://schemas.microsoft.com/office/drawing/2014/main" id="{C35322BB-E27F-64B5-43E8-A7D4A5792166}"/>
              </a:ext>
            </a:extLst>
          </p:cNvPr>
          <p:cNvSpPr txBox="1">
            <a:spLocks/>
          </p:cNvSpPr>
          <p:nvPr/>
        </p:nvSpPr>
        <p:spPr>
          <a:xfrm>
            <a:off x="1111248" y="278538"/>
            <a:ext cx="9969500" cy="1033665"/>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a:lstStyle>
          <a:p>
            <a:pPr algn="ctr"/>
            <a:r>
              <a:rPr lang="en-PH" sz="2500" b="1" dirty="0">
                <a:solidFill>
                  <a:srgbClr val="FFFFFF"/>
                </a:solidFill>
                <a:latin typeface="Arial" panose="020B0604020202020204" pitchFamily="34" charset="0"/>
                <a:cs typeface="Arial" panose="020B0604020202020204" pitchFamily="34" charset="0"/>
              </a:rPr>
              <a:t>South Caucasus Gateways Agro-Food Value Chain Assessment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d0bf39f-aee5-4194-a8cf-9eb94d977901">
      <Terms xmlns="http://schemas.microsoft.com/office/infopath/2007/PartnerControls"/>
    </lcf76f155ced4ddcb4097134ff3c332f>
    <TaxCatchAll xmlns="c1fdd505-2570-46c2-bd04-3e0f2d874cf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FDAEA74914DCF4CB1BBCF0E2E5EDB11" ma:contentTypeVersion="16" ma:contentTypeDescription="Create a new document." ma:contentTypeScope="" ma:versionID="590b25b2cc87761dafd9002c9e8bdf08">
  <xsd:schema xmlns:xsd="http://www.w3.org/2001/XMLSchema" xmlns:xs="http://www.w3.org/2001/XMLSchema" xmlns:p="http://schemas.microsoft.com/office/2006/metadata/properties" xmlns:ns2="f668aa56-9285-4561-92d6-d6343913a899" xmlns:ns3="4d0bf39f-aee5-4194-a8cf-9eb94d977901" xmlns:ns4="c1fdd505-2570-46c2-bd04-3e0f2d874cf5" targetNamespace="http://schemas.microsoft.com/office/2006/metadata/properties" ma:root="true" ma:fieldsID="08ce7d0b189851eda8553ac15085c2ff" ns2:_="" ns3:_="" ns4:_="">
    <xsd:import namespace="f668aa56-9285-4561-92d6-d6343913a899"/>
    <xsd:import namespace="4d0bf39f-aee5-4194-a8cf-9eb94d977901"/>
    <xsd:import namespace="c1fdd505-2570-46c2-bd04-3e0f2d874cf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element ref="ns3:MediaServiceLocation"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8aa56-9285-4561-92d6-d6343913a8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0bf39f-aee5-4194-a8cf-9eb94d9779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15af50e-efb3-4a0e-b425-875ff625e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1fdd505-2570-46c2-bd04-3e0f2d874cf5"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cf1b58bf-0af3-43f6-8149-3fc5501c152c}" ma:internalName="TaxCatchAll" ma:showField="CatchAllData" ma:web="f668aa56-9285-4561-92d6-d6343913a8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1321F65-8B35-4F73-87A8-D1F60AA5B218}">
  <ds:schemaRefs>
    <ds:schemaRef ds:uri="http://schemas.microsoft.com/office/2006/metadata/properties"/>
    <ds:schemaRef ds:uri="http://schemas.microsoft.com/office/infopath/2007/PartnerControls"/>
    <ds:schemaRef ds:uri="4d0bf39f-aee5-4194-a8cf-9eb94d977901"/>
    <ds:schemaRef ds:uri="c1fdd505-2570-46c2-bd04-3e0f2d874cf5"/>
  </ds:schemaRefs>
</ds:datastoreItem>
</file>

<file path=customXml/itemProps2.xml><?xml version="1.0" encoding="utf-8"?>
<ds:datastoreItem xmlns:ds="http://schemas.openxmlformats.org/officeDocument/2006/customXml" ds:itemID="{193A9845-F7A3-47B1-8248-4F62F569602C}">
  <ds:schemaRefs>
    <ds:schemaRef ds:uri="http://schemas.microsoft.com/sharepoint/v3/contenttype/forms"/>
  </ds:schemaRefs>
</ds:datastoreItem>
</file>

<file path=customXml/itemProps3.xml><?xml version="1.0" encoding="utf-8"?>
<ds:datastoreItem xmlns:ds="http://schemas.openxmlformats.org/officeDocument/2006/customXml" ds:itemID="{06C6635A-ED2A-45AF-A4DD-E25CF99D53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68aa56-9285-4561-92d6-d6343913a899"/>
    <ds:schemaRef ds:uri="4d0bf39f-aee5-4194-a8cf-9eb94d977901"/>
    <ds:schemaRef ds:uri="c1fdd505-2570-46c2-bd04-3e0f2d874c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357</TotalTime>
  <Words>1112</Words>
  <Application>Microsoft Office PowerPoint</Application>
  <PresentationFormat>Widescreen</PresentationFormat>
  <Paragraphs>57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South Caucasus Gateways Agro-Food Value Chain 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Sharing on Agriculture Modernization and Food Security - ADB's South Caucasus Agro-Food Value Chain Assessment Project</dc:title>
  <dc:creator>Steve Allen</dc:creator>
  <cp:lastModifiedBy>Kristian Rosbach</cp:lastModifiedBy>
  <cp:revision>10</cp:revision>
  <dcterms:created xsi:type="dcterms:W3CDTF">2022-07-30T05:55:52Z</dcterms:created>
  <dcterms:modified xsi:type="dcterms:W3CDTF">2022-08-02T01:14:14Z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0x0101009FDAEA74914DCF4CB1BBCF0E2E5EDB11</vt:lpwstr>
  </property>
  <property fmtid="{D5CDD505-2E9C-101B-9397-08002B2CF9AE}" pid="3" name="MSIP_Label_817d4574-7375-4d17-b29c-6e4c6df0fcb0_Enabled">
    <vt:lpwstr>true</vt:lpwstr>
  </property>
  <property fmtid="{D5CDD505-2E9C-101B-9397-08002B2CF9AE}" pid="4" name="MSIP_Label_817d4574-7375-4d17-b29c-6e4c6df0fcb0_SetDate">
    <vt:lpwstr>2022-08-02T01:14:14Z</vt:lpwstr>
  </property>
  <property fmtid="{D5CDD505-2E9C-101B-9397-08002B2CF9AE}" pid="5" name="MSIP_Label_817d4574-7375-4d17-b29c-6e4c6df0fcb0_Method">
    <vt:lpwstr>Standard</vt:lpwstr>
  </property>
  <property fmtid="{D5CDD505-2E9C-101B-9397-08002B2CF9AE}" pid="6" name="MSIP_Label_817d4574-7375-4d17-b29c-6e4c6df0fcb0_Name">
    <vt:lpwstr>ADB Internal</vt:lpwstr>
  </property>
  <property fmtid="{D5CDD505-2E9C-101B-9397-08002B2CF9AE}" pid="7" name="MSIP_Label_817d4574-7375-4d17-b29c-6e4c6df0fcb0_SiteId">
    <vt:lpwstr>9495d6bb-41c2-4c58-848f-92e52cf3d640</vt:lpwstr>
  </property>
  <property fmtid="{D5CDD505-2E9C-101B-9397-08002B2CF9AE}" pid="8" name="MSIP_Label_817d4574-7375-4d17-b29c-6e4c6df0fcb0_ActionId">
    <vt:lpwstr>69d2e1fb-b188-4e24-b1f6-df6c838bf169</vt:lpwstr>
  </property>
  <property fmtid="{D5CDD505-2E9C-101B-9397-08002B2CF9AE}" pid="9" name="MSIP_Label_817d4574-7375-4d17-b29c-6e4c6df0fcb0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INTERNAL. This information is accessible to ADB Management and staff. It may be shared outside ADB with appropriate permission.</vt:lpwstr>
  </property>
  <property fmtid="{D5CDD505-2E9C-101B-9397-08002B2CF9AE}" pid="12" name="MediaServiceImageTags">
    <vt:lpwstr/>
  </property>
</Properties>
</file>