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820" r:id="rId6"/>
    <p:sldId id="3815" r:id="rId7"/>
    <p:sldId id="3816" r:id="rId8"/>
    <p:sldId id="1690" r:id="rId9"/>
    <p:sldId id="3817" r:id="rId10"/>
    <p:sldId id="1561" r:id="rId11"/>
    <p:sldId id="332" r:id="rId12"/>
    <p:sldId id="3818" r:id="rId13"/>
    <p:sldId id="259" r:id="rId14"/>
    <p:sldId id="3821" r:id="rId15"/>
    <p:sldId id="3819" r:id="rId16"/>
    <p:sldId id="306" r:id="rId17"/>
    <p:sldId id="349" r:id="rId18"/>
    <p:sldId id="30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A. Stapleton" initials="R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25155-7BA0-46B6-9110-9543A480BC0B}" v="11" dt="2022-08-10T11:45:22.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ngo Kimura" userId="a0a4e1d7-e739-4751-b97a-3c85db4763f7" providerId="ADAL" clId="{EEB25155-7BA0-46B6-9110-9543A480BC0B}"/>
    <pc:docChg chg="undo custSel addSld delSld modSld sldOrd delMainMaster">
      <pc:chgData name="Shingo Kimura" userId="a0a4e1d7-e739-4751-b97a-3c85db4763f7" providerId="ADAL" clId="{EEB25155-7BA0-46B6-9110-9543A480BC0B}" dt="2022-08-10T11:58:33.206" v="1301" actId="255"/>
      <pc:docMkLst>
        <pc:docMk/>
      </pc:docMkLst>
      <pc:sldChg chg="modSp mod">
        <pc:chgData name="Shingo Kimura" userId="a0a4e1d7-e739-4751-b97a-3c85db4763f7" providerId="ADAL" clId="{EEB25155-7BA0-46B6-9110-9543A480BC0B}" dt="2022-08-01T08:46:05.171" v="91" actId="1076"/>
        <pc:sldMkLst>
          <pc:docMk/>
          <pc:sldMk cId="2503928400" sldId="256"/>
        </pc:sldMkLst>
        <pc:spChg chg="mod">
          <ac:chgData name="Shingo Kimura" userId="a0a4e1d7-e739-4751-b97a-3c85db4763f7" providerId="ADAL" clId="{EEB25155-7BA0-46B6-9110-9543A480BC0B}" dt="2022-08-01T08:46:02.697" v="90" actId="1076"/>
          <ac:spMkLst>
            <pc:docMk/>
            <pc:sldMk cId="2503928400" sldId="256"/>
            <ac:spMk id="4" creationId="{8D47269C-60C3-946C-E9B7-28DF979BAE38}"/>
          </ac:spMkLst>
        </pc:spChg>
        <pc:spChg chg="mod">
          <ac:chgData name="Shingo Kimura" userId="a0a4e1d7-e739-4751-b97a-3c85db4763f7" providerId="ADAL" clId="{EEB25155-7BA0-46B6-9110-9543A480BC0B}" dt="2022-08-01T08:46:05.171" v="91" actId="1076"/>
          <ac:spMkLst>
            <pc:docMk/>
            <pc:sldMk cId="2503928400" sldId="256"/>
            <ac:spMk id="5" creationId="{FAD3D425-7647-4F0F-8ECD-51A644A10CB5}"/>
          </ac:spMkLst>
        </pc:spChg>
      </pc:sldChg>
      <pc:sldChg chg="modSp add mod ord">
        <pc:chgData name="Shingo Kimura" userId="a0a4e1d7-e739-4751-b97a-3c85db4763f7" providerId="ADAL" clId="{EEB25155-7BA0-46B6-9110-9543A480BC0B}" dt="2022-08-01T09:52:02.371" v="838" actId="1076"/>
        <pc:sldMkLst>
          <pc:docMk/>
          <pc:sldMk cId="0" sldId="259"/>
        </pc:sldMkLst>
        <pc:spChg chg="mod">
          <ac:chgData name="Shingo Kimura" userId="a0a4e1d7-e739-4751-b97a-3c85db4763f7" providerId="ADAL" clId="{EEB25155-7BA0-46B6-9110-9543A480BC0B}" dt="2022-08-01T09:52:02.371" v="838" actId="1076"/>
          <ac:spMkLst>
            <pc:docMk/>
            <pc:sldMk cId="0" sldId="259"/>
            <ac:spMk id="3" creationId="{00000000-0000-0000-0000-000000000000}"/>
          </ac:spMkLst>
        </pc:spChg>
      </pc:sldChg>
      <pc:sldChg chg="add del">
        <pc:chgData name="Shingo Kimura" userId="a0a4e1d7-e739-4751-b97a-3c85db4763f7" providerId="ADAL" clId="{EEB25155-7BA0-46B6-9110-9543A480BC0B}" dt="2022-08-01T09:06:03.432" v="401" actId="47"/>
        <pc:sldMkLst>
          <pc:docMk/>
          <pc:sldMk cId="0" sldId="266"/>
        </pc:sldMkLst>
      </pc:sldChg>
      <pc:sldChg chg="add del">
        <pc:chgData name="Shingo Kimura" userId="a0a4e1d7-e739-4751-b97a-3c85db4763f7" providerId="ADAL" clId="{EEB25155-7BA0-46B6-9110-9543A480BC0B}" dt="2022-08-01T09:06:04.871" v="402" actId="47"/>
        <pc:sldMkLst>
          <pc:docMk/>
          <pc:sldMk cId="0" sldId="269"/>
        </pc:sldMkLst>
      </pc:sldChg>
      <pc:sldChg chg="del ord">
        <pc:chgData name="Shingo Kimura" userId="a0a4e1d7-e739-4751-b97a-3c85db4763f7" providerId="ADAL" clId="{EEB25155-7BA0-46B6-9110-9543A480BC0B}" dt="2022-08-01T08:48:42.816" v="108" actId="47"/>
        <pc:sldMkLst>
          <pc:docMk/>
          <pc:sldMk cId="0" sldId="271"/>
        </pc:sldMkLst>
      </pc:sldChg>
      <pc:sldChg chg="add del">
        <pc:chgData name="Shingo Kimura" userId="a0a4e1d7-e739-4751-b97a-3c85db4763f7" providerId="ADAL" clId="{EEB25155-7BA0-46B6-9110-9543A480BC0B}" dt="2022-08-01T09:09:15.743" v="465" actId="47"/>
        <pc:sldMkLst>
          <pc:docMk/>
          <pc:sldMk cId="0" sldId="272"/>
        </pc:sldMkLst>
      </pc:sldChg>
      <pc:sldChg chg="add del">
        <pc:chgData name="Shingo Kimura" userId="a0a4e1d7-e739-4751-b97a-3c85db4763f7" providerId="ADAL" clId="{EEB25155-7BA0-46B6-9110-9543A480BC0B}" dt="2022-08-01T09:05:55.721" v="399" actId="47"/>
        <pc:sldMkLst>
          <pc:docMk/>
          <pc:sldMk cId="3482273977" sldId="273"/>
        </pc:sldMkLst>
      </pc:sldChg>
      <pc:sldChg chg="add del">
        <pc:chgData name="Shingo Kimura" userId="a0a4e1d7-e739-4751-b97a-3c85db4763f7" providerId="ADAL" clId="{EEB25155-7BA0-46B6-9110-9543A480BC0B}" dt="2022-08-01T09:05:56.614" v="400" actId="47"/>
        <pc:sldMkLst>
          <pc:docMk/>
          <pc:sldMk cId="3807060678" sldId="274"/>
        </pc:sldMkLst>
      </pc:sldChg>
      <pc:sldChg chg="modSp add mod">
        <pc:chgData name="Shingo Kimura" userId="a0a4e1d7-e739-4751-b97a-3c85db4763f7" providerId="ADAL" clId="{EEB25155-7BA0-46B6-9110-9543A480BC0B}" dt="2022-08-01T09:50:06.478" v="816" actId="108"/>
        <pc:sldMkLst>
          <pc:docMk/>
          <pc:sldMk cId="323333447" sldId="306"/>
        </pc:sldMkLst>
        <pc:spChg chg="mod">
          <ac:chgData name="Shingo Kimura" userId="a0a4e1d7-e739-4751-b97a-3c85db4763f7" providerId="ADAL" clId="{EEB25155-7BA0-46B6-9110-9543A480BC0B}" dt="2022-08-01T09:48:37.761" v="793" actId="1076"/>
          <ac:spMkLst>
            <pc:docMk/>
            <pc:sldMk cId="323333447" sldId="306"/>
            <ac:spMk id="3" creationId="{DBF282E3-E609-41D3-ADB0-B7DF2A5D1FA1}"/>
          </ac:spMkLst>
        </pc:spChg>
        <pc:spChg chg="mod">
          <ac:chgData name="Shingo Kimura" userId="a0a4e1d7-e739-4751-b97a-3c85db4763f7" providerId="ADAL" clId="{EEB25155-7BA0-46B6-9110-9543A480BC0B}" dt="2022-08-01T09:50:06.478" v="816" actId="108"/>
          <ac:spMkLst>
            <pc:docMk/>
            <pc:sldMk cId="323333447" sldId="306"/>
            <ac:spMk id="5" creationId="{BBAF0586-D16D-41D7-B4CA-FE5371EA3870}"/>
          </ac:spMkLst>
        </pc:spChg>
      </pc:sldChg>
      <pc:sldChg chg="addSp delSp modSp mod ord">
        <pc:chgData name="Shingo Kimura" userId="a0a4e1d7-e739-4751-b97a-3c85db4763f7" providerId="ADAL" clId="{EEB25155-7BA0-46B6-9110-9543A480BC0B}" dt="2022-08-01T09:51:35.048" v="836" actId="1076"/>
        <pc:sldMkLst>
          <pc:docMk/>
          <pc:sldMk cId="1975842350" sldId="332"/>
        </pc:sldMkLst>
        <pc:spChg chg="mod">
          <ac:chgData name="Shingo Kimura" userId="a0a4e1d7-e739-4751-b97a-3c85db4763f7" providerId="ADAL" clId="{EEB25155-7BA0-46B6-9110-9543A480BC0B}" dt="2022-08-01T09:51:35.048" v="836" actId="1076"/>
          <ac:spMkLst>
            <pc:docMk/>
            <pc:sldMk cId="1975842350" sldId="332"/>
            <ac:spMk id="6" creationId="{628658C3-874E-436E-A819-6E03884F6092}"/>
          </ac:spMkLst>
        </pc:spChg>
        <pc:spChg chg="add mod">
          <ac:chgData name="Shingo Kimura" userId="a0a4e1d7-e739-4751-b97a-3c85db4763f7" providerId="ADAL" clId="{EEB25155-7BA0-46B6-9110-9543A480BC0B}" dt="2022-08-01T09:51:19.129" v="828" actId="14100"/>
          <ac:spMkLst>
            <pc:docMk/>
            <pc:sldMk cId="1975842350" sldId="332"/>
            <ac:spMk id="15" creationId="{E8C1A887-C4DB-6715-8E15-8110AE1E26B8}"/>
          </ac:spMkLst>
        </pc:spChg>
        <pc:spChg chg="add del mod">
          <ac:chgData name="Shingo Kimura" userId="a0a4e1d7-e739-4751-b97a-3c85db4763f7" providerId="ADAL" clId="{EEB25155-7BA0-46B6-9110-9543A480BC0B}" dt="2022-08-01T09:50:54.316" v="823" actId="478"/>
          <ac:spMkLst>
            <pc:docMk/>
            <pc:sldMk cId="1975842350" sldId="332"/>
            <ac:spMk id="16" creationId="{2C58DA9F-1CF8-03A7-5875-E77A45B5B0C3}"/>
          </ac:spMkLst>
        </pc:spChg>
        <pc:grpChg chg="del mod">
          <ac:chgData name="Shingo Kimura" userId="a0a4e1d7-e739-4751-b97a-3c85db4763f7" providerId="ADAL" clId="{EEB25155-7BA0-46B6-9110-9543A480BC0B}" dt="2022-08-01T09:51:08.016" v="826" actId="478"/>
          <ac:grpSpMkLst>
            <pc:docMk/>
            <pc:sldMk cId="1975842350" sldId="332"/>
            <ac:grpSpMk id="18" creationId="{3461B755-DA33-4FA7-A166-235FEDE2EDDC}"/>
          </ac:grpSpMkLst>
        </pc:grpChg>
      </pc:sldChg>
      <pc:sldChg chg="modSp add del mod ord">
        <pc:chgData name="Shingo Kimura" userId="a0a4e1d7-e739-4751-b97a-3c85db4763f7" providerId="ADAL" clId="{EEB25155-7BA0-46B6-9110-9543A480BC0B}" dt="2022-08-01T09:49:24.972" v="814" actId="20577"/>
        <pc:sldMkLst>
          <pc:docMk/>
          <pc:sldMk cId="3967935275" sldId="349"/>
        </pc:sldMkLst>
        <pc:spChg chg="mod">
          <ac:chgData name="Shingo Kimura" userId="a0a4e1d7-e739-4751-b97a-3c85db4763f7" providerId="ADAL" clId="{EEB25155-7BA0-46B6-9110-9543A480BC0B}" dt="2022-08-01T09:49:24.972" v="814" actId="20577"/>
          <ac:spMkLst>
            <pc:docMk/>
            <pc:sldMk cId="3967935275" sldId="349"/>
            <ac:spMk id="10" creationId="{A05942AE-CFD2-47F0-B14E-C59E16A7ADA2}"/>
          </ac:spMkLst>
        </pc:spChg>
      </pc:sldChg>
      <pc:sldChg chg="del">
        <pc:chgData name="Shingo Kimura" userId="a0a4e1d7-e739-4751-b97a-3c85db4763f7" providerId="ADAL" clId="{EEB25155-7BA0-46B6-9110-9543A480BC0B}" dt="2022-08-01T08:48:40.678" v="107" actId="47"/>
        <pc:sldMkLst>
          <pc:docMk/>
          <pc:sldMk cId="3135506472" sldId="1520"/>
        </pc:sldMkLst>
      </pc:sldChg>
      <pc:sldChg chg="del">
        <pc:chgData name="Shingo Kimura" userId="a0a4e1d7-e739-4751-b97a-3c85db4763f7" providerId="ADAL" clId="{EEB25155-7BA0-46B6-9110-9543A480BC0B}" dt="2022-08-01T08:43:59.462" v="1" actId="47"/>
        <pc:sldMkLst>
          <pc:docMk/>
          <pc:sldMk cId="852066799" sldId="1525"/>
        </pc:sldMkLst>
      </pc:sldChg>
      <pc:sldChg chg="del">
        <pc:chgData name="Shingo Kimura" userId="a0a4e1d7-e739-4751-b97a-3c85db4763f7" providerId="ADAL" clId="{EEB25155-7BA0-46B6-9110-9543A480BC0B}" dt="2022-08-01T08:43:58.304" v="0" actId="47"/>
        <pc:sldMkLst>
          <pc:docMk/>
          <pc:sldMk cId="2150922785" sldId="1526"/>
        </pc:sldMkLst>
      </pc:sldChg>
      <pc:sldChg chg="del">
        <pc:chgData name="Shingo Kimura" userId="a0a4e1d7-e739-4751-b97a-3c85db4763f7" providerId="ADAL" clId="{EEB25155-7BA0-46B6-9110-9543A480BC0B}" dt="2022-08-01T08:47:42.703" v="95" actId="47"/>
        <pc:sldMkLst>
          <pc:docMk/>
          <pc:sldMk cId="1316839548" sldId="1531"/>
        </pc:sldMkLst>
      </pc:sldChg>
      <pc:sldChg chg="del">
        <pc:chgData name="Shingo Kimura" userId="a0a4e1d7-e739-4751-b97a-3c85db4763f7" providerId="ADAL" clId="{EEB25155-7BA0-46B6-9110-9543A480BC0B}" dt="2022-08-01T08:47:47.522" v="96" actId="47"/>
        <pc:sldMkLst>
          <pc:docMk/>
          <pc:sldMk cId="1595055222" sldId="1532"/>
        </pc:sldMkLst>
      </pc:sldChg>
      <pc:sldChg chg="del">
        <pc:chgData name="Shingo Kimura" userId="a0a4e1d7-e739-4751-b97a-3c85db4763f7" providerId="ADAL" clId="{EEB25155-7BA0-46B6-9110-9543A480BC0B}" dt="2022-08-01T08:47:35.347" v="93" actId="47"/>
        <pc:sldMkLst>
          <pc:docMk/>
          <pc:sldMk cId="3918791400" sldId="1534"/>
        </pc:sldMkLst>
      </pc:sldChg>
      <pc:sldChg chg="del ord">
        <pc:chgData name="Shingo Kimura" userId="a0a4e1d7-e739-4751-b97a-3c85db4763f7" providerId="ADAL" clId="{EEB25155-7BA0-46B6-9110-9543A480BC0B}" dt="2022-08-01T08:48:06.851" v="99" actId="47"/>
        <pc:sldMkLst>
          <pc:docMk/>
          <pc:sldMk cId="985864970" sldId="1552"/>
        </pc:sldMkLst>
      </pc:sldChg>
      <pc:sldChg chg="del ord">
        <pc:chgData name="Shingo Kimura" userId="a0a4e1d7-e739-4751-b97a-3c85db4763f7" providerId="ADAL" clId="{EEB25155-7BA0-46B6-9110-9543A480BC0B}" dt="2022-08-01T08:48:29.930" v="106" actId="47"/>
        <pc:sldMkLst>
          <pc:docMk/>
          <pc:sldMk cId="1431364169" sldId="1556"/>
        </pc:sldMkLst>
      </pc:sldChg>
      <pc:sldChg chg="del">
        <pc:chgData name="Shingo Kimura" userId="a0a4e1d7-e739-4751-b97a-3c85db4763f7" providerId="ADAL" clId="{EEB25155-7BA0-46B6-9110-9543A480BC0B}" dt="2022-08-01T08:47:36.007" v="94" actId="47"/>
        <pc:sldMkLst>
          <pc:docMk/>
          <pc:sldMk cId="2816741402" sldId="1558"/>
        </pc:sldMkLst>
      </pc:sldChg>
      <pc:sldChg chg="del">
        <pc:chgData name="Shingo Kimura" userId="a0a4e1d7-e739-4751-b97a-3c85db4763f7" providerId="ADAL" clId="{EEB25155-7BA0-46B6-9110-9543A480BC0B}" dt="2022-08-01T09:07:24.631" v="458" actId="47"/>
        <pc:sldMkLst>
          <pc:docMk/>
          <pc:sldMk cId="2639084789" sldId="1560"/>
        </pc:sldMkLst>
      </pc:sldChg>
      <pc:sldChg chg="modSp add mod ord">
        <pc:chgData name="Shingo Kimura" userId="a0a4e1d7-e739-4751-b97a-3c85db4763f7" providerId="ADAL" clId="{EEB25155-7BA0-46B6-9110-9543A480BC0B}" dt="2022-08-01T09:45:19.641" v="605" actId="20577"/>
        <pc:sldMkLst>
          <pc:docMk/>
          <pc:sldMk cId="0" sldId="1561"/>
        </pc:sldMkLst>
        <pc:spChg chg="mod">
          <ac:chgData name="Shingo Kimura" userId="a0a4e1d7-e739-4751-b97a-3c85db4763f7" providerId="ADAL" clId="{EEB25155-7BA0-46B6-9110-9543A480BC0B}" dt="2022-08-01T09:44:59.240" v="581" actId="1076"/>
          <ac:spMkLst>
            <pc:docMk/>
            <pc:sldMk cId="0" sldId="1561"/>
            <ac:spMk id="2" creationId="{00000000-0000-0000-0000-000000000000}"/>
          </ac:spMkLst>
        </pc:spChg>
        <pc:spChg chg="mod">
          <ac:chgData name="Shingo Kimura" userId="a0a4e1d7-e739-4751-b97a-3c85db4763f7" providerId="ADAL" clId="{EEB25155-7BA0-46B6-9110-9543A480BC0B}" dt="2022-08-01T09:43:46.749" v="573" actId="313"/>
          <ac:spMkLst>
            <pc:docMk/>
            <pc:sldMk cId="0" sldId="1561"/>
            <ac:spMk id="23" creationId="{00000000-0000-0000-0000-000000000000}"/>
          </ac:spMkLst>
        </pc:spChg>
        <pc:spChg chg="mod">
          <ac:chgData name="Shingo Kimura" userId="a0a4e1d7-e739-4751-b97a-3c85db4763f7" providerId="ADAL" clId="{EEB25155-7BA0-46B6-9110-9543A480BC0B}" dt="2022-08-01T09:43:51.754" v="574" actId="2"/>
          <ac:spMkLst>
            <pc:docMk/>
            <pc:sldMk cId="0" sldId="1561"/>
            <ac:spMk id="26" creationId="{00000000-0000-0000-0000-000000000000}"/>
          </ac:spMkLst>
        </pc:spChg>
        <pc:spChg chg="mod">
          <ac:chgData name="Shingo Kimura" userId="a0a4e1d7-e739-4751-b97a-3c85db4763f7" providerId="ADAL" clId="{EEB25155-7BA0-46B6-9110-9543A480BC0B}" dt="2022-08-01T09:44:14.318" v="575" actId="20577"/>
          <ac:spMkLst>
            <pc:docMk/>
            <pc:sldMk cId="0" sldId="1561"/>
            <ac:spMk id="52" creationId="{00000000-0000-0000-0000-000000000000}"/>
          </ac:spMkLst>
        </pc:spChg>
        <pc:spChg chg="mod">
          <ac:chgData name="Shingo Kimura" userId="a0a4e1d7-e739-4751-b97a-3c85db4763f7" providerId="ADAL" clId="{EEB25155-7BA0-46B6-9110-9543A480BC0B}" dt="2022-08-01T09:45:19.641" v="605" actId="20577"/>
          <ac:spMkLst>
            <pc:docMk/>
            <pc:sldMk cId="0" sldId="1561"/>
            <ac:spMk id="174" creationId="{00000000-0000-0000-0000-000000000000}"/>
          </ac:spMkLst>
        </pc:spChg>
        <pc:grpChg chg="mod">
          <ac:chgData name="Shingo Kimura" userId="a0a4e1d7-e739-4751-b97a-3c85db4763f7" providerId="ADAL" clId="{EEB25155-7BA0-46B6-9110-9543A480BC0B}" dt="2022-08-01T09:45:01.527" v="582" actId="1076"/>
          <ac:grpSpMkLst>
            <pc:docMk/>
            <pc:sldMk cId="0" sldId="1561"/>
            <ac:grpSpMk id="5" creationId="{00000000-0000-0000-0000-000000000000}"/>
          </ac:grpSpMkLst>
        </pc:grpChg>
      </pc:sldChg>
      <pc:sldChg chg="add del ord">
        <pc:chgData name="Shingo Kimura" userId="a0a4e1d7-e739-4751-b97a-3c85db4763f7" providerId="ADAL" clId="{EEB25155-7BA0-46B6-9110-9543A480BC0B}" dt="2022-08-01T08:52:25.114" v="114" actId="47"/>
        <pc:sldMkLst>
          <pc:docMk/>
          <pc:sldMk cId="3612075800" sldId="1562"/>
        </pc:sldMkLst>
      </pc:sldChg>
      <pc:sldChg chg="modSp add del mod ord">
        <pc:chgData name="Shingo Kimura" userId="a0a4e1d7-e739-4751-b97a-3c85db4763f7" providerId="ADAL" clId="{EEB25155-7BA0-46B6-9110-9543A480BC0B}" dt="2022-08-01T08:52:57.298" v="119" actId="20577"/>
        <pc:sldMkLst>
          <pc:docMk/>
          <pc:sldMk cId="3044317158" sldId="1690"/>
        </pc:sldMkLst>
        <pc:spChg chg="mod">
          <ac:chgData name="Shingo Kimura" userId="a0a4e1d7-e739-4751-b97a-3c85db4763f7" providerId="ADAL" clId="{EEB25155-7BA0-46B6-9110-9543A480BC0B}" dt="2022-08-01T08:52:57.298" v="119" actId="20577"/>
          <ac:spMkLst>
            <pc:docMk/>
            <pc:sldMk cId="3044317158" sldId="1690"/>
            <ac:spMk id="13" creationId="{B15F5F6F-1210-42E4-BFFF-D3AEBC8528F9}"/>
          </ac:spMkLst>
        </pc:spChg>
      </pc:sldChg>
      <pc:sldChg chg="modSp add del mod ord">
        <pc:chgData name="Shingo Kimura" userId="a0a4e1d7-e739-4751-b97a-3c85db4763f7" providerId="ADAL" clId="{EEB25155-7BA0-46B6-9110-9543A480BC0B}" dt="2022-08-01T09:44:46.201" v="580" actId="1076"/>
        <pc:sldMkLst>
          <pc:docMk/>
          <pc:sldMk cId="3548869762" sldId="3815"/>
        </pc:sldMkLst>
        <pc:spChg chg="mod">
          <ac:chgData name="Shingo Kimura" userId="a0a4e1d7-e739-4751-b97a-3c85db4763f7" providerId="ADAL" clId="{EEB25155-7BA0-46B6-9110-9543A480BC0B}" dt="2022-08-01T09:44:40.082" v="577" actId="1076"/>
          <ac:spMkLst>
            <pc:docMk/>
            <pc:sldMk cId="3548869762" sldId="3815"/>
            <ac:spMk id="5" creationId="{7DA46A66-9B93-4A20-895E-F3437BCD0E85}"/>
          </ac:spMkLst>
        </pc:spChg>
        <pc:spChg chg="mod">
          <ac:chgData name="Shingo Kimura" userId="a0a4e1d7-e739-4751-b97a-3c85db4763f7" providerId="ADAL" clId="{EEB25155-7BA0-46B6-9110-9543A480BC0B}" dt="2022-08-01T09:44:46.201" v="580" actId="1076"/>
          <ac:spMkLst>
            <pc:docMk/>
            <pc:sldMk cId="3548869762" sldId="3815"/>
            <ac:spMk id="24" creationId="{8A3B5041-C1B4-4644-B2BC-59C8DCDD65B1}"/>
          </ac:spMkLst>
        </pc:spChg>
        <pc:picChg chg="mod">
          <ac:chgData name="Shingo Kimura" userId="a0a4e1d7-e739-4751-b97a-3c85db4763f7" providerId="ADAL" clId="{EEB25155-7BA0-46B6-9110-9543A480BC0B}" dt="2022-08-01T09:44:43.660" v="579" actId="1076"/>
          <ac:picMkLst>
            <pc:docMk/>
            <pc:sldMk cId="3548869762" sldId="3815"/>
            <ac:picMk id="3" creationId="{3554CFB3-1E1E-4D6B-9E6A-F3ED5BFFD413}"/>
          </ac:picMkLst>
        </pc:picChg>
      </pc:sldChg>
      <pc:sldChg chg="add del ord">
        <pc:chgData name="Shingo Kimura" userId="a0a4e1d7-e739-4751-b97a-3c85db4763f7" providerId="ADAL" clId="{EEB25155-7BA0-46B6-9110-9543A480BC0B}" dt="2022-08-01T08:52:18.313" v="113" actId="47"/>
        <pc:sldMkLst>
          <pc:docMk/>
          <pc:sldMk cId="3753134102" sldId="3816"/>
        </pc:sldMkLst>
      </pc:sldChg>
      <pc:sldChg chg="add del ord">
        <pc:chgData name="Shingo Kimura" userId="a0a4e1d7-e739-4751-b97a-3c85db4763f7" providerId="ADAL" clId="{EEB25155-7BA0-46B6-9110-9543A480BC0B}" dt="2022-08-01T08:52:18.313" v="113" actId="47"/>
        <pc:sldMkLst>
          <pc:docMk/>
          <pc:sldMk cId="0" sldId="3817"/>
        </pc:sldMkLst>
      </pc:sldChg>
      <pc:sldChg chg="add del ord">
        <pc:chgData name="Shingo Kimura" userId="a0a4e1d7-e739-4751-b97a-3c85db4763f7" providerId="ADAL" clId="{EEB25155-7BA0-46B6-9110-9543A480BC0B}" dt="2022-08-01T08:52:18.313" v="113" actId="47"/>
        <pc:sldMkLst>
          <pc:docMk/>
          <pc:sldMk cId="0" sldId="3818"/>
        </pc:sldMkLst>
      </pc:sldChg>
      <pc:sldChg chg="add del ord">
        <pc:chgData name="Shingo Kimura" userId="a0a4e1d7-e739-4751-b97a-3c85db4763f7" providerId="ADAL" clId="{EEB25155-7BA0-46B6-9110-9543A480BC0B}" dt="2022-08-01T08:52:18.313" v="113" actId="47"/>
        <pc:sldMkLst>
          <pc:docMk/>
          <pc:sldMk cId="0" sldId="3819"/>
        </pc:sldMkLst>
      </pc:sldChg>
      <pc:sldChg chg="addSp delSp modSp add mod">
        <pc:chgData name="Shingo Kimura" userId="a0a4e1d7-e739-4751-b97a-3c85db4763f7" providerId="ADAL" clId="{EEB25155-7BA0-46B6-9110-9543A480BC0B}" dt="2022-08-01T08:57:34.932" v="398" actId="20577"/>
        <pc:sldMkLst>
          <pc:docMk/>
          <pc:sldMk cId="1841958591" sldId="3820"/>
        </pc:sldMkLst>
        <pc:spChg chg="mod">
          <ac:chgData name="Shingo Kimura" userId="a0a4e1d7-e739-4751-b97a-3c85db4763f7" providerId="ADAL" clId="{EEB25155-7BA0-46B6-9110-9543A480BC0B}" dt="2022-08-01T08:57:34.932" v="398" actId="20577"/>
          <ac:spMkLst>
            <pc:docMk/>
            <pc:sldMk cId="1841958591" sldId="3820"/>
            <ac:spMk id="33" creationId="{F3901B38-C800-4A00-A105-86A86D81C5D9}"/>
          </ac:spMkLst>
        </pc:spChg>
        <pc:spChg chg="add del">
          <ac:chgData name="Shingo Kimura" userId="a0a4e1d7-e739-4751-b97a-3c85db4763f7" providerId="ADAL" clId="{EEB25155-7BA0-46B6-9110-9543A480BC0B}" dt="2022-08-01T08:56:49.746" v="325" actId="478"/>
          <ac:spMkLst>
            <pc:docMk/>
            <pc:sldMk cId="1841958591" sldId="3820"/>
            <ac:spMk id="49" creationId="{15424598-E7AF-4D04-962B-7B1312A4A79A}"/>
          </ac:spMkLst>
        </pc:spChg>
        <pc:spChg chg="del">
          <ac:chgData name="Shingo Kimura" userId="a0a4e1d7-e739-4751-b97a-3c85db4763f7" providerId="ADAL" clId="{EEB25155-7BA0-46B6-9110-9543A480BC0B}" dt="2022-08-01T08:57:06.212" v="356" actId="478"/>
          <ac:spMkLst>
            <pc:docMk/>
            <pc:sldMk cId="1841958591" sldId="3820"/>
            <ac:spMk id="66" creationId="{23108874-7F84-4463-966B-9B71C6611E6D}"/>
          </ac:spMkLst>
        </pc:spChg>
      </pc:sldChg>
      <pc:sldChg chg="add del">
        <pc:chgData name="Shingo Kimura" userId="a0a4e1d7-e739-4751-b97a-3c85db4763f7" providerId="ADAL" clId="{EEB25155-7BA0-46B6-9110-9543A480BC0B}" dt="2022-08-01T09:50:26.877" v="819" actId="47"/>
        <pc:sldMkLst>
          <pc:docMk/>
          <pc:sldMk cId="1321103833" sldId="3821"/>
        </pc:sldMkLst>
      </pc:sldChg>
      <pc:sldChg chg="addSp delSp modSp mod modNotesTx">
        <pc:chgData name="Shingo Kimura" userId="a0a4e1d7-e739-4751-b97a-3c85db4763f7" providerId="ADAL" clId="{EEB25155-7BA0-46B6-9110-9543A480BC0B}" dt="2022-08-10T11:58:33.206" v="1301" actId="255"/>
        <pc:sldMkLst>
          <pc:docMk/>
          <pc:sldMk cId="2237630951" sldId="3821"/>
        </pc:sldMkLst>
        <pc:spChg chg="mod">
          <ac:chgData name="Shingo Kimura" userId="a0a4e1d7-e739-4751-b97a-3c85db4763f7" providerId="ADAL" clId="{EEB25155-7BA0-46B6-9110-9543A480BC0B}" dt="2022-08-10T11:58:33.206" v="1301" actId="255"/>
          <ac:spMkLst>
            <pc:docMk/>
            <pc:sldMk cId="2237630951" sldId="3821"/>
            <ac:spMk id="3" creationId="{00000000-0000-0000-0000-000000000000}"/>
          </ac:spMkLst>
        </pc:spChg>
        <pc:spChg chg="del">
          <ac:chgData name="Shingo Kimura" userId="a0a4e1d7-e739-4751-b97a-3c85db4763f7" providerId="ADAL" clId="{EEB25155-7BA0-46B6-9110-9543A480BC0B}" dt="2022-08-10T11:39:35.015" v="843" actId="478"/>
          <ac:spMkLst>
            <pc:docMk/>
            <pc:sldMk cId="2237630951" sldId="3821"/>
            <ac:spMk id="5" creationId="{00000000-0000-0000-0000-000000000000}"/>
          </ac:spMkLst>
        </pc:spChg>
        <pc:spChg chg="del">
          <ac:chgData name="Shingo Kimura" userId="a0a4e1d7-e739-4751-b97a-3c85db4763f7" providerId="ADAL" clId="{EEB25155-7BA0-46B6-9110-9543A480BC0B}" dt="2022-08-10T11:39:33.714" v="842" actId="478"/>
          <ac:spMkLst>
            <pc:docMk/>
            <pc:sldMk cId="2237630951" sldId="3821"/>
            <ac:spMk id="7" creationId="{00000000-0000-0000-0000-000000000000}"/>
          </ac:spMkLst>
        </pc:spChg>
        <pc:spChg chg="del">
          <ac:chgData name="Shingo Kimura" userId="a0a4e1d7-e739-4751-b97a-3c85db4763f7" providerId="ADAL" clId="{EEB25155-7BA0-46B6-9110-9543A480BC0B}" dt="2022-08-10T11:39:31.893" v="840" actId="478"/>
          <ac:spMkLst>
            <pc:docMk/>
            <pc:sldMk cId="2237630951" sldId="3821"/>
            <ac:spMk id="8" creationId="{00000000-0000-0000-0000-000000000000}"/>
          </ac:spMkLst>
        </pc:spChg>
        <pc:spChg chg="add mod">
          <ac:chgData name="Shingo Kimura" userId="a0a4e1d7-e739-4751-b97a-3c85db4763f7" providerId="ADAL" clId="{EEB25155-7BA0-46B6-9110-9543A480BC0B}" dt="2022-08-10T11:57:45.009" v="1300" actId="1076"/>
          <ac:spMkLst>
            <pc:docMk/>
            <pc:sldMk cId="2237630951" sldId="3821"/>
            <ac:spMk id="9" creationId="{8C86BABD-76BD-FB2D-D711-E26A8B7D2CEA}"/>
          </ac:spMkLst>
        </pc:spChg>
        <pc:picChg chg="del">
          <ac:chgData name="Shingo Kimura" userId="a0a4e1d7-e739-4751-b97a-3c85db4763f7" providerId="ADAL" clId="{EEB25155-7BA0-46B6-9110-9543A480BC0B}" dt="2022-08-10T11:39:30.089" v="839" actId="478"/>
          <ac:picMkLst>
            <pc:docMk/>
            <pc:sldMk cId="2237630951" sldId="3821"/>
            <ac:picMk id="4" creationId="{00000000-0000-0000-0000-000000000000}"/>
          </ac:picMkLst>
        </pc:picChg>
        <pc:picChg chg="del">
          <ac:chgData name="Shingo Kimura" userId="a0a4e1d7-e739-4751-b97a-3c85db4763f7" providerId="ADAL" clId="{EEB25155-7BA0-46B6-9110-9543A480BC0B}" dt="2022-08-10T11:39:32.780" v="841" actId="478"/>
          <ac:picMkLst>
            <pc:docMk/>
            <pc:sldMk cId="2237630951" sldId="3821"/>
            <ac:picMk id="22" creationId="{00000000-0000-0000-0000-000000000000}"/>
          </ac:picMkLst>
        </pc:picChg>
      </pc:sldChg>
      <pc:sldChg chg="del">
        <pc:chgData name="Shingo Kimura" userId="a0a4e1d7-e739-4751-b97a-3c85db4763f7" providerId="ADAL" clId="{EEB25155-7BA0-46B6-9110-9543A480BC0B}" dt="2022-08-01T09:50:22.246" v="817"/>
        <pc:sldMkLst>
          <pc:docMk/>
          <pc:sldMk cId="2807707367" sldId="3821"/>
        </pc:sldMkLst>
      </pc:sldChg>
      <pc:sldMasterChg chg="del delSldLayout">
        <pc:chgData name="Shingo Kimura" userId="a0a4e1d7-e739-4751-b97a-3c85db4763f7" providerId="ADAL" clId="{EEB25155-7BA0-46B6-9110-9543A480BC0B}" dt="2022-08-01T08:47:36.007" v="94" actId="47"/>
        <pc:sldMasterMkLst>
          <pc:docMk/>
          <pc:sldMasterMk cId="335772875" sldId="2147483665"/>
        </pc:sldMasterMkLst>
        <pc:sldLayoutChg chg="del">
          <pc:chgData name="Shingo Kimura" userId="a0a4e1d7-e739-4751-b97a-3c85db4763f7" providerId="ADAL" clId="{EEB25155-7BA0-46B6-9110-9543A480BC0B}" dt="2022-08-01T08:47:36.007" v="94" actId="47"/>
          <pc:sldLayoutMkLst>
            <pc:docMk/>
            <pc:sldMasterMk cId="335772875" sldId="2147483665"/>
            <pc:sldLayoutMk cId="2012908740" sldId="2147483666"/>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211783893" sldId="2147483667"/>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776446850" sldId="2147483668"/>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48524196" sldId="2147483669"/>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1417315277" sldId="2147483670"/>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131861099" sldId="2147483671"/>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2817021597" sldId="2147483672"/>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2726572222" sldId="2147483673"/>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229789889" sldId="2147483674"/>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113687651" sldId="2147483675"/>
          </pc:sldLayoutMkLst>
        </pc:sldLayoutChg>
        <pc:sldLayoutChg chg="del">
          <pc:chgData name="Shingo Kimura" userId="a0a4e1d7-e739-4751-b97a-3c85db4763f7" providerId="ADAL" clId="{EEB25155-7BA0-46B6-9110-9543A480BC0B}" dt="2022-08-01T08:47:36.007" v="94" actId="47"/>
          <pc:sldLayoutMkLst>
            <pc:docMk/>
            <pc:sldMasterMk cId="335772875" sldId="2147483665"/>
            <pc:sldLayoutMk cId="514488838"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2D75D4-C20D-44AB-8EA8-E626AC0F18FC}" type="datetimeFigureOut">
              <a:rPr lang="en-US" smtClean="0"/>
              <a:t>8/10/2022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34FFC0-8697-4B6B-9C63-1170390D09BD}" type="slidenum">
              <a:rPr lang="en-US" smtClean="0"/>
              <a:t>‹#›</a:t>
            </a:fld>
            <a:endParaRPr lang="en-US" dirty="0"/>
          </a:p>
        </p:txBody>
      </p:sp>
    </p:spTree>
    <p:extLst>
      <p:ext uri="{BB962C8B-B14F-4D97-AF65-F5344CB8AC3E}">
        <p14:creationId xmlns:p14="http://schemas.microsoft.com/office/powerpoint/2010/main" val="23271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dirty="0"/>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dirty="0"/>
          </a:p>
        </p:txBody>
      </p:sp>
    </p:spTree>
    <p:extLst>
      <p:ext uri="{BB962C8B-B14F-4D97-AF65-F5344CB8AC3E}">
        <p14:creationId xmlns:p14="http://schemas.microsoft.com/office/powerpoint/2010/main" val="401767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9113F-0DCE-7D40-9684-257778C5150D}" type="slidenum">
              <a:rPr lang="en-US" smtClean="0"/>
              <a:t>15</a:t>
            </a:fld>
            <a:endParaRPr lang="en-US" dirty="0"/>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848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10</a:t>
            </a:r>
            <a:r>
              <a:rPr lang="ja-JP" altLang="en-US" dirty="0"/>
              <a:t>兆ドル</a:t>
            </a:r>
            <a:endParaRPr lang="en-US" dirty="0"/>
          </a:p>
        </p:txBody>
      </p:sp>
      <p:sp>
        <p:nvSpPr>
          <p:cNvPr id="4" name="Slide Number Placeholder 3"/>
          <p:cNvSpPr>
            <a:spLocks noGrp="1"/>
          </p:cNvSpPr>
          <p:nvPr>
            <p:ph type="sldNum" sz="quarter" idx="5"/>
          </p:nvPr>
        </p:nvSpPr>
        <p:spPr/>
        <p:txBody>
          <a:bodyPr/>
          <a:lstStyle/>
          <a:p>
            <a:fld id="{AD53DD61-FC56-46ED-91FD-5CAF8603F7BB}" type="slidenum">
              <a:rPr lang="en-US" smtClean="0"/>
              <a:t>3</a:t>
            </a:fld>
            <a:endParaRPr lang="en-US" dirty="0"/>
          </a:p>
        </p:txBody>
      </p:sp>
    </p:spTree>
    <p:extLst>
      <p:ext uri="{BB962C8B-B14F-4D97-AF65-F5344CB8AC3E}">
        <p14:creationId xmlns:p14="http://schemas.microsoft.com/office/powerpoint/2010/main" val="220935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7200268C-A0BD-4071-9771-A3968D37EAA6}" type="slidenum">
              <a:rPr lang="en-US" smtClean="0"/>
              <a:t>8</a:t>
            </a:fld>
            <a:endParaRPr lang="en-US"/>
          </a:p>
        </p:txBody>
      </p:sp>
    </p:spTree>
    <p:extLst>
      <p:ext uri="{BB962C8B-B14F-4D97-AF65-F5344CB8AC3E}">
        <p14:creationId xmlns:p14="http://schemas.microsoft.com/office/powerpoint/2010/main" val="25780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t>In Songxiaocai’s case, the company has positioned itselfas a one-stop intermediary,eliminating some other intermediaries such as farmers’ brokers and wholesalers in the production area</a:t>
            </a:r>
            <a:r>
              <a:rPr lang="en-US"/>
              <a:t>. In this demand-driven supply chain, vendors and wholesalers can place orders through one of the mobile applications maintained by Songxiaocai according to the requirements (including the variety, category, grade, price, quantity, and the origin of goods) of their final customers. This order informationcollected by Songxiaocai will be later passed on to producers onthe supply side. After receiving the specific orders from vendors and wholesalers, producers will prepare the deliverables to meet the demand. </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dirty="0"/>
          </a:p>
          <a:p>
            <a:endParaRPr lang="en-US" dirty="0"/>
          </a:p>
        </p:txBody>
      </p:sp>
    </p:spTree>
    <p:extLst>
      <p:ext uri="{BB962C8B-B14F-4D97-AF65-F5344CB8AC3E}">
        <p14:creationId xmlns:p14="http://schemas.microsoft.com/office/powerpoint/2010/main" val="91998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099a1d0c_0_3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a6099a1d0c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D095-8571-444E-B673-1C059668C9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FE5F2-AB94-479A-BBB7-FDCCB097F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7D113F-77D2-462E-8264-747E7178AE96}"/>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5" name="Footer Placeholder 4">
            <a:extLst>
              <a:ext uri="{FF2B5EF4-FFF2-40B4-BE49-F238E27FC236}">
                <a16:creationId xmlns:a16="http://schemas.microsoft.com/office/drawing/2014/main" id="{099D427C-EC46-446D-B914-9BB99B159AB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EEEEA7-0DCD-4248-B204-A4C8F9C0FBF7}"/>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301939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7154-A3E3-44DF-8411-08258BF70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6CC94-B0CE-42CC-AB4A-16884F9B5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D149F-CE0D-431E-9FBD-474D693EE381}"/>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5" name="Footer Placeholder 4">
            <a:extLst>
              <a:ext uri="{FF2B5EF4-FFF2-40B4-BE49-F238E27FC236}">
                <a16:creationId xmlns:a16="http://schemas.microsoft.com/office/drawing/2014/main" id="{2FDF21A6-7351-4FDA-B516-7795881426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B7831E7-1C6E-4698-A022-0A40942071CE}"/>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421360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E7668-9DAC-47AD-8D55-A11AA4E95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9CC2E-7001-4FFF-8B85-AA60E2B99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9B39E-B43C-46B9-B9C8-ECE2709E18B5}"/>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5" name="Footer Placeholder 4">
            <a:extLst>
              <a:ext uri="{FF2B5EF4-FFF2-40B4-BE49-F238E27FC236}">
                <a16:creationId xmlns:a16="http://schemas.microsoft.com/office/drawing/2014/main" id="{3B3ACEE8-E106-4892-9A8D-FD608FC3D1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CC4AC82-BB16-43DA-8DF4-A288B2F726B8}"/>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131110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4" y="1159776"/>
            <a:ext cx="11705167" cy="5118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263147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241300" y="261808"/>
            <a:ext cx="11711600" cy="345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2800"/>
              <a:buNone/>
              <a:defRPr sz="2665"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2pPr>
            <a:lvl3pPr marR="0" lvl="2"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3pPr>
            <a:lvl4pPr marR="0" lvl="3"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4pPr>
            <a:lvl5pPr marR="0" lvl="4"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5pPr>
            <a:lvl6pPr marR="0" lvl="5"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6pPr>
            <a:lvl7pPr marR="0" lvl="6"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7pPr>
            <a:lvl8pPr marR="0" lvl="7"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8pPr>
            <a:lvl9pPr marR="0" lvl="8" algn="l" rtl="0">
              <a:lnSpc>
                <a:spcPct val="100000"/>
              </a:lnSpc>
              <a:spcBef>
                <a:spcPts val="0"/>
              </a:spcBef>
              <a:spcAft>
                <a:spcPts val="0"/>
              </a:spcAft>
              <a:buSzPts val="2800"/>
              <a:buNone/>
              <a:defRPr sz="2400" b="1" i="0" u="none" strike="noStrike" cap="none">
                <a:solidFill>
                  <a:schemeClr val="dk1"/>
                </a:solidFill>
                <a:latin typeface="Arial Narrow" panose="020B0606020202030204"/>
                <a:ea typeface="Arial Narrow" panose="020B0606020202030204"/>
                <a:cs typeface="Arial Narrow" panose="020B0606020202030204"/>
                <a:sym typeface="Arial Narrow" panose="020B0606020202030204"/>
              </a:defRPr>
            </a:lvl9pPr>
          </a:lstStyle>
          <a:p>
            <a:endParaRPr/>
          </a:p>
        </p:txBody>
      </p:sp>
    </p:spTree>
    <p:extLst>
      <p:ext uri="{BB962C8B-B14F-4D97-AF65-F5344CB8AC3E}">
        <p14:creationId xmlns:p14="http://schemas.microsoft.com/office/powerpoint/2010/main" val="400952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Front Cover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96098" y="598305"/>
            <a:ext cx="10515600" cy="492443"/>
          </a:xfrm>
          <a:prstGeom prst="rect">
            <a:avLst/>
          </a:prstGeom>
        </p:spPr>
        <p:txBody>
          <a:bodyPr wrap="square" tIns="0" bIns="0" anchor="t">
            <a:spAutoFit/>
          </a:bodyPr>
          <a:lstStyle>
            <a:lvl1pPr algn="l">
              <a:lnSpc>
                <a:spcPct val="100000"/>
              </a:lnSpc>
              <a:defRPr sz="3200" b="0" i="0">
                <a:solidFill>
                  <a:srgbClr val="FF6800"/>
                </a:solidFill>
                <a:latin typeface="Graphik" panose="020B0503030202060203" pitchFamily="34" charset="0"/>
                <a:cs typeface="Arial" panose="020B0604020202020204" pitchFamily="34" charset="0"/>
              </a:defRPr>
            </a:lvl1pPr>
          </a:lstStyle>
          <a:p>
            <a:r>
              <a:rPr lang="en-US" dirty="0"/>
              <a:t>Title</a:t>
            </a:r>
            <a:endParaRPr lang="nb-NO" dirty="0"/>
          </a:p>
        </p:txBody>
      </p:sp>
    </p:spTree>
    <p:extLst>
      <p:ext uri="{BB962C8B-B14F-4D97-AF65-F5344CB8AC3E}">
        <p14:creationId xmlns:p14="http://schemas.microsoft.com/office/powerpoint/2010/main" val="77962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29C5-4609-470B-B447-3FBD66AC9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6B297-E2AE-4D13-A813-DFB8DAD05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434C8-E386-4BC2-9B37-6A2AC89E8F6C}"/>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6" name="Slide Number Placeholder 5">
            <a:extLst>
              <a:ext uri="{FF2B5EF4-FFF2-40B4-BE49-F238E27FC236}">
                <a16:creationId xmlns:a16="http://schemas.microsoft.com/office/drawing/2014/main" id="{0A10026F-CAB0-4F1A-81D4-8037E616F14A}"/>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27558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89BF-7E51-4A0B-91F0-BB79CAFC5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841921-AC4E-4E83-923C-71C4C64EC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91D2C-3D40-4957-B092-305DA2B4823B}"/>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5" name="Footer Placeholder 4">
            <a:extLst>
              <a:ext uri="{FF2B5EF4-FFF2-40B4-BE49-F238E27FC236}">
                <a16:creationId xmlns:a16="http://schemas.microsoft.com/office/drawing/2014/main" id="{2BBC6846-1675-43E8-8695-7A7DD88243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809FAFA-A378-4EF6-99B1-51CB1EB4FF12}"/>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24796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3F5E-264C-4B4F-A8EF-D4321EFB0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EED17-B249-4F52-BD4B-E764E379E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86B2C-E776-48A6-8340-101108745D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AC999-DB8F-4ED4-97F5-98DFB554642E}"/>
              </a:ext>
            </a:extLst>
          </p:cNvPr>
          <p:cNvSpPr>
            <a:spLocks noGrp="1"/>
          </p:cNvSpPr>
          <p:nvPr>
            <p:ph type="dt" sz="half" idx="10"/>
          </p:nvPr>
        </p:nvSpPr>
        <p:spPr>
          <a:xfrm>
            <a:off x="838200" y="6356350"/>
            <a:ext cx="2743200" cy="365125"/>
          </a:xfrm>
        </p:spPr>
        <p:txBody>
          <a:bodyPr/>
          <a:lstStyle/>
          <a:p>
            <a:fld id="{E92C91C4-DB94-466B-96D8-90C700D6399E}" type="datetimeFigureOut">
              <a:rPr lang="en-US" smtClean="0"/>
              <a:t>8/10/2022</a:t>
            </a:fld>
            <a:endParaRPr lang="en-US" dirty="0"/>
          </a:p>
        </p:txBody>
      </p:sp>
      <p:sp>
        <p:nvSpPr>
          <p:cNvPr id="6" name="Footer Placeholder 5">
            <a:extLst>
              <a:ext uri="{FF2B5EF4-FFF2-40B4-BE49-F238E27FC236}">
                <a16:creationId xmlns:a16="http://schemas.microsoft.com/office/drawing/2014/main" id="{0A765CF5-ACA6-4495-B334-312DA58843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5AE6CE-6DF9-4583-8698-C14AA51BDEF6}"/>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88337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D6A9-F8D1-4A38-85C3-C454FCD31B79}"/>
              </a:ext>
            </a:extLst>
          </p:cNvPr>
          <p:cNvSpPr>
            <a:spLocks noGrp="1"/>
          </p:cNvSpPr>
          <p:nvPr>
            <p:ph type="title"/>
          </p:nvPr>
        </p:nvSpPr>
        <p:spPr>
          <a:xfrm>
            <a:off x="839788" y="365125"/>
            <a:ext cx="10515600" cy="4384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8C49A3-8CFC-4AAD-8540-377A8733CEF7}"/>
              </a:ext>
            </a:extLst>
          </p:cNvPr>
          <p:cNvSpPr>
            <a:spLocks noGrp="1"/>
          </p:cNvSpPr>
          <p:nvPr>
            <p:ph type="body" idx="1"/>
          </p:nvPr>
        </p:nvSpPr>
        <p:spPr>
          <a:xfrm>
            <a:off x="839788" y="1099272"/>
            <a:ext cx="5157787" cy="438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3CBE0-6FE0-45E9-B953-56857B69E184}"/>
              </a:ext>
            </a:extLst>
          </p:cNvPr>
          <p:cNvSpPr>
            <a:spLocks noGrp="1"/>
          </p:cNvSpPr>
          <p:nvPr>
            <p:ph sz="half" idx="2"/>
          </p:nvPr>
        </p:nvSpPr>
        <p:spPr>
          <a:xfrm>
            <a:off x="862014" y="1704397"/>
            <a:ext cx="5157787" cy="4485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A2BD6-12A5-4C33-A944-08D9BA6BD7F9}"/>
              </a:ext>
            </a:extLst>
          </p:cNvPr>
          <p:cNvSpPr>
            <a:spLocks noGrp="1"/>
          </p:cNvSpPr>
          <p:nvPr>
            <p:ph type="body" sz="quarter" idx="3"/>
          </p:nvPr>
        </p:nvSpPr>
        <p:spPr>
          <a:xfrm>
            <a:off x="6194427" y="1099272"/>
            <a:ext cx="5183188" cy="4384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9C8A3-C397-48E7-A3FD-960DB468BA49}"/>
              </a:ext>
            </a:extLst>
          </p:cNvPr>
          <p:cNvSpPr>
            <a:spLocks noGrp="1"/>
          </p:cNvSpPr>
          <p:nvPr>
            <p:ph sz="quarter" idx="4"/>
          </p:nvPr>
        </p:nvSpPr>
        <p:spPr>
          <a:xfrm>
            <a:off x="6096000" y="1704397"/>
            <a:ext cx="5183188" cy="448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1A3482-E403-4DF0-A021-D73D42ABA207}"/>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9" name="Slide Number Placeholder 8">
            <a:extLst>
              <a:ext uri="{FF2B5EF4-FFF2-40B4-BE49-F238E27FC236}">
                <a16:creationId xmlns:a16="http://schemas.microsoft.com/office/drawing/2014/main" id="{5170A2F1-7B96-4C4B-A9A3-1131FD268BA4}"/>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44928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988-B554-4230-9D6A-D8A44F30921E}"/>
              </a:ext>
            </a:extLst>
          </p:cNvPr>
          <p:cNvSpPr>
            <a:spLocks noGrp="1"/>
          </p:cNvSpPr>
          <p:nvPr>
            <p:ph type="title"/>
          </p:nvPr>
        </p:nvSpPr>
        <p:spPr>
          <a:xfrm>
            <a:off x="838200" y="365125"/>
            <a:ext cx="10515600" cy="558511"/>
          </a:xfrm>
        </p:spPr>
        <p:txBody>
          <a:bodyPr>
            <a:normAutofit/>
          </a:bodyPr>
          <a:lstStyle>
            <a:lvl1pPr>
              <a:defRPr sz="2900" b="1">
                <a:solidFill>
                  <a:srgbClr val="0070C0"/>
                </a:solidFill>
              </a:defRPr>
            </a:lvl1pPr>
          </a:lstStyle>
          <a:p>
            <a:r>
              <a:rPr lang="en-US"/>
              <a:t>Click to edit Master title style</a:t>
            </a:r>
          </a:p>
        </p:txBody>
      </p:sp>
      <p:sp>
        <p:nvSpPr>
          <p:cNvPr id="3" name="Date Placeholder 2">
            <a:extLst>
              <a:ext uri="{FF2B5EF4-FFF2-40B4-BE49-F238E27FC236}">
                <a16:creationId xmlns:a16="http://schemas.microsoft.com/office/drawing/2014/main" id="{BAEB46E5-6036-4279-BFA3-7943D9188FE7}"/>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4" name="Footer Placeholder 3">
            <a:extLst>
              <a:ext uri="{FF2B5EF4-FFF2-40B4-BE49-F238E27FC236}">
                <a16:creationId xmlns:a16="http://schemas.microsoft.com/office/drawing/2014/main" id="{2C68E49B-D723-42B7-BFD0-0166724668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17FC8CA-B900-4B83-925F-73092821793B}"/>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30879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9F09F-759E-40B3-AF77-3D57883CF5D9}"/>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3" name="Footer Placeholder 2">
            <a:extLst>
              <a:ext uri="{FF2B5EF4-FFF2-40B4-BE49-F238E27FC236}">
                <a16:creationId xmlns:a16="http://schemas.microsoft.com/office/drawing/2014/main" id="{60D05867-A6BE-43D2-ACAC-D4EFE95D15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AF93C59-7304-4619-8B38-35FE52335969}"/>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208601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0A20-F82D-4146-8F9B-2BD7AED33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8CC462-EA8A-4930-919D-083B75394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25497-58EF-48C6-8145-47FA957B4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089EE-8F45-4972-B9A8-A2E932893C18}"/>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6" name="Footer Placeholder 5">
            <a:extLst>
              <a:ext uri="{FF2B5EF4-FFF2-40B4-BE49-F238E27FC236}">
                <a16:creationId xmlns:a16="http://schemas.microsoft.com/office/drawing/2014/main" id="{083C335D-5FE1-47D9-B0AA-D0E9BD42CD9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618C74C-599D-4A2D-B45E-E0E619831714}"/>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11082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C15F-CA6A-4A26-A64D-84AD34ED3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1B890-FD1B-4F48-850D-BDE05CCA5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AB8105-0DD5-4317-BE1F-83DEC77A7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DFEC0-C0FC-4752-968C-7065321FE9E0}"/>
              </a:ext>
            </a:extLst>
          </p:cNvPr>
          <p:cNvSpPr>
            <a:spLocks noGrp="1"/>
          </p:cNvSpPr>
          <p:nvPr>
            <p:ph type="dt" sz="half" idx="10"/>
          </p:nvPr>
        </p:nvSpPr>
        <p:spPr/>
        <p:txBody>
          <a:bodyPr/>
          <a:lstStyle/>
          <a:p>
            <a:fld id="{E92C91C4-DB94-466B-96D8-90C700D6399E}" type="datetimeFigureOut">
              <a:rPr lang="en-US" smtClean="0"/>
              <a:t>8/10/2022</a:t>
            </a:fld>
            <a:endParaRPr lang="en-US" dirty="0"/>
          </a:p>
        </p:txBody>
      </p:sp>
      <p:sp>
        <p:nvSpPr>
          <p:cNvPr id="6" name="Footer Placeholder 5">
            <a:extLst>
              <a:ext uri="{FF2B5EF4-FFF2-40B4-BE49-F238E27FC236}">
                <a16:creationId xmlns:a16="http://schemas.microsoft.com/office/drawing/2014/main" id="{52F521EF-7F8A-490B-90C2-2078AF60DA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176737C-587E-455C-A310-37F172B44EA7}"/>
              </a:ext>
            </a:extLst>
          </p:cNvPr>
          <p:cNvSpPr>
            <a:spLocks noGrp="1"/>
          </p:cNvSpPr>
          <p:nvPr>
            <p:ph type="sldNum" sz="quarter" idx="12"/>
          </p:nvPr>
        </p:nvSpPr>
        <p:spPr/>
        <p:txBody>
          <a:bodyPr/>
          <a:lstStyle/>
          <a:p>
            <a:fld id="{70DB84B9-3FE7-495C-A772-ACE9DBF16FA2}" type="slidenum">
              <a:rPr lang="en-US" smtClean="0"/>
              <a:t>‹#›</a:t>
            </a:fld>
            <a:endParaRPr lang="en-US" dirty="0"/>
          </a:p>
        </p:txBody>
      </p:sp>
    </p:spTree>
    <p:extLst>
      <p:ext uri="{BB962C8B-B14F-4D97-AF65-F5344CB8AC3E}">
        <p14:creationId xmlns:p14="http://schemas.microsoft.com/office/powerpoint/2010/main" val="254676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5A52B-EE7C-4F87-A379-CDEDBE644CBB}"/>
              </a:ext>
            </a:extLst>
          </p:cNvPr>
          <p:cNvSpPr>
            <a:spLocks noGrp="1"/>
          </p:cNvSpPr>
          <p:nvPr>
            <p:ph type="title"/>
          </p:nvPr>
        </p:nvSpPr>
        <p:spPr>
          <a:xfrm>
            <a:off x="1067301" y="367557"/>
            <a:ext cx="10515600" cy="5677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E1439-F68B-4850-AD78-B126EAF77FD8}"/>
              </a:ext>
            </a:extLst>
          </p:cNvPr>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F3E8C-AA3D-4B6A-9CB4-587FEFDF2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C91C4-DB94-466B-96D8-90C700D6399E}" type="datetimeFigureOut">
              <a:rPr lang="en-US" smtClean="0"/>
              <a:t>8/10/2022</a:t>
            </a:fld>
            <a:endParaRPr lang="en-US" dirty="0"/>
          </a:p>
        </p:txBody>
      </p:sp>
      <p:sp>
        <p:nvSpPr>
          <p:cNvPr id="6" name="Slide Number Placeholder 5">
            <a:extLst>
              <a:ext uri="{FF2B5EF4-FFF2-40B4-BE49-F238E27FC236}">
                <a16:creationId xmlns:a16="http://schemas.microsoft.com/office/drawing/2014/main" id="{787C83C9-C742-45A6-9984-40F1D9C55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B84B9-3FE7-495C-A772-ACE9DBF16FA2}" type="slidenum">
              <a:rPr lang="en-US" smtClean="0"/>
              <a:t>‹#›</a:t>
            </a:fld>
            <a:endParaRPr lang="en-US" dirty="0"/>
          </a:p>
        </p:txBody>
      </p:sp>
      <p:pic>
        <p:nvPicPr>
          <p:cNvPr id="8" name="Picture 12">
            <a:extLst>
              <a:ext uri="{FF2B5EF4-FFF2-40B4-BE49-F238E27FC236}">
                <a16:creationId xmlns:a16="http://schemas.microsoft.com/office/drawing/2014/main" id="{8FBBF089-1C85-4201-AAF9-5520F873A5DD}"/>
              </a:ext>
            </a:extLst>
          </p:cNvPr>
          <p:cNvPicPr>
            <a:picLocks noChangeAspect="1"/>
          </p:cNvPicPr>
          <p:nvPr userDrawn="1"/>
        </p:nvPicPr>
        <p:blipFill>
          <a:blip r:embed="rId16"/>
          <a:stretch>
            <a:fillRect/>
          </a:stretch>
        </p:blipFill>
        <p:spPr>
          <a:xfrm>
            <a:off x="307513" y="5946856"/>
            <a:ext cx="759788" cy="759788"/>
          </a:xfrm>
          <a:prstGeom prst="rect">
            <a:avLst/>
          </a:prstGeom>
        </p:spPr>
      </p:pic>
    </p:spTree>
    <p:extLst>
      <p:ext uri="{BB962C8B-B14F-4D97-AF65-F5344CB8AC3E}">
        <p14:creationId xmlns:p14="http://schemas.microsoft.com/office/powerpoint/2010/main" val="108057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77" r:id="rId13"/>
    <p:sldLayoutId id="2147483678" r:id="rId14"/>
  </p:sldLayoutIdLst>
  <p:txStyles>
    <p:titleStyle>
      <a:lvl1pPr algn="l" defTabSz="914400" rtl="0" eaLnBrk="1" latinLnBrk="0" hangingPunct="1">
        <a:lnSpc>
          <a:spcPct val="90000"/>
        </a:lnSpc>
        <a:spcBef>
          <a:spcPct val="0"/>
        </a:spcBef>
        <a:buNone/>
        <a:defRPr lang="en-US" sz="2900" b="1" kern="1200" dirty="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anose="05000000000000000000" pitchFamily="2" charset="2"/>
        <a:buChar char="§"/>
        <a:defRPr sz="2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sp>
        <p:nvSpPr>
          <p:cNvPr id="5" name="TextBox 4">
            <a:extLst>
              <a:ext uri="{FF2B5EF4-FFF2-40B4-BE49-F238E27FC236}">
                <a16:creationId xmlns:a16="http://schemas.microsoft.com/office/drawing/2014/main" id="{FAD3D425-7647-4F0F-8ECD-51A644A10CB5}"/>
              </a:ext>
            </a:extLst>
          </p:cNvPr>
          <p:cNvSpPr txBox="1"/>
          <p:nvPr/>
        </p:nvSpPr>
        <p:spPr>
          <a:xfrm>
            <a:off x="395707" y="1158611"/>
            <a:ext cx="8007658"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Innovative Financing Schemes and PPP Models in Food Value Chain Development: Case of the People’s Republic of China</a:t>
            </a:r>
          </a:p>
        </p:txBody>
      </p:sp>
      <p:sp>
        <p:nvSpPr>
          <p:cNvPr id="4" name="TextBox 3">
            <a:extLst>
              <a:ext uri="{FF2B5EF4-FFF2-40B4-BE49-F238E27FC236}">
                <a16:creationId xmlns:a16="http://schemas.microsoft.com/office/drawing/2014/main" id="{8D47269C-60C3-946C-E9B7-28DF979BAE38}"/>
              </a:ext>
            </a:extLst>
          </p:cNvPr>
          <p:cNvSpPr txBox="1"/>
          <p:nvPr/>
        </p:nvSpPr>
        <p:spPr>
          <a:xfrm>
            <a:off x="895182" y="3726477"/>
            <a:ext cx="7008709" cy="1972912"/>
          </a:xfrm>
          <a:prstGeom prst="rect">
            <a:avLst/>
          </a:prstGeom>
        </p:spPr>
        <p:txBody>
          <a:bodyPr vert="horz" lIns="91440" tIns="45720" rIns="91440" bIns="45720" rtlCol="0">
            <a:normAutofit/>
          </a:bodyPr>
          <a:lstStyle/>
          <a:p>
            <a:pPr algn="ctr">
              <a:lnSpc>
                <a:spcPct val="90000"/>
              </a:lnSpc>
              <a:spcAft>
                <a:spcPts val="600"/>
              </a:spcAft>
            </a:pPr>
            <a:r>
              <a:rPr lang="en-US" sz="2400" dirty="0"/>
              <a:t>Shingo Kimura</a:t>
            </a:r>
          </a:p>
          <a:p>
            <a:pPr algn="ctr">
              <a:lnSpc>
                <a:spcPct val="90000"/>
              </a:lnSpc>
              <a:spcAft>
                <a:spcPts val="600"/>
              </a:spcAft>
            </a:pPr>
            <a:br>
              <a:rPr lang="en-US" sz="2400" dirty="0"/>
            </a:br>
            <a:r>
              <a:rPr lang="en-US" sz="2400" dirty="0"/>
              <a:t>Senior Natural Resources and Agriculture Specialist</a:t>
            </a:r>
          </a:p>
          <a:p>
            <a:pPr algn="ctr">
              <a:lnSpc>
                <a:spcPct val="90000"/>
              </a:lnSpc>
              <a:spcAft>
                <a:spcPts val="600"/>
              </a:spcAft>
            </a:pPr>
            <a:r>
              <a:rPr lang="en-US" sz="2400" dirty="0"/>
              <a:t>East Asia Department </a:t>
            </a:r>
          </a:p>
          <a:p>
            <a:pPr algn="ctr">
              <a:lnSpc>
                <a:spcPct val="90000"/>
              </a:lnSpc>
              <a:spcAft>
                <a:spcPts val="600"/>
              </a:spcAft>
            </a:pPr>
            <a:r>
              <a:rPr lang="en-US" sz="2400" dirty="0"/>
              <a:t>12 August 2022</a:t>
            </a:r>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404812" y="-201294"/>
            <a:ext cx="11382375" cy="1569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435464"/>
                </a:solidFill>
                <a:latin typeface="Arial" panose="020B0604020202020204" pitchFamily="34" charset="0"/>
                <a:ea typeface="Arial" panose="020B0604020202020204" pitchFamily="34" charset="0"/>
                <a:cs typeface="Arial" panose="020B0604020202020204" pitchFamily="34" charset="0"/>
              </a:defRPr>
            </a:lvl1pPr>
          </a:lstStyle>
          <a:p>
            <a:pPr algn="ctr">
              <a:lnSpc>
                <a:spcPct val="100000"/>
              </a:lnSpc>
              <a:spcBef>
                <a:spcPts val="0"/>
              </a:spcBef>
              <a:spcAft>
                <a:spcPts val="450"/>
              </a:spcAft>
              <a:defRPr/>
            </a:pPr>
            <a:r>
              <a:rPr lang="en-US" altLang="zh-CN" sz="3200" dirty="0">
                <a:solidFill>
                  <a:prstClr val="black"/>
                </a:solidFill>
                <a:ea typeface="+mn-ea"/>
              </a:rPr>
              <a:t>Case of Songxiaocai: Replacing the Traditional Vegetable Supply Chain with a Demand-driven Supply Chain</a:t>
            </a:r>
          </a:p>
        </p:txBody>
      </p:sp>
      <p:pic>
        <p:nvPicPr>
          <p:cNvPr id="4" name="图片 3"/>
          <p:cNvPicPr>
            <a:picLocks noChangeAspect="1"/>
          </p:cNvPicPr>
          <p:nvPr/>
        </p:nvPicPr>
        <p:blipFill>
          <a:blip r:embed="rId3"/>
          <a:stretch>
            <a:fillRect/>
          </a:stretch>
        </p:blipFill>
        <p:spPr>
          <a:xfrm>
            <a:off x="0" y="1464311"/>
            <a:ext cx="7645400" cy="4318000"/>
          </a:xfrm>
          <a:prstGeom prst="rect">
            <a:avLst/>
          </a:prstGeom>
        </p:spPr>
      </p:pic>
      <p:pic>
        <p:nvPicPr>
          <p:cNvPr id="22"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0180" y="1226185"/>
            <a:ext cx="4401820" cy="2465070"/>
          </a:xfrm>
          <a:prstGeom prst="rect">
            <a:avLst/>
          </a:prstGeom>
        </p:spPr>
      </p:pic>
      <p:sp>
        <p:nvSpPr>
          <p:cNvPr id="5" name="椭圆形标注 4"/>
          <p:cNvSpPr/>
          <p:nvPr/>
        </p:nvSpPr>
        <p:spPr>
          <a:xfrm>
            <a:off x="7544435" y="3691255"/>
            <a:ext cx="4694555" cy="2847340"/>
          </a:xfrm>
          <a:prstGeom prst="wedgeEllipseCallout">
            <a:avLst/>
          </a:prstGeom>
          <a:solidFill>
            <a:schemeClr val="bg2">
              <a:lumMod val="40000"/>
              <a:lumOff val="60000"/>
            </a:schemeClr>
          </a:solidFill>
          <a:ln w="12700" cap="flat">
            <a:noFill/>
            <a:prstDash val="solid"/>
            <a:miter/>
          </a:ln>
        </p:spPr>
        <p:txBody>
          <a:bodyPr rtlCol="0" anchor="ctr"/>
          <a:lstStyle/>
          <a:p>
            <a:pPr algn="l"/>
            <a:endParaRPr lang="zh-CN" altLang="en-US" dirty="0"/>
          </a:p>
        </p:txBody>
      </p:sp>
      <p:sp>
        <p:nvSpPr>
          <p:cNvPr id="7" name="文本框 6"/>
          <p:cNvSpPr txBox="1"/>
          <p:nvPr/>
        </p:nvSpPr>
        <p:spPr>
          <a:xfrm>
            <a:off x="8002270" y="4100195"/>
            <a:ext cx="3978910" cy="2030095"/>
          </a:xfrm>
          <a:prstGeom prst="rect">
            <a:avLst/>
          </a:prstGeom>
          <a:noFill/>
        </p:spPr>
        <p:txBody>
          <a:bodyPr wrap="square" rtlCol="0">
            <a:spAutoFit/>
          </a:bodyPr>
          <a:lstStyle/>
          <a:p>
            <a:r>
              <a:rPr lang="zh-CN" altLang="en-US" dirty="0"/>
              <a:t>“There are more than </a:t>
            </a:r>
            <a:r>
              <a:rPr lang="en-US" altLang="zh-CN" dirty="0"/>
              <a:t>30</a:t>
            </a:r>
            <a:r>
              <a:rPr lang="zh-CN" altLang="en-US" dirty="0"/>
              <a:t> kinds of products in my vegetable booth. In the past, my husband spent a lot of time purchasing products in the wholesale market at deep night. Now, we can place orders online and it is really convenient.”</a:t>
            </a:r>
          </a:p>
        </p:txBody>
      </p:sp>
      <p:sp>
        <p:nvSpPr>
          <p:cNvPr id="8" name="Google Shape;599;p42"/>
          <p:cNvSpPr txBox="1">
            <a:spLocks noGrp="1"/>
          </p:cNvSpPr>
          <p:nvPr/>
        </p:nvSpPr>
        <p:spPr>
          <a:xfrm>
            <a:off x="210820" y="5975350"/>
            <a:ext cx="7333615" cy="770255"/>
          </a:xfrm>
          <a:prstGeom prst="rect">
            <a:avLst/>
          </a:prstGeom>
          <a:solidFill>
            <a:schemeClr val="bg2">
              <a:lumMod val="20000"/>
              <a:lumOff val="80000"/>
            </a:schemeClr>
          </a:solid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L="609600" marR="0" lvl="0" indent="-457200" algn="ctr" rtl="0">
              <a:lnSpc>
                <a:spcPct val="100000"/>
              </a:lnSpc>
              <a:spcBef>
                <a:spcPts val="0"/>
              </a:spcBef>
              <a:spcAft>
                <a:spcPts val="0"/>
              </a:spcAft>
              <a:buClr>
                <a:srgbClr val="253B61"/>
              </a:buClr>
              <a:buSzPts val="1800"/>
              <a:buFont typeface="Josefin Sans"/>
              <a:buNone/>
              <a:defRPr sz="4000" b="0" i="0" u="none" strike="noStrike" cap="none">
                <a:solidFill>
                  <a:srgbClr val="112349"/>
                </a:solidFill>
                <a:latin typeface="Bebas Neue" panose="020B0606020202050201"/>
                <a:ea typeface="Bebas Neue" panose="020B0606020202050201"/>
                <a:cs typeface="Bebas Neue" panose="020B0606020202050201"/>
                <a:sym typeface="Bebas Neue" panose="020B0606020202050201"/>
              </a:defRPr>
            </a:lvl1pPr>
            <a:lvl2pPr marL="1219200" marR="0" lvl="1"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2pPr>
            <a:lvl3pPr marL="1828800" marR="0" lvl="2"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3pPr>
            <a:lvl4pPr marL="2438400" marR="0" lvl="3"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4pPr>
            <a:lvl5pPr marL="3048000" marR="0" lvl="4"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5pPr>
            <a:lvl6pPr marL="3657600" marR="0" lvl="5"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6pPr>
            <a:lvl7pPr marL="4267200" marR="0" lvl="6"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7pPr>
            <a:lvl8pPr marL="4876800" marR="0" lvl="7"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8pPr>
            <a:lvl9pPr marL="5486400" marR="0" lvl="8" indent="-423545" algn="r" rtl="0">
              <a:lnSpc>
                <a:spcPct val="100000"/>
              </a:lnSpc>
              <a:spcBef>
                <a:spcPts val="0"/>
              </a:spcBef>
              <a:spcAft>
                <a:spcPts val="0"/>
              </a:spcAft>
              <a:buClr>
                <a:srgbClr val="253B61"/>
              </a:buClr>
              <a:buSzPts val="1400"/>
              <a:buFont typeface="Josefin Sans"/>
              <a:buNone/>
              <a:defRPr sz="1865" b="1" i="0" u="none" strike="noStrike" cap="none">
                <a:solidFill>
                  <a:srgbClr val="253B61"/>
                </a:solidFill>
                <a:latin typeface="Josefin Sans"/>
                <a:ea typeface="Josefin Sans"/>
                <a:cs typeface="Josefin Sans"/>
                <a:sym typeface="Josefin Sans"/>
              </a:defRPr>
            </a:lvl9pPr>
          </a:lstStyle>
          <a:p>
            <a:pPr marL="0" lvl="0" indent="0" algn="ctr" rtl="0">
              <a:spcBef>
                <a:spcPts val="0"/>
              </a:spcBef>
              <a:spcAft>
                <a:spcPts val="0"/>
              </a:spcAft>
              <a:buNone/>
            </a:pPr>
            <a:r>
              <a:rPr lang="en-US" altLang="en-GB" sz="3200" dirty="0">
                <a:latin typeface="Arial" panose="020B0604020202020204" pitchFamily="34" charset="0"/>
                <a:cs typeface="Arial" panose="020B0604020202020204" pitchFamily="34" charset="0"/>
              </a:rPr>
              <a:t>Food waste and loss: reduced to 0.2</a:t>
            </a:r>
            <a:r>
              <a:rPr lang="en-GB" sz="3200" dirty="0">
                <a:latin typeface="Arial" panose="020B0604020202020204" pitchFamily="34" charset="0"/>
                <a:cs typeface="Arial" panose="020B0604020202020204" pitchFamily="34" charset="0"/>
              </a:rPr>
              <a:t>%</a:t>
            </a:r>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1" y="85033"/>
            <a:ext cx="12025422" cy="1569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435464"/>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450"/>
              </a:spcAft>
              <a:buClrTx/>
              <a:buSzTx/>
              <a:buFontTx/>
              <a:buNone/>
              <a:tabLst/>
              <a:defRPr/>
            </a:pPr>
            <a:r>
              <a:rPr lang="en-US" altLang="zh-CN" dirty="0">
                <a:solidFill>
                  <a:prstClr val="black"/>
                </a:solidFill>
                <a:ea typeface="宋体" panose="02010600030101010101" pitchFamily="2" charset="-122"/>
              </a:rPr>
              <a:t>Proposed </a:t>
            </a:r>
            <a:r>
              <a:rPr kumimoji="0" lang="en-US" altLang="zh-CN"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TA: </a:t>
            </a:r>
            <a:r>
              <a:rPr lang="en-US" altLang="zh-CN" dirty="0">
                <a:solidFill>
                  <a:prstClr val="black"/>
                </a:solidFill>
                <a:ea typeface="宋体" panose="02010600030101010101" pitchFamily="2" charset="-122"/>
              </a:rPr>
              <a:t>Sustainable, Resilient and Inclusive Agriculture and Rural Transformation with Digital Technologies </a:t>
            </a:r>
            <a:endParaRPr kumimoji="0" lang="en-US" altLang="zh-CN"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Google Shape;243;p55">
            <a:extLst>
              <a:ext uri="{FF2B5EF4-FFF2-40B4-BE49-F238E27FC236}">
                <a16:creationId xmlns:a16="http://schemas.microsoft.com/office/drawing/2014/main" id="{8C86BABD-76BD-FB2D-D711-E26A8B7D2CEA}"/>
              </a:ext>
            </a:extLst>
          </p:cNvPr>
          <p:cNvSpPr txBox="1"/>
          <p:nvPr/>
        </p:nvSpPr>
        <p:spPr>
          <a:xfrm>
            <a:off x="373278" y="1820958"/>
            <a:ext cx="11445443" cy="4686167"/>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Period: December 2022–November 2024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GB" sz="2135" b="1" dirty="0">
              <a:solidFill>
                <a:srgbClr val="434343"/>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EA: Ministry of Agriculture and Rural Affairs, PRC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GB" sz="2135" b="1" noProof="0" dirty="0" err="1">
                <a:solidFill>
                  <a:srgbClr val="434343"/>
                </a:solidFill>
                <a:latin typeface="Roboto"/>
                <a:ea typeface="Roboto"/>
                <a:cs typeface="Roboto"/>
                <a:sym typeface="Roboto"/>
              </a:rPr>
              <a:t>Inp</a:t>
            </a:r>
            <a:r>
              <a:rPr lang="en-US" altLang="en-GB" sz="2135" b="1" dirty="0" err="1">
                <a:solidFill>
                  <a:srgbClr val="434343"/>
                </a:solidFill>
                <a:latin typeface="Roboto"/>
                <a:ea typeface="Roboto"/>
                <a:cs typeface="Roboto"/>
                <a:sym typeface="Roboto"/>
              </a:rPr>
              <a:t>ut</a:t>
            </a:r>
            <a:r>
              <a:rPr lang="en-US" altLang="en-GB" sz="2135" b="1" dirty="0">
                <a:solidFill>
                  <a:srgbClr val="434343"/>
                </a:solidFill>
                <a:latin typeface="Roboto"/>
                <a:ea typeface="Roboto"/>
                <a:cs typeface="Roboto"/>
                <a:sym typeface="Roboto"/>
              </a:rPr>
              <a:t>:  ADB $0.25 million + PRC Fund</a:t>
            </a:r>
            <a:endPar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GB" sz="2135" b="1" dirty="0">
              <a:solidFill>
                <a:srgbClr val="434343"/>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Output 1</a:t>
            </a:r>
            <a:r>
              <a:rPr kumimoji="0" lang="en-US" altLang="en-GB" sz="2135" i="0" u="none" strike="noStrike" kern="1200" cap="none" spc="0" normalizeH="0" baseline="0" noProof="0" dirty="0">
                <a:ln>
                  <a:noFill/>
                </a:ln>
                <a:solidFill>
                  <a:srgbClr val="434343"/>
                </a:solidFill>
                <a:effectLst/>
                <a:uLnTx/>
                <a:uFillTx/>
                <a:latin typeface="Roboto"/>
                <a:ea typeface="Roboto"/>
                <a:cs typeface="Roboto"/>
                <a:sym typeface="Roboto"/>
              </a:rPr>
              <a:t>: Assessment of baseline situation of the digital technology application in agriculture in PRC and other countries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GB" sz="2135" dirty="0">
              <a:solidFill>
                <a:srgbClr val="434343"/>
              </a:solidFill>
              <a:latin typeface="Roboto"/>
              <a:ea typeface="Roboto"/>
              <a:cs typeface="Roboto"/>
              <a:sym typeface="Roboto"/>
            </a:endParaRPr>
          </a:p>
          <a:p>
            <a:pPr>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Output 2</a:t>
            </a:r>
            <a:r>
              <a:rPr kumimoji="0" lang="en-US" altLang="en-GB" sz="2135" i="0" u="none" strike="noStrike" kern="1200" cap="none" spc="0" normalizeH="0" baseline="0" noProof="0" dirty="0">
                <a:ln>
                  <a:noFill/>
                </a:ln>
                <a:solidFill>
                  <a:srgbClr val="434343"/>
                </a:solidFill>
                <a:effectLst/>
                <a:uLnTx/>
                <a:uFillTx/>
                <a:latin typeface="Roboto"/>
                <a:ea typeface="Roboto"/>
                <a:cs typeface="Roboto"/>
                <a:sym typeface="Roboto"/>
              </a:rPr>
              <a:t>: Cross country knowledge and south-south cooperation for digital technology application in agriculture and rural transformation</a:t>
            </a:r>
          </a:p>
          <a:p>
            <a:pPr>
              <a:defRPr/>
            </a:pPr>
            <a:endParaRPr lang="en-US" altLang="en-GB" sz="2135" dirty="0">
              <a:solidFill>
                <a:srgbClr val="434343"/>
              </a:solidFill>
              <a:latin typeface="Roboto"/>
              <a:ea typeface="Roboto"/>
              <a:cs typeface="Roboto"/>
              <a:sym typeface="Roboto"/>
            </a:endParaRPr>
          </a:p>
          <a:p>
            <a:pPr>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Output 3</a:t>
            </a:r>
            <a:r>
              <a:rPr kumimoji="0" lang="en-US" altLang="en-GB" sz="2135" i="0" u="none" strike="noStrike" kern="1200" cap="none" spc="0" normalizeH="0" baseline="0" noProof="0" dirty="0">
                <a:ln>
                  <a:noFill/>
                </a:ln>
                <a:solidFill>
                  <a:srgbClr val="434343"/>
                </a:solidFill>
                <a:effectLst/>
                <a:uLnTx/>
                <a:uFillTx/>
                <a:latin typeface="Roboto"/>
                <a:ea typeface="Roboto"/>
                <a:cs typeface="Roboto"/>
                <a:sym typeface="Roboto"/>
              </a:rPr>
              <a:t>: Policy advice and recommendations on digital technology application in the agriculture and rural transformation for the PRC and other DMCs finalized </a:t>
            </a:r>
          </a:p>
          <a:p>
            <a:pPr>
              <a:defRPr/>
            </a:pPr>
            <a:endParaRPr lang="en-US" altLang="en-GB" sz="2135" dirty="0">
              <a:solidFill>
                <a:srgbClr val="434343"/>
              </a:solidFill>
              <a:latin typeface="Roboto"/>
              <a:ea typeface="Roboto"/>
              <a:cs typeface="Roboto"/>
              <a:sym typeface="Roboto"/>
            </a:endParaRPr>
          </a:p>
          <a:p>
            <a:pPr>
              <a:defRPr/>
            </a:pPr>
            <a:endParaRPr kumimoji="0" lang="en-US" altLang="en-GB" sz="214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extLst>
      <p:ext uri="{BB962C8B-B14F-4D97-AF65-F5344CB8AC3E}">
        <p14:creationId xmlns:p14="http://schemas.microsoft.com/office/powerpoint/2010/main" val="2237630951"/>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55"/>
          <p:cNvSpPr txBox="1"/>
          <p:nvPr/>
        </p:nvSpPr>
        <p:spPr>
          <a:xfrm>
            <a:off x="414655" y="327659"/>
            <a:ext cx="11196319" cy="1091565"/>
          </a:xfrm>
          <a:prstGeom prst="rect">
            <a:avLst/>
          </a:prstGeom>
          <a:solidFill>
            <a:srgbClr val="E6A708"/>
          </a:solidFill>
          <a:ln w="9525" cap="flat" cmpd="sng">
            <a:solidFill>
              <a:schemeClr val="lt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3" name="Google Shape;243;p55"/>
          <p:cNvSpPr txBox="1"/>
          <p:nvPr/>
        </p:nvSpPr>
        <p:spPr>
          <a:xfrm>
            <a:off x="414655" y="1493678"/>
            <a:ext cx="5405119" cy="470535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34343"/>
                </a:solidFill>
                <a:effectLst/>
                <a:uLnTx/>
                <a:uFillTx/>
                <a:latin typeface="Roboto"/>
                <a:ea typeface="Roboto"/>
                <a:cs typeface="Roboto"/>
                <a:sym typeface="Roboto"/>
              </a:rPr>
              <a:t>Of the USD 536 billion provided annually in public support to farmers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434343"/>
                </a:solidFill>
                <a:effectLst/>
                <a:uLnTx/>
                <a:uFillTx/>
                <a:latin typeface="Roboto"/>
                <a:ea typeface="Roboto"/>
                <a:cs typeface="Roboto"/>
                <a:sym typeface="Roboto"/>
              </a:rPr>
              <a:t>about two-thirds is provided through measures that </a:t>
            </a:r>
            <a:r>
              <a:rPr kumimoji="0" lang="en-GB" sz="2000" b="0" i="0" u="none" strike="noStrike" kern="1200" cap="none" spc="0" normalizeH="0" baseline="0" noProof="0" dirty="0">
                <a:ln>
                  <a:noFill/>
                </a:ln>
                <a:solidFill>
                  <a:srgbClr val="FFAB40">
                    <a:lumMod val="75000"/>
                  </a:srgbClr>
                </a:solidFill>
                <a:effectLst/>
                <a:uLnTx/>
                <a:uFillTx/>
                <a:latin typeface="Roboto"/>
                <a:ea typeface="Roboto"/>
                <a:cs typeface="Roboto"/>
                <a:sym typeface="Roboto"/>
              </a:rPr>
              <a:t>distort farm business decisions</a:t>
            </a:r>
            <a:r>
              <a:rPr kumimoji="0" lang="en-GB" sz="2000" b="0" i="0" u="none" strike="noStrike" kern="1200" cap="none" spc="0" normalizeH="0" baseline="0" noProof="0" dirty="0">
                <a:ln>
                  <a:noFill/>
                </a:ln>
                <a:solidFill>
                  <a:srgbClr val="434343"/>
                </a:solidFill>
                <a:effectLst/>
                <a:uLnTx/>
                <a:uFillTx/>
                <a:latin typeface="Roboto"/>
                <a:ea typeface="Roboto"/>
                <a:cs typeface="Roboto"/>
                <a:sym typeface="Roboto"/>
              </a:rPr>
              <a:t>. </a:t>
            </a:r>
          </a:p>
          <a:p>
            <a:pPr marL="0" marR="0" lvl="0" indent="0" algn="l" defTabSz="914400" rtl="0" eaLnBrk="1" fontAlgn="auto" latinLnBrk="0" hangingPunct="1">
              <a:lnSpc>
                <a:spcPct val="50000"/>
              </a:lnSpc>
              <a:spcBef>
                <a:spcPts val="0"/>
              </a:spcBef>
              <a:spcAft>
                <a:spcPts val="0"/>
              </a:spcAft>
              <a:buClrTx/>
              <a:buSzTx/>
              <a:buFont typeface="Arial" panose="020B0604020202020204" pitchFamily="34" charset="0"/>
              <a:buNone/>
              <a:tabLst/>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34343"/>
                </a:solidFill>
                <a:effectLst/>
                <a:uLnTx/>
                <a:uFillTx/>
                <a:latin typeface="Roboto"/>
                <a:ea typeface="Roboto"/>
                <a:cs typeface="Roboto"/>
                <a:sym typeface="Roboto"/>
              </a:rPr>
              <a:t>Reallocating the distortive form of support to sustainability policy objective</a:t>
            </a:r>
            <a:r>
              <a:rPr kumimoji="0" lang="en-US" sz="2000" b="0" i="0" u="none" strike="noStrike" kern="1200" cap="none" spc="0" normalizeH="0" baseline="0" noProof="0" dirty="0">
                <a:ln>
                  <a:noFill/>
                </a:ln>
                <a:solidFill>
                  <a:srgbClr val="434343"/>
                </a:solidFill>
                <a:effectLst/>
                <a:uLnTx/>
                <a:uFillTx/>
                <a:latin typeface="Roboto"/>
                <a:ea typeface="Roboto"/>
                <a:cs typeface="Roboto"/>
                <a:sym typeface="Roboto"/>
              </a:rPr>
              <a:t>:</a:t>
            </a: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FFAB40">
                    <a:lumMod val="75000"/>
                  </a:srgbClr>
                </a:solidFill>
                <a:effectLst/>
                <a:uLnTx/>
                <a:uFillTx/>
                <a:latin typeface="Roboto"/>
                <a:ea typeface="Roboto"/>
                <a:cs typeface="Roboto"/>
                <a:sym typeface="Roboto"/>
              </a:rPr>
              <a:t>EU policy reforms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a:t>
            </a:r>
            <a:r>
              <a:rPr kumimoji="0" lang="en-GB" sz="2000" b="0" i="0" u="none" strike="noStrike" kern="1200" cap="none" spc="0" normalizeH="0" baseline="0" noProof="0" dirty="0">
                <a:ln>
                  <a:noFill/>
                </a:ln>
                <a:solidFill>
                  <a:srgbClr val="434343"/>
                </a:solidFill>
                <a:effectLst/>
                <a:uLnTx/>
                <a:uFillTx/>
                <a:latin typeface="Roboto"/>
                <a:ea typeface="Roboto"/>
                <a:cs typeface="Roboto"/>
                <a:sym typeface="Roboto"/>
              </a:rPr>
              <a:t>  30% of payments to farmers conditional upon additional conservation measures.</a:t>
            </a:r>
          </a:p>
          <a:p>
            <a:pPr marL="914400" marR="0" lvl="0" indent="0" algn="l" defTabSz="914400" rtl="0" eaLnBrk="1" fontAlgn="auto" latinLnBrk="0" hangingPunct="1">
              <a:lnSpc>
                <a:spcPct val="100000"/>
              </a:lnSpc>
              <a:spcBef>
                <a:spcPts val="0"/>
              </a:spcBef>
              <a:spcAft>
                <a:spcPts val="0"/>
              </a:spcAft>
              <a:buClrTx/>
              <a:buSzTx/>
              <a:buFontTx/>
              <a:buNone/>
              <a:tabLst/>
              <a:defRPr/>
            </a:pPr>
            <a:endParaRPr kumimoji="0" sz="2135"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
        <p:nvSpPr>
          <p:cNvPr id="244" name="Google Shape;244;p55"/>
          <p:cNvSpPr txBox="1"/>
          <p:nvPr/>
        </p:nvSpPr>
        <p:spPr>
          <a:xfrm>
            <a:off x="888047" y="457992"/>
            <a:ext cx="10249533"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rPr>
              <a:t>Action 3: Support DMC governments to reorient public finance and policy institutions</a:t>
            </a:r>
          </a:p>
        </p:txBody>
      </p:sp>
      <p:sp>
        <p:nvSpPr>
          <p:cNvPr id="9" name="Google Shape;243;p55">
            <a:extLst>
              <a:ext uri="{FF2B5EF4-FFF2-40B4-BE49-F238E27FC236}">
                <a16:creationId xmlns:a16="http://schemas.microsoft.com/office/drawing/2014/main" id="{E766FA85-EB79-4ED6-9BE5-4563A2B586E2}"/>
              </a:ext>
            </a:extLst>
          </p:cNvPr>
          <p:cNvSpPr txBox="1"/>
          <p:nvPr/>
        </p:nvSpPr>
        <p:spPr>
          <a:xfrm>
            <a:off x="5948679" y="1541026"/>
            <a:ext cx="5662295" cy="4016395"/>
          </a:xfrm>
          <a:prstGeom prst="rect">
            <a:avLst/>
          </a:prstGeom>
          <a:noFill/>
          <a:ln>
            <a:noFill/>
          </a:ln>
        </p:spPr>
        <p:txBody>
          <a:bodyPr spcFirstLastPara="1" wrap="square" lIns="121900" tIns="121900" rIns="121900" bIns="12190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97A7"/>
                </a:solidFill>
                <a:effectLst/>
                <a:uLnTx/>
                <a:uFillTx/>
                <a:latin typeface="Roboto"/>
                <a:ea typeface="Roboto"/>
                <a:cs typeface="Roboto"/>
                <a:sym typeface="Roboto"/>
              </a:rPr>
              <a:t>Environmental </a:t>
            </a: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taxes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for forestry, fisheries, and water that provide incentives for more sustainable extraction and effective tax collection.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Payments for environmental services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such as PRC's eco-compensation experiments.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Tradable permits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for regulating. environmental externalities such as carbon credit trading.</a:t>
            </a:r>
          </a:p>
          <a:p>
            <a:pPr marL="342900" indent="-342900">
              <a:buFont typeface="Wingdings" panose="05000000000000000000" pitchFamily="2" charset="2"/>
              <a:buChar char="§"/>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Traceability and eco-labelling</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for market prices to integrate the true costs of producing and distributing food.</a:t>
            </a:r>
            <a:r>
              <a:rPr lang="en-US" altLang="en-GB" sz="2000" dirty="0">
                <a:solidFill>
                  <a:srgbClr val="0097A7"/>
                </a:solidFill>
                <a:latin typeface="Roboto"/>
                <a:ea typeface="Roboto"/>
                <a:cs typeface="Roboto"/>
                <a:sym typeface="Roboto"/>
              </a:rPr>
              <a:t> </a:t>
            </a:r>
            <a:endParaRPr lang="en-US" altLang="en-GB" sz="2000" dirty="0">
              <a:solidFill>
                <a:srgbClr val="434343"/>
              </a:solidFill>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F282E3-E609-41D3-ADB0-B7DF2A5D1FA1}"/>
              </a:ext>
            </a:extLst>
          </p:cNvPr>
          <p:cNvSpPr>
            <a:spLocks noGrp="1"/>
          </p:cNvSpPr>
          <p:nvPr>
            <p:ph type="body" idx="1"/>
          </p:nvPr>
        </p:nvSpPr>
        <p:spPr>
          <a:xfrm>
            <a:off x="874365" y="1454866"/>
            <a:ext cx="10175437" cy="5051905"/>
          </a:xfrm>
        </p:spPr>
        <p:txBody>
          <a:bodyPr>
            <a:normAutofit/>
          </a:bodyPr>
          <a:lstStyle/>
          <a:p>
            <a:pPr marL="342900" indent="-342900">
              <a:buFont typeface="Arial" panose="020B0604020202020204" pitchFamily="34" charset="0"/>
              <a:buChar char="•"/>
            </a:pPr>
            <a:r>
              <a:rPr lang="en-US" dirty="0">
                <a:solidFill>
                  <a:schemeClr val="accent1">
                    <a:lumMod val="75000"/>
                  </a:schemeClr>
                </a:solidFill>
                <a:latin typeface="Arial" panose="020B0604020202020204" pitchFamily="34" charset="0"/>
                <a:cs typeface="Arial" panose="020B0604020202020204" pitchFamily="34" charset="0"/>
              </a:rPr>
              <a:t>Evolution of eco-compensation mechanisms in the PRC</a:t>
            </a:r>
          </a:p>
          <a:p>
            <a:pPr marL="800100" lvl="1"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Demonstration component under ADB’s Yangtze River Economic Belt (YREB) program ($2.9 billion) from 2015 to 2023 and YREC program ($2.3 billion) from 2018-2023</a:t>
            </a:r>
          </a:p>
          <a:p>
            <a:pPr marL="800100" lvl="1"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Sharing co-benefits from natural capital investments between upstream and downstream provinces and townships</a:t>
            </a:r>
          </a:p>
          <a:p>
            <a:pPr marL="800100" lvl="1"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Addressing environmental externalities and capturing returns on investments </a:t>
            </a:r>
          </a:p>
          <a:p>
            <a:pPr marL="800100" lvl="1"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ADB-PRC partnership</a:t>
            </a:r>
          </a:p>
          <a:p>
            <a:pPr lvl="1"/>
            <a:r>
              <a:rPr lang="en-US" dirty="0">
                <a:solidFill>
                  <a:schemeClr val="tx1"/>
                </a:solidFill>
                <a:latin typeface="Arial" panose="020B0604020202020204" pitchFamily="34" charset="0"/>
                <a:cs typeface="Arial" panose="020B0604020202020204" pitchFamily="34" charset="0"/>
              </a:rPr>
              <a:t>   - International Conference on Eco-Compensation and Payment for Ecosystem Services</a:t>
            </a:r>
          </a:p>
          <a:p>
            <a:pPr lvl="1"/>
            <a:r>
              <a:rPr lang="en-US" dirty="0">
                <a:solidFill>
                  <a:schemeClr val="tx1"/>
                </a:solidFill>
                <a:latin typeface="Arial" panose="020B0604020202020204" pitchFamily="34" charset="0"/>
                <a:cs typeface="Arial" panose="020B0604020202020204" pitchFamily="34" charset="0"/>
              </a:rPr>
              <a:t>  -  Special Policy Study on Eco-Compensation and Green Development Institutional Reform in the Yangtze River Economic Belt </a:t>
            </a:r>
          </a:p>
          <a:p>
            <a:endParaRPr lang="en-US" dirty="0"/>
          </a:p>
        </p:txBody>
      </p:sp>
      <p:sp>
        <p:nvSpPr>
          <p:cNvPr id="5" name="Title 1">
            <a:extLst>
              <a:ext uri="{FF2B5EF4-FFF2-40B4-BE49-F238E27FC236}">
                <a16:creationId xmlns:a16="http://schemas.microsoft.com/office/drawing/2014/main" id="{BBAF0586-D16D-41D7-B4CA-FE5371EA3870}"/>
              </a:ext>
            </a:extLst>
          </p:cNvPr>
          <p:cNvSpPr>
            <a:spLocks noGrp="1"/>
          </p:cNvSpPr>
          <p:nvPr>
            <p:ph type="title"/>
          </p:nvPr>
        </p:nvSpPr>
        <p:spPr>
          <a:xfrm>
            <a:off x="486566" y="165640"/>
            <a:ext cx="11356246" cy="772314"/>
          </a:xfrm>
        </p:spPr>
        <p:txBody>
          <a:bodyPr>
            <a:noAutofit/>
          </a:bodyPr>
          <a:lstStyle/>
          <a:p>
            <a:pPr algn="ctr">
              <a:lnSpc>
                <a:spcPct val="100000"/>
              </a:lnSpc>
              <a:spcBef>
                <a:spcPts val="0"/>
              </a:spcBef>
              <a:spcAft>
                <a:spcPts val="450"/>
              </a:spcAft>
              <a:defRPr/>
            </a:pPr>
            <a:r>
              <a:rPr lang="en-US" sz="3200" dirty="0">
                <a:solidFill>
                  <a:prstClr val="black"/>
                </a:solidFill>
                <a:latin typeface="Arial" panose="020B0604020202020204" pitchFamily="34" charset="0"/>
                <a:ea typeface="+mn-ea"/>
                <a:cs typeface="Arial" panose="020B0604020202020204" pitchFamily="34" charset="0"/>
              </a:rPr>
              <a:t>Financial Innovation for Ecosystem Services Protection</a:t>
            </a:r>
          </a:p>
        </p:txBody>
      </p:sp>
    </p:spTree>
    <p:extLst>
      <p:ext uri="{BB962C8B-B14F-4D97-AF65-F5344CB8AC3E}">
        <p14:creationId xmlns:p14="http://schemas.microsoft.com/office/powerpoint/2010/main" val="32333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a:extLst>
              <a:ext uri="{FF2B5EF4-FFF2-40B4-BE49-F238E27FC236}">
                <a16:creationId xmlns:a16="http://schemas.microsoft.com/office/drawing/2014/main" id="{A05942AE-CFD2-47F0-B14E-C59E16A7ADA2}"/>
              </a:ext>
            </a:extLst>
          </p:cNvPr>
          <p:cNvSpPr/>
          <p:nvPr/>
        </p:nvSpPr>
        <p:spPr>
          <a:xfrm>
            <a:off x="463864" y="71021"/>
            <a:ext cx="116482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ADB can play a catalytic role in financing sustainable and resilient food system transformation </a:t>
            </a:r>
          </a:p>
        </p:txBody>
      </p:sp>
      <p:pic>
        <p:nvPicPr>
          <p:cNvPr id="3" name="Picture 2">
            <a:extLst>
              <a:ext uri="{FF2B5EF4-FFF2-40B4-BE49-F238E27FC236}">
                <a16:creationId xmlns:a16="http://schemas.microsoft.com/office/drawing/2014/main" id="{B03673A2-7747-4AE2-BD34-D8686D5A1BFC}"/>
              </a:ext>
            </a:extLst>
          </p:cNvPr>
          <p:cNvPicPr>
            <a:picLocks noChangeAspect="1"/>
          </p:cNvPicPr>
          <p:nvPr/>
        </p:nvPicPr>
        <p:blipFill>
          <a:blip r:embed="rId2"/>
          <a:stretch>
            <a:fillRect/>
          </a:stretch>
        </p:blipFill>
        <p:spPr>
          <a:xfrm>
            <a:off x="2602244" y="1245366"/>
            <a:ext cx="6987511" cy="5612634"/>
          </a:xfrm>
          <a:prstGeom prst="rect">
            <a:avLst/>
          </a:prstGeom>
        </p:spPr>
      </p:pic>
    </p:spTree>
    <p:extLst>
      <p:ext uri="{BB962C8B-B14F-4D97-AF65-F5344CB8AC3E}">
        <p14:creationId xmlns:p14="http://schemas.microsoft.com/office/powerpoint/2010/main" val="39679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478899" y="3013501"/>
            <a:ext cx="4244009"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Thank you</a:t>
            </a:r>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8010175"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329784"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5617DBD-8776-4EFC-8588-FFF22D50D408}"/>
              </a:ext>
            </a:extLst>
          </p:cNvPr>
          <p:cNvSpPr/>
          <p:nvPr/>
        </p:nvSpPr>
        <p:spPr>
          <a:xfrm>
            <a:off x="273063" y="3112292"/>
            <a:ext cx="11555859" cy="17269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a:ea typeface="+mn-ea"/>
              <a:cs typeface="+mn-cs"/>
            </a:endParaRPr>
          </a:p>
        </p:txBody>
      </p:sp>
      <p:pic>
        <p:nvPicPr>
          <p:cNvPr id="1028" name="Picture 4">
            <a:extLst>
              <a:ext uri="{FF2B5EF4-FFF2-40B4-BE49-F238E27FC236}">
                <a16:creationId xmlns:a16="http://schemas.microsoft.com/office/drawing/2014/main" id="{64B79796-A1BA-43EC-9A13-FB71B7617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093" y="125442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9B85E51-1A31-4866-810D-94E7199FC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950" y="120755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32278C7-11B5-414B-9457-E6679342C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565" y="127827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8CE78D0-4A69-467D-8497-B35A0A9D7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114" y="135139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683DE10-F50D-482E-9072-A177D4E10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973" y="14372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9F39BFD5-C22A-403F-BCB1-0DF4488D00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050" y="151308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2C06D95-422B-420E-8164-513C85E2CE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038" y="1334086"/>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DCA60AD-6A70-418F-866D-5D7023ADBB33}"/>
              </a:ext>
            </a:extLst>
          </p:cNvPr>
          <p:cNvSpPr txBox="1"/>
          <p:nvPr/>
        </p:nvSpPr>
        <p:spPr>
          <a:xfrm>
            <a:off x="713719" y="2378785"/>
            <a:ext cx="11695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Poverty</a:t>
            </a:r>
          </a:p>
        </p:txBody>
      </p:sp>
      <p:sp>
        <p:nvSpPr>
          <p:cNvPr id="31" name="TextBox 30">
            <a:extLst>
              <a:ext uri="{FF2B5EF4-FFF2-40B4-BE49-F238E27FC236}">
                <a16:creationId xmlns:a16="http://schemas.microsoft.com/office/drawing/2014/main" id="{AB97B6C1-ADF2-40BA-B291-DB06AD9FD69D}"/>
              </a:ext>
            </a:extLst>
          </p:cNvPr>
          <p:cNvSpPr txBox="1"/>
          <p:nvPr/>
        </p:nvSpPr>
        <p:spPr>
          <a:xfrm>
            <a:off x="2192443" y="2370565"/>
            <a:ext cx="11695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Gender</a:t>
            </a:r>
          </a:p>
        </p:txBody>
      </p:sp>
      <p:sp>
        <p:nvSpPr>
          <p:cNvPr id="32" name="TextBox 31">
            <a:extLst>
              <a:ext uri="{FF2B5EF4-FFF2-40B4-BE49-F238E27FC236}">
                <a16:creationId xmlns:a16="http://schemas.microsoft.com/office/drawing/2014/main" id="{F43E5EEE-CAF1-4CA7-BC12-7E93BFDA3BA4}"/>
              </a:ext>
            </a:extLst>
          </p:cNvPr>
          <p:cNvSpPr txBox="1"/>
          <p:nvPr/>
        </p:nvSpPr>
        <p:spPr>
          <a:xfrm>
            <a:off x="3710178" y="2206920"/>
            <a:ext cx="15961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Climate Resilience and Environment</a:t>
            </a:r>
          </a:p>
        </p:txBody>
      </p:sp>
      <p:sp>
        <p:nvSpPr>
          <p:cNvPr id="33" name="Rectangle 23">
            <a:extLst>
              <a:ext uri="{FF2B5EF4-FFF2-40B4-BE49-F238E27FC236}">
                <a16:creationId xmlns:a16="http://schemas.microsoft.com/office/drawing/2014/main" id="{F3901B38-C800-4A00-A105-86A86D81C5D9}"/>
              </a:ext>
            </a:extLst>
          </p:cNvPr>
          <p:cNvSpPr/>
          <p:nvPr/>
        </p:nvSpPr>
        <p:spPr>
          <a:xfrm>
            <a:off x="364897" y="83475"/>
            <a:ext cx="116482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Sustainable and Resilient Food System requires whole supply chain approach </a:t>
            </a:r>
          </a:p>
        </p:txBody>
      </p:sp>
      <p:sp>
        <p:nvSpPr>
          <p:cNvPr id="34" name="TextBox 33">
            <a:extLst>
              <a:ext uri="{FF2B5EF4-FFF2-40B4-BE49-F238E27FC236}">
                <a16:creationId xmlns:a16="http://schemas.microsoft.com/office/drawing/2014/main" id="{D3644364-D2CF-4CAE-93D1-155375C5D8CC}"/>
              </a:ext>
            </a:extLst>
          </p:cNvPr>
          <p:cNvSpPr txBox="1"/>
          <p:nvPr/>
        </p:nvSpPr>
        <p:spPr>
          <a:xfrm>
            <a:off x="5457584" y="2323464"/>
            <a:ext cx="11695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Livable Cities</a:t>
            </a:r>
          </a:p>
        </p:txBody>
      </p:sp>
      <p:sp>
        <p:nvSpPr>
          <p:cNvPr id="35" name="TextBox 34">
            <a:extLst>
              <a:ext uri="{FF2B5EF4-FFF2-40B4-BE49-F238E27FC236}">
                <a16:creationId xmlns:a16="http://schemas.microsoft.com/office/drawing/2014/main" id="{0626B2D1-6FC3-4332-95CA-800BAB943AEF}"/>
              </a:ext>
            </a:extLst>
          </p:cNvPr>
          <p:cNvSpPr txBox="1"/>
          <p:nvPr/>
        </p:nvSpPr>
        <p:spPr>
          <a:xfrm>
            <a:off x="6837080" y="2165395"/>
            <a:ext cx="16940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Food Security and Rural Development</a:t>
            </a:r>
          </a:p>
        </p:txBody>
      </p:sp>
      <p:sp>
        <p:nvSpPr>
          <p:cNvPr id="36" name="TextBox 35">
            <a:extLst>
              <a:ext uri="{FF2B5EF4-FFF2-40B4-BE49-F238E27FC236}">
                <a16:creationId xmlns:a16="http://schemas.microsoft.com/office/drawing/2014/main" id="{5B5E9757-6F51-408E-8F6A-D6A17420C014}"/>
              </a:ext>
            </a:extLst>
          </p:cNvPr>
          <p:cNvSpPr txBox="1"/>
          <p:nvPr/>
        </p:nvSpPr>
        <p:spPr>
          <a:xfrm>
            <a:off x="8605522" y="2239583"/>
            <a:ext cx="13840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Governance</a:t>
            </a:r>
          </a:p>
        </p:txBody>
      </p:sp>
      <p:sp>
        <p:nvSpPr>
          <p:cNvPr id="37" name="TextBox 36">
            <a:extLst>
              <a:ext uri="{FF2B5EF4-FFF2-40B4-BE49-F238E27FC236}">
                <a16:creationId xmlns:a16="http://schemas.microsoft.com/office/drawing/2014/main" id="{41A12944-7204-4AFD-9361-CC0AECCEA0F5}"/>
              </a:ext>
            </a:extLst>
          </p:cNvPr>
          <p:cNvSpPr txBox="1"/>
          <p:nvPr/>
        </p:nvSpPr>
        <p:spPr>
          <a:xfrm>
            <a:off x="10094229" y="2206919"/>
            <a:ext cx="13840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Regional cooperation</a:t>
            </a:r>
          </a:p>
        </p:txBody>
      </p:sp>
      <p:sp>
        <p:nvSpPr>
          <p:cNvPr id="40" name="Chevron 102">
            <a:extLst>
              <a:ext uri="{FF2B5EF4-FFF2-40B4-BE49-F238E27FC236}">
                <a16:creationId xmlns:a16="http://schemas.microsoft.com/office/drawing/2014/main" id="{884EB707-FF59-4F51-B707-6E6FB87D8768}"/>
              </a:ext>
            </a:extLst>
          </p:cNvPr>
          <p:cNvSpPr/>
          <p:nvPr/>
        </p:nvSpPr>
        <p:spPr bwMode="auto">
          <a:xfrm>
            <a:off x="1586645" y="3900401"/>
            <a:ext cx="2192318" cy="699850"/>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Helvetica" pitchFamily="2" charset="0"/>
                <a:ea typeface="Helvetica Light" charset="0"/>
                <a:cs typeface="Helvetica Light" charset="0"/>
              </a:rPr>
              <a:t>Food production &amp; input supply</a:t>
            </a:r>
          </a:p>
        </p:txBody>
      </p:sp>
      <p:sp>
        <p:nvSpPr>
          <p:cNvPr id="41" name="Chevron 101">
            <a:extLst>
              <a:ext uri="{FF2B5EF4-FFF2-40B4-BE49-F238E27FC236}">
                <a16:creationId xmlns:a16="http://schemas.microsoft.com/office/drawing/2014/main" id="{FBD9C9E7-DE99-4218-B352-E52333335885}"/>
              </a:ext>
            </a:extLst>
          </p:cNvPr>
          <p:cNvSpPr/>
          <p:nvPr/>
        </p:nvSpPr>
        <p:spPr bwMode="auto">
          <a:xfrm>
            <a:off x="4122642" y="3923419"/>
            <a:ext cx="2504502" cy="683751"/>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Helvetica" pitchFamily="2" charset="0"/>
                <a:ea typeface="Helvetica Light" charset="0"/>
                <a:cs typeface="Helvetica Light" charset="0"/>
              </a:rPr>
              <a:t>Processing and packaging</a:t>
            </a:r>
          </a:p>
        </p:txBody>
      </p:sp>
      <p:sp>
        <p:nvSpPr>
          <p:cNvPr id="42" name="Chevron 100">
            <a:extLst>
              <a:ext uri="{FF2B5EF4-FFF2-40B4-BE49-F238E27FC236}">
                <a16:creationId xmlns:a16="http://schemas.microsoft.com/office/drawing/2014/main" id="{072935B8-9E28-41E5-B685-CC4E83027FB1}"/>
              </a:ext>
            </a:extLst>
          </p:cNvPr>
          <p:cNvSpPr/>
          <p:nvPr/>
        </p:nvSpPr>
        <p:spPr bwMode="auto">
          <a:xfrm>
            <a:off x="6816094" y="3959087"/>
            <a:ext cx="2504502" cy="684632"/>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Helvetica" pitchFamily="2" charset="0"/>
                <a:ea typeface="Helvetica Light" charset="0"/>
                <a:cs typeface="Helvetica Light" charset="0"/>
              </a:rPr>
              <a:t>Retail and marketing</a:t>
            </a:r>
          </a:p>
        </p:txBody>
      </p:sp>
      <p:sp>
        <p:nvSpPr>
          <p:cNvPr id="43" name="Chevron 99">
            <a:extLst>
              <a:ext uri="{FF2B5EF4-FFF2-40B4-BE49-F238E27FC236}">
                <a16:creationId xmlns:a16="http://schemas.microsoft.com/office/drawing/2014/main" id="{623331FC-19CD-44B5-8E78-086CCA078E86}"/>
              </a:ext>
            </a:extLst>
          </p:cNvPr>
          <p:cNvSpPr/>
          <p:nvPr/>
        </p:nvSpPr>
        <p:spPr bwMode="auto">
          <a:xfrm>
            <a:off x="9297548" y="3991085"/>
            <a:ext cx="2244059" cy="684632"/>
          </a:xfrm>
          <a:prstGeom prst="chevron">
            <a:avLst/>
          </a:prstGeom>
          <a:solidFill>
            <a:schemeClr val="tx2">
              <a:lumMod val="40000"/>
              <a:lumOff val="6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179222" tIns="89611" rIns="179222" bIns="89611"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Helvetica" pitchFamily="2" charset="0"/>
                <a:ea typeface="Helvetica Light" charset="0"/>
                <a:cs typeface="Helvetica Light" charset="0"/>
              </a:rPr>
              <a:t>Consumers</a:t>
            </a:r>
          </a:p>
        </p:txBody>
      </p:sp>
      <p:sp>
        <p:nvSpPr>
          <p:cNvPr id="47" name="TextBox 46">
            <a:extLst>
              <a:ext uri="{FF2B5EF4-FFF2-40B4-BE49-F238E27FC236}">
                <a16:creationId xmlns:a16="http://schemas.microsoft.com/office/drawing/2014/main" id="{3E77282A-9D5A-4466-BB73-67DF8FC0B7D2}"/>
              </a:ext>
            </a:extLst>
          </p:cNvPr>
          <p:cNvSpPr txBox="1"/>
          <p:nvPr/>
        </p:nvSpPr>
        <p:spPr>
          <a:xfrm>
            <a:off x="437595" y="3480397"/>
            <a:ext cx="129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Employment</a:t>
            </a:r>
          </a:p>
        </p:txBody>
      </p:sp>
      <p:sp>
        <p:nvSpPr>
          <p:cNvPr id="48" name="TextBox 47">
            <a:extLst>
              <a:ext uri="{FF2B5EF4-FFF2-40B4-BE49-F238E27FC236}">
                <a16:creationId xmlns:a16="http://schemas.microsoft.com/office/drawing/2014/main" id="{7512E593-6150-4350-955C-C0CD23C05D59}"/>
              </a:ext>
            </a:extLst>
          </p:cNvPr>
          <p:cNvSpPr txBox="1"/>
          <p:nvPr/>
        </p:nvSpPr>
        <p:spPr>
          <a:xfrm>
            <a:off x="1807758" y="3470418"/>
            <a:ext cx="17120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Ecosystem services</a:t>
            </a:r>
          </a:p>
        </p:txBody>
      </p:sp>
      <p:sp>
        <p:nvSpPr>
          <p:cNvPr id="49" name="TextBox 48">
            <a:extLst>
              <a:ext uri="{FF2B5EF4-FFF2-40B4-BE49-F238E27FC236}">
                <a16:creationId xmlns:a16="http://schemas.microsoft.com/office/drawing/2014/main" id="{15424598-E7AF-4D04-962B-7B1312A4A79A}"/>
              </a:ext>
            </a:extLst>
          </p:cNvPr>
          <p:cNvSpPr txBox="1"/>
          <p:nvPr/>
        </p:nvSpPr>
        <p:spPr>
          <a:xfrm>
            <a:off x="5051528" y="3141389"/>
            <a:ext cx="19486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Gisha" panose="020B0604020202020204" pitchFamily="34" charset="-79"/>
              </a:rPr>
              <a:t>Food System</a:t>
            </a:r>
          </a:p>
        </p:txBody>
      </p:sp>
      <p:sp>
        <p:nvSpPr>
          <p:cNvPr id="50" name="TextBox 49">
            <a:extLst>
              <a:ext uri="{FF2B5EF4-FFF2-40B4-BE49-F238E27FC236}">
                <a16:creationId xmlns:a16="http://schemas.microsoft.com/office/drawing/2014/main" id="{02FB56D6-87FC-46F5-8FD6-A021486DF137}"/>
              </a:ext>
            </a:extLst>
          </p:cNvPr>
          <p:cNvSpPr txBox="1"/>
          <p:nvPr/>
        </p:nvSpPr>
        <p:spPr>
          <a:xfrm>
            <a:off x="5145211" y="3458001"/>
            <a:ext cx="129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GHG emissions</a:t>
            </a:r>
          </a:p>
        </p:txBody>
      </p:sp>
      <p:sp>
        <p:nvSpPr>
          <p:cNvPr id="52" name="TextBox 51">
            <a:extLst>
              <a:ext uri="{FF2B5EF4-FFF2-40B4-BE49-F238E27FC236}">
                <a16:creationId xmlns:a16="http://schemas.microsoft.com/office/drawing/2014/main" id="{22D8B2B8-D544-49A5-9987-671FADFB8027}"/>
              </a:ext>
            </a:extLst>
          </p:cNvPr>
          <p:cNvSpPr txBox="1"/>
          <p:nvPr/>
        </p:nvSpPr>
        <p:spPr>
          <a:xfrm>
            <a:off x="10231903" y="3450851"/>
            <a:ext cx="12306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Trade</a:t>
            </a:r>
          </a:p>
        </p:txBody>
      </p:sp>
      <p:sp>
        <p:nvSpPr>
          <p:cNvPr id="53" name="TextBox 52">
            <a:extLst>
              <a:ext uri="{FF2B5EF4-FFF2-40B4-BE49-F238E27FC236}">
                <a16:creationId xmlns:a16="http://schemas.microsoft.com/office/drawing/2014/main" id="{6BBB91E9-F507-436B-B789-7547E192EEA0}"/>
              </a:ext>
            </a:extLst>
          </p:cNvPr>
          <p:cNvSpPr txBox="1"/>
          <p:nvPr/>
        </p:nvSpPr>
        <p:spPr>
          <a:xfrm>
            <a:off x="6837080" y="3458259"/>
            <a:ext cx="15978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Nutrition and health</a:t>
            </a:r>
          </a:p>
        </p:txBody>
      </p:sp>
      <p:sp>
        <p:nvSpPr>
          <p:cNvPr id="54" name="TextBox 53">
            <a:extLst>
              <a:ext uri="{FF2B5EF4-FFF2-40B4-BE49-F238E27FC236}">
                <a16:creationId xmlns:a16="http://schemas.microsoft.com/office/drawing/2014/main" id="{ED589FBC-8858-4513-9C8D-3936BA660558}"/>
              </a:ext>
            </a:extLst>
          </p:cNvPr>
          <p:cNvSpPr txBox="1"/>
          <p:nvPr/>
        </p:nvSpPr>
        <p:spPr>
          <a:xfrm>
            <a:off x="8824654" y="3463021"/>
            <a:ext cx="12306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Food safety</a:t>
            </a:r>
          </a:p>
        </p:txBody>
      </p:sp>
      <p:sp>
        <p:nvSpPr>
          <p:cNvPr id="55" name="TextBox 54">
            <a:extLst>
              <a:ext uri="{FF2B5EF4-FFF2-40B4-BE49-F238E27FC236}">
                <a16:creationId xmlns:a16="http://schemas.microsoft.com/office/drawing/2014/main" id="{D63FBC48-99F7-4501-8C9C-28D1C189B098}"/>
              </a:ext>
            </a:extLst>
          </p:cNvPr>
          <p:cNvSpPr txBox="1"/>
          <p:nvPr/>
        </p:nvSpPr>
        <p:spPr>
          <a:xfrm>
            <a:off x="437595" y="4010863"/>
            <a:ext cx="12921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Helvetica" panose="020B0604020202020204" pitchFamily="34" charset="0"/>
              </a:rPr>
              <a:t>Food Supply Chain</a:t>
            </a:r>
          </a:p>
        </p:txBody>
      </p:sp>
      <p:sp>
        <p:nvSpPr>
          <p:cNvPr id="57" name="TextBox 56">
            <a:extLst>
              <a:ext uri="{FF2B5EF4-FFF2-40B4-BE49-F238E27FC236}">
                <a16:creationId xmlns:a16="http://schemas.microsoft.com/office/drawing/2014/main" id="{5C92502E-161F-4EFC-9815-BB6398B407E4}"/>
              </a:ext>
            </a:extLst>
          </p:cNvPr>
          <p:cNvSpPr txBox="1"/>
          <p:nvPr/>
        </p:nvSpPr>
        <p:spPr>
          <a:xfrm>
            <a:off x="3597776" y="3461456"/>
            <a:ext cx="12306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Water pollution</a:t>
            </a:r>
          </a:p>
        </p:txBody>
      </p:sp>
      <p:sp>
        <p:nvSpPr>
          <p:cNvPr id="21" name="TextBox 20">
            <a:extLst>
              <a:ext uri="{FF2B5EF4-FFF2-40B4-BE49-F238E27FC236}">
                <a16:creationId xmlns:a16="http://schemas.microsoft.com/office/drawing/2014/main" id="{74302D4A-7ED9-4A60-9880-5CE3DF5EACB2}"/>
              </a:ext>
            </a:extLst>
          </p:cNvPr>
          <p:cNvSpPr txBox="1"/>
          <p:nvPr/>
        </p:nvSpPr>
        <p:spPr>
          <a:xfrm>
            <a:off x="1760741" y="5124741"/>
            <a:ext cx="2470770"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production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Regenerative Farming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Integration of smallholders with value chains</a:t>
            </a:r>
          </a:p>
        </p:txBody>
      </p:sp>
      <p:sp>
        <p:nvSpPr>
          <p:cNvPr id="59" name="TextBox 58">
            <a:extLst>
              <a:ext uri="{FF2B5EF4-FFF2-40B4-BE49-F238E27FC236}">
                <a16:creationId xmlns:a16="http://schemas.microsoft.com/office/drawing/2014/main" id="{D6B06476-5E1B-42A8-8937-E7B2E7BD21C6}"/>
              </a:ext>
            </a:extLst>
          </p:cNvPr>
          <p:cNvSpPr txBox="1"/>
          <p:nvPr/>
        </p:nvSpPr>
        <p:spPr>
          <a:xfrm>
            <a:off x="6837080" y="5124741"/>
            <a:ext cx="2192319"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Resilient logistic and food reserve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biosecurity to prevent zoonotic disease</a:t>
            </a:r>
          </a:p>
        </p:txBody>
      </p:sp>
      <p:sp>
        <p:nvSpPr>
          <p:cNvPr id="61" name="TextBox 60">
            <a:extLst>
              <a:ext uri="{FF2B5EF4-FFF2-40B4-BE49-F238E27FC236}">
                <a16:creationId xmlns:a16="http://schemas.microsoft.com/office/drawing/2014/main" id="{3E3398E6-0D96-44D0-BD40-69FFC9774936}"/>
              </a:ext>
            </a:extLst>
          </p:cNvPr>
          <p:cNvSpPr txBox="1"/>
          <p:nvPr/>
        </p:nvSpPr>
        <p:spPr>
          <a:xfrm>
            <a:off x="251113" y="5297580"/>
            <a:ext cx="1468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Helvetica" panose="020B0604020202020204" pitchFamily="34" charset="0"/>
              </a:rPr>
              <a:t>Sustainable and Resilient Transformation</a:t>
            </a:r>
          </a:p>
        </p:txBody>
      </p:sp>
      <p:sp>
        <p:nvSpPr>
          <p:cNvPr id="62" name="TextBox 61">
            <a:extLst>
              <a:ext uri="{FF2B5EF4-FFF2-40B4-BE49-F238E27FC236}">
                <a16:creationId xmlns:a16="http://schemas.microsoft.com/office/drawing/2014/main" id="{4BB4BBC5-6DB4-4467-BDC5-EE0239F6BDCA}"/>
              </a:ext>
            </a:extLst>
          </p:cNvPr>
          <p:cNvSpPr txBox="1"/>
          <p:nvPr/>
        </p:nvSpPr>
        <p:spPr>
          <a:xfrm>
            <a:off x="4313345" y="5170474"/>
            <a:ext cx="2441901"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renewable biological resource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protein solution</a:t>
            </a:r>
          </a:p>
        </p:txBody>
      </p:sp>
      <p:sp>
        <p:nvSpPr>
          <p:cNvPr id="63" name="TextBox 62">
            <a:extLst>
              <a:ext uri="{FF2B5EF4-FFF2-40B4-BE49-F238E27FC236}">
                <a16:creationId xmlns:a16="http://schemas.microsoft.com/office/drawing/2014/main" id="{F0BD7AC3-795B-4B7B-B640-97C32B1A6D08}"/>
              </a:ext>
            </a:extLst>
          </p:cNvPr>
          <p:cNvSpPr txBox="1"/>
          <p:nvPr/>
        </p:nvSpPr>
        <p:spPr>
          <a:xfrm>
            <a:off x="9442649" y="5142612"/>
            <a:ext cx="2192319"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healthy and nutritious diet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Consumption choice based on environmental and climate footprint</a:t>
            </a:r>
          </a:p>
        </p:txBody>
      </p:sp>
    </p:spTree>
    <p:extLst>
      <p:ext uri="{BB962C8B-B14F-4D97-AF65-F5344CB8AC3E}">
        <p14:creationId xmlns:p14="http://schemas.microsoft.com/office/powerpoint/2010/main" val="18419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descr="Text Box: Title">
            <a:extLst>
              <a:ext uri="{FF2B5EF4-FFF2-40B4-BE49-F238E27FC236}">
                <a16:creationId xmlns:a16="http://schemas.microsoft.com/office/drawing/2014/main" id="{99C05842-DA52-43B0-9DFD-F0A8A40DBBA6}"/>
              </a:ext>
            </a:extLst>
          </p:cNvPr>
          <p:cNvSpPr txBox="1">
            <a:spLocks/>
          </p:cNvSpPr>
          <p:nvPr/>
        </p:nvSpPr>
        <p:spPr>
          <a:xfrm>
            <a:off x="2504053" y="2574437"/>
            <a:ext cx="8665032" cy="51397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spcBef>
                <a:spcPts val="0"/>
              </a:spcBef>
              <a:defRPr/>
            </a:pPr>
            <a:endParaRPr lang="en-US" sz="4000" b="1" spc="-150" dirty="0">
              <a:solidFill>
                <a:srgbClr val="337CB2"/>
              </a:solidFill>
              <a:latin typeface="Calibri Light" panose="020F0302020204030204"/>
              <a:ea typeface="+mn-ea"/>
            </a:endParaRPr>
          </a:p>
        </p:txBody>
      </p:sp>
      <p:sp>
        <p:nvSpPr>
          <p:cNvPr id="24" name="TextBox 23">
            <a:extLst>
              <a:ext uri="{FF2B5EF4-FFF2-40B4-BE49-F238E27FC236}">
                <a16:creationId xmlns:a16="http://schemas.microsoft.com/office/drawing/2014/main" id="{8A3B5041-C1B4-4644-B2BC-59C8DCDD65B1}"/>
              </a:ext>
            </a:extLst>
          </p:cNvPr>
          <p:cNvSpPr txBox="1"/>
          <p:nvPr/>
        </p:nvSpPr>
        <p:spPr>
          <a:xfrm>
            <a:off x="1093377" y="5994056"/>
            <a:ext cx="8122608" cy="276999"/>
          </a:xfrm>
          <a:prstGeom prst="rect">
            <a:avLst/>
          </a:prstGeom>
          <a:noFill/>
        </p:spPr>
        <p:txBody>
          <a:bodyPr wrap="none" rtlCol="0">
            <a:spAutoFit/>
          </a:bodyPr>
          <a:lstStyle/>
          <a:p>
            <a:r>
              <a:rPr lang="en-US" sz="1200" dirty="0">
                <a:solidFill>
                  <a:prstClr val="black"/>
                </a:solidFill>
                <a:latin typeface="Calibri" panose="020F0502020204030204"/>
              </a:rPr>
              <a:t>Source: The Food and Land Use Coalition (FOLU), Growing Better: Ten Critical Transitions to Transform Food and Land Use, 2019.</a:t>
            </a:r>
          </a:p>
        </p:txBody>
      </p:sp>
      <p:pic>
        <p:nvPicPr>
          <p:cNvPr id="3" name="Picture 2">
            <a:extLst>
              <a:ext uri="{FF2B5EF4-FFF2-40B4-BE49-F238E27FC236}">
                <a16:creationId xmlns:a16="http://schemas.microsoft.com/office/drawing/2014/main" id="{3554CFB3-1E1E-4D6B-9E6A-F3ED5BFFD4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502" y="849489"/>
            <a:ext cx="11130637" cy="5159022"/>
          </a:xfrm>
          <a:prstGeom prst="rect">
            <a:avLst/>
          </a:prstGeom>
        </p:spPr>
      </p:pic>
      <p:sp>
        <p:nvSpPr>
          <p:cNvPr id="5" name="Rectangle 23">
            <a:extLst>
              <a:ext uri="{FF2B5EF4-FFF2-40B4-BE49-F238E27FC236}">
                <a16:creationId xmlns:a16="http://schemas.microsoft.com/office/drawing/2014/main" id="{7DA46A66-9B93-4A20-895E-F3437BCD0E85}"/>
              </a:ext>
            </a:extLst>
          </p:cNvPr>
          <p:cNvSpPr/>
          <p:nvPr/>
        </p:nvSpPr>
        <p:spPr>
          <a:xfrm>
            <a:off x="271859" y="140669"/>
            <a:ext cx="11648280"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Hidden cost in global food systems</a:t>
            </a:r>
          </a:p>
        </p:txBody>
      </p:sp>
    </p:spTree>
    <p:extLst>
      <p:ext uri="{BB962C8B-B14F-4D97-AF65-F5344CB8AC3E}">
        <p14:creationId xmlns:p14="http://schemas.microsoft.com/office/powerpoint/2010/main" val="35488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7712698" y="3515520"/>
            <a:ext cx="4055745" cy="62901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Lack of valuation system and environmental footprint</a:t>
            </a:r>
          </a:p>
        </p:txBody>
      </p:sp>
      <p:sp>
        <p:nvSpPr>
          <p:cNvPr id="15" name="object 15"/>
          <p:cNvSpPr txBox="1"/>
          <p:nvPr/>
        </p:nvSpPr>
        <p:spPr>
          <a:xfrm>
            <a:off x="3981539" y="2684937"/>
            <a:ext cx="3551554" cy="320601"/>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mn-ea"/>
              </a:rPr>
              <a:t>Little incentive for farmers</a:t>
            </a:r>
          </a:p>
        </p:txBody>
      </p:sp>
      <p:sp>
        <p:nvSpPr>
          <p:cNvPr id="16" name="object 16"/>
          <p:cNvSpPr txBox="1"/>
          <p:nvPr/>
        </p:nvSpPr>
        <p:spPr>
          <a:xfrm>
            <a:off x="7580396" y="5054033"/>
            <a:ext cx="3902075" cy="3212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High transaction costs of SMEs</a:t>
            </a:r>
            <a:endParaRPr kumimoji="0"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9" name="object 19"/>
          <p:cNvSpPr txBox="1"/>
          <p:nvPr/>
        </p:nvSpPr>
        <p:spPr>
          <a:xfrm>
            <a:off x="4036046" y="6097658"/>
            <a:ext cx="3416040" cy="628377"/>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High investment risk but lack risk mitigation measure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object 30"/>
          <p:cNvSpPr txBox="1"/>
          <p:nvPr/>
        </p:nvSpPr>
        <p:spPr>
          <a:xfrm>
            <a:off x="368278" y="3735855"/>
            <a:ext cx="3902075" cy="321242"/>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Budgetary pressure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Google Shape;174;p49"/>
          <p:cNvSpPr txBox="1"/>
          <p:nvPr/>
        </p:nvSpPr>
        <p:spPr>
          <a:xfrm>
            <a:off x="293340" y="58932"/>
            <a:ext cx="10347600" cy="105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 b="0" i="0" u="none" strike="noStrike" kern="1200" cap="none" spc="0" normalizeH="0" baseline="0" noProof="0" dirty="0">
              <a:ln>
                <a:noFill/>
              </a:ln>
              <a:solidFill>
                <a:prstClr val="black"/>
              </a:solidFill>
              <a:effectLst/>
              <a:uLnTx/>
              <a:uFillTx/>
              <a:latin typeface="Cambria"/>
              <a:ea typeface="+mn-ea"/>
              <a:cs typeface="+mn-cs"/>
            </a:endParaRPr>
          </a:p>
        </p:txBody>
      </p:sp>
      <p:sp>
        <p:nvSpPr>
          <p:cNvPr id="38" name="Rectangle 23"/>
          <p:cNvSpPr/>
          <p:nvPr/>
        </p:nvSpPr>
        <p:spPr>
          <a:xfrm>
            <a:off x="250380" y="200427"/>
            <a:ext cx="1164828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system transformation requires public and private finance, but barriers exist</a:t>
            </a:r>
          </a:p>
        </p:txBody>
      </p:sp>
      <p:sp>
        <p:nvSpPr>
          <p:cNvPr id="31" name="object 15">
            <a:extLst>
              <a:ext uri="{FF2B5EF4-FFF2-40B4-BE49-F238E27FC236}">
                <a16:creationId xmlns:a16="http://schemas.microsoft.com/office/drawing/2014/main" id="{BF1CCF6F-BB59-46C5-A377-B58F9CC1996B}"/>
              </a:ext>
            </a:extLst>
          </p:cNvPr>
          <p:cNvSpPr txBox="1"/>
          <p:nvPr/>
        </p:nvSpPr>
        <p:spPr>
          <a:xfrm>
            <a:off x="368278" y="5054033"/>
            <a:ext cx="3551554" cy="320601"/>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lang="en-US" sz="2000" dirty="0">
                <a:solidFill>
                  <a:srgbClr val="00B050"/>
                </a:solidFill>
                <a:latin typeface="Arial" panose="020B0604020202020204" pitchFamily="34" charset="0"/>
                <a:cs typeface="Arial" panose="020B0604020202020204" pitchFamily="34" charset="0"/>
              </a:rPr>
              <a:t>Maturity mismatch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2" name="Oval 1">
            <a:extLst>
              <a:ext uri="{FF2B5EF4-FFF2-40B4-BE49-F238E27FC236}">
                <a16:creationId xmlns:a16="http://schemas.microsoft.com/office/drawing/2014/main" id="{085A9DC2-7A0B-4F82-B133-41153A8B3ACF}"/>
              </a:ext>
            </a:extLst>
          </p:cNvPr>
          <p:cNvSpPr/>
          <p:nvPr/>
        </p:nvSpPr>
        <p:spPr>
          <a:xfrm>
            <a:off x="4062546" y="3182989"/>
            <a:ext cx="3389540" cy="286285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mbria"/>
                <a:ea typeface="黑体" panose="02010609060101010101" pitchFamily="49" charset="-122"/>
                <a:cs typeface="+mn-cs"/>
              </a:rPr>
              <a:t>Barriers to scaling up financing for food system transformation</a:t>
            </a:r>
          </a:p>
        </p:txBody>
      </p:sp>
      <p:sp>
        <p:nvSpPr>
          <p:cNvPr id="13" name="TextBox 12">
            <a:extLst>
              <a:ext uri="{FF2B5EF4-FFF2-40B4-BE49-F238E27FC236}">
                <a16:creationId xmlns:a16="http://schemas.microsoft.com/office/drawing/2014/main" id="{F41FA085-8A80-4CC7-B493-E7C49C41A1C4}"/>
              </a:ext>
            </a:extLst>
          </p:cNvPr>
          <p:cNvSpPr txBox="1"/>
          <p:nvPr/>
        </p:nvSpPr>
        <p:spPr>
          <a:xfrm>
            <a:off x="736654" y="1510239"/>
            <a:ext cx="11031789" cy="830997"/>
          </a:xfrm>
          <a:prstGeom prst="rect">
            <a:avLst/>
          </a:prstGeom>
          <a:noFill/>
        </p:spPr>
        <p:txBody>
          <a:bodyPr wrap="square">
            <a:spAutoFit/>
          </a:bodyPr>
          <a:lstStyle/>
          <a:p>
            <a:r>
              <a:rPr lang="en-US" sz="2400" dirty="0"/>
              <a:t>Annual investment requirement for transformation of food and land use systems is between $300 billion to $350 billion by 2030 (Blended Finance Task force)</a:t>
            </a:r>
          </a:p>
        </p:txBody>
      </p:sp>
    </p:spTree>
    <p:extLst>
      <p:ext uri="{BB962C8B-B14F-4D97-AF65-F5344CB8AC3E}">
        <p14:creationId xmlns:p14="http://schemas.microsoft.com/office/powerpoint/2010/main" val="37531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174;p49"/>
          <p:cNvSpPr txBox="1"/>
          <p:nvPr/>
        </p:nvSpPr>
        <p:spPr>
          <a:xfrm>
            <a:off x="293340" y="58932"/>
            <a:ext cx="10347600" cy="10532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 b="0" i="0" u="none" strike="noStrike" kern="1200" cap="none" spc="0" normalizeH="0" baseline="0" noProof="0" dirty="0">
              <a:ln>
                <a:noFill/>
              </a:ln>
              <a:solidFill>
                <a:prstClr val="black"/>
              </a:solidFill>
              <a:effectLst/>
              <a:uLnTx/>
              <a:uFillTx/>
              <a:latin typeface="Cambria"/>
              <a:ea typeface="+mn-ea"/>
              <a:cs typeface="+mn-cs"/>
            </a:endParaRPr>
          </a:p>
        </p:txBody>
      </p:sp>
      <p:pic>
        <p:nvPicPr>
          <p:cNvPr id="12" name="Picture 11">
            <a:extLst>
              <a:ext uri="{FF2B5EF4-FFF2-40B4-BE49-F238E27FC236}">
                <a16:creationId xmlns:a16="http://schemas.microsoft.com/office/drawing/2014/main" id="{CA3E4F62-F9D0-4783-9BB4-48BF6D62F4D4}"/>
              </a:ext>
            </a:extLst>
          </p:cNvPr>
          <p:cNvPicPr>
            <a:picLocks noChangeAspect="1"/>
          </p:cNvPicPr>
          <p:nvPr/>
        </p:nvPicPr>
        <p:blipFill>
          <a:blip r:embed="rId2"/>
          <a:stretch>
            <a:fillRect/>
          </a:stretch>
        </p:blipFill>
        <p:spPr>
          <a:xfrm>
            <a:off x="6818385" y="1292433"/>
            <a:ext cx="4082327" cy="5186353"/>
          </a:xfrm>
          <a:prstGeom prst="rect">
            <a:avLst/>
          </a:prstGeom>
        </p:spPr>
      </p:pic>
      <p:sp>
        <p:nvSpPr>
          <p:cNvPr id="13" name="Rectangle 23">
            <a:extLst>
              <a:ext uri="{FF2B5EF4-FFF2-40B4-BE49-F238E27FC236}">
                <a16:creationId xmlns:a16="http://schemas.microsoft.com/office/drawing/2014/main" id="{B15F5F6F-1210-42E4-BFFF-D3AEBC8528F9}"/>
              </a:ext>
            </a:extLst>
          </p:cNvPr>
          <p:cNvSpPr/>
          <p:nvPr/>
        </p:nvSpPr>
        <p:spPr>
          <a:xfrm>
            <a:off x="364897" y="83475"/>
            <a:ext cx="11648280"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ADB Publication provides a guidance to operationalize sustainable and resilient </a:t>
            </a:r>
            <a:r>
              <a:rPr lang="en-US" altLang="en-PH" sz="3200" b="1" dirty="0">
                <a:solidFill>
                  <a:prstClr val="black"/>
                </a:solidFill>
                <a:latin typeface="Arial" panose="020B0604020202020204" pitchFamily="34" charset="0"/>
                <a:cs typeface="Arial" panose="020B0604020202020204" pitchFamily="34" charset="0"/>
              </a:rPr>
              <a:t>food system transformation in Asia and the Pacific</a:t>
            </a: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0A897B1E-E8C7-4E76-B958-9A408AEC55C4}"/>
              </a:ext>
            </a:extLst>
          </p:cNvPr>
          <p:cNvSpPr txBox="1"/>
          <p:nvPr/>
        </p:nvSpPr>
        <p:spPr>
          <a:xfrm>
            <a:off x="640991" y="1719882"/>
            <a:ext cx="5548046" cy="3600986"/>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Publication was developed through dialogue between diverse stakeholders through ADB Sustainable Food Webinar Series in 2021</a:t>
            </a:r>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sz="2000" dirty="0"/>
              <a:t>Designed to provide inputs to the milestone events: UN Food Systems Summit 2021 and Tokyo Nutrition for Growth Summit 2021</a:t>
            </a:r>
          </a:p>
          <a:p>
            <a:endParaRPr lang="en-US" dirty="0"/>
          </a:p>
        </p:txBody>
      </p:sp>
      <p:pic>
        <p:nvPicPr>
          <p:cNvPr id="2052" name="Picture 4">
            <a:extLst>
              <a:ext uri="{FF2B5EF4-FFF2-40B4-BE49-F238E27FC236}">
                <a16:creationId xmlns:a16="http://schemas.microsoft.com/office/drawing/2014/main" id="{088C8CE9-C167-4A7A-8920-B91317B53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819" y="2640979"/>
            <a:ext cx="4250246" cy="1099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BA71945-CDB3-41BA-AD91-E82224E91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543" y="5157815"/>
            <a:ext cx="3920797" cy="132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Google Shape;243;p55"/>
          <p:cNvSpPr txBox="1"/>
          <p:nvPr/>
        </p:nvSpPr>
        <p:spPr>
          <a:xfrm>
            <a:off x="6346904" y="1321398"/>
            <a:ext cx="5546090" cy="30968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Transitional finance</a:t>
            </a:r>
          </a:p>
          <a:p>
            <a:pPr marL="0" marR="0" lvl="0" indent="0" algn="l" defTabSz="914400" rtl="0" eaLnBrk="1" fontAlgn="auto" latinLnBrk="0" hangingPunct="1">
              <a:lnSpc>
                <a:spcPct val="30000"/>
              </a:lnSpc>
              <a:spcBef>
                <a:spcPts val="0"/>
              </a:spcBef>
              <a:spcAft>
                <a:spcPts val="0"/>
              </a:spcAft>
              <a:buClrTx/>
              <a:buSzTx/>
              <a:buFont typeface="Arial" panose="020B0604020202020204" pitchFamily="34" charset="0"/>
              <a:buNone/>
              <a:tabLst/>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Use of loans wherein repayment terms are pushed back to accommodate multi-year return gaps.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 Three-year operating loans to farmers transitioning to organic production, with market off-take support and repayment over 8 to 10 years through a 10-50% revenue share.</a:t>
            </a:r>
          </a:p>
        </p:txBody>
      </p:sp>
      <p:sp>
        <p:nvSpPr>
          <p:cNvPr id="3" name="Google Shape;243;p55"/>
          <p:cNvSpPr txBox="1"/>
          <p:nvPr/>
        </p:nvSpPr>
        <p:spPr>
          <a:xfrm>
            <a:off x="423069" y="1399552"/>
            <a:ext cx="5962650" cy="3200401"/>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Blended finance</a:t>
            </a:r>
          </a:p>
          <a:p>
            <a:pPr marL="0" marR="0" lvl="0" indent="0" algn="l" defTabSz="914400" rtl="0" eaLnBrk="1" fontAlgn="auto" latinLnBrk="0" hangingPunct="1">
              <a:lnSpc>
                <a:spcPct val="30000"/>
              </a:lnSpc>
              <a:spcBef>
                <a:spcPts val="0"/>
              </a:spcBef>
              <a:spcAft>
                <a:spcPts val="0"/>
              </a:spcAft>
              <a:buClrTx/>
              <a:buSzTx/>
              <a:buFont typeface="Arial" panose="020B0604020202020204" pitchFamily="34" charset="0"/>
              <a:buNone/>
              <a:tabLst/>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Public capital can take more risk to catalyze investments faster. </a:t>
            </a:r>
          </a:p>
          <a:p>
            <a:pPr lvl="1">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 </a:t>
            </a:r>
            <a:r>
              <a:rPr lang="en-US" altLang="en-GB" sz="2140" dirty="0">
                <a:solidFill>
                  <a:srgbClr val="434343"/>
                </a:solidFill>
                <a:latin typeface="Roboto"/>
                <a:ea typeface="Roboto"/>
                <a:cs typeface="Roboto"/>
                <a:sym typeface="Roboto"/>
              </a:rPr>
              <a:t>$5.30 of private financing for every $1 of public or donor capital invested in Global </a:t>
            </a: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Agriculture and Food Security Program </a:t>
            </a:r>
          </a:p>
        </p:txBody>
      </p:sp>
      <p:sp>
        <p:nvSpPr>
          <p:cNvPr id="7" name="Google Shape;241;p55">
            <a:extLst>
              <a:ext uri="{FF2B5EF4-FFF2-40B4-BE49-F238E27FC236}">
                <a16:creationId xmlns:a16="http://schemas.microsoft.com/office/drawing/2014/main" id="{DDCACEC4-CAFB-4394-94E7-19D183935BA2}"/>
              </a:ext>
            </a:extLst>
          </p:cNvPr>
          <p:cNvSpPr txBox="1"/>
          <p:nvPr/>
        </p:nvSpPr>
        <p:spPr>
          <a:xfrm>
            <a:off x="491491" y="239076"/>
            <a:ext cx="11227434" cy="1091565"/>
          </a:xfrm>
          <a:prstGeom prst="rect">
            <a:avLst/>
          </a:prstGeom>
          <a:solidFill>
            <a:srgbClr val="00B050"/>
          </a:solidFill>
          <a:ln w="9525" cap="flat" cmpd="sng">
            <a:solidFill>
              <a:srgbClr val="92D05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Google Shape;244;p55">
            <a:extLst>
              <a:ext uri="{FF2B5EF4-FFF2-40B4-BE49-F238E27FC236}">
                <a16:creationId xmlns:a16="http://schemas.microsoft.com/office/drawing/2014/main" id="{F97BA423-096B-4496-A11F-FEC578D9489D}"/>
              </a:ext>
            </a:extLst>
          </p:cNvPr>
          <p:cNvSpPr txBox="1"/>
          <p:nvPr/>
        </p:nvSpPr>
        <p:spPr>
          <a:xfrm>
            <a:off x="563722" y="445276"/>
            <a:ext cx="11082971"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rPr>
              <a:t>Action 1: Provide innovative financial instruments to unlock private investment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endParaRPr>
          </a:p>
        </p:txBody>
      </p:sp>
      <p:sp>
        <p:nvSpPr>
          <p:cNvPr id="10" name="Google Shape;243;p55">
            <a:extLst>
              <a:ext uri="{FF2B5EF4-FFF2-40B4-BE49-F238E27FC236}">
                <a16:creationId xmlns:a16="http://schemas.microsoft.com/office/drawing/2014/main" id="{DB40FBB4-613C-4E90-A16A-256318CD407A}"/>
              </a:ext>
            </a:extLst>
          </p:cNvPr>
          <p:cNvSpPr txBox="1"/>
          <p:nvPr/>
        </p:nvSpPr>
        <p:spPr>
          <a:xfrm>
            <a:off x="491491" y="3733799"/>
            <a:ext cx="5546090" cy="288512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Structuring financial instruments to connect different pools of capital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Use of financing tools &amp; special public funds to support SMEs that suffer from lack of access to long term financing</a:t>
            </a:r>
          </a:p>
          <a:p>
            <a:pPr lvl="1">
              <a:defRPr/>
            </a:pPr>
            <a:r>
              <a:rPr kumimoji="0" lang="ja-JP" altLang="en-US" sz="2140" b="0" i="0" u="none" strike="noStrike" kern="1200" cap="none" spc="0" normalizeH="0" baseline="0" noProof="0" dirty="0">
                <a:ln>
                  <a:noFill/>
                </a:ln>
                <a:solidFill>
                  <a:srgbClr val="434343"/>
                </a:solidFill>
                <a:effectLst/>
                <a:uLnTx/>
                <a:uFillTx/>
                <a:latin typeface="Roboto"/>
                <a:ea typeface="Roboto"/>
                <a:cs typeface="Roboto"/>
                <a:sym typeface="Roboto"/>
              </a:rPr>
              <a:t> </a:t>
            </a:r>
            <a:r>
              <a:rPr lang="en-US" altLang="en-GB" sz="2140" dirty="0">
                <a:solidFill>
                  <a:srgbClr val="434343"/>
                </a:solidFill>
                <a:latin typeface="Roboto"/>
                <a:ea typeface="Roboto"/>
                <a:sym typeface="Roboto"/>
              </a:rPr>
              <a:t>-  Innovative a dual pooled fund arrangement for SMEs in ADB’s Anhui Huangshan Project</a:t>
            </a: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 </a:t>
            </a:r>
          </a:p>
        </p:txBody>
      </p:sp>
      <p:sp>
        <p:nvSpPr>
          <p:cNvPr id="11" name="Google Shape;243;p55">
            <a:extLst>
              <a:ext uri="{FF2B5EF4-FFF2-40B4-BE49-F238E27FC236}">
                <a16:creationId xmlns:a16="http://schemas.microsoft.com/office/drawing/2014/main" id="{9B28ECD7-2195-41A1-9522-25E21A2B0FED}"/>
              </a:ext>
            </a:extLst>
          </p:cNvPr>
          <p:cNvSpPr txBox="1"/>
          <p:nvPr/>
        </p:nvSpPr>
        <p:spPr>
          <a:xfrm>
            <a:off x="6346904" y="4468050"/>
            <a:ext cx="5546090" cy="17907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135" b="1" i="0" u="none" strike="noStrike" kern="1200" cap="none" spc="0" normalizeH="0" baseline="0" noProof="0" dirty="0">
                <a:ln>
                  <a:noFill/>
                </a:ln>
                <a:solidFill>
                  <a:srgbClr val="434343"/>
                </a:solidFill>
                <a:effectLst/>
                <a:uLnTx/>
                <a:uFillTx/>
                <a:latin typeface="Roboto"/>
                <a:ea typeface="Roboto"/>
                <a:cs typeface="Roboto"/>
                <a:sym typeface="Roboto"/>
              </a:rPr>
              <a:t>Channeling green finance </a:t>
            </a: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rPr>
              <a:t>Financial flow from the public, private and not-for-profit sectors to sustainable development priorities </a:t>
            </a:r>
          </a:p>
          <a:p>
            <a:pPr marR="0" lvl="1" indent="0" fontAlgn="auto">
              <a:lnSpc>
                <a:spcPct val="100000"/>
              </a:lnSpc>
              <a:spcBef>
                <a:spcPts val="0"/>
              </a:spcBef>
              <a:spcAft>
                <a:spcPts val="0"/>
              </a:spcAft>
              <a:buClrTx/>
              <a:buSzTx/>
              <a:buFontTx/>
              <a:buNone/>
              <a:tabLst/>
              <a:defRPr/>
            </a:pPr>
            <a:r>
              <a:rPr lang="en-US" altLang="en-GB" sz="2140" dirty="0">
                <a:solidFill>
                  <a:srgbClr val="434343"/>
                </a:solidFill>
                <a:latin typeface="Roboto"/>
                <a:ea typeface="Roboto"/>
                <a:sym typeface="Roboto"/>
              </a:rPr>
              <a:t>-  Valuation of natural capital and simpler and standardized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GB" sz="2140" dirty="0">
                <a:solidFill>
                  <a:srgbClr val="434343"/>
                </a:solidFill>
                <a:latin typeface="Roboto"/>
                <a:ea typeface="Roboto"/>
                <a:cs typeface="Roboto"/>
                <a:sym typeface="Roboto"/>
              </a:rPr>
              <a:t> </a:t>
            </a: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GB" sz="2140" b="0" i="0" u="none" strike="noStrike" kern="1200" cap="none" spc="0" normalizeH="0" baseline="0" noProof="0" dirty="0">
              <a:ln>
                <a:noFill/>
              </a:ln>
              <a:solidFill>
                <a:srgbClr val="434343"/>
              </a:solidFill>
              <a:effectLst/>
              <a:uLnTx/>
              <a:uFillTx/>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174" name="Google Shape;174;p49"/>
          <p:cNvSpPr txBox="1"/>
          <p:nvPr/>
        </p:nvSpPr>
        <p:spPr>
          <a:xfrm>
            <a:off x="293370" y="39786"/>
            <a:ext cx="11341735" cy="61468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dirty="0">
                <a:solidFill>
                  <a:srgbClr val="434343"/>
                </a:solidFill>
                <a:latin typeface="Roboto"/>
                <a:ea typeface="Roboto"/>
                <a:sym typeface="Roboto"/>
              </a:rPr>
              <a:t>ADB’s support to </a:t>
            </a:r>
            <a:r>
              <a:rPr sz="2800" b="1" dirty="0">
                <a:solidFill>
                  <a:srgbClr val="434343"/>
                </a:solidFill>
                <a:latin typeface="Roboto"/>
                <a:ea typeface="Roboto"/>
                <a:sym typeface="Roboto"/>
              </a:rPr>
              <a:t>Innovative Green Finance Mechanism</a:t>
            </a:r>
            <a:r>
              <a:rPr lang="en-US" sz="2800" b="1" dirty="0">
                <a:solidFill>
                  <a:srgbClr val="434343"/>
                </a:solidFill>
                <a:latin typeface="Roboto"/>
                <a:ea typeface="Roboto"/>
                <a:sym typeface="Roboto"/>
              </a:rPr>
              <a:t> in the PRC</a:t>
            </a:r>
            <a:endParaRPr sz="2800" b="1" dirty="0">
              <a:solidFill>
                <a:srgbClr val="434343"/>
              </a:solidFill>
              <a:latin typeface="Roboto"/>
              <a:ea typeface="Roboto"/>
              <a:sym typeface="Roboto"/>
            </a:endParaRPr>
          </a:p>
        </p:txBody>
      </p:sp>
      <p:sp>
        <p:nvSpPr>
          <p:cNvPr id="2" name="Google Shape;243;p55"/>
          <p:cNvSpPr txBox="1"/>
          <p:nvPr/>
        </p:nvSpPr>
        <p:spPr>
          <a:xfrm>
            <a:off x="293370" y="585787"/>
            <a:ext cx="5662295" cy="5686425"/>
          </a:xfrm>
          <a:prstGeom prst="rect">
            <a:avLst/>
          </a:prstGeom>
          <a:noFill/>
          <a:ln>
            <a:noFill/>
          </a:ln>
        </p:spPr>
        <p:txBody>
          <a:bodyPr spcFirstLastPara="1" wrap="square" lIns="121900" tIns="121900" rIns="121900" bIns="121900" anchor="t" anchorCtr="0">
            <a:noAutofit/>
          </a:bodyPr>
          <a:lstStyle/>
          <a:p>
            <a:pPr lvl="0" indent="0" algn="l" rtl="0">
              <a:spcBef>
                <a:spcPts val="0"/>
              </a:spcBef>
              <a:spcAft>
                <a:spcPts val="0"/>
              </a:spcAft>
              <a:buFont typeface="Arial" panose="020B0604020202020204" pitchFamily="34" charset="0"/>
              <a:buNone/>
            </a:pPr>
            <a:r>
              <a:rPr lang="en-US" altLang="en-GB" sz="2135" dirty="0">
                <a:solidFill>
                  <a:schemeClr val="accent5"/>
                </a:solidFill>
                <a:latin typeface="Roboto"/>
                <a:ea typeface="Roboto"/>
                <a:cs typeface="Roboto"/>
                <a:sym typeface="Roboto"/>
              </a:rPr>
              <a:t>Anhui Huangshan Xin’an River Ecological Protection and Green Development Project in the PRC</a:t>
            </a:r>
          </a:p>
          <a:p>
            <a:pPr lvl="0" indent="0" algn="l" rtl="0">
              <a:spcBef>
                <a:spcPts val="0"/>
              </a:spcBef>
              <a:spcAft>
                <a:spcPts val="0"/>
              </a:spcAft>
              <a:buFont typeface="Arial" panose="020B0604020202020204" pitchFamily="34" charset="0"/>
              <a:buNone/>
            </a:pPr>
            <a:endParaRPr lang="en-US" altLang="en-GB" sz="2140" dirty="0">
              <a:solidFill>
                <a:schemeClr val="accent5"/>
              </a:solidFill>
              <a:latin typeface="Roboto"/>
              <a:ea typeface="Roboto"/>
              <a:cs typeface="Roboto"/>
              <a:sym typeface="Roboto"/>
            </a:endParaRPr>
          </a:p>
          <a:p>
            <a:pPr marL="342900" lvl="0" indent="-342900" algn="l" rtl="0">
              <a:spcBef>
                <a:spcPts val="0"/>
              </a:spcBef>
              <a:spcAft>
                <a:spcPts val="0"/>
              </a:spcAft>
              <a:buFont typeface="Wingdings" panose="05000000000000000000" pitchFamily="2" charset="2"/>
              <a:buChar char="§"/>
            </a:pPr>
            <a:r>
              <a:rPr lang="en-US" altLang="en-GB" sz="2140" dirty="0">
                <a:solidFill>
                  <a:srgbClr val="434343"/>
                </a:solidFill>
                <a:latin typeface="Roboto"/>
                <a:ea typeface="Roboto"/>
                <a:cs typeface="Roboto"/>
                <a:sym typeface="Roboto"/>
              </a:rPr>
              <a:t>Cross-Provincial Eco-compensation Fund:financed from the compensation payments Huangshan Government received from the Xin’an River Eco-compensation Scheme between Anhui and Zhejiang provinces. </a:t>
            </a:r>
          </a:p>
          <a:p>
            <a:pPr lvl="0" algn="l" rtl="0">
              <a:spcBef>
                <a:spcPts val="0"/>
              </a:spcBef>
              <a:spcAft>
                <a:spcPts val="0"/>
              </a:spcAft>
            </a:pPr>
            <a:endParaRPr lang="en-US" altLang="en-GB" sz="2140" dirty="0">
              <a:solidFill>
                <a:srgbClr val="434343"/>
              </a:solidFill>
              <a:latin typeface="Roboto"/>
              <a:ea typeface="Roboto"/>
              <a:cs typeface="Roboto"/>
              <a:sym typeface="Roboto"/>
            </a:endParaRPr>
          </a:p>
          <a:p>
            <a:pPr marL="342900" lvl="0" indent="-342900" algn="l" rtl="0">
              <a:spcBef>
                <a:spcPts val="0"/>
              </a:spcBef>
              <a:spcAft>
                <a:spcPts val="0"/>
              </a:spcAft>
              <a:buFont typeface="Wingdings" panose="05000000000000000000" pitchFamily="2" charset="2"/>
              <a:buChar char="§"/>
            </a:pPr>
            <a:r>
              <a:rPr lang="en-US" altLang="en-GB" sz="2140" dirty="0">
                <a:solidFill>
                  <a:srgbClr val="434343"/>
                </a:solidFill>
                <a:latin typeface="Roboto"/>
                <a:ea typeface="Roboto"/>
                <a:cs typeface="Roboto"/>
                <a:sym typeface="Roboto"/>
              </a:rPr>
              <a:t>Huangshan Tea Farmer Green Incentive Mechanism: engages farmers to adopt environmentally sustainable farming practices through an innovative results-based incentive scheme.</a:t>
            </a:r>
          </a:p>
        </p:txBody>
      </p:sp>
      <p:grpSp>
        <p:nvGrpSpPr>
          <p:cNvPr id="5" name="画布 60"/>
          <p:cNvGrpSpPr/>
          <p:nvPr/>
        </p:nvGrpSpPr>
        <p:grpSpPr>
          <a:xfrm>
            <a:off x="6096000" y="1035208"/>
            <a:ext cx="5826125" cy="4875530"/>
            <a:chOff x="47502" y="138079"/>
            <a:chExt cx="5554746" cy="4861433"/>
          </a:xfrm>
        </p:grpSpPr>
        <p:sp>
          <p:nvSpPr>
            <p:cNvPr id="7" name="文本框 36"/>
            <p:cNvSpPr txBox="1"/>
            <p:nvPr/>
          </p:nvSpPr>
          <p:spPr>
            <a:xfrm>
              <a:off x="1514165" y="138079"/>
              <a:ext cx="2757487" cy="52390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b="1" kern="1200" dirty="0">
                  <a:solidFill>
                    <a:srgbClr val="000000"/>
                  </a:solidFill>
                  <a:highlight>
                    <a:srgbClr val="FFFF00"/>
                  </a:highlight>
                  <a:latin typeface="Arial" panose="020B0604020202020204"/>
                  <a:ea typeface="宋体" panose="02010600030101010101" pitchFamily="2" charset="-122"/>
                  <a:cs typeface="Times New Roman" panose="02020603050405020304"/>
                  <a:sym typeface="Times New Roman" panose="02020603050405020304"/>
                </a:rPr>
                <a:t> </a:t>
              </a:r>
            </a:p>
            <a:p>
              <a:pPr marL="0" marR="0" algn="ctr">
                <a:spcBef>
                  <a:spcPts val="0"/>
                </a:spcBef>
                <a:spcAft>
                  <a:spcPts val="0"/>
                </a:spcAft>
              </a:pPr>
              <a:r>
                <a:rPr lang="en-US" altLang="zh-CN" sz="1000" b="1" kern="1200" dirty="0">
                  <a:solidFill>
                    <a:srgbClr val="000000"/>
                  </a:solidFill>
                  <a:latin typeface="Arial" panose="020B0604020202020204"/>
                  <a:ea typeface="宋体" panose="02010600030101010101" pitchFamily="2" charset="-122"/>
                  <a:cs typeface="Times New Roman" panose="02020603050405020304"/>
                  <a:sym typeface="Times New Roman" panose="02020603050405020304"/>
                </a:rPr>
                <a:t>Green Incentive and Investment Fund</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8" name="文本框 2"/>
            <p:cNvSpPr txBox="1"/>
            <p:nvPr/>
          </p:nvSpPr>
          <p:spPr>
            <a:xfrm>
              <a:off x="128281" y="908225"/>
              <a:ext cx="1967887" cy="5083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Green Incentive Mechanism</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a:spcBef>
                  <a:spcPts val="0"/>
                </a:spcBef>
                <a:spcAft>
                  <a:spcPts val="0"/>
                </a:spcAft>
              </a:pPr>
              <a:r>
                <a:rPr lang="en-US" altLang="zh-CN" sz="1000" i="1" kern="1200" dirty="0">
                  <a:solidFill>
                    <a:srgbClr val="000000"/>
                  </a:solidFill>
                  <a:latin typeface="Arial" panose="020B0604020202020204"/>
                  <a:ea typeface="宋体" panose="02010600030101010101" pitchFamily="2" charset="-122"/>
                  <a:cs typeface="Times New Roman" panose="02020603050405020304"/>
                  <a:sym typeface="Times New Roman" panose="02020603050405020304"/>
                </a:rPr>
                <a:t>CNY 60m</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1" name="文本框 2"/>
            <p:cNvSpPr txBox="1"/>
            <p:nvPr/>
          </p:nvSpPr>
          <p:spPr>
            <a:xfrm>
              <a:off x="451154" y="1631634"/>
              <a:ext cx="1353524" cy="3064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b="1" kern="1200" dirty="0">
                  <a:solidFill>
                    <a:srgbClr val="000000"/>
                  </a:solidFill>
                  <a:latin typeface="Arial" panose="020B0604020202020204"/>
                  <a:ea typeface="DengXian"/>
                  <a:cs typeface="Times New Roman" panose="02020603050405020304"/>
                  <a:sym typeface="Times New Roman" panose="02020603050405020304"/>
                </a:rPr>
                <a:t>Grant (GIM)</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3" name="文本框 2"/>
            <p:cNvSpPr txBox="1"/>
            <p:nvPr/>
          </p:nvSpPr>
          <p:spPr>
            <a:xfrm>
              <a:off x="181640" y="2162882"/>
              <a:ext cx="2042931" cy="39922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Economic incentives to change farming behavior &amp; practices</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4" name="文本框 2"/>
            <p:cNvSpPr txBox="1"/>
            <p:nvPr/>
          </p:nvSpPr>
          <p:spPr>
            <a:xfrm>
              <a:off x="477254" y="3541147"/>
              <a:ext cx="1363049" cy="2675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Green tea farming</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5" name="文本框 2"/>
            <p:cNvSpPr txBox="1"/>
            <p:nvPr/>
          </p:nvSpPr>
          <p:spPr>
            <a:xfrm>
              <a:off x="2822393" y="3598061"/>
              <a:ext cx="1310553" cy="7265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Green Farming </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-Green tea garden</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-Organic rice </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-Bamboo forestry</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6" name="文本框 2"/>
            <p:cNvSpPr txBox="1"/>
            <p:nvPr/>
          </p:nvSpPr>
          <p:spPr>
            <a:xfrm>
              <a:off x="2960505" y="928577"/>
              <a:ext cx="2331661" cy="5059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Green Investment</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a:spcBef>
                  <a:spcPts val="0"/>
                </a:spcBef>
                <a:spcAft>
                  <a:spcPts val="0"/>
                </a:spcAft>
              </a:pPr>
              <a:r>
                <a:rPr lang="en-US" altLang="zh-CN" sz="1000" i="1" kern="1200" dirty="0">
                  <a:solidFill>
                    <a:srgbClr val="000000"/>
                  </a:solidFill>
                  <a:latin typeface="Arial" panose="020B0604020202020204"/>
                  <a:ea typeface="宋体" panose="02010600030101010101" pitchFamily="2" charset="-122"/>
                  <a:cs typeface="Times New Roman" panose="02020603050405020304"/>
                  <a:sym typeface="Times New Roman" panose="02020603050405020304"/>
                </a:rPr>
                <a:t>CNY 200m </a:t>
              </a:r>
              <a:r>
                <a:rPr lang="en-US" altLang="zh-CN" sz="1000" kern="1200" dirty="0">
                  <a:solidFill>
                    <a:srgbClr val="000000"/>
                  </a:solidFill>
                  <a:latin typeface="Arial" panose="020B0604020202020204"/>
                  <a:ea typeface="宋体" panose="02010600030101010101" pitchFamily="2" charset="-122"/>
                  <a:cs typeface="Times New Roman" panose="02020603050405020304"/>
                  <a:sym typeface="Times New Roman" panose="02020603050405020304"/>
                </a:rPr>
                <a:t>(ADB: 50m, KfW 50m)</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7" name="文本框 2"/>
            <p:cNvSpPr txBox="1"/>
            <p:nvPr/>
          </p:nvSpPr>
          <p:spPr>
            <a:xfrm>
              <a:off x="3462030" y="1650016"/>
              <a:ext cx="1487414" cy="30735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b="1" kern="1200" dirty="0">
                  <a:solidFill>
                    <a:srgbClr val="000000"/>
                  </a:solidFill>
                  <a:latin typeface="Arial" panose="020B0604020202020204"/>
                  <a:ea typeface="DengXian"/>
                  <a:cs typeface="Times New Roman" panose="02020603050405020304"/>
                  <a:sym typeface="Times New Roman" panose="02020603050405020304"/>
                </a:rPr>
                <a:t>Equity based GIF</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sp>
          <p:nvSpPr>
            <p:cNvPr id="28" name="文本框 2"/>
            <p:cNvSpPr txBox="1"/>
            <p:nvPr/>
          </p:nvSpPr>
          <p:spPr>
            <a:xfrm>
              <a:off x="4339392" y="3569771"/>
              <a:ext cx="1262856" cy="73124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Eco-tourism</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-Orchards</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-Historical village</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a:p>
              <a:pPr marL="0" marR="0">
                <a:spcBef>
                  <a:spcPts val="0"/>
                </a:spcBef>
                <a:spcAft>
                  <a:spcPts val="0"/>
                </a:spcAft>
              </a:pPr>
              <a:r>
                <a:rPr lang="en-US" altLang="zh-CN" sz="1000" kern="1200" dirty="0">
                  <a:solidFill>
                    <a:srgbClr val="000000"/>
                  </a:solidFill>
                  <a:latin typeface="Arial" panose="020B0604020202020204"/>
                  <a:ea typeface="DengXian"/>
                  <a:cs typeface="Times New Roman" panose="02020603050405020304"/>
                  <a:sym typeface="Times New Roman" panose="02020603050405020304"/>
                </a:rPr>
                <a:t>-Service industry</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29" name="连接符: 肘形 47"/>
            <p:cNvCxnSpPr/>
            <p:nvPr/>
          </p:nvCxnSpPr>
          <p:spPr>
            <a:xfrm rot="5400000">
              <a:off x="1879448" y="-105236"/>
              <a:ext cx="246238" cy="17806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48"/>
            <p:cNvCxnSpPr/>
            <p:nvPr/>
          </p:nvCxnSpPr>
          <p:spPr>
            <a:xfrm>
              <a:off x="1112225" y="1416438"/>
              <a:ext cx="57" cy="215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49"/>
            <p:cNvCxnSpPr/>
            <p:nvPr/>
          </p:nvCxnSpPr>
          <p:spPr>
            <a:xfrm rot="16200000" flipH="1">
              <a:off x="3365556" y="189339"/>
              <a:ext cx="266590" cy="1211885"/>
            </a:xfrm>
            <a:prstGeom prst="bentConnector3">
              <a:avLst>
                <a:gd name="adj1" fmla="val 455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50"/>
            <p:cNvCxnSpPr/>
            <p:nvPr/>
          </p:nvCxnSpPr>
          <p:spPr>
            <a:xfrm flipH="1">
              <a:off x="4102267" y="1434502"/>
              <a:ext cx="2527" cy="21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51"/>
            <p:cNvCxnSpPr/>
            <p:nvPr/>
          </p:nvCxnSpPr>
          <p:spPr>
            <a:xfrm>
              <a:off x="1127916" y="1938049"/>
              <a:ext cx="3844" cy="224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52"/>
            <p:cNvCxnSpPr/>
            <p:nvPr/>
          </p:nvCxnSpPr>
          <p:spPr>
            <a:xfrm>
              <a:off x="1151728" y="2561944"/>
              <a:ext cx="0" cy="25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连接符: 肘形 62"/>
            <p:cNvCxnSpPr/>
            <p:nvPr/>
          </p:nvCxnSpPr>
          <p:spPr>
            <a:xfrm rot="10800000" flipV="1">
              <a:off x="3465795" y="3411997"/>
              <a:ext cx="852750" cy="1741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连接符: 肘形 64"/>
            <p:cNvCxnSpPr/>
            <p:nvPr/>
          </p:nvCxnSpPr>
          <p:spPr>
            <a:xfrm>
              <a:off x="4306676" y="3411982"/>
              <a:ext cx="664143" cy="1696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文本框 2"/>
            <p:cNvSpPr txBox="1"/>
            <p:nvPr/>
          </p:nvSpPr>
          <p:spPr>
            <a:xfrm>
              <a:off x="47502" y="2804496"/>
              <a:ext cx="2512483" cy="4493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i="1" kern="1200" dirty="0">
                  <a:solidFill>
                    <a:srgbClr val="000000"/>
                  </a:solidFill>
                  <a:latin typeface="Arial" panose="020B0604020202020204"/>
                  <a:ea typeface="DengXian"/>
                  <a:cs typeface="Times New Roman" panose="02020603050405020304"/>
                  <a:sym typeface="Times New Roman" panose="02020603050405020304"/>
                </a:rPr>
                <a:t>Administered via general/score subsidy or reverse auction</a:t>
              </a:r>
              <a:endParaRPr lang="en-US" altLang="zh-CN" sz="1000" kern="100" dirty="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53" name="直接箭头连接符 52"/>
            <p:cNvCxnSpPr/>
            <p:nvPr/>
          </p:nvCxnSpPr>
          <p:spPr>
            <a:xfrm>
              <a:off x="1150502" y="3274330"/>
              <a:ext cx="0" cy="25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文本框 2"/>
            <p:cNvSpPr txBox="1"/>
            <p:nvPr/>
          </p:nvSpPr>
          <p:spPr>
            <a:xfrm>
              <a:off x="178129" y="4133717"/>
              <a:ext cx="1971303" cy="60415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a:solidFill>
                    <a:srgbClr val="000000"/>
                  </a:solidFill>
                  <a:latin typeface="Arial" panose="020B0604020202020204"/>
                  <a:ea typeface="DengXian"/>
                  <a:cs typeface="Times New Roman" panose="02020603050405020304"/>
                  <a:sym typeface="Times New Roman" panose="02020603050405020304"/>
                </a:rPr>
                <a:t>Awareness raising, value chain analysis, marketing, capacity building etc.</a:t>
              </a:r>
              <a:endParaRPr lang="en-US" altLang="zh-CN" sz="1000" kern="10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55" name="Straight Arrow Connector 55"/>
            <p:cNvCxnSpPr/>
            <p:nvPr/>
          </p:nvCxnSpPr>
          <p:spPr>
            <a:xfrm flipH="1" flipV="1">
              <a:off x="1158779" y="3808684"/>
              <a:ext cx="5002" cy="325033"/>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文本框 2"/>
            <p:cNvSpPr txBox="1"/>
            <p:nvPr/>
          </p:nvSpPr>
          <p:spPr>
            <a:xfrm>
              <a:off x="3101318" y="2162878"/>
              <a:ext cx="2042795" cy="4228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a:solidFill>
                    <a:srgbClr val="000000"/>
                  </a:solidFill>
                  <a:latin typeface="Arial" panose="020B0604020202020204"/>
                  <a:ea typeface="DengXian"/>
                  <a:cs typeface="Times New Roman" panose="02020603050405020304"/>
                  <a:sym typeface="Times New Roman" panose="02020603050405020304"/>
                </a:rPr>
                <a:t>Financial incentives to stimulate investments in water quality</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57" name="直接箭头连接符 50"/>
            <p:cNvCxnSpPr/>
            <p:nvPr/>
          </p:nvCxnSpPr>
          <p:spPr>
            <a:xfrm flipH="1">
              <a:off x="4100356" y="1947649"/>
              <a:ext cx="1905" cy="215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8"/>
            <p:cNvCxnSpPr/>
            <p:nvPr/>
          </p:nvCxnSpPr>
          <p:spPr>
            <a:xfrm>
              <a:off x="4120738" y="3006725"/>
              <a:ext cx="0" cy="191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箭头连接符 50"/>
            <p:cNvCxnSpPr/>
            <p:nvPr/>
          </p:nvCxnSpPr>
          <p:spPr>
            <a:xfrm flipH="1">
              <a:off x="4110733" y="2589754"/>
              <a:ext cx="1905" cy="21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本框 2"/>
            <p:cNvSpPr txBox="1"/>
            <p:nvPr/>
          </p:nvSpPr>
          <p:spPr>
            <a:xfrm>
              <a:off x="3086100" y="2794654"/>
              <a:ext cx="2102153" cy="4489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i="1" kern="1200">
                  <a:solidFill>
                    <a:srgbClr val="000000"/>
                  </a:solidFill>
                  <a:latin typeface="Arial" panose="020B0604020202020204"/>
                  <a:ea typeface="宋体" panose="02010600030101010101" pitchFamily="2" charset="-122"/>
                  <a:cs typeface="Times New Roman" panose="02020603050405020304"/>
                  <a:sym typeface="Times New Roman" panose="02020603050405020304"/>
                </a:rPr>
                <a:t>Administrated through </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a:p>
              <a:pPr marL="0" marR="0" algn="ctr">
                <a:spcBef>
                  <a:spcPts val="0"/>
                </a:spcBef>
                <a:spcAft>
                  <a:spcPts val="0"/>
                </a:spcAft>
              </a:pPr>
              <a:r>
                <a:rPr lang="en-US" altLang="zh-CN" sz="1000" i="1" kern="1200">
                  <a:solidFill>
                    <a:srgbClr val="000000"/>
                  </a:solidFill>
                  <a:latin typeface="Arial" panose="020B0604020202020204"/>
                  <a:ea typeface="宋体" panose="02010600030101010101" pitchFamily="2" charset="-122"/>
                  <a:cs typeface="Times New Roman" panose="02020603050405020304"/>
                  <a:sym typeface="Times New Roman" panose="02020603050405020304"/>
                </a:rPr>
                <a:t>issuance of shares</a:t>
              </a:r>
              <a:endParaRPr lang="en-US" altLang="zh-CN" sz="1000" kern="100">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61" name="Straight Connector 61"/>
            <p:cNvCxnSpPr/>
            <p:nvPr/>
          </p:nvCxnSpPr>
          <p:spPr>
            <a:xfrm>
              <a:off x="4141140" y="3238401"/>
              <a:ext cx="0" cy="169818"/>
            </a:xfrm>
            <a:prstGeom prst="line">
              <a:avLst/>
            </a:prstGeom>
          </p:spPr>
          <p:style>
            <a:lnRef idx="1">
              <a:schemeClr val="accent1"/>
            </a:lnRef>
            <a:fillRef idx="0">
              <a:schemeClr val="accent1"/>
            </a:fillRef>
            <a:effectRef idx="0">
              <a:schemeClr val="accent1"/>
            </a:effectRef>
            <a:fontRef idx="minor">
              <a:schemeClr val="tx1"/>
            </a:fontRef>
          </p:style>
        </p:cxnSp>
        <p:sp>
          <p:nvSpPr>
            <p:cNvPr id="62" name="文本框 2"/>
            <p:cNvSpPr txBox="1"/>
            <p:nvPr/>
          </p:nvSpPr>
          <p:spPr>
            <a:xfrm>
              <a:off x="3243833" y="4574140"/>
              <a:ext cx="1971040" cy="4253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altLang="zh-CN" sz="1000" kern="1200">
                  <a:solidFill>
                    <a:srgbClr val="000000"/>
                  </a:solidFill>
                  <a:latin typeface="Arial" panose="020B0604020202020204"/>
                  <a:ea typeface="DengXian"/>
                  <a:cs typeface="Times New Roman" panose="02020603050405020304"/>
                  <a:sym typeface="Times New Roman" panose="02020603050405020304"/>
                </a:rPr>
                <a:t>Eligibility subject to green criteria &amp; goal </a:t>
              </a:r>
              <a:endParaRPr lang="en-US" altLang="zh-CN" sz="1000" kern="10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endParaRPr>
            </a:p>
          </p:txBody>
        </p:sp>
        <p:cxnSp>
          <p:nvCxnSpPr>
            <p:cNvPr id="63" name="Straight Arrow Connector 63"/>
            <p:cNvCxnSpPr/>
            <p:nvPr/>
          </p:nvCxnSpPr>
          <p:spPr>
            <a:xfrm flipV="1">
              <a:off x="3501777" y="4323158"/>
              <a:ext cx="1" cy="23649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4"/>
            <p:cNvCxnSpPr/>
            <p:nvPr/>
          </p:nvCxnSpPr>
          <p:spPr>
            <a:xfrm flipV="1">
              <a:off x="5001383" y="4296311"/>
              <a:ext cx="0" cy="263814"/>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a:extLst>
              <a:ext uri="{FF2B5EF4-FFF2-40B4-BE49-F238E27FC236}">
                <a16:creationId xmlns:a16="http://schemas.microsoft.com/office/drawing/2014/main" id="{628658C3-874E-436E-A819-6E03884F6092}"/>
              </a:ext>
            </a:extLst>
          </p:cNvPr>
          <p:cNvSpPr/>
          <p:nvPr/>
        </p:nvSpPr>
        <p:spPr>
          <a:xfrm>
            <a:off x="5731033" y="1685030"/>
            <a:ext cx="4212956" cy="4801314"/>
          </a:xfrm>
          <a:prstGeom prst="rect">
            <a:avLst/>
          </a:prstGeom>
        </p:spPr>
        <p:txBody>
          <a:bodyPr wrap="square">
            <a:spAutoFit/>
          </a:bodyPr>
          <a:lstStyle/>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Create selection criteria.</a:t>
            </a:r>
          </a:p>
          <a:p>
            <a:pPr>
              <a:buClr>
                <a:schemeClr val="accent1"/>
              </a:buClr>
            </a:pPr>
            <a:endParaRPr lang="en-US"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Make agreement with selected farmers/farmer corporations.</a:t>
            </a:r>
          </a:p>
          <a:p>
            <a:pPr marL="285750" indent="-285750">
              <a:buClr>
                <a:schemeClr val="accent1"/>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Invite independent third.</a:t>
            </a:r>
          </a:p>
          <a:p>
            <a:pPr marL="285750" indent="-285750">
              <a:buClr>
                <a:schemeClr val="accent1"/>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New direction for the eco-compensation from input based to output based.</a:t>
            </a:r>
          </a:p>
          <a:p>
            <a:pPr marL="285750" indent="-285750">
              <a:buClr>
                <a:schemeClr val="accent1"/>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Involvement of TNC who had experiences in downstream. Promote high price marketing promotion.</a:t>
            </a:r>
          </a:p>
          <a:p>
            <a:pPr marL="285750" indent="-285750">
              <a:buClr>
                <a:schemeClr val="accent1"/>
              </a:buCl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US" dirty="0">
                <a:latin typeface="Arial" panose="020B0604020202020204" pitchFamily="34" charset="0"/>
                <a:cs typeface="Arial" panose="020B0604020202020204" pitchFamily="34" charset="0"/>
              </a:rPr>
              <a:t>Pilot approach. </a:t>
            </a:r>
          </a:p>
        </p:txBody>
      </p:sp>
      <p:sp>
        <p:nvSpPr>
          <p:cNvPr id="7" name="Rectangle 6">
            <a:extLst>
              <a:ext uri="{FF2B5EF4-FFF2-40B4-BE49-F238E27FC236}">
                <a16:creationId xmlns:a16="http://schemas.microsoft.com/office/drawing/2014/main" id="{652164ED-C521-46DD-8329-2B7130CCCC2D}"/>
              </a:ext>
            </a:extLst>
          </p:cNvPr>
          <p:cNvSpPr/>
          <p:nvPr/>
        </p:nvSpPr>
        <p:spPr>
          <a:xfrm>
            <a:off x="2080304" y="3555997"/>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Third-party Certification</a:t>
            </a:r>
          </a:p>
        </p:txBody>
      </p:sp>
      <p:sp>
        <p:nvSpPr>
          <p:cNvPr id="8" name="Rectangle 7">
            <a:extLst>
              <a:ext uri="{FF2B5EF4-FFF2-40B4-BE49-F238E27FC236}">
                <a16:creationId xmlns:a16="http://schemas.microsoft.com/office/drawing/2014/main" id="{DC559EE6-581A-4303-89CD-D57DEF4B89B6}"/>
              </a:ext>
            </a:extLst>
          </p:cNvPr>
          <p:cNvSpPr/>
          <p:nvPr/>
        </p:nvSpPr>
        <p:spPr>
          <a:xfrm>
            <a:off x="2080304" y="2078803"/>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Selection of Farmers/Farmer corporation</a:t>
            </a:r>
          </a:p>
        </p:txBody>
      </p:sp>
      <p:cxnSp>
        <p:nvCxnSpPr>
          <p:cNvPr id="9" name="Straight Connector 8">
            <a:extLst>
              <a:ext uri="{FF2B5EF4-FFF2-40B4-BE49-F238E27FC236}">
                <a16:creationId xmlns:a16="http://schemas.microsoft.com/office/drawing/2014/main" id="{B78C7354-266D-4956-A82B-40B4A7E91F9A}"/>
              </a:ext>
            </a:extLst>
          </p:cNvPr>
          <p:cNvCxnSpPr/>
          <p:nvPr/>
        </p:nvCxnSpPr>
        <p:spPr>
          <a:xfrm>
            <a:off x="2080304" y="1895570"/>
            <a:ext cx="27920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29EBBA7-1F6A-4B7C-A0D0-7FB36EBA7077}"/>
              </a:ext>
            </a:extLst>
          </p:cNvPr>
          <p:cNvSpPr/>
          <p:nvPr/>
        </p:nvSpPr>
        <p:spPr>
          <a:xfrm>
            <a:off x="1573123" y="2387621"/>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a:t>
            </a:r>
          </a:p>
        </p:txBody>
      </p:sp>
      <p:sp>
        <p:nvSpPr>
          <p:cNvPr id="11" name="Oval 10">
            <a:extLst>
              <a:ext uri="{FF2B5EF4-FFF2-40B4-BE49-F238E27FC236}">
                <a16:creationId xmlns:a16="http://schemas.microsoft.com/office/drawing/2014/main" id="{8897C194-63F8-4AA7-B285-C95423D85BAD}"/>
              </a:ext>
            </a:extLst>
          </p:cNvPr>
          <p:cNvSpPr/>
          <p:nvPr/>
        </p:nvSpPr>
        <p:spPr>
          <a:xfrm>
            <a:off x="1567804" y="3890496"/>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a:t>
            </a:r>
          </a:p>
        </p:txBody>
      </p:sp>
      <p:sp>
        <p:nvSpPr>
          <p:cNvPr id="12" name="Rectangle 11">
            <a:extLst>
              <a:ext uri="{FF2B5EF4-FFF2-40B4-BE49-F238E27FC236}">
                <a16:creationId xmlns:a16="http://schemas.microsoft.com/office/drawing/2014/main" id="{2C132F69-DF0C-4E4E-9926-7F56B0B28A5B}"/>
              </a:ext>
            </a:extLst>
          </p:cNvPr>
          <p:cNvSpPr/>
          <p:nvPr/>
        </p:nvSpPr>
        <p:spPr>
          <a:xfrm>
            <a:off x="2099795" y="5048105"/>
            <a:ext cx="2683768" cy="1085115"/>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latin typeface="Arial" panose="020B0604020202020204" pitchFamily="34" charset="0"/>
                <a:cs typeface="Arial" panose="020B0604020202020204" pitchFamily="34" charset="0"/>
              </a:rPr>
              <a:t>Output based eco-compensation</a:t>
            </a:r>
          </a:p>
        </p:txBody>
      </p:sp>
      <p:sp>
        <p:nvSpPr>
          <p:cNvPr id="13" name="Oval 12">
            <a:extLst>
              <a:ext uri="{FF2B5EF4-FFF2-40B4-BE49-F238E27FC236}">
                <a16:creationId xmlns:a16="http://schemas.microsoft.com/office/drawing/2014/main" id="{07926ADF-58B2-4325-80A8-BB48DE29A90F}"/>
              </a:ext>
            </a:extLst>
          </p:cNvPr>
          <p:cNvSpPr/>
          <p:nvPr/>
        </p:nvSpPr>
        <p:spPr>
          <a:xfrm>
            <a:off x="1581984" y="5394877"/>
            <a:ext cx="418938" cy="39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a:t>
            </a:r>
          </a:p>
        </p:txBody>
      </p:sp>
      <p:cxnSp>
        <p:nvCxnSpPr>
          <p:cNvPr id="14" name="Straight Connector 13">
            <a:extLst>
              <a:ext uri="{FF2B5EF4-FFF2-40B4-BE49-F238E27FC236}">
                <a16:creationId xmlns:a16="http://schemas.microsoft.com/office/drawing/2014/main" id="{EB755517-B87D-4013-84AD-FDE17E638803}"/>
              </a:ext>
            </a:extLst>
          </p:cNvPr>
          <p:cNvCxnSpPr/>
          <p:nvPr/>
        </p:nvCxnSpPr>
        <p:spPr>
          <a:xfrm>
            <a:off x="2041317" y="6375436"/>
            <a:ext cx="27920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Rectangle 23">
            <a:extLst>
              <a:ext uri="{FF2B5EF4-FFF2-40B4-BE49-F238E27FC236}">
                <a16:creationId xmlns:a16="http://schemas.microsoft.com/office/drawing/2014/main" id="{E8C1A887-C4DB-6715-8E15-8110AE1E26B8}"/>
              </a:ext>
            </a:extLst>
          </p:cNvPr>
          <p:cNvSpPr/>
          <p:nvPr/>
        </p:nvSpPr>
        <p:spPr>
          <a:xfrm>
            <a:off x="558264" y="200427"/>
            <a:ext cx="1122305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altLang="en-PH"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 Incentive Fund – Key Features and ADB’s Value Addition</a:t>
            </a:r>
          </a:p>
        </p:txBody>
      </p:sp>
    </p:spTree>
    <p:extLst>
      <p:ext uri="{BB962C8B-B14F-4D97-AF65-F5344CB8AC3E}">
        <p14:creationId xmlns:p14="http://schemas.microsoft.com/office/powerpoint/2010/main" val="197584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8" name="Google Shape;241;p55">
            <a:extLst>
              <a:ext uri="{FF2B5EF4-FFF2-40B4-BE49-F238E27FC236}">
                <a16:creationId xmlns:a16="http://schemas.microsoft.com/office/drawing/2014/main" id="{40CA9C00-7D05-48D3-B3CC-B9D810B69089}"/>
              </a:ext>
            </a:extLst>
          </p:cNvPr>
          <p:cNvSpPr txBox="1"/>
          <p:nvPr/>
        </p:nvSpPr>
        <p:spPr>
          <a:xfrm>
            <a:off x="407987" y="147796"/>
            <a:ext cx="11376025" cy="1091565"/>
          </a:xfrm>
          <a:prstGeom prst="rect">
            <a:avLst/>
          </a:prstGeom>
          <a:solidFill>
            <a:schemeClr val="accent5"/>
          </a:solidFill>
          <a:ln w="9525" cap="flat" cmpd="sng">
            <a:solidFill>
              <a:schemeClr val="lt2"/>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 name="Google Shape;243;p55"/>
          <p:cNvSpPr txBox="1"/>
          <p:nvPr/>
        </p:nvSpPr>
        <p:spPr>
          <a:xfrm>
            <a:off x="387350" y="1411590"/>
            <a:ext cx="5662295" cy="52304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000" b="1" i="0" u="none" strike="noStrike" kern="1200" cap="none" spc="0" normalizeH="0" baseline="0" noProof="0" dirty="0">
                <a:ln>
                  <a:noFill/>
                </a:ln>
                <a:solidFill>
                  <a:srgbClr val="434343"/>
                </a:solidFill>
                <a:effectLst/>
                <a:uLnTx/>
                <a:uFillTx/>
                <a:latin typeface="Roboto"/>
                <a:ea typeface="Roboto"/>
                <a:cs typeface="Roboto"/>
                <a:sym typeface="Roboto"/>
              </a:rPr>
              <a:t>Digital technologies are offering new financial models to support food system transformation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Climate change mitigation and adaptation.</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Sensor technologies, big data analytics. automated early warning systems for crop or livestock health, precision agriculture technologies.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Sustainable use of natural resources.</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Labeling and traceability system reflecting implicit value, IT-based, farm- or estate-level natural capital accounts showing farming externalities.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Reduce food loss and waste.</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E-extension for farmers/AI and machine learning to motivate consumers to buy near expiry foods.</a:t>
            </a:r>
          </a:p>
        </p:txBody>
      </p:sp>
      <p:sp>
        <p:nvSpPr>
          <p:cNvPr id="3" name="Google Shape;243;p55"/>
          <p:cNvSpPr txBox="1"/>
          <p:nvPr/>
        </p:nvSpPr>
        <p:spPr>
          <a:xfrm>
            <a:off x="6142357" y="1411590"/>
            <a:ext cx="5871210" cy="5230495"/>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GB" sz="2000" b="1" i="0" u="none" strike="noStrike" kern="1200" cap="none" spc="0" normalizeH="0" baseline="0" noProof="0" dirty="0">
                <a:ln>
                  <a:noFill/>
                </a:ln>
                <a:solidFill>
                  <a:srgbClr val="434343"/>
                </a:solidFill>
                <a:effectLst/>
                <a:uLnTx/>
                <a:uFillTx/>
                <a:latin typeface="Roboto"/>
                <a:ea typeface="Roboto"/>
                <a:cs typeface="Roboto"/>
                <a:sym typeface="Roboto"/>
              </a:rPr>
              <a:t>Digital technologies can improve the productivity of entire food supply chains</a:t>
            </a:r>
          </a:p>
          <a:p>
            <a:pPr marL="0" marR="0" lvl="0" indent="0" algn="l" defTabSz="914400" rtl="0" eaLnBrk="1" fontAlgn="auto" latinLnBrk="0" hangingPunct="1">
              <a:lnSpc>
                <a:spcPct val="40000"/>
              </a:lnSpc>
              <a:spcBef>
                <a:spcPts val="0"/>
              </a:spcBef>
              <a:spcAft>
                <a:spcPts val="0"/>
              </a:spcAft>
              <a:buClrTx/>
              <a:buSzTx/>
              <a:buFont typeface="Arial" panose="020B0604020202020204" pitchFamily="34" charset="0"/>
              <a:buNone/>
              <a:tabLst/>
              <a:defRPr/>
            </a:pPr>
            <a:endPar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endParaRPr>
          </a:p>
          <a:p>
            <a:pPr marL="0" marR="0" lvl="0" indent="0" algn="l" defTabSz="914400" rtl="0" eaLnBrk="1" fontAlgn="auto" latinLnBrk="0" hangingPunct="1">
              <a:lnSpc>
                <a:spcPct val="30000"/>
              </a:lnSpc>
              <a:spcBef>
                <a:spcPts val="0"/>
              </a:spcBef>
              <a:spcAft>
                <a:spcPts val="0"/>
              </a:spcAft>
              <a:buClrTx/>
              <a:buSzTx/>
              <a:buFont typeface="Arial" panose="020B0604020202020204" pitchFamily="34" charset="0"/>
              <a:buNone/>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At the production stage</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big data analytics, Internet of Things (IoT), and sensors help farmers’ decision-making through accurate, timely, and location-specific price, weather, and agronomic data and information.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GB" sz="2000" b="0" i="0" u="none" strike="noStrike" kern="1200" cap="none" spc="0" normalizeH="0" baseline="0" noProof="0" dirty="0">
                <a:ln>
                  <a:noFill/>
                </a:ln>
                <a:solidFill>
                  <a:srgbClr val="0097A7"/>
                </a:solidFill>
                <a:effectLst/>
                <a:uLnTx/>
                <a:uFillTx/>
                <a:latin typeface="Roboto"/>
                <a:ea typeface="Roboto"/>
                <a:cs typeface="Roboto"/>
                <a:sym typeface="Roboto"/>
              </a:rPr>
              <a:t>At the distribution stage</a:t>
            </a:r>
            <a:r>
              <a:rPr kumimoji="0" lang="en-US" altLang="en-GB" sz="2000" b="0" i="0" u="none" strike="noStrike" kern="1200" cap="none" spc="0" normalizeH="0" baseline="0" noProof="0" dirty="0">
                <a:ln>
                  <a:noFill/>
                </a:ln>
                <a:solidFill>
                  <a:srgbClr val="434343"/>
                </a:solidFill>
                <a:effectLst/>
                <a:uLnTx/>
                <a:uFillTx/>
                <a:latin typeface="Roboto"/>
                <a:ea typeface="Roboto"/>
                <a:cs typeface="Roboto"/>
                <a:sym typeface="Roboto"/>
              </a:rPr>
              <a:t>, digital technologies can reduce the transaction costs including wholesalers and intermediaries for commodities, equipment, and processed goods, and improve product traceability and integrity.</a:t>
            </a:r>
          </a:p>
        </p:txBody>
      </p:sp>
      <p:sp>
        <p:nvSpPr>
          <p:cNvPr id="7" name="Google Shape;244;p55">
            <a:extLst>
              <a:ext uri="{FF2B5EF4-FFF2-40B4-BE49-F238E27FC236}">
                <a16:creationId xmlns:a16="http://schemas.microsoft.com/office/drawing/2014/main" id="{EB5BEE88-0767-412B-87F8-3322C15E61D8}"/>
              </a:ext>
            </a:extLst>
          </p:cNvPr>
          <p:cNvSpPr txBox="1"/>
          <p:nvPr/>
        </p:nvSpPr>
        <p:spPr>
          <a:xfrm>
            <a:off x="797879" y="352719"/>
            <a:ext cx="10986133" cy="83089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rPr>
              <a:t>Action 2: Leverage digital technologies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SharedWithUsers xmlns="f668aa56-9285-4561-92d6-d6343913a899">
      <UserInfo>
        <DisplayName>Thomas Panella</DisplayName>
        <AccountId>757</AccountId>
        <AccountType/>
      </UserInfo>
      <UserInfo>
        <DisplayName>Shingo Kimura</DisplayName>
        <AccountId>626</AccountId>
        <AccountType/>
      </UserInfo>
      <UserInfo>
        <DisplayName>Christian Fischer</DisplayName>
        <AccountId>1706</AccountId>
        <AccountType/>
      </UserInfo>
    </SharedWithUsers>
    <TaxCatchAll xmlns="c1fdd505-2570-46c2-bd04-3e0f2d874cf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CFA57-6DD4-453C-B0AC-60DE2C75DE1D}"/>
</file>

<file path=customXml/itemProps2.xml><?xml version="1.0" encoding="utf-8"?>
<ds:datastoreItem xmlns:ds="http://schemas.openxmlformats.org/officeDocument/2006/customXml" ds:itemID="{9DB6B3C9-B457-461A-90CD-CA24642F6F51}">
  <ds:schemaRefs>
    <ds:schemaRef ds:uri="http://purl.org/dc/terms/"/>
    <ds:schemaRef ds:uri="http://schemas.openxmlformats.org/package/2006/metadata/core-properties"/>
    <ds:schemaRef ds:uri="http://purl.org/dc/dcmitype/"/>
    <ds:schemaRef ds:uri="c1fdd505-2570-46c2-bd04-3e0f2d874cf5"/>
    <ds:schemaRef ds:uri="http://schemas.microsoft.com/office/2006/documentManagement/types"/>
    <ds:schemaRef ds:uri="http://schemas.microsoft.com/office/2006/metadata/properties"/>
    <ds:schemaRef ds:uri="cbbeafd8-838d-484f-836c-4627ed3edf10"/>
    <ds:schemaRef ds:uri="http://schemas.microsoft.com/office/infopath/2007/PartnerControls"/>
    <ds:schemaRef ds:uri="bfc3d794-f474-4e3b-ac9c-26d99714d35c"/>
    <ds:schemaRef ds:uri="http://www.w3.org/XML/1998/namespace"/>
    <ds:schemaRef ds:uri="http://purl.org/dc/elements/1.1/"/>
  </ds:schemaRefs>
</ds:datastoreItem>
</file>

<file path=customXml/itemProps3.xml><?xml version="1.0" encoding="utf-8"?>
<ds:datastoreItem xmlns:ds="http://schemas.openxmlformats.org/officeDocument/2006/customXml" ds:itemID="{E770D4B1-E709-423A-8583-E6D0EB1B1E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TotalTime>
  <Words>1562</Words>
  <Application>Microsoft Office PowerPoint</Application>
  <PresentationFormat>Widescreen</PresentationFormat>
  <Paragraphs>172</Paragraphs>
  <Slides>15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Graphik</vt:lpstr>
      <vt:lpstr>Abadi</vt:lpstr>
      <vt:lpstr>Arial</vt:lpstr>
      <vt:lpstr>Arial Black</vt:lpstr>
      <vt:lpstr>Arial Narrow</vt:lpstr>
      <vt:lpstr>Calibri</vt:lpstr>
      <vt:lpstr>Calibri Light</vt:lpstr>
      <vt:lpstr>Cambria</vt:lpstr>
      <vt:lpstr>Helvetica</vt:lpstr>
      <vt:lpstr>Josefin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Innovation for Ecosystem Services Protection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Pipeline in Guangxi Zhuang Autonomous Region</dc:title>
  <dc:creator>Sha Xu</dc:creator>
  <cp:lastModifiedBy>Shingo Kimura</cp:lastModifiedBy>
  <cp:revision>174</cp:revision>
  <cp:lastPrinted>2021-08-24T02:56:36Z</cp:lastPrinted>
  <dcterms:created xsi:type="dcterms:W3CDTF">2021-01-22T04:34:15Z</dcterms:created>
  <dcterms:modified xsi:type="dcterms:W3CDTF">2022-08-10T11:58:42Z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h00e4aaaf4624e24a7df7f06faa038c6">
    <vt:lpwstr>English|16ac8743-31bb-43f8-9a73-533a041667d6</vt:lpwstr>
  </property>
  <property fmtid="{D5CDD505-2E9C-101B-9397-08002B2CF9AE}" pid="4" name="p030e467f78f45b4ae8f7e2c17ea4d82">
    <vt:lpwstr/>
  </property>
  <property fmtid="{D5CDD505-2E9C-101B-9397-08002B2CF9AE}" pid="5" name="ADBContentGroup">
    <vt:lpwstr>2;#EARD|285068fb-56a1-4780-9bb2-e37fa6deb6dc</vt:lpwstr>
  </property>
  <property fmtid="{D5CDD505-2E9C-101B-9397-08002B2CF9AE}" pid="6" name="d61536b25a8a4fedb48bb564279be82a">
    <vt:lpwstr/>
  </property>
  <property fmtid="{D5CDD505-2E9C-101B-9397-08002B2CF9AE}" pid="7" name="ADBCountry">
    <vt:lpwstr/>
  </property>
  <property fmtid="{D5CDD505-2E9C-101B-9397-08002B2CF9AE}" pid="8" name="ADBSector">
    <vt:lpwstr/>
  </property>
  <property fmtid="{D5CDD505-2E9C-101B-9397-08002B2CF9AE}" pid="9" name="d01a0ce1b141461dbfb235a3ab729a2c">
    <vt:lpwstr/>
  </property>
  <property fmtid="{D5CDD505-2E9C-101B-9397-08002B2CF9AE}" pid="10" name="ADBDocumentType">
    <vt:lpwstr/>
  </property>
  <property fmtid="{D5CDD505-2E9C-101B-9397-08002B2CF9AE}" pid="11" name="ADBDocumentLanguage">
    <vt:lpwstr>1;#English|16ac8743-31bb-43f8-9a73-533a041667d6</vt:lpwstr>
  </property>
  <property fmtid="{D5CDD505-2E9C-101B-9397-08002B2CF9AE}" pid="12" name="k985dbdc596c44d7acaf8184f33920f0">
    <vt:lpwstr/>
  </property>
  <property fmtid="{D5CDD505-2E9C-101B-9397-08002B2CF9AE}" pid="13" name="ADBDocumentSecurity">
    <vt:lpwstr/>
  </property>
  <property fmtid="{D5CDD505-2E9C-101B-9397-08002B2CF9AE}" pid="14" name="ADBDepartmentOwner">
    <vt:lpwstr/>
  </property>
  <property fmtid="{D5CDD505-2E9C-101B-9397-08002B2CF9AE}" pid="15" name="TaxCatchAll">
    <vt:lpwstr>2;#EARD|285068fb-56a1-4780-9bb2-e37fa6deb6dc;#1;#English|16ac8743-31bb-43f8-9a73-533a041667d6</vt:lpwstr>
  </property>
  <property fmtid="{D5CDD505-2E9C-101B-9397-08002B2CF9AE}" pid="16" name="a37ff23a602146d4934a49238d370ca5">
    <vt:lpwstr/>
  </property>
  <property fmtid="{D5CDD505-2E9C-101B-9397-08002B2CF9AE}" pid="17" name="MSIP_Label_817d4574-7375-4d17-b29c-6e4c6df0fcb0_Enabled">
    <vt:lpwstr>true</vt:lpwstr>
  </property>
  <property fmtid="{D5CDD505-2E9C-101B-9397-08002B2CF9AE}" pid="18" name="MSIP_Label_817d4574-7375-4d17-b29c-6e4c6df0fcb0_SetDate">
    <vt:lpwstr>2022-07-22T08:55:11Z</vt:lpwstr>
  </property>
  <property fmtid="{D5CDD505-2E9C-101B-9397-08002B2CF9AE}" pid="19" name="MSIP_Label_817d4574-7375-4d17-b29c-6e4c6df0fcb0_Method">
    <vt:lpwstr>Standard</vt:lpwstr>
  </property>
  <property fmtid="{D5CDD505-2E9C-101B-9397-08002B2CF9AE}" pid="20" name="MSIP_Label_817d4574-7375-4d17-b29c-6e4c6df0fcb0_Name">
    <vt:lpwstr>ADB Internal</vt:lpwstr>
  </property>
  <property fmtid="{D5CDD505-2E9C-101B-9397-08002B2CF9AE}" pid="21" name="MSIP_Label_817d4574-7375-4d17-b29c-6e4c6df0fcb0_SiteId">
    <vt:lpwstr>9495d6bb-41c2-4c58-848f-92e52cf3d640</vt:lpwstr>
  </property>
  <property fmtid="{D5CDD505-2E9C-101B-9397-08002B2CF9AE}" pid="22" name="MSIP_Label_817d4574-7375-4d17-b29c-6e4c6df0fcb0_ActionId">
    <vt:lpwstr>44ad8af5-b60b-40c1-86f2-59ecb887ee48</vt:lpwstr>
  </property>
  <property fmtid="{D5CDD505-2E9C-101B-9397-08002B2CF9AE}" pid="23" name="MSIP_Label_817d4574-7375-4d17-b29c-6e4c6df0fcb0_ContentBits">
    <vt:lpwstr>2</vt:lpwstr>
  </property>
  <property fmtid="{D5CDD505-2E9C-101B-9397-08002B2CF9AE}" pid="24" name="MediaServiceImageTags">
    <vt:lpwstr/>
  </property>
</Properties>
</file>