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5"/>
  </p:notesMasterIdLst>
  <p:sldIdLst>
    <p:sldId id="265" r:id="rId5"/>
    <p:sldId id="323" r:id="rId6"/>
    <p:sldId id="343" r:id="rId7"/>
    <p:sldId id="344" r:id="rId8"/>
    <p:sldId id="334" r:id="rId9"/>
    <p:sldId id="335" r:id="rId10"/>
    <p:sldId id="336" r:id="rId11"/>
    <p:sldId id="337" r:id="rId12"/>
    <p:sldId id="321" r:id="rId13"/>
    <p:sldId id="322" r:id="rId14"/>
    <p:sldId id="312" r:id="rId15"/>
    <p:sldId id="340" r:id="rId16"/>
    <p:sldId id="339" r:id="rId17"/>
    <p:sldId id="329" r:id="rId18"/>
    <p:sldId id="332" r:id="rId19"/>
    <p:sldId id="308" r:id="rId20"/>
    <p:sldId id="324" r:id="rId21"/>
    <p:sldId id="325" r:id="rId22"/>
    <p:sldId id="314" r:id="rId23"/>
    <p:sldId id="330" r:id="rId24"/>
    <p:sldId id="328" r:id="rId25"/>
    <p:sldId id="327" r:id="rId26"/>
    <p:sldId id="309" r:id="rId27"/>
    <p:sldId id="345" r:id="rId28"/>
    <p:sldId id="347" r:id="rId29"/>
    <p:sldId id="317" r:id="rId30"/>
    <p:sldId id="302" r:id="rId31"/>
    <p:sldId id="284" r:id="rId32"/>
    <p:sldId id="295" r:id="rId33"/>
    <p:sldId id="342" r:id="rId3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6395" autoAdjust="0"/>
  </p:normalViewPr>
  <p:slideViewPr>
    <p:cSldViewPr snapToGrid="0" snapToObjects="1" showGuides="1">
      <p:cViewPr varScale="1">
        <p:scale>
          <a:sx n="115" d="100"/>
          <a:sy n="115" d="100"/>
        </p:scale>
        <p:origin x="145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li Gloria" userId="S::rgloria.consultant@adb.org::37dd7b62-eac8-493c-819c-db9336ef8c23" providerId="AD" clId="Web-{3BC2F156-0EE5-9742-A828-C1AF5462B5CF}"/>
    <pc:docChg chg="mod modMainMaster">
      <pc:chgData name="Reneli Gloria" userId="S::rgloria.consultant@adb.org::37dd7b62-eac8-493c-819c-db9336ef8c23" providerId="AD" clId="Web-{3BC2F156-0EE5-9742-A828-C1AF5462B5CF}" dt="2022-08-08T07:55:50.057" v="1" actId="33475"/>
      <pc:docMkLst>
        <pc:docMk/>
      </pc:docMkLst>
      <pc:sldMasterChg chg="addSp">
        <pc:chgData name="Reneli Gloria" userId="S::rgloria.consultant@adb.org::37dd7b62-eac8-493c-819c-db9336ef8c23" providerId="AD" clId="Web-{3BC2F156-0EE5-9742-A828-C1AF5462B5CF}" dt="2022-08-08T07:55:50.057" v="0" actId="33475"/>
        <pc:sldMasterMkLst>
          <pc:docMk/>
          <pc:sldMasterMk cId="719251968" sldId="2147483660"/>
        </pc:sldMasterMkLst>
        <pc:spChg chg="add">
          <ac:chgData name="Reneli Gloria" userId="S::rgloria.consultant@adb.org::37dd7b62-eac8-493c-819c-db9336ef8c23" providerId="AD" clId="Web-{3BC2F156-0EE5-9742-A828-C1AF5462B5CF}" dt="2022-08-08T07:55:50.057" v="0" actId="33475"/>
          <ac:spMkLst>
            <pc:docMk/>
            <pc:sldMasterMk cId="719251968" sldId="2147483660"/>
            <ac:spMk id="5" creationId="{339A128E-C354-E195-5CEA-19849A290A9C}"/>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janibekov\Desktop\Global%20farm%20size%20debate\Kazakhstan\Book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janibekov\Desktop\Global%20farm%20size%20debate\China\OECD_Farm%20size%20Chin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F:\Work_2019\2_Projects\1_Past\0_WB%20agri%20UZ\0_WB%20Submitted%20files\ToR%202%20Farm%20restructuring\0_Report\0_Submitted%20to%20Olivier_30012018\Final%20data\Report%202_agriculture%20figures_final.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E:\Work_2019\1_Conferences\ADB%20Consultancy%20July%202022\Used%20data\Data_Extract_From_Worldwide_Governance_Indicator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sz="1400" dirty="0"/>
              <a:t>Kazakhstan (2020)</a:t>
            </a:r>
          </a:p>
        </c:rich>
      </c:tx>
      <c:layout>
        <c:manualLayout>
          <c:xMode val="edge"/>
          <c:yMode val="edge"/>
          <c:x val="0.35406579835366381"/>
          <c:y val="2.562612713176319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838728317682371"/>
          <c:y val="9.2146965606291834E-2"/>
          <c:w val="0.78578101370591924"/>
          <c:h val="0.76774107539551162"/>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Sheet1!$D$9:$D$22</c:f>
              <c:numCache>
                <c:formatCode>0.0</c:formatCode>
                <c:ptCount val="14"/>
                <c:pt idx="0">
                  <c:v>436.19322569322571</c:v>
                </c:pt>
                <c:pt idx="1">
                  <c:v>604.87484599589334</c:v>
                </c:pt>
                <c:pt idx="2">
                  <c:v>36.230400030021016</c:v>
                </c:pt>
                <c:pt idx="4">
                  <c:v>570.15360094451012</c:v>
                </c:pt>
                <c:pt idx="5">
                  <c:v>86.526116744313512</c:v>
                </c:pt>
                <c:pt idx="6">
                  <c:v>421.42096360840594</c:v>
                </c:pt>
                <c:pt idx="7">
                  <c:v>730.8428194993412</c:v>
                </c:pt>
                <c:pt idx="8">
                  <c:v>135.93406779661018</c:v>
                </c:pt>
                <c:pt idx="9">
                  <c:v>54.137305699481864</c:v>
                </c:pt>
                <c:pt idx="10">
                  <c:v>886.84604377104381</c:v>
                </c:pt>
                <c:pt idx="11">
                  <c:v>538.95180161085193</c:v>
                </c:pt>
                <c:pt idx="12">
                  <c:v>13.894133044889127</c:v>
                </c:pt>
                <c:pt idx="13">
                  <c:v>207.97190629470671</c:v>
                </c:pt>
              </c:numCache>
            </c:numRef>
          </c:xVal>
          <c:yVal>
            <c:numRef>
              <c:f>Sheet1!$C$9:$C$22</c:f>
              <c:numCache>
                <c:formatCode>0.0</c:formatCode>
                <c:ptCount val="14"/>
                <c:pt idx="0">
                  <c:v>12.818773527751743</c:v>
                </c:pt>
                <c:pt idx="1">
                  <c:v>3.014922663425069</c:v>
                </c:pt>
                <c:pt idx="2">
                  <c:v>0.59677783104378501</c:v>
                </c:pt>
                <c:pt idx="4">
                  <c:v>1.7592113417540365</c:v>
                </c:pt>
                <c:pt idx="5">
                  <c:v>1.0533659691419381</c:v>
                </c:pt>
                <c:pt idx="6">
                  <c:v>4.3696031384129883</c:v>
                </c:pt>
                <c:pt idx="7">
                  <c:v>14.644603924469124</c:v>
                </c:pt>
                <c:pt idx="8">
                  <c:v>0.40987525825699606</c:v>
                </c:pt>
                <c:pt idx="9">
                  <c:v>2.0840183578861573E-3</c:v>
                </c:pt>
                <c:pt idx="10">
                  <c:v>6.4836244887606611</c:v>
                </c:pt>
                <c:pt idx="11">
                  <c:v>14.742660852026118</c:v>
                </c:pt>
                <c:pt idx="12">
                  <c:v>0.52112142823778718</c:v>
                </c:pt>
                <c:pt idx="13">
                  <c:v>2.6690089298784954</c:v>
                </c:pt>
              </c:numCache>
            </c:numRef>
          </c:yVal>
          <c:smooth val="0"/>
          <c:extLst>
            <c:ext xmlns:c16="http://schemas.microsoft.com/office/drawing/2014/chart" uri="{C3380CC4-5D6E-409C-BE32-E72D297353CC}">
              <c16:uniqueId val="{00000000-123C-4FE0-9D3F-69930D0F7F4D}"/>
            </c:ext>
          </c:extLst>
        </c:ser>
        <c:dLbls>
          <c:showLegendKey val="0"/>
          <c:showVal val="0"/>
          <c:showCatName val="0"/>
          <c:showSerName val="0"/>
          <c:showPercent val="0"/>
          <c:showBubbleSize val="0"/>
        </c:dLbls>
        <c:axId val="1615519072"/>
        <c:axId val="1615526144"/>
      </c:scatterChart>
      <c:valAx>
        <c:axId val="161551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de-DE" b="1" dirty="0"/>
                  <a:t>Arable</a:t>
                </a:r>
                <a:r>
                  <a:rPr lang="de-DE" b="1" baseline="0" dirty="0"/>
                  <a:t> l</a:t>
                </a:r>
                <a:r>
                  <a:rPr lang="de-DE" b="1" dirty="0"/>
                  <a:t>and per person, ha</a:t>
                </a:r>
              </a:p>
            </c:rich>
          </c:tx>
          <c:layout>
            <c:manualLayout>
              <c:xMode val="edge"/>
              <c:yMode val="edge"/>
              <c:x val="0.42543924487069423"/>
              <c:y val="0.9481798893281669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5526144"/>
        <c:crosses val="autoZero"/>
        <c:crossBetween val="midCat"/>
      </c:valAx>
      <c:valAx>
        <c:axId val="1615526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de-DE" b="1" dirty="0"/>
                  <a:t>Farm size in arable land, ha</a:t>
                </a:r>
              </a:p>
            </c:rich>
          </c:tx>
          <c:layout>
            <c:manualLayout>
              <c:xMode val="edge"/>
              <c:yMode val="edge"/>
              <c:x val="2.0385669462625426E-3"/>
              <c:y val="0.4462145177721630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5519072"/>
        <c:crosses val="autoZero"/>
        <c:crossBetween val="midCat"/>
      </c:valAx>
      <c:spPr>
        <a:noFill/>
        <a:ln>
          <a:solidFill>
            <a:schemeClr val="tx1"/>
          </a:solid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62228468385217"/>
          <c:y val="0.11265410883831045"/>
          <c:w val="0.69180437965198471"/>
          <c:h val="0.7462339271414109"/>
        </c:manualLayout>
      </c:layout>
      <c:lineChart>
        <c:grouping val="standard"/>
        <c:varyColors val="0"/>
        <c:ser>
          <c:idx val="0"/>
          <c:order val="0"/>
          <c:tx>
            <c:strRef>
              <c:f>Sheet1!$B$3</c:f>
              <c:strCache>
                <c:ptCount val="1"/>
                <c:pt idx="0">
                  <c:v>China</c:v>
                </c:pt>
              </c:strCache>
            </c:strRef>
          </c:tx>
          <c:spPr>
            <a:ln w="28575" cap="rnd">
              <a:solidFill>
                <a:schemeClr val="accent1"/>
              </a:solidFill>
              <a:round/>
            </a:ln>
            <a:effectLst/>
          </c:spPr>
          <c:marker>
            <c:symbol val="none"/>
          </c:marker>
          <c:cat>
            <c:numRef>
              <c:f>Sheet1!$A$4:$A$17</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Sheet1!$B$4:$B$17</c:f>
              <c:numCache>
                <c:formatCode>General</c:formatCode>
                <c:ptCount val="14"/>
                <c:pt idx="0">
                  <c:v>0.57999999999999996</c:v>
                </c:pt>
                <c:pt idx="1">
                  <c:v>0.57999999999999996</c:v>
                </c:pt>
                <c:pt idx="2">
                  <c:v>0.57999999999999996</c:v>
                </c:pt>
                <c:pt idx="3">
                  <c:v>0.56999999999999995</c:v>
                </c:pt>
                <c:pt idx="4">
                  <c:v>0.59</c:v>
                </c:pt>
                <c:pt idx="5">
                  <c:v>0.62</c:v>
                </c:pt>
                <c:pt idx="6">
                  <c:v>0.63</c:v>
                </c:pt>
                <c:pt idx="7">
                  <c:v>0.64</c:v>
                </c:pt>
                <c:pt idx="8">
                  <c:v>0.66</c:v>
                </c:pt>
                <c:pt idx="9">
                  <c:v>0.72</c:v>
                </c:pt>
                <c:pt idx="10">
                  <c:v>0.73</c:v>
                </c:pt>
                <c:pt idx="11">
                  <c:v>0.73</c:v>
                </c:pt>
                <c:pt idx="12">
                  <c:v>0.76</c:v>
                </c:pt>
                <c:pt idx="13">
                  <c:v>0.78</c:v>
                </c:pt>
              </c:numCache>
            </c:numRef>
          </c:val>
          <c:smooth val="0"/>
          <c:extLst>
            <c:ext xmlns:c16="http://schemas.microsoft.com/office/drawing/2014/chart" uri="{C3380CC4-5D6E-409C-BE32-E72D297353CC}">
              <c16:uniqueId val="{00000000-2B49-42B5-9A0C-82D2C4182E12}"/>
            </c:ext>
          </c:extLst>
        </c:ser>
        <c:dLbls>
          <c:showLegendKey val="0"/>
          <c:showVal val="0"/>
          <c:showCatName val="0"/>
          <c:showSerName val="0"/>
          <c:showPercent val="0"/>
          <c:showBubbleSize val="0"/>
        </c:dLbls>
        <c:marker val="1"/>
        <c:smooth val="0"/>
        <c:axId val="1615518528"/>
        <c:axId val="1615519616"/>
      </c:lineChart>
      <c:lineChart>
        <c:grouping val="standard"/>
        <c:varyColors val="0"/>
        <c:ser>
          <c:idx val="1"/>
          <c:order val="1"/>
          <c:tx>
            <c:strRef>
              <c:f>Sheet1!$C$3</c:f>
              <c:strCache>
                <c:ptCount val="1"/>
                <c:pt idx="0">
                  <c:v>Kyrgyzstan</c:v>
                </c:pt>
              </c:strCache>
            </c:strRef>
          </c:tx>
          <c:spPr>
            <a:ln w="28575" cap="rnd">
              <a:solidFill>
                <a:srgbClr val="00B050"/>
              </a:solidFill>
              <a:round/>
            </a:ln>
            <a:effectLst/>
          </c:spPr>
          <c:marker>
            <c:symbol val="none"/>
          </c:marker>
          <c:cat>
            <c:numRef>
              <c:f>Sheet1!$A$4:$A$17</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Sheet1!$C$4:$C$17</c:f>
              <c:numCache>
                <c:formatCode>General</c:formatCode>
                <c:ptCount val="14"/>
                <c:pt idx="0">
                  <c:v>8.8627517108609819</c:v>
                </c:pt>
                <c:pt idx="1">
                  <c:v>7.6488924573749584</c:v>
                </c:pt>
                <c:pt idx="2">
                  <c:v>2.7985417014543224</c:v>
                </c:pt>
                <c:pt idx="3">
                  <c:v>3.0410892520771289</c:v>
                </c:pt>
                <c:pt idx="4">
                  <c:v>3.1504653428365699</c:v>
                </c:pt>
                <c:pt idx="5">
                  <c:v>2.7686216109967283</c:v>
                </c:pt>
                <c:pt idx="6">
                  <c:v>2.6671894614787535</c:v>
                </c:pt>
                <c:pt idx="7">
                  <c:v>2.6168873916335706</c:v>
                </c:pt>
                <c:pt idx="8">
                  <c:v>2.6752195700868961</c:v>
                </c:pt>
                <c:pt idx="9">
                  <c:v>2.7336543136301614</c:v>
                </c:pt>
                <c:pt idx="10">
                  <c:v>2.6635876492940813</c:v>
                </c:pt>
                <c:pt idx="11">
                  <c:v>2.5696445781034098</c:v>
                </c:pt>
                <c:pt idx="12">
                  <c:v>2.5005776100403208</c:v>
                </c:pt>
                <c:pt idx="13">
                  <c:v>2.3453378708378279</c:v>
                </c:pt>
              </c:numCache>
            </c:numRef>
          </c:val>
          <c:smooth val="0"/>
          <c:extLst>
            <c:ext xmlns:c16="http://schemas.microsoft.com/office/drawing/2014/chart" uri="{C3380CC4-5D6E-409C-BE32-E72D297353CC}">
              <c16:uniqueId val="{00000001-2B49-42B5-9A0C-82D2C4182E12}"/>
            </c:ext>
          </c:extLst>
        </c:ser>
        <c:dLbls>
          <c:showLegendKey val="0"/>
          <c:showVal val="0"/>
          <c:showCatName val="0"/>
          <c:showSerName val="0"/>
          <c:showPercent val="0"/>
          <c:showBubbleSize val="0"/>
        </c:dLbls>
        <c:marker val="1"/>
        <c:smooth val="0"/>
        <c:axId val="1615525056"/>
        <c:axId val="1615528320"/>
      </c:lineChart>
      <c:catAx>
        <c:axId val="1615518528"/>
        <c:scaling>
          <c:orientation val="minMax"/>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5519616"/>
        <c:crosses val="autoZero"/>
        <c:auto val="1"/>
        <c:lblAlgn val="ctr"/>
        <c:lblOffset val="100"/>
        <c:noMultiLvlLbl val="0"/>
      </c:catAx>
      <c:valAx>
        <c:axId val="1615519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dirty="0"/>
                  <a:t>China, average farm size, ha</a:t>
                </a:r>
              </a:p>
            </c:rich>
          </c:tx>
          <c:layout>
            <c:manualLayout>
              <c:xMode val="edge"/>
              <c:yMode val="edge"/>
              <c:x val="4.2589890398371237E-2"/>
              <c:y val="0.2643735217032356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5518528"/>
        <c:crosses val="autoZero"/>
        <c:crossBetween val="between"/>
      </c:valAx>
      <c:valAx>
        <c:axId val="1615528320"/>
        <c:scaling>
          <c:orientation val="minMax"/>
          <c:max val="9"/>
        </c:scaling>
        <c:delete val="0"/>
        <c:axPos val="r"/>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dirty="0"/>
                  <a:t>Kyrgyzstan</a:t>
                </a:r>
                <a:r>
                  <a:rPr lang="de-DE" sz="1200" b="0" i="0" u="none" strike="noStrike" baseline="0" dirty="0">
                    <a:effectLst/>
                  </a:rPr>
                  <a:t>, average farm size, ha</a:t>
                </a:r>
                <a:endParaRPr lang="de-DE" dirty="0"/>
              </a:p>
            </c:rich>
          </c:tx>
          <c:layout>
            <c:manualLayout>
              <c:xMode val="edge"/>
              <c:yMode val="edge"/>
              <c:x val="0.93594136868876321"/>
              <c:y val="0.2312923704096168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5525056"/>
        <c:crosses val="max"/>
        <c:crossBetween val="between"/>
      </c:valAx>
      <c:catAx>
        <c:axId val="1615525056"/>
        <c:scaling>
          <c:orientation val="minMax"/>
        </c:scaling>
        <c:delete val="1"/>
        <c:axPos val="b"/>
        <c:numFmt formatCode="General" sourceLinked="1"/>
        <c:majorTickMark val="out"/>
        <c:minorTickMark val="none"/>
        <c:tickLblPos val="nextTo"/>
        <c:crossAx val="1615528320"/>
        <c:crosses val="autoZero"/>
        <c:auto val="1"/>
        <c:lblAlgn val="ctr"/>
        <c:lblOffset val="100"/>
        <c:noMultiLvlLbl val="0"/>
      </c:catAx>
      <c:spPr>
        <a:no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6116703809259"/>
          <c:y val="0.13196125512487544"/>
          <c:w val="0.69402432918700518"/>
          <c:h val="0.62978030414400299"/>
        </c:manualLayout>
      </c:layout>
      <c:barChart>
        <c:barDir val="col"/>
        <c:grouping val="clustered"/>
        <c:varyColors val="0"/>
        <c:ser>
          <c:idx val="0"/>
          <c:order val="0"/>
          <c:tx>
            <c:strRef>
              <c:f>'sown area farms'!$B$124</c:f>
              <c:strCache>
                <c:ptCount val="1"/>
                <c:pt idx="0">
                  <c:v>Number of individual farms, 1000</c:v>
                </c:pt>
              </c:strCache>
            </c:strRef>
          </c:tx>
          <c:spPr>
            <a:solidFill>
              <a:schemeClr val="bg1">
                <a:lumMod val="75000"/>
              </a:schemeClr>
            </a:solidFill>
            <a:ln>
              <a:solidFill>
                <a:schemeClr val="tx1"/>
              </a:solidFill>
            </a:ln>
          </c:spPr>
          <c:invertIfNegative val="0"/>
          <c:cat>
            <c:numRef>
              <c:f>'sown area farms'!$D$123:$AB$123</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'sown area farms'!$D$124:$AB$124</c:f>
              <c:numCache>
                <c:formatCode>General</c:formatCode>
                <c:ptCount val="25"/>
                <c:pt idx="0">
                  <c:v>5.9420000000000002</c:v>
                </c:pt>
                <c:pt idx="1">
                  <c:v>7.2439999999999998</c:v>
                </c:pt>
                <c:pt idx="2">
                  <c:v>14.236000000000001</c:v>
                </c:pt>
                <c:pt idx="3">
                  <c:v>17.141999999999999</c:v>
                </c:pt>
                <c:pt idx="4">
                  <c:v>18.847999999999999</c:v>
                </c:pt>
                <c:pt idx="5">
                  <c:v>21.416</c:v>
                </c:pt>
                <c:pt idx="6">
                  <c:v>23.047999999999998</c:v>
                </c:pt>
                <c:pt idx="7">
                  <c:v>31.09</c:v>
                </c:pt>
                <c:pt idx="8">
                  <c:v>43.759</c:v>
                </c:pt>
                <c:pt idx="9">
                  <c:v>55.445</c:v>
                </c:pt>
                <c:pt idx="10">
                  <c:v>72.406000000000006</c:v>
                </c:pt>
                <c:pt idx="11">
                  <c:v>87.552000000000007</c:v>
                </c:pt>
                <c:pt idx="12">
                  <c:v>103.92100000000001</c:v>
                </c:pt>
                <c:pt idx="13">
                  <c:v>125.66800000000001</c:v>
                </c:pt>
                <c:pt idx="14">
                  <c:v>189.23500000000001</c:v>
                </c:pt>
                <c:pt idx="15">
                  <c:v>217.095</c:v>
                </c:pt>
                <c:pt idx="16">
                  <c:v>218.64500000000001</c:v>
                </c:pt>
                <c:pt idx="17">
                  <c:v>103.081</c:v>
                </c:pt>
                <c:pt idx="18">
                  <c:v>72.644000000000005</c:v>
                </c:pt>
                <c:pt idx="19">
                  <c:v>69.183999999999997</c:v>
                </c:pt>
                <c:pt idx="20">
                  <c:v>70.760999999999996</c:v>
                </c:pt>
                <c:pt idx="21">
                  <c:v>73.448999999999998</c:v>
                </c:pt>
                <c:pt idx="22">
                  <c:v>78.855999999999995</c:v>
                </c:pt>
                <c:pt idx="23">
                  <c:v>96.081000000000003</c:v>
                </c:pt>
                <c:pt idx="24">
                  <c:v>132.35599999999999</c:v>
                </c:pt>
              </c:numCache>
            </c:numRef>
          </c:val>
          <c:extLst>
            <c:ext xmlns:c16="http://schemas.microsoft.com/office/drawing/2014/chart" uri="{C3380CC4-5D6E-409C-BE32-E72D297353CC}">
              <c16:uniqueId val="{00000000-D1B9-4444-98A5-A36D47E6A0AA}"/>
            </c:ext>
          </c:extLst>
        </c:ser>
        <c:ser>
          <c:idx val="1"/>
          <c:order val="1"/>
          <c:tx>
            <c:strRef>
              <c:f>'sown area farms'!$B$125</c:f>
              <c:strCache>
                <c:ptCount val="1"/>
                <c:pt idx="0">
                  <c:v>Average sown area of individual farm, ha</c:v>
                </c:pt>
              </c:strCache>
            </c:strRef>
          </c:tx>
          <c:spPr>
            <a:solidFill>
              <a:schemeClr val="bg1"/>
            </a:solidFill>
            <a:ln>
              <a:solidFill>
                <a:schemeClr val="tx1"/>
              </a:solidFill>
            </a:ln>
          </c:spPr>
          <c:invertIfNegative val="0"/>
          <c:cat>
            <c:numRef>
              <c:f>'sown area farms'!$D$123:$AB$123</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'sown area farms'!$D$125:$AB$125</c:f>
              <c:numCache>
                <c:formatCode>0.0</c:formatCode>
                <c:ptCount val="25"/>
                <c:pt idx="0">
                  <c:v>2.6842813867384727</c:v>
                </c:pt>
                <c:pt idx="1">
                  <c:v>3.7686361126449484</c:v>
                </c:pt>
                <c:pt idx="2">
                  <c:v>6.300927226749085</c:v>
                </c:pt>
                <c:pt idx="3">
                  <c:v>9.3279663983199175</c:v>
                </c:pt>
                <c:pt idx="4">
                  <c:v>11.00382003395586</c:v>
                </c:pt>
                <c:pt idx="5">
                  <c:v>12.224505042958537</c:v>
                </c:pt>
                <c:pt idx="6">
                  <c:v>15.02516487330788</c:v>
                </c:pt>
                <c:pt idx="7">
                  <c:v>15.519459633322612</c:v>
                </c:pt>
                <c:pt idx="8">
                  <c:v>14.44731369546836</c:v>
                </c:pt>
                <c:pt idx="9">
                  <c:v>12.558391198484983</c:v>
                </c:pt>
                <c:pt idx="10">
                  <c:v>13.694997652128276</c:v>
                </c:pt>
                <c:pt idx="11">
                  <c:v>16.012198464912281</c:v>
                </c:pt>
                <c:pt idx="12">
                  <c:v>16.961345637551602</c:v>
                </c:pt>
                <c:pt idx="13">
                  <c:v>17.034567272495782</c:v>
                </c:pt>
                <c:pt idx="14">
                  <c:v>14.324517134779505</c:v>
                </c:pt>
                <c:pt idx="15">
                  <c:v>13.804094981459729</c:v>
                </c:pt>
                <c:pt idx="16">
                  <c:v>13.927553797251251</c:v>
                </c:pt>
                <c:pt idx="17">
                  <c:v>29.620056072409074</c:v>
                </c:pt>
                <c:pt idx="18">
                  <c:v>43.265403887451136</c:v>
                </c:pt>
                <c:pt idx="19">
                  <c:v>44.279269773358003</c:v>
                </c:pt>
                <c:pt idx="20">
                  <c:v>43.563375305606201</c:v>
                </c:pt>
                <c:pt idx="21">
                  <c:v>42.24114691826982</c:v>
                </c:pt>
                <c:pt idx="22">
                  <c:v>39.487800547834027</c:v>
                </c:pt>
                <c:pt idx="23">
                  <c:v>32.567031983430638</c:v>
                </c:pt>
                <c:pt idx="24">
                  <c:v>23.707062770104873</c:v>
                </c:pt>
              </c:numCache>
            </c:numRef>
          </c:val>
          <c:extLst>
            <c:ext xmlns:c16="http://schemas.microsoft.com/office/drawing/2014/chart" uri="{C3380CC4-5D6E-409C-BE32-E72D297353CC}">
              <c16:uniqueId val="{00000001-D1B9-4444-98A5-A36D47E6A0AA}"/>
            </c:ext>
          </c:extLst>
        </c:ser>
        <c:dLbls>
          <c:showLegendKey val="0"/>
          <c:showVal val="0"/>
          <c:showCatName val="0"/>
          <c:showSerName val="0"/>
          <c:showPercent val="0"/>
          <c:showBubbleSize val="0"/>
        </c:dLbls>
        <c:gapWidth val="150"/>
        <c:axId val="1615520160"/>
        <c:axId val="1615514720"/>
      </c:barChart>
      <c:lineChart>
        <c:grouping val="standard"/>
        <c:varyColors val="0"/>
        <c:ser>
          <c:idx val="2"/>
          <c:order val="2"/>
          <c:tx>
            <c:strRef>
              <c:f>'sown area farms'!$B$126</c:f>
              <c:strCache>
                <c:ptCount val="1"/>
                <c:pt idx="0">
                  <c:v>Total sown area in individual farms, 1000 ha</c:v>
                </c:pt>
              </c:strCache>
            </c:strRef>
          </c:tx>
          <c:spPr>
            <a:ln>
              <a:solidFill>
                <a:schemeClr val="tx1"/>
              </a:solidFill>
            </a:ln>
          </c:spPr>
          <c:marker>
            <c:symbol val="none"/>
          </c:marker>
          <c:cat>
            <c:numRef>
              <c:f>'sown area farms'!$D$123:$AB$123</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'sown area farms'!$D$126:$AB$126</c:f>
              <c:numCache>
                <c:formatCode>#,##0.0</c:formatCode>
                <c:ptCount val="25"/>
                <c:pt idx="0">
                  <c:v>15.950000000000005</c:v>
                </c:pt>
                <c:pt idx="1">
                  <c:v>27.300000000000004</c:v>
                </c:pt>
                <c:pt idx="2">
                  <c:v>89.699999999999974</c:v>
                </c:pt>
                <c:pt idx="3">
                  <c:v>159.9</c:v>
                </c:pt>
                <c:pt idx="4">
                  <c:v>207.40000000000003</c:v>
                </c:pt>
                <c:pt idx="5">
                  <c:v>261.8</c:v>
                </c:pt>
                <c:pt idx="6">
                  <c:v>346.3</c:v>
                </c:pt>
                <c:pt idx="7">
                  <c:v>482.5</c:v>
                </c:pt>
                <c:pt idx="8">
                  <c:v>632.19999999999993</c:v>
                </c:pt>
                <c:pt idx="9">
                  <c:v>696.3</c:v>
                </c:pt>
                <c:pt idx="10">
                  <c:v>991.59999999999991</c:v>
                </c:pt>
                <c:pt idx="11">
                  <c:v>1401.9</c:v>
                </c:pt>
                <c:pt idx="12">
                  <c:v>1762.6399999999999</c:v>
                </c:pt>
                <c:pt idx="13">
                  <c:v>2140.6999999999998</c:v>
                </c:pt>
                <c:pt idx="14">
                  <c:v>2710.7</c:v>
                </c:pt>
                <c:pt idx="15">
                  <c:v>2996.7999999999997</c:v>
                </c:pt>
                <c:pt idx="16">
                  <c:v>3045.19</c:v>
                </c:pt>
                <c:pt idx="17">
                  <c:v>3053.2649999999999</c:v>
                </c:pt>
                <c:pt idx="18">
                  <c:v>3142.9720000000002</c:v>
                </c:pt>
                <c:pt idx="19">
                  <c:v>3063.4170000000004</c:v>
                </c:pt>
                <c:pt idx="20">
                  <c:v>3082.5880000000002</c:v>
                </c:pt>
                <c:pt idx="21">
                  <c:v>3102.57</c:v>
                </c:pt>
                <c:pt idx="22">
                  <c:v>3113.85</c:v>
                </c:pt>
                <c:pt idx="23">
                  <c:v>3129.0729999999994</c:v>
                </c:pt>
                <c:pt idx="24">
                  <c:v>3137.7720000000004</c:v>
                </c:pt>
              </c:numCache>
            </c:numRef>
          </c:val>
          <c:smooth val="0"/>
          <c:extLst>
            <c:ext xmlns:c16="http://schemas.microsoft.com/office/drawing/2014/chart" uri="{C3380CC4-5D6E-409C-BE32-E72D297353CC}">
              <c16:uniqueId val="{00000002-D1B9-4444-98A5-A36D47E6A0AA}"/>
            </c:ext>
          </c:extLst>
        </c:ser>
        <c:dLbls>
          <c:showLegendKey val="0"/>
          <c:showVal val="0"/>
          <c:showCatName val="0"/>
          <c:showSerName val="0"/>
          <c:showPercent val="0"/>
          <c:showBubbleSize val="0"/>
        </c:dLbls>
        <c:marker val="1"/>
        <c:smooth val="0"/>
        <c:axId val="1615522336"/>
        <c:axId val="1615513632"/>
      </c:lineChart>
      <c:catAx>
        <c:axId val="1615520160"/>
        <c:scaling>
          <c:orientation val="minMax"/>
        </c:scaling>
        <c:delete val="0"/>
        <c:axPos val="b"/>
        <c:numFmt formatCode="General" sourceLinked="1"/>
        <c:majorTickMark val="none"/>
        <c:minorTickMark val="out"/>
        <c:tickLblPos val="nextTo"/>
        <c:spPr>
          <a:ln>
            <a:solidFill>
              <a:schemeClr val="tx1"/>
            </a:solidFill>
          </a:ln>
        </c:spPr>
        <c:txPr>
          <a:bodyPr/>
          <a:lstStyle/>
          <a:p>
            <a:pPr>
              <a:defRPr sz="700"/>
            </a:pPr>
            <a:endParaRPr lang="en-US"/>
          </a:p>
        </c:txPr>
        <c:crossAx val="1615514720"/>
        <c:crosses val="autoZero"/>
        <c:auto val="1"/>
        <c:lblAlgn val="ctr"/>
        <c:lblOffset val="100"/>
        <c:tickLblSkip val="2"/>
        <c:noMultiLvlLbl val="0"/>
      </c:catAx>
      <c:valAx>
        <c:axId val="1615514720"/>
        <c:scaling>
          <c:orientation val="minMax"/>
        </c:scaling>
        <c:delete val="0"/>
        <c:axPos val="l"/>
        <c:majorGridlines>
          <c:spPr>
            <a:ln>
              <a:prstDash val="dash"/>
            </a:ln>
          </c:spPr>
        </c:majorGridlines>
        <c:title>
          <c:tx>
            <c:rich>
              <a:bodyPr rot="-5400000" vert="horz"/>
              <a:lstStyle/>
              <a:p>
                <a:pPr>
                  <a:defRPr sz="1000" b="0"/>
                </a:pPr>
                <a:r>
                  <a:rPr lang="en-US" sz="1000" b="0" dirty="0"/>
                  <a:t>Number of </a:t>
                </a:r>
                <a:r>
                  <a:rPr lang="en-US" sz="1000" b="0" dirty="0" err="1"/>
                  <a:t>indivitual</a:t>
                </a:r>
                <a:r>
                  <a:rPr lang="en-US" sz="1000" b="0" dirty="0"/>
                  <a:t> farms,</a:t>
                </a:r>
                <a:r>
                  <a:rPr lang="en-US" sz="1000" b="0" baseline="0" dirty="0"/>
                  <a:t> 1000 ha</a:t>
                </a:r>
              </a:p>
              <a:p>
                <a:pPr>
                  <a:defRPr sz="1000" b="0"/>
                </a:pPr>
                <a:r>
                  <a:rPr lang="en-US" sz="1000" b="0" baseline="0" dirty="0"/>
                  <a:t>and average sown area in individual farm, ha</a:t>
                </a:r>
                <a:endParaRPr lang="en-US" sz="1000" b="0" dirty="0"/>
              </a:p>
            </c:rich>
          </c:tx>
          <c:layout>
            <c:manualLayout>
              <c:xMode val="edge"/>
              <c:yMode val="edge"/>
              <c:x val="6.5849922542574532E-3"/>
              <c:y val="7.7257803694810598E-2"/>
            </c:manualLayout>
          </c:layout>
          <c:overlay val="0"/>
        </c:title>
        <c:numFmt formatCode="General" sourceLinked="1"/>
        <c:majorTickMark val="out"/>
        <c:minorTickMark val="out"/>
        <c:tickLblPos val="nextTo"/>
        <c:spPr>
          <a:ln>
            <a:solidFill>
              <a:schemeClr val="tx1"/>
            </a:solidFill>
          </a:ln>
        </c:spPr>
        <c:crossAx val="1615520160"/>
        <c:crosses val="autoZero"/>
        <c:crossBetween val="between"/>
      </c:valAx>
      <c:valAx>
        <c:axId val="1615513632"/>
        <c:scaling>
          <c:orientation val="minMax"/>
        </c:scaling>
        <c:delete val="0"/>
        <c:axPos val="r"/>
        <c:title>
          <c:tx>
            <c:rich>
              <a:bodyPr rot="-5400000" vert="horz"/>
              <a:lstStyle/>
              <a:p>
                <a:pPr>
                  <a:defRPr b="0"/>
                </a:pPr>
                <a:r>
                  <a:rPr lang="en-US" sz="900" b="0" dirty="0"/>
                  <a:t>Sown area in individual farms, 1000 ha</a:t>
                </a:r>
              </a:p>
            </c:rich>
          </c:tx>
          <c:layout>
            <c:manualLayout>
              <c:xMode val="edge"/>
              <c:yMode val="edge"/>
              <c:x val="0.97077403727867928"/>
              <c:y val="7.1010130213204986E-2"/>
            </c:manualLayout>
          </c:layout>
          <c:overlay val="0"/>
        </c:title>
        <c:numFmt formatCode="#,##0" sourceLinked="0"/>
        <c:majorTickMark val="out"/>
        <c:minorTickMark val="out"/>
        <c:tickLblPos val="nextTo"/>
        <c:spPr>
          <a:ln>
            <a:solidFill>
              <a:schemeClr val="tx1"/>
            </a:solidFill>
          </a:ln>
        </c:spPr>
        <c:crossAx val="1615522336"/>
        <c:crosses val="max"/>
        <c:crossBetween val="between"/>
        <c:majorUnit val="700"/>
      </c:valAx>
      <c:catAx>
        <c:axId val="1615522336"/>
        <c:scaling>
          <c:orientation val="minMax"/>
        </c:scaling>
        <c:delete val="1"/>
        <c:axPos val="b"/>
        <c:numFmt formatCode="General" sourceLinked="1"/>
        <c:majorTickMark val="out"/>
        <c:minorTickMark val="none"/>
        <c:tickLblPos val="nextTo"/>
        <c:crossAx val="1615513632"/>
        <c:crosses val="autoZero"/>
        <c:auto val="1"/>
        <c:lblAlgn val="ctr"/>
        <c:lblOffset val="100"/>
        <c:noMultiLvlLbl val="0"/>
      </c:catAx>
      <c:spPr>
        <a:ln>
          <a:solidFill>
            <a:schemeClr val="tx1"/>
          </a:solidFill>
        </a:ln>
      </c:spPr>
    </c:plotArea>
    <c:legend>
      <c:legendPos val="b"/>
      <c:layout>
        <c:manualLayout>
          <c:xMode val="edge"/>
          <c:yMode val="edge"/>
          <c:x val="0.10901859100437487"/>
          <c:y val="0.87242942627707865"/>
          <c:w val="0.80208932709975023"/>
          <c:h val="0.12465201588009922"/>
        </c:manualLayout>
      </c:layout>
      <c:overlay val="0"/>
      <c:txPr>
        <a:bodyPr/>
        <a:lstStyle/>
        <a:p>
          <a:pPr>
            <a:defRPr sz="1100"/>
          </a:pPr>
          <a:endParaRPr lang="en-US"/>
        </a:p>
      </c:txPr>
    </c:legend>
    <c:plotVisOnly val="1"/>
    <c:dispBlanksAs val="gap"/>
    <c:showDLblsOverMax val="0"/>
  </c:chart>
  <c:txPr>
    <a:bodyPr/>
    <a:lstStyle/>
    <a:p>
      <a:pPr>
        <a:defRPr sz="1100">
          <a:latin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2011-2020 average</a:t>
            </a:r>
          </a:p>
        </c:rich>
      </c:tx>
      <c:layout>
        <c:manualLayout>
          <c:xMode val="edge"/>
          <c:yMode val="edge"/>
          <c:x val="0.28897803832915042"/>
          <c:y val="3.703703703703703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20863268003908"/>
          <c:y val="0.36189893504691223"/>
          <c:w val="0.85410604696310777"/>
          <c:h val="0.59471204030530667"/>
        </c:manualLayout>
      </c:layout>
      <c:barChart>
        <c:barDir val="col"/>
        <c:grouping val="clustered"/>
        <c:varyColors val="0"/>
        <c:ser>
          <c:idx val="0"/>
          <c:order val="0"/>
          <c:tx>
            <c:strRef>
              <c:f>[Data_Extract_From_Worldwide_Governance_Indicators.xlsx]Sheet1!$B$1</c:f>
              <c:strCache>
                <c:ptCount val="1"/>
                <c:pt idx="0">
                  <c:v>Rule of law</c:v>
                </c:pt>
              </c:strCache>
            </c:strRef>
          </c:tx>
          <c:spPr>
            <a:solidFill>
              <a:schemeClr val="accent1"/>
            </a:solidFill>
            <a:ln>
              <a:noFill/>
            </a:ln>
            <a:effectLst/>
          </c:spPr>
          <c:invertIfNegative val="0"/>
          <c:cat>
            <c:strRef>
              <c:f>[Data_Extract_From_Worldwide_Governance_Indicators.xlsx]Sheet1!$A$2:$A$12</c:f>
              <c:strCache>
                <c:ptCount val="11"/>
                <c:pt idx="0">
                  <c:v>China</c:v>
                </c:pt>
                <c:pt idx="1">
                  <c:v>Pakistan</c:v>
                </c:pt>
                <c:pt idx="2">
                  <c:v>Mongolia</c:v>
                </c:pt>
                <c:pt idx="3">
                  <c:v>Afghanistan</c:v>
                </c:pt>
                <c:pt idx="4">
                  <c:v>Azerbaijan</c:v>
                </c:pt>
                <c:pt idx="5">
                  <c:v>Georgia</c:v>
                </c:pt>
                <c:pt idx="6">
                  <c:v>Kazakhstan</c:v>
                </c:pt>
                <c:pt idx="7">
                  <c:v>Kyrgyzstan</c:v>
                </c:pt>
                <c:pt idx="8">
                  <c:v>Tajikistan</c:v>
                </c:pt>
                <c:pt idx="9">
                  <c:v>Turkmenistan</c:v>
                </c:pt>
                <c:pt idx="10">
                  <c:v>Uzbekistan</c:v>
                </c:pt>
              </c:strCache>
            </c:strRef>
          </c:cat>
          <c:val>
            <c:numRef>
              <c:f>[Data_Extract_From_Worldwide_Governance_Indicators.xlsx]Sheet1!$B$2:$B$12</c:f>
              <c:numCache>
                <c:formatCode>General</c:formatCode>
                <c:ptCount val="11"/>
                <c:pt idx="0">
                  <c:v>-0.34950990000000004</c:v>
                </c:pt>
                <c:pt idx="1">
                  <c:v>-0.77315269000000009</c:v>
                </c:pt>
                <c:pt idx="2">
                  <c:v>-0.30627525999999994</c:v>
                </c:pt>
                <c:pt idx="3">
                  <c:v>-1.6333172</c:v>
                </c:pt>
                <c:pt idx="4">
                  <c:v>-0.67314098999999994</c:v>
                </c:pt>
                <c:pt idx="5">
                  <c:v>0.19460486000000002</c:v>
                </c:pt>
                <c:pt idx="6">
                  <c:v>-0.50944664999999989</c:v>
                </c:pt>
                <c:pt idx="7">
                  <c:v>-1.0010137299999999</c:v>
                </c:pt>
                <c:pt idx="8">
                  <c:v>-1.1968833000000001</c:v>
                </c:pt>
                <c:pt idx="9">
                  <c:v>-1.4287569</c:v>
                </c:pt>
                <c:pt idx="10">
                  <c:v>-1.1596958000000002</c:v>
                </c:pt>
              </c:numCache>
            </c:numRef>
          </c:val>
          <c:extLst>
            <c:ext xmlns:c16="http://schemas.microsoft.com/office/drawing/2014/chart" uri="{C3380CC4-5D6E-409C-BE32-E72D297353CC}">
              <c16:uniqueId val="{00000000-7C50-4803-AAF4-20122D3B8086}"/>
            </c:ext>
          </c:extLst>
        </c:ser>
        <c:ser>
          <c:idx val="1"/>
          <c:order val="1"/>
          <c:tx>
            <c:strRef>
              <c:f>[Data_Extract_From_Worldwide_Governance_Indicators.xlsx]Sheet1!$C$1</c:f>
              <c:strCache>
                <c:ptCount val="1"/>
                <c:pt idx="0">
                  <c:v>Control of corruption</c:v>
                </c:pt>
              </c:strCache>
            </c:strRef>
          </c:tx>
          <c:spPr>
            <a:solidFill>
              <a:schemeClr val="tx2">
                <a:lumMod val="60000"/>
                <a:lumOff val="40000"/>
              </a:schemeClr>
            </a:solidFill>
            <a:ln>
              <a:noFill/>
            </a:ln>
            <a:effectLst/>
          </c:spPr>
          <c:invertIfNegative val="0"/>
          <c:cat>
            <c:strRef>
              <c:f>[Data_Extract_From_Worldwide_Governance_Indicators.xlsx]Sheet1!$A$2:$A$12</c:f>
              <c:strCache>
                <c:ptCount val="11"/>
                <c:pt idx="0">
                  <c:v>China</c:v>
                </c:pt>
                <c:pt idx="1">
                  <c:v>Pakistan</c:v>
                </c:pt>
                <c:pt idx="2">
                  <c:v>Mongolia</c:v>
                </c:pt>
                <c:pt idx="3">
                  <c:v>Afghanistan</c:v>
                </c:pt>
                <c:pt idx="4">
                  <c:v>Azerbaijan</c:v>
                </c:pt>
                <c:pt idx="5">
                  <c:v>Georgia</c:v>
                </c:pt>
                <c:pt idx="6">
                  <c:v>Kazakhstan</c:v>
                </c:pt>
                <c:pt idx="7">
                  <c:v>Kyrgyzstan</c:v>
                </c:pt>
                <c:pt idx="8">
                  <c:v>Tajikistan</c:v>
                </c:pt>
                <c:pt idx="9">
                  <c:v>Turkmenistan</c:v>
                </c:pt>
                <c:pt idx="10">
                  <c:v>Uzbekistan</c:v>
                </c:pt>
              </c:strCache>
            </c:strRef>
          </c:cat>
          <c:val>
            <c:numRef>
              <c:f>[Data_Extract_From_Worldwide_Governance_Indicators.xlsx]Sheet1!$C$2:$C$12</c:f>
              <c:numCache>
                <c:formatCode>General</c:formatCode>
                <c:ptCount val="11"/>
                <c:pt idx="0">
                  <c:v>-0.30768914999999997</c:v>
                </c:pt>
                <c:pt idx="1">
                  <c:v>-0.88873290000000016</c:v>
                </c:pt>
                <c:pt idx="2">
                  <c:v>-0.49297420000000003</c:v>
                </c:pt>
                <c:pt idx="3">
                  <c:v>-1.4538030000000002</c:v>
                </c:pt>
                <c:pt idx="4">
                  <c:v>-0.96674274000000016</c:v>
                </c:pt>
                <c:pt idx="5">
                  <c:v>0.58870217000000002</c:v>
                </c:pt>
                <c:pt idx="6">
                  <c:v>-0.73518760999999988</c:v>
                </c:pt>
                <c:pt idx="7">
                  <c:v>-1.09539476</c:v>
                </c:pt>
                <c:pt idx="8">
                  <c:v>-1.2555377999999997</c:v>
                </c:pt>
                <c:pt idx="9">
                  <c:v>-1.4590726000000001</c:v>
                </c:pt>
                <c:pt idx="10">
                  <c:v>-1.1847026000000001</c:v>
                </c:pt>
              </c:numCache>
            </c:numRef>
          </c:val>
          <c:extLst>
            <c:ext xmlns:c16="http://schemas.microsoft.com/office/drawing/2014/chart" uri="{C3380CC4-5D6E-409C-BE32-E72D297353CC}">
              <c16:uniqueId val="{00000001-7C50-4803-AAF4-20122D3B8086}"/>
            </c:ext>
          </c:extLst>
        </c:ser>
        <c:dLbls>
          <c:showLegendKey val="0"/>
          <c:showVal val="0"/>
          <c:showCatName val="0"/>
          <c:showSerName val="0"/>
          <c:showPercent val="0"/>
          <c:showBubbleSize val="0"/>
        </c:dLbls>
        <c:gapWidth val="219"/>
        <c:overlap val="-27"/>
        <c:axId val="1716523680"/>
        <c:axId val="1716526944"/>
      </c:barChart>
      <c:catAx>
        <c:axId val="1716523680"/>
        <c:scaling>
          <c:orientation val="minMax"/>
        </c:scaling>
        <c:delete val="0"/>
        <c:axPos val="b"/>
        <c:numFmt formatCode="General" sourceLinked="1"/>
        <c:majorTickMark val="none"/>
        <c:minorTickMark val="out"/>
        <c:tickLblPos val="high"/>
        <c:spPr>
          <a:noFill/>
          <a:ln w="9525" cap="flat" cmpd="sng" algn="ctr">
            <a:solidFill>
              <a:schemeClr val="tx1"/>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16526944"/>
        <c:crosses val="autoZero"/>
        <c:auto val="1"/>
        <c:lblAlgn val="ctr"/>
        <c:lblOffset val="100"/>
        <c:noMultiLvlLbl val="0"/>
      </c:catAx>
      <c:valAx>
        <c:axId val="1716526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16523680"/>
        <c:crosses val="autoZero"/>
        <c:crossBetween val="between"/>
      </c:valAx>
      <c:spPr>
        <a:noFill/>
        <a:ln>
          <a:solidFill>
            <a:schemeClr val="tx1"/>
          </a:solidFill>
        </a:ln>
        <a:effectLst/>
      </c:spPr>
    </c:plotArea>
    <c:legend>
      <c:legendPos val="t"/>
      <c:layout>
        <c:manualLayout>
          <c:xMode val="edge"/>
          <c:yMode val="edge"/>
          <c:x val="0.17137076843496751"/>
          <c:y val="9.1683581219014293E-2"/>
          <c:w val="0.71614894853471778"/>
          <c:h val="6.90354993504599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95688-7E26-784B-9C0A-F24C6F591520}" type="datetimeFigureOut">
              <a:rPr lang="de-DE" smtClean="0"/>
              <a:t>08.08.2022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F7AA6-998A-4646-97E0-CB96D388718F}" type="slidenum">
              <a:rPr lang="de-DE" smtClean="0"/>
              <a:t>‹#›</a:t>
            </a:fld>
            <a:endParaRPr lang="de-DE"/>
          </a:p>
        </p:txBody>
      </p:sp>
    </p:spTree>
    <p:extLst>
      <p:ext uri="{BB962C8B-B14F-4D97-AF65-F5344CB8AC3E}">
        <p14:creationId xmlns:p14="http://schemas.microsoft.com/office/powerpoint/2010/main" val="109596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t>1</a:t>
            </a:fld>
            <a:endParaRPr lang="de-DE"/>
          </a:p>
        </p:txBody>
      </p:sp>
    </p:spTree>
    <p:extLst>
      <p:ext uri="{BB962C8B-B14F-4D97-AF65-F5344CB8AC3E}">
        <p14:creationId xmlns:p14="http://schemas.microsoft.com/office/powerpoint/2010/main" val="259230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t>2</a:t>
            </a:fld>
            <a:endParaRPr lang="de-DE"/>
          </a:p>
        </p:txBody>
      </p:sp>
    </p:spTree>
    <p:extLst>
      <p:ext uri="{BB962C8B-B14F-4D97-AF65-F5344CB8AC3E}">
        <p14:creationId xmlns:p14="http://schemas.microsoft.com/office/powerpoint/2010/main" val="307678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The eight CAC countries vary in terms of their economies, which has been decisive in terms of COVID-19 impact (Table 1). Agriculture still forms a significant share of Gross Domestic Product (GDP) in most countries, except for the exporters of natural resources, and Georgia. Uzbekistan and Tajikistan top the list with a quarter and one-fifth of their GDPs still coming from agriculture.</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countries analysed in the framework of the project are Armenia, Azerbaijan, Georgia, Kazakhstan, Kyrgyzstan, Tajikistan, Turkmenistan and Uzbekistan.</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Employment in agriculture still comprises a large share of total employment among the population in the region. In Tajikistan, almost half of the employed population works in agriculture. In Azerbaijan and Georgia, over one-third of jobs are in agriculture. Even in resource exporting economies, agriculture’s share in employment is close to 15 percent. Across all countries, the share in employment exceeds agriculture’s proportion of GDP, which points to comparatively low labour productivity.</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66F7AA6-998A-4646-97E0-CB96D388718F}" type="slidenum">
              <a:rPr lang="de-DE" smtClean="0"/>
              <a:t>5</a:t>
            </a:fld>
            <a:endParaRPr lang="de-DE"/>
          </a:p>
        </p:txBody>
      </p:sp>
    </p:spTree>
    <p:extLst>
      <p:ext uri="{BB962C8B-B14F-4D97-AF65-F5344CB8AC3E}">
        <p14:creationId xmlns:p14="http://schemas.microsoft.com/office/powerpoint/2010/main" val="262340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t>28</a:t>
            </a:fld>
            <a:endParaRPr lang="de-DE"/>
          </a:p>
        </p:txBody>
      </p:sp>
    </p:spTree>
    <p:extLst>
      <p:ext uri="{BB962C8B-B14F-4D97-AF65-F5344CB8AC3E}">
        <p14:creationId xmlns:p14="http://schemas.microsoft.com/office/powerpoint/2010/main" val="227801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t>29</a:t>
            </a:fld>
            <a:endParaRPr lang="de-DE"/>
          </a:p>
        </p:txBody>
      </p:sp>
    </p:spTree>
    <p:extLst>
      <p:ext uri="{BB962C8B-B14F-4D97-AF65-F5344CB8AC3E}">
        <p14:creationId xmlns:p14="http://schemas.microsoft.com/office/powerpoint/2010/main" val="78489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t>30</a:t>
            </a:fld>
            <a:endParaRPr lang="de-DE"/>
          </a:p>
        </p:txBody>
      </p:sp>
    </p:spTree>
    <p:extLst>
      <p:ext uri="{BB962C8B-B14F-4D97-AF65-F5344CB8AC3E}">
        <p14:creationId xmlns:p14="http://schemas.microsoft.com/office/powerpoint/2010/main" val="4029185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Bild zum Austauschen">
    <p:spTree>
      <p:nvGrpSpPr>
        <p:cNvPr id="1" name=""/>
        <p:cNvGrpSpPr/>
        <p:nvPr/>
      </p:nvGrpSpPr>
      <p:grpSpPr>
        <a:xfrm>
          <a:off x="0" y="0"/>
          <a:ext cx="0" cy="0"/>
          <a:chOff x="0" y="0"/>
          <a:chExt cx="0" cy="0"/>
        </a:xfrm>
      </p:grpSpPr>
      <p:sp>
        <p:nvSpPr>
          <p:cNvPr id="9" name="Rechteck 8"/>
          <p:cNvSpPr/>
          <p:nvPr userDrawn="1"/>
        </p:nvSpPr>
        <p:spPr>
          <a:xfrm>
            <a:off x="0" y="0"/>
            <a:ext cx="9144000" cy="6858000"/>
          </a:xfrm>
          <a:prstGeom prst="rect">
            <a:avLst/>
          </a:pr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10" name="Titel 1"/>
          <p:cNvSpPr>
            <a:spLocks noGrp="1"/>
          </p:cNvSpPr>
          <p:nvPr>
            <p:ph type="title" hasCustomPrompt="1"/>
          </p:nvPr>
        </p:nvSpPr>
        <p:spPr>
          <a:xfrm>
            <a:off x="745608" y="2666643"/>
            <a:ext cx="4974708" cy="1325563"/>
          </a:xfrm>
        </p:spPr>
        <p:txBody>
          <a:bodyPr/>
          <a:lstStyle/>
          <a:p>
            <a:r>
              <a:rPr lang="de-DE" dirty="0"/>
              <a:t>Edit </a:t>
            </a:r>
            <a:r>
              <a:rPr lang="de-DE" dirty="0" err="1"/>
              <a:t>master</a:t>
            </a:r>
            <a:r>
              <a:rPr lang="de-DE" dirty="0"/>
              <a:t> title </a:t>
            </a:r>
            <a:r>
              <a:rPr lang="de-DE" dirty="0" err="1"/>
              <a:t>format</a:t>
            </a:r>
            <a:endParaRPr lang="de-DE" dirty="0"/>
          </a:p>
        </p:txBody>
      </p:sp>
      <p:sp>
        <p:nvSpPr>
          <p:cNvPr id="12" name="Textplatzhalter 11"/>
          <p:cNvSpPr>
            <a:spLocks noGrp="1"/>
          </p:cNvSpPr>
          <p:nvPr>
            <p:ph type="body" sz="quarter" idx="12" hasCustomPrompt="1"/>
          </p:nvPr>
        </p:nvSpPr>
        <p:spPr>
          <a:xfrm>
            <a:off x="756130" y="5057594"/>
            <a:ext cx="4900244" cy="556397"/>
          </a:xfrm>
          <a:prstGeom prst="rect">
            <a:avLst/>
          </a:prstGeom>
        </p:spPr>
        <p:txBody>
          <a:bodyPr/>
          <a:lstStyle>
            <a:lvl1pPr marL="0" indent="0">
              <a:buNone/>
              <a:defRPr/>
            </a:lvl1pPr>
          </a:lstStyle>
          <a:p>
            <a:r>
              <a:rPr lang="de-DE" sz="1600" dirty="0"/>
              <a:t>EVENT | DATE</a:t>
            </a:r>
          </a:p>
        </p:txBody>
      </p:sp>
      <p:sp>
        <p:nvSpPr>
          <p:cNvPr id="15" name="Oval 14"/>
          <p:cNvSpPr/>
          <p:nvPr userDrawn="1"/>
        </p:nvSpPr>
        <p:spPr>
          <a:xfrm>
            <a:off x="-1936817" y="5666079"/>
            <a:ext cx="3204000" cy="32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endParaRPr lang="de-DE" dirty="0"/>
          </a:p>
        </p:txBody>
      </p:sp>
      <p:sp>
        <p:nvSpPr>
          <p:cNvPr id="4" name="Textplatzhalter 3"/>
          <p:cNvSpPr>
            <a:spLocks noGrp="1"/>
          </p:cNvSpPr>
          <p:nvPr>
            <p:ph type="body" sz="quarter" idx="13" hasCustomPrompt="1"/>
          </p:nvPr>
        </p:nvSpPr>
        <p:spPr>
          <a:xfrm>
            <a:off x="766874" y="4737983"/>
            <a:ext cx="4889500" cy="319612"/>
          </a:xfrm>
          <a:prstGeom prst="rect">
            <a:avLst/>
          </a:prstGeo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de-DE" dirty="0"/>
              <a:t>Title Name </a:t>
            </a:r>
            <a:r>
              <a:rPr lang="de-DE" dirty="0" err="1"/>
              <a:t>Surname</a:t>
            </a:r>
            <a:r>
              <a:rPr lang="de-DE" dirty="0"/>
              <a:t>, Position, Institution</a:t>
            </a:r>
          </a:p>
        </p:txBody>
      </p:sp>
      <p:pic>
        <p:nvPicPr>
          <p:cNvPr id="8" name="Bild 7"/>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5979302" y="557064"/>
            <a:ext cx="6701528" cy="6699558"/>
          </a:xfrm>
          <a:prstGeom prst="ellipse">
            <a:avLst/>
          </a:prstGeom>
        </p:spPr>
      </p:pic>
      <p:grpSp>
        <p:nvGrpSpPr>
          <p:cNvPr id="7" name="Gruppieren 6"/>
          <p:cNvGrpSpPr/>
          <p:nvPr userDrawn="1"/>
        </p:nvGrpSpPr>
        <p:grpSpPr>
          <a:xfrm>
            <a:off x="7696831" y="404649"/>
            <a:ext cx="870699" cy="870699"/>
            <a:chOff x="7696831" y="404649"/>
            <a:chExt cx="870699" cy="870699"/>
          </a:xfrm>
        </p:grpSpPr>
        <p:sp>
          <p:nvSpPr>
            <p:cNvPr id="13" name="Oval 14"/>
            <p:cNvSpPr/>
            <p:nvPr userDrawn="1"/>
          </p:nvSpPr>
          <p:spPr>
            <a:xfrm>
              <a:off x="7696831" y="404649"/>
              <a:ext cx="870699" cy="8706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endParaRPr lang="de-DE" dirty="0"/>
            </a:p>
          </p:txBody>
        </p:sp>
        <p:pic>
          <p:nvPicPr>
            <p:cNvPr id="5" name="Grafik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2202" y="557065"/>
              <a:ext cx="646935" cy="530188"/>
            </a:xfrm>
            <a:prstGeom prst="rect">
              <a:avLst/>
            </a:prstGeom>
          </p:spPr>
        </p:pic>
      </p:grpSp>
      <p:pic>
        <p:nvPicPr>
          <p:cNvPr id="16" name="Grafik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1222" y="486675"/>
            <a:ext cx="1808613" cy="753429"/>
          </a:xfrm>
          <a:prstGeom prst="rect">
            <a:avLst/>
          </a:prstGeom>
        </p:spPr>
      </p:pic>
    </p:spTree>
    <p:extLst>
      <p:ext uri="{BB962C8B-B14F-4D97-AF65-F5344CB8AC3E}">
        <p14:creationId xmlns:p14="http://schemas.microsoft.com/office/powerpoint/2010/main" val="73574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1222" y="486675"/>
            <a:ext cx="1808613" cy="752383"/>
          </a:xfrm>
          <a:prstGeom prst="rect">
            <a:avLst/>
          </a:prstGeom>
        </p:spPr>
      </p:pic>
      <p:pic>
        <p:nvPicPr>
          <p:cNvPr id="4" name="Bild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title" hasCustomPrompt="1"/>
          </p:nvPr>
        </p:nvSpPr>
        <p:spPr>
          <a:xfrm>
            <a:off x="3191096" y="3287213"/>
            <a:ext cx="5521103" cy="1423010"/>
          </a:xfrm>
        </p:spPr>
        <p:txBody>
          <a:bodyPr/>
          <a:lstStyle>
            <a:lvl1pPr>
              <a:defRPr>
                <a:solidFill>
                  <a:schemeClr val="bg1"/>
                </a:solidFill>
              </a:defRPr>
            </a:lvl1pPr>
          </a:lstStyle>
          <a:p>
            <a:r>
              <a:rPr lang="de-DE" dirty="0"/>
              <a:t>Edit </a:t>
            </a:r>
            <a:r>
              <a:rPr lang="de-DE" dirty="0" err="1"/>
              <a:t>master</a:t>
            </a:r>
            <a:r>
              <a:rPr lang="de-DE" dirty="0"/>
              <a:t> title </a:t>
            </a:r>
            <a:r>
              <a:rPr lang="de-DE" dirty="0" err="1"/>
              <a:t>format</a:t>
            </a:r>
            <a:endParaRPr lang="de-DE" dirty="0"/>
          </a:p>
        </p:txBody>
      </p:sp>
      <p:sp>
        <p:nvSpPr>
          <p:cNvPr id="6" name="Textplatzhalter 11"/>
          <p:cNvSpPr>
            <a:spLocks noGrp="1"/>
          </p:cNvSpPr>
          <p:nvPr>
            <p:ph type="body" sz="quarter" idx="11" hasCustomPrompt="1"/>
          </p:nvPr>
        </p:nvSpPr>
        <p:spPr>
          <a:xfrm>
            <a:off x="3180463" y="5163921"/>
            <a:ext cx="4900244" cy="5563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600" dirty="0"/>
              <a:t>EVENT | DATE</a:t>
            </a:r>
          </a:p>
        </p:txBody>
      </p:sp>
      <p:sp>
        <p:nvSpPr>
          <p:cNvPr id="7" name="Textplatzhalter 6"/>
          <p:cNvSpPr>
            <a:spLocks noGrp="1"/>
          </p:cNvSpPr>
          <p:nvPr>
            <p:ph type="body" sz="quarter" idx="12" hasCustomPrompt="1"/>
          </p:nvPr>
        </p:nvSpPr>
        <p:spPr>
          <a:xfrm>
            <a:off x="3190875" y="4832976"/>
            <a:ext cx="5156200" cy="33094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Title Name </a:t>
            </a:r>
            <a:r>
              <a:rPr lang="de-DE" dirty="0" err="1"/>
              <a:t>Surname</a:t>
            </a:r>
            <a:r>
              <a:rPr lang="de-DE" dirty="0"/>
              <a:t>, Position, Institution</a:t>
            </a:r>
          </a:p>
        </p:txBody>
      </p:sp>
      <p:grpSp>
        <p:nvGrpSpPr>
          <p:cNvPr id="5" name="Gruppieren 4"/>
          <p:cNvGrpSpPr/>
          <p:nvPr userDrawn="1"/>
        </p:nvGrpSpPr>
        <p:grpSpPr>
          <a:xfrm>
            <a:off x="7727423" y="404379"/>
            <a:ext cx="860317" cy="860317"/>
            <a:chOff x="7727423" y="404379"/>
            <a:chExt cx="860317" cy="860317"/>
          </a:xfrm>
        </p:grpSpPr>
        <p:sp>
          <p:nvSpPr>
            <p:cNvPr id="3" name="Ellipse 2"/>
            <p:cNvSpPr/>
            <p:nvPr userDrawn="1"/>
          </p:nvSpPr>
          <p:spPr>
            <a:xfrm>
              <a:off x="7727423" y="404379"/>
              <a:ext cx="860317" cy="86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34113" y="555556"/>
              <a:ext cx="646935" cy="530188"/>
            </a:xfrm>
            <a:prstGeom prst="rect">
              <a:avLst/>
            </a:prstGeom>
          </p:spPr>
        </p:pic>
      </p:grpSp>
      <p:pic>
        <p:nvPicPr>
          <p:cNvPr id="12" name="Grafik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1222" y="486675"/>
            <a:ext cx="1808613" cy="753429"/>
          </a:xfrm>
          <a:prstGeom prst="rect">
            <a:avLst/>
          </a:prstGeom>
        </p:spPr>
      </p:pic>
    </p:spTree>
    <p:extLst>
      <p:ext uri="{BB962C8B-B14F-4D97-AF65-F5344CB8AC3E}">
        <p14:creationId xmlns:p14="http://schemas.microsoft.com/office/powerpoint/2010/main" val="132089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Texte ein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7999" y="900001"/>
            <a:ext cx="5616000" cy="631088"/>
          </a:xfrm>
        </p:spPr>
        <p:txBody>
          <a:bodyPr/>
          <a:lstStyle/>
          <a:p>
            <a:r>
              <a:rPr lang="de-DE" dirty="0"/>
              <a:t>Edit </a:t>
            </a:r>
            <a:r>
              <a:rPr lang="de-DE" dirty="0" err="1"/>
              <a:t>master</a:t>
            </a:r>
            <a:r>
              <a:rPr lang="de-DE" dirty="0"/>
              <a:t> title </a:t>
            </a:r>
            <a:r>
              <a:rPr lang="de-DE" dirty="0" err="1"/>
              <a:t>format</a:t>
            </a:r>
            <a:endParaRPr lang="en-US" dirty="0"/>
          </a:p>
        </p:txBody>
      </p:sp>
      <p:sp>
        <p:nvSpPr>
          <p:cNvPr id="3" name="Content Placeholder 2"/>
          <p:cNvSpPr>
            <a:spLocks noGrp="1"/>
          </p:cNvSpPr>
          <p:nvPr>
            <p:ph idx="1" hasCustomPrompt="1"/>
          </p:nvPr>
        </p:nvSpPr>
        <p:spPr>
          <a:xfrm>
            <a:off x="1548000" y="1584000"/>
            <a:ext cx="5616000" cy="3908932"/>
          </a:xfrm>
          <a:prstGeom prst="rect">
            <a:avLst/>
          </a:prstGeo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6" name="Slide Number Placeholder 5"/>
          <p:cNvSpPr>
            <a:spLocks noGrp="1"/>
          </p:cNvSpPr>
          <p:nvPr>
            <p:ph type="sldNum" sz="quarter" idx="12"/>
          </p:nvPr>
        </p:nvSpPr>
        <p:spPr/>
        <p:txBody>
          <a:bodyPr/>
          <a:lstStyle/>
          <a:p>
            <a:fld id="{250CD921-F783-F148-86E2-06D7341F7ADE}" type="slidenum">
              <a:rPr lang="de-DE" smtClean="0"/>
              <a:t>‹#›</a:t>
            </a:fld>
            <a:endParaRPr lang="de-DE"/>
          </a:p>
        </p:txBody>
      </p:sp>
      <p:sp>
        <p:nvSpPr>
          <p:cNvPr id="8"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indent="0" algn="l">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Title of lecture | Section title</a:t>
            </a:r>
            <a:endParaRPr lang="de-DE" dirty="0"/>
          </a:p>
        </p:txBody>
      </p:sp>
      <p:sp>
        <p:nvSpPr>
          <p:cNvPr id="7" name="Textfeld 6"/>
          <p:cNvSpPr txBox="1"/>
          <p:nvPr userDrawn="1"/>
        </p:nvSpPr>
        <p:spPr>
          <a:xfrm>
            <a:off x="358648" y="6458813"/>
            <a:ext cx="2084832" cy="246221"/>
          </a:xfrm>
          <a:prstGeom prst="rect">
            <a:avLst/>
          </a:prstGeom>
          <a:noFill/>
        </p:spPr>
        <p:txBody>
          <a:bodyPr wrap="square" rtlCol="0">
            <a:spAutoFit/>
          </a:bodyPr>
          <a:lstStyle/>
          <a:p>
            <a:r>
              <a:rPr lang="de-DE" sz="1000" dirty="0">
                <a:solidFill>
                  <a:schemeClr val="accent1"/>
                </a:solidFill>
              </a:rPr>
              <a:t>www.iamo.de/en</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72" userDrawn="1">
          <p15:clr>
            <a:srgbClr val="FBAE40"/>
          </p15:clr>
        </p15:guide>
        <p15:guide id="3" pos="548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900000"/>
            <a:ext cx="8280400" cy="581337"/>
          </a:xfrm>
        </p:spPr>
        <p:txBody>
          <a:bodyPr/>
          <a:lstStyle/>
          <a:p>
            <a:r>
              <a:rPr lang="de-DE" dirty="0"/>
              <a:t>Edit </a:t>
            </a:r>
            <a:r>
              <a:rPr lang="de-DE" dirty="0" err="1"/>
              <a:t>master</a:t>
            </a:r>
            <a:r>
              <a:rPr lang="de-DE" dirty="0"/>
              <a:t> title </a:t>
            </a:r>
            <a:r>
              <a:rPr lang="de-DE" dirty="0" err="1"/>
              <a:t>format</a:t>
            </a:r>
            <a:endParaRPr lang="de-DE" dirty="0"/>
          </a:p>
        </p:txBody>
      </p:sp>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4"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Title </a:t>
            </a:r>
            <a:r>
              <a:rPr lang="de-DE" dirty="0" err="1"/>
              <a:t>of</a:t>
            </a:r>
            <a:r>
              <a:rPr lang="de-DE" dirty="0"/>
              <a:t> </a:t>
            </a:r>
            <a:r>
              <a:rPr lang="de-DE" dirty="0" err="1"/>
              <a:t>lecture</a:t>
            </a:r>
            <a:r>
              <a:rPr lang="de-DE" dirty="0"/>
              <a:t> | </a:t>
            </a:r>
            <a:r>
              <a:rPr lang="de-DE" dirty="0" err="1"/>
              <a:t>Section</a:t>
            </a:r>
            <a:r>
              <a:rPr lang="de-DE" dirty="0"/>
              <a:t> title</a:t>
            </a:r>
          </a:p>
        </p:txBody>
      </p:sp>
      <p:sp>
        <p:nvSpPr>
          <p:cNvPr id="6" name="Textplatzhalter 5"/>
          <p:cNvSpPr>
            <a:spLocks noGrp="1"/>
          </p:cNvSpPr>
          <p:nvPr>
            <p:ph type="body" sz="quarter" idx="14" hasCustomPrompt="1"/>
          </p:nvPr>
        </p:nvSpPr>
        <p:spPr>
          <a:xfrm>
            <a:off x="432000" y="1584000"/>
            <a:ext cx="3960000" cy="3908932"/>
          </a:xfrm>
          <a:prstGeom prst="rect">
            <a:avLst/>
          </a:prstGeom>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8" name="Textplatzhalter 12"/>
          <p:cNvSpPr>
            <a:spLocks noGrp="1"/>
          </p:cNvSpPr>
          <p:nvPr>
            <p:ph type="body" sz="quarter" idx="18" hasCustomPrompt="1"/>
          </p:nvPr>
        </p:nvSpPr>
        <p:spPr>
          <a:xfrm>
            <a:off x="4752975" y="1584000"/>
            <a:ext cx="3959225" cy="297638"/>
          </a:xfrm>
          <a:prstGeom prst="rect">
            <a:avLst/>
          </a:prstGeom>
        </p:spPr>
        <p:txBody>
          <a:bodyPr/>
          <a:lstStyle>
            <a:lvl1pPr marL="0" indent="0">
              <a:buNone/>
              <a:defRPr b="1">
                <a:solidFill>
                  <a:schemeClr val="accent1"/>
                </a:solidFill>
              </a:defRPr>
            </a:lvl1pPr>
          </a:lstStyle>
          <a:p>
            <a:pPr lvl="0"/>
            <a:r>
              <a:rPr lang="de-DE" dirty="0" err="1"/>
              <a:t>Subhead</a:t>
            </a:r>
            <a:endParaRPr lang="de-DE" dirty="0"/>
          </a:p>
        </p:txBody>
      </p:sp>
      <p:sp>
        <p:nvSpPr>
          <p:cNvPr id="9" name="Textplatzhalter 5"/>
          <p:cNvSpPr>
            <a:spLocks noGrp="1"/>
          </p:cNvSpPr>
          <p:nvPr>
            <p:ph type="body" sz="quarter" idx="15" hasCustomPrompt="1"/>
          </p:nvPr>
        </p:nvSpPr>
        <p:spPr>
          <a:xfrm>
            <a:off x="4752200" y="1963993"/>
            <a:ext cx="3960000" cy="3411978"/>
          </a:xfrm>
          <a:prstGeom prst="rect">
            <a:avLst/>
          </a:prstGeom>
          <a:solidFill>
            <a:schemeClr val="bg1"/>
          </a:solidFill>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10" name="Textfeld 9"/>
          <p:cNvSpPr txBox="1"/>
          <p:nvPr userDrawn="1"/>
        </p:nvSpPr>
        <p:spPr>
          <a:xfrm>
            <a:off x="358648" y="6458813"/>
            <a:ext cx="2084832" cy="246221"/>
          </a:xfrm>
          <a:prstGeom prst="rect">
            <a:avLst/>
          </a:prstGeom>
          <a:noFill/>
        </p:spPr>
        <p:txBody>
          <a:bodyPr wrap="square" rtlCol="0">
            <a:spAutoFit/>
          </a:bodyPr>
          <a:lstStyle/>
          <a:p>
            <a:r>
              <a:rPr lang="de-DE" sz="1000" dirty="0">
                <a:solidFill>
                  <a:schemeClr val="accent1"/>
                </a:solidFill>
              </a:rPr>
              <a:t>www.iamo.de/en</a:t>
            </a:r>
          </a:p>
        </p:txBody>
      </p:sp>
    </p:spTree>
    <p:extLst>
      <p:ext uri="{BB962C8B-B14F-4D97-AF65-F5344CB8AC3E}">
        <p14:creationId xmlns:p14="http://schemas.microsoft.com/office/powerpoint/2010/main" val="59626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ild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4"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Title </a:t>
            </a:r>
            <a:r>
              <a:rPr lang="de-DE" dirty="0" err="1"/>
              <a:t>of</a:t>
            </a:r>
            <a:r>
              <a:rPr lang="de-DE" dirty="0"/>
              <a:t> </a:t>
            </a:r>
            <a:r>
              <a:rPr lang="de-DE" dirty="0" err="1"/>
              <a:t>lecture</a:t>
            </a:r>
            <a:r>
              <a:rPr lang="de-DE" dirty="0"/>
              <a:t> | </a:t>
            </a:r>
            <a:r>
              <a:rPr lang="de-DE" dirty="0" err="1"/>
              <a:t>Section</a:t>
            </a:r>
            <a:r>
              <a:rPr lang="de-DE" dirty="0"/>
              <a:t> title </a:t>
            </a:r>
          </a:p>
        </p:txBody>
      </p:sp>
      <p:sp>
        <p:nvSpPr>
          <p:cNvPr id="7" name="Textplatzhalter 5"/>
          <p:cNvSpPr>
            <a:spLocks noGrp="1"/>
          </p:cNvSpPr>
          <p:nvPr>
            <p:ph type="body" sz="quarter" idx="15" hasCustomPrompt="1"/>
          </p:nvPr>
        </p:nvSpPr>
        <p:spPr>
          <a:xfrm>
            <a:off x="4752200" y="1963993"/>
            <a:ext cx="3960000" cy="3411978"/>
          </a:xfrm>
          <a:prstGeom prst="rect">
            <a:avLst/>
          </a:prstGeom>
          <a:solidFill>
            <a:schemeClr val="bg1"/>
          </a:solidFill>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9" name="Bildplatzhalter 8"/>
          <p:cNvSpPr>
            <a:spLocks noGrp="1"/>
          </p:cNvSpPr>
          <p:nvPr>
            <p:ph type="pic" sz="quarter" idx="16" hasCustomPrompt="1"/>
          </p:nvPr>
        </p:nvSpPr>
        <p:spPr>
          <a:xfrm>
            <a:off x="431800" y="1584000"/>
            <a:ext cx="3960813" cy="2565400"/>
          </a:xfrm>
          <a:prstGeom prst="rect">
            <a:avLst/>
          </a:prstGeom>
        </p:spPr>
        <p:txBody>
          <a:bodyPr/>
          <a:lstStyle>
            <a:lvl1pPr>
              <a:defRPr/>
            </a:lvl1pPr>
          </a:lstStyle>
          <a:p>
            <a:r>
              <a:rPr lang="de-DE" dirty="0"/>
              <a:t>Picture</a:t>
            </a:r>
          </a:p>
        </p:txBody>
      </p:sp>
      <p:sp>
        <p:nvSpPr>
          <p:cNvPr id="11" name="Textplatzhalter 10"/>
          <p:cNvSpPr>
            <a:spLocks noGrp="1"/>
          </p:cNvSpPr>
          <p:nvPr>
            <p:ph type="body" sz="quarter" idx="17" hasCustomPrompt="1"/>
          </p:nvPr>
        </p:nvSpPr>
        <p:spPr>
          <a:xfrm>
            <a:off x="431800" y="4217450"/>
            <a:ext cx="3960813" cy="615950"/>
          </a:xfrm>
          <a:prstGeom prst="rect">
            <a:avLst/>
          </a:prstGeom>
        </p:spPr>
        <p:txBody>
          <a:bodyPr lIns="0" tIns="0" rIns="0" bIns="0"/>
          <a:lstStyle>
            <a:lvl1pPr marL="0" indent="0">
              <a:buNone/>
              <a:defRPr sz="1200"/>
            </a:lvl1pPr>
          </a:lstStyle>
          <a:p>
            <a:pPr lvl="0"/>
            <a:r>
              <a:rPr lang="de-DE" dirty="0"/>
              <a:t>Caption</a:t>
            </a:r>
          </a:p>
        </p:txBody>
      </p:sp>
      <p:sp>
        <p:nvSpPr>
          <p:cNvPr id="13" name="Textplatzhalter 12"/>
          <p:cNvSpPr>
            <a:spLocks noGrp="1"/>
          </p:cNvSpPr>
          <p:nvPr>
            <p:ph type="body" sz="quarter" idx="18" hasCustomPrompt="1"/>
          </p:nvPr>
        </p:nvSpPr>
        <p:spPr>
          <a:xfrm>
            <a:off x="4752975" y="1584325"/>
            <a:ext cx="3959225" cy="2976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err="1"/>
              <a:t>Subhead</a:t>
            </a:r>
            <a:endParaRPr lang="de-DE" dirty="0"/>
          </a:p>
        </p:txBody>
      </p:sp>
      <p:sp>
        <p:nvSpPr>
          <p:cNvPr id="10" name="Titel 1"/>
          <p:cNvSpPr>
            <a:spLocks noGrp="1"/>
          </p:cNvSpPr>
          <p:nvPr>
            <p:ph type="title" hasCustomPrompt="1"/>
          </p:nvPr>
        </p:nvSpPr>
        <p:spPr>
          <a:xfrm>
            <a:off x="431800" y="900000"/>
            <a:ext cx="8280400" cy="581337"/>
          </a:xfrm>
        </p:spPr>
        <p:txBody>
          <a:bodyPr/>
          <a:lstStyle/>
          <a:p>
            <a:r>
              <a:rPr lang="de-DE" dirty="0"/>
              <a:t>Edit </a:t>
            </a:r>
            <a:r>
              <a:rPr lang="de-DE" dirty="0" err="1"/>
              <a:t>master</a:t>
            </a:r>
            <a:r>
              <a:rPr lang="de-DE" dirty="0"/>
              <a:t> title </a:t>
            </a:r>
            <a:r>
              <a:rPr lang="de-DE" dirty="0" err="1"/>
              <a:t>format</a:t>
            </a:r>
            <a:endParaRPr lang="de-DE" dirty="0"/>
          </a:p>
        </p:txBody>
      </p:sp>
      <p:sp>
        <p:nvSpPr>
          <p:cNvPr id="12" name="Textfeld 11"/>
          <p:cNvSpPr txBox="1"/>
          <p:nvPr userDrawn="1"/>
        </p:nvSpPr>
        <p:spPr>
          <a:xfrm>
            <a:off x="358648" y="6458813"/>
            <a:ext cx="2084832" cy="246221"/>
          </a:xfrm>
          <a:prstGeom prst="rect">
            <a:avLst/>
          </a:prstGeom>
          <a:noFill/>
        </p:spPr>
        <p:txBody>
          <a:bodyPr wrap="square" rtlCol="0">
            <a:spAutoFit/>
          </a:bodyPr>
          <a:lstStyle/>
          <a:p>
            <a:r>
              <a:rPr lang="de-DE" sz="1000" dirty="0">
                <a:solidFill>
                  <a:schemeClr val="accent1"/>
                </a:solidFill>
              </a:rPr>
              <a:t>www.iamo.de/en</a:t>
            </a:r>
          </a:p>
        </p:txBody>
      </p:sp>
    </p:spTree>
    <p:extLst>
      <p:ext uri="{BB962C8B-B14F-4D97-AF65-F5344CB8AC3E}">
        <p14:creationId xmlns:p14="http://schemas.microsoft.com/office/powerpoint/2010/main" val="106725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kasten und Tabell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4"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Title </a:t>
            </a:r>
            <a:r>
              <a:rPr lang="de-DE" dirty="0" err="1"/>
              <a:t>of</a:t>
            </a:r>
            <a:r>
              <a:rPr lang="de-DE" dirty="0"/>
              <a:t> </a:t>
            </a:r>
            <a:r>
              <a:rPr lang="de-DE" dirty="0" err="1"/>
              <a:t>lecture</a:t>
            </a:r>
            <a:r>
              <a:rPr lang="de-DE" dirty="0"/>
              <a:t> | </a:t>
            </a:r>
            <a:r>
              <a:rPr lang="de-DE" dirty="0" err="1"/>
              <a:t>Section</a:t>
            </a:r>
            <a:r>
              <a:rPr lang="de-DE" dirty="0"/>
              <a:t> title</a:t>
            </a:r>
          </a:p>
        </p:txBody>
      </p:sp>
      <p:sp>
        <p:nvSpPr>
          <p:cNvPr id="7" name="Textplatzhalter 5"/>
          <p:cNvSpPr>
            <a:spLocks noGrp="1"/>
          </p:cNvSpPr>
          <p:nvPr>
            <p:ph type="body" sz="quarter" idx="16" hasCustomPrompt="1"/>
          </p:nvPr>
        </p:nvSpPr>
        <p:spPr>
          <a:xfrm>
            <a:off x="431800" y="1584000"/>
            <a:ext cx="3960000" cy="1903479"/>
          </a:xfrm>
          <a:prstGeom prst="rect">
            <a:avLst/>
          </a:prstGeom>
          <a:solidFill>
            <a:schemeClr val="bg1"/>
          </a:solidFill>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8" name="Textplatzhalter 5"/>
          <p:cNvSpPr>
            <a:spLocks noGrp="1"/>
          </p:cNvSpPr>
          <p:nvPr>
            <p:ph type="body" sz="quarter" idx="17" hasCustomPrompt="1"/>
          </p:nvPr>
        </p:nvSpPr>
        <p:spPr>
          <a:xfrm>
            <a:off x="431800" y="3589453"/>
            <a:ext cx="3960000" cy="1903479"/>
          </a:xfrm>
          <a:prstGeom prst="rect">
            <a:avLst/>
          </a:prstGeom>
          <a:solidFill>
            <a:schemeClr val="accent3"/>
          </a:solidFill>
        </p:spPr>
        <p:txBody>
          <a:bodyPr lIns="72000" tIns="72000" rIns="72000" bIns="7200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10" name="Tabellenplatzhalter 9"/>
          <p:cNvSpPr>
            <a:spLocks noGrp="1"/>
          </p:cNvSpPr>
          <p:nvPr>
            <p:ph type="tbl" sz="quarter" idx="18" hasCustomPrompt="1"/>
          </p:nvPr>
        </p:nvSpPr>
        <p:spPr>
          <a:xfrm>
            <a:off x="4730750" y="1584325"/>
            <a:ext cx="3981450" cy="2849563"/>
          </a:xfrm>
          <a:prstGeom prst="rect">
            <a:avLst/>
          </a:prstGeom>
        </p:spPr>
        <p:txBody>
          <a:bodyPr/>
          <a:lstStyle>
            <a:lvl1pPr>
              <a:defRPr/>
            </a:lvl1pPr>
          </a:lstStyle>
          <a:p>
            <a:r>
              <a:rPr lang="de-DE" dirty="0"/>
              <a:t>Table</a:t>
            </a:r>
          </a:p>
        </p:txBody>
      </p:sp>
      <p:sp>
        <p:nvSpPr>
          <p:cNvPr id="11" name="Textplatzhalter 10"/>
          <p:cNvSpPr>
            <a:spLocks noGrp="1"/>
          </p:cNvSpPr>
          <p:nvPr>
            <p:ph type="body" sz="quarter" idx="19" hasCustomPrompt="1"/>
          </p:nvPr>
        </p:nvSpPr>
        <p:spPr>
          <a:xfrm>
            <a:off x="4730750" y="4541192"/>
            <a:ext cx="3960813" cy="615950"/>
          </a:xfrm>
          <a:prstGeom prst="rect">
            <a:avLst/>
          </a:prstGeom>
        </p:spPr>
        <p:txBody>
          <a:bodyPr lIns="0" tIns="0" rIns="0" bIns="0"/>
          <a:lstStyle>
            <a:lvl1pPr marL="0" indent="0">
              <a:buNone/>
              <a:defRPr sz="1200"/>
            </a:lvl1pPr>
          </a:lstStyle>
          <a:p>
            <a:pPr lvl="0"/>
            <a:r>
              <a:rPr lang="de-DE" dirty="0"/>
              <a:t>Caption</a:t>
            </a:r>
          </a:p>
        </p:txBody>
      </p:sp>
      <p:sp>
        <p:nvSpPr>
          <p:cNvPr id="13" name="Titel 1"/>
          <p:cNvSpPr>
            <a:spLocks noGrp="1"/>
          </p:cNvSpPr>
          <p:nvPr>
            <p:ph type="title" hasCustomPrompt="1"/>
          </p:nvPr>
        </p:nvSpPr>
        <p:spPr>
          <a:xfrm>
            <a:off x="431800" y="900000"/>
            <a:ext cx="8280400" cy="581337"/>
          </a:xfrm>
        </p:spPr>
        <p:txBody>
          <a:bodyPr/>
          <a:lstStyle/>
          <a:p>
            <a:r>
              <a:rPr lang="de-DE" dirty="0"/>
              <a:t>Edit </a:t>
            </a:r>
            <a:r>
              <a:rPr lang="de-DE" dirty="0" err="1"/>
              <a:t>master</a:t>
            </a:r>
            <a:r>
              <a:rPr lang="de-DE" dirty="0"/>
              <a:t> title </a:t>
            </a:r>
            <a:r>
              <a:rPr lang="de-DE" dirty="0" err="1"/>
              <a:t>format</a:t>
            </a:r>
            <a:endParaRPr lang="de-DE" dirty="0"/>
          </a:p>
        </p:txBody>
      </p:sp>
      <p:sp>
        <p:nvSpPr>
          <p:cNvPr id="9" name="Textfeld 8"/>
          <p:cNvSpPr txBox="1"/>
          <p:nvPr userDrawn="1"/>
        </p:nvSpPr>
        <p:spPr>
          <a:xfrm>
            <a:off x="358648" y="6458813"/>
            <a:ext cx="2084832" cy="246221"/>
          </a:xfrm>
          <a:prstGeom prst="rect">
            <a:avLst/>
          </a:prstGeom>
          <a:noFill/>
        </p:spPr>
        <p:txBody>
          <a:bodyPr wrap="square" rtlCol="0">
            <a:spAutoFit/>
          </a:bodyPr>
          <a:lstStyle/>
          <a:p>
            <a:r>
              <a:rPr lang="de-DE" sz="1000" dirty="0">
                <a:solidFill>
                  <a:schemeClr val="accent1"/>
                </a:solidFill>
              </a:rPr>
              <a:t>www.iamo.de/en</a:t>
            </a:r>
          </a:p>
        </p:txBody>
      </p:sp>
    </p:spTree>
    <p:extLst>
      <p:ext uri="{BB962C8B-B14F-4D97-AF65-F5344CB8AC3E}">
        <p14:creationId xmlns:p14="http://schemas.microsoft.com/office/powerpoint/2010/main" val="3904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5" name="Textfeld 4"/>
          <p:cNvSpPr txBox="1"/>
          <p:nvPr userDrawn="1"/>
        </p:nvSpPr>
        <p:spPr>
          <a:xfrm>
            <a:off x="720000" y="1368000"/>
            <a:ext cx="4412511" cy="55399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1"/>
                </a:solidFill>
                <a:effectLst/>
                <a:latin typeface="+mn-lt"/>
                <a:ea typeface="+mn-ea"/>
                <a:cs typeface="+mn-cs"/>
              </a:rPr>
              <a:t>Thank you for your attention!</a:t>
            </a:r>
            <a:endParaRPr lang="de-DE" sz="1800" kern="1200" dirty="0">
              <a:solidFill>
                <a:schemeClr val="accent1"/>
              </a:solidFill>
              <a:effectLst/>
              <a:latin typeface="+mn-lt"/>
              <a:ea typeface="+mn-ea"/>
              <a:cs typeface="+mn-cs"/>
            </a:endParaRPr>
          </a:p>
          <a:p>
            <a:endParaRPr lang="de-DE" dirty="0">
              <a:solidFill>
                <a:schemeClr val="accent1"/>
              </a:solidFill>
            </a:endParaRPr>
          </a:p>
        </p:txBody>
      </p:sp>
      <p:sp>
        <p:nvSpPr>
          <p:cNvPr id="6" name="Textfeld 5"/>
          <p:cNvSpPr txBox="1"/>
          <p:nvPr userDrawn="1"/>
        </p:nvSpPr>
        <p:spPr>
          <a:xfrm>
            <a:off x="720000" y="2877335"/>
            <a:ext cx="3224983" cy="1477328"/>
          </a:xfrm>
          <a:prstGeom prst="rect">
            <a:avLst/>
          </a:prstGeom>
          <a:noFill/>
        </p:spPr>
        <p:txBody>
          <a:bodyPr wrap="square" lIns="0" tIns="0" rIns="0" bIns="0" rtlCol="0">
            <a:spAutoFit/>
          </a:bodyPr>
          <a:lstStyle/>
          <a:p>
            <a:r>
              <a:rPr lang="en-US" sz="1600" b="0" dirty="0"/>
              <a:t>Leibniz Institute of Agricultural Development in Transition Economies </a:t>
            </a:r>
            <a:r>
              <a:rPr lang="de-DE" sz="1600" b="0" kern="1200" dirty="0">
                <a:solidFill>
                  <a:schemeClr val="tx1"/>
                </a:solidFill>
                <a:effectLst/>
                <a:latin typeface="+mn-lt"/>
                <a:ea typeface="+mn-ea"/>
                <a:cs typeface="+mn-cs"/>
              </a:rPr>
              <a:t>(IAMO)</a:t>
            </a:r>
          </a:p>
          <a:p>
            <a:r>
              <a:rPr lang="de-DE" sz="1600" kern="1200" dirty="0">
                <a:solidFill>
                  <a:schemeClr val="tx1"/>
                </a:solidFill>
                <a:effectLst/>
                <a:latin typeface="+mn-lt"/>
                <a:ea typeface="+mn-ea"/>
                <a:cs typeface="+mn-cs"/>
              </a:rPr>
              <a:t>Theodor-</a:t>
            </a:r>
            <a:r>
              <a:rPr lang="de-DE" sz="1600" kern="1200" dirty="0" err="1">
                <a:solidFill>
                  <a:schemeClr val="tx1"/>
                </a:solidFill>
                <a:effectLst/>
                <a:latin typeface="+mn-lt"/>
                <a:ea typeface="+mn-ea"/>
                <a:cs typeface="+mn-cs"/>
              </a:rPr>
              <a:t>Lieser</a:t>
            </a:r>
            <a:r>
              <a:rPr lang="de-DE" sz="1600" kern="1200" dirty="0">
                <a:solidFill>
                  <a:schemeClr val="tx1"/>
                </a:solidFill>
                <a:effectLst/>
                <a:latin typeface="+mn-lt"/>
                <a:ea typeface="+mn-ea"/>
                <a:cs typeface="+mn-cs"/>
              </a:rPr>
              <a:t>-Str 2</a:t>
            </a:r>
          </a:p>
          <a:p>
            <a:r>
              <a:rPr lang="de-DE" sz="1600" kern="1200" dirty="0">
                <a:solidFill>
                  <a:schemeClr val="tx1"/>
                </a:solidFill>
                <a:effectLst/>
                <a:latin typeface="+mn-lt"/>
                <a:ea typeface="+mn-ea"/>
                <a:cs typeface="+mn-cs"/>
              </a:rPr>
              <a:t>06120 Halle (Saale), Germany</a:t>
            </a:r>
          </a:p>
          <a:p>
            <a:endParaRPr lang="de-DE" sz="1600" dirty="0"/>
          </a:p>
        </p:txBody>
      </p:sp>
      <p:sp>
        <p:nvSpPr>
          <p:cNvPr id="7" name="Textfeld 6"/>
          <p:cNvSpPr txBox="1"/>
          <p:nvPr userDrawn="1"/>
        </p:nvSpPr>
        <p:spPr>
          <a:xfrm>
            <a:off x="1021257" y="4290351"/>
            <a:ext cx="2742670" cy="1528880"/>
          </a:xfrm>
          <a:prstGeom prst="rect">
            <a:avLst/>
          </a:prstGeom>
          <a:noFill/>
        </p:spPr>
        <p:txBody>
          <a:bodyPr wrap="square" lIns="0" tIns="0" rIns="0" bIns="0" rtlCol="0">
            <a:spAutoFit/>
          </a:bodyPr>
          <a:lstStyle/>
          <a:p>
            <a:pPr>
              <a:lnSpc>
                <a:spcPts val="2000"/>
              </a:lnSpc>
            </a:pPr>
            <a:r>
              <a:rPr lang="de-DE" sz="1600" kern="1200" dirty="0">
                <a:solidFill>
                  <a:schemeClr val="tx1"/>
                </a:solidFill>
                <a:effectLst/>
                <a:latin typeface="+mn-lt"/>
                <a:ea typeface="+mn-ea"/>
                <a:cs typeface="+mn-cs"/>
              </a:rPr>
              <a:t>+49 345 2928-0</a:t>
            </a:r>
          </a:p>
          <a:p>
            <a:pPr>
              <a:lnSpc>
                <a:spcPts val="2000"/>
              </a:lnSpc>
            </a:pPr>
            <a:r>
              <a:rPr lang="de-DE" sz="1600" kern="1200" dirty="0">
                <a:solidFill>
                  <a:schemeClr val="tx1"/>
                </a:solidFill>
                <a:effectLst/>
                <a:latin typeface="+mn-lt"/>
                <a:ea typeface="+mn-ea"/>
                <a:cs typeface="+mn-cs"/>
              </a:rPr>
              <a:t> iamo@iamo.de</a:t>
            </a:r>
          </a:p>
          <a:p>
            <a:pPr>
              <a:lnSpc>
                <a:spcPts val="2000"/>
              </a:lnSpc>
            </a:pPr>
            <a:r>
              <a:rPr lang="de-DE" sz="1600" kern="1200" dirty="0">
                <a:solidFill>
                  <a:schemeClr val="tx1"/>
                </a:solidFill>
                <a:effectLst/>
                <a:latin typeface="+mn-lt"/>
                <a:ea typeface="+mn-ea"/>
                <a:cs typeface="+mn-cs"/>
              </a:rPr>
              <a:t> www.iamo.de/en</a:t>
            </a:r>
          </a:p>
          <a:p>
            <a:pPr>
              <a:lnSpc>
                <a:spcPts val="2000"/>
              </a:lnSpc>
            </a:pPr>
            <a:endParaRPr lang="de-DE" sz="1600" kern="1200" dirty="0">
              <a:solidFill>
                <a:schemeClr val="tx1"/>
              </a:solidFill>
              <a:effectLst/>
              <a:latin typeface="+mn-lt"/>
              <a:ea typeface="+mn-ea"/>
              <a:cs typeface="+mn-cs"/>
            </a:endParaRPr>
          </a:p>
          <a:p>
            <a:pPr>
              <a:lnSpc>
                <a:spcPts val="2000"/>
              </a:lnSpc>
            </a:pPr>
            <a:r>
              <a:rPr lang="de-DE" sz="1600" kern="1200" dirty="0">
                <a:solidFill>
                  <a:schemeClr val="tx1"/>
                </a:solidFill>
                <a:effectLst/>
                <a:latin typeface="+mn-lt"/>
                <a:ea typeface="+mn-ea"/>
                <a:cs typeface="+mn-cs"/>
              </a:rPr>
              <a:t> </a:t>
            </a:r>
            <a:r>
              <a:rPr lang="de-DE" sz="1600" kern="1200" dirty="0" err="1">
                <a:solidFill>
                  <a:schemeClr val="tx1"/>
                </a:solidFill>
                <a:effectLst/>
                <a:latin typeface="+mn-lt"/>
                <a:ea typeface="+mn-ea"/>
                <a:cs typeface="+mn-cs"/>
              </a:rPr>
              <a:t>iamoLeibniz</a:t>
            </a:r>
            <a:endParaRPr lang="de-DE" sz="1600" kern="1200" dirty="0">
              <a:solidFill>
                <a:schemeClr val="tx1"/>
              </a:solidFill>
              <a:effectLst/>
              <a:latin typeface="+mn-lt"/>
              <a:ea typeface="+mn-ea"/>
              <a:cs typeface="+mn-cs"/>
            </a:endParaRPr>
          </a:p>
          <a:p>
            <a:pPr>
              <a:lnSpc>
                <a:spcPts val="2000"/>
              </a:lnSpc>
            </a:pPr>
            <a:r>
              <a:rPr lang="de-DE" sz="1600" kern="1200" dirty="0">
                <a:solidFill>
                  <a:schemeClr val="tx1"/>
                </a:solidFill>
                <a:effectLst/>
                <a:latin typeface="+mn-lt"/>
                <a:ea typeface="+mn-ea"/>
                <a:cs typeface="+mn-cs"/>
              </a:rPr>
              <a:t> </a:t>
            </a:r>
            <a:r>
              <a:rPr lang="de-DE" sz="1600" kern="1200" dirty="0" err="1">
                <a:solidFill>
                  <a:schemeClr val="tx1"/>
                </a:solidFill>
                <a:effectLst/>
                <a:latin typeface="+mn-lt"/>
                <a:ea typeface="+mn-ea"/>
                <a:cs typeface="+mn-cs"/>
              </a:rPr>
              <a:t>iamoLeibniz</a:t>
            </a:r>
            <a:endParaRPr lang="de-DE" sz="1600" kern="1200" dirty="0">
              <a:solidFill>
                <a:schemeClr val="tx1"/>
              </a:solidFill>
              <a:effectLst/>
              <a:latin typeface="+mn-lt"/>
              <a:ea typeface="+mn-ea"/>
              <a:cs typeface="+mn-cs"/>
            </a:endParaRPr>
          </a:p>
        </p:txBody>
      </p:sp>
      <p:pic>
        <p:nvPicPr>
          <p:cNvPr id="8" name="Bild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0000" y="5310000"/>
            <a:ext cx="243840" cy="237744"/>
          </a:xfrm>
          <a:prstGeom prst="rect">
            <a:avLst/>
          </a:prstGeom>
        </p:spPr>
      </p:pic>
      <p:pic>
        <p:nvPicPr>
          <p:cNvPr id="9" name="Bild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20000" y="4536000"/>
            <a:ext cx="243840" cy="243840"/>
          </a:xfrm>
          <a:prstGeom prst="rect">
            <a:avLst/>
          </a:prstGeom>
        </p:spPr>
      </p:pic>
      <p:pic>
        <p:nvPicPr>
          <p:cNvPr id="10" name="Bild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20000" y="4290351"/>
            <a:ext cx="243840" cy="243840"/>
          </a:xfrm>
          <a:prstGeom prst="rect">
            <a:avLst/>
          </a:prstGeom>
        </p:spPr>
      </p:pic>
      <p:pic>
        <p:nvPicPr>
          <p:cNvPr id="11" name="Bild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20000" y="5570208"/>
            <a:ext cx="243840" cy="249936"/>
          </a:xfrm>
          <a:prstGeom prst="rect">
            <a:avLst/>
          </a:prstGeom>
        </p:spPr>
      </p:pic>
      <p:pic>
        <p:nvPicPr>
          <p:cNvPr id="12" name="Bild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20000" y="4779079"/>
            <a:ext cx="249936" cy="249936"/>
          </a:xfrm>
          <a:prstGeom prst="rect">
            <a:avLst/>
          </a:prstGeom>
        </p:spPr>
      </p:pic>
      <p:pic>
        <p:nvPicPr>
          <p:cNvPr id="14" name="Bild 13"/>
          <p:cNvPicPr>
            <a:picLocks/>
          </p:cNvPicPr>
          <p:nvPr userDrawn="1"/>
        </p:nvPicPr>
        <p:blipFill rotWithShape="1">
          <a:blip r:embed="rId7" cstate="screen">
            <a:extLst>
              <a:ext uri="{28A0092B-C50C-407E-A947-70E740481C1C}">
                <a14:useLocalDpi xmlns:a14="http://schemas.microsoft.com/office/drawing/2010/main"/>
              </a:ext>
            </a:extLst>
          </a:blip>
          <a:srcRect/>
          <a:stretch/>
        </p:blipFill>
        <p:spPr>
          <a:xfrm>
            <a:off x="4212200" y="1308497"/>
            <a:ext cx="4536000" cy="4534666"/>
          </a:xfrm>
          <a:prstGeom prst="ellipse">
            <a:avLst/>
          </a:prstGeom>
        </p:spPr>
      </p:pic>
      <p:sp>
        <p:nvSpPr>
          <p:cNvPr id="2" name="Foliennummernplatzhalter 1"/>
          <p:cNvSpPr>
            <a:spLocks noGrp="1"/>
          </p:cNvSpPr>
          <p:nvPr>
            <p:ph type="sldNum" sz="quarter" idx="10"/>
          </p:nvPr>
        </p:nvSpPr>
        <p:spPr/>
        <p:txBody>
          <a:bodyPr/>
          <a:lstStyle/>
          <a:p>
            <a:fld id="{3F1EDA1E-5508-5F47-9812-73C3D56247AF}" type="slidenum">
              <a:rPr lang="de-DE" smtClean="0"/>
              <a:pPr/>
              <a:t>‹#›</a:t>
            </a:fld>
            <a:endParaRPr lang="de-DE" dirty="0"/>
          </a:p>
        </p:txBody>
      </p:sp>
      <p:sp>
        <p:nvSpPr>
          <p:cNvPr id="3" name="Rechteck 2"/>
          <p:cNvSpPr/>
          <p:nvPr userDrawn="1"/>
        </p:nvSpPr>
        <p:spPr>
          <a:xfrm>
            <a:off x="272716" y="602663"/>
            <a:ext cx="8475484" cy="15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431801" y="6390217"/>
            <a:ext cx="139699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236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50CD921-F783-F148-86E2-06D7341F7ADE}" type="slidenum">
              <a:rPr lang="de-DE" smtClean="0"/>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val 9"/>
          <p:cNvSpPr>
            <a:spLocks noChangeAspect="1"/>
          </p:cNvSpPr>
          <p:nvPr userDrawn="1"/>
        </p:nvSpPr>
        <p:spPr>
          <a:xfrm>
            <a:off x="8304410" y="6211087"/>
            <a:ext cx="1404000" cy="14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endParaRPr lang="de-DE" dirty="0"/>
          </a:p>
        </p:txBody>
      </p:sp>
      <p:sp>
        <p:nvSpPr>
          <p:cNvPr id="2" name="Title Placeholder 1"/>
          <p:cNvSpPr>
            <a:spLocks noGrp="1"/>
          </p:cNvSpPr>
          <p:nvPr>
            <p:ph type="title"/>
          </p:nvPr>
        </p:nvSpPr>
        <p:spPr>
          <a:xfrm>
            <a:off x="431800" y="805944"/>
            <a:ext cx="7886700" cy="1325563"/>
          </a:xfrm>
          <a:prstGeom prst="rect">
            <a:avLst/>
          </a:prstGeom>
        </p:spPr>
        <p:txBody>
          <a:bodyPr vert="horz" lIns="0" tIns="0" rIns="0" bIns="0" rtlCol="0" anchor="t" anchorCtr="0">
            <a:normAutofit/>
          </a:bodyPr>
          <a:lstStyle/>
          <a:p>
            <a:r>
              <a:rPr lang="de-DE" dirty="0"/>
              <a:t>Edit </a:t>
            </a:r>
            <a:r>
              <a:rPr lang="de-DE" dirty="0" err="1"/>
              <a:t>master</a:t>
            </a:r>
            <a:r>
              <a:rPr lang="de-DE" dirty="0"/>
              <a:t> title </a:t>
            </a:r>
            <a:r>
              <a:rPr lang="de-DE" dirty="0" err="1"/>
              <a:t>format</a:t>
            </a:r>
            <a:endParaRPr lang="en-US" dirty="0"/>
          </a:p>
        </p:txBody>
      </p:sp>
      <p:sp>
        <p:nvSpPr>
          <p:cNvPr id="6" name="Slide Number Placeholder 5"/>
          <p:cNvSpPr>
            <a:spLocks noGrp="1"/>
          </p:cNvSpPr>
          <p:nvPr>
            <p:ph type="sldNum" sz="quarter" idx="4"/>
          </p:nvPr>
        </p:nvSpPr>
        <p:spPr>
          <a:xfrm>
            <a:off x="8280658" y="6390218"/>
            <a:ext cx="638069" cy="365125"/>
          </a:xfrm>
          <a:prstGeom prst="rect">
            <a:avLst/>
          </a:prstGeom>
        </p:spPr>
        <p:txBody>
          <a:bodyPr vert="horz" lIns="91440" tIns="45720" rIns="91440" bIns="45720" rtlCol="0" anchor="ctr"/>
          <a:lstStyle>
            <a:lvl1pPr algn="r">
              <a:defRPr sz="1200">
                <a:solidFill>
                  <a:schemeClr val="bg1"/>
                </a:solidFill>
              </a:defRPr>
            </a:lvl1pPr>
          </a:lstStyle>
          <a:p>
            <a:fld id="{3F1EDA1E-5508-5F47-9812-73C3D56247AF}" type="slidenum">
              <a:rPr lang="de-DE" smtClean="0"/>
              <a:pPr/>
              <a:t>‹#›</a:t>
            </a:fld>
            <a:endParaRPr lang="de-DE" dirty="0"/>
          </a:p>
        </p:txBody>
      </p:sp>
      <p:cxnSp>
        <p:nvCxnSpPr>
          <p:cNvPr id="4" name="Gerade Verbindung 3"/>
          <p:cNvCxnSpPr/>
          <p:nvPr userDrawn="1"/>
        </p:nvCxnSpPr>
        <p:spPr>
          <a:xfrm>
            <a:off x="431800" y="633623"/>
            <a:ext cx="8280400"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Bild 11"/>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7897505" y="269738"/>
            <a:ext cx="882556" cy="353023"/>
          </a:xfrm>
          <a:prstGeom prst="rect">
            <a:avLst/>
          </a:prstGeom>
        </p:spPr>
      </p:pic>
      <p:sp>
        <p:nvSpPr>
          <p:cNvPr id="5" name="TextBox 4">
            <a:extLst>
              <a:ext uri="{FF2B5EF4-FFF2-40B4-BE49-F238E27FC236}">
                <a16:creationId xmlns:a16="http://schemas.microsoft.com/office/drawing/2014/main" id="{339A128E-C354-E195-5CEA-19849A290A9C}"/>
              </a:ext>
            </a:extLst>
          </p:cNvPr>
          <p:cNvSpPr txBox="1"/>
          <p:nvPr>
            <p:extLst>
              <p:ext uri="{1162E1C5-73C7-4A58-AE30-91384D911F3F}">
                <p184:classification xmlns:p184="http://schemas.microsoft.com/office/powerpoint/2018/4/main" val="ftr"/>
              </p:ext>
            </p:extLst>
          </p:nvPr>
        </p:nvSpPr>
        <p:spPr>
          <a:xfrm>
            <a:off x="0" y="67208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719251968"/>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62" r:id="rId3"/>
    <p:sldLayoutId id="2147483675" r:id="rId4"/>
    <p:sldLayoutId id="2147483676" r:id="rId5"/>
    <p:sldLayoutId id="2147483677" r:id="rId6"/>
    <p:sldLayoutId id="2147483674" r:id="rId7"/>
    <p:sldLayoutId id="2147483664" r:id="rId8"/>
  </p:sldLayoutIdLst>
  <p:hf hdr="0" ftr="0" dt="0"/>
  <p:txStyles>
    <p:title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272" userDrawn="1">
          <p15:clr>
            <a:srgbClr val="F26B43"/>
          </p15:clr>
        </p15:guide>
        <p15:guide id="3" pos="54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iamo.de/fileadmin/documents/IAMOPolicyBrief36_en.pdf" TargetMode="External"/><Relationship Id="rId2" Type="http://schemas.openxmlformats.org/officeDocument/2006/relationships/hyperlink" Target="https://www.iamo.de/fileadmin/user_upload/IAMOPolicyBrief38en.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111/1477-9552.12503"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doi.org/10.1126/sciadv.abb8235" TargetMode="External"/><Relationship Id="rId5" Type="http://schemas.openxmlformats.org/officeDocument/2006/relationships/hyperlink" Target="http://ec.europa.eu/commission_2010-2014/tajani/priorities/clusters/index_en.htm" TargetMode="External"/><Relationship Id="rId4" Type="http://schemas.openxmlformats.org/officeDocument/2006/relationships/hyperlink" Target="https://edepot.wur.nl/24500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oecd.org/regional/leed/31798594.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hdl.handle.net/10986/3124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9735" y="3077369"/>
            <a:ext cx="5702060" cy="1423010"/>
          </a:xfrm>
        </p:spPr>
        <p:txBody>
          <a:bodyPr>
            <a:normAutofit/>
          </a:bodyPr>
          <a:lstStyle/>
          <a:p>
            <a:pPr algn="r"/>
            <a:r>
              <a:rPr lang="en-US" altLang="en-US" sz="3200" dirty="0"/>
              <a:t>Institutional Reforms </a:t>
            </a:r>
            <a:br>
              <a:rPr lang="en-US" altLang="en-US" sz="3200" dirty="0"/>
            </a:br>
            <a:r>
              <a:rPr lang="en-US" altLang="en-US" sz="3200" dirty="0"/>
              <a:t>for Agricultural Modernization</a:t>
            </a:r>
            <a:endParaRPr lang="de-DE" sz="3200" dirty="0"/>
          </a:p>
        </p:txBody>
      </p:sp>
      <p:sp>
        <p:nvSpPr>
          <p:cNvPr id="4" name="Textplatzhalter 3"/>
          <p:cNvSpPr>
            <a:spLocks noGrp="1"/>
          </p:cNvSpPr>
          <p:nvPr>
            <p:ph type="body" sz="quarter" idx="12"/>
          </p:nvPr>
        </p:nvSpPr>
        <p:spPr>
          <a:xfrm>
            <a:off x="2803583" y="4216142"/>
            <a:ext cx="5874589" cy="1503085"/>
          </a:xfrm>
        </p:spPr>
        <p:txBody>
          <a:bodyPr/>
          <a:lstStyle/>
          <a:p>
            <a:pPr>
              <a:spcBef>
                <a:spcPts val="0"/>
              </a:spcBef>
              <a:defRPr/>
            </a:pPr>
            <a:r>
              <a:rPr lang="en-US" sz="2000" dirty="0"/>
              <a:t>Nodir Djanibekov </a:t>
            </a:r>
          </a:p>
          <a:p>
            <a:pPr>
              <a:spcBef>
                <a:spcPts val="0"/>
              </a:spcBef>
              <a:defRPr/>
            </a:pPr>
            <a:r>
              <a:rPr lang="en-GB" sz="1200" dirty="0"/>
              <a:t>Leibniz Institute of Agricultural Development in Transition Economies (IAMO)</a:t>
            </a:r>
          </a:p>
          <a:p>
            <a:pPr>
              <a:spcBef>
                <a:spcPts val="0"/>
              </a:spcBef>
              <a:defRPr/>
            </a:pPr>
            <a:r>
              <a:rPr lang="en-GB" sz="1200" dirty="0"/>
              <a:t>Halle (Saale), Germany</a:t>
            </a:r>
          </a:p>
          <a:p>
            <a:pPr>
              <a:spcBef>
                <a:spcPts val="0"/>
              </a:spcBef>
            </a:pPr>
            <a:endParaRPr lang="de-DE" sz="1400" dirty="0"/>
          </a:p>
        </p:txBody>
      </p:sp>
      <p:sp>
        <p:nvSpPr>
          <p:cNvPr id="3" name="TextBox 2"/>
          <p:cNvSpPr txBox="1"/>
          <p:nvPr/>
        </p:nvSpPr>
        <p:spPr>
          <a:xfrm>
            <a:off x="4593745" y="5719227"/>
            <a:ext cx="3565654" cy="1138773"/>
          </a:xfrm>
          <a:prstGeom prst="rect">
            <a:avLst/>
          </a:prstGeom>
          <a:noFill/>
        </p:spPr>
        <p:txBody>
          <a:bodyPr wrap="square" rtlCol="0">
            <a:spAutoFit/>
          </a:bodyPr>
          <a:lstStyle/>
          <a:p>
            <a:r>
              <a:rPr lang="en-US" sz="1200" dirty="0">
                <a:solidFill>
                  <a:schemeClr val="bg1"/>
                </a:solidFill>
              </a:rPr>
              <a:t>11-12 August 2022 || Hybrid format: Istanbul</a:t>
            </a:r>
          </a:p>
          <a:p>
            <a:r>
              <a:rPr lang="en-US" sz="1600" dirty="0">
                <a:solidFill>
                  <a:schemeClr val="bg1"/>
                </a:solidFill>
              </a:rPr>
              <a:t>Workshop on Agriculture Development and Food Security in the CAREC Region</a:t>
            </a:r>
          </a:p>
          <a:p>
            <a:r>
              <a:rPr lang="en-US" sz="1200" dirty="0">
                <a:solidFill>
                  <a:schemeClr val="bg1"/>
                </a:solidFill>
              </a:rPr>
              <a:t>Day 2, Session 2: Knowledge Sharing on Agriculture Modernization and Food Security</a:t>
            </a:r>
            <a:endParaRPr lang="de-DE" sz="1200" dirty="0">
              <a:solidFill>
                <a:schemeClr val="bg1"/>
              </a:solidFill>
            </a:endParaRPr>
          </a:p>
        </p:txBody>
      </p:sp>
      <p:pic>
        <p:nvPicPr>
          <p:cNvPr id="6" name="Picture 5" descr="https://www.carecprogram.org/wp-content/themes/carecv0302/assets/carec-logo.png">
            <a:extLst>
              <a:ext uri="{FF2B5EF4-FFF2-40B4-BE49-F238E27FC236}">
                <a16:creationId xmlns:a16="http://schemas.microsoft.com/office/drawing/2014/main" id="{E3607E84-0BA0-4DC1-9B6C-21900A8CFA92}"/>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584095" y="5778124"/>
            <a:ext cx="1009650" cy="1009650"/>
          </a:xfrm>
          <a:prstGeom prst="rect">
            <a:avLst/>
          </a:prstGeom>
          <a:solidFill>
            <a:schemeClr val="bg1"/>
          </a:solidFill>
        </p:spPr>
      </p:pic>
    </p:spTree>
    <p:extLst>
      <p:ext uri="{BB962C8B-B14F-4D97-AF65-F5344CB8AC3E}">
        <p14:creationId xmlns:p14="http://schemas.microsoft.com/office/powerpoint/2010/main" val="1550505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847" y="5051390"/>
            <a:ext cx="8073845" cy="977185"/>
          </a:xfrm>
        </p:spPr>
        <p:txBody>
          <a:bodyPr/>
          <a:lstStyle/>
          <a:p>
            <a:r>
              <a:rPr lang="en-US" dirty="0"/>
              <a:t>However, this does not suggest the abandonment of smallholders in </a:t>
            </a:r>
            <a:r>
              <a:rPr lang="en-US" dirty="0" err="1"/>
              <a:t>agri</a:t>
            </a:r>
            <a:r>
              <a:rPr lang="en-US" dirty="0"/>
              <a:t>-food policymaking</a:t>
            </a:r>
          </a:p>
          <a:p>
            <a:pPr lvl="1"/>
            <a:r>
              <a:rPr lang="en-US" sz="1400" dirty="0">
                <a:solidFill>
                  <a:srgbClr val="7030A0"/>
                </a:solidFill>
              </a:rPr>
              <a:t>Critical economic and social justifications of smallholders </a:t>
            </a:r>
            <a:r>
              <a:rPr lang="en-US" sz="1400" dirty="0"/>
              <a:t>(rural welfare of rural population)</a:t>
            </a:r>
          </a:p>
          <a:p>
            <a:r>
              <a:rPr lang="en-US" dirty="0"/>
              <a:t>A revisited and expanded development </a:t>
            </a:r>
            <a:r>
              <a:rPr lang="en-US" dirty="0">
                <a:solidFill>
                  <a:srgbClr val="7030A0"/>
                </a:solidFill>
              </a:rPr>
              <a:t>role of medium-sized farms</a:t>
            </a:r>
          </a:p>
          <a:p>
            <a:endParaRPr lang="en-US" dirty="0"/>
          </a:p>
          <a:p>
            <a:endParaRPr lang="en-US" dirty="0"/>
          </a:p>
          <a:p>
            <a:endParaRPr lang="en-US" dirty="0"/>
          </a:p>
          <a:p>
            <a:endParaRPr lang="en-US" dirty="0"/>
          </a:p>
          <a:p>
            <a:endParaRPr lang="de-DE" dirty="0"/>
          </a:p>
          <a:p>
            <a:endParaRPr lang="de-DE" dirty="0"/>
          </a:p>
          <a:p>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10</a:t>
            </a:fld>
            <a:endParaRPr lang="de-DE"/>
          </a:p>
        </p:txBody>
      </p:sp>
      <p:pic>
        <p:nvPicPr>
          <p:cNvPr id="7" name="Picture 6"/>
          <p:cNvPicPr>
            <a:picLocks noChangeAspect="1"/>
          </p:cNvPicPr>
          <p:nvPr/>
        </p:nvPicPr>
        <p:blipFill>
          <a:blip r:embed="rId2"/>
          <a:stretch>
            <a:fillRect/>
          </a:stretch>
        </p:blipFill>
        <p:spPr>
          <a:xfrm>
            <a:off x="431799" y="860109"/>
            <a:ext cx="5495703" cy="3893906"/>
          </a:xfrm>
          <a:prstGeom prst="rect">
            <a:avLst/>
          </a:prstGeom>
        </p:spPr>
      </p:pic>
      <p:sp>
        <p:nvSpPr>
          <p:cNvPr id="8" name="Rectangle 7"/>
          <p:cNvSpPr/>
          <p:nvPr/>
        </p:nvSpPr>
        <p:spPr>
          <a:xfrm>
            <a:off x="3447070" y="1357150"/>
            <a:ext cx="2375971" cy="261610"/>
          </a:xfrm>
          <a:prstGeom prst="rect">
            <a:avLst/>
          </a:prstGeom>
        </p:spPr>
        <p:txBody>
          <a:bodyPr wrap="none">
            <a:spAutoFit/>
          </a:bodyPr>
          <a:lstStyle/>
          <a:p>
            <a:r>
              <a:rPr lang="de-DE" sz="1100" dirty="0"/>
              <a:t>Source: Garzón Delvaux et al. (2020b).</a:t>
            </a:r>
          </a:p>
        </p:txBody>
      </p:sp>
      <p:sp>
        <p:nvSpPr>
          <p:cNvPr id="9" name="Rectangle 8"/>
          <p:cNvSpPr/>
          <p:nvPr/>
        </p:nvSpPr>
        <p:spPr>
          <a:xfrm>
            <a:off x="5909351" y="1987832"/>
            <a:ext cx="3122506" cy="1323439"/>
          </a:xfrm>
          <a:prstGeom prst="rect">
            <a:avLst/>
          </a:prstGeom>
        </p:spPr>
        <p:txBody>
          <a:bodyPr wrap="square">
            <a:spAutoFit/>
          </a:bodyPr>
          <a:lstStyle/>
          <a:p>
            <a:r>
              <a:rPr lang="en-US" sz="1600" dirty="0"/>
              <a:t>Studies into </a:t>
            </a:r>
            <a:r>
              <a:rPr lang="en-US" sz="1600" b="1" dirty="0">
                <a:solidFill>
                  <a:srgbClr val="7030A0"/>
                </a:solidFill>
              </a:rPr>
              <a:t>farm size–agricultural performance relationship </a:t>
            </a:r>
            <a:r>
              <a:rPr lang="en-US" sz="1600" dirty="0"/>
              <a:t>with </a:t>
            </a:r>
            <a:r>
              <a:rPr lang="en-US" sz="1600" b="1" dirty="0">
                <a:solidFill>
                  <a:srgbClr val="7030A0"/>
                </a:solidFill>
              </a:rPr>
              <a:t>more recent data </a:t>
            </a:r>
            <a:r>
              <a:rPr lang="en-US" sz="1600" dirty="0"/>
              <a:t>are more likely to record </a:t>
            </a:r>
            <a:r>
              <a:rPr lang="en-US" sz="1600" b="1" dirty="0">
                <a:solidFill>
                  <a:srgbClr val="7030A0"/>
                </a:solidFill>
              </a:rPr>
              <a:t>less IR </a:t>
            </a:r>
            <a:r>
              <a:rPr lang="en-US" sz="1600" dirty="0"/>
              <a:t>than those developed with older data</a:t>
            </a:r>
          </a:p>
        </p:txBody>
      </p:sp>
      <p:sp>
        <p:nvSpPr>
          <p:cNvPr id="11" name="Title 1"/>
          <p:cNvSpPr txBox="1">
            <a:spLocks/>
          </p:cNvSpPr>
          <p:nvPr/>
        </p:nvSpPr>
        <p:spPr>
          <a:xfrm>
            <a:off x="431800" y="234536"/>
            <a:ext cx="6611908" cy="4370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en-US"/>
              <a:t>Future of small farms in the CAREC countries?</a:t>
            </a:r>
            <a:endParaRPr lang="de-DE" dirty="0"/>
          </a:p>
        </p:txBody>
      </p:sp>
    </p:spTree>
    <p:extLst>
      <p:ext uri="{BB962C8B-B14F-4D97-AF65-F5344CB8AC3E}">
        <p14:creationId xmlns:p14="http://schemas.microsoft.com/office/powerpoint/2010/main" val="373343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5" y="240181"/>
            <a:ext cx="5616000" cy="380922"/>
          </a:xfrm>
        </p:spPr>
        <p:txBody>
          <a:bodyPr/>
          <a:lstStyle/>
          <a:p>
            <a:r>
              <a:rPr lang="en-US" dirty="0"/>
              <a:t>Debate about farm size</a:t>
            </a:r>
            <a:endParaRPr lang="de-DE" dirty="0"/>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4144" y="621103"/>
            <a:ext cx="8200129" cy="5788327"/>
          </a:xfrm>
        </p:spPr>
      </p:pic>
      <p:sp>
        <p:nvSpPr>
          <p:cNvPr id="4" name="Slide Number Placeholder 3"/>
          <p:cNvSpPr>
            <a:spLocks noGrp="1"/>
          </p:cNvSpPr>
          <p:nvPr>
            <p:ph type="sldNum" sz="quarter" idx="12"/>
          </p:nvPr>
        </p:nvSpPr>
        <p:spPr/>
        <p:txBody>
          <a:bodyPr/>
          <a:lstStyle/>
          <a:p>
            <a:fld id="{250CD921-F783-F148-86E2-06D7341F7ADE}" type="slidenum">
              <a:rPr lang="de-DE" smtClean="0"/>
              <a:t>11</a:t>
            </a:fld>
            <a:endParaRPr lang="de-DE"/>
          </a:p>
        </p:txBody>
      </p:sp>
      <p:sp>
        <p:nvSpPr>
          <p:cNvPr id="7" name="Rectangle 6"/>
          <p:cNvSpPr/>
          <p:nvPr/>
        </p:nvSpPr>
        <p:spPr>
          <a:xfrm>
            <a:off x="426565" y="1335989"/>
            <a:ext cx="4572000" cy="523220"/>
          </a:xfrm>
          <a:prstGeom prst="rect">
            <a:avLst/>
          </a:prstGeom>
        </p:spPr>
        <p:txBody>
          <a:bodyPr>
            <a:spAutoFit/>
          </a:bodyPr>
          <a:lstStyle/>
          <a:p>
            <a:r>
              <a:rPr lang="de-DE" sz="1400" dirty="0"/>
              <a:t>Positive relationship b/n </a:t>
            </a:r>
            <a:r>
              <a:rPr lang="de-DE" sz="1400" dirty="0">
                <a:solidFill>
                  <a:srgbClr val="7030A0"/>
                </a:solidFill>
              </a:rPr>
              <a:t>Income</a:t>
            </a:r>
            <a:r>
              <a:rPr lang="de-DE" sz="1400" dirty="0"/>
              <a:t> and </a:t>
            </a:r>
            <a:r>
              <a:rPr lang="de-DE" sz="1400" dirty="0">
                <a:solidFill>
                  <a:srgbClr val="7030A0"/>
                </a:solidFill>
              </a:rPr>
              <a:t>Farm Size</a:t>
            </a:r>
          </a:p>
          <a:p>
            <a:r>
              <a:rPr lang="de-DE" sz="1400" dirty="0"/>
              <a:t>Richer countries tend to have larger farms</a:t>
            </a:r>
          </a:p>
        </p:txBody>
      </p:sp>
    </p:spTree>
    <p:extLst>
      <p:ext uri="{BB962C8B-B14F-4D97-AF65-F5344CB8AC3E}">
        <p14:creationId xmlns:p14="http://schemas.microsoft.com/office/powerpoint/2010/main" val="292661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15" y="252968"/>
            <a:ext cx="5616000" cy="377117"/>
          </a:xfrm>
        </p:spPr>
        <p:txBody>
          <a:bodyPr>
            <a:normAutofit fontScale="90000"/>
          </a:bodyPr>
          <a:lstStyle/>
          <a:p>
            <a:r>
              <a:rPr lang="en-US" dirty="0"/>
              <a:t>Problem of smallness: Is small still beautiful?</a:t>
            </a:r>
            <a:endParaRPr lang="de-DE" dirty="0"/>
          </a:p>
        </p:txBody>
      </p:sp>
      <p:sp>
        <p:nvSpPr>
          <p:cNvPr id="3" name="Content Placeholder 2"/>
          <p:cNvSpPr>
            <a:spLocks noGrp="1"/>
          </p:cNvSpPr>
          <p:nvPr>
            <p:ph idx="1"/>
          </p:nvPr>
        </p:nvSpPr>
        <p:spPr>
          <a:xfrm>
            <a:off x="333680" y="2348028"/>
            <a:ext cx="8293100" cy="3884430"/>
          </a:xfrm>
        </p:spPr>
        <p:txBody>
          <a:bodyPr/>
          <a:lstStyle/>
          <a:p>
            <a:r>
              <a:rPr lang="en-US" dirty="0"/>
              <a:t>Low adoption rates of agricultural technologies (</a:t>
            </a:r>
            <a:r>
              <a:rPr lang="en-US" dirty="0">
                <a:solidFill>
                  <a:srgbClr val="7030A0"/>
                </a:solidFill>
              </a:rPr>
              <a:t>high transaction costs </a:t>
            </a:r>
            <a:r>
              <a:rPr lang="en-US" dirty="0"/>
              <a:t>in accessing technologies)</a:t>
            </a:r>
          </a:p>
          <a:p>
            <a:r>
              <a:rPr lang="en-US" dirty="0"/>
              <a:t>Poor access to credits (</a:t>
            </a:r>
            <a:r>
              <a:rPr lang="en-US" dirty="0">
                <a:solidFill>
                  <a:srgbClr val="7030A0"/>
                </a:solidFill>
              </a:rPr>
              <a:t>lack of collateral</a:t>
            </a:r>
            <a:r>
              <a:rPr lang="en-US" dirty="0"/>
              <a:t>)</a:t>
            </a:r>
          </a:p>
          <a:p>
            <a:r>
              <a:rPr lang="en-US" dirty="0"/>
              <a:t>Exclusion from marketing channels by bigger players (</a:t>
            </a:r>
            <a:r>
              <a:rPr lang="en-US" dirty="0">
                <a:solidFill>
                  <a:srgbClr val="7030A0"/>
                </a:solidFill>
              </a:rPr>
              <a:t>now bargaining power</a:t>
            </a:r>
            <a:r>
              <a:rPr lang="en-US" dirty="0"/>
              <a:t>)</a:t>
            </a:r>
          </a:p>
          <a:p>
            <a:endParaRPr lang="en-US" dirty="0"/>
          </a:p>
          <a:p>
            <a:r>
              <a:rPr lang="en-US" dirty="0"/>
              <a:t>Do smallholders represent the obstacle to agricultural modernization?</a:t>
            </a:r>
          </a:p>
          <a:p>
            <a:r>
              <a:rPr lang="en-US" dirty="0"/>
              <a:t>Does the smallholder system threaten food security and hinders poverty alleviation?</a:t>
            </a:r>
          </a:p>
          <a:p>
            <a:endParaRPr lang="en-US" dirty="0"/>
          </a:p>
          <a:p>
            <a:r>
              <a:rPr lang="en-US" sz="2000" b="1" dirty="0">
                <a:solidFill>
                  <a:srgbClr val="7030A0"/>
                </a:solidFill>
                <a:latin typeface="+mj-lt"/>
                <a:ea typeface="+mj-ea"/>
                <a:cs typeface="+mj-cs"/>
              </a:rPr>
              <a:t>What instruments are available to get the small farmers out of the “poor but efficient” trap?</a:t>
            </a:r>
          </a:p>
          <a:p>
            <a:pPr marL="0" indent="0">
              <a:spcBef>
                <a:spcPct val="0"/>
              </a:spcBef>
              <a:buNone/>
            </a:pPr>
            <a:endParaRPr lang="en-US" sz="1000" b="1" dirty="0">
              <a:solidFill>
                <a:schemeClr val="accent1"/>
              </a:solidFill>
              <a:latin typeface="+mj-lt"/>
              <a:ea typeface="+mj-ea"/>
              <a:cs typeface="+mj-cs"/>
            </a:endParaRPr>
          </a:p>
          <a:p>
            <a:pPr lvl="1">
              <a:spcBef>
                <a:spcPct val="0"/>
              </a:spcBef>
            </a:pPr>
            <a:r>
              <a:rPr lang="en-US" sz="2000" b="1" dirty="0">
                <a:solidFill>
                  <a:schemeClr val="accent1"/>
                </a:solidFill>
              </a:rPr>
              <a:t>Re-organization of </a:t>
            </a:r>
            <a:r>
              <a:rPr lang="en-US" sz="2000" b="1" dirty="0">
                <a:solidFill>
                  <a:schemeClr val="accent1"/>
                </a:solidFill>
                <a:latin typeface="+mj-lt"/>
                <a:ea typeface="+mj-ea"/>
                <a:cs typeface="+mj-cs"/>
              </a:rPr>
              <a:t>agricultural value chain &amp; Land markets</a:t>
            </a:r>
          </a:p>
          <a:p>
            <a:pPr lvl="1"/>
            <a:r>
              <a:rPr lang="en-US" dirty="0"/>
              <a:t>Promote policies &amp; technologies aimed at smallholder productivity </a:t>
            </a:r>
          </a:p>
          <a:p>
            <a:pPr lvl="1"/>
            <a:r>
              <a:rPr lang="en-US" dirty="0"/>
              <a:t>Enable smallholders to benefit from scale economies &amp; participation in modern value chains</a:t>
            </a:r>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12</a:t>
            </a:fld>
            <a:endParaRPr lang="de-DE"/>
          </a:p>
        </p:txBody>
      </p:sp>
      <p:sp>
        <p:nvSpPr>
          <p:cNvPr id="7" name="Rectangle 6"/>
          <p:cNvSpPr/>
          <p:nvPr/>
        </p:nvSpPr>
        <p:spPr>
          <a:xfrm>
            <a:off x="3949350" y="814631"/>
            <a:ext cx="2000250" cy="1200150"/>
          </a:xfrm>
          <a:prstGeom prst="rect">
            <a:avLst/>
          </a:prstGeom>
          <a:noFill/>
          <a:ln w="0">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State/Collective farm with workers</a:t>
            </a:r>
            <a:endParaRPr lang="de-DE" dirty="0"/>
          </a:p>
        </p:txBody>
      </p:sp>
      <p:sp>
        <p:nvSpPr>
          <p:cNvPr id="8" name="Oval 7"/>
          <p:cNvSpPr/>
          <p:nvPr/>
        </p:nvSpPr>
        <p:spPr>
          <a:xfrm>
            <a:off x="4860735" y="899912"/>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p:cNvSpPr/>
          <p:nvPr/>
        </p:nvSpPr>
        <p:spPr>
          <a:xfrm>
            <a:off x="3980538" y="85893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p:cNvSpPr/>
          <p:nvPr/>
        </p:nvSpPr>
        <p:spPr>
          <a:xfrm>
            <a:off x="4073207" y="1038025"/>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p:cNvSpPr/>
          <p:nvPr/>
        </p:nvSpPr>
        <p:spPr>
          <a:xfrm>
            <a:off x="4120832" y="144211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11"/>
          <p:cNvSpPr/>
          <p:nvPr/>
        </p:nvSpPr>
        <p:spPr>
          <a:xfrm>
            <a:off x="5101390" y="113620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p:cNvSpPr/>
          <p:nvPr/>
        </p:nvSpPr>
        <p:spPr>
          <a:xfrm>
            <a:off x="4420210" y="118422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p:cNvSpPr/>
          <p:nvPr/>
        </p:nvSpPr>
        <p:spPr>
          <a:xfrm>
            <a:off x="4558323" y="159712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p:cNvSpPr/>
          <p:nvPr/>
        </p:nvSpPr>
        <p:spPr>
          <a:xfrm>
            <a:off x="4852196" y="139449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p:cNvSpPr/>
          <p:nvPr/>
        </p:nvSpPr>
        <p:spPr>
          <a:xfrm>
            <a:off x="3994426" y="184665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p:cNvSpPr/>
          <p:nvPr/>
        </p:nvSpPr>
        <p:spPr>
          <a:xfrm>
            <a:off x="5092994" y="141138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Box 17"/>
          <p:cNvSpPr txBox="1"/>
          <p:nvPr/>
        </p:nvSpPr>
        <p:spPr>
          <a:xfrm rot="16200000">
            <a:off x="3006437" y="1165002"/>
            <a:ext cx="1315649" cy="523220"/>
          </a:xfrm>
          <a:prstGeom prst="rect">
            <a:avLst/>
          </a:prstGeom>
          <a:noFill/>
        </p:spPr>
        <p:txBody>
          <a:bodyPr wrap="square" rtlCol="0">
            <a:spAutoFit/>
          </a:bodyPr>
          <a:lstStyle/>
          <a:p>
            <a:r>
              <a:rPr lang="en-US" sz="1400" dirty="0"/>
              <a:t>Land reform &amp; fragmentation</a:t>
            </a:r>
            <a:endParaRPr lang="de-DE" sz="1400" dirty="0"/>
          </a:p>
        </p:txBody>
      </p:sp>
      <p:sp>
        <p:nvSpPr>
          <p:cNvPr id="19" name="Oval 18"/>
          <p:cNvSpPr/>
          <p:nvPr/>
        </p:nvSpPr>
        <p:spPr>
          <a:xfrm>
            <a:off x="4412410" y="86300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p:cNvSpPr/>
          <p:nvPr/>
        </p:nvSpPr>
        <p:spPr>
          <a:xfrm>
            <a:off x="4300079" y="100180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p:cNvSpPr/>
          <p:nvPr/>
        </p:nvSpPr>
        <p:spPr>
          <a:xfrm>
            <a:off x="4042904" y="126850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p:cNvSpPr/>
          <p:nvPr/>
        </p:nvSpPr>
        <p:spPr>
          <a:xfrm>
            <a:off x="4090529" y="167260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p:cNvSpPr/>
          <p:nvPr/>
        </p:nvSpPr>
        <p:spPr>
          <a:xfrm>
            <a:off x="4623929" y="95418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p:cNvSpPr/>
          <p:nvPr/>
        </p:nvSpPr>
        <p:spPr>
          <a:xfrm>
            <a:off x="4389907" y="141470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p:cNvSpPr/>
          <p:nvPr/>
        </p:nvSpPr>
        <p:spPr>
          <a:xfrm>
            <a:off x="4315758" y="1645189"/>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p:cNvSpPr/>
          <p:nvPr/>
        </p:nvSpPr>
        <p:spPr>
          <a:xfrm>
            <a:off x="4652168" y="135849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p:cNvSpPr/>
          <p:nvPr/>
        </p:nvSpPr>
        <p:spPr>
          <a:xfrm>
            <a:off x="4752926" y="181547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p:cNvSpPr/>
          <p:nvPr/>
        </p:nvSpPr>
        <p:spPr>
          <a:xfrm>
            <a:off x="4881177" y="114468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p:cNvSpPr/>
          <p:nvPr/>
        </p:nvSpPr>
        <p:spPr>
          <a:xfrm>
            <a:off x="5036608" y="1591057"/>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p:cNvSpPr/>
          <p:nvPr/>
        </p:nvSpPr>
        <p:spPr>
          <a:xfrm>
            <a:off x="4541924" y="177139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30"/>
          <p:cNvSpPr/>
          <p:nvPr/>
        </p:nvSpPr>
        <p:spPr>
          <a:xfrm>
            <a:off x="5047458" y="176341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tangle 31"/>
          <p:cNvSpPr/>
          <p:nvPr/>
        </p:nvSpPr>
        <p:spPr>
          <a:xfrm>
            <a:off x="453721" y="838724"/>
            <a:ext cx="200025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State/Collective farm with workers</a:t>
            </a:r>
            <a:endParaRPr lang="de-DE" dirty="0"/>
          </a:p>
        </p:txBody>
      </p:sp>
      <p:sp>
        <p:nvSpPr>
          <p:cNvPr id="33" name="Oval 32"/>
          <p:cNvSpPr/>
          <p:nvPr/>
        </p:nvSpPr>
        <p:spPr>
          <a:xfrm>
            <a:off x="4590628" y="109705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33"/>
          <p:cNvSpPr/>
          <p:nvPr/>
        </p:nvSpPr>
        <p:spPr>
          <a:xfrm>
            <a:off x="5545166" y="834677"/>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p:cNvSpPr/>
          <p:nvPr/>
        </p:nvSpPr>
        <p:spPr>
          <a:xfrm>
            <a:off x="4216405" y="1210200"/>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p:cNvSpPr/>
          <p:nvPr/>
        </p:nvSpPr>
        <p:spPr>
          <a:xfrm>
            <a:off x="5014478" y="128163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p:cNvSpPr/>
          <p:nvPr/>
        </p:nvSpPr>
        <p:spPr>
          <a:xfrm>
            <a:off x="5776797" y="879422"/>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p:cNvSpPr/>
          <p:nvPr/>
        </p:nvSpPr>
        <p:spPr>
          <a:xfrm>
            <a:off x="5276373" y="108335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p:cNvSpPr/>
          <p:nvPr/>
        </p:nvSpPr>
        <p:spPr>
          <a:xfrm>
            <a:off x="5242754" y="152236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Oval 39"/>
          <p:cNvSpPr/>
          <p:nvPr/>
        </p:nvSpPr>
        <p:spPr>
          <a:xfrm>
            <a:off x="5536627" y="131973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40"/>
          <p:cNvSpPr/>
          <p:nvPr/>
        </p:nvSpPr>
        <p:spPr>
          <a:xfrm>
            <a:off x="5536627" y="151023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Oval 41"/>
          <p:cNvSpPr/>
          <p:nvPr/>
        </p:nvSpPr>
        <p:spPr>
          <a:xfrm>
            <a:off x="5777425" y="133662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42"/>
          <p:cNvSpPr/>
          <p:nvPr/>
        </p:nvSpPr>
        <p:spPr>
          <a:xfrm>
            <a:off x="5514863" y="1055635"/>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Oval 43"/>
          <p:cNvSpPr/>
          <p:nvPr/>
        </p:nvSpPr>
        <p:spPr>
          <a:xfrm>
            <a:off x="5062435" y="90809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Oval 44"/>
          <p:cNvSpPr/>
          <p:nvPr/>
        </p:nvSpPr>
        <p:spPr>
          <a:xfrm>
            <a:off x="4727335" y="119374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Oval 45"/>
          <p:cNvSpPr/>
          <p:nvPr/>
        </p:nvSpPr>
        <p:spPr>
          <a:xfrm>
            <a:off x="4774960" y="159784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Oval 46"/>
          <p:cNvSpPr/>
          <p:nvPr/>
        </p:nvSpPr>
        <p:spPr>
          <a:xfrm>
            <a:off x="5308360" y="87942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Oval 47"/>
          <p:cNvSpPr/>
          <p:nvPr/>
        </p:nvSpPr>
        <p:spPr>
          <a:xfrm>
            <a:off x="5405252" y="167260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Oval 48"/>
          <p:cNvSpPr/>
          <p:nvPr/>
        </p:nvSpPr>
        <p:spPr>
          <a:xfrm>
            <a:off x="4344138" y="184665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Oval 49"/>
          <p:cNvSpPr/>
          <p:nvPr/>
        </p:nvSpPr>
        <p:spPr>
          <a:xfrm>
            <a:off x="5336599" y="128373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Oval 50"/>
          <p:cNvSpPr/>
          <p:nvPr/>
        </p:nvSpPr>
        <p:spPr>
          <a:xfrm>
            <a:off x="5629128" y="1682210"/>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Oval 51"/>
          <p:cNvSpPr/>
          <p:nvPr/>
        </p:nvSpPr>
        <p:spPr>
          <a:xfrm>
            <a:off x="5728195" y="1089554"/>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Oval 52"/>
          <p:cNvSpPr/>
          <p:nvPr/>
        </p:nvSpPr>
        <p:spPr>
          <a:xfrm>
            <a:off x="5721039" y="1516297"/>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3"/>
          <p:cNvSpPr/>
          <p:nvPr/>
        </p:nvSpPr>
        <p:spPr>
          <a:xfrm>
            <a:off x="5226355" y="169663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Oval 54"/>
          <p:cNvSpPr/>
          <p:nvPr/>
        </p:nvSpPr>
        <p:spPr>
          <a:xfrm>
            <a:off x="5731889" y="183951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ight Arrow 55"/>
          <p:cNvSpPr/>
          <p:nvPr/>
        </p:nvSpPr>
        <p:spPr>
          <a:xfrm>
            <a:off x="2540883" y="1152426"/>
            <a:ext cx="899870" cy="5727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Box 56"/>
          <p:cNvSpPr txBox="1"/>
          <p:nvPr/>
        </p:nvSpPr>
        <p:spPr>
          <a:xfrm>
            <a:off x="6948340" y="1120870"/>
            <a:ext cx="1678440" cy="646331"/>
          </a:xfrm>
          <a:prstGeom prst="rect">
            <a:avLst/>
          </a:prstGeom>
          <a:noFill/>
        </p:spPr>
        <p:txBody>
          <a:bodyPr wrap="square" rtlCol="0">
            <a:spAutoFit/>
          </a:bodyPr>
          <a:lstStyle/>
          <a:p>
            <a:pPr algn="ctr"/>
            <a:r>
              <a:rPr lang="en-US" b="1" dirty="0"/>
              <a:t>Agricultural modernization</a:t>
            </a:r>
            <a:endParaRPr lang="de-DE" b="1" dirty="0"/>
          </a:p>
        </p:txBody>
      </p:sp>
      <p:sp>
        <p:nvSpPr>
          <p:cNvPr id="59" name="Right Arrow 58"/>
          <p:cNvSpPr/>
          <p:nvPr/>
        </p:nvSpPr>
        <p:spPr>
          <a:xfrm>
            <a:off x="6084760" y="1152426"/>
            <a:ext cx="899870" cy="5727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tangle 59"/>
          <p:cNvSpPr/>
          <p:nvPr/>
        </p:nvSpPr>
        <p:spPr>
          <a:xfrm>
            <a:off x="6222300" y="949718"/>
            <a:ext cx="50526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a:t>
            </a:r>
          </a:p>
        </p:txBody>
      </p:sp>
      <p:sp>
        <p:nvSpPr>
          <p:cNvPr id="58" name="Rectangle 57"/>
          <p:cNvSpPr/>
          <p:nvPr/>
        </p:nvSpPr>
        <p:spPr>
          <a:xfrm>
            <a:off x="-6092" y="703927"/>
            <a:ext cx="9144000" cy="1478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9280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00001"/>
            <a:ext cx="8486927" cy="631088"/>
          </a:xfrm>
        </p:spPr>
        <p:txBody>
          <a:bodyPr>
            <a:normAutofit fontScale="90000"/>
          </a:bodyPr>
          <a:lstStyle/>
          <a:p>
            <a:r>
              <a:rPr lang="en-US" dirty="0"/>
              <a:t>Institutional reforms to bring the economies of scales in small-scale farm-based fragmented agriculture</a:t>
            </a:r>
            <a:endParaRPr lang="de-DE" dirty="0"/>
          </a:p>
        </p:txBody>
      </p:sp>
      <p:sp>
        <p:nvSpPr>
          <p:cNvPr id="3" name="Content Placeholder 2"/>
          <p:cNvSpPr>
            <a:spLocks noGrp="1"/>
          </p:cNvSpPr>
          <p:nvPr>
            <p:ph idx="1"/>
          </p:nvPr>
        </p:nvSpPr>
        <p:spPr>
          <a:xfrm>
            <a:off x="668106" y="1865278"/>
            <a:ext cx="5616000" cy="3908932"/>
          </a:xfrm>
        </p:spPr>
        <p:txBody>
          <a:bodyPr/>
          <a:lstStyle/>
          <a:p>
            <a:pPr marL="0" indent="0">
              <a:buNone/>
            </a:pPr>
            <a:r>
              <a:rPr lang="en-US" sz="2800" b="1" dirty="0">
                <a:solidFill>
                  <a:schemeClr val="accent1">
                    <a:lumMod val="75000"/>
                  </a:schemeClr>
                </a:solidFill>
              </a:rPr>
              <a:t>3C</a:t>
            </a:r>
          </a:p>
          <a:p>
            <a:r>
              <a:rPr lang="en-US" sz="2800" b="1" dirty="0">
                <a:solidFill>
                  <a:schemeClr val="accent1">
                    <a:lumMod val="75000"/>
                  </a:schemeClr>
                </a:solidFill>
              </a:rPr>
              <a:t>C</a:t>
            </a:r>
            <a:r>
              <a:rPr lang="en-US" sz="2800" dirty="0">
                <a:solidFill>
                  <a:schemeClr val="accent1">
                    <a:lumMod val="75000"/>
                  </a:schemeClr>
                </a:solidFill>
              </a:rPr>
              <a:t>onsolidation</a:t>
            </a:r>
          </a:p>
          <a:p>
            <a:r>
              <a:rPr lang="en-US" sz="2800" b="1" dirty="0">
                <a:solidFill>
                  <a:schemeClr val="accent1">
                    <a:lumMod val="75000"/>
                  </a:schemeClr>
                </a:solidFill>
              </a:rPr>
              <a:t>C</a:t>
            </a:r>
            <a:r>
              <a:rPr lang="en-US" sz="2800" dirty="0">
                <a:solidFill>
                  <a:schemeClr val="accent1">
                    <a:lumMod val="75000"/>
                  </a:schemeClr>
                </a:solidFill>
              </a:rPr>
              <a:t>ooperatives</a:t>
            </a:r>
          </a:p>
          <a:p>
            <a:r>
              <a:rPr lang="en-US" sz="2800" b="1" dirty="0">
                <a:solidFill>
                  <a:schemeClr val="accent1">
                    <a:lumMod val="75000"/>
                  </a:schemeClr>
                </a:solidFill>
              </a:rPr>
              <a:t>C</a:t>
            </a:r>
            <a:r>
              <a:rPr lang="en-US" sz="2800" dirty="0">
                <a:solidFill>
                  <a:schemeClr val="accent1">
                    <a:lumMod val="75000"/>
                  </a:schemeClr>
                </a:solidFill>
              </a:rPr>
              <a:t>lusters</a:t>
            </a:r>
          </a:p>
          <a:p>
            <a:endParaRPr lang="en-US" sz="2800" dirty="0">
              <a:solidFill>
                <a:schemeClr val="accent1">
                  <a:lumMod val="75000"/>
                </a:schemeClr>
              </a:solidFill>
            </a:endParaRPr>
          </a:p>
          <a:p>
            <a:r>
              <a:rPr lang="en-US" sz="2800" dirty="0">
                <a:solidFill>
                  <a:schemeClr val="accent1">
                    <a:lumMod val="75000"/>
                  </a:schemeClr>
                </a:solidFill>
              </a:rPr>
              <a:t>Land tenure</a:t>
            </a:r>
            <a:endParaRPr lang="de-DE" sz="2800" dirty="0">
              <a:solidFill>
                <a:schemeClr val="accent1">
                  <a:lumMod val="75000"/>
                </a:schemeClr>
              </a:solidFill>
            </a:endParaRPr>
          </a:p>
          <a:p>
            <a:endParaRPr lang="de-DE" sz="18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50CD921-F783-F148-86E2-06D7341F7ADE}" type="slidenum">
              <a:rPr lang="de-DE" smtClean="0"/>
              <a:t>13</a:t>
            </a:fld>
            <a:endParaRPr lang="de-DE"/>
          </a:p>
        </p:txBody>
      </p:sp>
      <p:sp>
        <p:nvSpPr>
          <p:cNvPr id="5" name="Text Placeholder 4"/>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35086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048" y="799877"/>
            <a:ext cx="8319902" cy="5238750"/>
          </a:xfrm>
        </p:spPr>
        <p:txBody>
          <a:bodyPr/>
          <a:lstStyle/>
          <a:p>
            <a:r>
              <a:rPr lang="en-US" dirty="0">
                <a:solidFill>
                  <a:srgbClr val="7030A0"/>
                </a:solidFill>
              </a:rPr>
              <a:t>Fragmented agriculture</a:t>
            </a:r>
            <a:r>
              <a:rPr lang="en-US" dirty="0"/>
              <a:t>: Farmers comprise several small plots scattered across space</a:t>
            </a:r>
          </a:p>
          <a:p>
            <a:r>
              <a:rPr lang="en-US" dirty="0">
                <a:solidFill>
                  <a:srgbClr val="7030A0"/>
                </a:solidFill>
              </a:rPr>
              <a:t>Scattered plots </a:t>
            </a:r>
            <a:r>
              <a:rPr lang="en-US" dirty="0"/>
              <a:t>may have different seasonal peaks for labor, water, or food production:</a:t>
            </a:r>
          </a:p>
          <a:p>
            <a:pPr lvl="1"/>
            <a:r>
              <a:rPr lang="en-US" dirty="0"/>
              <a:t>Higher farmers’ flexibility, seasonal adjustments in input use, smoothened agricultural income, </a:t>
            </a:r>
            <a:r>
              <a:rPr lang="en-US" dirty="0">
                <a:solidFill>
                  <a:srgbClr val="7030A0"/>
                </a:solidFill>
              </a:rPr>
              <a:t>risk management for smallholders</a:t>
            </a:r>
          </a:p>
          <a:p>
            <a:r>
              <a:rPr lang="en-US" dirty="0"/>
              <a:t>However, </a:t>
            </a:r>
            <a:r>
              <a:rPr lang="en-US" dirty="0">
                <a:solidFill>
                  <a:srgbClr val="7030A0"/>
                </a:solidFill>
              </a:rPr>
              <a:t>higher costs </a:t>
            </a:r>
            <a:r>
              <a:rPr lang="en-US" dirty="0"/>
              <a:t>to reach fragmented land -&gt; penalized output, deterred intensive farming, and land </a:t>
            </a:r>
            <a:r>
              <a:rPr lang="de-DE" dirty="0"/>
              <a:t>value</a:t>
            </a:r>
          </a:p>
          <a:p>
            <a:r>
              <a:rPr lang="en-US" dirty="0"/>
              <a:t>Smaller scattered parcels hinder the use of heavy inputs (from machinery to pesticides)</a:t>
            </a:r>
            <a:endParaRPr lang="de-DE" dirty="0"/>
          </a:p>
          <a:p>
            <a:r>
              <a:rPr lang="de-DE" dirty="0">
                <a:solidFill>
                  <a:srgbClr val="7030A0"/>
                </a:solidFill>
              </a:rPr>
              <a:t>Consolidation</a:t>
            </a:r>
            <a:r>
              <a:rPr lang="de-DE" dirty="0"/>
              <a:t> of farms through the exchange of parcels among farmers </a:t>
            </a:r>
          </a:p>
          <a:p>
            <a:pPr lvl="1"/>
            <a:r>
              <a:rPr lang="de-DE" dirty="0"/>
              <a:t>without increasing farm size nor changing power structure</a:t>
            </a:r>
          </a:p>
          <a:p>
            <a:r>
              <a:rPr lang="en-US" dirty="0"/>
              <a:t>Often resisted by smallholders due to low trust and lack of information on plots of other farmers</a:t>
            </a:r>
          </a:p>
          <a:p>
            <a:r>
              <a:rPr lang="en-US" dirty="0"/>
              <a:t>Limited ability of farmers to adjust fragmented plots over time due to land transaction restrictions</a:t>
            </a:r>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14</a:t>
            </a:fld>
            <a:endParaRPr lang="de-DE"/>
          </a:p>
        </p:txBody>
      </p:sp>
      <p:sp>
        <p:nvSpPr>
          <p:cNvPr id="7" name="Title 1"/>
          <p:cNvSpPr txBox="1">
            <a:spLocks/>
          </p:cNvSpPr>
          <p:nvPr/>
        </p:nvSpPr>
        <p:spPr>
          <a:xfrm>
            <a:off x="376424" y="268913"/>
            <a:ext cx="6519676" cy="6310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en-US" dirty="0"/>
              <a:t>Land and farm consolidation</a:t>
            </a:r>
            <a:endParaRPr lang="de-DE" dirty="0"/>
          </a:p>
        </p:txBody>
      </p:sp>
      <p:pic>
        <p:nvPicPr>
          <p:cNvPr id="2050" name="Picture 2" descr="©FAO/A. K. Kimo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1543" y="4325509"/>
            <a:ext cx="7035303" cy="20647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15973" y="6161251"/>
            <a:ext cx="1988045" cy="261610"/>
          </a:xfrm>
          <a:prstGeom prst="rect">
            <a:avLst/>
          </a:prstGeom>
        </p:spPr>
        <p:txBody>
          <a:bodyPr wrap="none">
            <a:spAutoFit/>
          </a:bodyPr>
          <a:lstStyle/>
          <a:p>
            <a:r>
              <a:rPr lang="de-DE" sz="1100" dirty="0">
                <a:solidFill>
                  <a:schemeClr val="bg1"/>
                </a:solidFill>
              </a:rPr>
              <a:t>Photo: FAO MAINLAND project.</a:t>
            </a:r>
          </a:p>
        </p:txBody>
      </p:sp>
    </p:spTree>
    <p:extLst>
      <p:ext uri="{BB962C8B-B14F-4D97-AF65-F5344CB8AC3E}">
        <p14:creationId xmlns:p14="http://schemas.microsoft.com/office/powerpoint/2010/main" val="86553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23" y="268913"/>
            <a:ext cx="5616000" cy="369442"/>
          </a:xfrm>
        </p:spPr>
        <p:txBody>
          <a:bodyPr/>
          <a:lstStyle/>
          <a:p>
            <a:r>
              <a:rPr lang="en-US" dirty="0"/>
              <a:t>Farm consolidation in Uzbekistan</a:t>
            </a:r>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15</a:t>
            </a:fld>
            <a:endParaRPr lang="de-DE"/>
          </a:p>
        </p:txBody>
      </p:sp>
      <p:pic>
        <p:nvPicPr>
          <p:cNvPr id="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323" y="821366"/>
            <a:ext cx="5802313"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41872" y="3798705"/>
            <a:ext cx="4572000" cy="261610"/>
          </a:xfrm>
          <a:prstGeom prst="rect">
            <a:avLst/>
          </a:prstGeom>
        </p:spPr>
        <p:txBody>
          <a:bodyPr>
            <a:spAutoFit/>
          </a:bodyPr>
          <a:lstStyle/>
          <a:p>
            <a:r>
              <a:rPr lang="en-US" sz="1050" dirty="0"/>
              <a:t>Source: </a:t>
            </a:r>
            <a:r>
              <a:rPr lang="de-DE" sz="1050" dirty="0"/>
              <a:t>Djanibekov et al. (2012).</a:t>
            </a:r>
            <a:endParaRPr lang="en-US" sz="1050" dirty="0"/>
          </a:p>
        </p:txBody>
      </p:sp>
      <p:graphicFrame>
        <p:nvGraphicFramePr>
          <p:cNvPr id="10" name="Chart 9"/>
          <p:cNvGraphicFramePr>
            <a:graphicFrameLocks/>
          </p:cNvGraphicFramePr>
          <p:nvPr>
            <p:extLst>
              <p:ext uri="{D42A27DB-BD31-4B8C-83A1-F6EECF244321}">
                <p14:modId xmlns:p14="http://schemas.microsoft.com/office/powerpoint/2010/main" val="2807658262"/>
              </p:ext>
            </p:extLst>
          </p:nvPr>
        </p:nvGraphicFramePr>
        <p:xfrm>
          <a:off x="3856008" y="3694292"/>
          <a:ext cx="5175101" cy="30610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41872" y="604382"/>
            <a:ext cx="5352451" cy="338554"/>
          </a:xfrm>
          <a:prstGeom prst="rect">
            <a:avLst/>
          </a:prstGeom>
        </p:spPr>
        <p:txBody>
          <a:bodyPr wrap="square">
            <a:spAutoFit/>
          </a:bodyPr>
          <a:lstStyle/>
          <a:p>
            <a:pPr algn="ctr"/>
            <a:r>
              <a:rPr lang="de-DE" sz="1600" dirty="0"/>
              <a:t>Schematic layout of the farm consolidation in Uzbekistan</a:t>
            </a:r>
          </a:p>
        </p:txBody>
      </p:sp>
      <p:sp>
        <p:nvSpPr>
          <p:cNvPr id="12" name="Rectangle 11"/>
          <p:cNvSpPr/>
          <p:nvPr/>
        </p:nvSpPr>
        <p:spPr>
          <a:xfrm>
            <a:off x="4313208" y="3721760"/>
            <a:ext cx="4830792" cy="338554"/>
          </a:xfrm>
          <a:prstGeom prst="rect">
            <a:avLst/>
          </a:prstGeom>
        </p:spPr>
        <p:txBody>
          <a:bodyPr wrap="square">
            <a:spAutoFit/>
          </a:bodyPr>
          <a:lstStyle/>
          <a:p>
            <a:r>
              <a:rPr lang="de-DE" sz="1600" dirty="0"/>
              <a:t>Evolution of average of individual farms in Uzbekistan</a:t>
            </a:r>
          </a:p>
        </p:txBody>
      </p:sp>
      <p:sp>
        <p:nvSpPr>
          <p:cNvPr id="14" name="Rectangle 13"/>
          <p:cNvSpPr/>
          <p:nvPr/>
        </p:nvSpPr>
        <p:spPr>
          <a:xfrm>
            <a:off x="3994636" y="6665398"/>
            <a:ext cx="4572000" cy="261610"/>
          </a:xfrm>
          <a:prstGeom prst="rect">
            <a:avLst/>
          </a:prstGeom>
        </p:spPr>
        <p:txBody>
          <a:bodyPr>
            <a:spAutoFit/>
          </a:bodyPr>
          <a:lstStyle/>
          <a:p>
            <a:r>
              <a:rPr lang="en-US" sz="1050" dirty="0"/>
              <a:t>Source: </a:t>
            </a:r>
            <a:r>
              <a:rPr lang="de-DE" sz="1050" dirty="0"/>
              <a:t>Zorya et al. (2019).</a:t>
            </a:r>
            <a:endParaRPr lang="en-US" sz="1050" dirty="0"/>
          </a:p>
        </p:txBody>
      </p:sp>
      <p:sp>
        <p:nvSpPr>
          <p:cNvPr id="3" name="TextBox 2"/>
          <p:cNvSpPr txBox="1"/>
          <p:nvPr/>
        </p:nvSpPr>
        <p:spPr>
          <a:xfrm>
            <a:off x="6404532" y="967563"/>
            <a:ext cx="251419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Sporadic</a:t>
            </a:r>
          </a:p>
          <a:p>
            <a:pPr marL="285750" indent="-285750">
              <a:buFont typeface="Arial" panose="020B0604020202020204" pitchFamily="34" charset="0"/>
              <a:buChar char="•"/>
            </a:pPr>
            <a:r>
              <a:rPr lang="en-US" dirty="0"/>
              <a:t>Top-down</a:t>
            </a:r>
          </a:p>
          <a:p>
            <a:pPr marL="285750" indent="-285750">
              <a:buFont typeface="Arial" panose="020B0604020202020204" pitchFamily="34" charset="0"/>
              <a:buChar char="•"/>
            </a:pPr>
            <a:r>
              <a:rPr lang="en-US" dirty="0"/>
              <a:t>Without full farm compensation</a:t>
            </a:r>
          </a:p>
          <a:p>
            <a:pPr marL="285750" indent="-285750">
              <a:buFont typeface="Arial" panose="020B0604020202020204" pitchFamily="34" charset="0"/>
              <a:buChar char="•"/>
            </a:pPr>
            <a:r>
              <a:rPr lang="en-US" dirty="0"/>
              <a:t>Compromised trust and incentives for farm investments</a:t>
            </a:r>
            <a:endParaRPr lang="de-DE" dirty="0"/>
          </a:p>
        </p:txBody>
      </p:sp>
    </p:spTree>
    <p:extLst>
      <p:ext uri="{BB962C8B-B14F-4D97-AF65-F5344CB8AC3E}">
        <p14:creationId xmlns:p14="http://schemas.microsoft.com/office/powerpoint/2010/main" val="282407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63140"/>
            <a:ext cx="6732199" cy="375215"/>
          </a:xfrm>
        </p:spPr>
        <p:txBody>
          <a:bodyPr>
            <a:normAutofit/>
          </a:bodyPr>
          <a:lstStyle/>
          <a:p>
            <a:r>
              <a:rPr lang="en-US" dirty="0"/>
              <a:t>Agricultural cooperatives</a:t>
            </a:r>
            <a:endParaRPr lang="de-DE" dirty="0"/>
          </a:p>
        </p:txBody>
      </p:sp>
      <p:sp>
        <p:nvSpPr>
          <p:cNvPr id="3" name="Content Placeholder 2"/>
          <p:cNvSpPr>
            <a:spLocks noGrp="1"/>
          </p:cNvSpPr>
          <p:nvPr>
            <p:ph idx="1"/>
          </p:nvPr>
        </p:nvSpPr>
        <p:spPr>
          <a:xfrm>
            <a:off x="431800" y="864668"/>
            <a:ext cx="8298132" cy="5175849"/>
          </a:xfrm>
        </p:spPr>
        <p:txBody>
          <a:bodyPr/>
          <a:lstStyle/>
          <a:p>
            <a:r>
              <a:rPr lang="en-US" dirty="0"/>
              <a:t>Autonomous association of persons united voluntarily to meet their </a:t>
            </a:r>
            <a:r>
              <a:rPr lang="en-US" dirty="0">
                <a:solidFill>
                  <a:srgbClr val="7030A0"/>
                </a:solidFill>
              </a:rPr>
              <a:t>common economic, social and cultural needs and aspirations </a:t>
            </a:r>
            <a:r>
              <a:rPr lang="en-US" dirty="0"/>
              <a:t>through a jointly owned and democratically-controlled enterprise (</a:t>
            </a:r>
            <a:r>
              <a:rPr lang="de-DE" dirty="0"/>
              <a:t>International Cooperative Alliance 2022)</a:t>
            </a:r>
            <a:endParaRPr lang="en-US" dirty="0"/>
          </a:p>
          <a:p>
            <a:r>
              <a:rPr lang="en-US" dirty="0">
                <a:solidFill>
                  <a:srgbClr val="7030A0"/>
                </a:solidFill>
              </a:rPr>
              <a:t>NOT commercial institution </a:t>
            </a:r>
            <a:r>
              <a:rPr lang="en-US" dirty="0"/>
              <a:t>formed by pooling resources and commodities of individual farmers</a:t>
            </a:r>
          </a:p>
          <a:p>
            <a:pPr marL="0" indent="0">
              <a:buNone/>
            </a:pPr>
            <a:r>
              <a:rPr lang="en-US" b="1" dirty="0"/>
              <a:t>Major forms of coops:</a:t>
            </a:r>
          </a:p>
          <a:p>
            <a:r>
              <a:rPr lang="en-US" dirty="0"/>
              <a:t>Supply cooperatives</a:t>
            </a:r>
          </a:p>
          <a:p>
            <a:r>
              <a:rPr lang="en-US" dirty="0"/>
              <a:t>Marketing cooperatives (multi-purpose with credit and agronomy departments)</a:t>
            </a:r>
          </a:p>
          <a:p>
            <a:endParaRPr lang="en-US" dirty="0"/>
          </a:p>
          <a:p>
            <a:pPr marL="0" indent="0">
              <a:buNone/>
            </a:pPr>
            <a:r>
              <a:rPr lang="en-US" b="1" dirty="0"/>
              <a:t>Cooperative Principles</a:t>
            </a:r>
          </a:p>
          <a:p>
            <a:pPr marL="342900" indent="-342900">
              <a:buFont typeface="+mj-lt"/>
              <a:buAutoNum type="arabicPeriod"/>
            </a:pPr>
            <a:r>
              <a:rPr lang="en-US" dirty="0"/>
              <a:t>Voluntary and open membership</a:t>
            </a:r>
          </a:p>
          <a:p>
            <a:pPr marL="342900" indent="-342900">
              <a:buFont typeface="+mj-lt"/>
              <a:buAutoNum type="arabicPeriod"/>
            </a:pPr>
            <a:r>
              <a:rPr lang="en-US" dirty="0"/>
              <a:t>Democratic member control</a:t>
            </a:r>
          </a:p>
          <a:p>
            <a:pPr marL="342900" indent="-342900">
              <a:buFont typeface="+mj-lt"/>
              <a:buAutoNum type="arabicPeriod"/>
            </a:pPr>
            <a:r>
              <a:rPr lang="en-US" dirty="0"/>
              <a:t>Member economic participation</a:t>
            </a:r>
          </a:p>
          <a:p>
            <a:pPr marL="342900" indent="-342900">
              <a:buFont typeface="+mj-lt"/>
              <a:buAutoNum type="arabicPeriod"/>
            </a:pPr>
            <a:r>
              <a:rPr lang="en-US" dirty="0"/>
              <a:t>Autonomy and independence</a:t>
            </a:r>
          </a:p>
          <a:p>
            <a:pPr marL="342900" indent="-342900">
              <a:buFont typeface="+mj-lt"/>
              <a:buAutoNum type="arabicPeriod"/>
            </a:pPr>
            <a:r>
              <a:rPr lang="en-US" dirty="0"/>
              <a:t>Education, training, and information</a:t>
            </a:r>
          </a:p>
          <a:p>
            <a:pPr marL="342900" indent="-342900">
              <a:buFont typeface="+mj-lt"/>
              <a:buAutoNum type="arabicPeriod"/>
            </a:pPr>
            <a:r>
              <a:rPr lang="en-US" dirty="0"/>
              <a:t>Cooperation among cooperatives</a:t>
            </a:r>
          </a:p>
          <a:p>
            <a:pPr marL="342900" indent="-342900">
              <a:buFont typeface="+mj-lt"/>
              <a:buAutoNum type="arabicPeriod"/>
            </a:pPr>
            <a:r>
              <a:rPr lang="en-US" dirty="0"/>
              <a:t>Concern for community</a:t>
            </a:r>
          </a:p>
        </p:txBody>
      </p:sp>
      <p:sp>
        <p:nvSpPr>
          <p:cNvPr id="4" name="Slide Number Placeholder 3"/>
          <p:cNvSpPr>
            <a:spLocks noGrp="1"/>
          </p:cNvSpPr>
          <p:nvPr>
            <p:ph type="sldNum" sz="quarter" idx="12"/>
          </p:nvPr>
        </p:nvSpPr>
        <p:spPr/>
        <p:txBody>
          <a:bodyPr/>
          <a:lstStyle/>
          <a:p>
            <a:fld id="{250CD921-F783-F148-86E2-06D7341F7ADE}" type="slidenum">
              <a:rPr lang="de-DE" smtClean="0"/>
              <a:t>16</a:t>
            </a:fld>
            <a:endParaRPr lang="de-DE"/>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7470" y="3235508"/>
            <a:ext cx="4462462" cy="2626234"/>
          </a:xfrm>
          <a:prstGeom prst="rect">
            <a:avLst/>
          </a:prstGeom>
        </p:spPr>
      </p:pic>
      <p:sp>
        <p:nvSpPr>
          <p:cNvPr id="10" name="Rectangle 9"/>
          <p:cNvSpPr/>
          <p:nvPr/>
        </p:nvSpPr>
        <p:spPr>
          <a:xfrm>
            <a:off x="4267470" y="5909280"/>
            <a:ext cx="4572000" cy="261610"/>
          </a:xfrm>
          <a:prstGeom prst="rect">
            <a:avLst/>
          </a:prstGeom>
        </p:spPr>
        <p:txBody>
          <a:bodyPr>
            <a:spAutoFit/>
          </a:bodyPr>
          <a:lstStyle/>
          <a:p>
            <a:r>
              <a:rPr lang="en-US" sz="1050" dirty="0"/>
              <a:t>Source: </a:t>
            </a:r>
            <a:r>
              <a:rPr lang="de-DE" sz="1050" dirty="0"/>
              <a:t>International Cooperative Alliance (2022).</a:t>
            </a:r>
            <a:endParaRPr lang="en-US" sz="1050" dirty="0"/>
          </a:p>
        </p:txBody>
      </p:sp>
    </p:spTree>
    <p:extLst>
      <p:ext uri="{BB962C8B-B14F-4D97-AF65-F5344CB8AC3E}">
        <p14:creationId xmlns:p14="http://schemas.microsoft.com/office/powerpoint/2010/main" val="280448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63140"/>
            <a:ext cx="6732199" cy="375215"/>
          </a:xfrm>
        </p:spPr>
        <p:txBody>
          <a:bodyPr>
            <a:normAutofit fontScale="90000"/>
          </a:bodyPr>
          <a:lstStyle/>
          <a:p>
            <a:r>
              <a:rPr lang="en-US" dirty="0"/>
              <a:t>Coops: Empirically-confirmed theoretical characteristics</a:t>
            </a:r>
            <a:endParaRPr lang="de-DE" dirty="0"/>
          </a:p>
        </p:txBody>
      </p:sp>
      <p:sp>
        <p:nvSpPr>
          <p:cNvPr id="3" name="Content Placeholder 2"/>
          <p:cNvSpPr>
            <a:spLocks noGrp="1"/>
          </p:cNvSpPr>
          <p:nvPr>
            <p:ph idx="1"/>
          </p:nvPr>
        </p:nvSpPr>
        <p:spPr>
          <a:xfrm>
            <a:off x="431800" y="894810"/>
            <a:ext cx="8298132" cy="4010565"/>
          </a:xfrm>
        </p:spPr>
        <p:txBody>
          <a:bodyPr/>
          <a:lstStyle/>
          <a:p>
            <a:pPr marL="0" indent="0">
              <a:buNone/>
            </a:pPr>
            <a:r>
              <a:rPr lang="en-US" dirty="0" err="1"/>
              <a:t>Grashuis</a:t>
            </a:r>
            <a:r>
              <a:rPr lang="en-US" dirty="0"/>
              <a:t> and Su (2019): Cooperative:</a:t>
            </a:r>
          </a:p>
          <a:p>
            <a:pPr marL="342900" indent="-342900">
              <a:buFont typeface="+mj-lt"/>
              <a:buAutoNum type="arabicPeriod"/>
            </a:pPr>
            <a:r>
              <a:rPr lang="en-US" dirty="0"/>
              <a:t>Improves </a:t>
            </a:r>
            <a:r>
              <a:rPr lang="en-US" dirty="0">
                <a:solidFill>
                  <a:srgbClr val="7030A0"/>
                </a:solidFill>
              </a:rPr>
              <a:t>farm-gate prices </a:t>
            </a:r>
            <a:r>
              <a:rPr lang="en-US" dirty="0"/>
              <a:t>in case of failures in input supply and output demand markets</a:t>
            </a:r>
          </a:p>
          <a:p>
            <a:pPr marL="342900" indent="-342900">
              <a:buFont typeface="+mj-lt"/>
              <a:buAutoNum type="arabicPeriod"/>
            </a:pPr>
            <a:r>
              <a:rPr lang="en-US" dirty="0"/>
              <a:t>Provides </a:t>
            </a:r>
            <a:r>
              <a:rPr lang="en-US" dirty="0">
                <a:solidFill>
                  <a:srgbClr val="7030A0"/>
                </a:solidFill>
              </a:rPr>
              <a:t>greater bargaining power</a:t>
            </a:r>
            <a:r>
              <a:rPr lang="en-US" dirty="0"/>
              <a:t> in relation to monopolists and </a:t>
            </a:r>
            <a:r>
              <a:rPr lang="en-US" dirty="0" err="1"/>
              <a:t>monopsonists</a:t>
            </a:r>
            <a:r>
              <a:rPr lang="en-US" dirty="0"/>
              <a:t> </a:t>
            </a:r>
          </a:p>
          <a:p>
            <a:pPr marL="342900" indent="-342900">
              <a:buFont typeface="+mj-lt"/>
              <a:buAutoNum type="arabicPeriod"/>
            </a:pPr>
            <a:r>
              <a:rPr lang="en-US" dirty="0"/>
              <a:t>Increases members’ </a:t>
            </a:r>
            <a:r>
              <a:rPr lang="en-US" dirty="0">
                <a:solidFill>
                  <a:srgbClr val="7030A0"/>
                </a:solidFill>
              </a:rPr>
              <a:t>household income </a:t>
            </a:r>
            <a:r>
              <a:rPr lang="en-US" dirty="0"/>
              <a:t>through higher productivity, input access, technical expertise, and off-farm work opportunities</a:t>
            </a:r>
          </a:p>
          <a:p>
            <a:pPr marL="342900" indent="-342900">
              <a:buFont typeface="+mj-lt"/>
              <a:buAutoNum type="arabicPeriod"/>
            </a:pPr>
            <a:r>
              <a:rPr lang="en-US" dirty="0"/>
              <a:t>Improve the </a:t>
            </a:r>
            <a:r>
              <a:rPr lang="en-US" dirty="0">
                <a:solidFill>
                  <a:srgbClr val="7030A0"/>
                </a:solidFill>
              </a:rPr>
              <a:t>productivity of fixed assets</a:t>
            </a:r>
            <a:r>
              <a:rPr lang="en-US" dirty="0"/>
              <a:t> by better access to feed, seed, pesticide, fertilizer, knowledge, and machinery</a:t>
            </a:r>
          </a:p>
          <a:p>
            <a:pPr marL="342900" indent="-342900">
              <a:buFont typeface="+mj-lt"/>
              <a:buAutoNum type="arabicPeriod"/>
            </a:pPr>
            <a:r>
              <a:rPr lang="en-US" dirty="0"/>
              <a:t>Enhances the ability and willingness of members to improve </a:t>
            </a:r>
            <a:r>
              <a:rPr lang="en-US" dirty="0">
                <a:solidFill>
                  <a:srgbClr val="7030A0"/>
                </a:solidFill>
              </a:rPr>
              <a:t>product quality</a:t>
            </a:r>
          </a:p>
          <a:p>
            <a:pPr marL="342900" indent="-342900">
              <a:buFont typeface="+mj-lt"/>
              <a:buAutoNum type="arabicPeriod"/>
            </a:pPr>
            <a:r>
              <a:rPr lang="en-US" dirty="0"/>
              <a:t>Improved </a:t>
            </a:r>
            <a:r>
              <a:rPr lang="en-US" dirty="0">
                <a:solidFill>
                  <a:srgbClr val="7030A0"/>
                </a:solidFill>
              </a:rPr>
              <a:t>input-output efficiency</a:t>
            </a:r>
            <a:r>
              <a:rPr lang="en-US" dirty="0"/>
              <a:t>: while (i) cooperatives are not necessarily more efficient than non-cooperatives, (ii) coop members are more efficient than non-members</a:t>
            </a:r>
          </a:p>
          <a:p>
            <a:pPr marL="342900" indent="-342900">
              <a:buFont typeface="+mj-lt"/>
              <a:buAutoNum type="arabicPeriod"/>
            </a:pPr>
            <a:r>
              <a:rPr lang="en-US" dirty="0"/>
              <a:t>Reduces </a:t>
            </a:r>
            <a:r>
              <a:rPr lang="en-US" dirty="0">
                <a:solidFill>
                  <a:srgbClr val="7030A0"/>
                </a:solidFill>
              </a:rPr>
              <a:t>per unit expenditure on inputs </a:t>
            </a:r>
            <a:r>
              <a:rPr lang="en-US" dirty="0"/>
              <a:t>or/and higher adoption of total inputs (intensification of agriculture)</a:t>
            </a:r>
          </a:p>
          <a:p>
            <a:endParaRPr lang="de-DE" dirty="0"/>
          </a:p>
          <a:p>
            <a:pPr marL="0" indent="0">
              <a:buNone/>
            </a:pPr>
            <a:endParaRPr lang="de-DE" dirty="0"/>
          </a:p>
        </p:txBody>
      </p:sp>
      <p:pic>
        <p:nvPicPr>
          <p:cNvPr id="58" name="Picture 5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7208" y="4540701"/>
            <a:ext cx="6007033" cy="2265998"/>
          </a:xfrm>
          <a:prstGeom prst="rect">
            <a:avLst/>
          </a:prstGeom>
        </p:spPr>
      </p:pic>
      <p:sp>
        <p:nvSpPr>
          <p:cNvPr id="59" name="Rectangle 58"/>
          <p:cNvSpPr/>
          <p:nvPr/>
        </p:nvSpPr>
        <p:spPr>
          <a:xfrm>
            <a:off x="4280979" y="6545089"/>
            <a:ext cx="3856780" cy="261610"/>
          </a:xfrm>
          <a:prstGeom prst="rect">
            <a:avLst/>
          </a:prstGeom>
        </p:spPr>
        <p:txBody>
          <a:bodyPr wrap="square">
            <a:spAutoFit/>
          </a:bodyPr>
          <a:lstStyle/>
          <a:p>
            <a:r>
              <a:rPr lang="de-DE" sz="1100" dirty="0">
                <a:solidFill>
                  <a:schemeClr val="bg1"/>
                </a:solidFill>
              </a:rPr>
              <a:t>Photo: Asian Farmers' Association For Sustainable Development</a:t>
            </a:r>
          </a:p>
        </p:txBody>
      </p:sp>
      <p:sp>
        <p:nvSpPr>
          <p:cNvPr id="6" name="Slide Number Placeholder 3"/>
          <p:cNvSpPr>
            <a:spLocks noGrp="1"/>
          </p:cNvSpPr>
          <p:nvPr>
            <p:ph type="sldNum" sz="quarter" idx="12"/>
          </p:nvPr>
        </p:nvSpPr>
        <p:spPr>
          <a:xfrm>
            <a:off x="8280658" y="6390218"/>
            <a:ext cx="638069" cy="365125"/>
          </a:xfrm>
        </p:spPr>
        <p:txBody>
          <a:bodyPr/>
          <a:lstStyle/>
          <a:p>
            <a:fld id="{250CD921-F783-F148-86E2-06D7341F7ADE}" type="slidenum">
              <a:rPr lang="de-DE" smtClean="0"/>
              <a:t>17</a:t>
            </a:fld>
            <a:endParaRPr lang="de-DE"/>
          </a:p>
        </p:txBody>
      </p:sp>
    </p:spTree>
    <p:extLst>
      <p:ext uri="{BB962C8B-B14F-4D97-AF65-F5344CB8AC3E}">
        <p14:creationId xmlns:p14="http://schemas.microsoft.com/office/powerpoint/2010/main" val="4699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022025"/>
            <a:ext cx="8458200" cy="4464376"/>
          </a:xfrm>
        </p:spPr>
        <p:txBody>
          <a:bodyPr/>
          <a:lstStyle/>
          <a:p>
            <a:r>
              <a:rPr lang="en-US" dirty="0"/>
              <a:t>State-controlled and managed enterprises for several decades, with collapsing conditions before fragmentation into individual farms or privatization </a:t>
            </a:r>
          </a:p>
          <a:p>
            <a:r>
              <a:rPr lang="en-US" dirty="0"/>
              <a:t>Donor-driven promotion of community-owned coops often lacks </a:t>
            </a:r>
            <a:r>
              <a:rPr lang="en-US" dirty="0">
                <a:solidFill>
                  <a:srgbClr val="7030A0"/>
                </a:solidFill>
              </a:rPr>
              <a:t>‘friendly’ legislation</a:t>
            </a:r>
          </a:p>
          <a:p>
            <a:r>
              <a:rPr lang="en-US" dirty="0">
                <a:solidFill>
                  <a:srgbClr val="7030A0"/>
                </a:solidFill>
              </a:rPr>
              <a:t>No proper understanding of local settings </a:t>
            </a:r>
            <a:r>
              <a:rPr lang="en-US" dirty="0"/>
              <a:t>when introducing (forcing) coops, e.g. lack of trust among farmers, negative history of coops, heterogeneous farmers</a:t>
            </a:r>
          </a:p>
          <a:p>
            <a:endParaRPr lang="en-US" dirty="0"/>
          </a:p>
          <a:p>
            <a:r>
              <a:rPr lang="en-US" dirty="0"/>
              <a:t>Coops forced through legislation </a:t>
            </a:r>
            <a:r>
              <a:rPr lang="en-US" dirty="0">
                <a:solidFill>
                  <a:srgbClr val="7030A0"/>
                </a:solidFill>
              </a:rPr>
              <a:t>do not fit natural conditions </a:t>
            </a:r>
          </a:p>
          <a:p>
            <a:r>
              <a:rPr lang="en-US" dirty="0">
                <a:solidFill>
                  <a:srgbClr val="7030A0"/>
                </a:solidFill>
              </a:rPr>
              <a:t>Management challenges </a:t>
            </a:r>
            <a:r>
              <a:rPr lang="en-US" dirty="0"/>
              <a:t>due to a lack of farmers’ understanding of how to lead a cooperative</a:t>
            </a:r>
          </a:p>
          <a:p>
            <a:endParaRPr lang="de-DE" dirty="0">
              <a:solidFill>
                <a:srgbClr val="7030A0"/>
              </a:solidFill>
            </a:endParaRPr>
          </a:p>
          <a:p>
            <a:r>
              <a:rPr lang="de-DE" dirty="0">
                <a:solidFill>
                  <a:srgbClr val="7030A0"/>
                </a:solidFill>
              </a:rPr>
              <a:t>Free riding </a:t>
            </a:r>
            <a:r>
              <a:rPr lang="de-DE" dirty="0"/>
              <a:t>problem and </a:t>
            </a:r>
            <a:r>
              <a:rPr lang="de-DE" dirty="0">
                <a:solidFill>
                  <a:srgbClr val="7030A0"/>
                </a:solidFill>
              </a:rPr>
              <a:t>side-selling</a:t>
            </a:r>
            <a:r>
              <a:rPr lang="de-DE" dirty="0"/>
              <a:t> by coop members: Increased heterogeneity in member attitudes and objectives affects commitment and participation (Hakelius and Hansson 2016)</a:t>
            </a:r>
          </a:p>
          <a:p>
            <a:r>
              <a:rPr lang="de-DE" dirty="0">
                <a:solidFill>
                  <a:srgbClr val="7030A0"/>
                </a:solidFill>
              </a:rPr>
              <a:t>Uneven distribution of benefits </a:t>
            </a:r>
            <a:r>
              <a:rPr lang="de-DE" dirty="0"/>
              <a:t>for small and large producers</a:t>
            </a:r>
          </a:p>
          <a:p>
            <a:pPr marL="0" indent="0">
              <a:buNone/>
            </a:pPr>
            <a:endParaRPr lang="en-US" dirty="0"/>
          </a:p>
        </p:txBody>
      </p:sp>
      <p:sp>
        <p:nvSpPr>
          <p:cNvPr id="4" name="Slide Number Placeholder 3"/>
          <p:cNvSpPr>
            <a:spLocks noGrp="1"/>
          </p:cNvSpPr>
          <p:nvPr>
            <p:ph type="sldNum" sz="quarter" idx="12"/>
          </p:nvPr>
        </p:nvSpPr>
        <p:spPr/>
        <p:txBody>
          <a:bodyPr/>
          <a:lstStyle/>
          <a:p>
            <a:fld id="{250CD921-F783-F148-86E2-06D7341F7ADE}" type="slidenum">
              <a:rPr lang="de-DE" smtClean="0"/>
              <a:t>18</a:t>
            </a:fld>
            <a:endParaRPr lang="de-DE"/>
          </a:p>
        </p:txBody>
      </p:sp>
      <p:sp>
        <p:nvSpPr>
          <p:cNvPr id="8" name="Title 1"/>
          <p:cNvSpPr>
            <a:spLocks noGrp="1"/>
          </p:cNvSpPr>
          <p:nvPr>
            <p:ph type="title"/>
          </p:nvPr>
        </p:nvSpPr>
        <p:spPr>
          <a:xfrm>
            <a:off x="357374" y="268913"/>
            <a:ext cx="5616000" cy="340687"/>
          </a:xfrm>
        </p:spPr>
        <p:txBody>
          <a:bodyPr/>
          <a:lstStyle/>
          <a:p>
            <a:r>
              <a:rPr lang="en-US" dirty="0"/>
              <a:t>Challenges of coops</a:t>
            </a:r>
            <a:endParaRPr lang="de-DE" dirty="0"/>
          </a:p>
        </p:txBody>
      </p:sp>
    </p:spTree>
    <p:extLst>
      <p:ext uri="{BB962C8B-B14F-4D97-AF65-F5344CB8AC3E}">
        <p14:creationId xmlns:p14="http://schemas.microsoft.com/office/powerpoint/2010/main" val="4260044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423" y="971550"/>
            <a:ext cx="8129401" cy="5238750"/>
          </a:xfrm>
        </p:spPr>
        <p:txBody>
          <a:bodyPr/>
          <a:lstStyle/>
          <a:p>
            <a:r>
              <a:rPr lang="en-US" dirty="0"/>
              <a:t>Concentrations of producers, agribusinesses, and institutions that are engaged in the same agricultural or agro-industrial subsector, and interconnect and build value networks when addressing common challenges and pursuing common opportunities (FAO 2010)</a:t>
            </a:r>
          </a:p>
          <a:p>
            <a:pPr lvl="1"/>
            <a:r>
              <a:rPr lang="en-US" dirty="0">
                <a:solidFill>
                  <a:srgbClr val="7030A0"/>
                </a:solidFill>
              </a:rPr>
              <a:t>Inter-firm cooperation</a:t>
            </a:r>
            <a:r>
              <a:rPr lang="en-US" dirty="0"/>
              <a:t>, spreading organizational and technical innovation, and mechanism for industry initiatives that benefit the entire value chain (FAO 2017)</a:t>
            </a:r>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19</a:t>
            </a:fld>
            <a:endParaRPr lang="de-DE"/>
          </a:p>
        </p:txBody>
      </p:sp>
      <p:sp>
        <p:nvSpPr>
          <p:cNvPr id="7" name="Title 1"/>
          <p:cNvSpPr txBox="1">
            <a:spLocks/>
          </p:cNvSpPr>
          <p:nvPr/>
        </p:nvSpPr>
        <p:spPr>
          <a:xfrm>
            <a:off x="376424" y="268913"/>
            <a:ext cx="5616000" cy="6310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en-US" dirty="0" err="1"/>
              <a:t>Agrobased</a:t>
            </a:r>
            <a:r>
              <a:rPr lang="en-US" dirty="0"/>
              <a:t> Clusters</a:t>
            </a:r>
            <a:endParaRPr lang="de-DE" dirty="0"/>
          </a:p>
        </p:txBody>
      </p:sp>
      <p:sp>
        <p:nvSpPr>
          <p:cNvPr id="8" name="Rectangle 7"/>
          <p:cNvSpPr/>
          <p:nvPr/>
        </p:nvSpPr>
        <p:spPr>
          <a:xfrm>
            <a:off x="376423" y="2611276"/>
            <a:ext cx="4109313" cy="2616101"/>
          </a:xfrm>
          <a:prstGeom prst="rect">
            <a:avLst/>
          </a:prstGeom>
        </p:spPr>
        <p:txBody>
          <a:bodyPr wrap="square">
            <a:spAutoFit/>
          </a:bodyPr>
          <a:lstStyle/>
          <a:p>
            <a:pPr>
              <a:spcBef>
                <a:spcPts val="300"/>
              </a:spcBef>
              <a:spcAft>
                <a:spcPts val="300"/>
              </a:spcAft>
            </a:pPr>
            <a:r>
              <a:rPr lang="en-US" sz="1600" dirty="0"/>
              <a:t>Most benefits are as in Coops, plus:</a:t>
            </a:r>
          </a:p>
          <a:p>
            <a:pPr marL="285750" indent="-285750">
              <a:spcBef>
                <a:spcPts val="300"/>
              </a:spcBef>
              <a:spcAft>
                <a:spcPts val="300"/>
              </a:spcAft>
              <a:buFont typeface="Arial" panose="020B0604020202020204" pitchFamily="34" charset="0"/>
              <a:buChar char="•"/>
            </a:pPr>
            <a:r>
              <a:rPr lang="en-US" sz="1600" dirty="0"/>
              <a:t>High-value addition &amp; innovations</a:t>
            </a:r>
          </a:p>
          <a:p>
            <a:pPr marL="285750" indent="-285750">
              <a:spcBef>
                <a:spcPts val="300"/>
              </a:spcBef>
              <a:spcAft>
                <a:spcPts val="300"/>
              </a:spcAft>
              <a:buFont typeface="Arial" panose="020B0604020202020204" pitchFamily="34" charset="0"/>
              <a:buChar char="•"/>
            </a:pPr>
            <a:r>
              <a:rPr lang="en-US" sz="1600" dirty="0"/>
              <a:t>Rely on skilled labor, capital, and technology-intensive</a:t>
            </a:r>
          </a:p>
          <a:p>
            <a:pPr marL="285750" indent="-285750">
              <a:spcBef>
                <a:spcPts val="300"/>
              </a:spcBef>
              <a:spcAft>
                <a:spcPts val="300"/>
              </a:spcAft>
              <a:buFont typeface="Arial" panose="020B0604020202020204" pitchFamily="34" charset="0"/>
              <a:buChar char="•"/>
            </a:pPr>
            <a:r>
              <a:rPr lang="en-US" sz="1600" dirty="0"/>
              <a:t>Particularly relevant when multiple products and a few downstream integrators (lead firms), lead to more open and diverse marketing channels</a:t>
            </a:r>
          </a:p>
          <a:p>
            <a:pPr marL="285750" indent="-285750">
              <a:spcBef>
                <a:spcPts val="300"/>
              </a:spcBef>
              <a:spcAft>
                <a:spcPts val="300"/>
              </a:spcAft>
              <a:buFont typeface="Arial" panose="020B0604020202020204" pitchFamily="34" charset="0"/>
              <a:buChar char="•"/>
            </a:pPr>
            <a:r>
              <a:rPr lang="en-US" sz="1600" dirty="0"/>
              <a:t>Reach to export markets</a:t>
            </a:r>
            <a:endParaRPr lang="de-DE" sz="16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0368" y="2162563"/>
            <a:ext cx="5063632" cy="4227655"/>
          </a:xfrm>
          <a:prstGeom prst="rect">
            <a:avLst/>
          </a:prstGeom>
        </p:spPr>
      </p:pic>
      <p:sp>
        <p:nvSpPr>
          <p:cNvPr id="9" name="Rectangle 8"/>
          <p:cNvSpPr/>
          <p:nvPr/>
        </p:nvSpPr>
        <p:spPr>
          <a:xfrm>
            <a:off x="4389438" y="6509122"/>
            <a:ext cx="1223412" cy="246221"/>
          </a:xfrm>
          <a:prstGeom prst="rect">
            <a:avLst/>
          </a:prstGeom>
        </p:spPr>
        <p:txBody>
          <a:bodyPr wrap="none">
            <a:spAutoFit/>
          </a:bodyPr>
          <a:lstStyle/>
          <a:p>
            <a:r>
              <a:rPr lang="de-DE" sz="1000" dirty="0"/>
              <a:t>Source: FAO (2010).</a:t>
            </a:r>
          </a:p>
        </p:txBody>
      </p:sp>
    </p:spTree>
    <p:extLst>
      <p:ext uri="{BB962C8B-B14F-4D97-AF65-F5344CB8AC3E}">
        <p14:creationId xmlns:p14="http://schemas.microsoft.com/office/powerpoint/2010/main" val="264817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44" y="330658"/>
            <a:ext cx="5616000" cy="333576"/>
          </a:xfrm>
        </p:spPr>
        <p:txBody>
          <a:bodyPr/>
          <a:lstStyle/>
          <a:p>
            <a:r>
              <a:rPr lang="en-US" dirty="0"/>
              <a:t>Structure</a:t>
            </a:r>
            <a:endParaRPr lang="de-DE" dirty="0"/>
          </a:p>
        </p:txBody>
      </p:sp>
      <p:sp>
        <p:nvSpPr>
          <p:cNvPr id="3" name="Inhaltsplatzhalter 2"/>
          <p:cNvSpPr>
            <a:spLocks noGrp="1"/>
          </p:cNvSpPr>
          <p:nvPr>
            <p:ph idx="1"/>
          </p:nvPr>
        </p:nvSpPr>
        <p:spPr>
          <a:xfrm>
            <a:off x="555961" y="1584000"/>
            <a:ext cx="7535615" cy="3908932"/>
          </a:xfrm>
        </p:spPr>
        <p:txBody>
          <a:bodyPr/>
          <a:lstStyle/>
          <a:p>
            <a:r>
              <a:rPr lang="en-US" sz="2000" dirty="0"/>
              <a:t>Farm size – productivity debate and facts</a:t>
            </a:r>
          </a:p>
          <a:p>
            <a:r>
              <a:rPr lang="en-US" sz="2000" dirty="0"/>
              <a:t>CAREC region: Farm structures</a:t>
            </a:r>
          </a:p>
          <a:p>
            <a:r>
              <a:rPr lang="en-US" sz="2000" dirty="0"/>
              <a:t>Approaches for overcoming the issues of smallness and fragmentation</a:t>
            </a:r>
          </a:p>
          <a:p>
            <a:pPr lvl="1"/>
            <a:r>
              <a:rPr lang="en-US" sz="2000" dirty="0">
                <a:solidFill>
                  <a:srgbClr val="7030A0"/>
                </a:solidFill>
              </a:rPr>
              <a:t>Consolidation</a:t>
            </a:r>
            <a:r>
              <a:rPr lang="en-US" sz="2000" dirty="0"/>
              <a:t>, </a:t>
            </a:r>
            <a:r>
              <a:rPr lang="en-US" sz="2000" dirty="0">
                <a:solidFill>
                  <a:srgbClr val="7030A0"/>
                </a:solidFill>
              </a:rPr>
              <a:t>Cooperatives</a:t>
            </a:r>
            <a:r>
              <a:rPr lang="en-US" sz="2000" dirty="0"/>
              <a:t>, </a:t>
            </a:r>
            <a:r>
              <a:rPr lang="en-US" sz="2000" dirty="0">
                <a:solidFill>
                  <a:srgbClr val="7030A0"/>
                </a:solidFill>
              </a:rPr>
              <a:t>Clusters</a:t>
            </a:r>
          </a:p>
          <a:p>
            <a:r>
              <a:rPr lang="en-US" sz="2000" dirty="0"/>
              <a:t>Challenges ahead to consider</a:t>
            </a:r>
            <a:endParaRPr lang="" sz="2000" dirty="0"/>
          </a:p>
          <a:p>
            <a:r>
              <a:rPr lang="" sz="2000" dirty="0"/>
              <a:t>Key take-home messages</a:t>
            </a:r>
            <a:endParaRPr lang="en-US" sz="2000" dirty="0"/>
          </a:p>
          <a:p>
            <a:pPr marL="0" indent="0">
              <a:buNone/>
            </a:pPr>
            <a:endParaRPr lang="en-US" sz="2000" dirty="0"/>
          </a:p>
          <a:p>
            <a:endParaRPr lang="en-US" sz="2000" dirty="0"/>
          </a:p>
          <a:p>
            <a:endParaRPr lang="de-DE" sz="2000" dirty="0"/>
          </a:p>
        </p:txBody>
      </p:sp>
      <p:sp>
        <p:nvSpPr>
          <p:cNvPr id="4" name="Foliennummernplatzhalter 3"/>
          <p:cNvSpPr>
            <a:spLocks noGrp="1"/>
          </p:cNvSpPr>
          <p:nvPr>
            <p:ph type="sldNum" sz="quarter" idx="12"/>
          </p:nvPr>
        </p:nvSpPr>
        <p:spPr/>
        <p:txBody>
          <a:bodyPr/>
          <a:lstStyle/>
          <a:p>
            <a:fld id="{250CD921-F783-F148-86E2-06D7341F7ADE}" type="slidenum">
              <a:rPr lang="de-DE" smtClean="0"/>
              <a:t>2</a:t>
            </a:fld>
            <a:endParaRPr lang="de-DE"/>
          </a:p>
        </p:txBody>
      </p:sp>
    </p:spTree>
    <p:extLst>
      <p:ext uri="{BB962C8B-B14F-4D97-AF65-F5344CB8AC3E}">
        <p14:creationId xmlns:p14="http://schemas.microsoft.com/office/powerpoint/2010/main" val="2822773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423" y="971550"/>
            <a:ext cx="8275871" cy="5238750"/>
          </a:xfrm>
        </p:spPr>
        <p:txBody>
          <a:bodyPr/>
          <a:lstStyle/>
          <a:p>
            <a:r>
              <a:rPr lang="en-US" dirty="0"/>
              <a:t>to emerge naturally require </a:t>
            </a:r>
            <a:r>
              <a:rPr lang="en-US" dirty="0">
                <a:solidFill>
                  <a:srgbClr val="7030A0"/>
                </a:solidFill>
              </a:rPr>
              <a:t>good macroeconomic policy</a:t>
            </a:r>
            <a:r>
              <a:rPr lang="en-US" dirty="0"/>
              <a:t>, a </a:t>
            </a:r>
            <a:r>
              <a:rPr lang="en-US" dirty="0">
                <a:solidFill>
                  <a:srgbClr val="7030A0"/>
                </a:solidFill>
              </a:rPr>
              <a:t>sound business-enabling environment</a:t>
            </a:r>
            <a:r>
              <a:rPr lang="en-US" dirty="0"/>
              <a:t>, and </a:t>
            </a:r>
            <a:r>
              <a:rPr lang="en-US" dirty="0">
                <a:solidFill>
                  <a:srgbClr val="7030A0"/>
                </a:solidFill>
              </a:rPr>
              <a:t>good institutions </a:t>
            </a:r>
            <a:r>
              <a:rPr lang="en-US" dirty="0"/>
              <a:t>(European Commission 2014)</a:t>
            </a:r>
          </a:p>
          <a:p>
            <a:endParaRPr lang="en-US" dirty="0"/>
          </a:p>
          <a:p>
            <a:r>
              <a:rPr lang="en-US" dirty="0"/>
              <a:t>Attempts to create or induce growth among clusters can lead to a new form of industrial policy:</a:t>
            </a:r>
          </a:p>
          <a:p>
            <a:pPr lvl="1"/>
            <a:r>
              <a:rPr lang="en-US" dirty="0"/>
              <a:t>subsidies or protection </a:t>
            </a:r>
            <a:r>
              <a:rPr lang="en-US" dirty="0">
                <a:solidFill>
                  <a:srgbClr val="7030A0"/>
                </a:solidFill>
              </a:rPr>
              <a:t>skewing investment </a:t>
            </a:r>
            <a:r>
              <a:rPr lang="en-US" dirty="0"/>
              <a:t>towards industries favored by policymakers</a:t>
            </a:r>
          </a:p>
          <a:p>
            <a:pPr lvl="1"/>
            <a:r>
              <a:rPr lang="en-US" dirty="0"/>
              <a:t>cluster policies might be </a:t>
            </a:r>
            <a:r>
              <a:rPr lang="en-US" dirty="0">
                <a:solidFill>
                  <a:srgbClr val="7030A0"/>
                </a:solidFill>
              </a:rPr>
              <a:t>captured by special interest groups </a:t>
            </a:r>
            <a:r>
              <a:rPr lang="en-US" dirty="0"/>
              <a:t>that have the best access to government (</a:t>
            </a:r>
            <a:r>
              <a:rPr lang="en-US" dirty="0" err="1"/>
              <a:t>Pislaru</a:t>
            </a:r>
            <a:r>
              <a:rPr lang="en-US" dirty="0"/>
              <a:t> 2004)</a:t>
            </a:r>
          </a:p>
          <a:p>
            <a:endParaRPr lang="en-US" dirty="0"/>
          </a:p>
          <a:p>
            <a:r>
              <a:rPr lang="en-US" dirty="0"/>
              <a:t>Successful </a:t>
            </a:r>
            <a:r>
              <a:rPr lang="en-US" dirty="0" err="1"/>
              <a:t>Agrobased</a:t>
            </a:r>
            <a:r>
              <a:rPr lang="en-US" dirty="0"/>
              <a:t> Clusters tend to be large, of high value, and export-oriented (FAO 2010)</a:t>
            </a:r>
          </a:p>
          <a:p>
            <a:endParaRPr lang="en-US" dirty="0"/>
          </a:p>
          <a:p>
            <a:r>
              <a:rPr lang="en-US" b="1" dirty="0">
                <a:solidFill>
                  <a:srgbClr val="7030A0"/>
                </a:solidFill>
              </a:rPr>
              <a:t>Land tenure issues</a:t>
            </a:r>
            <a:r>
              <a:rPr lang="en-US" dirty="0"/>
              <a:t>: limited investment and productivity due to communal ownership, lack of clear titles or sensitivity in acquiring land for commercial scale and modern development</a:t>
            </a:r>
          </a:p>
          <a:p>
            <a:endParaRPr lang="en-US" dirty="0"/>
          </a:p>
          <a:p>
            <a:r>
              <a:rPr lang="en-US" b="1" dirty="0">
                <a:solidFill>
                  <a:srgbClr val="7030A0"/>
                </a:solidFill>
              </a:rPr>
              <a:t>External facilitation and funding</a:t>
            </a:r>
            <a:r>
              <a:rPr lang="en-US" dirty="0"/>
              <a:t>: To avoid policies favoring one narrow group, cluster development requires that a </a:t>
            </a:r>
            <a:r>
              <a:rPr lang="en-US" b="1" dirty="0"/>
              <a:t>non-interested actor</a:t>
            </a:r>
            <a:r>
              <a:rPr lang="en-US" dirty="0"/>
              <a:t> looks out for the entire cluster</a:t>
            </a:r>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20</a:t>
            </a:fld>
            <a:endParaRPr lang="de-DE"/>
          </a:p>
        </p:txBody>
      </p:sp>
      <p:sp>
        <p:nvSpPr>
          <p:cNvPr id="7" name="Title 1"/>
          <p:cNvSpPr txBox="1">
            <a:spLocks/>
          </p:cNvSpPr>
          <p:nvPr/>
        </p:nvSpPr>
        <p:spPr>
          <a:xfrm>
            <a:off x="376424" y="268913"/>
            <a:ext cx="5616000" cy="6310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en-US" dirty="0" err="1"/>
              <a:t>Agrobased</a:t>
            </a:r>
            <a:r>
              <a:rPr lang="en-US" dirty="0"/>
              <a:t> Clusters</a:t>
            </a:r>
            <a:endParaRPr lang="de-DE" dirty="0"/>
          </a:p>
        </p:txBody>
      </p:sp>
    </p:spTree>
    <p:extLst>
      <p:ext uri="{BB962C8B-B14F-4D97-AF65-F5344CB8AC3E}">
        <p14:creationId xmlns:p14="http://schemas.microsoft.com/office/powerpoint/2010/main" val="3849380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45546" y="5786217"/>
            <a:ext cx="638069" cy="365125"/>
          </a:xfrm>
        </p:spPr>
        <p:txBody>
          <a:bodyPr/>
          <a:lstStyle/>
          <a:p>
            <a:fld id="{250CD921-F783-F148-86E2-06D7341F7ADE}" type="slidenum">
              <a:rPr lang="de-DE" smtClean="0"/>
              <a:t>21</a:t>
            </a:fld>
            <a:endParaRPr lang="de-DE"/>
          </a:p>
        </p:txBody>
      </p:sp>
      <p:sp>
        <p:nvSpPr>
          <p:cNvPr id="7" name="Rectangle 6"/>
          <p:cNvSpPr/>
          <p:nvPr/>
        </p:nvSpPr>
        <p:spPr>
          <a:xfrm>
            <a:off x="4654264" y="5539996"/>
            <a:ext cx="4572000" cy="246221"/>
          </a:xfrm>
          <a:prstGeom prst="rect">
            <a:avLst/>
          </a:prstGeom>
        </p:spPr>
        <p:txBody>
          <a:bodyPr>
            <a:spAutoFit/>
          </a:bodyPr>
          <a:lstStyle/>
          <a:p>
            <a:r>
              <a:rPr lang="de-DE" sz="1000" dirty="0"/>
              <a:t>Source: Worldwide Governance Indicators (2022).</a:t>
            </a:r>
          </a:p>
        </p:txBody>
      </p:sp>
      <p:sp>
        <p:nvSpPr>
          <p:cNvPr id="9" name="Title 1"/>
          <p:cNvSpPr txBox="1">
            <a:spLocks/>
          </p:cNvSpPr>
          <p:nvPr/>
        </p:nvSpPr>
        <p:spPr>
          <a:xfrm>
            <a:off x="481199" y="273564"/>
            <a:ext cx="6519676" cy="6310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en-US" dirty="0"/>
              <a:t>Rule of law &amp; Control of Corruption</a:t>
            </a:r>
            <a:endParaRPr lang="de-DE" dirty="0"/>
          </a:p>
        </p:txBody>
      </p:sp>
      <p:sp>
        <p:nvSpPr>
          <p:cNvPr id="2" name="TextBox 1"/>
          <p:cNvSpPr txBox="1"/>
          <p:nvPr/>
        </p:nvSpPr>
        <p:spPr>
          <a:xfrm>
            <a:off x="166195" y="1025421"/>
            <a:ext cx="3985404" cy="2554545"/>
          </a:xfrm>
          <a:prstGeom prst="rect">
            <a:avLst/>
          </a:prstGeom>
          <a:noFill/>
        </p:spPr>
        <p:txBody>
          <a:bodyPr wrap="square" rtlCol="0">
            <a:spAutoFit/>
          </a:bodyPr>
          <a:lstStyle/>
          <a:p>
            <a:r>
              <a:rPr lang="en-US" sz="1600" dirty="0"/>
              <a:t>The success of </a:t>
            </a:r>
            <a:r>
              <a:rPr lang="en-US" sz="1600" b="1" dirty="0">
                <a:solidFill>
                  <a:srgbClr val="7030A0"/>
                </a:solidFill>
              </a:rPr>
              <a:t>C</a:t>
            </a:r>
            <a:r>
              <a:rPr lang="en-US" sz="1600" dirty="0">
                <a:solidFill>
                  <a:srgbClr val="7030A0"/>
                </a:solidFill>
              </a:rPr>
              <a:t>ooperatives</a:t>
            </a:r>
            <a:r>
              <a:rPr lang="en-US" sz="1600" dirty="0"/>
              <a:t>, </a:t>
            </a:r>
            <a:r>
              <a:rPr lang="en-US" sz="1600" b="1" dirty="0">
                <a:solidFill>
                  <a:srgbClr val="7030A0"/>
                </a:solidFill>
              </a:rPr>
              <a:t>C</a:t>
            </a:r>
            <a:r>
              <a:rPr lang="en-US" sz="1600" dirty="0">
                <a:solidFill>
                  <a:srgbClr val="7030A0"/>
                </a:solidFill>
              </a:rPr>
              <a:t>lusters</a:t>
            </a:r>
            <a:r>
              <a:rPr lang="en-US" sz="1600" dirty="0"/>
              <a:t>, and market-based </a:t>
            </a:r>
            <a:r>
              <a:rPr lang="en-US" sz="1600" b="1" dirty="0">
                <a:solidFill>
                  <a:srgbClr val="7030A0"/>
                </a:solidFill>
              </a:rPr>
              <a:t>C</a:t>
            </a:r>
            <a:r>
              <a:rPr lang="en-US" sz="1600" dirty="0">
                <a:solidFill>
                  <a:srgbClr val="7030A0"/>
                </a:solidFill>
              </a:rPr>
              <a:t>onsolidation</a:t>
            </a:r>
            <a:r>
              <a:rPr lang="en-US" sz="1600" dirty="0"/>
              <a:t> depends on good governance, e.g.</a:t>
            </a:r>
          </a:p>
          <a:p>
            <a:pPr marL="285750" indent="-285750">
              <a:buFont typeface="Arial" panose="020B0604020202020204" pitchFamily="34" charset="0"/>
              <a:buChar char="•"/>
            </a:pPr>
            <a:r>
              <a:rPr lang="en-US" sz="1600" dirty="0"/>
              <a:t>Rule of law</a:t>
            </a:r>
          </a:p>
          <a:p>
            <a:pPr marL="285750" indent="-285750">
              <a:buFont typeface="Arial" panose="020B0604020202020204" pitchFamily="34" charset="0"/>
              <a:buChar char="•"/>
            </a:pPr>
            <a:r>
              <a:rPr lang="en-US" sz="1600" dirty="0"/>
              <a:t>Control of corruption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Essential for </a:t>
            </a:r>
            <a:r>
              <a:rPr lang="en-US" sz="1600" dirty="0">
                <a:solidFill>
                  <a:srgbClr val="7030A0"/>
                </a:solidFill>
              </a:rPr>
              <a:t>trust</a:t>
            </a:r>
            <a:r>
              <a:rPr lang="en-US" sz="1600" dirty="0"/>
              <a:t> among participants</a:t>
            </a:r>
          </a:p>
          <a:p>
            <a:pPr marL="742950" lvl="1" indent="-285750">
              <a:buFont typeface="Arial" panose="020B0604020202020204" pitchFamily="34" charset="0"/>
              <a:buChar char="•"/>
            </a:pPr>
            <a:r>
              <a:rPr lang="en-US" sz="1600" dirty="0"/>
              <a:t>and </a:t>
            </a:r>
            <a:r>
              <a:rPr lang="en-US" sz="1600" dirty="0">
                <a:solidFill>
                  <a:srgbClr val="7030A0"/>
                </a:solidFill>
              </a:rPr>
              <a:t>incentives</a:t>
            </a:r>
            <a:r>
              <a:rPr lang="en-US" sz="1600" dirty="0"/>
              <a:t> for private investments and minimizing agency problems</a:t>
            </a:r>
            <a:endParaRPr lang="de-DE" sz="1600" dirty="0"/>
          </a:p>
        </p:txBody>
      </p:sp>
      <p:graphicFrame>
        <p:nvGraphicFramePr>
          <p:cNvPr id="10" name="Chart 1"/>
          <p:cNvGraphicFramePr>
            <a:graphicFrameLocks/>
          </p:cNvGraphicFramePr>
          <p:nvPr>
            <p:extLst>
              <p:ext uri="{D42A27DB-BD31-4B8C-83A1-F6EECF244321}">
                <p14:modId xmlns:p14="http://schemas.microsoft.com/office/powerpoint/2010/main" val="3705053629"/>
              </p:ext>
            </p:extLst>
          </p:nvPr>
        </p:nvGraphicFramePr>
        <p:xfrm>
          <a:off x="4472247" y="1150874"/>
          <a:ext cx="4453979" cy="426601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3"/>
          <p:cNvSpPr txBox="1">
            <a:spLocks/>
          </p:cNvSpPr>
          <p:nvPr/>
        </p:nvSpPr>
        <p:spPr>
          <a:xfrm>
            <a:off x="8280658" y="6390218"/>
            <a:ext cx="638069"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 dirty="0"/>
              <a:t>21</a:t>
            </a:r>
            <a:endParaRPr lang="de-DE" dirty="0"/>
          </a:p>
        </p:txBody>
      </p:sp>
    </p:spTree>
    <p:extLst>
      <p:ext uri="{BB962C8B-B14F-4D97-AF65-F5344CB8AC3E}">
        <p14:creationId xmlns:p14="http://schemas.microsoft.com/office/powerpoint/2010/main" val="2305921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06" y="794349"/>
            <a:ext cx="8129401" cy="5238750"/>
          </a:xfrm>
        </p:spPr>
        <p:txBody>
          <a:bodyPr/>
          <a:lstStyle/>
          <a:p>
            <a:r>
              <a:rPr lang="en-US" dirty="0"/>
              <a:t>Promote more efficient and equitable land policies and institutions</a:t>
            </a:r>
          </a:p>
          <a:p>
            <a:r>
              <a:rPr lang="en-US" dirty="0"/>
              <a:t>Secure property rights to farmers:</a:t>
            </a:r>
          </a:p>
          <a:p>
            <a:pPr lvl="1"/>
            <a:r>
              <a:rPr lang="en-US" dirty="0"/>
              <a:t>collateral for accessing credit</a:t>
            </a:r>
          </a:p>
          <a:p>
            <a:pPr lvl="1"/>
            <a:r>
              <a:rPr lang="en-US" dirty="0"/>
              <a:t>confidence to invest in land quality and technology</a:t>
            </a:r>
          </a:p>
          <a:p>
            <a:pPr lvl="1"/>
            <a:r>
              <a:rPr lang="en-US" dirty="0"/>
              <a:t>market-driven increase in farmland exchange and in farm size</a:t>
            </a:r>
          </a:p>
          <a:p>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22</a:t>
            </a:fld>
            <a:endParaRPr lang="de-DE"/>
          </a:p>
        </p:txBody>
      </p:sp>
      <p:sp>
        <p:nvSpPr>
          <p:cNvPr id="7" name="Title 1"/>
          <p:cNvSpPr txBox="1">
            <a:spLocks/>
          </p:cNvSpPr>
          <p:nvPr/>
        </p:nvSpPr>
        <p:spPr>
          <a:xfrm>
            <a:off x="481199" y="273564"/>
            <a:ext cx="6519676" cy="338911"/>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en-US" dirty="0"/>
              <a:t>Land tenure</a:t>
            </a:r>
            <a:endParaRPr lang="de-DE"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9649" y="2675163"/>
            <a:ext cx="6685761" cy="3715055"/>
          </a:xfrm>
          <a:prstGeom prst="rect">
            <a:avLst/>
          </a:prstGeom>
        </p:spPr>
      </p:pic>
      <p:sp>
        <p:nvSpPr>
          <p:cNvPr id="5" name="Rectangle 4"/>
          <p:cNvSpPr/>
          <p:nvPr/>
        </p:nvSpPr>
        <p:spPr>
          <a:xfrm>
            <a:off x="2456224" y="6440460"/>
            <a:ext cx="2396810" cy="246221"/>
          </a:xfrm>
          <a:prstGeom prst="rect">
            <a:avLst/>
          </a:prstGeom>
        </p:spPr>
        <p:txBody>
          <a:bodyPr wrap="none">
            <a:spAutoFit/>
          </a:bodyPr>
          <a:lstStyle/>
          <a:p>
            <a:r>
              <a:rPr lang="de-DE" sz="1000" dirty="0"/>
              <a:t>Source: Akhmadiyeva and Herzfeld (2021).</a:t>
            </a:r>
          </a:p>
        </p:txBody>
      </p:sp>
      <p:sp>
        <p:nvSpPr>
          <p:cNvPr id="8" name="Rectangle 7"/>
          <p:cNvSpPr/>
          <p:nvPr/>
        </p:nvSpPr>
        <p:spPr>
          <a:xfrm>
            <a:off x="2314331" y="2378700"/>
            <a:ext cx="6387709" cy="307777"/>
          </a:xfrm>
          <a:prstGeom prst="rect">
            <a:avLst/>
          </a:prstGeom>
        </p:spPr>
        <p:txBody>
          <a:bodyPr wrap="square">
            <a:spAutoFit/>
          </a:bodyPr>
          <a:lstStyle/>
          <a:p>
            <a:r>
              <a:rPr lang="de-DE" sz="1400" b="1" dirty="0"/>
              <a:t>Shares of discrepancies between legal rights and actual practices</a:t>
            </a:r>
          </a:p>
        </p:txBody>
      </p:sp>
    </p:spTree>
    <p:extLst>
      <p:ext uri="{BB962C8B-B14F-4D97-AF65-F5344CB8AC3E}">
        <p14:creationId xmlns:p14="http://schemas.microsoft.com/office/powerpoint/2010/main" val="3885003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24" y="268913"/>
            <a:ext cx="5616000" cy="378068"/>
          </a:xfrm>
        </p:spPr>
        <p:txBody>
          <a:bodyPr>
            <a:normAutofit/>
          </a:bodyPr>
          <a:lstStyle/>
          <a:p>
            <a:r>
              <a:rPr lang="en-US" dirty="0"/>
              <a:t>Technology (or Reform) Treadmill</a:t>
            </a:r>
            <a:endParaRPr lang="de-DE" dirty="0"/>
          </a:p>
        </p:txBody>
      </p:sp>
      <p:sp>
        <p:nvSpPr>
          <p:cNvPr id="3" name="Content Placeholder 2"/>
          <p:cNvSpPr>
            <a:spLocks noGrp="1"/>
          </p:cNvSpPr>
          <p:nvPr>
            <p:ph idx="1"/>
          </p:nvPr>
        </p:nvSpPr>
        <p:spPr>
          <a:xfrm>
            <a:off x="342901" y="1099079"/>
            <a:ext cx="8257636" cy="4801389"/>
          </a:xfrm>
        </p:spPr>
        <p:txBody>
          <a:bodyPr/>
          <a:lstStyle/>
          <a:p>
            <a:r>
              <a:rPr lang="en-US" dirty="0"/>
              <a:t>More successful farmers remain with technology</a:t>
            </a:r>
          </a:p>
          <a:p>
            <a:pPr lvl="1"/>
            <a:r>
              <a:rPr lang="en-US" dirty="0"/>
              <a:t>Concentration of land ownership in a smaller number of larger farms</a:t>
            </a:r>
          </a:p>
          <a:p>
            <a:endParaRPr lang="en-US" dirty="0"/>
          </a:p>
          <a:p>
            <a:r>
              <a:rPr lang="en-US" dirty="0"/>
              <a:t>‘</a:t>
            </a:r>
            <a:r>
              <a:rPr lang="en-US" dirty="0">
                <a:solidFill>
                  <a:srgbClr val="7030A0"/>
                </a:solidFill>
              </a:rPr>
              <a:t>Laggards</a:t>
            </a:r>
            <a:r>
              <a:rPr lang="en-US" dirty="0"/>
              <a:t>’ cannot compete on the treadmill and exit the farm business (Cochrane 1958) </a:t>
            </a:r>
          </a:p>
          <a:p>
            <a:pPr lvl="1"/>
            <a:r>
              <a:rPr lang="en-US" dirty="0"/>
              <a:t>Resources (land, labor, machinery) of ‘Laggards’ are absorbed by technology adopters</a:t>
            </a:r>
          </a:p>
          <a:p>
            <a:endParaRPr lang="en-US" dirty="0"/>
          </a:p>
          <a:p>
            <a:r>
              <a:rPr lang="en-US" dirty="0"/>
              <a:t>An increasing number of rural landless poor and migrants to urban centers</a:t>
            </a:r>
          </a:p>
          <a:p>
            <a:endParaRPr lang="en-US" dirty="0"/>
          </a:p>
          <a:p>
            <a:r>
              <a:rPr lang="en-US" dirty="0"/>
              <a:t>Under </a:t>
            </a:r>
            <a:r>
              <a:rPr lang="en-US" dirty="0">
                <a:solidFill>
                  <a:srgbClr val="7030A0"/>
                </a:solidFill>
              </a:rPr>
              <a:t>“Land market” Treadmill, </a:t>
            </a:r>
          </a:p>
          <a:p>
            <a:pPr lvl="1"/>
            <a:r>
              <a:rPr lang="en-US" dirty="0"/>
              <a:t>Farmers constantly bid for land and drive land prices up (</a:t>
            </a:r>
            <a:r>
              <a:rPr lang="en-US" dirty="0" err="1"/>
              <a:t>Levins</a:t>
            </a:r>
            <a:r>
              <a:rPr lang="en-US" dirty="0"/>
              <a:t> and Cochrane 1996) </a:t>
            </a:r>
          </a:p>
          <a:p>
            <a:pPr lvl="1"/>
            <a:r>
              <a:rPr lang="en-US" dirty="0"/>
              <a:t>More </a:t>
            </a:r>
            <a:r>
              <a:rPr lang="en-US" dirty="0">
                <a:solidFill>
                  <a:srgbClr val="7030A0"/>
                </a:solidFill>
              </a:rPr>
              <a:t>absentee landowners </a:t>
            </a:r>
            <a:r>
              <a:rPr lang="en-US" dirty="0"/>
              <a:t>and more farmers who farm rented land</a:t>
            </a:r>
          </a:p>
          <a:p>
            <a:pPr lvl="1"/>
            <a:r>
              <a:rPr lang="en-US" dirty="0">
                <a:solidFill>
                  <a:srgbClr val="7030A0"/>
                </a:solidFill>
              </a:rPr>
              <a:t>Rural economies lose income </a:t>
            </a:r>
            <a:r>
              <a:rPr lang="en-US" dirty="0"/>
              <a:t>due to land payments to absentee farmers</a:t>
            </a:r>
          </a:p>
          <a:p>
            <a:pPr lvl="1"/>
            <a:r>
              <a:rPr lang="en-US" dirty="0"/>
              <a:t>Competition for land can lead to a </a:t>
            </a:r>
            <a:r>
              <a:rPr lang="en-US" dirty="0">
                <a:solidFill>
                  <a:srgbClr val="7030A0"/>
                </a:solidFill>
              </a:rPr>
              <a:t>predator-prey relationship </a:t>
            </a:r>
            <a:r>
              <a:rPr lang="en-US" dirty="0"/>
              <a:t>between various actors (Appel and Balmann 2022)</a:t>
            </a:r>
          </a:p>
          <a:p>
            <a:pPr lvl="1"/>
            <a:r>
              <a:rPr lang="en-US" dirty="0">
                <a:solidFill>
                  <a:srgbClr val="7030A0"/>
                </a:solidFill>
              </a:rPr>
              <a:t>Agricultural policies will not serve the purpose</a:t>
            </a:r>
            <a:r>
              <a:rPr lang="en-US" dirty="0"/>
              <a:t>: Agricultural benefits are captured from absentee farmers </a:t>
            </a:r>
          </a:p>
        </p:txBody>
      </p:sp>
      <p:sp>
        <p:nvSpPr>
          <p:cNvPr id="4" name="Slide Number Placeholder 3"/>
          <p:cNvSpPr>
            <a:spLocks noGrp="1"/>
          </p:cNvSpPr>
          <p:nvPr>
            <p:ph type="sldNum" sz="quarter" idx="12"/>
          </p:nvPr>
        </p:nvSpPr>
        <p:spPr/>
        <p:txBody>
          <a:bodyPr/>
          <a:lstStyle/>
          <a:p>
            <a:fld id="{250CD921-F783-F148-86E2-06D7341F7ADE}" type="slidenum">
              <a:rPr lang="de-DE" smtClean="0"/>
              <a:t>23</a:t>
            </a:fld>
            <a:endParaRPr lang="de-DE"/>
          </a:p>
        </p:txBody>
      </p:sp>
      <p:sp>
        <p:nvSpPr>
          <p:cNvPr id="6" name="Rectangle 5"/>
          <p:cNvSpPr/>
          <p:nvPr/>
        </p:nvSpPr>
        <p:spPr>
          <a:xfrm>
            <a:off x="3264858" y="6495721"/>
            <a:ext cx="2093843" cy="253916"/>
          </a:xfrm>
          <a:prstGeom prst="rect">
            <a:avLst/>
          </a:prstGeom>
        </p:spPr>
        <p:txBody>
          <a:bodyPr wrap="none">
            <a:spAutoFit/>
          </a:bodyPr>
          <a:lstStyle/>
          <a:p>
            <a:r>
              <a:rPr lang="de-DE" sz="1050" dirty="0"/>
              <a:t>Source: Fan and Chan-Kang (2005) </a:t>
            </a:r>
          </a:p>
        </p:txBody>
      </p:sp>
    </p:spTree>
    <p:extLst>
      <p:ext uri="{BB962C8B-B14F-4D97-AF65-F5344CB8AC3E}">
        <p14:creationId xmlns:p14="http://schemas.microsoft.com/office/powerpoint/2010/main" val="114810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24" y="268913"/>
            <a:ext cx="5616000" cy="378068"/>
          </a:xfrm>
        </p:spPr>
        <p:txBody>
          <a:bodyPr>
            <a:normAutofit fontScale="90000"/>
          </a:bodyPr>
          <a:lstStyle/>
          <a:p>
            <a:r>
              <a:rPr lang="en-US" dirty="0"/>
              <a:t>Looking forward: Avoiding Technology Treadmill</a:t>
            </a:r>
            <a:endParaRPr lang="de-DE" dirty="0"/>
          </a:p>
        </p:txBody>
      </p:sp>
      <p:sp>
        <p:nvSpPr>
          <p:cNvPr id="3" name="Content Placeholder 2"/>
          <p:cNvSpPr>
            <a:spLocks noGrp="1"/>
          </p:cNvSpPr>
          <p:nvPr>
            <p:ph idx="1"/>
          </p:nvPr>
        </p:nvSpPr>
        <p:spPr>
          <a:xfrm>
            <a:off x="342901" y="1061049"/>
            <a:ext cx="8257636" cy="5443268"/>
          </a:xfrm>
        </p:spPr>
        <p:txBody>
          <a:bodyPr/>
          <a:lstStyle/>
          <a:p>
            <a:r>
              <a:rPr lang="en-US" dirty="0">
                <a:solidFill>
                  <a:srgbClr val="7030A0"/>
                </a:solidFill>
              </a:rPr>
              <a:t>Investment in agricultural research </a:t>
            </a:r>
            <a:r>
              <a:rPr lang="en-US" dirty="0"/>
              <a:t>considering the needs of small farms</a:t>
            </a:r>
          </a:p>
          <a:p>
            <a:endParaRPr lang="en-US" dirty="0">
              <a:solidFill>
                <a:srgbClr val="7030A0"/>
              </a:solidFill>
            </a:endParaRPr>
          </a:p>
          <a:p>
            <a:r>
              <a:rPr lang="en-US" dirty="0">
                <a:solidFill>
                  <a:srgbClr val="7030A0"/>
                </a:solidFill>
              </a:rPr>
              <a:t>Subsidies targeted small farms </a:t>
            </a:r>
            <a:r>
              <a:rPr lang="en-US" dirty="0"/>
              <a:t>on credit, inputs, and new technologies</a:t>
            </a:r>
          </a:p>
          <a:p>
            <a:endParaRPr lang="en-US" dirty="0"/>
          </a:p>
          <a:p>
            <a:r>
              <a:rPr lang="en-US" dirty="0"/>
              <a:t>Facilitate production of </a:t>
            </a:r>
            <a:r>
              <a:rPr lang="en-US" dirty="0">
                <a:solidFill>
                  <a:srgbClr val="7030A0"/>
                </a:solidFill>
              </a:rPr>
              <a:t>high-value commodities by small farms </a:t>
            </a:r>
            <a:r>
              <a:rPr lang="en-US" dirty="0"/>
              <a:t>through agricultural research</a:t>
            </a:r>
          </a:p>
          <a:p>
            <a:pPr lvl="1"/>
            <a:r>
              <a:rPr lang="en-US" dirty="0"/>
              <a:t>instead of spending the public budget predominantly on irrigation &amp; large crop-extension programs</a:t>
            </a:r>
          </a:p>
          <a:p>
            <a:endParaRPr lang="en-US" dirty="0">
              <a:solidFill>
                <a:schemeClr val="tx2"/>
              </a:solidFill>
            </a:endParaRPr>
          </a:p>
          <a:p>
            <a:r>
              <a:rPr lang="en-US" dirty="0">
                <a:solidFill>
                  <a:schemeClr val="tx2"/>
                </a:solidFill>
              </a:rPr>
              <a:t>Attract </a:t>
            </a:r>
            <a:r>
              <a:rPr lang="en-US" dirty="0">
                <a:solidFill>
                  <a:srgbClr val="7030A0"/>
                </a:solidFill>
              </a:rPr>
              <a:t>private investment </a:t>
            </a:r>
            <a:r>
              <a:rPr lang="en-US" dirty="0"/>
              <a:t>in transportation, retail chain stores, processing, and storage</a:t>
            </a:r>
          </a:p>
          <a:p>
            <a:endParaRPr lang="en-US" dirty="0">
              <a:solidFill>
                <a:srgbClr val="7030A0"/>
              </a:solidFill>
            </a:endParaRPr>
          </a:p>
          <a:p>
            <a:r>
              <a:rPr lang="en-US" dirty="0">
                <a:solidFill>
                  <a:srgbClr val="7030A0"/>
                </a:solidFill>
              </a:rPr>
              <a:t>Sound social safety net </a:t>
            </a:r>
            <a:r>
              <a:rPr lang="en-US" dirty="0"/>
              <a:t>to avoid poverty traps &amp; Policies to develop the </a:t>
            </a:r>
            <a:r>
              <a:rPr lang="en-US" dirty="0">
                <a:solidFill>
                  <a:srgbClr val="7030A0"/>
                </a:solidFill>
              </a:rPr>
              <a:t>rural nonfarm sector</a:t>
            </a:r>
          </a:p>
        </p:txBody>
      </p:sp>
      <p:sp>
        <p:nvSpPr>
          <p:cNvPr id="4" name="Slide Number Placeholder 3"/>
          <p:cNvSpPr>
            <a:spLocks noGrp="1"/>
          </p:cNvSpPr>
          <p:nvPr>
            <p:ph type="sldNum" sz="quarter" idx="12"/>
          </p:nvPr>
        </p:nvSpPr>
        <p:spPr/>
        <p:txBody>
          <a:bodyPr/>
          <a:lstStyle/>
          <a:p>
            <a:fld id="{250CD921-F783-F148-86E2-06D7341F7ADE}" type="slidenum">
              <a:rPr lang="de-DE" smtClean="0"/>
              <a:t>24</a:t>
            </a:fld>
            <a:endParaRPr lang="de-DE"/>
          </a:p>
        </p:txBody>
      </p:sp>
      <p:sp>
        <p:nvSpPr>
          <p:cNvPr id="6" name="Rectangle 5"/>
          <p:cNvSpPr/>
          <p:nvPr/>
        </p:nvSpPr>
        <p:spPr>
          <a:xfrm>
            <a:off x="3264858" y="6495721"/>
            <a:ext cx="2093843" cy="253916"/>
          </a:xfrm>
          <a:prstGeom prst="rect">
            <a:avLst/>
          </a:prstGeom>
        </p:spPr>
        <p:txBody>
          <a:bodyPr wrap="none">
            <a:spAutoFit/>
          </a:bodyPr>
          <a:lstStyle/>
          <a:p>
            <a:r>
              <a:rPr lang="de-DE" sz="1050" dirty="0"/>
              <a:t>Source: Fan and Chan-Kang (2005) </a:t>
            </a:r>
          </a:p>
        </p:txBody>
      </p:sp>
    </p:spTree>
    <p:extLst>
      <p:ext uri="{BB962C8B-B14F-4D97-AF65-F5344CB8AC3E}">
        <p14:creationId xmlns:p14="http://schemas.microsoft.com/office/powerpoint/2010/main" val="40106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24" y="268913"/>
            <a:ext cx="5616000" cy="378068"/>
          </a:xfrm>
        </p:spPr>
        <p:txBody>
          <a:bodyPr>
            <a:normAutofit/>
          </a:bodyPr>
          <a:lstStyle/>
          <a:p>
            <a:r>
              <a:rPr lang="" dirty="0"/>
              <a:t>Key take-home messages</a:t>
            </a:r>
            <a:endParaRPr lang="de-DE" dirty="0"/>
          </a:p>
        </p:txBody>
      </p:sp>
      <p:sp>
        <p:nvSpPr>
          <p:cNvPr id="3" name="Content Placeholder 2"/>
          <p:cNvSpPr>
            <a:spLocks noGrp="1"/>
          </p:cNvSpPr>
          <p:nvPr>
            <p:ph idx="1"/>
          </p:nvPr>
        </p:nvSpPr>
        <p:spPr>
          <a:xfrm>
            <a:off x="468774" y="946950"/>
            <a:ext cx="7811884" cy="5443268"/>
          </a:xfrm>
        </p:spPr>
        <p:txBody>
          <a:bodyPr/>
          <a:lstStyle/>
          <a:p>
            <a:r>
              <a:rPr lang="" dirty="0"/>
              <a:t>In many CAREC countries, arable land is operated by </a:t>
            </a:r>
            <a:r>
              <a:rPr lang="" dirty="0">
                <a:solidFill>
                  <a:srgbClr val="7030A0"/>
                </a:solidFill>
              </a:rPr>
              <a:t>smallscale farmers</a:t>
            </a:r>
          </a:p>
          <a:p>
            <a:r>
              <a:rPr lang="" dirty="0"/>
              <a:t>Smallholders and family farms </a:t>
            </a:r>
            <a:r>
              <a:rPr lang="en-US" dirty="0"/>
              <a:t>contribute a significant share to </a:t>
            </a:r>
            <a:r>
              <a:rPr lang="" dirty="0"/>
              <a:t>CAREC </a:t>
            </a:r>
            <a:r>
              <a:rPr lang="en-US" dirty="0"/>
              <a:t>food production</a:t>
            </a:r>
            <a:endParaRPr lang="" dirty="0"/>
          </a:p>
          <a:p>
            <a:endParaRPr lang="" dirty="0"/>
          </a:p>
          <a:p>
            <a:r>
              <a:rPr lang="" dirty="0"/>
              <a:t>IR has been weakening which affects the </a:t>
            </a:r>
            <a:r>
              <a:rPr lang="" dirty="0">
                <a:solidFill>
                  <a:srgbClr val="7030A0"/>
                </a:solidFill>
              </a:rPr>
              <a:t>comparative advantage </a:t>
            </a:r>
            <a:r>
              <a:rPr lang="" dirty="0"/>
              <a:t>of small-scale farming</a:t>
            </a:r>
          </a:p>
          <a:p>
            <a:endParaRPr lang="" dirty="0"/>
          </a:p>
          <a:p>
            <a:r>
              <a:rPr lang="" dirty="0"/>
              <a:t>Land consolidation, agricultural cooperatives and agrobased clusters are options to bring </a:t>
            </a:r>
            <a:r>
              <a:rPr lang="" dirty="0">
                <a:solidFill>
                  <a:srgbClr val="7030A0"/>
                </a:solidFill>
              </a:rPr>
              <a:t>economies of scale </a:t>
            </a:r>
            <a:r>
              <a:rPr lang="" dirty="0"/>
              <a:t>to agriculture</a:t>
            </a:r>
          </a:p>
          <a:p>
            <a:endParaRPr lang="" dirty="0"/>
          </a:p>
          <a:p>
            <a:r>
              <a:rPr lang="" dirty="0"/>
              <a:t>Advances in </a:t>
            </a:r>
            <a:r>
              <a:rPr lang="" dirty="0">
                <a:solidFill>
                  <a:srgbClr val="7030A0"/>
                </a:solidFill>
              </a:rPr>
              <a:t>land tenure</a:t>
            </a:r>
            <a:r>
              <a:rPr lang="" dirty="0"/>
              <a:t> and </a:t>
            </a:r>
            <a:r>
              <a:rPr lang="" dirty="0">
                <a:solidFill>
                  <a:srgbClr val="7030A0"/>
                </a:solidFill>
              </a:rPr>
              <a:t>governance</a:t>
            </a:r>
            <a:r>
              <a:rPr lang="" dirty="0"/>
              <a:t> will make the models successful</a:t>
            </a:r>
          </a:p>
          <a:p>
            <a:endParaRPr lang="" dirty="0"/>
          </a:p>
          <a:p>
            <a:r>
              <a:rPr lang="" dirty="0"/>
              <a:t>Despite advantages policymaking needs to be aware and </a:t>
            </a:r>
            <a:r>
              <a:rPr lang="" dirty="0">
                <a:solidFill>
                  <a:srgbClr val="7030A0"/>
                </a:solidFill>
              </a:rPr>
              <a:t>account for the challenges </a:t>
            </a:r>
            <a:r>
              <a:rPr lang="" dirty="0"/>
              <a:t>around these models</a:t>
            </a:r>
          </a:p>
          <a:p>
            <a:endParaRPr lang="en-US" dirty="0"/>
          </a:p>
        </p:txBody>
      </p:sp>
      <p:sp>
        <p:nvSpPr>
          <p:cNvPr id="4" name="Slide Number Placeholder 3"/>
          <p:cNvSpPr>
            <a:spLocks noGrp="1"/>
          </p:cNvSpPr>
          <p:nvPr>
            <p:ph type="sldNum" sz="quarter" idx="12"/>
          </p:nvPr>
        </p:nvSpPr>
        <p:spPr/>
        <p:txBody>
          <a:bodyPr/>
          <a:lstStyle/>
          <a:p>
            <a:fld id="{250CD921-F783-F148-86E2-06D7341F7ADE}" type="slidenum">
              <a:rPr lang="de-DE" smtClean="0"/>
              <a:t>25</a:t>
            </a:fld>
            <a:endParaRPr lang="de-DE"/>
          </a:p>
        </p:txBody>
      </p:sp>
      <p:sp>
        <p:nvSpPr>
          <p:cNvPr id="6" name="Rectangle 5"/>
          <p:cNvSpPr/>
          <p:nvPr/>
        </p:nvSpPr>
        <p:spPr>
          <a:xfrm>
            <a:off x="3264858" y="6495721"/>
            <a:ext cx="2093843" cy="253916"/>
          </a:xfrm>
          <a:prstGeom prst="rect">
            <a:avLst/>
          </a:prstGeom>
        </p:spPr>
        <p:txBody>
          <a:bodyPr wrap="none">
            <a:spAutoFit/>
          </a:bodyPr>
          <a:lstStyle/>
          <a:p>
            <a:r>
              <a:rPr lang="de-DE" sz="1050" dirty="0"/>
              <a:t>Source: Fan and Chan-Kang (2005) </a:t>
            </a:r>
          </a:p>
        </p:txBody>
      </p:sp>
    </p:spTree>
    <p:extLst>
      <p:ext uri="{BB962C8B-B14F-4D97-AF65-F5344CB8AC3E}">
        <p14:creationId xmlns:p14="http://schemas.microsoft.com/office/powerpoint/2010/main" val="362798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F1EDA1E-5508-5F47-9812-73C3D56247AF}" type="slidenum">
              <a:rPr lang="de-DE" smtClean="0"/>
              <a:pPr/>
              <a:t>26</a:t>
            </a:fld>
            <a:endParaRPr lang="de-DE" dirty="0"/>
          </a:p>
        </p:txBody>
      </p:sp>
      <p:sp>
        <p:nvSpPr>
          <p:cNvPr id="8" name="Title 7"/>
          <p:cNvSpPr>
            <a:spLocks noGrp="1"/>
          </p:cNvSpPr>
          <p:nvPr>
            <p:ph type="title"/>
          </p:nvPr>
        </p:nvSpPr>
        <p:spPr>
          <a:xfrm>
            <a:off x="424267" y="305377"/>
            <a:ext cx="8280400" cy="350232"/>
          </a:xfrm>
        </p:spPr>
        <p:txBody>
          <a:bodyPr/>
          <a:lstStyle/>
          <a:p>
            <a:r>
              <a:rPr lang="en-US" dirty="0"/>
              <a:t>Last, but not least</a:t>
            </a:r>
            <a:endParaRPr lang="de-DE"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50" y="2283573"/>
            <a:ext cx="8520517" cy="3622301"/>
          </a:xfrm>
          <a:prstGeom prst="rect">
            <a:avLst/>
          </a:prstGeom>
        </p:spPr>
      </p:pic>
      <p:sp>
        <p:nvSpPr>
          <p:cNvPr id="10" name="Rectangle 9"/>
          <p:cNvSpPr/>
          <p:nvPr/>
        </p:nvSpPr>
        <p:spPr>
          <a:xfrm>
            <a:off x="323850" y="1010729"/>
            <a:ext cx="6915150" cy="954107"/>
          </a:xfrm>
          <a:prstGeom prst="rect">
            <a:avLst/>
          </a:prstGeom>
        </p:spPr>
        <p:txBody>
          <a:bodyPr wrap="square">
            <a:spAutoFit/>
          </a:bodyPr>
          <a:lstStyle/>
          <a:p>
            <a:r>
              <a:rPr lang="en-US" sz="2000" b="1" dirty="0">
                <a:solidFill>
                  <a:schemeClr val="accent1"/>
                </a:solidFill>
              </a:rPr>
              <a:t>CAREC countries – Black (white) box?</a:t>
            </a:r>
            <a:endParaRPr lang="de-DE" sz="2000" b="1" dirty="0">
              <a:solidFill>
                <a:schemeClr val="accent1"/>
              </a:solidFill>
            </a:endParaRPr>
          </a:p>
          <a:p>
            <a:r>
              <a:rPr lang="de-DE" dirty="0"/>
              <a:t>Map showing source of data derived from agricultural censuses (purple) or household surveys (orange) at the country level</a:t>
            </a:r>
          </a:p>
        </p:txBody>
      </p:sp>
      <p:sp>
        <p:nvSpPr>
          <p:cNvPr id="11" name="TextBox 10"/>
          <p:cNvSpPr txBox="1"/>
          <p:nvPr/>
        </p:nvSpPr>
        <p:spPr>
          <a:xfrm>
            <a:off x="284567" y="5932572"/>
            <a:ext cx="8559800" cy="261610"/>
          </a:xfrm>
          <a:prstGeom prst="rect">
            <a:avLst/>
          </a:prstGeom>
          <a:noFill/>
        </p:spPr>
        <p:txBody>
          <a:bodyPr wrap="square" rtlCol="0">
            <a:spAutoFit/>
          </a:bodyPr>
          <a:lstStyle/>
          <a:p>
            <a:r>
              <a:rPr lang="en-US" sz="1100" dirty="0"/>
              <a:t>Source: </a:t>
            </a:r>
            <a:r>
              <a:rPr lang="en-US" sz="1100" dirty="0" err="1"/>
              <a:t>Ricciardi</a:t>
            </a:r>
            <a:r>
              <a:rPr lang="en-US" sz="1100" dirty="0"/>
              <a:t> et al. (2018b): Open-access dataset containing food production by farm size at the global scale.</a:t>
            </a:r>
            <a:endParaRPr lang="de-DE" sz="1100" dirty="0"/>
          </a:p>
        </p:txBody>
      </p:sp>
    </p:spTree>
    <p:extLst>
      <p:ext uri="{BB962C8B-B14F-4D97-AF65-F5344CB8AC3E}">
        <p14:creationId xmlns:p14="http://schemas.microsoft.com/office/powerpoint/2010/main" val="2431295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31062"/>
            <a:ext cx="8104480" cy="631088"/>
          </a:xfrm>
        </p:spPr>
        <p:txBody>
          <a:bodyPr/>
          <a:lstStyle/>
          <a:p>
            <a:r>
              <a:rPr lang="en-US" dirty="0"/>
              <a:t>IAMO Policy Briefs</a:t>
            </a:r>
            <a:endParaRPr lang="de-DE" dirty="0"/>
          </a:p>
        </p:txBody>
      </p:sp>
      <p:sp>
        <p:nvSpPr>
          <p:cNvPr id="3" name="Content Placeholder 2"/>
          <p:cNvSpPr>
            <a:spLocks noGrp="1"/>
          </p:cNvSpPr>
          <p:nvPr>
            <p:ph idx="1"/>
          </p:nvPr>
        </p:nvSpPr>
        <p:spPr>
          <a:xfrm>
            <a:off x="431800" y="1678891"/>
            <a:ext cx="8134230" cy="3908932"/>
          </a:xfrm>
        </p:spPr>
        <p:txBody>
          <a:bodyPr/>
          <a:lstStyle/>
          <a:p>
            <a:r>
              <a:rPr lang="de-DE" dirty="0"/>
              <a:t>Akhmadiyeva, Z., Herzfeld</a:t>
            </a:r>
            <a:r>
              <a:rPr lang="de-DE"/>
              <a:t>, T. (2020</a:t>
            </a:r>
            <a:r>
              <a:rPr lang="de-DE" dirty="0"/>
              <a:t>) How to align formal land rights with farmers’ perceptions in Central Asia? IAMO Policy Brief No. 38, Halle (Saale). </a:t>
            </a:r>
            <a:r>
              <a:rPr lang="de-DE" dirty="0">
                <a:hlinkClick r:id="rId2"/>
              </a:rPr>
              <a:t>https://www.iamo.de/fileadmin/user_upload/IAMOPolicyBrief38en.pdf</a:t>
            </a:r>
            <a:r>
              <a:rPr lang="de-DE" dirty="0"/>
              <a:t> </a:t>
            </a:r>
          </a:p>
          <a:p>
            <a:endParaRPr lang="de-DE" dirty="0"/>
          </a:p>
          <a:p>
            <a:r>
              <a:rPr lang="de-DE" dirty="0"/>
              <a:t>Petrick, M., Djanibekov, N. (2019) Farm restructuring in Uzbekistan: What next? IAMO Policy Brief No. 36, Halle (Saale). </a:t>
            </a:r>
            <a:r>
              <a:rPr lang="de-DE" dirty="0">
                <a:hlinkClick r:id="rId3"/>
              </a:rPr>
              <a:t>https://www.iamo.de/fileadmin/documents/IAMOPolicyBrief36_en.pdf</a:t>
            </a:r>
            <a:r>
              <a:rPr lang="de-DE" dirty="0"/>
              <a:t> </a:t>
            </a:r>
          </a:p>
          <a:p>
            <a:endParaRPr lang="de-DE" dirty="0"/>
          </a:p>
          <a:p>
            <a:endParaRPr lang="de-DE" dirty="0"/>
          </a:p>
          <a:p>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27</a:t>
            </a:fld>
            <a:endParaRPr lang="de-DE"/>
          </a:p>
        </p:txBody>
      </p:sp>
    </p:spTree>
    <p:extLst>
      <p:ext uri="{BB962C8B-B14F-4D97-AF65-F5344CB8AC3E}">
        <p14:creationId xmlns:p14="http://schemas.microsoft.com/office/powerpoint/2010/main" val="333310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F1EDA1E-5508-5F47-9812-73C3D56247AF}" type="slidenum">
              <a:rPr lang="de-DE" smtClean="0"/>
              <a:pPr/>
              <a:t>28</a:t>
            </a:fld>
            <a:endParaRPr lang="de-DE" dirty="0"/>
          </a:p>
        </p:txBody>
      </p:sp>
    </p:spTree>
    <p:extLst>
      <p:ext uri="{BB962C8B-B14F-4D97-AF65-F5344CB8AC3E}">
        <p14:creationId xmlns:p14="http://schemas.microsoft.com/office/powerpoint/2010/main" val="2093806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F1EDA1E-5508-5F47-9812-73C3D56247AF}" type="slidenum">
              <a:rPr lang="de-DE" smtClean="0"/>
              <a:pPr/>
              <a:t>29</a:t>
            </a:fld>
            <a:endParaRPr lang="de-DE" dirty="0"/>
          </a:p>
        </p:txBody>
      </p:sp>
      <p:sp>
        <p:nvSpPr>
          <p:cNvPr id="4" name="Text Placeholder 3"/>
          <p:cNvSpPr>
            <a:spLocks noGrp="1"/>
          </p:cNvSpPr>
          <p:nvPr>
            <p:ph type="body" sz="quarter" idx="16"/>
          </p:nvPr>
        </p:nvSpPr>
        <p:spPr>
          <a:xfrm>
            <a:off x="242019" y="768680"/>
            <a:ext cx="7943750" cy="5721719"/>
          </a:xfrm>
        </p:spPr>
        <p:txBody>
          <a:bodyPr/>
          <a:lstStyle/>
          <a:p>
            <a:pPr>
              <a:spcBef>
                <a:spcPts val="300"/>
              </a:spcBef>
              <a:spcAft>
                <a:spcPts val="300"/>
              </a:spcAft>
            </a:pPr>
            <a:r>
              <a:rPr lang="en-US" sz="1200" dirty="0"/>
              <a:t>Akhmadiyeva, Z., Herzfeld, T. (2021) How does practice matches land laws in Central Asia? </a:t>
            </a:r>
            <a:r>
              <a:rPr lang="en-US" sz="1200" i="1" dirty="0"/>
              <a:t>Land Use Policy </a:t>
            </a:r>
            <a:r>
              <a:rPr lang="en-US" sz="1200" dirty="0"/>
              <a:t>109, 105726.</a:t>
            </a:r>
          </a:p>
          <a:p>
            <a:pPr>
              <a:spcBef>
                <a:spcPts val="300"/>
              </a:spcBef>
              <a:spcAft>
                <a:spcPts val="300"/>
              </a:spcAft>
            </a:pPr>
            <a:r>
              <a:rPr lang="en-US" sz="1200" dirty="0"/>
              <a:t>Appel, F., Balmann, A. (2022) Predator or prey? Effects of farm growth on </a:t>
            </a:r>
            <a:r>
              <a:rPr lang="en-US" sz="1200" dirty="0" err="1"/>
              <a:t>neighbouring</a:t>
            </a:r>
            <a:r>
              <a:rPr lang="en-US" sz="1200" dirty="0"/>
              <a:t> farms. </a:t>
            </a:r>
            <a:r>
              <a:rPr lang="en-US" sz="1200" i="1" dirty="0"/>
              <a:t>Journal of Agricultural Economics</a:t>
            </a:r>
            <a:r>
              <a:rPr lang="en-US" sz="1200" dirty="0"/>
              <a:t>. </a:t>
            </a:r>
            <a:r>
              <a:rPr lang="en-US" sz="1200" dirty="0">
                <a:hlinkClick r:id="rId3"/>
              </a:rPr>
              <a:t>https://doi.org/10.1111/1477-9552.12503</a:t>
            </a:r>
            <a:endParaRPr lang="en-US" sz="1200" dirty="0"/>
          </a:p>
          <a:p>
            <a:pPr>
              <a:spcBef>
                <a:spcPts val="300"/>
              </a:spcBef>
              <a:spcAft>
                <a:spcPts val="300"/>
              </a:spcAft>
            </a:pPr>
            <a:r>
              <a:rPr lang="en-US" sz="1200" dirty="0"/>
              <a:t>Barrett, C.B., </a:t>
            </a:r>
            <a:r>
              <a:rPr lang="en-US" sz="1200" dirty="0" err="1"/>
              <a:t>Bellemare</a:t>
            </a:r>
            <a:r>
              <a:rPr lang="en-US" sz="1200" dirty="0"/>
              <a:t>, M.F., </a:t>
            </a:r>
            <a:r>
              <a:rPr lang="en-US" sz="1200" dirty="0" err="1"/>
              <a:t>Hou</a:t>
            </a:r>
            <a:r>
              <a:rPr lang="en-US" sz="1200" dirty="0"/>
              <a:t>, D.Y. (2010) Reconsidering conventional explanations of the inverse productivity–size relationship. </a:t>
            </a:r>
            <a:r>
              <a:rPr lang="en-US" sz="1200" i="1" dirty="0"/>
              <a:t>World Development </a:t>
            </a:r>
            <a:r>
              <a:rPr lang="en-US" sz="1200" dirty="0"/>
              <a:t>38 (1), 88-97.</a:t>
            </a:r>
          </a:p>
          <a:p>
            <a:pPr>
              <a:spcBef>
                <a:spcPts val="300"/>
              </a:spcBef>
              <a:spcAft>
                <a:spcPts val="300"/>
              </a:spcAft>
            </a:pPr>
            <a:r>
              <a:rPr lang="en-US" sz="1200" dirty="0" err="1"/>
              <a:t>Bijman</a:t>
            </a:r>
            <a:r>
              <a:rPr lang="en-US" sz="1200" dirty="0"/>
              <a:t>, J., Iliopoulos, C., </a:t>
            </a:r>
            <a:r>
              <a:rPr lang="en-US" sz="1200" dirty="0" err="1"/>
              <a:t>Poppe</a:t>
            </a:r>
            <a:r>
              <a:rPr lang="en-US" sz="1200" dirty="0"/>
              <a:t>, K.J., </a:t>
            </a:r>
            <a:r>
              <a:rPr lang="en-US" sz="1200" dirty="0" err="1"/>
              <a:t>Gijselinckx</a:t>
            </a:r>
            <a:r>
              <a:rPr lang="en-US" sz="1200" dirty="0"/>
              <a:t>, C., </a:t>
            </a:r>
            <a:r>
              <a:rPr lang="en-US" sz="1200" dirty="0" err="1"/>
              <a:t>Hagedorn</a:t>
            </a:r>
            <a:r>
              <a:rPr lang="en-US" sz="1200" dirty="0"/>
              <a:t>, K., </a:t>
            </a:r>
            <a:r>
              <a:rPr lang="en-US" sz="1200" dirty="0" err="1"/>
              <a:t>Hanisch</a:t>
            </a:r>
            <a:r>
              <a:rPr lang="en-US" sz="1200" dirty="0"/>
              <a:t>, M., </a:t>
            </a:r>
            <a:r>
              <a:rPr lang="en-US" sz="1200" dirty="0" err="1"/>
              <a:t>Hendrikse</a:t>
            </a:r>
            <a:r>
              <a:rPr lang="en-US" sz="1200" dirty="0"/>
              <a:t>, G.W.J., </a:t>
            </a:r>
            <a:r>
              <a:rPr lang="en-US" sz="1200" dirty="0" err="1"/>
              <a:t>Kühl</a:t>
            </a:r>
            <a:r>
              <a:rPr lang="en-US" sz="1200" dirty="0"/>
              <a:t>, R., </a:t>
            </a:r>
            <a:r>
              <a:rPr lang="en-US" sz="1200" dirty="0" err="1"/>
              <a:t>Ollila</a:t>
            </a:r>
            <a:r>
              <a:rPr lang="en-US" sz="1200" dirty="0"/>
              <a:t>, R., </a:t>
            </a:r>
            <a:r>
              <a:rPr lang="en-US" sz="1200" dirty="0" err="1"/>
              <a:t>Pyykkönen</a:t>
            </a:r>
            <a:r>
              <a:rPr lang="en-US" sz="1200" dirty="0"/>
              <a:t>, P., van der </a:t>
            </a:r>
            <a:r>
              <a:rPr lang="en-US" sz="1200" dirty="0" err="1"/>
              <a:t>Sangen</a:t>
            </a:r>
            <a:r>
              <a:rPr lang="en-US" sz="1200" dirty="0"/>
              <a:t>, G. (2012)  Support for Farmers' Cooperatives. Final Report. </a:t>
            </a:r>
            <a:r>
              <a:rPr lang="en-US" sz="1200" dirty="0" err="1"/>
              <a:t>Wageningen</a:t>
            </a:r>
            <a:r>
              <a:rPr lang="en-US" sz="1200" dirty="0"/>
              <a:t> UR. </a:t>
            </a:r>
            <a:r>
              <a:rPr lang="en-US" sz="1200" dirty="0">
                <a:hlinkClick r:id="rId4"/>
              </a:rPr>
              <a:t>https://edepot.wur.nl/245007</a:t>
            </a:r>
            <a:r>
              <a:rPr lang="en-US" sz="1200" dirty="0"/>
              <a:t> </a:t>
            </a:r>
          </a:p>
          <a:p>
            <a:pPr>
              <a:spcBef>
                <a:spcPts val="300"/>
              </a:spcBef>
              <a:spcAft>
                <a:spcPts val="300"/>
              </a:spcAft>
            </a:pPr>
            <a:r>
              <a:rPr lang="en-US" sz="1200" dirty="0" err="1"/>
              <a:t>Closset</a:t>
            </a:r>
            <a:r>
              <a:rPr lang="en-US" sz="1200" dirty="0"/>
              <a:t>, M., </a:t>
            </a:r>
            <a:r>
              <a:rPr lang="en-US" sz="1200" dirty="0" err="1"/>
              <a:t>Dhehibi</a:t>
            </a:r>
            <a:r>
              <a:rPr lang="en-US" sz="1200" dirty="0"/>
              <a:t>, B.B.B., Aw-Hassan, A. (2015) Measuring the economic impact of climate change on agriculture: A </a:t>
            </a:r>
            <a:r>
              <a:rPr lang="en-US" sz="1200" dirty="0" err="1"/>
              <a:t>Ricardian</a:t>
            </a:r>
            <a:r>
              <a:rPr lang="en-US" sz="1200" dirty="0"/>
              <a:t> analysis of farmlands in Tajikistan. </a:t>
            </a:r>
            <a:r>
              <a:rPr lang="en-US" sz="1200" i="1" dirty="0"/>
              <a:t>Climate and Development </a:t>
            </a:r>
            <a:r>
              <a:rPr lang="en-US" sz="1200" dirty="0"/>
              <a:t>7 (5), 454-468.</a:t>
            </a:r>
          </a:p>
          <a:p>
            <a:pPr>
              <a:spcBef>
                <a:spcPts val="300"/>
              </a:spcBef>
              <a:spcAft>
                <a:spcPts val="300"/>
              </a:spcAft>
            </a:pPr>
            <a:r>
              <a:rPr lang="en-US" sz="1200" dirty="0"/>
              <a:t>Cochrane, W.W. (1958) </a:t>
            </a:r>
            <a:r>
              <a:rPr lang="en-US" sz="1200" i="1" dirty="0"/>
              <a:t>Farm Prices: Myth and Reality</a:t>
            </a:r>
            <a:r>
              <a:rPr lang="en-US" sz="1200" dirty="0"/>
              <a:t>. University of Minnesota Press, St. Paul .</a:t>
            </a:r>
          </a:p>
          <a:p>
            <a:pPr>
              <a:spcBef>
                <a:spcPts val="300"/>
              </a:spcBef>
              <a:spcAft>
                <a:spcPts val="300"/>
              </a:spcAft>
            </a:pPr>
            <a:r>
              <a:rPr lang="en-US" sz="1200" dirty="0"/>
              <a:t>Djanibekov, N., Van Assche, K., Bobojonov, I., J.P.A. </a:t>
            </a:r>
            <a:r>
              <a:rPr lang="en-US" sz="1200" dirty="0" err="1"/>
              <a:t>Lamers</a:t>
            </a:r>
            <a:r>
              <a:rPr lang="en-US" sz="1200" dirty="0"/>
              <a:t>, J.P.A. (2012) Farm restructuring and land consolidation in Uzbekistan: New farms with old barriers. </a:t>
            </a:r>
            <a:r>
              <a:rPr lang="en-US" sz="1200" i="1" dirty="0"/>
              <a:t>Europe-Asia Studies </a:t>
            </a:r>
            <a:r>
              <a:rPr lang="en-US" sz="1200" dirty="0"/>
              <a:t>64 (6), 1101-1126.</a:t>
            </a:r>
          </a:p>
          <a:p>
            <a:pPr>
              <a:spcBef>
                <a:spcPts val="300"/>
              </a:spcBef>
              <a:spcAft>
                <a:spcPts val="300"/>
              </a:spcAft>
            </a:pPr>
            <a:r>
              <a:rPr lang="en-US" sz="1200" dirty="0"/>
              <a:t>Eastwood, R., Lipton, M., Newell, A. (2010) Farm Size. In: R. </a:t>
            </a:r>
            <a:r>
              <a:rPr lang="en-US" sz="1200" dirty="0" err="1"/>
              <a:t>Evenson</a:t>
            </a:r>
            <a:r>
              <a:rPr lang="en-US" sz="1200" dirty="0"/>
              <a:t>, P. </a:t>
            </a:r>
            <a:r>
              <a:rPr lang="en-US" sz="1200" dirty="0" err="1"/>
              <a:t>Pingali</a:t>
            </a:r>
            <a:r>
              <a:rPr lang="en-US" sz="1200" dirty="0"/>
              <a:t> (Eds.) Handbook of Agricultural Economics vol. 4, Elsevier, pp. 3323–3397. </a:t>
            </a:r>
          </a:p>
          <a:p>
            <a:pPr>
              <a:spcBef>
                <a:spcPts val="300"/>
              </a:spcBef>
              <a:spcAft>
                <a:spcPts val="300"/>
              </a:spcAft>
            </a:pPr>
            <a:r>
              <a:rPr lang="en-US" sz="1200" dirty="0"/>
              <a:t>European Commission (2014) Industry and Entrepreneurship. Clusters. </a:t>
            </a:r>
            <a:r>
              <a:rPr lang="en-US" sz="1200" dirty="0">
                <a:hlinkClick r:id="rId5"/>
              </a:rPr>
              <a:t>http://ec.europa.eu/commission_2010-2014/tajani/priorities/clusters/index_en.htm</a:t>
            </a:r>
            <a:r>
              <a:rPr lang="en-US" sz="1200" dirty="0"/>
              <a:t> </a:t>
            </a:r>
          </a:p>
          <a:p>
            <a:pPr>
              <a:spcBef>
                <a:spcPts val="300"/>
              </a:spcBef>
              <a:spcAft>
                <a:spcPts val="300"/>
              </a:spcAft>
            </a:pPr>
            <a:r>
              <a:rPr lang="en-US" sz="1200" dirty="0"/>
              <a:t>Fan, S., Chan-Kang, C. (2005) Is small beautiful? Farm size, productivity, and poverty in Asian agriculture. </a:t>
            </a:r>
            <a:r>
              <a:rPr lang="en-US" sz="1200" i="1" dirty="0"/>
              <a:t>Agricultural Economics </a:t>
            </a:r>
            <a:r>
              <a:rPr lang="en-US" sz="1200" dirty="0"/>
              <a:t>32 (1), 135-146.</a:t>
            </a:r>
          </a:p>
          <a:p>
            <a:pPr>
              <a:spcBef>
                <a:spcPts val="300"/>
              </a:spcBef>
              <a:spcAft>
                <a:spcPts val="300"/>
              </a:spcAft>
            </a:pPr>
            <a:r>
              <a:rPr lang="en-US" sz="1200" dirty="0"/>
              <a:t>FAO (2010) Agro-based clusters in developing countries: Staying competitive in a globalized economy, by Eva </a:t>
            </a:r>
            <a:r>
              <a:rPr lang="en-US" sz="1200" dirty="0" err="1"/>
              <a:t>Gálvez</a:t>
            </a:r>
            <a:r>
              <a:rPr lang="en-US" sz="1200" dirty="0"/>
              <a:t> Nogales (Ed.), Rome, Italy. </a:t>
            </a:r>
          </a:p>
          <a:p>
            <a:pPr>
              <a:spcBef>
                <a:spcPts val="300"/>
              </a:spcBef>
              <a:spcAft>
                <a:spcPts val="300"/>
              </a:spcAft>
            </a:pPr>
            <a:r>
              <a:rPr lang="en-US" sz="1200" dirty="0"/>
              <a:t>FAO (2017) Territorial tools for agro-industry development – A Sourcebook, by Eva </a:t>
            </a:r>
            <a:r>
              <a:rPr lang="en-US" sz="1200" dirty="0" err="1"/>
              <a:t>Gálvez</a:t>
            </a:r>
            <a:r>
              <a:rPr lang="en-US" sz="1200" dirty="0"/>
              <a:t> Nogales and Martin Webber (Eds.), Rome, Italy.</a:t>
            </a:r>
          </a:p>
          <a:p>
            <a:pPr>
              <a:spcBef>
                <a:spcPts val="300"/>
              </a:spcBef>
              <a:spcAft>
                <a:spcPts val="300"/>
              </a:spcAft>
            </a:pPr>
            <a:r>
              <a:rPr lang="en-US" sz="1200" dirty="0" err="1"/>
              <a:t>Garzón</a:t>
            </a:r>
            <a:r>
              <a:rPr lang="en-US" sz="1200" dirty="0"/>
              <a:t> </a:t>
            </a:r>
            <a:r>
              <a:rPr lang="en-US" sz="1200" dirty="0" err="1"/>
              <a:t>Delvaux</a:t>
            </a:r>
            <a:r>
              <a:rPr lang="en-US" sz="1200" dirty="0"/>
              <a:t>, P.A., </a:t>
            </a:r>
            <a:r>
              <a:rPr lang="en-US" sz="1200" dirty="0" err="1"/>
              <a:t>Riesgo</a:t>
            </a:r>
            <a:r>
              <a:rPr lang="en-US" sz="1200" dirty="0"/>
              <a:t>, L., Gomez y Paloma, S. (2020a) Farm size-performance relationship: A review. EUR 30471 EN, Publications Office of the European Union, Luxembourg. </a:t>
            </a:r>
          </a:p>
          <a:p>
            <a:pPr>
              <a:spcBef>
                <a:spcPts val="300"/>
              </a:spcBef>
              <a:spcAft>
                <a:spcPts val="300"/>
              </a:spcAft>
            </a:pPr>
            <a:r>
              <a:rPr lang="en-US" sz="1200" dirty="0" err="1"/>
              <a:t>Garzón</a:t>
            </a:r>
            <a:r>
              <a:rPr lang="en-US" sz="1200" dirty="0"/>
              <a:t> </a:t>
            </a:r>
            <a:r>
              <a:rPr lang="en-US" sz="1200" dirty="0" err="1"/>
              <a:t>Delvaux</a:t>
            </a:r>
            <a:r>
              <a:rPr lang="en-US" sz="1200" dirty="0"/>
              <a:t>, P.A., </a:t>
            </a:r>
            <a:r>
              <a:rPr lang="en-US" sz="1200" dirty="0" err="1"/>
              <a:t>Riesgo</a:t>
            </a:r>
            <a:r>
              <a:rPr lang="en-US" sz="1200" dirty="0"/>
              <a:t>, L., Gomez y Paloma, S. (2020b) Are small farms more performant than larger ones in developing countries? </a:t>
            </a:r>
            <a:r>
              <a:rPr lang="en-US" sz="1200" i="1" dirty="0"/>
              <a:t>Science Advances</a:t>
            </a:r>
            <a:r>
              <a:rPr lang="en-US" sz="1200" dirty="0"/>
              <a:t> 6 (41). </a:t>
            </a:r>
            <a:r>
              <a:rPr lang="en-US" sz="1200" dirty="0">
                <a:hlinkClick r:id="rId6"/>
              </a:rPr>
              <a:t>https://doi.org/10.1126/sciadv.abb8235</a:t>
            </a:r>
            <a:endParaRPr lang="de-DE" sz="1200" dirty="0"/>
          </a:p>
        </p:txBody>
      </p:sp>
      <p:sp>
        <p:nvSpPr>
          <p:cNvPr id="8" name="Title 7"/>
          <p:cNvSpPr>
            <a:spLocks noGrp="1"/>
          </p:cNvSpPr>
          <p:nvPr>
            <p:ph type="title"/>
          </p:nvPr>
        </p:nvSpPr>
        <p:spPr>
          <a:xfrm>
            <a:off x="431800" y="253019"/>
            <a:ext cx="8280400" cy="581337"/>
          </a:xfrm>
        </p:spPr>
        <p:txBody>
          <a:bodyPr/>
          <a:lstStyle/>
          <a:p>
            <a:r>
              <a:rPr lang="de-DE" dirty="0"/>
              <a:t>Used literature</a:t>
            </a:r>
          </a:p>
        </p:txBody>
      </p:sp>
    </p:spTree>
    <p:extLst>
      <p:ext uri="{BB962C8B-B14F-4D97-AF65-F5344CB8AC3E}">
        <p14:creationId xmlns:p14="http://schemas.microsoft.com/office/powerpoint/2010/main" val="339513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306225"/>
            <a:ext cx="7685657" cy="631088"/>
          </a:xfrm>
        </p:spPr>
        <p:txBody>
          <a:bodyPr>
            <a:normAutofit fontScale="90000"/>
          </a:bodyPr>
          <a:lstStyle/>
          <a:p>
            <a:r>
              <a:rPr lang="en-US" dirty="0"/>
              <a:t>Big vs Small farms: Oldest puzzles of development economics</a:t>
            </a:r>
            <a:br>
              <a:rPr lang="en-US" dirty="0"/>
            </a:br>
            <a:endParaRPr lang="de-DE" dirty="0"/>
          </a:p>
        </p:txBody>
      </p:sp>
      <p:sp>
        <p:nvSpPr>
          <p:cNvPr id="3" name="Content Placeholder 2"/>
          <p:cNvSpPr>
            <a:spLocks noGrp="1"/>
          </p:cNvSpPr>
          <p:nvPr>
            <p:ph idx="1"/>
          </p:nvPr>
        </p:nvSpPr>
        <p:spPr>
          <a:xfrm>
            <a:off x="272973" y="807917"/>
            <a:ext cx="8398055" cy="461966"/>
          </a:xfrm>
        </p:spPr>
        <p:txBody>
          <a:bodyPr/>
          <a:lstStyle/>
          <a:p>
            <a:r>
              <a:rPr lang="en-US" sz="1800" b="1" dirty="0"/>
              <a:t>Inverse relationship (IR)</a:t>
            </a:r>
            <a:r>
              <a:rPr lang="en-US" sz="1800" dirty="0"/>
              <a:t> between farm size &amp; land productivity</a:t>
            </a:r>
          </a:p>
        </p:txBody>
      </p:sp>
      <p:sp>
        <p:nvSpPr>
          <p:cNvPr id="4" name="Slide Number Placeholder 3"/>
          <p:cNvSpPr>
            <a:spLocks noGrp="1"/>
          </p:cNvSpPr>
          <p:nvPr>
            <p:ph type="sldNum" sz="quarter" idx="12"/>
          </p:nvPr>
        </p:nvSpPr>
        <p:spPr>
          <a:xfrm>
            <a:off x="8687494" y="4107829"/>
            <a:ext cx="638069" cy="365125"/>
          </a:xfrm>
        </p:spPr>
        <p:txBody>
          <a:bodyPr/>
          <a:lstStyle/>
          <a:p>
            <a:fld id="{250CD921-F783-F148-86E2-06D7341F7ADE}" type="slidenum">
              <a:rPr lang="de-DE" smtClean="0"/>
              <a:t>3</a:t>
            </a:fld>
            <a:endParaRPr lang="de-DE"/>
          </a:p>
        </p:txBody>
      </p:sp>
      <p:pic>
        <p:nvPicPr>
          <p:cNvPr id="6" name="Picture 5"/>
          <p:cNvPicPr>
            <a:picLocks noChangeAspect="1"/>
          </p:cNvPicPr>
          <p:nvPr/>
        </p:nvPicPr>
        <p:blipFill>
          <a:blip r:embed="rId2"/>
          <a:stretch>
            <a:fillRect/>
          </a:stretch>
        </p:blipFill>
        <p:spPr>
          <a:xfrm>
            <a:off x="4647017" y="1372086"/>
            <a:ext cx="4169216" cy="2366899"/>
          </a:xfrm>
          <a:prstGeom prst="rect">
            <a:avLst/>
          </a:prstGeom>
        </p:spPr>
      </p:pic>
      <p:sp>
        <p:nvSpPr>
          <p:cNvPr id="7" name="TextBox 6"/>
          <p:cNvSpPr txBox="1"/>
          <p:nvPr/>
        </p:nvSpPr>
        <p:spPr>
          <a:xfrm>
            <a:off x="5817985" y="1489234"/>
            <a:ext cx="2449901" cy="307777"/>
          </a:xfrm>
          <a:prstGeom prst="rect">
            <a:avLst/>
          </a:prstGeom>
          <a:noFill/>
        </p:spPr>
        <p:txBody>
          <a:bodyPr wrap="square" rtlCol="0">
            <a:spAutoFit/>
          </a:bodyPr>
          <a:lstStyle/>
          <a:p>
            <a:r>
              <a:rPr lang="en-US" sz="1400" dirty="0"/>
              <a:t>Inverse Relationship (IR)</a:t>
            </a:r>
            <a:endParaRPr lang="de-DE" sz="1400" dirty="0"/>
          </a:p>
        </p:txBody>
      </p:sp>
      <p:pic>
        <p:nvPicPr>
          <p:cNvPr id="8" name="Picture 7"/>
          <p:cNvPicPr>
            <a:picLocks noChangeAspect="1"/>
          </p:cNvPicPr>
          <p:nvPr/>
        </p:nvPicPr>
        <p:blipFill>
          <a:blip r:embed="rId3"/>
          <a:stretch>
            <a:fillRect/>
          </a:stretch>
        </p:blipFill>
        <p:spPr>
          <a:xfrm>
            <a:off x="411572" y="1501371"/>
            <a:ext cx="4115574" cy="2077573"/>
          </a:xfrm>
          <a:prstGeom prst="rect">
            <a:avLst/>
          </a:prstGeom>
        </p:spPr>
      </p:pic>
      <p:sp>
        <p:nvSpPr>
          <p:cNvPr id="9" name="TextBox 8"/>
          <p:cNvSpPr txBox="1"/>
          <p:nvPr/>
        </p:nvSpPr>
        <p:spPr>
          <a:xfrm>
            <a:off x="1953057" y="1489234"/>
            <a:ext cx="2449901" cy="307777"/>
          </a:xfrm>
          <a:prstGeom prst="rect">
            <a:avLst/>
          </a:prstGeom>
          <a:noFill/>
        </p:spPr>
        <p:txBody>
          <a:bodyPr wrap="square" rtlCol="0">
            <a:spAutoFit/>
          </a:bodyPr>
          <a:lstStyle/>
          <a:p>
            <a:r>
              <a:rPr lang="en-US" sz="1400" dirty="0"/>
              <a:t>Direct Relationship</a:t>
            </a:r>
            <a:endParaRPr lang="de-DE" sz="1400" dirty="0"/>
          </a:p>
        </p:txBody>
      </p:sp>
      <p:sp>
        <p:nvSpPr>
          <p:cNvPr id="10" name="Oval 9"/>
          <p:cNvSpPr/>
          <p:nvPr/>
        </p:nvSpPr>
        <p:spPr>
          <a:xfrm>
            <a:off x="5299990" y="1285007"/>
            <a:ext cx="2950343" cy="2546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p:cNvSpPr/>
          <p:nvPr/>
        </p:nvSpPr>
        <p:spPr>
          <a:xfrm>
            <a:off x="3563226" y="3721550"/>
            <a:ext cx="2167581" cy="246221"/>
          </a:xfrm>
          <a:prstGeom prst="rect">
            <a:avLst/>
          </a:prstGeom>
        </p:spPr>
        <p:txBody>
          <a:bodyPr wrap="none">
            <a:spAutoFit/>
          </a:bodyPr>
          <a:lstStyle/>
          <a:p>
            <a:r>
              <a:rPr lang="de-DE" sz="1000" dirty="0"/>
              <a:t>Source: Garzón Delvaux et al. (2020a).</a:t>
            </a:r>
          </a:p>
        </p:txBody>
      </p:sp>
      <p:sp>
        <p:nvSpPr>
          <p:cNvPr id="11" name="Rectangle 10"/>
          <p:cNvSpPr/>
          <p:nvPr/>
        </p:nvSpPr>
        <p:spPr>
          <a:xfrm>
            <a:off x="134887" y="4037776"/>
            <a:ext cx="8536141" cy="2236510"/>
          </a:xfrm>
          <a:prstGeom prst="rect">
            <a:avLst/>
          </a:prstGeom>
        </p:spPr>
        <p:txBody>
          <a:bodyPr wrap="square">
            <a:spAutoFit/>
          </a:bodyPr>
          <a:lstStyle/>
          <a:p>
            <a:pPr marL="285750" lvl="1" indent="-285750">
              <a:spcBef>
                <a:spcPts val="200"/>
              </a:spcBef>
              <a:spcAft>
                <a:spcPts val="200"/>
              </a:spcAft>
              <a:buFont typeface="Arial" panose="020B0604020202020204" pitchFamily="34" charset="0"/>
              <a:buChar char="•"/>
            </a:pPr>
            <a:r>
              <a:rPr lang="en-US" dirty="0"/>
              <a:t>Smallholders have a high labor/land ratio (rely on family labor &amp; lower labor costs)</a:t>
            </a:r>
          </a:p>
          <a:p>
            <a:pPr marL="285750" lvl="1" indent="-285750">
              <a:spcBef>
                <a:spcPts val="200"/>
              </a:spcBef>
              <a:spcAft>
                <a:spcPts val="200"/>
              </a:spcAft>
              <a:buFont typeface="Arial" panose="020B0604020202020204" pitchFamily="34" charset="0"/>
              <a:buChar char="•"/>
            </a:pPr>
            <a:r>
              <a:rPr lang="en-US" dirty="0"/>
              <a:t>Smaller farms are more productive than larger farms</a:t>
            </a:r>
          </a:p>
          <a:p>
            <a:pPr marL="285750" indent="-285750">
              <a:spcBef>
                <a:spcPts val="200"/>
              </a:spcBef>
              <a:spcAft>
                <a:spcPts val="200"/>
              </a:spcAft>
              <a:buFont typeface="Arial" panose="020B0604020202020204" pitchFamily="34" charset="0"/>
              <a:buChar char="•"/>
            </a:pPr>
            <a:r>
              <a:rPr lang="en-US" dirty="0"/>
              <a:t>Important policy implication: land reform that reduces the inequality in landholdings will increase </a:t>
            </a:r>
            <a:r>
              <a:rPr lang="en-US" dirty="0" err="1"/>
              <a:t>agri</a:t>
            </a:r>
            <a:r>
              <a:rPr lang="en-US" dirty="0"/>
              <a:t> productivity (Eastwood et al. 2010)</a:t>
            </a:r>
          </a:p>
          <a:p>
            <a:pPr marL="742950" lvl="1" indent="-285750">
              <a:spcBef>
                <a:spcPts val="200"/>
              </a:spcBef>
              <a:spcAft>
                <a:spcPts val="200"/>
              </a:spcAft>
              <a:buFont typeface="Arial" panose="020B0604020202020204" pitchFamily="34" charset="0"/>
              <a:buChar char="•"/>
            </a:pPr>
            <a:r>
              <a:rPr lang="en-US" dirty="0"/>
              <a:t>Average farm size in many developing economies was declining </a:t>
            </a:r>
          </a:p>
          <a:p>
            <a:pPr marL="742950" lvl="1" indent="-285750">
              <a:spcBef>
                <a:spcPts val="200"/>
              </a:spcBef>
              <a:spcAft>
                <a:spcPts val="200"/>
              </a:spcAft>
              <a:buFont typeface="Arial" panose="020B0604020202020204" pitchFamily="34" charset="0"/>
              <a:buChar char="•"/>
            </a:pPr>
            <a:r>
              <a:rPr lang="en-US" dirty="0"/>
              <a:t>Supporting evidence for addressing food and nutrition security issues by directing </a:t>
            </a:r>
            <a:r>
              <a:rPr lang="en-US" dirty="0" err="1"/>
              <a:t>agri</a:t>
            </a:r>
            <a:r>
              <a:rPr lang="en-US" dirty="0"/>
              <a:t>- and development policies towards smallholders</a:t>
            </a:r>
          </a:p>
        </p:txBody>
      </p:sp>
      <p:sp>
        <p:nvSpPr>
          <p:cNvPr id="13" name="Rectangle 12"/>
          <p:cNvSpPr/>
          <p:nvPr/>
        </p:nvSpPr>
        <p:spPr>
          <a:xfrm>
            <a:off x="0" y="1236105"/>
            <a:ext cx="9144000" cy="2706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36540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F1EDA1E-5508-5F47-9812-73C3D56247AF}" type="slidenum">
              <a:rPr lang="de-DE" smtClean="0"/>
              <a:pPr/>
              <a:t>30</a:t>
            </a:fld>
            <a:endParaRPr lang="de-DE" dirty="0"/>
          </a:p>
        </p:txBody>
      </p:sp>
      <p:sp>
        <p:nvSpPr>
          <p:cNvPr id="4" name="Text Placeholder 3"/>
          <p:cNvSpPr>
            <a:spLocks noGrp="1"/>
          </p:cNvSpPr>
          <p:nvPr>
            <p:ph type="body" sz="quarter" idx="16"/>
          </p:nvPr>
        </p:nvSpPr>
        <p:spPr>
          <a:xfrm>
            <a:off x="242019" y="768680"/>
            <a:ext cx="7943750" cy="5721719"/>
          </a:xfrm>
        </p:spPr>
        <p:txBody>
          <a:bodyPr/>
          <a:lstStyle/>
          <a:p>
            <a:pPr>
              <a:spcBef>
                <a:spcPts val="300"/>
              </a:spcBef>
              <a:spcAft>
                <a:spcPts val="300"/>
              </a:spcAft>
            </a:pPr>
            <a:r>
              <a:rPr lang="en-US" sz="1200" dirty="0" err="1"/>
              <a:t>Graeub</a:t>
            </a:r>
            <a:r>
              <a:rPr lang="en-US" sz="1200" dirty="0"/>
              <a:t>, B. E., Chappell, M. J., </a:t>
            </a:r>
            <a:r>
              <a:rPr lang="en-US" sz="1200" dirty="0" err="1"/>
              <a:t>Wittman</a:t>
            </a:r>
            <a:r>
              <a:rPr lang="en-US" sz="1200" dirty="0"/>
              <a:t>, H., Ledermann, S., Kerr, R. B., </a:t>
            </a:r>
            <a:r>
              <a:rPr lang="en-US" sz="1200" dirty="0" err="1"/>
              <a:t>Gemmill-Herren</a:t>
            </a:r>
            <a:r>
              <a:rPr lang="en-US" sz="1200" dirty="0"/>
              <a:t>, B. (2016) The state of family farms in the world. </a:t>
            </a:r>
            <a:r>
              <a:rPr lang="en-US" sz="1200" i="1" dirty="0"/>
              <a:t>World Development</a:t>
            </a:r>
            <a:r>
              <a:rPr lang="en-US" sz="1200" dirty="0"/>
              <a:t> 87, 1-15.</a:t>
            </a:r>
          </a:p>
          <a:p>
            <a:pPr>
              <a:spcBef>
                <a:spcPts val="300"/>
              </a:spcBef>
              <a:spcAft>
                <a:spcPts val="300"/>
              </a:spcAft>
            </a:pPr>
            <a:r>
              <a:rPr lang="en-US" sz="1200" dirty="0" err="1"/>
              <a:t>Grashuis</a:t>
            </a:r>
            <a:r>
              <a:rPr lang="en-US" sz="1200" dirty="0"/>
              <a:t>, J, Su, Y. (2019) A review of the empirical literature on farmer cooperatives: Performance, ownership and governance, finance, and member attitude. </a:t>
            </a:r>
            <a:r>
              <a:rPr lang="en-US" sz="1200" i="1" dirty="0"/>
              <a:t>Annals of Public and Cooperative Economics </a:t>
            </a:r>
            <a:r>
              <a:rPr lang="en-US" sz="1200" dirty="0"/>
              <a:t>90 (1), 77-102.</a:t>
            </a:r>
          </a:p>
          <a:p>
            <a:pPr>
              <a:spcBef>
                <a:spcPts val="300"/>
              </a:spcBef>
              <a:spcAft>
                <a:spcPts val="300"/>
              </a:spcAft>
            </a:pPr>
            <a:r>
              <a:rPr lang="en-US" sz="1200" dirty="0" err="1"/>
              <a:t>Hakelius</a:t>
            </a:r>
            <a:r>
              <a:rPr lang="en-US" sz="1200" dirty="0"/>
              <a:t>, K., Hansson, H. (2016) Measuring changes in farmers’ attitudes to agricultural cooperatives: Evidence from Swedish agriculture 1993–2013. </a:t>
            </a:r>
            <a:r>
              <a:rPr lang="en-US" sz="1200" i="1" dirty="0"/>
              <a:t>Agribusiness</a:t>
            </a:r>
            <a:r>
              <a:rPr lang="en-US" sz="1200" dirty="0"/>
              <a:t> 32 (4), 531-546. </a:t>
            </a:r>
          </a:p>
          <a:p>
            <a:pPr>
              <a:spcBef>
                <a:spcPts val="300"/>
              </a:spcBef>
              <a:spcAft>
                <a:spcPts val="300"/>
              </a:spcAft>
            </a:pPr>
            <a:r>
              <a:rPr lang="en-US" sz="1200" dirty="0"/>
              <a:t>Herrero, M., Thornton, P. K., Power, B., </a:t>
            </a:r>
            <a:r>
              <a:rPr lang="en-US" sz="1200" dirty="0" err="1"/>
              <a:t>Bogard</a:t>
            </a:r>
            <a:r>
              <a:rPr lang="en-US" sz="1200" dirty="0"/>
              <a:t>, J. R., </a:t>
            </a:r>
            <a:r>
              <a:rPr lang="en-US" sz="1200" dirty="0" err="1"/>
              <a:t>Remans</a:t>
            </a:r>
            <a:r>
              <a:rPr lang="en-US" sz="1200" dirty="0"/>
              <a:t>, R., Fritz, S., Gerber, J.S., Nelson, G., See, L., </a:t>
            </a:r>
            <a:r>
              <a:rPr lang="en-US" sz="1200" dirty="0" err="1"/>
              <a:t>Waha</a:t>
            </a:r>
            <a:r>
              <a:rPr lang="en-US" sz="1200" dirty="0"/>
              <a:t>, K., Watson, R.A., West, P.S., Samberg, L.H., van de </a:t>
            </a:r>
            <a:r>
              <a:rPr lang="en-US" sz="1200" dirty="0" err="1"/>
              <a:t>Steeg</a:t>
            </a:r>
            <a:r>
              <a:rPr lang="en-US" sz="1200" dirty="0"/>
              <a:t>, J., Stephenson, E., van </a:t>
            </a:r>
            <a:r>
              <a:rPr lang="en-US" sz="1200" dirty="0" err="1"/>
              <a:t>Wijk</a:t>
            </a:r>
            <a:r>
              <a:rPr lang="en-US" sz="1200" dirty="0"/>
              <a:t>, M., </a:t>
            </a:r>
            <a:r>
              <a:rPr lang="en-US" sz="1200" dirty="0" err="1"/>
              <a:t>Havlík</a:t>
            </a:r>
            <a:r>
              <a:rPr lang="en-US" sz="1200" dirty="0"/>
              <a:t>, P. (2017) Farming and the geography of nutrient production for human use: A transdisciplinary analysis. </a:t>
            </a:r>
            <a:r>
              <a:rPr lang="en-US" sz="1200" i="1" dirty="0"/>
              <a:t>Lancet Planetary Health</a:t>
            </a:r>
            <a:r>
              <a:rPr lang="en-US" sz="1200" dirty="0"/>
              <a:t> 1 (1), e33-e42. </a:t>
            </a:r>
          </a:p>
          <a:p>
            <a:pPr>
              <a:spcBef>
                <a:spcPts val="300"/>
              </a:spcBef>
              <a:spcAft>
                <a:spcPts val="300"/>
              </a:spcAft>
            </a:pPr>
            <a:r>
              <a:rPr lang="en-US" sz="1200" dirty="0"/>
              <a:t>International Cooperative Alliance (2022) (https://www.ica.coop/en/cooperatives/cooperative-identity)</a:t>
            </a:r>
          </a:p>
          <a:p>
            <a:pPr>
              <a:spcBef>
                <a:spcPts val="300"/>
              </a:spcBef>
              <a:spcAft>
                <a:spcPts val="300"/>
              </a:spcAft>
            </a:pPr>
            <a:r>
              <a:rPr lang="en-US" sz="1200" dirty="0" err="1"/>
              <a:t>Levins</a:t>
            </a:r>
            <a:r>
              <a:rPr lang="en-US" sz="1200" dirty="0"/>
              <a:t>, R.A., Cochrane, W.W. (1996) The treadmill revisited. </a:t>
            </a:r>
            <a:r>
              <a:rPr lang="en-US" sz="1200" i="1" dirty="0"/>
              <a:t>Land Economics </a:t>
            </a:r>
            <a:r>
              <a:rPr lang="en-US" sz="1200" dirty="0"/>
              <a:t>72 (4), 550-553.</a:t>
            </a:r>
          </a:p>
          <a:p>
            <a:pPr>
              <a:spcBef>
                <a:spcPts val="300"/>
              </a:spcBef>
              <a:spcAft>
                <a:spcPts val="300"/>
              </a:spcAft>
            </a:pPr>
            <a:r>
              <a:rPr lang="en-US" sz="1200" dirty="0" err="1"/>
              <a:t>Lowder</a:t>
            </a:r>
            <a:r>
              <a:rPr lang="en-US" sz="1200" dirty="0"/>
              <a:t>, S. K., </a:t>
            </a:r>
            <a:r>
              <a:rPr lang="en-US" sz="1200" dirty="0" err="1"/>
              <a:t>Skoet</a:t>
            </a:r>
            <a:r>
              <a:rPr lang="en-US" sz="1200" dirty="0"/>
              <a:t>, J., Raney, T. (2016) The number, size, and distribution of farms, smallholder farms, and family farms worldwide. </a:t>
            </a:r>
            <a:r>
              <a:rPr lang="en-US" sz="1200" i="1" dirty="0"/>
              <a:t>World Development</a:t>
            </a:r>
            <a:r>
              <a:rPr lang="en-US" sz="1200" dirty="0"/>
              <a:t> 87, 16-29.</a:t>
            </a:r>
          </a:p>
          <a:p>
            <a:pPr>
              <a:spcBef>
                <a:spcPts val="300"/>
              </a:spcBef>
              <a:spcAft>
                <a:spcPts val="300"/>
              </a:spcAft>
            </a:pPr>
            <a:r>
              <a:rPr lang="en-US" sz="1200" dirty="0"/>
              <a:t>OECD (2018) Innovation, Agricultural Productivity and Sustainability in China. OECD Food and Agricultural Reviews, OECD Publishing, Paris.</a:t>
            </a:r>
          </a:p>
          <a:p>
            <a:pPr>
              <a:spcBef>
                <a:spcPts val="300"/>
              </a:spcBef>
              <a:spcAft>
                <a:spcPts val="300"/>
              </a:spcAft>
            </a:pPr>
            <a:r>
              <a:rPr lang="en-US" sz="1200" dirty="0"/>
              <a:t>Otsuka, K., Liu, Y., Yamauchi, F. (2016) The future of small farms in Asia. </a:t>
            </a:r>
            <a:r>
              <a:rPr lang="en-US" sz="1200" i="1" dirty="0"/>
              <a:t>Development Policy Review </a:t>
            </a:r>
            <a:r>
              <a:rPr lang="en-US" sz="1200" dirty="0"/>
              <a:t>34 (3), 441-461.</a:t>
            </a:r>
          </a:p>
          <a:p>
            <a:pPr>
              <a:spcBef>
                <a:spcPts val="300"/>
              </a:spcBef>
              <a:spcAft>
                <a:spcPts val="300"/>
              </a:spcAft>
            </a:pPr>
            <a:r>
              <a:rPr lang="en-US" sz="1200" dirty="0" err="1"/>
              <a:t>Pislaru</a:t>
            </a:r>
            <a:r>
              <a:rPr lang="en-US" sz="1200" dirty="0"/>
              <a:t>, D. (2004) Prospects and challenges for cluster development: Possibilities for implementing the cluster model in Romania. OECD LEED Conference, Romania. </a:t>
            </a:r>
            <a:r>
              <a:rPr lang="en-US" sz="1200" dirty="0">
                <a:hlinkClick r:id="rId3"/>
              </a:rPr>
              <a:t>http://www.oecd.org/regional/leed/31798594.pdf</a:t>
            </a:r>
            <a:r>
              <a:rPr lang="en-US" sz="1200" dirty="0"/>
              <a:t> </a:t>
            </a:r>
          </a:p>
          <a:p>
            <a:pPr>
              <a:spcBef>
                <a:spcPts val="300"/>
              </a:spcBef>
              <a:spcAft>
                <a:spcPts val="300"/>
              </a:spcAft>
            </a:pPr>
            <a:r>
              <a:rPr lang="en-US" sz="1200" dirty="0" err="1"/>
              <a:t>Ricciardi</a:t>
            </a:r>
            <a:r>
              <a:rPr lang="en-US" sz="1200" dirty="0"/>
              <a:t>, V., </a:t>
            </a:r>
            <a:r>
              <a:rPr lang="en-US" sz="1200" dirty="0" err="1"/>
              <a:t>Ramankutty</a:t>
            </a:r>
            <a:r>
              <a:rPr lang="en-US" sz="1200" dirty="0"/>
              <a:t>, N., </a:t>
            </a:r>
            <a:r>
              <a:rPr lang="en-US" sz="1200" dirty="0" err="1"/>
              <a:t>Mehrabi</a:t>
            </a:r>
            <a:r>
              <a:rPr lang="en-US" sz="1200" dirty="0"/>
              <a:t>, Z., Jarvis, L., &amp; </a:t>
            </a:r>
            <a:r>
              <a:rPr lang="en-US" sz="1200" dirty="0" err="1"/>
              <a:t>Chookolingo</a:t>
            </a:r>
            <a:r>
              <a:rPr lang="en-US" sz="1200" dirty="0"/>
              <a:t>, B. (2018a) How much of the world’s food do smallholders produce?. </a:t>
            </a:r>
            <a:r>
              <a:rPr lang="en-US" sz="1200" i="1" dirty="0"/>
              <a:t>Global Food Security </a:t>
            </a:r>
            <a:r>
              <a:rPr lang="en-US" sz="1200" dirty="0"/>
              <a:t>17, 64-72.</a:t>
            </a:r>
          </a:p>
          <a:p>
            <a:pPr>
              <a:spcBef>
                <a:spcPts val="300"/>
              </a:spcBef>
              <a:spcAft>
                <a:spcPts val="300"/>
              </a:spcAft>
            </a:pPr>
            <a:r>
              <a:rPr lang="en-US" sz="1200" dirty="0" err="1"/>
              <a:t>Ricciardi</a:t>
            </a:r>
            <a:r>
              <a:rPr lang="en-US" sz="1200" dirty="0"/>
              <a:t>, V., </a:t>
            </a:r>
            <a:r>
              <a:rPr lang="en-US" sz="1200" dirty="0" err="1"/>
              <a:t>Ramankutty</a:t>
            </a:r>
            <a:r>
              <a:rPr lang="en-US" sz="1200" dirty="0"/>
              <a:t>, N., </a:t>
            </a:r>
            <a:r>
              <a:rPr lang="en-US" sz="1200" dirty="0" err="1"/>
              <a:t>Mehrabi</a:t>
            </a:r>
            <a:r>
              <a:rPr lang="en-US" sz="1200" dirty="0"/>
              <a:t>, Z., Jarvis, L., &amp; </a:t>
            </a:r>
            <a:r>
              <a:rPr lang="en-US" sz="1200" dirty="0" err="1"/>
              <a:t>Chookolingo</a:t>
            </a:r>
            <a:r>
              <a:rPr lang="en-US" sz="1200" dirty="0"/>
              <a:t>, B. (2018b) An open-access dataset of crop production by farm size from agricultural censuses and surveys. </a:t>
            </a:r>
            <a:r>
              <a:rPr lang="en-US" sz="1200" i="1" dirty="0"/>
              <a:t>Data in Brief </a:t>
            </a:r>
            <a:r>
              <a:rPr lang="en-US" sz="1200" dirty="0"/>
              <a:t>19, 1970-1988.</a:t>
            </a:r>
          </a:p>
          <a:p>
            <a:pPr>
              <a:spcBef>
                <a:spcPts val="300"/>
              </a:spcBef>
              <a:spcAft>
                <a:spcPts val="300"/>
              </a:spcAft>
            </a:pPr>
            <a:r>
              <a:rPr lang="en-US" sz="1200" dirty="0" err="1"/>
              <a:t>Savastano</a:t>
            </a:r>
            <a:r>
              <a:rPr lang="en-US" sz="1200" dirty="0"/>
              <a:t>, S., </a:t>
            </a:r>
            <a:r>
              <a:rPr lang="en-US" sz="1200" dirty="0" err="1"/>
              <a:t>Scandizzo</a:t>
            </a:r>
            <a:r>
              <a:rPr lang="en-US" sz="1200" dirty="0"/>
              <a:t>, P.L. (2009) Optimal farm size in an uncertain land market: The case of Kyrgyz Republic. </a:t>
            </a:r>
            <a:r>
              <a:rPr lang="en-US" sz="1200" i="1" dirty="0"/>
              <a:t>Agricultural Economics</a:t>
            </a:r>
            <a:r>
              <a:rPr lang="en-US" sz="1200" dirty="0"/>
              <a:t> 40, 745-758.</a:t>
            </a:r>
          </a:p>
          <a:p>
            <a:pPr>
              <a:spcBef>
                <a:spcPts val="300"/>
              </a:spcBef>
              <a:spcAft>
                <a:spcPts val="300"/>
              </a:spcAft>
            </a:pPr>
            <a:r>
              <a:rPr lang="en-US" sz="1200" dirty="0"/>
              <a:t>Wang, J., Chen, K. Z., Gupta, S. D., Huang, Z. (2015) Is small still beautiful? A comparative study of rice farm size and productivity in China and India. </a:t>
            </a:r>
            <a:r>
              <a:rPr lang="en-US" sz="1200" i="1" dirty="0"/>
              <a:t>China Agricultural Economic Review </a:t>
            </a:r>
            <a:r>
              <a:rPr lang="en-US" sz="1200" dirty="0"/>
              <a:t>7 (3), 484-509.</a:t>
            </a:r>
          </a:p>
          <a:p>
            <a:pPr>
              <a:spcBef>
                <a:spcPts val="300"/>
              </a:spcBef>
              <a:spcAft>
                <a:spcPts val="300"/>
              </a:spcAft>
            </a:pPr>
            <a:r>
              <a:rPr lang="en-US" sz="1200" dirty="0"/>
              <a:t>Zorya, S., Djanibekov, N., Petrick, M. (2019): Farm restructuring in Uzbekistan: How did it go and what is next?. Washington, D.C.: World Bank Group, </a:t>
            </a:r>
            <a:r>
              <a:rPr lang="en-US" sz="1200" dirty="0">
                <a:hlinkClick r:id="rId4"/>
              </a:rPr>
              <a:t>http://hdl.handle.net/10986/31248</a:t>
            </a:r>
            <a:r>
              <a:rPr lang="en-US" sz="1200" dirty="0"/>
              <a:t> </a:t>
            </a:r>
          </a:p>
        </p:txBody>
      </p:sp>
      <p:sp>
        <p:nvSpPr>
          <p:cNvPr id="8" name="Title 7"/>
          <p:cNvSpPr>
            <a:spLocks noGrp="1"/>
          </p:cNvSpPr>
          <p:nvPr>
            <p:ph type="title"/>
          </p:nvPr>
        </p:nvSpPr>
        <p:spPr>
          <a:xfrm>
            <a:off x="431800" y="253019"/>
            <a:ext cx="8280400" cy="581337"/>
          </a:xfrm>
        </p:spPr>
        <p:txBody>
          <a:bodyPr/>
          <a:lstStyle/>
          <a:p>
            <a:r>
              <a:rPr lang="de-DE" dirty="0"/>
              <a:t>Used literature (cont.)</a:t>
            </a:r>
          </a:p>
        </p:txBody>
      </p:sp>
    </p:spTree>
    <p:extLst>
      <p:ext uri="{BB962C8B-B14F-4D97-AF65-F5344CB8AC3E}">
        <p14:creationId xmlns:p14="http://schemas.microsoft.com/office/powerpoint/2010/main" val="332156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0CD921-F783-F148-86E2-06D7341F7ADE}" type="slidenum">
              <a:rPr lang="de-DE" smtClean="0"/>
              <a:t>4</a:t>
            </a:fld>
            <a:endParaRPr lang="de-DE"/>
          </a:p>
        </p:txBody>
      </p:sp>
      <p:pic>
        <p:nvPicPr>
          <p:cNvPr id="1026" name="Picture 2" descr="How much of the worlds food do smallholders produce"/>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361358" y="722273"/>
            <a:ext cx="7919300" cy="40883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1358" y="215009"/>
            <a:ext cx="8391525" cy="363170"/>
          </a:xfrm>
          <a:prstGeom prst="rect">
            <a:avLst/>
          </a:prstGeom>
        </p:spPr>
        <p:txBody>
          <a:bodyPr vert="horz" lIns="0" tIns="0" rIns="0" bIns="0" rtlCol="0" anchor="t" anchorCtr="0">
            <a:normAutofit/>
          </a:bodyPr>
          <a:lstStyle/>
          <a:p>
            <a:pPr>
              <a:lnSpc>
                <a:spcPct val="90000"/>
              </a:lnSpc>
              <a:spcBef>
                <a:spcPct val="0"/>
              </a:spcBef>
            </a:pPr>
            <a:r>
              <a:rPr lang="de-DE" sz="2400" b="1" dirty="0">
                <a:solidFill>
                  <a:schemeClr val="accent1"/>
                </a:solidFill>
                <a:latin typeface="+mj-lt"/>
                <a:ea typeface="+mj-ea"/>
                <a:cs typeface="+mj-cs"/>
              </a:rPr>
              <a:t>How much do </a:t>
            </a:r>
            <a:r>
              <a:rPr lang="de-DE" sz="2400" b="1" dirty="0">
                <a:solidFill>
                  <a:schemeClr val="accent1"/>
                </a:solidFill>
              </a:rPr>
              <a:t>smallholders contribute to </a:t>
            </a:r>
            <a:r>
              <a:rPr lang="de-DE" sz="2400" b="1" dirty="0">
                <a:solidFill>
                  <a:schemeClr val="accent1"/>
                </a:solidFill>
                <a:latin typeface="+mj-lt"/>
                <a:ea typeface="+mj-ea"/>
                <a:cs typeface="+mj-cs"/>
              </a:rPr>
              <a:t>the global food?</a:t>
            </a:r>
          </a:p>
        </p:txBody>
      </p:sp>
      <p:sp>
        <p:nvSpPr>
          <p:cNvPr id="9" name="Rectangle 8"/>
          <p:cNvSpPr/>
          <p:nvPr/>
        </p:nvSpPr>
        <p:spPr>
          <a:xfrm>
            <a:off x="568325" y="4925173"/>
            <a:ext cx="8575675" cy="1322157"/>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Global total in smallholder farms (&lt; 2 ha):</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produce 29% of the world’s crops, measured in kilocalories</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use one-quarter (24%) of the world’s agricultural land</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account for one-third (32%) of the world’s food supply</a:t>
            </a:r>
            <a:endParaRPr lang="de-DE"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437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68507"/>
            <a:ext cx="8010524" cy="631088"/>
          </a:xfrm>
        </p:spPr>
        <p:txBody>
          <a:bodyPr>
            <a:normAutofit/>
          </a:bodyPr>
          <a:lstStyle/>
          <a:p>
            <a:r>
              <a:rPr lang="en-US" dirty="0"/>
              <a:t>Selected characteristics of the CAREC countries</a:t>
            </a:r>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5</a:t>
            </a:fld>
            <a:endParaRPr lang="de-DE"/>
          </a:p>
        </p:txBody>
      </p:sp>
      <p:sp>
        <p:nvSpPr>
          <p:cNvPr id="7" name="Rectangle 6"/>
          <p:cNvSpPr/>
          <p:nvPr/>
        </p:nvSpPr>
        <p:spPr>
          <a:xfrm>
            <a:off x="1554672" y="6257217"/>
            <a:ext cx="8181975" cy="461665"/>
          </a:xfrm>
          <a:prstGeom prst="rect">
            <a:avLst/>
          </a:prstGeom>
        </p:spPr>
        <p:txBody>
          <a:bodyPr wrap="square">
            <a:spAutoFit/>
          </a:bodyPr>
          <a:lstStyle/>
          <a:p>
            <a:r>
              <a:rPr lang="de-DE" sz="1200" dirty="0"/>
              <a:t>Note: All values in average of 2017-2019.</a:t>
            </a:r>
          </a:p>
          <a:p>
            <a:r>
              <a:rPr lang="de-DE" sz="1200" dirty="0"/>
              <a:t>Source: World Development Indicators (2022).</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943855915"/>
              </p:ext>
            </p:extLst>
          </p:nvPr>
        </p:nvGraphicFramePr>
        <p:xfrm>
          <a:off x="340236" y="761251"/>
          <a:ext cx="8483600" cy="5013159"/>
        </p:xfrm>
        <a:graphic>
          <a:graphicData uri="http://schemas.openxmlformats.org/drawingml/2006/table">
            <a:tbl>
              <a:tblPr firstRow="1" firstCol="1" bandRow="1">
                <a:tableStyleId>{5C22544A-7EE6-4342-B048-85BDC9FD1C3A}</a:tableStyleId>
              </a:tblPr>
              <a:tblGrid>
                <a:gridCol w="1254125">
                  <a:extLst>
                    <a:ext uri="{9D8B030D-6E8A-4147-A177-3AD203B41FA5}">
                      <a16:colId xmlns:a16="http://schemas.microsoft.com/office/drawing/2014/main" val="210282866"/>
                    </a:ext>
                  </a:extLst>
                </a:gridCol>
                <a:gridCol w="923925">
                  <a:extLst>
                    <a:ext uri="{9D8B030D-6E8A-4147-A177-3AD203B41FA5}">
                      <a16:colId xmlns:a16="http://schemas.microsoft.com/office/drawing/2014/main" val="3167406337"/>
                    </a:ext>
                  </a:extLst>
                </a:gridCol>
                <a:gridCol w="1231191">
                  <a:extLst>
                    <a:ext uri="{9D8B030D-6E8A-4147-A177-3AD203B41FA5}">
                      <a16:colId xmlns:a16="http://schemas.microsoft.com/office/drawing/2014/main" val="2766532330"/>
                    </a:ext>
                  </a:extLst>
                </a:gridCol>
                <a:gridCol w="978609">
                  <a:extLst>
                    <a:ext uri="{9D8B030D-6E8A-4147-A177-3AD203B41FA5}">
                      <a16:colId xmlns:a16="http://schemas.microsoft.com/office/drawing/2014/main" val="3929707854"/>
                    </a:ext>
                  </a:extLst>
                </a:gridCol>
                <a:gridCol w="982600">
                  <a:extLst>
                    <a:ext uri="{9D8B030D-6E8A-4147-A177-3AD203B41FA5}">
                      <a16:colId xmlns:a16="http://schemas.microsoft.com/office/drawing/2014/main" val="2381984152"/>
                    </a:ext>
                  </a:extLst>
                </a:gridCol>
                <a:gridCol w="1052423">
                  <a:extLst>
                    <a:ext uri="{9D8B030D-6E8A-4147-A177-3AD203B41FA5}">
                      <a16:colId xmlns:a16="http://schemas.microsoft.com/office/drawing/2014/main" val="538300763"/>
                    </a:ext>
                  </a:extLst>
                </a:gridCol>
                <a:gridCol w="993927">
                  <a:extLst>
                    <a:ext uri="{9D8B030D-6E8A-4147-A177-3AD203B41FA5}">
                      <a16:colId xmlns:a16="http://schemas.microsoft.com/office/drawing/2014/main" val="1418448045"/>
                    </a:ext>
                  </a:extLst>
                </a:gridCol>
                <a:gridCol w="1066800">
                  <a:extLst>
                    <a:ext uri="{9D8B030D-6E8A-4147-A177-3AD203B41FA5}">
                      <a16:colId xmlns:a16="http://schemas.microsoft.com/office/drawing/2014/main" val="1524773586"/>
                    </a:ext>
                  </a:extLst>
                </a:gridCol>
              </a:tblGrid>
              <a:tr h="1406105">
                <a:tc>
                  <a:txBody>
                    <a:bodyPr/>
                    <a:lstStyle/>
                    <a:p>
                      <a:pPr>
                        <a:lnSpc>
                          <a:spcPct val="107000"/>
                        </a:lnSpc>
                        <a:spcBef>
                          <a:spcPts val="200"/>
                        </a:spcBef>
                        <a:spcAft>
                          <a:spcPts val="200"/>
                        </a:spcAft>
                      </a:pPr>
                      <a:endParaRPr lang="de-DE" sz="1400" dirty="0">
                        <a:effectLst/>
                        <a:latin typeface="Calibri" panose="020F0502020204030204" pitchFamily="34" charset="0"/>
                        <a:cs typeface="Times New Roman" panose="02020603050405020304" pitchFamily="18" charset="0"/>
                      </a:endParaRPr>
                    </a:p>
                  </a:txBody>
                  <a:tcPr marL="43338" marR="43338" marT="0" marB="0" anchor="b"/>
                </a:tc>
                <a:tc>
                  <a:txBody>
                    <a:bodyPr/>
                    <a:lstStyle/>
                    <a:p>
                      <a:pPr>
                        <a:lnSpc>
                          <a:spcPct val="107000"/>
                        </a:lnSpc>
                        <a:spcBef>
                          <a:spcPts val="200"/>
                        </a:spcBef>
                        <a:spcAft>
                          <a:spcPts val="200"/>
                        </a:spcAft>
                      </a:pPr>
                      <a:r>
                        <a:rPr lang="de-DE" sz="1400">
                          <a:effectLst/>
                        </a:rPr>
                        <a:t>Rural population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tc>
                <a:tc>
                  <a:txBody>
                    <a:bodyPr/>
                    <a:lstStyle/>
                    <a:p>
                      <a:pPr>
                        <a:lnSpc>
                          <a:spcPct val="107000"/>
                        </a:lnSpc>
                        <a:spcBef>
                          <a:spcPts val="200"/>
                        </a:spcBef>
                        <a:spcAft>
                          <a:spcPts val="200"/>
                        </a:spcAft>
                      </a:pPr>
                      <a:r>
                        <a:rPr lang="en-US" sz="1400" dirty="0">
                          <a:effectLst/>
                        </a:rPr>
                        <a:t>Employment in agriculture (% of total employment)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tc>
                <a:tc>
                  <a:txBody>
                    <a:bodyPr/>
                    <a:lstStyle/>
                    <a:p>
                      <a:pPr>
                        <a:lnSpc>
                          <a:spcPct val="107000"/>
                        </a:lnSpc>
                        <a:spcBef>
                          <a:spcPts val="200"/>
                        </a:spcBef>
                        <a:spcAft>
                          <a:spcPts val="200"/>
                        </a:spcAft>
                      </a:pPr>
                      <a:r>
                        <a:rPr lang="en-US" sz="1400" dirty="0">
                          <a:effectLst/>
                        </a:rPr>
                        <a:t>Agriculture, value added per worker (constant 2015 US$)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tc>
                <a:tc>
                  <a:txBody>
                    <a:bodyPr/>
                    <a:lstStyle/>
                    <a:p>
                      <a:pPr>
                        <a:lnSpc>
                          <a:spcPct val="107000"/>
                        </a:lnSpc>
                        <a:spcBef>
                          <a:spcPts val="200"/>
                        </a:spcBef>
                        <a:spcAft>
                          <a:spcPts val="200"/>
                        </a:spcAft>
                      </a:pPr>
                      <a:r>
                        <a:rPr lang="en-US" sz="1400">
                          <a:effectLst/>
                        </a:rPr>
                        <a:t>Agriculture, value added (% of GDP)</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tc>
                <a:tc>
                  <a:txBody>
                    <a:bodyPr/>
                    <a:lstStyle/>
                    <a:p>
                      <a:pPr>
                        <a:lnSpc>
                          <a:spcPct val="107000"/>
                        </a:lnSpc>
                        <a:spcBef>
                          <a:spcPts val="200"/>
                        </a:spcBef>
                        <a:spcAft>
                          <a:spcPts val="200"/>
                        </a:spcAft>
                      </a:pPr>
                      <a:r>
                        <a:rPr lang="en-US" sz="1400">
                          <a:effectLst/>
                        </a:rPr>
                        <a:t>Personal remittances, received (% of GDP)</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tc>
                <a:tc>
                  <a:txBody>
                    <a:bodyPr/>
                    <a:lstStyle/>
                    <a:p>
                      <a:pPr>
                        <a:lnSpc>
                          <a:spcPct val="107000"/>
                        </a:lnSpc>
                        <a:spcBef>
                          <a:spcPts val="200"/>
                        </a:spcBef>
                        <a:spcAft>
                          <a:spcPts val="200"/>
                        </a:spcAft>
                      </a:pPr>
                      <a:r>
                        <a:rPr lang="en-US" sz="1400">
                          <a:effectLst/>
                        </a:rPr>
                        <a:t>International tourism, receipts (% of GDP)</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tc>
                <a:tc>
                  <a:txBody>
                    <a:bodyPr/>
                    <a:lstStyle/>
                    <a:p>
                      <a:pPr>
                        <a:lnSpc>
                          <a:spcPct val="107000"/>
                        </a:lnSpc>
                        <a:spcBef>
                          <a:spcPts val="200"/>
                        </a:spcBef>
                        <a:spcAft>
                          <a:spcPts val="200"/>
                        </a:spcAft>
                      </a:pPr>
                      <a:r>
                        <a:rPr lang="en-US" sz="1400" dirty="0">
                          <a:effectLst/>
                        </a:rPr>
                        <a:t>Total natural resources rents (% of GDP)</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tc>
                <a:extLst>
                  <a:ext uri="{0D108BD9-81ED-4DB2-BD59-A6C34878D82A}">
                    <a16:rowId xmlns:a16="http://schemas.microsoft.com/office/drawing/2014/main" val="233450884"/>
                  </a:ext>
                </a:extLst>
              </a:tr>
              <a:tr h="252729">
                <a:tc>
                  <a:txBody>
                    <a:bodyPr/>
                    <a:lstStyle/>
                    <a:p>
                      <a:pPr>
                        <a:lnSpc>
                          <a:spcPct val="150000"/>
                        </a:lnSpc>
                        <a:spcBef>
                          <a:spcPts val="200"/>
                        </a:spcBef>
                        <a:spcAft>
                          <a:spcPts val="200"/>
                        </a:spcAft>
                      </a:pPr>
                      <a:r>
                        <a:rPr lang="de-DE" sz="1600" dirty="0">
                          <a:effectLst/>
                        </a:rPr>
                        <a:t>China</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40.9</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26.1</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5,257</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7.2</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0.2</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3.6</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1.3</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extLst>
                  <a:ext uri="{0D108BD9-81ED-4DB2-BD59-A6C34878D82A}">
                    <a16:rowId xmlns:a16="http://schemas.microsoft.com/office/drawing/2014/main" val="1102874798"/>
                  </a:ext>
                </a:extLst>
              </a:tr>
              <a:tr h="252729">
                <a:tc>
                  <a:txBody>
                    <a:bodyPr/>
                    <a:lstStyle/>
                    <a:p>
                      <a:pPr>
                        <a:lnSpc>
                          <a:spcPct val="150000"/>
                        </a:lnSpc>
                        <a:spcBef>
                          <a:spcPts val="200"/>
                        </a:spcBef>
                        <a:spcAft>
                          <a:spcPts val="200"/>
                        </a:spcAft>
                      </a:pPr>
                      <a:r>
                        <a:rPr lang="de-DE" sz="1600" dirty="0">
                          <a:effectLst/>
                        </a:rPr>
                        <a:t>Pakistan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63.3</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38.1</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2,575</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21.4</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6.2</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0.3</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1.1</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extLst>
                  <a:ext uri="{0D108BD9-81ED-4DB2-BD59-A6C34878D82A}">
                    <a16:rowId xmlns:a16="http://schemas.microsoft.com/office/drawing/2014/main" val="3658186113"/>
                  </a:ext>
                </a:extLst>
              </a:tr>
              <a:tr h="252729">
                <a:tc>
                  <a:txBody>
                    <a:bodyPr/>
                    <a:lstStyle/>
                    <a:p>
                      <a:pPr>
                        <a:lnSpc>
                          <a:spcPct val="150000"/>
                        </a:lnSpc>
                        <a:spcBef>
                          <a:spcPts val="200"/>
                        </a:spcBef>
                        <a:spcAft>
                          <a:spcPts val="200"/>
                        </a:spcAft>
                      </a:pPr>
                      <a:r>
                        <a:rPr lang="de-DE" sz="1600" dirty="0">
                          <a:effectLst/>
                        </a:rPr>
                        <a:t>Mongolia</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31.5</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26.9</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5,263</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11.4</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3.2</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4.1</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17.2</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extLst>
                  <a:ext uri="{0D108BD9-81ED-4DB2-BD59-A6C34878D82A}">
                    <a16:rowId xmlns:a16="http://schemas.microsoft.com/office/drawing/2014/main" val="2307555865"/>
                  </a:ext>
                </a:extLst>
              </a:tr>
              <a:tr h="252729">
                <a:tc>
                  <a:txBody>
                    <a:bodyPr/>
                    <a:lstStyle/>
                    <a:p>
                      <a:pPr>
                        <a:lnSpc>
                          <a:spcPct val="150000"/>
                        </a:lnSpc>
                        <a:spcBef>
                          <a:spcPts val="200"/>
                        </a:spcBef>
                        <a:spcAft>
                          <a:spcPts val="200"/>
                        </a:spcAft>
                      </a:pPr>
                      <a:r>
                        <a:rPr lang="de-DE" sz="1600" dirty="0">
                          <a:effectLst/>
                        </a:rPr>
                        <a:t>Afghanistan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74.5</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43.2</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1,198</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24.7</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4.4</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0.3</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0.8</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extLst>
                  <a:ext uri="{0D108BD9-81ED-4DB2-BD59-A6C34878D82A}">
                    <a16:rowId xmlns:a16="http://schemas.microsoft.com/office/drawing/2014/main" val="3511902988"/>
                  </a:ext>
                </a:extLst>
              </a:tr>
              <a:tr h="252729">
                <a:tc>
                  <a:txBody>
                    <a:bodyPr/>
                    <a:lstStyle/>
                    <a:p>
                      <a:pPr>
                        <a:lnSpc>
                          <a:spcPct val="150000"/>
                        </a:lnSpc>
                        <a:spcBef>
                          <a:spcPts val="200"/>
                        </a:spcBef>
                        <a:spcAft>
                          <a:spcPts val="200"/>
                        </a:spcAft>
                      </a:pPr>
                      <a:r>
                        <a:rPr lang="de-DE" sz="1600">
                          <a:effectLst/>
                        </a:rPr>
                        <a:t>Azerbaijan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44.3</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36.2</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2,119</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5.5</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2.7</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5.9</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25.2</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extLst>
                  <a:ext uri="{0D108BD9-81ED-4DB2-BD59-A6C34878D82A}">
                    <a16:rowId xmlns:a16="http://schemas.microsoft.com/office/drawing/2014/main" val="3682556852"/>
                  </a:ext>
                </a:extLst>
              </a:tr>
              <a:tr h="252729">
                <a:tc>
                  <a:txBody>
                    <a:bodyPr/>
                    <a:lstStyle/>
                    <a:p>
                      <a:pPr>
                        <a:lnSpc>
                          <a:spcPct val="150000"/>
                        </a:lnSpc>
                        <a:spcBef>
                          <a:spcPts val="200"/>
                        </a:spcBef>
                        <a:spcAft>
                          <a:spcPts val="200"/>
                        </a:spcAft>
                      </a:pPr>
                      <a:r>
                        <a:rPr lang="de-DE" sz="1600" dirty="0">
                          <a:effectLst/>
                        </a:rPr>
                        <a:t>Georgia</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41.4</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40.1</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1,707</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6.5</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11.8</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19.5</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0.4</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extLst>
                  <a:ext uri="{0D108BD9-81ED-4DB2-BD59-A6C34878D82A}">
                    <a16:rowId xmlns:a16="http://schemas.microsoft.com/office/drawing/2014/main" val="1531537405"/>
                  </a:ext>
                </a:extLst>
              </a:tr>
              <a:tr h="252729">
                <a:tc>
                  <a:txBody>
                    <a:bodyPr/>
                    <a:lstStyle/>
                    <a:p>
                      <a:pPr>
                        <a:lnSpc>
                          <a:spcPct val="150000"/>
                        </a:lnSpc>
                        <a:spcBef>
                          <a:spcPts val="200"/>
                        </a:spcBef>
                        <a:spcAft>
                          <a:spcPts val="200"/>
                        </a:spcAft>
                      </a:pPr>
                      <a:r>
                        <a:rPr lang="de-DE" sz="1600">
                          <a:effectLst/>
                        </a:rPr>
                        <a:t>Kazakhstan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42.6</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15.7</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7,180</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4.5</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0.3</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1.5</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18.3</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extLst>
                  <a:ext uri="{0D108BD9-81ED-4DB2-BD59-A6C34878D82A}">
                    <a16:rowId xmlns:a16="http://schemas.microsoft.com/office/drawing/2014/main" val="2783394884"/>
                  </a:ext>
                </a:extLst>
              </a:tr>
              <a:tr h="252729">
                <a:tc>
                  <a:txBody>
                    <a:bodyPr/>
                    <a:lstStyle/>
                    <a:p>
                      <a:pPr>
                        <a:lnSpc>
                          <a:spcPct val="150000"/>
                        </a:lnSpc>
                        <a:spcBef>
                          <a:spcPts val="200"/>
                        </a:spcBef>
                        <a:spcAft>
                          <a:spcPts val="200"/>
                        </a:spcAft>
                      </a:pPr>
                      <a:r>
                        <a:rPr lang="de-DE" sz="1600">
                          <a:effectLst/>
                        </a:rPr>
                        <a:t>Kyrgyzstan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63.6</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20.9</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2,057</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12.0</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30.6</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6.9</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4.7</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extLst>
                  <a:ext uri="{0D108BD9-81ED-4DB2-BD59-A6C34878D82A}">
                    <a16:rowId xmlns:a16="http://schemas.microsoft.com/office/drawing/2014/main" val="3980211578"/>
                  </a:ext>
                </a:extLst>
              </a:tr>
              <a:tr h="252729">
                <a:tc>
                  <a:txBody>
                    <a:bodyPr/>
                    <a:lstStyle/>
                    <a:p>
                      <a:pPr>
                        <a:lnSpc>
                          <a:spcPct val="150000"/>
                        </a:lnSpc>
                        <a:spcBef>
                          <a:spcPts val="200"/>
                        </a:spcBef>
                        <a:spcAft>
                          <a:spcPts val="200"/>
                        </a:spcAft>
                      </a:pPr>
                      <a:r>
                        <a:rPr lang="de-DE" sz="1600">
                          <a:effectLst/>
                        </a:rPr>
                        <a:t>Tajikistan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72.9</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45.7</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2,131</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20.3</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28.6</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2.2</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4.3</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extLst>
                  <a:ext uri="{0D108BD9-81ED-4DB2-BD59-A6C34878D82A}">
                    <a16:rowId xmlns:a16="http://schemas.microsoft.com/office/drawing/2014/main" val="176588178"/>
                  </a:ext>
                </a:extLst>
              </a:tr>
              <a:tr h="252729">
                <a:tc>
                  <a:txBody>
                    <a:bodyPr/>
                    <a:lstStyle/>
                    <a:p>
                      <a:pPr>
                        <a:lnSpc>
                          <a:spcPct val="150000"/>
                        </a:lnSpc>
                        <a:spcBef>
                          <a:spcPts val="200"/>
                        </a:spcBef>
                        <a:spcAft>
                          <a:spcPts val="200"/>
                        </a:spcAft>
                      </a:pPr>
                      <a:r>
                        <a:rPr lang="de-DE" sz="1600">
                          <a:effectLst/>
                        </a:rPr>
                        <a:t>Turkmenistan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48.4</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21.7</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ctr">
                        <a:lnSpc>
                          <a:spcPct val="150000"/>
                        </a:lnSpc>
                        <a:spcBef>
                          <a:spcPts val="200"/>
                        </a:spcBef>
                        <a:spcAft>
                          <a:spcPts val="200"/>
                        </a:spcAft>
                      </a:pPr>
                      <a:r>
                        <a:rPr lang="de-DE" sz="1600" dirty="0">
                          <a:effectLst/>
                        </a:rPr>
                        <a:t>n.a.</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11.0</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0.0</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0.0</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19.4</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extLst>
                  <a:ext uri="{0D108BD9-81ED-4DB2-BD59-A6C34878D82A}">
                    <a16:rowId xmlns:a16="http://schemas.microsoft.com/office/drawing/2014/main" val="412931322"/>
                  </a:ext>
                </a:extLst>
              </a:tr>
              <a:tr h="252729">
                <a:tc>
                  <a:txBody>
                    <a:bodyPr/>
                    <a:lstStyle/>
                    <a:p>
                      <a:pPr>
                        <a:lnSpc>
                          <a:spcPct val="150000"/>
                        </a:lnSpc>
                        <a:spcBef>
                          <a:spcPts val="200"/>
                        </a:spcBef>
                        <a:spcAft>
                          <a:spcPts val="200"/>
                        </a:spcAft>
                      </a:pPr>
                      <a:r>
                        <a:rPr lang="de-DE" sz="1600" dirty="0">
                          <a:effectLst/>
                        </a:rPr>
                        <a:t>Uzbekistan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49.5</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26.5</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a:effectLst/>
                        </a:rPr>
                        <a:t>7,527</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26.7</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13.4</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dirty="0">
                          <a:effectLst/>
                        </a:rPr>
                        <a:t>2.2</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tc>
                  <a:txBody>
                    <a:bodyPr/>
                    <a:lstStyle/>
                    <a:p>
                      <a:pPr algn="r">
                        <a:lnSpc>
                          <a:spcPct val="150000"/>
                        </a:lnSpc>
                        <a:spcBef>
                          <a:spcPts val="200"/>
                        </a:spcBef>
                        <a:spcAft>
                          <a:spcPts val="200"/>
                        </a:spcAft>
                      </a:pPr>
                      <a:r>
                        <a:rPr lang="de-DE" sz="1600" b="1" dirty="0">
                          <a:effectLst/>
                        </a:rPr>
                        <a:t>14.2</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b"/>
                </a:tc>
                <a:extLst>
                  <a:ext uri="{0D108BD9-81ED-4DB2-BD59-A6C34878D82A}">
                    <a16:rowId xmlns:a16="http://schemas.microsoft.com/office/drawing/2014/main" val="1903507190"/>
                  </a:ext>
                </a:extLst>
              </a:tr>
            </a:tbl>
          </a:graphicData>
        </a:graphic>
      </p:graphicFrame>
    </p:spTree>
    <p:extLst>
      <p:ext uri="{BB962C8B-B14F-4D97-AF65-F5344CB8AC3E}">
        <p14:creationId xmlns:p14="http://schemas.microsoft.com/office/powerpoint/2010/main" val="45887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
        <p:nvSpPr>
          <p:cNvPr id="4" name="Slide Number Placeholder 3"/>
          <p:cNvSpPr>
            <a:spLocks noGrp="1"/>
          </p:cNvSpPr>
          <p:nvPr>
            <p:ph type="sldNum" sz="quarter" idx="12"/>
          </p:nvPr>
        </p:nvSpPr>
        <p:spPr/>
        <p:txBody>
          <a:bodyPr/>
          <a:lstStyle/>
          <a:p>
            <a:fld id="{250CD921-F783-F148-86E2-06D7341F7ADE}" type="slidenum">
              <a:rPr lang="de-DE" smtClean="0"/>
              <a:t>6</a:t>
            </a:fld>
            <a:endParaRPr lang="de-DE"/>
          </a:p>
        </p:txBody>
      </p:sp>
      <p:graphicFrame>
        <p:nvGraphicFramePr>
          <p:cNvPr id="6" name="Content Placeholder 12"/>
          <p:cNvGraphicFramePr>
            <a:graphicFrameLocks/>
          </p:cNvGraphicFramePr>
          <p:nvPr>
            <p:extLst>
              <p:ext uri="{D42A27DB-BD31-4B8C-83A1-F6EECF244321}">
                <p14:modId xmlns:p14="http://schemas.microsoft.com/office/powerpoint/2010/main" val="3337408292"/>
              </p:ext>
            </p:extLst>
          </p:nvPr>
        </p:nvGraphicFramePr>
        <p:xfrm>
          <a:off x="340236" y="719160"/>
          <a:ext cx="8355190" cy="5552281"/>
        </p:xfrm>
        <a:graphic>
          <a:graphicData uri="http://schemas.openxmlformats.org/drawingml/2006/table">
            <a:tbl>
              <a:tblPr firstRow="1" firstCol="1" bandRow="1">
                <a:tableStyleId>{5C22544A-7EE6-4342-B048-85BDC9FD1C3A}</a:tableStyleId>
              </a:tblPr>
              <a:tblGrid>
                <a:gridCol w="1254125">
                  <a:extLst>
                    <a:ext uri="{9D8B030D-6E8A-4147-A177-3AD203B41FA5}">
                      <a16:colId xmlns:a16="http://schemas.microsoft.com/office/drawing/2014/main" val="210282866"/>
                    </a:ext>
                  </a:extLst>
                </a:gridCol>
                <a:gridCol w="1329994">
                  <a:extLst>
                    <a:ext uri="{9D8B030D-6E8A-4147-A177-3AD203B41FA5}">
                      <a16:colId xmlns:a16="http://schemas.microsoft.com/office/drawing/2014/main" val="3167406337"/>
                    </a:ext>
                  </a:extLst>
                </a:gridCol>
                <a:gridCol w="825122">
                  <a:extLst>
                    <a:ext uri="{9D8B030D-6E8A-4147-A177-3AD203B41FA5}">
                      <a16:colId xmlns:a16="http://schemas.microsoft.com/office/drawing/2014/main" val="2766532330"/>
                    </a:ext>
                  </a:extLst>
                </a:gridCol>
                <a:gridCol w="3134402">
                  <a:extLst>
                    <a:ext uri="{9D8B030D-6E8A-4147-A177-3AD203B41FA5}">
                      <a16:colId xmlns:a16="http://schemas.microsoft.com/office/drawing/2014/main" val="3929707854"/>
                    </a:ext>
                  </a:extLst>
                </a:gridCol>
                <a:gridCol w="1811547">
                  <a:extLst>
                    <a:ext uri="{9D8B030D-6E8A-4147-A177-3AD203B41FA5}">
                      <a16:colId xmlns:a16="http://schemas.microsoft.com/office/drawing/2014/main" val="2381984152"/>
                    </a:ext>
                  </a:extLst>
                </a:gridCol>
              </a:tblGrid>
              <a:tr h="881475">
                <a:tc>
                  <a:txBody>
                    <a:bodyPr/>
                    <a:lstStyle/>
                    <a:p>
                      <a:pPr>
                        <a:lnSpc>
                          <a:spcPct val="140000"/>
                        </a:lnSpc>
                        <a:spcBef>
                          <a:spcPts val="200"/>
                        </a:spcBef>
                        <a:spcAft>
                          <a:spcPts val="200"/>
                        </a:spcAft>
                      </a:pPr>
                      <a:endParaRPr lang="de-DE" sz="1400" dirty="0">
                        <a:effectLst/>
                        <a:latin typeface="Calibri" panose="020F0502020204030204" pitchFamily="34" charset="0"/>
                        <a:cs typeface="Times New Roman" panose="02020603050405020304" pitchFamily="18" charset="0"/>
                      </a:endParaRPr>
                    </a:p>
                  </a:txBody>
                  <a:tcPr marL="43338" marR="43338" marT="0" marB="0" anchor="b"/>
                </a:tc>
                <a:tc>
                  <a:txBody>
                    <a:bodyPr/>
                    <a:lstStyle/>
                    <a:p>
                      <a:pPr>
                        <a:lnSpc>
                          <a:spcPct val="140000"/>
                        </a:lnSpc>
                        <a:spcBef>
                          <a:spcPts val="200"/>
                        </a:spcBef>
                        <a:spcAft>
                          <a:spcPts val="200"/>
                        </a:spcAft>
                      </a:pPr>
                      <a:r>
                        <a:rPr lang="de-DE" sz="1400" dirty="0">
                          <a:effectLst/>
                        </a:rPr>
                        <a:t>Arable land per rural populaion (ha)</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tc>
                <a:tc>
                  <a:txBody>
                    <a:bodyPr/>
                    <a:lstStyle/>
                    <a:p>
                      <a:pPr>
                        <a:lnSpc>
                          <a:spcPct val="140000"/>
                        </a:lnSpc>
                        <a:spcBef>
                          <a:spcPts val="200"/>
                        </a:spcBef>
                        <a:spcAft>
                          <a:spcPts val="200"/>
                        </a:spcAft>
                      </a:pPr>
                      <a:r>
                        <a:rPr lang="en-US" sz="1400" dirty="0">
                          <a:effectLst/>
                        </a:rPr>
                        <a:t>Average farm size (ha)</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tc>
                <a:tc>
                  <a:txBody>
                    <a:bodyPr/>
                    <a:lstStyle/>
                    <a:p>
                      <a:pPr>
                        <a:lnSpc>
                          <a:spcPct val="140000"/>
                        </a:lnSpc>
                        <a:spcBef>
                          <a:spcPts val="200"/>
                        </a:spcBef>
                        <a:spcAft>
                          <a:spcPts val="200"/>
                        </a:spcAft>
                      </a:pPr>
                      <a:r>
                        <a:rPr lang="en-US" sz="1400" dirty="0">
                          <a:effectLst/>
                        </a:rPr>
                        <a:t>Notes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tc>
                <a:tc>
                  <a:txBody>
                    <a:bodyPr/>
                    <a:lstStyle/>
                    <a:p>
                      <a:pPr>
                        <a:lnSpc>
                          <a:spcPct val="140000"/>
                        </a:lnSpc>
                        <a:spcBef>
                          <a:spcPts val="200"/>
                        </a:spcBef>
                        <a:spcAft>
                          <a:spcPts val="200"/>
                        </a:spcAft>
                      </a:pPr>
                      <a:r>
                        <a:rPr lang="en-US" sz="1400" dirty="0">
                          <a:effectLst/>
                        </a:rPr>
                        <a:t>Agriculture, value added (% of GDP)</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tc>
                <a:extLst>
                  <a:ext uri="{0D108BD9-81ED-4DB2-BD59-A6C34878D82A}">
                    <a16:rowId xmlns:a16="http://schemas.microsoft.com/office/drawing/2014/main" val="233450884"/>
                  </a:ext>
                </a:extLst>
              </a:tr>
              <a:tr h="252729">
                <a:tc>
                  <a:txBody>
                    <a:bodyPr/>
                    <a:lstStyle/>
                    <a:p>
                      <a:pPr>
                        <a:lnSpc>
                          <a:spcPct val="140000"/>
                        </a:lnSpc>
                        <a:spcBef>
                          <a:spcPts val="200"/>
                        </a:spcBef>
                        <a:spcAft>
                          <a:spcPts val="200"/>
                        </a:spcAft>
                      </a:pPr>
                      <a:r>
                        <a:rPr lang="de-DE" sz="1600" dirty="0">
                          <a:effectLst/>
                        </a:rPr>
                        <a:t>China</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de-DE" sz="1600" b="0" i="0" u="none" strike="noStrike" kern="1200" dirty="0">
                          <a:solidFill>
                            <a:schemeClr val="tx1"/>
                          </a:solidFill>
                          <a:effectLst/>
                          <a:latin typeface="Calibri" panose="020F0502020204030204" pitchFamily="34" charset="0"/>
                          <a:ea typeface="+mn-ea"/>
                          <a:cs typeface="+mn-cs"/>
                        </a:rPr>
                        <a:t>0.21</a:t>
                      </a:r>
                    </a:p>
                  </a:txBody>
                  <a:tcPr marL="9525" marR="9525" marT="9525" marB="0" anchor="ctr"/>
                </a:tc>
                <a:tc>
                  <a:txBody>
                    <a:bodyPr/>
                    <a:lstStyle/>
                    <a:p>
                      <a:pPr algn="r" fontAlgn="b">
                        <a:lnSpc>
                          <a:spcPct val="140000"/>
                        </a:lnSpc>
                        <a:spcBef>
                          <a:spcPts val="200"/>
                        </a:spcBef>
                        <a:spcAft>
                          <a:spcPts val="200"/>
                        </a:spcAft>
                      </a:pPr>
                      <a:r>
                        <a:rPr lang="de-DE" sz="1600" b="0" i="0" u="none" strike="noStrike" dirty="0">
                          <a:solidFill>
                            <a:schemeClr val="tx1"/>
                          </a:solidFill>
                          <a:effectLst/>
                          <a:latin typeface="Calibri" panose="020F0502020204030204" pitchFamily="34" charset="0"/>
                        </a:rPr>
                        <a:t>0.8</a:t>
                      </a:r>
                    </a:p>
                  </a:txBody>
                  <a:tcPr marL="9525" marR="9525" marT="9525" marB="0" anchor="ctr"/>
                </a:tc>
                <a:tc>
                  <a:txBody>
                    <a:bodyPr/>
                    <a:lstStyle/>
                    <a:p>
                      <a:pPr algn="l" fontAlgn="b">
                        <a:lnSpc>
                          <a:spcPct val="140000"/>
                        </a:lnSpc>
                        <a:spcBef>
                          <a:spcPts val="200"/>
                        </a:spcBef>
                        <a:spcAft>
                          <a:spcPts val="200"/>
                        </a:spcAft>
                      </a:pPr>
                      <a:r>
                        <a:rPr lang="en-US" sz="1200" b="0" i="0" u="none" strike="noStrike" dirty="0">
                          <a:solidFill>
                            <a:schemeClr val="tx1"/>
                          </a:solidFill>
                          <a:effectLst/>
                          <a:latin typeface="Calibri" panose="020F0502020204030204" pitchFamily="34" charset="0"/>
                        </a:rPr>
                        <a:t>About</a:t>
                      </a:r>
                      <a:r>
                        <a:rPr lang="en-US" sz="1200" b="0" i="0" u="none" strike="noStrike" baseline="0" dirty="0">
                          <a:solidFill>
                            <a:schemeClr val="tx1"/>
                          </a:solidFill>
                          <a:effectLst/>
                          <a:latin typeface="Calibri" panose="020F0502020204030204" pitchFamily="34" charset="0"/>
                        </a:rPr>
                        <a:t> 230 </a:t>
                      </a:r>
                      <a:r>
                        <a:rPr lang="en-US" sz="1200" b="0" i="0" u="none" strike="noStrike" baseline="0" dirty="0" err="1">
                          <a:solidFill>
                            <a:schemeClr val="tx1"/>
                          </a:solidFill>
                          <a:effectLst/>
                          <a:latin typeface="Calibri" panose="020F0502020204030204" pitchFamily="34" charset="0"/>
                        </a:rPr>
                        <a:t>mln</a:t>
                      </a:r>
                      <a:r>
                        <a:rPr lang="en-US" sz="1200" b="0" i="0" u="none" strike="noStrike" baseline="0" dirty="0">
                          <a:solidFill>
                            <a:schemeClr val="tx1"/>
                          </a:solidFill>
                          <a:effectLst/>
                          <a:latin typeface="Calibri" panose="020F0502020204030204" pitchFamily="34" charset="0"/>
                        </a:rPr>
                        <a:t> farms, </a:t>
                      </a:r>
                      <a:r>
                        <a:rPr lang="en-US" sz="1200" b="0" i="0" u="none" strike="noStrike" dirty="0">
                          <a:solidFill>
                            <a:schemeClr val="tx1"/>
                          </a:solidFill>
                          <a:effectLst/>
                          <a:latin typeface="Calibri" panose="020F0502020204030204" pitchFamily="34" charset="0"/>
                        </a:rPr>
                        <a:t>93% of farms were less than 1 hectare.</a:t>
                      </a:r>
                      <a:endParaRPr lang="de-D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lnSpc>
                          <a:spcPct val="140000"/>
                        </a:lnSpc>
                        <a:spcBef>
                          <a:spcPts val="200"/>
                        </a:spcBef>
                        <a:spcAft>
                          <a:spcPts val="200"/>
                        </a:spcAft>
                      </a:pPr>
                      <a:r>
                        <a:rPr lang="en-US" sz="1100" b="0" i="0" u="none" strike="noStrike" dirty="0">
                          <a:solidFill>
                            <a:srgbClr val="000000"/>
                          </a:solidFill>
                          <a:effectLst/>
                          <a:latin typeface="Calibri" panose="020F0502020204030204" pitchFamily="34" charset="0"/>
                        </a:rPr>
                        <a:t>OECD (2018) </a:t>
                      </a:r>
                      <a:endParaRPr lang="de-D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02874798"/>
                  </a:ext>
                </a:extLst>
              </a:tr>
              <a:tr h="252729">
                <a:tc>
                  <a:txBody>
                    <a:bodyPr/>
                    <a:lstStyle/>
                    <a:p>
                      <a:pPr>
                        <a:lnSpc>
                          <a:spcPct val="140000"/>
                        </a:lnSpc>
                        <a:spcBef>
                          <a:spcPts val="200"/>
                        </a:spcBef>
                        <a:spcAft>
                          <a:spcPts val="200"/>
                        </a:spcAft>
                      </a:pPr>
                      <a:r>
                        <a:rPr lang="de-DE" sz="1600" dirty="0">
                          <a:effectLst/>
                        </a:rPr>
                        <a:t>Pakistan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de-DE" sz="1600" b="0" i="0" u="none" strike="noStrike" kern="1200" dirty="0">
                          <a:solidFill>
                            <a:schemeClr val="tx1"/>
                          </a:solidFill>
                          <a:effectLst/>
                          <a:latin typeface="Calibri" panose="020F0502020204030204" pitchFamily="34" charset="0"/>
                          <a:ea typeface="+mn-ea"/>
                          <a:cs typeface="+mn-cs"/>
                        </a:rPr>
                        <a:t>0.23</a:t>
                      </a:r>
                    </a:p>
                  </a:txBody>
                  <a:tcPr marL="9525" marR="9525" marT="9525" marB="0" anchor="ctr"/>
                </a:tc>
                <a:tc>
                  <a:txBody>
                    <a:bodyPr/>
                    <a:lstStyle/>
                    <a:p>
                      <a:pPr algn="r" fontAlgn="b">
                        <a:lnSpc>
                          <a:spcPct val="140000"/>
                        </a:lnSpc>
                        <a:spcBef>
                          <a:spcPts val="200"/>
                        </a:spcBef>
                        <a:spcAft>
                          <a:spcPts val="200"/>
                        </a:spcAft>
                      </a:pPr>
                      <a:r>
                        <a:rPr lang="de-DE" sz="1600" b="0" i="0" u="none" strike="noStrike" dirty="0">
                          <a:solidFill>
                            <a:schemeClr val="tx1"/>
                          </a:solidFill>
                          <a:effectLst/>
                          <a:latin typeface="Calibri" panose="020F0502020204030204" pitchFamily="34" charset="0"/>
                        </a:rPr>
                        <a:t>2.6</a:t>
                      </a:r>
                    </a:p>
                  </a:txBody>
                  <a:tcPr marL="9525" marR="9525" marT="9525" marB="0" anchor="ctr"/>
                </a:tc>
                <a:tc>
                  <a:txBody>
                    <a:bodyPr/>
                    <a:lstStyle/>
                    <a:p>
                      <a:pPr algn="l" fontAlgn="b">
                        <a:lnSpc>
                          <a:spcPct val="140000"/>
                        </a:lnSpc>
                        <a:spcBef>
                          <a:spcPts val="200"/>
                        </a:spcBef>
                        <a:spcAft>
                          <a:spcPts val="200"/>
                        </a:spcAft>
                      </a:pPr>
                      <a:r>
                        <a:rPr lang="en-US" sz="1200" b="0" i="0" u="none" strike="noStrike" dirty="0">
                          <a:solidFill>
                            <a:schemeClr val="tx1"/>
                          </a:solidFill>
                          <a:effectLst/>
                          <a:latin typeface="Calibri" panose="020F0502020204030204" pitchFamily="34" charset="0"/>
                        </a:rPr>
                        <a:t>Agricultural holdings smaller than 3 ha operate 28% of land</a:t>
                      </a:r>
                    </a:p>
                  </a:txBody>
                  <a:tcPr marL="9525" marR="9525" marT="9525" marB="0" anchor="ctr"/>
                </a:tc>
                <a:tc>
                  <a:txBody>
                    <a:bodyPr/>
                    <a:lstStyle/>
                    <a:p>
                      <a:pPr algn="l" fontAlgn="b">
                        <a:lnSpc>
                          <a:spcPct val="140000"/>
                        </a:lnSpc>
                        <a:spcBef>
                          <a:spcPts val="200"/>
                        </a:spcBef>
                        <a:spcAft>
                          <a:spcPts val="200"/>
                        </a:spcAft>
                      </a:pPr>
                      <a:r>
                        <a:rPr lang="de-DE" sz="1100" b="0" i="0" u="none" strike="noStrike">
                          <a:solidFill>
                            <a:srgbClr val="000000"/>
                          </a:solidFill>
                          <a:effectLst/>
                          <a:latin typeface="Calibri" panose="020F0502020204030204" pitchFamily="34" charset="0"/>
                        </a:rPr>
                        <a:t>Structural data from 2015 agricultural censuses</a:t>
                      </a:r>
                    </a:p>
                  </a:txBody>
                  <a:tcPr marL="9525" marR="9525" marT="9525" marB="0" anchor="ctr"/>
                </a:tc>
                <a:extLst>
                  <a:ext uri="{0D108BD9-81ED-4DB2-BD59-A6C34878D82A}">
                    <a16:rowId xmlns:a16="http://schemas.microsoft.com/office/drawing/2014/main" val="3658186113"/>
                  </a:ext>
                </a:extLst>
              </a:tr>
              <a:tr h="252729">
                <a:tc>
                  <a:txBody>
                    <a:bodyPr/>
                    <a:lstStyle/>
                    <a:p>
                      <a:pPr>
                        <a:lnSpc>
                          <a:spcPct val="140000"/>
                        </a:lnSpc>
                        <a:spcBef>
                          <a:spcPts val="200"/>
                        </a:spcBef>
                        <a:spcAft>
                          <a:spcPts val="200"/>
                        </a:spcAft>
                      </a:pPr>
                      <a:r>
                        <a:rPr lang="de-DE" sz="1600" dirty="0">
                          <a:effectLst/>
                        </a:rPr>
                        <a:t>Mongolia</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de-DE" sz="1600" b="0" i="0" u="none" strike="noStrike" kern="1200" dirty="0">
                          <a:solidFill>
                            <a:schemeClr val="tx1"/>
                          </a:solidFill>
                          <a:effectLst/>
                          <a:latin typeface="Calibri" panose="020F0502020204030204" pitchFamily="34" charset="0"/>
                          <a:ea typeface="+mn-ea"/>
                          <a:cs typeface="+mn-cs"/>
                        </a:rPr>
                        <a:t>1.33</a:t>
                      </a:r>
                    </a:p>
                  </a:txBody>
                  <a:tcPr marL="9525" marR="9525" marT="9525" marB="0" anchor="ctr"/>
                </a:tc>
                <a:tc>
                  <a:txBody>
                    <a:bodyPr/>
                    <a:lstStyle/>
                    <a:p>
                      <a:pPr algn="l" fontAlgn="b">
                        <a:lnSpc>
                          <a:spcPct val="140000"/>
                        </a:lnSpc>
                        <a:spcBef>
                          <a:spcPts val="200"/>
                        </a:spcBef>
                        <a:spcAft>
                          <a:spcPts val="200"/>
                        </a:spcAft>
                      </a:pPr>
                      <a:endParaRPr lang="de-DE"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lnSpc>
                          <a:spcPct val="140000"/>
                        </a:lnSpc>
                        <a:spcBef>
                          <a:spcPts val="200"/>
                        </a:spcBef>
                        <a:spcAft>
                          <a:spcPts val="200"/>
                        </a:spcAft>
                      </a:pPr>
                      <a:r>
                        <a:rPr lang="en-US" sz="1200" b="0" i="0" u="none" strike="noStrike" dirty="0">
                          <a:solidFill>
                            <a:schemeClr val="tx1"/>
                          </a:solidFill>
                          <a:effectLst/>
                          <a:latin typeface="Calibri" panose="020F0502020204030204" pitchFamily="34" charset="0"/>
                        </a:rPr>
                        <a:t>Over 230 </a:t>
                      </a:r>
                      <a:r>
                        <a:rPr lang="en-US" sz="1200" b="0" i="0" u="none" strike="noStrike" dirty="0" err="1">
                          <a:solidFill>
                            <a:schemeClr val="tx1"/>
                          </a:solidFill>
                          <a:effectLst/>
                          <a:latin typeface="Calibri" panose="020F0502020204030204" pitchFamily="34" charset="0"/>
                        </a:rPr>
                        <a:t>thous</a:t>
                      </a:r>
                      <a:r>
                        <a:rPr lang="en-US" sz="1200" b="0" i="0" u="none" strike="noStrike" dirty="0">
                          <a:solidFill>
                            <a:schemeClr val="tx1"/>
                          </a:solidFill>
                          <a:effectLst/>
                          <a:latin typeface="Calibri" panose="020F0502020204030204" pitchFamily="34" charset="0"/>
                        </a:rPr>
                        <a:t>. farms (2011)</a:t>
                      </a:r>
                      <a:endParaRPr lang="de-D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lnSpc>
                          <a:spcPct val="140000"/>
                        </a:lnSpc>
                        <a:spcBef>
                          <a:spcPts val="200"/>
                        </a:spcBef>
                        <a:spcAft>
                          <a:spcPts val="200"/>
                        </a:spcAft>
                      </a:pPr>
                      <a:r>
                        <a:rPr lang="de-DE" sz="1100" b="0" i="0" u="none" strike="noStrike" dirty="0">
                          <a:solidFill>
                            <a:srgbClr val="000000"/>
                          </a:solidFill>
                          <a:effectLst/>
                          <a:latin typeface="Calibri" panose="020F0502020204030204" pitchFamily="34" charset="0"/>
                        </a:rPr>
                        <a:t>Lowder et al. (2016) </a:t>
                      </a:r>
                    </a:p>
                  </a:txBody>
                  <a:tcPr marL="9525" marR="9525" marT="9525" marB="0" anchor="ctr"/>
                </a:tc>
                <a:extLst>
                  <a:ext uri="{0D108BD9-81ED-4DB2-BD59-A6C34878D82A}">
                    <a16:rowId xmlns:a16="http://schemas.microsoft.com/office/drawing/2014/main" val="2307555865"/>
                  </a:ext>
                </a:extLst>
              </a:tr>
              <a:tr h="252729">
                <a:tc>
                  <a:txBody>
                    <a:bodyPr/>
                    <a:lstStyle/>
                    <a:p>
                      <a:pPr>
                        <a:lnSpc>
                          <a:spcPct val="140000"/>
                        </a:lnSpc>
                        <a:spcBef>
                          <a:spcPts val="200"/>
                        </a:spcBef>
                        <a:spcAft>
                          <a:spcPts val="200"/>
                        </a:spcAft>
                      </a:pPr>
                      <a:r>
                        <a:rPr lang="de-DE" sz="1600" dirty="0">
                          <a:effectLst/>
                        </a:rPr>
                        <a:t>Afghanistan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de-DE" sz="1600" b="0" i="0" u="none" strike="noStrike" kern="1200" dirty="0">
                          <a:solidFill>
                            <a:schemeClr val="tx1"/>
                          </a:solidFill>
                          <a:effectLst/>
                          <a:latin typeface="Calibri" panose="020F0502020204030204" pitchFamily="34" charset="0"/>
                          <a:ea typeface="+mn-ea"/>
                          <a:cs typeface="+mn-cs"/>
                        </a:rPr>
                        <a:t>0.28</a:t>
                      </a:r>
                    </a:p>
                  </a:txBody>
                  <a:tcPr marL="9525" marR="9525" marT="9525" marB="0" anchor="ctr"/>
                </a:tc>
                <a:tc>
                  <a:txBody>
                    <a:bodyPr/>
                    <a:lstStyle/>
                    <a:p>
                      <a:pPr algn="r" fontAlgn="b">
                        <a:lnSpc>
                          <a:spcPct val="140000"/>
                        </a:lnSpc>
                        <a:spcBef>
                          <a:spcPts val="200"/>
                        </a:spcBef>
                        <a:spcAft>
                          <a:spcPts val="200"/>
                        </a:spcAft>
                      </a:pPr>
                      <a:r>
                        <a:rPr lang="en-US" sz="1600" b="0" i="0" u="none" strike="noStrike" dirty="0">
                          <a:solidFill>
                            <a:schemeClr val="tx1"/>
                          </a:solidFill>
                          <a:effectLst/>
                          <a:latin typeface="Calibri" panose="020F0502020204030204" pitchFamily="34" charset="0"/>
                        </a:rPr>
                        <a:t> 1-2</a:t>
                      </a:r>
                      <a:endParaRPr lang="de-DE"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lnSpc>
                          <a:spcPct val="140000"/>
                        </a:lnSpc>
                        <a:spcBef>
                          <a:spcPts val="200"/>
                        </a:spcBef>
                        <a:spcAft>
                          <a:spcPts val="200"/>
                        </a:spcAft>
                      </a:pPr>
                      <a:r>
                        <a:rPr lang="en-US" sz="1200" b="0" i="0" u="none" strike="noStrike" dirty="0">
                          <a:solidFill>
                            <a:schemeClr val="tx1"/>
                          </a:solidFill>
                          <a:effectLst/>
                          <a:latin typeface="Calibri" panose="020F0502020204030204" pitchFamily="34" charset="0"/>
                        </a:rPr>
                        <a:t>Over 3</a:t>
                      </a:r>
                      <a:r>
                        <a:rPr lang="en-US" sz="1200" b="0" i="0" u="none" strike="noStrike" baseline="0" dirty="0">
                          <a:solidFill>
                            <a:schemeClr val="tx1"/>
                          </a:solidFill>
                          <a:effectLst/>
                          <a:latin typeface="Calibri" panose="020F0502020204030204" pitchFamily="34" charset="0"/>
                        </a:rPr>
                        <a:t> </a:t>
                      </a:r>
                      <a:r>
                        <a:rPr lang="en-US" sz="1200" b="0" i="0" u="none" strike="noStrike" baseline="0" dirty="0" err="1">
                          <a:solidFill>
                            <a:schemeClr val="tx1"/>
                          </a:solidFill>
                          <a:effectLst/>
                          <a:latin typeface="Calibri" panose="020F0502020204030204" pitchFamily="34" charset="0"/>
                        </a:rPr>
                        <a:t>mln</a:t>
                      </a:r>
                      <a:r>
                        <a:rPr lang="en-US" sz="1200" b="0" i="0" u="none" strike="noStrike" baseline="0" dirty="0">
                          <a:solidFill>
                            <a:schemeClr val="tx1"/>
                          </a:solidFill>
                          <a:effectLst/>
                          <a:latin typeface="Calibri" panose="020F0502020204030204" pitchFamily="34" charset="0"/>
                        </a:rPr>
                        <a:t> of farmers (2002)</a:t>
                      </a:r>
                      <a:endParaRPr lang="de-D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lnSpc>
                          <a:spcPct val="140000"/>
                        </a:lnSpc>
                        <a:spcBef>
                          <a:spcPts val="200"/>
                        </a:spcBef>
                        <a:spcAft>
                          <a:spcPts val="200"/>
                        </a:spcAft>
                      </a:pPr>
                      <a:r>
                        <a:rPr lang="de-DE" sz="1100" b="0" i="0" u="none" strike="noStrike" dirty="0">
                          <a:solidFill>
                            <a:srgbClr val="000000"/>
                          </a:solidFill>
                          <a:effectLst/>
                          <a:latin typeface="Calibri" panose="020F0502020204030204" pitchFamily="34" charset="0"/>
                        </a:rPr>
                        <a:t>Lowder et al. (2016) </a:t>
                      </a:r>
                    </a:p>
                  </a:txBody>
                  <a:tcPr marL="9525" marR="9525" marT="9525" marB="0" anchor="ctr"/>
                </a:tc>
                <a:extLst>
                  <a:ext uri="{0D108BD9-81ED-4DB2-BD59-A6C34878D82A}">
                    <a16:rowId xmlns:a16="http://schemas.microsoft.com/office/drawing/2014/main" val="3511902988"/>
                  </a:ext>
                </a:extLst>
              </a:tr>
              <a:tr h="252729">
                <a:tc>
                  <a:txBody>
                    <a:bodyPr/>
                    <a:lstStyle/>
                    <a:p>
                      <a:pPr>
                        <a:lnSpc>
                          <a:spcPct val="140000"/>
                        </a:lnSpc>
                        <a:spcBef>
                          <a:spcPts val="200"/>
                        </a:spcBef>
                        <a:spcAft>
                          <a:spcPts val="200"/>
                        </a:spcAft>
                      </a:pPr>
                      <a:r>
                        <a:rPr lang="de-DE" sz="1600">
                          <a:effectLst/>
                        </a:rPr>
                        <a:t>Azerbaijan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de-DE" sz="1600" b="0" i="0" u="none" strike="noStrike" kern="1200" dirty="0">
                          <a:solidFill>
                            <a:schemeClr val="tx1"/>
                          </a:solidFill>
                          <a:effectLst/>
                          <a:latin typeface="Calibri" panose="020F0502020204030204" pitchFamily="34" charset="0"/>
                          <a:ea typeface="+mn-ea"/>
                          <a:cs typeface="+mn-cs"/>
                        </a:rPr>
                        <a:t>0.48</a:t>
                      </a:r>
                    </a:p>
                  </a:txBody>
                  <a:tcPr marL="9525" marR="9525" marT="9525" marB="0" anchor="ctr"/>
                </a:tc>
                <a:tc>
                  <a:txBody>
                    <a:bodyPr/>
                    <a:lstStyle/>
                    <a:p>
                      <a:pPr algn="r" fontAlgn="b">
                        <a:lnSpc>
                          <a:spcPct val="140000"/>
                        </a:lnSpc>
                        <a:spcBef>
                          <a:spcPts val="200"/>
                        </a:spcBef>
                        <a:spcAft>
                          <a:spcPts val="200"/>
                        </a:spcAft>
                      </a:pPr>
                      <a:r>
                        <a:rPr lang="de-DE" sz="1600" b="0" i="0" u="none" strike="noStrike" dirty="0">
                          <a:solidFill>
                            <a:schemeClr val="tx1"/>
                          </a:solidFill>
                          <a:effectLst/>
                          <a:latin typeface="Calibri" panose="020F0502020204030204" pitchFamily="34" charset="0"/>
                        </a:rPr>
                        <a:t>1.7</a:t>
                      </a:r>
                    </a:p>
                  </a:txBody>
                  <a:tcPr marL="9525" marR="9525" marT="9525" marB="0" anchor="ctr"/>
                </a:tc>
                <a:tc>
                  <a:txBody>
                    <a:bodyPr/>
                    <a:lstStyle/>
                    <a:p>
                      <a:pPr algn="l" fontAlgn="b">
                        <a:lnSpc>
                          <a:spcPct val="140000"/>
                        </a:lnSpc>
                        <a:spcBef>
                          <a:spcPts val="200"/>
                        </a:spcBef>
                        <a:spcAft>
                          <a:spcPts val="200"/>
                        </a:spcAft>
                      </a:pPr>
                      <a:r>
                        <a:rPr lang="en-US" sz="1200" b="0" i="0" u="none" strike="noStrike" dirty="0">
                          <a:solidFill>
                            <a:schemeClr val="tx1"/>
                          </a:solidFill>
                          <a:effectLst/>
                          <a:latin typeface="Calibri" panose="020F0502020204030204" pitchFamily="34" charset="0"/>
                        </a:rPr>
                        <a:t>65% of agricultural holdings &lt;1ha who operate 10% of land</a:t>
                      </a:r>
                    </a:p>
                  </a:txBody>
                  <a:tcPr marL="9525" marR="9525" marT="9525" marB="0" anchor="ctr"/>
                </a:tc>
                <a:tc>
                  <a:txBody>
                    <a:bodyPr/>
                    <a:lstStyle/>
                    <a:p>
                      <a:pPr algn="l" fontAlgn="b">
                        <a:lnSpc>
                          <a:spcPct val="140000"/>
                        </a:lnSpc>
                        <a:spcBef>
                          <a:spcPts val="200"/>
                        </a:spcBef>
                        <a:spcAft>
                          <a:spcPts val="200"/>
                        </a:spcAft>
                      </a:pPr>
                      <a:r>
                        <a:rPr lang="en-US" sz="1100" b="0" i="0" u="none" strike="noStrike">
                          <a:solidFill>
                            <a:srgbClr val="000000"/>
                          </a:solidFill>
                          <a:effectLst/>
                          <a:latin typeface="Calibri" panose="020F0502020204030204" pitchFamily="34" charset="0"/>
                        </a:rPr>
                        <a:t>Structural data from 2015 agricultural censuses</a:t>
                      </a:r>
                    </a:p>
                  </a:txBody>
                  <a:tcPr marL="9525" marR="9525" marT="9525" marB="0" anchor="ctr"/>
                </a:tc>
                <a:extLst>
                  <a:ext uri="{0D108BD9-81ED-4DB2-BD59-A6C34878D82A}">
                    <a16:rowId xmlns:a16="http://schemas.microsoft.com/office/drawing/2014/main" val="3682556852"/>
                  </a:ext>
                </a:extLst>
              </a:tr>
              <a:tr h="252729">
                <a:tc>
                  <a:txBody>
                    <a:bodyPr/>
                    <a:lstStyle/>
                    <a:p>
                      <a:pPr>
                        <a:lnSpc>
                          <a:spcPct val="140000"/>
                        </a:lnSpc>
                        <a:spcBef>
                          <a:spcPts val="200"/>
                        </a:spcBef>
                        <a:spcAft>
                          <a:spcPts val="200"/>
                        </a:spcAft>
                      </a:pPr>
                      <a:r>
                        <a:rPr lang="de-DE" sz="1600" dirty="0">
                          <a:effectLst/>
                        </a:rPr>
                        <a:t>Georgia</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de-DE" sz="1600" b="0" i="0" u="none" strike="noStrike" kern="1200" dirty="0">
                          <a:solidFill>
                            <a:schemeClr val="tx1"/>
                          </a:solidFill>
                          <a:effectLst/>
                          <a:latin typeface="Calibri" panose="020F0502020204030204" pitchFamily="34" charset="0"/>
                          <a:ea typeface="+mn-ea"/>
                          <a:cs typeface="+mn-cs"/>
                        </a:rPr>
                        <a:t>0.20</a:t>
                      </a:r>
                    </a:p>
                  </a:txBody>
                  <a:tcPr marL="9525" marR="9525" marT="9525" marB="0" anchor="ctr"/>
                </a:tc>
                <a:tc>
                  <a:txBody>
                    <a:bodyPr/>
                    <a:lstStyle/>
                    <a:p>
                      <a:pPr algn="r" fontAlgn="b">
                        <a:lnSpc>
                          <a:spcPct val="140000"/>
                        </a:lnSpc>
                        <a:spcBef>
                          <a:spcPts val="200"/>
                        </a:spcBef>
                        <a:spcAft>
                          <a:spcPts val="200"/>
                        </a:spcAft>
                      </a:pPr>
                      <a:r>
                        <a:rPr lang="de-DE" sz="1600" b="0" i="0" u="none" strike="noStrike" dirty="0">
                          <a:solidFill>
                            <a:schemeClr val="tx1"/>
                          </a:solidFill>
                          <a:effectLst/>
                          <a:latin typeface="Calibri" panose="020F0502020204030204" pitchFamily="34" charset="0"/>
                        </a:rPr>
                        <a:t>1.3</a:t>
                      </a:r>
                    </a:p>
                  </a:txBody>
                  <a:tcPr marL="9525" marR="9525" marT="9525" marB="0" anchor="ctr"/>
                </a:tc>
                <a:tc>
                  <a:txBody>
                    <a:bodyPr/>
                    <a:lstStyle/>
                    <a:p>
                      <a:pPr algn="l" fontAlgn="b">
                        <a:lnSpc>
                          <a:spcPct val="140000"/>
                        </a:lnSpc>
                        <a:spcBef>
                          <a:spcPts val="200"/>
                        </a:spcBef>
                        <a:spcAft>
                          <a:spcPts val="200"/>
                        </a:spcAft>
                      </a:pPr>
                      <a:r>
                        <a:rPr lang="en-US" sz="1200" b="0" i="0" u="none" strike="noStrike" dirty="0">
                          <a:solidFill>
                            <a:schemeClr val="tx1"/>
                          </a:solidFill>
                          <a:effectLst/>
                          <a:latin typeface="Calibri" panose="020F0502020204030204" pitchFamily="34" charset="0"/>
                        </a:rPr>
                        <a:t>73% of farms are smaller than 1 ha and operate 19% of land</a:t>
                      </a:r>
                    </a:p>
                  </a:txBody>
                  <a:tcPr marL="9525" marR="9525" marT="9525" marB="0" anchor="ctr"/>
                </a:tc>
                <a:tc>
                  <a:txBody>
                    <a:bodyPr/>
                    <a:lstStyle/>
                    <a:p>
                      <a:pPr algn="l" fontAlgn="b">
                        <a:lnSpc>
                          <a:spcPct val="140000"/>
                        </a:lnSpc>
                        <a:spcBef>
                          <a:spcPts val="200"/>
                        </a:spcBef>
                        <a:spcAft>
                          <a:spcPts val="200"/>
                        </a:spcAft>
                      </a:pPr>
                      <a:r>
                        <a:rPr lang="en-US" sz="1100" b="0" i="0" u="none" strike="noStrike">
                          <a:solidFill>
                            <a:srgbClr val="000000"/>
                          </a:solidFill>
                          <a:effectLst/>
                          <a:latin typeface="Calibri" panose="020F0502020204030204" pitchFamily="34" charset="0"/>
                        </a:rPr>
                        <a:t>Structural data  from the 2010 Agricultural Census</a:t>
                      </a:r>
                    </a:p>
                  </a:txBody>
                  <a:tcPr marL="9525" marR="9525" marT="9525" marB="0" anchor="ctr"/>
                </a:tc>
                <a:extLst>
                  <a:ext uri="{0D108BD9-81ED-4DB2-BD59-A6C34878D82A}">
                    <a16:rowId xmlns:a16="http://schemas.microsoft.com/office/drawing/2014/main" val="1531537405"/>
                  </a:ext>
                </a:extLst>
              </a:tr>
              <a:tr h="252729">
                <a:tc>
                  <a:txBody>
                    <a:bodyPr/>
                    <a:lstStyle/>
                    <a:p>
                      <a:pPr>
                        <a:lnSpc>
                          <a:spcPct val="140000"/>
                        </a:lnSpc>
                        <a:spcBef>
                          <a:spcPts val="200"/>
                        </a:spcBef>
                        <a:spcAft>
                          <a:spcPts val="200"/>
                        </a:spcAft>
                      </a:pPr>
                      <a:r>
                        <a:rPr lang="de-DE" sz="1600">
                          <a:effectLst/>
                        </a:rPr>
                        <a:t>Kazakhstan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de-DE" sz="1600" b="0" i="0" u="none" strike="noStrike" kern="1200" dirty="0">
                          <a:solidFill>
                            <a:schemeClr val="tx1"/>
                          </a:solidFill>
                          <a:effectLst/>
                          <a:latin typeface="Calibri" panose="020F0502020204030204" pitchFamily="34" charset="0"/>
                          <a:ea typeface="+mn-ea"/>
                          <a:cs typeface="+mn-cs"/>
                        </a:rPr>
                        <a:t>3.84</a:t>
                      </a:r>
                    </a:p>
                  </a:txBody>
                  <a:tcPr marL="9525" marR="9525" marT="9525" marB="0" anchor="ctr"/>
                </a:tc>
                <a:tc>
                  <a:txBody>
                    <a:bodyPr/>
                    <a:lstStyle/>
                    <a:p>
                      <a:pPr algn="r" fontAlgn="b">
                        <a:lnSpc>
                          <a:spcPct val="140000"/>
                        </a:lnSpc>
                        <a:spcBef>
                          <a:spcPts val="200"/>
                        </a:spcBef>
                        <a:spcAft>
                          <a:spcPts val="200"/>
                        </a:spcAft>
                      </a:pPr>
                      <a:r>
                        <a:rPr lang="de-DE" sz="1600" b="0" i="0" u="none" strike="noStrike" dirty="0">
                          <a:solidFill>
                            <a:schemeClr val="tx1"/>
                          </a:solidFill>
                          <a:effectLst/>
                          <a:latin typeface="Calibri" panose="020F0502020204030204" pitchFamily="34" charset="0"/>
                        </a:rPr>
                        <a:t>117.4</a:t>
                      </a:r>
                    </a:p>
                  </a:txBody>
                  <a:tcPr marL="9525" marR="9525" marT="9525" marB="0" anchor="ctr"/>
                </a:tc>
                <a:tc>
                  <a:txBody>
                    <a:bodyPr/>
                    <a:lstStyle/>
                    <a:p>
                      <a:pPr algn="l" fontAlgn="b">
                        <a:lnSpc>
                          <a:spcPct val="140000"/>
                        </a:lnSpc>
                        <a:spcBef>
                          <a:spcPts val="200"/>
                        </a:spcBef>
                        <a:spcAft>
                          <a:spcPts val="200"/>
                        </a:spcAft>
                      </a:pPr>
                      <a:r>
                        <a:rPr lang="en-US" sz="1200" b="0" i="0" u="none" strike="noStrike" dirty="0">
                          <a:solidFill>
                            <a:schemeClr val="tx1"/>
                          </a:solidFill>
                          <a:effectLst/>
                          <a:latin typeface="Calibri" panose="020F0502020204030204" pitchFamily="34" charset="0"/>
                        </a:rPr>
                        <a:t>80% of farms are &lt;50ha (average size 11.3 ha), and &lt; 8% of arable land</a:t>
                      </a:r>
                    </a:p>
                  </a:txBody>
                  <a:tcPr marL="9525" marR="9525" marT="9525" marB="0" anchor="ctr"/>
                </a:tc>
                <a:tc>
                  <a:txBody>
                    <a:bodyPr/>
                    <a:lstStyle/>
                    <a:p>
                      <a:pPr algn="l" fontAlgn="b">
                        <a:lnSpc>
                          <a:spcPct val="140000"/>
                        </a:lnSpc>
                        <a:spcBef>
                          <a:spcPts val="200"/>
                        </a:spcBef>
                        <a:spcAft>
                          <a:spcPts val="200"/>
                        </a:spcAft>
                      </a:pPr>
                      <a:r>
                        <a:rPr lang="de-DE" sz="1100" b="0" i="0" u="none" strike="noStrike">
                          <a:solidFill>
                            <a:srgbClr val="000000"/>
                          </a:solidFill>
                          <a:effectLst/>
                          <a:latin typeface="Calibri" panose="020F0502020204030204" pitchFamily="34" charset="0"/>
                        </a:rPr>
                        <a:t>Official figure (2020)</a:t>
                      </a:r>
                    </a:p>
                  </a:txBody>
                  <a:tcPr marL="9525" marR="9525" marT="9525" marB="0" anchor="ctr"/>
                </a:tc>
                <a:extLst>
                  <a:ext uri="{0D108BD9-81ED-4DB2-BD59-A6C34878D82A}">
                    <a16:rowId xmlns:a16="http://schemas.microsoft.com/office/drawing/2014/main" val="2783394884"/>
                  </a:ext>
                </a:extLst>
              </a:tr>
              <a:tr h="252729">
                <a:tc>
                  <a:txBody>
                    <a:bodyPr/>
                    <a:lstStyle/>
                    <a:p>
                      <a:pPr>
                        <a:lnSpc>
                          <a:spcPct val="140000"/>
                        </a:lnSpc>
                        <a:spcBef>
                          <a:spcPts val="200"/>
                        </a:spcBef>
                        <a:spcAft>
                          <a:spcPts val="200"/>
                        </a:spcAft>
                      </a:pPr>
                      <a:r>
                        <a:rPr lang="de-DE" sz="1600">
                          <a:effectLst/>
                        </a:rPr>
                        <a:t>Kyrgyzstan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de-DE" sz="1600" b="0" i="0" u="none" strike="noStrike" kern="1200" dirty="0">
                          <a:solidFill>
                            <a:schemeClr val="tx1"/>
                          </a:solidFill>
                          <a:effectLst/>
                          <a:latin typeface="Calibri" panose="020F0502020204030204" pitchFamily="34" charset="0"/>
                          <a:ea typeface="+mn-ea"/>
                          <a:cs typeface="+mn-cs"/>
                        </a:rPr>
                        <a:t>0.32</a:t>
                      </a:r>
                    </a:p>
                  </a:txBody>
                  <a:tcPr marL="9525" marR="9525" marT="9525" marB="0" anchor="ctr"/>
                </a:tc>
                <a:tc>
                  <a:txBody>
                    <a:bodyPr/>
                    <a:lstStyle/>
                    <a:p>
                      <a:pPr algn="r" fontAlgn="b">
                        <a:lnSpc>
                          <a:spcPct val="140000"/>
                        </a:lnSpc>
                        <a:spcBef>
                          <a:spcPts val="200"/>
                        </a:spcBef>
                        <a:spcAft>
                          <a:spcPts val="200"/>
                        </a:spcAft>
                      </a:pPr>
                      <a:r>
                        <a:rPr lang="de-DE" sz="1600" b="0" i="0" u="none" strike="noStrike" dirty="0">
                          <a:solidFill>
                            <a:schemeClr val="tx1"/>
                          </a:solidFill>
                          <a:effectLst/>
                          <a:latin typeface="Calibri" panose="020F0502020204030204" pitchFamily="34" charset="0"/>
                        </a:rPr>
                        <a:t>2.2</a:t>
                      </a:r>
                    </a:p>
                  </a:txBody>
                  <a:tcPr marL="9525" marR="9525" marT="9525" marB="0" anchor="ctr"/>
                </a:tc>
                <a:tc>
                  <a:txBody>
                    <a:bodyPr/>
                    <a:lstStyle/>
                    <a:p>
                      <a:pPr algn="l" fontAlgn="b">
                        <a:lnSpc>
                          <a:spcPct val="140000"/>
                        </a:lnSpc>
                        <a:spcBef>
                          <a:spcPts val="200"/>
                        </a:spcBef>
                        <a:spcAft>
                          <a:spcPts val="200"/>
                        </a:spcAft>
                      </a:pPr>
                      <a:r>
                        <a:rPr lang="en-US" sz="1200" b="0" i="0" u="none" strike="noStrike" dirty="0">
                          <a:solidFill>
                            <a:schemeClr val="tx1"/>
                          </a:solidFill>
                          <a:effectLst/>
                          <a:latin typeface="Calibri" panose="020F0502020204030204" pitchFamily="34" charset="0"/>
                        </a:rPr>
                        <a:t>operate 89% of arable land</a:t>
                      </a:r>
                    </a:p>
                  </a:txBody>
                  <a:tcPr marL="9525" marR="9525" marT="9525" marB="0" anchor="ctr"/>
                </a:tc>
                <a:tc>
                  <a:txBody>
                    <a:bodyPr/>
                    <a:lstStyle/>
                    <a:p>
                      <a:pPr algn="l" fontAlgn="b">
                        <a:lnSpc>
                          <a:spcPct val="140000"/>
                        </a:lnSpc>
                        <a:spcBef>
                          <a:spcPts val="200"/>
                        </a:spcBef>
                        <a:spcAft>
                          <a:spcPts val="200"/>
                        </a:spcAft>
                      </a:pPr>
                      <a:r>
                        <a:rPr lang="de-DE" sz="1100" b="0" i="0" u="none" strike="noStrike" dirty="0">
                          <a:solidFill>
                            <a:srgbClr val="000000"/>
                          </a:solidFill>
                          <a:effectLst/>
                          <a:latin typeface="Calibri" panose="020F0502020204030204" pitchFamily="34" charset="0"/>
                        </a:rPr>
                        <a:t>Official figure (2016)</a:t>
                      </a:r>
                    </a:p>
                  </a:txBody>
                  <a:tcPr marL="9525" marR="9525" marT="9525" marB="0" anchor="ctr"/>
                </a:tc>
                <a:extLst>
                  <a:ext uri="{0D108BD9-81ED-4DB2-BD59-A6C34878D82A}">
                    <a16:rowId xmlns:a16="http://schemas.microsoft.com/office/drawing/2014/main" val="3980211578"/>
                  </a:ext>
                </a:extLst>
              </a:tr>
              <a:tr h="252729">
                <a:tc>
                  <a:txBody>
                    <a:bodyPr/>
                    <a:lstStyle/>
                    <a:p>
                      <a:pPr>
                        <a:lnSpc>
                          <a:spcPct val="140000"/>
                        </a:lnSpc>
                        <a:spcBef>
                          <a:spcPts val="200"/>
                        </a:spcBef>
                        <a:spcAft>
                          <a:spcPts val="200"/>
                        </a:spcAft>
                      </a:pPr>
                      <a:r>
                        <a:rPr lang="de-DE" sz="1600">
                          <a:effectLst/>
                        </a:rPr>
                        <a:t>Tajikistan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de-DE" sz="1600" b="0" i="0" u="none" strike="noStrike" kern="1200" dirty="0">
                          <a:solidFill>
                            <a:schemeClr val="tx1"/>
                          </a:solidFill>
                          <a:effectLst/>
                          <a:latin typeface="Calibri" panose="020F0502020204030204" pitchFamily="34" charset="0"/>
                          <a:ea typeface="+mn-ea"/>
                          <a:cs typeface="+mn-cs"/>
                        </a:rPr>
                        <a:t>0.11</a:t>
                      </a:r>
                    </a:p>
                  </a:txBody>
                  <a:tcPr marL="9525" marR="9525" marT="9525" marB="0" anchor="ctr"/>
                </a:tc>
                <a:tc>
                  <a:txBody>
                    <a:bodyPr/>
                    <a:lstStyle/>
                    <a:p>
                      <a:pPr algn="r" fontAlgn="b">
                        <a:lnSpc>
                          <a:spcPct val="140000"/>
                        </a:lnSpc>
                        <a:spcBef>
                          <a:spcPts val="200"/>
                        </a:spcBef>
                        <a:spcAft>
                          <a:spcPts val="200"/>
                        </a:spcAft>
                      </a:pPr>
                      <a:r>
                        <a:rPr lang="de-DE" sz="1600" b="0" i="0" u="none" strike="noStrike" dirty="0">
                          <a:solidFill>
                            <a:schemeClr val="tx1"/>
                          </a:solidFill>
                          <a:effectLst/>
                          <a:latin typeface="Calibri" panose="020F0502020204030204" pitchFamily="34" charset="0"/>
                        </a:rPr>
                        <a:t>3.0</a:t>
                      </a:r>
                    </a:p>
                  </a:txBody>
                  <a:tcPr marL="9525" marR="9525" marT="9525" marB="0" anchor="ctr"/>
                </a:tc>
                <a:tc>
                  <a:txBody>
                    <a:bodyPr/>
                    <a:lstStyle/>
                    <a:p>
                      <a:pPr algn="l" fontAlgn="b">
                        <a:lnSpc>
                          <a:spcPct val="140000"/>
                        </a:lnSpc>
                        <a:spcBef>
                          <a:spcPts val="200"/>
                        </a:spcBef>
                        <a:spcAft>
                          <a:spcPts val="200"/>
                        </a:spcAft>
                      </a:pPr>
                      <a:r>
                        <a:rPr lang="en-US" sz="1200" b="0" i="0" u="none" strike="noStrike" dirty="0">
                          <a:solidFill>
                            <a:schemeClr val="tx1"/>
                          </a:solidFill>
                          <a:effectLst/>
                          <a:latin typeface="Calibri" panose="020F0502020204030204" pitchFamily="34" charset="0"/>
                        </a:rPr>
                        <a:t>82% of total arable land</a:t>
                      </a:r>
                    </a:p>
                  </a:txBody>
                  <a:tcPr marL="9525" marR="9525" marT="9525" marB="0" anchor="ctr"/>
                </a:tc>
                <a:tc>
                  <a:txBody>
                    <a:bodyPr/>
                    <a:lstStyle/>
                    <a:p>
                      <a:pPr algn="l" fontAlgn="b">
                        <a:lnSpc>
                          <a:spcPct val="140000"/>
                        </a:lnSpc>
                        <a:spcBef>
                          <a:spcPts val="200"/>
                        </a:spcBef>
                        <a:spcAft>
                          <a:spcPts val="200"/>
                        </a:spcAft>
                      </a:pPr>
                      <a:r>
                        <a:rPr lang="de-DE" sz="1100" b="0" i="0" u="none" strike="noStrike" dirty="0">
                          <a:solidFill>
                            <a:srgbClr val="000000"/>
                          </a:solidFill>
                          <a:effectLst/>
                          <a:latin typeface="Calibri" panose="020F0502020204030204" pitchFamily="34" charset="0"/>
                        </a:rPr>
                        <a:t>Official figure (2020)</a:t>
                      </a:r>
                    </a:p>
                  </a:txBody>
                  <a:tcPr marL="9525" marR="9525" marT="9525" marB="0" anchor="ctr"/>
                </a:tc>
                <a:extLst>
                  <a:ext uri="{0D108BD9-81ED-4DB2-BD59-A6C34878D82A}">
                    <a16:rowId xmlns:a16="http://schemas.microsoft.com/office/drawing/2014/main" val="176588178"/>
                  </a:ext>
                </a:extLst>
              </a:tr>
              <a:tr h="252729">
                <a:tc>
                  <a:txBody>
                    <a:bodyPr/>
                    <a:lstStyle/>
                    <a:p>
                      <a:pPr>
                        <a:lnSpc>
                          <a:spcPct val="140000"/>
                        </a:lnSpc>
                        <a:spcBef>
                          <a:spcPts val="200"/>
                        </a:spcBef>
                        <a:spcAft>
                          <a:spcPts val="200"/>
                        </a:spcAft>
                      </a:pPr>
                      <a:r>
                        <a:rPr lang="de-DE" sz="1600">
                          <a:effectLst/>
                        </a:rPr>
                        <a:t>Turkmenistan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de-DE" sz="1600" b="0" i="0" u="none" strike="noStrike" kern="1200" dirty="0">
                          <a:solidFill>
                            <a:schemeClr val="tx1"/>
                          </a:solidFill>
                          <a:effectLst/>
                          <a:latin typeface="Calibri" panose="020F0502020204030204" pitchFamily="34" charset="0"/>
                          <a:ea typeface="+mn-ea"/>
                          <a:cs typeface="+mn-cs"/>
                        </a:rPr>
                        <a:t>0.69</a:t>
                      </a:r>
                    </a:p>
                  </a:txBody>
                  <a:tcPr marL="9525" marR="9525" marT="9525" marB="0" anchor="ctr"/>
                </a:tc>
                <a:tc>
                  <a:txBody>
                    <a:bodyPr/>
                    <a:lstStyle/>
                    <a:p>
                      <a:pPr algn="r" fontAlgn="b">
                        <a:lnSpc>
                          <a:spcPct val="140000"/>
                        </a:lnSpc>
                        <a:spcBef>
                          <a:spcPts val="200"/>
                        </a:spcBef>
                        <a:spcAft>
                          <a:spcPts val="200"/>
                        </a:spcAft>
                      </a:pPr>
                      <a:r>
                        <a:rPr lang="de-DE" sz="1600" b="0" i="0" u="none" strike="noStrike" dirty="0">
                          <a:solidFill>
                            <a:schemeClr val="tx1"/>
                          </a:solidFill>
                          <a:effectLst/>
                          <a:latin typeface="Calibri" panose="020F0502020204030204" pitchFamily="34" charset="0"/>
                        </a:rPr>
                        <a:t>6.6</a:t>
                      </a:r>
                    </a:p>
                  </a:txBody>
                  <a:tcPr marL="9525" marR="9525" marT="9525" marB="0" anchor="ctr"/>
                </a:tc>
                <a:tc>
                  <a:txBody>
                    <a:bodyPr/>
                    <a:lstStyle/>
                    <a:p>
                      <a:pPr algn="l" fontAlgn="b">
                        <a:lnSpc>
                          <a:spcPct val="140000"/>
                        </a:lnSpc>
                        <a:spcBef>
                          <a:spcPts val="200"/>
                        </a:spcBef>
                        <a:spcAft>
                          <a:spcPts val="200"/>
                        </a:spcAft>
                      </a:pPr>
                      <a:r>
                        <a:rPr lang="en-US" sz="1200" b="0" i="0" u="none" strike="noStrike" dirty="0">
                          <a:solidFill>
                            <a:schemeClr val="tx1"/>
                          </a:solidFill>
                          <a:effectLst/>
                          <a:latin typeface="Calibri" panose="020F0502020204030204" pitchFamily="34" charset="0"/>
                        </a:rPr>
                        <a:t>Only about 2700 farms, operate 1% of total arable land. 70% of arable land under </a:t>
                      </a:r>
                      <a:r>
                        <a:rPr lang="en-US" sz="1200" b="0" i="0" u="none" strike="noStrike" dirty="0" err="1">
                          <a:solidFill>
                            <a:schemeClr val="tx1"/>
                          </a:solidFill>
                          <a:effectLst/>
                          <a:latin typeface="Calibri" panose="020F0502020204030204" pitchFamily="34" charset="0"/>
                        </a:rPr>
                        <a:t>Dayhan</a:t>
                      </a:r>
                      <a:r>
                        <a:rPr lang="en-US" sz="1200" b="0" i="0" u="none" strike="noStrike" dirty="0">
                          <a:solidFill>
                            <a:schemeClr val="tx1"/>
                          </a:solidFill>
                          <a:effectLst/>
                          <a:latin typeface="Calibri" panose="020F0502020204030204" pitchFamily="34" charset="0"/>
                        </a:rPr>
                        <a:t> farm unions (successors of </a:t>
                      </a:r>
                      <a:r>
                        <a:rPr lang="en-US" sz="1200" b="0" i="0" u="none" strike="noStrike">
                          <a:solidFill>
                            <a:schemeClr val="tx1"/>
                          </a:solidFill>
                          <a:effectLst/>
                          <a:latin typeface="Calibri" panose="020F0502020204030204" pitchFamily="34" charset="0"/>
                        </a:rPr>
                        <a:t>Soviet collective farms)</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lnSpc>
                          <a:spcPct val="140000"/>
                        </a:lnSpc>
                        <a:spcBef>
                          <a:spcPts val="200"/>
                        </a:spcBef>
                        <a:spcAft>
                          <a:spcPts val="200"/>
                        </a:spcAft>
                      </a:pPr>
                      <a:r>
                        <a:rPr lang="de-DE" sz="1100" b="0" i="0" u="none" strike="noStrike" dirty="0">
                          <a:solidFill>
                            <a:srgbClr val="000000"/>
                          </a:solidFill>
                          <a:effectLst/>
                          <a:latin typeface="Calibri" panose="020F0502020204030204" pitchFamily="34" charset="0"/>
                        </a:rPr>
                        <a:t>Official figure (2020)</a:t>
                      </a:r>
                    </a:p>
                  </a:txBody>
                  <a:tcPr marL="9525" marR="9525" marT="9525" marB="0" anchor="ctr"/>
                </a:tc>
                <a:extLst>
                  <a:ext uri="{0D108BD9-81ED-4DB2-BD59-A6C34878D82A}">
                    <a16:rowId xmlns:a16="http://schemas.microsoft.com/office/drawing/2014/main" val="412931322"/>
                  </a:ext>
                </a:extLst>
              </a:tr>
              <a:tr h="252729">
                <a:tc>
                  <a:txBody>
                    <a:bodyPr/>
                    <a:lstStyle/>
                    <a:p>
                      <a:pPr>
                        <a:lnSpc>
                          <a:spcPct val="140000"/>
                        </a:lnSpc>
                        <a:spcBef>
                          <a:spcPts val="200"/>
                        </a:spcBef>
                        <a:spcAft>
                          <a:spcPts val="200"/>
                        </a:spcAft>
                      </a:pPr>
                      <a:r>
                        <a:rPr lang="de-DE" sz="1600" dirty="0">
                          <a:effectLst/>
                        </a:rPr>
                        <a:t>Uzbekistan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de-DE" sz="1600" b="0" i="0" u="none" strike="noStrike" kern="1200" dirty="0">
                          <a:solidFill>
                            <a:schemeClr val="tx1"/>
                          </a:solidFill>
                          <a:effectLst/>
                          <a:latin typeface="Calibri" panose="020F0502020204030204" pitchFamily="34" charset="0"/>
                          <a:ea typeface="+mn-ea"/>
                          <a:cs typeface="+mn-cs"/>
                        </a:rPr>
                        <a:t>0.25</a:t>
                      </a:r>
                    </a:p>
                  </a:txBody>
                  <a:tcPr marL="9525" marR="9525" marT="9525" marB="0" anchor="ctr"/>
                </a:tc>
                <a:tc>
                  <a:txBody>
                    <a:bodyPr/>
                    <a:lstStyle/>
                    <a:p>
                      <a:pPr algn="r" fontAlgn="b">
                        <a:lnSpc>
                          <a:spcPct val="140000"/>
                        </a:lnSpc>
                        <a:spcBef>
                          <a:spcPts val="200"/>
                        </a:spcBef>
                        <a:spcAft>
                          <a:spcPts val="200"/>
                        </a:spcAft>
                      </a:pPr>
                      <a:r>
                        <a:rPr lang="de-DE" sz="1600" b="0" i="0" u="none" strike="noStrike" dirty="0">
                          <a:solidFill>
                            <a:schemeClr val="tx1"/>
                          </a:solidFill>
                          <a:effectLst/>
                          <a:latin typeface="Calibri" panose="020F0502020204030204" pitchFamily="34" charset="0"/>
                        </a:rPr>
                        <a:t>23.6</a:t>
                      </a:r>
                    </a:p>
                  </a:txBody>
                  <a:tcPr marL="9525" marR="9525" marT="9525" marB="0" anchor="ctr"/>
                </a:tc>
                <a:tc>
                  <a:txBody>
                    <a:bodyPr/>
                    <a:lstStyle/>
                    <a:p>
                      <a:pPr algn="l" fontAlgn="b">
                        <a:lnSpc>
                          <a:spcPct val="140000"/>
                        </a:lnSpc>
                        <a:spcBef>
                          <a:spcPts val="200"/>
                        </a:spcBef>
                        <a:spcAft>
                          <a:spcPts val="200"/>
                        </a:spcAft>
                      </a:pPr>
                      <a:r>
                        <a:rPr lang="en-US" sz="1200" b="0" i="0" u="none" strike="noStrike" dirty="0">
                          <a:solidFill>
                            <a:schemeClr val="tx1"/>
                          </a:solidFill>
                          <a:effectLst/>
                          <a:latin typeface="Calibri" panose="020F0502020204030204" pitchFamily="34" charset="0"/>
                        </a:rPr>
                        <a:t>Individual farms operate about 75% of sown land</a:t>
                      </a:r>
                    </a:p>
                  </a:txBody>
                  <a:tcPr marL="9525" marR="9525" marT="9525" marB="0" anchor="ctr"/>
                </a:tc>
                <a:tc>
                  <a:txBody>
                    <a:bodyPr/>
                    <a:lstStyle/>
                    <a:p>
                      <a:pPr algn="l" fontAlgn="b">
                        <a:lnSpc>
                          <a:spcPct val="140000"/>
                        </a:lnSpc>
                        <a:spcBef>
                          <a:spcPts val="200"/>
                        </a:spcBef>
                        <a:spcAft>
                          <a:spcPts val="200"/>
                        </a:spcAft>
                      </a:pPr>
                      <a:r>
                        <a:rPr lang="de-DE" sz="1100" b="0" i="0" u="none" strike="noStrike" dirty="0">
                          <a:solidFill>
                            <a:srgbClr val="000000"/>
                          </a:solidFill>
                          <a:effectLst/>
                          <a:latin typeface="Calibri" panose="020F0502020204030204" pitchFamily="34" charset="0"/>
                        </a:rPr>
                        <a:t>Official figure (2020)</a:t>
                      </a:r>
                    </a:p>
                  </a:txBody>
                  <a:tcPr marL="9525" marR="9525" marT="9525" marB="0" anchor="ctr"/>
                </a:tc>
                <a:extLst>
                  <a:ext uri="{0D108BD9-81ED-4DB2-BD59-A6C34878D82A}">
                    <a16:rowId xmlns:a16="http://schemas.microsoft.com/office/drawing/2014/main" val="1903507190"/>
                  </a:ext>
                </a:extLst>
              </a:tr>
            </a:tbl>
          </a:graphicData>
        </a:graphic>
      </p:graphicFrame>
      <p:sp>
        <p:nvSpPr>
          <p:cNvPr id="9" name="Title 1"/>
          <p:cNvSpPr txBox="1">
            <a:spLocks/>
          </p:cNvSpPr>
          <p:nvPr/>
        </p:nvSpPr>
        <p:spPr>
          <a:xfrm>
            <a:off x="431800" y="268507"/>
            <a:ext cx="8010524" cy="6310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en-US" dirty="0"/>
              <a:t>Arable land per person and per farm</a:t>
            </a:r>
            <a:endParaRPr lang="de-DE" dirty="0"/>
          </a:p>
        </p:txBody>
      </p:sp>
    </p:spTree>
    <p:extLst>
      <p:ext uri="{BB962C8B-B14F-4D97-AF65-F5344CB8AC3E}">
        <p14:creationId xmlns:p14="http://schemas.microsoft.com/office/powerpoint/2010/main" val="262583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0CD921-F783-F148-86E2-06D7341F7ADE}" type="slidenum">
              <a:rPr lang="de-DE" smtClean="0"/>
              <a:t>7</a:t>
            </a:fld>
            <a:endParaRPr lang="de-DE"/>
          </a:p>
        </p:txBody>
      </p:sp>
      <p:graphicFrame>
        <p:nvGraphicFramePr>
          <p:cNvPr id="7" name="Chart 6"/>
          <p:cNvGraphicFramePr>
            <a:graphicFrameLocks/>
          </p:cNvGraphicFramePr>
          <p:nvPr/>
        </p:nvGraphicFramePr>
        <p:xfrm>
          <a:off x="370939" y="1750857"/>
          <a:ext cx="4356340" cy="4080601"/>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914404" y="1112655"/>
            <a:ext cx="3269410" cy="485716"/>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algn="ctr"/>
            <a:r>
              <a:rPr lang="en-US" sz="1800" dirty="0"/>
              <a:t>Smaller farms in more densely populated areas</a:t>
            </a:r>
            <a:endParaRPr lang="de-DE" sz="1800" dirty="0"/>
          </a:p>
        </p:txBody>
      </p:sp>
      <p:sp>
        <p:nvSpPr>
          <p:cNvPr id="9" name="Rectangle 8"/>
          <p:cNvSpPr/>
          <p:nvPr/>
        </p:nvSpPr>
        <p:spPr>
          <a:xfrm>
            <a:off x="698741" y="5860483"/>
            <a:ext cx="3390181" cy="215444"/>
          </a:xfrm>
          <a:prstGeom prst="rect">
            <a:avLst/>
          </a:prstGeom>
        </p:spPr>
        <p:txBody>
          <a:bodyPr wrap="square">
            <a:spAutoFit/>
          </a:bodyPr>
          <a:lstStyle/>
          <a:p>
            <a:r>
              <a:rPr lang="de-DE" sz="800" dirty="0"/>
              <a:t>Sources: Offical Statistica Agency of Kazakhstan (2021).</a:t>
            </a:r>
          </a:p>
        </p:txBody>
      </p:sp>
      <p:sp>
        <p:nvSpPr>
          <p:cNvPr id="6" name="Title 1"/>
          <p:cNvSpPr txBox="1">
            <a:spLocks/>
          </p:cNvSpPr>
          <p:nvPr/>
        </p:nvSpPr>
        <p:spPr>
          <a:xfrm>
            <a:off x="4804406" y="1112350"/>
            <a:ext cx="4114321" cy="482774"/>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algn="ctr"/>
            <a:r>
              <a:rPr lang="en-US" sz="1800" dirty="0"/>
              <a:t>Farmers get bigger, </a:t>
            </a:r>
          </a:p>
          <a:p>
            <a:pPr algn="ctr"/>
            <a:r>
              <a:rPr lang="en-US" sz="1800" dirty="0"/>
              <a:t>but also smaller</a:t>
            </a:r>
            <a:endParaRPr lang="de-DE" sz="1800" dirty="0"/>
          </a:p>
        </p:txBody>
      </p:sp>
      <p:graphicFrame>
        <p:nvGraphicFramePr>
          <p:cNvPr id="10" name="Chart 9"/>
          <p:cNvGraphicFramePr>
            <a:graphicFrameLocks/>
          </p:cNvGraphicFramePr>
          <p:nvPr>
            <p:extLst>
              <p:ext uri="{D42A27DB-BD31-4B8C-83A1-F6EECF244321}">
                <p14:modId xmlns:p14="http://schemas.microsoft.com/office/powerpoint/2010/main" val="854097691"/>
              </p:ext>
            </p:extLst>
          </p:nvPr>
        </p:nvGraphicFramePr>
        <p:xfrm>
          <a:off x="4511616" y="1750857"/>
          <a:ext cx="4577213" cy="403716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5166475" y="5867879"/>
            <a:ext cx="3390181" cy="215444"/>
          </a:xfrm>
          <a:prstGeom prst="rect">
            <a:avLst/>
          </a:prstGeom>
        </p:spPr>
        <p:txBody>
          <a:bodyPr wrap="square">
            <a:spAutoFit/>
          </a:bodyPr>
          <a:lstStyle/>
          <a:p>
            <a:r>
              <a:rPr lang="de-DE" sz="800" dirty="0"/>
              <a:t>Sources: OECD (2018), Offical Statistica Agency of Kyrgyzstan (2014).</a:t>
            </a:r>
          </a:p>
        </p:txBody>
      </p:sp>
    </p:spTree>
    <p:extLst>
      <p:ext uri="{BB962C8B-B14F-4D97-AF65-F5344CB8AC3E}">
        <p14:creationId xmlns:p14="http://schemas.microsoft.com/office/powerpoint/2010/main" val="7487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22" y="348922"/>
            <a:ext cx="5616000" cy="323939"/>
          </a:xfrm>
        </p:spPr>
        <p:txBody>
          <a:bodyPr>
            <a:normAutofit fontScale="90000"/>
          </a:bodyPr>
          <a:lstStyle/>
          <a:p>
            <a:r>
              <a:rPr lang="en-US" dirty="0"/>
              <a:t>Production of key food groups by farm size</a:t>
            </a:r>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8</a:t>
            </a:fld>
            <a:endParaRPr lang="de-DE"/>
          </a:p>
        </p:txBody>
      </p:sp>
      <p:sp>
        <p:nvSpPr>
          <p:cNvPr id="12" name="Rectangle 11"/>
          <p:cNvSpPr/>
          <p:nvPr/>
        </p:nvSpPr>
        <p:spPr>
          <a:xfrm>
            <a:off x="4940733" y="3639494"/>
            <a:ext cx="1077351" cy="1446550"/>
          </a:xfrm>
          <a:prstGeom prst="rect">
            <a:avLst/>
          </a:prstGeom>
        </p:spPr>
        <p:txBody>
          <a:bodyPr wrap="square">
            <a:spAutoFit/>
          </a:bodyPr>
          <a:lstStyle/>
          <a:p>
            <a:r>
              <a:rPr lang="de-DE" sz="1100" dirty="0"/>
              <a:t>7/29:</a:t>
            </a:r>
          </a:p>
          <a:p>
            <a:r>
              <a:rPr lang="de-DE" sz="1100" dirty="0"/>
              <a:t>Azerbaijan</a:t>
            </a:r>
          </a:p>
          <a:p>
            <a:r>
              <a:rPr lang="de-DE" sz="1100" dirty="0"/>
              <a:t>Georgia</a:t>
            </a:r>
          </a:p>
          <a:p>
            <a:r>
              <a:rPr lang="de-DE" sz="1100" dirty="0"/>
              <a:t>Kazakhstan</a:t>
            </a:r>
          </a:p>
          <a:p>
            <a:r>
              <a:rPr lang="de-DE" sz="1100" dirty="0"/>
              <a:t>Kyrgyzstan</a:t>
            </a:r>
          </a:p>
          <a:p>
            <a:r>
              <a:rPr lang="de-DE" sz="1100" dirty="0"/>
              <a:t>Tajikistan</a:t>
            </a:r>
          </a:p>
          <a:p>
            <a:r>
              <a:rPr lang="de-DE" sz="1100" dirty="0"/>
              <a:t>Turkmenistan</a:t>
            </a:r>
          </a:p>
          <a:p>
            <a:r>
              <a:rPr lang="de-DE" sz="1100" dirty="0"/>
              <a:t>Uzbekistan</a:t>
            </a:r>
          </a:p>
        </p:txBody>
      </p:sp>
      <p:sp>
        <p:nvSpPr>
          <p:cNvPr id="13" name="Rectangle 12"/>
          <p:cNvSpPr/>
          <p:nvPr/>
        </p:nvSpPr>
        <p:spPr>
          <a:xfrm>
            <a:off x="3036842" y="3640419"/>
            <a:ext cx="1024814" cy="600164"/>
          </a:xfrm>
          <a:prstGeom prst="rect">
            <a:avLst/>
          </a:prstGeom>
        </p:spPr>
        <p:txBody>
          <a:bodyPr wrap="square">
            <a:spAutoFit/>
          </a:bodyPr>
          <a:lstStyle/>
          <a:p>
            <a:r>
              <a:rPr lang="de-DE" sz="1100" dirty="0"/>
              <a:t>2/7:</a:t>
            </a:r>
          </a:p>
          <a:p>
            <a:r>
              <a:rPr lang="de-DE" sz="1100" dirty="0"/>
              <a:t>Afghanistan</a:t>
            </a:r>
          </a:p>
          <a:p>
            <a:r>
              <a:rPr lang="de-DE" sz="1100" dirty="0"/>
              <a:t>Pakistan</a:t>
            </a:r>
          </a:p>
        </p:txBody>
      </p:sp>
      <p:sp>
        <p:nvSpPr>
          <p:cNvPr id="14" name="Rectangle 13"/>
          <p:cNvSpPr/>
          <p:nvPr/>
        </p:nvSpPr>
        <p:spPr>
          <a:xfrm>
            <a:off x="6875250" y="3640419"/>
            <a:ext cx="723275" cy="430887"/>
          </a:xfrm>
          <a:prstGeom prst="rect">
            <a:avLst/>
          </a:prstGeom>
        </p:spPr>
        <p:txBody>
          <a:bodyPr wrap="none">
            <a:spAutoFit/>
          </a:bodyPr>
          <a:lstStyle/>
          <a:p>
            <a:r>
              <a:rPr lang="de-DE" sz="1100" dirty="0"/>
              <a:t>1/3:</a:t>
            </a:r>
          </a:p>
          <a:p>
            <a:r>
              <a:rPr lang="de-DE" sz="1100" dirty="0"/>
              <a:t>Mongolia</a:t>
            </a: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556" y="1762359"/>
            <a:ext cx="8924558" cy="1777806"/>
          </a:xfrm>
          <a:prstGeom prst="rect">
            <a:avLst/>
          </a:prstGeom>
        </p:spPr>
      </p:pic>
      <p:sp>
        <p:nvSpPr>
          <p:cNvPr id="20" name="Content Placeholder 2"/>
          <p:cNvSpPr>
            <a:spLocks noGrp="1"/>
          </p:cNvSpPr>
          <p:nvPr>
            <p:ph idx="1"/>
          </p:nvPr>
        </p:nvSpPr>
        <p:spPr>
          <a:xfrm>
            <a:off x="425450" y="850333"/>
            <a:ext cx="8293100" cy="2552700"/>
          </a:xfrm>
        </p:spPr>
        <p:txBody>
          <a:bodyPr/>
          <a:lstStyle/>
          <a:p>
            <a:r>
              <a:rPr lang="en-US" dirty="0"/>
              <a:t>Smallholder farms play a large role in key food production in China</a:t>
            </a:r>
          </a:p>
          <a:p>
            <a:r>
              <a:rPr lang="en-US" dirty="0"/>
              <a:t>Farms from 2-20 ha in other regions of CAREC countries</a:t>
            </a:r>
          </a:p>
        </p:txBody>
      </p:sp>
      <p:sp>
        <p:nvSpPr>
          <p:cNvPr id="3" name="Rectangle 2"/>
          <p:cNvSpPr/>
          <p:nvPr/>
        </p:nvSpPr>
        <p:spPr>
          <a:xfrm>
            <a:off x="253953" y="5198192"/>
            <a:ext cx="8924558" cy="923330"/>
          </a:xfrm>
          <a:prstGeom prst="rect">
            <a:avLst/>
          </a:prstGeom>
        </p:spPr>
        <p:txBody>
          <a:bodyPr wrap="square">
            <a:spAutoFit/>
          </a:bodyPr>
          <a:lstStyle/>
          <a:p>
            <a:r>
              <a:rPr lang="en-US" dirty="0"/>
              <a:t>Up to here, we can conclude that:</a:t>
            </a:r>
          </a:p>
          <a:p>
            <a:pPr marL="285750" indent="-285750">
              <a:buFont typeface="Arial" panose="020B0604020202020204" pitchFamily="34" charset="0"/>
              <a:buChar char="•"/>
            </a:pPr>
            <a:r>
              <a:rPr lang="en-US" dirty="0"/>
              <a:t>Most farms in CAREC countries are smallholders…</a:t>
            </a:r>
          </a:p>
          <a:p>
            <a:pPr marL="285750" indent="-285750">
              <a:buFont typeface="Arial" panose="020B0604020202020204" pitchFamily="34" charset="0"/>
              <a:buChar char="•"/>
            </a:pPr>
            <a:r>
              <a:rPr lang="en-US" dirty="0"/>
              <a:t>…and contribute a significant share to food production</a:t>
            </a:r>
          </a:p>
        </p:txBody>
      </p:sp>
      <p:sp>
        <p:nvSpPr>
          <p:cNvPr id="5" name="Rectangle 4"/>
          <p:cNvSpPr/>
          <p:nvPr/>
        </p:nvSpPr>
        <p:spPr>
          <a:xfrm>
            <a:off x="7488733" y="4802060"/>
            <a:ext cx="1702710" cy="246221"/>
          </a:xfrm>
          <a:prstGeom prst="rect">
            <a:avLst/>
          </a:prstGeom>
        </p:spPr>
        <p:txBody>
          <a:bodyPr wrap="none">
            <a:spAutoFit/>
          </a:bodyPr>
          <a:lstStyle/>
          <a:p>
            <a:r>
              <a:rPr lang="de-DE" sz="1000" dirty="0"/>
              <a:t>Source: Herrero et al. (2017).</a:t>
            </a:r>
          </a:p>
        </p:txBody>
      </p:sp>
      <p:sp>
        <p:nvSpPr>
          <p:cNvPr id="6" name="Rectangle 5"/>
          <p:cNvSpPr/>
          <p:nvPr/>
        </p:nvSpPr>
        <p:spPr>
          <a:xfrm>
            <a:off x="0" y="1526871"/>
            <a:ext cx="9144000" cy="3540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837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799" y="937312"/>
            <a:ext cx="8486927" cy="5452905"/>
          </a:xfrm>
        </p:spPr>
        <p:txBody>
          <a:bodyPr/>
          <a:lstStyle/>
          <a:p>
            <a:pPr marL="0" indent="0">
              <a:buNone/>
            </a:pPr>
            <a:r>
              <a:rPr lang="en-US" dirty="0"/>
              <a:t>When agriculture becomes more capital intensive and wages rise:</a:t>
            </a:r>
          </a:p>
          <a:p>
            <a:pPr marL="0" indent="0">
              <a:buNone/>
            </a:pPr>
            <a:r>
              <a:rPr lang="en-US" dirty="0"/>
              <a:t>Transformation of smaller farms into larger more capital-intensive farms (Otsuka et al. 2016)</a:t>
            </a:r>
          </a:p>
          <a:p>
            <a:pPr lvl="1"/>
            <a:r>
              <a:rPr lang="en-US" dirty="0"/>
              <a:t>Production efficiency of small farms has declined relative to large farms</a:t>
            </a:r>
          </a:p>
          <a:p>
            <a:r>
              <a:rPr lang="en-US" dirty="0">
                <a:solidFill>
                  <a:srgbClr val="7030A0"/>
                </a:solidFill>
              </a:rPr>
              <a:t>When measured in Gross Output </a:t>
            </a:r>
            <a:r>
              <a:rPr lang="en-US" dirty="0"/>
              <a:t>-&gt; IR: agricultural performance would decrease as farm size grows</a:t>
            </a:r>
          </a:p>
          <a:p>
            <a:r>
              <a:rPr lang="en-US" dirty="0">
                <a:solidFill>
                  <a:srgbClr val="7030A0"/>
                </a:solidFill>
              </a:rPr>
              <a:t>When measured in Net Value and Efficiency indicators </a:t>
            </a:r>
            <a:r>
              <a:rPr lang="en-US" dirty="0"/>
              <a:t>-&gt; larger farms tend to be more performant than the smaller farms</a:t>
            </a:r>
          </a:p>
          <a:p>
            <a:pPr marL="0" indent="0">
              <a:buNone/>
            </a:pPr>
            <a:endParaRPr lang="en-US" b="1" dirty="0"/>
          </a:p>
          <a:p>
            <a:pPr marL="0" indent="0">
              <a:buNone/>
            </a:pPr>
            <a:r>
              <a:rPr lang="en-US" b="1" dirty="0"/>
              <a:t>Based on Panel data observations:</a:t>
            </a:r>
            <a:r>
              <a:rPr lang="en-US" dirty="0"/>
              <a:t> </a:t>
            </a:r>
            <a:r>
              <a:rPr lang="en-US" dirty="0">
                <a:solidFill>
                  <a:srgbClr val="7030A0"/>
                </a:solidFill>
              </a:rPr>
              <a:t>Consistently declining IR through time</a:t>
            </a:r>
            <a:r>
              <a:rPr lang="en-US" dirty="0"/>
              <a:t>:</a:t>
            </a:r>
          </a:p>
          <a:p>
            <a:r>
              <a:rPr lang="en-US" dirty="0"/>
              <a:t>A strong positive relationship between plot size and land yields in </a:t>
            </a:r>
            <a:r>
              <a:rPr lang="en-US" dirty="0">
                <a:solidFill>
                  <a:srgbClr val="7030A0"/>
                </a:solidFill>
              </a:rPr>
              <a:t>China</a:t>
            </a:r>
            <a:r>
              <a:rPr lang="en-US" dirty="0"/>
              <a:t> (Wang et al. 2015)</a:t>
            </a:r>
          </a:p>
          <a:p>
            <a:r>
              <a:rPr lang="en-US" dirty="0"/>
              <a:t>A positive relationship between revenue/ha and cultivated land area in </a:t>
            </a:r>
            <a:r>
              <a:rPr lang="en-US" dirty="0">
                <a:solidFill>
                  <a:srgbClr val="7030A0"/>
                </a:solidFill>
              </a:rPr>
              <a:t>Kyrgyzstan</a:t>
            </a:r>
            <a:r>
              <a:rPr lang="en-US" dirty="0"/>
              <a:t> (</a:t>
            </a:r>
            <a:r>
              <a:rPr lang="en-US" dirty="0" err="1"/>
              <a:t>Savastano</a:t>
            </a:r>
            <a:r>
              <a:rPr lang="en-US" dirty="0"/>
              <a:t> and </a:t>
            </a:r>
            <a:r>
              <a:rPr lang="en-US" dirty="0" err="1"/>
              <a:t>Scandizzo</a:t>
            </a:r>
            <a:r>
              <a:rPr lang="en-US" dirty="0"/>
              <a:t> 2009)</a:t>
            </a:r>
          </a:p>
          <a:p>
            <a:r>
              <a:rPr lang="en-US" dirty="0"/>
              <a:t>‘U-Shaped’ relationship in </a:t>
            </a:r>
            <a:r>
              <a:rPr lang="en-US" dirty="0">
                <a:solidFill>
                  <a:srgbClr val="7030A0"/>
                </a:solidFill>
              </a:rPr>
              <a:t>Tajikistan</a:t>
            </a:r>
            <a:r>
              <a:rPr lang="en-US" dirty="0"/>
              <a:t> (</a:t>
            </a:r>
            <a:r>
              <a:rPr lang="en-US" dirty="0" err="1"/>
              <a:t>Closset</a:t>
            </a:r>
            <a:r>
              <a:rPr lang="en-US" dirty="0"/>
              <a:t> et al. 2015)</a:t>
            </a:r>
          </a:p>
          <a:p>
            <a:pPr marL="0" indent="0">
              <a:buNone/>
            </a:pPr>
            <a:endParaRPr lang="en-US" dirty="0"/>
          </a:p>
          <a:p>
            <a:pPr marL="0" indent="0">
              <a:buNone/>
            </a:pPr>
            <a:r>
              <a:rPr lang="en-US" dirty="0"/>
              <a:t>IR is not an advantage of a given type of farm, but:</a:t>
            </a:r>
          </a:p>
          <a:p>
            <a:pPr marL="342900" indent="-342900">
              <a:buFont typeface="+mj-lt"/>
              <a:buAutoNum type="arabicPeriod"/>
            </a:pPr>
            <a:r>
              <a:rPr lang="en-US" dirty="0"/>
              <a:t>A symptom of </a:t>
            </a:r>
            <a:r>
              <a:rPr lang="en-US" dirty="0">
                <a:solidFill>
                  <a:srgbClr val="7030A0"/>
                </a:solidFill>
              </a:rPr>
              <a:t>factor market imperfections </a:t>
            </a:r>
            <a:r>
              <a:rPr lang="en-US" dirty="0"/>
              <a:t>and lack of opportunities for rural labor</a:t>
            </a:r>
          </a:p>
          <a:p>
            <a:pPr marL="342900" indent="-342900">
              <a:buFont typeface="+mj-lt"/>
              <a:buAutoNum type="arabicPeriod"/>
            </a:pPr>
            <a:r>
              <a:rPr lang="en-US" dirty="0">
                <a:solidFill>
                  <a:srgbClr val="7030A0"/>
                </a:solidFill>
              </a:rPr>
              <a:t>Omitted relevant variables </a:t>
            </a:r>
            <a:r>
              <a:rPr lang="en-US" dirty="0"/>
              <a:t>problem related to the lack of data on soil quality</a:t>
            </a:r>
          </a:p>
          <a:p>
            <a:pPr marL="342900" indent="-342900">
              <a:buFont typeface="+mj-lt"/>
              <a:buAutoNum type="arabicPeriod"/>
            </a:pPr>
            <a:r>
              <a:rPr lang="en-US" dirty="0"/>
              <a:t>Statistical issues, </a:t>
            </a:r>
            <a:r>
              <a:rPr lang="en-US" dirty="0">
                <a:solidFill>
                  <a:srgbClr val="7030A0"/>
                </a:solidFill>
              </a:rPr>
              <a:t>measurement errors</a:t>
            </a:r>
          </a:p>
        </p:txBody>
      </p:sp>
      <p:sp>
        <p:nvSpPr>
          <p:cNvPr id="4" name="Slide Number Placeholder 3"/>
          <p:cNvSpPr>
            <a:spLocks noGrp="1"/>
          </p:cNvSpPr>
          <p:nvPr>
            <p:ph type="sldNum" sz="quarter" idx="12"/>
          </p:nvPr>
        </p:nvSpPr>
        <p:spPr/>
        <p:txBody>
          <a:bodyPr/>
          <a:lstStyle/>
          <a:p>
            <a:fld id="{250CD921-F783-F148-86E2-06D7341F7ADE}" type="slidenum">
              <a:rPr lang="de-DE" smtClean="0"/>
              <a:t>9</a:t>
            </a:fld>
            <a:endParaRPr lang="de-DE"/>
          </a:p>
        </p:txBody>
      </p:sp>
      <p:sp>
        <p:nvSpPr>
          <p:cNvPr id="6" name="Title 1"/>
          <p:cNvSpPr txBox="1">
            <a:spLocks/>
          </p:cNvSpPr>
          <p:nvPr/>
        </p:nvSpPr>
        <p:spPr>
          <a:xfrm>
            <a:off x="431800" y="306225"/>
            <a:ext cx="5616000" cy="6310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en-US" dirty="0"/>
              <a:t>Weakening of IR in developing countries</a:t>
            </a:r>
            <a:endParaRPr lang="de-DE" dirty="0"/>
          </a:p>
        </p:txBody>
      </p:sp>
    </p:spTree>
    <p:extLst>
      <p:ext uri="{BB962C8B-B14F-4D97-AF65-F5344CB8AC3E}">
        <p14:creationId xmlns:p14="http://schemas.microsoft.com/office/powerpoint/2010/main" val="3908909379"/>
      </p:ext>
    </p:extLst>
  </p:cSld>
  <p:clrMapOvr>
    <a:masterClrMapping/>
  </p:clrMapOvr>
</p:sld>
</file>

<file path=ppt/theme/theme1.xml><?xml version="1.0" encoding="utf-8"?>
<a:theme xmlns:a="http://schemas.openxmlformats.org/drawingml/2006/main" name="Office-Design">
  <a:themeElements>
    <a:clrScheme name="IAMO 2022">
      <a:dk1>
        <a:srgbClr val="565756"/>
      </a:dk1>
      <a:lt1>
        <a:srgbClr val="FFFFFF"/>
      </a:lt1>
      <a:dk2>
        <a:srgbClr val="003E6E"/>
      </a:dk2>
      <a:lt2>
        <a:srgbClr val="E7E6E6"/>
      </a:lt2>
      <a:accent1>
        <a:srgbClr val="005EA7"/>
      </a:accent1>
      <a:accent2>
        <a:srgbClr val="467EBE"/>
      </a:accent2>
      <a:accent3>
        <a:srgbClr val="D3D9EF"/>
      </a:accent3>
      <a:accent4>
        <a:srgbClr val="F8B12A"/>
      </a:accent4>
      <a:accent5>
        <a:srgbClr val="C2A782"/>
      </a:accent5>
      <a:accent6>
        <a:srgbClr val="518C69"/>
      </a:accent6>
      <a:hlink>
        <a:srgbClr val="005EA7"/>
      </a:hlink>
      <a:folHlink>
        <a:srgbClr val="56575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72136C2C-73EA-47BF-A8B8-32F5AA7B4D3A}">
  <ds:schemaRefs>
    <ds:schemaRef ds:uri="http://schemas.microsoft.com/sharepoint/v3/contenttype/forms"/>
  </ds:schemaRefs>
</ds:datastoreItem>
</file>

<file path=customXml/itemProps2.xml><?xml version="1.0" encoding="utf-8"?>
<ds:datastoreItem xmlns:ds="http://schemas.openxmlformats.org/officeDocument/2006/customXml" ds:itemID="{254044BE-7B70-4F17-8355-90E9323DB6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8aa56-9285-4561-92d6-d6343913a899"/>
    <ds:schemaRef ds:uri="4d0bf39f-aee5-4194-a8cf-9eb94d977901"/>
    <ds:schemaRef ds:uri="c1fdd505-2570-46c2-bd04-3e0f2d874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464F7F-9E1C-43DB-AEE7-661AACF7A1D0}">
  <ds:schemaRefs>
    <ds:schemaRef ds:uri="http://schemas.microsoft.com/office/2006/metadata/properties"/>
    <ds:schemaRef ds:uri="http://schemas.microsoft.com/office/infopath/2007/PartnerControls"/>
    <ds:schemaRef ds:uri="4d0bf39f-aee5-4194-a8cf-9eb94d977901"/>
    <ds:schemaRef ds:uri="c1fdd505-2570-46c2-bd04-3e0f2d874cf5"/>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3981</Words>
  <Application>Microsoft Office PowerPoint</Application>
  <PresentationFormat>On-screen Show (4:3)</PresentationFormat>
  <Paragraphs>489</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Office-Design</vt:lpstr>
      <vt:lpstr>Institutional Reforms  for Agricultural Modernization</vt:lpstr>
      <vt:lpstr>Structure</vt:lpstr>
      <vt:lpstr>Big vs Small farms: Oldest puzzles of development economics </vt:lpstr>
      <vt:lpstr>PowerPoint Presentation</vt:lpstr>
      <vt:lpstr>Selected characteristics of the CAREC countries</vt:lpstr>
      <vt:lpstr>PowerPoint Presentation</vt:lpstr>
      <vt:lpstr>PowerPoint Presentation</vt:lpstr>
      <vt:lpstr>Production of key food groups by farm size</vt:lpstr>
      <vt:lpstr>PowerPoint Presentation</vt:lpstr>
      <vt:lpstr>PowerPoint Presentation</vt:lpstr>
      <vt:lpstr>Debate about farm size</vt:lpstr>
      <vt:lpstr>Problem of smallness: Is small still beautiful?</vt:lpstr>
      <vt:lpstr>Institutional reforms to bring the economies of scales in small-scale farm-based fragmented agriculture</vt:lpstr>
      <vt:lpstr>PowerPoint Presentation</vt:lpstr>
      <vt:lpstr>Farm consolidation in Uzbekistan</vt:lpstr>
      <vt:lpstr>Agricultural cooperatives</vt:lpstr>
      <vt:lpstr>Coops: Empirically-confirmed theoretical characteristics</vt:lpstr>
      <vt:lpstr>Challenges of coops</vt:lpstr>
      <vt:lpstr>PowerPoint Presentation</vt:lpstr>
      <vt:lpstr>PowerPoint Presentation</vt:lpstr>
      <vt:lpstr>PowerPoint Presentation</vt:lpstr>
      <vt:lpstr>PowerPoint Presentation</vt:lpstr>
      <vt:lpstr>Technology (or Reform) Treadmill</vt:lpstr>
      <vt:lpstr>Looking forward: Avoiding Technology Treadmill</vt:lpstr>
      <vt:lpstr>Key take-home messages</vt:lpstr>
      <vt:lpstr>Last, but not least</vt:lpstr>
      <vt:lpstr>IAMO Policy Briefs</vt:lpstr>
      <vt:lpstr>PowerPoint Presentation</vt:lpstr>
      <vt:lpstr>Used literature</vt:lpstr>
      <vt:lpstr>Used literature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die superpixel</dc:creator>
  <cp:lastModifiedBy>IAMO</cp:lastModifiedBy>
  <cp:revision>836</cp:revision>
  <dcterms:created xsi:type="dcterms:W3CDTF">2022-03-29T09:50:17Z</dcterms:created>
  <dcterms:modified xsi:type="dcterms:W3CDTF">2022-08-08T07:55:50Z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MSIP_Label_817d4574-7375-4d17-b29c-6e4c6df0fcb0_Enabled">
    <vt:lpwstr>true</vt:lpwstr>
  </property>
  <property fmtid="{D5CDD505-2E9C-101B-9397-08002B2CF9AE}" pid="4" name="MSIP_Label_817d4574-7375-4d17-b29c-6e4c6df0fcb0_SetDate">
    <vt:lpwstr>2022-08-08T07:55:50Z</vt:lpwstr>
  </property>
  <property fmtid="{D5CDD505-2E9C-101B-9397-08002B2CF9AE}" pid="5" name="MSIP_Label_817d4574-7375-4d17-b29c-6e4c6df0fcb0_Method">
    <vt:lpwstr>Standard</vt:lpwstr>
  </property>
  <property fmtid="{D5CDD505-2E9C-101B-9397-08002B2CF9AE}" pid="6" name="MSIP_Label_817d4574-7375-4d17-b29c-6e4c6df0fcb0_Name">
    <vt:lpwstr>ADB Internal</vt:lpwstr>
  </property>
  <property fmtid="{D5CDD505-2E9C-101B-9397-08002B2CF9AE}" pid="7" name="MSIP_Label_817d4574-7375-4d17-b29c-6e4c6df0fcb0_SiteId">
    <vt:lpwstr>9495d6bb-41c2-4c58-848f-92e52cf3d640</vt:lpwstr>
  </property>
  <property fmtid="{D5CDD505-2E9C-101B-9397-08002B2CF9AE}" pid="8" name="MSIP_Label_817d4574-7375-4d17-b29c-6e4c6df0fcb0_ActionId">
    <vt:lpwstr>2c63f5b7-78e3-459e-bbf6-df87ac7240b3</vt:lpwstr>
  </property>
  <property fmtid="{D5CDD505-2E9C-101B-9397-08002B2CF9AE}" pid="9" name="MSIP_Label_817d4574-7375-4d17-b29c-6e4c6df0fcb0_ContentBits">
    <vt:lpwstr>2</vt:lpwstr>
  </property>
  <property fmtid="{D5CDD505-2E9C-101B-9397-08002B2CF9AE}" pid="10" name="ClassificationContentMarkingFooterLocations">
    <vt:lpwstr>Office-Design:5</vt:lpwstr>
  </property>
  <property fmtid="{D5CDD505-2E9C-101B-9397-08002B2CF9AE}" pid="11" name="ClassificationContentMarkingFooterText">
    <vt:lpwstr>INTERNAL. This information is accessible to ADB Management and staff. It may be shared outside ADB with appropriate permission.</vt:lpwstr>
  </property>
  <property fmtid="{D5CDD505-2E9C-101B-9397-08002B2CF9AE}" pid="12" name="MediaServiceImageTags">
    <vt:lpwstr/>
  </property>
</Properties>
</file>